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80"/>
  </p:notesMasterIdLst>
  <p:sldIdLst>
    <p:sldId id="256" r:id="rId2"/>
    <p:sldId id="281" r:id="rId3"/>
    <p:sldId id="282" r:id="rId4"/>
    <p:sldId id="317" r:id="rId5"/>
    <p:sldId id="286" r:id="rId6"/>
    <p:sldId id="347" r:id="rId7"/>
    <p:sldId id="328" r:id="rId8"/>
    <p:sldId id="288" r:id="rId9"/>
    <p:sldId id="291" r:id="rId10"/>
    <p:sldId id="289" r:id="rId11"/>
    <p:sldId id="290" r:id="rId12"/>
    <p:sldId id="321" r:id="rId13"/>
    <p:sldId id="296" r:id="rId14"/>
    <p:sldId id="293" r:id="rId15"/>
    <p:sldId id="294" r:id="rId16"/>
    <p:sldId id="295" r:id="rId17"/>
    <p:sldId id="322" r:id="rId18"/>
    <p:sldId id="297" r:id="rId19"/>
    <p:sldId id="300" r:id="rId20"/>
    <p:sldId id="299" r:id="rId21"/>
    <p:sldId id="298" r:id="rId22"/>
    <p:sldId id="320" r:id="rId23"/>
    <p:sldId id="301" r:id="rId24"/>
    <p:sldId id="348" r:id="rId25"/>
    <p:sldId id="327" r:id="rId26"/>
    <p:sldId id="349" r:id="rId27"/>
    <p:sldId id="350" r:id="rId28"/>
    <p:sldId id="351" r:id="rId29"/>
    <p:sldId id="352" r:id="rId30"/>
    <p:sldId id="354" r:id="rId31"/>
    <p:sldId id="355" r:id="rId32"/>
    <p:sldId id="356" r:id="rId33"/>
    <p:sldId id="357" r:id="rId34"/>
    <p:sldId id="358" r:id="rId35"/>
    <p:sldId id="353" r:id="rId36"/>
    <p:sldId id="359" r:id="rId37"/>
    <p:sldId id="360" r:id="rId38"/>
    <p:sldId id="361" r:id="rId39"/>
    <p:sldId id="362" r:id="rId40"/>
    <p:sldId id="302" r:id="rId41"/>
    <p:sldId id="303" r:id="rId42"/>
    <p:sldId id="329" r:id="rId43"/>
    <p:sldId id="304" r:id="rId44"/>
    <p:sldId id="305" r:id="rId45"/>
    <p:sldId id="306" r:id="rId46"/>
    <p:sldId id="330" r:id="rId47"/>
    <p:sldId id="316" r:id="rId48"/>
    <p:sldId id="307" r:id="rId49"/>
    <p:sldId id="331" r:id="rId50"/>
    <p:sldId id="332" r:id="rId51"/>
    <p:sldId id="334" r:id="rId52"/>
    <p:sldId id="308" r:id="rId53"/>
    <p:sldId id="337" r:id="rId54"/>
    <p:sldId id="338" r:id="rId55"/>
    <p:sldId id="336" r:id="rId56"/>
    <p:sldId id="339" r:id="rId57"/>
    <p:sldId id="346" r:id="rId58"/>
    <p:sldId id="340" r:id="rId59"/>
    <p:sldId id="341" r:id="rId60"/>
    <p:sldId id="342" r:id="rId61"/>
    <p:sldId id="343" r:id="rId62"/>
    <p:sldId id="345" r:id="rId63"/>
    <p:sldId id="344" r:id="rId64"/>
    <p:sldId id="287" r:id="rId65"/>
    <p:sldId id="318" r:id="rId66"/>
    <p:sldId id="319" r:id="rId67"/>
    <p:sldId id="284" r:id="rId68"/>
    <p:sldId id="311" r:id="rId69"/>
    <p:sldId id="323" r:id="rId70"/>
    <p:sldId id="309" r:id="rId71"/>
    <p:sldId id="310" r:id="rId72"/>
    <p:sldId id="312" r:id="rId73"/>
    <p:sldId id="313" r:id="rId74"/>
    <p:sldId id="324" r:id="rId75"/>
    <p:sldId id="325" r:id="rId76"/>
    <p:sldId id="314" r:id="rId77"/>
    <p:sldId id="326" r:id="rId78"/>
    <p:sldId id="315"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A7A1BA-7AC6-43B6-AD7D-BA1E0DA32E91}" v="7" dt="2026-03-03T11:36:35.9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3" d="100"/>
          <a:sy n="63"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a Tsaliki" userId="66229fef-d0ce-4288-bb0d-8dacc6a64628" providerId="ADAL" clId="{DE4DCB02-929E-4770-8B1F-960F7384261C}"/>
    <pc:docChg chg="undo custSel addSld modSld">
      <pc:chgData name="Liza Tsaliki" userId="66229fef-d0ce-4288-bb0d-8dacc6a64628" providerId="ADAL" clId="{DE4DCB02-929E-4770-8B1F-960F7384261C}" dt="2026-03-03T11:40:19.899" v="4254" actId="207"/>
      <pc:docMkLst>
        <pc:docMk/>
      </pc:docMkLst>
      <pc:sldChg chg="modSp mod">
        <pc:chgData name="Liza Tsaliki" userId="66229fef-d0ce-4288-bb0d-8dacc6a64628" providerId="ADAL" clId="{DE4DCB02-929E-4770-8B1F-960F7384261C}" dt="2026-02-24T13:29:24.194" v="3881" actId="113"/>
        <pc:sldMkLst>
          <pc:docMk/>
          <pc:sldMk cId="2021436149" sldId="293"/>
        </pc:sldMkLst>
        <pc:spChg chg="mod">
          <ac:chgData name="Liza Tsaliki" userId="66229fef-d0ce-4288-bb0d-8dacc6a64628" providerId="ADAL" clId="{DE4DCB02-929E-4770-8B1F-960F7384261C}" dt="2026-02-24T13:29:24.194" v="3881" actId="113"/>
          <ac:spMkLst>
            <pc:docMk/>
            <pc:sldMk cId="2021436149" sldId="293"/>
            <ac:spMk id="4" creationId="{6CCED868-E7DC-4B21-89C1-ACDFDC8ED614}"/>
          </ac:spMkLst>
        </pc:spChg>
      </pc:sldChg>
      <pc:sldChg chg="modSp mod">
        <pc:chgData name="Liza Tsaliki" userId="66229fef-d0ce-4288-bb0d-8dacc6a64628" providerId="ADAL" clId="{DE4DCB02-929E-4770-8B1F-960F7384261C}" dt="2026-02-24T13:30:52.563" v="3889" actId="113"/>
        <pc:sldMkLst>
          <pc:docMk/>
          <pc:sldMk cId="4139317803" sldId="294"/>
        </pc:sldMkLst>
        <pc:spChg chg="mod">
          <ac:chgData name="Liza Tsaliki" userId="66229fef-d0ce-4288-bb0d-8dacc6a64628" providerId="ADAL" clId="{DE4DCB02-929E-4770-8B1F-960F7384261C}" dt="2026-02-24T13:30:52.563" v="3889" actId="113"/>
          <ac:spMkLst>
            <pc:docMk/>
            <pc:sldMk cId="4139317803" sldId="294"/>
            <ac:spMk id="3" creationId="{B95E3E95-D880-425B-8F73-F75238564CBA}"/>
          </ac:spMkLst>
        </pc:spChg>
      </pc:sldChg>
      <pc:sldChg chg="modSp mod">
        <pc:chgData name="Liza Tsaliki" userId="66229fef-d0ce-4288-bb0d-8dacc6a64628" providerId="ADAL" clId="{DE4DCB02-929E-4770-8B1F-960F7384261C}" dt="2026-02-24T13:31:46.834" v="3896" actId="113"/>
        <pc:sldMkLst>
          <pc:docMk/>
          <pc:sldMk cId="2552057467" sldId="295"/>
        </pc:sldMkLst>
        <pc:spChg chg="mod">
          <ac:chgData name="Liza Tsaliki" userId="66229fef-d0ce-4288-bb0d-8dacc6a64628" providerId="ADAL" clId="{DE4DCB02-929E-4770-8B1F-960F7384261C}" dt="2026-02-24T13:31:46.834" v="3896" actId="113"/>
          <ac:spMkLst>
            <pc:docMk/>
            <pc:sldMk cId="2552057467" sldId="295"/>
            <ac:spMk id="3" creationId="{B95E3E95-D880-425B-8F73-F75238564CBA}"/>
          </ac:spMkLst>
        </pc:spChg>
      </pc:sldChg>
      <pc:sldChg chg="modSp mod">
        <pc:chgData name="Liza Tsaliki" userId="66229fef-d0ce-4288-bb0d-8dacc6a64628" providerId="ADAL" clId="{DE4DCB02-929E-4770-8B1F-960F7384261C}" dt="2026-02-24T13:29:39.336" v="3883" actId="255"/>
        <pc:sldMkLst>
          <pc:docMk/>
          <pc:sldMk cId="2531975860" sldId="296"/>
        </pc:sldMkLst>
        <pc:spChg chg="mod">
          <ac:chgData name="Liza Tsaliki" userId="66229fef-d0ce-4288-bb0d-8dacc6a64628" providerId="ADAL" clId="{DE4DCB02-929E-4770-8B1F-960F7384261C}" dt="2026-02-24T13:29:39.336" v="3883" actId="255"/>
          <ac:spMkLst>
            <pc:docMk/>
            <pc:sldMk cId="2531975860" sldId="296"/>
            <ac:spMk id="4" creationId="{3036D111-715F-4BFF-A86A-F17E91E5899E}"/>
          </ac:spMkLst>
        </pc:spChg>
      </pc:sldChg>
      <pc:sldChg chg="modSp mod">
        <pc:chgData name="Liza Tsaliki" userId="66229fef-d0ce-4288-bb0d-8dacc6a64628" providerId="ADAL" clId="{DE4DCB02-929E-4770-8B1F-960F7384261C}" dt="2026-02-24T13:33:35.245" v="3905" actId="20577"/>
        <pc:sldMkLst>
          <pc:docMk/>
          <pc:sldMk cId="134757889" sldId="297"/>
        </pc:sldMkLst>
        <pc:spChg chg="mod">
          <ac:chgData name="Liza Tsaliki" userId="66229fef-d0ce-4288-bb0d-8dacc6a64628" providerId="ADAL" clId="{DE4DCB02-929E-4770-8B1F-960F7384261C}" dt="2026-02-24T13:33:35.245" v="3905" actId="20577"/>
          <ac:spMkLst>
            <pc:docMk/>
            <pc:sldMk cId="134757889" sldId="297"/>
            <ac:spMk id="3" creationId="{77ABBE1C-9C61-4668-8405-E39D5C5A575D}"/>
          </ac:spMkLst>
        </pc:spChg>
      </pc:sldChg>
      <pc:sldChg chg="modSp mod">
        <pc:chgData name="Liza Tsaliki" userId="66229fef-d0ce-4288-bb0d-8dacc6a64628" providerId="ADAL" clId="{DE4DCB02-929E-4770-8B1F-960F7384261C}" dt="2026-02-24T13:46:54.314" v="3924" actId="27636"/>
        <pc:sldMkLst>
          <pc:docMk/>
          <pc:sldMk cId="1564109593" sldId="298"/>
        </pc:sldMkLst>
        <pc:spChg chg="mod">
          <ac:chgData name="Liza Tsaliki" userId="66229fef-d0ce-4288-bb0d-8dacc6a64628" providerId="ADAL" clId="{DE4DCB02-929E-4770-8B1F-960F7384261C}" dt="2026-02-24T13:46:54.314" v="3924" actId="27636"/>
          <ac:spMkLst>
            <pc:docMk/>
            <pc:sldMk cId="1564109593" sldId="298"/>
            <ac:spMk id="4" creationId="{572CCE39-AEEA-41EB-8614-DE615ECB74A8}"/>
          </ac:spMkLst>
        </pc:spChg>
      </pc:sldChg>
      <pc:sldChg chg="modSp mod">
        <pc:chgData name="Liza Tsaliki" userId="66229fef-d0ce-4288-bb0d-8dacc6a64628" providerId="ADAL" clId="{DE4DCB02-929E-4770-8B1F-960F7384261C}" dt="2026-02-24T13:45:07.558" v="3914" actId="113"/>
        <pc:sldMkLst>
          <pc:docMk/>
          <pc:sldMk cId="456058269" sldId="299"/>
        </pc:sldMkLst>
        <pc:spChg chg="mod">
          <ac:chgData name="Liza Tsaliki" userId="66229fef-d0ce-4288-bb0d-8dacc6a64628" providerId="ADAL" clId="{DE4DCB02-929E-4770-8B1F-960F7384261C}" dt="2026-02-24T13:45:07.558" v="3914" actId="113"/>
          <ac:spMkLst>
            <pc:docMk/>
            <pc:sldMk cId="456058269" sldId="299"/>
            <ac:spMk id="3" creationId="{A2FEC65A-BF62-467B-96E3-1790F91CD71C}"/>
          </ac:spMkLst>
        </pc:spChg>
      </pc:sldChg>
      <pc:sldChg chg="modSp mod">
        <pc:chgData name="Liza Tsaliki" userId="66229fef-d0ce-4288-bb0d-8dacc6a64628" providerId="ADAL" clId="{DE4DCB02-929E-4770-8B1F-960F7384261C}" dt="2026-02-24T13:44:16.860" v="3910" actId="113"/>
        <pc:sldMkLst>
          <pc:docMk/>
          <pc:sldMk cId="3391345833" sldId="300"/>
        </pc:sldMkLst>
        <pc:spChg chg="mod">
          <ac:chgData name="Liza Tsaliki" userId="66229fef-d0ce-4288-bb0d-8dacc6a64628" providerId="ADAL" clId="{DE4DCB02-929E-4770-8B1F-960F7384261C}" dt="2026-02-24T13:44:16.860" v="3910" actId="113"/>
          <ac:spMkLst>
            <pc:docMk/>
            <pc:sldMk cId="3391345833" sldId="300"/>
            <ac:spMk id="4" creationId="{123840B6-2F23-40E2-AB76-48C3AF38E49F}"/>
          </ac:spMkLst>
        </pc:spChg>
      </pc:sldChg>
      <pc:sldChg chg="modSp mod">
        <pc:chgData name="Liza Tsaliki" userId="66229fef-d0ce-4288-bb0d-8dacc6a64628" providerId="ADAL" clId="{DE4DCB02-929E-4770-8B1F-960F7384261C}" dt="2026-03-03T10:38:58.584" v="3992" actId="20577"/>
        <pc:sldMkLst>
          <pc:docMk/>
          <pc:sldMk cId="341404686" sldId="303"/>
        </pc:sldMkLst>
        <pc:spChg chg="mod">
          <ac:chgData name="Liza Tsaliki" userId="66229fef-d0ce-4288-bb0d-8dacc6a64628" providerId="ADAL" clId="{DE4DCB02-929E-4770-8B1F-960F7384261C}" dt="2026-03-03T10:38:40.706" v="3984" actId="20577"/>
          <ac:spMkLst>
            <pc:docMk/>
            <pc:sldMk cId="341404686" sldId="303"/>
            <ac:spMk id="2" creationId="{C27F5333-DF9C-48CA-9DBE-25547797601E}"/>
          </ac:spMkLst>
        </pc:spChg>
        <pc:spChg chg="mod">
          <ac:chgData name="Liza Tsaliki" userId="66229fef-d0ce-4288-bb0d-8dacc6a64628" providerId="ADAL" clId="{DE4DCB02-929E-4770-8B1F-960F7384261C}" dt="2026-03-03T10:38:58.584" v="3992" actId="20577"/>
          <ac:spMkLst>
            <pc:docMk/>
            <pc:sldMk cId="341404686" sldId="303"/>
            <ac:spMk id="15368" creationId="{7D58632E-D999-0EF3-6859-336B94DFDB62}"/>
          </ac:spMkLst>
        </pc:spChg>
      </pc:sldChg>
      <pc:sldChg chg="modSp mod">
        <pc:chgData name="Liza Tsaliki" userId="66229fef-d0ce-4288-bb0d-8dacc6a64628" providerId="ADAL" clId="{DE4DCB02-929E-4770-8B1F-960F7384261C}" dt="2026-03-03T10:40:33.137" v="4012" actId="20577"/>
        <pc:sldMkLst>
          <pc:docMk/>
          <pc:sldMk cId="2924412607" sldId="304"/>
        </pc:sldMkLst>
        <pc:spChg chg="mod">
          <ac:chgData name="Liza Tsaliki" userId="66229fef-d0ce-4288-bb0d-8dacc6a64628" providerId="ADAL" clId="{DE4DCB02-929E-4770-8B1F-960F7384261C}" dt="2026-03-03T10:40:33.137" v="4012" actId="20577"/>
          <ac:spMkLst>
            <pc:docMk/>
            <pc:sldMk cId="2924412607" sldId="304"/>
            <ac:spMk id="3" creationId="{52611375-4FC7-4960-AF3D-C6B2BC7911BD}"/>
          </ac:spMkLst>
        </pc:spChg>
      </pc:sldChg>
      <pc:sldChg chg="modSp mod">
        <pc:chgData name="Liza Tsaliki" userId="66229fef-d0ce-4288-bb0d-8dacc6a64628" providerId="ADAL" clId="{DE4DCB02-929E-4770-8B1F-960F7384261C}" dt="2026-03-03T10:41:34.377" v="4019" actId="113"/>
        <pc:sldMkLst>
          <pc:docMk/>
          <pc:sldMk cId="404335488" sldId="305"/>
        </pc:sldMkLst>
        <pc:spChg chg="mod">
          <ac:chgData name="Liza Tsaliki" userId="66229fef-d0ce-4288-bb0d-8dacc6a64628" providerId="ADAL" clId="{DE4DCB02-929E-4770-8B1F-960F7384261C}" dt="2026-03-03T10:41:34.377" v="4019" actId="113"/>
          <ac:spMkLst>
            <pc:docMk/>
            <pc:sldMk cId="404335488" sldId="305"/>
            <ac:spMk id="3" creationId="{9987E7B5-8402-418E-BE12-52831D169AF2}"/>
          </ac:spMkLst>
        </pc:spChg>
      </pc:sldChg>
      <pc:sldChg chg="modSp mod">
        <pc:chgData name="Liza Tsaliki" userId="66229fef-d0ce-4288-bb0d-8dacc6a64628" providerId="ADAL" clId="{DE4DCB02-929E-4770-8B1F-960F7384261C}" dt="2026-03-03T10:42:25.489" v="4026" actId="207"/>
        <pc:sldMkLst>
          <pc:docMk/>
          <pc:sldMk cId="3499582305" sldId="306"/>
        </pc:sldMkLst>
        <pc:spChg chg="mod">
          <ac:chgData name="Liza Tsaliki" userId="66229fef-d0ce-4288-bb0d-8dacc6a64628" providerId="ADAL" clId="{DE4DCB02-929E-4770-8B1F-960F7384261C}" dt="2026-03-03T10:42:25.489" v="4026" actId="207"/>
          <ac:spMkLst>
            <pc:docMk/>
            <pc:sldMk cId="3499582305" sldId="306"/>
            <ac:spMk id="3" creationId="{9EFBB119-7415-66E4-1A1C-AC0616885A9A}"/>
          </ac:spMkLst>
        </pc:spChg>
      </pc:sldChg>
      <pc:sldChg chg="modSp mod">
        <pc:chgData name="Liza Tsaliki" userId="66229fef-d0ce-4288-bb0d-8dacc6a64628" providerId="ADAL" clId="{DE4DCB02-929E-4770-8B1F-960F7384261C}" dt="2026-03-03T10:45:40.545" v="4064" actId="207"/>
        <pc:sldMkLst>
          <pc:docMk/>
          <pc:sldMk cId="3850197772" sldId="307"/>
        </pc:sldMkLst>
        <pc:spChg chg="mod">
          <ac:chgData name="Liza Tsaliki" userId="66229fef-d0ce-4288-bb0d-8dacc6a64628" providerId="ADAL" clId="{DE4DCB02-929E-4770-8B1F-960F7384261C}" dt="2026-03-03T10:45:40.545" v="4064" actId="207"/>
          <ac:spMkLst>
            <pc:docMk/>
            <pc:sldMk cId="3850197772" sldId="307"/>
            <ac:spMk id="3" creationId="{B1EA680D-DE51-2036-7FF7-82F0A605B47E}"/>
          </ac:spMkLst>
        </pc:spChg>
      </pc:sldChg>
      <pc:sldChg chg="modSp mod">
        <pc:chgData name="Liza Tsaliki" userId="66229fef-d0ce-4288-bb0d-8dacc6a64628" providerId="ADAL" clId="{DE4DCB02-929E-4770-8B1F-960F7384261C}" dt="2026-03-03T10:51:01.877" v="4085" actId="207"/>
        <pc:sldMkLst>
          <pc:docMk/>
          <pc:sldMk cId="287094960" sldId="308"/>
        </pc:sldMkLst>
        <pc:spChg chg="mod">
          <ac:chgData name="Liza Tsaliki" userId="66229fef-d0ce-4288-bb0d-8dacc6a64628" providerId="ADAL" clId="{DE4DCB02-929E-4770-8B1F-960F7384261C}" dt="2026-03-03T10:51:01.877" v="4085" actId="207"/>
          <ac:spMkLst>
            <pc:docMk/>
            <pc:sldMk cId="287094960" sldId="308"/>
            <ac:spMk id="3" creationId="{880C9824-C52F-DA09-B507-5648C2CEECFA}"/>
          </ac:spMkLst>
        </pc:spChg>
      </pc:sldChg>
      <pc:sldChg chg="modSp mod">
        <pc:chgData name="Liza Tsaliki" userId="66229fef-d0ce-4288-bb0d-8dacc6a64628" providerId="ADAL" clId="{DE4DCB02-929E-4770-8B1F-960F7384261C}" dt="2026-03-03T11:38:50.375" v="4235" actId="207"/>
        <pc:sldMkLst>
          <pc:docMk/>
          <pc:sldMk cId="3282694186" sldId="314"/>
        </pc:sldMkLst>
        <pc:spChg chg="mod">
          <ac:chgData name="Liza Tsaliki" userId="66229fef-d0ce-4288-bb0d-8dacc6a64628" providerId="ADAL" clId="{DE4DCB02-929E-4770-8B1F-960F7384261C}" dt="2026-03-03T11:38:50.375" v="4235" actId="207"/>
          <ac:spMkLst>
            <pc:docMk/>
            <pc:sldMk cId="3282694186" sldId="314"/>
            <ac:spMk id="3" creationId="{47862E68-C367-435F-B279-1BA5F1DA8F45}"/>
          </ac:spMkLst>
        </pc:spChg>
      </pc:sldChg>
      <pc:sldChg chg="modSp mod">
        <pc:chgData name="Liza Tsaliki" userId="66229fef-d0ce-4288-bb0d-8dacc6a64628" providerId="ADAL" clId="{DE4DCB02-929E-4770-8B1F-960F7384261C}" dt="2026-03-03T11:40:19.899" v="4254" actId="207"/>
        <pc:sldMkLst>
          <pc:docMk/>
          <pc:sldMk cId="2071950046" sldId="315"/>
        </pc:sldMkLst>
        <pc:spChg chg="mod">
          <ac:chgData name="Liza Tsaliki" userId="66229fef-d0ce-4288-bb0d-8dacc6a64628" providerId="ADAL" clId="{DE4DCB02-929E-4770-8B1F-960F7384261C}" dt="2026-03-03T11:40:19.899" v="4254" actId="207"/>
          <ac:spMkLst>
            <pc:docMk/>
            <pc:sldMk cId="2071950046" sldId="315"/>
            <ac:spMk id="3" creationId="{809E0F38-C51F-498D-B91E-CCD3667EF6E6}"/>
          </ac:spMkLst>
        </pc:spChg>
      </pc:sldChg>
      <pc:sldChg chg="modSp mod">
        <pc:chgData name="Liza Tsaliki" userId="66229fef-d0ce-4288-bb0d-8dacc6a64628" providerId="ADAL" clId="{DE4DCB02-929E-4770-8B1F-960F7384261C}" dt="2026-03-03T10:43:56.127" v="4041" actId="207"/>
        <pc:sldMkLst>
          <pc:docMk/>
          <pc:sldMk cId="3823038976" sldId="316"/>
        </pc:sldMkLst>
        <pc:spChg chg="mod">
          <ac:chgData name="Liza Tsaliki" userId="66229fef-d0ce-4288-bb0d-8dacc6a64628" providerId="ADAL" clId="{DE4DCB02-929E-4770-8B1F-960F7384261C}" dt="2026-03-03T10:43:56.127" v="4041" actId="207"/>
          <ac:spMkLst>
            <pc:docMk/>
            <pc:sldMk cId="3823038976" sldId="316"/>
            <ac:spMk id="3" creationId="{98584EB2-A0EE-DE20-AA10-DDF0AD780D2D}"/>
          </ac:spMkLst>
        </pc:spChg>
      </pc:sldChg>
      <pc:sldChg chg="modSp mod">
        <pc:chgData name="Liza Tsaliki" userId="66229fef-d0ce-4288-bb0d-8dacc6a64628" providerId="ADAL" clId="{DE4DCB02-929E-4770-8B1F-960F7384261C}" dt="2026-03-03T11:32:25.467" v="4143" actId="113"/>
        <pc:sldMkLst>
          <pc:docMk/>
          <pc:sldMk cId="2888724189" sldId="318"/>
        </pc:sldMkLst>
        <pc:spChg chg="mod">
          <ac:chgData name="Liza Tsaliki" userId="66229fef-d0ce-4288-bb0d-8dacc6a64628" providerId="ADAL" clId="{DE4DCB02-929E-4770-8B1F-960F7384261C}" dt="2026-03-03T11:32:25.467" v="4143" actId="113"/>
          <ac:spMkLst>
            <pc:docMk/>
            <pc:sldMk cId="2888724189" sldId="318"/>
            <ac:spMk id="3" creationId="{E65E840B-F59E-4D52-903A-083C468A9E00}"/>
          </ac:spMkLst>
        </pc:spChg>
      </pc:sldChg>
      <pc:sldChg chg="modSp mod">
        <pc:chgData name="Liza Tsaliki" userId="66229fef-d0ce-4288-bb0d-8dacc6a64628" providerId="ADAL" clId="{DE4DCB02-929E-4770-8B1F-960F7384261C}" dt="2026-03-03T11:32:44.722" v="4144" actId="20577"/>
        <pc:sldMkLst>
          <pc:docMk/>
          <pc:sldMk cId="4044864965" sldId="319"/>
        </pc:sldMkLst>
        <pc:spChg chg="mod">
          <ac:chgData name="Liza Tsaliki" userId="66229fef-d0ce-4288-bb0d-8dacc6a64628" providerId="ADAL" clId="{DE4DCB02-929E-4770-8B1F-960F7384261C}" dt="2026-03-03T11:32:44.722" v="4144" actId="20577"/>
          <ac:spMkLst>
            <pc:docMk/>
            <pc:sldMk cId="4044864965" sldId="319"/>
            <ac:spMk id="3" creationId="{E65E840B-F59E-4D52-903A-083C468A9E00}"/>
          </ac:spMkLst>
        </pc:spChg>
      </pc:sldChg>
      <pc:sldChg chg="modSp mod">
        <pc:chgData name="Liza Tsaliki" userId="66229fef-d0ce-4288-bb0d-8dacc6a64628" providerId="ADAL" clId="{DE4DCB02-929E-4770-8B1F-960F7384261C}" dt="2026-02-24T13:48:38.193" v="3948" actId="20577"/>
        <pc:sldMkLst>
          <pc:docMk/>
          <pc:sldMk cId="3149559739" sldId="320"/>
        </pc:sldMkLst>
        <pc:spChg chg="mod">
          <ac:chgData name="Liza Tsaliki" userId="66229fef-d0ce-4288-bb0d-8dacc6a64628" providerId="ADAL" clId="{DE4DCB02-929E-4770-8B1F-960F7384261C}" dt="2026-02-24T13:48:38.193" v="3948" actId="20577"/>
          <ac:spMkLst>
            <pc:docMk/>
            <pc:sldMk cId="3149559739" sldId="320"/>
            <ac:spMk id="3" creationId="{93021A20-C955-48A5-BC89-087D83689B4F}"/>
          </ac:spMkLst>
        </pc:spChg>
      </pc:sldChg>
      <pc:sldChg chg="modSp mod">
        <pc:chgData name="Liza Tsaliki" userId="66229fef-d0ce-4288-bb0d-8dacc6a64628" providerId="ADAL" clId="{DE4DCB02-929E-4770-8B1F-960F7384261C}" dt="2026-03-03T11:37:34.068" v="4204" actId="20577"/>
        <pc:sldMkLst>
          <pc:docMk/>
          <pc:sldMk cId="350302118" sldId="325"/>
        </pc:sldMkLst>
        <pc:spChg chg="mod">
          <ac:chgData name="Liza Tsaliki" userId="66229fef-d0ce-4288-bb0d-8dacc6a64628" providerId="ADAL" clId="{DE4DCB02-929E-4770-8B1F-960F7384261C}" dt="2026-03-03T11:37:34.068" v="4204" actId="20577"/>
          <ac:spMkLst>
            <pc:docMk/>
            <pc:sldMk cId="350302118" sldId="325"/>
            <ac:spMk id="3" creationId="{4EED36B7-E072-4F0C-96A6-45F2BFD6DB21}"/>
          </ac:spMkLst>
        </pc:spChg>
      </pc:sldChg>
      <pc:sldChg chg="modSp mod">
        <pc:chgData name="Liza Tsaliki" userId="66229fef-d0ce-4288-bb0d-8dacc6a64628" providerId="ADAL" clId="{DE4DCB02-929E-4770-8B1F-960F7384261C}" dt="2026-03-03T11:39:33.896" v="4247" actId="20577"/>
        <pc:sldMkLst>
          <pc:docMk/>
          <pc:sldMk cId="2893916776" sldId="326"/>
        </pc:sldMkLst>
        <pc:spChg chg="mod">
          <ac:chgData name="Liza Tsaliki" userId="66229fef-d0ce-4288-bb0d-8dacc6a64628" providerId="ADAL" clId="{DE4DCB02-929E-4770-8B1F-960F7384261C}" dt="2026-03-03T11:39:33.896" v="4247" actId="20577"/>
          <ac:spMkLst>
            <pc:docMk/>
            <pc:sldMk cId="2893916776" sldId="326"/>
            <ac:spMk id="3" creationId="{47862E68-C367-435F-B279-1BA5F1DA8F45}"/>
          </ac:spMkLst>
        </pc:spChg>
      </pc:sldChg>
      <pc:sldChg chg="modSp mod">
        <pc:chgData name="Liza Tsaliki" userId="66229fef-d0ce-4288-bb0d-8dacc6a64628" providerId="ADAL" clId="{DE4DCB02-929E-4770-8B1F-960F7384261C}" dt="2026-03-03T10:39:45.664" v="4005" actId="20577"/>
        <pc:sldMkLst>
          <pc:docMk/>
          <pc:sldMk cId="739595311" sldId="329"/>
        </pc:sldMkLst>
        <pc:spChg chg="mod">
          <ac:chgData name="Liza Tsaliki" userId="66229fef-d0ce-4288-bb0d-8dacc6a64628" providerId="ADAL" clId="{DE4DCB02-929E-4770-8B1F-960F7384261C}" dt="2026-03-03T10:39:16.302" v="3996" actId="20577"/>
          <ac:spMkLst>
            <pc:docMk/>
            <pc:sldMk cId="739595311" sldId="329"/>
            <ac:spMk id="2" creationId="{F66654EB-A680-E2A3-B6B9-19B53A308784}"/>
          </ac:spMkLst>
        </pc:spChg>
        <pc:spChg chg="mod">
          <ac:chgData name="Liza Tsaliki" userId="66229fef-d0ce-4288-bb0d-8dacc6a64628" providerId="ADAL" clId="{DE4DCB02-929E-4770-8B1F-960F7384261C}" dt="2026-03-03T10:39:45.664" v="4005" actId="20577"/>
          <ac:spMkLst>
            <pc:docMk/>
            <pc:sldMk cId="739595311" sldId="329"/>
            <ac:spMk id="4" creationId="{BA74433F-4C44-5914-E6A2-C0ADC7F15E46}"/>
          </ac:spMkLst>
        </pc:spChg>
      </pc:sldChg>
      <pc:sldChg chg="modSp mod">
        <pc:chgData name="Liza Tsaliki" userId="66229fef-d0ce-4288-bb0d-8dacc6a64628" providerId="ADAL" clId="{DE4DCB02-929E-4770-8B1F-960F7384261C}" dt="2026-03-03T10:43:25.989" v="4039" actId="113"/>
        <pc:sldMkLst>
          <pc:docMk/>
          <pc:sldMk cId="2599590073" sldId="330"/>
        </pc:sldMkLst>
        <pc:spChg chg="mod">
          <ac:chgData name="Liza Tsaliki" userId="66229fef-d0ce-4288-bb0d-8dacc6a64628" providerId="ADAL" clId="{DE4DCB02-929E-4770-8B1F-960F7384261C}" dt="2026-03-03T10:43:25.989" v="4039" actId="113"/>
          <ac:spMkLst>
            <pc:docMk/>
            <pc:sldMk cId="2599590073" sldId="330"/>
            <ac:spMk id="3" creationId="{88C4A925-31C8-3514-DC00-FFACE80541C1}"/>
          </ac:spMkLst>
        </pc:spChg>
      </pc:sldChg>
      <pc:sldChg chg="modSp mod">
        <pc:chgData name="Liza Tsaliki" userId="66229fef-d0ce-4288-bb0d-8dacc6a64628" providerId="ADAL" clId="{DE4DCB02-929E-4770-8B1F-960F7384261C}" dt="2026-03-03T10:47:37.944" v="4069" actId="207"/>
        <pc:sldMkLst>
          <pc:docMk/>
          <pc:sldMk cId="1650808755" sldId="331"/>
        </pc:sldMkLst>
        <pc:spChg chg="mod">
          <ac:chgData name="Liza Tsaliki" userId="66229fef-d0ce-4288-bb0d-8dacc6a64628" providerId="ADAL" clId="{DE4DCB02-929E-4770-8B1F-960F7384261C}" dt="2026-03-03T10:47:37.944" v="4069" actId="207"/>
          <ac:spMkLst>
            <pc:docMk/>
            <pc:sldMk cId="1650808755" sldId="331"/>
            <ac:spMk id="3" creationId="{29E61337-E724-2197-000D-A1EC3C28E77E}"/>
          </ac:spMkLst>
        </pc:spChg>
      </pc:sldChg>
      <pc:sldChg chg="modSp mod">
        <pc:chgData name="Liza Tsaliki" userId="66229fef-d0ce-4288-bb0d-8dacc6a64628" providerId="ADAL" clId="{DE4DCB02-929E-4770-8B1F-960F7384261C}" dt="2026-03-03T10:48:44.425" v="4076" actId="207"/>
        <pc:sldMkLst>
          <pc:docMk/>
          <pc:sldMk cId="1772857757" sldId="332"/>
        </pc:sldMkLst>
        <pc:spChg chg="mod">
          <ac:chgData name="Liza Tsaliki" userId="66229fef-d0ce-4288-bb0d-8dacc6a64628" providerId="ADAL" clId="{DE4DCB02-929E-4770-8B1F-960F7384261C}" dt="2026-03-03T10:48:44.425" v="4076" actId="207"/>
          <ac:spMkLst>
            <pc:docMk/>
            <pc:sldMk cId="1772857757" sldId="332"/>
            <ac:spMk id="3" creationId="{AADD4FFB-DAF1-6DF2-3EA6-43D6337FB94A}"/>
          </ac:spMkLst>
        </pc:spChg>
      </pc:sldChg>
      <pc:sldChg chg="modSp mod">
        <pc:chgData name="Liza Tsaliki" userId="66229fef-d0ce-4288-bb0d-8dacc6a64628" providerId="ADAL" clId="{DE4DCB02-929E-4770-8B1F-960F7384261C}" dt="2026-03-03T10:50:08.258" v="4081" actId="113"/>
        <pc:sldMkLst>
          <pc:docMk/>
          <pc:sldMk cId="4079424125" sldId="334"/>
        </pc:sldMkLst>
        <pc:spChg chg="mod">
          <ac:chgData name="Liza Tsaliki" userId="66229fef-d0ce-4288-bb0d-8dacc6a64628" providerId="ADAL" clId="{DE4DCB02-929E-4770-8B1F-960F7384261C}" dt="2026-03-03T10:50:08.258" v="4081" actId="113"/>
          <ac:spMkLst>
            <pc:docMk/>
            <pc:sldMk cId="4079424125" sldId="334"/>
            <ac:spMk id="3" creationId="{6E39F41C-48DD-0E6D-7336-872C8AA314F4}"/>
          </ac:spMkLst>
        </pc:spChg>
      </pc:sldChg>
      <pc:sldChg chg="modSp mod">
        <pc:chgData name="Liza Tsaliki" userId="66229fef-d0ce-4288-bb0d-8dacc6a64628" providerId="ADAL" clId="{DE4DCB02-929E-4770-8B1F-960F7384261C}" dt="2026-03-03T11:18:47.254" v="4093" actId="20577"/>
        <pc:sldMkLst>
          <pc:docMk/>
          <pc:sldMk cId="3085420203" sldId="336"/>
        </pc:sldMkLst>
        <pc:spChg chg="mod">
          <ac:chgData name="Liza Tsaliki" userId="66229fef-d0ce-4288-bb0d-8dacc6a64628" providerId="ADAL" clId="{DE4DCB02-929E-4770-8B1F-960F7384261C}" dt="2026-03-03T11:18:47.254" v="4093" actId="20577"/>
          <ac:spMkLst>
            <pc:docMk/>
            <pc:sldMk cId="3085420203" sldId="336"/>
            <ac:spMk id="3" creationId="{24A62147-A69A-AB05-58FF-F1EDA42ABBF0}"/>
          </ac:spMkLst>
        </pc:spChg>
      </pc:sldChg>
      <pc:sldChg chg="modSp mod">
        <pc:chgData name="Liza Tsaliki" userId="66229fef-d0ce-4288-bb0d-8dacc6a64628" providerId="ADAL" clId="{DE4DCB02-929E-4770-8B1F-960F7384261C}" dt="2026-03-03T10:51:30.730" v="4089" actId="207"/>
        <pc:sldMkLst>
          <pc:docMk/>
          <pc:sldMk cId="3752934104" sldId="337"/>
        </pc:sldMkLst>
        <pc:spChg chg="mod">
          <ac:chgData name="Liza Tsaliki" userId="66229fef-d0ce-4288-bb0d-8dacc6a64628" providerId="ADAL" clId="{DE4DCB02-929E-4770-8B1F-960F7384261C}" dt="2026-03-03T10:51:30.730" v="4089" actId="207"/>
          <ac:spMkLst>
            <pc:docMk/>
            <pc:sldMk cId="3752934104" sldId="337"/>
            <ac:spMk id="3" creationId="{839BC769-D74E-A244-AE88-06D348BB62C6}"/>
          </ac:spMkLst>
        </pc:spChg>
      </pc:sldChg>
      <pc:sldChg chg="modSp mod">
        <pc:chgData name="Liza Tsaliki" userId="66229fef-d0ce-4288-bb0d-8dacc6a64628" providerId="ADAL" clId="{DE4DCB02-929E-4770-8B1F-960F7384261C}" dt="2026-03-03T10:51:58.066" v="4090" actId="207"/>
        <pc:sldMkLst>
          <pc:docMk/>
          <pc:sldMk cId="1013231321" sldId="338"/>
        </pc:sldMkLst>
        <pc:spChg chg="mod">
          <ac:chgData name="Liza Tsaliki" userId="66229fef-d0ce-4288-bb0d-8dacc6a64628" providerId="ADAL" clId="{DE4DCB02-929E-4770-8B1F-960F7384261C}" dt="2026-03-03T10:51:58.066" v="4090" actId="207"/>
          <ac:spMkLst>
            <pc:docMk/>
            <pc:sldMk cId="1013231321" sldId="338"/>
            <ac:spMk id="3" creationId="{41D503BE-5B3B-182B-F987-4B404EA0C162}"/>
          </ac:spMkLst>
        </pc:spChg>
      </pc:sldChg>
      <pc:sldChg chg="modSp mod">
        <pc:chgData name="Liza Tsaliki" userId="66229fef-d0ce-4288-bb0d-8dacc6a64628" providerId="ADAL" clId="{DE4DCB02-929E-4770-8B1F-960F7384261C}" dt="2026-03-03T11:19:44.149" v="4102" actId="20577"/>
        <pc:sldMkLst>
          <pc:docMk/>
          <pc:sldMk cId="1787863294" sldId="339"/>
        </pc:sldMkLst>
        <pc:spChg chg="mod">
          <ac:chgData name="Liza Tsaliki" userId="66229fef-d0ce-4288-bb0d-8dacc6a64628" providerId="ADAL" clId="{DE4DCB02-929E-4770-8B1F-960F7384261C}" dt="2026-03-03T11:19:31.747" v="4098" actId="113"/>
          <ac:spMkLst>
            <pc:docMk/>
            <pc:sldMk cId="1787863294" sldId="339"/>
            <ac:spMk id="3" creationId="{8C6EDF12-7665-0429-6D9F-C6DAC99BE19B}"/>
          </ac:spMkLst>
        </pc:spChg>
        <pc:spChg chg="mod">
          <ac:chgData name="Liza Tsaliki" userId="66229fef-d0ce-4288-bb0d-8dacc6a64628" providerId="ADAL" clId="{DE4DCB02-929E-4770-8B1F-960F7384261C}" dt="2026-03-03T11:19:44.149" v="4102" actId="20577"/>
          <ac:spMkLst>
            <pc:docMk/>
            <pc:sldMk cId="1787863294" sldId="339"/>
            <ac:spMk id="5" creationId="{31B7F3C2-1E77-620C-7785-3137093D8492}"/>
          </ac:spMkLst>
        </pc:spChg>
      </pc:sldChg>
      <pc:sldChg chg="modSp mod">
        <pc:chgData name="Liza Tsaliki" userId="66229fef-d0ce-4288-bb0d-8dacc6a64628" providerId="ADAL" clId="{DE4DCB02-929E-4770-8B1F-960F7384261C}" dt="2026-03-03T11:24:12.491" v="4115" actId="113"/>
        <pc:sldMkLst>
          <pc:docMk/>
          <pc:sldMk cId="248048109" sldId="340"/>
        </pc:sldMkLst>
        <pc:spChg chg="mod">
          <ac:chgData name="Liza Tsaliki" userId="66229fef-d0ce-4288-bb0d-8dacc6a64628" providerId="ADAL" clId="{DE4DCB02-929E-4770-8B1F-960F7384261C}" dt="2026-03-03T11:24:12.491" v="4115" actId="113"/>
          <ac:spMkLst>
            <pc:docMk/>
            <pc:sldMk cId="248048109" sldId="340"/>
            <ac:spMk id="5" creationId="{CC755854-B833-C357-5E39-CD16D66C854C}"/>
          </ac:spMkLst>
        </pc:spChg>
      </pc:sldChg>
      <pc:sldChg chg="modSp mod">
        <pc:chgData name="Liza Tsaliki" userId="66229fef-d0ce-4288-bb0d-8dacc6a64628" providerId="ADAL" clId="{DE4DCB02-929E-4770-8B1F-960F7384261C}" dt="2026-03-03T11:25:56.564" v="4120" actId="113"/>
        <pc:sldMkLst>
          <pc:docMk/>
          <pc:sldMk cId="2083821007" sldId="342"/>
        </pc:sldMkLst>
        <pc:spChg chg="mod">
          <ac:chgData name="Liza Tsaliki" userId="66229fef-d0ce-4288-bb0d-8dacc6a64628" providerId="ADAL" clId="{DE4DCB02-929E-4770-8B1F-960F7384261C}" dt="2026-03-03T11:25:56.564" v="4120" actId="113"/>
          <ac:spMkLst>
            <pc:docMk/>
            <pc:sldMk cId="2083821007" sldId="342"/>
            <ac:spMk id="3" creationId="{7D7582C3-73CF-3CE6-4D52-F34D134FD7E3}"/>
          </ac:spMkLst>
        </pc:spChg>
      </pc:sldChg>
      <pc:sldChg chg="modSp mod">
        <pc:chgData name="Liza Tsaliki" userId="66229fef-d0ce-4288-bb0d-8dacc6a64628" providerId="ADAL" clId="{DE4DCB02-929E-4770-8B1F-960F7384261C}" dt="2026-03-03T11:27:28.398" v="4126" actId="113"/>
        <pc:sldMkLst>
          <pc:docMk/>
          <pc:sldMk cId="342487801" sldId="343"/>
        </pc:sldMkLst>
        <pc:spChg chg="mod">
          <ac:chgData name="Liza Tsaliki" userId="66229fef-d0ce-4288-bb0d-8dacc6a64628" providerId="ADAL" clId="{DE4DCB02-929E-4770-8B1F-960F7384261C}" dt="2026-03-03T11:27:28.398" v="4126" actId="113"/>
          <ac:spMkLst>
            <pc:docMk/>
            <pc:sldMk cId="342487801" sldId="343"/>
            <ac:spMk id="3" creationId="{F411E9EE-984B-84DD-1924-19F86EA74684}"/>
          </ac:spMkLst>
        </pc:spChg>
      </pc:sldChg>
      <pc:sldChg chg="modSp mod">
        <pc:chgData name="Liza Tsaliki" userId="66229fef-d0ce-4288-bb0d-8dacc6a64628" providerId="ADAL" clId="{DE4DCB02-929E-4770-8B1F-960F7384261C}" dt="2026-03-03T11:31:21.190" v="4140" actId="14100"/>
        <pc:sldMkLst>
          <pc:docMk/>
          <pc:sldMk cId="3553452309" sldId="344"/>
        </pc:sldMkLst>
        <pc:spChg chg="mod">
          <ac:chgData name="Liza Tsaliki" userId="66229fef-d0ce-4288-bb0d-8dacc6a64628" providerId="ADAL" clId="{DE4DCB02-929E-4770-8B1F-960F7384261C}" dt="2026-03-03T11:31:17.315" v="4139" actId="14100"/>
          <ac:spMkLst>
            <pc:docMk/>
            <pc:sldMk cId="3553452309" sldId="344"/>
            <ac:spMk id="2" creationId="{C007A9B5-6774-8D4E-25B9-BD7F39774353}"/>
          </ac:spMkLst>
        </pc:spChg>
        <pc:spChg chg="mod">
          <ac:chgData name="Liza Tsaliki" userId="66229fef-d0ce-4288-bb0d-8dacc6a64628" providerId="ADAL" clId="{DE4DCB02-929E-4770-8B1F-960F7384261C}" dt="2026-03-03T11:31:21.190" v="4140" actId="14100"/>
          <ac:spMkLst>
            <pc:docMk/>
            <pc:sldMk cId="3553452309" sldId="344"/>
            <ac:spMk id="3" creationId="{DA212C26-95AB-68CC-F7CF-82FD2C71BBF0}"/>
          </ac:spMkLst>
        </pc:spChg>
      </pc:sldChg>
      <pc:sldChg chg="modSp mod">
        <pc:chgData name="Liza Tsaliki" userId="66229fef-d0ce-4288-bb0d-8dacc6a64628" providerId="ADAL" clId="{DE4DCB02-929E-4770-8B1F-960F7384261C}" dt="2026-03-03T11:30:06.308" v="4137" actId="207"/>
        <pc:sldMkLst>
          <pc:docMk/>
          <pc:sldMk cId="2689880978" sldId="345"/>
        </pc:sldMkLst>
        <pc:spChg chg="mod">
          <ac:chgData name="Liza Tsaliki" userId="66229fef-d0ce-4288-bb0d-8dacc6a64628" providerId="ADAL" clId="{DE4DCB02-929E-4770-8B1F-960F7384261C}" dt="2026-03-03T11:30:06.308" v="4137" actId="207"/>
          <ac:spMkLst>
            <pc:docMk/>
            <pc:sldMk cId="2689880978" sldId="345"/>
            <ac:spMk id="4" creationId="{996957D3-A2EA-C346-32AD-BA34C636AF26}"/>
          </ac:spMkLst>
        </pc:spChg>
      </pc:sldChg>
      <pc:sldChg chg="modSp mod">
        <pc:chgData name="Liza Tsaliki" userId="66229fef-d0ce-4288-bb0d-8dacc6a64628" providerId="ADAL" clId="{DE4DCB02-929E-4770-8B1F-960F7384261C}" dt="2026-03-03T11:23:09.015" v="4114" actId="207"/>
        <pc:sldMkLst>
          <pc:docMk/>
          <pc:sldMk cId="1378564356" sldId="346"/>
        </pc:sldMkLst>
        <pc:spChg chg="mod">
          <ac:chgData name="Liza Tsaliki" userId="66229fef-d0ce-4288-bb0d-8dacc6a64628" providerId="ADAL" clId="{DE4DCB02-929E-4770-8B1F-960F7384261C}" dt="2026-03-03T11:23:09.015" v="4114" actId="207"/>
          <ac:spMkLst>
            <pc:docMk/>
            <pc:sldMk cId="1378564356" sldId="346"/>
            <ac:spMk id="3" creationId="{46D9A445-996A-534D-37F9-9A930E20E4DD}"/>
          </ac:spMkLst>
        </pc:spChg>
      </pc:sldChg>
      <pc:sldChg chg="modSp new mod">
        <pc:chgData name="Liza Tsaliki" userId="66229fef-d0ce-4288-bb0d-8dacc6a64628" providerId="ADAL" clId="{DE4DCB02-929E-4770-8B1F-960F7384261C}" dt="2026-02-24T09:51:18.827" v="188" actId="20577"/>
        <pc:sldMkLst>
          <pc:docMk/>
          <pc:sldMk cId="71731459" sldId="348"/>
        </pc:sldMkLst>
        <pc:spChg chg="mod">
          <ac:chgData name="Liza Tsaliki" userId="66229fef-d0ce-4288-bb0d-8dacc6a64628" providerId="ADAL" clId="{DE4DCB02-929E-4770-8B1F-960F7384261C}" dt="2026-02-24T09:48:03.532" v="7" actId="20577"/>
          <ac:spMkLst>
            <pc:docMk/>
            <pc:sldMk cId="71731459" sldId="348"/>
            <ac:spMk id="2" creationId="{262890E8-493A-40AE-2651-1FC0586244D5}"/>
          </ac:spMkLst>
        </pc:spChg>
        <pc:spChg chg="mod">
          <ac:chgData name="Liza Tsaliki" userId="66229fef-d0ce-4288-bb0d-8dacc6a64628" providerId="ADAL" clId="{DE4DCB02-929E-4770-8B1F-960F7384261C}" dt="2026-02-24T09:51:18.827" v="188" actId="20577"/>
          <ac:spMkLst>
            <pc:docMk/>
            <pc:sldMk cId="71731459" sldId="348"/>
            <ac:spMk id="3" creationId="{23BB690E-F8FE-00F9-57CE-AB18B4ABD73F}"/>
          </ac:spMkLst>
        </pc:spChg>
      </pc:sldChg>
      <pc:sldChg chg="modSp new mod">
        <pc:chgData name="Liza Tsaliki" userId="66229fef-d0ce-4288-bb0d-8dacc6a64628" providerId="ADAL" clId="{DE4DCB02-929E-4770-8B1F-960F7384261C}" dt="2026-02-24T10:08:16.724" v="615" actId="20577"/>
        <pc:sldMkLst>
          <pc:docMk/>
          <pc:sldMk cId="1774380098" sldId="349"/>
        </pc:sldMkLst>
        <pc:spChg chg="mod">
          <ac:chgData name="Liza Tsaliki" userId="66229fef-d0ce-4288-bb0d-8dacc6a64628" providerId="ADAL" clId="{DE4DCB02-929E-4770-8B1F-960F7384261C}" dt="2026-02-24T10:08:16.724" v="615" actId="20577"/>
          <ac:spMkLst>
            <pc:docMk/>
            <pc:sldMk cId="1774380098" sldId="349"/>
            <ac:spMk id="2" creationId="{24F1A0FB-FACE-BBA6-910F-2130A6767D4B}"/>
          </ac:spMkLst>
        </pc:spChg>
        <pc:spChg chg="mod">
          <ac:chgData name="Liza Tsaliki" userId="66229fef-d0ce-4288-bb0d-8dacc6a64628" providerId="ADAL" clId="{DE4DCB02-929E-4770-8B1F-960F7384261C}" dt="2026-02-24T10:07:05.849" v="584" actId="20577"/>
          <ac:spMkLst>
            <pc:docMk/>
            <pc:sldMk cId="1774380098" sldId="349"/>
            <ac:spMk id="3" creationId="{468FF1BE-17F1-A447-ECAB-A90D27D086D6}"/>
          </ac:spMkLst>
        </pc:spChg>
      </pc:sldChg>
      <pc:sldChg chg="modSp new mod">
        <pc:chgData name="Liza Tsaliki" userId="66229fef-d0ce-4288-bb0d-8dacc6a64628" providerId="ADAL" clId="{DE4DCB02-929E-4770-8B1F-960F7384261C}" dt="2026-02-24T10:55:05.102" v="1238" actId="113"/>
        <pc:sldMkLst>
          <pc:docMk/>
          <pc:sldMk cId="354481619" sldId="350"/>
        </pc:sldMkLst>
        <pc:spChg chg="mod">
          <ac:chgData name="Liza Tsaliki" userId="66229fef-d0ce-4288-bb0d-8dacc6a64628" providerId="ADAL" clId="{DE4DCB02-929E-4770-8B1F-960F7384261C}" dt="2026-02-24T10:11:39.112" v="878"/>
          <ac:spMkLst>
            <pc:docMk/>
            <pc:sldMk cId="354481619" sldId="350"/>
            <ac:spMk id="2" creationId="{65724390-7932-009C-D843-668F2C3EACEA}"/>
          </ac:spMkLst>
        </pc:spChg>
        <pc:spChg chg="mod">
          <ac:chgData name="Liza Tsaliki" userId="66229fef-d0ce-4288-bb0d-8dacc6a64628" providerId="ADAL" clId="{DE4DCB02-929E-4770-8B1F-960F7384261C}" dt="2026-02-24T10:55:05.102" v="1238" actId="113"/>
          <ac:spMkLst>
            <pc:docMk/>
            <pc:sldMk cId="354481619" sldId="350"/>
            <ac:spMk id="3" creationId="{8F4697EA-21F0-4BF3-8314-C7F76D800994}"/>
          </ac:spMkLst>
        </pc:spChg>
      </pc:sldChg>
      <pc:sldChg chg="modSp new mod">
        <pc:chgData name="Liza Tsaliki" userId="66229fef-d0ce-4288-bb0d-8dacc6a64628" providerId="ADAL" clId="{DE4DCB02-929E-4770-8B1F-960F7384261C}" dt="2026-02-24T11:00:30.544" v="1679" actId="113"/>
        <pc:sldMkLst>
          <pc:docMk/>
          <pc:sldMk cId="3874187995" sldId="351"/>
        </pc:sldMkLst>
        <pc:spChg chg="mod">
          <ac:chgData name="Liza Tsaliki" userId="66229fef-d0ce-4288-bb0d-8dacc6a64628" providerId="ADAL" clId="{DE4DCB02-929E-4770-8B1F-960F7384261C}" dt="2026-02-24T11:00:26.086" v="1678"/>
          <ac:spMkLst>
            <pc:docMk/>
            <pc:sldMk cId="3874187995" sldId="351"/>
            <ac:spMk id="2" creationId="{99CA10C2-9A52-6CC4-B4B9-E08F6D91E32A}"/>
          </ac:spMkLst>
        </pc:spChg>
        <pc:spChg chg="mod">
          <ac:chgData name="Liza Tsaliki" userId="66229fef-d0ce-4288-bb0d-8dacc6a64628" providerId="ADAL" clId="{DE4DCB02-929E-4770-8B1F-960F7384261C}" dt="2026-02-24T11:00:30.544" v="1679" actId="113"/>
          <ac:spMkLst>
            <pc:docMk/>
            <pc:sldMk cId="3874187995" sldId="351"/>
            <ac:spMk id="3" creationId="{BFFFE531-6329-5F09-4506-178E730C5E84}"/>
          </ac:spMkLst>
        </pc:spChg>
      </pc:sldChg>
      <pc:sldChg chg="modSp add mod">
        <pc:chgData name="Liza Tsaliki" userId="66229fef-d0ce-4288-bb0d-8dacc6a64628" providerId="ADAL" clId="{DE4DCB02-929E-4770-8B1F-960F7384261C}" dt="2026-02-24T11:13:48.098" v="2192" actId="113"/>
        <pc:sldMkLst>
          <pc:docMk/>
          <pc:sldMk cId="41810971" sldId="352"/>
        </pc:sldMkLst>
        <pc:spChg chg="mod">
          <ac:chgData name="Liza Tsaliki" userId="66229fef-d0ce-4288-bb0d-8dacc6a64628" providerId="ADAL" clId="{DE4DCB02-929E-4770-8B1F-960F7384261C}" dt="2026-02-24T11:13:48.098" v="2192" actId="113"/>
          <ac:spMkLst>
            <pc:docMk/>
            <pc:sldMk cId="41810971" sldId="352"/>
            <ac:spMk id="3" creationId="{B69ABC5C-81A3-9147-14AC-09ED5FB7E61B}"/>
          </ac:spMkLst>
        </pc:spChg>
      </pc:sldChg>
      <pc:sldChg chg="modSp new mod">
        <pc:chgData name="Liza Tsaliki" userId="66229fef-d0ce-4288-bb0d-8dacc6a64628" providerId="ADAL" clId="{DE4DCB02-929E-4770-8B1F-960F7384261C}" dt="2026-02-24T12:13:53.427" v="3101" actId="113"/>
        <pc:sldMkLst>
          <pc:docMk/>
          <pc:sldMk cId="1212927784" sldId="353"/>
        </pc:sldMkLst>
        <pc:spChg chg="mod">
          <ac:chgData name="Liza Tsaliki" userId="66229fef-d0ce-4288-bb0d-8dacc6a64628" providerId="ADAL" clId="{DE4DCB02-929E-4770-8B1F-960F7384261C}" dt="2026-02-24T11:51:38.407" v="2761"/>
          <ac:spMkLst>
            <pc:docMk/>
            <pc:sldMk cId="1212927784" sldId="353"/>
            <ac:spMk id="2" creationId="{11262486-614D-D54D-CA43-5CA4F8A8DF15}"/>
          </ac:spMkLst>
        </pc:spChg>
        <pc:spChg chg="mod">
          <ac:chgData name="Liza Tsaliki" userId="66229fef-d0ce-4288-bb0d-8dacc6a64628" providerId="ADAL" clId="{DE4DCB02-929E-4770-8B1F-960F7384261C}" dt="2026-02-24T12:13:53.427" v="3101" actId="113"/>
          <ac:spMkLst>
            <pc:docMk/>
            <pc:sldMk cId="1212927784" sldId="353"/>
            <ac:spMk id="3" creationId="{2C60E74C-53E6-258C-FF38-878B429CA9F0}"/>
          </ac:spMkLst>
        </pc:spChg>
      </pc:sldChg>
      <pc:sldChg chg="modSp add mod">
        <pc:chgData name="Liza Tsaliki" userId="66229fef-d0ce-4288-bb0d-8dacc6a64628" providerId="ADAL" clId="{DE4DCB02-929E-4770-8B1F-960F7384261C}" dt="2026-02-24T11:21:10.054" v="2759" actId="14100"/>
        <pc:sldMkLst>
          <pc:docMk/>
          <pc:sldMk cId="782255120" sldId="354"/>
        </pc:sldMkLst>
        <pc:spChg chg="mod">
          <ac:chgData name="Liza Tsaliki" userId="66229fef-d0ce-4288-bb0d-8dacc6a64628" providerId="ADAL" clId="{DE4DCB02-929E-4770-8B1F-960F7384261C}" dt="2026-02-24T11:21:10.054" v="2759" actId="14100"/>
          <ac:spMkLst>
            <pc:docMk/>
            <pc:sldMk cId="782255120" sldId="354"/>
            <ac:spMk id="3" creationId="{91D9CC7B-F35C-C10E-1217-44B326B40796}"/>
          </ac:spMkLst>
        </pc:spChg>
      </pc:sldChg>
      <pc:sldChg chg="modSp new mod">
        <pc:chgData name="Liza Tsaliki" userId="66229fef-d0ce-4288-bb0d-8dacc6a64628" providerId="ADAL" clId="{DE4DCB02-929E-4770-8B1F-960F7384261C}" dt="2026-02-24T12:04:10.147" v="2878"/>
        <pc:sldMkLst>
          <pc:docMk/>
          <pc:sldMk cId="2472394959" sldId="355"/>
        </pc:sldMkLst>
        <pc:spChg chg="mod">
          <ac:chgData name="Liza Tsaliki" userId="66229fef-d0ce-4288-bb0d-8dacc6a64628" providerId="ADAL" clId="{DE4DCB02-929E-4770-8B1F-960F7384261C}" dt="2026-02-24T12:04:10.147" v="2878"/>
          <ac:spMkLst>
            <pc:docMk/>
            <pc:sldMk cId="2472394959" sldId="355"/>
            <ac:spMk id="2" creationId="{D6CB7A72-1FEC-9C7C-4EB8-F7C7814E0331}"/>
          </ac:spMkLst>
        </pc:spChg>
        <pc:spChg chg="mod">
          <ac:chgData name="Liza Tsaliki" userId="66229fef-d0ce-4288-bb0d-8dacc6a64628" providerId="ADAL" clId="{DE4DCB02-929E-4770-8B1F-960F7384261C}" dt="2026-02-24T12:02:10.557" v="2864" actId="113"/>
          <ac:spMkLst>
            <pc:docMk/>
            <pc:sldMk cId="2472394959" sldId="355"/>
            <ac:spMk id="3" creationId="{58750200-BD50-0055-1168-FE16AAEDA138}"/>
          </ac:spMkLst>
        </pc:spChg>
      </pc:sldChg>
      <pc:sldChg chg="modSp new mod">
        <pc:chgData name="Liza Tsaliki" userId="66229fef-d0ce-4288-bb0d-8dacc6a64628" providerId="ADAL" clId="{DE4DCB02-929E-4770-8B1F-960F7384261C}" dt="2026-02-24T12:07:21.088" v="2938" actId="14100"/>
        <pc:sldMkLst>
          <pc:docMk/>
          <pc:sldMk cId="1449189942" sldId="356"/>
        </pc:sldMkLst>
        <pc:spChg chg="mod">
          <ac:chgData name="Liza Tsaliki" userId="66229fef-d0ce-4288-bb0d-8dacc6a64628" providerId="ADAL" clId="{DE4DCB02-929E-4770-8B1F-960F7384261C}" dt="2026-02-24T12:04:12.844" v="2879"/>
          <ac:spMkLst>
            <pc:docMk/>
            <pc:sldMk cId="1449189942" sldId="356"/>
            <ac:spMk id="2" creationId="{9C5077CB-3E82-0963-A8A8-224B5FA0BC71}"/>
          </ac:spMkLst>
        </pc:spChg>
        <pc:spChg chg="mod">
          <ac:chgData name="Liza Tsaliki" userId="66229fef-d0ce-4288-bb0d-8dacc6a64628" providerId="ADAL" clId="{DE4DCB02-929E-4770-8B1F-960F7384261C}" dt="2026-02-24T12:07:21.088" v="2938" actId="14100"/>
          <ac:spMkLst>
            <pc:docMk/>
            <pc:sldMk cId="1449189942" sldId="356"/>
            <ac:spMk id="3" creationId="{C5F60922-66A7-2D20-2915-C809F9B701ED}"/>
          </ac:spMkLst>
        </pc:spChg>
      </pc:sldChg>
      <pc:sldChg chg="modSp add mod">
        <pc:chgData name="Liza Tsaliki" userId="66229fef-d0ce-4288-bb0d-8dacc6a64628" providerId="ADAL" clId="{DE4DCB02-929E-4770-8B1F-960F7384261C}" dt="2026-02-24T12:10:25.981" v="3045" actId="20577"/>
        <pc:sldMkLst>
          <pc:docMk/>
          <pc:sldMk cId="335555033" sldId="357"/>
        </pc:sldMkLst>
        <pc:spChg chg="mod">
          <ac:chgData name="Liza Tsaliki" userId="66229fef-d0ce-4288-bb0d-8dacc6a64628" providerId="ADAL" clId="{DE4DCB02-929E-4770-8B1F-960F7384261C}" dt="2026-02-24T12:10:25.981" v="3045" actId="20577"/>
          <ac:spMkLst>
            <pc:docMk/>
            <pc:sldMk cId="335555033" sldId="357"/>
            <ac:spMk id="3" creationId="{CAA27936-5AF2-0D79-F75D-588EA84EA404}"/>
          </ac:spMkLst>
        </pc:spChg>
      </pc:sldChg>
      <pc:sldChg chg="modSp add mod">
        <pc:chgData name="Liza Tsaliki" userId="66229fef-d0ce-4288-bb0d-8dacc6a64628" providerId="ADAL" clId="{DE4DCB02-929E-4770-8B1F-960F7384261C}" dt="2026-02-24T12:12:58.588" v="3092" actId="207"/>
        <pc:sldMkLst>
          <pc:docMk/>
          <pc:sldMk cId="2718894257" sldId="358"/>
        </pc:sldMkLst>
        <pc:spChg chg="mod">
          <ac:chgData name="Liza Tsaliki" userId="66229fef-d0ce-4288-bb0d-8dacc6a64628" providerId="ADAL" clId="{DE4DCB02-929E-4770-8B1F-960F7384261C}" dt="2026-02-24T12:12:58.588" v="3092" actId="207"/>
          <ac:spMkLst>
            <pc:docMk/>
            <pc:sldMk cId="2718894257" sldId="358"/>
            <ac:spMk id="3" creationId="{71C55098-A139-1158-7C36-193DADC0DDD2}"/>
          </ac:spMkLst>
        </pc:spChg>
      </pc:sldChg>
      <pc:sldChg chg="modSp add mod">
        <pc:chgData name="Liza Tsaliki" userId="66229fef-d0ce-4288-bb0d-8dacc6a64628" providerId="ADAL" clId="{DE4DCB02-929E-4770-8B1F-960F7384261C}" dt="2026-02-24T12:31:06.730" v="3651" actId="14100"/>
        <pc:sldMkLst>
          <pc:docMk/>
          <pc:sldMk cId="3754746010" sldId="359"/>
        </pc:sldMkLst>
        <pc:spChg chg="mod">
          <ac:chgData name="Liza Tsaliki" userId="66229fef-d0ce-4288-bb0d-8dacc6a64628" providerId="ADAL" clId="{DE4DCB02-929E-4770-8B1F-960F7384261C}" dt="2026-02-24T12:29:39.173" v="3646" actId="27636"/>
          <ac:spMkLst>
            <pc:docMk/>
            <pc:sldMk cId="3754746010" sldId="359"/>
            <ac:spMk id="2" creationId="{72227F17-2FBE-CF95-481B-F1A6AD0B7DAE}"/>
          </ac:spMkLst>
        </pc:spChg>
        <pc:spChg chg="mod">
          <ac:chgData name="Liza Tsaliki" userId="66229fef-d0ce-4288-bb0d-8dacc6a64628" providerId="ADAL" clId="{DE4DCB02-929E-4770-8B1F-960F7384261C}" dt="2026-02-24T12:31:06.730" v="3651" actId="14100"/>
          <ac:spMkLst>
            <pc:docMk/>
            <pc:sldMk cId="3754746010" sldId="359"/>
            <ac:spMk id="3" creationId="{0CC54149-CAE2-472C-AA09-5EC45EF2942E}"/>
          </ac:spMkLst>
        </pc:spChg>
      </pc:sldChg>
      <pc:sldChg chg="modSp new mod">
        <pc:chgData name="Liza Tsaliki" userId="66229fef-d0ce-4288-bb0d-8dacc6a64628" providerId="ADAL" clId="{DE4DCB02-929E-4770-8B1F-960F7384261C}" dt="2026-02-24T12:45:09.204" v="3754" actId="313"/>
        <pc:sldMkLst>
          <pc:docMk/>
          <pc:sldMk cId="2447530430" sldId="360"/>
        </pc:sldMkLst>
        <pc:spChg chg="mod">
          <ac:chgData name="Liza Tsaliki" userId="66229fef-d0ce-4288-bb0d-8dacc6a64628" providerId="ADAL" clId="{DE4DCB02-929E-4770-8B1F-960F7384261C}" dt="2026-02-24T12:44:38.042" v="3753" actId="27636"/>
          <ac:spMkLst>
            <pc:docMk/>
            <pc:sldMk cId="2447530430" sldId="360"/>
            <ac:spMk id="2" creationId="{C379A9E4-0F60-E249-A974-556155955CD9}"/>
          </ac:spMkLst>
        </pc:spChg>
        <pc:spChg chg="mod">
          <ac:chgData name="Liza Tsaliki" userId="66229fef-d0ce-4288-bb0d-8dacc6a64628" providerId="ADAL" clId="{DE4DCB02-929E-4770-8B1F-960F7384261C}" dt="2026-02-24T12:45:09.204" v="3754" actId="313"/>
          <ac:spMkLst>
            <pc:docMk/>
            <pc:sldMk cId="2447530430" sldId="360"/>
            <ac:spMk id="3" creationId="{7CB77129-4ACE-82F2-D0B3-93C625279E5C}"/>
          </ac:spMkLst>
        </pc:spChg>
      </pc:sldChg>
      <pc:sldChg chg="modSp add mod">
        <pc:chgData name="Liza Tsaliki" userId="66229fef-d0ce-4288-bb0d-8dacc6a64628" providerId="ADAL" clId="{DE4DCB02-929E-4770-8B1F-960F7384261C}" dt="2026-02-24T12:51:52.501" v="3871" actId="113"/>
        <pc:sldMkLst>
          <pc:docMk/>
          <pc:sldMk cId="229290550" sldId="361"/>
        </pc:sldMkLst>
        <pc:spChg chg="mod">
          <ac:chgData name="Liza Tsaliki" userId="66229fef-d0ce-4288-bb0d-8dacc6a64628" providerId="ADAL" clId="{DE4DCB02-929E-4770-8B1F-960F7384261C}" dt="2026-02-24T12:51:52.501" v="3871" actId="113"/>
          <ac:spMkLst>
            <pc:docMk/>
            <pc:sldMk cId="229290550" sldId="361"/>
            <ac:spMk id="3" creationId="{A5FA0B44-22DD-A0D5-D2D2-E29091CC50E6}"/>
          </ac:spMkLst>
        </pc:spChg>
      </pc:sldChg>
      <pc:sldChg chg="addSp modSp new mod setBg">
        <pc:chgData name="Liza Tsaliki" userId="66229fef-d0ce-4288-bb0d-8dacc6a64628" providerId="ADAL" clId="{DE4DCB02-929E-4770-8B1F-960F7384261C}" dt="2026-03-03T10:35:53.712" v="3980" actId="20577"/>
        <pc:sldMkLst>
          <pc:docMk/>
          <pc:sldMk cId="895174842" sldId="362"/>
        </pc:sldMkLst>
        <pc:spChg chg="mod">
          <ac:chgData name="Liza Tsaliki" userId="66229fef-d0ce-4288-bb0d-8dacc6a64628" providerId="ADAL" clId="{DE4DCB02-929E-4770-8B1F-960F7384261C}" dt="2026-03-03T10:35:16.560" v="3964" actId="26606"/>
          <ac:spMkLst>
            <pc:docMk/>
            <pc:sldMk cId="895174842" sldId="362"/>
            <ac:spMk id="2" creationId="{BFEDF04A-64CB-06FC-1396-EA787AB885DA}"/>
          </ac:spMkLst>
        </pc:spChg>
        <pc:spChg chg="mod">
          <ac:chgData name="Liza Tsaliki" userId="66229fef-d0ce-4288-bb0d-8dacc6a64628" providerId="ADAL" clId="{DE4DCB02-929E-4770-8B1F-960F7384261C}" dt="2026-03-03T10:35:53.712" v="3980" actId="20577"/>
          <ac:spMkLst>
            <pc:docMk/>
            <pc:sldMk cId="895174842" sldId="362"/>
            <ac:spMk id="3" creationId="{10B9BF97-44E8-EBE9-AD36-D4C0F1EE0B3C}"/>
          </ac:spMkLst>
        </pc:spChg>
        <pc:spChg chg="add">
          <ac:chgData name="Liza Tsaliki" userId="66229fef-d0ce-4288-bb0d-8dacc6a64628" providerId="ADAL" clId="{DE4DCB02-929E-4770-8B1F-960F7384261C}" dt="2026-03-03T10:35:16.560" v="3964" actId="26606"/>
          <ac:spMkLst>
            <pc:docMk/>
            <pc:sldMk cId="895174842" sldId="362"/>
            <ac:spMk id="1031" creationId="{F94AA2BD-2E3F-4B1D-8127-5744B8115311}"/>
          </ac:spMkLst>
        </pc:spChg>
        <pc:spChg chg="add">
          <ac:chgData name="Liza Tsaliki" userId="66229fef-d0ce-4288-bb0d-8dacc6a64628" providerId="ADAL" clId="{DE4DCB02-929E-4770-8B1F-960F7384261C}" dt="2026-03-03T10:35:16.560" v="3964" actId="26606"/>
          <ac:spMkLst>
            <pc:docMk/>
            <pc:sldMk cId="895174842" sldId="362"/>
            <ac:spMk id="1033" creationId="{4BD02261-2DC8-4AA8-9E16-7751AE892445}"/>
          </ac:spMkLst>
        </pc:spChg>
        <pc:spChg chg="add">
          <ac:chgData name="Liza Tsaliki" userId="66229fef-d0ce-4288-bb0d-8dacc6a64628" providerId="ADAL" clId="{DE4DCB02-929E-4770-8B1F-960F7384261C}" dt="2026-03-03T10:35:16.560" v="3964" actId="26606"/>
          <ac:spMkLst>
            <pc:docMk/>
            <pc:sldMk cId="895174842" sldId="362"/>
            <ac:spMk id="1035" creationId="{3D752CF2-2291-40B5-B462-C17B174C10BC}"/>
          </ac:spMkLst>
        </pc:spChg>
        <pc:picChg chg="add mod">
          <ac:chgData name="Liza Tsaliki" userId="66229fef-d0ce-4288-bb0d-8dacc6a64628" providerId="ADAL" clId="{DE4DCB02-929E-4770-8B1F-960F7384261C}" dt="2026-03-03T10:35:16.560" v="3964" actId="26606"/>
          <ac:picMkLst>
            <pc:docMk/>
            <pc:sldMk cId="895174842" sldId="362"/>
            <ac:picMk id="1026" creationId="{54C6EB58-AAEF-33FB-B2E8-6A50D545E77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3871DA-B7C7-46E2-BD90-F429C86F2142}" type="datetimeFigureOut">
              <a:rPr lang="en-US" smtClean="0"/>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8D88A-55F5-4E25-A9EB-216D2DEEB607}" type="slidenum">
              <a:rPr lang="en-US" smtClean="0"/>
              <a:t>‹#›</a:t>
            </a:fld>
            <a:endParaRPr lang="en-US"/>
          </a:p>
        </p:txBody>
      </p:sp>
    </p:spTree>
    <p:extLst>
      <p:ext uri="{BB962C8B-B14F-4D97-AF65-F5344CB8AC3E}">
        <p14:creationId xmlns:p14="http://schemas.microsoft.com/office/powerpoint/2010/main" val="300913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3/3/2026</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701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3/3/2026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32051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3/3/2026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76792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3/3/2026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10071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3/3/2026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5566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3/3/2026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9497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3/3/2026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85365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3/3/2026</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9416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3/3/2026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6419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3/3/2026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2952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3/3/2026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1732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lIns="109728" tIns="109728" rIns="109728" bIns="91440"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1200">
                <a:solidFill>
                  <a:schemeClr val="tx1">
                    <a:tint val="75000"/>
                  </a:schemeClr>
                </a:solidFill>
              </a:defRPr>
            </a:lvl1pPr>
          </a:lstStyle>
          <a:p>
            <a:fld id="{02AC24A9-CCB6-4F8D-B8DB-C2F3692CFA5A}" type="datetimeFigureOut">
              <a:rPr lang="en-US" smtClean="0"/>
              <a:t>3/3/2026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955899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merriam-webster.com/dictionary/moral" TargetMode="External"/><Relationship Id="rId2" Type="http://schemas.openxmlformats.org/officeDocument/2006/relationships/hyperlink" Target="https://www.britannica.com/topic/Ragionamenti"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en.wikipedia.org/wiki/Venus_(mythology)"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gutenberg.org/ebooks/13569"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publicdomainreview.org/essay/when-the-birds-and-the-bees-were-not-enough-aristotle-s-masterpiec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en.wikipedia.org/wiki/Claude_Prosper_Jolyot_de_Cr%C3%A9billon" TargetMode="External"/><Relationship Id="rId1" Type="http://schemas.openxmlformats.org/officeDocument/2006/relationships/slideLayout" Target="../slideLayouts/slideLayout4.xml"/><Relationship Id="rId5" Type="http://schemas.openxmlformats.org/officeDocument/2006/relationships/hyperlink" Target="https://en.wikipedia.org/wiki/Arabian_Nights" TargetMode="External"/><Relationship Id="rId4" Type="http://schemas.openxmlformats.org/officeDocument/2006/relationships/hyperlink" Target="https://en.wikipedia.org/wiki/Frame_story"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en.wikipedia.org/wiki/Louis_XV" TargetMode="Externa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en.wikipedia.org/wiki/Louis_XV_of_France" TargetMode="External"/><Relationship Id="rId2" Type="http://schemas.openxmlformats.org/officeDocument/2006/relationships/image" Target="../media/image23.jpeg"/><Relationship Id="rId1" Type="http://schemas.openxmlformats.org/officeDocument/2006/relationships/slideLayout" Target="../slideLayouts/slideLayout4.xml"/><Relationship Id="rId6" Type="http://schemas.openxmlformats.org/officeDocument/2006/relationships/hyperlink" Target="https://en.wikipedia.org/wiki/Encyclop%C3%A9die" TargetMode="External"/><Relationship Id="rId5" Type="http://schemas.openxmlformats.org/officeDocument/2006/relationships/hyperlink" Target="https://en.wikipedia.org/wiki/Madame_de_Pompadour" TargetMode="External"/><Relationship Id="rId4" Type="http://schemas.openxmlformats.org/officeDocument/2006/relationships/hyperlink" Target="https://en.wikipedia.org/wiki/Vagina"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1">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descr="Smooth balls placed on soft sand with a ripple pattern">
            <a:extLst>
              <a:ext uri="{FF2B5EF4-FFF2-40B4-BE49-F238E27FC236}">
                <a16:creationId xmlns:a16="http://schemas.microsoft.com/office/drawing/2014/main" id="{D6663C99-F0C4-5DD6-0C06-1BA93A5EAF93}"/>
              </a:ext>
            </a:extLst>
          </p:cNvPr>
          <p:cNvPicPr>
            <a:picLocks noChangeAspect="1"/>
          </p:cNvPicPr>
          <p:nvPr/>
        </p:nvPicPr>
        <p:blipFill rotWithShape="1">
          <a:blip r:embed="rId2"/>
          <a:srcRect t="15413"/>
          <a:stretch/>
        </p:blipFill>
        <p:spPr>
          <a:xfrm>
            <a:off x="20" y="10"/>
            <a:ext cx="12191980" cy="6857990"/>
          </a:xfrm>
          <a:prstGeom prst="rect">
            <a:avLst/>
          </a:prstGeom>
        </p:spPr>
      </p:pic>
      <p:sp>
        <p:nvSpPr>
          <p:cNvPr id="29" name="Rectangle 2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EAD4ED-1708-4630-88B1-2163C0097893}"/>
              </a:ext>
            </a:extLst>
          </p:cNvPr>
          <p:cNvSpPr>
            <a:spLocks noGrp="1"/>
          </p:cNvSpPr>
          <p:nvPr>
            <p:ph type="ctrTitle"/>
          </p:nvPr>
        </p:nvSpPr>
        <p:spPr>
          <a:xfrm>
            <a:off x="404553" y="3091928"/>
            <a:ext cx="9078562" cy="2387600"/>
          </a:xfrm>
        </p:spPr>
        <p:txBody>
          <a:bodyPr>
            <a:normAutofit/>
          </a:bodyPr>
          <a:lstStyle/>
          <a:p>
            <a:r>
              <a:rPr lang="en-US" sz="6600"/>
              <a:t>pornography</a:t>
            </a:r>
          </a:p>
        </p:txBody>
      </p:sp>
      <p:sp>
        <p:nvSpPr>
          <p:cNvPr id="30" name="Rectangle: Rounded Corners 2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78599D2-FB1A-44A9-B992-1437FAA6996F}"/>
              </a:ext>
            </a:extLst>
          </p:cNvPr>
          <p:cNvSpPr>
            <a:spLocks noGrp="1"/>
          </p:cNvSpPr>
          <p:nvPr>
            <p:ph type="subTitle" idx="1"/>
          </p:nvPr>
        </p:nvSpPr>
        <p:spPr>
          <a:xfrm>
            <a:off x="404553" y="5624945"/>
            <a:ext cx="9078562" cy="592975"/>
          </a:xfrm>
        </p:spPr>
        <p:txBody>
          <a:bodyPr anchor="ctr">
            <a:normAutofit/>
          </a:bodyPr>
          <a:lstStyle/>
          <a:p>
            <a:pPr>
              <a:lnSpc>
                <a:spcPct val="100000"/>
              </a:lnSpc>
            </a:pPr>
            <a:r>
              <a:rPr lang="en-US" sz="2400"/>
              <a:t>In a historical context</a:t>
            </a:r>
          </a:p>
        </p:txBody>
      </p:sp>
    </p:spTree>
    <p:extLst>
      <p:ext uri="{BB962C8B-B14F-4D97-AF65-F5344CB8AC3E}">
        <p14:creationId xmlns:p14="http://schemas.microsoft.com/office/powerpoint/2010/main" val="420449911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1640B3DF-3C1C-49A7-8FA7-EE4A21CB0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9">
            <a:extLst>
              <a:ext uri="{FF2B5EF4-FFF2-40B4-BE49-F238E27FC236}">
                <a16:creationId xmlns:a16="http://schemas.microsoft.com/office/drawing/2014/main" id="{AFF79527-C7F1-4E06-8126-A8E8C5FEB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192969-1D6F-4EDC-ABC0-5FD8001BD092}"/>
              </a:ext>
            </a:extLst>
          </p:cNvPr>
          <p:cNvSpPr>
            <a:spLocks noGrp="1"/>
          </p:cNvSpPr>
          <p:nvPr>
            <p:ph type="title"/>
          </p:nvPr>
        </p:nvSpPr>
        <p:spPr>
          <a:xfrm>
            <a:off x="868680" y="1709928"/>
            <a:ext cx="3103427" cy="3520440"/>
          </a:xfrm>
        </p:spPr>
        <p:txBody>
          <a:bodyPr anchor="t">
            <a:normAutofit/>
          </a:bodyPr>
          <a:lstStyle/>
          <a:p>
            <a:r>
              <a:rPr lang="en-US" sz="3200" b="1" u="sng" dirty="0"/>
              <a:t>Pornography has a history</a:t>
            </a:r>
            <a:r>
              <a:rPr lang="el-GR" sz="3200" dirty="0"/>
              <a:t> </a:t>
            </a:r>
            <a:br>
              <a:rPr lang="el-GR" sz="3200" b="1" u="sng" dirty="0"/>
            </a:br>
            <a:endParaRPr lang="en-US" sz="3200" dirty="0"/>
          </a:p>
        </p:txBody>
      </p:sp>
      <p:sp>
        <p:nvSpPr>
          <p:cNvPr id="16" name="Rectangle 11">
            <a:extLst>
              <a:ext uri="{FF2B5EF4-FFF2-40B4-BE49-F238E27FC236}">
                <a16:creationId xmlns:a16="http://schemas.microsoft.com/office/drawing/2014/main" id="{55986208-8A53-4E92-9197-6B57BCCB2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Content Placeholder 2">
            <a:extLst>
              <a:ext uri="{FF2B5EF4-FFF2-40B4-BE49-F238E27FC236}">
                <a16:creationId xmlns:a16="http://schemas.microsoft.com/office/drawing/2014/main" id="{BA999455-8CF8-48C6-B64A-32B98D9379E0}"/>
              </a:ext>
            </a:extLst>
          </p:cNvPr>
          <p:cNvSpPr>
            <a:spLocks noGrp="1"/>
          </p:cNvSpPr>
          <p:nvPr>
            <p:ph idx="1"/>
          </p:nvPr>
        </p:nvSpPr>
        <p:spPr>
          <a:xfrm>
            <a:off x="4962222" y="1709928"/>
            <a:ext cx="6730944" cy="4095449"/>
          </a:xfrm>
        </p:spPr>
        <p:txBody>
          <a:bodyPr>
            <a:normAutofit/>
          </a:bodyPr>
          <a:lstStyle/>
          <a:p>
            <a:pPr eaLnBrk="1" hangingPunct="1">
              <a:lnSpc>
                <a:spcPct val="100000"/>
              </a:lnSpc>
              <a:defRPr/>
            </a:pPr>
            <a:r>
              <a:rPr lang="el-GR" sz="2000"/>
              <a:t>η πορνογραφία δεν αποτελούσε ξεχωριστή κατηγορία γραπτής ή οπτικής αναπαράστασης πριν από αρχές 19ου αι </a:t>
            </a:r>
          </a:p>
          <a:p>
            <a:pPr eaLnBrk="1" hangingPunct="1">
              <a:lnSpc>
                <a:spcPct val="100000"/>
              </a:lnSpc>
              <a:buFont typeface="Wingdings" panose="05000000000000000000" pitchFamily="2" charset="2"/>
              <a:buNone/>
              <a:defRPr/>
            </a:pPr>
            <a:endParaRPr lang="el-GR" sz="2000"/>
          </a:p>
          <a:p>
            <a:pPr eaLnBrk="1" hangingPunct="1">
              <a:lnSpc>
                <a:spcPct val="100000"/>
              </a:lnSpc>
              <a:defRPr/>
            </a:pPr>
            <a:r>
              <a:rPr lang="el-GR" sz="2000"/>
              <a:t>μεταξύ  1500-1800 (Ευρώπη πρώιμης νεωτερικότητας), πορνογραφία = εργαλείο </a:t>
            </a:r>
            <a:r>
              <a:rPr lang="el-GR" sz="2000" b="1"/>
              <a:t>κριτικής</a:t>
            </a:r>
            <a:r>
              <a:rPr lang="el-GR" sz="2000"/>
              <a:t> της θρησκευτικής και πολιτικής εξουσίας</a:t>
            </a:r>
          </a:p>
          <a:p>
            <a:pPr eaLnBrk="1" hangingPunct="1">
              <a:lnSpc>
                <a:spcPct val="100000"/>
              </a:lnSpc>
              <a:buFont typeface="Wingdings" panose="05000000000000000000" pitchFamily="2" charset="2"/>
              <a:buNone/>
              <a:defRPr/>
            </a:pPr>
            <a:endParaRPr lang="el-GR" sz="2000"/>
          </a:p>
          <a:p>
            <a:pPr eaLnBrk="1" hangingPunct="1">
              <a:lnSpc>
                <a:spcPct val="100000"/>
              </a:lnSpc>
              <a:defRPr/>
            </a:pPr>
            <a:r>
              <a:rPr lang="el-GR" sz="2000"/>
              <a:t>βασικές αρχές της σύγχρονης πορνογραφικής παράδοσης και η λογοκρισία της ξεκινούν από Ιταλία 16ου, Γαλλία 17ου και Αγγλία 18ου αι. </a:t>
            </a:r>
          </a:p>
          <a:p>
            <a:pPr>
              <a:lnSpc>
                <a:spcPct val="100000"/>
              </a:lnSpc>
            </a:pPr>
            <a:endParaRPr lang="en-US" sz="2000"/>
          </a:p>
        </p:txBody>
      </p:sp>
    </p:spTree>
    <p:extLst>
      <p:ext uri="{BB962C8B-B14F-4D97-AF65-F5344CB8AC3E}">
        <p14:creationId xmlns:p14="http://schemas.microsoft.com/office/powerpoint/2010/main" val="671268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A52B99F1-B2DC-437E-A8A1-A57F2F29F8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9">
            <a:extLst>
              <a:ext uri="{FF2B5EF4-FFF2-40B4-BE49-F238E27FC236}">
                <a16:creationId xmlns:a16="http://schemas.microsoft.com/office/drawing/2014/main" id="{55F8BA08-3E38-4B70-B93A-74F08E092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684398"/>
            <a:ext cx="11167447" cy="520604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88C9BB-6278-4493-9FE4-8FA3924DB66D}"/>
              </a:ext>
            </a:extLst>
          </p:cNvPr>
          <p:cNvSpPr>
            <a:spLocks noGrp="1"/>
          </p:cNvSpPr>
          <p:nvPr>
            <p:ph type="title"/>
          </p:nvPr>
        </p:nvSpPr>
        <p:spPr>
          <a:xfrm>
            <a:off x="1045029" y="1092857"/>
            <a:ext cx="3669704" cy="4389120"/>
          </a:xfrm>
        </p:spPr>
        <p:txBody>
          <a:bodyPr>
            <a:normAutofit/>
          </a:bodyPr>
          <a:lstStyle/>
          <a:p>
            <a:r>
              <a:rPr lang="en-US" b="1" u="sng" dirty="0"/>
              <a:t>Pornography has a history</a:t>
            </a:r>
            <a:r>
              <a:rPr lang="el-GR" dirty="0"/>
              <a:t> </a:t>
            </a:r>
            <a:br>
              <a:rPr lang="el-GR" b="1" u="sng" dirty="0"/>
            </a:br>
            <a:endParaRPr lang="en-US" dirty="0"/>
          </a:p>
        </p:txBody>
      </p:sp>
      <p:sp>
        <p:nvSpPr>
          <p:cNvPr id="22" name="Rectangle 11">
            <a:extLst>
              <a:ext uri="{FF2B5EF4-FFF2-40B4-BE49-F238E27FC236}">
                <a16:creationId xmlns:a16="http://schemas.microsoft.com/office/drawing/2014/main" id="{357F1B33-79AB-4A71-8CEC-4546D709B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2935374"/>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C29422C-B577-4AD1-B8D5-23AFE940F068}"/>
              </a:ext>
            </a:extLst>
          </p:cNvPr>
          <p:cNvSpPr>
            <a:spLocks noGrp="1"/>
          </p:cNvSpPr>
          <p:nvPr>
            <p:ph idx="1"/>
          </p:nvPr>
        </p:nvSpPr>
        <p:spPr>
          <a:xfrm>
            <a:off x="5572679" y="1092857"/>
            <a:ext cx="5670087" cy="4389120"/>
          </a:xfrm>
        </p:spPr>
        <p:txBody>
          <a:bodyPr anchor="ctr">
            <a:normAutofit/>
          </a:bodyPr>
          <a:lstStyle/>
          <a:p>
            <a:pPr eaLnBrk="1" hangingPunct="1">
              <a:lnSpc>
                <a:spcPct val="100000"/>
              </a:lnSpc>
            </a:pPr>
            <a:r>
              <a:rPr lang="el-GR" altLang="en-US" sz="1700">
                <a:effectLst/>
              </a:rPr>
              <a:t>Η πορνογραφία της πρώιμης νεωτερικότητας ήταν συνδεδεμένη με</a:t>
            </a:r>
          </a:p>
          <a:p>
            <a:pPr lvl="2" eaLnBrk="1" hangingPunct="1">
              <a:lnSpc>
                <a:spcPct val="100000"/>
              </a:lnSpc>
            </a:pPr>
            <a:r>
              <a:rPr lang="el-GR" altLang="en-US" sz="1700">
                <a:effectLst/>
              </a:rPr>
              <a:t>Ελευθερία έκφρασης και αίρεση (επαναστατικότητα)</a:t>
            </a:r>
          </a:p>
          <a:p>
            <a:pPr lvl="2" eaLnBrk="1" hangingPunct="1">
              <a:lnSpc>
                <a:spcPct val="100000"/>
              </a:lnSpc>
            </a:pPr>
            <a:r>
              <a:rPr lang="el-GR" altLang="en-US" sz="1700">
                <a:effectLst/>
              </a:rPr>
              <a:t>επιστήμη</a:t>
            </a:r>
          </a:p>
          <a:p>
            <a:pPr lvl="2" eaLnBrk="1" hangingPunct="1">
              <a:lnSpc>
                <a:spcPct val="100000"/>
              </a:lnSpc>
            </a:pPr>
            <a:r>
              <a:rPr lang="el-GR" altLang="en-US" sz="1700">
                <a:effectLst/>
              </a:rPr>
              <a:t>φιλοσοφία</a:t>
            </a:r>
          </a:p>
          <a:p>
            <a:pPr lvl="2" eaLnBrk="1" hangingPunct="1">
              <a:lnSpc>
                <a:spcPct val="100000"/>
              </a:lnSpc>
            </a:pPr>
            <a:r>
              <a:rPr lang="el-GR" altLang="en-US" sz="1700">
                <a:effectLst/>
              </a:rPr>
              <a:t>κριτική σε απολυταρχικά καθεστώτα</a:t>
            </a:r>
          </a:p>
          <a:p>
            <a:pPr eaLnBrk="1" hangingPunct="1">
              <a:lnSpc>
                <a:spcPct val="100000"/>
              </a:lnSpc>
            </a:pPr>
            <a:r>
              <a:rPr lang="el-GR" altLang="en-US" sz="1700">
                <a:effectLst/>
              </a:rPr>
              <a:t>	Σε γενικές γραμμές,</a:t>
            </a:r>
          </a:p>
          <a:p>
            <a:pPr lvl="1" eaLnBrk="1" hangingPunct="1">
              <a:lnSpc>
                <a:spcPct val="100000"/>
              </a:lnSpc>
            </a:pPr>
            <a:r>
              <a:rPr lang="el-GR" altLang="en-US" sz="1700">
                <a:effectLst/>
              </a:rPr>
              <a:t>από Μεσαίωνα μέχρι και τον 17ο αι, ο έλεγχος των έργων (χειρόγραφα ή έντυπα έργα) στην Ευρώπη γινόταν στο όνομα </a:t>
            </a:r>
            <a:r>
              <a:rPr lang="el-GR" altLang="en-US" sz="1700" b="1">
                <a:effectLst/>
              </a:rPr>
              <a:t>θρησκείας</a:t>
            </a:r>
            <a:r>
              <a:rPr lang="el-GR" altLang="en-US" sz="1700">
                <a:effectLst/>
              </a:rPr>
              <a:t> και </a:t>
            </a:r>
            <a:r>
              <a:rPr lang="el-GR" altLang="en-US" sz="1700" b="1">
                <a:effectLst/>
              </a:rPr>
              <a:t>πολιτικής</a:t>
            </a:r>
          </a:p>
          <a:p>
            <a:pPr lvl="1" eaLnBrk="1" hangingPunct="1">
              <a:lnSpc>
                <a:spcPct val="100000"/>
              </a:lnSpc>
            </a:pPr>
            <a:r>
              <a:rPr lang="el-GR" altLang="en-US" sz="1700">
                <a:effectLst/>
              </a:rPr>
              <a:t>και </a:t>
            </a:r>
            <a:r>
              <a:rPr lang="el-GR" altLang="en-US" sz="1700" b="1">
                <a:effectLst/>
              </a:rPr>
              <a:t>όχι στο όνομα της σεμνότητας</a:t>
            </a:r>
            <a:r>
              <a:rPr lang="el-GR" altLang="en-US" sz="1700">
                <a:effectLst/>
              </a:rPr>
              <a:t> (</a:t>
            </a:r>
            <a:r>
              <a:rPr lang="en-US" altLang="en-US" sz="1700">
                <a:effectLst/>
              </a:rPr>
              <a:t>decency</a:t>
            </a:r>
            <a:r>
              <a:rPr lang="el-GR" altLang="en-US" sz="1700">
                <a:effectLst/>
              </a:rPr>
              <a:t>)</a:t>
            </a:r>
          </a:p>
          <a:p>
            <a:pPr>
              <a:lnSpc>
                <a:spcPct val="100000"/>
              </a:lnSpc>
            </a:pPr>
            <a:endParaRPr lang="en-US" sz="1700"/>
          </a:p>
        </p:txBody>
      </p:sp>
    </p:spTree>
    <p:extLst>
      <p:ext uri="{BB962C8B-B14F-4D97-AF65-F5344CB8AC3E}">
        <p14:creationId xmlns:p14="http://schemas.microsoft.com/office/powerpoint/2010/main" val="463276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B82BE2-1C78-4D65-A54C-649B53B9481E}"/>
              </a:ext>
            </a:extLst>
          </p:cNvPr>
          <p:cNvSpPr>
            <a:spLocks noGrp="1"/>
          </p:cNvSpPr>
          <p:nvPr>
            <p:ph type="title"/>
          </p:nvPr>
        </p:nvSpPr>
        <p:spPr>
          <a:xfrm>
            <a:off x="621792" y="1161288"/>
            <a:ext cx="3602736" cy="4526280"/>
          </a:xfrm>
        </p:spPr>
        <p:txBody>
          <a:bodyPr>
            <a:normAutofit/>
          </a:bodyPr>
          <a:lstStyle/>
          <a:p>
            <a:r>
              <a:rPr lang="en-US" b="1" u="sng"/>
              <a:t>Pornography has a history</a:t>
            </a: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244127D-8CED-4BE0-AB51-BBF425CDB4E6}"/>
              </a:ext>
            </a:extLst>
          </p:cNvPr>
          <p:cNvSpPr>
            <a:spLocks noGrp="1"/>
          </p:cNvSpPr>
          <p:nvPr>
            <p:ph idx="1"/>
          </p:nvPr>
        </p:nvSpPr>
        <p:spPr>
          <a:xfrm>
            <a:off x="5434149" y="932688"/>
            <a:ext cx="5916603" cy="4992624"/>
          </a:xfrm>
        </p:spPr>
        <p:txBody>
          <a:bodyPr anchor="ctr">
            <a:normAutofit/>
          </a:bodyPr>
          <a:lstStyle/>
          <a:p>
            <a:r>
              <a:rPr lang="en-US" sz="2000" dirty="0"/>
              <a:t>Walter </a:t>
            </a:r>
            <a:r>
              <a:rPr lang="en-US" sz="2000" dirty="0" err="1"/>
              <a:t>Kentrick</a:t>
            </a:r>
            <a:r>
              <a:rPr lang="el-GR" sz="2000" dirty="0"/>
              <a:t>: </a:t>
            </a:r>
            <a:r>
              <a:rPr lang="en-US" sz="2000" dirty="0"/>
              <a:t>The Secret Museum</a:t>
            </a:r>
          </a:p>
          <a:p>
            <a:r>
              <a:rPr lang="el-GR" sz="2000" dirty="0"/>
              <a:t>η πορνογραφία ως ρυθμιστική/ελεγκτική κατηγορία επινοήθηκε ως απάντηση στην απειλή της δημοκρατικοποίησης της κουλτούρας</a:t>
            </a:r>
            <a:endParaRPr lang="en-US" sz="2000" dirty="0"/>
          </a:p>
          <a:p>
            <a:pPr marL="0" indent="0">
              <a:buNone/>
            </a:pPr>
            <a:endParaRPr lang="en-US" sz="2000" dirty="0"/>
          </a:p>
          <a:p>
            <a:endParaRPr lang="en-US" sz="2000" dirty="0"/>
          </a:p>
        </p:txBody>
      </p:sp>
    </p:spTree>
    <p:extLst>
      <p:ext uri="{BB962C8B-B14F-4D97-AF65-F5344CB8AC3E}">
        <p14:creationId xmlns:p14="http://schemas.microsoft.com/office/powerpoint/2010/main" val="809663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DA88237-42C6-4D1E-9CF6-37F464B11687}"/>
              </a:ext>
            </a:extLst>
          </p:cNvPr>
          <p:cNvSpPr>
            <a:spLocks noGrp="1"/>
          </p:cNvSpPr>
          <p:nvPr>
            <p:ph type="title"/>
          </p:nvPr>
        </p:nvSpPr>
        <p:spPr>
          <a:xfrm>
            <a:off x="621792" y="1161288"/>
            <a:ext cx="3602736" cy="4526280"/>
          </a:xfrm>
        </p:spPr>
        <p:txBody>
          <a:bodyPr>
            <a:normAutofit/>
          </a:bodyPr>
          <a:lstStyle/>
          <a:p>
            <a:r>
              <a:rPr lang="en-US" dirty="0"/>
              <a:t>16</a:t>
            </a:r>
            <a:r>
              <a:rPr lang="en-US" baseline="30000" dirty="0"/>
              <a:t>th</a:t>
            </a:r>
            <a:r>
              <a:rPr lang="en-US" dirty="0"/>
              <a:t> c. Italian pornography</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FF85555-A212-4546-8105-F13825637C3F}"/>
              </a:ext>
            </a:extLst>
          </p:cNvPr>
          <p:cNvSpPr>
            <a:spLocks noGrp="1"/>
          </p:cNvSpPr>
          <p:nvPr>
            <p:ph idx="1"/>
          </p:nvPr>
        </p:nvSpPr>
        <p:spPr>
          <a:xfrm>
            <a:off x="5434149" y="932688"/>
            <a:ext cx="5916603" cy="4992624"/>
          </a:xfrm>
        </p:spPr>
        <p:txBody>
          <a:bodyPr anchor="ctr">
            <a:normAutofit fontScale="92500" lnSpcReduction="20000"/>
          </a:bodyPr>
          <a:lstStyle/>
          <a:p>
            <a:pPr marL="0" indent="0" eaLnBrk="1" hangingPunct="1">
              <a:lnSpc>
                <a:spcPct val="100000"/>
              </a:lnSpc>
              <a:buNone/>
              <a:defRPr/>
            </a:pPr>
            <a:r>
              <a:rPr lang="el-GR" sz="2000" b="1" dirty="0"/>
              <a:t>πρώτη σύγχρονη πηγή που αναφέρεται από κάθε ειδικό πορνογραφίας = </a:t>
            </a:r>
            <a:r>
              <a:rPr lang="en-US" sz="2000" b="1" dirty="0"/>
              <a:t>Pietro Aretino</a:t>
            </a:r>
            <a:r>
              <a:rPr lang="el-GR" sz="2000" b="1" dirty="0"/>
              <a:t>, Ιταλός συγγραφέας 16ου αι</a:t>
            </a:r>
            <a:r>
              <a:rPr lang="en-US" sz="2000" b="1" dirty="0"/>
              <a:t>.</a:t>
            </a:r>
            <a:endParaRPr lang="el-GR" sz="2000" b="1" dirty="0"/>
          </a:p>
          <a:p>
            <a:pPr eaLnBrk="1" hangingPunct="1">
              <a:lnSpc>
                <a:spcPct val="100000"/>
              </a:lnSpc>
              <a:buFont typeface="Wingdings" panose="05000000000000000000" pitchFamily="2" charset="2"/>
              <a:buNone/>
              <a:defRPr/>
            </a:pPr>
            <a:endParaRPr lang="el-GR" sz="2000" b="1" dirty="0"/>
          </a:p>
          <a:p>
            <a:pPr eaLnBrk="1" hangingPunct="1">
              <a:lnSpc>
                <a:spcPct val="100000"/>
              </a:lnSpc>
              <a:defRPr/>
            </a:pPr>
            <a:r>
              <a:rPr lang="en-US" sz="2100" b="1" dirty="0"/>
              <a:t>Among Aretino’s many works, the most characteristic are his satirical attacks, often amounting to blackmail, on the powerful. </a:t>
            </a:r>
          </a:p>
          <a:p>
            <a:pPr eaLnBrk="1" hangingPunct="1">
              <a:lnSpc>
                <a:spcPct val="100000"/>
              </a:lnSpc>
              <a:defRPr/>
            </a:pPr>
            <a:r>
              <a:rPr lang="en-US" sz="2000" b="1" dirty="0"/>
              <a:t>Despite the support of the Pope and other patrons, Aretino was forced to leave Rome for Venice because of his general notoriety and his 1524 collection of </a:t>
            </a:r>
            <a:r>
              <a:rPr lang="en-US" sz="2000" b="1" dirty="0" err="1">
                <a:solidFill>
                  <a:srgbClr val="FF0000"/>
                </a:solidFill>
              </a:rPr>
              <a:t>Sonetti</a:t>
            </a:r>
            <a:r>
              <a:rPr lang="en-US" sz="2000" b="1" dirty="0">
                <a:solidFill>
                  <a:srgbClr val="FF0000"/>
                </a:solidFill>
              </a:rPr>
              <a:t> </a:t>
            </a:r>
            <a:r>
              <a:rPr lang="en-US" sz="2000" b="1" dirty="0" err="1">
                <a:solidFill>
                  <a:srgbClr val="FF0000"/>
                </a:solidFill>
              </a:rPr>
              <a:t>lussuriosi</a:t>
            </a:r>
            <a:r>
              <a:rPr lang="en-US" sz="2000" b="1" dirty="0">
                <a:solidFill>
                  <a:srgbClr val="FF0000"/>
                </a:solidFill>
              </a:rPr>
              <a:t> </a:t>
            </a:r>
            <a:r>
              <a:rPr lang="en-US" sz="2000" b="1" dirty="0"/>
              <a:t>(“Lewd Sonnets”)</a:t>
            </a:r>
            <a:endParaRPr lang="el-GR" sz="2000" b="1" dirty="0"/>
          </a:p>
          <a:p>
            <a:pPr>
              <a:lnSpc>
                <a:spcPct val="100000"/>
              </a:lnSpc>
            </a:pPr>
            <a:r>
              <a:rPr lang="en-US" sz="2000" b="1" dirty="0"/>
              <a:t>In his </a:t>
            </a:r>
            <a:r>
              <a:rPr lang="en-US" sz="2000" b="1" dirty="0" err="1">
                <a:solidFill>
                  <a:srgbClr val="FF0000"/>
                </a:solidFill>
                <a:hlinkClick r:id="rId2">
                  <a:extLst>
                    <a:ext uri="{A12FA001-AC4F-418D-AE19-62706E023703}">
                      <ahyp:hlinkClr xmlns:ahyp="http://schemas.microsoft.com/office/drawing/2018/hyperlinkcolor" val="tx"/>
                    </a:ext>
                  </a:extLst>
                </a:hlinkClick>
              </a:rPr>
              <a:t>Ragionamenti</a:t>
            </a:r>
            <a:r>
              <a:rPr lang="en-US" sz="2000" b="1" dirty="0"/>
              <a:t> (1534–36; modern edition, 1914; “Discussions”, or ‘reasonings’), Roman prostitutes reveal to each other the </a:t>
            </a:r>
            <a:r>
              <a:rPr lang="en-US" sz="2000" b="1" dirty="0">
                <a:hlinkClick r:id="rId3">
                  <a:extLst>
                    <a:ext uri="{A12FA001-AC4F-418D-AE19-62706E023703}">
                      <ahyp:hlinkClr xmlns:ahyp="http://schemas.microsoft.com/office/drawing/2018/hyperlinkcolor" val="tx"/>
                    </a:ext>
                  </a:extLst>
                </a:hlinkClick>
              </a:rPr>
              <a:t>moral</a:t>
            </a:r>
            <a:r>
              <a:rPr lang="en-US" sz="2000" b="1" dirty="0"/>
              <a:t> failings of many important men of their city</a:t>
            </a:r>
          </a:p>
        </p:txBody>
      </p:sp>
    </p:spTree>
    <p:extLst>
      <p:ext uri="{BB962C8B-B14F-4D97-AF65-F5344CB8AC3E}">
        <p14:creationId xmlns:p14="http://schemas.microsoft.com/office/powerpoint/2010/main" val="3916815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E69A7-0234-20C9-ED25-CEE5DF4BD3FA}"/>
              </a:ext>
            </a:extLst>
          </p:cNvPr>
          <p:cNvSpPr>
            <a:spLocks noGrp="1"/>
          </p:cNvSpPr>
          <p:nvPr>
            <p:ph type="title"/>
          </p:nvPr>
        </p:nvSpPr>
        <p:spPr>
          <a:xfrm>
            <a:off x="1115568" y="182880"/>
            <a:ext cx="10168128" cy="1545336"/>
          </a:xfrm>
        </p:spPr>
        <p:txBody>
          <a:bodyPr>
            <a:noAutofit/>
          </a:bodyPr>
          <a:lstStyle/>
          <a:p>
            <a:br>
              <a:rPr lang="en-US" sz="3200" dirty="0"/>
            </a:br>
            <a:r>
              <a:rPr lang="en-US" sz="3200" dirty="0"/>
              <a:t>16</a:t>
            </a:r>
            <a:r>
              <a:rPr lang="en-US" sz="3200" baseline="30000" dirty="0"/>
              <a:t>th</a:t>
            </a:r>
            <a:r>
              <a:rPr lang="en-US" sz="3200" dirty="0"/>
              <a:t> c. Italian pornography: </a:t>
            </a:r>
            <a:r>
              <a:rPr lang="en-US" sz="3200" i="1" dirty="0" err="1"/>
              <a:t>Ragionamenti</a:t>
            </a:r>
            <a:br>
              <a:rPr lang="en-US" sz="3200" dirty="0"/>
            </a:br>
            <a:r>
              <a:rPr lang="en-US" sz="3200" b="1" i="0" dirty="0">
                <a:solidFill>
                  <a:srgbClr val="1E1915"/>
                </a:solidFill>
                <a:effectLst/>
                <a:latin typeface="Copernicus"/>
              </a:rPr>
              <a:t>The Lives Of Nuns, The Lives Of Married Women, The Lives Of Courtesans</a:t>
            </a:r>
            <a:br>
              <a:rPr lang="en-US" sz="3200" b="1" i="0" dirty="0">
                <a:solidFill>
                  <a:srgbClr val="1E1915"/>
                </a:solidFill>
                <a:effectLst/>
                <a:latin typeface="Copernicus"/>
              </a:rPr>
            </a:br>
            <a:endParaRPr lang="en-US" sz="3200" dirty="0"/>
          </a:p>
        </p:txBody>
      </p:sp>
      <p:sp>
        <p:nvSpPr>
          <p:cNvPr id="3" name="Content Placeholder 2">
            <a:extLst>
              <a:ext uri="{FF2B5EF4-FFF2-40B4-BE49-F238E27FC236}">
                <a16:creationId xmlns:a16="http://schemas.microsoft.com/office/drawing/2014/main" id="{6C81C6F9-D699-EC03-6E52-F9C5AF0E78D0}"/>
              </a:ext>
            </a:extLst>
          </p:cNvPr>
          <p:cNvSpPr>
            <a:spLocks noGrp="1"/>
          </p:cNvSpPr>
          <p:nvPr>
            <p:ph idx="1"/>
          </p:nvPr>
        </p:nvSpPr>
        <p:spPr>
          <a:xfrm>
            <a:off x="467360" y="2478024"/>
            <a:ext cx="10816336" cy="4268216"/>
          </a:xfrm>
        </p:spPr>
        <p:txBody>
          <a:bodyPr/>
          <a:lstStyle/>
          <a:p>
            <a:pPr algn="l"/>
            <a:r>
              <a:rPr lang="en-US" b="0" i="1" dirty="0" err="1">
                <a:solidFill>
                  <a:srgbClr val="1E1915"/>
                </a:solidFill>
                <a:effectLst/>
                <a:latin typeface="Proxima Nova"/>
              </a:rPr>
              <a:t>Ragionamenti</a:t>
            </a:r>
            <a:r>
              <a:rPr lang="en-US" i="1" dirty="0">
                <a:solidFill>
                  <a:srgbClr val="1E1915"/>
                </a:solidFill>
                <a:latin typeface="Proxima Nova"/>
              </a:rPr>
              <a:t>: </a:t>
            </a:r>
            <a:r>
              <a:rPr lang="en-US" b="0" i="0" dirty="0">
                <a:solidFill>
                  <a:srgbClr val="222222"/>
                </a:solidFill>
                <a:effectLst/>
                <a:highlight>
                  <a:srgbClr val="FFFFFF"/>
                </a:highlight>
                <a:latin typeface="Verdana" panose="020B0604030504040204" pitchFamily="34" charset="0"/>
              </a:rPr>
              <a:t>Published in 1536 it can claim to be the first erotic book to be written in the </a:t>
            </a:r>
            <a:r>
              <a:rPr lang="en-US" b="1" i="0" dirty="0">
                <a:solidFill>
                  <a:srgbClr val="222222"/>
                </a:solidFill>
                <a:effectLst/>
                <a:highlight>
                  <a:srgbClr val="FFFFFF"/>
                </a:highlight>
                <a:latin typeface="Verdana" panose="020B0604030504040204" pitchFamily="34" charset="0"/>
              </a:rPr>
              <a:t>vulgar tongue of ordinary speech</a:t>
            </a:r>
            <a:r>
              <a:rPr lang="en-US" b="0" i="0" dirty="0">
                <a:solidFill>
                  <a:srgbClr val="222222"/>
                </a:solidFill>
                <a:effectLst/>
                <a:highlight>
                  <a:srgbClr val="FFFFFF"/>
                </a:highlight>
                <a:latin typeface="Verdana" panose="020B0604030504040204" pitchFamily="34" charset="0"/>
              </a:rPr>
              <a:t>, but there is more to it than just an early example of titillation:</a:t>
            </a:r>
          </a:p>
          <a:p>
            <a:pPr algn="l"/>
            <a:r>
              <a:rPr lang="en-US" b="0" i="0" dirty="0">
                <a:solidFill>
                  <a:srgbClr val="222222"/>
                </a:solidFill>
                <a:effectLst/>
                <a:highlight>
                  <a:srgbClr val="FFFFFF"/>
                </a:highlight>
                <a:latin typeface="Verdana" panose="020B0604030504040204" pitchFamily="34" charset="0"/>
              </a:rPr>
              <a:t>the picture he paints is one of lust and greed with the men coming off far worse than the women. Money ambition and cynical power rule and the conversations between the women are all about how they can survive in such a world. Aretino provides us with a satisfying portrait of the corruption in 16th century society.</a:t>
            </a:r>
            <a:endParaRPr lang="en-US" dirty="0"/>
          </a:p>
        </p:txBody>
      </p:sp>
    </p:spTree>
    <p:extLst>
      <p:ext uri="{BB962C8B-B14F-4D97-AF65-F5344CB8AC3E}">
        <p14:creationId xmlns:p14="http://schemas.microsoft.com/office/powerpoint/2010/main" val="364972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E69A7-0234-20C9-ED25-CEE5DF4BD3FA}"/>
              </a:ext>
            </a:extLst>
          </p:cNvPr>
          <p:cNvSpPr>
            <a:spLocks noGrp="1"/>
          </p:cNvSpPr>
          <p:nvPr>
            <p:ph type="title"/>
          </p:nvPr>
        </p:nvSpPr>
        <p:spPr>
          <a:xfrm>
            <a:off x="1115568" y="182880"/>
            <a:ext cx="10168128" cy="1545336"/>
          </a:xfrm>
        </p:spPr>
        <p:txBody>
          <a:bodyPr>
            <a:noAutofit/>
          </a:bodyPr>
          <a:lstStyle/>
          <a:p>
            <a:br>
              <a:rPr lang="en-US" sz="3200" dirty="0"/>
            </a:br>
            <a:r>
              <a:rPr lang="en-US" sz="3200" dirty="0"/>
              <a:t>16</a:t>
            </a:r>
            <a:r>
              <a:rPr lang="en-US" sz="3200" baseline="30000" dirty="0"/>
              <a:t>th</a:t>
            </a:r>
            <a:r>
              <a:rPr lang="en-US" sz="3200" dirty="0"/>
              <a:t> c. Italian pornography: </a:t>
            </a:r>
            <a:r>
              <a:rPr lang="en-US" sz="3200" i="1" dirty="0" err="1"/>
              <a:t>Ragionamenti</a:t>
            </a:r>
            <a:br>
              <a:rPr lang="en-US" sz="3200" dirty="0"/>
            </a:br>
            <a:r>
              <a:rPr lang="en-US" sz="3200" b="1" i="0" dirty="0">
                <a:solidFill>
                  <a:srgbClr val="1E1915"/>
                </a:solidFill>
                <a:effectLst/>
                <a:latin typeface="Copernicus"/>
              </a:rPr>
              <a:t>The Lives Of Nuns, The Lives Of Married Women, The Lives Of Courtesans</a:t>
            </a:r>
            <a:br>
              <a:rPr lang="en-US" sz="3200" b="1" i="0" dirty="0">
                <a:solidFill>
                  <a:srgbClr val="1E1915"/>
                </a:solidFill>
                <a:effectLst/>
                <a:latin typeface="Copernicus"/>
              </a:rPr>
            </a:br>
            <a:endParaRPr lang="en-US" sz="3200" dirty="0"/>
          </a:p>
        </p:txBody>
      </p:sp>
      <p:sp>
        <p:nvSpPr>
          <p:cNvPr id="3" name="Content Placeholder 2">
            <a:extLst>
              <a:ext uri="{FF2B5EF4-FFF2-40B4-BE49-F238E27FC236}">
                <a16:creationId xmlns:a16="http://schemas.microsoft.com/office/drawing/2014/main" id="{6C81C6F9-D699-EC03-6E52-F9C5AF0E78D0}"/>
              </a:ext>
            </a:extLst>
          </p:cNvPr>
          <p:cNvSpPr>
            <a:spLocks noGrp="1"/>
          </p:cNvSpPr>
          <p:nvPr>
            <p:ph idx="1"/>
          </p:nvPr>
        </p:nvSpPr>
        <p:spPr>
          <a:xfrm>
            <a:off x="1115568" y="2478024"/>
            <a:ext cx="10168128" cy="4065016"/>
          </a:xfrm>
        </p:spPr>
        <p:txBody>
          <a:bodyPr/>
          <a:lstStyle/>
          <a:p>
            <a:pPr algn="l"/>
            <a:r>
              <a:rPr lang="en-US" b="0" i="1" dirty="0" err="1">
                <a:solidFill>
                  <a:srgbClr val="1E1915"/>
                </a:solidFill>
                <a:effectLst/>
                <a:latin typeface="Proxima Nova"/>
              </a:rPr>
              <a:t>Ragionamenti</a:t>
            </a:r>
            <a:r>
              <a:rPr lang="en-US" b="0" i="0" dirty="0">
                <a:solidFill>
                  <a:srgbClr val="1E1915"/>
                </a:solidFill>
                <a:effectLst/>
                <a:latin typeface="Proxima Nova"/>
              </a:rPr>
              <a:t>: </a:t>
            </a:r>
            <a:r>
              <a:rPr lang="en-US" b="0" i="0" dirty="0" err="1">
                <a:solidFill>
                  <a:srgbClr val="1E1915"/>
                </a:solidFill>
                <a:effectLst/>
                <a:latin typeface="Proxima Nova"/>
              </a:rPr>
              <a:t>centres</a:t>
            </a:r>
            <a:r>
              <a:rPr lang="en-US" b="0" i="0" dirty="0">
                <a:solidFill>
                  <a:srgbClr val="1E1915"/>
                </a:solidFill>
                <a:effectLst/>
                <a:latin typeface="Proxima Nova"/>
              </a:rPr>
              <a:t> around a conversation between two experienced and sharp-tongued women on the topic of women's occupations. </a:t>
            </a:r>
            <a:r>
              <a:rPr lang="en-US" dirty="0">
                <a:solidFill>
                  <a:srgbClr val="1E1915"/>
                </a:solidFill>
                <a:latin typeface="Proxima Nova"/>
              </a:rPr>
              <a:t>A</a:t>
            </a:r>
            <a:r>
              <a:rPr lang="en-US" b="0" i="0" dirty="0">
                <a:solidFill>
                  <a:srgbClr val="1E1915"/>
                </a:solidFill>
                <a:effectLst/>
                <a:latin typeface="Proxima Nova"/>
              </a:rPr>
              <a:t>t the time there were only three: wife, whore, or nun. Their discussion is a</a:t>
            </a:r>
            <a:r>
              <a:rPr lang="en-US" dirty="0">
                <a:solidFill>
                  <a:srgbClr val="1E1915"/>
                </a:solidFill>
                <a:latin typeface="Proxima Nova"/>
              </a:rPr>
              <a:t>n amusing </a:t>
            </a:r>
            <a:r>
              <a:rPr lang="en-US" b="0" i="0" dirty="0">
                <a:solidFill>
                  <a:srgbClr val="1E1915"/>
                </a:solidFill>
                <a:effectLst/>
                <a:latin typeface="Proxima Nova"/>
              </a:rPr>
              <a:t>account of the advantages, perils, and pleasures each profession offers.</a:t>
            </a:r>
          </a:p>
          <a:p>
            <a:r>
              <a:rPr lang="en-US" b="0" i="0" dirty="0">
                <a:solidFill>
                  <a:srgbClr val="1E1915"/>
                </a:solidFill>
                <a:effectLst/>
                <a:latin typeface="Proxima Nova"/>
              </a:rPr>
              <a:t>Not only was  the first erotic book in the Christian world to be written in the common vernacular, it was but one of the few to describe the obscenity of commercial love, and is thus a </a:t>
            </a:r>
            <a:r>
              <a:rPr lang="en-US" b="1" i="0" dirty="0">
                <a:solidFill>
                  <a:srgbClr val="1E1915"/>
                </a:solidFill>
                <a:effectLst/>
                <a:latin typeface="Proxima Nova"/>
              </a:rPr>
              <a:t>cornerstone of both Italian literature and Counter-Renaissance</a:t>
            </a:r>
          </a:p>
          <a:p>
            <a:endParaRPr lang="en-US" dirty="0"/>
          </a:p>
        </p:txBody>
      </p:sp>
    </p:spTree>
    <p:extLst>
      <p:ext uri="{BB962C8B-B14F-4D97-AF65-F5344CB8AC3E}">
        <p14:creationId xmlns:p14="http://schemas.microsoft.com/office/powerpoint/2010/main" val="2613287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2" name="Rectangle 140">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83" name="Rectangle 142">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5" name="Rectangle 144">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7" name="Rectangle 146">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0553B7-00CB-4522-AC9B-FD620447964B}"/>
              </a:ext>
            </a:extLst>
          </p:cNvPr>
          <p:cNvSpPr>
            <a:spLocks noGrp="1"/>
          </p:cNvSpPr>
          <p:nvPr>
            <p:ph type="title"/>
          </p:nvPr>
        </p:nvSpPr>
        <p:spPr>
          <a:xfrm>
            <a:off x="868680" y="405575"/>
            <a:ext cx="5001768" cy="1371600"/>
          </a:xfrm>
        </p:spPr>
        <p:txBody>
          <a:bodyPr vert="horz" lIns="91440" tIns="45720" rIns="91440" bIns="45720" rtlCol="0" anchor="ctr">
            <a:normAutofit/>
          </a:bodyPr>
          <a:lstStyle/>
          <a:p>
            <a:r>
              <a:rPr lang="en-US" sz="3600" b="1" dirty="0"/>
              <a:t>Pietro Aretino: </a:t>
            </a:r>
            <a:r>
              <a:rPr lang="en-US" sz="2000" dirty="0"/>
              <a:t>‘Aretino’s postures’</a:t>
            </a:r>
            <a:endParaRPr lang="en-US" sz="3600" dirty="0"/>
          </a:p>
        </p:txBody>
      </p:sp>
      <p:sp>
        <p:nvSpPr>
          <p:cNvPr id="3080" name="Content Placeholder 3079">
            <a:extLst>
              <a:ext uri="{FF2B5EF4-FFF2-40B4-BE49-F238E27FC236}">
                <a16:creationId xmlns:a16="http://schemas.microsoft.com/office/drawing/2014/main" id="{6DE9E0BB-9439-EBDE-F854-968D0BB3CC2A}"/>
              </a:ext>
            </a:extLst>
          </p:cNvPr>
          <p:cNvSpPr>
            <a:spLocks noGrp="1"/>
          </p:cNvSpPr>
          <p:nvPr>
            <p:ph idx="1"/>
          </p:nvPr>
        </p:nvSpPr>
        <p:spPr>
          <a:xfrm>
            <a:off x="6382512" y="498698"/>
            <a:ext cx="4940808" cy="1278477"/>
          </a:xfrm>
        </p:spPr>
        <p:txBody>
          <a:bodyPr vert="horz" lIns="91440" tIns="45720" rIns="91440" bIns="45720" rtlCol="0" anchor="ctr">
            <a:normAutofit fontScale="70000" lnSpcReduction="20000"/>
          </a:bodyPr>
          <a:lstStyle/>
          <a:p>
            <a:pPr marL="0" indent="0">
              <a:buNone/>
            </a:pPr>
            <a:r>
              <a:rPr lang="en-US" dirty="0"/>
              <a:t>16 illustrations (initially, drawings by Giulio Romano, which were then reproduced as engravings by Marcantonio Raimondi),upon which Aretino wrote 16 rhythmed sonnets</a:t>
            </a:r>
          </a:p>
        </p:txBody>
      </p:sp>
      <p:sp>
        <p:nvSpPr>
          <p:cNvPr id="149" name="Rectangle 148">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04 20 aretino by titian">
            <a:extLst>
              <a:ext uri="{FF2B5EF4-FFF2-40B4-BE49-F238E27FC236}">
                <a16:creationId xmlns:a16="http://schemas.microsoft.com/office/drawing/2014/main" id="{29D969EE-C4FC-4EB3-9E23-FF018D2172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79" r="-2" b="26025"/>
          <a:stretch/>
        </p:blipFill>
        <p:spPr bwMode="auto">
          <a:xfrm>
            <a:off x="694100" y="2091095"/>
            <a:ext cx="5141451" cy="42062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04 20 i modi raimondi">
            <a:extLst>
              <a:ext uri="{FF2B5EF4-FFF2-40B4-BE49-F238E27FC236}">
                <a16:creationId xmlns:a16="http://schemas.microsoft.com/office/drawing/2014/main" id="{DDBDD684-E48D-47C3-BD04-E180A6920D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404" r="1" b="14986"/>
          <a:stretch/>
        </p:blipFill>
        <p:spPr bwMode="auto">
          <a:xfrm>
            <a:off x="6211408" y="2664444"/>
            <a:ext cx="5431536" cy="3049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887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8" name="Rectangle 77">
            <a:extLst>
              <a:ext uri="{FF2B5EF4-FFF2-40B4-BE49-F238E27FC236}">
                <a16:creationId xmlns:a16="http://schemas.microsoft.com/office/drawing/2014/main" id="{88263A24-0C1F-4677-B43C-4AE14E276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0" name="Rectangle 79">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304802"/>
            <a:ext cx="11097349" cy="1573149"/>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7966D0-0862-4203-B38C-670C5C7D7342}"/>
              </a:ext>
            </a:extLst>
          </p:cNvPr>
          <p:cNvSpPr>
            <a:spLocks noGrp="1"/>
          </p:cNvSpPr>
          <p:nvPr>
            <p:ph type="title"/>
          </p:nvPr>
        </p:nvSpPr>
        <p:spPr>
          <a:xfrm>
            <a:off x="868680" y="405575"/>
            <a:ext cx="5001768" cy="1371600"/>
          </a:xfrm>
        </p:spPr>
        <p:txBody>
          <a:bodyPr vert="horz" lIns="91440" tIns="45720" rIns="91440" bIns="45720" rtlCol="0" anchor="ctr">
            <a:normAutofit/>
          </a:bodyPr>
          <a:lstStyle/>
          <a:p>
            <a:r>
              <a:rPr lang="en-US" sz="3600" b="1"/>
              <a:t>Sonnetti lussuriosi</a:t>
            </a:r>
            <a:br>
              <a:rPr lang="en-US" sz="3600"/>
            </a:br>
            <a:endParaRPr lang="en-US" sz="3600"/>
          </a:p>
        </p:txBody>
      </p:sp>
      <p:sp>
        <p:nvSpPr>
          <p:cNvPr id="82" name="Rectangle 81">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764424"/>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86984" y="1071836"/>
            <a:ext cx="1021458"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Sonetti lussuriosi e Dubbi amorosi by Pietro Aretino | NOOK Book (eBook) |  Barnes &amp; Noble®">
            <a:extLst>
              <a:ext uri="{FF2B5EF4-FFF2-40B4-BE49-F238E27FC236}">
                <a16:creationId xmlns:a16="http://schemas.microsoft.com/office/drawing/2014/main" id="{C7611D6E-9366-44C3-A6D2-F63F1BD296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326"/>
          <a:stretch/>
        </p:blipFill>
        <p:spPr bwMode="auto">
          <a:xfrm>
            <a:off x="1204812" y="2091095"/>
            <a:ext cx="4120028" cy="420624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Sonetti lussuriosi (di Pietro Aretino) - Printed Art Gallery">
            <a:extLst>
              <a:ext uri="{FF2B5EF4-FFF2-40B4-BE49-F238E27FC236}">
                <a16:creationId xmlns:a16="http://schemas.microsoft.com/office/drawing/2014/main" id="{8F3C674D-1C45-4182-AB0E-9512183F18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824056" y="2086081"/>
            <a:ext cx="4206240" cy="4206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968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Rectangle 12">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D3D533-5891-40D5-A50C-99BA0ACEAF14}"/>
              </a:ext>
            </a:extLst>
          </p:cNvPr>
          <p:cNvSpPr>
            <a:spLocks noGrp="1"/>
          </p:cNvSpPr>
          <p:nvPr>
            <p:ph type="title"/>
          </p:nvPr>
        </p:nvSpPr>
        <p:spPr>
          <a:xfrm>
            <a:off x="477981" y="1122363"/>
            <a:ext cx="4023360" cy="3204134"/>
          </a:xfrm>
        </p:spPr>
        <p:txBody>
          <a:bodyPr vert="horz" lIns="91440" tIns="45720" rIns="91440" bIns="45720" rtlCol="0" anchor="b">
            <a:normAutofit fontScale="90000"/>
          </a:bodyPr>
          <a:lstStyle/>
          <a:p>
            <a:r>
              <a:rPr lang="en-US" sz="4800" dirty="0"/>
              <a:t>Aretino’s eleventh posture (1527)</a:t>
            </a:r>
            <a:br>
              <a:rPr lang="en-US" sz="4800" dirty="0"/>
            </a:br>
            <a:r>
              <a:rPr lang="en-US" sz="4800" dirty="0"/>
              <a:t>and his </a:t>
            </a:r>
            <a:r>
              <a:rPr lang="en-US" sz="4800" b="1" i="1" dirty="0" err="1"/>
              <a:t>Sonnetti</a:t>
            </a:r>
            <a:r>
              <a:rPr lang="en-US" sz="4800" b="1" i="1" dirty="0"/>
              <a:t> </a:t>
            </a:r>
            <a:r>
              <a:rPr lang="en-US" sz="4800" b="1" i="1" dirty="0" err="1"/>
              <a:t>lussuriosi</a:t>
            </a:r>
            <a:endParaRPr lang="en-US" sz="4800" i="1" dirty="0"/>
          </a:p>
        </p:txBody>
      </p:sp>
      <p:sp>
        <p:nvSpPr>
          <p:cNvPr id="40"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5" descr="Aretino's 11th posture, 1527">
            <a:extLst>
              <a:ext uri="{FF2B5EF4-FFF2-40B4-BE49-F238E27FC236}">
                <a16:creationId xmlns:a16="http://schemas.microsoft.com/office/drawing/2014/main" id="{37FF6D74-9222-4A16-9500-323880C82DF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351130" y="625683"/>
            <a:ext cx="3873319" cy="54553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5951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A8EDC1-B917-40A4-A8D5-3D7C0F178BDD}"/>
              </a:ext>
            </a:extLst>
          </p:cNvPr>
          <p:cNvSpPr>
            <a:spLocks noGrp="1"/>
          </p:cNvSpPr>
          <p:nvPr>
            <p:ph type="title"/>
          </p:nvPr>
        </p:nvSpPr>
        <p:spPr>
          <a:xfrm>
            <a:off x="477981" y="1122363"/>
            <a:ext cx="4023360" cy="3204134"/>
          </a:xfrm>
        </p:spPr>
        <p:txBody>
          <a:bodyPr vert="horz" lIns="91440" tIns="45720" rIns="91440" bIns="45720" rtlCol="0" anchor="b">
            <a:normAutofit fontScale="90000"/>
          </a:bodyPr>
          <a:lstStyle/>
          <a:p>
            <a:r>
              <a:rPr lang="en-US" sz="4800" dirty="0"/>
              <a:t>Aretino’s 14th posture (1527)- </a:t>
            </a:r>
            <a:r>
              <a:rPr lang="en-US" sz="4800" b="1" i="1" dirty="0" err="1"/>
              <a:t>Sonnetti</a:t>
            </a:r>
            <a:r>
              <a:rPr lang="en-US" sz="4800" b="1" i="1" dirty="0"/>
              <a:t> </a:t>
            </a:r>
            <a:r>
              <a:rPr lang="en-US" sz="4800" b="1" i="1" dirty="0" err="1"/>
              <a:t>lussuriosi</a:t>
            </a:r>
            <a:endParaRPr lang="en-US" sz="4800" dirty="0"/>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5" descr="Aretino's 14th posture, 1527">
            <a:extLst>
              <a:ext uri="{FF2B5EF4-FFF2-40B4-BE49-F238E27FC236}">
                <a16:creationId xmlns:a16="http://schemas.microsoft.com/office/drawing/2014/main" id="{E678044C-B6E4-4A68-9862-C7A87A3112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296576" y="625683"/>
            <a:ext cx="3982427" cy="54553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73939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279BC-9DD2-464C-8FA3-55E1C9D60095}"/>
              </a:ext>
            </a:extLst>
          </p:cNvPr>
          <p:cNvSpPr>
            <a:spLocks noGrp="1"/>
          </p:cNvSpPr>
          <p:nvPr>
            <p:ph type="title"/>
          </p:nvPr>
        </p:nvSpPr>
        <p:spPr/>
        <p:txBody>
          <a:bodyPr/>
          <a:lstStyle/>
          <a:p>
            <a:r>
              <a:rPr lang="en-US" sz="4000" b="1" i="1" dirty="0" err="1"/>
              <a:t>Sonnetti</a:t>
            </a:r>
            <a:r>
              <a:rPr lang="en-US" sz="4000" b="1" i="1" dirty="0"/>
              <a:t> </a:t>
            </a:r>
            <a:r>
              <a:rPr lang="en-US" sz="4000" b="1" i="1" dirty="0" err="1"/>
              <a:t>lussuriosi</a:t>
            </a:r>
            <a:endParaRPr lang="en-US" dirty="0"/>
          </a:p>
        </p:txBody>
      </p:sp>
      <p:sp>
        <p:nvSpPr>
          <p:cNvPr id="3" name="Content Placeholder 2">
            <a:extLst>
              <a:ext uri="{FF2B5EF4-FFF2-40B4-BE49-F238E27FC236}">
                <a16:creationId xmlns:a16="http://schemas.microsoft.com/office/drawing/2014/main" id="{42D31655-5D93-4777-A0FF-8910B3F42552}"/>
              </a:ext>
            </a:extLst>
          </p:cNvPr>
          <p:cNvSpPr>
            <a:spLocks noGrp="1"/>
          </p:cNvSpPr>
          <p:nvPr>
            <p:ph sz="half" idx="1"/>
          </p:nvPr>
        </p:nvSpPr>
        <p:spPr>
          <a:xfrm>
            <a:off x="1115567" y="2478024"/>
            <a:ext cx="5141797" cy="4155858"/>
          </a:xfrm>
        </p:spPr>
        <p:txBody>
          <a:bodyPr/>
          <a:lstStyle/>
          <a:p>
            <a:r>
              <a:rPr lang="en-US" b="0" i="1" dirty="0">
                <a:solidFill>
                  <a:srgbClr val="000000"/>
                </a:solidFill>
                <a:effectLst/>
                <a:latin typeface="Arial" panose="020B0604020202020204" pitchFamily="34" charset="0"/>
              </a:rPr>
              <a:t>Fuck us, my soul, fuck us soon</a:t>
            </a:r>
            <a:br>
              <a:rPr lang="en-US" i="1" dirty="0"/>
            </a:br>
            <a:r>
              <a:rPr lang="en-US" b="0" i="1" dirty="0">
                <a:solidFill>
                  <a:srgbClr val="000000"/>
                </a:solidFill>
                <a:effectLst/>
                <a:latin typeface="Arial" panose="020B0604020202020204" pitchFamily="34" charset="0"/>
              </a:rPr>
              <a:t>because we are all born for fuck;</a:t>
            </a:r>
            <a:br>
              <a:rPr lang="en-US" i="1" dirty="0"/>
            </a:br>
            <a:r>
              <a:rPr lang="en-US" b="0" i="1" dirty="0">
                <a:solidFill>
                  <a:srgbClr val="000000"/>
                </a:solidFill>
                <a:effectLst/>
                <a:latin typeface="Arial" panose="020B0604020202020204" pitchFamily="34" charset="0"/>
              </a:rPr>
              <a:t>and if you love the dick, I love it,</a:t>
            </a:r>
            <a:br>
              <a:rPr lang="en-US" i="1" dirty="0"/>
            </a:br>
            <a:r>
              <a:rPr lang="en-US" b="0" i="1" dirty="0">
                <a:solidFill>
                  <a:srgbClr val="000000"/>
                </a:solidFill>
                <a:effectLst/>
                <a:latin typeface="Arial" panose="020B0604020202020204" pitchFamily="34" charset="0"/>
              </a:rPr>
              <a:t>and the world will be a dick without </a:t>
            </a:r>
            <a:r>
              <a:rPr lang="en-US" b="0" i="1" dirty="0" err="1">
                <a:solidFill>
                  <a:srgbClr val="000000"/>
                </a:solidFill>
                <a:effectLst/>
                <a:latin typeface="Arial" panose="020B0604020202020204" pitchFamily="34" charset="0"/>
              </a:rPr>
              <a:t>this.And</a:t>
            </a:r>
            <a:r>
              <a:rPr lang="en-US" b="0" i="1" dirty="0">
                <a:solidFill>
                  <a:srgbClr val="000000"/>
                </a:solidFill>
                <a:effectLst/>
                <a:latin typeface="Arial" panose="020B0604020202020204" pitchFamily="34" charset="0"/>
              </a:rPr>
              <a:t> if post mortem fucking were honest, I would say: So much </a:t>
            </a:r>
            <a:r>
              <a:rPr lang="en-US" b="0" i="1" dirty="0" err="1">
                <a:solidFill>
                  <a:srgbClr val="000000"/>
                </a:solidFill>
                <a:effectLst/>
                <a:latin typeface="Arial" panose="020B0604020202020204" pitchFamily="34" charset="0"/>
              </a:rPr>
              <a:t>fottiam</a:t>
            </a:r>
            <a:r>
              <a:rPr lang="en-US" b="0" i="1" dirty="0">
                <a:solidFill>
                  <a:srgbClr val="000000"/>
                </a:solidFill>
                <a:effectLst/>
                <a:latin typeface="Arial" panose="020B0604020202020204" pitchFamily="34" charset="0"/>
              </a:rPr>
              <a:t>, </a:t>
            </a:r>
            <a:r>
              <a:rPr lang="en-US" b="0" i="1" dirty="0" err="1">
                <a:solidFill>
                  <a:srgbClr val="000000"/>
                </a:solidFill>
                <a:effectLst/>
                <a:latin typeface="Arial" panose="020B0604020202020204" pitchFamily="34" charset="0"/>
              </a:rPr>
              <a:t>che</a:t>
            </a:r>
            <a:r>
              <a:rPr lang="en-US" b="0" i="1" dirty="0">
                <a:solidFill>
                  <a:srgbClr val="000000"/>
                </a:solidFill>
                <a:effectLst/>
                <a:latin typeface="Arial" panose="020B0604020202020204" pitchFamily="34" charset="0"/>
              </a:rPr>
              <a:t> ci </a:t>
            </a:r>
            <a:r>
              <a:rPr lang="en-US" b="0" i="1" dirty="0" err="1">
                <a:solidFill>
                  <a:srgbClr val="000000"/>
                </a:solidFill>
                <a:effectLst/>
                <a:latin typeface="Arial" panose="020B0604020202020204" pitchFamily="34" charset="0"/>
              </a:rPr>
              <a:t>moiamo</a:t>
            </a:r>
            <a:r>
              <a:rPr lang="en-US" b="0" i="1" dirty="0">
                <a:solidFill>
                  <a:srgbClr val="000000"/>
                </a:solidFill>
                <a:effectLst/>
                <a:latin typeface="Arial" panose="020B0604020202020204" pitchFamily="34" charset="0"/>
              </a:rPr>
              <a:t>; and from there we'll fuck Eve and Adam, who find dying so dishonest.</a:t>
            </a:r>
            <a:r>
              <a:rPr lang="el-GR" b="0" i="1" dirty="0">
                <a:solidFill>
                  <a:srgbClr val="000000"/>
                </a:solidFill>
                <a:effectLst/>
                <a:latin typeface="Arial" panose="020B0604020202020204" pitchFamily="34" charset="0"/>
              </a:rPr>
              <a:t> […]</a:t>
            </a:r>
            <a:endParaRPr lang="en-US" b="0" i="1" dirty="0">
              <a:solidFill>
                <a:srgbClr val="000000"/>
              </a:solidFill>
              <a:effectLst/>
              <a:latin typeface="Arial" panose="020B0604020202020204" pitchFamily="34" charset="0"/>
            </a:endParaRPr>
          </a:p>
          <a:p>
            <a:endParaRPr lang="en-US" dirty="0"/>
          </a:p>
        </p:txBody>
      </p:sp>
      <p:sp>
        <p:nvSpPr>
          <p:cNvPr id="4" name="Content Placeholder 3">
            <a:extLst>
              <a:ext uri="{FF2B5EF4-FFF2-40B4-BE49-F238E27FC236}">
                <a16:creationId xmlns:a16="http://schemas.microsoft.com/office/drawing/2014/main" id="{2EB73B15-A9AC-4F82-A0E8-4F525D0B90CE}"/>
              </a:ext>
            </a:extLst>
          </p:cNvPr>
          <p:cNvSpPr>
            <a:spLocks noGrp="1"/>
          </p:cNvSpPr>
          <p:nvPr>
            <p:ph sz="half" idx="2"/>
          </p:nvPr>
        </p:nvSpPr>
        <p:spPr>
          <a:xfrm>
            <a:off x="6345936" y="2478023"/>
            <a:ext cx="5487476" cy="4155857"/>
          </a:xfrm>
        </p:spPr>
        <p:txBody>
          <a:bodyPr/>
          <a:lstStyle/>
          <a:p>
            <a:pPr algn="l"/>
            <a:r>
              <a:rPr lang="en-US" b="0" i="1" dirty="0">
                <a:solidFill>
                  <a:srgbClr val="000000"/>
                </a:solidFill>
                <a:effectLst/>
                <a:latin typeface="Arial" panose="020B0604020202020204" pitchFamily="34" charset="0"/>
              </a:rPr>
              <a:t>Put a finger in my ass, dear old </a:t>
            </a:r>
            <a:r>
              <a:rPr lang="en-US" b="0" i="1" dirty="0" err="1">
                <a:solidFill>
                  <a:srgbClr val="000000"/>
                </a:solidFill>
                <a:effectLst/>
                <a:latin typeface="Arial" panose="020B0604020202020204" pitchFamily="34" charset="0"/>
              </a:rPr>
              <a:t>man,and</a:t>
            </a:r>
            <a:r>
              <a:rPr lang="en-US" b="0" i="1" dirty="0">
                <a:solidFill>
                  <a:srgbClr val="000000"/>
                </a:solidFill>
                <a:effectLst/>
                <a:latin typeface="Arial" panose="020B0604020202020204" pitchFamily="34" charset="0"/>
              </a:rPr>
              <a:t> push your cock inside little by little; he lifts this leg well to make a good game, then leads without making a name for </a:t>
            </a:r>
            <a:r>
              <a:rPr lang="en-US" b="0" i="1" dirty="0" err="1">
                <a:solidFill>
                  <a:srgbClr val="000000"/>
                </a:solidFill>
                <a:effectLst/>
                <a:latin typeface="Arial" panose="020B0604020202020204" pitchFamily="34" charset="0"/>
              </a:rPr>
              <a:t>himself.What</a:t>
            </a:r>
            <a:r>
              <a:rPr lang="en-US" b="0" i="1" dirty="0">
                <a:solidFill>
                  <a:srgbClr val="000000"/>
                </a:solidFill>
                <a:effectLst/>
                <a:latin typeface="Arial" panose="020B0604020202020204" pitchFamily="34" charset="0"/>
              </a:rPr>
              <a:t>, for my faith! this is the best morsel than eating greased bread next to the fire;</a:t>
            </a:r>
            <a:br>
              <a:rPr lang="en-US" b="0" i="1" dirty="0">
                <a:solidFill>
                  <a:srgbClr val="000000"/>
                </a:solidFill>
                <a:effectLst/>
                <a:latin typeface="Arial" panose="020B0604020202020204" pitchFamily="34" charset="0"/>
              </a:rPr>
            </a:br>
            <a:r>
              <a:rPr lang="en-US" b="0" i="1" dirty="0">
                <a:solidFill>
                  <a:srgbClr val="000000"/>
                </a:solidFill>
                <a:effectLst/>
                <a:latin typeface="Arial" panose="020B0604020202020204" pitchFamily="34" charset="0"/>
              </a:rPr>
              <a:t>and if in </a:t>
            </a:r>
            <a:r>
              <a:rPr lang="en-US" b="0" i="1" dirty="0" err="1">
                <a:solidFill>
                  <a:srgbClr val="000000"/>
                </a:solidFill>
                <a:effectLst/>
                <a:latin typeface="Arial" panose="020B0604020202020204" pitchFamily="34" charset="0"/>
              </a:rPr>
              <a:t>potta</a:t>
            </a:r>
            <a:r>
              <a:rPr lang="en-US" b="0" i="1" dirty="0">
                <a:solidFill>
                  <a:srgbClr val="000000"/>
                </a:solidFill>
                <a:effectLst/>
                <a:latin typeface="Arial" panose="020B0604020202020204" pitchFamily="34" charset="0"/>
              </a:rPr>
              <a:t> you are sorry, </a:t>
            </a:r>
            <a:r>
              <a:rPr lang="en-US" b="0" i="1" dirty="0" err="1">
                <a:solidFill>
                  <a:srgbClr val="000000"/>
                </a:solidFill>
                <a:effectLst/>
                <a:latin typeface="Arial" panose="020B0604020202020204" pitchFamily="34" charset="0"/>
              </a:rPr>
              <a:t>muta</a:t>
            </a:r>
            <a:r>
              <a:rPr lang="en-US" b="0" i="1" dirty="0">
                <a:solidFill>
                  <a:srgbClr val="000000"/>
                </a:solidFill>
                <a:effectLst/>
                <a:latin typeface="Arial" panose="020B0604020202020204" pitchFamily="34" charset="0"/>
              </a:rPr>
              <a:t> </a:t>
            </a:r>
            <a:r>
              <a:rPr lang="en-US" b="0" i="1" dirty="0" err="1">
                <a:solidFill>
                  <a:srgbClr val="000000"/>
                </a:solidFill>
                <a:effectLst/>
                <a:latin typeface="Arial" panose="020B0604020202020204" pitchFamily="34" charset="0"/>
              </a:rPr>
              <a:t>luoco</a:t>
            </a:r>
            <a:r>
              <a:rPr lang="en-US" b="0" i="1" dirty="0">
                <a:solidFill>
                  <a:srgbClr val="000000"/>
                </a:solidFill>
                <a:effectLst/>
                <a:latin typeface="Arial" panose="020B0604020202020204" pitchFamily="34" charset="0"/>
              </a:rPr>
              <a:t>, that man is not someone who is not </a:t>
            </a:r>
            <a:r>
              <a:rPr lang="en-US" b="0" i="1" dirty="0" err="1">
                <a:solidFill>
                  <a:srgbClr val="000000"/>
                </a:solidFill>
                <a:effectLst/>
                <a:latin typeface="Arial" panose="020B0604020202020204" pitchFamily="34" charset="0"/>
              </a:rPr>
              <a:t>buggiarone</a:t>
            </a:r>
            <a:r>
              <a:rPr lang="en-US" b="0" i="1" dirty="0">
                <a:solidFill>
                  <a:srgbClr val="000000"/>
                </a:solidFill>
                <a:effectLst/>
                <a:latin typeface="Arial" panose="020B0604020202020204" pitchFamily="34" charset="0"/>
              </a:rPr>
              <a:t>.</a:t>
            </a:r>
            <a:r>
              <a:rPr lang="el-GR" b="0" i="1" dirty="0">
                <a:solidFill>
                  <a:srgbClr val="000000"/>
                </a:solidFill>
                <a:effectLst/>
                <a:latin typeface="Arial" panose="020B0604020202020204" pitchFamily="34" charset="0"/>
              </a:rPr>
              <a:t> […]</a:t>
            </a:r>
            <a:endParaRPr lang="en-US" b="0" i="1"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551519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Rectangle 7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7" name="Rectangle 76">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9BCE48-D99D-4AE7-9099-596D17A02EAA}"/>
              </a:ext>
            </a:extLst>
          </p:cNvPr>
          <p:cNvSpPr>
            <a:spLocks noGrp="1"/>
          </p:cNvSpPr>
          <p:nvPr>
            <p:ph type="title"/>
          </p:nvPr>
        </p:nvSpPr>
        <p:spPr>
          <a:xfrm>
            <a:off x="5080216" y="1076324"/>
            <a:ext cx="6272784" cy="1535051"/>
          </a:xfrm>
        </p:spPr>
        <p:txBody>
          <a:bodyPr vert="horz" lIns="91440" tIns="45720" rIns="91440" bIns="45720" rtlCol="0" anchor="b">
            <a:normAutofit/>
          </a:bodyPr>
          <a:lstStyle/>
          <a:p>
            <a:r>
              <a:rPr lang="en-US" sz="3300" b="1" i="0">
                <a:effectLst/>
              </a:rPr>
              <a:t>Anselm Feuerbach - The Death of the Poet Pietro Aretino- </a:t>
            </a:r>
            <a:r>
              <a:rPr lang="en-US" sz="3300" b="0" i="0">
                <a:effectLst/>
              </a:rPr>
              <a:t>1854</a:t>
            </a:r>
            <a:endParaRPr lang="en-US" sz="3300"/>
          </a:p>
        </p:txBody>
      </p:sp>
      <p:pic>
        <p:nvPicPr>
          <p:cNvPr id="9218" name="Picture 2" descr="04 20 death of aretino">
            <a:extLst>
              <a:ext uri="{FF2B5EF4-FFF2-40B4-BE49-F238E27FC236}">
                <a16:creationId xmlns:a16="http://schemas.microsoft.com/office/drawing/2014/main" id="{AF337BBE-E213-4667-BA3F-11B9C9923217}"/>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85"/>
          <a:stretch/>
        </p:blipFill>
        <p:spPr bwMode="auto">
          <a:xfrm>
            <a:off x="20" y="10"/>
            <a:ext cx="4505305" cy="6857990"/>
          </a:xfrm>
          <a:prstGeom prst="rect">
            <a:avLst/>
          </a:prstGeom>
          <a:noFill/>
          <a:extLst>
            <a:ext uri="{909E8E84-426E-40DD-AFC4-6F175D3DCCD1}">
              <a14:hiddenFill xmlns:a14="http://schemas.microsoft.com/office/drawing/2010/main">
                <a:solidFill>
                  <a:srgbClr val="FFFFFF"/>
                </a:solidFill>
              </a14:hiddenFill>
            </a:ext>
          </a:extLst>
        </p:spPr>
      </p:pic>
      <p:sp>
        <p:nvSpPr>
          <p:cNvPr id="79"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3036D111-715F-4BFF-A86A-F17E91E5899E}"/>
              </a:ext>
            </a:extLst>
          </p:cNvPr>
          <p:cNvSpPr>
            <a:spLocks noGrp="1"/>
          </p:cNvSpPr>
          <p:nvPr>
            <p:ph sz="half" idx="2"/>
          </p:nvPr>
        </p:nvSpPr>
        <p:spPr>
          <a:xfrm>
            <a:off x="5080216" y="3013414"/>
            <a:ext cx="6498374" cy="3369098"/>
          </a:xfrm>
        </p:spPr>
        <p:txBody>
          <a:bodyPr vert="horz" lIns="91440" tIns="45720" rIns="91440" bIns="45720" rtlCol="0">
            <a:normAutofit/>
          </a:bodyPr>
          <a:lstStyle/>
          <a:p>
            <a:pPr>
              <a:lnSpc>
                <a:spcPct val="100000"/>
              </a:lnSpc>
            </a:pPr>
            <a:r>
              <a:rPr lang="en-US" sz="2000" b="0" i="0" dirty="0">
                <a:effectLst/>
              </a:rPr>
              <a:t>Pietro Aretino died in 1556</a:t>
            </a:r>
            <a:r>
              <a:rPr lang="en-US" sz="2000" dirty="0"/>
              <a:t>. the anecdote suggests he died of a laughing fit that ended in a broken neck. Most probably, he died of a heart attack.</a:t>
            </a:r>
          </a:p>
          <a:p>
            <a:pPr>
              <a:lnSpc>
                <a:spcPct val="100000"/>
              </a:lnSpc>
            </a:pPr>
            <a:r>
              <a:rPr lang="en-US" sz="2000" dirty="0"/>
              <a:t> His work continues to cause controv</a:t>
            </a:r>
            <a:r>
              <a:rPr lang="en-US" sz="2000" b="0" i="0" dirty="0">
                <a:effectLst/>
              </a:rPr>
              <a:t>ersy. In 2007, Michael Nyman set some of his ‘lust sonnets’ to music. When they were performed in 2008 at </a:t>
            </a:r>
            <a:r>
              <a:rPr lang="en-US" sz="2000" b="0" i="0" dirty="0" err="1">
                <a:effectLst/>
              </a:rPr>
              <a:t>Cadagon</a:t>
            </a:r>
            <a:r>
              <a:rPr lang="en-US" sz="2000" b="0" i="0" dirty="0">
                <a:effectLst/>
              </a:rPr>
              <a:t> Hall in Chelsea, the </a:t>
            </a:r>
            <a:r>
              <a:rPr lang="en-US" sz="2000" b="0" i="0" dirty="0" err="1">
                <a:effectLst/>
              </a:rPr>
              <a:t>programme</a:t>
            </a:r>
            <a:r>
              <a:rPr lang="en-US" sz="2000" b="0" i="0" dirty="0">
                <a:effectLst/>
              </a:rPr>
              <a:t> was withdrawn on grounds of obscenity (one of the few pieces of classical music with a ‘</a:t>
            </a:r>
            <a:r>
              <a:rPr lang="en-US" sz="2000" b="1" i="0" dirty="0">
                <a:effectLst/>
              </a:rPr>
              <a:t>Parental Advisory, Explicit Content</a:t>
            </a:r>
            <a:r>
              <a:rPr lang="en-US" sz="2000" b="0" i="0" dirty="0">
                <a:effectLst/>
              </a:rPr>
              <a:t>’ disclaimer)</a:t>
            </a:r>
            <a:endParaRPr lang="en-US" sz="2000" dirty="0"/>
          </a:p>
        </p:txBody>
      </p:sp>
    </p:spTree>
    <p:extLst>
      <p:ext uri="{BB962C8B-B14F-4D97-AF65-F5344CB8AC3E}">
        <p14:creationId xmlns:p14="http://schemas.microsoft.com/office/powerpoint/2010/main" val="2531975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FB1000-9EAD-4B5D-8A15-2279B15E26AA}"/>
              </a:ext>
            </a:extLst>
          </p:cNvPr>
          <p:cNvSpPr>
            <a:spLocks noGrp="1"/>
          </p:cNvSpPr>
          <p:nvPr>
            <p:ph type="title"/>
          </p:nvPr>
        </p:nvSpPr>
        <p:spPr>
          <a:xfrm>
            <a:off x="5080216" y="1076325"/>
            <a:ext cx="6272784" cy="672466"/>
          </a:xfrm>
        </p:spPr>
        <p:txBody>
          <a:bodyPr vert="horz" lIns="91440" tIns="45720" rIns="91440" bIns="45720" rtlCol="0" anchor="b">
            <a:normAutofit/>
          </a:bodyPr>
          <a:lstStyle/>
          <a:p>
            <a:r>
              <a:rPr lang="en-US" sz="2400" dirty="0"/>
              <a:t>Antonio </a:t>
            </a:r>
            <a:r>
              <a:rPr lang="en-US" sz="2400" dirty="0" err="1"/>
              <a:t>Vignali</a:t>
            </a:r>
            <a:r>
              <a:rPr lang="en-US" sz="2400" dirty="0"/>
              <a:t> (1501-1559</a:t>
            </a:r>
          </a:p>
        </p:txBody>
      </p:sp>
      <p:pic>
        <p:nvPicPr>
          <p:cNvPr id="5" name="Picture 2" descr="La Cazzaria : The Book of the Prick book cover">
            <a:extLst>
              <a:ext uri="{FF2B5EF4-FFF2-40B4-BE49-F238E27FC236}">
                <a16:creationId xmlns:a16="http://schemas.microsoft.com/office/drawing/2014/main" id="{0F2213EB-D396-4D24-880E-4602F705EE24}"/>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r="2919"/>
          <a:stretch/>
        </p:blipFill>
        <p:spPr bwMode="auto">
          <a:xfrm>
            <a:off x="20" y="10"/>
            <a:ext cx="4505305" cy="6857990"/>
          </a:xfrm>
          <a:prstGeom prst="rect">
            <a:avLst/>
          </a:prstGeom>
          <a:noFill/>
          <a:extLst>
            <a:ext uri="{909E8E84-426E-40DD-AFC4-6F175D3DCCD1}">
              <a14:hiddenFill xmlns:a14="http://schemas.microsoft.com/office/drawing/2010/main">
                <a:solidFill>
                  <a:srgbClr val="FFFFFF"/>
                </a:solidFill>
              </a14:hiddenFill>
            </a:ext>
          </a:extLst>
        </p:spPr>
      </p:pic>
      <p:sp>
        <p:nvSpPr>
          <p:cNvPr id="18"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6CCED868-E7DC-4B21-89C1-ACDFDC8ED614}"/>
              </a:ext>
            </a:extLst>
          </p:cNvPr>
          <p:cNvSpPr>
            <a:spLocks noGrp="1"/>
          </p:cNvSpPr>
          <p:nvPr>
            <p:ph sz="half" idx="2"/>
          </p:nvPr>
        </p:nvSpPr>
        <p:spPr>
          <a:xfrm>
            <a:off x="5080216" y="2935541"/>
            <a:ext cx="6563144" cy="3180779"/>
          </a:xfrm>
        </p:spPr>
        <p:txBody>
          <a:bodyPr vert="horz" lIns="91440" tIns="45720" rIns="91440" bIns="45720" rtlCol="0">
            <a:normAutofit fontScale="92500"/>
          </a:bodyPr>
          <a:lstStyle/>
          <a:p>
            <a:r>
              <a:rPr lang="en-US" b="0" i="1" dirty="0">
                <a:effectLst/>
              </a:rPr>
              <a:t>La </a:t>
            </a:r>
            <a:r>
              <a:rPr lang="en-US" b="0" i="1" dirty="0" err="1">
                <a:effectLst/>
              </a:rPr>
              <a:t>Cazzaria</a:t>
            </a:r>
            <a:r>
              <a:rPr lang="en-US" b="0" i="0" dirty="0">
                <a:effectLst/>
              </a:rPr>
              <a:t> is the most outspoken erotic text of the Italian Renaissance-a dialogue about </a:t>
            </a:r>
            <a:r>
              <a:rPr lang="en-US" b="1" i="0" dirty="0">
                <a:solidFill>
                  <a:srgbClr val="FF0000"/>
                </a:solidFill>
                <a:effectLst/>
              </a:rPr>
              <a:t>politics, sex, and desire</a:t>
            </a:r>
            <a:r>
              <a:rPr lang="en-US" b="0" i="0" dirty="0">
                <a:effectLst/>
              </a:rPr>
              <a:t>. The book is remarkable for its </a:t>
            </a:r>
            <a:r>
              <a:rPr lang="en-US" b="1" i="0" dirty="0">
                <a:solidFill>
                  <a:srgbClr val="FF0000"/>
                </a:solidFill>
                <a:effectLst/>
              </a:rPr>
              <a:t>frank discussions of sexuality and explicit homoeroticism</a:t>
            </a:r>
            <a:r>
              <a:rPr lang="en-US" b="0" i="0" dirty="0">
                <a:effectLst/>
              </a:rPr>
              <a:t>-especially when compared to other writings of the period-and for its sophisticated treatment of </a:t>
            </a:r>
            <a:r>
              <a:rPr lang="en-US" b="1" i="0" dirty="0">
                <a:effectLst/>
              </a:rPr>
              <a:t>sexual and political power</a:t>
            </a:r>
            <a:r>
              <a:rPr lang="en-US" b="0" i="0" dirty="0">
                <a:effectLst/>
              </a:rPr>
              <a:t>.</a:t>
            </a:r>
          </a:p>
          <a:p>
            <a:endParaRPr lang="en-US" sz="1800" dirty="0"/>
          </a:p>
        </p:txBody>
      </p:sp>
    </p:spTree>
    <p:extLst>
      <p:ext uri="{BB962C8B-B14F-4D97-AF65-F5344CB8AC3E}">
        <p14:creationId xmlns:p14="http://schemas.microsoft.com/office/powerpoint/2010/main" val="2021436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8CD83C5-BD0A-4530-9E4A-074543AB29E2}"/>
              </a:ext>
            </a:extLst>
          </p:cNvPr>
          <p:cNvSpPr>
            <a:spLocks noGrp="1"/>
          </p:cNvSpPr>
          <p:nvPr>
            <p:ph type="title"/>
          </p:nvPr>
        </p:nvSpPr>
        <p:spPr>
          <a:xfrm>
            <a:off x="621792" y="1161288"/>
            <a:ext cx="3602736" cy="4526280"/>
          </a:xfrm>
        </p:spPr>
        <p:txBody>
          <a:bodyPr>
            <a:normAutofit/>
          </a:bodyPr>
          <a:lstStyle/>
          <a:p>
            <a:r>
              <a:rPr lang="en-US"/>
              <a:t>Antonio Vignali (1501-1559</a:t>
            </a: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95E3E95-D880-425B-8F73-F75238564CBA}"/>
              </a:ext>
            </a:extLst>
          </p:cNvPr>
          <p:cNvSpPr>
            <a:spLocks noGrp="1"/>
          </p:cNvSpPr>
          <p:nvPr>
            <p:ph idx="1"/>
          </p:nvPr>
        </p:nvSpPr>
        <p:spPr>
          <a:xfrm>
            <a:off x="5434149" y="434340"/>
            <a:ext cx="5916603" cy="6252210"/>
          </a:xfrm>
        </p:spPr>
        <p:txBody>
          <a:bodyPr anchor="ctr">
            <a:normAutofit lnSpcReduction="10000"/>
          </a:bodyPr>
          <a:lstStyle/>
          <a:p>
            <a:pPr eaLnBrk="1" hangingPunct="1">
              <a:lnSpc>
                <a:spcPct val="100000"/>
              </a:lnSpc>
              <a:defRPr/>
            </a:pPr>
            <a:r>
              <a:rPr lang="en-US" sz="2000" b="1" dirty="0"/>
              <a:t>La </a:t>
            </a:r>
            <a:r>
              <a:rPr lang="en-US" sz="2000" b="1" dirty="0" err="1"/>
              <a:t>Cazzaria</a:t>
            </a:r>
            <a:r>
              <a:rPr lang="en-US" sz="2000" dirty="0"/>
              <a:t>, Antonio </a:t>
            </a:r>
            <a:r>
              <a:rPr lang="en-US" sz="2000" dirty="0" err="1"/>
              <a:t>Vignali</a:t>
            </a:r>
            <a:r>
              <a:rPr lang="el-GR" sz="2000" dirty="0"/>
              <a:t> (1501-1559)</a:t>
            </a:r>
            <a:r>
              <a:rPr lang="en-US" sz="2000" dirty="0"/>
              <a:t>: </a:t>
            </a:r>
            <a:r>
              <a:rPr lang="en-US" sz="2000" b="1" dirty="0"/>
              <a:t>Sienna</a:t>
            </a:r>
            <a:r>
              <a:rPr lang="el-GR" sz="2000" b="1" dirty="0"/>
              <a:t> ως μια “</a:t>
            </a:r>
            <a:r>
              <a:rPr lang="en-US" sz="2000" b="1" dirty="0" err="1"/>
              <a:t>phallontocracy</a:t>
            </a:r>
            <a:r>
              <a:rPr lang="el-GR" sz="2000" b="1" dirty="0"/>
              <a:t>”, όπου κυριαρχούσε το κόμμα των τυραννικών και αριστοκρατών </a:t>
            </a:r>
            <a:r>
              <a:rPr lang="en-US" sz="2000" b="1" dirty="0"/>
              <a:t>Pricks</a:t>
            </a:r>
            <a:endParaRPr lang="el-GR" sz="2000" b="1" dirty="0"/>
          </a:p>
          <a:p>
            <a:pPr eaLnBrk="1" hangingPunct="1">
              <a:lnSpc>
                <a:spcPct val="100000"/>
              </a:lnSpc>
              <a:buFont typeface="Wingdings" panose="05000000000000000000" pitchFamily="2" charset="2"/>
              <a:buNone/>
              <a:defRPr/>
            </a:pPr>
            <a:endParaRPr lang="el-GR" sz="2000" b="1" u="sng" dirty="0"/>
          </a:p>
          <a:p>
            <a:pPr lvl="2" eaLnBrk="1" hangingPunct="1">
              <a:lnSpc>
                <a:spcPct val="100000"/>
              </a:lnSpc>
              <a:defRPr/>
            </a:pPr>
            <a:r>
              <a:rPr lang="el-GR" sz="2000" dirty="0"/>
              <a:t>ο </a:t>
            </a:r>
            <a:r>
              <a:rPr lang="en-US" sz="2000" dirty="0" err="1"/>
              <a:t>Vignali</a:t>
            </a:r>
            <a:r>
              <a:rPr lang="el-GR" sz="2000" dirty="0"/>
              <a:t> περιγράφει την αντιπαράθεση ανάμεσα στις διάφορες φράξιες της </a:t>
            </a:r>
            <a:r>
              <a:rPr lang="el-GR" sz="2000" dirty="0" err="1"/>
              <a:t>Σιέννα</a:t>
            </a:r>
            <a:r>
              <a:rPr lang="el-GR" sz="2000" dirty="0"/>
              <a:t> (</a:t>
            </a:r>
            <a:r>
              <a:rPr lang="en-US" sz="2000" dirty="0"/>
              <a:t>Pricks</a:t>
            </a:r>
            <a:r>
              <a:rPr lang="el-GR" sz="2000" dirty="0"/>
              <a:t>, </a:t>
            </a:r>
            <a:r>
              <a:rPr lang="en-US" sz="2000" dirty="0"/>
              <a:t>Cunts</a:t>
            </a:r>
            <a:r>
              <a:rPr lang="el-GR" sz="2000" dirty="0"/>
              <a:t>, </a:t>
            </a:r>
            <a:r>
              <a:rPr lang="en-US" sz="2000" dirty="0"/>
              <a:t>Balls and Asses</a:t>
            </a:r>
            <a:r>
              <a:rPr lang="el-GR" sz="2000" dirty="0"/>
              <a:t>).</a:t>
            </a:r>
            <a:endParaRPr lang="en-US" sz="2000" dirty="0"/>
          </a:p>
          <a:p>
            <a:pPr eaLnBrk="1" hangingPunct="1">
              <a:lnSpc>
                <a:spcPct val="100000"/>
              </a:lnSpc>
              <a:defRPr/>
            </a:pPr>
            <a:endParaRPr lang="en-US" sz="2000" dirty="0"/>
          </a:p>
          <a:p>
            <a:pPr eaLnBrk="1" hangingPunct="1">
              <a:lnSpc>
                <a:spcPct val="100000"/>
              </a:lnSpc>
              <a:defRPr/>
            </a:pPr>
            <a:r>
              <a:rPr lang="el-GR" sz="2000" b="1" dirty="0"/>
              <a:t>Η ουσία:</a:t>
            </a:r>
            <a:r>
              <a:rPr lang="en-US" sz="2000" b="1" dirty="0"/>
              <a:t> </a:t>
            </a:r>
            <a:r>
              <a:rPr lang="el-GR" sz="2000" b="1" dirty="0"/>
              <a:t>η χρήση ερωτικού στοιχείου ως</a:t>
            </a:r>
            <a:r>
              <a:rPr lang="en-US" sz="2000" b="1" dirty="0"/>
              <a:t> </a:t>
            </a:r>
            <a:r>
              <a:rPr lang="el-GR" sz="2000" b="1" dirty="0"/>
              <a:t>μέσο φιλοσοφικής και πολιτικής έκφρασης από τις ελίτ της Αναγέννησης =&gt; δείχνει την ισχυρή σχέση ανάμεσα σε </a:t>
            </a:r>
            <a:r>
              <a:rPr lang="el-GR" sz="2000" b="1" dirty="0">
                <a:solidFill>
                  <a:srgbClr val="FF0000"/>
                </a:solidFill>
              </a:rPr>
              <a:t>ουμανισμό και πορνογραφική κουλτούρα.</a:t>
            </a:r>
            <a:endParaRPr lang="en-US" sz="2000" b="1" dirty="0">
              <a:solidFill>
                <a:srgbClr val="FF0000"/>
              </a:solidFill>
            </a:endParaRPr>
          </a:p>
          <a:p>
            <a:pPr>
              <a:lnSpc>
                <a:spcPct val="100000"/>
              </a:lnSpc>
              <a:defRPr/>
            </a:pPr>
            <a:r>
              <a:rPr lang="el-GR" sz="2000" dirty="0"/>
              <a:t>Στην πορνογραφία του 16ου αι.,</a:t>
            </a:r>
            <a:r>
              <a:rPr lang="en-US" sz="2000" dirty="0"/>
              <a:t> </a:t>
            </a:r>
            <a:r>
              <a:rPr lang="el-GR" sz="2000" b="1" dirty="0">
                <a:solidFill>
                  <a:srgbClr val="FF0000"/>
                </a:solidFill>
              </a:rPr>
              <a:t>‘σοδομιστές’ και πόρνες </a:t>
            </a:r>
            <a:r>
              <a:rPr lang="el-GR" sz="2000" dirty="0"/>
              <a:t>αναπαρίστανται ως</a:t>
            </a:r>
            <a:r>
              <a:rPr lang="en-US" sz="2000" dirty="0"/>
              <a:t> </a:t>
            </a:r>
            <a:r>
              <a:rPr lang="el-GR" sz="2000" b="1" dirty="0"/>
              <a:t>προνομιούχοι παρατηρητές και κριτικοί της καθεστηκυίας τάξης</a:t>
            </a:r>
            <a:r>
              <a:rPr lang="el-GR" sz="2000" dirty="0"/>
              <a:t>, χάρη στη συμμετοχή τους στο ‘3ο φύλο’</a:t>
            </a:r>
          </a:p>
          <a:p>
            <a:pPr eaLnBrk="1" hangingPunct="1">
              <a:lnSpc>
                <a:spcPct val="100000"/>
              </a:lnSpc>
              <a:defRPr/>
            </a:pPr>
            <a:endParaRPr lang="en-US" sz="2000" dirty="0"/>
          </a:p>
        </p:txBody>
      </p:sp>
    </p:spTree>
    <p:extLst>
      <p:ext uri="{BB962C8B-B14F-4D97-AF65-F5344CB8AC3E}">
        <p14:creationId xmlns:p14="http://schemas.microsoft.com/office/powerpoint/2010/main" val="4139317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8CD83C5-BD0A-4530-9E4A-074543AB29E2}"/>
              </a:ext>
            </a:extLst>
          </p:cNvPr>
          <p:cNvSpPr>
            <a:spLocks noGrp="1"/>
          </p:cNvSpPr>
          <p:nvPr>
            <p:ph type="title"/>
          </p:nvPr>
        </p:nvSpPr>
        <p:spPr>
          <a:xfrm>
            <a:off x="621792" y="1161288"/>
            <a:ext cx="3602736" cy="4526280"/>
          </a:xfrm>
        </p:spPr>
        <p:txBody>
          <a:bodyPr>
            <a:normAutofit/>
          </a:bodyPr>
          <a:lstStyle/>
          <a:p>
            <a:r>
              <a:rPr lang="en-US"/>
              <a:t>Antonio Vignali (1501-1559</a:t>
            </a: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95E3E95-D880-425B-8F73-F75238564CBA}"/>
              </a:ext>
            </a:extLst>
          </p:cNvPr>
          <p:cNvSpPr>
            <a:spLocks noGrp="1"/>
          </p:cNvSpPr>
          <p:nvPr>
            <p:ph idx="1"/>
          </p:nvPr>
        </p:nvSpPr>
        <p:spPr>
          <a:xfrm>
            <a:off x="4846319" y="514350"/>
            <a:ext cx="6504433" cy="6092190"/>
          </a:xfrm>
        </p:spPr>
        <p:txBody>
          <a:bodyPr anchor="ctr">
            <a:normAutofit fontScale="92500"/>
          </a:bodyPr>
          <a:lstStyle/>
          <a:p>
            <a:pPr>
              <a:lnSpc>
                <a:spcPct val="100000"/>
              </a:lnSpc>
              <a:defRPr/>
            </a:pPr>
            <a:r>
              <a:rPr lang="en-US" b="0" i="1" dirty="0">
                <a:solidFill>
                  <a:srgbClr val="2E2E2E"/>
                </a:solidFill>
                <a:effectLst/>
                <a:latin typeface="Lora" pitchFamily="2" charset="0"/>
              </a:rPr>
              <a:t>La </a:t>
            </a:r>
            <a:r>
              <a:rPr lang="en-US" b="0" i="1" dirty="0" err="1">
                <a:solidFill>
                  <a:srgbClr val="2E2E2E"/>
                </a:solidFill>
                <a:effectLst/>
                <a:latin typeface="Lora" pitchFamily="2" charset="0"/>
              </a:rPr>
              <a:t>cazarria</a:t>
            </a:r>
            <a:r>
              <a:rPr lang="en-US" b="0" i="1" dirty="0">
                <a:solidFill>
                  <a:srgbClr val="2E2E2E"/>
                </a:solidFill>
                <a:effectLst/>
                <a:latin typeface="Lora" pitchFamily="2" charset="0"/>
              </a:rPr>
              <a:t> was by far the bawdiest of many 16th-century Italian treatises on sex, in this case a dialogue between </a:t>
            </a:r>
            <a:r>
              <a:rPr lang="en-US" b="1" i="1" dirty="0" err="1">
                <a:solidFill>
                  <a:srgbClr val="2E2E2E"/>
                </a:solidFill>
                <a:effectLst/>
                <a:latin typeface="Lora" pitchFamily="2" charset="0"/>
              </a:rPr>
              <a:t>Arsiccio</a:t>
            </a:r>
            <a:r>
              <a:rPr lang="en-US" b="0" i="1" dirty="0">
                <a:solidFill>
                  <a:srgbClr val="2E2E2E"/>
                </a:solidFill>
                <a:effectLst/>
                <a:latin typeface="Lora" pitchFamily="2" charset="0"/>
              </a:rPr>
              <a:t> (Vignali himself) and his </a:t>
            </a:r>
            <a:r>
              <a:rPr lang="en-US" b="1" i="1" dirty="0">
                <a:solidFill>
                  <a:srgbClr val="2E2E2E"/>
                </a:solidFill>
                <a:effectLst/>
                <a:latin typeface="Lora" pitchFamily="2" charset="0"/>
              </a:rPr>
              <a:t>sexually naïve friend Sodo</a:t>
            </a:r>
            <a:r>
              <a:rPr lang="en-US" b="0" i="1" dirty="0">
                <a:solidFill>
                  <a:srgbClr val="2E2E2E"/>
                </a:solidFill>
                <a:effectLst/>
                <a:latin typeface="Lora" pitchFamily="2" charset="0"/>
              </a:rPr>
              <a:t>.</a:t>
            </a:r>
            <a:endParaRPr lang="en-US" i="1" dirty="0">
              <a:solidFill>
                <a:srgbClr val="2E2E2E"/>
              </a:solidFill>
              <a:latin typeface="Lora" pitchFamily="2" charset="0"/>
            </a:endParaRPr>
          </a:p>
          <a:p>
            <a:pPr>
              <a:lnSpc>
                <a:spcPct val="100000"/>
              </a:lnSpc>
              <a:defRPr/>
            </a:pPr>
            <a:r>
              <a:rPr lang="en-US" b="0" i="0" dirty="0">
                <a:solidFill>
                  <a:srgbClr val="2E2E2E"/>
                </a:solidFill>
                <a:effectLst/>
                <a:latin typeface="Lora" pitchFamily="2" charset="0"/>
              </a:rPr>
              <a:t>When </a:t>
            </a:r>
            <a:r>
              <a:rPr lang="en-US" b="0" i="0" dirty="0" err="1">
                <a:solidFill>
                  <a:srgbClr val="2E2E2E"/>
                </a:solidFill>
                <a:effectLst/>
                <a:latin typeface="Lora" pitchFamily="2" charset="0"/>
              </a:rPr>
              <a:t>Vignali</a:t>
            </a:r>
            <a:r>
              <a:rPr lang="en-US" b="0" i="0" dirty="0">
                <a:solidFill>
                  <a:srgbClr val="2E2E2E"/>
                </a:solidFill>
                <a:effectLst/>
                <a:latin typeface="Lora" pitchFamily="2" charset="0"/>
              </a:rPr>
              <a:t> wrote </a:t>
            </a:r>
            <a:r>
              <a:rPr lang="en-US" b="0" i="1" dirty="0">
                <a:solidFill>
                  <a:srgbClr val="2E2E2E"/>
                </a:solidFill>
                <a:effectLst/>
                <a:latin typeface="Lora" pitchFamily="2" charset="0"/>
              </a:rPr>
              <a:t>La </a:t>
            </a:r>
            <a:r>
              <a:rPr lang="en-US" b="0" i="1" dirty="0" err="1">
                <a:solidFill>
                  <a:srgbClr val="2E2E2E"/>
                </a:solidFill>
                <a:effectLst/>
                <a:latin typeface="Lora" pitchFamily="2" charset="0"/>
              </a:rPr>
              <a:t>cazzaria</a:t>
            </a:r>
            <a:r>
              <a:rPr lang="en-US" b="0" i="0" dirty="0">
                <a:solidFill>
                  <a:srgbClr val="2E2E2E"/>
                </a:solidFill>
                <a:effectLst/>
                <a:latin typeface="Lora" pitchFamily="2" charset="0"/>
              </a:rPr>
              <a:t>, Italy had long been </a:t>
            </a:r>
            <a:r>
              <a:rPr lang="en-US" b="1" i="0" dirty="0">
                <a:solidFill>
                  <a:srgbClr val="2E2E2E"/>
                </a:solidFill>
                <a:effectLst/>
                <a:latin typeface="Lora" pitchFamily="2" charset="0"/>
              </a:rPr>
              <a:t>notorious</a:t>
            </a:r>
            <a:r>
              <a:rPr lang="en-US" b="0" i="0" dirty="0">
                <a:solidFill>
                  <a:srgbClr val="2E2E2E"/>
                </a:solidFill>
                <a:effectLst/>
                <a:latin typeface="Lora" pitchFamily="2" charset="0"/>
              </a:rPr>
              <a:t> throughout western Europe as a hotbed of sodomy.</a:t>
            </a:r>
          </a:p>
          <a:p>
            <a:pPr>
              <a:lnSpc>
                <a:spcPct val="100000"/>
              </a:lnSpc>
              <a:defRPr/>
            </a:pPr>
            <a:r>
              <a:rPr lang="en-US" b="0" i="0" dirty="0">
                <a:solidFill>
                  <a:srgbClr val="2E2E2E"/>
                </a:solidFill>
                <a:effectLst/>
                <a:latin typeface="Lora" pitchFamily="2" charset="0"/>
              </a:rPr>
              <a:t>“sodomy” was by no means a precise term in the period; it was used to refer to a wide variety of transgressive and nonprocreative sexual activities. In general, though, it referred to </a:t>
            </a:r>
            <a:r>
              <a:rPr lang="en-US" b="1" i="0" dirty="0">
                <a:solidFill>
                  <a:srgbClr val="2E2E2E"/>
                </a:solidFill>
                <a:effectLst/>
                <a:latin typeface="Lora" pitchFamily="2" charset="0"/>
              </a:rPr>
              <a:t>sexual activity between men, especially anal sex.</a:t>
            </a:r>
          </a:p>
          <a:p>
            <a:pPr>
              <a:lnSpc>
                <a:spcPct val="100000"/>
              </a:lnSpc>
              <a:defRPr/>
            </a:pPr>
            <a:r>
              <a:rPr lang="en-US" b="0" i="0" dirty="0">
                <a:solidFill>
                  <a:srgbClr val="2E2E2E"/>
                </a:solidFill>
                <a:effectLst/>
                <a:latin typeface="Lora" pitchFamily="2" charset="0"/>
              </a:rPr>
              <a:t>So strong was the popular association of Italy with sodomy that in early modern Germany, the word for “sodomite” = </a:t>
            </a:r>
            <a:r>
              <a:rPr lang="en-US" b="1" i="0" dirty="0" err="1">
                <a:solidFill>
                  <a:srgbClr val="2E2E2E"/>
                </a:solidFill>
                <a:effectLst/>
                <a:latin typeface="Lora" pitchFamily="2" charset="0"/>
              </a:rPr>
              <a:t>Florenzer</a:t>
            </a:r>
            <a:r>
              <a:rPr lang="en-US" b="0" i="0" dirty="0">
                <a:solidFill>
                  <a:srgbClr val="2E2E2E"/>
                </a:solidFill>
                <a:effectLst/>
                <a:latin typeface="Lora" pitchFamily="2" charset="0"/>
              </a:rPr>
              <a:t>. </a:t>
            </a:r>
            <a:endParaRPr lang="en-US" dirty="0"/>
          </a:p>
          <a:p>
            <a:pPr eaLnBrk="1" hangingPunct="1">
              <a:lnSpc>
                <a:spcPct val="100000"/>
              </a:lnSpc>
              <a:defRPr/>
            </a:pPr>
            <a:endParaRPr lang="en-US" sz="2000" dirty="0"/>
          </a:p>
        </p:txBody>
      </p:sp>
    </p:spTree>
    <p:extLst>
      <p:ext uri="{BB962C8B-B14F-4D97-AF65-F5344CB8AC3E}">
        <p14:creationId xmlns:p14="http://schemas.microsoft.com/office/powerpoint/2010/main" val="2552057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79AE5-2AF0-447F-BAA6-E3AFDA9DFC99}"/>
              </a:ext>
            </a:extLst>
          </p:cNvPr>
          <p:cNvSpPr>
            <a:spLocks noGrp="1"/>
          </p:cNvSpPr>
          <p:nvPr>
            <p:ph type="title"/>
          </p:nvPr>
        </p:nvSpPr>
        <p:spPr/>
        <p:txBody>
          <a:bodyPr>
            <a:normAutofit/>
          </a:bodyPr>
          <a:lstStyle/>
          <a:p>
            <a:r>
              <a:rPr lang="el-GR" dirty="0"/>
              <a:t>Συμβολή </a:t>
            </a:r>
            <a:r>
              <a:rPr lang="en-US" sz="4000" dirty="0">
                <a:effectLst/>
                <a:latin typeface="Tahoma" panose="020B0604030504040204" pitchFamily="34" charset="0"/>
                <a:ea typeface="Times New Roman" panose="02020603050405020304" pitchFamily="18" charset="0"/>
              </a:rPr>
              <a:t>Aretino</a:t>
            </a:r>
            <a:r>
              <a:rPr lang="el-GR" sz="4000" dirty="0">
                <a:effectLst/>
                <a:latin typeface="Tahoma" panose="020B0604030504040204" pitchFamily="34" charset="0"/>
                <a:ea typeface="Times New Roman" panose="02020603050405020304" pitchFamily="18" charset="0"/>
              </a:rPr>
              <a:t> και συγχρόνων του </a:t>
            </a:r>
            <a:endParaRPr lang="en-US" dirty="0"/>
          </a:p>
        </p:txBody>
      </p:sp>
      <p:sp>
        <p:nvSpPr>
          <p:cNvPr id="3" name="Content Placeholder 2">
            <a:extLst>
              <a:ext uri="{FF2B5EF4-FFF2-40B4-BE49-F238E27FC236}">
                <a16:creationId xmlns:a16="http://schemas.microsoft.com/office/drawing/2014/main" id="{D811F0E1-9E17-4311-B34C-01864228883A}"/>
              </a:ext>
            </a:extLst>
          </p:cNvPr>
          <p:cNvSpPr>
            <a:spLocks noGrp="1"/>
          </p:cNvSpPr>
          <p:nvPr>
            <p:ph idx="1"/>
          </p:nvPr>
        </p:nvSpPr>
        <p:spPr>
          <a:xfrm>
            <a:off x="475129" y="2052918"/>
            <a:ext cx="10808567" cy="4119282"/>
          </a:xfrm>
        </p:spPr>
        <p:txBody>
          <a:bodyPr/>
          <a:lstStyle/>
          <a:p>
            <a:pPr marL="342900" marR="0" lvl="0" indent="-342900" rtl="0">
              <a:spcBef>
                <a:spcPts val="0"/>
              </a:spcBef>
              <a:spcAft>
                <a:spcPts val="0"/>
              </a:spcAft>
              <a:buFont typeface="Wingdings" panose="05000000000000000000" pitchFamily="2" charset="2"/>
              <a:buChar char=""/>
              <a:tabLst>
                <a:tab pos="685800" algn="l"/>
              </a:tabLst>
            </a:pPr>
            <a:r>
              <a:rPr lang="el-GR" sz="1800" dirty="0">
                <a:effectLst/>
                <a:latin typeface="Tahoma" panose="020B0604030504040204" pitchFamily="34" charset="0"/>
                <a:ea typeface="Times New Roman" panose="02020603050405020304" pitchFamily="18" charset="0"/>
              </a:rPr>
              <a:t>Ο </a:t>
            </a:r>
            <a:r>
              <a:rPr lang="en-US" sz="1800" dirty="0">
                <a:effectLst/>
                <a:latin typeface="Tahoma" panose="020B0604030504040204" pitchFamily="34" charset="0"/>
                <a:ea typeface="Times New Roman" panose="02020603050405020304" pitchFamily="18" charset="0"/>
              </a:rPr>
              <a:t>Aretino</a:t>
            </a:r>
            <a:r>
              <a:rPr lang="el-GR" sz="1800" dirty="0">
                <a:latin typeface="Tahoma" panose="020B0604030504040204" pitchFamily="34" charset="0"/>
                <a:ea typeface="Times New Roman" panose="02020603050405020304" pitchFamily="18" charset="0"/>
              </a:rPr>
              <a:t> </a:t>
            </a:r>
            <a:r>
              <a:rPr lang="el-GR" sz="1800" dirty="0">
                <a:effectLst/>
                <a:latin typeface="Tahoma" panose="020B0604030504040204" pitchFamily="34" charset="0"/>
                <a:ea typeface="Times New Roman" panose="02020603050405020304" pitchFamily="18" charset="0"/>
              </a:rPr>
              <a:t>και οι σύγχρονοί του,</a:t>
            </a:r>
            <a:endParaRPr lang="en-US" sz="1800" dirty="0">
              <a:effectLst/>
              <a:latin typeface="Times New Roman" panose="02020603050405020304" pitchFamily="18" charset="0"/>
              <a:ea typeface="Times New Roman" panose="02020603050405020304" pitchFamily="18" charset="0"/>
            </a:endParaRPr>
          </a:p>
          <a:p>
            <a:pPr marL="685800" marR="0">
              <a:spcBef>
                <a:spcPts val="0"/>
              </a:spcBef>
              <a:spcAft>
                <a:spcPts val="0"/>
              </a:spcAft>
            </a:pPr>
            <a:r>
              <a:rPr lang="el-GR" sz="1800" dirty="0">
                <a:latin typeface="Tahoma" panose="020B0604030504040204" pitchFamily="34" charset="0"/>
                <a:ea typeface="Times New Roman" panose="02020603050405020304" pitchFamily="18" charset="0"/>
              </a:rPr>
              <a:t>ε</a:t>
            </a:r>
            <a:r>
              <a:rPr lang="el-GR" sz="1800" dirty="0">
                <a:effectLst/>
                <a:latin typeface="Tahoma" panose="020B0604030504040204" pitchFamily="34" charset="0"/>
                <a:ea typeface="Times New Roman" panose="02020603050405020304" pitchFamily="18" charset="0"/>
              </a:rPr>
              <a:t>γκαινίασαν </a:t>
            </a:r>
            <a:r>
              <a:rPr lang="el-GR" sz="1800" u="sng" dirty="0">
                <a:effectLst/>
                <a:latin typeface="Tahoma" panose="020B0604030504040204" pitchFamily="34" charset="0"/>
                <a:ea typeface="Times New Roman" panose="02020603050405020304" pitchFamily="18" charset="0"/>
              </a:rPr>
              <a:t>μια νέα λογοτεχνική παράδοση</a:t>
            </a:r>
            <a:r>
              <a:rPr lang="el-GR" sz="1800" dirty="0">
                <a:effectLst/>
                <a:latin typeface="Tahoma" panose="020B0604030504040204" pitchFamily="34" charset="0"/>
                <a:ea typeface="Times New Roman" panose="02020603050405020304" pitchFamily="18" charset="0"/>
              </a:rPr>
              <a:t> με 2 τρόπους:</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Tahoma" panose="020B0604030504040204" pitchFamily="34" charset="0"/>
              <a:buChar char="-"/>
              <a:tabLst>
                <a:tab pos="914400" algn="l"/>
              </a:tabLst>
            </a:pPr>
            <a:r>
              <a:rPr lang="el-GR" sz="1800" b="1" dirty="0">
                <a:effectLst/>
                <a:latin typeface="Tahoma" panose="020B0604030504040204" pitchFamily="34" charset="0"/>
                <a:ea typeface="Times New Roman" panose="02020603050405020304" pitchFamily="18" charset="0"/>
              </a:rPr>
              <a:t>μέσα από την τυπογραφία</a:t>
            </a:r>
            <a:r>
              <a:rPr lang="el-GR" sz="1800" dirty="0">
                <a:effectLst/>
                <a:latin typeface="Tahoma" panose="020B0604030504040204" pitchFamily="34" charset="0"/>
                <a:ea typeface="Times New Roman" panose="02020603050405020304" pitchFamily="18" charset="0"/>
              </a:rPr>
              <a:t> (όπου φτάνουν στο ευρύ κοινό) και</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Tahoma" panose="020B0604030504040204" pitchFamily="34" charset="0"/>
              <a:buChar char="-"/>
              <a:tabLst>
                <a:tab pos="914400" algn="l"/>
              </a:tabLst>
            </a:pPr>
            <a:r>
              <a:rPr lang="el-GR" sz="1800" b="1" dirty="0">
                <a:effectLst/>
                <a:latin typeface="Tahoma" panose="020B0604030504040204" pitchFamily="34" charset="0"/>
                <a:ea typeface="Times New Roman" panose="02020603050405020304" pitchFamily="18" charset="0"/>
              </a:rPr>
              <a:t>χρησιμοποιώντας πολιτική σάτιρα</a:t>
            </a:r>
            <a:endParaRPr lang="en-US" sz="1800" dirty="0">
              <a:effectLst/>
              <a:latin typeface="Times New Roman" panose="02020603050405020304" pitchFamily="18" charset="0"/>
              <a:ea typeface="Times New Roman" panose="02020603050405020304" pitchFamily="18" charset="0"/>
            </a:endParaRPr>
          </a:p>
          <a:p>
            <a:pPr marL="1828800" marR="0">
              <a:spcBef>
                <a:spcPts val="0"/>
              </a:spcBef>
              <a:spcAft>
                <a:spcPts val="0"/>
              </a:spcAft>
            </a:pPr>
            <a:r>
              <a:rPr lang="el-GR" sz="1800" dirty="0">
                <a:effectLst/>
                <a:latin typeface="Tahoma" panose="020B0604030504040204" pitchFamily="34" charset="0"/>
                <a:ea typeface="Times New Roman" panose="02020603050405020304" pitchFamily="18" charset="0"/>
              </a:rPr>
              <a:t>τα ερωτικά και άσεμνα συγγράμματα του 16</a:t>
            </a:r>
            <a:r>
              <a:rPr lang="el-GR" sz="1800" baseline="30000" dirty="0">
                <a:effectLst/>
                <a:latin typeface="Tahoma" panose="020B0604030504040204" pitchFamily="34" charset="0"/>
                <a:ea typeface="Times New Roman" panose="02020603050405020304" pitchFamily="18" charset="0"/>
              </a:rPr>
              <a:t>ου</a:t>
            </a:r>
            <a:r>
              <a:rPr lang="el-GR" sz="1800" dirty="0">
                <a:effectLst/>
                <a:latin typeface="Tahoma" panose="020B0604030504040204" pitchFamily="34" charset="0"/>
                <a:ea typeface="Times New Roman" panose="02020603050405020304" pitchFamily="18" charset="0"/>
              </a:rPr>
              <a:t> αι, </a:t>
            </a:r>
            <a:r>
              <a:rPr lang="el-GR" sz="1800" b="1" dirty="0">
                <a:solidFill>
                  <a:srgbClr val="FF0000"/>
                </a:solidFill>
                <a:effectLst/>
                <a:latin typeface="Tahoma" panose="020B0604030504040204" pitchFamily="34" charset="0"/>
                <a:ea typeface="Times New Roman" panose="02020603050405020304" pitchFamily="18" charset="0"/>
              </a:rPr>
              <a:t>προετοίμασαν την ευρύτερη διάδοση πορνογραφίας 17</a:t>
            </a:r>
            <a:r>
              <a:rPr lang="el-GR" sz="1800" b="1" baseline="30000" dirty="0">
                <a:solidFill>
                  <a:srgbClr val="FF0000"/>
                </a:solidFill>
                <a:effectLst/>
                <a:latin typeface="Tahoma" panose="020B0604030504040204" pitchFamily="34" charset="0"/>
                <a:ea typeface="Times New Roman" panose="02020603050405020304" pitchFamily="18" charset="0"/>
              </a:rPr>
              <a:t>ο</a:t>
            </a:r>
            <a:r>
              <a:rPr lang="el-GR" sz="1800" b="1" dirty="0">
                <a:solidFill>
                  <a:srgbClr val="FF0000"/>
                </a:solidFill>
                <a:effectLst/>
                <a:latin typeface="Tahoma" panose="020B0604030504040204" pitchFamily="34" charset="0"/>
                <a:ea typeface="Times New Roman" panose="02020603050405020304" pitchFamily="18" charset="0"/>
              </a:rPr>
              <a:t>, 18</a:t>
            </a:r>
            <a:r>
              <a:rPr lang="el-GR" sz="1800" b="1" baseline="30000" dirty="0">
                <a:solidFill>
                  <a:srgbClr val="FF0000"/>
                </a:solidFill>
                <a:effectLst/>
                <a:latin typeface="Tahoma" panose="020B0604030504040204" pitchFamily="34" charset="0"/>
                <a:ea typeface="Times New Roman" panose="02020603050405020304" pitchFamily="18" charset="0"/>
              </a:rPr>
              <a:t>ο</a:t>
            </a:r>
            <a:r>
              <a:rPr lang="el-GR" sz="1800" b="1" dirty="0">
                <a:solidFill>
                  <a:srgbClr val="FF0000"/>
                </a:solidFill>
                <a:effectLst/>
                <a:latin typeface="Tahoma" panose="020B0604030504040204" pitchFamily="34" charset="0"/>
                <a:ea typeface="Times New Roman" panose="02020603050405020304" pitchFamily="18" charset="0"/>
              </a:rPr>
              <a:t> αι.,</a:t>
            </a:r>
            <a:endParaRPr lang="en-US" sz="1800" b="1" dirty="0">
              <a:solidFill>
                <a:srgbClr val="FF0000"/>
              </a:solidFill>
              <a:effectLst/>
              <a:latin typeface="Times New Roman" panose="02020603050405020304" pitchFamily="18" charset="0"/>
              <a:ea typeface="Times New Roman" panose="02020603050405020304" pitchFamily="18" charset="0"/>
            </a:endParaRPr>
          </a:p>
          <a:p>
            <a:pPr marL="1828800" marR="0">
              <a:spcBef>
                <a:spcPts val="0"/>
              </a:spcBef>
              <a:spcAft>
                <a:spcPts val="0"/>
              </a:spcAft>
            </a:pPr>
            <a:r>
              <a:rPr lang="el-GR" sz="1800" b="1" dirty="0">
                <a:effectLst/>
                <a:latin typeface="Tahoma" panose="020B0604030504040204" pitchFamily="34" charset="0"/>
                <a:ea typeface="Times New Roman" panose="02020603050405020304" pitchFamily="18" charset="0"/>
              </a:rPr>
              <a:t>καθορίζοντας</a:t>
            </a:r>
            <a:r>
              <a:rPr lang="el-GR" sz="1800" dirty="0">
                <a:effectLst/>
                <a:latin typeface="Tahoma" panose="020B0604030504040204" pitchFamily="34" charset="0"/>
                <a:ea typeface="Times New Roman" panose="02020603050405020304" pitchFamily="18" charset="0"/>
              </a:rPr>
              <a:t> τα όρια του πορνογραφικού είδους και τις </a:t>
            </a:r>
            <a:r>
              <a:rPr lang="el-GR" sz="1800" b="1" dirty="0">
                <a:effectLst/>
                <a:latin typeface="Tahoma" panose="020B0604030504040204" pitchFamily="34" charset="0"/>
                <a:ea typeface="Times New Roman" panose="02020603050405020304" pitchFamily="18" charset="0"/>
              </a:rPr>
              <a:t>τεχνικές παρουσίασης </a:t>
            </a:r>
            <a:r>
              <a:rPr lang="el-GR" sz="1800" dirty="0">
                <a:effectLst/>
                <a:latin typeface="Tahoma" panose="020B0604030504040204" pitchFamily="34" charset="0"/>
                <a:ea typeface="Times New Roman" panose="02020603050405020304" pitchFamily="18" charset="0"/>
              </a:rPr>
              <a:t>του.</a:t>
            </a:r>
            <a:endParaRPr lang="en-US" sz="1800" dirty="0">
              <a:effectLst/>
              <a:latin typeface="Times New Roman" panose="02020603050405020304" pitchFamily="18" charset="0"/>
              <a:ea typeface="Times New Roman" panose="02020603050405020304" pitchFamily="18" charset="0"/>
            </a:endParaRPr>
          </a:p>
          <a:p>
            <a:pPr marL="1828800" marR="0">
              <a:spcBef>
                <a:spcPts val="0"/>
              </a:spcBef>
              <a:spcAft>
                <a:spcPts val="0"/>
              </a:spcAft>
            </a:pPr>
            <a:r>
              <a:rPr lang="el-GR" sz="1800" dirty="0">
                <a:effectLst/>
                <a:latin typeface="Tahoma" panose="020B0604030504040204" pitchFamily="34" charset="0"/>
                <a:ea typeface="Times New Roman" panose="02020603050405020304" pitchFamily="18" charset="0"/>
              </a:rPr>
              <a:t>η πορνογραφία (</a:t>
            </a:r>
            <a:r>
              <a:rPr lang="en-US" sz="1800" dirty="0">
                <a:effectLst/>
                <a:latin typeface="Tahoma" panose="020B0604030504040204" pitchFamily="34" charset="0"/>
                <a:ea typeface="Times New Roman" panose="02020603050405020304" pitchFamily="18" charset="0"/>
              </a:rPr>
              <a:t>voyeuristic</a:t>
            </a:r>
            <a:r>
              <a:rPr lang="el-GR" sz="1800" dirty="0">
                <a:effectLst/>
                <a:latin typeface="Tahoma" panose="020B0604030504040204" pitchFamily="34" charset="0"/>
                <a:ea typeface="Times New Roman" panose="02020603050405020304" pitchFamily="18" charset="0"/>
              </a:rPr>
              <a:t>, ανατρεπτική, φιλοσοφική), έγινε το αγαπημένο μέσο </a:t>
            </a:r>
            <a:r>
              <a:rPr lang="el-GR" sz="1800" b="1" dirty="0">
                <a:effectLst/>
                <a:latin typeface="Tahoma" panose="020B0604030504040204" pitchFamily="34" charset="0"/>
                <a:ea typeface="Times New Roman" panose="02020603050405020304" pitchFamily="18" charset="0"/>
              </a:rPr>
              <a:t>έκφρασης της αγανάκτησης </a:t>
            </a:r>
            <a:r>
              <a:rPr lang="el-GR" sz="1800" dirty="0">
                <a:effectLst/>
                <a:latin typeface="Tahoma" panose="020B0604030504040204" pitchFamily="34" charset="0"/>
                <a:ea typeface="Times New Roman" panose="02020603050405020304" pitchFamily="18" charset="0"/>
              </a:rPr>
              <a:t>απέναντι στα κοινωνικά κακώς κείμενα (βγάζοντας και χρήματα ταυτόχρονα!).</a:t>
            </a:r>
            <a:endParaRPr lang="en-US" sz="1800" dirty="0">
              <a:effectLst/>
              <a:latin typeface="Times New Roman" panose="02020603050405020304" pitchFamily="18" charset="0"/>
              <a:ea typeface="Times New Roman" panose="02020603050405020304" pitchFamily="18" charset="0"/>
            </a:endParaRPr>
          </a:p>
          <a:p>
            <a:pPr marL="1828800" marR="0">
              <a:spcBef>
                <a:spcPts val="0"/>
              </a:spcBef>
              <a:spcAft>
                <a:spcPts val="0"/>
              </a:spcAft>
            </a:pPr>
            <a:r>
              <a:rPr lang="el-GR" sz="1800" dirty="0">
                <a:effectLst/>
                <a:latin typeface="Tahoma" panose="020B0604030504040204" pitchFamily="34" charset="0"/>
                <a:ea typeface="Times New Roman" panose="02020603050405020304" pitchFamily="18" charset="0"/>
              </a:rPr>
              <a:t>όλα αυτά έγιναν δυνατά μέσα από την </a:t>
            </a:r>
            <a:r>
              <a:rPr lang="el-GR" sz="1800" b="1" dirty="0">
                <a:effectLst/>
                <a:latin typeface="Tahoma" panose="020B0604030504040204" pitchFamily="34" charset="0"/>
                <a:ea typeface="Times New Roman" panose="02020603050405020304" pitchFamily="18" charset="0"/>
              </a:rPr>
              <a:t>τυπογραφία</a:t>
            </a:r>
            <a:r>
              <a:rPr lang="el-GR" sz="1800" dirty="0">
                <a:effectLst/>
                <a:latin typeface="Tahoma" panose="020B0604030504040204" pitchFamily="34" charset="0"/>
                <a:ea typeface="Times New Roman" panose="02020603050405020304" pitchFamily="18" charset="0"/>
              </a:rPr>
              <a:t>, η οποία</a:t>
            </a:r>
            <a:endParaRPr lang="en-US" sz="1800" dirty="0">
              <a:effectLst/>
              <a:latin typeface="Times New Roman" panose="02020603050405020304" pitchFamily="18" charset="0"/>
              <a:ea typeface="Times New Roman" panose="02020603050405020304" pitchFamily="18" charset="0"/>
            </a:endParaRPr>
          </a:p>
          <a:p>
            <a:pPr marL="1828800" marR="0">
              <a:spcBef>
                <a:spcPts val="0"/>
              </a:spcBef>
              <a:spcAft>
                <a:spcPts val="0"/>
              </a:spcAft>
            </a:pPr>
            <a:r>
              <a:rPr lang="el-GR" sz="1800" u="sng" dirty="0">
                <a:solidFill>
                  <a:srgbClr val="FF0000"/>
                </a:solidFill>
                <a:effectLst/>
                <a:latin typeface="Tahoma" panose="020B0604030504040204" pitchFamily="34" charset="0"/>
                <a:ea typeface="Times New Roman" panose="02020603050405020304" pitchFamily="18" charset="0"/>
              </a:rPr>
              <a:t>δημοσιοποίησε</a:t>
            </a:r>
            <a:r>
              <a:rPr lang="el-GR" sz="1800" dirty="0">
                <a:effectLst/>
                <a:latin typeface="Tahoma" panose="020B0604030504040204" pitchFamily="34" charset="0"/>
                <a:ea typeface="Times New Roman" panose="02020603050405020304" pitchFamily="18" charset="0"/>
              </a:rPr>
              <a:t> μια τεράστια ερωτική κουλτούρα και την </a:t>
            </a:r>
            <a:r>
              <a:rPr lang="el-GR" sz="1800" u="sng" dirty="0">
                <a:solidFill>
                  <a:srgbClr val="FF0000"/>
                </a:solidFill>
                <a:effectLst/>
                <a:latin typeface="Tahoma" panose="020B0604030504040204" pitchFamily="34" charset="0"/>
                <a:ea typeface="Times New Roman" panose="02020603050405020304" pitchFamily="18" charset="0"/>
              </a:rPr>
              <a:t>εμπορευματοποίησε</a:t>
            </a:r>
            <a:r>
              <a:rPr lang="el-GR" sz="1800" dirty="0">
                <a:effectLst/>
                <a:latin typeface="Tahoma" panose="020B0604030504040204" pitchFamily="34" charset="0"/>
                <a:ea typeface="Times New Roman" panose="02020603050405020304" pitchFamily="18" charset="0"/>
              </a:rPr>
              <a:t>.</a:t>
            </a:r>
            <a:endParaRPr lang="en-US" dirty="0"/>
          </a:p>
        </p:txBody>
      </p:sp>
    </p:spTree>
    <p:extLst>
      <p:ext uri="{BB962C8B-B14F-4D97-AF65-F5344CB8AC3E}">
        <p14:creationId xmlns:p14="http://schemas.microsoft.com/office/powerpoint/2010/main" val="1783953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F85013-81C3-483A-ABE5-F1607AC0BDF5}"/>
              </a:ext>
            </a:extLst>
          </p:cNvPr>
          <p:cNvSpPr>
            <a:spLocks noGrp="1"/>
          </p:cNvSpPr>
          <p:nvPr>
            <p:ph type="title"/>
          </p:nvPr>
        </p:nvSpPr>
        <p:spPr>
          <a:xfrm>
            <a:off x="5080216" y="1076325"/>
            <a:ext cx="6272784" cy="942482"/>
          </a:xfrm>
        </p:spPr>
        <p:txBody>
          <a:bodyPr vert="horz" lIns="91440" tIns="45720" rIns="91440" bIns="45720" rtlCol="0" anchor="b">
            <a:normAutofit/>
          </a:bodyPr>
          <a:lstStyle/>
          <a:p>
            <a:r>
              <a:rPr lang="en-US" sz="5200" dirty="0"/>
              <a:t>1650s France</a:t>
            </a:r>
          </a:p>
        </p:txBody>
      </p:sp>
      <p:pic>
        <p:nvPicPr>
          <p:cNvPr id="5" name="Picture 5" descr="L'Academie des dames, 1680">
            <a:extLst>
              <a:ext uri="{FF2B5EF4-FFF2-40B4-BE49-F238E27FC236}">
                <a16:creationId xmlns:a16="http://schemas.microsoft.com/office/drawing/2014/main" id="{92F09DDD-6A94-4C65-85EA-3B66ABF67814}"/>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513" r="5607"/>
          <a:stretch/>
        </p:blipFill>
        <p:spPr>
          <a:xfrm>
            <a:off x="20" y="10"/>
            <a:ext cx="4505305"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7ABBE1C-9C61-4668-8405-E39D5C5A575D}"/>
              </a:ext>
            </a:extLst>
          </p:cNvPr>
          <p:cNvSpPr>
            <a:spLocks noGrp="1"/>
          </p:cNvSpPr>
          <p:nvPr>
            <p:ph sz="half" idx="1"/>
          </p:nvPr>
        </p:nvSpPr>
        <p:spPr>
          <a:xfrm>
            <a:off x="5080215" y="3013414"/>
            <a:ext cx="6815949" cy="3700434"/>
          </a:xfrm>
        </p:spPr>
        <p:txBody>
          <a:bodyPr vert="horz" lIns="91440" tIns="45720" rIns="91440" bIns="45720" rtlCol="0">
            <a:normAutofit fontScale="92500" lnSpcReduction="20000"/>
          </a:bodyPr>
          <a:lstStyle/>
          <a:p>
            <a:pPr>
              <a:defRPr/>
            </a:pPr>
            <a:r>
              <a:rPr lang="en-US" sz="1800" b="1" u="sng" dirty="0">
                <a:solidFill>
                  <a:srgbClr val="FF0000"/>
                </a:solidFill>
              </a:rPr>
              <a:t>Η επ</a:t>
            </a:r>
            <a:r>
              <a:rPr lang="en-US" sz="1800" b="1" u="sng" dirty="0" err="1">
                <a:solidFill>
                  <a:srgbClr val="FF0000"/>
                </a:solidFill>
              </a:rPr>
              <a:t>όμενη</a:t>
            </a:r>
            <a:r>
              <a:rPr lang="en-US" sz="1800" b="1" u="sng" dirty="0">
                <a:solidFill>
                  <a:srgbClr val="FF0000"/>
                </a:solidFill>
              </a:rPr>
              <a:t> </a:t>
            </a:r>
            <a:r>
              <a:rPr lang="en-US" sz="1800" b="1" u="sng" dirty="0" err="1">
                <a:solidFill>
                  <a:srgbClr val="FF0000"/>
                </a:solidFill>
              </a:rPr>
              <a:t>σημ</a:t>
            </a:r>
            <a:r>
              <a:rPr lang="en-US" sz="1800" b="1" u="sng" dirty="0">
                <a:solidFill>
                  <a:srgbClr val="FF0000"/>
                </a:solidFill>
              </a:rPr>
              <a:t>αντική στιγμή στην καθιέρωση πορνογραφικής παράδοσης</a:t>
            </a:r>
            <a:r>
              <a:rPr lang="en-US" sz="1800" dirty="0">
                <a:solidFill>
                  <a:srgbClr val="FF0000"/>
                </a:solidFill>
              </a:rPr>
              <a:t>-&gt; </a:t>
            </a:r>
            <a:endParaRPr lang="el-GR" sz="1800" dirty="0">
              <a:solidFill>
                <a:srgbClr val="FF0000"/>
              </a:solidFill>
            </a:endParaRPr>
          </a:p>
          <a:p>
            <a:pPr lvl="1">
              <a:defRPr/>
            </a:pPr>
            <a:r>
              <a:rPr lang="el-GR" sz="1700" dirty="0"/>
              <a:t>στα λατινικά αρχικά, και κατόπιν σε πολλαπλές μεταφράσεις</a:t>
            </a:r>
          </a:p>
          <a:p>
            <a:pPr marL="342900" marR="0" lvl="0" indent="-342900" rtl="0">
              <a:spcBef>
                <a:spcPts val="0"/>
              </a:spcBef>
              <a:spcAft>
                <a:spcPts val="0"/>
              </a:spcAft>
              <a:buFont typeface="Wingdings" panose="05000000000000000000" pitchFamily="2" charset="2"/>
              <a:buChar char=""/>
              <a:tabLst>
                <a:tab pos="685800" algn="l"/>
              </a:tabLst>
            </a:pPr>
            <a:r>
              <a:rPr lang="el-GR" sz="1800" dirty="0">
                <a:effectLst/>
                <a:latin typeface="Tahoma" panose="020B0604030504040204" pitchFamily="34" charset="0"/>
                <a:ea typeface="Times New Roman" panose="02020603050405020304" pitchFamily="18" charset="0"/>
              </a:rPr>
              <a:t>Για κάποιους σχολιαστές,</a:t>
            </a:r>
            <a:endParaRPr lang="en-US" sz="1800" dirty="0">
              <a:effectLst/>
              <a:latin typeface="Times New Roman" panose="02020603050405020304" pitchFamily="18" charset="0"/>
              <a:ea typeface="Times New Roman" panose="02020603050405020304" pitchFamily="18" charset="0"/>
            </a:endParaRPr>
          </a:p>
          <a:p>
            <a:pPr marL="685800" marR="0">
              <a:spcBef>
                <a:spcPts val="0"/>
              </a:spcBef>
              <a:spcAft>
                <a:spcPts val="0"/>
              </a:spcAft>
            </a:pPr>
            <a:r>
              <a:rPr lang="el-GR" sz="1800" dirty="0">
                <a:effectLst/>
                <a:latin typeface="Tahoma" panose="020B0604030504040204" pitchFamily="34" charset="0"/>
                <a:ea typeface="Times New Roman" panose="02020603050405020304" pitchFamily="18" charset="0"/>
              </a:rPr>
              <a:t>η πορνογραφία ωρίμασε σε σύντομο χρονικό διάστημα στα </a:t>
            </a:r>
            <a:r>
              <a:rPr lang="el-GR" sz="1800" b="1" dirty="0">
                <a:solidFill>
                  <a:srgbClr val="FF0000"/>
                </a:solidFill>
                <a:effectLst/>
                <a:latin typeface="Tahoma" panose="020B0604030504040204" pitchFamily="34" charset="0"/>
                <a:ea typeface="Times New Roman" panose="02020603050405020304" pitchFamily="18" charset="0"/>
              </a:rPr>
              <a:t>μέσα 17</a:t>
            </a:r>
            <a:r>
              <a:rPr lang="el-GR" sz="1800" b="1" baseline="30000" dirty="0">
                <a:solidFill>
                  <a:srgbClr val="FF0000"/>
                </a:solidFill>
                <a:effectLst/>
                <a:latin typeface="Tahoma" panose="020B0604030504040204" pitchFamily="34" charset="0"/>
                <a:ea typeface="Times New Roman" panose="02020603050405020304" pitchFamily="18" charset="0"/>
              </a:rPr>
              <a:t>ου</a:t>
            </a:r>
            <a:r>
              <a:rPr lang="el-GR" sz="1800" b="1" dirty="0">
                <a:solidFill>
                  <a:srgbClr val="FF0000"/>
                </a:solidFill>
                <a:effectLst/>
                <a:latin typeface="Tahoma" panose="020B0604030504040204" pitchFamily="34" charset="0"/>
                <a:ea typeface="Times New Roman" panose="02020603050405020304" pitchFamily="18" charset="0"/>
              </a:rPr>
              <a:t>:</a:t>
            </a:r>
            <a:endParaRPr lang="en-US" sz="1800" b="1" dirty="0">
              <a:solidFill>
                <a:srgbClr val="FF0000"/>
              </a:solidFill>
              <a:effectLst/>
              <a:latin typeface="Times New Roman" panose="02020603050405020304" pitchFamily="18" charset="0"/>
              <a:ea typeface="Times New Roman" panose="02020603050405020304" pitchFamily="18" charset="0"/>
            </a:endParaRPr>
          </a:p>
          <a:p>
            <a:pPr marL="685800" marR="0">
              <a:spcBef>
                <a:spcPts val="0"/>
              </a:spcBef>
              <a:spcAft>
                <a:spcPts val="0"/>
              </a:spcAft>
            </a:pPr>
            <a:r>
              <a:rPr lang="el-GR" sz="1800" dirty="0">
                <a:effectLst/>
                <a:latin typeface="Tahoma" panose="020B0604030504040204" pitchFamily="34" charset="0"/>
                <a:ea typeface="Times New Roman" panose="02020603050405020304" pitchFamily="18" charset="0"/>
              </a:rPr>
              <a:t>το σεξ = πιο </a:t>
            </a:r>
            <a:r>
              <a:rPr lang="en-US" sz="1800" dirty="0">
                <a:effectLst/>
                <a:latin typeface="Tahoma" panose="020B0604030504040204" pitchFamily="34" charset="0"/>
                <a:ea typeface="Times New Roman" panose="02020603050405020304" pitchFamily="18" charset="0"/>
              </a:rPr>
              <a:t>intellectual</a:t>
            </a:r>
            <a:r>
              <a:rPr lang="el-GR" sz="1800" dirty="0">
                <a:effectLst/>
                <a:latin typeface="Tahoma" panose="020B060403050404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685800" marR="0">
              <a:spcBef>
                <a:spcPts val="0"/>
              </a:spcBef>
              <a:spcAft>
                <a:spcPts val="0"/>
              </a:spcAft>
            </a:pPr>
            <a:r>
              <a:rPr lang="el-GR" sz="1800" dirty="0">
                <a:effectLst/>
                <a:latin typeface="Tahoma" panose="020B0604030504040204" pitchFamily="34" charset="0"/>
                <a:ea typeface="Times New Roman" panose="02020603050405020304" pitchFamily="18" charset="0"/>
              </a:rPr>
              <a:t>στοιχείο της νέας εμπειρίας του σεξ = χρήση </a:t>
            </a:r>
            <a:r>
              <a:rPr lang="en-US" sz="1800" dirty="0">
                <a:effectLst/>
                <a:latin typeface="Tahoma" panose="020B0604030504040204" pitchFamily="34" charset="0"/>
                <a:ea typeface="Times New Roman" panose="02020603050405020304" pitchFamily="18" charset="0"/>
              </a:rPr>
              <a:t>sex aids</a:t>
            </a:r>
            <a:r>
              <a:rPr lang="el-GR" sz="1800" dirty="0">
                <a:effectLst/>
                <a:latin typeface="Tahoma" panose="020B0604030504040204" pitchFamily="34" charset="0"/>
                <a:ea typeface="Times New Roman" panose="02020603050405020304" pitchFamily="18" charset="0"/>
              </a:rPr>
              <a:t>, π.χ. </a:t>
            </a:r>
            <a:r>
              <a:rPr lang="el-GR" sz="1800" b="1" dirty="0">
                <a:effectLst/>
                <a:latin typeface="Tahoma" panose="020B0604030504040204" pitchFamily="34" charset="0"/>
                <a:ea typeface="Times New Roman" panose="02020603050405020304" pitchFamily="18" charset="0"/>
              </a:rPr>
              <a:t>ανάγνωση πορνογραφίας</a:t>
            </a:r>
          </a:p>
          <a:p>
            <a:pPr marL="685800" marR="0">
              <a:spcBef>
                <a:spcPts val="0"/>
              </a:spcBef>
              <a:spcAft>
                <a:spcPts val="0"/>
              </a:spcAft>
            </a:pPr>
            <a:r>
              <a:rPr lang="el-GR" sz="1800" b="1" dirty="0">
                <a:effectLst/>
                <a:latin typeface="Tahoma" panose="020B0604030504040204" pitchFamily="34" charset="0"/>
                <a:ea typeface="Times New Roman" panose="02020603050405020304" pitchFamily="18" charset="0"/>
              </a:rPr>
              <a:t>ενώ στα 1660ς = εισαγωγή ιταλικών </a:t>
            </a:r>
            <a:r>
              <a:rPr lang="en-US" sz="1800" b="1" dirty="0">
                <a:effectLst/>
                <a:latin typeface="Tahoma" panose="020B0604030504040204" pitchFamily="34" charset="0"/>
                <a:ea typeface="Times New Roman" panose="02020603050405020304" pitchFamily="18" charset="0"/>
              </a:rPr>
              <a:t>dildos</a:t>
            </a:r>
            <a:r>
              <a:rPr lang="el-GR" sz="1800" b="1" dirty="0">
                <a:effectLst/>
                <a:latin typeface="Tahoma" panose="020B0604030504040204" pitchFamily="34" charset="0"/>
                <a:ea typeface="Times New Roman" panose="02020603050405020304" pitchFamily="18" charset="0"/>
              </a:rPr>
              <a:t> και προφυλακτικών</a:t>
            </a:r>
            <a:r>
              <a:rPr lang="el-GR" sz="1800" dirty="0">
                <a:effectLst/>
                <a:latin typeface="Tahoma" panose="020B0604030504040204" pitchFamily="34" charset="0"/>
                <a:ea typeface="Times New Roman" panose="02020603050405020304" pitchFamily="18" charset="0"/>
              </a:rPr>
              <a:t> στο Λονδίνο</a:t>
            </a:r>
            <a:endParaRPr lang="en-US" sz="1800" dirty="0">
              <a:effectLst/>
              <a:latin typeface="Times New Roman" panose="02020603050405020304" pitchFamily="18" charset="0"/>
              <a:ea typeface="Times New Roman" panose="02020603050405020304" pitchFamily="18" charset="0"/>
            </a:endParaRPr>
          </a:p>
          <a:p>
            <a:pPr marL="685800" marR="0">
              <a:spcBef>
                <a:spcPts val="0"/>
              </a:spcBef>
              <a:spcAft>
                <a:spcPts val="0"/>
              </a:spcAft>
            </a:pPr>
            <a:r>
              <a:rPr lang="el-GR" sz="1800" dirty="0">
                <a:effectLst/>
                <a:latin typeface="Tahoma" panose="020B0604030504040204" pitchFamily="34" charset="0"/>
                <a:ea typeface="Times New Roman" panose="02020603050405020304" pitchFamily="18" charset="0"/>
              </a:rPr>
              <a:t>συνειδητή σεξουαλική διέγερση του αναγνώστη</a:t>
            </a:r>
            <a:endParaRPr lang="el-GR" sz="1800" dirty="0">
              <a:latin typeface="Times New Roman" panose="02020603050405020304" pitchFamily="18" charset="0"/>
              <a:ea typeface="Times New Roman" panose="02020603050405020304" pitchFamily="18" charset="0"/>
            </a:endParaRPr>
          </a:p>
          <a:p>
            <a:pPr marL="685800" marR="0">
              <a:spcBef>
                <a:spcPts val="0"/>
              </a:spcBef>
              <a:spcAft>
                <a:spcPts val="0"/>
              </a:spcAft>
            </a:pPr>
            <a:r>
              <a:rPr lang="el-GR" sz="1800" dirty="0">
                <a:effectLst/>
                <a:latin typeface="Tahoma" panose="020B0604030504040204" pitchFamily="34" charset="0"/>
                <a:ea typeface="Times New Roman" panose="02020603050405020304" pitchFamily="18" charset="0"/>
              </a:rPr>
              <a:t>αντιπαράθεση </a:t>
            </a:r>
            <a:r>
              <a:rPr lang="el-GR" sz="1800" b="1" dirty="0">
                <a:effectLst/>
                <a:latin typeface="Tahoma" panose="020B0604030504040204" pitchFamily="34" charset="0"/>
                <a:ea typeface="Times New Roman" panose="02020603050405020304" pitchFamily="18" charset="0"/>
              </a:rPr>
              <a:t>υλικής αλήθειας του σεξ απέναντι στην υποκρισία της κοινωνίας και της εκκλησίας</a:t>
            </a:r>
            <a:endParaRPr lang="el-GR" sz="1400" b="1" dirty="0"/>
          </a:p>
          <a:p>
            <a:pPr lvl="1">
              <a:defRPr/>
            </a:pPr>
            <a:endParaRPr lang="en-US" sz="1400" dirty="0"/>
          </a:p>
          <a:p>
            <a:pPr>
              <a:defRPr/>
            </a:pPr>
            <a:endParaRPr lang="en-US" sz="1800" b="1" dirty="0"/>
          </a:p>
        </p:txBody>
      </p:sp>
    </p:spTree>
    <p:extLst>
      <p:ext uri="{BB962C8B-B14F-4D97-AF65-F5344CB8AC3E}">
        <p14:creationId xmlns:p14="http://schemas.microsoft.com/office/powerpoint/2010/main" val="134757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7" name="Rectangle 75">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298" name="Rectangle 77">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99" name="Rectangle 79">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300" name="Rectangle 81">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5" name="Title 1">
            <a:extLst>
              <a:ext uri="{FF2B5EF4-FFF2-40B4-BE49-F238E27FC236}">
                <a16:creationId xmlns:a16="http://schemas.microsoft.com/office/drawing/2014/main" id="{AC0EB16F-1974-4F8C-A4FA-FDA4EB1800CD}"/>
              </a:ext>
            </a:extLst>
          </p:cNvPr>
          <p:cNvSpPr>
            <a:spLocks noGrp="1"/>
          </p:cNvSpPr>
          <p:nvPr>
            <p:ph type="title"/>
          </p:nvPr>
        </p:nvSpPr>
        <p:spPr>
          <a:xfrm>
            <a:off x="7255564" y="834888"/>
            <a:ext cx="4314645" cy="1268958"/>
          </a:xfrm>
        </p:spPr>
        <p:txBody>
          <a:bodyPr vert="horz" lIns="91440" tIns="45720" rIns="91440" bIns="45720" rtlCol="0" anchor="b">
            <a:normAutofit/>
          </a:bodyPr>
          <a:lstStyle/>
          <a:p>
            <a:r>
              <a:rPr lang="en-US" sz="3200" b="1" dirty="0"/>
              <a:t>L’ Académie des </a:t>
            </a:r>
            <a:r>
              <a:rPr lang="en-US" sz="3200" dirty="0"/>
              <a:t>dames(1660; 1770)</a:t>
            </a:r>
          </a:p>
        </p:txBody>
      </p:sp>
      <p:pic>
        <p:nvPicPr>
          <p:cNvPr id="12290" name="Picture 2" descr="L’Académie des dames, 1770, PL-24">
            <a:extLst>
              <a:ext uri="{FF2B5EF4-FFF2-40B4-BE49-F238E27FC236}">
                <a16:creationId xmlns:a16="http://schemas.microsoft.com/office/drawing/2014/main" id="{668CFD8D-DC82-4310-9052-8FC171F94176}"/>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32619" r="1" b="1"/>
          <a:stretch/>
        </p:blipFill>
        <p:spPr bwMode="auto">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noFill/>
          <a:effectLst>
            <a:outerShdw blurRad="50800" dist="38100" algn="l"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
        <p:nvSpPr>
          <p:cNvPr id="12301" name="Rectangle 83">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02" name="Rectangle 85">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572" y="2240371"/>
            <a:ext cx="420624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123840B6-2F23-40E2-AB76-48C3AF38E49F}"/>
              </a:ext>
            </a:extLst>
          </p:cNvPr>
          <p:cNvSpPr>
            <a:spLocks noGrp="1"/>
          </p:cNvSpPr>
          <p:nvPr>
            <p:ph sz="half" idx="2"/>
          </p:nvPr>
        </p:nvSpPr>
        <p:spPr>
          <a:xfrm>
            <a:off x="7255563" y="2557587"/>
            <a:ext cx="4314645" cy="3717317"/>
          </a:xfrm>
        </p:spPr>
        <p:txBody>
          <a:bodyPr vert="horz" lIns="91440" tIns="45720" rIns="91440" bIns="45720" rtlCol="0" anchor="t">
            <a:normAutofit lnSpcReduction="10000"/>
          </a:bodyPr>
          <a:lstStyle/>
          <a:p>
            <a:pPr>
              <a:defRPr/>
            </a:pPr>
            <a:r>
              <a:rPr lang="en-US" sz="2400" b="0" i="1" dirty="0">
                <a:effectLst/>
              </a:rPr>
              <a:t>The School of Women, or The Seven Flirtatious Encounters of Aloisia</a:t>
            </a:r>
            <a:endParaRPr lang="el-GR" b="0" i="0" dirty="0">
              <a:effectLst/>
            </a:endParaRPr>
          </a:p>
          <a:p>
            <a:r>
              <a:rPr lang="en-US" b="0" i="0" dirty="0">
                <a:effectLst/>
              </a:rPr>
              <a:t>series of dialogues between </a:t>
            </a:r>
            <a:r>
              <a:rPr lang="en-US" b="1" i="0" dirty="0" err="1">
                <a:effectLst/>
              </a:rPr>
              <a:t>Tullia</a:t>
            </a:r>
            <a:r>
              <a:rPr lang="en-US" b="1" i="0" dirty="0">
                <a:effectLst/>
              </a:rPr>
              <a:t>, a 26-year-old </a:t>
            </a:r>
            <a:r>
              <a:rPr lang="en-US" b="0" i="0" dirty="0">
                <a:effectLst/>
              </a:rPr>
              <a:t>Italian woman,, who is charged with the sexual initiation of her </a:t>
            </a:r>
            <a:r>
              <a:rPr lang="en-US" b="1" i="0" dirty="0">
                <a:effectLst/>
              </a:rPr>
              <a:t>young cousin, </a:t>
            </a:r>
            <a:r>
              <a:rPr lang="en-US" b="1" i="0" dirty="0" err="1">
                <a:effectLst/>
              </a:rPr>
              <a:t>Ottavia</a:t>
            </a:r>
            <a:endParaRPr lang="en-US" b="1" dirty="0"/>
          </a:p>
          <a:p>
            <a:endParaRPr lang="en-US" sz="1700" dirty="0"/>
          </a:p>
        </p:txBody>
      </p:sp>
    </p:spTree>
    <p:extLst>
      <p:ext uri="{BB962C8B-B14F-4D97-AF65-F5344CB8AC3E}">
        <p14:creationId xmlns:p14="http://schemas.microsoft.com/office/powerpoint/2010/main" val="3391345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7" name="Rectangle 13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1" name="Rectangle 140">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3"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8F9F260-801D-48AE-AFFB-B234DDE98CA4}"/>
              </a:ext>
            </a:extLst>
          </p:cNvPr>
          <p:cNvSpPr>
            <a:spLocks noGrp="1"/>
          </p:cNvSpPr>
          <p:nvPr>
            <p:ph type="title"/>
          </p:nvPr>
        </p:nvSpPr>
        <p:spPr>
          <a:xfrm>
            <a:off x="841247" y="978619"/>
            <a:ext cx="3410712" cy="1106424"/>
          </a:xfrm>
        </p:spPr>
        <p:txBody>
          <a:bodyPr vert="horz" lIns="91440" tIns="45720" rIns="91440" bIns="45720" rtlCol="0" anchor="ctr">
            <a:normAutofit/>
          </a:bodyPr>
          <a:lstStyle/>
          <a:p>
            <a:r>
              <a:rPr lang="en-US" sz="2800" b="1" dirty="0"/>
              <a:t>L’ Académie des dames</a:t>
            </a:r>
            <a:endParaRPr lang="en-US" sz="2800" dirty="0"/>
          </a:p>
        </p:txBody>
      </p:sp>
      <p:sp>
        <p:nvSpPr>
          <p:cNvPr id="145"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2FEC65A-BF62-467B-96E3-1790F91CD71C}"/>
              </a:ext>
            </a:extLst>
          </p:cNvPr>
          <p:cNvSpPr>
            <a:spLocks noGrp="1"/>
          </p:cNvSpPr>
          <p:nvPr>
            <p:ph sz="half" idx="1"/>
          </p:nvPr>
        </p:nvSpPr>
        <p:spPr>
          <a:xfrm>
            <a:off x="841246" y="2359152"/>
            <a:ext cx="3588513" cy="3806757"/>
          </a:xfrm>
        </p:spPr>
        <p:txBody>
          <a:bodyPr vert="horz" lIns="91440" tIns="45720" rIns="91440" bIns="45720" rtlCol="0">
            <a:normAutofit/>
          </a:bodyPr>
          <a:lstStyle/>
          <a:p>
            <a:pPr>
              <a:lnSpc>
                <a:spcPct val="100000"/>
              </a:lnSpc>
            </a:pPr>
            <a:r>
              <a:rPr lang="en-US" sz="1600" b="0" i="0" dirty="0">
                <a:effectLst/>
              </a:rPr>
              <a:t>Tulia: "Your mother asked me to reveal to you the most mysterious secrets of the bridal bed and to teach you what you must be with your husband, which your husband will also be, </a:t>
            </a:r>
            <a:r>
              <a:rPr lang="en-US" sz="1600" b="1" i="0" dirty="0">
                <a:effectLst/>
              </a:rPr>
              <a:t>touching these small things which so strongly inflame men's passion</a:t>
            </a:r>
            <a:r>
              <a:rPr lang="en-US" sz="1600" b="0" i="0" dirty="0">
                <a:effectLst/>
              </a:rPr>
              <a:t>. This night, so that I can teach you above all in a </a:t>
            </a:r>
            <a:r>
              <a:rPr lang="en-US" sz="1600" b="1" i="0" dirty="0">
                <a:effectLst/>
              </a:rPr>
              <a:t>freer language, we will sleep together in my bed, </a:t>
            </a:r>
            <a:r>
              <a:rPr lang="en-US" sz="1600" b="0" i="0" dirty="0">
                <a:effectLst/>
              </a:rPr>
              <a:t>which I would like to be able to say will have been the softest of </a:t>
            </a:r>
            <a:r>
              <a:rPr lang="en-US" sz="1600" dirty="0">
                <a:hlinkClick r:id="rId2" tooltip="Venus (mythology)">
                  <a:extLst>
                    <a:ext uri="{A12FA001-AC4F-418D-AE19-62706E023703}">
                      <ahyp:hlinkClr xmlns:ahyp="http://schemas.microsoft.com/office/drawing/2018/hyperlinkcolor" val="tx"/>
                    </a:ext>
                  </a:extLst>
                </a:hlinkClick>
              </a:rPr>
              <a:t>Venus</a:t>
            </a:r>
            <a:r>
              <a:rPr lang="en-US" sz="1600" dirty="0"/>
              <a:t>'s lace.</a:t>
            </a:r>
          </a:p>
        </p:txBody>
      </p:sp>
      <p:pic>
        <p:nvPicPr>
          <p:cNvPr id="11266" name="Picture 2" descr="An open book with a page that has a drawing on it&#10;&#10;Description automatically generated with low confidence">
            <a:extLst>
              <a:ext uri="{FF2B5EF4-FFF2-40B4-BE49-F238E27FC236}">
                <a16:creationId xmlns:a16="http://schemas.microsoft.com/office/drawing/2014/main" id="{D4EB0869-3E1A-46B0-9F3D-2625B699A135}"/>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109" r="1" b="1154"/>
          <a:stretch/>
        </p:blipFill>
        <p:spPr bwMode="auto">
          <a:xfrm>
            <a:off x="5124450" y="634382"/>
            <a:ext cx="6657213" cy="549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058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Rectangle 7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7" name="Rectangle 76">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9D9EDEAF-3C9F-4403-A1AD-33708599507B}"/>
              </a:ext>
            </a:extLst>
          </p:cNvPr>
          <p:cNvSpPr>
            <a:spLocks noGrp="1"/>
          </p:cNvSpPr>
          <p:nvPr>
            <p:ph type="title"/>
          </p:nvPr>
        </p:nvSpPr>
        <p:spPr>
          <a:xfrm>
            <a:off x="841247" y="978619"/>
            <a:ext cx="3410712" cy="1106424"/>
          </a:xfrm>
        </p:spPr>
        <p:txBody>
          <a:bodyPr vert="horz" lIns="91440" tIns="45720" rIns="91440" bIns="45720" rtlCol="0" anchor="ctr">
            <a:normAutofit fontScale="90000"/>
          </a:bodyPr>
          <a:lstStyle/>
          <a:p>
            <a:r>
              <a:rPr lang="en-US" sz="2800" dirty="0"/>
              <a:t>L’ École des filles- 1665 (anonymous)</a:t>
            </a:r>
            <a:br>
              <a:rPr lang="en-US" sz="2800" dirty="0"/>
            </a:br>
            <a:endParaRPr lang="en-US" sz="2800" dirty="0"/>
          </a:p>
        </p:txBody>
      </p:sp>
      <p:sp>
        <p:nvSpPr>
          <p:cNvPr id="81"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572CCE39-AEEA-41EB-8614-DE615ECB74A8}"/>
              </a:ext>
            </a:extLst>
          </p:cNvPr>
          <p:cNvSpPr>
            <a:spLocks noGrp="1"/>
          </p:cNvSpPr>
          <p:nvPr>
            <p:ph sz="half" idx="1"/>
          </p:nvPr>
        </p:nvSpPr>
        <p:spPr>
          <a:xfrm>
            <a:off x="161365" y="2209115"/>
            <a:ext cx="4437529" cy="3956793"/>
          </a:xfrm>
        </p:spPr>
        <p:txBody>
          <a:bodyPr vert="horz" lIns="91440" tIns="45720" rIns="91440" bIns="45720" rtlCol="0">
            <a:normAutofit fontScale="85000" lnSpcReduction="20000"/>
          </a:bodyPr>
          <a:lstStyle/>
          <a:p>
            <a:pPr marL="0">
              <a:lnSpc>
                <a:spcPct val="100000"/>
              </a:lnSpc>
              <a:defRPr/>
            </a:pPr>
            <a:endParaRPr lang="en-US" sz="1100" dirty="0"/>
          </a:p>
          <a:p>
            <a:pPr lvl="1">
              <a:lnSpc>
                <a:spcPct val="100000"/>
              </a:lnSpc>
              <a:defRPr/>
            </a:pPr>
            <a:r>
              <a:rPr lang="en-US" sz="1900" b="0" i="0" dirty="0">
                <a:effectLst/>
              </a:rPr>
              <a:t>Considered the first French libertine novel of the 17</a:t>
            </a:r>
            <a:r>
              <a:rPr lang="en-US" sz="1900" b="0" i="0" baseline="30000" dirty="0">
                <a:effectLst/>
              </a:rPr>
              <a:t>th</a:t>
            </a:r>
            <a:r>
              <a:rPr lang="en-US" sz="1900" b="0" i="0" dirty="0">
                <a:effectLst/>
              </a:rPr>
              <a:t> century.</a:t>
            </a:r>
            <a:endParaRPr lang="el-GR" sz="1900" b="0" i="0" dirty="0">
              <a:effectLst/>
            </a:endParaRPr>
          </a:p>
          <a:p>
            <a:pPr marL="914400" marR="0">
              <a:spcBef>
                <a:spcPts val="0"/>
              </a:spcBef>
              <a:spcAft>
                <a:spcPts val="0"/>
              </a:spcAft>
            </a:pPr>
            <a:r>
              <a:rPr lang="el-GR" sz="1900" dirty="0">
                <a:effectLst/>
                <a:latin typeface="Tahoma" panose="020B0604030504040204" pitchFamily="34" charset="0"/>
                <a:ea typeface="Times New Roman" panose="02020603050405020304" pitchFamily="18" charset="0"/>
              </a:rPr>
              <a:t>Περιγράφεται, σύμφωνα με τον </a:t>
            </a:r>
            <a:r>
              <a:rPr lang="en-US" sz="1900" dirty="0">
                <a:effectLst/>
                <a:latin typeface="Tahoma" panose="020B0604030504040204" pitchFamily="34" charset="0"/>
                <a:ea typeface="Times New Roman" panose="02020603050405020304" pitchFamily="18" charset="0"/>
              </a:rPr>
              <a:t>Rousseau</a:t>
            </a:r>
            <a:r>
              <a:rPr lang="el-GR" sz="1900" dirty="0">
                <a:latin typeface="Tahoma" panose="020B0604030504040204" pitchFamily="34" charset="0"/>
                <a:ea typeface="Times New Roman" panose="02020603050405020304" pitchFamily="18" charset="0"/>
              </a:rPr>
              <a:t> </a:t>
            </a:r>
            <a:r>
              <a:rPr lang="el-GR" sz="1900" dirty="0">
                <a:effectLst/>
                <a:latin typeface="Tahoma" panose="020B0604030504040204" pitchFamily="34" charset="0"/>
                <a:ea typeface="Times New Roman" panose="02020603050405020304" pitchFamily="18" charset="0"/>
              </a:rPr>
              <a:t>«ως ένα από αυτά τα επικίνδυνα βιβλία τα οποία μια όμορφη γυναίκα του κόσμου βρίσκει να την αναστατώνουν γιατί, όπως λέει η ίδια, </a:t>
            </a:r>
            <a:r>
              <a:rPr lang="el-GR" sz="1900" b="1" dirty="0">
                <a:effectLst/>
                <a:latin typeface="Tahoma" panose="020B0604030504040204" pitchFamily="34" charset="0"/>
                <a:ea typeface="Times New Roman" panose="02020603050405020304" pitchFamily="18" charset="0"/>
              </a:rPr>
              <a:t>μπορεί κανείς να τα διαβάσει μόνο μ’ ένα χέρι».</a:t>
            </a:r>
            <a:endParaRPr lang="en-US" sz="1900" b="0" i="0" dirty="0">
              <a:effectLst/>
            </a:endParaRPr>
          </a:p>
          <a:p>
            <a:pPr lvl="1">
              <a:lnSpc>
                <a:spcPct val="100000"/>
              </a:lnSpc>
              <a:defRPr/>
            </a:pPr>
            <a:r>
              <a:rPr lang="en-US" sz="2100" b="0" i="0" dirty="0">
                <a:effectLst/>
              </a:rPr>
              <a:t>The narrative recounts the sexual initiation of the young female character </a:t>
            </a:r>
            <a:r>
              <a:rPr lang="en-US" sz="2100" b="1" i="0" dirty="0">
                <a:effectLst/>
              </a:rPr>
              <a:t>Franchon</a:t>
            </a:r>
            <a:r>
              <a:rPr lang="en-US" sz="2100" b="0" i="0" dirty="0">
                <a:effectLst/>
              </a:rPr>
              <a:t>, through two dialogues with her cousin </a:t>
            </a:r>
            <a:r>
              <a:rPr lang="en-US" sz="2100" b="1" i="0" dirty="0">
                <a:effectLst/>
              </a:rPr>
              <a:t>Susanne</a:t>
            </a:r>
            <a:r>
              <a:rPr lang="en-US" sz="2100" b="0" i="0" dirty="0">
                <a:effectLst/>
              </a:rPr>
              <a:t> and a sexual relationship with the male character </a:t>
            </a:r>
            <a:r>
              <a:rPr lang="en-US" sz="2100" b="1" i="0" dirty="0">
                <a:effectLst/>
              </a:rPr>
              <a:t>Robinet</a:t>
            </a:r>
            <a:endParaRPr lang="en-US" sz="2100" b="1" dirty="0"/>
          </a:p>
        </p:txBody>
      </p:sp>
      <p:pic>
        <p:nvPicPr>
          <p:cNvPr id="13314" name="Picture 2">
            <a:extLst>
              <a:ext uri="{FF2B5EF4-FFF2-40B4-BE49-F238E27FC236}">
                <a16:creationId xmlns:a16="http://schemas.microsoft.com/office/drawing/2014/main" id="{E604E9FA-876C-4BA8-85EB-150C642B2DB2}"/>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19605" r="1" b="22614"/>
          <a:stretch/>
        </p:blipFill>
        <p:spPr bwMode="auto">
          <a:xfrm>
            <a:off x="5124450" y="634382"/>
            <a:ext cx="6657213" cy="549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10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3" name="Rectangle 103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5" name="Rectangle 103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7" name="Rectangle 1036">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E5CE6E-C7A7-4525-9C38-CE45B837F8EF}"/>
              </a:ext>
            </a:extLst>
          </p:cNvPr>
          <p:cNvSpPr>
            <a:spLocks noGrp="1"/>
          </p:cNvSpPr>
          <p:nvPr>
            <p:ph type="title"/>
          </p:nvPr>
        </p:nvSpPr>
        <p:spPr>
          <a:xfrm>
            <a:off x="5080216" y="1076324"/>
            <a:ext cx="6272784" cy="1535051"/>
          </a:xfrm>
        </p:spPr>
        <p:txBody>
          <a:bodyPr vert="horz" lIns="91440" tIns="45720" rIns="91440" bIns="45720" rtlCol="0" anchor="b">
            <a:normAutofit/>
          </a:bodyPr>
          <a:lstStyle/>
          <a:p>
            <a:r>
              <a:rPr lang="en-US" sz="3300"/>
              <a:t>L’ École des filles- 1665 (anonymous)</a:t>
            </a:r>
            <a:br>
              <a:rPr lang="en-US" sz="3300"/>
            </a:br>
            <a:endParaRPr lang="en-US" sz="3300"/>
          </a:p>
        </p:txBody>
      </p:sp>
      <p:pic>
        <p:nvPicPr>
          <p:cNvPr id="1026" name="Picture 2" descr="Text, letter&#10;&#10;Description automatically generated">
            <a:extLst>
              <a:ext uri="{FF2B5EF4-FFF2-40B4-BE49-F238E27FC236}">
                <a16:creationId xmlns:a16="http://schemas.microsoft.com/office/drawing/2014/main" id="{EE077094-3B45-DA63-C1F0-D153AD24FA8A}"/>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582"/>
          <a:stretch/>
        </p:blipFill>
        <p:spPr bwMode="auto">
          <a:xfrm>
            <a:off x="20" y="10"/>
            <a:ext cx="4505305"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9"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3021A20-C955-48A5-BC89-087D83689B4F}"/>
              </a:ext>
            </a:extLst>
          </p:cNvPr>
          <p:cNvSpPr>
            <a:spLocks noGrp="1"/>
          </p:cNvSpPr>
          <p:nvPr>
            <p:ph sz="half" idx="1"/>
          </p:nvPr>
        </p:nvSpPr>
        <p:spPr>
          <a:xfrm>
            <a:off x="5080216" y="3351276"/>
            <a:ext cx="6272784" cy="2825686"/>
          </a:xfrm>
        </p:spPr>
        <p:txBody>
          <a:bodyPr vert="horz" lIns="91440" tIns="45720" rIns="91440" bIns="45720" rtlCol="0">
            <a:normAutofit/>
          </a:bodyPr>
          <a:lstStyle/>
          <a:p>
            <a:r>
              <a:rPr lang="en-US" sz="1800" b="0" i="0" dirty="0">
                <a:effectLst/>
              </a:rPr>
              <a:t>the first publisher of the book, was put on trial and the </a:t>
            </a:r>
            <a:r>
              <a:rPr lang="en-US" sz="1800" b="1" i="0" dirty="0">
                <a:effectLst/>
              </a:rPr>
              <a:t>book burned in Paris on August 9, 1655.</a:t>
            </a:r>
          </a:p>
          <a:p>
            <a:r>
              <a:rPr lang="en-US" sz="1800" b="0" i="0" dirty="0">
                <a:effectLst/>
              </a:rPr>
              <a:t>A first English translation of the novel was clandestinely published in 1680, under the title </a:t>
            </a:r>
            <a:r>
              <a:rPr lang="en-US" sz="1800" b="0" i="1" dirty="0">
                <a:effectLst/>
              </a:rPr>
              <a:t>The School of Venus, or the Ladies Delight, Reduced into Rules of Practice</a:t>
            </a:r>
            <a:r>
              <a:rPr lang="en-US" sz="1800" b="0" i="0" dirty="0">
                <a:effectLst/>
              </a:rPr>
              <a:t>.</a:t>
            </a:r>
          </a:p>
          <a:p>
            <a:r>
              <a:rPr lang="en-US" sz="1800" b="0" i="0" dirty="0">
                <a:effectLst/>
              </a:rPr>
              <a:t>The novel </a:t>
            </a:r>
            <a:r>
              <a:rPr lang="en-US" sz="1800" b="1" i="0" dirty="0">
                <a:effectLst/>
              </a:rPr>
              <a:t>was not legally published</a:t>
            </a:r>
            <a:r>
              <a:rPr lang="en-US" sz="1800" b="0" i="0" dirty="0">
                <a:effectLst/>
              </a:rPr>
              <a:t>, in either France or the United States, until the </a:t>
            </a:r>
            <a:r>
              <a:rPr lang="en-US" sz="1800" dirty="0"/>
              <a:t>20</a:t>
            </a:r>
            <a:r>
              <a:rPr lang="en-US" sz="1800" baseline="30000" dirty="0"/>
              <a:t>th</a:t>
            </a:r>
            <a:r>
              <a:rPr lang="en-US" sz="1800" dirty="0"/>
              <a:t> c</a:t>
            </a:r>
            <a:r>
              <a:rPr lang="en-US" sz="1800" b="0" i="0" dirty="0">
                <a:effectLst/>
              </a:rPr>
              <a:t>.</a:t>
            </a:r>
            <a:endParaRPr lang="en-US" sz="1800" dirty="0"/>
          </a:p>
        </p:txBody>
      </p:sp>
    </p:spTree>
    <p:extLst>
      <p:ext uri="{BB962C8B-B14F-4D97-AF65-F5344CB8AC3E}">
        <p14:creationId xmlns:p14="http://schemas.microsoft.com/office/powerpoint/2010/main" val="3149559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C79B-82F0-4AE4-AEB5-EC47A66BE081}"/>
              </a:ext>
            </a:extLst>
          </p:cNvPr>
          <p:cNvSpPr>
            <a:spLocks noGrp="1"/>
          </p:cNvSpPr>
          <p:nvPr>
            <p:ph type="title"/>
          </p:nvPr>
        </p:nvSpPr>
        <p:spPr/>
        <p:txBody>
          <a:bodyPr>
            <a:normAutofit fontScale="90000"/>
          </a:bodyPr>
          <a:lstStyle/>
          <a:p>
            <a:r>
              <a:rPr lang="en-US" sz="4000" dirty="0"/>
              <a:t>L’ École des filles- 1665 (anonymous)</a:t>
            </a:r>
            <a:br>
              <a:rPr lang="en-US" sz="4000" dirty="0"/>
            </a:br>
            <a:endParaRPr lang="en-US" dirty="0"/>
          </a:p>
        </p:txBody>
      </p:sp>
      <p:pic>
        <p:nvPicPr>
          <p:cNvPr id="14338" name="Picture 2" descr="Position du lévrier», «jambes au col» et «liqueur amoureuse»: «L'école des  filles», manuel de sexe osé de 1655 | Slate.fr">
            <a:extLst>
              <a:ext uri="{FF2B5EF4-FFF2-40B4-BE49-F238E27FC236}">
                <a16:creationId xmlns:a16="http://schemas.microsoft.com/office/drawing/2014/main" id="{C08D74A9-D965-4DCB-B204-4834219DC1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6426" y="2478088"/>
            <a:ext cx="7487110" cy="369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327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890E8-493A-40AE-2651-1FC0586244D5}"/>
              </a:ext>
            </a:extLst>
          </p:cNvPr>
          <p:cNvSpPr>
            <a:spLocks noGrp="1"/>
          </p:cNvSpPr>
          <p:nvPr>
            <p:ph type="title"/>
          </p:nvPr>
        </p:nvSpPr>
        <p:spPr/>
        <p:txBody>
          <a:bodyPr/>
          <a:lstStyle/>
          <a:p>
            <a:r>
              <a:rPr lang="en-US" dirty="0"/>
              <a:t>manuals</a:t>
            </a:r>
          </a:p>
        </p:txBody>
      </p:sp>
      <p:sp>
        <p:nvSpPr>
          <p:cNvPr id="3" name="Content Placeholder 2">
            <a:extLst>
              <a:ext uri="{FF2B5EF4-FFF2-40B4-BE49-F238E27FC236}">
                <a16:creationId xmlns:a16="http://schemas.microsoft.com/office/drawing/2014/main" id="{23BB690E-F8FE-00F9-57CE-AB18B4ABD73F}"/>
              </a:ext>
            </a:extLst>
          </p:cNvPr>
          <p:cNvSpPr>
            <a:spLocks noGrp="1"/>
          </p:cNvSpPr>
          <p:nvPr>
            <p:ph idx="1"/>
          </p:nvPr>
        </p:nvSpPr>
        <p:spPr/>
        <p:txBody>
          <a:bodyPr/>
          <a:lstStyle/>
          <a:p>
            <a:r>
              <a:rPr lang="en-US" dirty="0"/>
              <a:t>Perhaps one of the best places to discuss how the discourses of science and erotica are intertwined -&gt; the medical (sexual) and midwifery manual</a:t>
            </a:r>
          </a:p>
        </p:txBody>
      </p:sp>
    </p:spTree>
    <p:extLst>
      <p:ext uri="{BB962C8B-B14F-4D97-AF65-F5344CB8AC3E}">
        <p14:creationId xmlns:p14="http://schemas.microsoft.com/office/powerpoint/2010/main" val="71731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7" name="Rectangle 7176">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179" name="Rectangle 7178">
            <a:extLst>
              <a:ext uri="{FF2B5EF4-FFF2-40B4-BE49-F238E27FC236}">
                <a16:creationId xmlns:a16="http://schemas.microsoft.com/office/drawing/2014/main" id="{D7D03296-BABA-47AD-A5D5-ED1567270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6640D2-60F6-85F7-8F15-5A5B242BD970}"/>
              </a:ext>
            </a:extLst>
          </p:cNvPr>
          <p:cNvSpPr>
            <a:spLocks noGrp="1"/>
          </p:cNvSpPr>
          <p:nvPr>
            <p:ph type="title"/>
          </p:nvPr>
        </p:nvSpPr>
        <p:spPr>
          <a:xfrm>
            <a:off x="838200" y="226061"/>
            <a:ext cx="10515600" cy="1092050"/>
          </a:xfrm>
        </p:spPr>
        <p:txBody>
          <a:bodyPr vert="horz" lIns="91440" tIns="45720" rIns="91440" bIns="45720" rtlCol="0" anchor="b">
            <a:normAutofit/>
          </a:bodyPr>
          <a:lstStyle/>
          <a:p>
            <a:pPr algn="ctr"/>
            <a:r>
              <a:rPr lang="en-US" sz="2400" dirty="0"/>
              <a:t>Sex advice manuals and midwifery manuals: </a:t>
            </a:r>
            <a:r>
              <a:rPr lang="en-US" sz="2400" i="1" dirty="0"/>
              <a:t>Mysteries of Conjugal Love </a:t>
            </a:r>
            <a:r>
              <a:rPr lang="en-US" sz="2400" i="1" dirty="0" err="1"/>
              <a:t>Reveal’d</a:t>
            </a:r>
            <a:r>
              <a:rPr lang="en-US" sz="2400" dirty="0"/>
              <a:t>, Nikolas de </a:t>
            </a:r>
            <a:r>
              <a:rPr lang="en-US" sz="2400" dirty="0" err="1"/>
              <a:t>Venette</a:t>
            </a:r>
            <a:r>
              <a:rPr lang="en-US" sz="2400" dirty="0"/>
              <a:t>, 1703; </a:t>
            </a:r>
            <a:r>
              <a:rPr lang="en-US" sz="2400" i="1" dirty="0"/>
              <a:t>Aristotle’s Masterpiece</a:t>
            </a:r>
            <a:r>
              <a:rPr lang="en-US" sz="2400" dirty="0"/>
              <a:t>, 1684-19</a:t>
            </a:r>
            <a:r>
              <a:rPr lang="en-US" sz="2400" baseline="30000" dirty="0"/>
              <a:t>th</a:t>
            </a:r>
            <a:r>
              <a:rPr lang="en-US" sz="2400" dirty="0"/>
              <a:t> c.</a:t>
            </a:r>
          </a:p>
        </p:txBody>
      </p:sp>
      <p:sp useBgFill="1">
        <p:nvSpPr>
          <p:cNvPr id="7181" name="Rectangle 7180">
            <a:extLst>
              <a:ext uri="{FF2B5EF4-FFF2-40B4-BE49-F238E27FC236}">
                <a16:creationId xmlns:a16="http://schemas.microsoft.com/office/drawing/2014/main" id="{284A8429-F65A-490D-96E4-1158D3E8A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396083"/>
            <a:ext cx="10515599"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83" name="Rectangle 7182">
            <a:extLst>
              <a:ext uri="{FF2B5EF4-FFF2-40B4-BE49-F238E27FC236}">
                <a16:creationId xmlns:a16="http://schemas.microsoft.com/office/drawing/2014/main" id="{0F022291-A82B-4D23-A1E0-5F9BD6846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41136" y="1859832"/>
            <a:ext cx="109728"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descr="Graphical user interface, text, application&#10;&#10;Description automatically generated">
            <a:extLst>
              <a:ext uri="{FF2B5EF4-FFF2-40B4-BE49-F238E27FC236}">
                <a16:creationId xmlns:a16="http://schemas.microsoft.com/office/drawing/2014/main" id="{EBB7AB4D-4E79-0E14-27DF-2084F69052C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8199" y="2893622"/>
            <a:ext cx="5140661" cy="2891621"/>
          </a:xfrm>
          <a:prstGeom prst="rect">
            <a:avLst/>
          </a:prstGeom>
        </p:spPr>
      </p:pic>
      <p:pic>
        <p:nvPicPr>
          <p:cNvPr id="7170" name="Picture 2">
            <a:extLst>
              <a:ext uri="{FF2B5EF4-FFF2-40B4-BE49-F238E27FC236}">
                <a16:creationId xmlns:a16="http://schemas.microsoft.com/office/drawing/2014/main" id="{01415283-E470-5F1F-44EA-B110D461FF8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513329" y="2399494"/>
            <a:ext cx="4540282" cy="387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965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A0FB-FACE-BBA6-910F-2130A6767D4B}"/>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468FF1BE-17F1-A447-ECAB-A90D27D086D6}"/>
              </a:ext>
            </a:extLst>
          </p:cNvPr>
          <p:cNvSpPr>
            <a:spLocks noGrp="1"/>
          </p:cNvSpPr>
          <p:nvPr>
            <p:ph idx="1"/>
          </p:nvPr>
        </p:nvSpPr>
        <p:spPr>
          <a:xfrm>
            <a:off x="1115568" y="2184400"/>
            <a:ext cx="10168128" cy="3987800"/>
          </a:xfrm>
        </p:spPr>
        <p:txBody>
          <a:bodyPr/>
          <a:lstStyle/>
          <a:p>
            <a:r>
              <a:rPr lang="en-US" dirty="0"/>
              <a:t>Ruth Gilbert (in "Seeing and Knowing: Science, Pornography and Early Modern Hermaphrodites." In </a:t>
            </a:r>
            <a:r>
              <a:rPr lang="en-US" i="1" dirty="0"/>
              <a:t>At the Borders of the Human: Beasts, Bodies and Natural Philosophy in the Early Modern Period</a:t>
            </a:r>
            <a:r>
              <a:rPr lang="en-US" dirty="0"/>
              <a:t>, edited by Erica Fudge, Ruth Gilbert, and Susan Wiseman, 150–70. Basingstoke: Macmillan, 1999), focuses on the </a:t>
            </a:r>
            <a:r>
              <a:rPr lang="en-US" b="1" dirty="0"/>
              <a:t>early modern hermaphrodite</a:t>
            </a:r>
            <a:r>
              <a:rPr lang="en-US" dirty="0"/>
              <a:t>, a figure around which revolved scientific, paramedical and erotic literature</a:t>
            </a:r>
          </a:p>
          <a:p>
            <a:pPr lvl="1"/>
            <a:r>
              <a:rPr lang="en-US" dirty="0"/>
              <a:t>(and was featured as a case study(1687 in the </a:t>
            </a:r>
            <a:r>
              <a:rPr lang="en-US" b="1" i="1" dirty="0"/>
              <a:t>Philosophical Transactions of the Royal Society, </a:t>
            </a:r>
            <a:r>
              <a:rPr lang="en-US" dirty="0"/>
              <a:t>the first and longest running scientific journal in the world, rooted in the "natural history" model of the time).</a:t>
            </a:r>
          </a:p>
        </p:txBody>
      </p:sp>
    </p:spTree>
    <p:extLst>
      <p:ext uri="{BB962C8B-B14F-4D97-AF65-F5344CB8AC3E}">
        <p14:creationId xmlns:p14="http://schemas.microsoft.com/office/powerpoint/2010/main" val="1774380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24390-7932-009C-D843-668F2C3EACEA}"/>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8F4697EA-21F0-4BF3-8314-C7F76D800994}"/>
              </a:ext>
            </a:extLst>
          </p:cNvPr>
          <p:cNvSpPr>
            <a:spLocks noGrp="1"/>
          </p:cNvSpPr>
          <p:nvPr>
            <p:ph idx="1"/>
          </p:nvPr>
        </p:nvSpPr>
        <p:spPr>
          <a:xfrm>
            <a:off x="1115568" y="2123440"/>
            <a:ext cx="10168128" cy="4338320"/>
          </a:xfrm>
        </p:spPr>
        <p:txBody>
          <a:bodyPr/>
          <a:lstStyle/>
          <a:p>
            <a:r>
              <a:rPr lang="en-US" sz="2000" dirty="0"/>
              <a:t>Why the interest?</a:t>
            </a:r>
          </a:p>
          <a:p>
            <a:r>
              <a:rPr lang="en-US" sz="2000" dirty="0"/>
              <a:t>Because of the implicit concern about what was </a:t>
            </a:r>
            <a:r>
              <a:rPr lang="en-US" sz="2000" b="1" dirty="0"/>
              <a:t>seen as </a:t>
            </a:r>
            <a:r>
              <a:rPr lang="en-US" sz="2000" b="1" dirty="0">
                <a:solidFill>
                  <a:srgbClr val="FF0000"/>
                </a:solidFill>
              </a:rPr>
              <a:t>excessive female sexuality</a:t>
            </a:r>
            <a:r>
              <a:rPr lang="en-US" sz="2000" dirty="0"/>
              <a:t>;</a:t>
            </a:r>
          </a:p>
          <a:p>
            <a:pPr lvl="1"/>
            <a:r>
              <a:rPr lang="en-US" dirty="0"/>
              <a:t>As sexual knowledge began to disseminate in scientific and pornographic texts, women were represented as </a:t>
            </a:r>
            <a:r>
              <a:rPr lang="en-US" b="1" dirty="0">
                <a:solidFill>
                  <a:srgbClr val="FF0000"/>
                </a:solidFill>
              </a:rPr>
              <a:t>susceptible to carnal immoderations</a:t>
            </a:r>
          </a:p>
          <a:p>
            <a:pPr marL="228600" lvl="1">
              <a:spcBef>
                <a:spcPts val="1000"/>
              </a:spcBef>
            </a:pPr>
            <a:r>
              <a:rPr lang="en-US" dirty="0"/>
              <a:t>With the evolution of scientific knowledge (17th c) -&gt; we see the gradual replacement of superstition by empirical truth; a need to ‘</a:t>
            </a:r>
            <a:r>
              <a:rPr lang="en-US" b="1" dirty="0"/>
              <a:t>See and Know</a:t>
            </a:r>
            <a:r>
              <a:rPr lang="en-US" dirty="0"/>
              <a:t>’, following the discovery of the microscope;</a:t>
            </a:r>
          </a:p>
          <a:p>
            <a:pPr marL="228600" lvl="1">
              <a:spcBef>
                <a:spcPts val="1000"/>
              </a:spcBef>
            </a:pPr>
            <a:r>
              <a:rPr lang="en-US" dirty="0"/>
              <a:t>The </a:t>
            </a:r>
            <a:r>
              <a:rPr lang="en-US" b="1" dirty="0" err="1"/>
              <a:t>Scientifc</a:t>
            </a:r>
            <a:r>
              <a:rPr lang="en-US" b="1" dirty="0"/>
              <a:t> gaze</a:t>
            </a:r>
            <a:r>
              <a:rPr lang="en-US" dirty="0"/>
              <a:t>: expands from the geographical world to the inners of the human body</a:t>
            </a:r>
          </a:p>
        </p:txBody>
      </p:sp>
    </p:spTree>
    <p:extLst>
      <p:ext uri="{BB962C8B-B14F-4D97-AF65-F5344CB8AC3E}">
        <p14:creationId xmlns:p14="http://schemas.microsoft.com/office/powerpoint/2010/main" val="354481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10C2-9A52-6CC4-B4B9-E08F6D91E32A}"/>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BFFFE531-6329-5F09-4506-178E730C5E84}"/>
              </a:ext>
            </a:extLst>
          </p:cNvPr>
          <p:cNvSpPr>
            <a:spLocks noGrp="1"/>
          </p:cNvSpPr>
          <p:nvPr>
            <p:ph idx="1"/>
          </p:nvPr>
        </p:nvSpPr>
        <p:spPr/>
        <p:txBody>
          <a:bodyPr/>
          <a:lstStyle/>
          <a:p>
            <a:r>
              <a:rPr lang="en-US" dirty="0"/>
              <a:t>Till the 16</a:t>
            </a:r>
            <a:r>
              <a:rPr lang="en-US" baseline="30000" dirty="0"/>
              <a:t>th</a:t>
            </a:r>
            <a:r>
              <a:rPr lang="en-US" dirty="0"/>
              <a:t> c: discussions of the human/reproductive body -&gt; written in </a:t>
            </a:r>
            <a:r>
              <a:rPr lang="en-US" b="1" dirty="0"/>
              <a:t>Latin and Greek</a:t>
            </a:r>
            <a:r>
              <a:rPr lang="en-US" dirty="0"/>
              <a:t>, and circulated within an elite male culture;</a:t>
            </a:r>
          </a:p>
          <a:p>
            <a:r>
              <a:rPr lang="en-US" dirty="0"/>
              <a:t>16</a:t>
            </a:r>
            <a:r>
              <a:rPr lang="en-US" baseline="30000" dirty="0"/>
              <a:t>th</a:t>
            </a:r>
            <a:r>
              <a:rPr lang="en-US" dirty="0"/>
              <a:t>-17thc: there works are translated in </a:t>
            </a:r>
            <a:r>
              <a:rPr lang="en-US" b="1" dirty="0"/>
              <a:t>vernacular</a:t>
            </a:r>
            <a:r>
              <a:rPr lang="en-US" dirty="0"/>
              <a:t> versions;</a:t>
            </a:r>
          </a:p>
          <a:p>
            <a:r>
              <a:rPr lang="en-US" dirty="0"/>
              <a:t>Dilemma: how to represent the human body </a:t>
            </a:r>
            <a:r>
              <a:rPr lang="en-US" b="1" dirty="0">
                <a:solidFill>
                  <a:srgbClr val="FF0000"/>
                </a:solidFill>
              </a:rPr>
              <a:t>without exciting the reader</a:t>
            </a:r>
          </a:p>
          <a:p>
            <a:r>
              <a:rPr lang="en-US" dirty="0"/>
              <a:t>Proliferation of medical knowledge -&gt; accompanied by an understanding of the human body as </a:t>
            </a:r>
            <a:r>
              <a:rPr lang="en-US" b="1" dirty="0"/>
              <a:t>shameful</a:t>
            </a:r>
          </a:p>
        </p:txBody>
      </p:sp>
    </p:spTree>
    <p:extLst>
      <p:ext uri="{BB962C8B-B14F-4D97-AF65-F5344CB8AC3E}">
        <p14:creationId xmlns:p14="http://schemas.microsoft.com/office/powerpoint/2010/main" val="3874187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8833B-8BEA-964F-C111-2F2FECA17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802DD-4B2E-624A-6D3F-0C5DB76886F6}"/>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B69ABC5C-81A3-9147-14AC-09ED5FB7E61B}"/>
              </a:ext>
            </a:extLst>
          </p:cNvPr>
          <p:cNvSpPr>
            <a:spLocks noGrp="1"/>
          </p:cNvSpPr>
          <p:nvPr>
            <p:ph idx="1"/>
          </p:nvPr>
        </p:nvSpPr>
        <p:spPr>
          <a:xfrm>
            <a:off x="792480" y="2143760"/>
            <a:ext cx="10491216" cy="4246880"/>
          </a:xfrm>
        </p:spPr>
        <p:txBody>
          <a:bodyPr/>
          <a:lstStyle/>
          <a:p>
            <a:r>
              <a:rPr lang="en-US" dirty="0"/>
              <a:t>Many early modern authors of books about human reproduction: careful to construct their work as </a:t>
            </a:r>
            <a:r>
              <a:rPr lang="en-US" i="1" dirty="0">
                <a:solidFill>
                  <a:srgbClr val="FF0000"/>
                </a:solidFill>
              </a:rPr>
              <a:t>Scientia </a:t>
            </a:r>
            <a:r>
              <a:rPr lang="en-US" i="1" dirty="0" err="1">
                <a:solidFill>
                  <a:srgbClr val="FF0000"/>
                </a:solidFill>
              </a:rPr>
              <a:t>sexualis</a:t>
            </a:r>
            <a:r>
              <a:rPr lang="en-US" i="1" dirty="0">
                <a:solidFill>
                  <a:srgbClr val="FF0000"/>
                </a:solidFill>
              </a:rPr>
              <a:t> </a:t>
            </a:r>
            <a:r>
              <a:rPr lang="en-US" dirty="0"/>
              <a:t>(a scientific study of the sexed body) and not as </a:t>
            </a:r>
            <a:r>
              <a:rPr lang="en-US" i="1" dirty="0">
                <a:solidFill>
                  <a:srgbClr val="FF0000"/>
                </a:solidFill>
              </a:rPr>
              <a:t>Ars erotica </a:t>
            </a:r>
            <a:r>
              <a:rPr lang="en-US" dirty="0"/>
              <a:t>(knowledge of sexual pleasure);</a:t>
            </a:r>
          </a:p>
          <a:p>
            <a:r>
              <a:rPr lang="en-US" dirty="0"/>
              <a:t>In many cases, there were </a:t>
            </a:r>
            <a:r>
              <a:rPr lang="en-US" b="1" dirty="0"/>
              <a:t>disclaimers of any lewdness </a:t>
            </a:r>
            <a:r>
              <a:rPr lang="en-US" dirty="0"/>
              <a:t>that could be read into them (which drew attention to the very interpretation they were trying to avoid)</a:t>
            </a:r>
          </a:p>
          <a:p>
            <a:r>
              <a:rPr lang="en-US" dirty="0"/>
              <a:t>Also-&gt; rising levels of </a:t>
            </a:r>
            <a:r>
              <a:rPr lang="en-US" b="1" dirty="0"/>
              <a:t>literacy</a:t>
            </a:r>
            <a:r>
              <a:rPr lang="en-US" dirty="0"/>
              <a:t> and emergence of </a:t>
            </a:r>
            <a:r>
              <a:rPr lang="en-US" b="1" dirty="0"/>
              <a:t>print</a:t>
            </a:r>
            <a:r>
              <a:rPr lang="en-US" dirty="0"/>
              <a:t> culture =&gt; </a:t>
            </a:r>
            <a:r>
              <a:rPr lang="en-US" b="1" dirty="0">
                <a:solidFill>
                  <a:srgbClr val="FF0000"/>
                </a:solidFill>
              </a:rPr>
              <a:t>readership= uncontrollable</a:t>
            </a:r>
          </a:p>
        </p:txBody>
      </p:sp>
    </p:spTree>
    <p:extLst>
      <p:ext uri="{BB962C8B-B14F-4D97-AF65-F5344CB8AC3E}">
        <p14:creationId xmlns:p14="http://schemas.microsoft.com/office/powerpoint/2010/main" val="41810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178F9-2A16-C7D9-7F22-A8746A0C0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DB8DB-18FB-6EE3-9BDB-FF8E7D2413E5}"/>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91D9CC7B-F35C-C10E-1217-44B326B40796}"/>
              </a:ext>
            </a:extLst>
          </p:cNvPr>
          <p:cNvSpPr>
            <a:spLocks noGrp="1"/>
          </p:cNvSpPr>
          <p:nvPr>
            <p:ph idx="1"/>
          </p:nvPr>
        </p:nvSpPr>
        <p:spPr>
          <a:xfrm>
            <a:off x="792480" y="2092960"/>
            <a:ext cx="10491216" cy="4297680"/>
          </a:xfrm>
        </p:spPr>
        <p:txBody>
          <a:bodyPr/>
          <a:lstStyle/>
          <a:p>
            <a:r>
              <a:rPr lang="en-US" b="1" dirty="0">
                <a:solidFill>
                  <a:schemeClr val="tx2"/>
                </a:solidFill>
              </a:rPr>
              <a:t>Having said this, </a:t>
            </a:r>
            <a:r>
              <a:rPr lang="en-US" dirty="0">
                <a:solidFill>
                  <a:schemeClr val="tx2"/>
                </a:solidFill>
              </a:rPr>
              <a:t>in early modern medical and erotic works -&gt;</a:t>
            </a:r>
          </a:p>
          <a:p>
            <a:pPr marL="0" indent="0">
              <a:buNone/>
            </a:pPr>
            <a:r>
              <a:rPr lang="en-US" b="1" dirty="0">
                <a:solidFill>
                  <a:schemeClr val="tx2"/>
                </a:solidFill>
              </a:rPr>
              <a:t>science and pornography drew upon the same material, </a:t>
            </a:r>
            <a:r>
              <a:rPr lang="en-US" dirty="0">
                <a:solidFill>
                  <a:schemeClr val="tx2"/>
                </a:solidFill>
              </a:rPr>
              <a:t>ad presented in a similar way!!</a:t>
            </a:r>
          </a:p>
          <a:p>
            <a:pPr marL="0" indent="0">
              <a:buNone/>
            </a:pPr>
            <a:r>
              <a:rPr lang="en-US" dirty="0">
                <a:solidFill>
                  <a:schemeClr val="tx2"/>
                </a:solidFill>
              </a:rPr>
              <a:t>	(so, a great deal of erotic material was disseminated through sensational </a:t>
            </a:r>
            <a:r>
              <a:rPr lang="en-US" b="1" dirty="0">
                <a:solidFill>
                  <a:srgbClr val="FF0000"/>
                </a:solidFill>
              </a:rPr>
              <a:t>paramedical</a:t>
            </a:r>
            <a:r>
              <a:rPr lang="en-US" dirty="0">
                <a:solidFill>
                  <a:schemeClr val="tx2"/>
                </a:solidFill>
              </a:rPr>
              <a:t> lit, which could inform as well as arouse the readers; </a:t>
            </a:r>
            <a:r>
              <a:rPr lang="en-US" dirty="0" err="1">
                <a:solidFill>
                  <a:schemeClr val="tx2"/>
                </a:solidFill>
              </a:rPr>
              <a:t>e..g</a:t>
            </a:r>
            <a:r>
              <a:rPr lang="en-US" dirty="0">
                <a:solidFill>
                  <a:schemeClr val="tx2"/>
                </a:solidFill>
              </a:rPr>
              <a:t>. </a:t>
            </a:r>
            <a:r>
              <a:rPr lang="en-US" b="1" dirty="0">
                <a:solidFill>
                  <a:srgbClr val="FF0000"/>
                </a:solidFill>
              </a:rPr>
              <a:t>Aristotle’s Masterpiece</a:t>
            </a:r>
            <a:r>
              <a:rPr lang="en-US" dirty="0">
                <a:solidFill>
                  <a:schemeClr val="tx2"/>
                </a:solidFill>
              </a:rPr>
              <a:t>)</a:t>
            </a:r>
          </a:p>
          <a:p>
            <a:r>
              <a:rPr lang="en-US" dirty="0">
                <a:solidFill>
                  <a:schemeClr val="tx2"/>
                </a:solidFill>
              </a:rPr>
              <a:t>The </a:t>
            </a:r>
            <a:r>
              <a:rPr lang="en-US" b="1" dirty="0">
                <a:solidFill>
                  <a:srgbClr val="FF0000"/>
                </a:solidFill>
              </a:rPr>
              <a:t>hermaphrodite</a:t>
            </a:r>
            <a:r>
              <a:rPr lang="en-US" dirty="0">
                <a:solidFill>
                  <a:schemeClr val="tx2"/>
                </a:solidFill>
              </a:rPr>
              <a:t> was an </a:t>
            </a:r>
            <a:r>
              <a:rPr lang="en-US" i="1" dirty="0">
                <a:solidFill>
                  <a:schemeClr val="tx2"/>
                </a:solidFill>
              </a:rPr>
              <a:t>ideal</a:t>
            </a:r>
            <a:r>
              <a:rPr lang="en-US" dirty="0">
                <a:solidFill>
                  <a:schemeClr val="tx2"/>
                </a:solidFill>
              </a:rPr>
              <a:t> subject of </a:t>
            </a:r>
            <a:r>
              <a:rPr lang="en-US" b="1" dirty="0">
                <a:solidFill>
                  <a:schemeClr val="tx2"/>
                </a:solidFill>
              </a:rPr>
              <a:t>‘pleasurable titillation’, </a:t>
            </a:r>
            <a:r>
              <a:rPr lang="en-US" dirty="0">
                <a:solidFill>
                  <a:schemeClr val="tx2"/>
                </a:solidFill>
              </a:rPr>
              <a:t>inextricably linked to </a:t>
            </a:r>
            <a:r>
              <a:rPr lang="en-US" b="1" dirty="0">
                <a:solidFill>
                  <a:schemeClr val="tx2"/>
                </a:solidFill>
              </a:rPr>
              <a:t>depiction</a:t>
            </a:r>
            <a:r>
              <a:rPr lang="en-US" dirty="0">
                <a:solidFill>
                  <a:schemeClr val="tx2"/>
                </a:solidFill>
              </a:rPr>
              <a:t> of sexual parts (and necessitated a </a:t>
            </a:r>
            <a:r>
              <a:rPr lang="en-US" b="1" dirty="0">
                <a:solidFill>
                  <a:schemeClr val="tx2"/>
                </a:solidFill>
              </a:rPr>
              <a:t>detailed and repeated naming </a:t>
            </a:r>
            <a:r>
              <a:rPr lang="en-US" dirty="0">
                <a:solidFill>
                  <a:schemeClr val="tx2"/>
                </a:solidFill>
              </a:rPr>
              <a:t>of its parts)</a:t>
            </a:r>
          </a:p>
        </p:txBody>
      </p:sp>
    </p:spTree>
    <p:extLst>
      <p:ext uri="{BB962C8B-B14F-4D97-AF65-F5344CB8AC3E}">
        <p14:creationId xmlns:p14="http://schemas.microsoft.com/office/powerpoint/2010/main" val="782255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B7A72-1FEC-9C7C-4EB8-F7C7814E0331}"/>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58750200-BD50-0055-1168-FE16AAEDA138}"/>
              </a:ext>
            </a:extLst>
          </p:cNvPr>
          <p:cNvSpPr>
            <a:spLocks noGrp="1"/>
          </p:cNvSpPr>
          <p:nvPr>
            <p:ph idx="1"/>
          </p:nvPr>
        </p:nvSpPr>
        <p:spPr/>
        <p:txBody>
          <a:bodyPr/>
          <a:lstStyle/>
          <a:p>
            <a:r>
              <a:rPr lang="en-US" sz="1800" dirty="0"/>
              <a:t>The case of </a:t>
            </a:r>
            <a:r>
              <a:rPr lang="en-US" sz="1800" b="1" dirty="0"/>
              <a:t>Marguerite </a:t>
            </a:r>
            <a:r>
              <a:rPr lang="en-US" sz="1800" b="1" dirty="0" err="1"/>
              <a:t>Malause</a:t>
            </a:r>
            <a:r>
              <a:rPr lang="en-US" sz="1800" b="1" dirty="0"/>
              <a:t> (</a:t>
            </a:r>
            <a:r>
              <a:rPr lang="en-US" sz="1800" dirty="0"/>
              <a:t>widely discussed in early modern medical, paramedical and pornographic literature):</a:t>
            </a:r>
          </a:p>
          <a:p>
            <a:r>
              <a:rPr lang="en-US" sz="1800" dirty="0"/>
              <a:t>In December 1686, Monsieur </a:t>
            </a:r>
            <a:r>
              <a:rPr lang="en-US" sz="1800" dirty="0" err="1"/>
              <a:t>Veay</a:t>
            </a:r>
            <a:r>
              <a:rPr lang="en-US" sz="1800" dirty="0"/>
              <a:t>, (French physician), wrote a letter to the </a:t>
            </a:r>
            <a:r>
              <a:rPr lang="en-US" sz="1800" i="1" dirty="0"/>
              <a:t>Philosophical Transactions </a:t>
            </a:r>
            <a:r>
              <a:rPr lang="en-US" sz="1800" dirty="0"/>
              <a:t>about</a:t>
            </a:r>
            <a:r>
              <a:rPr lang="en-US" sz="1800" i="1" dirty="0"/>
              <a:t> a ‘</a:t>
            </a:r>
            <a:r>
              <a:rPr lang="en-US" sz="1800" dirty="0"/>
              <a:t>sensational’ case of hermaphroditism (the account came with the note: </a:t>
            </a:r>
          </a:p>
          <a:p>
            <a:pPr lvl="1"/>
            <a:r>
              <a:rPr lang="en-US" sz="1800" b="1" dirty="0"/>
              <a:t>'this communication is reprinted in the original French, it being judged improper to appear in English'. </a:t>
            </a:r>
          </a:p>
          <a:p>
            <a:r>
              <a:rPr lang="en-US" sz="1800" dirty="0"/>
              <a:t>S/he was born in </a:t>
            </a:r>
            <a:r>
              <a:rPr lang="en-US" sz="1800" dirty="0" err="1"/>
              <a:t>Pourdiac</a:t>
            </a:r>
            <a:r>
              <a:rPr lang="en-US" sz="1800" dirty="0"/>
              <a:t>, near Toulouse, where s/he lived as a woman until s/he became ill in 1686 and was examined by </a:t>
            </a:r>
            <a:r>
              <a:rPr lang="en-US" sz="1800" dirty="0" err="1"/>
              <a:t>Veay</a:t>
            </a:r>
            <a:r>
              <a:rPr lang="en-US" dirty="0"/>
              <a:t>;</a:t>
            </a:r>
            <a:br>
              <a:rPr lang="en-US" dirty="0"/>
            </a:br>
            <a:br>
              <a:rPr lang="en-US" dirty="0"/>
            </a:br>
            <a:br>
              <a:rPr lang="en-US" dirty="0"/>
            </a:br>
            <a:endParaRPr lang="en-US" dirty="0"/>
          </a:p>
        </p:txBody>
      </p:sp>
    </p:spTree>
    <p:extLst>
      <p:ext uri="{BB962C8B-B14F-4D97-AF65-F5344CB8AC3E}">
        <p14:creationId xmlns:p14="http://schemas.microsoft.com/office/powerpoint/2010/main" val="2472394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077CB-3E82-0963-A8A8-224B5FA0BC71}"/>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C5F60922-66A7-2D20-2915-C809F9B701ED}"/>
              </a:ext>
            </a:extLst>
          </p:cNvPr>
          <p:cNvSpPr>
            <a:spLocks noGrp="1"/>
          </p:cNvSpPr>
          <p:nvPr>
            <p:ph idx="1"/>
          </p:nvPr>
        </p:nvSpPr>
        <p:spPr>
          <a:xfrm>
            <a:off x="1115568" y="2052320"/>
            <a:ext cx="10168128" cy="4572000"/>
          </a:xfrm>
        </p:spPr>
        <p:txBody>
          <a:bodyPr/>
          <a:lstStyle/>
          <a:p>
            <a:r>
              <a:rPr lang="en-US" dirty="0"/>
              <a:t>although she appeared to be female, she could only be penetrated to about two finger widths deep.</a:t>
            </a:r>
          </a:p>
          <a:p>
            <a:r>
              <a:rPr lang="en-US" dirty="0"/>
              <a:t> s/he was found to have a penis ('un </a:t>
            </a:r>
            <a:r>
              <a:rPr lang="en-US" dirty="0" err="1"/>
              <a:t>membre</a:t>
            </a:r>
            <a:r>
              <a:rPr lang="en-US" dirty="0"/>
              <a:t> </a:t>
            </a:r>
            <a:r>
              <a:rPr lang="en-US" dirty="0" err="1"/>
              <a:t>viril</a:t>
            </a:r>
            <a:r>
              <a:rPr lang="en-US" dirty="0"/>
              <a:t> </a:t>
            </a:r>
            <a:r>
              <a:rPr lang="en-US" dirty="0" err="1"/>
              <a:t>d'une</a:t>
            </a:r>
            <a:r>
              <a:rPr lang="en-US" dirty="0"/>
              <a:t> </a:t>
            </a:r>
            <a:r>
              <a:rPr lang="en-US" dirty="0" err="1"/>
              <a:t>grosseur</a:t>
            </a:r>
            <a:r>
              <a:rPr lang="en-US" dirty="0"/>
              <a:t> fort considerable') which could erect to about eight inches. According to </a:t>
            </a:r>
            <a:r>
              <a:rPr lang="en-US" dirty="0" err="1"/>
              <a:t>Veay</a:t>
            </a:r>
            <a:r>
              <a:rPr lang="en-US" dirty="0"/>
              <a:t> both </a:t>
            </a:r>
            <a:r>
              <a:rPr lang="en-US" b="1" dirty="0"/>
              <a:t>urine and semen, as well as menstrual blood</a:t>
            </a:r>
            <a:r>
              <a:rPr lang="en-US" dirty="0"/>
              <a:t>, flowed through this penis.</a:t>
            </a:r>
          </a:p>
          <a:p>
            <a:r>
              <a:rPr lang="en-US" dirty="0"/>
              <a:t>Ordered by doctors, Marguerite was declared to be predominantly male and ordered to change her/his name to the masculine </a:t>
            </a:r>
            <a:r>
              <a:rPr lang="en-US" b="1" dirty="0"/>
              <a:t>Arnaud</a:t>
            </a:r>
            <a:r>
              <a:rPr lang="en-US" dirty="0"/>
              <a:t> and adopt the clothes and life-style of a man. </a:t>
            </a:r>
          </a:p>
          <a:p>
            <a:r>
              <a:rPr lang="en-US" dirty="0"/>
              <a:t>Marguerite/Arnaud did not live happily as a man.</a:t>
            </a: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1449189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56264-405F-A7B2-F317-4A32CCB46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F24265-7466-741B-9AAC-E44F1CC43692}"/>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CAA27936-5AF2-0D79-F75D-588EA84EA404}"/>
              </a:ext>
            </a:extLst>
          </p:cNvPr>
          <p:cNvSpPr>
            <a:spLocks noGrp="1"/>
          </p:cNvSpPr>
          <p:nvPr>
            <p:ph idx="1"/>
          </p:nvPr>
        </p:nvSpPr>
        <p:spPr>
          <a:xfrm>
            <a:off x="1115568" y="2052320"/>
            <a:ext cx="10168128" cy="4572000"/>
          </a:xfrm>
        </p:spPr>
        <p:txBody>
          <a:bodyPr/>
          <a:lstStyle/>
          <a:p>
            <a:r>
              <a:rPr lang="en-US" dirty="0"/>
              <a:t>eventually left Toulouse and assumed again a female identity;</a:t>
            </a:r>
          </a:p>
          <a:p>
            <a:r>
              <a:rPr lang="en-US" dirty="0"/>
              <a:t>In 1691 s/he was arrested for transgressing the boundaries of the sex and was ordered to live like a man again;</a:t>
            </a:r>
          </a:p>
          <a:p>
            <a:r>
              <a:rPr lang="en-US" dirty="0"/>
              <a:t>In 1693 s/he came to Paris where she was examined by the famous physicians Helvetius and </a:t>
            </a:r>
            <a:r>
              <a:rPr lang="en-US" dirty="0" err="1"/>
              <a:t>Saviard</a:t>
            </a:r>
            <a:r>
              <a:rPr lang="en-US" dirty="0"/>
              <a:t> who concluded finally that s/he was in fact a </a:t>
            </a:r>
            <a:r>
              <a:rPr lang="en-US" b="1" dirty="0"/>
              <a:t>woman</a:t>
            </a:r>
            <a:r>
              <a:rPr lang="en-US" dirty="0"/>
              <a:t>.</a:t>
            </a:r>
          </a:p>
          <a:p>
            <a:r>
              <a:rPr lang="en-US" dirty="0"/>
              <a:t>Marguerite/Arnaud may have participated in presenting her/himself as a spectacle for the view of 'those who were curious’ (for money)</a:t>
            </a:r>
            <a:br>
              <a:rPr lang="en-US" dirty="0"/>
            </a:br>
            <a:br>
              <a:rPr lang="en-US" dirty="0"/>
            </a:br>
            <a:br>
              <a:rPr lang="en-US" dirty="0"/>
            </a:br>
            <a:r>
              <a:rPr lang="en-US" dirty="0"/>
              <a:t>.</a:t>
            </a: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335555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53390-BB1F-1193-41D2-12D6899D8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75AF4-1865-7D3C-BFD6-D3360DF77AA2}"/>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71C55098-A139-1158-7C36-193DADC0DDD2}"/>
              </a:ext>
            </a:extLst>
          </p:cNvPr>
          <p:cNvSpPr>
            <a:spLocks noGrp="1"/>
          </p:cNvSpPr>
          <p:nvPr>
            <p:ph idx="1"/>
          </p:nvPr>
        </p:nvSpPr>
        <p:spPr>
          <a:xfrm>
            <a:off x="1115568" y="2052320"/>
            <a:ext cx="10168128" cy="4572000"/>
          </a:xfrm>
        </p:spPr>
        <p:txBody>
          <a:bodyPr/>
          <a:lstStyle/>
          <a:p>
            <a:r>
              <a:rPr lang="en-US" dirty="0"/>
              <a:t>The </a:t>
            </a:r>
            <a:r>
              <a:rPr lang="en-US" b="1" dirty="0"/>
              <a:t>scientific gaze</a:t>
            </a:r>
            <a:r>
              <a:rPr lang="en-US" dirty="0"/>
              <a:t>: </a:t>
            </a:r>
            <a:r>
              <a:rPr lang="en-US" dirty="0" err="1"/>
              <a:t>Saviard</a:t>
            </a:r>
            <a:r>
              <a:rPr lang="en-US" dirty="0"/>
              <a:t> represented the hermaphrodite without compassion - he 'examined her in each part with exactitude.’ </a:t>
            </a:r>
          </a:p>
          <a:p>
            <a:r>
              <a:rPr lang="en-US" dirty="0"/>
              <a:t>Marguerite/Arnaud's body was thus </a:t>
            </a:r>
            <a:r>
              <a:rPr lang="en-US" b="1" dirty="0"/>
              <a:t>fragmented into a series of pieces</a:t>
            </a:r>
            <a:r>
              <a:rPr lang="en-US" dirty="0"/>
              <a:t> which were thoroughly </a:t>
            </a:r>
            <a:r>
              <a:rPr lang="en-US" b="1" dirty="0">
                <a:solidFill>
                  <a:srgbClr val="FF0000"/>
                </a:solidFill>
              </a:rPr>
              <a:t>objectified</a:t>
            </a:r>
            <a:r>
              <a:rPr lang="en-US" dirty="0"/>
              <a:t> by this </a:t>
            </a:r>
            <a:r>
              <a:rPr lang="en-US" b="1" dirty="0">
                <a:solidFill>
                  <a:srgbClr val="FF0000"/>
                </a:solidFill>
              </a:rPr>
              <a:t>scientific/pornographic </a:t>
            </a:r>
            <a:r>
              <a:rPr lang="en-US" dirty="0"/>
              <a:t>examination. </a:t>
            </a:r>
            <a:br>
              <a:rPr lang="en-US" dirty="0"/>
            </a:br>
            <a:br>
              <a:rPr lang="en-US" dirty="0"/>
            </a:br>
            <a:br>
              <a:rPr lang="en-US" dirty="0"/>
            </a:br>
            <a:br>
              <a:rPr lang="en-US" dirty="0"/>
            </a:br>
            <a:br>
              <a:rPr lang="en-US" dirty="0"/>
            </a:br>
            <a:r>
              <a:rPr lang="en-US" dirty="0"/>
              <a:t>.</a:t>
            </a: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2718894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2486-614D-D54D-CA43-5CA4F8A8DF15}"/>
              </a:ext>
            </a:extLst>
          </p:cNvPr>
          <p:cNvSpPr>
            <a:spLocks noGrp="1"/>
          </p:cNvSpPr>
          <p:nvPr>
            <p:ph type="title"/>
          </p:nvPr>
        </p:nvSpPr>
        <p:spPr/>
        <p:txBody>
          <a:bodyPr/>
          <a:lstStyle/>
          <a:p>
            <a:r>
              <a:rPr lang="en-US" dirty="0"/>
              <a:t>The early modern hermaphrodite</a:t>
            </a:r>
          </a:p>
        </p:txBody>
      </p:sp>
      <p:sp>
        <p:nvSpPr>
          <p:cNvPr id="3" name="Content Placeholder 2">
            <a:extLst>
              <a:ext uri="{FF2B5EF4-FFF2-40B4-BE49-F238E27FC236}">
                <a16:creationId xmlns:a16="http://schemas.microsoft.com/office/drawing/2014/main" id="{2C60E74C-53E6-258C-FF38-878B429CA9F0}"/>
              </a:ext>
            </a:extLst>
          </p:cNvPr>
          <p:cNvSpPr>
            <a:spLocks noGrp="1"/>
          </p:cNvSpPr>
          <p:nvPr>
            <p:ph idx="1"/>
          </p:nvPr>
        </p:nvSpPr>
        <p:spPr/>
        <p:txBody>
          <a:bodyPr/>
          <a:lstStyle/>
          <a:p>
            <a:r>
              <a:rPr lang="en-US" dirty="0"/>
              <a:t>‘I made her urinate before the gathered assembly, upon her claiming that urine did issue from two separate places; and in order to make apparent the contrary, while she urinated I did spread apart the lips of her vulva, by which means I did make the spectators see the urinary meatus from whence the flow did proceed exclusively’ </a:t>
            </a:r>
          </a:p>
          <a:p>
            <a:r>
              <a:rPr lang="en-US" dirty="0"/>
              <a:t>couched in the language and methodology of </a:t>
            </a:r>
            <a:r>
              <a:rPr lang="en-US" b="1" dirty="0"/>
              <a:t>scientific objectivity</a:t>
            </a:r>
            <a:r>
              <a:rPr lang="en-US" dirty="0"/>
              <a:t>, the hermaphrodite was </a:t>
            </a:r>
            <a:r>
              <a:rPr lang="en-US" b="1" dirty="0">
                <a:solidFill>
                  <a:srgbClr val="FF0000"/>
                </a:solidFill>
              </a:rPr>
              <a:t>presented as a public experiment </a:t>
            </a:r>
            <a:br>
              <a:rPr lang="en-US" dirty="0"/>
            </a:br>
            <a:br>
              <a:rPr lang="en-US" dirty="0"/>
            </a:br>
            <a:endParaRPr lang="en-US" dirty="0"/>
          </a:p>
        </p:txBody>
      </p:sp>
    </p:spTree>
    <p:extLst>
      <p:ext uri="{BB962C8B-B14F-4D97-AF65-F5344CB8AC3E}">
        <p14:creationId xmlns:p14="http://schemas.microsoft.com/office/powerpoint/2010/main" val="1212927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9A4CE-D825-4B6A-76D1-64A881DF6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27F17-2FBE-CF95-481B-F1A6AD0B7DAE}"/>
              </a:ext>
            </a:extLst>
          </p:cNvPr>
          <p:cNvSpPr>
            <a:spLocks noGrp="1"/>
          </p:cNvSpPr>
          <p:nvPr>
            <p:ph type="title"/>
          </p:nvPr>
        </p:nvSpPr>
        <p:spPr/>
        <p:txBody>
          <a:bodyPr>
            <a:normAutofit fontScale="90000"/>
          </a:bodyPr>
          <a:lstStyle/>
          <a:p>
            <a:r>
              <a:rPr lang="en-US" dirty="0"/>
              <a:t>The early modern hermaphrodite: The hermaphrodite as erotic entertainment</a:t>
            </a:r>
          </a:p>
        </p:txBody>
      </p:sp>
      <p:sp>
        <p:nvSpPr>
          <p:cNvPr id="3" name="Content Placeholder 2">
            <a:extLst>
              <a:ext uri="{FF2B5EF4-FFF2-40B4-BE49-F238E27FC236}">
                <a16:creationId xmlns:a16="http://schemas.microsoft.com/office/drawing/2014/main" id="{0CC54149-CAE2-472C-AA09-5EC45EF2942E}"/>
              </a:ext>
            </a:extLst>
          </p:cNvPr>
          <p:cNvSpPr>
            <a:spLocks noGrp="1"/>
          </p:cNvSpPr>
          <p:nvPr>
            <p:ph idx="1"/>
          </p:nvPr>
        </p:nvSpPr>
        <p:spPr>
          <a:xfrm>
            <a:off x="1115568" y="2255520"/>
            <a:ext cx="10168128" cy="3916680"/>
          </a:xfrm>
        </p:spPr>
        <p:txBody>
          <a:bodyPr/>
          <a:lstStyle/>
          <a:p>
            <a:pPr marL="0" indent="0">
              <a:buNone/>
            </a:pPr>
            <a:r>
              <a:rPr lang="en-US" dirty="0"/>
              <a:t>Several ads between 1680-1700 about a hermaphrodite woman from Angola in the British Library;</a:t>
            </a:r>
          </a:p>
          <a:p>
            <a:pPr lvl="1"/>
            <a:r>
              <a:rPr lang="en-US" dirty="0"/>
              <a:t>Information in English, followed by detailed description of genitalia in Latin; the use of Latin encoded sexual knowledge – for the learned</a:t>
            </a:r>
          </a:p>
          <a:p>
            <a:pPr lvl="1"/>
            <a:r>
              <a:rPr lang="en-US" sz="2400" dirty="0"/>
              <a:t>The proliferation of knowledge about the anatomical details of this Angolan woman, is also a graphic illustration of the </a:t>
            </a:r>
            <a:r>
              <a:rPr lang="en-US" sz="2400" b="1" dirty="0" err="1"/>
              <a:t>eroticisation</a:t>
            </a:r>
            <a:r>
              <a:rPr lang="en-US" sz="2400" b="1" dirty="0"/>
              <a:t> of the colonial gaze within a scientific context </a:t>
            </a:r>
            <a:br>
              <a:rPr lang="en-US" sz="2400" dirty="0"/>
            </a:br>
            <a:br>
              <a:rPr lang="en-US" sz="2400" dirty="0"/>
            </a:br>
            <a:br>
              <a:rPr lang="en-US" dirty="0"/>
            </a:br>
            <a:endParaRPr lang="en-US" dirty="0"/>
          </a:p>
        </p:txBody>
      </p:sp>
    </p:spTree>
    <p:extLst>
      <p:ext uri="{BB962C8B-B14F-4D97-AF65-F5344CB8AC3E}">
        <p14:creationId xmlns:p14="http://schemas.microsoft.com/office/powerpoint/2010/main" val="3754746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9A9E4-0F60-E249-A974-556155955CD9}"/>
              </a:ext>
            </a:extLst>
          </p:cNvPr>
          <p:cNvSpPr>
            <a:spLocks noGrp="1"/>
          </p:cNvSpPr>
          <p:nvPr>
            <p:ph type="title"/>
          </p:nvPr>
        </p:nvSpPr>
        <p:spPr/>
        <p:txBody>
          <a:bodyPr>
            <a:normAutofit fontScale="90000"/>
          </a:bodyPr>
          <a:lstStyle/>
          <a:p>
            <a:r>
              <a:rPr lang="en-US" dirty="0"/>
              <a:t>The early modern hermaphrodite: The hermaphrodite as erotic entertainment</a:t>
            </a:r>
          </a:p>
        </p:txBody>
      </p:sp>
      <p:sp>
        <p:nvSpPr>
          <p:cNvPr id="3" name="Content Placeholder 2">
            <a:extLst>
              <a:ext uri="{FF2B5EF4-FFF2-40B4-BE49-F238E27FC236}">
                <a16:creationId xmlns:a16="http://schemas.microsoft.com/office/drawing/2014/main" id="{7CB77129-4ACE-82F2-D0B3-93C625279E5C}"/>
              </a:ext>
            </a:extLst>
          </p:cNvPr>
          <p:cNvSpPr>
            <a:spLocks noGrp="1"/>
          </p:cNvSpPr>
          <p:nvPr>
            <p:ph idx="1"/>
          </p:nvPr>
        </p:nvSpPr>
        <p:spPr/>
        <p:txBody>
          <a:bodyPr/>
          <a:lstStyle/>
          <a:p>
            <a:r>
              <a:rPr lang="fr-FR" dirty="0"/>
              <a:t>The </a:t>
            </a:r>
            <a:r>
              <a:rPr lang="fr-FR" dirty="0" err="1"/>
              <a:t>consumption</a:t>
            </a:r>
            <a:r>
              <a:rPr lang="fr-FR" dirty="0"/>
              <a:t> of </a:t>
            </a:r>
            <a:r>
              <a:rPr lang="fr-FR" dirty="0" err="1"/>
              <a:t>erotic</a:t>
            </a:r>
            <a:r>
              <a:rPr lang="fr-FR" dirty="0"/>
              <a:t> </a:t>
            </a:r>
            <a:r>
              <a:rPr lang="fr-FR" dirty="0" err="1"/>
              <a:t>novels</a:t>
            </a:r>
            <a:r>
              <a:rPr lang="fr-FR" dirty="0"/>
              <a:t> </a:t>
            </a:r>
            <a:r>
              <a:rPr lang="fr-FR" dirty="0" err="1"/>
              <a:t>such</a:t>
            </a:r>
            <a:r>
              <a:rPr lang="fr-FR" dirty="0"/>
              <a:t> as </a:t>
            </a:r>
            <a:r>
              <a:rPr lang="fr-FR" dirty="0" err="1"/>
              <a:t>Francois</a:t>
            </a:r>
            <a:r>
              <a:rPr lang="fr-FR" dirty="0"/>
              <a:t> de Chavigny de la </a:t>
            </a:r>
            <a:r>
              <a:rPr lang="fr-FR" dirty="0" err="1"/>
              <a:t>Bretonniere's</a:t>
            </a:r>
            <a:r>
              <a:rPr lang="fr-FR" dirty="0"/>
              <a:t> </a:t>
            </a:r>
            <a:r>
              <a:rPr lang="fr-FR" i="1" dirty="0"/>
              <a:t>The Gallant Hermaphrodite </a:t>
            </a:r>
            <a:r>
              <a:rPr lang="fr-FR" dirty="0"/>
              <a:t>(1688):</a:t>
            </a:r>
          </a:p>
          <a:p>
            <a:r>
              <a:rPr lang="en-US" dirty="0"/>
              <a:t>presented as a </a:t>
            </a:r>
            <a:r>
              <a:rPr lang="en-US" b="1" dirty="0"/>
              <a:t>private pleasure </a:t>
            </a:r>
            <a:r>
              <a:rPr lang="en-US" dirty="0"/>
              <a:t>of an </a:t>
            </a:r>
            <a:r>
              <a:rPr lang="en-US" b="1" dirty="0">
                <a:solidFill>
                  <a:srgbClr val="FF0000"/>
                </a:solidFill>
              </a:rPr>
              <a:t>emerging, and increasingly female, bourgeois readership</a:t>
            </a:r>
            <a:r>
              <a:rPr lang="en-US" dirty="0"/>
              <a:t>.</a:t>
            </a:r>
          </a:p>
          <a:p>
            <a:r>
              <a:rPr lang="en-US" dirty="0"/>
              <a:t>However, the textual construction of this </a:t>
            </a:r>
            <a:r>
              <a:rPr lang="en-US" b="1" dirty="0"/>
              <a:t>implied female reader </a:t>
            </a:r>
            <a:r>
              <a:rPr lang="en-US" dirty="0"/>
              <a:t>- intimately absorbed by the hermaphrodite's erotic adventures </a:t>
            </a:r>
            <a:r>
              <a:rPr lang="en-US" b="1" dirty="0">
                <a:solidFill>
                  <a:srgbClr val="FF0000"/>
                </a:solidFill>
              </a:rPr>
              <a:t>whilst alone (and 'without scandal’) </a:t>
            </a:r>
            <a:r>
              <a:rPr lang="en-US" dirty="0"/>
              <a:t>-&gt; also allows </a:t>
            </a:r>
            <a:r>
              <a:rPr lang="en-US" b="1" dirty="0"/>
              <a:t>the male reader </a:t>
            </a:r>
            <a:r>
              <a:rPr lang="en-US" dirty="0"/>
              <a:t>to </a:t>
            </a:r>
            <a:r>
              <a:rPr lang="en-US" b="1" dirty="0"/>
              <a:t>fantasize</a:t>
            </a:r>
            <a:r>
              <a:rPr lang="en-US" dirty="0"/>
              <a:t> the imagined pleasures of this scene. </a:t>
            </a:r>
            <a:br>
              <a:rPr lang="en-US" dirty="0"/>
            </a:br>
            <a:br>
              <a:rPr lang="fr-FR" dirty="0"/>
            </a:br>
            <a:endParaRPr lang="en-US" dirty="0"/>
          </a:p>
        </p:txBody>
      </p:sp>
    </p:spTree>
    <p:extLst>
      <p:ext uri="{BB962C8B-B14F-4D97-AF65-F5344CB8AC3E}">
        <p14:creationId xmlns:p14="http://schemas.microsoft.com/office/powerpoint/2010/main" val="2447530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6CC74-22DD-47CF-F1D1-C29A7794DC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E8BF72-A756-CD68-6F6D-8308D674D045}"/>
              </a:ext>
            </a:extLst>
          </p:cNvPr>
          <p:cNvSpPr>
            <a:spLocks noGrp="1"/>
          </p:cNvSpPr>
          <p:nvPr>
            <p:ph type="title"/>
          </p:nvPr>
        </p:nvSpPr>
        <p:spPr/>
        <p:txBody>
          <a:bodyPr>
            <a:normAutofit fontScale="90000"/>
          </a:bodyPr>
          <a:lstStyle/>
          <a:p>
            <a:r>
              <a:rPr lang="en-US" dirty="0"/>
              <a:t>The early modern hermaphrodite: The hermaphrodite as erotic entertainment</a:t>
            </a:r>
          </a:p>
        </p:txBody>
      </p:sp>
      <p:sp>
        <p:nvSpPr>
          <p:cNvPr id="3" name="Content Placeholder 2">
            <a:extLst>
              <a:ext uri="{FF2B5EF4-FFF2-40B4-BE49-F238E27FC236}">
                <a16:creationId xmlns:a16="http://schemas.microsoft.com/office/drawing/2014/main" id="{A5FA0B44-22DD-A0D5-D2D2-E29091CC50E6}"/>
              </a:ext>
            </a:extLst>
          </p:cNvPr>
          <p:cNvSpPr>
            <a:spLocks noGrp="1"/>
          </p:cNvSpPr>
          <p:nvPr>
            <p:ph idx="1"/>
          </p:nvPr>
        </p:nvSpPr>
        <p:spPr>
          <a:xfrm>
            <a:off x="1115568" y="2184400"/>
            <a:ext cx="10168128" cy="4226560"/>
          </a:xfrm>
        </p:spPr>
        <p:txBody>
          <a:bodyPr/>
          <a:lstStyle/>
          <a:p>
            <a:r>
              <a:rPr lang="en-US" sz="2000" dirty="0"/>
              <a:t>the woman reader is also addressed in Giles Jacob’s </a:t>
            </a:r>
            <a:r>
              <a:rPr lang="en-US" sz="2000" i="1" dirty="0"/>
              <a:t>Treatise of Hermaphrodites </a:t>
            </a:r>
            <a:r>
              <a:rPr lang="en-US" sz="2000" dirty="0"/>
              <a:t>(1718) - </a:t>
            </a:r>
            <a:r>
              <a:rPr lang="en-US" sz="2000" dirty="0">
                <a:hlinkClick r:id="rId2"/>
              </a:rPr>
              <a:t>https://www.gutenberg.org/ebooks/13569</a:t>
            </a:r>
            <a:endParaRPr lang="en-US" sz="2000" dirty="0"/>
          </a:p>
          <a:p>
            <a:r>
              <a:rPr lang="en-US" sz="2000" dirty="0"/>
              <a:t>Disclaimer: ‘My Design in the following sheets is </a:t>
            </a:r>
            <a:r>
              <a:rPr lang="en-US" sz="2000" dirty="0" err="1"/>
              <a:t>meerly</a:t>
            </a:r>
            <a:r>
              <a:rPr lang="en-US" sz="2000" dirty="0"/>
              <a:t> as an innocent Entertainment for all curious Persons, without any Views of inciting Masculine-Females to Amorous </a:t>
            </a:r>
            <a:r>
              <a:rPr lang="en-US" sz="2000" dirty="0" err="1"/>
              <a:t>Tryals</a:t>
            </a:r>
            <a:r>
              <a:rPr lang="en-US" sz="2000" dirty="0"/>
              <a:t> with their own Sex; and I am </a:t>
            </a:r>
            <a:r>
              <a:rPr lang="en-US" sz="2000" dirty="0" err="1"/>
              <a:t>perswaded</a:t>
            </a:r>
            <a:r>
              <a:rPr lang="en-US" sz="2000" dirty="0"/>
              <a:t> there will not be one single </a:t>
            </a:r>
            <a:r>
              <a:rPr lang="en-US" sz="2000" i="1" dirty="0"/>
              <a:t>HERMAPHRODITE </a:t>
            </a:r>
            <a:r>
              <a:rPr lang="en-US" sz="2000" dirty="0"/>
              <a:t>the more in the World, on account of the publishing this TREATISE’</a:t>
            </a:r>
          </a:p>
          <a:p>
            <a:r>
              <a:rPr lang="en-US" sz="2000" dirty="0"/>
              <a:t>Hermaphrodites were, in other words, </a:t>
            </a:r>
            <a:r>
              <a:rPr lang="en-US" sz="2000" b="1" dirty="0"/>
              <a:t>created not born</a:t>
            </a:r>
            <a:r>
              <a:rPr lang="en-US" sz="2000" dirty="0"/>
              <a:t>. They were defined by their sexuality as well as their sexual anatomy. For Jacob, hermaphrodites were, lustful women whose enlarged clitorises reflected their equally enlarged sexual appetites.  (so we are talking here about </a:t>
            </a:r>
            <a:r>
              <a:rPr lang="en-US" sz="2000" b="1" dirty="0"/>
              <a:t>female sexual desire</a:t>
            </a:r>
            <a:r>
              <a:rPr lang="en-US" sz="2000" dirty="0"/>
              <a:t>)</a:t>
            </a:r>
            <a:br>
              <a:rPr lang="en-US" sz="2000" dirty="0"/>
            </a:br>
            <a:r>
              <a:rPr lang="en-US" dirty="0"/>
              <a:t> </a:t>
            </a:r>
            <a:br>
              <a:rPr lang="en-US" dirty="0"/>
            </a:br>
            <a:br>
              <a:rPr lang="en-US" dirty="0"/>
            </a:br>
            <a:r>
              <a:rPr lang="en-US" dirty="0"/>
              <a:t>. </a:t>
            </a:r>
            <a:br>
              <a:rPr lang="en-US" dirty="0"/>
            </a:br>
            <a:br>
              <a:rPr lang="fr-FR" dirty="0"/>
            </a:br>
            <a:endParaRPr lang="en-US" dirty="0"/>
          </a:p>
        </p:txBody>
      </p:sp>
    </p:spTree>
    <p:extLst>
      <p:ext uri="{BB962C8B-B14F-4D97-AF65-F5344CB8AC3E}">
        <p14:creationId xmlns:p14="http://schemas.microsoft.com/office/powerpoint/2010/main" val="229290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EDF04A-64CB-06FC-1396-EA787AB885DA}"/>
              </a:ext>
            </a:extLst>
          </p:cNvPr>
          <p:cNvSpPr>
            <a:spLocks noGrp="1"/>
          </p:cNvSpPr>
          <p:nvPr>
            <p:ph type="title"/>
          </p:nvPr>
        </p:nvSpPr>
        <p:spPr>
          <a:xfrm>
            <a:off x="411480" y="987552"/>
            <a:ext cx="4485861" cy="1088136"/>
          </a:xfrm>
        </p:spPr>
        <p:txBody>
          <a:bodyPr anchor="b">
            <a:normAutofit/>
          </a:bodyPr>
          <a:lstStyle/>
          <a:p>
            <a:r>
              <a:rPr lang="en-US" sz="3100"/>
              <a:t>Manuals: </a:t>
            </a:r>
            <a:r>
              <a:rPr lang="en-US" sz="3100" b="0" i="1"/>
              <a:t>Aristotle’s Masterpiece</a:t>
            </a:r>
            <a:r>
              <a:rPr lang="en-US" sz="3100" b="0"/>
              <a:t> </a:t>
            </a:r>
            <a:endParaRPr lang="en-US" sz="3100"/>
          </a:p>
        </p:txBody>
      </p:sp>
      <p:sp>
        <p:nvSpPr>
          <p:cNvPr id="1033" name="Rectangle 103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5" name="Rectangle 103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0B9BF97-44E8-EBE9-AD36-D4C0F1EE0B3C}"/>
              </a:ext>
            </a:extLst>
          </p:cNvPr>
          <p:cNvSpPr>
            <a:spLocks noGrp="1"/>
          </p:cNvSpPr>
          <p:nvPr>
            <p:ph idx="1"/>
          </p:nvPr>
        </p:nvSpPr>
        <p:spPr>
          <a:xfrm>
            <a:off x="411479" y="2688336"/>
            <a:ext cx="4498848" cy="3584448"/>
          </a:xfrm>
        </p:spPr>
        <p:txBody>
          <a:bodyPr anchor="t">
            <a:normAutofit/>
          </a:bodyPr>
          <a:lstStyle/>
          <a:p>
            <a:r>
              <a:rPr lang="en-US" sz="1700" dirty="0">
                <a:hlinkClick r:id="rId2"/>
              </a:rPr>
              <a:t>https://publicdomainreview.org/essay/when-the-birds-and-the-bees-were-not-enough-aristotle-s-masterpiece/</a:t>
            </a:r>
            <a:endParaRPr lang="en-US" sz="1700" dirty="0"/>
          </a:p>
          <a:p>
            <a:endParaRPr lang="en-US" sz="1700" dirty="0"/>
          </a:p>
          <a:p>
            <a:r>
              <a:rPr lang="en-US" dirty="0"/>
              <a:t>Front cover, 1820s edition of the </a:t>
            </a:r>
            <a:r>
              <a:rPr lang="en-US" i="1" dirty="0"/>
              <a:t>Masterpiece</a:t>
            </a:r>
            <a:r>
              <a:rPr lang="en-US" dirty="0"/>
              <a:t>; by now the naked woman is no longer monstrous and hairy, and she’s lost the black baby </a:t>
            </a:r>
            <a:endParaRPr lang="en-US" sz="1700" dirty="0"/>
          </a:p>
        </p:txBody>
      </p:sp>
      <p:pic>
        <p:nvPicPr>
          <p:cNvPr id="1026" name="Picture 2">
            <a:extLst>
              <a:ext uri="{FF2B5EF4-FFF2-40B4-BE49-F238E27FC236}">
                <a16:creationId xmlns:a16="http://schemas.microsoft.com/office/drawing/2014/main" id="{54C6EB58-AAEF-33FB-B2E8-6A50D545E7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365" b="18650"/>
          <a:stretch>
            <a:fillRect/>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174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22">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2593F3-FAB8-4B98-8437-1E819CB2C14E}"/>
              </a:ext>
            </a:extLst>
          </p:cNvPr>
          <p:cNvSpPr>
            <a:spLocks noGrp="1"/>
          </p:cNvSpPr>
          <p:nvPr>
            <p:ph type="title"/>
          </p:nvPr>
        </p:nvSpPr>
        <p:spPr>
          <a:xfrm>
            <a:off x="621792" y="1161288"/>
            <a:ext cx="3602736" cy="4526280"/>
          </a:xfrm>
        </p:spPr>
        <p:txBody>
          <a:bodyPr>
            <a:normAutofit/>
          </a:bodyPr>
          <a:lstStyle/>
          <a:p>
            <a:r>
              <a:rPr lang="el-GR" sz="4000" b="1" dirty="0"/>
              <a:t>Βασικό ερώτημα</a:t>
            </a:r>
            <a:r>
              <a:rPr lang="en-US" sz="4000" b="1" dirty="0"/>
              <a:t>:</a:t>
            </a:r>
            <a:endParaRPr lang="en-US" dirty="0"/>
          </a:p>
        </p:txBody>
      </p:sp>
      <p:sp>
        <p:nvSpPr>
          <p:cNvPr id="27" name="Rectangle 26">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6EDC954-7B2D-4B47-976F-F828AA646E47}"/>
              </a:ext>
            </a:extLst>
          </p:cNvPr>
          <p:cNvSpPr>
            <a:spLocks noGrp="1"/>
          </p:cNvSpPr>
          <p:nvPr>
            <p:ph idx="1"/>
          </p:nvPr>
        </p:nvSpPr>
        <p:spPr>
          <a:xfrm>
            <a:off x="4609071" y="296563"/>
            <a:ext cx="6741682" cy="6351372"/>
          </a:xfrm>
        </p:spPr>
        <p:txBody>
          <a:bodyPr anchor="ctr">
            <a:noAutofit/>
          </a:bodyPr>
          <a:lstStyle/>
          <a:p>
            <a:pPr eaLnBrk="1" hangingPunct="1">
              <a:lnSpc>
                <a:spcPct val="100000"/>
              </a:lnSpc>
              <a:defRPr/>
            </a:pPr>
            <a:r>
              <a:rPr lang="el-GR" sz="2000" dirty="0"/>
              <a:t>υπάρχει σύνδεση ανάμεσα στα </a:t>
            </a:r>
            <a:r>
              <a:rPr lang="el-GR" sz="2000" b="1" dirty="0"/>
              <a:t>φιλοσοφικά βιβλί</a:t>
            </a:r>
            <a:r>
              <a:rPr lang="el-GR" sz="2000" dirty="0"/>
              <a:t>α και τη μαζική εξέγερση στη Γαλλία που οδήγησε στη </a:t>
            </a:r>
            <a:r>
              <a:rPr lang="el-GR" sz="2000" b="1" dirty="0"/>
              <a:t>Γαλλική Επανάσταση</a:t>
            </a:r>
            <a:r>
              <a:rPr lang="el-GR" sz="2000" dirty="0"/>
              <a:t>?</a:t>
            </a:r>
            <a:endParaRPr lang="en-US" sz="2000" dirty="0"/>
          </a:p>
          <a:p>
            <a:pPr lvl="1" eaLnBrk="1" hangingPunct="1">
              <a:lnSpc>
                <a:spcPct val="100000"/>
              </a:lnSpc>
              <a:defRPr/>
            </a:pPr>
            <a:r>
              <a:rPr lang="el-GR" dirty="0"/>
              <a:t>Ανάδυση πορνογραφίας στη Γαλλία, απαραίτητη για Γαλλική Επανάσταση</a:t>
            </a:r>
            <a:endParaRPr lang="en-US" dirty="0"/>
          </a:p>
          <a:p>
            <a:pPr eaLnBrk="1" hangingPunct="1">
              <a:lnSpc>
                <a:spcPct val="100000"/>
              </a:lnSpc>
              <a:buFont typeface="Wingdings" panose="05000000000000000000" pitchFamily="2" charset="2"/>
              <a:buNone/>
              <a:defRPr/>
            </a:pPr>
            <a:endParaRPr lang="el-GR" sz="2000" dirty="0"/>
          </a:p>
          <a:p>
            <a:pPr eaLnBrk="1" hangingPunct="1">
              <a:lnSpc>
                <a:spcPct val="100000"/>
              </a:lnSpc>
              <a:defRPr/>
            </a:pPr>
            <a:r>
              <a:rPr lang="el-GR" sz="2000" dirty="0">
                <a:effectLst/>
              </a:rPr>
              <a:t>Στη Γαλλία, λοιπόν, τη στιγμή που άρχισε να αστυνομεύεται η πολιτική ανυπακοή,</a:t>
            </a:r>
            <a:r>
              <a:rPr lang="en-US" sz="2000" dirty="0">
                <a:effectLst/>
              </a:rPr>
              <a:t> </a:t>
            </a:r>
            <a:r>
              <a:rPr lang="el-GR" sz="2000" dirty="0">
                <a:effectLst/>
              </a:rPr>
              <a:t>άρχισε να </a:t>
            </a:r>
            <a:r>
              <a:rPr lang="el-GR" sz="2000" b="1" dirty="0">
                <a:effectLst/>
              </a:rPr>
              <a:t>αναπτύσσεται και η χρήση της σεξουαλικότητας</a:t>
            </a:r>
            <a:r>
              <a:rPr lang="en-US" sz="2000" b="1" dirty="0">
                <a:effectLst/>
              </a:rPr>
              <a:t> </a:t>
            </a:r>
            <a:r>
              <a:rPr lang="el-GR" sz="2000" b="1" dirty="0">
                <a:effectLst/>
              </a:rPr>
              <a:t>για ανατροπή επίσημου κρατικού ελέγχου</a:t>
            </a:r>
            <a:r>
              <a:rPr lang="el-GR" sz="2000" dirty="0">
                <a:effectLst/>
              </a:rPr>
              <a:t>.</a:t>
            </a:r>
            <a:endParaRPr lang="en-US" sz="2000" dirty="0">
              <a:effectLst/>
            </a:endParaRPr>
          </a:p>
          <a:p>
            <a:pPr eaLnBrk="1" hangingPunct="1">
              <a:lnSpc>
                <a:spcPct val="100000"/>
              </a:lnSpc>
              <a:buFont typeface="Wingdings" panose="05000000000000000000" pitchFamily="2" charset="2"/>
              <a:buNone/>
              <a:defRPr/>
            </a:pPr>
            <a:endParaRPr lang="en-US" sz="2000" dirty="0">
              <a:effectLst/>
            </a:endParaRPr>
          </a:p>
          <a:p>
            <a:pPr eaLnBrk="1" hangingPunct="1">
              <a:lnSpc>
                <a:spcPct val="100000"/>
              </a:lnSpc>
              <a:defRPr/>
            </a:pPr>
            <a:r>
              <a:rPr lang="el-GR" sz="2000" b="1" dirty="0">
                <a:solidFill>
                  <a:srgbClr val="FF0000"/>
                </a:solidFill>
                <a:effectLst/>
              </a:rPr>
              <a:t>Επόμενη έκρηξη στην πορνογραφική παράδοση</a:t>
            </a:r>
            <a:r>
              <a:rPr lang="en-US" sz="2000" b="1" dirty="0">
                <a:solidFill>
                  <a:srgbClr val="FF0000"/>
                </a:solidFill>
                <a:effectLst/>
              </a:rPr>
              <a:t>, </a:t>
            </a:r>
            <a:r>
              <a:rPr lang="el-GR" sz="2000" b="1" dirty="0">
                <a:solidFill>
                  <a:srgbClr val="FF0000"/>
                </a:solidFill>
                <a:effectLst/>
              </a:rPr>
              <a:t>1740ς</a:t>
            </a:r>
            <a:r>
              <a:rPr lang="el-GR" sz="2000" dirty="0">
                <a:effectLst/>
              </a:rPr>
              <a:t>:</a:t>
            </a:r>
            <a:endParaRPr lang="fr-FR" sz="2000" dirty="0">
              <a:effectLst/>
            </a:endParaRPr>
          </a:p>
          <a:p>
            <a:pPr lvl="1" eaLnBrk="1" hangingPunct="1">
              <a:lnSpc>
                <a:spcPct val="100000"/>
              </a:lnSpc>
              <a:defRPr/>
            </a:pPr>
            <a:r>
              <a:rPr lang="fr-FR" dirty="0">
                <a:effectLst/>
              </a:rPr>
              <a:t>Histoire de Dom Bourge, portier des Chartreux (1741)</a:t>
            </a:r>
          </a:p>
          <a:p>
            <a:pPr lvl="1" eaLnBrk="1" hangingPunct="1">
              <a:lnSpc>
                <a:spcPct val="100000"/>
              </a:lnSpc>
              <a:defRPr/>
            </a:pPr>
            <a:r>
              <a:rPr lang="fr-FR" dirty="0">
                <a:effectLst/>
              </a:rPr>
              <a:t>Le </a:t>
            </a:r>
            <a:r>
              <a:rPr lang="fr-FR" dirty="0" err="1">
                <a:effectLst/>
              </a:rPr>
              <a:t>Sopha</a:t>
            </a:r>
            <a:r>
              <a:rPr lang="fr-FR" dirty="0">
                <a:effectLst/>
              </a:rPr>
              <a:t> (1742)</a:t>
            </a:r>
          </a:p>
          <a:p>
            <a:pPr lvl="1" eaLnBrk="1" hangingPunct="1">
              <a:lnSpc>
                <a:spcPct val="100000"/>
              </a:lnSpc>
              <a:defRPr/>
            </a:pPr>
            <a:r>
              <a:rPr lang="fr-FR" dirty="0">
                <a:effectLst/>
              </a:rPr>
              <a:t>Les Bijoux indiscrets (Diderot) 1748</a:t>
            </a:r>
          </a:p>
          <a:p>
            <a:pPr lvl="1" eaLnBrk="1" hangingPunct="1">
              <a:lnSpc>
                <a:spcPct val="100000"/>
              </a:lnSpc>
              <a:defRPr/>
            </a:pPr>
            <a:r>
              <a:rPr lang="fr-FR" b="1" dirty="0">
                <a:effectLst/>
              </a:rPr>
              <a:t>Thérèse philosophe (1748)</a:t>
            </a:r>
          </a:p>
          <a:p>
            <a:pPr lvl="1" eaLnBrk="1" hangingPunct="1">
              <a:lnSpc>
                <a:spcPct val="100000"/>
              </a:lnSpc>
              <a:defRPr/>
            </a:pPr>
            <a:r>
              <a:rPr lang="fr-FR" dirty="0" err="1">
                <a:effectLst/>
              </a:rPr>
              <a:t>Cleland’s</a:t>
            </a:r>
            <a:r>
              <a:rPr lang="fr-FR" dirty="0">
                <a:effectLst/>
              </a:rPr>
              <a:t> Fanny Hill</a:t>
            </a:r>
            <a:endParaRPr lang="el-GR" dirty="0">
              <a:effectLst/>
            </a:endParaRPr>
          </a:p>
        </p:txBody>
      </p:sp>
    </p:spTree>
    <p:extLst>
      <p:ext uri="{BB962C8B-B14F-4D97-AF65-F5344CB8AC3E}">
        <p14:creationId xmlns:p14="http://schemas.microsoft.com/office/powerpoint/2010/main" val="2131021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7" name="Rectangle 7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1" name="Rectangle 80">
            <a:extLst>
              <a:ext uri="{FF2B5EF4-FFF2-40B4-BE49-F238E27FC236}">
                <a16:creationId xmlns:a16="http://schemas.microsoft.com/office/drawing/2014/main" id="{223D82F2-8828-4C80-AF95-242810E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3" name="Rectangle 82">
            <a:extLst>
              <a:ext uri="{FF2B5EF4-FFF2-40B4-BE49-F238E27FC236}">
                <a16:creationId xmlns:a16="http://schemas.microsoft.com/office/drawing/2014/main" id="{7FD0D34F-65E4-4896-8016-F401017B6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5" name="Rectangle 84">
            <a:extLst>
              <a:ext uri="{FF2B5EF4-FFF2-40B4-BE49-F238E27FC236}">
                <a16:creationId xmlns:a16="http://schemas.microsoft.com/office/drawing/2014/main" id="{27A25769-8A6A-4983-92E9-E41BEB530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27F5333-DF9C-48CA-9DBE-25547797601E}"/>
              </a:ext>
            </a:extLst>
          </p:cNvPr>
          <p:cNvSpPr>
            <a:spLocks noGrp="1"/>
          </p:cNvSpPr>
          <p:nvPr>
            <p:ph type="title"/>
          </p:nvPr>
        </p:nvSpPr>
        <p:spPr>
          <a:xfrm>
            <a:off x="555161" y="585216"/>
            <a:ext cx="10168128" cy="1179576"/>
          </a:xfrm>
        </p:spPr>
        <p:txBody>
          <a:bodyPr vert="horz" lIns="91440" tIns="45720" rIns="91440" bIns="45720" rtlCol="0" anchor="ctr">
            <a:normAutofit/>
          </a:bodyPr>
          <a:lstStyle/>
          <a:p>
            <a:r>
              <a:rPr lang="en-US" sz="2800" i="1" dirty="0">
                <a:effectLst/>
              </a:rPr>
              <a:t>Histoire de Dom </a:t>
            </a:r>
            <a:r>
              <a:rPr lang="en-US" sz="2800" i="1" dirty="0" err="1">
                <a:effectLst/>
              </a:rPr>
              <a:t>Bougre</a:t>
            </a:r>
            <a:r>
              <a:rPr lang="en-US" sz="2800" dirty="0">
                <a:effectLst/>
              </a:rPr>
              <a:t>, portier des Chartreux (1741)</a:t>
            </a:r>
            <a:br>
              <a:rPr lang="en-US" sz="2800" dirty="0">
                <a:effectLst/>
              </a:rPr>
            </a:br>
            <a:endParaRPr lang="en-US" sz="2800" dirty="0"/>
          </a:p>
        </p:txBody>
      </p:sp>
      <p:sp>
        <p:nvSpPr>
          <p:cNvPr id="87" name="Rectangle 86">
            <a:extLst>
              <a:ext uri="{FF2B5EF4-FFF2-40B4-BE49-F238E27FC236}">
                <a16:creationId xmlns:a16="http://schemas.microsoft.com/office/drawing/2014/main" id="{D6669D83-0E36-4F8C-B68A-D549AC194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67116"/>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364" name="Picture 4">
            <a:extLst>
              <a:ext uri="{FF2B5EF4-FFF2-40B4-BE49-F238E27FC236}">
                <a16:creationId xmlns:a16="http://schemas.microsoft.com/office/drawing/2014/main" id="{51197F00-1847-420D-AD82-23D2D5085E71}"/>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7637" r="2" b="15682"/>
          <a:stretch/>
        </p:blipFill>
        <p:spPr bwMode="auto">
          <a:xfrm>
            <a:off x="1115568" y="2478024"/>
            <a:ext cx="3035013" cy="3694176"/>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a:extLst>
              <a:ext uri="{FF2B5EF4-FFF2-40B4-BE49-F238E27FC236}">
                <a16:creationId xmlns:a16="http://schemas.microsoft.com/office/drawing/2014/main" id="{5F7A6BCB-A8DA-4545-9DAE-13AE74E48A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296" r="-2" b="5785"/>
          <a:stretch/>
        </p:blipFill>
        <p:spPr bwMode="auto">
          <a:xfrm>
            <a:off x="4507437" y="2478024"/>
            <a:ext cx="3039303" cy="3694176"/>
          </a:xfrm>
          <a:prstGeom prst="rect">
            <a:avLst/>
          </a:prstGeom>
          <a:noFill/>
          <a:extLst>
            <a:ext uri="{909E8E84-426E-40DD-AFC4-6F175D3DCCD1}">
              <a14:hiddenFill xmlns:a14="http://schemas.microsoft.com/office/drawing/2010/main">
                <a:solidFill>
                  <a:srgbClr val="FFFFFF"/>
                </a:solidFill>
              </a14:hiddenFill>
            </a:ext>
          </a:extLst>
        </p:spPr>
      </p:pic>
      <p:sp>
        <p:nvSpPr>
          <p:cNvPr id="15368" name="Content Placeholder 15367">
            <a:extLst>
              <a:ext uri="{FF2B5EF4-FFF2-40B4-BE49-F238E27FC236}">
                <a16:creationId xmlns:a16="http://schemas.microsoft.com/office/drawing/2014/main" id="{7D58632E-D999-0EF3-6859-336B94DFDB62}"/>
              </a:ext>
            </a:extLst>
          </p:cNvPr>
          <p:cNvSpPr>
            <a:spLocks noGrp="1"/>
          </p:cNvSpPr>
          <p:nvPr>
            <p:ph sz="half" idx="2"/>
          </p:nvPr>
        </p:nvSpPr>
        <p:spPr>
          <a:xfrm>
            <a:off x="7903596" y="2478024"/>
            <a:ext cx="3819011" cy="3694176"/>
          </a:xfrm>
        </p:spPr>
        <p:txBody>
          <a:bodyPr vert="horz" lIns="91440" tIns="45720" rIns="91440" bIns="45720" rtlCol="0" anchor="ctr">
            <a:noAutofit/>
          </a:bodyPr>
          <a:lstStyle/>
          <a:p>
            <a:r>
              <a:rPr lang="en-US" sz="2000" b="0" i="0" dirty="0">
                <a:solidFill>
                  <a:srgbClr val="212529"/>
                </a:solidFill>
                <a:effectLst/>
                <a:latin typeface="system-ui"/>
              </a:rPr>
              <a:t>Allegedly the anonymous author was Jean-Charles </a:t>
            </a:r>
            <a:r>
              <a:rPr lang="en-US" sz="2000" b="0" i="0" dirty="0" err="1">
                <a:solidFill>
                  <a:srgbClr val="212529"/>
                </a:solidFill>
                <a:effectLst/>
                <a:latin typeface="system-ui"/>
              </a:rPr>
              <a:t>Gervaise</a:t>
            </a:r>
            <a:r>
              <a:rPr lang="en-US" sz="2000" b="0" i="0" dirty="0">
                <a:solidFill>
                  <a:srgbClr val="212529"/>
                </a:solidFill>
                <a:effectLst/>
                <a:latin typeface="system-ui"/>
              </a:rPr>
              <a:t> de </a:t>
            </a:r>
            <a:r>
              <a:rPr lang="en-US" sz="2000" b="0" i="0" dirty="0" err="1">
                <a:solidFill>
                  <a:srgbClr val="212529"/>
                </a:solidFill>
                <a:effectLst/>
                <a:latin typeface="system-ui"/>
              </a:rPr>
              <a:t>Latouche</a:t>
            </a:r>
            <a:r>
              <a:rPr lang="en-US" sz="2000" b="1" i="0" dirty="0">
                <a:solidFill>
                  <a:srgbClr val="212529"/>
                </a:solidFill>
                <a:effectLst/>
                <a:latin typeface="system-ui"/>
              </a:rPr>
              <a:t>. Histoire de Dom </a:t>
            </a:r>
            <a:r>
              <a:rPr lang="en-US" sz="2000" b="1" i="0" dirty="0" err="1">
                <a:solidFill>
                  <a:srgbClr val="212529"/>
                </a:solidFill>
                <a:effectLst/>
                <a:latin typeface="system-ui"/>
              </a:rPr>
              <a:t>Bougre</a:t>
            </a:r>
            <a:r>
              <a:rPr lang="en-US" sz="2000" b="0" i="0" dirty="0">
                <a:solidFill>
                  <a:srgbClr val="212529"/>
                </a:solidFill>
                <a:effectLst/>
                <a:latin typeface="system-ui"/>
              </a:rPr>
              <a:t> =  one of the most celebrated French erotic novels of the 18th century, and one of the most frequently reprinted. The name </a:t>
            </a:r>
            <a:r>
              <a:rPr lang="en-US" sz="2000" b="0" i="0" dirty="0" err="1">
                <a:solidFill>
                  <a:srgbClr val="212529"/>
                </a:solidFill>
                <a:effectLst/>
                <a:latin typeface="system-ui"/>
              </a:rPr>
              <a:t>Bougre</a:t>
            </a:r>
            <a:r>
              <a:rPr lang="en-US" sz="2000" b="0" i="0" dirty="0">
                <a:solidFill>
                  <a:srgbClr val="212529"/>
                </a:solidFill>
                <a:effectLst/>
                <a:latin typeface="system-ui"/>
              </a:rPr>
              <a:t> refers to the French term </a:t>
            </a:r>
            <a:r>
              <a:rPr lang="en-US" sz="2000" b="0" i="1" dirty="0" err="1">
                <a:solidFill>
                  <a:srgbClr val="212529"/>
                </a:solidFill>
                <a:effectLst/>
                <a:latin typeface="system-ui"/>
              </a:rPr>
              <a:t>boulgre</a:t>
            </a:r>
            <a:r>
              <a:rPr lang="en-US" sz="2000" b="0" i="0" dirty="0">
                <a:solidFill>
                  <a:srgbClr val="212529"/>
                </a:solidFill>
                <a:effectLst/>
                <a:latin typeface="system-ui"/>
              </a:rPr>
              <a:t> meaning bugger.</a:t>
            </a:r>
            <a:endParaRPr lang="en-US" sz="2000" dirty="0"/>
          </a:p>
        </p:txBody>
      </p:sp>
    </p:spTree>
    <p:extLst>
      <p:ext uri="{BB962C8B-B14F-4D97-AF65-F5344CB8AC3E}">
        <p14:creationId xmlns:p14="http://schemas.microsoft.com/office/powerpoint/2010/main" val="341404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54EB-A680-E2A3-B6B9-19B53A308784}"/>
              </a:ext>
            </a:extLst>
          </p:cNvPr>
          <p:cNvSpPr>
            <a:spLocks noGrp="1"/>
          </p:cNvSpPr>
          <p:nvPr>
            <p:ph type="title"/>
          </p:nvPr>
        </p:nvSpPr>
        <p:spPr/>
        <p:txBody>
          <a:bodyPr/>
          <a:lstStyle/>
          <a:p>
            <a:r>
              <a:rPr lang="en-US" sz="4000" i="1" dirty="0">
                <a:effectLst/>
              </a:rPr>
              <a:t>Histoire de Dom </a:t>
            </a:r>
            <a:r>
              <a:rPr lang="en-US" sz="4000" i="1" dirty="0" err="1">
                <a:effectLst/>
              </a:rPr>
              <a:t>Bougre</a:t>
            </a:r>
            <a:endParaRPr lang="en-US" dirty="0"/>
          </a:p>
        </p:txBody>
      </p:sp>
      <p:sp>
        <p:nvSpPr>
          <p:cNvPr id="3" name="Content Placeholder 2">
            <a:extLst>
              <a:ext uri="{FF2B5EF4-FFF2-40B4-BE49-F238E27FC236}">
                <a16:creationId xmlns:a16="http://schemas.microsoft.com/office/drawing/2014/main" id="{9AA6FC38-E13C-4E3C-C478-33E41F164C6C}"/>
              </a:ext>
            </a:extLst>
          </p:cNvPr>
          <p:cNvSpPr>
            <a:spLocks noGrp="1"/>
          </p:cNvSpPr>
          <p:nvPr>
            <p:ph sz="half" idx="1"/>
          </p:nvPr>
        </p:nvSpPr>
        <p:spPr>
          <a:xfrm>
            <a:off x="264160" y="2184400"/>
            <a:ext cx="5789168" cy="4551680"/>
          </a:xfrm>
        </p:spPr>
        <p:txBody>
          <a:bodyPr/>
          <a:lstStyle/>
          <a:p>
            <a:r>
              <a:rPr lang="en-US" b="0" i="0" dirty="0">
                <a:solidFill>
                  <a:srgbClr val="202122"/>
                </a:solidFill>
                <a:effectLst/>
                <a:latin typeface="Arial" panose="020B0604020202020204" pitchFamily="34" charset="0"/>
              </a:rPr>
              <a:t>first-person perspective of the life story of the monk B… (acronym stands for </a:t>
            </a:r>
            <a:r>
              <a:rPr lang="en-US" b="0" i="0" dirty="0" err="1">
                <a:solidFill>
                  <a:srgbClr val="202122"/>
                </a:solidFill>
                <a:effectLst/>
                <a:latin typeface="Arial" panose="020B0604020202020204" pitchFamily="34" charset="0"/>
              </a:rPr>
              <a:t>Bougre</a:t>
            </a:r>
            <a:r>
              <a:rPr lang="en-US" b="0" i="0" dirty="0">
                <a:solidFill>
                  <a:srgbClr val="202122"/>
                </a:solidFill>
                <a:effectLst/>
                <a:latin typeface="Arial" panose="020B0604020202020204" pitchFamily="34" charset="0"/>
              </a:rPr>
              <a:t>, French vulgar expression for </a:t>
            </a:r>
            <a:r>
              <a:rPr lang="en-US" b="0" i="1" dirty="0">
                <a:solidFill>
                  <a:srgbClr val="202122"/>
                </a:solidFill>
                <a:effectLst/>
                <a:latin typeface="Arial" panose="020B0604020202020204" pitchFamily="34" charset="0"/>
              </a:rPr>
              <a:t>pederast</a:t>
            </a:r>
            <a:r>
              <a:rPr lang="en-US" b="0" i="0" dirty="0">
                <a:solidFill>
                  <a:srgbClr val="202122"/>
                </a:solidFill>
                <a:effectLst/>
                <a:latin typeface="Arial" panose="020B0604020202020204" pitchFamily="34" charset="0"/>
              </a:rPr>
              <a:t>); real name </a:t>
            </a:r>
            <a:r>
              <a:rPr lang="en-US" dirty="0">
                <a:solidFill>
                  <a:srgbClr val="202122"/>
                </a:solidFill>
                <a:latin typeface="Arial" panose="020B0604020202020204" pitchFamily="34" charset="0"/>
              </a:rPr>
              <a:t>=</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Saturnin</a:t>
            </a:r>
            <a:endParaRPr lang="en-US" b="0" i="0" dirty="0">
              <a:solidFill>
                <a:srgbClr val="202122"/>
              </a:solidFill>
              <a:effectLst/>
              <a:latin typeface="Arial" panose="020B0604020202020204" pitchFamily="34" charset="0"/>
            </a:endParaRPr>
          </a:p>
          <a:p>
            <a:r>
              <a:rPr lang="en-US" b="0" i="0" dirty="0">
                <a:solidFill>
                  <a:srgbClr val="202122"/>
                </a:solidFill>
                <a:effectLst/>
                <a:latin typeface="Arial" panose="020B0604020202020204" pitchFamily="34" charset="0"/>
              </a:rPr>
              <a:t>series of taboo breaking</a:t>
            </a:r>
            <a:r>
              <a:rPr lang="en-US" dirty="0">
                <a:solidFill>
                  <a:srgbClr val="202122"/>
                </a:solidFill>
                <a:latin typeface="Arial" panose="020B0604020202020204" pitchFamily="34" charset="0"/>
              </a:rPr>
              <a:t> practices, offering </a:t>
            </a:r>
            <a:r>
              <a:rPr lang="en-US" b="0" i="0" dirty="0">
                <a:solidFill>
                  <a:srgbClr val="202122"/>
                </a:solidFill>
                <a:effectLst/>
                <a:latin typeface="Arial" panose="020B0604020202020204" pitchFamily="34" charset="0"/>
              </a:rPr>
              <a:t>ruthless criticism of church and society</a:t>
            </a:r>
          </a:p>
          <a:p>
            <a:r>
              <a:rPr lang="en-US" b="0" i="0" dirty="0">
                <a:solidFill>
                  <a:srgbClr val="202122"/>
                </a:solidFill>
                <a:effectLst/>
                <a:latin typeface="Arial" panose="020B0604020202020204" pitchFamily="34" charset="0"/>
              </a:rPr>
              <a:t>meets his syphilis sister (alleged) </a:t>
            </a:r>
            <a:r>
              <a:rPr lang="en-US" b="0" i="0" dirty="0" err="1">
                <a:solidFill>
                  <a:srgbClr val="202122"/>
                </a:solidFill>
                <a:effectLst/>
                <a:latin typeface="Arial" panose="020B0604020202020204" pitchFamily="34" charset="0"/>
              </a:rPr>
              <a:t>Suzon</a:t>
            </a:r>
            <a:r>
              <a:rPr lang="en-US" b="0" i="0" dirty="0">
                <a:solidFill>
                  <a:srgbClr val="202122"/>
                </a:solidFill>
                <a:effectLst/>
                <a:latin typeface="Arial" panose="020B0604020202020204" pitchFamily="34" charset="0"/>
              </a:rPr>
              <a:t>, in a brothel; spends the night with her despite risk of infection;</a:t>
            </a:r>
            <a:endParaRPr lang="en-US" dirty="0"/>
          </a:p>
        </p:txBody>
      </p:sp>
      <p:sp>
        <p:nvSpPr>
          <p:cNvPr id="4" name="Content Placeholder 3">
            <a:extLst>
              <a:ext uri="{FF2B5EF4-FFF2-40B4-BE49-F238E27FC236}">
                <a16:creationId xmlns:a16="http://schemas.microsoft.com/office/drawing/2014/main" id="{BA74433F-4C44-5914-E6A2-C0ADC7F15E46}"/>
              </a:ext>
            </a:extLst>
          </p:cNvPr>
          <p:cNvSpPr>
            <a:spLocks noGrp="1"/>
          </p:cNvSpPr>
          <p:nvPr>
            <p:ph sz="half" idx="2"/>
          </p:nvPr>
        </p:nvSpPr>
        <p:spPr>
          <a:xfrm>
            <a:off x="6345936" y="2184400"/>
            <a:ext cx="4937760" cy="4551680"/>
          </a:xfrm>
        </p:spPr>
        <p:txBody>
          <a:bodyPr/>
          <a:lstStyle/>
          <a:p>
            <a:r>
              <a:rPr lang="en-US" b="0" i="0" dirty="0">
                <a:solidFill>
                  <a:srgbClr val="202122"/>
                </a:solidFill>
                <a:effectLst/>
                <a:latin typeface="Arial" panose="020B0604020202020204" pitchFamily="34" charset="0"/>
              </a:rPr>
              <a:t>Saturnin falls ill and is forcibly castrated to save his life, Suzon dies; Saturnin finds refuge in a Carthusian monastery, where, freed from all passions, he can await death.</a:t>
            </a:r>
          </a:p>
          <a:p>
            <a:r>
              <a:rPr lang="en-US" b="0" i="0" dirty="0">
                <a:solidFill>
                  <a:srgbClr val="202122"/>
                </a:solidFill>
                <a:effectLst/>
                <a:latin typeface="Arial" panose="020B0604020202020204" pitchFamily="34" charset="0"/>
              </a:rPr>
              <a:t> He would like the words: Hic situs </a:t>
            </a:r>
            <a:r>
              <a:rPr lang="en-US" b="0" i="0" dirty="0" err="1">
                <a:solidFill>
                  <a:srgbClr val="202122"/>
                </a:solidFill>
                <a:effectLst/>
                <a:latin typeface="Arial" panose="020B0604020202020204" pitchFamily="34" charset="0"/>
              </a:rPr>
              <a:t>est</a:t>
            </a:r>
            <a:r>
              <a:rPr lang="en-US" b="0" i="0" dirty="0">
                <a:solidFill>
                  <a:srgbClr val="202122"/>
                </a:solidFill>
                <a:effectLst/>
                <a:latin typeface="Arial" panose="020B0604020202020204" pitchFamily="34" charset="0"/>
              </a:rPr>
              <a:t> Dom </a:t>
            </a:r>
            <a:r>
              <a:rPr lang="en-US" b="0" i="0" dirty="0" err="1">
                <a:solidFill>
                  <a:srgbClr val="202122"/>
                </a:solidFill>
                <a:effectLst/>
                <a:latin typeface="Arial" panose="020B0604020202020204" pitchFamily="34" charset="0"/>
              </a:rPr>
              <a:t>Bougre</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fututus</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futuit</a:t>
            </a:r>
            <a:r>
              <a:rPr lang="en-US" b="0" i="0" dirty="0">
                <a:solidFill>
                  <a:srgbClr val="202122"/>
                </a:solidFill>
                <a:effectLst/>
                <a:latin typeface="Arial" panose="020B0604020202020204" pitchFamily="34" charset="0"/>
              </a:rPr>
              <a:t> </a:t>
            </a:r>
            <a:r>
              <a:rPr lang="en-US" b="0" i="1" dirty="0">
                <a:solidFill>
                  <a:srgbClr val="202122"/>
                </a:solidFill>
                <a:effectLst/>
                <a:latin typeface="Arial" panose="020B0604020202020204" pitchFamily="34" charset="0"/>
              </a:rPr>
              <a:t>(Here lies Dom </a:t>
            </a:r>
            <a:r>
              <a:rPr lang="en-US" b="0" i="1" dirty="0" err="1">
                <a:solidFill>
                  <a:srgbClr val="202122"/>
                </a:solidFill>
                <a:effectLst/>
                <a:latin typeface="Arial" panose="020B0604020202020204" pitchFamily="34" charset="0"/>
              </a:rPr>
              <a:t>Bougre</a:t>
            </a:r>
            <a:r>
              <a:rPr lang="en-US" b="0" i="1" dirty="0">
                <a:solidFill>
                  <a:srgbClr val="202122"/>
                </a:solidFill>
                <a:effectLst/>
                <a:latin typeface="Arial" panose="020B0604020202020204" pitchFamily="34" charset="0"/>
              </a:rPr>
              <a:t>, he fucked, and was fucked</a:t>
            </a:r>
            <a:r>
              <a:rPr lang="en-US" b="0" i="0" dirty="0">
                <a:solidFill>
                  <a:srgbClr val="202122"/>
                </a:solidFill>
                <a:effectLst/>
                <a:latin typeface="Arial" panose="020B0604020202020204" pitchFamily="34" charset="0"/>
              </a:rPr>
              <a:t>), to be inscribed on his grave.</a:t>
            </a:r>
            <a:endParaRPr lang="en-US" dirty="0"/>
          </a:p>
        </p:txBody>
      </p:sp>
    </p:spTree>
    <p:extLst>
      <p:ext uri="{BB962C8B-B14F-4D97-AF65-F5344CB8AC3E}">
        <p14:creationId xmlns:p14="http://schemas.microsoft.com/office/powerpoint/2010/main" val="739595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88" name="Rectangle 7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389" name="Rectangle 7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90" name="Rectangle 7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391" name="Rectangle 76">
            <a:extLst>
              <a:ext uri="{FF2B5EF4-FFF2-40B4-BE49-F238E27FC236}">
                <a16:creationId xmlns:a16="http://schemas.microsoft.com/office/drawing/2014/main" id="{E45CA849-654C-4173-AD99-B3A2528275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083364-D53C-443F-B912-B80FE51277E0}"/>
              </a:ext>
            </a:extLst>
          </p:cNvPr>
          <p:cNvSpPr>
            <a:spLocks noGrp="1"/>
          </p:cNvSpPr>
          <p:nvPr>
            <p:ph type="title"/>
          </p:nvPr>
        </p:nvSpPr>
        <p:spPr>
          <a:xfrm>
            <a:off x="429768" y="411480"/>
            <a:ext cx="11201400" cy="1106424"/>
          </a:xfrm>
        </p:spPr>
        <p:txBody>
          <a:bodyPr vert="horz" lIns="91440" tIns="45720" rIns="91440" bIns="45720" rtlCol="0" anchor="ctr">
            <a:normAutofit/>
          </a:bodyPr>
          <a:lstStyle/>
          <a:p>
            <a:r>
              <a:rPr lang="en-US" sz="2300" dirty="0">
                <a:effectLst/>
              </a:rPr>
              <a:t>Le </a:t>
            </a:r>
            <a:r>
              <a:rPr lang="en-US" sz="2300" dirty="0" err="1">
                <a:effectLst/>
              </a:rPr>
              <a:t>Sopha</a:t>
            </a:r>
            <a:r>
              <a:rPr lang="en-US" sz="2300" dirty="0">
                <a:effectLst/>
              </a:rPr>
              <a:t>- </a:t>
            </a:r>
            <a:r>
              <a:rPr lang="en-US" sz="2300" b="1" i="1" dirty="0">
                <a:effectLst/>
              </a:rPr>
              <a:t>A Moral Tale</a:t>
            </a:r>
            <a:r>
              <a:rPr lang="en-US" sz="2300" dirty="0">
                <a:effectLst/>
              </a:rPr>
              <a:t> (1742)</a:t>
            </a:r>
            <a:br>
              <a:rPr lang="en-US" sz="2300" dirty="0">
                <a:effectLst/>
              </a:rPr>
            </a:br>
            <a:r>
              <a:rPr lang="en-US" sz="2300" dirty="0">
                <a:effectLst/>
              </a:rPr>
              <a:t>(by </a:t>
            </a:r>
            <a:r>
              <a:rPr lang="en-US" sz="2300" dirty="0">
                <a:hlinkClick r:id="rId2" tooltip="Claude Prosper Jolyot de Crébillon">
                  <a:extLst>
                    <a:ext uri="{A12FA001-AC4F-418D-AE19-62706E023703}">
                      <ahyp:hlinkClr xmlns:ahyp="http://schemas.microsoft.com/office/drawing/2018/hyperlinkcolor" val="tx"/>
                    </a:ext>
                  </a:extLst>
                </a:hlinkClick>
              </a:rPr>
              <a:t>Claude Prosper </a:t>
            </a:r>
            <a:r>
              <a:rPr lang="en-US" sz="2300" dirty="0" err="1">
                <a:hlinkClick r:id="rId2" tooltip="Claude Prosper Jolyot de Crébillon">
                  <a:extLst>
                    <a:ext uri="{A12FA001-AC4F-418D-AE19-62706E023703}">
                      <ahyp:hlinkClr xmlns:ahyp="http://schemas.microsoft.com/office/drawing/2018/hyperlinkcolor" val="tx"/>
                    </a:ext>
                  </a:extLst>
                </a:hlinkClick>
              </a:rPr>
              <a:t>Jolyot</a:t>
            </a:r>
            <a:r>
              <a:rPr lang="en-US" sz="2300" dirty="0">
                <a:hlinkClick r:id="rId2" tooltip="Claude Prosper Jolyot de Crébillon">
                  <a:extLst>
                    <a:ext uri="{A12FA001-AC4F-418D-AE19-62706E023703}">
                      <ahyp:hlinkClr xmlns:ahyp="http://schemas.microsoft.com/office/drawing/2018/hyperlinkcolor" val="tx"/>
                    </a:ext>
                  </a:extLst>
                </a:hlinkClick>
              </a:rPr>
              <a:t> de </a:t>
            </a:r>
            <a:r>
              <a:rPr lang="en-US" sz="2300" dirty="0" err="1">
                <a:hlinkClick r:id="rId2" tooltip="Claude Prosper Jolyot de Crébillon">
                  <a:extLst>
                    <a:ext uri="{A12FA001-AC4F-418D-AE19-62706E023703}">
                      <ahyp:hlinkClr xmlns:ahyp="http://schemas.microsoft.com/office/drawing/2018/hyperlinkcolor" val="tx"/>
                    </a:ext>
                  </a:extLst>
                </a:hlinkClick>
              </a:rPr>
              <a:t>Crébillon</a:t>
            </a:r>
            <a:r>
              <a:rPr lang="en-US" sz="2300" dirty="0"/>
              <a:t>)</a:t>
            </a:r>
            <a:br>
              <a:rPr lang="en-US" sz="2300" dirty="0"/>
            </a:br>
            <a:endParaRPr lang="en-US" sz="2300" dirty="0"/>
          </a:p>
        </p:txBody>
      </p:sp>
      <p:sp>
        <p:nvSpPr>
          <p:cNvPr id="16392" name="Rectangle 78">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7931"/>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386" name="Picture 2" descr="Sopha High Resolution Stock Photography and Images - Alamy">
            <a:extLst>
              <a:ext uri="{FF2B5EF4-FFF2-40B4-BE49-F238E27FC236}">
                <a16:creationId xmlns:a16="http://schemas.microsoft.com/office/drawing/2014/main" id="{7467271A-193E-4D89-9A1B-3131543AFCAF}"/>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8420" r="-1" b="13635"/>
          <a:stretch/>
        </p:blipFill>
        <p:spPr bwMode="auto">
          <a:xfrm>
            <a:off x="429768" y="1721922"/>
            <a:ext cx="6704891" cy="4520559"/>
          </a:xfrm>
          <a:prstGeom prst="rect">
            <a:avLst/>
          </a:prstGeom>
          <a:noFill/>
          <a:extLst>
            <a:ext uri="{909E8E84-426E-40DD-AFC4-6F175D3DCCD1}">
              <a14:hiddenFill xmlns:a14="http://schemas.microsoft.com/office/drawing/2010/main">
                <a:solidFill>
                  <a:srgbClr val="FFFFFF"/>
                </a:solidFill>
              </a14:hiddenFill>
            </a:ext>
          </a:extLst>
        </p:spPr>
      </p:pic>
      <p:sp useBgFill="1">
        <p:nvSpPr>
          <p:cNvPr id="16393" name="Rectangle 80">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2611375-4FC7-4960-AF3D-C6B2BC7911BD}"/>
              </a:ext>
            </a:extLst>
          </p:cNvPr>
          <p:cNvSpPr>
            <a:spLocks noGrp="1"/>
          </p:cNvSpPr>
          <p:nvPr>
            <p:ph sz="half" idx="1"/>
          </p:nvPr>
        </p:nvSpPr>
        <p:spPr>
          <a:xfrm>
            <a:off x="7938752" y="2020824"/>
            <a:ext cx="3455097" cy="3959352"/>
          </a:xfrm>
        </p:spPr>
        <p:txBody>
          <a:bodyPr vert="horz" lIns="91440" tIns="45720" rIns="91440" bIns="45720" rtlCol="0" anchor="ctr">
            <a:normAutofit/>
          </a:bodyPr>
          <a:lstStyle/>
          <a:p>
            <a:r>
              <a:rPr lang="en-US" sz="1700" b="0" i="0" dirty="0">
                <a:effectLst/>
              </a:rPr>
              <a:t>The novel is structured as a </a:t>
            </a:r>
            <a:r>
              <a:rPr lang="en-US" sz="1700" dirty="0">
                <a:hlinkClick r:id="rId4" tooltip="Frame story">
                  <a:extLst>
                    <a:ext uri="{A12FA001-AC4F-418D-AE19-62706E023703}">
                      <ahyp:hlinkClr xmlns:ahyp="http://schemas.microsoft.com/office/drawing/2018/hyperlinkcolor" val="tx"/>
                    </a:ext>
                  </a:extLst>
                </a:hlinkClick>
              </a:rPr>
              <a:t>frame story</a:t>
            </a:r>
            <a:r>
              <a:rPr lang="en-US" sz="1700" dirty="0"/>
              <a:t> in an oriental setting, explicitly </a:t>
            </a:r>
            <a:r>
              <a:rPr lang="en-US" sz="1700" b="1" dirty="0">
                <a:solidFill>
                  <a:srgbClr val="FF0000"/>
                </a:solidFill>
              </a:rPr>
              <a:t>evocative of the </a:t>
            </a:r>
            <a:r>
              <a:rPr lang="en-US" sz="1700" b="1" dirty="0">
                <a:solidFill>
                  <a:srgbClr val="FF0000"/>
                </a:solidFill>
                <a:hlinkClick r:id="rId5" tooltip="Arabian Nights">
                  <a:extLst>
                    <a:ext uri="{A12FA001-AC4F-418D-AE19-62706E023703}">
                      <ahyp:hlinkClr xmlns:ahyp="http://schemas.microsoft.com/office/drawing/2018/hyperlinkcolor" val="tx"/>
                    </a:ext>
                  </a:extLst>
                </a:hlinkClick>
              </a:rPr>
              <a:t>Arabian Nights</a:t>
            </a:r>
            <a:r>
              <a:rPr lang="en-US" sz="1700" b="1" i="0" dirty="0">
                <a:solidFill>
                  <a:srgbClr val="FF0000"/>
                </a:solidFill>
                <a:effectLst/>
              </a:rPr>
              <a:t>,</a:t>
            </a:r>
            <a:r>
              <a:rPr lang="en-US" sz="1700" b="0" i="0" dirty="0">
                <a:effectLst/>
              </a:rPr>
              <a:t> in which </a:t>
            </a:r>
            <a:r>
              <a:rPr lang="en-US" sz="1700" b="1" i="1" dirty="0" err="1">
                <a:effectLst/>
              </a:rPr>
              <a:t>Amanzéï</a:t>
            </a:r>
            <a:r>
              <a:rPr lang="en-US" sz="1700" b="0" i="0" dirty="0">
                <a:effectLst/>
              </a:rPr>
              <a:t> recounts the </a:t>
            </a:r>
            <a:r>
              <a:rPr lang="en-US" sz="1700" b="0" i="0" dirty="0">
                <a:solidFill>
                  <a:srgbClr val="FF0000"/>
                </a:solidFill>
                <a:effectLst/>
              </a:rPr>
              <a:t>adventures of 7 couples</a:t>
            </a:r>
            <a:r>
              <a:rPr lang="en-US" sz="1700" b="0" i="0" dirty="0">
                <a:effectLst/>
              </a:rPr>
              <a:t>, which he witnessed in his sofa form, to the bored sultan Shah Baham.</a:t>
            </a:r>
          </a:p>
        </p:txBody>
      </p:sp>
    </p:spTree>
    <p:extLst>
      <p:ext uri="{BB962C8B-B14F-4D97-AF65-F5344CB8AC3E}">
        <p14:creationId xmlns:p14="http://schemas.microsoft.com/office/powerpoint/2010/main" val="2924412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3" name="Rectangle 7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7" name="Rectangle 76">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Rectangle 78">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EDBE1D-3D9C-4593-BF39-9602F12DDCBB}"/>
              </a:ext>
            </a:extLst>
          </p:cNvPr>
          <p:cNvSpPr>
            <a:spLocks noGrp="1"/>
          </p:cNvSpPr>
          <p:nvPr>
            <p:ph type="title"/>
          </p:nvPr>
        </p:nvSpPr>
        <p:spPr>
          <a:xfrm>
            <a:off x="841246" y="978619"/>
            <a:ext cx="5991244" cy="1106424"/>
          </a:xfrm>
        </p:spPr>
        <p:txBody>
          <a:bodyPr vert="horz" lIns="91440" tIns="45720" rIns="91440" bIns="45720" rtlCol="0" anchor="ctr">
            <a:normAutofit/>
          </a:bodyPr>
          <a:lstStyle/>
          <a:p>
            <a:r>
              <a:rPr lang="en-US" sz="3000" dirty="0">
                <a:effectLst/>
              </a:rPr>
              <a:t>Le </a:t>
            </a:r>
            <a:r>
              <a:rPr lang="en-US" sz="3000" dirty="0" err="1">
                <a:effectLst/>
              </a:rPr>
              <a:t>Sopha</a:t>
            </a:r>
            <a:r>
              <a:rPr lang="en-US" sz="3000" dirty="0">
                <a:effectLst/>
              </a:rPr>
              <a:t>- </a:t>
            </a:r>
            <a:r>
              <a:rPr lang="en-US" sz="3000" b="1" i="1" dirty="0">
                <a:effectLst/>
              </a:rPr>
              <a:t>A Moral Tale</a:t>
            </a:r>
            <a:r>
              <a:rPr lang="en-US" sz="3000" dirty="0">
                <a:effectLst/>
              </a:rPr>
              <a:t> (1742)</a:t>
            </a:r>
            <a:br>
              <a:rPr lang="en-US" sz="3000" dirty="0">
                <a:effectLst/>
              </a:rPr>
            </a:br>
            <a:endParaRPr lang="en-US" sz="3000" dirty="0"/>
          </a:p>
        </p:txBody>
      </p:sp>
      <p:sp>
        <p:nvSpPr>
          <p:cNvPr id="81" name="Rectangle 80">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8"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987E7B5-8402-418E-BE12-52831D169AF2}"/>
              </a:ext>
            </a:extLst>
          </p:cNvPr>
          <p:cNvSpPr>
            <a:spLocks noGrp="1"/>
          </p:cNvSpPr>
          <p:nvPr>
            <p:ph sz="half" idx="1"/>
          </p:nvPr>
        </p:nvSpPr>
        <p:spPr>
          <a:xfrm>
            <a:off x="841248" y="2252870"/>
            <a:ext cx="5993892" cy="3560251"/>
          </a:xfrm>
        </p:spPr>
        <p:txBody>
          <a:bodyPr vert="horz" lIns="91440" tIns="45720" rIns="91440" bIns="45720" rtlCol="0">
            <a:normAutofit/>
          </a:bodyPr>
          <a:lstStyle/>
          <a:p>
            <a:r>
              <a:rPr lang="en-US" sz="1800" b="0" i="0" dirty="0">
                <a:effectLst/>
              </a:rPr>
              <a:t>Many of the characters in the novel are </a:t>
            </a:r>
            <a:r>
              <a:rPr lang="en-US" sz="1800" b="1" i="0" dirty="0">
                <a:effectLst/>
              </a:rPr>
              <a:t>satirical</a:t>
            </a:r>
            <a:r>
              <a:rPr lang="en-US" sz="1800" b="0" i="0" dirty="0">
                <a:effectLst/>
              </a:rPr>
              <a:t> </a:t>
            </a:r>
            <a:r>
              <a:rPr lang="en-US" sz="1800" b="1" i="0" dirty="0">
                <a:effectLst/>
              </a:rPr>
              <a:t>portraits of influential and powerful Parisians </a:t>
            </a:r>
            <a:r>
              <a:rPr lang="en-US" sz="1800" b="0" i="0" dirty="0">
                <a:effectLst/>
              </a:rPr>
              <a:t>of </a:t>
            </a:r>
            <a:r>
              <a:rPr lang="en-US" sz="1800" b="0" i="0" dirty="0" err="1">
                <a:effectLst/>
              </a:rPr>
              <a:t>Crébillon's</a:t>
            </a:r>
            <a:r>
              <a:rPr lang="en-US" sz="1800" b="0" i="0" dirty="0">
                <a:effectLst/>
              </a:rPr>
              <a:t> time</a:t>
            </a:r>
          </a:p>
          <a:p>
            <a:r>
              <a:rPr lang="en-US" sz="1800" b="0" i="0" dirty="0">
                <a:effectLst/>
              </a:rPr>
              <a:t>some </a:t>
            </a:r>
            <a:r>
              <a:rPr lang="en-US" sz="1800" b="1" i="0" dirty="0">
                <a:solidFill>
                  <a:srgbClr val="FF0000"/>
                </a:solidFill>
                <a:effectLst/>
              </a:rPr>
              <a:t>recognize </a:t>
            </a:r>
            <a:r>
              <a:rPr lang="en-US" sz="1800" b="1" dirty="0">
                <a:solidFill>
                  <a:srgbClr val="FF0000"/>
                </a:solidFill>
                <a:hlinkClick r:id="rId2" tooltip="Louis XV">
                  <a:extLst>
                    <a:ext uri="{A12FA001-AC4F-418D-AE19-62706E023703}">
                      <ahyp:hlinkClr xmlns:ahyp="http://schemas.microsoft.com/office/drawing/2018/hyperlinkcolor" val="tx"/>
                    </a:ext>
                  </a:extLst>
                </a:hlinkClick>
              </a:rPr>
              <a:t>Louis XV</a:t>
            </a:r>
            <a:r>
              <a:rPr lang="en-US" sz="1800" b="1" dirty="0">
                <a:solidFill>
                  <a:srgbClr val="FF0000"/>
                </a:solidFill>
              </a:rPr>
              <a:t> </a:t>
            </a:r>
            <a:r>
              <a:rPr lang="en-US" sz="1800" b="0" i="0" dirty="0">
                <a:effectLst/>
              </a:rPr>
              <a:t>in the figure of the </a:t>
            </a:r>
            <a:r>
              <a:rPr lang="en-US" sz="1800" b="1" i="0" dirty="0">
                <a:solidFill>
                  <a:srgbClr val="FF0000"/>
                </a:solidFill>
                <a:effectLst/>
              </a:rPr>
              <a:t>ridiculous Shah Baham</a:t>
            </a:r>
            <a:r>
              <a:rPr lang="en-US" sz="1800" b="0" i="0" dirty="0">
                <a:effectLst/>
              </a:rPr>
              <a:t>. Although the book was published anonymously and with a false imprint, </a:t>
            </a:r>
            <a:r>
              <a:rPr lang="en-US" sz="1800" b="1" i="0" dirty="0" err="1">
                <a:effectLst/>
              </a:rPr>
              <a:t>Crébillon</a:t>
            </a:r>
            <a:r>
              <a:rPr lang="en-US" sz="1800" b="0" i="0" dirty="0">
                <a:effectLst/>
              </a:rPr>
              <a:t> was discovered to be the author and was exiled to a distance of thirty leagues from Paris on April 7, 1742.</a:t>
            </a:r>
            <a:endParaRPr lang="en-US" sz="1800" dirty="0"/>
          </a:p>
        </p:txBody>
      </p:sp>
      <p:pic>
        <p:nvPicPr>
          <p:cNvPr id="17410" name="Picture 2">
            <a:extLst>
              <a:ext uri="{FF2B5EF4-FFF2-40B4-BE49-F238E27FC236}">
                <a16:creationId xmlns:a16="http://schemas.microsoft.com/office/drawing/2014/main" id="{657BF248-CFC0-4ADF-B254-E9135F7C009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8169282" y="630936"/>
            <a:ext cx="3118721" cy="5495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354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06DA-4BE3-4A9C-90F6-FE34BD7D52A0}"/>
              </a:ext>
            </a:extLst>
          </p:cNvPr>
          <p:cNvSpPr>
            <a:spLocks noGrp="1"/>
          </p:cNvSpPr>
          <p:nvPr>
            <p:ph type="title"/>
          </p:nvPr>
        </p:nvSpPr>
        <p:spPr/>
        <p:txBody>
          <a:bodyPr>
            <a:normAutofit fontScale="90000"/>
          </a:bodyPr>
          <a:lstStyle/>
          <a:p>
            <a:r>
              <a:rPr lang="fr-FR" dirty="0">
                <a:effectLst/>
              </a:rPr>
              <a:t>Les Bijoux indiscrets (Diderot) 1748</a:t>
            </a:r>
            <a:br>
              <a:rPr lang="fr-FR" dirty="0">
                <a:effectLst/>
              </a:rPr>
            </a:br>
            <a:r>
              <a:rPr lang="en-US" b="0" i="1" dirty="0">
                <a:solidFill>
                  <a:srgbClr val="202122"/>
                </a:solidFill>
                <a:effectLst/>
                <a:latin typeface="Arial" panose="020B0604020202020204" pitchFamily="34" charset="0"/>
              </a:rPr>
              <a:t>The Indiscreet Jewels (‘toys’)</a:t>
            </a:r>
            <a:endParaRPr lang="en-US" dirty="0"/>
          </a:p>
        </p:txBody>
      </p:sp>
      <p:pic>
        <p:nvPicPr>
          <p:cNvPr id="18434" name="Picture 2" descr="Image illustrative de l’article Les Bijoux indiscrets">
            <a:extLst>
              <a:ext uri="{FF2B5EF4-FFF2-40B4-BE49-F238E27FC236}">
                <a16:creationId xmlns:a16="http://schemas.microsoft.com/office/drawing/2014/main" id="{CA29EE55-73A4-409E-8DE7-ECE7B6A6A6E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887242" y="2478088"/>
            <a:ext cx="1854704" cy="36941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EFBB119-7415-66E4-1A1C-AC0616885A9A}"/>
              </a:ext>
            </a:extLst>
          </p:cNvPr>
          <p:cNvSpPr>
            <a:spLocks noGrp="1"/>
          </p:cNvSpPr>
          <p:nvPr>
            <p:ph sz="half" idx="1"/>
          </p:nvPr>
        </p:nvSpPr>
        <p:spPr/>
        <p:txBody>
          <a:bodyPr/>
          <a:lstStyle/>
          <a:p>
            <a:r>
              <a:rPr lang="en-US" sz="1800" kern="100" dirty="0">
                <a:solidFill>
                  <a:srgbClr val="202122"/>
                </a:solidFill>
                <a:effectLst/>
                <a:latin typeface="Arial" panose="020B0604020202020204" pitchFamily="34" charset="0"/>
                <a:ea typeface="Calibri" panose="020F0502020204030204" pitchFamily="34" charset="0"/>
                <a:cs typeface="Arial" panose="020B0604020202020204" pitchFamily="34" charset="0"/>
              </a:rPr>
              <a:t>Allegory, </a:t>
            </a:r>
            <a:r>
              <a:rPr lang="en-US" sz="1800" b="1" kern="100" dirty="0">
                <a:solidFill>
                  <a:srgbClr val="FF0000"/>
                </a:solidFill>
                <a:effectLst/>
                <a:latin typeface="Arial" panose="020B0604020202020204" pitchFamily="34" charset="0"/>
                <a:ea typeface="Calibri" panose="020F0502020204030204" pitchFamily="34" charset="0"/>
                <a:cs typeface="Arial" panose="020B0604020202020204" pitchFamily="34" charset="0"/>
              </a:rPr>
              <a:t>portraying </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hlinkClick r:id="rId3" tooltip="Louis XV of France">
                  <a:extLst>
                    <a:ext uri="{A12FA001-AC4F-418D-AE19-62706E023703}">
                      <ahyp:hlinkClr xmlns:ahyp="http://schemas.microsoft.com/office/drawing/2018/hyperlinkcolor" val="tx"/>
                    </a:ext>
                  </a:extLst>
                </a:hlinkClick>
              </a:rPr>
              <a:t>Louis XV of France</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rPr>
              <a:t> as </a:t>
            </a:r>
            <a:r>
              <a:rPr lang="en-US" sz="1800" b="1" kern="100" dirty="0" err="1">
                <a:solidFill>
                  <a:srgbClr val="FF0000"/>
                </a:solidFill>
                <a:latin typeface="Arial" panose="020B0604020202020204" pitchFamily="34" charset="0"/>
                <a:ea typeface="Calibri" panose="020F0502020204030204" pitchFamily="34" charset="0"/>
                <a:cs typeface="Arial" panose="020B0604020202020204" pitchFamily="34" charset="0"/>
              </a:rPr>
              <a:t>Mangogul</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rPr>
              <a:t>, Sultan of Congo</a:t>
            </a:r>
            <a:r>
              <a:rPr lang="en-US" sz="1800" kern="100" dirty="0">
                <a:solidFill>
                  <a:srgbClr val="202122"/>
                </a:solidFill>
                <a:latin typeface="Arial" panose="020B0604020202020204" pitchFamily="34" charset="0"/>
                <a:ea typeface="Calibri" panose="020F0502020204030204" pitchFamily="34" charset="0"/>
                <a:cs typeface="Arial" panose="020B0604020202020204" pitchFamily="34" charset="0"/>
              </a:rPr>
              <a:t>, who owns a magic ring that makes </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rPr>
              <a:t>women's </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hlinkClick r:id="rId4" tooltip="Vagina">
                  <a:extLst>
                    <a:ext uri="{A12FA001-AC4F-418D-AE19-62706E023703}">
                      <ahyp:hlinkClr xmlns:ahyp="http://schemas.microsoft.com/office/drawing/2018/hyperlinkcolor" val="tx"/>
                    </a:ext>
                  </a:extLst>
                </a:hlinkClick>
              </a:rPr>
              <a:t>vaginas</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rPr>
              <a:t> ("jewels") talk</a:t>
            </a:r>
            <a:r>
              <a:rPr lang="en-US" sz="1800" kern="100" dirty="0">
                <a:solidFill>
                  <a:srgbClr val="202122"/>
                </a:solidFill>
                <a:latin typeface="Arial" panose="020B0604020202020204" pitchFamily="34" charset="0"/>
                <a:ea typeface="Calibri" panose="020F0502020204030204" pitchFamily="34" charset="0"/>
                <a:cs typeface="Arial" panose="020B0604020202020204" pitchFamily="34" charset="0"/>
              </a:rPr>
              <a:t>.</a:t>
            </a:r>
          </a:p>
          <a:p>
            <a:r>
              <a:rPr lang="en-US" sz="1800" kern="100" dirty="0">
                <a:solidFill>
                  <a:srgbClr val="202122"/>
                </a:solidFill>
                <a:latin typeface="Arial" panose="020B0604020202020204" pitchFamily="34" charset="0"/>
                <a:ea typeface="Calibri" panose="020F0502020204030204" pitchFamily="34" charset="0"/>
                <a:cs typeface="Arial" panose="020B0604020202020204" pitchFamily="34" charset="0"/>
              </a:rPr>
              <a:t>The character of </a:t>
            </a:r>
            <a:r>
              <a:rPr lang="en-US" sz="1800" b="1" kern="100" dirty="0" err="1">
                <a:solidFill>
                  <a:srgbClr val="202122"/>
                </a:solidFill>
                <a:latin typeface="Arial" panose="020B0604020202020204" pitchFamily="34" charset="0"/>
                <a:ea typeface="Calibri" panose="020F0502020204030204" pitchFamily="34" charset="0"/>
                <a:cs typeface="Arial" panose="020B0604020202020204" pitchFamily="34" charset="0"/>
              </a:rPr>
              <a:t>Mirzoza</a:t>
            </a:r>
            <a:r>
              <a:rPr lang="en-US" sz="1800" kern="100" dirty="0">
                <a:solidFill>
                  <a:srgbClr val="202122"/>
                </a:solidFill>
                <a:latin typeface="Arial" panose="020B0604020202020204" pitchFamily="34" charset="0"/>
                <a:ea typeface="Calibri" panose="020F0502020204030204" pitchFamily="34" charset="0"/>
                <a:cs typeface="Arial" panose="020B0604020202020204" pitchFamily="34" charset="0"/>
              </a:rPr>
              <a:t> represents Louis XV's mistress </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hlinkClick r:id="rId5" tooltip="Madame de Pompadour">
                  <a:extLst>
                    <a:ext uri="{A12FA001-AC4F-418D-AE19-62706E023703}">
                      <ahyp:hlinkClr xmlns:ahyp="http://schemas.microsoft.com/office/drawing/2018/hyperlinkcolor" val="tx"/>
                    </a:ext>
                  </a:extLst>
                </a:hlinkClick>
              </a:rPr>
              <a:t>Madame de Pompadour</a:t>
            </a:r>
            <a:r>
              <a:rPr lang="en-US" sz="1800" b="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800" kern="100" dirty="0">
                <a:solidFill>
                  <a:srgbClr val="202122"/>
                </a:solidFill>
                <a:latin typeface="Arial" panose="020B0604020202020204" pitchFamily="34" charset="0"/>
                <a:ea typeface="Calibri" panose="020F0502020204030204" pitchFamily="34" charset="0"/>
                <a:cs typeface="Arial" panose="020B0604020202020204" pitchFamily="34" charset="0"/>
              </a:rPr>
              <a:t>who Diderot pictured in a flattering light, probably to ensure her support for his </a:t>
            </a:r>
            <a:r>
              <a:rPr lang="en-US" sz="1800" kern="100" dirty="0" err="1">
                <a:solidFill>
                  <a:srgbClr val="202122"/>
                </a:solidFill>
                <a:latin typeface="Arial" panose="020B0604020202020204" pitchFamily="34" charset="0"/>
                <a:ea typeface="Calibri" panose="020F0502020204030204" pitchFamily="34" charset="0"/>
                <a:cs typeface="Arial" panose="020B0604020202020204" pitchFamily="34" charset="0"/>
                <a:hlinkClick r:id="rId6" tooltip="Encyclopédie">
                  <a:extLst>
                    <a:ext uri="{A12FA001-AC4F-418D-AE19-62706E023703}">
                      <ahyp:hlinkClr xmlns:ahyp="http://schemas.microsoft.com/office/drawing/2018/hyperlinkcolor" val="tx"/>
                    </a:ext>
                  </a:extLst>
                </a:hlinkClick>
              </a:rPr>
              <a:t>Encyclopedie</a:t>
            </a:r>
            <a:endParaRPr lang="en-US" sz="1800" kern="100" dirty="0">
              <a:solidFill>
                <a:srgbClr val="202122"/>
              </a:solidFill>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499582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103A-08E6-C873-D5B7-8A95DC3F5BBB}"/>
              </a:ext>
            </a:extLst>
          </p:cNvPr>
          <p:cNvSpPr>
            <a:spLocks noGrp="1"/>
          </p:cNvSpPr>
          <p:nvPr>
            <p:ph type="title"/>
          </p:nvPr>
        </p:nvSpPr>
        <p:spPr/>
        <p:txBody>
          <a:bodyPr/>
          <a:lstStyle/>
          <a:p>
            <a:r>
              <a:rPr lang="fr-FR" dirty="0">
                <a:effectLst/>
              </a:rPr>
              <a:t>Les Bijoux indiscrets</a:t>
            </a:r>
            <a:endParaRPr lang="en-US" dirty="0"/>
          </a:p>
        </p:txBody>
      </p:sp>
      <p:sp>
        <p:nvSpPr>
          <p:cNvPr id="3" name="Content Placeholder 2">
            <a:extLst>
              <a:ext uri="{FF2B5EF4-FFF2-40B4-BE49-F238E27FC236}">
                <a16:creationId xmlns:a16="http://schemas.microsoft.com/office/drawing/2014/main" id="{88C4A925-31C8-3514-DC00-FFACE80541C1}"/>
              </a:ext>
            </a:extLst>
          </p:cNvPr>
          <p:cNvSpPr>
            <a:spLocks noGrp="1"/>
          </p:cNvSpPr>
          <p:nvPr>
            <p:ph sz="half" idx="1"/>
          </p:nvPr>
        </p:nvSpPr>
        <p:spPr>
          <a:xfrm>
            <a:off x="172720" y="2478024"/>
            <a:ext cx="6451600" cy="4004056"/>
          </a:xfrm>
        </p:spPr>
        <p:txBody>
          <a:bodyPr/>
          <a:lstStyle/>
          <a:p>
            <a:r>
              <a:rPr lang="en-US" b="0" i="0" dirty="0">
                <a:solidFill>
                  <a:srgbClr val="202122"/>
                </a:solidFill>
                <a:effectLst/>
                <a:latin typeface="Arial" panose="020B0604020202020204" pitchFamily="34" charset="0"/>
              </a:rPr>
              <a:t>the magical </a:t>
            </a:r>
            <a:r>
              <a:rPr lang="en-US" b="1" i="0" dirty="0">
                <a:solidFill>
                  <a:srgbClr val="FF0000"/>
                </a:solidFill>
                <a:effectLst/>
                <a:latin typeface="Arial" panose="020B0604020202020204" pitchFamily="34" charset="0"/>
              </a:rPr>
              <a:t>ring</a:t>
            </a:r>
            <a:r>
              <a:rPr lang="en-US" b="0" i="0" dirty="0">
                <a:solidFill>
                  <a:srgbClr val="202122"/>
                </a:solidFill>
                <a:effectLst/>
                <a:latin typeface="Arial" panose="020B0604020202020204" pitchFamily="34" charset="0"/>
              </a:rPr>
              <a:t>  is presented to the Sultan by a </a:t>
            </a:r>
            <a:r>
              <a:rPr lang="en-US" b="1" i="0" dirty="0">
                <a:solidFill>
                  <a:srgbClr val="FF0000"/>
                </a:solidFill>
                <a:effectLst/>
                <a:latin typeface="Arial" panose="020B0604020202020204" pitchFamily="34" charset="0"/>
              </a:rPr>
              <a:t>genie</a:t>
            </a:r>
            <a:r>
              <a:rPr lang="en-US" b="0" i="0" dirty="0">
                <a:solidFill>
                  <a:srgbClr val="202122"/>
                </a:solidFill>
                <a:effectLst/>
                <a:latin typeface="Arial" panose="020B0604020202020204" pitchFamily="34" charset="0"/>
              </a:rPr>
              <a:t>;</a:t>
            </a:r>
          </a:p>
          <a:p>
            <a:r>
              <a:rPr lang="en-US" b="0" i="0" dirty="0">
                <a:solidFill>
                  <a:srgbClr val="202122"/>
                </a:solidFill>
                <a:effectLst/>
                <a:latin typeface="Arial" panose="020B0604020202020204" pitchFamily="34" charset="0"/>
              </a:rPr>
              <a:t>When rubbed and pointed at the vagina of any woman, the </a:t>
            </a:r>
            <a:r>
              <a:rPr lang="en-US" b="1" i="0" dirty="0">
                <a:solidFill>
                  <a:srgbClr val="FF0000"/>
                </a:solidFill>
                <a:effectLst/>
                <a:highlight>
                  <a:srgbClr val="FFFF00"/>
                </a:highlight>
                <a:latin typeface="Arial" panose="020B0604020202020204" pitchFamily="34" charset="0"/>
              </a:rPr>
              <a:t>vagina</a:t>
            </a:r>
            <a:r>
              <a:rPr lang="en-US" b="0" i="0" dirty="0">
                <a:solidFill>
                  <a:srgbClr val="202122"/>
                </a:solidFill>
                <a:effectLst/>
                <a:latin typeface="Arial" panose="020B0604020202020204" pitchFamily="34" charset="0"/>
              </a:rPr>
              <a:t> begins speaking about its </a:t>
            </a:r>
            <a:r>
              <a:rPr lang="en-US" b="1" i="0" dirty="0">
                <a:solidFill>
                  <a:srgbClr val="FF0000"/>
                </a:solidFill>
                <a:effectLst/>
                <a:latin typeface="Arial" panose="020B0604020202020204" pitchFamily="34" charset="0"/>
              </a:rPr>
              <a:t>amorous experiences</a:t>
            </a:r>
            <a:r>
              <a:rPr lang="en-US" b="0" i="0" dirty="0">
                <a:solidFill>
                  <a:srgbClr val="202122"/>
                </a:solidFill>
                <a:effectLst/>
                <a:latin typeface="Arial" panose="020B0604020202020204" pitchFamily="34" charset="0"/>
              </a:rPr>
              <a:t>;</a:t>
            </a:r>
          </a:p>
          <a:p>
            <a:r>
              <a:rPr lang="en-US" b="0" i="0" dirty="0">
                <a:solidFill>
                  <a:srgbClr val="202122"/>
                </a:solidFill>
                <a:effectLst/>
                <a:latin typeface="Arial" panose="020B0604020202020204" pitchFamily="34" charset="0"/>
              </a:rPr>
              <a:t>the ring </a:t>
            </a:r>
            <a:r>
              <a:rPr lang="en-US" dirty="0">
                <a:solidFill>
                  <a:srgbClr val="202122"/>
                </a:solidFill>
                <a:latin typeface="Arial" panose="020B0604020202020204" pitchFamily="34" charset="0"/>
              </a:rPr>
              <a:t>also </a:t>
            </a:r>
            <a:r>
              <a:rPr lang="en-US" b="0" i="0" dirty="0">
                <a:solidFill>
                  <a:srgbClr val="202122"/>
                </a:solidFill>
                <a:effectLst/>
                <a:latin typeface="Arial" panose="020B0604020202020204" pitchFamily="34" charset="0"/>
              </a:rPr>
              <a:t>makes </a:t>
            </a:r>
            <a:r>
              <a:rPr lang="en-US" b="1" i="0" dirty="0">
                <a:solidFill>
                  <a:srgbClr val="FF0000"/>
                </a:solidFill>
                <a:effectLst/>
                <a:latin typeface="Arial" panose="020B0604020202020204" pitchFamily="34" charset="0"/>
              </a:rPr>
              <a:t>its owner invisible </a:t>
            </a:r>
            <a:r>
              <a:rPr lang="en-US" b="0" i="0" dirty="0">
                <a:solidFill>
                  <a:srgbClr val="202122"/>
                </a:solidFill>
                <a:effectLst/>
                <a:latin typeface="Arial" panose="020B0604020202020204" pitchFamily="34" charset="0"/>
              </a:rPr>
              <a:t>when required =&gt; a few of the sexual experiences are recounted </a:t>
            </a:r>
            <a:r>
              <a:rPr lang="en-US" b="1" i="0" dirty="0">
                <a:solidFill>
                  <a:srgbClr val="202122"/>
                </a:solidFill>
                <a:effectLst/>
                <a:latin typeface="Arial" panose="020B0604020202020204" pitchFamily="34" charset="0"/>
              </a:rPr>
              <a:t>through direct observation</a:t>
            </a:r>
            <a:endParaRPr lang="en-US" b="1" dirty="0"/>
          </a:p>
        </p:txBody>
      </p:sp>
      <p:pic>
        <p:nvPicPr>
          <p:cNvPr id="5" name="Content Placeholder 4" descr="Les bijoux indiscrets. (2 v.) denis diderot. 1º - Sold at Auction - 30331001">
            <a:extLst>
              <a:ext uri="{FF2B5EF4-FFF2-40B4-BE49-F238E27FC236}">
                <a16:creationId xmlns:a16="http://schemas.microsoft.com/office/drawing/2014/main" id="{DFC6FCDE-84F4-EA12-21CC-74B8E3C61DB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67538" y="2478088"/>
            <a:ext cx="3694112" cy="369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590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93E2-2CCA-4D91-A4D6-0CA50638422A}"/>
              </a:ext>
            </a:extLst>
          </p:cNvPr>
          <p:cNvSpPr>
            <a:spLocks noGrp="1"/>
          </p:cNvSpPr>
          <p:nvPr>
            <p:ph type="title"/>
          </p:nvPr>
        </p:nvSpPr>
        <p:spPr/>
        <p:txBody>
          <a:bodyPr vert="horz" lIns="91440" tIns="45720" rIns="91440" bIns="45720" rtlCol="0" anchor="b">
            <a:normAutofit fontScale="90000"/>
          </a:bodyPr>
          <a:lstStyle/>
          <a:p>
            <a:r>
              <a:rPr lang="en-US" sz="4400" b="1" i="0" dirty="0">
                <a:effectLst/>
              </a:rPr>
              <a:t>Oeuvres </a:t>
            </a:r>
            <a:r>
              <a:rPr lang="en-US" sz="4400" b="1" i="0" dirty="0" err="1">
                <a:effectLst/>
              </a:rPr>
              <a:t>badines</a:t>
            </a:r>
            <a:r>
              <a:rPr lang="en-US" sz="4400" b="1" i="0" dirty="0">
                <a:effectLst/>
              </a:rPr>
              <a:t> et </a:t>
            </a:r>
            <a:r>
              <a:rPr lang="en-US" sz="4400" b="1" i="0" dirty="0" err="1">
                <a:effectLst/>
              </a:rPr>
              <a:t>morales</a:t>
            </a:r>
            <a:r>
              <a:rPr lang="en-US" sz="4400" b="1" i="0" dirty="0">
                <a:effectLst/>
              </a:rPr>
              <a:t> de Mr. </a:t>
            </a:r>
            <a:r>
              <a:rPr lang="en-US" sz="4400" b="1" i="0" dirty="0" err="1">
                <a:effectLst/>
              </a:rPr>
              <a:t>Cazotte</a:t>
            </a:r>
            <a:r>
              <a:rPr lang="en-US" sz="4400" dirty="0"/>
              <a:t>, </a:t>
            </a:r>
            <a:r>
              <a:rPr lang="en-US" sz="4400" b="1" i="0" dirty="0">
                <a:effectLst/>
              </a:rPr>
              <a:t>1788</a:t>
            </a:r>
            <a:endParaRPr lang="en-US" sz="4400" dirty="0"/>
          </a:p>
        </p:txBody>
      </p:sp>
      <p:pic>
        <p:nvPicPr>
          <p:cNvPr id="25602" name="Picture 2" descr="CURIOSA) Piron Alexis Oeuvres Badines Complètes 1830">
            <a:extLst>
              <a:ext uri="{FF2B5EF4-FFF2-40B4-BE49-F238E27FC236}">
                <a16:creationId xmlns:a16="http://schemas.microsoft.com/office/drawing/2014/main" id="{B08C3687-4E1C-4EB0-BDE0-13969A86344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422609" y="2478088"/>
            <a:ext cx="2323932" cy="36941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8584EB2-A0EE-DE20-AA10-DDF0AD780D2D}"/>
              </a:ext>
            </a:extLst>
          </p:cNvPr>
          <p:cNvSpPr>
            <a:spLocks noGrp="1"/>
          </p:cNvSpPr>
          <p:nvPr>
            <p:ph sz="half" idx="2"/>
          </p:nvPr>
        </p:nvSpPr>
        <p:spPr>
          <a:xfrm>
            <a:off x="5425440" y="2092960"/>
            <a:ext cx="5858256" cy="4460240"/>
          </a:xfrm>
        </p:spPr>
        <p:txBody>
          <a:bodyPr/>
          <a:lstStyle/>
          <a:p>
            <a:r>
              <a:rPr lang="en-US" b="0" i="0" dirty="0">
                <a:solidFill>
                  <a:srgbClr val="1E1915"/>
                </a:solidFill>
                <a:effectLst/>
                <a:latin typeface="Proxima Nova"/>
              </a:rPr>
              <a:t>A complete edition of his work was published as the </a:t>
            </a:r>
            <a:r>
              <a:rPr lang="en-US" b="0" i="0" dirty="0" err="1">
                <a:solidFill>
                  <a:srgbClr val="1E1915"/>
                </a:solidFill>
                <a:effectLst/>
                <a:latin typeface="Proxima Nova"/>
              </a:rPr>
              <a:t>Œuvres</a:t>
            </a:r>
            <a:r>
              <a:rPr lang="en-US" b="0" i="0" dirty="0">
                <a:solidFill>
                  <a:srgbClr val="1E1915"/>
                </a:solidFill>
                <a:effectLst/>
                <a:latin typeface="Proxima Nova"/>
              </a:rPr>
              <a:t> </a:t>
            </a:r>
            <a:r>
              <a:rPr lang="en-US" b="0" i="0" dirty="0" err="1">
                <a:solidFill>
                  <a:srgbClr val="1E1915"/>
                </a:solidFill>
                <a:effectLst/>
                <a:latin typeface="Proxima Nova"/>
              </a:rPr>
              <a:t>badines</a:t>
            </a:r>
            <a:r>
              <a:rPr lang="en-US" b="0" i="0" dirty="0">
                <a:solidFill>
                  <a:srgbClr val="1E1915"/>
                </a:solidFill>
                <a:effectLst/>
                <a:latin typeface="Proxima Nova"/>
              </a:rPr>
              <a:t> et </a:t>
            </a:r>
            <a:r>
              <a:rPr lang="en-US" b="0" i="0" dirty="0" err="1">
                <a:solidFill>
                  <a:srgbClr val="1E1915"/>
                </a:solidFill>
                <a:effectLst/>
                <a:latin typeface="Proxima Nova"/>
              </a:rPr>
              <a:t>morales</a:t>
            </a:r>
            <a:r>
              <a:rPr lang="en-US" b="0" i="0" dirty="0">
                <a:solidFill>
                  <a:srgbClr val="1E1915"/>
                </a:solidFill>
                <a:effectLst/>
                <a:latin typeface="Proxima Nova"/>
              </a:rPr>
              <a:t>, </a:t>
            </a:r>
            <a:r>
              <a:rPr lang="en-US" b="0" i="0" dirty="0" err="1">
                <a:solidFill>
                  <a:srgbClr val="1E1915"/>
                </a:solidFill>
                <a:effectLst/>
                <a:latin typeface="Proxima Nova"/>
              </a:rPr>
              <a:t>historiques</a:t>
            </a:r>
            <a:r>
              <a:rPr lang="en-US" b="0" i="0" dirty="0">
                <a:solidFill>
                  <a:srgbClr val="1E1915"/>
                </a:solidFill>
                <a:effectLst/>
                <a:latin typeface="Proxima Nova"/>
              </a:rPr>
              <a:t> et </a:t>
            </a:r>
            <a:r>
              <a:rPr lang="en-US" b="0" i="0" dirty="0" err="1">
                <a:solidFill>
                  <a:srgbClr val="1E1915"/>
                </a:solidFill>
                <a:effectLst/>
                <a:latin typeface="Proxima Nova"/>
              </a:rPr>
              <a:t>philosophiques</a:t>
            </a:r>
            <a:r>
              <a:rPr lang="en-US" b="0" i="0" dirty="0">
                <a:solidFill>
                  <a:srgbClr val="1E1915"/>
                </a:solidFill>
                <a:effectLst/>
                <a:latin typeface="Proxima Nova"/>
              </a:rPr>
              <a:t> de Jacques </a:t>
            </a:r>
            <a:r>
              <a:rPr lang="en-US" b="0" i="0" dirty="0" err="1">
                <a:solidFill>
                  <a:srgbClr val="1E1915"/>
                </a:solidFill>
                <a:effectLst/>
                <a:latin typeface="Proxima Nova"/>
              </a:rPr>
              <a:t>Cazotte</a:t>
            </a:r>
            <a:r>
              <a:rPr lang="en-US" dirty="0">
                <a:solidFill>
                  <a:srgbClr val="1E1915"/>
                </a:solidFill>
                <a:latin typeface="Proxima Nova"/>
              </a:rPr>
              <a:t>;</a:t>
            </a:r>
          </a:p>
          <a:p>
            <a:r>
              <a:rPr lang="en-US" b="0" i="0" dirty="0">
                <a:solidFill>
                  <a:srgbClr val="1E1915"/>
                </a:solidFill>
                <a:effectLst/>
                <a:latin typeface="Proxima Nova"/>
              </a:rPr>
              <a:t>On the discovery of some of his </a:t>
            </a:r>
            <a:r>
              <a:rPr lang="en-US" b="1" i="0" dirty="0">
                <a:solidFill>
                  <a:srgbClr val="FF0000"/>
                </a:solidFill>
                <a:effectLst/>
                <a:latin typeface="Proxima Nova"/>
              </a:rPr>
              <a:t>counter-revolutionary letters </a:t>
            </a:r>
            <a:r>
              <a:rPr lang="en-US" b="0" i="0" dirty="0">
                <a:solidFill>
                  <a:srgbClr val="1E1915"/>
                </a:solidFill>
                <a:effectLst/>
                <a:latin typeface="Proxima Nova"/>
              </a:rPr>
              <a:t>in August 1792, </a:t>
            </a:r>
            <a:r>
              <a:rPr lang="en-US" b="0" i="0" dirty="0" err="1">
                <a:solidFill>
                  <a:srgbClr val="1E1915"/>
                </a:solidFill>
                <a:effectLst/>
                <a:latin typeface="Proxima Nova"/>
              </a:rPr>
              <a:t>Cazotte</a:t>
            </a:r>
            <a:r>
              <a:rPr lang="en-US" b="0" i="0" dirty="0">
                <a:solidFill>
                  <a:srgbClr val="1E1915"/>
                </a:solidFill>
                <a:effectLst/>
                <a:latin typeface="Proxima Nova"/>
              </a:rPr>
              <a:t> was arrested; and though he escaped for a time, he was beheaded the following month.</a:t>
            </a:r>
            <a:endParaRPr lang="en-US" dirty="0"/>
          </a:p>
        </p:txBody>
      </p:sp>
    </p:spTree>
    <p:extLst>
      <p:ext uri="{BB962C8B-B14F-4D97-AF65-F5344CB8AC3E}">
        <p14:creationId xmlns:p14="http://schemas.microsoft.com/office/powerpoint/2010/main" val="38230389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465" name="Rectangle 19464">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67" name="Rectangle 19466">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469" name="Rectangle 19468">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000339-6DA1-416A-9FC2-5EBD9FAB8B9A}"/>
              </a:ext>
            </a:extLst>
          </p:cNvPr>
          <p:cNvSpPr>
            <a:spLocks noGrp="1"/>
          </p:cNvSpPr>
          <p:nvPr>
            <p:ph type="title"/>
          </p:nvPr>
        </p:nvSpPr>
        <p:spPr>
          <a:xfrm>
            <a:off x="612648" y="1078992"/>
            <a:ext cx="6268770" cy="957785"/>
          </a:xfrm>
        </p:spPr>
        <p:txBody>
          <a:bodyPr vert="horz" lIns="91440" tIns="45720" rIns="91440" bIns="45720" rtlCol="0" anchor="b">
            <a:normAutofit/>
          </a:bodyPr>
          <a:lstStyle/>
          <a:p>
            <a:r>
              <a:rPr lang="en-US" sz="3600" dirty="0"/>
              <a:t>Therese philosophe, 1748</a:t>
            </a:r>
          </a:p>
        </p:txBody>
      </p:sp>
      <p:sp>
        <p:nvSpPr>
          <p:cNvPr id="19471" name="Rectangle 19470">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73" name="Rectangle 19472">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1EA680D-DE51-2036-7FF7-82F0A605B47E}"/>
              </a:ext>
            </a:extLst>
          </p:cNvPr>
          <p:cNvSpPr>
            <a:spLocks noGrp="1"/>
          </p:cNvSpPr>
          <p:nvPr>
            <p:ph sz="half" idx="1"/>
          </p:nvPr>
        </p:nvSpPr>
        <p:spPr>
          <a:xfrm>
            <a:off x="615458" y="3090672"/>
            <a:ext cx="6268770" cy="3090672"/>
          </a:xfrm>
        </p:spPr>
        <p:txBody>
          <a:bodyPr vert="horz" lIns="91440" tIns="45720" rIns="91440" bIns="45720" rtlCol="0">
            <a:normAutofit/>
          </a:bodyPr>
          <a:lstStyle/>
          <a:p>
            <a:r>
              <a:rPr lang="en-US" sz="1800" b="0" i="1" dirty="0">
                <a:effectLst/>
              </a:rPr>
              <a:t>Thérèse philosophe </a:t>
            </a:r>
            <a:r>
              <a:rPr lang="en-US" sz="1800" b="0" i="0" dirty="0">
                <a:effectLst/>
              </a:rPr>
              <a:t>records the </a:t>
            </a:r>
            <a:r>
              <a:rPr lang="en-US" sz="1800" b="1" i="0" dirty="0">
                <a:effectLst/>
              </a:rPr>
              <a:t>tale of </a:t>
            </a:r>
            <a:r>
              <a:rPr lang="en-US" sz="1800" b="1" dirty="0"/>
              <a:t>a</a:t>
            </a:r>
            <a:r>
              <a:rPr lang="en-US" sz="1800" b="1" i="0" dirty="0">
                <a:effectLst/>
              </a:rPr>
              <a:t> young woman’s sexual education</a:t>
            </a:r>
            <a:r>
              <a:rPr lang="en-US" sz="1800" b="0" i="0" dirty="0">
                <a:effectLst/>
              </a:rPr>
              <a:t>, as she recounts her experiences in explicit detail to her noble lover.</a:t>
            </a:r>
          </a:p>
          <a:p>
            <a:r>
              <a:rPr lang="en-US" sz="1800" b="1" i="0" dirty="0">
                <a:solidFill>
                  <a:srgbClr val="FF0000"/>
                </a:solidFill>
                <a:effectLst/>
              </a:rPr>
              <a:t>“</a:t>
            </a:r>
            <a:r>
              <a:rPr lang="en-US" sz="1800" b="1" i="1" dirty="0">
                <a:solidFill>
                  <a:srgbClr val="FF0000"/>
                </a:solidFill>
                <a:effectLst/>
              </a:rPr>
              <a:t>What, Sir, seriously you want me to write my story?” </a:t>
            </a:r>
            <a:endParaRPr lang="en-US" sz="1800" b="1" i="1" dirty="0">
              <a:solidFill>
                <a:srgbClr val="FF0000"/>
              </a:solidFill>
            </a:endParaRPr>
          </a:p>
          <a:p>
            <a:r>
              <a:rPr lang="en-US" sz="1800" b="0" i="0" dirty="0">
                <a:effectLst/>
              </a:rPr>
              <a:t>She consents to write down the story she has already recounted in person, framing a </a:t>
            </a:r>
            <a:r>
              <a:rPr lang="en-US" sz="1800" b="1" i="0" dirty="0">
                <a:effectLst/>
              </a:rPr>
              <a:t>narrative</a:t>
            </a:r>
            <a:r>
              <a:rPr lang="en-US" sz="1800" b="0" i="0" dirty="0">
                <a:effectLst/>
              </a:rPr>
              <a:t> dedicated to </a:t>
            </a:r>
            <a:r>
              <a:rPr lang="en-US" sz="1800" b="1" i="0" dirty="0">
                <a:solidFill>
                  <a:srgbClr val="FF0000"/>
                </a:solidFill>
                <a:effectLst/>
              </a:rPr>
              <a:t>evaluating the power of the written word to excite </a:t>
            </a:r>
            <a:r>
              <a:rPr lang="en-US" sz="1800" b="0" i="0" dirty="0">
                <a:effectLst/>
              </a:rPr>
              <a:t>physical response</a:t>
            </a:r>
            <a:endParaRPr lang="en-US" sz="1800" dirty="0"/>
          </a:p>
        </p:txBody>
      </p:sp>
      <p:pic>
        <p:nvPicPr>
          <p:cNvPr id="19458" name="Picture 2" descr="An old book with a drawing&#10;&#10;Description automatically generated with low confidence">
            <a:extLst>
              <a:ext uri="{FF2B5EF4-FFF2-40B4-BE49-F238E27FC236}">
                <a16:creationId xmlns:a16="http://schemas.microsoft.com/office/drawing/2014/main" id="{B9F8FF85-B3BA-42A5-881B-6F827E0549ED}"/>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812" r="2266"/>
          <a:stretch/>
        </p:blipFill>
        <p:spPr bwMode="auto">
          <a:xfrm>
            <a:off x="7684006" y="10"/>
            <a:ext cx="450799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197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2561-B346-842E-5DFD-82CB52052BAD}"/>
              </a:ext>
            </a:extLst>
          </p:cNvPr>
          <p:cNvSpPr>
            <a:spLocks noGrp="1"/>
          </p:cNvSpPr>
          <p:nvPr>
            <p:ph type="title"/>
          </p:nvPr>
        </p:nvSpPr>
        <p:spPr/>
        <p:txBody>
          <a:bodyPr/>
          <a:lstStyle/>
          <a:p>
            <a:r>
              <a:rPr lang="en-US" sz="4000" dirty="0"/>
              <a:t>Therese philosophe, 1748</a:t>
            </a:r>
            <a:endParaRPr lang="en-US" dirty="0"/>
          </a:p>
        </p:txBody>
      </p:sp>
      <p:sp>
        <p:nvSpPr>
          <p:cNvPr id="3" name="Content Placeholder 2">
            <a:extLst>
              <a:ext uri="{FF2B5EF4-FFF2-40B4-BE49-F238E27FC236}">
                <a16:creationId xmlns:a16="http://schemas.microsoft.com/office/drawing/2014/main" id="{29E61337-E724-2197-000D-A1EC3C28E77E}"/>
              </a:ext>
            </a:extLst>
          </p:cNvPr>
          <p:cNvSpPr>
            <a:spLocks noGrp="1"/>
          </p:cNvSpPr>
          <p:nvPr>
            <p:ph sz="half" idx="1"/>
          </p:nvPr>
        </p:nvSpPr>
        <p:spPr/>
        <p:txBody>
          <a:bodyPr/>
          <a:lstStyle/>
          <a:p>
            <a:r>
              <a:rPr lang="en-US" b="0" i="0" dirty="0">
                <a:solidFill>
                  <a:srgbClr val="373737"/>
                </a:solidFill>
                <a:effectLst/>
                <a:latin typeface="Times New Roman" panose="02020603050405020304" pitchFamily="18" charset="0"/>
              </a:rPr>
              <a:t>Juxtaposition of: the </a:t>
            </a:r>
            <a:r>
              <a:rPr lang="en-US" b="1" i="0" dirty="0">
                <a:solidFill>
                  <a:srgbClr val="373737"/>
                </a:solidFill>
                <a:effectLst/>
                <a:latin typeface="Times New Roman" panose="02020603050405020304" pitchFamily="18" charset="0"/>
              </a:rPr>
              <a:t>narrator’s sexual awakening </a:t>
            </a:r>
            <a:r>
              <a:rPr lang="en-US" b="0" i="0" dirty="0">
                <a:solidFill>
                  <a:srgbClr val="373737"/>
                </a:solidFill>
                <a:effectLst/>
                <a:latin typeface="Times New Roman" panose="02020603050405020304" pitchFamily="18" charset="0"/>
              </a:rPr>
              <a:t>with extended meditations on </a:t>
            </a:r>
            <a:r>
              <a:rPr lang="en-US" b="1" i="0" dirty="0">
                <a:solidFill>
                  <a:srgbClr val="FF0000"/>
                </a:solidFill>
                <a:effectLst/>
                <a:latin typeface="Times New Roman" panose="02020603050405020304" pitchFamily="18" charset="0"/>
              </a:rPr>
              <a:t>philosophical materialism, natural law theory, and refutations </a:t>
            </a:r>
            <a:r>
              <a:rPr lang="en-US" b="0" i="0" dirty="0">
                <a:solidFill>
                  <a:srgbClr val="373737"/>
                </a:solidFill>
                <a:effectLst/>
                <a:latin typeface="Times New Roman" panose="02020603050405020304" pitchFamily="18" charset="0"/>
              </a:rPr>
              <a:t>of established principles of </a:t>
            </a:r>
            <a:r>
              <a:rPr lang="en-US" b="1" i="0" dirty="0">
                <a:solidFill>
                  <a:srgbClr val="FF0000"/>
                </a:solidFill>
                <a:effectLst/>
                <a:latin typeface="Times New Roman" panose="02020603050405020304" pitchFamily="18" charset="0"/>
              </a:rPr>
              <a:t>Catholic</a:t>
            </a:r>
            <a:r>
              <a:rPr lang="en-US" b="0" i="0" dirty="0">
                <a:solidFill>
                  <a:srgbClr val="373737"/>
                </a:solidFill>
                <a:effectLst/>
                <a:latin typeface="Times New Roman" panose="02020603050405020304" pitchFamily="18" charset="0"/>
              </a:rPr>
              <a:t> doctrine</a:t>
            </a:r>
            <a:endParaRPr lang="en-US" dirty="0"/>
          </a:p>
        </p:txBody>
      </p:sp>
      <p:pic>
        <p:nvPicPr>
          <p:cNvPr id="5" name="Content Placeholder 4" descr="A close-up of a book&#10;&#10;Description automatically generated with low confidence">
            <a:extLst>
              <a:ext uri="{FF2B5EF4-FFF2-40B4-BE49-F238E27FC236}">
                <a16:creationId xmlns:a16="http://schemas.microsoft.com/office/drawing/2014/main" id="{F29CF3FB-98D2-6168-4DAF-578C186FD7B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560899" y="2478088"/>
            <a:ext cx="2507389" cy="369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8087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CDC646-F6D4-AC69-BD63-7A11F8937396}"/>
              </a:ext>
            </a:extLst>
          </p:cNvPr>
          <p:cNvSpPr>
            <a:spLocks noGrp="1"/>
          </p:cNvSpPr>
          <p:nvPr>
            <p:ph type="title"/>
          </p:nvPr>
        </p:nvSpPr>
        <p:spPr/>
        <p:txBody>
          <a:bodyPr/>
          <a:lstStyle/>
          <a:p>
            <a:r>
              <a:rPr lang="en-US" dirty="0"/>
              <a:t>Therese philosophe, 1748</a:t>
            </a:r>
          </a:p>
        </p:txBody>
      </p:sp>
      <p:sp>
        <p:nvSpPr>
          <p:cNvPr id="3" name="Content Placeholder 2">
            <a:extLst>
              <a:ext uri="{FF2B5EF4-FFF2-40B4-BE49-F238E27FC236}">
                <a16:creationId xmlns:a16="http://schemas.microsoft.com/office/drawing/2014/main" id="{AADD4FFB-DAF1-6DF2-3EA6-43D6337FB94A}"/>
              </a:ext>
            </a:extLst>
          </p:cNvPr>
          <p:cNvSpPr>
            <a:spLocks noGrp="1"/>
          </p:cNvSpPr>
          <p:nvPr>
            <p:ph idx="1"/>
          </p:nvPr>
        </p:nvSpPr>
        <p:spPr>
          <a:xfrm>
            <a:off x="101600" y="2103120"/>
            <a:ext cx="11308080" cy="4643120"/>
          </a:xfrm>
        </p:spPr>
        <p:txBody>
          <a:bodyPr/>
          <a:lstStyle/>
          <a:p>
            <a:r>
              <a:rPr lang="en-US" b="0" i="0" dirty="0">
                <a:solidFill>
                  <a:srgbClr val="373737"/>
                </a:solidFill>
                <a:effectLst/>
                <a:latin typeface="Times New Roman" panose="02020603050405020304" pitchFamily="18" charset="0"/>
              </a:rPr>
              <a:t>As a child of 7, Thérèse was discovered rubbing “that part that distinguishes us from men” to a pleasurable release. The narrator presents her younger self’s habitual </a:t>
            </a:r>
            <a:r>
              <a:rPr lang="en-US" b="1" i="0" dirty="0">
                <a:solidFill>
                  <a:srgbClr val="FF0000"/>
                </a:solidFill>
                <a:effectLst/>
                <a:latin typeface="Times New Roman" panose="02020603050405020304" pitchFamily="18" charset="0"/>
              </a:rPr>
              <a:t>masturbation</a:t>
            </a:r>
            <a:r>
              <a:rPr lang="en-US" b="0" i="0" dirty="0">
                <a:solidFill>
                  <a:srgbClr val="373737"/>
                </a:solidFill>
                <a:effectLst/>
                <a:latin typeface="Times New Roman" panose="02020603050405020304" pitchFamily="18" charset="0"/>
              </a:rPr>
              <a:t> as evidence of a natural drive </a:t>
            </a:r>
            <a:r>
              <a:rPr lang="en-US" b="1" i="0" dirty="0">
                <a:solidFill>
                  <a:srgbClr val="FF0000"/>
                </a:solidFill>
                <a:effectLst/>
                <a:latin typeface="Times New Roman" panose="02020603050405020304" pitchFamily="18" charset="0"/>
              </a:rPr>
              <a:t>so powerful and yet so contrary to contemporary morality</a:t>
            </a:r>
            <a:r>
              <a:rPr lang="en-US" b="0" i="0" dirty="0">
                <a:solidFill>
                  <a:srgbClr val="373737"/>
                </a:solidFill>
                <a:effectLst/>
                <a:latin typeface="Times New Roman" panose="02020603050405020304" pitchFamily="18" charset="0"/>
              </a:rPr>
              <a:t> that her mother resorted to tying her hands together to stop it.</a:t>
            </a:r>
          </a:p>
          <a:p>
            <a:r>
              <a:rPr lang="en-US" b="0" i="0" dirty="0">
                <a:solidFill>
                  <a:srgbClr val="373737"/>
                </a:solidFill>
                <a:effectLst/>
                <a:latin typeface="Times New Roman" panose="02020603050405020304" pitchFamily="18" charset="0"/>
              </a:rPr>
              <a:t>Even awake, she found ways to gratify her innate sexual curiosity. Nor was she unusual in this behavior, for she recalls </a:t>
            </a:r>
            <a:r>
              <a:rPr lang="en-US" b="1" i="0" dirty="0">
                <a:solidFill>
                  <a:srgbClr val="373737"/>
                </a:solidFill>
                <a:effectLst/>
                <a:latin typeface="Times New Roman" panose="02020603050405020304" pitchFamily="18" charset="0"/>
              </a:rPr>
              <a:t>childish games with groups of children </a:t>
            </a:r>
            <a:r>
              <a:rPr lang="en-US" b="0" i="0" dirty="0">
                <a:solidFill>
                  <a:srgbClr val="373737"/>
                </a:solidFill>
                <a:effectLst/>
                <a:latin typeface="Times New Roman" panose="02020603050405020304" pitchFamily="18" charset="0"/>
              </a:rPr>
              <a:t>dropping pants and lifting skirts to examine and kiss other children’s private parts, motivated by curiosity and “simple nature.” .</a:t>
            </a:r>
          </a:p>
          <a:p>
            <a:r>
              <a:rPr lang="en-US" b="0" i="0" dirty="0">
                <a:solidFill>
                  <a:srgbClr val="373737"/>
                </a:solidFill>
                <a:effectLst/>
                <a:latin typeface="Times New Roman" panose="02020603050405020304" pitchFamily="18" charset="0"/>
              </a:rPr>
              <a:t>In this, </a:t>
            </a:r>
            <a:r>
              <a:rPr lang="en-US" b="1" i="0" dirty="0">
                <a:solidFill>
                  <a:srgbClr val="FF0000"/>
                </a:solidFill>
                <a:effectLst/>
                <a:latin typeface="Times New Roman" panose="02020603050405020304" pitchFamily="18" charset="0"/>
              </a:rPr>
              <a:t>the law of nature demands the satisfaction of the physical desire for sexual pleasure.</a:t>
            </a:r>
            <a:endParaRPr lang="en-US" b="1" dirty="0">
              <a:solidFill>
                <a:srgbClr val="FF0000"/>
              </a:solidFill>
            </a:endParaRPr>
          </a:p>
        </p:txBody>
      </p:sp>
    </p:spTree>
    <p:extLst>
      <p:ext uri="{BB962C8B-B14F-4D97-AF65-F5344CB8AC3E}">
        <p14:creationId xmlns:p14="http://schemas.microsoft.com/office/powerpoint/2010/main" val="17728577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21449C-CF8E-D79A-D51D-9815976FEC11}"/>
              </a:ext>
            </a:extLst>
          </p:cNvPr>
          <p:cNvSpPr>
            <a:spLocks noGrp="1"/>
          </p:cNvSpPr>
          <p:nvPr>
            <p:ph type="title"/>
          </p:nvPr>
        </p:nvSpPr>
        <p:spPr>
          <a:xfrm>
            <a:off x="612648" y="1078992"/>
            <a:ext cx="6268770" cy="939814"/>
          </a:xfrm>
        </p:spPr>
        <p:txBody>
          <a:bodyPr vert="horz" lIns="91440" tIns="45720" rIns="91440" bIns="45720" rtlCol="0" anchor="b">
            <a:normAutofit/>
          </a:bodyPr>
          <a:lstStyle/>
          <a:p>
            <a:r>
              <a:rPr lang="en-US" sz="3200" dirty="0"/>
              <a:t>Therese philosophe, 1748</a:t>
            </a:r>
          </a:p>
        </p:txBody>
      </p:sp>
      <p:sp>
        <p:nvSpPr>
          <p:cNvPr id="18" name="Rectangle 17">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E39F41C-48DD-0E6D-7336-872C8AA314F4}"/>
              </a:ext>
            </a:extLst>
          </p:cNvPr>
          <p:cNvSpPr>
            <a:spLocks noGrp="1"/>
          </p:cNvSpPr>
          <p:nvPr>
            <p:ph sz="half" idx="1"/>
          </p:nvPr>
        </p:nvSpPr>
        <p:spPr>
          <a:xfrm>
            <a:off x="615458" y="3355848"/>
            <a:ext cx="6268770" cy="2825496"/>
          </a:xfrm>
        </p:spPr>
        <p:txBody>
          <a:bodyPr vert="horz" lIns="91440" tIns="45720" rIns="91440" bIns="45720" rtlCol="0">
            <a:normAutofit/>
          </a:bodyPr>
          <a:lstStyle/>
          <a:p>
            <a:r>
              <a:rPr lang="en-US" sz="1800" b="0" i="0" dirty="0">
                <a:effectLst/>
              </a:rPr>
              <a:t>At 11, Thérèse is placed in a convent, where she is taught </a:t>
            </a:r>
            <a:r>
              <a:rPr lang="en-US" sz="1800" b="1" i="0" dirty="0">
                <a:solidFill>
                  <a:srgbClr val="FF0000"/>
                </a:solidFill>
                <a:effectLst/>
              </a:rPr>
              <a:t>sexual excitement is not a simple, natural phenomenon but a satanic temptation </a:t>
            </a:r>
            <a:r>
              <a:rPr lang="en-US" sz="1800" b="0" i="0" dirty="0">
                <a:effectLst/>
              </a:rPr>
              <a:t>-to be avoided. </a:t>
            </a:r>
            <a:r>
              <a:rPr lang="en-US" sz="1800" dirty="0"/>
              <a:t>She </a:t>
            </a:r>
            <a:r>
              <a:rPr lang="en-US" sz="1800" b="1" dirty="0"/>
              <a:t>avoids</a:t>
            </a:r>
            <a:r>
              <a:rPr lang="en-US" sz="1800" b="1" i="0" dirty="0">
                <a:effectLst/>
              </a:rPr>
              <a:t> masturbation </a:t>
            </a:r>
            <a:r>
              <a:rPr lang="en-US" sz="1800" b="0" i="0" dirty="0" err="1">
                <a:effectLst/>
              </a:rPr>
              <a:t>til</a:t>
            </a:r>
            <a:r>
              <a:rPr lang="en-US" sz="1800" b="0" i="0" dirty="0">
                <a:effectLst/>
              </a:rPr>
              <a:t> she turned 25, when she met the famous Père </a:t>
            </a:r>
            <a:r>
              <a:rPr lang="en-US" sz="1800" b="0" i="0" dirty="0" err="1">
                <a:effectLst/>
              </a:rPr>
              <a:t>Dirrag</a:t>
            </a:r>
            <a:r>
              <a:rPr lang="en-US" sz="1800" b="0" i="0" dirty="0">
                <a:effectLst/>
              </a:rPr>
              <a:t> and his young novitiate </a:t>
            </a:r>
            <a:r>
              <a:rPr lang="en-US" sz="1800" b="0" i="0" dirty="0" err="1">
                <a:effectLst/>
              </a:rPr>
              <a:t>Eradice</a:t>
            </a:r>
            <a:r>
              <a:rPr lang="en-US" sz="1800" b="0" i="0" dirty="0">
                <a:effectLst/>
              </a:rPr>
              <a:t>. This section contains </a:t>
            </a:r>
            <a:r>
              <a:rPr lang="en-US" sz="1800" b="0" i="0" dirty="0">
                <a:solidFill>
                  <a:srgbClr val="FF0000"/>
                </a:solidFill>
                <a:effectLst/>
              </a:rPr>
              <a:t>a </a:t>
            </a:r>
            <a:r>
              <a:rPr lang="en-US" sz="1800" b="0" i="1" dirty="0">
                <a:solidFill>
                  <a:srgbClr val="FF0000"/>
                </a:solidFill>
                <a:effectLst/>
              </a:rPr>
              <a:t>roman à clef </a:t>
            </a:r>
            <a:r>
              <a:rPr lang="en-US" sz="1800" b="0" i="0" dirty="0">
                <a:effectLst/>
              </a:rPr>
              <a:t>based on a 1731 </a:t>
            </a:r>
            <a:r>
              <a:rPr lang="en-US" sz="1800" b="0" i="1" dirty="0">
                <a:effectLst/>
              </a:rPr>
              <a:t>cause célèbre </a:t>
            </a:r>
            <a:r>
              <a:rPr lang="en-US" sz="1800" b="0" i="0" dirty="0">
                <a:effectLst/>
              </a:rPr>
              <a:t>and causes Thérèse to </a:t>
            </a:r>
            <a:r>
              <a:rPr lang="en-US" sz="1800" b="1" i="0" dirty="0">
                <a:effectLst/>
              </a:rPr>
              <a:t>question Catholic morality regarding sexuality</a:t>
            </a:r>
          </a:p>
          <a:p>
            <a:endParaRPr lang="en-US" sz="1800" dirty="0"/>
          </a:p>
        </p:txBody>
      </p:sp>
      <p:pic>
        <p:nvPicPr>
          <p:cNvPr id="5" name="Picture 5" descr="Therese philosophe, 1748">
            <a:extLst>
              <a:ext uri="{FF2B5EF4-FFF2-40B4-BE49-F238E27FC236}">
                <a16:creationId xmlns:a16="http://schemas.microsoft.com/office/drawing/2014/main" id="{AB628501-906C-3615-2813-BE6F1ECE125B}"/>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67" r="6495"/>
          <a:stretch/>
        </p:blipFill>
        <p:spPr>
          <a:xfrm>
            <a:off x="7684006" y="10"/>
            <a:ext cx="4507993"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794241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7" name="Rectangle 2051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548" name="Rectangle 2052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49" name="Rectangle 2052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550" name="Rectangle 20525">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8DC59F-8797-4E1F-B6AA-0729F1B6AA15}"/>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dirty="0"/>
              <a:t>Therese philosophe, 1748</a:t>
            </a:r>
          </a:p>
        </p:txBody>
      </p:sp>
      <p:sp>
        <p:nvSpPr>
          <p:cNvPr id="20551" name="Rectangle 20527">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52" name="Rectangle 20529">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80C9824-C52F-DA09-B507-5648C2CEECFA}"/>
              </a:ext>
            </a:extLst>
          </p:cNvPr>
          <p:cNvSpPr>
            <a:spLocks noGrp="1"/>
          </p:cNvSpPr>
          <p:nvPr>
            <p:ph sz="half" idx="1"/>
          </p:nvPr>
        </p:nvSpPr>
        <p:spPr>
          <a:xfrm>
            <a:off x="411478" y="2325811"/>
            <a:ext cx="5130339" cy="3946973"/>
          </a:xfrm>
        </p:spPr>
        <p:txBody>
          <a:bodyPr vert="horz" lIns="91440" tIns="45720" rIns="91440" bIns="45720" rtlCol="0" anchor="t">
            <a:normAutofit/>
          </a:bodyPr>
          <a:lstStyle/>
          <a:p>
            <a:r>
              <a:rPr lang="en-US" sz="1700" dirty="0"/>
              <a:t>When her health falters, </a:t>
            </a:r>
            <a:r>
              <a:rPr lang="en-US" sz="1700" b="0" i="0" dirty="0">
                <a:effectLst/>
              </a:rPr>
              <a:t>Abbé T., advises: “as natural as those of hunger and thirst; you need not seek them or excite them, but when you feel them, </a:t>
            </a:r>
            <a:r>
              <a:rPr lang="en-US" sz="1700" b="1" i="0" dirty="0">
                <a:effectLst/>
              </a:rPr>
              <a:t>there’s nothing wrong with using your hand, your finger, to care for this part by agitating it as necessary</a:t>
            </a:r>
            <a:r>
              <a:rPr lang="en-US" sz="1700" b="0" i="0" dirty="0">
                <a:effectLst/>
              </a:rPr>
              <a:t>.” (I, 89-90) He </a:t>
            </a:r>
            <a:r>
              <a:rPr lang="en-US" sz="1700" b="0" i="0" dirty="0">
                <a:solidFill>
                  <a:srgbClr val="FF0000"/>
                </a:solidFill>
                <a:effectLst/>
              </a:rPr>
              <a:t>forbids her from pushing her finger inside</a:t>
            </a:r>
            <a:r>
              <a:rPr lang="en-US" sz="1700" b="0" i="0" dirty="0">
                <a:effectLst/>
              </a:rPr>
              <a:t>, however, since “this could be a problem one day for the husband that you marry.”</a:t>
            </a:r>
          </a:p>
          <a:p>
            <a:r>
              <a:rPr lang="en-US" sz="1700" b="1" dirty="0"/>
              <a:t>Church mandates against masturbation are ignored here</a:t>
            </a:r>
            <a:r>
              <a:rPr lang="en-US" sz="1700" dirty="0"/>
              <a:t>, as the cleric advises Thérèse to follow the </a:t>
            </a:r>
            <a:r>
              <a:rPr lang="en-US" sz="1700" dirty="0">
                <a:solidFill>
                  <a:srgbClr val="FF0000"/>
                </a:solidFill>
              </a:rPr>
              <a:t>“laws of nature” rather than canon law.</a:t>
            </a:r>
          </a:p>
          <a:p>
            <a:endParaRPr lang="en-US" sz="1700" dirty="0"/>
          </a:p>
        </p:txBody>
      </p:sp>
      <p:pic>
        <p:nvPicPr>
          <p:cNvPr id="20482" name="Picture 2">
            <a:extLst>
              <a:ext uri="{FF2B5EF4-FFF2-40B4-BE49-F238E27FC236}">
                <a16:creationId xmlns:a16="http://schemas.microsoft.com/office/drawing/2014/main" id="{4338DBE2-3EA3-487C-92F1-AA53EEBACF74}"/>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9501" r="1" b="18273"/>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949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C021-A6D4-039B-C2C8-D6C45A0DDD18}"/>
              </a:ext>
            </a:extLst>
          </p:cNvPr>
          <p:cNvSpPr>
            <a:spLocks noGrp="1"/>
          </p:cNvSpPr>
          <p:nvPr>
            <p:ph type="title"/>
          </p:nvPr>
        </p:nvSpPr>
        <p:spPr/>
        <p:txBody>
          <a:bodyPr/>
          <a:lstStyle/>
          <a:p>
            <a:r>
              <a:rPr lang="en-US" sz="4000" dirty="0"/>
              <a:t>Therese philosophe, 1748</a:t>
            </a:r>
            <a:endParaRPr lang="en-US" dirty="0"/>
          </a:p>
        </p:txBody>
      </p:sp>
      <p:sp>
        <p:nvSpPr>
          <p:cNvPr id="3" name="Content Placeholder 2">
            <a:extLst>
              <a:ext uri="{FF2B5EF4-FFF2-40B4-BE49-F238E27FC236}">
                <a16:creationId xmlns:a16="http://schemas.microsoft.com/office/drawing/2014/main" id="{839BC769-D74E-A244-AE88-06D348BB62C6}"/>
              </a:ext>
            </a:extLst>
          </p:cNvPr>
          <p:cNvSpPr>
            <a:spLocks noGrp="1"/>
          </p:cNvSpPr>
          <p:nvPr>
            <p:ph idx="1"/>
          </p:nvPr>
        </p:nvSpPr>
        <p:spPr>
          <a:xfrm>
            <a:off x="258618" y="2161309"/>
            <a:ext cx="11025078" cy="4010891"/>
          </a:xfrm>
        </p:spPr>
        <p:txBody>
          <a:bodyPr/>
          <a:lstStyle/>
          <a:p>
            <a:pPr marL="125730" indent="-125730" defTabSz="502920">
              <a:spcBef>
                <a:spcPts val="550"/>
              </a:spcBef>
            </a:pPr>
            <a:r>
              <a:rPr lang="en-US" sz="2400" i="1" kern="1200" dirty="0">
                <a:solidFill>
                  <a:srgbClr val="373737"/>
                </a:solidFill>
                <a:latin typeface="Times New Roman" panose="02020603050405020304" pitchFamily="18" charset="0"/>
                <a:ea typeface="+mn-ea"/>
                <a:cs typeface="+mn-cs"/>
              </a:rPr>
              <a:t>Thérèse philosophe </a:t>
            </a:r>
            <a:r>
              <a:rPr lang="en-US" sz="2400" b="1" kern="1200" dirty="0">
                <a:solidFill>
                  <a:srgbClr val="FF0000"/>
                </a:solidFill>
                <a:latin typeface="Times New Roman" panose="02020603050405020304" pitchFamily="18" charset="0"/>
                <a:ea typeface="+mn-ea"/>
                <a:cs typeface="+mn-cs"/>
              </a:rPr>
              <a:t>showcases the hypocrisy in medical and moral advice regarding female sexuality.</a:t>
            </a:r>
          </a:p>
          <a:p>
            <a:pPr marL="125730" indent="-125730" defTabSz="502920">
              <a:spcBef>
                <a:spcPts val="550"/>
              </a:spcBef>
            </a:pPr>
            <a:r>
              <a:rPr lang="en-US" sz="2400" kern="1200" dirty="0">
                <a:solidFill>
                  <a:srgbClr val="373737"/>
                </a:solidFill>
                <a:latin typeface="Times New Roman" panose="02020603050405020304" pitchFamily="18" charset="0"/>
                <a:ea typeface="+mn-ea"/>
                <a:cs typeface="+mn-cs"/>
              </a:rPr>
              <a:t>the author sought to transform bodily practices: Indeed, the attentive and curious reader can </a:t>
            </a:r>
            <a:r>
              <a:rPr lang="en-US" sz="2400" b="1" kern="1200" dirty="0">
                <a:solidFill>
                  <a:srgbClr val="FF0000"/>
                </a:solidFill>
                <a:latin typeface="Times New Roman" panose="02020603050405020304" pitchFamily="18" charset="0"/>
                <a:ea typeface="+mn-ea"/>
                <a:cs typeface="+mn-cs"/>
              </a:rPr>
              <a:t>learn about masturbation, oral sex, and the withdrawal method of birth control </a:t>
            </a:r>
            <a:r>
              <a:rPr lang="en-US" sz="2400" kern="1200" dirty="0">
                <a:solidFill>
                  <a:srgbClr val="373737"/>
                </a:solidFill>
                <a:latin typeface="Times New Roman" panose="02020603050405020304" pitchFamily="18" charset="0"/>
                <a:ea typeface="+mn-ea"/>
                <a:cs typeface="+mn-cs"/>
              </a:rPr>
              <a:t>from this text.</a:t>
            </a:r>
          </a:p>
          <a:p>
            <a:pPr marL="125730" indent="-125730" defTabSz="502920">
              <a:spcBef>
                <a:spcPts val="550"/>
              </a:spcBef>
            </a:pPr>
            <a:r>
              <a:rPr lang="en-US" sz="2400" kern="1200" dirty="0">
                <a:solidFill>
                  <a:srgbClr val="373737"/>
                </a:solidFill>
                <a:latin typeface="Times New Roman" panose="02020603050405020304" pitchFamily="18" charset="0"/>
                <a:ea typeface="+mn-ea"/>
                <a:cs typeface="+mn-cs"/>
              </a:rPr>
              <a:t>The novel also initiates its readers into a community </a:t>
            </a:r>
            <a:r>
              <a:rPr lang="en-US" sz="2400" b="1" kern="1200" dirty="0">
                <a:solidFill>
                  <a:srgbClr val="373737"/>
                </a:solidFill>
                <a:latin typeface="Times New Roman" panose="02020603050405020304" pitchFamily="18" charset="0"/>
                <a:ea typeface="+mn-ea"/>
                <a:cs typeface="+mn-cs"/>
              </a:rPr>
              <a:t>attuned to the physical effects of reading sexually explicit literature</a:t>
            </a:r>
            <a:r>
              <a:rPr lang="en-US" sz="2400" kern="1200" dirty="0">
                <a:solidFill>
                  <a:srgbClr val="373737"/>
                </a:solidFill>
                <a:latin typeface="Times New Roman" panose="02020603050405020304" pitchFamily="18" charset="0"/>
                <a:ea typeface="+mn-ea"/>
                <a:cs typeface="+mn-cs"/>
              </a:rPr>
              <a:t>, mentioning specific texts and noting their impact on key characters.</a:t>
            </a:r>
          </a:p>
          <a:p>
            <a:pPr marL="125730" indent="-125730" defTabSz="502920">
              <a:spcBef>
                <a:spcPts val="550"/>
              </a:spcBef>
            </a:pPr>
            <a:endParaRPr lang="en-US" dirty="0"/>
          </a:p>
          <a:p>
            <a:endParaRPr lang="en-US" dirty="0"/>
          </a:p>
        </p:txBody>
      </p:sp>
    </p:spTree>
    <p:extLst>
      <p:ext uri="{BB962C8B-B14F-4D97-AF65-F5344CB8AC3E}">
        <p14:creationId xmlns:p14="http://schemas.microsoft.com/office/powerpoint/2010/main" val="3752934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9CA87-998F-216B-EE89-9E64C6B97C74}"/>
              </a:ext>
            </a:extLst>
          </p:cNvPr>
          <p:cNvSpPr>
            <a:spLocks noGrp="1"/>
          </p:cNvSpPr>
          <p:nvPr>
            <p:ph type="title"/>
          </p:nvPr>
        </p:nvSpPr>
        <p:spPr/>
        <p:txBody>
          <a:bodyPr/>
          <a:lstStyle/>
          <a:p>
            <a:r>
              <a:rPr lang="en-US" sz="4000" dirty="0"/>
              <a:t>Therese philosophe, 1748</a:t>
            </a:r>
            <a:endParaRPr lang="en-US" dirty="0"/>
          </a:p>
        </p:txBody>
      </p:sp>
      <p:sp>
        <p:nvSpPr>
          <p:cNvPr id="3" name="Content Placeholder 2">
            <a:extLst>
              <a:ext uri="{FF2B5EF4-FFF2-40B4-BE49-F238E27FC236}">
                <a16:creationId xmlns:a16="http://schemas.microsoft.com/office/drawing/2014/main" id="{41D503BE-5B3B-182B-F987-4B404EA0C162}"/>
              </a:ext>
            </a:extLst>
          </p:cNvPr>
          <p:cNvSpPr>
            <a:spLocks noGrp="1"/>
          </p:cNvSpPr>
          <p:nvPr>
            <p:ph idx="1"/>
          </p:nvPr>
        </p:nvSpPr>
        <p:spPr/>
        <p:txBody>
          <a:bodyPr/>
          <a:lstStyle/>
          <a:p>
            <a:r>
              <a:rPr lang="en-US" sz="2400" kern="1200" dirty="0">
                <a:solidFill>
                  <a:srgbClr val="373737"/>
                </a:solidFill>
                <a:latin typeface="Times New Roman" panose="02020603050405020304" pitchFamily="18" charset="0"/>
                <a:ea typeface="+mn-ea"/>
                <a:cs typeface="+mn-cs"/>
              </a:rPr>
              <a:t>One evening, Thérèse overhears a conversation between </a:t>
            </a:r>
            <a:r>
              <a:rPr lang="en-US" sz="2400" kern="1200" dirty="0" err="1">
                <a:solidFill>
                  <a:srgbClr val="373737"/>
                </a:solidFill>
                <a:latin typeface="Times New Roman" panose="02020603050405020304" pitchFamily="18" charset="0"/>
                <a:ea typeface="+mn-ea"/>
                <a:cs typeface="+mn-cs"/>
              </a:rPr>
              <a:t>Mme</a:t>
            </a:r>
            <a:r>
              <a:rPr lang="en-US" sz="2400" kern="1200" dirty="0">
                <a:solidFill>
                  <a:srgbClr val="373737"/>
                </a:solidFill>
                <a:latin typeface="Times New Roman" panose="02020603050405020304" pitchFamily="18" charset="0"/>
                <a:ea typeface="+mn-ea"/>
                <a:cs typeface="+mn-cs"/>
              </a:rPr>
              <a:t> C. and the Abbé T., whose relationship is presented as </a:t>
            </a:r>
            <a:r>
              <a:rPr lang="en-US" sz="2400" kern="1200" dirty="0">
                <a:solidFill>
                  <a:srgbClr val="FF0000"/>
                </a:solidFill>
                <a:latin typeface="Times New Roman" panose="02020603050405020304" pitchFamily="18" charset="0"/>
                <a:ea typeface="+mn-ea"/>
                <a:cs typeface="+mn-cs"/>
              </a:rPr>
              <a:t>an ideal philosophical union</a:t>
            </a:r>
            <a:r>
              <a:rPr lang="en-US" sz="2400" kern="1200" dirty="0">
                <a:solidFill>
                  <a:srgbClr val="373737"/>
                </a:solidFill>
                <a:latin typeface="Times New Roman" panose="02020603050405020304" pitchFamily="18" charset="0"/>
                <a:ea typeface="+mn-ea"/>
                <a:cs typeface="+mn-cs"/>
              </a:rPr>
              <a:t>, in which they explain how they </a:t>
            </a:r>
            <a:r>
              <a:rPr lang="en-US" sz="2400" b="1" kern="1200" dirty="0">
                <a:solidFill>
                  <a:srgbClr val="373737"/>
                </a:solidFill>
                <a:latin typeface="Times New Roman" panose="02020603050405020304" pitchFamily="18" charset="0"/>
                <a:ea typeface="+mn-ea"/>
                <a:cs typeface="+mn-cs"/>
              </a:rPr>
              <a:t>depend on techniques of mutual masturbation and withdrawal to avoid a pregnancy </a:t>
            </a:r>
            <a:r>
              <a:rPr lang="en-US" sz="2400" kern="1200" dirty="0">
                <a:solidFill>
                  <a:srgbClr val="373737"/>
                </a:solidFill>
                <a:latin typeface="Times New Roman" panose="02020603050405020304" pitchFamily="18" charset="0"/>
                <a:ea typeface="+mn-ea"/>
                <a:cs typeface="+mn-cs"/>
              </a:rPr>
              <a:t>which would threaten their honor and </a:t>
            </a:r>
            <a:r>
              <a:rPr lang="en-US" sz="2400" kern="1200" dirty="0" err="1">
                <a:solidFill>
                  <a:srgbClr val="373737"/>
                </a:solidFill>
                <a:latin typeface="Times New Roman" panose="02020603050405020304" pitchFamily="18" charset="0"/>
                <a:ea typeface="+mn-ea"/>
                <a:cs typeface="+mn-cs"/>
              </a:rPr>
              <a:t>Mme</a:t>
            </a:r>
            <a:r>
              <a:rPr lang="en-US" sz="2400" kern="1200" dirty="0">
                <a:solidFill>
                  <a:srgbClr val="373737"/>
                </a:solidFill>
                <a:latin typeface="Times New Roman" panose="02020603050405020304" pitchFamily="18" charset="0"/>
                <a:ea typeface="+mn-ea"/>
                <a:cs typeface="+mn-cs"/>
              </a:rPr>
              <a:t> C’s health.</a:t>
            </a:r>
            <a:endParaRPr lang="en-US" b="0" i="0" dirty="0">
              <a:solidFill>
                <a:srgbClr val="373737"/>
              </a:solidFill>
              <a:effectLst/>
              <a:latin typeface="Times New Roman" panose="02020603050405020304" pitchFamily="18" charset="0"/>
            </a:endParaRPr>
          </a:p>
          <a:p>
            <a:endParaRPr lang="en-US" dirty="0"/>
          </a:p>
        </p:txBody>
      </p:sp>
    </p:spTree>
    <p:extLst>
      <p:ext uri="{BB962C8B-B14F-4D97-AF65-F5344CB8AC3E}">
        <p14:creationId xmlns:p14="http://schemas.microsoft.com/office/powerpoint/2010/main" val="10132313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57" name="Rectangle 2056">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9" name="Rectangle 2058">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61" name="Rectangle 2060">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E47520-1F47-B773-FB95-FB837968CD17}"/>
              </a:ext>
            </a:extLst>
          </p:cNvPr>
          <p:cNvSpPr>
            <a:spLocks noGrp="1"/>
          </p:cNvSpPr>
          <p:nvPr>
            <p:ph type="title"/>
          </p:nvPr>
        </p:nvSpPr>
        <p:spPr>
          <a:xfrm>
            <a:off x="612648" y="1078992"/>
            <a:ext cx="6268770" cy="704088"/>
          </a:xfrm>
        </p:spPr>
        <p:txBody>
          <a:bodyPr vert="horz" lIns="91440" tIns="45720" rIns="91440" bIns="45720" rtlCol="0" anchor="b">
            <a:normAutofit/>
          </a:bodyPr>
          <a:lstStyle/>
          <a:p>
            <a:r>
              <a:rPr lang="en-US" sz="2800" dirty="0"/>
              <a:t>Therese philosophe, 1748</a:t>
            </a:r>
          </a:p>
        </p:txBody>
      </p:sp>
      <p:sp>
        <p:nvSpPr>
          <p:cNvPr id="2063" name="Rectangle 2062">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5" name="Rectangle 2064">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4A62147-A69A-AB05-58FF-F1EDA42ABBF0}"/>
              </a:ext>
            </a:extLst>
          </p:cNvPr>
          <p:cNvSpPr>
            <a:spLocks noGrp="1"/>
          </p:cNvSpPr>
          <p:nvPr>
            <p:ph sz="half" idx="1"/>
          </p:nvPr>
        </p:nvSpPr>
        <p:spPr>
          <a:xfrm>
            <a:off x="615458" y="2972117"/>
            <a:ext cx="6268770" cy="3209227"/>
          </a:xfrm>
        </p:spPr>
        <p:txBody>
          <a:bodyPr vert="horz" lIns="91440" tIns="45720" rIns="91440" bIns="45720" rtlCol="0">
            <a:normAutofit lnSpcReduction="10000"/>
          </a:bodyPr>
          <a:lstStyle/>
          <a:p>
            <a:r>
              <a:rPr lang="en-US" sz="1800" b="0" i="0" dirty="0">
                <a:effectLst/>
              </a:rPr>
              <a:t>One evening,  </a:t>
            </a:r>
            <a:r>
              <a:rPr lang="en-US" sz="1800" b="0" i="0" dirty="0" err="1">
                <a:effectLst/>
              </a:rPr>
              <a:t>Mme</a:t>
            </a:r>
            <a:r>
              <a:rPr lang="en-US" sz="1800" b="0" i="0" dirty="0">
                <a:effectLst/>
              </a:rPr>
              <a:t> C. insists that the </a:t>
            </a:r>
            <a:r>
              <a:rPr lang="en-US" sz="1800" b="1" i="0" dirty="0">
                <a:effectLst/>
              </a:rPr>
              <a:t>Abbé not hold back any longer</a:t>
            </a:r>
            <a:r>
              <a:rPr lang="en-US" sz="1800" b="0" i="0" dirty="0">
                <a:effectLst/>
              </a:rPr>
              <a:t>, for “reading your naughty </a:t>
            </a:r>
            <a:r>
              <a:rPr lang="en-US" sz="1800" b="0" i="1" dirty="0">
                <a:effectLst/>
              </a:rPr>
              <a:t>Portier des Chartreux </a:t>
            </a:r>
            <a:r>
              <a:rPr lang="en-US" sz="1800" b="0" i="0" dirty="0">
                <a:effectLst/>
              </a:rPr>
              <a:t>has lit me on fire… I’m dying of desire and I consent to risk everything.” (I, 130) </a:t>
            </a:r>
            <a:r>
              <a:rPr lang="en-US" sz="1800" b="0" i="0" dirty="0">
                <a:solidFill>
                  <a:srgbClr val="FF0000"/>
                </a:solidFill>
                <a:effectLst/>
              </a:rPr>
              <a:t>The act of reading constitutes </a:t>
            </a:r>
            <a:r>
              <a:rPr lang="en-US" sz="1800" b="1" i="0" dirty="0">
                <a:solidFill>
                  <a:srgbClr val="FF0000"/>
                </a:solidFill>
                <a:effectLst/>
              </a:rPr>
              <a:t>sexual foreplay</a:t>
            </a:r>
            <a:r>
              <a:rPr lang="en-US" sz="1800" b="0" i="0" dirty="0">
                <a:effectLst/>
              </a:rPr>
              <a:t>, arousing </a:t>
            </a:r>
            <a:r>
              <a:rPr lang="en-US" sz="1800" b="0" i="0" dirty="0" err="1">
                <a:effectLst/>
              </a:rPr>
              <a:t>Mme</a:t>
            </a:r>
            <a:r>
              <a:rPr lang="en-US" sz="1800" b="0" i="0" dirty="0">
                <a:effectLst/>
              </a:rPr>
              <a:t> C. to the point of requiring embodied intercourse.</a:t>
            </a:r>
          </a:p>
          <a:p>
            <a:r>
              <a:rPr lang="en-US" sz="1800" b="0" i="0" dirty="0">
                <a:effectLst/>
              </a:rPr>
              <a:t>However, the abbé </a:t>
            </a:r>
            <a:r>
              <a:rPr lang="en-US" sz="1800" b="1" i="0" dirty="0">
                <a:effectLst/>
              </a:rPr>
              <a:t>refuses to penetrate </a:t>
            </a:r>
            <a:r>
              <a:rPr lang="en-US" sz="1800" b="0" i="0" dirty="0">
                <a:effectLst/>
              </a:rPr>
              <a:t>her saying that he loves her too much to damage her reputation by getting her pregnant.</a:t>
            </a:r>
          </a:p>
          <a:p>
            <a:r>
              <a:rPr lang="en-US" sz="1800" b="0" i="0" dirty="0">
                <a:effectLst/>
              </a:rPr>
              <a:t>He obliges her with </a:t>
            </a:r>
            <a:r>
              <a:rPr lang="en-US" sz="1800" b="1" i="0" dirty="0">
                <a:effectLst/>
              </a:rPr>
              <a:t>oral sex </a:t>
            </a:r>
            <a:r>
              <a:rPr lang="en-US" sz="1800" b="0" i="0" dirty="0">
                <a:effectLst/>
              </a:rPr>
              <a:t>instead.</a:t>
            </a:r>
            <a:endParaRPr lang="en-US" sz="1800" dirty="0"/>
          </a:p>
          <a:p>
            <a:endParaRPr lang="en-US" sz="1800" dirty="0"/>
          </a:p>
        </p:txBody>
      </p:sp>
      <p:pic>
        <p:nvPicPr>
          <p:cNvPr id="2050" name="Picture 2">
            <a:extLst>
              <a:ext uri="{FF2B5EF4-FFF2-40B4-BE49-F238E27FC236}">
                <a16:creationId xmlns:a16="http://schemas.microsoft.com/office/drawing/2014/main" id="{4F1D4B1E-DF93-9266-67C9-CE388C911A7B}"/>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6821"/>
          <a:stretch/>
        </p:blipFill>
        <p:spPr bwMode="auto">
          <a:xfrm>
            <a:off x="7684006" y="10"/>
            <a:ext cx="450799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4202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A29E-2614-C31C-65B6-3A64118A277E}"/>
              </a:ext>
            </a:extLst>
          </p:cNvPr>
          <p:cNvSpPr>
            <a:spLocks noGrp="1"/>
          </p:cNvSpPr>
          <p:nvPr>
            <p:ph type="title"/>
          </p:nvPr>
        </p:nvSpPr>
        <p:spPr/>
        <p:txBody>
          <a:bodyPr/>
          <a:lstStyle/>
          <a:p>
            <a:r>
              <a:rPr lang="en-US" sz="4000" dirty="0"/>
              <a:t>Therese philosophe, 1748</a:t>
            </a:r>
            <a:endParaRPr lang="en-US" dirty="0"/>
          </a:p>
        </p:txBody>
      </p:sp>
      <p:sp>
        <p:nvSpPr>
          <p:cNvPr id="3" name="Content Placeholder 2">
            <a:extLst>
              <a:ext uri="{FF2B5EF4-FFF2-40B4-BE49-F238E27FC236}">
                <a16:creationId xmlns:a16="http://schemas.microsoft.com/office/drawing/2014/main" id="{8C6EDF12-7665-0429-6D9F-C6DAC99BE19B}"/>
              </a:ext>
            </a:extLst>
          </p:cNvPr>
          <p:cNvSpPr>
            <a:spLocks noGrp="1"/>
          </p:cNvSpPr>
          <p:nvPr>
            <p:ph sz="half" idx="1"/>
          </p:nvPr>
        </p:nvSpPr>
        <p:spPr>
          <a:xfrm>
            <a:off x="203200" y="2068945"/>
            <a:ext cx="5850128" cy="4701310"/>
          </a:xfrm>
        </p:spPr>
        <p:txBody>
          <a:bodyPr/>
          <a:lstStyle/>
          <a:p>
            <a:r>
              <a:rPr lang="en-US" b="0" i="0" dirty="0">
                <a:solidFill>
                  <a:srgbClr val="373737"/>
                </a:solidFill>
                <a:effectLst/>
                <a:latin typeface="Times New Roman" panose="02020603050405020304" pitchFamily="18" charset="0"/>
              </a:rPr>
              <a:t>final section: Thérèse has a similar </a:t>
            </a:r>
            <a:r>
              <a:rPr lang="en-US" b="1" i="0" dirty="0">
                <a:solidFill>
                  <a:srgbClr val="373737"/>
                </a:solidFill>
                <a:effectLst/>
                <a:latin typeface="Times New Roman" panose="02020603050405020304" pitchFamily="18" charset="0"/>
              </a:rPr>
              <a:t>experience of textually inspired desire with the Count.</a:t>
            </a:r>
            <a:r>
              <a:rPr lang="en-US" b="0" i="0" dirty="0">
                <a:solidFill>
                  <a:srgbClr val="373737"/>
                </a:solidFill>
                <a:effectLst/>
                <a:latin typeface="Times New Roman" panose="02020603050405020304" pitchFamily="18" charset="0"/>
              </a:rPr>
              <a:t> She agrees to live with him as his mistress, but </a:t>
            </a:r>
            <a:r>
              <a:rPr lang="en-US" b="1" i="0" dirty="0">
                <a:solidFill>
                  <a:srgbClr val="FF0000"/>
                </a:solidFill>
                <a:effectLst/>
                <a:latin typeface="Times New Roman" panose="02020603050405020304" pitchFamily="18" charset="0"/>
              </a:rPr>
              <a:t>refuses to allow penetration</a:t>
            </a:r>
            <a:r>
              <a:rPr lang="en-US" b="0" i="0" dirty="0">
                <a:solidFill>
                  <a:srgbClr val="373737"/>
                </a:solidFill>
                <a:effectLst/>
                <a:latin typeface="Times New Roman" panose="02020603050405020304" pitchFamily="18" charset="0"/>
              </a:rPr>
              <a:t>;</a:t>
            </a:r>
          </a:p>
          <a:p>
            <a:r>
              <a:rPr lang="en-US" b="0" i="0" dirty="0">
                <a:solidFill>
                  <a:srgbClr val="373737"/>
                </a:solidFill>
                <a:effectLst/>
                <a:latin typeface="Times New Roman" panose="02020603050405020304" pitchFamily="18" charset="0"/>
              </a:rPr>
              <a:t>He agrees to loan her his collection for a year, provided that she could </a:t>
            </a:r>
            <a:r>
              <a:rPr lang="en-US" b="1" i="0" dirty="0">
                <a:solidFill>
                  <a:srgbClr val="FF0000"/>
                </a:solidFill>
                <a:effectLst/>
                <a:latin typeface="Times New Roman" panose="02020603050405020304" pitchFamily="18" charset="0"/>
              </a:rPr>
              <a:t>abstain from masturbating for 15 days</a:t>
            </a:r>
            <a:r>
              <a:rPr lang="en-US" dirty="0">
                <a:solidFill>
                  <a:srgbClr val="373737"/>
                </a:solidFill>
                <a:latin typeface="Times New Roman" panose="02020603050405020304" pitchFamily="18" charset="0"/>
              </a:rPr>
              <a:t>;</a:t>
            </a:r>
          </a:p>
          <a:p>
            <a:r>
              <a:rPr lang="en-US" b="0" i="0" dirty="0">
                <a:solidFill>
                  <a:srgbClr val="373737"/>
                </a:solidFill>
                <a:effectLst/>
                <a:latin typeface="Times New Roman" panose="02020603050405020304" pitchFamily="18" charset="0"/>
              </a:rPr>
              <a:t>“on the fifth day, after an hour of reading, I fell into a sort of ecstasy.” </a:t>
            </a:r>
            <a:endParaRPr lang="en-US" dirty="0"/>
          </a:p>
        </p:txBody>
      </p:sp>
      <p:sp>
        <p:nvSpPr>
          <p:cNvPr id="5" name="Content Placeholder 4">
            <a:extLst>
              <a:ext uri="{FF2B5EF4-FFF2-40B4-BE49-F238E27FC236}">
                <a16:creationId xmlns:a16="http://schemas.microsoft.com/office/drawing/2014/main" id="{31B7F3C2-1E77-620C-7785-3137093D8492}"/>
              </a:ext>
            </a:extLst>
          </p:cNvPr>
          <p:cNvSpPr>
            <a:spLocks noGrp="1"/>
          </p:cNvSpPr>
          <p:nvPr>
            <p:ph sz="half" idx="2"/>
          </p:nvPr>
        </p:nvSpPr>
        <p:spPr>
          <a:xfrm>
            <a:off x="6345936" y="2068945"/>
            <a:ext cx="5642864" cy="4516582"/>
          </a:xfrm>
        </p:spPr>
        <p:txBody>
          <a:bodyPr/>
          <a:lstStyle/>
          <a:p>
            <a:r>
              <a:rPr lang="en-US" b="0" i="0" dirty="0">
                <a:solidFill>
                  <a:srgbClr val="373737"/>
                </a:solidFill>
                <a:effectLst/>
                <a:latin typeface="Times New Roman" panose="02020603050405020304" pitchFamily="18" charset="0"/>
              </a:rPr>
              <a:t>Finally, </a:t>
            </a:r>
            <a:r>
              <a:rPr lang="en-US" dirty="0">
                <a:solidFill>
                  <a:srgbClr val="373737"/>
                </a:solidFill>
                <a:latin typeface="Times New Roman" panose="02020603050405020304" pitchFamily="18" charset="0"/>
              </a:rPr>
              <a:t>by</a:t>
            </a:r>
            <a:r>
              <a:rPr lang="en-US" b="0" i="0" dirty="0">
                <a:solidFill>
                  <a:srgbClr val="373737"/>
                </a:solidFill>
                <a:effectLst/>
                <a:latin typeface="Times New Roman" panose="02020603050405020304" pitchFamily="18" charset="0"/>
              </a:rPr>
              <a:t> Thérèse’s invitation, the Count appears, and provides one </a:t>
            </a:r>
            <a:r>
              <a:rPr lang="en-US" b="1" i="0" dirty="0">
                <a:solidFill>
                  <a:srgbClr val="373737"/>
                </a:solidFill>
                <a:effectLst/>
                <a:latin typeface="Times New Roman" panose="02020603050405020304" pitchFamily="18" charset="0"/>
              </a:rPr>
              <a:t>final lesson on the withdrawal method</a:t>
            </a:r>
            <a:r>
              <a:rPr lang="en-US" b="0" i="0" dirty="0">
                <a:solidFill>
                  <a:srgbClr val="373737"/>
                </a:solidFill>
                <a:effectLst/>
                <a:latin typeface="Times New Roman" panose="02020603050405020304" pitchFamily="18" charset="0"/>
              </a:rPr>
              <a:t>, clearly equating romantic love with this way to avoid pregnancy.</a:t>
            </a:r>
          </a:p>
          <a:p>
            <a:r>
              <a:rPr lang="en-US" b="0" i="0" dirty="0">
                <a:solidFill>
                  <a:srgbClr val="FF0000"/>
                </a:solidFill>
                <a:effectLst/>
                <a:latin typeface="Times New Roman" panose="02020603050405020304" pitchFamily="18" charset="0"/>
              </a:rPr>
              <a:t>Demographers</a:t>
            </a:r>
            <a:r>
              <a:rPr lang="en-US" b="0" i="0" dirty="0">
                <a:solidFill>
                  <a:srgbClr val="373737"/>
                </a:solidFill>
                <a:effectLst/>
                <a:latin typeface="Times New Roman" panose="02020603050405020304" pitchFamily="18" charset="0"/>
              </a:rPr>
              <a:t> have cited the novel as evidence that the withdrawal method had gained cultural acceptance and played a role in </a:t>
            </a:r>
            <a:r>
              <a:rPr lang="en-US" b="0" i="0" dirty="0">
                <a:solidFill>
                  <a:srgbClr val="FF0000"/>
                </a:solidFill>
                <a:effectLst/>
                <a:latin typeface="Times New Roman" panose="02020603050405020304" pitchFamily="18" charset="0"/>
              </a:rPr>
              <a:t>women of all social classes bearing fewer children in 18</a:t>
            </a:r>
            <a:r>
              <a:rPr lang="en-US" b="0" i="0" baseline="30000" dirty="0">
                <a:solidFill>
                  <a:srgbClr val="FF0000"/>
                </a:solidFill>
                <a:effectLst/>
                <a:latin typeface="Times New Roman" panose="02020603050405020304" pitchFamily="18" charset="0"/>
              </a:rPr>
              <a:t>th</a:t>
            </a:r>
            <a:r>
              <a:rPr lang="en-US" b="0" i="0" dirty="0">
                <a:solidFill>
                  <a:srgbClr val="FF0000"/>
                </a:solidFill>
                <a:effectLst/>
                <a:latin typeface="Times New Roman" panose="02020603050405020304" pitchFamily="18" charset="0"/>
              </a:rPr>
              <a:t> c.  France</a:t>
            </a:r>
            <a:endParaRPr lang="en-US" dirty="0">
              <a:solidFill>
                <a:srgbClr val="FF0000"/>
              </a:solidFill>
            </a:endParaRPr>
          </a:p>
        </p:txBody>
      </p:sp>
    </p:spTree>
    <p:extLst>
      <p:ext uri="{BB962C8B-B14F-4D97-AF65-F5344CB8AC3E}">
        <p14:creationId xmlns:p14="http://schemas.microsoft.com/office/powerpoint/2010/main" val="17878632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B5CE6-9561-9375-455A-323D8065F49C}"/>
              </a:ext>
            </a:extLst>
          </p:cNvPr>
          <p:cNvSpPr>
            <a:spLocks noGrp="1"/>
          </p:cNvSpPr>
          <p:nvPr>
            <p:ph type="title"/>
          </p:nvPr>
        </p:nvSpPr>
        <p:spPr/>
        <p:txBody>
          <a:bodyPr/>
          <a:lstStyle/>
          <a:p>
            <a:r>
              <a:rPr lang="en-US" sz="4000" dirty="0"/>
              <a:t>Couple of points about masturbation</a:t>
            </a:r>
            <a:endParaRPr lang="en-US" dirty="0"/>
          </a:p>
        </p:txBody>
      </p:sp>
      <p:sp>
        <p:nvSpPr>
          <p:cNvPr id="3" name="Content Placeholder 2">
            <a:extLst>
              <a:ext uri="{FF2B5EF4-FFF2-40B4-BE49-F238E27FC236}">
                <a16:creationId xmlns:a16="http://schemas.microsoft.com/office/drawing/2014/main" id="{46D9A445-996A-534D-37F9-9A930E20E4DD}"/>
              </a:ext>
            </a:extLst>
          </p:cNvPr>
          <p:cNvSpPr>
            <a:spLocks noGrp="1"/>
          </p:cNvSpPr>
          <p:nvPr>
            <p:ph idx="1"/>
          </p:nvPr>
        </p:nvSpPr>
        <p:spPr>
          <a:xfrm>
            <a:off x="406399" y="1828801"/>
            <a:ext cx="11157527" cy="4765964"/>
          </a:xfrm>
        </p:spPr>
        <p:txBody>
          <a:bodyPr/>
          <a:lstStyle/>
          <a:p>
            <a:r>
              <a:rPr lang="en-US" sz="2000" dirty="0"/>
              <a:t>Hippocrates, 5</a:t>
            </a:r>
            <a:r>
              <a:rPr lang="en-US" sz="2000" baseline="30000" dirty="0"/>
              <a:t>th</a:t>
            </a:r>
            <a:r>
              <a:rPr lang="en-US" sz="2000" dirty="0"/>
              <a:t> B.C. and Galen, 2th B. C.: necessary for both men and women, to release ‘seed’; </a:t>
            </a:r>
            <a:r>
              <a:rPr lang="en-US" sz="2000" b="1" dirty="0">
                <a:solidFill>
                  <a:srgbClr val="FF0000"/>
                </a:solidFill>
              </a:rPr>
              <a:t>masturbation good for health </a:t>
            </a:r>
            <a:r>
              <a:rPr lang="en-US" sz="2000" dirty="0"/>
              <a:t>(alleviate women’s tension or blockages);</a:t>
            </a:r>
          </a:p>
          <a:p>
            <a:r>
              <a:rPr lang="en-US" sz="2000" b="1" dirty="0">
                <a:solidFill>
                  <a:srgbClr val="FF0000"/>
                </a:solidFill>
              </a:rPr>
              <a:t>Middle Ages</a:t>
            </a:r>
            <a:r>
              <a:rPr lang="en-US" sz="2000" dirty="0"/>
              <a:t>: Early Church Fathers legacy = onanism as sin (Genesis 38: 4-11); Onan ‘spills his seed on the ground’; a misunderstanding (</a:t>
            </a:r>
            <a:r>
              <a:rPr lang="en-US" sz="2000" b="1" i="1" dirty="0"/>
              <a:t>coitus interruptus</a:t>
            </a:r>
            <a:r>
              <a:rPr lang="en-US" sz="2000" dirty="0"/>
              <a:t>). Punishment.</a:t>
            </a:r>
          </a:p>
          <a:p>
            <a:r>
              <a:rPr lang="en-US" sz="2000" b="1" dirty="0">
                <a:solidFill>
                  <a:srgbClr val="FF0000"/>
                </a:solidFill>
              </a:rPr>
              <a:t>Renaissance</a:t>
            </a:r>
            <a:r>
              <a:rPr lang="en-US" sz="2000" dirty="0"/>
              <a:t>: masturbation = mortal sin, like sodomy =&gt; capital punishment (more often banishment; Protestants: hamstringing)</a:t>
            </a:r>
          </a:p>
          <a:p>
            <a:r>
              <a:rPr lang="en-US" sz="2000" b="1" dirty="0">
                <a:solidFill>
                  <a:srgbClr val="FF0000"/>
                </a:solidFill>
              </a:rPr>
              <a:t>17</a:t>
            </a:r>
            <a:r>
              <a:rPr lang="en-US" sz="2000" b="1" baseline="30000" dirty="0">
                <a:solidFill>
                  <a:srgbClr val="FF0000"/>
                </a:solidFill>
              </a:rPr>
              <a:t>th</a:t>
            </a:r>
            <a:r>
              <a:rPr lang="en-US" sz="2000" b="1" dirty="0">
                <a:solidFill>
                  <a:srgbClr val="FF0000"/>
                </a:solidFill>
              </a:rPr>
              <a:t>-18thc</a:t>
            </a:r>
            <a:r>
              <a:rPr lang="en-US" sz="2000" dirty="0"/>
              <a:t>.: libertine men formed secret societies (</a:t>
            </a:r>
            <a:r>
              <a:rPr lang="en-US" sz="2000" b="1" dirty="0">
                <a:solidFill>
                  <a:srgbClr val="FF0000"/>
                </a:solidFill>
              </a:rPr>
              <a:t>The Beggar’s Benison</a:t>
            </a:r>
            <a:r>
              <a:rPr lang="en-US" sz="2000" dirty="0"/>
              <a:t>)- masturbation as bonding mechanism</a:t>
            </a:r>
          </a:p>
          <a:p>
            <a:r>
              <a:rPr lang="en-US" sz="2000" dirty="0"/>
              <a:t>Rousseau: 1762, </a:t>
            </a:r>
            <a:r>
              <a:rPr lang="en-US" sz="2000" i="1" dirty="0"/>
              <a:t>Emile</a:t>
            </a:r>
            <a:r>
              <a:rPr lang="en-US" sz="2000" dirty="0"/>
              <a:t> ‘the most deadly habit to which a young man can be subject’</a:t>
            </a:r>
          </a:p>
          <a:p>
            <a:r>
              <a:rPr lang="en-US" sz="2000" dirty="0"/>
              <a:t>Sex advice manuals</a:t>
            </a:r>
          </a:p>
          <a:p>
            <a:endParaRPr lang="en-US" dirty="0"/>
          </a:p>
        </p:txBody>
      </p:sp>
    </p:spTree>
    <p:extLst>
      <p:ext uri="{BB962C8B-B14F-4D97-AF65-F5344CB8AC3E}">
        <p14:creationId xmlns:p14="http://schemas.microsoft.com/office/powerpoint/2010/main" val="13785643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05" name="Rectangle 4104">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07" name="Rectangle 4106">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09" name="Rectangle 4108">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11" name="Freeform: Shape 4110">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13" name="Freeform: Shape 4112">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E8BAC0D-E748-3687-9CEA-717D2B8993E6}"/>
              </a:ext>
            </a:extLst>
          </p:cNvPr>
          <p:cNvSpPr>
            <a:spLocks noGrp="1"/>
          </p:cNvSpPr>
          <p:nvPr>
            <p:ph type="title"/>
          </p:nvPr>
        </p:nvSpPr>
        <p:spPr>
          <a:xfrm>
            <a:off x="571547" y="452582"/>
            <a:ext cx="3438144" cy="1593470"/>
          </a:xfrm>
        </p:spPr>
        <p:txBody>
          <a:bodyPr vert="horz" lIns="91440" tIns="45720" rIns="91440" bIns="45720" rtlCol="0" anchor="ctr">
            <a:normAutofit/>
          </a:bodyPr>
          <a:lstStyle/>
          <a:p>
            <a:r>
              <a:rPr lang="en-US" sz="2700" dirty="0"/>
              <a:t>Couple of points about masturbation</a:t>
            </a:r>
            <a:endParaRPr lang="en-US" sz="2800" dirty="0"/>
          </a:p>
        </p:txBody>
      </p:sp>
      <p:sp>
        <p:nvSpPr>
          <p:cNvPr id="4115" name="Rectangle 4114">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17" name="Rectangle 41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Diagram&#10;&#10;Description automatically generated">
            <a:extLst>
              <a:ext uri="{FF2B5EF4-FFF2-40B4-BE49-F238E27FC236}">
                <a16:creationId xmlns:a16="http://schemas.microsoft.com/office/drawing/2014/main" id="{DECE6CEC-8869-46D1-8711-5B0FB95F320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517936" y="841248"/>
            <a:ext cx="5688504" cy="527608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CC755854-B833-C357-5E39-CD16D66C854C}"/>
              </a:ext>
            </a:extLst>
          </p:cNvPr>
          <p:cNvSpPr>
            <a:spLocks noGrp="1"/>
          </p:cNvSpPr>
          <p:nvPr>
            <p:ph sz="half" idx="1"/>
          </p:nvPr>
        </p:nvSpPr>
        <p:spPr>
          <a:xfrm>
            <a:off x="258618" y="2207491"/>
            <a:ext cx="5107709" cy="4507345"/>
          </a:xfrm>
        </p:spPr>
        <p:txBody>
          <a:bodyPr/>
          <a:lstStyle/>
          <a:p>
            <a:r>
              <a:rPr lang="en-US" sz="2000" dirty="0"/>
              <a:t>Emergence of science of medicine: masturbation connected to physical disability (health risks)</a:t>
            </a:r>
          </a:p>
          <a:p>
            <a:r>
              <a:rPr lang="en-US" sz="2000" dirty="0"/>
              <a:t>Up until discovery of the microscope, the sperm was thought to carry fully formed humans- </a:t>
            </a:r>
            <a:r>
              <a:rPr lang="en-US" sz="2000" i="1" dirty="0">
                <a:solidFill>
                  <a:srgbClr val="FF0000"/>
                </a:solidFill>
              </a:rPr>
              <a:t>homunculi</a:t>
            </a:r>
            <a:r>
              <a:rPr lang="en-US" sz="2000" i="1" dirty="0"/>
              <a:t> =&gt; waste of seed = homicide</a:t>
            </a:r>
          </a:p>
          <a:p>
            <a:r>
              <a:rPr lang="en-US" i="1" dirty="0"/>
              <a:t>With growth of medical knowledge: </a:t>
            </a:r>
            <a:r>
              <a:rPr lang="en-US" b="1" i="1" dirty="0"/>
              <a:t>medics</a:t>
            </a:r>
            <a:r>
              <a:rPr lang="en-US" i="1" dirty="0"/>
              <a:t> = the new moral authorities about good and bad sex</a:t>
            </a:r>
          </a:p>
        </p:txBody>
      </p:sp>
    </p:spTree>
    <p:extLst>
      <p:ext uri="{BB962C8B-B14F-4D97-AF65-F5344CB8AC3E}">
        <p14:creationId xmlns:p14="http://schemas.microsoft.com/office/powerpoint/2010/main" val="2480481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51" name="Rectangle 513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152" name="Rectangle 513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53" name="Rectangle 513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154" name="Rectangle 5136">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55" name="Rectangle 5138">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3857"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C29AF26-FA72-7BFA-B00D-4828771CF820}"/>
              </a:ext>
            </a:extLst>
          </p:cNvPr>
          <p:cNvSpPr>
            <a:spLocks noGrp="1"/>
          </p:cNvSpPr>
          <p:nvPr>
            <p:ph type="title"/>
          </p:nvPr>
        </p:nvSpPr>
        <p:spPr>
          <a:xfrm>
            <a:off x="5359510" y="978619"/>
            <a:ext cx="5991244" cy="1106424"/>
          </a:xfrm>
        </p:spPr>
        <p:txBody>
          <a:bodyPr vert="horz" lIns="91440" tIns="45720" rIns="91440" bIns="45720" rtlCol="0" anchor="ctr">
            <a:normAutofit/>
          </a:bodyPr>
          <a:lstStyle/>
          <a:p>
            <a:r>
              <a:rPr lang="en-US" sz="1400" b="0" i="0" dirty="0">
                <a:solidFill>
                  <a:srgbClr val="121212"/>
                </a:solidFill>
                <a:effectLst/>
                <a:latin typeface="Inter"/>
              </a:rPr>
              <a:t>Onanis</a:t>
            </a:r>
            <a:r>
              <a:rPr lang="en-US" sz="1400" b="0" dirty="0">
                <a:solidFill>
                  <a:srgbClr val="121212"/>
                </a:solidFill>
                <a:latin typeface="Inter"/>
              </a:rPr>
              <a:t>m </a:t>
            </a:r>
            <a:r>
              <a:rPr lang="en-US" sz="1400" b="0" dirty="0" err="1">
                <a:solidFill>
                  <a:srgbClr val="121212"/>
                </a:solidFill>
                <a:latin typeface="Inter"/>
              </a:rPr>
              <a:t>Display’d</a:t>
            </a:r>
            <a:r>
              <a:rPr lang="en-US" sz="1400" b="0" dirty="0">
                <a:solidFill>
                  <a:srgbClr val="121212"/>
                </a:solidFill>
                <a:latin typeface="Inter"/>
              </a:rPr>
              <a:t> (1719) ‘</a:t>
            </a:r>
            <a:r>
              <a:rPr lang="en-US" sz="1400" b="0" i="0" dirty="0">
                <a:solidFill>
                  <a:srgbClr val="121212"/>
                </a:solidFill>
                <a:effectLst/>
                <a:latin typeface="Inter"/>
              </a:rPr>
              <a:t>Representing the debilitated state of the body from the effects of onanism or self-pollution.’</a:t>
            </a:r>
            <a:endParaRPr lang="en-US" sz="3200" dirty="0"/>
          </a:p>
        </p:txBody>
      </p:sp>
      <p:pic>
        <p:nvPicPr>
          <p:cNvPr id="5126" name="Picture 6" descr="Title page of Onania with the full name and editorial details below. &quot;Onania, or the Heinous Sin of Self-Pollution&quot; is in large writing.">
            <a:extLst>
              <a:ext uri="{FF2B5EF4-FFF2-40B4-BE49-F238E27FC236}">
                <a16:creationId xmlns:a16="http://schemas.microsoft.com/office/drawing/2014/main" id="{875A37BF-0E38-9A1D-91A2-13FCA78E42C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28507" y="630936"/>
            <a:ext cx="3405689" cy="5495544"/>
          </a:xfrm>
          <a:prstGeom prst="rect">
            <a:avLst/>
          </a:prstGeom>
          <a:noFill/>
          <a:extLst>
            <a:ext uri="{909E8E84-426E-40DD-AFC4-6F175D3DCCD1}">
              <a14:hiddenFill xmlns:a14="http://schemas.microsoft.com/office/drawing/2010/main">
                <a:solidFill>
                  <a:srgbClr val="FFFFFF"/>
                </a:solidFill>
              </a14:hiddenFill>
            </a:ext>
          </a:extLst>
        </p:spPr>
      </p:pic>
      <p:sp>
        <p:nvSpPr>
          <p:cNvPr id="5156" name="Rectangle 5140">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79848"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57" name="Rectangle 5142">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859"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8" name="Picture 8" descr="view Male displaying the effects of onanism">
            <a:extLst>
              <a:ext uri="{FF2B5EF4-FFF2-40B4-BE49-F238E27FC236}">
                <a16:creationId xmlns:a16="http://schemas.microsoft.com/office/drawing/2014/main" id="{14D09E8A-5A89-B819-2F95-97273422BEC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265616" y="2252663"/>
            <a:ext cx="2175618" cy="3560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7126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58B6D-0FF0-808F-86FC-275A3B9BBFFF}"/>
              </a:ext>
            </a:extLst>
          </p:cNvPr>
          <p:cNvSpPr>
            <a:spLocks noGrp="1"/>
          </p:cNvSpPr>
          <p:nvPr>
            <p:ph type="title"/>
          </p:nvPr>
        </p:nvSpPr>
        <p:spPr/>
        <p:txBody>
          <a:bodyPr/>
          <a:lstStyle/>
          <a:p>
            <a:r>
              <a:rPr lang="en-US" sz="4000" dirty="0"/>
              <a:t>Couple of points about masturbation</a:t>
            </a:r>
            <a:endParaRPr lang="en-US" dirty="0"/>
          </a:p>
        </p:txBody>
      </p:sp>
      <p:sp>
        <p:nvSpPr>
          <p:cNvPr id="3" name="Content Placeholder 2">
            <a:extLst>
              <a:ext uri="{FF2B5EF4-FFF2-40B4-BE49-F238E27FC236}">
                <a16:creationId xmlns:a16="http://schemas.microsoft.com/office/drawing/2014/main" id="{7D7582C3-73CF-3CE6-4D52-F34D134FD7E3}"/>
              </a:ext>
            </a:extLst>
          </p:cNvPr>
          <p:cNvSpPr>
            <a:spLocks noGrp="1"/>
          </p:cNvSpPr>
          <p:nvPr>
            <p:ph sz="half" idx="1"/>
          </p:nvPr>
        </p:nvSpPr>
        <p:spPr>
          <a:xfrm>
            <a:off x="277091" y="2152073"/>
            <a:ext cx="5776237" cy="4433454"/>
          </a:xfrm>
        </p:spPr>
        <p:txBody>
          <a:bodyPr/>
          <a:lstStyle/>
          <a:p>
            <a:r>
              <a:rPr lang="en-US" sz="2000" dirty="0"/>
              <a:t>French medical text: ‘</a:t>
            </a:r>
            <a:r>
              <a:rPr lang="en-US" sz="2000" i="1" dirty="0"/>
              <a:t>Nymphomania/Or a Dissertation Concerning the Furor </a:t>
            </a:r>
            <a:r>
              <a:rPr lang="en-US" sz="2000" i="1" dirty="0" err="1"/>
              <a:t>Uterinus</a:t>
            </a:r>
            <a:r>
              <a:rPr lang="en-US" sz="2000" dirty="0"/>
              <a:t>’, 1775 by D.T. Bienville</a:t>
            </a:r>
          </a:p>
          <a:p>
            <a:r>
              <a:rPr lang="en-US" sz="2000" dirty="0"/>
              <a:t>Argument: female desire is </a:t>
            </a:r>
            <a:r>
              <a:rPr lang="en-US" sz="2000" b="1" dirty="0">
                <a:solidFill>
                  <a:srgbClr val="FF0000"/>
                </a:solidFill>
              </a:rPr>
              <a:t>unnatural</a:t>
            </a:r>
            <a:r>
              <a:rPr lang="en-US" sz="2000" dirty="0"/>
              <a:t>; and …. Women are naturally </a:t>
            </a:r>
            <a:r>
              <a:rPr lang="en-US" sz="2000" b="1" dirty="0">
                <a:solidFill>
                  <a:srgbClr val="FF0000"/>
                </a:solidFill>
              </a:rPr>
              <a:t>lascivious</a:t>
            </a:r>
            <a:r>
              <a:rPr lang="en-US" sz="2000" dirty="0"/>
              <a:t>, possessing a bestial sexuality- socially disruptive if not contained;</a:t>
            </a:r>
          </a:p>
          <a:p>
            <a:r>
              <a:rPr lang="en-US" sz="2000" dirty="0"/>
              <a:t>This is typical of mid-18</a:t>
            </a:r>
            <a:r>
              <a:rPr lang="en-US" sz="2000" baseline="30000" dirty="0"/>
              <a:t>th</a:t>
            </a:r>
            <a:r>
              <a:rPr lang="en-US" sz="2000" dirty="0"/>
              <a:t> c. writing: representation of women as </a:t>
            </a:r>
            <a:r>
              <a:rPr lang="en-US" sz="2000" b="1" dirty="0"/>
              <a:t>both chaste and lovely, and as naturally bestial </a:t>
            </a:r>
            <a:r>
              <a:rPr lang="en-US" sz="2000" dirty="0"/>
              <a:t>in their sexuality…</a:t>
            </a:r>
          </a:p>
        </p:txBody>
      </p:sp>
      <p:pic>
        <p:nvPicPr>
          <p:cNvPr id="6" name="Content Placeholder 5" descr="Text&#10;&#10;Description automatically generated">
            <a:extLst>
              <a:ext uri="{FF2B5EF4-FFF2-40B4-BE49-F238E27FC236}">
                <a16:creationId xmlns:a16="http://schemas.microsoft.com/office/drawing/2014/main" id="{9CAD18CA-2D83-7B77-6BCD-1FF8D796692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45238" y="2936131"/>
            <a:ext cx="4938712" cy="2778025"/>
          </a:xfrm>
        </p:spPr>
      </p:pic>
    </p:spTree>
    <p:extLst>
      <p:ext uri="{BB962C8B-B14F-4D97-AF65-F5344CB8AC3E}">
        <p14:creationId xmlns:p14="http://schemas.microsoft.com/office/powerpoint/2010/main" val="20838210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50A1B-C93F-17A6-8A64-1E680571623A}"/>
              </a:ext>
            </a:extLst>
          </p:cNvPr>
          <p:cNvSpPr>
            <a:spLocks noGrp="1"/>
          </p:cNvSpPr>
          <p:nvPr>
            <p:ph type="title"/>
          </p:nvPr>
        </p:nvSpPr>
        <p:spPr/>
        <p:txBody>
          <a:bodyPr/>
          <a:lstStyle/>
          <a:p>
            <a:r>
              <a:rPr lang="en-US" sz="4000" dirty="0"/>
              <a:t>Couple of points about masturbation</a:t>
            </a:r>
            <a:endParaRPr lang="en-US" dirty="0"/>
          </a:p>
        </p:txBody>
      </p:sp>
      <p:sp>
        <p:nvSpPr>
          <p:cNvPr id="3" name="Content Placeholder 2">
            <a:extLst>
              <a:ext uri="{FF2B5EF4-FFF2-40B4-BE49-F238E27FC236}">
                <a16:creationId xmlns:a16="http://schemas.microsoft.com/office/drawing/2014/main" id="{F411E9EE-984B-84DD-1924-19F86EA74684}"/>
              </a:ext>
            </a:extLst>
          </p:cNvPr>
          <p:cNvSpPr>
            <a:spLocks noGrp="1"/>
          </p:cNvSpPr>
          <p:nvPr>
            <p:ph idx="1"/>
          </p:nvPr>
        </p:nvSpPr>
        <p:spPr>
          <a:xfrm>
            <a:off x="323273" y="2152073"/>
            <a:ext cx="11591636" cy="4544291"/>
          </a:xfrm>
        </p:spPr>
        <p:txBody>
          <a:bodyPr/>
          <a:lstStyle/>
          <a:p>
            <a:r>
              <a:rPr lang="en-US" sz="2000" dirty="0"/>
              <a:t>Such approaches to female desire: tied up with </a:t>
            </a:r>
            <a:r>
              <a:rPr lang="en-US" sz="2000" b="1" dirty="0">
                <a:solidFill>
                  <a:srgbClr val="FF0000"/>
                </a:solidFill>
              </a:rPr>
              <a:t>concerns about increasing luxuriousness of society</a:t>
            </a:r>
            <a:r>
              <a:rPr lang="en-US" sz="2000" dirty="0"/>
              <a:t>; (Plato’s Republic/</a:t>
            </a:r>
            <a:r>
              <a:rPr lang="el-GR" sz="2000" dirty="0"/>
              <a:t>Πολιτεία):</a:t>
            </a:r>
            <a:endParaRPr lang="en-US" sz="2000" dirty="0"/>
          </a:p>
          <a:p>
            <a:r>
              <a:rPr lang="en-US" sz="2000" dirty="0"/>
              <a:t>Luxurious indulgence will effeminate the state, its governors becoming enfeebled by luxury =&gt; anarchy</a:t>
            </a:r>
          </a:p>
          <a:p>
            <a:r>
              <a:rPr lang="en-US" sz="2000" dirty="0"/>
              <a:t>Bienville’s argument: consumption of luxurious products (</a:t>
            </a:r>
            <a:r>
              <a:rPr lang="en-US" sz="2000" b="1" dirty="0"/>
              <a:t>rich food, reading novels</a:t>
            </a:r>
            <a:r>
              <a:rPr lang="en-US" sz="2000" dirty="0"/>
              <a:t>) = will aggravate the disease; </a:t>
            </a:r>
            <a:r>
              <a:rPr lang="en-US" sz="2000" b="1" dirty="0"/>
              <a:t>excessive female desire = a pathology</a:t>
            </a:r>
            <a:r>
              <a:rPr lang="en-US" sz="2000" dirty="0"/>
              <a:t>, NOT a natural attribute of femininity</a:t>
            </a:r>
          </a:p>
          <a:p>
            <a:r>
              <a:rPr lang="en-US" sz="2000" dirty="0"/>
              <a:t>During 17</a:t>
            </a:r>
            <a:r>
              <a:rPr lang="en-US" sz="2000" baseline="30000" dirty="0"/>
              <a:t>th</a:t>
            </a:r>
            <a:r>
              <a:rPr lang="en-US" sz="2000" dirty="0"/>
              <a:t> c.: ‘</a:t>
            </a:r>
            <a:r>
              <a:rPr lang="en-US" sz="2000" b="1" dirty="0"/>
              <a:t>hysteria</a:t>
            </a:r>
            <a:r>
              <a:rPr lang="en-US" sz="2000" dirty="0"/>
              <a:t>’ understood in the medical paradigms of </a:t>
            </a:r>
            <a:r>
              <a:rPr lang="en-US" sz="2000" dirty="0" err="1"/>
              <a:t>Hippocratus</a:t>
            </a:r>
            <a:r>
              <a:rPr lang="en-US" sz="2000" dirty="0"/>
              <a:t>, Aristotle, Galen; ‘</a:t>
            </a:r>
            <a:r>
              <a:rPr lang="en-US" sz="2000" b="1" dirty="0"/>
              <a:t>furor</a:t>
            </a:r>
            <a:r>
              <a:rPr lang="en-US" sz="2000" dirty="0"/>
              <a:t>’ discussed in terms of the ‘one-sex’ model of human anatomy- women as incipient men; cannot concoct blood into semen =&gt; health problems; </a:t>
            </a:r>
            <a:r>
              <a:rPr lang="en-US" sz="2000" b="1" dirty="0"/>
              <a:t>wombs</a:t>
            </a:r>
            <a:r>
              <a:rPr lang="en-US" sz="2000" dirty="0"/>
              <a:t> = like wild animals, not to be hampered in sexual union, because will cause diseases</a:t>
            </a:r>
          </a:p>
        </p:txBody>
      </p:sp>
    </p:spTree>
    <p:extLst>
      <p:ext uri="{BB962C8B-B14F-4D97-AF65-F5344CB8AC3E}">
        <p14:creationId xmlns:p14="http://schemas.microsoft.com/office/powerpoint/2010/main" val="342487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4188-6CE8-9318-0D66-A083A1969BB3}"/>
              </a:ext>
            </a:extLst>
          </p:cNvPr>
          <p:cNvSpPr>
            <a:spLocks noGrp="1"/>
          </p:cNvSpPr>
          <p:nvPr>
            <p:ph type="title"/>
          </p:nvPr>
        </p:nvSpPr>
        <p:spPr/>
        <p:txBody>
          <a:bodyPr>
            <a:noAutofit/>
          </a:bodyPr>
          <a:lstStyle/>
          <a:p>
            <a:br>
              <a:rPr lang="en-US" sz="3200" b="1" i="1" dirty="0">
                <a:solidFill>
                  <a:srgbClr val="333333"/>
                </a:solidFill>
                <a:effectLst/>
                <a:latin typeface="Verdana" panose="020B0604030504040204" pitchFamily="34" charset="0"/>
              </a:rPr>
            </a:br>
            <a:r>
              <a:rPr lang="en-US" sz="3200" b="1" i="1" dirty="0">
                <a:solidFill>
                  <a:srgbClr val="333333"/>
                </a:solidFill>
                <a:effectLst/>
                <a:latin typeface="Verdana" panose="020B0604030504040204" pitchFamily="34" charset="0"/>
              </a:rPr>
              <a:t>The Doctor’s Visit</a:t>
            </a:r>
            <a:r>
              <a:rPr lang="en-US" sz="3200" b="0" i="1" dirty="0">
                <a:solidFill>
                  <a:srgbClr val="333333"/>
                </a:solidFill>
                <a:effectLst/>
                <a:latin typeface="Verdana" panose="020B0604030504040204" pitchFamily="34" charset="0"/>
              </a:rPr>
              <a:t>, </a:t>
            </a:r>
            <a:r>
              <a:rPr lang="en-US" sz="3200" b="0" i="0" dirty="0">
                <a:solidFill>
                  <a:srgbClr val="333333"/>
                </a:solidFill>
                <a:effectLst/>
                <a:latin typeface="Verdana" panose="020B0604030504040204" pitchFamily="34" charset="0"/>
              </a:rPr>
              <a:t>1663</a:t>
            </a:r>
            <a:br>
              <a:rPr lang="en-US" sz="3200" b="0" i="1" dirty="0">
                <a:solidFill>
                  <a:srgbClr val="333333"/>
                </a:solidFill>
                <a:effectLst/>
                <a:latin typeface="Verdana" panose="020B0604030504040204" pitchFamily="34" charset="0"/>
              </a:rPr>
            </a:br>
            <a:r>
              <a:rPr lang="en-US" sz="3200" b="0" i="0" dirty="0">
                <a:solidFill>
                  <a:srgbClr val="333333"/>
                </a:solidFill>
                <a:effectLst/>
                <a:latin typeface="Verdana" panose="020B0604030504040204" pitchFamily="34" charset="0"/>
              </a:rPr>
              <a:t>Jan Steen (The wandering womb)</a:t>
            </a:r>
            <a:br>
              <a:rPr lang="en-US" sz="3200" b="0" i="0" dirty="0">
                <a:solidFill>
                  <a:srgbClr val="333333"/>
                </a:solidFill>
                <a:effectLst/>
                <a:latin typeface="Verdana" panose="020B0604030504040204" pitchFamily="34" charset="0"/>
              </a:rPr>
            </a:br>
            <a:endParaRPr lang="en-US" sz="3200" dirty="0"/>
          </a:p>
        </p:txBody>
      </p:sp>
      <p:sp>
        <p:nvSpPr>
          <p:cNvPr id="4" name="Content Placeholder 3">
            <a:extLst>
              <a:ext uri="{FF2B5EF4-FFF2-40B4-BE49-F238E27FC236}">
                <a16:creationId xmlns:a16="http://schemas.microsoft.com/office/drawing/2014/main" id="{996957D3-A2EA-C346-32AD-BA34C636AF26}"/>
              </a:ext>
            </a:extLst>
          </p:cNvPr>
          <p:cNvSpPr>
            <a:spLocks noGrp="1"/>
          </p:cNvSpPr>
          <p:nvPr>
            <p:ph sz="half" idx="2"/>
          </p:nvPr>
        </p:nvSpPr>
        <p:spPr>
          <a:xfrm>
            <a:off x="5541817" y="2115127"/>
            <a:ext cx="6483927" cy="4636655"/>
          </a:xfrm>
        </p:spPr>
        <p:txBody>
          <a:bodyPr/>
          <a:lstStyle/>
          <a:p>
            <a:r>
              <a:rPr lang="en-US" sz="1600" b="0" i="0" dirty="0">
                <a:solidFill>
                  <a:srgbClr val="333333"/>
                </a:solidFill>
                <a:effectLst/>
                <a:latin typeface="Verdana" panose="020B0604030504040204" pitchFamily="34" charset="0"/>
              </a:rPr>
              <a:t>“hysteria,” or “furor </a:t>
            </a:r>
            <a:r>
              <a:rPr lang="en-US" sz="1600" b="0" i="0" dirty="0" err="1">
                <a:solidFill>
                  <a:srgbClr val="333333"/>
                </a:solidFill>
                <a:effectLst/>
                <a:latin typeface="Verdana" panose="020B0604030504040204" pitchFamily="34" charset="0"/>
              </a:rPr>
              <a:t>uterinus</a:t>
            </a:r>
            <a:r>
              <a:rPr lang="en-US" sz="1600" b="0" i="0" dirty="0">
                <a:solidFill>
                  <a:srgbClr val="333333"/>
                </a:solidFill>
                <a:effectLst/>
                <a:latin typeface="Verdana" panose="020B0604030504040204" pitchFamily="34" charset="0"/>
              </a:rPr>
              <a:t>”: the uterus travelled throughout the body, or become inflamed and “</a:t>
            </a:r>
            <a:r>
              <a:rPr lang="en-US" sz="1600" b="1" i="0" dirty="0">
                <a:solidFill>
                  <a:srgbClr val="333333"/>
                </a:solidFill>
                <a:effectLst/>
                <a:latin typeface="Verdana" panose="020B0604030504040204" pitchFamily="34" charset="0"/>
              </a:rPr>
              <a:t>suffocated</a:t>
            </a:r>
            <a:r>
              <a:rPr lang="en-US" sz="1600" b="0" i="0" dirty="0">
                <a:solidFill>
                  <a:srgbClr val="333333"/>
                </a:solidFill>
                <a:effectLst/>
                <a:latin typeface="Verdana" panose="020B0604030504040204" pitchFamily="34" charset="0"/>
              </a:rPr>
              <a:t>”; epidemic among women from ancient times through the 17</a:t>
            </a:r>
            <a:r>
              <a:rPr lang="en-US" sz="1600" b="0" i="0" baseline="30000" dirty="0">
                <a:solidFill>
                  <a:srgbClr val="333333"/>
                </a:solidFill>
                <a:effectLst/>
                <a:latin typeface="Verdana" panose="020B0604030504040204" pitchFamily="34" charset="0"/>
              </a:rPr>
              <a:t>th</a:t>
            </a:r>
            <a:r>
              <a:rPr lang="en-US" sz="1600" baseline="30000" dirty="0">
                <a:solidFill>
                  <a:srgbClr val="333333"/>
                </a:solidFill>
                <a:latin typeface="Verdana" panose="020B0604030504040204" pitchFamily="34" charset="0"/>
              </a:rPr>
              <a:t> </a:t>
            </a:r>
            <a:r>
              <a:rPr lang="en-US" sz="1600" b="0" i="0" dirty="0">
                <a:solidFill>
                  <a:srgbClr val="333333"/>
                </a:solidFill>
                <a:effectLst/>
                <a:latin typeface="Verdana" panose="020B0604030504040204" pitchFamily="34" charset="0"/>
              </a:rPr>
              <a:t>c.  when its diagnosis peaked.</a:t>
            </a:r>
          </a:p>
          <a:p>
            <a:r>
              <a:rPr lang="en-US" sz="1600" b="0" i="0" dirty="0">
                <a:solidFill>
                  <a:srgbClr val="333333"/>
                </a:solidFill>
                <a:effectLst/>
                <a:latin typeface="Verdana" panose="020B0604030504040204" pitchFamily="34" charset="0"/>
              </a:rPr>
              <a:t>Victims suffered apathy, depression, mood swings, perverted appetite, and sleeplessness, abdominal pain, difficult breathing, and fainting. </a:t>
            </a:r>
            <a:r>
              <a:rPr lang="en-US" sz="1600" i="0" dirty="0">
                <a:solidFill>
                  <a:srgbClr val="333333"/>
                </a:solidFill>
                <a:effectLst/>
                <a:latin typeface="Verdana" panose="020B0604030504040204" pitchFamily="34" charset="0"/>
              </a:rPr>
              <a:t>Hungry and bored, the uterus roamed throughout the body looking for food and purpose</a:t>
            </a:r>
            <a:r>
              <a:rPr lang="en-US" sz="1600" b="0" i="0" dirty="0">
                <a:solidFill>
                  <a:srgbClr val="333333"/>
                </a:solidFill>
                <a:effectLst/>
                <a:latin typeface="Verdana" panose="020B0604030504040204" pitchFamily="34" charset="0"/>
              </a:rPr>
              <a:t>…</a:t>
            </a:r>
          </a:p>
          <a:p>
            <a:r>
              <a:rPr lang="en-US" sz="1600" dirty="0">
                <a:solidFill>
                  <a:srgbClr val="333333"/>
                </a:solidFill>
                <a:latin typeface="Verdana" panose="020B0604030504040204" pitchFamily="34" charset="0"/>
              </a:rPr>
              <a:t>virgins, widows and nuns: especially threatened</a:t>
            </a:r>
          </a:p>
          <a:p>
            <a:r>
              <a:rPr lang="en-US" sz="1600" b="1" dirty="0">
                <a:solidFill>
                  <a:srgbClr val="333333"/>
                </a:solidFill>
                <a:latin typeface="Verdana" panose="020B0604030504040204" pitchFamily="34" charset="0"/>
              </a:rPr>
              <a:t>Reading</a:t>
            </a:r>
            <a:r>
              <a:rPr lang="en-US" sz="1600" dirty="0">
                <a:solidFill>
                  <a:srgbClr val="333333"/>
                </a:solidFill>
                <a:latin typeface="Verdana" panose="020B0604030504040204" pitchFamily="34" charset="0"/>
              </a:rPr>
              <a:t> (especially </a:t>
            </a:r>
            <a:r>
              <a:rPr lang="en-US" sz="1600" b="1" dirty="0">
                <a:solidFill>
                  <a:srgbClr val="FF0000"/>
                </a:solidFill>
                <a:latin typeface="Verdana" panose="020B0604030504040204" pitchFamily="34" charset="0"/>
              </a:rPr>
              <a:t>Latin</a:t>
            </a:r>
            <a:r>
              <a:rPr lang="en-US" sz="1600" dirty="0">
                <a:solidFill>
                  <a:srgbClr val="333333"/>
                </a:solidFill>
                <a:latin typeface="Verdana" panose="020B0604030504040204" pitchFamily="34" charset="0"/>
              </a:rPr>
              <a:t>), working </a:t>
            </a:r>
            <a:r>
              <a:rPr lang="en-US" sz="1600" b="1" dirty="0">
                <a:solidFill>
                  <a:srgbClr val="333333"/>
                </a:solidFill>
                <a:latin typeface="Verdana" panose="020B0604030504040204" pitchFamily="34" charset="0"/>
              </a:rPr>
              <a:t>mathematical</a:t>
            </a:r>
            <a:r>
              <a:rPr lang="en-US" sz="1600" dirty="0">
                <a:solidFill>
                  <a:srgbClr val="333333"/>
                </a:solidFill>
                <a:latin typeface="Verdana" panose="020B0604030504040204" pitchFamily="34" charset="0"/>
              </a:rPr>
              <a:t> problems, </a:t>
            </a:r>
            <a:r>
              <a:rPr lang="en-US" sz="1600" b="1" dirty="0">
                <a:solidFill>
                  <a:srgbClr val="333333"/>
                </a:solidFill>
                <a:latin typeface="Verdana" panose="020B0604030504040204" pitchFamily="34" charset="0"/>
              </a:rPr>
              <a:t>wearing male clothing, cutting the hair</a:t>
            </a:r>
            <a:r>
              <a:rPr lang="en-US" sz="1600" dirty="0">
                <a:solidFill>
                  <a:srgbClr val="333333"/>
                </a:solidFill>
                <a:latin typeface="Verdana" panose="020B0604030504040204" pitchFamily="34" charset="0"/>
              </a:rPr>
              <a:t>, </a:t>
            </a:r>
            <a:r>
              <a:rPr lang="en-US" sz="1600" b="1" dirty="0">
                <a:solidFill>
                  <a:srgbClr val="333333"/>
                </a:solidFill>
                <a:latin typeface="Verdana" panose="020B0604030504040204" pitchFamily="34" charset="0"/>
              </a:rPr>
              <a:t>delaying marriage and childbirth</a:t>
            </a:r>
            <a:r>
              <a:rPr lang="en-US" sz="1600" dirty="0">
                <a:solidFill>
                  <a:srgbClr val="333333"/>
                </a:solidFill>
                <a:latin typeface="Verdana" panose="020B0604030504040204" pitchFamily="34" charset="0"/>
              </a:rPr>
              <a:t>=&gt; </a:t>
            </a:r>
            <a:r>
              <a:rPr lang="en-US" sz="1600" dirty="0">
                <a:solidFill>
                  <a:srgbClr val="FF0000"/>
                </a:solidFill>
                <a:latin typeface="Verdana" panose="020B0604030504040204" pitchFamily="34" charset="0"/>
              </a:rPr>
              <a:t>wandering womb</a:t>
            </a:r>
            <a:r>
              <a:rPr lang="en-US" sz="1600" dirty="0">
                <a:solidFill>
                  <a:srgbClr val="333333"/>
                </a:solidFill>
                <a:latin typeface="Verdana" panose="020B0604030504040204" pitchFamily="34" charset="0"/>
              </a:rPr>
              <a:t>. Women instructed to engage in </a:t>
            </a:r>
            <a:r>
              <a:rPr lang="en-US" sz="1600" dirty="0">
                <a:solidFill>
                  <a:srgbClr val="FF0000"/>
                </a:solidFill>
                <a:latin typeface="Verdana" panose="020B0604030504040204" pitchFamily="34" charset="0"/>
              </a:rPr>
              <a:t>frequent sex (with their husbands</a:t>
            </a:r>
            <a:r>
              <a:rPr lang="en-US" sz="1600" dirty="0">
                <a:solidFill>
                  <a:srgbClr val="333333"/>
                </a:solidFill>
                <a:latin typeface="Verdana" panose="020B0604030504040204" pitchFamily="34" charset="0"/>
              </a:rPr>
              <a:t>), and maintain a state of </a:t>
            </a:r>
            <a:r>
              <a:rPr lang="en-US" sz="1600" dirty="0">
                <a:solidFill>
                  <a:srgbClr val="FF0000"/>
                </a:solidFill>
                <a:latin typeface="Verdana" panose="020B0604030504040204" pitchFamily="34" charset="0"/>
              </a:rPr>
              <a:t>continuous pregnancy </a:t>
            </a:r>
          </a:p>
          <a:p>
            <a:endParaRPr lang="en-US" sz="1600" dirty="0"/>
          </a:p>
        </p:txBody>
      </p:sp>
      <p:pic>
        <p:nvPicPr>
          <p:cNvPr id="5" name="Content Placeholder 4" descr="The Doctor’s Visit, 1663 Jan Steen Taft Museum of Art">
            <a:extLst>
              <a:ext uri="{FF2B5EF4-FFF2-40B4-BE49-F238E27FC236}">
                <a16:creationId xmlns:a16="http://schemas.microsoft.com/office/drawing/2014/main" id="{1B8470DB-A6F9-9EF5-30CB-7C5F20EDDD3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981344" y="2478088"/>
            <a:ext cx="3206462" cy="369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8809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53" name="Rectangle 615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55" name="Rectangle 615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57" name="Rectangle 6156">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159" name="Rectangle 6158">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3857"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07A9B5-6774-8D4E-25B9-BD7F39774353}"/>
              </a:ext>
            </a:extLst>
          </p:cNvPr>
          <p:cNvSpPr>
            <a:spLocks noGrp="1"/>
          </p:cNvSpPr>
          <p:nvPr>
            <p:ph type="title"/>
          </p:nvPr>
        </p:nvSpPr>
        <p:spPr>
          <a:xfrm>
            <a:off x="5359510" y="978619"/>
            <a:ext cx="5991244" cy="704088"/>
          </a:xfrm>
        </p:spPr>
        <p:txBody>
          <a:bodyPr vert="horz" lIns="91440" tIns="45720" rIns="91440" bIns="45720" rtlCol="0" anchor="ctr">
            <a:normAutofit/>
          </a:bodyPr>
          <a:lstStyle/>
          <a:p>
            <a:r>
              <a:rPr lang="en-US" sz="2400" dirty="0"/>
              <a:t>Couple of points about masturbation</a:t>
            </a:r>
          </a:p>
        </p:txBody>
      </p:sp>
      <p:pic>
        <p:nvPicPr>
          <p:cNvPr id="6146" name="Picture 2">
            <a:extLst>
              <a:ext uri="{FF2B5EF4-FFF2-40B4-BE49-F238E27FC236}">
                <a16:creationId xmlns:a16="http://schemas.microsoft.com/office/drawing/2014/main" id="{48161721-A3E9-EF6F-56DA-B205C65D9F3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858252" y="630936"/>
            <a:ext cx="3146198" cy="5495544"/>
          </a:xfrm>
          <a:prstGeom prst="rect">
            <a:avLst/>
          </a:prstGeom>
          <a:noFill/>
          <a:extLst>
            <a:ext uri="{909E8E84-426E-40DD-AFC4-6F175D3DCCD1}">
              <a14:hiddenFill xmlns:a14="http://schemas.microsoft.com/office/drawing/2010/main">
                <a:solidFill>
                  <a:srgbClr val="FFFFFF"/>
                </a:solidFill>
              </a14:hiddenFill>
            </a:ext>
          </a:extLst>
        </p:spPr>
      </p:pic>
      <p:sp>
        <p:nvSpPr>
          <p:cNvPr id="6161" name="Rectangle 6160">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79848"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63" name="Rectangle 6162">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859"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212C26-95AB-68CC-F7CF-82FD2C71BBF0}"/>
              </a:ext>
            </a:extLst>
          </p:cNvPr>
          <p:cNvSpPr>
            <a:spLocks noGrp="1"/>
          </p:cNvSpPr>
          <p:nvPr>
            <p:ph sz="half" idx="1"/>
          </p:nvPr>
        </p:nvSpPr>
        <p:spPr>
          <a:xfrm>
            <a:off x="5007864" y="2178290"/>
            <a:ext cx="6774562" cy="3960187"/>
          </a:xfrm>
        </p:spPr>
        <p:txBody>
          <a:bodyPr vert="horz" lIns="91440" tIns="45720" rIns="91440" bIns="45720" rtlCol="0">
            <a:normAutofit fontScale="77500" lnSpcReduction="20000"/>
          </a:bodyPr>
          <a:lstStyle/>
          <a:p>
            <a:r>
              <a:rPr lang="en-US" sz="1800" b="1" dirty="0"/>
              <a:t>Nymphomania</a:t>
            </a:r>
            <a:r>
              <a:rPr lang="en-US" sz="1800" dirty="0"/>
              <a:t> = disease caused by ‘high feeding, want of exercise, mixed conversation, indulging vehement desires; too indulgent a life; an overly large clitoris (result of masturbation) (self-help medical text </a:t>
            </a:r>
            <a:r>
              <a:rPr lang="en-US" sz="1800" i="1" dirty="0">
                <a:solidFill>
                  <a:srgbClr val="FF0000"/>
                </a:solidFill>
              </a:rPr>
              <a:t>The Ladies Dispensatory</a:t>
            </a:r>
            <a:r>
              <a:rPr lang="en-US" sz="1800" dirty="0"/>
              <a:t> 1739).</a:t>
            </a:r>
          </a:p>
          <a:p>
            <a:r>
              <a:rPr lang="en-US" sz="1800" dirty="0"/>
              <a:t>Recommended treatment:</a:t>
            </a:r>
          </a:p>
          <a:p>
            <a:pPr lvl="1"/>
            <a:r>
              <a:rPr lang="en-US" sz="1400" dirty="0"/>
              <a:t>avoid all immoderate stimulation and luxury; </a:t>
            </a:r>
          </a:p>
          <a:p>
            <a:pPr lvl="1"/>
            <a:r>
              <a:rPr lang="en-US" sz="1400" dirty="0"/>
              <a:t>Diet = thin and cooling, not large quantities</a:t>
            </a:r>
          </a:p>
          <a:p>
            <a:pPr lvl="1"/>
            <a:r>
              <a:rPr lang="en-US" sz="1400" dirty="0"/>
              <a:t>Exercise = moderate</a:t>
            </a:r>
          </a:p>
          <a:p>
            <a:pPr lvl="1"/>
            <a:r>
              <a:rPr lang="en-US" sz="1400" dirty="0"/>
              <a:t>Keep away from the companion of men.</a:t>
            </a:r>
          </a:p>
          <a:p>
            <a:pPr lvl="1"/>
            <a:r>
              <a:rPr lang="en-US" sz="1400" dirty="0" err="1"/>
              <a:t>Esp</a:t>
            </a:r>
            <a:r>
              <a:rPr lang="en-US" sz="1400" dirty="0"/>
              <a:t> the man she loves</a:t>
            </a:r>
          </a:p>
          <a:p>
            <a:pPr marL="228600" lvl="1">
              <a:lnSpc>
                <a:spcPct val="120000"/>
              </a:lnSpc>
              <a:spcBef>
                <a:spcPts val="1000"/>
              </a:spcBef>
            </a:pPr>
            <a:r>
              <a:rPr lang="en-US" sz="1800" dirty="0"/>
              <a:t>The Ladies Dispensatory: a </a:t>
            </a:r>
            <a:r>
              <a:rPr lang="en-US" sz="1800" b="1" dirty="0">
                <a:solidFill>
                  <a:srgbClr val="FF0000"/>
                </a:solidFill>
              </a:rPr>
              <a:t>secular conduct book for women, rather than a medical textbook;  </a:t>
            </a:r>
            <a:r>
              <a:rPr lang="en-US" sz="1800" b="1" dirty="0"/>
              <a:t>was discredited by medics who moved on to a </a:t>
            </a:r>
            <a:r>
              <a:rPr lang="en-US" sz="1800" b="1" i="1" dirty="0"/>
              <a:t>nervous</a:t>
            </a:r>
            <a:r>
              <a:rPr lang="en-US" sz="1800" b="1" dirty="0"/>
              <a:t> model of ‘hysteria’;</a:t>
            </a:r>
          </a:p>
          <a:p>
            <a:pPr marL="228600" lvl="1">
              <a:lnSpc>
                <a:spcPct val="120000"/>
              </a:lnSpc>
              <a:spcBef>
                <a:spcPts val="1000"/>
              </a:spcBef>
            </a:pPr>
            <a:r>
              <a:rPr lang="en-US" sz="1800" b="1" dirty="0">
                <a:solidFill>
                  <a:srgbClr val="FF0000"/>
                </a:solidFill>
              </a:rPr>
              <a:t>Still, hysteria was linked with refined tastes =&gt; </a:t>
            </a:r>
            <a:r>
              <a:rPr lang="en-US" sz="1800" b="1" dirty="0"/>
              <a:t>Bienville links nymphomania with pleasure and high living (rich sauces, spiced meats, luxuriously set tables)</a:t>
            </a:r>
          </a:p>
          <a:p>
            <a:pPr lvl="1"/>
            <a:endParaRPr lang="en-US" sz="1400" dirty="0"/>
          </a:p>
        </p:txBody>
      </p:sp>
    </p:spTree>
    <p:extLst>
      <p:ext uri="{BB962C8B-B14F-4D97-AF65-F5344CB8AC3E}">
        <p14:creationId xmlns:p14="http://schemas.microsoft.com/office/powerpoint/2010/main" val="35534523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0CEF5E-1BD7-4120-BBD2-1C976D531E45}"/>
              </a:ext>
            </a:extLst>
          </p:cNvPr>
          <p:cNvSpPr>
            <a:spLocks noGrp="1"/>
          </p:cNvSpPr>
          <p:nvPr>
            <p:ph type="title"/>
          </p:nvPr>
        </p:nvSpPr>
        <p:spPr>
          <a:xfrm>
            <a:off x="1051560" y="4440602"/>
            <a:ext cx="3538728" cy="1645920"/>
          </a:xfrm>
        </p:spPr>
        <p:txBody>
          <a:bodyPr vert="horz" lIns="91440" tIns="45720" rIns="91440" bIns="45720" rtlCol="0" anchor="ctr">
            <a:normAutofit/>
          </a:bodyPr>
          <a:lstStyle/>
          <a:p>
            <a:pPr>
              <a:lnSpc>
                <a:spcPct val="90000"/>
              </a:lnSpc>
            </a:pPr>
            <a:r>
              <a:rPr lang="en-US" sz="3200" b="1" dirty="0"/>
              <a:t>Fanny Hill</a:t>
            </a:r>
            <a:endParaRPr lang="en-US" sz="3200" dirty="0"/>
          </a:p>
        </p:txBody>
      </p:sp>
      <p:pic>
        <p:nvPicPr>
          <p:cNvPr id="6" name="Picture 4" descr="memoirs-of-fanny-hill-by-john-cleland-a-genuine-reprint-of-the-rare-edition-of-1749-paris-and-benares-the-kamashastra-society-1907-illustration-4  - Flashbak">
            <a:extLst>
              <a:ext uri="{FF2B5EF4-FFF2-40B4-BE49-F238E27FC236}">
                <a16:creationId xmlns:a16="http://schemas.microsoft.com/office/drawing/2014/main" id="{D9BCBCFE-5DED-4C8B-8EAA-9377434AB59B}"/>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t="28883" r="1" b="13942"/>
          <a:stretch/>
        </p:blipFill>
        <p:spPr bwMode="auto">
          <a:xfrm>
            <a:off x="4"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John Cleland- “Fanny Hill, or Memoirs of a Woman of Pleasure” – From Cradle  to Grave, Backwater to Empire">
            <a:extLst>
              <a:ext uri="{FF2B5EF4-FFF2-40B4-BE49-F238E27FC236}">
                <a16:creationId xmlns:a16="http://schemas.microsoft.com/office/drawing/2014/main" id="{449EA761-95D0-4462-AC9F-6D47C8F2D7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74" b="2307"/>
          <a:stretch/>
        </p:blipFill>
        <p:spPr bwMode="auto">
          <a:xfrm>
            <a:off x="5074879"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29F14022-16D5-449E-806C-D325B36823B2}"/>
              </a:ext>
            </a:extLst>
          </p:cNvPr>
          <p:cNvSpPr>
            <a:spLocks noGrp="1"/>
          </p:cNvSpPr>
          <p:nvPr>
            <p:ph type="body" sz="half" idx="2"/>
          </p:nvPr>
        </p:nvSpPr>
        <p:spPr>
          <a:xfrm>
            <a:off x="5349240" y="4440602"/>
            <a:ext cx="6007608" cy="1645920"/>
          </a:xfrm>
        </p:spPr>
        <p:txBody>
          <a:bodyPr vert="horz" lIns="91440" tIns="45720" rIns="91440" bIns="45720" rtlCol="0" anchor="ctr">
            <a:normAutofit fontScale="92500" lnSpcReduction="20000"/>
          </a:bodyPr>
          <a:lstStyle/>
          <a:p>
            <a:pPr indent="-228600">
              <a:lnSpc>
                <a:spcPct val="100000"/>
              </a:lnSpc>
              <a:buFont typeface="Arial" panose="020B0604020202020204" pitchFamily="34" charset="0"/>
              <a:buChar char="•"/>
              <a:defRPr/>
            </a:pPr>
            <a:r>
              <a:rPr lang="en-US" sz="1400" b="1" dirty="0" err="1"/>
              <a:t>Αγγλί</a:t>
            </a:r>
            <a:r>
              <a:rPr lang="en-US" sz="1400" b="1" dirty="0"/>
              <a:t>α: John Cleland’s Memoirs of a woman of pleasure (Fanny Hill) 1748-1749</a:t>
            </a:r>
          </a:p>
          <a:p>
            <a:pPr lvl="1" indent="-228600">
              <a:lnSpc>
                <a:spcPct val="100000"/>
              </a:lnSpc>
              <a:buFont typeface="Arial" panose="020B0604020202020204" pitchFamily="34" charset="0"/>
              <a:buChar char="•"/>
              <a:defRPr/>
            </a:pPr>
            <a:endParaRPr lang="en-US" b="1" dirty="0"/>
          </a:p>
          <a:p>
            <a:pPr indent="-228600">
              <a:lnSpc>
                <a:spcPct val="100000"/>
              </a:lnSpc>
              <a:buFont typeface="Arial" panose="020B0604020202020204" pitchFamily="34" charset="0"/>
              <a:buChar char="•"/>
              <a:defRPr/>
            </a:pPr>
            <a:r>
              <a:rPr lang="en-US" dirty="0" err="1">
                <a:solidFill>
                  <a:srgbClr val="FF0000"/>
                </a:solidFill>
              </a:rPr>
              <a:t>Μόνο</a:t>
            </a:r>
            <a:r>
              <a:rPr lang="en-US" dirty="0">
                <a:solidFill>
                  <a:srgbClr val="FF0000"/>
                </a:solidFill>
              </a:rPr>
              <a:t> </a:t>
            </a:r>
            <a:r>
              <a:rPr lang="en-US" dirty="0" err="1">
                <a:solidFill>
                  <a:srgbClr val="FF0000"/>
                </a:solidFill>
              </a:rPr>
              <a:t>μετά</a:t>
            </a:r>
            <a:r>
              <a:rPr lang="en-US" dirty="0">
                <a:solidFill>
                  <a:srgbClr val="FF0000"/>
                </a:solidFill>
              </a:rPr>
              <a:t> τα 1880ς και </a:t>
            </a:r>
            <a:r>
              <a:rPr lang="en-US" dirty="0" err="1">
                <a:solidFill>
                  <a:srgbClr val="FF0000"/>
                </a:solidFill>
              </a:rPr>
              <a:t>μετά</a:t>
            </a:r>
            <a:r>
              <a:rPr lang="en-US" dirty="0">
                <a:solidFill>
                  <a:srgbClr val="FF0000"/>
                </a:solidFill>
              </a:rPr>
              <a:t> (επ</a:t>
            </a:r>
            <a:r>
              <a:rPr lang="en-US" dirty="0" err="1">
                <a:solidFill>
                  <a:srgbClr val="FF0000"/>
                </a:solidFill>
              </a:rPr>
              <a:t>οχή</a:t>
            </a:r>
            <a:r>
              <a:rPr lang="en-US" dirty="0">
                <a:solidFill>
                  <a:srgbClr val="FF0000"/>
                </a:solidFill>
              </a:rPr>
              <a:t> α</a:t>
            </a:r>
            <a:r>
              <a:rPr lang="en-US" dirty="0" err="1">
                <a:solidFill>
                  <a:srgbClr val="FF0000"/>
                </a:solidFill>
              </a:rPr>
              <a:t>νάδυσης</a:t>
            </a:r>
            <a:r>
              <a:rPr lang="en-US" dirty="0">
                <a:solidFill>
                  <a:srgbClr val="FF0000"/>
                </a:solidFill>
              </a:rPr>
              <a:t> </a:t>
            </a:r>
            <a:r>
              <a:rPr lang="en-US" dirty="0" err="1">
                <a:solidFill>
                  <a:srgbClr val="FF0000"/>
                </a:solidFill>
              </a:rPr>
              <a:t>των</a:t>
            </a:r>
            <a:r>
              <a:rPr lang="en-US" dirty="0">
                <a:solidFill>
                  <a:srgbClr val="FF0000"/>
                </a:solidFill>
              </a:rPr>
              <a:t> mass politics) </a:t>
            </a:r>
            <a:r>
              <a:rPr lang="en-US" dirty="0" err="1">
                <a:solidFill>
                  <a:srgbClr val="FF0000"/>
                </a:solidFill>
              </a:rPr>
              <a:t>έχουμε</a:t>
            </a:r>
            <a:r>
              <a:rPr lang="en-US" dirty="0">
                <a:solidFill>
                  <a:srgbClr val="FF0000"/>
                </a:solidFill>
              </a:rPr>
              <a:t> </a:t>
            </a:r>
            <a:r>
              <a:rPr lang="en-US" dirty="0" err="1">
                <a:solidFill>
                  <a:srgbClr val="FF0000"/>
                </a:solidFill>
              </a:rPr>
              <a:t>εθνική</a:t>
            </a:r>
            <a:r>
              <a:rPr lang="en-US" dirty="0">
                <a:solidFill>
                  <a:srgbClr val="FF0000"/>
                </a:solidFill>
              </a:rPr>
              <a:t> π</a:t>
            </a:r>
            <a:r>
              <a:rPr lang="en-US" dirty="0" err="1">
                <a:solidFill>
                  <a:srgbClr val="FF0000"/>
                </a:solidFill>
              </a:rPr>
              <a:t>ορνογρ</a:t>
            </a:r>
            <a:r>
              <a:rPr lang="en-US" dirty="0">
                <a:solidFill>
                  <a:srgbClr val="FF0000"/>
                </a:solidFill>
              </a:rPr>
              <a:t>αφία σε κάθε χώρα-</a:t>
            </a:r>
            <a:r>
              <a:rPr lang="en-US" b="1" dirty="0">
                <a:solidFill>
                  <a:srgbClr val="FF0000"/>
                </a:solidFill>
              </a:rPr>
              <a:t> κάτι που δηλώνει σχέση μεταξύ πορνογραφίας και δημοκρατικής παράδοσης</a:t>
            </a:r>
          </a:p>
          <a:p>
            <a:pPr indent="-228600">
              <a:lnSpc>
                <a:spcPct val="10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35436134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0A347A5-ACFF-44CA-BA0A-BB7448CA810E}"/>
              </a:ext>
            </a:extLst>
          </p:cNvPr>
          <p:cNvSpPr>
            <a:spLocks noGrp="1"/>
          </p:cNvSpPr>
          <p:nvPr>
            <p:ph type="title"/>
          </p:nvPr>
        </p:nvSpPr>
        <p:spPr>
          <a:xfrm>
            <a:off x="621792" y="1161288"/>
            <a:ext cx="3602736" cy="4526280"/>
          </a:xfrm>
        </p:spPr>
        <p:txBody>
          <a:bodyPr>
            <a:normAutofit/>
          </a:bodyPr>
          <a:lstStyle/>
          <a:p>
            <a:r>
              <a:rPr lang="en-US" dirty="0"/>
              <a:t>1790s</a:t>
            </a: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65E840B-F59E-4D52-903A-083C468A9E00}"/>
              </a:ext>
            </a:extLst>
          </p:cNvPr>
          <p:cNvSpPr>
            <a:spLocks noGrp="1"/>
          </p:cNvSpPr>
          <p:nvPr>
            <p:ph idx="1"/>
          </p:nvPr>
        </p:nvSpPr>
        <p:spPr>
          <a:xfrm>
            <a:off x="5434149" y="932688"/>
            <a:ext cx="5916603" cy="4992624"/>
          </a:xfrm>
        </p:spPr>
        <p:txBody>
          <a:bodyPr anchor="ctr">
            <a:normAutofit/>
          </a:bodyPr>
          <a:lstStyle/>
          <a:p>
            <a:pPr marL="342900" marR="0" lvl="0" indent="-342900" rtl="0">
              <a:lnSpc>
                <a:spcPct val="100000"/>
              </a:lnSpc>
              <a:spcBef>
                <a:spcPts val="0"/>
              </a:spcBef>
              <a:spcAft>
                <a:spcPts val="600"/>
              </a:spcAft>
              <a:buFont typeface="Wingdings" panose="05000000000000000000" pitchFamily="2" charset="2"/>
              <a:buChar char=""/>
              <a:tabLst>
                <a:tab pos="457200" algn="l"/>
              </a:tabLst>
            </a:pPr>
            <a:r>
              <a:rPr lang="el-GR" sz="1900" dirty="0">
                <a:effectLst/>
                <a:latin typeface="Tahoma" panose="020B0604030504040204" pitchFamily="34" charset="0"/>
                <a:ea typeface="Times New Roman" panose="02020603050405020304" pitchFamily="18" charset="0"/>
              </a:rPr>
              <a:t>Όλα τα έργα αυτής της εποχής</a:t>
            </a:r>
            <a:endParaRPr lang="en-US" sz="1900" dirty="0">
              <a:effectLst/>
              <a:latin typeface="Times New Roman" panose="02020603050405020304" pitchFamily="18" charset="0"/>
              <a:ea typeface="Times New Roman" panose="02020603050405020304" pitchFamily="18" charset="0"/>
            </a:endParaRPr>
          </a:p>
          <a:p>
            <a:pPr marL="457200" marR="0">
              <a:lnSpc>
                <a:spcPct val="100000"/>
              </a:lnSpc>
              <a:spcBef>
                <a:spcPts val="0"/>
              </a:spcBef>
              <a:spcAft>
                <a:spcPts val="600"/>
              </a:spcAft>
            </a:pPr>
            <a:r>
              <a:rPr lang="el-GR" sz="1900" dirty="0">
                <a:effectLst/>
                <a:latin typeface="Tahoma" panose="020B0604030504040204" pitchFamily="34" charset="0"/>
                <a:ea typeface="Times New Roman" panose="02020603050405020304" pitchFamily="18" charset="0"/>
              </a:rPr>
              <a:t>κάνουν χρήση της φόρμας του </a:t>
            </a:r>
            <a:r>
              <a:rPr lang="el-GR" sz="1900" b="1" dirty="0">
                <a:solidFill>
                  <a:srgbClr val="FF0000"/>
                </a:solidFill>
                <a:effectLst/>
                <a:latin typeface="Tahoma" panose="020B0604030504040204" pitchFamily="34" charset="0"/>
                <a:ea typeface="Times New Roman" panose="02020603050405020304" pitchFamily="18" charset="0"/>
              </a:rPr>
              <a:t>μυθιστορήματος</a:t>
            </a:r>
            <a:r>
              <a:rPr lang="el-GR" sz="1900" dirty="0">
                <a:effectLst/>
                <a:latin typeface="Tahoma" panose="020B0604030504040204" pitchFamily="34" charset="0"/>
                <a:ea typeface="Times New Roman" panose="02020603050405020304" pitchFamily="18" charset="0"/>
              </a:rPr>
              <a:t>,</a:t>
            </a:r>
            <a:endParaRPr lang="en-US" sz="1900" dirty="0">
              <a:effectLst/>
              <a:latin typeface="Times New Roman" panose="02020603050405020304" pitchFamily="18" charset="0"/>
              <a:ea typeface="Times New Roman" panose="02020603050405020304" pitchFamily="18" charset="0"/>
            </a:endParaRPr>
          </a:p>
          <a:p>
            <a:pPr marL="457200" marR="0">
              <a:lnSpc>
                <a:spcPct val="100000"/>
              </a:lnSpc>
              <a:spcBef>
                <a:spcPts val="0"/>
              </a:spcBef>
              <a:spcAft>
                <a:spcPts val="600"/>
              </a:spcAft>
            </a:pPr>
            <a:r>
              <a:rPr lang="el-GR" sz="1900" dirty="0">
                <a:effectLst/>
                <a:latin typeface="Tahoma" panose="020B0604030504040204" pitchFamily="34" charset="0"/>
                <a:ea typeface="Times New Roman" panose="02020603050405020304" pitchFamily="18" charset="0"/>
              </a:rPr>
              <a:t>έχουν απομακρυνθεί από το μοντέλο του </a:t>
            </a:r>
            <a:r>
              <a:rPr lang="en-US" sz="1900" dirty="0">
                <a:effectLst/>
                <a:latin typeface="Tahoma" panose="020B0604030504040204" pitchFamily="34" charset="0"/>
                <a:ea typeface="Times New Roman" panose="02020603050405020304" pitchFamily="18" charset="0"/>
              </a:rPr>
              <a:t>Aretino</a:t>
            </a:r>
            <a:r>
              <a:rPr lang="el-GR" sz="1900" dirty="0">
                <a:effectLst/>
                <a:latin typeface="Tahoma" panose="020B0604030504040204" pitchFamily="34" charset="0"/>
                <a:ea typeface="Times New Roman" panose="02020603050405020304" pitchFamily="18" charset="0"/>
              </a:rPr>
              <a:t> (διάλογος μεταξύ γυναικών).</a:t>
            </a:r>
            <a:endParaRPr lang="en-US" sz="1900" dirty="0">
              <a:effectLst/>
              <a:latin typeface="Times New Roman" panose="02020603050405020304" pitchFamily="18" charset="0"/>
              <a:ea typeface="Times New Roman" panose="02020603050405020304" pitchFamily="18" charset="0"/>
            </a:endParaRPr>
          </a:p>
          <a:p>
            <a:pPr marL="0" marR="0" indent="0">
              <a:lnSpc>
                <a:spcPct val="100000"/>
              </a:lnSpc>
              <a:spcBef>
                <a:spcPts val="0"/>
              </a:spcBef>
              <a:spcAft>
                <a:spcPts val="600"/>
              </a:spcAft>
              <a:buNone/>
            </a:pPr>
            <a:endParaRPr lang="en-US" sz="1900" dirty="0">
              <a:effectLst/>
              <a:latin typeface="Times New Roman" panose="02020603050405020304" pitchFamily="18" charset="0"/>
              <a:ea typeface="Times New Roman" panose="02020603050405020304" pitchFamily="18" charset="0"/>
            </a:endParaRPr>
          </a:p>
          <a:p>
            <a:pPr marL="342900" marR="0" lvl="0" indent="-342900">
              <a:lnSpc>
                <a:spcPct val="100000"/>
              </a:lnSpc>
              <a:spcBef>
                <a:spcPts val="0"/>
              </a:spcBef>
              <a:spcAft>
                <a:spcPts val="600"/>
              </a:spcAft>
              <a:buFont typeface="Wingdings" panose="05000000000000000000" pitchFamily="2" charset="2"/>
              <a:buChar char=""/>
              <a:tabLst>
                <a:tab pos="457200" algn="l"/>
              </a:tabLst>
            </a:pPr>
            <a:r>
              <a:rPr lang="el-GR" sz="1900" dirty="0">
                <a:effectLst/>
                <a:latin typeface="Tahoma" panose="020B0604030504040204" pitchFamily="34" charset="0"/>
                <a:ea typeface="Times New Roman" panose="02020603050405020304" pitchFamily="18" charset="0"/>
              </a:rPr>
              <a:t>Μεταξύ 1740-1790ς,</a:t>
            </a:r>
            <a:endParaRPr lang="en-US" sz="1900" dirty="0">
              <a:effectLst/>
              <a:latin typeface="Times New Roman" panose="02020603050405020304" pitchFamily="18" charset="0"/>
              <a:ea typeface="Times New Roman" panose="02020603050405020304" pitchFamily="18" charset="0"/>
            </a:endParaRPr>
          </a:p>
          <a:p>
            <a:pPr marL="457200" marR="0">
              <a:lnSpc>
                <a:spcPct val="100000"/>
              </a:lnSpc>
              <a:spcBef>
                <a:spcPts val="0"/>
              </a:spcBef>
              <a:spcAft>
                <a:spcPts val="600"/>
              </a:spcAft>
            </a:pPr>
            <a:r>
              <a:rPr lang="el-GR" sz="1900" dirty="0">
                <a:effectLst/>
                <a:latin typeface="Tahoma" panose="020B0604030504040204" pitchFamily="34" charset="0"/>
                <a:ea typeface="Times New Roman" panose="02020603050405020304" pitchFamily="18" charset="0"/>
              </a:rPr>
              <a:t>η γαλλική πορνογραφία γίνεται ιδιαίτερα </a:t>
            </a:r>
            <a:r>
              <a:rPr lang="el-GR" sz="1900" b="1" dirty="0">
                <a:effectLst/>
                <a:latin typeface="Tahoma" panose="020B0604030504040204" pitchFamily="34" charset="0"/>
                <a:ea typeface="Times New Roman" panose="02020603050405020304" pitchFamily="18" charset="0"/>
              </a:rPr>
              <a:t>πολιτική</a:t>
            </a:r>
            <a:r>
              <a:rPr lang="el-GR" sz="1900" dirty="0">
                <a:effectLst/>
                <a:latin typeface="Tahoma" panose="020B0604030504040204" pitchFamily="34" charset="0"/>
                <a:ea typeface="Times New Roman" panose="02020603050405020304" pitchFamily="18" charset="0"/>
              </a:rPr>
              <a:t>:</a:t>
            </a:r>
            <a:endParaRPr lang="en-US" sz="1900" dirty="0">
              <a:effectLst/>
              <a:latin typeface="Times New Roman" panose="02020603050405020304" pitchFamily="18" charset="0"/>
              <a:ea typeface="Times New Roman" panose="02020603050405020304" pitchFamily="18" charset="0"/>
            </a:endParaRPr>
          </a:p>
          <a:p>
            <a:pPr marL="457200" marR="0">
              <a:lnSpc>
                <a:spcPct val="100000"/>
              </a:lnSpc>
              <a:spcBef>
                <a:spcPts val="0"/>
              </a:spcBef>
              <a:spcAft>
                <a:spcPts val="600"/>
              </a:spcAft>
            </a:pPr>
            <a:r>
              <a:rPr lang="el-GR" sz="1900" dirty="0">
                <a:effectLst/>
                <a:latin typeface="Tahoma" panose="020B0604030504040204" pitchFamily="34" charset="0"/>
                <a:ea typeface="Times New Roman" panose="02020603050405020304" pitchFamily="18" charset="0"/>
              </a:rPr>
              <a:t>πορνογραφικά φυλλάδια σατιρίζουν</a:t>
            </a:r>
            <a:endParaRPr lang="en-US" sz="1900" dirty="0">
              <a:effectLst/>
              <a:latin typeface="Times New Roman" panose="02020603050405020304" pitchFamily="18" charset="0"/>
              <a:ea typeface="Times New Roman" panose="02020603050405020304" pitchFamily="18" charset="0"/>
            </a:endParaRPr>
          </a:p>
          <a:p>
            <a:pPr marL="342900" marR="0" lvl="0" indent="-342900">
              <a:lnSpc>
                <a:spcPct val="100000"/>
              </a:lnSpc>
              <a:spcBef>
                <a:spcPts val="0"/>
              </a:spcBef>
              <a:spcAft>
                <a:spcPts val="600"/>
              </a:spcAft>
              <a:buFont typeface="Tahoma" panose="020B0604030504040204" pitchFamily="34" charset="0"/>
              <a:buChar char="-"/>
              <a:tabLst>
                <a:tab pos="914400" algn="l"/>
              </a:tabLst>
            </a:pPr>
            <a:r>
              <a:rPr lang="el-GR" sz="1900" dirty="0">
                <a:effectLst/>
                <a:latin typeface="Tahoma" panose="020B0604030504040204" pitchFamily="34" charset="0"/>
                <a:ea typeface="Times New Roman" panose="02020603050405020304" pitchFamily="18" charset="0"/>
              </a:rPr>
              <a:t>κλήρο</a:t>
            </a:r>
            <a:endParaRPr lang="en-US" sz="1900" dirty="0">
              <a:effectLst/>
              <a:latin typeface="Times New Roman" panose="02020603050405020304" pitchFamily="18" charset="0"/>
              <a:ea typeface="Times New Roman" panose="02020603050405020304" pitchFamily="18" charset="0"/>
            </a:endParaRPr>
          </a:p>
          <a:p>
            <a:pPr marL="342900" marR="0" lvl="0" indent="-342900">
              <a:lnSpc>
                <a:spcPct val="100000"/>
              </a:lnSpc>
              <a:spcBef>
                <a:spcPts val="0"/>
              </a:spcBef>
              <a:spcAft>
                <a:spcPts val="600"/>
              </a:spcAft>
              <a:buFont typeface="Tahoma" panose="020B0604030504040204" pitchFamily="34" charset="0"/>
              <a:buChar char="-"/>
              <a:tabLst>
                <a:tab pos="914400" algn="l"/>
              </a:tabLst>
            </a:pPr>
            <a:r>
              <a:rPr lang="el-GR" sz="1900" dirty="0">
                <a:effectLst/>
                <a:latin typeface="Tahoma" panose="020B0604030504040204" pitchFamily="34" charset="0"/>
                <a:ea typeface="Times New Roman" panose="02020603050405020304" pitchFamily="18" charset="0"/>
              </a:rPr>
              <a:t>αυλή</a:t>
            </a:r>
            <a:endParaRPr lang="en-US" sz="1900" dirty="0">
              <a:effectLst/>
              <a:latin typeface="Times New Roman" panose="02020603050405020304" pitchFamily="18" charset="0"/>
              <a:ea typeface="Times New Roman" panose="02020603050405020304" pitchFamily="18" charset="0"/>
            </a:endParaRPr>
          </a:p>
          <a:p>
            <a:pPr marL="342900" marR="0" lvl="0" indent="-342900">
              <a:lnSpc>
                <a:spcPct val="100000"/>
              </a:lnSpc>
              <a:spcBef>
                <a:spcPts val="0"/>
              </a:spcBef>
              <a:spcAft>
                <a:spcPts val="600"/>
              </a:spcAft>
              <a:buFont typeface="Tahoma" panose="020B0604030504040204" pitchFamily="34" charset="0"/>
              <a:buChar char="-"/>
              <a:tabLst>
                <a:tab pos="914400" algn="l"/>
              </a:tabLst>
            </a:pPr>
            <a:r>
              <a:rPr lang="el-GR" sz="1900" dirty="0">
                <a:effectLst/>
                <a:latin typeface="Tahoma" panose="020B0604030504040204" pitchFamily="34" charset="0"/>
                <a:ea typeface="Times New Roman" panose="02020603050405020304" pitchFamily="18" charset="0"/>
              </a:rPr>
              <a:t>και τον ίδιο το βασιλιά στην περίπτωση του </a:t>
            </a:r>
            <a:r>
              <a:rPr lang="en-US" sz="1900" dirty="0">
                <a:effectLst/>
                <a:latin typeface="Tahoma" panose="020B0604030504040204" pitchFamily="34" charset="0"/>
                <a:ea typeface="Times New Roman" panose="02020603050405020304" pitchFamily="18" charset="0"/>
              </a:rPr>
              <a:t>Louis XV</a:t>
            </a:r>
            <a:r>
              <a:rPr lang="el-GR" sz="1900" dirty="0">
                <a:effectLst/>
                <a:latin typeface="Tahoma" panose="020B0604030504040204" pitchFamily="34" charset="0"/>
                <a:ea typeface="Times New Roman" panose="02020603050405020304" pitchFamily="18" charset="0"/>
              </a:rPr>
              <a:t>.</a:t>
            </a:r>
            <a:endParaRPr lang="en-US" sz="19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887241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4CE5841-C184-4A70-A609-5FE4A5078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A347A5-ACFF-44CA-BA0A-BB7448CA810E}"/>
              </a:ext>
            </a:extLst>
          </p:cNvPr>
          <p:cNvSpPr>
            <a:spLocks noGrp="1"/>
          </p:cNvSpPr>
          <p:nvPr>
            <p:ph type="title"/>
          </p:nvPr>
        </p:nvSpPr>
        <p:spPr>
          <a:xfrm>
            <a:off x="841248" y="1683169"/>
            <a:ext cx="4068849" cy="4148586"/>
          </a:xfrm>
        </p:spPr>
        <p:txBody>
          <a:bodyPr anchor="t">
            <a:normAutofit/>
          </a:bodyPr>
          <a:lstStyle/>
          <a:p>
            <a:r>
              <a:rPr lang="en-US" sz="4800"/>
              <a:t>1790s</a:t>
            </a:r>
          </a:p>
        </p:txBody>
      </p:sp>
      <p:sp>
        <p:nvSpPr>
          <p:cNvPr id="3" name="Content Placeholder 2">
            <a:extLst>
              <a:ext uri="{FF2B5EF4-FFF2-40B4-BE49-F238E27FC236}">
                <a16:creationId xmlns:a16="http://schemas.microsoft.com/office/drawing/2014/main" id="{E65E840B-F59E-4D52-903A-083C468A9E00}"/>
              </a:ext>
            </a:extLst>
          </p:cNvPr>
          <p:cNvSpPr>
            <a:spLocks noGrp="1"/>
          </p:cNvSpPr>
          <p:nvPr>
            <p:ph idx="1"/>
          </p:nvPr>
        </p:nvSpPr>
        <p:spPr>
          <a:xfrm>
            <a:off x="5532504" y="1683170"/>
            <a:ext cx="5818248" cy="4148585"/>
          </a:xfrm>
        </p:spPr>
        <p:txBody>
          <a:bodyPr>
            <a:normAutofit/>
          </a:bodyPr>
          <a:lstStyle/>
          <a:p>
            <a:pPr marL="0" marR="0" lvl="0" indent="0">
              <a:lnSpc>
                <a:spcPct val="100000"/>
              </a:lnSpc>
              <a:spcBef>
                <a:spcPts val="0"/>
              </a:spcBef>
              <a:spcAft>
                <a:spcPts val="0"/>
              </a:spcAft>
              <a:buNone/>
              <a:tabLst>
                <a:tab pos="457200" algn="l"/>
              </a:tabLst>
            </a:pPr>
            <a:endParaRPr lang="en-US" sz="1700" dirty="0">
              <a:effectLst/>
              <a:latin typeface="Times New Roman" panose="02020603050405020304" pitchFamily="18" charset="0"/>
              <a:ea typeface="Times New Roman" panose="02020603050405020304" pitchFamily="18" charset="0"/>
            </a:endParaRPr>
          </a:p>
          <a:p>
            <a:pPr marL="742950" marR="0" lvl="1" indent="-285750">
              <a:lnSpc>
                <a:spcPct val="100000"/>
              </a:lnSpc>
              <a:spcBef>
                <a:spcPts val="0"/>
              </a:spcBef>
              <a:spcAft>
                <a:spcPts val="0"/>
              </a:spcAft>
              <a:buFont typeface="Courier New" panose="02070309020205020404" pitchFamily="49" charset="0"/>
              <a:buChar char="o"/>
              <a:tabLst>
                <a:tab pos="914400" algn="l"/>
              </a:tabLst>
            </a:pPr>
            <a:r>
              <a:rPr lang="el-GR" sz="1700" dirty="0">
                <a:effectLst/>
                <a:latin typeface="Tahoma" panose="020B0604030504040204" pitchFamily="34" charset="0"/>
                <a:ea typeface="Times New Roman" panose="02020603050405020304" pitchFamily="18" charset="0"/>
              </a:rPr>
              <a:t>η Γαλλική Επανάσταση έφερε μια άλλη πλημμύρα πορνογραφικών φυλλαδίων (που είχαν σχέση με πολιτικές διαμάχες)</a:t>
            </a:r>
            <a:endParaRPr lang="en-US" sz="1700" dirty="0">
              <a:effectLst/>
              <a:latin typeface="Times New Roman" panose="02020603050405020304" pitchFamily="18" charset="0"/>
              <a:ea typeface="Times New Roman" panose="02020603050405020304" pitchFamily="18" charset="0"/>
            </a:endParaRPr>
          </a:p>
          <a:p>
            <a:pPr marL="742950" marR="0" lvl="1" indent="-285750">
              <a:lnSpc>
                <a:spcPct val="100000"/>
              </a:lnSpc>
              <a:spcBef>
                <a:spcPts val="0"/>
              </a:spcBef>
              <a:spcAft>
                <a:spcPts val="0"/>
              </a:spcAft>
              <a:buFont typeface="Courier New" panose="02070309020205020404" pitchFamily="49" charset="0"/>
              <a:buChar char="o"/>
              <a:tabLst>
                <a:tab pos="914400" algn="l"/>
              </a:tabLst>
            </a:pPr>
            <a:r>
              <a:rPr lang="el-GR" sz="1700" dirty="0">
                <a:effectLst/>
                <a:latin typeface="Tahoma" panose="020B0604030504040204" pitchFamily="34" charset="0"/>
                <a:ea typeface="Times New Roman" panose="02020603050405020304" pitchFamily="18" charset="0"/>
              </a:rPr>
              <a:t>εδώ είναι και ο </a:t>
            </a:r>
            <a:r>
              <a:rPr lang="en-US" sz="1700" dirty="0">
                <a:effectLst/>
                <a:latin typeface="Tahoma" panose="020B0604030504040204" pitchFamily="34" charset="0"/>
                <a:ea typeface="Times New Roman" panose="02020603050405020304" pitchFamily="18" charset="0"/>
              </a:rPr>
              <a:t>de Sade</a:t>
            </a:r>
            <a:r>
              <a:rPr lang="el-GR" sz="1700" dirty="0">
                <a:effectLst/>
                <a:latin typeface="Tahoma" panose="020B0604030504040204" pitchFamily="34" charset="0"/>
                <a:ea typeface="Times New Roman" panose="02020603050405020304" pitchFamily="18" charset="0"/>
              </a:rPr>
              <a:t>, ο οποίος ασχολήθηκε με όλες θεματικές σύγχρονης πορνογραφίας:</a:t>
            </a:r>
            <a:endParaRPr lang="en-US" sz="1700" dirty="0">
              <a:effectLst/>
              <a:latin typeface="Times New Roman" panose="02020603050405020304" pitchFamily="18" charset="0"/>
              <a:ea typeface="Times New Roman" panose="02020603050405020304" pitchFamily="18" charset="0"/>
            </a:endParaRPr>
          </a:p>
          <a:p>
            <a:pPr marL="1143000" marR="0" lvl="2" indent="-228600">
              <a:lnSpc>
                <a:spcPct val="100000"/>
              </a:lnSpc>
              <a:spcBef>
                <a:spcPts val="0"/>
              </a:spcBef>
              <a:spcAft>
                <a:spcPts val="0"/>
              </a:spcAft>
              <a:buFont typeface="Wingdings" panose="05000000000000000000" pitchFamily="2" charset="2"/>
              <a:buChar char=""/>
              <a:tabLst>
                <a:tab pos="1371600" algn="l"/>
              </a:tabLst>
            </a:pPr>
            <a:r>
              <a:rPr lang="el-GR" sz="1700" dirty="0">
                <a:effectLst/>
                <a:latin typeface="Tahoma" panose="020B0604030504040204" pitchFamily="34" charset="0"/>
                <a:ea typeface="Times New Roman" panose="02020603050405020304" pitchFamily="18" charset="0"/>
              </a:rPr>
              <a:t>βιασμό</a:t>
            </a:r>
            <a:endParaRPr lang="en-US" sz="1700" dirty="0">
              <a:effectLst/>
              <a:latin typeface="Times New Roman" panose="02020603050405020304" pitchFamily="18" charset="0"/>
              <a:ea typeface="Times New Roman" panose="02020603050405020304" pitchFamily="18" charset="0"/>
            </a:endParaRPr>
          </a:p>
          <a:p>
            <a:pPr marL="1143000" marR="0" lvl="2" indent="-228600">
              <a:lnSpc>
                <a:spcPct val="100000"/>
              </a:lnSpc>
              <a:spcBef>
                <a:spcPts val="0"/>
              </a:spcBef>
              <a:spcAft>
                <a:spcPts val="0"/>
              </a:spcAft>
              <a:buFont typeface="Wingdings" panose="05000000000000000000" pitchFamily="2" charset="2"/>
              <a:buChar char=""/>
              <a:tabLst>
                <a:tab pos="1371600" algn="l"/>
              </a:tabLst>
            </a:pPr>
            <a:r>
              <a:rPr lang="el-GR" sz="1700" dirty="0">
                <a:effectLst/>
                <a:latin typeface="Tahoma" panose="020B0604030504040204" pitchFamily="34" charset="0"/>
                <a:ea typeface="Times New Roman" panose="02020603050405020304" pitchFamily="18" charset="0"/>
              </a:rPr>
              <a:t>αιμομιξία</a:t>
            </a:r>
            <a:endParaRPr lang="en-US" sz="1700" dirty="0">
              <a:effectLst/>
              <a:latin typeface="Times New Roman" panose="02020603050405020304" pitchFamily="18" charset="0"/>
              <a:ea typeface="Times New Roman" panose="02020603050405020304" pitchFamily="18" charset="0"/>
            </a:endParaRPr>
          </a:p>
          <a:p>
            <a:pPr marL="1143000" marR="0" lvl="2" indent="-228600">
              <a:lnSpc>
                <a:spcPct val="100000"/>
              </a:lnSpc>
              <a:spcBef>
                <a:spcPts val="0"/>
              </a:spcBef>
              <a:spcAft>
                <a:spcPts val="0"/>
              </a:spcAft>
              <a:buFont typeface="Wingdings" panose="05000000000000000000" pitchFamily="2" charset="2"/>
              <a:buChar char=""/>
              <a:tabLst>
                <a:tab pos="1371600" algn="l"/>
              </a:tabLst>
            </a:pPr>
            <a:r>
              <a:rPr lang="el-GR" sz="1700" dirty="0" err="1">
                <a:effectLst/>
                <a:latin typeface="Tahoma" panose="020B0604030504040204" pitchFamily="34" charset="0"/>
                <a:ea typeface="Times New Roman" panose="02020603050405020304" pitchFamily="18" charset="0"/>
              </a:rPr>
              <a:t>σοδπμισμό</a:t>
            </a:r>
            <a:endParaRPr lang="en-US" sz="1700" dirty="0">
              <a:effectLst/>
              <a:latin typeface="Times New Roman" panose="02020603050405020304" pitchFamily="18" charset="0"/>
              <a:ea typeface="Times New Roman" panose="02020603050405020304" pitchFamily="18" charset="0"/>
            </a:endParaRPr>
          </a:p>
          <a:p>
            <a:pPr marL="1143000" marR="0" lvl="2" indent="-228600">
              <a:lnSpc>
                <a:spcPct val="100000"/>
              </a:lnSpc>
              <a:spcBef>
                <a:spcPts val="0"/>
              </a:spcBef>
              <a:spcAft>
                <a:spcPts val="0"/>
              </a:spcAft>
              <a:buFont typeface="Wingdings" panose="05000000000000000000" pitchFamily="2" charset="2"/>
              <a:buChar char=""/>
              <a:tabLst>
                <a:tab pos="1371600" algn="l"/>
              </a:tabLst>
            </a:pPr>
            <a:r>
              <a:rPr lang="el-GR" sz="1700" dirty="0">
                <a:effectLst/>
                <a:latin typeface="Tahoma" panose="020B0604030504040204" pitchFamily="34" charset="0"/>
                <a:ea typeface="Times New Roman" panose="02020603050405020304" pitchFamily="18" charset="0"/>
              </a:rPr>
              <a:t>παιδοφιλία</a:t>
            </a:r>
            <a:endParaRPr lang="en-US" sz="1700" dirty="0">
              <a:effectLst/>
              <a:latin typeface="Times New Roman" panose="02020603050405020304" pitchFamily="18" charset="0"/>
              <a:ea typeface="Times New Roman" panose="02020603050405020304" pitchFamily="18" charset="0"/>
            </a:endParaRPr>
          </a:p>
          <a:p>
            <a:pPr marL="1143000" marR="0" lvl="2" indent="-228600">
              <a:lnSpc>
                <a:spcPct val="100000"/>
              </a:lnSpc>
              <a:spcBef>
                <a:spcPts val="0"/>
              </a:spcBef>
              <a:spcAft>
                <a:spcPts val="0"/>
              </a:spcAft>
              <a:buFont typeface="Wingdings" panose="05000000000000000000" pitchFamily="2" charset="2"/>
              <a:buChar char=""/>
              <a:tabLst>
                <a:tab pos="1371600" algn="l"/>
              </a:tabLst>
            </a:pPr>
            <a:r>
              <a:rPr lang="el-GR" sz="1700" dirty="0">
                <a:effectLst/>
                <a:latin typeface="Tahoma" panose="020B0604030504040204" pitchFamily="34" charset="0"/>
                <a:ea typeface="Times New Roman" panose="02020603050405020304" pitchFamily="18" charset="0"/>
              </a:rPr>
              <a:t>ακραίες μορφές βασανισμού και φόνου σε σχέση με σεξουαλική διέγερση</a:t>
            </a:r>
            <a:endParaRPr lang="en-US" sz="1700" dirty="0">
              <a:effectLst/>
              <a:latin typeface="Times New Roman" panose="02020603050405020304" pitchFamily="18" charset="0"/>
              <a:ea typeface="Times New Roman" panose="02020603050405020304" pitchFamily="18" charset="0"/>
            </a:endParaRPr>
          </a:p>
          <a:p>
            <a:pPr>
              <a:lnSpc>
                <a:spcPct val="100000"/>
              </a:lnSpc>
            </a:pPr>
            <a:endParaRPr lang="en-US" sz="1700" dirty="0"/>
          </a:p>
        </p:txBody>
      </p:sp>
      <p:sp>
        <p:nvSpPr>
          <p:cNvPr id="10" name="Rectangle 9">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16936" y="4000284"/>
            <a:ext cx="54864" cy="4206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8649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C41C-11E3-4CF8-9921-DCC4E10B6CDB}"/>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400"/>
              <a:t>La Philosophie dans le boudoir, 1795- de Sade</a:t>
            </a:r>
          </a:p>
        </p:txBody>
      </p:sp>
      <p:pic>
        <p:nvPicPr>
          <p:cNvPr id="4" name="Picture 7" descr="La Philosophie dans le boudoir, 1795_de Sade">
            <a:extLst>
              <a:ext uri="{FF2B5EF4-FFF2-40B4-BE49-F238E27FC236}">
                <a16:creationId xmlns:a16="http://schemas.microsoft.com/office/drawing/2014/main" id="{19D9397D-8273-4CA8-A701-DD6F2FA8480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4117" r="1" b="8461"/>
          <a:stretch/>
        </p:blipFill>
        <p:spPr>
          <a:xfrm>
            <a:off x="4868487" y="10"/>
            <a:ext cx="7323513"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91963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60FB9A-5030-48A4-B12A-C8BA0C845EAC}"/>
              </a:ext>
            </a:extLst>
          </p:cNvPr>
          <p:cNvSpPr>
            <a:spLocks noGrp="1"/>
          </p:cNvSpPr>
          <p:nvPr>
            <p:ph type="title"/>
          </p:nvPr>
        </p:nvSpPr>
        <p:spPr>
          <a:xfrm>
            <a:off x="621792" y="1161288"/>
            <a:ext cx="3602736" cy="4526280"/>
          </a:xfrm>
        </p:spPr>
        <p:txBody>
          <a:bodyPr>
            <a:normAutofit/>
          </a:bodyPr>
          <a:lstStyle/>
          <a:p>
            <a:r>
              <a:rPr lang="el-GR" dirty="0"/>
              <a:t>η πόρνη ως κοινωνικό βαρόμετρο </a:t>
            </a:r>
            <a:br>
              <a:rPr lang="el-GR" dirty="0"/>
            </a:b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9503DED-4053-43AE-80D6-5579BF9FA7BB}"/>
              </a:ext>
            </a:extLst>
          </p:cNvPr>
          <p:cNvSpPr>
            <a:spLocks noGrp="1"/>
          </p:cNvSpPr>
          <p:nvPr>
            <p:ph idx="1"/>
          </p:nvPr>
        </p:nvSpPr>
        <p:spPr>
          <a:xfrm>
            <a:off x="5434149" y="932688"/>
            <a:ext cx="5916603" cy="4992624"/>
          </a:xfrm>
        </p:spPr>
        <p:txBody>
          <a:bodyPr anchor="ctr">
            <a:normAutofit/>
          </a:bodyPr>
          <a:lstStyle/>
          <a:p>
            <a:pPr eaLnBrk="1" hangingPunct="1">
              <a:defRPr/>
            </a:pPr>
            <a:r>
              <a:rPr lang="el-GR" sz="2000" dirty="0"/>
              <a:t>ένα από τα βασικά πρόσωπα στην ιστορία πορνογραφίας = </a:t>
            </a:r>
            <a:r>
              <a:rPr lang="el-GR" sz="2000" b="1" dirty="0">
                <a:solidFill>
                  <a:srgbClr val="FF0000"/>
                </a:solidFill>
              </a:rPr>
              <a:t>η πόρνη</a:t>
            </a:r>
          </a:p>
          <a:p>
            <a:pPr marL="742950" marR="0" lvl="1" indent="-285750" rtl="0">
              <a:spcBef>
                <a:spcPts val="0"/>
              </a:spcBef>
              <a:spcAft>
                <a:spcPts val="0"/>
              </a:spcAft>
              <a:buFont typeface="Courier New" panose="02070309020205020404" pitchFamily="49" charset="0"/>
              <a:buChar char="o"/>
              <a:tabLst>
                <a:tab pos="914400" algn="l"/>
              </a:tabLst>
            </a:pPr>
            <a:r>
              <a:rPr lang="el-GR" dirty="0"/>
              <a:t>Από Αναγέννηση, στη Γαλλική Επανάσταση και μετά,</a:t>
            </a:r>
            <a:endParaRPr lang="en-US" dirty="0"/>
          </a:p>
          <a:p>
            <a:pPr marL="914400" marR="0">
              <a:spcBef>
                <a:spcPts val="0"/>
              </a:spcBef>
              <a:spcAft>
                <a:spcPts val="0"/>
              </a:spcAft>
            </a:pPr>
            <a:r>
              <a:rPr lang="el-GR" sz="2000" dirty="0"/>
              <a:t>η εταίρα (</a:t>
            </a:r>
            <a:r>
              <a:rPr lang="en-US" sz="2000" dirty="0"/>
              <a:t>courtesan</a:t>
            </a:r>
            <a:r>
              <a:rPr lang="el-GR" sz="2000" dirty="0"/>
              <a:t>) = πανταχού παρούσα στη λογοτεχνία των </a:t>
            </a:r>
            <a:r>
              <a:rPr lang="el-GR" sz="2000" dirty="0" err="1"/>
              <a:t>λιμπερτίνων</a:t>
            </a:r>
            <a:r>
              <a:rPr lang="el-GR" sz="2000" dirty="0"/>
              <a:t> =&gt;</a:t>
            </a:r>
          </a:p>
          <a:p>
            <a:pPr marL="914400" marR="0">
              <a:spcBef>
                <a:spcPts val="0"/>
              </a:spcBef>
              <a:spcAft>
                <a:spcPts val="0"/>
              </a:spcAft>
            </a:pPr>
            <a:r>
              <a:rPr lang="el-GR" sz="2000" dirty="0"/>
              <a:t>Αποτελεί </a:t>
            </a:r>
            <a:r>
              <a:rPr lang="el-GR" sz="2000" b="1" dirty="0"/>
              <a:t>εξαιρετικό μέσο για να διαγνώσουμε αλλαγές στην πορνογραφία και άρα αλλαγές στις αξίες και απόψεις της κοινωνίας</a:t>
            </a:r>
            <a:endParaRPr lang="el-GR" sz="2000" dirty="0"/>
          </a:p>
          <a:p>
            <a:endParaRPr lang="en-US" sz="2000" dirty="0"/>
          </a:p>
        </p:txBody>
      </p:sp>
    </p:spTree>
    <p:extLst>
      <p:ext uri="{BB962C8B-B14F-4D97-AF65-F5344CB8AC3E}">
        <p14:creationId xmlns:p14="http://schemas.microsoft.com/office/powerpoint/2010/main" val="18526092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60FB9A-5030-48A4-B12A-C8BA0C845EAC}"/>
              </a:ext>
            </a:extLst>
          </p:cNvPr>
          <p:cNvSpPr>
            <a:spLocks noGrp="1"/>
          </p:cNvSpPr>
          <p:nvPr>
            <p:ph type="title"/>
          </p:nvPr>
        </p:nvSpPr>
        <p:spPr>
          <a:xfrm>
            <a:off x="621792" y="1161288"/>
            <a:ext cx="3602736" cy="4526280"/>
          </a:xfrm>
        </p:spPr>
        <p:txBody>
          <a:bodyPr>
            <a:normAutofit/>
          </a:bodyPr>
          <a:lstStyle/>
          <a:p>
            <a:r>
              <a:rPr lang="el-GR" dirty="0"/>
              <a:t>η πόρνη ως κοινωνικό βαρόμετρο </a:t>
            </a:r>
            <a:br>
              <a:rPr lang="el-GR" dirty="0"/>
            </a:b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9503DED-4053-43AE-80D6-5579BF9FA7BB}"/>
              </a:ext>
            </a:extLst>
          </p:cNvPr>
          <p:cNvSpPr>
            <a:spLocks noGrp="1"/>
          </p:cNvSpPr>
          <p:nvPr>
            <p:ph idx="1"/>
          </p:nvPr>
        </p:nvSpPr>
        <p:spPr>
          <a:xfrm>
            <a:off x="5434149" y="932688"/>
            <a:ext cx="5916603" cy="4992624"/>
          </a:xfrm>
        </p:spPr>
        <p:txBody>
          <a:bodyPr anchor="ctr">
            <a:normAutofit/>
          </a:bodyPr>
          <a:lstStyle/>
          <a:p>
            <a:pPr eaLnBrk="1" hangingPunct="1">
              <a:defRPr/>
            </a:pPr>
            <a:r>
              <a:rPr lang="el-GR" sz="2000" dirty="0"/>
              <a:t>Δυο βασικές φιγούρες στη γαλλική παράδοση,</a:t>
            </a:r>
            <a:r>
              <a:rPr lang="en-US" sz="2000" dirty="0"/>
              <a:t> -</a:t>
            </a:r>
            <a:r>
              <a:rPr lang="el-GR" sz="2000" dirty="0"/>
              <a:t> η </a:t>
            </a:r>
            <a:r>
              <a:rPr lang="en-US" sz="2000" b="1" dirty="0"/>
              <a:t>libertine whore</a:t>
            </a:r>
            <a:r>
              <a:rPr lang="el-GR" sz="2000" b="1" dirty="0"/>
              <a:t> </a:t>
            </a:r>
            <a:r>
              <a:rPr lang="el-GR" sz="2000" dirty="0"/>
              <a:t>όπως</a:t>
            </a:r>
          </a:p>
          <a:p>
            <a:pPr lvl="1" eaLnBrk="1" hangingPunct="1">
              <a:defRPr/>
            </a:pPr>
            <a:r>
              <a:rPr lang="el-GR" dirty="0"/>
              <a:t>η</a:t>
            </a:r>
            <a:r>
              <a:rPr lang="fr-FR" dirty="0"/>
              <a:t> </a:t>
            </a:r>
            <a:r>
              <a:rPr lang="fr-FR" b="1" dirty="0"/>
              <a:t>Margot</a:t>
            </a:r>
            <a:r>
              <a:rPr lang="fr-FR" dirty="0"/>
              <a:t> (Margot la </a:t>
            </a:r>
            <a:r>
              <a:rPr lang="fr-FR" dirty="0" err="1"/>
              <a:t>ravandeuse</a:t>
            </a:r>
            <a:r>
              <a:rPr lang="fr-FR" dirty="0"/>
              <a:t>, 1750)</a:t>
            </a:r>
          </a:p>
          <a:p>
            <a:pPr lvl="1" eaLnBrk="1" hangingPunct="1">
              <a:defRPr/>
            </a:pPr>
            <a:r>
              <a:rPr lang="fr-FR" b="1" dirty="0"/>
              <a:t>Juliette</a:t>
            </a:r>
            <a:r>
              <a:rPr lang="fr-FR" dirty="0"/>
              <a:t> (Histoire de Juliette, ou Les Prospérités de la vice, de Sade, 1792)</a:t>
            </a:r>
            <a:endParaRPr lang="el-GR" dirty="0"/>
          </a:p>
          <a:p>
            <a:pPr lvl="1" eaLnBrk="1" hangingPunct="1">
              <a:defRPr/>
            </a:pPr>
            <a:r>
              <a:rPr lang="el-GR" dirty="0"/>
              <a:t>Και τα δυο έργα διαφέρουν από άλλα που καταπιάνονται με πόρνες,</a:t>
            </a:r>
            <a:endParaRPr lang="en-US" dirty="0"/>
          </a:p>
          <a:p>
            <a:pPr marL="685800" marR="0">
              <a:spcBef>
                <a:spcPts val="0"/>
              </a:spcBef>
              <a:spcAft>
                <a:spcPts val="0"/>
              </a:spcAft>
            </a:pPr>
            <a:r>
              <a:rPr lang="el-GR" sz="2000" dirty="0"/>
              <a:t>στο ότι </a:t>
            </a:r>
            <a:r>
              <a:rPr lang="el-GR" sz="2000" b="1" dirty="0"/>
              <a:t>είναι και τα δυο πορνογραφικά</a:t>
            </a:r>
            <a:r>
              <a:rPr lang="el-GR" sz="2000" dirty="0"/>
              <a:t>= </a:t>
            </a:r>
            <a:r>
              <a:rPr lang="el-GR" sz="2000" dirty="0">
                <a:solidFill>
                  <a:srgbClr val="FF0000"/>
                </a:solidFill>
              </a:rPr>
              <a:t>ιστορίες ρητά σεξουαλικές </a:t>
            </a:r>
            <a:r>
              <a:rPr lang="el-GR" sz="2000" dirty="0"/>
              <a:t>που περιφρονούν τα σύγχρονα ταμπού.</a:t>
            </a:r>
            <a:endParaRPr lang="en-US" sz="2000" dirty="0"/>
          </a:p>
          <a:p>
            <a:pPr lvl="1" eaLnBrk="1" hangingPunct="1">
              <a:defRPr/>
            </a:pPr>
            <a:endParaRPr lang="el-GR" dirty="0"/>
          </a:p>
          <a:p>
            <a:endParaRPr lang="en-US" sz="2000" dirty="0"/>
          </a:p>
        </p:txBody>
      </p:sp>
    </p:spTree>
    <p:extLst>
      <p:ext uri="{BB962C8B-B14F-4D97-AF65-F5344CB8AC3E}">
        <p14:creationId xmlns:p14="http://schemas.microsoft.com/office/powerpoint/2010/main" val="24193715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7" name="Rectangle 76">
            <a:extLst>
              <a:ext uri="{FF2B5EF4-FFF2-40B4-BE49-F238E27FC236}">
                <a16:creationId xmlns:a16="http://schemas.microsoft.com/office/drawing/2014/main" id="{96646FC9-C66D-4EC7-8310-0DD4ACC49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Rectangle 78">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AAEAA6-C031-43F5-BAFD-E89EC38A86FF}"/>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en-US" sz="2800" dirty="0" err="1"/>
              <a:t>Histoire</a:t>
            </a:r>
            <a:r>
              <a:rPr lang="en-US" sz="2800" dirty="0"/>
              <a:t> de Juliette, </a:t>
            </a:r>
            <a:r>
              <a:rPr lang="en-US" sz="2800" dirty="0" err="1"/>
              <a:t>ou</a:t>
            </a:r>
            <a:r>
              <a:rPr lang="en-US" sz="2800" dirty="0"/>
              <a:t> Les </a:t>
            </a:r>
            <a:r>
              <a:rPr lang="en-US" sz="2800" dirty="0" err="1"/>
              <a:t>Prospérités</a:t>
            </a:r>
            <a:r>
              <a:rPr lang="en-US" sz="2800" dirty="0"/>
              <a:t> de la vice, de Sade, 1792</a:t>
            </a:r>
          </a:p>
        </p:txBody>
      </p:sp>
      <p:sp>
        <p:nvSpPr>
          <p:cNvPr id="81" name="Rectangle: Rounded Corners 80">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21506" name="Picture 2" descr="Image illustrative de l’article Histoire de Juliette, ou les Prospérités du vice">
            <a:extLst>
              <a:ext uri="{FF2B5EF4-FFF2-40B4-BE49-F238E27FC236}">
                <a16:creationId xmlns:a16="http://schemas.microsoft.com/office/drawing/2014/main" id="{D994770D-AF1A-4BFD-9298-E2322F4F814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883981" y="2139484"/>
            <a:ext cx="2599309" cy="4096512"/>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Marquis de Sade bibliography - Wikiwand">
            <a:extLst>
              <a:ext uri="{FF2B5EF4-FFF2-40B4-BE49-F238E27FC236}">
                <a16:creationId xmlns:a16="http://schemas.microsoft.com/office/drawing/2014/main" id="{68DCACBC-F217-4954-A789-807951DBB2E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407406" y="2139484"/>
            <a:ext cx="5201920"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4733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7" name="Rectangle 76">
            <a:extLst>
              <a:ext uri="{FF2B5EF4-FFF2-40B4-BE49-F238E27FC236}">
                <a16:creationId xmlns:a16="http://schemas.microsoft.com/office/drawing/2014/main" id="{1D50F262-343C-4101-AB3C-9DA1072F7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Illustrations de Histoire de Juliette ou les prospérités du vice] / [Non  identifié] ; Sade, aut. du texte | Gallica">
            <a:extLst>
              <a:ext uri="{FF2B5EF4-FFF2-40B4-BE49-F238E27FC236}">
                <a16:creationId xmlns:a16="http://schemas.microsoft.com/office/drawing/2014/main" id="{B4E8FFED-27BB-4EBA-84E4-3D816B590B6B}"/>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7142" r="2" b="2"/>
          <a:stretch/>
        </p:blipFill>
        <p:spPr bwMode="auto">
          <a:xfrm>
            <a:off x="7816130" y="10"/>
            <a:ext cx="4375870" cy="685799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rgbClr val="FFFFFF"/>
                </a:solidFill>
              </a14:hiddenFill>
            </a:ext>
          </a:extLst>
        </p:spPr>
      </p:pic>
      <p:pic>
        <p:nvPicPr>
          <p:cNvPr id="23556" name="Picture 4" descr="Illustrations de Histoire de Juliette ou les prospérités du vice] / [Non  identifié] ; Sade, aut. du texte | Gallica">
            <a:extLst>
              <a:ext uri="{FF2B5EF4-FFF2-40B4-BE49-F238E27FC236}">
                <a16:creationId xmlns:a16="http://schemas.microsoft.com/office/drawing/2014/main" id="{52748D18-5152-4F16-B793-F22531D380C1}"/>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10003" r="2" b="7783"/>
          <a:stretch/>
        </p:blipFill>
        <p:spPr bwMode="auto">
          <a:xfrm>
            <a:off x="3595404" y="31"/>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9" name="Freeform: Shape 78">
            <a:extLst>
              <a:ext uri="{FF2B5EF4-FFF2-40B4-BE49-F238E27FC236}">
                <a16:creationId xmlns:a16="http://schemas.microsoft.com/office/drawing/2014/main" id="{6A0924B3-0260-445E-AFD7-9533C0D1B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1" name="Freeform: Shape 80">
            <a:extLst>
              <a:ext uri="{FF2B5EF4-FFF2-40B4-BE49-F238E27FC236}">
                <a16:creationId xmlns:a16="http://schemas.microsoft.com/office/drawing/2014/main" id="{7C34E8CB-B972-4A94-8469-315C10C2A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A59567-371D-41E2-B511-EB350AA75F2E}"/>
              </a:ext>
            </a:extLst>
          </p:cNvPr>
          <p:cNvSpPr>
            <a:spLocks noGrp="1"/>
          </p:cNvSpPr>
          <p:nvPr>
            <p:ph type="title"/>
          </p:nvPr>
        </p:nvSpPr>
        <p:spPr>
          <a:xfrm>
            <a:off x="438913" y="1511589"/>
            <a:ext cx="3430958" cy="2896432"/>
          </a:xfrm>
        </p:spPr>
        <p:txBody>
          <a:bodyPr vert="horz" lIns="91440" tIns="45720" rIns="91440" bIns="45720" rtlCol="0" anchor="b">
            <a:normAutofit/>
          </a:bodyPr>
          <a:lstStyle/>
          <a:p>
            <a:r>
              <a:rPr lang="en-US" sz="3400" dirty="0" err="1"/>
              <a:t>Histoire</a:t>
            </a:r>
            <a:r>
              <a:rPr lang="en-US" sz="3400" dirty="0"/>
              <a:t> de Juliette, </a:t>
            </a:r>
            <a:r>
              <a:rPr lang="en-US" sz="3400" dirty="0" err="1"/>
              <a:t>ou</a:t>
            </a:r>
            <a:r>
              <a:rPr lang="en-US" sz="3400" dirty="0"/>
              <a:t> Les </a:t>
            </a:r>
            <a:r>
              <a:rPr lang="en-US" sz="3400" dirty="0" err="1"/>
              <a:t>Prospérités</a:t>
            </a:r>
            <a:r>
              <a:rPr lang="en-US" sz="3400" dirty="0"/>
              <a:t> de la vice, de Sade, 1792</a:t>
            </a:r>
          </a:p>
        </p:txBody>
      </p:sp>
      <p:sp>
        <p:nvSpPr>
          <p:cNvPr id="83" name="Rectangle 82">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4546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E61F-64F5-4D74-ACE9-48B7BD17BCD3}"/>
              </a:ext>
            </a:extLst>
          </p:cNvPr>
          <p:cNvSpPr>
            <a:spLocks noGrp="1"/>
          </p:cNvSpPr>
          <p:nvPr>
            <p:ph type="title"/>
          </p:nvPr>
        </p:nvSpPr>
        <p:spPr/>
        <p:txBody>
          <a:bodyPr>
            <a:normAutofit fontScale="90000"/>
          </a:bodyPr>
          <a:lstStyle/>
          <a:p>
            <a:r>
              <a:rPr lang="en-GB" sz="4000" b="1" dirty="0"/>
              <a:t>Margot = </a:t>
            </a:r>
            <a:r>
              <a:rPr lang="en-US" sz="4000" b="1" dirty="0"/>
              <a:t>“libertine whore”</a:t>
            </a:r>
            <a:br>
              <a:rPr lang="el-GR" dirty="0"/>
            </a:br>
            <a:endParaRPr lang="en-US" dirty="0"/>
          </a:p>
        </p:txBody>
      </p:sp>
      <p:sp>
        <p:nvSpPr>
          <p:cNvPr id="3" name="Content Placeholder 2">
            <a:extLst>
              <a:ext uri="{FF2B5EF4-FFF2-40B4-BE49-F238E27FC236}">
                <a16:creationId xmlns:a16="http://schemas.microsoft.com/office/drawing/2014/main" id="{19F5D2BF-0E45-47EC-91CF-759BEA29714F}"/>
              </a:ext>
            </a:extLst>
          </p:cNvPr>
          <p:cNvSpPr>
            <a:spLocks noGrp="1"/>
          </p:cNvSpPr>
          <p:nvPr>
            <p:ph idx="1"/>
          </p:nvPr>
        </p:nvSpPr>
        <p:spPr/>
        <p:txBody>
          <a:bodyPr/>
          <a:lstStyle/>
          <a:p>
            <a:pPr lvl="3" eaLnBrk="1" hangingPunct="1">
              <a:lnSpc>
                <a:spcPct val="90000"/>
              </a:lnSpc>
              <a:defRPr/>
            </a:pPr>
            <a:r>
              <a:rPr lang="el-GR" dirty="0"/>
              <a:t>Ανεξάρτητη, αισθησιακή, δεξιοτέχνης</a:t>
            </a:r>
          </a:p>
          <a:p>
            <a:pPr lvl="3" eaLnBrk="1" hangingPunct="1">
              <a:lnSpc>
                <a:spcPct val="90000"/>
              </a:lnSpc>
              <a:defRPr/>
            </a:pPr>
            <a:r>
              <a:rPr lang="el-GR" dirty="0"/>
              <a:t>Υγιής, με κανονική, υγιή σεξουαλική όρεξη</a:t>
            </a:r>
            <a:endParaRPr lang="en-US" dirty="0"/>
          </a:p>
          <a:p>
            <a:pPr lvl="3" eaLnBrk="1" hangingPunct="1">
              <a:lnSpc>
                <a:spcPct val="90000"/>
              </a:lnSpc>
              <a:defRPr/>
            </a:pPr>
            <a:r>
              <a:rPr lang="en-US" dirty="0"/>
              <a:t>Businesswoman</a:t>
            </a:r>
            <a:r>
              <a:rPr lang="el-GR" dirty="0"/>
              <a:t>, καλλιτέχνης, προσφέρει ‘διαφοροποιημένο’ σεξ σε άνδρες με τα μέσα να πληρώσουν</a:t>
            </a:r>
          </a:p>
          <a:p>
            <a:pPr lvl="3" eaLnBrk="1" hangingPunct="1">
              <a:lnSpc>
                <a:spcPct val="90000"/>
              </a:lnSpc>
              <a:defRPr/>
            </a:pPr>
            <a:r>
              <a:rPr lang="el-GR" dirty="0"/>
              <a:t>Ζει πολυτελώς, ακολουθώντας υλιστική φιλοσοφία (</a:t>
            </a:r>
            <a:r>
              <a:rPr lang="en-US" dirty="0"/>
              <a:t>materialist philosophy</a:t>
            </a:r>
            <a:r>
              <a:rPr lang="el-GR" dirty="0"/>
              <a:t>)</a:t>
            </a:r>
          </a:p>
          <a:p>
            <a:pPr lvl="3" eaLnBrk="1" hangingPunct="1">
              <a:lnSpc>
                <a:spcPct val="90000"/>
              </a:lnSpc>
              <a:defRPr/>
            </a:pPr>
            <a:r>
              <a:rPr lang="el-GR" dirty="0"/>
              <a:t>έξυπνη, ανεξάρτητη, περήφανη</a:t>
            </a:r>
          </a:p>
          <a:p>
            <a:pPr lvl="3" eaLnBrk="1" hangingPunct="1">
              <a:lnSpc>
                <a:spcPct val="90000"/>
              </a:lnSpc>
              <a:defRPr/>
            </a:pPr>
            <a:r>
              <a:rPr lang="el-GR" dirty="0"/>
              <a:t>Δεν είναι άρρωστη, τερατώδης</a:t>
            </a:r>
          </a:p>
          <a:p>
            <a:pPr lvl="3" eaLnBrk="1" hangingPunct="1">
              <a:lnSpc>
                <a:spcPct val="90000"/>
              </a:lnSpc>
              <a:defRPr/>
            </a:pPr>
            <a:r>
              <a:rPr lang="el-GR" dirty="0"/>
              <a:t>Δε θυματοποιείται από τη ζωή ή τους πελάτες</a:t>
            </a:r>
          </a:p>
          <a:p>
            <a:pPr lvl="3" eaLnBrk="1" hangingPunct="1">
              <a:lnSpc>
                <a:spcPct val="90000"/>
              </a:lnSpc>
              <a:defRPr/>
            </a:pPr>
            <a:r>
              <a:rPr lang="el-GR" dirty="0"/>
              <a:t>Μπορεί να έχει εργατικές ρίζες, αλλά τις έχει ξεπεράσει μέσα από παιδεία-καλλιέργεια</a:t>
            </a:r>
            <a:endParaRPr lang="en-US" dirty="0"/>
          </a:p>
          <a:p>
            <a:pPr lvl="3" eaLnBrk="1" hangingPunct="1">
              <a:lnSpc>
                <a:spcPct val="90000"/>
              </a:lnSpc>
              <a:defRPr/>
            </a:pPr>
            <a:r>
              <a:rPr lang="el-GR" dirty="0"/>
              <a:t>μορφωμένη, δεν υποφέρει από ρομαντική αγάπη, είναι καθαρή, περιφρονεί σεμνοτυφία, τελειώνει τη ζωή της πάμπλουτη</a:t>
            </a:r>
          </a:p>
          <a:p>
            <a:endParaRPr lang="en-US" dirty="0"/>
          </a:p>
        </p:txBody>
      </p:sp>
    </p:spTree>
    <p:extLst>
      <p:ext uri="{BB962C8B-B14F-4D97-AF65-F5344CB8AC3E}">
        <p14:creationId xmlns:p14="http://schemas.microsoft.com/office/powerpoint/2010/main" val="1630811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80" name="Rectangle 7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581" name="Rectangle 7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582" name="Rectangle 7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583" name="Rectangle 76">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BB5A17-ADEB-461F-9C07-58B474806946}"/>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b="1" dirty="0"/>
              <a:t>The «virtuous courtesan»</a:t>
            </a:r>
            <a:endParaRPr lang="en-US" sz="3400" dirty="0"/>
          </a:p>
        </p:txBody>
      </p:sp>
      <p:sp>
        <p:nvSpPr>
          <p:cNvPr id="24584" name="Rectangle 78">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585" name="Rectangle 80">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99DEC19-7136-4553-A6CA-5270D9C97EDF}"/>
              </a:ext>
            </a:extLst>
          </p:cNvPr>
          <p:cNvSpPr>
            <a:spLocks noGrp="1"/>
          </p:cNvSpPr>
          <p:nvPr>
            <p:ph sz="half" idx="1"/>
          </p:nvPr>
        </p:nvSpPr>
        <p:spPr>
          <a:xfrm>
            <a:off x="411479" y="2688336"/>
            <a:ext cx="4498848" cy="3584448"/>
          </a:xfrm>
        </p:spPr>
        <p:txBody>
          <a:bodyPr vert="horz" lIns="91440" tIns="45720" rIns="91440" bIns="45720" rtlCol="0" anchor="t">
            <a:normAutofit/>
          </a:bodyPr>
          <a:lstStyle/>
          <a:p>
            <a:pPr lvl="2">
              <a:lnSpc>
                <a:spcPct val="100000"/>
              </a:lnSpc>
              <a:defRPr/>
            </a:pPr>
            <a:r>
              <a:rPr lang="en-US" sz="1400" b="1" dirty="0" err="1"/>
              <a:t>Στον</a:t>
            </a:r>
            <a:r>
              <a:rPr lang="en-US" sz="1400" b="1" dirty="0"/>
              <a:t> α</a:t>
            </a:r>
            <a:r>
              <a:rPr lang="en-US" sz="1400" b="1" dirty="0" err="1"/>
              <a:t>ντίθετο</a:t>
            </a:r>
            <a:r>
              <a:rPr lang="en-US" sz="1400" b="1" dirty="0"/>
              <a:t> π</a:t>
            </a:r>
            <a:r>
              <a:rPr lang="en-US" sz="1400" b="1" dirty="0" err="1"/>
              <a:t>όλο</a:t>
            </a:r>
            <a:r>
              <a:rPr lang="en-US" sz="1400" b="1" dirty="0"/>
              <a:t>: </a:t>
            </a:r>
            <a:r>
              <a:rPr lang="en-US" sz="1400" b="1" dirty="0" err="1"/>
              <a:t>μι</a:t>
            </a:r>
            <a:r>
              <a:rPr lang="en-US" sz="1400" b="1" dirty="0"/>
              <a:t>α πόρνη που εμφανίζεται στη λογοτεχνία 18ου αι, η  ενάρετη εταίρα, «virtuous courtesan»</a:t>
            </a:r>
            <a:endParaRPr lang="en-US" sz="1400" dirty="0"/>
          </a:p>
          <a:p>
            <a:pPr lvl="2">
              <a:lnSpc>
                <a:spcPct val="100000"/>
              </a:lnSpc>
              <a:defRPr/>
            </a:pPr>
            <a:r>
              <a:rPr lang="en-US" sz="1400" dirty="0" err="1"/>
              <a:t>θύμ</a:t>
            </a:r>
            <a:r>
              <a:rPr lang="en-US" sz="1400" dirty="0"/>
              <a:t>α χωρίς χαρά στη ζωή</a:t>
            </a:r>
          </a:p>
          <a:p>
            <a:pPr lvl="2">
              <a:lnSpc>
                <a:spcPct val="100000"/>
              </a:lnSpc>
              <a:defRPr/>
            </a:pPr>
            <a:r>
              <a:rPr lang="en-US" sz="1400" dirty="0" err="1"/>
              <a:t>φτωχή</a:t>
            </a:r>
            <a:r>
              <a:rPr lang="en-US" sz="1400" dirty="0"/>
              <a:t>, από </a:t>
            </a:r>
            <a:r>
              <a:rPr lang="en-US" sz="1400" dirty="0" err="1"/>
              <a:t>εργ</a:t>
            </a:r>
            <a:r>
              <a:rPr lang="en-US" sz="1400" dirty="0"/>
              <a:t>ατική τάξη, κακοποιείται από άνδρες</a:t>
            </a:r>
          </a:p>
          <a:p>
            <a:pPr lvl="2">
              <a:lnSpc>
                <a:spcPct val="100000"/>
              </a:lnSpc>
              <a:defRPr/>
            </a:pPr>
            <a:r>
              <a:rPr lang="en-US" sz="1400" dirty="0" err="1"/>
              <a:t>άρρωστη</a:t>
            </a:r>
            <a:r>
              <a:rPr lang="en-US" sz="1400" dirty="0"/>
              <a:t> </a:t>
            </a:r>
            <a:r>
              <a:rPr lang="en-US" sz="1400" dirty="0" err="1"/>
              <a:t>στο</a:t>
            </a:r>
            <a:r>
              <a:rPr lang="en-US" sz="1400" dirty="0"/>
              <a:t> </a:t>
            </a:r>
            <a:r>
              <a:rPr lang="en-US" sz="1400" dirty="0" err="1"/>
              <a:t>σώμ</a:t>
            </a:r>
            <a:r>
              <a:rPr lang="en-US" sz="1400" dirty="0"/>
              <a:t>α, ίσως και στο πνεύμα</a:t>
            </a:r>
          </a:p>
          <a:p>
            <a:pPr lvl="2">
              <a:lnSpc>
                <a:spcPct val="100000"/>
              </a:lnSpc>
              <a:defRPr/>
            </a:pPr>
            <a:r>
              <a:rPr lang="en-US" sz="1400" dirty="0"/>
              <a:t>κατα</a:t>
            </a:r>
            <a:r>
              <a:rPr lang="en-US" sz="1400" dirty="0" err="1"/>
              <a:t>δικ</a:t>
            </a:r>
            <a:r>
              <a:rPr lang="en-US" sz="1400" dirty="0"/>
              <a:t>ασμένη να υπομένει σαδισμό ανδρών και κοινωνίας</a:t>
            </a:r>
          </a:p>
          <a:p>
            <a:pPr lvl="2">
              <a:lnSpc>
                <a:spcPct val="100000"/>
              </a:lnSpc>
              <a:defRPr/>
            </a:pPr>
            <a:r>
              <a:rPr lang="en-US" sz="1400" dirty="0"/>
              <a:t>π.χ. «π</a:t>
            </a:r>
            <a:r>
              <a:rPr lang="en-US" sz="1400" dirty="0" err="1"/>
              <a:t>όρνη</a:t>
            </a:r>
            <a:r>
              <a:rPr lang="en-US" sz="1400" dirty="0"/>
              <a:t> </a:t>
            </a:r>
            <a:r>
              <a:rPr lang="en-US" sz="1400" dirty="0" err="1"/>
              <a:t>με</a:t>
            </a:r>
            <a:r>
              <a:rPr lang="en-US" sz="1400" dirty="0"/>
              <a:t> </a:t>
            </a:r>
            <a:r>
              <a:rPr lang="en-US" sz="1400" dirty="0" err="1"/>
              <a:t>τη</a:t>
            </a:r>
            <a:r>
              <a:rPr lang="en-US" sz="1400" dirty="0"/>
              <a:t> </a:t>
            </a:r>
            <a:r>
              <a:rPr lang="en-US" sz="1400" dirty="0" err="1"/>
              <a:t>χρυσή</a:t>
            </a:r>
            <a:r>
              <a:rPr lang="en-US" sz="1400" dirty="0"/>
              <a:t> κα</a:t>
            </a:r>
            <a:r>
              <a:rPr lang="en-US" sz="1400" dirty="0" err="1"/>
              <a:t>ρδιά</a:t>
            </a:r>
            <a:r>
              <a:rPr lang="en-US" sz="1400" dirty="0"/>
              <a:t>» -&gt; </a:t>
            </a:r>
            <a:r>
              <a:rPr lang="en-US" sz="1400" b="1" dirty="0" err="1"/>
              <a:t>Zéphire</a:t>
            </a:r>
            <a:r>
              <a:rPr lang="en-US" sz="1400" dirty="0"/>
              <a:t> </a:t>
            </a:r>
            <a:r>
              <a:rPr lang="el-GR" sz="1400" dirty="0"/>
              <a:t>στο </a:t>
            </a:r>
            <a:r>
              <a:rPr lang="en-US" sz="1400" dirty="0"/>
              <a:t>Palais Royal </a:t>
            </a:r>
            <a:r>
              <a:rPr lang="en-US" sz="1400" dirty="0" err="1"/>
              <a:t>του</a:t>
            </a:r>
            <a:r>
              <a:rPr lang="en-US" sz="1400" dirty="0"/>
              <a:t> </a:t>
            </a:r>
            <a:r>
              <a:rPr lang="en-US" sz="1400" dirty="0" err="1"/>
              <a:t>Restif</a:t>
            </a:r>
            <a:r>
              <a:rPr lang="en-US" sz="1400" dirty="0"/>
              <a:t> de la </a:t>
            </a:r>
            <a:r>
              <a:rPr lang="en-US" sz="1400" dirty="0" err="1"/>
              <a:t>Bretonne</a:t>
            </a:r>
            <a:endParaRPr lang="en-US" sz="1400" dirty="0"/>
          </a:p>
          <a:p>
            <a:pPr lvl="1">
              <a:lnSpc>
                <a:spcPct val="100000"/>
              </a:lnSpc>
              <a:defRPr/>
            </a:pPr>
            <a:r>
              <a:rPr lang="en-US" sz="1400" dirty="0" err="1"/>
              <a:t>Δηλ</a:t>
            </a:r>
            <a:r>
              <a:rPr lang="en-US" sz="1400" dirty="0"/>
              <a:t>αδή, αθωότητα χαρακτήριζε όλες τις γυναίκες, ακόμα και τις ‘διεφθαρμένες’</a:t>
            </a:r>
          </a:p>
          <a:p>
            <a:pPr>
              <a:lnSpc>
                <a:spcPct val="100000"/>
              </a:lnSpc>
            </a:pPr>
            <a:endParaRPr lang="en-US" sz="1400" dirty="0"/>
          </a:p>
        </p:txBody>
      </p:sp>
      <p:pic>
        <p:nvPicPr>
          <p:cNvPr id="24578" name="Picture 2" descr="Restif De La Bretonne High Resolution Stock Photography and Images - Alamy">
            <a:extLst>
              <a:ext uri="{FF2B5EF4-FFF2-40B4-BE49-F238E27FC236}">
                <a16:creationId xmlns:a16="http://schemas.microsoft.com/office/drawing/2014/main" id="{63CF2CE8-66E3-495C-8281-FAC1F33CEB09}"/>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27032" b="8462"/>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0468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43" name="Rectangle 7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6644" name="Rectangle 7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645" name="Rectangle 7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6646" name="Rectangle 76">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3E61C-81BD-40F8-A3DB-5343CDA4AC05}"/>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b="1"/>
              <a:t>The «virtuous courtesan»</a:t>
            </a:r>
            <a:endParaRPr lang="en-US" sz="3400"/>
          </a:p>
        </p:txBody>
      </p:sp>
      <p:sp>
        <p:nvSpPr>
          <p:cNvPr id="26647" name="Rectangle 78">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648" name="Rectangle 80">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A9E671E-AA50-4E7D-9DA4-3ADBB77044A9}"/>
              </a:ext>
            </a:extLst>
          </p:cNvPr>
          <p:cNvSpPr>
            <a:spLocks noGrp="1"/>
          </p:cNvSpPr>
          <p:nvPr>
            <p:ph sz="half" idx="1"/>
          </p:nvPr>
        </p:nvSpPr>
        <p:spPr>
          <a:xfrm>
            <a:off x="411479" y="2688336"/>
            <a:ext cx="4498848" cy="3584448"/>
          </a:xfrm>
        </p:spPr>
        <p:txBody>
          <a:bodyPr vert="horz" lIns="91440" tIns="45720" rIns="91440" bIns="45720" rtlCol="0" anchor="t">
            <a:noAutofit/>
          </a:bodyPr>
          <a:lstStyle/>
          <a:p>
            <a:pPr marR="0" indent="0">
              <a:lnSpc>
                <a:spcPct val="100000"/>
              </a:lnSpc>
              <a:spcBef>
                <a:spcPts val="0"/>
              </a:spcBef>
              <a:spcAft>
                <a:spcPts val="0"/>
              </a:spcAft>
              <a:buNone/>
            </a:pPr>
            <a:r>
              <a:rPr lang="en-US" sz="1600" dirty="0" err="1">
                <a:effectLst/>
              </a:rPr>
              <a:t>στο</a:t>
            </a:r>
            <a:r>
              <a:rPr lang="en-US" sz="1600" dirty="0">
                <a:effectLst/>
              </a:rPr>
              <a:t> </a:t>
            </a:r>
            <a:r>
              <a:rPr lang="en-US" sz="1600" i="1" dirty="0">
                <a:effectLst/>
              </a:rPr>
              <a:t>Palais Royal </a:t>
            </a:r>
            <a:r>
              <a:rPr lang="en-US" sz="1600" dirty="0">
                <a:effectLst/>
              </a:rPr>
              <a:t>(1790), ο </a:t>
            </a:r>
            <a:r>
              <a:rPr lang="en-US" sz="1600" dirty="0" err="1">
                <a:effectLst/>
              </a:rPr>
              <a:t>Restif</a:t>
            </a:r>
            <a:r>
              <a:rPr lang="en-US" sz="1600" dirty="0">
                <a:effectLst/>
              </a:rPr>
              <a:t> de la </a:t>
            </a:r>
            <a:r>
              <a:rPr lang="en-US" sz="1600" dirty="0" err="1">
                <a:effectLst/>
              </a:rPr>
              <a:t>Bretonne</a:t>
            </a:r>
            <a:endParaRPr lang="en-US" sz="1600" dirty="0">
              <a:effectLst/>
            </a:endParaRPr>
          </a:p>
          <a:p>
            <a:pPr marL="457200" marR="0">
              <a:lnSpc>
                <a:spcPct val="100000"/>
              </a:lnSpc>
              <a:spcBef>
                <a:spcPts val="0"/>
              </a:spcBef>
              <a:spcAft>
                <a:spcPts val="0"/>
              </a:spcAft>
            </a:pPr>
            <a:r>
              <a:rPr lang="en-US" sz="1600" dirty="0">
                <a:effectLst/>
              </a:rPr>
              <a:t>π</a:t>
            </a:r>
            <a:r>
              <a:rPr lang="en-US" sz="1600" dirty="0" err="1">
                <a:effectLst/>
              </a:rPr>
              <a:t>εριγράφει</a:t>
            </a:r>
            <a:r>
              <a:rPr lang="en-US" sz="1600" dirty="0">
                <a:effectLst/>
              </a:rPr>
              <a:t> </a:t>
            </a:r>
            <a:r>
              <a:rPr lang="en-US" sz="1600" dirty="0" err="1">
                <a:effectLst/>
              </a:rPr>
              <a:t>τις</a:t>
            </a:r>
            <a:r>
              <a:rPr lang="en-US" sz="1600" dirty="0">
                <a:effectLst/>
              </a:rPr>
              <a:t> </a:t>
            </a:r>
            <a:r>
              <a:rPr lang="en-US" sz="1600" dirty="0" err="1">
                <a:effectLst/>
              </a:rPr>
              <a:t>γυν</a:t>
            </a:r>
            <a:r>
              <a:rPr lang="en-US" sz="1600" dirty="0">
                <a:effectLst/>
              </a:rPr>
              <a:t>αίκες του δρόμου ως</a:t>
            </a:r>
          </a:p>
          <a:p>
            <a:pPr marL="342900" marR="0" lvl="0">
              <a:lnSpc>
                <a:spcPct val="100000"/>
              </a:lnSpc>
              <a:spcBef>
                <a:spcPts val="0"/>
              </a:spcBef>
              <a:spcAft>
                <a:spcPts val="0"/>
              </a:spcAft>
              <a:tabLst>
                <a:tab pos="914400" algn="l"/>
              </a:tabLst>
            </a:pPr>
            <a:r>
              <a:rPr lang="en-US" sz="1600" dirty="0">
                <a:effectLst/>
              </a:rPr>
              <a:t>πα</a:t>
            </a:r>
            <a:r>
              <a:rPr lang="en-US" sz="1600" dirty="0" err="1">
                <a:effectLst/>
              </a:rPr>
              <a:t>ρθένες</a:t>
            </a:r>
            <a:r>
              <a:rPr lang="en-US" sz="1600" dirty="0">
                <a:effectLst/>
              </a:rPr>
              <a:t>, </a:t>
            </a:r>
            <a:r>
              <a:rPr lang="en-US" sz="1600" dirty="0" err="1">
                <a:effectLst/>
              </a:rPr>
              <a:t>θύμ</a:t>
            </a:r>
            <a:r>
              <a:rPr lang="en-US" sz="1600" dirty="0">
                <a:effectLst/>
              </a:rPr>
              <a:t>ατα κακών μανάδων-πατεράδων που τις πούλησαν</a:t>
            </a:r>
          </a:p>
          <a:p>
            <a:pPr marL="342900" marR="0" lvl="0">
              <a:lnSpc>
                <a:spcPct val="100000"/>
              </a:lnSpc>
              <a:spcBef>
                <a:spcPts val="0"/>
              </a:spcBef>
              <a:spcAft>
                <a:spcPts val="0"/>
              </a:spcAft>
              <a:tabLst>
                <a:tab pos="914400" algn="l"/>
              </a:tabLst>
            </a:pPr>
            <a:r>
              <a:rPr lang="en-US" sz="1600" dirty="0">
                <a:effectLst/>
              </a:rPr>
              <a:t>πα</a:t>
            </a:r>
            <a:r>
              <a:rPr lang="en-US" sz="1600" dirty="0" err="1">
                <a:effectLst/>
              </a:rPr>
              <a:t>ρά</a:t>
            </a:r>
            <a:r>
              <a:rPr lang="en-US" sz="1600" dirty="0">
                <a:effectLst/>
              </a:rPr>
              <a:t> </a:t>
            </a:r>
            <a:r>
              <a:rPr lang="en-US" sz="1600" dirty="0" err="1">
                <a:effectLst/>
              </a:rPr>
              <a:t>τις</a:t>
            </a:r>
            <a:r>
              <a:rPr lang="en-US" sz="1600" dirty="0">
                <a:effectLst/>
              </a:rPr>
              <a:t> </a:t>
            </a:r>
            <a:r>
              <a:rPr lang="en-US" sz="1600" dirty="0" err="1">
                <a:effectLst/>
              </a:rPr>
              <a:t>δυσκολίες</a:t>
            </a:r>
            <a:r>
              <a:rPr lang="en-US" sz="1600" dirty="0">
                <a:effectLst/>
              </a:rPr>
              <a:t>, </a:t>
            </a:r>
            <a:r>
              <a:rPr lang="en-US" sz="1600" dirty="0" err="1">
                <a:effectLst/>
              </a:rPr>
              <a:t>δι</a:t>
            </a:r>
            <a:r>
              <a:rPr lang="en-US" sz="1600" dirty="0">
                <a:effectLst/>
              </a:rPr>
              <a:t>ατήρησαν την αγνότητά τους</a:t>
            </a:r>
          </a:p>
          <a:p>
            <a:pPr marL="114300" marR="0" lvl="0" indent="0">
              <a:lnSpc>
                <a:spcPct val="100000"/>
              </a:lnSpc>
              <a:spcBef>
                <a:spcPts val="0"/>
              </a:spcBef>
              <a:spcAft>
                <a:spcPts val="0"/>
              </a:spcAft>
              <a:buNone/>
              <a:tabLst>
                <a:tab pos="1457325" algn="l"/>
              </a:tabLst>
            </a:pPr>
            <a:r>
              <a:rPr lang="en-US" sz="1600" dirty="0"/>
              <a:t>=&gt; </a:t>
            </a:r>
            <a:r>
              <a:rPr lang="en-US" sz="1600" dirty="0">
                <a:effectLst/>
              </a:rPr>
              <a:t>αναπα</a:t>
            </a:r>
            <a:r>
              <a:rPr lang="en-US" sz="1600" dirty="0" err="1">
                <a:effectLst/>
              </a:rPr>
              <a:t>ράστ</a:t>
            </a:r>
            <a:r>
              <a:rPr lang="en-US" sz="1600" dirty="0">
                <a:effectLst/>
              </a:rPr>
              <a:t>αση γυναικών ως</a:t>
            </a:r>
          </a:p>
          <a:p>
            <a:pPr marL="342900" marR="0" lvl="0">
              <a:lnSpc>
                <a:spcPct val="100000"/>
              </a:lnSpc>
              <a:spcBef>
                <a:spcPts val="0"/>
              </a:spcBef>
              <a:spcAft>
                <a:spcPts val="0"/>
              </a:spcAft>
              <a:tabLst>
                <a:tab pos="914400" algn="l"/>
              </a:tabLst>
            </a:pPr>
            <a:r>
              <a:rPr lang="en-US" sz="1600" dirty="0" err="1">
                <a:effectLst/>
              </a:rPr>
              <a:t>σεμνές</a:t>
            </a:r>
            <a:r>
              <a:rPr lang="en-US" sz="1600" dirty="0">
                <a:effectLst/>
              </a:rPr>
              <a:t> από </a:t>
            </a:r>
            <a:r>
              <a:rPr lang="en-US" sz="1600" dirty="0" err="1">
                <a:effectLst/>
              </a:rPr>
              <a:t>τη</a:t>
            </a:r>
            <a:r>
              <a:rPr lang="en-US" sz="1600" dirty="0">
                <a:effectLst/>
              </a:rPr>
              <a:t> </a:t>
            </a:r>
            <a:r>
              <a:rPr lang="en-US" sz="1600" dirty="0" err="1">
                <a:effectLst/>
              </a:rPr>
              <a:t>φύση</a:t>
            </a:r>
            <a:r>
              <a:rPr lang="en-US" sz="1600" dirty="0">
                <a:effectLst/>
              </a:rPr>
              <a:t> </a:t>
            </a:r>
            <a:r>
              <a:rPr lang="en-US" sz="1600" dirty="0" err="1">
                <a:effectLst/>
              </a:rPr>
              <a:t>τους</a:t>
            </a:r>
            <a:endParaRPr lang="en-US" sz="1600" dirty="0">
              <a:effectLst/>
            </a:endParaRPr>
          </a:p>
          <a:p>
            <a:pPr marL="342900" marR="0" lvl="0">
              <a:lnSpc>
                <a:spcPct val="100000"/>
              </a:lnSpc>
              <a:spcBef>
                <a:spcPts val="0"/>
              </a:spcBef>
              <a:spcAft>
                <a:spcPts val="0"/>
              </a:spcAft>
              <a:tabLst>
                <a:tab pos="914400" algn="l"/>
              </a:tabLst>
            </a:pPr>
            <a:r>
              <a:rPr lang="en-US" sz="1600" dirty="0">
                <a:effectLst/>
              </a:rPr>
              <a:t>α</a:t>
            </a:r>
            <a:r>
              <a:rPr lang="en-US" sz="1600" dirty="0" err="1">
                <a:effectLst/>
              </a:rPr>
              <a:t>θώες</a:t>
            </a:r>
            <a:r>
              <a:rPr lang="en-US" sz="1600" dirty="0">
                <a:effectLst/>
              </a:rPr>
              <a:t> σαν πα</a:t>
            </a:r>
            <a:r>
              <a:rPr lang="en-US" sz="1600" dirty="0" err="1">
                <a:effectLst/>
              </a:rPr>
              <a:t>ιδιά</a:t>
            </a:r>
            <a:endParaRPr lang="en-US" sz="1600" dirty="0">
              <a:effectLst/>
            </a:endParaRPr>
          </a:p>
          <a:p>
            <a:pPr marL="342900" marR="0" lvl="0">
              <a:lnSpc>
                <a:spcPct val="100000"/>
              </a:lnSpc>
              <a:spcBef>
                <a:spcPts val="0"/>
              </a:spcBef>
              <a:spcAft>
                <a:spcPts val="0"/>
              </a:spcAft>
              <a:tabLst>
                <a:tab pos="914400" algn="l"/>
              </a:tabLst>
            </a:pPr>
            <a:r>
              <a:rPr lang="en-US" sz="1600" dirty="0">
                <a:effectLst/>
              </a:rPr>
              <a:t>α</a:t>
            </a:r>
            <a:r>
              <a:rPr lang="en-US" sz="1600" dirty="0" err="1">
                <a:effectLst/>
              </a:rPr>
              <a:t>σεξου</a:t>
            </a:r>
            <a:r>
              <a:rPr lang="en-US" sz="1600" dirty="0">
                <a:effectLst/>
              </a:rPr>
              <a:t>αλικές</a:t>
            </a:r>
          </a:p>
          <a:p>
            <a:pPr>
              <a:lnSpc>
                <a:spcPct val="100000"/>
              </a:lnSpc>
            </a:pPr>
            <a:r>
              <a:rPr lang="en-US" sz="1600" dirty="0">
                <a:effectLst/>
              </a:rPr>
              <a:t>α</a:t>
            </a:r>
            <a:r>
              <a:rPr lang="en-US" sz="1600" dirty="0" err="1">
                <a:effectLst/>
              </a:rPr>
              <a:t>κόμ</a:t>
            </a:r>
            <a:r>
              <a:rPr lang="en-US" sz="1600" dirty="0">
                <a:effectLst/>
              </a:rPr>
              <a:t>α και οι πόρνες διατηρούν την αρετή τους (εξαναγκάζονται στην πορνεία, δεν το επιλέγουν)</a:t>
            </a:r>
            <a:endParaRPr lang="en-US" sz="1600" dirty="0"/>
          </a:p>
        </p:txBody>
      </p:sp>
      <p:pic>
        <p:nvPicPr>
          <p:cNvPr id="26626" name="Picture 2" descr="Page:Restif de la Bretonne - Le Palais-Royal, éd. d'Alméras.djvu/17 -  Wikisource">
            <a:extLst>
              <a:ext uri="{FF2B5EF4-FFF2-40B4-BE49-F238E27FC236}">
                <a16:creationId xmlns:a16="http://schemas.microsoft.com/office/drawing/2014/main" id="{DFAA9AD8-7AEE-465A-9BCF-20A35B82A26B}"/>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 b="36988"/>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043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2143-16A6-4A09-86A7-1B7C339CA5F4}"/>
              </a:ext>
            </a:extLst>
          </p:cNvPr>
          <p:cNvSpPr>
            <a:spLocks noGrp="1"/>
          </p:cNvSpPr>
          <p:nvPr>
            <p:ph type="title"/>
          </p:nvPr>
        </p:nvSpPr>
        <p:spPr/>
        <p:txBody>
          <a:bodyPr/>
          <a:lstStyle/>
          <a:p>
            <a:r>
              <a:rPr lang="el-GR" sz="1800" dirty="0">
                <a:effectLst/>
                <a:latin typeface="Tahoma" panose="020B0604030504040204" pitchFamily="34" charset="0"/>
                <a:ea typeface="Times New Roman" panose="02020603050405020304" pitchFamily="18" charset="0"/>
              </a:rPr>
              <a:t>«</a:t>
            </a:r>
            <a:r>
              <a:rPr lang="el-GR" sz="1800" dirty="0" err="1">
                <a:effectLst/>
                <a:latin typeface="Tahoma" panose="020B0604030504040204" pitchFamily="34" charset="0"/>
                <a:ea typeface="Times New Roman" panose="02020603050405020304" pitchFamily="18" charset="0"/>
              </a:rPr>
              <a:t>λιμπερτίνα</a:t>
            </a:r>
            <a:r>
              <a:rPr lang="el-GR" sz="1800" dirty="0">
                <a:effectLst/>
                <a:latin typeface="Tahoma" panose="020B0604030504040204" pitchFamily="34" charset="0"/>
                <a:ea typeface="Times New Roman" panose="02020603050405020304" pitchFamily="18" charset="0"/>
              </a:rPr>
              <a:t> πόρνη» (</a:t>
            </a:r>
            <a:r>
              <a:rPr lang="en-US" sz="1800" dirty="0">
                <a:effectLst/>
                <a:latin typeface="Tahoma" panose="020B0604030504040204" pitchFamily="34" charset="0"/>
                <a:ea typeface="Times New Roman" panose="02020603050405020304" pitchFamily="18" charset="0"/>
              </a:rPr>
              <a:t>Margot</a:t>
            </a:r>
            <a:r>
              <a:rPr lang="el-GR" sz="1800" dirty="0">
                <a:effectLst/>
                <a:latin typeface="Tahoma" panose="020B0604030504040204" pitchFamily="34" charset="0"/>
                <a:ea typeface="Times New Roman" panose="02020603050405020304" pitchFamily="18" charset="0"/>
              </a:rPr>
              <a:t>, </a:t>
            </a:r>
            <a:r>
              <a:rPr lang="en-US" sz="1800" dirty="0">
                <a:effectLst/>
                <a:latin typeface="Tahoma" panose="020B0604030504040204" pitchFamily="34" charset="0"/>
                <a:ea typeface="Times New Roman" panose="02020603050405020304" pitchFamily="18" charset="0"/>
              </a:rPr>
              <a:t>Fanny</a:t>
            </a:r>
            <a:r>
              <a:rPr lang="el-GR" sz="1800" dirty="0">
                <a:effectLst/>
                <a:latin typeface="Tahoma" panose="020B0604030504040204" pitchFamily="34" charset="0"/>
                <a:ea typeface="Times New Roman" panose="02020603050405020304" pitchFamily="18" charset="0"/>
              </a:rPr>
              <a:t>, </a:t>
            </a:r>
            <a:r>
              <a:rPr lang="en-US" sz="1800" dirty="0">
                <a:effectLst/>
                <a:latin typeface="Tahoma" panose="020B0604030504040204" pitchFamily="34" charset="0"/>
                <a:ea typeface="Times New Roman" panose="02020603050405020304" pitchFamily="18" charset="0"/>
              </a:rPr>
              <a:t>Juliette)</a:t>
            </a:r>
            <a:endParaRPr lang="en-US" dirty="0"/>
          </a:p>
        </p:txBody>
      </p:sp>
      <p:sp>
        <p:nvSpPr>
          <p:cNvPr id="3" name="Content Placeholder 2">
            <a:extLst>
              <a:ext uri="{FF2B5EF4-FFF2-40B4-BE49-F238E27FC236}">
                <a16:creationId xmlns:a16="http://schemas.microsoft.com/office/drawing/2014/main" id="{4EED36B7-E072-4F0C-96A6-45F2BFD6DB21}"/>
              </a:ext>
            </a:extLst>
          </p:cNvPr>
          <p:cNvSpPr>
            <a:spLocks noGrp="1"/>
          </p:cNvSpPr>
          <p:nvPr>
            <p:ph idx="1"/>
          </p:nvPr>
        </p:nvSpPr>
        <p:spPr>
          <a:xfrm>
            <a:off x="1115568" y="2196353"/>
            <a:ext cx="10168128" cy="3975847"/>
          </a:xfrm>
        </p:spPr>
        <p:txBody>
          <a:bodyPr/>
          <a:lstStyle/>
          <a:p>
            <a:pPr marL="742950" lvl="1" indent="-285750">
              <a:spcBef>
                <a:spcPts val="0"/>
              </a:spcBef>
              <a:buFont typeface="Courier New" panose="02070309020205020404" pitchFamily="49" charset="0"/>
              <a:buChar char="o"/>
              <a:tabLst>
                <a:tab pos="914400" algn="l"/>
              </a:tabLst>
            </a:pPr>
            <a:r>
              <a:rPr lang="el-GR" sz="1600" dirty="0">
                <a:effectLst/>
                <a:latin typeface="Tahoma" panose="020B0604030504040204" pitchFamily="34" charset="0"/>
                <a:ea typeface="Times New Roman" panose="02020603050405020304" pitchFamily="18" charset="0"/>
              </a:rPr>
              <a:t>Καμία σχέση με</a:t>
            </a:r>
            <a:r>
              <a:rPr lang="en-US" sz="1600" dirty="0">
                <a:latin typeface="Tahoma" panose="020B0604030504040204" pitchFamily="34" charset="0"/>
                <a:ea typeface="Times New Roman" panose="02020603050405020304" pitchFamily="18" charset="0"/>
              </a:rPr>
              <a:t> </a:t>
            </a:r>
            <a:r>
              <a:rPr lang="el-GR" sz="1600" dirty="0">
                <a:latin typeface="Tahoma" panose="020B0604030504040204" pitchFamily="34" charset="0"/>
                <a:ea typeface="Times New Roman" panose="02020603050405020304" pitchFamily="18" charset="0"/>
              </a:rPr>
              <a:t>την</a:t>
            </a:r>
            <a:r>
              <a:rPr lang="el-GR" sz="1600" dirty="0">
                <a:effectLst/>
                <a:latin typeface="Tahoma" panose="020B0604030504040204" pitchFamily="34" charset="0"/>
                <a:ea typeface="Times New Roman" panose="02020603050405020304" pitchFamily="18" charset="0"/>
              </a:rPr>
              <a:t> </a:t>
            </a:r>
            <a:r>
              <a:rPr lang="en-US" sz="1600" b="1" dirty="0" err="1"/>
              <a:t>Zéphire</a:t>
            </a:r>
            <a:r>
              <a:rPr lang="en-US" sz="1600" b="1" dirty="0"/>
              <a:t> </a:t>
            </a:r>
            <a:r>
              <a:rPr lang="el-GR" sz="1600" b="1" dirty="0"/>
              <a:t>(</a:t>
            </a:r>
            <a:r>
              <a:rPr lang="en-US" sz="1600" dirty="0"/>
              <a:t>«π</a:t>
            </a:r>
            <a:r>
              <a:rPr lang="en-US" sz="1600" dirty="0" err="1"/>
              <a:t>όρνη</a:t>
            </a:r>
            <a:r>
              <a:rPr lang="en-US" sz="1600" dirty="0"/>
              <a:t> </a:t>
            </a:r>
            <a:r>
              <a:rPr lang="en-US" sz="1600" dirty="0" err="1"/>
              <a:t>με</a:t>
            </a:r>
            <a:r>
              <a:rPr lang="en-US" sz="1600" dirty="0"/>
              <a:t> </a:t>
            </a:r>
            <a:r>
              <a:rPr lang="en-US" sz="1600" dirty="0" err="1"/>
              <a:t>τη</a:t>
            </a:r>
            <a:r>
              <a:rPr lang="en-US" sz="1600" dirty="0"/>
              <a:t> </a:t>
            </a:r>
            <a:r>
              <a:rPr lang="en-US" sz="1600" dirty="0" err="1"/>
              <a:t>χρυσή</a:t>
            </a:r>
            <a:r>
              <a:rPr lang="en-US" sz="1600" dirty="0"/>
              <a:t> κα</a:t>
            </a:r>
            <a:r>
              <a:rPr lang="en-US" sz="1600" dirty="0" err="1"/>
              <a:t>ρδιά</a:t>
            </a:r>
            <a:r>
              <a:rPr lang="en-US" sz="1600" dirty="0"/>
              <a:t>»</a:t>
            </a:r>
            <a:r>
              <a:rPr lang="el-GR" sz="1600" dirty="0"/>
              <a:t>)</a:t>
            </a:r>
            <a:r>
              <a:rPr lang="en-US" sz="1600" dirty="0"/>
              <a:t> -&gt; </a:t>
            </a:r>
            <a:r>
              <a:rPr lang="el-GR" sz="1600" dirty="0">
                <a:effectLst/>
                <a:latin typeface="Tahoma" panose="020B0604030504040204" pitchFamily="34" charset="0"/>
                <a:ea typeface="Times New Roman" panose="02020603050405020304" pitchFamily="18" charset="0"/>
              </a:rPr>
              <a:t>, γιατί η </a:t>
            </a:r>
            <a:r>
              <a:rPr lang="el-GR" sz="1600" dirty="0" err="1">
                <a:effectLst/>
                <a:latin typeface="Tahoma" panose="020B0604030504040204" pitchFamily="34" charset="0"/>
                <a:ea typeface="Times New Roman" panose="02020603050405020304" pitchFamily="18" charset="0"/>
              </a:rPr>
              <a:t>λιμπερτίνα</a:t>
            </a:r>
            <a:r>
              <a:rPr lang="el-GR" sz="1600" dirty="0">
                <a:effectLst/>
                <a:latin typeface="Tahoma" panose="020B0604030504040204" pitchFamily="34" charset="0"/>
                <a:ea typeface="Times New Roman" panose="02020603050405020304" pitchFamily="18" charset="0"/>
              </a:rPr>
              <a:t> πόρνη έχει απορρίψει τις αντιλήψεις του </a:t>
            </a:r>
            <a:r>
              <a:rPr lang="el-GR" sz="1600" dirty="0" err="1">
                <a:effectLst/>
                <a:latin typeface="Tahoma" panose="020B0604030504040204" pitchFamily="34" charset="0"/>
                <a:ea typeface="Times New Roman" panose="02020603050405020304" pitchFamily="18" charset="0"/>
              </a:rPr>
              <a:t>Ρουσώ</a:t>
            </a:r>
            <a:r>
              <a:rPr lang="el-GR" sz="1600" dirty="0">
                <a:effectLst/>
                <a:latin typeface="Tahoma" panose="020B0604030504040204" pitchFamily="34" charset="0"/>
                <a:ea typeface="Times New Roman" panose="02020603050405020304" pitchFamily="18" charset="0"/>
              </a:rPr>
              <a:t> περί γυναικείας σεμνότητας</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914400" algn="l"/>
              </a:tabLst>
            </a:pPr>
            <a:r>
              <a:rPr lang="el-GR" sz="1600" dirty="0" err="1">
                <a:effectLst/>
                <a:latin typeface="Tahoma" panose="020B0604030504040204" pitchFamily="34" charset="0"/>
                <a:ea typeface="Times New Roman" panose="02020603050405020304" pitchFamily="18" charset="0"/>
              </a:rPr>
              <a:t>Πλάσματης</a:t>
            </a:r>
            <a:r>
              <a:rPr lang="el-GR" sz="1600" dirty="0">
                <a:effectLst/>
                <a:latin typeface="Tahoma" panose="020B0604030504040204" pitchFamily="34" charset="0"/>
                <a:ea typeface="Times New Roman" panose="02020603050405020304" pitchFamily="18" charset="0"/>
              </a:rPr>
              <a:t> κουλτούρας του </a:t>
            </a:r>
            <a:r>
              <a:rPr lang="en-US" sz="1600" dirty="0">
                <a:effectLst/>
                <a:latin typeface="Tahoma" panose="020B0604030504040204" pitchFamily="34" charset="0"/>
                <a:ea typeface="Times New Roman" panose="02020603050405020304" pitchFamily="18" charset="0"/>
              </a:rPr>
              <a:t>rococo</a:t>
            </a:r>
            <a:r>
              <a:rPr lang="el-GR" sz="1600" dirty="0">
                <a:effectLst/>
                <a:latin typeface="Tahoma" panose="020B0604030504040204" pitchFamily="34" charset="0"/>
                <a:ea typeface="Times New Roman" panose="02020603050405020304" pitchFamily="18" charset="0"/>
              </a:rPr>
              <a:t>, που αποδέχεται</a:t>
            </a:r>
            <a:endParaRPr lang="en-US" sz="1200" dirty="0">
              <a:effectLst/>
              <a:latin typeface="Times New Roman" panose="02020603050405020304" pitchFamily="18" charset="0"/>
              <a:ea typeface="Times New Roman" panose="02020603050405020304" pitchFamily="18" charset="0"/>
            </a:endParaRPr>
          </a:p>
          <a:p>
            <a:pPr marL="1600200" marR="0" lvl="3" indent="-228600">
              <a:spcBef>
                <a:spcPts val="0"/>
              </a:spcBef>
              <a:spcAft>
                <a:spcPts val="0"/>
              </a:spcAft>
              <a:buFont typeface="Symbol" panose="05050102010706020507" pitchFamily="18" charset="2"/>
              <a:buChar char=""/>
              <a:tabLst>
                <a:tab pos="1828800" algn="l"/>
              </a:tabLst>
            </a:pPr>
            <a:r>
              <a:rPr lang="el-GR" sz="1600" dirty="0">
                <a:effectLst/>
                <a:latin typeface="Tahoma" panose="020B0604030504040204" pitchFamily="34" charset="0"/>
                <a:ea typeface="Times New Roman" panose="02020603050405020304" pitchFamily="18" charset="0"/>
              </a:rPr>
              <a:t>Υλιστική φιλοσοφία</a:t>
            </a:r>
            <a:endParaRPr lang="en-US" sz="1200" dirty="0">
              <a:effectLst/>
              <a:latin typeface="Times New Roman" panose="02020603050405020304" pitchFamily="18" charset="0"/>
              <a:ea typeface="Times New Roman" panose="02020603050405020304" pitchFamily="18" charset="0"/>
            </a:endParaRPr>
          </a:p>
          <a:p>
            <a:pPr marL="1600200" marR="0" lvl="3" indent="-228600">
              <a:spcBef>
                <a:spcPts val="0"/>
              </a:spcBef>
              <a:spcAft>
                <a:spcPts val="0"/>
              </a:spcAft>
              <a:buFont typeface="Symbol" panose="05050102010706020507" pitchFamily="18" charset="2"/>
              <a:buChar char=""/>
              <a:tabLst>
                <a:tab pos="1828800" algn="l"/>
              </a:tabLst>
            </a:pPr>
            <a:r>
              <a:rPr lang="el-GR" sz="1600" dirty="0">
                <a:effectLst/>
                <a:latin typeface="Tahoma" panose="020B0604030504040204" pitchFamily="34" charset="0"/>
                <a:ea typeface="Times New Roman" panose="02020603050405020304" pitchFamily="18" charset="0"/>
              </a:rPr>
              <a:t>Αισθησιακή ευχαρίστηση</a:t>
            </a:r>
            <a:endParaRPr lang="en-US" sz="1200" dirty="0">
              <a:effectLst/>
              <a:latin typeface="Times New Roman" panose="02020603050405020304" pitchFamily="18" charset="0"/>
              <a:ea typeface="Times New Roman" panose="02020603050405020304" pitchFamily="18" charset="0"/>
            </a:endParaRPr>
          </a:p>
          <a:p>
            <a:pPr marL="1600200" marR="0" lvl="3" indent="-228600">
              <a:spcBef>
                <a:spcPts val="0"/>
              </a:spcBef>
              <a:spcAft>
                <a:spcPts val="0"/>
              </a:spcAft>
              <a:buFont typeface="Symbol" panose="05050102010706020507" pitchFamily="18" charset="2"/>
              <a:buChar char=""/>
              <a:tabLst>
                <a:tab pos="1828800" algn="l"/>
              </a:tabLst>
            </a:pPr>
            <a:r>
              <a:rPr lang="el-GR" sz="1600" dirty="0">
                <a:effectLst/>
                <a:latin typeface="Tahoma" panose="020B0604030504040204" pitchFamily="34" charset="0"/>
                <a:ea typeface="Times New Roman" panose="02020603050405020304" pitchFamily="18" charset="0"/>
              </a:rPr>
              <a:t>Κυρίως, τη ‘διαφορετική’ ευχαρίστηση</a:t>
            </a:r>
            <a:endParaRPr lang="en-US" sz="1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685800" algn="l"/>
              </a:tabLst>
            </a:pPr>
            <a:r>
              <a:rPr lang="el-GR" sz="1600" dirty="0">
                <a:effectLst/>
                <a:latin typeface="Tahoma" panose="020B0604030504040204" pitchFamily="34" charset="0"/>
                <a:ea typeface="Times New Roman" panose="02020603050405020304" pitchFamily="18" charset="0"/>
              </a:rPr>
              <a:t>Δε νοιάζεται για υποτιθέμενη εγγενή γυναικεία σεμνότητα</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685800" algn="l"/>
              </a:tabLst>
            </a:pPr>
            <a:r>
              <a:rPr lang="el-GR" sz="1600" dirty="0">
                <a:effectLst/>
                <a:latin typeface="Tahoma" panose="020B0604030504040204" pitchFamily="34" charset="0"/>
                <a:ea typeface="Times New Roman" panose="02020603050405020304" pitchFamily="18" charset="0"/>
              </a:rPr>
              <a:t>Ούτε για οικογένεια</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685800" algn="l"/>
              </a:tabLst>
            </a:pPr>
            <a:r>
              <a:rPr lang="el-GR" sz="1600" dirty="0">
                <a:effectLst/>
                <a:latin typeface="Tahoma" panose="020B0604030504040204" pitchFamily="34" charset="0"/>
                <a:ea typeface="Times New Roman" panose="02020603050405020304" pitchFamily="18" charset="0"/>
              </a:rPr>
              <a:t>Είναι μια δημόσια γυναίκα σε μια εποχή που δεν υπήρχε διαχωρισμός ιδιωτικού/δημόσιου</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685800" algn="l"/>
              </a:tabLst>
            </a:pPr>
            <a:r>
              <a:rPr lang="el-GR" sz="1600" dirty="0">
                <a:effectLst/>
                <a:latin typeface="Tahoma" panose="020B0604030504040204" pitchFamily="34" charset="0"/>
                <a:ea typeface="Times New Roman" panose="02020603050405020304" pitchFamily="18" charset="0"/>
              </a:rPr>
              <a:t>Δε γνωρίζει συστολές, ντροπή, ενοχή</a:t>
            </a:r>
            <a:endParaRPr lang="en-US" sz="1200" dirty="0">
              <a:effectLst/>
              <a:latin typeface="Times New Roman" panose="02020603050405020304" pitchFamily="18" charset="0"/>
              <a:ea typeface="Times New Roman" panose="02020603050405020304" pitchFamily="18" charset="0"/>
            </a:endParaRPr>
          </a:p>
          <a:p>
            <a:r>
              <a:rPr lang="el-GR" sz="1600" dirty="0">
                <a:effectLst/>
                <a:latin typeface="Tahoma" panose="020B0604030504040204" pitchFamily="34" charset="0"/>
                <a:ea typeface="Times New Roman" panose="02020603050405020304" pitchFamily="18" charset="0"/>
              </a:rPr>
              <a:t>Αποτελεί μετεξέλιξη προηγούμενων μορφών (</a:t>
            </a:r>
            <a:r>
              <a:rPr lang="el-GR" sz="1600" dirty="0" err="1">
                <a:effectLst/>
                <a:latin typeface="Tahoma" panose="020B0604030504040204" pitchFamily="34" charset="0"/>
                <a:ea typeface="Times New Roman" panose="02020603050405020304" pitchFamily="18" charset="0"/>
              </a:rPr>
              <a:t>Αρετίνο</a:t>
            </a:r>
            <a:r>
              <a:rPr lang="el-GR" sz="1600" dirty="0">
                <a:effectLst/>
                <a:latin typeface="Tahoma" panose="020B0604030504040204" pitchFamily="34" charset="0"/>
                <a:ea typeface="Times New Roman" panose="02020603050405020304" pitchFamily="18" charset="0"/>
              </a:rPr>
              <a:t>)- μας δίνει πληροφορίες για παριζιάνικη ζωή και μόδα- π.χ. </a:t>
            </a:r>
            <a:r>
              <a:rPr lang="en-US" sz="1600" dirty="0">
                <a:effectLst/>
                <a:latin typeface="Tahoma" panose="020B0604030504040204" pitchFamily="34" charset="0"/>
                <a:ea typeface="Times New Roman" panose="02020603050405020304" pitchFamily="18" charset="0"/>
              </a:rPr>
              <a:t>‘Guide rose’</a:t>
            </a:r>
            <a:endParaRPr lang="en-US" dirty="0"/>
          </a:p>
        </p:txBody>
      </p:sp>
    </p:spTree>
    <p:extLst>
      <p:ext uri="{BB962C8B-B14F-4D97-AF65-F5344CB8AC3E}">
        <p14:creationId xmlns:p14="http://schemas.microsoft.com/office/powerpoint/2010/main" val="3503021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640B3DF-3C1C-49A7-8FA7-EE4A21CB0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AFF79527-C7F1-4E06-8126-A8E8C5FEB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54B235-C52D-4DF2-92B1-1A5A492E7F4C}"/>
              </a:ext>
            </a:extLst>
          </p:cNvPr>
          <p:cNvSpPr>
            <a:spLocks noGrp="1"/>
          </p:cNvSpPr>
          <p:nvPr>
            <p:ph type="title"/>
          </p:nvPr>
        </p:nvSpPr>
        <p:spPr>
          <a:xfrm>
            <a:off x="868680" y="1709928"/>
            <a:ext cx="3103427" cy="3520440"/>
          </a:xfrm>
        </p:spPr>
        <p:txBody>
          <a:bodyPr anchor="t">
            <a:normAutofit/>
          </a:bodyPr>
          <a:lstStyle/>
          <a:p>
            <a:r>
              <a:rPr lang="en-US" sz="3200" b="1" u="sng" dirty="0"/>
              <a:t>The ‘libertine whore’</a:t>
            </a:r>
            <a:endParaRPr lang="en-US" sz="3200" dirty="0"/>
          </a:p>
        </p:txBody>
      </p:sp>
      <p:sp>
        <p:nvSpPr>
          <p:cNvPr id="12" name="Rectangle 11">
            <a:extLst>
              <a:ext uri="{FF2B5EF4-FFF2-40B4-BE49-F238E27FC236}">
                <a16:creationId xmlns:a16="http://schemas.microsoft.com/office/drawing/2014/main" id="{55986208-8A53-4E92-9197-6B57BCCB2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7862E68-C367-435F-B279-1BA5F1DA8F45}"/>
              </a:ext>
            </a:extLst>
          </p:cNvPr>
          <p:cNvSpPr>
            <a:spLocks noGrp="1"/>
          </p:cNvSpPr>
          <p:nvPr>
            <p:ph idx="1"/>
          </p:nvPr>
        </p:nvSpPr>
        <p:spPr>
          <a:xfrm>
            <a:off x="4962222" y="1709928"/>
            <a:ext cx="6730944" cy="4095449"/>
          </a:xfrm>
        </p:spPr>
        <p:txBody>
          <a:bodyPr>
            <a:normAutofit/>
          </a:bodyPr>
          <a:lstStyle/>
          <a:p>
            <a:pPr marL="342900" marR="0" lvl="0" indent="-342900" rtl="0">
              <a:spcBef>
                <a:spcPts val="0"/>
              </a:spcBef>
              <a:spcAft>
                <a:spcPts val="0"/>
              </a:spcAft>
              <a:buFont typeface="Courier New" panose="02070309020205020404" pitchFamily="49" charset="0"/>
              <a:buChar char="o"/>
              <a:tabLst>
                <a:tab pos="914400" algn="l"/>
              </a:tabLst>
            </a:pPr>
            <a:r>
              <a:rPr lang="el-GR" sz="1600" dirty="0">
                <a:effectLst/>
                <a:latin typeface="Tahoma" panose="020B0604030504040204" pitchFamily="34" charset="0"/>
                <a:ea typeface="Times New Roman" panose="02020603050405020304" pitchFamily="18" charset="0"/>
              </a:rPr>
              <a:t>Κοινό στοιχείο:</a:t>
            </a:r>
            <a:endParaRPr lang="en-US" sz="1600" dirty="0">
              <a:effectLst/>
              <a:latin typeface="Tahoma" panose="020B0604030504040204" pitchFamily="34" charset="0"/>
              <a:ea typeface="Times New Roman" panose="02020603050405020304" pitchFamily="18" charset="0"/>
            </a:endParaRPr>
          </a:p>
          <a:p>
            <a:pPr marL="742950" lvl="1" indent="-285750">
              <a:spcBef>
                <a:spcPts val="0"/>
              </a:spcBef>
              <a:buFont typeface="Courier New" panose="02070309020205020404" pitchFamily="49" charset="0"/>
              <a:buChar char="o"/>
              <a:tabLst>
                <a:tab pos="1371600" algn="l"/>
              </a:tabLst>
            </a:pPr>
            <a:r>
              <a:rPr lang="el-GR" sz="1600" dirty="0" err="1">
                <a:latin typeface="Tahoma" panose="020B0604030504040204" pitchFamily="34" charset="0"/>
              </a:rPr>
              <a:t>ηρωίδα</a:t>
            </a:r>
            <a:r>
              <a:rPr lang="el-GR" sz="1600" dirty="0">
                <a:latin typeface="Tahoma" panose="020B0604030504040204" pitchFamily="34" charset="0"/>
              </a:rPr>
              <a:t> δέχεται χρήματα ή συντήρηση σε αντάλλαγμα για σεξ.</a:t>
            </a:r>
            <a:endParaRPr lang="en-US" sz="1600" dirty="0">
              <a:latin typeface="Tahoma" panose="020B0604030504040204" pitchFamily="34" charset="0"/>
            </a:endParaRPr>
          </a:p>
          <a:p>
            <a:pPr marL="742950" marR="0" lvl="1" indent="-285750">
              <a:spcBef>
                <a:spcPts val="0"/>
              </a:spcBef>
              <a:spcAft>
                <a:spcPts val="0"/>
              </a:spcAft>
              <a:buFont typeface="Courier New" panose="02070309020205020404" pitchFamily="49" charset="0"/>
              <a:buChar char="o"/>
              <a:tabLst>
                <a:tab pos="1371600" algn="l"/>
              </a:tabLst>
            </a:pPr>
            <a:r>
              <a:rPr lang="el-GR" sz="1600" dirty="0">
                <a:effectLst/>
                <a:latin typeface="Tahoma" panose="020B0604030504040204" pitchFamily="34" charset="0"/>
                <a:ea typeface="Times New Roman" panose="02020603050405020304" pitchFamily="18" charset="0"/>
              </a:rPr>
              <a:t>Περνά χρόνο σε μπορντέλο προτού περάσει στο επόμενο στάδιο, της σπιτωμένης γυναίκας.</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1371600" algn="l"/>
              </a:tabLst>
            </a:pPr>
            <a:r>
              <a:rPr lang="el-GR" sz="1600" dirty="0" err="1">
                <a:effectLst/>
                <a:latin typeface="Tahoma" panose="020B0604030504040204" pitchFamily="34" charset="0"/>
                <a:ea typeface="Times New Roman" panose="02020603050405020304" pitchFamily="18" charset="0"/>
              </a:rPr>
              <a:t>Ηρωίδα</a:t>
            </a:r>
            <a:r>
              <a:rPr lang="el-GR" sz="1600" dirty="0">
                <a:effectLst/>
                <a:latin typeface="Tahoma" panose="020B0604030504040204" pitchFamily="34" charset="0"/>
                <a:ea typeface="Times New Roman" panose="02020603050405020304" pitchFamily="18" charset="0"/>
              </a:rPr>
              <a:t> περιγράφει σύντομα παιδική-εφηβική ηλικία προτού περάσει στο κυρίως θέμα: την εκπαίδευση της ως ‘</a:t>
            </a:r>
            <a:r>
              <a:rPr lang="en-US" sz="1600" dirty="0">
                <a:effectLst/>
                <a:latin typeface="Tahoma" panose="020B0604030504040204" pitchFamily="34" charset="0"/>
                <a:ea typeface="Times New Roman" panose="02020603050405020304" pitchFamily="18" charset="0"/>
              </a:rPr>
              <a:t>fille du monde</a:t>
            </a:r>
            <a:r>
              <a:rPr lang="el-GR" sz="1600" dirty="0">
                <a:effectLst/>
                <a:latin typeface="Tahoma" panose="020B0604030504040204" pitchFamily="34" charset="0"/>
                <a:ea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1371600" algn="l"/>
              </a:tabLst>
            </a:pPr>
            <a:r>
              <a:rPr lang="el-GR" sz="1600" dirty="0">
                <a:effectLst/>
                <a:latin typeface="Tahoma" panose="020B0604030504040204" pitchFamily="34" charset="0"/>
                <a:ea typeface="Times New Roman" panose="02020603050405020304" pitchFamily="18" charset="0"/>
              </a:rPr>
              <a:t>Ακολουθεί σειρά σεξουαλικών εμπειριών που οδηγούν -&gt; επιτυχία -&gt; απόσυρση (</a:t>
            </a:r>
            <a:r>
              <a:rPr lang="en-US" sz="1600" dirty="0">
                <a:effectLst/>
                <a:latin typeface="Tahoma" panose="020B0604030504040204" pitchFamily="34" charset="0"/>
                <a:ea typeface="Times New Roman" panose="02020603050405020304" pitchFamily="18" charset="0"/>
              </a:rPr>
              <a:t>well deserved</a:t>
            </a:r>
            <a:r>
              <a:rPr lang="el-GR" sz="1600" dirty="0">
                <a:effectLst/>
                <a:latin typeface="Tahoma" panose="020B0604030504040204" pitchFamily="34" charset="0"/>
                <a:ea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1371600" algn="l"/>
              </a:tabLst>
            </a:pPr>
            <a:r>
              <a:rPr lang="el-GR" sz="1600" dirty="0">
                <a:effectLst/>
                <a:latin typeface="Tahoma" panose="020B0604030504040204" pitchFamily="34" charset="0"/>
                <a:ea typeface="Times New Roman" panose="02020603050405020304" pitchFamily="18" charset="0"/>
              </a:rPr>
              <a:t>Η εξομολόγηση της πόρνης = ιστορία ενός ταξιδιού στην επαγγελματική εξειδίκευση, επιτυχία, οικονομική ευρωστία, καλοζωία</a:t>
            </a:r>
            <a:endParaRPr lang="en-US" sz="12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1371600" algn="l"/>
              </a:tabLst>
            </a:pPr>
            <a:r>
              <a:rPr lang="en-US" sz="1600" dirty="0">
                <a:effectLst/>
                <a:latin typeface="Tahoma" panose="020B0604030504040204" pitchFamily="34" charset="0"/>
                <a:ea typeface="Times New Roman" panose="02020603050405020304" pitchFamily="18" charset="0"/>
              </a:rPr>
              <a:t>whore novel</a:t>
            </a:r>
            <a:r>
              <a:rPr lang="en-US" sz="1600" dirty="0">
                <a:latin typeface="Tahoma" panose="020B0604030504040204" pitchFamily="34" charset="0"/>
                <a:ea typeface="Times New Roman" panose="02020603050405020304" pitchFamily="18" charset="0"/>
              </a:rPr>
              <a:t>: </a:t>
            </a:r>
            <a:r>
              <a:rPr lang="el-GR" sz="1600" dirty="0">
                <a:latin typeface="Tahoma" panose="020B0604030504040204" pitchFamily="34" charset="0"/>
                <a:ea typeface="Times New Roman" panose="02020603050405020304" pitchFamily="18" charset="0"/>
              </a:rPr>
              <a:t>ένας γυναικείος χαρακτήρας </a:t>
            </a:r>
            <a:r>
              <a:rPr lang="el-GR" sz="1600" dirty="0">
                <a:effectLst/>
                <a:latin typeface="Tahoma" panose="020B0604030504040204" pitchFamily="34" charset="0"/>
                <a:ea typeface="Times New Roman" panose="02020603050405020304" pitchFamily="18" charset="0"/>
              </a:rPr>
              <a:t>μιλά για τον εαυτό της</a:t>
            </a:r>
            <a:r>
              <a:rPr lang="en-US" sz="1600" dirty="0">
                <a:effectLst/>
                <a:latin typeface="Tahoma" panose="020B0604030504040204" pitchFamily="34" charset="0"/>
                <a:ea typeface="Times New Roman" panose="02020603050405020304" pitchFamily="18" charset="0"/>
              </a:rPr>
              <a:t>/ </a:t>
            </a:r>
            <a:r>
              <a:rPr lang="en-US" sz="1600" b="1" dirty="0">
                <a:solidFill>
                  <a:srgbClr val="FF0000"/>
                </a:solidFill>
                <a:effectLst/>
                <a:latin typeface="Tahoma" panose="020B0604030504040204" pitchFamily="34" charset="0"/>
                <a:ea typeface="Times New Roman" panose="02020603050405020304" pitchFamily="18" charset="0"/>
              </a:rPr>
              <a:t>First person narrative</a:t>
            </a:r>
            <a:endParaRPr lang="en-US" sz="1900" b="1" dirty="0">
              <a:solidFill>
                <a:srgbClr val="FF0000"/>
              </a:solidFill>
            </a:endParaRPr>
          </a:p>
        </p:txBody>
      </p:sp>
    </p:spTree>
    <p:extLst>
      <p:ext uri="{BB962C8B-B14F-4D97-AF65-F5344CB8AC3E}">
        <p14:creationId xmlns:p14="http://schemas.microsoft.com/office/powerpoint/2010/main" val="32826941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640B3DF-3C1C-49A7-8FA7-EE4A21CB0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AFF79527-C7F1-4E06-8126-A8E8C5FEB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A54B235-C52D-4DF2-92B1-1A5A492E7F4C}"/>
              </a:ext>
            </a:extLst>
          </p:cNvPr>
          <p:cNvSpPr>
            <a:spLocks noGrp="1"/>
          </p:cNvSpPr>
          <p:nvPr>
            <p:ph type="title"/>
          </p:nvPr>
        </p:nvSpPr>
        <p:spPr>
          <a:xfrm>
            <a:off x="868680" y="1709928"/>
            <a:ext cx="3103427" cy="3520440"/>
          </a:xfrm>
        </p:spPr>
        <p:txBody>
          <a:bodyPr anchor="t">
            <a:normAutofit/>
          </a:bodyPr>
          <a:lstStyle/>
          <a:p>
            <a:r>
              <a:rPr lang="en-US" sz="3200" b="1" u="sng" dirty="0"/>
              <a:t>The ‘libertine whore’</a:t>
            </a:r>
            <a:endParaRPr lang="en-US" sz="3200" dirty="0"/>
          </a:p>
        </p:txBody>
      </p:sp>
      <p:sp>
        <p:nvSpPr>
          <p:cNvPr id="12" name="Rectangle 11">
            <a:extLst>
              <a:ext uri="{FF2B5EF4-FFF2-40B4-BE49-F238E27FC236}">
                <a16:creationId xmlns:a16="http://schemas.microsoft.com/office/drawing/2014/main" id="{55986208-8A53-4E92-9197-6B57BCCB2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7862E68-C367-435F-B279-1BA5F1DA8F45}"/>
              </a:ext>
            </a:extLst>
          </p:cNvPr>
          <p:cNvSpPr>
            <a:spLocks noGrp="1"/>
          </p:cNvSpPr>
          <p:nvPr>
            <p:ph idx="1"/>
          </p:nvPr>
        </p:nvSpPr>
        <p:spPr>
          <a:xfrm>
            <a:off x="4962222" y="1709928"/>
            <a:ext cx="6730944" cy="4095449"/>
          </a:xfrm>
        </p:spPr>
        <p:txBody>
          <a:bodyPr>
            <a:normAutofit/>
          </a:bodyPr>
          <a:lstStyle/>
          <a:p>
            <a:pPr eaLnBrk="1" hangingPunct="1">
              <a:lnSpc>
                <a:spcPct val="100000"/>
              </a:lnSpc>
              <a:defRPr/>
            </a:pPr>
            <a:r>
              <a:rPr lang="el-GR" sz="1900" dirty="0"/>
              <a:t>μην ξεχνάμε: </a:t>
            </a:r>
            <a:r>
              <a:rPr lang="el-GR" sz="1900" b="1" dirty="0"/>
              <a:t>συγγραφείς = άνδρες </a:t>
            </a:r>
            <a:r>
              <a:rPr lang="el-GR" sz="1900" dirty="0"/>
              <a:t>=&gt;</a:t>
            </a:r>
          </a:p>
          <a:p>
            <a:pPr lvl="1" eaLnBrk="1" hangingPunct="1">
              <a:lnSpc>
                <a:spcPct val="100000"/>
              </a:lnSpc>
              <a:defRPr/>
            </a:pPr>
            <a:r>
              <a:rPr lang="el-GR" sz="1900" dirty="0"/>
              <a:t>γράφουν για ανδρικό κοινό (κυρίως), άρα η </a:t>
            </a:r>
            <a:r>
              <a:rPr lang="en-US" sz="1900" dirty="0"/>
              <a:t>libertine whore</a:t>
            </a:r>
            <a:r>
              <a:rPr lang="el-GR" sz="1900" dirty="0"/>
              <a:t> αντανακλά ανδρική σεξουαλικότητα</a:t>
            </a:r>
          </a:p>
          <a:p>
            <a:pPr lvl="1" eaLnBrk="1" hangingPunct="1">
              <a:lnSpc>
                <a:spcPct val="100000"/>
              </a:lnSpc>
              <a:buFont typeface="Wingdings" panose="05000000000000000000" pitchFamily="2" charset="2"/>
              <a:buNone/>
              <a:defRPr/>
            </a:pPr>
            <a:endParaRPr lang="el-GR" sz="1900" dirty="0"/>
          </a:p>
          <a:p>
            <a:pPr eaLnBrk="1" hangingPunct="1">
              <a:lnSpc>
                <a:spcPct val="100000"/>
              </a:lnSpc>
              <a:defRPr/>
            </a:pPr>
            <a:r>
              <a:rPr lang="el-GR" sz="1900" dirty="0"/>
              <a:t>Παράλληλα, η </a:t>
            </a:r>
            <a:r>
              <a:rPr lang="el-GR" sz="1900" b="1" u="sng" dirty="0"/>
              <a:t>“</a:t>
            </a:r>
            <a:r>
              <a:rPr lang="en-US" sz="1900" b="1" u="sng" dirty="0"/>
              <a:t>libertine whore</a:t>
            </a:r>
            <a:r>
              <a:rPr lang="el-GR" sz="1900" b="1" u="sng" dirty="0"/>
              <a:t>´</a:t>
            </a:r>
            <a:r>
              <a:rPr lang="el-GR" sz="1900" dirty="0"/>
              <a:t> δεν είναι δυστυχισμένο θύμα που ανέχεται στωικά τον εξευτελισμό και πόνο.</a:t>
            </a:r>
          </a:p>
          <a:p>
            <a:pPr lvl="1" eaLnBrk="1" hangingPunct="1">
              <a:lnSpc>
                <a:spcPct val="100000"/>
              </a:lnSpc>
              <a:defRPr/>
            </a:pPr>
            <a:r>
              <a:rPr lang="el-GR" sz="1900" dirty="0"/>
              <a:t>Αντίθετα με πορνογραφία σήμερα, η </a:t>
            </a:r>
            <a:r>
              <a:rPr lang="en-US" sz="1900" dirty="0"/>
              <a:t>libertine whore</a:t>
            </a:r>
            <a:r>
              <a:rPr lang="el-GR" sz="1900" dirty="0"/>
              <a:t> δεν υποκρίνεται ότι της αρέσει οποιαδήποτε μορφή κακοποίησης</a:t>
            </a:r>
          </a:p>
          <a:p>
            <a:pPr eaLnBrk="1" hangingPunct="1">
              <a:lnSpc>
                <a:spcPct val="100000"/>
              </a:lnSpc>
              <a:defRPr/>
            </a:pPr>
            <a:r>
              <a:rPr lang="el-GR" sz="1900" dirty="0"/>
              <a:t>Αυτή που κακοποιείται = </a:t>
            </a:r>
            <a:r>
              <a:rPr lang="el-GR" sz="1900" u="sng" dirty="0"/>
              <a:t>‘ενάρετη εταίρα</a:t>
            </a:r>
            <a:r>
              <a:rPr lang="el-GR" sz="1900" dirty="0"/>
              <a:t>’, η οποία πρέπει να τιμωρηθεί, εξευτελιστεί ως τίμημα για απώλεια αρετής</a:t>
            </a:r>
          </a:p>
          <a:p>
            <a:pPr>
              <a:lnSpc>
                <a:spcPct val="100000"/>
              </a:lnSpc>
            </a:pPr>
            <a:endParaRPr lang="en-US" sz="1900" dirty="0"/>
          </a:p>
        </p:txBody>
      </p:sp>
    </p:spTree>
    <p:extLst>
      <p:ext uri="{BB962C8B-B14F-4D97-AF65-F5344CB8AC3E}">
        <p14:creationId xmlns:p14="http://schemas.microsoft.com/office/powerpoint/2010/main" val="28939167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DD9A49E-1B8C-4C91-B76C-A3CD2721190D}"/>
              </a:ext>
            </a:extLst>
          </p:cNvPr>
          <p:cNvSpPr>
            <a:spLocks noGrp="1"/>
          </p:cNvSpPr>
          <p:nvPr>
            <p:ph type="title"/>
          </p:nvPr>
        </p:nvSpPr>
        <p:spPr>
          <a:xfrm>
            <a:off x="621792" y="1161288"/>
            <a:ext cx="3602736" cy="4526280"/>
          </a:xfrm>
        </p:spPr>
        <p:txBody>
          <a:bodyPr>
            <a:normAutofit/>
          </a:bodyPr>
          <a:lstStyle/>
          <a:p>
            <a:r>
              <a:rPr lang="en-US" sz="4000" b="1" dirty="0"/>
              <a:t>The </a:t>
            </a:r>
            <a:r>
              <a:rPr lang="el-GR" sz="4000" b="1" dirty="0"/>
              <a:t>«</a:t>
            </a:r>
            <a:r>
              <a:rPr lang="en-US" sz="4000" b="1" dirty="0"/>
              <a:t>virtuous courtesan</a:t>
            </a:r>
            <a:r>
              <a:rPr lang="el-GR" sz="4000" b="1" dirty="0"/>
              <a:t>»</a:t>
            </a: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09E0F38-C51F-498D-B91E-CCD3667EF6E6}"/>
              </a:ext>
            </a:extLst>
          </p:cNvPr>
          <p:cNvSpPr>
            <a:spLocks noGrp="1"/>
          </p:cNvSpPr>
          <p:nvPr>
            <p:ph idx="1"/>
          </p:nvPr>
        </p:nvSpPr>
        <p:spPr>
          <a:xfrm>
            <a:off x="5434149" y="932688"/>
            <a:ext cx="5916603" cy="4992624"/>
          </a:xfrm>
        </p:spPr>
        <p:txBody>
          <a:bodyPr anchor="ctr">
            <a:normAutofit/>
          </a:bodyPr>
          <a:lstStyle/>
          <a:p>
            <a:pPr eaLnBrk="1" hangingPunct="1">
              <a:defRPr/>
            </a:pPr>
            <a:r>
              <a:rPr lang="el-GR" sz="2000" dirty="0"/>
              <a:t>Μετά το τέλος Γαλλικής Επανάστασης: </a:t>
            </a:r>
            <a:r>
              <a:rPr lang="el-GR" sz="2000" b="1" dirty="0"/>
              <a:t>πόρνες στο δρόμο, </a:t>
            </a:r>
            <a:r>
              <a:rPr lang="el-GR" sz="2000" dirty="0"/>
              <a:t>και σχέση τους με αριστοκρατία -&gt; </a:t>
            </a:r>
            <a:r>
              <a:rPr lang="el-GR" sz="2000" b="1" dirty="0">
                <a:solidFill>
                  <a:srgbClr val="FF0000"/>
                </a:solidFill>
              </a:rPr>
              <a:t>διαφθορά αριστοκρατίας</a:t>
            </a:r>
          </a:p>
          <a:p>
            <a:pPr lvl="1" eaLnBrk="1" hangingPunct="1">
              <a:defRPr/>
            </a:pPr>
            <a:r>
              <a:rPr lang="el-GR" dirty="0"/>
              <a:t>Πόρνες σε βρώμικα μπορντέλα και καπηλειά</a:t>
            </a:r>
          </a:p>
          <a:p>
            <a:pPr lvl="1" eaLnBrk="1" hangingPunct="1">
              <a:defRPr/>
            </a:pPr>
            <a:r>
              <a:rPr lang="el-GR" dirty="0"/>
              <a:t>Προσιτές ακόμα και στους φτωχούς -&gt; </a:t>
            </a:r>
            <a:r>
              <a:rPr lang="el-GR" b="1" dirty="0">
                <a:solidFill>
                  <a:srgbClr val="FF0000"/>
                </a:solidFill>
              </a:rPr>
              <a:t>πόρνη =σύμβολο εργατικής τάξης</a:t>
            </a:r>
          </a:p>
          <a:p>
            <a:pPr lvl="1" eaLnBrk="1" hangingPunct="1">
              <a:defRPr/>
            </a:pPr>
            <a:r>
              <a:rPr lang="el-GR" dirty="0"/>
              <a:t>Το μέλλον ανήκει πλέον στη </a:t>
            </a:r>
            <a:r>
              <a:rPr lang="el-GR" b="1" u="sng" dirty="0"/>
              <a:t>ενάρετη εταίρα</a:t>
            </a:r>
            <a:r>
              <a:rPr lang="el-GR" dirty="0"/>
              <a:t>, την οποία περιμένουν αρρώστιες, εξευτελισμός και θάνατος (ως τίμημα της σεξουαλικής της δραστηριότητας καθώς αυτό υπαγορεύει η ηθική του 19ου σχετικά με σεμνότητα και υποτέλεια γυναικών) </a:t>
            </a:r>
          </a:p>
          <a:p>
            <a:endParaRPr lang="en-US" sz="2000" dirty="0"/>
          </a:p>
        </p:txBody>
      </p:sp>
    </p:spTree>
    <p:extLst>
      <p:ext uri="{BB962C8B-B14F-4D97-AF65-F5344CB8AC3E}">
        <p14:creationId xmlns:p14="http://schemas.microsoft.com/office/powerpoint/2010/main" val="2071950046"/>
      </p:ext>
    </p:extLst>
  </p:cSld>
  <p:clrMapOvr>
    <a:masterClrMapping/>
  </p:clrMapOvr>
</p:sld>
</file>

<file path=ppt/theme/theme1.xml><?xml version="1.0" encoding="utf-8"?>
<a:theme xmlns:a="http://schemas.openxmlformats.org/drawingml/2006/main" name="AccentBoxVTI">
  <a:themeElements>
    <a:clrScheme name="AnalogousFromLightSeedRightStep">
      <a:dk1>
        <a:srgbClr val="000000"/>
      </a:dk1>
      <a:lt1>
        <a:srgbClr val="FFFFFF"/>
      </a:lt1>
      <a:dk2>
        <a:srgbClr val="3D3423"/>
      </a:dk2>
      <a:lt2>
        <a:srgbClr val="E2E6E8"/>
      </a:lt2>
      <a:accent1>
        <a:srgbClr val="CE9682"/>
      </a:accent1>
      <a:accent2>
        <a:srgbClr val="B89E69"/>
      </a:accent2>
      <a:accent3>
        <a:srgbClr val="A3A870"/>
      </a:accent3>
      <a:accent4>
        <a:srgbClr val="88AE63"/>
      </a:accent4>
      <a:accent5>
        <a:srgbClr val="76B171"/>
      </a:accent5>
      <a:accent6>
        <a:srgbClr val="65B17F"/>
      </a:accent6>
      <a:hlink>
        <a:srgbClr val="5D8A9A"/>
      </a:hlink>
      <a:folHlink>
        <a:srgbClr val="7F7F7F"/>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4481</TotalTime>
  <Words>6131</Words>
  <Application>Microsoft Office PowerPoint</Application>
  <PresentationFormat>Widescreen</PresentationFormat>
  <Paragraphs>355</Paragraphs>
  <Slides>78</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78</vt:i4>
      </vt:variant>
    </vt:vector>
  </HeadingPairs>
  <TitlesOfParts>
    <vt:vector size="94" baseType="lpstr">
      <vt:lpstr>Arial</vt:lpstr>
      <vt:lpstr>Avenir Next LT Pro</vt:lpstr>
      <vt:lpstr>Calibri</vt:lpstr>
      <vt:lpstr>Copernicus</vt:lpstr>
      <vt:lpstr>Courier New</vt:lpstr>
      <vt:lpstr>Inter</vt:lpstr>
      <vt:lpstr>Lora</vt:lpstr>
      <vt:lpstr>Neue Haas Grotesk Text Pro</vt:lpstr>
      <vt:lpstr>Proxima Nova</vt:lpstr>
      <vt:lpstr>Symbol</vt:lpstr>
      <vt:lpstr>system-ui</vt:lpstr>
      <vt:lpstr>Tahoma</vt:lpstr>
      <vt:lpstr>Times New Roman</vt:lpstr>
      <vt:lpstr>Verdana</vt:lpstr>
      <vt:lpstr>Wingdings</vt:lpstr>
      <vt:lpstr>AccentBoxVTI</vt:lpstr>
      <vt:lpstr>pornography</vt:lpstr>
      <vt:lpstr>Pornography has a history  </vt:lpstr>
      <vt:lpstr>Pornography has a history  </vt:lpstr>
      <vt:lpstr>Pornography has a history</vt:lpstr>
      <vt:lpstr>16th c. Italian pornography</vt:lpstr>
      <vt:lpstr> 16th c. Italian pornography: Ragionamenti The Lives Of Nuns, The Lives Of Married Women, The Lives Of Courtesans </vt:lpstr>
      <vt:lpstr> 16th c. Italian pornography: Ragionamenti The Lives Of Nuns, The Lives Of Married Women, The Lives Of Courtesans </vt:lpstr>
      <vt:lpstr>Pietro Aretino: ‘Aretino’s postures’</vt:lpstr>
      <vt:lpstr>Sonnetti lussuriosi </vt:lpstr>
      <vt:lpstr>Aretino’s eleventh posture (1527) and his Sonnetti lussuriosi</vt:lpstr>
      <vt:lpstr>Aretino’s 14th posture (1527)- Sonnetti lussuriosi</vt:lpstr>
      <vt:lpstr>Sonnetti lussuriosi</vt:lpstr>
      <vt:lpstr>Anselm Feuerbach - The Death of the Poet Pietro Aretino- 1854</vt:lpstr>
      <vt:lpstr>Antonio Vignali (1501-1559</vt:lpstr>
      <vt:lpstr>Antonio Vignali (1501-1559</vt:lpstr>
      <vt:lpstr>Antonio Vignali (1501-1559</vt:lpstr>
      <vt:lpstr>Συμβολή Aretino και συγχρόνων του </vt:lpstr>
      <vt:lpstr>1650s France</vt:lpstr>
      <vt:lpstr>L’ Académie des dames(1660; 1770)</vt:lpstr>
      <vt:lpstr>L’ Académie des dames</vt:lpstr>
      <vt:lpstr>L’ École des filles- 1665 (anonymous) </vt:lpstr>
      <vt:lpstr>L’ École des filles- 1665 (anonymous) </vt:lpstr>
      <vt:lpstr>L’ École des filles- 1665 (anonymous) </vt:lpstr>
      <vt:lpstr>manuals</vt:lpstr>
      <vt:lpstr>Sex advice manuals and midwifery manuals: Mysteries of Conjugal Love Reveal’d, Nikolas de Venette, 1703; Aristotle’s Masterpiece, 1684-19th c.</vt:lpstr>
      <vt:lpstr>The early modern hermaphrodite</vt:lpstr>
      <vt:lpstr>The early modern hermaphrodite</vt:lpstr>
      <vt:lpstr>The early modern hermaphrodite</vt:lpstr>
      <vt:lpstr>The early modern hermaphrodite</vt:lpstr>
      <vt:lpstr>The early modern hermaphrodite</vt:lpstr>
      <vt:lpstr>The early modern hermaphrodite</vt:lpstr>
      <vt:lpstr>The early modern hermaphrodite</vt:lpstr>
      <vt:lpstr>The early modern hermaphrodite</vt:lpstr>
      <vt:lpstr>The early modern hermaphrodite</vt:lpstr>
      <vt:lpstr>The early modern hermaphrodite</vt:lpstr>
      <vt:lpstr>The early modern hermaphrodite: The hermaphrodite as erotic entertainment</vt:lpstr>
      <vt:lpstr>The early modern hermaphrodite: The hermaphrodite as erotic entertainment</vt:lpstr>
      <vt:lpstr>The early modern hermaphrodite: The hermaphrodite as erotic entertainment</vt:lpstr>
      <vt:lpstr>Manuals: Aristotle’s Masterpiece </vt:lpstr>
      <vt:lpstr>Βασικό ερώτημα:</vt:lpstr>
      <vt:lpstr>Histoire de Dom Bougre, portier des Chartreux (1741) </vt:lpstr>
      <vt:lpstr>Histoire de Dom Bougre</vt:lpstr>
      <vt:lpstr>Le Sopha- A Moral Tale (1742) (by Claude Prosper Jolyot de Crébillon) </vt:lpstr>
      <vt:lpstr>Le Sopha- A Moral Tale (1742) </vt:lpstr>
      <vt:lpstr>Les Bijoux indiscrets (Diderot) 1748 The Indiscreet Jewels (‘toys’)</vt:lpstr>
      <vt:lpstr>Les Bijoux indiscrets</vt:lpstr>
      <vt:lpstr>Oeuvres badines et morales de Mr. Cazotte, 1788</vt:lpstr>
      <vt:lpstr>Therese philosophe, 1748</vt:lpstr>
      <vt:lpstr>Therese philosophe, 1748</vt:lpstr>
      <vt:lpstr>Therese philosophe, 1748</vt:lpstr>
      <vt:lpstr>Therese philosophe, 1748</vt:lpstr>
      <vt:lpstr>Therese philosophe, 1748</vt:lpstr>
      <vt:lpstr>Therese philosophe, 1748</vt:lpstr>
      <vt:lpstr>Therese philosophe, 1748</vt:lpstr>
      <vt:lpstr>Therese philosophe, 1748</vt:lpstr>
      <vt:lpstr>Therese philosophe, 1748</vt:lpstr>
      <vt:lpstr>Couple of points about masturbation</vt:lpstr>
      <vt:lpstr>Couple of points about masturbation</vt:lpstr>
      <vt:lpstr>Onanism Display’d (1719) ‘Representing the debilitated state of the body from the effects of onanism or self-pollution.’</vt:lpstr>
      <vt:lpstr>Couple of points about masturbation</vt:lpstr>
      <vt:lpstr>Couple of points about masturbation</vt:lpstr>
      <vt:lpstr> The Doctor’s Visit, 1663 Jan Steen (The wandering womb) </vt:lpstr>
      <vt:lpstr>Couple of points about masturbation</vt:lpstr>
      <vt:lpstr>Fanny Hill</vt:lpstr>
      <vt:lpstr>1790s</vt:lpstr>
      <vt:lpstr>1790s</vt:lpstr>
      <vt:lpstr>La Philosophie dans le boudoir, 1795- de Sade</vt:lpstr>
      <vt:lpstr>η πόρνη ως κοινωνικό βαρόμετρο  </vt:lpstr>
      <vt:lpstr>η πόρνη ως κοινωνικό βαρόμετρο  </vt:lpstr>
      <vt:lpstr>Histoire de Juliette, ou Les Prospérités de la vice, de Sade, 1792</vt:lpstr>
      <vt:lpstr>Histoire de Juliette, ou Les Prospérités de la vice, de Sade, 1792</vt:lpstr>
      <vt:lpstr>Margot = “libertine whore” </vt:lpstr>
      <vt:lpstr>The «virtuous courtesan»</vt:lpstr>
      <vt:lpstr>The «virtuous courtesan»</vt:lpstr>
      <vt:lpstr>«λιμπερτίνα πόρνη» (Margot, Fanny, Juliette)</vt:lpstr>
      <vt:lpstr>The ‘libertine whore’</vt:lpstr>
      <vt:lpstr>The ‘libertine whore’</vt:lpstr>
      <vt:lpstr>The «virtuous courtesan»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Tsaliki</dc:creator>
  <cp:lastModifiedBy>Liza Tsaliki</cp:lastModifiedBy>
  <cp:revision>3</cp:revision>
  <dcterms:created xsi:type="dcterms:W3CDTF">2022-03-13T18:56:48Z</dcterms:created>
  <dcterms:modified xsi:type="dcterms:W3CDTF">2026-03-03T11:40:24Z</dcterms:modified>
</cp:coreProperties>
</file>