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258" r:id="rId2"/>
    <p:sldId id="275" r:id="rId3"/>
    <p:sldId id="324" r:id="rId4"/>
    <p:sldId id="284" r:id="rId5"/>
    <p:sldId id="285" r:id="rId6"/>
    <p:sldId id="286" r:id="rId7"/>
    <p:sldId id="307" r:id="rId8"/>
    <p:sldId id="287" r:id="rId9"/>
    <p:sldId id="288" r:id="rId10"/>
    <p:sldId id="260" r:id="rId11"/>
    <p:sldId id="327" r:id="rId12"/>
    <p:sldId id="328" r:id="rId13"/>
    <p:sldId id="329" r:id="rId14"/>
    <p:sldId id="330" r:id="rId15"/>
    <p:sldId id="331" r:id="rId16"/>
    <p:sldId id="332" r:id="rId17"/>
    <p:sldId id="340" r:id="rId18"/>
    <p:sldId id="338" r:id="rId19"/>
    <p:sldId id="339" r:id="rId20"/>
    <p:sldId id="333" r:id="rId21"/>
    <p:sldId id="334" r:id="rId22"/>
    <p:sldId id="289" r:id="rId23"/>
    <p:sldId id="290" r:id="rId24"/>
    <p:sldId id="291" r:id="rId25"/>
    <p:sldId id="292" r:id="rId26"/>
    <p:sldId id="293" r:id="rId27"/>
    <p:sldId id="294" r:id="rId28"/>
    <p:sldId id="295" r:id="rId29"/>
    <p:sldId id="296" r:id="rId30"/>
    <p:sldId id="297" r:id="rId31"/>
    <p:sldId id="299" r:id="rId32"/>
    <p:sldId id="298" r:id="rId33"/>
    <p:sldId id="300" r:id="rId34"/>
    <p:sldId id="301" r:id="rId35"/>
    <p:sldId id="303" r:id="rId36"/>
    <p:sldId id="302" r:id="rId37"/>
    <p:sldId id="326" r:id="rId38"/>
    <p:sldId id="325" r:id="rId39"/>
    <p:sldId id="304" r:id="rId40"/>
    <p:sldId id="320" r:id="rId41"/>
    <p:sldId id="305" r:id="rId42"/>
    <p:sldId id="306" r:id="rId43"/>
    <p:sldId id="323" r:id="rId44"/>
    <p:sldId id="335" r:id="rId45"/>
    <p:sldId id="336" r:id="rId46"/>
    <p:sldId id="265" r:id="rId47"/>
    <p:sldId id="266" r:id="rId48"/>
    <p:sldId id="26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1E3D58-8984-4837-9D05-02B1A9187125}" v="1" dt="2026-03-24T12:51:08.884"/>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94" autoAdjust="0"/>
  </p:normalViewPr>
  <p:slideViewPr>
    <p:cSldViewPr snapToGrid="0">
      <p:cViewPr varScale="1">
        <p:scale>
          <a:sx n="63" d="100"/>
          <a:sy n="63" d="100"/>
        </p:scale>
        <p:origin x="804" y="52"/>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a Tsaliki" userId="66229fef-d0ce-4288-bb0d-8dacc6a64628" providerId="ADAL" clId="{DE4DCB02-929E-4770-8B1F-960F7384261C}"/>
    <pc:docChg chg="custSel modSld">
      <pc:chgData name="Liza Tsaliki" userId="66229fef-d0ce-4288-bb0d-8dacc6a64628" providerId="ADAL" clId="{DE4DCB02-929E-4770-8B1F-960F7384261C}" dt="2026-03-24T12:55:52.739" v="58" actId="20577"/>
      <pc:docMkLst>
        <pc:docMk/>
      </pc:docMkLst>
      <pc:sldChg chg="modSp mod">
        <pc:chgData name="Liza Tsaliki" userId="66229fef-d0ce-4288-bb0d-8dacc6a64628" providerId="ADAL" clId="{DE4DCB02-929E-4770-8B1F-960F7384261C}" dt="2026-03-24T12:43:15.884" v="1" actId="114"/>
        <pc:sldMkLst>
          <pc:docMk/>
          <pc:sldMk cId="1627619141" sldId="275"/>
        </pc:sldMkLst>
        <pc:spChg chg="mod">
          <ac:chgData name="Liza Tsaliki" userId="66229fef-d0ce-4288-bb0d-8dacc6a64628" providerId="ADAL" clId="{DE4DCB02-929E-4770-8B1F-960F7384261C}" dt="2026-03-24T12:43:15.884" v="1" actId="114"/>
          <ac:spMkLst>
            <pc:docMk/>
            <pc:sldMk cId="1627619141" sldId="275"/>
            <ac:spMk id="3" creationId="{00000000-0000-0000-0000-000000000000}"/>
          </ac:spMkLst>
        </pc:spChg>
      </pc:sldChg>
      <pc:sldChg chg="modSp mod">
        <pc:chgData name="Liza Tsaliki" userId="66229fef-d0ce-4288-bb0d-8dacc6a64628" providerId="ADAL" clId="{DE4DCB02-929E-4770-8B1F-960F7384261C}" dt="2026-03-24T12:52:28.128" v="25" actId="20577"/>
        <pc:sldMkLst>
          <pc:docMk/>
          <pc:sldMk cId="518285648" sldId="289"/>
        </pc:sldMkLst>
        <pc:spChg chg="mod">
          <ac:chgData name="Liza Tsaliki" userId="66229fef-d0ce-4288-bb0d-8dacc6a64628" providerId="ADAL" clId="{DE4DCB02-929E-4770-8B1F-960F7384261C}" dt="2026-03-24T12:52:28.128" v="25" actId="20577"/>
          <ac:spMkLst>
            <pc:docMk/>
            <pc:sldMk cId="518285648" sldId="289"/>
            <ac:spMk id="3" creationId="{B484C8F3-D483-0B02-B3FA-8C728F8B5A20}"/>
          </ac:spMkLst>
        </pc:spChg>
      </pc:sldChg>
      <pc:sldChg chg="modSp mod">
        <pc:chgData name="Liza Tsaliki" userId="66229fef-d0ce-4288-bb0d-8dacc6a64628" providerId="ADAL" clId="{DE4DCB02-929E-4770-8B1F-960F7384261C}" dt="2026-03-24T12:55:52.739" v="58" actId="20577"/>
        <pc:sldMkLst>
          <pc:docMk/>
          <pc:sldMk cId="1111502528" sldId="293"/>
        </pc:sldMkLst>
        <pc:spChg chg="mod">
          <ac:chgData name="Liza Tsaliki" userId="66229fef-d0ce-4288-bb0d-8dacc6a64628" providerId="ADAL" clId="{DE4DCB02-929E-4770-8B1F-960F7384261C}" dt="2026-03-24T12:55:52.739" v="58" actId="20577"/>
          <ac:spMkLst>
            <pc:docMk/>
            <pc:sldMk cId="1111502528" sldId="293"/>
            <ac:spMk id="3" creationId="{1446438C-583D-5BF4-E5BD-8BAAE2E9A5A8}"/>
          </ac:spMkLst>
        </pc:spChg>
      </pc:sldChg>
      <pc:sldChg chg="modSp mod">
        <pc:chgData name="Liza Tsaliki" userId="66229fef-d0ce-4288-bb0d-8dacc6a64628" providerId="ADAL" clId="{DE4DCB02-929E-4770-8B1F-960F7384261C}" dt="2026-03-24T12:51:30.545" v="24" actId="113"/>
        <pc:sldMkLst>
          <pc:docMk/>
          <pc:sldMk cId="4083239887" sldId="329"/>
        </pc:sldMkLst>
        <pc:spChg chg="mod">
          <ac:chgData name="Liza Tsaliki" userId="66229fef-d0ce-4288-bb0d-8dacc6a64628" providerId="ADAL" clId="{DE4DCB02-929E-4770-8B1F-960F7384261C}" dt="2026-03-24T12:51:30.545" v="24" actId="113"/>
          <ac:spMkLst>
            <pc:docMk/>
            <pc:sldMk cId="4083239887" sldId="329"/>
            <ac:spMk id="3" creationId="{8CDEC1F5-FC9A-50DC-3ECE-C4DA2322880F}"/>
          </ac:spMkLst>
        </pc:spChg>
      </pc:sldChg>
      <pc:sldChg chg="modSp mod">
        <pc:chgData name="Liza Tsaliki" userId="66229fef-d0ce-4288-bb0d-8dacc6a64628" providerId="ADAL" clId="{DE4DCB02-929E-4770-8B1F-960F7384261C}" dt="2026-03-24T12:49:29.118" v="14" actId="20577"/>
        <pc:sldMkLst>
          <pc:docMk/>
          <pc:sldMk cId="3441000426" sldId="331"/>
        </pc:sldMkLst>
        <pc:spChg chg="mod">
          <ac:chgData name="Liza Tsaliki" userId="66229fef-d0ce-4288-bb0d-8dacc6a64628" providerId="ADAL" clId="{DE4DCB02-929E-4770-8B1F-960F7384261C}" dt="2026-03-24T12:49:29.118" v="14" actId="20577"/>
          <ac:spMkLst>
            <pc:docMk/>
            <pc:sldMk cId="3441000426" sldId="331"/>
            <ac:spMk id="3" creationId="{23A91FDF-84CD-9FA7-52AF-5B8739D8508D}"/>
          </ac:spMkLst>
        </pc:spChg>
      </pc:sldChg>
      <pc:sldChg chg="modSp mod">
        <pc:chgData name="Liza Tsaliki" userId="66229fef-d0ce-4288-bb0d-8dacc6a64628" providerId="ADAL" clId="{DE4DCB02-929E-4770-8B1F-960F7384261C}" dt="2026-03-24T12:50:55.565" v="15" actId="21"/>
        <pc:sldMkLst>
          <pc:docMk/>
          <pc:sldMk cId="576638566" sldId="332"/>
        </pc:sldMkLst>
        <pc:spChg chg="mod">
          <ac:chgData name="Liza Tsaliki" userId="66229fef-d0ce-4288-bb0d-8dacc6a64628" providerId="ADAL" clId="{DE4DCB02-929E-4770-8B1F-960F7384261C}" dt="2026-03-24T12:50:55.565" v="15" actId="21"/>
          <ac:spMkLst>
            <pc:docMk/>
            <pc:sldMk cId="576638566" sldId="332"/>
            <ac:spMk id="3" creationId="{2ED2D9F0-A7A9-D889-747A-979C33E75B1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t>3/24/2026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t>‹#›</a:t>
            </a:fld>
            <a:endParaRPr/>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t>3/23/2026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t>‹#›</a:t>
            </a:fld>
            <a:endParaRPr/>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a:p>
        </p:txBody>
      </p:sp>
    </p:spTree>
    <p:extLst>
      <p:ext uri="{BB962C8B-B14F-4D97-AF65-F5344CB8AC3E}">
        <p14:creationId xmlns:p14="http://schemas.microsoft.com/office/powerpoint/2010/main" val="33008298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6DD1B487-36FD-4CED-B07A-1A81FC6540B1}" type="datetime1">
              <a:rPr lang="en-US" smtClean="0"/>
              <a:pPr/>
              <a:t>3/23/2026</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pic>
        <p:nvPicPr>
          <p:cNvPr id="11" name="Picture 10" descr="Closeup of green plant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Picture 8" descr="Wav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93A66BA0-BF77-43AC-894A-20AD8220B887}" type="datetime1">
              <a:rPr lang="en-US" smtClean="0"/>
              <a:pPr/>
              <a:t>3/23/2026</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fld id="{94C81B4D-F060-418E-A958-B2BDC1A258F8}" type="datetime1">
              <a:rPr lang="en-US" smtClean="0"/>
              <a:pPr/>
              <a:t>3/23/2026</a:t>
            </a:fld>
            <a:endParaRPr lang="en-US" dirty="0"/>
          </a:p>
        </p:txBody>
      </p:sp>
      <p:sp>
        <p:nvSpPr>
          <p:cNvPr id="8" name="Footer Placeholder 7"/>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
        <p:nvSpPr>
          <p:cNvPr id="3" name="Date Placeholder 2"/>
          <p:cNvSpPr>
            <a:spLocks noGrp="1"/>
          </p:cNvSpPr>
          <p:nvPr>
            <p:ph type="dt" sz="half" idx="10"/>
          </p:nvPr>
        </p:nvSpPr>
        <p:spPr/>
        <p:txBody>
          <a:bodyPr/>
          <a:lstStyle/>
          <a:p>
            <a:fld id="{9386AC23-C97B-41FB-9B89-C7FE0FB631CA}" type="datetime1">
              <a:rPr lang="en-US" smtClean="0"/>
              <a:pPr/>
              <a:t>3/23/2026</a:t>
            </a:fld>
            <a:endParaRPr lang="en-US" dirty="0"/>
          </a:p>
        </p:txBody>
      </p:sp>
      <p:sp>
        <p:nvSpPr>
          <p:cNvPr id="4" name="Footer Placeholder 3"/>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a:p>
        </p:txBody>
      </p:sp>
      <p:sp>
        <p:nvSpPr>
          <p:cNvPr id="2" name="Date Placeholder 1"/>
          <p:cNvSpPr>
            <a:spLocks noGrp="1"/>
          </p:cNvSpPr>
          <p:nvPr>
            <p:ph type="dt" sz="half" idx="10"/>
          </p:nvPr>
        </p:nvSpPr>
        <p:spPr/>
        <p:txBody>
          <a:bodyPr/>
          <a:lstStyle/>
          <a:p>
            <a:fld id="{C81B9673-AC7F-4F1F-84E4-F0E5EAAE106D}" type="datetime1">
              <a:rPr lang="en-US" smtClean="0"/>
              <a:pPr/>
              <a:t>3/23/2026</a:t>
            </a:fld>
            <a:endParaRPr lang="en-US" dirty="0"/>
          </a:p>
        </p:txBody>
      </p:sp>
      <p:sp>
        <p:nvSpPr>
          <p:cNvPr id="3" name="Footer Placeholder 2"/>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BA2A3310-D664-4933-9402-AB5DB0887727}" type="datetime1">
              <a:rPr lang="en-US" smtClean="0"/>
              <a:pPr/>
              <a:t>3/23/2026</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E1447A63-5E3D-469C-A0D1-119323F4F95E}" type="datetime1">
              <a:rPr lang="en-US" smtClean="0"/>
              <a:pPr/>
              <a:t>3/23/2026</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C9B55A74-0919-413E-865C-E0E8D1722ED7}" type="datetime1">
              <a:rPr lang="en-US" smtClean="0"/>
              <a:pPr/>
              <a:t>3/23/2026</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25BFE46A-5893-4F80-829A-F37AF8AAC03B}" type="datetime1">
              <a:rPr lang="en-US" smtClean="0"/>
              <a:pPr/>
              <a:t>3/23/2026</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1E56E745-E731-42F7-BC46-83DD513FC98F}" type="datetime1">
              <a:rPr lang="en-US" smtClean="0"/>
              <a:pPr/>
              <a:t>3/23/2026</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r>
              <a:rPr lang="en-US"/>
              <a:t>Add a footer</a:t>
            </a:r>
            <a:endParaRPr lang="en-US" dirty="0"/>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skynews.com.au/australia-news/inside-the-explicit-book-encouraging-children-to-sext-and-watch-porn-as-a-sugary-treat-as-calls-grow-for-the-material-to-be-removed-from-australian-public-libraries/news-story/1730d3536e3f62302a3c9b95e37cc321"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080/14681811.2023.2238189" TargetMode="External"/><Relationship Id="rId2" Type="http://schemas.openxmlformats.org/officeDocument/2006/relationships/hyperlink" Target="https://www.itspronouncedmetrosexual.com/2015/03/the-genderbread-person-v3/"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ieidiseis.gr/politiki/169583/aposyrthike-to-anachronistiko-vinteo-gia-ti-sexoyaliki-diapaidagogisi-meta-ton-salo/"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4bJvRXygk8M&amp;ab_channel=Flashgr"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theguardian.com/tv-and-radio/2020/jan/17/sex-education-season-two-review-netflix" TargetMode="External"/><Relationship Id="rId2" Type="http://schemas.openxmlformats.org/officeDocument/2006/relationships/hyperlink" Target="https://www.theguardian.com/tv-and-radio/2018/oct/03/big-mouth-netflix-sex-education-comedy" TargetMode="External"/><Relationship Id="rId1" Type="http://schemas.openxmlformats.org/officeDocument/2006/relationships/slideLayout" Target="../slideLayouts/slideLayout2.xml"/><Relationship Id="rId4" Type="http://schemas.openxmlformats.org/officeDocument/2006/relationships/hyperlink" Target="https://www.tht.org.uk/our-work/our-campaigns/relationships-and-sex-education-rse" TargetMode="External"/></Relationships>
</file>

<file path=ppt/slides/_rels/slide34.xml.rels><?xml version="1.0" encoding="UTF-8" standalone="yes"?>
<Relationships xmlns="http://schemas.openxmlformats.org/package/2006/relationships"><Relationship Id="rId2" Type="http://schemas.openxmlformats.org/officeDocument/2006/relationships/hyperlink" Target="https://powertodecide.org/what-we-do/information/national-state-data/teen-birth-rate"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powertodecide.org/what-we-do/information/resource-library/survey-says-my-inner-selfie-august-2015"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bedsider.org/methods" TargetMode="External"/><Relationship Id="rId2" Type="http://schemas.openxmlformats.org/officeDocument/2006/relationships/hyperlink" Target="https://powertodecide.org/what-we-do/information/resource-library/talkingispower-2018-champion-guide" TargetMode="External"/><Relationship Id="rId1" Type="http://schemas.openxmlformats.org/officeDocument/2006/relationships/slideLayout" Target="../slideLayouts/slideLayout2.xml"/><Relationship Id="rId4" Type="http://schemas.openxmlformats.org/officeDocument/2006/relationships/hyperlink" Target="https://powertodecide.org/sexual-health/resources-for-parents-champions-mentors/talkingispower." TargetMode="External"/></Relationships>
</file>

<file path=ppt/slides/_rels/slide37.xml.rels><?xml version="1.0" encoding="UTF-8" standalone="yes"?>
<Relationships xmlns="http://schemas.openxmlformats.org/package/2006/relationships"><Relationship Id="rId2" Type="http://schemas.openxmlformats.org/officeDocument/2006/relationships/hyperlink" Target="https://www.npr.org/2021/09/26/1040756499/laurie-nunn-talks-sex-education-season-3"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powertodecide.org/news/tv-shows-get-conversation-started" TargetMode="External"/><Relationship Id="rId2" Type="http://schemas.openxmlformats.org/officeDocument/2006/relationships/hyperlink" Target="https://powertodecide.org/" TargetMode="External"/><Relationship Id="rId1" Type="http://schemas.openxmlformats.org/officeDocument/2006/relationships/slideLayout" Target="../slideLayouts/slideLayout2.xml"/><Relationship Id="rId5" Type="http://schemas.openxmlformats.org/officeDocument/2006/relationships/hyperlink" Target="https://www.huffingtonpost.co.uk/entry/tiktok-sex-ed-accuracy_uk_63fdea72e4b08b1402dff37a" TargetMode="External"/><Relationship Id="rId4" Type="http://schemas.openxmlformats.org/officeDocument/2006/relationships/hyperlink" Target="https://powertodecide.org/news/sharing-your-sex-ed-story-can-have-real-impact"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s://thebetteryouinstitute.com/2021/07/27/what-is-sex-education-about-netflix/"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sfaf.org/collections/author/san-francisco-aids-foundation" TargetMode="External"/><Relationship Id="rId2" Type="http://schemas.openxmlformats.org/officeDocument/2006/relationships/hyperlink" Target="https://www.sfaf.org/collections/beta/anal-douching-safety-tips/"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bloomsbury.com/uk/author/deborah-shaw/" TargetMode="External"/><Relationship Id="rId2" Type="http://schemas.openxmlformats.org/officeDocument/2006/relationships/image" Target="../media/image12.jpeg"/><Relationship Id="rId1" Type="http://schemas.openxmlformats.org/officeDocument/2006/relationships/slideLayout" Target="../slideLayouts/slideLayout4.xml"/><Relationship Id="rId5" Type="http://schemas.openxmlformats.org/officeDocument/2006/relationships/hyperlink" Target="https://www.bloomsbury.com/uk/sex-education-9798765107317/" TargetMode="External"/><Relationship Id="rId4" Type="http://schemas.openxmlformats.org/officeDocument/2006/relationships/hyperlink" Target="https://www.bloomsbury.com/uk/author/rob-stone/"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doi.org/10.1080/14681811.2024.2381194" TargetMode="External"/><Relationship Id="rId2" Type="http://schemas.openxmlformats.org/officeDocument/2006/relationships/hyperlink" Target="https://doi.org/10.1080/09589236.2024.2349912" TargetMode="External"/><Relationship Id="rId1" Type="http://schemas.openxmlformats.org/officeDocument/2006/relationships/slideLayout" Target="../slideLayouts/slideLayout2.xml"/><Relationship Id="rId5" Type="http://schemas.openxmlformats.org/officeDocument/2006/relationships/hyperlink" Target="https://doi.org/10.1080/1369118X.2021.1988130" TargetMode="External"/><Relationship Id="rId4" Type="http://schemas.openxmlformats.org/officeDocument/2006/relationships/hyperlink" Target="https://doi.org/10.1080/15546128.2023.2282505"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file:////Users/despinachronaki/Library/Group%20Containers/UBF8T346G9.ms/WebArchiveCopyPasteTempFiles/com.microsoft.Word/page12image90832112" TargetMode="External"/><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Contextualizing</a:t>
            </a:r>
          </a:p>
        </p:txBody>
      </p:sp>
      <p:sp>
        <p:nvSpPr>
          <p:cNvPr id="3" name="Subtitle 2"/>
          <p:cNvSpPr>
            <a:spLocks noGrp="1"/>
          </p:cNvSpPr>
          <p:nvPr>
            <p:ph type="subTitle" idx="1"/>
          </p:nvPr>
        </p:nvSpPr>
        <p:spPr/>
        <p:txBody>
          <a:bodyPr>
            <a:noAutofit/>
          </a:bodyPr>
          <a:lstStyle/>
          <a:p>
            <a:r>
              <a:rPr lang="en-US" sz="4000" dirty="0"/>
              <a:t>Sex-ed</a:t>
            </a:r>
          </a:p>
        </p:txBody>
      </p:sp>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Sex-ed</a:t>
            </a:r>
          </a:p>
        </p:txBody>
      </p:sp>
      <p:sp>
        <p:nvSpPr>
          <p:cNvPr id="3" name="Content Placeholder 2"/>
          <p:cNvSpPr>
            <a:spLocks noGrp="1"/>
          </p:cNvSpPr>
          <p:nvPr>
            <p:ph idx="1"/>
          </p:nvPr>
        </p:nvSpPr>
        <p:spPr/>
        <p:txBody>
          <a:bodyPr/>
          <a:lstStyle/>
          <a:p>
            <a:r>
              <a:rPr lang="en-US" dirty="0"/>
              <a:t>Uneasy relationship between young ppl (i.e. teens) and sex(</a:t>
            </a:r>
            <a:r>
              <a:rPr lang="en-US" dirty="0" err="1"/>
              <a:t>ual</a:t>
            </a:r>
            <a:r>
              <a:rPr lang="en-US" dirty="0"/>
              <a:t> knowledge)/sex-ed:</a:t>
            </a:r>
          </a:p>
          <a:p>
            <a:pPr lvl="1"/>
            <a:r>
              <a:rPr lang="en-US" b="1" dirty="0"/>
              <a:t>Because of how children/childhood is constructed =&gt;</a:t>
            </a:r>
          </a:p>
          <a:p>
            <a:pPr lvl="2"/>
            <a:r>
              <a:rPr lang="en-US" sz="2200" dirty="0"/>
              <a:t>Confusion and anxiety about teen’s access to sexual content (online, and offline) =&gt;</a:t>
            </a:r>
          </a:p>
          <a:p>
            <a:pPr lvl="2"/>
            <a:r>
              <a:rPr lang="en-US" sz="2200" dirty="0"/>
              <a:t>Concern from young ppl themselves; their families; educators; caregivers; policymakers</a:t>
            </a:r>
          </a:p>
          <a:p>
            <a:pPr lvl="1"/>
            <a:r>
              <a:rPr lang="en-US" b="1" dirty="0"/>
              <a:t>Because sexual knowledge assumed to lead -&gt; practice of sex</a:t>
            </a:r>
          </a:p>
          <a:p>
            <a:pPr marL="283464" lvl="1" indent="0">
              <a:buNone/>
            </a:pPr>
            <a:endParaRPr lang="en-US" dirty="0"/>
          </a:p>
          <a:p>
            <a:pPr marL="283464" lvl="1" indent="0">
              <a:buNone/>
            </a:pPr>
            <a:r>
              <a:rPr lang="en-US" dirty="0"/>
              <a:t>Which means: </a:t>
            </a:r>
            <a:r>
              <a:rPr lang="en-US" b="1" dirty="0">
                <a:solidFill>
                  <a:srgbClr val="FF0000"/>
                </a:solidFill>
              </a:rPr>
              <a:t>who can teens/children </a:t>
            </a:r>
            <a:r>
              <a:rPr lang="en-US" b="1" i="1" dirty="0">
                <a:solidFill>
                  <a:srgbClr val="FF0000"/>
                </a:solidFill>
              </a:rPr>
              <a:t>talk</a:t>
            </a:r>
            <a:r>
              <a:rPr lang="en-US" b="1" dirty="0">
                <a:solidFill>
                  <a:srgbClr val="FF0000"/>
                </a:solidFill>
              </a:rPr>
              <a:t> to when they want to talk about sex???</a:t>
            </a:r>
          </a:p>
          <a:p>
            <a:pPr marL="283464" lvl="1" indent="0">
              <a:buNone/>
            </a:pPr>
            <a:endParaRPr lang="en-US" dirty="0"/>
          </a:p>
          <a:p>
            <a:pPr marL="283464" lvl="1" indent="0">
              <a:buNone/>
            </a:pPr>
            <a:r>
              <a:rPr lang="en-US" dirty="0"/>
              <a:t>	(teens can’t, won’t talk to adults about sex, for fear of censure or punishment) =&gt;</a:t>
            </a:r>
          </a:p>
          <a:p>
            <a:pPr marL="283464" lvl="1" indent="0">
              <a:buNone/>
            </a:pPr>
            <a:r>
              <a:rPr lang="en-US" dirty="0"/>
              <a:t>Impossible to have a grown-up conversation around children/teens and porn</a:t>
            </a:r>
          </a:p>
        </p:txBody>
      </p:sp>
      <p:sp>
        <p:nvSpPr>
          <p:cNvPr id="4" name="Slide Number Placeholder 3"/>
          <p:cNvSpPr>
            <a:spLocks noGrp="1"/>
          </p:cNvSpPr>
          <p:nvPr>
            <p:ph type="sldNum" sz="quarter" idx="12"/>
          </p:nvPr>
        </p:nvSpPr>
        <p:spPr/>
        <p:txBody>
          <a:bodyPr/>
          <a:lstStyle/>
          <a:p>
            <a:fld id="{9CD8D479-8942-46E8-A226-A4E01F7A105C}" type="slidenum">
              <a:rPr lang="en-US" smtClean="0"/>
              <a:t>2</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62761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Sex-ed</a:t>
            </a:r>
          </a:p>
        </p:txBody>
      </p:sp>
      <p:sp>
        <p:nvSpPr>
          <p:cNvPr id="3" name="Content Placeholder 2"/>
          <p:cNvSpPr>
            <a:spLocks noGrp="1"/>
          </p:cNvSpPr>
          <p:nvPr>
            <p:ph idx="1"/>
          </p:nvPr>
        </p:nvSpPr>
        <p:spPr/>
        <p:txBody>
          <a:bodyPr>
            <a:normAutofit/>
          </a:bodyPr>
          <a:lstStyle/>
          <a:p>
            <a:r>
              <a:rPr lang="en-US" sz="2400" dirty="0"/>
              <a:t>‘Risk’ = key term in sex-ed;</a:t>
            </a:r>
          </a:p>
          <a:p>
            <a:pPr lvl="1"/>
            <a:r>
              <a:rPr lang="en-US" sz="2400" dirty="0"/>
              <a:t>Sex = dangerous, it can kill!! (biomedical view of sex)</a:t>
            </a:r>
          </a:p>
          <a:p>
            <a:pPr lvl="1"/>
            <a:endParaRPr lang="en-US" sz="2400" dirty="0"/>
          </a:p>
          <a:p>
            <a:pPr lvl="1"/>
            <a:r>
              <a:rPr lang="en-US" sz="2400" dirty="0"/>
              <a:t>Sex as presented for teens = </a:t>
            </a:r>
            <a:r>
              <a:rPr lang="en-US" sz="2400" b="1" dirty="0">
                <a:solidFill>
                  <a:srgbClr val="FF0000"/>
                </a:solidFill>
              </a:rPr>
              <a:t>not safe</a:t>
            </a:r>
            <a:r>
              <a:rPr lang="en-US" sz="2400" dirty="0"/>
              <a:t>; nothing about ‘healthy’ relationships;</a:t>
            </a:r>
          </a:p>
          <a:p>
            <a:pPr lvl="1"/>
            <a:r>
              <a:rPr lang="en-US" sz="2400" dirty="0">
                <a:solidFill>
                  <a:srgbClr val="FF0000"/>
                </a:solidFill>
              </a:rPr>
              <a:t>Nothing</a:t>
            </a:r>
            <a:r>
              <a:rPr lang="en-US" sz="2400" dirty="0"/>
              <a:t> about sex as </a:t>
            </a:r>
            <a:r>
              <a:rPr lang="en-US" sz="2400" b="1" dirty="0">
                <a:solidFill>
                  <a:srgbClr val="FF0000"/>
                </a:solidFill>
              </a:rPr>
              <a:t>embodied pleasure</a:t>
            </a:r>
          </a:p>
          <a:p>
            <a:pPr lvl="1"/>
            <a:r>
              <a:rPr lang="en-US" sz="2400" dirty="0"/>
              <a:t>Think of how </a:t>
            </a:r>
            <a:r>
              <a:rPr lang="en-US" sz="2400" b="1" dirty="0"/>
              <a:t>‘childhood innocence’ </a:t>
            </a:r>
            <a:r>
              <a:rPr lang="en-US" sz="2400" dirty="0"/>
              <a:t>= </a:t>
            </a:r>
            <a:r>
              <a:rPr lang="en-US" sz="2400" b="1" dirty="0">
                <a:solidFill>
                  <a:srgbClr val="FF0000"/>
                </a:solidFill>
              </a:rPr>
              <a:t>ignorance about sex</a:t>
            </a:r>
          </a:p>
          <a:p>
            <a:pPr lvl="1"/>
            <a:endParaRPr lang="en-US" sz="2400" dirty="0"/>
          </a:p>
          <a:p>
            <a:pPr lvl="1"/>
            <a:r>
              <a:rPr lang="en-US" sz="2400" dirty="0"/>
              <a:t>And how does this affect </a:t>
            </a:r>
            <a:r>
              <a:rPr lang="en-US" sz="2400" i="1" dirty="0">
                <a:solidFill>
                  <a:srgbClr val="FF0000"/>
                </a:solidFill>
              </a:rPr>
              <a:t>actual</a:t>
            </a:r>
            <a:r>
              <a:rPr lang="en-US" sz="2400" dirty="0"/>
              <a:t> needs for safe sex??</a:t>
            </a:r>
          </a:p>
          <a:p>
            <a:pPr lvl="1"/>
            <a:r>
              <a:rPr lang="en-US" sz="2400" dirty="0"/>
              <a:t>Safe sex as fun (</a:t>
            </a:r>
            <a:r>
              <a:rPr lang="en-US" sz="2400" b="1" dirty="0">
                <a:solidFill>
                  <a:srgbClr val="FF0000"/>
                </a:solidFill>
              </a:rPr>
              <a:t>not</a:t>
            </a:r>
            <a:r>
              <a:rPr lang="en-US" sz="2400" dirty="0"/>
              <a:t> in medical terms)</a:t>
            </a:r>
            <a:endParaRPr lang="el-GR" sz="2400"/>
          </a:p>
          <a:p>
            <a:pPr marL="283464" lvl="1" indent="0">
              <a:buNone/>
            </a:pPr>
            <a:endParaRPr lang="en-US" sz="2400" dirty="0"/>
          </a:p>
        </p:txBody>
      </p:sp>
      <p:sp>
        <p:nvSpPr>
          <p:cNvPr id="4" name="Slide Number Placeholder 3"/>
          <p:cNvSpPr>
            <a:spLocks noGrp="1"/>
          </p:cNvSpPr>
          <p:nvPr>
            <p:ph type="sldNum" sz="quarter" idx="12"/>
          </p:nvPr>
        </p:nvSpPr>
        <p:spPr/>
        <p:txBody>
          <a:bodyPr/>
          <a:lstStyle/>
          <a:p>
            <a:fld id="{9CD8D479-8942-46E8-A226-A4E01F7A105C}" type="slidenum">
              <a:rPr lang="en-US" smtClean="0"/>
              <a:t>3</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302465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Sex-ed</a:t>
            </a:r>
          </a:p>
        </p:txBody>
      </p:sp>
      <p:sp>
        <p:nvSpPr>
          <p:cNvPr id="3" name="Content Placeholder 2"/>
          <p:cNvSpPr>
            <a:spLocks noGrp="1"/>
          </p:cNvSpPr>
          <p:nvPr>
            <p:ph idx="1"/>
          </p:nvPr>
        </p:nvSpPr>
        <p:spPr/>
        <p:txBody>
          <a:bodyPr/>
          <a:lstStyle/>
          <a:p>
            <a:r>
              <a:rPr lang="en-US" dirty="0"/>
              <a:t>Concern about ‘effects of pornography’</a:t>
            </a:r>
          </a:p>
          <a:p>
            <a:pPr lvl="1"/>
            <a:r>
              <a:rPr lang="en-US" dirty="0"/>
              <a:t>So, not only pornography (historically) being constructed as ‘evil’, ‘corruptive’, BUT,</a:t>
            </a:r>
          </a:p>
          <a:p>
            <a:pPr lvl="1"/>
            <a:r>
              <a:rPr lang="en-US" dirty="0"/>
              <a:t>Practically, </a:t>
            </a:r>
            <a:r>
              <a:rPr lang="en-US" b="1" dirty="0">
                <a:solidFill>
                  <a:srgbClr val="FF0000"/>
                </a:solidFill>
              </a:rPr>
              <a:t>young ppl’s voices usually absent from  such a debate:</a:t>
            </a:r>
          </a:p>
          <a:p>
            <a:pPr lvl="2"/>
            <a:r>
              <a:rPr lang="en-US" sz="1800" dirty="0"/>
              <a:t>i.e. </a:t>
            </a:r>
            <a:r>
              <a:rPr lang="en-US" sz="1800" u="sng" dirty="0"/>
              <a:t>we rarely hear from teens who have watched/used porn;  we hear the voice of professionals</a:t>
            </a:r>
            <a:r>
              <a:rPr lang="en-US" sz="1800" dirty="0"/>
              <a:t>, (so doctors, psychologists) =&gt;</a:t>
            </a:r>
          </a:p>
          <a:p>
            <a:pPr lvl="2"/>
            <a:endParaRPr lang="en-US" sz="1800" dirty="0"/>
          </a:p>
          <a:p>
            <a:pPr lvl="2"/>
            <a:r>
              <a:rPr lang="en-US" sz="1800" dirty="0"/>
              <a:t>Catch-22</a:t>
            </a:r>
            <a:r>
              <a:rPr lang="en-US" sz="1800" b="1" dirty="0"/>
              <a:t>: how can young ppl have a speaking position on the matter</a:t>
            </a:r>
            <a:r>
              <a:rPr lang="en-US" sz="1800" dirty="0"/>
              <a:t>, when </a:t>
            </a:r>
            <a:r>
              <a:rPr lang="en-US" sz="1800" b="1" dirty="0">
                <a:solidFill>
                  <a:srgbClr val="FF0000"/>
                </a:solidFill>
              </a:rPr>
              <a:t>regulation dictates they should have not encountered ‘adult content’??</a:t>
            </a:r>
          </a:p>
          <a:p>
            <a:pPr lvl="2"/>
            <a:endParaRPr lang="en-US" sz="1800" dirty="0"/>
          </a:p>
          <a:p>
            <a:pPr lvl="2"/>
            <a:r>
              <a:rPr lang="en-US" sz="1800" dirty="0"/>
              <a:t>And given that many teens do encounter such content, </a:t>
            </a:r>
            <a:r>
              <a:rPr lang="en-US" sz="1800" b="1" dirty="0">
                <a:solidFill>
                  <a:srgbClr val="FF0000"/>
                </a:solidFill>
              </a:rPr>
              <a:t>how can we have an inclusive and meaningful debate, that takes young ppl voices seriously????</a:t>
            </a:r>
          </a:p>
          <a:p>
            <a:pPr lvl="2"/>
            <a:endParaRPr lang="en-US" sz="1800" dirty="0"/>
          </a:p>
          <a:p>
            <a:pPr lvl="2"/>
            <a:r>
              <a:rPr lang="en-US" sz="1800" b="1" dirty="0"/>
              <a:t>One way: use fiction </a:t>
            </a:r>
            <a:r>
              <a:rPr lang="en-US" sz="1800" dirty="0"/>
              <a:t>(‘Sex-Education’, Netflix, 2019-2023, 4 seasons)</a:t>
            </a:r>
          </a:p>
          <a:p>
            <a:pPr lvl="2"/>
            <a:r>
              <a:rPr lang="en-US" sz="1800" b="1" dirty="0"/>
              <a:t>Another: through inclusive, teen-friendly research </a:t>
            </a:r>
            <a:r>
              <a:rPr lang="en-US" sz="1800" dirty="0"/>
              <a:t>-&gt; research ethics; consent forms; ethical clearance</a:t>
            </a:r>
          </a:p>
          <a:p>
            <a:pPr lvl="2"/>
            <a:endParaRPr lang="en-US" sz="1800" dirty="0"/>
          </a:p>
        </p:txBody>
      </p:sp>
      <p:sp>
        <p:nvSpPr>
          <p:cNvPr id="4" name="Slide Number Placeholder 3"/>
          <p:cNvSpPr>
            <a:spLocks noGrp="1"/>
          </p:cNvSpPr>
          <p:nvPr>
            <p:ph type="sldNum" sz="quarter" idx="12"/>
          </p:nvPr>
        </p:nvSpPr>
        <p:spPr/>
        <p:txBody>
          <a:bodyPr/>
          <a:lstStyle/>
          <a:p>
            <a:fld id="{9CD8D479-8942-46E8-A226-A4E01F7A105C}" type="slidenum">
              <a:rPr lang="en-US" smtClean="0"/>
              <a:t>4</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304315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26" y="276087"/>
            <a:ext cx="9371949" cy="546873"/>
          </a:xfrm>
        </p:spPr>
        <p:txBody>
          <a:bodyPr>
            <a:normAutofit fontScale="90000"/>
          </a:bodyPr>
          <a:lstStyle/>
          <a:p>
            <a:r>
              <a:rPr lang="en-US" dirty="0"/>
              <a:t>Sex-ed</a:t>
            </a:r>
          </a:p>
        </p:txBody>
      </p:sp>
      <p:sp>
        <p:nvSpPr>
          <p:cNvPr id="3" name="Content Placeholder 2"/>
          <p:cNvSpPr>
            <a:spLocks noGrp="1"/>
          </p:cNvSpPr>
          <p:nvPr>
            <p:ph idx="1"/>
          </p:nvPr>
        </p:nvSpPr>
        <p:spPr>
          <a:xfrm>
            <a:off x="609600" y="1178560"/>
            <a:ext cx="10172375" cy="5403353"/>
          </a:xfrm>
        </p:spPr>
        <p:txBody>
          <a:bodyPr>
            <a:normAutofit/>
          </a:bodyPr>
          <a:lstStyle/>
          <a:p>
            <a:pPr lvl="2"/>
            <a:r>
              <a:rPr lang="en-US" sz="1800" b="1" dirty="0" err="1">
                <a:solidFill>
                  <a:srgbClr val="FF0000"/>
                </a:solidFill>
              </a:rPr>
              <a:t>Sth</a:t>
            </a:r>
            <a:r>
              <a:rPr lang="en-US" sz="1800" b="1" dirty="0">
                <a:solidFill>
                  <a:srgbClr val="FF0000"/>
                </a:solidFill>
              </a:rPr>
              <a:t> else to think about</a:t>
            </a:r>
            <a:r>
              <a:rPr lang="en-US" sz="1800" dirty="0"/>
              <a:t>:</a:t>
            </a:r>
          </a:p>
          <a:p>
            <a:pPr lvl="2"/>
            <a:r>
              <a:rPr lang="en-US" sz="2400" dirty="0"/>
              <a:t>Fears about what kind of/how much sexual knowledge teens get =&gt; </a:t>
            </a:r>
            <a:r>
              <a:rPr lang="en-US" sz="2400" b="1" dirty="0"/>
              <a:t>we tend to ignore more pressing issues for teens</a:t>
            </a:r>
            <a:r>
              <a:rPr lang="en-US" sz="2400" dirty="0"/>
              <a:t>: user-generated content, thinspiration, pro-suicide ideation, bullying, </a:t>
            </a:r>
            <a:r>
              <a:rPr lang="en-US" sz="2400" dirty="0" err="1"/>
              <a:t>etc</a:t>
            </a:r>
            <a:r>
              <a:rPr lang="en-US" sz="2400" dirty="0"/>
              <a:t>).</a:t>
            </a:r>
          </a:p>
          <a:p>
            <a:pPr lvl="2"/>
            <a:endParaRPr lang="en-US" sz="2400" dirty="0"/>
          </a:p>
          <a:p>
            <a:pPr lvl="2"/>
            <a:r>
              <a:rPr lang="en-US" sz="1800" dirty="0"/>
              <a:t>To complicate things further:</a:t>
            </a:r>
          </a:p>
          <a:p>
            <a:pPr lvl="2"/>
            <a:r>
              <a:rPr lang="en-US" sz="2000" dirty="0"/>
              <a:t>Research around young ppl’s responses to ‘official’ information about sex and sexuality (i.e. in sex-ed classes) = shows that </a:t>
            </a:r>
            <a:r>
              <a:rPr lang="en-US" sz="2000" b="1" dirty="0">
                <a:solidFill>
                  <a:srgbClr val="FF0000"/>
                </a:solidFill>
              </a:rPr>
              <a:t>teenagers find them too blunt and unfit for their needs</a:t>
            </a:r>
          </a:p>
          <a:p>
            <a:pPr lvl="2"/>
            <a:r>
              <a:rPr lang="en-US" sz="2000" b="1" dirty="0"/>
              <a:t>So, teens want to discuss the </a:t>
            </a:r>
            <a:r>
              <a:rPr lang="en-US" sz="2000" b="1" dirty="0">
                <a:solidFill>
                  <a:srgbClr val="FF0000"/>
                </a:solidFill>
              </a:rPr>
              <a:t>qualitative elements of sexual activity </a:t>
            </a:r>
            <a:r>
              <a:rPr lang="en-US" sz="2000" b="1" dirty="0"/>
              <a:t>and education, including </a:t>
            </a:r>
            <a:r>
              <a:rPr lang="en-US" sz="2000" b="1" i="1" dirty="0">
                <a:solidFill>
                  <a:srgbClr val="FF0000"/>
                </a:solidFill>
              </a:rPr>
              <a:t>pleasure and desire</a:t>
            </a:r>
            <a:r>
              <a:rPr lang="en-US" sz="2000" b="1" dirty="0"/>
              <a:t>:</a:t>
            </a:r>
          </a:p>
          <a:p>
            <a:pPr lvl="3"/>
            <a:r>
              <a:rPr lang="en-US" sz="2000" b="1" dirty="0"/>
              <a:t> sex usually discussed in context of </a:t>
            </a:r>
            <a:r>
              <a:rPr lang="en-US" sz="2000" b="1" dirty="0">
                <a:solidFill>
                  <a:srgbClr val="FF0000"/>
                </a:solidFill>
              </a:rPr>
              <a:t>reproduction</a:t>
            </a:r>
            <a:r>
              <a:rPr lang="en-US" sz="2000" b="1" dirty="0"/>
              <a:t> – and how NOT to get pregnant, </a:t>
            </a:r>
          </a:p>
          <a:p>
            <a:pPr lvl="3"/>
            <a:r>
              <a:rPr lang="en-US" sz="2000" b="1" i="1" u="sng" dirty="0"/>
              <a:t>NOT it’s pleasurable, recreational aspects!! </a:t>
            </a:r>
            <a:r>
              <a:rPr lang="en-US" sz="2000" b="1" dirty="0"/>
              <a:t>=&gt;</a:t>
            </a:r>
          </a:p>
          <a:p>
            <a:pPr lvl="3"/>
            <a:r>
              <a:rPr lang="en-US" sz="2000" b="1" dirty="0"/>
              <a:t>Sex and sexuality discussed from a </a:t>
            </a:r>
            <a:r>
              <a:rPr lang="en-US" sz="2000" b="1" dirty="0">
                <a:solidFill>
                  <a:srgbClr val="FF0000"/>
                </a:solidFill>
              </a:rPr>
              <a:t>fear-based, sex-negative angle </a:t>
            </a:r>
            <a:r>
              <a:rPr lang="en-US" sz="2000" b="1" dirty="0"/>
              <a:t>(queer sex more so than </a:t>
            </a:r>
            <a:r>
              <a:rPr lang="en-US" sz="2000" b="1" dirty="0" err="1"/>
              <a:t>heterornomative</a:t>
            </a:r>
            <a:r>
              <a:rPr lang="en-US" sz="2000" b="1" dirty="0"/>
              <a:t> sex).</a:t>
            </a:r>
          </a:p>
        </p:txBody>
      </p:sp>
      <p:sp>
        <p:nvSpPr>
          <p:cNvPr id="4" name="Slide Number Placeholder 3"/>
          <p:cNvSpPr>
            <a:spLocks noGrp="1"/>
          </p:cNvSpPr>
          <p:nvPr>
            <p:ph type="sldNum" sz="quarter" idx="12"/>
          </p:nvPr>
        </p:nvSpPr>
        <p:spPr/>
        <p:txBody>
          <a:bodyPr/>
          <a:lstStyle/>
          <a:p>
            <a:fld id="{9CD8D479-8942-46E8-A226-A4E01F7A105C}" type="slidenum">
              <a:rPr lang="en-US" smtClean="0"/>
              <a:t>5</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824072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26" y="276087"/>
            <a:ext cx="9371949" cy="617993"/>
          </a:xfrm>
        </p:spPr>
        <p:txBody>
          <a:bodyPr/>
          <a:lstStyle/>
          <a:p>
            <a:r>
              <a:rPr lang="en-US" dirty="0"/>
              <a:t>Sex-ed</a:t>
            </a:r>
          </a:p>
        </p:txBody>
      </p:sp>
      <p:sp>
        <p:nvSpPr>
          <p:cNvPr id="3" name="Content Placeholder 2"/>
          <p:cNvSpPr>
            <a:spLocks noGrp="1"/>
          </p:cNvSpPr>
          <p:nvPr>
            <p:ph idx="1"/>
          </p:nvPr>
        </p:nvSpPr>
        <p:spPr>
          <a:xfrm>
            <a:off x="762000" y="1168400"/>
            <a:ext cx="10019975" cy="5018283"/>
          </a:xfrm>
        </p:spPr>
        <p:txBody>
          <a:bodyPr>
            <a:normAutofit/>
          </a:bodyPr>
          <a:lstStyle/>
          <a:p>
            <a:pPr lvl="2"/>
            <a:r>
              <a:rPr lang="en-US" sz="2400" b="1" dirty="0"/>
              <a:t>YET, teens today = sexual beings:</a:t>
            </a:r>
          </a:p>
          <a:p>
            <a:pPr lvl="2"/>
            <a:r>
              <a:rPr lang="en-US" sz="2400" dirty="0">
                <a:solidFill>
                  <a:srgbClr val="FF0000"/>
                </a:solidFill>
              </a:rPr>
              <a:t>The surrounding culture</a:t>
            </a:r>
            <a:r>
              <a:rPr lang="en-US" sz="2400" b="1" dirty="0"/>
              <a:t> = sexual content easily accessible;</a:t>
            </a:r>
          </a:p>
          <a:p>
            <a:pPr lvl="3"/>
            <a:r>
              <a:rPr lang="en-US" sz="2400" b="1" dirty="0"/>
              <a:t>Link with post-feminism: sexual agency, sexiness as an imperative!</a:t>
            </a:r>
          </a:p>
          <a:p>
            <a:pPr marL="749808" lvl="3" indent="0">
              <a:buNone/>
            </a:pPr>
            <a:endParaRPr lang="en-US" sz="2400" b="1" dirty="0"/>
          </a:p>
          <a:p>
            <a:pPr marL="749808" lvl="3" indent="0">
              <a:buNone/>
            </a:pPr>
            <a:r>
              <a:rPr lang="en-US" sz="2400" b="1" i="1" dirty="0">
                <a:solidFill>
                  <a:srgbClr val="FF0000"/>
                </a:solidFill>
              </a:rPr>
              <a:t>BUT</a:t>
            </a:r>
          </a:p>
          <a:p>
            <a:pPr marL="749808" lvl="3" indent="0">
              <a:buNone/>
            </a:pPr>
            <a:r>
              <a:rPr lang="en-US" sz="2400" b="1" dirty="0"/>
              <a:t>Any discussion about </a:t>
            </a:r>
            <a:r>
              <a:rPr lang="en-US" sz="2400" b="1" dirty="0" err="1"/>
              <a:t>sex+children</a:t>
            </a:r>
            <a:r>
              <a:rPr lang="en-US" sz="2400" b="1" dirty="0"/>
              <a:t> = stigmatized and awkward! =&gt;</a:t>
            </a:r>
          </a:p>
          <a:p>
            <a:pPr marL="749808" lvl="3" indent="0">
              <a:buNone/>
            </a:pPr>
            <a:r>
              <a:rPr lang="en-US" sz="2400" b="1" dirty="0"/>
              <a:t>Clash of conflicting attitudes, values, </a:t>
            </a:r>
            <a:r>
              <a:rPr lang="en-US" sz="2400" b="1" dirty="0" err="1"/>
              <a:t>behaviours</a:t>
            </a:r>
            <a:r>
              <a:rPr lang="en-US" sz="2400" b="1" dirty="0"/>
              <a:t>…</a:t>
            </a:r>
          </a:p>
          <a:p>
            <a:pPr marL="749808" lvl="3" indent="0">
              <a:buNone/>
            </a:pPr>
            <a:endParaRPr lang="en-US" sz="2400" b="1" dirty="0"/>
          </a:p>
          <a:p>
            <a:pPr marL="749808" lvl="3" indent="0">
              <a:buNone/>
            </a:pPr>
            <a:r>
              <a:rPr lang="en-US" sz="2400" b="1" dirty="0"/>
              <a:t>Which leads us to how important is </a:t>
            </a:r>
            <a:r>
              <a:rPr lang="en-US" sz="2400" b="1" dirty="0">
                <a:solidFill>
                  <a:srgbClr val="FF0000"/>
                </a:solidFill>
              </a:rPr>
              <a:t>a  more comprehensive, teen-friendly, inclusive sex-ed</a:t>
            </a:r>
            <a:r>
              <a:rPr lang="en-US" sz="2400" b="1" dirty="0"/>
              <a:t>:</a:t>
            </a:r>
          </a:p>
          <a:p>
            <a:pPr marL="749808" lvl="3" indent="0">
              <a:buNone/>
            </a:pPr>
            <a:endParaRPr lang="en-US" sz="2400" b="1" dirty="0"/>
          </a:p>
          <a:p>
            <a:pPr marL="749808" lvl="3" indent="0">
              <a:buNone/>
            </a:pPr>
            <a:r>
              <a:rPr lang="en-US" sz="2400" b="1" dirty="0"/>
              <a:t>Comprehensive Sex-Education (CSE) needed to help teens navigate such conversations and information;</a:t>
            </a:r>
          </a:p>
        </p:txBody>
      </p:sp>
      <p:sp>
        <p:nvSpPr>
          <p:cNvPr id="4" name="Slide Number Placeholder 3"/>
          <p:cNvSpPr>
            <a:spLocks noGrp="1"/>
          </p:cNvSpPr>
          <p:nvPr>
            <p:ph type="sldNum" sz="quarter" idx="12"/>
          </p:nvPr>
        </p:nvSpPr>
        <p:spPr/>
        <p:txBody>
          <a:bodyPr/>
          <a:lstStyle/>
          <a:p>
            <a:fld id="{9CD8D479-8942-46E8-A226-A4E01F7A105C}" type="slidenum">
              <a:rPr lang="en-US" smtClean="0"/>
              <a:t>6</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498142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767C5-0DD0-2607-C29F-041FBCCA29CF}"/>
              </a:ext>
            </a:extLst>
          </p:cNvPr>
          <p:cNvSpPr>
            <a:spLocks noGrp="1"/>
          </p:cNvSpPr>
          <p:nvPr>
            <p:ph type="title"/>
          </p:nvPr>
        </p:nvSpPr>
        <p:spPr>
          <a:xfrm>
            <a:off x="1410026" y="276087"/>
            <a:ext cx="9371949" cy="736284"/>
          </a:xfrm>
        </p:spPr>
        <p:txBody>
          <a:bodyPr anchor="b">
            <a:normAutofit/>
          </a:bodyPr>
          <a:lstStyle/>
          <a:p>
            <a:r>
              <a:rPr lang="en-US" dirty="0"/>
              <a:t>Sex-ed</a:t>
            </a:r>
          </a:p>
        </p:txBody>
      </p:sp>
      <p:sp>
        <p:nvSpPr>
          <p:cNvPr id="3" name="Content Placeholder 2">
            <a:extLst>
              <a:ext uri="{FF2B5EF4-FFF2-40B4-BE49-F238E27FC236}">
                <a16:creationId xmlns:a16="http://schemas.microsoft.com/office/drawing/2014/main" id="{A0C0BAEC-3C0B-0A90-D384-D88D734050E1}"/>
              </a:ext>
            </a:extLst>
          </p:cNvPr>
          <p:cNvSpPr>
            <a:spLocks noGrp="1"/>
          </p:cNvSpPr>
          <p:nvPr>
            <p:ph sz="half" idx="1"/>
          </p:nvPr>
        </p:nvSpPr>
        <p:spPr>
          <a:xfrm>
            <a:off x="685800" y="1556281"/>
            <a:ext cx="5333999" cy="4620682"/>
          </a:xfrm>
        </p:spPr>
        <p:txBody>
          <a:bodyPr>
            <a:normAutofit/>
          </a:bodyPr>
          <a:lstStyle/>
          <a:p>
            <a:r>
              <a:rPr lang="en-US" sz="2000" b="1" i="0" dirty="0">
                <a:solidFill>
                  <a:srgbClr val="FF0000"/>
                </a:solidFill>
                <a:effectLst/>
              </a:rPr>
              <a:t>Harmful to </a:t>
            </a:r>
            <a:r>
              <a:rPr lang="en-US" sz="2000" b="1" i="0" dirty="0" err="1">
                <a:solidFill>
                  <a:srgbClr val="FF0000"/>
                </a:solidFill>
                <a:effectLst/>
              </a:rPr>
              <a:t>Minors:The</a:t>
            </a:r>
            <a:r>
              <a:rPr lang="en-US" sz="2000" b="1" i="0" dirty="0">
                <a:solidFill>
                  <a:srgbClr val="FF0000"/>
                </a:solidFill>
                <a:effectLst/>
              </a:rPr>
              <a:t> Perils of Protecting Children from Sex</a:t>
            </a:r>
          </a:p>
          <a:p>
            <a:r>
              <a:rPr lang="en-US" sz="2000" b="1" i="0" dirty="0">
                <a:effectLst/>
              </a:rPr>
              <a:t>2002</a:t>
            </a:r>
            <a:r>
              <a:rPr lang="en-US" sz="2000" dirty="0"/>
              <a:t>, </a:t>
            </a:r>
            <a:r>
              <a:rPr lang="en-US" sz="2000" b="1" i="0" dirty="0">
                <a:effectLst/>
              </a:rPr>
              <a:t>Judith Levine</a:t>
            </a:r>
          </a:p>
          <a:p>
            <a:r>
              <a:rPr lang="en-US" sz="2000" b="0" i="0" dirty="0">
                <a:effectLst/>
              </a:rPr>
              <a:t>“Sex is a wonderful, crucial part of growing up, and children and teens can enjoy the pleasures of the body and be safe, too. In this important and controversial book, Judith Levine makes this argument and goes further, asserting that America’s attempts to protect children from sex are worse than ineffectual. It is the assumption of danger and the exclusive focus on protection—what </a:t>
            </a:r>
            <a:r>
              <a:rPr lang="en-US" sz="2000" b="1" i="0" dirty="0">
                <a:solidFill>
                  <a:srgbClr val="FF0000"/>
                </a:solidFill>
                <a:effectLst/>
              </a:rPr>
              <a:t>Levine terms "the sexual politics of fear"—that are themselves harmful to minors.”</a:t>
            </a:r>
            <a:endParaRPr lang="en-US" sz="2000" b="1" dirty="0">
              <a:solidFill>
                <a:srgbClr val="FF0000"/>
              </a:solidFill>
            </a:endParaRPr>
          </a:p>
        </p:txBody>
      </p:sp>
      <p:pic>
        <p:nvPicPr>
          <p:cNvPr id="8" name="Picture 2">
            <a:extLst>
              <a:ext uri="{FF2B5EF4-FFF2-40B4-BE49-F238E27FC236}">
                <a16:creationId xmlns:a16="http://schemas.microsoft.com/office/drawing/2014/main" id="{0709417C-885E-3EF5-6C86-985C4D4C747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920254" y="1556281"/>
            <a:ext cx="3113667" cy="4620682"/>
          </a:xfrm>
          <a:prstGeom prst="rect">
            <a:avLst/>
          </a:prstGeom>
          <a:solidFill>
            <a:srgbClr val="FFFFFF"/>
          </a:solidFill>
        </p:spPr>
      </p:pic>
      <p:sp>
        <p:nvSpPr>
          <p:cNvPr id="5" name="Slide Number Placeholder 4">
            <a:extLst>
              <a:ext uri="{FF2B5EF4-FFF2-40B4-BE49-F238E27FC236}">
                <a16:creationId xmlns:a16="http://schemas.microsoft.com/office/drawing/2014/main" id="{D636A590-C276-56D9-85D4-2D56EF2F8003}"/>
              </a:ext>
            </a:extLst>
          </p:cNvPr>
          <p:cNvSpPr>
            <a:spLocks noGrp="1"/>
          </p:cNvSpPr>
          <p:nvPr>
            <p:ph type="sldNum" sz="quarter" idx="12"/>
          </p:nvPr>
        </p:nvSpPr>
        <p:spPr>
          <a:xfrm>
            <a:off x="0" y="6629400"/>
            <a:ext cx="410402" cy="228600"/>
          </a:xfrm>
        </p:spPr>
        <p:txBody>
          <a:bodyPr anchor="ctr">
            <a:normAutofit/>
          </a:bodyPr>
          <a:lstStyle/>
          <a:p>
            <a:pPr>
              <a:lnSpc>
                <a:spcPct val="90000"/>
              </a:lnSpc>
              <a:spcAft>
                <a:spcPts val="600"/>
              </a:spcAft>
            </a:pPr>
            <a:fld id="{9CD8D479-8942-46E8-A226-A4E01F7A105C}" type="slidenum">
              <a:rPr lang="en-US" sz="1000" smtClean="0"/>
              <a:pPr>
                <a:lnSpc>
                  <a:spcPct val="90000"/>
                </a:lnSpc>
                <a:spcAft>
                  <a:spcPts val="600"/>
                </a:spcAft>
              </a:pPr>
              <a:t>7</a:t>
            </a:fld>
            <a:endParaRPr lang="en-US" sz="1000"/>
          </a:p>
        </p:txBody>
      </p:sp>
      <p:sp>
        <p:nvSpPr>
          <p:cNvPr id="6" name="Date Placeholder 5">
            <a:extLst>
              <a:ext uri="{FF2B5EF4-FFF2-40B4-BE49-F238E27FC236}">
                <a16:creationId xmlns:a16="http://schemas.microsoft.com/office/drawing/2014/main" id="{B3B523A2-FAD8-FA79-93A6-2D0559C2FF20}"/>
              </a:ext>
            </a:extLst>
          </p:cNvPr>
          <p:cNvSpPr>
            <a:spLocks noGrp="1"/>
          </p:cNvSpPr>
          <p:nvPr>
            <p:ph type="dt" sz="half" idx="10"/>
          </p:nvPr>
        </p:nvSpPr>
        <p:spPr>
          <a:xfrm>
            <a:off x="453403" y="6629400"/>
            <a:ext cx="1000662" cy="228600"/>
          </a:xfrm>
        </p:spPr>
        <p:txBody>
          <a:bodyPr anchor="ctr">
            <a:normAutofit/>
          </a:bodyPr>
          <a:lstStyle/>
          <a:p>
            <a:pPr>
              <a:lnSpc>
                <a:spcPct val="90000"/>
              </a:lnSpc>
              <a:spcAft>
                <a:spcPts val="600"/>
              </a:spcAft>
            </a:pPr>
            <a:fld id="{93A66BA0-BF77-43AC-894A-20AD8220B887}" type="datetime1">
              <a:rPr lang="en-US" sz="1000" smtClean="0"/>
              <a:pPr>
                <a:lnSpc>
                  <a:spcPct val="90000"/>
                </a:lnSpc>
                <a:spcAft>
                  <a:spcPts val="600"/>
                </a:spcAft>
              </a:pPr>
              <a:t>3/23/2026</a:t>
            </a:fld>
            <a:endParaRPr lang="en-US" sz="1000"/>
          </a:p>
        </p:txBody>
      </p:sp>
      <p:sp>
        <p:nvSpPr>
          <p:cNvPr id="7" name="Footer Placeholder 6">
            <a:extLst>
              <a:ext uri="{FF2B5EF4-FFF2-40B4-BE49-F238E27FC236}">
                <a16:creationId xmlns:a16="http://schemas.microsoft.com/office/drawing/2014/main" id="{7F024982-0D3F-F9BA-1596-C4549D7B42DD}"/>
              </a:ext>
            </a:extLst>
          </p:cNvPr>
          <p:cNvSpPr>
            <a:spLocks noGrp="1"/>
          </p:cNvSpPr>
          <p:nvPr>
            <p:ph type="ftr" sz="quarter" idx="11"/>
          </p:nvPr>
        </p:nvSpPr>
        <p:spPr>
          <a:xfrm>
            <a:off x="1637716" y="6629400"/>
            <a:ext cx="9144259" cy="228600"/>
          </a:xfrm>
        </p:spPr>
        <p:txBody>
          <a:bodyPr anchor="ctr">
            <a:normAutofit/>
          </a:bodyPr>
          <a:lstStyle/>
          <a:p>
            <a:pPr>
              <a:lnSpc>
                <a:spcPct val="90000"/>
              </a:lnSpc>
              <a:spcAft>
                <a:spcPts val="600"/>
              </a:spcAft>
            </a:pPr>
            <a:r>
              <a:rPr lang="en-US" sz="1000"/>
              <a:t>Add a footer</a:t>
            </a:r>
          </a:p>
        </p:txBody>
      </p:sp>
    </p:spTree>
    <p:extLst>
      <p:ext uri="{BB962C8B-B14F-4D97-AF65-F5344CB8AC3E}">
        <p14:creationId xmlns:p14="http://schemas.microsoft.com/office/powerpoint/2010/main" val="3211389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26" y="276087"/>
            <a:ext cx="9371949" cy="847197"/>
          </a:xfrm>
        </p:spPr>
        <p:txBody>
          <a:bodyPr/>
          <a:lstStyle/>
          <a:p>
            <a:r>
              <a:rPr lang="en-US" dirty="0"/>
              <a:t>Sex-ed</a:t>
            </a:r>
          </a:p>
        </p:txBody>
      </p:sp>
      <p:sp>
        <p:nvSpPr>
          <p:cNvPr id="3" name="Content Placeholder 2"/>
          <p:cNvSpPr>
            <a:spLocks noGrp="1"/>
          </p:cNvSpPr>
          <p:nvPr>
            <p:ph idx="1"/>
          </p:nvPr>
        </p:nvSpPr>
        <p:spPr>
          <a:xfrm>
            <a:off x="410402" y="1270000"/>
            <a:ext cx="10371573" cy="4916683"/>
          </a:xfrm>
        </p:spPr>
        <p:txBody>
          <a:bodyPr/>
          <a:lstStyle/>
          <a:p>
            <a:pPr lvl="2"/>
            <a:r>
              <a:rPr lang="en-US" sz="1800" b="1" dirty="0"/>
              <a:t>CSE is </a:t>
            </a:r>
            <a:r>
              <a:rPr lang="en-US" sz="1800" b="1" dirty="0">
                <a:solidFill>
                  <a:srgbClr val="FF0000"/>
                </a:solidFill>
              </a:rPr>
              <a:t>not</a:t>
            </a:r>
            <a:r>
              <a:rPr lang="en-US" sz="1800" b="1" dirty="0"/>
              <a:t> about STD or reducing pregnancies, Should include:</a:t>
            </a:r>
          </a:p>
          <a:p>
            <a:pPr lvl="2"/>
            <a:endParaRPr lang="en-US" sz="1800" b="1" dirty="0"/>
          </a:p>
          <a:p>
            <a:pPr lvl="2"/>
            <a:r>
              <a:rPr lang="en-US" sz="1800" b="1" dirty="0"/>
              <a:t>Porn literacy;</a:t>
            </a:r>
          </a:p>
          <a:p>
            <a:pPr lvl="2"/>
            <a:r>
              <a:rPr lang="en-US" sz="1800" b="1" dirty="0"/>
              <a:t>Healthy relationships</a:t>
            </a:r>
          </a:p>
          <a:p>
            <a:pPr lvl="2"/>
            <a:r>
              <a:rPr lang="en-US" sz="1800" b="1" dirty="0"/>
              <a:t>Child sex abuse prevention</a:t>
            </a:r>
          </a:p>
          <a:p>
            <a:pPr lvl="2"/>
            <a:r>
              <a:rPr lang="en-US" sz="1800" b="1" dirty="0"/>
              <a:t>Breaking gender stereotypes</a:t>
            </a:r>
          </a:p>
          <a:p>
            <a:pPr lvl="2"/>
            <a:r>
              <a:rPr lang="en-US" sz="1800" b="1" dirty="0"/>
              <a:t>Socio-emotional learning (e.g. managing feelings, self-image, empathy, respect, boundaries </a:t>
            </a:r>
            <a:r>
              <a:rPr lang="en-US" sz="1800" b="1" dirty="0" err="1"/>
              <a:t>etc</a:t>
            </a:r>
            <a:r>
              <a:rPr lang="en-US" sz="1800" b="1" dirty="0"/>
              <a:t>)</a:t>
            </a:r>
          </a:p>
          <a:p>
            <a:pPr lvl="2"/>
            <a:endParaRPr lang="en-US" sz="1800" b="1" dirty="0"/>
          </a:p>
          <a:p>
            <a:pPr lvl="2"/>
            <a:r>
              <a:rPr lang="en-US" sz="1800" b="1" dirty="0"/>
              <a:t>When offered proficiently, CSE is argued </a:t>
            </a:r>
            <a:r>
              <a:rPr lang="el-GR" sz="1800" b="1" dirty="0"/>
              <a:t>τ</a:t>
            </a:r>
            <a:r>
              <a:rPr lang="en-US" sz="1800" b="1" dirty="0"/>
              <a:t>o be the most potent preventative measure for </a:t>
            </a:r>
            <a:r>
              <a:rPr lang="en-US" sz="1800" b="1" dirty="0">
                <a:solidFill>
                  <a:srgbClr val="FF0000"/>
                </a:solidFill>
              </a:rPr>
              <a:t>reducing sexual violence</a:t>
            </a:r>
            <a:r>
              <a:rPr lang="en-US" sz="1800" b="1" dirty="0"/>
              <a:t>; As well as increasing:</a:t>
            </a:r>
          </a:p>
          <a:p>
            <a:pPr lvl="2"/>
            <a:r>
              <a:rPr lang="en-US" sz="1800" b="1" dirty="0">
                <a:solidFill>
                  <a:srgbClr val="FF0000"/>
                </a:solidFill>
              </a:rPr>
              <a:t>Teenage  wellbeing;</a:t>
            </a:r>
          </a:p>
          <a:p>
            <a:pPr lvl="2"/>
            <a:r>
              <a:rPr lang="en-US" sz="1800" b="1" dirty="0"/>
              <a:t>Supporting a </a:t>
            </a:r>
            <a:r>
              <a:rPr lang="en-US" sz="1800" b="1" dirty="0">
                <a:solidFill>
                  <a:srgbClr val="FF0000"/>
                </a:solidFill>
              </a:rPr>
              <a:t>healthy adulthood</a:t>
            </a:r>
          </a:p>
          <a:p>
            <a:pPr lvl="2"/>
            <a:endParaRPr lang="en-US" sz="1800" b="1" dirty="0"/>
          </a:p>
          <a:p>
            <a:pPr lvl="2"/>
            <a:r>
              <a:rPr lang="en-US" sz="1800" b="1" dirty="0"/>
              <a:t>HOWEVER, CSE still remains </a:t>
            </a:r>
            <a:r>
              <a:rPr lang="en-US" sz="1800" b="1" dirty="0">
                <a:solidFill>
                  <a:srgbClr val="FF0000"/>
                </a:solidFill>
              </a:rPr>
              <a:t>limited</a:t>
            </a:r>
            <a:r>
              <a:rPr lang="en-US" sz="1800" b="1" dirty="0"/>
              <a:t> in Australia and  US public and private schools</a:t>
            </a:r>
            <a:endParaRPr lang="el-GR" sz="1800" b="1" dirty="0"/>
          </a:p>
          <a:p>
            <a:pPr lvl="2"/>
            <a:r>
              <a:rPr lang="el-GR" sz="1800" b="1" dirty="0"/>
              <a:t>(</a:t>
            </a:r>
            <a:r>
              <a:rPr lang="en-US" sz="1800" b="1" dirty="0"/>
              <a:t>think of Trump’s gender directives…)</a:t>
            </a:r>
          </a:p>
        </p:txBody>
      </p:sp>
      <p:sp>
        <p:nvSpPr>
          <p:cNvPr id="4" name="Slide Number Placeholder 3"/>
          <p:cNvSpPr>
            <a:spLocks noGrp="1"/>
          </p:cNvSpPr>
          <p:nvPr>
            <p:ph type="sldNum" sz="quarter" idx="12"/>
          </p:nvPr>
        </p:nvSpPr>
        <p:spPr/>
        <p:txBody>
          <a:bodyPr/>
          <a:lstStyle/>
          <a:p>
            <a:fld id="{9CD8D479-8942-46E8-A226-A4E01F7A105C}" type="slidenum">
              <a:rPr lang="en-US" smtClean="0"/>
              <a:t>8</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727344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8261" y="276087"/>
            <a:ext cx="9371949" cy="1183566"/>
          </a:xfrm>
        </p:spPr>
        <p:txBody>
          <a:bodyPr/>
          <a:lstStyle/>
          <a:p>
            <a:r>
              <a:rPr lang="en-US" dirty="0"/>
              <a:t>Sex-ed</a:t>
            </a:r>
          </a:p>
        </p:txBody>
      </p:sp>
      <p:sp>
        <p:nvSpPr>
          <p:cNvPr id="3" name="Content Placeholder 2"/>
          <p:cNvSpPr>
            <a:spLocks noGrp="1"/>
          </p:cNvSpPr>
          <p:nvPr>
            <p:ph idx="1"/>
          </p:nvPr>
        </p:nvSpPr>
        <p:spPr>
          <a:xfrm>
            <a:off x="410402" y="1566001"/>
            <a:ext cx="10371573" cy="4620682"/>
          </a:xfrm>
        </p:spPr>
        <p:txBody>
          <a:bodyPr/>
          <a:lstStyle/>
          <a:p>
            <a:pPr lvl="2"/>
            <a:r>
              <a:rPr lang="en-US" sz="2800" b="1" dirty="0">
                <a:solidFill>
                  <a:srgbClr val="FF0000"/>
                </a:solidFill>
              </a:rPr>
              <a:t>Problems at school:</a:t>
            </a:r>
          </a:p>
          <a:p>
            <a:pPr lvl="2"/>
            <a:endParaRPr lang="en-US" sz="2800" b="1" dirty="0"/>
          </a:p>
          <a:p>
            <a:pPr lvl="2"/>
            <a:r>
              <a:rPr lang="en-US" sz="2800" b="1" dirty="0">
                <a:solidFill>
                  <a:srgbClr val="FF0000"/>
                </a:solidFill>
              </a:rPr>
              <a:t>No consistency and auditing </a:t>
            </a:r>
            <a:r>
              <a:rPr lang="en-US" sz="2800" b="1" dirty="0"/>
              <a:t>of  what is taught from school to school’</a:t>
            </a:r>
          </a:p>
          <a:p>
            <a:pPr lvl="2"/>
            <a:r>
              <a:rPr lang="en-US" sz="2800" b="1" dirty="0"/>
              <a:t>How to fit in sex-ed in a crowded curriculum?</a:t>
            </a:r>
          </a:p>
          <a:p>
            <a:pPr lvl="2"/>
            <a:r>
              <a:rPr lang="en-US" sz="2800" b="1" dirty="0"/>
              <a:t>Apprehension around delivery of CSE by </a:t>
            </a:r>
            <a:r>
              <a:rPr lang="en-US" sz="2800" b="1" dirty="0">
                <a:solidFill>
                  <a:srgbClr val="FF0000"/>
                </a:solidFill>
              </a:rPr>
              <a:t>teachers</a:t>
            </a:r>
          </a:p>
          <a:p>
            <a:pPr marL="521208" lvl="2" indent="0">
              <a:buNone/>
            </a:pPr>
            <a:endParaRPr lang="en-US" sz="1800" b="1" dirty="0"/>
          </a:p>
        </p:txBody>
      </p:sp>
      <p:sp>
        <p:nvSpPr>
          <p:cNvPr id="4" name="Slide Number Placeholder 3"/>
          <p:cNvSpPr>
            <a:spLocks noGrp="1"/>
          </p:cNvSpPr>
          <p:nvPr>
            <p:ph type="sldNum" sz="quarter" idx="12"/>
          </p:nvPr>
        </p:nvSpPr>
        <p:spPr/>
        <p:txBody>
          <a:bodyPr/>
          <a:lstStyle/>
          <a:p>
            <a:fld id="{9CD8D479-8942-46E8-A226-A4E01F7A105C}" type="slidenum">
              <a:rPr lang="en-US" smtClean="0"/>
              <a:t>9</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224280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D781B-CCA7-203E-1762-31F8070DEE61}"/>
              </a:ext>
            </a:extLst>
          </p:cNvPr>
          <p:cNvSpPr>
            <a:spLocks noGrp="1"/>
          </p:cNvSpPr>
          <p:nvPr>
            <p:ph type="title"/>
          </p:nvPr>
        </p:nvSpPr>
        <p:spPr>
          <a:xfrm>
            <a:off x="8701548" y="871146"/>
            <a:ext cx="2573886" cy="3250186"/>
          </a:xfrm>
        </p:spPr>
        <p:txBody>
          <a:bodyPr vert="horz" lIns="91440" tIns="45720" rIns="91440" bIns="45720" rtlCol="0" anchor="t">
            <a:normAutofit fontScale="90000"/>
          </a:bodyPr>
          <a:lstStyle/>
          <a:p>
            <a:r>
              <a:rPr lang="en-US" sz="3600" dirty="0">
                <a:effectLst>
                  <a:glow rad="38100">
                    <a:schemeClr val="bg1">
                      <a:lumMod val="65000"/>
                      <a:lumOff val="35000"/>
                      <a:alpha val="50000"/>
                    </a:schemeClr>
                  </a:glow>
                  <a:outerShdw blurRad="28575" dist="31750" dir="13200000" algn="tl" rotWithShape="0">
                    <a:srgbClr val="000000">
                      <a:alpha val="25000"/>
                    </a:srgbClr>
                  </a:outerShdw>
                </a:effectLst>
                <a:latin typeface="Arial" panose="020B0604020202020204" pitchFamily="34" charset="0"/>
                <a:hlinkClick r:id="rId2"/>
              </a:rPr>
              <a:t>Concerns about what counts as sex ed</a:t>
            </a:r>
            <a:br>
              <a:rPr lang="en-US" sz="3600" dirty="0">
                <a:effectLst>
                  <a:glow rad="38100">
                    <a:schemeClr val="bg1">
                      <a:lumMod val="65000"/>
                      <a:lumOff val="35000"/>
                      <a:alpha val="50000"/>
                    </a:schemeClr>
                  </a:glow>
                  <a:outerShdw blurRad="28575" dist="31750" dir="13200000" algn="tl" rotWithShape="0">
                    <a:srgbClr val="000000">
                      <a:alpha val="25000"/>
                    </a:srgbClr>
                  </a:outerShdw>
                </a:effectLst>
                <a:latin typeface="Arial" panose="020B0604020202020204" pitchFamily="34" charset="0"/>
              </a:rPr>
            </a:br>
            <a:br>
              <a:rPr lang="en-US" sz="3600" dirty="0">
                <a:effectLst>
                  <a:glow rad="38100">
                    <a:schemeClr val="bg1">
                      <a:lumMod val="65000"/>
                      <a:lumOff val="35000"/>
                      <a:alpha val="50000"/>
                    </a:schemeClr>
                  </a:glow>
                  <a:outerShdw blurRad="28575" dist="31750" dir="13200000" algn="tl" rotWithShape="0">
                    <a:srgbClr val="000000">
                      <a:alpha val="25000"/>
                    </a:srgbClr>
                  </a:outerShdw>
                </a:effectLst>
                <a:latin typeface="Arial" panose="020B0604020202020204" pitchFamily="34" charset="0"/>
              </a:rPr>
            </a:br>
            <a:r>
              <a:rPr lang="en-US" sz="3600" dirty="0">
                <a:effectLst>
                  <a:glow rad="38100">
                    <a:schemeClr val="bg1">
                      <a:lumMod val="65000"/>
                      <a:lumOff val="35000"/>
                      <a:alpha val="50000"/>
                    </a:schemeClr>
                  </a:glow>
                  <a:outerShdw blurRad="28575" dist="31750" dir="13200000" algn="tl" rotWithShape="0">
                    <a:srgbClr val="000000">
                      <a:alpha val="25000"/>
                    </a:srgbClr>
                  </a:outerShdw>
                </a:effectLst>
                <a:latin typeface="Arial" panose="020B0604020202020204" pitchFamily="34" charset="0"/>
              </a:rPr>
              <a:t>Australia</a:t>
            </a:r>
          </a:p>
        </p:txBody>
      </p:sp>
      <p:pic>
        <p:nvPicPr>
          <p:cNvPr id="8" name="Picture 7" descr="A cartoon of a person kissing a child&#10;&#10;Description automatically generated">
            <a:extLst>
              <a:ext uri="{FF2B5EF4-FFF2-40B4-BE49-F238E27FC236}">
                <a16:creationId xmlns:a16="http://schemas.microsoft.com/office/drawing/2014/main" id="{1E69114C-836E-1336-1618-461BA4A8AFA7}"/>
              </a:ext>
            </a:extLst>
          </p:cNvPr>
          <p:cNvPicPr>
            <a:picLocks noChangeAspect="1"/>
          </p:cNvPicPr>
          <p:nvPr/>
        </p:nvPicPr>
        <p:blipFill>
          <a:blip r:embed="rId3"/>
          <a:stretch>
            <a:fillRect/>
          </a:stretch>
        </p:blipFill>
        <p:spPr>
          <a:xfrm>
            <a:off x="4953000" y="871146"/>
            <a:ext cx="3513492" cy="5001414"/>
          </a:xfrm>
          <a:prstGeom prst="rect">
            <a:avLst/>
          </a:prstGeom>
        </p:spPr>
      </p:pic>
      <p:pic>
        <p:nvPicPr>
          <p:cNvPr id="4" name="Picture 3" descr="A book cover with cartoon characters&#10;&#10;Description automatically generated">
            <a:extLst>
              <a:ext uri="{FF2B5EF4-FFF2-40B4-BE49-F238E27FC236}">
                <a16:creationId xmlns:a16="http://schemas.microsoft.com/office/drawing/2014/main" id="{3001D716-15E3-ACEA-34E8-34CCAFE321E4}"/>
              </a:ext>
            </a:extLst>
          </p:cNvPr>
          <p:cNvPicPr>
            <a:picLocks noChangeAspect="1"/>
          </p:cNvPicPr>
          <p:nvPr/>
        </p:nvPicPr>
        <p:blipFill>
          <a:blip r:embed="rId4"/>
          <a:stretch>
            <a:fillRect/>
          </a:stretch>
        </p:blipFill>
        <p:spPr>
          <a:xfrm>
            <a:off x="97317" y="976410"/>
            <a:ext cx="4896150" cy="4896150"/>
          </a:xfrm>
          <a:prstGeom prst="rect">
            <a:avLst/>
          </a:prstGeom>
        </p:spPr>
      </p:pic>
      <p:pic>
        <p:nvPicPr>
          <p:cNvPr id="3" name="Picture 2">
            <a:extLst>
              <a:ext uri="{FF2B5EF4-FFF2-40B4-BE49-F238E27FC236}">
                <a16:creationId xmlns:a16="http://schemas.microsoft.com/office/drawing/2014/main" id="{1C14FFD6-D036-2125-7AAD-DD1DEEA3A3F4}"/>
              </a:ext>
            </a:extLst>
          </p:cNvPr>
          <p:cNvPicPr>
            <a:picLocks noChangeAspect="1"/>
          </p:cNvPicPr>
          <p:nvPr/>
        </p:nvPicPr>
        <p:blipFill>
          <a:blip r:embed="rId5"/>
          <a:stretch>
            <a:fillRect/>
          </a:stretch>
        </p:blipFill>
        <p:spPr>
          <a:xfrm>
            <a:off x="10136263" y="5412658"/>
            <a:ext cx="2055737" cy="1331090"/>
          </a:xfrm>
          <a:prstGeom prst="rect">
            <a:avLst/>
          </a:prstGeom>
        </p:spPr>
      </p:pic>
    </p:spTree>
    <p:extLst>
      <p:ext uri="{BB962C8B-B14F-4D97-AF65-F5344CB8AC3E}">
        <p14:creationId xmlns:p14="http://schemas.microsoft.com/office/powerpoint/2010/main" val="30593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2326F-B10E-2545-D670-1C79E0D0FE33}"/>
              </a:ext>
            </a:extLst>
          </p:cNvPr>
          <p:cNvSpPr>
            <a:spLocks noGrp="1"/>
          </p:cNvSpPr>
          <p:nvPr>
            <p:ph type="title"/>
          </p:nvPr>
        </p:nvSpPr>
        <p:spPr/>
        <p:txBody>
          <a:bodyPr/>
          <a:lstStyle/>
          <a:p>
            <a:r>
              <a:rPr lang="en-US" dirty="0"/>
              <a:t>Sex-ed in the US </a:t>
            </a:r>
          </a:p>
        </p:txBody>
      </p:sp>
      <p:sp>
        <p:nvSpPr>
          <p:cNvPr id="3" name="Content Placeholder 2">
            <a:extLst>
              <a:ext uri="{FF2B5EF4-FFF2-40B4-BE49-F238E27FC236}">
                <a16:creationId xmlns:a16="http://schemas.microsoft.com/office/drawing/2014/main" id="{F52BA0A5-3BA8-CAFB-19F1-6DD39F695389}"/>
              </a:ext>
            </a:extLst>
          </p:cNvPr>
          <p:cNvSpPr>
            <a:spLocks noGrp="1"/>
          </p:cNvSpPr>
          <p:nvPr>
            <p:ph idx="1"/>
          </p:nvPr>
        </p:nvSpPr>
        <p:spPr>
          <a:xfrm>
            <a:off x="558800" y="1566001"/>
            <a:ext cx="10223175" cy="4620682"/>
          </a:xfrm>
        </p:spPr>
        <p:txBody>
          <a:bodyPr/>
          <a:lstStyle/>
          <a:p>
            <a:r>
              <a:rPr lang="en-US" b="1" i="0" dirty="0">
                <a:solidFill>
                  <a:srgbClr val="363636"/>
                </a:solidFill>
                <a:effectLst/>
                <a:highlight>
                  <a:srgbClr val="FFFFFF"/>
                </a:highlight>
                <a:latin typeface="nyt-imperial"/>
              </a:rPr>
              <a:t>comprehensive sex education </a:t>
            </a:r>
            <a:r>
              <a:rPr lang="en-US" b="0" i="0" dirty="0">
                <a:solidFill>
                  <a:srgbClr val="363636"/>
                </a:solidFill>
                <a:effectLst/>
                <a:highlight>
                  <a:srgbClr val="FFFFFF"/>
                </a:highlight>
                <a:latin typeface="nyt-imperial"/>
              </a:rPr>
              <a:t>over </a:t>
            </a:r>
            <a:r>
              <a:rPr lang="en-US" b="1" i="0" dirty="0">
                <a:solidFill>
                  <a:srgbClr val="363636"/>
                </a:solidFill>
                <a:effectLst/>
                <a:highlight>
                  <a:srgbClr val="FFFFFF"/>
                </a:highlight>
                <a:latin typeface="nyt-imperial"/>
              </a:rPr>
              <a:t>abstinence-only</a:t>
            </a:r>
            <a:r>
              <a:rPr lang="en-US" b="0" i="0" dirty="0">
                <a:solidFill>
                  <a:srgbClr val="363636"/>
                </a:solidFill>
                <a:effectLst/>
                <a:highlight>
                  <a:srgbClr val="FFFFFF"/>
                </a:highlight>
                <a:latin typeface="nyt-imperial"/>
              </a:rPr>
              <a:t> curriculums</a:t>
            </a:r>
          </a:p>
          <a:p>
            <a:r>
              <a:rPr lang="en-US" b="0" i="1" dirty="0">
                <a:effectLst/>
                <a:highlight>
                  <a:srgbClr val="FFFFFF"/>
                </a:highlight>
                <a:latin typeface="nyt-cheltenham"/>
              </a:rPr>
              <a:t>“‘</a:t>
            </a:r>
            <a:r>
              <a:rPr lang="en-US" b="0" dirty="0">
                <a:effectLst/>
                <a:highlight>
                  <a:srgbClr val="FFFFFF"/>
                </a:highlight>
                <a:latin typeface="nyt-cheltenham"/>
              </a:rPr>
              <a:t>A </a:t>
            </a:r>
            <a:r>
              <a:rPr lang="en-US" b="0" dirty="0" err="1">
                <a:effectLst/>
                <a:highlight>
                  <a:srgbClr val="FFFFFF"/>
                </a:highlight>
                <a:latin typeface="nyt-cheltenham"/>
              </a:rPr>
              <a:t>Sexplanation</a:t>
            </a:r>
            <a:r>
              <a:rPr lang="en-US" b="0" dirty="0">
                <a:effectLst/>
                <a:highlight>
                  <a:srgbClr val="FFFFFF"/>
                </a:highlight>
                <a:latin typeface="nyt-cheltenham"/>
              </a:rPr>
              <a:t>’ Review: Sex Education Fit for a Classroom” (NYT, 7.6.2022)</a:t>
            </a:r>
          </a:p>
          <a:p>
            <a:r>
              <a:rPr lang="en-US" b="0" i="0" dirty="0">
                <a:solidFill>
                  <a:srgbClr val="363636"/>
                </a:solidFill>
                <a:effectLst/>
                <a:highlight>
                  <a:srgbClr val="FFFFFF"/>
                </a:highlight>
                <a:latin typeface="nyt-imperial"/>
              </a:rPr>
              <a:t>an insightful documentary in which the </a:t>
            </a:r>
            <a:r>
              <a:rPr lang="en-US" b="1" i="0" dirty="0">
                <a:solidFill>
                  <a:srgbClr val="363636"/>
                </a:solidFill>
                <a:effectLst/>
                <a:highlight>
                  <a:srgbClr val="FFFFFF"/>
                </a:highlight>
                <a:latin typeface="nyt-imperial"/>
              </a:rPr>
              <a:t>director Alex Liu </a:t>
            </a:r>
            <a:r>
              <a:rPr lang="en-US" b="0" i="0" dirty="0">
                <a:solidFill>
                  <a:srgbClr val="363636"/>
                </a:solidFill>
                <a:effectLst/>
                <a:highlight>
                  <a:srgbClr val="FFFFFF"/>
                </a:highlight>
                <a:latin typeface="nyt-imperial"/>
              </a:rPr>
              <a:t>explores the politics and culture of sex ed in the United States while confronting his own shame around sexuality that stems back to his adolescence:</a:t>
            </a:r>
          </a:p>
          <a:p>
            <a:r>
              <a:rPr lang="en-US" b="0" i="0" dirty="0">
                <a:solidFill>
                  <a:srgbClr val="363636"/>
                </a:solidFill>
                <a:effectLst/>
                <a:highlight>
                  <a:srgbClr val="FFFFFF"/>
                </a:highlight>
                <a:latin typeface="nyt-imperial"/>
              </a:rPr>
              <a:t>Shame-based programming doesn’t work; lessons should incorporate discussion about consent and cover L.G.B.T.Q.-inclusive experiences; conversations about pornography can help teenagers decipher between reality and fantasy and gain more realistic ideas about sex and relationships.</a:t>
            </a:r>
          </a:p>
          <a:p>
            <a:r>
              <a:rPr lang="en-US" b="0" i="0" dirty="0">
                <a:solidFill>
                  <a:srgbClr val="363636"/>
                </a:solidFill>
                <a:effectLst/>
                <a:highlight>
                  <a:srgbClr val="FFFFFF"/>
                </a:highlight>
                <a:latin typeface="nyt-imperial"/>
              </a:rPr>
              <a:t>On the other side of the debate, Liu interviews Todd </a:t>
            </a:r>
            <a:r>
              <a:rPr lang="en-US" b="0" i="0" dirty="0" err="1">
                <a:solidFill>
                  <a:srgbClr val="363636"/>
                </a:solidFill>
                <a:effectLst/>
                <a:highlight>
                  <a:srgbClr val="FFFFFF"/>
                </a:highlight>
                <a:latin typeface="nyt-imperial"/>
              </a:rPr>
              <a:t>Weiler</a:t>
            </a:r>
            <a:r>
              <a:rPr lang="en-US" b="0" i="0" dirty="0">
                <a:solidFill>
                  <a:srgbClr val="363636"/>
                </a:solidFill>
                <a:effectLst/>
                <a:highlight>
                  <a:srgbClr val="FFFFFF"/>
                </a:highlight>
                <a:latin typeface="nyt-imperial"/>
              </a:rPr>
              <a:t>, a Republican member of the Utah State Senate who has lobbied to mandate pornography filters on the internet, and speaks with several anti-abortion campaigners outside the San Francisco Women’s March.</a:t>
            </a:r>
            <a:endParaRPr lang="en-US" dirty="0"/>
          </a:p>
        </p:txBody>
      </p:sp>
      <p:sp>
        <p:nvSpPr>
          <p:cNvPr id="4" name="Slide Number Placeholder 3">
            <a:extLst>
              <a:ext uri="{FF2B5EF4-FFF2-40B4-BE49-F238E27FC236}">
                <a16:creationId xmlns:a16="http://schemas.microsoft.com/office/drawing/2014/main" id="{13E26243-A9E0-F82F-BF18-A6BEBEB691EB}"/>
              </a:ext>
            </a:extLst>
          </p:cNvPr>
          <p:cNvSpPr>
            <a:spLocks noGrp="1"/>
          </p:cNvSpPr>
          <p:nvPr>
            <p:ph type="sldNum" sz="quarter" idx="12"/>
          </p:nvPr>
        </p:nvSpPr>
        <p:spPr/>
        <p:txBody>
          <a:bodyPr/>
          <a:lstStyle/>
          <a:p>
            <a:fld id="{9CD8D479-8942-46E8-A226-A4E01F7A105C}" type="slidenum">
              <a:rPr lang="en-US" smtClean="0"/>
              <a:t>11</a:t>
            </a:fld>
            <a:endParaRPr lang="en-US"/>
          </a:p>
        </p:txBody>
      </p:sp>
      <p:sp>
        <p:nvSpPr>
          <p:cNvPr id="5" name="Date Placeholder 4">
            <a:extLst>
              <a:ext uri="{FF2B5EF4-FFF2-40B4-BE49-F238E27FC236}">
                <a16:creationId xmlns:a16="http://schemas.microsoft.com/office/drawing/2014/main" id="{9162B9DC-D2BF-2600-B26A-71AC6D28275C}"/>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6B16378D-F81A-A9DD-02C2-60010ACD07A6}"/>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26347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C350-1A9A-A554-1723-6BED78C4DCA3}"/>
              </a:ext>
            </a:extLst>
          </p:cNvPr>
          <p:cNvSpPr>
            <a:spLocks noGrp="1"/>
          </p:cNvSpPr>
          <p:nvPr>
            <p:ph type="title"/>
          </p:nvPr>
        </p:nvSpPr>
        <p:spPr>
          <a:xfrm>
            <a:off x="1410026" y="276087"/>
            <a:ext cx="9371949" cy="847197"/>
          </a:xfrm>
        </p:spPr>
        <p:txBody>
          <a:bodyPr/>
          <a:lstStyle/>
          <a:p>
            <a:r>
              <a:rPr lang="en-US" dirty="0"/>
              <a:t>Sex-ed in the US </a:t>
            </a:r>
          </a:p>
        </p:txBody>
      </p:sp>
      <p:sp>
        <p:nvSpPr>
          <p:cNvPr id="3" name="Content Placeholder 2">
            <a:extLst>
              <a:ext uri="{FF2B5EF4-FFF2-40B4-BE49-F238E27FC236}">
                <a16:creationId xmlns:a16="http://schemas.microsoft.com/office/drawing/2014/main" id="{8CDEC1F5-FC9A-50DC-3ECE-C4DA2322880F}"/>
              </a:ext>
            </a:extLst>
          </p:cNvPr>
          <p:cNvSpPr>
            <a:spLocks noGrp="1"/>
          </p:cNvSpPr>
          <p:nvPr>
            <p:ph idx="1"/>
          </p:nvPr>
        </p:nvSpPr>
        <p:spPr/>
        <p:txBody>
          <a:bodyPr>
            <a:normAutofit/>
          </a:bodyPr>
          <a:lstStyle/>
          <a:p>
            <a:r>
              <a:rPr lang="en-US" sz="2400" b="0" i="0" dirty="0">
                <a:solidFill>
                  <a:srgbClr val="000000"/>
                </a:solidFill>
                <a:effectLst/>
              </a:rPr>
              <a:t>(“</a:t>
            </a:r>
            <a:r>
              <a:rPr lang="en-US" sz="2400" b="1" i="0" dirty="0">
                <a:solidFill>
                  <a:srgbClr val="FF0000"/>
                </a:solidFill>
                <a:effectLst/>
              </a:rPr>
              <a:t>A Private-School Sex Educator Defends Her Methods</a:t>
            </a:r>
            <a:r>
              <a:rPr lang="en-US" sz="2400" b="0" i="0" dirty="0">
                <a:solidFill>
                  <a:srgbClr val="000000"/>
                </a:solidFill>
                <a:effectLst/>
              </a:rPr>
              <a:t>”, NYT 7.7.2021)</a:t>
            </a:r>
            <a:br>
              <a:rPr lang="en-US" sz="2400" dirty="0"/>
            </a:br>
            <a:endParaRPr lang="en-US" sz="2400" dirty="0"/>
          </a:p>
          <a:p>
            <a:r>
              <a:rPr lang="en-US" sz="2400" u="sng" dirty="0"/>
              <a:t>Justine Ang Fonte</a:t>
            </a:r>
            <a:r>
              <a:rPr lang="en-US" sz="2400" dirty="0"/>
              <a:t>, sex educator</a:t>
            </a:r>
          </a:p>
          <a:p>
            <a:r>
              <a:rPr lang="en-US" sz="2400" dirty="0"/>
              <a:t>Columbia Grammar and Preparatory School on the Upper West Side of Manhattan (May 2021), </a:t>
            </a:r>
            <a:r>
              <a:rPr lang="en-US" sz="2400" b="0" i="0" dirty="0">
                <a:solidFill>
                  <a:srgbClr val="000000"/>
                </a:solidFill>
                <a:effectLst/>
              </a:rPr>
              <a:t>invited her to teach two Zoom sessions, on </a:t>
            </a:r>
            <a:r>
              <a:rPr lang="en-US" sz="2400" b="1" i="0" dirty="0">
                <a:solidFill>
                  <a:srgbClr val="000000"/>
                </a:solidFill>
                <a:effectLst/>
              </a:rPr>
              <a:t>pornography literacy and consent</a:t>
            </a:r>
            <a:endParaRPr lang="en-US" sz="2400" dirty="0"/>
          </a:p>
          <a:p>
            <a:r>
              <a:rPr lang="en-US" sz="2400" dirty="0"/>
              <a:t>A week later:</a:t>
            </a:r>
            <a:r>
              <a:rPr lang="en-US" sz="2400" b="0" i="0" dirty="0">
                <a:solidFill>
                  <a:srgbClr val="000000"/>
                </a:solidFill>
                <a:effectLst/>
              </a:rPr>
              <a:t> “Students and parents reel after class on ‘porn literacy,’”; and “Dalton parents enraged over ‘masturbation’ videos for first graders.”</a:t>
            </a:r>
            <a:r>
              <a:rPr lang="en-US" sz="2400" dirty="0"/>
              <a:t> (</a:t>
            </a:r>
            <a:r>
              <a:rPr lang="en-US" sz="2400" b="0" i="0" dirty="0">
                <a:solidFill>
                  <a:srgbClr val="000000"/>
                </a:solidFill>
                <a:effectLst/>
              </a:rPr>
              <a:t>The New York Post)</a:t>
            </a:r>
            <a:br>
              <a:rPr lang="en-US" dirty="0"/>
            </a:br>
            <a:endParaRPr lang="en-US" dirty="0"/>
          </a:p>
        </p:txBody>
      </p:sp>
      <p:sp>
        <p:nvSpPr>
          <p:cNvPr id="4" name="Slide Number Placeholder 3">
            <a:extLst>
              <a:ext uri="{FF2B5EF4-FFF2-40B4-BE49-F238E27FC236}">
                <a16:creationId xmlns:a16="http://schemas.microsoft.com/office/drawing/2014/main" id="{A4BFE727-53FA-0D83-D6F6-53C9F2242B51}"/>
              </a:ext>
            </a:extLst>
          </p:cNvPr>
          <p:cNvSpPr>
            <a:spLocks noGrp="1"/>
          </p:cNvSpPr>
          <p:nvPr>
            <p:ph type="sldNum" sz="quarter" idx="12"/>
          </p:nvPr>
        </p:nvSpPr>
        <p:spPr/>
        <p:txBody>
          <a:bodyPr/>
          <a:lstStyle/>
          <a:p>
            <a:fld id="{9CD8D479-8942-46E8-A226-A4E01F7A105C}" type="slidenum">
              <a:rPr lang="en-US" smtClean="0"/>
              <a:t>12</a:t>
            </a:fld>
            <a:endParaRPr lang="en-US"/>
          </a:p>
        </p:txBody>
      </p:sp>
      <p:sp>
        <p:nvSpPr>
          <p:cNvPr id="5" name="Date Placeholder 4">
            <a:extLst>
              <a:ext uri="{FF2B5EF4-FFF2-40B4-BE49-F238E27FC236}">
                <a16:creationId xmlns:a16="http://schemas.microsoft.com/office/drawing/2014/main" id="{A83E96E9-18CD-6935-17E1-E9419DB1C0F4}"/>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3406FD75-C546-8EB3-3B97-22273DD31674}"/>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493797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C350-1A9A-A554-1723-6BED78C4DCA3}"/>
              </a:ext>
            </a:extLst>
          </p:cNvPr>
          <p:cNvSpPr>
            <a:spLocks noGrp="1"/>
          </p:cNvSpPr>
          <p:nvPr>
            <p:ph type="title"/>
          </p:nvPr>
        </p:nvSpPr>
        <p:spPr>
          <a:xfrm>
            <a:off x="1410026" y="276087"/>
            <a:ext cx="9371949" cy="847197"/>
          </a:xfrm>
        </p:spPr>
        <p:txBody>
          <a:bodyPr/>
          <a:lstStyle/>
          <a:p>
            <a:r>
              <a:rPr lang="en-US" dirty="0"/>
              <a:t>Sex-ed in the US </a:t>
            </a:r>
          </a:p>
        </p:txBody>
      </p:sp>
      <p:sp>
        <p:nvSpPr>
          <p:cNvPr id="3" name="Content Placeholder 2">
            <a:extLst>
              <a:ext uri="{FF2B5EF4-FFF2-40B4-BE49-F238E27FC236}">
                <a16:creationId xmlns:a16="http://schemas.microsoft.com/office/drawing/2014/main" id="{8CDEC1F5-FC9A-50DC-3ECE-C4DA2322880F}"/>
              </a:ext>
            </a:extLst>
          </p:cNvPr>
          <p:cNvSpPr>
            <a:spLocks noGrp="1"/>
          </p:cNvSpPr>
          <p:nvPr>
            <p:ph idx="1"/>
          </p:nvPr>
        </p:nvSpPr>
        <p:spPr>
          <a:xfrm>
            <a:off x="314960" y="1566000"/>
            <a:ext cx="10467015" cy="4926239"/>
          </a:xfrm>
        </p:spPr>
        <p:txBody>
          <a:bodyPr>
            <a:normAutofit fontScale="85000" lnSpcReduction="20000"/>
          </a:bodyPr>
          <a:lstStyle/>
          <a:p>
            <a:r>
              <a:rPr lang="en-US" sz="2800" b="0" i="0" dirty="0">
                <a:solidFill>
                  <a:srgbClr val="000000"/>
                </a:solidFill>
                <a:effectLst/>
              </a:rPr>
              <a:t>Multiple sex educators interviewed for the NYT article said there was </a:t>
            </a:r>
            <a:r>
              <a:rPr lang="en-US" sz="2800" b="1" i="0" dirty="0">
                <a:solidFill>
                  <a:srgbClr val="000000"/>
                </a:solidFill>
                <a:effectLst/>
              </a:rPr>
              <a:t>nothing inappropriate about her </a:t>
            </a:r>
            <a:r>
              <a:rPr lang="en-US" sz="2800" b="1" i="0" dirty="0" err="1">
                <a:solidFill>
                  <a:srgbClr val="000000"/>
                </a:solidFill>
                <a:effectLst/>
              </a:rPr>
              <a:t>classes.</a:t>
            </a:r>
            <a:r>
              <a:rPr lang="en-US" sz="2800" b="0" i="0" dirty="0" err="1">
                <a:solidFill>
                  <a:srgbClr val="000000"/>
                </a:solidFill>
                <a:effectLst/>
              </a:rPr>
              <a:t>All</a:t>
            </a:r>
            <a:r>
              <a:rPr lang="en-US" sz="2800" b="0" i="0" dirty="0">
                <a:solidFill>
                  <a:srgbClr val="000000"/>
                </a:solidFill>
                <a:effectLst/>
              </a:rPr>
              <a:t> of it was </a:t>
            </a:r>
            <a:r>
              <a:rPr lang="en-US" sz="2800" b="0" i="0" dirty="0">
                <a:solidFill>
                  <a:srgbClr val="FF0000"/>
                </a:solidFill>
                <a:effectLst/>
              </a:rPr>
              <a:t>in line with current National Sex Education Standards and the World Health Organization’s International Technical Guidance on Sexuality Education.</a:t>
            </a:r>
            <a:r>
              <a:rPr lang="en-US" sz="2800" dirty="0">
                <a:solidFill>
                  <a:srgbClr val="FF0000"/>
                </a:solidFill>
              </a:rPr>
              <a:t> </a:t>
            </a:r>
          </a:p>
          <a:p>
            <a:r>
              <a:rPr lang="en-US" sz="2800" b="1" i="0" dirty="0">
                <a:solidFill>
                  <a:srgbClr val="FF0000"/>
                </a:solidFill>
                <a:effectLst/>
              </a:rPr>
              <a:t>material for her first-grade class</a:t>
            </a:r>
            <a:r>
              <a:rPr lang="en-US" sz="2800" b="0" i="0" dirty="0">
                <a:solidFill>
                  <a:srgbClr val="000000"/>
                </a:solidFill>
                <a:effectLst/>
              </a:rPr>
              <a:t>: The lesson was about </a:t>
            </a:r>
            <a:r>
              <a:rPr lang="en-US" sz="2800" b="1" i="0" dirty="0">
                <a:solidFill>
                  <a:srgbClr val="000000"/>
                </a:solidFill>
                <a:effectLst/>
              </a:rPr>
              <a:t>private parts being private </a:t>
            </a:r>
            <a:r>
              <a:rPr lang="en-US" sz="2800" b="0" i="0" dirty="0">
                <a:solidFill>
                  <a:srgbClr val="000000"/>
                </a:solidFill>
                <a:effectLst/>
              </a:rPr>
              <a:t>and included a </a:t>
            </a:r>
            <a:r>
              <a:rPr lang="en-US" sz="2800" b="1" i="0" dirty="0">
                <a:solidFill>
                  <a:srgbClr val="000000"/>
                </a:solidFill>
                <a:effectLst/>
              </a:rPr>
              <a:t>cartoon</a:t>
            </a:r>
            <a:r>
              <a:rPr lang="en-US" sz="2800" b="0" i="0" dirty="0">
                <a:solidFill>
                  <a:srgbClr val="000000"/>
                </a:solidFill>
                <a:effectLst/>
              </a:rPr>
              <a:t> in which two characters use </a:t>
            </a:r>
            <a:r>
              <a:rPr lang="en-US" sz="2800" b="1" i="0" dirty="0">
                <a:solidFill>
                  <a:srgbClr val="000000"/>
                </a:solidFill>
                <a:effectLst/>
              </a:rPr>
              <a:t>anatomically correct names </a:t>
            </a:r>
            <a:r>
              <a:rPr lang="en-US" sz="2800" b="0" i="0" dirty="0">
                <a:solidFill>
                  <a:srgbClr val="000000"/>
                </a:solidFill>
                <a:effectLst/>
              </a:rPr>
              <a:t>for their genitals and say that sometimes it </a:t>
            </a:r>
            <a:r>
              <a:rPr lang="en-US" sz="2800" b="1" i="0" dirty="0">
                <a:solidFill>
                  <a:srgbClr val="000000"/>
                </a:solidFill>
                <a:effectLst/>
              </a:rPr>
              <a:t>feels good to touch them</a:t>
            </a:r>
            <a:r>
              <a:rPr lang="en-US" sz="2800" b="0" i="0" dirty="0">
                <a:solidFill>
                  <a:srgbClr val="000000"/>
                </a:solidFill>
                <a:effectLst/>
              </a:rPr>
              <a:t>. “</a:t>
            </a:r>
            <a:r>
              <a:rPr lang="en-US" sz="2800" b="0" i="1" dirty="0">
                <a:solidFill>
                  <a:srgbClr val="000000"/>
                </a:solidFill>
                <a:effectLst/>
              </a:rPr>
              <a:t>It’s OK to touch yourself</a:t>
            </a:r>
            <a:r>
              <a:rPr lang="en-US" sz="2800" i="1" dirty="0"/>
              <a:t> </a:t>
            </a:r>
            <a:r>
              <a:rPr lang="en-US" sz="2800" b="0" i="1" dirty="0">
                <a:solidFill>
                  <a:srgbClr val="000000"/>
                </a:solidFill>
                <a:effectLst/>
              </a:rPr>
              <a:t>and see how different body parts feel, but it’s best to only do it in private</a:t>
            </a:r>
            <a:r>
              <a:rPr lang="en-US" sz="2800" b="0" i="0" dirty="0">
                <a:solidFill>
                  <a:srgbClr val="000000"/>
                </a:solidFill>
                <a:effectLst/>
              </a:rPr>
              <a:t>,” the narrator tells viewers.</a:t>
            </a:r>
          </a:p>
          <a:p>
            <a:r>
              <a:rPr lang="en-US" sz="2800" dirty="0">
                <a:solidFill>
                  <a:srgbClr val="000000"/>
                </a:solidFill>
              </a:rPr>
              <a:t>“I equip them with a way that they can exercise </a:t>
            </a:r>
            <a:r>
              <a:rPr lang="en-US" sz="2800" b="1" dirty="0">
                <a:solidFill>
                  <a:srgbClr val="000000"/>
                </a:solidFill>
              </a:rPr>
              <a:t>body agency and consent</a:t>
            </a:r>
            <a:r>
              <a:rPr lang="en-US" sz="2800" dirty="0">
                <a:solidFill>
                  <a:srgbClr val="000000"/>
                </a:solidFill>
              </a:rPr>
              <a:t>, by knowing exactly what those parts are, what they are called, and how to take care of them,” Ms. Fonte said.</a:t>
            </a:r>
            <a:endParaRPr lang="el-GR" sz="2800" dirty="0">
              <a:solidFill>
                <a:srgbClr val="000000"/>
              </a:solidFill>
            </a:endParaRPr>
          </a:p>
          <a:p>
            <a:r>
              <a:rPr lang="en-US" sz="2800" dirty="0">
                <a:solidFill>
                  <a:srgbClr val="000000"/>
                </a:solidFill>
              </a:rPr>
              <a:t>“We think, </a:t>
            </a:r>
            <a:r>
              <a:rPr lang="en-US" sz="2800" b="1" dirty="0">
                <a:solidFill>
                  <a:srgbClr val="FF0000"/>
                </a:solidFill>
              </a:rPr>
              <a:t>condom on a banana, and that’s enough, and then we’re confused as to why there’s a consent problem</a:t>
            </a:r>
            <a:r>
              <a:rPr lang="en-US" sz="2800" dirty="0">
                <a:solidFill>
                  <a:srgbClr val="000000"/>
                </a:solidFill>
              </a:rPr>
              <a:t>,” Ms. Fonte said. “We’re still teaching the golden rule and we should be teaching the platinum rule: to treat others the way they want to be treated.” </a:t>
            </a:r>
            <a:br>
              <a:rPr lang="en-US" sz="2400" dirty="0"/>
            </a:br>
            <a:endParaRPr lang="en-US" sz="2800" dirty="0"/>
          </a:p>
        </p:txBody>
      </p:sp>
      <p:sp>
        <p:nvSpPr>
          <p:cNvPr id="4" name="Slide Number Placeholder 3">
            <a:extLst>
              <a:ext uri="{FF2B5EF4-FFF2-40B4-BE49-F238E27FC236}">
                <a16:creationId xmlns:a16="http://schemas.microsoft.com/office/drawing/2014/main" id="{A4BFE727-53FA-0D83-D6F6-53C9F2242B51}"/>
              </a:ext>
            </a:extLst>
          </p:cNvPr>
          <p:cNvSpPr>
            <a:spLocks noGrp="1"/>
          </p:cNvSpPr>
          <p:nvPr>
            <p:ph type="sldNum" sz="quarter" idx="12"/>
          </p:nvPr>
        </p:nvSpPr>
        <p:spPr/>
        <p:txBody>
          <a:bodyPr/>
          <a:lstStyle/>
          <a:p>
            <a:fld id="{9CD8D479-8942-46E8-A226-A4E01F7A105C}" type="slidenum">
              <a:rPr lang="en-US" smtClean="0"/>
              <a:t>13</a:t>
            </a:fld>
            <a:endParaRPr lang="en-US"/>
          </a:p>
        </p:txBody>
      </p:sp>
      <p:sp>
        <p:nvSpPr>
          <p:cNvPr id="5" name="Date Placeholder 4">
            <a:extLst>
              <a:ext uri="{FF2B5EF4-FFF2-40B4-BE49-F238E27FC236}">
                <a16:creationId xmlns:a16="http://schemas.microsoft.com/office/drawing/2014/main" id="{A83E96E9-18CD-6935-17E1-E9419DB1C0F4}"/>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3406FD75-C546-8EB3-3B97-22273DD31674}"/>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408323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C0BE-889B-E352-C25B-8C7067AA129E}"/>
              </a:ext>
            </a:extLst>
          </p:cNvPr>
          <p:cNvSpPr>
            <a:spLocks noGrp="1"/>
          </p:cNvSpPr>
          <p:nvPr>
            <p:ph type="title"/>
          </p:nvPr>
        </p:nvSpPr>
        <p:spPr>
          <a:xfrm>
            <a:off x="1410026" y="276087"/>
            <a:ext cx="9371949" cy="699273"/>
          </a:xfrm>
        </p:spPr>
        <p:txBody>
          <a:bodyPr/>
          <a:lstStyle/>
          <a:p>
            <a:r>
              <a:rPr lang="en-US" dirty="0"/>
              <a:t>Sex-ed in the US </a:t>
            </a:r>
          </a:p>
        </p:txBody>
      </p:sp>
      <p:sp>
        <p:nvSpPr>
          <p:cNvPr id="3" name="Content Placeholder 2">
            <a:extLst>
              <a:ext uri="{FF2B5EF4-FFF2-40B4-BE49-F238E27FC236}">
                <a16:creationId xmlns:a16="http://schemas.microsoft.com/office/drawing/2014/main" id="{23A91FDF-84CD-9FA7-52AF-5B8739D8508D}"/>
              </a:ext>
            </a:extLst>
          </p:cNvPr>
          <p:cNvSpPr>
            <a:spLocks noGrp="1"/>
          </p:cNvSpPr>
          <p:nvPr>
            <p:ph idx="1"/>
          </p:nvPr>
        </p:nvSpPr>
        <p:spPr>
          <a:xfrm>
            <a:off x="410402" y="1097281"/>
            <a:ext cx="10371573" cy="5100320"/>
          </a:xfrm>
        </p:spPr>
        <p:txBody>
          <a:bodyPr>
            <a:noAutofit/>
          </a:bodyPr>
          <a:lstStyle/>
          <a:p>
            <a:r>
              <a:rPr lang="en-US" sz="2400" b="0" i="0" dirty="0">
                <a:solidFill>
                  <a:srgbClr val="000000"/>
                </a:solidFill>
                <a:effectLst/>
              </a:rPr>
              <a:t>Though </a:t>
            </a:r>
            <a:r>
              <a:rPr lang="en-US" sz="2400" b="1" i="0" dirty="0">
                <a:solidFill>
                  <a:srgbClr val="000000"/>
                </a:solidFill>
                <a:effectLst/>
              </a:rPr>
              <a:t>classes on literacy in sexually explicit media </a:t>
            </a:r>
            <a:r>
              <a:rPr lang="en-US" sz="2400" b="0" i="0" dirty="0">
                <a:solidFill>
                  <a:srgbClr val="000000"/>
                </a:solidFill>
                <a:effectLst/>
              </a:rPr>
              <a:t>are not mainstream, </a:t>
            </a:r>
            <a:r>
              <a:rPr lang="en-US" sz="2400" b="1" i="0" dirty="0">
                <a:solidFill>
                  <a:srgbClr val="000000"/>
                </a:solidFill>
                <a:effectLst/>
              </a:rPr>
              <a:t>many sex educators </a:t>
            </a:r>
            <a:r>
              <a:rPr lang="en-US" sz="2400" b="0" i="0" dirty="0">
                <a:solidFill>
                  <a:srgbClr val="000000"/>
                </a:solidFill>
                <a:effectLst/>
              </a:rPr>
              <a:t>support them. [Yet] Parents, policymakers, public officials and health experts have all expressed concern over the unrealistic expectations set by pornography and by the fact that it is a primary source of sex education for many young people</a:t>
            </a:r>
            <a:r>
              <a:rPr lang="en-US" sz="2400" dirty="0"/>
              <a:t> </a:t>
            </a:r>
          </a:p>
          <a:p>
            <a:r>
              <a:rPr lang="en-US" sz="2400" b="0" i="0" dirty="0">
                <a:solidFill>
                  <a:srgbClr val="000000"/>
                </a:solidFill>
                <a:effectLst/>
              </a:rPr>
              <a:t>Pornography literacy classes teach students how to critically assess what they see on the screen — for example, how to recognize what is realistic and what is not, how to deconstruct implicit gender roles, and how to identify different types of behavior</a:t>
            </a:r>
            <a:br>
              <a:rPr lang="en-US" sz="2400" dirty="0"/>
            </a:br>
            <a:br>
              <a:rPr lang="en-US" sz="2400" dirty="0"/>
            </a:br>
            <a:r>
              <a:rPr lang="en-US" sz="2400" dirty="0">
                <a:solidFill>
                  <a:srgbClr val="000000"/>
                </a:solidFill>
              </a:rPr>
              <a:t>‘Pornography Literacy: Why We Need It and How It Can Help Us’, Sophie </a:t>
            </a:r>
            <a:r>
              <a:rPr lang="en-US" sz="2400" dirty="0" err="1">
                <a:solidFill>
                  <a:srgbClr val="000000"/>
                </a:solidFill>
              </a:rPr>
              <a:t>Dorosin</a:t>
            </a:r>
            <a:r>
              <a:rPr lang="en-US" sz="2400" dirty="0">
                <a:solidFill>
                  <a:srgbClr val="000000"/>
                </a:solidFill>
              </a:rPr>
              <a:t>, </a:t>
            </a:r>
            <a:r>
              <a:rPr lang="en-US" sz="2400" i="1" dirty="0">
                <a:solidFill>
                  <a:srgbClr val="000000"/>
                </a:solidFill>
              </a:rPr>
              <a:t>remake</a:t>
            </a:r>
            <a:r>
              <a:rPr lang="en-US" sz="2400" dirty="0">
                <a:solidFill>
                  <a:srgbClr val="000000"/>
                </a:solidFill>
              </a:rPr>
              <a:t>, issue 3, Oct. 2022 [https://remake.wustl.edu/issue3/dorosin-pornography-literacy]</a:t>
            </a:r>
          </a:p>
          <a:p>
            <a:endParaRPr lang="en-US" sz="2400" dirty="0"/>
          </a:p>
        </p:txBody>
      </p:sp>
      <p:sp>
        <p:nvSpPr>
          <p:cNvPr id="4" name="Slide Number Placeholder 3">
            <a:extLst>
              <a:ext uri="{FF2B5EF4-FFF2-40B4-BE49-F238E27FC236}">
                <a16:creationId xmlns:a16="http://schemas.microsoft.com/office/drawing/2014/main" id="{CD34C551-E216-1E65-2D37-2EACAEAE3ED3}"/>
              </a:ext>
            </a:extLst>
          </p:cNvPr>
          <p:cNvSpPr>
            <a:spLocks noGrp="1"/>
          </p:cNvSpPr>
          <p:nvPr>
            <p:ph type="sldNum" sz="quarter" idx="12"/>
          </p:nvPr>
        </p:nvSpPr>
        <p:spPr/>
        <p:txBody>
          <a:bodyPr/>
          <a:lstStyle/>
          <a:p>
            <a:fld id="{9CD8D479-8942-46E8-A226-A4E01F7A105C}" type="slidenum">
              <a:rPr lang="en-US" smtClean="0"/>
              <a:t>14</a:t>
            </a:fld>
            <a:endParaRPr lang="en-US"/>
          </a:p>
        </p:txBody>
      </p:sp>
      <p:sp>
        <p:nvSpPr>
          <p:cNvPr id="5" name="Date Placeholder 4">
            <a:extLst>
              <a:ext uri="{FF2B5EF4-FFF2-40B4-BE49-F238E27FC236}">
                <a16:creationId xmlns:a16="http://schemas.microsoft.com/office/drawing/2014/main" id="{F66AEF4E-2360-EBBD-8AD1-E7D5053CF8D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09EDA146-3B4F-4B50-A807-8DF5FD34B034}"/>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09106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C0BE-889B-E352-C25B-8C7067AA129E}"/>
              </a:ext>
            </a:extLst>
          </p:cNvPr>
          <p:cNvSpPr>
            <a:spLocks noGrp="1"/>
          </p:cNvSpPr>
          <p:nvPr>
            <p:ph type="title"/>
          </p:nvPr>
        </p:nvSpPr>
        <p:spPr>
          <a:xfrm>
            <a:off x="1410026" y="276087"/>
            <a:ext cx="9371949" cy="699273"/>
          </a:xfrm>
        </p:spPr>
        <p:txBody>
          <a:bodyPr/>
          <a:lstStyle/>
          <a:p>
            <a:r>
              <a:rPr lang="en-US" dirty="0"/>
              <a:t>Sex-ed in the US </a:t>
            </a:r>
          </a:p>
        </p:txBody>
      </p:sp>
      <p:sp>
        <p:nvSpPr>
          <p:cNvPr id="3" name="Content Placeholder 2">
            <a:extLst>
              <a:ext uri="{FF2B5EF4-FFF2-40B4-BE49-F238E27FC236}">
                <a16:creationId xmlns:a16="http://schemas.microsoft.com/office/drawing/2014/main" id="{23A91FDF-84CD-9FA7-52AF-5B8739D8508D}"/>
              </a:ext>
            </a:extLst>
          </p:cNvPr>
          <p:cNvSpPr>
            <a:spLocks noGrp="1"/>
          </p:cNvSpPr>
          <p:nvPr>
            <p:ph idx="1"/>
          </p:nvPr>
        </p:nvSpPr>
        <p:spPr>
          <a:xfrm>
            <a:off x="410402" y="1097280"/>
            <a:ext cx="10371573" cy="5484633"/>
          </a:xfrm>
        </p:spPr>
        <p:txBody>
          <a:bodyPr>
            <a:noAutofit/>
          </a:bodyPr>
          <a:lstStyle/>
          <a:p>
            <a:r>
              <a:rPr lang="en-US" sz="2800" b="0" i="0" dirty="0">
                <a:solidFill>
                  <a:srgbClr val="000000"/>
                </a:solidFill>
                <a:effectLst/>
              </a:rPr>
              <a:t>“Young people need to have the </a:t>
            </a:r>
            <a:r>
              <a:rPr lang="en-US" sz="2800" b="1" i="0" dirty="0">
                <a:solidFill>
                  <a:srgbClr val="000000"/>
                </a:solidFill>
                <a:effectLst/>
              </a:rPr>
              <a:t>ability to critically examine </a:t>
            </a:r>
            <a:r>
              <a:rPr lang="en-US" sz="2800" b="0" i="0" dirty="0">
                <a:solidFill>
                  <a:srgbClr val="000000"/>
                </a:solidFill>
                <a:effectLst/>
              </a:rPr>
              <a:t>those messages and to think about their own values and </a:t>
            </a:r>
            <a:r>
              <a:rPr lang="en-US" sz="2800" b="1" i="0" dirty="0">
                <a:solidFill>
                  <a:srgbClr val="000000"/>
                </a:solidFill>
                <a:effectLst/>
              </a:rPr>
              <a:t>to make decisions </a:t>
            </a:r>
            <a:r>
              <a:rPr lang="en-US" sz="2800" b="0" i="0" dirty="0">
                <a:solidFill>
                  <a:srgbClr val="000000"/>
                </a:solidFill>
                <a:effectLst/>
              </a:rPr>
              <a:t>about which of those messages they feel are really </a:t>
            </a:r>
            <a:r>
              <a:rPr lang="en-US" sz="2800" b="1" i="0" dirty="0">
                <a:solidFill>
                  <a:srgbClr val="FF0000"/>
                </a:solidFill>
                <a:effectLst/>
              </a:rPr>
              <a:t>beneficial</a:t>
            </a:r>
            <a:r>
              <a:rPr lang="en-US" sz="2800" b="0" i="0" dirty="0">
                <a:solidFill>
                  <a:srgbClr val="000000"/>
                </a:solidFill>
                <a:effectLst/>
              </a:rPr>
              <a:t> and which they </a:t>
            </a:r>
            <a:r>
              <a:rPr lang="en-US" sz="2800" b="1" i="0" dirty="0">
                <a:solidFill>
                  <a:srgbClr val="FF0000"/>
                </a:solidFill>
                <a:effectLst/>
              </a:rPr>
              <a:t>want to question</a:t>
            </a:r>
            <a:r>
              <a:rPr lang="en-US" sz="2800" b="0" i="0" dirty="0">
                <a:solidFill>
                  <a:srgbClr val="000000"/>
                </a:solidFill>
                <a:effectLst/>
              </a:rPr>
              <a:t>,” says one sex educator</a:t>
            </a:r>
            <a:endParaRPr lang="el-GR" sz="2800" b="0" i="0" dirty="0">
              <a:solidFill>
                <a:srgbClr val="000000"/>
              </a:solidFill>
              <a:effectLst/>
            </a:endParaRPr>
          </a:p>
          <a:p>
            <a:pPr marL="0" indent="0">
              <a:buNone/>
            </a:pPr>
            <a:endParaRPr lang="en-US" sz="2800" b="0" i="0" dirty="0">
              <a:solidFill>
                <a:srgbClr val="000000"/>
              </a:solidFill>
              <a:effectLst/>
            </a:endParaRPr>
          </a:p>
          <a:p>
            <a:r>
              <a:rPr lang="en-US" sz="2800" b="0" i="0" dirty="0">
                <a:solidFill>
                  <a:srgbClr val="000000"/>
                </a:solidFill>
                <a:effectLst/>
              </a:rPr>
              <a:t>“</a:t>
            </a:r>
            <a:r>
              <a:rPr lang="en-US" sz="2800" b="1" i="0" dirty="0">
                <a:solidFill>
                  <a:srgbClr val="000000"/>
                </a:solidFill>
                <a:effectLst/>
              </a:rPr>
              <a:t>we cannot wait until adulthood to talk with young people </a:t>
            </a:r>
            <a:r>
              <a:rPr lang="en-US" sz="2800" b="0" i="0" dirty="0">
                <a:solidFill>
                  <a:srgbClr val="000000"/>
                </a:solidFill>
                <a:effectLst/>
              </a:rPr>
              <a:t>about what they and their friends and sexual partners are already seeing, whether in pornography or on TikTok, where videos about choking and a whole range of rough sex behaviors are already prevalent.”</a:t>
            </a:r>
            <a:r>
              <a:rPr lang="en-US" sz="2800" dirty="0"/>
              <a:t> says </a:t>
            </a:r>
            <a:r>
              <a:rPr lang="en-US" sz="2800" b="1" dirty="0">
                <a:solidFill>
                  <a:srgbClr val="000000"/>
                </a:solidFill>
              </a:rPr>
              <a:t>Debby </a:t>
            </a:r>
            <a:r>
              <a:rPr lang="en-US" sz="2800" b="1" dirty="0" err="1">
                <a:solidFill>
                  <a:srgbClr val="000000"/>
                </a:solidFill>
              </a:rPr>
              <a:t>Herbenick</a:t>
            </a:r>
            <a:r>
              <a:rPr lang="en-US" sz="2800" b="1" dirty="0">
                <a:solidFill>
                  <a:srgbClr val="000000"/>
                </a:solidFill>
              </a:rPr>
              <a:t>, professor at the Indiana University School of Public Health</a:t>
            </a:r>
            <a:br>
              <a:rPr lang="en-US" sz="2400" dirty="0"/>
            </a:br>
            <a:br>
              <a:rPr lang="en-US" sz="2400" dirty="0"/>
            </a:br>
            <a:endParaRPr lang="en-US" sz="2400" dirty="0"/>
          </a:p>
        </p:txBody>
      </p:sp>
      <p:sp>
        <p:nvSpPr>
          <p:cNvPr id="4" name="Slide Number Placeholder 3">
            <a:extLst>
              <a:ext uri="{FF2B5EF4-FFF2-40B4-BE49-F238E27FC236}">
                <a16:creationId xmlns:a16="http://schemas.microsoft.com/office/drawing/2014/main" id="{CD34C551-E216-1E65-2D37-2EACAEAE3ED3}"/>
              </a:ext>
            </a:extLst>
          </p:cNvPr>
          <p:cNvSpPr>
            <a:spLocks noGrp="1"/>
          </p:cNvSpPr>
          <p:nvPr>
            <p:ph type="sldNum" sz="quarter" idx="12"/>
          </p:nvPr>
        </p:nvSpPr>
        <p:spPr/>
        <p:txBody>
          <a:bodyPr/>
          <a:lstStyle/>
          <a:p>
            <a:fld id="{9CD8D479-8942-46E8-A226-A4E01F7A105C}" type="slidenum">
              <a:rPr lang="en-US" smtClean="0"/>
              <a:t>15</a:t>
            </a:fld>
            <a:endParaRPr lang="en-US"/>
          </a:p>
        </p:txBody>
      </p:sp>
      <p:sp>
        <p:nvSpPr>
          <p:cNvPr id="5" name="Date Placeholder 4">
            <a:extLst>
              <a:ext uri="{FF2B5EF4-FFF2-40B4-BE49-F238E27FC236}">
                <a16:creationId xmlns:a16="http://schemas.microsoft.com/office/drawing/2014/main" id="{F66AEF4E-2360-EBBD-8AD1-E7D5053CF8D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09EDA146-3B4F-4B50-A807-8DF5FD34B034}"/>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44100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B0FD7-E378-534F-2A9D-CAA50C95E9D7}"/>
              </a:ext>
            </a:extLst>
          </p:cNvPr>
          <p:cNvSpPr>
            <a:spLocks noGrp="1"/>
          </p:cNvSpPr>
          <p:nvPr>
            <p:ph type="title"/>
          </p:nvPr>
        </p:nvSpPr>
        <p:spPr>
          <a:xfrm>
            <a:off x="1410026" y="276087"/>
            <a:ext cx="9371949" cy="577353"/>
          </a:xfrm>
        </p:spPr>
        <p:txBody>
          <a:bodyPr>
            <a:normAutofit fontScale="90000"/>
          </a:bodyPr>
          <a:lstStyle/>
          <a:p>
            <a:r>
              <a:rPr lang="en-US" dirty="0"/>
              <a:t>Sex-ed in the US (in 2022, so before-Trump… )</a:t>
            </a:r>
          </a:p>
        </p:txBody>
      </p:sp>
      <p:sp>
        <p:nvSpPr>
          <p:cNvPr id="3" name="Content Placeholder 2">
            <a:extLst>
              <a:ext uri="{FF2B5EF4-FFF2-40B4-BE49-F238E27FC236}">
                <a16:creationId xmlns:a16="http://schemas.microsoft.com/office/drawing/2014/main" id="{2ED2D9F0-A7A9-D889-747A-979C33E75B11}"/>
              </a:ext>
            </a:extLst>
          </p:cNvPr>
          <p:cNvSpPr>
            <a:spLocks noGrp="1"/>
          </p:cNvSpPr>
          <p:nvPr>
            <p:ph idx="1"/>
          </p:nvPr>
        </p:nvSpPr>
        <p:spPr>
          <a:xfrm>
            <a:off x="243840" y="1066800"/>
            <a:ext cx="11409680" cy="5791200"/>
          </a:xfrm>
        </p:spPr>
        <p:txBody>
          <a:bodyPr>
            <a:noAutofit/>
          </a:bodyPr>
          <a:lstStyle/>
          <a:p>
            <a:r>
              <a:rPr lang="en-US" sz="2400" dirty="0">
                <a:solidFill>
                  <a:srgbClr val="000000"/>
                </a:solidFill>
              </a:rPr>
              <a:t>24</a:t>
            </a:r>
            <a:r>
              <a:rPr lang="en-US" sz="2400" b="0" i="0" dirty="0">
                <a:solidFill>
                  <a:srgbClr val="000000"/>
                </a:solidFill>
                <a:effectLst/>
              </a:rPr>
              <a:t> states and the District of Columbia require sex education courses to include information on </a:t>
            </a:r>
            <a:r>
              <a:rPr lang="en-US" sz="2400" b="1" i="0" dirty="0">
                <a:solidFill>
                  <a:srgbClr val="000000"/>
                </a:solidFill>
                <a:effectLst/>
              </a:rPr>
              <a:t>asserting personal boundaries and refusing unwanted sexual advances</a:t>
            </a:r>
            <a:r>
              <a:rPr lang="en-US" sz="2400" dirty="0">
                <a:solidFill>
                  <a:srgbClr val="000000"/>
                </a:solidFill>
              </a:rPr>
              <a:t>;</a:t>
            </a:r>
            <a:r>
              <a:rPr lang="en-US" sz="2400" b="0" i="0" dirty="0">
                <a:solidFill>
                  <a:srgbClr val="000000"/>
                </a:solidFill>
                <a:effectLst/>
              </a:rPr>
              <a:t> 37 states and D.C. require educators to cover </a:t>
            </a:r>
            <a:r>
              <a:rPr lang="en-US" sz="2400" b="1" i="0" dirty="0">
                <a:solidFill>
                  <a:srgbClr val="000000"/>
                </a:solidFill>
                <a:effectLst/>
              </a:rPr>
              <a:t>teen dating violence and sexual violence</a:t>
            </a:r>
            <a:r>
              <a:rPr lang="en-US" sz="2400" b="1" dirty="0"/>
              <a:t> </a:t>
            </a:r>
            <a:endParaRPr lang="en-US" sz="2400" b="0" i="0" dirty="0">
              <a:solidFill>
                <a:srgbClr val="000000"/>
              </a:solidFill>
              <a:effectLst/>
            </a:endParaRPr>
          </a:p>
          <a:p>
            <a:r>
              <a:rPr lang="en-US" sz="2400" dirty="0">
                <a:solidFill>
                  <a:srgbClr val="000000"/>
                </a:solidFill>
              </a:rPr>
              <a:t>28</a:t>
            </a:r>
            <a:r>
              <a:rPr lang="en-US" sz="2400" b="0" i="0" dirty="0">
                <a:solidFill>
                  <a:srgbClr val="000000"/>
                </a:solidFill>
                <a:effectLst/>
              </a:rPr>
              <a:t> states require that </a:t>
            </a:r>
            <a:r>
              <a:rPr lang="en-US" sz="2400" b="1" i="0" dirty="0">
                <a:solidFill>
                  <a:srgbClr val="000000"/>
                </a:solidFill>
                <a:effectLst/>
              </a:rPr>
              <a:t>abstinence be stressed in sex education </a:t>
            </a:r>
            <a:r>
              <a:rPr lang="en-US" sz="2400" b="0" i="0" dirty="0">
                <a:solidFill>
                  <a:srgbClr val="000000"/>
                </a:solidFill>
                <a:effectLst/>
              </a:rPr>
              <a:t>classes, and 6 states require that </a:t>
            </a:r>
            <a:r>
              <a:rPr lang="en-US" sz="2400" b="1" i="0" dirty="0">
                <a:solidFill>
                  <a:srgbClr val="000000"/>
                </a:solidFill>
                <a:effectLst/>
              </a:rPr>
              <a:t>only negative information be provided on homosexuality</a:t>
            </a:r>
            <a:r>
              <a:rPr lang="en-US" sz="2400" b="0" i="0" dirty="0">
                <a:solidFill>
                  <a:srgbClr val="000000"/>
                </a:solidFill>
                <a:effectLst/>
              </a:rPr>
              <a:t>, according to the Guttmacher Institute</a:t>
            </a:r>
            <a:r>
              <a:rPr lang="en-US" sz="2400" dirty="0"/>
              <a:t> [https://www.guttmacher.org/fact-sheet/american-teens-sexual-and-reproductive-health]</a:t>
            </a:r>
          </a:p>
          <a:p>
            <a:r>
              <a:rPr lang="en-US" sz="2400" b="0" i="0" dirty="0">
                <a:solidFill>
                  <a:srgbClr val="000000"/>
                </a:solidFill>
                <a:effectLst/>
              </a:rPr>
              <a:t>Several states have recently made efforts </a:t>
            </a:r>
            <a:r>
              <a:rPr lang="en-US" sz="2400" b="1" i="0" dirty="0">
                <a:solidFill>
                  <a:srgbClr val="000000"/>
                </a:solidFill>
                <a:effectLst/>
              </a:rPr>
              <a:t>to increase “parental rights” in sex education classes</a:t>
            </a:r>
            <a:r>
              <a:rPr lang="en-US" sz="2400" dirty="0">
                <a:solidFill>
                  <a:srgbClr val="000000"/>
                </a:solidFill>
              </a:rPr>
              <a:t> (e.g.</a:t>
            </a:r>
            <a:r>
              <a:rPr lang="en-US" sz="2400" b="0" i="0" dirty="0">
                <a:solidFill>
                  <a:srgbClr val="000000"/>
                </a:solidFill>
                <a:effectLst/>
              </a:rPr>
              <a:t> state lawmakers in Arizona tried to prevent students from learning about </a:t>
            </a:r>
            <a:r>
              <a:rPr lang="en-US" sz="2400" b="0" i="0" dirty="0">
                <a:solidFill>
                  <a:srgbClr val="FF0000"/>
                </a:solidFill>
                <a:effectLst/>
              </a:rPr>
              <a:t>sexuality, gender identity and H.I.V./AIDS without an opt in from parents</a:t>
            </a:r>
            <a:r>
              <a:rPr lang="en-US" sz="2400" b="0" i="0" dirty="0">
                <a:solidFill>
                  <a:srgbClr val="000000"/>
                </a:solidFill>
                <a:effectLst/>
              </a:rPr>
              <a:t>).</a:t>
            </a:r>
            <a:r>
              <a:rPr lang="en-US" sz="2400" dirty="0"/>
              <a:t> </a:t>
            </a:r>
          </a:p>
        </p:txBody>
      </p:sp>
      <p:sp>
        <p:nvSpPr>
          <p:cNvPr id="4" name="Slide Number Placeholder 3">
            <a:extLst>
              <a:ext uri="{FF2B5EF4-FFF2-40B4-BE49-F238E27FC236}">
                <a16:creationId xmlns:a16="http://schemas.microsoft.com/office/drawing/2014/main" id="{7E8CE602-CB3C-EE16-8737-86EEDE45D022}"/>
              </a:ext>
            </a:extLst>
          </p:cNvPr>
          <p:cNvSpPr>
            <a:spLocks noGrp="1"/>
          </p:cNvSpPr>
          <p:nvPr>
            <p:ph type="sldNum" sz="quarter" idx="12"/>
          </p:nvPr>
        </p:nvSpPr>
        <p:spPr/>
        <p:txBody>
          <a:bodyPr/>
          <a:lstStyle/>
          <a:p>
            <a:fld id="{9CD8D479-8942-46E8-A226-A4E01F7A105C}" type="slidenum">
              <a:rPr lang="en-US" smtClean="0"/>
              <a:t>16</a:t>
            </a:fld>
            <a:endParaRPr lang="en-US"/>
          </a:p>
        </p:txBody>
      </p:sp>
      <p:sp>
        <p:nvSpPr>
          <p:cNvPr id="5" name="Date Placeholder 4">
            <a:extLst>
              <a:ext uri="{FF2B5EF4-FFF2-40B4-BE49-F238E27FC236}">
                <a16:creationId xmlns:a16="http://schemas.microsoft.com/office/drawing/2014/main" id="{A6362785-7217-0CA9-F527-8EFB32B93F1C}"/>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B040E2F2-3BF8-2884-6B8D-2AA32B8F0247}"/>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57663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316E-C337-ABF8-1F76-B3264A1F3517}"/>
              </a:ext>
            </a:extLst>
          </p:cNvPr>
          <p:cNvSpPr>
            <a:spLocks noGrp="1"/>
          </p:cNvSpPr>
          <p:nvPr>
            <p:ph type="title"/>
          </p:nvPr>
        </p:nvSpPr>
        <p:spPr>
          <a:xfrm>
            <a:off x="1410026" y="276087"/>
            <a:ext cx="9371949" cy="557033"/>
          </a:xfrm>
        </p:spPr>
        <p:txBody>
          <a:bodyPr>
            <a:normAutofit fontScale="90000"/>
          </a:bodyPr>
          <a:lstStyle/>
          <a:p>
            <a:r>
              <a:rPr lang="en-US" b="0" i="0" dirty="0">
                <a:solidFill>
                  <a:srgbClr val="333333"/>
                </a:solidFill>
                <a:effectLst/>
                <a:latin typeface="Open Sans" panose="020B0606030504020204" pitchFamily="34" charset="0"/>
              </a:rPr>
              <a:t>The </a:t>
            </a:r>
            <a:r>
              <a:rPr lang="en-US" b="0" i="0" dirty="0" err="1">
                <a:solidFill>
                  <a:srgbClr val="333333"/>
                </a:solidFill>
                <a:effectLst/>
                <a:latin typeface="Open Sans" panose="020B0606030504020204" pitchFamily="34" charset="0"/>
              </a:rPr>
              <a:t>Genderbread</a:t>
            </a:r>
            <a:r>
              <a:rPr lang="en-US" b="0" i="0" dirty="0">
                <a:solidFill>
                  <a:srgbClr val="333333"/>
                </a:solidFill>
                <a:effectLst/>
                <a:latin typeface="Open Sans" panose="020B0606030504020204" pitchFamily="34" charset="0"/>
              </a:rPr>
              <a:t> Person</a:t>
            </a:r>
            <a:endParaRPr lang="en-US" dirty="0"/>
          </a:p>
        </p:txBody>
      </p:sp>
      <p:sp>
        <p:nvSpPr>
          <p:cNvPr id="3" name="Content Placeholder 2">
            <a:extLst>
              <a:ext uri="{FF2B5EF4-FFF2-40B4-BE49-F238E27FC236}">
                <a16:creationId xmlns:a16="http://schemas.microsoft.com/office/drawing/2014/main" id="{322FF418-EE18-AEC8-4776-DD4654E07673}"/>
              </a:ext>
            </a:extLst>
          </p:cNvPr>
          <p:cNvSpPr>
            <a:spLocks noGrp="1"/>
          </p:cNvSpPr>
          <p:nvPr>
            <p:ph idx="1"/>
          </p:nvPr>
        </p:nvSpPr>
        <p:spPr/>
        <p:txBody>
          <a:bodyPr/>
          <a:lstStyle/>
          <a:p>
            <a:r>
              <a:rPr lang="en-US" b="0" i="0" dirty="0">
                <a:solidFill>
                  <a:srgbClr val="333333"/>
                </a:solidFill>
                <a:effectLst/>
                <a:latin typeface="Open Sans" panose="020B0606030504020204" pitchFamily="34" charset="0"/>
                <a:hlinkClick r:id="rId2"/>
              </a:rPr>
              <a:t>https://www.itspronouncedmetrosexual.com/2015/03/the-genderbread-person-v3/</a:t>
            </a:r>
            <a:endParaRPr lang="en-US" b="0" i="0" dirty="0">
              <a:solidFill>
                <a:srgbClr val="333333"/>
              </a:solidFill>
              <a:effectLst/>
              <a:latin typeface="Open Sans" panose="020B0606030504020204" pitchFamily="34" charset="0"/>
            </a:endParaRPr>
          </a:p>
          <a:p>
            <a:endParaRPr lang="en-US" b="0" i="0" dirty="0">
              <a:solidFill>
                <a:srgbClr val="333333"/>
              </a:solidFill>
              <a:effectLst/>
              <a:latin typeface="Open Sans" panose="020B0606030504020204" pitchFamily="34" charset="0"/>
            </a:endParaRPr>
          </a:p>
          <a:p>
            <a:r>
              <a:rPr lang="en-US" b="0" i="0" dirty="0">
                <a:solidFill>
                  <a:srgbClr val="333333"/>
                </a:solidFill>
                <a:effectLst/>
                <a:latin typeface="Open Sans" panose="020B0606030504020204" pitchFamily="34" charset="0"/>
              </a:rPr>
              <a:t>Van </a:t>
            </a:r>
            <a:r>
              <a:rPr lang="en-US" b="0" i="0" dirty="0" err="1">
                <a:solidFill>
                  <a:srgbClr val="333333"/>
                </a:solidFill>
                <a:effectLst/>
                <a:latin typeface="Open Sans" panose="020B0606030504020204" pitchFamily="34" charset="0"/>
              </a:rPr>
              <a:t>Wichelen</a:t>
            </a:r>
            <a:r>
              <a:rPr lang="en-US" b="0" i="0" dirty="0">
                <a:solidFill>
                  <a:srgbClr val="333333"/>
                </a:solidFill>
                <a:effectLst/>
                <a:latin typeface="Open Sans" panose="020B0606030504020204" pitchFamily="34" charset="0"/>
              </a:rPr>
              <a:t>, T., Verhoeven, E., &amp; Hau, P. (2023). The </a:t>
            </a:r>
            <a:r>
              <a:rPr lang="en-US" b="0" i="0" dirty="0" err="1">
                <a:solidFill>
                  <a:srgbClr val="333333"/>
                </a:solidFill>
                <a:effectLst/>
                <a:latin typeface="Open Sans" panose="020B0606030504020204" pitchFamily="34" charset="0"/>
              </a:rPr>
              <a:t>Genderbread</a:t>
            </a:r>
            <a:r>
              <a:rPr lang="en-US" b="0" i="0" dirty="0">
                <a:solidFill>
                  <a:srgbClr val="333333"/>
                </a:solidFill>
                <a:effectLst/>
                <a:latin typeface="Open Sans" panose="020B0606030504020204" pitchFamily="34" charset="0"/>
              </a:rPr>
              <a:t> Person: mapping the social media debate about inclusive sexuality education. </a:t>
            </a:r>
            <a:r>
              <a:rPr lang="en-US" b="0" i="1" dirty="0">
                <a:solidFill>
                  <a:srgbClr val="333333"/>
                </a:solidFill>
                <a:effectLst/>
                <a:latin typeface="Open Sans" panose="020B0606030504020204" pitchFamily="34" charset="0"/>
              </a:rPr>
              <a:t>Sex Education</a:t>
            </a:r>
            <a:r>
              <a:rPr lang="en-US" b="0" i="0" dirty="0">
                <a:solidFill>
                  <a:srgbClr val="333333"/>
                </a:solidFill>
                <a:effectLst/>
                <a:latin typeface="Open Sans" panose="020B0606030504020204" pitchFamily="34" charset="0"/>
              </a:rPr>
              <a:t>, </a:t>
            </a:r>
            <a:r>
              <a:rPr lang="en-US" b="0" i="1" dirty="0">
                <a:solidFill>
                  <a:srgbClr val="333333"/>
                </a:solidFill>
                <a:effectLst/>
                <a:latin typeface="Open Sans" panose="020B0606030504020204" pitchFamily="34" charset="0"/>
              </a:rPr>
              <a:t>24</a:t>
            </a:r>
            <a:r>
              <a:rPr lang="en-US" b="0" i="0" dirty="0">
                <a:solidFill>
                  <a:srgbClr val="333333"/>
                </a:solidFill>
                <a:effectLst/>
                <a:latin typeface="Open Sans" panose="020B0606030504020204" pitchFamily="34" charset="0"/>
              </a:rPr>
              <a:t>(5), 585–601. </a:t>
            </a:r>
            <a:r>
              <a:rPr lang="en-US" b="0" i="0" dirty="0">
                <a:solidFill>
                  <a:srgbClr val="333333"/>
                </a:solidFill>
                <a:effectLst/>
                <a:latin typeface="Open Sans" panose="020B0606030504020204" pitchFamily="34" charset="0"/>
                <a:hlinkClick r:id="rId3"/>
              </a:rPr>
              <a:t>https://doi.org/10.1080/14681811.2023.2238189</a:t>
            </a:r>
            <a:endParaRPr lang="en-US" b="0" i="0" dirty="0">
              <a:solidFill>
                <a:srgbClr val="333333"/>
              </a:solidFill>
              <a:effectLst/>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3B2D0560-7FFA-B111-8AD7-5E1A392D03D8}"/>
              </a:ext>
            </a:extLst>
          </p:cNvPr>
          <p:cNvSpPr>
            <a:spLocks noGrp="1"/>
          </p:cNvSpPr>
          <p:nvPr>
            <p:ph type="sldNum" sz="quarter" idx="12"/>
          </p:nvPr>
        </p:nvSpPr>
        <p:spPr/>
        <p:txBody>
          <a:bodyPr/>
          <a:lstStyle/>
          <a:p>
            <a:fld id="{9CD8D479-8942-46E8-A226-A4E01F7A105C}" type="slidenum">
              <a:rPr lang="en-US" smtClean="0"/>
              <a:t>17</a:t>
            </a:fld>
            <a:endParaRPr lang="en-US"/>
          </a:p>
        </p:txBody>
      </p:sp>
      <p:sp>
        <p:nvSpPr>
          <p:cNvPr id="5" name="Date Placeholder 4">
            <a:extLst>
              <a:ext uri="{FF2B5EF4-FFF2-40B4-BE49-F238E27FC236}">
                <a16:creationId xmlns:a16="http://schemas.microsoft.com/office/drawing/2014/main" id="{BBB87DD3-9BBD-C9BB-21E7-12900B3346EE}"/>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BB400FB6-1600-E147-86D2-E484269E076E}"/>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62165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62E495E2-5993-42D8-D016-85D93DE924DB}"/>
              </a:ext>
            </a:extLst>
          </p:cNvPr>
          <p:cNvPicPr>
            <a:picLocks noGrp="1" noChangeAspect="1"/>
          </p:cNvPicPr>
          <p:nvPr>
            <p:ph idx="1"/>
          </p:nvPr>
        </p:nvPicPr>
        <p:blipFill>
          <a:blip r:embed="rId2"/>
          <a:stretch>
            <a:fillRect/>
          </a:stretch>
        </p:blipFill>
        <p:spPr>
          <a:xfrm>
            <a:off x="2478799" y="68263"/>
            <a:ext cx="7234402" cy="6492875"/>
          </a:xfrm>
          <a:noFill/>
        </p:spPr>
      </p:pic>
      <p:sp>
        <p:nvSpPr>
          <p:cNvPr id="4" name="Slide Number Placeholder 3" hidden="1">
            <a:extLst>
              <a:ext uri="{FF2B5EF4-FFF2-40B4-BE49-F238E27FC236}">
                <a16:creationId xmlns:a16="http://schemas.microsoft.com/office/drawing/2014/main" id="{7408C9EA-CC0D-29CC-B06B-45B4B10CD3B1}"/>
              </a:ext>
            </a:extLst>
          </p:cNvPr>
          <p:cNvSpPr>
            <a:spLocks noGrp="1"/>
          </p:cNvSpPr>
          <p:nvPr>
            <p:ph type="sldNum" sz="quarter" idx="12"/>
          </p:nvPr>
        </p:nvSpPr>
        <p:spPr/>
        <p:txBody>
          <a:bodyPr/>
          <a:lstStyle/>
          <a:p>
            <a:pPr>
              <a:spcAft>
                <a:spcPts val="600"/>
              </a:spcAft>
            </a:pPr>
            <a:fld id="{9CD8D479-8942-46E8-A226-A4E01F7A105C}" type="slidenum">
              <a:rPr lang="en-US" smtClean="0"/>
              <a:pPr>
                <a:spcAft>
                  <a:spcPts val="600"/>
                </a:spcAft>
              </a:pPr>
              <a:t>18</a:t>
            </a:fld>
            <a:endParaRPr lang="en-US"/>
          </a:p>
        </p:txBody>
      </p:sp>
      <p:sp>
        <p:nvSpPr>
          <p:cNvPr id="5" name="Date Placeholder 4" hidden="1">
            <a:extLst>
              <a:ext uri="{FF2B5EF4-FFF2-40B4-BE49-F238E27FC236}">
                <a16:creationId xmlns:a16="http://schemas.microsoft.com/office/drawing/2014/main" id="{2FDF35DB-44FC-5E18-0088-9006369A4008}"/>
              </a:ext>
            </a:extLst>
          </p:cNvPr>
          <p:cNvSpPr>
            <a:spLocks noGrp="1"/>
          </p:cNvSpPr>
          <p:nvPr>
            <p:ph type="dt" sz="half" idx="10"/>
          </p:nvPr>
        </p:nvSpPr>
        <p:spPr/>
        <p:txBody>
          <a:bodyPr/>
          <a:lstStyle/>
          <a:p>
            <a:pPr>
              <a:spcAft>
                <a:spcPts val="600"/>
              </a:spcAft>
            </a:pPr>
            <a:fld id="{6DD1B487-36FD-4CED-B07A-1A81FC6540B1}" type="datetime1">
              <a:rPr lang="en-US" smtClean="0"/>
              <a:pPr>
                <a:spcAft>
                  <a:spcPts val="600"/>
                </a:spcAft>
              </a:pPr>
              <a:t>3/23/2026</a:t>
            </a:fld>
            <a:endParaRPr lang="en-US"/>
          </a:p>
        </p:txBody>
      </p:sp>
      <p:sp>
        <p:nvSpPr>
          <p:cNvPr id="6" name="Footer Placeholder 5">
            <a:extLst>
              <a:ext uri="{FF2B5EF4-FFF2-40B4-BE49-F238E27FC236}">
                <a16:creationId xmlns:a16="http://schemas.microsoft.com/office/drawing/2014/main" id="{7894705B-7854-2714-060F-86CF71220CC9}"/>
              </a:ext>
            </a:extLst>
          </p:cNvPr>
          <p:cNvSpPr>
            <a:spLocks noGrp="1"/>
          </p:cNvSpPr>
          <p:nvPr>
            <p:ph type="ftr" sz="quarter" idx="11"/>
          </p:nvPr>
        </p:nvSpPr>
        <p:spPr/>
        <p:txBody>
          <a:bodyPr/>
          <a:lstStyle/>
          <a:p>
            <a:pPr>
              <a:spcAft>
                <a:spcPts val="600"/>
              </a:spcAft>
            </a:pPr>
            <a:r>
              <a:rPr lang="en-US"/>
              <a:t>Add a footer</a:t>
            </a:r>
          </a:p>
        </p:txBody>
      </p:sp>
    </p:spTree>
    <p:extLst>
      <p:ext uri="{BB962C8B-B14F-4D97-AF65-F5344CB8AC3E}">
        <p14:creationId xmlns:p14="http://schemas.microsoft.com/office/powerpoint/2010/main" val="2357573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6F9AA-D207-D29C-7663-FC7696B70766}"/>
              </a:ext>
            </a:extLst>
          </p:cNvPr>
          <p:cNvSpPr>
            <a:spLocks noGrp="1"/>
          </p:cNvSpPr>
          <p:nvPr>
            <p:ph type="title"/>
          </p:nvPr>
        </p:nvSpPr>
        <p:spPr>
          <a:xfrm>
            <a:off x="1410027" y="276087"/>
            <a:ext cx="9257974" cy="668793"/>
          </a:xfrm>
        </p:spPr>
        <p:txBody>
          <a:bodyPr/>
          <a:lstStyle/>
          <a:p>
            <a:r>
              <a:rPr lang="en-US" b="1" i="0" dirty="0">
                <a:solidFill>
                  <a:srgbClr val="0D0018"/>
                </a:solidFill>
                <a:effectLst/>
                <a:latin typeface="Apple Garamond"/>
              </a:rPr>
              <a:t>the </a:t>
            </a:r>
            <a:r>
              <a:rPr lang="en-US" b="1" i="0" dirty="0" err="1">
                <a:solidFill>
                  <a:srgbClr val="0D0018"/>
                </a:solidFill>
                <a:effectLst/>
                <a:latin typeface="Apple Garamond"/>
              </a:rPr>
              <a:t>Genderbread</a:t>
            </a:r>
            <a:r>
              <a:rPr lang="en-US" b="1" i="0" dirty="0">
                <a:solidFill>
                  <a:srgbClr val="0D0018"/>
                </a:solidFill>
                <a:effectLst/>
                <a:latin typeface="Apple Garamond"/>
              </a:rPr>
              <a:t> Person</a:t>
            </a:r>
            <a:endParaRPr lang="en-US" dirty="0"/>
          </a:p>
        </p:txBody>
      </p:sp>
      <p:pic>
        <p:nvPicPr>
          <p:cNvPr id="8" name="Content Placeholder 7">
            <a:extLst>
              <a:ext uri="{FF2B5EF4-FFF2-40B4-BE49-F238E27FC236}">
                <a16:creationId xmlns:a16="http://schemas.microsoft.com/office/drawing/2014/main" id="{6E69F733-E2D4-8B08-10CB-56E87490F44C}"/>
              </a:ext>
            </a:extLst>
          </p:cNvPr>
          <p:cNvPicPr>
            <a:picLocks noGrp="1" noChangeAspect="1"/>
          </p:cNvPicPr>
          <p:nvPr>
            <p:ph idx="1"/>
          </p:nvPr>
        </p:nvPicPr>
        <p:blipFill>
          <a:blip r:embed="rId2"/>
          <a:stretch>
            <a:fillRect/>
          </a:stretch>
        </p:blipFill>
        <p:spPr>
          <a:xfrm>
            <a:off x="1409700" y="1920607"/>
            <a:ext cx="9372600" cy="4246514"/>
          </a:xfrm>
        </p:spPr>
      </p:pic>
      <p:sp>
        <p:nvSpPr>
          <p:cNvPr id="4" name="Slide Number Placeholder 3">
            <a:extLst>
              <a:ext uri="{FF2B5EF4-FFF2-40B4-BE49-F238E27FC236}">
                <a16:creationId xmlns:a16="http://schemas.microsoft.com/office/drawing/2014/main" id="{C9721DA4-765A-D4E7-7061-F9BA72FD53D1}"/>
              </a:ext>
            </a:extLst>
          </p:cNvPr>
          <p:cNvSpPr>
            <a:spLocks noGrp="1"/>
          </p:cNvSpPr>
          <p:nvPr>
            <p:ph type="sldNum" sz="quarter" idx="12"/>
          </p:nvPr>
        </p:nvSpPr>
        <p:spPr/>
        <p:txBody>
          <a:bodyPr/>
          <a:lstStyle/>
          <a:p>
            <a:fld id="{9CD8D479-8942-46E8-A226-A4E01F7A105C}" type="slidenum">
              <a:rPr lang="en-US" smtClean="0"/>
              <a:t>19</a:t>
            </a:fld>
            <a:endParaRPr lang="en-US"/>
          </a:p>
        </p:txBody>
      </p:sp>
      <p:sp>
        <p:nvSpPr>
          <p:cNvPr id="5" name="Date Placeholder 4">
            <a:extLst>
              <a:ext uri="{FF2B5EF4-FFF2-40B4-BE49-F238E27FC236}">
                <a16:creationId xmlns:a16="http://schemas.microsoft.com/office/drawing/2014/main" id="{95F46D8C-03DE-9049-585F-18E5FFE59AED}"/>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A3CE4D3C-5C07-3858-F34C-54B06864C174}"/>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30952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EB45A-4E29-3606-286D-B09C5D62CE37}"/>
              </a:ext>
            </a:extLst>
          </p:cNvPr>
          <p:cNvSpPr>
            <a:spLocks noGrp="1"/>
          </p:cNvSpPr>
          <p:nvPr>
            <p:ph type="title"/>
          </p:nvPr>
        </p:nvSpPr>
        <p:spPr>
          <a:xfrm>
            <a:off x="1410026" y="276087"/>
            <a:ext cx="9371949" cy="668793"/>
          </a:xfrm>
        </p:spPr>
        <p:txBody>
          <a:bodyPr/>
          <a:lstStyle/>
          <a:p>
            <a:r>
              <a:rPr lang="el-GR" dirty="0"/>
              <a:t>ένα ελληνικό παράδειγμα…</a:t>
            </a:r>
            <a:endParaRPr lang="en-US" dirty="0"/>
          </a:p>
        </p:txBody>
      </p:sp>
      <p:sp>
        <p:nvSpPr>
          <p:cNvPr id="3" name="Content Placeholder 2">
            <a:extLst>
              <a:ext uri="{FF2B5EF4-FFF2-40B4-BE49-F238E27FC236}">
                <a16:creationId xmlns:a16="http://schemas.microsoft.com/office/drawing/2014/main" id="{5523BDB4-0ACB-55C0-93B7-9538519C779D}"/>
              </a:ext>
            </a:extLst>
          </p:cNvPr>
          <p:cNvSpPr>
            <a:spLocks noGrp="1"/>
          </p:cNvSpPr>
          <p:nvPr>
            <p:ph idx="1"/>
          </p:nvPr>
        </p:nvSpPr>
        <p:spPr>
          <a:xfrm>
            <a:off x="843280" y="1219200"/>
            <a:ext cx="9938695" cy="4967483"/>
          </a:xfrm>
        </p:spPr>
        <p:txBody>
          <a:bodyPr>
            <a:normAutofit fontScale="92500"/>
          </a:bodyPr>
          <a:lstStyle/>
          <a:p>
            <a:r>
              <a:rPr lang="el-GR" dirty="0"/>
              <a:t>28/1/2022: Σάλος με το βίντεο </a:t>
            </a:r>
            <a:r>
              <a:rPr lang="el-GR" b="0" i="0" dirty="0">
                <a:solidFill>
                  <a:srgbClr val="161E29"/>
                </a:solidFill>
                <a:effectLst/>
                <a:latin typeface="Ubuntu" panose="020B0504030602030204" pitchFamily="34" charset="0"/>
              </a:rPr>
              <a:t> </a:t>
            </a:r>
            <a:r>
              <a:rPr lang="el-GR" b="1" i="0" dirty="0">
                <a:solidFill>
                  <a:srgbClr val="FF0000"/>
                </a:solidFill>
                <a:effectLst/>
                <a:latin typeface="Ubuntu" panose="020B0504030602030204" pitchFamily="34" charset="0"/>
              </a:rPr>
              <a:t>«Προγεννητική Αγωγή, προετοιμασία για την </a:t>
            </a:r>
            <a:r>
              <a:rPr lang="el-GR" b="1" i="0" dirty="0" err="1">
                <a:solidFill>
                  <a:srgbClr val="FF0000"/>
                </a:solidFill>
                <a:effectLst/>
                <a:latin typeface="Ubuntu" panose="020B0504030602030204" pitchFamily="34" charset="0"/>
              </a:rPr>
              <a:t>γονεϊκότητα</a:t>
            </a:r>
            <a:r>
              <a:rPr lang="el-GR" b="1" i="0" dirty="0">
                <a:solidFill>
                  <a:srgbClr val="FF0000"/>
                </a:solidFill>
                <a:effectLst/>
                <a:latin typeface="Ubuntu" panose="020B0504030602030204" pitchFamily="34" charset="0"/>
              </a:rPr>
              <a:t>, Σεξουαλικότητα – Γονιμότητα – </a:t>
            </a:r>
            <a:r>
              <a:rPr lang="el-GR" b="1" i="0" dirty="0" err="1">
                <a:solidFill>
                  <a:srgbClr val="FF0000"/>
                </a:solidFill>
                <a:effectLst/>
                <a:latin typeface="Ubuntu" panose="020B0504030602030204" pitchFamily="34" charset="0"/>
              </a:rPr>
              <a:t>Γονεϊκότητα</a:t>
            </a:r>
            <a:r>
              <a:rPr lang="el-GR" b="1" i="0" dirty="0">
                <a:solidFill>
                  <a:srgbClr val="FF0000"/>
                </a:solidFill>
                <a:effectLst/>
                <a:latin typeface="Ubuntu" panose="020B0504030602030204" pitchFamily="34" charset="0"/>
              </a:rPr>
              <a:t>, μια αδιαχώριστη ενότητα»</a:t>
            </a:r>
            <a:r>
              <a:rPr lang="el-GR" b="0" i="0" dirty="0">
                <a:solidFill>
                  <a:srgbClr val="161E29"/>
                </a:solidFill>
                <a:effectLst/>
                <a:latin typeface="Ubuntu" panose="020B0504030602030204" pitchFamily="34" charset="0"/>
              </a:rPr>
              <a:t> από την </a:t>
            </a:r>
            <a:r>
              <a:rPr lang="el-GR" b="1" i="0" dirty="0">
                <a:solidFill>
                  <a:srgbClr val="161E29"/>
                </a:solidFill>
                <a:effectLst/>
                <a:latin typeface="Ubuntu" panose="020B0504030602030204" pitchFamily="34" charset="0"/>
              </a:rPr>
              <a:t>Ελληνική Εταιρεία Προγεννητικής </a:t>
            </a:r>
            <a:r>
              <a:rPr lang="el-GR" b="1" dirty="0">
                <a:solidFill>
                  <a:srgbClr val="161E29"/>
                </a:solidFill>
                <a:latin typeface="Ubuntu" panose="020B0504030602030204" pitchFamily="34" charset="0"/>
              </a:rPr>
              <a:t>Α</a:t>
            </a:r>
            <a:r>
              <a:rPr lang="el-GR" b="1" i="0" dirty="0">
                <a:solidFill>
                  <a:srgbClr val="161E29"/>
                </a:solidFill>
                <a:effectLst/>
                <a:latin typeface="Ubuntu" panose="020B0504030602030204" pitchFamily="34" charset="0"/>
              </a:rPr>
              <a:t>γωγής</a:t>
            </a:r>
            <a:r>
              <a:rPr lang="el-GR" b="0" i="0" dirty="0">
                <a:solidFill>
                  <a:srgbClr val="161E29"/>
                </a:solidFill>
                <a:effectLst/>
                <a:latin typeface="Ubuntu" panose="020B0504030602030204" pitchFamily="34" charset="0"/>
              </a:rPr>
              <a:t>.</a:t>
            </a:r>
            <a:endParaRPr lang="el-GR" dirty="0">
              <a:solidFill>
                <a:srgbClr val="161E29"/>
              </a:solidFill>
              <a:latin typeface="Ubuntu" panose="020B0504030602030204" pitchFamily="34" charset="0"/>
            </a:endParaRPr>
          </a:p>
          <a:p>
            <a:r>
              <a:rPr lang="el-GR" b="0" i="0" dirty="0">
                <a:solidFill>
                  <a:srgbClr val="161E29"/>
                </a:solidFill>
                <a:effectLst/>
                <a:latin typeface="Ubuntu" panose="020B0504030602030204" pitchFamily="34" charset="0"/>
              </a:rPr>
              <a:t>θεωρία του </a:t>
            </a:r>
            <a:r>
              <a:rPr lang="el-GR" b="1" i="0" dirty="0">
                <a:solidFill>
                  <a:srgbClr val="2E333D"/>
                </a:solidFill>
                <a:effectLst/>
                <a:latin typeface="Ubuntu" panose="020B0504030602030204" pitchFamily="34" charset="0"/>
              </a:rPr>
              <a:t>«αγέννητου παιδιού» (</a:t>
            </a:r>
            <a:r>
              <a:rPr lang="el-GR" b="0" i="0" dirty="0">
                <a:solidFill>
                  <a:srgbClr val="161E29"/>
                </a:solidFill>
                <a:effectLst/>
                <a:latin typeface="Ubuntu" panose="020B0504030602030204" pitchFamily="34" charset="0"/>
              </a:rPr>
              <a:t>η ζωή του βρέφους αρχίζει με τη σύλληψη)</a:t>
            </a:r>
          </a:p>
          <a:p>
            <a:r>
              <a:rPr lang="el-GR" b="1" i="0" dirty="0">
                <a:solidFill>
                  <a:srgbClr val="2E333D"/>
                </a:solidFill>
                <a:effectLst/>
                <a:latin typeface="Ubuntu" panose="020B0504030602030204" pitchFamily="34" charset="0"/>
              </a:rPr>
              <a:t>«Η γυναίκα προορίζεται να σώσει τη σχέση», «οι </a:t>
            </a:r>
            <a:r>
              <a:rPr lang="el-GR" b="1" i="0" dirty="0" err="1">
                <a:solidFill>
                  <a:srgbClr val="2E333D"/>
                </a:solidFill>
                <a:effectLst/>
                <a:latin typeface="Ubuntu" panose="020B0504030602030204" pitchFamily="34" charset="0"/>
              </a:rPr>
              <a:t>έγκυες</a:t>
            </a:r>
            <a:r>
              <a:rPr lang="el-GR" b="1" i="0" dirty="0">
                <a:solidFill>
                  <a:srgbClr val="2E333D"/>
                </a:solidFill>
                <a:effectLst/>
                <a:latin typeface="Ubuntu" panose="020B0504030602030204" pitchFamily="34" charset="0"/>
              </a:rPr>
              <a:t> γυναίκες δεν πρέπει να κάνουν παρέα με ελαττωματικούς», «Ο </a:t>
            </a:r>
            <a:r>
              <a:rPr lang="el-GR" b="1" i="0" dirty="0" err="1">
                <a:solidFill>
                  <a:srgbClr val="2E333D"/>
                </a:solidFill>
                <a:effectLst/>
                <a:latin typeface="Ubuntu" panose="020B0504030602030204" pitchFamily="34" charset="0"/>
              </a:rPr>
              <a:t>αγ.</a:t>
            </a:r>
            <a:r>
              <a:rPr lang="el-GR" b="1" i="0" dirty="0">
                <a:solidFill>
                  <a:srgbClr val="2E333D"/>
                </a:solidFill>
                <a:effectLst/>
                <a:latin typeface="Ubuntu" panose="020B0504030602030204" pitchFamily="34" charset="0"/>
              </a:rPr>
              <a:t> </a:t>
            </a:r>
            <a:r>
              <a:rPr lang="el-GR" b="1" i="0" dirty="0" err="1">
                <a:solidFill>
                  <a:srgbClr val="2E333D"/>
                </a:solidFill>
                <a:effectLst/>
                <a:latin typeface="Ubuntu" panose="020B0504030602030204" pitchFamily="34" charset="0"/>
              </a:rPr>
              <a:t>Πορφύριος</a:t>
            </a:r>
            <a:r>
              <a:rPr lang="el-GR" b="1" i="0" dirty="0">
                <a:solidFill>
                  <a:srgbClr val="2E333D"/>
                </a:solidFill>
                <a:effectLst/>
                <a:latin typeface="Ubuntu" panose="020B0504030602030204" pitchFamily="34" charset="0"/>
              </a:rPr>
              <a:t> και η ευγονική»</a:t>
            </a:r>
            <a:endParaRPr lang="el-GR" dirty="0">
              <a:solidFill>
                <a:srgbClr val="161E29"/>
              </a:solidFill>
              <a:latin typeface="Ubuntu" panose="020B0504030602030204" pitchFamily="34" charset="0"/>
            </a:endParaRPr>
          </a:p>
          <a:p>
            <a:r>
              <a:rPr lang="el-GR" b="0" i="0" dirty="0">
                <a:solidFill>
                  <a:srgbClr val="161E29"/>
                </a:solidFill>
                <a:effectLst/>
                <a:latin typeface="Ubuntu" panose="020B0504030602030204" pitchFamily="34" charset="0"/>
              </a:rPr>
              <a:t>η μητέρα εκτός από το αίμα της περνάει στο έμβρυο τις σκέψεις της, την πνευματική τροφή, όλες οι ασθένειες του παιδιού ακόμα κι αν εκδηλώνονται δεκαετίες μετά, έχουν σχέση με την εγκυμοσύνη.</a:t>
            </a:r>
          </a:p>
          <a:p>
            <a:r>
              <a:rPr lang="el-GR" b="0" i="0" dirty="0">
                <a:solidFill>
                  <a:srgbClr val="231F20"/>
                </a:solidFill>
                <a:effectLst/>
                <a:latin typeface="Ubuntu" panose="020B0504030602030204" pitchFamily="34" charset="0"/>
              </a:rPr>
              <a:t>Μετά από τον δημόσιο σάλο, το Ινστιτούτο Εκπαιδευτικής Πολιτικής απέσυρε το βίντεο, μετά από σχετική πα</a:t>
            </a:r>
            <a:r>
              <a:rPr lang="el-GR" dirty="0">
                <a:solidFill>
                  <a:srgbClr val="231F20"/>
                </a:solidFill>
                <a:latin typeface="Ubuntu" panose="020B0504030602030204" pitchFamily="34" charset="0"/>
              </a:rPr>
              <a:t>ρέμβαση και της </a:t>
            </a:r>
            <a:r>
              <a:rPr lang="el-GR" dirty="0">
                <a:solidFill>
                  <a:srgbClr val="161E29"/>
                </a:solidFill>
                <a:latin typeface="Ubuntu" panose="020B0504030602030204" pitchFamily="34" charset="0"/>
              </a:rPr>
              <a:t>τότε Υπουργού, Ν. </a:t>
            </a:r>
            <a:r>
              <a:rPr lang="el-GR" dirty="0" err="1">
                <a:solidFill>
                  <a:srgbClr val="161E29"/>
                </a:solidFill>
                <a:latin typeface="Ubuntu" panose="020B0504030602030204" pitchFamily="34" charset="0"/>
              </a:rPr>
              <a:t>Κεραμέως</a:t>
            </a:r>
            <a:endParaRPr lang="el-GR" b="0" i="0" dirty="0">
              <a:solidFill>
                <a:srgbClr val="231F20"/>
              </a:solidFill>
              <a:effectLst/>
              <a:latin typeface="Ubuntu" panose="020B0504030602030204" pitchFamily="34" charset="0"/>
            </a:endParaRPr>
          </a:p>
          <a:p>
            <a:r>
              <a:rPr lang="en-US" dirty="0">
                <a:hlinkClick r:id="rId2"/>
              </a:rPr>
              <a:t>https://www.ieidiseis.gr/politiki/169583/aposyrthike-to-anachronistiko-vinteo-gia-ti-sexoyaliki-diapaidagogisi-meta-ton-salo/</a:t>
            </a:r>
            <a:endParaRPr lang="el-GR" dirty="0"/>
          </a:p>
          <a:p>
            <a:endParaRPr lang="en-US" dirty="0"/>
          </a:p>
        </p:txBody>
      </p:sp>
      <p:sp>
        <p:nvSpPr>
          <p:cNvPr id="4" name="Slide Number Placeholder 3">
            <a:extLst>
              <a:ext uri="{FF2B5EF4-FFF2-40B4-BE49-F238E27FC236}">
                <a16:creationId xmlns:a16="http://schemas.microsoft.com/office/drawing/2014/main" id="{D17AB6AD-112E-36A6-F4F8-ADAC30ED13DD}"/>
              </a:ext>
            </a:extLst>
          </p:cNvPr>
          <p:cNvSpPr>
            <a:spLocks noGrp="1"/>
          </p:cNvSpPr>
          <p:nvPr>
            <p:ph type="sldNum" sz="quarter" idx="12"/>
          </p:nvPr>
        </p:nvSpPr>
        <p:spPr/>
        <p:txBody>
          <a:bodyPr/>
          <a:lstStyle/>
          <a:p>
            <a:fld id="{9CD8D479-8942-46E8-A226-A4E01F7A105C}" type="slidenum">
              <a:rPr lang="en-US" smtClean="0"/>
              <a:t>20</a:t>
            </a:fld>
            <a:endParaRPr lang="en-US"/>
          </a:p>
        </p:txBody>
      </p:sp>
      <p:sp>
        <p:nvSpPr>
          <p:cNvPr id="5" name="Date Placeholder 4">
            <a:extLst>
              <a:ext uri="{FF2B5EF4-FFF2-40B4-BE49-F238E27FC236}">
                <a16:creationId xmlns:a16="http://schemas.microsoft.com/office/drawing/2014/main" id="{9AFE9374-3402-1835-E1FF-DEE574830656}"/>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7EC3B0C7-AAD6-B32D-6DFD-6F7D9EDCCFA3}"/>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2730216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D6060-EBF0-2FFD-ADC1-80B968A51861}"/>
              </a:ext>
            </a:extLst>
          </p:cNvPr>
          <p:cNvSpPr>
            <a:spLocks noGrp="1"/>
          </p:cNvSpPr>
          <p:nvPr>
            <p:ph type="title"/>
          </p:nvPr>
        </p:nvSpPr>
        <p:spPr>
          <a:xfrm>
            <a:off x="1410026" y="276087"/>
            <a:ext cx="9371949" cy="678953"/>
          </a:xfrm>
        </p:spPr>
        <p:txBody>
          <a:bodyPr/>
          <a:lstStyle/>
          <a:p>
            <a:r>
              <a:rPr lang="el-GR" dirty="0"/>
              <a:t>ένα ακόμα ελληνικό παράδειγμα…</a:t>
            </a:r>
            <a:endParaRPr lang="en-US" dirty="0"/>
          </a:p>
        </p:txBody>
      </p:sp>
      <p:sp>
        <p:nvSpPr>
          <p:cNvPr id="3" name="Content Placeholder 2">
            <a:extLst>
              <a:ext uri="{FF2B5EF4-FFF2-40B4-BE49-F238E27FC236}">
                <a16:creationId xmlns:a16="http://schemas.microsoft.com/office/drawing/2014/main" id="{C3AA5643-95CC-D1F9-17AB-7A3E1A69ECBA}"/>
              </a:ext>
            </a:extLst>
          </p:cNvPr>
          <p:cNvSpPr>
            <a:spLocks noGrp="1"/>
          </p:cNvSpPr>
          <p:nvPr>
            <p:ph idx="1"/>
          </p:nvPr>
        </p:nvSpPr>
        <p:spPr/>
        <p:txBody>
          <a:bodyPr/>
          <a:lstStyle/>
          <a:p>
            <a:r>
              <a:rPr lang="el-GR" b="1" i="0" dirty="0">
                <a:solidFill>
                  <a:srgbClr val="000000"/>
                </a:solidFill>
                <a:effectLst/>
                <a:latin typeface="Open Sans" panose="020B0606030504020204" pitchFamily="34" charset="0"/>
              </a:rPr>
              <a:t>2-4 </a:t>
            </a:r>
            <a:r>
              <a:rPr lang="el-GR" b="1" dirty="0">
                <a:solidFill>
                  <a:srgbClr val="000000"/>
                </a:solidFill>
                <a:latin typeface="Open Sans" panose="020B0606030504020204" pitchFamily="34" charset="0"/>
              </a:rPr>
              <a:t>Ιουλίου 2021: </a:t>
            </a:r>
            <a:r>
              <a:rPr lang="el-GR" b="1" i="0" dirty="0">
                <a:solidFill>
                  <a:srgbClr val="000000"/>
                </a:solidFill>
                <a:effectLst/>
                <a:latin typeface="Open Sans" panose="020B0606030504020204" pitchFamily="34" charset="0"/>
              </a:rPr>
              <a:t>Σάλος για το διαφημιστικό βίντεο για το «1ο Πανελλήνιο Συνέδριο Γονιμότητας και Αναπαραγωγικής Αυτονομίας: Όρια και Επιλογές»</a:t>
            </a:r>
          </a:p>
          <a:p>
            <a:r>
              <a:rPr lang="el-GR" b="1" i="0" dirty="0" err="1">
                <a:solidFill>
                  <a:srgbClr val="000000"/>
                </a:solidFill>
                <a:effectLst/>
                <a:latin typeface="Open Sans" panose="020B0606030504020204" pitchFamily="34" charset="0"/>
              </a:rPr>
              <a:t>Κ.Πάντος</a:t>
            </a:r>
            <a:r>
              <a:rPr lang="el-GR" b="1" i="0" dirty="0">
                <a:solidFill>
                  <a:srgbClr val="000000"/>
                </a:solidFill>
                <a:effectLst/>
                <a:latin typeface="Open Sans" panose="020B0606030504020204" pitchFamily="34" charset="0"/>
              </a:rPr>
              <a:t> (Γ.Γ. Ελληνικής Εταιρείας Αναπαραγωγικής Ιατρικής) δήλωσε σε ΜΜΕ ότι το βίντεο είχε λάβει την έγκριση της ΕΡΤ (ανέφερε ότι το παίζει εδώ και 10 ημέρες) ενώ είχε λάβει άδεια από το ΕΣΡ.</a:t>
            </a:r>
          </a:p>
          <a:p>
            <a:r>
              <a:rPr lang="el-GR" b="1" i="0" dirty="0">
                <a:solidFill>
                  <a:srgbClr val="000000"/>
                </a:solidFill>
                <a:effectLst/>
                <a:latin typeface="Open Sans" panose="020B0606030504020204" pitchFamily="34" charset="0"/>
              </a:rPr>
              <a:t>συνέχεια ήταν η </a:t>
            </a:r>
            <a:r>
              <a:rPr lang="el-GR" b="1" i="0" dirty="0" err="1">
                <a:solidFill>
                  <a:srgbClr val="000000"/>
                </a:solidFill>
                <a:effectLst/>
                <a:latin typeface="Open Sans" panose="020B0606030504020204" pitchFamily="34" charset="0"/>
              </a:rPr>
              <a:t>ΠτΔ</a:t>
            </a:r>
            <a:r>
              <a:rPr lang="el-GR" b="1" i="0" dirty="0">
                <a:solidFill>
                  <a:srgbClr val="000000"/>
                </a:solidFill>
                <a:effectLst/>
                <a:latin typeface="Open Sans" panose="020B0606030504020204" pitchFamily="34" charset="0"/>
              </a:rPr>
              <a:t> </a:t>
            </a:r>
            <a:r>
              <a:rPr lang="el-GR" b="1" i="0" dirty="0" err="1">
                <a:solidFill>
                  <a:srgbClr val="000000"/>
                </a:solidFill>
                <a:effectLst/>
                <a:latin typeface="Open Sans" panose="020B0606030504020204" pitchFamily="34" charset="0"/>
              </a:rPr>
              <a:t>Κ.Σακελλαροπούλου</a:t>
            </a:r>
            <a:r>
              <a:rPr lang="el-GR" b="1" i="0" dirty="0">
                <a:solidFill>
                  <a:srgbClr val="000000"/>
                </a:solidFill>
                <a:effectLst/>
                <a:latin typeface="Open Sans" panose="020B0606030504020204" pitchFamily="34" charset="0"/>
              </a:rPr>
              <a:t> να αποσύρει την στήριξη στο συνέδριο αν και αρχικά ήταν υπό την αιγίδα της. Εν συνεχεία και η κυβέρνηση δήλωσε ότι επίσης δεν θα το στηρίξει.</a:t>
            </a:r>
            <a:endParaRPr lang="en-US" b="1" dirty="0">
              <a:solidFill>
                <a:srgbClr val="000000"/>
              </a:solidFill>
              <a:latin typeface="Open Sans" panose="020B0606030504020204" pitchFamily="34" charset="0"/>
            </a:endParaRPr>
          </a:p>
          <a:p>
            <a:r>
              <a:rPr lang="en-US" dirty="0">
                <a:hlinkClick r:id="rId2"/>
              </a:rPr>
              <a:t>https://www.youtube.com/watch?v=4bJvRXygk8M&amp;ab_channel=Flashgr</a:t>
            </a:r>
            <a:endParaRPr lang="en-US" b="1" dirty="0">
              <a:solidFill>
                <a:srgbClr val="000000"/>
              </a:solidFill>
              <a:latin typeface="Open Sans" panose="020B0606030504020204" pitchFamily="34" charset="0"/>
            </a:endParaRPr>
          </a:p>
          <a:p>
            <a:pPr marL="0" indent="0">
              <a:buNone/>
            </a:pPr>
            <a:endParaRPr lang="en-US" dirty="0"/>
          </a:p>
        </p:txBody>
      </p:sp>
      <p:sp>
        <p:nvSpPr>
          <p:cNvPr id="4" name="Slide Number Placeholder 3">
            <a:extLst>
              <a:ext uri="{FF2B5EF4-FFF2-40B4-BE49-F238E27FC236}">
                <a16:creationId xmlns:a16="http://schemas.microsoft.com/office/drawing/2014/main" id="{018EDAEF-2244-88AB-0259-69F1907EA666}"/>
              </a:ext>
            </a:extLst>
          </p:cNvPr>
          <p:cNvSpPr>
            <a:spLocks noGrp="1"/>
          </p:cNvSpPr>
          <p:nvPr>
            <p:ph type="sldNum" sz="quarter" idx="12"/>
          </p:nvPr>
        </p:nvSpPr>
        <p:spPr/>
        <p:txBody>
          <a:bodyPr/>
          <a:lstStyle/>
          <a:p>
            <a:fld id="{9CD8D479-8942-46E8-A226-A4E01F7A105C}" type="slidenum">
              <a:rPr lang="en-US" smtClean="0"/>
              <a:t>21</a:t>
            </a:fld>
            <a:endParaRPr lang="en-US"/>
          </a:p>
        </p:txBody>
      </p:sp>
      <p:sp>
        <p:nvSpPr>
          <p:cNvPr id="5" name="Date Placeholder 4">
            <a:extLst>
              <a:ext uri="{FF2B5EF4-FFF2-40B4-BE49-F238E27FC236}">
                <a16:creationId xmlns:a16="http://schemas.microsoft.com/office/drawing/2014/main" id="{DB7360B5-1FAD-AB02-69AB-96C901638539}"/>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35248C07-7B73-2AC8-FCE1-5E9871502B2B}"/>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695740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ACB5B-2018-BF36-E769-88B135AC4F8F}"/>
              </a:ext>
            </a:extLst>
          </p:cNvPr>
          <p:cNvSpPr>
            <a:spLocks noGrp="1"/>
          </p:cNvSpPr>
          <p:nvPr>
            <p:ph type="title"/>
          </p:nvPr>
        </p:nvSpPr>
        <p:spPr>
          <a:xfrm>
            <a:off x="1410026" y="276087"/>
            <a:ext cx="9371949" cy="689113"/>
          </a:xfrm>
        </p:spPr>
        <p:txBody>
          <a:bodyPr/>
          <a:lstStyle/>
          <a:p>
            <a:r>
              <a:rPr lang="en-US" dirty="0"/>
              <a:t>Pornography as self-couple-group sex-ed</a:t>
            </a:r>
          </a:p>
        </p:txBody>
      </p:sp>
      <p:sp>
        <p:nvSpPr>
          <p:cNvPr id="3" name="Content Placeholder 2">
            <a:extLst>
              <a:ext uri="{FF2B5EF4-FFF2-40B4-BE49-F238E27FC236}">
                <a16:creationId xmlns:a16="http://schemas.microsoft.com/office/drawing/2014/main" id="{B484C8F3-D483-0B02-B3FA-8C728F8B5A20}"/>
              </a:ext>
            </a:extLst>
          </p:cNvPr>
          <p:cNvSpPr>
            <a:spLocks noGrp="1"/>
          </p:cNvSpPr>
          <p:nvPr>
            <p:ph idx="1"/>
          </p:nvPr>
        </p:nvSpPr>
        <p:spPr>
          <a:xfrm>
            <a:off x="782320" y="1239520"/>
            <a:ext cx="9999655" cy="5222239"/>
          </a:xfrm>
        </p:spPr>
        <p:txBody>
          <a:bodyPr>
            <a:normAutofit/>
          </a:bodyPr>
          <a:lstStyle/>
          <a:p>
            <a:r>
              <a:rPr lang="en-US" sz="2400" b="1" dirty="0"/>
              <a:t>Many ppl use porn as a form of sex-ed (due to lack of CSE in schools)- </a:t>
            </a:r>
            <a:r>
              <a:rPr lang="en-US" sz="2400" dirty="0"/>
              <a:t>Albury 2014; Wright 2018</a:t>
            </a:r>
          </a:p>
          <a:p>
            <a:pPr lvl="1"/>
            <a:r>
              <a:rPr lang="en-US" sz="2400" dirty="0" err="1"/>
              <a:t>Esp</a:t>
            </a:r>
            <a:r>
              <a:rPr lang="en-US" sz="2400" dirty="0"/>
              <a:t> for </a:t>
            </a:r>
            <a:r>
              <a:rPr lang="en-US" sz="2400" b="1" dirty="0">
                <a:solidFill>
                  <a:srgbClr val="FF0000"/>
                </a:solidFill>
              </a:rPr>
              <a:t>queer and sexually diverse teens</a:t>
            </a:r>
            <a:r>
              <a:rPr lang="en-US" sz="2400" dirty="0"/>
              <a:t>, porn offers a source of information and support (Albury 2014) – </a:t>
            </a:r>
          </a:p>
          <a:p>
            <a:pPr lvl="1"/>
            <a:r>
              <a:rPr lang="en-US" sz="2400" dirty="0"/>
              <a:t>Eric in ‘</a:t>
            </a:r>
            <a:r>
              <a:rPr lang="en-US" sz="2400" dirty="0">
                <a:solidFill>
                  <a:srgbClr val="FF0000"/>
                </a:solidFill>
              </a:rPr>
              <a:t>Sex-ed’</a:t>
            </a:r>
            <a:r>
              <a:rPr lang="en-US" sz="2400" dirty="0"/>
              <a:t> watches gay porn; Lily writes/illustrates a graphic novel to express an aspect of her desire)</a:t>
            </a:r>
          </a:p>
          <a:p>
            <a:pPr lvl="1"/>
            <a:r>
              <a:rPr lang="en-US" sz="2400" dirty="0"/>
              <a:t>Muslim world</a:t>
            </a:r>
          </a:p>
          <a:p>
            <a:pPr marL="210312" lvl="1" indent="-210312">
              <a:spcBef>
                <a:spcPts val="1100"/>
              </a:spcBef>
            </a:pPr>
            <a:r>
              <a:rPr lang="en-US" sz="2400" dirty="0"/>
              <a:t>Teen’s consumption of pornography can present and reflect </a:t>
            </a:r>
            <a:r>
              <a:rPr lang="en-US" sz="2400" b="1" dirty="0"/>
              <a:t>differing, changing sexual ideals </a:t>
            </a:r>
            <a:r>
              <a:rPr lang="en-US" sz="2400" dirty="0"/>
              <a:t>-&gt; deviate from </a:t>
            </a:r>
            <a:r>
              <a:rPr lang="en-US" sz="2400" b="1" dirty="0"/>
              <a:t>heterosexual, conservative, monogamous norms</a:t>
            </a:r>
            <a:r>
              <a:rPr lang="en-US" sz="2400" dirty="0"/>
              <a:t>)</a:t>
            </a:r>
          </a:p>
          <a:p>
            <a:pPr lvl="1"/>
            <a:r>
              <a:rPr lang="en-US" sz="2400" dirty="0"/>
              <a:t>(e.g. Otis and friends: sexually diverse subjectivities, including pansexual; bisexual; </a:t>
            </a:r>
            <a:r>
              <a:rPr lang="en-US" sz="2400" dirty="0" err="1"/>
              <a:t>asexual;non</a:t>
            </a:r>
            <a:r>
              <a:rPr lang="en-US" sz="2400" dirty="0"/>
              <a:t> binary identities)</a:t>
            </a:r>
          </a:p>
          <a:p>
            <a:pPr lvl="1"/>
            <a:r>
              <a:rPr lang="en-US" sz="2400" dirty="0"/>
              <a:t>=&gt; </a:t>
            </a:r>
            <a:r>
              <a:rPr lang="en-US" sz="2400" dirty="0">
                <a:highlight>
                  <a:srgbClr val="FFFF00"/>
                </a:highlight>
              </a:rPr>
              <a:t>teens embrace diversity in a way </a:t>
            </a:r>
            <a:r>
              <a:rPr lang="en-US" sz="2400" b="1" dirty="0">
                <a:solidFill>
                  <a:srgbClr val="FF0000"/>
                </a:solidFill>
                <a:highlight>
                  <a:srgbClr val="FFFF00"/>
                </a:highlight>
              </a:rPr>
              <a:t>rarely addressed within education system or in info about gender identities</a:t>
            </a:r>
          </a:p>
        </p:txBody>
      </p:sp>
      <p:sp>
        <p:nvSpPr>
          <p:cNvPr id="4" name="Slide Number Placeholder 3">
            <a:extLst>
              <a:ext uri="{FF2B5EF4-FFF2-40B4-BE49-F238E27FC236}">
                <a16:creationId xmlns:a16="http://schemas.microsoft.com/office/drawing/2014/main" id="{F97974B7-29C6-36F8-2A10-6A4F0D8FF5ED}"/>
              </a:ext>
            </a:extLst>
          </p:cNvPr>
          <p:cNvSpPr>
            <a:spLocks noGrp="1"/>
          </p:cNvSpPr>
          <p:nvPr>
            <p:ph type="sldNum" sz="quarter" idx="12"/>
          </p:nvPr>
        </p:nvSpPr>
        <p:spPr/>
        <p:txBody>
          <a:bodyPr/>
          <a:lstStyle/>
          <a:p>
            <a:fld id="{9CD8D479-8942-46E8-A226-A4E01F7A105C}" type="slidenum">
              <a:rPr lang="en-US" smtClean="0"/>
              <a:t>22</a:t>
            </a:fld>
            <a:endParaRPr lang="en-US"/>
          </a:p>
        </p:txBody>
      </p:sp>
      <p:sp>
        <p:nvSpPr>
          <p:cNvPr id="5" name="Date Placeholder 4">
            <a:extLst>
              <a:ext uri="{FF2B5EF4-FFF2-40B4-BE49-F238E27FC236}">
                <a16:creationId xmlns:a16="http://schemas.microsoft.com/office/drawing/2014/main" id="{DAD503D0-43AF-B627-A4B8-CFF7ADDF6DB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E8C1F538-B743-6FE3-70DF-750B55564F9C}"/>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51828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ACB5B-2018-BF36-E769-88B135AC4F8F}"/>
              </a:ext>
            </a:extLst>
          </p:cNvPr>
          <p:cNvSpPr>
            <a:spLocks noGrp="1"/>
          </p:cNvSpPr>
          <p:nvPr>
            <p:ph type="title"/>
          </p:nvPr>
        </p:nvSpPr>
        <p:spPr/>
        <p:txBody>
          <a:bodyPr/>
          <a:lstStyle/>
          <a:p>
            <a:r>
              <a:rPr lang="en-US" dirty="0"/>
              <a:t>Pornography as self-couple-group sex-ed</a:t>
            </a:r>
          </a:p>
        </p:txBody>
      </p:sp>
      <p:sp>
        <p:nvSpPr>
          <p:cNvPr id="3" name="Content Placeholder 2">
            <a:extLst>
              <a:ext uri="{FF2B5EF4-FFF2-40B4-BE49-F238E27FC236}">
                <a16:creationId xmlns:a16="http://schemas.microsoft.com/office/drawing/2014/main" id="{B484C8F3-D483-0B02-B3FA-8C728F8B5A20}"/>
              </a:ext>
            </a:extLst>
          </p:cNvPr>
          <p:cNvSpPr>
            <a:spLocks noGrp="1"/>
          </p:cNvSpPr>
          <p:nvPr>
            <p:ph idx="1"/>
          </p:nvPr>
        </p:nvSpPr>
        <p:spPr/>
        <p:txBody>
          <a:bodyPr>
            <a:normAutofit fontScale="92500" lnSpcReduction="10000"/>
          </a:bodyPr>
          <a:lstStyle/>
          <a:p>
            <a:r>
              <a:rPr lang="en-US" b="1" dirty="0">
                <a:solidFill>
                  <a:srgbClr val="FF0000"/>
                </a:solidFill>
              </a:rPr>
              <a:t>So,</a:t>
            </a:r>
          </a:p>
          <a:p>
            <a:r>
              <a:rPr lang="en-US" sz="2800" b="1" dirty="0">
                <a:solidFill>
                  <a:srgbClr val="FF0000"/>
                </a:solidFill>
              </a:rPr>
              <a:t>think here about rising concern about pornography use on digital devices – </a:t>
            </a:r>
            <a:r>
              <a:rPr lang="en-US" sz="2800" dirty="0" err="1">
                <a:solidFill>
                  <a:srgbClr val="FF0000"/>
                </a:solidFill>
              </a:rPr>
              <a:t>esp</a:t>
            </a:r>
            <a:r>
              <a:rPr lang="en-US" sz="2800" dirty="0">
                <a:solidFill>
                  <a:srgbClr val="FF0000"/>
                </a:solidFill>
              </a:rPr>
              <a:t> for young girls (worries about ‘hypersexualized’ imagery, </a:t>
            </a:r>
            <a:r>
              <a:rPr lang="en-US" sz="2800" dirty="0" err="1">
                <a:solidFill>
                  <a:srgbClr val="FF0000"/>
                </a:solidFill>
              </a:rPr>
              <a:t>etc</a:t>
            </a:r>
            <a:r>
              <a:rPr lang="en-US" sz="2800" dirty="0">
                <a:solidFill>
                  <a:srgbClr val="FF0000"/>
                </a:solidFill>
              </a:rPr>
              <a:t>)</a:t>
            </a:r>
          </a:p>
          <a:p>
            <a:r>
              <a:rPr lang="en-US" sz="2800" b="1" dirty="0">
                <a:solidFill>
                  <a:srgbClr val="FF0000"/>
                </a:solidFill>
              </a:rPr>
              <a:t>uncritical reading of pornographic texts may lead to </a:t>
            </a:r>
            <a:r>
              <a:rPr lang="en-US" sz="2800" b="1" dirty="0"/>
              <a:t>misunderstandings about the pleasure </a:t>
            </a:r>
            <a:r>
              <a:rPr lang="en-US" sz="2800" b="1" dirty="0">
                <a:solidFill>
                  <a:srgbClr val="FF0000"/>
                </a:solidFill>
              </a:rPr>
              <a:t>of sexual activities</a:t>
            </a:r>
            <a:r>
              <a:rPr lang="el-GR" sz="2800" b="1" dirty="0">
                <a:solidFill>
                  <a:srgbClr val="FF0000"/>
                </a:solidFill>
              </a:rPr>
              <a:t>, </a:t>
            </a:r>
            <a:r>
              <a:rPr lang="en-US" sz="2800" b="1" dirty="0">
                <a:solidFill>
                  <a:srgbClr val="FF0000"/>
                </a:solidFill>
              </a:rPr>
              <a:t>and…</a:t>
            </a:r>
          </a:p>
          <a:p>
            <a:r>
              <a:rPr lang="en-US" sz="2800" b="1" dirty="0">
                <a:solidFill>
                  <a:srgbClr val="FF0000"/>
                </a:solidFill>
              </a:rPr>
              <a:t>… inhibit understandings that </a:t>
            </a:r>
            <a:r>
              <a:rPr lang="en-US" sz="2800" b="1" dirty="0"/>
              <a:t>one person’s pleasure may be sb else’s anathema</a:t>
            </a:r>
            <a:r>
              <a:rPr lang="en-US" sz="2800" b="1" dirty="0">
                <a:solidFill>
                  <a:srgbClr val="FF0000"/>
                </a:solidFill>
              </a:rPr>
              <a:t> =&gt;</a:t>
            </a:r>
          </a:p>
          <a:p>
            <a:r>
              <a:rPr lang="en-US" sz="2800" b="1" dirty="0">
                <a:solidFill>
                  <a:srgbClr val="FF0000"/>
                </a:solidFill>
              </a:rPr>
              <a:t>Need for a </a:t>
            </a:r>
            <a:r>
              <a:rPr lang="en-US" sz="2800" b="1" u="sng" dirty="0">
                <a:solidFill>
                  <a:srgbClr val="FF0000"/>
                </a:solidFill>
              </a:rPr>
              <a:t>critical reading of pornography – instead of banning </a:t>
            </a:r>
            <a:r>
              <a:rPr lang="en-US" sz="2800" b="1" dirty="0">
                <a:solidFill>
                  <a:srgbClr val="FF0000"/>
                </a:solidFill>
              </a:rPr>
              <a:t>it!!! (to explain the male gaze, male orgasm, body types, </a:t>
            </a:r>
            <a:r>
              <a:rPr lang="en-US" sz="2800" b="1" dirty="0" err="1">
                <a:solidFill>
                  <a:srgbClr val="FF0000"/>
                </a:solidFill>
              </a:rPr>
              <a:t>etc</a:t>
            </a:r>
            <a:r>
              <a:rPr lang="en-US" sz="2800" b="1" dirty="0">
                <a:solidFill>
                  <a:srgbClr val="FF0000"/>
                </a:solidFill>
              </a:rPr>
              <a:t>)- [</a:t>
            </a:r>
            <a:r>
              <a:rPr lang="en-US" sz="2800" b="1" dirty="0"/>
              <a:t>porn literacies</a:t>
            </a:r>
            <a:r>
              <a:rPr lang="en-US" sz="2800" b="1" dirty="0">
                <a:solidFill>
                  <a:srgbClr val="FF0000"/>
                </a:solidFill>
              </a:rPr>
              <a:t>]</a:t>
            </a:r>
          </a:p>
        </p:txBody>
      </p:sp>
      <p:sp>
        <p:nvSpPr>
          <p:cNvPr id="4" name="Slide Number Placeholder 3">
            <a:extLst>
              <a:ext uri="{FF2B5EF4-FFF2-40B4-BE49-F238E27FC236}">
                <a16:creationId xmlns:a16="http://schemas.microsoft.com/office/drawing/2014/main" id="{F97974B7-29C6-36F8-2A10-6A4F0D8FF5ED}"/>
              </a:ext>
            </a:extLst>
          </p:cNvPr>
          <p:cNvSpPr>
            <a:spLocks noGrp="1"/>
          </p:cNvSpPr>
          <p:nvPr>
            <p:ph type="sldNum" sz="quarter" idx="12"/>
          </p:nvPr>
        </p:nvSpPr>
        <p:spPr/>
        <p:txBody>
          <a:bodyPr/>
          <a:lstStyle/>
          <a:p>
            <a:fld id="{9CD8D479-8942-46E8-A226-A4E01F7A105C}" type="slidenum">
              <a:rPr lang="en-US" smtClean="0"/>
              <a:t>23</a:t>
            </a:fld>
            <a:endParaRPr lang="en-US"/>
          </a:p>
        </p:txBody>
      </p:sp>
      <p:sp>
        <p:nvSpPr>
          <p:cNvPr id="5" name="Date Placeholder 4">
            <a:extLst>
              <a:ext uri="{FF2B5EF4-FFF2-40B4-BE49-F238E27FC236}">
                <a16:creationId xmlns:a16="http://schemas.microsoft.com/office/drawing/2014/main" id="{DAD503D0-43AF-B627-A4B8-CFF7ADDF6DB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E8C1F538-B743-6FE3-70DF-750B55564F9C}"/>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43634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ACB5B-2018-BF36-E769-88B135AC4F8F}"/>
              </a:ext>
            </a:extLst>
          </p:cNvPr>
          <p:cNvSpPr>
            <a:spLocks noGrp="1"/>
          </p:cNvSpPr>
          <p:nvPr>
            <p:ph type="title"/>
          </p:nvPr>
        </p:nvSpPr>
        <p:spPr/>
        <p:txBody>
          <a:bodyPr/>
          <a:lstStyle/>
          <a:p>
            <a:r>
              <a:rPr lang="en-US" dirty="0"/>
              <a:t>Pornography as self-couple-group sex-ed</a:t>
            </a:r>
          </a:p>
        </p:txBody>
      </p:sp>
      <p:sp>
        <p:nvSpPr>
          <p:cNvPr id="3" name="Content Placeholder 2">
            <a:extLst>
              <a:ext uri="{FF2B5EF4-FFF2-40B4-BE49-F238E27FC236}">
                <a16:creationId xmlns:a16="http://schemas.microsoft.com/office/drawing/2014/main" id="{B484C8F3-D483-0B02-B3FA-8C728F8B5A20}"/>
              </a:ext>
            </a:extLst>
          </p:cNvPr>
          <p:cNvSpPr>
            <a:spLocks noGrp="1"/>
          </p:cNvSpPr>
          <p:nvPr>
            <p:ph idx="1"/>
          </p:nvPr>
        </p:nvSpPr>
        <p:spPr/>
        <p:txBody>
          <a:bodyPr>
            <a:normAutofit/>
          </a:bodyPr>
          <a:lstStyle/>
          <a:p>
            <a:r>
              <a:rPr lang="en-US" sz="2800" b="1" dirty="0">
                <a:solidFill>
                  <a:srgbClr val="FF0000"/>
                </a:solidFill>
              </a:rPr>
              <a:t>=&gt; given the widespread availability of pornography -&gt;</a:t>
            </a:r>
          </a:p>
          <a:p>
            <a:pPr marL="0" indent="0">
              <a:buNone/>
            </a:pPr>
            <a:endParaRPr lang="en-US" sz="2800" b="1" dirty="0">
              <a:solidFill>
                <a:srgbClr val="FF0000"/>
              </a:solidFill>
            </a:endParaRPr>
          </a:p>
          <a:p>
            <a:r>
              <a:rPr lang="en-US" sz="2800" b="1" dirty="0">
                <a:solidFill>
                  <a:srgbClr val="FF0000"/>
                </a:solidFill>
              </a:rPr>
              <a:t>Really important to have </a:t>
            </a:r>
            <a:r>
              <a:rPr lang="en-US" sz="2800" b="1" dirty="0"/>
              <a:t>intelligent discussions about sex </a:t>
            </a:r>
            <a:r>
              <a:rPr lang="en-US" sz="2800" b="1" dirty="0">
                <a:solidFill>
                  <a:srgbClr val="FF0000"/>
                </a:solidFill>
              </a:rPr>
              <a:t>(between adults and teens)</a:t>
            </a:r>
          </a:p>
          <a:p>
            <a:r>
              <a:rPr lang="en-US" sz="2800" b="1" dirty="0"/>
              <a:t>BUT</a:t>
            </a:r>
            <a:r>
              <a:rPr lang="en-US" sz="2800" b="1" dirty="0">
                <a:solidFill>
                  <a:srgbClr val="FF0000"/>
                </a:solidFill>
              </a:rPr>
              <a:t>, as already said, </a:t>
            </a:r>
            <a:r>
              <a:rPr lang="en-US" sz="2800" b="1" dirty="0"/>
              <a:t>young teens are excluded </a:t>
            </a:r>
            <a:r>
              <a:rPr lang="en-US" sz="2800" b="1" dirty="0">
                <a:solidFill>
                  <a:srgbClr val="FF0000"/>
                </a:solidFill>
              </a:rPr>
              <a:t>from such discussions on account of their ‘well-being’</a:t>
            </a:r>
          </a:p>
        </p:txBody>
      </p:sp>
      <p:sp>
        <p:nvSpPr>
          <p:cNvPr id="4" name="Slide Number Placeholder 3">
            <a:extLst>
              <a:ext uri="{FF2B5EF4-FFF2-40B4-BE49-F238E27FC236}">
                <a16:creationId xmlns:a16="http://schemas.microsoft.com/office/drawing/2014/main" id="{F97974B7-29C6-36F8-2A10-6A4F0D8FF5ED}"/>
              </a:ext>
            </a:extLst>
          </p:cNvPr>
          <p:cNvSpPr>
            <a:spLocks noGrp="1"/>
          </p:cNvSpPr>
          <p:nvPr>
            <p:ph type="sldNum" sz="quarter" idx="12"/>
          </p:nvPr>
        </p:nvSpPr>
        <p:spPr/>
        <p:txBody>
          <a:bodyPr/>
          <a:lstStyle/>
          <a:p>
            <a:fld id="{9CD8D479-8942-46E8-A226-A4E01F7A105C}" type="slidenum">
              <a:rPr lang="en-US" smtClean="0"/>
              <a:t>24</a:t>
            </a:fld>
            <a:endParaRPr lang="en-US"/>
          </a:p>
        </p:txBody>
      </p:sp>
      <p:sp>
        <p:nvSpPr>
          <p:cNvPr id="5" name="Date Placeholder 4">
            <a:extLst>
              <a:ext uri="{FF2B5EF4-FFF2-40B4-BE49-F238E27FC236}">
                <a16:creationId xmlns:a16="http://schemas.microsoft.com/office/drawing/2014/main" id="{DAD503D0-43AF-B627-A4B8-CFF7ADDF6DB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E8C1F538-B743-6FE3-70DF-750B55564F9C}"/>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182748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ACB5B-2018-BF36-E769-88B135AC4F8F}"/>
              </a:ext>
            </a:extLst>
          </p:cNvPr>
          <p:cNvSpPr>
            <a:spLocks noGrp="1"/>
          </p:cNvSpPr>
          <p:nvPr>
            <p:ph type="title"/>
          </p:nvPr>
        </p:nvSpPr>
        <p:spPr>
          <a:xfrm>
            <a:off x="1410026" y="276087"/>
            <a:ext cx="9371949" cy="587513"/>
          </a:xfrm>
        </p:spPr>
        <p:txBody>
          <a:bodyPr>
            <a:normAutofit fontScale="90000"/>
          </a:bodyPr>
          <a:lstStyle/>
          <a:p>
            <a:r>
              <a:rPr lang="en-US" dirty="0"/>
              <a:t>Pornography as self-couple-group sex-ed</a:t>
            </a:r>
          </a:p>
        </p:txBody>
      </p:sp>
      <p:sp>
        <p:nvSpPr>
          <p:cNvPr id="3" name="Content Placeholder 2">
            <a:extLst>
              <a:ext uri="{FF2B5EF4-FFF2-40B4-BE49-F238E27FC236}">
                <a16:creationId xmlns:a16="http://schemas.microsoft.com/office/drawing/2014/main" id="{B484C8F3-D483-0B02-B3FA-8C728F8B5A20}"/>
              </a:ext>
            </a:extLst>
          </p:cNvPr>
          <p:cNvSpPr>
            <a:spLocks noGrp="1"/>
          </p:cNvSpPr>
          <p:nvPr>
            <p:ph idx="1"/>
          </p:nvPr>
        </p:nvSpPr>
        <p:spPr>
          <a:xfrm>
            <a:off x="453403" y="1566000"/>
            <a:ext cx="10328572" cy="4865279"/>
          </a:xfrm>
        </p:spPr>
        <p:txBody>
          <a:bodyPr>
            <a:normAutofit fontScale="92500"/>
          </a:bodyPr>
          <a:lstStyle/>
          <a:p>
            <a:pPr marL="0" indent="0">
              <a:buNone/>
            </a:pPr>
            <a:endParaRPr lang="en-US" b="1" dirty="0">
              <a:solidFill>
                <a:srgbClr val="FF0000"/>
              </a:solidFill>
            </a:endParaRPr>
          </a:p>
          <a:p>
            <a:r>
              <a:rPr lang="en-US" sz="2600" b="1" dirty="0">
                <a:solidFill>
                  <a:srgbClr val="FF0000"/>
                </a:solidFill>
                <a:highlight>
                  <a:srgbClr val="FFFF00"/>
                </a:highlight>
              </a:rPr>
              <a:t>Let’s go back to </a:t>
            </a:r>
            <a:r>
              <a:rPr lang="en-US" sz="2600" b="1" dirty="0">
                <a:highlight>
                  <a:srgbClr val="FFFF00"/>
                </a:highlight>
              </a:rPr>
              <a:t>benefits of porn education for queer sexualities</a:t>
            </a:r>
            <a:r>
              <a:rPr lang="en-US" sz="2600" b="1" dirty="0">
                <a:solidFill>
                  <a:srgbClr val="FF0000"/>
                </a:solidFill>
                <a:highlight>
                  <a:srgbClr val="FFFF00"/>
                </a:highlight>
              </a:rPr>
              <a:t>:</a:t>
            </a:r>
          </a:p>
          <a:p>
            <a:pPr lvl="1"/>
            <a:r>
              <a:rPr lang="en-US" sz="2600" b="1" dirty="0">
                <a:solidFill>
                  <a:srgbClr val="FF0000"/>
                </a:solidFill>
              </a:rPr>
              <a:t>Pornography can offer information and support not often available in homes and schools (Albury 2014)</a:t>
            </a:r>
          </a:p>
          <a:p>
            <a:pPr lvl="1"/>
            <a:r>
              <a:rPr lang="en-US" sz="2600" b="1" dirty="0">
                <a:solidFill>
                  <a:srgbClr val="FF0000"/>
                </a:solidFill>
              </a:rPr>
              <a:t>Teens’ consumption of pornography can reflect changing sexual ideals =&gt; array of sexual possibilities</a:t>
            </a:r>
          </a:p>
          <a:p>
            <a:pPr lvl="1"/>
            <a:r>
              <a:rPr lang="en-US" sz="2600" b="1" dirty="0">
                <a:solidFill>
                  <a:srgbClr val="FF0000"/>
                </a:solidFill>
              </a:rPr>
              <a:t>Despite fears of sexualization –</a:t>
            </a:r>
            <a:r>
              <a:rPr lang="en-US" sz="2600" b="1" dirty="0"/>
              <a:t>’too much, too soon’- </a:t>
            </a:r>
            <a:r>
              <a:rPr lang="en-US" sz="2600" b="1" dirty="0">
                <a:solidFill>
                  <a:srgbClr val="FF0000"/>
                </a:solidFill>
              </a:rPr>
              <a:t>teens </a:t>
            </a:r>
            <a:r>
              <a:rPr lang="en-US" sz="2600" b="1" i="1" dirty="0">
                <a:solidFill>
                  <a:srgbClr val="FF0000"/>
                </a:solidFill>
              </a:rPr>
              <a:t>ARE sexual beings</a:t>
            </a:r>
            <a:r>
              <a:rPr lang="en-US" sz="2600" b="1" dirty="0">
                <a:solidFill>
                  <a:srgbClr val="FF0000"/>
                </a:solidFill>
              </a:rPr>
              <a:t>, who want to express themselves sexually and find information about sex =&gt; </a:t>
            </a:r>
            <a:r>
              <a:rPr lang="en-US" sz="2600" b="1" dirty="0"/>
              <a:t>Porn provides an accepting framework that sex is FUN </a:t>
            </a:r>
            <a:r>
              <a:rPr lang="en-US" sz="2600" b="1" dirty="0">
                <a:solidFill>
                  <a:srgbClr val="FF0000"/>
                </a:solidFill>
              </a:rPr>
              <a:t>(</a:t>
            </a:r>
            <a:r>
              <a:rPr lang="en-US" sz="2600" b="1" dirty="0" err="1">
                <a:solidFill>
                  <a:srgbClr val="FF0000"/>
                </a:solidFill>
              </a:rPr>
              <a:t>sth</a:t>
            </a:r>
            <a:r>
              <a:rPr lang="en-US" sz="2600" b="1" dirty="0">
                <a:solidFill>
                  <a:srgbClr val="FF0000"/>
                </a:solidFill>
              </a:rPr>
              <a:t> usually removed from school and home info)</a:t>
            </a:r>
          </a:p>
          <a:p>
            <a:pPr lvl="1"/>
            <a:endParaRPr lang="en-US" sz="2600" b="1" dirty="0">
              <a:solidFill>
                <a:srgbClr val="FF0000"/>
              </a:solidFill>
            </a:endParaRPr>
          </a:p>
          <a:p>
            <a:pPr lvl="1"/>
            <a:r>
              <a:rPr lang="en-US" sz="2600" b="1" dirty="0">
                <a:solidFill>
                  <a:srgbClr val="FF0000"/>
                </a:solidFill>
              </a:rPr>
              <a:t>Overall:  need to search for what teens say about their porn use, otherwise ‘</a:t>
            </a:r>
            <a:r>
              <a:rPr lang="en-US" sz="2600" b="1" dirty="0"/>
              <a:t>evidence</a:t>
            </a:r>
            <a:r>
              <a:rPr lang="en-US" sz="2600" b="1" dirty="0">
                <a:solidFill>
                  <a:srgbClr val="FF0000"/>
                </a:solidFill>
              </a:rPr>
              <a:t>’ will always reflect </a:t>
            </a:r>
            <a:r>
              <a:rPr lang="en-US" sz="2600" b="1" dirty="0"/>
              <a:t>adult</a:t>
            </a:r>
            <a:r>
              <a:rPr lang="en-US" sz="2600" b="1" dirty="0">
                <a:solidFill>
                  <a:srgbClr val="FF0000"/>
                </a:solidFill>
              </a:rPr>
              <a:t> and </a:t>
            </a:r>
            <a:r>
              <a:rPr lang="en-US" sz="2600" b="1" dirty="0"/>
              <a:t>researchers</a:t>
            </a:r>
            <a:r>
              <a:rPr lang="en-US" sz="2600" b="1" dirty="0">
                <a:solidFill>
                  <a:srgbClr val="FF0000"/>
                </a:solidFill>
              </a:rPr>
              <a:t> fears!!!!</a:t>
            </a:r>
          </a:p>
        </p:txBody>
      </p:sp>
      <p:sp>
        <p:nvSpPr>
          <p:cNvPr id="4" name="Slide Number Placeholder 3">
            <a:extLst>
              <a:ext uri="{FF2B5EF4-FFF2-40B4-BE49-F238E27FC236}">
                <a16:creationId xmlns:a16="http://schemas.microsoft.com/office/drawing/2014/main" id="{F97974B7-29C6-36F8-2A10-6A4F0D8FF5ED}"/>
              </a:ext>
            </a:extLst>
          </p:cNvPr>
          <p:cNvSpPr>
            <a:spLocks noGrp="1"/>
          </p:cNvSpPr>
          <p:nvPr>
            <p:ph type="sldNum" sz="quarter" idx="12"/>
          </p:nvPr>
        </p:nvSpPr>
        <p:spPr/>
        <p:txBody>
          <a:bodyPr/>
          <a:lstStyle/>
          <a:p>
            <a:fld id="{9CD8D479-8942-46E8-A226-A4E01F7A105C}" type="slidenum">
              <a:rPr lang="en-US" smtClean="0"/>
              <a:t>25</a:t>
            </a:fld>
            <a:endParaRPr lang="en-US"/>
          </a:p>
        </p:txBody>
      </p:sp>
      <p:sp>
        <p:nvSpPr>
          <p:cNvPr id="5" name="Date Placeholder 4">
            <a:extLst>
              <a:ext uri="{FF2B5EF4-FFF2-40B4-BE49-F238E27FC236}">
                <a16:creationId xmlns:a16="http://schemas.microsoft.com/office/drawing/2014/main" id="{DAD503D0-43AF-B627-A4B8-CFF7ADDF6DB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E8C1F538-B743-6FE3-70DF-750B55564F9C}"/>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422304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2ECA8-D9B6-7E4D-0BA3-EDBEF2B48ECE}"/>
              </a:ext>
            </a:extLst>
          </p:cNvPr>
          <p:cNvSpPr>
            <a:spLocks noGrp="1"/>
          </p:cNvSpPr>
          <p:nvPr>
            <p:ph type="title"/>
          </p:nvPr>
        </p:nvSpPr>
        <p:spPr/>
        <p:txBody>
          <a:bodyPr/>
          <a:lstStyle/>
          <a:p>
            <a:r>
              <a:rPr lang="en-US" dirty="0"/>
              <a:t>Teen sexuality</a:t>
            </a:r>
          </a:p>
        </p:txBody>
      </p:sp>
      <p:sp>
        <p:nvSpPr>
          <p:cNvPr id="3" name="Content Placeholder 2">
            <a:extLst>
              <a:ext uri="{FF2B5EF4-FFF2-40B4-BE49-F238E27FC236}">
                <a16:creationId xmlns:a16="http://schemas.microsoft.com/office/drawing/2014/main" id="{1446438C-583D-5BF4-E5BD-8BAAE2E9A5A8}"/>
              </a:ext>
            </a:extLst>
          </p:cNvPr>
          <p:cNvSpPr>
            <a:spLocks noGrp="1"/>
          </p:cNvSpPr>
          <p:nvPr>
            <p:ph idx="1"/>
          </p:nvPr>
        </p:nvSpPr>
        <p:spPr/>
        <p:txBody>
          <a:bodyPr>
            <a:normAutofit fontScale="92500" lnSpcReduction="10000"/>
          </a:bodyPr>
          <a:lstStyle/>
          <a:p>
            <a:r>
              <a:rPr lang="en-US" sz="2800" dirty="0"/>
              <a:t>…. A universal cause of social anxiety</a:t>
            </a:r>
          </a:p>
          <a:p>
            <a:endParaRPr lang="en-US" sz="2800" dirty="0"/>
          </a:p>
          <a:p>
            <a:r>
              <a:rPr lang="en-US" sz="2800" dirty="0"/>
              <a:t>This anxiety conflates fantasy with reality;</a:t>
            </a:r>
          </a:p>
          <a:p>
            <a:pPr lvl="1"/>
            <a:r>
              <a:rPr lang="en-US" sz="2800" dirty="0"/>
              <a:t>Children’s </a:t>
            </a:r>
            <a:r>
              <a:rPr lang="en-US" sz="2800" b="1" dirty="0">
                <a:solidFill>
                  <a:srgbClr val="FF0000"/>
                </a:solidFill>
              </a:rPr>
              <a:t>fantasies</a:t>
            </a:r>
            <a:r>
              <a:rPr lang="en-US" sz="2800" dirty="0"/>
              <a:t> = policed and censored;</a:t>
            </a:r>
          </a:p>
          <a:p>
            <a:pPr lvl="1"/>
            <a:r>
              <a:rPr lang="en-US" sz="2800" dirty="0"/>
              <a:t>Sharing of sexual fantasies across generations = taboo; unthinkable</a:t>
            </a:r>
          </a:p>
          <a:p>
            <a:pPr lvl="1"/>
            <a:endParaRPr lang="en-US" sz="2800" dirty="0"/>
          </a:p>
          <a:p>
            <a:pPr lvl="1"/>
            <a:r>
              <a:rPr lang="en-US" sz="2800" dirty="0"/>
              <a:t>Video-based pornography: associated with </a:t>
            </a:r>
            <a:r>
              <a:rPr lang="en-US" sz="2800" b="1" dirty="0"/>
              <a:t>teenage boys</a:t>
            </a:r>
          </a:p>
          <a:p>
            <a:pPr lvl="3"/>
            <a:r>
              <a:rPr lang="en-US" sz="2600" dirty="0"/>
              <a:t>Constructed as more likely to have seen it;</a:t>
            </a:r>
          </a:p>
          <a:p>
            <a:pPr lvl="3"/>
            <a:r>
              <a:rPr lang="en-US" sz="2600" dirty="0"/>
              <a:t>Less likely to have been disturbed by it</a:t>
            </a:r>
            <a:r>
              <a:rPr lang="el-GR" sz="2600" dirty="0"/>
              <a:t> </a:t>
            </a:r>
            <a:r>
              <a:rPr lang="en-US" sz="2600" dirty="0"/>
              <a:t>(</a:t>
            </a:r>
            <a:r>
              <a:rPr lang="en-US" sz="2600" dirty="0" err="1"/>
              <a:t>Rovolis</a:t>
            </a:r>
            <a:r>
              <a:rPr lang="en-US" sz="2600" dirty="0"/>
              <a:t> </a:t>
            </a:r>
            <a:r>
              <a:rPr lang="en-US" sz="2600"/>
              <a:t>and Tsaliki 2012)</a:t>
            </a:r>
            <a:endParaRPr lang="en-US" sz="2600" dirty="0"/>
          </a:p>
          <a:p>
            <a:pPr lvl="3"/>
            <a:r>
              <a:rPr lang="en-US" sz="2600" dirty="0">
                <a:solidFill>
                  <a:srgbClr val="FF0000"/>
                </a:solidFill>
              </a:rPr>
              <a:t>What goes amiss: </a:t>
            </a:r>
            <a:r>
              <a:rPr lang="en-US" sz="2600" dirty="0">
                <a:solidFill>
                  <a:srgbClr val="FF0000"/>
                </a:solidFill>
                <a:highlight>
                  <a:srgbClr val="FFFF00"/>
                </a:highlight>
              </a:rPr>
              <a:t>how many teens distinguish between fantasy (porn) and reality (relationship)</a:t>
            </a:r>
          </a:p>
        </p:txBody>
      </p:sp>
      <p:sp>
        <p:nvSpPr>
          <p:cNvPr id="4" name="Slide Number Placeholder 3">
            <a:extLst>
              <a:ext uri="{FF2B5EF4-FFF2-40B4-BE49-F238E27FC236}">
                <a16:creationId xmlns:a16="http://schemas.microsoft.com/office/drawing/2014/main" id="{12572C16-2B80-C523-67B7-76EC11EE3AA5}"/>
              </a:ext>
            </a:extLst>
          </p:cNvPr>
          <p:cNvSpPr>
            <a:spLocks noGrp="1"/>
          </p:cNvSpPr>
          <p:nvPr>
            <p:ph type="sldNum" sz="quarter" idx="12"/>
          </p:nvPr>
        </p:nvSpPr>
        <p:spPr/>
        <p:txBody>
          <a:bodyPr/>
          <a:lstStyle/>
          <a:p>
            <a:fld id="{9CD8D479-8942-46E8-A226-A4E01F7A105C}" type="slidenum">
              <a:rPr lang="en-US" smtClean="0"/>
              <a:t>26</a:t>
            </a:fld>
            <a:endParaRPr lang="en-US"/>
          </a:p>
        </p:txBody>
      </p:sp>
      <p:sp>
        <p:nvSpPr>
          <p:cNvPr id="5" name="Date Placeholder 4">
            <a:extLst>
              <a:ext uri="{FF2B5EF4-FFF2-40B4-BE49-F238E27FC236}">
                <a16:creationId xmlns:a16="http://schemas.microsoft.com/office/drawing/2014/main" id="{A206AEB7-5BCF-4094-5AAC-5B12B78F14F0}"/>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94125D22-2E0E-9EF0-931E-E66494CA7E41}"/>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11150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2ECA8-D9B6-7E4D-0BA3-EDBEF2B48ECE}"/>
              </a:ext>
            </a:extLst>
          </p:cNvPr>
          <p:cNvSpPr>
            <a:spLocks noGrp="1"/>
          </p:cNvSpPr>
          <p:nvPr>
            <p:ph type="title"/>
          </p:nvPr>
        </p:nvSpPr>
        <p:spPr/>
        <p:txBody>
          <a:bodyPr/>
          <a:lstStyle/>
          <a:p>
            <a:r>
              <a:rPr lang="en-US" dirty="0"/>
              <a:t>Teen sexuality</a:t>
            </a:r>
          </a:p>
        </p:txBody>
      </p:sp>
      <p:sp>
        <p:nvSpPr>
          <p:cNvPr id="3" name="Content Placeholder 2">
            <a:extLst>
              <a:ext uri="{FF2B5EF4-FFF2-40B4-BE49-F238E27FC236}">
                <a16:creationId xmlns:a16="http://schemas.microsoft.com/office/drawing/2014/main" id="{1446438C-583D-5BF4-E5BD-8BAAE2E9A5A8}"/>
              </a:ext>
            </a:extLst>
          </p:cNvPr>
          <p:cNvSpPr>
            <a:spLocks noGrp="1"/>
          </p:cNvSpPr>
          <p:nvPr>
            <p:ph idx="1"/>
          </p:nvPr>
        </p:nvSpPr>
        <p:spPr/>
        <p:txBody>
          <a:bodyPr>
            <a:normAutofit/>
          </a:bodyPr>
          <a:lstStyle/>
          <a:p>
            <a:pPr marL="0" indent="0">
              <a:buNone/>
            </a:pPr>
            <a:r>
              <a:rPr lang="en-US" sz="2800" dirty="0">
                <a:solidFill>
                  <a:srgbClr val="FF0000"/>
                </a:solidFill>
              </a:rPr>
              <a:t> -&gt; which means: </a:t>
            </a:r>
          </a:p>
          <a:p>
            <a:pPr marL="0" indent="0">
              <a:buNone/>
            </a:pPr>
            <a:r>
              <a:rPr lang="en-US" sz="2800" dirty="0">
                <a:solidFill>
                  <a:srgbClr val="FF0000"/>
                </a:solidFill>
              </a:rPr>
              <a:t>A teen’s </a:t>
            </a:r>
            <a:r>
              <a:rPr lang="en-US" sz="2800" dirty="0" err="1">
                <a:solidFill>
                  <a:srgbClr val="FF0000"/>
                </a:solidFill>
              </a:rPr>
              <a:t>playfool</a:t>
            </a:r>
            <a:r>
              <a:rPr lang="en-US" sz="2800" dirty="0">
                <a:solidFill>
                  <a:srgbClr val="FF0000"/>
                </a:solidFill>
              </a:rPr>
              <a:t> exploration of sexual </a:t>
            </a:r>
            <a:r>
              <a:rPr lang="en-US" sz="2800" dirty="0"/>
              <a:t>fantasy</a:t>
            </a:r>
            <a:r>
              <a:rPr lang="en-US" sz="2800" dirty="0">
                <a:solidFill>
                  <a:srgbClr val="FF0000"/>
                </a:solidFill>
              </a:rPr>
              <a:t> -&gt; has no necessary link with sexual </a:t>
            </a:r>
            <a:r>
              <a:rPr lang="en-US" sz="2800" dirty="0"/>
              <a:t>fact</a:t>
            </a:r>
          </a:p>
          <a:p>
            <a:pPr marL="0" indent="0">
              <a:buNone/>
            </a:pPr>
            <a:endParaRPr lang="en-US" sz="2800" dirty="0">
              <a:solidFill>
                <a:srgbClr val="FF0000"/>
              </a:solidFill>
            </a:endParaRPr>
          </a:p>
          <a:p>
            <a:pPr marL="0" indent="0">
              <a:buNone/>
            </a:pPr>
            <a:r>
              <a:rPr lang="en-US" sz="2800" dirty="0">
                <a:solidFill>
                  <a:srgbClr val="FF0000"/>
                </a:solidFill>
              </a:rPr>
              <a:t>-&gt; which brings us back to the problem:</a:t>
            </a:r>
          </a:p>
          <a:p>
            <a:pPr marL="0" indent="0">
              <a:buNone/>
            </a:pPr>
            <a:r>
              <a:rPr lang="en-US" sz="2800" dirty="0">
                <a:solidFill>
                  <a:srgbClr val="FF0000"/>
                </a:solidFill>
              </a:rPr>
              <a:t>Parents and gatekeepers being </a:t>
            </a:r>
            <a:r>
              <a:rPr lang="en-US" sz="2800" b="1" dirty="0"/>
              <a:t>unable to tell between</a:t>
            </a:r>
          </a:p>
          <a:p>
            <a:pPr marL="0" indent="0">
              <a:buNone/>
            </a:pPr>
            <a:r>
              <a:rPr lang="en-US" sz="2800" b="1" dirty="0"/>
              <a:t>teen’s fantasies and sexual fact </a:t>
            </a:r>
            <a:r>
              <a:rPr lang="en-US" sz="2800" dirty="0">
                <a:solidFill>
                  <a:srgbClr val="FF0000"/>
                </a:solidFill>
              </a:rPr>
              <a:t>=&gt; social anxiety</a:t>
            </a:r>
            <a:endParaRPr lang="en-US" sz="2600" dirty="0">
              <a:solidFill>
                <a:srgbClr val="FF0000"/>
              </a:solidFill>
            </a:endParaRPr>
          </a:p>
        </p:txBody>
      </p:sp>
      <p:sp>
        <p:nvSpPr>
          <p:cNvPr id="4" name="Slide Number Placeholder 3">
            <a:extLst>
              <a:ext uri="{FF2B5EF4-FFF2-40B4-BE49-F238E27FC236}">
                <a16:creationId xmlns:a16="http://schemas.microsoft.com/office/drawing/2014/main" id="{12572C16-2B80-C523-67B7-76EC11EE3AA5}"/>
              </a:ext>
            </a:extLst>
          </p:cNvPr>
          <p:cNvSpPr>
            <a:spLocks noGrp="1"/>
          </p:cNvSpPr>
          <p:nvPr>
            <p:ph type="sldNum" sz="quarter" idx="12"/>
          </p:nvPr>
        </p:nvSpPr>
        <p:spPr/>
        <p:txBody>
          <a:bodyPr/>
          <a:lstStyle/>
          <a:p>
            <a:fld id="{9CD8D479-8942-46E8-A226-A4E01F7A105C}" type="slidenum">
              <a:rPr lang="en-US" smtClean="0"/>
              <a:t>27</a:t>
            </a:fld>
            <a:endParaRPr lang="en-US"/>
          </a:p>
        </p:txBody>
      </p:sp>
      <p:sp>
        <p:nvSpPr>
          <p:cNvPr id="5" name="Date Placeholder 4">
            <a:extLst>
              <a:ext uri="{FF2B5EF4-FFF2-40B4-BE49-F238E27FC236}">
                <a16:creationId xmlns:a16="http://schemas.microsoft.com/office/drawing/2014/main" id="{A206AEB7-5BCF-4094-5AAC-5B12B78F14F0}"/>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94125D22-2E0E-9EF0-931E-E66494CA7E41}"/>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35868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p:txBody>
          <a:bodyPr>
            <a:normAutofit lnSpcReduction="10000"/>
          </a:bodyPr>
          <a:lstStyle/>
          <a:p>
            <a:r>
              <a:rPr lang="en-US" i="1" dirty="0"/>
              <a:t>The Thoughtful Raunch of Sex Education: </a:t>
            </a:r>
            <a:r>
              <a:rPr lang="en-US" i="1" dirty="0" err="1"/>
              <a:t>Netìix’s</a:t>
            </a:r>
            <a:r>
              <a:rPr lang="en-US" i="1" dirty="0"/>
              <a:t> new series is a graphic teen dramedy with a difference</a:t>
            </a:r>
            <a:r>
              <a:rPr lang="en-US" sz="1800" b="0" i="0" dirty="0">
                <a:solidFill>
                  <a:srgbClr val="000000"/>
                </a:solidFill>
                <a:effectLst/>
              </a:rPr>
              <a:t>.</a:t>
            </a:r>
            <a:r>
              <a:rPr lang="en-US" dirty="0"/>
              <a:t> (The Atlantic, 9 Jan 2019)</a:t>
            </a:r>
          </a:p>
          <a:p>
            <a:r>
              <a:rPr lang="en-US" i="1" dirty="0"/>
              <a:t>Netflix’s ‘Sex Education’ is the feminist show young viewers need </a:t>
            </a:r>
            <a:r>
              <a:rPr lang="en-US" dirty="0"/>
              <a:t>(Women’s Media Centre, 14 </a:t>
            </a:r>
            <a:r>
              <a:rPr lang="en-US" dirty="0" err="1"/>
              <a:t>Febr</a:t>
            </a:r>
            <a:r>
              <a:rPr lang="en-US" dirty="0"/>
              <a:t> 2019)</a:t>
            </a:r>
          </a:p>
          <a:p>
            <a:pPr algn="l"/>
            <a:r>
              <a:rPr lang="en-US" b="0" i="0" dirty="0">
                <a:solidFill>
                  <a:srgbClr val="333333"/>
                </a:solidFill>
                <a:effectLst/>
                <a:latin typeface="Helvetica Neue"/>
              </a:rPr>
              <a:t>The first scene of Netflix’s young adult series, </a:t>
            </a:r>
            <a:r>
              <a:rPr lang="en-US" b="0" i="1" dirty="0">
                <a:solidFill>
                  <a:srgbClr val="333333"/>
                </a:solidFill>
                <a:effectLst/>
                <a:latin typeface="Helvetica Neue"/>
              </a:rPr>
              <a:t>Sex Education, </a:t>
            </a:r>
            <a:r>
              <a:rPr lang="en-US" b="0" i="0" dirty="0">
                <a:solidFill>
                  <a:srgbClr val="333333"/>
                </a:solidFill>
                <a:effectLst/>
                <a:latin typeface="Helvetica Neue"/>
              </a:rPr>
              <a:t>depicts a teenage boy faking an orgasm while having sex with his girlfriend. He looks bored and distracted despite his partner’s enthusiasm. After he pretends to finish, his girlfriend insists on seeing the condom, and despite his refusal, she takes it to see for herself. The scene ends with her disappointedly holding up the empty, shriveled latex to the audience.</a:t>
            </a:r>
            <a:br>
              <a:rPr lang="en-US" b="0" i="0" dirty="0">
                <a:solidFill>
                  <a:srgbClr val="333333"/>
                </a:solidFill>
                <a:effectLst/>
                <a:latin typeface="Helvetica Neue"/>
              </a:rPr>
            </a:br>
            <a:endParaRPr lang="en-US" b="0" i="0" dirty="0">
              <a:solidFill>
                <a:srgbClr val="333333"/>
              </a:solidFill>
              <a:effectLst/>
              <a:latin typeface="Helvetica Neue"/>
            </a:endParaRPr>
          </a:p>
          <a:p>
            <a:pPr algn="l"/>
            <a:r>
              <a:rPr lang="en-US" b="0" i="0" dirty="0">
                <a:solidFill>
                  <a:srgbClr val="333333"/>
                </a:solidFill>
                <a:effectLst/>
                <a:latin typeface="Helvetica Neue"/>
              </a:rPr>
              <a:t>Every subsequent episode of </a:t>
            </a:r>
            <a:r>
              <a:rPr lang="en-US" b="0" i="1" dirty="0">
                <a:solidFill>
                  <a:srgbClr val="333333"/>
                </a:solidFill>
                <a:effectLst/>
                <a:latin typeface="Helvetica Neue"/>
              </a:rPr>
              <a:t>Sex Education, […]</a:t>
            </a:r>
            <a:r>
              <a:rPr lang="en-US" b="0" i="0" dirty="0">
                <a:solidFill>
                  <a:srgbClr val="333333"/>
                </a:solidFill>
                <a:effectLst/>
                <a:latin typeface="Helvetica Neue"/>
              </a:rPr>
              <a:t>, </a:t>
            </a:r>
            <a:r>
              <a:rPr lang="en-US" b="1" i="0" dirty="0">
                <a:solidFill>
                  <a:srgbClr val="FF0000"/>
                </a:solidFill>
                <a:effectLst/>
                <a:highlight>
                  <a:srgbClr val="FFFF00"/>
                </a:highlight>
                <a:latin typeface="Helvetica Neue"/>
              </a:rPr>
              <a:t>begins with its own equally awkward sex scene, each tailored to the specific sex-related issue that episode will tackle. </a:t>
            </a:r>
          </a:p>
          <a:p>
            <a:endParaRPr lang="en-US" b="0" i="0" dirty="0">
              <a:solidFill>
                <a:srgbClr val="333333"/>
              </a:solidFill>
              <a:effectLst/>
              <a:latin typeface="Helvetica Neue"/>
            </a:endParaRPr>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28</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2049557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a:xfrm>
            <a:off x="1410026" y="276087"/>
            <a:ext cx="9371949" cy="847197"/>
          </a:xfrm>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p:txBody>
          <a:bodyPr>
            <a:normAutofit/>
          </a:bodyPr>
          <a:lstStyle/>
          <a:p>
            <a:pPr algn="l"/>
            <a:r>
              <a:rPr lang="en-US" b="0" i="1" dirty="0">
                <a:solidFill>
                  <a:srgbClr val="333333"/>
                </a:solidFill>
                <a:effectLst/>
                <a:latin typeface="Helvetica Neue"/>
              </a:rPr>
              <a:t>[…] Sex Education </a:t>
            </a:r>
            <a:r>
              <a:rPr lang="en-US" b="0" i="0" dirty="0">
                <a:solidFill>
                  <a:srgbClr val="FF0000"/>
                </a:solidFill>
                <a:effectLst/>
                <a:latin typeface="Helvetica Neue"/>
              </a:rPr>
              <a:t>normalizes the concept of teens asking questions about their bodies and relationships </a:t>
            </a:r>
            <a:r>
              <a:rPr lang="en-US" b="0" i="0" dirty="0">
                <a:solidFill>
                  <a:srgbClr val="333333"/>
                </a:solidFill>
                <a:effectLst/>
                <a:latin typeface="Helvetica Neue"/>
              </a:rPr>
              <a:t>— like how they can be good sexual and emotional partners for their own benefit as well as the benefit of the people with whom they are having sex.</a:t>
            </a:r>
          </a:p>
          <a:p>
            <a:pPr algn="l"/>
            <a:r>
              <a:rPr lang="en-US" b="0" i="1" dirty="0">
                <a:solidFill>
                  <a:srgbClr val="333333"/>
                </a:solidFill>
                <a:effectLst/>
                <a:latin typeface="Helvetica Neue"/>
              </a:rPr>
              <a:t>Sex Education </a:t>
            </a:r>
            <a:r>
              <a:rPr lang="en-US" b="0" i="0" dirty="0">
                <a:solidFill>
                  <a:srgbClr val="333333"/>
                </a:solidFill>
                <a:effectLst/>
                <a:latin typeface="Helvetica Neue"/>
              </a:rPr>
              <a:t>does this by taking on the kind of </a:t>
            </a:r>
            <a:r>
              <a:rPr lang="en-US" b="1" i="0" dirty="0">
                <a:solidFill>
                  <a:srgbClr val="333333"/>
                </a:solidFill>
                <a:effectLst/>
                <a:latin typeface="Helvetica Neue"/>
              </a:rPr>
              <a:t>personal issues </a:t>
            </a:r>
            <a:r>
              <a:rPr lang="en-US" b="0" i="0" dirty="0">
                <a:solidFill>
                  <a:srgbClr val="333333"/>
                </a:solidFill>
                <a:effectLst/>
                <a:latin typeface="Helvetica Neue"/>
              </a:rPr>
              <a:t>that are crucial to healthy sexuality and relationships, but which are </a:t>
            </a:r>
            <a:r>
              <a:rPr lang="en-US" b="1" i="0" dirty="0">
                <a:solidFill>
                  <a:srgbClr val="333333"/>
                </a:solidFill>
                <a:effectLst/>
                <a:latin typeface="Helvetica Neue"/>
              </a:rPr>
              <a:t>rarely discussed in actual sex education classes.</a:t>
            </a:r>
            <a:endParaRPr lang="en-US" dirty="0">
              <a:solidFill>
                <a:srgbClr val="333333"/>
              </a:solidFill>
              <a:latin typeface="Helvetica Neue"/>
            </a:endParaRPr>
          </a:p>
          <a:p>
            <a:pPr lvl="1"/>
            <a:r>
              <a:rPr lang="en-US" b="0" i="0" dirty="0">
                <a:solidFill>
                  <a:srgbClr val="333333"/>
                </a:solidFill>
                <a:effectLst/>
                <a:latin typeface="Helvetica Neue"/>
              </a:rPr>
              <a:t>For example, in the E7 of </a:t>
            </a:r>
            <a:r>
              <a:rPr lang="en-US" dirty="0">
                <a:solidFill>
                  <a:srgbClr val="333333"/>
                </a:solidFill>
                <a:latin typeface="Helvetica Neue"/>
              </a:rPr>
              <a:t>S</a:t>
            </a:r>
            <a:r>
              <a:rPr lang="en-US" b="0" i="0" dirty="0">
                <a:solidFill>
                  <a:srgbClr val="333333"/>
                </a:solidFill>
                <a:effectLst/>
                <a:latin typeface="Helvetica Neue"/>
              </a:rPr>
              <a:t>eason 1, a classmate asks Otis for help: He’s made many grand gestures to ask a girl he likes to the dance, but she continues to say no. “Well, I know it’s hard, but if you’ve asked her and she said no, then I think you’ve got your answer,” Otis kindly tells his client. “No means no.”  </a:t>
            </a:r>
            <a:r>
              <a:rPr lang="en-US" dirty="0"/>
              <a:t>(Women’s Media Centre, 14 Febr 2019)</a:t>
            </a:r>
            <a:endParaRPr lang="en-US" b="0" i="0" dirty="0">
              <a:solidFill>
                <a:srgbClr val="333333"/>
              </a:solidFill>
              <a:effectLst/>
              <a:latin typeface="Helvetica Neue"/>
            </a:endParaRPr>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29</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253378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p:txBody>
          <a:bodyPr>
            <a:normAutofit/>
          </a:bodyPr>
          <a:lstStyle/>
          <a:p>
            <a:r>
              <a:rPr lang="en-US" b="0" i="0" dirty="0">
                <a:solidFill>
                  <a:srgbClr val="333333"/>
                </a:solidFill>
                <a:effectLst/>
                <a:latin typeface="Helvetica Neue"/>
              </a:rPr>
              <a:t>[…]</a:t>
            </a:r>
          </a:p>
          <a:p>
            <a:r>
              <a:rPr lang="en-US" b="0" i="0" dirty="0">
                <a:solidFill>
                  <a:srgbClr val="333333"/>
                </a:solidFill>
                <a:effectLst/>
                <a:latin typeface="Helvetica Neue"/>
              </a:rPr>
              <a:t>When a lesbian couple asks Otis for advice, he does research before giving them any, </a:t>
            </a:r>
            <a:r>
              <a:rPr lang="en-US" b="1" i="0" dirty="0">
                <a:solidFill>
                  <a:srgbClr val="333333"/>
                </a:solidFill>
                <a:effectLst/>
                <a:latin typeface="Helvetica Neue"/>
              </a:rPr>
              <a:t>admitting from the beginning that as a straight, cisgender man he doesn’t know how lesbian sex works</a:t>
            </a:r>
            <a:r>
              <a:rPr lang="en-US" b="0" i="0" dirty="0">
                <a:solidFill>
                  <a:srgbClr val="333333"/>
                </a:solidFill>
                <a:effectLst/>
                <a:latin typeface="Helvetica Neue"/>
              </a:rPr>
              <a:t>. This transmits the message to the show’s young audience that </a:t>
            </a:r>
            <a:r>
              <a:rPr lang="en-US" b="0" i="0" dirty="0">
                <a:solidFill>
                  <a:srgbClr val="FF0000"/>
                </a:solidFill>
                <a:effectLst/>
                <a:latin typeface="Helvetica Neue"/>
              </a:rPr>
              <a:t>they must be aware of both the privileges they have and the privileges their peers do not </a:t>
            </a:r>
            <a:r>
              <a:rPr lang="en-US" b="0" i="0" dirty="0">
                <a:solidFill>
                  <a:srgbClr val="333333"/>
                </a:solidFill>
                <a:effectLst/>
                <a:latin typeface="Helvetica Neue"/>
              </a:rPr>
              <a:t>— in terms of sex and beyond. </a:t>
            </a:r>
            <a:r>
              <a:rPr lang="en-US" dirty="0"/>
              <a:t>(Women’s Media Centre, 14 </a:t>
            </a:r>
            <a:r>
              <a:rPr lang="en-US" dirty="0" err="1"/>
              <a:t>Febr</a:t>
            </a:r>
            <a:r>
              <a:rPr lang="en-US" dirty="0"/>
              <a:t> 2019)</a:t>
            </a:r>
            <a:endParaRPr lang="en-US" b="0" i="0" dirty="0">
              <a:solidFill>
                <a:srgbClr val="333333"/>
              </a:solidFill>
              <a:effectLst/>
              <a:latin typeface="Helvetica Neue"/>
            </a:endParaRPr>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30</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84125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p:txBody>
          <a:bodyPr>
            <a:normAutofit/>
          </a:bodyPr>
          <a:lstStyle/>
          <a:p>
            <a:r>
              <a:rPr lang="en-US" i="1" dirty="0"/>
              <a:t>Why Netflix’s Sex Education is so important</a:t>
            </a:r>
            <a:r>
              <a:rPr lang="en-US" dirty="0"/>
              <a:t> (13 Feb. 2020- The Johns Hopkins  (student) </a:t>
            </a:r>
            <a:r>
              <a:rPr lang="en-US" dirty="0" err="1"/>
              <a:t>NewsLetter</a:t>
            </a:r>
            <a:r>
              <a:rPr lang="en-US" dirty="0"/>
              <a:t>)</a:t>
            </a:r>
          </a:p>
          <a:p>
            <a:pPr algn="l"/>
            <a:r>
              <a:rPr lang="en-US" b="0" i="0" dirty="0">
                <a:solidFill>
                  <a:srgbClr val="020100"/>
                </a:solidFill>
                <a:effectLst/>
                <a:latin typeface="Georgia" panose="02040502050405020303" pitchFamily="18" charset="0"/>
              </a:rPr>
              <a:t>As you may know, the Netflix show </a:t>
            </a:r>
            <a:r>
              <a:rPr lang="en-US" b="0" i="1" dirty="0">
                <a:solidFill>
                  <a:srgbClr val="020100"/>
                </a:solidFill>
                <a:effectLst/>
                <a:latin typeface="Georgia" panose="02040502050405020303" pitchFamily="18" charset="0"/>
              </a:rPr>
              <a:t>Sex Education</a:t>
            </a:r>
            <a:r>
              <a:rPr lang="en-US" b="0" i="0" dirty="0">
                <a:solidFill>
                  <a:srgbClr val="020100"/>
                </a:solidFill>
                <a:effectLst/>
                <a:latin typeface="Georgia" panose="02040502050405020303" pitchFamily="18" charset="0"/>
              </a:rPr>
              <a:t> is all the talk these days, and I am one of those disciples who swear by it. Just to clarify, I am not a TV person. I am not even that much of a Netflix kind of gal. What I am, however, is a </a:t>
            </a:r>
            <a:r>
              <a:rPr lang="en-US" b="0" i="0" dirty="0">
                <a:solidFill>
                  <a:srgbClr val="FF0000"/>
                </a:solidFill>
                <a:effectLst/>
                <a:latin typeface="Georgia" panose="02040502050405020303" pitchFamily="18" charset="0"/>
              </a:rPr>
              <a:t>huge fan of sex education</a:t>
            </a:r>
            <a:r>
              <a:rPr lang="en-US" b="0" i="0" dirty="0">
                <a:solidFill>
                  <a:srgbClr val="020100"/>
                </a:solidFill>
                <a:effectLst/>
                <a:latin typeface="Georgia" panose="02040502050405020303" pitchFamily="18" charset="0"/>
              </a:rPr>
              <a:t>.</a:t>
            </a:r>
          </a:p>
          <a:p>
            <a:pPr algn="l"/>
            <a:r>
              <a:rPr lang="en-US" b="0" i="0" dirty="0">
                <a:solidFill>
                  <a:srgbClr val="020100"/>
                </a:solidFill>
                <a:effectLst/>
                <a:latin typeface="Georgia" panose="02040502050405020303" pitchFamily="18" charset="0"/>
              </a:rPr>
              <a:t>As an active member of </a:t>
            </a:r>
            <a:r>
              <a:rPr lang="en-US" b="0" i="0" dirty="0">
                <a:solidFill>
                  <a:srgbClr val="FF0000"/>
                </a:solidFill>
                <a:effectLst/>
                <a:latin typeface="Georgia" panose="02040502050405020303" pitchFamily="18" charset="0"/>
              </a:rPr>
              <a:t>SARU (</a:t>
            </a:r>
            <a:r>
              <a:rPr lang="en-US" b="0" i="0" dirty="0">
                <a:solidFill>
                  <a:srgbClr val="020100"/>
                </a:solidFill>
                <a:effectLst/>
                <a:latin typeface="Georgia" panose="02040502050405020303" pitchFamily="18" charset="0"/>
              </a:rPr>
              <a:t>our University’s Sexual Assault Resource Unit), I really value educating people about </a:t>
            </a:r>
            <a:r>
              <a:rPr lang="en-US" b="0" i="0" dirty="0">
                <a:solidFill>
                  <a:srgbClr val="FF0000"/>
                </a:solidFill>
                <a:effectLst/>
                <a:latin typeface="Georgia" panose="02040502050405020303" pitchFamily="18" charset="0"/>
              </a:rPr>
              <a:t>sex, healthy relationships and consent among other things</a:t>
            </a:r>
            <a:r>
              <a:rPr lang="en-US" b="0" i="0" dirty="0">
                <a:solidFill>
                  <a:srgbClr val="020100"/>
                </a:solidFill>
                <a:effectLst/>
                <a:latin typeface="Georgia" panose="02040502050405020303" pitchFamily="18" charset="0"/>
              </a:rPr>
              <a:t>. Therefore, when I do watch TV shows, I </a:t>
            </a:r>
            <a:r>
              <a:rPr lang="en-US" b="1" i="0" dirty="0">
                <a:solidFill>
                  <a:srgbClr val="020100"/>
                </a:solidFill>
                <a:effectLst/>
                <a:latin typeface="Georgia" panose="02040502050405020303" pitchFamily="18" charset="0"/>
              </a:rPr>
              <a:t>often criticize them for portraying unhealthy relationship habits, non-consensual behavior and unrealistic expectations about sex</a:t>
            </a:r>
            <a:r>
              <a:rPr lang="en-US" b="0" i="0" dirty="0">
                <a:solidFill>
                  <a:srgbClr val="020100"/>
                </a:solidFill>
                <a:effectLst/>
                <a:latin typeface="Georgia" panose="02040502050405020303" pitchFamily="18" charset="0"/>
              </a:rPr>
              <a:t>. </a:t>
            </a:r>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31</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404125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p:txBody>
          <a:bodyPr>
            <a:normAutofit lnSpcReduction="10000"/>
          </a:bodyPr>
          <a:lstStyle/>
          <a:p>
            <a:pPr algn="l"/>
            <a:r>
              <a:rPr lang="en-US" b="0" i="0" dirty="0">
                <a:solidFill>
                  <a:srgbClr val="020100"/>
                </a:solidFill>
                <a:effectLst/>
                <a:latin typeface="Georgia" panose="02040502050405020303" pitchFamily="18" charset="0"/>
              </a:rPr>
              <a:t>I am so glad </a:t>
            </a:r>
            <a:r>
              <a:rPr lang="en-US" b="0" i="1" dirty="0">
                <a:solidFill>
                  <a:srgbClr val="020100"/>
                </a:solidFill>
                <a:effectLst/>
                <a:latin typeface="Georgia" panose="02040502050405020303" pitchFamily="18" charset="0"/>
              </a:rPr>
              <a:t>Sex Education</a:t>
            </a:r>
            <a:r>
              <a:rPr lang="en-US" b="0" i="0" dirty="0">
                <a:solidFill>
                  <a:srgbClr val="020100"/>
                </a:solidFill>
                <a:effectLst/>
                <a:latin typeface="Georgia" panose="02040502050405020303" pitchFamily="18" charset="0"/>
              </a:rPr>
              <a:t> was created and that it is out there on Netflix for people to watch and enjoy. At the end of the day,</a:t>
            </a:r>
            <a:r>
              <a:rPr lang="en-US" b="1" i="0" dirty="0">
                <a:solidFill>
                  <a:srgbClr val="020100"/>
                </a:solidFill>
                <a:effectLst/>
                <a:latin typeface="Georgia" panose="02040502050405020303" pitchFamily="18" charset="0"/>
              </a:rPr>
              <a:t> </a:t>
            </a:r>
            <a:r>
              <a:rPr lang="en-US" b="1" i="1" dirty="0">
                <a:solidFill>
                  <a:srgbClr val="020100"/>
                </a:solidFill>
                <a:effectLst/>
                <a:latin typeface="Georgia" panose="02040502050405020303" pitchFamily="18" charset="0"/>
              </a:rPr>
              <a:t>Sex Education</a:t>
            </a:r>
            <a:r>
              <a:rPr lang="en-US" b="1" i="0" dirty="0">
                <a:solidFill>
                  <a:srgbClr val="020100"/>
                </a:solidFill>
                <a:effectLst/>
                <a:latin typeface="Georgia" panose="02040502050405020303" pitchFamily="18" charset="0"/>
              </a:rPr>
              <a:t> is a very entertaining show, even if you don’t want to learn anything about sex (still, it is inevitable that you will learn something)</a:t>
            </a:r>
            <a:r>
              <a:rPr lang="en-US" b="0" i="0" dirty="0">
                <a:solidFill>
                  <a:srgbClr val="020100"/>
                </a:solidFill>
                <a:effectLst/>
                <a:latin typeface="Georgia" panose="02040502050405020303" pitchFamily="18" charset="0"/>
              </a:rPr>
              <a:t>. The </a:t>
            </a:r>
            <a:r>
              <a:rPr lang="en-US" b="0" i="0" dirty="0">
                <a:solidFill>
                  <a:srgbClr val="FF0000"/>
                </a:solidFill>
                <a:effectLst/>
                <a:latin typeface="Georgia" panose="02040502050405020303" pitchFamily="18" charset="0"/>
              </a:rPr>
              <a:t>characters</a:t>
            </a:r>
            <a:r>
              <a:rPr lang="en-US" b="0" i="0" dirty="0">
                <a:solidFill>
                  <a:srgbClr val="020100"/>
                </a:solidFill>
                <a:effectLst/>
                <a:latin typeface="Georgia" panose="02040502050405020303" pitchFamily="18" charset="0"/>
              </a:rPr>
              <a:t> are relatable and diverse; the </a:t>
            </a:r>
            <a:r>
              <a:rPr lang="en-US" b="0" i="0" dirty="0">
                <a:solidFill>
                  <a:srgbClr val="FF0000"/>
                </a:solidFill>
                <a:effectLst/>
                <a:latin typeface="Georgia" panose="02040502050405020303" pitchFamily="18" charset="0"/>
              </a:rPr>
              <a:t>plot</a:t>
            </a:r>
            <a:r>
              <a:rPr lang="en-US" b="0" i="0" dirty="0">
                <a:solidFill>
                  <a:srgbClr val="020100"/>
                </a:solidFill>
                <a:effectLst/>
                <a:latin typeface="Georgia" panose="02040502050405020303" pitchFamily="18" charset="0"/>
              </a:rPr>
              <a:t> and </a:t>
            </a:r>
            <a:r>
              <a:rPr lang="en-US" b="0" i="0" dirty="0">
                <a:solidFill>
                  <a:srgbClr val="FF0000"/>
                </a:solidFill>
                <a:effectLst/>
                <a:latin typeface="Georgia" panose="02040502050405020303" pitchFamily="18" charset="0"/>
              </a:rPr>
              <a:t>subplots</a:t>
            </a:r>
            <a:r>
              <a:rPr lang="en-US" b="0" i="0" dirty="0">
                <a:solidFill>
                  <a:srgbClr val="020100"/>
                </a:solidFill>
                <a:effectLst/>
                <a:latin typeface="Georgia" panose="02040502050405020303" pitchFamily="18" charset="0"/>
              </a:rPr>
              <a:t> are engaging and raw; and the setting is gorgeous. Who could resist the gorgeous British accents?</a:t>
            </a:r>
          </a:p>
          <a:p>
            <a:pPr algn="l"/>
            <a:r>
              <a:rPr lang="en-US" b="0" i="0" dirty="0">
                <a:solidFill>
                  <a:srgbClr val="020100"/>
                </a:solidFill>
                <a:effectLst/>
                <a:latin typeface="Georgia" panose="02040502050405020303" pitchFamily="18" charset="0"/>
              </a:rPr>
              <a:t>[..] Some movies just reinforce all these ideas that </a:t>
            </a:r>
            <a:r>
              <a:rPr lang="en-US" b="1" i="0" dirty="0">
                <a:solidFill>
                  <a:srgbClr val="020100"/>
                </a:solidFill>
                <a:effectLst/>
                <a:latin typeface="Georgia" panose="02040502050405020303" pitchFamily="18" charset="0"/>
              </a:rPr>
              <a:t>people always finish at the same time, that no one uses a condom or that your first time is this magical moment </a:t>
            </a:r>
            <a:r>
              <a:rPr lang="en-US" b="0" i="0" dirty="0">
                <a:solidFill>
                  <a:srgbClr val="020100"/>
                </a:solidFill>
                <a:effectLst/>
                <a:latin typeface="Georgia" panose="02040502050405020303" pitchFamily="18" charset="0"/>
              </a:rPr>
              <a:t>where everything is perfect. Compared to these movies, </a:t>
            </a:r>
            <a:r>
              <a:rPr lang="en-US" b="0" i="1" dirty="0">
                <a:solidFill>
                  <a:srgbClr val="020100"/>
                </a:solidFill>
                <a:effectLst/>
                <a:latin typeface="Georgia" panose="02040502050405020303" pitchFamily="18" charset="0"/>
              </a:rPr>
              <a:t>Sex Education</a:t>
            </a:r>
            <a:r>
              <a:rPr lang="en-US" b="0" i="0" dirty="0">
                <a:solidFill>
                  <a:srgbClr val="020100"/>
                </a:solidFill>
                <a:effectLst/>
                <a:latin typeface="Georgia" panose="02040502050405020303" pitchFamily="18" charset="0"/>
              </a:rPr>
              <a:t> will give you a better understanding of sex when you settle down and watch it (or, in my case, rewatch it). </a:t>
            </a:r>
            <a:r>
              <a:rPr lang="en-US" b="1" i="0" dirty="0">
                <a:solidFill>
                  <a:srgbClr val="020100"/>
                </a:solidFill>
                <a:effectLst/>
                <a:latin typeface="Georgia" panose="02040502050405020303" pitchFamily="18" charset="0"/>
              </a:rPr>
              <a:t>Sex is messy</a:t>
            </a:r>
            <a:r>
              <a:rPr lang="en-US" b="0" i="0" dirty="0">
                <a:solidFill>
                  <a:srgbClr val="020100"/>
                </a:solidFill>
                <a:effectLst/>
                <a:latin typeface="Georgia" panose="02040502050405020303" pitchFamily="18" charset="0"/>
              </a:rPr>
              <a:t>. Relationships are messy. Life is messy. However, with the right people, you don’t mind the mess so much and you can make it work. It can even be rather magical </a:t>
            </a:r>
            <a:r>
              <a:rPr lang="en-US" dirty="0"/>
              <a:t>(13 Feb. 2020- The Johns Hopkins  (student) </a:t>
            </a:r>
            <a:r>
              <a:rPr lang="en-US" dirty="0" err="1"/>
              <a:t>NewsLetter</a:t>
            </a:r>
            <a:r>
              <a:rPr lang="en-US" dirty="0"/>
              <a:t>)</a:t>
            </a:r>
            <a:endParaRPr lang="en-US" b="0" i="0" dirty="0">
              <a:solidFill>
                <a:srgbClr val="020100"/>
              </a:solidFill>
              <a:effectLst/>
              <a:latin typeface="Georgia" panose="02040502050405020303" pitchFamily="18" charset="0"/>
            </a:endParaRPr>
          </a:p>
          <a:p>
            <a:endParaRPr lang="en-US" dirty="0"/>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32</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2534267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p:txBody>
          <a:bodyPr>
            <a:normAutofit lnSpcReduction="10000"/>
          </a:bodyPr>
          <a:lstStyle/>
          <a:p>
            <a:r>
              <a:rPr lang="en-US" i="1" dirty="0"/>
              <a:t>'It answered my weird questions': what do teens really think of Netflix's Sex Education? </a:t>
            </a:r>
            <a:r>
              <a:rPr lang="en-US" dirty="0"/>
              <a:t>The Guardian, 22 Jan 2020)</a:t>
            </a:r>
          </a:p>
          <a:p>
            <a:r>
              <a:rPr lang="en-US" b="0" i="0" dirty="0">
                <a:solidFill>
                  <a:srgbClr val="121212"/>
                </a:solidFill>
                <a:effectLst/>
                <a:latin typeface="GH Guardian Headline"/>
              </a:rPr>
              <a:t>A wave of </a:t>
            </a:r>
            <a:r>
              <a:rPr lang="en-US" b="1" i="0" dirty="0">
                <a:solidFill>
                  <a:srgbClr val="121212"/>
                </a:solidFill>
                <a:effectLst/>
                <a:latin typeface="GH Guardian Headline"/>
              </a:rPr>
              <a:t>sex-positive teen shows </a:t>
            </a:r>
            <a:r>
              <a:rPr lang="en-US" b="0" i="0" dirty="0">
                <a:solidFill>
                  <a:srgbClr val="121212"/>
                </a:solidFill>
                <a:effectLst/>
                <a:latin typeface="GH Guardian Headline"/>
              </a:rPr>
              <a:t>are </a:t>
            </a:r>
            <a:r>
              <a:rPr lang="en-US" b="0" i="0" dirty="0">
                <a:solidFill>
                  <a:srgbClr val="FF0000"/>
                </a:solidFill>
                <a:effectLst/>
                <a:latin typeface="GH Guardian Headline"/>
              </a:rPr>
              <a:t>tackling taboos from abortion to anal douching – and teaching young viewers what their schools won’t</a:t>
            </a:r>
          </a:p>
          <a:p>
            <a:r>
              <a:rPr lang="en-US" b="0" i="0" dirty="0">
                <a:solidFill>
                  <a:srgbClr val="121212"/>
                </a:solidFill>
                <a:effectLst/>
                <a:latin typeface="GuardianTextEgyptian"/>
              </a:rPr>
              <a:t> Besides Netflix’s </a:t>
            </a:r>
            <a:r>
              <a:rPr lang="en-US" b="0" i="0" u="none" strike="noStrike" dirty="0">
                <a:solidFill>
                  <a:srgbClr val="6B5840"/>
                </a:solidFill>
                <a:effectLst/>
                <a:latin typeface="GuardianTextEgyptian"/>
                <a:hlinkClick r:id="rId2"/>
              </a:rPr>
              <a:t>Big Mouth</a:t>
            </a:r>
            <a:r>
              <a:rPr lang="en-US" b="0" i="0" dirty="0">
                <a:solidFill>
                  <a:srgbClr val="121212"/>
                </a:solidFill>
                <a:effectLst/>
                <a:latin typeface="GuardianTextEgyptian"/>
              </a:rPr>
              <a:t>, a cartoon series about how puberty upends the lives of a bunch of 13-year-olds, the biggest hit is the appropriately named </a:t>
            </a:r>
            <a:r>
              <a:rPr lang="en-US" b="0" i="0" u="none" strike="noStrike" dirty="0">
                <a:solidFill>
                  <a:srgbClr val="6B5840"/>
                </a:solidFill>
                <a:effectLst/>
                <a:latin typeface="GuardianTextEgyptian"/>
                <a:hlinkClick r:id="rId3"/>
              </a:rPr>
              <a:t>Sex Education</a:t>
            </a:r>
            <a:r>
              <a:rPr lang="en-US" b="0" i="0" dirty="0">
                <a:solidFill>
                  <a:srgbClr val="121212"/>
                </a:solidFill>
                <a:effectLst/>
                <a:latin typeface="GuardianTextEgyptian"/>
              </a:rPr>
              <a:t>, the warm, ribald and hugely entertaining drama about a teenage boy giving sex therapy to his classmates which tackles the </a:t>
            </a:r>
            <a:r>
              <a:rPr lang="en-US" b="1" i="0" dirty="0">
                <a:solidFill>
                  <a:srgbClr val="FF0000"/>
                </a:solidFill>
                <a:effectLst/>
                <a:latin typeface="GuardianTextEgyptian"/>
              </a:rPr>
              <a:t>(t)horny </a:t>
            </a:r>
            <a:r>
              <a:rPr lang="en-US" b="0" i="0" dirty="0">
                <a:solidFill>
                  <a:srgbClr val="121212"/>
                </a:solidFill>
                <a:effectLst/>
                <a:latin typeface="GuardianTextEgyptian"/>
              </a:rPr>
              <a:t>issues schools are failing to teach. Given that </a:t>
            </a:r>
            <a:r>
              <a:rPr lang="en-US" b="0" i="0" u="none" strike="noStrike" dirty="0">
                <a:solidFill>
                  <a:srgbClr val="6B5840"/>
                </a:solidFill>
                <a:effectLst/>
                <a:latin typeface="GuardianTextEgyptian"/>
                <a:hlinkClick r:id="rId4"/>
              </a:rPr>
              <a:t>a 2017 report by the Terrence Higgins Trust</a:t>
            </a:r>
            <a:r>
              <a:rPr lang="en-US" b="0" i="0" dirty="0">
                <a:solidFill>
                  <a:srgbClr val="121212"/>
                </a:solidFill>
                <a:effectLst/>
                <a:latin typeface="GuardianTextEgyptian"/>
              </a:rPr>
              <a:t> found </a:t>
            </a:r>
            <a:r>
              <a:rPr lang="en-US" b="1" i="0" dirty="0">
                <a:solidFill>
                  <a:srgbClr val="121212"/>
                </a:solidFill>
                <a:effectLst/>
                <a:latin typeface="GuardianTextEgyptian"/>
              </a:rPr>
              <a:t>half of young people rated their schools’ relationships and sex education (RSE) as either poor or terrible</a:t>
            </a:r>
            <a:r>
              <a:rPr lang="en-US" b="0" i="0" dirty="0">
                <a:solidFill>
                  <a:srgbClr val="121212"/>
                </a:solidFill>
                <a:effectLst/>
                <a:latin typeface="GuardianTextEgyptian"/>
              </a:rPr>
              <a:t>, the popularity of these shows is hardly surprising. But what do teens really think of them? Is TV providing better advice than most schools?</a:t>
            </a:r>
            <a:endParaRPr lang="el-GR" b="0" i="0" dirty="0">
              <a:solidFill>
                <a:srgbClr val="121212"/>
              </a:solidFill>
              <a:effectLst/>
              <a:latin typeface="GuardianTextEgyptian"/>
            </a:endParaRPr>
          </a:p>
          <a:p>
            <a:r>
              <a:rPr lang="en-US" b="1" dirty="0">
                <a:solidFill>
                  <a:srgbClr val="FF0000"/>
                </a:solidFill>
              </a:rPr>
              <a:t>Laurie Nunn: ‘what did I want to know about sex when I was 16’?</a:t>
            </a:r>
          </a:p>
          <a:p>
            <a:endParaRPr lang="en-US" dirty="0"/>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33</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316205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p:txBody>
          <a:bodyPr>
            <a:normAutofit/>
          </a:bodyPr>
          <a:lstStyle/>
          <a:p>
            <a:r>
              <a:rPr lang="en-US" i="1" dirty="0"/>
              <a:t>Something to Talk About: Sex Education on Netflix</a:t>
            </a:r>
            <a:r>
              <a:rPr lang="en-US" dirty="0"/>
              <a:t>, (</a:t>
            </a:r>
            <a:r>
              <a:rPr lang="en-US" b="1" dirty="0"/>
              <a:t>Power to Decide</a:t>
            </a:r>
            <a:r>
              <a:rPr lang="en-US" dirty="0"/>
              <a:t>, 18 Jan 2019)</a:t>
            </a:r>
          </a:p>
          <a:p>
            <a:r>
              <a:rPr lang="en-US" b="0" i="0" dirty="0">
                <a:solidFill>
                  <a:srgbClr val="3F3F3F"/>
                </a:solidFill>
                <a:effectLst/>
                <a:latin typeface="Museo-Sans"/>
              </a:rPr>
              <a:t>If you’ve ever wondered whether sexual content on TV glamorizes—or even encourages —young people to have sex, the following might surprise you. </a:t>
            </a:r>
            <a:r>
              <a:rPr lang="en-US" b="0" i="0" dirty="0">
                <a:solidFill>
                  <a:srgbClr val="FF0000"/>
                </a:solidFill>
                <a:effectLst/>
                <a:latin typeface="Museo-Sans"/>
              </a:rPr>
              <a:t>As sexual content in pop culture became more explicit and more prevalent over the last twenty-some years, </a:t>
            </a:r>
            <a:r>
              <a:rPr lang="en-US" b="0" i="0" u="none" strike="noStrike" dirty="0">
                <a:solidFill>
                  <a:srgbClr val="FF0000"/>
                </a:solidFill>
                <a:effectLst/>
                <a:latin typeface="Museo-Sans"/>
                <a:hlinkClick r:id="rId2">
                  <a:extLst>
                    <a:ext uri="{A12FA001-AC4F-418D-AE19-62706E023703}">
                      <ahyp:hlinkClr xmlns:ahyp="http://schemas.microsoft.com/office/drawing/2018/hyperlinkcolor" val="tx"/>
                    </a:ext>
                  </a:extLst>
                </a:hlinkClick>
              </a:rPr>
              <a:t>teen pregnancy and birth rates dropped by more than half.</a:t>
            </a:r>
            <a:r>
              <a:rPr lang="en-US" b="0" i="0" dirty="0">
                <a:solidFill>
                  <a:srgbClr val="FF0000"/>
                </a:solidFill>
                <a:effectLst/>
                <a:latin typeface="Museo-Sans"/>
              </a:rPr>
              <a:t> </a:t>
            </a:r>
            <a:r>
              <a:rPr lang="en-US" b="0" i="0" dirty="0">
                <a:solidFill>
                  <a:srgbClr val="3F3F3F"/>
                </a:solidFill>
                <a:effectLst/>
                <a:latin typeface="Museo-Sans"/>
              </a:rPr>
              <a:t>In fact, popular media is one key factor credited with helping to drive this public health miracle. Not by showing less sex; </a:t>
            </a:r>
            <a:r>
              <a:rPr lang="en-US" b="0" i="0" dirty="0">
                <a:solidFill>
                  <a:srgbClr val="FF0000"/>
                </a:solidFill>
                <a:effectLst/>
                <a:latin typeface="Museo-Sans"/>
              </a:rPr>
              <a:t>but by normalizing open conversations about sex</a:t>
            </a:r>
            <a:r>
              <a:rPr lang="en-US" b="0" i="0" dirty="0">
                <a:solidFill>
                  <a:srgbClr val="3F3F3F"/>
                </a:solidFill>
                <a:effectLst/>
                <a:latin typeface="Museo-Sans"/>
              </a:rPr>
              <a:t>, portraying birth control as a regular part of sex, and spotlighting how characters feel about their decisions to have sex (or not). </a:t>
            </a:r>
          </a:p>
          <a:p>
            <a:r>
              <a:rPr lang="en-US" dirty="0">
                <a:solidFill>
                  <a:srgbClr val="3F3F3F"/>
                </a:solidFill>
                <a:latin typeface="Museo-Sans"/>
              </a:rPr>
              <a:t>[…]</a:t>
            </a:r>
            <a:r>
              <a:rPr lang="en-US" b="0" i="0" dirty="0">
                <a:solidFill>
                  <a:srgbClr val="3F3F3F"/>
                </a:solidFill>
                <a:effectLst/>
                <a:latin typeface="Museo-Sans"/>
              </a:rPr>
              <a:t> the show is a heartfelt testament to </a:t>
            </a:r>
            <a:r>
              <a:rPr lang="en-US" b="1" i="0" dirty="0">
                <a:solidFill>
                  <a:srgbClr val="3F3F3F"/>
                </a:solidFill>
                <a:effectLst/>
                <a:latin typeface="Museo-Sans"/>
              </a:rPr>
              <a:t>honesty, respect, and trust </a:t>
            </a:r>
            <a:r>
              <a:rPr lang="en-US" b="0" i="0" dirty="0">
                <a:solidFill>
                  <a:srgbClr val="3F3F3F"/>
                </a:solidFill>
                <a:effectLst/>
                <a:latin typeface="Museo-Sans"/>
              </a:rPr>
              <a:t>as the keys to satisfying relationships at any age. It’s an ode to the power of open conversations</a:t>
            </a:r>
            <a:endParaRPr lang="en-US" dirty="0"/>
          </a:p>
          <a:p>
            <a:endParaRPr lang="en-US" b="1" i="0" dirty="0">
              <a:solidFill>
                <a:srgbClr val="62B5E5"/>
              </a:solidFill>
              <a:effectLst/>
              <a:latin typeface="Museo-Sans"/>
            </a:endParaRPr>
          </a:p>
          <a:p>
            <a:endParaRPr lang="en-US" dirty="0"/>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34</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409498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a:xfrm>
            <a:off x="1410026" y="276087"/>
            <a:ext cx="9371949" cy="699273"/>
          </a:xfrm>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p:txBody>
          <a:bodyPr>
            <a:normAutofit/>
          </a:bodyPr>
          <a:lstStyle/>
          <a:p>
            <a:r>
              <a:rPr lang="en-US" sz="2400" b="0" i="0" dirty="0">
                <a:solidFill>
                  <a:srgbClr val="3F3F3F"/>
                </a:solidFill>
                <a:effectLst/>
                <a:latin typeface="Museo-Sans"/>
              </a:rPr>
              <a:t>Another reason Sex Education is a </a:t>
            </a:r>
            <a:r>
              <a:rPr lang="en-US" sz="2400" b="1" i="0" dirty="0">
                <a:solidFill>
                  <a:srgbClr val="3F3F3F"/>
                </a:solidFill>
                <a:effectLst/>
                <a:latin typeface="Museo-Sans"/>
              </a:rPr>
              <a:t>great conversation-starter</a:t>
            </a:r>
            <a:r>
              <a:rPr lang="en-US" sz="2400" b="0" i="0" dirty="0">
                <a:solidFill>
                  <a:srgbClr val="3F3F3F"/>
                </a:solidFill>
                <a:effectLst/>
                <a:latin typeface="Museo-Sans"/>
              </a:rPr>
              <a:t>: we’ve all been there. Maybe not in these exact situations, but the doubts, heartbreak, thrills, and panic these characters experience are deeply relatable at all ages. Fact: </a:t>
            </a:r>
            <a:r>
              <a:rPr lang="en-US" sz="2400" b="1" i="0" dirty="0">
                <a:solidFill>
                  <a:srgbClr val="3F3F3F"/>
                </a:solidFill>
                <a:effectLst/>
                <a:latin typeface="Museo-Sans"/>
              </a:rPr>
              <a:t>7 in 10 young people 12-24 say they have learned something useful about sex, love, or relationships from TV shows/popular media</a:t>
            </a:r>
            <a:r>
              <a:rPr lang="en-US" sz="2400" b="0" i="0" dirty="0">
                <a:solidFill>
                  <a:srgbClr val="3F3F3F"/>
                </a:solidFill>
                <a:effectLst/>
                <a:latin typeface="Museo-Sans"/>
              </a:rPr>
              <a:t>; </a:t>
            </a:r>
            <a:r>
              <a:rPr lang="en-US" sz="2400" b="1" i="0" dirty="0">
                <a:solidFill>
                  <a:srgbClr val="3F3F3F"/>
                </a:solidFill>
                <a:effectLst/>
                <a:latin typeface="Museo-Sans"/>
              </a:rPr>
              <a:t>2 out of 3 say that when there are teen/unplanned pregnancy stories in popular media that they can relate to, it makes them think more about their own risk</a:t>
            </a:r>
            <a:r>
              <a:rPr lang="en-US" sz="2400" b="0" i="0" dirty="0">
                <a:solidFill>
                  <a:srgbClr val="3F3F3F"/>
                </a:solidFill>
                <a:effectLst/>
                <a:latin typeface="Museo-Sans"/>
              </a:rPr>
              <a:t>; and </a:t>
            </a:r>
            <a:r>
              <a:rPr lang="en-US" sz="2400" b="1" i="0" dirty="0">
                <a:solidFill>
                  <a:srgbClr val="3F3F3F"/>
                </a:solidFill>
                <a:effectLst/>
                <a:latin typeface="Museo-Sans"/>
              </a:rPr>
              <a:t>more than half have had a helpful conversation with their parents about sex because of something they saw in popular media</a:t>
            </a:r>
            <a:r>
              <a:rPr lang="en-US" sz="2400" b="0" i="0" dirty="0">
                <a:solidFill>
                  <a:srgbClr val="3F3F3F"/>
                </a:solidFill>
                <a:effectLst/>
                <a:latin typeface="Museo-Sans"/>
              </a:rPr>
              <a:t>. </a:t>
            </a:r>
            <a:r>
              <a:rPr lang="en-US" sz="2400" b="0" i="0" u="none" strike="noStrike" dirty="0">
                <a:solidFill>
                  <a:srgbClr val="FF0000"/>
                </a:solidFill>
                <a:effectLst/>
                <a:latin typeface="Museo-Sans"/>
                <a:hlinkClick r:id="rId2">
                  <a:extLst>
                    <a:ext uri="{A12FA001-AC4F-418D-AE19-62706E023703}">
                      <ahyp:hlinkClr xmlns:ahyp="http://schemas.microsoft.com/office/drawing/2018/hyperlinkcolor" val="tx"/>
                    </a:ext>
                  </a:extLst>
                </a:hlinkClick>
              </a:rPr>
              <a:t>TV shows rank 3rd, after friends and parents,</a:t>
            </a:r>
            <a:r>
              <a:rPr lang="en-US" sz="2400" b="0" i="0" dirty="0">
                <a:solidFill>
                  <a:srgbClr val="FF0000"/>
                </a:solidFill>
                <a:effectLst/>
                <a:latin typeface="Museo-Sans"/>
              </a:rPr>
              <a:t> as the source where teen girls</a:t>
            </a:r>
            <a:r>
              <a:rPr lang="en-US" sz="2400" b="0" i="0" dirty="0">
                <a:solidFill>
                  <a:srgbClr val="3F3F3F"/>
                </a:solidFill>
                <a:effectLst/>
                <a:latin typeface="Museo-Sans"/>
              </a:rPr>
              <a:t> say they’ve learned the most about romantic relationships. (</a:t>
            </a:r>
            <a:r>
              <a:rPr lang="en-US" sz="2400" i="1" dirty="0"/>
              <a:t>Something to Talk About: Sex Education on Netflix</a:t>
            </a:r>
            <a:r>
              <a:rPr lang="en-US" sz="2400" dirty="0"/>
              <a:t>, (Power to Decide, 18 Jan 2019)</a:t>
            </a:r>
          </a:p>
          <a:p>
            <a:endParaRPr lang="en-US" dirty="0"/>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35</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62288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p:txBody>
          <a:bodyPr>
            <a:normAutofit/>
          </a:bodyPr>
          <a:lstStyle/>
          <a:p>
            <a:r>
              <a:rPr lang="en-US" sz="2400" b="0" i="0" dirty="0">
                <a:solidFill>
                  <a:srgbClr val="3F3F3F"/>
                </a:solidFill>
                <a:effectLst/>
                <a:latin typeface="Museo-Sans"/>
              </a:rPr>
              <a:t>Each episode of </a:t>
            </a:r>
            <a:r>
              <a:rPr lang="en-US" sz="2400" b="0" i="1" dirty="0">
                <a:solidFill>
                  <a:srgbClr val="3F3F3F"/>
                </a:solidFill>
                <a:effectLst/>
                <a:latin typeface="Museo-Sans"/>
              </a:rPr>
              <a:t>Sex Education </a:t>
            </a:r>
            <a:r>
              <a:rPr lang="en-US" sz="2400" b="0" i="0" dirty="0">
                <a:solidFill>
                  <a:srgbClr val="3F3F3F"/>
                </a:solidFill>
                <a:effectLst/>
                <a:latin typeface="Museo-Sans"/>
              </a:rPr>
              <a:t>is packed with beyond-the-basics sex questions that everyone—adults and young people alike—thinks about, </a:t>
            </a:r>
            <a:r>
              <a:rPr lang="en-US" sz="2400" b="1" i="0" dirty="0">
                <a:solidFill>
                  <a:srgbClr val="3F3F3F"/>
                </a:solidFill>
                <a:effectLst/>
                <a:latin typeface="Museo-Sans"/>
              </a:rPr>
              <a:t>but few people have the guts to ask. </a:t>
            </a:r>
            <a:r>
              <a:rPr lang="en-US" sz="2400" b="0" i="0" dirty="0">
                <a:solidFill>
                  <a:srgbClr val="3F3F3F"/>
                </a:solidFill>
                <a:effectLst/>
                <a:latin typeface="Museo-Sans"/>
              </a:rPr>
              <a:t>If you have a young person in your life, this show will make you more motivated than ever to be clear that you’re trustworthy (but not intrusive!);  </a:t>
            </a:r>
            <a:r>
              <a:rPr lang="en-US" sz="2400" b="0" i="0" u="none" strike="noStrike" dirty="0">
                <a:solidFill>
                  <a:srgbClr val="62B5E5"/>
                </a:solidFill>
                <a:effectLst/>
                <a:latin typeface="Museo-Sans"/>
                <a:hlinkClick r:id="rId2"/>
              </a:rPr>
              <a:t>to start talking with them now</a:t>
            </a:r>
            <a:r>
              <a:rPr lang="en-US" sz="2400" b="0" i="0" dirty="0">
                <a:solidFill>
                  <a:srgbClr val="3F3F3F"/>
                </a:solidFill>
                <a:effectLst/>
                <a:latin typeface="Museo-Sans"/>
              </a:rPr>
              <a:t>;  and to point them to </a:t>
            </a:r>
            <a:r>
              <a:rPr lang="en-US" sz="2400" b="0" i="0" u="none" strike="noStrike" dirty="0">
                <a:solidFill>
                  <a:srgbClr val="62B5E5"/>
                </a:solidFill>
                <a:effectLst/>
                <a:latin typeface="Museo-Sans"/>
                <a:hlinkClick r:id="rId3"/>
              </a:rPr>
              <a:t>good information about sex, relationships, and birth control.</a:t>
            </a:r>
            <a:r>
              <a:rPr lang="en-US" sz="2400" b="0" i="0" u="sng" dirty="0">
                <a:solidFill>
                  <a:srgbClr val="3F3F3F"/>
                </a:solidFill>
                <a:effectLst/>
                <a:latin typeface="Museo-Sans"/>
              </a:rPr>
              <a:t>  </a:t>
            </a:r>
            <a:r>
              <a:rPr lang="en-US" sz="2400" b="1" i="0" dirty="0">
                <a:solidFill>
                  <a:srgbClr val="FF0000"/>
                </a:solidFill>
                <a:effectLst/>
                <a:latin typeface="Museo-Sans"/>
              </a:rPr>
              <a:t>For those who worry that these conversations will encourage sex, research shows that the opposite is true: </a:t>
            </a:r>
            <a:r>
              <a:rPr lang="en-US" sz="2400" b="0" i="0" dirty="0">
                <a:solidFill>
                  <a:srgbClr val="3F3F3F"/>
                </a:solidFill>
                <a:effectLst/>
                <a:latin typeface="Museo-Sans"/>
              </a:rPr>
              <a:t>providing accurate, comprehensive sex education doesn’t hasten sex, it </a:t>
            </a:r>
            <a:r>
              <a:rPr lang="en-US" sz="2400" b="0" i="0" u="sng" dirty="0">
                <a:solidFill>
                  <a:srgbClr val="3F3F3F"/>
                </a:solidFill>
                <a:effectLst/>
                <a:latin typeface="Museo-Sans"/>
              </a:rPr>
              <a:t>helps young people have safer sex when they’re ready</a:t>
            </a:r>
            <a:r>
              <a:rPr lang="en-US" sz="2400" b="0" i="0" dirty="0">
                <a:solidFill>
                  <a:srgbClr val="3F3F3F"/>
                </a:solidFill>
                <a:effectLst/>
                <a:latin typeface="Museo-Sans"/>
              </a:rPr>
              <a:t>. If there’s one takeaway from the show’s mix of sweetness and spice, it’s this:</a:t>
            </a:r>
            <a:r>
              <a:rPr lang="en-US" sz="2400" b="0" i="0" dirty="0">
                <a:solidFill>
                  <a:srgbClr val="FF0000"/>
                </a:solidFill>
                <a:effectLst/>
                <a:latin typeface="Museo-Sans"/>
              </a:rPr>
              <a:t> </a:t>
            </a:r>
            <a:r>
              <a:rPr lang="en-US" sz="2400" b="0" i="0" u="none" strike="noStrike" dirty="0">
                <a:solidFill>
                  <a:srgbClr val="FF0000"/>
                </a:solidFill>
                <a:effectLst/>
                <a:latin typeface="Museo-Sans"/>
                <a:hlinkClick r:id="rId4">
                  <a:extLst>
                    <a:ext uri="{A12FA001-AC4F-418D-AE19-62706E023703}">
                      <ahyp:hlinkClr xmlns:ahyp="http://schemas.microsoft.com/office/drawing/2018/hyperlinkcolor" val="tx"/>
                    </a:ext>
                  </a:extLst>
                </a:hlinkClick>
              </a:rPr>
              <a:t>Talking is power.</a:t>
            </a:r>
            <a:r>
              <a:rPr lang="en-US" sz="2400" b="0" i="0" u="none" strike="noStrike" dirty="0">
                <a:solidFill>
                  <a:srgbClr val="FF0000"/>
                </a:solidFill>
                <a:effectLst/>
                <a:latin typeface="Museo-Sans"/>
              </a:rPr>
              <a:t> </a:t>
            </a:r>
            <a:r>
              <a:rPr lang="en-US" sz="2400" b="0" i="0" u="none" strike="noStrike" dirty="0">
                <a:solidFill>
                  <a:srgbClr val="62B5E5"/>
                </a:solidFill>
                <a:effectLst/>
                <a:latin typeface="Museo-Sans"/>
              </a:rPr>
              <a:t>(</a:t>
            </a:r>
            <a:r>
              <a:rPr lang="en-US" sz="2400" i="1" dirty="0"/>
              <a:t>Something to Talk About: Sex Education on Netflix</a:t>
            </a:r>
            <a:r>
              <a:rPr lang="en-US" sz="2400" dirty="0"/>
              <a:t>, (Power to Decide, 18 Jan 2019)</a:t>
            </a:r>
            <a:endParaRPr lang="en-US" sz="2400" b="1" i="0" dirty="0">
              <a:solidFill>
                <a:srgbClr val="62B5E5"/>
              </a:solidFill>
              <a:effectLst/>
              <a:latin typeface="Museo-Sans"/>
            </a:endParaRPr>
          </a:p>
          <a:p>
            <a:endParaRPr lang="en-US" dirty="0"/>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36</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68382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p:txBody>
          <a:bodyPr>
            <a:normAutofit/>
          </a:bodyPr>
          <a:lstStyle/>
          <a:p>
            <a:r>
              <a:rPr lang="en-US" sz="2800" b="0" i="0" dirty="0">
                <a:solidFill>
                  <a:srgbClr val="3F3F3F"/>
                </a:solidFill>
                <a:effectLst/>
                <a:highlight>
                  <a:srgbClr val="FFFFFF"/>
                </a:highlight>
                <a:latin typeface="Museo-Sans"/>
              </a:rPr>
              <a:t> Sex Education’s creator, </a:t>
            </a:r>
            <a:r>
              <a:rPr lang="en-US" sz="2800" dirty="0">
                <a:solidFill>
                  <a:srgbClr val="3F3F3F"/>
                </a:solidFill>
                <a:highlight>
                  <a:srgbClr val="FFFFFF"/>
                </a:highlight>
                <a:latin typeface="Museo-Sans"/>
                <a:hlinkClick r:id="rId2">
                  <a:extLst>
                    <a:ext uri="{A12FA001-AC4F-418D-AE19-62706E023703}">
                      <ahyp:hlinkClr xmlns:ahyp="http://schemas.microsoft.com/office/drawing/2018/hyperlinkcolor" val="tx"/>
                    </a:ext>
                  </a:extLst>
                </a:hlinkClick>
              </a:rPr>
              <a:t>Laurie Nunn, explained</a:t>
            </a:r>
            <a:r>
              <a:rPr lang="en-US" sz="2800" dirty="0">
                <a:solidFill>
                  <a:srgbClr val="3F3F3F"/>
                </a:solidFill>
                <a:highlight>
                  <a:srgbClr val="FFFFFF"/>
                </a:highlight>
                <a:latin typeface="Museo-Sans"/>
              </a:rPr>
              <a:t> (about S3), </a:t>
            </a:r>
            <a:r>
              <a:rPr lang="en-US" sz="2800" b="0" i="0" dirty="0">
                <a:solidFill>
                  <a:srgbClr val="3F3F3F"/>
                </a:solidFill>
                <a:effectLst/>
                <a:highlight>
                  <a:srgbClr val="FFFFFF"/>
                </a:highlight>
                <a:latin typeface="Museo-Sans"/>
              </a:rPr>
              <a:t>“I really </a:t>
            </a:r>
            <a:r>
              <a:rPr lang="en-US" sz="2800" b="1" i="0" dirty="0">
                <a:solidFill>
                  <a:srgbClr val="FF0000"/>
                </a:solidFill>
                <a:effectLst/>
                <a:highlight>
                  <a:srgbClr val="FFFFFF"/>
                </a:highlight>
                <a:latin typeface="Museo-Sans"/>
              </a:rPr>
              <a:t>wanted to explore how dangerous I think shame can be when it is weaponized. </a:t>
            </a:r>
            <a:r>
              <a:rPr lang="en-US" sz="2800" b="0" i="0" dirty="0">
                <a:solidFill>
                  <a:srgbClr val="3F3F3F"/>
                </a:solidFill>
                <a:effectLst/>
                <a:highlight>
                  <a:srgbClr val="FFFFFF"/>
                </a:highlight>
                <a:latin typeface="Museo-Sans"/>
              </a:rPr>
              <a:t>And I think so many people have had </a:t>
            </a:r>
            <a:r>
              <a:rPr lang="en-US" sz="2800" b="1" i="0" dirty="0">
                <a:solidFill>
                  <a:srgbClr val="3F3F3F"/>
                </a:solidFill>
                <a:effectLst/>
                <a:highlight>
                  <a:srgbClr val="FFFFFF"/>
                </a:highlight>
                <a:latin typeface="Museo-Sans"/>
              </a:rPr>
              <a:t>experiences at school which make them feel ashamed about their own sexuality or their own identity </a:t>
            </a:r>
            <a:r>
              <a:rPr lang="en-US" sz="2800" b="0" i="0" dirty="0">
                <a:solidFill>
                  <a:srgbClr val="3F3F3F"/>
                </a:solidFill>
                <a:effectLst/>
                <a:highlight>
                  <a:srgbClr val="FFFFFF"/>
                </a:highlight>
                <a:latin typeface="Museo-Sans"/>
              </a:rPr>
              <a:t>or the way that they express themselves. And I think sadly, you know, even in 2021, this is still really rife.” (</a:t>
            </a:r>
            <a:r>
              <a:rPr lang="en-US" sz="2800" dirty="0">
                <a:solidFill>
                  <a:srgbClr val="3F3F3F"/>
                </a:solidFill>
                <a:highlight>
                  <a:srgbClr val="FFFFFF"/>
                </a:highlight>
                <a:latin typeface="Museo-Sans"/>
              </a:rPr>
              <a:t>Let’s Talk About Sex (Education), </a:t>
            </a:r>
            <a:r>
              <a:rPr lang="en-US" sz="2800" dirty="0"/>
              <a:t>Power to Decide, 21 October 2021)</a:t>
            </a:r>
            <a:r>
              <a:rPr lang="en-US" sz="2800" dirty="0">
                <a:solidFill>
                  <a:srgbClr val="3F3F3F"/>
                </a:solidFill>
                <a:highlight>
                  <a:srgbClr val="FFFFFF"/>
                </a:highlight>
                <a:latin typeface="Museo-Sans"/>
              </a:rPr>
              <a:t> </a:t>
            </a:r>
          </a:p>
          <a:p>
            <a:endParaRPr lang="en-US" sz="2800"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37</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959188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A94CA-0FCB-D41E-4CCA-DBF045AC9643}"/>
              </a:ext>
            </a:extLst>
          </p:cNvPr>
          <p:cNvSpPr>
            <a:spLocks noGrp="1"/>
          </p:cNvSpPr>
          <p:nvPr>
            <p:ph type="title"/>
          </p:nvPr>
        </p:nvSpPr>
        <p:spPr/>
        <p:txBody>
          <a:bodyPr/>
          <a:lstStyle/>
          <a:p>
            <a:r>
              <a:rPr lang="en-US" b="0" i="0" u="none" strike="noStrike" cap="all" dirty="0">
                <a:solidFill>
                  <a:srgbClr val="250E62"/>
                </a:solidFill>
                <a:effectLst/>
                <a:highlight>
                  <a:srgbClr val="E9ECEF"/>
                </a:highlight>
                <a:latin typeface="Museo-Sans"/>
                <a:hlinkClick r:id="rId2"/>
              </a:rPr>
              <a:t>POWER TO DECIDE</a:t>
            </a:r>
            <a:br>
              <a:rPr lang="en-US" b="1" i="0" cap="all" dirty="0">
                <a:solidFill>
                  <a:srgbClr val="A20067"/>
                </a:solidFill>
                <a:effectLst/>
                <a:highlight>
                  <a:srgbClr val="E9ECEF"/>
                </a:highlight>
                <a:latin typeface="Museo-Sans"/>
              </a:rPr>
            </a:br>
            <a:endParaRPr lang="en-US" dirty="0"/>
          </a:p>
        </p:txBody>
      </p:sp>
      <p:sp>
        <p:nvSpPr>
          <p:cNvPr id="3" name="Content Placeholder 2">
            <a:extLst>
              <a:ext uri="{FF2B5EF4-FFF2-40B4-BE49-F238E27FC236}">
                <a16:creationId xmlns:a16="http://schemas.microsoft.com/office/drawing/2014/main" id="{A5F984E3-D748-A0BE-8014-D94EAE7F30F0}"/>
              </a:ext>
            </a:extLst>
          </p:cNvPr>
          <p:cNvSpPr>
            <a:spLocks noGrp="1"/>
          </p:cNvSpPr>
          <p:nvPr>
            <p:ph idx="1"/>
          </p:nvPr>
        </p:nvSpPr>
        <p:spPr/>
        <p:txBody>
          <a:bodyPr/>
          <a:lstStyle/>
          <a:p>
            <a:r>
              <a:rPr lang="en-US" b="1" i="0" dirty="0">
                <a:solidFill>
                  <a:srgbClr val="62B5E5"/>
                </a:solidFill>
                <a:effectLst/>
                <a:latin typeface="Museo-Sans"/>
              </a:rPr>
              <a:t>TV Shows to Get the Conversation Started</a:t>
            </a:r>
          </a:p>
          <a:p>
            <a:r>
              <a:rPr lang="en-US" dirty="0">
                <a:hlinkClick r:id="rId3"/>
              </a:rPr>
              <a:t>https://powertodecide.org/news/tv-shows-get-conversation-started</a:t>
            </a:r>
            <a:endParaRPr lang="en-US" dirty="0"/>
          </a:p>
          <a:p>
            <a:r>
              <a:rPr lang="en-US" b="1" i="0" dirty="0">
                <a:solidFill>
                  <a:srgbClr val="62B5E5"/>
                </a:solidFill>
                <a:effectLst/>
                <a:latin typeface="Museo-Sans"/>
              </a:rPr>
              <a:t>Sharing Your Sex Ed Story Can Have a Real Impact</a:t>
            </a:r>
          </a:p>
          <a:p>
            <a:r>
              <a:rPr lang="en-US" dirty="0">
                <a:hlinkClick r:id="rId4"/>
              </a:rPr>
              <a:t>https://powertodecide.org/news/sharing-your-sex-ed-story-can-have-real-impact</a:t>
            </a:r>
            <a:endParaRPr lang="en-US" dirty="0"/>
          </a:p>
          <a:p>
            <a:r>
              <a:rPr lang="en-US" b="1" i="0" dirty="0">
                <a:solidFill>
                  <a:srgbClr val="FFFFFF"/>
                </a:solidFill>
                <a:effectLst/>
                <a:highlight>
                  <a:srgbClr val="171D67"/>
                </a:highlight>
                <a:latin typeface="Montserrat" panose="00000500000000000000" pitchFamily="2" charset="0"/>
              </a:rPr>
              <a:t>TikTok's Sex Tips Aren't An Education, Experts Warn</a:t>
            </a:r>
          </a:p>
          <a:p>
            <a:r>
              <a:rPr lang="en-US" dirty="0">
                <a:hlinkClick r:id="rId5"/>
              </a:rPr>
              <a:t>https://www.huffingtonpost.co.uk/entry/tiktok-sex-ed-accuracy_uk_63fdea72e4b08b1402dff37a</a:t>
            </a:r>
            <a:endParaRPr lang="en-US" dirty="0"/>
          </a:p>
          <a:p>
            <a:endParaRPr lang="en-US" dirty="0"/>
          </a:p>
        </p:txBody>
      </p:sp>
      <p:sp>
        <p:nvSpPr>
          <p:cNvPr id="4" name="Slide Number Placeholder 3">
            <a:extLst>
              <a:ext uri="{FF2B5EF4-FFF2-40B4-BE49-F238E27FC236}">
                <a16:creationId xmlns:a16="http://schemas.microsoft.com/office/drawing/2014/main" id="{933444D2-3090-5483-D656-B45BD94F83CA}"/>
              </a:ext>
            </a:extLst>
          </p:cNvPr>
          <p:cNvSpPr>
            <a:spLocks noGrp="1"/>
          </p:cNvSpPr>
          <p:nvPr>
            <p:ph type="sldNum" sz="quarter" idx="12"/>
          </p:nvPr>
        </p:nvSpPr>
        <p:spPr/>
        <p:txBody>
          <a:bodyPr/>
          <a:lstStyle/>
          <a:p>
            <a:fld id="{9CD8D479-8942-46E8-A226-A4E01F7A105C}" type="slidenum">
              <a:rPr lang="en-US" smtClean="0"/>
              <a:t>38</a:t>
            </a:fld>
            <a:endParaRPr lang="en-US"/>
          </a:p>
        </p:txBody>
      </p:sp>
      <p:sp>
        <p:nvSpPr>
          <p:cNvPr id="5" name="Date Placeholder 4">
            <a:extLst>
              <a:ext uri="{FF2B5EF4-FFF2-40B4-BE49-F238E27FC236}">
                <a16:creationId xmlns:a16="http://schemas.microsoft.com/office/drawing/2014/main" id="{417BE61F-5137-6714-65B7-504308D95D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C875D910-9127-CB38-B66C-84C55614D9A0}"/>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727018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a:xfrm>
            <a:off x="1410026" y="276087"/>
            <a:ext cx="9371949" cy="658633"/>
          </a:xfrm>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a:xfrm>
            <a:off x="589280" y="1107440"/>
            <a:ext cx="10192695" cy="5521959"/>
          </a:xfrm>
        </p:spPr>
        <p:txBody>
          <a:bodyPr>
            <a:normAutofit fontScale="92500" lnSpcReduction="10000"/>
          </a:bodyPr>
          <a:lstStyle/>
          <a:p>
            <a:r>
              <a:rPr lang="en-US" i="1" dirty="0"/>
              <a:t>What is Sex Education About on Netflix </a:t>
            </a:r>
            <a:r>
              <a:rPr lang="en-US" dirty="0"/>
              <a:t>| Therapists Review, (The </a:t>
            </a:r>
            <a:r>
              <a:rPr lang="en-US" dirty="0" err="1"/>
              <a:t>BetterYou</a:t>
            </a:r>
            <a:r>
              <a:rPr lang="en-US" dirty="0"/>
              <a:t> Institute)</a:t>
            </a:r>
          </a:p>
          <a:p>
            <a:endParaRPr lang="en-US" b="1" dirty="0">
              <a:solidFill>
                <a:srgbClr val="333333"/>
              </a:solidFill>
              <a:latin typeface="Nunito Sans" pitchFamily="2" charset="0"/>
            </a:endParaRPr>
          </a:p>
          <a:p>
            <a:pPr algn="l" fontAlgn="base"/>
            <a:r>
              <a:rPr lang="en-US" b="1" i="0" dirty="0">
                <a:solidFill>
                  <a:srgbClr val="333333"/>
                </a:solidFill>
                <a:effectLst/>
                <a:latin typeface="Nunito Sans" pitchFamily="2" charset="0"/>
              </a:rPr>
              <a:t>[…] </a:t>
            </a:r>
            <a:r>
              <a:rPr lang="en-US" b="0" i="0" dirty="0">
                <a:solidFill>
                  <a:srgbClr val="000000"/>
                </a:solidFill>
                <a:effectLst/>
                <a:latin typeface="Nunito Sans" pitchFamily="2" charset="0"/>
              </a:rPr>
              <a:t>Sex education is not just about teaching kids what to do or where babies come from. It can </a:t>
            </a:r>
            <a:r>
              <a:rPr lang="en-US" b="1" i="0" dirty="0">
                <a:solidFill>
                  <a:srgbClr val="000000"/>
                </a:solidFill>
                <a:effectLst/>
                <a:latin typeface="Nunito Sans" pitchFamily="2" charset="0"/>
              </a:rPr>
              <a:t>also prevent sexual harassment and date rape </a:t>
            </a:r>
            <a:r>
              <a:rPr lang="en-US" b="0" i="0" dirty="0">
                <a:solidFill>
                  <a:srgbClr val="000000"/>
                </a:solidFill>
                <a:effectLst/>
                <a:latin typeface="Nunito Sans" pitchFamily="2" charset="0"/>
              </a:rPr>
              <a:t>by giving kids the right knowledge at the right time, so they know when someone crosses a line with them or touches them inappropriately.</a:t>
            </a:r>
          </a:p>
          <a:p>
            <a:pPr algn="l" fontAlgn="base"/>
            <a:r>
              <a:rPr lang="en-US" b="0" i="0" dirty="0">
                <a:solidFill>
                  <a:srgbClr val="000000"/>
                </a:solidFill>
                <a:effectLst/>
                <a:latin typeface="Nunito Sans" pitchFamily="2" charset="0"/>
              </a:rPr>
              <a:t>The more we educate our children now, </a:t>
            </a:r>
            <a:r>
              <a:rPr lang="en-US" b="1" i="0" dirty="0">
                <a:solidFill>
                  <a:srgbClr val="000000"/>
                </a:solidFill>
                <a:effectLst/>
                <a:latin typeface="Nunito Sans" pitchFamily="2" charset="0"/>
              </a:rPr>
              <a:t>the safer they will be as adults later on in life because they will have the tools necessary to make good decisions </a:t>
            </a:r>
            <a:r>
              <a:rPr lang="en-US" b="0" i="0" dirty="0">
                <a:solidFill>
                  <a:srgbClr val="000000"/>
                </a:solidFill>
                <a:effectLst/>
                <a:latin typeface="Nunito Sans" pitchFamily="2" charset="0"/>
              </a:rPr>
              <a:t>for themselves without being manipulated into doing something they don’t want to do.</a:t>
            </a:r>
          </a:p>
          <a:p>
            <a:pPr algn="l" fontAlgn="base"/>
            <a:r>
              <a:rPr lang="en-US" b="1" i="0" dirty="0">
                <a:solidFill>
                  <a:srgbClr val="304DA5"/>
                </a:solidFill>
                <a:effectLst/>
                <a:latin typeface="Nunito Sans" pitchFamily="2" charset="0"/>
              </a:rPr>
              <a:t>How to use the information in this article</a:t>
            </a:r>
          </a:p>
          <a:p>
            <a:pPr algn="l" fontAlgn="base"/>
            <a:r>
              <a:rPr lang="en-US" b="1" i="0" dirty="0">
                <a:solidFill>
                  <a:srgbClr val="304DA5"/>
                </a:solidFill>
                <a:effectLst/>
                <a:latin typeface="Nunito Sans" pitchFamily="2" charset="0"/>
              </a:rPr>
              <a:t>For health educators…</a:t>
            </a:r>
          </a:p>
          <a:p>
            <a:pPr algn="l" fontAlgn="base">
              <a:buFont typeface="Arial" panose="020B0604020202020204" pitchFamily="34" charset="0"/>
              <a:buChar char="•"/>
            </a:pPr>
            <a:r>
              <a:rPr lang="en-US" b="0" i="0" dirty="0">
                <a:solidFill>
                  <a:srgbClr val="000000"/>
                </a:solidFill>
                <a:effectLst/>
                <a:latin typeface="Nunito Sans" pitchFamily="2" charset="0"/>
              </a:rPr>
              <a:t>The </a:t>
            </a:r>
            <a:r>
              <a:rPr lang="en-US" b="0" i="0" dirty="0">
                <a:solidFill>
                  <a:srgbClr val="FF0000"/>
                </a:solidFill>
                <a:effectLst/>
                <a:latin typeface="Nunito Sans" pitchFamily="2" charset="0"/>
              </a:rPr>
              <a:t>show points out the faults of regular sexual health curriculums</a:t>
            </a:r>
            <a:r>
              <a:rPr lang="en-US" b="0" i="0" dirty="0">
                <a:solidFill>
                  <a:srgbClr val="000000"/>
                </a:solidFill>
                <a:effectLst/>
                <a:latin typeface="Nunito Sans" pitchFamily="2" charset="0"/>
              </a:rPr>
              <a:t>. Instead, the show suggests:</a:t>
            </a:r>
          </a:p>
          <a:p>
            <a:pPr marL="742950" lvl="1" indent="-285750" algn="l" fontAlgn="base">
              <a:buFont typeface="Arial" panose="020B0604020202020204" pitchFamily="34" charset="0"/>
              <a:buChar char="•"/>
            </a:pPr>
            <a:r>
              <a:rPr lang="en-US" b="0" i="0" dirty="0">
                <a:solidFill>
                  <a:srgbClr val="000000"/>
                </a:solidFill>
                <a:effectLst/>
                <a:latin typeface="Nunito Sans" pitchFamily="2" charset="0"/>
              </a:rPr>
              <a:t>Incorporating </a:t>
            </a:r>
            <a:r>
              <a:rPr lang="en-US" b="0" i="0" dirty="0">
                <a:solidFill>
                  <a:srgbClr val="FF0000"/>
                </a:solidFill>
                <a:effectLst/>
                <a:latin typeface="Nunito Sans" pitchFamily="2" charset="0"/>
              </a:rPr>
              <a:t>lessons about sex that are not based solely on heterosexual couples</a:t>
            </a:r>
          </a:p>
          <a:p>
            <a:pPr marL="742950" lvl="1" indent="-285750" algn="l" fontAlgn="base">
              <a:buFont typeface="Arial" panose="020B0604020202020204" pitchFamily="34" charset="0"/>
              <a:buChar char="•"/>
            </a:pPr>
            <a:r>
              <a:rPr lang="en-US" b="0" i="0" dirty="0">
                <a:solidFill>
                  <a:srgbClr val="000000"/>
                </a:solidFill>
                <a:effectLst/>
                <a:latin typeface="Nunito Sans" pitchFamily="2" charset="0"/>
              </a:rPr>
              <a:t>Teach about the </a:t>
            </a:r>
            <a:r>
              <a:rPr lang="en-US" b="0" i="0" dirty="0">
                <a:solidFill>
                  <a:srgbClr val="FF0000"/>
                </a:solidFill>
                <a:effectLst/>
                <a:latin typeface="Nunito Sans" pitchFamily="2" charset="0"/>
              </a:rPr>
              <a:t>realities of sex and individual differences such as sexuality, readiness for sex, and issues with having sex</a:t>
            </a:r>
            <a:r>
              <a:rPr lang="en-US" b="0" i="0" dirty="0">
                <a:solidFill>
                  <a:srgbClr val="000000"/>
                </a:solidFill>
                <a:effectLst/>
                <a:latin typeface="Nunito Sans" pitchFamily="2" charset="0"/>
              </a:rPr>
              <a:t>.</a:t>
            </a:r>
          </a:p>
          <a:p>
            <a:pPr algn="l" fontAlgn="base"/>
            <a:r>
              <a:rPr lang="en-US" b="0" i="0" dirty="0">
                <a:solidFill>
                  <a:srgbClr val="000000"/>
                </a:solidFill>
                <a:effectLst/>
                <a:latin typeface="Nunito Sans" pitchFamily="2" charset="0"/>
                <a:hlinkClick r:id="rId2"/>
              </a:rPr>
              <a:t>https://thebetteryouinstitute.com/2021/07/27/what-is-sex-education-about-netflix/</a:t>
            </a:r>
            <a:endParaRPr lang="en-US" b="0" i="0" dirty="0">
              <a:solidFill>
                <a:srgbClr val="000000"/>
              </a:solidFill>
              <a:effectLst/>
              <a:latin typeface="Nunito Sans" pitchFamily="2" charset="0"/>
            </a:endParaRPr>
          </a:p>
          <a:p>
            <a:pPr algn="l" fontAlgn="base"/>
            <a:endParaRPr lang="en-US" b="0" i="0" dirty="0">
              <a:solidFill>
                <a:srgbClr val="000000"/>
              </a:solidFill>
              <a:effectLst/>
              <a:latin typeface="Nunito Sans" pitchFamily="2" charset="0"/>
            </a:endParaRPr>
          </a:p>
          <a:p>
            <a:endParaRPr lang="en-US" b="1" i="0" dirty="0">
              <a:solidFill>
                <a:srgbClr val="62B5E5"/>
              </a:solidFill>
              <a:effectLst/>
              <a:latin typeface="Museo-Sans"/>
            </a:endParaRPr>
          </a:p>
          <a:p>
            <a:endParaRPr lang="en-US" dirty="0"/>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39</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876935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a:xfrm>
            <a:off x="410402" y="1566000"/>
            <a:ext cx="11212637" cy="5063399"/>
          </a:xfrm>
        </p:spPr>
        <p:txBody>
          <a:bodyPr>
            <a:normAutofit/>
          </a:bodyPr>
          <a:lstStyle/>
          <a:p>
            <a:pPr algn="l" fontAlgn="base"/>
            <a:r>
              <a:rPr lang="en-US" b="1" i="0" dirty="0">
                <a:solidFill>
                  <a:srgbClr val="304DA5"/>
                </a:solidFill>
                <a:effectLst/>
                <a:latin typeface="Nunito Sans" pitchFamily="2" charset="0"/>
              </a:rPr>
              <a:t>For parents…</a:t>
            </a:r>
          </a:p>
          <a:p>
            <a:pPr algn="l" fontAlgn="base">
              <a:buFont typeface="Arial" panose="020B0604020202020204" pitchFamily="34" charset="0"/>
              <a:buChar char="•"/>
            </a:pPr>
            <a:r>
              <a:rPr lang="en-US" b="0" i="0" dirty="0">
                <a:solidFill>
                  <a:srgbClr val="000000"/>
                </a:solidFill>
                <a:effectLst/>
                <a:latin typeface="Nunito Sans" pitchFamily="2" charset="0"/>
              </a:rPr>
              <a:t>Use your best judgment about whether your child should watch the show</a:t>
            </a:r>
          </a:p>
          <a:p>
            <a:pPr marL="742950" lvl="1" indent="-285750" algn="l" fontAlgn="base">
              <a:buFont typeface="Arial" panose="020B0604020202020204" pitchFamily="34" charset="0"/>
              <a:buChar char="•"/>
            </a:pPr>
            <a:r>
              <a:rPr lang="en-US" b="0" i="0" dirty="0">
                <a:solidFill>
                  <a:srgbClr val="000000"/>
                </a:solidFill>
                <a:effectLst/>
                <a:latin typeface="Nunito Sans" pitchFamily="2" charset="0"/>
              </a:rPr>
              <a:t>Due to the mature scenes (e.g., sexual assault, nudity, sexual intercourse) in the series, the </a:t>
            </a:r>
            <a:r>
              <a:rPr lang="en-US" b="1" i="0" dirty="0">
                <a:solidFill>
                  <a:srgbClr val="FF0000"/>
                </a:solidFill>
                <a:effectLst/>
                <a:latin typeface="Nunito Sans" pitchFamily="2" charset="0"/>
              </a:rPr>
              <a:t>series is recommended for audiences aged 18 and older.</a:t>
            </a:r>
            <a:r>
              <a:rPr lang="en-US" b="0" i="0" dirty="0">
                <a:solidFill>
                  <a:srgbClr val="000000"/>
                </a:solidFill>
                <a:effectLst/>
                <a:latin typeface="Nunito Sans" pitchFamily="2" charset="0"/>
              </a:rPr>
              <a:t> That being said, </a:t>
            </a:r>
            <a:r>
              <a:rPr lang="en-US" b="1" i="0" dirty="0">
                <a:solidFill>
                  <a:srgbClr val="000000"/>
                </a:solidFill>
                <a:effectLst/>
                <a:latin typeface="Nunito Sans" pitchFamily="2" charset="0"/>
              </a:rPr>
              <a:t>use your best judgment </a:t>
            </a:r>
            <a:r>
              <a:rPr lang="en-US" b="0" i="0" dirty="0">
                <a:solidFill>
                  <a:srgbClr val="000000"/>
                </a:solidFill>
                <a:effectLst/>
                <a:latin typeface="Nunito Sans" pitchFamily="2" charset="0"/>
              </a:rPr>
              <a:t>based on the information I provide to determine if your children should watch the show. [….]</a:t>
            </a:r>
          </a:p>
          <a:p>
            <a:pPr algn="l" fontAlgn="base"/>
            <a:r>
              <a:rPr lang="en-US" b="1" i="0" dirty="0">
                <a:solidFill>
                  <a:srgbClr val="304DA5"/>
                </a:solidFill>
                <a:effectLst/>
                <a:latin typeface="Nunito Sans" pitchFamily="2" charset="0"/>
              </a:rPr>
              <a:t>Should my child watch this show?</a:t>
            </a:r>
          </a:p>
          <a:p>
            <a:pPr algn="l" fontAlgn="base"/>
            <a:r>
              <a:rPr lang="en-US" b="0" i="0" dirty="0">
                <a:solidFill>
                  <a:srgbClr val="000000"/>
                </a:solidFill>
                <a:effectLst/>
                <a:latin typeface="Nunito Sans" pitchFamily="2" charset="0"/>
              </a:rPr>
              <a:t>This is a decision that you (and the other parent, if applicable) should make on your own. The show is </a:t>
            </a:r>
            <a:r>
              <a:rPr lang="en-US" b="1" i="0" dirty="0">
                <a:solidFill>
                  <a:srgbClr val="FF0000"/>
                </a:solidFill>
                <a:effectLst/>
                <a:latin typeface="Nunito Sans" pitchFamily="2" charset="0"/>
              </a:rPr>
              <a:t>given the rating of TV Mature, which means that it is better suited for adults because of the graphic sex scenes, mature themes, and nudity. So while governing bodies do not suggest it as appropriate for children aged 17 and younger</a:t>
            </a:r>
            <a:r>
              <a:rPr lang="en-US" b="0" i="0" dirty="0">
                <a:solidFill>
                  <a:srgbClr val="000000"/>
                </a:solidFill>
                <a:effectLst/>
                <a:latin typeface="Nunito Sans" pitchFamily="2" charset="0"/>
              </a:rPr>
              <a:t>, it could be helpful for parents and their children to watch it to help children with their sexuality and sex.</a:t>
            </a:r>
          </a:p>
          <a:p>
            <a:pPr algn="l" fontAlgn="base"/>
            <a:endParaRPr lang="en-US" b="0" i="0" dirty="0">
              <a:solidFill>
                <a:srgbClr val="000000"/>
              </a:solidFill>
              <a:effectLst/>
              <a:latin typeface="Nunito Sans" pitchFamily="2" charset="0"/>
            </a:endParaRPr>
          </a:p>
          <a:p>
            <a:endParaRPr lang="en-US" b="1" i="0" dirty="0">
              <a:solidFill>
                <a:srgbClr val="62B5E5"/>
              </a:solidFill>
              <a:effectLst/>
              <a:latin typeface="Museo-Sans"/>
            </a:endParaRPr>
          </a:p>
          <a:p>
            <a:endParaRPr lang="en-US" dirty="0"/>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40</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214212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a:xfrm>
            <a:off x="410402" y="1566000"/>
            <a:ext cx="11212637" cy="5063399"/>
          </a:xfrm>
        </p:spPr>
        <p:txBody>
          <a:bodyPr>
            <a:normAutofit/>
          </a:bodyPr>
          <a:lstStyle/>
          <a:p>
            <a:pPr marL="457200" lvl="1" indent="0" algn="l" fontAlgn="base">
              <a:buNone/>
            </a:pPr>
            <a:endParaRPr lang="en-US" b="0" i="0" dirty="0">
              <a:solidFill>
                <a:srgbClr val="000000"/>
              </a:solidFill>
              <a:effectLst/>
              <a:latin typeface="Nunito Sans" pitchFamily="2" charset="0"/>
            </a:endParaRPr>
          </a:p>
          <a:p>
            <a:pPr algn="l" fontAlgn="base"/>
            <a:r>
              <a:rPr lang="en-US" b="1" i="0" dirty="0">
                <a:solidFill>
                  <a:srgbClr val="304DA5"/>
                </a:solidFill>
                <a:effectLst/>
                <a:latin typeface="Nunito Sans" pitchFamily="2" charset="0"/>
              </a:rPr>
              <a:t>For teens/adolescents…</a:t>
            </a:r>
          </a:p>
          <a:p>
            <a:pPr algn="l" fontAlgn="base">
              <a:buFont typeface="Arial" panose="020B0604020202020204" pitchFamily="34" charset="0"/>
              <a:buChar char="•"/>
            </a:pPr>
            <a:r>
              <a:rPr lang="en-US" b="0" i="0" dirty="0">
                <a:solidFill>
                  <a:srgbClr val="000000"/>
                </a:solidFill>
                <a:effectLst/>
                <a:latin typeface="Nunito Sans" pitchFamily="2" charset="0"/>
              </a:rPr>
              <a:t>Expose yourself to mature and graphic scenes presented in the show based on reality rather than unrealistic pornographic scenes.</a:t>
            </a:r>
          </a:p>
          <a:p>
            <a:pPr algn="l" fontAlgn="base">
              <a:buFont typeface="Arial" panose="020B0604020202020204" pitchFamily="34" charset="0"/>
              <a:buChar char="•"/>
            </a:pPr>
            <a:r>
              <a:rPr lang="en-US" b="0" i="0" dirty="0">
                <a:solidFill>
                  <a:srgbClr val="000000"/>
                </a:solidFill>
                <a:effectLst/>
                <a:latin typeface="Nunito Sans" pitchFamily="2" charset="0"/>
              </a:rPr>
              <a:t>Hold awareness that </a:t>
            </a:r>
            <a:r>
              <a:rPr lang="en-US" b="0" i="0" dirty="0">
                <a:solidFill>
                  <a:srgbClr val="FF0000"/>
                </a:solidFill>
                <a:effectLst/>
                <a:latin typeface="Nunito Sans" pitchFamily="2" charset="0"/>
              </a:rPr>
              <a:t>some of the scenes may trigger you. Have a safe person you can talk to and process your thoughts and feelings with</a:t>
            </a:r>
            <a:r>
              <a:rPr lang="en-US" b="0" i="0" dirty="0">
                <a:solidFill>
                  <a:srgbClr val="000000"/>
                </a:solidFill>
                <a:effectLst/>
                <a:latin typeface="Nunito Sans" pitchFamily="2" charset="0"/>
              </a:rPr>
              <a:t>.</a:t>
            </a:r>
          </a:p>
          <a:p>
            <a:pPr algn="l" fontAlgn="base">
              <a:buFont typeface="Arial" panose="020B0604020202020204" pitchFamily="34" charset="0"/>
              <a:buChar char="•"/>
            </a:pPr>
            <a:r>
              <a:rPr lang="en-US" b="0" i="0" dirty="0">
                <a:solidFill>
                  <a:srgbClr val="000000"/>
                </a:solidFill>
                <a:effectLst/>
                <a:latin typeface="Nunito Sans" pitchFamily="2" charset="0"/>
              </a:rPr>
              <a:t>If you learn something that you don’t completely understand from the show, speak with a parent, guardian, or doctor to understand better that some of the actors’ experiences may look and feel similar to your own but can also be different.</a:t>
            </a:r>
          </a:p>
          <a:p>
            <a:pPr algn="l" fontAlgn="base">
              <a:buFont typeface="Arial" panose="020B0604020202020204" pitchFamily="34" charset="0"/>
              <a:buChar char="•"/>
            </a:pPr>
            <a:endParaRPr lang="en-US" dirty="0">
              <a:solidFill>
                <a:srgbClr val="000000"/>
              </a:solidFill>
              <a:latin typeface="Nunito Sans" pitchFamily="2" charset="0"/>
            </a:endParaRPr>
          </a:p>
          <a:p>
            <a:pPr fontAlgn="base"/>
            <a:r>
              <a:rPr lang="en-US" b="1" i="0" dirty="0">
                <a:solidFill>
                  <a:srgbClr val="000000"/>
                </a:solidFill>
                <a:effectLst/>
                <a:latin typeface="Nunito Sans" pitchFamily="2" charset="0"/>
              </a:rPr>
              <a:t>Spectrum of sexuality</a:t>
            </a:r>
          </a:p>
          <a:p>
            <a:pPr marL="0" indent="0" algn="l" fontAlgn="base">
              <a:buNone/>
            </a:pPr>
            <a:endParaRPr lang="en-US" b="0" i="0" dirty="0">
              <a:solidFill>
                <a:srgbClr val="000000"/>
              </a:solidFill>
              <a:effectLst/>
              <a:latin typeface="Nunito Sans" pitchFamily="2" charset="0"/>
            </a:endParaRPr>
          </a:p>
          <a:p>
            <a:pPr marL="742950" lvl="1" indent="-285750" algn="l" fontAlgn="base">
              <a:buFont typeface="Arial" panose="020B0604020202020204" pitchFamily="34" charset="0"/>
              <a:buChar char="•"/>
            </a:pPr>
            <a:endParaRPr lang="en-US" b="0" i="0" dirty="0">
              <a:solidFill>
                <a:srgbClr val="000000"/>
              </a:solidFill>
              <a:effectLst/>
              <a:latin typeface="Nunito Sans" pitchFamily="2" charset="0"/>
            </a:endParaRPr>
          </a:p>
          <a:p>
            <a:pPr algn="l" fontAlgn="base"/>
            <a:endParaRPr lang="en-US" b="0" i="0" dirty="0">
              <a:solidFill>
                <a:srgbClr val="000000"/>
              </a:solidFill>
              <a:effectLst/>
              <a:latin typeface="Nunito Sans" pitchFamily="2" charset="0"/>
            </a:endParaRPr>
          </a:p>
          <a:p>
            <a:endParaRPr lang="en-US" b="1" i="0" dirty="0">
              <a:solidFill>
                <a:srgbClr val="62B5E5"/>
              </a:solidFill>
              <a:effectLst/>
              <a:latin typeface="Museo-Sans"/>
            </a:endParaRPr>
          </a:p>
          <a:p>
            <a:endParaRPr lang="en-US" dirty="0"/>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41</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415716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A035-7128-CDB7-4A60-62880DE9DF4D}"/>
              </a:ext>
            </a:extLst>
          </p:cNvPr>
          <p:cNvSpPr>
            <a:spLocks noGrp="1"/>
          </p:cNvSpPr>
          <p:nvPr>
            <p:ph type="title"/>
          </p:nvPr>
        </p:nvSpPr>
        <p:spPr/>
        <p:txBody>
          <a:bodyPr/>
          <a:lstStyle/>
          <a:p>
            <a:r>
              <a:rPr lang="en-US" dirty="0"/>
              <a:t>‘Sex-Education’</a:t>
            </a:r>
          </a:p>
        </p:txBody>
      </p:sp>
      <p:sp>
        <p:nvSpPr>
          <p:cNvPr id="3" name="Content Placeholder 2">
            <a:extLst>
              <a:ext uri="{FF2B5EF4-FFF2-40B4-BE49-F238E27FC236}">
                <a16:creationId xmlns:a16="http://schemas.microsoft.com/office/drawing/2014/main" id="{E1682983-4867-12F6-2D7A-BD2270CFEFA3}"/>
              </a:ext>
            </a:extLst>
          </p:cNvPr>
          <p:cNvSpPr>
            <a:spLocks noGrp="1"/>
          </p:cNvSpPr>
          <p:nvPr>
            <p:ph idx="1"/>
          </p:nvPr>
        </p:nvSpPr>
        <p:spPr>
          <a:xfrm>
            <a:off x="410402" y="1566000"/>
            <a:ext cx="11212637" cy="5063399"/>
          </a:xfrm>
        </p:spPr>
        <p:txBody>
          <a:bodyPr>
            <a:normAutofit/>
          </a:bodyPr>
          <a:lstStyle/>
          <a:p>
            <a:pPr algn="l" fontAlgn="base"/>
            <a:r>
              <a:rPr lang="en-US" b="1" i="0" dirty="0">
                <a:solidFill>
                  <a:srgbClr val="304DA5"/>
                </a:solidFill>
                <a:effectLst/>
                <a:latin typeface="Nunito Sans" pitchFamily="2" charset="0"/>
              </a:rPr>
              <a:t>Inadequate sex education</a:t>
            </a:r>
          </a:p>
          <a:p>
            <a:pPr algn="l" fontAlgn="base"/>
            <a:r>
              <a:rPr lang="en-US" b="0" i="0" dirty="0">
                <a:solidFill>
                  <a:srgbClr val="000000"/>
                </a:solidFill>
                <a:effectLst/>
                <a:latin typeface="Nunito Sans" pitchFamily="2" charset="0"/>
              </a:rPr>
              <a:t>Schools typically teach about </a:t>
            </a:r>
            <a:r>
              <a:rPr lang="en-US" b="1" i="0" dirty="0">
                <a:solidFill>
                  <a:srgbClr val="000000"/>
                </a:solidFill>
                <a:effectLst/>
                <a:latin typeface="Nunito Sans" pitchFamily="2" charset="0"/>
              </a:rPr>
              <a:t>sex education from the white, heterosexual lens, </a:t>
            </a:r>
            <a:r>
              <a:rPr lang="en-US" b="0" i="0" dirty="0">
                <a:solidFill>
                  <a:srgbClr val="000000"/>
                </a:solidFill>
                <a:effectLst/>
                <a:latin typeface="Nunito Sans" pitchFamily="2" charset="0"/>
              </a:rPr>
              <a:t>which is important, but all other types of sex are neglected. Not only could teachers and education board leaders learn from this lack of important sex education, but parents could help their children learn about certain sex education that they are missing in school. </a:t>
            </a:r>
            <a:r>
              <a:rPr lang="en-US" b="1" i="0" dirty="0">
                <a:solidFill>
                  <a:srgbClr val="000000"/>
                </a:solidFill>
                <a:effectLst/>
                <a:latin typeface="Nunito Sans" pitchFamily="2" charset="0"/>
              </a:rPr>
              <a:t>An example of how sex education can be helpful is how it is depicted in the show</a:t>
            </a:r>
            <a:r>
              <a:rPr lang="en-US" b="0" i="0" dirty="0">
                <a:solidFill>
                  <a:srgbClr val="000000"/>
                </a:solidFill>
                <a:effectLst/>
                <a:latin typeface="Nunito Sans" pitchFamily="2" charset="0"/>
              </a:rPr>
              <a:t>: Anwar, one of the gay characters in the show, does not know much about gay sex because it is not taught. Otis teaches him how to douche before he is about to have sex. Thus, allowing for safer sex. See a ‘how to’ for anal douching </a:t>
            </a:r>
            <a:r>
              <a:rPr lang="en-US" b="0" i="0" u="sng" dirty="0">
                <a:solidFill>
                  <a:srgbClr val="2EA3F2"/>
                </a:solidFill>
                <a:effectLst/>
                <a:latin typeface="Nunito Sans" pitchFamily="2" charset="0"/>
                <a:hlinkClick r:id="rId2"/>
              </a:rPr>
              <a:t>here</a:t>
            </a:r>
            <a:r>
              <a:rPr lang="en-US" b="0" i="0" dirty="0">
                <a:solidFill>
                  <a:srgbClr val="000000"/>
                </a:solidFill>
                <a:effectLst/>
                <a:latin typeface="Nunito Sans" pitchFamily="2" charset="0"/>
              </a:rPr>
              <a:t>.</a:t>
            </a:r>
          </a:p>
          <a:p>
            <a:pPr algn="l"/>
            <a:r>
              <a:rPr lang="en-US" b="1" i="0" dirty="0">
                <a:solidFill>
                  <a:srgbClr val="373433"/>
                </a:solidFill>
                <a:effectLst/>
                <a:latin typeface="Montserrat" panose="00000500000000000000" pitchFamily="2" charset="0"/>
              </a:rPr>
              <a:t>Anal douching safety tips</a:t>
            </a:r>
          </a:p>
          <a:p>
            <a:pPr algn="l"/>
            <a:r>
              <a:rPr lang="en-US" b="1" i="0" cap="all" dirty="0">
                <a:solidFill>
                  <a:srgbClr val="373433"/>
                </a:solidFill>
                <a:effectLst/>
                <a:latin typeface="Montserrat" panose="00000500000000000000" pitchFamily="2" charset="0"/>
              </a:rPr>
              <a:t>By </a:t>
            </a:r>
            <a:r>
              <a:rPr lang="en-US" b="1" i="0" u="none" strike="noStrike" cap="all" dirty="0">
                <a:solidFill>
                  <a:srgbClr val="000000"/>
                </a:solidFill>
                <a:effectLst/>
                <a:latin typeface="Montserrat" panose="00000500000000000000" pitchFamily="2" charset="0"/>
                <a:hlinkClick r:id="rId3"/>
              </a:rPr>
              <a:t>San Francisco AIDS Foundation</a:t>
            </a:r>
            <a:endParaRPr lang="en-US" b="1" i="0" cap="all" dirty="0">
              <a:solidFill>
                <a:srgbClr val="373433"/>
              </a:solidFill>
              <a:effectLst/>
              <a:latin typeface="Montserrat" panose="00000500000000000000" pitchFamily="2" charset="0"/>
            </a:endParaRPr>
          </a:p>
          <a:p>
            <a:pPr marL="742950" lvl="1" indent="-285750" algn="l" fontAlgn="base">
              <a:buFont typeface="Arial" panose="020B0604020202020204" pitchFamily="34" charset="0"/>
              <a:buChar char="•"/>
            </a:pPr>
            <a:endParaRPr lang="en-US" b="0" i="0" dirty="0">
              <a:solidFill>
                <a:srgbClr val="000000"/>
              </a:solidFill>
              <a:effectLst/>
              <a:latin typeface="Nunito Sans" pitchFamily="2" charset="0"/>
            </a:endParaRPr>
          </a:p>
          <a:p>
            <a:pPr algn="l" fontAlgn="base"/>
            <a:endParaRPr lang="en-US" b="0" i="0" dirty="0">
              <a:solidFill>
                <a:srgbClr val="000000"/>
              </a:solidFill>
              <a:effectLst/>
              <a:latin typeface="Nunito Sans" pitchFamily="2" charset="0"/>
            </a:endParaRPr>
          </a:p>
          <a:p>
            <a:endParaRPr lang="en-US" b="1" i="0" dirty="0">
              <a:solidFill>
                <a:srgbClr val="62B5E5"/>
              </a:solidFill>
              <a:effectLst/>
              <a:latin typeface="Museo-Sans"/>
            </a:endParaRPr>
          </a:p>
          <a:p>
            <a:endParaRPr lang="en-US" dirty="0"/>
          </a:p>
          <a:p>
            <a:endParaRPr lang="en-US" dirty="0"/>
          </a:p>
        </p:txBody>
      </p:sp>
      <p:sp>
        <p:nvSpPr>
          <p:cNvPr id="4" name="Slide Number Placeholder 3">
            <a:extLst>
              <a:ext uri="{FF2B5EF4-FFF2-40B4-BE49-F238E27FC236}">
                <a16:creationId xmlns:a16="http://schemas.microsoft.com/office/drawing/2014/main" id="{16AF8648-141A-BD9C-5D0C-27CD1E54B9CD}"/>
              </a:ext>
            </a:extLst>
          </p:cNvPr>
          <p:cNvSpPr>
            <a:spLocks noGrp="1"/>
          </p:cNvSpPr>
          <p:nvPr>
            <p:ph type="sldNum" sz="quarter" idx="12"/>
          </p:nvPr>
        </p:nvSpPr>
        <p:spPr/>
        <p:txBody>
          <a:bodyPr/>
          <a:lstStyle/>
          <a:p>
            <a:fld id="{9CD8D479-8942-46E8-A226-A4E01F7A105C}" type="slidenum">
              <a:rPr lang="en-US" smtClean="0"/>
              <a:t>42</a:t>
            </a:fld>
            <a:endParaRPr lang="en-US"/>
          </a:p>
        </p:txBody>
      </p:sp>
      <p:sp>
        <p:nvSpPr>
          <p:cNvPr id="5" name="Date Placeholder 4">
            <a:extLst>
              <a:ext uri="{FF2B5EF4-FFF2-40B4-BE49-F238E27FC236}">
                <a16:creationId xmlns:a16="http://schemas.microsoft.com/office/drawing/2014/main" id="{082974E0-0E24-9493-D6D0-BFE6A22F70C3}"/>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557E4BA3-87DE-9379-E98D-3149842A94C9}"/>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39457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F781F-FBB8-C477-58FB-8CC734C72E3B}"/>
              </a:ext>
            </a:extLst>
          </p:cNvPr>
          <p:cNvSpPr>
            <a:spLocks noGrp="1"/>
          </p:cNvSpPr>
          <p:nvPr>
            <p:ph type="title"/>
          </p:nvPr>
        </p:nvSpPr>
        <p:spPr/>
        <p:txBody>
          <a:bodyPr/>
          <a:lstStyle/>
          <a:p>
            <a:r>
              <a:rPr lang="en-US" dirty="0"/>
              <a:t>‘Sex-Education’- sex-ed</a:t>
            </a:r>
          </a:p>
        </p:txBody>
      </p:sp>
      <p:sp>
        <p:nvSpPr>
          <p:cNvPr id="3" name="Content Placeholder 2">
            <a:extLst>
              <a:ext uri="{FF2B5EF4-FFF2-40B4-BE49-F238E27FC236}">
                <a16:creationId xmlns:a16="http://schemas.microsoft.com/office/drawing/2014/main" id="{9CEC8478-0DFD-752F-F5C1-62934C7BBAC5}"/>
              </a:ext>
            </a:extLst>
          </p:cNvPr>
          <p:cNvSpPr>
            <a:spLocks noGrp="1"/>
          </p:cNvSpPr>
          <p:nvPr>
            <p:ph idx="1"/>
          </p:nvPr>
        </p:nvSpPr>
        <p:spPr/>
        <p:txBody>
          <a:bodyPr>
            <a:normAutofit/>
          </a:bodyPr>
          <a:lstStyle/>
          <a:p>
            <a:r>
              <a:rPr lang="en-US" sz="2800" dirty="0"/>
              <a:t>‘Own your narrative’: [you need to own your narrative, not let it control you] = you need to construct your personal sense of self]</a:t>
            </a:r>
          </a:p>
          <a:p>
            <a:r>
              <a:rPr lang="en-US" sz="2800" dirty="0"/>
              <a:t>Young ppl faced with </a:t>
            </a:r>
            <a:r>
              <a:rPr lang="en-US" sz="2800" b="1" dirty="0"/>
              <a:t>double standards and double binds</a:t>
            </a:r>
            <a:r>
              <a:rPr lang="en-US" sz="2800" dirty="0"/>
              <a:t>; (e.g. </a:t>
            </a:r>
            <a:r>
              <a:rPr lang="en-US" sz="2800" b="1" dirty="0"/>
              <a:t>sexting</a:t>
            </a:r>
            <a:r>
              <a:rPr lang="en-US" sz="2800" dirty="0"/>
              <a:t> in Victoria  for under 18s = ‘child exploitation material’; teens </a:t>
            </a:r>
            <a:r>
              <a:rPr lang="en-US" sz="2800" b="1" dirty="0"/>
              <a:t>convicted for pornography </a:t>
            </a:r>
            <a:r>
              <a:rPr lang="en-US" sz="2800" dirty="0"/>
              <a:t>and placed for life in Sex Offenders Register) =&gt; activity legal for adults, but criminal for under 18s… =&gt;</a:t>
            </a:r>
          </a:p>
          <a:p>
            <a:r>
              <a:rPr lang="en-US" sz="2800" b="1" dirty="0">
                <a:solidFill>
                  <a:srgbClr val="FF0000"/>
                </a:solidFill>
                <a:highlight>
                  <a:srgbClr val="FFFF00"/>
                </a:highlight>
              </a:rPr>
              <a:t>Popular culture fills the gaps in formal education</a:t>
            </a:r>
          </a:p>
        </p:txBody>
      </p:sp>
      <p:sp>
        <p:nvSpPr>
          <p:cNvPr id="4" name="Slide Number Placeholder 3">
            <a:extLst>
              <a:ext uri="{FF2B5EF4-FFF2-40B4-BE49-F238E27FC236}">
                <a16:creationId xmlns:a16="http://schemas.microsoft.com/office/drawing/2014/main" id="{09E6D31F-41C5-1932-A94A-6FB44E5CDBDA}"/>
              </a:ext>
            </a:extLst>
          </p:cNvPr>
          <p:cNvSpPr>
            <a:spLocks noGrp="1"/>
          </p:cNvSpPr>
          <p:nvPr>
            <p:ph type="sldNum" sz="quarter" idx="12"/>
          </p:nvPr>
        </p:nvSpPr>
        <p:spPr/>
        <p:txBody>
          <a:bodyPr/>
          <a:lstStyle/>
          <a:p>
            <a:fld id="{9CD8D479-8942-46E8-A226-A4E01F7A105C}" type="slidenum">
              <a:rPr lang="en-US" smtClean="0"/>
              <a:t>43</a:t>
            </a:fld>
            <a:endParaRPr lang="en-US"/>
          </a:p>
        </p:txBody>
      </p:sp>
      <p:sp>
        <p:nvSpPr>
          <p:cNvPr id="5" name="Date Placeholder 4">
            <a:extLst>
              <a:ext uri="{FF2B5EF4-FFF2-40B4-BE49-F238E27FC236}">
                <a16:creationId xmlns:a16="http://schemas.microsoft.com/office/drawing/2014/main" id="{C9849592-D413-CE02-2DA3-10844283BD59}"/>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82AE2980-AA4A-7DCE-E268-2451722F4AD6}"/>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4785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205C86-50C2-BC4D-6E55-AFA74BBD804B}"/>
              </a:ext>
            </a:extLst>
          </p:cNvPr>
          <p:cNvSpPr>
            <a:spLocks noGrp="1"/>
          </p:cNvSpPr>
          <p:nvPr>
            <p:ph type="title"/>
          </p:nvPr>
        </p:nvSpPr>
        <p:spPr>
          <a:xfrm>
            <a:off x="1410026" y="276087"/>
            <a:ext cx="9371949" cy="729753"/>
          </a:xfrm>
        </p:spPr>
        <p:txBody>
          <a:bodyPr/>
          <a:lstStyle/>
          <a:p>
            <a:r>
              <a:rPr lang="en-US" dirty="0"/>
              <a:t>Recent work on ‘</a:t>
            </a:r>
            <a:r>
              <a:rPr lang="en-US" i="1" dirty="0"/>
              <a:t>Sex Education</a:t>
            </a:r>
            <a:r>
              <a:rPr lang="en-US" dirty="0"/>
              <a:t>’</a:t>
            </a:r>
          </a:p>
        </p:txBody>
      </p:sp>
      <p:pic>
        <p:nvPicPr>
          <p:cNvPr id="2050" name="Picture 2">
            <a:extLst>
              <a:ext uri="{FF2B5EF4-FFF2-40B4-BE49-F238E27FC236}">
                <a16:creationId xmlns:a16="http://schemas.microsoft.com/office/drawing/2014/main" id="{D986C4F5-13A6-5FB5-475B-950B81F0CA1D}"/>
              </a:ext>
            </a:extLst>
          </p:cNvPr>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2137317" y="1555750"/>
            <a:ext cx="3154866" cy="462121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6388B806-1D7F-BFE5-0543-C18C636F7851}"/>
              </a:ext>
            </a:extLst>
          </p:cNvPr>
          <p:cNvSpPr>
            <a:spLocks noGrp="1"/>
          </p:cNvSpPr>
          <p:nvPr>
            <p:ph sz="half" idx="2"/>
          </p:nvPr>
        </p:nvSpPr>
        <p:spPr/>
        <p:txBody>
          <a:bodyPr/>
          <a:lstStyle/>
          <a:p>
            <a:r>
              <a:rPr lang="en-US" b="1" i="0" u="none" strike="noStrike" dirty="0">
                <a:solidFill>
                  <a:srgbClr val="3D4C99"/>
                </a:solidFill>
                <a:effectLst/>
                <a:latin typeface="Open Sans" panose="020B0606030504020204" pitchFamily="34" charset="0"/>
                <a:hlinkClick r:id="rId3" tooltip="Deborah Shaw"/>
              </a:rPr>
              <a:t>Deborah Shaw (Anthology Editor)</a:t>
            </a:r>
            <a:r>
              <a:rPr lang="en-US" b="1" i="0" dirty="0">
                <a:solidFill>
                  <a:srgbClr val="6B6F7A"/>
                </a:solidFill>
                <a:effectLst/>
                <a:latin typeface="Open Sans" panose="020B0606030504020204" pitchFamily="34" charset="0"/>
              </a:rPr>
              <a:t> , </a:t>
            </a:r>
            <a:r>
              <a:rPr lang="en-US" b="1" i="0" u="none" strike="noStrike" dirty="0">
                <a:solidFill>
                  <a:srgbClr val="3D4C99"/>
                </a:solidFill>
                <a:effectLst/>
                <a:latin typeface="Open Sans" panose="020B0606030504020204" pitchFamily="34" charset="0"/>
                <a:hlinkClick r:id="rId4" tooltip="Rob Stone"/>
              </a:rPr>
              <a:t>Rob Stone (Anthology Editor)</a:t>
            </a:r>
            <a:r>
              <a:rPr lang="en-US" b="1" i="0" u="none" strike="noStrike" dirty="0">
                <a:solidFill>
                  <a:srgbClr val="3D4C99"/>
                </a:solidFill>
                <a:effectLst/>
                <a:latin typeface="Open Sans" panose="020B0606030504020204" pitchFamily="34" charset="0"/>
              </a:rPr>
              <a:t>, Bloomsbury (2025)</a:t>
            </a:r>
          </a:p>
          <a:p>
            <a:r>
              <a:rPr lang="en-US" b="1" i="0" dirty="0">
                <a:solidFill>
                  <a:srgbClr val="6B6F7A"/>
                </a:solidFill>
                <a:effectLst/>
                <a:latin typeface="Open Sans" panose="020B0606030504020204" pitchFamily="34" charset="0"/>
                <a:hlinkClick r:id="rId5"/>
              </a:rPr>
              <a:t>https://www.bloomsbury.com/uk/sex-education-9798765107317/#</a:t>
            </a:r>
            <a:endParaRPr lang="en-US" b="1" dirty="0">
              <a:solidFill>
                <a:srgbClr val="3D4C99"/>
              </a:solidFill>
              <a:latin typeface="Open Sans" panose="020B0606030504020204" pitchFamily="34" charset="0"/>
            </a:endParaRPr>
          </a:p>
          <a:p>
            <a:endParaRPr lang="en-US" b="1" i="0" dirty="0">
              <a:solidFill>
                <a:srgbClr val="6B6F7A"/>
              </a:solidFill>
              <a:effectLst/>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82FEE5A2-D614-45DB-E8BE-D8D2A273C55F}"/>
              </a:ext>
            </a:extLst>
          </p:cNvPr>
          <p:cNvSpPr>
            <a:spLocks noGrp="1"/>
          </p:cNvSpPr>
          <p:nvPr>
            <p:ph type="sldNum" sz="quarter" idx="12"/>
          </p:nvPr>
        </p:nvSpPr>
        <p:spPr/>
        <p:txBody>
          <a:bodyPr/>
          <a:lstStyle/>
          <a:p>
            <a:fld id="{9CD8D479-8942-46E8-A226-A4E01F7A105C}" type="slidenum">
              <a:rPr lang="en-US" smtClean="0"/>
              <a:t>44</a:t>
            </a:fld>
            <a:endParaRPr lang="en-US"/>
          </a:p>
        </p:txBody>
      </p:sp>
      <p:sp>
        <p:nvSpPr>
          <p:cNvPr id="5" name="Date Placeholder 4">
            <a:extLst>
              <a:ext uri="{FF2B5EF4-FFF2-40B4-BE49-F238E27FC236}">
                <a16:creationId xmlns:a16="http://schemas.microsoft.com/office/drawing/2014/main" id="{5FB7BE08-7E3E-C1E5-223A-B14FA47EEFB8}"/>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21217DBE-BC0E-95F7-5035-B04EEFB2C7A7}"/>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91182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BE784-92E7-2AD6-9FC4-26FADBB4013A}"/>
              </a:ext>
            </a:extLst>
          </p:cNvPr>
          <p:cNvSpPr>
            <a:spLocks noGrp="1"/>
          </p:cNvSpPr>
          <p:nvPr>
            <p:ph type="title"/>
          </p:nvPr>
        </p:nvSpPr>
        <p:spPr>
          <a:xfrm>
            <a:off x="1410026" y="276087"/>
            <a:ext cx="9371949" cy="658633"/>
          </a:xfrm>
        </p:spPr>
        <p:txBody>
          <a:bodyPr/>
          <a:lstStyle/>
          <a:p>
            <a:r>
              <a:rPr lang="en-US" dirty="0"/>
              <a:t>Recent work on ‘</a:t>
            </a:r>
            <a:r>
              <a:rPr lang="en-US" i="1" dirty="0"/>
              <a:t>Sex Education</a:t>
            </a:r>
            <a:r>
              <a:rPr lang="en-US" dirty="0"/>
              <a:t>’</a:t>
            </a:r>
          </a:p>
        </p:txBody>
      </p:sp>
      <p:sp>
        <p:nvSpPr>
          <p:cNvPr id="3" name="Content Placeholder 2">
            <a:extLst>
              <a:ext uri="{FF2B5EF4-FFF2-40B4-BE49-F238E27FC236}">
                <a16:creationId xmlns:a16="http://schemas.microsoft.com/office/drawing/2014/main" id="{321426B0-9913-64C0-3CC9-3C1007CEDF11}"/>
              </a:ext>
            </a:extLst>
          </p:cNvPr>
          <p:cNvSpPr>
            <a:spLocks noGrp="1"/>
          </p:cNvSpPr>
          <p:nvPr>
            <p:ph idx="1"/>
          </p:nvPr>
        </p:nvSpPr>
        <p:spPr/>
        <p:txBody>
          <a:bodyPr>
            <a:normAutofit fontScale="92500"/>
          </a:bodyPr>
          <a:lstStyle/>
          <a:p>
            <a:r>
              <a:rPr lang="en-US" b="0" i="0" dirty="0" err="1">
                <a:solidFill>
                  <a:srgbClr val="333333"/>
                </a:solidFill>
                <a:effectLst/>
                <a:latin typeface="Open Sans" panose="020B0606030504020204" pitchFamily="34" charset="0"/>
              </a:rPr>
              <a:t>Derzioti</a:t>
            </a:r>
            <a:r>
              <a:rPr lang="en-US" b="0" i="0" dirty="0">
                <a:solidFill>
                  <a:srgbClr val="333333"/>
                </a:solidFill>
                <a:effectLst/>
                <a:latin typeface="Open Sans" panose="020B0606030504020204" pitchFamily="34" charset="0"/>
              </a:rPr>
              <a:t>, O. (2024). Destigmatizing kinks: alien erotica in Netflix’s </a:t>
            </a:r>
            <a:r>
              <a:rPr lang="en-US" b="0" i="1" dirty="0">
                <a:solidFill>
                  <a:srgbClr val="333333"/>
                </a:solidFill>
                <a:effectLst/>
                <a:latin typeface="Open Sans" panose="020B0606030504020204" pitchFamily="34" charset="0"/>
              </a:rPr>
              <a:t>sex education</a:t>
            </a:r>
            <a:r>
              <a:rPr lang="en-US" b="0" i="0" dirty="0">
                <a:solidFill>
                  <a:srgbClr val="333333"/>
                </a:solidFill>
                <a:effectLst/>
                <a:latin typeface="Open Sans" panose="020B0606030504020204" pitchFamily="34" charset="0"/>
              </a:rPr>
              <a:t>. </a:t>
            </a:r>
            <a:r>
              <a:rPr lang="en-US" b="0" i="1" dirty="0">
                <a:solidFill>
                  <a:srgbClr val="333333"/>
                </a:solidFill>
                <a:effectLst/>
                <a:latin typeface="Open Sans" panose="020B0606030504020204" pitchFamily="34" charset="0"/>
              </a:rPr>
              <a:t>Journal of Gender Studies</a:t>
            </a:r>
            <a:r>
              <a:rPr lang="en-US" b="0" i="0" dirty="0">
                <a:solidFill>
                  <a:srgbClr val="333333"/>
                </a:solidFill>
                <a:effectLst/>
                <a:latin typeface="Open Sans" panose="020B0606030504020204" pitchFamily="34" charset="0"/>
              </a:rPr>
              <a:t>, 1–7. </a:t>
            </a:r>
            <a:r>
              <a:rPr lang="en-US" b="0" i="0" dirty="0">
                <a:solidFill>
                  <a:srgbClr val="333333"/>
                </a:solidFill>
                <a:effectLst/>
                <a:latin typeface="Open Sans" panose="020B0606030504020204" pitchFamily="34" charset="0"/>
                <a:hlinkClick r:id="rId2"/>
              </a:rPr>
              <a:t>https://doi.org/10.1080/09589236.2024.2349912</a:t>
            </a:r>
            <a:endParaRPr lang="en-US" b="0" i="0" dirty="0">
              <a:solidFill>
                <a:srgbClr val="333333"/>
              </a:solidFill>
              <a:effectLst/>
              <a:latin typeface="Open Sans" panose="020B0606030504020204" pitchFamily="34" charset="0"/>
            </a:endParaRPr>
          </a:p>
          <a:p>
            <a:r>
              <a:rPr lang="en-US" b="0" i="0" dirty="0">
                <a:solidFill>
                  <a:srgbClr val="333333"/>
                </a:solidFill>
                <a:effectLst/>
                <a:latin typeface="Open Sans" panose="020B0606030504020204" pitchFamily="34" charset="0"/>
              </a:rPr>
              <a:t>Allen, L. (2024). Young people and sexual pleasure in Netflix’s </a:t>
            </a:r>
            <a:r>
              <a:rPr lang="en-US" b="0" i="1" dirty="0">
                <a:solidFill>
                  <a:srgbClr val="333333"/>
                </a:solidFill>
                <a:effectLst/>
                <a:latin typeface="Open Sans" panose="020B0606030504020204" pitchFamily="34" charset="0"/>
              </a:rPr>
              <a:t>Sex Education</a:t>
            </a:r>
            <a:r>
              <a:rPr lang="en-US" b="0" i="0" dirty="0">
                <a:solidFill>
                  <a:srgbClr val="333333"/>
                </a:solidFill>
                <a:effectLst/>
                <a:latin typeface="Open Sans" panose="020B0606030504020204" pitchFamily="34" charset="0"/>
              </a:rPr>
              <a:t>. </a:t>
            </a:r>
            <a:r>
              <a:rPr lang="en-US" b="0" i="1" dirty="0">
                <a:solidFill>
                  <a:srgbClr val="333333"/>
                </a:solidFill>
                <a:effectLst/>
                <a:latin typeface="Open Sans" panose="020B0606030504020204" pitchFamily="34" charset="0"/>
              </a:rPr>
              <a:t>Sex Education</a:t>
            </a:r>
            <a:r>
              <a:rPr lang="en-US" b="0" i="0" dirty="0">
                <a:solidFill>
                  <a:srgbClr val="333333"/>
                </a:solidFill>
                <a:effectLst/>
                <a:latin typeface="Open Sans" panose="020B0606030504020204" pitchFamily="34" charset="0"/>
              </a:rPr>
              <a:t>, 1–15. </a:t>
            </a:r>
            <a:r>
              <a:rPr lang="en-US" b="0" i="0" dirty="0">
                <a:solidFill>
                  <a:srgbClr val="333333"/>
                </a:solidFill>
                <a:effectLst/>
                <a:latin typeface="Open Sans" panose="020B0606030504020204" pitchFamily="34" charset="0"/>
                <a:hlinkClick r:id="rId3"/>
              </a:rPr>
              <a:t>https://doi.org/10.1080/14681811.2024.2381194</a:t>
            </a:r>
            <a:endParaRPr lang="en-US" b="0" i="0" dirty="0">
              <a:solidFill>
                <a:srgbClr val="333333"/>
              </a:solidFill>
              <a:effectLst/>
              <a:latin typeface="Open Sans" panose="020B0606030504020204" pitchFamily="34" charset="0"/>
            </a:endParaRPr>
          </a:p>
          <a:p>
            <a:r>
              <a:rPr lang="en-US" b="0" i="0" dirty="0">
                <a:solidFill>
                  <a:srgbClr val="333333"/>
                </a:solidFill>
                <a:effectLst/>
                <a:latin typeface="Open Sans" panose="020B0606030504020204" pitchFamily="34" charset="0"/>
              </a:rPr>
              <a:t>Allen, L. (2023). What Can the Netflix Series Sex Education Teach School-Based Sexuality Education? </a:t>
            </a:r>
            <a:r>
              <a:rPr lang="en-US" b="0" i="1" dirty="0">
                <a:solidFill>
                  <a:srgbClr val="333333"/>
                </a:solidFill>
                <a:effectLst/>
                <a:latin typeface="Open Sans" panose="020B0606030504020204" pitchFamily="34" charset="0"/>
              </a:rPr>
              <a:t>American Journal of Sexuality Education</a:t>
            </a:r>
            <a:r>
              <a:rPr lang="en-US" b="0" i="0" dirty="0">
                <a:solidFill>
                  <a:srgbClr val="333333"/>
                </a:solidFill>
                <a:effectLst/>
                <a:latin typeface="Open Sans" panose="020B0606030504020204" pitchFamily="34" charset="0"/>
              </a:rPr>
              <a:t>, </a:t>
            </a:r>
            <a:r>
              <a:rPr lang="en-US" b="0" i="1" dirty="0">
                <a:solidFill>
                  <a:srgbClr val="333333"/>
                </a:solidFill>
                <a:effectLst/>
                <a:latin typeface="Open Sans" panose="020B0606030504020204" pitchFamily="34" charset="0"/>
              </a:rPr>
              <a:t>19</a:t>
            </a:r>
            <a:r>
              <a:rPr lang="en-US" b="0" i="0" dirty="0">
                <a:solidFill>
                  <a:srgbClr val="333333"/>
                </a:solidFill>
                <a:effectLst/>
                <a:latin typeface="Open Sans" panose="020B0606030504020204" pitchFamily="34" charset="0"/>
              </a:rPr>
              <a:t>(4), 398–416. </a:t>
            </a:r>
            <a:r>
              <a:rPr lang="en-US" b="0" i="0" dirty="0">
                <a:solidFill>
                  <a:srgbClr val="333333"/>
                </a:solidFill>
                <a:effectLst/>
                <a:latin typeface="Open Sans" panose="020B0606030504020204" pitchFamily="34" charset="0"/>
                <a:hlinkClick r:id="rId4"/>
              </a:rPr>
              <a:t>https://doi.org/10.1080/15546128.2023.2282505</a:t>
            </a:r>
            <a:endParaRPr lang="en-US" dirty="0">
              <a:solidFill>
                <a:srgbClr val="333333"/>
              </a:solidFill>
              <a:latin typeface="Open Sans" panose="020B0606030504020204" pitchFamily="34" charset="0"/>
            </a:endParaRPr>
          </a:p>
          <a:p>
            <a:pPr marL="0" indent="0">
              <a:buNone/>
            </a:pPr>
            <a:endParaRPr lang="en-US" b="0" i="0" dirty="0">
              <a:solidFill>
                <a:srgbClr val="333333"/>
              </a:solidFill>
              <a:effectLst/>
              <a:latin typeface="Open Sans" panose="020B0606030504020204" pitchFamily="34" charset="0"/>
            </a:endParaRPr>
          </a:p>
          <a:p>
            <a:r>
              <a:rPr lang="en-US" b="0" i="0" dirty="0">
                <a:solidFill>
                  <a:srgbClr val="333333"/>
                </a:solidFill>
                <a:effectLst/>
                <a:latin typeface="Open Sans" panose="020B0606030504020204" pitchFamily="34" charset="0"/>
              </a:rPr>
              <a:t>Dudek, D., Woodley, G., &amp; Green, L. (2021). ‘Own your narrative’: teenagers as producers and consumers of porn in Netflix’s </a:t>
            </a:r>
            <a:r>
              <a:rPr lang="en-US" b="0" i="1" dirty="0">
                <a:solidFill>
                  <a:srgbClr val="333333"/>
                </a:solidFill>
                <a:effectLst/>
                <a:latin typeface="Open Sans" panose="020B0606030504020204" pitchFamily="34" charset="0"/>
              </a:rPr>
              <a:t>Sex Education</a:t>
            </a:r>
            <a:r>
              <a:rPr lang="en-US" b="0" i="0" dirty="0">
                <a:solidFill>
                  <a:srgbClr val="333333"/>
                </a:solidFill>
                <a:effectLst/>
                <a:latin typeface="Open Sans" panose="020B0606030504020204" pitchFamily="34" charset="0"/>
              </a:rPr>
              <a:t>. </a:t>
            </a:r>
            <a:r>
              <a:rPr lang="en-US" b="0" i="1" dirty="0">
                <a:solidFill>
                  <a:srgbClr val="333333"/>
                </a:solidFill>
                <a:effectLst/>
                <a:latin typeface="Open Sans" panose="020B0606030504020204" pitchFamily="34" charset="0"/>
              </a:rPr>
              <a:t>Information, Communication &amp; Society</a:t>
            </a:r>
            <a:r>
              <a:rPr lang="en-US" b="0" i="0" dirty="0">
                <a:solidFill>
                  <a:srgbClr val="333333"/>
                </a:solidFill>
                <a:effectLst/>
                <a:latin typeface="Open Sans" panose="020B0606030504020204" pitchFamily="34" charset="0"/>
              </a:rPr>
              <a:t>, </a:t>
            </a:r>
            <a:r>
              <a:rPr lang="en-US" b="0" i="1" dirty="0">
                <a:solidFill>
                  <a:srgbClr val="333333"/>
                </a:solidFill>
                <a:effectLst/>
                <a:latin typeface="Open Sans" panose="020B0606030504020204" pitchFamily="34" charset="0"/>
              </a:rPr>
              <a:t>25</a:t>
            </a:r>
            <a:r>
              <a:rPr lang="en-US" b="0" i="0" dirty="0">
                <a:solidFill>
                  <a:srgbClr val="333333"/>
                </a:solidFill>
                <a:effectLst/>
                <a:latin typeface="Open Sans" panose="020B0606030504020204" pitchFamily="34" charset="0"/>
              </a:rPr>
              <a:t>(4), 502–515. </a:t>
            </a:r>
            <a:r>
              <a:rPr lang="en-US" b="0" i="0" dirty="0">
                <a:solidFill>
                  <a:srgbClr val="333333"/>
                </a:solidFill>
                <a:effectLst/>
                <a:latin typeface="Open Sans" panose="020B0606030504020204" pitchFamily="34" charset="0"/>
                <a:hlinkClick r:id="rId5"/>
              </a:rPr>
              <a:t>https://doi.org/10.1080/1369118X.2021.1988130</a:t>
            </a:r>
            <a:endParaRPr lang="en-US" dirty="0">
              <a:solidFill>
                <a:srgbClr val="333333"/>
              </a:solidFill>
              <a:latin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B62F9E85-2931-745B-6ADE-A654A30B17DD}"/>
              </a:ext>
            </a:extLst>
          </p:cNvPr>
          <p:cNvSpPr>
            <a:spLocks noGrp="1"/>
          </p:cNvSpPr>
          <p:nvPr>
            <p:ph type="sldNum" sz="quarter" idx="12"/>
          </p:nvPr>
        </p:nvSpPr>
        <p:spPr/>
        <p:txBody>
          <a:bodyPr/>
          <a:lstStyle/>
          <a:p>
            <a:fld id="{9CD8D479-8942-46E8-A226-A4E01F7A105C}" type="slidenum">
              <a:rPr lang="en-US" smtClean="0"/>
              <a:t>45</a:t>
            </a:fld>
            <a:endParaRPr lang="en-US"/>
          </a:p>
        </p:txBody>
      </p:sp>
      <p:sp>
        <p:nvSpPr>
          <p:cNvPr id="5" name="Date Placeholder 4">
            <a:extLst>
              <a:ext uri="{FF2B5EF4-FFF2-40B4-BE49-F238E27FC236}">
                <a16:creationId xmlns:a16="http://schemas.microsoft.com/office/drawing/2014/main" id="{0AAFD170-0DC3-E014-D296-6740D9B4B565}"/>
              </a:ext>
            </a:extLst>
          </p:cNvPr>
          <p:cNvSpPr>
            <a:spLocks noGrp="1"/>
          </p:cNvSpPr>
          <p:nvPr>
            <p:ph type="dt" sz="half" idx="10"/>
          </p:nvPr>
        </p:nvSpPr>
        <p:spPr/>
        <p:txBody>
          <a:bodyPr/>
          <a:lstStyle/>
          <a:p>
            <a:fld id="{6DD1B487-36FD-4CED-B07A-1A81FC6540B1}" type="datetime1">
              <a:rPr lang="en-US" smtClean="0"/>
              <a:pPr/>
              <a:t>3/23/2026</a:t>
            </a:fld>
            <a:endParaRPr lang="en-US" dirty="0"/>
          </a:p>
        </p:txBody>
      </p:sp>
      <p:sp>
        <p:nvSpPr>
          <p:cNvPr id="6" name="Footer Placeholder 5">
            <a:extLst>
              <a:ext uri="{FF2B5EF4-FFF2-40B4-BE49-F238E27FC236}">
                <a16:creationId xmlns:a16="http://schemas.microsoft.com/office/drawing/2014/main" id="{4C5C141C-E587-1F0C-8518-F60854FBD9D0}"/>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4234423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AD15-B4DB-3F5A-7D57-B19843DDEB4C}"/>
              </a:ext>
            </a:extLst>
          </p:cNvPr>
          <p:cNvSpPr>
            <a:spLocks noGrp="1"/>
          </p:cNvSpPr>
          <p:nvPr>
            <p:ph type="title"/>
          </p:nvPr>
        </p:nvSpPr>
        <p:spPr>
          <a:xfrm>
            <a:off x="155078" y="1052591"/>
            <a:ext cx="3801318" cy="1401183"/>
          </a:xfrm>
        </p:spPr>
        <p:txBody>
          <a:bodyPr vert="horz" lIns="91440" tIns="45720" rIns="91440" bIns="45720" rtlCol="0" anchor="t">
            <a:normAutofit/>
          </a:bodyPr>
          <a:lstStyle/>
          <a:p>
            <a:r>
              <a:rPr lang="en-US" sz="3200" b="1" kern="1200" dirty="0">
                <a:solidFill>
                  <a:schemeClr val="tx1"/>
                </a:soli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The ‘trifecta of anxieties’</a:t>
            </a:r>
          </a:p>
        </p:txBody>
      </p:sp>
      <p:sp>
        <p:nvSpPr>
          <p:cNvPr id="11" name="TextBox 10">
            <a:extLst>
              <a:ext uri="{FF2B5EF4-FFF2-40B4-BE49-F238E27FC236}">
                <a16:creationId xmlns:a16="http://schemas.microsoft.com/office/drawing/2014/main" id="{07C19069-B5CC-755E-7C44-087F85236D40}"/>
              </a:ext>
            </a:extLst>
          </p:cNvPr>
          <p:cNvSpPr txBox="1"/>
          <p:nvPr/>
        </p:nvSpPr>
        <p:spPr>
          <a:xfrm>
            <a:off x="6769510" y="6316731"/>
            <a:ext cx="5422490" cy="347419"/>
          </a:xfrm>
          <a:prstGeom prst="rect">
            <a:avLst/>
          </a:prstGeom>
        </p:spPr>
        <p:txBody>
          <a:bodyPr vert="horz" lIns="91440" tIns="45720" rIns="91440" bIns="45720" rtlCol="0">
            <a:normAutofit lnSpcReduction="10000"/>
          </a:bodyPr>
          <a:lstStyle/>
          <a:p>
            <a:pPr>
              <a:lnSpc>
                <a:spcPct val="90000"/>
              </a:lnSpc>
              <a:spcAft>
                <a:spcPts val="600"/>
              </a:spcAft>
            </a:pPr>
            <a:r>
              <a:rPr lang="en-US" sz="2000" dirty="0" err="1">
                <a:effectLst/>
              </a:rPr>
              <a:t>Tiidenberg</a:t>
            </a:r>
            <a:r>
              <a:rPr lang="en-US" sz="2000" dirty="0">
                <a:effectLst/>
              </a:rPr>
              <a:t>, K., &amp; Van Der Nagel, E. (2020)</a:t>
            </a:r>
            <a:endParaRPr lang="en-US" sz="2000" dirty="0"/>
          </a:p>
        </p:txBody>
      </p:sp>
      <p:pic>
        <p:nvPicPr>
          <p:cNvPr id="1029" name="Picture 2" descr="page12image90832112">
            <a:extLst>
              <a:ext uri="{FF2B5EF4-FFF2-40B4-BE49-F238E27FC236}">
                <a16:creationId xmlns:a16="http://schemas.microsoft.com/office/drawing/2014/main" id="{97CF33A5-E999-90A3-98EB-A9FB2A0173B0}"/>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3475164" y="766917"/>
            <a:ext cx="8613597" cy="503848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a:extLst>
              <a:ext uri="{FF2B5EF4-FFF2-40B4-BE49-F238E27FC236}">
                <a16:creationId xmlns:a16="http://schemas.microsoft.com/office/drawing/2014/main" id="{C3197F74-5E78-704C-F5CB-0A42C8E6FA54}"/>
              </a:ext>
            </a:extLst>
          </p:cNvPr>
          <p:cNvSpPr>
            <a:spLocks noChangeArrowheads="1"/>
          </p:cNvSpPr>
          <p:nvPr/>
        </p:nvSpPr>
        <p:spPr bwMode="auto">
          <a:xfrm>
            <a:off x="-535577" y="-1"/>
            <a:ext cx="1272757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R"/>
          </a:p>
        </p:txBody>
      </p:sp>
      <p:pic>
        <p:nvPicPr>
          <p:cNvPr id="3" name="Picture 2">
            <a:extLst>
              <a:ext uri="{FF2B5EF4-FFF2-40B4-BE49-F238E27FC236}">
                <a16:creationId xmlns:a16="http://schemas.microsoft.com/office/drawing/2014/main" id="{D5B89ED9-AB75-42CB-E864-D0D2BDF3D372}"/>
              </a:ext>
            </a:extLst>
          </p:cNvPr>
          <p:cNvPicPr>
            <a:picLocks noChangeAspect="1"/>
          </p:cNvPicPr>
          <p:nvPr/>
        </p:nvPicPr>
        <p:blipFill>
          <a:blip r:embed="rId4"/>
          <a:stretch>
            <a:fillRect/>
          </a:stretch>
        </p:blipFill>
        <p:spPr>
          <a:xfrm>
            <a:off x="0" y="5526910"/>
            <a:ext cx="2055737" cy="1331090"/>
          </a:xfrm>
          <a:prstGeom prst="rect">
            <a:avLst/>
          </a:prstGeom>
        </p:spPr>
      </p:pic>
    </p:spTree>
    <p:extLst>
      <p:ext uri="{BB962C8B-B14F-4D97-AF65-F5344CB8AC3E}">
        <p14:creationId xmlns:p14="http://schemas.microsoft.com/office/powerpoint/2010/main" val="241138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374D-31BA-D004-8F13-2E32BC0D0730}"/>
              </a:ext>
            </a:extLst>
          </p:cNvPr>
          <p:cNvSpPr>
            <a:spLocks noGrp="1"/>
          </p:cNvSpPr>
          <p:nvPr>
            <p:ph type="title"/>
          </p:nvPr>
        </p:nvSpPr>
        <p:spPr>
          <a:xfrm>
            <a:off x="685413" y="219753"/>
            <a:ext cx="9392421" cy="540777"/>
          </a:xfrm>
        </p:spPr>
        <p:txBody>
          <a:bodyPr>
            <a:noAutofit/>
          </a:bodyPr>
          <a:lstStyle/>
          <a:p>
            <a:r>
              <a:rPr lang="en-GB" sz="3600" b="1" dirty="0"/>
              <a:t>W</a:t>
            </a:r>
            <a:r>
              <a:rPr lang="en-GR" sz="3600" b="1" dirty="0"/>
              <a:t>hat do these concerns reflect?</a:t>
            </a:r>
          </a:p>
        </p:txBody>
      </p:sp>
      <p:sp>
        <p:nvSpPr>
          <p:cNvPr id="3" name="Content Placeholder 2">
            <a:extLst>
              <a:ext uri="{FF2B5EF4-FFF2-40B4-BE49-F238E27FC236}">
                <a16:creationId xmlns:a16="http://schemas.microsoft.com/office/drawing/2014/main" id="{EE913D0D-E27C-EE07-CB8B-A4E633A38346}"/>
              </a:ext>
            </a:extLst>
          </p:cNvPr>
          <p:cNvSpPr>
            <a:spLocks noGrp="1"/>
          </p:cNvSpPr>
          <p:nvPr>
            <p:ph idx="1"/>
          </p:nvPr>
        </p:nvSpPr>
        <p:spPr>
          <a:xfrm>
            <a:off x="1849120" y="1097281"/>
            <a:ext cx="10111822" cy="5425439"/>
          </a:xfrm>
        </p:spPr>
        <p:txBody>
          <a:bodyPr>
            <a:normAutofit/>
          </a:bodyPr>
          <a:lstStyle/>
          <a:p>
            <a:r>
              <a:rPr lang="en-US" sz="2500" dirty="0">
                <a:effectLst/>
                <a:latin typeface="Calibri" panose="020F0502020204030204" pitchFamily="34" charset="0"/>
                <a:cs typeface="Arial" panose="020B0604020202020204" pitchFamily="34" charset="0"/>
              </a:rPr>
              <a:t>Such concerns do not operate in a social and cultural vacuum- they reflect </a:t>
            </a:r>
          </a:p>
          <a:p>
            <a:pPr lvl="1"/>
            <a:r>
              <a:rPr lang="en-US" sz="2500" dirty="0">
                <a:effectLst/>
                <a:latin typeface="Calibri" panose="020F0502020204030204" pitchFamily="34" charset="0"/>
                <a:cs typeface="Arial" panose="020B0604020202020204" pitchFamily="34" charset="0"/>
              </a:rPr>
              <a:t>broader anxieties about </a:t>
            </a:r>
            <a:r>
              <a:rPr lang="en-US" sz="2500" dirty="0">
                <a:solidFill>
                  <a:srgbClr val="FF0000"/>
                </a:solidFill>
                <a:effectLst/>
                <a:latin typeface="Calibri" panose="020F0502020204030204" pitchFamily="34" charset="0"/>
                <a:cs typeface="Arial" panose="020B0604020202020204" pitchFamily="34" charset="0"/>
              </a:rPr>
              <a:t>gender relations and power structures </a:t>
            </a:r>
            <a:r>
              <a:rPr lang="en-US" sz="2500" dirty="0">
                <a:effectLst/>
                <a:latin typeface="Calibri" panose="020F0502020204030204" pitchFamily="34" charset="0"/>
                <a:cs typeface="Arial" panose="020B0604020202020204" pitchFamily="34" charset="0"/>
              </a:rPr>
              <a:t>(Smith, 2007 for a critique on sex wars)</a:t>
            </a:r>
          </a:p>
          <a:p>
            <a:pPr lvl="1"/>
            <a:r>
              <a:rPr lang="en-US" sz="2500" dirty="0">
                <a:effectLst/>
                <a:latin typeface="Calibri" panose="020F0502020204030204" pitchFamily="34" charset="0"/>
                <a:cs typeface="Arial" panose="020B0604020202020204" pitchFamily="34" charset="0"/>
              </a:rPr>
              <a:t>Anxieties </a:t>
            </a:r>
            <a:r>
              <a:rPr lang="en-US" sz="2500" dirty="0">
                <a:latin typeface="Calibri" panose="020F0502020204030204" pitchFamily="34" charset="0"/>
                <a:cs typeface="Arial" panose="020B0604020202020204" pitchFamily="34" charset="0"/>
              </a:rPr>
              <a:t>a</a:t>
            </a:r>
            <a:r>
              <a:rPr lang="en-US" sz="2500" dirty="0">
                <a:effectLst/>
                <a:latin typeface="Calibri" panose="020F0502020204030204" pitchFamily="34" charset="0"/>
                <a:cs typeface="Arial" panose="020B0604020202020204" pitchFamily="34" charset="0"/>
              </a:rPr>
              <a:t>bout </a:t>
            </a:r>
            <a:r>
              <a:rPr lang="en-US" sz="2500" dirty="0">
                <a:solidFill>
                  <a:srgbClr val="FF0000"/>
                </a:solidFill>
                <a:effectLst/>
                <a:latin typeface="Calibri" panose="020F0502020204030204" pitchFamily="34" charset="0"/>
                <a:cs typeface="Arial" panose="020B0604020202020204" pitchFamily="34" charset="0"/>
              </a:rPr>
              <a:t>how much access to power children have </a:t>
            </a:r>
            <a:r>
              <a:rPr lang="en-US" sz="2500" dirty="0">
                <a:effectLst/>
                <a:latin typeface="Calibri" panose="020F0502020204030204" pitchFamily="34" charset="0"/>
                <a:cs typeface="Arial" panose="020B0604020202020204" pitchFamily="34" charset="0"/>
              </a:rPr>
              <a:t>when  accessing or quickly adapting to ever-expanding networking technologies and cultures (Lumby, 1997)</a:t>
            </a:r>
          </a:p>
          <a:p>
            <a:pPr lvl="1"/>
            <a:r>
              <a:rPr lang="en-US" sz="2500" dirty="0">
                <a:effectLst/>
                <a:latin typeface="Calibri" panose="020F0502020204030204" pitchFamily="34" charset="0"/>
                <a:cs typeface="Arial" panose="020B0604020202020204" pitchFamily="34" charset="0"/>
              </a:rPr>
              <a:t>adult fears about </a:t>
            </a:r>
            <a:r>
              <a:rPr lang="en-US" sz="2500" dirty="0">
                <a:solidFill>
                  <a:srgbClr val="FF0000"/>
                </a:solidFill>
                <a:effectLst/>
                <a:latin typeface="Calibri" panose="020F0502020204030204" pitchFamily="34" charset="0"/>
                <a:cs typeface="Arial" panose="020B0604020202020204" pitchFamily="34" charset="0"/>
              </a:rPr>
              <a:t>technology eroding future generational and societal values and structures </a:t>
            </a:r>
            <a:r>
              <a:rPr lang="en-US" sz="2500" dirty="0">
                <a:effectLst/>
                <a:latin typeface="Calibri" panose="020F0502020204030204" pitchFamily="34" charset="0"/>
                <a:cs typeface="Arial" panose="020B0604020202020204" pitchFamily="34" charset="0"/>
              </a:rPr>
              <a:t>(Buckingham, 2000/2013)</a:t>
            </a:r>
          </a:p>
          <a:p>
            <a:pPr lvl="1"/>
            <a:r>
              <a:rPr lang="en-US" sz="2500" dirty="0">
                <a:effectLst/>
                <a:latin typeface="Calibri" panose="020F0502020204030204" pitchFamily="34" charset="0"/>
                <a:ea typeface="Calibri" panose="020F0502020204030204" pitchFamily="34" charset="0"/>
                <a:cs typeface="Arial" panose="020B0604020202020204" pitchFamily="34" charset="0"/>
              </a:rPr>
              <a:t>anxieties about </a:t>
            </a:r>
            <a:r>
              <a:rPr lang="en-US" sz="25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how much technology -specifically online- is shaping public and private spheres</a:t>
            </a:r>
          </a:p>
          <a:p>
            <a:pPr lvl="1"/>
            <a:r>
              <a:rPr lang="en-US" sz="2500" dirty="0">
                <a:effectLst/>
                <a:latin typeface="Calibri" panose="020F0502020204030204" pitchFamily="34" charset="0"/>
                <a:ea typeface="Calibri" panose="020F0502020204030204" pitchFamily="34" charset="0"/>
                <a:cs typeface="Arial" panose="020B0604020202020204" pitchFamily="34" charset="0"/>
              </a:rPr>
              <a:t>about how big tech is trying to control people’s lives</a:t>
            </a:r>
          </a:p>
          <a:p>
            <a:pPr lvl="1"/>
            <a:r>
              <a:rPr lang="en-US" sz="2500" dirty="0">
                <a:effectLst/>
                <a:latin typeface="Calibri" panose="020F0502020204030204" pitchFamily="34" charset="0"/>
                <a:ea typeface="Calibri" panose="020F0502020204030204" pitchFamily="34" charset="0"/>
                <a:cs typeface="Arial" panose="020B0604020202020204" pitchFamily="34" charset="0"/>
              </a:rPr>
              <a:t>about </a:t>
            </a:r>
            <a:r>
              <a:rPr lang="en-US" sz="25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‘excessive’, ‘problematic’, ‘unregulated’ cultural consumption </a:t>
            </a:r>
            <a:r>
              <a:rPr lang="en-US" sz="2500" dirty="0">
                <a:effectLst/>
                <a:latin typeface="Calibri" panose="020F0502020204030204" pitchFamily="34" charset="0"/>
                <a:ea typeface="Calibri" panose="020F0502020204030204" pitchFamily="34" charset="0"/>
                <a:cs typeface="Arial" panose="020B0604020202020204" pitchFamily="34" charset="0"/>
              </a:rPr>
              <a:t>as a symptom of a more general moral and ethical decline (Miller, 2006) </a:t>
            </a:r>
            <a:endParaRPr lang="en-GR" sz="2500" dirty="0">
              <a:effectLst/>
              <a:latin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AB03302-0257-8786-95DC-FF94693A23BB}"/>
              </a:ext>
            </a:extLst>
          </p:cNvPr>
          <p:cNvPicPr>
            <a:picLocks noChangeAspect="1"/>
          </p:cNvPicPr>
          <p:nvPr/>
        </p:nvPicPr>
        <p:blipFill>
          <a:blip r:embed="rId2"/>
          <a:stretch>
            <a:fillRect/>
          </a:stretch>
        </p:blipFill>
        <p:spPr>
          <a:xfrm>
            <a:off x="1" y="5501148"/>
            <a:ext cx="2095524" cy="1356852"/>
          </a:xfrm>
          <a:prstGeom prst="rect">
            <a:avLst/>
          </a:prstGeom>
        </p:spPr>
      </p:pic>
    </p:spTree>
    <p:extLst>
      <p:ext uri="{BB962C8B-B14F-4D97-AF65-F5344CB8AC3E}">
        <p14:creationId xmlns:p14="http://schemas.microsoft.com/office/powerpoint/2010/main" val="3250198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E40BA-DE38-4DF7-FED2-26AA6E1619A1}"/>
              </a:ext>
            </a:extLst>
          </p:cNvPr>
          <p:cNvSpPr>
            <a:spLocks noGrp="1"/>
          </p:cNvSpPr>
          <p:nvPr>
            <p:ph type="title"/>
          </p:nvPr>
        </p:nvSpPr>
        <p:spPr>
          <a:xfrm>
            <a:off x="429884" y="414145"/>
            <a:ext cx="9037113" cy="455271"/>
          </a:xfrm>
        </p:spPr>
        <p:txBody>
          <a:bodyPr>
            <a:normAutofit fontScale="90000"/>
          </a:bodyPr>
          <a:lstStyle/>
          <a:p>
            <a:r>
              <a:rPr lang="en-GB" sz="3200" b="1" dirty="0"/>
              <a:t>W</a:t>
            </a:r>
            <a:r>
              <a:rPr lang="en-GR" sz="3200" b="1" dirty="0"/>
              <a:t>hat do discourses of anxiety do?</a:t>
            </a:r>
          </a:p>
        </p:txBody>
      </p:sp>
      <p:sp>
        <p:nvSpPr>
          <p:cNvPr id="3" name="Content Placeholder 2">
            <a:extLst>
              <a:ext uri="{FF2B5EF4-FFF2-40B4-BE49-F238E27FC236}">
                <a16:creationId xmlns:a16="http://schemas.microsoft.com/office/drawing/2014/main" id="{7F04D32D-E0B6-667A-6DA7-084E97DC4A9D}"/>
              </a:ext>
            </a:extLst>
          </p:cNvPr>
          <p:cNvSpPr>
            <a:spLocks noGrp="1"/>
          </p:cNvSpPr>
          <p:nvPr>
            <p:ph idx="1"/>
          </p:nvPr>
        </p:nvSpPr>
        <p:spPr>
          <a:xfrm>
            <a:off x="1137034" y="1064872"/>
            <a:ext cx="8678298" cy="5037816"/>
          </a:xfrm>
        </p:spPr>
        <p:txBody>
          <a:bodyPr>
            <a:normAutofit/>
          </a:bodyPr>
          <a:lstStyle/>
          <a:p>
            <a:r>
              <a:rPr lang="en-US" sz="2200" dirty="0">
                <a:effectLst/>
                <a:latin typeface="Calibri" panose="020F0502020204030204" pitchFamily="34" charset="0"/>
                <a:ea typeface="Calibri" panose="020F0502020204030204" pitchFamily="34" charset="0"/>
                <a:cs typeface="Calibri" panose="020F0502020204030204" pitchFamily="34" charset="0"/>
              </a:rPr>
              <a:t>‘</a:t>
            </a:r>
            <a:r>
              <a:rPr lang="en-GR" sz="2200" dirty="0">
                <a:latin typeface="Calibri" panose="020F0502020204030204" pitchFamily="34" charset="0"/>
                <a:ea typeface="Calibri" panose="020F0502020204030204" pitchFamily="34" charset="0"/>
                <a:cs typeface="Calibri" panose="020F0502020204030204" pitchFamily="34" charset="0"/>
              </a:rPr>
              <a:t>C</a:t>
            </a:r>
            <a:r>
              <a:rPr lang="en-GR" sz="2200" dirty="0">
                <a:effectLst/>
                <a:latin typeface="Calibri" panose="020F0502020204030204" pitchFamily="34" charset="0"/>
                <a:ea typeface="Calibri" panose="020F0502020204030204" pitchFamily="34" charset="0"/>
                <a:cs typeface="Calibri" panose="020F0502020204030204" pitchFamily="34" charset="0"/>
              </a:rPr>
              <a:t>onstant visibility of the risk discourse</a:t>
            </a:r>
            <a:r>
              <a:rPr lang="en-US" sz="2200" dirty="0">
                <a:effectLst/>
                <a:latin typeface="Calibri" panose="020F0502020204030204" pitchFamily="34" charset="0"/>
                <a:ea typeface="Calibri" panose="020F0502020204030204" pitchFamily="34" charset="0"/>
                <a:cs typeface="Calibri" panose="020F0502020204030204" pitchFamily="34" charset="0"/>
              </a:rPr>
              <a:t>’, reproduces neoliberal cultures of </a:t>
            </a:r>
            <a:r>
              <a:rPr lang="en-US" sz="2200"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responsibilization</a:t>
            </a:r>
            <a:r>
              <a:rPr lang="en-US" sz="2200" dirty="0">
                <a:effectLst/>
                <a:latin typeface="Calibri" panose="020F0502020204030204" pitchFamily="34" charset="0"/>
                <a:ea typeface="Calibri" panose="020F0502020204030204" pitchFamily="34" charset="0"/>
                <a:cs typeface="Calibri" panose="020F0502020204030204" pitchFamily="34" charset="0"/>
              </a:rPr>
              <a:t> </a:t>
            </a:r>
            <a:r>
              <a:rPr lang="en-US" sz="2200" dirty="0">
                <a:latin typeface="Calibri" panose="020F0502020204030204" pitchFamily="34" charset="0"/>
                <a:ea typeface="Calibri" panose="020F0502020204030204" pitchFamily="34" charset="0"/>
                <a:cs typeface="Calibri" panose="020F0502020204030204" pitchFamily="34" charset="0"/>
              </a:rPr>
              <a:t>(Tsaliki &amp; </a:t>
            </a:r>
            <a:r>
              <a:rPr lang="en-US" sz="2200" dirty="0" err="1">
                <a:latin typeface="Calibri" panose="020F0502020204030204" pitchFamily="34" charset="0"/>
                <a:ea typeface="Calibri" panose="020F0502020204030204" pitchFamily="34" charset="0"/>
                <a:cs typeface="Calibri" panose="020F0502020204030204" pitchFamily="34" charset="0"/>
              </a:rPr>
              <a:t>Chronaki</a:t>
            </a:r>
            <a:r>
              <a:rPr lang="en-US" sz="2200" dirty="0">
                <a:latin typeface="Calibri" panose="020F0502020204030204" pitchFamily="34" charset="0"/>
                <a:ea typeface="Calibri" panose="020F0502020204030204" pitchFamily="34" charset="0"/>
                <a:cs typeface="Calibri" panose="020F0502020204030204" pitchFamily="34" charset="0"/>
              </a:rPr>
              <a:t>, 2020)</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p>
            <a:r>
              <a:rPr lang="en-US" sz="2200" dirty="0">
                <a:latin typeface="Calibri" panose="020F0502020204030204" pitchFamily="34" charset="0"/>
                <a:ea typeface="Calibri" panose="020F0502020204030204" pitchFamily="34" charset="0"/>
                <a:cs typeface="Calibri" panose="020F0502020204030204" pitchFamily="34" charset="0"/>
              </a:rPr>
              <a:t>P</a:t>
            </a:r>
            <a:r>
              <a:rPr lang="en-US" sz="2200" dirty="0">
                <a:effectLst/>
                <a:latin typeface="Calibri" panose="020F0502020204030204" pitchFamily="34" charset="0"/>
                <a:ea typeface="Calibri" panose="020F0502020204030204" pitchFamily="34" charset="0"/>
                <a:cs typeface="Calibri" panose="020F0502020204030204" pitchFamily="34" charset="0"/>
              </a:rPr>
              <a:t>arenting (and related ‘expert’ guidance) take the form of systematic </a:t>
            </a:r>
            <a:r>
              <a:rPr lang="en-US" sz="2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scrutinization of childhood and childhood sexuality</a:t>
            </a:r>
          </a:p>
          <a:p>
            <a:r>
              <a:rPr lang="en-US" sz="2200" dirty="0">
                <a:latin typeface="Calibri" panose="020F0502020204030204" pitchFamily="34" charset="0"/>
                <a:ea typeface="Calibri" panose="020F0502020204030204" pitchFamily="34" charset="0"/>
                <a:cs typeface="Calibri" panose="020F0502020204030204" pitchFamily="34" charset="0"/>
              </a:rPr>
              <a:t>C</a:t>
            </a:r>
            <a:r>
              <a:rPr lang="en-US" sz="2200" dirty="0">
                <a:effectLst/>
                <a:latin typeface="Calibri" panose="020F0502020204030204" pitchFamily="34" charset="0"/>
                <a:ea typeface="Calibri" panose="020F0502020204030204" pitchFamily="34" charset="0"/>
                <a:cs typeface="Calibri" panose="020F0502020204030204" pitchFamily="34" charset="0"/>
              </a:rPr>
              <a:t>hildren expected to learn </a:t>
            </a:r>
            <a:r>
              <a:rPr lang="en-US" sz="2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how to broker risk information</a:t>
            </a:r>
            <a:r>
              <a:rPr lang="en-US" sz="2200" dirty="0">
                <a:effectLst/>
                <a:latin typeface="Calibri" panose="020F0502020204030204" pitchFamily="34" charset="0"/>
                <a:ea typeface="Calibri" panose="020F0502020204030204" pitchFamily="34" charset="0"/>
                <a:cs typeface="Calibri" panose="020F0502020204030204" pitchFamily="34" charset="0"/>
              </a:rPr>
              <a:t>; to become ‘</a:t>
            </a:r>
            <a:r>
              <a:rPr lang="en-US" sz="2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resilient’</a:t>
            </a:r>
            <a:r>
              <a:rPr lang="en-US" sz="2200" dirty="0">
                <a:effectLst/>
                <a:latin typeface="Calibri" panose="020F0502020204030204" pitchFamily="34" charset="0"/>
                <a:ea typeface="Calibri" panose="020F0502020204030204" pitchFamily="34" charset="0"/>
                <a:cs typeface="Calibri" panose="020F0502020204030204" pitchFamily="34" charset="0"/>
              </a:rPr>
              <a:t> and literate </a:t>
            </a:r>
            <a:r>
              <a:rPr lang="en-US" sz="2200" b="1" dirty="0">
                <a:effectLst/>
                <a:latin typeface="Calibri" panose="020F0502020204030204" pitchFamily="34" charset="0"/>
                <a:ea typeface="Calibri" panose="020F0502020204030204" pitchFamily="34" charset="0"/>
                <a:cs typeface="Calibri" panose="020F0502020204030204" pitchFamily="34" charset="0"/>
              </a:rPr>
              <a:t>reputation managers </a:t>
            </a:r>
            <a:r>
              <a:rPr lang="en-US" sz="2200" dirty="0">
                <a:effectLst/>
                <a:latin typeface="Calibri" panose="020F0502020204030204" pitchFamily="34" charset="0"/>
                <a:ea typeface="Calibri" panose="020F0502020204030204" pitchFamily="34" charset="0"/>
                <a:cs typeface="Calibri" panose="020F0502020204030204" pitchFamily="34" charset="0"/>
              </a:rPr>
              <a:t>in public (and private) space (Tsaliki, 2016)</a:t>
            </a:r>
          </a:p>
          <a:p>
            <a:r>
              <a:rPr lang="en-US" sz="2200" dirty="0">
                <a:effectLst/>
                <a:latin typeface="Calibri" panose="020F0502020204030204" pitchFamily="34" charset="0"/>
                <a:ea typeface="Calibri" panose="020F0502020204030204" pitchFamily="34" charset="0"/>
                <a:cs typeface="Calibri" panose="020F0502020204030204" pitchFamily="34" charset="0"/>
              </a:rPr>
              <a:t>A </a:t>
            </a:r>
            <a:r>
              <a:rPr lang="en-US" sz="22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wider ‘turn to character’ </a:t>
            </a:r>
            <a:r>
              <a:rPr lang="en-US" sz="2200" dirty="0">
                <a:effectLst/>
                <a:latin typeface="Calibri" panose="020F0502020204030204" pitchFamily="34" charset="0"/>
                <a:ea typeface="Calibri" panose="020F0502020204030204" pitchFamily="34" charset="0"/>
                <a:cs typeface="Calibri" panose="020F0502020204030204" pitchFamily="34" charset="0"/>
              </a:rPr>
              <a:t>may also include pedagogies of sexual shame, to regulate children’s social encounters online (Sanderson, 2015)</a:t>
            </a:r>
          </a:p>
          <a:p>
            <a:r>
              <a:rPr lang="en-US" sz="2200" dirty="0">
                <a:latin typeface="Calibri" panose="020F0502020204030204" pitchFamily="34" charset="0"/>
                <a:ea typeface="Calibri" panose="020F0502020204030204" pitchFamily="34" charset="0"/>
                <a:cs typeface="Calibri" panose="020F0502020204030204" pitchFamily="34" charset="0"/>
              </a:rPr>
              <a:t>A</a:t>
            </a:r>
            <a:r>
              <a:rPr lang="en-US" sz="2200" dirty="0">
                <a:effectLst/>
                <a:latin typeface="Calibri" panose="020F0502020204030204" pitchFamily="34" charset="0"/>
                <a:ea typeface="Calibri" panose="020F0502020204030204" pitchFamily="34" charset="0"/>
                <a:cs typeface="Calibri" panose="020F0502020204030204" pitchFamily="34" charset="0"/>
              </a:rPr>
              <a:t> long-standing concept of </a:t>
            </a:r>
            <a:r>
              <a:rPr lang="en-US" sz="2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‘child protection</a:t>
            </a:r>
            <a:r>
              <a:rPr lang="en-US" sz="2200" dirty="0">
                <a:effectLst/>
                <a:latin typeface="Calibri" panose="020F0502020204030204" pitchFamily="34" charset="0"/>
                <a:ea typeface="Calibri" panose="020F0502020204030204" pitchFamily="34" charset="0"/>
                <a:cs typeface="Calibri" panose="020F0502020204030204" pitchFamily="34" charset="0"/>
              </a:rPr>
              <a:t>’ across cultures and time, from the 19</a:t>
            </a:r>
            <a:r>
              <a:rPr lang="en-US" sz="2200" baseline="30000" dirty="0">
                <a:effectLst/>
                <a:latin typeface="Calibri" panose="020F0502020204030204" pitchFamily="34" charset="0"/>
                <a:ea typeface="Calibri" panose="020F0502020204030204" pitchFamily="34" charset="0"/>
                <a:cs typeface="Calibri" panose="020F0502020204030204" pitchFamily="34" charset="0"/>
              </a:rPr>
              <a:t>th</a:t>
            </a:r>
            <a:r>
              <a:rPr lang="en-US" sz="2200" dirty="0">
                <a:effectLst/>
                <a:latin typeface="Calibri" panose="020F0502020204030204" pitchFamily="34" charset="0"/>
                <a:ea typeface="Calibri" panose="020F0502020204030204" pitchFamily="34" charset="0"/>
                <a:cs typeface="Calibri" panose="020F0502020204030204" pitchFamily="34" charset="0"/>
              </a:rPr>
              <a:t> , through the 20</a:t>
            </a:r>
            <a:r>
              <a:rPr lang="en-US" sz="2200" baseline="30000" dirty="0">
                <a:effectLst/>
                <a:latin typeface="Calibri" panose="020F0502020204030204" pitchFamily="34" charset="0"/>
                <a:ea typeface="Calibri" panose="020F0502020204030204" pitchFamily="34" charset="0"/>
                <a:cs typeface="Calibri" panose="020F0502020204030204" pitchFamily="34" charset="0"/>
              </a:rPr>
              <a:t>th</a:t>
            </a:r>
            <a:r>
              <a:rPr lang="en-US" sz="2200" dirty="0">
                <a:effectLst/>
                <a:latin typeface="Calibri" panose="020F0502020204030204" pitchFamily="34" charset="0"/>
                <a:ea typeface="Calibri" panose="020F0502020204030204" pitchFamily="34" charset="0"/>
                <a:cs typeface="Calibri" panose="020F0502020204030204" pitchFamily="34" charset="0"/>
              </a:rPr>
              <a:t> and during the 21</a:t>
            </a:r>
            <a:r>
              <a:rPr lang="en-US" sz="2200" baseline="30000" dirty="0">
                <a:effectLst/>
                <a:latin typeface="Calibri" panose="020F0502020204030204" pitchFamily="34" charset="0"/>
                <a:ea typeface="Calibri" panose="020F0502020204030204" pitchFamily="34" charset="0"/>
                <a:cs typeface="Calibri" panose="020F0502020204030204" pitchFamily="34" charset="0"/>
              </a:rPr>
              <a:t>st</a:t>
            </a:r>
            <a:r>
              <a:rPr lang="en-US" sz="2200" dirty="0">
                <a:effectLst/>
                <a:latin typeface="Calibri" panose="020F0502020204030204" pitchFamily="34" charset="0"/>
                <a:ea typeface="Calibri" panose="020F0502020204030204" pitchFamily="34" charset="0"/>
                <a:cs typeface="Calibri" panose="020F0502020204030204" pitchFamily="34" charset="0"/>
              </a:rPr>
              <a:t> centuries (</a:t>
            </a:r>
            <a:r>
              <a:rPr lang="en-US" sz="2200" dirty="0">
                <a:latin typeface="Calibri" panose="020F0502020204030204" pitchFamily="34" charset="0"/>
                <a:ea typeface="Calibri" panose="020F0502020204030204" pitchFamily="34" charset="0"/>
                <a:cs typeface="Calibri" panose="020F0502020204030204" pitchFamily="34" charset="0"/>
              </a:rPr>
              <a:t>E</a:t>
            </a:r>
            <a:r>
              <a:rPr lang="en-US" sz="2200" dirty="0">
                <a:effectLst/>
                <a:latin typeface="Calibri" panose="020F0502020204030204" pitchFamily="34" charset="0"/>
                <a:ea typeface="Calibri" panose="020F0502020204030204" pitchFamily="34" charset="0"/>
                <a:cs typeface="Calibri" panose="020F0502020204030204" pitchFamily="34" charset="0"/>
              </a:rPr>
              <a:t>gan &amp; </a:t>
            </a:r>
            <a:r>
              <a:rPr lang="en-US" sz="2200" dirty="0">
                <a:latin typeface="Calibri" panose="020F0502020204030204" pitchFamily="34" charset="0"/>
                <a:ea typeface="Calibri" panose="020F0502020204030204" pitchFamily="34" charset="0"/>
                <a:cs typeface="Calibri" panose="020F0502020204030204" pitchFamily="34" charset="0"/>
              </a:rPr>
              <a:t>H</a:t>
            </a:r>
            <a:r>
              <a:rPr lang="en-US" sz="2200" dirty="0">
                <a:effectLst/>
                <a:latin typeface="Calibri" panose="020F0502020204030204" pitchFamily="34" charset="0"/>
                <a:ea typeface="Calibri" panose="020F0502020204030204" pitchFamily="34" charset="0"/>
                <a:cs typeface="Calibri" panose="020F0502020204030204" pitchFamily="34" charset="0"/>
              </a:rPr>
              <a:t>awkes, 2010)</a:t>
            </a:r>
            <a:endParaRPr lang="en-GR" sz="220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31E4B41-F0BA-FE55-858F-EC8A7FF30334}"/>
              </a:ext>
            </a:extLst>
          </p:cNvPr>
          <p:cNvPicPr>
            <a:picLocks noChangeAspect="1"/>
          </p:cNvPicPr>
          <p:nvPr/>
        </p:nvPicPr>
        <p:blipFill>
          <a:blip r:embed="rId2"/>
          <a:stretch>
            <a:fillRect/>
          </a:stretch>
        </p:blipFill>
        <p:spPr>
          <a:xfrm>
            <a:off x="10022579" y="5514692"/>
            <a:ext cx="2074606" cy="1343308"/>
          </a:xfrm>
          <a:prstGeom prst="rect">
            <a:avLst/>
          </a:prstGeom>
        </p:spPr>
      </p:pic>
    </p:spTree>
    <p:extLst>
      <p:ext uri="{BB962C8B-B14F-4D97-AF65-F5344CB8AC3E}">
        <p14:creationId xmlns:p14="http://schemas.microsoft.com/office/powerpoint/2010/main" val="309832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{75930AF1-AFE6-4ED1-8B9E-134AC5317BBA}tf03098889_win32</Template>
  <TotalTime>3668</TotalTime>
  <Words>5614</Words>
  <Application>Microsoft Office PowerPoint</Application>
  <PresentationFormat>Widescreen</PresentationFormat>
  <Paragraphs>414</Paragraphs>
  <Slides>48</Slides>
  <Notes>1</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48</vt:i4>
      </vt:variant>
    </vt:vector>
  </HeadingPairs>
  <TitlesOfParts>
    <vt:vector size="64" baseType="lpstr">
      <vt:lpstr>Apple Garamond</vt:lpstr>
      <vt:lpstr>Arial</vt:lpstr>
      <vt:lpstr>Calibri</vt:lpstr>
      <vt:lpstr>Corbel</vt:lpstr>
      <vt:lpstr>Georgia</vt:lpstr>
      <vt:lpstr>GH Guardian Headline</vt:lpstr>
      <vt:lpstr>GuardianTextEgyptian</vt:lpstr>
      <vt:lpstr>Helvetica Neue</vt:lpstr>
      <vt:lpstr>Montserrat</vt:lpstr>
      <vt:lpstr>Museo-Sans</vt:lpstr>
      <vt:lpstr>Nunito Sans</vt:lpstr>
      <vt:lpstr>nyt-cheltenham</vt:lpstr>
      <vt:lpstr>nyt-imperial</vt:lpstr>
      <vt:lpstr>Open Sans</vt:lpstr>
      <vt:lpstr>Ubuntu</vt:lpstr>
      <vt:lpstr>Ecology 16x9</vt:lpstr>
      <vt:lpstr>Contextualizing</vt:lpstr>
      <vt:lpstr>Sex-ed</vt:lpstr>
      <vt:lpstr>Sex-ed</vt:lpstr>
      <vt:lpstr>Sex-ed</vt:lpstr>
      <vt:lpstr>Sex-ed</vt:lpstr>
      <vt:lpstr>Sex-ed</vt:lpstr>
      <vt:lpstr>Sex-ed</vt:lpstr>
      <vt:lpstr>Sex-ed</vt:lpstr>
      <vt:lpstr>Sex-ed</vt:lpstr>
      <vt:lpstr>Concerns about what counts as sex ed  Australia</vt:lpstr>
      <vt:lpstr>Sex-ed in the US </vt:lpstr>
      <vt:lpstr>Sex-ed in the US </vt:lpstr>
      <vt:lpstr>Sex-ed in the US </vt:lpstr>
      <vt:lpstr>Sex-ed in the US </vt:lpstr>
      <vt:lpstr>Sex-ed in the US </vt:lpstr>
      <vt:lpstr>Sex-ed in the US (in 2022, so before-Trump… )</vt:lpstr>
      <vt:lpstr>The Genderbread Person</vt:lpstr>
      <vt:lpstr>PowerPoint Presentation</vt:lpstr>
      <vt:lpstr>the Genderbread Person</vt:lpstr>
      <vt:lpstr>ένα ελληνικό παράδειγμα…</vt:lpstr>
      <vt:lpstr>ένα ακόμα ελληνικό παράδειγμα…</vt:lpstr>
      <vt:lpstr>Pornography as self-couple-group sex-ed</vt:lpstr>
      <vt:lpstr>Pornography as self-couple-group sex-ed</vt:lpstr>
      <vt:lpstr>Pornography as self-couple-group sex-ed</vt:lpstr>
      <vt:lpstr>Pornography as self-couple-group sex-ed</vt:lpstr>
      <vt:lpstr>Teen sexuality</vt:lpstr>
      <vt:lpstr>Teen sexuality</vt:lpstr>
      <vt:lpstr>‘Sex-Education’</vt:lpstr>
      <vt:lpstr>‘Sex-Education’</vt:lpstr>
      <vt:lpstr>‘Sex-Education’</vt:lpstr>
      <vt:lpstr>‘Sex-Education’</vt:lpstr>
      <vt:lpstr>‘Sex-Education’</vt:lpstr>
      <vt:lpstr>‘Sex-Education’</vt:lpstr>
      <vt:lpstr>‘Sex-Education’</vt:lpstr>
      <vt:lpstr>‘Sex-Education’</vt:lpstr>
      <vt:lpstr>‘Sex-Education’</vt:lpstr>
      <vt:lpstr>‘Sex-Education’</vt:lpstr>
      <vt:lpstr>POWER TO DECIDE </vt:lpstr>
      <vt:lpstr>‘Sex-Education’</vt:lpstr>
      <vt:lpstr>‘Sex-Education’</vt:lpstr>
      <vt:lpstr>‘Sex-Education’</vt:lpstr>
      <vt:lpstr>‘Sex-Education’</vt:lpstr>
      <vt:lpstr>‘Sex-Education’- sex-ed</vt:lpstr>
      <vt:lpstr>Recent work on ‘Sex Education’</vt:lpstr>
      <vt:lpstr>Recent work on ‘Sex Education’</vt:lpstr>
      <vt:lpstr>The ‘trifecta of anxieties’</vt:lpstr>
      <vt:lpstr>What do these concerns reflect?</vt:lpstr>
      <vt:lpstr>What do discourses of anxiety 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Liza Tsaliki</dc:creator>
  <cp:lastModifiedBy>Liza Tsaliki</cp:lastModifiedBy>
  <cp:revision>3</cp:revision>
  <dcterms:created xsi:type="dcterms:W3CDTF">2023-05-01T13:11:49Z</dcterms:created>
  <dcterms:modified xsi:type="dcterms:W3CDTF">2026-03-24T12:56:03Z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