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9" r:id="rId1"/>
  </p:sldMasterIdLst>
  <p:sldIdLst>
    <p:sldId id="256" r:id="rId2"/>
    <p:sldId id="258" r:id="rId3"/>
    <p:sldId id="307" r:id="rId4"/>
    <p:sldId id="257" r:id="rId5"/>
    <p:sldId id="260" r:id="rId6"/>
    <p:sldId id="261" r:id="rId7"/>
    <p:sldId id="262" r:id="rId8"/>
    <p:sldId id="269" r:id="rId9"/>
    <p:sldId id="270" r:id="rId10"/>
    <p:sldId id="271" r:id="rId11"/>
    <p:sldId id="272" r:id="rId12"/>
    <p:sldId id="273" r:id="rId13"/>
    <p:sldId id="275" r:id="rId14"/>
    <p:sldId id="274" r:id="rId15"/>
    <p:sldId id="277" r:id="rId16"/>
    <p:sldId id="276" r:id="rId17"/>
    <p:sldId id="298" r:id="rId18"/>
    <p:sldId id="299" r:id="rId19"/>
    <p:sldId id="300" r:id="rId20"/>
    <p:sldId id="301" r:id="rId21"/>
    <p:sldId id="278" r:id="rId22"/>
    <p:sldId id="279" r:id="rId23"/>
    <p:sldId id="280" r:id="rId24"/>
    <p:sldId id="281" r:id="rId25"/>
    <p:sldId id="282" r:id="rId26"/>
    <p:sldId id="283" r:id="rId27"/>
    <p:sldId id="302" r:id="rId28"/>
    <p:sldId id="284" r:id="rId29"/>
    <p:sldId id="285" r:id="rId30"/>
    <p:sldId id="286" r:id="rId31"/>
    <p:sldId id="306" r:id="rId32"/>
    <p:sldId id="287" r:id="rId33"/>
    <p:sldId id="288" r:id="rId34"/>
    <p:sldId id="289" r:id="rId35"/>
    <p:sldId id="290" r:id="rId36"/>
    <p:sldId id="297"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7C19ECD-5E77-44E2-A154-910E7CE968AD}" v="3" dt="2024-05-27T09:24:20.0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3" d="100"/>
          <a:sy n="63" d="100"/>
        </p:scale>
        <p:origin x="804"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4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39B0454-F3B6-46B3-8F91-5027001C473F}" type="doc">
      <dgm:prSet loTypeId="urn:microsoft.com/office/officeart/2008/layout/LinedList" loCatId="list" qsTypeId="urn:microsoft.com/office/officeart/2005/8/quickstyle/simple1" qsCatId="simple" csTypeId="urn:microsoft.com/office/officeart/2005/8/colors/accent1_2" csCatId="accent1"/>
      <dgm:spPr/>
      <dgm:t>
        <a:bodyPr/>
        <a:lstStyle/>
        <a:p>
          <a:endParaRPr lang="en-US"/>
        </a:p>
      </dgm:t>
    </dgm:pt>
    <dgm:pt modelId="{7649317B-F833-4F6F-BE93-9EAEB5022CE4}">
      <dgm:prSet/>
      <dgm:spPr/>
      <dgm:t>
        <a:bodyPr/>
        <a:lstStyle/>
        <a:p>
          <a:r>
            <a:rPr lang="it-IT" b="1"/>
            <a:t>sexiness also found in the way of ‘being</a:t>
          </a:r>
          <a:r>
            <a:rPr lang="it-IT"/>
            <a:t>’;</a:t>
          </a:r>
          <a:endParaRPr lang="en-US"/>
        </a:p>
      </dgm:t>
    </dgm:pt>
    <dgm:pt modelId="{4B9FA943-BCF8-4FCF-AB2F-3287FF37CB64}" type="parTrans" cxnId="{082D0924-9404-4DD5-A8E8-C46D57479D9A}">
      <dgm:prSet/>
      <dgm:spPr/>
      <dgm:t>
        <a:bodyPr/>
        <a:lstStyle/>
        <a:p>
          <a:endParaRPr lang="en-US"/>
        </a:p>
      </dgm:t>
    </dgm:pt>
    <dgm:pt modelId="{6D1FB396-DB2A-4EF1-8D7A-246E0C9CB718}" type="sibTrans" cxnId="{082D0924-9404-4DD5-A8E8-C46D57479D9A}">
      <dgm:prSet/>
      <dgm:spPr/>
      <dgm:t>
        <a:bodyPr/>
        <a:lstStyle/>
        <a:p>
          <a:endParaRPr lang="en-US"/>
        </a:p>
      </dgm:t>
    </dgm:pt>
    <dgm:pt modelId="{9C1170D9-CE59-4F6C-BC07-D34D81BD53BE}">
      <dgm:prSet/>
      <dgm:spPr/>
      <dgm:t>
        <a:bodyPr/>
        <a:lstStyle/>
        <a:p>
          <a:r>
            <a:rPr lang="it-IT" i="1" dirty="0"/>
            <a:t>it doesn’t need to be about cleavage, ‘sexy’ is also about how you talk and what you say... it’s all teasing</a:t>
          </a:r>
          <a:r>
            <a:rPr lang="it-IT" dirty="0"/>
            <a:t>, (</a:t>
          </a:r>
          <a:r>
            <a:rPr lang="it-IT" dirty="0">
              <a:solidFill>
                <a:srgbClr val="FF0000"/>
              </a:solidFill>
            </a:rPr>
            <a:t>Evi heterosexual female, 22</a:t>
          </a:r>
          <a:r>
            <a:rPr lang="it-IT" dirty="0"/>
            <a:t>).</a:t>
          </a:r>
          <a:endParaRPr lang="en-US" dirty="0"/>
        </a:p>
      </dgm:t>
    </dgm:pt>
    <dgm:pt modelId="{A64CEA88-3A5A-4239-BE0E-F2C6B20D4857}" type="parTrans" cxnId="{257AE9E4-21BB-46A5-8770-D07A773FE13E}">
      <dgm:prSet/>
      <dgm:spPr/>
      <dgm:t>
        <a:bodyPr/>
        <a:lstStyle/>
        <a:p>
          <a:endParaRPr lang="en-US"/>
        </a:p>
      </dgm:t>
    </dgm:pt>
    <dgm:pt modelId="{53FDE436-A6D0-4EAA-8A2C-BC4F94F194CA}" type="sibTrans" cxnId="{257AE9E4-21BB-46A5-8770-D07A773FE13E}">
      <dgm:prSet/>
      <dgm:spPr/>
      <dgm:t>
        <a:bodyPr/>
        <a:lstStyle/>
        <a:p>
          <a:endParaRPr lang="en-US"/>
        </a:p>
      </dgm:t>
    </dgm:pt>
    <dgm:pt modelId="{FBE2C850-3AF8-44C8-95A9-FBBDAC6F5A66}">
      <dgm:prSet/>
      <dgm:spPr/>
      <dgm:t>
        <a:bodyPr/>
        <a:lstStyle/>
        <a:p>
          <a:r>
            <a:rPr lang="it-IT" i="1" dirty="0"/>
            <a:t>I love sitting on the bed naked, him in another room, asking him questions; if he gets it right, he gets to come closer, if not, he has to retreat – it’s loads of fun</a:t>
          </a:r>
          <a:r>
            <a:rPr lang="it-IT" dirty="0"/>
            <a:t>. (</a:t>
          </a:r>
          <a:r>
            <a:rPr lang="it-IT" dirty="0">
              <a:solidFill>
                <a:srgbClr val="FF0000"/>
              </a:solidFill>
            </a:rPr>
            <a:t>Anastasia heterosexual female, 21</a:t>
          </a:r>
          <a:r>
            <a:rPr lang="it-IT" dirty="0"/>
            <a:t>) </a:t>
          </a:r>
          <a:endParaRPr lang="en-US" dirty="0"/>
        </a:p>
      </dgm:t>
    </dgm:pt>
    <dgm:pt modelId="{586C2927-73ED-4D3D-BD77-5CA9CB83CB71}" type="parTrans" cxnId="{232BE1A1-CD95-4703-BD20-CD6B72FF93E4}">
      <dgm:prSet/>
      <dgm:spPr/>
      <dgm:t>
        <a:bodyPr/>
        <a:lstStyle/>
        <a:p>
          <a:endParaRPr lang="en-US"/>
        </a:p>
      </dgm:t>
    </dgm:pt>
    <dgm:pt modelId="{174CAFEC-3BBC-4D9E-B232-D5DE1F4FEDC4}" type="sibTrans" cxnId="{232BE1A1-CD95-4703-BD20-CD6B72FF93E4}">
      <dgm:prSet/>
      <dgm:spPr/>
      <dgm:t>
        <a:bodyPr/>
        <a:lstStyle/>
        <a:p>
          <a:endParaRPr lang="en-US"/>
        </a:p>
      </dgm:t>
    </dgm:pt>
    <dgm:pt modelId="{5DC0F32F-FEA9-498D-89F7-CFAC4FEF9EBC}" type="pres">
      <dgm:prSet presAssocID="{039B0454-F3B6-46B3-8F91-5027001C473F}" presName="vert0" presStyleCnt="0">
        <dgm:presLayoutVars>
          <dgm:dir/>
          <dgm:animOne val="branch"/>
          <dgm:animLvl val="lvl"/>
        </dgm:presLayoutVars>
      </dgm:prSet>
      <dgm:spPr/>
    </dgm:pt>
    <dgm:pt modelId="{C9C7BC4C-A150-4505-933E-FDF74FFBD2AD}" type="pres">
      <dgm:prSet presAssocID="{7649317B-F833-4F6F-BE93-9EAEB5022CE4}" presName="thickLine" presStyleLbl="alignNode1" presStyleIdx="0" presStyleCnt="3"/>
      <dgm:spPr/>
    </dgm:pt>
    <dgm:pt modelId="{F29DDF5B-8BF3-4F80-A52C-610504F36422}" type="pres">
      <dgm:prSet presAssocID="{7649317B-F833-4F6F-BE93-9EAEB5022CE4}" presName="horz1" presStyleCnt="0"/>
      <dgm:spPr/>
    </dgm:pt>
    <dgm:pt modelId="{5D9992CC-EA76-418D-B850-47FD90A063CC}" type="pres">
      <dgm:prSet presAssocID="{7649317B-F833-4F6F-BE93-9EAEB5022CE4}" presName="tx1" presStyleLbl="revTx" presStyleIdx="0" presStyleCnt="3"/>
      <dgm:spPr/>
    </dgm:pt>
    <dgm:pt modelId="{9E6511B2-7A82-49CB-A4E4-D00A0D12F218}" type="pres">
      <dgm:prSet presAssocID="{7649317B-F833-4F6F-BE93-9EAEB5022CE4}" presName="vert1" presStyleCnt="0"/>
      <dgm:spPr/>
    </dgm:pt>
    <dgm:pt modelId="{6916B489-E18F-4377-9DD3-E2D4F38BF0A3}" type="pres">
      <dgm:prSet presAssocID="{9C1170D9-CE59-4F6C-BC07-D34D81BD53BE}" presName="thickLine" presStyleLbl="alignNode1" presStyleIdx="1" presStyleCnt="3"/>
      <dgm:spPr/>
    </dgm:pt>
    <dgm:pt modelId="{78176812-8016-44DA-8D9E-2C4E12CF088A}" type="pres">
      <dgm:prSet presAssocID="{9C1170D9-CE59-4F6C-BC07-D34D81BD53BE}" presName="horz1" presStyleCnt="0"/>
      <dgm:spPr/>
    </dgm:pt>
    <dgm:pt modelId="{A1227665-B0CD-4F16-B156-340682CB40AD}" type="pres">
      <dgm:prSet presAssocID="{9C1170D9-CE59-4F6C-BC07-D34D81BD53BE}" presName="tx1" presStyleLbl="revTx" presStyleIdx="1" presStyleCnt="3"/>
      <dgm:spPr/>
    </dgm:pt>
    <dgm:pt modelId="{71FF5982-3DB8-49AD-9E7F-16BFA90226FB}" type="pres">
      <dgm:prSet presAssocID="{9C1170D9-CE59-4F6C-BC07-D34D81BD53BE}" presName="vert1" presStyleCnt="0"/>
      <dgm:spPr/>
    </dgm:pt>
    <dgm:pt modelId="{317B0D5D-278E-4D1A-AFB8-1374F27EA7A2}" type="pres">
      <dgm:prSet presAssocID="{FBE2C850-3AF8-44C8-95A9-FBBDAC6F5A66}" presName="thickLine" presStyleLbl="alignNode1" presStyleIdx="2" presStyleCnt="3"/>
      <dgm:spPr/>
    </dgm:pt>
    <dgm:pt modelId="{F9B4DDF6-8196-4BAC-AFE9-77E315504FBF}" type="pres">
      <dgm:prSet presAssocID="{FBE2C850-3AF8-44C8-95A9-FBBDAC6F5A66}" presName="horz1" presStyleCnt="0"/>
      <dgm:spPr/>
    </dgm:pt>
    <dgm:pt modelId="{96DB4C98-B6FA-44CF-AF8B-ED52361EFDF9}" type="pres">
      <dgm:prSet presAssocID="{FBE2C850-3AF8-44C8-95A9-FBBDAC6F5A66}" presName="tx1" presStyleLbl="revTx" presStyleIdx="2" presStyleCnt="3"/>
      <dgm:spPr/>
    </dgm:pt>
    <dgm:pt modelId="{88A4957A-0281-4599-B084-CF47B8F40E10}" type="pres">
      <dgm:prSet presAssocID="{FBE2C850-3AF8-44C8-95A9-FBBDAC6F5A66}" presName="vert1" presStyleCnt="0"/>
      <dgm:spPr/>
    </dgm:pt>
  </dgm:ptLst>
  <dgm:cxnLst>
    <dgm:cxn modelId="{1ED46904-0F91-47CF-99DF-6EDA5850E49D}" type="presOf" srcId="{9C1170D9-CE59-4F6C-BC07-D34D81BD53BE}" destId="{A1227665-B0CD-4F16-B156-340682CB40AD}" srcOrd="0" destOrd="0" presId="urn:microsoft.com/office/officeart/2008/layout/LinedList"/>
    <dgm:cxn modelId="{7808BD0D-25BE-4005-8E36-5B51E4273070}" type="presOf" srcId="{039B0454-F3B6-46B3-8F91-5027001C473F}" destId="{5DC0F32F-FEA9-498D-89F7-CFAC4FEF9EBC}" srcOrd="0" destOrd="0" presId="urn:microsoft.com/office/officeart/2008/layout/LinedList"/>
    <dgm:cxn modelId="{082D0924-9404-4DD5-A8E8-C46D57479D9A}" srcId="{039B0454-F3B6-46B3-8F91-5027001C473F}" destId="{7649317B-F833-4F6F-BE93-9EAEB5022CE4}" srcOrd="0" destOrd="0" parTransId="{4B9FA943-BCF8-4FCF-AB2F-3287FF37CB64}" sibTransId="{6D1FB396-DB2A-4EF1-8D7A-246E0C9CB718}"/>
    <dgm:cxn modelId="{232BE1A1-CD95-4703-BD20-CD6B72FF93E4}" srcId="{039B0454-F3B6-46B3-8F91-5027001C473F}" destId="{FBE2C850-3AF8-44C8-95A9-FBBDAC6F5A66}" srcOrd="2" destOrd="0" parTransId="{586C2927-73ED-4D3D-BD77-5CA9CB83CB71}" sibTransId="{174CAFEC-3BBC-4D9E-B232-D5DE1F4FEDC4}"/>
    <dgm:cxn modelId="{712B2FCE-89BB-476D-900C-C078663C2AE4}" type="presOf" srcId="{FBE2C850-3AF8-44C8-95A9-FBBDAC6F5A66}" destId="{96DB4C98-B6FA-44CF-AF8B-ED52361EFDF9}" srcOrd="0" destOrd="0" presId="urn:microsoft.com/office/officeart/2008/layout/LinedList"/>
    <dgm:cxn modelId="{257AE9E4-21BB-46A5-8770-D07A773FE13E}" srcId="{039B0454-F3B6-46B3-8F91-5027001C473F}" destId="{9C1170D9-CE59-4F6C-BC07-D34D81BD53BE}" srcOrd="1" destOrd="0" parTransId="{A64CEA88-3A5A-4239-BE0E-F2C6B20D4857}" sibTransId="{53FDE436-A6D0-4EAA-8A2C-BC4F94F194CA}"/>
    <dgm:cxn modelId="{68052DE9-DAF6-4473-BD30-435C3EC14549}" type="presOf" srcId="{7649317B-F833-4F6F-BE93-9EAEB5022CE4}" destId="{5D9992CC-EA76-418D-B850-47FD90A063CC}" srcOrd="0" destOrd="0" presId="urn:microsoft.com/office/officeart/2008/layout/LinedList"/>
    <dgm:cxn modelId="{CFE9AC70-CF6D-439D-A4C9-11790A85E0C4}" type="presParOf" srcId="{5DC0F32F-FEA9-498D-89F7-CFAC4FEF9EBC}" destId="{C9C7BC4C-A150-4505-933E-FDF74FFBD2AD}" srcOrd="0" destOrd="0" presId="urn:microsoft.com/office/officeart/2008/layout/LinedList"/>
    <dgm:cxn modelId="{BE9FEA1E-EC8F-4BF0-B95A-22CA0CF48525}" type="presParOf" srcId="{5DC0F32F-FEA9-498D-89F7-CFAC4FEF9EBC}" destId="{F29DDF5B-8BF3-4F80-A52C-610504F36422}" srcOrd="1" destOrd="0" presId="urn:microsoft.com/office/officeart/2008/layout/LinedList"/>
    <dgm:cxn modelId="{B7955B41-4DDB-4B75-A0B6-D79333990D78}" type="presParOf" srcId="{F29DDF5B-8BF3-4F80-A52C-610504F36422}" destId="{5D9992CC-EA76-418D-B850-47FD90A063CC}" srcOrd="0" destOrd="0" presId="urn:microsoft.com/office/officeart/2008/layout/LinedList"/>
    <dgm:cxn modelId="{5E6D45C2-8851-4571-9DF3-76A04335A1C2}" type="presParOf" srcId="{F29DDF5B-8BF3-4F80-A52C-610504F36422}" destId="{9E6511B2-7A82-49CB-A4E4-D00A0D12F218}" srcOrd="1" destOrd="0" presId="urn:microsoft.com/office/officeart/2008/layout/LinedList"/>
    <dgm:cxn modelId="{46A13EDE-CDFA-48F6-83D8-FB8D839C81E6}" type="presParOf" srcId="{5DC0F32F-FEA9-498D-89F7-CFAC4FEF9EBC}" destId="{6916B489-E18F-4377-9DD3-E2D4F38BF0A3}" srcOrd="2" destOrd="0" presId="urn:microsoft.com/office/officeart/2008/layout/LinedList"/>
    <dgm:cxn modelId="{8BB523CB-8DC5-40DB-8088-F8375CB67838}" type="presParOf" srcId="{5DC0F32F-FEA9-498D-89F7-CFAC4FEF9EBC}" destId="{78176812-8016-44DA-8D9E-2C4E12CF088A}" srcOrd="3" destOrd="0" presId="urn:microsoft.com/office/officeart/2008/layout/LinedList"/>
    <dgm:cxn modelId="{9B0800F7-C8BA-4C89-B83B-A4E9BE6A5BF2}" type="presParOf" srcId="{78176812-8016-44DA-8D9E-2C4E12CF088A}" destId="{A1227665-B0CD-4F16-B156-340682CB40AD}" srcOrd="0" destOrd="0" presId="urn:microsoft.com/office/officeart/2008/layout/LinedList"/>
    <dgm:cxn modelId="{CD0508CF-06D6-4A99-957B-69080AB12A75}" type="presParOf" srcId="{78176812-8016-44DA-8D9E-2C4E12CF088A}" destId="{71FF5982-3DB8-49AD-9E7F-16BFA90226FB}" srcOrd="1" destOrd="0" presId="urn:microsoft.com/office/officeart/2008/layout/LinedList"/>
    <dgm:cxn modelId="{A22E7A2D-F502-42EA-B99D-BD2E2E65B6AB}" type="presParOf" srcId="{5DC0F32F-FEA9-498D-89F7-CFAC4FEF9EBC}" destId="{317B0D5D-278E-4D1A-AFB8-1374F27EA7A2}" srcOrd="4" destOrd="0" presId="urn:microsoft.com/office/officeart/2008/layout/LinedList"/>
    <dgm:cxn modelId="{97A225EF-74A2-43BD-84E4-090561919FC1}" type="presParOf" srcId="{5DC0F32F-FEA9-498D-89F7-CFAC4FEF9EBC}" destId="{F9B4DDF6-8196-4BAC-AFE9-77E315504FBF}" srcOrd="5" destOrd="0" presId="urn:microsoft.com/office/officeart/2008/layout/LinedList"/>
    <dgm:cxn modelId="{00AB3F9E-2E32-43F0-ABD4-EE3241805EC0}" type="presParOf" srcId="{F9B4DDF6-8196-4BAC-AFE9-77E315504FBF}" destId="{96DB4C98-B6FA-44CF-AF8B-ED52361EFDF9}" srcOrd="0" destOrd="0" presId="urn:microsoft.com/office/officeart/2008/layout/LinedList"/>
    <dgm:cxn modelId="{C046081D-98FB-4597-8F66-B631CF2326DF}" type="presParOf" srcId="{F9B4DDF6-8196-4BAC-AFE9-77E315504FBF}" destId="{88A4957A-0281-4599-B084-CF47B8F40E10}"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9C7BC4C-A150-4505-933E-FDF74FFBD2AD}">
      <dsp:nvSpPr>
        <dsp:cNvPr id="0" name=""/>
        <dsp:cNvSpPr/>
      </dsp:nvSpPr>
      <dsp:spPr>
        <a:xfrm>
          <a:off x="0" y="2031"/>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D9992CC-EA76-418D-B850-47FD90A063CC}">
      <dsp:nvSpPr>
        <dsp:cNvPr id="0" name=""/>
        <dsp:cNvSpPr/>
      </dsp:nvSpPr>
      <dsp:spPr>
        <a:xfrm>
          <a:off x="0" y="2031"/>
          <a:ext cx="10515600" cy="1385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t-IT" sz="2600" b="1" kern="1200"/>
            <a:t>sexiness also found in the way of ‘being</a:t>
          </a:r>
          <a:r>
            <a:rPr lang="it-IT" sz="2600" kern="1200"/>
            <a:t>’;</a:t>
          </a:r>
          <a:endParaRPr lang="en-US" sz="2600" kern="1200"/>
        </a:p>
      </dsp:txBody>
      <dsp:txXfrm>
        <a:off x="0" y="2031"/>
        <a:ext cx="10515600" cy="1385485"/>
      </dsp:txXfrm>
    </dsp:sp>
    <dsp:sp modelId="{6916B489-E18F-4377-9DD3-E2D4F38BF0A3}">
      <dsp:nvSpPr>
        <dsp:cNvPr id="0" name=""/>
        <dsp:cNvSpPr/>
      </dsp:nvSpPr>
      <dsp:spPr>
        <a:xfrm>
          <a:off x="0" y="1387517"/>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1227665-B0CD-4F16-B156-340682CB40AD}">
      <dsp:nvSpPr>
        <dsp:cNvPr id="0" name=""/>
        <dsp:cNvSpPr/>
      </dsp:nvSpPr>
      <dsp:spPr>
        <a:xfrm>
          <a:off x="0" y="1387517"/>
          <a:ext cx="10515600" cy="1385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t-IT" sz="2600" i="1" kern="1200" dirty="0"/>
            <a:t>it doesn’t need to be about cleavage, ‘sexy’ is also about how you talk and what you say... it’s all teasing</a:t>
          </a:r>
          <a:r>
            <a:rPr lang="it-IT" sz="2600" kern="1200" dirty="0"/>
            <a:t>, (</a:t>
          </a:r>
          <a:r>
            <a:rPr lang="it-IT" sz="2600" kern="1200" dirty="0">
              <a:solidFill>
                <a:srgbClr val="FF0000"/>
              </a:solidFill>
            </a:rPr>
            <a:t>Evi heterosexual female, 22</a:t>
          </a:r>
          <a:r>
            <a:rPr lang="it-IT" sz="2600" kern="1200" dirty="0"/>
            <a:t>).</a:t>
          </a:r>
          <a:endParaRPr lang="en-US" sz="2600" kern="1200" dirty="0"/>
        </a:p>
      </dsp:txBody>
      <dsp:txXfrm>
        <a:off x="0" y="1387517"/>
        <a:ext cx="10515600" cy="1385485"/>
      </dsp:txXfrm>
    </dsp:sp>
    <dsp:sp modelId="{317B0D5D-278E-4D1A-AFB8-1374F27EA7A2}">
      <dsp:nvSpPr>
        <dsp:cNvPr id="0" name=""/>
        <dsp:cNvSpPr/>
      </dsp:nvSpPr>
      <dsp:spPr>
        <a:xfrm>
          <a:off x="0" y="2773002"/>
          <a:ext cx="10515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DB4C98-B6FA-44CF-AF8B-ED52361EFDF9}">
      <dsp:nvSpPr>
        <dsp:cNvPr id="0" name=""/>
        <dsp:cNvSpPr/>
      </dsp:nvSpPr>
      <dsp:spPr>
        <a:xfrm>
          <a:off x="0" y="2773002"/>
          <a:ext cx="10515600" cy="138548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it-IT" sz="2600" i="1" kern="1200" dirty="0"/>
            <a:t>I love sitting on the bed naked, him in another room, asking him questions; if he gets it right, he gets to come closer, if not, he has to retreat – it’s loads of fun</a:t>
          </a:r>
          <a:r>
            <a:rPr lang="it-IT" sz="2600" kern="1200" dirty="0"/>
            <a:t>. (</a:t>
          </a:r>
          <a:r>
            <a:rPr lang="it-IT" sz="2600" kern="1200" dirty="0">
              <a:solidFill>
                <a:srgbClr val="FF0000"/>
              </a:solidFill>
            </a:rPr>
            <a:t>Anastasia heterosexual female, 21</a:t>
          </a:r>
          <a:r>
            <a:rPr lang="it-IT" sz="2600" kern="1200" dirty="0"/>
            <a:t>) </a:t>
          </a:r>
          <a:endParaRPr lang="en-US" sz="2600" kern="1200" dirty="0"/>
        </a:p>
      </dsp:txBody>
      <dsp:txXfrm>
        <a:off x="0" y="2773002"/>
        <a:ext cx="10515600" cy="138548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7175829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759917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12144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8278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8310188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493472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979182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9055409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546484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1607377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241820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3C04E684-10F4-4CC3-A0B9-F03AA7BE37CF}" type="datetimeFigureOut">
              <a:rPr lang="en-US" smtClean="0"/>
              <a:t>5/6/2025</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204613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04E684-10F4-4CC3-A0B9-F03AA7BE37CF}" type="datetimeFigureOut">
              <a:rPr lang="en-US" smtClean="0"/>
              <a:t>5/6/2025</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336271377"/>
      </p:ext>
    </p:extLst>
  </p:cSld>
  <p:clrMap bg1="lt1" tx1="dk1" bg2="lt2" tx2="dk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2" r:id="rId6"/>
    <p:sldLayoutId id="2147483727" r:id="rId7"/>
    <p:sldLayoutId id="2147483728" r:id="rId8"/>
    <p:sldLayoutId id="2147483729" r:id="rId9"/>
    <p:sldLayoutId id="2147483730" r:id="rId10"/>
    <p:sldLayoutId id="2147483731" r:id="rId11"/>
    <p:sldLayoutId id="2147483733" r:id="rId12"/>
  </p:sldLayoutIdLst>
  <p:txStyles>
    <p:titleStyle>
      <a:lvl1pPr algn="l" defTabSz="914400" rtl="0" eaLnBrk="1" latinLnBrk="0" hangingPunct="1">
        <a:lnSpc>
          <a:spcPct val="90000"/>
        </a:lnSpc>
        <a:spcBef>
          <a:spcPct val="0"/>
        </a:spcBef>
        <a:buNone/>
        <a:defRPr sz="4000" i="0"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0" name="Rectangle 8">
            <a:extLst>
              <a:ext uri="{FF2B5EF4-FFF2-40B4-BE49-F238E27FC236}">
                <a16:creationId xmlns:a16="http://schemas.microsoft.com/office/drawing/2014/main" id="{F95DA1D8-E874-4205-B6D5-557E0C0722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1" name="Picture 3" descr="Network Technology Background">
            <a:extLst>
              <a:ext uri="{FF2B5EF4-FFF2-40B4-BE49-F238E27FC236}">
                <a16:creationId xmlns:a16="http://schemas.microsoft.com/office/drawing/2014/main" id="{ECF64559-BAC8-92E4-D406-23F9ADD0DF3A}"/>
              </a:ext>
            </a:extLst>
          </p:cNvPr>
          <p:cNvPicPr>
            <a:picLocks noChangeAspect="1"/>
          </p:cNvPicPr>
          <p:nvPr/>
        </p:nvPicPr>
        <p:blipFill rotWithShape="1">
          <a:blip r:embed="rId2"/>
          <a:srcRect b="3434"/>
          <a:stretch/>
        </p:blipFill>
        <p:spPr>
          <a:xfrm>
            <a:off x="20" y="10"/>
            <a:ext cx="12191980" cy="6857990"/>
          </a:xfrm>
          <a:custGeom>
            <a:avLst/>
            <a:gdLst/>
            <a:ahLst/>
            <a:cxnLst/>
            <a:rect l="l" t="t" r="r" b="b"/>
            <a:pathLst>
              <a:path w="12192000" h="6858000">
                <a:moveTo>
                  <a:pt x="5712609" y="3740816"/>
                </a:moveTo>
                <a:cubicBezTo>
                  <a:pt x="5738974" y="3758821"/>
                  <a:pt x="5765337" y="3776826"/>
                  <a:pt x="5791702" y="3794831"/>
                </a:cubicBezTo>
                <a:cubicBezTo>
                  <a:pt x="5776911" y="3790330"/>
                  <a:pt x="5760836" y="3785829"/>
                  <a:pt x="5745403" y="3781327"/>
                </a:cubicBezTo>
                <a:cubicBezTo>
                  <a:pt x="5732542" y="3770394"/>
                  <a:pt x="5719038" y="3760108"/>
                  <a:pt x="5706178" y="3748531"/>
                </a:cubicBezTo>
                <a:cubicBezTo>
                  <a:pt x="5708106" y="3745959"/>
                  <a:pt x="5710678" y="3743389"/>
                  <a:pt x="5712609" y="3740816"/>
                </a:cubicBezTo>
                <a:close/>
                <a:moveTo>
                  <a:pt x="6185882" y="2838635"/>
                </a:moveTo>
                <a:cubicBezTo>
                  <a:pt x="6344070" y="2946665"/>
                  <a:pt x="6502257" y="3055338"/>
                  <a:pt x="6660444" y="3163369"/>
                </a:cubicBezTo>
                <a:cubicBezTo>
                  <a:pt x="6657871" y="3165941"/>
                  <a:pt x="6655942" y="3168513"/>
                  <a:pt x="6653370" y="3171086"/>
                </a:cubicBezTo>
                <a:cubicBezTo>
                  <a:pt x="6479751" y="3079774"/>
                  <a:pt x="6315776" y="2978175"/>
                  <a:pt x="6185882" y="2838635"/>
                </a:cubicBezTo>
                <a:close/>
                <a:moveTo>
                  <a:pt x="0" y="0"/>
                </a:moveTo>
                <a:lnTo>
                  <a:pt x="12192000" y="0"/>
                </a:lnTo>
                <a:lnTo>
                  <a:pt x="12192000" y="3164490"/>
                </a:lnTo>
                <a:lnTo>
                  <a:pt x="11988395" y="3196744"/>
                </a:lnTo>
                <a:cubicBezTo>
                  <a:pt x="11473771" y="3266864"/>
                  <a:pt x="10861963" y="3302908"/>
                  <a:pt x="10185568" y="3253395"/>
                </a:cubicBezTo>
                <a:cubicBezTo>
                  <a:pt x="10116120" y="3248250"/>
                  <a:pt x="10050531" y="3245034"/>
                  <a:pt x="9983655" y="3242463"/>
                </a:cubicBezTo>
                <a:cubicBezTo>
                  <a:pt x="9392061" y="3216097"/>
                  <a:pt x="8811401" y="3203236"/>
                  <a:pt x="8566404" y="3171728"/>
                </a:cubicBezTo>
                <a:cubicBezTo>
                  <a:pt x="8374779" y="3146650"/>
                  <a:pt x="7394792" y="2934448"/>
                  <a:pt x="7107354" y="2755040"/>
                </a:cubicBezTo>
                <a:cubicBezTo>
                  <a:pt x="6813486" y="2571132"/>
                  <a:pt x="6536339" y="2367932"/>
                  <a:pt x="6260475" y="2164090"/>
                </a:cubicBezTo>
                <a:cubicBezTo>
                  <a:pt x="6140870" y="2075993"/>
                  <a:pt x="6013549" y="1995614"/>
                  <a:pt x="5905518" y="1894658"/>
                </a:cubicBezTo>
                <a:cubicBezTo>
                  <a:pt x="5797490" y="1793059"/>
                  <a:pt x="5694605" y="1687600"/>
                  <a:pt x="5577572" y="1593717"/>
                </a:cubicBezTo>
                <a:cubicBezTo>
                  <a:pt x="5544133" y="1566709"/>
                  <a:pt x="5510696" y="1537773"/>
                  <a:pt x="5461824" y="1533271"/>
                </a:cubicBezTo>
                <a:cubicBezTo>
                  <a:pt x="5450893" y="1531985"/>
                  <a:pt x="5439318" y="1532628"/>
                  <a:pt x="5428386" y="1533913"/>
                </a:cubicBezTo>
                <a:cubicBezTo>
                  <a:pt x="5416169" y="1535200"/>
                  <a:pt x="5406523" y="1541630"/>
                  <a:pt x="5402021" y="1552562"/>
                </a:cubicBezTo>
                <a:cubicBezTo>
                  <a:pt x="5397521" y="1564781"/>
                  <a:pt x="5405238" y="1571853"/>
                  <a:pt x="5414239" y="1578283"/>
                </a:cubicBezTo>
                <a:cubicBezTo>
                  <a:pt x="5420670" y="1582785"/>
                  <a:pt x="5427099" y="1589859"/>
                  <a:pt x="5435459" y="1591144"/>
                </a:cubicBezTo>
                <a:cubicBezTo>
                  <a:pt x="5488833" y="1598861"/>
                  <a:pt x="5508766" y="1638086"/>
                  <a:pt x="5533844" y="1672809"/>
                </a:cubicBezTo>
                <a:cubicBezTo>
                  <a:pt x="5544776" y="1687600"/>
                  <a:pt x="5556350" y="1699175"/>
                  <a:pt x="5536417" y="1720394"/>
                </a:cubicBezTo>
                <a:cubicBezTo>
                  <a:pt x="5519055" y="1739042"/>
                  <a:pt x="5537059" y="1748689"/>
                  <a:pt x="5555063" y="1753834"/>
                </a:cubicBezTo>
                <a:cubicBezTo>
                  <a:pt x="5580142" y="1760906"/>
                  <a:pt x="5609722" y="1759621"/>
                  <a:pt x="5638015" y="1782770"/>
                </a:cubicBezTo>
                <a:cubicBezTo>
                  <a:pt x="5531915" y="1784699"/>
                  <a:pt x="5486902" y="1723611"/>
                  <a:pt x="5438676" y="1667022"/>
                </a:cubicBezTo>
                <a:cubicBezTo>
                  <a:pt x="5420670" y="1646446"/>
                  <a:pt x="5408453" y="1622010"/>
                  <a:pt x="5393019" y="1598861"/>
                </a:cubicBezTo>
                <a:cubicBezTo>
                  <a:pt x="5373728" y="1570568"/>
                  <a:pt x="5351221" y="1569281"/>
                  <a:pt x="5322928" y="1594359"/>
                </a:cubicBezTo>
                <a:cubicBezTo>
                  <a:pt x="5297850" y="1616865"/>
                  <a:pt x="5285633" y="1614937"/>
                  <a:pt x="5277274" y="1584070"/>
                </a:cubicBezTo>
                <a:cubicBezTo>
                  <a:pt x="5264412" y="1535843"/>
                  <a:pt x="5234831" y="1501763"/>
                  <a:pt x="5184674" y="1484401"/>
                </a:cubicBezTo>
                <a:cubicBezTo>
                  <a:pt x="5179209" y="1482471"/>
                  <a:pt x="5173101" y="1479417"/>
                  <a:pt x="5167072" y="1478372"/>
                </a:cubicBezTo>
                <a:cubicBezTo>
                  <a:pt x="5161044" y="1477327"/>
                  <a:pt x="5155097" y="1478292"/>
                  <a:pt x="5149951" y="1484401"/>
                </a:cubicBezTo>
                <a:cubicBezTo>
                  <a:pt x="5140950" y="1494688"/>
                  <a:pt x="5148664" y="1506907"/>
                  <a:pt x="5155097" y="1515909"/>
                </a:cubicBezTo>
                <a:cubicBezTo>
                  <a:pt x="5166670" y="1531985"/>
                  <a:pt x="5176959" y="1547417"/>
                  <a:pt x="5181461" y="1566709"/>
                </a:cubicBezTo>
                <a:cubicBezTo>
                  <a:pt x="5184674" y="1579570"/>
                  <a:pt x="5187891" y="1593717"/>
                  <a:pt x="5178887" y="1603361"/>
                </a:cubicBezTo>
                <a:cubicBezTo>
                  <a:pt x="5141592" y="1644516"/>
                  <a:pt x="5168600" y="1663807"/>
                  <a:pt x="5200752" y="1685671"/>
                </a:cubicBezTo>
                <a:cubicBezTo>
                  <a:pt x="5245120" y="1715251"/>
                  <a:pt x="5262482" y="1758976"/>
                  <a:pt x="5252195" y="1811063"/>
                </a:cubicBezTo>
                <a:cubicBezTo>
                  <a:pt x="5248335" y="1832284"/>
                  <a:pt x="5250909" y="1845143"/>
                  <a:pt x="5277274" y="1844501"/>
                </a:cubicBezTo>
                <a:cubicBezTo>
                  <a:pt x="5287560" y="1844501"/>
                  <a:pt x="5290133" y="1851575"/>
                  <a:pt x="5293993" y="1859290"/>
                </a:cubicBezTo>
                <a:cubicBezTo>
                  <a:pt x="5376299" y="2041270"/>
                  <a:pt x="5495262" y="2200743"/>
                  <a:pt x="5634802" y="2347356"/>
                </a:cubicBezTo>
                <a:cubicBezTo>
                  <a:pt x="5747976" y="2466318"/>
                  <a:pt x="5872725" y="2573704"/>
                  <a:pt x="6001975" y="2677877"/>
                </a:cubicBezTo>
                <a:cubicBezTo>
                  <a:pt x="6005832" y="2681092"/>
                  <a:pt x="6009691" y="2684949"/>
                  <a:pt x="6011621" y="2691379"/>
                </a:cubicBezTo>
                <a:cubicBezTo>
                  <a:pt x="5950533" y="2678520"/>
                  <a:pt x="5897804" y="2652154"/>
                  <a:pt x="5847002" y="2622575"/>
                </a:cubicBezTo>
                <a:cubicBezTo>
                  <a:pt x="5711965" y="2544125"/>
                  <a:pt x="5598147" y="2442525"/>
                  <a:pt x="5483045" y="2342854"/>
                </a:cubicBezTo>
                <a:cubicBezTo>
                  <a:pt x="5412953" y="2281765"/>
                  <a:pt x="5340933" y="2222606"/>
                  <a:pt x="5263769" y="2168592"/>
                </a:cubicBezTo>
                <a:cubicBezTo>
                  <a:pt x="5250909" y="2159588"/>
                  <a:pt x="5241905" y="2148014"/>
                  <a:pt x="5232904" y="2136439"/>
                </a:cubicBezTo>
                <a:cubicBezTo>
                  <a:pt x="5227759" y="2130010"/>
                  <a:pt x="5221329" y="2124222"/>
                  <a:pt x="5211040" y="2126795"/>
                </a:cubicBezTo>
                <a:cubicBezTo>
                  <a:pt x="5198180" y="2130010"/>
                  <a:pt x="5196893" y="2139654"/>
                  <a:pt x="5195606" y="2149301"/>
                </a:cubicBezTo>
                <a:cubicBezTo>
                  <a:pt x="5191749" y="2180166"/>
                  <a:pt x="5200108" y="2207817"/>
                  <a:pt x="5216185" y="2234181"/>
                </a:cubicBezTo>
                <a:cubicBezTo>
                  <a:pt x="5257983" y="2301699"/>
                  <a:pt x="5319713" y="2353786"/>
                  <a:pt x="5383373" y="2403300"/>
                </a:cubicBezTo>
                <a:cubicBezTo>
                  <a:pt x="5465682" y="2466961"/>
                  <a:pt x="5545418" y="2533193"/>
                  <a:pt x="5618083" y="2605857"/>
                </a:cubicBezTo>
                <a:cubicBezTo>
                  <a:pt x="5623226" y="2611001"/>
                  <a:pt x="5632871" y="2614216"/>
                  <a:pt x="5629656" y="2629005"/>
                </a:cubicBezTo>
                <a:cubicBezTo>
                  <a:pt x="5584001" y="2594925"/>
                  <a:pt x="5540917" y="2561487"/>
                  <a:pt x="5497192" y="2529334"/>
                </a:cubicBezTo>
                <a:cubicBezTo>
                  <a:pt x="5454108" y="2497183"/>
                  <a:pt x="5410380" y="2465031"/>
                  <a:pt x="5367298" y="2433523"/>
                </a:cubicBezTo>
                <a:cubicBezTo>
                  <a:pt x="5357008" y="2425806"/>
                  <a:pt x="5346076" y="2414874"/>
                  <a:pt x="5331288" y="2424520"/>
                </a:cubicBezTo>
                <a:cubicBezTo>
                  <a:pt x="5315856" y="2434165"/>
                  <a:pt x="5317785" y="2450242"/>
                  <a:pt x="5321643" y="2463101"/>
                </a:cubicBezTo>
                <a:cubicBezTo>
                  <a:pt x="5333859" y="2501041"/>
                  <a:pt x="5355081" y="2534479"/>
                  <a:pt x="5383373" y="2564059"/>
                </a:cubicBezTo>
                <a:cubicBezTo>
                  <a:pt x="5479829" y="2661801"/>
                  <a:pt x="5591073" y="2746038"/>
                  <a:pt x="5694605" y="2837349"/>
                </a:cubicBezTo>
                <a:cubicBezTo>
                  <a:pt x="5750548" y="2886864"/>
                  <a:pt x="5801990" y="2939593"/>
                  <a:pt x="5850861" y="2994249"/>
                </a:cubicBezTo>
                <a:cubicBezTo>
                  <a:pt x="5861793" y="3006469"/>
                  <a:pt x="5861149" y="3018043"/>
                  <a:pt x="5857934" y="3032189"/>
                </a:cubicBezTo>
                <a:cubicBezTo>
                  <a:pt x="5845076" y="3089421"/>
                  <a:pt x="5865008" y="3108711"/>
                  <a:pt x="5929311" y="3097780"/>
                </a:cubicBezTo>
                <a:cubicBezTo>
                  <a:pt x="5949246" y="3094563"/>
                  <a:pt x="5962750" y="3097780"/>
                  <a:pt x="5974966" y="3111282"/>
                </a:cubicBezTo>
                <a:cubicBezTo>
                  <a:pt x="6122866" y="3278472"/>
                  <a:pt x="6297771" y="3419297"/>
                  <a:pt x="6488753" y="3544689"/>
                </a:cubicBezTo>
                <a:cubicBezTo>
                  <a:pt x="6566560" y="3595488"/>
                  <a:pt x="6646940" y="3643718"/>
                  <a:pt x="6728605" y="3688730"/>
                </a:cubicBezTo>
                <a:cubicBezTo>
                  <a:pt x="6728605" y="3691945"/>
                  <a:pt x="6728605" y="3695804"/>
                  <a:pt x="6728605" y="3699019"/>
                </a:cubicBezTo>
                <a:cubicBezTo>
                  <a:pt x="6727962" y="3703519"/>
                  <a:pt x="6727320" y="3706091"/>
                  <a:pt x="6726677" y="3709950"/>
                </a:cubicBezTo>
                <a:cubicBezTo>
                  <a:pt x="6611573" y="3640502"/>
                  <a:pt x="6497754" y="3569125"/>
                  <a:pt x="6386510" y="3493890"/>
                </a:cubicBezTo>
                <a:cubicBezTo>
                  <a:pt x="6084927" y="3290048"/>
                  <a:pt x="5796845" y="3071415"/>
                  <a:pt x="5504264" y="2857926"/>
                </a:cubicBezTo>
                <a:cubicBezTo>
                  <a:pt x="5405879" y="2785906"/>
                  <a:pt x="5328073" y="2693952"/>
                  <a:pt x="5239333" y="2612929"/>
                </a:cubicBezTo>
                <a:cubicBezTo>
                  <a:pt x="5180174" y="2558915"/>
                  <a:pt x="5123586" y="2502328"/>
                  <a:pt x="5054783" y="2457958"/>
                </a:cubicBezTo>
                <a:cubicBezTo>
                  <a:pt x="5026489" y="2439952"/>
                  <a:pt x="4996909" y="2423876"/>
                  <a:pt x="4958969" y="2428378"/>
                </a:cubicBezTo>
                <a:cubicBezTo>
                  <a:pt x="4944180" y="2430308"/>
                  <a:pt x="4927460" y="2434165"/>
                  <a:pt x="4922316" y="2450884"/>
                </a:cubicBezTo>
                <a:cubicBezTo>
                  <a:pt x="4917814" y="2467603"/>
                  <a:pt x="4931318" y="2475320"/>
                  <a:pt x="4943538" y="2482393"/>
                </a:cubicBezTo>
                <a:cubicBezTo>
                  <a:pt x="4946752" y="2484322"/>
                  <a:pt x="4949967" y="2486895"/>
                  <a:pt x="4953183" y="2486895"/>
                </a:cubicBezTo>
                <a:cubicBezTo>
                  <a:pt x="5014271" y="2490752"/>
                  <a:pt x="5028418" y="2539623"/>
                  <a:pt x="5057355" y="2574991"/>
                </a:cubicBezTo>
                <a:cubicBezTo>
                  <a:pt x="5066357" y="2585923"/>
                  <a:pt x="5066999" y="2596854"/>
                  <a:pt x="5057355" y="2609714"/>
                </a:cubicBezTo>
                <a:cubicBezTo>
                  <a:pt x="5039991" y="2632863"/>
                  <a:pt x="5052210" y="2643152"/>
                  <a:pt x="5075359" y="2649582"/>
                </a:cubicBezTo>
                <a:cubicBezTo>
                  <a:pt x="5098507" y="2656013"/>
                  <a:pt x="5123586" y="2657941"/>
                  <a:pt x="5148664" y="2672732"/>
                </a:cubicBezTo>
                <a:cubicBezTo>
                  <a:pt x="5108797" y="2684949"/>
                  <a:pt x="5081147" y="2672090"/>
                  <a:pt x="5055425" y="2656013"/>
                </a:cubicBezTo>
                <a:cubicBezTo>
                  <a:pt x="4997552" y="2620646"/>
                  <a:pt x="4960257" y="2568559"/>
                  <a:pt x="4924888" y="2515188"/>
                </a:cubicBezTo>
                <a:cubicBezTo>
                  <a:pt x="4917814" y="2504899"/>
                  <a:pt x="4912027" y="2493324"/>
                  <a:pt x="4902382" y="2484965"/>
                </a:cubicBezTo>
                <a:cubicBezTo>
                  <a:pt x="4884376" y="2468246"/>
                  <a:pt x="4865085" y="2466318"/>
                  <a:pt x="4843224" y="2486895"/>
                </a:cubicBezTo>
                <a:cubicBezTo>
                  <a:pt x="4814285" y="2513902"/>
                  <a:pt x="4803998" y="2511973"/>
                  <a:pt x="4794352" y="2477250"/>
                </a:cubicBezTo>
                <a:cubicBezTo>
                  <a:pt x="4781490" y="2430308"/>
                  <a:pt x="4752554" y="2397512"/>
                  <a:pt x="4703040" y="2380151"/>
                </a:cubicBezTo>
                <a:cubicBezTo>
                  <a:pt x="4692753" y="2376292"/>
                  <a:pt x="4681821" y="2371147"/>
                  <a:pt x="4670890" y="2379507"/>
                </a:cubicBezTo>
                <a:cubicBezTo>
                  <a:pt x="4659315" y="2389153"/>
                  <a:pt x="4667030" y="2398798"/>
                  <a:pt x="4671532" y="2407802"/>
                </a:cubicBezTo>
                <a:cubicBezTo>
                  <a:pt x="4677962" y="2421948"/>
                  <a:pt x="4685679" y="2436095"/>
                  <a:pt x="4691466" y="2450884"/>
                </a:cubicBezTo>
                <a:cubicBezTo>
                  <a:pt x="4701755" y="2474677"/>
                  <a:pt x="4703685" y="2499756"/>
                  <a:pt x="4684393" y="2522904"/>
                </a:cubicBezTo>
                <a:cubicBezTo>
                  <a:pt x="4670245" y="2539623"/>
                  <a:pt x="4671532" y="2550555"/>
                  <a:pt x="4690181" y="2562130"/>
                </a:cubicBezTo>
                <a:cubicBezTo>
                  <a:pt x="4749983" y="2598140"/>
                  <a:pt x="4787922" y="2645081"/>
                  <a:pt x="4767344" y="2718387"/>
                </a:cubicBezTo>
                <a:cubicBezTo>
                  <a:pt x="4764130" y="2728676"/>
                  <a:pt x="4767988" y="2738965"/>
                  <a:pt x="4780205" y="2738321"/>
                </a:cubicBezTo>
                <a:cubicBezTo>
                  <a:pt x="4807214" y="2736393"/>
                  <a:pt x="4811713" y="2753112"/>
                  <a:pt x="4819430" y="2770474"/>
                </a:cubicBezTo>
                <a:cubicBezTo>
                  <a:pt x="4894666" y="2937020"/>
                  <a:pt x="5003339" y="3082346"/>
                  <a:pt x="5128730" y="3218670"/>
                </a:cubicBezTo>
                <a:cubicBezTo>
                  <a:pt x="5252837" y="3353709"/>
                  <a:pt x="5392376" y="3474599"/>
                  <a:pt x="5540917" y="3590345"/>
                </a:cubicBezTo>
                <a:cubicBezTo>
                  <a:pt x="5499119" y="3586487"/>
                  <a:pt x="5445104" y="3562695"/>
                  <a:pt x="5393019" y="3535044"/>
                </a:cubicBezTo>
                <a:cubicBezTo>
                  <a:pt x="5255410" y="3461095"/>
                  <a:pt x="5142235" y="3360781"/>
                  <a:pt x="5027131" y="3262397"/>
                </a:cubicBezTo>
                <a:cubicBezTo>
                  <a:pt x="4946752" y="3193592"/>
                  <a:pt x="4868302" y="3122858"/>
                  <a:pt x="4778275" y="3063697"/>
                </a:cubicBezTo>
                <a:cubicBezTo>
                  <a:pt x="4767988" y="3057268"/>
                  <a:pt x="4760914" y="3048908"/>
                  <a:pt x="4755127" y="3038619"/>
                </a:cubicBezTo>
                <a:cubicBezTo>
                  <a:pt x="4749983" y="3029617"/>
                  <a:pt x="4742265" y="3021258"/>
                  <a:pt x="4728763" y="3025115"/>
                </a:cubicBezTo>
                <a:cubicBezTo>
                  <a:pt x="4715259" y="3029617"/>
                  <a:pt x="4713973" y="3041192"/>
                  <a:pt x="4713973" y="3051481"/>
                </a:cubicBezTo>
                <a:cubicBezTo>
                  <a:pt x="4715902" y="3090063"/>
                  <a:pt x="4726833" y="3124786"/>
                  <a:pt x="4750625" y="3155652"/>
                </a:cubicBezTo>
                <a:cubicBezTo>
                  <a:pt x="4796924" y="3217385"/>
                  <a:pt x="4858656" y="3265612"/>
                  <a:pt x="4920386" y="3313839"/>
                </a:cubicBezTo>
                <a:cubicBezTo>
                  <a:pt x="5005911" y="3380072"/>
                  <a:pt x="5085005" y="3452092"/>
                  <a:pt x="5156382" y="3532472"/>
                </a:cubicBezTo>
                <a:cubicBezTo>
                  <a:pt x="5104940" y="3493247"/>
                  <a:pt x="5053495" y="3453378"/>
                  <a:pt x="5001409" y="3414153"/>
                </a:cubicBezTo>
                <a:cubicBezTo>
                  <a:pt x="4962184" y="3384574"/>
                  <a:pt x="4921673" y="3356279"/>
                  <a:pt x="4881806" y="3327343"/>
                </a:cubicBezTo>
                <a:cubicBezTo>
                  <a:pt x="4872159" y="3320270"/>
                  <a:pt x="4861870" y="3312554"/>
                  <a:pt x="4848368" y="3322198"/>
                </a:cubicBezTo>
                <a:cubicBezTo>
                  <a:pt x="4836149" y="3330558"/>
                  <a:pt x="4838079" y="3342777"/>
                  <a:pt x="4840652" y="3354351"/>
                </a:cubicBezTo>
                <a:cubicBezTo>
                  <a:pt x="4850297" y="3400006"/>
                  <a:pt x="4877304" y="3436659"/>
                  <a:pt x="4910742" y="3469454"/>
                </a:cubicBezTo>
                <a:cubicBezTo>
                  <a:pt x="4951252" y="3508679"/>
                  <a:pt x="4993695" y="3545976"/>
                  <a:pt x="5037419" y="3583272"/>
                </a:cubicBezTo>
                <a:cubicBezTo>
                  <a:pt x="4990479" y="3572983"/>
                  <a:pt x="4943538" y="3562695"/>
                  <a:pt x="4896595" y="3554336"/>
                </a:cubicBezTo>
                <a:cubicBezTo>
                  <a:pt x="4917814" y="3628927"/>
                  <a:pt x="4967328" y="3643718"/>
                  <a:pt x="5011699" y="3655292"/>
                </a:cubicBezTo>
                <a:cubicBezTo>
                  <a:pt x="5071502" y="3670081"/>
                  <a:pt x="5128730" y="3688730"/>
                  <a:pt x="5185319" y="3709950"/>
                </a:cubicBezTo>
                <a:cubicBezTo>
                  <a:pt x="5209111" y="3731170"/>
                  <a:pt x="5232904" y="3751748"/>
                  <a:pt x="5256052" y="3773610"/>
                </a:cubicBezTo>
                <a:cubicBezTo>
                  <a:pt x="5279845" y="3796118"/>
                  <a:pt x="5302352" y="3818624"/>
                  <a:pt x="5324859" y="3842415"/>
                </a:cubicBezTo>
                <a:cubicBezTo>
                  <a:pt x="5340933" y="3859776"/>
                  <a:pt x="5360224" y="3874568"/>
                  <a:pt x="5341576" y="3904146"/>
                </a:cubicBezTo>
                <a:cubicBezTo>
                  <a:pt x="5333217" y="3917650"/>
                  <a:pt x="5387873" y="3990958"/>
                  <a:pt x="5405238" y="3995458"/>
                </a:cubicBezTo>
                <a:cubicBezTo>
                  <a:pt x="5407809" y="3996100"/>
                  <a:pt x="5410380" y="3996745"/>
                  <a:pt x="5412310" y="3996745"/>
                </a:cubicBezTo>
                <a:cubicBezTo>
                  <a:pt x="5449607" y="3994173"/>
                  <a:pt x="5457967" y="4016036"/>
                  <a:pt x="5458608" y="4043687"/>
                </a:cubicBezTo>
                <a:cubicBezTo>
                  <a:pt x="5459252" y="4070693"/>
                  <a:pt x="5452823" y="4104131"/>
                  <a:pt x="5503621" y="4090627"/>
                </a:cubicBezTo>
                <a:cubicBezTo>
                  <a:pt x="5509408" y="4089342"/>
                  <a:pt x="5510696" y="4093199"/>
                  <a:pt x="5513266" y="4097701"/>
                </a:cubicBezTo>
                <a:cubicBezTo>
                  <a:pt x="5568568" y="4212804"/>
                  <a:pt x="5661808" y="4301543"/>
                  <a:pt x="5753762" y="4390282"/>
                </a:cubicBezTo>
                <a:cubicBezTo>
                  <a:pt x="5758907" y="4394784"/>
                  <a:pt x="5764052" y="4399285"/>
                  <a:pt x="5769195" y="4403786"/>
                </a:cubicBezTo>
                <a:cubicBezTo>
                  <a:pt x="5672741" y="4381280"/>
                  <a:pt x="5354436" y="4352342"/>
                  <a:pt x="5261196" y="4361989"/>
                </a:cubicBezTo>
                <a:cubicBezTo>
                  <a:pt x="5178245" y="4370349"/>
                  <a:pt x="4709472" y="4230167"/>
                  <a:pt x="4612374" y="4147215"/>
                </a:cubicBezTo>
                <a:cubicBezTo>
                  <a:pt x="4598869" y="4212161"/>
                  <a:pt x="4627806" y="4237882"/>
                  <a:pt x="4650956" y="4267463"/>
                </a:cubicBezTo>
                <a:cubicBezTo>
                  <a:pt x="4683749" y="4309260"/>
                  <a:pt x="4688895" y="4338840"/>
                  <a:pt x="4627162" y="4372278"/>
                </a:cubicBezTo>
                <a:cubicBezTo>
                  <a:pt x="4450327" y="4467447"/>
                  <a:pt x="4452257" y="4470662"/>
                  <a:pt x="4618160" y="4599911"/>
                </a:cubicBezTo>
                <a:cubicBezTo>
                  <a:pt x="4625877" y="4605700"/>
                  <a:pt x="4622019" y="4624347"/>
                  <a:pt x="4623948" y="4637209"/>
                </a:cubicBezTo>
                <a:cubicBezTo>
                  <a:pt x="4580863" y="4656500"/>
                  <a:pt x="4530064" y="4606343"/>
                  <a:pt x="4478622" y="4660357"/>
                </a:cubicBezTo>
                <a:cubicBezTo>
                  <a:pt x="4700468" y="4897637"/>
                  <a:pt x="5038064" y="5123344"/>
                  <a:pt x="5344150" y="5301466"/>
                </a:cubicBezTo>
                <a:cubicBezTo>
                  <a:pt x="5096581" y="5359982"/>
                  <a:pt x="4948037" y="5154210"/>
                  <a:pt x="4766058" y="5180574"/>
                </a:cubicBezTo>
                <a:cubicBezTo>
                  <a:pt x="4675390" y="5244877"/>
                  <a:pt x="4945465" y="5349050"/>
                  <a:pt x="4687609" y="5379273"/>
                </a:cubicBezTo>
                <a:cubicBezTo>
                  <a:pt x="4799496" y="5435860"/>
                  <a:pt x="4882449" y="5491161"/>
                  <a:pt x="4959611" y="5556107"/>
                </a:cubicBezTo>
                <a:cubicBezTo>
                  <a:pt x="5096581" y="5672497"/>
                  <a:pt x="5123586" y="5749662"/>
                  <a:pt x="5060571" y="5905920"/>
                </a:cubicBezTo>
                <a:cubicBezTo>
                  <a:pt x="5018773" y="6008805"/>
                  <a:pt x="4958326" y="6103332"/>
                  <a:pt x="5011699" y="6226152"/>
                </a:cubicBezTo>
                <a:cubicBezTo>
                  <a:pt x="5048351" y="6310389"/>
                  <a:pt x="5034204" y="6365690"/>
                  <a:pt x="4895308" y="6327750"/>
                </a:cubicBezTo>
                <a:cubicBezTo>
                  <a:pt x="4745482" y="6287240"/>
                  <a:pt x="4688895" y="6363118"/>
                  <a:pt x="4726833" y="6510373"/>
                </a:cubicBezTo>
                <a:cubicBezTo>
                  <a:pt x="4751269" y="6604900"/>
                  <a:pt x="4725546" y="6634480"/>
                  <a:pt x="4622661" y="6623548"/>
                </a:cubicBezTo>
                <a:cubicBezTo>
                  <a:pt x="4508843" y="6611330"/>
                  <a:pt x="4400814" y="6549598"/>
                  <a:pt x="4259989" y="6579179"/>
                </a:cubicBezTo>
                <a:cubicBezTo>
                  <a:pt x="4358453" y="6729972"/>
                  <a:pt x="4554892" y="6711403"/>
                  <a:pt x="4690343" y="6814255"/>
                </a:cubicBezTo>
                <a:lnTo>
                  <a:pt x="4735334" y="6858000"/>
                </a:lnTo>
                <a:lnTo>
                  <a:pt x="4496011" y="6858000"/>
                </a:lnTo>
                <a:lnTo>
                  <a:pt x="4440632" y="6851514"/>
                </a:lnTo>
                <a:cubicBezTo>
                  <a:pt x="4410700" y="6846400"/>
                  <a:pt x="4381522" y="6839608"/>
                  <a:pt x="4352585" y="6830605"/>
                </a:cubicBezTo>
                <a:cubicBezTo>
                  <a:pt x="4304358" y="6815816"/>
                  <a:pt x="4251629" y="6801027"/>
                  <a:pt x="4224621" y="6850539"/>
                </a:cubicBezTo>
                <a:lnTo>
                  <a:pt x="4223115" y="6858000"/>
                </a:lnTo>
                <a:lnTo>
                  <a:pt x="0" y="6858000"/>
                </a:lnTo>
                <a:close/>
              </a:path>
            </a:pathLst>
          </a:custGeom>
        </p:spPr>
      </p:pic>
      <p:sp>
        <p:nvSpPr>
          <p:cNvPr id="2" name="Title 1">
            <a:extLst>
              <a:ext uri="{FF2B5EF4-FFF2-40B4-BE49-F238E27FC236}">
                <a16:creationId xmlns:a16="http://schemas.microsoft.com/office/drawing/2014/main" id="{DC978561-4788-4E5E-BB21-575D7DA8AABC}"/>
              </a:ext>
            </a:extLst>
          </p:cNvPr>
          <p:cNvSpPr>
            <a:spLocks noGrp="1"/>
          </p:cNvSpPr>
          <p:nvPr>
            <p:ph type="ctrTitle"/>
          </p:nvPr>
        </p:nvSpPr>
        <p:spPr>
          <a:xfrm>
            <a:off x="6095999" y="3834174"/>
            <a:ext cx="5257800" cy="1701570"/>
          </a:xfrm>
        </p:spPr>
        <p:txBody>
          <a:bodyPr anchor="b">
            <a:normAutofit/>
          </a:bodyPr>
          <a:lstStyle/>
          <a:p>
            <a:r>
              <a:rPr lang="en-US" sz="1800" b="1" i="0" dirty="0">
                <a:solidFill>
                  <a:srgbClr val="000000"/>
                </a:solidFill>
                <a:effectLst/>
                <a:latin typeface="TimesNewRomanPS-BoldMT"/>
              </a:rPr>
              <a:t>producing the erotic body within 'the love</a:t>
            </a:r>
            <a:br>
              <a:rPr lang="en-US" sz="1800" b="1" i="0" dirty="0">
                <a:solidFill>
                  <a:srgbClr val="000000"/>
                </a:solidFill>
                <a:effectLst/>
                <a:latin typeface="TimesNewRomanPS-BoldMT"/>
              </a:rPr>
            </a:br>
            <a:r>
              <a:rPr lang="en-US" sz="1800" b="1" i="0" dirty="0">
                <a:solidFill>
                  <a:srgbClr val="000000"/>
                </a:solidFill>
                <a:effectLst/>
                <a:latin typeface="TimesNewRomanPS-BoldMT"/>
              </a:rPr>
              <a:t>nest'</a:t>
            </a:r>
            <a:r>
              <a:rPr lang="en-US" sz="1600" dirty="0"/>
              <a:t> </a:t>
            </a:r>
            <a:br>
              <a:rPr lang="en-US" sz="1600" dirty="0"/>
            </a:br>
            <a:endParaRPr lang="en-US" sz="4400" dirty="0"/>
          </a:p>
        </p:txBody>
      </p:sp>
      <p:sp>
        <p:nvSpPr>
          <p:cNvPr id="3" name="Subtitle 2">
            <a:extLst>
              <a:ext uri="{FF2B5EF4-FFF2-40B4-BE49-F238E27FC236}">
                <a16:creationId xmlns:a16="http://schemas.microsoft.com/office/drawing/2014/main" id="{58D8FFBE-EAE9-42AE-815E-15D398D59A0C}"/>
              </a:ext>
            </a:extLst>
          </p:cNvPr>
          <p:cNvSpPr>
            <a:spLocks noGrp="1"/>
          </p:cNvSpPr>
          <p:nvPr>
            <p:ph type="subTitle" idx="1"/>
          </p:nvPr>
        </p:nvSpPr>
        <p:spPr>
          <a:xfrm>
            <a:off x="6096000" y="5592499"/>
            <a:ext cx="5147960" cy="646785"/>
          </a:xfrm>
        </p:spPr>
        <p:txBody>
          <a:bodyPr>
            <a:normAutofit fontScale="85000" lnSpcReduction="20000"/>
          </a:bodyPr>
          <a:lstStyle/>
          <a:p>
            <a:r>
              <a:rPr lang="en-US" sz="1800" b="1" i="0" dirty="0">
                <a:solidFill>
                  <a:srgbClr val="000000"/>
                </a:solidFill>
                <a:effectLst/>
                <a:latin typeface="TimesNewRomanPS-BoldMT"/>
              </a:rPr>
              <a:t>Domesticity and the construction of intimacy</a:t>
            </a:r>
            <a:r>
              <a:rPr lang="en-US" sz="1600" dirty="0"/>
              <a:t> </a:t>
            </a:r>
            <a:br>
              <a:rPr lang="en-US" sz="1600" dirty="0"/>
            </a:br>
            <a:endParaRPr lang="en-US" sz="1600" dirty="0"/>
          </a:p>
          <a:p>
            <a:endParaRPr lang="en-US" sz="2000" dirty="0"/>
          </a:p>
        </p:txBody>
      </p:sp>
    </p:spTree>
    <p:extLst>
      <p:ext uri="{BB962C8B-B14F-4D97-AF65-F5344CB8AC3E}">
        <p14:creationId xmlns:p14="http://schemas.microsoft.com/office/powerpoint/2010/main" val="6129970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B7C2-24F7-4CC8-81B5-1BF892B5EA6C}"/>
              </a:ext>
            </a:extLst>
          </p:cNvPr>
          <p:cNvSpPr>
            <a:spLocks noGrp="1"/>
          </p:cNvSpPr>
          <p:nvPr>
            <p:ph type="title"/>
          </p:nvPr>
        </p:nvSpPr>
        <p:spPr/>
        <p:txBody>
          <a:bodyPr/>
          <a:lstStyle/>
          <a:p>
            <a:r>
              <a:rPr lang="en-US" dirty="0"/>
              <a:t>Neoliberalism and aesthetic entrepreneurialism</a:t>
            </a:r>
          </a:p>
        </p:txBody>
      </p:sp>
      <p:sp>
        <p:nvSpPr>
          <p:cNvPr id="3" name="Content Placeholder 2">
            <a:extLst>
              <a:ext uri="{FF2B5EF4-FFF2-40B4-BE49-F238E27FC236}">
                <a16:creationId xmlns:a16="http://schemas.microsoft.com/office/drawing/2014/main" id="{33E5B65D-4B24-4FA0-B1E1-476CD662FED9}"/>
              </a:ext>
            </a:extLst>
          </p:cNvPr>
          <p:cNvSpPr>
            <a:spLocks noGrp="1"/>
          </p:cNvSpPr>
          <p:nvPr>
            <p:ph idx="1"/>
          </p:nvPr>
        </p:nvSpPr>
        <p:spPr>
          <a:xfrm>
            <a:off x="838200" y="2011679"/>
            <a:ext cx="10515600" cy="4481195"/>
          </a:xfrm>
        </p:spPr>
        <p:txBody>
          <a:bodyPr>
            <a:normAutofit fontScale="55000" lnSpcReduction="20000"/>
          </a:bodyPr>
          <a:lstStyle/>
          <a:p>
            <a:r>
              <a:rPr lang="en-US" sz="6700" dirty="0"/>
              <a:t>Conceptual framework:</a:t>
            </a:r>
          </a:p>
          <a:p>
            <a:r>
              <a:rPr lang="en-US" sz="3800" dirty="0"/>
              <a:t>popular and scholarly attention about </a:t>
            </a:r>
            <a:r>
              <a:rPr lang="en-US" sz="3800" b="1" dirty="0"/>
              <a:t>how neoliberal work on the self plays out </a:t>
            </a:r>
            <a:r>
              <a:rPr lang="en-US" sz="3800" dirty="0"/>
              <a:t>through </a:t>
            </a:r>
            <a:r>
              <a:rPr lang="en-US" sz="3800" b="1" dirty="0"/>
              <a:t>diet, fitness, wellness, plastic surgery, reality TV </a:t>
            </a:r>
            <a:r>
              <a:rPr lang="en-US" sz="3800" dirty="0"/>
              <a:t>(Banet Weiser 2018; Barker et al 2018; Gill and Kanai 2018; Gill 2017; Weber 2014);</a:t>
            </a:r>
          </a:p>
          <a:p>
            <a:endParaRPr lang="en-US" sz="3800" dirty="0"/>
          </a:p>
          <a:p>
            <a:r>
              <a:rPr lang="en-US" sz="3800" dirty="0"/>
              <a:t>we take the view: the </a:t>
            </a:r>
            <a:r>
              <a:rPr lang="en-US" sz="3800" b="1" dirty="0"/>
              <a:t>construction of the sexual self and body is part of a self-inventing, self monitoring, self-reflexive, ongoing, neoliberal ‘aesthetic entrepreneurship’</a:t>
            </a:r>
            <a:r>
              <a:rPr lang="en-US" sz="3800" dirty="0"/>
              <a:t> (Elias et al 2017).</a:t>
            </a:r>
          </a:p>
          <a:p>
            <a:r>
              <a:rPr lang="en-US" sz="3800" dirty="0"/>
              <a:t>Premised upon </a:t>
            </a:r>
            <a:r>
              <a:rPr lang="en-US" sz="3800" dirty="0">
                <a:solidFill>
                  <a:srgbClr val="FF0000"/>
                </a:solidFill>
              </a:rPr>
              <a:t>the sexual stories people tell </a:t>
            </a:r>
            <a:r>
              <a:rPr lang="en-US" sz="3800" dirty="0"/>
              <a:t>(Plummer 1995) when accounting for the ways in which they produce erotic bodies and spaces within the domesticity, we offer that </a:t>
            </a:r>
            <a:r>
              <a:rPr lang="en-US" sz="3800" b="1" dirty="0"/>
              <a:t>people draw on various material and cultural resources in order to put these entrepreneurial selves together </a:t>
            </a:r>
            <a:br>
              <a:rPr lang="en-US" sz="3800" dirty="0"/>
            </a:br>
            <a:endParaRPr lang="en-US" dirty="0"/>
          </a:p>
        </p:txBody>
      </p:sp>
    </p:spTree>
    <p:extLst>
      <p:ext uri="{BB962C8B-B14F-4D97-AF65-F5344CB8AC3E}">
        <p14:creationId xmlns:p14="http://schemas.microsoft.com/office/powerpoint/2010/main" val="118846385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B7C2-24F7-4CC8-81B5-1BF892B5EA6C}"/>
              </a:ext>
            </a:extLst>
          </p:cNvPr>
          <p:cNvSpPr>
            <a:spLocks noGrp="1"/>
          </p:cNvSpPr>
          <p:nvPr>
            <p:ph type="title"/>
          </p:nvPr>
        </p:nvSpPr>
        <p:spPr/>
        <p:txBody>
          <a:bodyPr/>
          <a:lstStyle/>
          <a:p>
            <a:r>
              <a:rPr lang="en-US" dirty="0"/>
              <a:t>Neoliberalism and aesthetic entrepreneurialism</a:t>
            </a:r>
          </a:p>
        </p:txBody>
      </p:sp>
      <p:sp>
        <p:nvSpPr>
          <p:cNvPr id="3" name="Content Placeholder 2">
            <a:extLst>
              <a:ext uri="{FF2B5EF4-FFF2-40B4-BE49-F238E27FC236}">
                <a16:creationId xmlns:a16="http://schemas.microsoft.com/office/drawing/2014/main" id="{33E5B65D-4B24-4FA0-B1E1-476CD662FED9}"/>
              </a:ext>
            </a:extLst>
          </p:cNvPr>
          <p:cNvSpPr>
            <a:spLocks noGrp="1"/>
          </p:cNvSpPr>
          <p:nvPr>
            <p:ph idx="1"/>
          </p:nvPr>
        </p:nvSpPr>
        <p:spPr/>
        <p:txBody>
          <a:bodyPr>
            <a:normAutofit lnSpcReduction="10000"/>
          </a:bodyPr>
          <a:lstStyle/>
          <a:p>
            <a:r>
              <a:rPr lang="en-US" dirty="0"/>
              <a:t>The ideal neoliberal subject</a:t>
            </a:r>
          </a:p>
          <a:p>
            <a:pPr lvl="1"/>
            <a:r>
              <a:rPr lang="en-US" sz="2800" dirty="0"/>
              <a:t>ruled by ambition, calculation and personal responsibility (Rose 1992, Elias et al 2017) </a:t>
            </a:r>
            <a:br>
              <a:rPr lang="en-US" sz="2800" dirty="0"/>
            </a:br>
            <a:endParaRPr lang="en-US" sz="2800" dirty="0"/>
          </a:p>
          <a:p>
            <a:pPr lvl="1"/>
            <a:r>
              <a:rPr lang="en-US" sz="2800" dirty="0"/>
              <a:t>the neoliberal self defined by its consumption skills,</a:t>
            </a:r>
          </a:p>
          <a:p>
            <a:pPr lvl="2"/>
            <a:r>
              <a:rPr lang="en-US" sz="2800" dirty="0"/>
              <a:t>(which privileges the feminine: long-standing association of women with consumption)</a:t>
            </a:r>
            <a:br>
              <a:rPr lang="en-US" dirty="0"/>
            </a:br>
            <a:br>
              <a:rPr lang="en-US" dirty="0"/>
            </a:br>
            <a:br>
              <a:rPr lang="en-US" dirty="0"/>
            </a:br>
            <a:endParaRPr lang="en-US" dirty="0"/>
          </a:p>
        </p:txBody>
      </p:sp>
    </p:spTree>
    <p:extLst>
      <p:ext uri="{BB962C8B-B14F-4D97-AF65-F5344CB8AC3E}">
        <p14:creationId xmlns:p14="http://schemas.microsoft.com/office/powerpoint/2010/main" val="27603538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FB7C2-24F7-4CC8-81B5-1BF892B5EA6C}"/>
              </a:ext>
            </a:extLst>
          </p:cNvPr>
          <p:cNvSpPr>
            <a:spLocks noGrp="1"/>
          </p:cNvSpPr>
          <p:nvPr>
            <p:ph type="title"/>
          </p:nvPr>
        </p:nvSpPr>
        <p:spPr/>
        <p:txBody>
          <a:bodyPr/>
          <a:lstStyle/>
          <a:p>
            <a:r>
              <a:rPr lang="en-US" dirty="0"/>
              <a:t>aesthetic entrepreneurialism</a:t>
            </a:r>
          </a:p>
        </p:txBody>
      </p:sp>
      <p:sp>
        <p:nvSpPr>
          <p:cNvPr id="3" name="Content Placeholder 2">
            <a:extLst>
              <a:ext uri="{FF2B5EF4-FFF2-40B4-BE49-F238E27FC236}">
                <a16:creationId xmlns:a16="http://schemas.microsoft.com/office/drawing/2014/main" id="{33E5B65D-4B24-4FA0-B1E1-476CD662FED9}"/>
              </a:ext>
            </a:extLst>
          </p:cNvPr>
          <p:cNvSpPr>
            <a:spLocks noGrp="1"/>
          </p:cNvSpPr>
          <p:nvPr>
            <p:ph idx="1"/>
          </p:nvPr>
        </p:nvSpPr>
        <p:spPr/>
        <p:txBody>
          <a:bodyPr>
            <a:normAutofit fontScale="77500" lnSpcReduction="20000"/>
          </a:bodyPr>
          <a:lstStyle/>
          <a:p>
            <a:pPr lvl="2"/>
            <a:r>
              <a:rPr lang="en-US" sz="2800" dirty="0"/>
              <a:t>notion of ‘aesthetic entrepreneurship’ (Elias et al 2017 – what </a:t>
            </a:r>
            <a:r>
              <a:rPr lang="en-US" sz="2800" dirty="0" err="1"/>
              <a:t>Wissinger</a:t>
            </a:r>
            <a:r>
              <a:rPr lang="en-US" sz="2800" dirty="0"/>
              <a:t> (2015) has coined when talking about fashion models - as</a:t>
            </a:r>
            <a:r>
              <a:rPr lang="en-US" sz="2400" dirty="0"/>
              <a:t> </a:t>
            </a:r>
            <a:r>
              <a:rPr lang="en-US" sz="2400" b="1" dirty="0">
                <a:solidFill>
                  <a:srgbClr val="FF0000"/>
                </a:solidFill>
              </a:rPr>
              <a:t>‘glamour </a:t>
            </a:r>
            <a:r>
              <a:rPr lang="en-US" sz="2400" b="1" dirty="0" err="1">
                <a:solidFill>
                  <a:srgbClr val="FF0000"/>
                </a:solidFill>
              </a:rPr>
              <a:t>labour</a:t>
            </a:r>
            <a:r>
              <a:rPr lang="en-US" sz="2400" b="1" dirty="0">
                <a:solidFill>
                  <a:srgbClr val="FF0000"/>
                </a:solidFill>
              </a:rPr>
              <a:t>’ </a:t>
            </a:r>
            <a:br>
              <a:rPr lang="en-US" sz="2400" dirty="0"/>
            </a:br>
            <a:endParaRPr lang="en-US" sz="2800" dirty="0"/>
          </a:p>
          <a:p>
            <a:pPr lvl="2"/>
            <a:r>
              <a:rPr lang="en-US" sz="2800" dirty="0"/>
              <a:t>the individual expected to transform themselves and manage their bodies and ambience to become desirable-</a:t>
            </a:r>
          </a:p>
          <a:p>
            <a:pPr lvl="2"/>
            <a:r>
              <a:rPr lang="en-US" sz="2800" b="1" dirty="0"/>
              <a:t>Aesthetic </a:t>
            </a:r>
            <a:r>
              <a:rPr lang="en-US" sz="2800" b="1" dirty="0" err="1"/>
              <a:t>labour</a:t>
            </a:r>
            <a:r>
              <a:rPr lang="en-US" sz="2800" b="1" dirty="0"/>
              <a:t>: incessant, </a:t>
            </a:r>
            <a:r>
              <a:rPr lang="en-US" sz="2800" b="1" dirty="0" err="1"/>
              <a:t>evergoing</a:t>
            </a:r>
            <a:r>
              <a:rPr lang="en-US" sz="2800" b="1" dirty="0"/>
              <a:t>, </a:t>
            </a:r>
            <a:r>
              <a:rPr lang="en-US" sz="2800" b="1" dirty="0" err="1"/>
              <a:t>labour</a:t>
            </a:r>
            <a:r>
              <a:rPr lang="en-US" sz="2800" b="1" dirty="0"/>
              <a:t> </a:t>
            </a:r>
            <a:r>
              <a:rPr lang="en-US" sz="2800" dirty="0"/>
              <a:t>we are all expected to perform</a:t>
            </a:r>
          </a:p>
          <a:p>
            <a:pPr marL="914400" lvl="2" indent="0">
              <a:buNone/>
            </a:pPr>
            <a:endParaRPr lang="en-US" sz="2800" dirty="0"/>
          </a:p>
          <a:p>
            <a:pPr lvl="2"/>
            <a:r>
              <a:rPr lang="en-US" sz="2800" i="1" dirty="0"/>
              <a:t>Also</a:t>
            </a:r>
            <a:r>
              <a:rPr lang="en-US" sz="2800" dirty="0"/>
              <a:t> extended to </a:t>
            </a:r>
            <a:r>
              <a:rPr lang="en-US" sz="2800" dirty="0">
                <a:solidFill>
                  <a:srgbClr val="FF0000"/>
                </a:solidFill>
              </a:rPr>
              <a:t>masculinity</a:t>
            </a:r>
            <a:r>
              <a:rPr lang="en-US" sz="2800" dirty="0"/>
              <a:t> </a:t>
            </a:r>
          </a:p>
          <a:p>
            <a:pPr marL="914400" lvl="2" indent="0">
              <a:buNone/>
            </a:pPr>
            <a:br>
              <a:rPr lang="en-US" dirty="0"/>
            </a:br>
            <a:br>
              <a:rPr lang="en-US" dirty="0"/>
            </a:br>
            <a:br>
              <a:rPr lang="en-US" dirty="0"/>
            </a:br>
            <a:endParaRPr lang="en-US" dirty="0"/>
          </a:p>
        </p:txBody>
      </p:sp>
    </p:spTree>
    <p:extLst>
      <p:ext uri="{BB962C8B-B14F-4D97-AF65-F5344CB8AC3E}">
        <p14:creationId xmlns:p14="http://schemas.microsoft.com/office/powerpoint/2010/main" val="34038773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6B77B-1CE6-464C-952F-B07DDCC8F572}"/>
              </a:ext>
            </a:extLst>
          </p:cNvPr>
          <p:cNvSpPr>
            <a:spLocks noGrp="1"/>
          </p:cNvSpPr>
          <p:nvPr>
            <p:ph type="title"/>
          </p:nvPr>
        </p:nvSpPr>
        <p:spPr/>
        <p:txBody>
          <a:bodyPr/>
          <a:lstStyle/>
          <a:p>
            <a:r>
              <a:rPr lang="en-US" dirty="0"/>
              <a:t>Aesthetic </a:t>
            </a:r>
            <a:r>
              <a:rPr lang="en-US" dirty="0" err="1"/>
              <a:t>labour</a:t>
            </a:r>
            <a:r>
              <a:rPr lang="en-US" dirty="0"/>
              <a:t> in the ‘attention economy’</a:t>
            </a:r>
          </a:p>
        </p:txBody>
      </p:sp>
      <p:sp>
        <p:nvSpPr>
          <p:cNvPr id="3" name="Content Placeholder 2">
            <a:extLst>
              <a:ext uri="{FF2B5EF4-FFF2-40B4-BE49-F238E27FC236}">
                <a16:creationId xmlns:a16="http://schemas.microsoft.com/office/drawing/2014/main" id="{30B4C99D-5887-4486-8674-FF4E5591F833}"/>
              </a:ext>
            </a:extLst>
          </p:cNvPr>
          <p:cNvSpPr>
            <a:spLocks noGrp="1"/>
          </p:cNvSpPr>
          <p:nvPr>
            <p:ph idx="1"/>
          </p:nvPr>
        </p:nvSpPr>
        <p:spPr>
          <a:xfrm>
            <a:off x="838200" y="2011679"/>
            <a:ext cx="10515600" cy="4665345"/>
          </a:xfrm>
        </p:spPr>
        <p:txBody>
          <a:bodyPr>
            <a:noAutofit/>
          </a:bodyPr>
          <a:lstStyle/>
          <a:p>
            <a:r>
              <a:rPr lang="en-US" dirty="0"/>
              <a:t>Following Elias et al (2017: 37-38),</a:t>
            </a:r>
          </a:p>
          <a:p>
            <a:r>
              <a:rPr lang="en-US" dirty="0"/>
              <a:t>we take the view that </a:t>
            </a:r>
            <a:r>
              <a:rPr lang="en-US" b="1" dirty="0"/>
              <a:t>‘aesthetic </a:t>
            </a:r>
            <a:r>
              <a:rPr lang="en-US" b="1" dirty="0" err="1"/>
              <a:t>labour</a:t>
            </a:r>
            <a:r>
              <a:rPr lang="en-US" dirty="0"/>
              <a:t>’,</a:t>
            </a:r>
          </a:p>
          <a:p>
            <a:pPr lvl="1"/>
            <a:r>
              <a:rPr lang="en-US" sz="2800" dirty="0"/>
              <a:t>not only refers to the </a:t>
            </a:r>
            <a:r>
              <a:rPr lang="en-US" sz="2800" b="1" dirty="0"/>
              <a:t>‘body work’ </a:t>
            </a:r>
            <a:r>
              <a:rPr lang="en-US" sz="2800" dirty="0"/>
              <a:t>people</a:t>
            </a:r>
            <a:br>
              <a:rPr lang="en-US" sz="2800" dirty="0"/>
            </a:br>
            <a:r>
              <a:rPr lang="en-US" sz="2800" dirty="0"/>
              <a:t>are expected to put in order to make themselves desirable, but</a:t>
            </a:r>
          </a:p>
          <a:p>
            <a:pPr lvl="1"/>
            <a:r>
              <a:rPr lang="en-US" sz="2800" dirty="0"/>
              <a:t>also </a:t>
            </a:r>
            <a:r>
              <a:rPr lang="en-US" sz="2800" b="1" dirty="0"/>
              <a:t>extends to their subjectivity</a:t>
            </a:r>
            <a:r>
              <a:rPr lang="en-US" sz="2800" dirty="0"/>
              <a:t>, rendering it malleable through various aesthetic practices that involve </a:t>
            </a:r>
            <a:r>
              <a:rPr lang="en-US" sz="2800" b="1" dirty="0">
                <a:solidFill>
                  <a:srgbClr val="FF0000"/>
                </a:solidFill>
              </a:rPr>
              <a:t>people’s body, beauty and spatial makeover</a:t>
            </a:r>
            <a:r>
              <a:rPr lang="en-US" sz="2800" dirty="0"/>
              <a:t>, which, in turn, offers them self-confidence, </a:t>
            </a:r>
            <a:br>
              <a:rPr lang="en-US" sz="2800" dirty="0"/>
            </a:br>
            <a:endParaRPr lang="en-US" sz="2800" dirty="0"/>
          </a:p>
        </p:txBody>
      </p:sp>
    </p:spTree>
    <p:extLst>
      <p:ext uri="{BB962C8B-B14F-4D97-AF65-F5344CB8AC3E}">
        <p14:creationId xmlns:p14="http://schemas.microsoft.com/office/powerpoint/2010/main" val="4236775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6B77B-1CE6-464C-952F-B07DDCC8F572}"/>
              </a:ext>
            </a:extLst>
          </p:cNvPr>
          <p:cNvSpPr>
            <a:spLocks noGrp="1"/>
          </p:cNvSpPr>
          <p:nvPr>
            <p:ph type="title"/>
          </p:nvPr>
        </p:nvSpPr>
        <p:spPr/>
        <p:txBody>
          <a:bodyPr/>
          <a:lstStyle/>
          <a:p>
            <a:r>
              <a:rPr lang="en-US" dirty="0"/>
              <a:t>So why ‘aesthetic entrepreneurship’?</a:t>
            </a:r>
          </a:p>
        </p:txBody>
      </p:sp>
      <p:sp>
        <p:nvSpPr>
          <p:cNvPr id="3" name="Content Placeholder 2">
            <a:extLst>
              <a:ext uri="{FF2B5EF4-FFF2-40B4-BE49-F238E27FC236}">
                <a16:creationId xmlns:a16="http://schemas.microsoft.com/office/drawing/2014/main" id="{30B4C99D-5887-4486-8674-FF4E5591F833}"/>
              </a:ext>
            </a:extLst>
          </p:cNvPr>
          <p:cNvSpPr>
            <a:spLocks noGrp="1"/>
          </p:cNvSpPr>
          <p:nvPr>
            <p:ph idx="1"/>
          </p:nvPr>
        </p:nvSpPr>
        <p:spPr>
          <a:xfrm>
            <a:off x="838200" y="1690689"/>
            <a:ext cx="10515600" cy="4986336"/>
          </a:xfrm>
        </p:spPr>
        <p:txBody>
          <a:bodyPr>
            <a:noAutofit/>
          </a:bodyPr>
          <a:lstStyle/>
          <a:p>
            <a:r>
              <a:rPr lang="en-US" dirty="0"/>
              <a:t>‘aesthetic entrepreneurship’: </a:t>
            </a:r>
            <a:r>
              <a:rPr lang="en-US" b="1" dirty="0"/>
              <a:t>not within a context of passivity</a:t>
            </a:r>
            <a:r>
              <a:rPr lang="en-US" dirty="0"/>
              <a:t>, BUT</a:t>
            </a:r>
          </a:p>
          <a:p>
            <a:r>
              <a:rPr lang="en-US" dirty="0"/>
              <a:t> they view the </a:t>
            </a:r>
            <a:r>
              <a:rPr lang="en-US" b="1" dirty="0"/>
              <a:t>agency</a:t>
            </a:r>
            <a:r>
              <a:rPr lang="en-US" dirty="0"/>
              <a:t>, </a:t>
            </a:r>
            <a:r>
              <a:rPr lang="en-US" b="1" dirty="0"/>
              <a:t>creativity</a:t>
            </a:r>
            <a:r>
              <a:rPr lang="en-US" dirty="0"/>
              <a:t> – and we would add ‘</a:t>
            </a:r>
            <a:r>
              <a:rPr lang="en-US" b="1" dirty="0"/>
              <a:t>resistance</a:t>
            </a:r>
            <a:r>
              <a:rPr lang="en-US" dirty="0"/>
              <a:t>’ – people deploy when styling and transforming themselves.</a:t>
            </a:r>
          </a:p>
          <a:p>
            <a:r>
              <a:rPr lang="en-US" dirty="0"/>
              <a:t>So =&gt; the neoliberal subject as an aesthetic entrepreneur = </a:t>
            </a:r>
            <a:r>
              <a:rPr lang="en-US" dirty="0">
                <a:solidFill>
                  <a:srgbClr val="FF0000"/>
                </a:solidFill>
              </a:rPr>
              <a:t>self-inventing, self-</a:t>
            </a:r>
            <a:r>
              <a:rPr lang="en-US" dirty="0" err="1">
                <a:solidFill>
                  <a:srgbClr val="FF0000"/>
                </a:solidFill>
              </a:rPr>
              <a:t>monitoting</a:t>
            </a:r>
            <a:r>
              <a:rPr lang="en-US" dirty="0">
                <a:solidFill>
                  <a:srgbClr val="FF0000"/>
                </a:solidFill>
              </a:rPr>
              <a:t>, self-reflexive and</a:t>
            </a:r>
            <a:br>
              <a:rPr lang="en-US" dirty="0">
                <a:solidFill>
                  <a:srgbClr val="FF0000"/>
                </a:solidFill>
              </a:rPr>
            </a:br>
            <a:r>
              <a:rPr lang="en-US" dirty="0">
                <a:solidFill>
                  <a:srgbClr val="FF0000"/>
                </a:solidFill>
              </a:rPr>
              <a:t>calculating. </a:t>
            </a:r>
            <a:br>
              <a:rPr lang="en-US" dirty="0"/>
            </a:br>
            <a:br>
              <a:rPr lang="en-US" dirty="0"/>
            </a:br>
            <a:endParaRPr lang="en-US" dirty="0"/>
          </a:p>
        </p:txBody>
      </p:sp>
    </p:spTree>
    <p:extLst>
      <p:ext uri="{BB962C8B-B14F-4D97-AF65-F5344CB8AC3E}">
        <p14:creationId xmlns:p14="http://schemas.microsoft.com/office/powerpoint/2010/main" val="33846590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9B761-43B0-454D-9621-F3721D5AB78F}"/>
              </a:ext>
            </a:extLst>
          </p:cNvPr>
          <p:cNvSpPr>
            <a:spLocks noGrp="1"/>
          </p:cNvSpPr>
          <p:nvPr>
            <p:ph type="title"/>
          </p:nvPr>
        </p:nvSpPr>
        <p:spPr/>
        <p:txBody>
          <a:bodyPr/>
          <a:lstStyle/>
          <a:p>
            <a:r>
              <a:rPr lang="en-US" dirty="0"/>
              <a:t>So why ‘aesthetic entrepreneurship’?</a:t>
            </a:r>
          </a:p>
        </p:txBody>
      </p:sp>
      <p:sp>
        <p:nvSpPr>
          <p:cNvPr id="3" name="Content Placeholder 2">
            <a:extLst>
              <a:ext uri="{FF2B5EF4-FFF2-40B4-BE49-F238E27FC236}">
                <a16:creationId xmlns:a16="http://schemas.microsoft.com/office/drawing/2014/main" id="{EC90CDBA-9B9F-488A-BBF9-74221BD4F2E6}"/>
              </a:ext>
            </a:extLst>
          </p:cNvPr>
          <p:cNvSpPr>
            <a:spLocks noGrp="1"/>
          </p:cNvSpPr>
          <p:nvPr>
            <p:ph idx="1"/>
          </p:nvPr>
        </p:nvSpPr>
        <p:spPr/>
        <p:txBody>
          <a:bodyPr/>
          <a:lstStyle/>
          <a:p>
            <a:r>
              <a:rPr lang="en-US" b="1" dirty="0"/>
              <a:t>widely dispersed across cultures and national contexts</a:t>
            </a:r>
            <a:r>
              <a:rPr lang="en-US" dirty="0"/>
              <a:t>, (as other work (</a:t>
            </a:r>
            <a:r>
              <a:rPr lang="en-US" dirty="0" err="1"/>
              <a:t>Dosekun</a:t>
            </a:r>
            <a:r>
              <a:rPr lang="en-US" dirty="0"/>
              <a:t> 2017), and ours here, show), following the </a:t>
            </a:r>
            <a:r>
              <a:rPr lang="en-US" dirty="0">
                <a:solidFill>
                  <a:srgbClr val="FF0000"/>
                </a:solidFill>
              </a:rPr>
              <a:t>global reach of neoliberalism </a:t>
            </a:r>
            <a:br>
              <a:rPr lang="en-US" dirty="0"/>
            </a:br>
            <a:endParaRPr lang="en-US" dirty="0"/>
          </a:p>
        </p:txBody>
      </p:sp>
    </p:spTree>
    <p:extLst>
      <p:ext uri="{BB962C8B-B14F-4D97-AF65-F5344CB8AC3E}">
        <p14:creationId xmlns:p14="http://schemas.microsoft.com/office/powerpoint/2010/main" val="2297191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2A73-9FA4-400C-ADD1-A2A22B74A40C}"/>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C83A9624-3911-47D1-BFF5-C89CF802B2AC}"/>
              </a:ext>
            </a:extLst>
          </p:cNvPr>
          <p:cNvSpPr>
            <a:spLocks noGrp="1"/>
          </p:cNvSpPr>
          <p:nvPr>
            <p:ph idx="1"/>
          </p:nvPr>
        </p:nvSpPr>
        <p:spPr>
          <a:xfrm>
            <a:off x="838200" y="2011680"/>
            <a:ext cx="10515600" cy="4636770"/>
          </a:xfrm>
        </p:spPr>
        <p:txBody>
          <a:bodyPr>
            <a:normAutofit/>
          </a:bodyPr>
          <a:lstStyle/>
          <a:p>
            <a:pPr lvl="1"/>
            <a:r>
              <a:rPr lang="it-IT" dirty="0"/>
              <a:t>40 semi-structured interviews with 25 women and 15 men in 2018 and-2019</a:t>
            </a:r>
            <a:endParaRPr lang="el-GR" dirty="0"/>
          </a:p>
          <a:p>
            <a:pPr lvl="1"/>
            <a:r>
              <a:rPr lang="en-US" dirty="0"/>
              <a:t>We wanted to</a:t>
            </a:r>
            <a:r>
              <a:rPr lang="it-IT" dirty="0"/>
              <a:t> explore </a:t>
            </a:r>
            <a:r>
              <a:rPr lang="it-IT" b="1" dirty="0"/>
              <a:t>the cultural and material resources people use in order to create the sexual self and body</a:t>
            </a:r>
          </a:p>
          <a:p>
            <a:pPr lvl="1"/>
            <a:r>
              <a:rPr lang="it-IT" b="1" dirty="0">
                <a:solidFill>
                  <a:srgbClr val="FF0000"/>
                </a:solidFill>
              </a:rPr>
              <a:t>Research Questions:</a:t>
            </a:r>
          </a:p>
          <a:p>
            <a:pPr lvl="1"/>
            <a:endParaRPr lang="it-IT" sz="1800" dirty="0">
              <a:solidFill>
                <a:srgbClr val="000000"/>
              </a:solidFill>
              <a:effectLst/>
              <a:latin typeface="Times New Roman" panose="02020603050405020304" pitchFamily="18" charset="0"/>
              <a:ea typeface="Times New Roman" panose="02020603050405020304" pitchFamily="18" charset="0"/>
            </a:endParaRPr>
          </a:p>
          <a:p>
            <a:pPr lvl="2"/>
            <a:r>
              <a:rPr lang="it-IT" dirty="0"/>
              <a:t>How do ppl </a:t>
            </a:r>
            <a:r>
              <a:rPr lang="it-IT" b="1" dirty="0"/>
              <a:t>discipline their bodies </a:t>
            </a:r>
            <a:r>
              <a:rPr lang="it-IT" dirty="0"/>
              <a:t>by using narratives of the ‘sexy’, ‘erotic’ body, and what does this body entail for them?</a:t>
            </a:r>
          </a:p>
          <a:p>
            <a:pPr lvl="2"/>
            <a:r>
              <a:rPr lang="it-IT" dirty="0"/>
              <a:t>What kinds of </a:t>
            </a:r>
            <a:r>
              <a:rPr lang="it-IT" b="1" dirty="0"/>
              <a:t>patterns of sexually-related consumption </a:t>
            </a:r>
            <a:r>
              <a:rPr lang="it-IT" dirty="0"/>
              <a:t>do people put together in the rendering of sexual personnas in the domesticity?</a:t>
            </a:r>
          </a:p>
          <a:p>
            <a:pPr lvl="2"/>
            <a:r>
              <a:rPr lang="it-IT" dirty="0"/>
              <a:t>How do they </a:t>
            </a:r>
            <a:r>
              <a:rPr lang="it-IT" b="1" dirty="0"/>
              <a:t>negotiate the public/private axis of sex-making</a:t>
            </a:r>
            <a:r>
              <a:rPr lang="it-IT" dirty="0"/>
              <a:t>, either within the long-term relationship or within casual sex? </a:t>
            </a:r>
            <a:endParaRPr lang="en-US" dirty="0"/>
          </a:p>
        </p:txBody>
      </p:sp>
    </p:spTree>
    <p:extLst>
      <p:ext uri="{BB962C8B-B14F-4D97-AF65-F5344CB8AC3E}">
        <p14:creationId xmlns:p14="http://schemas.microsoft.com/office/powerpoint/2010/main" val="10265873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2A73-9FA4-400C-ADD1-A2A22B74A40C}"/>
              </a:ext>
            </a:extLst>
          </p:cNvPr>
          <p:cNvSpPr>
            <a:spLocks noGrp="1"/>
          </p:cNvSpPr>
          <p:nvPr>
            <p:ph type="title"/>
          </p:nvPr>
        </p:nvSpPr>
        <p:spPr/>
        <p:txBody>
          <a:bodyPr/>
          <a:lstStyle/>
          <a:p>
            <a:r>
              <a:rPr lang="en-US" dirty="0"/>
              <a:t>Methodology</a:t>
            </a:r>
          </a:p>
        </p:txBody>
      </p:sp>
      <p:sp>
        <p:nvSpPr>
          <p:cNvPr id="3" name="Content Placeholder 2">
            <a:extLst>
              <a:ext uri="{FF2B5EF4-FFF2-40B4-BE49-F238E27FC236}">
                <a16:creationId xmlns:a16="http://schemas.microsoft.com/office/drawing/2014/main" id="{C83A9624-3911-47D1-BFF5-C89CF802B2AC}"/>
              </a:ext>
            </a:extLst>
          </p:cNvPr>
          <p:cNvSpPr>
            <a:spLocks noGrp="1"/>
          </p:cNvSpPr>
          <p:nvPr>
            <p:ph idx="1"/>
          </p:nvPr>
        </p:nvSpPr>
        <p:spPr>
          <a:xfrm>
            <a:off x="838200" y="2011680"/>
            <a:ext cx="10515600" cy="4636770"/>
          </a:xfrm>
        </p:spPr>
        <p:txBody>
          <a:bodyPr>
            <a:normAutofit/>
          </a:bodyPr>
          <a:lstStyle/>
          <a:p>
            <a:pPr lvl="1"/>
            <a:r>
              <a:rPr lang="en-US" b="1" dirty="0"/>
              <a:t>The interview:</a:t>
            </a:r>
          </a:p>
          <a:p>
            <a:pPr lvl="1"/>
            <a:r>
              <a:rPr lang="en-US" dirty="0"/>
              <a:t>We asked our participants questions about</a:t>
            </a:r>
          </a:p>
          <a:p>
            <a:pPr lvl="2"/>
            <a:r>
              <a:rPr lang="en-US" sz="2400" dirty="0"/>
              <a:t>long-term relationships and casual affairs,</a:t>
            </a:r>
          </a:p>
          <a:p>
            <a:pPr lvl="2"/>
            <a:r>
              <a:rPr lang="en-US" sz="2400" dirty="0"/>
              <a:t>romantic and ‘kinky’ sex,</a:t>
            </a:r>
          </a:p>
          <a:p>
            <a:pPr lvl="2"/>
            <a:r>
              <a:rPr lang="en-US" sz="2400" dirty="0"/>
              <a:t>the significance and timing of sex for a successful date,</a:t>
            </a:r>
          </a:p>
          <a:p>
            <a:pPr lvl="2"/>
            <a:r>
              <a:rPr lang="en-US" sz="2400" dirty="0"/>
              <a:t>the production of intimacy,</a:t>
            </a:r>
          </a:p>
          <a:p>
            <a:pPr lvl="2"/>
            <a:r>
              <a:rPr lang="en-US" sz="2400" dirty="0"/>
              <a:t>the construction of the sexual/erotic self and</a:t>
            </a:r>
          </a:p>
          <a:p>
            <a:pPr lvl="2"/>
            <a:r>
              <a:rPr lang="en-US" sz="2400" dirty="0"/>
              <a:t>the preparation of intimate space, </a:t>
            </a:r>
          </a:p>
          <a:p>
            <a:pPr lvl="2"/>
            <a:r>
              <a:rPr lang="en-US" sz="2400" dirty="0"/>
              <a:t>the difference between having sex in private and in public space. </a:t>
            </a:r>
            <a:br>
              <a:rPr lang="en-US" sz="2400" dirty="0"/>
            </a:br>
            <a:endParaRPr lang="en-US" sz="2400" dirty="0"/>
          </a:p>
        </p:txBody>
      </p:sp>
    </p:spTree>
    <p:extLst>
      <p:ext uri="{BB962C8B-B14F-4D97-AF65-F5344CB8AC3E}">
        <p14:creationId xmlns:p14="http://schemas.microsoft.com/office/powerpoint/2010/main" val="41286218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2A73-9FA4-400C-ADD1-A2A22B74A40C}"/>
              </a:ext>
            </a:extLst>
          </p:cNvPr>
          <p:cNvSpPr>
            <a:spLocks noGrp="1"/>
          </p:cNvSpPr>
          <p:nvPr>
            <p:ph type="title"/>
          </p:nvPr>
        </p:nvSpPr>
        <p:spPr/>
        <p:txBody>
          <a:bodyPr/>
          <a:lstStyle/>
          <a:p>
            <a:r>
              <a:rPr lang="en-US" dirty="0"/>
              <a:t>Data analysis</a:t>
            </a:r>
          </a:p>
        </p:txBody>
      </p:sp>
      <p:sp>
        <p:nvSpPr>
          <p:cNvPr id="3" name="Content Placeholder 2">
            <a:extLst>
              <a:ext uri="{FF2B5EF4-FFF2-40B4-BE49-F238E27FC236}">
                <a16:creationId xmlns:a16="http://schemas.microsoft.com/office/drawing/2014/main" id="{C83A9624-3911-47D1-BFF5-C89CF802B2AC}"/>
              </a:ext>
            </a:extLst>
          </p:cNvPr>
          <p:cNvSpPr>
            <a:spLocks noGrp="1"/>
          </p:cNvSpPr>
          <p:nvPr>
            <p:ph idx="1"/>
          </p:nvPr>
        </p:nvSpPr>
        <p:spPr>
          <a:xfrm>
            <a:off x="838200" y="2011680"/>
            <a:ext cx="10515600" cy="4636770"/>
          </a:xfrm>
        </p:spPr>
        <p:txBody>
          <a:bodyPr>
            <a:normAutofit/>
          </a:bodyPr>
          <a:lstStyle/>
          <a:p>
            <a:pPr lvl="1"/>
            <a:r>
              <a:rPr lang="it-IT" dirty="0"/>
              <a:t>we followed a discursive -Foucaultian- approach to intimacy and desirability</a:t>
            </a:r>
          </a:p>
          <a:p>
            <a:pPr lvl="2"/>
            <a:r>
              <a:rPr lang="it-IT" sz="2400" dirty="0"/>
              <a:t> seeing </a:t>
            </a:r>
            <a:r>
              <a:rPr lang="it-IT" sz="2400" b="1" dirty="0"/>
              <a:t>the body as an aestheticised construction</a:t>
            </a:r>
            <a:r>
              <a:rPr lang="it-IT" sz="2400" dirty="0"/>
              <a:t>, where various affects are mobilised, from </a:t>
            </a:r>
            <a:r>
              <a:rPr lang="it-IT" sz="2400" dirty="0">
                <a:solidFill>
                  <a:srgbClr val="FF0000"/>
                </a:solidFill>
              </a:rPr>
              <a:t>disgust and shame to pride and content</a:t>
            </a:r>
            <a:r>
              <a:rPr lang="it-IT" sz="2400" dirty="0"/>
              <a:t> in one’s subjecthood and sexual citizenship (Isin 2014, Tate 2013, Tyler 2008).</a:t>
            </a:r>
            <a:endParaRPr lang="en-US" sz="2400" dirty="0"/>
          </a:p>
        </p:txBody>
      </p:sp>
    </p:spTree>
    <p:extLst>
      <p:ext uri="{BB962C8B-B14F-4D97-AF65-F5344CB8AC3E}">
        <p14:creationId xmlns:p14="http://schemas.microsoft.com/office/powerpoint/2010/main" val="3849284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FA2A73-9FA4-400C-ADD1-A2A22B74A40C}"/>
              </a:ext>
            </a:extLst>
          </p:cNvPr>
          <p:cNvSpPr>
            <a:spLocks noGrp="1"/>
          </p:cNvSpPr>
          <p:nvPr>
            <p:ph type="title"/>
          </p:nvPr>
        </p:nvSpPr>
        <p:spPr/>
        <p:txBody>
          <a:bodyPr/>
          <a:lstStyle/>
          <a:p>
            <a:r>
              <a:rPr lang="en-US" dirty="0"/>
              <a:t>Data analysis</a:t>
            </a:r>
          </a:p>
        </p:txBody>
      </p:sp>
      <p:sp>
        <p:nvSpPr>
          <p:cNvPr id="3" name="Content Placeholder 2">
            <a:extLst>
              <a:ext uri="{FF2B5EF4-FFF2-40B4-BE49-F238E27FC236}">
                <a16:creationId xmlns:a16="http://schemas.microsoft.com/office/drawing/2014/main" id="{C83A9624-3911-47D1-BFF5-C89CF802B2AC}"/>
              </a:ext>
            </a:extLst>
          </p:cNvPr>
          <p:cNvSpPr>
            <a:spLocks noGrp="1"/>
          </p:cNvSpPr>
          <p:nvPr>
            <p:ph idx="1"/>
          </p:nvPr>
        </p:nvSpPr>
        <p:spPr>
          <a:xfrm>
            <a:off x="838200" y="2011680"/>
            <a:ext cx="10515600" cy="4636770"/>
          </a:xfrm>
        </p:spPr>
        <p:txBody>
          <a:bodyPr>
            <a:normAutofit fontScale="92500" lnSpcReduction="20000"/>
          </a:bodyPr>
          <a:lstStyle/>
          <a:p>
            <a:pPr lvl="1"/>
            <a:r>
              <a:rPr lang="en-US" sz="3300" b="1" dirty="0">
                <a:solidFill>
                  <a:srgbClr val="FF0000"/>
                </a:solidFill>
              </a:rPr>
              <a:t>Cultural and material resources of the sexual aesthetic entrepreneur in everyday domesticity </a:t>
            </a:r>
          </a:p>
          <a:p>
            <a:pPr lvl="1"/>
            <a:endParaRPr lang="it-IT" dirty="0"/>
          </a:p>
          <a:p>
            <a:pPr lvl="1"/>
            <a:r>
              <a:rPr lang="it-IT" dirty="0"/>
              <a:t>We have identified 3 narrative arcs in the discursive engagements of our participants:</a:t>
            </a:r>
          </a:p>
          <a:p>
            <a:pPr marL="457200" lvl="1" indent="0">
              <a:buNone/>
            </a:pPr>
            <a:endParaRPr lang="it-IT" dirty="0"/>
          </a:p>
          <a:p>
            <a:pPr lvl="2"/>
            <a:r>
              <a:rPr lang="it-IT" sz="2400" i="1" dirty="0"/>
              <a:t>Beauty, desirability and cleanliness as part of the ongoing care of the self</a:t>
            </a:r>
          </a:p>
          <a:p>
            <a:pPr marL="914400" lvl="2" indent="0">
              <a:buNone/>
            </a:pPr>
            <a:endParaRPr lang="en-US" sz="2400" i="1" dirty="0"/>
          </a:p>
          <a:p>
            <a:pPr lvl="2"/>
            <a:r>
              <a:rPr lang="it-IT" sz="2400" i="1" dirty="0"/>
              <a:t>Material resources; Props and interior design in the production of erotic space</a:t>
            </a:r>
          </a:p>
          <a:p>
            <a:pPr marL="914400" lvl="2" indent="0">
              <a:buNone/>
            </a:pPr>
            <a:endParaRPr lang="en-US" sz="2400" i="1" dirty="0"/>
          </a:p>
          <a:p>
            <a:pPr lvl="2"/>
            <a:r>
              <a:rPr lang="it-IT" sz="2400" i="1" dirty="0"/>
              <a:t>Allusions to celebrity culture; The private/public sexual self</a:t>
            </a:r>
          </a:p>
          <a:p>
            <a:pPr marL="914400" lvl="2" indent="0">
              <a:buNone/>
            </a:pPr>
            <a:endParaRPr lang="en-US" sz="2400" i="1" dirty="0"/>
          </a:p>
          <a:p>
            <a:pPr lvl="2"/>
            <a:endParaRPr lang="en-US" dirty="0"/>
          </a:p>
        </p:txBody>
      </p:sp>
    </p:spTree>
    <p:extLst>
      <p:ext uri="{BB962C8B-B14F-4D97-AF65-F5344CB8AC3E}">
        <p14:creationId xmlns:p14="http://schemas.microsoft.com/office/powerpoint/2010/main" val="17428797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A0BB85AE-8416-4B94-979D-D2158C0D2DCC}"/>
              </a:ext>
            </a:extLst>
          </p:cNvPr>
          <p:cNvSpPr>
            <a:spLocks noGrp="1"/>
          </p:cNvSpPr>
          <p:nvPr>
            <p:ph type="title"/>
          </p:nvPr>
        </p:nvSpPr>
        <p:spPr>
          <a:xfrm>
            <a:off x="838200" y="713312"/>
            <a:ext cx="3461084" cy="5431376"/>
          </a:xfrm>
        </p:spPr>
        <p:txBody>
          <a:bodyPr>
            <a:normAutofit/>
          </a:bodyPr>
          <a:lstStyle/>
          <a:p>
            <a:pPr>
              <a:spcBef>
                <a:spcPts val="0"/>
              </a:spcBef>
            </a:pPr>
            <a:br>
              <a:rPr lang="it-IT" sz="2800" dirty="0">
                <a:solidFill>
                  <a:srgbClr val="FFFFFF"/>
                </a:solidFill>
                <a:latin typeface="+mn-lt"/>
              </a:rPr>
            </a:br>
            <a:br>
              <a:rPr lang="it-IT" sz="2800" dirty="0">
                <a:solidFill>
                  <a:srgbClr val="FFFFFF"/>
                </a:solidFill>
                <a:latin typeface="+mn-lt"/>
              </a:rPr>
            </a:br>
            <a:br>
              <a:rPr lang="it-IT" sz="2800" dirty="0">
                <a:solidFill>
                  <a:srgbClr val="FFFFFF"/>
                </a:solidFill>
                <a:latin typeface="+mn-lt"/>
              </a:rPr>
            </a:br>
            <a:r>
              <a:rPr lang="it-IT" sz="2800" dirty="0">
                <a:solidFill>
                  <a:srgbClr val="000000"/>
                </a:solidFill>
                <a:latin typeface="+mn-lt"/>
              </a:rPr>
              <a:t>Beauty/desirability and cleanliness as part of the ongoing care of the self</a:t>
            </a:r>
            <a:br>
              <a:rPr lang="en-US" sz="2800" dirty="0">
                <a:solidFill>
                  <a:srgbClr val="FFFFFF"/>
                </a:solidFill>
                <a:latin typeface="+mn-lt"/>
              </a:rPr>
            </a:br>
            <a:br>
              <a:rPr lang="en-US" sz="2800" dirty="0">
                <a:solidFill>
                  <a:srgbClr val="FFFFFF"/>
                </a:solidFill>
                <a:effectLst/>
                <a:latin typeface="+mn-lt"/>
                <a:ea typeface="Times New Roman" panose="02020603050405020304" pitchFamily="18" charset="0"/>
              </a:rPr>
            </a:br>
            <a:r>
              <a:rPr lang="it-IT" sz="2800" dirty="0">
                <a:solidFill>
                  <a:srgbClr val="FFFFFF"/>
                </a:solidFill>
                <a:effectLst/>
                <a:latin typeface="Times New Roman" panose="02020603050405020304" pitchFamily="18" charset="0"/>
                <a:ea typeface="Times New Roman" panose="02020603050405020304" pitchFamily="18" charset="0"/>
              </a:rPr>
              <a:t> </a:t>
            </a:r>
            <a:br>
              <a:rPr lang="en-US" sz="2800" dirty="0">
                <a:solidFill>
                  <a:srgbClr val="FFFFFF"/>
                </a:solidFill>
                <a:effectLst/>
                <a:latin typeface="Times New Roman" panose="02020603050405020304" pitchFamily="18" charset="0"/>
                <a:ea typeface="Times New Roman" panose="02020603050405020304" pitchFamily="18" charset="0"/>
              </a:rPr>
            </a:br>
            <a:endParaRPr lang="en-US" sz="2800" dirty="0">
              <a:solidFill>
                <a:srgbClr val="FFFFFF"/>
              </a:solidFill>
            </a:endParaRPr>
          </a:p>
        </p:txBody>
      </p:sp>
      <p:sp>
        <p:nvSpPr>
          <p:cNvPr id="3" name="Content Placeholder 2">
            <a:extLst>
              <a:ext uri="{FF2B5EF4-FFF2-40B4-BE49-F238E27FC236}">
                <a16:creationId xmlns:a16="http://schemas.microsoft.com/office/drawing/2014/main" id="{FAF463B0-B829-4292-B5EE-A661FF753801}"/>
              </a:ext>
            </a:extLst>
          </p:cNvPr>
          <p:cNvSpPr>
            <a:spLocks noGrp="1"/>
          </p:cNvSpPr>
          <p:nvPr>
            <p:ph idx="1"/>
          </p:nvPr>
        </p:nvSpPr>
        <p:spPr>
          <a:xfrm>
            <a:off x="6095999" y="713313"/>
            <a:ext cx="5257801" cy="5431376"/>
          </a:xfrm>
        </p:spPr>
        <p:txBody>
          <a:bodyPr anchor="ctr">
            <a:normAutofit/>
          </a:bodyPr>
          <a:lstStyle/>
          <a:p>
            <a:endParaRPr lang="en-US" sz="2000" dirty="0">
              <a:effectLst/>
              <a:latin typeface="Times New Roman" panose="02020603050405020304" pitchFamily="18" charset="0"/>
              <a:ea typeface="Times New Roman" panose="02020603050405020304" pitchFamily="18" charset="0"/>
            </a:endParaRPr>
          </a:p>
          <a:p>
            <a:r>
              <a:rPr lang="it-IT" sz="2000" b="1" dirty="0"/>
              <a:t>the ‘look good’ requirement</a:t>
            </a:r>
          </a:p>
          <a:p>
            <a:pPr lvl="1"/>
            <a:r>
              <a:rPr lang="it-IT" sz="2000" b="1" dirty="0"/>
              <a:t> </a:t>
            </a:r>
            <a:r>
              <a:rPr lang="it-IT" sz="2000" dirty="0"/>
              <a:t>impacts upon both genders, and points towards an ‘extensification of beauty pressures’ (Elias et al 2017: 28),</a:t>
            </a:r>
          </a:p>
          <a:p>
            <a:pPr lvl="1"/>
            <a:r>
              <a:rPr lang="it-IT" sz="2000" dirty="0"/>
              <a:t>(in itself part of the neoliberal and postfeminist beauty culture)</a:t>
            </a:r>
            <a:endParaRPr lang="en-US" sz="2000" dirty="0"/>
          </a:p>
        </p:txBody>
      </p:sp>
    </p:spTree>
    <p:extLst>
      <p:ext uri="{BB962C8B-B14F-4D97-AF65-F5344CB8AC3E}">
        <p14:creationId xmlns:p14="http://schemas.microsoft.com/office/powerpoint/2010/main" val="1116798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3FE2-957B-4734-889E-842DF42415D7}"/>
              </a:ext>
            </a:extLst>
          </p:cNvPr>
          <p:cNvSpPr>
            <a:spLocks noGrp="1"/>
          </p:cNvSpPr>
          <p:nvPr>
            <p:ph type="title"/>
          </p:nvPr>
        </p:nvSpPr>
        <p:spPr/>
        <p:txBody>
          <a:bodyPr>
            <a:normAutofit fontScale="90000"/>
          </a:bodyPr>
          <a:lstStyle/>
          <a:p>
            <a:r>
              <a:rPr lang="it-IT" sz="4000" dirty="0">
                <a:solidFill>
                  <a:srgbClr val="000000"/>
                </a:solidFill>
                <a:latin typeface="+mn-lt"/>
              </a:rPr>
              <a:t>Beauty/desirability and cleanliness as part of the ongoing care of the self</a:t>
            </a:r>
            <a:br>
              <a:rPr lang="en-US" sz="4400" dirty="0">
                <a:solidFill>
                  <a:srgbClr val="000000"/>
                </a:solidFill>
                <a:latin typeface="+mn-lt"/>
              </a:rPr>
            </a:br>
            <a:endParaRPr lang="en-US" dirty="0"/>
          </a:p>
        </p:txBody>
      </p:sp>
      <p:sp>
        <p:nvSpPr>
          <p:cNvPr id="3" name="Content Placeholder 2">
            <a:extLst>
              <a:ext uri="{FF2B5EF4-FFF2-40B4-BE49-F238E27FC236}">
                <a16:creationId xmlns:a16="http://schemas.microsoft.com/office/drawing/2014/main" id="{CF099CCB-F60B-4250-BA45-3181632EB5C2}"/>
              </a:ext>
            </a:extLst>
          </p:cNvPr>
          <p:cNvSpPr>
            <a:spLocks noGrp="1"/>
          </p:cNvSpPr>
          <p:nvPr>
            <p:ph idx="1"/>
          </p:nvPr>
        </p:nvSpPr>
        <p:spPr>
          <a:xfrm>
            <a:off x="838200" y="1619250"/>
            <a:ext cx="10515600" cy="4552950"/>
          </a:xfrm>
        </p:spPr>
        <p:txBody>
          <a:bodyPr/>
          <a:lstStyle/>
          <a:p>
            <a:pPr lvl="1">
              <a:lnSpc>
                <a:spcPct val="80000"/>
              </a:lnSpc>
            </a:pPr>
            <a:r>
              <a:rPr lang="it-IT" sz="2200" dirty="0"/>
              <a:t>participants have shown acute awareness of their </a:t>
            </a:r>
            <a:r>
              <a:rPr lang="it-IT" sz="2200" b="1" dirty="0"/>
              <a:t>performative – and normative – presentation of self:</a:t>
            </a:r>
            <a:endParaRPr lang="it-IT" sz="2200" dirty="0"/>
          </a:p>
          <a:p>
            <a:pPr marL="457200" lvl="1" indent="0">
              <a:lnSpc>
                <a:spcPct val="80000"/>
              </a:lnSpc>
              <a:buNone/>
            </a:pPr>
            <a:endParaRPr lang="it-IT" sz="2200" dirty="0"/>
          </a:p>
          <a:p>
            <a:pPr lvl="2">
              <a:lnSpc>
                <a:spcPct val="80000"/>
              </a:lnSpc>
            </a:pPr>
            <a:r>
              <a:rPr lang="it-IT" sz="2400" i="1" dirty="0"/>
              <a:t>mean different things to different people, like, there are women who put on high heels and make-up, and others who prefer a casual style... personally, I spend a lot of time getting ready.. I make the effort – hair dyed, clothes, shoes... as well as put to work all my arms of seduction – what to say, how to say it, paying him compliments, being appreciative... so I perform a certain kind of femininity.. one of my ex’s once told me I know how to ‘sell’ myself as a sexual subject (laughter) (</a:t>
            </a:r>
            <a:r>
              <a:rPr lang="it-IT" sz="2400" dirty="0">
                <a:solidFill>
                  <a:srgbClr val="FF0000"/>
                </a:solidFill>
              </a:rPr>
              <a:t>Nicky (heterosexual female, 25</a:t>
            </a:r>
            <a:r>
              <a:rPr lang="it-IT" sz="2400" dirty="0"/>
              <a:t>)</a:t>
            </a:r>
            <a:endParaRPr lang="it-IT" sz="2400" i="1" dirty="0"/>
          </a:p>
        </p:txBody>
      </p:sp>
    </p:spTree>
    <p:extLst>
      <p:ext uri="{BB962C8B-B14F-4D97-AF65-F5344CB8AC3E}">
        <p14:creationId xmlns:p14="http://schemas.microsoft.com/office/powerpoint/2010/main" val="9264928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3FE2-957B-4734-889E-842DF42415D7}"/>
              </a:ext>
            </a:extLst>
          </p:cNvPr>
          <p:cNvSpPr>
            <a:spLocks noGrp="1"/>
          </p:cNvSpPr>
          <p:nvPr>
            <p:ph type="title"/>
          </p:nvPr>
        </p:nvSpPr>
        <p:spPr/>
        <p:txBody>
          <a:bodyPr>
            <a:normAutofit/>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CF099CCB-F60B-4250-BA45-3181632EB5C2}"/>
              </a:ext>
            </a:extLst>
          </p:cNvPr>
          <p:cNvSpPr>
            <a:spLocks noGrp="1"/>
          </p:cNvSpPr>
          <p:nvPr>
            <p:ph idx="1"/>
          </p:nvPr>
        </p:nvSpPr>
        <p:spPr>
          <a:xfrm>
            <a:off x="838200" y="1619250"/>
            <a:ext cx="10515600" cy="4552950"/>
          </a:xfrm>
        </p:spPr>
        <p:txBody>
          <a:bodyPr>
            <a:normAutofit/>
          </a:bodyPr>
          <a:lstStyle/>
          <a:p>
            <a:pPr lvl="2">
              <a:lnSpc>
                <a:spcPct val="80000"/>
              </a:lnSpc>
            </a:pPr>
            <a:endParaRPr lang="it-IT" sz="1800" i="1" dirty="0"/>
          </a:p>
          <a:p>
            <a:pPr marL="914400" lvl="2" indent="0">
              <a:lnSpc>
                <a:spcPct val="80000"/>
              </a:lnSpc>
              <a:buNone/>
            </a:pPr>
            <a:br>
              <a:rPr lang="en-US" sz="2000" dirty="0"/>
            </a:br>
            <a:br>
              <a:rPr lang="en-US" sz="2400" dirty="0"/>
            </a:br>
            <a:r>
              <a:rPr lang="it-IT" sz="2800" i="1" dirty="0"/>
              <a:t>the way you dress, well, some may say it’s sexy, some [may say] it’s slutty... I think I dress sexy without being ‘cheap’, you know... like so many celebrities have shown us – thank God for Kim Kardashian who liberated us from the ‘remorse police’.</a:t>
            </a:r>
            <a:r>
              <a:rPr lang="it-IT" sz="2800" dirty="0">
                <a:solidFill>
                  <a:srgbClr val="FF0000"/>
                </a:solidFill>
              </a:rPr>
              <a:t> Nicky (heterosexual female, 25)</a:t>
            </a:r>
          </a:p>
          <a:p>
            <a:pPr lvl="2">
              <a:lnSpc>
                <a:spcPct val="80000"/>
              </a:lnSpc>
            </a:pPr>
            <a:endParaRPr lang="en-US" sz="2800" i="1" dirty="0"/>
          </a:p>
        </p:txBody>
      </p:sp>
    </p:spTree>
    <p:extLst>
      <p:ext uri="{BB962C8B-B14F-4D97-AF65-F5344CB8AC3E}">
        <p14:creationId xmlns:p14="http://schemas.microsoft.com/office/powerpoint/2010/main" val="27306681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54B21-C818-4BDF-B774-9A376E7AD074}"/>
              </a:ext>
            </a:extLst>
          </p:cNvPr>
          <p:cNvSpPr>
            <a:spLocks noGrp="1"/>
          </p:cNvSpPr>
          <p:nvPr>
            <p:ph type="title"/>
          </p:nvPr>
        </p:nvSpPr>
        <p:spPr/>
        <p:txBody>
          <a:bodyPr>
            <a:normAutofit/>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2671C187-4218-4B5E-B23F-6A139E386B20}"/>
              </a:ext>
            </a:extLst>
          </p:cNvPr>
          <p:cNvSpPr>
            <a:spLocks noGrp="1"/>
          </p:cNvSpPr>
          <p:nvPr>
            <p:ph idx="1"/>
          </p:nvPr>
        </p:nvSpPr>
        <p:spPr>
          <a:xfrm>
            <a:off x="838200" y="2011680"/>
            <a:ext cx="10515600" cy="4714240"/>
          </a:xfrm>
        </p:spPr>
        <p:txBody>
          <a:bodyPr>
            <a:normAutofit fontScale="92500" lnSpcReduction="10000"/>
          </a:bodyPr>
          <a:lstStyle/>
          <a:p>
            <a:r>
              <a:rPr lang="it-IT" sz="3200" dirty="0">
                <a:solidFill>
                  <a:srgbClr val="FF0000"/>
                </a:solidFill>
              </a:rPr>
              <a:t>‘being clean’ as something almost mandatory:</a:t>
            </a:r>
          </a:p>
          <a:p>
            <a:pPr marL="0" indent="0">
              <a:buNone/>
            </a:pPr>
            <a:endParaRPr lang="it-IT" sz="3200" dirty="0">
              <a:solidFill>
                <a:srgbClr val="FF0000"/>
              </a:solidFill>
            </a:endParaRPr>
          </a:p>
          <a:p>
            <a:pPr lvl="1"/>
            <a:r>
              <a:rPr lang="it-IT" sz="2200" i="1" dirty="0"/>
              <a:t>taking a bath is a ‘must’ – regardless if it leads to sex or not... for sure, I’ ll be clean, I’ ll shave.. won’t shave my legs like women do, but I’ll trim all over</a:t>
            </a:r>
            <a:r>
              <a:rPr lang="it-IT" sz="2200" dirty="0"/>
              <a:t>. </a:t>
            </a:r>
            <a:r>
              <a:rPr lang="it-IT" sz="2200" dirty="0">
                <a:solidFill>
                  <a:srgbClr val="FF0000"/>
                </a:solidFill>
              </a:rPr>
              <a:t>Christos (gay male, 23)</a:t>
            </a:r>
          </a:p>
          <a:p>
            <a:endParaRPr lang="it-IT" sz="2200" dirty="0"/>
          </a:p>
          <a:p>
            <a:pPr lvl="1"/>
            <a:r>
              <a:rPr lang="it-IT" sz="2200" i="1" dirty="0"/>
              <a:t>taking a bath before sex and putting on nice clothes, makes me feel good about myself</a:t>
            </a:r>
            <a:r>
              <a:rPr lang="it-IT" sz="2200" dirty="0"/>
              <a:t>, </a:t>
            </a:r>
            <a:r>
              <a:rPr lang="it-IT" sz="2200" dirty="0">
                <a:solidFill>
                  <a:srgbClr val="FF0000"/>
                </a:solidFill>
              </a:rPr>
              <a:t>Antonis (heterosexual male, 29)</a:t>
            </a:r>
          </a:p>
          <a:p>
            <a:pPr marL="457200" lvl="1" indent="0">
              <a:buNone/>
            </a:pPr>
            <a:endParaRPr lang="it-IT" sz="2200" dirty="0">
              <a:solidFill>
                <a:srgbClr val="FF0000"/>
              </a:solidFill>
            </a:endParaRPr>
          </a:p>
          <a:p>
            <a:pPr lvl="1"/>
            <a:r>
              <a:rPr lang="it-IT" sz="2200" dirty="0"/>
              <a:t>the desirable self involves </a:t>
            </a:r>
            <a:r>
              <a:rPr lang="it-IT" sz="2200" i="1" dirty="0"/>
              <a:t>being clean and shaved, with an after-shave on – this goes for any time I go out, regardless of sex; [being desirable] means putting on nice underwear, shaving, or at least trimming, your genitals... cause today it is frownwed upon if you don’t, (</a:t>
            </a:r>
            <a:r>
              <a:rPr lang="it-IT" sz="2200" dirty="0">
                <a:solidFill>
                  <a:srgbClr val="FF0000"/>
                </a:solidFill>
              </a:rPr>
              <a:t>Filippos heterosexual male, 21</a:t>
            </a:r>
            <a:r>
              <a:rPr lang="it-IT" sz="2200" dirty="0"/>
              <a:t>), </a:t>
            </a:r>
            <a:endParaRPr lang="it-IT" sz="2200" i="1" dirty="0"/>
          </a:p>
        </p:txBody>
      </p:sp>
    </p:spTree>
    <p:extLst>
      <p:ext uri="{BB962C8B-B14F-4D97-AF65-F5344CB8AC3E}">
        <p14:creationId xmlns:p14="http://schemas.microsoft.com/office/powerpoint/2010/main" val="31656375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54B21-C818-4BDF-B774-9A376E7AD074}"/>
              </a:ext>
            </a:extLst>
          </p:cNvPr>
          <p:cNvSpPr>
            <a:spLocks noGrp="1"/>
          </p:cNvSpPr>
          <p:nvPr>
            <p:ph type="title"/>
          </p:nvPr>
        </p:nvSpPr>
        <p:spPr/>
        <p:txBody>
          <a:bodyPr>
            <a:normAutofit/>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2671C187-4218-4B5E-B23F-6A139E386B20}"/>
              </a:ext>
            </a:extLst>
          </p:cNvPr>
          <p:cNvSpPr>
            <a:spLocks noGrp="1"/>
          </p:cNvSpPr>
          <p:nvPr>
            <p:ph idx="1"/>
          </p:nvPr>
        </p:nvSpPr>
        <p:spPr>
          <a:xfrm>
            <a:off x="838200" y="1602104"/>
            <a:ext cx="10515600" cy="4741545"/>
          </a:xfrm>
        </p:spPr>
        <p:txBody>
          <a:bodyPr>
            <a:normAutofit/>
          </a:bodyPr>
          <a:lstStyle/>
          <a:p>
            <a:endParaRPr lang="it-IT" sz="2000" dirty="0"/>
          </a:p>
          <a:p>
            <a:r>
              <a:rPr lang="it-IT" sz="2000" dirty="0"/>
              <a:t>being </a:t>
            </a:r>
            <a:r>
              <a:rPr lang="it-IT" sz="2000" i="1" dirty="0"/>
              <a:t>clean and smelling nice is a basic rule, the worst pet peeve is when the other person is not clean – basic human courtesy, you see... so, fresh clothes, cologne, trimming</a:t>
            </a:r>
            <a:r>
              <a:rPr lang="it-IT" sz="2000" dirty="0"/>
              <a:t> , </a:t>
            </a:r>
            <a:r>
              <a:rPr lang="it-IT" sz="2000" dirty="0">
                <a:solidFill>
                  <a:srgbClr val="FF0000"/>
                </a:solidFill>
              </a:rPr>
              <a:t>Yiannis, gay male, 22) </a:t>
            </a:r>
          </a:p>
          <a:p>
            <a:pPr marL="0" indent="0">
              <a:buNone/>
            </a:pPr>
            <a:endParaRPr lang="it-IT" sz="1600" dirty="0"/>
          </a:p>
          <a:p>
            <a:r>
              <a:rPr lang="it-IT" sz="2000" i="1" dirty="0"/>
              <a:t>if you come across as ‘too sexy’, guys think you’re just for sex and treat you accordingly ... I’ll put on high heels, perfume, nice lingerie naturally, I’ll have had manie-pedie</a:t>
            </a:r>
            <a:r>
              <a:rPr lang="it-IT" sz="2000" dirty="0"/>
              <a:t>.</a:t>
            </a:r>
          </a:p>
          <a:p>
            <a:r>
              <a:rPr lang="it-IT" sz="2000" i="1" dirty="0"/>
              <a:t>it is always best to be prepared [for sex] than be caught unawares, this is common knowledge, you read about this everywhere, in all women magazines and YouTube beauty blogs and tutorials where you get advice </a:t>
            </a:r>
            <a:r>
              <a:rPr lang="it-IT" sz="2000" dirty="0"/>
              <a:t>(</a:t>
            </a:r>
            <a:r>
              <a:rPr lang="it-IT" sz="2000" dirty="0">
                <a:solidFill>
                  <a:srgbClr val="FF0000"/>
                </a:solidFill>
              </a:rPr>
              <a:t>Tatiana, heterosexual female, 28</a:t>
            </a:r>
            <a:r>
              <a:rPr lang="it-IT" sz="2000" dirty="0"/>
              <a:t>)</a:t>
            </a:r>
          </a:p>
        </p:txBody>
      </p:sp>
    </p:spTree>
    <p:extLst>
      <p:ext uri="{BB962C8B-B14F-4D97-AF65-F5344CB8AC3E}">
        <p14:creationId xmlns:p14="http://schemas.microsoft.com/office/powerpoint/2010/main" val="10966895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16B5-3B3D-555F-59EF-A1AA33495C07}"/>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993EE3BE-36DA-757F-B936-A6C608FB8B05}"/>
              </a:ext>
            </a:extLst>
          </p:cNvPr>
          <p:cNvSpPr>
            <a:spLocks noGrp="1"/>
          </p:cNvSpPr>
          <p:nvPr>
            <p:ph idx="1"/>
          </p:nvPr>
        </p:nvSpPr>
        <p:spPr/>
        <p:txBody>
          <a:bodyPr>
            <a:normAutofit/>
          </a:bodyPr>
          <a:lstStyle/>
          <a:p>
            <a:r>
              <a:rPr lang="en-US" sz="3200" dirty="0">
                <a:solidFill>
                  <a:srgbClr val="FF0000"/>
                </a:solidFill>
              </a:rPr>
              <a:t>Cleanliness – insofar as genitals are concerned- as part of a certain sex etiquette:</a:t>
            </a:r>
            <a:endParaRPr lang="en-US" sz="3200" dirty="0">
              <a:solidFill>
                <a:srgbClr val="FF0000"/>
              </a:solidFill>
              <a:latin typeface="TimesNewRomanPSMT"/>
            </a:endParaRPr>
          </a:p>
          <a:p>
            <a:pPr marL="0" indent="0">
              <a:buNone/>
            </a:pPr>
            <a:endParaRPr lang="en-US" sz="3200" b="0" i="0" dirty="0">
              <a:solidFill>
                <a:srgbClr val="FF0000"/>
              </a:solidFill>
              <a:effectLst/>
              <a:latin typeface="TimesNewRomanPSMT"/>
            </a:endParaRPr>
          </a:p>
          <a:p>
            <a:r>
              <a:rPr lang="en-US" sz="1800" b="0" i="0" dirty="0">
                <a:solidFill>
                  <a:srgbClr val="000000"/>
                </a:solidFill>
                <a:effectLst/>
                <a:latin typeface="TimesNewRomanPSMT"/>
              </a:rPr>
              <a:t>.... </a:t>
            </a:r>
            <a:r>
              <a:rPr lang="en-US" sz="2000" i="1" dirty="0"/>
              <a:t>look, yeah, once I’ve been with a guy who made me think ‘OMG, he hasn’t washed his dick’ – I didn’t like that!-, but this is uncommon. I don’t mind some sweat, and overall I like how my sexual partners smell! </a:t>
            </a:r>
            <a:r>
              <a:rPr lang="en-US" sz="1800" b="0" i="0" dirty="0">
                <a:solidFill>
                  <a:srgbClr val="000000"/>
                </a:solidFill>
                <a:effectLst/>
                <a:latin typeface="TimesNewRomanPSMT"/>
              </a:rPr>
              <a:t>(</a:t>
            </a:r>
            <a:r>
              <a:rPr lang="en-US" sz="2000" dirty="0" err="1">
                <a:solidFill>
                  <a:srgbClr val="FF0000"/>
                </a:solidFill>
              </a:rPr>
              <a:t>Irini</a:t>
            </a:r>
            <a:r>
              <a:rPr lang="en-US" sz="2000" dirty="0">
                <a:solidFill>
                  <a:srgbClr val="FF0000"/>
                </a:solidFill>
              </a:rPr>
              <a:t>, heterosexual female, 22</a:t>
            </a:r>
            <a:r>
              <a:rPr lang="en-US" sz="1800" b="0" i="0" dirty="0">
                <a:solidFill>
                  <a:srgbClr val="FF0000"/>
                </a:solidFill>
                <a:effectLst/>
                <a:latin typeface="TimesNewRomanPSMT"/>
              </a:rPr>
              <a:t>).</a:t>
            </a:r>
            <a:endParaRPr lang="en-US" dirty="0">
              <a:solidFill>
                <a:srgbClr val="FF0000"/>
              </a:solidFill>
            </a:endParaRPr>
          </a:p>
        </p:txBody>
      </p:sp>
    </p:spTree>
    <p:extLst>
      <p:ext uri="{BB962C8B-B14F-4D97-AF65-F5344CB8AC3E}">
        <p14:creationId xmlns:p14="http://schemas.microsoft.com/office/powerpoint/2010/main" val="40128496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16B5-3B3D-555F-59EF-A1AA33495C07}"/>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993EE3BE-36DA-757F-B936-A6C608FB8B05}"/>
              </a:ext>
            </a:extLst>
          </p:cNvPr>
          <p:cNvSpPr>
            <a:spLocks noGrp="1"/>
          </p:cNvSpPr>
          <p:nvPr>
            <p:ph idx="1"/>
          </p:nvPr>
        </p:nvSpPr>
        <p:spPr/>
        <p:txBody>
          <a:bodyPr>
            <a:normAutofit/>
          </a:bodyPr>
          <a:lstStyle/>
          <a:p>
            <a:r>
              <a:rPr lang="en-US" sz="2000" dirty="0"/>
              <a:t>For </a:t>
            </a:r>
            <a:r>
              <a:rPr lang="en-US" sz="2000" dirty="0" err="1"/>
              <a:t>Marios</a:t>
            </a:r>
            <a:r>
              <a:rPr lang="en-US" sz="2000" dirty="0"/>
              <a:t>, our only bisexual participant, getting ready and cleaned up before sex is a matter of common curtesy</a:t>
            </a:r>
            <a:r>
              <a:rPr lang="en-US" sz="1800" b="0" i="0" dirty="0">
                <a:solidFill>
                  <a:srgbClr val="000000"/>
                </a:solidFill>
                <a:effectLst/>
                <a:latin typeface="TimesNewRomanPSMT"/>
              </a:rPr>
              <a:t>:</a:t>
            </a:r>
          </a:p>
          <a:p>
            <a:pPr marL="0" indent="0">
              <a:buNone/>
            </a:pPr>
            <a:r>
              <a:rPr lang="en-US" sz="2200" b="0" i="0" dirty="0">
                <a:solidFill>
                  <a:srgbClr val="000000"/>
                </a:solidFill>
                <a:effectLst/>
                <a:latin typeface="TimesNewRomanPSMT"/>
              </a:rPr>
              <a:t>…</a:t>
            </a:r>
            <a:r>
              <a:rPr lang="en-US" sz="2000" i="1" dirty="0"/>
              <a:t>well, cologne and deodorant are ‘musts’, this goes for everyone!! In my view, this is the bare minimum, I mean you don’t start going on a date if you haven’t cleaned up yourself – it’s a matter of self-respect, and a matter of respecting the other person - otherwise they will think ‘my God, what a stench!!’ </a:t>
            </a:r>
            <a:r>
              <a:rPr lang="en-US" dirty="0"/>
              <a:t>(</a:t>
            </a:r>
            <a:r>
              <a:rPr lang="en-US" sz="2000" dirty="0" err="1">
                <a:solidFill>
                  <a:srgbClr val="FF0000"/>
                </a:solidFill>
              </a:rPr>
              <a:t>Marios</a:t>
            </a:r>
            <a:r>
              <a:rPr lang="en-US" sz="2000" dirty="0">
                <a:solidFill>
                  <a:srgbClr val="FF0000"/>
                </a:solidFill>
              </a:rPr>
              <a:t>, male bisexual, 22)</a:t>
            </a:r>
            <a:br>
              <a:rPr lang="en-US" dirty="0"/>
            </a:br>
            <a:endParaRPr lang="en-US" dirty="0"/>
          </a:p>
        </p:txBody>
      </p:sp>
    </p:spTree>
    <p:extLst>
      <p:ext uri="{BB962C8B-B14F-4D97-AF65-F5344CB8AC3E}">
        <p14:creationId xmlns:p14="http://schemas.microsoft.com/office/powerpoint/2010/main" val="7678724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1316B5-3B3D-555F-59EF-A1AA33495C07}"/>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993EE3BE-36DA-757F-B936-A6C608FB8B05}"/>
              </a:ext>
            </a:extLst>
          </p:cNvPr>
          <p:cNvSpPr>
            <a:spLocks noGrp="1"/>
          </p:cNvSpPr>
          <p:nvPr>
            <p:ph idx="1"/>
          </p:nvPr>
        </p:nvSpPr>
        <p:spPr/>
        <p:txBody>
          <a:bodyPr>
            <a:normAutofit fontScale="85000" lnSpcReduction="10000"/>
          </a:bodyPr>
          <a:lstStyle/>
          <a:p>
            <a:r>
              <a:rPr lang="en-US" sz="2100" dirty="0"/>
              <a:t>He then takes the discussion of cleanliness -in anticipation of sex to a different level and allows for the particularities of anal sex</a:t>
            </a:r>
            <a:r>
              <a:rPr lang="en-US" sz="1800" b="0" i="0" dirty="0">
                <a:solidFill>
                  <a:srgbClr val="000000"/>
                </a:solidFill>
                <a:effectLst/>
                <a:latin typeface="TimesNewRomanPSMT"/>
              </a:rPr>
              <a:t>:</a:t>
            </a:r>
          </a:p>
          <a:p>
            <a:pPr marL="0" indent="0">
              <a:buNone/>
            </a:pPr>
            <a:r>
              <a:rPr lang="en-US" b="0" i="1" dirty="0">
                <a:solidFill>
                  <a:srgbClr val="000000"/>
                </a:solidFill>
                <a:effectLst/>
                <a:latin typeface="TimesNewRomanPSMT"/>
              </a:rPr>
              <a:t>... </a:t>
            </a:r>
            <a:r>
              <a:rPr lang="en-US" i="1" dirty="0">
                <a:solidFill>
                  <a:srgbClr val="000000"/>
                </a:solidFill>
                <a:latin typeface="TimesNewRomanPSMT"/>
              </a:rPr>
              <a:t>well, in gay sex… I mean if there’s a chance a date may end up in sex…. I’ve gone out several times with people who have come fully prepared to our date, I mean they’ve douched alright…. I think this is something extra – it’s one thing to shave and trim (before going on a date), but douching?? Douching means you’ve given it some thought some 2-3 hours before going out, it means you want to be prepared in case there’s some kind of ‘accident’ while having sex… well, to be honest, I’ve never given it so much thought… the idea of having to plan everything so ahead to a date… then again, my sexual role is ‘easier’ -so to speak- because (being a ‘top’) doesn’t require extra care </a:t>
            </a:r>
            <a:r>
              <a:rPr lang="en-US" dirty="0"/>
              <a:t>(</a:t>
            </a:r>
            <a:r>
              <a:rPr lang="en-US" sz="2100" dirty="0" err="1">
                <a:solidFill>
                  <a:srgbClr val="FF0000"/>
                </a:solidFill>
              </a:rPr>
              <a:t>Marios</a:t>
            </a:r>
            <a:r>
              <a:rPr lang="en-US" sz="2100" dirty="0">
                <a:solidFill>
                  <a:srgbClr val="FF0000"/>
                </a:solidFill>
              </a:rPr>
              <a:t>, male bisexual, 22)</a:t>
            </a:r>
            <a:br>
              <a:rPr lang="en-US" dirty="0">
                <a:solidFill>
                  <a:srgbClr val="FF0000"/>
                </a:solidFill>
              </a:rPr>
            </a:br>
            <a:endParaRPr lang="en-US" dirty="0">
              <a:solidFill>
                <a:srgbClr val="FF0000"/>
              </a:solidFill>
            </a:endParaRPr>
          </a:p>
        </p:txBody>
      </p:sp>
    </p:spTree>
    <p:extLst>
      <p:ext uri="{BB962C8B-B14F-4D97-AF65-F5344CB8AC3E}">
        <p14:creationId xmlns:p14="http://schemas.microsoft.com/office/powerpoint/2010/main" val="18664521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A3F0B-8BC4-0198-FA70-8859770909AF}"/>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F8D8FD8D-A2E6-0997-E2BA-A15DA5D0B1A6}"/>
              </a:ext>
            </a:extLst>
          </p:cNvPr>
          <p:cNvSpPr>
            <a:spLocks noGrp="1"/>
          </p:cNvSpPr>
          <p:nvPr>
            <p:ph idx="1"/>
          </p:nvPr>
        </p:nvSpPr>
        <p:spPr/>
        <p:txBody>
          <a:bodyPr/>
          <a:lstStyle/>
          <a:p>
            <a:pPr>
              <a:lnSpc>
                <a:spcPct val="90000"/>
              </a:lnSpc>
            </a:pPr>
            <a:r>
              <a:rPr lang="en-US" sz="1800" dirty="0"/>
              <a:t>Some men simplify the rules of cleanliness and do not fuss about ‘a last minute shower’ – as long as they have ‘a clean dick’:</a:t>
            </a:r>
          </a:p>
          <a:p>
            <a:pPr marL="0" indent="0">
              <a:buNone/>
            </a:pPr>
            <a:r>
              <a:rPr lang="en-US" sz="1800" b="0" i="0" dirty="0">
                <a:solidFill>
                  <a:srgbClr val="000000"/>
                </a:solidFill>
                <a:effectLst/>
                <a:latin typeface="TimesNewRomanPSMT"/>
              </a:rPr>
              <a:t> </a:t>
            </a:r>
            <a:r>
              <a:rPr lang="en-US" sz="2000" i="1" dirty="0"/>
              <a:t>… if I’ve showered the day before, then I’m not going to be very fussy about taking a last minute shower- because sex involves sweat and excretions, so you take a shower afterwards... BUT, I want my dick to be clean at all times, because, you know, it goes into mouths... so I want it to be clean and I take care of it.. I also avoid eating before sex, and I make sure I haven’t jerked off because then you take ages to come and you’re not so horny... </a:t>
            </a:r>
            <a:r>
              <a:rPr lang="en-US" sz="1800" dirty="0"/>
              <a:t>(</a:t>
            </a:r>
            <a:r>
              <a:rPr lang="en-US" sz="1800" dirty="0">
                <a:solidFill>
                  <a:srgbClr val="FF0000"/>
                </a:solidFill>
              </a:rPr>
              <a:t>Dimitris, male, heterosexual, 21</a:t>
            </a:r>
            <a:r>
              <a:rPr lang="en-US" sz="1800" dirty="0"/>
              <a:t>) </a:t>
            </a:r>
            <a:br>
              <a:rPr lang="en-US" sz="1800" dirty="0"/>
            </a:br>
            <a:endParaRPr lang="en-US" sz="1800" dirty="0"/>
          </a:p>
        </p:txBody>
      </p:sp>
    </p:spTree>
    <p:extLst>
      <p:ext uri="{BB962C8B-B14F-4D97-AF65-F5344CB8AC3E}">
        <p14:creationId xmlns:p14="http://schemas.microsoft.com/office/powerpoint/2010/main" val="9147590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1F54B21-C818-4BDF-B774-9A376E7AD074}"/>
              </a:ext>
            </a:extLst>
          </p:cNvPr>
          <p:cNvSpPr>
            <a:spLocks noGrp="1"/>
          </p:cNvSpPr>
          <p:nvPr>
            <p:ph type="title"/>
          </p:nvPr>
        </p:nvSpPr>
        <p:spPr>
          <a:xfrm>
            <a:off x="905484" y="1065749"/>
            <a:ext cx="4052596" cy="4726502"/>
          </a:xfrm>
        </p:spPr>
        <p:txBody>
          <a:bodyPr>
            <a:normAutofit/>
          </a:bodyPr>
          <a:lstStyle/>
          <a:p>
            <a:r>
              <a:rPr lang="it-IT" sz="3200" dirty="0">
                <a:solidFill>
                  <a:srgbClr val="000000"/>
                </a:solidFill>
                <a:latin typeface="+mn-lt"/>
              </a:rPr>
              <a:t>Beauty/desirability and cleanliness as part of the ongoing care of the self</a:t>
            </a:r>
            <a:br>
              <a:rPr lang="en-US" sz="3100" dirty="0">
                <a:latin typeface="+mn-lt"/>
              </a:rPr>
            </a:br>
            <a:endParaRPr lang="en-US" sz="3100" dirty="0"/>
          </a:p>
        </p:txBody>
      </p:sp>
      <p:sp>
        <p:nvSpPr>
          <p:cNvPr id="3" name="Content Placeholder 2">
            <a:extLst>
              <a:ext uri="{FF2B5EF4-FFF2-40B4-BE49-F238E27FC236}">
                <a16:creationId xmlns:a16="http://schemas.microsoft.com/office/drawing/2014/main" id="{2671C187-4218-4B5E-B23F-6A139E386B20}"/>
              </a:ext>
            </a:extLst>
          </p:cNvPr>
          <p:cNvSpPr>
            <a:spLocks noGrp="1"/>
          </p:cNvSpPr>
          <p:nvPr>
            <p:ph idx="1"/>
          </p:nvPr>
        </p:nvSpPr>
        <p:spPr>
          <a:xfrm>
            <a:off x="6804401" y="713313"/>
            <a:ext cx="4549400" cy="5431376"/>
          </a:xfrm>
        </p:spPr>
        <p:txBody>
          <a:bodyPr anchor="ctr">
            <a:normAutofit/>
          </a:bodyPr>
          <a:lstStyle/>
          <a:p>
            <a:pPr>
              <a:lnSpc>
                <a:spcPct val="90000"/>
              </a:lnSpc>
            </a:pPr>
            <a:r>
              <a:rPr lang="en-US" sz="2000" b="1" dirty="0"/>
              <a:t>Fashion</a:t>
            </a:r>
            <a:r>
              <a:rPr lang="en-US" sz="2000" dirty="0"/>
              <a:t>:</a:t>
            </a:r>
          </a:p>
          <a:p>
            <a:pPr>
              <a:lnSpc>
                <a:spcPct val="90000"/>
              </a:lnSpc>
            </a:pPr>
            <a:r>
              <a:rPr lang="it-IT" sz="2000" dirty="0"/>
              <a:t>black boxers -rather than beige – </a:t>
            </a:r>
            <a:r>
              <a:rPr lang="it-IT" sz="2000" i="1" dirty="0"/>
              <a:t>because black is sexy, and for after-shave and deoderant (rather than a cologne) </a:t>
            </a:r>
            <a:r>
              <a:rPr lang="it-IT" sz="2000" dirty="0"/>
              <a:t>(</a:t>
            </a:r>
            <a:r>
              <a:rPr lang="it-IT" sz="2000" dirty="0">
                <a:solidFill>
                  <a:srgbClr val="FF0000"/>
                </a:solidFill>
              </a:rPr>
              <a:t>Antonis, heterosexual male, 29</a:t>
            </a:r>
            <a:r>
              <a:rPr lang="it-IT" sz="2000" dirty="0"/>
              <a:t>)</a:t>
            </a:r>
          </a:p>
          <a:p>
            <a:pPr>
              <a:lnSpc>
                <a:spcPct val="90000"/>
              </a:lnSpc>
            </a:pPr>
            <a:r>
              <a:rPr lang="it-IT" sz="2000" i="1" dirty="0"/>
              <a:t>yes, I’ ll go for lace lingerie, but, mind you, in my experience, men don’t get turned off if you’re in your penguin or duckling cotton panties </a:t>
            </a:r>
            <a:r>
              <a:rPr lang="it-IT" sz="2000" dirty="0"/>
              <a:t>(laughter).... (</a:t>
            </a:r>
            <a:r>
              <a:rPr lang="it-IT" sz="2000" dirty="0">
                <a:solidFill>
                  <a:srgbClr val="FF0000"/>
                </a:solidFill>
              </a:rPr>
              <a:t>Maria, heterosexual female, 29</a:t>
            </a:r>
            <a:r>
              <a:rPr lang="it-IT" sz="2000" dirty="0"/>
              <a:t>) </a:t>
            </a:r>
          </a:p>
          <a:p>
            <a:pPr>
              <a:lnSpc>
                <a:spcPct val="90000"/>
              </a:lnSpc>
            </a:pPr>
            <a:r>
              <a:rPr lang="it-IT" sz="2000" dirty="0"/>
              <a:t>the desirable self includes nice underwear – </a:t>
            </a:r>
            <a:r>
              <a:rPr lang="it-IT" sz="2000" i="1" dirty="0"/>
              <a:t>not necessarily a string, but certainly not my period panties (laughter</a:t>
            </a:r>
            <a:r>
              <a:rPr lang="it-IT" sz="2000" i="1" dirty="0">
                <a:solidFill>
                  <a:srgbClr val="FF0000"/>
                </a:solidFill>
              </a:rPr>
              <a:t>)</a:t>
            </a:r>
            <a:r>
              <a:rPr lang="it-IT" sz="2000" dirty="0">
                <a:solidFill>
                  <a:srgbClr val="FF0000"/>
                </a:solidFill>
              </a:rPr>
              <a:t>.. Danai heterosexual female, 29</a:t>
            </a:r>
            <a:r>
              <a:rPr lang="it-IT" sz="2000" dirty="0"/>
              <a:t>)</a:t>
            </a:r>
            <a:endParaRPr lang="en-US" sz="2000" dirty="0"/>
          </a:p>
        </p:txBody>
      </p:sp>
    </p:spTree>
    <p:extLst>
      <p:ext uri="{BB962C8B-B14F-4D97-AF65-F5344CB8AC3E}">
        <p14:creationId xmlns:p14="http://schemas.microsoft.com/office/powerpoint/2010/main" val="7021483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1D3798-6F0C-4C1C-BE10-FF762960470F}"/>
              </a:ext>
            </a:extLst>
          </p:cNvPr>
          <p:cNvSpPr>
            <a:spLocks noGrp="1"/>
          </p:cNvSpPr>
          <p:nvPr>
            <p:ph type="title"/>
          </p:nvPr>
        </p:nvSpPr>
        <p:spPr/>
        <p:txBody>
          <a:bodyPr>
            <a:normAutofit/>
          </a:bodyPr>
          <a:lstStyle/>
          <a:p>
            <a:r>
              <a:rPr lang="it-IT" sz="4000" dirty="0">
                <a:solidFill>
                  <a:srgbClr val="000000"/>
                </a:solidFill>
                <a:latin typeface="+mn-lt"/>
              </a:rPr>
              <a:t>Beauty/desirability and cleanliness as part of the ongoing care of the self</a:t>
            </a:r>
            <a:endParaRPr lang="en-US" dirty="0"/>
          </a:p>
        </p:txBody>
      </p:sp>
      <p:graphicFrame>
        <p:nvGraphicFramePr>
          <p:cNvPr id="5" name="Content Placeholder 2">
            <a:extLst>
              <a:ext uri="{FF2B5EF4-FFF2-40B4-BE49-F238E27FC236}">
                <a16:creationId xmlns:a16="http://schemas.microsoft.com/office/drawing/2014/main" id="{2CE7A148-CA91-5042-F2D2-3BC642CAD908}"/>
              </a:ext>
            </a:extLst>
          </p:cNvPr>
          <p:cNvGraphicFramePr>
            <a:graphicFrameLocks noGrp="1"/>
          </p:cNvGraphicFramePr>
          <p:nvPr>
            <p:ph idx="1"/>
            <p:extLst>
              <p:ext uri="{D42A27DB-BD31-4B8C-83A1-F6EECF244321}">
                <p14:modId xmlns:p14="http://schemas.microsoft.com/office/powerpoint/2010/main" val="228245649"/>
              </p:ext>
            </p:extLst>
          </p:nvPr>
        </p:nvGraphicFramePr>
        <p:xfrm>
          <a:off x="838200" y="2011680"/>
          <a:ext cx="10515600" cy="416052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2332084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E8009B31-EE3C-4DCE-88F0-EA3FE2AB87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82D9556-7EB0-4226-B5CF-E48584DA6B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8117261" y="889461"/>
            <a:ext cx="3011208" cy="5138270"/>
          </a:xfrm>
          <a:custGeom>
            <a:avLst/>
            <a:gdLst>
              <a:gd name="connsiteX0" fmla="*/ 0 w 3850317"/>
              <a:gd name="connsiteY0" fmla="*/ 0 h 5978116"/>
              <a:gd name="connsiteX1" fmla="*/ 3850317 w 3850317"/>
              <a:gd name="connsiteY1" fmla="*/ 0 h 5978116"/>
              <a:gd name="connsiteX2" fmla="*/ 3840373 w 3850317"/>
              <a:gd name="connsiteY2" fmla="*/ 258313 h 5978116"/>
              <a:gd name="connsiteX3" fmla="*/ 3755448 w 3850317"/>
              <a:gd name="connsiteY3" fmla="*/ 1537847 h 5978116"/>
              <a:gd name="connsiteX4" fmla="*/ 3150490 w 3850317"/>
              <a:gd name="connsiteY4" fmla="*/ 3989537 h 5978116"/>
              <a:gd name="connsiteX5" fmla="*/ 3089544 w 3850317"/>
              <a:gd name="connsiteY5" fmla="*/ 3606200 h 5978116"/>
              <a:gd name="connsiteX6" fmla="*/ 2922635 w 3850317"/>
              <a:gd name="connsiteY6" fmla="*/ 4519351 h 5978116"/>
              <a:gd name="connsiteX7" fmla="*/ 2904628 w 3850317"/>
              <a:gd name="connsiteY7" fmla="*/ 4466023 h 5978116"/>
              <a:gd name="connsiteX8" fmla="*/ 2825329 w 3850317"/>
              <a:gd name="connsiteY8" fmla="*/ 4562983 h 5978116"/>
              <a:gd name="connsiteX9" fmla="*/ 2695127 w 3850317"/>
              <a:gd name="connsiteY9" fmla="*/ 4973329 h 5978116"/>
              <a:gd name="connsiteX10" fmla="*/ 2501208 w 3850317"/>
              <a:gd name="connsiteY10" fmla="*/ 4457366 h 5978116"/>
              <a:gd name="connsiteX11" fmla="*/ 2209291 w 3850317"/>
              <a:gd name="connsiteY11" fmla="*/ 5028388 h 5978116"/>
              <a:gd name="connsiteX12" fmla="*/ 2135532 w 3850317"/>
              <a:gd name="connsiteY12" fmla="*/ 5321344 h 5978116"/>
              <a:gd name="connsiteX13" fmla="*/ 2009139 w 3850317"/>
              <a:gd name="connsiteY13" fmla="*/ 4714655 h 5978116"/>
              <a:gd name="connsiteX14" fmla="*/ 1918759 w 3850317"/>
              <a:gd name="connsiteY14" fmla="*/ 4486454 h 5978116"/>
              <a:gd name="connsiteX15" fmla="*/ 1800676 w 3850317"/>
              <a:gd name="connsiteY15" fmla="*/ 4608346 h 5978116"/>
              <a:gd name="connsiteX16" fmla="*/ 1614721 w 3850317"/>
              <a:gd name="connsiteY16" fmla="*/ 5319612 h 5978116"/>
              <a:gd name="connsiteX17" fmla="*/ 1530921 w 3850317"/>
              <a:gd name="connsiteY17" fmla="*/ 5433540 h 5978116"/>
              <a:gd name="connsiteX18" fmla="*/ 1569705 w 3850317"/>
              <a:gd name="connsiteY18" fmla="*/ 4803650 h 5978116"/>
              <a:gd name="connsiteX19" fmla="*/ 1517416 w 3850317"/>
              <a:gd name="connsiteY19" fmla="*/ 4640204 h 5978116"/>
              <a:gd name="connsiteX20" fmla="*/ 1425997 w 3850317"/>
              <a:gd name="connsiteY20" fmla="*/ 4800187 h 5978116"/>
              <a:gd name="connsiteX21" fmla="*/ 1348083 w 3850317"/>
              <a:gd name="connsiteY21" fmla="*/ 5363245 h 5978116"/>
              <a:gd name="connsiteX22" fmla="*/ 1200566 w 3850317"/>
              <a:gd name="connsiteY22" fmla="*/ 5526691 h 5978116"/>
              <a:gd name="connsiteX23" fmla="*/ 1027770 w 3850317"/>
              <a:gd name="connsiteY23" fmla="*/ 5803718 h 5978116"/>
              <a:gd name="connsiteX24" fmla="*/ 892373 w 3850317"/>
              <a:gd name="connsiteY24" fmla="*/ 5604950 h 5978116"/>
              <a:gd name="connsiteX25" fmla="*/ 681487 w 3850317"/>
              <a:gd name="connsiteY25" fmla="*/ 5914528 h 5978116"/>
              <a:gd name="connsiteX26" fmla="*/ 414155 w 3850317"/>
              <a:gd name="connsiteY26" fmla="*/ 5817569 h 5978116"/>
              <a:gd name="connsiteX27" fmla="*/ 360135 w 3850317"/>
              <a:gd name="connsiteY27" fmla="*/ 5287062 h 5978116"/>
              <a:gd name="connsiteX28" fmla="*/ 281875 w 3850317"/>
              <a:gd name="connsiteY28" fmla="*/ 4677256 h 5978116"/>
              <a:gd name="connsiteX29" fmla="*/ 237897 w 3850317"/>
              <a:gd name="connsiteY29" fmla="*/ 4207696 h 5978116"/>
              <a:gd name="connsiteX30" fmla="*/ 145093 w 3850317"/>
              <a:gd name="connsiteY30" fmla="*/ 3878379 h 5978116"/>
              <a:gd name="connsiteX31" fmla="*/ 72373 w 3850317"/>
              <a:gd name="connsiteY31" fmla="*/ 2447189 h 5978116"/>
              <a:gd name="connsiteX32" fmla="*/ 0 w 3850317"/>
              <a:gd name="connsiteY32" fmla="*/ 0 h 5978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850317" h="5978116">
                <a:moveTo>
                  <a:pt x="0" y="0"/>
                </a:moveTo>
                <a:lnTo>
                  <a:pt x="3850317" y="0"/>
                </a:lnTo>
                <a:lnTo>
                  <a:pt x="3840373" y="258313"/>
                </a:lnTo>
                <a:cubicBezTo>
                  <a:pt x="3816350" y="852957"/>
                  <a:pt x="3786959" y="1372106"/>
                  <a:pt x="3755448" y="1537847"/>
                </a:cubicBezTo>
                <a:cubicBezTo>
                  <a:pt x="3300085" y="3936555"/>
                  <a:pt x="3150490" y="3989537"/>
                  <a:pt x="3150490" y="3989537"/>
                </a:cubicBezTo>
                <a:cubicBezTo>
                  <a:pt x="3150490" y="3989537"/>
                  <a:pt x="3124172" y="3732940"/>
                  <a:pt x="3089544" y="3606200"/>
                </a:cubicBezTo>
                <a:cubicBezTo>
                  <a:pt x="3082618" y="3784537"/>
                  <a:pt x="2946529" y="4491302"/>
                  <a:pt x="2922635" y="4519351"/>
                </a:cubicBezTo>
                <a:cubicBezTo>
                  <a:pt x="2916749" y="4502729"/>
                  <a:pt x="2910515" y="4484030"/>
                  <a:pt x="2904628" y="4466023"/>
                </a:cubicBezTo>
                <a:cubicBezTo>
                  <a:pt x="2884890" y="4501344"/>
                  <a:pt x="2859958" y="4534241"/>
                  <a:pt x="2825329" y="4562983"/>
                </a:cubicBezTo>
                <a:cubicBezTo>
                  <a:pt x="2706208" y="4662020"/>
                  <a:pt x="2743260" y="4833430"/>
                  <a:pt x="2695127" y="4973329"/>
                </a:cubicBezTo>
                <a:cubicBezTo>
                  <a:pt x="2446495" y="4877408"/>
                  <a:pt x="2545186" y="4641589"/>
                  <a:pt x="2501208" y="4457366"/>
                </a:cubicBezTo>
                <a:cubicBezTo>
                  <a:pt x="2341225" y="4936277"/>
                  <a:pt x="2267120" y="4837932"/>
                  <a:pt x="2209291" y="5028388"/>
                </a:cubicBezTo>
                <a:cubicBezTo>
                  <a:pt x="2137610" y="5264900"/>
                  <a:pt x="2135532" y="5321344"/>
                  <a:pt x="2135532" y="5321344"/>
                </a:cubicBezTo>
                <a:cubicBezTo>
                  <a:pt x="2004983" y="5137467"/>
                  <a:pt x="2054502" y="4933506"/>
                  <a:pt x="2009139" y="4714655"/>
                </a:cubicBezTo>
                <a:cubicBezTo>
                  <a:pt x="1956503" y="4642281"/>
                  <a:pt x="1932264" y="4565753"/>
                  <a:pt x="1918759" y="4486454"/>
                </a:cubicBezTo>
                <a:cubicBezTo>
                  <a:pt x="1889671" y="4439359"/>
                  <a:pt x="1848463" y="4656479"/>
                  <a:pt x="1800676" y="4608346"/>
                </a:cubicBezTo>
                <a:cubicBezTo>
                  <a:pt x="1760507" y="4832391"/>
                  <a:pt x="1681208" y="5047087"/>
                  <a:pt x="1614721" y="5319612"/>
                </a:cubicBezTo>
                <a:cubicBezTo>
                  <a:pt x="1580786" y="5457780"/>
                  <a:pt x="1530574" y="5446352"/>
                  <a:pt x="1530921" y="5433540"/>
                </a:cubicBezTo>
                <a:cubicBezTo>
                  <a:pt x="1532998" y="5109418"/>
                  <a:pt x="1600177" y="5128464"/>
                  <a:pt x="1569705" y="4803650"/>
                </a:cubicBezTo>
                <a:cubicBezTo>
                  <a:pt x="1566242" y="4746167"/>
                  <a:pt x="1596022" y="4651631"/>
                  <a:pt x="1517416" y="4640204"/>
                </a:cubicBezTo>
                <a:cubicBezTo>
                  <a:pt x="1415608" y="4628430"/>
                  <a:pt x="1436385" y="4747898"/>
                  <a:pt x="1425997" y="4800187"/>
                </a:cubicBezTo>
                <a:cubicBezTo>
                  <a:pt x="1389291" y="5009342"/>
                  <a:pt x="1370938" y="5149241"/>
                  <a:pt x="1348083" y="5363245"/>
                </a:cubicBezTo>
                <a:cubicBezTo>
                  <a:pt x="1336655" y="5453625"/>
                  <a:pt x="1352931" y="5563743"/>
                  <a:pt x="1200566" y="5526691"/>
                </a:cubicBezTo>
                <a:cubicBezTo>
                  <a:pt x="1051664" y="5551623"/>
                  <a:pt x="1099105" y="5719570"/>
                  <a:pt x="1027770" y="5803718"/>
                </a:cubicBezTo>
                <a:cubicBezTo>
                  <a:pt x="945009" y="5758701"/>
                  <a:pt x="1003184" y="5640964"/>
                  <a:pt x="892373" y="5604950"/>
                </a:cubicBezTo>
                <a:cubicBezTo>
                  <a:pt x="925963" y="5772552"/>
                  <a:pt x="680448" y="5747619"/>
                  <a:pt x="681487" y="5914528"/>
                </a:cubicBezTo>
                <a:cubicBezTo>
                  <a:pt x="534662" y="6049233"/>
                  <a:pt x="467137" y="5947425"/>
                  <a:pt x="414155" y="5817569"/>
                </a:cubicBezTo>
                <a:cubicBezTo>
                  <a:pt x="348015" y="5648929"/>
                  <a:pt x="370177" y="5468515"/>
                  <a:pt x="360135" y="5287062"/>
                </a:cubicBezTo>
                <a:cubicBezTo>
                  <a:pt x="338319" y="5059207"/>
                  <a:pt x="278758" y="4907881"/>
                  <a:pt x="281875" y="4677256"/>
                </a:cubicBezTo>
                <a:cubicBezTo>
                  <a:pt x="237204" y="4527316"/>
                  <a:pt x="250017" y="4367332"/>
                  <a:pt x="237897" y="4207696"/>
                </a:cubicBezTo>
                <a:cubicBezTo>
                  <a:pt x="210194" y="3969452"/>
                  <a:pt x="176258" y="4119047"/>
                  <a:pt x="145093" y="3878379"/>
                </a:cubicBezTo>
                <a:cubicBezTo>
                  <a:pt x="114274" y="3641175"/>
                  <a:pt x="72720" y="2448920"/>
                  <a:pt x="72373" y="2447189"/>
                </a:cubicBezTo>
                <a:cubicBezTo>
                  <a:pt x="72720" y="2447189"/>
                  <a:pt x="12120" y="1233809"/>
                  <a:pt x="0" y="0"/>
                </a:cubicBezTo>
                <a:close/>
              </a:path>
            </a:pathLst>
          </a:custGeom>
          <a:solidFill>
            <a:srgbClr val="D937B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66228FB8-A74C-40AB-A20E-3D6705066695}"/>
              </a:ext>
            </a:extLst>
          </p:cNvPr>
          <p:cNvSpPr>
            <a:spLocks noGrp="1"/>
          </p:cNvSpPr>
          <p:nvPr>
            <p:ph type="title"/>
          </p:nvPr>
        </p:nvSpPr>
        <p:spPr>
          <a:xfrm>
            <a:off x="8765628" y="2503565"/>
            <a:ext cx="3007271" cy="1850872"/>
          </a:xfrm>
        </p:spPr>
        <p:txBody>
          <a:bodyPr>
            <a:normAutofit fontScale="90000"/>
          </a:bodyPr>
          <a:lstStyle/>
          <a:p>
            <a:r>
              <a:rPr lang="it-IT" sz="2800" dirty="0">
                <a:solidFill>
                  <a:srgbClr val="000000"/>
                </a:solidFill>
                <a:latin typeface="+mn-lt"/>
              </a:rPr>
              <a:t>Beauty/desirability and cleanliness as part of the ongoing care of the self</a:t>
            </a:r>
            <a:endParaRPr lang="en-US" sz="2500" dirty="0">
              <a:solidFill>
                <a:srgbClr val="FFFFFF"/>
              </a:solidFill>
            </a:endParaRPr>
          </a:p>
        </p:txBody>
      </p:sp>
      <p:sp>
        <p:nvSpPr>
          <p:cNvPr id="3" name="Content Placeholder 2">
            <a:extLst>
              <a:ext uri="{FF2B5EF4-FFF2-40B4-BE49-F238E27FC236}">
                <a16:creationId xmlns:a16="http://schemas.microsoft.com/office/drawing/2014/main" id="{B62E73F5-0E16-4EBB-BFFA-F440F9C4CDF3}"/>
              </a:ext>
            </a:extLst>
          </p:cNvPr>
          <p:cNvSpPr>
            <a:spLocks noGrp="1"/>
          </p:cNvSpPr>
          <p:nvPr>
            <p:ph idx="1"/>
          </p:nvPr>
        </p:nvSpPr>
        <p:spPr>
          <a:xfrm>
            <a:off x="838201" y="740229"/>
            <a:ext cx="5669806" cy="5436734"/>
          </a:xfrm>
        </p:spPr>
        <p:txBody>
          <a:bodyPr anchor="ctr">
            <a:normAutofit/>
          </a:bodyPr>
          <a:lstStyle/>
          <a:p>
            <a:r>
              <a:rPr lang="it-IT" sz="2000" dirty="0">
                <a:latin typeface="Century Gothic"/>
              </a:rPr>
              <a:t>The ‘regulatory politics of disgust’ </a:t>
            </a:r>
          </a:p>
          <a:p>
            <a:pPr lvl="1"/>
            <a:r>
              <a:rPr lang="it-IT" sz="2000" i="1" dirty="0">
                <a:latin typeface="Century Gothic"/>
              </a:rPr>
              <a:t>women and men follow similar practices already, though, for women, expectations are stricter; the guy must be clean shaved all over, on his penis... well, he doesn’t ‘have’ to, but it’s a matter of common courtesy.. and women have to remove hair from genitals, legs, armpits, face – this is how it’s done now... yet, a while ago, it wasn’t so dominant for women to be clean shaved... now, as for me, I wouldn’t object to a fair level of unkemt in the sensitive area </a:t>
            </a:r>
            <a:r>
              <a:rPr lang="it-IT" sz="2000" dirty="0">
                <a:latin typeface="Century Gothic"/>
              </a:rPr>
              <a:t>(</a:t>
            </a:r>
            <a:r>
              <a:rPr lang="it-IT" sz="2000" dirty="0">
                <a:solidFill>
                  <a:srgbClr val="FF0000"/>
                </a:solidFill>
                <a:latin typeface="Century Gothic"/>
              </a:rPr>
              <a:t>Nikos , heterosexual male, 22</a:t>
            </a:r>
            <a:r>
              <a:rPr lang="it-IT" sz="2000" dirty="0">
                <a:latin typeface="Century Gothic"/>
              </a:rPr>
              <a:t>). </a:t>
            </a:r>
            <a:endParaRPr lang="en-US" sz="2000" dirty="0">
              <a:latin typeface="Century Gothic"/>
            </a:endParaRPr>
          </a:p>
        </p:txBody>
      </p:sp>
    </p:spTree>
    <p:extLst>
      <p:ext uri="{BB962C8B-B14F-4D97-AF65-F5344CB8AC3E}">
        <p14:creationId xmlns:p14="http://schemas.microsoft.com/office/powerpoint/2010/main" val="28212291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BE20309-1FB9-4818-BAFA-9C4C05341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alpha val="20000"/>
            </a:srgb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956E487D-6189-452C-904A-82DAA7DB0D60}"/>
              </a:ext>
            </a:extLst>
          </p:cNvPr>
          <p:cNvSpPr>
            <a:spLocks noGrp="1"/>
          </p:cNvSpPr>
          <p:nvPr>
            <p:ph type="title"/>
          </p:nvPr>
        </p:nvSpPr>
        <p:spPr>
          <a:xfrm>
            <a:off x="838200" y="713312"/>
            <a:ext cx="3524250" cy="5431376"/>
          </a:xfrm>
        </p:spPr>
        <p:txBody>
          <a:bodyPr>
            <a:normAutofit/>
          </a:bodyPr>
          <a:lstStyle/>
          <a:p>
            <a:r>
              <a:rPr lang="it-IT" sz="2800" dirty="0">
                <a:solidFill>
                  <a:srgbClr val="000000"/>
                </a:solidFill>
                <a:latin typeface="+mn-lt"/>
              </a:rPr>
              <a:t>Beauty/desirability and cleanliness as part of the ongoing care of the self</a:t>
            </a:r>
            <a:endParaRPr lang="en-US" sz="2800" dirty="0"/>
          </a:p>
        </p:txBody>
      </p:sp>
      <p:sp>
        <p:nvSpPr>
          <p:cNvPr id="3" name="Content Placeholder 2">
            <a:extLst>
              <a:ext uri="{FF2B5EF4-FFF2-40B4-BE49-F238E27FC236}">
                <a16:creationId xmlns:a16="http://schemas.microsoft.com/office/drawing/2014/main" id="{F01027B3-3000-4180-8EBD-D9D7E0BAA901}"/>
              </a:ext>
            </a:extLst>
          </p:cNvPr>
          <p:cNvSpPr>
            <a:spLocks noGrp="1"/>
          </p:cNvSpPr>
          <p:nvPr>
            <p:ph idx="1"/>
          </p:nvPr>
        </p:nvSpPr>
        <p:spPr>
          <a:xfrm>
            <a:off x="6095999" y="713313"/>
            <a:ext cx="5257801" cy="5431376"/>
          </a:xfrm>
        </p:spPr>
        <p:txBody>
          <a:bodyPr anchor="ctr">
            <a:normAutofit/>
          </a:bodyPr>
          <a:lstStyle/>
          <a:p>
            <a:pPr marL="0">
              <a:spcBef>
                <a:spcPts val="0"/>
              </a:spcBef>
            </a:pPr>
            <a:r>
              <a:rPr lang="it-IT" sz="2000" dirty="0">
                <a:latin typeface="Century Gothic"/>
              </a:rPr>
              <a:t>The ‘regulatory politics of disgust’ </a:t>
            </a:r>
          </a:p>
          <a:p>
            <a:pPr marL="0" marR="0">
              <a:spcBef>
                <a:spcPts val="0"/>
              </a:spcBef>
              <a:spcAft>
                <a:spcPts val="0"/>
              </a:spcAft>
            </a:pPr>
            <a:endParaRPr lang="it-IT" sz="2000" i="1" dirty="0">
              <a:latin typeface="Century Gothic"/>
            </a:endParaRPr>
          </a:p>
          <a:p>
            <a:pPr marL="457200" lvl="1">
              <a:spcBef>
                <a:spcPts val="0"/>
              </a:spcBef>
            </a:pPr>
            <a:r>
              <a:rPr lang="it-IT" sz="2000" i="1" dirty="0">
                <a:latin typeface="Century Gothic"/>
              </a:rPr>
              <a:t>I wax all over – legs, armpits, genitals – mainly for myself, </a:t>
            </a:r>
            <a:r>
              <a:rPr lang="it-IT" sz="2000" b="1" i="1" dirty="0">
                <a:latin typeface="Century Gothic"/>
              </a:rPr>
              <a:t>to feel clean and comfortable...</a:t>
            </a:r>
            <a:endParaRPr lang="it-IT" sz="2000" i="1" dirty="0">
              <a:latin typeface="Century Gothic"/>
            </a:endParaRPr>
          </a:p>
          <a:p>
            <a:pPr marL="457200" lvl="1">
              <a:spcBef>
                <a:spcPts val="0"/>
              </a:spcBef>
            </a:pPr>
            <a:r>
              <a:rPr lang="it-IT" sz="2000" i="1" dirty="0">
                <a:latin typeface="Century Gothic"/>
              </a:rPr>
              <a:t>once, I was with this guy and I hadn’t waxed down under for some time – he didn’t mind, but if he did dare to comment on this, I’d be sure to show him the way out […] as long as I take a bath, brush my teeth, put on deoderant and some foundation, I’m alright really!</a:t>
            </a:r>
            <a:r>
              <a:rPr lang="it-IT" sz="2000" i="1" dirty="0"/>
              <a:t> </a:t>
            </a:r>
            <a:r>
              <a:rPr lang="it-IT" sz="2000" dirty="0"/>
              <a:t>(</a:t>
            </a:r>
            <a:r>
              <a:rPr lang="it-IT" sz="2000" dirty="0">
                <a:solidFill>
                  <a:srgbClr val="FF0000"/>
                </a:solidFill>
              </a:rPr>
              <a:t>Evi, heterosexual female, 22</a:t>
            </a:r>
            <a:r>
              <a:rPr lang="it-IT" sz="2000" dirty="0"/>
              <a:t>)</a:t>
            </a:r>
            <a:endParaRPr lang="en-US" sz="2000" dirty="0">
              <a:latin typeface="Century Gothic"/>
            </a:endParaRPr>
          </a:p>
          <a:p>
            <a:pPr marL="0" marR="0">
              <a:spcBef>
                <a:spcPts val="0"/>
              </a:spcBef>
              <a:spcAft>
                <a:spcPts val="0"/>
              </a:spcAft>
            </a:pPr>
            <a:r>
              <a:rPr lang="it-IT" sz="2000" i="1" dirty="0">
                <a:latin typeface="Century Gothic"/>
              </a:rPr>
              <a:t> </a:t>
            </a:r>
            <a:endParaRPr lang="en-US" sz="2000" i="1" dirty="0">
              <a:latin typeface="Century Gothic"/>
            </a:endParaRPr>
          </a:p>
          <a:p>
            <a:endParaRPr lang="en-US" sz="2000" dirty="0"/>
          </a:p>
        </p:txBody>
      </p:sp>
    </p:spTree>
    <p:extLst>
      <p:ext uri="{BB962C8B-B14F-4D97-AF65-F5344CB8AC3E}">
        <p14:creationId xmlns:p14="http://schemas.microsoft.com/office/powerpoint/2010/main" val="2288184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28AD2C52-2716-4137-B865-FF6AE7208129}"/>
              </a:ext>
            </a:extLst>
          </p:cNvPr>
          <p:cNvSpPr>
            <a:spLocks noGrp="1"/>
          </p:cNvSpPr>
          <p:nvPr>
            <p:ph type="title"/>
          </p:nvPr>
        </p:nvSpPr>
        <p:spPr>
          <a:xfrm>
            <a:off x="905484" y="1065749"/>
            <a:ext cx="3900196" cy="4726502"/>
          </a:xfrm>
        </p:spPr>
        <p:txBody>
          <a:bodyPr>
            <a:normAutofit/>
          </a:bodyPr>
          <a:lstStyle/>
          <a:p>
            <a:r>
              <a:rPr lang="it-IT" sz="3200" dirty="0">
                <a:solidFill>
                  <a:srgbClr val="000000"/>
                </a:solidFill>
                <a:latin typeface="+mn-lt"/>
              </a:rPr>
              <a:t>Beauty/desirability and cleanliness as part of the ongoing care of the self</a:t>
            </a:r>
            <a:endParaRPr lang="en-US" sz="3100" dirty="0"/>
          </a:p>
        </p:txBody>
      </p:sp>
      <p:sp>
        <p:nvSpPr>
          <p:cNvPr id="3" name="Content Placeholder 2">
            <a:extLst>
              <a:ext uri="{FF2B5EF4-FFF2-40B4-BE49-F238E27FC236}">
                <a16:creationId xmlns:a16="http://schemas.microsoft.com/office/drawing/2014/main" id="{47C72AF0-9F54-4FB6-8D65-60E66C6BDEB7}"/>
              </a:ext>
            </a:extLst>
          </p:cNvPr>
          <p:cNvSpPr>
            <a:spLocks noGrp="1"/>
          </p:cNvSpPr>
          <p:nvPr>
            <p:ph idx="1"/>
          </p:nvPr>
        </p:nvSpPr>
        <p:spPr>
          <a:xfrm>
            <a:off x="6804401" y="713313"/>
            <a:ext cx="4549400" cy="5431376"/>
          </a:xfrm>
        </p:spPr>
        <p:txBody>
          <a:bodyPr anchor="ctr">
            <a:normAutofit/>
          </a:bodyPr>
          <a:lstStyle/>
          <a:p>
            <a:pPr>
              <a:lnSpc>
                <a:spcPct val="90000"/>
              </a:lnSpc>
            </a:pPr>
            <a:r>
              <a:rPr lang="it-IT" sz="1900" b="1" dirty="0">
                <a:latin typeface="Century Gothic"/>
              </a:rPr>
              <a:t>self-surveillance and policing within a longterm relationship</a:t>
            </a:r>
            <a:r>
              <a:rPr lang="it-IT" sz="1900" dirty="0">
                <a:latin typeface="Century Gothic"/>
              </a:rPr>
              <a:t>:</a:t>
            </a:r>
          </a:p>
          <a:p>
            <a:pPr lvl="1">
              <a:lnSpc>
                <a:spcPct val="90000"/>
              </a:lnSpc>
            </a:pPr>
            <a:r>
              <a:rPr lang="it-IT" sz="1900" i="1" dirty="0">
                <a:latin typeface="Century Gothic"/>
              </a:rPr>
              <a:t>I mean, she must have the right to feel tired and to not HAVE to wax/shave ... I want her to feel at ease with me.. </a:t>
            </a:r>
            <a:r>
              <a:rPr lang="it-IT" sz="1900" b="1" i="1" dirty="0">
                <a:latin typeface="Century Gothic"/>
              </a:rPr>
              <a:t>yet there are many women out there who find it unacceptable to have hair on their legs.</a:t>
            </a:r>
            <a:r>
              <a:rPr lang="it-IT" sz="1900" i="1" dirty="0">
                <a:latin typeface="Century Gothic"/>
              </a:rPr>
              <a:t>.. which I find kind of </a:t>
            </a:r>
            <a:r>
              <a:rPr lang="it-IT" sz="1900" b="1" i="1" dirty="0">
                <a:latin typeface="Century Gothic"/>
              </a:rPr>
              <a:t>oppressive</a:t>
            </a:r>
            <a:r>
              <a:rPr lang="it-IT" sz="1900" i="1" dirty="0">
                <a:latin typeface="Century Gothic"/>
              </a:rPr>
              <a:t>, brought upon women by men... I think it’s fascinating when she decides </a:t>
            </a:r>
            <a:r>
              <a:rPr lang="it-IT" sz="1900" b="1" i="1" dirty="0">
                <a:latin typeface="Century Gothic"/>
              </a:rPr>
              <a:t>to defy this strict regime </a:t>
            </a:r>
            <a:r>
              <a:rPr lang="it-IT" sz="1900" i="1" dirty="0">
                <a:latin typeface="Century Gothic"/>
              </a:rPr>
              <a:t>of hair removal – same goes for me too, I mean I expect to be judged as a person... for who I really am... not by the length of my hair.</a:t>
            </a:r>
            <a:r>
              <a:rPr lang="it-IT" sz="1900" dirty="0"/>
              <a:t> (</a:t>
            </a:r>
            <a:r>
              <a:rPr lang="it-IT" sz="1900" dirty="0">
                <a:solidFill>
                  <a:srgbClr val="FF0000"/>
                </a:solidFill>
              </a:rPr>
              <a:t>Antonis heterosexual male, 29</a:t>
            </a:r>
            <a:r>
              <a:rPr lang="it-IT" sz="1900" dirty="0"/>
              <a:t>) </a:t>
            </a:r>
            <a:endParaRPr lang="en-US" sz="1900" dirty="0">
              <a:latin typeface="Century Gothic"/>
            </a:endParaRPr>
          </a:p>
          <a:p>
            <a:pPr>
              <a:lnSpc>
                <a:spcPct val="90000"/>
              </a:lnSpc>
            </a:pPr>
            <a:endParaRPr lang="en-US" sz="1900" dirty="0"/>
          </a:p>
        </p:txBody>
      </p:sp>
    </p:spTree>
    <p:extLst>
      <p:ext uri="{BB962C8B-B14F-4D97-AF65-F5344CB8AC3E}">
        <p14:creationId xmlns:p14="http://schemas.microsoft.com/office/powerpoint/2010/main" val="12079330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28AD2C52-2716-4137-B865-FF6AE7208129}"/>
              </a:ext>
            </a:extLst>
          </p:cNvPr>
          <p:cNvSpPr>
            <a:spLocks noGrp="1"/>
          </p:cNvSpPr>
          <p:nvPr>
            <p:ph type="title"/>
          </p:nvPr>
        </p:nvSpPr>
        <p:spPr>
          <a:xfrm>
            <a:off x="905484" y="1065749"/>
            <a:ext cx="4123716" cy="4726502"/>
          </a:xfrm>
        </p:spPr>
        <p:txBody>
          <a:bodyPr>
            <a:normAutofit/>
          </a:bodyPr>
          <a:lstStyle/>
          <a:p>
            <a:r>
              <a:rPr lang="it-IT" sz="3200" dirty="0">
                <a:solidFill>
                  <a:srgbClr val="000000"/>
                </a:solidFill>
                <a:latin typeface="+mn-lt"/>
              </a:rPr>
              <a:t>Beauty/desirability and cleanliness as part of the ongoing care of the self</a:t>
            </a:r>
            <a:endParaRPr lang="en-US" sz="3100" dirty="0"/>
          </a:p>
        </p:txBody>
      </p:sp>
      <p:sp>
        <p:nvSpPr>
          <p:cNvPr id="3" name="Content Placeholder 2">
            <a:extLst>
              <a:ext uri="{FF2B5EF4-FFF2-40B4-BE49-F238E27FC236}">
                <a16:creationId xmlns:a16="http://schemas.microsoft.com/office/drawing/2014/main" id="{47C72AF0-9F54-4FB6-8D65-60E66C6BDEB7}"/>
              </a:ext>
            </a:extLst>
          </p:cNvPr>
          <p:cNvSpPr>
            <a:spLocks noGrp="1"/>
          </p:cNvSpPr>
          <p:nvPr>
            <p:ph idx="1"/>
          </p:nvPr>
        </p:nvSpPr>
        <p:spPr>
          <a:xfrm>
            <a:off x="6804401" y="476250"/>
            <a:ext cx="4549400" cy="5668439"/>
          </a:xfrm>
        </p:spPr>
        <p:txBody>
          <a:bodyPr anchor="ctr">
            <a:normAutofit/>
          </a:bodyPr>
          <a:lstStyle/>
          <a:p>
            <a:pPr>
              <a:lnSpc>
                <a:spcPct val="90000"/>
              </a:lnSpc>
            </a:pPr>
            <a:r>
              <a:rPr lang="it-IT" sz="2000" dirty="0">
                <a:solidFill>
                  <a:srgbClr val="000000"/>
                </a:solidFill>
                <a:effectLst/>
                <a:latin typeface="Times New Roman" panose="02020603050405020304" pitchFamily="18" charset="0"/>
                <a:ea typeface="Times New Roman" panose="02020603050405020304" pitchFamily="18" charset="0"/>
              </a:rPr>
              <a:t>‘</a:t>
            </a:r>
            <a:r>
              <a:rPr lang="it-IT" sz="2000" dirty="0">
                <a:latin typeface="Century Gothic"/>
              </a:rPr>
              <a:t>Aesthetic labour’ as dependent upon </a:t>
            </a:r>
            <a:r>
              <a:rPr lang="it-IT" sz="2000" b="1" dirty="0">
                <a:latin typeface="Century Gothic"/>
              </a:rPr>
              <a:t>the level of intimacy </a:t>
            </a:r>
            <a:r>
              <a:rPr lang="it-IT" sz="2000" dirty="0">
                <a:latin typeface="Century Gothic"/>
              </a:rPr>
              <a:t>between partners:</a:t>
            </a:r>
          </a:p>
          <a:p>
            <a:pPr lvl="1">
              <a:lnSpc>
                <a:spcPct val="90000"/>
              </a:lnSpc>
            </a:pPr>
            <a:r>
              <a:rPr lang="it-IT" sz="2000" i="1" dirty="0">
                <a:latin typeface="Century Gothic"/>
              </a:rPr>
              <a:t>in my current relationship, I don’t put that much effort – this doesn’t mean I go unkempt, naturally... but because he is not that fussy about such things, and we’ve been together for a while now – it’s ok (to let yourself a bit loose)... of course, if I were with a partner with a sharp eye to detail, I’d make sure I’d be a good match for him.. so it all depends on who you are with.... </a:t>
            </a:r>
            <a:r>
              <a:rPr lang="it-IT" sz="2000" dirty="0">
                <a:latin typeface="Century Gothic"/>
              </a:rPr>
              <a:t>(</a:t>
            </a:r>
            <a:r>
              <a:rPr lang="it-IT" sz="2000" dirty="0">
                <a:solidFill>
                  <a:srgbClr val="FF0000"/>
                </a:solidFill>
                <a:latin typeface="Century Gothic"/>
              </a:rPr>
              <a:t>Christos, gay male 23)</a:t>
            </a:r>
            <a:endParaRPr lang="en-US" sz="2000" dirty="0">
              <a:latin typeface="Century Gothic"/>
            </a:endParaRPr>
          </a:p>
          <a:p>
            <a:pPr>
              <a:lnSpc>
                <a:spcPct val="90000"/>
              </a:lnSpc>
            </a:pPr>
            <a:endParaRPr lang="en-US" sz="1900" dirty="0"/>
          </a:p>
        </p:txBody>
      </p:sp>
    </p:spTree>
    <p:extLst>
      <p:ext uri="{BB962C8B-B14F-4D97-AF65-F5344CB8AC3E}">
        <p14:creationId xmlns:p14="http://schemas.microsoft.com/office/powerpoint/2010/main" val="18017178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B9021-4AA4-055A-9BF5-6202B67542BF}"/>
              </a:ext>
            </a:extLst>
          </p:cNvPr>
          <p:cNvSpPr>
            <a:spLocks noGrp="1"/>
          </p:cNvSpPr>
          <p:nvPr>
            <p:ph type="title"/>
          </p:nvPr>
        </p:nvSpPr>
        <p:spPr/>
        <p:txBody>
          <a:bodyPr/>
          <a:lstStyle/>
          <a:p>
            <a:r>
              <a:rPr lang="it-IT" sz="4000" dirty="0">
                <a:solidFill>
                  <a:srgbClr val="000000"/>
                </a:solidFill>
                <a:latin typeface="+mn-lt"/>
              </a:rPr>
              <a:t>Beauty/desirability and cleanliness as part of the ongoing care of the self</a:t>
            </a:r>
            <a:endParaRPr lang="en-US" dirty="0"/>
          </a:p>
        </p:txBody>
      </p:sp>
      <p:sp>
        <p:nvSpPr>
          <p:cNvPr id="3" name="Content Placeholder 2">
            <a:extLst>
              <a:ext uri="{FF2B5EF4-FFF2-40B4-BE49-F238E27FC236}">
                <a16:creationId xmlns:a16="http://schemas.microsoft.com/office/drawing/2014/main" id="{37408678-B0BF-93E3-D5F5-029AAED2E895}"/>
              </a:ext>
            </a:extLst>
          </p:cNvPr>
          <p:cNvSpPr>
            <a:spLocks noGrp="1"/>
          </p:cNvSpPr>
          <p:nvPr>
            <p:ph idx="1"/>
          </p:nvPr>
        </p:nvSpPr>
        <p:spPr/>
        <p:txBody>
          <a:bodyPr/>
          <a:lstStyle/>
          <a:p>
            <a:r>
              <a:rPr lang="en-US" sz="2000" dirty="0">
                <a:latin typeface="Century Gothic"/>
              </a:rPr>
              <a:t>=&gt;</a:t>
            </a:r>
          </a:p>
          <a:p>
            <a:r>
              <a:rPr lang="en-US" sz="2000" dirty="0">
                <a:latin typeface="Century Gothic"/>
              </a:rPr>
              <a:t>Sexual subjects  perform a new kind of </a:t>
            </a:r>
            <a:r>
              <a:rPr lang="en-US" sz="2000" b="1" dirty="0">
                <a:latin typeface="Century Gothic"/>
              </a:rPr>
              <a:t>postfeminist and neoliberal form of aesthetic </a:t>
            </a:r>
            <a:r>
              <a:rPr lang="en-US" sz="2000" b="1" dirty="0" err="1">
                <a:latin typeface="Century Gothic"/>
              </a:rPr>
              <a:t>labour</a:t>
            </a:r>
            <a:r>
              <a:rPr lang="en-US" sz="2000" b="1" dirty="0">
                <a:latin typeface="Century Gothic"/>
              </a:rPr>
              <a:t> </a:t>
            </a:r>
            <a:r>
              <a:rPr lang="en-US" sz="2000" dirty="0">
                <a:latin typeface="Century Gothic"/>
              </a:rPr>
              <a:t>that </a:t>
            </a:r>
            <a:r>
              <a:rPr lang="en-US" sz="2000" dirty="0" err="1">
                <a:latin typeface="Century Gothic"/>
              </a:rPr>
              <a:t>Dosekun</a:t>
            </a:r>
            <a:r>
              <a:rPr lang="en-US" sz="2000" dirty="0">
                <a:latin typeface="Century Gothic"/>
              </a:rPr>
              <a:t> calls </a:t>
            </a:r>
            <a:r>
              <a:rPr lang="en-US" sz="2000" b="1" dirty="0">
                <a:solidFill>
                  <a:srgbClr val="FF0000"/>
                </a:solidFill>
                <a:latin typeface="Century Gothic"/>
              </a:rPr>
              <a:t>‘aesthetic vigilance’ </a:t>
            </a:r>
            <a:r>
              <a:rPr lang="en-US" sz="2000" dirty="0">
                <a:latin typeface="Century Gothic"/>
              </a:rPr>
              <a:t>(2017: 174-176).</a:t>
            </a:r>
          </a:p>
          <a:p>
            <a:r>
              <a:rPr lang="en-US" sz="2000" dirty="0">
                <a:latin typeface="Century Gothic"/>
              </a:rPr>
              <a:t>Within it, neoliberal subjects perform </a:t>
            </a:r>
            <a:r>
              <a:rPr lang="en-US" sz="2000" dirty="0">
                <a:solidFill>
                  <a:srgbClr val="FF0000"/>
                </a:solidFill>
                <a:latin typeface="Century Gothic"/>
              </a:rPr>
              <a:t>beauty practices on an ‘on-off’ basis, taking a rest from incessant beauty work, before they resume it once again</a:t>
            </a:r>
            <a:r>
              <a:rPr lang="en-US" sz="2000" dirty="0">
                <a:latin typeface="Century Gothic"/>
              </a:rPr>
              <a:t>.</a:t>
            </a:r>
          </a:p>
          <a:p>
            <a:r>
              <a:rPr lang="en-US" sz="2000" dirty="0">
                <a:latin typeface="Century Gothic"/>
              </a:rPr>
              <a:t>As we have suggested, -&gt; such vigilance is deployed, and negotiated, by </a:t>
            </a:r>
            <a:r>
              <a:rPr lang="en-US" sz="2000" dirty="0">
                <a:solidFill>
                  <a:srgbClr val="FF0000"/>
                </a:solidFill>
                <a:latin typeface="Century Gothic"/>
              </a:rPr>
              <a:t>women</a:t>
            </a:r>
            <a:r>
              <a:rPr lang="en-US" sz="2000" dirty="0">
                <a:latin typeface="Century Gothic"/>
              </a:rPr>
              <a:t> without excluding </a:t>
            </a:r>
            <a:r>
              <a:rPr lang="en-US" sz="2000" dirty="0">
                <a:solidFill>
                  <a:srgbClr val="FF0000"/>
                </a:solidFill>
                <a:latin typeface="Century Gothic"/>
              </a:rPr>
              <a:t>men</a:t>
            </a:r>
            <a:r>
              <a:rPr lang="en-US" sz="2000" dirty="0">
                <a:latin typeface="Century Gothic"/>
              </a:rPr>
              <a:t>, but also that </a:t>
            </a:r>
            <a:r>
              <a:rPr lang="en-US" sz="2000" b="1" dirty="0">
                <a:latin typeface="Century Gothic"/>
              </a:rPr>
              <a:t>empowerment and confidence </a:t>
            </a:r>
            <a:r>
              <a:rPr lang="en-US" sz="2000" dirty="0">
                <a:latin typeface="Century Gothic"/>
              </a:rPr>
              <a:t>is still strongly </a:t>
            </a:r>
            <a:r>
              <a:rPr lang="en-US" sz="2000" dirty="0" err="1">
                <a:latin typeface="Century Gothic"/>
              </a:rPr>
              <a:t>ancored</a:t>
            </a:r>
            <a:r>
              <a:rPr lang="en-US" sz="2000" dirty="0">
                <a:latin typeface="Century Gothic"/>
              </a:rPr>
              <a:t> on the </a:t>
            </a:r>
            <a:r>
              <a:rPr lang="en-US" sz="2000" b="1" dirty="0">
                <a:latin typeface="Century Gothic"/>
              </a:rPr>
              <a:t>body and self image </a:t>
            </a:r>
            <a:r>
              <a:rPr lang="en-US" sz="2000" dirty="0">
                <a:latin typeface="Century Gothic"/>
              </a:rPr>
              <a:t>(Banet-Weiser 2017: 268 </a:t>
            </a:r>
            <a:br>
              <a:rPr lang="en-US" dirty="0"/>
            </a:br>
            <a:endParaRPr lang="en-US" dirty="0"/>
          </a:p>
        </p:txBody>
      </p:sp>
    </p:spTree>
    <p:extLst>
      <p:ext uri="{BB962C8B-B14F-4D97-AF65-F5344CB8AC3E}">
        <p14:creationId xmlns:p14="http://schemas.microsoft.com/office/powerpoint/2010/main" val="24074337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BE20309-1FB9-4818-BAFA-9C4C053417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alpha val="20000"/>
            </a:srgb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55FADEE7-17D2-4547-B257-5AA5CEDEEC1B}"/>
              </a:ext>
            </a:extLst>
          </p:cNvPr>
          <p:cNvSpPr>
            <a:spLocks noGrp="1"/>
          </p:cNvSpPr>
          <p:nvPr>
            <p:ph type="title"/>
          </p:nvPr>
        </p:nvSpPr>
        <p:spPr>
          <a:xfrm>
            <a:off x="152400" y="713312"/>
            <a:ext cx="4210050" cy="5431376"/>
          </a:xfrm>
        </p:spPr>
        <p:txBody>
          <a:bodyPr>
            <a:normAutofit/>
          </a:bodyPr>
          <a:lstStyle/>
          <a:p>
            <a:r>
              <a:rPr lang="it-IT" dirty="0">
                <a:effectLst/>
                <a:ea typeface="Times New Roman" panose="02020603050405020304" pitchFamily="18" charset="0"/>
              </a:rPr>
              <a:t>Material resources: Props and interior design in the production of erotic space</a:t>
            </a:r>
            <a:endParaRPr lang="en-US" dirty="0"/>
          </a:p>
        </p:txBody>
      </p:sp>
      <p:sp>
        <p:nvSpPr>
          <p:cNvPr id="3" name="Content Placeholder 2">
            <a:extLst>
              <a:ext uri="{FF2B5EF4-FFF2-40B4-BE49-F238E27FC236}">
                <a16:creationId xmlns:a16="http://schemas.microsoft.com/office/drawing/2014/main" id="{181589E3-4027-4614-845D-0DE19DECEA49}"/>
              </a:ext>
            </a:extLst>
          </p:cNvPr>
          <p:cNvSpPr>
            <a:spLocks noGrp="1"/>
          </p:cNvSpPr>
          <p:nvPr>
            <p:ph idx="1"/>
          </p:nvPr>
        </p:nvSpPr>
        <p:spPr>
          <a:xfrm>
            <a:off x="6095999" y="713313"/>
            <a:ext cx="5257801" cy="5431376"/>
          </a:xfrm>
        </p:spPr>
        <p:txBody>
          <a:bodyPr anchor="ctr">
            <a:normAutofit/>
          </a:bodyPr>
          <a:lstStyle/>
          <a:p>
            <a:pPr>
              <a:lnSpc>
                <a:spcPct val="90000"/>
              </a:lnSpc>
            </a:pPr>
            <a:r>
              <a:rPr lang="it-IT" sz="2000" dirty="0">
                <a:latin typeface="Century Gothic"/>
              </a:rPr>
              <a:t>For many, the ‘love nest’ is the domesticity, where intimacy is more easily accommodated.</a:t>
            </a:r>
          </a:p>
          <a:p>
            <a:pPr>
              <a:lnSpc>
                <a:spcPct val="90000"/>
              </a:lnSpc>
            </a:pPr>
            <a:r>
              <a:rPr lang="it-IT" sz="2000" dirty="0">
                <a:latin typeface="Century Gothic"/>
              </a:rPr>
              <a:t>Common thread = personal space being ‘neat and tidy’:</a:t>
            </a:r>
          </a:p>
          <a:p>
            <a:pPr lvl="1">
              <a:lnSpc>
                <a:spcPct val="90000"/>
              </a:lnSpc>
            </a:pPr>
            <a:r>
              <a:rPr lang="it-IT" sz="2000" dirty="0">
                <a:solidFill>
                  <a:srgbClr val="FF0000"/>
                </a:solidFill>
                <a:latin typeface="Century Gothic"/>
              </a:rPr>
              <a:t>Antonis (heterosexual male, 29): </a:t>
            </a:r>
            <a:r>
              <a:rPr lang="it-IT" sz="2000" dirty="0">
                <a:latin typeface="Century Gothic"/>
              </a:rPr>
              <a:t> </a:t>
            </a:r>
            <a:r>
              <a:rPr lang="it-IT" sz="2000" i="1" dirty="0">
                <a:latin typeface="Century Gothic"/>
              </a:rPr>
              <a:t>no dirty briefs and laundry on the floor, nor any rubbish... [your] place looks nice; I don’t mind if her place is untidy or dirty, but when we’re at mine’s, I believe everything must look ‘in place’.</a:t>
            </a:r>
          </a:p>
          <a:p>
            <a:pPr lvl="1">
              <a:lnSpc>
                <a:spcPct val="90000"/>
              </a:lnSpc>
            </a:pPr>
            <a:r>
              <a:rPr lang="it-IT" sz="2000" dirty="0">
                <a:solidFill>
                  <a:srgbClr val="FF0000"/>
                </a:solidFill>
                <a:latin typeface="Century Gothic"/>
              </a:rPr>
              <a:t>Filippos (heterosexual male, 21</a:t>
            </a:r>
            <a:r>
              <a:rPr lang="it-IT" sz="2000" dirty="0">
                <a:latin typeface="Century Gothic"/>
              </a:rPr>
              <a:t>)</a:t>
            </a:r>
            <a:r>
              <a:rPr lang="it-IT" sz="2000" i="1" dirty="0">
                <a:latin typeface="Century Gothic"/>
              </a:rPr>
              <a:t>– it must be well-kept and clean, with nice sheets ... and condoms, sex toys -like blindfolds, handcuffs- nearby.. so that you don’t go looking for them. </a:t>
            </a:r>
            <a:endParaRPr lang="en-US" sz="2000" i="1" dirty="0">
              <a:latin typeface="Century Gothic"/>
            </a:endParaRPr>
          </a:p>
          <a:p>
            <a:pPr lvl="1">
              <a:lnSpc>
                <a:spcPct val="90000"/>
              </a:lnSpc>
            </a:pPr>
            <a:endParaRPr lang="en-US" sz="1700" dirty="0">
              <a:latin typeface="Century Gothic"/>
            </a:endParaRPr>
          </a:p>
        </p:txBody>
      </p:sp>
    </p:spTree>
    <p:extLst>
      <p:ext uri="{BB962C8B-B14F-4D97-AF65-F5344CB8AC3E}">
        <p14:creationId xmlns:p14="http://schemas.microsoft.com/office/powerpoint/2010/main" val="32937653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D5B797A-3383-44F3-ABB1-456F7B156AE4}"/>
              </a:ext>
            </a:extLst>
          </p:cNvPr>
          <p:cNvSpPr>
            <a:spLocks noGrp="1"/>
          </p:cNvSpPr>
          <p:nvPr>
            <p:ph type="title"/>
          </p:nvPr>
        </p:nvSpPr>
        <p:spPr>
          <a:xfrm>
            <a:off x="355600" y="713312"/>
            <a:ext cx="3943684" cy="5431376"/>
          </a:xfrm>
        </p:spPr>
        <p:txBody>
          <a:bodyPr>
            <a:normAutofit/>
          </a:bodyPr>
          <a:lstStyle/>
          <a:p>
            <a:r>
              <a:rPr lang="it-IT" dirty="0">
                <a:effectLst/>
                <a:ea typeface="Times New Roman" panose="02020603050405020304" pitchFamily="18" charset="0"/>
              </a:rPr>
              <a:t>Material resources: Props and interior design in the production of erotic space</a:t>
            </a:r>
            <a:endParaRPr lang="en-US" dirty="0">
              <a:solidFill>
                <a:srgbClr val="FFFFFF"/>
              </a:solidFill>
            </a:endParaRPr>
          </a:p>
        </p:txBody>
      </p:sp>
      <p:sp>
        <p:nvSpPr>
          <p:cNvPr id="3" name="Content Placeholder 2">
            <a:extLst>
              <a:ext uri="{FF2B5EF4-FFF2-40B4-BE49-F238E27FC236}">
                <a16:creationId xmlns:a16="http://schemas.microsoft.com/office/drawing/2014/main" id="{0944D3F6-6B6D-45D2-B8A6-8811FED8A18F}"/>
              </a:ext>
            </a:extLst>
          </p:cNvPr>
          <p:cNvSpPr>
            <a:spLocks noGrp="1"/>
          </p:cNvSpPr>
          <p:nvPr>
            <p:ph idx="1"/>
          </p:nvPr>
        </p:nvSpPr>
        <p:spPr>
          <a:xfrm>
            <a:off x="6095999" y="713313"/>
            <a:ext cx="5257801" cy="5431376"/>
          </a:xfrm>
        </p:spPr>
        <p:txBody>
          <a:bodyPr anchor="ctr">
            <a:normAutofit/>
          </a:bodyPr>
          <a:lstStyle/>
          <a:p>
            <a:r>
              <a:rPr lang="it-IT" sz="2000" dirty="0">
                <a:latin typeface="Century Gothic"/>
              </a:rPr>
              <a:t>Lights:</a:t>
            </a:r>
          </a:p>
          <a:p>
            <a:pPr lvl="1"/>
            <a:r>
              <a:rPr lang="it-IT" sz="2000" i="1" dirty="0">
                <a:latin typeface="Century Gothic"/>
              </a:rPr>
              <a:t>I like dim lighting... overall I prefer sex at nighttime rather than daytime cause the light gets softer... mind you, now that I’m a bit older, </a:t>
            </a:r>
            <a:r>
              <a:rPr lang="it-IT" sz="2000" b="1" i="1" dirty="0">
                <a:latin typeface="Century Gothic"/>
              </a:rPr>
              <a:t>I’m more self-confident and not that concerned about how I look in strong (day) light </a:t>
            </a:r>
            <a:r>
              <a:rPr lang="it-IT" sz="2000" i="1" dirty="0">
                <a:latin typeface="Century Gothic"/>
              </a:rPr>
              <a:t>(laughter) </a:t>
            </a:r>
            <a:r>
              <a:rPr lang="it-IT" sz="2000" dirty="0">
                <a:latin typeface="Century Gothic"/>
              </a:rPr>
              <a:t>(</a:t>
            </a:r>
            <a:r>
              <a:rPr lang="it-IT" sz="2000" dirty="0">
                <a:solidFill>
                  <a:srgbClr val="FF0000"/>
                </a:solidFill>
                <a:latin typeface="Century Gothic"/>
              </a:rPr>
              <a:t>Nicky, heterosexual female, 25)</a:t>
            </a:r>
            <a:r>
              <a:rPr lang="it-IT" sz="2000" dirty="0">
                <a:latin typeface="Century Gothic"/>
              </a:rPr>
              <a:t>.</a:t>
            </a:r>
          </a:p>
          <a:p>
            <a:pPr lvl="1"/>
            <a:r>
              <a:rPr lang="it-IT" sz="2000" dirty="0">
                <a:latin typeface="Century Gothic"/>
              </a:rPr>
              <a:t>Similarly, </a:t>
            </a:r>
            <a:r>
              <a:rPr lang="it-IT" sz="2000" b="1" dirty="0">
                <a:latin typeface="Century Gothic"/>
              </a:rPr>
              <a:t>‘romantic’ types go </a:t>
            </a:r>
            <a:r>
              <a:rPr lang="it-IT" sz="2000" b="1" i="1" dirty="0">
                <a:latin typeface="Century Gothic"/>
              </a:rPr>
              <a:t>for candles, flowers... bit of an atmosphere... chill music, cooked dinner </a:t>
            </a:r>
            <a:r>
              <a:rPr lang="it-IT" sz="2000" i="1" dirty="0">
                <a:latin typeface="Century Gothic"/>
              </a:rPr>
              <a:t>(that I’ve prepared), bottle of wine, air-freshener, dim lights, a movie on the couch </a:t>
            </a:r>
            <a:r>
              <a:rPr lang="it-IT" sz="2000" dirty="0">
                <a:latin typeface="Century Gothic"/>
              </a:rPr>
              <a:t>(</a:t>
            </a:r>
            <a:r>
              <a:rPr lang="it-IT" sz="2000" dirty="0">
                <a:solidFill>
                  <a:srgbClr val="FF0000"/>
                </a:solidFill>
                <a:latin typeface="Century Gothic"/>
              </a:rPr>
              <a:t>Tatiana, heterosexual female, 28</a:t>
            </a:r>
            <a:r>
              <a:rPr lang="it-IT" sz="2000" dirty="0">
                <a:latin typeface="Century Gothic"/>
              </a:rPr>
              <a:t>).</a:t>
            </a:r>
            <a:endParaRPr lang="en-US" sz="2000" dirty="0">
              <a:latin typeface="Century Gothic"/>
            </a:endParaRPr>
          </a:p>
        </p:txBody>
      </p:sp>
    </p:spTree>
    <p:extLst>
      <p:ext uri="{BB962C8B-B14F-4D97-AF65-F5344CB8AC3E}">
        <p14:creationId xmlns:p14="http://schemas.microsoft.com/office/powerpoint/2010/main" val="285626743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718681-A12E-49D6-9925-DD7C68176D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rgbClr val="D937B0"/>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DD5B797A-3383-44F3-ABB1-456F7B156AE4}"/>
              </a:ext>
            </a:extLst>
          </p:cNvPr>
          <p:cNvSpPr>
            <a:spLocks noGrp="1"/>
          </p:cNvSpPr>
          <p:nvPr>
            <p:ph type="title"/>
          </p:nvPr>
        </p:nvSpPr>
        <p:spPr>
          <a:xfrm>
            <a:off x="355600" y="713312"/>
            <a:ext cx="3943684" cy="5431376"/>
          </a:xfrm>
        </p:spPr>
        <p:txBody>
          <a:bodyPr>
            <a:normAutofit/>
          </a:bodyPr>
          <a:lstStyle/>
          <a:p>
            <a:r>
              <a:rPr lang="it-IT" dirty="0">
                <a:effectLst/>
                <a:ea typeface="Times New Roman" panose="02020603050405020304" pitchFamily="18" charset="0"/>
              </a:rPr>
              <a:t>Material resources: Props and interior design in the production of erotic space</a:t>
            </a:r>
            <a:endParaRPr lang="en-US" dirty="0">
              <a:solidFill>
                <a:srgbClr val="FFFFFF"/>
              </a:solidFill>
            </a:endParaRPr>
          </a:p>
        </p:txBody>
      </p:sp>
      <p:sp>
        <p:nvSpPr>
          <p:cNvPr id="3" name="Content Placeholder 2">
            <a:extLst>
              <a:ext uri="{FF2B5EF4-FFF2-40B4-BE49-F238E27FC236}">
                <a16:creationId xmlns:a16="http://schemas.microsoft.com/office/drawing/2014/main" id="{0944D3F6-6B6D-45D2-B8A6-8811FED8A18F}"/>
              </a:ext>
            </a:extLst>
          </p:cNvPr>
          <p:cNvSpPr>
            <a:spLocks noGrp="1"/>
          </p:cNvSpPr>
          <p:nvPr>
            <p:ph idx="1"/>
          </p:nvPr>
        </p:nvSpPr>
        <p:spPr>
          <a:xfrm>
            <a:off x="6095999" y="457200"/>
            <a:ext cx="5257801" cy="5687489"/>
          </a:xfrm>
        </p:spPr>
        <p:txBody>
          <a:bodyPr anchor="ctr">
            <a:normAutofit fontScale="92500" lnSpcReduction="10000"/>
          </a:bodyPr>
          <a:lstStyle/>
          <a:p>
            <a:pPr marL="0" indent="0">
              <a:buNone/>
            </a:pPr>
            <a:r>
              <a:rPr lang="it-IT" sz="2200" dirty="0">
                <a:latin typeface="Century Gothic"/>
              </a:rPr>
              <a:t>where best to have sex at home:</a:t>
            </a:r>
          </a:p>
          <a:p>
            <a:r>
              <a:rPr lang="it-IT" sz="2200" dirty="0">
                <a:latin typeface="Century Gothic"/>
              </a:rPr>
              <a:t>some preferi the </a:t>
            </a:r>
            <a:r>
              <a:rPr lang="it-IT" sz="2200" b="1" dirty="0">
                <a:latin typeface="Century Gothic"/>
              </a:rPr>
              <a:t>bedroom</a:t>
            </a:r>
            <a:r>
              <a:rPr lang="it-IT" sz="2200" dirty="0">
                <a:latin typeface="Century Gothic"/>
              </a:rPr>
              <a:t>  - </a:t>
            </a:r>
            <a:r>
              <a:rPr lang="it-IT" sz="2200" i="1" dirty="0">
                <a:latin typeface="Century Gothic"/>
              </a:rPr>
              <a:t>cause there’s plenty of space and you can try stuff out </a:t>
            </a:r>
            <a:r>
              <a:rPr lang="it-IT" sz="2200" dirty="0">
                <a:latin typeface="Century Gothic"/>
              </a:rPr>
              <a:t>(</a:t>
            </a:r>
            <a:r>
              <a:rPr lang="it-IT" sz="2200" dirty="0">
                <a:solidFill>
                  <a:srgbClr val="FF0000"/>
                </a:solidFill>
                <a:latin typeface="Century Gothic"/>
              </a:rPr>
              <a:t>Elena, heterosexual female, 21</a:t>
            </a:r>
            <a:r>
              <a:rPr lang="it-IT" sz="2200" dirty="0">
                <a:latin typeface="Century Gothic"/>
              </a:rPr>
              <a:t>);</a:t>
            </a:r>
          </a:p>
          <a:p>
            <a:r>
              <a:rPr lang="it-IT" sz="2200" dirty="0">
                <a:latin typeface="Century Gothic"/>
              </a:rPr>
              <a:t>or because it’s where they keep their sex props: </a:t>
            </a:r>
            <a:r>
              <a:rPr lang="it-IT" sz="2200" i="1" dirty="0">
                <a:latin typeface="Century Gothic"/>
              </a:rPr>
              <a:t>chains, cuffs, rods, usually above the bed - for easy reach </a:t>
            </a:r>
            <a:r>
              <a:rPr lang="it-IT" sz="2200" dirty="0">
                <a:latin typeface="Century Gothic"/>
              </a:rPr>
              <a:t>(</a:t>
            </a:r>
            <a:r>
              <a:rPr lang="it-IT" sz="2200" dirty="0">
                <a:solidFill>
                  <a:srgbClr val="FF0000"/>
                </a:solidFill>
                <a:latin typeface="Century Gothic"/>
              </a:rPr>
              <a:t>Anna, heterosexual female, 33)</a:t>
            </a:r>
            <a:r>
              <a:rPr lang="it-IT" sz="2200" dirty="0">
                <a:latin typeface="Century Gothic"/>
              </a:rPr>
              <a:t>.</a:t>
            </a:r>
          </a:p>
          <a:p>
            <a:r>
              <a:rPr lang="it-IT" sz="2200" dirty="0">
                <a:latin typeface="Century Gothic"/>
              </a:rPr>
              <a:t>Others find the bed as </a:t>
            </a:r>
            <a:r>
              <a:rPr lang="it-IT" sz="2200" b="1" dirty="0">
                <a:latin typeface="Century Gothic"/>
              </a:rPr>
              <a:t>cliche and boring</a:t>
            </a:r>
            <a:r>
              <a:rPr lang="it-IT" sz="2200" dirty="0">
                <a:latin typeface="Century Gothic"/>
              </a:rPr>
              <a:t>: </a:t>
            </a:r>
          </a:p>
          <a:p>
            <a:pPr lvl="1"/>
            <a:r>
              <a:rPr lang="it-IT" sz="2200" i="1" dirty="0">
                <a:latin typeface="Century Gothic"/>
              </a:rPr>
              <a:t>I prefer the </a:t>
            </a:r>
            <a:r>
              <a:rPr lang="it-IT" sz="2200" b="1" i="1" dirty="0">
                <a:latin typeface="Century Gothic"/>
              </a:rPr>
              <a:t>couch</a:t>
            </a:r>
            <a:r>
              <a:rPr lang="it-IT" sz="2200" i="1" dirty="0">
                <a:latin typeface="Century Gothic"/>
              </a:rPr>
              <a:t> for sex... in my mind, the bed is for sleeping </a:t>
            </a:r>
            <a:r>
              <a:rPr lang="it-IT" sz="2200" dirty="0">
                <a:latin typeface="Century Gothic"/>
              </a:rPr>
              <a:t>(</a:t>
            </a:r>
            <a:r>
              <a:rPr lang="it-IT" sz="2200" dirty="0">
                <a:solidFill>
                  <a:srgbClr val="FF0000"/>
                </a:solidFill>
                <a:latin typeface="Century Gothic"/>
              </a:rPr>
              <a:t>Christos, gay male, 23</a:t>
            </a:r>
            <a:r>
              <a:rPr lang="it-IT" sz="2200" dirty="0">
                <a:latin typeface="Century Gothic"/>
              </a:rPr>
              <a:t>),</a:t>
            </a:r>
          </a:p>
          <a:p>
            <a:pPr lvl="1"/>
            <a:r>
              <a:rPr lang="it-IT" sz="2200" i="1" dirty="0">
                <a:latin typeface="Century Gothic"/>
              </a:rPr>
              <a:t>either the </a:t>
            </a:r>
            <a:r>
              <a:rPr lang="it-IT" sz="2200" b="1" i="1" dirty="0">
                <a:latin typeface="Century Gothic"/>
              </a:rPr>
              <a:t>living room </a:t>
            </a:r>
            <a:r>
              <a:rPr lang="it-IT" sz="2200" i="1" dirty="0">
                <a:latin typeface="Century Gothic"/>
              </a:rPr>
              <a:t>altogether, for, you run quickly out of options in the </a:t>
            </a:r>
            <a:r>
              <a:rPr lang="it-IT" sz="2200" b="1" i="1" dirty="0">
                <a:latin typeface="Century Gothic"/>
              </a:rPr>
              <a:t>bathroom</a:t>
            </a:r>
            <a:r>
              <a:rPr lang="it-IT" sz="2200" i="1" dirty="0">
                <a:latin typeface="Century Gothic"/>
              </a:rPr>
              <a:t> </a:t>
            </a:r>
            <a:r>
              <a:rPr lang="it-IT" sz="2200" dirty="0">
                <a:latin typeface="Century Gothic"/>
              </a:rPr>
              <a:t>(</a:t>
            </a:r>
            <a:r>
              <a:rPr lang="it-IT" sz="2200" dirty="0">
                <a:solidFill>
                  <a:srgbClr val="FF0000"/>
                </a:solidFill>
                <a:latin typeface="Century Gothic"/>
              </a:rPr>
              <a:t>Nicky, heterosexual female, 25</a:t>
            </a:r>
            <a:r>
              <a:rPr lang="it-IT" sz="2200" dirty="0">
                <a:latin typeface="Century Gothic"/>
              </a:rPr>
              <a:t>),</a:t>
            </a:r>
          </a:p>
          <a:p>
            <a:endParaRPr lang="en-US" sz="2000" dirty="0">
              <a:latin typeface="Century Gothic"/>
            </a:endParaRPr>
          </a:p>
        </p:txBody>
      </p:sp>
    </p:spTree>
    <p:extLst>
      <p:ext uri="{BB962C8B-B14F-4D97-AF65-F5344CB8AC3E}">
        <p14:creationId xmlns:p14="http://schemas.microsoft.com/office/powerpoint/2010/main" val="3930552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8E73E-4AC0-852F-A41D-F1A7B0DEEBBA}"/>
              </a:ext>
            </a:extLst>
          </p:cNvPr>
          <p:cNvSpPr>
            <a:spLocks noGrp="1"/>
          </p:cNvSpPr>
          <p:nvPr>
            <p:ph type="title"/>
          </p:nvPr>
        </p:nvSpPr>
        <p:spPr/>
        <p:txBody>
          <a:bodyPr/>
          <a:lstStyle/>
          <a:p>
            <a:r>
              <a:rPr lang="it-IT" dirty="0">
                <a:effectLst/>
                <a:ea typeface="Times New Roman" panose="02020603050405020304" pitchFamily="18" charset="0"/>
              </a:rPr>
              <a:t>Material resources: Props and interior design in the production of erotic space</a:t>
            </a:r>
            <a:endParaRPr lang="en-US" dirty="0"/>
          </a:p>
        </p:txBody>
      </p:sp>
      <p:sp>
        <p:nvSpPr>
          <p:cNvPr id="3" name="Content Placeholder 2">
            <a:extLst>
              <a:ext uri="{FF2B5EF4-FFF2-40B4-BE49-F238E27FC236}">
                <a16:creationId xmlns:a16="http://schemas.microsoft.com/office/drawing/2014/main" id="{A00DDA3D-CC51-9657-AD97-D357346139E4}"/>
              </a:ext>
            </a:extLst>
          </p:cNvPr>
          <p:cNvSpPr>
            <a:spLocks noGrp="1"/>
          </p:cNvSpPr>
          <p:nvPr>
            <p:ph idx="1"/>
          </p:nvPr>
        </p:nvSpPr>
        <p:spPr/>
        <p:txBody>
          <a:bodyPr/>
          <a:lstStyle/>
          <a:p>
            <a:r>
              <a:rPr lang="it-IT" sz="2000" dirty="0">
                <a:latin typeface="Century Gothic"/>
              </a:rPr>
              <a:t>or the </a:t>
            </a:r>
            <a:r>
              <a:rPr lang="it-IT" sz="2000" b="1" dirty="0">
                <a:latin typeface="Century Gothic"/>
              </a:rPr>
              <a:t>kitchen island</a:t>
            </a:r>
            <a:r>
              <a:rPr lang="it-IT" sz="2000" dirty="0">
                <a:latin typeface="Century Gothic"/>
              </a:rPr>
              <a:t>, </a:t>
            </a:r>
            <a:r>
              <a:rPr lang="it-IT" sz="2000" i="1" dirty="0">
                <a:latin typeface="Century Gothic"/>
              </a:rPr>
              <a:t>especially if he’s tall because you’ re on the perfect height (bursts into laughter</a:t>
            </a:r>
            <a:r>
              <a:rPr lang="it-IT" sz="2000" dirty="0">
                <a:latin typeface="Century Gothic"/>
              </a:rPr>
              <a:t>) (</a:t>
            </a:r>
            <a:r>
              <a:rPr lang="it-IT" sz="2000" dirty="0">
                <a:solidFill>
                  <a:srgbClr val="FF0000"/>
                </a:solidFill>
                <a:latin typeface="Century Gothic"/>
              </a:rPr>
              <a:t>Tatiana, heterosexual female, 28).</a:t>
            </a:r>
            <a:endParaRPr lang="en-US" sz="2000" dirty="0">
              <a:solidFill>
                <a:srgbClr val="FF0000"/>
              </a:solidFill>
              <a:latin typeface="Century Gothic"/>
            </a:endParaRPr>
          </a:p>
          <a:p>
            <a:pPr marL="0" indent="0">
              <a:buNone/>
            </a:pPr>
            <a:endParaRPr lang="en-US" sz="1900" dirty="0">
              <a:latin typeface="Century Gothic"/>
            </a:endParaRPr>
          </a:p>
          <a:p>
            <a:r>
              <a:rPr lang="en-US" sz="1900" dirty="0">
                <a:latin typeface="Century Gothic"/>
              </a:rPr>
              <a:t>the </a:t>
            </a:r>
            <a:r>
              <a:rPr lang="en-US" sz="1900" b="1" dirty="0">
                <a:latin typeface="Century Gothic"/>
              </a:rPr>
              <a:t>floor</a:t>
            </a:r>
            <a:r>
              <a:rPr lang="en-US" sz="1900" dirty="0">
                <a:latin typeface="Century Gothic"/>
              </a:rPr>
              <a:t>: … </a:t>
            </a:r>
            <a:r>
              <a:rPr lang="en-US" sz="1900" i="1" dirty="0">
                <a:latin typeface="Century Gothic"/>
              </a:rPr>
              <a:t>I love having sex on the floor... yeah... because I’m into BDSM sex, I’m a submissive, so I like the floor... puts the other person in a dominant position... </a:t>
            </a:r>
            <a:r>
              <a:rPr lang="en-US" sz="1900" dirty="0">
                <a:latin typeface="Century Gothic"/>
              </a:rPr>
              <a:t>(</a:t>
            </a:r>
            <a:r>
              <a:rPr lang="en-US" sz="1900" dirty="0">
                <a:solidFill>
                  <a:srgbClr val="FF0000"/>
                </a:solidFill>
                <a:latin typeface="Century Gothic"/>
              </a:rPr>
              <a:t>Yianna, heterosexual female, 21</a:t>
            </a:r>
            <a:r>
              <a:rPr lang="en-US" sz="1900" dirty="0">
                <a:latin typeface="Century Gothic"/>
              </a:rPr>
              <a:t>) </a:t>
            </a:r>
            <a:br>
              <a:rPr lang="en-US" sz="1900" dirty="0">
                <a:latin typeface="Century Gothic"/>
              </a:rPr>
            </a:br>
            <a:br>
              <a:rPr lang="en-US" dirty="0"/>
            </a:br>
            <a:endParaRPr lang="en-US" dirty="0"/>
          </a:p>
        </p:txBody>
      </p:sp>
    </p:spTree>
    <p:extLst>
      <p:ext uri="{BB962C8B-B14F-4D97-AF65-F5344CB8AC3E}">
        <p14:creationId xmlns:p14="http://schemas.microsoft.com/office/powerpoint/2010/main" val="41100627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C7638E-2553-483C-AA91-C3C23055B430}"/>
              </a:ext>
            </a:extLst>
          </p:cNvPr>
          <p:cNvSpPr>
            <a:spLocks noGrp="1"/>
          </p:cNvSpPr>
          <p:nvPr>
            <p:ph type="title"/>
          </p:nvPr>
        </p:nvSpPr>
        <p:spPr/>
        <p:txBody>
          <a:bodyPr>
            <a:normAutofit fontScale="90000"/>
          </a:bodyPr>
          <a:lstStyle/>
          <a:p>
            <a:r>
              <a:rPr lang="it-IT" sz="3600" dirty="0">
                <a:solidFill>
                  <a:srgbClr val="000000"/>
                </a:solidFill>
                <a:effectLst/>
                <a:ea typeface="Times New Roman" panose="02020603050405020304" pitchFamily="18" charset="0"/>
              </a:rPr>
              <a:t>Allusions to celebrity culture: the private/public sexual self</a:t>
            </a:r>
            <a:br>
              <a:rPr lang="en-US" dirty="0">
                <a:effectLst/>
                <a:ea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5145C44-445D-41CF-AF5A-E6ED22AF07BF}"/>
              </a:ext>
            </a:extLst>
          </p:cNvPr>
          <p:cNvSpPr>
            <a:spLocks noGrp="1"/>
          </p:cNvSpPr>
          <p:nvPr>
            <p:ph idx="1"/>
          </p:nvPr>
        </p:nvSpPr>
        <p:spPr/>
        <p:txBody>
          <a:bodyPr>
            <a:normAutofit/>
          </a:bodyPr>
          <a:lstStyle/>
          <a:p>
            <a:r>
              <a:rPr lang="it-IT" dirty="0">
                <a:latin typeface="Century Gothic"/>
              </a:rPr>
              <a:t>respondents made recurrent references to the way </a:t>
            </a:r>
            <a:r>
              <a:rPr lang="it-IT" b="1" dirty="0">
                <a:latin typeface="Century Gothic"/>
              </a:rPr>
              <a:t>celebrity culture </a:t>
            </a:r>
            <a:r>
              <a:rPr lang="it-IT" dirty="0">
                <a:latin typeface="Century Gothic"/>
              </a:rPr>
              <a:t>has offered visible, performative and pedagogic examples on how to construct forms of public expression (Marshall 2010) </a:t>
            </a:r>
            <a:r>
              <a:rPr lang="it-IT" b="1" dirty="0">
                <a:latin typeface="Century Gothic"/>
              </a:rPr>
              <a:t>while having sex in public spaces</a:t>
            </a:r>
            <a:r>
              <a:rPr lang="it-IT" dirty="0">
                <a:latin typeface="Century Gothic"/>
              </a:rPr>
              <a:t>, on occasion linking the presentation of this public self with </a:t>
            </a:r>
            <a:r>
              <a:rPr lang="it-IT" b="1" dirty="0">
                <a:solidFill>
                  <a:srgbClr val="FF0000"/>
                </a:solidFill>
                <a:latin typeface="Century Gothic"/>
              </a:rPr>
              <a:t>casual/ ‘kinky’/ ‘naughty’ sex </a:t>
            </a:r>
          </a:p>
          <a:p>
            <a:pPr lvl="1"/>
            <a:r>
              <a:rPr lang="it-IT" sz="2800" dirty="0">
                <a:latin typeface="Century Gothic"/>
              </a:rPr>
              <a:t>does not exclude the possibility for </a:t>
            </a:r>
            <a:r>
              <a:rPr lang="it-IT" sz="2800" i="1" dirty="0">
                <a:latin typeface="Century Gothic"/>
              </a:rPr>
              <a:t>public sex within a steady relationship</a:t>
            </a:r>
            <a:r>
              <a:rPr lang="it-IT" sz="2800" dirty="0">
                <a:latin typeface="Century Gothic"/>
              </a:rPr>
              <a:t>, i.e. within romantic love</a:t>
            </a:r>
            <a:endParaRPr lang="en-US" sz="2800" dirty="0">
              <a:latin typeface="Century Gothic"/>
            </a:endParaRPr>
          </a:p>
        </p:txBody>
      </p:sp>
    </p:spTree>
    <p:extLst>
      <p:ext uri="{BB962C8B-B14F-4D97-AF65-F5344CB8AC3E}">
        <p14:creationId xmlns:p14="http://schemas.microsoft.com/office/powerpoint/2010/main" val="3548709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C94C31-00C0-4EC9-B1DB-E925A664120D}"/>
              </a:ext>
            </a:extLst>
          </p:cNvPr>
          <p:cNvSpPr>
            <a:spLocks noGrp="1"/>
          </p:cNvSpPr>
          <p:nvPr>
            <p:ph type="title"/>
          </p:nvPr>
        </p:nvSpPr>
        <p:spPr>
          <a:xfrm>
            <a:off x="538480" y="1065749"/>
            <a:ext cx="4115814" cy="4726502"/>
          </a:xfrm>
        </p:spPr>
        <p:txBody>
          <a:bodyPr>
            <a:normAutofit/>
          </a:bodyPr>
          <a:lstStyle/>
          <a:p>
            <a:r>
              <a:rPr lang="it-IT" sz="4000" dirty="0">
                <a:solidFill>
                  <a:srgbClr val="000000"/>
                </a:solidFill>
                <a:effectLst/>
                <a:ea typeface="Times New Roman" panose="02020603050405020304" pitchFamily="18" charset="0"/>
              </a:rPr>
              <a:t>Allusions to celebrity culture: the private/public sexual self</a:t>
            </a:r>
            <a:endParaRPr lang="en-US" dirty="0"/>
          </a:p>
        </p:txBody>
      </p:sp>
      <p:sp>
        <p:nvSpPr>
          <p:cNvPr id="3" name="Content Placeholder 2">
            <a:extLst>
              <a:ext uri="{FF2B5EF4-FFF2-40B4-BE49-F238E27FC236}">
                <a16:creationId xmlns:a16="http://schemas.microsoft.com/office/drawing/2014/main" id="{A132CE4C-248B-435F-8E7E-44E45E3EAECC}"/>
              </a:ext>
            </a:extLst>
          </p:cNvPr>
          <p:cNvSpPr>
            <a:spLocks noGrp="1"/>
          </p:cNvSpPr>
          <p:nvPr>
            <p:ph idx="1"/>
          </p:nvPr>
        </p:nvSpPr>
        <p:spPr>
          <a:xfrm>
            <a:off x="5963920" y="182880"/>
            <a:ext cx="5974080" cy="6543040"/>
          </a:xfrm>
        </p:spPr>
        <p:txBody>
          <a:bodyPr anchor="ctr">
            <a:normAutofit lnSpcReduction="10000"/>
          </a:bodyPr>
          <a:lstStyle/>
          <a:p>
            <a:pPr marL="0" marR="0" indent="0">
              <a:lnSpc>
                <a:spcPct val="90000"/>
              </a:lnSpc>
              <a:spcBef>
                <a:spcPts val="0"/>
              </a:spcBef>
              <a:spcAft>
                <a:spcPts val="0"/>
              </a:spcAft>
              <a:buNone/>
            </a:pPr>
            <a:endParaRPr lang="en-US" sz="1600" dirty="0">
              <a:latin typeface="Century Gothic"/>
            </a:endParaRPr>
          </a:p>
          <a:p>
            <a:pPr marL="457200" lvl="1">
              <a:lnSpc>
                <a:spcPct val="90000"/>
              </a:lnSpc>
              <a:spcBef>
                <a:spcPts val="0"/>
              </a:spcBef>
            </a:pPr>
            <a:r>
              <a:rPr lang="it-IT" i="1" dirty="0">
                <a:latin typeface="Century Gothic"/>
              </a:rPr>
              <a:t>... in a park, in the toilet, by the car side (when away from traffic)... it’s more exciting out in public because there’s the risk of getting caught […] many people my age do this, not just celebrities who you get to read about on gossip sites... not a big deal, really </a:t>
            </a:r>
            <a:r>
              <a:rPr lang="it-IT" dirty="0">
                <a:latin typeface="Century Gothic"/>
              </a:rPr>
              <a:t>(</a:t>
            </a:r>
            <a:r>
              <a:rPr lang="it-IT" dirty="0">
                <a:solidFill>
                  <a:srgbClr val="FF0000"/>
                </a:solidFill>
                <a:latin typeface="Century Gothic"/>
              </a:rPr>
              <a:t>Elena, heterosexual female, 21</a:t>
            </a:r>
            <a:r>
              <a:rPr lang="it-IT" dirty="0">
                <a:latin typeface="Century Gothic"/>
              </a:rPr>
              <a:t>).</a:t>
            </a:r>
            <a:endParaRPr lang="en-US" dirty="0">
              <a:latin typeface="Century Gothic"/>
            </a:endParaRPr>
          </a:p>
          <a:p>
            <a:pPr marL="0" marR="0" indent="0">
              <a:lnSpc>
                <a:spcPct val="90000"/>
              </a:lnSpc>
              <a:spcBef>
                <a:spcPts val="0"/>
              </a:spcBef>
              <a:spcAft>
                <a:spcPts val="0"/>
              </a:spcAft>
              <a:buNone/>
            </a:pPr>
            <a:r>
              <a:rPr lang="it-IT" sz="2400" dirty="0">
                <a:latin typeface="Century Gothic"/>
              </a:rPr>
              <a:t> </a:t>
            </a:r>
            <a:endParaRPr lang="en-US" sz="2400" dirty="0">
              <a:latin typeface="Century Gothic"/>
            </a:endParaRPr>
          </a:p>
          <a:p>
            <a:pPr marL="457200" lvl="1">
              <a:lnSpc>
                <a:spcPct val="90000"/>
              </a:lnSpc>
              <a:spcBef>
                <a:spcPts val="0"/>
              </a:spcBef>
            </a:pPr>
            <a:r>
              <a:rPr lang="it-IT" i="1" dirty="0">
                <a:latin typeface="Century Gothic"/>
              </a:rPr>
              <a:t>... makes you feel like a movie star avoiding the paparazzi (laughter</a:t>
            </a:r>
            <a:r>
              <a:rPr lang="it-IT" dirty="0">
                <a:latin typeface="Century Gothic"/>
              </a:rPr>
              <a:t>) (</a:t>
            </a:r>
            <a:r>
              <a:rPr lang="it-IT" dirty="0">
                <a:solidFill>
                  <a:srgbClr val="FF0000"/>
                </a:solidFill>
                <a:latin typeface="Century Gothic"/>
              </a:rPr>
              <a:t>Maria, heterosexual female, 29</a:t>
            </a:r>
            <a:r>
              <a:rPr lang="it-IT" dirty="0">
                <a:latin typeface="Century Gothic"/>
              </a:rPr>
              <a:t>).</a:t>
            </a:r>
            <a:endParaRPr lang="en-US" dirty="0">
              <a:latin typeface="Century Gothic"/>
            </a:endParaRPr>
          </a:p>
          <a:p>
            <a:pPr marL="0" marR="0" indent="0">
              <a:lnSpc>
                <a:spcPct val="90000"/>
              </a:lnSpc>
              <a:spcBef>
                <a:spcPts val="0"/>
              </a:spcBef>
              <a:spcAft>
                <a:spcPts val="0"/>
              </a:spcAft>
              <a:buNone/>
            </a:pPr>
            <a:endParaRPr lang="en-US" sz="2400" dirty="0">
              <a:latin typeface="Century Gothic"/>
            </a:endParaRPr>
          </a:p>
          <a:p>
            <a:pPr marL="457200" lvl="1">
              <a:lnSpc>
                <a:spcPct val="90000"/>
              </a:lnSpc>
              <a:spcBef>
                <a:spcPts val="0"/>
              </a:spcBef>
            </a:pPr>
            <a:r>
              <a:rPr lang="it-IT" i="1" dirty="0">
                <a:latin typeface="Century Gothic"/>
              </a:rPr>
              <a:t>... Of course [I’ve had sex]... in club toilets, in the sea.. so ‘kinky’ and risque – like Kim Kardashian when she had sex on a plane </a:t>
            </a:r>
            <a:r>
              <a:rPr lang="it-IT" dirty="0">
                <a:latin typeface="Century Gothic"/>
              </a:rPr>
              <a:t>(</a:t>
            </a:r>
            <a:r>
              <a:rPr lang="it-IT" dirty="0">
                <a:solidFill>
                  <a:srgbClr val="FF0000"/>
                </a:solidFill>
                <a:latin typeface="Century Gothic"/>
              </a:rPr>
              <a:t>Anastasia, heterosexual female, 21</a:t>
            </a:r>
            <a:r>
              <a:rPr lang="it-IT" dirty="0">
                <a:latin typeface="Century Gothic"/>
              </a:rPr>
              <a:t>).</a:t>
            </a:r>
            <a:endParaRPr lang="en-US" dirty="0">
              <a:latin typeface="Century Gothic"/>
            </a:endParaRPr>
          </a:p>
        </p:txBody>
      </p:sp>
    </p:spTree>
    <p:extLst>
      <p:ext uri="{BB962C8B-B14F-4D97-AF65-F5344CB8AC3E}">
        <p14:creationId xmlns:p14="http://schemas.microsoft.com/office/powerpoint/2010/main" val="85590638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C94C31-00C0-4EC9-B1DB-E925A664120D}"/>
              </a:ext>
            </a:extLst>
          </p:cNvPr>
          <p:cNvSpPr>
            <a:spLocks noGrp="1"/>
          </p:cNvSpPr>
          <p:nvPr>
            <p:ph type="title"/>
          </p:nvPr>
        </p:nvSpPr>
        <p:spPr>
          <a:xfrm>
            <a:off x="905484" y="1065749"/>
            <a:ext cx="3748810" cy="4726502"/>
          </a:xfrm>
        </p:spPr>
        <p:txBody>
          <a:bodyPr>
            <a:normAutofit/>
          </a:bodyPr>
          <a:lstStyle/>
          <a:p>
            <a:r>
              <a:rPr lang="it-IT" sz="4000" dirty="0">
                <a:solidFill>
                  <a:srgbClr val="000000"/>
                </a:solidFill>
                <a:effectLst/>
                <a:ea typeface="Times New Roman" panose="02020603050405020304" pitchFamily="18" charset="0"/>
              </a:rPr>
              <a:t>Allusions to celebrity culture: the private/public sexual self</a:t>
            </a:r>
            <a:endParaRPr lang="en-US" dirty="0"/>
          </a:p>
        </p:txBody>
      </p:sp>
      <p:sp>
        <p:nvSpPr>
          <p:cNvPr id="3" name="Content Placeholder 2">
            <a:extLst>
              <a:ext uri="{FF2B5EF4-FFF2-40B4-BE49-F238E27FC236}">
                <a16:creationId xmlns:a16="http://schemas.microsoft.com/office/drawing/2014/main" id="{A132CE4C-248B-435F-8E7E-44E45E3EAECC}"/>
              </a:ext>
            </a:extLst>
          </p:cNvPr>
          <p:cNvSpPr>
            <a:spLocks noGrp="1"/>
          </p:cNvSpPr>
          <p:nvPr>
            <p:ph idx="1"/>
          </p:nvPr>
        </p:nvSpPr>
        <p:spPr>
          <a:xfrm>
            <a:off x="6804401" y="713313"/>
            <a:ext cx="4549400" cy="5431376"/>
          </a:xfrm>
        </p:spPr>
        <p:txBody>
          <a:bodyPr anchor="ctr">
            <a:normAutofit/>
          </a:bodyPr>
          <a:lstStyle/>
          <a:p>
            <a:pPr marL="0">
              <a:lnSpc>
                <a:spcPct val="90000"/>
              </a:lnSpc>
              <a:spcBef>
                <a:spcPts val="0"/>
              </a:spcBef>
            </a:pPr>
            <a:r>
              <a:rPr lang="it-IT" sz="2000" dirty="0">
                <a:latin typeface="Century Gothic"/>
              </a:rPr>
              <a:t>this way, the </a:t>
            </a:r>
            <a:r>
              <a:rPr lang="it-IT" sz="2000" b="1" dirty="0">
                <a:latin typeface="Century Gothic"/>
              </a:rPr>
              <a:t>privileged position that hegemonic heterosexuality </a:t>
            </a:r>
            <a:r>
              <a:rPr lang="it-IT" sz="2000" dirty="0">
                <a:latin typeface="Century Gothic"/>
              </a:rPr>
              <a:t>has traditionally enjoyed (in the West), cloaked within </a:t>
            </a:r>
            <a:r>
              <a:rPr lang="it-IT" sz="2000" b="1" dirty="0">
                <a:latin typeface="Century Gothic"/>
              </a:rPr>
              <a:t>norms of property and propriety </a:t>
            </a:r>
            <a:r>
              <a:rPr lang="it-IT" sz="2000" dirty="0">
                <a:latin typeface="Century Gothic"/>
              </a:rPr>
              <a:t>while usually leaving </a:t>
            </a:r>
            <a:r>
              <a:rPr lang="it-IT" sz="2000" dirty="0">
                <a:solidFill>
                  <a:srgbClr val="FF0000"/>
                </a:solidFill>
                <a:latin typeface="Century Gothic"/>
              </a:rPr>
              <a:t>‘sex in public’ as a queer practice </a:t>
            </a:r>
            <a:r>
              <a:rPr lang="it-IT" sz="2000" dirty="0">
                <a:latin typeface="Century Gothic"/>
              </a:rPr>
              <a:t>dependant on urban planning and zoning practices, is </a:t>
            </a:r>
            <a:r>
              <a:rPr lang="it-IT" sz="2000" b="1" dirty="0">
                <a:latin typeface="Century Gothic"/>
              </a:rPr>
              <a:t>upset</a:t>
            </a:r>
          </a:p>
          <a:p>
            <a:pPr marL="0">
              <a:lnSpc>
                <a:spcPct val="90000"/>
              </a:lnSpc>
              <a:spcBef>
                <a:spcPts val="0"/>
              </a:spcBef>
            </a:pPr>
            <a:endParaRPr lang="it-IT" sz="2000" b="1" dirty="0">
              <a:latin typeface="Century Gothic"/>
            </a:endParaRPr>
          </a:p>
          <a:p>
            <a:pPr marL="0">
              <a:lnSpc>
                <a:spcPct val="90000"/>
              </a:lnSpc>
              <a:spcBef>
                <a:spcPts val="0"/>
              </a:spcBef>
            </a:pPr>
            <a:r>
              <a:rPr lang="it-IT" sz="2000" i="1" dirty="0">
                <a:latin typeface="Century Gothic"/>
              </a:rPr>
              <a:t>sure, I’ve had sex in public – at the beach, no big deal – but didn’t enjoyed it that much</a:t>
            </a:r>
            <a:r>
              <a:rPr lang="it-IT" sz="2000" dirty="0">
                <a:latin typeface="Century Gothic"/>
              </a:rPr>
              <a:t>… </a:t>
            </a:r>
            <a:r>
              <a:rPr lang="it-IT" sz="2000" dirty="0">
                <a:solidFill>
                  <a:srgbClr val="FF0000"/>
                </a:solidFill>
                <a:latin typeface="Century Gothic"/>
              </a:rPr>
              <a:t>Christos (gay male, 23</a:t>
            </a:r>
            <a:r>
              <a:rPr lang="it-IT" sz="2000" dirty="0">
                <a:latin typeface="Century Gothic"/>
              </a:rPr>
              <a:t>).</a:t>
            </a:r>
          </a:p>
          <a:p>
            <a:pPr marL="0">
              <a:lnSpc>
                <a:spcPct val="90000"/>
              </a:lnSpc>
              <a:spcBef>
                <a:spcPts val="0"/>
              </a:spcBef>
            </a:pPr>
            <a:r>
              <a:rPr lang="it-IT" sz="2000" dirty="0">
                <a:latin typeface="Century Gothic"/>
              </a:rPr>
              <a:t> To diffuse any notions of prudency, he explains he  ... </a:t>
            </a:r>
            <a:r>
              <a:rPr lang="it-IT" sz="2000" i="1" dirty="0">
                <a:latin typeface="Century Gothic"/>
              </a:rPr>
              <a:t>wouldn’t object to sex with multiple partners, but I’d rather it took place in a private space</a:t>
            </a:r>
            <a:endParaRPr lang="en-US" sz="2000" i="1" dirty="0">
              <a:latin typeface="Century Gothic"/>
            </a:endParaRPr>
          </a:p>
        </p:txBody>
      </p:sp>
    </p:spTree>
    <p:extLst>
      <p:ext uri="{BB962C8B-B14F-4D97-AF65-F5344CB8AC3E}">
        <p14:creationId xmlns:p14="http://schemas.microsoft.com/office/powerpoint/2010/main" val="112034927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0339EE9-5436-4860-BBFC-7CD7C90DBA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AA770EBD-5B77-46EC-BF58-EF27ACD6B4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5" y="0"/>
            <a:ext cx="7537705" cy="6858000"/>
          </a:xfrm>
          <a:custGeom>
            <a:avLst/>
            <a:gdLst>
              <a:gd name="connsiteX0" fmla="*/ 1008599 w 7299977"/>
              <a:gd name="connsiteY0" fmla="*/ 0 h 6858000"/>
              <a:gd name="connsiteX1" fmla="*/ 4420653 w 7299977"/>
              <a:gd name="connsiteY1" fmla="*/ 0 h 6858000"/>
              <a:gd name="connsiteX2" fmla="*/ 5511704 w 7299977"/>
              <a:gd name="connsiteY2" fmla="*/ 0 h 6858000"/>
              <a:gd name="connsiteX3" fmla="*/ 7299977 w 7299977"/>
              <a:gd name="connsiteY3" fmla="*/ 0 h 6858000"/>
              <a:gd name="connsiteX4" fmla="*/ 7299977 w 7299977"/>
              <a:gd name="connsiteY4" fmla="*/ 6858000 h 6858000"/>
              <a:gd name="connsiteX5" fmla="*/ 5511704 w 7299977"/>
              <a:gd name="connsiteY5" fmla="*/ 6858000 h 6858000"/>
              <a:gd name="connsiteX6" fmla="*/ 4420653 w 7299977"/>
              <a:gd name="connsiteY6" fmla="*/ 6858000 h 6858000"/>
              <a:gd name="connsiteX7" fmla="*/ 1592997 w 7299977"/>
              <a:gd name="connsiteY7" fmla="*/ 6858000 h 6858000"/>
              <a:gd name="connsiteX8" fmla="*/ 1232473 w 7299977"/>
              <a:gd name="connsiteY8" fmla="*/ 6658805 h 6858000"/>
              <a:gd name="connsiteX9" fmla="*/ 1075471 w 7299977"/>
              <a:gd name="connsiteY9" fmla="*/ 6431153 h 6858000"/>
              <a:gd name="connsiteX10" fmla="*/ 1020229 w 7299977"/>
              <a:gd name="connsiteY10" fmla="*/ 6367127 h 6858000"/>
              <a:gd name="connsiteX11" fmla="*/ 883579 w 7299977"/>
              <a:gd name="connsiteY11" fmla="*/ 6281757 h 6858000"/>
              <a:gd name="connsiteX12" fmla="*/ 645167 w 7299977"/>
              <a:gd name="connsiteY12" fmla="*/ 6100347 h 6858000"/>
              <a:gd name="connsiteX13" fmla="*/ 732391 w 7299977"/>
              <a:gd name="connsiteY13" fmla="*/ 6057663 h 6858000"/>
              <a:gd name="connsiteX14" fmla="*/ 985339 w 7299977"/>
              <a:gd name="connsiteY14" fmla="*/ 6167932 h 6858000"/>
              <a:gd name="connsiteX15" fmla="*/ 1168509 w 7299977"/>
              <a:gd name="connsiteY15" fmla="*/ 6196388 h 6858000"/>
              <a:gd name="connsiteX16" fmla="*/ 909746 w 7299977"/>
              <a:gd name="connsiteY16" fmla="*/ 6004307 h 6858000"/>
              <a:gd name="connsiteX17" fmla="*/ 659704 w 7299977"/>
              <a:gd name="connsiteY17" fmla="*/ 5755314 h 6858000"/>
              <a:gd name="connsiteX18" fmla="*/ 851597 w 7299977"/>
              <a:gd name="connsiteY18" fmla="*/ 5801555 h 6858000"/>
              <a:gd name="connsiteX19" fmla="*/ 860319 w 7299977"/>
              <a:gd name="connsiteY19" fmla="*/ 5769542 h 6858000"/>
              <a:gd name="connsiteX20" fmla="*/ 691686 w 7299977"/>
              <a:gd name="connsiteY20" fmla="*/ 5474306 h 6858000"/>
              <a:gd name="connsiteX21" fmla="*/ 610278 w 7299977"/>
              <a:gd name="connsiteY21" fmla="*/ 5353367 h 6858000"/>
              <a:gd name="connsiteX22" fmla="*/ 238123 w 7299977"/>
              <a:gd name="connsiteY22" fmla="*/ 4994104 h 6858000"/>
              <a:gd name="connsiteX23" fmla="*/ 592833 w 7299977"/>
              <a:gd name="connsiteY23" fmla="*/ 5154171 h 6858000"/>
              <a:gd name="connsiteX24" fmla="*/ 226494 w 7299977"/>
              <a:gd name="connsiteY24" fmla="*/ 4805580 h 6858000"/>
              <a:gd name="connsiteX25" fmla="*/ 49139 w 7299977"/>
              <a:gd name="connsiteY25" fmla="*/ 4677526 h 6858000"/>
              <a:gd name="connsiteX26" fmla="*/ 5527 w 7299977"/>
              <a:gd name="connsiteY26" fmla="*/ 4602828 h 6858000"/>
              <a:gd name="connsiteX27" fmla="*/ 84029 w 7299977"/>
              <a:gd name="connsiteY27" fmla="*/ 4585042 h 6858000"/>
              <a:gd name="connsiteX28" fmla="*/ 325347 w 7299977"/>
              <a:gd name="connsiteY28" fmla="*/ 4613499 h 6858000"/>
              <a:gd name="connsiteX29" fmla="*/ 25879 w 7299977"/>
              <a:gd name="connsiteY29" fmla="*/ 4378734 h 6858000"/>
              <a:gd name="connsiteX30" fmla="*/ 249753 w 7299977"/>
              <a:gd name="connsiteY30" fmla="*/ 4414305 h 6858000"/>
              <a:gd name="connsiteX31" fmla="*/ 313718 w 7299977"/>
              <a:gd name="connsiteY31" fmla="*/ 4321821 h 6858000"/>
              <a:gd name="connsiteX32" fmla="*/ 418386 w 7299977"/>
              <a:gd name="connsiteY32" fmla="*/ 4172424 h 6858000"/>
              <a:gd name="connsiteX33" fmla="*/ 491072 w 7299977"/>
              <a:gd name="connsiteY33" fmla="*/ 4090612 h 6858000"/>
              <a:gd name="connsiteX34" fmla="*/ 520147 w 7299977"/>
              <a:gd name="connsiteY34" fmla="*/ 3827390 h 6858000"/>
              <a:gd name="connsiteX35" fmla="*/ 459090 w 7299977"/>
              <a:gd name="connsiteY35" fmla="*/ 3539269 h 6858000"/>
              <a:gd name="connsiteX36" fmla="*/ 290458 w 7299977"/>
              <a:gd name="connsiteY36" fmla="*/ 3393429 h 6858000"/>
              <a:gd name="connsiteX37" fmla="*/ 339884 w 7299977"/>
              <a:gd name="connsiteY37" fmla="*/ 3229805 h 6858000"/>
              <a:gd name="connsiteX38" fmla="*/ 697501 w 7299977"/>
              <a:gd name="connsiteY38" fmla="*/ 3329402 h 6858000"/>
              <a:gd name="connsiteX39" fmla="*/ 165437 w 7299977"/>
              <a:gd name="connsiteY39" fmla="*/ 2941684 h 6858000"/>
              <a:gd name="connsiteX40" fmla="*/ 255568 w 7299977"/>
              <a:gd name="connsiteY40" fmla="*/ 2923898 h 6858000"/>
              <a:gd name="connsiteX41" fmla="*/ 578296 w 7299977"/>
              <a:gd name="connsiteY41" fmla="*/ 2703362 h 6858000"/>
              <a:gd name="connsiteX42" fmla="*/ 595740 w 7299977"/>
              <a:gd name="connsiteY42" fmla="*/ 2692689 h 6858000"/>
              <a:gd name="connsiteX43" fmla="*/ 650982 w 7299977"/>
              <a:gd name="connsiteY43" fmla="*/ 2553965 h 6858000"/>
              <a:gd name="connsiteX44" fmla="*/ 825429 w 7299977"/>
              <a:gd name="connsiteY44" fmla="*/ 2532623 h 6858000"/>
              <a:gd name="connsiteX45" fmla="*/ 970802 w 7299977"/>
              <a:gd name="connsiteY45" fmla="*/ 2564636 h 6858000"/>
              <a:gd name="connsiteX46" fmla="*/ 1127805 w 7299977"/>
              <a:gd name="connsiteY46" fmla="*/ 2525509 h 6858000"/>
              <a:gd name="connsiteX47" fmla="*/ 1267362 w 7299977"/>
              <a:gd name="connsiteY47" fmla="*/ 2543294 h 6858000"/>
              <a:gd name="connsiteX48" fmla="*/ 1386568 w 7299977"/>
              <a:gd name="connsiteY48" fmla="*/ 2518395 h 6858000"/>
              <a:gd name="connsiteX49" fmla="*/ 1270270 w 7299977"/>
              <a:gd name="connsiteY49" fmla="*/ 2401012 h 6858000"/>
              <a:gd name="connsiteX50" fmla="*/ 1107453 w 7299977"/>
              <a:gd name="connsiteY50" fmla="*/ 2401012 h 6858000"/>
              <a:gd name="connsiteX51" fmla="*/ 991154 w 7299977"/>
              <a:gd name="connsiteY51" fmla="*/ 2326314 h 6858000"/>
              <a:gd name="connsiteX52" fmla="*/ 880671 w 7299977"/>
              <a:gd name="connsiteY52" fmla="*/ 2191146 h 6858000"/>
              <a:gd name="connsiteX53" fmla="*/ 491072 w 7299977"/>
              <a:gd name="connsiteY53" fmla="*/ 1974165 h 6858000"/>
              <a:gd name="connsiteX54" fmla="*/ 421293 w 7299977"/>
              <a:gd name="connsiteY54" fmla="*/ 1892353 h 6858000"/>
              <a:gd name="connsiteX55" fmla="*/ 1531941 w 7299977"/>
              <a:gd name="connsiteY55" fmla="*/ 2208931 h 6858000"/>
              <a:gd name="connsiteX56" fmla="*/ 1188861 w 7299977"/>
              <a:gd name="connsiteY56" fmla="*/ 2077320 h 6858000"/>
              <a:gd name="connsiteX57" fmla="*/ 1421458 w 7299977"/>
              <a:gd name="connsiteY57" fmla="*/ 2102219 h 6858000"/>
              <a:gd name="connsiteX58" fmla="*/ 1549386 w 7299977"/>
              <a:gd name="connsiteY58" fmla="*/ 2013292 h 6858000"/>
              <a:gd name="connsiteX59" fmla="*/ 1549386 w 7299977"/>
              <a:gd name="connsiteY59" fmla="*/ 1984836 h 6858000"/>
              <a:gd name="connsiteX60" fmla="*/ 1453440 w 7299977"/>
              <a:gd name="connsiteY60" fmla="*/ 1903025 h 6858000"/>
              <a:gd name="connsiteX61" fmla="*/ 1398198 w 7299977"/>
              <a:gd name="connsiteY61" fmla="*/ 1849668 h 6858000"/>
              <a:gd name="connsiteX62" fmla="*/ 1247011 w 7299977"/>
              <a:gd name="connsiteY62" fmla="*/ 1657587 h 6858000"/>
              <a:gd name="connsiteX63" fmla="*/ 1354586 w 7299977"/>
              <a:gd name="connsiteY63" fmla="*/ 1636245 h 6858000"/>
              <a:gd name="connsiteX64" fmla="*/ 1395290 w 7299977"/>
              <a:gd name="connsiteY64" fmla="*/ 1597117 h 6858000"/>
              <a:gd name="connsiteX65" fmla="*/ 1366216 w 7299977"/>
              <a:gd name="connsiteY65" fmla="*/ 1540204 h 6858000"/>
              <a:gd name="connsiteX66" fmla="*/ 1031858 w 7299977"/>
              <a:gd name="connsiteY66" fmla="*/ 1365909 h 6858000"/>
              <a:gd name="connsiteX67" fmla="*/ 1005692 w 7299977"/>
              <a:gd name="connsiteY67" fmla="*/ 1230741 h 6858000"/>
              <a:gd name="connsiteX68" fmla="*/ 1069655 w 7299977"/>
              <a:gd name="connsiteY68" fmla="*/ 1209399 h 6858000"/>
              <a:gd name="connsiteX69" fmla="*/ 1142342 w 7299977"/>
              <a:gd name="connsiteY69" fmla="*/ 1220069 h 6858000"/>
              <a:gd name="connsiteX70" fmla="*/ 1084193 w 7299977"/>
              <a:gd name="connsiteY70" fmla="*/ 1113358 h 6858000"/>
              <a:gd name="connsiteX71" fmla="*/ 848689 w 7299977"/>
              <a:gd name="connsiteY71" fmla="*/ 1006647 h 6858000"/>
              <a:gd name="connsiteX72" fmla="*/ 805077 w 7299977"/>
              <a:gd name="connsiteY72" fmla="*/ 949734 h 6858000"/>
              <a:gd name="connsiteX73" fmla="*/ 863226 w 7299977"/>
              <a:gd name="connsiteY73" fmla="*/ 921277 h 6858000"/>
              <a:gd name="connsiteX74" fmla="*/ 906838 w 7299977"/>
              <a:gd name="connsiteY74" fmla="*/ 910606 h 6858000"/>
              <a:gd name="connsiteX75" fmla="*/ 5527 w 7299977"/>
              <a:gd name="connsiteY75" fmla="*/ 465975 h 6858000"/>
              <a:gd name="connsiteX76" fmla="*/ 209049 w 7299977"/>
              <a:gd name="connsiteY76" fmla="*/ 462417 h 6858000"/>
              <a:gd name="connsiteX77" fmla="*/ 409664 w 7299977"/>
              <a:gd name="connsiteY77" fmla="*/ 533558 h 6858000"/>
              <a:gd name="connsiteX78" fmla="*/ 621908 w 7299977"/>
              <a:gd name="connsiteY78" fmla="*/ 522887 h 6858000"/>
              <a:gd name="connsiteX79" fmla="*/ 822522 w 7299977"/>
              <a:gd name="connsiteY79" fmla="*/ 558458 h 6858000"/>
              <a:gd name="connsiteX80" fmla="*/ 996969 w 7299977"/>
              <a:gd name="connsiteY80" fmla="*/ 558458 h 6858000"/>
              <a:gd name="connsiteX81" fmla="*/ 834151 w 7299977"/>
              <a:gd name="connsiteY81" fmla="*/ 505101 h 6858000"/>
              <a:gd name="connsiteX82" fmla="*/ 773095 w 7299977"/>
              <a:gd name="connsiteY82" fmla="*/ 416176 h 6858000"/>
              <a:gd name="connsiteX83" fmla="*/ 793447 w 7299977"/>
              <a:gd name="connsiteY83" fmla="*/ 334364 h 6858000"/>
              <a:gd name="connsiteX84" fmla="*/ 860319 w 7299977"/>
              <a:gd name="connsiteY84" fmla="*/ 359262 h 6858000"/>
              <a:gd name="connsiteX85" fmla="*/ 938820 w 7299977"/>
              <a:gd name="connsiteY85" fmla="*/ 451747 h 6858000"/>
              <a:gd name="connsiteX86" fmla="*/ 956265 w 7299977"/>
              <a:gd name="connsiteY86" fmla="*/ 394834 h 6858000"/>
              <a:gd name="connsiteX87" fmla="*/ 1002784 w 7299977"/>
              <a:gd name="connsiteY87" fmla="*/ 352148 h 6858000"/>
              <a:gd name="connsiteX88" fmla="*/ 1270270 w 7299977"/>
              <a:gd name="connsiteY88" fmla="*/ 373491 h 6858000"/>
              <a:gd name="connsiteX89" fmla="*/ 1092915 w 7299977"/>
              <a:gd name="connsiteY89" fmla="*/ 192082 h 6858000"/>
              <a:gd name="connsiteX90" fmla="*/ 979525 w 7299977"/>
              <a:gd name="connsiteY90" fmla="*/ 163625 h 6858000"/>
              <a:gd name="connsiteX91" fmla="*/ 953358 w 7299977"/>
              <a:gd name="connsiteY91" fmla="*/ 88927 h 6858000"/>
              <a:gd name="connsiteX92" fmla="*/ 1005692 w 7299977"/>
              <a:gd name="connsiteY92" fmla="*/ 71141 h 6858000"/>
              <a:gd name="connsiteX93" fmla="*/ 1267362 w 7299977"/>
              <a:gd name="connsiteY93" fmla="*/ 135168 h 6858000"/>
              <a:gd name="connsiteX94" fmla="*/ 1310975 w 7299977"/>
              <a:gd name="connsiteY94" fmla="*/ 110269 h 6858000"/>
              <a:gd name="connsiteX95" fmla="*/ 1008599 w 7299977"/>
              <a:gd name="connsiteY9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Lst>
            <a:rect l="l" t="t" r="r" b="b"/>
            <a:pathLst>
              <a:path w="7299977" h="6858000">
                <a:moveTo>
                  <a:pt x="1008599" y="0"/>
                </a:moveTo>
                <a:lnTo>
                  <a:pt x="4420653" y="0"/>
                </a:lnTo>
                <a:lnTo>
                  <a:pt x="5511704" y="0"/>
                </a:lnTo>
                <a:lnTo>
                  <a:pt x="7299977" y="0"/>
                </a:lnTo>
                <a:lnTo>
                  <a:pt x="7299977" y="6858000"/>
                </a:lnTo>
                <a:lnTo>
                  <a:pt x="5511704" y="6858000"/>
                </a:lnTo>
                <a:lnTo>
                  <a:pt x="4420653" y="6858000"/>
                </a:lnTo>
                <a:lnTo>
                  <a:pt x="1592997" y="6858000"/>
                </a:lnTo>
                <a:cubicBezTo>
                  <a:pt x="1473792" y="6786859"/>
                  <a:pt x="1360401" y="6701489"/>
                  <a:pt x="1232473" y="6658805"/>
                </a:cubicBezTo>
                <a:cubicBezTo>
                  <a:pt x="1145250" y="6630349"/>
                  <a:pt x="1060933" y="6580550"/>
                  <a:pt x="1075471" y="6431153"/>
                </a:cubicBezTo>
                <a:cubicBezTo>
                  <a:pt x="1078378" y="6388469"/>
                  <a:pt x="1055118" y="6356456"/>
                  <a:pt x="1020229" y="6367127"/>
                </a:cubicBezTo>
                <a:cubicBezTo>
                  <a:pt x="953358" y="6388469"/>
                  <a:pt x="921375" y="6327999"/>
                  <a:pt x="883579" y="6281757"/>
                </a:cubicBezTo>
                <a:cubicBezTo>
                  <a:pt x="816707" y="6199945"/>
                  <a:pt x="752743" y="6114575"/>
                  <a:pt x="645167" y="6100347"/>
                </a:cubicBezTo>
                <a:cubicBezTo>
                  <a:pt x="665519" y="6036320"/>
                  <a:pt x="700408" y="6043434"/>
                  <a:pt x="732391" y="6057663"/>
                </a:cubicBezTo>
                <a:cubicBezTo>
                  <a:pt x="816707" y="6093234"/>
                  <a:pt x="901023" y="6132361"/>
                  <a:pt x="985339" y="6167932"/>
                </a:cubicBezTo>
                <a:cubicBezTo>
                  <a:pt x="1040581" y="6189274"/>
                  <a:pt x="1095822" y="6221287"/>
                  <a:pt x="1168509" y="6196388"/>
                </a:cubicBezTo>
                <a:cubicBezTo>
                  <a:pt x="1104545" y="6068335"/>
                  <a:pt x="996969" y="6043434"/>
                  <a:pt x="909746" y="6004307"/>
                </a:cubicBezTo>
                <a:cubicBezTo>
                  <a:pt x="802169" y="5954508"/>
                  <a:pt x="738206" y="5862025"/>
                  <a:pt x="659704" y="5755314"/>
                </a:cubicBezTo>
                <a:cubicBezTo>
                  <a:pt x="738206" y="5726858"/>
                  <a:pt x="787632" y="5805112"/>
                  <a:pt x="851597" y="5801555"/>
                </a:cubicBezTo>
                <a:cubicBezTo>
                  <a:pt x="854504" y="5790884"/>
                  <a:pt x="860319" y="5769542"/>
                  <a:pt x="860319" y="5769542"/>
                </a:cubicBezTo>
                <a:cubicBezTo>
                  <a:pt x="755650" y="5712629"/>
                  <a:pt x="709132" y="5605917"/>
                  <a:pt x="691686" y="5474306"/>
                </a:cubicBezTo>
                <a:cubicBezTo>
                  <a:pt x="685872" y="5406721"/>
                  <a:pt x="648075" y="5385379"/>
                  <a:pt x="610278" y="5353367"/>
                </a:cubicBezTo>
                <a:cubicBezTo>
                  <a:pt x="482350" y="5243097"/>
                  <a:pt x="345700" y="5143500"/>
                  <a:pt x="238123" y="4994104"/>
                </a:cubicBezTo>
                <a:cubicBezTo>
                  <a:pt x="363144" y="5011889"/>
                  <a:pt x="461997" y="5111487"/>
                  <a:pt x="592833" y="5154171"/>
                </a:cubicBezTo>
                <a:cubicBezTo>
                  <a:pt x="488165" y="4990547"/>
                  <a:pt x="351514" y="4905177"/>
                  <a:pt x="226494" y="4805580"/>
                </a:cubicBezTo>
                <a:cubicBezTo>
                  <a:pt x="168344" y="4759339"/>
                  <a:pt x="116011" y="4702425"/>
                  <a:pt x="49139" y="4677526"/>
                </a:cubicBezTo>
                <a:cubicBezTo>
                  <a:pt x="25879" y="4670412"/>
                  <a:pt x="-14826" y="4652628"/>
                  <a:pt x="5527" y="4602828"/>
                </a:cubicBezTo>
                <a:cubicBezTo>
                  <a:pt x="22972" y="4560144"/>
                  <a:pt x="54954" y="4574373"/>
                  <a:pt x="84029" y="4585042"/>
                </a:cubicBezTo>
                <a:cubicBezTo>
                  <a:pt x="153807" y="4613499"/>
                  <a:pt x="229401" y="4613499"/>
                  <a:pt x="325347" y="4613499"/>
                </a:cubicBezTo>
                <a:cubicBezTo>
                  <a:pt x="243939" y="4478331"/>
                  <a:pt x="95658" y="4521016"/>
                  <a:pt x="25879" y="4378734"/>
                </a:cubicBezTo>
                <a:cubicBezTo>
                  <a:pt x="113103" y="4353835"/>
                  <a:pt x="179975" y="4403633"/>
                  <a:pt x="249753" y="4414305"/>
                </a:cubicBezTo>
                <a:cubicBezTo>
                  <a:pt x="313718" y="4424975"/>
                  <a:pt x="328254" y="4400076"/>
                  <a:pt x="313718" y="4321821"/>
                </a:cubicBezTo>
                <a:cubicBezTo>
                  <a:pt x="290458" y="4200882"/>
                  <a:pt x="325347" y="4140411"/>
                  <a:pt x="418386" y="4172424"/>
                </a:cubicBezTo>
                <a:cubicBezTo>
                  <a:pt x="505609" y="4204438"/>
                  <a:pt x="514332" y="4158196"/>
                  <a:pt x="491072" y="4090612"/>
                </a:cubicBezTo>
                <a:cubicBezTo>
                  <a:pt x="456183" y="3991015"/>
                  <a:pt x="493979" y="3912759"/>
                  <a:pt x="520147" y="3827390"/>
                </a:cubicBezTo>
                <a:cubicBezTo>
                  <a:pt x="560851" y="3699337"/>
                  <a:pt x="543407" y="3635309"/>
                  <a:pt x="459090" y="3539269"/>
                </a:cubicBezTo>
                <a:cubicBezTo>
                  <a:pt x="409664" y="3485914"/>
                  <a:pt x="360236" y="3439672"/>
                  <a:pt x="290458" y="3393429"/>
                </a:cubicBezTo>
                <a:cubicBezTo>
                  <a:pt x="450368" y="3368530"/>
                  <a:pt x="284643" y="3283162"/>
                  <a:pt x="339884" y="3229805"/>
                </a:cubicBezTo>
                <a:cubicBezTo>
                  <a:pt x="453275" y="3208463"/>
                  <a:pt x="543407" y="3379202"/>
                  <a:pt x="697501" y="3329402"/>
                </a:cubicBezTo>
                <a:cubicBezTo>
                  <a:pt x="511425" y="3183563"/>
                  <a:pt x="302087" y="3137322"/>
                  <a:pt x="165437" y="2941684"/>
                </a:cubicBezTo>
                <a:cubicBezTo>
                  <a:pt x="197419" y="2899000"/>
                  <a:pt x="229401" y="2941684"/>
                  <a:pt x="255568" y="2923898"/>
                </a:cubicBezTo>
                <a:cubicBezTo>
                  <a:pt x="255568" y="2913227"/>
                  <a:pt x="560851" y="2980812"/>
                  <a:pt x="578296" y="2703362"/>
                </a:cubicBezTo>
                <a:cubicBezTo>
                  <a:pt x="584111" y="2703362"/>
                  <a:pt x="589926" y="2703362"/>
                  <a:pt x="595740" y="2692689"/>
                </a:cubicBezTo>
                <a:cubicBezTo>
                  <a:pt x="627722" y="2653563"/>
                  <a:pt x="598648" y="2561080"/>
                  <a:pt x="650982" y="2553965"/>
                </a:cubicBezTo>
                <a:cubicBezTo>
                  <a:pt x="709132" y="2546851"/>
                  <a:pt x="764373" y="2514837"/>
                  <a:pt x="825429" y="2532623"/>
                </a:cubicBezTo>
                <a:cubicBezTo>
                  <a:pt x="871949" y="2546851"/>
                  <a:pt x="921375" y="2564636"/>
                  <a:pt x="970802" y="2564636"/>
                </a:cubicBezTo>
                <a:cubicBezTo>
                  <a:pt x="1023136" y="2564636"/>
                  <a:pt x="1095822" y="2685576"/>
                  <a:pt x="1127805" y="2525509"/>
                </a:cubicBezTo>
                <a:cubicBezTo>
                  <a:pt x="1127805" y="2518395"/>
                  <a:pt x="1217936" y="2536181"/>
                  <a:pt x="1267362" y="2543294"/>
                </a:cubicBezTo>
                <a:cubicBezTo>
                  <a:pt x="1308067" y="2550408"/>
                  <a:pt x="1357494" y="2582422"/>
                  <a:pt x="1386568" y="2518395"/>
                </a:cubicBezTo>
                <a:cubicBezTo>
                  <a:pt x="1401105" y="2479267"/>
                  <a:pt x="1331326" y="2408126"/>
                  <a:pt x="1270270" y="2401012"/>
                </a:cubicBezTo>
                <a:cubicBezTo>
                  <a:pt x="1215029" y="2393898"/>
                  <a:pt x="1159787" y="2386784"/>
                  <a:pt x="1107453" y="2401012"/>
                </a:cubicBezTo>
                <a:cubicBezTo>
                  <a:pt x="1043489" y="2418796"/>
                  <a:pt x="1008599" y="2390340"/>
                  <a:pt x="991154" y="2326314"/>
                </a:cubicBezTo>
                <a:cubicBezTo>
                  <a:pt x="970802" y="2258731"/>
                  <a:pt x="933005" y="2223159"/>
                  <a:pt x="880671" y="2191146"/>
                </a:cubicBezTo>
                <a:cubicBezTo>
                  <a:pt x="752743" y="2112891"/>
                  <a:pt x="630630" y="2020407"/>
                  <a:pt x="491072" y="1974165"/>
                </a:cubicBezTo>
                <a:cubicBezTo>
                  <a:pt x="464905" y="1967051"/>
                  <a:pt x="432923" y="1952823"/>
                  <a:pt x="421293" y="1892353"/>
                </a:cubicBezTo>
                <a:cubicBezTo>
                  <a:pt x="799262" y="1984836"/>
                  <a:pt x="1142342" y="2223159"/>
                  <a:pt x="1531941" y="2208931"/>
                </a:cubicBezTo>
                <a:cubicBezTo>
                  <a:pt x="1427272" y="2134233"/>
                  <a:pt x="1302252" y="2130676"/>
                  <a:pt x="1188861" y="2077320"/>
                </a:cubicBezTo>
                <a:cubicBezTo>
                  <a:pt x="1270270" y="2038192"/>
                  <a:pt x="1345864" y="2080877"/>
                  <a:pt x="1421458" y="2102219"/>
                </a:cubicBezTo>
                <a:cubicBezTo>
                  <a:pt x="1485422" y="2120004"/>
                  <a:pt x="1543571" y="2123562"/>
                  <a:pt x="1549386" y="2013292"/>
                </a:cubicBezTo>
                <a:cubicBezTo>
                  <a:pt x="1549386" y="2002622"/>
                  <a:pt x="1549386" y="1995507"/>
                  <a:pt x="1549386" y="1984836"/>
                </a:cubicBezTo>
                <a:cubicBezTo>
                  <a:pt x="1526126" y="1938595"/>
                  <a:pt x="1494144" y="1917252"/>
                  <a:pt x="1453440" y="1903025"/>
                </a:cubicBezTo>
                <a:cubicBezTo>
                  <a:pt x="1430180" y="1895910"/>
                  <a:pt x="1398198" y="1881683"/>
                  <a:pt x="1398198" y="1849668"/>
                </a:cubicBezTo>
                <a:cubicBezTo>
                  <a:pt x="1401105" y="1728729"/>
                  <a:pt x="1322604" y="1693158"/>
                  <a:pt x="1247011" y="1657587"/>
                </a:cubicBezTo>
                <a:cubicBezTo>
                  <a:pt x="1287715" y="1597117"/>
                  <a:pt x="1322604" y="1639802"/>
                  <a:pt x="1354586" y="1636245"/>
                </a:cubicBezTo>
                <a:cubicBezTo>
                  <a:pt x="1374939" y="1632688"/>
                  <a:pt x="1395290" y="1629132"/>
                  <a:pt x="1395290" y="1597117"/>
                </a:cubicBezTo>
                <a:cubicBezTo>
                  <a:pt x="1395290" y="1572219"/>
                  <a:pt x="1386568" y="1540204"/>
                  <a:pt x="1366216" y="1540204"/>
                </a:cubicBezTo>
                <a:cubicBezTo>
                  <a:pt x="1238288" y="1536647"/>
                  <a:pt x="1165601" y="1365909"/>
                  <a:pt x="1031858" y="1365909"/>
                </a:cubicBezTo>
                <a:cubicBezTo>
                  <a:pt x="950450" y="1365909"/>
                  <a:pt x="1072563" y="1269868"/>
                  <a:pt x="1005692" y="1230741"/>
                </a:cubicBezTo>
                <a:cubicBezTo>
                  <a:pt x="991154" y="1220069"/>
                  <a:pt x="1046396" y="1205842"/>
                  <a:pt x="1069655" y="1209399"/>
                </a:cubicBezTo>
                <a:cubicBezTo>
                  <a:pt x="1092915" y="1212955"/>
                  <a:pt x="1113268" y="1237855"/>
                  <a:pt x="1142342" y="1220069"/>
                </a:cubicBezTo>
                <a:cubicBezTo>
                  <a:pt x="1156879" y="1156043"/>
                  <a:pt x="1119082" y="1131144"/>
                  <a:pt x="1084193" y="1113358"/>
                </a:cubicBezTo>
                <a:cubicBezTo>
                  <a:pt x="1008599" y="1070674"/>
                  <a:pt x="933005" y="1020875"/>
                  <a:pt x="848689" y="1006647"/>
                </a:cubicBezTo>
                <a:cubicBezTo>
                  <a:pt x="819615" y="1003089"/>
                  <a:pt x="802169" y="985305"/>
                  <a:pt x="805077" y="949734"/>
                </a:cubicBezTo>
                <a:cubicBezTo>
                  <a:pt x="810892" y="903491"/>
                  <a:pt x="839967" y="917720"/>
                  <a:pt x="863226" y="921277"/>
                </a:cubicBezTo>
                <a:cubicBezTo>
                  <a:pt x="877764" y="924835"/>
                  <a:pt x="892301" y="935506"/>
                  <a:pt x="906838" y="910606"/>
                </a:cubicBezTo>
                <a:cubicBezTo>
                  <a:pt x="566666" y="658055"/>
                  <a:pt x="386404" y="672284"/>
                  <a:pt x="5527" y="465975"/>
                </a:cubicBezTo>
                <a:cubicBezTo>
                  <a:pt x="89843" y="426847"/>
                  <a:pt x="150900" y="455303"/>
                  <a:pt x="209049" y="462417"/>
                </a:cubicBezTo>
                <a:cubicBezTo>
                  <a:pt x="354422" y="480203"/>
                  <a:pt x="264290" y="512216"/>
                  <a:pt x="409664" y="533558"/>
                </a:cubicBezTo>
                <a:cubicBezTo>
                  <a:pt x="479443" y="544229"/>
                  <a:pt x="543407" y="579800"/>
                  <a:pt x="621908" y="522887"/>
                </a:cubicBezTo>
                <a:cubicBezTo>
                  <a:pt x="674242" y="483759"/>
                  <a:pt x="758558" y="526444"/>
                  <a:pt x="822522" y="558458"/>
                </a:cubicBezTo>
                <a:cubicBezTo>
                  <a:pt x="874856" y="586915"/>
                  <a:pt x="927190" y="594028"/>
                  <a:pt x="996969" y="558458"/>
                </a:cubicBezTo>
                <a:cubicBezTo>
                  <a:pt x="933005" y="537116"/>
                  <a:pt x="883579" y="519330"/>
                  <a:pt x="834151" y="505101"/>
                </a:cubicBezTo>
                <a:cubicBezTo>
                  <a:pt x="793447" y="494431"/>
                  <a:pt x="770187" y="469532"/>
                  <a:pt x="773095" y="416176"/>
                </a:cubicBezTo>
                <a:cubicBezTo>
                  <a:pt x="773095" y="387720"/>
                  <a:pt x="764373" y="348592"/>
                  <a:pt x="793447" y="334364"/>
                </a:cubicBezTo>
                <a:cubicBezTo>
                  <a:pt x="816707" y="320135"/>
                  <a:pt x="848689" y="334364"/>
                  <a:pt x="860319" y="359262"/>
                </a:cubicBezTo>
                <a:cubicBezTo>
                  <a:pt x="874856" y="405504"/>
                  <a:pt x="889393" y="448189"/>
                  <a:pt x="938820" y="451747"/>
                </a:cubicBezTo>
                <a:cubicBezTo>
                  <a:pt x="1005692" y="458860"/>
                  <a:pt x="967894" y="430405"/>
                  <a:pt x="956265" y="394834"/>
                </a:cubicBezTo>
                <a:cubicBezTo>
                  <a:pt x="944635" y="355706"/>
                  <a:pt x="979525" y="345034"/>
                  <a:pt x="1002784" y="352148"/>
                </a:cubicBezTo>
                <a:cubicBezTo>
                  <a:pt x="1090008" y="384162"/>
                  <a:pt x="1180139" y="327250"/>
                  <a:pt x="1270270" y="373491"/>
                </a:cubicBezTo>
                <a:cubicBezTo>
                  <a:pt x="1247011" y="259665"/>
                  <a:pt x="1197583" y="209867"/>
                  <a:pt x="1092915" y="192082"/>
                </a:cubicBezTo>
                <a:cubicBezTo>
                  <a:pt x="1055118" y="188525"/>
                  <a:pt x="1014414" y="195638"/>
                  <a:pt x="979525" y="163625"/>
                </a:cubicBezTo>
                <a:cubicBezTo>
                  <a:pt x="959172" y="145839"/>
                  <a:pt x="938820" y="124497"/>
                  <a:pt x="953358" y="88927"/>
                </a:cubicBezTo>
                <a:cubicBezTo>
                  <a:pt x="962080" y="64027"/>
                  <a:pt x="985339" y="64027"/>
                  <a:pt x="1005692" y="71141"/>
                </a:cubicBezTo>
                <a:cubicBezTo>
                  <a:pt x="1090008" y="110269"/>
                  <a:pt x="1180139" y="120941"/>
                  <a:pt x="1267362" y="135168"/>
                </a:cubicBezTo>
                <a:cubicBezTo>
                  <a:pt x="1281900" y="138725"/>
                  <a:pt x="1296437" y="145839"/>
                  <a:pt x="1310975" y="110269"/>
                </a:cubicBezTo>
                <a:cubicBezTo>
                  <a:pt x="1209214" y="78255"/>
                  <a:pt x="1110360" y="35571"/>
                  <a:pt x="1008599" y="0"/>
                </a:cubicBezTo>
                <a:close/>
              </a:path>
            </a:pathLst>
          </a:custGeom>
          <a:solidFill>
            <a:srgbClr val="D937B0">
              <a:alpha val="20000"/>
            </a:srgb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C94C31-00C0-4EC9-B1DB-E925A664120D}"/>
              </a:ext>
            </a:extLst>
          </p:cNvPr>
          <p:cNvSpPr>
            <a:spLocks noGrp="1"/>
          </p:cNvSpPr>
          <p:nvPr>
            <p:ph type="title"/>
          </p:nvPr>
        </p:nvSpPr>
        <p:spPr>
          <a:xfrm>
            <a:off x="213360" y="1065749"/>
            <a:ext cx="4937760" cy="4726502"/>
          </a:xfrm>
        </p:spPr>
        <p:txBody>
          <a:bodyPr>
            <a:normAutofit/>
          </a:bodyPr>
          <a:lstStyle/>
          <a:p>
            <a:r>
              <a:rPr lang="it-IT" sz="4000" dirty="0">
                <a:solidFill>
                  <a:srgbClr val="000000"/>
                </a:solidFill>
                <a:effectLst/>
                <a:ea typeface="Times New Roman" panose="02020603050405020304" pitchFamily="18" charset="0"/>
              </a:rPr>
              <a:t>Allusions to celebrity culture: the private/public sexual self</a:t>
            </a:r>
            <a:endParaRPr lang="en-US" dirty="0"/>
          </a:p>
        </p:txBody>
      </p:sp>
      <p:sp>
        <p:nvSpPr>
          <p:cNvPr id="3" name="Content Placeholder 2">
            <a:extLst>
              <a:ext uri="{FF2B5EF4-FFF2-40B4-BE49-F238E27FC236}">
                <a16:creationId xmlns:a16="http://schemas.microsoft.com/office/drawing/2014/main" id="{A132CE4C-248B-435F-8E7E-44E45E3EAECC}"/>
              </a:ext>
            </a:extLst>
          </p:cNvPr>
          <p:cNvSpPr>
            <a:spLocks noGrp="1"/>
          </p:cNvSpPr>
          <p:nvPr>
            <p:ph idx="1"/>
          </p:nvPr>
        </p:nvSpPr>
        <p:spPr>
          <a:xfrm>
            <a:off x="6804401" y="713313"/>
            <a:ext cx="4549400" cy="5431376"/>
          </a:xfrm>
        </p:spPr>
        <p:txBody>
          <a:bodyPr anchor="ctr">
            <a:normAutofit/>
          </a:bodyPr>
          <a:lstStyle/>
          <a:p>
            <a:pPr marL="0">
              <a:lnSpc>
                <a:spcPct val="90000"/>
              </a:lnSpc>
              <a:spcBef>
                <a:spcPts val="0"/>
              </a:spcBef>
            </a:pPr>
            <a:r>
              <a:rPr lang="it-IT" sz="2000" i="1" dirty="0">
                <a:latin typeface="Century Gothic"/>
              </a:rPr>
              <a:t>... yeah, I’ve done my fair share of sex in public... I definitely prefer sex in private, in bed... sex on the outside is restrictive.</a:t>
            </a:r>
            <a:r>
              <a:rPr lang="it-IT" sz="2000" i="1" dirty="0"/>
              <a:t> </a:t>
            </a:r>
          </a:p>
          <a:p>
            <a:pPr marL="0" indent="0">
              <a:lnSpc>
                <a:spcPct val="90000"/>
              </a:lnSpc>
              <a:spcBef>
                <a:spcPts val="0"/>
              </a:spcBef>
              <a:buNone/>
            </a:pPr>
            <a:endParaRPr lang="it-IT" sz="2000" dirty="0">
              <a:latin typeface="Century Gothic"/>
            </a:endParaRPr>
          </a:p>
          <a:p>
            <a:pPr marL="0">
              <a:lnSpc>
                <a:spcPct val="90000"/>
              </a:lnSpc>
              <a:spcBef>
                <a:spcPts val="0"/>
              </a:spcBef>
            </a:pPr>
            <a:r>
              <a:rPr lang="it-IT" sz="2000" i="1" dirty="0">
                <a:latin typeface="Century Gothic"/>
              </a:rPr>
              <a:t>... it all comes down to how you’ve been educated sexually... like, most of us grow up with a notion that sex takes place behind closed doors, and that the naked body is not to be seen by just about anyone...so, it’s a matter of culture and education.</a:t>
            </a:r>
            <a:r>
              <a:rPr lang="it-IT" sz="2000" i="1" dirty="0"/>
              <a:t> (</a:t>
            </a:r>
            <a:r>
              <a:rPr lang="it-IT" sz="2000" dirty="0">
                <a:solidFill>
                  <a:srgbClr val="FF0000"/>
                </a:solidFill>
              </a:rPr>
              <a:t>Nicky heterosexual female, 25)</a:t>
            </a:r>
          </a:p>
          <a:p>
            <a:pPr marL="0">
              <a:lnSpc>
                <a:spcPct val="90000"/>
              </a:lnSpc>
              <a:spcBef>
                <a:spcPts val="0"/>
              </a:spcBef>
            </a:pPr>
            <a:endParaRPr lang="en-US" sz="2000" i="1" dirty="0">
              <a:latin typeface="Century Gothic"/>
            </a:endParaRPr>
          </a:p>
        </p:txBody>
      </p:sp>
    </p:spTree>
    <p:extLst>
      <p:ext uri="{BB962C8B-B14F-4D97-AF65-F5344CB8AC3E}">
        <p14:creationId xmlns:p14="http://schemas.microsoft.com/office/powerpoint/2010/main" val="181605118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54E0AE-305A-4D36-B334-1F80FED1791E}"/>
              </a:ext>
            </a:extLst>
          </p:cNvPr>
          <p:cNvSpPr>
            <a:spLocks noGrp="1"/>
          </p:cNvSpPr>
          <p:nvPr>
            <p:ph type="title"/>
          </p:nvPr>
        </p:nvSpPr>
        <p:spPr/>
        <p:txBody>
          <a:bodyPr/>
          <a:lstStyle/>
          <a:p>
            <a:r>
              <a:rPr lang="en-US" dirty="0"/>
              <a:t>Conclusions</a:t>
            </a:r>
          </a:p>
        </p:txBody>
      </p:sp>
      <p:sp>
        <p:nvSpPr>
          <p:cNvPr id="3" name="Content Placeholder 2">
            <a:extLst>
              <a:ext uri="{FF2B5EF4-FFF2-40B4-BE49-F238E27FC236}">
                <a16:creationId xmlns:a16="http://schemas.microsoft.com/office/drawing/2014/main" id="{9E3F40E7-8DE2-4769-8478-E36A41053DEA}"/>
              </a:ext>
            </a:extLst>
          </p:cNvPr>
          <p:cNvSpPr>
            <a:spLocks noGrp="1"/>
          </p:cNvSpPr>
          <p:nvPr>
            <p:ph idx="1"/>
          </p:nvPr>
        </p:nvSpPr>
        <p:spPr/>
        <p:txBody>
          <a:bodyPr>
            <a:normAutofit/>
          </a:bodyPr>
          <a:lstStyle/>
          <a:p>
            <a:r>
              <a:rPr lang="it-IT" sz="2000" b="1" dirty="0">
                <a:latin typeface="Century Gothic"/>
              </a:rPr>
              <a:t>Beauty and desirability are technologized </a:t>
            </a:r>
            <a:r>
              <a:rPr lang="it-IT" sz="2000" dirty="0">
                <a:latin typeface="Century Gothic"/>
              </a:rPr>
              <a:t>– via makeup, hair management techniques, lingerie, bedlinen, hydration, perfume, bathing –, calling individuals to take </a:t>
            </a:r>
            <a:r>
              <a:rPr lang="it-IT" sz="2000" b="1" dirty="0">
                <a:latin typeface="Century Gothic"/>
              </a:rPr>
              <a:t>personal responsibility </a:t>
            </a:r>
            <a:r>
              <a:rPr lang="it-IT" sz="2000" dirty="0">
                <a:latin typeface="Century Gothic"/>
              </a:rPr>
              <a:t>and </a:t>
            </a:r>
            <a:r>
              <a:rPr lang="it-IT" sz="2000" b="1" dirty="0">
                <a:latin typeface="Century Gothic"/>
              </a:rPr>
              <a:t>calculate the risks of not complying </a:t>
            </a:r>
            <a:r>
              <a:rPr lang="it-IT" sz="2000" dirty="0">
                <a:latin typeface="Century Gothic"/>
              </a:rPr>
              <a:t>to such desirability norms, as true ‘aesthetic entrepreneurs’.</a:t>
            </a:r>
          </a:p>
          <a:p>
            <a:endParaRPr lang="it-IT" sz="2000" dirty="0">
              <a:latin typeface="Century Gothic"/>
            </a:endParaRPr>
          </a:p>
          <a:p>
            <a:r>
              <a:rPr lang="it-IT" sz="2000" b="1" dirty="0">
                <a:latin typeface="Century Gothic"/>
              </a:rPr>
              <a:t>neoliberal culture </a:t>
            </a:r>
            <a:r>
              <a:rPr lang="it-IT" sz="2000" dirty="0">
                <a:latin typeface="Century Gothic"/>
              </a:rPr>
              <a:t>imposes certain notions of </a:t>
            </a:r>
            <a:r>
              <a:rPr lang="it-IT" sz="2000" b="1" dirty="0">
                <a:latin typeface="Century Gothic"/>
              </a:rPr>
              <a:t>‘appropriate’ bodies </a:t>
            </a:r>
            <a:r>
              <a:rPr lang="it-IT" sz="2000" dirty="0">
                <a:latin typeface="Century Gothic"/>
              </a:rPr>
              <a:t>when talking about the erotic self, and viewed </a:t>
            </a:r>
            <a:r>
              <a:rPr lang="it-IT" sz="2000" dirty="0">
                <a:solidFill>
                  <a:srgbClr val="FF0000"/>
                </a:solidFill>
                <a:latin typeface="Century Gothic"/>
              </a:rPr>
              <a:t>the hairless body </a:t>
            </a:r>
            <a:r>
              <a:rPr lang="it-IT" sz="2000" dirty="0">
                <a:latin typeface="Century Gothic"/>
              </a:rPr>
              <a:t>as something that must be -repeatedly- controlled and maintained in order to achieve </a:t>
            </a:r>
            <a:r>
              <a:rPr lang="it-IT" sz="2000" b="1" dirty="0">
                <a:latin typeface="Century Gothic"/>
              </a:rPr>
              <a:t>desirable standards of cleanliness, beauty and sexiness </a:t>
            </a:r>
            <a:r>
              <a:rPr lang="it-IT" sz="2000" dirty="0">
                <a:latin typeface="Century Gothic"/>
              </a:rPr>
              <a:t>(Fahs 2017).</a:t>
            </a:r>
          </a:p>
          <a:p>
            <a:r>
              <a:rPr lang="it-IT" sz="2000" b="1" dirty="0">
                <a:latin typeface="Century Gothic"/>
              </a:rPr>
              <a:t>sexual subjects</a:t>
            </a:r>
            <a:r>
              <a:rPr lang="it-IT" sz="2000" dirty="0">
                <a:latin typeface="Century Gothic"/>
              </a:rPr>
              <a:t> have internalised the (neoliberal) exigency of the </a:t>
            </a:r>
            <a:r>
              <a:rPr lang="it-IT" sz="2000" dirty="0">
                <a:solidFill>
                  <a:srgbClr val="FF0000"/>
                </a:solidFill>
                <a:latin typeface="Century Gothic"/>
              </a:rPr>
              <a:t>care of the self as a personal, self-monitoring, responsibility </a:t>
            </a:r>
            <a:r>
              <a:rPr lang="it-IT" sz="2000" dirty="0">
                <a:latin typeface="Century Gothic"/>
              </a:rPr>
              <a:t>– ‘naturally’. The ‘good citizen’ of late modernity perceives themselves as predominantly clean and well-kept</a:t>
            </a:r>
            <a:endParaRPr lang="en-US" sz="2000" dirty="0">
              <a:latin typeface="Century Gothic"/>
            </a:endParaRPr>
          </a:p>
        </p:txBody>
      </p:sp>
    </p:spTree>
    <p:extLst>
      <p:ext uri="{BB962C8B-B14F-4D97-AF65-F5344CB8AC3E}">
        <p14:creationId xmlns:p14="http://schemas.microsoft.com/office/powerpoint/2010/main" val="3703635299"/>
      </p:ext>
    </p:extLst>
  </p:cSld>
  <p:clrMapOvr>
    <a:masterClrMapping/>
  </p:clrMapOvr>
</p:sld>
</file>

<file path=ppt/theme/theme1.xml><?xml version="1.0" encoding="utf-8"?>
<a:theme xmlns:a="http://schemas.openxmlformats.org/drawingml/2006/main" name="BrushVTI">
  <a:themeElements>
    <a:clrScheme name="AnalogousFromDarkSeedLeftStep">
      <a:dk1>
        <a:srgbClr val="000000"/>
      </a:dk1>
      <a:lt1>
        <a:srgbClr val="FFFFFF"/>
      </a:lt1>
      <a:dk2>
        <a:srgbClr val="1B2130"/>
      </a:dk2>
      <a:lt2>
        <a:srgbClr val="F0F3F1"/>
      </a:lt2>
      <a:accent1>
        <a:srgbClr val="D937B0"/>
      </a:accent1>
      <a:accent2>
        <a:srgbClr val="AC25C7"/>
      </a:accent2>
      <a:accent3>
        <a:srgbClr val="7B37D9"/>
      </a:accent3>
      <a:accent4>
        <a:srgbClr val="3A3ACC"/>
      </a:accent4>
      <a:accent5>
        <a:srgbClr val="377AD9"/>
      </a:accent5>
      <a:accent6>
        <a:srgbClr val="25ACC7"/>
      </a:accent6>
      <a:hlink>
        <a:srgbClr val="3F5FBF"/>
      </a:hlink>
      <a:folHlink>
        <a:srgbClr val="7F7F7F"/>
      </a:folHlink>
    </a:clrScheme>
    <a:fontScheme name="Custom 3">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docProps/app.xml><?xml version="1.0" encoding="utf-8"?>
<Properties xmlns="http://schemas.openxmlformats.org/officeDocument/2006/extended-properties" xmlns:vt="http://schemas.openxmlformats.org/officeDocument/2006/docPropsVTypes">
  <TotalTime>1984</TotalTime>
  <Words>3824</Words>
  <Application>Microsoft Office PowerPoint</Application>
  <PresentationFormat>Widescreen</PresentationFormat>
  <Paragraphs>174</Paragraphs>
  <Slides>36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36</vt:i4>
      </vt:variant>
    </vt:vector>
  </HeadingPairs>
  <TitlesOfParts>
    <vt:vector size="42" baseType="lpstr">
      <vt:lpstr>Arial</vt:lpstr>
      <vt:lpstr>Century Gothic</vt:lpstr>
      <vt:lpstr>Times New Roman</vt:lpstr>
      <vt:lpstr>TimesNewRomanPS-BoldMT</vt:lpstr>
      <vt:lpstr>TimesNewRomanPSMT</vt:lpstr>
      <vt:lpstr>BrushVTI</vt:lpstr>
      <vt:lpstr>producing the erotic body within 'the love nest'  </vt:lpstr>
      <vt:lpstr>Neoliberalism and aesthetic entrepreneurialism</vt:lpstr>
      <vt:lpstr>Neoliberalism and aesthetic entrepreneurialism</vt:lpstr>
      <vt:lpstr>aesthetic entrepreneurialism</vt:lpstr>
      <vt:lpstr>Aesthetic labour in the ‘attention economy’</vt:lpstr>
      <vt:lpstr>So why ‘aesthetic entrepreneurship’?</vt:lpstr>
      <vt:lpstr>So why ‘aesthetic entrepreneurship’?</vt:lpstr>
      <vt:lpstr>methodology</vt:lpstr>
      <vt:lpstr>Methodology</vt:lpstr>
      <vt:lpstr>Data analysis</vt:lpstr>
      <vt:lpstr>Data analysis</vt:lpstr>
      <vt:lpstr>   Beauty/desirability and cleanliness as part of the ongoing care of the self    </vt:lpstr>
      <vt:lpstr>Beauty/desirability and cleanliness as part of the ongoing care of the self </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 </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Beauty/desirability and cleanliness as part of the ongoing care of the self</vt:lpstr>
      <vt:lpstr>Material resources: Props and interior design in the production of erotic space</vt:lpstr>
      <vt:lpstr>Material resources: Props and interior design in the production of erotic space</vt:lpstr>
      <vt:lpstr>Material resources: Props and interior design in the production of erotic space</vt:lpstr>
      <vt:lpstr>Material resources: Props and interior design in the production of erotic space</vt:lpstr>
      <vt:lpstr>Allusions to celebrity culture: the private/public sexual self </vt:lpstr>
      <vt:lpstr>Allusions to celebrity culture: the private/public sexual self</vt:lpstr>
      <vt:lpstr>Allusions to celebrity culture: the private/public sexual self</vt:lpstr>
      <vt:lpstr>Allusions to celebrity culture: the private/public sexual self</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Liza Tsaliki</dc:creator>
  <cp:lastModifiedBy>Liza Tsaliki</cp:lastModifiedBy>
  <cp:revision>4</cp:revision>
  <dcterms:created xsi:type="dcterms:W3CDTF">2022-04-10T08:42:48Z</dcterms:created>
  <dcterms:modified xsi:type="dcterms:W3CDTF">2025-05-06T13:56:21Z</dcterms:modified>
</cp:coreProperties>
</file>