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Play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2nigQXrRFTAtcTn18KSpehoYD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>
                <a:solidFill>
                  <a:schemeClr val="lt1"/>
                </a:solidFill>
              </a:rPr>
              <a:t> 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title"/>
          </p:nvPr>
        </p:nvSpPr>
        <p:spPr>
          <a:xfrm>
            <a:off x="2460450" y="581374"/>
            <a:ext cx="6145500" cy="16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000"/>
              <a:buFont typeface="Play"/>
              <a:buNone/>
            </a:pPr>
            <a:r>
              <a:rPr lang="el-GR" sz="5000" b="1">
                <a:solidFill>
                  <a:srgbClr val="FEFEFE"/>
                </a:solidFill>
                <a:latin typeface="Comic Sans MS"/>
                <a:ea typeface="Comic Sans MS"/>
                <a:cs typeface="Comic Sans MS"/>
                <a:sym typeface="Comic Sans MS"/>
              </a:rPr>
              <a:t>Μaestro in blue</a:t>
            </a:r>
            <a:endParaRPr sz="50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1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 rot="-54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44968" y="3785325"/>
            <a:ext cx="3615365" cy="284597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body" idx="1"/>
          </p:nvPr>
        </p:nvSpPr>
        <p:spPr>
          <a:xfrm>
            <a:off x="217400" y="3814750"/>
            <a:ext cx="10515600" cy="21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57143"/>
              <a:buFont typeface="Arial"/>
              <a:buNone/>
            </a:pPr>
            <a:r>
              <a:rPr lang="el-GR" sz="420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Β</a:t>
            </a:r>
            <a:r>
              <a:rPr lang="el-GR" sz="42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ασιλική</a:t>
            </a:r>
            <a:r>
              <a:rPr lang="el-GR" sz="420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Τζίμου</a:t>
            </a:r>
            <a:endParaRPr sz="420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57143"/>
              <a:buFont typeface="Arial"/>
              <a:buNone/>
            </a:pPr>
            <a:r>
              <a:rPr lang="el-GR" sz="42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(9983202300130</a:t>
            </a:r>
            <a:r>
              <a:rPr lang="el-GR" sz="42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r>
              <a:rPr lang="el-GR" sz="420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420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57143"/>
              <a:buFont typeface="Arial"/>
              <a:buNone/>
            </a:pPr>
            <a:r>
              <a:rPr lang="el-GR" sz="42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=)</a:t>
            </a:r>
            <a:r>
              <a:rPr lang="el-GR" sz="420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(</a:t>
            </a:r>
            <a:endParaRPr sz="42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57143"/>
              <a:buFont typeface="Arial"/>
              <a:buNone/>
            </a:pPr>
            <a:r>
              <a:rPr lang="el-GR" sz="4200" i="0" u="none" strike="noStrike" cap="non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Μαρκή Στελλα Θεοδώρα</a:t>
            </a:r>
            <a:endParaRPr sz="4200" i="0" u="none" strike="noStrike" cap="non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57143"/>
              <a:buFont typeface="Arial"/>
              <a:buNone/>
            </a:pPr>
            <a:r>
              <a:rPr lang="el-GR" sz="42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(9983202100080)</a:t>
            </a:r>
            <a:endParaRPr sz="42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l-GR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5950" y="2838150"/>
            <a:ext cx="6130273" cy="366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>
            <a:spLocks noGrp="1"/>
          </p:cNvSpPr>
          <p:nvPr>
            <p:ph type="title"/>
          </p:nvPr>
        </p:nvSpPr>
        <p:spPr>
          <a:xfrm>
            <a:off x="197325" y="-76200"/>
            <a:ext cx="11675700" cy="4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Κοινό - στόχος (target group): 18+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Περιεχόμενο ακατάλληλο για ανηλίκους 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Περιλαμβάνει σκηνές σεξ, βίας &amp; ακατάλληλης φρασεολογίας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Εστιάζει σε σχέσεις: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0800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➢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Εξωσυζυγικές (απιστία)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0800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➢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Με μεγάλη διαφορά ηλικίας 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0800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➢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Ομοφυλοφιλικές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0800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➢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Κακοποιητικές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2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/>
          <p:nvPr/>
        </p:nvSpPr>
        <p:spPr>
          <a:xfrm rot="-54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4894989" y="1535814"/>
            <a:ext cx="2133132" cy="211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5199321" y="2526414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199321" y="2526414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573675" y="85272"/>
            <a:ext cx="5829900" cy="6666600"/>
          </a:xfrm>
          <a:prstGeom prst="horizontalScroll">
            <a:avLst>
              <a:gd name="adj" fmla="val 12500"/>
            </a:avLst>
          </a:prstGeom>
          <a:solidFill>
            <a:schemeClr val="accen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b="1" i="0" u="sng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Love Scripts:</a:t>
            </a:r>
            <a:endParaRPr sz="2300" b="1" u="sng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 u="sng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b="1" i="0" u="sng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Loving Language</a:t>
            </a:r>
            <a:endParaRPr sz="2300" i="0" u="sng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Έντονος συναισθηματικός λόγος.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Συζητήσεις, εξομολογήσεις, συγκρούσεις.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Ζήλια, πάθος, σχέσεις εξάρτησης.</a:t>
            </a: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b="1" i="0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Loving Behavior</a:t>
            </a:r>
            <a:endParaRPr sz="2300" i="0" u="sng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Αγκαλι</a:t>
            </a:r>
            <a:r>
              <a:rPr lang="el-GR" sz="2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ά</a:t>
            </a: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φιλί, σωματική εγγύτητα.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Συναισθηματική εμπλοκή και δέσμευση.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3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Σχέσεις με έντονη δραματικότητα.</a:t>
            </a:r>
            <a:endParaRPr sz="23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l-GR" sz="2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7021975" y="323549"/>
            <a:ext cx="4141200" cy="5904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b="1" i="0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Sexual Scripts: Sexual Language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Άμεση αναφορά στην επιθυμία.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Πιο ρητός λόγος. σε σχέση με παραδοσιακή TV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Σεξ ως έκφραση έντασης ή εξουσίας.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b="1" i="0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Sexual Scripts: Sexual Behavior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Explicit σκηνές.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Σεξ, εντός και εκτός σχέσης.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Σύνδεση με επιθυμία, σύγκρουση και εξουσία.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b="1" i="0" u="sng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Sexual Health &amp; Safety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Περιορισμένη ή έμμεση παρουσία.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Απουσία εκπαιδευτικού λόγου.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9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Consent εμφανίζεται μέσω σύγκρουσης, όχι ενημέρωσης.</a:t>
            </a:r>
            <a:endParaRPr sz="19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l-G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1808150" y="196998"/>
            <a:ext cx="8601900" cy="24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700"/>
              <a:buFont typeface="Play"/>
              <a:buNone/>
            </a:pPr>
            <a:r>
              <a:rPr lang="el-GR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Gender and scripts</a:t>
            </a:r>
            <a:br>
              <a:rPr lang="el-GR" sz="48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br>
              <a:rPr lang="el-GR" sz="48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endParaRPr sz="480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32" name="Google Shape;132;p4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>
            <a:spLocks noGrp="1"/>
          </p:cNvSpPr>
          <p:nvPr>
            <p:ph type="body" idx="1"/>
          </p:nvPr>
        </p:nvSpPr>
        <p:spPr>
          <a:xfrm>
            <a:off x="58700" y="1642400"/>
            <a:ext cx="12179400" cy="38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</a:pPr>
            <a:r>
              <a:rPr lang="el-GR" sz="3000">
                <a:solidFill>
                  <a:srgbClr val="FFFFFF"/>
                </a:solidFill>
              </a:rPr>
              <a:t> </a:t>
            </a:r>
            <a:endParaRPr sz="300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</a:pPr>
            <a:r>
              <a:rPr lang="el-GR" sz="3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Αμφισβήτηση των παραδοσιακών ρόλων και μη ισότιμη κατανομή πρωτοβουλίας.</a:t>
            </a:r>
            <a:endParaRPr sz="30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γυναίκα απατάει τον άντρα της και όχι το αντίστροφο.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omic Sans MS"/>
              <a:buChar char="●"/>
            </a:pPr>
            <a:r>
              <a:rPr lang="el-GR" sz="30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Κλέλια φλερτάρει πρώτη τον Ορέστη, παρότι είναι πολύ μικρότερή του και γυναίκα.   </a:t>
            </a:r>
            <a:endParaRPr sz="30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1051" y="4480038"/>
            <a:ext cx="3618472" cy="1992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92930" y="4172226"/>
            <a:ext cx="4256640" cy="2412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>
            <a:spLocks noGrp="1"/>
          </p:cNvSpPr>
          <p:nvPr>
            <p:ph type="title"/>
          </p:nvPr>
        </p:nvSpPr>
        <p:spPr>
          <a:xfrm>
            <a:off x="455525" y="-861400"/>
            <a:ext cx="11153100" cy="30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000"/>
              <a:buFont typeface="Play"/>
              <a:buNone/>
            </a:pPr>
            <a:r>
              <a:rPr lang="el-GR" sz="5000" b="1">
                <a:solidFill>
                  <a:srgbClr val="FEFEFE"/>
                </a:solidFill>
                <a:latin typeface="Comic Sans MS"/>
                <a:ea typeface="Comic Sans MS"/>
                <a:cs typeface="Comic Sans MS"/>
                <a:sym typeface="Comic Sans MS"/>
              </a:rPr>
              <a:t>Κλέλια &amp; Ορέστης</a:t>
            </a:r>
            <a:br>
              <a:rPr lang="el-GR" sz="48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48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5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/>
          <p:nvPr/>
        </p:nvSpPr>
        <p:spPr>
          <a:xfrm rot="-54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>
            <a:spLocks noGrp="1"/>
          </p:cNvSpPr>
          <p:nvPr>
            <p:ph type="body" idx="1"/>
          </p:nvPr>
        </p:nvSpPr>
        <p:spPr>
          <a:xfrm>
            <a:off x="267275" y="2599075"/>
            <a:ext cx="6130200" cy="3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 κεντρικό ζευγάρι της ιστορίας.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Έρωτας με μεγάλη διαφορά ηλικίας.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Υπάρχει άνιση κατανομή εξουσίας - μη ισότιμη σχέση.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Ορέστης είναι ο δάσκαλος μουσικής και η Κλέλια η μαθήτρια.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Κλέλια ξεκινάει το φλερτ.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 σεξ συμβαίνει εκτός της σχέσης, ενώ ο Ορέστης είναι ακόμα παντρεμένος. </a:t>
            </a: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2329" y="2927037"/>
            <a:ext cx="4998877" cy="2834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 txBox="1">
            <a:spLocks noGrp="1"/>
          </p:cNvSpPr>
          <p:nvPr>
            <p:ph type="title"/>
          </p:nvPr>
        </p:nvSpPr>
        <p:spPr>
          <a:xfrm>
            <a:off x="455525" y="-1365975"/>
            <a:ext cx="11302200" cy="2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Play"/>
              <a:buNone/>
            </a:pPr>
            <a:r>
              <a:rPr lang="el-GR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Queer scripts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0" name="Google Shape;160;p6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6"/>
          <p:cNvSpPr txBox="1">
            <a:spLocks noGrp="1"/>
          </p:cNvSpPr>
          <p:nvPr>
            <p:ph type="body" idx="1"/>
          </p:nvPr>
        </p:nvSpPr>
        <p:spPr>
          <a:xfrm>
            <a:off x="347000" y="1642400"/>
            <a:ext cx="6051300" cy="24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482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ic Sans MS"/>
              <a:buAutoNum type="arabicPeriod"/>
            </a:pPr>
            <a:r>
              <a:rPr lang="el-GR" sz="28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Ορατότητα LGBTQ + χαρακτήρων.</a:t>
            </a:r>
            <a:endParaRPr sz="28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51435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ic Sans MS"/>
              <a:buAutoNum type="arabicPeriod"/>
            </a:pPr>
            <a:r>
              <a:rPr lang="el-GR" sz="28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Ενσωμάτωση στην αφήγηση.</a:t>
            </a:r>
            <a:endParaRPr sz="28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514350" lvl="0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lay"/>
              <a:buAutoNum type="arabicPeriod"/>
            </a:pPr>
            <a:r>
              <a:rPr lang="el-GR" sz="28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Πιο προοδευτική από την παραδοσιακή ελληνική TV</a:t>
            </a:r>
            <a:r>
              <a:rPr lang="el-GR" sz="2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2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Google Shape;162;p6"/>
          <p:cNvSpPr/>
          <p:nvPr/>
        </p:nvSpPr>
        <p:spPr>
          <a:xfrm rot="-5400000" flipH="1">
            <a:off x="6981255" y="1622590"/>
            <a:ext cx="6857700" cy="3592200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7793037" y="1259951"/>
            <a:ext cx="3964626" cy="4428788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Το sex εδώ γίνεται κυρίως εκτός της σχέσης. Ο Σπύρος βρίσκεται σε σχέση με κοπέλα για κοινωνική αποδοχή. Στη πραγματικότητα είναι ερωτευμένος και έχει σεξουαλικές επαφές με τον Αντώνη.</a:t>
            </a:r>
            <a:endParaRPr sz="20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9074" y="3988025"/>
            <a:ext cx="4208024" cy="265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>
            <a:spLocks noGrp="1"/>
          </p:cNvSpPr>
          <p:nvPr>
            <p:ph type="body" idx="1"/>
          </p:nvPr>
        </p:nvSpPr>
        <p:spPr>
          <a:xfrm>
            <a:off x="455525" y="767150"/>
            <a:ext cx="114417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700"/>
              <a:buNone/>
            </a:pPr>
            <a:r>
              <a:rPr lang="el-GR" sz="3700" b="1">
                <a:solidFill>
                  <a:srgbClr val="FEFEFE"/>
                </a:solidFill>
              </a:rPr>
              <a:t>Σοφία (μαμά Κλέλιας) και Μιχάλης (ο εραστής της </a:t>
            </a:r>
            <a:endParaRPr sz="3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/>
          <p:nvPr/>
        </p:nvSpPr>
        <p:spPr>
          <a:xfrm rot="-5400000" flipH="1">
            <a:off x="8069650" y="2735200"/>
            <a:ext cx="4652400" cy="3592200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446849" y="1482875"/>
            <a:ext cx="6397256" cy="459644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 sz="24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Η Σοφία είναι παντρεμένη, έχει δύο παιδιά και απατάει τον άνδρα της.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 sz="24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άνδρας της το γνωρίζει και αδιαφορεί.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mic Sans MS"/>
              <a:buChar char="●"/>
            </a:pPr>
            <a:r>
              <a:rPr lang="el-GR" sz="24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έρωτας και το σεξ λαμβάνουν χώρα σε «παράνομη» σχέση.</a:t>
            </a:r>
            <a:endParaRPr sz="24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7" name="Google Shape;17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0619" y="2613300"/>
            <a:ext cx="4366541" cy="2377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455525" y="-1375650"/>
            <a:ext cx="11065800" cy="32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6300"/>
              <a:buFont typeface="Play"/>
              <a:buNone/>
            </a:pPr>
            <a:r>
              <a:rPr lang="el-GR" b="1">
                <a:solidFill>
                  <a:srgbClr val="FEFEFE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Συμπεράσματα</a:t>
            </a:r>
            <a:r>
              <a:rPr lang="el-GR" sz="48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sz="480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8" name="Google Shape;188;p8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>
            <a:spLocks noGrp="1"/>
          </p:cNvSpPr>
          <p:nvPr>
            <p:ph type="body" idx="1"/>
          </p:nvPr>
        </p:nvSpPr>
        <p:spPr>
          <a:xfrm>
            <a:off x="455525" y="2400500"/>
            <a:ext cx="11153100" cy="32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Τ</a:t>
            </a:r>
            <a:r>
              <a:rPr lang="el-GR" sz="1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ο </a:t>
            </a: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Maestro παρουσιάζει: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l-GR" sz="1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1. </a:t>
            </a: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Σύνθετα love &amp; sexual scripts.</a:t>
            </a:r>
            <a:endParaRPr sz="12000" i="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l-GR" sz="1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</a:t>
            </a: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Συνδυάζει συναίσθημα, σεξ και εξουσία. 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l-GR" sz="1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</a:t>
            </a: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Αναπαράγει αλλά και ανανεώνει</a:t>
            </a:r>
            <a:r>
              <a:rPr lang="el-GR" sz="120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l-GR" sz="12000" i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τα media scripts.</a:t>
            </a:r>
            <a:r>
              <a:rPr lang="el-GR" i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 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ct val="100000"/>
              <a:buNone/>
            </a:pP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 rot="10800000" flipH="1">
            <a:off x="464193" y="-152038"/>
            <a:ext cx="11750040" cy="6840685"/>
          </a:xfrm>
          <a:prstGeom prst="rect">
            <a:avLst/>
          </a:prstGeom>
          <a:gradFill>
            <a:gsLst>
              <a:gs pos="0">
                <a:srgbClr val="0A3041">
                  <a:alpha val="61176"/>
                </a:srgbClr>
              </a:gs>
              <a:gs pos="21000">
                <a:srgbClr val="0A3041">
                  <a:alpha val="61176"/>
                </a:srgbClr>
              </a:gs>
              <a:gs pos="100000">
                <a:srgbClr val="156082">
                  <a:alpha val="0"/>
                </a:srgbClr>
              </a:gs>
            </a:gsLst>
            <a:lin ang="21593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rgbClr val="0F4861">
                  <a:alpha val="0"/>
                </a:srgbClr>
              </a:gs>
              <a:gs pos="99000">
                <a:srgbClr val="000000">
                  <a:alpha val="41176"/>
                </a:srgbClr>
              </a:gs>
              <a:gs pos="100000">
                <a:srgbClr val="000000">
                  <a:alpha val="41176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/>
          <p:nvPr/>
        </p:nvSpPr>
        <p:spPr>
          <a:xfrm rot="-6325827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rgbClr val="156082">
                  <a:alpha val="23921"/>
                </a:srgbClr>
              </a:gs>
              <a:gs pos="79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 txBox="1">
            <a:spLocks noGrp="1"/>
          </p:cNvSpPr>
          <p:nvPr>
            <p:ph type="title"/>
          </p:nvPr>
        </p:nvSpPr>
        <p:spPr>
          <a:xfrm>
            <a:off x="3032418" y="526671"/>
            <a:ext cx="6596245" cy="326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lay"/>
              <a:buNone/>
            </a:pPr>
            <a:r>
              <a:rPr lang="el-GR" sz="6300" dirty="0">
                <a:solidFill>
                  <a:srgbClr val="FFFFFF"/>
                </a:solidFill>
                <a:latin typeface="Comic Sans MS" panose="030F0702030302020204" pitchFamily="66" charset="0"/>
              </a:rPr>
              <a:t>Ευχαριστούμε!!! </a:t>
            </a:r>
            <a:endParaRPr sz="4800" dirty="0">
              <a:solidFill>
                <a:srgbClr val="FFFFFF"/>
              </a:solidFill>
              <a:latin typeface="Comic Sans MS" panose="030F0702030302020204" pitchFamily="66" charset="0"/>
              <a:sym typeface="Play"/>
            </a:endParaRPr>
          </a:p>
        </p:txBody>
      </p:sp>
      <p:sp>
        <p:nvSpPr>
          <p:cNvPr id="200" name="Google Shape;200;p9"/>
          <p:cNvSpPr/>
          <p:nvPr/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rgbClr val="0F4861">
                  <a:alpha val="50196"/>
                </a:srgbClr>
              </a:gs>
              <a:gs pos="99000">
                <a:srgbClr val="000000">
                  <a:alpha val="34117"/>
                </a:srgbClr>
              </a:gs>
              <a:gs pos="100000">
                <a:srgbClr val="000000">
                  <a:alpha val="34117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Ευρεία οθόνη</PresentationFormat>
  <Paragraphs>70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Comic Sans MS</vt:lpstr>
      <vt:lpstr>Play</vt:lpstr>
      <vt:lpstr>Office Theme</vt:lpstr>
      <vt:lpstr>Μaestro in blue</vt:lpstr>
      <vt:lpstr>Κοινό - στόχος (target group): 18+ Περιεχόμενο ακατάλληλο για ανηλίκους  Περιλαμβάνει σκηνές σεξ, βίας &amp; ακατάλληλης φρασεολογίας Εστιάζει σε σχέσεις: Εξωσυζυγικές (απιστία) Με μεγάλη διαφορά ηλικίας  Ομοφυλοφιλικές Κακοποιητικές</vt:lpstr>
      <vt:lpstr>Παρουσίαση του PowerPoint</vt:lpstr>
      <vt:lpstr>Gender and scripts  </vt:lpstr>
      <vt:lpstr>Κλέλια &amp; Ορέστης </vt:lpstr>
      <vt:lpstr>Queer scripts</vt:lpstr>
      <vt:lpstr>Παρουσίαση του PowerPoint</vt:lpstr>
      <vt:lpstr>Συμπεράσματα </vt:lpstr>
      <vt:lpstr>Ευχαριστούμε!!!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Stella-Theodora Marki</dc:creator>
  <cp:lastModifiedBy>Βασιλική	Τζίμου</cp:lastModifiedBy>
  <cp:revision>1</cp:revision>
  <dcterms:created xsi:type="dcterms:W3CDTF">2026-04-20T21:52:25Z</dcterms:created>
  <dcterms:modified xsi:type="dcterms:W3CDTF">2026-04-27T09:15:17Z</dcterms:modified>
</cp:coreProperties>
</file>