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3"/>
    <p:sldId id="257" r:id="rId4"/>
    <p:sldId id="258" r:id="rId5"/>
    <p:sldId id="262" r:id="rId6"/>
    <p:sldId id="259" r:id="rId7"/>
    <p:sldId id="261" r:id="rId8"/>
    <p:sldId id="260" r:id="rId9"/>
    <p:sldId id="263" r:id="rId1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6947"/>
            <a:ext cx="9144000" cy="2187001"/>
          </a:xfrm>
        </p:spPr>
        <p:txBody>
          <a:bodyPr>
            <a:normAutofit fontScale="90000"/>
          </a:bodyPr>
          <a:lstStyle/>
          <a:p>
            <a:r>
              <a:rPr lang="en-US"/>
              <a:t>love and sexual scripts on greek television</a:t>
            </a:r>
            <a:endParaRPr lang="en-US"/>
          </a:p>
        </p:txBody>
      </p:sp>
      <p:pic>
        <p:nvPicPr>
          <p:cNvPr id="3" name="Imagen 2"/>
          <p:cNvPicPr/>
          <p:nvPr/>
        </p:nvPicPr>
        <p:blipFill>
          <a:blip r:embed="rId1"/>
          <a:stretch>
            <a:fillRect/>
          </a:stretch>
        </p:blipFill>
        <p:spPr>
          <a:xfrm>
            <a:off x="2928620" y="2800985"/>
            <a:ext cx="6096000" cy="34575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l-GR" altLang="es-ES">
                <a:solidFill>
                  <a:srgbClr val="C00000"/>
                </a:solidFill>
              </a:rPr>
              <a:t>ΔΥΟ ΞΕΝΟΙ(1997) των Ρήγα-Αποστόλου</a:t>
            </a:r>
            <a:endParaRPr lang="el-GR" altLang="es-ES">
              <a:solidFill>
                <a:srgbClr val="C00000"/>
              </a:solidFill>
            </a:endParaRP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647700" y="2231390"/>
            <a:ext cx="10515600" cy="4351338"/>
          </a:xfrm>
        </p:spPr>
        <p:txBody>
          <a:bodyPr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altLang="es-ES" b="1"/>
              <a:t>Τηλεοπτική Σήμανση 12+ Απαραίτητη Η Γονική Συναίνεση</a:t>
            </a:r>
            <a:endParaRPr lang="el-GR" altLang="es-ES" b="1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l-GR" altLang="es-ES" b="1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altLang="es-ES" b="1"/>
              <a:t>Χιούμορ στοχευμένο στο κοινό των 18+</a:t>
            </a:r>
            <a:endParaRPr lang="el-GR" altLang="es-ES" b="1"/>
          </a:p>
          <a:p>
            <a:endParaRPr lang="el-GR" altLang="es-ES"/>
          </a:p>
          <a:p>
            <a:endParaRPr lang="el-GR" altLang="es-ES"/>
          </a:p>
          <a:p>
            <a:pPr algn="ctr"/>
            <a:r>
              <a:rPr lang="el-GR" altLang="es-ES">
                <a:solidFill>
                  <a:srgbClr val="002060"/>
                </a:solidFill>
              </a:rPr>
              <a:t>Το </a:t>
            </a:r>
            <a:r>
              <a:rPr lang="en-US" altLang="es-ES">
                <a:solidFill>
                  <a:srgbClr val="002060"/>
                </a:solidFill>
              </a:rPr>
              <a:t>Netflix </a:t>
            </a:r>
            <a:r>
              <a:rPr lang="el-GR" altLang="es-ES">
                <a:solidFill>
                  <a:srgbClr val="002060"/>
                </a:solidFill>
              </a:rPr>
              <a:t>εντάσσει πιο ώριμο περιεχόμενο σε κατηγορίες για εφήβους, δημιουργώντας αμφισημεία ως προς το κοινό</a:t>
            </a:r>
            <a:endParaRPr lang="el-GR" altLang="es-ES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7700" y="-139700"/>
            <a:ext cx="10515600" cy="1325563"/>
          </a:xfrm>
        </p:spPr>
        <p:txBody>
          <a:bodyPr/>
          <a:p>
            <a:pPr algn="ctr"/>
            <a:r>
              <a:rPr lang="el-GR" altLang="es-ES">
                <a:solidFill>
                  <a:srgbClr val="C00000"/>
                </a:solidFill>
              </a:rPr>
              <a:t>Ανάλυση Σειράς</a:t>
            </a:r>
            <a:endParaRPr lang="el-GR" altLang="es-ES">
              <a:solidFill>
                <a:srgbClr val="C00000"/>
              </a:solidFill>
            </a:endParaRP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15620" y="972820"/>
            <a:ext cx="11366500" cy="6004560"/>
          </a:xfrm>
        </p:spPr>
        <p:txBody>
          <a:bodyPr>
            <a:normAutofit fontScale="70000"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altLang="es-ES" b="1"/>
              <a:t>Βασικοί πρωταγωνιστές ετερόφυλο ζευγάρι (Συγκρουσιακή η σχέση μεταξύ τους-</a:t>
            </a:r>
            <a:r>
              <a:rPr lang="en-US" altLang="es-ES" b="1"/>
              <a:t>Enemies To Lovers Trope)</a:t>
            </a:r>
            <a:endParaRPr lang="en-US" altLang="es-ES" b="1"/>
          </a:p>
          <a:p>
            <a:pPr>
              <a:buFont typeface="Arial" panose="020B0604020202020204" pitchFamily="34" charset="0"/>
            </a:pPr>
            <a:endParaRPr lang="en-US" altLang="es-ES" b="1"/>
          </a:p>
          <a:p>
            <a:pPr>
              <a:buFont typeface="Arial" panose="020B0604020202020204" pitchFamily="34" charset="0"/>
            </a:pPr>
            <a:r>
              <a:rPr lang="el-GR" altLang="es-ES"/>
              <a:t>1. Παρόλο που είναι ιδανικοποιημένη η μονογαμία, η σχέση τους ξεκινά ενώ και οι δύο βρίσκονται παράλληλα σε άλλες σχέσεις.</a:t>
            </a:r>
            <a:endParaRPr lang="el-GR" altLang="es-ES"/>
          </a:p>
          <a:p>
            <a:pPr>
              <a:buFont typeface="Arial" panose="020B0604020202020204" pitchFamily="34" charset="0"/>
            </a:pPr>
            <a:r>
              <a:rPr lang="el-GR" altLang="es-ES"/>
              <a:t>2. Ο Κωνστανίνος είναι ένας στριφνός, μορφωμένος άντρας και η Μαρίνα η όμορφη και αφελής γυναίκα. Στην πορεία τα στερεότυπα ωστόσο αποδομούνται και η Μαρίνα είναι καταφανώς η δυναμική και αποφασιστική στη σχέση και ο Κωνσταντίνος ελέγχεται συναισθηματικά από το περιβάλλον του.</a:t>
            </a:r>
            <a:endParaRPr lang="el-GR" altLang="es-ES"/>
          </a:p>
          <a:p>
            <a:pPr>
              <a:buFont typeface="Arial" panose="020B0604020202020204" pitchFamily="34" charset="0"/>
            </a:pPr>
            <a:r>
              <a:rPr lang="el-GR" altLang="es-ES"/>
              <a:t>3. Το στερεότυπο που κυριαρχεί μέχρι το τέλος της σειράς είναι η αδυναμία έκφρασης συναισθήματος από τον άντρα μέσα στη σχέση, το οποίο απογοητεύει τη γυναίκα η οποία παρουσιάζεται πάντα πιο εκφραστική. </a:t>
            </a:r>
            <a:endParaRPr lang="el-GR" altLang="es-ES"/>
          </a:p>
          <a:p>
            <a:pPr>
              <a:buFont typeface="Arial" panose="020B0604020202020204" pitchFamily="34" charset="0"/>
            </a:pPr>
            <a:r>
              <a:rPr lang="el-GR" altLang="es-ES"/>
              <a:t>4. Το </a:t>
            </a:r>
            <a:r>
              <a:rPr lang="en-US" altLang="es-ES"/>
              <a:t>sex </a:t>
            </a:r>
            <a:r>
              <a:rPr lang="el-GR" altLang="es-ES"/>
              <a:t>προκύπτει μέσω της εγγύτητας ή ως αποτέλεσμα μιας σύγκρουσης, αλλά η σκηνή διακόπτεται πριν να εκτυλιχθεί. Η εικόνα πάντα υπονοείται παρόλο που είναι ξεκάθαρη η αναφορά.</a:t>
            </a:r>
            <a:endParaRPr lang="el-GR" altLang="es-ES"/>
          </a:p>
          <a:p>
            <a:pPr>
              <a:buFont typeface="Arial" panose="020B0604020202020204" pitchFamily="34" charset="0"/>
            </a:pPr>
            <a:endParaRPr lang="en-US" altLang="es-ES"/>
          </a:p>
          <a:p>
            <a:pPr algn="ctr">
              <a:buFont typeface="Arial" panose="020B0604020202020204" pitchFamily="34" charset="0"/>
            </a:pPr>
            <a:r>
              <a:rPr lang="el-GR" altLang="en-US">
                <a:solidFill>
                  <a:srgbClr val="002060"/>
                </a:solidFill>
              </a:rPr>
              <a:t>Στη βιβλιογραφία επισημαίνεται πως στις σειρές δίνεται έμφαση σε </a:t>
            </a:r>
            <a:r>
              <a:rPr lang="en-US" altLang="en-US">
                <a:solidFill>
                  <a:srgbClr val="002060"/>
                </a:solidFill>
              </a:rPr>
              <a:t>loving behaviour </a:t>
            </a:r>
            <a:r>
              <a:rPr lang="el-GR" altLang="en-US">
                <a:solidFill>
                  <a:srgbClr val="002060"/>
                </a:solidFill>
              </a:rPr>
              <a:t>όπως φιλιά και αγκαλιές, αλλα και σε συγκρουσιακές αφηγήσεις. Οι σκηνές έντασης με πιθανότητα διακοπής της σχέσης είναι περισσότερες από αυτές που δείχνουν το χτίσιμο της σχέσης. Επίσης ενώ η σεξουαλική γλώσσα είναι συχνή, οι σεξουαλικές σκηνές είναι πιο σπάνιες.</a:t>
            </a:r>
            <a:endParaRPr lang="el-GR" altLang="en-US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Imagen 3"/>
          <p:cNvPicPr/>
          <p:nvPr/>
        </p:nvPicPr>
        <p:blipFill>
          <a:blip r:embed="rId1"/>
          <a:stretch>
            <a:fillRect/>
          </a:stretch>
        </p:blipFill>
        <p:spPr>
          <a:xfrm>
            <a:off x="838835" y="454660"/>
            <a:ext cx="10224770" cy="59493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000760" y="547370"/>
            <a:ext cx="10190480" cy="6226810"/>
          </a:xfrm>
        </p:spPr>
        <p:txBody>
          <a:bodyPr>
            <a:normAutofit lnSpcReduction="20000"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altLang="es-ES" b="1">
                <a:sym typeface="+mn-ea"/>
              </a:rPr>
              <a:t>Ύπαρξη ομοφυλόφιλου συμπρωταγωνιστή</a:t>
            </a:r>
            <a:endParaRPr lang="el-GR" altLang="es-ES" b="1">
              <a:sym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l-GR" altLang="es-ES"/>
          </a:p>
          <a:p>
            <a:pPr>
              <a:buFont typeface="Arial" panose="020B0604020202020204" pitchFamily="34" charset="0"/>
            </a:pPr>
            <a:r>
              <a:rPr lang="el-GR" altLang="es-ES">
                <a:sym typeface="+mn-ea"/>
              </a:rPr>
              <a:t>1. Σε αντίθεση με τις ετεροφυλόφιλες αναπαραστάσεις, δεν υπάρχουν σκηνές φιλιών και γενικότερα εγγύτητας ανάμεσα σε </a:t>
            </a:r>
            <a:r>
              <a:rPr lang="en-US" altLang="es-ES">
                <a:sym typeface="+mn-ea"/>
              </a:rPr>
              <a:t>queer </a:t>
            </a:r>
            <a:r>
              <a:rPr lang="el-GR" altLang="es-ES">
                <a:sym typeface="+mn-ea"/>
              </a:rPr>
              <a:t>χαρακτήρες. Συνεχής είναι παρ’ όλα αυτά η έκφραση της έντονης σεξουαλικότητας του Τόλη, χωρίς όμως να κανιβαλίζεται.</a:t>
            </a:r>
            <a:endParaRPr lang="el-GR" altLang="es-ES"/>
          </a:p>
          <a:p>
            <a:pPr>
              <a:buFont typeface="Arial" panose="020B0604020202020204" pitchFamily="34" charset="0"/>
            </a:pPr>
            <a:r>
              <a:rPr lang="el-GR" altLang="es-ES">
                <a:sym typeface="+mn-ea"/>
              </a:rPr>
              <a:t>2. Η άμεση αναφορά σε </a:t>
            </a:r>
            <a:r>
              <a:rPr lang="en-US" altLang="es-ES">
                <a:sym typeface="+mn-ea"/>
              </a:rPr>
              <a:t>queer sex </a:t>
            </a:r>
            <a:r>
              <a:rPr lang="el-GR" altLang="es-ES">
                <a:sym typeface="+mn-ea"/>
              </a:rPr>
              <a:t>δεν τίθεται.</a:t>
            </a:r>
            <a:endParaRPr lang="el-GR" altLang="es-ES"/>
          </a:p>
          <a:p>
            <a:pPr>
              <a:buFont typeface="Arial" panose="020B0604020202020204" pitchFamily="34" charset="0"/>
            </a:pPr>
            <a:r>
              <a:rPr lang="el-GR" altLang="es-ES">
                <a:sym typeface="+mn-ea"/>
              </a:rPr>
              <a:t>3. Πρωτοποριακό για την εποχή είναι πως ο Τόλης έχει σχέση με γυναίκα στη διάρκεια της σειράς, που όμως δεν τον καθιστά ετεροφυλόφιλο στη συνέχεια(σεξουαλική ρευστότητα). Μόνο τότε όμως έχει ρομαντισμό η σχέση του και απεικονίζεται και </a:t>
            </a:r>
            <a:r>
              <a:rPr lang="en-US" altLang="es-ES">
                <a:sym typeface="+mn-ea"/>
              </a:rPr>
              <a:t>on screen</a:t>
            </a:r>
            <a:r>
              <a:rPr lang="el-GR" altLang="en-US">
                <a:sym typeface="+mn-ea"/>
              </a:rPr>
              <a:t>.</a:t>
            </a:r>
            <a:endParaRPr lang="el-GR" altLang="es-ES"/>
          </a:p>
          <a:p>
            <a:pPr>
              <a:buFont typeface="Arial" panose="020B0604020202020204" pitchFamily="34" charset="0"/>
            </a:pPr>
            <a:r>
              <a:rPr lang="el-GR" altLang="es-ES">
                <a:sym typeface="+mn-ea"/>
              </a:rPr>
              <a:t>4. Η σκιαγράφηση του χαρακτήρα δεν είναι μιμητική μιας περσόνας και έχει διάφορες εκφάνσεις.</a:t>
            </a:r>
            <a:endParaRPr lang="el-GR" altLang="es-ES"/>
          </a:p>
          <a:p>
            <a:endParaRPr lang="es-ES" altLang="en-US"/>
          </a:p>
          <a:p>
            <a:pPr algn="ctr"/>
            <a:r>
              <a:rPr lang="el-GR" altLang="es-ES">
                <a:solidFill>
                  <a:srgbClr val="002060"/>
                </a:solidFill>
                <a:sym typeface="+mn-ea"/>
              </a:rPr>
              <a:t>Στο</a:t>
            </a:r>
            <a:r>
              <a:rPr lang="en-US" altLang="es-ES">
                <a:solidFill>
                  <a:srgbClr val="002060"/>
                </a:solidFill>
                <a:sym typeface="+mn-ea"/>
              </a:rPr>
              <a:t> Netflix</a:t>
            </a:r>
            <a:r>
              <a:rPr lang="el-GR" altLang="es-ES">
                <a:solidFill>
                  <a:srgbClr val="002060"/>
                </a:solidFill>
                <a:sym typeface="+mn-ea"/>
              </a:rPr>
              <a:t> διαφαίνεται επίσης η μετατόπιση από τα παλιά πρότυπα αποτύπωσης </a:t>
            </a:r>
            <a:r>
              <a:rPr lang="en-US" altLang="es-ES">
                <a:solidFill>
                  <a:srgbClr val="002060"/>
                </a:solidFill>
                <a:sym typeface="+mn-ea"/>
              </a:rPr>
              <a:t>queer </a:t>
            </a:r>
            <a:r>
              <a:rPr lang="el-GR" altLang="es-ES">
                <a:solidFill>
                  <a:srgbClr val="002060"/>
                </a:solidFill>
                <a:sym typeface="+mn-ea"/>
              </a:rPr>
              <a:t>χαρακτήρων, αφού η συμπερίληψη τους γίνεται φυσικά και χωρίς να είναι </a:t>
            </a:r>
            <a:r>
              <a:rPr lang="en-US" altLang="es-ES">
                <a:solidFill>
                  <a:srgbClr val="002060"/>
                </a:solidFill>
                <a:sym typeface="+mn-ea"/>
              </a:rPr>
              <a:t>big deal.</a:t>
            </a:r>
            <a:endParaRPr lang="en-US" altLang="es-ES">
              <a:solidFill>
                <a:srgbClr val="002060"/>
              </a:solidFill>
            </a:endParaRPr>
          </a:p>
          <a:p>
            <a:pPr algn="ctr"/>
            <a:endParaRPr lang="es-ES" altLang="en-US"/>
          </a:p>
          <a:p>
            <a:endParaRPr lang="es-E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Imagen 3"/>
          <p:cNvPicPr/>
          <p:nvPr/>
        </p:nvPicPr>
        <p:blipFill>
          <a:blip r:embed="rId1"/>
          <a:stretch>
            <a:fillRect/>
          </a:stretch>
        </p:blipFill>
        <p:spPr>
          <a:xfrm>
            <a:off x="1736090" y="660400"/>
            <a:ext cx="8719820" cy="55365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ctr"/>
            <a:r>
              <a:rPr lang="el-GR" altLang="es-ES" sz="3600" u="sng"/>
              <a:t>Αναπαράσταση σεξουαλικής υγείας και ασφάλειας</a:t>
            </a:r>
            <a:endParaRPr lang="el-GR" altLang="es-ES" sz="3600" u="sng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 algn="ctr"/>
            <a:r>
              <a:rPr lang="el-GR" altLang="es-ES"/>
              <a:t>Συχνά στα μέσα της εποχής το ετερόφυλο </a:t>
            </a:r>
            <a:r>
              <a:rPr lang="en-US" altLang="es-ES"/>
              <a:t>sex</a:t>
            </a:r>
            <a:r>
              <a:rPr lang="el-GR" altLang="es-ES"/>
              <a:t> γίνεται αυθόρμητα και οπουδήποτε και τις περισσότερες φορές έχει αυτονόητα ως αποτέλεσμα ένα παιδί. Δε γίνεται αναφορά στο θέμα της προφύλαξης, ούτε στη συχνότητα του </a:t>
            </a:r>
            <a:r>
              <a:rPr lang="en-US" altLang="es-ES"/>
              <a:t>hook up</a:t>
            </a:r>
            <a:r>
              <a:rPr lang="el-GR" altLang="en-US"/>
              <a:t>-περιστασιακού</a:t>
            </a:r>
            <a:r>
              <a:rPr lang="en-US" altLang="es-ES"/>
              <a:t> sex</a:t>
            </a:r>
            <a:r>
              <a:rPr lang="el-GR" altLang="en-US"/>
              <a:t>, καθώς το καλό </a:t>
            </a:r>
            <a:r>
              <a:rPr lang="en-US" altLang="en-US"/>
              <a:t>sex </a:t>
            </a:r>
            <a:r>
              <a:rPr lang="el-GR" altLang="en-US"/>
              <a:t>είναι αυτό που καταλήγει σε οικογένεια και περιλαμβάνει τον απόλυτο ρομαντισμό. Το </a:t>
            </a:r>
            <a:r>
              <a:rPr lang="en-US" altLang="en-US"/>
              <a:t>sex </a:t>
            </a:r>
            <a:r>
              <a:rPr lang="el-GR" altLang="en-US"/>
              <a:t>προκύπτει από οργανική συνέχεια του συναισθήματος και όχι ως αυθόρμητη επιθυμία. Από την άλλη το ομόφυλο σεξ γίνεται αποκλειστικά περιστασιακά. </a:t>
            </a:r>
            <a:endParaRPr lang="el-GR" altLang="en-US"/>
          </a:p>
          <a:p>
            <a:pPr algn="ctr"/>
            <a:endParaRPr lang="el-GR" altLang="en-US"/>
          </a:p>
          <a:p>
            <a:pPr algn="ctr"/>
            <a:r>
              <a:rPr lang="el-GR" altLang="en-US">
                <a:solidFill>
                  <a:srgbClr val="002060"/>
                </a:solidFill>
              </a:rPr>
              <a:t>Στη βιβλιογραφία αναφέρεται πως μόνο το 4% των σεξουαλικών σκηνών περιλαμβάνει συζήτηση για προφυλακτικό.</a:t>
            </a:r>
            <a:endParaRPr lang="el-GR" altLang="en-US">
              <a:solidFill>
                <a:srgbClr val="002060"/>
              </a:solidFill>
            </a:endParaRPr>
          </a:p>
          <a:p>
            <a:pPr algn="ctr"/>
            <a:endParaRPr lang="el-GR" altLang="en-US"/>
          </a:p>
          <a:p>
            <a:pPr algn="ctr"/>
            <a:endParaRPr lang="el-GR" altLang="en-US"/>
          </a:p>
          <a:p>
            <a:pPr algn="ctr"/>
            <a:endParaRPr lang="el-G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Imagen 3"/>
          <p:cNvPicPr/>
          <p:nvPr/>
        </p:nvPicPr>
        <p:blipFill>
          <a:blip r:embed="rId1"/>
          <a:stretch>
            <a:fillRect/>
          </a:stretch>
        </p:blipFill>
        <p:spPr>
          <a:xfrm>
            <a:off x="678815" y="635"/>
            <a:ext cx="10690860" cy="68573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2965</Words>
  <Application>WPS Presentation</Application>
  <PresentationFormat>宽屏</PresentationFormat>
  <Paragraphs>42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</cp:revision>
  <dcterms:created xsi:type="dcterms:W3CDTF">2025-07-23T00:59:00Z</dcterms:created>
  <dcterms:modified xsi:type="dcterms:W3CDTF">2026-04-27T16:16:28Z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3082-12.1.0.25862</vt:lpwstr>
  </property>
  <property fmtid="{D5CDD505-2E9C-101B-9397-08002B2CF9AE}" pid="3" name="ICV">
    <vt:lpwstr>8DE17CA494764122BBD2BC5534DB6CD0_11</vt:lpwstr>
  </property>
</Properties>
</file>