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313" r:id="rId20"/>
    <p:sldId id="275" r:id="rId21"/>
    <p:sldId id="276" r:id="rId22"/>
    <p:sldId id="277" r:id="rId23"/>
    <p:sldId id="278" r:id="rId24"/>
    <p:sldId id="279" r:id="rId25"/>
    <p:sldId id="280" r:id="rId26"/>
    <p:sldId id="281" r:id="rId27"/>
    <p:sldId id="282" r:id="rId28"/>
    <p:sldId id="314" r:id="rId29"/>
    <p:sldId id="283" r:id="rId30"/>
    <p:sldId id="315" r:id="rId31"/>
    <p:sldId id="316" r:id="rId32"/>
    <p:sldId id="284" r:id="rId33"/>
    <p:sldId id="285" r:id="rId34"/>
    <p:sldId id="317" r:id="rId35"/>
    <p:sldId id="286" r:id="rId36"/>
    <p:sldId id="287" r:id="rId37"/>
    <p:sldId id="288" r:id="rId38"/>
    <p:sldId id="289" r:id="rId39"/>
    <p:sldId id="320" r:id="rId40"/>
    <p:sldId id="290" r:id="rId41"/>
    <p:sldId id="294" r:id="rId42"/>
    <p:sldId id="292" r:id="rId43"/>
    <p:sldId id="291" r:id="rId44"/>
    <p:sldId id="293" r:id="rId45"/>
    <p:sldId id="295" r:id="rId46"/>
    <p:sldId id="296" r:id="rId47"/>
    <p:sldId id="297" r:id="rId48"/>
    <p:sldId id="298" r:id="rId49"/>
    <p:sldId id="299" r:id="rId50"/>
    <p:sldId id="300" r:id="rId51"/>
    <p:sldId id="301" r:id="rId52"/>
    <p:sldId id="302" r:id="rId53"/>
    <p:sldId id="303" r:id="rId54"/>
    <p:sldId id="304" r:id="rId55"/>
    <p:sldId id="318" r:id="rId56"/>
    <p:sldId id="319" r:id="rId57"/>
    <p:sldId id="305" r:id="rId58"/>
    <p:sldId id="307" r:id="rId59"/>
    <p:sldId id="306" r:id="rId60"/>
    <p:sldId id="308" r:id="rId61"/>
    <p:sldId id="309" r:id="rId62"/>
    <p:sldId id="310" r:id="rId63"/>
    <p:sldId id="311" r:id="rId64"/>
    <p:sldId id="312"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pPr algn="l"/>
            <a:fld id="{0DCFB061-4267-4D9F-8017-6F550D3068DF}" type="datetime1">
              <a:rPr lang="en-US" smtClean="0"/>
              <a:t>5/25/2026</a:t>
            </a:fld>
            <a:endParaRPr lang="en-US" dirty="0"/>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pPr algn="l"/>
            <a:endParaRPr lang="en-US" dirty="0"/>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866839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854279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fld id="{29CABC0C-B6DF-45E9-B954-11C99AA62C3E}" type="datetime1">
              <a:rPr lang="en-US" smtClean="0"/>
              <a:t>5/25/2026</a:t>
            </a:fld>
            <a:endParaRPr lang="en-US" dirty="0"/>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07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5/25/2026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dirty="0"/>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1003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5/25/2026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dirty="0"/>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679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5/25/2026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752337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fld id="{D3363A0F-DEF3-4134-98D0-2E1276938A8B}" type="datetime1">
              <a:rPr lang="en-US" smtClean="0"/>
              <a:t>5/25/2026</a:t>
            </a:fld>
            <a:endParaRPr lang="en-US" dirty="0"/>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0616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t>5/25/2026</a:t>
            </a:fld>
            <a:endParaRPr lang="en-US" dirty="0"/>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endParaRPr lang="en-US" dirty="0"/>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740332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fld id="{48BDEA15-09CD-4275-A8E0-385C965F48B0}" type="datetime1">
              <a:rPr lang="en-US" smtClean="0"/>
              <a:t>5/25/2026</a:t>
            </a:fld>
            <a:endParaRPr lang="en-US" dirty="0"/>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Tree>
    <p:extLst>
      <p:ext uri="{BB962C8B-B14F-4D97-AF65-F5344CB8AC3E}">
        <p14:creationId xmlns:p14="http://schemas.microsoft.com/office/powerpoint/2010/main" val="1436714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5/25/2026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dirty="0"/>
          </a:p>
        </p:txBody>
      </p:sp>
    </p:spTree>
    <p:extLst>
      <p:ext uri="{BB962C8B-B14F-4D97-AF65-F5344CB8AC3E}">
        <p14:creationId xmlns:p14="http://schemas.microsoft.com/office/powerpoint/2010/main" val="593669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t>5/25/2026</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24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t>5/25/2026</a:t>
            </a:fld>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81372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01" r:id="rId4"/>
    <p:sldLayoutId id="2147483702" r:id="rId5"/>
    <p:sldLayoutId id="2147483707" r:id="rId6"/>
    <p:sldLayoutId id="2147483703" r:id="rId7"/>
    <p:sldLayoutId id="2147483704" r:id="rId8"/>
    <p:sldLayoutId id="2147483705" r:id="rId9"/>
    <p:sldLayoutId id="2147483706" r:id="rId10"/>
    <p:sldLayoutId id="2147483708" r:id="rId11"/>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bl.uk/people/samuel-taylor-coleridg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amazon.com/gp/product/1977939333?ie=UTF8&amp;tag=washpost-20&amp;camp=1789&amp;linkCode=xm2&amp;creativeASIN=1977939333"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youtube.com/watch?v=W2sedoeOiB8&amp;ab_channel=CreativeTime"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55" y="-4078"/>
            <a:ext cx="4641096"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bstract ocean">
            <a:extLst>
              <a:ext uri="{FF2B5EF4-FFF2-40B4-BE49-F238E27FC236}">
                <a16:creationId xmlns:a16="http://schemas.microsoft.com/office/drawing/2014/main" id="{6C2E5FBA-858D-00AA-A53C-064E920AB1CC}"/>
              </a:ext>
            </a:extLst>
          </p:cNvPr>
          <p:cNvPicPr>
            <a:picLocks noChangeAspect="1"/>
          </p:cNvPicPr>
          <p:nvPr/>
        </p:nvPicPr>
        <p:blipFill rotWithShape="1">
          <a:blip r:embed="rId2"/>
          <a:srcRect r="429" b="-1"/>
          <a:stretch/>
        </p:blipFill>
        <p:spPr>
          <a:xfrm>
            <a:off x="20" y="1074544"/>
            <a:ext cx="7562606" cy="5069861"/>
          </a:xfrm>
          <a:prstGeom prst="rect">
            <a:avLst/>
          </a:prstGeom>
        </p:spPr>
      </p:pic>
      <p:sp>
        <p:nvSpPr>
          <p:cNvPr id="24" name="Rectangle 12">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4">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8" y="1095508"/>
            <a:ext cx="46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CF091F-8BA6-4324-B94C-6011818E355F}"/>
              </a:ext>
            </a:extLst>
          </p:cNvPr>
          <p:cNvSpPr>
            <a:spLocks noGrp="1"/>
          </p:cNvSpPr>
          <p:nvPr>
            <p:ph type="ctrTitle"/>
          </p:nvPr>
        </p:nvSpPr>
        <p:spPr>
          <a:xfrm>
            <a:off x="7973503" y="1709530"/>
            <a:ext cx="3754671" cy="2528515"/>
          </a:xfrm>
        </p:spPr>
        <p:txBody>
          <a:bodyPr anchor="b">
            <a:normAutofit/>
          </a:bodyPr>
          <a:lstStyle/>
          <a:p>
            <a:r>
              <a:rPr lang="en-US" sz="3200" dirty="0">
                <a:solidFill>
                  <a:schemeClr val="tx2"/>
                </a:solidFill>
              </a:rPr>
              <a:t>Visual politics:</a:t>
            </a:r>
          </a:p>
        </p:txBody>
      </p:sp>
      <p:sp>
        <p:nvSpPr>
          <p:cNvPr id="3" name="Subtitle 2">
            <a:extLst>
              <a:ext uri="{FF2B5EF4-FFF2-40B4-BE49-F238E27FC236}">
                <a16:creationId xmlns:a16="http://schemas.microsoft.com/office/drawing/2014/main" id="{B186093B-684F-4F9F-B7C3-99EB03BC9322}"/>
              </a:ext>
            </a:extLst>
          </p:cNvPr>
          <p:cNvSpPr>
            <a:spLocks noGrp="1"/>
          </p:cNvSpPr>
          <p:nvPr>
            <p:ph type="subTitle" idx="1"/>
          </p:nvPr>
        </p:nvSpPr>
        <p:spPr>
          <a:xfrm>
            <a:off x="7976914" y="4238046"/>
            <a:ext cx="3806919" cy="1741404"/>
          </a:xfrm>
        </p:spPr>
        <p:txBody>
          <a:bodyPr anchor="t">
            <a:normAutofit/>
          </a:bodyPr>
          <a:lstStyle/>
          <a:p>
            <a:r>
              <a:rPr lang="en-US" sz="2000" dirty="0">
                <a:solidFill>
                  <a:schemeClr val="tx2"/>
                </a:solidFill>
              </a:rPr>
              <a:t>The pornography of pain</a:t>
            </a:r>
          </a:p>
        </p:txBody>
      </p:sp>
      <p:sp>
        <p:nvSpPr>
          <p:cNvPr id="26" name="Rectangle 16">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405"/>
            <a:ext cx="7534656"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8">
            <a:extLst>
              <a:ext uri="{FF2B5EF4-FFF2-40B4-BE49-F238E27FC236}">
                <a16:creationId xmlns:a16="http://schemas.microsoft.com/office/drawing/2014/main" id="{985AAE23-FCB6-4663-907C-0110B0FDC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8" y="6167615"/>
            <a:ext cx="46034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0">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0454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1EBE-2F52-4BA3-A1DB-742ADA0CC7B2}"/>
              </a:ext>
            </a:extLst>
          </p:cNvPr>
          <p:cNvSpPr>
            <a:spLocks noGrp="1"/>
          </p:cNvSpPr>
          <p:nvPr>
            <p:ph type="title"/>
          </p:nvPr>
        </p:nvSpPr>
        <p:spPr/>
        <p:txBody>
          <a:bodyPr>
            <a:normAutofit/>
          </a:bodyPr>
          <a:lstStyle/>
          <a:p>
            <a:r>
              <a:rPr lang="en-US" sz="3200" dirty="0"/>
              <a:t>The pornography of pain</a:t>
            </a:r>
          </a:p>
        </p:txBody>
      </p:sp>
      <p:sp>
        <p:nvSpPr>
          <p:cNvPr id="3" name="Content Placeholder 2">
            <a:extLst>
              <a:ext uri="{FF2B5EF4-FFF2-40B4-BE49-F238E27FC236}">
                <a16:creationId xmlns:a16="http://schemas.microsoft.com/office/drawing/2014/main" id="{47F55F8C-1F21-47C6-ACFD-85693E4EEFB7}"/>
              </a:ext>
            </a:extLst>
          </p:cNvPr>
          <p:cNvSpPr>
            <a:spLocks noGrp="1"/>
          </p:cNvSpPr>
          <p:nvPr>
            <p:ph idx="1"/>
          </p:nvPr>
        </p:nvSpPr>
        <p:spPr/>
        <p:txBody>
          <a:bodyPr>
            <a:normAutofit/>
          </a:bodyPr>
          <a:lstStyle/>
          <a:p>
            <a:r>
              <a:rPr lang="en-US" b="0" dirty="0"/>
              <a:t>A new humanitarian sensibility emerges in early 18</a:t>
            </a:r>
            <a:r>
              <a:rPr lang="en-US" b="0" baseline="30000" dirty="0"/>
              <a:t>th</a:t>
            </a:r>
            <a:r>
              <a:rPr lang="en-US" b="0" dirty="0"/>
              <a:t> c. England., shaped by John Locke’s philosophy.</a:t>
            </a:r>
          </a:p>
          <a:p>
            <a:r>
              <a:rPr lang="en-US" sz="1800" b="0" dirty="0"/>
              <a:t>This culture of sensibility broadened the arena of </a:t>
            </a:r>
            <a:r>
              <a:rPr lang="en-US" sz="1800" dirty="0"/>
              <a:t>humanitarian feeling</a:t>
            </a:r>
            <a:r>
              <a:rPr lang="en-US" sz="1800" b="0" dirty="0"/>
              <a:t>,</a:t>
            </a:r>
          </a:p>
          <a:p>
            <a:r>
              <a:rPr lang="en-US" sz="1800" b="0" dirty="0">
                <a:solidFill>
                  <a:srgbClr val="FF0000"/>
                </a:solidFill>
              </a:rPr>
              <a:t>extending compassion </a:t>
            </a:r>
            <a:r>
              <a:rPr lang="en-US" sz="1800" b="0" dirty="0"/>
              <a:t>to</a:t>
            </a:r>
            <a:br>
              <a:rPr lang="en-US" sz="1800" b="0" dirty="0"/>
            </a:br>
            <a:r>
              <a:rPr lang="en-US" sz="1800" b="0" u="sng" dirty="0"/>
              <a:t>animals</a:t>
            </a:r>
            <a:r>
              <a:rPr lang="en-US" sz="1800" b="0" dirty="0"/>
              <a:t> and to previously despised types of persons including </a:t>
            </a:r>
            <a:r>
              <a:rPr lang="en-US" sz="1800" b="0" u="sng" dirty="0"/>
              <a:t>slaves, criminals, and the insane </a:t>
            </a:r>
            <a:r>
              <a:rPr lang="en-US" sz="1800" b="0" dirty="0"/>
              <a:t>and</a:t>
            </a:r>
          </a:p>
          <a:p>
            <a:r>
              <a:rPr lang="en-US" sz="1800" b="0" dirty="0">
                <a:solidFill>
                  <a:srgbClr val="FF0000"/>
                </a:solidFill>
              </a:rPr>
              <a:t>generating a critique of forms of cruelty </a:t>
            </a:r>
            <a:r>
              <a:rPr lang="en-US" sz="1800" b="0" dirty="0"/>
              <a:t>that had once gone unquestioned.</a:t>
            </a:r>
          </a:p>
        </p:txBody>
      </p:sp>
    </p:spTree>
    <p:extLst>
      <p:ext uri="{BB962C8B-B14F-4D97-AF65-F5344CB8AC3E}">
        <p14:creationId xmlns:p14="http://schemas.microsoft.com/office/powerpoint/2010/main" val="2906965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F4631-E446-4875-BDB2-A6F302F30DE9}"/>
              </a:ext>
            </a:extLst>
          </p:cNvPr>
          <p:cNvSpPr>
            <a:spLocks noGrp="1"/>
          </p:cNvSpPr>
          <p:nvPr>
            <p:ph type="title"/>
          </p:nvPr>
        </p:nvSpPr>
        <p:spPr>
          <a:xfrm>
            <a:off x="395268" y="705112"/>
            <a:ext cx="3411973" cy="5197498"/>
          </a:xfrm>
        </p:spPr>
        <p:txBody>
          <a:bodyPr>
            <a:normAutofit/>
          </a:bodyPr>
          <a:lstStyle/>
          <a:p>
            <a:r>
              <a:rPr lang="en-US" sz="3200" dirty="0"/>
              <a:t>The pornography of pain</a:t>
            </a:r>
          </a:p>
        </p:txBody>
      </p:sp>
      <p:sp>
        <p:nvSpPr>
          <p:cNvPr id="3" name="Content Placeholder 2">
            <a:extLst>
              <a:ext uri="{FF2B5EF4-FFF2-40B4-BE49-F238E27FC236}">
                <a16:creationId xmlns:a16="http://schemas.microsoft.com/office/drawing/2014/main" id="{20CF6EAB-2C73-4904-8831-6644A45F5852}"/>
              </a:ext>
            </a:extLst>
          </p:cNvPr>
          <p:cNvSpPr>
            <a:spLocks noGrp="1"/>
          </p:cNvSpPr>
          <p:nvPr>
            <p:ph idx="1"/>
          </p:nvPr>
        </p:nvSpPr>
        <p:spPr>
          <a:xfrm>
            <a:off x="4943475" y="705113"/>
            <a:ext cx="7048500" cy="5197497"/>
          </a:xfrm>
        </p:spPr>
        <p:txBody>
          <a:bodyPr>
            <a:normAutofit fontScale="85000" lnSpcReduction="10000"/>
          </a:bodyPr>
          <a:lstStyle/>
          <a:p>
            <a:r>
              <a:rPr lang="en-US" sz="2400" b="0" dirty="0"/>
              <a:t>All this = part of a broader </a:t>
            </a:r>
            <a:r>
              <a:rPr lang="en-US" sz="2400" b="0" u="sng" dirty="0"/>
              <a:t>"reformation of manners“ </a:t>
            </a:r>
            <a:r>
              <a:rPr lang="en-US" sz="2400" b="0" dirty="0"/>
              <a:t>reshaping English social (and especially male) behavior, </a:t>
            </a:r>
          </a:p>
          <a:p>
            <a:r>
              <a:rPr lang="en-US" sz="2400" b="0" dirty="0"/>
              <a:t>at the heart of which was a</a:t>
            </a:r>
            <a:br>
              <a:rPr lang="en-US" sz="2400" b="0" dirty="0"/>
            </a:br>
            <a:r>
              <a:rPr lang="en-US" sz="2400" b="0" dirty="0">
                <a:solidFill>
                  <a:srgbClr val="FF0000"/>
                </a:solidFill>
              </a:rPr>
              <a:t>sympathetic concern for the pain and suffering of other sentient beings </a:t>
            </a:r>
            <a:br>
              <a:rPr lang="en-US" sz="2400" b="0" dirty="0"/>
            </a:br>
            <a:endParaRPr lang="en-US" sz="2400" b="0" dirty="0"/>
          </a:p>
          <a:p>
            <a:r>
              <a:rPr lang="en-US" sz="2100" b="0" dirty="0"/>
              <a:t>=&gt; </a:t>
            </a:r>
            <a:r>
              <a:rPr lang="en-US" sz="2400" b="0" i="1" dirty="0">
                <a:solidFill>
                  <a:srgbClr val="FF0000"/>
                </a:solidFill>
              </a:rPr>
              <a:t>compassion</a:t>
            </a:r>
            <a:r>
              <a:rPr lang="en-US" sz="2400" b="0" dirty="0"/>
              <a:t> and a reluctance to inflict pain became identified as distinctively </a:t>
            </a:r>
            <a:r>
              <a:rPr lang="en-US" sz="2400" b="0" i="1" dirty="0">
                <a:solidFill>
                  <a:srgbClr val="FF0000"/>
                </a:solidFill>
              </a:rPr>
              <a:t>civilized</a:t>
            </a:r>
            <a:r>
              <a:rPr lang="en-US" sz="2400" b="0" dirty="0"/>
              <a:t>, while </a:t>
            </a:r>
            <a:r>
              <a:rPr lang="en-US" sz="2400" b="0" i="1" dirty="0">
                <a:solidFill>
                  <a:srgbClr val="FF0000"/>
                </a:solidFill>
              </a:rPr>
              <a:t>cruelty</a:t>
            </a:r>
            <a:r>
              <a:rPr lang="en-US" sz="2400" b="0" dirty="0"/>
              <a:t> was labeled as </a:t>
            </a:r>
            <a:r>
              <a:rPr lang="en-US" sz="2400" b="0" i="1" dirty="0">
                <a:solidFill>
                  <a:srgbClr val="FF0000"/>
                </a:solidFill>
              </a:rPr>
              <a:t>savage</a:t>
            </a:r>
            <a:r>
              <a:rPr lang="en-US" sz="2400" b="0" dirty="0"/>
              <a:t> or </a:t>
            </a:r>
            <a:r>
              <a:rPr lang="en-US" sz="2400" b="0" i="1" dirty="0">
                <a:solidFill>
                  <a:srgbClr val="FF0000"/>
                </a:solidFill>
              </a:rPr>
              <a:t>barbarous</a:t>
            </a:r>
            <a:r>
              <a:rPr lang="en-US" sz="2400" b="0" dirty="0"/>
              <a:t> </a:t>
            </a:r>
            <a:br>
              <a:rPr lang="en-US" sz="2400" b="0" dirty="0"/>
            </a:br>
            <a:endParaRPr lang="en-US" sz="2400" b="0" dirty="0"/>
          </a:p>
        </p:txBody>
      </p:sp>
    </p:spTree>
    <p:extLst>
      <p:ext uri="{BB962C8B-B14F-4D97-AF65-F5344CB8AC3E}">
        <p14:creationId xmlns:p14="http://schemas.microsoft.com/office/powerpoint/2010/main" val="218632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038B-7273-4247-A9E5-4484C15F3A9D}"/>
              </a:ext>
            </a:extLst>
          </p:cNvPr>
          <p:cNvSpPr>
            <a:spLocks noGrp="1"/>
          </p:cNvSpPr>
          <p:nvPr>
            <p:ph type="title"/>
          </p:nvPr>
        </p:nvSpPr>
        <p:spPr/>
        <p:txBody>
          <a:bodyPr>
            <a:normAutofit/>
          </a:bodyPr>
          <a:lstStyle/>
          <a:p>
            <a:r>
              <a:rPr lang="en-US" sz="3200" dirty="0"/>
              <a:t>The pornography of pain</a:t>
            </a:r>
          </a:p>
        </p:txBody>
      </p:sp>
      <p:sp>
        <p:nvSpPr>
          <p:cNvPr id="3" name="Content Placeholder 2">
            <a:extLst>
              <a:ext uri="{FF2B5EF4-FFF2-40B4-BE49-F238E27FC236}">
                <a16:creationId xmlns:a16="http://schemas.microsoft.com/office/drawing/2014/main" id="{87C8F9AD-F3B4-45CE-B323-4CECCCAA4403}"/>
              </a:ext>
            </a:extLst>
          </p:cNvPr>
          <p:cNvSpPr>
            <a:spLocks noGrp="1"/>
          </p:cNvSpPr>
          <p:nvPr>
            <p:ph idx="1"/>
          </p:nvPr>
        </p:nvSpPr>
        <p:spPr>
          <a:xfrm>
            <a:off x="5376670" y="628913"/>
            <a:ext cx="6643880" cy="5197497"/>
          </a:xfrm>
        </p:spPr>
        <p:txBody>
          <a:bodyPr>
            <a:normAutofit fontScale="85000" lnSpcReduction="10000"/>
          </a:bodyPr>
          <a:lstStyle/>
          <a:p>
            <a:r>
              <a:rPr lang="en-US" sz="2100" b="0" dirty="0"/>
              <a:t>This n</a:t>
            </a:r>
            <a:r>
              <a:rPr lang="en-US" sz="2000" b="0" dirty="0"/>
              <a:t>ew humanitarian sensibility </a:t>
            </a:r>
            <a:r>
              <a:rPr lang="en-US" sz="2000" dirty="0"/>
              <a:t>revolutionized the meaning of pain </a:t>
            </a:r>
            <a:r>
              <a:rPr lang="en-US" sz="2000" b="0" dirty="0"/>
              <a:t>in Anglo-American culture.</a:t>
            </a:r>
          </a:p>
          <a:p>
            <a:endParaRPr lang="en-US" sz="2000" b="0" dirty="0"/>
          </a:p>
          <a:p>
            <a:r>
              <a:rPr lang="en-US" sz="2000" b="0" dirty="0"/>
              <a:t>In </a:t>
            </a:r>
            <a:r>
              <a:rPr lang="en-US" sz="2000" b="0" u="sng" dirty="0"/>
              <a:t>Orthodox Christianity</a:t>
            </a:r>
            <a:r>
              <a:rPr lang="en-US" sz="2000" b="0" dirty="0"/>
              <a:t>: pain = not only </a:t>
            </a:r>
            <a:r>
              <a:rPr lang="en-US" sz="2000" dirty="0"/>
              <a:t>God's punishment for sin</a:t>
            </a:r>
            <a:r>
              <a:rPr lang="en-US" sz="2000" b="0" dirty="0"/>
              <a:t> (English term derived from the Latin </a:t>
            </a:r>
            <a:r>
              <a:rPr lang="en-US" sz="2000" b="0" i="1" dirty="0" err="1"/>
              <a:t>poena</a:t>
            </a:r>
            <a:r>
              <a:rPr lang="en-US" sz="2000" b="0" dirty="0"/>
              <a:t>, punishment) but also a </a:t>
            </a:r>
            <a:r>
              <a:rPr lang="en-US" sz="2000" dirty="0"/>
              <a:t>redemptive</a:t>
            </a:r>
            <a:r>
              <a:rPr lang="en-US" sz="2000" b="0" dirty="0"/>
              <a:t> opportunity to transcend the flesh by </a:t>
            </a:r>
            <a:r>
              <a:rPr lang="en-US" sz="2000" dirty="0">
                <a:solidFill>
                  <a:srgbClr val="FF0000"/>
                </a:solidFill>
              </a:rPr>
              <a:t>imitating the suffering of Christ</a:t>
            </a:r>
          </a:p>
          <a:p>
            <a:r>
              <a:rPr lang="en-US" sz="2100" b="0" dirty="0"/>
              <a:t>Whereas </a:t>
            </a:r>
            <a:r>
              <a:rPr lang="en-US" sz="2100" dirty="0"/>
              <a:t>preanesthetic cultures </a:t>
            </a:r>
            <a:r>
              <a:rPr lang="en-US" sz="2100" b="0" dirty="0"/>
              <a:t>responded to pain as </a:t>
            </a:r>
            <a:r>
              <a:rPr lang="en-US" sz="2100" b="0" dirty="0" err="1"/>
              <a:t>sth</a:t>
            </a:r>
            <a:r>
              <a:rPr lang="en-US" sz="2100" b="0" dirty="0"/>
              <a:t> </a:t>
            </a:r>
            <a:r>
              <a:rPr lang="en-US" sz="2100" b="0" dirty="0">
                <a:solidFill>
                  <a:srgbClr val="FF0000"/>
                </a:solidFill>
              </a:rPr>
              <a:t>inescapable</a:t>
            </a:r>
            <a:r>
              <a:rPr lang="en-US" sz="2100" b="0" dirty="0"/>
              <a:t>, -&gt;</a:t>
            </a:r>
          </a:p>
          <a:p>
            <a:r>
              <a:rPr lang="en-US" sz="2100" b="0" dirty="0"/>
              <a:t>the 18th c. cult of sensibility redefined pain as </a:t>
            </a:r>
            <a:r>
              <a:rPr lang="en-US" sz="2100" dirty="0">
                <a:solidFill>
                  <a:srgbClr val="FF0000"/>
                </a:solidFill>
              </a:rPr>
              <a:t>unacceptable</a:t>
            </a:r>
            <a:r>
              <a:rPr lang="en-US" sz="2100" b="0" dirty="0"/>
              <a:t> and indeed </a:t>
            </a:r>
            <a:r>
              <a:rPr lang="en-US" sz="2100" dirty="0">
                <a:solidFill>
                  <a:srgbClr val="FF0000"/>
                </a:solidFill>
              </a:rPr>
              <a:t>eradicable</a:t>
            </a:r>
            <a:r>
              <a:rPr lang="en-US" sz="2100" b="0" dirty="0"/>
              <a:t> =&gt; pain as </a:t>
            </a:r>
            <a:r>
              <a:rPr lang="en-US" sz="2100" b="0" dirty="0" err="1"/>
              <a:t>sth</a:t>
            </a:r>
            <a:r>
              <a:rPr lang="en-US" sz="2100" b="0" dirty="0"/>
              <a:t> </a:t>
            </a:r>
            <a:r>
              <a:rPr lang="en-US" sz="2100" dirty="0"/>
              <a:t>revulsive</a:t>
            </a:r>
            <a:endParaRPr lang="en-US" sz="2000" dirty="0"/>
          </a:p>
        </p:txBody>
      </p:sp>
    </p:spTree>
    <p:extLst>
      <p:ext uri="{BB962C8B-B14F-4D97-AF65-F5344CB8AC3E}">
        <p14:creationId xmlns:p14="http://schemas.microsoft.com/office/powerpoint/2010/main" val="902076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038B-7273-4247-A9E5-4484C15F3A9D}"/>
              </a:ext>
            </a:extLst>
          </p:cNvPr>
          <p:cNvSpPr>
            <a:spLocks noGrp="1"/>
          </p:cNvSpPr>
          <p:nvPr>
            <p:ph type="title"/>
          </p:nvPr>
        </p:nvSpPr>
        <p:spPr/>
        <p:txBody>
          <a:bodyPr>
            <a:normAutofit/>
          </a:bodyPr>
          <a:lstStyle/>
          <a:p>
            <a:r>
              <a:rPr lang="en-US" sz="3200" dirty="0"/>
              <a:t>The pornography of pain</a:t>
            </a:r>
          </a:p>
        </p:txBody>
      </p:sp>
      <p:sp>
        <p:nvSpPr>
          <p:cNvPr id="3" name="Content Placeholder 2">
            <a:extLst>
              <a:ext uri="{FF2B5EF4-FFF2-40B4-BE49-F238E27FC236}">
                <a16:creationId xmlns:a16="http://schemas.microsoft.com/office/drawing/2014/main" id="{87C8F9AD-F3B4-45CE-B323-4CECCCAA4403}"/>
              </a:ext>
            </a:extLst>
          </p:cNvPr>
          <p:cNvSpPr>
            <a:spLocks noGrp="1"/>
          </p:cNvSpPr>
          <p:nvPr>
            <p:ph idx="1"/>
          </p:nvPr>
        </p:nvSpPr>
        <p:spPr>
          <a:xfrm>
            <a:off x="4846320" y="628913"/>
            <a:ext cx="7174230" cy="5197497"/>
          </a:xfrm>
        </p:spPr>
        <p:txBody>
          <a:bodyPr>
            <a:normAutofit/>
          </a:bodyPr>
          <a:lstStyle/>
          <a:p>
            <a:r>
              <a:rPr lang="en-US" sz="2200" b="0" dirty="0"/>
              <a:t>From this emergent</a:t>
            </a:r>
            <a:r>
              <a:rPr lang="en-US" sz="2200" b="0" i="0" dirty="0">
                <a:solidFill>
                  <a:srgbClr val="000000"/>
                </a:solidFill>
                <a:effectLst/>
                <a:latin typeface="Code2000"/>
              </a:rPr>
              <a:t> </a:t>
            </a:r>
            <a:r>
              <a:rPr lang="en-US" sz="2200" b="0" dirty="0"/>
              <a:t>revulsion from pain -&gt; the pornography of pain.</a:t>
            </a:r>
          </a:p>
          <a:p>
            <a:endParaRPr lang="en-US" sz="2200" b="0" dirty="0"/>
          </a:p>
          <a:p>
            <a:r>
              <a:rPr lang="en-US" sz="2200" b="0" dirty="0"/>
              <a:t>The </a:t>
            </a:r>
            <a:r>
              <a:rPr lang="en-US" sz="2200" dirty="0"/>
              <a:t>pornography of pain represented pain as </a:t>
            </a:r>
            <a:r>
              <a:rPr lang="en-US" sz="2200" u="sng" dirty="0"/>
              <a:t>obscenely</a:t>
            </a:r>
            <a:r>
              <a:rPr lang="en-US" sz="2200" dirty="0"/>
              <a:t> titillating </a:t>
            </a:r>
            <a:r>
              <a:rPr lang="en-US" sz="2200" dirty="0">
                <a:solidFill>
                  <a:srgbClr val="FF0000"/>
                </a:solidFill>
              </a:rPr>
              <a:t>precisely because the humanitarian</a:t>
            </a:r>
            <a:br>
              <a:rPr lang="en-US" sz="2200" dirty="0">
                <a:solidFill>
                  <a:srgbClr val="FF0000"/>
                </a:solidFill>
              </a:rPr>
            </a:br>
            <a:r>
              <a:rPr lang="en-US" sz="2200" dirty="0">
                <a:solidFill>
                  <a:srgbClr val="FF0000"/>
                </a:solidFill>
              </a:rPr>
              <a:t>sensibility deemed it unacceptable, a taboo. </a:t>
            </a:r>
          </a:p>
        </p:txBody>
      </p:sp>
    </p:spTree>
    <p:extLst>
      <p:ext uri="{BB962C8B-B14F-4D97-AF65-F5344CB8AC3E}">
        <p14:creationId xmlns:p14="http://schemas.microsoft.com/office/powerpoint/2010/main" val="3628991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038B-7273-4247-A9E5-4484C15F3A9D}"/>
              </a:ext>
            </a:extLst>
          </p:cNvPr>
          <p:cNvSpPr>
            <a:spLocks noGrp="1"/>
          </p:cNvSpPr>
          <p:nvPr>
            <p:ph type="title"/>
          </p:nvPr>
        </p:nvSpPr>
        <p:spPr/>
        <p:txBody>
          <a:bodyPr>
            <a:normAutofit/>
          </a:bodyPr>
          <a:lstStyle/>
          <a:p>
            <a:r>
              <a:rPr lang="en-US" sz="3200" b="0" dirty="0"/>
              <a:t>Intellectual origins of humanitarian sensibility</a:t>
            </a:r>
            <a:endParaRPr lang="en-US" sz="3200" dirty="0"/>
          </a:p>
        </p:txBody>
      </p:sp>
      <p:sp>
        <p:nvSpPr>
          <p:cNvPr id="3" name="Content Placeholder 2">
            <a:extLst>
              <a:ext uri="{FF2B5EF4-FFF2-40B4-BE49-F238E27FC236}">
                <a16:creationId xmlns:a16="http://schemas.microsoft.com/office/drawing/2014/main" id="{87C8F9AD-F3B4-45CE-B323-4CECCCAA4403}"/>
              </a:ext>
            </a:extLst>
          </p:cNvPr>
          <p:cNvSpPr>
            <a:spLocks noGrp="1"/>
          </p:cNvSpPr>
          <p:nvPr>
            <p:ph idx="1"/>
          </p:nvPr>
        </p:nvSpPr>
        <p:spPr>
          <a:xfrm>
            <a:off x="5376670" y="1"/>
            <a:ext cx="6643880" cy="5826410"/>
          </a:xfrm>
        </p:spPr>
        <p:txBody>
          <a:bodyPr>
            <a:noAutofit/>
          </a:bodyPr>
          <a:lstStyle/>
          <a:p>
            <a:r>
              <a:rPr lang="en-US" sz="2000" b="0" dirty="0"/>
              <a:t>Humanitarian sensibility comes from late 17</a:t>
            </a:r>
            <a:r>
              <a:rPr lang="en-US" sz="2000" b="0" baseline="30000" dirty="0"/>
              <a:t>th</a:t>
            </a:r>
            <a:r>
              <a:rPr lang="en-US" sz="2000" b="0" dirty="0"/>
              <a:t> c- early 18</a:t>
            </a:r>
            <a:r>
              <a:rPr lang="en-US" sz="2000" b="0" baseline="30000" dirty="0"/>
              <a:t>th</a:t>
            </a:r>
            <a:r>
              <a:rPr lang="en-US" sz="2000" b="0" dirty="0"/>
              <a:t> c. </a:t>
            </a:r>
            <a:r>
              <a:rPr lang="en-US" sz="2000" dirty="0"/>
              <a:t>Latitudinarians</a:t>
            </a:r>
            <a:r>
              <a:rPr lang="en-US" sz="2000" b="0" dirty="0"/>
              <a:t>.</a:t>
            </a:r>
          </a:p>
          <a:p>
            <a:r>
              <a:rPr lang="en-US" sz="2000" b="0" dirty="0"/>
              <a:t>Contrary to English Puritanism and to the secular Calvinism of Thomas Hobbes, the </a:t>
            </a:r>
            <a:r>
              <a:rPr lang="en-US" sz="2000" dirty="0"/>
              <a:t>Latitudinarians</a:t>
            </a:r>
            <a:r>
              <a:rPr lang="en-US" sz="2000" b="0" dirty="0"/>
              <a:t> argued that</a:t>
            </a:r>
          </a:p>
          <a:p>
            <a:r>
              <a:rPr lang="en-US" sz="2000" dirty="0">
                <a:solidFill>
                  <a:srgbClr val="FF0000"/>
                </a:solidFill>
              </a:rPr>
              <a:t>human nature is instinctively sympathetic, naturally inclined to virtuous actions.</a:t>
            </a:r>
          </a:p>
        </p:txBody>
      </p:sp>
    </p:spTree>
    <p:extLst>
      <p:ext uri="{BB962C8B-B14F-4D97-AF65-F5344CB8AC3E}">
        <p14:creationId xmlns:p14="http://schemas.microsoft.com/office/powerpoint/2010/main" val="71497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038B-7273-4247-A9E5-4484C15F3A9D}"/>
              </a:ext>
            </a:extLst>
          </p:cNvPr>
          <p:cNvSpPr>
            <a:spLocks noGrp="1"/>
          </p:cNvSpPr>
          <p:nvPr>
            <p:ph type="title"/>
          </p:nvPr>
        </p:nvSpPr>
        <p:spPr/>
        <p:txBody>
          <a:bodyPr>
            <a:normAutofit/>
          </a:bodyPr>
          <a:lstStyle/>
          <a:p>
            <a:r>
              <a:rPr lang="en-US" sz="3200" b="0" dirty="0"/>
              <a:t>Intellectual origins of humanitarian sensibility</a:t>
            </a:r>
            <a:endParaRPr lang="en-US" sz="3200" dirty="0"/>
          </a:p>
        </p:txBody>
      </p:sp>
      <p:sp>
        <p:nvSpPr>
          <p:cNvPr id="3" name="Content Placeholder 2">
            <a:extLst>
              <a:ext uri="{FF2B5EF4-FFF2-40B4-BE49-F238E27FC236}">
                <a16:creationId xmlns:a16="http://schemas.microsoft.com/office/drawing/2014/main" id="{87C8F9AD-F3B4-45CE-B323-4CECCCAA4403}"/>
              </a:ext>
            </a:extLst>
          </p:cNvPr>
          <p:cNvSpPr>
            <a:spLocks noGrp="1"/>
          </p:cNvSpPr>
          <p:nvPr>
            <p:ph idx="1"/>
          </p:nvPr>
        </p:nvSpPr>
        <p:spPr>
          <a:xfrm>
            <a:off x="5376670" y="628913"/>
            <a:ext cx="6643880" cy="5197497"/>
          </a:xfrm>
        </p:spPr>
        <p:txBody>
          <a:bodyPr>
            <a:normAutofit/>
          </a:bodyPr>
          <a:lstStyle/>
          <a:p>
            <a:r>
              <a:rPr lang="en-US" sz="1800" b="0" i="0" dirty="0">
                <a:solidFill>
                  <a:srgbClr val="000000"/>
                </a:solidFill>
                <a:effectLst/>
                <a:latin typeface="Code2000"/>
              </a:rPr>
              <a:t>,</a:t>
            </a:r>
            <a:br>
              <a:rPr lang="en-US" sz="1800" b="0" i="0" dirty="0">
                <a:solidFill>
                  <a:srgbClr val="000000"/>
                </a:solidFill>
                <a:effectLst/>
                <a:latin typeface="Code2000"/>
              </a:rPr>
            </a:br>
            <a:r>
              <a:rPr lang="en-US" sz="2800" b="0" i="0" dirty="0">
                <a:solidFill>
                  <a:srgbClr val="000000"/>
                </a:solidFill>
                <a:effectLst/>
                <a:latin typeface="Code2000"/>
              </a:rPr>
              <a:t>18</a:t>
            </a:r>
            <a:r>
              <a:rPr lang="en-US" sz="2800" b="0" i="0" baseline="30000" dirty="0">
                <a:solidFill>
                  <a:srgbClr val="000000"/>
                </a:solidFill>
                <a:effectLst/>
                <a:latin typeface="Code2000"/>
              </a:rPr>
              <a:t>th</a:t>
            </a:r>
            <a:r>
              <a:rPr lang="en-US" sz="2800" b="0" i="0" dirty="0">
                <a:solidFill>
                  <a:srgbClr val="000000"/>
                </a:solidFill>
                <a:effectLst/>
                <a:latin typeface="Code2000"/>
              </a:rPr>
              <a:t> c. moral philosophers treated </a:t>
            </a:r>
            <a:r>
              <a:rPr lang="en-US" sz="2800" i="0" dirty="0">
                <a:solidFill>
                  <a:srgbClr val="FF0000"/>
                </a:solidFill>
                <a:effectLst/>
                <a:latin typeface="Code2000"/>
              </a:rPr>
              <a:t>sympathy</a:t>
            </a:r>
            <a:r>
              <a:rPr lang="en-US" sz="2800" b="0" i="0" dirty="0">
                <a:solidFill>
                  <a:srgbClr val="000000"/>
                </a:solidFill>
                <a:effectLst/>
                <a:latin typeface="Code2000"/>
              </a:rPr>
              <a:t> as a sentiment stirred </a:t>
            </a:r>
            <a:r>
              <a:rPr lang="en-US" sz="2800" i="0" dirty="0">
                <a:solidFill>
                  <a:srgbClr val="FF0000"/>
                </a:solidFill>
                <a:effectLst/>
                <a:latin typeface="Code2000"/>
              </a:rPr>
              <a:t>primarily through sight</a:t>
            </a:r>
          </a:p>
          <a:p>
            <a:r>
              <a:rPr lang="en-US" sz="2800" b="0" dirty="0">
                <a:solidFill>
                  <a:srgbClr val="000000"/>
                </a:solidFill>
                <a:latin typeface="Code2000"/>
              </a:rPr>
              <a:t>(Influenced by John Locke's understanding of the </a:t>
            </a:r>
            <a:r>
              <a:rPr lang="en-US" sz="2800" dirty="0">
                <a:solidFill>
                  <a:srgbClr val="000000"/>
                </a:solidFill>
                <a:latin typeface="Code2000"/>
              </a:rPr>
              <a:t>primacy of vision among the senses)</a:t>
            </a:r>
            <a:br>
              <a:rPr lang="en-US" sz="2800" b="0" dirty="0"/>
            </a:br>
            <a:br>
              <a:rPr lang="en-US" sz="2000" dirty="0"/>
            </a:br>
            <a:endParaRPr lang="en-US" sz="2000" dirty="0"/>
          </a:p>
        </p:txBody>
      </p:sp>
    </p:spTree>
    <p:extLst>
      <p:ext uri="{BB962C8B-B14F-4D97-AF65-F5344CB8AC3E}">
        <p14:creationId xmlns:p14="http://schemas.microsoft.com/office/powerpoint/2010/main" val="3946582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13" name="Rectangle 12">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A22F210-7186-4074-94C5-FAD2C2EB1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ED93057-B056-4D1D-B0DA-F1619DAAF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25689"/>
            <a:ext cx="6795928"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F67984-7C78-4546-835B-28C5723D6F8B}"/>
              </a:ext>
            </a:extLst>
          </p:cNvPr>
          <p:cNvSpPr>
            <a:spLocks noGrp="1"/>
          </p:cNvSpPr>
          <p:nvPr>
            <p:ph type="title"/>
          </p:nvPr>
        </p:nvSpPr>
        <p:spPr>
          <a:xfrm>
            <a:off x="1134781" y="1057522"/>
            <a:ext cx="5242165" cy="2173433"/>
          </a:xfrm>
        </p:spPr>
        <p:txBody>
          <a:bodyPr vert="horz" lIns="109728" tIns="109728" rIns="109728" bIns="91440" rtlCol="0" anchor="ctr">
            <a:normAutofit/>
          </a:bodyPr>
          <a:lstStyle/>
          <a:p>
            <a:pPr>
              <a:lnSpc>
                <a:spcPct val="115000"/>
              </a:lnSpc>
            </a:pPr>
            <a:r>
              <a:rPr lang="en-US" sz="1400" b="0" cap="all" dirty="0">
                <a:solidFill>
                  <a:schemeClr val="bg1"/>
                </a:solidFill>
              </a:rPr>
              <a:t>The curate and little Charles extend virtuous sympathy to an impoverished inebriate dying of consumption.</a:t>
            </a:r>
            <a:br>
              <a:rPr lang="en-US" sz="1400" b="0" cap="all" dirty="0">
                <a:solidFill>
                  <a:schemeClr val="bg1"/>
                </a:solidFill>
              </a:rPr>
            </a:br>
            <a:br>
              <a:rPr lang="en-US" sz="1400" b="0" cap="all" dirty="0">
                <a:solidFill>
                  <a:schemeClr val="bg1"/>
                </a:solidFill>
              </a:rPr>
            </a:br>
            <a:r>
              <a:rPr lang="en-US" sz="1400" b="0" cap="all" dirty="0">
                <a:solidFill>
                  <a:schemeClr val="bg1"/>
                </a:solidFill>
              </a:rPr>
              <a:t>In </a:t>
            </a:r>
            <a:r>
              <a:rPr lang="en-US" sz="1400" b="0" i="1" cap="all" dirty="0">
                <a:solidFill>
                  <a:schemeClr val="bg1"/>
                </a:solidFill>
              </a:rPr>
              <a:t>Elements of Morality for the Use of Children</a:t>
            </a:r>
            <a:r>
              <a:rPr lang="en-US" sz="1400" b="0" cap="all" dirty="0">
                <a:solidFill>
                  <a:schemeClr val="bg1"/>
                </a:solidFill>
              </a:rPr>
              <a:t>, by Rev. C. G. Salzmann (1796) </a:t>
            </a:r>
            <a:br>
              <a:rPr lang="en-US" sz="1400" b="0" cap="all" dirty="0">
                <a:solidFill>
                  <a:schemeClr val="bg1"/>
                </a:solidFill>
              </a:rPr>
            </a:br>
            <a:endParaRPr lang="en-US" sz="1400" b="0" cap="all" dirty="0">
              <a:solidFill>
                <a:schemeClr val="bg1"/>
              </a:solidFill>
            </a:endParaRPr>
          </a:p>
        </p:txBody>
      </p:sp>
      <p:sp>
        <p:nvSpPr>
          <p:cNvPr id="19" name="Rectangle 18">
            <a:extLst>
              <a:ext uri="{FF2B5EF4-FFF2-40B4-BE49-F238E27FC236}">
                <a16:creationId xmlns:a16="http://schemas.microsoft.com/office/drawing/2014/main" id="{F5B41592-BC5E-4AE2-8CA7-91C73FD8F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89697"/>
            <a:ext cx="1070775" cy="2466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B574A3D-9991-4D4A-91DF-0D0DE47DB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5A56255-4961-41E1-887B-7319F23C9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A65ABCFB-0159-4FC1-AC84-B89DA0CD40F0}"/>
              </a:ext>
            </a:extLst>
          </p:cNvPr>
          <p:cNvPicPr>
            <a:picLocks noGrp="1" noChangeAspect="1"/>
          </p:cNvPicPr>
          <p:nvPr>
            <p:ph idx="1"/>
          </p:nvPr>
        </p:nvPicPr>
        <p:blipFill rotWithShape="1">
          <a:blip r:embed="rId2"/>
          <a:srcRect t="16642" r="-2" b="720"/>
          <a:stretch/>
        </p:blipFill>
        <p:spPr>
          <a:xfrm>
            <a:off x="6859936" y="-2"/>
            <a:ext cx="5332064" cy="6858002"/>
          </a:xfrm>
          <a:prstGeom prst="rect">
            <a:avLst/>
          </a:prstGeom>
        </p:spPr>
      </p:pic>
    </p:spTree>
    <p:extLst>
      <p:ext uri="{BB962C8B-B14F-4D97-AF65-F5344CB8AC3E}">
        <p14:creationId xmlns:p14="http://schemas.microsoft.com/office/powerpoint/2010/main" val="4149472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0725-33D8-4C93-96E7-A1E9F7E3D7B7}"/>
              </a:ext>
            </a:extLst>
          </p:cNvPr>
          <p:cNvSpPr>
            <a:spLocks noGrp="1"/>
          </p:cNvSpPr>
          <p:nvPr>
            <p:ph type="title"/>
          </p:nvPr>
        </p:nvSpPr>
        <p:spPr/>
        <p:txBody>
          <a:bodyPr/>
          <a:lstStyle/>
          <a:p>
            <a:r>
              <a:rPr lang="en-US" sz="3600" b="0" dirty="0"/>
              <a:t>Intellectual origins of humanitarian sensibility</a:t>
            </a:r>
            <a:endParaRPr lang="en-US" dirty="0"/>
          </a:p>
        </p:txBody>
      </p:sp>
      <p:sp>
        <p:nvSpPr>
          <p:cNvPr id="3" name="Content Placeholder 2">
            <a:extLst>
              <a:ext uri="{FF2B5EF4-FFF2-40B4-BE49-F238E27FC236}">
                <a16:creationId xmlns:a16="http://schemas.microsoft.com/office/drawing/2014/main" id="{CFF81DE9-D698-48F2-8A8A-15C04D2A6194}"/>
              </a:ext>
            </a:extLst>
          </p:cNvPr>
          <p:cNvSpPr>
            <a:spLocks noGrp="1"/>
          </p:cNvSpPr>
          <p:nvPr>
            <p:ph idx="1"/>
          </p:nvPr>
        </p:nvSpPr>
        <p:spPr/>
        <p:txBody>
          <a:bodyPr>
            <a:normAutofit lnSpcReduction="10000"/>
          </a:bodyPr>
          <a:lstStyle/>
          <a:p>
            <a:r>
              <a:rPr lang="en-US" dirty="0"/>
              <a:t>For Adam Smith (University of Glasgow), who developed the </a:t>
            </a:r>
            <a:r>
              <a:rPr lang="en-US" dirty="0">
                <a:solidFill>
                  <a:srgbClr val="FF0000"/>
                </a:solidFill>
              </a:rPr>
              <a:t>‘principle of spectatorial sympathy</a:t>
            </a:r>
            <a:r>
              <a:rPr lang="en-US" dirty="0"/>
              <a:t>’:</a:t>
            </a:r>
          </a:p>
          <a:p>
            <a:r>
              <a:rPr lang="en-US" sz="1800" b="0" i="0" dirty="0">
                <a:solidFill>
                  <a:srgbClr val="000000"/>
                </a:solidFill>
                <a:effectLst/>
                <a:latin typeface="Code2000"/>
              </a:rPr>
              <a:t>The man of virtue feels sympathy by </a:t>
            </a:r>
            <a:r>
              <a:rPr lang="en-US" sz="1800" i="0" dirty="0">
                <a:solidFill>
                  <a:srgbClr val="000000"/>
                </a:solidFill>
                <a:effectLst/>
                <a:latin typeface="Code2000"/>
              </a:rPr>
              <a:t>first seeing the sufferings of another</a:t>
            </a:r>
            <a:r>
              <a:rPr lang="en-US" sz="1800" b="0" i="0" dirty="0">
                <a:solidFill>
                  <a:srgbClr val="000000"/>
                </a:solidFill>
                <a:effectLst/>
                <a:latin typeface="Code2000"/>
              </a:rPr>
              <a:t>, </a:t>
            </a:r>
            <a:r>
              <a:rPr lang="en-US" sz="1800" b="0" i="0" u="sng" dirty="0">
                <a:solidFill>
                  <a:srgbClr val="000000"/>
                </a:solidFill>
                <a:effectLst/>
                <a:latin typeface="Code2000"/>
              </a:rPr>
              <a:t>either in reality or in his mind’s eye, </a:t>
            </a:r>
            <a:r>
              <a:rPr lang="en-US" sz="1800" b="0" i="0" dirty="0">
                <a:solidFill>
                  <a:srgbClr val="000000"/>
                </a:solidFill>
                <a:effectLst/>
                <a:latin typeface="Code2000"/>
              </a:rPr>
              <a:t>and </a:t>
            </a:r>
            <a:r>
              <a:rPr lang="en-US" sz="1800" i="0" dirty="0">
                <a:solidFill>
                  <a:srgbClr val="000000"/>
                </a:solidFill>
                <a:effectLst/>
                <a:latin typeface="Code2000"/>
              </a:rPr>
              <a:t>then exercising his imagination </a:t>
            </a:r>
            <a:r>
              <a:rPr lang="en-US" sz="1800" b="0" i="0" dirty="0">
                <a:solidFill>
                  <a:srgbClr val="000000"/>
                </a:solidFill>
                <a:effectLst/>
                <a:latin typeface="Code2000"/>
              </a:rPr>
              <a:t>in an effort to enter into those sufferings</a:t>
            </a:r>
            <a:r>
              <a:rPr lang="en-US" dirty="0"/>
              <a:t> </a:t>
            </a:r>
          </a:p>
          <a:p>
            <a:r>
              <a:rPr lang="en-US" sz="1800" b="0" i="0" dirty="0">
                <a:solidFill>
                  <a:srgbClr val="000000"/>
                </a:solidFill>
                <a:effectLst/>
                <a:latin typeface="Code2000"/>
              </a:rPr>
              <a:t>The concept of </a:t>
            </a:r>
            <a:r>
              <a:rPr lang="en-US" sz="1800" i="0" dirty="0">
                <a:solidFill>
                  <a:srgbClr val="000000"/>
                </a:solidFill>
                <a:effectLst/>
                <a:latin typeface="Code2000"/>
              </a:rPr>
              <a:t>spectatorial sympathy </a:t>
            </a:r>
            <a:r>
              <a:rPr lang="en-US" sz="1800" b="0" i="0" dirty="0">
                <a:solidFill>
                  <a:srgbClr val="000000"/>
                </a:solidFill>
                <a:effectLst/>
                <a:latin typeface="Code2000"/>
              </a:rPr>
              <a:t>shaped the 18</a:t>
            </a:r>
            <a:r>
              <a:rPr lang="en-US" sz="1800" b="0" i="0" baseline="30000" dirty="0">
                <a:solidFill>
                  <a:srgbClr val="000000"/>
                </a:solidFill>
                <a:effectLst/>
                <a:latin typeface="Code2000"/>
              </a:rPr>
              <a:t>th</a:t>
            </a:r>
            <a:r>
              <a:rPr lang="en-US" sz="1800" b="0" i="0" dirty="0">
                <a:solidFill>
                  <a:srgbClr val="000000"/>
                </a:solidFill>
                <a:effectLst/>
                <a:latin typeface="Code2000"/>
              </a:rPr>
              <a:t> c. </a:t>
            </a:r>
            <a:r>
              <a:rPr lang="en-US" sz="1800" i="0" dirty="0">
                <a:solidFill>
                  <a:srgbClr val="FF0000"/>
                </a:solidFill>
                <a:effectLst/>
                <a:latin typeface="Code2000"/>
              </a:rPr>
              <a:t>literature of sensibility </a:t>
            </a:r>
            <a:r>
              <a:rPr lang="en-US" sz="1800" b="0" i="0" dirty="0">
                <a:solidFill>
                  <a:srgbClr val="000000"/>
                </a:solidFill>
                <a:effectLst/>
                <a:latin typeface="Code2000"/>
              </a:rPr>
              <a:t>(a substantial body of English novels, plays, poems, art) -&gt; </a:t>
            </a:r>
            <a:r>
              <a:rPr lang="en-US" sz="1800" i="0" dirty="0">
                <a:solidFill>
                  <a:srgbClr val="000000"/>
                </a:solidFill>
                <a:effectLst/>
                <a:latin typeface="Code2000"/>
              </a:rPr>
              <a:t>teaching virtue by softening the heart</a:t>
            </a:r>
            <a:br>
              <a:rPr lang="en-US" dirty="0"/>
            </a:br>
            <a:br>
              <a:rPr lang="en-US" dirty="0"/>
            </a:br>
            <a:endParaRPr lang="en-US" dirty="0"/>
          </a:p>
        </p:txBody>
      </p:sp>
    </p:spTree>
    <p:extLst>
      <p:ext uri="{BB962C8B-B14F-4D97-AF65-F5344CB8AC3E}">
        <p14:creationId xmlns:p14="http://schemas.microsoft.com/office/powerpoint/2010/main" val="2451127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0725-33D8-4C93-96E7-A1E9F7E3D7B7}"/>
              </a:ext>
            </a:extLst>
          </p:cNvPr>
          <p:cNvSpPr>
            <a:spLocks noGrp="1"/>
          </p:cNvSpPr>
          <p:nvPr>
            <p:ph type="title"/>
          </p:nvPr>
        </p:nvSpPr>
        <p:spPr/>
        <p:txBody>
          <a:bodyPr/>
          <a:lstStyle/>
          <a:p>
            <a:r>
              <a:rPr lang="en-US" sz="3600" b="0" dirty="0"/>
              <a:t>Intellectual origins of humanitarian sensibility</a:t>
            </a:r>
            <a:endParaRPr lang="en-US" dirty="0"/>
          </a:p>
        </p:txBody>
      </p:sp>
      <p:sp>
        <p:nvSpPr>
          <p:cNvPr id="3" name="Content Placeholder 2">
            <a:extLst>
              <a:ext uri="{FF2B5EF4-FFF2-40B4-BE49-F238E27FC236}">
                <a16:creationId xmlns:a16="http://schemas.microsoft.com/office/drawing/2014/main" id="{CFF81DE9-D698-48F2-8A8A-15C04D2A6194}"/>
              </a:ext>
            </a:extLst>
          </p:cNvPr>
          <p:cNvSpPr>
            <a:spLocks noGrp="1"/>
          </p:cNvSpPr>
          <p:nvPr>
            <p:ph idx="1"/>
          </p:nvPr>
        </p:nvSpPr>
        <p:spPr>
          <a:xfrm>
            <a:off x="5376671" y="325121"/>
            <a:ext cx="6172412" cy="5577490"/>
          </a:xfrm>
        </p:spPr>
        <p:txBody>
          <a:bodyPr>
            <a:normAutofit/>
          </a:bodyPr>
          <a:lstStyle/>
          <a:p>
            <a:r>
              <a:rPr lang="en-US" sz="2400" dirty="0"/>
              <a:t>Sentimental art </a:t>
            </a:r>
            <a:r>
              <a:rPr lang="en-US" sz="2400" b="0" dirty="0"/>
              <a:t>offered pitiful suffering -(scenes of poverty, imprisonment, slavery, the aftermath of war, tormented animals, women in distress) -all aimed at</a:t>
            </a:r>
          </a:p>
          <a:p>
            <a:r>
              <a:rPr lang="en-US" sz="2400" b="0" dirty="0"/>
              <a:t>Arousing readers' </a:t>
            </a:r>
            <a:r>
              <a:rPr lang="en-US" sz="2400" dirty="0"/>
              <a:t>spectatorial sympathy </a:t>
            </a:r>
            <a:r>
              <a:rPr lang="en-US" sz="2400" b="0" dirty="0"/>
              <a:t>and </a:t>
            </a:r>
            <a:r>
              <a:rPr lang="en-US" sz="2400" b="0" dirty="0">
                <a:solidFill>
                  <a:srgbClr val="FF0000"/>
                </a:solidFill>
              </a:rPr>
              <a:t>thus enhancing (and demonstrating) their </a:t>
            </a:r>
            <a:r>
              <a:rPr lang="en-US" sz="2400" dirty="0">
                <a:solidFill>
                  <a:srgbClr val="FF0000"/>
                </a:solidFill>
              </a:rPr>
              <a:t>virtue</a:t>
            </a:r>
            <a:r>
              <a:rPr lang="en-US" sz="2400" b="0" dirty="0">
                <a:solidFill>
                  <a:srgbClr val="FF0000"/>
                </a:solidFill>
              </a:rPr>
              <a:t> </a:t>
            </a:r>
            <a:br>
              <a:rPr lang="en-US" dirty="0"/>
            </a:br>
            <a:endParaRPr lang="en-US" dirty="0"/>
          </a:p>
        </p:txBody>
      </p:sp>
    </p:spTree>
    <p:extLst>
      <p:ext uri="{BB962C8B-B14F-4D97-AF65-F5344CB8AC3E}">
        <p14:creationId xmlns:p14="http://schemas.microsoft.com/office/powerpoint/2010/main" val="345630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0725-33D8-4C93-96E7-A1E9F7E3D7B7}"/>
              </a:ext>
            </a:extLst>
          </p:cNvPr>
          <p:cNvSpPr>
            <a:spLocks noGrp="1"/>
          </p:cNvSpPr>
          <p:nvPr>
            <p:ph type="title"/>
          </p:nvPr>
        </p:nvSpPr>
        <p:spPr/>
        <p:txBody>
          <a:bodyPr/>
          <a:lstStyle/>
          <a:p>
            <a:r>
              <a:rPr lang="en-US" sz="3600" b="0" dirty="0"/>
              <a:t>Intellectual origins of humanitarian sensibility</a:t>
            </a:r>
            <a:endParaRPr lang="en-US" dirty="0"/>
          </a:p>
        </p:txBody>
      </p:sp>
      <p:sp>
        <p:nvSpPr>
          <p:cNvPr id="3" name="Content Placeholder 2">
            <a:extLst>
              <a:ext uri="{FF2B5EF4-FFF2-40B4-BE49-F238E27FC236}">
                <a16:creationId xmlns:a16="http://schemas.microsoft.com/office/drawing/2014/main" id="{CFF81DE9-D698-48F2-8A8A-15C04D2A6194}"/>
              </a:ext>
            </a:extLst>
          </p:cNvPr>
          <p:cNvSpPr>
            <a:spLocks noGrp="1"/>
          </p:cNvSpPr>
          <p:nvPr>
            <p:ph idx="1"/>
          </p:nvPr>
        </p:nvSpPr>
        <p:spPr>
          <a:xfrm>
            <a:off x="5376671" y="705113"/>
            <a:ext cx="6172412" cy="5797287"/>
          </a:xfrm>
        </p:spPr>
        <p:txBody>
          <a:bodyPr>
            <a:normAutofit fontScale="85000" lnSpcReduction="20000"/>
          </a:bodyPr>
          <a:lstStyle/>
          <a:p>
            <a:r>
              <a:rPr lang="en-US" sz="2600" b="0" dirty="0"/>
              <a:t>Yet… gradually….</a:t>
            </a:r>
          </a:p>
          <a:p>
            <a:r>
              <a:rPr lang="en-US" sz="2600" b="0" dirty="0"/>
              <a:t>sentimental sympathy was said to be a "dear delicious pain," "a sort of pleasing Anguish”…</a:t>
            </a:r>
          </a:p>
          <a:p>
            <a:r>
              <a:rPr lang="en-US" sz="2600" b="0" dirty="0"/>
              <a:t>and by the end of 18</a:t>
            </a:r>
            <a:r>
              <a:rPr lang="en-US" sz="2600" b="0" baseline="30000" dirty="0"/>
              <a:t>th</a:t>
            </a:r>
            <a:r>
              <a:rPr lang="en-US" sz="2600" b="0" dirty="0"/>
              <a:t> c. -&gt;</a:t>
            </a:r>
          </a:p>
          <a:p>
            <a:pPr marL="342900" indent="-342900">
              <a:buFontTx/>
              <a:buChar char="-"/>
            </a:pPr>
            <a:r>
              <a:rPr lang="en-US" sz="2600" dirty="0"/>
              <a:t>serious doubts about the virtue of its exercise</a:t>
            </a:r>
            <a:r>
              <a:rPr lang="en-US" sz="2600" b="0" dirty="0"/>
              <a:t>. (e.g. avid readers of sentimental fiction fell under suspicion of </a:t>
            </a:r>
            <a:r>
              <a:rPr lang="en-US" sz="2600" dirty="0">
                <a:solidFill>
                  <a:srgbClr val="FF0000"/>
                </a:solidFill>
              </a:rPr>
              <a:t>moral passivity and hypocrisy</a:t>
            </a:r>
            <a:r>
              <a:rPr lang="en-US" sz="2600" b="0" dirty="0"/>
              <a:t>)</a:t>
            </a:r>
            <a:br>
              <a:rPr lang="en-US" sz="2600" b="0" dirty="0"/>
            </a:br>
            <a:r>
              <a:rPr lang="en-US" sz="2600" b="0" dirty="0"/>
              <a:t> </a:t>
            </a:r>
            <a:br>
              <a:rPr lang="en-US" sz="2600" b="0" dirty="0"/>
            </a:br>
            <a:r>
              <a:rPr lang="en-US" sz="2600" b="0" dirty="0"/>
              <a:t>- and </a:t>
            </a:r>
            <a:r>
              <a:rPr lang="en-US" sz="2600" dirty="0"/>
              <a:t>concern about its alleged sadism </a:t>
            </a:r>
            <a:endParaRPr lang="en-US" dirty="0"/>
          </a:p>
        </p:txBody>
      </p:sp>
    </p:spTree>
    <p:extLst>
      <p:ext uri="{BB962C8B-B14F-4D97-AF65-F5344CB8AC3E}">
        <p14:creationId xmlns:p14="http://schemas.microsoft.com/office/powerpoint/2010/main" val="389936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0725-33D8-4C93-96E7-A1E9F7E3D7B7}"/>
              </a:ext>
            </a:extLst>
          </p:cNvPr>
          <p:cNvSpPr>
            <a:spLocks noGrp="1"/>
          </p:cNvSpPr>
          <p:nvPr>
            <p:ph type="title"/>
          </p:nvPr>
        </p:nvSpPr>
        <p:spPr/>
        <p:txBody>
          <a:bodyPr/>
          <a:lstStyle/>
          <a:p>
            <a:r>
              <a:rPr lang="en-US" sz="3600" b="0" dirty="0"/>
              <a:t>Intellectual origins of humanitarian sensibility</a:t>
            </a:r>
            <a:endParaRPr lang="en-US" dirty="0"/>
          </a:p>
        </p:txBody>
      </p:sp>
      <p:sp>
        <p:nvSpPr>
          <p:cNvPr id="3" name="Content Placeholder 2">
            <a:extLst>
              <a:ext uri="{FF2B5EF4-FFF2-40B4-BE49-F238E27FC236}">
                <a16:creationId xmlns:a16="http://schemas.microsoft.com/office/drawing/2014/main" id="{CFF81DE9-D698-48F2-8A8A-15C04D2A6194}"/>
              </a:ext>
            </a:extLst>
          </p:cNvPr>
          <p:cNvSpPr>
            <a:spLocks noGrp="1"/>
          </p:cNvSpPr>
          <p:nvPr>
            <p:ph idx="1"/>
          </p:nvPr>
        </p:nvSpPr>
        <p:spPr>
          <a:xfrm>
            <a:off x="5376671" y="375921"/>
            <a:ext cx="6172412" cy="5526690"/>
          </a:xfrm>
        </p:spPr>
        <p:txBody>
          <a:bodyPr>
            <a:normAutofit/>
          </a:bodyPr>
          <a:lstStyle/>
          <a:p>
            <a:r>
              <a:rPr lang="en-US" sz="2000" b="0" dirty="0"/>
              <a:t>e.g. </a:t>
            </a:r>
            <a:r>
              <a:rPr lang="en-US" sz="2000" b="0" u="sng" dirty="0"/>
              <a:t>Samuel Richardson's </a:t>
            </a:r>
            <a:r>
              <a:rPr lang="en-US" sz="2000" b="0" dirty="0"/>
              <a:t>early sentimental masterpieces, </a:t>
            </a:r>
            <a:r>
              <a:rPr lang="en-US" sz="2000" i="1" dirty="0">
                <a:solidFill>
                  <a:srgbClr val="FF0000"/>
                </a:solidFill>
              </a:rPr>
              <a:t>Pamela</a:t>
            </a:r>
            <a:r>
              <a:rPr lang="en-US" sz="2000" b="0" dirty="0"/>
              <a:t> (1740-41) and</a:t>
            </a:r>
            <a:br>
              <a:rPr lang="en-US" sz="2000" b="0" dirty="0"/>
            </a:br>
            <a:r>
              <a:rPr lang="en-US" sz="2000" i="1" dirty="0">
                <a:solidFill>
                  <a:srgbClr val="FF0000"/>
                </a:solidFill>
              </a:rPr>
              <a:t>Clarissa</a:t>
            </a:r>
            <a:r>
              <a:rPr lang="en-US" sz="2000" b="0" dirty="0"/>
              <a:t> (1747-48), were heavy with sexual victimization, psychological torture,</a:t>
            </a:r>
            <a:br>
              <a:rPr lang="en-US" sz="2000" b="0" dirty="0"/>
            </a:br>
            <a:r>
              <a:rPr lang="en-US" sz="2000" b="0" dirty="0"/>
              <a:t>and a sadistic voyeurism that would eventually appeal to the </a:t>
            </a:r>
            <a:r>
              <a:rPr lang="en-US" sz="2000" u="sng" dirty="0"/>
              <a:t>marquis de Sade</a:t>
            </a:r>
            <a:r>
              <a:rPr lang="en-US" sz="2000" b="0" dirty="0"/>
              <a:t>, who reveled in the prolonged torment and rape of Clarissa and based his novel </a:t>
            </a:r>
            <a:r>
              <a:rPr lang="en-US" sz="2000" i="1" dirty="0"/>
              <a:t>Justine</a:t>
            </a:r>
            <a:br>
              <a:rPr lang="en-US" sz="2000" b="0" dirty="0"/>
            </a:br>
            <a:r>
              <a:rPr lang="en-US" sz="2000" b="0" dirty="0"/>
              <a:t>(1791) on the perils of Pamela. </a:t>
            </a:r>
            <a:endParaRPr lang="en-US" dirty="0"/>
          </a:p>
        </p:txBody>
      </p:sp>
    </p:spTree>
    <p:extLst>
      <p:ext uri="{BB962C8B-B14F-4D97-AF65-F5344CB8AC3E}">
        <p14:creationId xmlns:p14="http://schemas.microsoft.com/office/powerpoint/2010/main" val="3368620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0725-33D8-4C93-96E7-A1E9F7E3D7B7}"/>
              </a:ext>
            </a:extLst>
          </p:cNvPr>
          <p:cNvSpPr>
            <a:spLocks noGrp="1"/>
          </p:cNvSpPr>
          <p:nvPr>
            <p:ph type="title"/>
          </p:nvPr>
        </p:nvSpPr>
        <p:spPr/>
        <p:txBody>
          <a:bodyPr/>
          <a:lstStyle/>
          <a:p>
            <a:r>
              <a:rPr lang="en-US" sz="3600" b="0" dirty="0"/>
              <a:t>Intellectual origins of humanitarian sensibility</a:t>
            </a:r>
            <a:endParaRPr lang="en-US" dirty="0"/>
          </a:p>
        </p:txBody>
      </p:sp>
      <p:sp>
        <p:nvSpPr>
          <p:cNvPr id="3" name="Content Placeholder 2">
            <a:extLst>
              <a:ext uri="{FF2B5EF4-FFF2-40B4-BE49-F238E27FC236}">
                <a16:creationId xmlns:a16="http://schemas.microsoft.com/office/drawing/2014/main" id="{CFF81DE9-D698-48F2-8A8A-15C04D2A6194}"/>
              </a:ext>
            </a:extLst>
          </p:cNvPr>
          <p:cNvSpPr>
            <a:spLocks noGrp="1"/>
          </p:cNvSpPr>
          <p:nvPr>
            <p:ph idx="1"/>
          </p:nvPr>
        </p:nvSpPr>
        <p:spPr>
          <a:xfrm>
            <a:off x="5681471" y="590813"/>
            <a:ext cx="6172412" cy="5197497"/>
          </a:xfrm>
        </p:spPr>
        <p:txBody>
          <a:bodyPr>
            <a:normAutofit fontScale="92500" lnSpcReduction="10000"/>
          </a:bodyPr>
          <a:lstStyle/>
          <a:p>
            <a:r>
              <a:rPr lang="en-US" sz="1600" b="0" dirty="0"/>
              <a:t> </a:t>
            </a:r>
          </a:p>
          <a:p>
            <a:r>
              <a:rPr lang="en-US" sz="2000" b="0" dirty="0"/>
              <a:t>Sentimental fiction was characterized by an aggressive kind of </a:t>
            </a:r>
            <a:r>
              <a:rPr lang="en-US" sz="2000" dirty="0"/>
              <a:t>voyeurism</a:t>
            </a:r>
            <a:r>
              <a:rPr lang="en-US" sz="2000" b="0" dirty="0"/>
              <a:t> in which the spectator identified </a:t>
            </a:r>
            <a:r>
              <a:rPr lang="en-US" sz="2000" b="0" u="sng" dirty="0"/>
              <a:t>not just with the</a:t>
            </a:r>
            <a:br>
              <a:rPr lang="en-US" sz="2000" b="0" u="sng" dirty="0"/>
            </a:br>
            <a:r>
              <a:rPr lang="en-US" sz="2000" b="0" u="sng" dirty="0"/>
              <a:t>sufferings of the virtuous victim </a:t>
            </a:r>
            <a:r>
              <a:rPr lang="en-US" sz="2000" b="0" dirty="0"/>
              <a:t>but with the </a:t>
            </a:r>
            <a:r>
              <a:rPr lang="en-US" sz="2000" b="0" u="sng" dirty="0"/>
              <a:t>cruelty of her or his tormentor =&gt;</a:t>
            </a:r>
          </a:p>
          <a:p>
            <a:br>
              <a:rPr lang="en-US" sz="2000" b="0" dirty="0"/>
            </a:br>
            <a:r>
              <a:rPr lang="en-US" sz="2000" dirty="0">
                <a:solidFill>
                  <a:srgbClr val="FF0000"/>
                </a:solidFill>
              </a:rPr>
              <a:t>Pleasure mixed with pain, and pain with pleasure </a:t>
            </a:r>
            <a:br>
              <a:rPr lang="en-US" sz="2000" dirty="0"/>
            </a:br>
            <a:br>
              <a:rPr lang="en-US" sz="2000" dirty="0"/>
            </a:br>
            <a:br>
              <a:rPr lang="en-US" sz="2300" b="0" dirty="0"/>
            </a:br>
            <a:br>
              <a:rPr lang="en-US" dirty="0"/>
            </a:br>
            <a:endParaRPr lang="en-US" dirty="0"/>
          </a:p>
        </p:txBody>
      </p:sp>
    </p:spTree>
    <p:extLst>
      <p:ext uri="{BB962C8B-B14F-4D97-AF65-F5344CB8AC3E}">
        <p14:creationId xmlns:p14="http://schemas.microsoft.com/office/powerpoint/2010/main" val="2589318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6785-019E-4599-ABF4-B186E6941682}"/>
              </a:ext>
            </a:extLst>
          </p:cNvPr>
          <p:cNvSpPr>
            <a:spLocks noGrp="1"/>
          </p:cNvSpPr>
          <p:nvPr>
            <p:ph type="title"/>
          </p:nvPr>
        </p:nvSpPr>
        <p:spPr/>
        <p:txBody>
          <a:bodyPr/>
          <a:lstStyle/>
          <a:p>
            <a:r>
              <a:rPr lang="en-US" b="0" dirty="0"/>
              <a:t>How to explain the pleasures of spectatorial sympathy?</a:t>
            </a:r>
            <a:br>
              <a:rPr lang="en-US" dirty="0"/>
            </a:br>
            <a:endParaRPr lang="en-US" dirty="0"/>
          </a:p>
        </p:txBody>
      </p:sp>
      <p:sp>
        <p:nvSpPr>
          <p:cNvPr id="3" name="Content Placeholder 2">
            <a:extLst>
              <a:ext uri="{FF2B5EF4-FFF2-40B4-BE49-F238E27FC236}">
                <a16:creationId xmlns:a16="http://schemas.microsoft.com/office/drawing/2014/main" id="{E3409C95-E57C-4E69-AEB8-404885ABE3D0}"/>
              </a:ext>
            </a:extLst>
          </p:cNvPr>
          <p:cNvSpPr>
            <a:spLocks noGrp="1"/>
          </p:cNvSpPr>
          <p:nvPr>
            <p:ph idx="1"/>
          </p:nvPr>
        </p:nvSpPr>
        <p:spPr/>
        <p:txBody>
          <a:bodyPr>
            <a:normAutofit fontScale="92500" lnSpcReduction="10000"/>
          </a:bodyPr>
          <a:lstStyle/>
          <a:p>
            <a:r>
              <a:rPr lang="en-US" sz="2000" b="0" dirty="0"/>
              <a:t>late 17</a:t>
            </a:r>
            <a:r>
              <a:rPr lang="en-US" sz="2000" b="0" baseline="30000" dirty="0"/>
              <a:t>th</a:t>
            </a:r>
            <a:r>
              <a:rPr lang="en-US" sz="2000" b="0" dirty="0"/>
              <a:t>-early 18</a:t>
            </a:r>
            <a:r>
              <a:rPr lang="en-US" sz="2000" b="0" baseline="30000" dirty="0"/>
              <a:t>th</a:t>
            </a:r>
            <a:r>
              <a:rPr lang="en-US" sz="2000" b="0" dirty="0"/>
              <a:t> c.: many English people were </a:t>
            </a:r>
            <a:r>
              <a:rPr lang="en-US" sz="2000" dirty="0"/>
              <a:t>distanced from suffering </a:t>
            </a:r>
            <a:r>
              <a:rPr lang="en-US" sz="2000" b="0" dirty="0"/>
              <a:t>as a result of:</a:t>
            </a:r>
          </a:p>
          <a:p>
            <a:r>
              <a:rPr lang="en-US" sz="2000" b="0" dirty="0"/>
              <a:t>- increasing production of food;</a:t>
            </a:r>
          </a:p>
          <a:p>
            <a:r>
              <a:rPr lang="en-US" sz="2000" b="0" dirty="0"/>
              <a:t>- relative price stability and rising real wages;</a:t>
            </a:r>
            <a:br>
              <a:rPr lang="en-US" sz="2000" b="0" dirty="0"/>
            </a:br>
            <a:r>
              <a:rPr lang="en-US" sz="2000" b="0" dirty="0"/>
              <a:t>- disappearance of the plague;</a:t>
            </a:r>
          </a:p>
          <a:p>
            <a:r>
              <a:rPr lang="en-US" sz="2000" b="0" dirty="0"/>
              <a:t>- end to civil wars;</a:t>
            </a:r>
          </a:p>
          <a:p>
            <a:r>
              <a:rPr lang="en-US" sz="2000" b="0" dirty="0"/>
              <a:t>- dramatic increase in English wealth;</a:t>
            </a:r>
          </a:p>
          <a:p>
            <a:r>
              <a:rPr lang="en-US" sz="2000" b="0" dirty="0"/>
              <a:t>- growing accessibility of consumer luxuries to the expanding middle classes</a:t>
            </a:r>
          </a:p>
        </p:txBody>
      </p:sp>
    </p:spTree>
    <p:extLst>
      <p:ext uri="{BB962C8B-B14F-4D97-AF65-F5344CB8AC3E}">
        <p14:creationId xmlns:p14="http://schemas.microsoft.com/office/powerpoint/2010/main" val="717853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6785-019E-4599-ABF4-B186E6941682}"/>
              </a:ext>
            </a:extLst>
          </p:cNvPr>
          <p:cNvSpPr>
            <a:spLocks noGrp="1"/>
          </p:cNvSpPr>
          <p:nvPr>
            <p:ph type="title"/>
          </p:nvPr>
        </p:nvSpPr>
        <p:spPr/>
        <p:txBody>
          <a:bodyPr/>
          <a:lstStyle/>
          <a:p>
            <a:r>
              <a:rPr lang="en-US" b="0" dirty="0"/>
              <a:t>How to explain the pleasures of spectatorial sympathy?</a:t>
            </a:r>
            <a:br>
              <a:rPr lang="en-US" dirty="0"/>
            </a:br>
            <a:endParaRPr lang="en-US" dirty="0"/>
          </a:p>
        </p:txBody>
      </p:sp>
      <p:sp>
        <p:nvSpPr>
          <p:cNvPr id="3" name="Content Placeholder 2">
            <a:extLst>
              <a:ext uri="{FF2B5EF4-FFF2-40B4-BE49-F238E27FC236}">
                <a16:creationId xmlns:a16="http://schemas.microsoft.com/office/drawing/2014/main" id="{E3409C95-E57C-4E69-AEB8-404885ABE3D0}"/>
              </a:ext>
            </a:extLst>
          </p:cNvPr>
          <p:cNvSpPr>
            <a:spLocks noGrp="1"/>
          </p:cNvSpPr>
          <p:nvPr>
            <p:ph idx="1"/>
          </p:nvPr>
        </p:nvSpPr>
        <p:spPr>
          <a:xfrm>
            <a:off x="5376671" y="705113"/>
            <a:ext cx="6172412" cy="6019537"/>
          </a:xfrm>
        </p:spPr>
        <p:txBody>
          <a:bodyPr>
            <a:normAutofit fontScale="77500" lnSpcReduction="20000"/>
          </a:bodyPr>
          <a:lstStyle/>
          <a:p>
            <a:r>
              <a:rPr lang="en-US" sz="2200" b="0" dirty="0"/>
              <a:t>As the aptly named </a:t>
            </a:r>
            <a:r>
              <a:rPr lang="en-US" sz="2200" b="0" i="1" dirty="0"/>
              <a:t>Spectator </a:t>
            </a:r>
            <a:r>
              <a:rPr lang="en-US" sz="2200" b="0" dirty="0"/>
              <a:t>observed in 1712, </a:t>
            </a:r>
          </a:p>
          <a:p>
            <a:r>
              <a:rPr lang="en-US" sz="2200" b="0" dirty="0"/>
              <a:t>"when we read of torments, wounds, deaths and the like dismal accidents, </a:t>
            </a:r>
            <a:r>
              <a:rPr lang="en-US" sz="2200" dirty="0"/>
              <a:t>our pleasure does not flow so properly from the grief</a:t>
            </a:r>
            <a:r>
              <a:rPr lang="en-US" sz="2200" b="0" dirty="0"/>
              <a:t> which such melancholy description gives us, as </a:t>
            </a:r>
            <a:r>
              <a:rPr lang="en-US" sz="2200" dirty="0"/>
              <a:t>from the </a:t>
            </a:r>
            <a:r>
              <a:rPr lang="en-US" sz="2200" dirty="0">
                <a:solidFill>
                  <a:srgbClr val="FF0000"/>
                </a:solidFill>
              </a:rPr>
              <a:t>secret comparison which we make between ourselves and the person who suffers</a:t>
            </a:r>
            <a:r>
              <a:rPr lang="en-US" sz="2200" b="0" dirty="0"/>
              <a:t>. Such representations teach us to set a just value upon our own condition, and </a:t>
            </a:r>
            <a:r>
              <a:rPr lang="en-US" sz="2200" dirty="0"/>
              <a:t>make us prize our good fortune</a:t>
            </a:r>
            <a:r>
              <a:rPr lang="en-US" sz="2200" b="0" dirty="0"/>
              <a:t>, which exempts us from the like calamities.“</a:t>
            </a:r>
          </a:p>
          <a:p>
            <a:r>
              <a:rPr lang="en-US" sz="2200" b="0" dirty="0"/>
              <a:t>As Edmund Burke (1757) explained, even though </a:t>
            </a:r>
            <a:r>
              <a:rPr lang="en-US" sz="2200" dirty="0"/>
              <a:t>immediate pain or danger</a:t>
            </a:r>
            <a:r>
              <a:rPr lang="en-US" sz="2200" b="0" dirty="0"/>
              <a:t> are "simply terrible ... at certain distances, and with certain modifications, they </a:t>
            </a:r>
            <a:r>
              <a:rPr lang="en-US" sz="2200" dirty="0">
                <a:solidFill>
                  <a:srgbClr val="FF0000"/>
                </a:solidFill>
              </a:rPr>
              <a:t>may be, and they are delightful</a:t>
            </a:r>
            <a:r>
              <a:rPr lang="en-US" sz="2200" b="0" dirty="0"/>
              <a:t>." </a:t>
            </a:r>
            <a:endParaRPr lang="en-US" sz="1600" b="0" dirty="0"/>
          </a:p>
        </p:txBody>
      </p:sp>
    </p:spTree>
    <p:extLst>
      <p:ext uri="{BB962C8B-B14F-4D97-AF65-F5344CB8AC3E}">
        <p14:creationId xmlns:p14="http://schemas.microsoft.com/office/powerpoint/2010/main" val="3592817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6785-019E-4599-ABF4-B186E6941682}"/>
              </a:ext>
            </a:extLst>
          </p:cNvPr>
          <p:cNvSpPr>
            <a:spLocks noGrp="1"/>
          </p:cNvSpPr>
          <p:nvPr>
            <p:ph type="title"/>
          </p:nvPr>
        </p:nvSpPr>
        <p:spPr/>
        <p:txBody>
          <a:bodyPr/>
          <a:lstStyle/>
          <a:p>
            <a:r>
              <a:rPr lang="en-US" b="0" dirty="0"/>
              <a:t>Suffering in medicine</a:t>
            </a:r>
            <a:br>
              <a:rPr lang="en-US" dirty="0"/>
            </a:br>
            <a:endParaRPr lang="en-US" dirty="0"/>
          </a:p>
        </p:txBody>
      </p:sp>
      <p:sp>
        <p:nvSpPr>
          <p:cNvPr id="3" name="Content Placeholder 2">
            <a:extLst>
              <a:ext uri="{FF2B5EF4-FFF2-40B4-BE49-F238E27FC236}">
                <a16:creationId xmlns:a16="http://schemas.microsoft.com/office/drawing/2014/main" id="{E3409C95-E57C-4E69-AEB8-404885ABE3D0}"/>
              </a:ext>
            </a:extLst>
          </p:cNvPr>
          <p:cNvSpPr>
            <a:spLocks noGrp="1"/>
          </p:cNvSpPr>
          <p:nvPr>
            <p:ph idx="1"/>
          </p:nvPr>
        </p:nvSpPr>
        <p:spPr>
          <a:xfrm>
            <a:off x="5376670" y="705113"/>
            <a:ext cx="6561329" cy="5279127"/>
          </a:xfrm>
        </p:spPr>
        <p:txBody>
          <a:bodyPr>
            <a:normAutofit fontScale="92500"/>
          </a:bodyPr>
          <a:lstStyle/>
          <a:p>
            <a:endParaRPr lang="en-US" sz="1600" b="0" dirty="0"/>
          </a:p>
          <a:p>
            <a:r>
              <a:rPr lang="en-US" sz="2200" b="0" dirty="0"/>
              <a:t>The </a:t>
            </a:r>
            <a:r>
              <a:rPr lang="en-US" sz="2200" b="0" dirty="0">
                <a:solidFill>
                  <a:srgbClr val="FF0000"/>
                </a:solidFill>
              </a:rPr>
              <a:t>increasing middle-class sensitivity to pain </a:t>
            </a:r>
            <a:r>
              <a:rPr lang="en-US" sz="2200" b="0" u="sng" dirty="0"/>
              <a:t>contributed</a:t>
            </a:r>
            <a:r>
              <a:rPr lang="en-US" sz="2200" b="0" dirty="0"/>
              <a:t> to the late 18</a:t>
            </a:r>
            <a:r>
              <a:rPr lang="en-US" sz="2200" b="0" baseline="30000" dirty="0"/>
              <a:t>th</a:t>
            </a:r>
            <a:r>
              <a:rPr lang="en-US" sz="2200" b="0" dirty="0"/>
              <a:t> c. </a:t>
            </a:r>
            <a:r>
              <a:rPr lang="en-US" sz="2200" dirty="0"/>
              <a:t>intensification of medical efforts </a:t>
            </a:r>
            <a:r>
              <a:rPr lang="en-US" sz="2200" b="0" dirty="0"/>
              <a:t>to discover an effective form of </a:t>
            </a:r>
            <a:r>
              <a:rPr lang="en-US" sz="2200" dirty="0"/>
              <a:t>anesthesia</a:t>
            </a:r>
            <a:r>
              <a:rPr lang="en-US" sz="2200" b="0" dirty="0"/>
              <a:t>.</a:t>
            </a:r>
          </a:p>
          <a:p>
            <a:r>
              <a:rPr lang="en-US" sz="2200" b="0" dirty="0"/>
              <a:t>Traditionally, </a:t>
            </a:r>
            <a:r>
              <a:rPr lang="en-US" sz="2200" b="0" dirty="0">
                <a:solidFill>
                  <a:srgbClr val="FF0000"/>
                </a:solidFill>
              </a:rPr>
              <a:t>Western medicine saw pain as inevitable</a:t>
            </a:r>
            <a:r>
              <a:rPr lang="en-US" sz="2200" b="0" dirty="0"/>
              <a:t> (in tandem with orthodox Christianity);</a:t>
            </a:r>
          </a:p>
          <a:p>
            <a:r>
              <a:rPr lang="en-US" sz="2200" b="0" dirty="0"/>
              <a:t>and </a:t>
            </a:r>
            <a:r>
              <a:rPr lang="en-US" sz="2200" dirty="0"/>
              <a:t>discouraged efforts to stop pain </a:t>
            </a:r>
            <a:r>
              <a:rPr lang="en-US" sz="2200" b="0" dirty="0"/>
              <a:t>(on the grounds that </a:t>
            </a:r>
            <a:r>
              <a:rPr lang="en-US" sz="2200" u="sng" dirty="0"/>
              <a:t>suffering = vital part of body’s natural healing process</a:t>
            </a:r>
            <a:r>
              <a:rPr lang="en-US" sz="2200" b="0" dirty="0"/>
              <a:t>)</a:t>
            </a:r>
          </a:p>
        </p:txBody>
      </p:sp>
    </p:spTree>
    <p:extLst>
      <p:ext uri="{BB962C8B-B14F-4D97-AF65-F5344CB8AC3E}">
        <p14:creationId xmlns:p14="http://schemas.microsoft.com/office/powerpoint/2010/main" val="101948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6785-019E-4599-ABF4-B186E6941682}"/>
              </a:ext>
            </a:extLst>
          </p:cNvPr>
          <p:cNvSpPr>
            <a:spLocks noGrp="1"/>
          </p:cNvSpPr>
          <p:nvPr>
            <p:ph type="title"/>
          </p:nvPr>
        </p:nvSpPr>
        <p:spPr/>
        <p:txBody>
          <a:bodyPr/>
          <a:lstStyle/>
          <a:p>
            <a:r>
              <a:rPr lang="en-US" b="0" dirty="0"/>
              <a:t>Suffering in medicine</a:t>
            </a:r>
            <a:br>
              <a:rPr lang="en-US" dirty="0"/>
            </a:br>
            <a:endParaRPr lang="en-US" dirty="0"/>
          </a:p>
        </p:txBody>
      </p:sp>
      <p:sp>
        <p:nvSpPr>
          <p:cNvPr id="3" name="Content Placeholder 2">
            <a:extLst>
              <a:ext uri="{FF2B5EF4-FFF2-40B4-BE49-F238E27FC236}">
                <a16:creationId xmlns:a16="http://schemas.microsoft.com/office/drawing/2014/main" id="{E3409C95-E57C-4E69-AEB8-404885ABE3D0}"/>
              </a:ext>
            </a:extLst>
          </p:cNvPr>
          <p:cNvSpPr>
            <a:spLocks noGrp="1"/>
          </p:cNvSpPr>
          <p:nvPr>
            <p:ph idx="1"/>
          </p:nvPr>
        </p:nvSpPr>
        <p:spPr>
          <a:xfrm>
            <a:off x="4866640" y="203200"/>
            <a:ext cx="6898640" cy="6359525"/>
          </a:xfrm>
        </p:spPr>
        <p:txBody>
          <a:bodyPr>
            <a:normAutofit fontScale="47500" lnSpcReduction="20000"/>
          </a:bodyPr>
          <a:lstStyle/>
          <a:p>
            <a:endParaRPr lang="en-US" sz="1600" b="0" dirty="0"/>
          </a:p>
          <a:p>
            <a:r>
              <a:rPr lang="en-US" sz="3600" b="0" dirty="0"/>
              <a:t>in the 18th c, physicians and surgeons </a:t>
            </a:r>
            <a:r>
              <a:rPr lang="en-US" sz="3600" b="0" u="sng" dirty="0"/>
              <a:t>grew more sensitive to the pain they inflicted </a:t>
            </a:r>
            <a:r>
              <a:rPr lang="en-US" sz="3600" b="0" dirty="0"/>
              <a:t>on patients;</a:t>
            </a:r>
          </a:p>
          <a:p>
            <a:br>
              <a:rPr lang="en-US" sz="3600" b="0" dirty="0"/>
            </a:br>
            <a:r>
              <a:rPr lang="en-US" sz="3600" b="0" dirty="0"/>
              <a:t>The medical establishment began a systematic search for a </a:t>
            </a:r>
            <a:r>
              <a:rPr lang="en-US" sz="3600" dirty="0"/>
              <a:t>painless surgical technique</a:t>
            </a:r>
          </a:p>
          <a:p>
            <a:r>
              <a:rPr lang="en-US" sz="3600" b="0" dirty="0"/>
              <a:t>(e.g. refrigeration techniques, nerve compression, hypnosis, subcutaneous injection of morphine, controlled asphyxia, and drastic bleeding to the point of syncope just before operating)</a:t>
            </a:r>
            <a:br>
              <a:rPr lang="en-US" sz="3600" b="0" dirty="0"/>
            </a:br>
            <a:endParaRPr lang="en-US" sz="3600" b="0" dirty="0"/>
          </a:p>
          <a:p>
            <a:r>
              <a:rPr lang="en-US" sz="3600" b="0" dirty="0"/>
              <a:t>While in </a:t>
            </a:r>
            <a:r>
              <a:rPr lang="en-US" sz="3600" dirty="0"/>
              <a:t>early 18</a:t>
            </a:r>
            <a:r>
              <a:rPr lang="en-US" sz="3600" baseline="30000" dirty="0"/>
              <a:t>th</a:t>
            </a:r>
            <a:r>
              <a:rPr lang="en-US" sz="3600" dirty="0"/>
              <a:t> c., "anesthesia" referred to a defective lack of feeling</a:t>
            </a:r>
            <a:r>
              <a:rPr lang="en-US" sz="3600" b="0" dirty="0"/>
              <a:t>; -&gt; by end of the c., = </a:t>
            </a:r>
            <a:r>
              <a:rPr lang="en-US" sz="3600" b="0" dirty="0">
                <a:solidFill>
                  <a:srgbClr val="FF0000"/>
                </a:solidFill>
              </a:rPr>
              <a:t>"positive medical relieving of feeling, a blessing rather than a defect</a:t>
            </a:r>
            <a:r>
              <a:rPr lang="en-US" sz="3600" b="0" dirty="0"/>
              <a:t>”</a:t>
            </a:r>
            <a:endParaRPr lang="en-US" sz="1600" b="0" dirty="0"/>
          </a:p>
        </p:txBody>
      </p:sp>
    </p:spTree>
    <p:extLst>
      <p:ext uri="{BB962C8B-B14F-4D97-AF65-F5344CB8AC3E}">
        <p14:creationId xmlns:p14="http://schemas.microsoft.com/office/powerpoint/2010/main" val="3821521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1545-DDE9-48BB-B70A-ED31B15408C0}"/>
              </a:ext>
            </a:extLst>
          </p:cNvPr>
          <p:cNvSpPr>
            <a:spLocks noGrp="1"/>
          </p:cNvSpPr>
          <p:nvPr>
            <p:ph type="title"/>
          </p:nvPr>
        </p:nvSpPr>
        <p:spPr/>
        <p:txBody>
          <a:bodyPr/>
          <a:lstStyle/>
          <a:p>
            <a:r>
              <a:rPr lang="en-US" b="0" dirty="0"/>
              <a:t>The exploration of pain in Gothic fiction</a:t>
            </a:r>
          </a:p>
        </p:txBody>
      </p:sp>
      <p:sp>
        <p:nvSpPr>
          <p:cNvPr id="3" name="Content Placeholder 2">
            <a:extLst>
              <a:ext uri="{FF2B5EF4-FFF2-40B4-BE49-F238E27FC236}">
                <a16:creationId xmlns:a16="http://schemas.microsoft.com/office/drawing/2014/main" id="{A20FE00B-F8FF-4790-9C4B-A2A8C2169422}"/>
              </a:ext>
            </a:extLst>
          </p:cNvPr>
          <p:cNvSpPr>
            <a:spLocks noGrp="1"/>
          </p:cNvSpPr>
          <p:nvPr>
            <p:ph idx="1"/>
          </p:nvPr>
        </p:nvSpPr>
        <p:spPr>
          <a:xfrm>
            <a:off x="4947920" y="213361"/>
            <a:ext cx="7148829" cy="5689250"/>
          </a:xfrm>
        </p:spPr>
        <p:txBody>
          <a:bodyPr>
            <a:normAutofit fontScale="92500" lnSpcReduction="20000"/>
          </a:bodyPr>
          <a:lstStyle/>
          <a:p>
            <a:r>
              <a:rPr lang="en-US" b="0" dirty="0"/>
              <a:t>The most obvious example of a </a:t>
            </a:r>
            <a:r>
              <a:rPr lang="en-US" b="0" u="sng" dirty="0"/>
              <a:t>new literary genre geared to the exploration of the horror of pain </a:t>
            </a:r>
            <a:r>
              <a:rPr lang="en-US" b="0" dirty="0"/>
              <a:t>= </a:t>
            </a:r>
            <a:r>
              <a:rPr lang="en-US" dirty="0">
                <a:solidFill>
                  <a:srgbClr val="FF0000"/>
                </a:solidFill>
              </a:rPr>
              <a:t>Gothic fiction</a:t>
            </a:r>
            <a:r>
              <a:rPr lang="en-US" b="0" dirty="0"/>
              <a:t>.</a:t>
            </a:r>
          </a:p>
          <a:p>
            <a:r>
              <a:rPr lang="en-US" b="0" dirty="0"/>
              <a:t>(one of the most popular genres in England and the US by end of 18</a:t>
            </a:r>
            <a:r>
              <a:rPr lang="en-US" b="0" baseline="30000" dirty="0"/>
              <a:t>th</a:t>
            </a:r>
            <a:r>
              <a:rPr lang="en-US" b="0" dirty="0"/>
              <a:t> c.)</a:t>
            </a:r>
          </a:p>
          <a:p>
            <a:r>
              <a:rPr lang="en-US" b="0" dirty="0"/>
              <a:t>Gothic fiction: a predilection for scenes of </a:t>
            </a:r>
            <a:r>
              <a:rPr lang="en-US" dirty="0"/>
              <a:t>torture-sometimes</a:t>
            </a:r>
            <a:r>
              <a:rPr lang="en-US" b="0" dirty="0"/>
              <a:t> set in an Inquisition context- for </a:t>
            </a:r>
            <a:r>
              <a:rPr lang="en-US" dirty="0"/>
              <a:t>sexual violation </a:t>
            </a:r>
            <a:r>
              <a:rPr lang="en-US" b="0" dirty="0"/>
              <a:t>and </a:t>
            </a:r>
            <a:r>
              <a:rPr lang="en-US" dirty="0"/>
              <a:t>murder</a:t>
            </a:r>
            <a:r>
              <a:rPr lang="en-US" b="0" dirty="0"/>
              <a:t>, in a way that aroused maximum revulsion and disgust.</a:t>
            </a:r>
          </a:p>
          <a:p>
            <a:r>
              <a:rPr lang="en-US" b="0" dirty="0"/>
              <a:t>Its treatment of </a:t>
            </a:r>
            <a:r>
              <a:rPr lang="en-US" dirty="0"/>
              <a:t>torture</a:t>
            </a:r>
            <a:r>
              <a:rPr lang="en-US" b="0" dirty="0"/>
              <a:t> closely linked </a:t>
            </a:r>
            <a:r>
              <a:rPr lang="en-US" dirty="0">
                <a:solidFill>
                  <a:srgbClr val="FF0000"/>
                </a:solidFill>
              </a:rPr>
              <a:t>pain with beauty </a:t>
            </a:r>
            <a:r>
              <a:rPr lang="en-US" b="0" dirty="0"/>
              <a:t>and </a:t>
            </a:r>
            <a:r>
              <a:rPr lang="en-US" dirty="0">
                <a:solidFill>
                  <a:srgbClr val="FF0000"/>
                </a:solidFill>
              </a:rPr>
              <a:t>cruelty with sexual desire</a:t>
            </a:r>
            <a:r>
              <a:rPr lang="en-US" b="0" dirty="0"/>
              <a:t>, (which helps explain de Sade's admiration for </a:t>
            </a:r>
            <a:r>
              <a:rPr lang="en-US" dirty="0"/>
              <a:t>Matthew Lewis's </a:t>
            </a:r>
            <a:r>
              <a:rPr lang="en-US" b="0" dirty="0"/>
              <a:t>famous novel </a:t>
            </a:r>
            <a:r>
              <a:rPr lang="en-US" i="1" dirty="0"/>
              <a:t>The Monk </a:t>
            </a:r>
            <a:r>
              <a:rPr lang="en-US" dirty="0"/>
              <a:t>(1796)).</a:t>
            </a:r>
            <a:br>
              <a:rPr lang="en-US" b="0" dirty="0"/>
            </a:br>
            <a:endParaRPr lang="en-US" b="0" dirty="0"/>
          </a:p>
          <a:p>
            <a:br>
              <a:rPr lang="en-US" dirty="0"/>
            </a:br>
            <a:endParaRPr lang="en-US" dirty="0"/>
          </a:p>
        </p:txBody>
      </p:sp>
    </p:spTree>
    <p:extLst>
      <p:ext uri="{BB962C8B-B14F-4D97-AF65-F5344CB8AC3E}">
        <p14:creationId xmlns:p14="http://schemas.microsoft.com/office/powerpoint/2010/main" val="2804189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7BF1DF-17AE-26D4-727A-2B909BDA418D}"/>
              </a:ext>
            </a:extLst>
          </p:cNvPr>
          <p:cNvSpPr>
            <a:spLocks noGrp="1"/>
          </p:cNvSpPr>
          <p:nvPr>
            <p:ph type="title"/>
          </p:nvPr>
        </p:nvSpPr>
        <p:spPr>
          <a:xfrm>
            <a:off x="642918" y="1072110"/>
            <a:ext cx="3611029" cy="788187"/>
          </a:xfrm>
        </p:spPr>
        <p:txBody>
          <a:bodyPr>
            <a:normAutofit fontScale="90000"/>
          </a:bodyPr>
          <a:lstStyle/>
          <a:p>
            <a:r>
              <a:rPr lang="en-US" sz="1800" b="0" dirty="0"/>
              <a:t>exploration of pain in Gothic fiction</a:t>
            </a:r>
            <a:endParaRPr lang="en-US" sz="1800" dirty="0"/>
          </a:p>
        </p:txBody>
      </p:sp>
      <p:sp>
        <p:nvSpPr>
          <p:cNvPr id="1037" name="Rectangle 1036">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Content Placeholder 1029">
            <a:extLst>
              <a:ext uri="{FF2B5EF4-FFF2-40B4-BE49-F238E27FC236}">
                <a16:creationId xmlns:a16="http://schemas.microsoft.com/office/drawing/2014/main" id="{24847048-DBCA-C90B-3F8B-7F8C2C5407FF}"/>
              </a:ext>
            </a:extLst>
          </p:cNvPr>
          <p:cNvSpPr>
            <a:spLocks noGrp="1"/>
          </p:cNvSpPr>
          <p:nvPr>
            <p:ph idx="1"/>
          </p:nvPr>
        </p:nvSpPr>
        <p:spPr>
          <a:xfrm>
            <a:off x="243840" y="2154963"/>
            <a:ext cx="4246880" cy="3619631"/>
          </a:xfrm>
        </p:spPr>
        <p:txBody>
          <a:bodyPr anchor="t">
            <a:normAutofit fontScale="85000" lnSpcReduction="20000"/>
          </a:bodyPr>
          <a:lstStyle/>
          <a:p>
            <a:r>
              <a:rPr lang="en-US" b="0" i="0" dirty="0">
                <a:solidFill>
                  <a:srgbClr val="000000"/>
                </a:solidFill>
                <a:effectLst/>
                <a:latin typeface="Arial" panose="020B0604020202020204" pitchFamily="34" charset="0"/>
              </a:rPr>
              <a:t>twin themes</a:t>
            </a:r>
            <a:r>
              <a:rPr lang="en-US" i="0" dirty="0">
                <a:solidFill>
                  <a:srgbClr val="000000"/>
                </a:solidFill>
                <a:effectLst/>
                <a:latin typeface="Arial" panose="020B0604020202020204" pitchFamily="34" charset="0"/>
              </a:rPr>
              <a:t>: erotic obsession and the corrupting influence of power</a:t>
            </a:r>
            <a:r>
              <a:rPr lang="en-US" b="0" i="0" dirty="0">
                <a:solidFill>
                  <a:srgbClr val="000000"/>
                </a:solidFill>
                <a:effectLst/>
                <a:latin typeface="Arial" panose="020B0604020202020204" pitchFamily="34" charset="0"/>
              </a:rPr>
              <a:t>. At heart, it remains a </a:t>
            </a:r>
            <a:r>
              <a:rPr lang="en-US" b="0" i="0" dirty="0">
                <a:solidFill>
                  <a:srgbClr val="FF0000"/>
                </a:solidFill>
                <a:effectLst/>
                <a:latin typeface="Arial" panose="020B0604020202020204" pitchFamily="34" charset="0"/>
              </a:rPr>
              <a:t>morality tale </a:t>
            </a:r>
            <a:r>
              <a:rPr lang="en-US" b="0" i="0" dirty="0">
                <a:solidFill>
                  <a:srgbClr val="000000"/>
                </a:solidFill>
                <a:effectLst/>
                <a:latin typeface="Arial" panose="020B0604020202020204" pitchFamily="34" charset="0"/>
              </a:rPr>
              <a:t>about one man’s fall from grace through greed, pride and lust.</a:t>
            </a:r>
          </a:p>
          <a:p>
            <a:r>
              <a:rPr lang="en-US" b="0" i="0" dirty="0">
                <a:solidFill>
                  <a:srgbClr val="000000"/>
                </a:solidFill>
                <a:effectLst/>
                <a:latin typeface="Arial" panose="020B0604020202020204" pitchFamily="34" charset="0"/>
              </a:rPr>
              <a:t>poet </a:t>
            </a:r>
            <a:r>
              <a:rPr lang="en-US" b="0" dirty="0">
                <a:solidFill>
                  <a:srgbClr val="000000"/>
                </a:solidFill>
                <a:latin typeface="Arial" panose="020B0604020202020204" pitchFamily="34" charset="0"/>
                <a:hlinkClick r:id="rId2">
                  <a:extLst>
                    <a:ext uri="{A12FA001-AC4F-418D-AE19-62706E023703}">
                      <ahyp:hlinkClr xmlns:ahyp="http://schemas.microsoft.com/office/drawing/2018/hyperlinkcolor" val="tx"/>
                    </a:ext>
                  </a:extLst>
                </a:hlinkClick>
              </a:rPr>
              <a:t>Samuel Taylor Coleridge</a:t>
            </a:r>
            <a:r>
              <a:rPr lang="en-US" b="0" dirty="0">
                <a:solidFill>
                  <a:srgbClr val="000000"/>
                </a:solidFill>
                <a:latin typeface="Arial" panose="020B0604020202020204" pitchFamily="34" charset="0"/>
              </a:rPr>
              <a:t> </a:t>
            </a:r>
            <a:r>
              <a:rPr lang="en-US" b="0" i="0" dirty="0">
                <a:solidFill>
                  <a:srgbClr val="000000"/>
                </a:solidFill>
                <a:effectLst/>
                <a:latin typeface="Arial" panose="020B0604020202020204" pitchFamily="34" charset="0"/>
              </a:rPr>
              <a:t>attacked the book </a:t>
            </a:r>
            <a:r>
              <a:rPr lang="en-US" b="0" i="0" dirty="0">
                <a:solidFill>
                  <a:srgbClr val="FF0000"/>
                </a:solidFill>
                <a:effectLst/>
                <a:latin typeface="Arial" panose="020B0604020202020204" pitchFamily="34" charset="0"/>
              </a:rPr>
              <a:t>arguing that its scenes of lust and depravity were likely to corrupt readers.</a:t>
            </a:r>
            <a:r>
              <a:rPr lang="en-US" b="0" i="0" dirty="0">
                <a:solidFill>
                  <a:srgbClr val="000000"/>
                </a:solidFill>
                <a:effectLst/>
                <a:latin typeface="Arial" panose="020B0604020202020204" pitchFamily="34" charset="0"/>
              </a:rPr>
              <a:t> For him, </a:t>
            </a:r>
            <a:r>
              <a:rPr lang="en-US" b="0" i="1" dirty="0">
                <a:solidFill>
                  <a:srgbClr val="000000"/>
                </a:solidFill>
                <a:effectLst/>
                <a:latin typeface="Arial" panose="020B0604020202020204" pitchFamily="34" charset="0"/>
              </a:rPr>
              <a:t>The Monk</a:t>
            </a:r>
            <a:r>
              <a:rPr lang="en-US" b="0" i="0" dirty="0">
                <a:solidFill>
                  <a:srgbClr val="000000"/>
                </a:solidFill>
                <a:effectLst/>
                <a:latin typeface="Arial" panose="020B0604020202020204" pitchFamily="34" charset="0"/>
              </a:rPr>
              <a:t> was a novel ‘which if a parent saw in the hands of a son or daughter he might reasonably turn pale’.</a:t>
            </a:r>
            <a:endParaRPr lang="en-US" dirty="0"/>
          </a:p>
        </p:txBody>
      </p:sp>
      <p:pic>
        <p:nvPicPr>
          <p:cNvPr id="1026" name="Picture 2" descr="Title page from the Monk, with facing illustration of a devil and a monk signing a scroll reading 'soul and body forever'">
            <a:extLst>
              <a:ext uri="{FF2B5EF4-FFF2-40B4-BE49-F238E27FC236}">
                <a16:creationId xmlns:a16="http://schemas.microsoft.com/office/drawing/2014/main" id="{90B77B58-D24C-7A47-53E0-25F7D43596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8714" y="1596805"/>
            <a:ext cx="6514470" cy="3664389"/>
          </a:xfrm>
          <a:prstGeom prst="rect">
            <a:avLst/>
          </a:prstGeom>
          <a:noFill/>
          <a:extLst>
            <a:ext uri="{909E8E84-426E-40DD-AFC4-6F175D3DCCD1}">
              <a14:hiddenFill xmlns:a14="http://schemas.microsoft.com/office/drawing/2010/main">
                <a:solidFill>
                  <a:srgbClr val="FFFFFF"/>
                </a:solidFill>
              </a14:hiddenFill>
            </a:ext>
          </a:extLst>
        </p:spPr>
      </p:pic>
      <p:sp>
        <p:nvSpPr>
          <p:cNvPr id="1039" name="Rectangle 1038">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ectangle 1042">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3839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1545-DDE9-48BB-B70A-ED31B15408C0}"/>
              </a:ext>
            </a:extLst>
          </p:cNvPr>
          <p:cNvSpPr>
            <a:spLocks noGrp="1"/>
          </p:cNvSpPr>
          <p:nvPr>
            <p:ph type="title"/>
          </p:nvPr>
        </p:nvSpPr>
        <p:spPr>
          <a:xfrm>
            <a:off x="95252" y="457330"/>
            <a:ext cx="4124324" cy="5693061"/>
          </a:xfrm>
        </p:spPr>
        <p:txBody>
          <a:bodyPr>
            <a:normAutofit fontScale="90000"/>
          </a:bodyPr>
          <a:lstStyle/>
          <a:p>
            <a:r>
              <a:rPr lang="en-US" sz="3100" b="0" dirty="0"/>
              <a:t>other forms of literary expression of pain: </a:t>
            </a:r>
            <a:r>
              <a:rPr lang="en-US" sz="3100" dirty="0">
                <a:solidFill>
                  <a:srgbClr val="FF0000"/>
                </a:solidFill>
              </a:rPr>
              <a:t>nonfictional accounts of murder in America… </a:t>
            </a:r>
            <a:br>
              <a:rPr lang="en-US" b="0" dirty="0"/>
            </a:br>
            <a:endParaRPr lang="en-US" b="0" dirty="0"/>
          </a:p>
        </p:txBody>
      </p:sp>
      <p:sp>
        <p:nvSpPr>
          <p:cNvPr id="3" name="Content Placeholder 2">
            <a:extLst>
              <a:ext uri="{FF2B5EF4-FFF2-40B4-BE49-F238E27FC236}">
                <a16:creationId xmlns:a16="http://schemas.microsoft.com/office/drawing/2014/main" id="{A20FE00B-F8FF-4790-9C4B-A2A8C2169422}"/>
              </a:ext>
            </a:extLst>
          </p:cNvPr>
          <p:cNvSpPr>
            <a:spLocks noGrp="1"/>
          </p:cNvSpPr>
          <p:nvPr>
            <p:ph idx="1"/>
          </p:nvPr>
        </p:nvSpPr>
        <p:spPr>
          <a:xfrm>
            <a:off x="4838700" y="705113"/>
            <a:ext cx="7258049" cy="5868407"/>
          </a:xfrm>
        </p:spPr>
        <p:txBody>
          <a:bodyPr>
            <a:normAutofit/>
          </a:bodyPr>
          <a:lstStyle/>
          <a:p>
            <a:r>
              <a:rPr lang="en-US" sz="1600" b="0" dirty="0"/>
              <a:t>Late 18th-early 19th.c., </a:t>
            </a:r>
            <a:r>
              <a:rPr lang="en-US" sz="1600" dirty="0"/>
              <a:t>new genres</a:t>
            </a:r>
            <a:r>
              <a:rPr lang="en-US" sz="1600" b="0" dirty="0"/>
              <a:t>=</a:t>
            </a:r>
          </a:p>
          <a:p>
            <a:r>
              <a:rPr lang="en-US" sz="1600" b="0" u="sng" dirty="0"/>
              <a:t>trial reports, criminal biographies and autobiographies,</a:t>
            </a:r>
            <a:br>
              <a:rPr lang="en-US" sz="1600" b="0" u="sng" dirty="0"/>
            </a:br>
            <a:r>
              <a:rPr lang="en-US" sz="1600" b="0" u="sng" dirty="0"/>
              <a:t>journalistic accounts of crimes, and detection narratives</a:t>
            </a:r>
            <a:r>
              <a:rPr lang="en-US" sz="1600" b="0" dirty="0"/>
              <a:t>.</a:t>
            </a:r>
          </a:p>
          <a:p>
            <a:r>
              <a:rPr lang="en-US" sz="1600" b="0" dirty="0"/>
              <a:t>The </a:t>
            </a:r>
            <a:r>
              <a:rPr lang="en-US" sz="1600" dirty="0"/>
              <a:t>popular account of murder </a:t>
            </a:r>
            <a:r>
              <a:rPr lang="en-US" sz="1600" b="0" dirty="0"/>
              <a:t>became increasingly ‘</a:t>
            </a:r>
            <a:r>
              <a:rPr lang="en-US" sz="1600" b="0" dirty="0">
                <a:solidFill>
                  <a:srgbClr val="FF0000"/>
                </a:solidFill>
              </a:rPr>
              <a:t>visual</a:t>
            </a:r>
            <a:r>
              <a:rPr lang="en-US" sz="1600" b="0" dirty="0"/>
              <a:t>’,  </a:t>
            </a:r>
            <a:r>
              <a:rPr lang="en-US" sz="1600" dirty="0"/>
              <a:t>offering </a:t>
            </a:r>
            <a:r>
              <a:rPr lang="en-US" sz="1600" u="sng" dirty="0"/>
              <a:t>detailed verbal descriptions and sometimes illustrations </a:t>
            </a:r>
            <a:r>
              <a:rPr lang="en-US" sz="1600" b="0" dirty="0"/>
              <a:t>of the crime.</a:t>
            </a:r>
          </a:p>
          <a:p>
            <a:r>
              <a:rPr lang="en-US" sz="1600" dirty="0"/>
              <a:t>Readers</a:t>
            </a:r>
            <a:r>
              <a:rPr lang="en-US" sz="1600" b="0" dirty="0"/>
              <a:t> were expressly invited to envision the murder in question, to </a:t>
            </a:r>
            <a:r>
              <a:rPr lang="en-US" sz="1600" b="0" dirty="0">
                <a:solidFill>
                  <a:srgbClr val="FF0000"/>
                </a:solidFill>
              </a:rPr>
              <a:t>reconstruct it imaginatively in their mind's</a:t>
            </a:r>
            <a:br>
              <a:rPr lang="en-US" sz="1600" b="0" dirty="0"/>
            </a:br>
            <a:r>
              <a:rPr lang="en-US" sz="1600" b="0" dirty="0"/>
              <a:t>eye, to watch the violence unfold.</a:t>
            </a:r>
          </a:p>
          <a:p>
            <a:r>
              <a:rPr lang="en-US" sz="1600" b="0" dirty="0"/>
              <a:t>attention directed to the </a:t>
            </a:r>
            <a:r>
              <a:rPr lang="en-US" sz="1600" dirty="0"/>
              <a:t>carnage of the scene, wounds inflicted, sufferings of the victim, state of the corpse, in language calculated to evoke readers' horror</a:t>
            </a:r>
            <a:r>
              <a:rPr lang="en-US" sz="1600" b="0" dirty="0"/>
              <a:t>.</a:t>
            </a:r>
            <a:endParaRPr lang="en-US" sz="1600" dirty="0"/>
          </a:p>
        </p:txBody>
      </p:sp>
    </p:spTree>
    <p:extLst>
      <p:ext uri="{BB962C8B-B14F-4D97-AF65-F5344CB8AC3E}">
        <p14:creationId xmlns:p14="http://schemas.microsoft.com/office/powerpoint/2010/main" val="1704256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A6E88-2791-4937-8A9C-89A8FCAD09D4}"/>
              </a:ext>
            </a:extLst>
          </p:cNvPr>
          <p:cNvSpPr>
            <a:spLocks noGrp="1"/>
          </p:cNvSpPr>
          <p:nvPr>
            <p:ph type="title"/>
          </p:nvPr>
        </p:nvSpPr>
        <p:spPr>
          <a:xfrm>
            <a:off x="376218" y="1162313"/>
            <a:ext cx="3833832" cy="5197498"/>
          </a:xfrm>
        </p:spPr>
        <p:txBody>
          <a:bodyPr>
            <a:normAutofit/>
          </a:bodyPr>
          <a:lstStyle/>
          <a:p>
            <a:r>
              <a:rPr lang="en-US" sz="2000" dirty="0"/>
              <a:t>Sensationalistic</a:t>
            </a:r>
            <a:r>
              <a:rPr lang="en-US" sz="2000" i="0" dirty="0">
                <a:solidFill>
                  <a:srgbClr val="000000"/>
                </a:solidFill>
                <a:effectLst/>
                <a:latin typeface="Code2000"/>
              </a:rPr>
              <a:t> </a:t>
            </a:r>
            <a:r>
              <a:rPr lang="en-US" sz="2000" dirty="0"/>
              <a:t>violence</a:t>
            </a:r>
            <a:r>
              <a:rPr lang="en-US" sz="2000" b="0" dirty="0"/>
              <a:t>: Michael McGarvey, Philadelphia carter, flogs his wife to death with a leather whip, having tied her to the bedpost by her hair (1828)</a:t>
            </a:r>
            <a:br>
              <a:rPr lang="en-US" sz="2000" b="0" dirty="0"/>
            </a:br>
            <a:endParaRPr lang="en-US" sz="2000" b="0" dirty="0"/>
          </a:p>
        </p:txBody>
      </p:sp>
      <p:pic>
        <p:nvPicPr>
          <p:cNvPr id="5" name="Content Placeholder 4">
            <a:extLst>
              <a:ext uri="{FF2B5EF4-FFF2-40B4-BE49-F238E27FC236}">
                <a16:creationId xmlns:a16="http://schemas.microsoft.com/office/drawing/2014/main" id="{84C78392-D165-4809-AE96-4830FFECDB43}"/>
              </a:ext>
            </a:extLst>
          </p:cNvPr>
          <p:cNvPicPr>
            <a:picLocks noGrp="1" noChangeAspect="1"/>
          </p:cNvPicPr>
          <p:nvPr>
            <p:ph idx="1"/>
          </p:nvPr>
        </p:nvPicPr>
        <p:blipFill>
          <a:blip r:embed="rId2"/>
          <a:stretch>
            <a:fillRect/>
          </a:stretch>
        </p:blipFill>
        <p:spPr>
          <a:xfrm>
            <a:off x="5853113" y="1579562"/>
            <a:ext cx="5219700" cy="3448050"/>
          </a:xfrm>
        </p:spPr>
      </p:pic>
    </p:spTree>
    <p:extLst>
      <p:ext uri="{BB962C8B-B14F-4D97-AF65-F5344CB8AC3E}">
        <p14:creationId xmlns:p14="http://schemas.microsoft.com/office/powerpoint/2010/main" val="1408140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1545-DDE9-48BB-B70A-ED31B15408C0}"/>
              </a:ext>
            </a:extLst>
          </p:cNvPr>
          <p:cNvSpPr>
            <a:spLocks noGrp="1"/>
          </p:cNvSpPr>
          <p:nvPr>
            <p:ph type="title"/>
          </p:nvPr>
        </p:nvSpPr>
        <p:spPr/>
        <p:txBody>
          <a:bodyPr>
            <a:normAutofit fontScale="90000"/>
          </a:bodyPr>
          <a:lstStyle/>
          <a:p>
            <a:r>
              <a:rPr lang="en-US" sz="3100" b="0" dirty="0"/>
              <a:t>other forms of literary expression of pain: </a:t>
            </a:r>
            <a:r>
              <a:rPr lang="en-US" sz="3100" dirty="0">
                <a:solidFill>
                  <a:srgbClr val="FF0000"/>
                </a:solidFill>
              </a:rPr>
              <a:t>nonfictional accounts of murder in England… </a:t>
            </a:r>
            <a:br>
              <a:rPr lang="en-US" b="0" dirty="0"/>
            </a:br>
            <a:endParaRPr lang="en-US" b="0" dirty="0"/>
          </a:p>
        </p:txBody>
      </p:sp>
      <p:sp>
        <p:nvSpPr>
          <p:cNvPr id="3" name="Content Placeholder 2">
            <a:extLst>
              <a:ext uri="{FF2B5EF4-FFF2-40B4-BE49-F238E27FC236}">
                <a16:creationId xmlns:a16="http://schemas.microsoft.com/office/drawing/2014/main" id="{A20FE00B-F8FF-4790-9C4B-A2A8C2169422}"/>
              </a:ext>
            </a:extLst>
          </p:cNvPr>
          <p:cNvSpPr>
            <a:spLocks noGrp="1"/>
          </p:cNvSpPr>
          <p:nvPr>
            <p:ph idx="1"/>
          </p:nvPr>
        </p:nvSpPr>
        <p:spPr>
          <a:xfrm>
            <a:off x="4988560" y="705114"/>
            <a:ext cx="6997403" cy="5197497"/>
          </a:xfrm>
        </p:spPr>
        <p:txBody>
          <a:bodyPr>
            <a:normAutofit/>
          </a:bodyPr>
          <a:lstStyle/>
          <a:p>
            <a:r>
              <a:rPr lang="en-US" sz="1500" b="0" dirty="0"/>
              <a:t>.</a:t>
            </a:r>
            <a:br>
              <a:rPr lang="en-US" sz="1500" b="0" dirty="0"/>
            </a:br>
            <a:br>
              <a:rPr lang="en-US" sz="1500" b="0" dirty="0"/>
            </a:br>
            <a:br>
              <a:rPr lang="en-US" sz="1400" b="0" dirty="0"/>
            </a:br>
            <a:endParaRPr lang="en-US" sz="1400" b="0" dirty="0"/>
          </a:p>
          <a:p>
            <a:br>
              <a:rPr lang="en-US" dirty="0"/>
            </a:br>
            <a:endParaRPr lang="en-US" dirty="0"/>
          </a:p>
        </p:txBody>
      </p:sp>
      <p:sp>
        <p:nvSpPr>
          <p:cNvPr id="5" name="TextBox 4">
            <a:extLst>
              <a:ext uri="{FF2B5EF4-FFF2-40B4-BE49-F238E27FC236}">
                <a16:creationId xmlns:a16="http://schemas.microsoft.com/office/drawing/2014/main" id="{D9F60D40-3FE0-40C7-A80F-2F0E58F49A48}"/>
              </a:ext>
            </a:extLst>
          </p:cNvPr>
          <p:cNvSpPr txBox="1"/>
          <p:nvPr/>
        </p:nvSpPr>
        <p:spPr>
          <a:xfrm>
            <a:off x="5376671" y="1080463"/>
            <a:ext cx="6096000" cy="4678204"/>
          </a:xfrm>
          <a:prstGeom prst="rect">
            <a:avLst/>
          </a:prstGeom>
          <a:noFill/>
        </p:spPr>
        <p:txBody>
          <a:bodyPr wrap="square">
            <a:spAutoFit/>
          </a:bodyPr>
          <a:lstStyle/>
          <a:p>
            <a:r>
              <a:rPr lang="en-US" sz="2000" dirty="0">
                <a:solidFill>
                  <a:srgbClr val="000000"/>
                </a:solidFill>
                <a:latin typeface="Code2000"/>
              </a:rPr>
              <a:t>Gothic fiction and the popular accounts of murder = a broader literary trend in the late 18th- early 19th c.  = "</a:t>
            </a:r>
            <a:r>
              <a:rPr lang="en-US" sz="2000" b="1" dirty="0">
                <a:solidFill>
                  <a:srgbClr val="FF0000"/>
                </a:solidFill>
                <a:latin typeface="Code2000"/>
              </a:rPr>
              <a:t>sensationalism</a:t>
            </a:r>
            <a:r>
              <a:rPr lang="en-US" sz="2000" dirty="0">
                <a:solidFill>
                  <a:srgbClr val="000000"/>
                </a:solidFill>
                <a:latin typeface="Code2000"/>
              </a:rPr>
              <a:t>“</a:t>
            </a:r>
          </a:p>
          <a:p>
            <a:r>
              <a:rPr lang="en-US" sz="2000" dirty="0">
                <a:solidFill>
                  <a:srgbClr val="000000"/>
                </a:solidFill>
                <a:latin typeface="Code2000"/>
              </a:rPr>
              <a:t> </a:t>
            </a:r>
          </a:p>
          <a:p>
            <a:r>
              <a:rPr lang="en-US" sz="2000" dirty="0">
                <a:solidFill>
                  <a:srgbClr val="000000"/>
                </a:solidFill>
                <a:latin typeface="Code2000"/>
              </a:rPr>
              <a:t>According to the Oxford English</a:t>
            </a:r>
            <a:r>
              <a:rPr lang="en-US" dirty="0">
                <a:solidFill>
                  <a:srgbClr val="000000"/>
                </a:solidFill>
                <a:latin typeface="Code2000"/>
              </a:rPr>
              <a:t> </a:t>
            </a:r>
            <a:r>
              <a:rPr lang="en-US" sz="2000" b="0" i="0" dirty="0">
                <a:solidFill>
                  <a:srgbClr val="000000"/>
                </a:solidFill>
                <a:effectLst/>
                <a:latin typeface="Code2000"/>
              </a:rPr>
              <a:t>Dictionary</a:t>
            </a:r>
            <a:r>
              <a:rPr lang="en-US" sz="2000" dirty="0">
                <a:solidFill>
                  <a:srgbClr val="000000"/>
                </a:solidFill>
                <a:latin typeface="Code2000"/>
              </a:rPr>
              <a:t>:</a:t>
            </a:r>
          </a:p>
          <a:p>
            <a:r>
              <a:rPr lang="en-US" sz="2000" dirty="0">
                <a:solidFill>
                  <a:srgbClr val="000000"/>
                </a:solidFill>
                <a:latin typeface="Code2000"/>
              </a:rPr>
              <a:t>1779 =</a:t>
            </a:r>
            <a:r>
              <a:rPr lang="en-US" sz="2000" b="0" i="0" dirty="0">
                <a:solidFill>
                  <a:srgbClr val="000000"/>
                </a:solidFill>
                <a:effectLst/>
                <a:latin typeface="Code2000"/>
              </a:rPr>
              <a:t> </a:t>
            </a:r>
            <a:r>
              <a:rPr lang="en-US" sz="2000" dirty="0">
                <a:solidFill>
                  <a:srgbClr val="000000"/>
                </a:solidFill>
                <a:latin typeface="Code2000"/>
              </a:rPr>
              <a:t>earliest usage of term "</a:t>
            </a:r>
            <a:r>
              <a:rPr lang="en-US" sz="2000" b="1" dirty="0">
                <a:solidFill>
                  <a:srgbClr val="000000"/>
                </a:solidFill>
                <a:latin typeface="Code2000"/>
              </a:rPr>
              <a:t>sensation</a:t>
            </a:r>
            <a:r>
              <a:rPr lang="en-US" sz="2000" dirty="0">
                <a:solidFill>
                  <a:srgbClr val="000000"/>
                </a:solidFill>
                <a:latin typeface="Code2000"/>
              </a:rPr>
              <a:t>" as "an excited or violent feeling" or "the production of </a:t>
            </a:r>
            <a:r>
              <a:rPr lang="en-US" sz="2000" b="1" dirty="0">
                <a:solidFill>
                  <a:srgbClr val="000000"/>
                </a:solidFill>
                <a:latin typeface="Code2000"/>
              </a:rPr>
              <a:t>violent emotion </a:t>
            </a:r>
            <a:r>
              <a:rPr lang="en-US" sz="2000" dirty="0">
                <a:solidFill>
                  <a:srgbClr val="000000"/>
                </a:solidFill>
                <a:latin typeface="Code2000"/>
              </a:rPr>
              <a:t>as an aim in works </a:t>
            </a:r>
            <a:r>
              <a:rPr lang="en-US" sz="2000" b="1" dirty="0">
                <a:solidFill>
                  <a:srgbClr val="000000"/>
                </a:solidFill>
                <a:latin typeface="Code2000"/>
              </a:rPr>
              <a:t>of literature or art</a:t>
            </a:r>
            <a:r>
              <a:rPr lang="en-US" sz="2000" dirty="0">
                <a:solidFill>
                  <a:srgbClr val="000000"/>
                </a:solidFill>
                <a:latin typeface="Code2000"/>
              </a:rPr>
              <a:t>“</a:t>
            </a:r>
          </a:p>
          <a:p>
            <a:br>
              <a:rPr lang="en-US" sz="1800" b="0" i="0" dirty="0">
                <a:solidFill>
                  <a:srgbClr val="000000"/>
                </a:solidFill>
                <a:effectLst/>
                <a:latin typeface="Code2000"/>
              </a:rPr>
            </a:br>
            <a:r>
              <a:rPr lang="en-US" sz="2000" dirty="0">
                <a:solidFill>
                  <a:srgbClr val="000000"/>
                </a:solidFill>
                <a:latin typeface="Code2000"/>
              </a:rPr>
              <a:t>in 1801, William Wordsworth (English Romantic poet) characterized it as a "craving for extraordinary incident" and "a degrading thirst after outrageous stimulation." </a:t>
            </a:r>
          </a:p>
          <a:p>
            <a:endParaRPr lang="en-US" sz="2000" dirty="0">
              <a:solidFill>
                <a:srgbClr val="000000"/>
              </a:solidFill>
              <a:latin typeface="Code2000"/>
            </a:endParaRPr>
          </a:p>
          <a:p>
            <a:r>
              <a:rPr lang="en-US" sz="2000" dirty="0">
                <a:solidFill>
                  <a:srgbClr val="000000"/>
                </a:solidFill>
                <a:latin typeface="Code2000"/>
              </a:rPr>
              <a:t>Causes of sensationalism for Wordsworth: </a:t>
            </a:r>
            <a:r>
              <a:rPr lang="en-US" sz="2000" dirty="0">
                <a:solidFill>
                  <a:srgbClr val="FF0000"/>
                </a:solidFill>
                <a:latin typeface="Code2000"/>
              </a:rPr>
              <a:t>urbanization</a:t>
            </a:r>
            <a:r>
              <a:rPr lang="en-US" sz="2000" dirty="0">
                <a:solidFill>
                  <a:srgbClr val="000000"/>
                </a:solidFill>
                <a:latin typeface="Code2000"/>
              </a:rPr>
              <a:t> and </a:t>
            </a:r>
            <a:r>
              <a:rPr lang="en-US" sz="2000" dirty="0">
                <a:solidFill>
                  <a:srgbClr val="FF0000"/>
                </a:solidFill>
                <a:latin typeface="Code2000"/>
              </a:rPr>
              <a:t>modern information technology</a:t>
            </a:r>
            <a:endParaRPr lang="en-US" sz="2000" dirty="0">
              <a:solidFill>
                <a:srgbClr val="000000"/>
              </a:solidFill>
              <a:latin typeface="Code2000"/>
            </a:endParaRPr>
          </a:p>
        </p:txBody>
      </p:sp>
    </p:spTree>
    <p:extLst>
      <p:ext uri="{BB962C8B-B14F-4D97-AF65-F5344CB8AC3E}">
        <p14:creationId xmlns:p14="http://schemas.microsoft.com/office/powerpoint/2010/main" val="362647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61545-DDE9-48BB-B70A-ED31B15408C0}"/>
              </a:ext>
            </a:extLst>
          </p:cNvPr>
          <p:cNvSpPr>
            <a:spLocks noGrp="1"/>
          </p:cNvSpPr>
          <p:nvPr>
            <p:ph type="title"/>
          </p:nvPr>
        </p:nvSpPr>
        <p:spPr/>
        <p:txBody>
          <a:bodyPr>
            <a:normAutofit/>
          </a:bodyPr>
          <a:lstStyle/>
          <a:p>
            <a:r>
              <a:rPr lang="en-US" sz="3100" b="0" dirty="0"/>
              <a:t>other forms of </a:t>
            </a:r>
            <a:r>
              <a:rPr lang="en-US" sz="3100" dirty="0">
                <a:solidFill>
                  <a:srgbClr val="FF0000"/>
                </a:solidFill>
              </a:rPr>
              <a:t>sensationalist</a:t>
            </a:r>
            <a:r>
              <a:rPr lang="en-US" sz="3100" b="0" dirty="0"/>
              <a:t> expression of pain</a:t>
            </a:r>
            <a:br>
              <a:rPr lang="en-US" b="0" dirty="0"/>
            </a:br>
            <a:endParaRPr lang="en-US" b="0" dirty="0"/>
          </a:p>
        </p:txBody>
      </p:sp>
      <p:sp>
        <p:nvSpPr>
          <p:cNvPr id="3" name="Content Placeholder 2">
            <a:extLst>
              <a:ext uri="{FF2B5EF4-FFF2-40B4-BE49-F238E27FC236}">
                <a16:creationId xmlns:a16="http://schemas.microsoft.com/office/drawing/2014/main" id="{A20FE00B-F8FF-4790-9C4B-A2A8C2169422}"/>
              </a:ext>
            </a:extLst>
          </p:cNvPr>
          <p:cNvSpPr>
            <a:spLocks noGrp="1"/>
          </p:cNvSpPr>
          <p:nvPr>
            <p:ph idx="1"/>
          </p:nvPr>
        </p:nvSpPr>
        <p:spPr/>
        <p:txBody>
          <a:bodyPr>
            <a:normAutofit/>
          </a:bodyPr>
          <a:lstStyle/>
          <a:p>
            <a:r>
              <a:rPr lang="en-US" sz="1500" b="0" dirty="0"/>
              <a:t>.</a:t>
            </a:r>
            <a:br>
              <a:rPr lang="en-US" sz="1500" b="0" dirty="0"/>
            </a:br>
            <a:br>
              <a:rPr lang="en-US" sz="1500" b="0" dirty="0"/>
            </a:br>
            <a:br>
              <a:rPr lang="en-US" sz="1400" b="0" dirty="0"/>
            </a:br>
            <a:endParaRPr lang="en-US" sz="1400" b="0" dirty="0"/>
          </a:p>
          <a:p>
            <a:br>
              <a:rPr lang="en-US" dirty="0"/>
            </a:br>
            <a:endParaRPr lang="en-US" dirty="0"/>
          </a:p>
        </p:txBody>
      </p:sp>
      <p:sp>
        <p:nvSpPr>
          <p:cNvPr id="5" name="TextBox 4">
            <a:extLst>
              <a:ext uri="{FF2B5EF4-FFF2-40B4-BE49-F238E27FC236}">
                <a16:creationId xmlns:a16="http://schemas.microsoft.com/office/drawing/2014/main" id="{D9F60D40-3FE0-40C7-A80F-2F0E58F49A48}"/>
              </a:ext>
            </a:extLst>
          </p:cNvPr>
          <p:cNvSpPr txBox="1"/>
          <p:nvPr/>
        </p:nvSpPr>
        <p:spPr>
          <a:xfrm>
            <a:off x="5376671" y="1080463"/>
            <a:ext cx="6096000" cy="5632311"/>
          </a:xfrm>
          <a:prstGeom prst="rect">
            <a:avLst/>
          </a:prstGeom>
          <a:noFill/>
        </p:spPr>
        <p:txBody>
          <a:bodyPr wrap="square">
            <a:spAutoFit/>
          </a:bodyPr>
          <a:lstStyle/>
          <a:p>
            <a:br>
              <a:rPr lang="en-US" sz="2000" dirty="0">
                <a:solidFill>
                  <a:srgbClr val="000000"/>
                </a:solidFill>
                <a:latin typeface="Code2000"/>
              </a:rPr>
            </a:br>
            <a:r>
              <a:rPr lang="en-US" sz="2000" dirty="0">
                <a:solidFill>
                  <a:srgbClr val="000000"/>
                </a:solidFill>
                <a:latin typeface="Code2000"/>
              </a:rPr>
              <a:t>The </a:t>
            </a:r>
            <a:r>
              <a:rPr lang="en-US" sz="2000" b="1" dirty="0">
                <a:solidFill>
                  <a:srgbClr val="000000"/>
                </a:solidFill>
                <a:latin typeface="Code2000"/>
              </a:rPr>
              <a:t>American penny press</a:t>
            </a:r>
            <a:r>
              <a:rPr lang="en-US" sz="2000" dirty="0">
                <a:solidFill>
                  <a:srgbClr val="000000"/>
                </a:solidFill>
                <a:latin typeface="Code2000"/>
              </a:rPr>
              <a:t>;</a:t>
            </a:r>
          </a:p>
          <a:p>
            <a:r>
              <a:rPr lang="en-US" sz="2000" b="1" dirty="0">
                <a:solidFill>
                  <a:srgbClr val="000000"/>
                </a:solidFill>
                <a:latin typeface="Code2000"/>
              </a:rPr>
              <a:t>captivity narratives</a:t>
            </a:r>
            <a:r>
              <a:rPr lang="en-US" sz="2000" dirty="0">
                <a:solidFill>
                  <a:srgbClr val="000000"/>
                </a:solidFill>
                <a:latin typeface="Code2000"/>
              </a:rPr>
              <a:t>; </a:t>
            </a:r>
            <a:r>
              <a:rPr lang="en-US" sz="2000" b="1" dirty="0">
                <a:solidFill>
                  <a:srgbClr val="000000"/>
                </a:solidFill>
                <a:latin typeface="Code2000"/>
              </a:rPr>
              <a:t>dime novels</a:t>
            </a:r>
            <a:r>
              <a:rPr lang="en-US" sz="2000" dirty="0">
                <a:solidFill>
                  <a:srgbClr val="000000"/>
                </a:solidFill>
                <a:latin typeface="Code2000"/>
              </a:rPr>
              <a:t>;</a:t>
            </a:r>
          </a:p>
          <a:p>
            <a:r>
              <a:rPr lang="en-US" sz="2000" dirty="0">
                <a:solidFill>
                  <a:srgbClr val="000000"/>
                </a:solidFill>
                <a:latin typeface="Code2000"/>
              </a:rPr>
              <a:t>the popular </a:t>
            </a:r>
            <a:r>
              <a:rPr lang="en-US" sz="2000" b="1" dirty="0">
                <a:solidFill>
                  <a:srgbClr val="000000"/>
                </a:solidFill>
                <a:latin typeface="Code2000"/>
              </a:rPr>
              <a:t>"mysteries of the city</a:t>
            </a:r>
            <a:r>
              <a:rPr lang="en-US" sz="2000" dirty="0">
                <a:solidFill>
                  <a:srgbClr val="000000"/>
                </a:solidFill>
                <a:latin typeface="Code2000"/>
              </a:rPr>
              <a:t>" genre;</a:t>
            </a:r>
          </a:p>
          <a:p>
            <a:r>
              <a:rPr lang="en-US" sz="2000" b="1" dirty="0">
                <a:solidFill>
                  <a:srgbClr val="000000"/>
                </a:solidFill>
                <a:latin typeface="Code2000"/>
              </a:rPr>
              <a:t>historical works on the Inquisition </a:t>
            </a:r>
            <a:r>
              <a:rPr lang="en-US" sz="2000" dirty="0">
                <a:solidFill>
                  <a:srgbClr val="000000"/>
                </a:solidFill>
                <a:latin typeface="Code2000"/>
              </a:rPr>
              <a:t>- </a:t>
            </a:r>
          </a:p>
          <a:p>
            <a:endParaRPr lang="en-US" sz="2000" dirty="0">
              <a:solidFill>
                <a:srgbClr val="000000"/>
              </a:solidFill>
              <a:latin typeface="Code2000"/>
            </a:endParaRPr>
          </a:p>
          <a:p>
            <a:r>
              <a:rPr lang="en-US" sz="2000" dirty="0">
                <a:solidFill>
                  <a:srgbClr val="000000"/>
                </a:solidFill>
                <a:latin typeface="Code2000"/>
              </a:rPr>
              <a:t>all were </a:t>
            </a:r>
            <a:r>
              <a:rPr lang="en-US" sz="2000" b="1" dirty="0">
                <a:solidFill>
                  <a:srgbClr val="000000"/>
                </a:solidFill>
                <a:latin typeface="Code2000"/>
              </a:rPr>
              <a:t>sensationalistic</a:t>
            </a:r>
            <a:r>
              <a:rPr lang="en-US" sz="2000" dirty="0">
                <a:solidFill>
                  <a:srgbClr val="000000"/>
                </a:solidFill>
                <a:latin typeface="Code2000"/>
              </a:rPr>
              <a:t> in nature and appealed to a popular </a:t>
            </a:r>
            <a:r>
              <a:rPr lang="en-US" sz="2000" b="1" dirty="0">
                <a:solidFill>
                  <a:srgbClr val="FF0000"/>
                </a:solidFill>
                <a:latin typeface="Code2000"/>
              </a:rPr>
              <a:t>voyeuristic taste for scenarios of suffering</a:t>
            </a:r>
            <a:r>
              <a:rPr lang="en-US" sz="2000" dirty="0">
                <a:solidFill>
                  <a:srgbClr val="000000"/>
                </a:solidFill>
                <a:latin typeface="Code2000"/>
              </a:rPr>
              <a:t>.</a:t>
            </a:r>
          </a:p>
          <a:p>
            <a:endParaRPr lang="en-US" sz="2000" dirty="0">
              <a:solidFill>
                <a:srgbClr val="000000"/>
              </a:solidFill>
              <a:latin typeface="Code2000"/>
            </a:endParaRPr>
          </a:p>
          <a:p>
            <a:r>
              <a:rPr lang="en-US" sz="2000" dirty="0">
                <a:solidFill>
                  <a:srgbClr val="000000"/>
                </a:solidFill>
                <a:latin typeface="Code2000"/>
              </a:rPr>
              <a:t> "Reader," wrote James Brice in </a:t>
            </a:r>
            <a:r>
              <a:rPr lang="en-US" sz="2000" i="1" dirty="0">
                <a:solidFill>
                  <a:srgbClr val="000000"/>
                </a:solidFill>
                <a:latin typeface="Code2000"/>
              </a:rPr>
              <a:t>Secrets of the</a:t>
            </a:r>
            <a:br>
              <a:rPr lang="en-US" sz="2000" i="1" dirty="0">
                <a:solidFill>
                  <a:srgbClr val="000000"/>
                </a:solidFill>
                <a:latin typeface="Code2000"/>
              </a:rPr>
            </a:br>
            <a:r>
              <a:rPr lang="en-US" sz="2000" i="1" dirty="0">
                <a:solidFill>
                  <a:srgbClr val="000000"/>
                </a:solidFill>
                <a:latin typeface="Code2000"/>
              </a:rPr>
              <a:t>Mount-Pleasant State Prison </a:t>
            </a:r>
            <a:r>
              <a:rPr lang="en-US" sz="2000" dirty="0">
                <a:solidFill>
                  <a:srgbClr val="000000"/>
                </a:solidFill>
                <a:latin typeface="Code2000"/>
              </a:rPr>
              <a:t>(1839), "if you could but once witness a state prison flogging. The victim is stripped naked and beaten with a cruel instrument of torture called a cat, from his neck to his heels, until as raw as a piece of beef.” </a:t>
            </a:r>
          </a:p>
          <a:p>
            <a:endParaRPr lang="en-US" sz="2000" dirty="0">
              <a:solidFill>
                <a:srgbClr val="000000"/>
              </a:solidFill>
              <a:latin typeface="Code2000"/>
            </a:endParaRPr>
          </a:p>
          <a:p>
            <a:r>
              <a:rPr lang="en-US" sz="2000" dirty="0">
                <a:solidFill>
                  <a:srgbClr val="000000"/>
                </a:solidFill>
                <a:latin typeface="Code2000"/>
              </a:rPr>
              <a:t>- </a:t>
            </a:r>
            <a:r>
              <a:rPr lang="en-US" sz="2000" b="1" dirty="0">
                <a:solidFill>
                  <a:srgbClr val="000000"/>
                </a:solidFill>
                <a:latin typeface="Code2000"/>
              </a:rPr>
              <a:t>The trope of redemptive suffering </a:t>
            </a:r>
            <a:r>
              <a:rPr lang="en-US" sz="2000" dirty="0">
                <a:solidFill>
                  <a:srgbClr val="000000"/>
                </a:solidFill>
                <a:latin typeface="Code2000"/>
              </a:rPr>
              <a:t>(in the American prison)</a:t>
            </a:r>
          </a:p>
        </p:txBody>
      </p:sp>
    </p:spTree>
    <p:extLst>
      <p:ext uri="{BB962C8B-B14F-4D97-AF65-F5344CB8AC3E}">
        <p14:creationId xmlns:p14="http://schemas.microsoft.com/office/powerpoint/2010/main" val="2134940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14" name="Rectangle 13">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095508"/>
            <a:ext cx="4668819"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3E8469-4385-4809-AFC2-037A09499FE6}"/>
              </a:ext>
            </a:extLst>
          </p:cNvPr>
          <p:cNvSpPr>
            <a:spLocks noGrp="1"/>
          </p:cNvSpPr>
          <p:nvPr>
            <p:ph type="title"/>
          </p:nvPr>
        </p:nvSpPr>
        <p:spPr>
          <a:xfrm>
            <a:off x="463825" y="1709530"/>
            <a:ext cx="3754671" cy="2528515"/>
          </a:xfrm>
        </p:spPr>
        <p:txBody>
          <a:bodyPr vert="horz" lIns="109728" tIns="109728" rIns="109728" bIns="91440" rtlCol="0" anchor="b">
            <a:normAutofit/>
          </a:bodyPr>
          <a:lstStyle/>
          <a:p>
            <a:pPr>
              <a:lnSpc>
                <a:spcPct val="115000"/>
              </a:lnSpc>
            </a:pPr>
            <a:r>
              <a:rPr lang="en-US" sz="1400" b="0" i="0" cap="all" dirty="0">
                <a:solidFill>
                  <a:schemeClr val="bg1"/>
                </a:solidFill>
                <a:effectLst/>
              </a:rPr>
              <a:t>the </a:t>
            </a:r>
            <a:r>
              <a:rPr lang="en-US" sz="1400" b="0" cap="all" dirty="0">
                <a:solidFill>
                  <a:schemeClr val="bg1"/>
                </a:solidFill>
              </a:rPr>
              <a:t>"torture of the rack, also called that of water and ropes" to a prisoner in the presence of ecclesiastical spectators. Rev. Cyrus Mason, </a:t>
            </a:r>
            <a:r>
              <a:rPr lang="en-US" sz="1400" b="0" i="1" cap="all" dirty="0">
                <a:solidFill>
                  <a:schemeClr val="bg1"/>
                </a:solidFill>
              </a:rPr>
              <a:t>A History of the Holy Catholic Inquisition</a:t>
            </a:r>
            <a:r>
              <a:rPr lang="en-US" sz="1400" b="0" cap="all" dirty="0">
                <a:solidFill>
                  <a:schemeClr val="bg1"/>
                </a:solidFill>
              </a:rPr>
              <a:t>,</a:t>
            </a:r>
            <a:br>
              <a:rPr lang="en-US" sz="1400" b="0" cap="all" dirty="0">
                <a:solidFill>
                  <a:schemeClr val="bg1"/>
                </a:solidFill>
              </a:rPr>
            </a:br>
            <a:r>
              <a:rPr lang="en-US" sz="1400" b="0" cap="all" dirty="0">
                <a:solidFill>
                  <a:schemeClr val="bg1"/>
                </a:solidFill>
              </a:rPr>
              <a:t>1835</a:t>
            </a:r>
          </a:p>
        </p:txBody>
      </p:sp>
      <p:sp>
        <p:nvSpPr>
          <p:cNvPr id="20" name="Rectangle 19">
            <a:extLst>
              <a:ext uri="{FF2B5EF4-FFF2-40B4-BE49-F238E27FC236}">
                <a16:creationId xmlns:a16="http://schemas.microsoft.com/office/drawing/2014/main" id="{BBD49B71-B686-4DFD-93AD-40CB19B62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72066" y="0"/>
            <a:ext cx="7519934"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7E29B00-4FEE-4092-8087-4D6A3E01C713}"/>
              </a:ext>
            </a:extLst>
          </p:cNvPr>
          <p:cNvPicPr>
            <a:picLocks noGrp="1" noChangeAspect="1"/>
          </p:cNvPicPr>
          <p:nvPr>
            <p:ph idx="1"/>
          </p:nvPr>
        </p:nvPicPr>
        <p:blipFill>
          <a:blip r:embed="rId2"/>
          <a:stretch>
            <a:fillRect/>
          </a:stretch>
        </p:blipFill>
        <p:spPr>
          <a:xfrm>
            <a:off x="5312285" y="1623946"/>
            <a:ext cx="6236248" cy="3960017"/>
          </a:xfrm>
          <a:prstGeom prst="rect">
            <a:avLst/>
          </a:prstGeom>
        </p:spPr>
      </p:pic>
      <p:sp>
        <p:nvSpPr>
          <p:cNvPr id="22" name="Rectangle 21">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6534"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8078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1DB-F388-4AB0-B545-7B3E1AD87800}"/>
              </a:ext>
            </a:extLst>
          </p:cNvPr>
          <p:cNvSpPr>
            <a:spLocks noGrp="1"/>
          </p:cNvSpPr>
          <p:nvPr>
            <p:ph type="title"/>
          </p:nvPr>
        </p:nvSpPr>
        <p:spPr/>
        <p:txBody>
          <a:bodyPr/>
          <a:lstStyle/>
          <a:p>
            <a:r>
              <a:rPr lang="en-US" sz="3600" b="0" dirty="0"/>
              <a:t>other forms of literary expression of pain: </a:t>
            </a:r>
            <a:r>
              <a:rPr lang="en-US" sz="3600" b="0" dirty="0">
                <a:solidFill>
                  <a:srgbClr val="FF0000"/>
                </a:solidFill>
              </a:rPr>
              <a:t>pornography</a:t>
            </a:r>
            <a:endParaRPr lang="en-US" dirty="0">
              <a:solidFill>
                <a:srgbClr val="FF0000"/>
              </a:solidFill>
            </a:endParaRPr>
          </a:p>
        </p:txBody>
      </p:sp>
      <p:sp>
        <p:nvSpPr>
          <p:cNvPr id="3" name="Content Placeholder 2">
            <a:extLst>
              <a:ext uri="{FF2B5EF4-FFF2-40B4-BE49-F238E27FC236}">
                <a16:creationId xmlns:a16="http://schemas.microsoft.com/office/drawing/2014/main" id="{FCD7A1C6-A332-4FA5-BC13-F58EFF22FF85}"/>
              </a:ext>
            </a:extLst>
          </p:cNvPr>
          <p:cNvSpPr>
            <a:spLocks noGrp="1"/>
          </p:cNvSpPr>
          <p:nvPr>
            <p:ph idx="1"/>
          </p:nvPr>
        </p:nvSpPr>
        <p:spPr/>
        <p:txBody>
          <a:bodyPr>
            <a:normAutofit lnSpcReduction="10000"/>
          </a:bodyPr>
          <a:lstStyle/>
          <a:p>
            <a:r>
              <a:rPr lang="en-US" sz="2000" b="0" dirty="0">
                <a:solidFill>
                  <a:srgbClr val="000000"/>
                </a:solidFill>
                <a:latin typeface="Code2000"/>
              </a:rPr>
              <a:t>Traditional English erotica had been dominated by </a:t>
            </a:r>
            <a:r>
              <a:rPr lang="en-US" sz="2000" dirty="0">
                <a:solidFill>
                  <a:srgbClr val="FF0000"/>
                </a:solidFill>
                <a:latin typeface="Code2000"/>
              </a:rPr>
              <a:t>bawdy</a:t>
            </a:r>
            <a:r>
              <a:rPr lang="en-US" sz="2000" b="0" dirty="0">
                <a:solidFill>
                  <a:srgbClr val="000000"/>
                </a:solidFill>
                <a:latin typeface="Code2000"/>
              </a:rPr>
              <a:t>, an innocent and unself-conscious kind of sexual writing,</a:t>
            </a:r>
            <a:br>
              <a:rPr lang="en-US" sz="2000" b="0" dirty="0">
                <a:solidFill>
                  <a:srgbClr val="000000"/>
                </a:solidFill>
                <a:latin typeface="Code2000"/>
              </a:rPr>
            </a:br>
            <a:r>
              <a:rPr lang="en-US" sz="2000" b="0" dirty="0">
                <a:solidFill>
                  <a:srgbClr val="000000"/>
                </a:solidFill>
                <a:latin typeface="Code2000"/>
              </a:rPr>
              <a:t>especially attentive to themes of </a:t>
            </a:r>
            <a:r>
              <a:rPr lang="en-US" sz="2000" dirty="0">
                <a:solidFill>
                  <a:srgbClr val="000000"/>
                </a:solidFill>
                <a:latin typeface="Code2000"/>
              </a:rPr>
              <a:t>cuckoldry</a:t>
            </a:r>
            <a:r>
              <a:rPr lang="en-US" sz="2000" b="0" dirty="0">
                <a:solidFill>
                  <a:srgbClr val="000000"/>
                </a:solidFill>
                <a:latin typeface="Code2000"/>
              </a:rPr>
              <a:t> and </a:t>
            </a:r>
            <a:r>
              <a:rPr lang="en-US" sz="2000" dirty="0">
                <a:solidFill>
                  <a:srgbClr val="000000"/>
                </a:solidFill>
                <a:latin typeface="Code2000"/>
              </a:rPr>
              <a:t>scatology</a:t>
            </a:r>
            <a:r>
              <a:rPr lang="en-US" sz="2000" b="0" dirty="0">
                <a:solidFill>
                  <a:srgbClr val="000000"/>
                </a:solidFill>
                <a:latin typeface="Code2000"/>
              </a:rPr>
              <a:t>.</a:t>
            </a:r>
          </a:p>
          <a:p>
            <a:br>
              <a:rPr lang="en-US" sz="2000" b="0" dirty="0">
                <a:solidFill>
                  <a:srgbClr val="000000"/>
                </a:solidFill>
                <a:latin typeface="Code2000"/>
              </a:rPr>
            </a:br>
            <a:r>
              <a:rPr lang="en-US" sz="2000" b="0" dirty="0">
                <a:solidFill>
                  <a:srgbClr val="000000"/>
                </a:solidFill>
                <a:latin typeface="Code2000"/>
              </a:rPr>
              <a:t>in the </a:t>
            </a:r>
            <a:r>
              <a:rPr lang="en-US" sz="2100" dirty="0">
                <a:solidFill>
                  <a:srgbClr val="000000"/>
                </a:solidFill>
                <a:latin typeface="Code2000"/>
              </a:rPr>
              <a:t>second half of 17</a:t>
            </a:r>
            <a:r>
              <a:rPr lang="en-US" sz="2100" baseline="30000" dirty="0">
                <a:solidFill>
                  <a:srgbClr val="000000"/>
                </a:solidFill>
                <a:latin typeface="Code2000"/>
              </a:rPr>
              <a:t>th</a:t>
            </a:r>
            <a:r>
              <a:rPr lang="en-US" sz="2100" dirty="0">
                <a:solidFill>
                  <a:srgbClr val="000000"/>
                </a:solidFill>
                <a:latin typeface="Code2000"/>
              </a:rPr>
              <a:t>.c</a:t>
            </a:r>
            <a:r>
              <a:rPr lang="en-US" sz="2100" b="0" dirty="0">
                <a:solidFill>
                  <a:srgbClr val="000000"/>
                </a:solidFill>
                <a:latin typeface="Code2000"/>
              </a:rPr>
              <a:t>, English booksellers and printers began to produce a </a:t>
            </a:r>
            <a:r>
              <a:rPr lang="en-US" sz="2100" b="0" u="sng" dirty="0">
                <a:solidFill>
                  <a:srgbClr val="000000"/>
                </a:solidFill>
                <a:latin typeface="Code2000"/>
              </a:rPr>
              <a:t>more modern kind of sexual writing</a:t>
            </a:r>
            <a:r>
              <a:rPr lang="en-US" sz="2100" b="0" dirty="0">
                <a:solidFill>
                  <a:srgbClr val="000000"/>
                </a:solidFill>
                <a:latin typeface="Code2000"/>
              </a:rPr>
              <a:t>, </a:t>
            </a:r>
            <a:r>
              <a:rPr lang="en-US" sz="2100" dirty="0">
                <a:solidFill>
                  <a:srgbClr val="000000"/>
                </a:solidFill>
                <a:latin typeface="Code2000"/>
              </a:rPr>
              <a:t>designed to arouse lust and encourage creation of sexual fantasies </a:t>
            </a:r>
            <a:br>
              <a:rPr lang="en-US" sz="2000" dirty="0"/>
            </a:br>
            <a:endParaRPr lang="en-US" sz="2000" b="0" dirty="0">
              <a:solidFill>
                <a:srgbClr val="000000"/>
              </a:solidFill>
              <a:latin typeface="Code2000"/>
            </a:endParaRPr>
          </a:p>
        </p:txBody>
      </p:sp>
    </p:spTree>
    <p:extLst>
      <p:ext uri="{BB962C8B-B14F-4D97-AF65-F5344CB8AC3E}">
        <p14:creationId xmlns:p14="http://schemas.microsoft.com/office/powerpoint/2010/main" val="561039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1DB-F388-4AB0-B545-7B3E1AD87800}"/>
              </a:ext>
            </a:extLst>
          </p:cNvPr>
          <p:cNvSpPr>
            <a:spLocks noGrp="1"/>
          </p:cNvSpPr>
          <p:nvPr>
            <p:ph type="title"/>
          </p:nvPr>
        </p:nvSpPr>
        <p:spPr/>
        <p:txBody>
          <a:bodyPr/>
          <a:lstStyle/>
          <a:p>
            <a:r>
              <a:rPr lang="en-US" sz="3600" b="0" dirty="0"/>
              <a:t>other forms of literary expression of pain: </a:t>
            </a:r>
            <a:r>
              <a:rPr lang="en-US" sz="3600" b="0" dirty="0">
                <a:solidFill>
                  <a:srgbClr val="FF0000"/>
                </a:solidFill>
              </a:rPr>
              <a:t>pornography</a:t>
            </a:r>
            <a:endParaRPr lang="en-US" dirty="0">
              <a:solidFill>
                <a:srgbClr val="FF0000"/>
              </a:solidFill>
            </a:endParaRPr>
          </a:p>
        </p:txBody>
      </p:sp>
      <p:sp>
        <p:nvSpPr>
          <p:cNvPr id="3" name="Content Placeholder 2">
            <a:extLst>
              <a:ext uri="{FF2B5EF4-FFF2-40B4-BE49-F238E27FC236}">
                <a16:creationId xmlns:a16="http://schemas.microsoft.com/office/drawing/2014/main" id="{FCD7A1C6-A332-4FA5-BC13-F58EFF22FF85}"/>
              </a:ext>
            </a:extLst>
          </p:cNvPr>
          <p:cNvSpPr>
            <a:spLocks noGrp="1"/>
          </p:cNvSpPr>
          <p:nvPr>
            <p:ph idx="1"/>
          </p:nvPr>
        </p:nvSpPr>
        <p:spPr/>
        <p:txBody>
          <a:bodyPr>
            <a:normAutofit fontScale="77500" lnSpcReduction="20000"/>
          </a:bodyPr>
          <a:lstStyle/>
          <a:p>
            <a:endParaRPr lang="en-US" sz="2000" b="0" dirty="0">
              <a:solidFill>
                <a:srgbClr val="000000"/>
              </a:solidFill>
              <a:latin typeface="Code2000"/>
            </a:endParaRPr>
          </a:p>
          <a:p>
            <a:r>
              <a:rPr lang="en-US" sz="2600" b="0" dirty="0">
                <a:solidFill>
                  <a:srgbClr val="000000"/>
                </a:solidFill>
                <a:latin typeface="Code2000"/>
              </a:rPr>
              <a:t>If we define pornography as </a:t>
            </a:r>
            <a:r>
              <a:rPr lang="en-US" sz="2600" dirty="0">
                <a:solidFill>
                  <a:srgbClr val="000000"/>
                </a:solidFill>
                <a:latin typeface="Code2000"/>
              </a:rPr>
              <a:t>"the written or visual presentation in a realistic form of any genital or sexual </a:t>
            </a:r>
            <a:r>
              <a:rPr lang="en-US" sz="2600" dirty="0" err="1">
                <a:solidFill>
                  <a:srgbClr val="000000"/>
                </a:solidFill>
                <a:latin typeface="Code2000"/>
              </a:rPr>
              <a:t>behaviour</a:t>
            </a:r>
            <a:r>
              <a:rPr lang="en-US" sz="2600" dirty="0">
                <a:solidFill>
                  <a:srgbClr val="000000"/>
                </a:solidFill>
                <a:latin typeface="Code2000"/>
              </a:rPr>
              <a:t> with a deliberate violation of existing and widely accepted moral and social taboos.</a:t>
            </a:r>
            <a:r>
              <a:rPr lang="en-US" sz="2600" b="0" dirty="0">
                <a:solidFill>
                  <a:srgbClr val="000000"/>
                </a:solidFill>
                <a:latin typeface="Code2000"/>
              </a:rPr>
              <a:t>“ (Peter Wagner, </a:t>
            </a:r>
            <a:r>
              <a:rPr lang="en-US" sz="2600" b="0" i="1" dirty="0">
                <a:solidFill>
                  <a:srgbClr val="000000"/>
                </a:solidFill>
                <a:latin typeface="Code2000"/>
              </a:rPr>
              <a:t>Eros Revived: Erotica of the Enlightenment in England and America, </a:t>
            </a:r>
            <a:r>
              <a:rPr lang="en-US" sz="2600" b="0" dirty="0">
                <a:solidFill>
                  <a:srgbClr val="000000"/>
                </a:solidFill>
                <a:latin typeface="Code2000"/>
              </a:rPr>
              <a:t>London, 1988: 7),</a:t>
            </a:r>
          </a:p>
          <a:p>
            <a:r>
              <a:rPr lang="en-US" sz="2600" b="0" dirty="0">
                <a:solidFill>
                  <a:srgbClr val="000000"/>
                </a:solidFill>
                <a:latin typeface="Code2000"/>
              </a:rPr>
              <a:t>then</a:t>
            </a:r>
          </a:p>
          <a:p>
            <a:r>
              <a:rPr lang="en-US" sz="2600" b="0" dirty="0">
                <a:solidFill>
                  <a:srgbClr val="000000"/>
                </a:solidFill>
                <a:latin typeface="Code2000"/>
              </a:rPr>
              <a:t>It wasn’t until the </a:t>
            </a:r>
            <a:r>
              <a:rPr lang="en-US" sz="2600" dirty="0">
                <a:solidFill>
                  <a:srgbClr val="000000"/>
                </a:solidFill>
                <a:latin typeface="Code2000"/>
              </a:rPr>
              <a:t>18</a:t>
            </a:r>
            <a:r>
              <a:rPr lang="en-US" sz="2600" baseline="30000" dirty="0">
                <a:solidFill>
                  <a:srgbClr val="000000"/>
                </a:solidFill>
                <a:latin typeface="Code2000"/>
              </a:rPr>
              <a:t>th</a:t>
            </a:r>
            <a:r>
              <a:rPr lang="en-US" sz="2600" b="0" baseline="30000" dirty="0">
                <a:solidFill>
                  <a:srgbClr val="000000"/>
                </a:solidFill>
                <a:latin typeface="Code2000"/>
              </a:rPr>
              <a:t>  c. </a:t>
            </a:r>
            <a:r>
              <a:rPr lang="en-US" sz="2600" b="0" dirty="0">
                <a:solidFill>
                  <a:srgbClr val="000000"/>
                </a:solidFill>
                <a:latin typeface="Code2000"/>
              </a:rPr>
              <a:t>that these taboos included </a:t>
            </a:r>
            <a:r>
              <a:rPr lang="en-US" sz="2600" dirty="0">
                <a:solidFill>
                  <a:srgbClr val="FF0000"/>
                </a:solidFill>
                <a:latin typeface="Code2000"/>
              </a:rPr>
              <a:t>the infliction of pain</a:t>
            </a:r>
            <a:endParaRPr lang="en-US" sz="2000" b="0" dirty="0">
              <a:solidFill>
                <a:srgbClr val="000000"/>
              </a:solidFill>
              <a:latin typeface="Code2000"/>
            </a:endParaRPr>
          </a:p>
        </p:txBody>
      </p:sp>
    </p:spTree>
    <p:extLst>
      <p:ext uri="{BB962C8B-B14F-4D97-AF65-F5344CB8AC3E}">
        <p14:creationId xmlns:p14="http://schemas.microsoft.com/office/powerpoint/2010/main" val="1394842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95" name="Rectangle 2077">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6" name="Rectangle 2079">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97" name="Rectangle 2081">
            <a:extLst>
              <a:ext uri="{FF2B5EF4-FFF2-40B4-BE49-F238E27FC236}">
                <a16:creationId xmlns:a16="http://schemas.microsoft.com/office/drawing/2014/main" id="{DA4E7B50-D68C-43EB-930F-EA442A13A9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8" name="Rectangle 2083">
            <a:extLst>
              <a:ext uri="{FF2B5EF4-FFF2-40B4-BE49-F238E27FC236}">
                <a16:creationId xmlns:a16="http://schemas.microsoft.com/office/drawing/2014/main" id="{02822754-E01B-4742-88B9-BE0984BAF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5813" y="0"/>
            <a:ext cx="4016188"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9" name="Rectangle 2085">
            <a:extLst>
              <a:ext uri="{FF2B5EF4-FFF2-40B4-BE49-F238E27FC236}">
                <a16:creationId xmlns:a16="http://schemas.microsoft.com/office/drawing/2014/main" id="{387C5BBA-BBE2-4821-96CF-38FC49570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0" name="Rectangle 2087">
            <a:extLst>
              <a:ext uri="{FF2B5EF4-FFF2-40B4-BE49-F238E27FC236}">
                <a16:creationId xmlns:a16="http://schemas.microsoft.com/office/drawing/2014/main" id="{3611DA2B-4CF7-4A57-82AC-FA120DE44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1095508"/>
            <a:ext cx="12187426"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B641DB-F388-4AB0-B545-7B3E1AD87800}"/>
              </a:ext>
            </a:extLst>
          </p:cNvPr>
          <p:cNvSpPr>
            <a:spLocks noGrp="1"/>
          </p:cNvSpPr>
          <p:nvPr>
            <p:ph type="title"/>
          </p:nvPr>
        </p:nvSpPr>
        <p:spPr>
          <a:xfrm>
            <a:off x="493160" y="1475399"/>
            <a:ext cx="6917058" cy="1140580"/>
          </a:xfrm>
        </p:spPr>
        <p:txBody>
          <a:bodyPr vert="horz" lIns="109728" tIns="109728" rIns="109728" bIns="91440" rtlCol="0" anchor="ctr">
            <a:noAutofit/>
          </a:bodyPr>
          <a:lstStyle/>
          <a:p>
            <a:pPr>
              <a:lnSpc>
                <a:spcPct val="140000"/>
              </a:lnSpc>
            </a:pPr>
            <a:r>
              <a:rPr lang="en-US" dirty="0"/>
              <a:t>flagellation pornography</a:t>
            </a:r>
          </a:p>
        </p:txBody>
      </p:sp>
      <p:sp>
        <p:nvSpPr>
          <p:cNvPr id="3" name="Content Placeholder 2">
            <a:extLst>
              <a:ext uri="{FF2B5EF4-FFF2-40B4-BE49-F238E27FC236}">
                <a16:creationId xmlns:a16="http://schemas.microsoft.com/office/drawing/2014/main" id="{FCD7A1C6-A332-4FA5-BC13-F58EFF22FF85}"/>
              </a:ext>
            </a:extLst>
          </p:cNvPr>
          <p:cNvSpPr>
            <a:spLocks noGrp="1"/>
          </p:cNvSpPr>
          <p:nvPr>
            <p:ph sz="half" idx="1"/>
          </p:nvPr>
        </p:nvSpPr>
        <p:spPr>
          <a:xfrm>
            <a:off x="193040" y="2743995"/>
            <a:ext cx="7426959" cy="3280885"/>
          </a:xfrm>
        </p:spPr>
        <p:txBody>
          <a:bodyPr vert="horz" lIns="109728" tIns="109728" rIns="109728" bIns="91440" rtlCol="0" anchor="t">
            <a:normAutofit fontScale="92500" lnSpcReduction="10000"/>
          </a:bodyPr>
          <a:lstStyle/>
          <a:p>
            <a:pPr>
              <a:lnSpc>
                <a:spcPct val="130000"/>
              </a:lnSpc>
            </a:pPr>
            <a:endParaRPr lang="en-US" sz="900" b="0" dirty="0"/>
          </a:p>
          <a:p>
            <a:pPr>
              <a:lnSpc>
                <a:spcPct val="130000"/>
              </a:lnSpc>
            </a:pPr>
            <a:r>
              <a:rPr lang="en-US" b="0" dirty="0"/>
              <a:t>sexual flagellation </a:t>
            </a:r>
            <a:r>
              <a:rPr lang="en-US" b="0" i="0" u="sng" dirty="0">
                <a:effectLst/>
              </a:rPr>
              <a:t>interested few readers and authors before the</a:t>
            </a:r>
            <a:r>
              <a:rPr lang="en-US" b="0" u="sng" dirty="0"/>
              <a:t> 18th c.</a:t>
            </a:r>
            <a:br>
              <a:rPr lang="en-US" dirty="0"/>
            </a:br>
            <a:endParaRPr lang="en-US" dirty="0"/>
          </a:p>
          <a:p>
            <a:pPr>
              <a:lnSpc>
                <a:spcPct val="130000"/>
              </a:lnSpc>
            </a:pPr>
            <a:r>
              <a:rPr lang="en-US" b="0" dirty="0"/>
              <a:t>1718, Edmund </a:t>
            </a:r>
            <a:r>
              <a:rPr lang="en-US" b="0" dirty="0" err="1"/>
              <a:t>Curll</a:t>
            </a:r>
            <a:r>
              <a:rPr lang="en-US" b="0" dirty="0"/>
              <a:t> published an English translation of a Latin medical work, </a:t>
            </a:r>
            <a:r>
              <a:rPr lang="en-US" b="0" i="1" dirty="0"/>
              <a:t>A Treatise of the Use of Flogging in Venereal Affairs</a:t>
            </a:r>
            <a:r>
              <a:rPr lang="en-US" b="0" dirty="0"/>
              <a:t>.</a:t>
            </a:r>
          </a:p>
          <a:p>
            <a:pPr>
              <a:lnSpc>
                <a:spcPct val="130000"/>
              </a:lnSpc>
            </a:pPr>
            <a:r>
              <a:rPr lang="en-US" b="0" dirty="0"/>
              <a:t>1730s:  the respectable </a:t>
            </a:r>
            <a:r>
              <a:rPr lang="en-US" b="0" i="1" dirty="0"/>
              <a:t>Gentleman 's Magazine </a:t>
            </a:r>
            <a:r>
              <a:rPr lang="en-US" b="0" dirty="0"/>
              <a:t>was including some essays and letters on the art of flogging</a:t>
            </a:r>
          </a:p>
        </p:txBody>
      </p:sp>
      <p:pic>
        <p:nvPicPr>
          <p:cNvPr id="2050" name="Picture 2" descr="A treatise of the use of flogging in venereal affairs: also of the office of the loins and reins : written to the famous Christianus Cassius, Bishop of Lubeck, and Privy-Councellor to the Duke of Holstein">
            <a:extLst>
              <a:ext uri="{FF2B5EF4-FFF2-40B4-BE49-F238E27FC236}">
                <a16:creationId xmlns:a16="http://schemas.microsoft.com/office/drawing/2014/main" id="{B34FB217-CAD4-6281-2BF0-E516F0F5A37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9111420" y="1596389"/>
            <a:ext cx="2163507" cy="3994168"/>
          </a:xfrm>
          <a:prstGeom prst="rect">
            <a:avLst/>
          </a:prstGeom>
          <a:noFill/>
          <a:extLst>
            <a:ext uri="{909E8E84-426E-40DD-AFC4-6F175D3DCCD1}">
              <a14:hiddenFill xmlns:a14="http://schemas.microsoft.com/office/drawing/2010/main">
                <a:solidFill>
                  <a:srgbClr val="FFFFFF"/>
                </a:solidFill>
              </a14:hiddenFill>
            </a:ext>
          </a:extLst>
        </p:spPr>
      </p:pic>
      <p:sp>
        <p:nvSpPr>
          <p:cNvPr id="2101" name="Rectangle 2089">
            <a:extLst>
              <a:ext uri="{FF2B5EF4-FFF2-40B4-BE49-F238E27FC236}">
                <a16:creationId xmlns:a16="http://schemas.microsoft.com/office/drawing/2014/main" id="{C1CF7BFC-0A02-4106-88A8-CCC0D94445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144405"/>
            <a:ext cx="815008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2" name="Rectangle 2091">
            <a:extLst>
              <a:ext uri="{FF2B5EF4-FFF2-40B4-BE49-F238E27FC236}">
                <a16:creationId xmlns:a16="http://schemas.microsoft.com/office/drawing/2014/main" id="{73167A8C-FFEF-4D1B-8459-E2BB5C04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4" name="Rectangle 2093">
            <a:extLst>
              <a:ext uri="{FF2B5EF4-FFF2-40B4-BE49-F238E27FC236}">
                <a16:creationId xmlns:a16="http://schemas.microsoft.com/office/drawing/2014/main" id="{1CA3DFBE-30A6-4BDE-9238-14F3652B4F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2523"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4708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1DB-F388-4AB0-B545-7B3E1AD87800}"/>
              </a:ext>
            </a:extLst>
          </p:cNvPr>
          <p:cNvSpPr>
            <a:spLocks noGrp="1"/>
          </p:cNvSpPr>
          <p:nvPr>
            <p:ph type="title"/>
          </p:nvPr>
        </p:nvSpPr>
        <p:spPr/>
        <p:txBody>
          <a:bodyPr vert="horz" lIns="109728" tIns="109728" rIns="109728" bIns="91440" rtlCol="0" anchor="ctr">
            <a:normAutofit/>
          </a:bodyPr>
          <a:lstStyle/>
          <a:p>
            <a:pPr>
              <a:lnSpc>
                <a:spcPct val="140000"/>
              </a:lnSpc>
            </a:pPr>
            <a:r>
              <a:rPr lang="en-US" sz="2000" dirty="0"/>
              <a:t>flagellation pornography</a:t>
            </a:r>
          </a:p>
        </p:txBody>
      </p:sp>
      <p:sp>
        <p:nvSpPr>
          <p:cNvPr id="3" name="Content Placeholder 2">
            <a:extLst>
              <a:ext uri="{FF2B5EF4-FFF2-40B4-BE49-F238E27FC236}">
                <a16:creationId xmlns:a16="http://schemas.microsoft.com/office/drawing/2014/main" id="{FCD7A1C6-A332-4FA5-BC13-F58EFF22FF85}"/>
              </a:ext>
            </a:extLst>
          </p:cNvPr>
          <p:cNvSpPr>
            <a:spLocks noGrp="1"/>
          </p:cNvSpPr>
          <p:nvPr>
            <p:ph sz="half" idx="1"/>
          </p:nvPr>
        </p:nvSpPr>
        <p:spPr>
          <a:xfrm>
            <a:off x="5234430" y="304800"/>
            <a:ext cx="6172412" cy="2804159"/>
          </a:xfrm>
        </p:spPr>
        <p:txBody>
          <a:bodyPr vert="horz" lIns="109728" tIns="109728" rIns="109728" bIns="91440" rtlCol="0" anchor="t">
            <a:normAutofit fontScale="92500" lnSpcReduction="10000"/>
          </a:bodyPr>
          <a:lstStyle/>
          <a:p>
            <a:pPr>
              <a:lnSpc>
                <a:spcPct val="130000"/>
              </a:lnSpc>
            </a:pPr>
            <a:endParaRPr lang="en-US" sz="900" b="0" dirty="0"/>
          </a:p>
          <a:p>
            <a:pPr>
              <a:lnSpc>
                <a:spcPct val="130000"/>
              </a:lnSpc>
            </a:pPr>
            <a:r>
              <a:rPr lang="en-US" b="0" dirty="0"/>
              <a:t>1748-49: John Cleland’s </a:t>
            </a:r>
            <a:r>
              <a:rPr lang="en-US" b="0" i="1" dirty="0"/>
              <a:t>Fanny Hill, or Memoirs of a Woman of Pleasure</a:t>
            </a:r>
            <a:r>
              <a:rPr lang="en-US" b="0" dirty="0"/>
              <a:t>: scene of mutual flagellation between Fanny and Mr. </a:t>
            </a:r>
            <a:r>
              <a:rPr lang="en-US" b="0" dirty="0" err="1"/>
              <a:t>Barvile</a:t>
            </a:r>
            <a:r>
              <a:rPr lang="en-US" b="0" dirty="0"/>
              <a:t>.</a:t>
            </a:r>
          </a:p>
          <a:p>
            <a:pPr>
              <a:lnSpc>
                <a:spcPct val="130000"/>
              </a:lnSpc>
            </a:pPr>
            <a:r>
              <a:rPr lang="en-US" dirty="0"/>
              <a:t>flagellation mania significantly increases in late 18th c</a:t>
            </a:r>
            <a:r>
              <a:rPr lang="en-US" b="0" dirty="0"/>
              <a:t>. -just at the time the marquis de Sade produces his own works.</a:t>
            </a:r>
            <a:br>
              <a:rPr lang="en-US" dirty="0"/>
            </a:br>
            <a:endParaRPr lang="en-US" b="0" dirty="0"/>
          </a:p>
        </p:txBody>
      </p:sp>
      <p:pic>
        <p:nvPicPr>
          <p:cNvPr id="3074" name="Picture 2" descr="Image of book page. Click to open preview.">
            <a:extLst>
              <a:ext uri="{FF2B5EF4-FFF2-40B4-BE49-F238E27FC236}">
                <a16:creationId xmlns:a16="http://schemas.microsoft.com/office/drawing/2014/main" id="{3DD1D738-94FC-64FB-AA4E-92905615156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000240" y="3576320"/>
            <a:ext cx="3200399" cy="321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637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641DB-F388-4AB0-B545-7B3E1AD87800}"/>
              </a:ext>
            </a:extLst>
          </p:cNvPr>
          <p:cNvSpPr>
            <a:spLocks noGrp="1"/>
          </p:cNvSpPr>
          <p:nvPr>
            <p:ph type="title"/>
          </p:nvPr>
        </p:nvSpPr>
        <p:spPr/>
        <p:txBody>
          <a:bodyPr/>
          <a:lstStyle/>
          <a:p>
            <a:r>
              <a:rPr lang="en-US" b="0" dirty="0">
                <a:solidFill>
                  <a:srgbClr val="FF0000"/>
                </a:solidFill>
              </a:rPr>
              <a:t>The English vice</a:t>
            </a:r>
          </a:p>
        </p:txBody>
      </p:sp>
      <p:sp>
        <p:nvSpPr>
          <p:cNvPr id="3" name="Content Placeholder 2">
            <a:extLst>
              <a:ext uri="{FF2B5EF4-FFF2-40B4-BE49-F238E27FC236}">
                <a16:creationId xmlns:a16="http://schemas.microsoft.com/office/drawing/2014/main" id="{FCD7A1C6-A332-4FA5-BC13-F58EFF22FF85}"/>
              </a:ext>
            </a:extLst>
          </p:cNvPr>
          <p:cNvSpPr>
            <a:spLocks noGrp="1"/>
          </p:cNvSpPr>
          <p:nvPr>
            <p:ph idx="1"/>
          </p:nvPr>
        </p:nvSpPr>
        <p:spPr>
          <a:xfrm>
            <a:off x="4895850" y="133350"/>
            <a:ext cx="7181850" cy="6724650"/>
          </a:xfrm>
        </p:spPr>
        <p:txBody>
          <a:bodyPr>
            <a:normAutofit/>
          </a:bodyPr>
          <a:lstStyle/>
          <a:p>
            <a:endParaRPr lang="en-US" sz="2000" b="0" dirty="0">
              <a:solidFill>
                <a:srgbClr val="000000"/>
              </a:solidFill>
              <a:latin typeface="Code2000"/>
            </a:endParaRPr>
          </a:p>
          <a:p>
            <a:r>
              <a:rPr lang="en-US" sz="2400" b="0" dirty="0">
                <a:solidFill>
                  <a:srgbClr val="000000"/>
                </a:solidFill>
                <a:latin typeface="Code2000"/>
              </a:rPr>
              <a:t>the</a:t>
            </a:r>
            <a:r>
              <a:rPr lang="en-US" sz="2400" b="0" i="0" dirty="0">
                <a:solidFill>
                  <a:srgbClr val="000000"/>
                </a:solidFill>
                <a:effectLst/>
                <a:latin typeface="Code2000"/>
              </a:rPr>
              <a:t> 19</a:t>
            </a:r>
            <a:r>
              <a:rPr lang="en-US" sz="2400" b="0" i="0" baseline="30000" dirty="0">
                <a:solidFill>
                  <a:srgbClr val="000000"/>
                </a:solidFill>
                <a:effectLst/>
                <a:latin typeface="Code2000"/>
              </a:rPr>
              <a:t>th</a:t>
            </a:r>
            <a:r>
              <a:rPr lang="en-US" sz="2400" b="0" i="0" dirty="0">
                <a:solidFill>
                  <a:srgbClr val="000000"/>
                </a:solidFill>
                <a:effectLst/>
                <a:latin typeface="Code2000"/>
              </a:rPr>
              <a:t> c. =</a:t>
            </a:r>
            <a:r>
              <a:rPr lang="en-US" sz="2400" b="0" dirty="0">
                <a:solidFill>
                  <a:srgbClr val="000000"/>
                </a:solidFill>
                <a:latin typeface="Code2000"/>
              </a:rPr>
              <a:t> "the English vice“ becomes </a:t>
            </a:r>
            <a:r>
              <a:rPr lang="en-US" sz="2400" b="0" dirty="0">
                <a:solidFill>
                  <a:srgbClr val="FF0000"/>
                </a:solidFill>
                <a:latin typeface="Code2000"/>
              </a:rPr>
              <a:t>the central convention</a:t>
            </a:r>
            <a:r>
              <a:rPr lang="en-US" sz="2400" b="0" dirty="0">
                <a:solidFill>
                  <a:srgbClr val="000000"/>
                </a:solidFill>
                <a:latin typeface="Code2000"/>
              </a:rPr>
              <a:t> of English pornography.</a:t>
            </a:r>
          </a:p>
          <a:p>
            <a:endParaRPr lang="en-US" sz="2400" b="0" dirty="0">
              <a:solidFill>
                <a:srgbClr val="000000"/>
              </a:solidFill>
              <a:latin typeface="Code2000"/>
            </a:endParaRPr>
          </a:p>
          <a:p>
            <a:r>
              <a:rPr lang="en-US" sz="2400" b="0" dirty="0">
                <a:solidFill>
                  <a:srgbClr val="000000"/>
                </a:solidFill>
                <a:latin typeface="Code2000"/>
              </a:rPr>
              <a:t>In such works as </a:t>
            </a:r>
            <a:r>
              <a:rPr lang="en-US" sz="2400" b="0" i="1" dirty="0">
                <a:solidFill>
                  <a:srgbClr val="000000"/>
                </a:solidFill>
                <a:latin typeface="Code2000"/>
              </a:rPr>
              <a:t>The </a:t>
            </a:r>
            <a:r>
              <a:rPr lang="en-US" sz="2400" b="0" i="1" dirty="0" err="1">
                <a:solidFill>
                  <a:srgbClr val="000000"/>
                </a:solidFill>
                <a:latin typeface="Code2000"/>
              </a:rPr>
              <a:t>Rodiad</a:t>
            </a:r>
            <a:r>
              <a:rPr lang="en-US" sz="2400" b="0" i="1" dirty="0">
                <a:solidFill>
                  <a:srgbClr val="000000"/>
                </a:solidFill>
                <a:latin typeface="Code2000"/>
              </a:rPr>
              <a:t> </a:t>
            </a:r>
            <a:r>
              <a:rPr lang="en-US" sz="2400" b="0" dirty="0">
                <a:solidFill>
                  <a:srgbClr val="000000"/>
                </a:solidFill>
                <a:latin typeface="Code2000"/>
              </a:rPr>
              <a:t>(c. 1820) and </a:t>
            </a:r>
            <a:r>
              <a:rPr lang="en-US" sz="2400" b="0" i="1" dirty="0">
                <a:solidFill>
                  <a:srgbClr val="000000"/>
                </a:solidFill>
                <a:latin typeface="Code2000"/>
              </a:rPr>
              <a:t>The Merry Order of St. Bridget </a:t>
            </a:r>
            <a:r>
              <a:rPr lang="en-US" sz="2400" b="0" dirty="0">
                <a:solidFill>
                  <a:srgbClr val="000000"/>
                </a:solidFill>
                <a:latin typeface="Code2000"/>
              </a:rPr>
              <a:t>(1868) = various combinations of sexes and (often ambiguous, due to cross-dressing and role-playing) genders</a:t>
            </a:r>
            <a:br>
              <a:rPr lang="en-US" sz="2400" b="0" dirty="0">
                <a:solidFill>
                  <a:srgbClr val="000000"/>
                </a:solidFill>
                <a:latin typeface="Code2000"/>
              </a:rPr>
            </a:br>
            <a:r>
              <a:rPr lang="en-US" sz="2400" b="0" dirty="0">
                <a:solidFill>
                  <a:srgbClr val="000000"/>
                </a:solidFill>
                <a:latin typeface="Code2000"/>
              </a:rPr>
              <a:t>participated in the flagellation mania</a:t>
            </a:r>
            <a:br>
              <a:rPr lang="en-US" sz="2600" dirty="0"/>
            </a:br>
            <a:endParaRPr lang="en-US" sz="2600" b="0" dirty="0">
              <a:solidFill>
                <a:srgbClr val="000000"/>
              </a:solidFill>
              <a:latin typeface="Code2000"/>
            </a:endParaRPr>
          </a:p>
        </p:txBody>
      </p:sp>
    </p:spTree>
    <p:extLst>
      <p:ext uri="{BB962C8B-B14F-4D97-AF65-F5344CB8AC3E}">
        <p14:creationId xmlns:p14="http://schemas.microsoft.com/office/powerpoint/2010/main" val="511887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AEE9-FEB5-482F-D753-383999489FD1}"/>
              </a:ext>
            </a:extLst>
          </p:cNvPr>
          <p:cNvSpPr>
            <a:spLocks noGrp="1"/>
          </p:cNvSpPr>
          <p:nvPr>
            <p:ph type="title"/>
          </p:nvPr>
        </p:nvSpPr>
        <p:spPr/>
        <p:txBody>
          <a:bodyPr/>
          <a:lstStyle/>
          <a:p>
            <a:r>
              <a:rPr lang="en-US" b="0" dirty="0">
                <a:solidFill>
                  <a:srgbClr val="FF0000"/>
                </a:solidFill>
              </a:rPr>
              <a:t>The English vice</a:t>
            </a:r>
            <a:endParaRPr lang="en-US" dirty="0"/>
          </a:p>
        </p:txBody>
      </p:sp>
      <p:sp>
        <p:nvSpPr>
          <p:cNvPr id="3" name="Content Placeholder 2">
            <a:extLst>
              <a:ext uri="{FF2B5EF4-FFF2-40B4-BE49-F238E27FC236}">
                <a16:creationId xmlns:a16="http://schemas.microsoft.com/office/drawing/2014/main" id="{E11D0277-5139-2F7D-6DCB-DD7C4B4D9075}"/>
              </a:ext>
            </a:extLst>
          </p:cNvPr>
          <p:cNvSpPr>
            <a:spLocks noGrp="1"/>
          </p:cNvSpPr>
          <p:nvPr>
            <p:ph idx="1"/>
          </p:nvPr>
        </p:nvSpPr>
        <p:spPr>
          <a:xfrm>
            <a:off x="4970270" y="172721"/>
            <a:ext cx="6947410" cy="6329679"/>
          </a:xfrm>
        </p:spPr>
        <p:txBody>
          <a:bodyPr>
            <a:noAutofit/>
          </a:bodyPr>
          <a:lstStyle/>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THE RODIAD-</a:t>
            </a:r>
            <a:r>
              <a:rPr lang="en-US" sz="18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a:t>
            </a:r>
            <a:r>
              <a:rPr lang="en-US" kern="100" dirty="0">
                <a:latin typeface="Calibri" panose="020F0502020204030204" pitchFamily="34" charset="0"/>
                <a:ea typeface="Calibri" panose="020F0502020204030204" pitchFamily="34" charset="0"/>
                <a:cs typeface="Arial" panose="020B0604020202020204" pitchFamily="34" charset="0"/>
              </a:rPr>
              <a:t>by </a:t>
            </a:r>
            <a:r>
              <a:rPr lang="en-US" sz="18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GEORGE COLEMAN. </a:t>
            </a:r>
            <a:r>
              <a:rPr lang="en-US" kern="100" dirty="0">
                <a:solidFill>
                  <a:srgbClr val="333333"/>
                </a:solidFill>
                <a:latin typeface="Calibri" panose="020F0502020204030204" pitchFamily="34" charset="0"/>
                <a:ea typeface="Calibri" panose="020F0502020204030204" pitchFamily="34" charset="0"/>
                <a:cs typeface="Arial" panose="020B0604020202020204" pitchFamily="34" charset="0"/>
              </a:rPr>
              <a:t>1820.</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The Schoolmaster’s joy is to flog.” —</a:t>
            </a: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Schools without birch,” and “ All </a:t>
            </a: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corrections cruel, Beyond ten lines </a:t>
            </a: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by heart, and water gruel ; ”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All moral force.” A nice look out </a:t>
            </a: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latin typeface="Consolas" panose="020B0609020204030204" pitchFamily="49" charset="0"/>
                <a:ea typeface="Times New Roman" panose="02020603050405020304" pitchFamily="18" charset="0"/>
                <a:cs typeface="Courier New" panose="02070309020205020404" pitchFamily="49" charset="0"/>
              </a:rPr>
              <a:t>i</a:t>
            </a: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n truth, For us, the Teachers of</a:t>
            </a: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ingenious youth;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Who, when we must not mark our discipline, In bright red letters on their hinder skin,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marL="0" marR="0" latinLnBrk="1">
              <a:lnSpc>
                <a:spcPct val="107000"/>
              </a:lnSpc>
              <a:spcBef>
                <a:spcPts val="0"/>
              </a:spcBef>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And </a:t>
            </a:r>
            <a:r>
              <a:rPr lang="en-US" sz="2000" kern="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once have lost command of their posteriors,</a:t>
            </a:r>
            <a:r>
              <a:rPr lang="en-US" sz="2000" kern="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Will soon be taught who are the true superiors.</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01224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DD4B0-84D8-1AB3-BF54-E3F43CA17EA7}"/>
              </a:ext>
            </a:extLst>
          </p:cNvPr>
          <p:cNvSpPr>
            <a:spLocks noGrp="1"/>
          </p:cNvSpPr>
          <p:nvPr>
            <p:ph type="title"/>
          </p:nvPr>
        </p:nvSpPr>
        <p:spPr/>
        <p:txBody>
          <a:bodyPr/>
          <a:lstStyle/>
          <a:p>
            <a:r>
              <a:rPr lang="en-US" b="0" dirty="0">
                <a:solidFill>
                  <a:srgbClr val="FF0000"/>
                </a:solidFill>
              </a:rPr>
              <a:t>The English vice</a:t>
            </a:r>
            <a:endParaRPr lang="en-US" dirty="0"/>
          </a:p>
        </p:txBody>
      </p:sp>
      <p:sp>
        <p:nvSpPr>
          <p:cNvPr id="7" name="Content Placeholder 6">
            <a:extLst>
              <a:ext uri="{FF2B5EF4-FFF2-40B4-BE49-F238E27FC236}">
                <a16:creationId xmlns:a16="http://schemas.microsoft.com/office/drawing/2014/main" id="{8C7EA610-CA2E-7D42-FEF5-49D222123C0B}"/>
              </a:ext>
            </a:extLst>
          </p:cNvPr>
          <p:cNvSpPr>
            <a:spLocks noGrp="1"/>
          </p:cNvSpPr>
          <p:nvPr>
            <p:ph idx="1"/>
          </p:nvPr>
        </p:nvSpPr>
        <p:spPr/>
        <p:txBody>
          <a:bodyPr>
            <a:normAutofit/>
          </a:bodyPr>
          <a:lstStyle/>
          <a:p>
            <a:pPr marL="0" marR="0" eaLnBrk="0" fontAlgn="base" hangingPunct="0">
              <a:lnSpc>
                <a:spcPct val="107000"/>
              </a:lnSpc>
              <a:spcBef>
                <a:spcPts val="0"/>
              </a:spcBef>
              <a:spcAft>
                <a:spcPts val="800"/>
              </a:spcAft>
            </a:pP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I ’m a schoolmaster of the good old school, — One to whose ear no sound such music seems </a:t>
            </a:r>
          </a:p>
          <a:p>
            <a:pPr marL="0" marR="0" eaLnBrk="0" fontAlgn="base" hangingPunct="0">
              <a:lnSpc>
                <a:spcPct val="107000"/>
              </a:lnSpc>
              <a:spcBef>
                <a:spcPts val="0"/>
              </a:spcBef>
              <a:spcAft>
                <a:spcPts val="800"/>
              </a:spcAft>
            </a:pP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-As when a </a:t>
            </a:r>
            <a:r>
              <a:rPr lang="en-US" sz="1800" kern="1200" spc="15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bold big boy for mercy screams </a:t>
            </a: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Mercy, which with my will he will not get</a:t>
            </a:r>
          </a:p>
          <a:p>
            <a:pPr marL="0" marR="0" eaLnBrk="0" fontAlgn="base" hangingPunct="0">
              <a:lnSpc>
                <a:spcPct val="107000"/>
              </a:lnSpc>
              <a:spcBef>
                <a:spcPts val="0"/>
              </a:spcBef>
              <a:spcAft>
                <a:spcPts val="800"/>
              </a:spcAft>
            </a:pP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Till </a:t>
            </a:r>
            <a:r>
              <a:rPr lang="en-US" sz="1800" kern="1200" spc="15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his low breeches with his blood be wet</a:t>
            </a: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 One </a:t>
            </a:r>
            <a:r>
              <a:rPr lang="en-US" sz="1800" kern="1200" spc="15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who enjoys more than any farce The </a:t>
            </a:r>
            <a:r>
              <a:rPr lang="en-US" sz="1800" kern="1200" spc="150" dirty="0" err="1">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writhings</a:t>
            </a:r>
            <a:r>
              <a:rPr lang="en-US" sz="1800" kern="1200" spc="15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 of a flagellated</a:t>
            </a: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a:t>
            </a:r>
          </a:p>
          <a:p>
            <a:pPr marL="0" marR="0" eaLnBrk="0" fontAlgn="base" hangingPunct="0">
              <a:lnSpc>
                <a:spcPct val="107000"/>
              </a:lnSpc>
              <a:spcBef>
                <a:spcPts val="0"/>
              </a:spcBef>
              <a:spcAft>
                <a:spcPts val="800"/>
              </a:spcAft>
            </a:pP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When the sharp ends of long fresh-budded rods, Wrap round the thighs and twinge the burning cods ; Or </a:t>
            </a:r>
            <a:r>
              <a:rPr lang="en-US" sz="1800" kern="1200" spc="15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the more spicy play of waxy whips, Dissects the buttocks and </a:t>
            </a:r>
            <a:r>
              <a:rPr lang="en-US" sz="1800" kern="1200" spc="150" dirty="0" err="1">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tatoos</a:t>
            </a:r>
            <a:r>
              <a:rPr lang="en-US" sz="1800" kern="1200" spc="150" dirty="0">
                <a:solidFill>
                  <a:srgbClr val="FF0000"/>
                </a:solidFill>
                <a:effectLst/>
                <a:latin typeface="Consolas" panose="020B0609020204030204" pitchFamily="49" charset="0"/>
                <a:ea typeface="Times New Roman" panose="02020603050405020304" pitchFamily="18" charset="0"/>
                <a:cs typeface="Courier New" panose="02070309020205020404" pitchFamily="49" charset="0"/>
              </a:rPr>
              <a:t> the hips</a:t>
            </a:r>
            <a:r>
              <a:rPr lang="en-US" sz="1800" kern="1200" spc="150" dirty="0">
                <a:solidFill>
                  <a:srgbClr val="333333"/>
                </a:solidFill>
                <a:effectLst/>
                <a:latin typeface="Consolas" panose="020B0609020204030204" pitchFamily="49" charset="0"/>
                <a:ea typeface="Times New Roman" panose="02020603050405020304" pitchFamily="18" charset="0"/>
                <a:cs typeface="Courier New" panose="02070309020205020404" pitchFamily="49" charset="0"/>
              </a:rPr>
              <a:t>.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eaLnBrk="0" fontAlgn="base" hangingPunct="0">
              <a:lnSpc>
                <a:spcPct val="107000"/>
              </a:lnSpc>
              <a:spcBef>
                <a:spcPts val="0"/>
              </a:spcBef>
              <a:spcAft>
                <a:spcPts val="800"/>
              </a:spcAft>
            </a:pPr>
            <a:r>
              <a:rPr lang="en-US" sz="1800" kern="1200" spc="150" dirty="0">
                <a:solidFill>
                  <a:srgbClr val="FF0000"/>
                </a:solidFill>
                <a:effectLst/>
                <a:latin typeface="Consolas" panose="020B0609020204030204" pitchFamily="49" charset="0"/>
                <a:ea typeface="Calibri" panose="020F0502020204030204" pitchFamily="34" charset="0"/>
                <a:cs typeface="Arial" panose="020B0604020202020204" pitchFamily="34" charset="0"/>
              </a:rPr>
              <a:t>For want of better sport, I hold with glee</a:t>
            </a:r>
            <a:endParaRPr lang="en-US" sz="18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244833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487BE-2E9C-4442-B8FB-446DD2596497}"/>
              </a:ext>
            </a:extLst>
          </p:cNvPr>
          <p:cNvSpPr>
            <a:spLocks noGrp="1"/>
          </p:cNvSpPr>
          <p:nvPr>
            <p:ph type="title"/>
          </p:nvPr>
        </p:nvSpPr>
        <p:spPr>
          <a:xfrm>
            <a:off x="642918" y="1072111"/>
            <a:ext cx="3611029" cy="1177775"/>
          </a:xfrm>
        </p:spPr>
        <p:txBody>
          <a:bodyPr>
            <a:normAutofit fontScale="90000"/>
          </a:bodyPr>
          <a:lstStyle/>
          <a:p>
            <a:pPr>
              <a:lnSpc>
                <a:spcPct val="140000"/>
              </a:lnSpc>
            </a:pPr>
            <a:r>
              <a:rPr lang="en-US" sz="2700" b="0" dirty="0">
                <a:solidFill>
                  <a:srgbClr val="FF0000"/>
                </a:solidFill>
              </a:rPr>
              <a:t>The</a:t>
            </a:r>
            <a:r>
              <a:rPr lang="en-US" sz="2700" b="0" dirty="0"/>
              <a:t> </a:t>
            </a:r>
            <a:r>
              <a:rPr lang="en-US" sz="2700" b="0" dirty="0">
                <a:solidFill>
                  <a:srgbClr val="FF0000"/>
                </a:solidFill>
              </a:rPr>
              <a:t>English vice</a:t>
            </a:r>
            <a:br>
              <a:rPr lang="en-US" b="0" dirty="0">
                <a:solidFill>
                  <a:srgbClr val="FF0000"/>
                </a:solidFill>
              </a:rPr>
            </a:br>
            <a:endParaRPr lang="en-US" b="0" dirty="0">
              <a:solidFill>
                <a:srgbClr val="FF0000"/>
              </a:solidFill>
            </a:endParaRPr>
          </a:p>
        </p:txBody>
      </p:sp>
      <p:sp>
        <p:nvSpPr>
          <p:cNvPr id="16" name="Rectangle 15">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81E0676B-0AA2-0ABB-F69A-B9A9CE763F5B}"/>
              </a:ext>
            </a:extLst>
          </p:cNvPr>
          <p:cNvSpPr>
            <a:spLocks noGrp="1"/>
          </p:cNvSpPr>
          <p:nvPr>
            <p:ph idx="1"/>
          </p:nvPr>
        </p:nvSpPr>
        <p:spPr>
          <a:xfrm>
            <a:off x="85725" y="2009775"/>
            <a:ext cx="4410075" cy="3764820"/>
          </a:xfrm>
        </p:spPr>
        <p:txBody>
          <a:bodyPr anchor="t">
            <a:normAutofit/>
          </a:bodyPr>
          <a:lstStyle/>
          <a:p>
            <a:r>
              <a:rPr lang="en-US" sz="1800" b="0" i="0" dirty="0">
                <a:effectLst/>
                <a:latin typeface="+mn-lt"/>
              </a:rPr>
              <a:t>a lady flagellant flourishes her birch in the </a:t>
            </a:r>
            <a:r>
              <a:rPr lang="en-US" sz="1800" b="0" i="0" dirty="0" err="1">
                <a:effectLst/>
                <a:latin typeface="+mn-lt"/>
              </a:rPr>
              <a:t>frontis</a:t>
            </a:r>
            <a:r>
              <a:rPr lang="en-US" sz="1800" b="0" i="0" dirty="0">
                <a:effectLst/>
                <a:latin typeface="+mn-lt"/>
              </a:rPr>
              <a:t> illustration of</a:t>
            </a:r>
          </a:p>
          <a:p>
            <a:r>
              <a:rPr lang="en-US" sz="1800" b="0" i="1" dirty="0">
                <a:effectLst/>
                <a:latin typeface="+mn-lt"/>
              </a:rPr>
              <a:t>The</a:t>
            </a:r>
            <a:r>
              <a:rPr lang="en-US" b="0" i="1" dirty="0"/>
              <a:t> </a:t>
            </a:r>
            <a:r>
              <a:rPr lang="en-US" sz="1800" b="0" i="1" dirty="0">
                <a:effectLst/>
                <a:latin typeface="+mn-lt"/>
              </a:rPr>
              <a:t>Romance of Chastisement</a:t>
            </a:r>
            <a:r>
              <a:rPr lang="en-US" sz="1800" b="0" i="0" dirty="0">
                <a:effectLst/>
                <a:latin typeface="+mn-lt"/>
              </a:rPr>
              <a:t>; or, </a:t>
            </a:r>
            <a:r>
              <a:rPr lang="en-US" sz="1800" b="0" i="1" dirty="0">
                <a:effectLst/>
                <a:latin typeface="+mn-lt"/>
              </a:rPr>
              <a:t>Revelations of the School and Bedroom: By an Expert</a:t>
            </a:r>
            <a:r>
              <a:rPr lang="en-US" sz="1800" b="0" i="0" dirty="0">
                <a:effectLst/>
                <a:latin typeface="+mn-lt"/>
              </a:rPr>
              <a:t> (1876)</a:t>
            </a:r>
            <a:br>
              <a:rPr lang="en-US" sz="1800" dirty="0"/>
            </a:br>
            <a:endParaRPr lang="en-US" dirty="0"/>
          </a:p>
        </p:txBody>
      </p:sp>
      <p:pic>
        <p:nvPicPr>
          <p:cNvPr id="5" name="Content Placeholder 4">
            <a:extLst>
              <a:ext uri="{FF2B5EF4-FFF2-40B4-BE49-F238E27FC236}">
                <a16:creationId xmlns:a16="http://schemas.microsoft.com/office/drawing/2014/main" id="{6782D41C-81C3-447B-A7D4-E60B051BAF16}"/>
              </a:ext>
            </a:extLst>
          </p:cNvPr>
          <p:cNvPicPr>
            <a:picLocks noChangeAspect="1"/>
          </p:cNvPicPr>
          <p:nvPr/>
        </p:nvPicPr>
        <p:blipFill>
          <a:blip r:embed="rId2"/>
          <a:stretch>
            <a:fillRect/>
          </a:stretch>
        </p:blipFill>
        <p:spPr>
          <a:xfrm>
            <a:off x="6958155" y="1295962"/>
            <a:ext cx="2975587" cy="4266076"/>
          </a:xfrm>
          <a:prstGeom prst="rect">
            <a:avLst/>
          </a:prstGeom>
        </p:spPr>
      </p:pic>
      <p:sp>
        <p:nvSpPr>
          <p:cNvPr id="18" name="Rectangle 17">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8633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8" name="Rectangle 13">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15">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487BE-2E9C-4442-B8FB-446DD2596497}"/>
              </a:ext>
            </a:extLst>
          </p:cNvPr>
          <p:cNvSpPr>
            <a:spLocks noGrp="1"/>
          </p:cNvSpPr>
          <p:nvPr>
            <p:ph type="title"/>
          </p:nvPr>
        </p:nvSpPr>
        <p:spPr>
          <a:xfrm>
            <a:off x="642918" y="1072110"/>
            <a:ext cx="3611029" cy="1238275"/>
          </a:xfrm>
        </p:spPr>
        <p:txBody>
          <a:bodyPr>
            <a:normAutofit fontScale="90000"/>
          </a:bodyPr>
          <a:lstStyle/>
          <a:p>
            <a:pPr>
              <a:lnSpc>
                <a:spcPct val="140000"/>
              </a:lnSpc>
            </a:pPr>
            <a:r>
              <a:rPr lang="en-US" sz="3200" b="0" dirty="0">
                <a:solidFill>
                  <a:srgbClr val="FF0000"/>
                </a:solidFill>
              </a:rPr>
              <a:t>The</a:t>
            </a:r>
            <a:r>
              <a:rPr lang="en-US" sz="900" b="0" dirty="0"/>
              <a:t> </a:t>
            </a:r>
            <a:r>
              <a:rPr lang="en-US" sz="3200" b="0" dirty="0">
                <a:solidFill>
                  <a:srgbClr val="FF0000"/>
                </a:solidFill>
              </a:rPr>
              <a:t>English vice</a:t>
            </a:r>
            <a:br>
              <a:rPr lang="en-US" sz="3200" b="0" dirty="0">
                <a:solidFill>
                  <a:srgbClr val="FF0000"/>
                </a:solidFill>
              </a:rPr>
            </a:br>
            <a:endParaRPr lang="en-US" sz="3200" b="0" dirty="0">
              <a:solidFill>
                <a:srgbClr val="FF0000"/>
              </a:solidFill>
            </a:endParaRPr>
          </a:p>
        </p:txBody>
      </p:sp>
      <p:sp>
        <p:nvSpPr>
          <p:cNvPr id="50" name="Rectangle 17">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253E4F13-E2D1-6280-7AC4-F27544485A55}"/>
              </a:ext>
            </a:extLst>
          </p:cNvPr>
          <p:cNvSpPr>
            <a:spLocks noGrp="1"/>
          </p:cNvSpPr>
          <p:nvPr>
            <p:ph idx="1"/>
          </p:nvPr>
        </p:nvSpPr>
        <p:spPr>
          <a:xfrm>
            <a:off x="637874" y="2162175"/>
            <a:ext cx="3616073" cy="3612419"/>
          </a:xfrm>
        </p:spPr>
        <p:txBody>
          <a:bodyPr anchor="t">
            <a:normAutofit fontScale="85000" lnSpcReduction="20000"/>
          </a:bodyPr>
          <a:lstStyle/>
          <a:p>
            <a:r>
              <a:rPr lang="en-US" sz="1800" b="0" dirty="0">
                <a:latin typeface="+mn-lt"/>
              </a:rPr>
              <a:t>‘St Edmund, Bishop of Canterbury, was tormented by a very beautiful young woman: summoning her to his study, he administered such a flagellation that her body was covered with </a:t>
            </a:r>
            <a:r>
              <a:rPr lang="en-US" sz="1800" b="0" dirty="0" err="1">
                <a:latin typeface="+mn-lt"/>
              </a:rPr>
              <a:t>weals</a:t>
            </a:r>
            <a:r>
              <a:rPr lang="en-US" sz="1800" b="0" dirty="0">
                <a:latin typeface="+mn-lt"/>
              </a:rPr>
              <a:t>’. W.M. Cooper, </a:t>
            </a:r>
            <a:r>
              <a:rPr lang="en-US" sz="1800" b="0" i="1" dirty="0">
                <a:latin typeface="+mn-lt"/>
              </a:rPr>
              <a:t>Flagellation and the Flagellants: A History of the Rod in All Countries from the Earliest Period to the Present Time </a:t>
            </a:r>
            <a:r>
              <a:rPr lang="en-US" sz="1800" b="0" dirty="0">
                <a:latin typeface="+mn-lt"/>
              </a:rPr>
              <a:t>(1877).</a:t>
            </a:r>
            <a:endParaRPr lang="en-US" dirty="0"/>
          </a:p>
        </p:txBody>
      </p:sp>
      <p:pic>
        <p:nvPicPr>
          <p:cNvPr id="7" name="Content Placeholder 6">
            <a:extLst>
              <a:ext uri="{FF2B5EF4-FFF2-40B4-BE49-F238E27FC236}">
                <a16:creationId xmlns:a16="http://schemas.microsoft.com/office/drawing/2014/main" id="{F5D680DC-2C9C-4E73-8C20-4EFE58E605A8}"/>
              </a:ext>
            </a:extLst>
          </p:cNvPr>
          <p:cNvPicPr>
            <a:picLocks noChangeAspect="1"/>
          </p:cNvPicPr>
          <p:nvPr/>
        </p:nvPicPr>
        <p:blipFill rotWithShape="1">
          <a:blip r:embed="rId2"/>
          <a:srcRect t="8194" r="-1" b="4034"/>
          <a:stretch/>
        </p:blipFill>
        <p:spPr>
          <a:xfrm>
            <a:off x="4695713" y="713436"/>
            <a:ext cx="7500472" cy="5431128"/>
          </a:xfrm>
          <a:prstGeom prst="rect">
            <a:avLst/>
          </a:prstGeom>
        </p:spPr>
      </p:pic>
      <p:sp>
        <p:nvSpPr>
          <p:cNvPr id="51" name="Rectangle 19">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21">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23">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5">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27">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4998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537AA-C6E4-DED2-CDAF-185435343236}"/>
              </a:ext>
            </a:extLst>
          </p:cNvPr>
          <p:cNvSpPr>
            <a:spLocks noGrp="1"/>
          </p:cNvSpPr>
          <p:nvPr>
            <p:ph type="title"/>
          </p:nvPr>
        </p:nvSpPr>
        <p:spPr/>
        <p:txBody>
          <a:bodyPr>
            <a:normAutofit fontScale="90000"/>
          </a:bodyPr>
          <a:lstStyle/>
          <a:p>
            <a:r>
              <a:rPr lang="en-US" sz="2400" b="0" i="1" dirty="0">
                <a:latin typeface="+mn-lt"/>
              </a:rPr>
              <a:t>Flagellation and the Flagellants: A History of the Rod in All Countries from the Earliest Period to the Present Time </a:t>
            </a:r>
            <a:r>
              <a:rPr lang="en-US" sz="2400" b="0" dirty="0">
                <a:latin typeface="+mn-lt"/>
              </a:rPr>
              <a:t>(1877).</a:t>
            </a:r>
            <a:br>
              <a:rPr lang="en-US" sz="2400" b="0" dirty="0">
                <a:latin typeface="+mn-lt"/>
              </a:rPr>
            </a:br>
            <a:r>
              <a:rPr lang="en-US" sz="2400" b="0" dirty="0">
                <a:latin typeface="+mn-lt"/>
              </a:rPr>
              <a:t>- </a:t>
            </a:r>
            <a:r>
              <a:rPr lang="en-US" sz="2400" dirty="0">
                <a:latin typeface="+mn-lt"/>
              </a:rPr>
              <a:t>stories of the </a:t>
            </a:r>
            <a:r>
              <a:rPr lang="en-US" sz="2400" dirty="0">
                <a:solidFill>
                  <a:srgbClr val="FF0000"/>
                </a:solidFill>
                <a:latin typeface="+mn-lt"/>
              </a:rPr>
              <a:t>knout</a:t>
            </a:r>
            <a:r>
              <a:rPr lang="en-US" sz="2400" dirty="0">
                <a:latin typeface="+mn-lt"/>
              </a:rPr>
              <a:t> </a:t>
            </a:r>
            <a:r>
              <a:rPr lang="en-US" sz="2400" b="0" dirty="0">
                <a:latin typeface="+mn-lt"/>
              </a:rPr>
              <a:t>in Russia</a:t>
            </a:r>
            <a:endParaRPr lang="en-US" sz="2400" dirty="0"/>
          </a:p>
        </p:txBody>
      </p:sp>
      <p:pic>
        <p:nvPicPr>
          <p:cNvPr id="6146" name="Picture 2">
            <a:extLst>
              <a:ext uri="{FF2B5EF4-FFF2-40B4-BE49-F238E27FC236}">
                <a16:creationId xmlns:a16="http://schemas.microsoft.com/office/drawing/2014/main" id="{DD704AD5-627E-3471-D19D-927E9E8660E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38267" y="704850"/>
            <a:ext cx="3449392" cy="5197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679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lstStyle/>
          <a:p>
            <a:r>
              <a:rPr lang="en-US" b="0" dirty="0">
                <a:solidFill>
                  <a:srgbClr val="FF0000"/>
                </a:solidFill>
              </a:rPr>
              <a:t>The English vice</a:t>
            </a:r>
            <a:endParaRPr lang="en-US" dirty="0"/>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927600" y="406400"/>
            <a:ext cx="6918959" cy="5953759"/>
          </a:xfrm>
        </p:spPr>
        <p:txBody>
          <a:bodyPr>
            <a:noAutofit/>
          </a:bodyPr>
          <a:lstStyle/>
          <a:p>
            <a:r>
              <a:rPr lang="en-US" sz="2400" b="0" dirty="0">
                <a:solidFill>
                  <a:srgbClr val="000000"/>
                </a:solidFill>
                <a:latin typeface="Code2000"/>
              </a:rPr>
              <a:t>So, </a:t>
            </a:r>
            <a:r>
              <a:rPr lang="en-US" sz="2400" dirty="0">
                <a:solidFill>
                  <a:srgbClr val="000000"/>
                </a:solidFill>
                <a:latin typeface="Code2000"/>
              </a:rPr>
              <a:t>by the early 19</a:t>
            </a:r>
            <a:r>
              <a:rPr lang="en-US" sz="2400" baseline="30000" dirty="0">
                <a:solidFill>
                  <a:srgbClr val="000000"/>
                </a:solidFill>
                <a:latin typeface="Code2000"/>
              </a:rPr>
              <a:t>th</a:t>
            </a:r>
            <a:r>
              <a:rPr lang="en-US" sz="2400" dirty="0">
                <a:solidFill>
                  <a:srgbClr val="000000"/>
                </a:solidFill>
                <a:latin typeface="Code2000"/>
              </a:rPr>
              <a:t> c</a:t>
            </a:r>
            <a:r>
              <a:rPr lang="en-US" sz="2400" b="0" dirty="0">
                <a:solidFill>
                  <a:srgbClr val="000000"/>
                </a:solidFill>
                <a:latin typeface="Code2000"/>
              </a:rPr>
              <a:t>. -&gt;</a:t>
            </a:r>
          </a:p>
          <a:p>
            <a:r>
              <a:rPr lang="en-US" sz="2400" b="0" dirty="0">
                <a:solidFill>
                  <a:srgbClr val="000000"/>
                </a:solidFill>
                <a:latin typeface="Code2000"/>
              </a:rPr>
              <a:t>the </a:t>
            </a:r>
            <a:r>
              <a:rPr lang="en-US" sz="2400" dirty="0">
                <a:solidFill>
                  <a:srgbClr val="000000"/>
                </a:solidFill>
                <a:latin typeface="Code2000"/>
              </a:rPr>
              <a:t>spectacle of suffering</a:t>
            </a:r>
            <a:r>
              <a:rPr lang="en-US" sz="2400" b="0" dirty="0">
                <a:solidFill>
                  <a:srgbClr val="000000"/>
                </a:solidFill>
                <a:latin typeface="Code2000"/>
              </a:rPr>
              <a:t>-</a:t>
            </a:r>
          </a:p>
          <a:p>
            <a:r>
              <a:rPr lang="en-US" sz="2400" b="0" dirty="0">
                <a:solidFill>
                  <a:srgbClr val="000000"/>
                </a:solidFill>
                <a:latin typeface="Code2000"/>
              </a:rPr>
              <a:t>(which had first emerged from </a:t>
            </a:r>
            <a:r>
              <a:rPr lang="en-US" sz="2400" b="0" dirty="0">
                <a:solidFill>
                  <a:srgbClr val="FF0000"/>
                </a:solidFill>
                <a:latin typeface="Code2000"/>
              </a:rPr>
              <a:t>moral philosophy</a:t>
            </a:r>
            <a:r>
              <a:rPr lang="en-US" sz="2400" b="0" dirty="0">
                <a:solidFill>
                  <a:srgbClr val="000000"/>
                </a:solidFill>
                <a:latin typeface="Code2000"/>
              </a:rPr>
              <a:t>, -&gt; found its full articulation in </a:t>
            </a:r>
            <a:r>
              <a:rPr lang="en-US" sz="2400" b="0" dirty="0">
                <a:solidFill>
                  <a:srgbClr val="FF0000"/>
                </a:solidFill>
                <a:latin typeface="Code2000"/>
              </a:rPr>
              <a:t>sentimental literature and art</a:t>
            </a:r>
            <a:r>
              <a:rPr lang="en-US" sz="2400" b="0" dirty="0">
                <a:solidFill>
                  <a:srgbClr val="000000"/>
                </a:solidFill>
                <a:latin typeface="Code2000"/>
              </a:rPr>
              <a:t>, then-&gt; assumed increasingly sadistic forms in </a:t>
            </a:r>
            <a:r>
              <a:rPr lang="en-US" sz="2400" b="0" dirty="0">
                <a:solidFill>
                  <a:srgbClr val="FF0000"/>
                </a:solidFill>
                <a:latin typeface="Code2000"/>
              </a:rPr>
              <a:t>popular sensationalism</a:t>
            </a:r>
            <a:r>
              <a:rPr lang="en-US" sz="2400" b="0" dirty="0">
                <a:solidFill>
                  <a:srgbClr val="000000"/>
                </a:solidFill>
                <a:latin typeface="Code2000"/>
              </a:rPr>
              <a:t>)</a:t>
            </a:r>
          </a:p>
          <a:p>
            <a:r>
              <a:rPr lang="en-US" sz="2400" b="0" dirty="0">
                <a:solidFill>
                  <a:srgbClr val="000000"/>
                </a:solidFill>
                <a:latin typeface="Code2000"/>
              </a:rPr>
              <a:t>became the </a:t>
            </a:r>
            <a:r>
              <a:rPr lang="en-US" sz="2400" u="sng" dirty="0">
                <a:solidFill>
                  <a:srgbClr val="000000"/>
                </a:solidFill>
                <a:latin typeface="Code2000"/>
              </a:rPr>
              <a:t>dominant convention of sexual pornography</a:t>
            </a:r>
            <a:endParaRPr lang="en-US" sz="2400" dirty="0"/>
          </a:p>
          <a:p>
            <a:r>
              <a:rPr lang="en-US" sz="2400" dirty="0"/>
              <a:t>Why??</a:t>
            </a:r>
          </a:p>
        </p:txBody>
      </p:sp>
    </p:spTree>
    <p:extLst>
      <p:ext uri="{BB962C8B-B14F-4D97-AF65-F5344CB8AC3E}">
        <p14:creationId xmlns:p14="http://schemas.microsoft.com/office/powerpoint/2010/main" val="235761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lstStyle/>
          <a:p>
            <a:r>
              <a:rPr lang="en-US" b="0" dirty="0">
                <a:solidFill>
                  <a:srgbClr val="FF0000"/>
                </a:solidFill>
              </a:rPr>
              <a:t>The English vice</a:t>
            </a:r>
            <a:endParaRPr lang="en-US" dirty="0"/>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5376670" y="705113"/>
            <a:ext cx="6622289" cy="5614407"/>
          </a:xfrm>
        </p:spPr>
        <p:txBody>
          <a:bodyPr>
            <a:noAutofit/>
          </a:bodyPr>
          <a:lstStyle/>
          <a:p>
            <a:r>
              <a:rPr lang="en-US" sz="2000" b="0" dirty="0">
                <a:solidFill>
                  <a:srgbClr val="000000"/>
                </a:solidFill>
                <a:latin typeface="Code2000"/>
              </a:rPr>
              <a:t>From </a:t>
            </a:r>
            <a:r>
              <a:rPr lang="en-US" sz="2000" dirty="0">
                <a:solidFill>
                  <a:srgbClr val="000000"/>
                </a:solidFill>
                <a:latin typeface="Code2000"/>
              </a:rPr>
              <a:t>a broader and more historical perspective</a:t>
            </a:r>
            <a:r>
              <a:rPr lang="en-US" sz="2000" b="0" dirty="0">
                <a:solidFill>
                  <a:srgbClr val="000000"/>
                </a:solidFill>
                <a:latin typeface="Code2000"/>
              </a:rPr>
              <a:t>, the key to both these pornographic expressions =</a:t>
            </a:r>
          </a:p>
          <a:p>
            <a:r>
              <a:rPr lang="en-US" sz="2000" dirty="0">
                <a:solidFill>
                  <a:srgbClr val="FF0000"/>
                </a:solidFill>
                <a:latin typeface="Code2000"/>
              </a:rPr>
              <a:t>Changing attitudes toward pain in late 18- early 19</a:t>
            </a:r>
            <a:r>
              <a:rPr lang="en-US" sz="2000" baseline="30000" dirty="0">
                <a:solidFill>
                  <a:srgbClr val="FF0000"/>
                </a:solidFill>
                <a:latin typeface="Code2000"/>
              </a:rPr>
              <a:t>th</a:t>
            </a:r>
            <a:r>
              <a:rPr lang="en-US" sz="2000" dirty="0">
                <a:solidFill>
                  <a:srgbClr val="FF0000"/>
                </a:solidFill>
                <a:latin typeface="Code2000"/>
              </a:rPr>
              <a:t> c.</a:t>
            </a:r>
          </a:p>
          <a:p>
            <a:r>
              <a:rPr lang="en-US" sz="2000" b="0" dirty="0">
                <a:solidFill>
                  <a:srgbClr val="000000"/>
                </a:solidFill>
                <a:latin typeface="Code2000"/>
              </a:rPr>
              <a:t>If pornography is best defined = the representation of sexual behavior </a:t>
            </a:r>
            <a:r>
              <a:rPr lang="en-US" sz="2000" dirty="0">
                <a:solidFill>
                  <a:srgbClr val="000000"/>
                </a:solidFill>
                <a:latin typeface="Code2000"/>
              </a:rPr>
              <a:t>with a deliberate violation of moral and social taboos</a:t>
            </a:r>
            <a:r>
              <a:rPr lang="en-US" sz="2000" b="0" dirty="0">
                <a:solidFill>
                  <a:srgbClr val="000000"/>
                </a:solidFill>
                <a:latin typeface="Code2000"/>
              </a:rPr>
              <a:t>, =&gt;</a:t>
            </a:r>
          </a:p>
          <a:p>
            <a:r>
              <a:rPr lang="en-US" sz="2000" dirty="0">
                <a:solidFill>
                  <a:srgbClr val="000000"/>
                </a:solidFill>
                <a:latin typeface="Code2000"/>
              </a:rPr>
              <a:t>growing violence of pornography in late 18</a:t>
            </a:r>
            <a:r>
              <a:rPr lang="en-US" sz="2000" baseline="30000" dirty="0">
                <a:solidFill>
                  <a:srgbClr val="000000"/>
                </a:solidFill>
                <a:latin typeface="Code2000"/>
              </a:rPr>
              <a:t>th</a:t>
            </a:r>
            <a:r>
              <a:rPr lang="en-US" sz="2000" dirty="0">
                <a:solidFill>
                  <a:srgbClr val="000000"/>
                </a:solidFill>
                <a:latin typeface="Code2000"/>
              </a:rPr>
              <a:t> and 19</a:t>
            </a:r>
            <a:r>
              <a:rPr lang="en-US" sz="2000" baseline="30000" dirty="0">
                <a:solidFill>
                  <a:srgbClr val="000000"/>
                </a:solidFill>
                <a:latin typeface="Code2000"/>
              </a:rPr>
              <a:t>th</a:t>
            </a:r>
            <a:r>
              <a:rPr lang="en-US" sz="2000" dirty="0">
                <a:solidFill>
                  <a:srgbClr val="000000"/>
                </a:solidFill>
                <a:latin typeface="Code2000"/>
              </a:rPr>
              <a:t> </a:t>
            </a:r>
            <a:r>
              <a:rPr lang="en-US" sz="2000" b="0" dirty="0">
                <a:solidFill>
                  <a:srgbClr val="000000"/>
                </a:solidFill>
                <a:latin typeface="Code2000"/>
              </a:rPr>
              <a:t>c. is attributable to </a:t>
            </a:r>
            <a:r>
              <a:rPr lang="en-US" sz="2000" dirty="0">
                <a:solidFill>
                  <a:srgbClr val="000000"/>
                </a:solidFill>
                <a:latin typeface="Code2000"/>
              </a:rPr>
              <a:t>the </a:t>
            </a:r>
            <a:r>
              <a:rPr lang="en-US" sz="2000" u="sng" dirty="0">
                <a:solidFill>
                  <a:srgbClr val="000000"/>
                </a:solidFill>
                <a:latin typeface="Code2000"/>
              </a:rPr>
              <a:t>new shock value of pain </a:t>
            </a:r>
            <a:r>
              <a:rPr lang="en-US" sz="2000" b="0" dirty="0">
                <a:solidFill>
                  <a:srgbClr val="000000"/>
                </a:solidFill>
                <a:latin typeface="Code2000"/>
              </a:rPr>
              <a:t>within </a:t>
            </a:r>
            <a:r>
              <a:rPr lang="en-US" sz="3200" b="0" dirty="0">
                <a:solidFill>
                  <a:srgbClr val="000000"/>
                </a:solidFill>
                <a:latin typeface="Code2000"/>
              </a:rPr>
              <a:t>a culture redefining it </a:t>
            </a:r>
            <a:r>
              <a:rPr lang="en-US" sz="3200" dirty="0">
                <a:solidFill>
                  <a:srgbClr val="FF0000"/>
                </a:solidFill>
                <a:latin typeface="Code2000"/>
              </a:rPr>
              <a:t>as forbidden and therefore obscene. </a:t>
            </a:r>
            <a:endParaRPr lang="en-US" sz="3200" b="0" dirty="0">
              <a:solidFill>
                <a:srgbClr val="000000"/>
              </a:solidFill>
              <a:latin typeface="Code2000"/>
            </a:endParaRPr>
          </a:p>
        </p:txBody>
      </p:sp>
    </p:spTree>
    <p:extLst>
      <p:ext uri="{BB962C8B-B14F-4D97-AF65-F5344CB8AC3E}">
        <p14:creationId xmlns:p14="http://schemas.microsoft.com/office/powerpoint/2010/main" val="3011368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normAutofit/>
          </a:bodyPr>
          <a:lstStyle/>
          <a:p>
            <a:r>
              <a:rPr lang="en-US" sz="2800" dirty="0">
                <a:solidFill>
                  <a:srgbClr val="FF0000"/>
                </a:solidFill>
              </a:rPr>
              <a:t>Pornography of pain</a:t>
            </a:r>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781550" y="342900"/>
            <a:ext cx="7143749" cy="6149339"/>
          </a:xfrm>
        </p:spPr>
        <p:txBody>
          <a:bodyPr>
            <a:normAutofit/>
          </a:bodyPr>
          <a:lstStyle/>
          <a:p>
            <a:r>
              <a:rPr lang="en-US" sz="2200" b="0" dirty="0">
                <a:solidFill>
                  <a:srgbClr val="000000"/>
                </a:solidFill>
                <a:latin typeface="Code2000"/>
              </a:rPr>
              <a:t>During this period=</a:t>
            </a:r>
            <a:r>
              <a:rPr lang="en-US" sz="2200" b="0" i="0" dirty="0">
                <a:solidFill>
                  <a:srgbClr val="000000"/>
                </a:solidFill>
                <a:effectLst/>
                <a:latin typeface="Code2000"/>
              </a:rPr>
              <a:t> heightened awareness of </a:t>
            </a:r>
            <a:r>
              <a:rPr lang="en-US" sz="2200" i="0" dirty="0">
                <a:solidFill>
                  <a:srgbClr val="FF0000"/>
                </a:solidFill>
                <a:effectLst/>
                <a:latin typeface="Code2000"/>
              </a:rPr>
              <a:t>the close relationship between the </a:t>
            </a:r>
            <a:r>
              <a:rPr lang="en-US" sz="2200" i="0" u="sng" dirty="0">
                <a:solidFill>
                  <a:srgbClr val="FF0000"/>
                </a:solidFill>
                <a:effectLst/>
                <a:latin typeface="Code2000"/>
              </a:rPr>
              <a:t>revulsion</a:t>
            </a:r>
            <a:r>
              <a:rPr lang="en-US" sz="2200" i="0" dirty="0">
                <a:solidFill>
                  <a:srgbClr val="FF0000"/>
                </a:solidFill>
                <a:effectLst/>
                <a:latin typeface="Code2000"/>
              </a:rPr>
              <a:t> and the </a:t>
            </a:r>
            <a:r>
              <a:rPr lang="en-US" sz="2200" i="0" u="sng" dirty="0">
                <a:solidFill>
                  <a:srgbClr val="FF0000"/>
                </a:solidFill>
                <a:effectLst/>
                <a:latin typeface="Code2000"/>
              </a:rPr>
              <a:t>excitement </a:t>
            </a:r>
            <a:r>
              <a:rPr lang="en-US" sz="2200" i="0" dirty="0">
                <a:solidFill>
                  <a:srgbClr val="FF0000"/>
                </a:solidFill>
                <a:effectLst/>
                <a:latin typeface="Code2000"/>
              </a:rPr>
              <a:t>aroused by pain</a:t>
            </a:r>
            <a:r>
              <a:rPr lang="en-US" sz="2200" b="0" i="0" dirty="0">
                <a:solidFill>
                  <a:srgbClr val="000000"/>
                </a:solidFill>
                <a:effectLst/>
                <a:latin typeface="Code2000"/>
              </a:rPr>
              <a:t>.</a:t>
            </a:r>
            <a:endParaRPr lang="en-US" sz="2200" dirty="0"/>
          </a:p>
          <a:p>
            <a:r>
              <a:rPr lang="en-US" sz="2200" b="0" i="0" dirty="0">
                <a:solidFill>
                  <a:srgbClr val="000000"/>
                </a:solidFill>
                <a:effectLst/>
                <a:latin typeface="Code2000"/>
              </a:rPr>
              <a:t>Throughout the 18</a:t>
            </a:r>
            <a:r>
              <a:rPr lang="en-US" sz="2200" b="0" i="0" baseline="30000" dirty="0">
                <a:solidFill>
                  <a:srgbClr val="000000"/>
                </a:solidFill>
                <a:effectLst/>
                <a:latin typeface="Code2000"/>
              </a:rPr>
              <a:t>th</a:t>
            </a:r>
            <a:r>
              <a:rPr lang="en-US" sz="2200" b="0" i="0" dirty="0">
                <a:solidFill>
                  <a:srgbClr val="000000"/>
                </a:solidFill>
                <a:effectLst/>
                <a:latin typeface="Code2000"/>
              </a:rPr>
              <a:t> c.,</a:t>
            </a:r>
            <a:r>
              <a:rPr lang="en-US" sz="2200" b="0" dirty="0">
                <a:solidFill>
                  <a:srgbClr val="000000"/>
                </a:solidFill>
                <a:latin typeface="Code2000"/>
              </a:rPr>
              <a:t> </a:t>
            </a:r>
            <a:r>
              <a:rPr lang="en-US" sz="2200" b="0" i="0" dirty="0">
                <a:solidFill>
                  <a:srgbClr val="FF0000"/>
                </a:solidFill>
                <a:effectLst/>
                <a:latin typeface="Code2000"/>
              </a:rPr>
              <a:t>humanitarian reform </a:t>
            </a:r>
            <a:r>
              <a:rPr lang="en-US" sz="2200" b="0" i="0" dirty="0">
                <a:solidFill>
                  <a:srgbClr val="000000"/>
                </a:solidFill>
                <a:effectLst/>
                <a:latin typeface="Code2000"/>
              </a:rPr>
              <a:t>had played a major causal role in </a:t>
            </a:r>
            <a:r>
              <a:rPr lang="en-US" sz="2200" i="0" dirty="0">
                <a:solidFill>
                  <a:srgbClr val="000000"/>
                </a:solidFill>
                <a:effectLst/>
                <a:latin typeface="Code2000"/>
              </a:rPr>
              <a:t>the cultural reconstruction of pain</a:t>
            </a:r>
            <a:r>
              <a:rPr lang="en-US" sz="2200" b="0" i="0" dirty="0">
                <a:solidFill>
                  <a:srgbClr val="000000"/>
                </a:solidFill>
                <a:effectLst/>
                <a:latin typeface="Code2000"/>
              </a:rPr>
              <a:t>, (identifying a range of formerly unquestioned social practices as </a:t>
            </a:r>
            <a:r>
              <a:rPr lang="en-US" sz="2200" i="0" dirty="0">
                <a:solidFill>
                  <a:srgbClr val="000000"/>
                </a:solidFill>
                <a:effectLst/>
                <a:latin typeface="Code2000"/>
              </a:rPr>
              <a:t>unacceptable cruelties </a:t>
            </a:r>
            <a:r>
              <a:rPr lang="en-US" sz="2200" b="0" i="0" dirty="0">
                <a:solidFill>
                  <a:srgbClr val="000000"/>
                </a:solidFill>
                <a:effectLst/>
                <a:latin typeface="Code2000"/>
              </a:rPr>
              <a:t>and demanding that virtuous people put a stop to such practices).</a:t>
            </a:r>
          </a:p>
          <a:p>
            <a:r>
              <a:rPr lang="en-US" sz="2200" b="0" i="0" dirty="0">
                <a:solidFill>
                  <a:srgbClr val="000000"/>
                </a:solidFill>
                <a:effectLst/>
                <a:latin typeface="Code2000"/>
              </a:rPr>
              <a:t>The </a:t>
            </a:r>
            <a:r>
              <a:rPr lang="en-US" sz="2200" i="0" dirty="0">
                <a:solidFill>
                  <a:srgbClr val="000000"/>
                </a:solidFill>
                <a:effectLst/>
                <a:latin typeface="Code2000"/>
              </a:rPr>
              <a:t>emergent pornography of pain </a:t>
            </a:r>
            <a:r>
              <a:rPr lang="en-US" sz="2200" b="0" i="0" dirty="0">
                <a:solidFill>
                  <a:srgbClr val="000000"/>
                </a:solidFill>
                <a:effectLst/>
                <a:latin typeface="Code2000"/>
              </a:rPr>
              <a:t>became a </a:t>
            </a:r>
            <a:r>
              <a:rPr lang="en-US" sz="2200" i="0" dirty="0">
                <a:solidFill>
                  <a:srgbClr val="FF0000"/>
                </a:solidFill>
                <a:effectLst/>
                <a:highlight>
                  <a:srgbClr val="FFFF00"/>
                </a:highlight>
                <a:latin typeface="Code2000"/>
              </a:rPr>
              <a:t>troubling moral dilemma </a:t>
            </a:r>
            <a:r>
              <a:rPr lang="en-US" sz="2200" b="0" i="0" dirty="0">
                <a:solidFill>
                  <a:srgbClr val="000000"/>
                </a:solidFill>
                <a:effectLst/>
                <a:latin typeface="Code2000"/>
              </a:rPr>
              <a:t>within the literature of </a:t>
            </a:r>
            <a:r>
              <a:rPr lang="en-US" sz="2200" i="0" dirty="0">
                <a:solidFill>
                  <a:srgbClr val="000000"/>
                </a:solidFill>
                <a:effectLst/>
                <a:latin typeface="Code2000"/>
              </a:rPr>
              <a:t>humanitarian reform</a:t>
            </a:r>
            <a:endParaRPr lang="en-US" b="0" dirty="0">
              <a:solidFill>
                <a:srgbClr val="000000"/>
              </a:solidFill>
              <a:latin typeface="Code2000"/>
            </a:endParaRPr>
          </a:p>
        </p:txBody>
      </p:sp>
    </p:spTree>
    <p:extLst>
      <p:ext uri="{BB962C8B-B14F-4D97-AF65-F5344CB8AC3E}">
        <p14:creationId xmlns:p14="http://schemas.microsoft.com/office/powerpoint/2010/main" val="393646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normAutofit/>
          </a:bodyPr>
          <a:lstStyle/>
          <a:p>
            <a:r>
              <a:rPr lang="en-US" sz="2800" dirty="0">
                <a:solidFill>
                  <a:srgbClr val="FF0000"/>
                </a:solidFill>
              </a:rPr>
              <a:t>Humanitarian reform</a:t>
            </a:r>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907280" y="342901"/>
            <a:ext cx="7018019" cy="5559710"/>
          </a:xfrm>
        </p:spPr>
        <p:txBody>
          <a:bodyPr>
            <a:normAutofit/>
          </a:bodyPr>
          <a:lstStyle/>
          <a:p>
            <a:endParaRPr lang="en-US" b="0" dirty="0">
              <a:solidFill>
                <a:srgbClr val="000000"/>
              </a:solidFill>
              <a:latin typeface="Code2000"/>
            </a:endParaRPr>
          </a:p>
          <a:p>
            <a:r>
              <a:rPr lang="en-US" sz="2400" b="0" i="0" dirty="0">
                <a:solidFill>
                  <a:srgbClr val="000000"/>
                </a:solidFill>
                <a:effectLst/>
                <a:highlight>
                  <a:srgbClr val="FFFF00"/>
                </a:highlight>
                <a:latin typeface="Code2000"/>
              </a:rPr>
              <a:t>Anglo-American humanitarian reformers </a:t>
            </a:r>
            <a:r>
              <a:rPr lang="en-US" sz="2400" b="0" dirty="0">
                <a:solidFill>
                  <a:srgbClr val="000000"/>
                </a:solidFill>
                <a:latin typeface="Code2000"/>
              </a:rPr>
              <a:t>became </a:t>
            </a:r>
            <a:r>
              <a:rPr lang="en-US" sz="2400" b="0" i="0" dirty="0">
                <a:solidFill>
                  <a:srgbClr val="000000"/>
                </a:solidFill>
                <a:effectLst/>
                <a:latin typeface="Code2000"/>
              </a:rPr>
              <a:t>deeply </a:t>
            </a:r>
            <a:r>
              <a:rPr lang="en-US" sz="2400" b="0" i="0" u="sng" dirty="0">
                <a:solidFill>
                  <a:srgbClr val="000000"/>
                </a:solidFill>
                <a:effectLst/>
                <a:highlight>
                  <a:srgbClr val="FFFF00"/>
                </a:highlight>
                <a:latin typeface="Code2000"/>
              </a:rPr>
              <a:t>concerned about pain </a:t>
            </a:r>
            <a:r>
              <a:rPr lang="en-US" sz="2400" b="0" i="0" dirty="0">
                <a:solidFill>
                  <a:srgbClr val="000000"/>
                </a:solidFill>
                <a:effectLst/>
                <a:latin typeface="Code2000"/>
              </a:rPr>
              <a:t>and </a:t>
            </a:r>
            <a:r>
              <a:rPr lang="en-US" sz="2400" b="0" i="0" u="sng" dirty="0">
                <a:solidFill>
                  <a:srgbClr val="000000"/>
                </a:solidFill>
                <a:effectLst/>
                <a:latin typeface="Code2000"/>
              </a:rPr>
              <a:t>opposed</a:t>
            </a:r>
            <a:r>
              <a:rPr lang="en-US" sz="2400" b="0" i="0" dirty="0">
                <a:solidFill>
                  <a:srgbClr val="000000"/>
                </a:solidFill>
                <a:effectLst/>
                <a:latin typeface="Code2000"/>
              </a:rPr>
              <a:t> to its willful infliction in </a:t>
            </a:r>
            <a:r>
              <a:rPr lang="en-US" sz="2400" i="0" dirty="0">
                <a:solidFill>
                  <a:srgbClr val="FF0000"/>
                </a:solidFill>
                <a:effectLst/>
                <a:latin typeface="Code2000"/>
              </a:rPr>
              <a:t>a wide range of social practices</a:t>
            </a:r>
            <a:r>
              <a:rPr lang="en-US" sz="2400" b="0" dirty="0">
                <a:solidFill>
                  <a:srgbClr val="000000"/>
                </a:solidFill>
                <a:latin typeface="Code2000"/>
              </a:rPr>
              <a:t>:</a:t>
            </a:r>
            <a:endParaRPr lang="en-US" sz="2400" b="0" i="0" dirty="0">
              <a:solidFill>
                <a:srgbClr val="000000"/>
              </a:solidFill>
              <a:effectLst/>
              <a:latin typeface="Code2000"/>
            </a:endParaRPr>
          </a:p>
          <a:p>
            <a:r>
              <a:rPr lang="en-US" sz="2400" b="0" i="0" dirty="0">
                <a:solidFill>
                  <a:srgbClr val="000000"/>
                </a:solidFill>
                <a:effectLst/>
                <a:latin typeface="Code2000"/>
              </a:rPr>
              <a:t>- Among the earliest beneficiaries of the new vogue for compassion = </a:t>
            </a:r>
            <a:r>
              <a:rPr lang="en-US" sz="2400" i="0" dirty="0">
                <a:solidFill>
                  <a:srgbClr val="000000"/>
                </a:solidFill>
                <a:effectLst/>
                <a:latin typeface="Code2000"/>
              </a:rPr>
              <a:t>animals</a:t>
            </a:r>
            <a:r>
              <a:rPr lang="en-US" sz="2400" b="0" i="0" dirty="0">
                <a:solidFill>
                  <a:srgbClr val="000000"/>
                </a:solidFill>
                <a:effectLst/>
                <a:latin typeface="Code2000"/>
              </a:rPr>
              <a:t>, =&gt; call for an </a:t>
            </a:r>
            <a:r>
              <a:rPr lang="en-US" sz="2400" i="0" dirty="0">
                <a:solidFill>
                  <a:srgbClr val="000000"/>
                </a:solidFill>
                <a:effectLst/>
                <a:latin typeface="Code2000"/>
              </a:rPr>
              <a:t>end to animal abuse</a:t>
            </a:r>
            <a:r>
              <a:rPr lang="en-US" sz="2400" b="0" i="0" dirty="0">
                <a:solidFill>
                  <a:srgbClr val="000000"/>
                </a:solidFill>
                <a:effectLst/>
                <a:latin typeface="Code2000"/>
              </a:rPr>
              <a:t>, including </a:t>
            </a:r>
            <a:r>
              <a:rPr lang="en-US" sz="2400" i="0" dirty="0">
                <a:solidFill>
                  <a:srgbClr val="000000"/>
                </a:solidFill>
                <a:effectLst/>
                <a:latin typeface="Code2000"/>
              </a:rPr>
              <a:t>blood sports</a:t>
            </a:r>
            <a:br>
              <a:rPr lang="en-US" sz="2400" b="0" i="0" dirty="0">
                <a:solidFill>
                  <a:srgbClr val="000000"/>
                </a:solidFill>
                <a:effectLst/>
                <a:latin typeface="Code2000"/>
              </a:rPr>
            </a:br>
            <a:r>
              <a:rPr lang="en-US" sz="2400" b="0" i="0" dirty="0">
                <a:solidFill>
                  <a:srgbClr val="000000"/>
                </a:solidFill>
                <a:effectLst/>
                <a:latin typeface="Code2000"/>
              </a:rPr>
              <a:t>(e.g. </a:t>
            </a:r>
            <a:r>
              <a:rPr lang="en-US" sz="2400" b="0" i="0" u="sng" dirty="0">
                <a:solidFill>
                  <a:srgbClr val="000000"/>
                </a:solidFill>
                <a:effectLst/>
                <a:latin typeface="Code2000"/>
              </a:rPr>
              <a:t>cock fighting and cock throwing, bull and bear baiting, and stag hunting)</a:t>
            </a:r>
            <a:endParaRPr lang="en-US" sz="2400" dirty="0"/>
          </a:p>
        </p:txBody>
      </p:sp>
    </p:spTree>
    <p:extLst>
      <p:ext uri="{BB962C8B-B14F-4D97-AF65-F5344CB8AC3E}">
        <p14:creationId xmlns:p14="http://schemas.microsoft.com/office/powerpoint/2010/main" val="323771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normAutofit/>
          </a:bodyPr>
          <a:lstStyle/>
          <a:p>
            <a:r>
              <a:rPr lang="en-US" sz="2800" dirty="0">
                <a:solidFill>
                  <a:srgbClr val="FF0000"/>
                </a:solidFill>
              </a:rPr>
              <a:t>Humanitarian reform</a:t>
            </a:r>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781550" y="342900"/>
            <a:ext cx="7143749" cy="6017259"/>
          </a:xfrm>
        </p:spPr>
        <p:txBody>
          <a:bodyPr>
            <a:normAutofit/>
          </a:bodyPr>
          <a:lstStyle/>
          <a:p>
            <a:endParaRPr lang="en-US" b="0" dirty="0">
              <a:solidFill>
                <a:srgbClr val="000000"/>
              </a:solidFill>
              <a:latin typeface="Code2000"/>
            </a:endParaRPr>
          </a:p>
          <a:p>
            <a:pPr marL="285750" indent="-285750">
              <a:buFontTx/>
              <a:buChar char="-"/>
            </a:pPr>
            <a:r>
              <a:rPr lang="en-US" sz="2400" b="0" i="0" dirty="0">
                <a:solidFill>
                  <a:srgbClr val="FF0000"/>
                </a:solidFill>
                <a:effectLst/>
                <a:latin typeface="Code2000"/>
              </a:rPr>
              <a:t>public infliction of pain or death </a:t>
            </a:r>
            <a:r>
              <a:rPr lang="en-US" sz="2400" b="0" i="0" dirty="0">
                <a:solidFill>
                  <a:srgbClr val="000000"/>
                </a:solidFill>
                <a:effectLst/>
                <a:latin typeface="Code2000"/>
              </a:rPr>
              <a:t>on the bodies of criminal offenders = was gradually </a:t>
            </a:r>
            <a:r>
              <a:rPr lang="en-US" sz="2400" b="0" i="0" dirty="0">
                <a:solidFill>
                  <a:srgbClr val="FF0000"/>
                </a:solidFill>
                <a:effectLst/>
                <a:latin typeface="Code2000"/>
              </a:rPr>
              <a:t>replaced</a:t>
            </a:r>
            <a:r>
              <a:rPr lang="en-US" sz="2400" b="0" i="0" dirty="0">
                <a:solidFill>
                  <a:srgbClr val="000000"/>
                </a:solidFill>
                <a:effectLst/>
                <a:latin typeface="Code2000"/>
              </a:rPr>
              <a:t> by the </a:t>
            </a:r>
            <a:r>
              <a:rPr lang="en-US" sz="2400" i="0" dirty="0">
                <a:solidFill>
                  <a:srgbClr val="000000"/>
                </a:solidFill>
                <a:effectLst/>
                <a:highlight>
                  <a:srgbClr val="FFFF00"/>
                </a:highlight>
                <a:latin typeface="Code2000"/>
              </a:rPr>
              <a:t>penitentiary system</a:t>
            </a:r>
            <a:r>
              <a:rPr lang="en-US" sz="2400" b="0" i="0" dirty="0">
                <a:solidFill>
                  <a:srgbClr val="000000"/>
                </a:solidFill>
                <a:effectLst/>
                <a:latin typeface="Code2000"/>
              </a:rPr>
              <a:t>.</a:t>
            </a:r>
          </a:p>
          <a:p>
            <a:pPr marL="285750" indent="-285750">
              <a:buFontTx/>
              <a:buChar char="-"/>
            </a:pPr>
            <a:r>
              <a:rPr lang="en-US" sz="2400" b="0" i="0" dirty="0">
                <a:solidFill>
                  <a:srgbClr val="000000"/>
                </a:solidFill>
                <a:effectLst/>
                <a:latin typeface="Code2000"/>
              </a:rPr>
              <a:t>brutal treatment of the </a:t>
            </a:r>
            <a:r>
              <a:rPr lang="en-US" sz="2400" i="0" dirty="0">
                <a:solidFill>
                  <a:srgbClr val="FF0000"/>
                </a:solidFill>
                <a:effectLst/>
                <a:latin typeface="Code2000"/>
              </a:rPr>
              <a:t>insane</a:t>
            </a:r>
            <a:r>
              <a:rPr lang="en-US" sz="2400" b="0" i="0" dirty="0">
                <a:solidFill>
                  <a:srgbClr val="000000"/>
                </a:solidFill>
                <a:effectLst/>
                <a:latin typeface="Code2000"/>
              </a:rPr>
              <a:t> was challenged by a new generation of </a:t>
            </a:r>
            <a:r>
              <a:rPr lang="en-US" sz="2400" b="0" i="0" dirty="0">
                <a:solidFill>
                  <a:srgbClr val="000000"/>
                </a:solidFill>
                <a:effectLst/>
                <a:highlight>
                  <a:srgbClr val="FFFF00"/>
                </a:highlight>
                <a:latin typeface="Code2000"/>
              </a:rPr>
              <a:t>asylum keepers </a:t>
            </a:r>
            <a:r>
              <a:rPr lang="en-US" sz="2400" b="0" i="0" dirty="0">
                <a:solidFill>
                  <a:srgbClr val="000000"/>
                </a:solidFill>
                <a:effectLst/>
                <a:latin typeface="Code2000"/>
              </a:rPr>
              <a:t>who </a:t>
            </a:r>
            <a:r>
              <a:rPr lang="en-US" sz="2400" b="0" i="0" u="sng" dirty="0">
                <a:solidFill>
                  <a:srgbClr val="000000"/>
                </a:solidFill>
                <a:effectLst/>
                <a:latin typeface="Code2000"/>
              </a:rPr>
              <a:t>replaced the </a:t>
            </a:r>
            <a:r>
              <a:rPr lang="en-US" sz="2400" i="0" u="sng" dirty="0">
                <a:solidFill>
                  <a:srgbClr val="000000"/>
                </a:solidFill>
                <a:effectLst/>
                <a:latin typeface="Code2000"/>
              </a:rPr>
              <a:t>physical coercions and medical procedures </a:t>
            </a:r>
            <a:r>
              <a:rPr lang="en-US" sz="2400" b="0" i="0" dirty="0">
                <a:solidFill>
                  <a:srgbClr val="000000"/>
                </a:solidFill>
                <a:effectLst/>
                <a:latin typeface="Code2000"/>
              </a:rPr>
              <a:t>of traditional "terrific" mental healing </a:t>
            </a:r>
            <a:r>
              <a:rPr lang="en-US" sz="2400" b="0" i="0" u="sng" dirty="0">
                <a:solidFill>
                  <a:srgbClr val="000000"/>
                </a:solidFill>
                <a:effectLst/>
                <a:latin typeface="Code2000"/>
              </a:rPr>
              <a:t>with </a:t>
            </a:r>
            <a:r>
              <a:rPr lang="en-US" sz="2400" i="0" u="sng" dirty="0">
                <a:solidFill>
                  <a:srgbClr val="000000"/>
                </a:solidFill>
                <a:effectLst/>
                <a:latin typeface="Code2000"/>
              </a:rPr>
              <a:t>"moral treatment" </a:t>
            </a:r>
            <a:r>
              <a:rPr lang="en-US" sz="2400" b="0" i="0" u="sng" dirty="0">
                <a:solidFill>
                  <a:srgbClr val="000000"/>
                </a:solidFill>
                <a:effectLst/>
                <a:latin typeface="Code2000"/>
              </a:rPr>
              <a:t>(</a:t>
            </a:r>
            <a:r>
              <a:rPr lang="en-US" sz="2400" b="0" i="0" dirty="0">
                <a:solidFill>
                  <a:srgbClr val="000000"/>
                </a:solidFill>
                <a:effectLst/>
                <a:latin typeface="Code2000"/>
              </a:rPr>
              <a:t>based on the humanitarian conviction that </a:t>
            </a:r>
            <a:r>
              <a:rPr lang="en-US" sz="2400" b="0" i="0" u="sng" dirty="0">
                <a:solidFill>
                  <a:srgbClr val="000000"/>
                </a:solidFill>
                <a:effectLst/>
                <a:latin typeface="Code2000"/>
              </a:rPr>
              <a:t>the insane were not immune to physical suffering</a:t>
            </a:r>
            <a:r>
              <a:rPr lang="en-US" sz="2400" b="0" i="0" dirty="0">
                <a:solidFill>
                  <a:srgbClr val="000000"/>
                </a:solidFill>
                <a:effectLst/>
                <a:latin typeface="Code2000"/>
              </a:rPr>
              <a:t>)</a:t>
            </a:r>
            <a:endParaRPr lang="en-US" sz="2400" b="0" dirty="0">
              <a:solidFill>
                <a:srgbClr val="000000"/>
              </a:solidFill>
              <a:latin typeface="Code2000"/>
            </a:endParaRPr>
          </a:p>
        </p:txBody>
      </p:sp>
    </p:spTree>
    <p:extLst>
      <p:ext uri="{BB962C8B-B14F-4D97-AF65-F5344CB8AC3E}">
        <p14:creationId xmlns:p14="http://schemas.microsoft.com/office/powerpoint/2010/main" val="38669465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normAutofit/>
          </a:bodyPr>
          <a:lstStyle/>
          <a:p>
            <a:r>
              <a:rPr lang="en-US" sz="2800" dirty="0">
                <a:solidFill>
                  <a:srgbClr val="FF0000"/>
                </a:solidFill>
              </a:rPr>
              <a:t>Humanitarian reform</a:t>
            </a:r>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781550" y="342900"/>
            <a:ext cx="7143749" cy="6129019"/>
          </a:xfrm>
        </p:spPr>
        <p:txBody>
          <a:bodyPr>
            <a:normAutofit fontScale="70000" lnSpcReduction="20000"/>
          </a:bodyPr>
          <a:lstStyle/>
          <a:p>
            <a:endParaRPr lang="en-US" sz="1800" b="0" i="0" dirty="0">
              <a:solidFill>
                <a:srgbClr val="000000"/>
              </a:solidFill>
              <a:effectLst/>
              <a:latin typeface="Code2000"/>
            </a:endParaRPr>
          </a:p>
          <a:p>
            <a:pPr marL="285750" indent="-285750">
              <a:buFontTx/>
              <a:buChar char="-"/>
            </a:pPr>
            <a:r>
              <a:rPr lang="en-US" sz="2800" b="0" i="0" u="sng" dirty="0">
                <a:solidFill>
                  <a:srgbClr val="000000"/>
                </a:solidFill>
                <a:effectLst/>
                <a:latin typeface="Code2000"/>
              </a:rPr>
              <a:t>violent punitive practices of </a:t>
            </a:r>
            <a:r>
              <a:rPr lang="en-US" sz="2800" i="0" u="sng" dirty="0">
                <a:solidFill>
                  <a:srgbClr val="FF0000"/>
                </a:solidFill>
                <a:effectLst/>
                <a:highlight>
                  <a:srgbClr val="FFFF00"/>
                </a:highlight>
                <a:latin typeface="Code2000"/>
              </a:rPr>
              <a:t>the armed services </a:t>
            </a:r>
            <a:r>
              <a:rPr lang="en-US" sz="2800" b="0" i="0" dirty="0">
                <a:solidFill>
                  <a:srgbClr val="000000"/>
                </a:solidFill>
                <a:effectLst/>
                <a:latin typeface="Code2000"/>
              </a:rPr>
              <a:t>(</a:t>
            </a:r>
            <a:r>
              <a:rPr lang="en-US" sz="2800" i="0" dirty="0">
                <a:solidFill>
                  <a:srgbClr val="000000"/>
                </a:solidFill>
                <a:effectLst/>
                <a:latin typeface="Code2000"/>
              </a:rPr>
              <a:t>English</a:t>
            </a:r>
            <a:r>
              <a:rPr lang="en-US" sz="2800" b="0" dirty="0">
                <a:solidFill>
                  <a:srgbClr val="000000"/>
                </a:solidFill>
                <a:latin typeface="Code2000"/>
              </a:rPr>
              <a:t> </a:t>
            </a:r>
            <a:r>
              <a:rPr lang="en-US" sz="2800" b="0" i="0" dirty="0">
                <a:solidFill>
                  <a:srgbClr val="000000"/>
                </a:solidFill>
                <a:effectLst/>
                <a:latin typeface="Code2000"/>
              </a:rPr>
              <a:t>reformers focused on the </a:t>
            </a:r>
            <a:r>
              <a:rPr lang="en-US" sz="2800" i="0" dirty="0">
                <a:solidFill>
                  <a:srgbClr val="000000"/>
                </a:solidFill>
                <a:effectLst/>
                <a:latin typeface="Code2000"/>
              </a:rPr>
              <a:t>army</a:t>
            </a:r>
            <a:r>
              <a:rPr lang="en-US" sz="2800" b="0" i="0" dirty="0">
                <a:solidFill>
                  <a:srgbClr val="000000"/>
                </a:solidFill>
                <a:effectLst/>
                <a:latin typeface="Code2000"/>
              </a:rPr>
              <a:t>, </a:t>
            </a:r>
            <a:r>
              <a:rPr lang="en-US" sz="2800" i="0" dirty="0">
                <a:solidFill>
                  <a:srgbClr val="000000"/>
                </a:solidFill>
                <a:effectLst/>
                <a:latin typeface="Code2000"/>
              </a:rPr>
              <a:t>Americans on the navy</a:t>
            </a:r>
            <a:r>
              <a:rPr lang="en-US" sz="2800" b="0" i="0" dirty="0">
                <a:solidFill>
                  <a:srgbClr val="000000"/>
                </a:solidFill>
                <a:effectLst/>
                <a:latin typeface="Code2000"/>
              </a:rPr>
              <a:t>) came </a:t>
            </a:r>
            <a:r>
              <a:rPr lang="en-US" sz="2800" b="0" i="0" u="sng" dirty="0">
                <a:solidFill>
                  <a:srgbClr val="000000"/>
                </a:solidFill>
                <a:effectLst/>
                <a:latin typeface="Code2000"/>
              </a:rPr>
              <a:t>under growing criticism</a:t>
            </a:r>
            <a:r>
              <a:rPr lang="en-US" sz="2800" b="0" i="0" dirty="0">
                <a:solidFill>
                  <a:srgbClr val="000000"/>
                </a:solidFill>
                <a:effectLst/>
                <a:latin typeface="Code2000"/>
              </a:rPr>
              <a:t>: flogging was "a disreputable, cowardly, unmanly, unfeeling, brutal, inhuman and bloody mode of punishment” (1834)</a:t>
            </a:r>
            <a:br>
              <a:rPr lang="en-US" sz="2800" dirty="0"/>
            </a:br>
            <a:endParaRPr lang="en-US" sz="2800" b="0" i="0" dirty="0">
              <a:solidFill>
                <a:srgbClr val="000000"/>
              </a:solidFill>
              <a:effectLst/>
              <a:latin typeface="Code2000"/>
            </a:endParaRPr>
          </a:p>
          <a:p>
            <a:pPr marL="285750" indent="-285750">
              <a:buFontTx/>
              <a:buChar char="-"/>
            </a:pPr>
            <a:r>
              <a:rPr lang="en-US" sz="2800" i="0" dirty="0">
                <a:solidFill>
                  <a:srgbClr val="FF0000"/>
                </a:solidFill>
                <a:effectLst/>
                <a:highlight>
                  <a:srgbClr val="FFFF00"/>
                </a:highlight>
                <a:latin typeface="Code2000"/>
              </a:rPr>
              <a:t>Corporal punishment of children </a:t>
            </a:r>
            <a:r>
              <a:rPr lang="en-US" sz="2800" dirty="0">
                <a:solidFill>
                  <a:schemeClr val="tx1"/>
                </a:solidFill>
                <a:latin typeface="Code2000"/>
              </a:rPr>
              <a:t>challenged by </a:t>
            </a:r>
            <a:r>
              <a:rPr lang="en-US" sz="2800" b="0" i="0" dirty="0">
                <a:solidFill>
                  <a:srgbClr val="000000"/>
                </a:solidFill>
                <a:effectLst/>
                <a:latin typeface="Code2000"/>
              </a:rPr>
              <a:t>liberal Lockeans and Romantics.</a:t>
            </a:r>
          </a:p>
          <a:p>
            <a:pPr marL="285750" indent="-285750">
              <a:buFontTx/>
              <a:buChar char="-"/>
            </a:pPr>
            <a:r>
              <a:rPr lang="en-US" sz="2800" i="0" dirty="0">
                <a:solidFill>
                  <a:srgbClr val="FF0000"/>
                </a:solidFill>
                <a:effectLst/>
                <a:highlight>
                  <a:srgbClr val="FFFF00"/>
                </a:highlight>
                <a:latin typeface="Code2000"/>
              </a:rPr>
              <a:t>War, dueling, prize fighting, even "football</a:t>
            </a:r>
            <a:r>
              <a:rPr lang="en-US" sz="2800" b="0" i="0" dirty="0">
                <a:solidFill>
                  <a:srgbClr val="000000"/>
                </a:solidFill>
                <a:effectLst/>
                <a:highlight>
                  <a:srgbClr val="FFFF00"/>
                </a:highlight>
                <a:latin typeface="Code2000"/>
              </a:rPr>
              <a:t>" </a:t>
            </a:r>
            <a:r>
              <a:rPr lang="en-US" sz="2800" b="0" i="0" dirty="0">
                <a:solidFill>
                  <a:srgbClr val="000000"/>
                </a:solidFill>
                <a:effectLst/>
                <a:latin typeface="Code2000"/>
              </a:rPr>
              <a:t>(a term covering a wide range of games in which serious wounds, broken bones, and occasional deaths occurred) were all </a:t>
            </a:r>
            <a:r>
              <a:rPr lang="en-US" sz="2800" b="0" i="0" u="sng" dirty="0">
                <a:solidFill>
                  <a:srgbClr val="000000"/>
                </a:solidFill>
                <a:effectLst/>
                <a:latin typeface="Code2000"/>
              </a:rPr>
              <a:t>objects of </a:t>
            </a:r>
            <a:r>
              <a:rPr lang="en-US" sz="2800" i="0" u="sng" dirty="0">
                <a:solidFill>
                  <a:srgbClr val="000000"/>
                </a:solidFill>
                <a:effectLst/>
                <a:latin typeface="Code2000"/>
              </a:rPr>
              <a:t>reform concern</a:t>
            </a:r>
            <a:r>
              <a:rPr lang="en-US" sz="2800" u="sng" dirty="0"/>
              <a:t> </a:t>
            </a:r>
            <a:endParaRPr lang="en-US" b="0" u="sng" dirty="0">
              <a:solidFill>
                <a:srgbClr val="000000"/>
              </a:solidFill>
              <a:latin typeface="Code2000"/>
            </a:endParaRPr>
          </a:p>
        </p:txBody>
      </p:sp>
    </p:spTree>
    <p:extLst>
      <p:ext uri="{BB962C8B-B14F-4D97-AF65-F5344CB8AC3E}">
        <p14:creationId xmlns:p14="http://schemas.microsoft.com/office/powerpoint/2010/main" val="243081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normAutofit/>
          </a:bodyPr>
          <a:lstStyle/>
          <a:p>
            <a:r>
              <a:rPr lang="en-US" sz="2800" i="0" dirty="0">
                <a:solidFill>
                  <a:srgbClr val="FF0000"/>
                </a:solidFill>
                <a:effectLst/>
                <a:latin typeface="Code2000"/>
              </a:rPr>
              <a:t>The literature of humanitarian reform</a:t>
            </a:r>
            <a:endParaRPr lang="en-US" sz="2800" dirty="0">
              <a:solidFill>
                <a:srgbClr val="FF0000"/>
              </a:solidFill>
            </a:endParaRPr>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781550" y="342901"/>
            <a:ext cx="7143749" cy="5559710"/>
          </a:xfrm>
        </p:spPr>
        <p:txBody>
          <a:bodyPr>
            <a:normAutofit lnSpcReduction="10000"/>
          </a:bodyPr>
          <a:lstStyle/>
          <a:p>
            <a:r>
              <a:rPr lang="en-US" sz="2800" b="0" i="0" dirty="0">
                <a:solidFill>
                  <a:srgbClr val="000000"/>
                </a:solidFill>
                <a:effectLst/>
                <a:latin typeface="Code2000"/>
              </a:rPr>
              <a:t>The literature of humanitarian reform </a:t>
            </a:r>
            <a:r>
              <a:rPr lang="en-US" sz="2800" b="0" i="0" u="sng" dirty="0">
                <a:solidFill>
                  <a:srgbClr val="000000"/>
                </a:solidFill>
                <a:effectLst/>
                <a:latin typeface="Code2000"/>
              </a:rPr>
              <a:t>targeted </a:t>
            </a:r>
            <a:r>
              <a:rPr lang="en-US" sz="2800" b="0" i="0" u="sng" dirty="0">
                <a:solidFill>
                  <a:srgbClr val="FF0000"/>
                </a:solidFill>
                <a:effectLst/>
                <a:latin typeface="Code2000"/>
              </a:rPr>
              <a:t>illicit cruelty </a:t>
            </a:r>
            <a:r>
              <a:rPr lang="en-US" sz="2800" b="0" i="0" u="sng" dirty="0">
                <a:solidFill>
                  <a:srgbClr val="000000"/>
                </a:solidFill>
                <a:effectLst/>
                <a:latin typeface="Code2000"/>
              </a:rPr>
              <a:t>by </a:t>
            </a:r>
            <a:r>
              <a:rPr lang="en-US" sz="2800" i="0" u="sng" dirty="0">
                <a:solidFill>
                  <a:srgbClr val="000000"/>
                </a:solidFill>
                <a:effectLst/>
                <a:latin typeface="Code2000"/>
              </a:rPr>
              <a:t>offering graphic treatments of its practice</a:t>
            </a:r>
            <a:r>
              <a:rPr lang="en-US" sz="2800" i="0" dirty="0">
                <a:solidFill>
                  <a:srgbClr val="000000"/>
                </a:solidFill>
                <a:effectLst/>
                <a:latin typeface="Code2000"/>
              </a:rPr>
              <a:t>.</a:t>
            </a:r>
          </a:p>
          <a:p>
            <a:r>
              <a:rPr lang="en-US" sz="2800" b="0" dirty="0">
                <a:solidFill>
                  <a:srgbClr val="000000"/>
                </a:solidFill>
                <a:latin typeface="Code2000"/>
              </a:rPr>
              <a:t>A</a:t>
            </a:r>
            <a:r>
              <a:rPr lang="en-US" sz="2800" b="0" i="0" dirty="0">
                <a:solidFill>
                  <a:srgbClr val="000000"/>
                </a:solidFill>
                <a:effectLst/>
                <a:latin typeface="Code2000"/>
              </a:rPr>
              <a:t> wide range of victims (</a:t>
            </a:r>
            <a:r>
              <a:rPr lang="en-US" sz="2800" b="0" dirty="0">
                <a:solidFill>
                  <a:srgbClr val="000000"/>
                </a:solidFill>
                <a:latin typeface="Code2000"/>
              </a:rPr>
              <a:t>B</a:t>
            </a:r>
            <a:r>
              <a:rPr lang="en-US" sz="2800" b="0" i="0" dirty="0">
                <a:solidFill>
                  <a:srgbClr val="000000"/>
                </a:solidFill>
                <a:effectLst/>
                <a:latin typeface="Code2000"/>
              </a:rPr>
              <a:t>ritish soldiers, American sailors, schoolboys, convicts, the insane, and African slaves) were endlessly flogged</a:t>
            </a:r>
            <a:br>
              <a:rPr lang="en-US" dirty="0"/>
            </a:br>
            <a:br>
              <a:rPr lang="en-US" dirty="0"/>
            </a:br>
            <a:br>
              <a:rPr lang="en-US" dirty="0"/>
            </a:br>
            <a:endParaRPr lang="en-US" b="0" dirty="0">
              <a:solidFill>
                <a:srgbClr val="000000"/>
              </a:solidFill>
              <a:latin typeface="Code2000"/>
            </a:endParaRPr>
          </a:p>
        </p:txBody>
      </p:sp>
    </p:spTree>
    <p:extLst>
      <p:ext uri="{BB962C8B-B14F-4D97-AF65-F5344CB8AC3E}">
        <p14:creationId xmlns:p14="http://schemas.microsoft.com/office/powerpoint/2010/main" val="497115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357CB-2DC7-41B7-A71A-D22ED50D3175}"/>
              </a:ext>
            </a:extLst>
          </p:cNvPr>
          <p:cNvSpPr>
            <a:spLocks noGrp="1"/>
          </p:cNvSpPr>
          <p:nvPr>
            <p:ph type="title"/>
          </p:nvPr>
        </p:nvSpPr>
        <p:spPr>
          <a:xfrm>
            <a:off x="642918" y="1072110"/>
            <a:ext cx="3611029" cy="899383"/>
          </a:xfrm>
        </p:spPr>
        <p:txBody>
          <a:bodyPr>
            <a:normAutofit fontScale="90000"/>
          </a:bodyPr>
          <a:lstStyle/>
          <a:p>
            <a:pPr>
              <a:lnSpc>
                <a:spcPct val="140000"/>
              </a:lnSpc>
            </a:pPr>
            <a:r>
              <a:rPr lang="en-US" sz="2400" i="0" dirty="0">
                <a:solidFill>
                  <a:srgbClr val="FF0000"/>
                </a:solidFill>
                <a:effectLst/>
                <a:latin typeface="Code2000"/>
              </a:rPr>
              <a:t>The literature of humanitarian reform</a:t>
            </a:r>
            <a:br>
              <a:rPr lang="en-US" sz="900" i="0" dirty="0">
                <a:effectLst/>
                <a:latin typeface="Code2000"/>
              </a:rPr>
            </a:br>
            <a:endParaRPr lang="en-US" sz="900" dirty="0"/>
          </a:p>
        </p:txBody>
      </p:sp>
      <p:sp>
        <p:nvSpPr>
          <p:cNvPr id="16" name="Rectangle 15">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4F53C8ED-7678-24B2-9EE8-C5304D77D082}"/>
              </a:ext>
            </a:extLst>
          </p:cNvPr>
          <p:cNvSpPr>
            <a:spLocks noGrp="1"/>
          </p:cNvSpPr>
          <p:nvPr>
            <p:ph idx="1"/>
          </p:nvPr>
        </p:nvSpPr>
        <p:spPr>
          <a:xfrm>
            <a:off x="91440" y="2143760"/>
            <a:ext cx="4419600" cy="3936796"/>
          </a:xfrm>
        </p:spPr>
        <p:txBody>
          <a:bodyPr anchor="t">
            <a:noAutofit/>
          </a:bodyPr>
          <a:lstStyle/>
          <a:p>
            <a:r>
              <a:rPr lang="en-US" sz="1600" b="0" i="0" dirty="0">
                <a:effectLst/>
                <a:latin typeface="Code2000"/>
              </a:rPr>
              <a:t>The humanitarian spectacle of pain: a white man flogs a half-naked slave woman. The </a:t>
            </a:r>
            <a:r>
              <a:rPr lang="en-US" sz="1600" b="0" i="0" u="sng" dirty="0">
                <a:effectLst/>
                <a:latin typeface="Code2000"/>
              </a:rPr>
              <a:t>African-American spectators show the proper response of sentimental sympathy and distress </a:t>
            </a:r>
            <a:r>
              <a:rPr lang="en-US" sz="1600" b="0" i="0" dirty="0">
                <a:effectLst/>
                <a:latin typeface="Code2000"/>
              </a:rPr>
              <a:t>at her suffering; the </a:t>
            </a:r>
            <a:r>
              <a:rPr lang="en-US" sz="1600" i="0" dirty="0">
                <a:solidFill>
                  <a:srgbClr val="FF0000"/>
                </a:solidFill>
                <a:effectLst/>
                <a:latin typeface="Code2000"/>
              </a:rPr>
              <a:t>single white spectator shows callous indifference</a:t>
            </a:r>
            <a:r>
              <a:rPr lang="en-US" sz="1600" b="0" i="0" dirty="0">
                <a:effectLst/>
                <a:latin typeface="Code2000"/>
              </a:rPr>
              <a:t> to, if </a:t>
            </a:r>
            <a:r>
              <a:rPr lang="en-US" sz="1600" i="0" dirty="0">
                <a:solidFill>
                  <a:srgbClr val="FF0000"/>
                </a:solidFill>
                <a:effectLst/>
                <a:latin typeface="Code2000"/>
              </a:rPr>
              <a:t>not barbaric pleasure </a:t>
            </a:r>
            <a:r>
              <a:rPr lang="en-US" sz="1600" b="0" i="0" dirty="0">
                <a:effectLst/>
                <a:latin typeface="Code2000"/>
              </a:rPr>
              <a:t>in, her exposure and pain.</a:t>
            </a:r>
          </a:p>
          <a:p>
            <a:r>
              <a:rPr lang="en-US" sz="1600" b="0" i="1" dirty="0">
                <a:effectLst/>
                <a:latin typeface="Code2000"/>
              </a:rPr>
              <a:t>The Anti-Slavery Record </a:t>
            </a:r>
            <a:r>
              <a:rPr lang="en-US" sz="1600" b="0" i="0" dirty="0">
                <a:effectLst/>
                <a:latin typeface="Code2000"/>
              </a:rPr>
              <a:t>I, no. 10 (October 1835)</a:t>
            </a:r>
            <a:endParaRPr lang="en-US" sz="1600" dirty="0"/>
          </a:p>
        </p:txBody>
      </p:sp>
      <p:pic>
        <p:nvPicPr>
          <p:cNvPr id="5" name="Content Placeholder 4">
            <a:extLst>
              <a:ext uri="{FF2B5EF4-FFF2-40B4-BE49-F238E27FC236}">
                <a16:creationId xmlns:a16="http://schemas.microsoft.com/office/drawing/2014/main" id="{BA3CF7CA-2D6E-493F-AC62-8E0D25B6F25E}"/>
              </a:ext>
            </a:extLst>
          </p:cNvPr>
          <p:cNvPicPr>
            <a:picLocks noChangeAspect="1"/>
          </p:cNvPicPr>
          <p:nvPr/>
        </p:nvPicPr>
        <p:blipFill>
          <a:blip r:embed="rId2"/>
          <a:stretch>
            <a:fillRect/>
          </a:stretch>
        </p:blipFill>
        <p:spPr>
          <a:xfrm>
            <a:off x="5728703" y="1295962"/>
            <a:ext cx="5434491" cy="4266076"/>
          </a:xfrm>
          <a:prstGeom prst="rect">
            <a:avLst/>
          </a:prstGeom>
        </p:spPr>
      </p:pic>
      <p:sp>
        <p:nvSpPr>
          <p:cNvPr id="18" name="Rectangle 17">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385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8682-3DB7-44C6-9571-977B846571E4}"/>
              </a:ext>
            </a:extLst>
          </p:cNvPr>
          <p:cNvSpPr>
            <a:spLocks noGrp="1"/>
          </p:cNvSpPr>
          <p:nvPr>
            <p:ph type="title"/>
          </p:nvPr>
        </p:nvSpPr>
        <p:spPr/>
        <p:txBody>
          <a:bodyPr>
            <a:normAutofit/>
          </a:bodyPr>
          <a:lstStyle/>
          <a:p>
            <a:r>
              <a:rPr lang="en-US" sz="2800" i="0" dirty="0">
                <a:solidFill>
                  <a:srgbClr val="FF0000"/>
                </a:solidFill>
                <a:effectLst/>
                <a:latin typeface="Code2000"/>
              </a:rPr>
              <a:t>The literature of humanitarian reform</a:t>
            </a:r>
            <a:endParaRPr lang="en-US" sz="2800" dirty="0">
              <a:solidFill>
                <a:srgbClr val="FF0000"/>
              </a:solidFill>
            </a:endParaRPr>
          </a:p>
        </p:txBody>
      </p:sp>
      <p:sp>
        <p:nvSpPr>
          <p:cNvPr id="3" name="Content Placeholder 2">
            <a:extLst>
              <a:ext uri="{FF2B5EF4-FFF2-40B4-BE49-F238E27FC236}">
                <a16:creationId xmlns:a16="http://schemas.microsoft.com/office/drawing/2014/main" id="{83E49C79-4BD6-4437-9C00-A276E55F1F5B}"/>
              </a:ext>
            </a:extLst>
          </p:cNvPr>
          <p:cNvSpPr>
            <a:spLocks noGrp="1"/>
          </p:cNvSpPr>
          <p:nvPr>
            <p:ph idx="1"/>
          </p:nvPr>
        </p:nvSpPr>
        <p:spPr>
          <a:xfrm>
            <a:off x="4781550" y="342901"/>
            <a:ext cx="7286625" cy="6273656"/>
          </a:xfrm>
        </p:spPr>
        <p:txBody>
          <a:bodyPr>
            <a:normAutofit/>
          </a:bodyPr>
          <a:lstStyle/>
          <a:p>
            <a:r>
              <a:rPr lang="en-US" b="0" dirty="0">
                <a:solidFill>
                  <a:srgbClr val="000000"/>
                </a:solidFill>
                <a:latin typeface="Code2000"/>
              </a:rPr>
              <a:t>W</a:t>
            </a:r>
            <a:r>
              <a:rPr lang="en-US" sz="1800" b="0" i="0" dirty="0">
                <a:solidFill>
                  <a:srgbClr val="000000"/>
                </a:solidFill>
                <a:effectLst/>
                <a:latin typeface="Code2000"/>
              </a:rPr>
              <a:t>ithin these representations, </a:t>
            </a:r>
            <a:r>
              <a:rPr lang="en-US" sz="1800" i="0" dirty="0">
                <a:solidFill>
                  <a:srgbClr val="FF0000"/>
                </a:solidFill>
                <a:effectLst/>
                <a:highlight>
                  <a:srgbClr val="FFFF00"/>
                </a:highlight>
                <a:latin typeface="Code2000"/>
              </a:rPr>
              <a:t>the victims' extreme pain was an important focal point:</a:t>
            </a:r>
          </a:p>
          <a:p>
            <a:r>
              <a:rPr lang="en-US" sz="1800" b="0" i="0" dirty="0">
                <a:solidFill>
                  <a:srgbClr val="000000"/>
                </a:solidFill>
                <a:effectLst/>
                <a:latin typeface="Code2000"/>
              </a:rPr>
              <a:t>"While under the lash, the </a:t>
            </a:r>
            <a:r>
              <a:rPr lang="en-US" sz="1800" i="0" dirty="0">
                <a:solidFill>
                  <a:srgbClr val="000000"/>
                </a:solidFill>
                <a:effectLst/>
                <a:latin typeface="Code2000"/>
              </a:rPr>
              <a:t>bleeding [slave] victim </a:t>
            </a:r>
            <a:r>
              <a:rPr lang="en-US" sz="1800" b="0" i="0" dirty="0">
                <a:solidFill>
                  <a:srgbClr val="000000"/>
                </a:solidFill>
                <a:effectLst/>
                <a:latin typeface="Code2000"/>
              </a:rPr>
              <a:t>writhes in agony, convulsed with torture." [</a:t>
            </a:r>
            <a:r>
              <a:rPr lang="en-US" i="1" dirty="0"/>
              <a:t>A</a:t>
            </a:r>
            <a:r>
              <a:rPr lang="en-US" b="0" i="1" dirty="0">
                <a:solidFill>
                  <a:srgbClr val="000000"/>
                </a:solidFill>
                <a:latin typeface="Code2000"/>
              </a:rPr>
              <a:t>merican Slavery as It Is: Testimony of a Thousand Witnesses</a:t>
            </a:r>
            <a:r>
              <a:rPr lang="en-US" b="0" dirty="0">
                <a:solidFill>
                  <a:srgbClr val="000000"/>
                </a:solidFill>
                <a:latin typeface="Code2000"/>
              </a:rPr>
              <a:t> [Theodore Dwight Weld, comp.] (New York, 1839)]</a:t>
            </a:r>
            <a:br>
              <a:rPr lang="en-US" dirty="0"/>
            </a:br>
            <a:endParaRPr lang="en-US" sz="1800" b="0" i="0" dirty="0">
              <a:solidFill>
                <a:srgbClr val="000000"/>
              </a:solidFill>
              <a:effectLst/>
              <a:latin typeface="Code2000"/>
            </a:endParaRPr>
          </a:p>
          <a:p>
            <a:r>
              <a:rPr lang="en-US" sz="1800" i="0" dirty="0">
                <a:solidFill>
                  <a:srgbClr val="000000"/>
                </a:solidFill>
                <a:effectLst/>
                <a:latin typeface="Code2000"/>
              </a:rPr>
              <a:t>British soldiers </a:t>
            </a:r>
            <a:r>
              <a:rPr lang="en-US" sz="1800" b="0" i="0" dirty="0">
                <a:solidFill>
                  <a:srgbClr val="000000"/>
                </a:solidFill>
                <a:effectLst/>
                <a:latin typeface="Code2000"/>
              </a:rPr>
              <a:t>who were flogged reported that "the sensation experienced at each lash was as though the talons of a hawk were tearing the flesh off their bones.“ [Henry C. Wright, </a:t>
            </a:r>
            <a:r>
              <a:rPr lang="en-US" sz="1800" b="0" i="1" dirty="0">
                <a:solidFill>
                  <a:srgbClr val="000000"/>
                </a:solidFill>
                <a:effectLst/>
                <a:latin typeface="Code2000"/>
              </a:rPr>
              <a:t>Defensive War Proved to Be a Denial of Christianity and of the Government of God: With Illustrative Facts and Anecdotes</a:t>
            </a:r>
            <a:r>
              <a:rPr lang="en-US" sz="1800" b="0" i="0" dirty="0">
                <a:solidFill>
                  <a:srgbClr val="000000"/>
                </a:solidFill>
                <a:effectLst/>
                <a:latin typeface="Code2000"/>
              </a:rPr>
              <a:t> (London, 1846)]</a:t>
            </a:r>
            <a:endParaRPr lang="en-US" b="0" dirty="0">
              <a:solidFill>
                <a:srgbClr val="000000"/>
              </a:solidFill>
              <a:latin typeface="Code2000"/>
            </a:endParaRPr>
          </a:p>
        </p:txBody>
      </p:sp>
    </p:spTree>
    <p:extLst>
      <p:ext uri="{BB962C8B-B14F-4D97-AF65-F5344CB8AC3E}">
        <p14:creationId xmlns:p14="http://schemas.microsoft.com/office/powerpoint/2010/main" val="812803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357CB-2DC7-41B7-A71A-D22ED50D3175}"/>
              </a:ext>
            </a:extLst>
          </p:cNvPr>
          <p:cNvSpPr>
            <a:spLocks noGrp="1"/>
          </p:cNvSpPr>
          <p:nvPr>
            <p:ph type="title"/>
          </p:nvPr>
        </p:nvSpPr>
        <p:spPr>
          <a:xfrm>
            <a:off x="642918" y="1072111"/>
            <a:ext cx="3611029" cy="1177776"/>
          </a:xfrm>
        </p:spPr>
        <p:txBody>
          <a:bodyPr>
            <a:normAutofit fontScale="90000"/>
          </a:bodyPr>
          <a:lstStyle/>
          <a:p>
            <a:pPr>
              <a:lnSpc>
                <a:spcPct val="140000"/>
              </a:lnSpc>
            </a:pPr>
            <a:r>
              <a:rPr lang="en-US" sz="2000" i="0" dirty="0">
                <a:solidFill>
                  <a:srgbClr val="FF0000"/>
                </a:solidFill>
                <a:effectLst/>
                <a:latin typeface="Code2000"/>
              </a:rPr>
              <a:t>The literature of humanitarian reform</a:t>
            </a:r>
            <a:br>
              <a:rPr lang="en-US" sz="900" i="0" dirty="0">
                <a:effectLst/>
                <a:latin typeface="Code2000"/>
              </a:rPr>
            </a:br>
            <a:endParaRPr lang="en-US" sz="900" dirty="0"/>
          </a:p>
        </p:txBody>
      </p:sp>
      <p:sp>
        <p:nvSpPr>
          <p:cNvPr id="18" name="Rectangle 17">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8A624F4B-C290-6D71-9410-DE36227C5DFF}"/>
              </a:ext>
            </a:extLst>
          </p:cNvPr>
          <p:cNvSpPr>
            <a:spLocks noGrp="1"/>
          </p:cNvSpPr>
          <p:nvPr>
            <p:ph idx="1"/>
          </p:nvPr>
        </p:nvSpPr>
        <p:spPr>
          <a:xfrm>
            <a:off x="233680" y="2934455"/>
            <a:ext cx="4020267" cy="2840139"/>
          </a:xfrm>
        </p:spPr>
        <p:txBody>
          <a:bodyPr anchor="t">
            <a:normAutofit/>
          </a:bodyPr>
          <a:lstStyle/>
          <a:p>
            <a:r>
              <a:rPr lang="en-US" sz="1800" i="0" dirty="0">
                <a:effectLst/>
                <a:latin typeface="Code2000"/>
              </a:rPr>
              <a:t>A </a:t>
            </a:r>
            <a:r>
              <a:rPr lang="en-US" sz="1800" i="0" dirty="0">
                <a:effectLst/>
                <a:highlight>
                  <a:srgbClr val="FFFF00"/>
                </a:highlight>
                <a:latin typeface="Code2000"/>
              </a:rPr>
              <a:t>naval flogging.</a:t>
            </a:r>
            <a:br>
              <a:rPr lang="en-US" sz="1800" i="0" dirty="0">
                <a:effectLst/>
                <a:highlight>
                  <a:srgbClr val="FFFF00"/>
                </a:highlight>
                <a:latin typeface="Code2000"/>
              </a:rPr>
            </a:br>
            <a:br>
              <a:rPr lang="en-US" sz="1800" i="0" dirty="0">
                <a:effectLst/>
                <a:latin typeface="Code2000"/>
              </a:rPr>
            </a:br>
            <a:r>
              <a:rPr lang="en-US" sz="1800" i="0" dirty="0">
                <a:effectLst/>
                <a:latin typeface="Code2000"/>
              </a:rPr>
              <a:t>Henry Howe: </a:t>
            </a:r>
            <a:r>
              <a:rPr lang="en-US" sz="1800" i="1" dirty="0">
                <a:effectLst/>
                <a:latin typeface="Code2000"/>
              </a:rPr>
              <a:t>Life and Death on the Ocean… with Thrilling Relations of Experiences and of Sufferings </a:t>
            </a:r>
            <a:r>
              <a:rPr lang="en-US" sz="1800" i="0" dirty="0">
                <a:effectLst/>
                <a:latin typeface="Code2000"/>
              </a:rPr>
              <a:t>(1855)</a:t>
            </a:r>
            <a:endParaRPr lang="en-US" dirty="0"/>
          </a:p>
        </p:txBody>
      </p:sp>
      <p:pic>
        <p:nvPicPr>
          <p:cNvPr id="7" name="Content Placeholder 6">
            <a:extLst>
              <a:ext uri="{FF2B5EF4-FFF2-40B4-BE49-F238E27FC236}">
                <a16:creationId xmlns:a16="http://schemas.microsoft.com/office/drawing/2014/main" id="{7AD19534-D86B-4A93-8EEA-9CDEEB54345F}"/>
              </a:ext>
            </a:extLst>
          </p:cNvPr>
          <p:cNvPicPr>
            <a:picLocks noChangeAspect="1"/>
          </p:cNvPicPr>
          <p:nvPr/>
        </p:nvPicPr>
        <p:blipFill>
          <a:blip r:embed="rId2"/>
          <a:stretch>
            <a:fillRect/>
          </a:stretch>
        </p:blipFill>
        <p:spPr>
          <a:xfrm>
            <a:off x="5618667" y="1295962"/>
            <a:ext cx="5654563" cy="4266076"/>
          </a:xfrm>
          <a:prstGeom prst="rect">
            <a:avLst/>
          </a:prstGeom>
        </p:spPr>
      </p:pic>
      <p:sp>
        <p:nvSpPr>
          <p:cNvPr id="20" name="Rectangle 19">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6299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DA4E7B50-D68C-43EB-930F-EA442A13A9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02822754-E01B-4742-88B9-BE0984BAF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5813" y="0"/>
            <a:ext cx="4016188"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4286D63-881C-4018-8945-ADA33DB099DE}"/>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7737" r="4024" b="1"/>
          <a:stretch/>
        </p:blipFill>
        <p:spPr bwMode="auto">
          <a:xfrm>
            <a:off x="8194348" y="1074544"/>
            <a:ext cx="3997652" cy="5037857"/>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387C5BBA-BBE2-4821-96CF-38FC49570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3611DA2B-4CF7-4A57-82AC-FA120DE44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CBA12A-1624-45DB-88F2-71D2F7A3342F}"/>
              </a:ext>
            </a:extLst>
          </p:cNvPr>
          <p:cNvSpPr>
            <a:spLocks noGrp="1"/>
          </p:cNvSpPr>
          <p:nvPr>
            <p:ph type="title"/>
          </p:nvPr>
        </p:nvSpPr>
        <p:spPr>
          <a:xfrm>
            <a:off x="787178" y="1475399"/>
            <a:ext cx="6623040" cy="1140580"/>
          </a:xfrm>
        </p:spPr>
        <p:txBody>
          <a:bodyPr vert="horz" lIns="109728" tIns="109728" rIns="109728" bIns="91440" rtlCol="0" anchor="ctr">
            <a:normAutofit/>
          </a:bodyPr>
          <a:lstStyle/>
          <a:p>
            <a:pPr>
              <a:lnSpc>
                <a:spcPct val="140000"/>
              </a:lnSpc>
            </a:pPr>
            <a:r>
              <a:rPr lang="en-US" sz="2000" i="0" dirty="0">
                <a:effectLst/>
              </a:rPr>
              <a:t>The literature of humanitarian reform</a:t>
            </a:r>
            <a:br>
              <a:rPr lang="en-US" sz="2000" i="0" dirty="0">
                <a:effectLst/>
              </a:rPr>
            </a:br>
            <a:endParaRPr lang="en-US" sz="2000" dirty="0"/>
          </a:p>
        </p:txBody>
      </p:sp>
      <p:sp>
        <p:nvSpPr>
          <p:cNvPr id="3" name="Content Placeholder 2">
            <a:extLst>
              <a:ext uri="{FF2B5EF4-FFF2-40B4-BE49-F238E27FC236}">
                <a16:creationId xmlns:a16="http://schemas.microsoft.com/office/drawing/2014/main" id="{AE353122-DB62-494E-8558-AAF9264183A0}"/>
              </a:ext>
            </a:extLst>
          </p:cNvPr>
          <p:cNvSpPr>
            <a:spLocks noGrp="1"/>
          </p:cNvSpPr>
          <p:nvPr>
            <p:ph sz="half" idx="1"/>
          </p:nvPr>
        </p:nvSpPr>
        <p:spPr>
          <a:xfrm>
            <a:off x="0" y="2219325"/>
            <a:ext cx="8039099" cy="3555269"/>
          </a:xfrm>
        </p:spPr>
        <p:txBody>
          <a:bodyPr vert="horz" lIns="109728" tIns="109728" rIns="109728" bIns="91440" rtlCol="0" anchor="t">
            <a:normAutofit fontScale="85000" lnSpcReduction="20000"/>
          </a:bodyPr>
          <a:lstStyle/>
          <a:p>
            <a:pPr>
              <a:lnSpc>
                <a:spcPct val="130000"/>
              </a:lnSpc>
            </a:pPr>
            <a:br>
              <a:rPr lang="en-US" sz="1500" dirty="0"/>
            </a:br>
            <a:r>
              <a:rPr lang="en-US" sz="1700" b="0" i="0" dirty="0">
                <a:effectLst/>
              </a:rPr>
              <a:t>Beyond flagellation, reformers often selected </a:t>
            </a:r>
            <a:r>
              <a:rPr lang="en-US" sz="1700" i="0" dirty="0">
                <a:effectLst/>
              </a:rPr>
              <a:t>cases of unusual cruelty</a:t>
            </a:r>
            <a:r>
              <a:rPr lang="en-US" sz="1700" b="0" i="0" dirty="0">
                <a:effectLst/>
              </a:rPr>
              <a:t> to </a:t>
            </a:r>
            <a:r>
              <a:rPr lang="en-US" sz="1700" i="0" dirty="0">
                <a:solidFill>
                  <a:srgbClr val="FF0000"/>
                </a:solidFill>
                <a:effectLst/>
              </a:rPr>
              <a:t>illustrate the evils of the institution </a:t>
            </a:r>
            <a:r>
              <a:rPr lang="en-US" sz="1700" b="0" i="0" dirty="0">
                <a:effectLst/>
              </a:rPr>
              <a:t>in question:</a:t>
            </a:r>
          </a:p>
          <a:p>
            <a:pPr>
              <a:lnSpc>
                <a:spcPct val="130000"/>
              </a:lnSpc>
            </a:pPr>
            <a:r>
              <a:rPr lang="en-US" sz="1700" b="0" i="0" dirty="0">
                <a:effectLst/>
              </a:rPr>
              <a:t>English opponents of the slave trade, for example, cited use of </a:t>
            </a:r>
            <a:r>
              <a:rPr lang="en-US" sz="1700" b="0" i="0" dirty="0">
                <a:solidFill>
                  <a:srgbClr val="FF0000"/>
                </a:solidFill>
                <a:effectLst/>
              </a:rPr>
              <a:t>thumbscrews</a:t>
            </a:r>
            <a:r>
              <a:rPr lang="en-US" sz="1700" b="0" i="0" dirty="0">
                <a:effectLst/>
              </a:rPr>
              <a:t>, </a:t>
            </a:r>
            <a:r>
              <a:rPr lang="en-US" sz="1700" b="0" i="0" dirty="0">
                <a:solidFill>
                  <a:srgbClr val="FF0000"/>
                </a:solidFill>
                <a:effectLst/>
              </a:rPr>
              <a:t>roasting in an iron coffin</a:t>
            </a:r>
            <a:r>
              <a:rPr lang="en-US" sz="1700" b="0" i="0" dirty="0">
                <a:effectLst/>
              </a:rPr>
              <a:t>, and </a:t>
            </a:r>
            <a:r>
              <a:rPr lang="en-US" sz="1700" b="0" i="0" dirty="0">
                <a:solidFill>
                  <a:srgbClr val="FF0000"/>
                </a:solidFill>
                <a:effectLst/>
              </a:rPr>
              <a:t>burning alive </a:t>
            </a:r>
            <a:r>
              <a:rPr lang="en-US" sz="1700" b="0" i="0" dirty="0">
                <a:effectLst/>
              </a:rPr>
              <a:t>to depict the torments of enslaved Africans</a:t>
            </a:r>
            <a:r>
              <a:rPr lang="en-US" sz="1700" dirty="0"/>
              <a:t> </a:t>
            </a:r>
            <a:br>
              <a:rPr lang="en-US" sz="1700" dirty="0"/>
            </a:br>
            <a:br>
              <a:rPr lang="en-US" sz="1700" b="0" i="0" dirty="0">
                <a:solidFill>
                  <a:srgbClr val="000000"/>
                </a:solidFill>
                <a:effectLst/>
                <a:latin typeface="Code2000"/>
              </a:rPr>
            </a:br>
            <a:r>
              <a:rPr lang="en-US" sz="1700" b="0" dirty="0"/>
              <a:t>Theodore Dwight Weld's </a:t>
            </a:r>
            <a:r>
              <a:rPr lang="en-US" sz="1700" b="0" i="1" dirty="0"/>
              <a:t>American Slavery as It Is </a:t>
            </a:r>
            <a:r>
              <a:rPr lang="en-US" sz="1700" b="0" dirty="0"/>
              <a:t>(1839) clearly demonstrates slavery’s focus on torture:</a:t>
            </a:r>
          </a:p>
          <a:p>
            <a:pPr>
              <a:lnSpc>
                <a:spcPct val="130000"/>
              </a:lnSpc>
            </a:pPr>
            <a:r>
              <a:rPr lang="en-US" sz="1700" dirty="0"/>
              <a:t>A</a:t>
            </a:r>
            <a:r>
              <a:rPr lang="en-US" sz="1700" b="0" dirty="0"/>
              <a:t> is for Arbitrary power, cruelty of,</a:t>
            </a:r>
            <a:br>
              <a:rPr lang="en-US" sz="1700" b="0" dirty="0"/>
            </a:br>
            <a:r>
              <a:rPr lang="en-US" sz="1700" dirty="0"/>
              <a:t>B</a:t>
            </a:r>
            <a:r>
              <a:rPr lang="en-US" sz="1700" b="0" dirty="0"/>
              <a:t> is for Branding with hot iron; </a:t>
            </a:r>
            <a:r>
              <a:rPr lang="en-US" sz="1700" dirty="0"/>
              <a:t>C</a:t>
            </a:r>
            <a:r>
              <a:rPr lang="en-US" sz="1700" b="0" dirty="0"/>
              <a:t> is for Chopping of slaves piecemeal,</a:t>
            </a:r>
          </a:p>
          <a:p>
            <a:pPr>
              <a:lnSpc>
                <a:spcPct val="130000"/>
              </a:lnSpc>
            </a:pPr>
            <a:r>
              <a:rPr lang="en-US" sz="1700" dirty="0"/>
              <a:t>D</a:t>
            </a:r>
            <a:r>
              <a:rPr lang="en-US" sz="1700" b="0" dirty="0"/>
              <a:t> is for Dislocation of bones; </a:t>
            </a:r>
            <a:r>
              <a:rPr lang="en-US" sz="1700" dirty="0"/>
              <a:t>E</a:t>
            </a:r>
            <a:r>
              <a:rPr lang="en-US" sz="1700" b="0" dirty="0"/>
              <a:t> is for Ear-cropping.</a:t>
            </a:r>
          </a:p>
        </p:txBody>
      </p:sp>
      <p:sp>
        <p:nvSpPr>
          <p:cNvPr id="83" name="Rectangle 82">
            <a:extLst>
              <a:ext uri="{FF2B5EF4-FFF2-40B4-BE49-F238E27FC236}">
                <a16:creationId xmlns:a16="http://schemas.microsoft.com/office/drawing/2014/main" id="{C1CF7BFC-0A02-4106-88A8-CCC0D94445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144405"/>
            <a:ext cx="815008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65304E59-B4DC-4CA3-89F1-5C88000EB7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73167A8C-FFEF-4D1B-8459-E2BB5C04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1CA3DFBE-30A6-4BDE-9238-14F3652B4F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2523"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636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3D7E90-F5D0-45F0-A2BE-903E6F5C65DB}"/>
              </a:ext>
            </a:extLst>
          </p:cNvPr>
          <p:cNvSpPr>
            <a:spLocks noGrp="1"/>
          </p:cNvSpPr>
          <p:nvPr>
            <p:ph type="title"/>
          </p:nvPr>
        </p:nvSpPr>
        <p:spPr>
          <a:xfrm>
            <a:off x="0" y="705113"/>
            <a:ext cx="4054891" cy="5197498"/>
          </a:xfrm>
        </p:spPr>
        <p:txBody>
          <a:bodyPr>
            <a:normAutofit/>
          </a:bodyPr>
          <a:lstStyle/>
          <a:p>
            <a:r>
              <a:rPr lang="en-US" sz="3200" i="0" dirty="0">
                <a:solidFill>
                  <a:srgbClr val="FF0000"/>
                </a:solidFill>
                <a:effectLst/>
              </a:rPr>
              <a:t>The literature of humanitarian reform</a:t>
            </a:r>
            <a:endParaRPr lang="en-US" sz="3200" dirty="0">
              <a:solidFill>
                <a:srgbClr val="FF0000"/>
              </a:solidFill>
            </a:endParaRPr>
          </a:p>
        </p:txBody>
      </p:sp>
      <p:sp>
        <p:nvSpPr>
          <p:cNvPr id="6" name="Content Placeholder 5">
            <a:extLst>
              <a:ext uri="{FF2B5EF4-FFF2-40B4-BE49-F238E27FC236}">
                <a16:creationId xmlns:a16="http://schemas.microsoft.com/office/drawing/2014/main" id="{4E3417F3-D69E-4CA7-828A-13052190E74D}"/>
              </a:ext>
            </a:extLst>
          </p:cNvPr>
          <p:cNvSpPr>
            <a:spLocks noGrp="1"/>
          </p:cNvSpPr>
          <p:nvPr>
            <p:ph idx="1"/>
          </p:nvPr>
        </p:nvSpPr>
        <p:spPr/>
        <p:txBody>
          <a:bodyPr>
            <a:normAutofit/>
          </a:bodyPr>
          <a:lstStyle/>
          <a:p>
            <a:r>
              <a:rPr lang="en-US" dirty="0"/>
              <a:t>Arguments </a:t>
            </a:r>
            <a:r>
              <a:rPr lang="en-US" dirty="0">
                <a:highlight>
                  <a:srgbClr val="FFFF00"/>
                </a:highlight>
              </a:rPr>
              <a:t>against</a:t>
            </a:r>
            <a:r>
              <a:rPr lang="en-US" dirty="0"/>
              <a:t> such (corporal) punishments:</a:t>
            </a:r>
          </a:p>
          <a:p>
            <a:pPr marL="285750" indent="-285750">
              <a:buFontTx/>
              <a:buChar char="-"/>
            </a:pPr>
            <a:r>
              <a:rPr lang="en-US" dirty="0"/>
              <a:t>Because of their </a:t>
            </a:r>
            <a:r>
              <a:rPr lang="en-US" dirty="0">
                <a:solidFill>
                  <a:srgbClr val="FF0000"/>
                </a:solidFill>
              </a:rPr>
              <a:t>ill effects on their victims</a:t>
            </a:r>
          </a:p>
          <a:p>
            <a:r>
              <a:rPr lang="en-US" sz="1800" b="0" i="0" dirty="0">
                <a:solidFill>
                  <a:srgbClr val="000000"/>
                </a:solidFill>
                <a:effectLst/>
                <a:latin typeface="Code2000"/>
              </a:rPr>
              <a:t>(who </a:t>
            </a:r>
            <a:r>
              <a:rPr lang="en-US" sz="1800" b="0" i="0" u="sng" dirty="0">
                <a:solidFill>
                  <a:srgbClr val="000000"/>
                </a:solidFill>
                <a:effectLst/>
                <a:latin typeface="Code2000"/>
              </a:rPr>
              <a:t>were said to be debased and hardened by corporal punishment</a:t>
            </a:r>
            <a:r>
              <a:rPr lang="en-US" sz="1800" b="0" i="0" dirty="0">
                <a:solidFill>
                  <a:srgbClr val="000000"/>
                </a:solidFill>
                <a:effectLst/>
                <a:latin typeface="Code2000"/>
              </a:rPr>
              <a:t>, with destroyed self-respect and made </a:t>
            </a:r>
            <a:r>
              <a:rPr lang="en-US" sz="1800" b="0" i="0" dirty="0">
                <a:solidFill>
                  <a:srgbClr val="000000"/>
                </a:solidFill>
                <a:effectLst/>
                <a:highlight>
                  <a:srgbClr val="FFFF00"/>
                </a:highlight>
                <a:latin typeface="Code2000"/>
              </a:rPr>
              <a:t>more recklessly vicious </a:t>
            </a:r>
            <a:r>
              <a:rPr lang="en-US" sz="1800" b="0" i="0" dirty="0">
                <a:solidFill>
                  <a:srgbClr val="000000"/>
                </a:solidFill>
                <a:effectLst/>
                <a:latin typeface="Code2000"/>
              </a:rPr>
              <a:t>than ever)</a:t>
            </a:r>
          </a:p>
          <a:p>
            <a:pPr marL="285750" indent="-285750">
              <a:buFontTx/>
              <a:buChar char="-"/>
            </a:pPr>
            <a:r>
              <a:rPr lang="en-US" dirty="0"/>
              <a:t>And the pernicious influence of corporal punishment </a:t>
            </a:r>
            <a:r>
              <a:rPr lang="en-US" dirty="0">
                <a:solidFill>
                  <a:srgbClr val="FF0000"/>
                </a:solidFill>
              </a:rPr>
              <a:t>on the </a:t>
            </a:r>
            <a:r>
              <a:rPr lang="en-US" dirty="0">
                <a:solidFill>
                  <a:srgbClr val="FF0000"/>
                </a:solidFill>
                <a:highlight>
                  <a:srgbClr val="FFFF00"/>
                </a:highlight>
              </a:rPr>
              <a:t>practitioner</a:t>
            </a:r>
          </a:p>
          <a:p>
            <a:r>
              <a:rPr lang="en-US" b="0" dirty="0">
                <a:solidFill>
                  <a:srgbClr val="000000"/>
                </a:solidFill>
                <a:latin typeface="Code2000"/>
              </a:rPr>
              <a:t>(</a:t>
            </a:r>
            <a:r>
              <a:rPr lang="en-US" b="0" u="sng" dirty="0">
                <a:solidFill>
                  <a:srgbClr val="000000"/>
                </a:solidFill>
                <a:latin typeface="Code2000"/>
              </a:rPr>
              <a:t>hardening and debasing them as well </a:t>
            </a:r>
            <a:r>
              <a:rPr lang="en-US" b="0" dirty="0">
                <a:solidFill>
                  <a:srgbClr val="000000"/>
                </a:solidFill>
                <a:latin typeface="Code2000"/>
              </a:rPr>
              <a:t>as the victim, transforming them into a </a:t>
            </a:r>
            <a:r>
              <a:rPr lang="en-US" b="0" u="sng" dirty="0">
                <a:solidFill>
                  <a:srgbClr val="000000"/>
                </a:solidFill>
                <a:latin typeface="Code2000"/>
              </a:rPr>
              <a:t>tyrant or worse</a:t>
            </a:r>
            <a:r>
              <a:rPr lang="en-US" b="0" dirty="0">
                <a:solidFill>
                  <a:srgbClr val="000000"/>
                </a:solidFill>
                <a:latin typeface="Code2000"/>
              </a:rPr>
              <a:t>) </a:t>
            </a:r>
            <a:endParaRPr lang="en-US" dirty="0"/>
          </a:p>
        </p:txBody>
      </p:sp>
    </p:spTree>
    <p:extLst>
      <p:ext uri="{BB962C8B-B14F-4D97-AF65-F5344CB8AC3E}">
        <p14:creationId xmlns:p14="http://schemas.microsoft.com/office/powerpoint/2010/main" val="1810034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3D7E90-F5D0-45F0-A2BE-903E6F5C65DB}"/>
              </a:ext>
            </a:extLst>
          </p:cNvPr>
          <p:cNvSpPr>
            <a:spLocks noGrp="1"/>
          </p:cNvSpPr>
          <p:nvPr>
            <p:ph type="title"/>
          </p:nvPr>
        </p:nvSpPr>
        <p:spPr>
          <a:xfrm>
            <a:off x="0" y="705113"/>
            <a:ext cx="4054891" cy="5197498"/>
          </a:xfrm>
        </p:spPr>
        <p:txBody>
          <a:bodyPr>
            <a:normAutofit/>
          </a:bodyPr>
          <a:lstStyle/>
          <a:p>
            <a:r>
              <a:rPr lang="en-US" sz="3200" i="0" dirty="0">
                <a:solidFill>
                  <a:srgbClr val="FF0000"/>
                </a:solidFill>
                <a:effectLst/>
              </a:rPr>
              <a:t>The literature of humanitarian reform</a:t>
            </a:r>
            <a:endParaRPr lang="en-US" sz="3200" dirty="0">
              <a:solidFill>
                <a:srgbClr val="FF0000"/>
              </a:solidFill>
            </a:endParaRPr>
          </a:p>
        </p:txBody>
      </p:sp>
      <p:sp>
        <p:nvSpPr>
          <p:cNvPr id="6" name="Content Placeholder 5">
            <a:extLst>
              <a:ext uri="{FF2B5EF4-FFF2-40B4-BE49-F238E27FC236}">
                <a16:creationId xmlns:a16="http://schemas.microsoft.com/office/drawing/2014/main" id="{4E3417F3-D69E-4CA7-828A-13052190E74D}"/>
              </a:ext>
            </a:extLst>
          </p:cNvPr>
          <p:cNvSpPr>
            <a:spLocks noGrp="1"/>
          </p:cNvSpPr>
          <p:nvPr>
            <p:ph idx="1"/>
          </p:nvPr>
        </p:nvSpPr>
        <p:spPr>
          <a:xfrm>
            <a:off x="4958080" y="705113"/>
            <a:ext cx="6591003" cy="5837927"/>
          </a:xfrm>
        </p:spPr>
        <p:txBody>
          <a:bodyPr>
            <a:normAutofit/>
          </a:bodyPr>
          <a:lstStyle/>
          <a:p>
            <a:r>
              <a:rPr lang="en-US" sz="1700" b="0" dirty="0"/>
              <a:t>But</a:t>
            </a:r>
            <a:r>
              <a:rPr lang="en-US" sz="1800" b="0" i="0" dirty="0">
                <a:solidFill>
                  <a:srgbClr val="000000"/>
                </a:solidFill>
                <a:effectLst/>
                <a:latin typeface="Code2000"/>
              </a:rPr>
              <a:t> </a:t>
            </a:r>
            <a:r>
              <a:rPr lang="en-US" sz="1700" b="0" dirty="0"/>
              <a:t>the broadest area of concern among humanitarian reformers =</a:t>
            </a:r>
            <a:br>
              <a:rPr lang="en-US" sz="1700" b="0" dirty="0"/>
            </a:br>
            <a:r>
              <a:rPr lang="en-US" sz="1700" u="sng" dirty="0">
                <a:solidFill>
                  <a:srgbClr val="FF0000"/>
                </a:solidFill>
              </a:rPr>
              <a:t>effects of corporal punishments on </a:t>
            </a:r>
            <a:r>
              <a:rPr lang="en-US" sz="1700" u="sng" dirty="0">
                <a:solidFill>
                  <a:srgbClr val="FF0000"/>
                </a:solidFill>
                <a:highlight>
                  <a:srgbClr val="FFFF00"/>
                </a:highlight>
              </a:rPr>
              <a:t>spectators</a:t>
            </a:r>
            <a:r>
              <a:rPr lang="en-US" sz="1700" dirty="0">
                <a:solidFill>
                  <a:srgbClr val="FF0000"/>
                </a:solidFill>
              </a:rPr>
              <a:t>.</a:t>
            </a:r>
          </a:p>
          <a:p>
            <a:r>
              <a:rPr lang="en-US" sz="1700" b="0" dirty="0"/>
              <a:t>Benjamin Rush, </a:t>
            </a:r>
            <a:r>
              <a:rPr lang="en-US" sz="1700" b="0" i="1" dirty="0"/>
              <a:t>"An Enquiry into the Effects of Public Punishments upon Criminals, and upon Society" </a:t>
            </a:r>
            <a:r>
              <a:rPr lang="en-US" sz="1700" b="0" dirty="0"/>
              <a:t>(1787):</a:t>
            </a:r>
          </a:p>
          <a:p>
            <a:r>
              <a:rPr lang="en-US" sz="1700" b="0" dirty="0"/>
              <a:t>When the suffering cannot be alleviated – e.g. in cases of public execution – </a:t>
            </a:r>
            <a:r>
              <a:rPr lang="en-US" sz="1700" b="0" dirty="0">
                <a:highlight>
                  <a:srgbClr val="FFFF00"/>
                </a:highlight>
              </a:rPr>
              <a:t>sympathy is weakened</a:t>
            </a:r>
            <a:r>
              <a:rPr lang="en-US" sz="1700" b="0" dirty="0"/>
              <a:t>, and </a:t>
            </a:r>
            <a:r>
              <a:rPr lang="en-US" sz="1700" b="0" u="sng" dirty="0"/>
              <a:t>spectators trained to contemplate misery without emotion or sympathy</a:t>
            </a:r>
            <a:r>
              <a:rPr lang="en-US" sz="1700" b="0" dirty="0"/>
              <a:t>. =&gt;</a:t>
            </a:r>
          </a:p>
          <a:p>
            <a:r>
              <a:rPr lang="en-US" dirty="0">
                <a:highlight>
                  <a:srgbClr val="FFFF00"/>
                </a:highlight>
              </a:rPr>
              <a:t>Watching frequent slave flogging =&gt;made spectators heartless and insensitive.</a:t>
            </a:r>
          </a:p>
          <a:p>
            <a:r>
              <a:rPr lang="en-US" dirty="0"/>
              <a:t>=&gt; It </a:t>
            </a:r>
            <a:r>
              <a:rPr lang="en-US" u="sng" dirty="0"/>
              <a:t>aroused a positive taste for cruelty</a:t>
            </a:r>
          </a:p>
        </p:txBody>
      </p:sp>
    </p:spTree>
    <p:extLst>
      <p:ext uri="{BB962C8B-B14F-4D97-AF65-F5344CB8AC3E}">
        <p14:creationId xmlns:p14="http://schemas.microsoft.com/office/powerpoint/2010/main" val="40431355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3D7E90-F5D0-45F0-A2BE-903E6F5C65DB}"/>
              </a:ext>
            </a:extLst>
          </p:cNvPr>
          <p:cNvSpPr>
            <a:spLocks noGrp="1"/>
          </p:cNvSpPr>
          <p:nvPr>
            <p:ph type="title"/>
          </p:nvPr>
        </p:nvSpPr>
        <p:spPr>
          <a:xfrm>
            <a:off x="0" y="705113"/>
            <a:ext cx="4054891" cy="5197498"/>
          </a:xfrm>
        </p:spPr>
        <p:txBody>
          <a:bodyPr>
            <a:normAutofit/>
          </a:bodyPr>
          <a:lstStyle/>
          <a:p>
            <a:r>
              <a:rPr lang="en-US" sz="3200" i="0" dirty="0">
                <a:solidFill>
                  <a:srgbClr val="FF0000"/>
                </a:solidFill>
                <a:effectLst/>
              </a:rPr>
              <a:t>The literature of humanitarian reform</a:t>
            </a:r>
            <a:endParaRPr lang="en-US" sz="3200" dirty="0">
              <a:solidFill>
                <a:srgbClr val="FF0000"/>
              </a:solidFill>
            </a:endParaRPr>
          </a:p>
        </p:txBody>
      </p:sp>
      <p:sp>
        <p:nvSpPr>
          <p:cNvPr id="6" name="Content Placeholder 5">
            <a:extLst>
              <a:ext uri="{FF2B5EF4-FFF2-40B4-BE49-F238E27FC236}">
                <a16:creationId xmlns:a16="http://schemas.microsoft.com/office/drawing/2014/main" id="{4E3417F3-D69E-4CA7-828A-13052190E74D}"/>
              </a:ext>
            </a:extLst>
          </p:cNvPr>
          <p:cNvSpPr>
            <a:spLocks noGrp="1"/>
          </p:cNvSpPr>
          <p:nvPr>
            <p:ph idx="1"/>
          </p:nvPr>
        </p:nvSpPr>
        <p:spPr>
          <a:xfrm>
            <a:off x="5205221" y="705114"/>
            <a:ext cx="6172412" cy="5746486"/>
          </a:xfrm>
        </p:spPr>
        <p:txBody>
          <a:bodyPr>
            <a:normAutofit fontScale="77500" lnSpcReduction="20000"/>
          </a:bodyPr>
          <a:lstStyle/>
          <a:p>
            <a:r>
              <a:rPr lang="en-US" sz="2300" b="0" dirty="0"/>
              <a:t>One contributor to </a:t>
            </a:r>
            <a:r>
              <a:rPr lang="en-US" sz="2300" b="0" i="1" dirty="0"/>
              <a:t>American Slavery as It Is (1839) </a:t>
            </a:r>
            <a:r>
              <a:rPr lang="en-US" sz="2300" b="0" dirty="0"/>
              <a:t>offered a horrific picture of this </a:t>
            </a:r>
            <a:r>
              <a:rPr lang="en-US" sz="2300" b="0" dirty="0">
                <a:solidFill>
                  <a:srgbClr val="FF0000"/>
                </a:solidFill>
              </a:rPr>
              <a:t>escalating love in creole women who ordered the flogging of their slaves</a:t>
            </a:r>
            <a:r>
              <a:rPr lang="en-US" sz="2300" b="0" dirty="0"/>
              <a:t>:</a:t>
            </a:r>
          </a:p>
          <a:p>
            <a:r>
              <a:rPr lang="en-US" sz="2300" b="0" dirty="0"/>
              <a:t>"Their sensibility changed to fury must needs feed itself for a while on the hideous spectacle; they must, as if to revive themselves, hear the piercing shrieks, and see the flow of fresh blood; there are some of them who, in their frantic rage, pinch and bite their victims.“</a:t>
            </a:r>
          </a:p>
          <a:p>
            <a:r>
              <a:rPr lang="en-US" sz="2300" b="0" dirty="0">
                <a:highlight>
                  <a:srgbClr val="FFFF00"/>
                </a:highlight>
              </a:rPr>
              <a:t>=&gt; </a:t>
            </a:r>
            <a:r>
              <a:rPr lang="en-US" sz="2300" b="0" dirty="0">
                <a:solidFill>
                  <a:srgbClr val="FF0000"/>
                </a:solidFill>
                <a:highlight>
                  <a:srgbClr val="FFFF00"/>
                </a:highlight>
              </a:rPr>
              <a:t>"taste" for cruelty in its spectators was viewed as a "progressive vice," </a:t>
            </a:r>
            <a:r>
              <a:rPr lang="en-US" sz="2300" b="0" dirty="0"/>
              <a:t>a "craving" or "hunger" that grew more powerful as it was fed </a:t>
            </a:r>
            <a:br>
              <a:rPr lang="en-US" sz="2300" b="0" dirty="0"/>
            </a:br>
            <a:endParaRPr lang="en-US" sz="2300" b="0" dirty="0"/>
          </a:p>
        </p:txBody>
      </p:sp>
    </p:spTree>
    <p:extLst>
      <p:ext uri="{BB962C8B-B14F-4D97-AF65-F5344CB8AC3E}">
        <p14:creationId xmlns:p14="http://schemas.microsoft.com/office/powerpoint/2010/main" val="1271080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3D7E90-F5D0-45F0-A2BE-903E6F5C65DB}"/>
              </a:ext>
            </a:extLst>
          </p:cNvPr>
          <p:cNvSpPr>
            <a:spLocks noGrp="1"/>
          </p:cNvSpPr>
          <p:nvPr>
            <p:ph type="title"/>
          </p:nvPr>
        </p:nvSpPr>
        <p:spPr>
          <a:xfrm>
            <a:off x="-1171575" y="705113"/>
            <a:ext cx="5657849" cy="5197498"/>
          </a:xfrm>
        </p:spPr>
        <p:txBody>
          <a:bodyPr>
            <a:normAutofit/>
          </a:bodyPr>
          <a:lstStyle/>
          <a:p>
            <a:r>
              <a:rPr lang="en-US" sz="3200" dirty="0">
                <a:solidFill>
                  <a:srgbClr val="FF0000"/>
                </a:solidFill>
              </a:rPr>
              <a:t>Was suffering, as represented in humanitarian reform literature,</a:t>
            </a:r>
            <a:br>
              <a:rPr lang="en-US" sz="3200" dirty="0">
                <a:solidFill>
                  <a:srgbClr val="FF0000"/>
                </a:solidFill>
              </a:rPr>
            </a:br>
            <a:r>
              <a:rPr lang="en-US" sz="3200" dirty="0">
                <a:solidFill>
                  <a:srgbClr val="FF0000"/>
                </a:solidFill>
              </a:rPr>
              <a:t>"</a:t>
            </a:r>
            <a:r>
              <a:rPr lang="en-US" sz="3200" dirty="0">
                <a:solidFill>
                  <a:schemeClr val="tx1"/>
                </a:solidFill>
              </a:rPr>
              <a:t>pornographic</a:t>
            </a:r>
            <a:r>
              <a:rPr lang="en-US" sz="3200" dirty="0">
                <a:solidFill>
                  <a:srgbClr val="FF0000"/>
                </a:solidFill>
              </a:rPr>
              <a:t>"? </a:t>
            </a:r>
            <a:br>
              <a:rPr lang="en-US" sz="3200" dirty="0">
                <a:solidFill>
                  <a:srgbClr val="FF0000"/>
                </a:solidFill>
              </a:rPr>
            </a:br>
            <a:endParaRPr lang="en-US" sz="3200" dirty="0">
              <a:solidFill>
                <a:srgbClr val="FF0000"/>
              </a:solidFill>
            </a:endParaRPr>
          </a:p>
        </p:txBody>
      </p:sp>
      <p:sp>
        <p:nvSpPr>
          <p:cNvPr id="6" name="Content Placeholder 5">
            <a:extLst>
              <a:ext uri="{FF2B5EF4-FFF2-40B4-BE49-F238E27FC236}">
                <a16:creationId xmlns:a16="http://schemas.microsoft.com/office/drawing/2014/main" id="{4E3417F3-D69E-4CA7-828A-13052190E74D}"/>
              </a:ext>
            </a:extLst>
          </p:cNvPr>
          <p:cNvSpPr>
            <a:spLocks noGrp="1"/>
          </p:cNvSpPr>
          <p:nvPr>
            <p:ph idx="1"/>
          </p:nvPr>
        </p:nvSpPr>
        <p:spPr>
          <a:xfrm>
            <a:off x="4772025" y="705114"/>
            <a:ext cx="7296150" cy="5827766"/>
          </a:xfrm>
        </p:spPr>
        <p:txBody>
          <a:bodyPr>
            <a:normAutofit fontScale="77500" lnSpcReduction="20000"/>
          </a:bodyPr>
          <a:lstStyle/>
          <a:p>
            <a:r>
              <a:rPr lang="en-US" sz="2300" b="0" dirty="0"/>
              <a:t>well, reform literature </a:t>
            </a:r>
            <a:r>
              <a:rPr lang="en-US" sz="2300" dirty="0"/>
              <a:t>did eroticize pain</a:t>
            </a:r>
            <a:r>
              <a:rPr lang="en-US" sz="2300" b="0" dirty="0"/>
              <a:t>, constructing it as </a:t>
            </a:r>
            <a:r>
              <a:rPr lang="en-US" sz="2300" b="0" dirty="0">
                <a:solidFill>
                  <a:srgbClr val="FF0000"/>
                </a:solidFill>
              </a:rPr>
              <a:t>sexual</a:t>
            </a:r>
            <a:r>
              <a:rPr lang="en-US" sz="2300" b="0" dirty="0"/>
              <a:t> in nature.</a:t>
            </a:r>
            <a:br>
              <a:rPr lang="en-US" sz="2300" b="0" dirty="0"/>
            </a:br>
            <a:endParaRPr lang="en-US" sz="2300" b="0" dirty="0"/>
          </a:p>
          <a:p>
            <a:r>
              <a:rPr lang="en-US" sz="2300" b="0" u="sng" dirty="0"/>
              <a:t>The eroticization of suffering </a:t>
            </a:r>
            <a:r>
              <a:rPr lang="en-US" sz="2300" b="0" dirty="0"/>
              <a:t>in humanitarian reform sometimes took the form of </a:t>
            </a:r>
            <a:r>
              <a:rPr lang="en-US" sz="2300" dirty="0">
                <a:solidFill>
                  <a:srgbClr val="FF0000"/>
                </a:solidFill>
              </a:rPr>
              <a:t>overtly sexual references</a:t>
            </a:r>
            <a:r>
              <a:rPr lang="en-US" sz="2300" b="0" dirty="0"/>
              <a:t>:</a:t>
            </a:r>
          </a:p>
          <a:p>
            <a:r>
              <a:rPr lang="en-US" sz="2300" b="0" dirty="0"/>
              <a:t>to the</a:t>
            </a:r>
            <a:r>
              <a:rPr lang="en-US" sz="2300" dirty="0"/>
              <a:t> "indecent" nudity </a:t>
            </a:r>
            <a:r>
              <a:rPr lang="en-US" sz="2300" b="0" dirty="0"/>
              <a:t>and</a:t>
            </a:r>
            <a:r>
              <a:rPr lang="en-US" sz="2300" dirty="0"/>
              <a:t> sexual abuse of </a:t>
            </a:r>
            <a:r>
              <a:rPr lang="en-US" sz="2300" dirty="0">
                <a:highlight>
                  <a:srgbClr val="FFFF00"/>
                </a:highlight>
              </a:rPr>
              <a:t>idiot or insane women</a:t>
            </a:r>
            <a:r>
              <a:rPr lang="en-US" sz="2300" b="0" dirty="0"/>
              <a:t>, to the </a:t>
            </a:r>
            <a:r>
              <a:rPr lang="en-US" sz="2300" dirty="0"/>
              <a:t>sexual coercion and rape of </a:t>
            </a:r>
            <a:r>
              <a:rPr lang="en-US" sz="2300" dirty="0">
                <a:highlight>
                  <a:srgbClr val="FFFF00"/>
                </a:highlight>
              </a:rPr>
              <a:t>slave women</a:t>
            </a:r>
            <a:r>
              <a:rPr lang="en-US" sz="2300" b="0" dirty="0"/>
              <a:t>, to the </a:t>
            </a:r>
            <a:r>
              <a:rPr lang="en-US" sz="2300" dirty="0"/>
              <a:t>rape of </a:t>
            </a:r>
            <a:r>
              <a:rPr lang="en-US" sz="2300" dirty="0">
                <a:highlight>
                  <a:srgbClr val="FFFF00"/>
                </a:highlight>
              </a:rPr>
              <a:t>war victims</a:t>
            </a:r>
            <a:r>
              <a:rPr lang="en-US" sz="2300" b="0" dirty="0"/>
              <a:t>, and to the </a:t>
            </a:r>
            <a:r>
              <a:rPr lang="en-US" sz="2300" dirty="0"/>
              <a:t>genital mutilation and torture </a:t>
            </a:r>
            <a:r>
              <a:rPr lang="en-US" sz="2300" b="0" dirty="0"/>
              <a:t>of both </a:t>
            </a:r>
            <a:r>
              <a:rPr lang="en-US" sz="2300" b="0" dirty="0">
                <a:highlight>
                  <a:srgbClr val="FFFF00"/>
                </a:highlight>
              </a:rPr>
              <a:t>male and female slaves</a:t>
            </a:r>
            <a:r>
              <a:rPr lang="en-US" sz="2300" b="0" dirty="0"/>
              <a:t>.</a:t>
            </a:r>
          </a:p>
          <a:p>
            <a:endParaRPr lang="en-US" sz="2200" b="0" dirty="0"/>
          </a:p>
          <a:p>
            <a:r>
              <a:rPr lang="en-US" sz="2200" b="0" dirty="0">
                <a:solidFill>
                  <a:srgbClr val="FF0000"/>
                </a:solidFill>
              </a:rPr>
              <a:t>Their treatment of scenarios of suffering</a:t>
            </a:r>
            <a:r>
              <a:rPr lang="en-US" sz="2200" b="0" dirty="0"/>
              <a:t>, if not narrowly</a:t>
            </a:r>
            <a:br>
              <a:rPr lang="en-US" sz="2200" b="0" dirty="0"/>
            </a:br>
            <a:r>
              <a:rPr lang="en-US" sz="2200" b="0" dirty="0"/>
              <a:t>pornographic in nature, assumed that the </a:t>
            </a:r>
            <a:r>
              <a:rPr lang="en-US" sz="2200" u="sng" dirty="0"/>
              <a:t>spectacle of pain </a:t>
            </a:r>
            <a:r>
              <a:rPr lang="en-US" sz="2200" dirty="0"/>
              <a:t>was a source of </a:t>
            </a:r>
            <a:r>
              <a:rPr lang="en-US" sz="2200" u="sng" dirty="0">
                <a:highlight>
                  <a:srgbClr val="FFFF00"/>
                </a:highlight>
              </a:rPr>
              <a:t>illicit excitement, prurience, and obscenity </a:t>
            </a:r>
            <a:endParaRPr lang="en-US" sz="2300" b="0" dirty="0">
              <a:highlight>
                <a:srgbClr val="FFFF00"/>
              </a:highlight>
            </a:endParaRPr>
          </a:p>
        </p:txBody>
      </p:sp>
    </p:spTree>
    <p:extLst>
      <p:ext uri="{BB962C8B-B14F-4D97-AF65-F5344CB8AC3E}">
        <p14:creationId xmlns:p14="http://schemas.microsoft.com/office/powerpoint/2010/main" val="4756667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3D7E90-F5D0-45F0-A2BE-903E6F5C65DB}"/>
              </a:ext>
            </a:extLst>
          </p:cNvPr>
          <p:cNvSpPr>
            <a:spLocks noGrp="1"/>
          </p:cNvSpPr>
          <p:nvPr>
            <p:ph type="title"/>
          </p:nvPr>
        </p:nvSpPr>
        <p:spPr>
          <a:xfrm>
            <a:off x="-1171575" y="705113"/>
            <a:ext cx="5657849" cy="5197498"/>
          </a:xfrm>
        </p:spPr>
        <p:txBody>
          <a:bodyPr>
            <a:normAutofit/>
          </a:bodyPr>
          <a:lstStyle/>
          <a:p>
            <a:r>
              <a:rPr lang="en-US" sz="3200" dirty="0">
                <a:solidFill>
                  <a:srgbClr val="FF0000"/>
                </a:solidFill>
              </a:rPr>
              <a:t>Could the reformers’ sensibilities have been blunted by witnessing all this cruelty?</a:t>
            </a:r>
            <a:br>
              <a:rPr lang="en-US" sz="3200" dirty="0">
                <a:solidFill>
                  <a:srgbClr val="FF0000"/>
                </a:solidFill>
              </a:rPr>
            </a:br>
            <a:endParaRPr lang="en-US" sz="3200" dirty="0">
              <a:solidFill>
                <a:srgbClr val="FF0000"/>
              </a:solidFill>
            </a:endParaRPr>
          </a:p>
        </p:txBody>
      </p:sp>
      <p:sp>
        <p:nvSpPr>
          <p:cNvPr id="6" name="Content Placeholder 5">
            <a:extLst>
              <a:ext uri="{FF2B5EF4-FFF2-40B4-BE49-F238E27FC236}">
                <a16:creationId xmlns:a16="http://schemas.microsoft.com/office/drawing/2014/main" id="{4E3417F3-D69E-4CA7-828A-13052190E74D}"/>
              </a:ext>
            </a:extLst>
          </p:cNvPr>
          <p:cNvSpPr>
            <a:spLocks noGrp="1"/>
          </p:cNvSpPr>
          <p:nvPr>
            <p:ph idx="1"/>
          </p:nvPr>
        </p:nvSpPr>
        <p:spPr>
          <a:xfrm>
            <a:off x="4772025" y="705114"/>
            <a:ext cx="7296150" cy="5197497"/>
          </a:xfrm>
        </p:spPr>
        <p:txBody>
          <a:bodyPr>
            <a:normAutofit/>
          </a:bodyPr>
          <a:lstStyle/>
          <a:p>
            <a:r>
              <a:rPr lang="en-US" sz="2300" b="0" dirty="0"/>
              <a:t>To respond to this, reformers reported about their own emotional status </a:t>
            </a:r>
            <a:r>
              <a:rPr lang="en-US" sz="2300" dirty="0"/>
              <a:t>as proof of how their sensibilities remained intact</a:t>
            </a:r>
          </a:p>
          <a:p>
            <a:endParaRPr lang="en-US" sz="2300" b="0" dirty="0"/>
          </a:p>
          <a:p>
            <a:br>
              <a:rPr lang="en-US" sz="2300" b="0" dirty="0"/>
            </a:br>
            <a:endParaRPr lang="en-US" sz="2300" b="0" dirty="0"/>
          </a:p>
        </p:txBody>
      </p:sp>
    </p:spTree>
    <p:extLst>
      <p:ext uri="{BB962C8B-B14F-4D97-AF65-F5344CB8AC3E}">
        <p14:creationId xmlns:p14="http://schemas.microsoft.com/office/powerpoint/2010/main" val="16742459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5616-F363-4ECB-9AEA-6A9556E43B5E}"/>
              </a:ext>
            </a:extLst>
          </p:cNvPr>
          <p:cNvSpPr>
            <a:spLocks noGrp="1"/>
          </p:cNvSpPr>
          <p:nvPr>
            <p:ph type="title"/>
          </p:nvPr>
        </p:nvSpPr>
        <p:spPr/>
        <p:txBody>
          <a:bodyPr>
            <a:normAutofit/>
          </a:bodyPr>
          <a:lstStyle/>
          <a:p>
            <a:r>
              <a:rPr lang="en-US" sz="2400" dirty="0">
                <a:solidFill>
                  <a:srgbClr val="FF0000"/>
                </a:solidFill>
              </a:rPr>
              <a:t>The moral dilemma of humanitarian reform:</a:t>
            </a:r>
            <a:br>
              <a:rPr lang="en-US" sz="2400" dirty="0">
                <a:solidFill>
                  <a:srgbClr val="FF0000"/>
                </a:solidFill>
              </a:rPr>
            </a:br>
            <a:br>
              <a:rPr lang="en-US" sz="2400" dirty="0">
                <a:solidFill>
                  <a:srgbClr val="FF0000"/>
                </a:solidFill>
              </a:rPr>
            </a:br>
            <a:r>
              <a:rPr lang="en-US" sz="2400" b="0" dirty="0"/>
              <a:t>Reformers were caught in a </a:t>
            </a:r>
            <a:r>
              <a:rPr lang="en-US" sz="2400" dirty="0"/>
              <a:t>contradiction</a:t>
            </a:r>
            <a:r>
              <a:rPr lang="en-US" sz="2400" b="0" dirty="0"/>
              <a:t> of their own making</a:t>
            </a:r>
            <a:endParaRPr lang="en-US" sz="2400" dirty="0">
              <a:solidFill>
                <a:srgbClr val="FF0000"/>
              </a:solidFill>
            </a:endParaRPr>
          </a:p>
        </p:txBody>
      </p:sp>
      <p:sp>
        <p:nvSpPr>
          <p:cNvPr id="3" name="Content Placeholder 2">
            <a:extLst>
              <a:ext uri="{FF2B5EF4-FFF2-40B4-BE49-F238E27FC236}">
                <a16:creationId xmlns:a16="http://schemas.microsoft.com/office/drawing/2014/main" id="{8028911A-A8C2-4B3E-AE23-8F1F2726A213}"/>
              </a:ext>
            </a:extLst>
          </p:cNvPr>
          <p:cNvSpPr>
            <a:spLocks noGrp="1"/>
          </p:cNvSpPr>
          <p:nvPr>
            <p:ph idx="1"/>
          </p:nvPr>
        </p:nvSpPr>
        <p:spPr>
          <a:xfrm>
            <a:off x="4988560" y="264161"/>
            <a:ext cx="6560523" cy="6268720"/>
          </a:xfrm>
        </p:spPr>
        <p:txBody>
          <a:bodyPr>
            <a:normAutofit fontScale="77500" lnSpcReduction="20000"/>
          </a:bodyPr>
          <a:lstStyle/>
          <a:p>
            <a:r>
              <a:rPr lang="en-US" sz="2500" b="0" dirty="0"/>
              <a:t>To </a:t>
            </a:r>
            <a:r>
              <a:rPr lang="en-US" sz="2500" dirty="0"/>
              <a:t>arouse popular opposition </a:t>
            </a:r>
            <a:r>
              <a:rPr lang="en-US" sz="2500" b="0" dirty="0"/>
              <a:t>to the evil practices they sought to eradicate,-&gt; they had to display those practices in all their horror.</a:t>
            </a:r>
            <a:br>
              <a:rPr lang="en-US" sz="2500" b="0" dirty="0"/>
            </a:br>
            <a:r>
              <a:rPr lang="en-US" sz="2500" dirty="0">
                <a:solidFill>
                  <a:srgbClr val="FF0000"/>
                </a:solidFill>
              </a:rPr>
              <a:t>But</a:t>
            </a:r>
            <a:r>
              <a:rPr lang="en-US" sz="2500" b="0" dirty="0"/>
              <a:t>, by their own line of argument,</a:t>
            </a:r>
            <a:br>
              <a:rPr lang="en-US" sz="2500" b="0" dirty="0"/>
            </a:br>
            <a:r>
              <a:rPr lang="en-US" sz="2500" dirty="0"/>
              <a:t>viewing</a:t>
            </a:r>
            <a:r>
              <a:rPr lang="en-US" sz="2500" b="0" dirty="0"/>
              <a:t> the spectacle of suffering </a:t>
            </a:r>
            <a:r>
              <a:rPr lang="en-US" sz="2500" dirty="0"/>
              <a:t>could</a:t>
            </a:r>
            <a:r>
              <a:rPr lang="en-US" sz="2500" b="0" dirty="0"/>
              <a:t> inflict terrible </a:t>
            </a:r>
            <a:r>
              <a:rPr lang="en-US" sz="2500" dirty="0"/>
              <a:t>moral damage </a:t>
            </a:r>
            <a:r>
              <a:rPr lang="en-US" sz="2500" b="0" dirty="0"/>
              <a:t>on the</a:t>
            </a:r>
            <a:br>
              <a:rPr lang="en-US" sz="2500" b="0" dirty="0"/>
            </a:br>
            <a:r>
              <a:rPr lang="en-US" sz="2500" b="0" dirty="0"/>
              <a:t>spectator, turning them into </a:t>
            </a:r>
            <a:r>
              <a:rPr lang="en-US" sz="2500" b="0" dirty="0">
                <a:solidFill>
                  <a:srgbClr val="FF0000"/>
                </a:solidFill>
              </a:rPr>
              <a:t>a "savage" with an "atrocious passion" for cruelty.</a:t>
            </a:r>
          </a:p>
          <a:p>
            <a:br>
              <a:rPr lang="en-US" dirty="0">
                <a:solidFill>
                  <a:srgbClr val="FF0000"/>
                </a:solidFill>
              </a:rPr>
            </a:br>
            <a:r>
              <a:rPr lang="en-US" sz="2600" b="0" dirty="0"/>
              <a:t>so, </a:t>
            </a:r>
            <a:r>
              <a:rPr lang="en-US" sz="2600" b="0" u="sng" dirty="0"/>
              <a:t>humanitarian reform was a major cultural vehicle for </a:t>
            </a:r>
            <a:r>
              <a:rPr lang="en-US" sz="2600" u="sng" dirty="0">
                <a:highlight>
                  <a:srgbClr val="FFFF00"/>
                </a:highlight>
              </a:rPr>
              <a:t>the growing unacceptability of pain</a:t>
            </a:r>
            <a:r>
              <a:rPr lang="en-US" sz="2600" b="0" u="sng" dirty="0"/>
              <a:t>; it was </a:t>
            </a:r>
            <a:r>
              <a:rPr lang="en-US" sz="2600" u="sng" dirty="0"/>
              <a:t>also</a:t>
            </a:r>
            <a:r>
              <a:rPr lang="en-US" sz="2600" b="0" u="sng" dirty="0"/>
              <a:t>, inescapably, an expression and</a:t>
            </a:r>
            <a:br>
              <a:rPr lang="en-US" sz="2600" b="0" u="sng" dirty="0"/>
            </a:br>
            <a:r>
              <a:rPr lang="en-US" sz="2600" b="0" u="sng" dirty="0"/>
              <a:t>a demonstration of </a:t>
            </a:r>
            <a:r>
              <a:rPr lang="en-US" sz="2600" b="0" u="sng" dirty="0">
                <a:highlight>
                  <a:srgbClr val="FFFF00"/>
                </a:highlight>
              </a:rPr>
              <a:t>the </a:t>
            </a:r>
            <a:r>
              <a:rPr lang="en-US" sz="2600" u="sng" dirty="0">
                <a:highlight>
                  <a:srgbClr val="FFFF00"/>
                </a:highlight>
              </a:rPr>
              <a:t>new obscenity of pain</a:t>
            </a:r>
            <a:endParaRPr lang="en-US" u="sng" dirty="0">
              <a:solidFill>
                <a:srgbClr val="FF0000"/>
              </a:solidFill>
              <a:highlight>
                <a:srgbClr val="FFFF00"/>
              </a:highlight>
            </a:endParaRPr>
          </a:p>
        </p:txBody>
      </p:sp>
    </p:spTree>
    <p:extLst>
      <p:ext uri="{BB962C8B-B14F-4D97-AF65-F5344CB8AC3E}">
        <p14:creationId xmlns:p14="http://schemas.microsoft.com/office/powerpoint/2010/main" val="4237954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5616-F363-4ECB-9AEA-6A9556E43B5E}"/>
              </a:ext>
            </a:extLst>
          </p:cNvPr>
          <p:cNvSpPr>
            <a:spLocks noGrp="1"/>
          </p:cNvSpPr>
          <p:nvPr>
            <p:ph type="title"/>
          </p:nvPr>
        </p:nvSpPr>
        <p:spPr/>
        <p:txBody>
          <a:bodyPr>
            <a:normAutofit/>
          </a:bodyPr>
          <a:lstStyle/>
          <a:p>
            <a:r>
              <a:rPr lang="en-US" sz="2400" dirty="0">
                <a:solidFill>
                  <a:srgbClr val="FF0000"/>
                </a:solidFill>
              </a:rPr>
              <a:t>The moral dilemma of humanitarian reform</a:t>
            </a:r>
            <a:br>
              <a:rPr lang="en-US" sz="2400" dirty="0">
                <a:solidFill>
                  <a:srgbClr val="FF0000"/>
                </a:solidFill>
              </a:rPr>
            </a:br>
            <a:br>
              <a:rPr lang="en-US" sz="2400" dirty="0">
                <a:solidFill>
                  <a:srgbClr val="FF0000"/>
                </a:solidFill>
              </a:rPr>
            </a:br>
            <a:endParaRPr lang="en-US" sz="2400" dirty="0">
              <a:solidFill>
                <a:srgbClr val="FF0000"/>
              </a:solidFill>
            </a:endParaRPr>
          </a:p>
        </p:txBody>
      </p:sp>
      <p:sp>
        <p:nvSpPr>
          <p:cNvPr id="3" name="Content Placeholder 2">
            <a:extLst>
              <a:ext uri="{FF2B5EF4-FFF2-40B4-BE49-F238E27FC236}">
                <a16:creationId xmlns:a16="http://schemas.microsoft.com/office/drawing/2014/main" id="{8028911A-A8C2-4B3E-AE23-8F1F2726A213}"/>
              </a:ext>
            </a:extLst>
          </p:cNvPr>
          <p:cNvSpPr>
            <a:spLocks noGrp="1"/>
          </p:cNvSpPr>
          <p:nvPr>
            <p:ph idx="1"/>
          </p:nvPr>
        </p:nvSpPr>
        <p:spPr/>
        <p:txBody>
          <a:bodyPr>
            <a:normAutofit fontScale="85000" lnSpcReduction="10000"/>
          </a:bodyPr>
          <a:lstStyle/>
          <a:p>
            <a:r>
              <a:rPr lang="en-US" sz="2500" b="0" dirty="0"/>
              <a:t>The reformers' purpose = </a:t>
            </a:r>
            <a:r>
              <a:rPr lang="en-US" sz="2500" b="0" dirty="0">
                <a:solidFill>
                  <a:srgbClr val="FF0000"/>
                </a:solidFill>
              </a:rPr>
              <a:t>not to exploit</a:t>
            </a:r>
            <a:br>
              <a:rPr lang="en-US" sz="2500" b="0" dirty="0"/>
            </a:br>
            <a:r>
              <a:rPr lang="en-US" sz="2500" b="0" dirty="0"/>
              <a:t>the obscenity of pain but to </a:t>
            </a:r>
            <a:r>
              <a:rPr lang="en-US" sz="2500" b="0" dirty="0">
                <a:solidFill>
                  <a:srgbClr val="FF0000"/>
                </a:solidFill>
              </a:rPr>
              <a:t>expose</a:t>
            </a:r>
            <a:r>
              <a:rPr lang="en-US" sz="2500" b="0" dirty="0"/>
              <a:t> it (in order to redefine a wide range of</a:t>
            </a:r>
            <a:br>
              <a:rPr lang="en-US" sz="2500" b="0" dirty="0"/>
            </a:br>
            <a:r>
              <a:rPr lang="en-US" sz="2500" b="0" dirty="0"/>
              <a:t>previously accepted social practices as cruel and unacceptable).</a:t>
            </a:r>
          </a:p>
          <a:p>
            <a:r>
              <a:rPr lang="en-US" sz="2500" b="0" dirty="0"/>
              <a:t>So, </a:t>
            </a:r>
            <a:r>
              <a:rPr lang="en-US" sz="2500" b="0" dirty="0">
                <a:highlight>
                  <a:srgbClr val="FFFF00"/>
                </a:highlight>
              </a:rPr>
              <a:t>reason for close descriptions of horror,</a:t>
            </a:r>
            <a:r>
              <a:rPr lang="en-US" sz="2500" b="0" dirty="0"/>
              <a:t> revulsion, and disgust in the</a:t>
            </a:r>
            <a:br>
              <a:rPr lang="en-US" sz="2500" b="0" dirty="0"/>
            </a:br>
            <a:r>
              <a:rPr lang="en-US" sz="2500" b="0" dirty="0"/>
              <a:t>face of suffering = </a:t>
            </a:r>
            <a:r>
              <a:rPr lang="en-US" sz="2500" b="0" dirty="0">
                <a:highlight>
                  <a:srgbClr val="FFFF00"/>
                </a:highlight>
              </a:rPr>
              <a:t>to </a:t>
            </a:r>
            <a:r>
              <a:rPr lang="en-US" sz="2500" u="sng" dirty="0">
                <a:highlight>
                  <a:srgbClr val="FFFF00"/>
                </a:highlight>
              </a:rPr>
              <a:t>instruct readers in the appropriate response to pain </a:t>
            </a:r>
            <a:endParaRPr lang="en-US" u="sng" dirty="0">
              <a:solidFill>
                <a:srgbClr val="FF0000"/>
              </a:solidFill>
              <a:highlight>
                <a:srgbClr val="FFFF00"/>
              </a:highlight>
            </a:endParaRPr>
          </a:p>
        </p:txBody>
      </p:sp>
    </p:spTree>
    <p:extLst>
      <p:ext uri="{BB962C8B-B14F-4D97-AF65-F5344CB8AC3E}">
        <p14:creationId xmlns:p14="http://schemas.microsoft.com/office/powerpoint/2010/main" val="3806907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5616-F363-4ECB-9AEA-6A9556E43B5E}"/>
              </a:ext>
            </a:extLst>
          </p:cNvPr>
          <p:cNvSpPr>
            <a:spLocks noGrp="1"/>
          </p:cNvSpPr>
          <p:nvPr>
            <p:ph type="title"/>
          </p:nvPr>
        </p:nvSpPr>
        <p:spPr/>
        <p:txBody>
          <a:bodyPr>
            <a:normAutofit/>
          </a:bodyPr>
          <a:lstStyle/>
          <a:p>
            <a:r>
              <a:rPr lang="en-US" sz="2400" dirty="0">
                <a:solidFill>
                  <a:srgbClr val="FF0000"/>
                </a:solidFill>
              </a:rPr>
              <a:t>Humanitarian reform</a:t>
            </a:r>
            <a:br>
              <a:rPr lang="en-US" sz="2400" dirty="0">
                <a:solidFill>
                  <a:srgbClr val="FF0000"/>
                </a:solidFill>
              </a:rPr>
            </a:br>
            <a:br>
              <a:rPr lang="en-US" sz="2400" dirty="0">
                <a:solidFill>
                  <a:srgbClr val="FF0000"/>
                </a:solidFill>
              </a:rPr>
            </a:br>
            <a:endParaRPr lang="en-US" sz="2400" dirty="0">
              <a:solidFill>
                <a:srgbClr val="FF0000"/>
              </a:solidFill>
            </a:endParaRPr>
          </a:p>
        </p:txBody>
      </p:sp>
      <p:sp>
        <p:nvSpPr>
          <p:cNvPr id="3" name="Content Placeholder 2">
            <a:extLst>
              <a:ext uri="{FF2B5EF4-FFF2-40B4-BE49-F238E27FC236}">
                <a16:creationId xmlns:a16="http://schemas.microsoft.com/office/drawing/2014/main" id="{8028911A-A8C2-4B3E-AE23-8F1F2726A213}"/>
              </a:ext>
            </a:extLst>
          </p:cNvPr>
          <p:cNvSpPr>
            <a:spLocks noGrp="1"/>
          </p:cNvSpPr>
          <p:nvPr>
            <p:ph idx="1"/>
          </p:nvPr>
        </p:nvSpPr>
        <p:spPr/>
        <p:txBody>
          <a:bodyPr>
            <a:normAutofit fontScale="70000" lnSpcReduction="20000"/>
          </a:bodyPr>
          <a:lstStyle/>
          <a:p>
            <a:r>
              <a:rPr lang="en-US" sz="2500" b="0" dirty="0"/>
              <a:t>Humanitarian reform led -&gt; production of a </a:t>
            </a:r>
            <a:r>
              <a:rPr lang="en-US" sz="2500" dirty="0"/>
              <a:t>new cultural linkage of violence and sex</a:t>
            </a:r>
            <a:r>
              <a:rPr lang="en-US" sz="2500" b="0" dirty="0"/>
              <a:t>.</a:t>
            </a:r>
          </a:p>
          <a:p>
            <a:r>
              <a:rPr lang="en-US" sz="2500" b="0" dirty="0"/>
              <a:t>Toward the end of the 19</a:t>
            </a:r>
            <a:r>
              <a:rPr lang="en-US" sz="2500" b="0" baseline="30000" dirty="0"/>
              <a:t>th</a:t>
            </a:r>
            <a:r>
              <a:rPr lang="en-US" sz="2500" b="0" dirty="0"/>
              <a:t> c., </a:t>
            </a:r>
            <a:r>
              <a:rPr lang="en-US" sz="2500" dirty="0"/>
              <a:t>Richard von Krafft-Ebing </a:t>
            </a:r>
            <a:r>
              <a:rPr lang="en-US" sz="2500" b="0" dirty="0"/>
              <a:t>formally introduced the terms "sadism" and "masochism" into the </a:t>
            </a:r>
            <a:r>
              <a:rPr lang="en-US" sz="2500" dirty="0">
                <a:solidFill>
                  <a:srgbClr val="FF0000"/>
                </a:solidFill>
              </a:rPr>
              <a:t>psychopathological lexicon -&gt;</a:t>
            </a:r>
          </a:p>
          <a:p>
            <a:r>
              <a:rPr lang="en-US" sz="2500" b="0" dirty="0"/>
              <a:t>This </a:t>
            </a:r>
            <a:r>
              <a:rPr lang="en-US" sz="2500" b="0" dirty="0">
                <a:highlight>
                  <a:srgbClr val="FFFF00"/>
                </a:highlight>
              </a:rPr>
              <a:t>way </a:t>
            </a:r>
            <a:r>
              <a:rPr lang="en-US" sz="2600" b="0" dirty="0">
                <a:highlight>
                  <a:srgbClr val="FFFF00"/>
                </a:highlight>
              </a:rPr>
              <a:t>the </a:t>
            </a:r>
            <a:r>
              <a:rPr lang="en-US" sz="2600" dirty="0">
                <a:highlight>
                  <a:srgbClr val="FFFF00"/>
                </a:highlight>
              </a:rPr>
              <a:t>sex-pain connection was  psychopathologized</a:t>
            </a:r>
            <a:br>
              <a:rPr lang="en-US" sz="2800" dirty="0"/>
            </a:br>
            <a:endParaRPr lang="en-US" sz="2800" dirty="0"/>
          </a:p>
          <a:p>
            <a:r>
              <a:rPr lang="en-US" sz="2500" b="0" dirty="0"/>
              <a:t>By the turn of the 20</a:t>
            </a:r>
            <a:r>
              <a:rPr lang="en-US" sz="2500" b="0" baseline="30000" dirty="0"/>
              <a:t>th</a:t>
            </a:r>
            <a:r>
              <a:rPr lang="en-US" sz="2500" b="0" dirty="0"/>
              <a:t> c., </a:t>
            </a:r>
            <a:r>
              <a:rPr lang="en-US" sz="2500" dirty="0"/>
              <a:t>psychopathologists and humanitarians agreed</a:t>
            </a:r>
            <a:r>
              <a:rPr lang="en-US" sz="2500" b="0" dirty="0"/>
              <a:t>: </a:t>
            </a:r>
            <a:r>
              <a:rPr lang="en-US" sz="2500" b="0" dirty="0">
                <a:highlight>
                  <a:srgbClr val="FFFF00"/>
                </a:highlight>
              </a:rPr>
              <a:t>the </a:t>
            </a:r>
            <a:r>
              <a:rPr lang="en-US" sz="2500" b="0" u="sng" dirty="0">
                <a:highlight>
                  <a:srgbClr val="FFFF00"/>
                </a:highlight>
              </a:rPr>
              <a:t>linking of sex with pain was a by-product of diseased and perverted minds</a:t>
            </a:r>
            <a:endParaRPr lang="en-US" u="sng" dirty="0">
              <a:solidFill>
                <a:srgbClr val="FF0000"/>
              </a:solidFill>
              <a:highlight>
                <a:srgbClr val="FFFF00"/>
              </a:highlight>
            </a:endParaRPr>
          </a:p>
        </p:txBody>
      </p:sp>
    </p:spTree>
    <p:extLst>
      <p:ext uri="{BB962C8B-B14F-4D97-AF65-F5344CB8AC3E}">
        <p14:creationId xmlns:p14="http://schemas.microsoft.com/office/powerpoint/2010/main" val="2309325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20D8-6376-411F-B2EE-533778D9F985}"/>
              </a:ext>
            </a:extLst>
          </p:cNvPr>
          <p:cNvSpPr>
            <a:spLocks noGrp="1"/>
          </p:cNvSpPr>
          <p:nvPr>
            <p:ph type="title"/>
          </p:nvPr>
        </p:nvSpPr>
        <p:spPr>
          <a:xfrm>
            <a:off x="190500" y="705113"/>
            <a:ext cx="3864391" cy="5197498"/>
          </a:xfrm>
        </p:spPr>
        <p:txBody>
          <a:bodyPr/>
          <a:lstStyle/>
          <a:p>
            <a:r>
              <a:rPr lang="en-US" dirty="0"/>
              <a:t>Pornography of pain</a:t>
            </a:r>
          </a:p>
        </p:txBody>
      </p:sp>
      <p:sp>
        <p:nvSpPr>
          <p:cNvPr id="3" name="Content Placeholder 2">
            <a:extLst>
              <a:ext uri="{FF2B5EF4-FFF2-40B4-BE49-F238E27FC236}">
                <a16:creationId xmlns:a16="http://schemas.microsoft.com/office/drawing/2014/main" id="{B1EB146E-A8ED-420A-8E26-FED8FB3754D7}"/>
              </a:ext>
            </a:extLst>
          </p:cNvPr>
          <p:cNvSpPr>
            <a:spLocks noGrp="1"/>
          </p:cNvSpPr>
          <p:nvPr>
            <p:ph idx="1"/>
          </p:nvPr>
        </p:nvSpPr>
        <p:spPr/>
        <p:txBody>
          <a:bodyPr>
            <a:normAutofit lnSpcReduction="10000"/>
          </a:bodyPr>
          <a:lstStyle/>
          <a:p>
            <a:r>
              <a:rPr lang="en-US" b="0" dirty="0"/>
              <a:t>yet,</a:t>
            </a:r>
            <a:endParaRPr lang="en-US" sz="1800" b="0" i="0" dirty="0">
              <a:solidFill>
                <a:srgbClr val="000000"/>
              </a:solidFill>
              <a:effectLst/>
              <a:latin typeface="Code2000"/>
            </a:endParaRPr>
          </a:p>
          <a:p>
            <a:r>
              <a:rPr lang="en-US" b="0" dirty="0"/>
              <a:t>The pornography of pain played a significant role in directing some humanitarian activity </a:t>
            </a:r>
            <a:r>
              <a:rPr lang="en-US" b="0" dirty="0">
                <a:highlight>
                  <a:srgbClr val="FFFF00"/>
                </a:highlight>
              </a:rPr>
              <a:t>toward the </a:t>
            </a:r>
            <a:r>
              <a:rPr lang="en-US" dirty="0">
                <a:highlight>
                  <a:srgbClr val="FFFF00"/>
                </a:highlight>
              </a:rPr>
              <a:t>privatization</a:t>
            </a:r>
            <a:r>
              <a:rPr lang="en-US" b="0" dirty="0">
                <a:highlight>
                  <a:srgbClr val="FFFF00"/>
                </a:highlight>
              </a:rPr>
              <a:t> (NOT eradication) </a:t>
            </a:r>
            <a:r>
              <a:rPr lang="en-US" dirty="0">
                <a:highlight>
                  <a:srgbClr val="FFFF00"/>
                </a:highlight>
              </a:rPr>
              <a:t>of pain practices</a:t>
            </a:r>
          </a:p>
          <a:p>
            <a:r>
              <a:rPr lang="en-US" b="0" dirty="0"/>
              <a:t>=&gt; </a:t>
            </a:r>
            <a:r>
              <a:rPr lang="en-US" b="0" u="sng" dirty="0"/>
              <a:t>the spectacle of </a:t>
            </a:r>
            <a:r>
              <a:rPr lang="en-US" b="0" u="sng" dirty="0">
                <a:solidFill>
                  <a:srgbClr val="FF0000"/>
                </a:solidFill>
                <a:highlight>
                  <a:srgbClr val="FFFF00"/>
                </a:highlight>
              </a:rPr>
              <a:t>pain is kept </a:t>
            </a:r>
            <a:r>
              <a:rPr lang="en-US" u="sng" dirty="0">
                <a:solidFill>
                  <a:srgbClr val="FF0000"/>
                </a:solidFill>
                <a:highlight>
                  <a:srgbClr val="FFFF00"/>
                </a:highlight>
              </a:rPr>
              <a:t>out of sight </a:t>
            </a:r>
            <a:r>
              <a:rPr lang="en-US" b="0" u="sng" dirty="0"/>
              <a:t>of </a:t>
            </a:r>
            <a:r>
              <a:rPr lang="en-US" u="sng" dirty="0"/>
              <a:t>the ‘civilized’ classes </a:t>
            </a:r>
            <a:r>
              <a:rPr lang="en-US" b="0" dirty="0"/>
              <a:t>(e.g. 19th c.  privatization of execution)</a:t>
            </a:r>
            <a:br>
              <a:rPr lang="en-US" b="0" dirty="0"/>
            </a:br>
            <a:br>
              <a:rPr lang="en-US" b="0" dirty="0"/>
            </a:br>
            <a:r>
              <a:rPr lang="en-US" b="0" dirty="0"/>
              <a:t>This </a:t>
            </a:r>
            <a:r>
              <a:rPr lang="en-US" dirty="0"/>
              <a:t>new social distance </a:t>
            </a:r>
            <a:r>
              <a:rPr lang="en-US" b="0" dirty="0"/>
              <a:t>from the sight of punishment-&gt; </a:t>
            </a:r>
            <a:r>
              <a:rPr lang="en-US" dirty="0">
                <a:solidFill>
                  <a:srgbClr val="FF0000"/>
                </a:solidFill>
              </a:rPr>
              <a:t>enhanced the pornography of pain</a:t>
            </a:r>
            <a:r>
              <a:rPr lang="en-US" b="0" dirty="0"/>
              <a:t> (as seen in the sensationalist literature of the </a:t>
            </a:r>
            <a:r>
              <a:rPr lang="en-US" dirty="0"/>
              <a:t>asylum expose)</a:t>
            </a:r>
            <a:endParaRPr lang="en-US" b="0" dirty="0"/>
          </a:p>
        </p:txBody>
      </p:sp>
    </p:spTree>
    <p:extLst>
      <p:ext uri="{BB962C8B-B14F-4D97-AF65-F5344CB8AC3E}">
        <p14:creationId xmlns:p14="http://schemas.microsoft.com/office/powerpoint/2010/main" val="904484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E31D15-C470-B711-E2B7-B164662DB988}"/>
              </a:ext>
            </a:extLst>
          </p:cNvPr>
          <p:cNvSpPr>
            <a:spLocks noGrp="1"/>
          </p:cNvSpPr>
          <p:nvPr>
            <p:ph type="title"/>
          </p:nvPr>
        </p:nvSpPr>
        <p:spPr>
          <a:xfrm>
            <a:off x="203200" y="822254"/>
            <a:ext cx="4145280" cy="919171"/>
          </a:xfrm>
        </p:spPr>
        <p:txBody>
          <a:bodyPr vert="horz" lIns="109728" tIns="109728" rIns="109728" bIns="91440" rtlCol="0" anchor="ctr">
            <a:noAutofit/>
          </a:bodyPr>
          <a:lstStyle/>
          <a:p>
            <a:r>
              <a:rPr lang="en-US" sz="1600" b="0" i="0" dirty="0">
                <a:solidFill>
                  <a:srgbClr val="2A2A2A"/>
                </a:solidFill>
                <a:effectLst/>
                <a:latin typeface="georgia" panose="02040502050405020303" pitchFamily="18" charset="0"/>
              </a:rPr>
              <a:t>Nellie Bly, undercover investigative journalism- 1887-</a:t>
            </a:r>
            <a:r>
              <a:rPr lang="en-US" sz="1000" b="0" i="0" dirty="0">
                <a:solidFill>
                  <a:srgbClr val="2A2A2A"/>
                </a:solidFill>
                <a:effectLst/>
                <a:latin typeface="georgia" panose="02040502050405020303" pitchFamily="18" charset="0"/>
              </a:rPr>
              <a:t> Blackwell’s Island, now Roosevelt Island</a:t>
            </a:r>
            <a:endParaRPr lang="en-US" sz="1600" dirty="0"/>
          </a:p>
        </p:txBody>
      </p:sp>
      <p:sp>
        <p:nvSpPr>
          <p:cNvPr id="19" name="Rectangle 18">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6F457F8-6C92-700A-5523-FAF63A390090}"/>
              </a:ext>
            </a:extLst>
          </p:cNvPr>
          <p:cNvSpPr>
            <a:spLocks noGrp="1"/>
          </p:cNvSpPr>
          <p:nvPr>
            <p:ph sz="half" idx="2"/>
          </p:nvPr>
        </p:nvSpPr>
        <p:spPr>
          <a:xfrm>
            <a:off x="0" y="1869440"/>
            <a:ext cx="4531360" cy="4211116"/>
          </a:xfrm>
        </p:spPr>
        <p:txBody>
          <a:bodyPr vert="horz" lIns="109728" tIns="109728" rIns="109728" bIns="91440" rtlCol="0" anchor="t">
            <a:noAutofit/>
          </a:bodyPr>
          <a:lstStyle/>
          <a:p>
            <a:r>
              <a:rPr lang="en-US" sz="1400" b="0" i="0" dirty="0">
                <a:solidFill>
                  <a:srgbClr val="2A2A2A"/>
                </a:solidFill>
                <a:effectLst/>
                <a:latin typeface="georgia" panose="02040502050405020303" pitchFamily="18" charset="0"/>
              </a:rPr>
              <a:t>“Take a perfectly sane and healthy woman shut her up and make her sit from 6 a.m. to 8 p.m. on straight-back benches, do not allow her to talk or move during these hours . . . give her bad food and harsh treatment, and see how long it will take to make her insane..,” Bly wrote.</a:t>
            </a:r>
          </a:p>
          <a:p>
            <a:r>
              <a:rPr lang="en-US" sz="1400" b="0" i="0" dirty="0">
                <a:solidFill>
                  <a:srgbClr val="2A2A2A"/>
                </a:solidFill>
                <a:effectLst/>
                <a:latin typeface="georgia" panose="02040502050405020303" pitchFamily="18" charset="0"/>
              </a:rPr>
              <a:t>Among the sane ones, … many were immigrants who didn’t understand English and [were] mistakenly committed to the island. Others were just poor and thought they were going to a poorhouse, she wrote. </a:t>
            </a:r>
            <a:r>
              <a:rPr lang="en-US" sz="1400" b="0" dirty="0">
                <a:solidFill>
                  <a:srgbClr val="2A2A2A"/>
                </a:solidFill>
                <a:latin typeface="georgia" panose="02040502050405020303" pitchFamily="18" charset="0"/>
              </a:rPr>
              <a:t>…</a:t>
            </a:r>
            <a:r>
              <a:rPr lang="en-US" sz="1400" b="0" i="0" dirty="0">
                <a:solidFill>
                  <a:srgbClr val="2A2A2A"/>
                </a:solidFill>
                <a:effectLst/>
                <a:latin typeface="georgia" panose="02040502050405020303" pitchFamily="18" charset="0"/>
              </a:rPr>
              <a:t> horrible stories of neglect and cruelty.</a:t>
            </a:r>
            <a:endParaRPr lang="en-US" sz="1400" dirty="0"/>
          </a:p>
        </p:txBody>
      </p:sp>
      <p:pic>
        <p:nvPicPr>
          <p:cNvPr id="6" name="Content Placeholder 5" descr="A group of people eating in a room&#10;&#10;Description automatically generated with low confidence">
            <a:extLst>
              <a:ext uri="{FF2B5EF4-FFF2-40B4-BE49-F238E27FC236}">
                <a16:creationId xmlns:a16="http://schemas.microsoft.com/office/drawing/2014/main" id="{E3C69652-04CD-3686-0D56-EAC5E09BB7F3}"/>
              </a:ext>
            </a:extLst>
          </p:cNvPr>
          <p:cNvPicPr>
            <a:picLocks noGrp="1" noChangeAspect="1"/>
          </p:cNvPicPr>
          <p:nvPr>
            <p:ph sz="half" idx="1"/>
          </p:nvPr>
        </p:nvPicPr>
        <p:blipFill>
          <a:blip r:embed="rId2"/>
          <a:stretch>
            <a:fillRect/>
          </a:stretch>
        </p:blipFill>
        <p:spPr>
          <a:xfrm>
            <a:off x="5804416" y="1295962"/>
            <a:ext cx="5283066" cy="4266076"/>
          </a:xfrm>
          <a:prstGeom prst="rect">
            <a:avLst/>
          </a:prstGeom>
        </p:spPr>
      </p:pic>
      <p:sp>
        <p:nvSpPr>
          <p:cNvPr id="21" name="Rectangle 20">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0939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1D052-4C49-CE58-FB14-414278E72277}"/>
              </a:ext>
            </a:extLst>
          </p:cNvPr>
          <p:cNvSpPr>
            <a:spLocks noGrp="1"/>
          </p:cNvSpPr>
          <p:nvPr>
            <p:ph type="title"/>
          </p:nvPr>
        </p:nvSpPr>
        <p:spPr/>
        <p:txBody>
          <a:bodyPr>
            <a:normAutofit fontScale="90000"/>
          </a:bodyPr>
          <a:lstStyle/>
          <a:p>
            <a:r>
              <a:rPr lang="en-US" b="0" i="0" dirty="0">
                <a:solidFill>
                  <a:srgbClr val="666666"/>
                </a:solidFill>
                <a:effectLst/>
                <a:latin typeface="Franklin"/>
              </a:rPr>
              <a:t>Nellie Bly in 1890-</a:t>
            </a:r>
            <a:br>
              <a:rPr lang="en-US" b="0" i="0" dirty="0">
                <a:solidFill>
                  <a:srgbClr val="666666"/>
                </a:solidFill>
                <a:effectLst/>
                <a:latin typeface="Franklin"/>
              </a:rPr>
            </a:br>
            <a:r>
              <a:rPr lang="en-US" sz="2000" b="0" i="0" dirty="0">
                <a:solidFill>
                  <a:srgbClr val="2A2A2A"/>
                </a:solidFill>
                <a:effectLst/>
                <a:latin typeface="georgia" panose="02040502050405020303" pitchFamily="18" charset="0"/>
              </a:rPr>
              <a:t>Oct. 9, 1887, the New York World, 2-part series;</a:t>
            </a:r>
            <a:br>
              <a:rPr lang="en-US" sz="2000" b="0" i="0" dirty="0">
                <a:solidFill>
                  <a:srgbClr val="2A2A2A"/>
                </a:solidFill>
                <a:effectLst/>
                <a:latin typeface="georgia" panose="02040502050405020303" pitchFamily="18" charset="0"/>
              </a:rPr>
            </a:br>
            <a:r>
              <a:rPr lang="en-US" sz="2000" b="0" dirty="0">
                <a:solidFill>
                  <a:srgbClr val="2A2A2A"/>
                </a:solidFill>
                <a:latin typeface="georgia" panose="02040502050405020303" pitchFamily="18" charset="0"/>
              </a:rPr>
              <a:t>released as a book two months later, called “</a:t>
            </a:r>
            <a:r>
              <a:rPr lang="en-US" sz="2000" b="0" dirty="0">
                <a:solidFill>
                  <a:srgbClr val="2A2A2A"/>
                </a:solidFill>
                <a:latin typeface="georgia" panose="02040502050405020303" pitchFamily="18" charset="0"/>
                <a:hlinkClick r:id="rId2">
                  <a:extLst>
                    <a:ext uri="{A12FA001-AC4F-418D-AE19-62706E023703}">
                      <ahyp:hlinkClr xmlns:ahyp="http://schemas.microsoft.com/office/drawing/2018/hyperlinkcolor" val="tx"/>
                    </a:ext>
                  </a:extLst>
                </a:hlinkClick>
              </a:rPr>
              <a:t>Ten Days in a Mad-House</a:t>
            </a:r>
            <a:r>
              <a:rPr lang="en-US" sz="2000" b="0" dirty="0">
                <a:solidFill>
                  <a:srgbClr val="2A2A2A"/>
                </a:solidFill>
                <a:latin typeface="georgia" panose="02040502050405020303" pitchFamily="18" charset="0"/>
              </a:rPr>
              <a:t>.”</a:t>
            </a:r>
            <a:br>
              <a:rPr lang="en-US" sz="2000" b="0" dirty="0">
                <a:solidFill>
                  <a:srgbClr val="2A2A2A"/>
                </a:solidFill>
                <a:latin typeface="georgia" panose="02040502050405020303" pitchFamily="18" charset="0"/>
              </a:rPr>
            </a:br>
            <a:r>
              <a:rPr lang="en-US" sz="2000" b="0" dirty="0">
                <a:solidFill>
                  <a:srgbClr val="2A2A2A"/>
                </a:solidFill>
                <a:latin typeface="georgia" panose="02040502050405020303" pitchFamily="18" charset="0"/>
              </a:rPr>
              <a:t>(The Washington Post, 28 July 2019)</a:t>
            </a:r>
          </a:p>
        </p:txBody>
      </p:sp>
      <p:pic>
        <p:nvPicPr>
          <p:cNvPr id="5" name="Content Placeholder 4">
            <a:extLst>
              <a:ext uri="{FF2B5EF4-FFF2-40B4-BE49-F238E27FC236}">
                <a16:creationId xmlns:a16="http://schemas.microsoft.com/office/drawing/2014/main" id="{518669A9-BEB9-04F4-0134-8EF22206F7E2}"/>
              </a:ext>
            </a:extLst>
          </p:cNvPr>
          <p:cNvPicPr>
            <a:picLocks noGrp="1" noChangeAspect="1"/>
          </p:cNvPicPr>
          <p:nvPr>
            <p:ph idx="1"/>
          </p:nvPr>
        </p:nvPicPr>
        <p:blipFill>
          <a:blip r:embed="rId3"/>
          <a:stretch>
            <a:fillRect/>
          </a:stretch>
        </p:blipFill>
        <p:spPr>
          <a:xfrm>
            <a:off x="6917822" y="704850"/>
            <a:ext cx="3090281" cy="5197475"/>
          </a:xfrm>
        </p:spPr>
      </p:pic>
    </p:spTree>
    <p:extLst>
      <p:ext uri="{BB962C8B-B14F-4D97-AF65-F5344CB8AC3E}">
        <p14:creationId xmlns:p14="http://schemas.microsoft.com/office/powerpoint/2010/main" val="4267505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371C1-B7FD-4709-99B1-232D63BB54D8}"/>
              </a:ext>
            </a:extLst>
          </p:cNvPr>
          <p:cNvSpPr>
            <a:spLocks noGrp="1"/>
          </p:cNvSpPr>
          <p:nvPr>
            <p:ph type="title"/>
          </p:nvPr>
        </p:nvSpPr>
        <p:spPr>
          <a:xfrm>
            <a:off x="268855" y="509576"/>
            <a:ext cx="3411973" cy="5197498"/>
          </a:xfrm>
        </p:spPr>
        <p:txBody>
          <a:bodyPr>
            <a:normAutofit/>
          </a:bodyPr>
          <a:lstStyle/>
          <a:p>
            <a:r>
              <a:rPr lang="en-US" sz="2200" dirty="0">
                <a:solidFill>
                  <a:srgbClr val="FF0000"/>
                </a:solidFill>
                <a:latin typeface="Code2000"/>
              </a:rPr>
              <a:t>The obscenity of privatized pain</a:t>
            </a:r>
            <a:r>
              <a:rPr lang="en-US" sz="2200" b="0" dirty="0">
                <a:solidFill>
                  <a:srgbClr val="000000"/>
                </a:solidFill>
                <a:latin typeface="Code2000"/>
              </a:rPr>
              <a:t>: </a:t>
            </a:r>
            <a:br>
              <a:rPr lang="en-US" dirty="0"/>
            </a:br>
            <a:r>
              <a:rPr lang="en-US" sz="2200" b="0" i="1" dirty="0">
                <a:solidFill>
                  <a:srgbClr val="000000"/>
                </a:solidFill>
                <a:effectLst/>
                <a:latin typeface="Code2000"/>
              </a:rPr>
              <a:t>An</a:t>
            </a:r>
            <a:r>
              <a:rPr lang="en-US" sz="2200" b="0" i="1" dirty="0">
                <a:solidFill>
                  <a:srgbClr val="000000"/>
                </a:solidFill>
                <a:latin typeface="Code2000"/>
              </a:rPr>
              <a:t> </a:t>
            </a:r>
            <a:r>
              <a:rPr lang="en-US" sz="2200" b="0" i="1" dirty="0">
                <a:solidFill>
                  <a:srgbClr val="000000"/>
                </a:solidFill>
                <a:effectLst/>
                <a:latin typeface="Code2000"/>
              </a:rPr>
              <a:t>Illustrated History and Description of State Prison Life, By One W</a:t>
            </a:r>
            <a:r>
              <a:rPr lang="en-US" sz="2200" b="0" i="1" dirty="0">
                <a:solidFill>
                  <a:srgbClr val="000000"/>
                </a:solidFill>
                <a:latin typeface="Code2000"/>
              </a:rPr>
              <a:t>ho</a:t>
            </a:r>
            <a:r>
              <a:rPr lang="en-US" sz="2200" b="0" i="1" dirty="0">
                <a:solidFill>
                  <a:srgbClr val="000000"/>
                </a:solidFill>
                <a:effectLst/>
                <a:latin typeface="Code2000"/>
              </a:rPr>
              <a:t> Has Been There</a:t>
            </a:r>
            <a:r>
              <a:rPr lang="en-US" sz="2200" b="0" i="0" dirty="0">
                <a:solidFill>
                  <a:srgbClr val="000000"/>
                </a:solidFill>
                <a:effectLst/>
                <a:latin typeface="Code2000"/>
              </a:rPr>
              <a:t>, Toledo 1871</a:t>
            </a:r>
            <a:br>
              <a:rPr lang="en-US" sz="2200" dirty="0"/>
            </a:br>
            <a:endParaRPr lang="en-US" sz="2200" dirty="0"/>
          </a:p>
        </p:txBody>
      </p:sp>
      <p:pic>
        <p:nvPicPr>
          <p:cNvPr id="5" name="Content Placeholder 4">
            <a:extLst>
              <a:ext uri="{FF2B5EF4-FFF2-40B4-BE49-F238E27FC236}">
                <a16:creationId xmlns:a16="http://schemas.microsoft.com/office/drawing/2014/main" id="{220B3323-F6AB-4D54-98A0-23E0C7584C91}"/>
              </a:ext>
            </a:extLst>
          </p:cNvPr>
          <p:cNvPicPr>
            <a:picLocks noGrp="1" noChangeAspect="1"/>
          </p:cNvPicPr>
          <p:nvPr>
            <p:ph sz="half" idx="1"/>
          </p:nvPr>
        </p:nvPicPr>
        <p:blipFill>
          <a:blip r:embed="rId2"/>
          <a:stretch>
            <a:fillRect/>
          </a:stretch>
        </p:blipFill>
        <p:spPr>
          <a:xfrm>
            <a:off x="6708768" y="704850"/>
            <a:ext cx="3508390" cy="2403475"/>
          </a:xfrm>
        </p:spPr>
      </p:pic>
      <p:sp>
        <p:nvSpPr>
          <p:cNvPr id="6" name="Content Placeholder 5">
            <a:extLst>
              <a:ext uri="{FF2B5EF4-FFF2-40B4-BE49-F238E27FC236}">
                <a16:creationId xmlns:a16="http://schemas.microsoft.com/office/drawing/2014/main" id="{E534E0D4-1B45-4C70-8CAA-13EE04791A6E}"/>
              </a:ext>
            </a:extLst>
          </p:cNvPr>
          <p:cNvSpPr>
            <a:spLocks noGrp="1"/>
          </p:cNvSpPr>
          <p:nvPr>
            <p:ph sz="half" idx="2"/>
          </p:nvPr>
        </p:nvSpPr>
        <p:spPr>
          <a:xfrm>
            <a:off x="4765040" y="3535680"/>
            <a:ext cx="7325360" cy="3322320"/>
          </a:xfrm>
        </p:spPr>
        <p:txBody>
          <a:bodyPr>
            <a:normAutofit fontScale="92500" lnSpcReduction="20000"/>
          </a:bodyPr>
          <a:lstStyle/>
          <a:p>
            <a:r>
              <a:rPr lang="en-US" sz="1800" b="0" i="0" dirty="0">
                <a:solidFill>
                  <a:srgbClr val="000000"/>
                </a:solidFill>
                <a:effectLst/>
                <a:latin typeface="Code2000"/>
              </a:rPr>
              <a:t>"Here! step up to this window that </a:t>
            </a:r>
            <a:r>
              <a:rPr lang="en-US" sz="1800" b="0" i="0" dirty="0">
                <a:solidFill>
                  <a:srgbClr val="FF0000"/>
                </a:solidFill>
                <a:effectLst/>
                <a:latin typeface="Code2000"/>
              </a:rPr>
              <a:t>looks into the 'black room,’ or room where the whipping is done</a:t>
            </a:r>
            <a:r>
              <a:rPr lang="en-US" sz="1800" b="0" i="0" dirty="0">
                <a:solidFill>
                  <a:srgbClr val="000000"/>
                </a:solidFill>
                <a:effectLst/>
                <a:latin typeface="Code2000"/>
              </a:rPr>
              <a:t>. There, surrounded by half a dozen fiends in human shape; naked and upon his knees, is the poor [prisoner]. A powerful brute stands over him, grinning like a fiend incarnate. In his brawny hand he holds that </a:t>
            </a:r>
            <a:r>
              <a:rPr lang="en-US" sz="1800" b="0" i="0" u="sng" dirty="0">
                <a:solidFill>
                  <a:srgbClr val="000000"/>
                </a:solidFill>
                <a:effectLst/>
                <a:highlight>
                  <a:srgbClr val="FFFF00"/>
                </a:highlight>
                <a:latin typeface="Code2000"/>
              </a:rPr>
              <a:t>merciless instrument of torture, the cat-o'-nine tails;</a:t>
            </a:r>
            <a:r>
              <a:rPr lang="en-US" sz="1800" b="0" i="0" dirty="0">
                <a:solidFill>
                  <a:srgbClr val="000000"/>
                </a:solidFill>
                <a:effectLst/>
                <a:latin typeface="Code2000"/>
              </a:rPr>
              <a:t> rising upon his toes, he brings the hard-twisted, bullet-tipped thongs down upon the poor victim's bare back, </a:t>
            </a:r>
            <a:r>
              <a:rPr lang="en-US" sz="1800" b="0" i="0" u="sng" dirty="0">
                <a:solidFill>
                  <a:srgbClr val="FF0000"/>
                </a:solidFill>
                <a:effectLst/>
                <a:latin typeface="Code2000"/>
              </a:rPr>
              <a:t>each blow counting nine lashes</a:t>
            </a:r>
            <a:r>
              <a:rPr lang="en-US" sz="1800" b="0" i="0" dirty="0">
                <a:solidFill>
                  <a:srgbClr val="000000"/>
                </a:solidFill>
                <a:effectLst/>
                <a:latin typeface="Code2000"/>
              </a:rPr>
              <a:t>, </a:t>
            </a:r>
            <a:r>
              <a:rPr lang="en-US" sz="1800" b="0" i="0" dirty="0">
                <a:solidFill>
                  <a:srgbClr val="FF0000"/>
                </a:solidFill>
                <a:effectLst/>
                <a:latin typeface="Code2000"/>
              </a:rPr>
              <a:t>eating into the tender flesh, and drawing forth the shrieks of pain</a:t>
            </a:r>
            <a:r>
              <a:rPr lang="en-US" sz="1800" b="0" i="0" dirty="0">
                <a:solidFill>
                  <a:srgbClr val="000000"/>
                </a:solidFill>
                <a:effectLst/>
                <a:latin typeface="Code2000"/>
              </a:rPr>
              <a:t> we heard."</a:t>
            </a:r>
            <a:endParaRPr lang="en-US" dirty="0"/>
          </a:p>
        </p:txBody>
      </p:sp>
    </p:spTree>
    <p:extLst>
      <p:ext uri="{BB962C8B-B14F-4D97-AF65-F5344CB8AC3E}">
        <p14:creationId xmlns:p14="http://schemas.microsoft.com/office/powerpoint/2010/main" val="5113222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3291-6013-4824-B177-48EC3F928404}"/>
              </a:ext>
            </a:extLst>
          </p:cNvPr>
          <p:cNvSpPr>
            <a:spLocks noGrp="1"/>
          </p:cNvSpPr>
          <p:nvPr>
            <p:ph type="title"/>
          </p:nvPr>
        </p:nvSpPr>
        <p:spPr>
          <a:xfrm>
            <a:off x="213360" y="705113"/>
            <a:ext cx="3841531" cy="5197498"/>
          </a:xfrm>
        </p:spPr>
        <p:txBody>
          <a:bodyPr/>
          <a:lstStyle/>
          <a:p>
            <a:r>
              <a:rPr lang="en-US" sz="2200" dirty="0">
                <a:solidFill>
                  <a:srgbClr val="FF0000"/>
                </a:solidFill>
                <a:latin typeface="Code2000"/>
              </a:rPr>
              <a:t> "Whipping Implements" (judicial and schoolroom), from William M. Cooper (pseud)</a:t>
            </a:r>
            <a:br>
              <a:rPr lang="en-US" sz="2200" dirty="0">
                <a:solidFill>
                  <a:srgbClr val="FF0000"/>
                </a:solidFill>
                <a:latin typeface="Code2000"/>
              </a:rPr>
            </a:br>
            <a:r>
              <a:rPr lang="en-US" sz="2200" dirty="0">
                <a:solidFill>
                  <a:srgbClr val="FF0000"/>
                </a:solidFill>
                <a:latin typeface="Code2000"/>
              </a:rPr>
              <a:t>[James Bertram Glass], </a:t>
            </a:r>
            <a:r>
              <a:rPr lang="en-US" sz="2200" i="1" dirty="0">
                <a:solidFill>
                  <a:srgbClr val="FF0000"/>
                </a:solidFill>
                <a:latin typeface="Code2000"/>
              </a:rPr>
              <a:t>Flagellation and the Flagellants (1877)</a:t>
            </a:r>
            <a:br>
              <a:rPr lang="en-US" sz="2200" dirty="0">
                <a:solidFill>
                  <a:srgbClr val="FF0000"/>
                </a:solidFill>
                <a:latin typeface="Code2000"/>
              </a:rPr>
            </a:br>
            <a:endParaRPr lang="en-US" sz="2200" dirty="0">
              <a:solidFill>
                <a:srgbClr val="FF0000"/>
              </a:solidFill>
              <a:latin typeface="Code2000"/>
            </a:endParaRPr>
          </a:p>
        </p:txBody>
      </p:sp>
      <p:pic>
        <p:nvPicPr>
          <p:cNvPr id="5" name="Content Placeholder 4">
            <a:extLst>
              <a:ext uri="{FF2B5EF4-FFF2-40B4-BE49-F238E27FC236}">
                <a16:creationId xmlns:a16="http://schemas.microsoft.com/office/drawing/2014/main" id="{93FADDF6-6B29-41C1-A8ED-D68B9F3A00FD}"/>
              </a:ext>
            </a:extLst>
          </p:cNvPr>
          <p:cNvPicPr>
            <a:picLocks noGrp="1" noChangeAspect="1"/>
          </p:cNvPicPr>
          <p:nvPr>
            <p:ph idx="1"/>
          </p:nvPr>
        </p:nvPicPr>
        <p:blipFill>
          <a:blip r:embed="rId2"/>
          <a:stretch>
            <a:fillRect/>
          </a:stretch>
        </p:blipFill>
        <p:spPr>
          <a:xfrm>
            <a:off x="6891338" y="1103312"/>
            <a:ext cx="3143250" cy="4400550"/>
          </a:xfrm>
        </p:spPr>
      </p:pic>
    </p:spTree>
    <p:extLst>
      <p:ext uri="{BB962C8B-B14F-4D97-AF65-F5344CB8AC3E}">
        <p14:creationId xmlns:p14="http://schemas.microsoft.com/office/powerpoint/2010/main" val="34906661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DE6FB-6A82-452D-ABC6-A348506D83FF}"/>
              </a:ext>
            </a:extLst>
          </p:cNvPr>
          <p:cNvSpPr>
            <a:spLocks noGrp="1"/>
          </p:cNvSpPr>
          <p:nvPr>
            <p:ph type="title"/>
          </p:nvPr>
        </p:nvSpPr>
        <p:spPr>
          <a:xfrm>
            <a:off x="213360" y="705113"/>
            <a:ext cx="3841531" cy="5197498"/>
          </a:xfrm>
        </p:spPr>
        <p:txBody>
          <a:bodyPr/>
          <a:lstStyle/>
          <a:p>
            <a:r>
              <a:rPr lang="en-US" dirty="0">
                <a:solidFill>
                  <a:srgbClr val="FF0000"/>
                </a:solidFill>
              </a:rPr>
              <a:t>Pornography of pain</a:t>
            </a:r>
          </a:p>
        </p:txBody>
      </p:sp>
      <p:sp>
        <p:nvSpPr>
          <p:cNvPr id="3" name="Content Placeholder 2">
            <a:extLst>
              <a:ext uri="{FF2B5EF4-FFF2-40B4-BE49-F238E27FC236}">
                <a16:creationId xmlns:a16="http://schemas.microsoft.com/office/drawing/2014/main" id="{DD80DDB8-96D7-4BA4-A1F4-971153E96DFA}"/>
              </a:ext>
            </a:extLst>
          </p:cNvPr>
          <p:cNvSpPr>
            <a:spLocks noGrp="1"/>
          </p:cNvSpPr>
          <p:nvPr>
            <p:ph idx="1"/>
          </p:nvPr>
        </p:nvSpPr>
        <p:spPr>
          <a:xfrm>
            <a:off x="4978400" y="91441"/>
            <a:ext cx="6570683" cy="5811170"/>
          </a:xfrm>
        </p:spPr>
        <p:txBody>
          <a:bodyPr>
            <a:noAutofit/>
          </a:bodyPr>
          <a:lstStyle/>
          <a:p>
            <a:r>
              <a:rPr lang="en-US" sz="2000" b="0" i="0" dirty="0">
                <a:solidFill>
                  <a:srgbClr val="000000"/>
                </a:solidFill>
                <a:effectLst/>
                <a:latin typeface="Code2000"/>
              </a:rPr>
              <a:t>Historically, just as the spectacle of punishment was coming under humanitarian attack, an imaginative literature appeared that established </a:t>
            </a:r>
            <a:r>
              <a:rPr lang="en-US" sz="2000" i="0" dirty="0">
                <a:solidFill>
                  <a:srgbClr val="FF0000"/>
                </a:solidFill>
                <a:effectLst/>
                <a:latin typeface="Code2000"/>
              </a:rPr>
              <a:t>a new cultural linkage between pain and sexual obscenity or taboo</a:t>
            </a:r>
            <a:r>
              <a:rPr lang="en-US" sz="2000" b="0" i="0" dirty="0">
                <a:solidFill>
                  <a:srgbClr val="000000"/>
                </a:solidFill>
                <a:effectLst/>
                <a:latin typeface="Code2000"/>
              </a:rPr>
              <a:t>.</a:t>
            </a:r>
          </a:p>
          <a:p>
            <a:r>
              <a:rPr lang="en-US" sz="2000" dirty="0"/>
              <a:t> </a:t>
            </a:r>
            <a:br>
              <a:rPr lang="en-US" sz="2000" dirty="0"/>
            </a:br>
            <a:r>
              <a:rPr lang="en-US" sz="2000" b="0" i="0" dirty="0">
                <a:solidFill>
                  <a:srgbClr val="000000"/>
                </a:solidFill>
                <a:effectLst/>
                <a:latin typeface="Code2000"/>
              </a:rPr>
              <a:t>The humanitarian sensibility fostered an imaginative </a:t>
            </a:r>
            <a:r>
              <a:rPr lang="en-US" sz="2000" b="0" i="0" dirty="0">
                <a:solidFill>
                  <a:srgbClr val="000000"/>
                </a:solidFill>
                <a:effectLst/>
                <a:highlight>
                  <a:srgbClr val="FFFF00"/>
                </a:highlight>
                <a:latin typeface="Code2000"/>
              </a:rPr>
              <a:t>cultural </a:t>
            </a:r>
            <a:r>
              <a:rPr lang="en-US" sz="2000" b="0" i="0" u="sng" dirty="0">
                <a:solidFill>
                  <a:srgbClr val="000000"/>
                </a:solidFill>
                <a:effectLst/>
                <a:highlight>
                  <a:srgbClr val="FFFF00"/>
                </a:highlight>
                <a:latin typeface="Code2000"/>
              </a:rPr>
              <a:t>underground of the illicit and forbidden</a:t>
            </a:r>
            <a:r>
              <a:rPr lang="en-US" sz="2000" b="0" i="0" dirty="0">
                <a:solidFill>
                  <a:srgbClr val="000000"/>
                </a:solidFill>
                <a:effectLst/>
                <a:highlight>
                  <a:srgbClr val="FFFF00"/>
                </a:highlight>
                <a:latin typeface="Code2000"/>
              </a:rPr>
              <a:t>, accessible through the expanding</a:t>
            </a:r>
            <a:br>
              <a:rPr lang="en-US" sz="2000" b="0" i="0" dirty="0">
                <a:solidFill>
                  <a:srgbClr val="000000"/>
                </a:solidFill>
                <a:effectLst/>
                <a:highlight>
                  <a:srgbClr val="FFFF00"/>
                </a:highlight>
                <a:latin typeface="Code2000"/>
              </a:rPr>
            </a:br>
            <a:r>
              <a:rPr lang="en-US" sz="2000" i="0" u="sng" dirty="0">
                <a:solidFill>
                  <a:srgbClr val="000000"/>
                </a:solidFill>
                <a:effectLst/>
                <a:highlight>
                  <a:srgbClr val="FFFF00"/>
                </a:highlight>
                <a:latin typeface="Code2000"/>
              </a:rPr>
              <a:t>cultural practice of solitary reading</a:t>
            </a:r>
            <a:r>
              <a:rPr lang="en-US" sz="2000" b="0" i="0" u="sng" dirty="0">
                <a:solidFill>
                  <a:srgbClr val="000000"/>
                </a:solidFill>
                <a:effectLst/>
                <a:latin typeface="Code2000"/>
              </a:rPr>
              <a:t>, at the center of which was a </a:t>
            </a:r>
            <a:r>
              <a:rPr lang="en-US" sz="2000" i="0" u="sng" dirty="0">
                <a:solidFill>
                  <a:srgbClr val="000000"/>
                </a:solidFill>
                <a:effectLst/>
                <a:latin typeface="Code2000"/>
              </a:rPr>
              <a:t>flogging scene</a:t>
            </a:r>
            <a:r>
              <a:rPr lang="en-US" sz="2000" u="sng" dirty="0"/>
              <a:t> </a:t>
            </a:r>
            <a:br>
              <a:rPr lang="en-US" sz="2000" u="sng" dirty="0"/>
            </a:br>
            <a:endParaRPr lang="en-US" sz="2000" u="sng" dirty="0"/>
          </a:p>
        </p:txBody>
      </p:sp>
    </p:spTree>
    <p:extLst>
      <p:ext uri="{BB962C8B-B14F-4D97-AF65-F5344CB8AC3E}">
        <p14:creationId xmlns:p14="http://schemas.microsoft.com/office/powerpoint/2010/main" val="23842740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DE6FB-6A82-452D-ABC6-A348506D83FF}"/>
              </a:ext>
            </a:extLst>
          </p:cNvPr>
          <p:cNvSpPr>
            <a:spLocks noGrp="1"/>
          </p:cNvSpPr>
          <p:nvPr>
            <p:ph type="title"/>
          </p:nvPr>
        </p:nvSpPr>
        <p:spPr>
          <a:xfrm>
            <a:off x="213360" y="705113"/>
            <a:ext cx="3841531" cy="5197498"/>
          </a:xfrm>
        </p:spPr>
        <p:txBody>
          <a:bodyPr/>
          <a:lstStyle/>
          <a:p>
            <a:r>
              <a:rPr lang="en-US" dirty="0">
                <a:solidFill>
                  <a:srgbClr val="FF0000"/>
                </a:solidFill>
              </a:rPr>
              <a:t>Pornography of pain</a:t>
            </a:r>
          </a:p>
        </p:txBody>
      </p:sp>
      <p:sp>
        <p:nvSpPr>
          <p:cNvPr id="3" name="Content Placeholder 2">
            <a:extLst>
              <a:ext uri="{FF2B5EF4-FFF2-40B4-BE49-F238E27FC236}">
                <a16:creationId xmlns:a16="http://schemas.microsoft.com/office/drawing/2014/main" id="{DD80DDB8-96D7-4BA4-A1F4-971153E96DFA}"/>
              </a:ext>
            </a:extLst>
          </p:cNvPr>
          <p:cNvSpPr>
            <a:spLocks noGrp="1"/>
          </p:cNvSpPr>
          <p:nvPr>
            <p:ph idx="1"/>
          </p:nvPr>
        </p:nvSpPr>
        <p:spPr>
          <a:xfrm>
            <a:off x="4886960" y="193040"/>
            <a:ext cx="7000240" cy="6421119"/>
          </a:xfrm>
        </p:spPr>
        <p:txBody>
          <a:bodyPr>
            <a:noAutofit/>
          </a:bodyPr>
          <a:lstStyle/>
          <a:p>
            <a:r>
              <a:rPr lang="en-US" sz="2000" b="0" dirty="0">
                <a:solidFill>
                  <a:srgbClr val="000000"/>
                </a:solidFill>
                <a:latin typeface="Code2000"/>
              </a:rPr>
              <a:t>In this way, The </a:t>
            </a:r>
            <a:r>
              <a:rPr lang="en-US" sz="2000" dirty="0">
                <a:solidFill>
                  <a:srgbClr val="000000"/>
                </a:solidFill>
                <a:latin typeface="Code2000"/>
              </a:rPr>
              <a:t>dominant convention of literary pornography </a:t>
            </a:r>
            <a:r>
              <a:rPr lang="en-US" sz="2000" b="0" dirty="0">
                <a:solidFill>
                  <a:srgbClr val="000000"/>
                </a:solidFill>
                <a:latin typeface="Code2000"/>
              </a:rPr>
              <a:t>in early 19</a:t>
            </a:r>
            <a:r>
              <a:rPr lang="en-US" sz="2000" b="0" baseline="30000" dirty="0">
                <a:solidFill>
                  <a:srgbClr val="000000"/>
                </a:solidFill>
                <a:latin typeface="Code2000"/>
              </a:rPr>
              <a:t>th</a:t>
            </a:r>
            <a:r>
              <a:rPr lang="en-US" sz="2000" b="0" dirty="0">
                <a:solidFill>
                  <a:srgbClr val="000000"/>
                </a:solidFill>
                <a:latin typeface="Code2000"/>
              </a:rPr>
              <a:t> c. = </a:t>
            </a:r>
            <a:r>
              <a:rPr lang="en-US" sz="2000" dirty="0">
                <a:solidFill>
                  <a:srgbClr val="000000"/>
                </a:solidFill>
                <a:latin typeface="Code2000"/>
              </a:rPr>
              <a:t>pornography of pain</a:t>
            </a:r>
          </a:p>
          <a:p>
            <a:r>
              <a:rPr lang="en-US" sz="2000" b="0" dirty="0">
                <a:solidFill>
                  <a:srgbClr val="000000"/>
                </a:solidFill>
                <a:latin typeface="Code2000"/>
              </a:rPr>
              <a:t>(which means that </a:t>
            </a:r>
            <a:r>
              <a:rPr lang="en-US" sz="2000" i="1" dirty="0">
                <a:solidFill>
                  <a:srgbClr val="FF0000"/>
                </a:solidFill>
                <a:latin typeface="Code2000"/>
              </a:rPr>
              <a:t>despite</a:t>
            </a:r>
            <a:r>
              <a:rPr lang="en-US" sz="2000" dirty="0">
                <a:solidFill>
                  <a:srgbClr val="FF0000"/>
                </a:solidFill>
                <a:latin typeface="Code2000"/>
              </a:rPr>
              <a:t> growing middle class concern about infliction of pain i</a:t>
            </a:r>
            <a:r>
              <a:rPr lang="en-US" sz="2000" b="0" dirty="0">
                <a:solidFill>
                  <a:srgbClr val="000000"/>
                </a:solidFill>
                <a:latin typeface="Code2000"/>
              </a:rPr>
              <a:t>n public spaces -&gt;</a:t>
            </a:r>
          </a:p>
          <a:p>
            <a:r>
              <a:rPr lang="en-US" sz="2000" dirty="0">
                <a:solidFill>
                  <a:srgbClr val="000000"/>
                </a:solidFill>
                <a:latin typeface="Code2000"/>
              </a:rPr>
              <a:t>Sexual flagellation </a:t>
            </a:r>
            <a:r>
              <a:rPr lang="en-US" sz="2000" b="0" dirty="0">
                <a:solidFill>
                  <a:srgbClr val="000000"/>
                </a:solidFill>
                <a:latin typeface="Code2000"/>
              </a:rPr>
              <a:t>narratives become </a:t>
            </a:r>
            <a:r>
              <a:rPr lang="en-US" sz="2000" b="0" u="sng" dirty="0">
                <a:solidFill>
                  <a:srgbClr val="000000"/>
                </a:solidFill>
                <a:latin typeface="Code2000"/>
              </a:rPr>
              <a:t>more popular</a:t>
            </a:r>
          </a:p>
          <a:p>
            <a:r>
              <a:rPr lang="en-US" sz="2000" b="0" u="sng" dirty="0">
                <a:solidFill>
                  <a:srgbClr val="000000"/>
                </a:solidFill>
                <a:latin typeface="Code2000"/>
              </a:rPr>
              <a:t>WHY??</a:t>
            </a:r>
          </a:p>
          <a:p>
            <a:r>
              <a:rPr lang="en-US" sz="2000" b="0" dirty="0">
                <a:solidFill>
                  <a:srgbClr val="000000"/>
                </a:solidFill>
                <a:latin typeface="Code2000"/>
              </a:rPr>
              <a:t>-&gt; a way to </a:t>
            </a:r>
            <a:r>
              <a:rPr lang="en-US" sz="2000" b="0" u="sng" dirty="0">
                <a:solidFill>
                  <a:srgbClr val="000000"/>
                </a:solidFill>
                <a:latin typeface="Code2000"/>
              </a:rPr>
              <a:t>transgress boundaries and taboos or romantic love</a:t>
            </a:r>
            <a:r>
              <a:rPr lang="en-US" sz="2000" b="0" dirty="0">
                <a:solidFill>
                  <a:srgbClr val="000000"/>
                </a:solidFill>
                <a:latin typeface="Code2000"/>
              </a:rPr>
              <a:t>: as </a:t>
            </a:r>
            <a:r>
              <a:rPr lang="en-US" sz="2000" b="0" dirty="0">
                <a:solidFill>
                  <a:srgbClr val="000000"/>
                </a:solidFill>
                <a:highlight>
                  <a:srgbClr val="FFFF00"/>
                </a:highlight>
                <a:latin typeface="Code2000"/>
              </a:rPr>
              <a:t>middle-class ideals of </a:t>
            </a:r>
            <a:r>
              <a:rPr lang="en-US" sz="2000" dirty="0">
                <a:solidFill>
                  <a:srgbClr val="FF0000"/>
                </a:solidFill>
                <a:highlight>
                  <a:srgbClr val="FFFF00"/>
                </a:highlight>
                <a:latin typeface="Code2000"/>
              </a:rPr>
              <a:t>romantic love within companioned marriage</a:t>
            </a:r>
            <a:r>
              <a:rPr lang="en-US" sz="2000" b="0" dirty="0">
                <a:solidFill>
                  <a:srgbClr val="000000"/>
                </a:solidFill>
                <a:highlight>
                  <a:srgbClr val="FFFF00"/>
                </a:highlight>
                <a:latin typeface="Code2000"/>
              </a:rPr>
              <a:t> </a:t>
            </a:r>
            <a:r>
              <a:rPr lang="en-US" sz="2000" b="0" dirty="0">
                <a:solidFill>
                  <a:srgbClr val="000000"/>
                </a:solidFill>
                <a:latin typeface="Code2000"/>
              </a:rPr>
              <a:t>develops in late 18</a:t>
            </a:r>
            <a:r>
              <a:rPr lang="en-US" sz="2000" b="0" baseline="30000" dirty="0">
                <a:solidFill>
                  <a:srgbClr val="000000"/>
                </a:solidFill>
                <a:latin typeface="Code2000"/>
              </a:rPr>
              <a:t>th</a:t>
            </a:r>
            <a:r>
              <a:rPr lang="en-US" sz="2000" b="0" dirty="0">
                <a:solidFill>
                  <a:srgbClr val="000000"/>
                </a:solidFill>
                <a:latin typeface="Code2000"/>
              </a:rPr>
              <a:t>- early 19</a:t>
            </a:r>
            <a:r>
              <a:rPr lang="en-US" sz="2000" b="0" baseline="30000" dirty="0">
                <a:solidFill>
                  <a:srgbClr val="000000"/>
                </a:solidFill>
                <a:latin typeface="Code2000"/>
              </a:rPr>
              <a:t>th</a:t>
            </a:r>
            <a:r>
              <a:rPr lang="en-US" sz="2000" b="0" dirty="0">
                <a:solidFill>
                  <a:srgbClr val="000000"/>
                </a:solidFill>
                <a:latin typeface="Code2000"/>
              </a:rPr>
              <a:t> c. -&gt; </a:t>
            </a:r>
            <a:r>
              <a:rPr lang="en-US" sz="2000" u="sng" dirty="0">
                <a:solidFill>
                  <a:srgbClr val="000000"/>
                </a:solidFill>
                <a:latin typeface="Code2000"/>
              </a:rPr>
              <a:t>popularity of pornography of pain increases</a:t>
            </a:r>
            <a:endParaRPr lang="en-US" sz="2000" u="sng" dirty="0"/>
          </a:p>
        </p:txBody>
      </p:sp>
    </p:spTree>
    <p:extLst>
      <p:ext uri="{BB962C8B-B14F-4D97-AF65-F5344CB8AC3E}">
        <p14:creationId xmlns:p14="http://schemas.microsoft.com/office/powerpoint/2010/main" val="30073837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D09EA-10D0-4233-9767-BE101C419CD2}"/>
              </a:ext>
            </a:extLst>
          </p:cNvPr>
          <p:cNvSpPr>
            <a:spLocks noGrp="1"/>
          </p:cNvSpPr>
          <p:nvPr>
            <p:ph type="title"/>
          </p:nvPr>
        </p:nvSpPr>
        <p:spPr/>
        <p:txBody>
          <a:bodyPr/>
          <a:lstStyle/>
          <a:p>
            <a:r>
              <a:rPr lang="en-US" dirty="0">
                <a:solidFill>
                  <a:srgbClr val="FF0000"/>
                </a:solidFill>
              </a:rPr>
              <a:t>A different kind of visual politics (of pain)???</a:t>
            </a:r>
          </a:p>
        </p:txBody>
      </p:sp>
      <p:sp>
        <p:nvSpPr>
          <p:cNvPr id="3" name="Content Placeholder 2">
            <a:extLst>
              <a:ext uri="{FF2B5EF4-FFF2-40B4-BE49-F238E27FC236}">
                <a16:creationId xmlns:a16="http://schemas.microsoft.com/office/drawing/2014/main" id="{C01CC209-2AF1-45EB-8309-533E4E663DE8}"/>
              </a:ext>
            </a:extLst>
          </p:cNvPr>
          <p:cNvSpPr>
            <a:spLocks noGrp="1"/>
          </p:cNvSpPr>
          <p:nvPr>
            <p:ph idx="1"/>
          </p:nvPr>
        </p:nvSpPr>
        <p:spPr/>
        <p:txBody>
          <a:bodyPr/>
          <a:lstStyle/>
          <a:p>
            <a:r>
              <a:rPr lang="en-US" dirty="0"/>
              <a:t>Think about how ‘spectatorial sympathy’ might apply today…</a:t>
            </a:r>
          </a:p>
          <a:p>
            <a:r>
              <a:rPr lang="en-US" dirty="0"/>
              <a:t>…through public art</a:t>
            </a:r>
          </a:p>
          <a:p>
            <a:endParaRPr lang="en-US" dirty="0"/>
          </a:p>
          <a:p>
            <a:r>
              <a:rPr lang="en-US" dirty="0"/>
              <a:t>Keep in mind: cultural codes and conventions regarding nudity and sexual </a:t>
            </a:r>
            <a:r>
              <a:rPr lang="en-US" dirty="0" err="1"/>
              <a:t>behaviour</a:t>
            </a:r>
            <a:r>
              <a:rPr lang="en-US" dirty="0"/>
              <a:t> -&gt; NOT universal, but </a:t>
            </a:r>
            <a:r>
              <a:rPr lang="en-US" dirty="0">
                <a:solidFill>
                  <a:srgbClr val="FF0000"/>
                </a:solidFill>
              </a:rPr>
              <a:t>CONTEXT-SPECIFIC</a:t>
            </a:r>
          </a:p>
        </p:txBody>
      </p:sp>
    </p:spTree>
    <p:extLst>
      <p:ext uri="{BB962C8B-B14F-4D97-AF65-F5344CB8AC3E}">
        <p14:creationId xmlns:p14="http://schemas.microsoft.com/office/powerpoint/2010/main" val="863765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D09EA-10D0-4233-9767-BE101C419CD2}"/>
              </a:ext>
            </a:extLst>
          </p:cNvPr>
          <p:cNvSpPr>
            <a:spLocks noGrp="1"/>
          </p:cNvSpPr>
          <p:nvPr>
            <p:ph type="title"/>
          </p:nvPr>
        </p:nvSpPr>
        <p:spPr>
          <a:xfrm>
            <a:off x="71120" y="705112"/>
            <a:ext cx="4511040" cy="5562337"/>
          </a:xfrm>
        </p:spPr>
        <p:txBody>
          <a:bodyPr>
            <a:normAutofit fontScale="90000"/>
          </a:bodyPr>
          <a:lstStyle/>
          <a:p>
            <a:r>
              <a:rPr lang="en-US" sz="2200" b="0" i="0" dirty="0">
                <a:solidFill>
                  <a:srgbClr val="2F2F2F"/>
                </a:solidFill>
                <a:effectLst/>
                <a:latin typeface="-apple-system"/>
              </a:rPr>
              <a:t>“</a:t>
            </a:r>
            <a:r>
              <a:rPr lang="en-US" sz="2200" i="0" dirty="0">
                <a:solidFill>
                  <a:srgbClr val="2F2F2F"/>
                </a:solidFill>
                <a:effectLst/>
                <a:latin typeface="-apple-system"/>
              </a:rPr>
              <a:t>A Subtlety </a:t>
            </a:r>
            <a:r>
              <a:rPr lang="en-US" sz="2200" b="0" i="0" dirty="0">
                <a:solidFill>
                  <a:srgbClr val="2F2F2F"/>
                </a:solidFill>
                <a:effectLst/>
                <a:latin typeface="-apple-system"/>
              </a:rPr>
              <a:t>or the </a:t>
            </a:r>
            <a:r>
              <a:rPr lang="en-US" sz="2200" i="0" dirty="0">
                <a:solidFill>
                  <a:srgbClr val="2F2F2F"/>
                </a:solidFill>
                <a:effectLst/>
                <a:latin typeface="-apple-system"/>
              </a:rPr>
              <a:t>Marvelous Sugar Baby</a:t>
            </a:r>
            <a:r>
              <a:rPr lang="en-US" sz="2200" b="0" i="0" dirty="0">
                <a:solidFill>
                  <a:srgbClr val="2F2F2F"/>
                </a:solidFill>
                <a:effectLst/>
                <a:latin typeface="-apple-system"/>
              </a:rPr>
              <a:t>, an Homage to the unpaid and overworked Artisans who have refined our Sweet tastes from the cane fields to the Kitchens of the New World on the Occasion of the demolition of the Domino Sugar Refining Plant.”</a:t>
            </a:r>
            <a:br>
              <a:rPr lang="en-US" sz="2200" b="0" i="0" dirty="0">
                <a:solidFill>
                  <a:srgbClr val="2F2F2F"/>
                </a:solidFill>
                <a:effectLst/>
                <a:latin typeface="-apple-system"/>
              </a:rPr>
            </a:br>
            <a:br>
              <a:rPr lang="en-US" sz="2200" b="0" i="0" dirty="0">
                <a:solidFill>
                  <a:srgbClr val="2F2F2F"/>
                </a:solidFill>
                <a:effectLst/>
                <a:latin typeface="-apple-system"/>
              </a:rPr>
            </a:br>
            <a:r>
              <a:rPr lang="en-US" sz="2200" b="0" dirty="0">
                <a:solidFill>
                  <a:srgbClr val="2F2F2F"/>
                </a:solidFill>
                <a:latin typeface="-apple-system"/>
              </a:rPr>
              <a:t>Kara Walker, 2014, Brooklyn</a:t>
            </a:r>
            <a:br>
              <a:rPr lang="en-US" sz="2200" b="0" dirty="0">
                <a:solidFill>
                  <a:srgbClr val="2F2F2F"/>
                </a:solidFill>
                <a:latin typeface="-apple-system"/>
              </a:rPr>
            </a:br>
            <a:r>
              <a:rPr lang="en-US" sz="1300" dirty="0">
                <a:solidFill>
                  <a:srgbClr val="FF0000"/>
                </a:solidFill>
                <a:hlinkClick r:id="rId2"/>
              </a:rPr>
              <a:t>https://www.youtube.com/watch?v=W2sedoeOiB8&amp;ab_channel=CreativeTime</a:t>
            </a:r>
            <a:br>
              <a:rPr lang="en-US" sz="1300" dirty="0">
                <a:solidFill>
                  <a:srgbClr val="FF0000"/>
                </a:solidFill>
              </a:rPr>
            </a:br>
            <a:endParaRPr lang="en-US" sz="1300" dirty="0">
              <a:solidFill>
                <a:srgbClr val="FF0000"/>
              </a:solidFill>
            </a:endParaRPr>
          </a:p>
        </p:txBody>
      </p:sp>
      <p:pic>
        <p:nvPicPr>
          <p:cNvPr id="1026" name="Picture 2">
            <a:extLst>
              <a:ext uri="{FF2B5EF4-FFF2-40B4-BE49-F238E27FC236}">
                <a16:creationId xmlns:a16="http://schemas.microsoft.com/office/drawing/2014/main" id="{AB5D0D85-8807-4542-B13E-2AC5C741EEA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76863" y="1245183"/>
            <a:ext cx="6172200" cy="4116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9785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60415E-E9E5-48FA-AC64-2C68B6D3D60A}"/>
              </a:ext>
            </a:extLst>
          </p:cNvPr>
          <p:cNvSpPr>
            <a:spLocks noGrp="1"/>
          </p:cNvSpPr>
          <p:nvPr>
            <p:ph type="title"/>
          </p:nvPr>
        </p:nvSpPr>
        <p:spPr>
          <a:xfrm>
            <a:off x="256121" y="867181"/>
            <a:ext cx="3611029" cy="1353083"/>
          </a:xfrm>
        </p:spPr>
        <p:txBody>
          <a:bodyPr>
            <a:normAutofit fontScale="90000"/>
          </a:bodyPr>
          <a:lstStyle/>
          <a:p>
            <a:r>
              <a:rPr lang="en-US" sz="3200" dirty="0">
                <a:solidFill>
                  <a:srgbClr val="FF0000"/>
                </a:solidFill>
              </a:rPr>
              <a:t>A Subtlety’s selfies</a:t>
            </a:r>
          </a:p>
        </p:txBody>
      </p:sp>
      <p:sp>
        <p:nvSpPr>
          <p:cNvPr id="77" name="Rectangle 76">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Kara Walker: A Subtlety (obscene selfie aspect) | Kara Walke… | Flickr">
            <a:extLst>
              <a:ext uri="{FF2B5EF4-FFF2-40B4-BE49-F238E27FC236}">
                <a16:creationId xmlns:a16="http://schemas.microsoft.com/office/drawing/2014/main" id="{7D575A4F-FFF0-4A87-857E-28DE9B4B15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590" r="-1" b="-1"/>
          <a:stretch/>
        </p:blipFill>
        <p:spPr bwMode="auto">
          <a:xfrm>
            <a:off x="4695713" y="713436"/>
            <a:ext cx="7500472" cy="5431128"/>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Sugar, Subjection, and Selfies: The Online Afterlife of A Subtlety -  Dilettante Army">
            <a:extLst>
              <a:ext uri="{FF2B5EF4-FFF2-40B4-BE49-F238E27FC236}">
                <a16:creationId xmlns:a16="http://schemas.microsoft.com/office/drawing/2014/main" id="{8CE02C58-F3BF-4CD0-827C-CBADDA9B4BF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25525" y="2933700"/>
            <a:ext cx="2841625" cy="284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220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77" name="Rectangle 76">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ectangle 78">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1096"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95508"/>
            <a:ext cx="12188950"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1D15E66-A1BA-4C7E-869F-969FF04B2655}"/>
              </a:ext>
            </a:extLst>
          </p:cNvPr>
          <p:cNvSpPr>
            <a:spLocks noGrp="1"/>
          </p:cNvSpPr>
          <p:nvPr>
            <p:ph type="title"/>
          </p:nvPr>
        </p:nvSpPr>
        <p:spPr>
          <a:xfrm>
            <a:off x="142240" y="1709531"/>
            <a:ext cx="3204465" cy="2435750"/>
          </a:xfrm>
        </p:spPr>
        <p:txBody>
          <a:bodyPr vert="horz" lIns="109728" tIns="109728" rIns="109728" bIns="91440" rtlCol="0" anchor="b">
            <a:normAutofit/>
          </a:bodyPr>
          <a:lstStyle/>
          <a:p>
            <a:pPr>
              <a:lnSpc>
                <a:spcPct val="125000"/>
              </a:lnSpc>
            </a:pPr>
            <a:r>
              <a:rPr lang="en-US" sz="3200" b="0" cap="all" dirty="0">
                <a:solidFill>
                  <a:srgbClr val="FF0000"/>
                </a:solidFill>
              </a:rPr>
              <a:t>A Subtlety’s selfies</a:t>
            </a:r>
          </a:p>
        </p:txBody>
      </p:sp>
      <p:sp>
        <p:nvSpPr>
          <p:cNvPr id="87" name="Rectangle 86">
            <a:extLst>
              <a:ext uri="{FF2B5EF4-FFF2-40B4-BE49-F238E27FC236}">
                <a16:creationId xmlns:a16="http://schemas.microsoft.com/office/drawing/2014/main" id="{985AAE23-FCB6-4663-907C-0110B0FDC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67615"/>
            <a:ext cx="4603482" cy="690385"/>
          </a:xfrm>
          <a:prstGeom prst="rect">
            <a:avLst/>
          </a:prstGeom>
          <a:solidFill>
            <a:schemeClr val="bg2">
              <a:lumMod val="9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344" y="6123441"/>
            <a:ext cx="7534656" cy="7345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136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Kara Walker Sculpture Attracts Mostly White Crowd and Many Seem to be  Twelve Years Old | Glasstire">
            <a:extLst>
              <a:ext uri="{FF2B5EF4-FFF2-40B4-BE49-F238E27FC236}">
                <a16:creationId xmlns:a16="http://schemas.microsoft.com/office/drawing/2014/main" id="{75F6917B-5921-44A5-B928-8754D0EAA87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149671" y="1861247"/>
            <a:ext cx="2843784" cy="3496455"/>
          </a:xfrm>
          <a:prstGeom prst="rect">
            <a:avLst/>
          </a:prstGeom>
          <a:noFill/>
          <a:extLst>
            <a:ext uri="{909E8E84-426E-40DD-AFC4-6F175D3DCCD1}">
              <a14:hiddenFill xmlns:a14="http://schemas.microsoft.com/office/drawing/2010/main">
                <a:solidFill>
                  <a:srgbClr val="FFFFFF"/>
                </a:solidFill>
              </a14:hiddenFill>
            </a:ext>
          </a:extLst>
        </p:spPr>
      </p:pic>
      <p:sp>
        <p:nvSpPr>
          <p:cNvPr id="95" name="Rectangle 94">
            <a:extLst>
              <a:ext uri="{FF2B5EF4-FFF2-40B4-BE49-F238E27FC236}">
                <a16:creationId xmlns:a16="http://schemas.microsoft.com/office/drawing/2014/main" id="{56A898E0-0F1C-4CD6-BBAB-3A481A2F0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00792" y="1057665"/>
            <a:ext cx="64008" cy="50657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Instagram That Hoe: How Media Invaded “Her” Body | Violent Femmes 2015">
            <a:extLst>
              <a:ext uri="{FF2B5EF4-FFF2-40B4-BE49-F238E27FC236}">
                <a16:creationId xmlns:a16="http://schemas.microsoft.com/office/drawing/2014/main" id="{BAE3BE3D-FD53-4490-92EF-748A9A90F8C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8886600" y="1926762"/>
            <a:ext cx="2843784" cy="336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3307561"/>
      </p:ext>
    </p:extLst>
  </p:cSld>
  <p:clrMapOvr>
    <a:masterClrMapping/>
  </p:clrMapOvr>
</p:sld>
</file>

<file path=ppt/theme/theme1.xml><?xml version="1.0" encoding="utf-8"?>
<a:theme xmlns:a="http://schemas.openxmlformats.org/drawingml/2006/main" name="ShojiVTI">
  <a:themeElements>
    <a:clrScheme name="AnalogousFromLightSeed_2SEEDS">
      <a:dk1>
        <a:srgbClr val="000000"/>
      </a:dk1>
      <a:lt1>
        <a:srgbClr val="FFFFFF"/>
      </a:lt1>
      <a:dk2>
        <a:srgbClr val="243341"/>
      </a:dk2>
      <a:lt2>
        <a:srgbClr val="E2E3E8"/>
      </a:lt2>
      <a:accent1>
        <a:srgbClr val="ADA176"/>
      </a:accent1>
      <a:accent2>
        <a:srgbClr val="BE9A86"/>
      </a:accent2>
      <a:accent3>
        <a:srgbClr val="9DA57D"/>
      </a:accent3>
      <a:accent4>
        <a:srgbClr val="75A8AC"/>
      </a:accent4>
      <a:accent5>
        <a:srgbClr val="88A4BF"/>
      </a:accent5>
      <a:accent6>
        <a:srgbClr val="7F85BA"/>
      </a:accent6>
      <a:hlink>
        <a:srgbClr val="6979AE"/>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docProps/app.xml><?xml version="1.0" encoding="utf-8"?>
<Properties xmlns="http://schemas.openxmlformats.org/officeDocument/2006/extended-properties" xmlns:vt="http://schemas.openxmlformats.org/officeDocument/2006/docPropsVTypes">
  <TotalTime>7711</TotalTime>
  <Words>4776</Words>
  <Application>Microsoft Office PowerPoint</Application>
  <PresentationFormat>Widescreen</PresentationFormat>
  <Paragraphs>265</Paragraphs>
  <Slides>64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64</vt:i4>
      </vt:variant>
    </vt:vector>
  </HeadingPairs>
  <TitlesOfParts>
    <vt:vector size="74" baseType="lpstr">
      <vt:lpstr>Meiryo</vt:lpstr>
      <vt:lpstr>-apple-system</vt:lpstr>
      <vt:lpstr>Arial</vt:lpstr>
      <vt:lpstr>Calibri</vt:lpstr>
      <vt:lpstr>Code2000</vt:lpstr>
      <vt:lpstr>Consolas</vt:lpstr>
      <vt:lpstr>Corbel</vt:lpstr>
      <vt:lpstr>Franklin</vt:lpstr>
      <vt:lpstr>georgia</vt:lpstr>
      <vt:lpstr>ShojiVTI</vt:lpstr>
      <vt:lpstr>Visual politics:</vt:lpstr>
      <vt:lpstr>The pornography of pain</vt:lpstr>
      <vt:lpstr>The pornography of pain</vt:lpstr>
      <vt:lpstr>The pornography of pain</vt:lpstr>
      <vt:lpstr>The pornography of pain</vt:lpstr>
      <vt:lpstr>Intellectual origins of humanitarian sensibility</vt:lpstr>
      <vt:lpstr>Intellectual origins of humanitarian sensibility</vt:lpstr>
      <vt:lpstr>The curate and little Charles extend virtuous sympathy to an impoverished inebriate dying of consumption.  In Elements of Morality for the Use of Children, by Rev. C. G. Salzmann (1796)  </vt:lpstr>
      <vt:lpstr>Intellectual origins of humanitarian sensibility</vt:lpstr>
      <vt:lpstr>Intellectual origins of humanitarian sensibility</vt:lpstr>
      <vt:lpstr>Intellectual origins of humanitarian sensibility</vt:lpstr>
      <vt:lpstr>Intellectual origins of humanitarian sensibility</vt:lpstr>
      <vt:lpstr>Intellectual origins of humanitarian sensibility</vt:lpstr>
      <vt:lpstr>How to explain the pleasures of spectatorial sympathy? </vt:lpstr>
      <vt:lpstr>How to explain the pleasures of spectatorial sympathy? </vt:lpstr>
      <vt:lpstr>Suffering in medicine </vt:lpstr>
      <vt:lpstr>Suffering in medicine </vt:lpstr>
      <vt:lpstr>The exploration of pain in Gothic fiction</vt:lpstr>
      <vt:lpstr>exploration of pain in Gothic fiction</vt:lpstr>
      <vt:lpstr>other forms of literary expression of pain: nonfictional accounts of murder in America…  </vt:lpstr>
      <vt:lpstr>Sensationalistic violence: Michael McGarvey, Philadelphia carter, flogs his wife to death with a leather whip, having tied her to the bedpost by her hair (1828) </vt:lpstr>
      <vt:lpstr>other forms of literary expression of pain: nonfictional accounts of murder in England…  </vt:lpstr>
      <vt:lpstr>other forms of sensationalist expression of pain </vt:lpstr>
      <vt:lpstr>the "torture of the rack, also called that of water and ropes" to a prisoner in the presence of ecclesiastical spectators. Rev. Cyrus Mason, A History of the Holy Catholic Inquisition, 1835</vt:lpstr>
      <vt:lpstr>other forms of literary expression of pain: pornography</vt:lpstr>
      <vt:lpstr>other forms of literary expression of pain: pornography</vt:lpstr>
      <vt:lpstr>flagellation pornography</vt:lpstr>
      <vt:lpstr>flagellation pornography</vt:lpstr>
      <vt:lpstr>The English vice</vt:lpstr>
      <vt:lpstr>The English vice</vt:lpstr>
      <vt:lpstr>The English vice</vt:lpstr>
      <vt:lpstr>The English vice </vt:lpstr>
      <vt:lpstr>The English vice </vt:lpstr>
      <vt:lpstr>Flagellation and the Flagellants: A History of the Rod in All Countries from the Earliest Period to the Present Time (1877). - stories of the knout in Russia</vt:lpstr>
      <vt:lpstr>The English vice</vt:lpstr>
      <vt:lpstr>The English vice</vt:lpstr>
      <vt:lpstr>Pornography of pain</vt:lpstr>
      <vt:lpstr>Humanitarian reform</vt:lpstr>
      <vt:lpstr>Humanitarian reform</vt:lpstr>
      <vt:lpstr>Humanitarian reform</vt:lpstr>
      <vt:lpstr>The literature of humanitarian reform</vt:lpstr>
      <vt:lpstr>The literature of humanitarian reform </vt:lpstr>
      <vt:lpstr>The literature of humanitarian reform</vt:lpstr>
      <vt:lpstr>The literature of humanitarian reform </vt:lpstr>
      <vt:lpstr>The literature of humanitarian reform </vt:lpstr>
      <vt:lpstr>The literature of humanitarian reform</vt:lpstr>
      <vt:lpstr>The literature of humanitarian reform</vt:lpstr>
      <vt:lpstr>The literature of humanitarian reform</vt:lpstr>
      <vt:lpstr>Was suffering, as represented in humanitarian reform literature, "pornographic"?  </vt:lpstr>
      <vt:lpstr>Could the reformers’ sensibilities have been blunted by witnessing all this cruelty? </vt:lpstr>
      <vt:lpstr>The moral dilemma of humanitarian reform:  Reformers were caught in a contradiction of their own making</vt:lpstr>
      <vt:lpstr>The moral dilemma of humanitarian reform  </vt:lpstr>
      <vt:lpstr>Humanitarian reform  </vt:lpstr>
      <vt:lpstr>Pornography of pain</vt:lpstr>
      <vt:lpstr>Nellie Bly, undercover investigative journalism- 1887- Blackwell’s Island, now Roosevelt Island</vt:lpstr>
      <vt:lpstr>Nellie Bly in 1890- Oct. 9, 1887, the New York World, 2-part series; released as a book two months later, called “Ten Days in a Mad-House.” (The Washington Post, 28 July 2019)</vt:lpstr>
      <vt:lpstr>The obscenity of privatized pain:  An Illustrated History and Description of State Prison Life, By One Who Has Been There, Toledo 1871 </vt:lpstr>
      <vt:lpstr> "Whipping Implements" (judicial and schoolroom), from William M. Cooper (pseud) [James Bertram Glass], Flagellation and the Flagellants (1877) </vt:lpstr>
      <vt:lpstr>Pornography of pain</vt:lpstr>
      <vt:lpstr>Pornography of pain</vt:lpstr>
      <vt:lpstr>A different kind of visual politics (of pain)???</vt:lpstr>
      <vt:lpstr>“A Subtlety or the Marvelous Sugar Baby, an Homage to the unpaid and overworked Artisans who have refined our Sweet tastes from the cane fields to the Kitchens of the New World on the Occasion of the demolition of the Domino Sugar Refining Plant.”  Kara Walker, 2014, Brooklyn https://www.youtube.com/watch?v=W2sedoeOiB8&amp;ab_channel=CreativeTime </vt:lpstr>
      <vt:lpstr>A Subtlety’s selfies</vt:lpstr>
      <vt:lpstr>A Subtlety’s selfies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pornography of pain</dc:title>
  <dc:creator>etsaliki@o365.uoa.gr</dc:creator>
  <cp:lastModifiedBy>Liza Tsaliki</cp:lastModifiedBy>
  <cp:revision>5</cp:revision>
  <dcterms:created xsi:type="dcterms:W3CDTF">2022-05-01T08:13:16Z</dcterms:created>
  <dcterms:modified xsi:type="dcterms:W3CDTF">2026-05-25T19:55:44Z</dcterms:modified>
</cp:coreProperties>
</file>