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4" r:id="rId13"/>
    <p:sldId id="268" r:id="rId14"/>
    <p:sldId id="269" r:id="rId15"/>
    <p:sldId id="270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88"/>
    <p:restoredTop sz="92584"/>
  </p:normalViewPr>
  <p:slideViewPr>
    <p:cSldViewPr snapToGrid="0" snapToObjects="1">
      <p:cViewPr>
        <p:scale>
          <a:sx n="69" d="100"/>
          <a:sy n="69" d="100"/>
        </p:scale>
        <p:origin x="235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ς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υπότιτλου υποδείγματος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44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062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130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700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340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988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3879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71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016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1081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718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chemeClr val="accent4">
                <a:lumMod val="60000"/>
                <a:lumOff val="40000"/>
              </a:schemeClr>
            </a:gs>
            <a:gs pos="93000">
              <a:schemeClr val="accent1"/>
            </a:gs>
            <a:gs pos="8000">
              <a:schemeClr val="accent1"/>
            </a:gs>
            <a:gs pos="10000">
              <a:schemeClr val="accent4">
                <a:lumMod val="60000"/>
                <a:lumOff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τίτλου υποδείγματος</a:t>
            </a:r>
            <a:endParaRPr lang="el-GR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κειμένου υποδείγματος</a:t>
            </a:r>
          </a:p>
          <a:p>
            <a:pPr lvl="1"/>
            <a:r>
              <a:rPr lang="el-GR" smtClean="0"/>
              <a:t>Δεύτερο επίπεδο</a:t>
            </a:r>
          </a:p>
          <a:p>
            <a:pPr lvl="2"/>
            <a:r>
              <a:rPr lang="el-GR" smtClean="0"/>
              <a:t>Τρίτο επίπεδο</a:t>
            </a:r>
          </a:p>
          <a:p>
            <a:pPr lvl="3"/>
            <a:r>
              <a:rPr lang="el-GR" smtClean="0"/>
              <a:t>Τέταρτο επίπεδο</a:t>
            </a:r>
          </a:p>
          <a:p>
            <a:pPr lvl="4"/>
            <a:r>
              <a:rPr lang="el-GR" smtClean="0"/>
              <a:t>Πέμπτο επίπεδο</a:t>
            </a:r>
            <a:endParaRPr lang="el-GR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383B4-08AA-0B47-956D-0715790A38B2}" type="datetimeFigureOut">
              <a:rPr lang="el-GR" smtClean="0"/>
              <a:t>20/5/18</a:t>
            </a:fld>
            <a:endParaRPr lang="el-GR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7CCB9-57CB-5849-900A-357143CF425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28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fp.com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210848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Διεθνοποίηση </a:t>
            </a:r>
            <a:r>
              <a:rPr lang="el-GR" b="1"/>
              <a:t>και </a:t>
            </a:r>
            <a:r>
              <a:rPr lang="el-GR" b="1" smtClean="0"/>
              <a:t>επικοινωνία </a:t>
            </a:r>
            <a:r>
              <a:rPr lang="el-GR" b="1" dirty="0"/>
              <a:t/>
            </a:r>
            <a:br>
              <a:rPr lang="el-GR" b="1" dirty="0"/>
            </a:br>
            <a:r>
              <a:rPr lang="el-GR" b="1" dirty="0"/>
              <a:t>Διεθνή </a:t>
            </a:r>
            <a:r>
              <a:rPr lang="el-GR" b="1" dirty="0" smtClean="0"/>
              <a:t>πρακτορεία </a:t>
            </a:r>
            <a:br>
              <a:rPr lang="el-GR" b="1" dirty="0" smtClean="0"/>
            </a:b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5271247"/>
            <a:ext cx="9144000" cy="757518"/>
          </a:xfrm>
        </p:spPr>
        <p:txBody>
          <a:bodyPr/>
          <a:lstStyle/>
          <a:p>
            <a:r>
              <a:rPr lang="el-GR" dirty="0" smtClean="0"/>
              <a:t>Καθηγητής  Γιώργος Πλειός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160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Οργάνωση του </a:t>
            </a:r>
            <a:r>
              <a:rPr lang="en-US" b="1" dirty="0" smtClean="0"/>
              <a:t>AFP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AFP </a:t>
            </a:r>
            <a:r>
              <a:rPr lang="el-GR" dirty="0" smtClean="0"/>
              <a:t>διοικείται από έναν Διευθύνοντα Σύμβουλο και συμβούλιο 15 μελών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Οκτώ εκπρόσωποι του Γαλλικού Τύπου 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Δυο εκπρόσωποι του προσωπικού του </a:t>
            </a:r>
            <a:r>
              <a:rPr lang="en-US" dirty="0" smtClean="0"/>
              <a:t>AFP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Δυο εκπρόσωποι της κρατικής ραδιοτηλεόρασης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Τρεις εκπρόσωποι της κυβέρνησης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Ένα πρόσωπο που υποδεικνύει ο πρωθυπουργός, ένα που υποδεικνύει ο υπουργός Οικονομικών κι ένα ο υπουργός εξωτερικών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58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671804"/>
            <a:ext cx="10515600" cy="115699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AP </a:t>
            </a:r>
            <a:r>
              <a:rPr lang="en-US" b="1" dirty="0" err="1"/>
              <a:t>www.ap.org</a:t>
            </a:r>
            <a:r>
              <a:rPr lang="en-US" b="1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41177" y="1290919"/>
            <a:ext cx="11290039" cy="494193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el-GR" dirty="0" smtClean="0"/>
              <a:t>Δημιουργήθηκε το </a:t>
            </a:r>
            <a:r>
              <a:rPr lang="en-US" dirty="0" smtClean="0"/>
              <a:t>1846 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l-GR" dirty="0" smtClean="0"/>
              <a:t>Πέντε εφημερίδες της ΝΥ ένωσαν τις προσπάθειες να δημιουργήσουν γραμμή μεταφοράς ειδήσεων από τον πόλεμο του Μεξικού, γρηγορότερα από τα αμερικανικά ταχυδρομεία  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n-US" dirty="0"/>
              <a:t>30 </a:t>
            </a:r>
            <a:r>
              <a:rPr lang="el-GR" dirty="0" smtClean="0"/>
              <a:t> δημοσιογράφοι του </a:t>
            </a:r>
            <a:r>
              <a:rPr lang="en-US" dirty="0" smtClean="0"/>
              <a:t>AP </a:t>
            </a:r>
            <a:r>
              <a:rPr lang="el-GR" dirty="0" smtClean="0"/>
              <a:t>έχασαν τη ζωή τους στον «πόλεμο» </a:t>
            </a:r>
            <a:r>
              <a:rPr lang="el-GR" dirty="0"/>
              <a:t>τ</a:t>
            </a:r>
            <a:r>
              <a:rPr lang="el-GR" dirty="0" smtClean="0"/>
              <a:t>ης είδησης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l-GR" dirty="0" smtClean="0"/>
              <a:t>Το </a:t>
            </a:r>
            <a:r>
              <a:rPr lang="en-US" dirty="0" smtClean="0"/>
              <a:t>1935</a:t>
            </a:r>
            <a:r>
              <a:rPr lang="en-US" dirty="0"/>
              <a:t>, </a:t>
            </a:r>
            <a:r>
              <a:rPr lang="el-GR" dirty="0" smtClean="0"/>
              <a:t> το </a:t>
            </a:r>
            <a:r>
              <a:rPr lang="en-US" dirty="0" smtClean="0"/>
              <a:t>AP </a:t>
            </a:r>
            <a:r>
              <a:rPr lang="el-GR" dirty="0" smtClean="0"/>
              <a:t>άρχισε να στέλνει φωτογραφίες ενσύρματα </a:t>
            </a:r>
          </a:p>
          <a:p>
            <a:pPr>
              <a:lnSpc>
                <a:spcPct val="160000"/>
              </a:lnSpc>
            </a:pPr>
            <a:r>
              <a:rPr lang="el-GR" dirty="0" smtClean="0"/>
              <a:t>Ίδρυσε ραδιοφωνικό δίκτυο το</a:t>
            </a:r>
            <a:r>
              <a:rPr lang="en-US" dirty="0" smtClean="0"/>
              <a:t>1973 </a:t>
            </a:r>
            <a:endParaRPr lang="en-US" dirty="0"/>
          </a:p>
          <a:p>
            <a:pPr>
              <a:lnSpc>
                <a:spcPct val="160000"/>
              </a:lnSpc>
            </a:pPr>
            <a:r>
              <a:rPr lang="el-GR" dirty="0" smtClean="0"/>
              <a:t>Το τμήμα των διεθνών βίντεο αναπτύχθηκε το 1994, σήμερα είναι το μεγαλύτερο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416" y="671804"/>
            <a:ext cx="1001006" cy="115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Το ΑΡ σε αριθμούς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042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l-GR" sz="3200" dirty="0" smtClean="0"/>
              <a:t>Οι ειδήσεις του </a:t>
            </a:r>
            <a:r>
              <a:rPr lang="en-US" sz="3200" dirty="0" smtClean="0"/>
              <a:t> </a:t>
            </a:r>
            <a:r>
              <a:rPr lang="en-US" sz="3200" dirty="0"/>
              <a:t>AP </a:t>
            </a:r>
            <a:r>
              <a:rPr lang="el-GR" sz="3200" dirty="0" smtClean="0"/>
              <a:t>δημοσιεύονται από: </a:t>
            </a:r>
            <a:endParaRPr lang="en-US" sz="3200" dirty="0"/>
          </a:p>
          <a:p>
            <a:pPr lvl="1">
              <a:lnSpc>
                <a:spcPct val="100000"/>
              </a:lnSpc>
            </a:pPr>
            <a:r>
              <a:rPr lang="el-GR" sz="2800" dirty="0" smtClean="0"/>
              <a:t>Περισσότερες από </a:t>
            </a:r>
            <a:r>
              <a:rPr lang="en-US" sz="2800" dirty="0" smtClean="0"/>
              <a:t>1</a:t>
            </a:r>
            <a:r>
              <a:rPr lang="el-GR" sz="2800" dirty="0" smtClean="0"/>
              <a:t>.</a:t>
            </a:r>
            <a:r>
              <a:rPr lang="en-US" sz="2800" dirty="0" smtClean="0"/>
              <a:t>700 </a:t>
            </a:r>
            <a:r>
              <a:rPr lang="el-GR" sz="2800" dirty="0" smtClean="0"/>
              <a:t>εφημερίδες</a:t>
            </a:r>
            <a:endParaRPr lang="en-US" sz="2800" dirty="0"/>
          </a:p>
          <a:p>
            <a:pPr lvl="1">
              <a:lnSpc>
                <a:spcPct val="100000"/>
              </a:lnSpc>
            </a:pPr>
            <a:r>
              <a:rPr lang="el-GR" sz="2800" dirty="0" smtClean="0"/>
              <a:t>Περισσότερους από </a:t>
            </a:r>
            <a:r>
              <a:rPr lang="en-US" sz="2800" dirty="0" smtClean="0"/>
              <a:t>5</a:t>
            </a:r>
            <a:r>
              <a:rPr lang="el-GR" sz="2800" dirty="0" smtClean="0"/>
              <a:t>.</a:t>
            </a:r>
            <a:r>
              <a:rPr lang="en-US" sz="2800" dirty="0" smtClean="0"/>
              <a:t>001 </a:t>
            </a:r>
            <a:r>
              <a:rPr lang="el-GR" sz="2800" dirty="0" smtClean="0"/>
              <a:t>τηλεοπτικούς και ραδιοφωνικούς σταθμούς </a:t>
            </a:r>
          </a:p>
          <a:p>
            <a:pPr>
              <a:lnSpc>
                <a:spcPct val="100000"/>
              </a:lnSpc>
            </a:pPr>
            <a:r>
              <a:rPr lang="el-GR" sz="3200" dirty="0" smtClean="0"/>
              <a:t>Το φωτογραφικό αρχείου του </a:t>
            </a:r>
            <a:r>
              <a:rPr lang="en-US" sz="3200" dirty="0" smtClean="0"/>
              <a:t>AP </a:t>
            </a:r>
            <a:r>
              <a:rPr lang="el-GR" sz="3200" dirty="0" smtClean="0"/>
              <a:t>διαθέτει πάνω από </a:t>
            </a:r>
            <a:r>
              <a:rPr lang="en-US" sz="3200" dirty="0" smtClean="0"/>
              <a:t>10 </a:t>
            </a:r>
            <a:r>
              <a:rPr lang="el-GR" sz="3200" dirty="0" smtClean="0"/>
              <a:t>εκατομμύρια φωτογραφίες 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l-GR" sz="3200" dirty="0" smtClean="0"/>
              <a:t>Το ΑΡ διαθέτει </a:t>
            </a:r>
            <a:r>
              <a:rPr lang="en-US" sz="3200" dirty="0" smtClean="0"/>
              <a:t>243 </a:t>
            </a:r>
            <a:r>
              <a:rPr lang="el-GR" sz="3200" dirty="0" smtClean="0"/>
              <a:t>γραφεία σε τουλάχιστον </a:t>
            </a:r>
            <a:r>
              <a:rPr lang="en-US" sz="3200" dirty="0" smtClean="0"/>
              <a:t>120 </a:t>
            </a:r>
            <a:r>
              <a:rPr lang="el-GR" sz="3200" dirty="0" smtClean="0"/>
              <a:t>χώρες</a:t>
            </a:r>
            <a:r>
              <a:rPr lang="en-US" sz="3200" dirty="0" smtClean="0"/>
              <a:t>, </a:t>
            </a:r>
            <a:r>
              <a:rPr lang="el-GR" sz="3200" dirty="0" smtClean="0"/>
              <a:t>με προσωπικό από πολλές χώρες που είναι τοποθετημένο σε πολλές χώρες</a:t>
            </a:r>
            <a:r>
              <a:rPr lang="en-US" sz="3200" dirty="0" smtClean="0"/>
              <a:t> </a:t>
            </a:r>
            <a:endParaRPr lang="en-US" sz="3200" dirty="0"/>
          </a:p>
          <a:p>
            <a:pPr>
              <a:lnSpc>
                <a:spcPct val="10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73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Προϊόντα του </a:t>
            </a:r>
            <a:r>
              <a:rPr lang="en-US" b="1" dirty="0" smtClean="0"/>
              <a:t>AP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953" y="1690688"/>
            <a:ext cx="8504094" cy="45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4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 </a:t>
            </a:r>
            <a:r>
              <a:rPr lang="el-GR" b="1" dirty="0" smtClean="0"/>
              <a:t>Σημαντικότερες ειδήσεις του </a:t>
            </a:r>
            <a:r>
              <a:rPr lang="en-US" b="1" dirty="0" smtClean="0"/>
              <a:t>AP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>Ο βομβαρδισμός του </a:t>
            </a:r>
            <a:r>
              <a:rPr lang="en-US" dirty="0" smtClean="0"/>
              <a:t> </a:t>
            </a:r>
            <a:r>
              <a:rPr lang="en-US" dirty="0"/>
              <a:t>Pearl </a:t>
            </a:r>
            <a:r>
              <a:rPr lang="en-US" dirty="0" smtClean="0"/>
              <a:t>Harbor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Η πτώση του Σάχη του Ιράν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Ο θάνατος του Πάπα Ιωάννη Παύλου 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Για τον  </a:t>
            </a:r>
            <a:r>
              <a:rPr lang="en-US" dirty="0" err="1" smtClean="0"/>
              <a:t>Ajmal</a:t>
            </a:r>
            <a:r>
              <a:rPr lang="en-US" dirty="0" smtClean="0"/>
              <a:t> </a:t>
            </a:r>
            <a:r>
              <a:rPr lang="en-US" dirty="0" err="1" smtClean="0"/>
              <a:t>Kasab</a:t>
            </a:r>
            <a:r>
              <a:rPr lang="en-US" dirty="0" smtClean="0"/>
              <a:t> </a:t>
            </a:r>
            <a:r>
              <a:rPr lang="el-GR" dirty="0" smtClean="0"/>
              <a:t>(Πακιστανός, μέλος της τρομοκρατικής οργάνωσης </a:t>
            </a:r>
            <a:r>
              <a:rPr lang="en-US" dirty="0" smtClean="0"/>
              <a:t> Lashkar-e-</a:t>
            </a:r>
            <a:r>
              <a:rPr lang="en-US" dirty="0" err="1" smtClean="0"/>
              <a:t>Taida</a:t>
            </a:r>
            <a:r>
              <a:rPr lang="en-US" dirty="0" smtClean="0"/>
              <a:t>, </a:t>
            </a:r>
            <a:r>
              <a:rPr lang="en-US" dirty="0"/>
              <a:t> </a:t>
            </a:r>
            <a:r>
              <a:rPr lang="el-GR" dirty="0" smtClean="0"/>
              <a:t>που πήρε μέρος στις τρομοκρατικές επιθέσεις στο </a:t>
            </a:r>
            <a:r>
              <a:rPr lang="en-US" dirty="0" smtClean="0"/>
              <a:t>Mumbai</a:t>
            </a:r>
            <a:r>
              <a:rPr lang="el-GR" dirty="0" smtClean="0"/>
              <a:t> της Ινδίας </a:t>
            </a:r>
            <a:r>
              <a:rPr lang="en-US" dirty="0" smtClean="0"/>
              <a:t> </a:t>
            </a:r>
            <a:r>
              <a:rPr lang="el-GR" dirty="0" smtClean="0"/>
              <a:t>το 2008) </a:t>
            </a:r>
            <a:r>
              <a:rPr lang="en-US" dirty="0"/>
              <a:t> 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l-GR" dirty="0" smtClean="0"/>
              <a:t>Τα πλήγματα με </a:t>
            </a:r>
            <a:r>
              <a:rPr lang="en-US" dirty="0" smtClean="0"/>
              <a:t>drones </a:t>
            </a:r>
            <a:r>
              <a:rPr lang="el-GR" dirty="0" smtClean="0"/>
              <a:t>στο Πακιστάν</a:t>
            </a:r>
            <a:r>
              <a:rPr lang="en-US" dirty="0" smtClean="0"/>
              <a:t> </a:t>
            </a:r>
            <a:endParaRPr lang="en-US" dirty="0"/>
          </a:p>
          <a:p>
            <a:pPr>
              <a:lnSpc>
                <a:spcPct val="15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47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Διακρίσεις του </a:t>
            </a:r>
            <a:r>
              <a:rPr lang="en-US" b="1" dirty="0" smtClean="0"/>
              <a:t>AP 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237129" y="2312893"/>
            <a:ext cx="10116671" cy="3254469"/>
          </a:xfrm>
        </p:spPr>
        <p:txBody>
          <a:bodyPr>
            <a:normAutofit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el-GR" sz="4000" dirty="0" smtClean="0"/>
              <a:t>Από το </a:t>
            </a:r>
            <a:r>
              <a:rPr lang="en-US" sz="4000" dirty="0" smtClean="0"/>
              <a:t>1922</a:t>
            </a:r>
            <a:r>
              <a:rPr lang="el-GR" sz="4000" dirty="0" smtClean="0"/>
              <a:t> έχουν κερδίσει βραβεία έγκριτων μέσων, περιλαμβανομένου και του βραβείου </a:t>
            </a:r>
            <a:r>
              <a:rPr lang="en-US" sz="4000" dirty="0" smtClean="0"/>
              <a:t>Pulitzers</a:t>
            </a:r>
            <a:endParaRPr lang="en-US" sz="4000" dirty="0"/>
          </a:p>
          <a:p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126720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858415"/>
            <a:ext cx="10515600" cy="12689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Reuters </a:t>
            </a:r>
            <a:r>
              <a:rPr lang="en-US" b="1" dirty="0" err="1"/>
              <a:t>www.reuters.com</a:t>
            </a:r>
            <a:r>
              <a:rPr lang="en-US" b="1" dirty="0"/>
              <a:t> </a:t>
            </a:r>
            <a:r>
              <a:rPr lang="en-US" dirty="0"/>
              <a:t/>
            </a:r>
            <a:br>
              <a:rPr lang="en-US" dirty="0"/>
            </a:b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847461"/>
            <a:ext cx="10515600" cy="43295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l-GR" dirty="0" smtClean="0"/>
              <a:t>Ιδρύθηκε στο Λονδίνο το </a:t>
            </a:r>
            <a:r>
              <a:rPr lang="en-US" dirty="0" smtClean="0"/>
              <a:t>1851 </a:t>
            </a:r>
            <a:r>
              <a:rPr lang="el-GR" dirty="0" smtClean="0"/>
              <a:t>από τον </a:t>
            </a:r>
            <a:r>
              <a:rPr lang="en-US" dirty="0" smtClean="0"/>
              <a:t>Paul </a:t>
            </a:r>
            <a:r>
              <a:rPr lang="en-US" dirty="0"/>
              <a:t>Julius </a:t>
            </a:r>
            <a:r>
              <a:rPr lang="en-US" dirty="0" smtClean="0"/>
              <a:t>Reuter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Αρχικά κάλυπτε οικονομικές ειδήσεις</a:t>
            </a:r>
          </a:p>
          <a:p>
            <a:pPr>
              <a:lnSpc>
                <a:spcPct val="100000"/>
              </a:lnSpc>
            </a:pPr>
            <a:r>
              <a:rPr lang="el-GR" dirty="0" smtClean="0"/>
              <a:t>Η πρώτη εφημερίδα </a:t>
            </a:r>
            <a:r>
              <a:rPr lang="mr-IN" dirty="0" smtClean="0"/>
              <a:t>–</a:t>
            </a:r>
            <a:r>
              <a:rPr lang="el-GR" dirty="0" smtClean="0"/>
              <a:t> πελάτης ήταν η λονδρέζικη εφημερίδα </a:t>
            </a:r>
            <a:r>
              <a:rPr lang="en-US" i="1" dirty="0" smtClean="0"/>
              <a:t>Morning </a:t>
            </a:r>
            <a:r>
              <a:rPr lang="en-US" i="1" dirty="0"/>
              <a:t>Advertiser </a:t>
            </a:r>
            <a:r>
              <a:rPr lang="el-GR" dirty="0" smtClean="0"/>
              <a:t>το </a:t>
            </a:r>
            <a:r>
              <a:rPr lang="en-US" dirty="0" smtClean="0"/>
              <a:t>1858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Δημοσίευσε πρώτο τη δολοφονία του</a:t>
            </a:r>
            <a:r>
              <a:rPr lang="en-US" dirty="0" smtClean="0"/>
              <a:t> </a:t>
            </a:r>
            <a:r>
              <a:rPr lang="en-US" dirty="0"/>
              <a:t>Abraham Lincoln </a:t>
            </a:r>
          </a:p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Reuters </a:t>
            </a:r>
            <a:r>
              <a:rPr lang="el-GR" dirty="0" smtClean="0"/>
              <a:t>δραστηριοποιείται σε περισσότερες από </a:t>
            </a:r>
            <a:r>
              <a:rPr lang="en-US" dirty="0" smtClean="0"/>
              <a:t>200 </a:t>
            </a:r>
            <a:r>
              <a:rPr lang="el-GR" dirty="0" smtClean="0"/>
              <a:t>σε </a:t>
            </a:r>
            <a:r>
              <a:rPr lang="en-US" dirty="0" smtClean="0"/>
              <a:t>94 </a:t>
            </a:r>
            <a:r>
              <a:rPr lang="el-GR" dirty="0" smtClean="0"/>
              <a:t>χώρες και περίπου </a:t>
            </a:r>
            <a:r>
              <a:rPr lang="en-US" dirty="0" smtClean="0"/>
              <a:t>20 </a:t>
            </a:r>
            <a:r>
              <a:rPr lang="el-GR" dirty="0" smtClean="0"/>
              <a:t>γλώσσες</a:t>
            </a:r>
            <a:endParaRPr lang="en-US" dirty="0"/>
          </a:p>
          <a:p>
            <a:pPr>
              <a:lnSpc>
                <a:spcPct val="100000"/>
              </a:lnSpc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3715" y="746449"/>
            <a:ext cx="1716978" cy="110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Θύματα</a:t>
            </a:r>
            <a:endParaRPr lang="el-GR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t="7883" r="760"/>
          <a:stretch/>
        </p:blipFill>
        <p:spPr>
          <a:xfrm>
            <a:off x="2032295" y="1921520"/>
            <a:ext cx="7260995" cy="4202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4022" y="1459855"/>
            <a:ext cx="714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Όνομα            Υπηκοότητα   Τοποθεσία    Ημερομηνία 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8130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933061"/>
            <a:ext cx="10515600" cy="757627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Πολιτική αντικειμενικότητας</a:t>
            </a:r>
            <a:r>
              <a:rPr lang="en-US" dirty="0"/>
              <a:t/>
            </a:r>
            <a:br>
              <a:rPr lang="en-US" dirty="0"/>
            </a:b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511559"/>
            <a:ext cx="10769082" cy="470262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Reuters </a:t>
            </a:r>
            <a:r>
              <a:rPr lang="el-GR" dirty="0" smtClean="0"/>
              <a:t>δηλώνει πως ακολουθεί αυστηρή  πολιτική αναφορικά με την δημοσιογραφική αντικειμενικότητα </a:t>
            </a:r>
          </a:p>
          <a:p>
            <a:pPr>
              <a:lnSpc>
                <a:spcPct val="100000"/>
              </a:lnSpc>
            </a:pPr>
            <a:r>
              <a:rPr lang="el-GR" dirty="0" smtClean="0"/>
              <a:t>Η πολιτική του σχολιάστηκε ως έλλειψη ευαισθησίας όταν δεν χρησιμοποίησε την έννοια «τρομοκράτες» στην επίθεση της 11</a:t>
            </a:r>
            <a:r>
              <a:rPr lang="el-GR" baseline="30000" dirty="0" smtClean="0"/>
              <a:t>ης</a:t>
            </a:r>
            <a:r>
              <a:rPr lang="el-GR" dirty="0" smtClean="0"/>
              <a:t> Σεπτεμβρίου 2001 </a:t>
            </a:r>
          </a:p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Reuters </a:t>
            </a:r>
            <a:r>
              <a:rPr lang="el-GR" dirty="0" smtClean="0"/>
              <a:t>χρησιμοποιούσε προσεκτικά το όρο «τρομοκράτης», μόνο σε δηλώσεις άλλων, που ήταν λίγες σε αριθμό </a:t>
            </a:r>
          </a:p>
          <a:p>
            <a:pPr>
              <a:lnSpc>
                <a:spcPct val="100000"/>
              </a:lnSpc>
            </a:pPr>
            <a:r>
              <a:rPr lang="el-GR" dirty="0" smtClean="0"/>
              <a:t>Ο Διευθυντής διεθνών ειδήσεων του </a:t>
            </a:r>
            <a:r>
              <a:rPr lang="en-US" dirty="0" smtClean="0"/>
              <a:t>Reuters r Stephen</a:t>
            </a:r>
            <a:r>
              <a:rPr lang="el-GR" dirty="0" smtClean="0"/>
              <a:t>,</a:t>
            </a:r>
            <a:r>
              <a:rPr lang="en-US" dirty="0" smtClean="0"/>
              <a:t> </a:t>
            </a:r>
            <a:r>
              <a:rPr lang="en-US" dirty="0"/>
              <a:t>Jukes </a:t>
            </a:r>
            <a:r>
              <a:rPr lang="el-GR" dirty="0" smtClean="0"/>
              <a:t>έγραψε ότι</a:t>
            </a:r>
            <a:r>
              <a:rPr lang="en-US" dirty="0" smtClean="0"/>
              <a:t> </a:t>
            </a:r>
            <a:r>
              <a:rPr lang="el-GR" dirty="0" smtClean="0"/>
              <a:t>«όλοι ξέρουμε πως αυτός που για κάποιους είναι τρομοκράτης για άλλους είναι μαχητής της ελευθερίας και το </a:t>
            </a:r>
            <a:r>
              <a:rPr lang="en-US" dirty="0" smtClean="0"/>
              <a:t>Reuters </a:t>
            </a:r>
            <a:r>
              <a:rPr lang="el-GR" dirty="0" smtClean="0"/>
              <a:t>διατηρεί την αρχή να μην χρησιμοποιεί το λέξη τρομοκράτης»</a:t>
            </a:r>
            <a:endParaRPr lang="en-US" dirty="0"/>
          </a:p>
          <a:p>
            <a:pPr>
              <a:lnSpc>
                <a:spcPct val="10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310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9"/>
          <p:cNvSpPr>
            <a:spLocks noGrp="1"/>
          </p:cNvSpPr>
          <p:nvPr>
            <p:ph type="title"/>
          </p:nvPr>
        </p:nvSpPr>
        <p:spPr>
          <a:xfrm>
            <a:off x="838200" y="541175"/>
            <a:ext cx="10515600" cy="1109031"/>
          </a:xfrm>
        </p:spPr>
        <p:txBody>
          <a:bodyPr/>
          <a:lstStyle/>
          <a:p>
            <a:pPr algn="ctr"/>
            <a:r>
              <a:rPr lang="el-GR" b="1" dirty="0" smtClean="0"/>
              <a:t>Υπηρεσίες που προσφέρει το </a:t>
            </a:r>
            <a:r>
              <a:rPr lang="en-US" b="1" dirty="0" smtClean="0"/>
              <a:t>Reuters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838200" y="2285663"/>
            <a:ext cx="5543550" cy="38913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 smtClean="0"/>
              <a:t>Υπηρεσίες διεθνών ειδήσεων </a:t>
            </a:r>
            <a:r>
              <a:rPr lang="en-US" dirty="0" smtClean="0"/>
              <a:t> </a:t>
            </a:r>
          </a:p>
          <a:p>
            <a:pPr>
              <a:lnSpc>
                <a:spcPct val="110000"/>
              </a:lnSpc>
            </a:pPr>
            <a:r>
              <a:rPr lang="el-GR" dirty="0" smtClean="0"/>
              <a:t>Επιχειρηματικές και οικονομικές ειδήσεις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l-GR" dirty="0" smtClean="0"/>
              <a:t>Πολιτικές ειδήσεις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l-GR" dirty="0" smtClean="0"/>
              <a:t>Περιφερειακές ειδήσεις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l-GR" dirty="0" smtClean="0"/>
              <a:t>Ειδήσεις υγείας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 </a:t>
            </a:r>
            <a:r>
              <a:rPr lang="el-GR" dirty="0" smtClean="0"/>
              <a:t>Αθλητικές ειδήσεις 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 </a:t>
            </a:r>
            <a:r>
              <a:rPr lang="el-GR" dirty="0" smtClean="0"/>
              <a:t>Ψυχαγωγικές ειδήσεις </a:t>
            </a:r>
            <a:endParaRPr lang="en-US" dirty="0"/>
          </a:p>
        </p:txBody>
      </p:sp>
      <p:sp>
        <p:nvSpPr>
          <p:cNvPr id="11" name="Σύμβολο κράτησης θέσης περιεχομένου 10"/>
          <p:cNvSpPr>
            <a:spLocks noGrp="1"/>
          </p:cNvSpPr>
          <p:nvPr>
            <p:ph sz="half" idx="2"/>
          </p:nvPr>
        </p:nvSpPr>
        <p:spPr>
          <a:xfrm>
            <a:off x="6591300" y="2245181"/>
            <a:ext cx="5010150" cy="393178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 smtClean="0"/>
              <a:t>Βίντεο </a:t>
            </a:r>
          </a:p>
          <a:p>
            <a:pPr>
              <a:lnSpc>
                <a:spcPct val="110000"/>
              </a:lnSpc>
            </a:pPr>
            <a:r>
              <a:rPr lang="el-GR" dirty="0" smtClean="0"/>
              <a:t>Ειδησεογραφικές ροές </a:t>
            </a:r>
            <a:endParaRPr lang="el-GR" dirty="0"/>
          </a:p>
          <a:p>
            <a:pPr>
              <a:lnSpc>
                <a:spcPct val="110000"/>
              </a:lnSpc>
            </a:pPr>
            <a:r>
              <a:rPr lang="el-GR" dirty="0" smtClean="0"/>
              <a:t>Φωτογραφίες </a:t>
            </a:r>
          </a:p>
          <a:p>
            <a:pPr>
              <a:lnSpc>
                <a:spcPct val="110000"/>
              </a:lnSpc>
            </a:pPr>
            <a:r>
              <a:rPr lang="el-GR" dirty="0" smtClean="0"/>
              <a:t>Γραφικά </a:t>
            </a:r>
            <a:endParaRPr lang="en-US" dirty="0"/>
          </a:p>
          <a:p>
            <a:pPr>
              <a:lnSpc>
                <a:spcPct val="110000"/>
              </a:lnSpc>
            </a:pPr>
            <a:endParaRPr lang="el-GR" dirty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1257300" y="1650207"/>
            <a:ext cx="3709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latin typeface="ArialMT" charset="0"/>
              </a:rPr>
              <a:t>Ειδησεογραφικά προϊόντα </a:t>
            </a:r>
            <a:endParaRPr lang="en-US" sz="2000" b="1" dirty="0"/>
          </a:p>
        </p:txBody>
      </p:sp>
      <p:sp>
        <p:nvSpPr>
          <p:cNvPr id="2" name="Ορθογώνιο 1"/>
          <p:cNvSpPr/>
          <p:nvPr/>
        </p:nvSpPr>
        <p:spPr>
          <a:xfrm>
            <a:off x="7480708" y="1650207"/>
            <a:ext cx="3231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b="1" dirty="0" smtClean="0">
                <a:latin typeface="ArialMT" charset="0"/>
              </a:rPr>
              <a:t>Ειδησεογραφικές λύσεις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5536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Ορισμός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Το </a:t>
            </a:r>
            <a:r>
              <a:rPr lang="el-GR" b="1" dirty="0" smtClean="0"/>
              <a:t>διεθνές πρακτορείο </a:t>
            </a:r>
            <a:r>
              <a:rPr lang="el-GR" dirty="0" smtClean="0"/>
              <a:t>(</a:t>
            </a:r>
            <a:r>
              <a:rPr lang="en-US" dirty="0" smtClean="0"/>
              <a:t>news agency) </a:t>
            </a:r>
            <a:r>
              <a:rPr lang="el-GR" dirty="0" smtClean="0"/>
              <a:t>είναι ένα δημοσιογραφικός οργανισμός που δημιουργήθηκε με σκοπό να εφοδιάζει με ειδήσεις άλλους δημοσιογραφικούς οργανισμούς: εφημερίδες, περιοδικά, ραδιοφωνικούς και τηλεοπτικούς σταθμούς, ειδησεογραφικές πύλες. Στα αγγλικά</a:t>
            </a:r>
            <a:r>
              <a:rPr lang="en-US" dirty="0" smtClean="0"/>
              <a:t> </a:t>
            </a:r>
            <a:r>
              <a:rPr lang="el-GR" dirty="0" smtClean="0"/>
              <a:t>αναφέρεται ακόμα και ως </a:t>
            </a:r>
            <a:r>
              <a:rPr lang="en-US" b="1" dirty="0" smtClean="0"/>
              <a:t>wire </a:t>
            </a:r>
            <a:r>
              <a:rPr lang="en-US" b="1" dirty="0"/>
              <a:t>service</a:t>
            </a:r>
            <a:r>
              <a:rPr lang="en-US" dirty="0"/>
              <a:t>, </a:t>
            </a:r>
            <a:r>
              <a:rPr lang="en-US" b="1" dirty="0"/>
              <a:t>newswire</a:t>
            </a:r>
            <a:r>
              <a:rPr lang="en-US" dirty="0"/>
              <a:t>, </a:t>
            </a:r>
            <a:r>
              <a:rPr lang="el-GR" dirty="0" smtClean="0"/>
              <a:t>ή </a:t>
            </a:r>
            <a:r>
              <a:rPr lang="en-US" b="1" dirty="0" smtClean="0"/>
              <a:t>news service</a:t>
            </a:r>
            <a:endParaRPr lang="en-US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782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Διακρίσεις 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04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World's Most Admired Companies 2009-2014 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Human </a:t>
            </a:r>
            <a:r>
              <a:rPr lang="en-US" dirty="0"/>
              <a:t>Rights Campaign </a:t>
            </a:r>
            <a:r>
              <a:rPr lang="en-US" dirty="0" smtClean="0"/>
              <a:t>2013-2014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World’s </a:t>
            </a:r>
            <a:r>
              <a:rPr lang="en-US" dirty="0"/>
              <a:t>Most Ethical Companies </a:t>
            </a:r>
            <a:r>
              <a:rPr lang="en-US" dirty="0" smtClean="0"/>
              <a:t>2009-2014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Top </a:t>
            </a:r>
            <a:r>
              <a:rPr lang="en-US" dirty="0"/>
              <a:t>100 Employers in Canada 2008-2015 </a:t>
            </a:r>
          </a:p>
          <a:p>
            <a:pPr>
              <a:lnSpc>
                <a:spcPct val="150000"/>
              </a:lnSpc>
            </a:pPr>
            <a:r>
              <a:rPr lang="en-US" dirty="0"/>
              <a:t>Pulitzer Prize for International Reporting 2014 Overseas Press Club Awards </a:t>
            </a:r>
            <a:r>
              <a:rPr lang="en-US" dirty="0" smtClean="0"/>
              <a:t>2014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American </a:t>
            </a:r>
            <a:r>
              <a:rPr lang="en-US" dirty="0"/>
              <a:t>Business Awards </a:t>
            </a:r>
            <a:r>
              <a:rPr lang="en-US" dirty="0" smtClean="0"/>
              <a:t>2014</a:t>
            </a:r>
            <a:endParaRPr lang="el-GR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Society </a:t>
            </a:r>
            <a:r>
              <a:rPr lang="en-US" dirty="0"/>
              <a:t>of Publishers in Asia Awards 2014 </a:t>
            </a:r>
          </a:p>
          <a:p>
            <a:pPr>
              <a:lnSpc>
                <a:spcPct val="15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60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590193"/>
            <a:ext cx="10515600" cy="1325563"/>
          </a:xfrm>
        </p:spPr>
        <p:txBody>
          <a:bodyPr/>
          <a:lstStyle/>
          <a:p>
            <a:pPr algn="ctr"/>
            <a:r>
              <a:rPr lang="el-GR" b="1" dirty="0" smtClean="0"/>
              <a:t>Εξάπλωση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Αμερική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Ευρώπη 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Μέση Ανατολή &amp; Αφρική, Ασία, Ειρηνικός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Νότια Ασία</a:t>
            </a:r>
            <a:endParaRPr lang="en-US" dirty="0"/>
          </a:p>
          <a:p>
            <a:pPr>
              <a:lnSpc>
                <a:spcPct val="15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66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UPI </a:t>
            </a:r>
            <a:r>
              <a:rPr lang="en-US" b="1" dirty="0" err="1"/>
              <a:t>www.upi.com</a:t>
            </a:r>
            <a:r>
              <a:rPr lang="en-US" b="1" dirty="0"/>
              <a:t>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690688"/>
            <a:ext cx="10839450" cy="44862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dirty="0" smtClean="0"/>
              <a:t>Τυπικά λέγεται </a:t>
            </a:r>
            <a:r>
              <a:rPr lang="en-US" dirty="0" smtClean="0"/>
              <a:t>United </a:t>
            </a:r>
            <a:r>
              <a:rPr lang="en-US" dirty="0"/>
              <a:t>Press </a:t>
            </a:r>
            <a:r>
              <a:rPr lang="en-US" dirty="0" smtClean="0"/>
              <a:t>Associations</a:t>
            </a:r>
            <a:endParaRPr lang="el-GR" dirty="0" smtClean="0"/>
          </a:p>
          <a:p>
            <a:pPr>
              <a:lnSpc>
                <a:spcPct val="100000"/>
              </a:lnSpc>
            </a:pPr>
            <a:r>
              <a:rPr lang="el-GR" dirty="0" smtClean="0"/>
              <a:t>Είναι γνωστό ως </a:t>
            </a:r>
            <a:r>
              <a:rPr lang="en-US" dirty="0" smtClean="0"/>
              <a:t>United </a:t>
            </a:r>
            <a:r>
              <a:rPr lang="en-US" dirty="0"/>
              <a:t>Press </a:t>
            </a:r>
            <a:r>
              <a:rPr lang="el-GR" dirty="0" smtClean="0"/>
              <a:t>ή απλώς ως </a:t>
            </a:r>
            <a:r>
              <a:rPr lang="en-US" dirty="0" smtClean="0"/>
              <a:t>UP</a:t>
            </a:r>
            <a:endParaRPr lang="el-GR" dirty="0"/>
          </a:p>
          <a:p>
            <a:pPr>
              <a:lnSpc>
                <a:spcPct val="100000"/>
              </a:lnSpc>
            </a:pPr>
            <a:r>
              <a:rPr lang="el-GR" dirty="0" smtClean="0"/>
              <a:t>Δημιουργήθηκε το </a:t>
            </a:r>
            <a:r>
              <a:rPr lang="en-US" dirty="0" smtClean="0"/>
              <a:t>1907 </a:t>
            </a:r>
            <a:r>
              <a:rPr lang="el-GR" dirty="0" smtClean="0"/>
              <a:t>όταν ενώθηκαν τρεις μικρότερες δημοσιογραφικές οργανώσεις του δημοσιογραφικού εκδοτικού </a:t>
            </a:r>
            <a:r>
              <a:rPr lang="en-US" dirty="0" smtClean="0"/>
              <a:t> </a:t>
            </a:r>
            <a:r>
              <a:rPr lang="el-GR" dirty="0" smtClean="0"/>
              <a:t>οίκου στο </a:t>
            </a:r>
            <a:r>
              <a:rPr lang="en-US" dirty="0" smtClean="0"/>
              <a:t>Midwest</a:t>
            </a:r>
            <a:r>
              <a:rPr lang="el-GR" dirty="0" smtClean="0"/>
              <a:t>, </a:t>
            </a:r>
            <a:r>
              <a:rPr lang="en-US" dirty="0" smtClean="0"/>
              <a:t>E</a:t>
            </a:r>
            <a:r>
              <a:rPr lang="en-US" dirty="0"/>
              <a:t>. W. Scripps </a:t>
            </a:r>
          </a:p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1958 </a:t>
            </a:r>
            <a:r>
              <a:rPr lang="el-GR" dirty="0" smtClean="0"/>
              <a:t>μετονομάστηκε σε </a:t>
            </a:r>
            <a:r>
              <a:rPr lang="en-US" dirty="0" smtClean="0"/>
              <a:t>United </a:t>
            </a:r>
            <a:r>
              <a:rPr lang="en-US" dirty="0"/>
              <a:t>Press </a:t>
            </a:r>
            <a:r>
              <a:rPr lang="en-US" dirty="0" smtClean="0"/>
              <a:t>International</a:t>
            </a:r>
            <a:r>
              <a:rPr lang="el-GR" dirty="0" smtClean="0"/>
              <a:t>,  μετά την απορρόφηση του </a:t>
            </a:r>
            <a:r>
              <a:rPr lang="en-US" dirty="0" smtClean="0"/>
              <a:t>International </a:t>
            </a:r>
            <a:r>
              <a:rPr lang="en-US" dirty="0"/>
              <a:t>News Service (INS</a:t>
            </a:r>
            <a:r>
              <a:rPr lang="en-US" dirty="0" smtClean="0"/>
              <a:t>)</a:t>
            </a:r>
            <a:endParaRPr lang="el-GR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 </a:t>
            </a:r>
            <a:r>
              <a:rPr lang="el-GR" dirty="0" smtClean="0"/>
              <a:t>Είτε ως </a:t>
            </a:r>
            <a:r>
              <a:rPr lang="en-US" dirty="0" smtClean="0"/>
              <a:t>UP </a:t>
            </a:r>
            <a:r>
              <a:rPr lang="el-GR" dirty="0" smtClean="0"/>
              <a:t>είτε ως </a:t>
            </a:r>
            <a:r>
              <a:rPr lang="en-US" dirty="0" smtClean="0"/>
              <a:t>UPI</a:t>
            </a:r>
            <a:r>
              <a:rPr lang="en-US" dirty="0"/>
              <a:t>, </a:t>
            </a:r>
            <a:r>
              <a:rPr lang="el-GR" dirty="0" smtClean="0"/>
              <a:t>είναι ανάμεσα στα μεγαλύτερα ειδησεογραφικά δίκτυα του κόσμου για 90 χρόνια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273" y="2455004"/>
            <a:ext cx="1504562" cy="80243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244" y="665113"/>
            <a:ext cx="1172029" cy="7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Προσωπικό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496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dirty="0" smtClean="0"/>
              <a:t>Στην ακμή του</a:t>
            </a:r>
            <a:r>
              <a:rPr lang="en-US" dirty="0" smtClean="0"/>
              <a:t>, </a:t>
            </a:r>
            <a:r>
              <a:rPr lang="el-GR" dirty="0" smtClean="0"/>
              <a:t>το </a:t>
            </a:r>
            <a:r>
              <a:rPr lang="en-US" dirty="0" smtClean="0"/>
              <a:t>UPI </a:t>
            </a:r>
            <a:r>
              <a:rPr lang="el-GR" dirty="0" smtClean="0"/>
              <a:t>είχε περισσότερους από </a:t>
            </a:r>
            <a:r>
              <a:rPr lang="en-US" dirty="0" smtClean="0"/>
              <a:t>2</a:t>
            </a:r>
            <a:r>
              <a:rPr lang="el-GR" dirty="0" smtClean="0"/>
              <a:t>.</a:t>
            </a:r>
            <a:r>
              <a:rPr lang="en-US" dirty="0" smtClean="0"/>
              <a:t>000 </a:t>
            </a:r>
            <a:r>
              <a:rPr lang="el-GR" dirty="0" smtClean="0"/>
              <a:t>εργαζομένους πλήρους απασχόλησης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l-GR" dirty="0" smtClean="0"/>
              <a:t>Διαθέτει </a:t>
            </a:r>
            <a:r>
              <a:rPr lang="en-US" dirty="0" smtClean="0"/>
              <a:t>200 </a:t>
            </a:r>
            <a:r>
              <a:rPr lang="el-GR" dirty="0" smtClean="0"/>
              <a:t>γραφεία σε </a:t>
            </a:r>
            <a:r>
              <a:rPr lang="en-US" dirty="0" smtClean="0"/>
              <a:t>92 </a:t>
            </a:r>
            <a:r>
              <a:rPr lang="el-GR" dirty="0" smtClean="0"/>
              <a:t>χώρες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l-GR" dirty="0" smtClean="0"/>
              <a:t>Έχει περισσότερους από </a:t>
            </a:r>
            <a:r>
              <a:rPr lang="en-US" dirty="0" smtClean="0"/>
              <a:t>6</a:t>
            </a:r>
            <a:r>
              <a:rPr lang="el-GR" dirty="0" smtClean="0"/>
              <a:t>.</a:t>
            </a:r>
            <a:r>
              <a:rPr lang="en-US" dirty="0" smtClean="0"/>
              <a:t>000 </a:t>
            </a:r>
            <a:r>
              <a:rPr lang="el-GR" dirty="0" smtClean="0"/>
              <a:t>συνδρομητές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l-GR" dirty="0" smtClean="0"/>
              <a:t>Με την άνοδο της τηλεόρασης και τη μείωση της κυκλοφορίας των εφημερίδων άρχισε να χάνει την αίγλη του</a:t>
            </a:r>
            <a:r>
              <a:rPr lang="en-US" dirty="0" smtClean="0"/>
              <a:t>. 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l-GR" dirty="0" smtClean="0"/>
              <a:t>Η πτώση του </a:t>
            </a:r>
            <a:r>
              <a:rPr lang="en-US" dirty="0" smtClean="0"/>
              <a:t>UPI</a:t>
            </a:r>
            <a:r>
              <a:rPr lang="el-GR" dirty="0" smtClean="0"/>
              <a:t> επιταχύνθηκε μετά την πώλησή του το </a:t>
            </a:r>
            <a:r>
              <a:rPr lang="en-US" dirty="0" smtClean="0"/>
              <a:t>1982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799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l-GR" b="1" dirty="0" smtClean="0"/>
              <a:t>Ιδιοκτησία</a:t>
            </a:r>
            <a:endParaRPr lang="en-US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Το </a:t>
            </a:r>
            <a:r>
              <a:rPr lang="en-US" dirty="0" smtClean="0"/>
              <a:t>UPI </a:t>
            </a:r>
            <a:r>
              <a:rPr lang="el-GR" dirty="0" smtClean="0"/>
              <a:t>άλλαξε ιδιοκτήτες πολλές φορές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Κάθε νέα ιδιοκτησία έκανε απολύσεις, καθώς και αλλαγές που στόχευσαν στη συρρίκνωση των πελατών από τα παραδοσιακά μέσα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Το </a:t>
            </a:r>
            <a:r>
              <a:rPr lang="en-US" dirty="0" smtClean="0"/>
              <a:t>2000</a:t>
            </a:r>
            <a:r>
              <a:rPr lang="en-US" dirty="0"/>
              <a:t>, UPI </a:t>
            </a:r>
            <a:r>
              <a:rPr lang="el-GR" dirty="0" smtClean="0"/>
              <a:t>το απέκτησε η </a:t>
            </a:r>
            <a:r>
              <a:rPr lang="en-US" dirty="0" smtClean="0"/>
              <a:t>News </a:t>
            </a:r>
            <a:r>
              <a:rPr lang="en-US" dirty="0"/>
              <a:t>World Communications, </a:t>
            </a:r>
            <a:r>
              <a:rPr lang="el-GR" dirty="0" smtClean="0"/>
              <a:t>μια διεθνή εταιρεία ΜΜΕ που ιδρύθηκε το </a:t>
            </a:r>
            <a:r>
              <a:rPr lang="en-US" dirty="0" smtClean="0"/>
              <a:t> 1976</a:t>
            </a:r>
            <a:r>
              <a:rPr lang="el-GR" dirty="0" smtClean="0"/>
              <a:t> από το </a:t>
            </a:r>
            <a:r>
              <a:rPr lang="en-US" dirty="0" smtClean="0"/>
              <a:t>Sun </a:t>
            </a:r>
            <a:r>
              <a:rPr lang="en-US" dirty="0"/>
              <a:t>Myung Moon </a:t>
            </a:r>
          </a:p>
          <a:p>
            <a:pPr>
              <a:lnSpc>
                <a:spcPct val="15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29042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algn="ctr"/>
            <a:r>
              <a:rPr lang="el-GR" b="1" dirty="0" smtClean="0"/>
              <a:t>Υπηρεσίες 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>Ειδήσεις για έντυπα και ηλεκτρονικά ΜΜΕ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Προϊόντα ήχου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dirty="0" smtClean="0"/>
              <a:t>Ντοκιμαντέρ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l-GR" dirty="0" smtClean="0"/>
              <a:t>Διαδικτυακό περιεχόμενο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Ειδικά ρεπορτάζ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Φωτογραφίες </a:t>
            </a:r>
          </a:p>
        </p:txBody>
      </p:sp>
    </p:spTree>
    <p:extLst>
      <p:ext uri="{BB962C8B-B14F-4D97-AF65-F5344CB8AC3E}">
        <p14:creationId xmlns:p14="http://schemas.microsoft.com/office/powerpoint/2010/main" val="386140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Άλλα πρακτορεία 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</a:rPr>
              <a:t>RIA NOVOSTI 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0000"/>
                </a:solidFill>
              </a:rPr>
              <a:t>Sputnik </a:t>
            </a:r>
            <a:endParaRPr lang="el-GR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Press </a:t>
            </a:r>
            <a:r>
              <a:rPr lang="en-US" dirty="0"/>
              <a:t>Trust of </a:t>
            </a:r>
            <a:r>
              <a:rPr lang="en-US" dirty="0" smtClean="0"/>
              <a:t>India</a:t>
            </a:r>
            <a:endParaRPr lang="el-GR" dirty="0" smtClean="0"/>
          </a:p>
          <a:p>
            <a:r>
              <a:rPr lang="en-US" dirty="0" smtClean="0"/>
              <a:t>Xinhua</a:t>
            </a:r>
            <a:endParaRPr lang="el-GR" dirty="0"/>
          </a:p>
          <a:p>
            <a:r>
              <a:rPr lang="en-US" dirty="0" smtClean="0"/>
              <a:t>Online </a:t>
            </a:r>
            <a:r>
              <a:rPr lang="en-US" dirty="0"/>
              <a:t>News </a:t>
            </a:r>
            <a:r>
              <a:rPr lang="en-US" dirty="0" smtClean="0"/>
              <a:t>Agency</a:t>
            </a:r>
            <a:endParaRPr lang="el-GR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29" y="1690688"/>
            <a:ext cx="1415627" cy="66062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43" y="2351315"/>
            <a:ext cx="951722" cy="95172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687" y="4001294"/>
            <a:ext cx="937856" cy="900997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6005" y="3566044"/>
            <a:ext cx="894682" cy="600626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005" y="5037227"/>
            <a:ext cx="1674422" cy="74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8503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 smtClean="0"/>
              <a:t>Η δημιουργία και η αποσύνθεση των διεθνών πρακτορείων ειδήσεων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2369975"/>
            <a:ext cx="10515600" cy="4012261"/>
          </a:xfrm>
        </p:spPr>
        <p:txBody>
          <a:bodyPr/>
          <a:lstStyle/>
          <a:p>
            <a:r>
              <a:rPr lang="el-GR" dirty="0" smtClean="0"/>
              <a:t>Η εποχή της ανάπτυξης των διεθνών πρακτορείων </a:t>
            </a:r>
            <a:endParaRPr lang="en-US" dirty="0"/>
          </a:p>
          <a:p>
            <a:r>
              <a:rPr lang="el-GR" dirty="0" smtClean="0">
                <a:latin typeface="Wingdings" charset="2"/>
              </a:rPr>
              <a:t>Η ηγεμονία του ευρωπαϊκού καρτέλ των ειδήσεων </a:t>
            </a:r>
            <a:r>
              <a:rPr lang="en-US" dirty="0" smtClean="0"/>
              <a:t>1870</a:t>
            </a:r>
            <a:r>
              <a:rPr lang="el-GR" dirty="0" smtClean="0"/>
              <a:t> </a:t>
            </a:r>
            <a:r>
              <a:rPr lang="en-US" dirty="0" smtClean="0"/>
              <a:t>- 1917</a:t>
            </a:r>
            <a:endParaRPr lang="en-US" dirty="0"/>
          </a:p>
          <a:p>
            <a:r>
              <a:rPr lang="el-GR" dirty="0" smtClean="0"/>
              <a:t>Η κατάρρευση του </a:t>
            </a:r>
            <a:r>
              <a:rPr lang="el-GR" dirty="0">
                <a:latin typeface="Wingdings" charset="2"/>
              </a:rPr>
              <a:t>ευρωπαϊκού καρτέλ των ειδήσεων </a:t>
            </a:r>
            <a:r>
              <a:rPr lang="el-GR" dirty="0" smtClean="0">
                <a:latin typeface="Wingdings" charset="2"/>
              </a:rPr>
              <a:t> </a:t>
            </a:r>
            <a:r>
              <a:rPr lang="en-US" dirty="0" smtClean="0"/>
              <a:t>1918- </a:t>
            </a:r>
            <a:r>
              <a:rPr lang="en-US" dirty="0"/>
              <a:t>1934 </a:t>
            </a:r>
          </a:p>
          <a:p>
            <a:r>
              <a:rPr lang="el-GR" dirty="0" smtClean="0"/>
              <a:t>Η ηγεμονία των πέντε μεγάλων </a:t>
            </a:r>
            <a:r>
              <a:rPr lang="en-US" dirty="0" smtClean="0"/>
              <a:t>1940-1980 </a:t>
            </a:r>
            <a:endParaRPr lang="en-US" dirty="0"/>
          </a:p>
          <a:p>
            <a:r>
              <a:rPr lang="el-GR" dirty="0" smtClean="0"/>
              <a:t>Η κατάρρευση των πέντε μεγάλων </a:t>
            </a:r>
            <a:r>
              <a:rPr lang="en-US" dirty="0" smtClean="0"/>
              <a:t>1980</a:t>
            </a:r>
            <a:r>
              <a:rPr lang="en-US" dirty="0"/>
              <a:t>.....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261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877078"/>
            <a:ext cx="10515600" cy="81361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 smtClean="0">
                <a:latin typeface="Wingdings" charset="2"/>
              </a:rPr>
              <a:t>Η ηγεμονία του Ευρωπαϊκού </a:t>
            </a:r>
            <a:r>
              <a:rPr lang="el-GR" dirty="0">
                <a:latin typeface="Wingdings" charset="2"/>
              </a:rPr>
              <a:t>καρτέλ των ειδήσεων </a:t>
            </a:r>
            <a:r>
              <a:rPr lang="en-US" b="1" dirty="0" smtClean="0"/>
              <a:t>1870- </a:t>
            </a:r>
            <a:r>
              <a:rPr lang="en-US" b="1" dirty="0"/>
              <a:t>1917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6178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dirty="0" smtClean="0"/>
              <a:t>Το γαλλικό </a:t>
            </a:r>
            <a:r>
              <a:rPr lang="en-US" dirty="0" smtClean="0"/>
              <a:t>Havas</a:t>
            </a:r>
            <a:r>
              <a:rPr lang="en-US" dirty="0"/>
              <a:t>, </a:t>
            </a:r>
            <a:r>
              <a:rPr lang="el-GR" dirty="0" smtClean="0"/>
              <a:t>το γερμανικό </a:t>
            </a:r>
            <a:r>
              <a:rPr lang="en-US" dirty="0" smtClean="0"/>
              <a:t>Wolf </a:t>
            </a:r>
            <a:r>
              <a:rPr lang="el-GR" dirty="0" smtClean="0"/>
              <a:t>και το βρετανικό </a:t>
            </a:r>
            <a:r>
              <a:rPr lang="en-US" dirty="0" smtClean="0"/>
              <a:t>Reuters </a:t>
            </a:r>
            <a:r>
              <a:rPr lang="el-GR" dirty="0"/>
              <a:t> </a:t>
            </a:r>
            <a:r>
              <a:rPr lang="el-GR" dirty="0" smtClean="0"/>
              <a:t>υπέγραψαν συμφωνία για τη διαίρεση των παγκόσμιων ειδήσεων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Reuters </a:t>
            </a:r>
            <a:r>
              <a:rPr lang="el-GR" dirty="0" smtClean="0"/>
              <a:t>γνώρισε μεγάλη ανάπτυξη ως αποτέλεσμα του βρετανικού ιμπεριαλισμού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Το ιαπωνικό, το αργεντινό και καναδικό πρακτορείο όταν εμφανίστηκαν αντιμετώπισαν πιέσεις από το καρτέλ </a:t>
            </a:r>
          </a:p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AP </a:t>
            </a:r>
            <a:r>
              <a:rPr lang="el-GR" dirty="0" smtClean="0"/>
              <a:t>εντάχθηκε στο καρτέλ το </a:t>
            </a:r>
            <a:r>
              <a:rPr lang="en-US" dirty="0" smtClean="0"/>
              <a:t>1927 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l-GR" dirty="0" smtClean="0"/>
              <a:t>Το </a:t>
            </a:r>
            <a:r>
              <a:rPr lang="en-US" dirty="0" smtClean="0"/>
              <a:t>UPI </a:t>
            </a:r>
            <a:r>
              <a:rPr lang="el-GR" dirty="0" smtClean="0"/>
              <a:t>κατάφερε να καθιερωθεί κλείνοντας συμφωνίες με μικρά πρακτορεία σε διαφορετικές περιοχές του κόσμου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414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6814" y="821094"/>
            <a:ext cx="10918371" cy="776288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smtClean="0"/>
              <a:t>Η κατάρρευση του Ευρωπαϊκού καρτέλ </a:t>
            </a:r>
            <a:r>
              <a:rPr lang="en-US" b="1" dirty="0" smtClean="0"/>
              <a:t>1918- </a:t>
            </a:r>
            <a:r>
              <a:rPr lang="en-US" b="1" dirty="0"/>
              <a:t>1934 </a:t>
            </a:r>
            <a:endParaRPr lang="en-US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3200" dirty="0" smtClean="0"/>
              <a:t>Το </a:t>
            </a:r>
            <a:r>
              <a:rPr lang="en-US" sz="3200" dirty="0" smtClean="0"/>
              <a:t>AP </a:t>
            </a:r>
            <a:r>
              <a:rPr lang="en-US" sz="3200" dirty="0"/>
              <a:t>&amp; </a:t>
            </a:r>
            <a:r>
              <a:rPr lang="el-GR" sz="3200" dirty="0" smtClean="0"/>
              <a:t>κα το </a:t>
            </a:r>
            <a:r>
              <a:rPr lang="en-US" sz="3200" dirty="0" smtClean="0"/>
              <a:t>UPI </a:t>
            </a:r>
            <a:r>
              <a:rPr lang="el-GR" sz="3200" dirty="0" smtClean="0"/>
              <a:t>επεκτάθηκαν στη Νότιο Αμερική </a:t>
            </a:r>
            <a:r>
              <a:rPr lang="en-US" sz="3200" dirty="0">
                <a:latin typeface="Wingdings" charset="2"/>
              </a:rPr>
              <a:t> </a:t>
            </a:r>
            <a:endParaRPr lang="el-GR" sz="3200" dirty="0" smtClean="0">
              <a:latin typeface="Wingdings" charset="2"/>
            </a:endParaRPr>
          </a:p>
          <a:p>
            <a:pPr>
              <a:lnSpc>
                <a:spcPct val="100000"/>
              </a:lnSpc>
            </a:pPr>
            <a:r>
              <a:rPr lang="el-GR" sz="3200" dirty="0" smtClean="0"/>
              <a:t>Το </a:t>
            </a:r>
            <a:r>
              <a:rPr lang="en-US" sz="3200" dirty="0" smtClean="0"/>
              <a:t>Wolf </a:t>
            </a:r>
            <a:r>
              <a:rPr lang="el-GR" sz="3200" dirty="0" smtClean="0"/>
              <a:t>έχασε τη θέση του εξαιτίας του Β’ ΠΠ </a:t>
            </a:r>
            <a:r>
              <a:rPr lang="en-US" sz="3200" dirty="0" smtClean="0"/>
              <a:t> 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l-GR" sz="3200" dirty="0" smtClean="0"/>
              <a:t>Το </a:t>
            </a:r>
            <a:r>
              <a:rPr lang="en-US" sz="3200" dirty="0" smtClean="0"/>
              <a:t>Reuters </a:t>
            </a:r>
            <a:r>
              <a:rPr lang="el-GR" sz="3200" dirty="0" smtClean="0"/>
              <a:t>αντιμετώπισε οικονομικές δυσκολίες 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l-GR" sz="3200" dirty="0" smtClean="0"/>
              <a:t>Τα πρακτορεία της Ιαπωνίας και της ΕΣΣΔ επίσης έπαιξαν ρόλο στην κατάρρευση του καρτέλ</a:t>
            </a:r>
            <a:endParaRPr lang="en-US" sz="3200" dirty="0"/>
          </a:p>
          <a:p>
            <a:pPr>
              <a:lnSpc>
                <a:spcPct val="100000"/>
              </a:lnSpc>
            </a:pPr>
            <a:r>
              <a:rPr lang="el-GR" sz="3200" dirty="0" smtClean="0"/>
              <a:t>Τα εθνικά πρακτορεία είχαν την ελευθερία να κλείσουν συμφωνίες με οποιοδήποτε διεθνές πρακτορείο ήθελαν</a:t>
            </a:r>
            <a:endParaRPr lang="en-US" sz="3200" dirty="0"/>
          </a:p>
          <a:p>
            <a:pPr>
              <a:lnSpc>
                <a:spcPct val="100000"/>
              </a:lnSpc>
            </a:pP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14412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Σημαντικά πρακτορεία σήμερα  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61589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l-GR" sz="2400" b="1" dirty="0" smtClean="0"/>
              <a:t>ΔΙΕΘΝΗ</a:t>
            </a:r>
            <a:endParaRPr lang="el-GR" sz="2000" b="1" dirty="0"/>
          </a:p>
          <a:p>
            <a:pPr>
              <a:lnSpc>
                <a:spcPct val="120000"/>
              </a:lnSpc>
            </a:pPr>
            <a:r>
              <a:rPr lang="en-US" sz="2000" dirty="0" smtClean="0"/>
              <a:t>Agency </a:t>
            </a:r>
            <a:r>
              <a:rPr lang="en-US" sz="2000" dirty="0"/>
              <a:t>France </a:t>
            </a:r>
            <a:r>
              <a:rPr lang="en-US" sz="2000" dirty="0" smtClean="0"/>
              <a:t>Press</a:t>
            </a:r>
            <a:endParaRPr lang="el-GR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Associated Press</a:t>
            </a:r>
            <a:endParaRPr lang="el-GR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Reuters</a:t>
            </a:r>
            <a:endParaRPr lang="el-GR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United </a:t>
            </a:r>
            <a:r>
              <a:rPr lang="en-US" sz="2000" dirty="0"/>
              <a:t>Press </a:t>
            </a:r>
            <a:r>
              <a:rPr lang="en-US" sz="2000" dirty="0" smtClean="0"/>
              <a:t>International</a:t>
            </a:r>
            <a:endParaRPr lang="el-GR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RIA </a:t>
            </a:r>
            <a:r>
              <a:rPr lang="en-US" sz="2000" dirty="0" err="1" smtClean="0"/>
              <a:t>Novosti</a:t>
            </a:r>
            <a:r>
              <a:rPr lang="en-US" sz="200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sz="2000" dirty="0" smtClean="0"/>
              <a:t>Sputnik</a:t>
            </a:r>
            <a:endParaRPr lang="el-GR" sz="20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 smtClean="0"/>
              <a:t>____________________</a:t>
            </a:r>
            <a:endParaRPr lang="el-GR" sz="2000" dirty="0" smtClean="0"/>
          </a:p>
          <a:p>
            <a:pPr>
              <a:lnSpc>
                <a:spcPct val="120000"/>
              </a:lnSpc>
            </a:pPr>
            <a:r>
              <a:rPr lang="en-US" sz="2000" dirty="0" smtClean="0"/>
              <a:t>TASS</a:t>
            </a:r>
            <a:endParaRPr lang="el-GR" sz="2000" dirty="0" smtClean="0"/>
          </a:p>
          <a:p>
            <a:pPr marL="0" indent="0">
              <a:lnSpc>
                <a:spcPct val="120000"/>
              </a:lnSpc>
              <a:buNone/>
            </a:pPr>
            <a:endParaRPr lang="el-GR" sz="100" dirty="0" smtClean="0"/>
          </a:p>
          <a:p>
            <a:pPr>
              <a:lnSpc>
                <a:spcPct val="120000"/>
              </a:lnSpc>
            </a:pPr>
            <a:endParaRPr lang="el-GR" sz="2000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5299789" y="1825625"/>
            <a:ext cx="6419460" cy="4351338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buNone/>
            </a:pPr>
            <a:r>
              <a:rPr lang="el-GR" sz="2400" b="1" dirty="0" smtClean="0"/>
              <a:t>ΣΤΗΝ </a:t>
            </a:r>
            <a:r>
              <a:rPr lang="el-GR" sz="2400" b="1" dirty="0"/>
              <a:t>ΠΕΡΙΟΧΗ </a:t>
            </a:r>
            <a:endParaRPr lang="en-US" sz="2400" b="1" dirty="0"/>
          </a:p>
          <a:p>
            <a:pPr>
              <a:lnSpc>
                <a:spcPct val="120000"/>
              </a:lnSpc>
            </a:pPr>
            <a:r>
              <a:rPr lang="el-GR" sz="2400" dirty="0"/>
              <a:t>ΑΠΕ </a:t>
            </a:r>
            <a:r>
              <a:rPr lang="mr-IN" sz="2400" dirty="0"/>
              <a:t>–</a:t>
            </a:r>
            <a:r>
              <a:rPr lang="el-GR" sz="2400" dirty="0"/>
              <a:t> ΜΠΕ 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ANATOLU </a:t>
            </a:r>
            <a:endParaRPr lang="el-GR" sz="2400" dirty="0"/>
          </a:p>
          <a:p>
            <a:pPr>
              <a:lnSpc>
                <a:spcPct val="120000"/>
              </a:lnSpc>
            </a:pPr>
            <a:r>
              <a:rPr lang="el-GR" sz="2400" dirty="0"/>
              <a:t>ΚΥΠΕ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  <a:p>
            <a:endParaRPr lang="el-G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79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Η ηγεμονία των πέντε </a:t>
            </a:r>
            <a:r>
              <a:rPr lang="el-GR" b="1" dirty="0"/>
              <a:t>μεγάλων </a:t>
            </a:r>
            <a:r>
              <a:rPr lang="en-US" b="1" dirty="0" smtClean="0"/>
              <a:t>1940-1980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29209" y="1690688"/>
            <a:ext cx="11439330" cy="45794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l-GR" sz="3200" dirty="0" smtClean="0"/>
              <a:t>Τα πρακτορεία ων ΗΠΑ κατέλαβαν τη θέση των ευρωπαϊκών που καταστράφηκαν κατά τη διάρκεια του Β’ ΠΠ</a:t>
            </a:r>
            <a:endParaRPr lang="en-US" sz="3200" dirty="0"/>
          </a:p>
          <a:p>
            <a:pPr>
              <a:lnSpc>
                <a:spcPct val="120000"/>
              </a:lnSpc>
            </a:pPr>
            <a:r>
              <a:rPr lang="el-GR" sz="3200" dirty="0" smtClean="0"/>
              <a:t>Το </a:t>
            </a:r>
            <a:r>
              <a:rPr lang="en-US" sz="3200" dirty="0" smtClean="0"/>
              <a:t>AFP </a:t>
            </a:r>
            <a:r>
              <a:rPr lang="el-GR" sz="3200" dirty="0" smtClean="0"/>
              <a:t>σταθεροποίησε εκ νέου τη θέση του στην παραγωγή διεθνών ειδήσεων </a:t>
            </a:r>
            <a:endParaRPr lang="en-US" sz="3200" dirty="0"/>
          </a:p>
          <a:p>
            <a:pPr>
              <a:lnSpc>
                <a:spcPct val="120000"/>
              </a:lnSpc>
            </a:pPr>
            <a:r>
              <a:rPr lang="el-GR" sz="3200" dirty="0" smtClean="0"/>
              <a:t>Το σοβιετικό </a:t>
            </a:r>
            <a:r>
              <a:rPr lang="en-US" sz="3200" dirty="0" smtClean="0"/>
              <a:t>TAAS </a:t>
            </a:r>
            <a:r>
              <a:rPr lang="el-GR" sz="3200" dirty="0" smtClean="0"/>
              <a:t>επέκτεινε τη δραστηριότητά του στην Ευρώπη, τη Μέση Ανατολή, την Αφρική και την Ασία </a:t>
            </a:r>
          </a:p>
          <a:p>
            <a:pPr>
              <a:lnSpc>
                <a:spcPct val="120000"/>
              </a:lnSpc>
            </a:pPr>
            <a:r>
              <a:rPr lang="el-GR" sz="3200" dirty="0" smtClean="0"/>
              <a:t>Το </a:t>
            </a:r>
            <a:r>
              <a:rPr lang="en-US" sz="3200" dirty="0" smtClean="0"/>
              <a:t>Reuters </a:t>
            </a:r>
            <a:r>
              <a:rPr lang="el-GR" sz="3200" dirty="0" smtClean="0"/>
              <a:t>ξεκίνησε την </a:t>
            </a:r>
            <a:r>
              <a:rPr lang="el-GR" sz="3200" dirty="0" err="1" smtClean="0"/>
              <a:t>ψηφιοποίηση</a:t>
            </a:r>
            <a:r>
              <a:rPr lang="el-GR" sz="3200" dirty="0" smtClean="0"/>
              <a:t> των οικονομικών ειδησεογραφικών υπηρεσιών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8020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Η κατάρρευση των πέντε μεγάλων </a:t>
            </a:r>
            <a:r>
              <a:rPr lang="en-US" b="1" dirty="0" smtClean="0"/>
              <a:t>1980</a:t>
            </a:r>
            <a:r>
              <a:rPr lang="el-GR" b="1" dirty="0" smtClean="0"/>
              <a:t> - </a:t>
            </a:r>
            <a:r>
              <a:rPr lang="mr-IN" b="1" dirty="0" smtClean="0"/>
              <a:t>…</a:t>
            </a:r>
            <a:r>
              <a:rPr lang="en-US" b="1" dirty="0" smtClean="0"/>
              <a:t>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635000" y="1690688"/>
            <a:ext cx="11009604" cy="4467516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Οι συσσωματώσεις στη μετά την Νέα Παγκόσμια Τάξη της Πληροφορίας και της Επικοινωνίας Τάξη (</a:t>
            </a:r>
            <a:r>
              <a:rPr lang="en-US" sz="3200" dirty="0" smtClean="0"/>
              <a:t>NWICO</a:t>
            </a:r>
            <a:r>
              <a:rPr lang="el-GR" sz="3200" dirty="0" smtClean="0"/>
              <a:t>) εποχή ήταν η αιτία της συρρίκνωσης του </a:t>
            </a:r>
            <a:r>
              <a:rPr lang="en-US" sz="3200" dirty="0" smtClean="0"/>
              <a:t>UPI </a:t>
            </a:r>
            <a:endParaRPr lang="en-US" sz="3200" dirty="0"/>
          </a:p>
          <a:p>
            <a:r>
              <a:rPr lang="el-GR" sz="3200" dirty="0" smtClean="0"/>
              <a:t>Η κατάρρευση του ανατολικού μπλοκ συνετέλεσε στη μείωση της δραστηριότητας του </a:t>
            </a:r>
            <a:r>
              <a:rPr lang="en-US" sz="3200" dirty="0" err="1" smtClean="0"/>
              <a:t>Tass</a:t>
            </a:r>
            <a:r>
              <a:rPr lang="en-US" sz="3200" dirty="0" smtClean="0"/>
              <a:t> </a:t>
            </a:r>
            <a:endParaRPr lang="en-US" sz="3200" dirty="0"/>
          </a:p>
          <a:p>
            <a:r>
              <a:rPr lang="el-GR" sz="3200" dirty="0" smtClean="0"/>
              <a:t>Μερικά πρακτορεία επέζησαν  καθώς επέκτειναν την περιοχή κάλυψης και υιοθέτησαν αποτελεσματικότερες μορφές εργασίας</a:t>
            </a: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8422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Τα μεγάλα τρία</a:t>
            </a:r>
            <a:r>
              <a:rPr lang="en-US" b="1" dirty="0" smtClean="0"/>
              <a:t> </a:t>
            </a:r>
            <a:r>
              <a:rPr lang="el-GR" b="1" dirty="0" smtClean="0"/>
              <a:t>πρακτορεία 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3600" dirty="0" smtClean="0"/>
              <a:t>Μόνο το </a:t>
            </a:r>
            <a:r>
              <a:rPr lang="en-US" sz="3600" dirty="0" smtClean="0"/>
              <a:t>AP</a:t>
            </a:r>
            <a:r>
              <a:rPr lang="en-US" sz="3600" dirty="0"/>
              <a:t>, </a:t>
            </a:r>
            <a:r>
              <a:rPr lang="el-GR" sz="3600" dirty="0" smtClean="0"/>
              <a:t> το </a:t>
            </a:r>
            <a:r>
              <a:rPr lang="en-US" sz="3600" dirty="0" smtClean="0"/>
              <a:t>AFP </a:t>
            </a:r>
            <a:r>
              <a:rPr lang="el-GR" sz="3600" dirty="0" smtClean="0"/>
              <a:t>και το </a:t>
            </a:r>
            <a:r>
              <a:rPr lang="en-US" sz="3600" dirty="0" smtClean="0"/>
              <a:t>Reuters </a:t>
            </a:r>
            <a:r>
              <a:rPr lang="el-GR" sz="3600" dirty="0" smtClean="0"/>
              <a:t>επέζησαν </a:t>
            </a:r>
            <a:endParaRPr lang="en-US" sz="3600" dirty="0"/>
          </a:p>
          <a:p>
            <a:pPr>
              <a:lnSpc>
                <a:spcPct val="100000"/>
              </a:lnSpc>
            </a:pPr>
            <a:r>
              <a:rPr lang="el-GR" sz="3600" dirty="0" smtClean="0"/>
              <a:t>Το </a:t>
            </a:r>
            <a:r>
              <a:rPr lang="en-US" sz="3600" dirty="0" smtClean="0"/>
              <a:t>Reuters </a:t>
            </a:r>
            <a:r>
              <a:rPr lang="el-GR" sz="3600" dirty="0" smtClean="0"/>
              <a:t>στράφηκε κυρίως στις οικονομικές ειδήσεις </a:t>
            </a:r>
          </a:p>
          <a:p>
            <a:pPr>
              <a:lnSpc>
                <a:spcPct val="100000"/>
              </a:lnSpc>
            </a:pPr>
            <a:r>
              <a:rPr lang="el-GR" sz="3600" dirty="0" smtClean="0"/>
              <a:t>Το </a:t>
            </a:r>
            <a:r>
              <a:rPr lang="en-US" sz="3600" dirty="0" smtClean="0"/>
              <a:t>AP </a:t>
            </a:r>
            <a:r>
              <a:rPr lang="el-GR" sz="3600" dirty="0" smtClean="0"/>
              <a:t>στράφηκε στις αμερικανικές και διεθνείς αγορές ταυτόχρονα με τον ανταγωνισμός προς το </a:t>
            </a:r>
            <a:r>
              <a:rPr lang="en-US" sz="3600" dirty="0" smtClean="0"/>
              <a:t>UPI </a:t>
            </a:r>
            <a:endParaRPr lang="en-US" sz="3600" dirty="0"/>
          </a:p>
          <a:p>
            <a:pPr>
              <a:lnSpc>
                <a:spcPct val="100000"/>
              </a:lnSpc>
            </a:pPr>
            <a:r>
              <a:rPr lang="el-GR" sz="3600" dirty="0" smtClean="0"/>
              <a:t>Το </a:t>
            </a:r>
            <a:r>
              <a:rPr lang="en-US" sz="3600" dirty="0" smtClean="0"/>
              <a:t>AFP </a:t>
            </a:r>
            <a:r>
              <a:rPr lang="el-GR" sz="3600" dirty="0" smtClean="0"/>
              <a:t>επέζησε χάρη στην κρατική υποστήριξη </a:t>
            </a:r>
            <a:endParaRPr lang="en-US" sz="3600" dirty="0"/>
          </a:p>
          <a:p>
            <a:pPr>
              <a:lnSpc>
                <a:spcPct val="100000"/>
              </a:lnSpc>
            </a:pP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85017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Συμπεράσματα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l-GR" dirty="0" smtClean="0">
                <a:latin typeface="ArialMT" charset="0"/>
              </a:rPr>
              <a:t>Τα πρακτορεία ειδήσεων είναι τα πιο παλιά μέσα που υπάρχουν στο σύγχρονο κόσμο από </a:t>
            </a:r>
            <a:r>
              <a:rPr lang="en-US" dirty="0" smtClean="0">
                <a:latin typeface="ArialMT" charset="0"/>
              </a:rPr>
              <a:t>1835 </a:t>
            </a:r>
            <a:endParaRPr lang="el-GR" dirty="0" smtClean="0">
              <a:latin typeface="ArialMT" charset="0"/>
            </a:endParaRPr>
          </a:p>
          <a:p>
            <a:pPr>
              <a:lnSpc>
                <a:spcPct val="100000"/>
              </a:lnSpc>
            </a:pPr>
            <a:r>
              <a:rPr lang="el-GR" dirty="0" smtClean="0">
                <a:latin typeface="ArialMT" charset="0"/>
              </a:rPr>
              <a:t>Η στροφή σε νέες πηγές </a:t>
            </a:r>
            <a:r>
              <a:rPr lang="el-GR" dirty="0">
                <a:latin typeface="ArialMT" charset="0"/>
              </a:rPr>
              <a:t>χρηματοδότησης </a:t>
            </a:r>
            <a:r>
              <a:rPr lang="el-GR" dirty="0" smtClean="0">
                <a:latin typeface="ArialMT" charset="0"/>
              </a:rPr>
              <a:t>συνέβαλαν στη μείωση των </a:t>
            </a:r>
            <a:r>
              <a:rPr lang="el-GR" dirty="0">
                <a:latin typeface="ArialMT" charset="0"/>
              </a:rPr>
              <a:t>κρατικών επιδοτήσεων, </a:t>
            </a:r>
            <a:r>
              <a:rPr lang="el-GR" dirty="0" smtClean="0">
                <a:latin typeface="ArialMT" charset="0"/>
              </a:rPr>
              <a:t>της υποστήριξης από </a:t>
            </a:r>
            <a:r>
              <a:rPr lang="el-GR" dirty="0">
                <a:latin typeface="ArialMT" charset="0"/>
              </a:rPr>
              <a:t>ΜΚΟ, </a:t>
            </a:r>
            <a:r>
              <a:rPr lang="el-GR" dirty="0" smtClean="0">
                <a:latin typeface="ArialMT" charset="0"/>
              </a:rPr>
              <a:t>της εμπιστοσύνης </a:t>
            </a:r>
            <a:r>
              <a:rPr lang="el-GR" dirty="0">
                <a:latin typeface="ArialMT" charset="0"/>
              </a:rPr>
              <a:t>των </a:t>
            </a:r>
            <a:r>
              <a:rPr lang="el-GR" dirty="0" smtClean="0">
                <a:latin typeface="ArialMT" charset="0"/>
              </a:rPr>
              <a:t>ομάδων ΜΜΕ που </a:t>
            </a:r>
            <a:r>
              <a:rPr lang="el-GR" dirty="0">
                <a:latin typeface="ArialMT" charset="0"/>
              </a:rPr>
              <a:t>έχουν δημιουργήσει ανεξάρτητα δίκτυα συλλογής ειδήσεων </a:t>
            </a:r>
            <a:endParaRPr lang="el-GR" dirty="0" smtClean="0">
              <a:latin typeface="ArialMT" charset="0"/>
            </a:endParaRPr>
          </a:p>
          <a:p>
            <a:pPr>
              <a:lnSpc>
                <a:spcPct val="100000"/>
              </a:lnSpc>
            </a:pPr>
            <a:r>
              <a:rPr lang="el-GR" dirty="0" smtClean="0">
                <a:latin typeface="ArialMT" charset="0"/>
              </a:rPr>
              <a:t>Οι </a:t>
            </a:r>
            <a:r>
              <a:rPr lang="el-GR" dirty="0">
                <a:latin typeface="ArialMT" charset="0"/>
              </a:rPr>
              <a:t>κυβερνήσεις και άλλες ΜΚΟ θα πρέπει να υποστηρίξουν </a:t>
            </a:r>
            <a:r>
              <a:rPr lang="el-GR" dirty="0" smtClean="0">
                <a:latin typeface="ArialMT" charset="0"/>
              </a:rPr>
              <a:t>τα πρακτορεία για να σταθούν υψηλό ποιοτικό επίπεδο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685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Πηγές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380931"/>
            <a:ext cx="10515600" cy="479603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http://www.afp.com</a:t>
            </a:r>
            <a:r>
              <a:rPr lang="en-US" dirty="0" smtClean="0">
                <a:hlinkClick r:id="rId2"/>
              </a:rPr>
              <a:t>/</a:t>
            </a:r>
            <a:r>
              <a:rPr lang="el-GR" dirty="0" smtClean="0"/>
              <a:t>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news.yahoo.com</a:t>
            </a:r>
            <a:r>
              <a:rPr lang="en-US" dirty="0"/>
              <a:t>/us-bombs-al-</a:t>
            </a:r>
            <a:r>
              <a:rPr lang="en-US" dirty="0" err="1"/>
              <a:t>qaeda</a:t>
            </a:r>
            <a:r>
              <a:rPr lang="en-US" dirty="0"/>
              <a:t>-offshoot-</a:t>
            </a:r>
            <a:r>
              <a:rPr lang="en-US" dirty="0" err="1"/>
              <a:t>khorasan</a:t>
            </a:r>
            <a:r>
              <a:rPr lang="en-US" dirty="0"/>
              <a:t>-third- </a:t>
            </a:r>
          </a:p>
          <a:p>
            <a:r>
              <a:rPr lang="en-US" dirty="0"/>
              <a:t>time-233406321.html </a:t>
            </a:r>
          </a:p>
          <a:p>
            <a:r>
              <a:rPr lang="en-US" dirty="0"/>
              <a:t>http://</a:t>
            </a:r>
            <a:r>
              <a:rPr lang="en-US" dirty="0" err="1"/>
              <a:t>www.dawn.com</a:t>
            </a:r>
            <a:r>
              <a:rPr lang="en-US" dirty="0"/>
              <a:t>/news/856680/</a:t>
            </a:r>
            <a:r>
              <a:rPr lang="en-US" dirty="0" err="1"/>
              <a:t>ajmal</a:t>
            </a:r>
            <a:r>
              <a:rPr lang="en-US" dirty="0"/>
              <a:t>-s-nationality-confirmed </a:t>
            </a:r>
          </a:p>
          <a:p>
            <a:r>
              <a:rPr lang="en-US" dirty="0"/>
              <a:t>http://</a:t>
            </a:r>
            <a:r>
              <a:rPr lang="en-US" dirty="0" err="1"/>
              <a:t>www.apstudios.net</a:t>
            </a:r>
            <a:r>
              <a:rPr lang="en-US" dirty="0"/>
              <a:t>/videos/ </a:t>
            </a:r>
          </a:p>
          <a:p>
            <a:r>
              <a:rPr lang="en-US" dirty="0"/>
              <a:t>http://</a:t>
            </a:r>
            <a:r>
              <a:rPr lang="en-US" dirty="0" err="1"/>
              <a:t>video.ap.org</a:t>
            </a:r>
            <a:r>
              <a:rPr lang="en-US" dirty="0"/>
              <a:t>/ </a:t>
            </a:r>
          </a:p>
          <a:p>
            <a:r>
              <a:rPr lang="en-US" dirty="0"/>
              <a:t>http://</a:t>
            </a:r>
            <a:r>
              <a:rPr lang="en-US" dirty="0" err="1"/>
              <a:t>www.ap.org</a:t>
            </a:r>
            <a:r>
              <a:rPr lang="en-US" dirty="0"/>
              <a:t>/products-services/radio </a:t>
            </a:r>
          </a:p>
          <a:p>
            <a:r>
              <a:rPr lang="en-US" dirty="0"/>
              <a:t>http://</a:t>
            </a:r>
            <a:r>
              <a:rPr lang="en-US" dirty="0" err="1"/>
              <a:t>newint.org</a:t>
            </a:r>
            <a:r>
              <a:rPr lang="en-US" dirty="0"/>
              <a:t>/features/1981/06/01/four/ </a:t>
            </a:r>
          </a:p>
          <a:p>
            <a:r>
              <a:rPr lang="en-US" dirty="0"/>
              <a:t>http://</a:t>
            </a:r>
            <a:r>
              <a:rPr lang="en-US" dirty="0" err="1"/>
              <a:t>www.communicationencyclopedia.com</a:t>
            </a:r>
            <a:r>
              <a:rPr lang="en-US" dirty="0"/>
              <a:t>/public/</a:t>
            </a:r>
            <a:r>
              <a:rPr lang="en-US" dirty="0" err="1"/>
              <a:t>tocnode?id</a:t>
            </a:r>
            <a:r>
              <a:rPr lang="en-US" dirty="0"/>
              <a:t>=g978 1405131995_chunk_g978140513199519_ss16-1# 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www.onlinenews.com.pk</a:t>
            </a:r>
            <a:r>
              <a:rPr lang="en-US" dirty="0"/>
              <a:t>/ </a:t>
            </a:r>
          </a:p>
          <a:p>
            <a:r>
              <a:rPr lang="en-US" dirty="0" err="1" smtClean="0"/>
              <a:t>www.upi.com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err="1" smtClean="0"/>
              <a:t>www.reuters.com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www.directessays.com</a:t>
            </a:r>
            <a:r>
              <a:rPr lang="en-US" dirty="0"/>
              <a:t>/</a:t>
            </a:r>
            <a:r>
              <a:rPr lang="en-US" dirty="0" err="1"/>
              <a:t>viewpaper</a:t>
            </a:r>
            <a:r>
              <a:rPr lang="en-US" dirty="0"/>
              <a:t>-student/84264.html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42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230085" y="2287232"/>
            <a:ext cx="10515600" cy="1325563"/>
          </a:xfrm>
        </p:spPr>
        <p:txBody>
          <a:bodyPr/>
          <a:lstStyle/>
          <a:p>
            <a:pPr algn="ctr"/>
            <a:r>
              <a:rPr lang="el-GR" b="1" dirty="0" smtClean="0"/>
              <a:t>Ερωτήσεις;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62744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Ιστορία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334347" y="1436914"/>
            <a:ext cx="7876592" cy="46840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l-GR" dirty="0" smtClean="0"/>
              <a:t>Το αρχαιότερο είναι το </a:t>
            </a:r>
            <a:r>
              <a:rPr lang="en-US" dirty="0" smtClean="0"/>
              <a:t>AFP</a:t>
            </a:r>
            <a:r>
              <a:rPr lang="en-US" dirty="0"/>
              <a:t>. </a:t>
            </a:r>
            <a:r>
              <a:rPr lang="el-GR" dirty="0" smtClean="0"/>
              <a:t>Ιδρύθηκε το </a:t>
            </a:r>
            <a:r>
              <a:rPr lang="en-US" dirty="0" smtClean="0"/>
              <a:t>1835 </a:t>
            </a:r>
            <a:r>
              <a:rPr lang="el-GR" dirty="0" smtClean="0"/>
              <a:t>από τον </a:t>
            </a:r>
            <a:r>
              <a:rPr lang="en-US" dirty="0" smtClean="0"/>
              <a:t>Charles-Louis </a:t>
            </a:r>
            <a:r>
              <a:rPr lang="en-US" dirty="0"/>
              <a:t>Havas </a:t>
            </a:r>
            <a:r>
              <a:rPr lang="el-GR" dirty="0" smtClean="0"/>
              <a:t>ως </a:t>
            </a:r>
            <a:r>
              <a:rPr lang="en-US" dirty="0" err="1" smtClean="0"/>
              <a:t>Agence</a:t>
            </a:r>
            <a:r>
              <a:rPr lang="en-US" dirty="0" smtClean="0"/>
              <a:t> Havas 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Oi </a:t>
            </a:r>
            <a:r>
              <a:rPr lang="el-GR" dirty="0" smtClean="0"/>
              <a:t>υπάλληλοί του, </a:t>
            </a:r>
            <a:r>
              <a:rPr lang="en-US" dirty="0" smtClean="0"/>
              <a:t>Paul </a:t>
            </a:r>
            <a:r>
              <a:rPr lang="en-US" dirty="0"/>
              <a:t>Julius Reuter </a:t>
            </a:r>
            <a:r>
              <a:rPr lang="el-GR" dirty="0" smtClean="0"/>
              <a:t>&amp; </a:t>
            </a:r>
            <a:r>
              <a:rPr lang="en-US" dirty="0" smtClean="0"/>
              <a:t>Bernhard </a:t>
            </a:r>
            <a:r>
              <a:rPr lang="en-US" dirty="0"/>
              <a:t>Wolff, </a:t>
            </a:r>
            <a:r>
              <a:rPr lang="el-GR" dirty="0" smtClean="0"/>
              <a:t>ίδρυσαν αργότερα δικά τους πρακτορεία στο Λονδίνο και στο Βερολίνο το </a:t>
            </a:r>
            <a:r>
              <a:rPr lang="en-US" dirty="0" smtClean="0"/>
              <a:t>1848</a:t>
            </a:r>
            <a:endParaRPr lang="el-GR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 </a:t>
            </a:r>
            <a:r>
              <a:rPr lang="el-GR" dirty="0" smtClean="0"/>
              <a:t>Η ίδρυση πρακτορείων ήταν το πιο σημαντικό γεγονός στην ανάπτυξη της έντυπης βιομηχανίας. Άλλαξε τη διαδικασία διάχυσης των ειδήσεων στο εσωτερικό των χωρών και διεθνώς στο πρώτο μισό του </a:t>
            </a:r>
            <a:r>
              <a:rPr lang="en-US" dirty="0" smtClean="0"/>
              <a:t>19</a:t>
            </a:r>
            <a:r>
              <a:rPr lang="el-GR" baseline="30000" dirty="0" smtClean="0"/>
              <a:t>ου</a:t>
            </a:r>
            <a:r>
              <a:rPr lang="el-GR" dirty="0" smtClean="0"/>
              <a:t> αιώνα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l-GR" dirty="0" smtClean="0"/>
              <a:t>Η βιομηχανία της εφημερίδας μεγάλωσε επειδή μεγάλωσε η ροή των ειδήσεων από τα πρακτορεία </a:t>
            </a:r>
            <a:endParaRPr lang="en-US" dirty="0" smtClean="0"/>
          </a:p>
          <a:p>
            <a:pPr>
              <a:lnSpc>
                <a:spcPct val="110000"/>
              </a:lnSpc>
            </a:pPr>
            <a:endParaRPr lang="en-US" dirty="0" smtClean="0"/>
          </a:p>
          <a:p>
            <a:pPr>
              <a:lnSpc>
                <a:spcPct val="110000"/>
              </a:lnSpc>
            </a:pP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189" y="1474236"/>
            <a:ext cx="3363464" cy="435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AFP </a:t>
            </a:r>
            <a:r>
              <a:rPr lang="en-US" b="1" dirty="0" err="1"/>
              <a:t>www.afp.com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Τα κεντρικά είναι στο Παρίσι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Περίπου </a:t>
            </a:r>
            <a:r>
              <a:rPr lang="fi-FI" dirty="0" smtClean="0"/>
              <a:t>3</a:t>
            </a:r>
            <a:r>
              <a:rPr lang="el-GR" dirty="0" smtClean="0"/>
              <a:t>.</a:t>
            </a:r>
            <a:r>
              <a:rPr lang="fi-FI" dirty="0" smtClean="0"/>
              <a:t>760 </a:t>
            </a:r>
            <a:r>
              <a:rPr lang="el-GR" dirty="0" smtClean="0"/>
              <a:t> υπάλληλοι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Το </a:t>
            </a:r>
            <a:r>
              <a:rPr lang="en-US" dirty="0" smtClean="0"/>
              <a:t>1852 </a:t>
            </a:r>
            <a:r>
              <a:rPr lang="el-GR" dirty="0" smtClean="0"/>
              <a:t>έκλεισε συμφωνίες με το </a:t>
            </a:r>
            <a:r>
              <a:rPr lang="en-US" dirty="0" smtClean="0"/>
              <a:t>Reuter </a:t>
            </a:r>
            <a:r>
              <a:rPr lang="el-GR" dirty="0" smtClean="0"/>
              <a:t>και το </a:t>
            </a:r>
            <a:r>
              <a:rPr lang="en-US" dirty="0" smtClean="0"/>
              <a:t>Wolff 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Αποκλειστικότητα σε συγκεκριμένες ευρωπαϊκές περιοχές για κάλυψη οικονομικών θεμάτων </a:t>
            </a:r>
            <a:endParaRPr lang="en-US" dirty="0" smtClean="0"/>
          </a:p>
          <a:p>
            <a:pPr>
              <a:lnSpc>
                <a:spcPct val="150000"/>
              </a:lnSpc>
            </a:pPr>
            <a:endParaRPr lang="el-GR" dirty="0" smtClean="0"/>
          </a:p>
          <a:p>
            <a:pPr>
              <a:lnSpc>
                <a:spcPct val="150000"/>
              </a:lnSpc>
            </a:pPr>
            <a:endParaRPr lang="fi-FI" dirty="0" smtClean="0"/>
          </a:p>
          <a:p>
            <a:pPr>
              <a:lnSpc>
                <a:spcPct val="150000"/>
              </a:lnSpc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AFP </a:t>
            </a:r>
            <a:r>
              <a:rPr lang="en-US" b="1" dirty="0" err="1" smtClean="0"/>
              <a:t>www.afp.com</a:t>
            </a:r>
            <a:r>
              <a:rPr lang="el-GR" b="1" dirty="0" smtClean="0"/>
              <a:t>/2</a:t>
            </a:r>
            <a:r>
              <a:rPr lang="en-US" b="1" dirty="0" smtClean="0"/>
              <a:t> 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876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T</a:t>
            </a:r>
            <a:r>
              <a:rPr lang="el-GR" sz="3200" dirty="0" smtClean="0"/>
              <a:t>ο </a:t>
            </a:r>
            <a:r>
              <a:rPr lang="en-US" sz="3200" dirty="0" smtClean="0"/>
              <a:t>1940</a:t>
            </a:r>
            <a:r>
              <a:rPr lang="en-US" sz="3200" dirty="0"/>
              <a:t>, </a:t>
            </a:r>
            <a:r>
              <a:rPr lang="el-GR" sz="3200" dirty="0" smtClean="0"/>
              <a:t>όταν κατά τη διάρκεια του Β’ ΠΠ οι Γερμανικές δυνάμεις κατέλαβαν τη Γαλλία, το πρακτορείο κατελήφθη και μετονομάστηκε σε </a:t>
            </a:r>
            <a:r>
              <a:rPr lang="en-US" sz="3200" dirty="0" smtClean="0"/>
              <a:t>"</a:t>
            </a:r>
            <a:r>
              <a:rPr lang="en-US" sz="3200" dirty="0"/>
              <a:t>Office </a:t>
            </a:r>
            <a:r>
              <a:rPr lang="en-US" sz="3200" dirty="0" err="1"/>
              <a:t>Français</a:t>
            </a:r>
            <a:r>
              <a:rPr lang="en-US" sz="3200" dirty="0"/>
              <a:t> </a:t>
            </a:r>
            <a:r>
              <a:rPr lang="en-US" sz="3200" dirty="0" err="1"/>
              <a:t>d'Information</a:t>
            </a:r>
            <a:r>
              <a:rPr lang="en-US" sz="3200" dirty="0"/>
              <a:t>“ </a:t>
            </a:r>
          </a:p>
          <a:p>
            <a:pPr>
              <a:lnSpc>
                <a:spcPct val="100000"/>
              </a:lnSpc>
            </a:pPr>
            <a:r>
              <a:rPr lang="el-GR" sz="3200" dirty="0" smtClean="0"/>
              <a:t>Στις 20  Αυγούστου</a:t>
            </a:r>
            <a:r>
              <a:rPr lang="en-US" sz="3200" dirty="0" smtClean="0"/>
              <a:t> </a:t>
            </a:r>
            <a:r>
              <a:rPr lang="en-US" sz="3200" dirty="0"/>
              <a:t>1944, </a:t>
            </a:r>
            <a:r>
              <a:rPr lang="el-GR" sz="3200" dirty="0" smtClean="0"/>
              <a:t>κατά την επέλαση των συμμαχικών δυνάμεων, αντιστασιακοί δημοσιογράφοι ανακατέλαβαν το πρακτορείο</a:t>
            </a:r>
          </a:p>
          <a:p>
            <a:pPr>
              <a:lnSpc>
                <a:spcPct val="100000"/>
              </a:lnSpc>
            </a:pPr>
            <a:r>
              <a:rPr lang="el-GR" sz="3200" dirty="0" smtClean="0"/>
              <a:t>Κορυφαία είδηση απετέλεσε η μετάδοση του θανάτου του ηγέτη της ΕΣΣΔ Ι. Στάλιν στις 6 Μαρτίου</a:t>
            </a:r>
            <a:r>
              <a:rPr lang="en-US" sz="3200" dirty="0" smtClean="0"/>
              <a:t> 1953 </a:t>
            </a:r>
          </a:p>
          <a:p>
            <a:pPr>
              <a:lnSpc>
                <a:spcPct val="100000"/>
              </a:lnSpc>
            </a:pPr>
            <a:endParaRPr lang="el-GR" sz="3200" dirty="0"/>
          </a:p>
        </p:txBody>
      </p:sp>
    </p:spTree>
    <p:extLst>
      <p:ext uri="{BB962C8B-B14F-4D97-AF65-F5344CB8AC3E}">
        <p14:creationId xmlns:p14="http://schemas.microsoft.com/office/powerpoint/2010/main" val="10960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Τηλέγραφος 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373224" y="1690688"/>
            <a:ext cx="8285584" cy="463546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>Αρχίζει να χρησιμοποιείται το 1845</a:t>
            </a:r>
          </a:p>
          <a:p>
            <a:pPr>
              <a:lnSpc>
                <a:spcPct val="150000"/>
              </a:lnSpc>
            </a:pPr>
            <a:r>
              <a:rPr lang="el-GR" dirty="0" smtClean="0"/>
              <a:t>Ο τηλέγραφος έπαιξε κομβικό ρόλο στην ανάπτυξη των πρακτορείων Τα πρακτορεία χρησιμοποιούν το τηλέγραφο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l-GR" dirty="0" smtClean="0"/>
              <a:t>Κατά τον πόλεμο της Κριμαίας </a:t>
            </a:r>
            <a:r>
              <a:rPr lang="en-US" dirty="0" smtClean="0"/>
              <a:t>(1854-1856</a:t>
            </a:r>
            <a:r>
              <a:rPr lang="en-US" dirty="0"/>
              <a:t>) </a:t>
            </a:r>
            <a:r>
              <a:rPr lang="el-GR" dirty="0" smtClean="0"/>
              <a:t>το ευρωπαϊκό τμήμα του πρακτορείου επεκτείνει τη δραστηριότητά του από την Αγία Πετρούπολη μέχρι το Βόσπορο</a:t>
            </a:r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9436" y="4037394"/>
            <a:ext cx="3116425" cy="2288761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436" y="1877125"/>
            <a:ext cx="3116426" cy="19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Το </a:t>
            </a:r>
            <a:r>
              <a:rPr lang="en-US" b="1" dirty="0" smtClean="0"/>
              <a:t>AFP</a:t>
            </a:r>
            <a:r>
              <a:rPr lang="el-GR" b="1" dirty="0" smtClean="0"/>
              <a:t> σε αριθμούς/1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b="1" dirty="0" smtClean="0"/>
              <a:t>Προσωπικό 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l-GR" dirty="0" smtClean="0"/>
              <a:t>Περίπου </a:t>
            </a:r>
            <a:r>
              <a:rPr lang="en-US" dirty="0" smtClean="0"/>
              <a:t>1</a:t>
            </a:r>
            <a:r>
              <a:rPr lang="el-GR" dirty="0" smtClean="0"/>
              <a:t>.</a:t>
            </a:r>
            <a:r>
              <a:rPr lang="en-US" dirty="0" smtClean="0"/>
              <a:t>500 </a:t>
            </a:r>
            <a:r>
              <a:rPr lang="el-GR" dirty="0" smtClean="0"/>
              <a:t>δημοσιογράφοι παρέχουν ειδήσεις </a:t>
            </a:r>
            <a:r>
              <a:rPr lang="en-US" dirty="0" smtClean="0"/>
              <a:t>2</a:t>
            </a:r>
            <a:r>
              <a:rPr lang="el-GR" dirty="0" smtClean="0"/>
              <a:t>4/7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200 </a:t>
            </a:r>
            <a:r>
              <a:rPr lang="el-GR" dirty="0" smtClean="0"/>
              <a:t>γραφεία σε 150 χώρες του κόσμου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2</a:t>
            </a:r>
            <a:r>
              <a:rPr lang="el-GR" dirty="0" smtClean="0"/>
              <a:t>.</a:t>
            </a:r>
            <a:r>
              <a:rPr lang="en-US" dirty="0" smtClean="0"/>
              <a:t>260 </a:t>
            </a:r>
            <a:r>
              <a:rPr lang="el-GR" dirty="0" smtClean="0"/>
              <a:t>μέλη του προσωπικού καλύπτουν τα γεγονότα ανά τον κόσμο </a:t>
            </a:r>
          </a:p>
          <a:p>
            <a:r>
              <a:rPr lang="en-US" b="1" dirty="0"/>
              <a:t>5.000 </a:t>
            </a:r>
            <a:r>
              <a:rPr lang="el-GR" b="1" dirty="0"/>
              <a:t>ειδήσεις</a:t>
            </a:r>
            <a:r>
              <a:rPr lang="en-US" b="1" dirty="0"/>
              <a:t>, 1.250 </a:t>
            </a:r>
            <a:r>
              <a:rPr lang="el-GR" b="1" dirty="0"/>
              <a:t>άρθρα</a:t>
            </a:r>
            <a:endParaRPr lang="en-US" b="1" dirty="0"/>
          </a:p>
          <a:p>
            <a:pPr lvl="1"/>
            <a:r>
              <a:rPr lang="en-US" dirty="0">
                <a:latin typeface="Wingdings" charset="2"/>
              </a:rPr>
              <a:t> </a:t>
            </a:r>
            <a:r>
              <a:rPr lang="en-US" dirty="0"/>
              <a:t>3.000 </a:t>
            </a:r>
            <a:r>
              <a:rPr lang="el-GR" dirty="0"/>
              <a:t>φωτογραφίες</a:t>
            </a:r>
            <a:endParaRPr lang="en-US" dirty="0"/>
          </a:p>
          <a:p>
            <a:pPr lvl="1"/>
            <a:r>
              <a:rPr lang="en-US" dirty="0">
                <a:latin typeface="Wingdings" charset="2"/>
              </a:rPr>
              <a:t> </a:t>
            </a:r>
            <a:r>
              <a:rPr lang="en-US" dirty="0"/>
              <a:t>200 </a:t>
            </a:r>
            <a:r>
              <a:rPr lang="el-GR" dirty="0"/>
              <a:t>βίντεο</a:t>
            </a:r>
            <a:endParaRPr lang="en-US" dirty="0"/>
          </a:p>
          <a:p>
            <a:pPr lvl="1"/>
            <a:r>
              <a:rPr lang="en-US" dirty="0">
                <a:latin typeface="Wingdings" charset="2"/>
              </a:rPr>
              <a:t> </a:t>
            </a:r>
            <a:r>
              <a:rPr lang="en-US" dirty="0"/>
              <a:t>100 </a:t>
            </a:r>
            <a:r>
              <a:rPr lang="el-GR" dirty="0"/>
              <a:t>γραφικά και βίντεο-γραφικά</a:t>
            </a:r>
            <a:endParaRPr lang="en-US" dirty="0"/>
          </a:p>
          <a:p>
            <a:r>
              <a:rPr lang="el-GR" dirty="0"/>
              <a:t>Σε </a:t>
            </a:r>
            <a:r>
              <a:rPr lang="en-US" dirty="0"/>
              <a:t>6 </a:t>
            </a:r>
            <a:r>
              <a:rPr lang="el-GR" dirty="0"/>
              <a:t>γλώσσες</a:t>
            </a:r>
            <a:r>
              <a:rPr lang="en-US" dirty="0"/>
              <a:t>: </a:t>
            </a:r>
            <a:r>
              <a:rPr lang="el-GR" dirty="0"/>
              <a:t>Γαλλικά</a:t>
            </a:r>
            <a:r>
              <a:rPr lang="en-US" dirty="0"/>
              <a:t>, </a:t>
            </a:r>
            <a:r>
              <a:rPr lang="el-GR" dirty="0"/>
              <a:t>Αγγλικά</a:t>
            </a:r>
            <a:r>
              <a:rPr lang="en-US" dirty="0"/>
              <a:t>, </a:t>
            </a:r>
            <a:r>
              <a:rPr lang="el-GR" dirty="0"/>
              <a:t>Γερμανικά</a:t>
            </a:r>
            <a:r>
              <a:rPr lang="en-US" dirty="0"/>
              <a:t>, </a:t>
            </a:r>
            <a:r>
              <a:rPr lang="el-GR" dirty="0"/>
              <a:t>Αραβικά</a:t>
            </a:r>
            <a:r>
              <a:rPr lang="en-US" dirty="0"/>
              <a:t>, </a:t>
            </a:r>
            <a:r>
              <a:rPr lang="el-GR" dirty="0"/>
              <a:t>Ισπανικά</a:t>
            </a:r>
            <a:r>
              <a:rPr lang="en-US" dirty="0"/>
              <a:t>, </a:t>
            </a:r>
            <a:r>
              <a:rPr lang="el-GR" dirty="0"/>
              <a:t>Πορτογαλικά</a:t>
            </a:r>
            <a:r>
              <a:rPr lang="en-US" dirty="0"/>
              <a:t>. 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836" y="1825625"/>
            <a:ext cx="1877009" cy="18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smtClean="0"/>
              <a:t>Διακρίσεις</a:t>
            </a:r>
            <a:endParaRPr lang="el-GR" b="1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l-GR" dirty="0" smtClean="0"/>
              <a:t>Δημοσιογράφος από τις Φιλιππίνες αποσπά το βραβείο </a:t>
            </a:r>
            <a:r>
              <a:rPr lang="en-US" dirty="0" smtClean="0"/>
              <a:t>AFP </a:t>
            </a:r>
            <a:r>
              <a:rPr lang="en-US" dirty="0"/>
              <a:t>Kate </a:t>
            </a:r>
            <a:r>
              <a:rPr lang="en-US" dirty="0" smtClean="0"/>
              <a:t>Webb </a:t>
            </a:r>
            <a:r>
              <a:rPr lang="en-US" dirty="0"/>
              <a:t>Prize 17 </a:t>
            </a:r>
            <a:r>
              <a:rPr lang="el-GR" dirty="0" smtClean="0"/>
              <a:t>Οκτωβρίου</a:t>
            </a:r>
            <a:r>
              <a:rPr lang="en-US" dirty="0" smtClean="0"/>
              <a:t>2014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l-GR" dirty="0"/>
              <a:t>Δημοσιογράφος από τις Φιλιππίνες αποσπά το βραβείο </a:t>
            </a:r>
            <a:r>
              <a:rPr lang="en-US" dirty="0"/>
              <a:t>AFP Kate Webb Prize </a:t>
            </a:r>
            <a:r>
              <a:rPr lang="en-US" dirty="0" smtClean="0"/>
              <a:t>7 </a:t>
            </a:r>
            <a:r>
              <a:rPr lang="el-GR" dirty="0" smtClean="0"/>
              <a:t>Ιουλίου</a:t>
            </a:r>
            <a:r>
              <a:rPr lang="en-US" dirty="0" smtClean="0"/>
              <a:t>2014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l-GR" dirty="0" smtClean="0"/>
              <a:t>Ο φωτογράφος του </a:t>
            </a:r>
            <a:r>
              <a:rPr lang="en-US" dirty="0" smtClean="0"/>
              <a:t>AFP Pedro </a:t>
            </a:r>
            <a:r>
              <a:rPr lang="en-US" dirty="0" err="1"/>
              <a:t>Armestre</a:t>
            </a:r>
            <a:r>
              <a:rPr lang="en-US" dirty="0"/>
              <a:t> </a:t>
            </a:r>
            <a:r>
              <a:rPr lang="el-GR" dirty="0" smtClean="0"/>
              <a:t>αποσπά 8 βραβεία το </a:t>
            </a:r>
            <a:r>
              <a:rPr lang="en-US" dirty="0" smtClean="0"/>
              <a:t>2014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7548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386</TotalTime>
  <Words>1482</Words>
  <Application>Microsoft Macintosh PowerPoint</Application>
  <PresentationFormat>Ευρεία οθόνη</PresentationFormat>
  <Paragraphs>201</Paragraphs>
  <Slides>35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42" baseType="lpstr">
      <vt:lpstr>ArialMT</vt:lpstr>
      <vt:lpstr>Calibri</vt:lpstr>
      <vt:lpstr>Calibri Light</vt:lpstr>
      <vt:lpstr>Mangal</vt:lpstr>
      <vt:lpstr>Wingdings</vt:lpstr>
      <vt:lpstr>Arial</vt:lpstr>
      <vt:lpstr>Θέμα του Office</vt:lpstr>
      <vt:lpstr>Διεθνοποίηση και επικοινωνία  Διεθνή πρακτορεία  </vt:lpstr>
      <vt:lpstr>Ορισμός</vt:lpstr>
      <vt:lpstr>Σημαντικά πρακτορεία σήμερα  </vt:lpstr>
      <vt:lpstr>Ιστορία</vt:lpstr>
      <vt:lpstr>AFP www.afp.com </vt:lpstr>
      <vt:lpstr>AFP www.afp.com/2 </vt:lpstr>
      <vt:lpstr>Τηλέγραφος </vt:lpstr>
      <vt:lpstr>Το AFP σε αριθμούς/1</vt:lpstr>
      <vt:lpstr>Διακρίσεις</vt:lpstr>
      <vt:lpstr>Οργάνωση του AFP</vt:lpstr>
      <vt:lpstr>AP www.ap.org  </vt:lpstr>
      <vt:lpstr>Το ΑΡ σε αριθμούς</vt:lpstr>
      <vt:lpstr>Προϊόντα του AP</vt:lpstr>
      <vt:lpstr> Σημαντικότερες ειδήσεις του AP</vt:lpstr>
      <vt:lpstr>Διακρίσεις του AP </vt:lpstr>
      <vt:lpstr>Reuters www.reuters.com  </vt:lpstr>
      <vt:lpstr>Θύματα</vt:lpstr>
      <vt:lpstr>Πολιτική αντικειμενικότητας </vt:lpstr>
      <vt:lpstr>Υπηρεσίες που προσφέρει το Reuters</vt:lpstr>
      <vt:lpstr>Διακρίσεις </vt:lpstr>
      <vt:lpstr>Εξάπλωση</vt:lpstr>
      <vt:lpstr>UPI www.upi.com </vt:lpstr>
      <vt:lpstr>Προσωπικό</vt:lpstr>
      <vt:lpstr>Ιδιοκτησία</vt:lpstr>
      <vt:lpstr>Υπηρεσίες </vt:lpstr>
      <vt:lpstr>Άλλα πρακτορεία </vt:lpstr>
      <vt:lpstr>Η δημιουργία και η αποσύνθεση των διεθνών πρακτορείων ειδήσεων </vt:lpstr>
      <vt:lpstr>Η ηγεμονία του Ευρωπαϊκού καρτέλ των ειδήσεων 1870- 1917 </vt:lpstr>
      <vt:lpstr>Η κατάρρευση του Ευρωπαϊκού καρτέλ 1918- 1934 </vt:lpstr>
      <vt:lpstr>Η ηγεμονία των πέντε μεγάλων 1940-1980 </vt:lpstr>
      <vt:lpstr>Η κατάρρευση των πέντε μεγάλων 1980 - … </vt:lpstr>
      <vt:lpstr>Τα μεγάλα τρία πρακτορεία  </vt:lpstr>
      <vt:lpstr>Συμπεράσματα</vt:lpstr>
      <vt:lpstr>Πηγές </vt:lpstr>
      <vt:lpstr>Ερωτήσεις;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Διεθνή πρακτορεία  Διεθνοποίηση και επικοινωνία ς</dc:title>
  <dc:creator>George Pleios</dc:creator>
  <cp:lastModifiedBy>George Pleios</cp:lastModifiedBy>
  <cp:revision>86</cp:revision>
  <dcterms:created xsi:type="dcterms:W3CDTF">2018-05-17T11:26:29Z</dcterms:created>
  <dcterms:modified xsi:type="dcterms:W3CDTF">2018-05-20T18:30:29Z</dcterms:modified>
</cp:coreProperties>
</file>