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8" r:id="rId8"/>
    <p:sldId id="269" r:id="rId9"/>
    <p:sldId id="270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71" r:id="rId19"/>
    <p:sldId id="261" r:id="rId20"/>
    <p:sldId id="262" r:id="rId21"/>
    <p:sldId id="263" r:id="rId22"/>
    <p:sldId id="26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01"/>
    <p:restoredTop sz="93041"/>
  </p:normalViewPr>
  <p:slideViewPr>
    <p:cSldViewPr>
      <p:cViewPr varScale="1">
        <p:scale>
          <a:sx n="45" d="100"/>
          <a:sy n="45" d="100"/>
        </p:scale>
        <p:origin x="200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28;&#945;&#955;&#953;&#940;_&#941;&#947;&#947;&#947;&#961;&#945;&#966;&#940;_&#956;&#959;&#965;\&#932;&#913;%20&#916;&#921;&#922;&#913;%20&#924;&#927;&#933;\&#916;&#919;&#924;&#927;&#931;&#921;&#917;&#933;&#931;&#917;&#921;&#931;\&#913;&#929;&#920;&#929;&#913;\&#928;&#959;&#961;&#964;&#961;&#945;&#943;&#964;&#959;_&#949;&#953;&#948;&#942;&#963;&#949;&#953;&#962;%20&#964;&#951;&#962;%20&#922;&#961;&#943;&#963;&#951;&#962;\&#948;&#951;&#956;&#959;&#963;&#953;&#959;&#957;&#959;&#957;&#953;&#954;&#940;%20&#954;&#945;&#953;%20&#940;&#955;&#955;&#945;%202005,2010,%202013-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28;&#929;&#927;&#931;&#937;&#929;&#921;&#925;&#913;\&#932;&#913;%20&#916;&#921;&#922;&#913;%20&#924;&#927;&#933;\&#916;&#919;&#924;&#927;&#931;&#921;&#917;&#933;&#931;&#917;&#921;&#931;\&#931;&#933;&#925;&#917;&#916;&#929;&#921;&#913;\Geneva_2011_Mediatizing_crisis\&#933;&#955;&#953;&#954;&#972;%20&#941;&#961;&#949;&#965;&#957;&#945;&#962;\draft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31;&#964;&#945;&#952;&#972;&#960;&#959;&#955;&#959;&#965;_&#941;&#961;&#949;&#965;&#957;&#945;\Results_&#941;&#961;&#949;&#965;&#957;&#945;&#962;\Reults_&#917;&#961;&#947;&#945;&#963;&#964;&#951;&#961;&#943;&#959;&#965;_&#956;&#945;&#962;\First_results\&#913;&#960;&#959;&#964;&#949;&#955;&#941;&#963;&#956;&#945;&#964;&#945;%20&#947;&#953;&#945;%20&#964;&#951;&#957;%20&#954;&#961;&#943;&#963;&#95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31;&#964;&#945;&#952;&#972;&#960;&#959;&#955;&#959;&#965;_&#941;&#961;&#949;&#965;&#957;&#945;\Results_&#941;&#961;&#949;&#965;&#957;&#945;&#962;\Reults_&#917;&#961;&#947;&#945;&#963;&#964;&#951;&#961;&#943;&#959;&#965;_&#956;&#945;&#962;\First_results\&#913;&#960;&#959;&#964;&#949;&#955;&#941;&#963;&#956;&#945;&#964;&#945;%20&#947;&#953;&#945;%20&#964;&#951;&#957;%20&#954;&#961;&#943;&#963;&#95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31;&#964;&#945;&#952;&#972;&#960;&#959;&#955;&#959;&#965;_&#941;&#961;&#949;&#965;&#957;&#945;\Results_&#941;&#961;&#949;&#965;&#957;&#945;&#962;\Reults_&#917;&#961;&#947;&#945;&#963;&#964;&#951;&#961;&#943;&#959;&#965;_&#956;&#945;&#962;\First_results\&#913;&#960;&#959;&#964;&#949;&#955;&#941;&#963;&#956;&#945;&#964;&#945;%20&#947;&#953;&#945;%20&#964;&#951;&#957;%20&#954;&#961;&#943;&#963;&#95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31;&#964;&#945;&#952;&#972;&#960;&#959;&#955;&#959;&#965;_&#941;&#961;&#949;&#965;&#957;&#945;\Results_&#941;&#961;&#949;&#965;&#957;&#945;&#962;\Reults_&#917;&#961;&#947;&#945;&#963;&#964;&#951;&#961;&#943;&#959;&#965;_&#956;&#945;&#962;\First_results\&#913;&#960;&#959;&#964;&#949;&#955;&#941;&#963;&#956;&#945;&#964;&#945;%20&#947;&#953;&#945;%20&#964;&#951;&#957;%20&#954;&#961;&#943;&#963;&#95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Φύλλο1!$E$351:$E$356</c:f>
              <c:strCache>
                <c:ptCount val="6"/>
                <c:pt idx="0">
                  <c:v>Οικονομική</c:v>
                </c:pt>
                <c:pt idx="1">
                  <c:v>Δημοσιονομική </c:v>
                </c:pt>
                <c:pt idx="2">
                  <c:v>Εμπορίου </c:v>
                </c:pt>
                <c:pt idx="3">
                  <c:v>Κατανάλωσης</c:v>
                </c:pt>
                <c:pt idx="4">
                  <c:v>Απασχόλησης</c:v>
                </c:pt>
                <c:pt idx="5">
                  <c:v>Μικτό</c:v>
                </c:pt>
              </c:strCache>
            </c:strRef>
          </c:cat>
          <c:val>
            <c:numRef>
              <c:f>Φύλλο1!$F$351:$F$356</c:f>
              <c:numCache>
                <c:formatCode>General</c:formatCode>
                <c:ptCount val="6"/>
                <c:pt idx="0">
                  <c:v>17.5</c:v>
                </c:pt>
                <c:pt idx="1">
                  <c:v>52.5</c:v>
                </c:pt>
                <c:pt idx="2">
                  <c:v>8.200000000000001</c:v>
                </c:pt>
                <c:pt idx="3">
                  <c:v>8.200000000000001</c:v>
                </c:pt>
                <c:pt idx="4">
                  <c:v>5.5</c:v>
                </c:pt>
                <c:pt idx="5">
                  <c:v>8.200000000000001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2921504"/>
        <c:axId val="2133025248"/>
      </c:barChart>
      <c:catAx>
        <c:axId val="2142921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3025248"/>
        <c:crosses val="autoZero"/>
        <c:auto val="1"/>
        <c:lblAlgn val="ctr"/>
        <c:lblOffset val="100"/>
        <c:noMultiLvlLbl val="0"/>
      </c:catAx>
      <c:valAx>
        <c:axId val="213302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92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Sheet1!$S$697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Sheet1!$R$698:$R$701</c:f>
              <c:strCache>
                <c:ptCount val="4"/>
                <c:pt idx="0">
                  <c:v>Οικονομική προσέγγιση</c:v>
                </c:pt>
                <c:pt idx="1">
                  <c:v>Πολιτική προσέγγιση</c:v>
                </c:pt>
                <c:pt idx="2">
                  <c:v>Πολιτιστική προσέγγιση </c:v>
                </c:pt>
                <c:pt idx="3">
                  <c:v>Προσέγγιση του ανθρώπινου παράγοντα </c:v>
                </c:pt>
              </c:strCache>
            </c:strRef>
          </c:cat>
          <c:val>
            <c:numRef>
              <c:f>Sheet1!$S$698:$S$701</c:f>
              <c:numCache>
                <c:formatCode>####.0%</c:formatCode>
                <c:ptCount val="4"/>
                <c:pt idx="0">
                  <c:v>0.217647058823529</c:v>
                </c:pt>
                <c:pt idx="1">
                  <c:v>0.229850746268656</c:v>
                </c:pt>
                <c:pt idx="2">
                  <c:v>0.311111111111111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Sheet1!$T$697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Sheet1!$R$698:$R$701</c:f>
              <c:strCache>
                <c:ptCount val="4"/>
                <c:pt idx="0">
                  <c:v>Οικονομική προσέγγιση</c:v>
                </c:pt>
                <c:pt idx="1">
                  <c:v>Πολιτική προσέγγιση</c:v>
                </c:pt>
                <c:pt idx="2">
                  <c:v>Πολιτιστική προσέγγιση </c:v>
                </c:pt>
                <c:pt idx="3">
                  <c:v>Προσέγγιση του ανθρώπινου παράγοντα </c:v>
                </c:pt>
              </c:strCache>
            </c:strRef>
          </c:cat>
          <c:val>
            <c:numRef>
              <c:f>Sheet1!$T$698:$T$701</c:f>
              <c:numCache>
                <c:formatCode>####.0%</c:formatCode>
                <c:ptCount val="4"/>
                <c:pt idx="0">
                  <c:v>0.782352941176471</c:v>
                </c:pt>
                <c:pt idx="1">
                  <c:v>0.770149253731346</c:v>
                </c:pt>
                <c:pt idx="2">
                  <c:v>0.688888888888891</c:v>
                </c:pt>
                <c:pt idx="3">
                  <c:v>0.700000000000001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2084528"/>
        <c:axId val="-2142082112"/>
      </c:barChart>
      <c:catAx>
        <c:axId val="-214208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42082112"/>
        <c:crosses val="autoZero"/>
        <c:auto val="1"/>
        <c:lblAlgn val="ctr"/>
        <c:lblOffset val="100"/>
        <c:noMultiLvlLbl val="0"/>
      </c:catAx>
      <c:valAx>
        <c:axId val="-2142082112"/>
        <c:scaling>
          <c:orientation val="minMax"/>
        </c:scaling>
        <c:delete val="0"/>
        <c:axPos val="l"/>
        <c:majorGridlines/>
        <c:numFmt formatCode="####.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42084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2673105766026"/>
          <c:y val="0.0724373879092799"/>
          <c:w val="0.519032028848645"/>
          <c:h val="0.889769192311965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Sheet1!$J$14910:$J$14912</c:f>
              <c:strCache>
                <c:ptCount val="3"/>
                <c:pt idx="0">
                  <c:v>Είναι το αποκλειστικό θέμα</c:v>
                </c:pt>
                <c:pt idx="1">
                  <c:v>Είναι το κύριο θέμα ανάμεσα σε άλλα</c:v>
                </c:pt>
                <c:pt idx="2">
                  <c:v>Αναφέρεται δευτερευόντως - άλλο είναι το κύριο θέμα</c:v>
                </c:pt>
              </c:strCache>
            </c:strRef>
          </c:cat>
          <c:val>
            <c:numRef>
              <c:f>Sheet1!$K$14910:$K$14912</c:f>
              <c:numCache>
                <c:formatCode>###0.0</c:formatCode>
                <c:ptCount val="3"/>
                <c:pt idx="0">
                  <c:v>12.27816008692502</c:v>
                </c:pt>
                <c:pt idx="1">
                  <c:v>43.39007605939874</c:v>
                </c:pt>
                <c:pt idx="2">
                  <c:v>44.33176385367611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7262994170238"/>
          <c:y val="0.435110032577025"/>
          <c:w val="0.221713961606605"/>
          <c:h val="0.54753952069841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Sheet1!$J$14919:$J$14924</c:f>
              <c:strCache>
                <c:ptCount val="6"/>
                <c:pt idx="0">
                  <c:v>Ως  οικονομική (χρέους ή χρηματοοικονομική)</c:v>
                </c:pt>
                <c:pt idx="1">
                  <c:v>Κυριαρχεί η πολιτική  διάσταση</c:v>
                </c:pt>
                <c:pt idx="2">
                  <c:v>Δίνεται βάρος στην κοινωνική πλευρά </c:v>
                </c:pt>
                <c:pt idx="3">
                  <c:v>Δίνεται βάρος στην ηθική πλευρά</c:v>
                </c:pt>
                <c:pt idx="4">
                  <c:v>Δίνεται βάρος στην πολιτιστική  πλευρά</c:v>
                </c:pt>
                <c:pt idx="5">
                  <c:v>Άλλο</c:v>
                </c:pt>
              </c:strCache>
            </c:strRef>
          </c:cat>
          <c:val>
            <c:numRef>
              <c:f>Sheet1!$K$14919:$K$14924</c:f>
              <c:numCache>
                <c:formatCode>###0.0</c:formatCode>
                <c:ptCount val="6"/>
                <c:pt idx="0">
                  <c:v>47.37387698686938</c:v>
                </c:pt>
                <c:pt idx="1">
                  <c:v>19.45404284727018</c:v>
                </c:pt>
                <c:pt idx="2">
                  <c:v>30.71872840359363</c:v>
                </c:pt>
                <c:pt idx="3">
                  <c:v>1.796821008984103</c:v>
                </c:pt>
                <c:pt idx="4" formatCode="####.0">
                  <c:v>0.27643400138217</c:v>
                </c:pt>
                <c:pt idx="5" formatCode="####.0">
                  <c:v>0.380096751900484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2491792"/>
        <c:axId val="2143918560"/>
      </c:barChart>
      <c:catAx>
        <c:axId val="-214249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143918560"/>
        <c:crosses val="autoZero"/>
        <c:auto val="1"/>
        <c:lblAlgn val="ctr"/>
        <c:lblOffset val="100"/>
        <c:noMultiLvlLbl val="0"/>
      </c:catAx>
      <c:valAx>
        <c:axId val="2143918560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-214249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Sheet1!$I$14941:$I$14949</c:f>
              <c:strCache>
                <c:ptCount val="9"/>
                <c:pt idx="0">
                  <c:v>Η διεθνής οικονομική κρίση</c:v>
                </c:pt>
                <c:pt idx="1">
                  <c:v>Η κακοδιαχείριση του παρελθόντος</c:v>
                </c:pt>
                <c:pt idx="2">
                  <c:v>Ο μεγάλος κρατικός τομέας </c:v>
                </c:pt>
                <c:pt idx="3">
                  <c:v>Το κοινωνικό κράτος</c:v>
                </c:pt>
                <c:pt idx="4">
                  <c:v>Οι πελατειακές σχέσεις</c:v>
                </c:pt>
                <c:pt idx="5">
                  <c:v>Η  διαπλοκή</c:v>
                </c:pt>
                <c:pt idx="6">
                  <c:v>Η διαφθορά</c:v>
                </c:pt>
                <c:pt idx="7">
                  <c:v>Οι εξοπλισμοί</c:v>
                </c:pt>
                <c:pt idx="8">
                  <c:v>Άλλο</c:v>
                </c:pt>
              </c:strCache>
            </c:strRef>
          </c:cat>
          <c:val>
            <c:numRef>
              <c:f>Sheet1!$J$14941:$J$14949</c:f>
              <c:numCache>
                <c:formatCode>###0.0</c:formatCode>
                <c:ptCount val="9"/>
                <c:pt idx="0">
                  <c:v>30.98927294398088</c:v>
                </c:pt>
                <c:pt idx="1">
                  <c:v>37.66388557806913</c:v>
                </c:pt>
                <c:pt idx="2">
                  <c:v>3.814064362336114</c:v>
                </c:pt>
                <c:pt idx="3">
                  <c:v>1.430274135876043</c:v>
                </c:pt>
                <c:pt idx="4">
                  <c:v>1.66865315852205</c:v>
                </c:pt>
                <c:pt idx="5">
                  <c:v>8.104886769964252</c:v>
                </c:pt>
                <c:pt idx="6">
                  <c:v>5.482717520858166</c:v>
                </c:pt>
                <c:pt idx="7" formatCode="####.0">
                  <c:v>0.357568533969012</c:v>
                </c:pt>
                <c:pt idx="8">
                  <c:v>7.151370679380207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8062224"/>
        <c:axId val="2134847488"/>
      </c:barChart>
      <c:catAx>
        <c:axId val="213806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4847488"/>
        <c:crosses val="autoZero"/>
        <c:auto val="1"/>
        <c:lblAlgn val="ctr"/>
        <c:lblOffset val="100"/>
        <c:noMultiLvlLbl val="0"/>
      </c:catAx>
      <c:valAx>
        <c:axId val="2134847488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213806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Sheet1!$J$14957:$J$14964</c:f>
              <c:strCache>
                <c:ptCount val="8"/>
                <c:pt idx="0">
                  <c:v>Η ΝΔ/δεξιά</c:v>
                </c:pt>
                <c:pt idx="1">
                  <c:v>Το ΠΑΣΟΚ/σοσιαλδημοκρατία</c:v>
                </c:pt>
                <c:pt idx="2">
                  <c:v>Ο Σύριζα</c:v>
                </c:pt>
                <c:pt idx="3">
                  <c:v>Όλη η Αριστερά</c:v>
                </c:pt>
                <c:pt idx="4">
                  <c:v>Η  Χρυσή Αυγή</c:v>
                </c:pt>
                <c:pt idx="5">
                  <c:v>Όλοι οι πολιτικοί </c:v>
                </c:pt>
                <c:pt idx="6">
                  <c:v>Ο δικομματισμός( ΠΑΣΟΚ-ΝΔ)</c:v>
                </c:pt>
                <c:pt idx="7">
                  <c:v>Άλλο</c:v>
                </c:pt>
              </c:strCache>
            </c:strRef>
          </c:cat>
          <c:val>
            <c:numRef>
              <c:f>Sheet1!$K$14957:$K$14964</c:f>
              <c:numCache>
                <c:formatCode>###0.0</c:formatCode>
                <c:ptCount val="8"/>
                <c:pt idx="0">
                  <c:v>12.17391304347826</c:v>
                </c:pt>
                <c:pt idx="1">
                  <c:v>1.956521739130435</c:v>
                </c:pt>
                <c:pt idx="2">
                  <c:v>3.043478260869565</c:v>
                </c:pt>
                <c:pt idx="3" formatCode="####.0">
                  <c:v>0.434782608695653</c:v>
                </c:pt>
                <c:pt idx="4" formatCode="####.0">
                  <c:v>0.217391304347826</c:v>
                </c:pt>
                <c:pt idx="5">
                  <c:v>19.1304347826087</c:v>
                </c:pt>
                <c:pt idx="6">
                  <c:v>48.26086956521728</c:v>
                </c:pt>
                <c:pt idx="7">
                  <c:v>14.78260869565217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4715072"/>
        <c:axId val="-2144845808"/>
      </c:barChart>
      <c:catAx>
        <c:axId val="-2144715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44845808"/>
        <c:crosses val="autoZero"/>
        <c:auto val="1"/>
        <c:lblAlgn val="ctr"/>
        <c:lblOffset val="100"/>
        <c:noMultiLvlLbl val="0"/>
      </c:catAx>
      <c:valAx>
        <c:axId val="-2144845808"/>
        <c:scaling>
          <c:orientation val="minMax"/>
        </c:scaling>
        <c:delete val="0"/>
        <c:axPos val="b"/>
        <c:majorGridlines/>
        <c:numFmt formatCode="###0.0" sourceLinked="1"/>
        <c:majorTickMark val="out"/>
        <c:minorTickMark val="none"/>
        <c:tickLblPos val="nextTo"/>
        <c:crossAx val="-214471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CC339-4ACE-46F7-9E36-1E95B88BF7D8}" type="datetimeFigureOut">
              <a:rPr lang="el-GR" smtClean="0"/>
              <a:pPr/>
              <a:t>1/6/16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B8E2-55F1-4B4A-81E5-B43A682A3F7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6864" cy="2088232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pPr lvl="0"/>
            <a:r>
              <a:rPr lang="el-GR" dirty="0"/>
              <a:t>Η ιδιοκτησία των ΜΜΕ και η διαμόρφωση του δημοσιογραφικού λόγου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200026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Καθηγητής Γιώργος Πλειός </a:t>
            </a:r>
          </a:p>
          <a:p>
            <a:r>
              <a:rPr lang="el-GR" dirty="0" smtClean="0"/>
              <a:t>Τμήμα Επικοινωνίας και ΜΜΕ</a:t>
            </a:r>
          </a:p>
          <a:p>
            <a:r>
              <a:rPr lang="el-GR" dirty="0" smtClean="0"/>
              <a:t>Εθνικό και Καποδιστριακό Πανεπιστήμιο Αθηνών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r>
              <a:rPr lang="el-GR" sz="4800" dirty="0" smtClean="0"/>
              <a:t>Αδρανής ακολουθία </a:t>
            </a:r>
            <a:endParaRPr lang="el-GR" sz="48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340768"/>
            <a:ext cx="5976664" cy="4320480"/>
          </a:xfrm>
        </p:spPr>
        <p:txBody>
          <a:bodyPr/>
          <a:lstStyle/>
          <a:p>
            <a:r>
              <a:rPr lang="el-GR" dirty="0" smtClean="0"/>
              <a:t>Αιτίες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l-GR" dirty="0" smtClean="0"/>
              <a:t>Αντιμετώπιση της κρίσης</a:t>
            </a:r>
            <a:r>
              <a:rPr lang="en-US" dirty="0" smtClean="0"/>
              <a:t>– </a:t>
            </a:r>
            <a:r>
              <a:rPr lang="el-GR" dirty="0" smtClean="0"/>
              <a:t>τήρηση του ΣΣ</a:t>
            </a:r>
            <a:r>
              <a:rPr lang="en-US" dirty="0" smtClean="0"/>
              <a:t>?</a:t>
            </a:r>
          </a:p>
          <a:p>
            <a:endParaRPr lang="el-GR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827584" y="5093176"/>
          <a:ext cx="6048672" cy="157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42"/>
                <a:gridCol w="2045026"/>
                <a:gridCol w="1368152"/>
                <a:gridCol w="1368152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Αυστηρή</a:t>
                      </a:r>
                      <a:r>
                        <a:rPr lang="el-GR" baseline="0" dirty="0" smtClean="0"/>
                        <a:t> τήρηση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Τήρηση</a:t>
                      </a:r>
                      <a:r>
                        <a:rPr lang="el-GR" baseline="0" dirty="0" smtClean="0"/>
                        <a:t> αλλά αβεβαιότητα για το μέλλον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Κατάργηση του ΣΣ 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αναφέρεται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499724">
                <a:tc>
                  <a:txBody>
                    <a:bodyPr/>
                    <a:lstStyle/>
                    <a:p>
                      <a:r>
                        <a:rPr lang="en-US" dirty="0" smtClean="0"/>
                        <a:t>19,2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2,4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65,4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755576" y="1988840"/>
          <a:ext cx="6048676" cy="164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432"/>
                <a:gridCol w="1018094"/>
                <a:gridCol w="1077982"/>
                <a:gridCol w="898318"/>
                <a:gridCol w="1137869"/>
                <a:gridCol w="1077981"/>
              </a:tblGrid>
              <a:tr h="1055013">
                <a:tc>
                  <a:txBody>
                    <a:bodyPr/>
                    <a:lstStyle/>
                    <a:p>
                      <a:r>
                        <a:rPr lang="el-GR" dirty="0" smtClean="0"/>
                        <a:t>Πολιτιστικές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Φοροδιαφυγή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Διαφθορά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Πελατειακές</a:t>
                      </a:r>
                      <a:r>
                        <a:rPr lang="el-GR" baseline="0" dirty="0" smtClean="0"/>
                        <a:t> σχέσεις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Εξοπλισμοί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Δεν αναφέρονται </a:t>
                      </a:r>
                      <a:endParaRPr lang="el-GR" dirty="0"/>
                    </a:p>
                  </a:txBody>
                  <a:tcPr/>
                </a:tc>
              </a:tr>
              <a:tr h="457155">
                <a:tc>
                  <a:txBody>
                    <a:bodyPr/>
                    <a:lstStyle/>
                    <a:p>
                      <a:r>
                        <a:rPr lang="en-US" dirty="0" smtClean="0"/>
                        <a:t>10,5%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5,9%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2,8%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0,7%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75,2%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7020272" y="2697301"/>
            <a:ext cx="21237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dirty="0" smtClean="0"/>
              <a:t>Ποσοτική ανάλυση περιεχομένου του </a:t>
            </a:r>
            <a:r>
              <a:rPr lang="en-US" sz="1400" dirty="0" smtClean="0"/>
              <a:t>10% </a:t>
            </a:r>
            <a:r>
              <a:rPr lang="el-GR" sz="1400" dirty="0" smtClean="0"/>
              <a:t>των άρθρων που αναφέρονται στην ελληνική κρίση και δημοσιεύτηκαν Νοέμβριο </a:t>
            </a:r>
            <a:r>
              <a:rPr lang="en-US" sz="1400" dirty="0" smtClean="0"/>
              <a:t>2009 –</a:t>
            </a:r>
            <a:r>
              <a:rPr lang="el-GR" sz="1400" dirty="0" smtClean="0"/>
              <a:t>Ιούλιο </a:t>
            </a:r>
            <a:r>
              <a:rPr lang="en-US" sz="1400" dirty="0" smtClean="0"/>
              <a:t>201 0.</a:t>
            </a:r>
            <a:r>
              <a:rPr lang="el-GR" sz="1400" dirty="0" smtClean="0"/>
              <a:t> σε Ελλάδα, Γαλλία, Γερμανία  σε </a:t>
            </a:r>
            <a:r>
              <a:rPr lang="en-US" sz="1400" dirty="0" smtClean="0"/>
              <a:t>2 </a:t>
            </a:r>
            <a:r>
              <a:rPr lang="el-GR" sz="1400" dirty="0" smtClean="0"/>
              <a:t>εφημερίδες, 1 ΚΑ και 1 ΚΔ </a:t>
            </a:r>
            <a:endParaRPr lang="en-US" sz="1400" dirty="0" smtClean="0"/>
          </a:p>
          <a:p>
            <a:pPr>
              <a:defRPr/>
            </a:pPr>
            <a:r>
              <a:rPr lang="el-GR" sz="1400" dirty="0" smtClean="0"/>
              <a:t>α</a:t>
            </a:r>
            <a:r>
              <a:rPr lang="en-US" sz="1400" dirty="0" smtClean="0"/>
              <a:t>) TA NEA</a:t>
            </a:r>
            <a:r>
              <a:rPr lang="el-GR" sz="1400" dirty="0" smtClean="0"/>
              <a:t> β</a:t>
            </a:r>
            <a:r>
              <a:rPr lang="en-US" sz="1400" dirty="0" smtClean="0"/>
              <a:t>) </a:t>
            </a:r>
            <a:r>
              <a:rPr lang="el-GR" sz="1400" dirty="0" smtClean="0"/>
              <a:t>Καθημερινή, γ) </a:t>
            </a:r>
            <a:r>
              <a:rPr lang="en-US" sz="1400" dirty="0" smtClean="0"/>
              <a:t> Le Figaro </a:t>
            </a:r>
            <a:r>
              <a:rPr lang="el-GR" sz="1400" dirty="0" smtClean="0"/>
              <a:t>δ</a:t>
            </a:r>
            <a:r>
              <a:rPr lang="en-US" sz="1400" dirty="0" smtClean="0"/>
              <a:t>) Liberation</a:t>
            </a:r>
          </a:p>
          <a:p>
            <a:pPr>
              <a:defRPr/>
            </a:pPr>
            <a:r>
              <a:rPr lang="el-GR" sz="1400" dirty="0" smtClean="0"/>
              <a:t>ε)</a:t>
            </a:r>
            <a:r>
              <a:rPr lang="en-US" sz="1400" dirty="0" smtClean="0"/>
              <a:t> </a:t>
            </a:r>
            <a:r>
              <a:rPr lang="en-US" sz="1400" dirty="0" err="1" smtClean="0"/>
              <a:t>Sueddeuts</a:t>
            </a:r>
            <a:r>
              <a:rPr lang="en-US" sz="1400" dirty="0" smtClean="0"/>
              <a:t> </a:t>
            </a:r>
            <a:r>
              <a:rPr lang="en-US" sz="1400" dirty="0" err="1" smtClean="0"/>
              <a:t>Zeitung</a:t>
            </a:r>
            <a:r>
              <a:rPr lang="en-US" sz="1400" dirty="0" smtClean="0"/>
              <a:t> </a:t>
            </a:r>
            <a:r>
              <a:rPr lang="el-GR" sz="1400" dirty="0" smtClean="0"/>
              <a:t>στ) </a:t>
            </a:r>
            <a:r>
              <a:rPr lang="en-US" sz="1400" dirty="0" smtClean="0"/>
              <a:t>Die Welt</a:t>
            </a:r>
          </a:p>
          <a:p>
            <a:pPr>
              <a:defRPr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16024"/>
            <a:ext cx="8424936" cy="1556792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Μαχητική ακολουθία (2011)</a:t>
            </a:r>
            <a:r>
              <a:rPr kumimoji="0" lang="el-G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/>
            </a:r>
            <a:b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</a:br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Χαρακτήρας της κρίσης (%)</a:t>
            </a:r>
            <a:endParaRPr lang="el-GR" dirty="0"/>
          </a:p>
        </p:txBody>
      </p:sp>
      <p:graphicFrame>
        <p:nvGraphicFramePr>
          <p:cNvPr id="4" name="30 - Γράφημα"/>
          <p:cNvGraphicFramePr/>
          <p:nvPr/>
        </p:nvGraphicFramePr>
        <p:xfrm>
          <a:off x="539552" y="2060848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656184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el-GR" sz="3600" dirty="0" smtClean="0"/>
              <a:t>Μαχητική ακολουθία (2011) </a:t>
            </a:r>
            <a:br>
              <a:rPr lang="el-GR" sz="3600" dirty="0" smtClean="0"/>
            </a:br>
            <a:r>
              <a:rPr lang="el-GR" sz="3600" dirty="0" smtClean="0"/>
              <a:t>Στρατηγική </a:t>
            </a:r>
            <a:r>
              <a:rPr lang="el-GR" sz="3600" dirty="0"/>
              <a:t>για την αντιμετώπιση της </a:t>
            </a:r>
            <a:r>
              <a:rPr lang="el-GR" sz="3600" dirty="0" smtClean="0"/>
              <a:t>κρίσης (%) </a:t>
            </a:r>
            <a:endParaRPr lang="el-GR" sz="3600" dirty="0"/>
          </a:p>
        </p:txBody>
      </p:sp>
      <p:graphicFrame>
        <p:nvGraphicFramePr>
          <p:cNvPr id="5" name="4 - Γράφημα"/>
          <p:cNvGraphicFramePr/>
          <p:nvPr/>
        </p:nvGraphicFramePr>
        <p:xfrm>
          <a:off x="539552" y="2060848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44016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Μαχητική ακολουθία (2013 – 2014) </a:t>
            </a:r>
            <a:br>
              <a:rPr lang="el-GR" dirty="0" smtClean="0"/>
            </a:br>
            <a:r>
              <a:rPr lang="el-GR" dirty="0" smtClean="0"/>
              <a:t>Έκταση της κάλυψης της κρίσης </a:t>
            </a:r>
            <a:r>
              <a:rPr lang="en-US" dirty="0" smtClean="0"/>
              <a:t>(%)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8 - Γράφημα"/>
          <p:cNvGraphicFramePr/>
          <p:nvPr/>
        </p:nvGraphicFramePr>
        <p:xfrm>
          <a:off x="1043608" y="2060848"/>
          <a:ext cx="68407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512168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Μαχητική ακολουθία (</a:t>
            </a:r>
            <a:r>
              <a:rPr lang="el-GR" dirty="0" smtClean="0"/>
              <a:t>2013-2014) </a:t>
            </a:r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/>
            </a:r>
            <a:b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</a:br>
            <a:r>
              <a:rPr kumimoji="0" lang="el-G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Times New Roman" pitchFamily="18" charset="0"/>
              </a:rPr>
              <a:t>Ο χαρακτήρας της κρίσης (%)</a:t>
            </a:r>
            <a:endParaRPr lang="el-GR" dirty="0"/>
          </a:p>
        </p:txBody>
      </p:sp>
      <p:graphicFrame>
        <p:nvGraphicFramePr>
          <p:cNvPr id="4" name="9 - Γράφημα"/>
          <p:cNvGraphicFramePr/>
          <p:nvPr/>
        </p:nvGraphicFramePr>
        <p:xfrm>
          <a:off x="683568" y="1988840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el-GR" dirty="0" smtClean="0"/>
              <a:t>Μαχητική ακολουθία 2011 (%)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700809"/>
            <a:ext cx="6768752" cy="4680520"/>
          </a:xfrm>
        </p:spPr>
        <p:txBody>
          <a:bodyPr/>
          <a:lstStyle/>
          <a:p>
            <a:r>
              <a:rPr lang="el-GR" dirty="0" smtClean="0"/>
              <a:t>Αιτίες της κρίσης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Λύσεις</a:t>
            </a:r>
            <a:endParaRPr lang="en-US" dirty="0" smtClean="0"/>
          </a:p>
          <a:p>
            <a:r>
              <a:rPr lang="en-US" dirty="0" smtClean="0"/>
              <a:t>Dealing with crisis 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39552" y="2492896"/>
          <a:ext cx="6408712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409991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Οικονομικές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Πολιτικές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Κοινωνικές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Πολιτιστικές</a:t>
                      </a:r>
                      <a:endParaRPr lang="el-GR" sz="1600" dirty="0"/>
                    </a:p>
                  </a:txBody>
                  <a:tcPr/>
                </a:tc>
              </a:tr>
              <a:tr h="4541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28,3%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30,8%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11,7%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13,3%</a:t>
                      </a:r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467544" y="4797152"/>
          <a:ext cx="6552728" cy="144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440160"/>
                <a:gridCol w="1273531"/>
                <a:gridCol w="1001076"/>
                <a:gridCol w="858066"/>
                <a:gridCol w="1475839"/>
              </a:tblGrid>
              <a:tr h="672075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Τεχνοκρατικές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Οικονομικές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Πολιτικές 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Κοινωνικές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Πολιτιστικές </a:t>
                      </a:r>
                      <a:endParaRPr lang="el-GR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Ναι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44,5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39,8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22,5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11,3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9,8</a:t>
                      </a:r>
                      <a:endParaRPr lang="el-GR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Όχι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55,5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60,2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74,5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88,7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90,2</a:t>
                      </a:r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7092280" y="2420888"/>
            <a:ext cx="1872208" cy="424847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>
              <a:buClr>
                <a:schemeClr val="accent1"/>
              </a:buClr>
              <a:buSzPct val="80000"/>
            </a:pPr>
            <a:r>
              <a:rPr lang="el-GR" sz="1600" dirty="0" smtClean="0"/>
              <a:t>Έρευνα στο περιεχόμενο 600 άρθρων Τα Νέα, Καθημερινή,  </a:t>
            </a:r>
            <a:r>
              <a:rPr lang="en-US" sz="1600" dirty="0" smtClean="0"/>
              <a:t>La </a:t>
            </a:r>
            <a:r>
              <a:rPr lang="en-US" sz="1600" dirty="0" err="1" smtClean="0"/>
              <a:t>Republica</a:t>
            </a:r>
            <a:r>
              <a:rPr lang="en-US" sz="1600" dirty="0" smtClean="0"/>
              <a:t> </a:t>
            </a:r>
            <a:r>
              <a:rPr lang="el-GR" sz="1600" dirty="0" smtClean="0"/>
              <a:t>, </a:t>
            </a:r>
            <a:r>
              <a:rPr lang="en-US" sz="1600" dirty="0" err="1" smtClean="0"/>
              <a:t>Corriere</a:t>
            </a:r>
            <a:r>
              <a:rPr lang="en-US" sz="1600" dirty="0" smtClean="0"/>
              <a:t> de la </a:t>
            </a:r>
          </a:p>
          <a:p>
            <a:pPr lvl="0">
              <a:buClr>
                <a:schemeClr val="accent1"/>
              </a:buClr>
              <a:buSzPct val="80000"/>
            </a:pPr>
            <a:r>
              <a:rPr lang="en-US" sz="1600" dirty="0" smtClean="0"/>
              <a:t>Serra,</a:t>
            </a:r>
            <a:r>
              <a:rPr lang="el-GR" sz="1600" dirty="0" smtClean="0"/>
              <a:t> </a:t>
            </a:r>
            <a:r>
              <a:rPr lang="en-GB" sz="1600" dirty="0" smtClean="0"/>
              <a:t>Liberation</a:t>
            </a:r>
            <a:r>
              <a:rPr lang="el-GR" sz="1600" dirty="0" smtClean="0"/>
              <a:t>,</a:t>
            </a:r>
            <a:r>
              <a:rPr lang="en-US" sz="1600" dirty="0" smtClean="0"/>
              <a:t> Le Figaro</a:t>
            </a:r>
            <a:r>
              <a:rPr lang="el-GR" sz="1600" dirty="0" smtClean="0"/>
              <a:t>, </a:t>
            </a:r>
            <a:r>
              <a:rPr lang="en-US" sz="1600" dirty="0" err="1" smtClean="0"/>
              <a:t>SudDeutsche</a:t>
            </a:r>
            <a:r>
              <a:rPr lang="en-US" sz="1600" dirty="0" smtClean="0"/>
              <a:t> </a:t>
            </a:r>
          </a:p>
          <a:p>
            <a:pPr lvl="0">
              <a:buClr>
                <a:schemeClr val="accent1"/>
              </a:buClr>
              <a:buSzPct val="80000"/>
            </a:pPr>
            <a:r>
              <a:rPr lang="en-US" sz="1600" dirty="0" err="1" smtClean="0"/>
              <a:t>Zeitung</a:t>
            </a:r>
            <a:r>
              <a:rPr lang="el-GR" sz="1600" dirty="0" smtClean="0"/>
              <a:t>, </a:t>
            </a:r>
            <a:r>
              <a:rPr lang="en-US" sz="1600" dirty="0" smtClean="0"/>
              <a:t> Die Welt </a:t>
            </a:r>
            <a:r>
              <a:rPr lang="el-GR" sz="1600" dirty="0" smtClean="0"/>
              <a:t>, </a:t>
            </a:r>
            <a:r>
              <a:rPr lang="en-US" sz="1600" dirty="0" smtClean="0"/>
              <a:t>Guardian &amp; Daily Telegraph</a:t>
            </a:r>
            <a:r>
              <a:rPr lang="el-GR" sz="1600" dirty="0" smtClean="0"/>
              <a:t> στο διάστημα Οκτώβριος 2008 –  Απρίλιος 2011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80020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r>
              <a:rPr lang="el-GR" dirty="0" smtClean="0"/>
              <a:t>Μαχητική ακολουθία </a:t>
            </a:r>
            <a:br>
              <a:rPr lang="el-GR" dirty="0" smtClean="0"/>
            </a:br>
            <a:r>
              <a:rPr lang="el-GR" dirty="0" smtClean="0"/>
              <a:t>Αιτίες της κρίσης 2014(%) </a:t>
            </a:r>
            <a:endParaRPr lang="el-GR" dirty="0"/>
          </a:p>
        </p:txBody>
      </p:sp>
      <p:graphicFrame>
        <p:nvGraphicFramePr>
          <p:cNvPr id="4" name="4 - Γράφημα"/>
          <p:cNvGraphicFramePr>
            <a:graphicFrameLocks/>
          </p:cNvGraphicFramePr>
          <p:nvPr/>
        </p:nvGraphicFramePr>
        <p:xfrm>
          <a:off x="683568" y="2132856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44016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r>
              <a:rPr lang="el-GR" sz="3600" dirty="0" smtClean="0"/>
              <a:t>Μαχητική ακολουθία (2013-2014)</a:t>
            </a:r>
            <a:br>
              <a:rPr lang="el-GR" sz="3600" dirty="0" smtClean="0"/>
            </a:br>
            <a:r>
              <a:rPr lang="el-GR" sz="3600" dirty="0" smtClean="0"/>
              <a:t>Πολιτικοί φορείς, υπεύθυνοι για την κρίση (%) </a:t>
            </a:r>
            <a:endParaRPr lang="el-GR" sz="3600" dirty="0"/>
          </a:p>
        </p:txBody>
      </p:sp>
      <p:graphicFrame>
        <p:nvGraphicFramePr>
          <p:cNvPr id="4" name="5 - Γράφημα"/>
          <p:cNvGraphicFramePr>
            <a:graphicFrameLocks/>
          </p:cNvGraphicFramePr>
          <p:nvPr/>
        </p:nvGraphicFramePr>
        <p:xfrm>
          <a:off x="611560" y="2060848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el-GR" dirty="0" smtClean="0"/>
              <a:t>Ερωτήσεις?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κάλυψη της κρίσης/1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el-GR" dirty="0" smtClean="0"/>
              <a:t>Γενικά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Σήμερα ευρέως διαδεδομένη άποψη</a:t>
            </a:r>
          </a:p>
          <a:p>
            <a:r>
              <a:rPr lang="el-GR" dirty="0" smtClean="0"/>
              <a:t>Παλιότερα ο μαρξισμός υποστήριζε την άποψη </a:t>
            </a:r>
          </a:p>
          <a:p>
            <a:r>
              <a:rPr lang="el-GR" dirty="0" smtClean="0"/>
              <a:t>Προσεγγίσεις επί του θέματος – Μαρξισμός </a:t>
            </a:r>
          </a:p>
          <a:p>
            <a:pPr lvl="1"/>
            <a:r>
              <a:rPr lang="el-GR" dirty="0" smtClean="0"/>
              <a:t>Μαρξ: Κυρίαρχες ιδέες =  οι ιδέες της κυρίαρχης τάξης </a:t>
            </a:r>
          </a:p>
          <a:p>
            <a:pPr lvl="1"/>
            <a:r>
              <a:rPr lang="el-GR" dirty="0" err="1" smtClean="0"/>
              <a:t>Αλτουσέρ</a:t>
            </a:r>
            <a:endParaRPr lang="el-GR" dirty="0" smtClean="0"/>
          </a:p>
          <a:p>
            <a:pPr lvl="1"/>
            <a:r>
              <a:rPr lang="el-GR" dirty="0" smtClean="0"/>
              <a:t>Σχολή της Φρανκφούρτης </a:t>
            </a:r>
          </a:p>
          <a:p>
            <a:pPr lvl="1"/>
            <a:r>
              <a:rPr lang="en-US" dirty="0" smtClean="0"/>
              <a:t>Hall </a:t>
            </a:r>
            <a:endParaRPr lang="el-GR" dirty="0" smtClean="0"/>
          </a:p>
          <a:p>
            <a:pPr lvl="1"/>
            <a:r>
              <a:rPr lang="en-US" dirty="0" smtClean="0"/>
              <a:t>George </a:t>
            </a:r>
            <a:r>
              <a:rPr lang="en-US" dirty="0" err="1" smtClean="0"/>
              <a:t>Gerbner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Chomsky – Hermann </a:t>
            </a:r>
          </a:p>
          <a:p>
            <a:pPr lvl="1"/>
            <a:r>
              <a:rPr lang="el-GR" dirty="0" smtClean="0"/>
              <a:t>Νέα πολιτική οικονομία των ΜΜΕ </a:t>
            </a:r>
          </a:p>
          <a:p>
            <a:pPr lvl="1"/>
            <a:endParaRPr lang="en-US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κάλυψη της κρίσης/2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κάλυψη της κρίσης/3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κάλυψη της κρίσης/4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ΜΜΕ – πολιτική (</a:t>
            </a:r>
            <a:r>
              <a:rPr lang="en-US" dirty="0" err="1" smtClean="0"/>
              <a:t>Hallin</a:t>
            </a:r>
            <a:r>
              <a:rPr lang="en-US" dirty="0" smtClean="0"/>
              <a:t> &amp; </a:t>
            </a:r>
            <a:r>
              <a:rPr lang="en-US" dirty="0" err="1" smtClean="0"/>
              <a:t>Mancii</a:t>
            </a:r>
            <a:r>
              <a:rPr lang="en-US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/>
          </a:blip>
          <a:stretch>
            <a:fillRect/>
          </a:stretch>
        </p:blipFill>
        <p:spPr>
          <a:xfrm rot="5400000">
            <a:off x="2307677" y="472744"/>
            <a:ext cx="4852681" cy="745282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55928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Ειδικότερα μεθοδολογικά ζητήματα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9685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Δυο τάσεις στο μαρξισμό </a:t>
            </a:r>
          </a:p>
          <a:p>
            <a:pPr lvl="1"/>
            <a:r>
              <a:rPr lang="el-GR" dirty="0" smtClean="0"/>
              <a:t>Κέρδος</a:t>
            </a:r>
          </a:p>
          <a:p>
            <a:pPr lvl="1"/>
            <a:r>
              <a:rPr lang="el-GR" dirty="0" smtClean="0"/>
              <a:t>Κοινωνικό έλεγχο (ιδεολογική επιρροή)  </a:t>
            </a:r>
          </a:p>
          <a:p>
            <a:r>
              <a:rPr lang="el-GR" dirty="0" smtClean="0"/>
              <a:t>Διπλή σχέση ιδιοκτησίας και περιεχομένου στα ΜΜΕ ( Π. </a:t>
            </a:r>
            <a:r>
              <a:rPr lang="el-GR" dirty="0" err="1" smtClean="0"/>
              <a:t>Μάνινγκ</a:t>
            </a:r>
            <a:r>
              <a:rPr lang="el-GR" dirty="0" smtClean="0"/>
              <a:t>) </a:t>
            </a:r>
          </a:p>
          <a:p>
            <a:pPr lvl="1"/>
            <a:r>
              <a:rPr lang="el-GR" dirty="0" err="1" smtClean="0"/>
              <a:t>Εργαλειακή</a:t>
            </a:r>
            <a:r>
              <a:rPr lang="el-GR" dirty="0" smtClean="0"/>
              <a:t> σχέση (ενεργητική – ηθελημένη  στάση των ιδιοκτητών) – πχ </a:t>
            </a:r>
            <a:r>
              <a:rPr lang="en-US" dirty="0" smtClean="0"/>
              <a:t>Fox </a:t>
            </a:r>
          </a:p>
          <a:p>
            <a:pPr lvl="1"/>
            <a:r>
              <a:rPr lang="el-GR" dirty="0" smtClean="0"/>
              <a:t>Δομική σχέση (οι ανάγκες της αγοράς ανεξάρτητα από την οπτική των ιδιοκτητών) </a:t>
            </a:r>
          </a:p>
          <a:p>
            <a:r>
              <a:rPr lang="el-GR" dirty="0" smtClean="0"/>
              <a:t>Ο ρόλος του επικοινωνιακού – πολιτικού συστήματος </a:t>
            </a:r>
          </a:p>
          <a:p>
            <a:pPr lvl="1"/>
            <a:endParaRPr lang="el-GR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r>
              <a:rPr lang="el-GR" dirty="0" smtClean="0"/>
              <a:t>Η περίπτωση των ελληνικών ΜΜΕ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44522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Μέχρι τέλη ’80</a:t>
            </a:r>
          </a:p>
          <a:p>
            <a:pPr lvl="1"/>
            <a:r>
              <a:rPr lang="el-GR" dirty="0" smtClean="0"/>
              <a:t>Βιοτεχνίες, οικογενειακές επιχειρήσεις </a:t>
            </a:r>
          </a:p>
          <a:p>
            <a:pPr lvl="1"/>
            <a:r>
              <a:rPr lang="el-GR" dirty="0" smtClean="0"/>
              <a:t>Δημοσιογράφοι – εκδότες </a:t>
            </a:r>
          </a:p>
          <a:p>
            <a:pPr lvl="1"/>
            <a:r>
              <a:rPr lang="el-GR" dirty="0" smtClean="0"/>
              <a:t>Όχι επιχειρηματικότητα – διαφημίσεις </a:t>
            </a:r>
          </a:p>
          <a:p>
            <a:pPr lvl="1"/>
            <a:r>
              <a:rPr lang="el-GR" dirty="0" smtClean="0"/>
              <a:t>Κύρια μορφή χρηματοδότησης οι πωλήσεις </a:t>
            </a:r>
          </a:p>
          <a:p>
            <a:pPr lvl="1"/>
            <a:r>
              <a:rPr lang="el-GR" dirty="0" smtClean="0"/>
              <a:t>Κρατικό μονοπώλιο στα Ρ/Τα ΜΜΕ </a:t>
            </a:r>
          </a:p>
          <a:p>
            <a:r>
              <a:rPr lang="el-GR" dirty="0" smtClean="0"/>
              <a:t>Τέλη ‘80 – 2010 («χρυσή εποχή»)</a:t>
            </a:r>
          </a:p>
          <a:p>
            <a:pPr lvl="1"/>
            <a:r>
              <a:rPr lang="el-GR" dirty="0" smtClean="0"/>
              <a:t>Είσοδος επιχειρηματιών – άσχετων με τα ΜΜΕ (κατασκευές, βιομηχανία, ναυτιλία) </a:t>
            </a:r>
          </a:p>
          <a:p>
            <a:pPr lvl="1"/>
            <a:r>
              <a:rPr lang="el-GR" dirty="0" smtClean="0"/>
              <a:t>Εξαγορά παραδοσιακών εφημερίδων (</a:t>
            </a:r>
            <a:r>
              <a:rPr lang="el-GR" i="1" dirty="0" smtClean="0"/>
              <a:t>Ακρόπολις</a:t>
            </a:r>
            <a:r>
              <a:rPr lang="el-GR" dirty="0" smtClean="0"/>
              <a:t>, </a:t>
            </a:r>
            <a:r>
              <a:rPr lang="el-GR" i="1" dirty="0" err="1" smtClean="0"/>
              <a:t>Βραδυνή</a:t>
            </a:r>
            <a:r>
              <a:rPr lang="el-GR" dirty="0" smtClean="0"/>
              <a:t> , </a:t>
            </a:r>
            <a:r>
              <a:rPr lang="el-GR" i="1" dirty="0" smtClean="0"/>
              <a:t>Καθημερινή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Εκδόθηκαν ή επανεκδόθηκαν από επιχειρηματίες </a:t>
            </a:r>
            <a:r>
              <a:rPr lang="el-GR" i="1" dirty="0" smtClean="0"/>
              <a:t>Έθνος, Ελεύθερος Τύπος, Επικαιρότητα, Μεσημβρινή, Πρώτη, </a:t>
            </a:r>
            <a:r>
              <a:rPr lang="el-GR" dirty="0" smtClean="0"/>
              <a:t>24 ώρες, ΕΝΑ) - νέα συγκροτήματα (</a:t>
            </a:r>
            <a:r>
              <a:rPr lang="el-GR" dirty="0" err="1" smtClean="0"/>
              <a:t>Κοσκωτάς</a:t>
            </a:r>
            <a:r>
              <a:rPr lang="el-GR" dirty="0" smtClean="0"/>
              <a:t>) </a:t>
            </a:r>
          </a:p>
          <a:p>
            <a:pPr lvl="1"/>
            <a:r>
              <a:rPr lang="el-GR" dirty="0" smtClean="0"/>
              <a:t>Εμφανίστηκαν ιδιωτικά ΡΤ ΜΜΕ  </a:t>
            </a:r>
          </a:p>
          <a:p>
            <a:pPr lvl="1"/>
            <a:r>
              <a:rPr lang="el-GR" dirty="0" smtClean="0"/>
              <a:t>Μετατόπιση στη διαφήμιση</a:t>
            </a:r>
          </a:p>
          <a:p>
            <a:pPr lvl="1"/>
            <a:r>
              <a:rPr lang="el-GR" dirty="0" smtClean="0"/>
              <a:t>Έδαφος ο καταναλωτισμός – αλλαγή σχέσης με το κράτος </a:t>
            </a:r>
          </a:p>
          <a:p>
            <a:r>
              <a:rPr lang="el-GR" dirty="0" smtClean="0"/>
              <a:t>2010 - 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90000"/>
          </a:bodyPr>
          <a:lstStyle/>
          <a:p>
            <a:r>
              <a:rPr lang="el-GR" dirty="0" smtClean="0"/>
              <a:t>Η περίοδος της κρίσης </a:t>
            </a:r>
            <a:br>
              <a:rPr lang="el-GR" dirty="0" smtClean="0"/>
            </a:br>
            <a:r>
              <a:rPr lang="el-GR" dirty="0" smtClean="0"/>
              <a:t>2010 -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88840"/>
            <a:ext cx="8640960" cy="506916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el-GR" sz="2400" dirty="0" smtClean="0"/>
              <a:t>Αδρανής ακολουθία  (Μάιος 2010 – Μάιος 2011)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Η συνήθης διαπλοκή των ΜΜΕ όπως στο παρελθόν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Η συνήθης υποστήριξη όπως στο παρελθόν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Ηθικά και πολιτιστικά επιχειρήματα, ερμηνείες της κρίσης </a:t>
            </a:r>
            <a:r>
              <a:rPr lang="en-US" sz="1400" dirty="0" smtClean="0"/>
              <a:t>(</a:t>
            </a:r>
            <a:r>
              <a:rPr lang="el-GR" sz="1400" dirty="0" smtClean="0"/>
              <a:t>Πλειός κ.ά. 2</a:t>
            </a:r>
            <a:r>
              <a:rPr lang="en-US" sz="1400" dirty="0" smtClean="0"/>
              <a:t>011, </a:t>
            </a:r>
            <a:r>
              <a:rPr lang="el-GR" sz="1400" dirty="0" smtClean="0"/>
              <a:t>Μυλωνάς και </a:t>
            </a:r>
            <a:r>
              <a:rPr lang="el-GR" sz="1400" dirty="0" err="1" smtClean="0"/>
              <a:t>Κομπατσιάρης</a:t>
            </a:r>
            <a:r>
              <a:rPr lang="en-US" sz="1400" dirty="0" smtClean="0"/>
              <a:t> 2013) </a:t>
            </a:r>
            <a:endParaRPr lang="en-US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el-GR" sz="2400" dirty="0" smtClean="0"/>
              <a:t>Μαχητική ακολουθία (Μάιος 2011 – Ιούλιος 2015)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Στροφή προς το δανεισμό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Οικονομικά και πολιτικά επιχειρήματα,  ερμηνείες της κρίσης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Κλιμακούμενες ψυχολογικές επιχειρήσεις σε κρίσιμες περιόδους (Πλειός κ.ά. </a:t>
            </a:r>
            <a:r>
              <a:rPr lang="en-US" sz="1400" dirty="0" smtClean="0"/>
              <a:t>2013, </a:t>
            </a:r>
            <a:r>
              <a:rPr lang="el-GR" sz="1400" dirty="0" smtClean="0"/>
              <a:t>Πλειός </a:t>
            </a:r>
            <a:r>
              <a:rPr lang="en-US" sz="1400" dirty="0" smtClean="0"/>
              <a:t>2012, 2012, </a:t>
            </a:r>
            <a:r>
              <a:rPr lang="en-US" sz="1400" dirty="0" err="1" smtClean="0"/>
              <a:t>Tzogopoulos</a:t>
            </a:r>
            <a:r>
              <a:rPr lang="en-US" sz="1400" dirty="0" smtClean="0"/>
              <a:t>, 2013) </a:t>
            </a:r>
            <a:endParaRPr lang="en-US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l-GR" sz="2400" dirty="0" smtClean="0"/>
              <a:t>Γ.   </a:t>
            </a:r>
            <a:r>
              <a:rPr lang="el-GR" sz="2400" dirty="0" err="1" smtClean="0"/>
              <a:t>Κανονικοποίηση</a:t>
            </a:r>
            <a:r>
              <a:rPr lang="el-GR" sz="2400" dirty="0" smtClean="0"/>
              <a:t> της κρίσης – εξάντληση της ακολουθίας? (Αύγουστος 2015- ) 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Αβεβαιότητα και αλλαγές στο επιχειρηματικό πεδίο</a:t>
            </a:r>
          </a:p>
          <a:p>
            <a:pPr marL="914400" lvl="1" indent="-457200">
              <a:spcBef>
                <a:spcPts val="0"/>
              </a:spcBef>
            </a:pPr>
            <a:r>
              <a:rPr lang="el-GR" sz="2000" dirty="0" smtClean="0"/>
              <a:t>Επιφυλακτική στάση </a:t>
            </a:r>
          </a:p>
          <a:p>
            <a:pPr lvl="1"/>
            <a:endParaRPr lang="el-GR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368152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el-GR" sz="2800" dirty="0" smtClean="0"/>
              <a:t>Η διαφημιστική δαπάνη σε έντυπα και ραδιοτηλεοπτικά Μέσα (σε εκατ. ευρώ), 2000-2011</a:t>
            </a:r>
            <a:br>
              <a:rPr lang="el-GR" sz="2800" dirty="0" smtClean="0"/>
            </a:br>
            <a:endParaRPr lang="el-GR" sz="28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1988840"/>
          <a:ext cx="7200798" cy="4287432"/>
        </p:xfrm>
        <a:graphic>
          <a:graphicData uri="http://schemas.openxmlformats.org/drawingml/2006/table">
            <a:tbl>
              <a:tblPr/>
              <a:tblGrid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3268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Έτος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Εφημερίδες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Περιοδικά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Ραδιόφωνο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Τηλεόραση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latin typeface="Times New Roman"/>
                          <a:ea typeface="Calibri"/>
                          <a:cs typeface="Times New Roman"/>
                        </a:rPr>
                        <a:t>Σύνολο</a:t>
                      </a:r>
                      <a:endParaRPr lang="el-G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302,5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470,4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70,5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665,1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Times New Roman"/>
                          <a:ea typeface="Calibri"/>
                          <a:cs typeface="Times New Roman"/>
                        </a:rPr>
                        <a:t>1.50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l-GR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255,3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532,2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661,0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519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253,5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604,8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87,7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712,6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658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302,4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684,7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98,5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720,8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.8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353,2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803,5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115,6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768,1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040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407,4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886,2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113,9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784,7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452,4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978,1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119,4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793,6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499,7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1.047,5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165,6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941,5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654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478,6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1.113,3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215.0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862.0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68,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441,7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889,8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166,2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714,8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212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434,1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746,0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124,2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583,2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7,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359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579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r>
                        <a:rPr lang="el-GR" sz="1400">
                          <a:latin typeface="Times New Roman"/>
                          <a:ea typeface="Calibri"/>
                          <a:cs typeface="Times New Roman"/>
                        </a:rPr>
                        <a:t>6,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r>
                        <a:rPr lang="el-GR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Οικονομικά αποτελέσματα οκτώ επιχειρήσεων και ομίλων Μέσων (σε εκατ. ευρώ), 2010-2004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23527" y="1268760"/>
          <a:ext cx="8532440" cy="5567444"/>
        </p:xfrm>
        <a:graphic>
          <a:graphicData uri="http://schemas.openxmlformats.org/drawingml/2006/table">
            <a:tbl>
              <a:tblPr/>
              <a:tblGrid>
                <a:gridCol w="2182592"/>
                <a:gridCol w="962909"/>
                <a:gridCol w="962909"/>
                <a:gridCol w="962909"/>
                <a:gridCol w="962909"/>
                <a:gridCol w="962909"/>
                <a:gridCol w="802423"/>
                <a:gridCol w="732880"/>
              </a:tblGrid>
              <a:tr h="82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el-G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ΔΗΜΟΣΙΟΓΡΑΦΙΚΟΣ ΟΡΓΑΝΙΣΜΟΣ ΛΑΜΠΡΑΚΗ Α.Ε.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201,1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255,8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285,0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282,1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276,8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296,3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Calibri"/>
                          <a:cs typeface="Times New Roman"/>
                        </a:rPr>
                        <a:t>307,7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-47,1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-18,8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-8,6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-4,6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-8,9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224,0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192,2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198,9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186,5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191,8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240,4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245,3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>
                          <a:latin typeface="Times New Roman"/>
                          <a:ea typeface="Calibri"/>
                          <a:cs typeface="Times New Roman"/>
                        </a:rPr>
                        <a:t>ΠΗΓΑΣΟΣ ΕΚΔΟΤΙΚΗ Α.Ε.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162,5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227,9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243,5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197,1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192,5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150,2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145,6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-31,1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-5,9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-4,5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202,4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235,4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230,9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161,6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145,5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80,5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63,9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ΤΗΛΕΤΥΠΟΣ Α.Ε.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112,1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139,4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168,9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174,8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145,1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137,6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122,8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-27,5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42,4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199,7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178,0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173,4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152,5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158,1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146,7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140,7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Times New Roman"/>
                          <a:ea typeface="Calibri"/>
                          <a:cs typeface="Times New Roman"/>
                        </a:rPr>
                        <a:t>ANTENNA GROUP A</a:t>
                      </a: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6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134,7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157,5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172,7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185,6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217,2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205,7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-78,5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465,1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-9,5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-4,0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307,7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373,5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292,1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265,8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273,5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317,7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>
                          <a:latin typeface="Times New Roman"/>
                          <a:ea typeface="Calibri"/>
                          <a:cs typeface="Times New Roman"/>
                        </a:rPr>
                        <a:t>Η ΚΑΘΗΜΕΡΙΝΗ Α.Ε.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82,4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90,7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108,5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133,5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106,0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79,7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96,2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-6,3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-6,4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76,1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79,7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73,5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58,4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48,9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97,0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ΕΚΔΟΣΕΙΣ ΛΥΜΠΕΡΗ Α.Ε.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75,9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80,4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92,9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92,4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83,1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82,8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68,0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65,6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65,4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71,1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68,4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65,0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35,1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34,6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Χ. Κ. ΤΕΓΟΠΟΥΛΟΣ ΕΚΔΟΣΕΙΣ Α.Ε.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60,9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79,6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102,1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113,4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124,8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109,5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110,4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-21,5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-15,9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-6,3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75,2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107,9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48,5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63,8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 gridSpan="8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Times New Roman"/>
                          <a:ea typeface="Calibri"/>
                          <a:cs typeface="Times New Roman"/>
                        </a:rPr>
                        <a:t>IMAKO MEDIA A</a:t>
                      </a: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6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l-GR" sz="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Κύκλος εργασιών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45,4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57,2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52,8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46,0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39,3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8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Αποτελέσματα χρήσεως μετά από φόρους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-3,4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-1,8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Σύνολο υποχρεώσεων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58,3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59,8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57,3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43,9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>
                          <a:latin typeface="Times New Roman"/>
                          <a:ea typeface="Calibri"/>
                          <a:cs typeface="Times New Roman"/>
                        </a:rPr>
                        <a:t>35,9</a:t>
                      </a:r>
                      <a:endParaRPr lang="el-GR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600" dirty="0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el-GR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735" marR="207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Χρηματοοικονομικοί δείκτες οκτώ επιχειρήσεων και ομίλων Μέσων, 2010-2004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51519" y="1124739"/>
          <a:ext cx="8640964" cy="5470293"/>
        </p:xfrm>
        <a:graphic>
          <a:graphicData uri="http://schemas.openxmlformats.org/drawingml/2006/table">
            <a:tbl>
              <a:tblPr/>
              <a:tblGrid>
                <a:gridCol w="2210350"/>
                <a:gridCol w="975157"/>
                <a:gridCol w="975157"/>
                <a:gridCol w="975157"/>
                <a:gridCol w="975157"/>
                <a:gridCol w="975157"/>
                <a:gridCol w="812629"/>
                <a:gridCol w="742200"/>
              </a:tblGrid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  <a:endParaRPr lang="el-G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 dirty="0">
                          <a:latin typeface="Times New Roman"/>
                          <a:ea typeface="Calibri"/>
                          <a:cs typeface="Times New Roman"/>
                        </a:rPr>
                        <a:t>ΔΗΜΟΣΙΟΓΡΑΦΙΚΟΣ ΟΡΓΑΝΙΣΜΟΣ ΛΑΜΠΡΑΚΗ Α.Ε.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-18,9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-7,0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-2,3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-2,8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27,6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31,2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37,3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38,6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39,3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40,4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899,6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262,2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220,0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167,9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159,2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154,5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147,8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 dirty="0">
                          <a:latin typeface="Times New Roman"/>
                          <a:ea typeface="Calibri"/>
                          <a:cs typeface="Times New Roman"/>
                        </a:rPr>
                        <a:t>ΠΗΓΑΣΟΣ ΕΚΔΟΤΙΚΗ Α.Ε.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-11,6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-4,1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-2,2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24,6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29,3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44,2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58,6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66,0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305,7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241,2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208,0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152,5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126,4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70,7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51,5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ΤΗΛΕΤΥΠΟΣ Α.Ε.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-10,0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36,5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45,0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44,1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45,0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267,7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174,3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134,4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122,3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135,2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126,9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122,2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Times New Roman"/>
                          <a:ea typeface="Calibri"/>
                          <a:cs typeface="Times New Roman"/>
                        </a:rPr>
                        <a:t>ANTENNA GROUP A</a:t>
                      </a: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7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-10,7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53,0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-2,9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57,5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10,9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Μ.Δ.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72,2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74,0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721,2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793,4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680,3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1236,2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Η ΚΑΘΗΜΕΡΙΝΗ Α.Ε.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58,3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63,6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71,4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78,0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57,5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69,2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71,5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57,1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40,1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33,4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74,0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ΕΚΔΟΣΕΙΣ ΛΥΜΠΕΡΗ Α.Ε.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17,8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728,9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559,0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487,0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462,2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488,7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232,5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226,1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Χ. Κ. ΤΕΓΟΠΟΥΛΟΣ ΕΚΔΟΣΕΙΣ Α.Ε.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-20,4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-14,2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-5,5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-1,0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58,0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74,8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249,0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110,3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153,7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72,5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91,8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33,7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Times New Roman"/>
                          <a:ea typeface="Calibri"/>
                          <a:cs typeface="Times New Roman"/>
                        </a:rPr>
                        <a:t>IMAKO MEDIA A</a:t>
                      </a: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7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l-GR" sz="700" b="1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Απόδοση συνολικής επένδυσης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-4,6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-1,0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-3,9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-2,1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Φερεγγυότητα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18,1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Δανειακή επιβάρυνση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678,9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448,5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>
                          <a:latin typeface="Times New Roman"/>
                          <a:ea typeface="Calibri"/>
                          <a:cs typeface="Times New Roman"/>
                        </a:rPr>
                        <a:t>467,2</a:t>
                      </a:r>
                      <a:endParaRPr lang="el-G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451,2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2.310,5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970,3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700" dirty="0">
                          <a:latin typeface="Times New Roman"/>
                          <a:ea typeface="Calibri"/>
                          <a:cs typeface="Times New Roman"/>
                        </a:rPr>
                        <a:t>885,3</a:t>
                      </a:r>
                      <a:endParaRPr lang="el-G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90" marR="24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1369</Words>
  <Application>Microsoft Macintosh PowerPoint</Application>
  <PresentationFormat>On-screen Show (4:3)</PresentationFormat>
  <Paragraphs>622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SimSun</vt:lpstr>
      <vt:lpstr>Times New Roman</vt:lpstr>
      <vt:lpstr>Arial</vt:lpstr>
      <vt:lpstr>Office Theme</vt:lpstr>
      <vt:lpstr>Η ιδιοκτησία των ΜΜΕ και η διαμόρφωση του δημοσιογραφικού λόγου </vt:lpstr>
      <vt:lpstr>Γενικά </vt:lpstr>
      <vt:lpstr>ΜΜΕ – πολιτική (Hallin &amp; Mancii)</vt:lpstr>
      <vt:lpstr>Ειδικότερα μεθοδολογικά ζητήματα</vt:lpstr>
      <vt:lpstr>Η περίπτωση των ελληνικών ΜΜΕ </vt:lpstr>
      <vt:lpstr>Η περίοδος της κρίσης  2010 - </vt:lpstr>
      <vt:lpstr>Η διαφημιστική δαπάνη σε έντυπα και ραδιοτηλεοπτικά Μέσα (σε εκατ. ευρώ), 2000-2011 </vt:lpstr>
      <vt:lpstr>Οικονομικά αποτελέσματα οκτώ επιχειρήσεων και ομίλων Μέσων (σε εκατ. ευρώ), 2010-2004 </vt:lpstr>
      <vt:lpstr>Χρηματοοικονομικοί δείκτες οκτώ επιχειρήσεων και ομίλων Μέσων, 2010-2004 </vt:lpstr>
      <vt:lpstr>Αδρανής ακολουθία </vt:lpstr>
      <vt:lpstr>Μαχητική ακολουθία (2011)  Χαρακτήρας της κρίσης (%)</vt:lpstr>
      <vt:lpstr>Μαχητική ακολουθία (2011)  Στρατηγική για την αντιμετώπιση της κρίσης (%) </vt:lpstr>
      <vt:lpstr>Μαχητική ακολουθία (2013 – 2014)  Έκταση της κάλυψης της κρίσης (%) </vt:lpstr>
      <vt:lpstr>Μαχητική ακολουθία (2013-2014)  Ο χαρακτήρας της κρίσης (%)</vt:lpstr>
      <vt:lpstr>Μαχητική ακολουθία 2011 (%)</vt:lpstr>
      <vt:lpstr>Μαχητική ακολουθία  Αιτίες της κρίσης 2014(%) </vt:lpstr>
      <vt:lpstr>Μαχητική ακολουθία (2013-2014) Πολιτικοί φορείς, υπεύθυνοι για την κρίση (%) </vt:lpstr>
      <vt:lpstr>Ερωτήσεις? </vt:lpstr>
      <vt:lpstr>Η κάλυψη της κρίσης/1</vt:lpstr>
      <vt:lpstr>Η κάλυψη της κρίσης/2</vt:lpstr>
      <vt:lpstr>Η κάλυψη της κρίσης/3</vt:lpstr>
      <vt:lpstr>Η κάλυψη της κρίσης/4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ιδιοκτησία των ΜΜΕ και η διαμόρφωση του δημοσιογραφικού λόγου </dc:title>
  <dc:creator>user</dc:creator>
  <cp:lastModifiedBy>George Pleios</cp:lastModifiedBy>
  <cp:revision>34</cp:revision>
  <dcterms:created xsi:type="dcterms:W3CDTF">2016-04-12T16:11:13Z</dcterms:created>
  <dcterms:modified xsi:type="dcterms:W3CDTF">2016-06-01T09:22:59Z</dcterms:modified>
</cp:coreProperties>
</file>