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58" r:id="rId4"/>
    <p:sldId id="261" r:id="rId5"/>
    <p:sldId id="263" r:id="rId6"/>
    <p:sldId id="264" r:id="rId7"/>
    <p:sldId id="262" r:id="rId8"/>
    <p:sldId id="265" r:id="rId9"/>
    <p:sldId id="266" r:id="rId10"/>
    <p:sldId id="269" r:id="rId11"/>
    <p:sldId id="271" r:id="rId12"/>
    <p:sldId id="272" r:id="rId13"/>
    <p:sldId id="270" r:id="rId14"/>
    <p:sldId id="267" r:id="rId15"/>
    <p:sldId id="268" r:id="rId16"/>
    <p:sldId id="273" r:id="rId1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E596-E3C9-4BE8-B459-CC8AAB44CB19}" type="datetimeFigureOut">
              <a:rPr lang="el-GR" smtClean="0"/>
              <a:t>12/3/2016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BA54A-99E3-4757-BEE2-158C4A44FE96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E596-E3C9-4BE8-B459-CC8AAB44CB19}" type="datetimeFigureOut">
              <a:rPr lang="el-GR" smtClean="0"/>
              <a:t>12/3/2016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BA54A-99E3-4757-BEE2-158C4A44FE96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E596-E3C9-4BE8-B459-CC8AAB44CB19}" type="datetimeFigureOut">
              <a:rPr lang="el-GR" smtClean="0"/>
              <a:t>12/3/2016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BA54A-99E3-4757-BEE2-158C4A44FE96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E596-E3C9-4BE8-B459-CC8AAB44CB19}" type="datetimeFigureOut">
              <a:rPr lang="el-GR" smtClean="0"/>
              <a:t>12/3/2016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BA54A-99E3-4757-BEE2-158C4A44FE96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E596-E3C9-4BE8-B459-CC8AAB44CB19}" type="datetimeFigureOut">
              <a:rPr lang="el-GR" smtClean="0"/>
              <a:t>12/3/2016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BA54A-99E3-4757-BEE2-158C4A44FE96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E596-E3C9-4BE8-B459-CC8AAB44CB19}" type="datetimeFigureOut">
              <a:rPr lang="el-GR" smtClean="0"/>
              <a:t>12/3/2016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BA54A-99E3-4757-BEE2-158C4A44FE96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E596-E3C9-4BE8-B459-CC8AAB44CB19}" type="datetimeFigureOut">
              <a:rPr lang="el-GR" smtClean="0"/>
              <a:t>12/3/2016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BA54A-99E3-4757-BEE2-158C4A44FE96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E596-E3C9-4BE8-B459-CC8AAB44CB19}" type="datetimeFigureOut">
              <a:rPr lang="el-GR" smtClean="0"/>
              <a:t>12/3/2016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BA54A-99E3-4757-BEE2-158C4A44FE96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E596-E3C9-4BE8-B459-CC8AAB44CB19}" type="datetimeFigureOut">
              <a:rPr lang="el-GR" smtClean="0"/>
              <a:t>12/3/2016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BA54A-99E3-4757-BEE2-158C4A44FE96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E596-E3C9-4BE8-B459-CC8AAB44CB19}" type="datetimeFigureOut">
              <a:rPr lang="el-GR" smtClean="0"/>
              <a:t>12/3/2016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BA54A-99E3-4757-BEE2-158C4A44FE96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E596-E3C9-4BE8-B459-CC8AAB44CB19}" type="datetimeFigureOut">
              <a:rPr lang="el-GR" smtClean="0"/>
              <a:t>12/3/2016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BA54A-99E3-4757-BEE2-158C4A44FE96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1E596-E3C9-4BE8-B459-CC8AAB44CB19}" type="datetimeFigureOut">
              <a:rPr lang="el-GR" smtClean="0"/>
              <a:t>12/3/2016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BA54A-99E3-4757-BEE2-158C4A44FE96}" type="slidenum">
              <a:rPr lang="el-GR" smtClean="0"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539552" y="980728"/>
            <a:ext cx="7772400" cy="1470025"/>
          </a:xfrm>
          <a:solidFill>
            <a:schemeClr val="accent4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fontScale="90000"/>
          </a:bodyPr>
          <a:lstStyle/>
          <a:p>
            <a:pPr lvl="0"/>
            <a:r>
              <a:rPr lang="el-GR" b="1" i="1" dirty="0" smtClean="0"/>
              <a:t>Κοινωνιολογία των ειδήσεων 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r>
              <a:rPr lang="el-GR" i="1" dirty="0" smtClean="0"/>
              <a:t>Οι τρεις εποχές της δημοσιογραφίας</a:t>
            </a:r>
            <a:endParaRPr lang="el-GR" i="1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259632" y="5445224"/>
            <a:ext cx="6296744" cy="1129680"/>
          </a:xfrm>
        </p:spPr>
        <p:txBody>
          <a:bodyPr/>
          <a:lstStyle/>
          <a:p>
            <a:r>
              <a:rPr lang="el-GR" dirty="0" smtClean="0"/>
              <a:t>Καθηγητής Γιώργος Πλειός </a:t>
            </a:r>
          </a:p>
          <a:p>
            <a:endParaRPr lang="el-GR" dirty="0"/>
          </a:p>
        </p:txBody>
      </p:sp>
      <p:pic>
        <p:nvPicPr>
          <p:cNvPr id="4" name="Picture 2" descr="http://upload.wikimedia.org/wikipedia/commons/8/8a/Statue_of_Pheidippides_along_the_Marathon_Ro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281" y="2708920"/>
            <a:ext cx="4017759" cy="2513188"/>
          </a:xfrm>
          <a:prstGeom prst="rect">
            <a:avLst/>
          </a:prstGeom>
          <a:noFill/>
        </p:spPr>
      </p:pic>
      <p:pic>
        <p:nvPicPr>
          <p:cNvPr id="5" name="Picture 12" descr="http://gamesnosh.com/wp-content/uploads/2014/09/jour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708920"/>
            <a:ext cx="2016224" cy="2508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fontScale="90000"/>
          </a:bodyPr>
          <a:lstStyle/>
          <a:p>
            <a:r>
              <a:rPr lang="el-GR" dirty="0" smtClean="0"/>
              <a:t>Η εποχή της δημοσιολογίας: προπαγανδιστική δημοσιογραφία</a:t>
            </a:r>
            <a:endParaRPr lang="el-GR" dirty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3" y="1772816"/>
            <a:ext cx="5952661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- TextBox"/>
          <p:cNvSpPr txBox="1"/>
          <p:nvPr/>
        </p:nvSpPr>
        <p:spPr>
          <a:xfrm>
            <a:off x="4211960" y="623731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1955</a:t>
            </a:r>
            <a:endParaRPr lang="el-G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fontScale="90000"/>
          </a:bodyPr>
          <a:lstStyle/>
          <a:p>
            <a:r>
              <a:rPr lang="el-GR" dirty="0" smtClean="0"/>
              <a:t>Η εποχή της δημοσιολογίας: προπαγανδιστική δημοσιογραφία</a:t>
            </a:r>
            <a:endParaRPr lang="el-GR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556791"/>
            <a:ext cx="3816424" cy="508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6156176" y="371703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1966</a:t>
            </a:r>
            <a:endParaRPr lang="el-G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fontScale="90000"/>
          </a:bodyPr>
          <a:lstStyle/>
          <a:p>
            <a:r>
              <a:rPr lang="el-GR" dirty="0" smtClean="0"/>
              <a:t>Η εποχή της δημοσιολογίας: προπαγανδιστική δημοσιογραφία</a:t>
            </a:r>
            <a:endParaRPr lang="el-GR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556792"/>
            <a:ext cx="3847356" cy="5129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5724128" y="350100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1975</a:t>
            </a:r>
            <a:endParaRPr lang="el-G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fontScale="90000"/>
          </a:bodyPr>
          <a:lstStyle/>
          <a:p>
            <a:r>
              <a:rPr lang="el-GR" dirty="0" smtClean="0"/>
              <a:t>Η εποχή της δημοσιολογίας: προπαγανδιστική δημοσιογραφία</a:t>
            </a:r>
            <a:endParaRPr lang="el-GR" dirty="0"/>
          </a:p>
        </p:txBody>
      </p:sp>
      <p:pic>
        <p:nvPicPr>
          <p:cNvPr id="5" name="Picture 2" descr="C:\Users\Γιώργος Πλειός\Desktop\Παλιά_έγγγραφά_μου\ΤΑ ΔΙΚΑ ΜΟΥ\Αρχείο_εφημερίδων\Εφημερίδες 18ος\19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88840"/>
            <a:ext cx="3767186" cy="2952328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1835696" y="508518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1963</a:t>
            </a:r>
            <a:endParaRPr lang="el-GR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140968"/>
            <a:ext cx="443448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- TextBox"/>
          <p:cNvSpPr txBox="1"/>
          <p:nvPr/>
        </p:nvSpPr>
        <p:spPr>
          <a:xfrm>
            <a:off x="6660232" y="630932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1984</a:t>
            </a:r>
            <a:endParaRPr lang="el-G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fontScale="90000"/>
          </a:bodyPr>
          <a:lstStyle/>
          <a:p>
            <a:r>
              <a:rPr lang="el-GR" dirty="0" smtClean="0"/>
              <a:t>Ενημέρωση: κατασκευή της πραγματικότητας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925144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Οι νέες αλλαγές στον τρόπο παραγωγής και επικοινωνίας  - ΜΡ3 </a:t>
            </a:r>
          </a:p>
          <a:p>
            <a:r>
              <a:rPr lang="el-GR" dirty="0" smtClean="0"/>
              <a:t>Παγκοσμιότητα</a:t>
            </a:r>
          </a:p>
          <a:p>
            <a:r>
              <a:rPr lang="el-GR" dirty="0" smtClean="0"/>
              <a:t>Καθολική συνύπαρξη όλων των κειμένων σε έναν υλικό φορέα </a:t>
            </a:r>
          </a:p>
          <a:p>
            <a:r>
              <a:rPr lang="el-GR" dirty="0" smtClean="0"/>
              <a:t>Συνδυασμός χρησιμότητας και ευχαρίστησης κειμένου </a:t>
            </a:r>
          </a:p>
          <a:p>
            <a:r>
              <a:rPr lang="el-GR" dirty="0" smtClean="0"/>
              <a:t>Τονισμός της πραγματικότητας και της ψυχαγωγικής λειτουργίας </a:t>
            </a:r>
          </a:p>
          <a:p>
            <a:r>
              <a:rPr lang="el-GR" dirty="0" smtClean="0"/>
              <a:t>Τα βασικά γνωρίσματα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fontScale="90000"/>
          </a:bodyPr>
          <a:lstStyle/>
          <a:p>
            <a:r>
              <a:rPr lang="el-GR" dirty="0" smtClean="0"/>
              <a:t>Τα βασικά γνωρίσματα της ενημέρωσης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772816"/>
            <a:ext cx="8363272" cy="4824536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Η κυριαρχία των περιεχομένων τεκμηρίωσης και των </a:t>
            </a:r>
            <a:r>
              <a:rPr lang="el-GR" dirty="0" smtClean="0"/>
              <a:t>ειδήσεων</a:t>
            </a:r>
            <a:endParaRPr lang="el-GR" dirty="0"/>
          </a:p>
          <a:p>
            <a:r>
              <a:rPr lang="el-GR" dirty="0"/>
              <a:t>Η πλημμυρίδα  της «ερμηνευτικής στιγμής</a:t>
            </a:r>
            <a:r>
              <a:rPr lang="el-GR" dirty="0" smtClean="0"/>
              <a:t>»</a:t>
            </a:r>
            <a:endParaRPr lang="el-GR" dirty="0"/>
          </a:p>
          <a:p>
            <a:r>
              <a:rPr lang="el-GR" dirty="0" err="1"/>
              <a:t>Πλαισιακός</a:t>
            </a:r>
            <a:r>
              <a:rPr lang="el-GR" dirty="0"/>
              <a:t> πλουραλισμός: πλαισίωση </a:t>
            </a:r>
            <a:r>
              <a:rPr lang="en-US" dirty="0" err="1"/>
              <a:t>vs</a:t>
            </a:r>
            <a:r>
              <a:rPr lang="el-GR" dirty="0"/>
              <a:t> </a:t>
            </a:r>
            <a:r>
              <a:rPr lang="el-GR" dirty="0" smtClean="0"/>
              <a:t>ιδεολογίας</a:t>
            </a:r>
            <a:endParaRPr lang="el-GR" dirty="0"/>
          </a:p>
          <a:p>
            <a:r>
              <a:rPr lang="el-GR" dirty="0"/>
              <a:t>Η διεύρυνση της </a:t>
            </a:r>
            <a:r>
              <a:rPr lang="el-GR" dirty="0" smtClean="0"/>
              <a:t>θεματολογίας</a:t>
            </a:r>
            <a:endParaRPr lang="el-GR" dirty="0"/>
          </a:p>
          <a:p>
            <a:r>
              <a:rPr lang="el-GR" dirty="0"/>
              <a:t>Η ενημερωδιασκέδαση και ο μύθος </a:t>
            </a:r>
            <a:r>
              <a:rPr lang="el-GR" dirty="0" smtClean="0"/>
              <a:t>της</a:t>
            </a:r>
            <a:endParaRPr lang="el-GR" dirty="0"/>
          </a:p>
          <a:p>
            <a:r>
              <a:rPr lang="el-GR" dirty="0"/>
              <a:t>Ο εκδημοκρατισμός </a:t>
            </a:r>
            <a:r>
              <a:rPr lang="el-GR" dirty="0" smtClean="0"/>
              <a:t>ενημέρωσης</a:t>
            </a:r>
            <a:endParaRPr lang="el-GR" dirty="0"/>
          </a:p>
          <a:p>
            <a:r>
              <a:rPr lang="el-GR" dirty="0"/>
              <a:t>Η </a:t>
            </a:r>
            <a:r>
              <a:rPr lang="el-GR" dirty="0" err="1"/>
              <a:t>αναστοχαστικότητα</a:t>
            </a:r>
            <a:r>
              <a:rPr lang="el-GR" dirty="0"/>
              <a:t> του δημοσιογραφικού Λόγου – πληροφόρηση </a:t>
            </a:r>
          </a:p>
          <a:p>
            <a:r>
              <a:rPr lang="el-GR" dirty="0"/>
              <a:t>για την </a:t>
            </a:r>
            <a:r>
              <a:rPr lang="el-GR" dirty="0" smtClean="0"/>
              <a:t>πληροφόρηση</a:t>
            </a:r>
            <a:endParaRPr lang="el-G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9552" y="2708920"/>
            <a:ext cx="8229600" cy="1143000"/>
          </a:xfrm>
          <a:solidFill>
            <a:schemeClr val="accent4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r>
              <a:rPr lang="el-GR" dirty="0" smtClean="0"/>
              <a:t>Ερωτήσεις?</a:t>
            </a:r>
            <a:endParaRPr lang="el-G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210146"/>
          </a:xfrm>
          <a:solidFill>
            <a:schemeClr val="accent4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/>
          </a:bodyPr>
          <a:lstStyle/>
          <a:p>
            <a:r>
              <a:rPr lang="el-GR" dirty="0" smtClean="0"/>
              <a:t>Οι εποχές της δημοσιογραφίας </a:t>
            </a:r>
            <a:endParaRPr lang="el-GR" dirty="0"/>
          </a:p>
        </p:txBody>
      </p:sp>
      <p:graphicFrame>
        <p:nvGraphicFramePr>
          <p:cNvPr id="5" name="4 - Πίνακας"/>
          <p:cNvGraphicFramePr>
            <a:graphicFrameLocks noGrp="1"/>
          </p:cNvGraphicFramePr>
          <p:nvPr/>
        </p:nvGraphicFramePr>
        <p:xfrm>
          <a:off x="611560" y="1916832"/>
          <a:ext cx="7704857" cy="352839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87068"/>
                <a:gridCol w="2137754"/>
                <a:gridCol w="1743196"/>
                <a:gridCol w="1836839"/>
              </a:tblGrid>
              <a:tr h="8745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l-GR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l-GR" sz="1600" b="1" dirty="0"/>
                        <a:t>Πρώιμη νεωτερικότητα</a:t>
                      </a:r>
                      <a:endParaRPr lang="el-GR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l-GR" sz="1600" b="1" dirty="0"/>
                        <a:t>Ώριμη νεωτερικότητα</a:t>
                      </a:r>
                      <a:endParaRPr lang="el-GR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l-GR" sz="1600" b="1" dirty="0"/>
                        <a:t>Ύστερη νεωτερικότητα</a:t>
                      </a:r>
                      <a:endParaRPr lang="el-GR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1477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l-GR" sz="1400"/>
                        <a:t>«Καθεστώς» της ρηματικής συγκρότησης των επίκαιρων γεγονότων</a:t>
                      </a:r>
                      <a:endParaRPr lang="el-GR" sz="120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l-GR" sz="1400" dirty="0"/>
                        <a:t>Ειδησεογραφία</a:t>
                      </a:r>
                      <a:endParaRPr lang="el-GR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l-GR" sz="1400" dirty="0"/>
                        <a:t>Δημοσιολογία</a:t>
                      </a:r>
                      <a:endParaRPr lang="el-GR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l-GR" sz="1400" b="1" dirty="0"/>
                        <a:t>Ενημέρωση</a:t>
                      </a:r>
                      <a:endParaRPr lang="el-GR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11761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l-GR" sz="1400"/>
                        <a:t>Θεμελιώδης σχέση αναπαράστασης – «πραγματικότητας»</a:t>
                      </a:r>
                      <a:endParaRPr lang="el-GR" sz="120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l-GR" sz="14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l-GR" sz="1400" dirty="0" smtClean="0"/>
                        <a:t>Διαχωρισμός </a:t>
                      </a:r>
                      <a:r>
                        <a:rPr lang="el-GR" sz="1400" dirty="0"/>
                        <a:t>των γεγονότων από τις αξίες</a:t>
                      </a:r>
                      <a:endParaRPr lang="el-GR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l-GR" sz="14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l-GR" sz="1400" dirty="0" smtClean="0"/>
                        <a:t>Ερμηνευτικός </a:t>
                      </a:r>
                      <a:r>
                        <a:rPr lang="el-GR" sz="1400" dirty="0"/>
                        <a:t>ρεαλισμός </a:t>
                      </a:r>
                      <a:endParaRPr lang="el-GR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l-GR" sz="1400" b="1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l-GR" sz="1400" b="1" dirty="0" smtClean="0"/>
                        <a:t>Κατασκευή </a:t>
                      </a:r>
                      <a:r>
                        <a:rPr lang="el-GR" sz="1400" b="1" dirty="0"/>
                        <a:t>της πραγματικότητα</a:t>
                      </a:r>
                      <a:endParaRPr lang="el-GR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30" name="Picture 6" descr="http://regionaljournalism.ro/en/images/journali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3356992"/>
            <a:ext cx="720080" cy="721731"/>
          </a:xfrm>
          <a:prstGeom prst="rect">
            <a:avLst/>
          </a:prstGeom>
          <a:noFill/>
        </p:spPr>
      </p:pic>
      <p:pic>
        <p:nvPicPr>
          <p:cNvPr id="1032" name="Picture 8" descr="http://mediamatters.org/static/images/item/fox-20090408-oppositio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429000"/>
            <a:ext cx="888099" cy="666074"/>
          </a:xfrm>
          <a:prstGeom prst="rect">
            <a:avLst/>
          </a:prstGeom>
          <a:noFill/>
        </p:spPr>
      </p:pic>
      <p:pic>
        <p:nvPicPr>
          <p:cNvPr id="1034" name="Picture 10" descr="http://www.esato.com/gfx/news/img/saab-navigation-infotainment-ma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3356992"/>
            <a:ext cx="1083454" cy="7200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Autofit/>
          </a:bodyPr>
          <a:lstStyle/>
          <a:p>
            <a:r>
              <a:rPr lang="el-GR" sz="3200" dirty="0"/>
              <a:t>Η εποχή της ειδησεογραφίας: «Διαχωρισμός των γεγονότων από τις αξίες</a:t>
            </a:r>
            <a:r>
              <a:rPr lang="el-GR" sz="3200" dirty="0" smtClean="0"/>
              <a:t>»/1</a:t>
            </a:r>
            <a:endParaRPr lang="el-GR" sz="32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 smtClean="0"/>
              <a:t>Από τα ΜΜΕ στην ειδολογική πολυμορφία </a:t>
            </a:r>
          </a:p>
          <a:p>
            <a:r>
              <a:rPr lang="el-GR" dirty="0" smtClean="0"/>
              <a:t>Κυριαρχία των εντύπων – ευνοεί ατομικότητα</a:t>
            </a:r>
          </a:p>
          <a:p>
            <a:pPr lvl="1"/>
            <a:r>
              <a:rPr lang="el-GR" dirty="0" smtClean="0"/>
              <a:t>Παραγωγή (ατομική δημοσιογραφία)  </a:t>
            </a:r>
          </a:p>
          <a:p>
            <a:pPr lvl="1"/>
            <a:r>
              <a:rPr lang="el-GR" dirty="0" smtClean="0"/>
              <a:t>Πρόσληψη (ατομική ανάγνωση – εξαιρέσεις)</a:t>
            </a:r>
          </a:p>
          <a:p>
            <a:pPr lvl="1"/>
            <a:r>
              <a:rPr lang="el-GR" dirty="0" smtClean="0"/>
              <a:t>Γραπτός λόγος – ψηφιακή γλώσσα -αφαίρεση  </a:t>
            </a:r>
          </a:p>
          <a:p>
            <a:pPr lvl="1"/>
            <a:r>
              <a:rPr lang="el-GR" dirty="0" smtClean="0"/>
              <a:t>Εξειδίκευση των </a:t>
            </a:r>
            <a:r>
              <a:rPr lang="el-GR" dirty="0" smtClean="0"/>
              <a:t>(ετερογενών) </a:t>
            </a:r>
            <a:r>
              <a:rPr lang="el-GR" dirty="0" smtClean="0"/>
              <a:t>κειμένων (καταγραφής, ερμηνείας, προτροπής) </a:t>
            </a:r>
          </a:p>
          <a:p>
            <a:pPr lvl="1"/>
            <a:r>
              <a:rPr lang="el-GR" dirty="0" smtClean="0"/>
              <a:t>Συνέχεια του λαϊκού πολιτισμού ωστόσο </a:t>
            </a:r>
          </a:p>
          <a:p>
            <a:r>
              <a:rPr lang="el-GR" dirty="0" smtClean="0"/>
              <a:t>Ακόμα παρόντα μυθοπλαστικά στοιχεία (</a:t>
            </a:r>
            <a:r>
              <a:rPr lang="de-AT" dirty="0" err="1"/>
              <a:t>Avisens</a:t>
            </a:r>
            <a:r>
              <a:rPr lang="el-GR" dirty="0"/>
              <a:t>ä</a:t>
            </a:r>
            <a:r>
              <a:rPr lang="de-AT" dirty="0" err="1"/>
              <a:t>nger</a:t>
            </a:r>
            <a:r>
              <a:rPr lang="el-GR" dirty="0"/>
              <a:t> στη Γερμανία  και οι </a:t>
            </a:r>
            <a:r>
              <a:rPr lang="de-AT" dirty="0"/>
              <a:t>Liederweiber</a:t>
            </a:r>
            <a:r>
              <a:rPr lang="el-GR" dirty="0"/>
              <a:t> στην Αυστρία </a:t>
            </a:r>
            <a:r>
              <a:rPr lang="el-GR" dirty="0" smtClean="0"/>
              <a:t>)  κι προκαταλήψεων </a:t>
            </a:r>
          </a:p>
          <a:p>
            <a:r>
              <a:rPr lang="el-GR" dirty="0" smtClean="0"/>
              <a:t>Πορεία προς διαχωρισμό Ν – </a:t>
            </a:r>
            <a:r>
              <a:rPr lang="en-US" dirty="0" smtClean="0"/>
              <a:t>V</a:t>
            </a:r>
            <a:r>
              <a:rPr lang="el-GR" dirty="0" smtClean="0"/>
              <a:t> </a:t>
            </a:r>
          </a:p>
          <a:p>
            <a:endParaRPr lang="el-GR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Autofit/>
          </a:bodyPr>
          <a:lstStyle/>
          <a:p>
            <a:r>
              <a:rPr lang="el-GR" sz="3200" dirty="0" smtClean="0"/>
              <a:t>Η εποχή της ειδησεογραφίας: «Διαχωρισμός των γεγονότων από τις αξίες»/2</a:t>
            </a:r>
            <a:endParaRPr lang="el-GR" sz="32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23528" y="1600200"/>
            <a:ext cx="8496944" cy="5257800"/>
          </a:xfrm>
        </p:spPr>
        <p:txBody>
          <a:bodyPr>
            <a:normAutofit fontScale="70000" lnSpcReduction="20000"/>
          </a:bodyPr>
          <a:lstStyle/>
          <a:p>
            <a:r>
              <a:rPr lang="el-GR" dirty="0" smtClean="0"/>
              <a:t>Κορύφωση τον 19</a:t>
            </a:r>
            <a:r>
              <a:rPr lang="el-GR" baseline="30000" dirty="0" smtClean="0"/>
              <a:t>ο</a:t>
            </a:r>
            <a:r>
              <a:rPr lang="el-GR" dirty="0" smtClean="0"/>
              <a:t> αιώνα </a:t>
            </a:r>
          </a:p>
          <a:p>
            <a:r>
              <a:rPr lang="el-GR" dirty="0" smtClean="0"/>
              <a:t>Επικέντρωση στα γεγονότα και στην πένα όχι στην ματιά </a:t>
            </a:r>
          </a:p>
          <a:p>
            <a:r>
              <a:rPr lang="el-GR" dirty="0" smtClean="0"/>
              <a:t>Αγώνας για την ‘αντικειμενικότητα’  (πιστή καταγραφή) </a:t>
            </a:r>
          </a:p>
          <a:p>
            <a:r>
              <a:rPr lang="el-GR" dirty="0" smtClean="0"/>
              <a:t>Επικέντρωση στα ‘μεγάλα’ γεγονότα  </a:t>
            </a:r>
          </a:p>
          <a:p>
            <a:pPr lvl="1"/>
            <a:r>
              <a:rPr lang="el-GR" dirty="0" smtClean="0"/>
              <a:t>Εμπορικά – οικονομικά και </a:t>
            </a:r>
          </a:p>
          <a:p>
            <a:pPr lvl="1"/>
            <a:r>
              <a:rPr lang="el-GR" dirty="0" smtClean="0"/>
              <a:t>Πολιτικά </a:t>
            </a:r>
          </a:p>
          <a:p>
            <a:r>
              <a:rPr lang="el-GR" dirty="0" smtClean="0"/>
              <a:t>Υψηλή δημοσιογραφία </a:t>
            </a:r>
          </a:p>
          <a:p>
            <a:pPr lvl="1"/>
            <a:r>
              <a:rPr lang="el-GR" dirty="0"/>
              <a:t>δεν ξεχωρίζει το κύριο από τα δευτερεύοντα </a:t>
            </a:r>
            <a:r>
              <a:rPr lang="el-GR" dirty="0" smtClean="0"/>
              <a:t>άρθρα</a:t>
            </a:r>
          </a:p>
          <a:p>
            <a:pPr lvl="1"/>
            <a:r>
              <a:rPr lang="el-GR" dirty="0" smtClean="0"/>
              <a:t>Θέματα «</a:t>
            </a:r>
            <a:r>
              <a:rPr lang="el-GR" dirty="0" err="1" smtClean="0"/>
              <a:t>κοινωνιο</a:t>
            </a:r>
            <a:r>
              <a:rPr lang="el-GR" dirty="0" smtClean="0"/>
              <a:t>-κεντρικά», απουσιάζουν περιγραφές του ιδιωτικού βίου </a:t>
            </a:r>
          </a:p>
          <a:p>
            <a:pPr lvl="1"/>
            <a:r>
              <a:rPr lang="el-GR" dirty="0" smtClean="0"/>
              <a:t>δεν </a:t>
            </a:r>
            <a:r>
              <a:rPr lang="el-GR" dirty="0"/>
              <a:t>υπάρχει </a:t>
            </a:r>
            <a:r>
              <a:rPr lang="el-GR" dirty="0" smtClean="0"/>
              <a:t>εικονογράφηση </a:t>
            </a:r>
          </a:p>
          <a:p>
            <a:pPr lvl="1"/>
            <a:r>
              <a:rPr lang="el-GR" dirty="0" smtClean="0"/>
              <a:t>η </a:t>
            </a:r>
            <a:r>
              <a:rPr lang="el-GR" dirty="0"/>
              <a:t>γλώσσα είναι αυστηρή και τυπική, αφαιρετική και </a:t>
            </a:r>
            <a:r>
              <a:rPr lang="el-GR" dirty="0" smtClean="0"/>
              <a:t>γενικευτική</a:t>
            </a:r>
            <a:endParaRPr lang="el-GR" dirty="0" smtClean="0"/>
          </a:p>
          <a:p>
            <a:r>
              <a:rPr lang="el-GR" dirty="0" smtClean="0"/>
              <a:t>Ειδήσεις πληροφοριακές </a:t>
            </a:r>
          </a:p>
          <a:p>
            <a:r>
              <a:rPr lang="el-GR" dirty="0" smtClean="0"/>
              <a:t>Ειδήσεις εμπόρευμα</a:t>
            </a:r>
          </a:p>
          <a:p>
            <a:r>
              <a:rPr lang="el-GR" dirty="0" smtClean="0"/>
              <a:t>Η διάδοση </a:t>
            </a:r>
            <a:r>
              <a:rPr lang="el-GR" dirty="0"/>
              <a:t>της «χαμηλής δημοσιογραφίας» παρατηρείται κυρίως προς το τέλος του 19</a:t>
            </a:r>
            <a:r>
              <a:rPr lang="el-GR" baseline="30000" dirty="0"/>
              <a:t>ου</a:t>
            </a:r>
            <a:r>
              <a:rPr lang="el-GR" dirty="0"/>
              <a:t> αιώνα.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r>
              <a:rPr lang="el-GR" dirty="0" smtClean="0"/>
              <a:t>Η εποχή της ειδησεογραφίας</a:t>
            </a:r>
            <a:endParaRPr lang="el-GR" dirty="0"/>
          </a:p>
        </p:txBody>
      </p:sp>
      <p:pic>
        <p:nvPicPr>
          <p:cNvPr id="17410" name="Picture 2" descr="C:\Users\Γιώργος Πλειός\Desktop\Παλιά_έγγγραφά_μου\ΤΑ ΔΙΚΑ ΜΟΥ\Αρχείο_εφημερίδων\Εφημερίδες 18ος\Athenian Mercury 16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3096344" cy="3688216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1403648" y="544522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1692</a:t>
            </a:r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4499992" y="537321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1859</a:t>
            </a:r>
            <a:endParaRPr lang="el-GR" dirty="0"/>
          </a:p>
        </p:txBody>
      </p:sp>
      <p:pic>
        <p:nvPicPr>
          <p:cNvPr id="17412" name="Picture 4" descr="C:\Users\Γιώργος Πλειός\Desktop\Παλιά_έγγγραφά_μου\ΤΑ ΔΙΚΑ ΜΟΥ\Αρχείο_εφημερίδων\Εφημερίδες 18ος\The People 16 October 18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9398" y="1671180"/>
            <a:ext cx="2285090" cy="3630028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7452320" y="537321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1881</a:t>
            </a:r>
            <a:endParaRPr lang="el-GR" dirty="0"/>
          </a:p>
        </p:txBody>
      </p:sp>
      <p:pic>
        <p:nvPicPr>
          <p:cNvPr id="17413" name="Picture 5" descr="C:\Users\Γιώργος Πλειός\Desktop\Παλιά_έγγγραφά_μου\ΤΑ ΔΙΚΑ ΜΟΥ\Αρχείο_εφημερίδων\Εφημερίδες 18ος\1859-WAR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628800"/>
            <a:ext cx="2706865" cy="3672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r>
              <a:rPr lang="el-GR" dirty="0" smtClean="0"/>
              <a:t>Η «νέα δημοσιογραφία»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 smtClean="0"/>
              <a:t>ΗΠΑ, τέλη 19</a:t>
            </a:r>
            <a:r>
              <a:rPr lang="el-GR" baseline="30000" dirty="0" smtClean="0"/>
              <a:t>ου</a:t>
            </a:r>
            <a:r>
              <a:rPr lang="el-GR" dirty="0" smtClean="0"/>
              <a:t> αιώνα </a:t>
            </a:r>
          </a:p>
          <a:p>
            <a:r>
              <a:rPr lang="el-GR" dirty="0" smtClean="0"/>
              <a:t>Εμπορευματοποίηση – διαφήμιση </a:t>
            </a:r>
          </a:p>
          <a:p>
            <a:r>
              <a:rPr lang="el-GR" dirty="0" smtClean="0"/>
              <a:t>Διεύρυνση της θεματολογίας (σκάνδαλα, εγκληματικότητα, διασημότητες κ.λπ.) </a:t>
            </a:r>
          </a:p>
          <a:p>
            <a:r>
              <a:rPr lang="en-US" dirty="0" smtClean="0"/>
              <a:t>Penny Press </a:t>
            </a:r>
          </a:p>
          <a:p>
            <a:r>
              <a:rPr lang="el-GR" dirty="0" smtClean="0"/>
              <a:t>Κραυγαλέο, έντονα δραματικό ύφος</a:t>
            </a:r>
          </a:p>
          <a:p>
            <a:r>
              <a:rPr lang="el-GR" dirty="0" smtClean="0"/>
              <a:t>Σημαντικό γίνεται το «μάτι» όχι η «πένα»</a:t>
            </a:r>
          </a:p>
          <a:p>
            <a:r>
              <a:rPr lang="el-GR" dirty="0" smtClean="0"/>
              <a:t>Μυθοπλαστικές στρατηγικές εισβάλλουν στην αφήγηση των γεγονότων </a:t>
            </a:r>
          </a:p>
          <a:p>
            <a:r>
              <a:rPr lang="el-GR" dirty="0" smtClean="0"/>
              <a:t>Θα καλλιεργηθεί  περισσότερο σε </a:t>
            </a:r>
            <a:r>
              <a:rPr lang="en-US" dirty="0" smtClean="0"/>
              <a:t>TV- Radio </a:t>
            </a:r>
            <a:endParaRPr lang="el-G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r>
              <a:rPr lang="el-GR" dirty="0" smtClean="0"/>
              <a:t>Η «νέα δημοσιογραφία»</a:t>
            </a:r>
            <a:endParaRPr lang="el-GR" dirty="0"/>
          </a:p>
        </p:txBody>
      </p:sp>
      <p:pic>
        <p:nvPicPr>
          <p:cNvPr id="18434" name="Picture 2" descr="C:\Users\Γιώργος Πλειός\Desktop\Παλιά_έγγγραφά_μου\ΤΑ ΔΙΚΑ ΜΟΥ\Αρχείο_εφημερίδων\Εφημερίδες 18ος\The Suffragette 13 June 1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2060848"/>
            <a:ext cx="2448896" cy="3600400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7236296" y="587727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1913</a:t>
            </a:r>
            <a:endParaRPr lang="el-GR" dirty="0"/>
          </a:p>
        </p:txBody>
      </p:sp>
      <p:pic>
        <p:nvPicPr>
          <p:cNvPr id="18435" name="Picture 3" descr="C:\Users\Γιώργος Πλειός\Desktop\Παλιά_έγγγραφά_μου\ΤΑ ΔΙΚΑ ΜΟΥ\Αρχείο_εφημερίδων\Εφημερίδες 18ος\The Suffragette 13 June 191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060848"/>
            <a:ext cx="2389050" cy="3600400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4139952" y="580526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1913</a:t>
            </a:r>
            <a:endParaRPr lang="el-GR" dirty="0"/>
          </a:p>
        </p:txBody>
      </p:sp>
      <p:pic>
        <p:nvPicPr>
          <p:cNvPr id="18436" name="Picture 4" descr="C:\Users\Γιώργος Πλειός\Desktop\Παλιά_έγγγραφά_μου\ΤΑ ΔΙΚΑ ΜΟΥ\Αρχείο_εφημερίδων\Εφημερίδες 18ος\Illustrated Weekly Budget 14 November 19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060849"/>
            <a:ext cx="2520279" cy="3616599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1187624" y="580526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1908</a:t>
            </a:r>
            <a:endParaRPr lang="el-G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91264" cy="1282154"/>
          </a:xfrm>
          <a:solidFill>
            <a:schemeClr val="accent4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fontScale="90000"/>
          </a:bodyPr>
          <a:lstStyle/>
          <a:p>
            <a:r>
              <a:rPr lang="el-GR" dirty="0"/>
              <a:t>Η εποχή της δημοσιολογίας: προπαγανδιστική δημοσιογραφία </a:t>
            </a:r>
            <a:r>
              <a:rPr lang="en-US" dirty="0" smtClean="0"/>
              <a:t>/1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8219256" cy="4997152"/>
          </a:xfrm>
        </p:spPr>
        <p:txBody>
          <a:bodyPr>
            <a:normAutofit fontScale="85000" lnSpcReduction="20000"/>
          </a:bodyPr>
          <a:lstStyle/>
          <a:p>
            <a:r>
              <a:rPr lang="el-GR" dirty="0" smtClean="0"/>
              <a:t>Σημείο εκκίνησης η νέα δημοσιογραφία </a:t>
            </a:r>
          </a:p>
          <a:p>
            <a:r>
              <a:rPr lang="el-GR" dirty="0" smtClean="0"/>
              <a:t>Αλλαγές στο κοινωνικό περιβάλλον: στον τρόπο παραγωγής και επικοινωνίας («Ο Μεγάλος Μετασχηματισμός») – ώριμη νεωτερικότητα </a:t>
            </a:r>
          </a:p>
          <a:p>
            <a:pPr lvl="1"/>
            <a:r>
              <a:rPr lang="el-GR" dirty="0" smtClean="0"/>
              <a:t>Από το εκτατικό στο εντατικό μοντέλο </a:t>
            </a:r>
          </a:p>
          <a:p>
            <a:pPr lvl="1"/>
            <a:r>
              <a:rPr lang="el-GR" dirty="0" smtClean="0"/>
              <a:t>Μαζική παραγωγή και Η κοινωνική οργάνωση του «σιδερένιου κλουβιού»</a:t>
            </a:r>
          </a:p>
          <a:p>
            <a:pPr lvl="1"/>
            <a:r>
              <a:rPr lang="el-GR" dirty="0" smtClean="0"/>
              <a:t>Κατανάλωση, προπαγάνδα, πολιτισμική απλούστευση – λαϊκός πολιτισμός </a:t>
            </a:r>
          </a:p>
          <a:p>
            <a:r>
              <a:rPr lang="el-GR" dirty="0" smtClean="0"/>
              <a:t>Νέα μέσα: κινηματογράφος, ραδιόφωνο, τηλεόραση, </a:t>
            </a:r>
            <a:r>
              <a:rPr lang="el-GR" dirty="0" err="1" smtClean="0"/>
              <a:t>ασσύμετρα</a:t>
            </a:r>
            <a:r>
              <a:rPr lang="el-GR" dirty="0" smtClean="0"/>
              <a:t>  </a:t>
            </a:r>
          </a:p>
          <a:p>
            <a:r>
              <a:rPr lang="el-GR" dirty="0" smtClean="0"/>
              <a:t>Ανάμειξη τεκμηριωτικών περιεχομένων και μυθοπλαστικών στρατηγικών </a:t>
            </a:r>
            <a:endParaRPr lang="el-G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fontScale="90000"/>
          </a:bodyPr>
          <a:lstStyle/>
          <a:p>
            <a:r>
              <a:rPr lang="el-GR" dirty="0" smtClean="0"/>
              <a:t>Η εποχή της δημοσιολογίας: προπαγανδιστική δημοσιογραφία </a:t>
            </a:r>
            <a:r>
              <a:rPr lang="en-US" dirty="0" smtClean="0"/>
              <a:t>/</a:t>
            </a:r>
            <a:r>
              <a:rPr lang="el-GR" dirty="0" smtClean="0"/>
              <a:t>2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 smtClean="0"/>
              <a:t>Δημοσιολογία = καταγραφή + ερμηνεία</a:t>
            </a:r>
          </a:p>
          <a:p>
            <a:r>
              <a:rPr lang="el-GR" dirty="0" smtClean="0"/>
              <a:t>Ερμηνευτικός ρεαλισμός </a:t>
            </a:r>
          </a:p>
          <a:p>
            <a:r>
              <a:rPr lang="el-GR" dirty="0" smtClean="0"/>
              <a:t>Προπαγανδιστικός λόγος </a:t>
            </a:r>
          </a:p>
          <a:p>
            <a:r>
              <a:rPr lang="el-GR" dirty="0" smtClean="0"/>
              <a:t>Η εικόνα το πληρέστερο μέσο </a:t>
            </a:r>
          </a:p>
          <a:p>
            <a:r>
              <a:rPr lang="el-GR" dirty="0" smtClean="0"/>
              <a:t>Διεύρυνση θεμάτων </a:t>
            </a:r>
          </a:p>
          <a:p>
            <a:r>
              <a:rPr lang="el-GR" dirty="0" smtClean="0"/>
              <a:t>Διεύρυνση κοινού  </a:t>
            </a:r>
          </a:p>
          <a:p>
            <a:r>
              <a:rPr lang="el-GR" dirty="0" smtClean="0"/>
              <a:t>Αύξηση του ρόλου του κράτους </a:t>
            </a:r>
          </a:p>
          <a:p>
            <a:pPr lvl="1"/>
            <a:r>
              <a:rPr lang="el-GR" dirty="0" smtClean="0"/>
              <a:t>Ευρωπαϊκός δρόμος </a:t>
            </a:r>
          </a:p>
          <a:p>
            <a:pPr lvl="1"/>
            <a:r>
              <a:rPr lang="el-GR" dirty="0" smtClean="0"/>
              <a:t>ΗΠΑ δρόμος </a:t>
            </a:r>
            <a:endParaRPr lang="el-G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Διαστημικό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537</Words>
  <Application>Microsoft Office PowerPoint</Application>
  <PresentationFormat>Προβολή στην οθόνη (4:3)</PresentationFormat>
  <Paragraphs>103</Paragraphs>
  <Slides>16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17" baseType="lpstr">
      <vt:lpstr>Θέμα του Office</vt:lpstr>
      <vt:lpstr>Κοινωνιολογία των ειδήσεων  Οι τρεις εποχές της δημοσιογραφίας</vt:lpstr>
      <vt:lpstr>Οι εποχές της δημοσιογραφίας </vt:lpstr>
      <vt:lpstr>Η εποχή της ειδησεογραφίας: «Διαχωρισμός των γεγονότων από τις αξίες»/1</vt:lpstr>
      <vt:lpstr>Η εποχή της ειδησεογραφίας: «Διαχωρισμός των γεγονότων από τις αξίες»/2</vt:lpstr>
      <vt:lpstr>Η εποχή της ειδησεογραφίας</vt:lpstr>
      <vt:lpstr>Η «νέα δημοσιογραφία»</vt:lpstr>
      <vt:lpstr>Η «νέα δημοσιογραφία»</vt:lpstr>
      <vt:lpstr>Η εποχή της δημοσιολογίας: προπαγανδιστική δημοσιογραφία /1</vt:lpstr>
      <vt:lpstr>Η εποχή της δημοσιολογίας: προπαγανδιστική δημοσιογραφία /2</vt:lpstr>
      <vt:lpstr>Η εποχή της δημοσιολογίας: προπαγανδιστική δημοσιογραφία</vt:lpstr>
      <vt:lpstr>Η εποχή της δημοσιολογίας: προπαγανδιστική δημοσιογραφία</vt:lpstr>
      <vt:lpstr>Η εποχή της δημοσιολογίας: προπαγανδιστική δημοσιογραφία</vt:lpstr>
      <vt:lpstr>Η εποχή της δημοσιολογίας: προπαγανδιστική δημοσιογραφία</vt:lpstr>
      <vt:lpstr>Ενημέρωση: κατασκευή της πραγματικότητας </vt:lpstr>
      <vt:lpstr>Τα βασικά γνωρίσματα της ενημέρωσης </vt:lpstr>
      <vt:lpstr>Ερωτήσεις?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Κοινωνιολογία των ειδήσεων  Οι τρεις εποχές της δημοσιογραφίας</dc:title>
  <dc:creator>Γιώργος Πλειός</dc:creator>
  <cp:lastModifiedBy>Γιώργος Πλειός</cp:lastModifiedBy>
  <cp:revision>37</cp:revision>
  <dcterms:created xsi:type="dcterms:W3CDTF">2016-03-12T13:41:58Z</dcterms:created>
  <dcterms:modified xsi:type="dcterms:W3CDTF">2016-03-12T17:36:43Z</dcterms:modified>
</cp:coreProperties>
</file>