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19EB0-064E-474D-9D14-9AFBB452B50E}" type="datetimeFigureOut">
              <a:rPr lang="el-GR" smtClean="0"/>
              <a:pPr/>
              <a:t>12/3/2016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BE79-10E1-4C9C-BC38-D85D31823FB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pPr lvl="0"/>
            <a:r>
              <a:rPr lang="el-GR" b="1" i="1" dirty="0" smtClean="0"/>
              <a:t>Κοινωνιολογία των ειδήσεων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l-GR" i="1" dirty="0" smtClean="0"/>
              <a:t>Αγγελιοφορία και </a:t>
            </a:r>
            <a:r>
              <a:rPr lang="el-GR" i="1" dirty="0" smtClean="0"/>
              <a:t>δημοσιογραφία</a:t>
            </a:r>
            <a:endParaRPr lang="el-GR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59632" y="5445224"/>
            <a:ext cx="6296744" cy="1129680"/>
          </a:xfrm>
        </p:spPr>
        <p:txBody>
          <a:bodyPr/>
          <a:lstStyle/>
          <a:p>
            <a:r>
              <a:rPr lang="el-GR" dirty="0" smtClean="0"/>
              <a:t>Καθηγητής Γιώργος Πλειός </a:t>
            </a:r>
          </a:p>
          <a:p>
            <a:endParaRPr lang="el-GR" dirty="0"/>
          </a:p>
        </p:txBody>
      </p:sp>
      <p:pic>
        <p:nvPicPr>
          <p:cNvPr id="4" name="Picture 2" descr="http://upload.wikimedia.org/wikipedia/commons/8/8a/Statue_of_Pheidippides_along_the_Marathon_R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281" y="2636912"/>
            <a:ext cx="3798863" cy="2376264"/>
          </a:xfrm>
          <a:prstGeom prst="rect">
            <a:avLst/>
          </a:prstGeom>
          <a:noFill/>
        </p:spPr>
      </p:pic>
      <p:pic>
        <p:nvPicPr>
          <p:cNvPr id="5" name="Picture 12" descr="http://gamesnosh.com/wp-content/uploads/2014/09/jour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636912"/>
            <a:ext cx="1872208" cy="2329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82154"/>
          </a:xfrm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el-GR" dirty="0" smtClean="0"/>
              <a:t>Η ρηματική συγκρότηση των επίκαιρων γεγονότων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755576" y="2060848"/>
          <a:ext cx="7560840" cy="38164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09790"/>
                <a:gridCol w="2275525"/>
                <a:gridCol w="2075525"/>
              </a:tblGrid>
              <a:tr h="990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l-GR" sz="18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1" dirty="0">
                          <a:latin typeface="+mn-lt"/>
                        </a:rPr>
                        <a:t>Παραδοσιακές κοινωνίες</a:t>
                      </a:r>
                      <a:endParaRPr lang="el-GR" sz="2000" b="1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1" dirty="0">
                          <a:latin typeface="+mn-lt"/>
                        </a:rPr>
                        <a:t>Νεωτερικές κοινωνίες</a:t>
                      </a:r>
                      <a:endParaRPr lang="el-GR" sz="2000" b="1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282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latin typeface="+mn-lt"/>
                        </a:rPr>
                        <a:t>«Καθεστώς» της ρηματικής συγκρότησης των επίκαιρων γεγονότων</a:t>
                      </a:r>
                      <a:endParaRPr lang="el-GR" sz="20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i="1" dirty="0" err="1">
                          <a:latin typeface="+mn-lt"/>
                        </a:rPr>
                        <a:t>Αγγελιοφορία</a:t>
                      </a:r>
                      <a:endParaRPr lang="el-GR" sz="2000" i="1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i="1" dirty="0" smtClean="0">
                          <a:latin typeface="+mn-lt"/>
                        </a:rPr>
                        <a:t>Δημοσιογραφία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l-GR" sz="2000" i="1" dirty="0" smtClean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l-GR" sz="2000" i="1" dirty="0" smtClean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l-GR" sz="2000" i="1" dirty="0" smtClean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l-GR" sz="2000" i="1" dirty="0" smtClean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2" descr="http://upload.wikimedia.org/wikipedia/commons/8/8a/Statue_of_Pheidippides_along_the_Marathon_R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221088"/>
            <a:ext cx="1956990" cy="1224136"/>
          </a:xfrm>
          <a:prstGeom prst="rect">
            <a:avLst/>
          </a:prstGeom>
          <a:noFill/>
        </p:spPr>
      </p:pic>
      <p:pic>
        <p:nvPicPr>
          <p:cNvPr id="6" name="Picture 12" descr="http://gamesnosh.com/wp-content/uploads/2014/09/jour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221088"/>
            <a:ext cx="1157365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10146"/>
          </a:xfrm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el-GR" dirty="0" smtClean="0"/>
              <a:t>Οι εποχές της δημοσιογραφίας </a:t>
            </a:r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11560" y="1916832"/>
          <a:ext cx="7704857" cy="35283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7068"/>
                <a:gridCol w="2137754"/>
                <a:gridCol w="1743196"/>
                <a:gridCol w="1836839"/>
              </a:tblGrid>
              <a:tr h="874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l-G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600" b="1" dirty="0"/>
                        <a:t>Πρώιμη νεωτερικότητα</a:t>
                      </a:r>
                      <a:endParaRPr lang="el-GR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600" b="1" dirty="0"/>
                        <a:t>Ώριμη νεωτερικότητα</a:t>
                      </a:r>
                      <a:endParaRPr lang="el-GR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600" b="1" dirty="0"/>
                        <a:t>Ύστερη νεωτερικότητα</a:t>
                      </a:r>
                      <a:endParaRPr lang="el-GR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47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400"/>
                        <a:t>«Καθεστώς» της ρηματικής συγκρότησης των επίκαιρων γεγονότων</a:t>
                      </a:r>
                      <a:endParaRPr lang="el-G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400" dirty="0"/>
                        <a:t>Ειδησεογραφία</a:t>
                      </a:r>
                      <a:endParaRPr lang="el-GR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400" dirty="0"/>
                        <a:t>Δημοσιολογία</a:t>
                      </a:r>
                      <a:endParaRPr lang="el-GR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400" b="1" dirty="0"/>
                        <a:t>Ενημέρωση</a:t>
                      </a:r>
                      <a:endParaRPr lang="el-GR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176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400"/>
                        <a:t>Θεμελιώδης σχέση αναπαράστασης – «πραγματικότητας»</a:t>
                      </a:r>
                      <a:endParaRPr lang="el-G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l-GR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400" dirty="0" smtClean="0"/>
                        <a:t>Διαχωρισμός </a:t>
                      </a:r>
                      <a:r>
                        <a:rPr lang="el-GR" sz="1400" dirty="0"/>
                        <a:t>των γεγονότων από τις αξίες</a:t>
                      </a:r>
                      <a:endParaRPr lang="el-G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l-GR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400" dirty="0" smtClean="0"/>
                        <a:t>Ερμηνευτικός </a:t>
                      </a:r>
                      <a:r>
                        <a:rPr lang="el-GR" sz="1400" dirty="0"/>
                        <a:t>ρεαλισμός </a:t>
                      </a:r>
                      <a:endParaRPr lang="el-G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l-GR" sz="14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400" b="1" dirty="0" smtClean="0"/>
                        <a:t>Κατασκευή </a:t>
                      </a:r>
                      <a:r>
                        <a:rPr lang="el-GR" sz="1400" b="1" dirty="0"/>
                        <a:t>της πραγματικότητα</a:t>
                      </a:r>
                      <a:endParaRPr lang="el-GR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30" name="Picture 6" descr="http://regionaljournalism.ro/en/images/journa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56992"/>
            <a:ext cx="720080" cy="721731"/>
          </a:xfrm>
          <a:prstGeom prst="rect">
            <a:avLst/>
          </a:prstGeom>
          <a:noFill/>
        </p:spPr>
      </p:pic>
      <p:pic>
        <p:nvPicPr>
          <p:cNvPr id="1032" name="Picture 8" descr="http://mediamatters.org/static/images/item/fox-20090408-oppositi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429000"/>
            <a:ext cx="888099" cy="666074"/>
          </a:xfrm>
          <a:prstGeom prst="rect">
            <a:avLst/>
          </a:prstGeom>
          <a:noFill/>
        </p:spPr>
      </p:pic>
      <p:pic>
        <p:nvPicPr>
          <p:cNvPr id="1034" name="Picture 10" descr="http://www.esato.com/gfx/news/img/saab-navigation-infotainment-ma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356992"/>
            <a:ext cx="1083454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38138"/>
          </a:xfrm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el-GR" dirty="0" smtClean="0"/>
              <a:t>Αγγελιοφορία</a:t>
            </a:r>
            <a:br>
              <a:rPr lang="el-GR" dirty="0" smtClean="0"/>
            </a:br>
            <a:r>
              <a:rPr lang="el-GR" dirty="0" smtClean="0"/>
              <a:t>(παραδοσιακές κοινωνίες)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Διαφορά από δημοσιογραφία σε όλη την έκταση και την οργάνωση της επικοινωνιακής διαδικασίας</a:t>
            </a:r>
          </a:p>
          <a:p>
            <a:pPr lvl="1"/>
            <a:r>
              <a:rPr lang="el-GR" dirty="0" smtClean="0"/>
              <a:t>όγκο πληροφοριών </a:t>
            </a:r>
          </a:p>
          <a:p>
            <a:pPr lvl="1"/>
            <a:r>
              <a:rPr lang="el-GR" dirty="0" smtClean="0"/>
              <a:t>θεματολογία</a:t>
            </a:r>
          </a:p>
          <a:p>
            <a:pPr lvl="1"/>
            <a:r>
              <a:rPr lang="el-GR" dirty="0" smtClean="0"/>
              <a:t>ταυτότητα και τις διαδικασίες μετάδοσης παραγωγών και χρηστών </a:t>
            </a:r>
          </a:p>
          <a:p>
            <a:pPr lvl="1"/>
            <a:r>
              <a:rPr lang="el-GR" dirty="0" smtClean="0"/>
              <a:t>μορφές οικονομικής υποστήριξης </a:t>
            </a:r>
          </a:p>
          <a:p>
            <a:r>
              <a:rPr lang="el-GR" dirty="0" smtClean="0"/>
              <a:t>Δυο μορφές  αγγελιοφορίας</a:t>
            </a:r>
          </a:p>
          <a:p>
            <a:pPr lvl="1"/>
            <a:r>
              <a:rPr lang="el-GR" dirty="0" smtClean="0"/>
              <a:t>Επίσημη (στρατιωτική, πολιτική, θρησκευτική εξουσία) </a:t>
            </a:r>
          </a:p>
          <a:p>
            <a:pPr lvl="2"/>
            <a:r>
              <a:rPr lang="el-GR" dirty="0" smtClean="0"/>
              <a:t>Αντικειμενική καταγραφή στην επίσημη, διαχωρισμός Ν – </a:t>
            </a:r>
            <a:r>
              <a:rPr lang="en-US" dirty="0" smtClean="0"/>
              <a:t>V</a:t>
            </a:r>
            <a:r>
              <a:rPr lang="el-GR" dirty="0" smtClean="0"/>
              <a:t>?</a:t>
            </a:r>
          </a:p>
          <a:p>
            <a:pPr lvl="1"/>
            <a:r>
              <a:rPr lang="el-GR" dirty="0" smtClean="0"/>
              <a:t>Ανεπίσημη ή λαϊκή</a:t>
            </a:r>
          </a:p>
          <a:p>
            <a:pPr lvl="1"/>
            <a:r>
              <a:rPr lang="el-GR" dirty="0" smtClean="0"/>
              <a:t>Ειδήσεις: σύνθεση των δυο? 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el-GR" dirty="0" smtClean="0"/>
              <a:t>Χαρακτηριστικά της αγγελιοφορίας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/>
          </a:bodyPr>
          <a:lstStyle/>
          <a:p>
            <a:pPr marL="342900" lvl="2" indent="-342900"/>
            <a:r>
              <a:rPr lang="el-GR" dirty="0" smtClean="0"/>
              <a:t>Για ηγεσίες </a:t>
            </a:r>
          </a:p>
          <a:p>
            <a:pPr marL="342900" lvl="2" indent="-342900"/>
            <a:r>
              <a:rPr lang="el-GR" dirty="0" smtClean="0"/>
              <a:t>Ιδιωτική </a:t>
            </a:r>
          </a:p>
          <a:p>
            <a:pPr marL="342900" lvl="2" indent="-342900"/>
            <a:r>
              <a:rPr lang="el-GR" dirty="0" smtClean="0"/>
              <a:t>Προφορική </a:t>
            </a:r>
          </a:p>
          <a:p>
            <a:pPr marL="342900" lvl="2" indent="-342900"/>
            <a:r>
              <a:rPr lang="el-GR" dirty="0" smtClean="0"/>
              <a:t>Η συλλογή και μεταφορά πληροφοριών χρησιμοποιεί ως φορείς, προϋπάρχουσες μορφές οργάνωσης </a:t>
            </a:r>
          </a:p>
          <a:p>
            <a:pPr marL="800100" lvl="3" indent="-342900"/>
            <a:r>
              <a:rPr lang="el-GR" dirty="0" smtClean="0"/>
              <a:t>Στρατός</a:t>
            </a:r>
          </a:p>
          <a:p>
            <a:pPr marL="800100" lvl="3" indent="-342900"/>
            <a:r>
              <a:rPr lang="el-GR" dirty="0" smtClean="0"/>
              <a:t>διοίκηση, </a:t>
            </a:r>
          </a:p>
          <a:p>
            <a:pPr marL="800100" lvl="3" indent="-342900"/>
            <a:r>
              <a:rPr lang="el-GR" dirty="0" smtClean="0"/>
              <a:t>πολικοί φορείς </a:t>
            </a:r>
          </a:p>
          <a:p>
            <a:pPr marL="342900" lvl="2" indent="-342900"/>
            <a:r>
              <a:rPr lang="el-GR" dirty="0" smtClean="0"/>
              <a:t>Δεν είναι αμφίδρομη</a:t>
            </a:r>
          </a:p>
          <a:p>
            <a:pPr marL="800100" lvl="3" indent="-342900"/>
            <a:r>
              <a:rPr lang="el-GR" dirty="0" smtClean="0"/>
              <a:t> 1</a:t>
            </a:r>
            <a:r>
              <a:rPr lang="el-GR" baseline="30000" dirty="0" smtClean="0"/>
              <a:t>ον</a:t>
            </a:r>
            <a:r>
              <a:rPr lang="el-GR" dirty="0" smtClean="0"/>
              <a:t> οι συμβαλλόμενοι δεν έχουν ίση πρόσβαση στα γεγονότα</a:t>
            </a:r>
          </a:p>
          <a:p>
            <a:pPr marL="800100" lvl="3" indent="-342900"/>
            <a:r>
              <a:rPr lang="el-GR" dirty="0" smtClean="0"/>
              <a:t>2</a:t>
            </a:r>
            <a:r>
              <a:rPr lang="el-GR" baseline="30000" dirty="0" smtClean="0"/>
              <a:t>ον</a:t>
            </a:r>
            <a:r>
              <a:rPr lang="el-GR" dirty="0" smtClean="0"/>
              <a:t>   η δυνατότητα αξιολόγησης των πληροφοριών δεν είναι ίση, αλλά  διαμεσολαβείται από την ιεραρχία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l-GR" dirty="0" smtClean="0"/>
              <a:t>Η εμφάνιση των ειδήσεων/1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νεωτερικότητα</a:t>
            </a:r>
          </a:p>
          <a:p>
            <a:pPr lvl="1"/>
            <a:r>
              <a:rPr lang="el-GR" dirty="0" smtClean="0"/>
              <a:t>Αταξία </a:t>
            </a:r>
          </a:p>
          <a:p>
            <a:pPr lvl="1"/>
            <a:r>
              <a:rPr lang="el-GR" dirty="0" smtClean="0"/>
              <a:t>Από τις </a:t>
            </a:r>
            <a:r>
              <a:rPr lang="el-GR" dirty="0" err="1" smtClean="0"/>
              <a:t>εξω</a:t>
            </a:r>
            <a:r>
              <a:rPr lang="el-GR" dirty="0" smtClean="0"/>
              <a:t>-κοινωνικές στις  κοινωνικές δυνάμεις και την αλλαγή </a:t>
            </a:r>
          </a:p>
          <a:p>
            <a:pPr lvl="2"/>
            <a:r>
              <a:rPr lang="el-GR" dirty="0" smtClean="0"/>
              <a:t>Οικονομία αγοράς – αλλαγή </a:t>
            </a:r>
          </a:p>
          <a:p>
            <a:pPr lvl="2"/>
            <a:r>
              <a:rPr lang="el-GR" dirty="0" smtClean="0"/>
              <a:t>Πολιτική δημοκρατία και εξωτερικό χάος </a:t>
            </a:r>
          </a:p>
          <a:p>
            <a:r>
              <a:rPr lang="el-GR" dirty="0" smtClean="0"/>
              <a:t>Οικονομική νεωτερικότητα </a:t>
            </a:r>
          </a:p>
          <a:p>
            <a:pPr lvl="1"/>
            <a:r>
              <a:rPr lang="el-GR" dirty="0" smtClean="0"/>
              <a:t>Καπιταλισμός = πρωταγωνιστές οι επιχειρηματίες/επιχειρήσεις </a:t>
            </a:r>
          </a:p>
          <a:p>
            <a:pPr lvl="1"/>
            <a:r>
              <a:rPr lang="el-GR" dirty="0" smtClean="0"/>
              <a:t>Οι ειδήσεις = εμπόρευμα, εμπορικές επιχειρήσεις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l-GR" dirty="0" smtClean="0"/>
              <a:t>Η εμφάνιση των ειδήσεων/2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Κοινωνική νεωτερικότητα </a:t>
            </a:r>
          </a:p>
          <a:p>
            <a:pPr lvl="1"/>
            <a:r>
              <a:rPr lang="el-GR" dirty="0" smtClean="0"/>
              <a:t>Μετακινήσεις πληθυσμών και συνέπειες </a:t>
            </a:r>
          </a:p>
          <a:p>
            <a:pPr lvl="1"/>
            <a:r>
              <a:rPr lang="el-GR" dirty="0" smtClean="0"/>
              <a:t>Κοινωνικές συγκρούσεις </a:t>
            </a:r>
          </a:p>
          <a:p>
            <a:pPr lvl="1"/>
            <a:r>
              <a:rPr lang="el-GR" dirty="0" smtClean="0"/>
              <a:t>Η ελευθερία λόγου</a:t>
            </a:r>
          </a:p>
          <a:p>
            <a:pPr lvl="1"/>
            <a:r>
              <a:rPr lang="el-GR" dirty="0" smtClean="0"/>
              <a:t>Εξατομίκευση </a:t>
            </a:r>
          </a:p>
          <a:p>
            <a:r>
              <a:rPr lang="el-GR" dirty="0" smtClean="0"/>
              <a:t>Πολιτική νεωτερικότητα </a:t>
            </a:r>
          </a:p>
          <a:p>
            <a:pPr lvl="1"/>
            <a:r>
              <a:rPr lang="el-GR" dirty="0" err="1" smtClean="0"/>
              <a:t>Πολιτικο</a:t>
            </a:r>
            <a:r>
              <a:rPr lang="el-GR" dirty="0" smtClean="0"/>
              <a:t>-κεντρικό σύστημα </a:t>
            </a:r>
          </a:p>
          <a:p>
            <a:pPr lvl="1"/>
            <a:r>
              <a:rPr lang="el-GR" dirty="0" smtClean="0"/>
              <a:t>Δικαιώματα </a:t>
            </a:r>
          </a:p>
          <a:p>
            <a:pPr lvl="1"/>
            <a:r>
              <a:rPr lang="el-GR" dirty="0" smtClean="0"/>
              <a:t>Κοσμική και δημοκρατική διακυβέρνηση </a:t>
            </a:r>
          </a:p>
          <a:p>
            <a:pPr lvl="1"/>
            <a:r>
              <a:rPr lang="el-GR" dirty="0" smtClean="0"/>
              <a:t>Το εξωτερικό χάος – σχέσεις  εθνικών κρατών </a:t>
            </a:r>
          </a:p>
          <a:p>
            <a:pPr lvl="1"/>
            <a:r>
              <a:rPr lang="el-GR" dirty="0" smtClean="0"/>
              <a:t>Σημαντικός ο ρόλος των μέσων (Μεταρρύθμιση - 30ετής πόλεμος)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l-GR" dirty="0" smtClean="0"/>
              <a:t>Η εμφάνιση των ειδήσεων/3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Η πολιτιστική νεωτερικότητα</a:t>
            </a:r>
          </a:p>
          <a:p>
            <a:pPr lvl="1"/>
            <a:r>
              <a:rPr lang="el-GR" dirty="0" smtClean="0"/>
              <a:t>Αποτύπωση στις δημοσιογραφικές αξίες </a:t>
            </a:r>
          </a:p>
          <a:p>
            <a:pPr lvl="1"/>
            <a:r>
              <a:rPr lang="el-GR" dirty="0" smtClean="0"/>
              <a:t>Η σημασία του πολιτισμού (τρόπος ζωής – αξίες, σύμβολα και νόρμες σε μια αστική κοινωνία) </a:t>
            </a:r>
          </a:p>
          <a:p>
            <a:pPr lvl="1"/>
            <a:r>
              <a:rPr lang="el-GR" dirty="0" smtClean="0"/>
              <a:t>Η κοσμική </a:t>
            </a:r>
            <a:r>
              <a:rPr lang="el-GR" dirty="0" err="1" smtClean="0"/>
              <a:t>κοσμοθεώρηση</a:t>
            </a:r>
            <a:r>
              <a:rPr lang="el-GR" dirty="0" smtClean="0"/>
              <a:t> του κόσμου</a:t>
            </a:r>
          </a:p>
          <a:p>
            <a:pPr lvl="1"/>
            <a:r>
              <a:rPr lang="el-GR" dirty="0" smtClean="0"/>
              <a:t>Η εμφάνιση των ΜΜΕ </a:t>
            </a:r>
          </a:p>
          <a:p>
            <a:pPr lvl="1"/>
            <a:r>
              <a:rPr lang="el-GR" dirty="0" smtClean="0"/>
              <a:t>Επικέντρωση στο συγκεκριμένο </a:t>
            </a:r>
          </a:p>
          <a:p>
            <a:pPr lvl="1"/>
            <a:r>
              <a:rPr lang="el-GR" dirty="0" smtClean="0"/>
              <a:t>Οι </a:t>
            </a:r>
            <a:r>
              <a:rPr lang="el-GR" dirty="0" err="1" smtClean="0"/>
              <a:t>χωρο</a:t>
            </a:r>
            <a:r>
              <a:rPr lang="el-GR" dirty="0" smtClean="0"/>
              <a:t>-χρονικές συντεταγμένες της κοινωνικής δράσης (επικαιρότητα) </a:t>
            </a:r>
          </a:p>
          <a:p>
            <a:pPr lvl="1"/>
            <a:r>
              <a:rPr lang="el-GR" dirty="0" smtClean="0"/>
              <a:t>Η συνεχής λειτουργία της δημοσιογραφικής δράσης. Ειδήσεις για πάντα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l-GR" dirty="0" smtClean="0"/>
              <a:t>Ερωτήσεις?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322</Words>
  <Application>Microsoft Office PowerPoint</Application>
  <PresentationFormat>Προβολή στην οθόνη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Κοινωνιολογία των ειδήσεων  Αγγελιοφορία και δημοσιογραφία</vt:lpstr>
      <vt:lpstr>Η ρηματική συγκρότηση των επίκαιρων γεγονότων</vt:lpstr>
      <vt:lpstr>Οι εποχές της δημοσιογραφίας </vt:lpstr>
      <vt:lpstr>Αγγελιοφορία (παραδοσιακές κοινωνίες)</vt:lpstr>
      <vt:lpstr>Χαρακτηριστικά της αγγελιοφορίας</vt:lpstr>
      <vt:lpstr>Η εμφάνιση των ειδήσεων/1 </vt:lpstr>
      <vt:lpstr>Η εμφάνιση των ειδήσεων/2</vt:lpstr>
      <vt:lpstr>Η εμφάνιση των ειδήσεων/3</vt:lpstr>
      <vt:lpstr>Ερωτήσεις?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Κοινωνιολογία των ειδήσεων  Η εξέλιξη της δημοσιογραφίας </dc:title>
  <dc:creator>Γιώργος Πλειός</dc:creator>
  <cp:lastModifiedBy>Γιώργος Πλειός</cp:lastModifiedBy>
  <cp:revision>33</cp:revision>
  <dcterms:created xsi:type="dcterms:W3CDTF">2016-03-09T08:24:05Z</dcterms:created>
  <dcterms:modified xsi:type="dcterms:W3CDTF">2016-03-12T13:41:40Z</dcterms:modified>
</cp:coreProperties>
</file>