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59" r:id="rId16"/>
    <p:sldId id="272" r:id="rId17"/>
    <p:sldId id="273" r:id="rId18"/>
    <p:sldId id="258" r:id="rId19"/>
    <p:sldId id="274" r:id="rId20"/>
    <p:sldId id="275" r:id="rId21"/>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54"/>
    <p:restoredTop sz="94560"/>
  </p:normalViewPr>
  <p:slideViewPr>
    <p:cSldViewPr snapToGrid="0" snapToObjects="1">
      <p:cViewPr varScale="1">
        <p:scale>
          <a:sx n="83" d="100"/>
          <a:sy n="83" d="100"/>
        </p:scale>
        <p:origin x="216"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D68F0-0E22-BC4D-9B40-23CACCC55D8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648D2012-DC9A-CF4C-8778-7C484B4CC4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43BE5DA0-E54A-744B-9FBA-655162EF4034}"/>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5" name="Footer Placeholder 4">
            <a:extLst>
              <a:ext uri="{FF2B5EF4-FFF2-40B4-BE49-F238E27FC236}">
                <a16:creationId xmlns:a16="http://schemas.microsoft.com/office/drawing/2014/main" id="{C162DE2E-814F-9349-A38D-E5DC370B34FB}"/>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0457B574-5765-E942-ACC2-028C12C19500}"/>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1578991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B70A-AB2A-134E-A4B6-3304DF83870D}"/>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BA2B040D-DEA0-DE42-9D42-C28311DBECC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F09445A1-AE6B-2E40-8481-B8BE6830E42F}"/>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5" name="Footer Placeholder 4">
            <a:extLst>
              <a:ext uri="{FF2B5EF4-FFF2-40B4-BE49-F238E27FC236}">
                <a16:creationId xmlns:a16="http://schemas.microsoft.com/office/drawing/2014/main" id="{CA30969E-468E-D24D-A10D-75A5481CAF3E}"/>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62B53A0D-FB4D-7B40-8A16-A60308E41B5D}"/>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66338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B465A9-E70C-2245-96D8-5BE57276A08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1E02294C-E0B9-074C-9AD7-418286BD112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AD5A8BE7-2A03-0140-923D-DD2D10267A76}"/>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5" name="Footer Placeholder 4">
            <a:extLst>
              <a:ext uri="{FF2B5EF4-FFF2-40B4-BE49-F238E27FC236}">
                <a16:creationId xmlns:a16="http://schemas.microsoft.com/office/drawing/2014/main" id="{30A0E6CA-CCC8-6848-9E7C-96C559B54772}"/>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067C910F-511B-4347-8C33-4A7613DFC634}"/>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240079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51D1-6E13-1949-A44F-C4A7123C8BAD}"/>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8E6ADCC5-32BB-8A44-8DDD-1B6FBE0BCE3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30908E51-C7BE-6A40-B2D7-E6B3652E6F20}"/>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5" name="Footer Placeholder 4">
            <a:extLst>
              <a:ext uri="{FF2B5EF4-FFF2-40B4-BE49-F238E27FC236}">
                <a16:creationId xmlns:a16="http://schemas.microsoft.com/office/drawing/2014/main" id="{F529FE77-DC11-F648-96E7-C785DA33082F}"/>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76CD5AF6-B610-0742-AC2E-6BB5258FBCC8}"/>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3976922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F5180-7A7C-8445-8C16-286920964A2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B1C94F29-D990-3D4A-9D2E-E743E22DA7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B3F2557-330D-1A4E-BD0D-FBAE23E2A3C0}"/>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5" name="Footer Placeholder 4">
            <a:extLst>
              <a:ext uri="{FF2B5EF4-FFF2-40B4-BE49-F238E27FC236}">
                <a16:creationId xmlns:a16="http://schemas.microsoft.com/office/drawing/2014/main" id="{E73CBC76-8F85-CC41-8A62-DD707BCD38E8}"/>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A7766B8E-D170-8049-BD3A-4EEB12E97E7E}"/>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1239691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BBB51-6B8F-0E4C-AADC-8A7B3AF662F3}"/>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7671C29F-D730-8D42-86B5-58EB94D068A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1F2B0FB0-8B0E-DF4C-A9A4-87799E4D92F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BE2CD4EA-2B88-474B-AC7C-83F6E84958AA}"/>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6" name="Footer Placeholder 5">
            <a:extLst>
              <a:ext uri="{FF2B5EF4-FFF2-40B4-BE49-F238E27FC236}">
                <a16:creationId xmlns:a16="http://schemas.microsoft.com/office/drawing/2014/main" id="{6E1A6638-3A8C-6449-92C0-D4B3918BC7DD}"/>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676AB3C0-86CE-FB49-A843-82B3FC300186}"/>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208763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0FCA-6914-3C4A-B692-0575670E4F55}"/>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48B31096-DEE0-974E-BDC8-451AB2A17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0BE67B7-E21A-0C4F-800C-061A46EB1D2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F692DB50-88F6-8E4F-AB5E-C7128AD91E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D2D8A47-A75D-254E-B027-39134FF2DAE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1AD18ECD-26FB-9A40-BFD7-056FCEE3E154}"/>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8" name="Footer Placeholder 7">
            <a:extLst>
              <a:ext uri="{FF2B5EF4-FFF2-40B4-BE49-F238E27FC236}">
                <a16:creationId xmlns:a16="http://schemas.microsoft.com/office/drawing/2014/main" id="{CBC01DEE-3435-6043-94F7-8208655F6A31}"/>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3899BEEA-6F58-794C-978E-E935CBE61EBA}"/>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76634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80D7B-D5B2-0C4D-92C8-DC3664D2D052}"/>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7DD0DD63-AC73-AB48-870D-456910F98B42}"/>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4" name="Footer Placeholder 3">
            <a:extLst>
              <a:ext uri="{FF2B5EF4-FFF2-40B4-BE49-F238E27FC236}">
                <a16:creationId xmlns:a16="http://schemas.microsoft.com/office/drawing/2014/main" id="{46CC099C-07D6-F14A-A9FF-CAFA0F146417}"/>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4116912D-EBD1-5440-9D29-A45DB2EDC9B3}"/>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411313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936EF4-AC2F-734A-8AC0-CAAF536680C3}"/>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3" name="Footer Placeholder 2">
            <a:extLst>
              <a:ext uri="{FF2B5EF4-FFF2-40B4-BE49-F238E27FC236}">
                <a16:creationId xmlns:a16="http://schemas.microsoft.com/office/drawing/2014/main" id="{606853F0-0B80-AA49-9B95-4B63B8A63FE9}"/>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DBBF2D87-C158-1F41-8911-14D8E9B66417}"/>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4135828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57919-12AB-5B47-9472-406800F6725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C0303532-5BC8-2245-AA3D-C29367B5E7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57BD9BE9-8E59-084A-BB9E-7B3A3A41B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21E7E83-21E6-2D44-80BC-A381A9A8AADF}"/>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6" name="Footer Placeholder 5">
            <a:extLst>
              <a:ext uri="{FF2B5EF4-FFF2-40B4-BE49-F238E27FC236}">
                <a16:creationId xmlns:a16="http://schemas.microsoft.com/office/drawing/2014/main" id="{2C2B1206-E81E-D046-B792-752CF878DCD2}"/>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894F0B49-467F-B94E-87E4-F4BE1B7EA73F}"/>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426506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1D687-2505-F244-B06E-673977EDB2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98019736-3F41-224F-80F6-30FCB97266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EADF7254-EC59-964B-AAF5-D5F0AF4396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DC08708-8F07-2C45-802A-7CE575BC7822}"/>
              </a:ext>
            </a:extLst>
          </p:cNvPr>
          <p:cNvSpPr>
            <a:spLocks noGrp="1"/>
          </p:cNvSpPr>
          <p:nvPr>
            <p:ph type="dt" sz="half" idx="10"/>
          </p:nvPr>
        </p:nvSpPr>
        <p:spPr/>
        <p:txBody>
          <a:bodyPr/>
          <a:lstStyle/>
          <a:p>
            <a:fld id="{E44FF55A-91CD-004B-B92B-BA7315A7C578}" type="datetimeFigureOut">
              <a:rPr lang="en-GR" smtClean="0"/>
              <a:t>19/5/21</a:t>
            </a:fld>
            <a:endParaRPr lang="en-GR"/>
          </a:p>
        </p:txBody>
      </p:sp>
      <p:sp>
        <p:nvSpPr>
          <p:cNvPr id="6" name="Footer Placeholder 5">
            <a:extLst>
              <a:ext uri="{FF2B5EF4-FFF2-40B4-BE49-F238E27FC236}">
                <a16:creationId xmlns:a16="http://schemas.microsoft.com/office/drawing/2014/main" id="{768A6214-2B44-BE43-9D4D-225F5BB14899}"/>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26501AE4-3190-EF42-91DF-A3CA9A069B60}"/>
              </a:ext>
            </a:extLst>
          </p:cNvPr>
          <p:cNvSpPr>
            <a:spLocks noGrp="1"/>
          </p:cNvSpPr>
          <p:nvPr>
            <p:ph type="sldNum" sz="quarter" idx="12"/>
          </p:nvPr>
        </p:nvSpPr>
        <p:spPr/>
        <p:txBody>
          <a:bodyPr/>
          <a:lstStyle/>
          <a:p>
            <a:fld id="{F502C42A-9F31-8B42-8BD0-BAECCF593A12}" type="slidenum">
              <a:rPr lang="en-GR" smtClean="0"/>
              <a:t>‹#›</a:t>
            </a:fld>
            <a:endParaRPr lang="en-GR"/>
          </a:p>
        </p:txBody>
      </p:sp>
    </p:spTree>
    <p:extLst>
      <p:ext uri="{BB962C8B-B14F-4D97-AF65-F5344CB8AC3E}">
        <p14:creationId xmlns:p14="http://schemas.microsoft.com/office/powerpoint/2010/main" val="1495354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D352D1-8625-C84F-89B5-18DBD7BE9E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13481B25-475D-D745-9B94-3E23DFD778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6F0FFFE9-406C-334A-9638-A8C156A374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FF55A-91CD-004B-B92B-BA7315A7C578}" type="datetimeFigureOut">
              <a:rPr lang="en-GR" smtClean="0"/>
              <a:t>19/5/21</a:t>
            </a:fld>
            <a:endParaRPr lang="en-GR"/>
          </a:p>
        </p:txBody>
      </p:sp>
      <p:sp>
        <p:nvSpPr>
          <p:cNvPr id="5" name="Footer Placeholder 4">
            <a:extLst>
              <a:ext uri="{FF2B5EF4-FFF2-40B4-BE49-F238E27FC236}">
                <a16:creationId xmlns:a16="http://schemas.microsoft.com/office/drawing/2014/main" id="{3D1494F0-C4A2-E647-9244-F564EE7CDE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29A9E86F-A445-1D4D-A477-781253F107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2C42A-9F31-8B42-8BD0-BAECCF593A12}" type="slidenum">
              <a:rPr lang="en-GR" smtClean="0"/>
              <a:t>‹#›</a:t>
            </a:fld>
            <a:endParaRPr lang="en-GR"/>
          </a:p>
        </p:txBody>
      </p:sp>
    </p:spTree>
    <p:extLst>
      <p:ext uri="{BB962C8B-B14F-4D97-AF65-F5344CB8AC3E}">
        <p14:creationId xmlns:p14="http://schemas.microsoft.com/office/powerpoint/2010/main" val="345467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RQmqcaS5LIM" TargetMode="External"/><Relationship Id="rId2" Type="http://schemas.openxmlformats.org/officeDocument/2006/relationships/hyperlink" Target="https://www.youtube.com/watch?v=yhpVkgeVfgQ" TargetMode="External"/><Relationship Id="rId1" Type="http://schemas.openxmlformats.org/officeDocument/2006/relationships/slideLayout" Target="../slideLayouts/slideLayout2.xml"/><Relationship Id="rId4" Type="http://schemas.openxmlformats.org/officeDocument/2006/relationships/hyperlink" Target="https://www.youtube.com/watch?v=H4ad3SQ9Ip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TLoNlMQWIY0" TargetMode="External"/><Relationship Id="rId2" Type="http://schemas.openxmlformats.org/officeDocument/2006/relationships/hyperlink" Target="https://www.youtube.com/watch?v=ieIFtjnBfJU"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youtube.com/watch?v=9eTzV7HvKH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ymhHsuHyI4U" TargetMode="External"/><Relationship Id="rId3" Type="http://schemas.openxmlformats.org/officeDocument/2006/relationships/image" Target="../media/image1.jpeg"/><Relationship Id="rId7" Type="http://schemas.openxmlformats.org/officeDocument/2006/relationships/hyperlink" Target="https://twitter.com/search?q=&#953;&#963;&#961;&#945;&#951;&#955;&amp;src=typed_query&amp;f=live" TargetMode="External"/><Relationship Id="rId2" Type="http://schemas.openxmlformats.org/officeDocument/2006/relationships/hyperlink" Target="https://www.youtube.com/watch?v=x91Bz0EJoas" TargetMode="External"/><Relationship Id="rId1" Type="http://schemas.openxmlformats.org/officeDocument/2006/relationships/slideLayout" Target="../slideLayouts/slideLayout2.xml"/><Relationship Id="rId6" Type="http://schemas.openxmlformats.org/officeDocument/2006/relationships/hyperlink" Target="https://www.aljazeera.com/news/2021/5/15/silence-the-story-israeli-strike-on-media-offices-gaza-condemned" TargetMode="External"/><Relationship Id="rId5" Type="http://schemas.openxmlformats.org/officeDocument/2006/relationships/hyperlink" Target="https://www.nytimes.com/2021/05/16/world/middleeast/israel-gaza-associated-press.html" TargetMode="External"/><Relationship Id="rId4" Type="http://schemas.openxmlformats.org/officeDocument/2006/relationships/hyperlink" Target="https://apnews.com/article/israel-middle-east-business-israel-palestinian-conflict-fe452147166f55ba5a9d32e6ba8b53d7" TargetMode="External"/><Relationship Id="rId9"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AF21-A887-B343-A466-27BB39AE6A4D}"/>
              </a:ext>
            </a:extLst>
          </p:cNvPr>
          <p:cNvSpPr>
            <a:spLocks noGrp="1"/>
          </p:cNvSpPr>
          <p:nvPr>
            <p:ph type="ctrTitle"/>
          </p:nvPr>
        </p:nvSpPr>
        <p:spPr/>
        <p:txBody>
          <a:bodyPr/>
          <a:lstStyle/>
          <a:p>
            <a:r>
              <a:rPr lang="en-US" dirty="0"/>
              <a:t>Global news, </a:t>
            </a:r>
            <a:r>
              <a:rPr lang="en-US" dirty="0" err="1"/>
              <a:t>infotatainment</a:t>
            </a:r>
            <a:r>
              <a:rPr lang="en-US" dirty="0"/>
              <a:t>, </a:t>
            </a:r>
            <a:r>
              <a:rPr lang="en-US" dirty="0" err="1"/>
              <a:t>domesication</a:t>
            </a:r>
            <a:endParaRPr lang="en-GR" dirty="0"/>
          </a:p>
        </p:txBody>
      </p:sp>
      <p:sp>
        <p:nvSpPr>
          <p:cNvPr id="3" name="Subtitle 2">
            <a:extLst>
              <a:ext uri="{FF2B5EF4-FFF2-40B4-BE49-F238E27FC236}">
                <a16:creationId xmlns:a16="http://schemas.microsoft.com/office/drawing/2014/main" id="{BAE0FEF9-E7B0-E54D-8657-4005BAE1C147}"/>
              </a:ext>
            </a:extLst>
          </p:cNvPr>
          <p:cNvSpPr>
            <a:spLocks noGrp="1"/>
          </p:cNvSpPr>
          <p:nvPr>
            <p:ph type="subTitle" idx="1"/>
          </p:nvPr>
        </p:nvSpPr>
        <p:spPr/>
        <p:txBody>
          <a:bodyPr/>
          <a:lstStyle/>
          <a:p>
            <a:r>
              <a:rPr lang="el-GR" dirty="0"/>
              <a:t>Δρ. Δέσποινα </a:t>
            </a:r>
            <a:r>
              <a:rPr lang="el-GR" dirty="0" err="1"/>
              <a:t>Χρονάκη</a:t>
            </a:r>
            <a:endParaRPr lang="en-GR" dirty="0"/>
          </a:p>
        </p:txBody>
      </p:sp>
    </p:spTree>
    <p:extLst>
      <p:ext uri="{BB962C8B-B14F-4D97-AF65-F5344CB8AC3E}">
        <p14:creationId xmlns:p14="http://schemas.microsoft.com/office/powerpoint/2010/main" val="2778105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FC8A-C9B8-A04E-AFDF-FB348ED82A33}"/>
              </a:ext>
            </a:extLst>
          </p:cNvPr>
          <p:cNvSpPr>
            <a:spLocks noGrp="1"/>
          </p:cNvSpPr>
          <p:nvPr>
            <p:ph type="title"/>
          </p:nvPr>
        </p:nvSpPr>
        <p:spPr/>
        <p:txBody>
          <a:bodyPr/>
          <a:lstStyle/>
          <a:p>
            <a:r>
              <a:rPr lang="el-GR" dirty="0"/>
              <a:t>Τα προβλήματα του πολιτισμικού ιμπεριαλισμού ως θέσης</a:t>
            </a:r>
            <a:endParaRPr lang="en-GR" dirty="0"/>
          </a:p>
        </p:txBody>
      </p:sp>
      <p:sp>
        <p:nvSpPr>
          <p:cNvPr id="3" name="Content Placeholder 2">
            <a:extLst>
              <a:ext uri="{FF2B5EF4-FFF2-40B4-BE49-F238E27FC236}">
                <a16:creationId xmlns:a16="http://schemas.microsoft.com/office/drawing/2014/main" id="{8430130F-72A6-374D-B816-AC9D6DC380A4}"/>
              </a:ext>
            </a:extLst>
          </p:cNvPr>
          <p:cNvSpPr>
            <a:spLocks noGrp="1"/>
          </p:cNvSpPr>
          <p:nvPr>
            <p:ph idx="1"/>
          </p:nvPr>
        </p:nvSpPr>
        <p:spPr/>
        <p:txBody>
          <a:bodyPr/>
          <a:lstStyle/>
          <a:p>
            <a:r>
              <a:rPr lang="el-GR" dirty="0"/>
              <a:t>Η θέση περί ιμπεριαλισμού και της ενσωμάτωσης ή της αντίστασης σε αυτόν έχει κατά τον </a:t>
            </a:r>
            <a:r>
              <a:rPr lang="en-GB" dirty="0"/>
              <a:t>David Morley </a:t>
            </a:r>
            <a:r>
              <a:rPr lang="el-GR" dirty="0"/>
              <a:t>4 προβλήματα: </a:t>
            </a:r>
          </a:p>
          <a:p>
            <a:r>
              <a:rPr lang="el-GR" dirty="0"/>
              <a:t>1) παραγνωρίζει ότι την περίπλοκη φύση των διεθνών επικοινωνιών </a:t>
            </a:r>
          </a:p>
          <a:p>
            <a:r>
              <a:rPr lang="el-GR" dirty="0"/>
              <a:t>2) αποτυγχάνει να ενσωματώσει τις πρακτικές του </a:t>
            </a:r>
            <a:r>
              <a:rPr lang="en-GB" dirty="0" err="1"/>
              <a:t>glocalisation</a:t>
            </a:r>
            <a:r>
              <a:rPr lang="en-GB" dirty="0"/>
              <a:t> </a:t>
            </a:r>
            <a:r>
              <a:rPr lang="el-GR" dirty="0" err="1"/>
              <a:t>δλδ</a:t>
            </a:r>
            <a:r>
              <a:rPr lang="el-GR" dirty="0"/>
              <a:t> πώς τα ΜΜΕ ενσωματώνουν τον τοπικό χαρακτήρα μιας κουλτούρας </a:t>
            </a:r>
          </a:p>
          <a:p>
            <a:r>
              <a:rPr lang="el-GR" dirty="0"/>
              <a:t>3) τα προβλήματα που προκύπτουν από τον πολιτισμικό προστατευτισμό </a:t>
            </a:r>
          </a:p>
          <a:p>
            <a:r>
              <a:rPr lang="el-GR" dirty="0"/>
              <a:t>4) τις ανεπάρκειες μιας απλής προσέγγισης υποδερμικού μοντέλου επιδράσεων.</a:t>
            </a:r>
            <a:endParaRPr lang="en-GR" dirty="0"/>
          </a:p>
        </p:txBody>
      </p:sp>
    </p:spTree>
    <p:extLst>
      <p:ext uri="{BB962C8B-B14F-4D97-AF65-F5344CB8AC3E}">
        <p14:creationId xmlns:p14="http://schemas.microsoft.com/office/powerpoint/2010/main" val="2921219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720AC-07F7-D349-8130-D05DED4CD762}"/>
              </a:ext>
            </a:extLst>
          </p:cNvPr>
          <p:cNvSpPr>
            <a:spLocks noGrp="1"/>
          </p:cNvSpPr>
          <p:nvPr>
            <p:ph type="title"/>
          </p:nvPr>
        </p:nvSpPr>
        <p:spPr/>
        <p:txBody>
          <a:bodyPr/>
          <a:lstStyle/>
          <a:p>
            <a:r>
              <a:rPr lang="el-GR" dirty="0"/>
              <a:t>Κοσμοπολιτισμός</a:t>
            </a:r>
            <a:endParaRPr lang="en-GR" dirty="0"/>
          </a:p>
        </p:txBody>
      </p:sp>
      <p:sp>
        <p:nvSpPr>
          <p:cNvPr id="3" name="Content Placeholder 2">
            <a:extLst>
              <a:ext uri="{FF2B5EF4-FFF2-40B4-BE49-F238E27FC236}">
                <a16:creationId xmlns:a16="http://schemas.microsoft.com/office/drawing/2014/main" id="{E0CD6248-4FEF-D447-B2EB-AE0033CA3787}"/>
              </a:ext>
            </a:extLst>
          </p:cNvPr>
          <p:cNvSpPr>
            <a:spLocks noGrp="1"/>
          </p:cNvSpPr>
          <p:nvPr>
            <p:ph idx="1"/>
          </p:nvPr>
        </p:nvSpPr>
        <p:spPr/>
        <p:txBody>
          <a:bodyPr>
            <a:normAutofit fontScale="92500" lnSpcReduction="10000"/>
          </a:bodyPr>
          <a:lstStyle/>
          <a:p>
            <a:r>
              <a:rPr lang="el-GR" dirty="0"/>
              <a:t>Η έννοια του κοσμοπολίτη, του κοσμοπολιτισμού, που </a:t>
            </a:r>
            <a:r>
              <a:rPr lang="el-GR" dirty="0" err="1"/>
              <a:t>πρωτοσυζητήθηκε</a:t>
            </a:r>
            <a:r>
              <a:rPr lang="el-GR" dirty="0"/>
              <a:t> από το </a:t>
            </a:r>
            <a:r>
              <a:rPr lang="en-GB" dirty="0"/>
              <a:t>Merton (1957)</a:t>
            </a:r>
            <a:r>
              <a:rPr lang="el-GR" dirty="0"/>
              <a:t>, ήταν αντιληπτή σε εθνικό και μόνο πλαίσιο, και συζητούνταν ως μονοδιάστατη</a:t>
            </a:r>
          </a:p>
          <a:p>
            <a:r>
              <a:rPr lang="el-GR" dirty="0"/>
              <a:t>Σήμερα 35 χρόνια μετά την έννοια της κοσμοπολιτικής ταυτότητας συμπεριλαμβάνει και την ενεργή συμμετοχή μας στο τοπικό και το παγκόσμιο, στη δική μας και σε άλλες κουλτούρες, την ανάγνωση και ερμηνεία της δικής μας και άλλων </a:t>
            </a:r>
            <a:r>
              <a:rPr lang="el-GR" dirty="0" err="1"/>
              <a:t>κουλτούρων</a:t>
            </a:r>
            <a:r>
              <a:rPr lang="el-GR" dirty="0"/>
              <a:t> με αφηγήσεις τοπικές και παγκόσμιες.</a:t>
            </a:r>
          </a:p>
          <a:p>
            <a:r>
              <a:rPr lang="el-GR" dirty="0"/>
              <a:t>Πλέον ο κοσμοπολιτισμός είναι ταυτότητα, είναι υποκειμενικότητα είναι σετ αφηγήσεων για να καταλάβουμε τον κόσμο, είναι τρόπος ζωής και δεν είναι </a:t>
            </a:r>
            <a:r>
              <a:rPr lang="el-GR" dirty="0" err="1"/>
              <a:t>μόνοδιάστατος</a:t>
            </a:r>
            <a:r>
              <a:rPr lang="el-GR" dirty="0"/>
              <a:t> (</a:t>
            </a:r>
            <a:r>
              <a:rPr lang="en-GB" dirty="0" err="1"/>
              <a:t>Vertovec</a:t>
            </a:r>
            <a:r>
              <a:rPr lang="en-GB" dirty="0"/>
              <a:t> &amp; Cohen, 2003; Woodward, </a:t>
            </a:r>
            <a:r>
              <a:rPr lang="en-GB" dirty="0" err="1"/>
              <a:t>Skrbis</a:t>
            </a:r>
            <a:r>
              <a:rPr lang="en-GB" dirty="0"/>
              <a:t> &amp; Bean, 2008</a:t>
            </a:r>
            <a:r>
              <a:rPr lang="el-GR" dirty="0"/>
              <a:t>)</a:t>
            </a:r>
            <a:endParaRPr lang="en-GR" dirty="0"/>
          </a:p>
        </p:txBody>
      </p:sp>
    </p:spTree>
    <p:extLst>
      <p:ext uri="{BB962C8B-B14F-4D97-AF65-F5344CB8AC3E}">
        <p14:creationId xmlns:p14="http://schemas.microsoft.com/office/powerpoint/2010/main" val="118379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B219C-3A05-314F-AA58-3921AF5E9C7C}"/>
              </a:ext>
            </a:extLst>
          </p:cNvPr>
          <p:cNvSpPr>
            <a:spLocks noGrp="1"/>
          </p:cNvSpPr>
          <p:nvPr>
            <p:ph type="title"/>
          </p:nvPr>
        </p:nvSpPr>
        <p:spPr/>
        <p:txBody>
          <a:bodyPr/>
          <a:lstStyle/>
          <a:p>
            <a:r>
              <a:rPr lang="en-GR" dirty="0"/>
              <a:t>Globalisation, infotainment and the media landscape</a:t>
            </a:r>
          </a:p>
        </p:txBody>
      </p:sp>
      <p:sp>
        <p:nvSpPr>
          <p:cNvPr id="3" name="Content Placeholder 2">
            <a:extLst>
              <a:ext uri="{FF2B5EF4-FFF2-40B4-BE49-F238E27FC236}">
                <a16:creationId xmlns:a16="http://schemas.microsoft.com/office/drawing/2014/main" id="{CD4C5EB6-C80C-5C46-AADF-237F0A1C66C4}"/>
              </a:ext>
            </a:extLst>
          </p:cNvPr>
          <p:cNvSpPr>
            <a:spLocks noGrp="1"/>
          </p:cNvSpPr>
          <p:nvPr>
            <p:ph idx="1"/>
          </p:nvPr>
        </p:nvSpPr>
        <p:spPr/>
        <p:txBody>
          <a:bodyPr/>
          <a:lstStyle/>
          <a:p>
            <a:r>
              <a:rPr lang="el-GR" dirty="0"/>
              <a:t>Η ειδησεογραφία έχει κάποια ομοιογενή χαρακτηριστικά σε παγκόσμιο επίπεδο όπως είναι η </a:t>
            </a:r>
            <a:r>
              <a:rPr lang="el-GR" dirty="0" err="1"/>
              <a:t>οργανωσιακή</a:t>
            </a:r>
            <a:r>
              <a:rPr lang="el-GR" dirty="0"/>
              <a:t> λειτουργία των Μέσων, κάποια χαρακτηριστικά της δημοσιογραφικής πρακτικής, η δεοντολογία και η ίδια η φύση της είδησης, τι είναι είδηση, ακόμα και όταν προσαρμόζονται στο εκάστοτε εθνικό πλαίσιο (</a:t>
            </a:r>
            <a:r>
              <a:rPr lang="en-US" dirty="0"/>
              <a:t>Clausen</a:t>
            </a:r>
            <a:r>
              <a:rPr lang="el-GR" dirty="0"/>
              <a:t>, 2004)</a:t>
            </a:r>
          </a:p>
          <a:p>
            <a:r>
              <a:rPr lang="el-GR" dirty="0"/>
              <a:t>Οι πρώτες μελέτες για ροή της διεθνούς ενημέρωσης, ήδη από τη δεκαετία του 80, έχουν καταλήξει στα εξής χαρακτηριστικά:</a:t>
            </a:r>
            <a:endParaRPr lang="en-GR" dirty="0"/>
          </a:p>
        </p:txBody>
      </p:sp>
    </p:spTree>
    <p:extLst>
      <p:ext uri="{BB962C8B-B14F-4D97-AF65-F5344CB8AC3E}">
        <p14:creationId xmlns:p14="http://schemas.microsoft.com/office/powerpoint/2010/main" val="540416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3168-8149-4F46-8462-D1FC53A88182}"/>
              </a:ext>
            </a:extLst>
          </p:cNvPr>
          <p:cNvSpPr>
            <a:spLocks noGrp="1"/>
          </p:cNvSpPr>
          <p:nvPr>
            <p:ph type="title"/>
          </p:nvPr>
        </p:nvSpPr>
        <p:spPr/>
        <p:txBody>
          <a:bodyPr/>
          <a:lstStyle/>
          <a:p>
            <a:r>
              <a:rPr lang="en-GR" dirty="0"/>
              <a:t>Globalisation, infotainment and the media landscape</a:t>
            </a:r>
          </a:p>
        </p:txBody>
      </p:sp>
      <p:sp>
        <p:nvSpPr>
          <p:cNvPr id="3" name="Content Placeholder 2">
            <a:extLst>
              <a:ext uri="{FF2B5EF4-FFF2-40B4-BE49-F238E27FC236}">
                <a16:creationId xmlns:a16="http://schemas.microsoft.com/office/drawing/2014/main" id="{49EE2164-0690-6E4A-A434-CB1CB934DBD0}"/>
              </a:ext>
            </a:extLst>
          </p:cNvPr>
          <p:cNvSpPr>
            <a:spLocks noGrp="1"/>
          </p:cNvSpPr>
          <p:nvPr>
            <p:ph idx="1"/>
          </p:nvPr>
        </p:nvSpPr>
        <p:spPr/>
        <p:txBody>
          <a:bodyPr>
            <a:normAutofit fontScale="92500" lnSpcReduction="10000"/>
          </a:bodyPr>
          <a:lstStyle/>
          <a:p>
            <a:pPr lvl="0"/>
            <a:r>
              <a:rPr lang="el-GR" dirty="0"/>
              <a:t>Χαρακτηριστικό τους ήταν η </a:t>
            </a:r>
            <a:r>
              <a:rPr lang="el-GR" dirty="0" err="1"/>
              <a:t>περιφερειοποίηση</a:t>
            </a:r>
            <a:r>
              <a:rPr lang="el-GR" dirty="0"/>
              <a:t> – </a:t>
            </a:r>
            <a:r>
              <a:rPr lang="el-GR" dirty="0" err="1"/>
              <a:t>δλδ</a:t>
            </a:r>
            <a:r>
              <a:rPr lang="el-GR" dirty="0"/>
              <a:t> τα εθνικά συστήματα Μέσων </a:t>
            </a:r>
            <a:r>
              <a:rPr lang="el-GR" dirty="0" err="1"/>
              <a:t>ασχολιόταν</a:t>
            </a:r>
            <a:r>
              <a:rPr lang="el-GR" dirty="0"/>
              <a:t> κυρίως με ότι αφορούσε την κοντινή τους γεωγραφική περιφέρεια</a:t>
            </a:r>
            <a:endParaRPr lang="en-GR" dirty="0"/>
          </a:p>
          <a:p>
            <a:pPr lvl="0"/>
            <a:r>
              <a:rPr lang="el-GR" dirty="0" err="1"/>
              <a:t>Ασχολιόντουσαν</a:t>
            </a:r>
            <a:r>
              <a:rPr lang="el-GR" dirty="0"/>
              <a:t> κατά κύριο λόγο με πολιτικά ζητήματα</a:t>
            </a:r>
            <a:endParaRPr lang="en-GR" dirty="0"/>
          </a:p>
          <a:p>
            <a:pPr lvl="0"/>
            <a:r>
              <a:rPr lang="el-GR" dirty="0"/>
              <a:t>Οι </a:t>
            </a:r>
            <a:r>
              <a:rPr lang="el-GR" dirty="0" err="1"/>
              <a:t>αμοιγώς</a:t>
            </a:r>
            <a:r>
              <a:rPr lang="el-GR" dirty="0"/>
              <a:t> πολιτικές ειδήσεις παρουσιάζονταν στις υποκατηγορίες των διεθνών ειδήσεων και των εσωτερικών ειδήσεων</a:t>
            </a:r>
            <a:endParaRPr lang="en-GR" dirty="0"/>
          </a:p>
          <a:p>
            <a:pPr lvl="0"/>
            <a:r>
              <a:rPr lang="el-GR" dirty="0"/>
              <a:t>Ως </a:t>
            </a:r>
            <a:r>
              <a:rPr lang="el-GR" dirty="0" err="1"/>
              <a:t>επι</a:t>
            </a:r>
            <a:r>
              <a:rPr lang="el-GR" dirty="0"/>
              <a:t> το </a:t>
            </a:r>
            <a:r>
              <a:rPr lang="el-GR" dirty="0" err="1"/>
              <a:t>πλείστον</a:t>
            </a:r>
            <a:r>
              <a:rPr lang="el-GR" dirty="0"/>
              <a:t> αναφορά γινόταν σε πολιτικά πρόσωπα και παράγοντες, και μιλάω τώρα για τις διεθνείς ειδήσεις</a:t>
            </a:r>
            <a:endParaRPr lang="en-GR" dirty="0"/>
          </a:p>
          <a:p>
            <a:pPr lvl="0"/>
            <a:r>
              <a:rPr lang="el-GR" dirty="0"/>
              <a:t>Προέκυψε ότι τα συστήματα ειδησεογραφίας της δυτικής Ευρώπης και της Αμερικής ήταν αυτά που έδιναν/παρήγαγαν τις κύριες ειδήσεις περισσότερο συστηματικά σε σχέση με όλο τον κόσμο. </a:t>
            </a:r>
            <a:endParaRPr lang="en-GR" dirty="0"/>
          </a:p>
          <a:p>
            <a:endParaRPr lang="en-GR" dirty="0"/>
          </a:p>
        </p:txBody>
      </p:sp>
    </p:spTree>
    <p:extLst>
      <p:ext uri="{BB962C8B-B14F-4D97-AF65-F5344CB8AC3E}">
        <p14:creationId xmlns:p14="http://schemas.microsoft.com/office/powerpoint/2010/main" val="2512971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C345C-0F68-0243-984A-B91118D8ADA4}"/>
              </a:ext>
            </a:extLst>
          </p:cNvPr>
          <p:cNvSpPr>
            <a:spLocks noGrp="1"/>
          </p:cNvSpPr>
          <p:nvPr>
            <p:ph type="title"/>
          </p:nvPr>
        </p:nvSpPr>
        <p:spPr/>
        <p:txBody>
          <a:bodyPr/>
          <a:lstStyle/>
          <a:p>
            <a:r>
              <a:rPr lang="en-GR" dirty="0"/>
              <a:t>Globalisation, infotainment and the media landscape</a:t>
            </a:r>
          </a:p>
        </p:txBody>
      </p:sp>
      <p:sp>
        <p:nvSpPr>
          <p:cNvPr id="3" name="Content Placeholder 2">
            <a:extLst>
              <a:ext uri="{FF2B5EF4-FFF2-40B4-BE49-F238E27FC236}">
                <a16:creationId xmlns:a16="http://schemas.microsoft.com/office/drawing/2014/main" id="{200443B5-DA89-354B-B073-9BA71C1A6DE3}"/>
              </a:ext>
            </a:extLst>
          </p:cNvPr>
          <p:cNvSpPr>
            <a:spLocks noGrp="1"/>
          </p:cNvSpPr>
          <p:nvPr>
            <p:ph idx="1"/>
          </p:nvPr>
        </p:nvSpPr>
        <p:spPr/>
        <p:txBody>
          <a:bodyPr/>
          <a:lstStyle/>
          <a:p>
            <a:r>
              <a:rPr lang="el-GR" dirty="0"/>
              <a:t>Από τη δεκαετία του 90 και εξής αρχίζει η μελέτη και των διεθνών πρακτορείων ειδήσεων τόσο σε επίπεδο οικονομίας των ΜΜΕ, όσο και σε επίπεδο περιεχομένου και ακροατηρίων</a:t>
            </a:r>
          </a:p>
          <a:p>
            <a:r>
              <a:rPr lang="el-GR" dirty="0"/>
              <a:t>Η ανάπτυξη της τεχνολογίας – η </a:t>
            </a:r>
            <a:r>
              <a:rPr lang="el-GR" dirty="0" err="1"/>
              <a:t>καλλωδιακή</a:t>
            </a:r>
            <a:r>
              <a:rPr lang="el-GR" dirty="0"/>
              <a:t> τηλεόραση στην αρχή και μετά το ίντερνετ</a:t>
            </a:r>
          </a:p>
          <a:p>
            <a:r>
              <a:rPr lang="el-GR" dirty="0"/>
              <a:t>Οι διεθνείς ειδήσεις μπαίνουν σε διαδικασία ‘</a:t>
            </a:r>
            <a:r>
              <a:rPr lang="el-GR" dirty="0" err="1"/>
              <a:t>εσωτερικοποίησης</a:t>
            </a:r>
            <a:r>
              <a:rPr lang="el-GR" dirty="0"/>
              <a:t>’ για να προσαρμοστούν στα ενδιαφέροντα των τοπικών ακροατηρίων (</a:t>
            </a:r>
            <a:r>
              <a:rPr lang="en-US" dirty="0"/>
              <a:t>Cohen</a:t>
            </a:r>
            <a:r>
              <a:rPr lang="el-GR" dirty="0"/>
              <a:t> 1996).</a:t>
            </a:r>
            <a:endParaRPr lang="en-GR" dirty="0"/>
          </a:p>
        </p:txBody>
      </p:sp>
    </p:spTree>
    <p:extLst>
      <p:ext uri="{BB962C8B-B14F-4D97-AF65-F5344CB8AC3E}">
        <p14:creationId xmlns:p14="http://schemas.microsoft.com/office/powerpoint/2010/main" val="887296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BD7B8-298A-A046-B6CB-29887624FC2D}"/>
              </a:ext>
            </a:extLst>
          </p:cNvPr>
          <p:cNvSpPr>
            <a:spLocks noGrp="1"/>
          </p:cNvSpPr>
          <p:nvPr>
            <p:ph type="title"/>
          </p:nvPr>
        </p:nvSpPr>
        <p:spPr/>
        <p:txBody>
          <a:bodyPr/>
          <a:lstStyle/>
          <a:p>
            <a:r>
              <a:rPr lang="en-GR" dirty="0"/>
              <a:t>Globalisation, infotainment and the media landscape</a:t>
            </a:r>
          </a:p>
        </p:txBody>
      </p:sp>
      <p:sp>
        <p:nvSpPr>
          <p:cNvPr id="3" name="Content Placeholder 2">
            <a:extLst>
              <a:ext uri="{FF2B5EF4-FFF2-40B4-BE49-F238E27FC236}">
                <a16:creationId xmlns:a16="http://schemas.microsoft.com/office/drawing/2014/main" id="{627402C1-DA2F-C34D-A6CB-1BCAB8D734AC}"/>
              </a:ext>
            </a:extLst>
          </p:cNvPr>
          <p:cNvSpPr>
            <a:spLocks noGrp="1"/>
          </p:cNvSpPr>
          <p:nvPr>
            <p:ph idx="1"/>
          </p:nvPr>
        </p:nvSpPr>
        <p:spPr/>
        <p:txBody>
          <a:bodyPr/>
          <a:lstStyle/>
          <a:p>
            <a:r>
              <a:rPr lang="en-GR" dirty="0">
                <a:hlinkClick r:id="rId2"/>
              </a:rPr>
              <a:t>CNN 1980</a:t>
            </a:r>
            <a:endParaRPr lang="en-GR" dirty="0"/>
          </a:p>
          <a:p>
            <a:endParaRPr lang="en-GR" dirty="0"/>
          </a:p>
          <a:p>
            <a:endParaRPr lang="en-GR" dirty="0"/>
          </a:p>
          <a:p>
            <a:r>
              <a:rPr lang="en-GR" dirty="0">
                <a:hlinkClick r:id="rId3"/>
              </a:rPr>
              <a:t>CNN 1988</a:t>
            </a:r>
            <a:endParaRPr lang="en-GR" dirty="0"/>
          </a:p>
          <a:p>
            <a:endParaRPr lang="en-GR" dirty="0"/>
          </a:p>
          <a:p>
            <a:endParaRPr lang="en-GR" dirty="0"/>
          </a:p>
          <a:p>
            <a:r>
              <a:rPr lang="en-GR" dirty="0">
                <a:hlinkClick r:id="rId4"/>
              </a:rPr>
              <a:t>CNN 1990s</a:t>
            </a:r>
            <a:endParaRPr lang="en-GR" dirty="0"/>
          </a:p>
          <a:p>
            <a:endParaRPr lang="en-GR" dirty="0"/>
          </a:p>
        </p:txBody>
      </p:sp>
    </p:spTree>
    <p:extLst>
      <p:ext uri="{BB962C8B-B14F-4D97-AF65-F5344CB8AC3E}">
        <p14:creationId xmlns:p14="http://schemas.microsoft.com/office/powerpoint/2010/main" val="134130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8B0-741F-564A-9D1D-FB9AF0BAE947}"/>
              </a:ext>
            </a:extLst>
          </p:cNvPr>
          <p:cNvSpPr>
            <a:spLocks noGrp="1"/>
          </p:cNvSpPr>
          <p:nvPr>
            <p:ph type="title"/>
          </p:nvPr>
        </p:nvSpPr>
        <p:spPr/>
        <p:txBody>
          <a:bodyPr/>
          <a:lstStyle/>
          <a:p>
            <a:r>
              <a:rPr lang="el-GR" dirty="0" err="1"/>
              <a:t>Ενημερωδιασκέδαση</a:t>
            </a:r>
            <a:endParaRPr lang="en-GR" dirty="0"/>
          </a:p>
        </p:txBody>
      </p:sp>
      <p:sp>
        <p:nvSpPr>
          <p:cNvPr id="3" name="Content Placeholder 2">
            <a:extLst>
              <a:ext uri="{FF2B5EF4-FFF2-40B4-BE49-F238E27FC236}">
                <a16:creationId xmlns:a16="http://schemas.microsoft.com/office/drawing/2014/main" id="{E598947A-7BB5-EB4C-AB0C-F2D74E51452E}"/>
              </a:ext>
            </a:extLst>
          </p:cNvPr>
          <p:cNvSpPr>
            <a:spLocks noGrp="1"/>
          </p:cNvSpPr>
          <p:nvPr>
            <p:ph idx="1"/>
          </p:nvPr>
        </p:nvSpPr>
        <p:spPr/>
        <p:txBody>
          <a:bodyPr/>
          <a:lstStyle/>
          <a:p>
            <a:r>
              <a:rPr lang="el-GR" dirty="0"/>
              <a:t>Η </a:t>
            </a:r>
            <a:r>
              <a:rPr lang="el-GR" dirty="0" err="1"/>
              <a:t>ενημερωδιασκέδαση</a:t>
            </a:r>
            <a:r>
              <a:rPr lang="el-GR" dirty="0"/>
              <a:t> έρχεται ως αποτέλεσμα της εμπορικής λογικής, 24/7 ενημέρωσης όπως είπαμε, στο πλαίσιο της οποία οι μαλακές ειδήσεις, το </a:t>
            </a:r>
            <a:r>
              <a:rPr lang="en-US" dirty="0"/>
              <a:t>lifestyle </a:t>
            </a:r>
            <a:r>
              <a:rPr lang="el-GR" dirty="0"/>
              <a:t>και αυτό που ονομάζει ‘καταναλωτική δημοσιογραφία’ έχουν υψηλή θέση (</a:t>
            </a:r>
            <a:r>
              <a:rPr lang="en-US" dirty="0" err="1"/>
              <a:t>Thusu</a:t>
            </a:r>
            <a:r>
              <a:rPr lang="en-US" dirty="0"/>
              <a:t> </a:t>
            </a:r>
            <a:r>
              <a:rPr lang="el-GR" dirty="0"/>
              <a:t>2009).</a:t>
            </a:r>
            <a:endParaRPr lang="en-US" dirty="0"/>
          </a:p>
          <a:p>
            <a:r>
              <a:rPr lang="el-GR" dirty="0"/>
              <a:t>Έτσι ο όρος που προκύπτει κάπου στο 80 και συνδυάζει ενημέρωση και διασκέδαση γίνεται </a:t>
            </a:r>
            <a:r>
              <a:rPr lang="en-US" dirty="0"/>
              <a:t>catch all </a:t>
            </a:r>
            <a:r>
              <a:rPr lang="el-GR" dirty="0"/>
              <a:t>όρος του 90 για τον προγραμματισμό την παραγωγή και την κάλυψη ειδήσεων</a:t>
            </a:r>
          </a:p>
          <a:p>
            <a:r>
              <a:rPr lang="el-GR" dirty="0"/>
              <a:t>Ιστορικά έχει τις ρίζες τις στον τύπο της μιας πέννας των αρχών του 19</a:t>
            </a:r>
            <a:r>
              <a:rPr lang="el-GR" baseline="30000" dirty="0"/>
              <a:t>ου</a:t>
            </a:r>
            <a:r>
              <a:rPr lang="el-GR" dirty="0"/>
              <a:t> αι. που απευθυνόταν στην εργατική τάξη και περιλάμβανε υλικό σκανδαλοθηρικό, δραματικό και ψυχαγωγικό (</a:t>
            </a:r>
            <a:r>
              <a:rPr lang="en-US" dirty="0"/>
              <a:t>Gitlin</a:t>
            </a:r>
            <a:r>
              <a:rPr lang="el-GR" dirty="0"/>
              <a:t> 2002).</a:t>
            </a:r>
            <a:endParaRPr lang="en-GR" dirty="0"/>
          </a:p>
        </p:txBody>
      </p:sp>
    </p:spTree>
    <p:extLst>
      <p:ext uri="{BB962C8B-B14F-4D97-AF65-F5344CB8AC3E}">
        <p14:creationId xmlns:p14="http://schemas.microsoft.com/office/powerpoint/2010/main" val="1876330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2173D-2D05-5346-BAA3-732EB98F6AF4}"/>
              </a:ext>
            </a:extLst>
          </p:cNvPr>
          <p:cNvSpPr>
            <a:spLocks noGrp="1"/>
          </p:cNvSpPr>
          <p:nvPr>
            <p:ph type="title"/>
          </p:nvPr>
        </p:nvSpPr>
        <p:spPr/>
        <p:txBody>
          <a:bodyPr/>
          <a:lstStyle/>
          <a:p>
            <a:endParaRPr lang="en-GR"/>
          </a:p>
        </p:txBody>
      </p:sp>
      <p:sp>
        <p:nvSpPr>
          <p:cNvPr id="3" name="Content Placeholder 2">
            <a:extLst>
              <a:ext uri="{FF2B5EF4-FFF2-40B4-BE49-F238E27FC236}">
                <a16:creationId xmlns:a16="http://schemas.microsoft.com/office/drawing/2014/main" id="{555260D5-3B27-5543-B085-E749D1B61A92}"/>
              </a:ext>
            </a:extLst>
          </p:cNvPr>
          <p:cNvSpPr>
            <a:spLocks noGrp="1"/>
          </p:cNvSpPr>
          <p:nvPr>
            <p:ph idx="1"/>
          </p:nvPr>
        </p:nvSpPr>
        <p:spPr/>
        <p:txBody>
          <a:bodyPr/>
          <a:lstStyle/>
          <a:p>
            <a:r>
              <a:rPr lang="el-GR" dirty="0"/>
              <a:t>Στις αρχές του 20</a:t>
            </a:r>
            <a:r>
              <a:rPr lang="el-GR" baseline="30000" dirty="0"/>
              <a:t>ου</a:t>
            </a:r>
            <a:r>
              <a:rPr lang="el-GR" dirty="0"/>
              <a:t> αι. με το ρυθμιστικό νόμο των ΗΠΑ, επισήμως το ραδιόφωνο αναγνωρίζεται ως εμπορικός οργανισμός  χρηματοδοτούμενος από διαφήμιση </a:t>
            </a:r>
          </a:p>
          <a:p>
            <a:r>
              <a:rPr lang="el-GR" dirty="0"/>
              <a:t>Στα τέλη του 80 με άξονα την πτώση των ποσοστών του ενδιαφέροντος για την πολιτική, τα ειδησεογραφικά πρακτορεία υιοθετούν νέους τρόπους για να προσεγγίσουν ακροατήρια</a:t>
            </a:r>
          </a:p>
          <a:p>
            <a:r>
              <a:rPr lang="el-GR" dirty="0"/>
              <a:t>Δημιουργούνται και αυξάνονται τα 24/7 κανάλια σε όλο τον </a:t>
            </a:r>
            <a:r>
              <a:rPr lang="el-GR" dirty="0" err="1"/>
              <a:t>κοσμο</a:t>
            </a:r>
            <a:r>
              <a:rPr lang="el-GR" dirty="0"/>
              <a:t> αλλά και τα διεθνή κάτι που επίσης δίνει δυνατότητες </a:t>
            </a:r>
            <a:r>
              <a:rPr lang="el-GR" dirty="0" err="1"/>
              <a:t>επένδυσεις</a:t>
            </a:r>
            <a:r>
              <a:rPr lang="el-GR" dirty="0"/>
              <a:t> και σε άλλο περιεχόμενο σε </a:t>
            </a:r>
            <a:r>
              <a:rPr lang="el-GR" dirty="0" err="1"/>
              <a:t>ενημερωδιασκεδαστικό</a:t>
            </a:r>
            <a:r>
              <a:rPr lang="el-GR" dirty="0"/>
              <a:t> περιεχόμενο εκτός από το </a:t>
            </a:r>
            <a:r>
              <a:rPr lang="el-GR" dirty="0" err="1"/>
              <a:t>αμοιγώς</a:t>
            </a:r>
            <a:r>
              <a:rPr lang="el-GR" dirty="0"/>
              <a:t> ειδησεογραφικό</a:t>
            </a:r>
            <a:endParaRPr lang="en-GR" dirty="0"/>
          </a:p>
        </p:txBody>
      </p:sp>
    </p:spTree>
    <p:extLst>
      <p:ext uri="{BB962C8B-B14F-4D97-AF65-F5344CB8AC3E}">
        <p14:creationId xmlns:p14="http://schemas.microsoft.com/office/powerpoint/2010/main" val="3052288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052152-DF4B-5A46-91F2-A85E97FCE890}"/>
              </a:ext>
            </a:extLst>
          </p:cNvPr>
          <p:cNvSpPr>
            <a:spLocks noGrp="1"/>
          </p:cNvSpPr>
          <p:nvPr>
            <p:ph type="title"/>
          </p:nvPr>
        </p:nvSpPr>
        <p:spPr>
          <a:xfrm>
            <a:off x="640080" y="325369"/>
            <a:ext cx="4368602" cy="1956841"/>
          </a:xfrm>
        </p:spPr>
        <p:txBody>
          <a:bodyPr anchor="b">
            <a:normAutofit/>
          </a:bodyPr>
          <a:lstStyle/>
          <a:p>
            <a:r>
              <a:rPr lang="en-GR" sz="5400" dirty="0"/>
              <a:t>Global News after 09/11</a:t>
            </a:r>
          </a:p>
        </p:txBody>
      </p:sp>
      <p:sp>
        <p:nvSpPr>
          <p:cNvPr id="7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6EAB77-142E-8B4C-BC81-D03C9F2F9A9C}"/>
              </a:ext>
            </a:extLst>
          </p:cNvPr>
          <p:cNvSpPr>
            <a:spLocks noGrp="1"/>
          </p:cNvSpPr>
          <p:nvPr>
            <p:ph idx="1"/>
          </p:nvPr>
        </p:nvSpPr>
        <p:spPr>
          <a:xfrm>
            <a:off x="640080" y="2872899"/>
            <a:ext cx="4243589" cy="3320668"/>
          </a:xfrm>
        </p:spPr>
        <p:txBody>
          <a:bodyPr>
            <a:normAutofit/>
          </a:bodyPr>
          <a:lstStyle/>
          <a:p>
            <a:r>
              <a:rPr lang="en-GB" sz="2200">
                <a:hlinkClick r:id="rId2"/>
              </a:rPr>
              <a:t>When the Towers Fell | National Geographic</a:t>
            </a:r>
            <a:endParaRPr lang="en-GB" sz="2200"/>
          </a:p>
          <a:p>
            <a:r>
              <a:rPr lang="en-GB" sz="2200">
                <a:hlinkClick r:id="rId3"/>
              </a:rPr>
              <a:t>17 years ago today, President Bush read at Booker Elementary School in Sarasota</a:t>
            </a:r>
            <a:endParaRPr lang="en-GB" sz="2200"/>
          </a:p>
          <a:p>
            <a:r>
              <a:rPr lang="en-GB" sz="2200">
                <a:hlinkClick r:id="rId4"/>
              </a:rPr>
              <a:t>09.11.01: The towers are hit</a:t>
            </a:r>
            <a:endParaRPr lang="en-GB" sz="2200"/>
          </a:p>
          <a:p>
            <a:pPr marL="0" indent="0">
              <a:buNone/>
            </a:pPr>
            <a:br>
              <a:rPr lang="en-GB" sz="2200"/>
            </a:br>
            <a:endParaRPr lang="en-GB" sz="2200"/>
          </a:p>
          <a:p>
            <a:endParaRPr lang="en-GR" sz="2200"/>
          </a:p>
        </p:txBody>
      </p:sp>
      <p:pic>
        <p:nvPicPr>
          <p:cNvPr id="1026" name="Picture 2" descr="9/11: The Day of the Attacks - The Atlantic">
            <a:extLst>
              <a:ext uri="{FF2B5EF4-FFF2-40B4-BE49-F238E27FC236}">
                <a16:creationId xmlns:a16="http://schemas.microsoft.com/office/drawing/2014/main" id="{235E43D2-EDF1-FB48-A574-165D90E955C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5634" r="1646"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552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B368-0118-4145-948B-FE42AA365C54}"/>
              </a:ext>
            </a:extLst>
          </p:cNvPr>
          <p:cNvSpPr>
            <a:spLocks noGrp="1"/>
          </p:cNvSpPr>
          <p:nvPr>
            <p:ph type="title"/>
          </p:nvPr>
        </p:nvSpPr>
        <p:spPr/>
        <p:txBody>
          <a:bodyPr/>
          <a:lstStyle/>
          <a:p>
            <a:r>
              <a:rPr lang="en-GR" dirty="0"/>
              <a:t>Global News after 09/11</a:t>
            </a:r>
          </a:p>
        </p:txBody>
      </p:sp>
      <p:sp>
        <p:nvSpPr>
          <p:cNvPr id="3" name="Content Placeholder 2">
            <a:extLst>
              <a:ext uri="{FF2B5EF4-FFF2-40B4-BE49-F238E27FC236}">
                <a16:creationId xmlns:a16="http://schemas.microsoft.com/office/drawing/2014/main" id="{1FA67261-BF2E-1F41-B171-F348CD9D828D}"/>
              </a:ext>
            </a:extLst>
          </p:cNvPr>
          <p:cNvSpPr>
            <a:spLocks noGrp="1"/>
          </p:cNvSpPr>
          <p:nvPr>
            <p:ph idx="1"/>
          </p:nvPr>
        </p:nvSpPr>
        <p:spPr/>
        <p:txBody>
          <a:bodyPr/>
          <a:lstStyle/>
          <a:p>
            <a:pPr marL="0" indent="0">
              <a:buNone/>
            </a:pPr>
            <a:r>
              <a:rPr lang="en-US" dirty="0" err="1"/>
              <a:t>Hallin</a:t>
            </a:r>
            <a:r>
              <a:rPr lang="en-US" dirty="0"/>
              <a:t> (1986)</a:t>
            </a:r>
          </a:p>
          <a:p>
            <a:pPr marL="0" indent="0">
              <a:buNone/>
            </a:pPr>
            <a:r>
              <a:rPr lang="en-US" dirty="0"/>
              <a:t>Sphere of legitimate </a:t>
            </a:r>
            <a:r>
              <a:rPr lang="en-US" dirty="0" err="1"/>
              <a:t>controvercy</a:t>
            </a:r>
            <a:endParaRPr lang="en-US" dirty="0"/>
          </a:p>
          <a:p>
            <a:pPr marL="0" indent="0">
              <a:buNone/>
            </a:pPr>
            <a:r>
              <a:rPr lang="en-US" dirty="0"/>
              <a:t>Sphere of consensus</a:t>
            </a:r>
          </a:p>
          <a:p>
            <a:pPr marL="0" indent="0">
              <a:buNone/>
            </a:pPr>
            <a:r>
              <a:rPr lang="en-US" dirty="0"/>
              <a:t>Sphere of deviance</a:t>
            </a:r>
          </a:p>
          <a:p>
            <a:pPr marL="0" indent="0">
              <a:buNone/>
            </a:pPr>
            <a:endParaRPr lang="en-US" dirty="0"/>
          </a:p>
          <a:p>
            <a:pPr marL="0" indent="0">
              <a:buNone/>
            </a:pPr>
            <a:endParaRPr lang="en-US" dirty="0"/>
          </a:p>
          <a:p>
            <a:pPr marL="0" indent="0">
              <a:buNone/>
            </a:pPr>
            <a:r>
              <a:rPr lang="el-GR" dirty="0"/>
              <a:t>Η ασφάλεια του συγκρουσιακού πλαισίου στην παραγωγή ειδήσεων (</a:t>
            </a:r>
            <a:r>
              <a:rPr lang="en-US" dirty="0" err="1"/>
              <a:t>Schudson</a:t>
            </a:r>
            <a:r>
              <a:rPr lang="en-US" dirty="0"/>
              <a:t> 2002)</a:t>
            </a:r>
          </a:p>
        </p:txBody>
      </p:sp>
    </p:spTree>
    <p:extLst>
      <p:ext uri="{BB962C8B-B14F-4D97-AF65-F5344CB8AC3E}">
        <p14:creationId xmlns:p14="http://schemas.microsoft.com/office/powerpoint/2010/main" val="3976630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E7F0E-8369-6445-BAD4-381A1DC18EBF}"/>
              </a:ext>
            </a:extLst>
          </p:cNvPr>
          <p:cNvSpPr>
            <a:spLocks noGrp="1"/>
          </p:cNvSpPr>
          <p:nvPr>
            <p:ph type="title"/>
          </p:nvPr>
        </p:nvSpPr>
        <p:spPr>
          <a:xfrm>
            <a:off x="1166648" y="655591"/>
            <a:ext cx="4929352" cy="2315616"/>
          </a:xfrm>
        </p:spPr>
        <p:txBody>
          <a:bodyPr>
            <a:normAutofit/>
          </a:bodyPr>
          <a:lstStyle/>
          <a:p>
            <a:r>
              <a:rPr lang="el-GR" dirty="0"/>
              <a:t>Η σύρραξη Γάζα- Ισραήλ</a:t>
            </a:r>
            <a:endParaRPr lang="en-GR" dirty="0"/>
          </a:p>
        </p:txBody>
      </p:sp>
      <p:pic>
        <p:nvPicPr>
          <p:cNvPr id="1026" name="Picture 2">
            <a:hlinkClick r:id="rId2"/>
            <a:extLst>
              <a:ext uri="{FF2B5EF4-FFF2-40B4-BE49-F238E27FC236}">
                <a16:creationId xmlns:a16="http://schemas.microsoft.com/office/drawing/2014/main" id="{9FB4D32C-6997-1B48-9DC1-3D0635408E4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173" r="3" b="3"/>
          <a:stretch/>
        </p:blipFill>
        <p:spPr bwMode="auto">
          <a:xfrm>
            <a:off x="6950625" y="283311"/>
            <a:ext cx="4890276" cy="2950679"/>
          </a:xfrm>
          <a:prstGeom prst="rect">
            <a:avLst/>
          </a:prstGeom>
          <a:noFill/>
          <a:extLst>
            <a:ext uri="{909E8E84-426E-40DD-AFC4-6F175D3DCCD1}">
              <a14:hiddenFill xmlns:a14="http://schemas.microsoft.com/office/drawing/2010/main">
                <a:solidFill>
                  <a:srgbClr val="FFFFFF"/>
                </a:solidFill>
              </a14:hiddenFill>
            </a:ext>
          </a:extLst>
        </p:spPr>
      </p:pic>
      <p:sp>
        <p:nvSpPr>
          <p:cNvPr id="1032" name="Content Placeholder 1031">
            <a:extLst>
              <a:ext uri="{FF2B5EF4-FFF2-40B4-BE49-F238E27FC236}">
                <a16:creationId xmlns:a16="http://schemas.microsoft.com/office/drawing/2014/main" id="{39BE80F5-47AC-45DF-ADB3-3943BB2F7173}"/>
              </a:ext>
            </a:extLst>
          </p:cNvPr>
          <p:cNvSpPr>
            <a:spLocks noGrp="1"/>
          </p:cNvSpPr>
          <p:nvPr>
            <p:ph idx="1"/>
          </p:nvPr>
        </p:nvSpPr>
        <p:spPr>
          <a:xfrm>
            <a:off x="1166648" y="3502955"/>
            <a:ext cx="5164703" cy="3027651"/>
          </a:xfrm>
        </p:spPr>
        <p:txBody>
          <a:bodyPr anchor="ctr">
            <a:normAutofit/>
          </a:bodyPr>
          <a:lstStyle/>
          <a:p>
            <a:r>
              <a:rPr lang="en-US" sz="1800" dirty="0">
                <a:hlinkClick r:id="rId4"/>
              </a:rPr>
              <a:t>Associated</a:t>
            </a:r>
            <a:r>
              <a:rPr lang="en-US" sz="1800" dirty="0"/>
              <a:t> Press</a:t>
            </a:r>
          </a:p>
          <a:p>
            <a:r>
              <a:rPr lang="en-US" sz="1800" dirty="0">
                <a:hlinkClick r:id="rId5"/>
              </a:rPr>
              <a:t>NY Times</a:t>
            </a:r>
            <a:endParaRPr lang="en-US" sz="1800" dirty="0"/>
          </a:p>
          <a:p>
            <a:r>
              <a:rPr lang="en-US" sz="1800" dirty="0">
                <a:hlinkClick r:id="rId6"/>
              </a:rPr>
              <a:t>Al Jazeera</a:t>
            </a:r>
            <a:endParaRPr lang="el-GR" sz="1800" dirty="0"/>
          </a:p>
          <a:p>
            <a:r>
              <a:rPr lang="en-US" sz="1800" dirty="0">
                <a:hlinkClick r:id="rId7"/>
              </a:rPr>
              <a:t>https://</a:t>
            </a:r>
            <a:r>
              <a:rPr lang="en-US" sz="1800" dirty="0" err="1">
                <a:hlinkClick r:id="rId7"/>
              </a:rPr>
              <a:t>twitter.com</a:t>
            </a:r>
            <a:r>
              <a:rPr lang="en-US" sz="1800" dirty="0">
                <a:hlinkClick r:id="rId7"/>
              </a:rPr>
              <a:t>/</a:t>
            </a:r>
            <a:r>
              <a:rPr lang="en-US" sz="1800" dirty="0" err="1">
                <a:hlinkClick r:id="rId7"/>
              </a:rPr>
              <a:t>search?q</a:t>
            </a:r>
            <a:r>
              <a:rPr lang="en-US" sz="1800" dirty="0">
                <a:hlinkClick r:id="rId7"/>
              </a:rPr>
              <a:t>=</a:t>
            </a:r>
            <a:r>
              <a:rPr lang="el-GR" sz="1800" dirty="0" err="1">
                <a:hlinkClick r:id="rId7"/>
              </a:rPr>
              <a:t>ισραηλ</a:t>
            </a:r>
            <a:r>
              <a:rPr lang="el-GR" sz="1800" dirty="0">
                <a:hlinkClick r:id="rId7"/>
              </a:rPr>
              <a:t>&amp;</a:t>
            </a:r>
            <a:r>
              <a:rPr lang="en-US" sz="1800" dirty="0">
                <a:hlinkClick r:id="rId7"/>
              </a:rPr>
              <a:t>src=typed_query&amp;f=live</a:t>
            </a:r>
            <a:endParaRPr lang="el-GR" sz="1800" dirty="0"/>
          </a:p>
          <a:p>
            <a:endParaRPr lang="en-US" sz="1800" dirty="0"/>
          </a:p>
        </p:txBody>
      </p:sp>
      <p:pic>
        <p:nvPicPr>
          <p:cNvPr id="1028" name="Picture 4" descr="A tower housing Al Jazeera and Associated Press offices collapses after Israeli missile strikes in Gaza City [Mohammed Salem/Reuters]">
            <a:hlinkClick r:id="rId8"/>
            <a:extLst>
              <a:ext uri="{FF2B5EF4-FFF2-40B4-BE49-F238E27FC236}">
                <a16:creationId xmlns:a16="http://schemas.microsoft.com/office/drawing/2014/main" id="{248AB9BC-D8F0-A44B-B45F-6CD53EF683C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2593" r="3" b="6589"/>
          <a:stretch/>
        </p:blipFill>
        <p:spPr bwMode="auto">
          <a:xfrm>
            <a:off x="6950625" y="3562537"/>
            <a:ext cx="4890276" cy="2953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304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96970-DC80-834E-BC02-42B68411BE71}"/>
              </a:ext>
            </a:extLst>
          </p:cNvPr>
          <p:cNvSpPr>
            <a:spLocks noGrp="1"/>
          </p:cNvSpPr>
          <p:nvPr>
            <p:ph type="title"/>
          </p:nvPr>
        </p:nvSpPr>
        <p:spPr/>
        <p:txBody>
          <a:bodyPr/>
          <a:lstStyle/>
          <a:p>
            <a:r>
              <a:rPr lang="el-GR" dirty="0" err="1"/>
              <a:t>Εσωτερικοπο</a:t>
            </a:r>
            <a:r>
              <a:rPr lang="en-GR" dirty="0"/>
              <a:t>ί</a:t>
            </a:r>
            <a:r>
              <a:rPr lang="el-GR" dirty="0" err="1"/>
              <a:t>ηση</a:t>
            </a:r>
            <a:r>
              <a:rPr lang="el-GR" dirty="0"/>
              <a:t>- </a:t>
            </a:r>
            <a:r>
              <a:rPr lang="en-US" dirty="0"/>
              <a:t>domestication</a:t>
            </a:r>
            <a:endParaRPr lang="en-GR" dirty="0"/>
          </a:p>
        </p:txBody>
      </p:sp>
      <p:sp>
        <p:nvSpPr>
          <p:cNvPr id="3" name="Content Placeholder 2">
            <a:extLst>
              <a:ext uri="{FF2B5EF4-FFF2-40B4-BE49-F238E27FC236}">
                <a16:creationId xmlns:a16="http://schemas.microsoft.com/office/drawing/2014/main" id="{79167356-0755-7C40-ADC4-4A182C4B83C6}"/>
              </a:ext>
            </a:extLst>
          </p:cNvPr>
          <p:cNvSpPr>
            <a:spLocks noGrp="1"/>
          </p:cNvSpPr>
          <p:nvPr>
            <p:ph idx="1"/>
          </p:nvPr>
        </p:nvSpPr>
        <p:spPr/>
        <p:txBody>
          <a:bodyPr>
            <a:normAutofit fontScale="92500" lnSpcReduction="20000"/>
          </a:bodyPr>
          <a:lstStyle/>
          <a:p>
            <a:r>
              <a:rPr lang="el-GR" dirty="0"/>
              <a:t>Η </a:t>
            </a:r>
            <a:r>
              <a:rPr lang="el-GR" dirty="0" err="1"/>
              <a:t>εσωτερικοποίηση</a:t>
            </a:r>
            <a:r>
              <a:rPr lang="el-GR" dirty="0"/>
              <a:t> είναι μια διαδικασία πλαισίωσης: η αναγνώριση, ο ορισμός, η επιλογή και η οργάνωση των ειδήσεων με τέτοιο τρόπο ώστε να παράγονται ως υβρίδια, που περιλαμβάνουν και εσωτερικά και διεθνή στοιχεία (</a:t>
            </a:r>
            <a:r>
              <a:rPr lang="en-US" dirty="0" err="1"/>
              <a:t>Nossek</a:t>
            </a:r>
            <a:r>
              <a:rPr lang="el-GR" dirty="0"/>
              <a:t> 2004).</a:t>
            </a:r>
            <a:endParaRPr lang="en-US" dirty="0"/>
          </a:p>
          <a:p>
            <a:r>
              <a:rPr lang="el-GR" dirty="0"/>
              <a:t>Σε μεγάλο βαθμό και στηρίζεται στην άποψη ότι για να θεωρηθεί </a:t>
            </a:r>
            <a:r>
              <a:rPr lang="en-US" dirty="0"/>
              <a:t>newsworthy </a:t>
            </a:r>
            <a:r>
              <a:rPr lang="el-GR" dirty="0"/>
              <a:t>ένα γεγονός πρέπει να μπει σε ένα οικείο προς τα ακροατήρια αφηγηματικό πλαίσιο</a:t>
            </a:r>
          </a:p>
          <a:p>
            <a:r>
              <a:rPr lang="el-GR" dirty="0"/>
              <a:t>αυτό ισχύει και σε επίπεδο παγκόσμιο (το </a:t>
            </a:r>
            <a:r>
              <a:rPr lang="el-GR" dirty="0" err="1"/>
              <a:t>φορμάτ</a:t>
            </a:r>
            <a:r>
              <a:rPr lang="el-GR" dirty="0"/>
              <a:t> των δελτίων, των πηγών, της ατζέντας),  εθνικό (ο πολιτικός χαρακτήρας των δελτίων ειδήσεων), σε επίπεδο </a:t>
            </a:r>
            <a:r>
              <a:rPr lang="el-GR" dirty="0" err="1"/>
              <a:t>οργανωσιακό</a:t>
            </a:r>
            <a:r>
              <a:rPr lang="el-GR" dirty="0"/>
              <a:t> (η ιδιωτική και δημόσια τηλεόραση) και σε επίπεδο επαγγελματικό (το υπόβαθρο των δημοσιογράφων, οι δημοσιογραφικές πρακτικές/τεχνικές, η δημοσιογραφική κουλτούρα) (</a:t>
            </a:r>
            <a:r>
              <a:rPr lang="en-US"/>
              <a:t>Clausen 2004</a:t>
            </a:r>
            <a:r>
              <a:rPr lang="el-GR"/>
              <a:t>)</a:t>
            </a:r>
            <a:endParaRPr lang="en-GR" dirty="0"/>
          </a:p>
        </p:txBody>
      </p:sp>
    </p:spTree>
    <p:extLst>
      <p:ext uri="{BB962C8B-B14F-4D97-AF65-F5344CB8AC3E}">
        <p14:creationId xmlns:p14="http://schemas.microsoft.com/office/powerpoint/2010/main" val="428285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39F6-4F72-834A-BC01-423C37A62ABF}"/>
              </a:ext>
            </a:extLst>
          </p:cNvPr>
          <p:cNvSpPr>
            <a:spLocks noGrp="1"/>
          </p:cNvSpPr>
          <p:nvPr>
            <p:ph type="title"/>
          </p:nvPr>
        </p:nvSpPr>
        <p:spPr/>
        <p:txBody>
          <a:bodyPr/>
          <a:lstStyle/>
          <a:p>
            <a:r>
              <a:rPr lang="en-GR" dirty="0"/>
              <a:t>Globalisation, infotainment and the media landscape</a:t>
            </a:r>
          </a:p>
        </p:txBody>
      </p:sp>
      <p:sp>
        <p:nvSpPr>
          <p:cNvPr id="3" name="Content Placeholder 2">
            <a:extLst>
              <a:ext uri="{FF2B5EF4-FFF2-40B4-BE49-F238E27FC236}">
                <a16:creationId xmlns:a16="http://schemas.microsoft.com/office/drawing/2014/main" id="{851B6521-D7F2-674C-A721-44E8677FBF65}"/>
              </a:ext>
            </a:extLst>
          </p:cNvPr>
          <p:cNvSpPr>
            <a:spLocks noGrp="1"/>
          </p:cNvSpPr>
          <p:nvPr>
            <p:ph idx="1"/>
          </p:nvPr>
        </p:nvSpPr>
        <p:spPr/>
        <p:txBody>
          <a:bodyPr/>
          <a:lstStyle/>
          <a:p>
            <a:r>
              <a:rPr lang="en-US" dirty="0"/>
              <a:t>H</a:t>
            </a:r>
            <a:r>
              <a:rPr lang="el-GR" dirty="0"/>
              <a:t> μελέτη του φαινομένου άρχισε μετά τον πρώτο παγκόσμιο πόλεμο, όπου όπως έχουμε ξαναπεί γινόταν προσπάθειες να διαπιστωθεί ο ρόλος των Μέσων στον πόλεμο (</a:t>
            </a:r>
            <a:r>
              <a:rPr lang="en-GB" dirty="0" err="1"/>
              <a:t>Mowlana</a:t>
            </a:r>
            <a:r>
              <a:rPr lang="en-GB" dirty="0"/>
              <a:t> 1997)</a:t>
            </a:r>
            <a:r>
              <a:rPr lang="el-GR" dirty="0"/>
              <a:t> και μέσα από το πρίσμα των επιδράσεων των ΜΜΕ</a:t>
            </a:r>
            <a:r>
              <a:rPr lang="en-GB" dirty="0"/>
              <a:t>.</a:t>
            </a:r>
            <a:endParaRPr lang="el-GR" dirty="0"/>
          </a:p>
          <a:p>
            <a:r>
              <a:rPr lang="el-GR" dirty="0"/>
              <a:t>Μετά το δεύτερο παγκόσμιο προέκυψε ένα </a:t>
            </a:r>
            <a:r>
              <a:rPr lang="el-GR" dirty="0" err="1"/>
              <a:t>υποπεδίο</a:t>
            </a:r>
            <a:r>
              <a:rPr lang="el-GR" dirty="0"/>
              <a:t> που μελετούσε την παγκοσμιοποίηση μέσα από την προσέγγιση των θεσμών, όπως το κράτος.</a:t>
            </a:r>
            <a:endParaRPr lang="en-GR" dirty="0"/>
          </a:p>
        </p:txBody>
      </p:sp>
    </p:spTree>
    <p:extLst>
      <p:ext uri="{BB962C8B-B14F-4D97-AF65-F5344CB8AC3E}">
        <p14:creationId xmlns:p14="http://schemas.microsoft.com/office/powerpoint/2010/main" val="3343328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361B-1921-0444-9402-F53E0FC72E22}"/>
              </a:ext>
            </a:extLst>
          </p:cNvPr>
          <p:cNvSpPr>
            <a:spLocks noGrp="1"/>
          </p:cNvSpPr>
          <p:nvPr>
            <p:ph type="title"/>
          </p:nvPr>
        </p:nvSpPr>
        <p:spPr/>
        <p:txBody>
          <a:bodyPr/>
          <a:lstStyle/>
          <a:p>
            <a:r>
              <a:rPr lang="en-GR" dirty="0"/>
              <a:t>Globalisation, infotainment and the media landscape</a:t>
            </a:r>
          </a:p>
        </p:txBody>
      </p:sp>
      <p:sp>
        <p:nvSpPr>
          <p:cNvPr id="3" name="Content Placeholder 2">
            <a:extLst>
              <a:ext uri="{FF2B5EF4-FFF2-40B4-BE49-F238E27FC236}">
                <a16:creationId xmlns:a16="http://schemas.microsoft.com/office/drawing/2014/main" id="{52D4B063-6B9C-9B47-9593-EBA3A9C1BBC1}"/>
              </a:ext>
            </a:extLst>
          </p:cNvPr>
          <p:cNvSpPr>
            <a:spLocks noGrp="1"/>
          </p:cNvSpPr>
          <p:nvPr>
            <p:ph idx="1"/>
          </p:nvPr>
        </p:nvSpPr>
        <p:spPr/>
        <p:txBody>
          <a:bodyPr>
            <a:normAutofit lnSpcReduction="10000"/>
          </a:bodyPr>
          <a:lstStyle/>
          <a:p>
            <a:r>
              <a:rPr lang="el-GR" dirty="0"/>
              <a:t>Κριτική:</a:t>
            </a:r>
          </a:p>
          <a:p>
            <a:r>
              <a:rPr lang="el-GR" dirty="0"/>
              <a:t>1) οικονομική ή πολιτική ή και οι δυο πτυχές των διεθνών σχέσεων υπό το πρίσμα της εξουσίας </a:t>
            </a:r>
          </a:p>
          <a:p>
            <a:r>
              <a:rPr lang="el-GR" dirty="0"/>
              <a:t>2) το έθνος-κράτος ως ‘πολιτικό’ μόρφωμα </a:t>
            </a:r>
          </a:p>
          <a:p>
            <a:r>
              <a:rPr lang="el-GR" dirty="0"/>
              <a:t>3) οι μεταβλητές της επικοινωνίας και της </a:t>
            </a:r>
            <a:r>
              <a:rPr lang="el-GR" dirty="0" err="1"/>
              <a:t>κουτλούρας</a:t>
            </a:r>
            <a:r>
              <a:rPr lang="el-GR" dirty="0"/>
              <a:t> ήταν ενσωματωμένες μέσα στις πολιτικές, τεχνολογικές και οικονομικές </a:t>
            </a:r>
            <a:r>
              <a:rPr lang="el-GR" dirty="0" err="1"/>
              <a:t>υπερδομ</a:t>
            </a:r>
            <a:r>
              <a:rPr lang="en-GB" dirty="0" err="1"/>
              <a:t>έ</a:t>
            </a:r>
            <a:r>
              <a:rPr lang="el-GR" dirty="0"/>
              <a:t>ς. </a:t>
            </a:r>
          </a:p>
          <a:p>
            <a:r>
              <a:rPr lang="el-GR" dirty="0"/>
              <a:t>4) οι διεθνείς σχέσεις ως κομμάτι της φυσικής και βιολογικής επιστήμης και άρα </a:t>
            </a:r>
          </a:p>
          <a:p>
            <a:r>
              <a:rPr lang="el-GR" dirty="0"/>
              <a:t>5)μετρούσαν μόνο ότι μπορούσε να παρατηρηθεί</a:t>
            </a:r>
            <a:endParaRPr lang="en-GR" dirty="0"/>
          </a:p>
        </p:txBody>
      </p:sp>
    </p:spTree>
    <p:extLst>
      <p:ext uri="{BB962C8B-B14F-4D97-AF65-F5344CB8AC3E}">
        <p14:creationId xmlns:p14="http://schemas.microsoft.com/office/powerpoint/2010/main" val="244070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09237-9F0B-474B-8128-CF46348DE346}"/>
              </a:ext>
            </a:extLst>
          </p:cNvPr>
          <p:cNvSpPr>
            <a:spLocks noGrp="1"/>
          </p:cNvSpPr>
          <p:nvPr>
            <p:ph type="title"/>
          </p:nvPr>
        </p:nvSpPr>
        <p:spPr/>
        <p:txBody>
          <a:bodyPr/>
          <a:lstStyle/>
          <a:p>
            <a:r>
              <a:rPr lang="en-GR" dirty="0"/>
              <a:t>Globalisation, infotainment and the media landscape</a:t>
            </a:r>
          </a:p>
        </p:txBody>
      </p:sp>
      <p:sp>
        <p:nvSpPr>
          <p:cNvPr id="3" name="Content Placeholder 2">
            <a:extLst>
              <a:ext uri="{FF2B5EF4-FFF2-40B4-BE49-F238E27FC236}">
                <a16:creationId xmlns:a16="http://schemas.microsoft.com/office/drawing/2014/main" id="{383B6E1F-5872-E84B-B22F-1DE404A873B2}"/>
              </a:ext>
            </a:extLst>
          </p:cNvPr>
          <p:cNvSpPr>
            <a:spLocks noGrp="1"/>
          </p:cNvSpPr>
          <p:nvPr>
            <p:ph idx="1"/>
          </p:nvPr>
        </p:nvSpPr>
        <p:spPr/>
        <p:txBody>
          <a:bodyPr/>
          <a:lstStyle/>
          <a:p>
            <a:r>
              <a:rPr lang="el-GR" dirty="0"/>
              <a:t>Σε μεγάλο βαθμό και οι σπουδές Μέσων μέχρι και το 80 αλλά και αργότερα μελετούσαν την παγκοσμιοποίηση και το ρόλο των Μέσων μέσα από το ρόλο των θεσμών και μέσα από το ρόλο τους ως θεσμών (</a:t>
            </a:r>
            <a:r>
              <a:rPr lang="en-GB" dirty="0"/>
              <a:t>Boyd-Barrett 1998; Sparks, 1998; </a:t>
            </a:r>
            <a:r>
              <a:rPr lang="en-GB" dirty="0" err="1"/>
              <a:t>Thussu</a:t>
            </a:r>
            <a:r>
              <a:rPr lang="en-GB" dirty="0"/>
              <a:t>, 2000</a:t>
            </a:r>
            <a:r>
              <a:rPr lang="el-GR" dirty="0"/>
              <a:t>).</a:t>
            </a:r>
          </a:p>
          <a:p>
            <a:r>
              <a:rPr lang="el-GR" dirty="0"/>
              <a:t>Η έννοια της παγκοσμιοποίησης εμφανίζεται μέσω προσεγγίσεων για τον πολιτισμικό ιμπεριαλισμό</a:t>
            </a:r>
          </a:p>
          <a:p>
            <a:r>
              <a:rPr lang="el-GR" dirty="0"/>
              <a:t>Πρωτοεμφανίζεται στη </a:t>
            </a:r>
            <a:r>
              <a:rPr lang="el-GR" dirty="0" err="1"/>
              <a:t>δεακετία</a:t>
            </a:r>
            <a:r>
              <a:rPr lang="el-GR" dirty="0"/>
              <a:t> του 80, αλλά εδραιώνεται η χρήση της με τη θεωρητική συμβολή των </a:t>
            </a:r>
            <a:r>
              <a:rPr lang="en-US" dirty="0"/>
              <a:t>Habermas</a:t>
            </a:r>
            <a:r>
              <a:rPr lang="el-GR" dirty="0"/>
              <a:t> και </a:t>
            </a:r>
            <a:r>
              <a:rPr lang="en-US" dirty="0"/>
              <a:t>Calhoun (Calhoun, 1992) </a:t>
            </a:r>
            <a:r>
              <a:rPr lang="el-GR" dirty="0"/>
              <a:t>αλλά ξεκινάει να πιάνει τόπο και να εδραιώνεται από τις αρχές του 2000 και μετά</a:t>
            </a:r>
            <a:endParaRPr lang="en-GR" dirty="0"/>
          </a:p>
        </p:txBody>
      </p:sp>
    </p:spTree>
    <p:extLst>
      <p:ext uri="{BB962C8B-B14F-4D97-AF65-F5344CB8AC3E}">
        <p14:creationId xmlns:p14="http://schemas.microsoft.com/office/powerpoint/2010/main" val="1929440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10B04-4036-1C48-8930-9ECD1B75A34F}"/>
              </a:ext>
            </a:extLst>
          </p:cNvPr>
          <p:cNvSpPr>
            <a:spLocks noGrp="1"/>
          </p:cNvSpPr>
          <p:nvPr>
            <p:ph type="title"/>
          </p:nvPr>
        </p:nvSpPr>
        <p:spPr/>
        <p:txBody>
          <a:bodyPr/>
          <a:lstStyle/>
          <a:p>
            <a:r>
              <a:rPr lang="en-GR" dirty="0"/>
              <a:t>Globalisation, infotainment and the media landscape</a:t>
            </a:r>
          </a:p>
        </p:txBody>
      </p:sp>
      <p:sp>
        <p:nvSpPr>
          <p:cNvPr id="3" name="Content Placeholder 2">
            <a:extLst>
              <a:ext uri="{FF2B5EF4-FFF2-40B4-BE49-F238E27FC236}">
                <a16:creationId xmlns:a16="http://schemas.microsoft.com/office/drawing/2014/main" id="{85752E40-A916-D94F-8DAB-4C236E6D7636}"/>
              </a:ext>
            </a:extLst>
          </p:cNvPr>
          <p:cNvSpPr>
            <a:spLocks noGrp="1"/>
          </p:cNvSpPr>
          <p:nvPr>
            <p:ph idx="1"/>
          </p:nvPr>
        </p:nvSpPr>
        <p:spPr/>
        <p:txBody>
          <a:bodyPr/>
          <a:lstStyle/>
          <a:p>
            <a:r>
              <a:rPr lang="el-GR" dirty="0"/>
              <a:t>Η παγκοσμιοποίηση έγινε </a:t>
            </a:r>
            <a:r>
              <a:rPr lang="el-GR" dirty="0" err="1"/>
              <a:t>σέξυ</a:t>
            </a:r>
            <a:r>
              <a:rPr lang="el-GR" dirty="0"/>
              <a:t> στα </a:t>
            </a:r>
            <a:r>
              <a:rPr lang="en-GB" dirty="0"/>
              <a:t>90s </a:t>
            </a:r>
            <a:r>
              <a:rPr lang="el-GR" dirty="0"/>
              <a:t>(</a:t>
            </a:r>
            <a:r>
              <a:rPr lang="en-GB" dirty="0"/>
              <a:t>Giddens, 1990)</a:t>
            </a:r>
            <a:r>
              <a:rPr lang="el-GR" dirty="0"/>
              <a:t>, </a:t>
            </a:r>
            <a:r>
              <a:rPr lang="el-GR" dirty="0" err="1"/>
              <a:t>εκε</a:t>
            </a:r>
            <a:r>
              <a:rPr lang="en-GB" dirty="0" err="1"/>
              <a:t>ί</a:t>
            </a:r>
            <a:r>
              <a:rPr lang="el-GR" dirty="0"/>
              <a:t> άρχισε να μελετάται πιο συστηματικά και οι περισσότεροι θεωρητικοί λένε ότι δεν υπάρχει παγκοσμιοποίηση </a:t>
            </a:r>
            <a:r>
              <a:rPr lang="el-GR" dirty="0" err="1"/>
              <a:t>χωρις</a:t>
            </a:r>
            <a:r>
              <a:rPr lang="el-GR" dirty="0"/>
              <a:t> ΜΜΕ</a:t>
            </a:r>
          </a:p>
          <a:p>
            <a:r>
              <a:rPr lang="el-GR" dirty="0"/>
              <a:t>Όπως έχουν παρατηρήσει τόσο ο </a:t>
            </a:r>
            <a:r>
              <a:rPr lang="en-GB" dirty="0"/>
              <a:t>Giddens (1990) </a:t>
            </a:r>
            <a:r>
              <a:rPr lang="en-GB" dirty="0" err="1"/>
              <a:t>ό</a:t>
            </a:r>
            <a:r>
              <a:rPr lang="el-GR" dirty="0" err="1"/>
              <a:t>σο</a:t>
            </a:r>
            <a:r>
              <a:rPr lang="el-GR" dirty="0"/>
              <a:t> και ο </a:t>
            </a:r>
            <a:r>
              <a:rPr lang="en-GB" dirty="0"/>
              <a:t>Castells (1996)</a:t>
            </a:r>
            <a:r>
              <a:rPr lang="el-GR" dirty="0"/>
              <a:t>, η παγκοσμιοποίηση εμπεριέχει </a:t>
            </a:r>
          </a:p>
          <a:p>
            <a:pPr marL="514350" indent="-514350">
              <a:buAutoNum type="arabicParenR"/>
            </a:pPr>
            <a:r>
              <a:rPr lang="el-GR" dirty="0"/>
              <a:t>τη μελέτη διεθνών δικτύων</a:t>
            </a:r>
          </a:p>
          <a:p>
            <a:pPr marL="514350" indent="-514350">
              <a:buAutoNum type="arabicParenR"/>
            </a:pPr>
            <a:r>
              <a:rPr lang="el-GR" dirty="0"/>
              <a:t>της έντασης της διασύνδεσης σε διεθνές επίπεδο</a:t>
            </a:r>
          </a:p>
          <a:p>
            <a:pPr marL="514350" indent="-514350">
              <a:buAutoNum type="arabicParenR"/>
            </a:pPr>
            <a:r>
              <a:rPr lang="el-GR" dirty="0"/>
              <a:t>της ταχύτητας των διεθνών ροών και της </a:t>
            </a:r>
          </a:p>
          <a:p>
            <a:pPr marL="514350" indent="-514350">
              <a:buAutoNum type="arabicParenR"/>
            </a:pPr>
            <a:r>
              <a:rPr lang="el-GR" dirty="0"/>
              <a:t>της τάσης για</a:t>
            </a:r>
            <a:r>
              <a:rPr lang="en-GB" dirty="0"/>
              <a:t> </a:t>
            </a:r>
            <a:r>
              <a:rPr lang="el-GR" dirty="0"/>
              <a:t>την διασύνδεση σε διεθνές επίπεδο.</a:t>
            </a:r>
            <a:endParaRPr lang="en-GR" dirty="0"/>
          </a:p>
        </p:txBody>
      </p:sp>
    </p:spTree>
    <p:extLst>
      <p:ext uri="{BB962C8B-B14F-4D97-AF65-F5344CB8AC3E}">
        <p14:creationId xmlns:p14="http://schemas.microsoft.com/office/powerpoint/2010/main" val="2274212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38E6-E83A-194A-9DBF-3CDDFEC8907A}"/>
              </a:ext>
            </a:extLst>
          </p:cNvPr>
          <p:cNvSpPr>
            <a:spLocks noGrp="1"/>
          </p:cNvSpPr>
          <p:nvPr>
            <p:ph type="title"/>
          </p:nvPr>
        </p:nvSpPr>
        <p:spPr/>
        <p:txBody>
          <a:bodyPr/>
          <a:lstStyle/>
          <a:p>
            <a:r>
              <a:rPr lang="el-GR" dirty="0"/>
              <a:t>Διαμεσολάβηση</a:t>
            </a:r>
            <a:endParaRPr lang="en-GR" dirty="0"/>
          </a:p>
        </p:txBody>
      </p:sp>
      <p:sp>
        <p:nvSpPr>
          <p:cNvPr id="3" name="Content Placeholder 2">
            <a:extLst>
              <a:ext uri="{FF2B5EF4-FFF2-40B4-BE49-F238E27FC236}">
                <a16:creationId xmlns:a16="http://schemas.microsoft.com/office/drawing/2014/main" id="{FEDE62F3-C490-DE41-A593-EDD2BB04AB3E}"/>
              </a:ext>
            </a:extLst>
          </p:cNvPr>
          <p:cNvSpPr>
            <a:spLocks noGrp="1"/>
          </p:cNvSpPr>
          <p:nvPr>
            <p:ph idx="1"/>
          </p:nvPr>
        </p:nvSpPr>
        <p:spPr/>
        <p:txBody>
          <a:bodyPr/>
          <a:lstStyle/>
          <a:p>
            <a:r>
              <a:rPr lang="el-GR" dirty="0"/>
              <a:t>Η διαμεσολάβησης σύμφωνα με τον </a:t>
            </a:r>
            <a:r>
              <a:rPr lang="en-GB" dirty="0"/>
              <a:t>Raymond Williams (1977) </a:t>
            </a:r>
            <a:r>
              <a:rPr lang="el-GR" dirty="0"/>
              <a:t>ε</a:t>
            </a:r>
            <a:r>
              <a:rPr lang="en-GB" dirty="0" err="1"/>
              <a:t>ί</a:t>
            </a:r>
            <a:r>
              <a:rPr lang="el-GR" dirty="0"/>
              <a:t>ναι μια ενεργή διαδικασία σχέσεων μεταξύ διαφορετικών ειδών ύπαρξης και συνείδησης που θέλοντας ή μη </a:t>
            </a:r>
            <a:r>
              <a:rPr lang="el-GR" dirty="0" err="1"/>
              <a:t>διαμεσολαβούνται</a:t>
            </a:r>
            <a:endParaRPr lang="el-GR" dirty="0"/>
          </a:p>
          <a:p>
            <a:r>
              <a:rPr lang="el-GR" dirty="0"/>
              <a:t> Ο </a:t>
            </a:r>
            <a:r>
              <a:rPr lang="en-GB" dirty="0"/>
              <a:t>Martin-</a:t>
            </a:r>
            <a:r>
              <a:rPr lang="en-GB" dirty="0" err="1"/>
              <a:t>Barbero</a:t>
            </a:r>
            <a:r>
              <a:rPr lang="en-GB" dirty="0"/>
              <a:t> </a:t>
            </a:r>
            <a:r>
              <a:rPr lang="el-GR" dirty="0"/>
              <a:t>σημειώνει ότι η διαμεσολάβηση είναι η συγκρότηση μεταξύ επικοινωνιακών πρακτικών και κοινωνικών κινημάτων μέσα στο ευρύτερο πολιτισμικό πλαίσιο (1993) </a:t>
            </a:r>
          </a:p>
          <a:p>
            <a:r>
              <a:rPr lang="el-GR" dirty="0"/>
              <a:t>Ο </a:t>
            </a:r>
            <a:r>
              <a:rPr lang="en-GB" dirty="0"/>
              <a:t>Silverstone (1999)</a:t>
            </a:r>
            <a:r>
              <a:rPr lang="el-GR" dirty="0"/>
              <a:t> σημειώνει </a:t>
            </a:r>
            <a:r>
              <a:rPr lang="en-GB" dirty="0" err="1"/>
              <a:t>ό</a:t>
            </a:r>
            <a:r>
              <a:rPr lang="el-GR" dirty="0"/>
              <a:t>τι διαμεσολάβηση είναι η </a:t>
            </a:r>
            <a:r>
              <a:rPr lang="el-GR" dirty="0" err="1"/>
              <a:t>αμοιγώς</a:t>
            </a:r>
            <a:r>
              <a:rPr lang="el-GR" dirty="0"/>
              <a:t> αλλά ανισομερώς κατανεμημένη  διαλογική διαδικασία κυκλοφορίας των συμβόλων της κοινωνικής ζωής στην οποία εμπλέκονται τα Μέσα.</a:t>
            </a:r>
            <a:endParaRPr lang="en-GR" dirty="0"/>
          </a:p>
        </p:txBody>
      </p:sp>
    </p:spTree>
    <p:extLst>
      <p:ext uri="{BB962C8B-B14F-4D97-AF65-F5344CB8AC3E}">
        <p14:creationId xmlns:p14="http://schemas.microsoft.com/office/powerpoint/2010/main" val="118879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F4AFC-1419-8C43-A5AA-4D0101A74D62}"/>
              </a:ext>
            </a:extLst>
          </p:cNvPr>
          <p:cNvSpPr>
            <a:spLocks noGrp="1"/>
          </p:cNvSpPr>
          <p:nvPr>
            <p:ph type="title"/>
          </p:nvPr>
        </p:nvSpPr>
        <p:spPr/>
        <p:txBody>
          <a:bodyPr/>
          <a:lstStyle/>
          <a:p>
            <a:r>
              <a:rPr lang="el-GR" dirty="0" err="1"/>
              <a:t>Διαμεσολαβημένη</a:t>
            </a:r>
            <a:r>
              <a:rPr lang="el-GR" dirty="0"/>
              <a:t> παγκοσμιοποίηση</a:t>
            </a:r>
            <a:endParaRPr lang="en-GR" dirty="0"/>
          </a:p>
        </p:txBody>
      </p:sp>
      <p:sp>
        <p:nvSpPr>
          <p:cNvPr id="3" name="Content Placeholder 2">
            <a:extLst>
              <a:ext uri="{FF2B5EF4-FFF2-40B4-BE49-F238E27FC236}">
                <a16:creationId xmlns:a16="http://schemas.microsoft.com/office/drawing/2014/main" id="{44213ADC-126E-664F-9D96-81DAFE222C2C}"/>
              </a:ext>
            </a:extLst>
          </p:cNvPr>
          <p:cNvSpPr>
            <a:spLocks noGrp="1"/>
          </p:cNvSpPr>
          <p:nvPr>
            <p:ph idx="1"/>
          </p:nvPr>
        </p:nvSpPr>
        <p:spPr/>
        <p:txBody>
          <a:bodyPr/>
          <a:lstStyle/>
          <a:p>
            <a:r>
              <a:rPr lang="el-GR" dirty="0"/>
              <a:t>Μιλώντας για </a:t>
            </a:r>
            <a:r>
              <a:rPr lang="el-GR" dirty="0" err="1"/>
              <a:t>διαμεσολαβημένη</a:t>
            </a:r>
            <a:r>
              <a:rPr lang="el-GR" dirty="0"/>
              <a:t> παγκοσμιοποίηση μιλάμε για το ότι ένα από τα βασικά στοιχεία της παγκοσμιοποίησης είναι ότι λαμβάνει χώρα μέσα από τα Μέσα.</a:t>
            </a:r>
          </a:p>
          <a:p>
            <a:r>
              <a:rPr lang="el-GR" dirty="0"/>
              <a:t>Αφορά την επικοινωνία, </a:t>
            </a:r>
            <a:r>
              <a:rPr lang="el-GR" dirty="0" err="1"/>
              <a:t>αλληλόδραση</a:t>
            </a:r>
            <a:r>
              <a:rPr lang="el-GR" dirty="0"/>
              <a:t> και διασύνδεση ανθρώπων με χρήση λιγότερο ή περισσότερο των Μέσων, αφορά τις βιωμένες τους εμπειρίες και είναι ενσωματωμένη μέσα στην καθημερινότητά τους, πηγαίνοντας αμφίδρομα από το τοπικό στο </a:t>
            </a:r>
            <a:r>
              <a:rPr lang="el-GR" dirty="0" err="1"/>
              <a:t>παγκόμιο</a:t>
            </a:r>
            <a:r>
              <a:rPr lang="el-GR" dirty="0"/>
              <a:t> και </a:t>
            </a:r>
            <a:r>
              <a:rPr lang="el-GR" dirty="0" err="1"/>
              <a:t>τούμπαλιν</a:t>
            </a:r>
            <a:endParaRPr lang="el-GR" dirty="0"/>
          </a:p>
          <a:p>
            <a:r>
              <a:rPr lang="el-GR" dirty="0"/>
              <a:t>Θεωρητικοί όπως ο </a:t>
            </a:r>
            <a:r>
              <a:rPr lang="en-GB" dirty="0"/>
              <a:t>Fukuyama (1992) </a:t>
            </a:r>
            <a:r>
              <a:rPr lang="en-GB" dirty="0" err="1"/>
              <a:t>ή</a:t>
            </a:r>
            <a:r>
              <a:rPr lang="el-GR" dirty="0" err="1"/>
              <a:t>ταν</a:t>
            </a:r>
            <a:r>
              <a:rPr lang="el-GR" dirty="0"/>
              <a:t> αρκετά απαισιόδοξος θεωρώντας ότι με την παγκοσμιοποίηση φτάνουμε στο τέλος της Ιστορίας όπως και άλλοι</a:t>
            </a:r>
            <a:endParaRPr lang="en-GR" dirty="0"/>
          </a:p>
        </p:txBody>
      </p:sp>
    </p:spTree>
    <p:extLst>
      <p:ext uri="{BB962C8B-B14F-4D97-AF65-F5344CB8AC3E}">
        <p14:creationId xmlns:p14="http://schemas.microsoft.com/office/powerpoint/2010/main" val="3895599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EA769-2B7A-194F-B65F-0CF16869538E}"/>
              </a:ext>
            </a:extLst>
          </p:cNvPr>
          <p:cNvSpPr>
            <a:spLocks noGrp="1"/>
          </p:cNvSpPr>
          <p:nvPr>
            <p:ph type="title"/>
          </p:nvPr>
        </p:nvSpPr>
        <p:spPr/>
        <p:txBody>
          <a:bodyPr/>
          <a:lstStyle/>
          <a:p>
            <a:r>
              <a:rPr lang="el-GR" dirty="0"/>
              <a:t>Η προσέγγιση του πολιτισμικού ιμπεριαλισμού</a:t>
            </a:r>
            <a:endParaRPr lang="en-GR" dirty="0"/>
          </a:p>
        </p:txBody>
      </p:sp>
      <p:sp>
        <p:nvSpPr>
          <p:cNvPr id="3" name="Content Placeholder 2">
            <a:extLst>
              <a:ext uri="{FF2B5EF4-FFF2-40B4-BE49-F238E27FC236}">
                <a16:creationId xmlns:a16="http://schemas.microsoft.com/office/drawing/2014/main" id="{B4BEB3EA-47B8-4A4A-AC41-79E9765271E2}"/>
              </a:ext>
            </a:extLst>
          </p:cNvPr>
          <p:cNvSpPr>
            <a:spLocks noGrp="1"/>
          </p:cNvSpPr>
          <p:nvPr>
            <p:ph idx="1"/>
          </p:nvPr>
        </p:nvSpPr>
        <p:spPr/>
        <p:txBody>
          <a:bodyPr/>
          <a:lstStyle/>
          <a:p>
            <a:r>
              <a:rPr lang="el-GR" dirty="0"/>
              <a:t>ο </a:t>
            </a:r>
            <a:r>
              <a:rPr lang="en-GB" dirty="0"/>
              <a:t>Schiller </a:t>
            </a:r>
            <a:r>
              <a:rPr lang="el-GR" dirty="0"/>
              <a:t>(1969) βλέπουν την </a:t>
            </a:r>
            <a:r>
              <a:rPr lang="el-GR" dirty="0" err="1"/>
              <a:t>αμερικανοποίηση</a:t>
            </a:r>
            <a:r>
              <a:rPr lang="el-GR" dirty="0"/>
              <a:t> των </a:t>
            </a:r>
            <a:r>
              <a:rPr lang="el-GR" dirty="0" err="1"/>
              <a:t>κουλτούρων</a:t>
            </a:r>
            <a:r>
              <a:rPr lang="el-GR" dirty="0"/>
              <a:t> μέσα από τα μηνύματα που προωθούν τα ΜΜΕ </a:t>
            </a:r>
            <a:r>
              <a:rPr lang="el-GR" dirty="0" err="1"/>
              <a:t>ανα</a:t>
            </a:r>
            <a:r>
              <a:rPr lang="el-GR" dirty="0"/>
              <a:t> τον κόσμο αλλά και τον τρόπο που </a:t>
            </a:r>
            <a:r>
              <a:rPr lang="el-GR" dirty="0" err="1"/>
              <a:t>κατασεκυάζονται</a:t>
            </a:r>
            <a:endParaRPr lang="el-GR" dirty="0"/>
          </a:p>
          <a:p>
            <a:r>
              <a:rPr lang="el-GR" dirty="0"/>
              <a:t>Η έννοια της </a:t>
            </a:r>
            <a:r>
              <a:rPr lang="el-GR" dirty="0" err="1"/>
              <a:t>νεωτερίκευσης</a:t>
            </a:r>
            <a:r>
              <a:rPr lang="el-GR" dirty="0"/>
              <a:t> (</a:t>
            </a:r>
            <a:r>
              <a:rPr lang="en-GB" dirty="0"/>
              <a:t>modernisation theory)</a:t>
            </a:r>
            <a:r>
              <a:rPr lang="el-GR" dirty="0"/>
              <a:t> -60</a:t>
            </a:r>
            <a:r>
              <a:rPr lang="en-GB" dirty="0"/>
              <a:t>s, </a:t>
            </a:r>
            <a:r>
              <a:rPr lang="el-GR" dirty="0"/>
              <a:t>π.χ. χώρες όπως αυτές στη Μέση ανατολή δημιουργούν μηχανισμούς αντίστασης στον Αμερικανισμό και στη </a:t>
            </a:r>
            <a:r>
              <a:rPr lang="el-GR" dirty="0" err="1"/>
              <a:t>νεωτερίκευση</a:t>
            </a:r>
            <a:r>
              <a:rPr lang="el-GR" dirty="0"/>
              <a:t> του κόσμου</a:t>
            </a:r>
            <a:endParaRPr lang="en-GR" dirty="0"/>
          </a:p>
        </p:txBody>
      </p:sp>
    </p:spTree>
    <p:extLst>
      <p:ext uri="{BB962C8B-B14F-4D97-AF65-F5344CB8AC3E}">
        <p14:creationId xmlns:p14="http://schemas.microsoft.com/office/powerpoint/2010/main" val="1154126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975</TotalTime>
  <Words>1438</Words>
  <Application>Microsoft Macintosh PowerPoint</Application>
  <PresentationFormat>Widescreen</PresentationFormat>
  <Paragraphs>94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Global news, infotatainment, domesication</vt:lpstr>
      <vt:lpstr>Η σύρραξη Γάζα- Ισραήλ</vt:lpstr>
      <vt:lpstr>Globalisation, infotainment and the media landscape</vt:lpstr>
      <vt:lpstr>Globalisation, infotainment and the media landscape</vt:lpstr>
      <vt:lpstr>Globalisation, infotainment and the media landscape</vt:lpstr>
      <vt:lpstr>Globalisation, infotainment and the media landscape</vt:lpstr>
      <vt:lpstr>Διαμεσολάβηση</vt:lpstr>
      <vt:lpstr>Διαμεσολαβημένη παγκοσμιοποίηση</vt:lpstr>
      <vt:lpstr>Η προσέγγιση του πολιτισμικού ιμπεριαλισμού</vt:lpstr>
      <vt:lpstr>Τα προβλήματα του πολιτισμικού ιμπεριαλισμού ως θέσης</vt:lpstr>
      <vt:lpstr>Κοσμοπολιτισμός</vt:lpstr>
      <vt:lpstr>Globalisation, infotainment and the media landscape</vt:lpstr>
      <vt:lpstr>Globalisation, infotainment and the media landscape</vt:lpstr>
      <vt:lpstr>Globalisation, infotainment and the media landscape</vt:lpstr>
      <vt:lpstr>Globalisation, infotainment and the media landscape</vt:lpstr>
      <vt:lpstr>Ενημερωδιασκέδαση</vt:lpstr>
      <vt:lpstr>PowerPoint Presentation</vt:lpstr>
      <vt:lpstr>Global News after 09/11</vt:lpstr>
      <vt:lpstr>Global News after 09/11</vt:lpstr>
      <vt:lpstr>Εσωτερικοποίηση- domestication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Despina Chronaki</dc:creator>
  <cp:lastModifiedBy>Despina Chronaki</cp:lastModifiedBy>
  <cp:revision>8</cp:revision>
  <dcterms:created xsi:type="dcterms:W3CDTF">2021-05-17T20:15:49Z</dcterms:created>
  <dcterms:modified xsi:type="dcterms:W3CDTF">2021-05-19T19:53:05Z</dcterms:modified>
</cp:coreProperties>
</file>