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87" r:id="rId7"/>
    <p:sldId id="285" r:id="rId8"/>
    <p:sldId id="282" r:id="rId9"/>
    <p:sldId id="283" r:id="rId10"/>
    <p:sldId id="284" r:id="rId11"/>
    <p:sldId id="286" r:id="rId12"/>
    <p:sldId id="288" r:id="rId13"/>
    <p:sldId id="277" r:id="rId14"/>
    <p:sldId id="279" r:id="rId15"/>
    <p:sldId id="280" r:id="rId16"/>
    <p:sldId id="275" r:id="rId17"/>
    <p:sldId id="270" r:id="rId18"/>
    <p:sldId id="265" r:id="rId19"/>
    <p:sldId id="266" r:id="rId20"/>
    <p:sldId id="281" r:id="rId21"/>
    <p:sldId id="289" r:id="rId22"/>
    <p:sldId id="262" r:id="rId23"/>
    <p:sldId id="267" r:id="rId24"/>
    <p:sldId id="26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859"/>
  </p:normalViewPr>
  <p:slideViewPr>
    <p:cSldViewPr snapToGrid="0" snapToObjects="1">
      <p:cViewPr varScale="1">
        <p:scale>
          <a:sx n="108" d="100"/>
          <a:sy n="108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357301-9BF2-4178-BC00-57B6604E8BA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77473A5-B6C4-455A-8846-DA803736A83D}">
      <dgm:prSet/>
      <dgm:spPr/>
      <dgm:t>
        <a:bodyPr/>
        <a:lstStyle/>
        <a:p>
          <a:r>
            <a:rPr lang="el-GR"/>
            <a:t>Η αναπαράσταση του παιδιού/νέου στις ειδήσεις </a:t>
          </a:r>
          <a:endParaRPr lang="en-US"/>
        </a:p>
      </dgm:t>
    </dgm:pt>
    <dgm:pt modelId="{668A9AC2-1721-4052-BF30-0715F170E881}" type="parTrans" cxnId="{B8F317A0-8D8D-4CC7-95B3-BF07F8346EB0}">
      <dgm:prSet/>
      <dgm:spPr/>
      <dgm:t>
        <a:bodyPr/>
        <a:lstStyle/>
        <a:p>
          <a:endParaRPr lang="en-US"/>
        </a:p>
      </dgm:t>
    </dgm:pt>
    <dgm:pt modelId="{58B85C92-F54F-4238-87D0-FFA549E52E86}" type="sibTrans" cxnId="{B8F317A0-8D8D-4CC7-95B3-BF07F8346EB0}">
      <dgm:prSet/>
      <dgm:spPr/>
      <dgm:t>
        <a:bodyPr/>
        <a:lstStyle/>
        <a:p>
          <a:endParaRPr lang="en-US"/>
        </a:p>
      </dgm:t>
    </dgm:pt>
    <dgm:pt modelId="{E67BDF1C-0566-45A8-821A-D25BA4A6A3CE}">
      <dgm:prSet/>
      <dgm:spPr/>
      <dgm:t>
        <a:bodyPr/>
        <a:lstStyle/>
        <a:p>
          <a:r>
            <a:rPr lang="el-GR"/>
            <a:t>Η κατανάλωση ειδήσεων από τα παιδιά/νέους</a:t>
          </a:r>
          <a:endParaRPr lang="en-US"/>
        </a:p>
      </dgm:t>
    </dgm:pt>
    <dgm:pt modelId="{63E5B1C4-306F-4578-8895-6707FF41A940}" type="parTrans" cxnId="{3A7F44BF-18B8-479B-9C5C-28FDF5F8EA13}">
      <dgm:prSet/>
      <dgm:spPr/>
      <dgm:t>
        <a:bodyPr/>
        <a:lstStyle/>
        <a:p>
          <a:endParaRPr lang="en-US"/>
        </a:p>
      </dgm:t>
    </dgm:pt>
    <dgm:pt modelId="{3EE31E43-A35D-4A1F-9738-39812525FFE9}" type="sibTrans" cxnId="{3A7F44BF-18B8-479B-9C5C-28FDF5F8EA13}">
      <dgm:prSet/>
      <dgm:spPr/>
      <dgm:t>
        <a:bodyPr/>
        <a:lstStyle/>
        <a:p>
          <a:endParaRPr lang="en-US"/>
        </a:p>
      </dgm:t>
    </dgm:pt>
    <dgm:pt modelId="{CFEC99D5-9FBF-4A0D-A8F5-F385F945531A}">
      <dgm:prSet/>
      <dgm:spPr/>
      <dgm:t>
        <a:bodyPr/>
        <a:lstStyle/>
        <a:p>
          <a:r>
            <a:rPr lang="el-GR"/>
            <a:t>Ανησυχίες για πολιτική απάθεια των νέων</a:t>
          </a:r>
          <a:endParaRPr lang="en-US"/>
        </a:p>
      </dgm:t>
    </dgm:pt>
    <dgm:pt modelId="{76BB9765-A304-40F8-8822-1C452560C0FD}" type="parTrans" cxnId="{484DD437-DE03-4EF5-81EC-BAF6CC2B3909}">
      <dgm:prSet/>
      <dgm:spPr/>
      <dgm:t>
        <a:bodyPr/>
        <a:lstStyle/>
        <a:p>
          <a:endParaRPr lang="en-US"/>
        </a:p>
      </dgm:t>
    </dgm:pt>
    <dgm:pt modelId="{A3A9E248-155C-4887-85D8-7C95E804AFFC}" type="sibTrans" cxnId="{484DD437-DE03-4EF5-81EC-BAF6CC2B3909}">
      <dgm:prSet/>
      <dgm:spPr/>
      <dgm:t>
        <a:bodyPr/>
        <a:lstStyle/>
        <a:p>
          <a:endParaRPr lang="en-US"/>
        </a:p>
      </dgm:t>
    </dgm:pt>
    <dgm:pt modelId="{8A36697B-CFC5-494E-93F0-6DB75BABE5B7}">
      <dgm:prSet/>
      <dgm:spPr/>
      <dgm:t>
        <a:bodyPr/>
        <a:lstStyle/>
        <a:p>
          <a:r>
            <a:rPr lang="el-GR"/>
            <a:t>Αφηγήσεις για το παιδί και τα Μέσα</a:t>
          </a:r>
          <a:endParaRPr lang="en-US"/>
        </a:p>
      </dgm:t>
    </dgm:pt>
    <dgm:pt modelId="{A22EECA4-FCA4-4236-9357-98ACCD228C7D}" type="parTrans" cxnId="{9D60DEA3-DCFC-4F9F-BEE2-F9E918C1D604}">
      <dgm:prSet/>
      <dgm:spPr/>
      <dgm:t>
        <a:bodyPr/>
        <a:lstStyle/>
        <a:p>
          <a:endParaRPr lang="en-US"/>
        </a:p>
      </dgm:t>
    </dgm:pt>
    <dgm:pt modelId="{A880EFB1-E3CE-4581-913F-69D2B7547AAF}" type="sibTrans" cxnId="{9D60DEA3-DCFC-4F9F-BEE2-F9E918C1D604}">
      <dgm:prSet/>
      <dgm:spPr/>
      <dgm:t>
        <a:bodyPr/>
        <a:lstStyle/>
        <a:p>
          <a:endParaRPr lang="en-US"/>
        </a:p>
      </dgm:t>
    </dgm:pt>
    <dgm:pt modelId="{2C6E9618-B611-42EE-AF2B-7C596D30DF34}">
      <dgm:prSet/>
      <dgm:spPr/>
      <dgm:t>
        <a:bodyPr/>
        <a:lstStyle/>
        <a:p>
          <a:r>
            <a:rPr lang="el-GR"/>
            <a:t>Ο ηθικός πανικός γύρω από την παιδική ηλικία </a:t>
          </a:r>
          <a:endParaRPr lang="en-US"/>
        </a:p>
      </dgm:t>
    </dgm:pt>
    <dgm:pt modelId="{2B41971C-F9A4-4035-9648-08327A8FCBE2}" type="parTrans" cxnId="{14AE36BB-C9A6-46C8-8F05-62FDF1FE1A9D}">
      <dgm:prSet/>
      <dgm:spPr/>
      <dgm:t>
        <a:bodyPr/>
        <a:lstStyle/>
        <a:p>
          <a:endParaRPr lang="en-US"/>
        </a:p>
      </dgm:t>
    </dgm:pt>
    <dgm:pt modelId="{9CF0A97A-49D6-4ABF-8D68-7206F6D13C3C}" type="sibTrans" cxnId="{14AE36BB-C9A6-46C8-8F05-62FDF1FE1A9D}">
      <dgm:prSet/>
      <dgm:spPr/>
      <dgm:t>
        <a:bodyPr/>
        <a:lstStyle/>
        <a:p>
          <a:endParaRPr lang="en-US"/>
        </a:p>
      </dgm:t>
    </dgm:pt>
    <dgm:pt modelId="{A11497F9-1F0F-41BD-9991-F1FC25D8B4B2}">
      <dgm:prSet/>
      <dgm:spPr/>
      <dgm:t>
        <a:bodyPr/>
        <a:lstStyle/>
        <a:p>
          <a:r>
            <a:rPr lang="el-GR"/>
            <a:t>Η κατασκευή του παιδιού</a:t>
          </a:r>
          <a:endParaRPr lang="en-US"/>
        </a:p>
      </dgm:t>
    </dgm:pt>
    <dgm:pt modelId="{98105288-CB0B-4F86-A594-68D13C04D462}" type="parTrans" cxnId="{0CCB3EAA-15AB-40A6-BAAF-04DEEF7DF5A0}">
      <dgm:prSet/>
      <dgm:spPr/>
      <dgm:t>
        <a:bodyPr/>
        <a:lstStyle/>
        <a:p>
          <a:endParaRPr lang="en-US"/>
        </a:p>
      </dgm:t>
    </dgm:pt>
    <dgm:pt modelId="{ADD6ED80-1461-42B8-AFD8-0A710201BDE2}" type="sibTrans" cxnId="{0CCB3EAA-15AB-40A6-BAAF-04DEEF7DF5A0}">
      <dgm:prSet/>
      <dgm:spPr/>
      <dgm:t>
        <a:bodyPr/>
        <a:lstStyle/>
        <a:p>
          <a:endParaRPr lang="en-US"/>
        </a:p>
      </dgm:t>
    </dgm:pt>
    <dgm:pt modelId="{19BBE742-862C-BD4B-81DA-8AFFF9AA027D}" type="pres">
      <dgm:prSet presAssocID="{BF357301-9BF2-4178-BC00-57B6604E8BAF}" presName="diagram" presStyleCnt="0">
        <dgm:presLayoutVars>
          <dgm:dir/>
          <dgm:resizeHandles val="exact"/>
        </dgm:presLayoutVars>
      </dgm:prSet>
      <dgm:spPr/>
    </dgm:pt>
    <dgm:pt modelId="{8A584E70-555B-6449-AAB6-BFA42DE54A07}" type="pres">
      <dgm:prSet presAssocID="{377473A5-B6C4-455A-8846-DA803736A83D}" presName="node" presStyleLbl="node1" presStyleIdx="0" presStyleCnt="6">
        <dgm:presLayoutVars>
          <dgm:bulletEnabled val="1"/>
        </dgm:presLayoutVars>
      </dgm:prSet>
      <dgm:spPr/>
    </dgm:pt>
    <dgm:pt modelId="{98355415-A9A3-684E-AED0-4F1FB2B22B55}" type="pres">
      <dgm:prSet presAssocID="{58B85C92-F54F-4238-87D0-FFA549E52E86}" presName="sibTrans" presStyleCnt="0"/>
      <dgm:spPr/>
    </dgm:pt>
    <dgm:pt modelId="{D8E684CE-3D61-B946-96FC-3C7BC06B13F7}" type="pres">
      <dgm:prSet presAssocID="{E67BDF1C-0566-45A8-821A-D25BA4A6A3CE}" presName="node" presStyleLbl="node1" presStyleIdx="1" presStyleCnt="6">
        <dgm:presLayoutVars>
          <dgm:bulletEnabled val="1"/>
        </dgm:presLayoutVars>
      </dgm:prSet>
      <dgm:spPr/>
    </dgm:pt>
    <dgm:pt modelId="{E640DBA1-F331-834D-BB6D-D67A7170A661}" type="pres">
      <dgm:prSet presAssocID="{3EE31E43-A35D-4A1F-9738-39812525FFE9}" presName="sibTrans" presStyleCnt="0"/>
      <dgm:spPr/>
    </dgm:pt>
    <dgm:pt modelId="{73C41C60-B25D-914B-BBA3-EA87E76019CE}" type="pres">
      <dgm:prSet presAssocID="{CFEC99D5-9FBF-4A0D-A8F5-F385F945531A}" presName="node" presStyleLbl="node1" presStyleIdx="2" presStyleCnt="6">
        <dgm:presLayoutVars>
          <dgm:bulletEnabled val="1"/>
        </dgm:presLayoutVars>
      </dgm:prSet>
      <dgm:spPr/>
    </dgm:pt>
    <dgm:pt modelId="{335F2B3B-E11C-9D4B-8687-9C3A6F6F84EE}" type="pres">
      <dgm:prSet presAssocID="{A3A9E248-155C-4887-85D8-7C95E804AFFC}" presName="sibTrans" presStyleCnt="0"/>
      <dgm:spPr/>
    </dgm:pt>
    <dgm:pt modelId="{3121F314-99BA-EC42-B2D0-B06C4151273C}" type="pres">
      <dgm:prSet presAssocID="{8A36697B-CFC5-494E-93F0-6DB75BABE5B7}" presName="node" presStyleLbl="node1" presStyleIdx="3" presStyleCnt="6">
        <dgm:presLayoutVars>
          <dgm:bulletEnabled val="1"/>
        </dgm:presLayoutVars>
      </dgm:prSet>
      <dgm:spPr/>
    </dgm:pt>
    <dgm:pt modelId="{6193FA45-5CC3-DD41-8FCA-4568B38C1CBA}" type="pres">
      <dgm:prSet presAssocID="{A880EFB1-E3CE-4581-913F-69D2B7547AAF}" presName="sibTrans" presStyleCnt="0"/>
      <dgm:spPr/>
    </dgm:pt>
    <dgm:pt modelId="{D7459BA9-658F-8245-8DC7-19301728312E}" type="pres">
      <dgm:prSet presAssocID="{2C6E9618-B611-42EE-AF2B-7C596D30DF34}" presName="node" presStyleLbl="node1" presStyleIdx="4" presStyleCnt="6">
        <dgm:presLayoutVars>
          <dgm:bulletEnabled val="1"/>
        </dgm:presLayoutVars>
      </dgm:prSet>
      <dgm:spPr/>
    </dgm:pt>
    <dgm:pt modelId="{DD78A936-B5D3-8943-B36D-67B39D8D4FF1}" type="pres">
      <dgm:prSet presAssocID="{9CF0A97A-49D6-4ABF-8D68-7206F6D13C3C}" presName="sibTrans" presStyleCnt="0"/>
      <dgm:spPr/>
    </dgm:pt>
    <dgm:pt modelId="{E24A1350-5762-AC4E-83E8-69797216A52F}" type="pres">
      <dgm:prSet presAssocID="{A11497F9-1F0F-41BD-9991-F1FC25D8B4B2}" presName="node" presStyleLbl="node1" presStyleIdx="5" presStyleCnt="6">
        <dgm:presLayoutVars>
          <dgm:bulletEnabled val="1"/>
        </dgm:presLayoutVars>
      </dgm:prSet>
      <dgm:spPr/>
    </dgm:pt>
  </dgm:ptLst>
  <dgm:cxnLst>
    <dgm:cxn modelId="{484DD437-DE03-4EF5-81EC-BAF6CC2B3909}" srcId="{BF357301-9BF2-4178-BC00-57B6604E8BAF}" destId="{CFEC99D5-9FBF-4A0D-A8F5-F385F945531A}" srcOrd="2" destOrd="0" parTransId="{76BB9765-A304-40F8-8822-1C452560C0FD}" sibTransId="{A3A9E248-155C-4887-85D8-7C95E804AFFC}"/>
    <dgm:cxn modelId="{FC2E0038-4C97-844D-85D0-25AF596B95B5}" type="presOf" srcId="{BF357301-9BF2-4178-BC00-57B6604E8BAF}" destId="{19BBE742-862C-BD4B-81DA-8AFFF9AA027D}" srcOrd="0" destOrd="0" presId="urn:microsoft.com/office/officeart/2005/8/layout/default"/>
    <dgm:cxn modelId="{78C20C47-C7EE-C146-A9D9-F41EE085BFF0}" type="presOf" srcId="{CFEC99D5-9FBF-4A0D-A8F5-F385F945531A}" destId="{73C41C60-B25D-914B-BBA3-EA87E76019CE}" srcOrd="0" destOrd="0" presId="urn:microsoft.com/office/officeart/2005/8/layout/default"/>
    <dgm:cxn modelId="{5996B24F-88BD-CE45-AB6B-98128E97E674}" type="presOf" srcId="{377473A5-B6C4-455A-8846-DA803736A83D}" destId="{8A584E70-555B-6449-AAB6-BFA42DE54A07}" srcOrd="0" destOrd="0" presId="urn:microsoft.com/office/officeart/2005/8/layout/default"/>
    <dgm:cxn modelId="{AC738153-5AE1-F243-A10D-5AE046A1F55B}" type="presOf" srcId="{E67BDF1C-0566-45A8-821A-D25BA4A6A3CE}" destId="{D8E684CE-3D61-B946-96FC-3C7BC06B13F7}" srcOrd="0" destOrd="0" presId="urn:microsoft.com/office/officeart/2005/8/layout/default"/>
    <dgm:cxn modelId="{B8F317A0-8D8D-4CC7-95B3-BF07F8346EB0}" srcId="{BF357301-9BF2-4178-BC00-57B6604E8BAF}" destId="{377473A5-B6C4-455A-8846-DA803736A83D}" srcOrd="0" destOrd="0" parTransId="{668A9AC2-1721-4052-BF30-0715F170E881}" sibTransId="{58B85C92-F54F-4238-87D0-FFA549E52E86}"/>
    <dgm:cxn modelId="{A6E5A2A0-0066-9547-993D-795F4B86170B}" type="presOf" srcId="{8A36697B-CFC5-494E-93F0-6DB75BABE5B7}" destId="{3121F314-99BA-EC42-B2D0-B06C4151273C}" srcOrd="0" destOrd="0" presId="urn:microsoft.com/office/officeart/2005/8/layout/default"/>
    <dgm:cxn modelId="{9D60DEA3-DCFC-4F9F-BEE2-F9E918C1D604}" srcId="{BF357301-9BF2-4178-BC00-57B6604E8BAF}" destId="{8A36697B-CFC5-494E-93F0-6DB75BABE5B7}" srcOrd="3" destOrd="0" parTransId="{A22EECA4-FCA4-4236-9357-98ACCD228C7D}" sibTransId="{A880EFB1-E3CE-4581-913F-69D2B7547AAF}"/>
    <dgm:cxn modelId="{0CCB3EAA-15AB-40A6-BAAF-04DEEF7DF5A0}" srcId="{BF357301-9BF2-4178-BC00-57B6604E8BAF}" destId="{A11497F9-1F0F-41BD-9991-F1FC25D8B4B2}" srcOrd="5" destOrd="0" parTransId="{98105288-CB0B-4F86-A594-68D13C04D462}" sibTransId="{ADD6ED80-1461-42B8-AFD8-0A710201BDE2}"/>
    <dgm:cxn modelId="{14AE36BB-C9A6-46C8-8F05-62FDF1FE1A9D}" srcId="{BF357301-9BF2-4178-BC00-57B6604E8BAF}" destId="{2C6E9618-B611-42EE-AF2B-7C596D30DF34}" srcOrd="4" destOrd="0" parTransId="{2B41971C-F9A4-4035-9648-08327A8FCBE2}" sibTransId="{9CF0A97A-49D6-4ABF-8D68-7206F6D13C3C}"/>
    <dgm:cxn modelId="{3A7F44BF-18B8-479B-9C5C-28FDF5F8EA13}" srcId="{BF357301-9BF2-4178-BC00-57B6604E8BAF}" destId="{E67BDF1C-0566-45A8-821A-D25BA4A6A3CE}" srcOrd="1" destOrd="0" parTransId="{63E5B1C4-306F-4578-8895-6707FF41A940}" sibTransId="{3EE31E43-A35D-4A1F-9738-39812525FFE9}"/>
    <dgm:cxn modelId="{FE4378E4-295A-8940-9F26-82CF030E2093}" type="presOf" srcId="{2C6E9618-B611-42EE-AF2B-7C596D30DF34}" destId="{D7459BA9-658F-8245-8DC7-19301728312E}" srcOrd="0" destOrd="0" presId="urn:microsoft.com/office/officeart/2005/8/layout/default"/>
    <dgm:cxn modelId="{382328FD-109D-AE45-956C-5B2FBC69257B}" type="presOf" srcId="{A11497F9-1F0F-41BD-9991-F1FC25D8B4B2}" destId="{E24A1350-5762-AC4E-83E8-69797216A52F}" srcOrd="0" destOrd="0" presId="urn:microsoft.com/office/officeart/2005/8/layout/default"/>
    <dgm:cxn modelId="{E4DCC004-9275-9149-B946-060A9DF0C7EA}" type="presParOf" srcId="{19BBE742-862C-BD4B-81DA-8AFFF9AA027D}" destId="{8A584E70-555B-6449-AAB6-BFA42DE54A07}" srcOrd="0" destOrd="0" presId="urn:microsoft.com/office/officeart/2005/8/layout/default"/>
    <dgm:cxn modelId="{4BE29304-3BFF-F641-A0B7-2A836D63ADD1}" type="presParOf" srcId="{19BBE742-862C-BD4B-81DA-8AFFF9AA027D}" destId="{98355415-A9A3-684E-AED0-4F1FB2B22B55}" srcOrd="1" destOrd="0" presId="urn:microsoft.com/office/officeart/2005/8/layout/default"/>
    <dgm:cxn modelId="{F7E245FF-6BA8-9242-8002-4D14BDCBF41B}" type="presParOf" srcId="{19BBE742-862C-BD4B-81DA-8AFFF9AA027D}" destId="{D8E684CE-3D61-B946-96FC-3C7BC06B13F7}" srcOrd="2" destOrd="0" presId="urn:microsoft.com/office/officeart/2005/8/layout/default"/>
    <dgm:cxn modelId="{C10E5CBF-D70B-1749-BE82-F4557BEEF207}" type="presParOf" srcId="{19BBE742-862C-BD4B-81DA-8AFFF9AA027D}" destId="{E640DBA1-F331-834D-BB6D-D67A7170A661}" srcOrd="3" destOrd="0" presId="urn:microsoft.com/office/officeart/2005/8/layout/default"/>
    <dgm:cxn modelId="{10141377-C48C-B94D-8B0A-0C43095464CB}" type="presParOf" srcId="{19BBE742-862C-BD4B-81DA-8AFFF9AA027D}" destId="{73C41C60-B25D-914B-BBA3-EA87E76019CE}" srcOrd="4" destOrd="0" presId="urn:microsoft.com/office/officeart/2005/8/layout/default"/>
    <dgm:cxn modelId="{41DDE531-AF78-3342-A73C-F4CB58D59113}" type="presParOf" srcId="{19BBE742-862C-BD4B-81DA-8AFFF9AA027D}" destId="{335F2B3B-E11C-9D4B-8687-9C3A6F6F84EE}" srcOrd="5" destOrd="0" presId="urn:microsoft.com/office/officeart/2005/8/layout/default"/>
    <dgm:cxn modelId="{D59DF2C3-2296-B742-B993-E9F9CA0B5006}" type="presParOf" srcId="{19BBE742-862C-BD4B-81DA-8AFFF9AA027D}" destId="{3121F314-99BA-EC42-B2D0-B06C4151273C}" srcOrd="6" destOrd="0" presId="urn:microsoft.com/office/officeart/2005/8/layout/default"/>
    <dgm:cxn modelId="{762119A2-805C-3446-A14B-00AE1FE707B4}" type="presParOf" srcId="{19BBE742-862C-BD4B-81DA-8AFFF9AA027D}" destId="{6193FA45-5CC3-DD41-8FCA-4568B38C1CBA}" srcOrd="7" destOrd="0" presId="urn:microsoft.com/office/officeart/2005/8/layout/default"/>
    <dgm:cxn modelId="{59134E5E-D5DB-D74A-8A03-B698ECCA6EEA}" type="presParOf" srcId="{19BBE742-862C-BD4B-81DA-8AFFF9AA027D}" destId="{D7459BA9-658F-8245-8DC7-19301728312E}" srcOrd="8" destOrd="0" presId="urn:microsoft.com/office/officeart/2005/8/layout/default"/>
    <dgm:cxn modelId="{D087AA10-A8CA-0345-A704-052BB30BAF98}" type="presParOf" srcId="{19BBE742-862C-BD4B-81DA-8AFFF9AA027D}" destId="{DD78A936-B5D3-8943-B36D-67B39D8D4FF1}" srcOrd="9" destOrd="0" presId="urn:microsoft.com/office/officeart/2005/8/layout/default"/>
    <dgm:cxn modelId="{52A7EC5E-8850-1944-B3F6-899D698EB9E1}" type="presParOf" srcId="{19BBE742-862C-BD4B-81DA-8AFFF9AA027D}" destId="{E24A1350-5762-AC4E-83E8-69797216A52F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9E1510-4158-46AB-855D-3823BDE3100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9D12362-3BBA-44D0-A345-1C88F7D19E2F}">
      <dgm:prSet/>
      <dgm:spPr/>
      <dgm:t>
        <a:bodyPr/>
        <a:lstStyle/>
        <a:p>
          <a:r>
            <a:rPr lang="el-GR"/>
            <a:t>Η έννοια του ηθικού πανικού</a:t>
          </a:r>
          <a:endParaRPr lang="en-US"/>
        </a:p>
      </dgm:t>
    </dgm:pt>
    <dgm:pt modelId="{F2F26ACF-72BD-4EAA-91A4-75CCE833419F}" type="parTrans" cxnId="{4B3F68F0-CBE2-40CA-9673-0FB44AC82313}">
      <dgm:prSet/>
      <dgm:spPr/>
      <dgm:t>
        <a:bodyPr/>
        <a:lstStyle/>
        <a:p>
          <a:endParaRPr lang="en-US"/>
        </a:p>
      </dgm:t>
    </dgm:pt>
    <dgm:pt modelId="{96EEC427-D526-4FF3-BBCB-0BF6C582212D}" type="sibTrans" cxnId="{4B3F68F0-CBE2-40CA-9673-0FB44AC82313}">
      <dgm:prSet/>
      <dgm:spPr/>
      <dgm:t>
        <a:bodyPr/>
        <a:lstStyle/>
        <a:p>
          <a:endParaRPr lang="en-US"/>
        </a:p>
      </dgm:t>
    </dgm:pt>
    <dgm:pt modelId="{8DD8C699-100C-4E3F-B37B-DD2F5A6872E4}">
      <dgm:prSet/>
      <dgm:spPr/>
      <dgm:t>
        <a:bodyPr/>
        <a:lstStyle/>
        <a:p>
          <a:r>
            <a:rPr lang="el-GR"/>
            <a:t>Ο ηθικός πανικός γύρω από τα ΜΜΕ</a:t>
          </a:r>
          <a:endParaRPr lang="en-US"/>
        </a:p>
      </dgm:t>
    </dgm:pt>
    <dgm:pt modelId="{47527371-5042-4522-8A2B-682E94712DAB}" type="parTrans" cxnId="{92762211-0151-4777-B7F4-83E156275625}">
      <dgm:prSet/>
      <dgm:spPr/>
      <dgm:t>
        <a:bodyPr/>
        <a:lstStyle/>
        <a:p>
          <a:endParaRPr lang="en-US"/>
        </a:p>
      </dgm:t>
    </dgm:pt>
    <dgm:pt modelId="{76244DC6-B4D0-4708-8132-680DC8A156F0}" type="sibTrans" cxnId="{92762211-0151-4777-B7F4-83E156275625}">
      <dgm:prSet/>
      <dgm:spPr/>
      <dgm:t>
        <a:bodyPr/>
        <a:lstStyle/>
        <a:p>
          <a:endParaRPr lang="en-US"/>
        </a:p>
      </dgm:t>
    </dgm:pt>
    <dgm:pt modelId="{E28757F6-C46F-4610-896C-895EEE0C8528}">
      <dgm:prSet/>
      <dgm:spPr/>
      <dgm:t>
        <a:bodyPr/>
        <a:lstStyle/>
        <a:p>
          <a:r>
            <a:rPr lang="el-GR"/>
            <a:t>Ο ηθικός πανικός γύρω από την παιδική ηλικία</a:t>
          </a:r>
          <a:endParaRPr lang="en-US"/>
        </a:p>
      </dgm:t>
    </dgm:pt>
    <dgm:pt modelId="{F497DD73-B7CE-4E50-B3D2-5427186F1AA5}" type="parTrans" cxnId="{CFCE6F93-F5FD-4C50-86A6-198589FA8AAC}">
      <dgm:prSet/>
      <dgm:spPr/>
      <dgm:t>
        <a:bodyPr/>
        <a:lstStyle/>
        <a:p>
          <a:endParaRPr lang="en-US"/>
        </a:p>
      </dgm:t>
    </dgm:pt>
    <dgm:pt modelId="{72A32A99-DDC6-4DCD-A1C3-A5C726B50D0A}" type="sibTrans" cxnId="{CFCE6F93-F5FD-4C50-86A6-198589FA8AAC}">
      <dgm:prSet/>
      <dgm:spPr/>
      <dgm:t>
        <a:bodyPr/>
        <a:lstStyle/>
        <a:p>
          <a:endParaRPr lang="en-US"/>
        </a:p>
      </dgm:t>
    </dgm:pt>
    <dgm:pt modelId="{005BC18D-9FBE-5445-9F22-0BBF3D80EEDB}" type="pres">
      <dgm:prSet presAssocID="{DC9E1510-4158-46AB-855D-3823BDE310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9F9CA84-3330-5447-B334-48EAAE4FA5A4}" type="pres">
      <dgm:prSet presAssocID="{C9D12362-3BBA-44D0-A345-1C88F7D19E2F}" presName="hierRoot1" presStyleCnt="0"/>
      <dgm:spPr/>
    </dgm:pt>
    <dgm:pt modelId="{81989F94-8875-1F48-A427-97323670ADCA}" type="pres">
      <dgm:prSet presAssocID="{C9D12362-3BBA-44D0-A345-1C88F7D19E2F}" presName="composite" presStyleCnt="0"/>
      <dgm:spPr/>
    </dgm:pt>
    <dgm:pt modelId="{69675109-92E0-9D4D-9932-961AD90E46BD}" type="pres">
      <dgm:prSet presAssocID="{C9D12362-3BBA-44D0-A345-1C88F7D19E2F}" presName="background" presStyleLbl="node0" presStyleIdx="0" presStyleCnt="3"/>
      <dgm:spPr/>
    </dgm:pt>
    <dgm:pt modelId="{ABEB2345-7850-7C45-9113-9E2E9FF63FB0}" type="pres">
      <dgm:prSet presAssocID="{C9D12362-3BBA-44D0-A345-1C88F7D19E2F}" presName="text" presStyleLbl="fgAcc0" presStyleIdx="0" presStyleCnt="3">
        <dgm:presLayoutVars>
          <dgm:chPref val="3"/>
        </dgm:presLayoutVars>
      </dgm:prSet>
      <dgm:spPr/>
    </dgm:pt>
    <dgm:pt modelId="{B49580CA-B860-454F-8142-5574933B80B9}" type="pres">
      <dgm:prSet presAssocID="{C9D12362-3BBA-44D0-A345-1C88F7D19E2F}" presName="hierChild2" presStyleCnt="0"/>
      <dgm:spPr/>
    </dgm:pt>
    <dgm:pt modelId="{760CED11-0978-CF4B-95F7-259FC0F65553}" type="pres">
      <dgm:prSet presAssocID="{8DD8C699-100C-4E3F-B37B-DD2F5A6872E4}" presName="hierRoot1" presStyleCnt="0"/>
      <dgm:spPr/>
    </dgm:pt>
    <dgm:pt modelId="{88D202B1-9589-F74B-86A6-2D3E279BD2E6}" type="pres">
      <dgm:prSet presAssocID="{8DD8C699-100C-4E3F-B37B-DD2F5A6872E4}" presName="composite" presStyleCnt="0"/>
      <dgm:spPr/>
    </dgm:pt>
    <dgm:pt modelId="{B4C72D06-7EA1-C54D-B1C5-9E47D5170F25}" type="pres">
      <dgm:prSet presAssocID="{8DD8C699-100C-4E3F-B37B-DD2F5A6872E4}" presName="background" presStyleLbl="node0" presStyleIdx="1" presStyleCnt="3"/>
      <dgm:spPr/>
    </dgm:pt>
    <dgm:pt modelId="{0AA3D7FF-B004-7F42-9C07-E4508D0B3BBF}" type="pres">
      <dgm:prSet presAssocID="{8DD8C699-100C-4E3F-B37B-DD2F5A6872E4}" presName="text" presStyleLbl="fgAcc0" presStyleIdx="1" presStyleCnt="3">
        <dgm:presLayoutVars>
          <dgm:chPref val="3"/>
        </dgm:presLayoutVars>
      </dgm:prSet>
      <dgm:spPr/>
    </dgm:pt>
    <dgm:pt modelId="{13A75106-09EF-F240-9A58-07F5C94BAFF9}" type="pres">
      <dgm:prSet presAssocID="{8DD8C699-100C-4E3F-B37B-DD2F5A6872E4}" presName="hierChild2" presStyleCnt="0"/>
      <dgm:spPr/>
    </dgm:pt>
    <dgm:pt modelId="{E3F425E3-E831-4A44-B9C3-BB7EB35F733B}" type="pres">
      <dgm:prSet presAssocID="{E28757F6-C46F-4610-896C-895EEE0C8528}" presName="hierRoot1" presStyleCnt="0"/>
      <dgm:spPr/>
    </dgm:pt>
    <dgm:pt modelId="{FEC08F68-E2F6-804F-954F-5EA76EC8753E}" type="pres">
      <dgm:prSet presAssocID="{E28757F6-C46F-4610-896C-895EEE0C8528}" presName="composite" presStyleCnt="0"/>
      <dgm:spPr/>
    </dgm:pt>
    <dgm:pt modelId="{20B191E3-4AFC-AC4C-B212-D639DA063E02}" type="pres">
      <dgm:prSet presAssocID="{E28757F6-C46F-4610-896C-895EEE0C8528}" presName="background" presStyleLbl="node0" presStyleIdx="2" presStyleCnt="3"/>
      <dgm:spPr/>
    </dgm:pt>
    <dgm:pt modelId="{FB9CD37C-8543-5045-85EB-522C802713F3}" type="pres">
      <dgm:prSet presAssocID="{E28757F6-C46F-4610-896C-895EEE0C8528}" presName="text" presStyleLbl="fgAcc0" presStyleIdx="2" presStyleCnt="3">
        <dgm:presLayoutVars>
          <dgm:chPref val="3"/>
        </dgm:presLayoutVars>
      </dgm:prSet>
      <dgm:spPr/>
    </dgm:pt>
    <dgm:pt modelId="{309C6E61-22FA-E444-A00E-37836EB1E8F1}" type="pres">
      <dgm:prSet presAssocID="{E28757F6-C46F-4610-896C-895EEE0C8528}" presName="hierChild2" presStyleCnt="0"/>
      <dgm:spPr/>
    </dgm:pt>
  </dgm:ptLst>
  <dgm:cxnLst>
    <dgm:cxn modelId="{92762211-0151-4777-B7F4-83E156275625}" srcId="{DC9E1510-4158-46AB-855D-3823BDE3100B}" destId="{8DD8C699-100C-4E3F-B37B-DD2F5A6872E4}" srcOrd="1" destOrd="0" parTransId="{47527371-5042-4522-8A2B-682E94712DAB}" sibTransId="{76244DC6-B4D0-4708-8132-680DC8A156F0}"/>
    <dgm:cxn modelId="{A947E83B-783C-354D-B79C-F50B4628A707}" type="presOf" srcId="{DC9E1510-4158-46AB-855D-3823BDE3100B}" destId="{005BC18D-9FBE-5445-9F22-0BBF3D80EEDB}" srcOrd="0" destOrd="0" presId="urn:microsoft.com/office/officeart/2005/8/layout/hierarchy1"/>
    <dgm:cxn modelId="{23CF1F75-3085-6046-9011-8232F05B7184}" type="presOf" srcId="{8DD8C699-100C-4E3F-B37B-DD2F5A6872E4}" destId="{0AA3D7FF-B004-7F42-9C07-E4508D0B3BBF}" srcOrd="0" destOrd="0" presId="urn:microsoft.com/office/officeart/2005/8/layout/hierarchy1"/>
    <dgm:cxn modelId="{CFCE6F93-F5FD-4C50-86A6-198589FA8AAC}" srcId="{DC9E1510-4158-46AB-855D-3823BDE3100B}" destId="{E28757F6-C46F-4610-896C-895EEE0C8528}" srcOrd="2" destOrd="0" parTransId="{F497DD73-B7CE-4E50-B3D2-5427186F1AA5}" sibTransId="{72A32A99-DDC6-4DCD-A1C3-A5C726B50D0A}"/>
    <dgm:cxn modelId="{A7A8C8D8-DD5C-4645-BB42-14F895C1352E}" type="presOf" srcId="{E28757F6-C46F-4610-896C-895EEE0C8528}" destId="{FB9CD37C-8543-5045-85EB-522C802713F3}" srcOrd="0" destOrd="0" presId="urn:microsoft.com/office/officeart/2005/8/layout/hierarchy1"/>
    <dgm:cxn modelId="{287CACDC-3428-1240-9021-1376427931A3}" type="presOf" srcId="{C9D12362-3BBA-44D0-A345-1C88F7D19E2F}" destId="{ABEB2345-7850-7C45-9113-9E2E9FF63FB0}" srcOrd="0" destOrd="0" presId="urn:microsoft.com/office/officeart/2005/8/layout/hierarchy1"/>
    <dgm:cxn modelId="{4B3F68F0-CBE2-40CA-9673-0FB44AC82313}" srcId="{DC9E1510-4158-46AB-855D-3823BDE3100B}" destId="{C9D12362-3BBA-44D0-A345-1C88F7D19E2F}" srcOrd="0" destOrd="0" parTransId="{F2F26ACF-72BD-4EAA-91A4-75CCE833419F}" sibTransId="{96EEC427-D526-4FF3-BBCB-0BF6C582212D}"/>
    <dgm:cxn modelId="{CCFC5B36-F183-C942-BB4E-AC40F1D95223}" type="presParOf" srcId="{005BC18D-9FBE-5445-9F22-0BBF3D80EEDB}" destId="{79F9CA84-3330-5447-B334-48EAAE4FA5A4}" srcOrd="0" destOrd="0" presId="urn:microsoft.com/office/officeart/2005/8/layout/hierarchy1"/>
    <dgm:cxn modelId="{DE87DE79-6FC7-8148-AF8A-0ED6DE9B1FF4}" type="presParOf" srcId="{79F9CA84-3330-5447-B334-48EAAE4FA5A4}" destId="{81989F94-8875-1F48-A427-97323670ADCA}" srcOrd="0" destOrd="0" presId="urn:microsoft.com/office/officeart/2005/8/layout/hierarchy1"/>
    <dgm:cxn modelId="{744AD2CD-0F3A-254D-985D-91E971DC1080}" type="presParOf" srcId="{81989F94-8875-1F48-A427-97323670ADCA}" destId="{69675109-92E0-9D4D-9932-961AD90E46BD}" srcOrd="0" destOrd="0" presId="urn:microsoft.com/office/officeart/2005/8/layout/hierarchy1"/>
    <dgm:cxn modelId="{B0357FEC-1952-6E48-B615-54D8369BA4BC}" type="presParOf" srcId="{81989F94-8875-1F48-A427-97323670ADCA}" destId="{ABEB2345-7850-7C45-9113-9E2E9FF63FB0}" srcOrd="1" destOrd="0" presId="urn:microsoft.com/office/officeart/2005/8/layout/hierarchy1"/>
    <dgm:cxn modelId="{4AA3306A-9879-1544-9A9D-E51D7BCF891C}" type="presParOf" srcId="{79F9CA84-3330-5447-B334-48EAAE4FA5A4}" destId="{B49580CA-B860-454F-8142-5574933B80B9}" srcOrd="1" destOrd="0" presId="urn:microsoft.com/office/officeart/2005/8/layout/hierarchy1"/>
    <dgm:cxn modelId="{2EA1030A-68B7-B34B-AFA2-2155C1E5788A}" type="presParOf" srcId="{005BC18D-9FBE-5445-9F22-0BBF3D80EEDB}" destId="{760CED11-0978-CF4B-95F7-259FC0F65553}" srcOrd="1" destOrd="0" presId="urn:microsoft.com/office/officeart/2005/8/layout/hierarchy1"/>
    <dgm:cxn modelId="{2DC5D55F-4AA7-4F41-A742-411AAED6345A}" type="presParOf" srcId="{760CED11-0978-CF4B-95F7-259FC0F65553}" destId="{88D202B1-9589-F74B-86A6-2D3E279BD2E6}" srcOrd="0" destOrd="0" presId="urn:microsoft.com/office/officeart/2005/8/layout/hierarchy1"/>
    <dgm:cxn modelId="{0B3E3D6B-E8AE-8B4D-9E16-EFB21E948142}" type="presParOf" srcId="{88D202B1-9589-F74B-86A6-2D3E279BD2E6}" destId="{B4C72D06-7EA1-C54D-B1C5-9E47D5170F25}" srcOrd="0" destOrd="0" presId="urn:microsoft.com/office/officeart/2005/8/layout/hierarchy1"/>
    <dgm:cxn modelId="{051CF90B-DA59-D449-B732-D747E9CD6401}" type="presParOf" srcId="{88D202B1-9589-F74B-86A6-2D3E279BD2E6}" destId="{0AA3D7FF-B004-7F42-9C07-E4508D0B3BBF}" srcOrd="1" destOrd="0" presId="urn:microsoft.com/office/officeart/2005/8/layout/hierarchy1"/>
    <dgm:cxn modelId="{97656888-A563-1B41-A5E3-50362CF5FAA2}" type="presParOf" srcId="{760CED11-0978-CF4B-95F7-259FC0F65553}" destId="{13A75106-09EF-F240-9A58-07F5C94BAFF9}" srcOrd="1" destOrd="0" presId="urn:microsoft.com/office/officeart/2005/8/layout/hierarchy1"/>
    <dgm:cxn modelId="{E262F558-0E22-F844-8149-5C89EABBAD93}" type="presParOf" srcId="{005BC18D-9FBE-5445-9F22-0BBF3D80EEDB}" destId="{E3F425E3-E831-4A44-B9C3-BB7EB35F733B}" srcOrd="2" destOrd="0" presId="urn:microsoft.com/office/officeart/2005/8/layout/hierarchy1"/>
    <dgm:cxn modelId="{27E1B4E8-0F63-A047-8D8D-DC66BD2168A8}" type="presParOf" srcId="{E3F425E3-E831-4A44-B9C3-BB7EB35F733B}" destId="{FEC08F68-E2F6-804F-954F-5EA76EC8753E}" srcOrd="0" destOrd="0" presId="urn:microsoft.com/office/officeart/2005/8/layout/hierarchy1"/>
    <dgm:cxn modelId="{B80E0640-03E0-4241-A3AD-E2D088BDC45C}" type="presParOf" srcId="{FEC08F68-E2F6-804F-954F-5EA76EC8753E}" destId="{20B191E3-4AFC-AC4C-B212-D639DA063E02}" srcOrd="0" destOrd="0" presId="urn:microsoft.com/office/officeart/2005/8/layout/hierarchy1"/>
    <dgm:cxn modelId="{4FFEB1F9-29B2-214B-BC62-19EEF458B737}" type="presParOf" srcId="{FEC08F68-E2F6-804F-954F-5EA76EC8753E}" destId="{FB9CD37C-8543-5045-85EB-522C802713F3}" srcOrd="1" destOrd="0" presId="urn:microsoft.com/office/officeart/2005/8/layout/hierarchy1"/>
    <dgm:cxn modelId="{809BD187-B9A3-2A4E-B289-B8CE92E8793D}" type="presParOf" srcId="{E3F425E3-E831-4A44-B9C3-BB7EB35F733B}" destId="{309C6E61-22FA-E444-A00E-37836EB1E8F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E731F-2AE9-4219-B02F-21385AB51823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6D2C3D08-47DC-404C-8BBA-BCC3645C58A6}">
      <dgm:prSet/>
      <dgm:spPr/>
      <dgm:t>
        <a:bodyPr/>
        <a:lstStyle/>
        <a:p>
          <a:r>
            <a:rPr lang="el-GR"/>
            <a:t>Από τη μια τα ΜΜΕ κατηγορούνται ότι προωθούν ηθικούς πανικούς και συμβάλλουν στην έξαρση των δημόσιων φόβων με αποτέλεσμα να αυξάνονται οι φωνές που ζητούν αυστηρότερο κοινωνικό έλεγχο</a:t>
          </a:r>
          <a:endParaRPr lang="en-US"/>
        </a:p>
      </dgm:t>
    </dgm:pt>
    <dgm:pt modelId="{9F537812-D673-4E19-B5F7-FD639C28A8A6}" type="parTrans" cxnId="{CB39EFA3-AA06-49A0-9096-5AEB4FC26886}">
      <dgm:prSet/>
      <dgm:spPr/>
      <dgm:t>
        <a:bodyPr/>
        <a:lstStyle/>
        <a:p>
          <a:endParaRPr lang="en-US"/>
        </a:p>
      </dgm:t>
    </dgm:pt>
    <dgm:pt modelId="{B56464D7-8E93-43ED-ACF2-DB8DFE14F264}" type="sibTrans" cxnId="{CB39EFA3-AA06-49A0-9096-5AEB4FC26886}">
      <dgm:prSet/>
      <dgm:spPr/>
      <dgm:t>
        <a:bodyPr/>
        <a:lstStyle/>
        <a:p>
          <a:endParaRPr lang="en-US"/>
        </a:p>
      </dgm:t>
    </dgm:pt>
    <dgm:pt modelId="{F0F5DC59-F448-4DE4-A1C4-0497AC35690A}">
      <dgm:prSet/>
      <dgm:spPr/>
      <dgm:t>
        <a:bodyPr/>
        <a:lstStyle/>
        <a:p>
          <a:r>
            <a:rPr lang="el-GR"/>
            <a:t>Από την άλλη αναλύσεις περί καταστάσεων που περιγράφονται ως ηθικοί πανικοί εμφανίζονται πάρα πολύ συχνά σε εναλλακτικά μέσα, </a:t>
          </a:r>
          <a:r>
            <a:rPr lang="en-GB"/>
            <a:t>editorials </a:t>
          </a:r>
          <a:r>
            <a:rPr lang="el-GR"/>
            <a:t>και άρθρα γνώμης που ασκούν κριτική στην προσπάθεια επιβολής αυστηρότερου κοινωνικού ελέγχου</a:t>
          </a:r>
          <a:endParaRPr lang="en-US"/>
        </a:p>
      </dgm:t>
    </dgm:pt>
    <dgm:pt modelId="{E9D850C5-69D0-430C-8C45-530416500FC7}" type="parTrans" cxnId="{D78171D9-D606-45BD-90DA-7EC633FCCEE6}">
      <dgm:prSet/>
      <dgm:spPr/>
      <dgm:t>
        <a:bodyPr/>
        <a:lstStyle/>
        <a:p>
          <a:endParaRPr lang="en-US"/>
        </a:p>
      </dgm:t>
    </dgm:pt>
    <dgm:pt modelId="{EBDDDD1B-CD6A-46B9-AC9B-6E77791BC474}" type="sibTrans" cxnId="{D78171D9-D606-45BD-90DA-7EC633FCCEE6}">
      <dgm:prSet/>
      <dgm:spPr/>
      <dgm:t>
        <a:bodyPr/>
        <a:lstStyle/>
        <a:p>
          <a:endParaRPr lang="en-US"/>
        </a:p>
      </dgm:t>
    </dgm:pt>
    <dgm:pt modelId="{2D30E2DA-6ABE-40CF-B265-CAECE4126108}">
      <dgm:prSet/>
      <dgm:spPr/>
      <dgm:t>
        <a:bodyPr/>
        <a:lstStyle/>
        <a:p>
          <a:r>
            <a:rPr lang="en-US"/>
            <a:t>T</a:t>
          </a:r>
          <a:r>
            <a:rPr lang="el-GR"/>
            <a:t>α Μέσα και η δημοφιλής κουλτούρα αναπαρίστανται ως οι υπαίτιοι για την εξαφάνιση της παιδικής αθωότητας (</a:t>
          </a:r>
          <a:r>
            <a:rPr lang="en-US"/>
            <a:t>Buckingham 2011)</a:t>
          </a:r>
        </a:p>
      </dgm:t>
    </dgm:pt>
    <dgm:pt modelId="{10CAE2D5-1390-4B29-9883-F2C6C6776FFB}" type="parTrans" cxnId="{0A6A8AC0-9D19-4745-B6B1-A4A2A4D29EAE}">
      <dgm:prSet/>
      <dgm:spPr/>
      <dgm:t>
        <a:bodyPr/>
        <a:lstStyle/>
        <a:p>
          <a:endParaRPr lang="en-US"/>
        </a:p>
      </dgm:t>
    </dgm:pt>
    <dgm:pt modelId="{455DE836-0C10-4AD0-BC09-E7A0B5BCE1A7}" type="sibTrans" cxnId="{0A6A8AC0-9D19-4745-B6B1-A4A2A4D29EAE}">
      <dgm:prSet/>
      <dgm:spPr/>
      <dgm:t>
        <a:bodyPr/>
        <a:lstStyle/>
        <a:p>
          <a:endParaRPr lang="en-US"/>
        </a:p>
      </dgm:t>
    </dgm:pt>
    <dgm:pt modelId="{3D495298-085E-4D5B-ACF1-1378D92C928B}">
      <dgm:prSet/>
      <dgm:spPr/>
      <dgm:t>
        <a:bodyPr/>
        <a:lstStyle/>
        <a:p>
          <a:r>
            <a:rPr lang="en-US"/>
            <a:t>A</a:t>
          </a:r>
          <a:r>
            <a:rPr lang="el-GR"/>
            <a:t>λλαγές στον οικονομικό κύκλο της οικογένειας, της κοινωνίας, της αγοράς, στο </a:t>
          </a:r>
          <a:r>
            <a:rPr lang="en-US"/>
            <a:t>real estate</a:t>
          </a:r>
          <a:r>
            <a:rPr lang="el-GR"/>
            <a:t>, οδηγε</a:t>
          </a:r>
          <a:r>
            <a:rPr lang="en-US"/>
            <a:t>ί</a:t>
          </a:r>
          <a:r>
            <a:rPr lang="el-GR"/>
            <a:t> τους νέους να μένουν περισσότερο στο σπίτι, άρα παρατείνεται η παιδική ηλικία ή η αντιμετώπιση των νέων ως υπό επίβλεψη και προστασία </a:t>
          </a:r>
          <a:r>
            <a:rPr lang="en-US"/>
            <a:t>(Skelton and Valentine 1998</a:t>
          </a:r>
          <a:r>
            <a:rPr lang="el-GR"/>
            <a:t>)</a:t>
          </a:r>
          <a:endParaRPr lang="en-US"/>
        </a:p>
      </dgm:t>
    </dgm:pt>
    <dgm:pt modelId="{329D5CF2-B3FE-42CF-80EF-06EF277C1FB6}" type="parTrans" cxnId="{B8C0177F-E227-4235-91AA-53385F10EC9B}">
      <dgm:prSet/>
      <dgm:spPr/>
      <dgm:t>
        <a:bodyPr/>
        <a:lstStyle/>
        <a:p>
          <a:endParaRPr lang="en-US"/>
        </a:p>
      </dgm:t>
    </dgm:pt>
    <dgm:pt modelId="{D3784E20-F9E3-44C0-96AD-935AB578F9ED}" type="sibTrans" cxnId="{B8C0177F-E227-4235-91AA-53385F10EC9B}">
      <dgm:prSet/>
      <dgm:spPr/>
      <dgm:t>
        <a:bodyPr/>
        <a:lstStyle/>
        <a:p>
          <a:endParaRPr lang="en-US"/>
        </a:p>
      </dgm:t>
    </dgm:pt>
    <dgm:pt modelId="{E87FCAC7-4973-3A4D-8858-0BFA618EF1AE}" type="pres">
      <dgm:prSet presAssocID="{B40E731F-2AE9-4219-B02F-21385AB51823}" presName="linear" presStyleCnt="0">
        <dgm:presLayoutVars>
          <dgm:animLvl val="lvl"/>
          <dgm:resizeHandles val="exact"/>
        </dgm:presLayoutVars>
      </dgm:prSet>
      <dgm:spPr/>
    </dgm:pt>
    <dgm:pt modelId="{928673F2-FCF3-9C48-92D9-B1F4F3159B5D}" type="pres">
      <dgm:prSet presAssocID="{6D2C3D08-47DC-404C-8BBA-BCC3645C58A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E5778203-B711-2840-BBB4-0769B6DEA0B4}" type="pres">
      <dgm:prSet presAssocID="{B56464D7-8E93-43ED-ACF2-DB8DFE14F264}" presName="spacer" presStyleCnt="0"/>
      <dgm:spPr/>
    </dgm:pt>
    <dgm:pt modelId="{8AC6929A-00AE-E446-B2F1-4CDACE5320F6}" type="pres">
      <dgm:prSet presAssocID="{F0F5DC59-F448-4DE4-A1C4-0497AC3569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EB9198-CF8E-8B47-9ACB-257858E8B46B}" type="pres">
      <dgm:prSet presAssocID="{EBDDDD1B-CD6A-46B9-AC9B-6E77791BC474}" presName="spacer" presStyleCnt="0"/>
      <dgm:spPr/>
    </dgm:pt>
    <dgm:pt modelId="{FA621A73-E3EA-0747-8959-D4649F790CB9}" type="pres">
      <dgm:prSet presAssocID="{2D30E2DA-6ABE-40CF-B265-CAECE412610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158AC98-69FE-5D44-BE83-E2978E8F3723}" type="pres">
      <dgm:prSet presAssocID="{455DE836-0C10-4AD0-BC09-E7A0B5BCE1A7}" presName="spacer" presStyleCnt="0"/>
      <dgm:spPr/>
    </dgm:pt>
    <dgm:pt modelId="{C4670B01-876A-9143-951F-528F749198BF}" type="pres">
      <dgm:prSet presAssocID="{3D495298-085E-4D5B-ACF1-1378D92C928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65F6684C-4521-864D-B901-D4DF6A32EC97}" type="presOf" srcId="{B40E731F-2AE9-4219-B02F-21385AB51823}" destId="{E87FCAC7-4973-3A4D-8858-0BFA618EF1AE}" srcOrd="0" destOrd="0" presId="urn:microsoft.com/office/officeart/2005/8/layout/vList2"/>
    <dgm:cxn modelId="{D622D76E-76DF-594E-A474-2ED40C2C21F1}" type="presOf" srcId="{2D30E2DA-6ABE-40CF-B265-CAECE4126108}" destId="{FA621A73-E3EA-0747-8959-D4649F790CB9}" srcOrd="0" destOrd="0" presId="urn:microsoft.com/office/officeart/2005/8/layout/vList2"/>
    <dgm:cxn modelId="{B8C0177F-E227-4235-91AA-53385F10EC9B}" srcId="{B40E731F-2AE9-4219-B02F-21385AB51823}" destId="{3D495298-085E-4D5B-ACF1-1378D92C928B}" srcOrd="3" destOrd="0" parTransId="{329D5CF2-B3FE-42CF-80EF-06EF277C1FB6}" sibTransId="{D3784E20-F9E3-44C0-96AD-935AB578F9ED}"/>
    <dgm:cxn modelId="{C5044181-33F9-A248-86C4-A717EF924867}" type="presOf" srcId="{3D495298-085E-4D5B-ACF1-1378D92C928B}" destId="{C4670B01-876A-9143-951F-528F749198BF}" srcOrd="0" destOrd="0" presId="urn:microsoft.com/office/officeart/2005/8/layout/vList2"/>
    <dgm:cxn modelId="{E19B8293-0D08-B94B-A390-63FB7A1BCA46}" type="presOf" srcId="{F0F5DC59-F448-4DE4-A1C4-0497AC35690A}" destId="{8AC6929A-00AE-E446-B2F1-4CDACE5320F6}" srcOrd="0" destOrd="0" presId="urn:microsoft.com/office/officeart/2005/8/layout/vList2"/>
    <dgm:cxn modelId="{CB39EFA3-AA06-49A0-9096-5AEB4FC26886}" srcId="{B40E731F-2AE9-4219-B02F-21385AB51823}" destId="{6D2C3D08-47DC-404C-8BBA-BCC3645C58A6}" srcOrd="0" destOrd="0" parTransId="{9F537812-D673-4E19-B5F7-FD639C28A8A6}" sibTransId="{B56464D7-8E93-43ED-ACF2-DB8DFE14F264}"/>
    <dgm:cxn modelId="{0A6A8AC0-9D19-4745-B6B1-A4A2A4D29EAE}" srcId="{B40E731F-2AE9-4219-B02F-21385AB51823}" destId="{2D30E2DA-6ABE-40CF-B265-CAECE4126108}" srcOrd="2" destOrd="0" parTransId="{10CAE2D5-1390-4B29-9883-F2C6C6776FFB}" sibTransId="{455DE836-0C10-4AD0-BC09-E7A0B5BCE1A7}"/>
    <dgm:cxn modelId="{D78171D9-D606-45BD-90DA-7EC633FCCEE6}" srcId="{B40E731F-2AE9-4219-B02F-21385AB51823}" destId="{F0F5DC59-F448-4DE4-A1C4-0497AC35690A}" srcOrd="1" destOrd="0" parTransId="{E9D850C5-69D0-430C-8C45-530416500FC7}" sibTransId="{EBDDDD1B-CD6A-46B9-AC9B-6E77791BC474}"/>
    <dgm:cxn modelId="{4530D2EC-08DF-0641-A862-F07C33C107B4}" type="presOf" srcId="{6D2C3D08-47DC-404C-8BBA-BCC3645C58A6}" destId="{928673F2-FCF3-9C48-92D9-B1F4F3159B5D}" srcOrd="0" destOrd="0" presId="urn:microsoft.com/office/officeart/2005/8/layout/vList2"/>
    <dgm:cxn modelId="{093E94EC-90FE-FB45-A4EA-9409DF4DCB1B}" type="presParOf" srcId="{E87FCAC7-4973-3A4D-8858-0BFA618EF1AE}" destId="{928673F2-FCF3-9C48-92D9-B1F4F3159B5D}" srcOrd="0" destOrd="0" presId="urn:microsoft.com/office/officeart/2005/8/layout/vList2"/>
    <dgm:cxn modelId="{C9EA7588-ABD1-1C49-A922-746268BF63AD}" type="presParOf" srcId="{E87FCAC7-4973-3A4D-8858-0BFA618EF1AE}" destId="{E5778203-B711-2840-BBB4-0769B6DEA0B4}" srcOrd="1" destOrd="0" presId="urn:microsoft.com/office/officeart/2005/8/layout/vList2"/>
    <dgm:cxn modelId="{B5093753-A3F5-4E4C-973A-182DA9752796}" type="presParOf" srcId="{E87FCAC7-4973-3A4D-8858-0BFA618EF1AE}" destId="{8AC6929A-00AE-E446-B2F1-4CDACE5320F6}" srcOrd="2" destOrd="0" presId="urn:microsoft.com/office/officeart/2005/8/layout/vList2"/>
    <dgm:cxn modelId="{AC91976E-2B7C-274A-8A6A-20558016CA5E}" type="presParOf" srcId="{E87FCAC7-4973-3A4D-8858-0BFA618EF1AE}" destId="{EBEB9198-CF8E-8B47-9ACB-257858E8B46B}" srcOrd="3" destOrd="0" presId="urn:microsoft.com/office/officeart/2005/8/layout/vList2"/>
    <dgm:cxn modelId="{18AD5CF7-6902-204E-8073-34D76820B463}" type="presParOf" srcId="{E87FCAC7-4973-3A4D-8858-0BFA618EF1AE}" destId="{FA621A73-E3EA-0747-8959-D4649F790CB9}" srcOrd="4" destOrd="0" presId="urn:microsoft.com/office/officeart/2005/8/layout/vList2"/>
    <dgm:cxn modelId="{65821442-565E-AB4B-B610-DBF512173774}" type="presParOf" srcId="{E87FCAC7-4973-3A4D-8858-0BFA618EF1AE}" destId="{4158AC98-69FE-5D44-BE83-E2978E8F3723}" srcOrd="5" destOrd="0" presId="urn:microsoft.com/office/officeart/2005/8/layout/vList2"/>
    <dgm:cxn modelId="{57226CFF-B9DE-2247-BEAF-73D171020447}" type="presParOf" srcId="{E87FCAC7-4973-3A4D-8858-0BFA618EF1AE}" destId="{C4670B01-876A-9143-951F-528F749198BF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B55EA16-3074-4B2B-808E-EC966C5EAF19}" type="doc">
      <dgm:prSet loTypeId="urn:microsoft.com/office/officeart/2005/8/layout/matrix2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001E681-D769-415E-B113-198F6001D868}">
      <dgm:prSet/>
      <dgm:spPr/>
      <dgm:t>
        <a:bodyPr/>
        <a:lstStyle/>
        <a:p>
          <a:r>
            <a:rPr lang="el-GR"/>
            <a:t>Οι ανησυχίες για την παιδική ηλικία συνήθως εστιάζουν σε τρεις άξονες: </a:t>
          </a:r>
          <a:endParaRPr lang="en-US"/>
        </a:p>
      </dgm:t>
    </dgm:pt>
    <dgm:pt modelId="{1A7EBEE4-F5B0-4B90-862D-991A7F26609F}" type="parTrans" cxnId="{968AD3B4-4B4D-40B8-B0DA-44DDF8D1B5CE}">
      <dgm:prSet/>
      <dgm:spPr/>
      <dgm:t>
        <a:bodyPr/>
        <a:lstStyle/>
        <a:p>
          <a:endParaRPr lang="en-US"/>
        </a:p>
      </dgm:t>
    </dgm:pt>
    <dgm:pt modelId="{F00A2870-CA36-4F35-BEEF-4B387EF0DAAA}" type="sibTrans" cxnId="{968AD3B4-4B4D-40B8-B0DA-44DDF8D1B5CE}">
      <dgm:prSet/>
      <dgm:spPr/>
      <dgm:t>
        <a:bodyPr/>
        <a:lstStyle/>
        <a:p>
          <a:endParaRPr lang="en-US"/>
        </a:p>
      </dgm:t>
    </dgm:pt>
    <dgm:pt modelId="{7EC7E269-BA39-486E-96FD-F8517DF9E582}">
      <dgm:prSet/>
      <dgm:spPr/>
      <dgm:t>
        <a:bodyPr/>
        <a:lstStyle/>
        <a:p>
          <a:r>
            <a:rPr lang="el-GR"/>
            <a:t>-η αφήγηση για την προστασία των παιδιών </a:t>
          </a:r>
          <a:endParaRPr lang="en-US"/>
        </a:p>
      </dgm:t>
    </dgm:pt>
    <dgm:pt modelId="{54E05DF2-271B-4C0E-8261-BBA26E3A0556}" type="parTrans" cxnId="{DD0A6CC5-4037-4EF3-B023-BFD531C9F619}">
      <dgm:prSet/>
      <dgm:spPr/>
      <dgm:t>
        <a:bodyPr/>
        <a:lstStyle/>
        <a:p>
          <a:endParaRPr lang="en-US"/>
        </a:p>
      </dgm:t>
    </dgm:pt>
    <dgm:pt modelId="{376F292A-C6C6-4FA7-96D2-D0D529322DC6}" type="sibTrans" cxnId="{DD0A6CC5-4037-4EF3-B023-BFD531C9F619}">
      <dgm:prSet/>
      <dgm:spPr/>
      <dgm:t>
        <a:bodyPr/>
        <a:lstStyle/>
        <a:p>
          <a:endParaRPr lang="en-US"/>
        </a:p>
      </dgm:t>
    </dgm:pt>
    <dgm:pt modelId="{BA6C53FC-50DA-49D4-BF76-FB0FBC6D6DE7}">
      <dgm:prSet/>
      <dgm:spPr/>
      <dgm:t>
        <a:bodyPr/>
        <a:lstStyle/>
        <a:p>
          <a:r>
            <a:rPr lang="el-GR"/>
            <a:t>-παιδική σεξουαλικότητα</a:t>
          </a:r>
          <a:endParaRPr lang="en-US"/>
        </a:p>
      </dgm:t>
    </dgm:pt>
    <dgm:pt modelId="{53F45777-1D4D-459C-81AA-0291256E631E}" type="parTrans" cxnId="{787A4E36-9182-4F03-8C92-B9952DF1A308}">
      <dgm:prSet/>
      <dgm:spPr/>
      <dgm:t>
        <a:bodyPr/>
        <a:lstStyle/>
        <a:p>
          <a:endParaRPr lang="en-US"/>
        </a:p>
      </dgm:t>
    </dgm:pt>
    <dgm:pt modelId="{7B404AC9-641A-49BA-AD00-1D01B4CA1D7E}" type="sibTrans" cxnId="{787A4E36-9182-4F03-8C92-B9952DF1A308}">
      <dgm:prSet/>
      <dgm:spPr/>
      <dgm:t>
        <a:bodyPr/>
        <a:lstStyle/>
        <a:p>
          <a:endParaRPr lang="en-US"/>
        </a:p>
      </dgm:t>
    </dgm:pt>
    <dgm:pt modelId="{197BBAA3-60E3-4F23-B8BE-94FBDE4C38CE}">
      <dgm:prSet/>
      <dgm:spPr/>
      <dgm:t>
        <a:bodyPr/>
        <a:lstStyle/>
        <a:p>
          <a:r>
            <a:rPr lang="el-GR"/>
            <a:t>-οι φόβοι των επιδράσεων των ΜΜΕ</a:t>
          </a:r>
          <a:endParaRPr lang="en-US"/>
        </a:p>
      </dgm:t>
    </dgm:pt>
    <dgm:pt modelId="{2E95F076-1120-4DD0-8AAD-5DEE5B76E0F7}" type="parTrans" cxnId="{E73A9969-F044-40F3-AA02-51460CAD057B}">
      <dgm:prSet/>
      <dgm:spPr/>
      <dgm:t>
        <a:bodyPr/>
        <a:lstStyle/>
        <a:p>
          <a:endParaRPr lang="en-US"/>
        </a:p>
      </dgm:t>
    </dgm:pt>
    <dgm:pt modelId="{54DBAE15-7925-4507-B6E5-7CFCBCD6A869}" type="sibTrans" cxnId="{E73A9969-F044-40F3-AA02-51460CAD057B}">
      <dgm:prSet/>
      <dgm:spPr/>
      <dgm:t>
        <a:bodyPr/>
        <a:lstStyle/>
        <a:p>
          <a:endParaRPr lang="en-US"/>
        </a:p>
      </dgm:t>
    </dgm:pt>
    <dgm:pt modelId="{F437C39E-170E-614B-A5B7-618F91C8A53F}" type="pres">
      <dgm:prSet presAssocID="{3B55EA16-3074-4B2B-808E-EC966C5EAF19}" presName="matrix" presStyleCnt="0">
        <dgm:presLayoutVars>
          <dgm:chMax val="1"/>
          <dgm:dir/>
          <dgm:resizeHandles val="exact"/>
        </dgm:presLayoutVars>
      </dgm:prSet>
      <dgm:spPr/>
    </dgm:pt>
    <dgm:pt modelId="{449029D8-E7BD-5041-B9D8-A2A8C9B06AD8}" type="pres">
      <dgm:prSet presAssocID="{3B55EA16-3074-4B2B-808E-EC966C5EAF19}" presName="axisShape" presStyleLbl="bgShp" presStyleIdx="0" presStyleCnt="1"/>
      <dgm:spPr/>
    </dgm:pt>
    <dgm:pt modelId="{AD793C30-B211-C74D-BF54-2389FBBA666F}" type="pres">
      <dgm:prSet presAssocID="{3B55EA16-3074-4B2B-808E-EC966C5EAF19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5574876B-D793-374A-9B56-6B8A48256A0E}" type="pres">
      <dgm:prSet presAssocID="{3B55EA16-3074-4B2B-808E-EC966C5EAF19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2350FE03-DE3F-BA41-A4E6-5D2B5AE21DB9}" type="pres">
      <dgm:prSet presAssocID="{3B55EA16-3074-4B2B-808E-EC966C5EAF19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01041968-A4ED-0E4E-94A8-493B843F86C4}" type="pres">
      <dgm:prSet presAssocID="{3B55EA16-3074-4B2B-808E-EC966C5EAF19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3275D832-03F8-7E42-AB71-4CBD6C358E8E}" type="presOf" srcId="{7EC7E269-BA39-486E-96FD-F8517DF9E582}" destId="{5574876B-D793-374A-9B56-6B8A48256A0E}" srcOrd="0" destOrd="0" presId="urn:microsoft.com/office/officeart/2005/8/layout/matrix2"/>
    <dgm:cxn modelId="{787A4E36-9182-4F03-8C92-B9952DF1A308}" srcId="{3B55EA16-3074-4B2B-808E-EC966C5EAF19}" destId="{BA6C53FC-50DA-49D4-BF76-FB0FBC6D6DE7}" srcOrd="2" destOrd="0" parTransId="{53F45777-1D4D-459C-81AA-0291256E631E}" sibTransId="{7B404AC9-641A-49BA-AD00-1D01B4CA1D7E}"/>
    <dgm:cxn modelId="{869A623A-64EF-2C4C-AB7F-F8ED954CFEEE}" type="presOf" srcId="{1001E681-D769-415E-B113-198F6001D868}" destId="{AD793C30-B211-C74D-BF54-2389FBBA666F}" srcOrd="0" destOrd="0" presId="urn:microsoft.com/office/officeart/2005/8/layout/matrix2"/>
    <dgm:cxn modelId="{E73A9969-F044-40F3-AA02-51460CAD057B}" srcId="{3B55EA16-3074-4B2B-808E-EC966C5EAF19}" destId="{197BBAA3-60E3-4F23-B8BE-94FBDE4C38CE}" srcOrd="3" destOrd="0" parTransId="{2E95F076-1120-4DD0-8AAD-5DEE5B76E0F7}" sibTransId="{54DBAE15-7925-4507-B6E5-7CFCBCD6A869}"/>
    <dgm:cxn modelId="{FFB08071-718B-7146-9D15-E75979FD86E0}" type="presOf" srcId="{197BBAA3-60E3-4F23-B8BE-94FBDE4C38CE}" destId="{01041968-A4ED-0E4E-94A8-493B843F86C4}" srcOrd="0" destOrd="0" presId="urn:microsoft.com/office/officeart/2005/8/layout/matrix2"/>
    <dgm:cxn modelId="{5FCD6C8C-C093-344D-BD85-38D649327B67}" type="presOf" srcId="{BA6C53FC-50DA-49D4-BF76-FB0FBC6D6DE7}" destId="{2350FE03-DE3F-BA41-A4E6-5D2B5AE21DB9}" srcOrd="0" destOrd="0" presId="urn:microsoft.com/office/officeart/2005/8/layout/matrix2"/>
    <dgm:cxn modelId="{968AD3B4-4B4D-40B8-B0DA-44DDF8D1B5CE}" srcId="{3B55EA16-3074-4B2B-808E-EC966C5EAF19}" destId="{1001E681-D769-415E-B113-198F6001D868}" srcOrd="0" destOrd="0" parTransId="{1A7EBEE4-F5B0-4B90-862D-991A7F26609F}" sibTransId="{F00A2870-CA36-4F35-BEEF-4B387EF0DAAA}"/>
    <dgm:cxn modelId="{DD0A6CC5-4037-4EF3-B023-BFD531C9F619}" srcId="{3B55EA16-3074-4B2B-808E-EC966C5EAF19}" destId="{7EC7E269-BA39-486E-96FD-F8517DF9E582}" srcOrd="1" destOrd="0" parTransId="{54E05DF2-271B-4C0E-8261-BBA26E3A0556}" sibTransId="{376F292A-C6C6-4FA7-96D2-D0D529322DC6}"/>
    <dgm:cxn modelId="{15AADEC9-ECDA-4341-8738-2164941B446D}" type="presOf" srcId="{3B55EA16-3074-4B2B-808E-EC966C5EAF19}" destId="{F437C39E-170E-614B-A5B7-618F91C8A53F}" srcOrd="0" destOrd="0" presId="urn:microsoft.com/office/officeart/2005/8/layout/matrix2"/>
    <dgm:cxn modelId="{C25CC026-DA95-194F-8EB6-D287944C8C96}" type="presParOf" srcId="{F437C39E-170E-614B-A5B7-618F91C8A53F}" destId="{449029D8-E7BD-5041-B9D8-A2A8C9B06AD8}" srcOrd="0" destOrd="0" presId="urn:microsoft.com/office/officeart/2005/8/layout/matrix2"/>
    <dgm:cxn modelId="{B846445A-1DFD-0747-B895-5CDB560A67DC}" type="presParOf" srcId="{F437C39E-170E-614B-A5B7-618F91C8A53F}" destId="{AD793C30-B211-C74D-BF54-2389FBBA666F}" srcOrd="1" destOrd="0" presId="urn:microsoft.com/office/officeart/2005/8/layout/matrix2"/>
    <dgm:cxn modelId="{255CFFF6-29BE-F642-B8A9-7E2E7E5BEB72}" type="presParOf" srcId="{F437C39E-170E-614B-A5B7-618F91C8A53F}" destId="{5574876B-D793-374A-9B56-6B8A48256A0E}" srcOrd="2" destOrd="0" presId="urn:microsoft.com/office/officeart/2005/8/layout/matrix2"/>
    <dgm:cxn modelId="{5A550694-00D8-0942-8CF8-9030A5B5AED3}" type="presParOf" srcId="{F437C39E-170E-614B-A5B7-618F91C8A53F}" destId="{2350FE03-DE3F-BA41-A4E6-5D2B5AE21DB9}" srcOrd="3" destOrd="0" presId="urn:microsoft.com/office/officeart/2005/8/layout/matrix2"/>
    <dgm:cxn modelId="{37B48551-99A8-AF45-B888-B6C94C18EEB2}" type="presParOf" srcId="{F437C39E-170E-614B-A5B7-618F91C8A53F}" destId="{01041968-A4ED-0E4E-94A8-493B843F86C4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7ACE9D7-34C4-4295-8426-ED5C660B84BC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BCCA7EC-AB1D-4B4D-845F-E6AE1983F3FB}">
      <dgm:prSet/>
      <dgm:spPr/>
      <dgm:t>
        <a:bodyPr/>
        <a:lstStyle/>
        <a:p>
          <a:r>
            <a:rPr lang="el-GR"/>
            <a:t>Το παιδί γεννιέται ως κοινωνική κατηγορία</a:t>
          </a:r>
          <a:endParaRPr lang="en-US"/>
        </a:p>
      </dgm:t>
    </dgm:pt>
    <dgm:pt modelId="{521ED016-3B55-41A1-AA9C-AF150BE51C05}" type="parTrans" cxnId="{AB2C14D2-A1DA-4EA5-BF6A-809D227AD029}">
      <dgm:prSet/>
      <dgm:spPr/>
      <dgm:t>
        <a:bodyPr/>
        <a:lstStyle/>
        <a:p>
          <a:endParaRPr lang="en-US"/>
        </a:p>
      </dgm:t>
    </dgm:pt>
    <dgm:pt modelId="{4E0CFBF7-5E08-4A0E-A76C-AC3F3D280FE4}" type="sibTrans" cxnId="{AB2C14D2-A1DA-4EA5-BF6A-809D227AD029}">
      <dgm:prSet/>
      <dgm:spPr/>
      <dgm:t>
        <a:bodyPr/>
        <a:lstStyle/>
        <a:p>
          <a:endParaRPr lang="en-US"/>
        </a:p>
      </dgm:t>
    </dgm:pt>
    <dgm:pt modelId="{B31C684D-C8ED-450F-8F17-3DBBC09BD1CF}">
      <dgm:prSet/>
      <dgm:spPr/>
      <dgm:t>
        <a:bodyPr/>
        <a:lstStyle/>
        <a:p>
          <a:r>
            <a:rPr lang="el-GR"/>
            <a:t>Το παιδί στη νεωτερικότητα</a:t>
          </a:r>
          <a:endParaRPr lang="en-US"/>
        </a:p>
      </dgm:t>
    </dgm:pt>
    <dgm:pt modelId="{A975E281-2B25-4694-B122-7A0CC502AE8B}" type="parTrans" cxnId="{7F48FBDB-3058-4111-B329-8685D92CC503}">
      <dgm:prSet/>
      <dgm:spPr/>
      <dgm:t>
        <a:bodyPr/>
        <a:lstStyle/>
        <a:p>
          <a:endParaRPr lang="en-US"/>
        </a:p>
      </dgm:t>
    </dgm:pt>
    <dgm:pt modelId="{0CD4CBDC-1950-49A5-9EC5-9A1B395A4C57}" type="sibTrans" cxnId="{7F48FBDB-3058-4111-B329-8685D92CC503}">
      <dgm:prSet/>
      <dgm:spPr/>
      <dgm:t>
        <a:bodyPr/>
        <a:lstStyle/>
        <a:p>
          <a:endParaRPr lang="en-US"/>
        </a:p>
      </dgm:t>
    </dgm:pt>
    <dgm:pt modelId="{C9E009EF-00B3-4AF5-A90C-17F7FEC0D95F}">
      <dgm:prSet/>
      <dgm:spPr/>
      <dgm:t>
        <a:bodyPr/>
        <a:lstStyle/>
        <a:p>
          <a:r>
            <a:rPr lang="el-GR"/>
            <a:t>Οι πουριτανοί και οι καλβινιστές</a:t>
          </a:r>
          <a:endParaRPr lang="en-US"/>
        </a:p>
      </dgm:t>
    </dgm:pt>
    <dgm:pt modelId="{6479C0A0-5DCE-4FB6-8BA2-C0F578FEDF6B}" type="parTrans" cxnId="{2C1AF5A0-0199-437C-8672-0F767776FE92}">
      <dgm:prSet/>
      <dgm:spPr/>
      <dgm:t>
        <a:bodyPr/>
        <a:lstStyle/>
        <a:p>
          <a:endParaRPr lang="en-US"/>
        </a:p>
      </dgm:t>
    </dgm:pt>
    <dgm:pt modelId="{90942965-37E2-4F12-B209-5741407B121E}" type="sibTrans" cxnId="{2C1AF5A0-0199-437C-8672-0F767776FE92}">
      <dgm:prSet/>
      <dgm:spPr/>
      <dgm:t>
        <a:bodyPr/>
        <a:lstStyle/>
        <a:p>
          <a:endParaRPr lang="en-US"/>
        </a:p>
      </dgm:t>
    </dgm:pt>
    <dgm:pt modelId="{427BD77A-476B-4415-8AB2-9A347FFDD993}">
      <dgm:prSet/>
      <dgm:spPr/>
      <dgm:t>
        <a:bodyPr/>
        <a:lstStyle/>
        <a:p>
          <a:r>
            <a:rPr lang="el-GR"/>
            <a:t>Ο ταξικός καθορισμός της παιδικής ηλικίας</a:t>
          </a:r>
          <a:endParaRPr lang="en-US"/>
        </a:p>
      </dgm:t>
    </dgm:pt>
    <dgm:pt modelId="{135CF628-7C84-454F-8CB5-57FA80EF38F1}" type="parTrans" cxnId="{426F86BD-E0AA-4B85-8352-73AF8683B858}">
      <dgm:prSet/>
      <dgm:spPr/>
      <dgm:t>
        <a:bodyPr/>
        <a:lstStyle/>
        <a:p>
          <a:endParaRPr lang="en-US"/>
        </a:p>
      </dgm:t>
    </dgm:pt>
    <dgm:pt modelId="{3BB16E6B-EAB0-4E47-855A-8C4854CD90D6}" type="sibTrans" cxnId="{426F86BD-E0AA-4B85-8352-73AF8683B858}">
      <dgm:prSet/>
      <dgm:spPr/>
      <dgm:t>
        <a:bodyPr/>
        <a:lstStyle/>
        <a:p>
          <a:endParaRPr lang="en-US"/>
        </a:p>
      </dgm:t>
    </dgm:pt>
    <dgm:pt modelId="{4705C9FF-80B5-8D41-AB84-129303E554D9}" type="pres">
      <dgm:prSet presAssocID="{37ACE9D7-34C4-4295-8426-ED5C660B84BC}" presName="linear" presStyleCnt="0">
        <dgm:presLayoutVars>
          <dgm:animLvl val="lvl"/>
          <dgm:resizeHandles val="exact"/>
        </dgm:presLayoutVars>
      </dgm:prSet>
      <dgm:spPr/>
    </dgm:pt>
    <dgm:pt modelId="{720948FE-C53E-694D-A206-462EC5F1DD2C}" type="pres">
      <dgm:prSet presAssocID="{2BCCA7EC-AB1D-4B4D-845F-E6AE1983F3FB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F07DF40-4F24-A343-ABA5-3346B0D0791B}" type="pres">
      <dgm:prSet presAssocID="{4E0CFBF7-5E08-4A0E-A76C-AC3F3D280FE4}" presName="spacer" presStyleCnt="0"/>
      <dgm:spPr/>
    </dgm:pt>
    <dgm:pt modelId="{95C96030-E783-0D44-B292-7AC8B9B0F79F}" type="pres">
      <dgm:prSet presAssocID="{B31C684D-C8ED-450F-8F17-3DBBC09BD1CF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ADC53609-D6E4-9240-9D9F-4B0B135326A7}" type="pres">
      <dgm:prSet presAssocID="{0CD4CBDC-1950-49A5-9EC5-9A1B395A4C57}" presName="spacer" presStyleCnt="0"/>
      <dgm:spPr/>
    </dgm:pt>
    <dgm:pt modelId="{2B39C79C-EB53-3845-B783-8E9EBDD191B1}" type="pres">
      <dgm:prSet presAssocID="{C9E009EF-00B3-4AF5-A90C-17F7FEC0D95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6A21D98E-49AE-CD45-99AE-157B0F60A993}" type="pres">
      <dgm:prSet presAssocID="{90942965-37E2-4F12-B209-5741407B121E}" presName="spacer" presStyleCnt="0"/>
      <dgm:spPr/>
    </dgm:pt>
    <dgm:pt modelId="{1F60D2F2-85FC-4946-8D53-F469FED4BAC6}" type="pres">
      <dgm:prSet presAssocID="{427BD77A-476B-4415-8AB2-9A347FFDD993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32D6B11-A3AE-2040-B507-362FAD2C86A6}" type="presOf" srcId="{2BCCA7EC-AB1D-4B4D-845F-E6AE1983F3FB}" destId="{720948FE-C53E-694D-A206-462EC5F1DD2C}" srcOrd="0" destOrd="0" presId="urn:microsoft.com/office/officeart/2005/8/layout/vList2"/>
    <dgm:cxn modelId="{4DA2003E-B875-5841-82D4-CBAD1761CB0D}" type="presOf" srcId="{427BD77A-476B-4415-8AB2-9A347FFDD993}" destId="{1F60D2F2-85FC-4946-8D53-F469FED4BAC6}" srcOrd="0" destOrd="0" presId="urn:microsoft.com/office/officeart/2005/8/layout/vList2"/>
    <dgm:cxn modelId="{CD669440-9495-1B4D-A5BD-40E6298CB09B}" type="presOf" srcId="{C9E009EF-00B3-4AF5-A90C-17F7FEC0D95F}" destId="{2B39C79C-EB53-3845-B783-8E9EBDD191B1}" srcOrd="0" destOrd="0" presId="urn:microsoft.com/office/officeart/2005/8/layout/vList2"/>
    <dgm:cxn modelId="{A1DA715A-FF1D-3B46-8AC7-BCB7C8C6B742}" type="presOf" srcId="{B31C684D-C8ED-450F-8F17-3DBBC09BD1CF}" destId="{95C96030-E783-0D44-B292-7AC8B9B0F79F}" srcOrd="0" destOrd="0" presId="urn:microsoft.com/office/officeart/2005/8/layout/vList2"/>
    <dgm:cxn modelId="{4F45256A-9755-2443-B174-808449BA9342}" type="presOf" srcId="{37ACE9D7-34C4-4295-8426-ED5C660B84BC}" destId="{4705C9FF-80B5-8D41-AB84-129303E554D9}" srcOrd="0" destOrd="0" presId="urn:microsoft.com/office/officeart/2005/8/layout/vList2"/>
    <dgm:cxn modelId="{2C1AF5A0-0199-437C-8672-0F767776FE92}" srcId="{37ACE9D7-34C4-4295-8426-ED5C660B84BC}" destId="{C9E009EF-00B3-4AF5-A90C-17F7FEC0D95F}" srcOrd="2" destOrd="0" parTransId="{6479C0A0-5DCE-4FB6-8BA2-C0F578FEDF6B}" sibTransId="{90942965-37E2-4F12-B209-5741407B121E}"/>
    <dgm:cxn modelId="{426F86BD-E0AA-4B85-8352-73AF8683B858}" srcId="{37ACE9D7-34C4-4295-8426-ED5C660B84BC}" destId="{427BD77A-476B-4415-8AB2-9A347FFDD993}" srcOrd="3" destOrd="0" parTransId="{135CF628-7C84-454F-8CB5-57FA80EF38F1}" sibTransId="{3BB16E6B-EAB0-4E47-855A-8C4854CD90D6}"/>
    <dgm:cxn modelId="{AB2C14D2-A1DA-4EA5-BF6A-809D227AD029}" srcId="{37ACE9D7-34C4-4295-8426-ED5C660B84BC}" destId="{2BCCA7EC-AB1D-4B4D-845F-E6AE1983F3FB}" srcOrd="0" destOrd="0" parTransId="{521ED016-3B55-41A1-AA9C-AF150BE51C05}" sibTransId="{4E0CFBF7-5E08-4A0E-A76C-AC3F3D280FE4}"/>
    <dgm:cxn modelId="{7F48FBDB-3058-4111-B329-8685D92CC503}" srcId="{37ACE9D7-34C4-4295-8426-ED5C660B84BC}" destId="{B31C684D-C8ED-450F-8F17-3DBBC09BD1CF}" srcOrd="1" destOrd="0" parTransId="{A975E281-2B25-4694-B122-7A0CC502AE8B}" sibTransId="{0CD4CBDC-1950-49A5-9EC5-9A1B395A4C57}"/>
    <dgm:cxn modelId="{1329A252-1240-F540-811F-34B30F90A719}" type="presParOf" srcId="{4705C9FF-80B5-8D41-AB84-129303E554D9}" destId="{720948FE-C53E-694D-A206-462EC5F1DD2C}" srcOrd="0" destOrd="0" presId="urn:microsoft.com/office/officeart/2005/8/layout/vList2"/>
    <dgm:cxn modelId="{C218D893-F9D7-0D43-A815-112B95DAA486}" type="presParOf" srcId="{4705C9FF-80B5-8D41-AB84-129303E554D9}" destId="{AF07DF40-4F24-A343-ABA5-3346B0D0791B}" srcOrd="1" destOrd="0" presId="urn:microsoft.com/office/officeart/2005/8/layout/vList2"/>
    <dgm:cxn modelId="{1BE60607-7CFA-1A4C-939D-CC7993D5890F}" type="presParOf" srcId="{4705C9FF-80B5-8D41-AB84-129303E554D9}" destId="{95C96030-E783-0D44-B292-7AC8B9B0F79F}" srcOrd="2" destOrd="0" presId="urn:microsoft.com/office/officeart/2005/8/layout/vList2"/>
    <dgm:cxn modelId="{6A341478-EBE2-044C-9F58-6AFD76F65D62}" type="presParOf" srcId="{4705C9FF-80B5-8D41-AB84-129303E554D9}" destId="{ADC53609-D6E4-9240-9D9F-4B0B135326A7}" srcOrd="3" destOrd="0" presId="urn:microsoft.com/office/officeart/2005/8/layout/vList2"/>
    <dgm:cxn modelId="{05A5FC0F-3DDC-664D-87BE-2C4986285120}" type="presParOf" srcId="{4705C9FF-80B5-8D41-AB84-129303E554D9}" destId="{2B39C79C-EB53-3845-B783-8E9EBDD191B1}" srcOrd="4" destOrd="0" presId="urn:microsoft.com/office/officeart/2005/8/layout/vList2"/>
    <dgm:cxn modelId="{467612C8-935F-244B-8906-F9249B423F83}" type="presParOf" srcId="{4705C9FF-80B5-8D41-AB84-129303E554D9}" destId="{6A21D98E-49AE-CD45-99AE-157B0F60A993}" srcOrd="5" destOrd="0" presId="urn:microsoft.com/office/officeart/2005/8/layout/vList2"/>
    <dgm:cxn modelId="{361A79F5-A378-0D4B-831B-FF89A9DFC3FF}" type="presParOf" srcId="{4705C9FF-80B5-8D41-AB84-129303E554D9}" destId="{1F60D2F2-85FC-4946-8D53-F469FED4BA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700E59A-6E1D-45AF-AED0-7212EDC1387E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FD49F4E-7E97-47F5-BF2D-9E5187CFFD9D}">
      <dgm:prSet/>
      <dgm:spPr/>
      <dgm:t>
        <a:bodyPr/>
        <a:lstStyle/>
        <a:p>
          <a:r>
            <a:rPr lang="el-GR"/>
            <a:t>Η παιδική ψυχαγωγία </a:t>
          </a:r>
          <a:endParaRPr lang="en-US"/>
        </a:p>
      </dgm:t>
    </dgm:pt>
    <dgm:pt modelId="{AA99B011-7409-4DCB-958D-E360A23C1E93}" type="parTrans" cxnId="{D6D8F7CF-6990-47E7-87DE-940122D0DEC8}">
      <dgm:prSet/>
      <dgm:spPr/>
      <dgm:t>
        <a:bodyPr/>
        <a:lstStyle/>
        <a:p>
          <a:endParaRPr lang="en-US"/>
        </a:p>
      </dgm:t>
    </dgm:pt>
    <dgm:pt modelId="{C2506EB9-CA5D-45DF-9D84-B4CC444CF8F0}" type="sibTrans" cxnId="{D6D8F7CF-6990-47E7-87DE-940122D0DEC8}">
      <dgm:prSet/>
      <dgm:spPr/>
      <dgm:t>
        <a:bodyPr/>
        <a:lstStyle/>
        <a:p>
          <a:endParaRPr lang="en-US"/>
        </a:p>
      </dgm:t>
    </dgm:pt>
    <dgm:pt modelId="{F823169F-8034-44EE-9EDC-A051E7FF7DCB}">
      <dgm:prSet/>
      <dgm:spPr/>
      <dgm:t>
        <a:bodyPr/>
        <a:lstStyle/>
        <a:p>
          <a:r>
            <a:rPr lang="el-GR"/>
            <a:t>Η παιδική ψυχαγωγία στα ν</a:t>
          </a:r>
          <a:r>
            <a:rPr lang="en-US"/>
            <a:t>έ</a:t>
          </a:r>
          <a:r>
            <a:rPr lang="el-GR"/>
            <a:t>α Μέσα σήμερα</a:t>
          </a:r>
          <a:endParaRPr lang="en-US"/>
        </a:p>
      </dgm:t>
    </dgm:pt>
    <dgm:pt modelId="{98AB9D32-BDC8-486E-91EC-117C211A47D6}" type="parTrans" cxnId="{D135CDC3-B200-4022-93AF-1C07FE0B84A6}">
      <dgm:prSet/>
      <dgm:spPr/>
      <dgm:t>
        <a:bodyPr/>
        <a:lstStyle/>
        <a:p>
          <a:endParaRPr lang="en-US"/>
        </a:p>
      </dgm:t>
    </dgm:pt>
    <dgm:pt modelId="{3F2CCCF8-2C5D-44B6-969F-E0EDE3492534}" type="sibTrans" cxnId="{D135CDC3-B200-4022-93AF-1C07FE0B84A6}">
      <dgm:prSet/>
      <dgm:spPr/>
      <dgm:t>
        <a:bodyPr/>
        <a:lstStyle/>
        <a:p>
          <a:endParaRPr lang="en-US"/>
        </a:p>
      </dgm:t>
    </dgm:pt>
    <dgm:pt modelId="{BB572294-4BCE-0346-87DA-56F1C29BD29F}" type="pres">
      <dgm:prSet presAssocID="{1700E59A-6E1D-45AF-AED0-7212EDC1387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7D1A86A-B2E4-024E-A499-6A8858A52E07}" type="pres">
      <dgm:prSet presAssocID="{8FD49F4E-7E97-47F5-BF2D-9E5187CFFD9D}" presName="hierRoot1" presStyleCnt="0"/>
      <dgm:spPr/>
    </dgm:pt>
    <dgm:pt modelId="{5EC712C6-B061-D84E-9CD1-2271FA23BF10}" type="pres">
      <dgm:prSet presAssocID="{8FD49F4E-7E97-47F5-BF2D-9E5187CFFD9D}" presName="composite" presStyleCnt="0"/>
      <dgm:spPr/>
    </dgm:pt>
    <dgm:pt modelId="{92AF262F-DFD5-D04C-928F-0A0E9A77E05D}" type="pres">
      <dgm:prSet presAssocID="{8FD49F4E-7E97-47F5-BF2D-9E5187CFFD9D}" presName="background" presStyleLbl="node0" presStyleIdx="0" presStyleCnt="2"/>
      <dgm:spPr/>
    </dgm:pt>
    <dgm:pt modelId="{2CDF216E-4FFC-DE40-9ADE-9ACC85025A1C}" type="pres">
      <dgm:prSet presAssocID="{8FD49F4E-7E97-47F5-BF2D-9E5187CFFD9D}" presName="text" presStyleLbl="fgAcc0" presStyleIdx="0" presStyleCnt="2">
        <dgm:presLayoutVars>
          <dgm:chPref val="3"/>
        </dgm:presLayoutVars>
      </dgm:prSet>
      <dgm:spPr/>
    </dgm:pt>
    <dgm:pt modelId="{A138A307-348F-5C46-BA02-4611D90ABBAE}" type="pres">
      <dgm:prSet presAssocID="{8FD49F4E-7E97-47F5-BF2D-9E5187CFFD9D}" presName="hierChild2" presStyleCnt="0"/>
      <dgm:spPr/>
    </dgm:pt>
    <dgm:pt modelId="{37F69D59-33AE-5F46-8C32-28AB714399F0}" type="pres">
      <dgm:prSet presAssocID="{F823169F-8034-44EE-9EDC-A051E7FF7DCB}" presName="hierRoot1" presStyleCnt="0"/>
      <dgm:spPr/>
    </dgm:pt>
    <dgm:pt modelId="{E7EC37E0-D2EE-5C4E-9C45-50999F39F199}" type="pres">
      <dgm:prSet presAssocID="{F823169F-8034-44EE-9EDC-A051E7FF7DCB}" presName="composite" presStyleCnt="0"/>
      <dgm:spPr/>
    </dgm:pt>
    <dgm:pt modelId="{26F9E3CD-39BA-1941-BF28-CA408999D1FA}" type="pres">
      <dgm:prSet presAssocID="{F823169F-8034-44EE-9EDC-A051E7FF7DCB}" presName="background" presStyleLbl="node0" presStyleIdx="1" presStyleCnt="2"/>
      <dgm:spPr/>
    </dgm:pt>
    <dgm:pt modelId="{A5F7E492-A4EE-6248-9686-EB8572354768}" type="pres">
      <dgm:prSet presAssocID="{F823169F-8034-44EE-9EDC-A051E7FF7DCB}" presName="text" presStyleLbl="fgAcc0" presStyleIdx="1" presStyleCnt="2">
        <dgm:presLayoutVars>
          <dgm:chPref val="3"/>
        </dgm:presLayoutVars>
      </dgm:prSet>
      <dgm:spPr/>
    </dgm:pt>
    <dgm:pt modelId="{608B60DC-36B9-A342-9B94-780C62A76D58}" type="pres">
      <dgm:prSet presAssocID="{F823169F-8034-44EE-9EDC-A051E7FF7DCB}" presName="hierChild2" presStyleCnt="0"/>
      <dgm:spPr/>
    </dgm:pt>
  </dgm:ptLst>
  <dgm:cxnLst>
    <dgm:cxn modelId="{412DC32E-2395-D249-9C8C-7E8699585425}" type="presOf" srcId="{8FD49F4E-7E97-47F5-BF2D-9E5187CFFD9D}" destId="{2CDF216E-4FFC-DE40-9ADE-9ACC85025A1C}" srcOrd="0" destOrd="0" presId="urn:microsoft.com/office/officeart/2005/8/layout/hierarchy1"/>
    <dgm:cxn modelId="{82EBE24B-B4C5-3D4C-88FF-55185B21A2C0}" type="presOf" srcId="{1700E59A-6E1D-45AF-AED0-7212EDC1387E}" destId="{BB572294-4BCE-0346-87DA-56F1C29BD29F}" srcOrd="0" destOrd="0" presId="urn:microsoft.com/office/officeart/2005/8/layout/hierarchy1"/>
    <dgm:cxn modelId="{F4661362-0A89-4041-8957-D6A8BDE5F0A2}" type="presOf" srcId="{F823169F-8034-44EE-9EDC-A051E7FF7DCB}" destId="{A5F7E492-A4EE-6248-9686-EB8572354768}" srcOrd="0" destOrd="0" presId="urn:microsoft.com/office/officeart/2005/8/layout/hierarchy1"/>
    <dgm:cxn modelId="{D135CDC3-B200-4022-93AF-1C07FE0B84A6}" srcId="{1700E59A-6E1D-45AF-AED0-7212EDC1387E}" destId="{F823169F-8034-44EE-9EDC-A051E7FF7DCB}" srcOrd="1" destOrd="0" parTransId="{98AB9D32-BDC8-486E-91EC-117C211A47D6}" sibTransId="{3F2CCCF8-2C5D-44B6-969F-E0EDE3492534}"/>
    <dgm:cxn modelId="{D6D8F7CF-6990-47E7-87DE-940122D0DEC8}" srcId="{1700E59A-6E1D-45AF-AED0-7212EDC1387E}" destId="{8FD49F4E-7E97-47F5-BF2D-9E5187CFFD9D}" srcOrd="0" destOrd="0" parTransId="{AA99B011-7409-4DCB-958D-E360A23C1E93}" sibTransId="{C2506EB9-CA5D-45DF-9D84-B4CC444CF8F0}"/>
    <dgm:cxn modelId="{134B0C8D-E597-E14D-BFCA-FFF17E1075A4}" type="presParOf" srcId="{BB572294-4BCE-0346-87DA-56F1C29BD29F}" destId="{57D1A86A-B2E4-024E-A499-6A8858A52E07}" srcOrd="0" destOrd="0" presId="urn:microsoft.com/office/officeart/2005/8/layout/hierarchy1"/>
    <dgm:cxn modelId="{78431BD7-79D0-804A-A9C9-59788B00A73F}" type="presParOf" srcId="{57D1A86A-B2E4-024E-A499-6A8858A52E07}" destId="{5EC712C6-B061-D84E-9CD1-2271FA23BF10}" srcOrd="0" destOrd="0" presId="urn:microsoft.com/office/officeart/2005/8/layout/hierarchy1"/>
    <dgm:cxn modelId="{25C68AEB-06EE-7444-BD7E-3999EC717C49}" type="presParOf" srcId="{5EC712C6-B061-D84E-9CD1-2271FA23BF10}" destId="{92AF262F-DFD5-D04C-928F-0A0E9A77E05D}" srcOrd="0" destOrd="0" presId="urn:microsoft.com/office/officeart/2005/8/layout/hierarchy1"/>
    <dgm:cxn modelId="{27B129D0-186F-B04A-BD43-6957E8BC7248}" type="presParOf" srcId="{5EC712C6-B061-D84E-9CD1-2271FA23BF10}" destId="{2CDF216E-4FFC-DE40-9ADE-9ACC85025A1C}" srcOrd="1" destOrd="0" presId="urn:microsoft.com/office/officeart/2005/8/layout/hierarchy1"/>
    <dgm:cxn modelId="{045A7D48-1277-9442-932F-492E8DAB76B1}" type="presParOf" srcId="{57D1A86A-B2E4-024E-A499-6A8858A52E07}" destId="{A138A307-348F-5C46-BA02-4611D90ABBAE}" srcOrd="1" destOrd="0" presId="urn:microsoft.com/office/officeart/2005/8/layout/hierarchy1"/>
    <dgm:cxn modelId="{39E6DE1B-377F-BB40-BE4E-0237D07FC2FC}" type="presParOf" srcId="{BB572294-4BCE-0346-87DA-56F1C29BD29F}" destId="{37F69D59-33AE-5F46-8C32-28AB714399F0}" srcOrd="1" destOrd="0" presId="urn:microsoft.com/office/officeart/2005/8/layout/hierarchy1"/>
    <dgm:cxn modelId="{FA77C69D-AC05-0B4D-B4F8-5FAE08849DAA}" type="presParOf" srcId="{37F69D59-33AE-5F46-8C32-28AB714399F0}" destId="{E7EC37E0-D2EE-5C4E-9C45-50999F39F199}" srcOrd="0" destOrd="0" presId="urn:microsoft.com/office/officeart/2005/8/layout/hierarchy1"/>
    <dgm:cxn modelId="{F299637A-6D76-8641-8EB4-293D18A1F9E4}" type="presParOf" srcId="{E7EC37E0-D2EE-5C4E-9C45-50999F39F199}" destId="{26F9E3CD-39BA-1941-BF28-CA408999D1FA}" srcOrd="0" destOrd="0" presId="urn:microsoft.com/office/officeart/2005/8/layout/hierarchy1"/>
    <dgm:cxn modelId="{295D82C7-26E0-DF47-A54C-D1FEE13B0873}" type="presParOf" srcId="{E7EC37E0-D2EE-5C4E-9C45-50999F39F199}" destId="{A5F7E492-A4EE-6248-9686-EB8572354768}" srcOrd="1" destOrd="0" presId="urn:microsoft.com/office/officeart/2005/8/layout/hierarchy1"/>
    <dgm:cxn modelId="{CD316C57-E6E8-AD44-89A1-F40DB984A97B}" type="presParOf" srcId="{37F69D59-33AE-5F46-8C32-28AB714399F0}" destId="{608B60DC-36B9-A342-9B94-780C62A76D5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84E70-555B-6449-AAB6-BFA42DE54A07}">
      <dsp:nvSpPr>
        <dsp:cNvPr id="0" name=""/>
        <dsp:cNvSpPr/>
      </dsp:nvSpPr>
      <dsp:spPr>
        <a:xfrm>
          <a:off x="48170" y="660"/>
          <a:ext cx="2210431" cy="132625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Η αναπαράσταση του παιδιού/νέου στις ειδήσεις </a:t>
          </a:r>
          <a:endParaRPr lang="en-US" sz="2400" kern="1200"/>
        </a:p>
      </dsp:txBody>
      <dsp:txXfrm>
        <a:off x="48170" y="660"/>
        <a:ext cx="2210431" cy="1326259"/>
      </dsp:txXfrm>
    </dsp:sp>
    <dsp:sp modelId="{D8E684CE-3D61-B946-96FC-3C7BC06B13F7}">
      <dsp:nvSpPr>
        <dsp:cNvPr id="0" name=""/>
        <dsp:cNvSpPr/>
      </dsp:nvSpPr>
      <dsp:spPr>
        <a:xfrm>
          <a:off x="2479645" y="660"/>
          <a:ext cx="2210431" cy="1326259"/>
        </a:xfrm>
        <a:prstGeom prst="rect">
          <a:avLst/>
        </a:prstGeom>
        <a:solidFill>
          <a:schemeClr val="accent5">
            <a:hueOff val="198633"/>
            <a:satOff val="115"/>
            <a:lumOff val="1137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Η κατανάλωση ειδήσεων από τα παιδιά/νέους</a:t>
          </a:r>
          <a:endParaRPr lang="en-US" sz="2400" kern="1200"/>
        </a:p>
      </dsp:txBody>
      <dsp:txXfrm>
        <a:off x="2479645" y="660"/>
        <a:ext cx="2210431" cy="1326259"/>
      </dsp:txXfrm>
    </dsp:sp>
    <dsp:sp modelId="{73C41C60-B25D-914B-BBA3-EA87E76019CE}">
      <dsp:nvSpPr>
        <dsp:cNvPr id="0" name=""/>
        <dsp:cNvSpPr/>
      </dsp:nvSpPr>
      <dsp:spPr>
        <a:xfrm>
          <a:off x="4911120" y="660"/>
          <a:ext cx="2210431" cy="1326259"/>
        </a:xfrm>
        <a:prstGeom prst="rect">
          <a:avLst/>
        </a:prstGeom>
        <a:solidFill>
          <a:schemeClr val="accent5">
            <a:hueOff val="397266"/>
            <a:satOff val="230"/>
            <a:lumOff val="227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Ανησυχίες για πολιτική απάθεια των νέων</a:t>
          </a:r>
          <a:endParaRPr lang="en-US" sz="2400" kern="1200"/>
        </a:p>
      </dsp:txBody>
      <dsp:txXfrm>
        <a:off x="4911120" y="660"/>
        <a:ext cx="2210431" cy="1326259"/>
      </dsp:txXfrm>
    </dsp:sp>
    <dsp:sp modelId="{3121F314-99BA-EC42-B2D0-B06C4151273C}">
      <dsp:nvSpPr>
        <dsp:cNvPr id="0" name=""/>
        <dsp:cNvSpPr/>
      </dsp:nvSpPr>
      <dsp:spPr>
        <a:xfrm>
          <a:off x="7342595" y="660"/>
          <a:ext cx="2210431" cy="1326259"/>
        </a:xfrm>
        <a:prstGeom prst="rect">
          <a:avLst/>
        </a:prstGeom>
        <a:solidFill>
          <a:schemeClr val="accent5">
            <a:hueOff val="595899"/>
            <a:satOff val="346"/>
            <a:lumOff val="341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Αφηγήσεις για το παιδί και τα Μέσα</a:t>
          </a:r>
          <a:endParaRPr lang="en-US" sz="2400" kern="1200"/>
        </a:p>
      </dsp:txBody>
      <dsp:txXfrm>
        <a:off x="7342595" y="660"/>
        <a:ext cx="2210431" cy="1326259"/>
      </dsp:txXfrm>
    </dsp:sp>
    <dsp:sp modelId="{D7459BA9-658F-8245-8DC7-19301728312E}">
      <dsp:nvSpPr>
        <dsp:cNvPr id="0" name=""/>
        <dsp:cNvSpPr/>
      </dsp:nvSpPr>
      <dsp:spPr>
        <a:xfrm>
          <a:off x="2479645" y="1547963"/>
          <a:ext cx="2210431" cy="1326259"/>
        </a:xfrm>
        <a:prstGeom prst="rect">
          <a:avLst/>
        </a:prstGeom>
        <a:solidFill>
          <a:schemeClr val="accent5">
            <a:hueOff val="794532"/>
            <a:satOff val="461"/>
            <a:lumOff val="454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Ο ηθικός πανικός γύρω από την παιδική ηλικία </a:t>
          </a:r>
          <a:endParaRPr lang="en-US" sz="2400" kern="1200"/>
        </a:p>
      </dsp:txBody>
      <dsp:txXfrm>
        <a:off x="2479645" y="1547963"/>
        <a:ext cx="2210431" cy="1326259"/>
      </dsp:txXfrm>
    </dsp:sp>
    <dsp:sp modelId="{E24A1350-5762-AC4E-83E8-69797216A52F}">
      <dsp:nvSpPr>
        <dsp:cNvPr id="0" name=""/>
        <dsp:cNvSpPr/>
      </dsp:nvSpPr>
      <dsp:spPr>
        <a:xfrm>
          <a:off x="4911120" y="1547963"/>
          <a:ext cx="2210431" cy="1326259"/>
        </a:xfrm>
        <a:prstGeom prst="rect">
          <a:avLst/>
        </a:prstGeom>
        <a:solidFill>
          <a:schemeClr val="accent5">
            <a:hueOff val="993165"/>
            <a:satOff val="576"/>
            <a:lumOff val="568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400" kern="1200"/>
            <a:t>Η κατασκευή του παιδιού</a:t>
          </a:r>
          <a:endParaRPr lang="en-US" sz="2400" kern="1200"/>
        </a:p>
      </dsp:txBody>
      <dsp:txXfrm>
        <a:off x="4911120" y="1547963"/>
        <a:ext cx="2210431" cy="13262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675109-92E0-9D4D-9932-961AD90E46BD}">
      <dsp:nvSpPr>
        <dsp:cNvPr id="0" name=""/>
        <dsp:cNvSpPr/>
      </dsp:nvSpPr>
      <dsp:spPr>
        <a:xfrm>
          <a:off x="0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EB2345-7850-7C45-9113-9E2E9FF63FB0}">
      <dsp:nvSpPr>
        <dsp:cNvPr id="0" name=""/>
        <dsp:cNvSpPr/>
      </dsp:nvSpPr>
      <dsp:spPr>
        <a:xfrm>
          <a:off x="300037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Η έννοια του ηθικού πανικού</a:t>
          </a:r>
          <a:endParaRPr lang="en-US" sz="2800" kern="1200"/>
        </a:p>
      </dsp:txBody>
      <dsp:txXfrm>
        <a:off x="350259" y="772824"/>
        <a:ext cx="2599892" cy="1614269"/>
      </dsp:txXfrm>
    </dsp:sp>
    <dsp:sp modelId="{B4C72D06-7EA1-C54D-B1C5-9E47D5170F25}">
      <dsp:nvSpPr>
        <dsp:cNvPr id="0" name=""/>
        <dsp:cNvSpPr/>
      </dsp:nvSpPr>
      <dsp:spPr>
        <a:xfrm>
          <a:off x="3300411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A3D7FF-B004-7F42-9C07-E4508D0B3BBF}">
      <dsp:nvSpPr>
        <dsp:cNvPr id="0" name=""/>
        <dsp:cNvSpPr/>
      </dsp:nvSpPr>
      <dsp:spPr>
        <a:xfrm>
          <a:off x="3600448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Ο ηθικός πανικός γύρω από τα ΜΜΕ</a:t>
          </a:r>
          <a:endParaRPr lang="en-US" sz="2800" kern="1200"/>
        </a:p>
      </dsp:txBody>
      <dsp:txXfrm>
        <a:off x="3650670" y="772824"/>
        <a:ext cx="2599892" cy="1614269"/>
      </dsp:txXfrm>
    </dsp:sp>
    <dsp:sp modelId="{20B191E3-4AFC-AC4C-B212-D639DA063E02}">
      <dsp:nvSpPr>
        <dsp:cNvPr id="0" name=""/>
        <dsp:cNvSpPr/>
      </dsp:nvSpPr>
      <dsp:spPr>
        <a:xfrm>
          <a:off x="6600822" y="437566"/>
          <a:ext cx="2700336" cy="1714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9CD37C-8543-5045-85EB-522C802713F3}">
      <dsp:nvSpPr>
        <dsp:cNvPr id="0" name=""/>
        <dsp:cNvSpPr/>
      </dsp:nvSpPr>
      <dsp:spPr>
        <a:xfrm>
          <a:off x="6900860" y="722602"/>
          <a:ext cx="2700336" cy="17147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800" kern="1200"/>
            <a:t>Ο ηθικός πανικός γύρω από την παιδική ηλικία</a:t>
          </a:r>
          <a:endParaRPr lang="en-US" sz="2800" kern="1200"/>
        </a:p>
      </dsp:txBody>
      <dsp:txXfrm>
        <a:off x="6951082" y="772824"/>
        <a:ext cx="2599892" cy="16142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673F2-FCF3-9C48-92D9-B1F4F3159B5D}">
      <dsp:nvSpPr>
        <dsp:cNvPr id="0" name=""/>
        <dsp:cNvSpPr/>
      </dsp:nvSpPr>
      <dsp:spPr>
        <a:xfrm>
          <a:off x="0" y="328641"/>
          <a:ext cx="9601196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Από τη μια τα ΜΜΕ κατηγορούνται ότι προωθούν ηθικούς πανικούς και συμβάλλουν στην έξαρση των δημόσιων φόβων με αποτέλεσμα να αυξάνονται οι φωνές που ζητούν αυστηρότερο κοινωνικό έλεγχο</a:t>
          </a:r>
          <a:endParaRPr lang="en-US" sz="1400" kern="1200"/>
        </a:p>
      </dsp:txBody>
      <dsp:txXfrm>
        <a:off x="25587" y="354228"/>
        <a:ext cx="9550022" cy="472986"/>
      </dsp:txXfrm>
    </dsp:sp>
    <dsp:sp modelId="{8AC6929A-00AE-E446-B2F1-4CDACE5320F6}">
      <dsp:nvSpPr>
        <dsp:cNvPr id="0" name=""/>
        <dsp:cNvSpPr/>
      </dsp:nvSpPr>
      <dsp:spPr>
        <a:xfrm>
          <a:off x="0" y="893121"/>
          <a:ext cx="9601196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400" kern="1200"/>
            <a:t>Από την άλλη αναλύσεις περί καταστάσεων που περιγράφονται ως ηθικοί πανικοί εμφανίζονται πάρα πολύ συχνά σε εναλλακτικά μέσα, </a:t>
          </a:r>
          <a:r>
            <a:rPr lang="en-GB" sz="1400" kern="1200"/>
            <a:t>editorials </a:t>
          </a:r>
          <a:r>
            <a:rPr lang="el-GR" sz="1400" kern="1200"/>
            <a:t>και άρθρα γνώμης που ασκούν κριτική στην προσπάθεια επιβολής αυστηρότερου κοινωνικού ελέγχου</a:t>
          </a:r>
          <a:endParaRPr lang="en-US" sz="1400" kern="1200"/>
        </a:p>
      </dsp:txBody>
      <dsp:txXfrm>
        <a:off x="25587" y="918708"/>
        <a:ext cx="9550022" cy="472986"/>
      </dsp:txXfrm>
    </dsp:sp>
    <dsp:sp modelId="{FA621A73-E3EA-0747-8959-D4649F790CB9}">
      <dsp:nvSpPr>
        <dsp:cNvPr id="0" name=""/>
        <dsp:cNvSpPr/>
      </dsp:nvSpPr>
      <dsp:spPr>
        <a:xfrm>
          <a:off x="0" y="1457601"/>
          <a:ext cx="9601196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T</a:t>
          </a:r>
          <a:r>
            <a:rPr lang="el-GR" sz="1400" kern="1200"/>
            <a:t>α Μέσα και η δημοφιλής κουλτούρα αναπαρίστανται ως οι υπαίτιοι για την εξαφάνιση της παιδικής αθωότητας (</a:t>
          </a:r>
          <a:r>
            <a:rPr lang="en-US" sz="1400" kern="1200"/>
            <a:t>Buckingham 2011)</a:t>
          </a:r>
        </a:p>
      </dsp:txBody>
      <dsp:txXfrm>
        <a:off x="25587" y="1483188"/>
        <a:ext cx="9550022" cy="472986"/>
      </dsp:txXfrm>
    </dsp:sp>
    <dsp:sp modelId="{C4670B01-876A-9143-951F-528F749198BF}">
      <dsp:nvSpPr>
        <dsp:cNvPr id="0" name=""/>
        <dsp:cNvSpPr/>
      </dsp:nvSpPr>
      <dsp:spPr>
        <a:xfrm>
          <a:off x="0" y="2022081"/>
          <a:ext cx="9601196" cy="5241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/>
            <a:t>A</a:t>
          </a:r>
          <a:r>
            <a:rPr lang="el-GR" sz="1400" kern="1200"/>
            <a:t>λλαγές στον οικονομικό κύκλο της οικογένειας, της κοινωνίας, της αγοράς, στο </a:t>
          </a:r>
          <a:r>
            <a:rPr lang="en-US" sz="1400" kern="1200"/>
            <a:t>real estate</a:t>
          </a:r>
          <a:r>
            <a:rPr lang="el-GR" sz="1400" kern="1200"/>
            <a:t>, οδηγε</a:t>
          </a:r>
          <a:r>
            <a:rPr lang="en-US" sz="1400" kern="1200"/>
            <a:t>ί</a:t>
          </a:r>
          <a:r>
            <a:rPr lang="el-GR" sz="1400" kern="1200"/>
            <a:t> τους νέους να μένουν περισσότερο στο σπίτι, άρα παρατείνεται η παιδική ηλικία ή η αντιμετώπιση των νέων ως υπό επίβλεψη και προστασία </a:t>
          </a:r>
          <a:r>
            <a:rPr lang="en-US" sz="1400" kern="1200"/>
            <a:t>(Skelton and Valentine 1998</a:t>
          </a:r>
          <a:r>
            <a:rPr lang="el-GR" sz="1400" kern="1200"/>
            <a:t>)</a:t>
          </a:r>
          <a:endParaRPr lang="en-US" sz="1400" kern="1200"/>
        </a:p>
      </dsp:txBody>
      <dsp:txXfrm>
        <a:off x="25587" y="2047668"/>
        <a:ext cx="9550022" cy="47298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9029D8-E7BD-5041-B9D8-A2A8C9B06AD8}">
      <dsp:nvSpPr>
        <dsp:cNvPr id="0" name=""/>
        <dsp:cNvSpPr/>
      </dsp:nvSpPr>
      <dsp:spPr>
        <a:xfrm>
          <a:off x="3363156" y="0"/>
          <a:ext cx="2874882" cy="2874882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93C30-B211-C74D-BF54-2389FBBA666F}">
      <dsp:nvSpPr>
        <dsp:cNvPr id="0" name=""/>
        <dsp:cNvSpPr/>
      </dsp:nvSpPr>
      <dsp:spPr>
        <a:xfrm>
          <a:off x="3550024" y="186867"/>
          <a:ext cx="1149953" cy="114995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Οι ανησυχίες για την παιδική ηλικία συνήθως εστιάζουν σε τρεις άξονες: </a:t>
          </a:r>
          <a:endParaRPr lang="en-US" sz="1200" kern="1200"/>
        </a:p>
      </dsp:txBody>
      <dsp:txXfrm>
        <a:off x="3606160" y="243003"/>
        <a:ext cx="1037681" cy="1037681"/>
      </dsp:txXfrm>
    </dsp:sp>
    <dsp:sp modelId="{5574876B-D793-374A-9B56-6B8A48256A0E}">
      <dsp:nvSpPr>
        <dsp:cNvPr id="0" name=""/>
        <dsp:cNvSpPr/>
      </dsp:nvSpPr>
      <dsp:spPr>
        <a:xfrm>
          <a:off x="4901219" y="186867"/>
          <a:ext cx="1149953" cy="114995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-η αφήγηση για την προστασία των παιδιών </a:t>
          </a:r>
          <a:endParaRPr lang="en-US" sz="1200" kern="1200"/>
        </a:p>
      </dsp:txBody>
      <dsp:txXfrm>
        <a:off x="4957355" y="243003"/>
        <a:ext cx="1037681" cy="1037681"/>
      </dsp:txXfrm>
    </dsp:sp>
    <dsp:sp modelId="{2350FE03-DE3F-BA41-A4E6-5D2B5AE21DB9}">
      <dsp:nvSpPr>
        <dsp:cNvPr id="0" name=""/>
        <dsp:cNvSpPr/>
      </dsp:nvSpPr>
      <dsp:spPr>
        <a:xfrm>
          <a:off x="3550024" y="1538062"/>
          <a:ext cx="1149953" cy="114995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-παιδική σεξουαλικότητα</a:t>
          </a:r>
          <a:endParaRPr lang="en-US" sz="1200" kern="1200"/>
        </a:p>
      </dsp:txBody>
      <dsp:txXfrm>
        <a:off x="3606160" y="1594198"/>
        <a:ext cx="1037681" cy="1037681"/>
      </dsp:txXfrm>
    </dsp:sp>
    <dsp:sp modelId="{01041968-A4ED-0E4E-94A8-493B843F86C4}">
      <dsp:nvSpPr>
        <dsp:cNvPr id="0" name=""/>
        <dsp:cNvSpPr/>
      </dsp:nvSpPr>
      <dsp:spPr>
        <a:xfrm>
          <a:off x="4901219" y="1538062"/>
          <a:ext cx="1149953" cy="114995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200" kern="1200"/>
            <a:t>-οι φόβοι των επιδράσεων των ΜΜΕ</a:t>
          </a:r>
          <a:endParaRPr lang="en-US" sz="1200" kern="1200"/>
        </a:p>
      </dsp:txBody>
      <dsp:txXfrm>
        <a:off x="4957355" y="1594198"/>
        <a:ext cx="1037681" cy="10376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948FE-C53E-694D-A206-462EC5F1DD2C}">
      <dsp:nvSpPr>
        <dsp:cNvPr id="0" name=""/>
        <dsp:cNvSpPr/>
      </dsp:nvSpPr>
      <dsp:spPr>
        <a:xfrm>
          <a:off x="0" y="10728"/>
          <a:ext cx="5914209" cy="12355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Το παιδί γεννιέται ως κοινωνική κατηγορία</a:t>
          </a:r>
          <a:endParaRPr lang="en-US" sz="3300" kern="1200"/>
        </a:p>
      </dsp:txBody>
      <dsp:txXfrm>
        <a:off x="60313" y="71041"/>
        <a:ext cx="5793583" cy="1114894"/>
      </dsp:txXfrm>
    </dsp:sp>
    <dsp:sp modelId="{95C96030-E783-0D44-B292-7AC8B9B0F79F}">
      <dsp:nvSpPr>
        <dsp:cNvPr id="0" name=""/>
        <dsp:cNvSpPr/>
      </dsp:nvSpPr>
      <dsp:spPr>
        <a:xfrm>
          <a:off x="0" y="1341288"/>
          <a:ext cx="5914209" cy="12355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331055"/>
                <a:satOff val="192"/>
                <a:lumOff val="1895"/>
                <a:alphaOff val="0"/>
                <a:shade val="74000"/>
                <a:satMod val="130000"/>
                <a:lumMod val="90000"/>
              </a:schemeClr>
              <a:schemeClr val="accent5">
                <a:hueOff val="331055"/>
                <a:satOff val="192"/>
                <a:lumOff val="1895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Το παιδί στη νεωτερικότητα</a:t>
          </a:r>
          <a:endParaRPr lang="en-US" sz="3300" kern="1200"/>
        </a:p>
      </dsp:txBody>
      <dsp:txXfrm>
        <a:off x="60313" y="1401601"/>
        <a:ext cx="5793583" cy="1114894"/>
      </dsp:txXfrm>
    </dsp:sp>
    <dsp:sp modelId="{2B39C79C-EB53-3845-B783-8E9EBDD191B1}">
      <dsp:nvSpPr>
        <dsp:cNvPr id="0" name=""/>
        <dsp:cNvSpPr/>
      </dsp:nvSpPr>
      <dsp:spPr>
        <a:xfrm>
          <a:off x="0" y="2671848"/>
          <a:ext cx="5914209" cy="12355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662110"/>
                <a:satOff val="384"/>
                <a:lumOff val="3791"/>
                <a:alphaOff val="0"/>
                <a:shade val="74000"/>
                <a:satMod val="130000"/>
                <a:lumMod val="90000"/>
              </a:schemeClr>
              <a:schemeClr val="accent5">
                <a:hueOff val="662110"/>
                <a:satOff val="384"/>
                <a:lumOff val="3791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Οι πουριτανοί και οι καλβινιστές</a:t>
          </a:r>
          <a:endParaRPr lang="en-US" sz="3300" kern="1200"/>
        </a:p>
      </dsp:txBody>
      <dsp:txXfrm>
        <a:off x="60313" y="2732161"/>
        <a:ext cx="5793583" cy="1114894"/>
      </dsp:txXfrm>
    </dsp:sp>
    <dsp:sp modelId="{1F60D2F2-85FC-4946-8D53-F469FED4BAC6}">
      <dsp:nvSpPr>
        <dsp:cNvPr id="0" name=""/>
        <dsp:cNvSpPr/>
      </dsp:nvSpPr>
      <dsp:spPr>
        <a:xfrm>
          <a:off x="0" y="4002408"/>
          <a:ext cx="5914209" cy="123552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3300" kern="1200"/>
            <a:t>Ο ταξικός καθορισμός της παιδικής ηλικίας</a:t>
          </a:r>
          <a:endParaRPr lang="en-US" sz="3300" kern="1200"/>
        </a:p>
      </dsp:txBody>
      <dsp:txXfrm>
        <a:off x="60313" y="4062721"/>
        <a:ext cx="5793583" cy="111489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F262F-DFD5-D04C-928F-0A0E9A77E05D}">
      <dsp:nvSpPr>
        <dsp:cNvPr id="0" name=""/>
        <dsp:cNvSpPr/>
      </dsp:nvSpPr>
      <dsp:spPr>
        <a:xfrm>
          <a:off x="271908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DF216E-4FFC-DE40-9ADE-9ACC85025A1C}">
      <dsp:nvSpPr>
        <dsp:cNvPr id="0" name=""/>
        <dsp:cNvSpPr/>
      </dsp:nvSpPr>
      <dsp:spPr>
        <a:xfrm>
          <a:off x="703212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/>
            <a:t>Η παιδική ψυχαγωγία </a:t>
          </a:r>
          <a:endParaRPr lang="en-US" sz="4000" kern="1200"/>
        </a:p>
      </dsp:txBody>
      <dsp:txXfrm>
        <a:off x="775406" y="482054"/>
        <a:ext cx="3737345" cy="2320513"/>
      </dsp:txXfrm>
    </dsp:sp>
    <dsp:sp modelId="{26F9E3CD-39BA-1941-BF28-CA408999D1FA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7E492-A4EE-6248-9686-EB8572354768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4000" kern="1200"/>
            <a:t>Η παιδική ψυχαγωγία στα ν</a:t>
          </a:r>
          <a:r>
            <a:rPr lang="en-US" sz="4000" kern="1200"/>
            <a:t>έ</a:t>
          </a:r>
          <a:r>
            <a:rPr lang="el-GR" sz="4000" kern="1200"/>
            <a:t>α Μέσα σήμερα</a:t>
          </a:r>
          <a:endParaRPr lang="en-US" sz="4000" kern="1200"/>
        </a:p>
      </dsp:txBody>
      <dsp:txXfrm>
        <a:off x="5519748" y="482054"/>
        <a:ext cx="3737345" cy="2320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385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323874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1271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972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47956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334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1935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12438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92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89992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764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426925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36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5449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3261063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2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9662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113B098-A8DE-8143-9E2B-9E47104DB14A}" type="datetimeFigureOut">
              <a:rPr lang="en-GR" smtClean="0"/>
              <a:t>27/5/21</a:t>
            </a:fld>
            <a:endParaRPr lang="en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E5515C7-ECF2-4C4B-879A-88E4D4D74EAE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207346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babylino.gr/gallery-category/funtwothree-i-paidiki-zoni-toy-internet" TargetMode="External"/><Relationship Id="rId4" Type="http://schemas.openxmlformats.org/officeDocument/2006/relationships/hyperlink" Target="https://www.google.com/search?q=&#949;&#957;&#951;&#956;&#949;&#961;&#969;&#964;&#953;&#954;&#940;+sites+&#947;&#953;&#945;+&#960;&#945;&#953;&#948;&#953;&#945;&amp;client=opera&amp;hs=eCF&amp;hl=en&amp;biw=1299&amp;bih=704&amp;sxsrf=ALeKk02IzOxrwMYRFU9Vz4ulPzcIQ75CYA%3A1622104733727&amp;ei=nVqvYJjYK5b87_UPxNqbsAw&amp;oq=&#949;&#957;&#951;&#956;&#949;&#961;&#969;&#964;&#953;&#954;&#940;+sites+&#947;&#953;&#945;+&#960;&#945;&#953;&#948;&#953;&#945;&amp;gs_lcp=Cgdnd3Mtd2l6EAM6BwgAEEcQsAM6BggjECcQEzoECCMQJzoCCAA6CAguEMcBEKMCOgQIABAKOgUIABDLAToFCCEQoAFQmO0IWI-WCWCalwloBnACeACAAc4BiAGuHZIBBjMuMjYuMZgBAKABAaoBB2d3cy13aXrIAQjAAQE&amp;sclient=gws-wiz&amp;ved=0ahUKEwjYmsSDu-nwAhUW_rsIHUTtBsYQ4dUDCA4&amp;uact=5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3CCD-7DED-3D45-B09B-0CCA2305826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Παιδιά και ειδήσεις</a:t>
            </a:r>
            <a:endParaRPr lang="en-G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E69FA-46E5-1A44-987B-80BB4A0A1D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Δρ. Δέσποινα </a:t>
            </a:r>
            <a:r>
              <a:rPr lang="el-GR" dirty="0" err="1"/>
              <a:t>Χρονάκη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756761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989F5-1130-384B-B706-D87F9519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/>
              <a:t>T</a:t>
            </a:r>
            <a:r>
              <a:rPr lang="en-GR" sz="3200" dirty="0"/>
              <a:t>he ignored audience: a multi-method reception study on children and television news in Albania (Kaziaj &amp; Van Bowel, 2017)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8EDA5-D362-834E-B959-4D629646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R" dirty="0"/>
              <a:t>Because news [outlets] deal more with politics, and children are of no special interest to the news. (Girl, 11) </a:t>
            </a:r>
          </a:p>
          <a:p>
            <a:r>
              <a:rPr lang="en-GR" dirty="0"/>
              <a:t>I think news [stories] are organized only for the people who have influence. If we organize an activity in our school, nobody cares about it, but if a politician or someone famous joins the activity, then the news media will for sure broadcast the activity. (Boy, 12) </a:t>
            </a:r>
          </a:p>
          <a:p>
            <a:r>
              <a:rPr lang="en-GR" dirty="0"/>
              <a:t>The news aims to attract people’s attention and that is why they come up with emotional items. (Girl, 11) </a:t>
            </a:r>
          </a:p>
          <a:p>
            <a:r>
              <a:rPr lang="en-GR" dirty="0"/>
              <a:t>The news targets an adult audience and by portraying children as victims they try to appeal to their parents and not to the children themselves. (Boy, 15) 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876935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B3373-DFEF-A64E-86F8-33A4DACBB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R" dirty="0"/>
              <a:t>What does the news teach young people about sex? Chronaki 2016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1E269-076B-F848-8609-E12E957641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6430" y="2451425"/>
            <a:ext cx="9601196" cy="3318936"/>
          </a:xfrm>
        </p:spPr>
        <p:txBody>
          <a:bodyPr>
            <a:normAutofit/>
          </a:bodyPr>
          <a:lstStyle/>
          <a:p>
            <a:r>
              <a:rPr lang="en-GR" b="1" dirty="0"/>
              <a:t>Young People Combine Knowledge About Sex from the News with Knowledge from Other Sources </a:t>
            </a:r>
            <a:endParaRPr lang="en-GR" dirty="0"/>
          </a:p>
          <a:p>
            <a:r>
              <a:rPr lang="en-GR" b="1" dirty="0"/>
              <a:t>Young People’s Thoughts on the Dangers of Sex </a:t>
            </a:r>
          </a:p>
          <a:p>
            <a:r>
              <a:rPr lang="en-GR" b="1" dirty="0"/>
              <a:t>The Contradictory Position of News Media About Sexual Representation </a:t>
            </a:r>
            <a:endParaRPr lang="en-GR" dirty="0"/>
          </a:p>
          <a:p>
            <a:r>
              <a:rPr lang="en-GR" b="1" dirty="0"/>
              <a:t>The News Media’s Teaching About Pornography </a:t>
            </a:r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930013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8F91C-F2DC-B845-8243-E71A2683A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Τρεις άξονες για τη μελέτη παιδιών και ειδήσεων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6C59-DCBA-184E-AAAD-2C87CE1B5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Παιδιά και κατανάλωση ειδήσεων </a:t>
            </a:r>
          </a:p>
          <a:p>
            <a:pPr lvl="1"/>
            <a:r>
              <a:rPr lang="el-GR" dirty="0"/>
              <a:t>(</a:t>
            </a:r>
            <a:r>
              <a:rPr lang="en-GR" dirty="0"/>
              <a:t>Gunter et al., 2000; Walma van der Molen &amp; van der Voort, 2000a; 2000b). </a:t>
            </a:r>
          </a:p>
          <a:p>
            <a:r>
              <a:rPr lang="el-GR" dirty="0"/>
              <a:t>Συναισθηματικές αντιδράσεις στις ειδήσεις: </a:t>
            </a:r>
          </a:p>
          <a:p>
            <a:pPr lvl="1"/>
            <a:r>
              <a:rPr lang="en-GR" dirty="0"/>
              <a:t>(Adoni &amp; Cohen, 1980; Cantor, Mares, &amp; Oliver, 1993; vs</a:t>
            </a:r>
            <a:r>
              <a:rPr lang="el-GR" dirty="0" err="1"/>
              <a:t>Bu</a:t>
            </a:r>
            <a:r>
              <a:rPr lang="en-US" dirty="0" err="1"/>
              <a:t>ckingham</a:t>
            </a:r>
            <a:r>
              <a:rPr lang="en-US" dirty="0"/>
              <a:t> 2000</a:t>
            </a:r>
            <a:r>
              <a:rPr lang="el-GR" dirty="0"/>
              <a:t>)</a:t>
            </a:r>
            <a:endParaRPr lang="en-GR" dirty="0"/>
          </a:p>
          <a:p>
            <a:r>
              <a:rPr lang="el-GR" dirty="0"/>
              <a:t>Πολιτικής κοινωνικοποίηση και πολιτειακή συμμετοχή</a:t>
            </a:r>
            <a:r>
              <a:rPr lang="en-US" dirty="0"/>
              <a:t> </a:t>
            </a:r>
          </a:p>
          <a:p>
            <a:pPr lvl="1"/>
            <a:r>
              <a:rPr lang="el-GR" dirty="0" err="1"/>
              <a:t>Αντλε</a:t>
            </a:r>
            <a:r>
              <a:rPr lang="en-US" dirty="0" err="1"/>
              <a:t>ί</a:t>
            </a:r>
            <a:r>
              <a:rPr lang="el-GR" dirty="0"/>
              <a:t> επίσης από τη σχολή επιδράσεων των ΜΜΕ</a:t>
            </a:r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935182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l-GR" sz="4800">
                <a:solidFill>
                  <a:schemeClr val="tx2"/>
                </a:solidFill>
                <a:latin typeface="Times New Roman"/>
                <a:cs typeface="Times New Roman"/>
              </a:rPr>
              <a:t>Η Θεωρία των επιδράσεων: Παράδειγμα ευρημάτων</a:t>
            </a:r>
            <a:endParaRPr lang="en-US" sz="480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el-GR" sz="2200">
                <a:solidFill>
                  <a:schemeClr val="bg1"/>
                </a:solidFill>
                <a:latin typeface="Times New Roman"/>
                <a:cs typeface="Times New Roman"/>
              </a:rPr>
              <a:t>Τα παιδιά ταυτίζονται με τους χαρακτήρες/συμπεριφορές που συναντούν στα μέσα και υπάρχει κίνδυνος να διαμορφωθεί ανάλογα η συμπεριφορά τους</a:t>
            </a:r>
          </a:p>
          <a:p>
            <a:r>
              <a:rPr lang="el-GR" sz="2200">
                <a:solidFill>
                  <a:schemeClr val="bg1"/>
                </a:solidFill>
                <a:latin typeface="Times New Roman"/>
                <a:cs typeface="Times New Roman"/>
              </a:rPr>
              <a:t>Τα παιδιά εθίζονται στα παιχνίδια και στο διαδίκτυο με αποτέλεσμα να παραμελούν όχι μόνο τα μαθήματά αλλά και την κοινωνική τους ζωη</a:t>
            </a:r>
          </a:p>
          <a:p>
            <a:r>
              <a:rPr lang="el-GR" sz="2200">
                <a:solidFill>
                  <a:schemeClr val="bg1"/>
                </a:solidFill>
                <a:latin typeface="Times New Roman"/>
                <a:cs typeface="Times New Roman"/>
              </a:rPr>
              <a:t>(Παρελθόν) υπάρχει κίνδυνος για την (αναπτυσσόμενη) όρασή τους εξαιτίας του χεόνου που περνούν μπροστά σε οθόνη</a:t>
            </a:r>
            <a:endParaRPr lang="en-US" sz="2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04252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l-GR" sz="4800">
                <a:solidFill>
                  <a:schemeClr val="tx2"/>
                </a:solidFill>
                <a:latin typeface="Times New Roman"/>
                <a:cs typeface="Times New Roman"/>
              </a:rPr>
              <a:t>Το μοντέλο ‘Κίνδυνοι </a:t>
            </a:r>
            <a:r>
              <a:rPr lang="en-GB" sz="4800">
                <a:solidFill>
                  <a:schemeClr val="tx2"/>
                </a:solidFill>
                <a:latin typeface="Times New Roman"/>
                <a:cs typeface="Times New Roman"/>
              </a:rPr>
              <a:t>vs. </a:t>
            </a:r>
            <a:r>
              <a:rPr lang="el-GR" sz="4800">
                <a:solidFill>
                  <a:schemeClr val="tx2"/>
                </a:solidFill>
                <a:latin typeface="Times New Roman"/>
                <a:cs typeface="Times New Roman"/>
              </a:rPr>
              <a:t>Ασφάλεια’: Παράδειγμα ευρημάτων</a:t>
            </a:r>
            <a:endParaRPr lang="en-US" sz="4800">
              <a:solidFill>
                <a:schemeClr val="tx2"/>
              </a:solidFill>
              <a:latin typeface="Times New Roman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el-GR" sz="2200">
                <a:solidFill>
                  <a:schemeClr val="bg1"/>
                </a:solidFill>
                <a:latin typeface="Times New Roman"/>
                <a:cs typeface="Times New Roman"/>
              </a:rPr>
              <a:t>Η επαφή με κινδύνους δεν καταλήγει απαραίτητα σε τραύμα</a:t>
            </a:r>
          </a:p>
          <a:p>
            <a:r>
              <a:rPr lang="el-GR" sz="2200">
                <a:solidFill>
                  <a:schemeClr val="bg1"/>
                </a:solidFill>
                <a:latin typeface="Times New Roman"/>
                <a:cs typeface="Times New Roman"/>
              </a:rPr>
              <a:t>12% των παιδιών 9-16 έχουν ενοχληθεί από κάτι στο διαδίκτυο</a:t>
            </a:r>
          </a:p>
          <a:p>
            <a:r>
              <a:rPr lang="el-GR" sz="2200">
                <a:solidFill>
                  <a:schemeClr val="bg1"/>
                </a:solidFill>
                <a:latin typeface="Times New Roman"/>
                <a:cs typeface="Times New Roman"/>
              </a:rPr>
              <a:t>Τα κορίτσια ενοχλούνται περισσότερο από ριψοκίνδυνες δραστηριότητες σε σχέση με τα αγόρια</a:t>
            </a:r>
          </a:p>
          <a:p>
            <a:r>
              <a:rPr lang="el-GR" sz="2200">
                <a:solidFill>
                  <a:schemeClr val="bg1"/>
                </a:solidFill>
                <a:latin typeface="Times New Roman"/>
                <a:cs typeface="Times New Roman"/>
              </a:rPr>
              <a:t>41% των παιδιών 9-16 έχουν έρθει σε επαφή με κάποιο διαδικτυακό κίνδυνο</a:t>
            </a:r>
            <a:endParaRPr lang="en-US" sz="220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30447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  <a:latin typeface="Times New Roman"/>
                <a:cs typeface="Times New Roman"/>
              </a:rPr>
              <a:t>Το μοντέλο ‘Κίνδυνοι </a:t>
            </a:r>
            <a:r>
              <a:rPr lang="en-GB">
                <a:solidFill>
                  <a:srgbClr val="FFFFFF"/>
                </a:solidFill>
                <a:latin typeface="Times New Roman"/>
                <a:cs typeface="Times New Roman"/>
              </a:rPr>
              <a:t>vs. </a:t>
            </a:r>
            <a:r>
              <a:rPr lang="el-GR">
                <a:solidFill>
                  <a:srgbClr val="FFFFFF"/>
                </a:solidFill>
                <a:latin typeface="Times New Roman"/>
                <a:cs typeface="Times New Roman"/>
              </a:rPr>
              <a:t>Ασφάλεια’</a:t>
            </a:r>
            <a:endParaRPr lang="en-US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19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r>
              <a:rPr lang="el-GR">
                <a:solidFill>
                  <a:schemeClr val="bg1"/>
                </a:solidFill>
                <a:latin typeface="Times New Roman"/>
                <a:cs typeface="Times New Roman"/>
              </a:rPr>
              <a:t>Το πρόγραμμα </a:t>
            </a:r>
            <a:r>
              <a:rPr lang="en-GB">
                <a:solidFill>
                  <a:schemeClr val="bg1"/>
                </a:solidFill>
                <a:latin typeface="Times New Roman"/>
                <a:cs typeface="Times New Roman"/>
              </a:rPr>
              <a:t>EU Kids Online (2006-2014)</a:t>
            </a:r>
            <a:endParaRPr lang="el-GR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l-GR">
                <a:solidFill>
                  <a:schemeClr val="bg1"/>
                </a:solidFill>
                <a:latin typeface="Times New Roman"/>
                <a:cs typeface="Times New Roman"/>
              </a:rPr>
              <a:t>Θεωρητική προσέγγιση (παιδοκεντρική προσέγγιση, συνδυασμός θεωριών για την παιδική ηλικία-Ταξινόμηση εμπειριών παιδιών)</a:t>
            </a:r>
          </a:p>
          <a:p>
            <a:r>
              <a:rPr lang="el-GR">
                <a:solidFill>
                  <a:schemeClr val="bg1"/>
                </a:solidFill>
                <a:latin typeface="Times New Roman"/>
                <a:cs typeface="Times New Roman"/>
              </a:rPr>
              <a:t>Μεθοδολογία (Ποσοτική και ποιοτική έρευνα)</a:t>
            </a:r>
          </a:p>
          <a:p>
            <a:r>
              <a:rPr lang="el-GR">
                <a:solidFill>
                  <a:schemeClr val="bg1"/>
                </a:solidFill>
                <a:latin typeface="Times New Roman"/>
                <a:cs typeface="Times New Roman"/>
              </a:rPr>
              <a:t>Αποτελέσματα</a:t>
            </a:r>
          </a:p>
          <a:p>
            <a:r>
              <a:rPr lang="el-GR">
                <a:solidFill>
                  <a:schemeClr val="bg1"/>
                </a:solidFill>
                <a:latin typeface="Times New Roman"/>
                <a:cs typeface="Times New Roman"/>
              </a:rPr>
              <a:t>Αντιλήψεις για την παιδική ηλικία (ευάλωτη ομάδα σε κινδύνους-ανάγκη για εκπαίδευση/έλεγχο της χρήσης των παιδιών)</a:t>
            </a:r>
          </a:p>
        </p:txBody>
      </p:sp>
    </p:spTree>
    <p:extLst>
      <p:ext uri="{BB962C8B-B14F-4D97-AF65-F5344CB8AC3E}">
        <p14:creationId xmlns:p14="http://schemas.microsoft.com/office/powerpoint/2010/main" val="20995846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  <a:latin typeface="Times New Roman"/>
                <a:cs typeface="Times New Roman"/>
              </a:rPr>
              <a:t>Ηθικοί πανικοί</a:t>
            </a:r>
            <a:endParaRPr lang="en-US">
              <a:solidFill>
                <a:srgbClr val="262626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3E8B6A-77A8-4668-9441-305D89D0ACC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1285874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91001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6E5E839-040E-4D3E-B50A-8D803DFE4A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FF3F4B4-A2E6-47B5-92FB-37BEEAFA4C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4B9E26-A926-084A-8EDF-F69198197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el-GR" sz="4800">
                <a:solidFill>
                  <a:schemeClr val="tx2"/>
                </a:solidFill>
              </a:rPr>
              <a:t>Παιδικ</a:t>
            </a:r>
            <a:r>
              <a:rPr lang="en-GR" sz="4800">
                <a:solidFill>
                  <a:schemeClr val="tx2"/>
                </a:solidFill>
              </a:rPr>
              <a:t>ή</a:t>
            </a:r>
            <a:r>
              <a:rPr lang="el-GR" sz="4800">
                <a:solidFill>
                  <a:schemeClr val="tx2"/>
                </a:solidFill>
              </a:rPr>
              <a:t> ηλικία, νέοι και ηθικοί πανικοί</a:t>
            </a:r>
            <a:endParaRPr lang="en-GR" sz="4800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4D17-3A82-47D5-80C1-F990ABB1E4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ABA84-EC18-CE42-807E-A7A07F886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r>
              <a:rPr lang="el-GR" sz="2200">
                <a:solidFill>
                  <a:schemeClr val="bg1"/>
                </a:solidFill>
              </a:rPr>
              <a:t>Τα παιδιά και τα ΜΜΕ, η σεξουαλικότητα, τα ΜΜΕ καθαυτά και άλλα τέτοια ζητήματα είναι συχνά αντικείμενο φαινομένων ηθικού πανικού</a:t>
            </a:r>
            <a:endParaRPr lang="en-US" sz="2200">
              <a:solidFill>
                <a:schemeClr val="bg1"/>
              </a:solidFill>
            </a:endParaRPr>
          </a:p>
          <a:p>
            <a:r>
              <a:rPr lang="el-GR" sz="2200">
                <a:solidFill>
                  <a:schemeClr val="bg1"/>
                </a:solidFill>
              </a:rPr>
              <a:t>Ανησυχίες που προκύπτουν από τον απότομο ρυθμό κοινωνικών αλλαγών</a:t>
            </a:r>
          </a:p>
          <a:p>
            <a:r>
              <a:rPr lang="el-GR" sz="2200">
                <a:solidFill>
                  <a:schemeClr val="bg1"/>
                </a:solidFill>
              </a:rPr>
              <a:t>Μορφές/συνθήκες μετατόπισης από ευρύτερες ανησυχίες και προβλήματα για τα οποία είναι πιο δύσκολο να επιτευχθεί συναίνεση (φτώχεια, περιβάλλον, παιδική ηλικία, μέτρα πανδημίας).</a:t>
            </a:r>
          </a:p>
          <a:p>
            <a:r>
              <a:rPr lang="el-GR" sz="2200">
                <a:solidFill>
                  <a:schemeClr val="bg1"/>
                </a:solidFill>
              </a:rPr>
              <a:t>Συζητώνται υπό το πρίσμα κοινωνικών προβλημάτων </a:t>
            </a:r>
          </a:p>
          <a:p>
            <a:r>
              <a:rPr lang="el-GR" sz="2200">
                <a:solidFill>
                  <a:schemeClr val="bg1"/>
                </a:solidFill>
              </a:rPr>
              <a:t>Σε σχέση με συζητήσεις για κινδύνους και ρίσκο</a:t>
            </a:r>
            <a:r>
              <a:rPr lang="en-US" sz="2200">
                <a:solidFill>
                  <a:schemeClr val="bg1"/>
                </a:solidFill>
              </a:rPr>
              <a:t>.</a:t>
            </a:r>
            <a:endParaRPr lang="en-GR" sz="220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B4A78C8-C0E0-45DA-BC2C-2C8D4153B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600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B7C4858-FAA3-4226-A856-193A01910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8C1B503-0291-4E82-A65E-72D604D9F6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F836C5-9601-4982-A121-CCA49BF7B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bg2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0D02E6-5B81-2E4D-8BA5-B8C7E97B8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FFFFFF"/>
                </a:solidFill>
              </a:rPr>
              <a:t>Παιδικ</a:t>
            </a:r>
            <a:r>
              <a:rPr lang="en-GR">
                <a:solidFill>
                  <a:srgbClr val="FFFFFF"/>
                </a:solidFill>
              </a:rPr>
              <a:t>ή</a:t>
            </a:r>
            <a:r>
              <a:rPr lang="el-GR">
                <a:solidFill>
                  <a:srgbClr val="FFFFFF"/>
                </a:solidFill>
              </a:rPr>
              <a:t> ηλικία, νέοι και ηθικοί πανικοί</a:t>
            </a:r>
            <a:endParaRPr lang="en-GR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6CD0D05-FF47-4ABB-841C-0600CADC35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9B5DF-21C9-1D49-8C0D-0FEDEA846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0360" y="469900"/>
            <a:ext cx="5953630" cy="540596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000">
                <a:solidFill>
                  <a:schemeClr val="bg1"/>
                </a:solidFill>
              </a:rPr>
              <a:t>Stanley Cohen</a:t>
            </a:r>
            <a:r>
              <a:rPr lang="el-GR" sz="2000">
                <a:solidFill>
                  <a:schemeClr val="bg1"/>
                </a:solidFill>
              </a:rPr>
              <a:t> (1980)</a:t>
            </a:r>
            <a:r>
              <a:rPr lang="en-GB" sz="2000">
                <a:solidFill>
                  <a:schemeClr val="bg1"/>
                </a:solidFill>
              </a:rPr>
              <a:t> </a:t>
            </a:r>
            <a:r>
              <a:rPr lang="el-GR" sz="2000">
                <a:solidFill>
                  <a:schemeClr val="bg1"/>
                </a:solidFill>
              </a:rPr>
              <a:t>-ηθικός πανικός: μια κατάσταση, ένα επεισόδιο, ένα πρόσωπο ή μια ομάδα που προκύπτει για να προσδιοριστεί ως απειλή για τις κοινωνικές αξίες, και το κοινό συμφέρον. 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chemeClr val="bg1"/>
                </a:solidFill>
              </a:rPr>
              <a:t>Παρουσιάζεται σε μια συγκεκριμένη, στυλιζαρισμένη και στερεοτυπική μορφή από τα ΜΜΕ. 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chemeClr val="bg1"/>
                </a:solidFill>
              </a:rPr>
              <a:t>Τα όρια του ηθικού πανικού συνήθως ορίζονται από ΜΜΕ, θρησκευτικούς, πολιτικούς, ιατρικούς και άλλους παράγοντες που συνήθως εκπροσωπούν πιο συντηρητικές απόψεις ή κοινωνικές ομάδες. 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chemeClr val="bg1"/>
                </a:solidFill>
              </a:rPr>
              <a:t>«Ειδικοί» μιλούν για το γεγονός ή ότι συνιστά ηθικό πανικό και αναλύουν το πρόβλημα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chemeClr val="bg1"/>
                </a:solidFill>
              </a:rPr>
              <a:t>Εξελίσσεται ένας δημόσιος διάλογος και προτείνονται λύσεις ή λαμβάνονται αποφάσεις</a:t>
            </a:r>
          </a:p>
          <a:p>
            <a:pPr>
              <a:lnSpc>
                <a:spcPct val="90000"/>
              </a:lnSpc>
            </a:pPr>
            <a:r>
              <a:rPr lang="el-GR" sz="2000">
                <a:solidFill>
                  <a:schemeClr val="bg1"/>
                </a:solidFill>
              </a:rPr>
              <a:t>Η κατάσταση που έχει οριστεί ως κατάσταση ηθικού πανικού εξαφανίζεται, συρρικνώνεται ή και χειροτερεύει</a:t>
            </a:r>
            <a:endParaRPr lang="en-GR" sz="20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126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8CA5-2395-DD4D-93DD-40040865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Ηθικοί πανικοί και ΜΜΕ- το παράδοξο</a:t>
            </a:r>
            <a:endParaRPr lang="en-GR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46788D0-139C-4891-AAAC-3A0394610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2642989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82885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CE5F-6DE5-2040-B1F2-4F41DB7BA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Προθέρμανση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CFB34-B063-5146-A172-73B9B05A4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l-GR" dirty="0"/>
              <a:t>Ποιες είναι οι συνηθισμένες ειδήσεις που αναπαριστούν/αφορούν παιδιά;</a:t>
            </a:r>
          </a:p>
          <a:p>
            <a:endParaRPr lang="el-GR" dirty="0"/>
          </a:p>
          <a:p>
            <a:r>
              <a:rPr lang="el-GR" dirty="0"/>
              <a:t>Τι σας τράβαγε την προσοχή στις ειδήσεις όταν ήσασταν μικρότεροι;</a:t>
            </a:r>
          </a:p>
          <a:p>
            <a:endParaRPr lang="el-GR" dirty="0"/>
          </a:p>
          <a:p>
            <a:r>
              <a:rPr lang="el-GR" dirty="0"/>
              <a:t>Πώς σας μίλαγαν οι γονείς σας όταν ρωτάγατε για που είδατε στις ειδήσεις;</a:t>
            </a:r>
          </a:p>
          <a:p>
            <a:endParaRPr lang="el-GR" dirty="0"/>
          </a:p>
          <a:p>
            <a:r>
              <a:rPr lang="el-GR" dirty="0"/>
              <a:t>Πώς σας μίλαγαν για τις ειδήσεις;</a:t>
            </a:r>
          </a:p>
          <a:p>
            <a:endParaRPr lang="el-GR" dirty="0"/>
          </a:p>
          <a:p>
            <a:r>
              <a:rPr lang="el-GR" dirty="0"/>
              <a:t>Τι θεωρούσατε είδηση όταν ήσασταν μικρότεροι;</a:t>
            </a:r>
          </a:p>
          <a:p>
            <a:endParaRPr lang="el-GR" dirty="0"/>
          </a:p>
          <a:p>
            <a:r>
              <a:rPr lang="el-GR" dirty="0"/>
              <a:t>Υπάρχουν ειδήσεις για παιδιά;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774775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BD032-350C-CD4F-9C36-00B094AAC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Παιδικ</a:t>
            </a:r>
            <a:r>
              <a:rPr lang="en-GR">
                <a:solidFill>
                  <a:srgbClr val="262626"/>
                </a:solidFill>
              </a:rPr>
              <a:t>ή</a:t>
            </a:r>
            <a:r>
              <a:rPr lang="el-GR">
                <a:solidFill>
                  <a:srgbClr val="262626"/>
                </a:solidFill>
              </a:rPr>
              <a:t> ηλικία, νέοι και ηθικοί πανικοί</a:t>
            </a:r>
            <a:endParaRPr lang="en-GR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87E59CF9-0400-48D3-A3DE-E74B4D13C8D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71385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73273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AEFFA-3F6B-F84C-A098-6FE2A43A0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πεδίο των πολιτισμικών σπουδών</a:t>
            </a:r>
            <a:endParaRPr lang="en-G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3BD49C-E617-7B4E-9CCC-54308286CA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Τα παιδιά χρησιμοποιούν τις ειδήσεις </a:t>
            </a:r>
            <a:r>
              <a:rPr lang="el-GR" dirty="0" err="1"/>
              <a:t>ώς</a:t>
            </a:r>
            <a:r>
              <a:rPr lang="el-GR" dirty="0"/>
              <a:t> στρατηγική κατανόησης του κόσμου και της θέσης τους μέσα σε αυτόν </a:t>
            </a:r>
            <a:r>
              <a:rPr lang="en-GR" dirty="0"/>
              <a:t>(Buckingham, 2000; Carter and Allan, 2005; Livingstone, 2002). </a:t>
            </a:r>
          </a:p>
          <a:p>
            <a:r>
              <a:rPr lang="el-GR" dirty="0"/>
              <a:t>Η </a:t>
            </a:r>
            <a:r>
              <a:rPr lang="el-GR" dirty="0" err="1"/>
              <a:t>εκπα</a:t>
            </a:r>
            <a:r>
              <a:rPr lang="en-GR" dirty="0"/>
              <a:t>ί</a:t>
            </a:r>
            <a:r>
              <a:rPr lang="el-GR" dirty="0" err="1"/>
              <a:t>δευση</a:t>
            </a:r>
            <a:r>
              <a:rPr lang="el-GR" dirty="0"/>
              <a:t> στην </a:t>
            </a:r>
            <a:r>
              <a:rPr lang="el-GR" dirty="0" err="1"/>
              <a:t>πολιτειότητα</a:t>
            </a:r>
            <a:r>
              <a:rPr lang="el-GR" dirty="0"/>
              <a:t> και η πρόσληψη των νέων ως καταναλωτών ειδήσεων (</a:t>
            </a:r>
            <a:r>
              <a:rPr lang="en-US" dirty="0"/>
              <a:t>Buckingham 1997; Carter &amp; Alan 2013)</a:t>
            </a:r>
          </a:p>
          <a:p>
            <a:r>
              <a:rPr lang="el-GR" dirty="0"/>
              <a:t>Η σημασία του να αποκτούν οι νέοι δεξιότητες κριτικής ανάλυσης Μέσων</a:t>
            </a:r>
            <a:r>
              <a:rPr lang="en-GR" dirty="0"/>
              <a:t> (Buckingham, 2000; Carter, 2004; Tidhar &amp; Lemish, 2003</a:t>
            </a:r>
            <a:r>
              <a:rPr lang="el-GR" dirty="0"/>
              <a:t>)</a:t>
            </a:r>
            <a:r>
              <a:rPr lang="en-GR" dirty="0"/>
              <a:t> </a:t>
            </a:r>
          </a:p>
          <a:p>
            <a:r>
              <a:rPr lang="el-GR" dirty="0"/>
              <a:t>Οι νέοι παραπονούνται ότι οι απόψεις τους θεωρούνται παιδιάστικες και αγνοούνται πλήρως από τους </a:t>
            </a:r>
            <a:r>
              <a:rPr lang="el-GR" dirty="0" err="1"/>
              <a:t>με΄γλαους</a:t>
            </a:r>
            <a:r>
              <a:rPr lang="el-GR" dirty="0"/>
              <a:t> </a:t>
            </a:r>
            <a:r>
              <a:rPr lang="en-GR" dirty="0"/>
              <a:t> people often complain about how their views are often discounted as childish or completely ignored by adults (</a:t>
            </a:r>
            <a:r>
              <a:rPr lang="en-US" dirty="0"/>
              <a:t>Carter &amp; Alan 2013)</a:t>
            </a:r>
          </a:p>
          <a:p>
            <a:endParaRPr lang="en-GR" dirty="0"/>
          </a:p>
          <a:p>
            <a:endParaRPr lang="en-GR" dirty="0"/>
          </a:p>
          <a:p>
            <a:endParaRPr lang="en-GR" dirty="0"/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3456778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F7AAF-A0ED-6948-9292-E648AAEF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/>
          <a:lstStyle/>
          <a:p>
            <a:r>
              <a:rPr lang="en-US" dirty="0"/>
              <a:t>Youth political participation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CA2B1-4529-DE47-9A4B-55723EE55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en-US" dirty="0"/>
              <a:t>Henrik Bang (1997) -The everyday maker</a:t>
            </a:r>
          </a:p>
          <a:p>
            <a:r>
              <a:rPr lang="en-US" dirty="0"/>
              <a:t>Buckingham (2000)- The making of citizens</a:t>
            </a:r>
          </a:p>
          <a:p>
            <a:endParaRPr lang="en-US" dirty="0"/>
          </a:p>
          <a:p>
            <a:pPr lvl="1"/>
            <a:r>
              <a:rPr lang="en-US" dirty="0"/>
              <a:t>Everyday politics</a:t>
            </a:r>
          </a:p>
          <a:p>
            <a:pPr lvl="1"/>
            <a:r>
              <a:rPr lang="en-US" dirty="0"/>
              <a:t>Lived experiences</a:t>
            </a:r>
          </a:p>
          <a:p>
            <a:pPr lvl="1"/>
            <a:r>
              <a:rPr lang="en-US" dirty="0"/>
              <a:t>Politics and not </a:t>
            </a:r>
            <a:r>
              <a:rPr lang="en-US"/>
              <a:t>‘politics’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76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157C7C-02B7-EE4E-8464-D77C4F759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599" y="1055077"/>
            <a:ext cx="2532909" cy="4794578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Η κατασκευ</a:t>
            </a:r>
            <a:r>
              <a:rPr lang="en-US">
                <a:solidFill>
                  <a:srgbClr val="262626"/>
                </a:solidFill>
              </a:rPr>
              <a:t>ή</a:t>
            </a:r>
            <a:r>
              <a:rPr lang="el-GR">
                <a:solidFill>
                  <a:srgbClr val="262626"/>
                </a:solidFill>
              </a:rPr>
              <a:t> της παιδικής ηλικίας</a:t>
            </a:r>
            <a:endParaRPr lang="en-US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A8CB3C-82EF-4C6F-B9C9-B07D72882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7034132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006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78BA3-CBDD-AB4C-9148-424474AFD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Το ζήτημα της ψυχαγωγίας</a:t>
            </a:r>
            <a:endParaRPr lang="en-US">
              <a:solidFill>
                <a:srgbClr val="262626"/>
              </a:solidFill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87D713EA-CAC0-4CE0-B6D0-A2C6FBDA3F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700793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19444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BC00A-BF56-0D49-8EC8-F3BEDC9AA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Εφημερίδα για παιδιά;</a:t>
            </a:r>
            <a:endParaRPr lang="en-GR" dirty="0"/>
          </a:p>
        </p:txBody>
      </p:sp>
      <p:pic>
        <p:nvPicPr>
          <p:cNvPr id="1028" name="Picture 4" descr="ΚΑΘΗΜΕΡΙΝΗ - ΕΡΕΥΝΗΤΕΣ | Πρωτοσέλιδα | naftemporiki.gr">
            <a:extLst>
              <a:ext uri="{FF2B5EF4-FFF2-40B4-BE49-F238E27FC236}">
                <a16:creationId xmlns:a16="http://schemas.microsoft.com/office/drawing/2014/main" id="{DD7ABA1A-4D97-C144-A47F-5AEE60D8698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1238" y="2590577"/>
            <a:ext cx="2463800" cy="307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ΟΙ ΕΡΕΥΝΗΤΕΣ ΠΑΝΕ ΠΑΝΤΟΥ - ΛΟΙΠΕΣ ΕΚΔΟΣΕΙΣ &gt;1990 - GreekComics">
            <a:extLst>
              <a:ext uri="{FF2B5EF4-FFF2-40B4-BE49-F238E27FC236}">
                <a16:creationId xmlns:a16="http://schemas.microsoft.com/office/drawing/2014/main" id="{499DE8DA-0C96-A34E-B2C7-4AEBA13329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7" y="3190875"/>
            <a:ext cx="2463800" cy="330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670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B6A0A-85AB-9C48-A0D1-87D354BE6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061"/>
            <a:ext cx="10515600" cy="109205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 err="1"/>
              <a:t>Ιστοσελίδες</a:t>
            </a:r>
            <a:r>
              <a:rPr lang="en-US" sz="5200" dirty="0"/>
              <a:t> </a:t>
            </a:r>
            <a:r>
              <a:rPr lang="en-US" sz="5200" dirty="0" err="1"/>
              <a:t>γι</a:t>
            </a:r>
            <a:r>
              <a:rPr lang="en-US" sz="5200" dirty="0"/>
              <a:t>α πα</a:t>
            </a:r>
            <a:r>
              <a:rPr lang="en-US" sz="5200" dirty="0" err="1"/>
              <a:t>ιδιά</a:t>
            </a:r>
            <a:r>
              <a:rPr lang="en-US" sz="5200" dirty="0"/>
              <a:t>;</a:t>
            </a:r>
          </a:p>
        </p:txBody>
      </p:sp>
      <p:pic>
        <p:nvPicPr>
          <p:cNvPr id="4" name="Content Placeholder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836DB8F-BC8B-1747-B2C2-CE2A553997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/>
        </p:blipFill>
        <p:spPr>
          <a:xfrm>
            <a:off x="3598651" y="2557463"/>
            <a:ext cx="4994698" cy="3317875"/>
          </a:xfrm>
          <a:prstGeom prst="rect">
            <a:avLst/>
          </a:prstGeom>
        </p:spPr>
      </p:pic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A784335-0CD8-9A4B-A7CF-A93E19C036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7" r="4244" b="-2"/>
          <a:stretch/>
        </p:blipFill>
        <p:spPr>
          <a:xfrm>
            <a:off x="838199" y="2616367"/>
            <a:ext cx="5140661" cy="3446131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C7ABB6F-91EC-F44B-89AA-12F328B9F2F2}"/>
              </a:ext>
            </a:extLst>
          </p:cNvPr>
          <p:cNvSpPr/>
          <p:nvPr/>
        </p:nvSpPr>
        <p:spPr>
          <a:xfrm>
            <a:off x="7157156" y="1567798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 err="1"/>
              <a:t>Ενημερωτικ</a:t>
            </a:r>
            <a:r>
              <a:rPr lang="en-GR" dirty="0"/>
              <a:t>ά</a:t>
            </a:r>
            <a:r>
              <a:rPr lang="el-GR" dirty="0"/>
              <a:t> </a:t>
            </a:r>
            <a:r>
              <a:rPr lang="en-US" dirty="0">
                <a:hlinkClick r:id="rId4"/>
              </a:rPr>
              <a:t>sites</a:t>
            </a:r>
            <a:r>
              <a:rPr lang="en-US" dirty="0"/>
              <a:t> </a:t>
            </a:r>
            <a:r>
              <a:rPr lang="el-GR" dirty="0"/>
              <a:t>για παιδιά</a:t>
            </a:r>
            <a:endParaRPr lang="en-G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86398E-7A96-9048-8B37-FA43C0BBA2A9}"/>
              </a:ext>
            </a:extLst>
          </p:cNvPr>
          <p:cNvSpPr txBox="1"/>
          <p:nvPr/>
        </p:nvSpPr>
        <p:spPr>
          <a:xfrm>
            <a:off x="1840089" y="1670756"/>
            <a:ext cx="152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Fun two-three</a:t>
            </a:r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4407087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C0FCD-FB09-8A45-B170-77EC22115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el-GR">
                <a:solidFill>
                  <a:srgbClr val="262626"/>
                </a:solidFill>
              </a:rPr>
              <a:t>Παιδιά και ειδήσεις</a:t>
            </a:r>
            <a:endParaRPr lang="en-GR">
              <a:solidFill>
                <a:srgbClr val="262626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7865782-C0B8-4378-97E0-03BA0EF4D6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5201821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959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3E7BF-B2BE-1641-9814-8CF862D9C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R" dirty="0"/>
              <a:t>What do children say about news representation of children?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FEE4F-F71C-884C-952F-CAE5CC321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GR" dirty="0"/>
          </a:p>
          <a:p>
            <a:r>
              <a:rPr lang="en-GR" dirty="0"/>
              <a:t>Children do not see themselves being represented in news coverage. </a:t>
            </a:r>
            <a:endParaRPr lang="el-GR" dirty="0"/>
          </a:p>
          <a:p>
            <a:pPr lvl="1"/>
            <a:r>
              <a:rPr lang="en-US" dirty="0"/>
              <a:t>C</a:t>
            </a:r>
            <a:r>
              <a:rPr lang="en-GR" dirty="0"/>
              <a:t>hildren are mostly portrayed as victims, </a:t>
            </a:r>
          </a:p>
          <a:p>
            <a:pPr lvl="1"/>
            <a:r>
              <a:rPr lang="en-GR" dirty="0"/>
              <a:t>or children living in metropolitan areas portrayed in celebrative events. (Kaziaj &amp; van Bowel 2017)</a:t>
            </a:r>
          </a:p>
          <a:p>
            <a:r>
              <a:rPr lang="en-GR" dirty="0"/>
              <a:t>Media generalizes certain phenomena related to their age group. </a:t>
            </a:r>
          </a:p>
          <a:p>
            <a:pPr lvl="1"/>
            <a:r>
              <a:rPr lang="en-GR" dirty="0"/>
              <a:t>Media coverage often portrays older children (14 and up) as being abusive of alcohol and drugs, or in engaging in promiscuous sexual relation- ships. (Kaziaj &amp; van Bowel 2017)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98215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48426E-BE78-124F-BD03-8D74EB44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COVID-19 pandemic and discourses of anxiety about childhood sexuality in digital spaces (</a:t>
            </a:r>
            <a:r>
              <a:rPr lang="en-US" sz="3200" dirty="0" err="1"/>
              <a:t>Chronaki</a:t>
            </a:r>
            <a:r>
              <a:rPr lang="en-US" sz="3200" dirty="0"/>
              <a:t> 2021)</a:t>
            </a:r>
            <a:br>
              <a:rPr lang="en-GR" sz="3200" dirty="0"/>
            </a:br>
            <a:endParaRPr lang="en-G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5B7D29-C1F5-234E-8D95-44AC42571D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R" u="sng" dirty="0"/>
              <a:t>The fear of the predator</a:t>
            </a:r>
          </a:p>
          <a:p>
            <a:pPr lvl="1"/>
            <a:r>
              <a:rPr lang="en-GR" dirty="0"/>
              <a:t>News items have been mostly focusing on a blurred idea of deviant, abusive persons who either exploit lockdown in order to sexually abuse children or bombard them with sexually abusive content:</a:t>
            </a:r>
          </a:p>
          <a:p>
            <a:pPr lvl="1"/>
            <a:endParaRPr lang="en-GR" dirty="0"/>
          </a:p>
          <a:p>
            <a:r>
              <a:rPr lang="en-GR" u="sng" dirty="0"/>
              <a:t>Toxic sexuality -toxic youth </a:t>
            </a:r>
            <a:endParaRPr lang="en-GR" dirty="0"/>
          </a:p>
          <a:p>
            <a:pPr lvl="1"/>
            <a:r>
              <a:rPr lang="en-GR" dirty="0"/>
              <a:t>The concept of toxic youth seems to envelope young people who do not conform with or cause disruptions in the normative way educational or leisure practices work during the pandemic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4278606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46718-97B9-1F4E-A448-442032CF6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R" dirty="0"/>
              <a:t>“If I was making the news”: What do children want from news? Alon-Tirosh &amp; Lemish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88ABF8-B0C7-0741-8B25-A8C4BF0C0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R" dirty="0"/>
              <a:t>You can have a kid in production to say what is or isn’t [suitable for children]... if it’s boring or not” (boy, 10). </a:t>
            </a:r>
          </a:p>
          <a:p>
            <a:r>
              <a:rPr lang="en-GR" dirty="0"/>
              <a:t>“they should make news programs for different age children”; “they should make news that children can understand” boy 9</a:t>
            </a:r>
          </a:p>
          <a:p>
            <a:r>
              <a:rPr lang="en-GR" dirty="0"/>
              <a:t>they should speak about things that are more appropriate for children, not just for adults” girl 9</a:t>
            </a:r>
          </a:p>
          <a:p>
            <a:r>
              <a:rPr lang="en-GR" dirty="0"/>
              <a:t>So that children don’t get bored watching the grownup news.” </a:t>
            </a:r>
          </a:p>
          <a:p>
            <a:r>
              <a:rPr lang="en-GR" dirty="0"/>
              <a:t>“A different language... Hebrew, but simpler language” boy 10</a:t>
            </a:r>
          </a:p>
          <a:p>
            <a:endParaRPr lang="en-GR" dirty="0"/>
          </a:p>
        </p:txBody>
      </p:sp>
    </p:spTree>
    <p:extLst>
      <p:ext uri="{BB962C8B-B14F-4D97-AF65-F5344CB8AC3E}">
        <p14:creationId xmlns:p14="http://schemas.microsoft.com/office/powerpoint/2010/main" val="18741960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F41D9-5ACC-DD4C-AC44-D3B682C7AA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R" dirty="0"/>
              <a:t>“If I was making the news”: What do children want from news? Alon-Tirosh &amp; Lemish 2014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F0ADD-D905-4F45-9246-FED2821D5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‘News </a:t>
            </a:r>
            <a:r>
              <a:rPr lang="en-GR" dirty="0"/>
              <a:t>teaches you and it can introduce us to new stuff, which develops our brain’ girl 11</a:t>
            </a:r>
          </a:p>
          <a:p>
            <a:r>
              <a:rPr lang="en-GR" dirty="0"/>
              <a:t>“It’s [murder case reports] not for kids... It’s not that educational to show it” girl 11</a:t>
            </a:r>
          </a:p>
          <a:p>
            <a:r>
              <a:rPr lang="en-GR" dirty="0"/>
              <a:t>Government is not interesting” (boy 12); </a:t>
            </a:r>
          </a:p>
          <a:p>
            <a:r>
              <a:rPr lang="en-GR" dirty="0"/>
              <a:t>“I don’t like having these politics and stuff all the time... We don’t know about them politics, so why show us this stuff? boy 12</a:t>
            </a:r>
          </a:p>
          <a:p>
            <a:r>
              <a:rPr lang="en-GR" dirty="0"/>
              <a:t>more funny things and less seriousness boy 12</a:t>
            </a:r>
          </a:p>
        </p:txBody>
      </p:sp>
    </p:spTree>
    <p:extLst>
      <p:ext uri="{BB962C8B-B14F-4D97-AF65-F5344CB8AC3E}">
        <p14:creationId xmlns:p14="http://schemas.microsoft.com/office/powerpoint/2010/main" val="31453587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{1D84C576-5402-304A-B45D-0CCFACE93C24}tf10001064</Template>
  <TotalTime>131</TotalTime>
  <Words>1594</Words>
  <Application>Microsoft Macintosh PowerPoint</Application>
  <PresentationFormat>Widescreen</PresentationFormat>
  <Paragraphs>132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Garamond</vt:lpstr>
      <vt:lpstr>Times New Roman</vt:lpstr>
      <vt:lpstr>Organic</vt:lpstr>
      <vt:lpstr>Παιδιά και ειδήσεις</vt:lpstr>
      <vt:lpstr>Προθέρμανση</vt:lpstr>
      <vt:lpstr>Εφημερίδα για παιδιά;</vt:lpstr>
      <vt:lpstr>Ιστοσελίδες για παιδιά;</vt:lpstr>
      <vt:lpstr>Παιδιά και ειδήσεις</vt:lpstr>
      <vt:lpstr>What do children say about news representation of children?</vt:lpstr>
      <vt:lpstr>COVID-19 pandemic and discourses of anxiety about childhood sexuality in digital spaces (Chronaki 2021) </vt:lpstr>
      <vt:lpstr>“If I was making the news”: What do children want from news? Alon-Tirosh &amp; Lemish 2014</vt:lpstr>
      <vt:lpstr>“If I was making the news”: What do children want from news? Alon-Tirosh &amp; Lemish 2014</vt:lpstr>
      <vt:lpstr>The ignored audience: a multi-method reception study on children and television news in Albania (Kaziaj &amp; Van Bowel, 2017)</vt:lpstr>
      <vt:lpstr>What does the news teach young people about sex? Chronaki 2016</vt:lpstr>
      <vt:lpstr>Τρεις άξονες για τη μελέτη παιδιών και ειδήσεων</vt:lpstr>
      <vt:lpstr>Η Θεωρία των επιδράσεων: Παράδειγμα ευρημάτων</vt:lpstr>
      <vt:lpstr>Το μοντέλο ‘Κίνδυνοι vs. Ασφάλεια’: Παράδειγμα ευρημάτων</vt:lpstr>
      <vt:lpstr>Το μοντέλο ‘Κίνδυνοι vs. Ασφάλεια’</vt:lpstr>
      <vt:lpstr>Ηθικοί πανικοί</vt:lpstr>
      <vt:lpstr>Παιδική ηλικία, νέοι και ηθικοί πανικοί</vt:lpstr>
      <vt:lpstr>Παιδική ηλικία, νέοι και ηθικοί πανικοί</vt:lpstr>
      <vt:lpstr>Ηθικοί πανικοί και ΜΜΕ- το παράδοξο</vt:lpstr>
      <vt:lpstr>Παιδική ηλικία, νέοι και ηθικοί πανικοί</vt:lpstr>
      <vt:lpstr>Το πεδίο των πολιτισμικών σπουδών</vt:lpstr>
      <vt:lpstr>Youth political participation</vt:lpstr>
      <vt:lpstr>Η κατασκευή της παιδικής ηλικίας</vt:lpstr>
      <vt:lpstr>Το ζήτημα της ψυχαγωγίας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Παιδιά και ειδήσεις</dc:title>
  <dc:creator>Despina Chronaki</dc:creator>
  <cp:lastModifiedBy>Despina Chronaki</cp:lastModifiedBy>
  <cp:revision>9</cp:revision>
  <dcterms:created xsi:type="dcterms:W3CDTF">2021-05-27T08:33:36Z</dcterms:created>
  <dcterms:modified xsi:type="dcterms:W3CDTF">2021-05-27T11:47:38Z</dcterms:modified>
</cp:coreProperties>
</file>