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91" r:id="rId3"/>
    <p:sldId id="290" r:id="rId4"/>
    <p:sldId id="260" r:id="rId5"/>
    <p:sldId id="258" r:id="rId6"/>
    <p:sldId id="265" r:id="rId7"/>
    <p:sldId id="283" r:id="rId8"/>
    <p:sldId id="285" r:id="rId9"/>
    <p:sldId id="284" r:id="rId10"/>
    <p:sldId id="286" r:id="rId11"/>
    <p:sldId id="287" r:id="rId12"/>
    <p:sldId id="272" r:id="rId13"/>
    <p:sldId id="289" r:id="rId14"/>
    <p:sldId id="288" r:id="rId15"/>
    <p:sldId id="274" r:id="rId16"/>
    <p:sldId id="273" r:id="rId17"/>
    <p:sldId id="275" r:id="rId18"/>
    <p:sldId id="282" r:id="rId19"/>
    <p:sldId id="267" r:id="rId20"/>
    <p:sldId id="269" r:id="rId21"/>
    <p:sldId id="261" r:id="rId22"/>
    <p:sldId id="270" r:id="rId23"/>
    <p:sldId id="268" r:id="rId24"/>
    <p:sldId id="259" r:id="rId25"/>
    <p:sldId id="27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680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0FC5E1-FCCC-427F-A4E7-A790BF1021D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6083EF-A33E-4916-A080-C3527EA56333}">
      <dgm:prSet/>
      <dgm:spPr/>
      <dgm:t>
        <a:bodyPr/>
        <a:lstStyle/>
        <a:p>
          <a:r>
            <a:rPr lang="el-GR" baseline="0"/>
            <a:t>ΠΩΣ ΣΧΕΔΙΑΖΟΥΜΕ ΈΝΑ </a:t>
          </a:r>
          <a:r>
            <a:rPr lang="en-US" baseline="0"/>
            <a:t>PROJECT </a:t>
          </a:r>
          <a:endParaRPr lang="en-US"/>
        </a:p>
      </dgm:t>
    </dgm:pt>
    <dgm:pt modelId="{B3B81109-9F4B-4139-8B40-C86ADB18987D}" type="parTrans" cxnId="{770B8DF0-A329-4644-9C69-5F0F55D23871}">
      <dgm:prSet/>
      <dgm:spPr/>
      <dgm:t>
        <a:bodyPr/>
        <a:lstStyle/>
        <a:p>
          <a:endParaRPr lang="en-US"/>
        </a:p>
      </dgm:t>
    </dgm:pt>
    <dgm:pt modelId="{7402E6B0-54A5-4E65-B507-5C386BB609C3}" type="sibTrans" cxnId="{770B8DF0-A329-4644-9C69-5F0F55D23871}">
      <dgm:prSet/>
      <dgm:spPr/>
      <dgm:t>
        <a:bodyPr/>
        <a:lstStyle/>
        <a:p>
          <a:endParaRPr lang="en-US"/>
        </a:p>
      </dgm:t>
    </dgm:pt>
    <dgm:pt modelId="{894B320E-E7B7-44BC-8C17-6A1EEEE2D51F}">
      <dgm:prSet/>
      <dgm:spPr/>
      <dgm:t>
        <a:bodyPr/>
        <a:lstStyle/>
        <a:p>
          <a:r>
            <a:rPr lang="el-GR" baseline="0" dirty="0"/>
            <a:t>ΜΕΛΕΤΗ ΕΙΔΗΣΕΟΓΡΑΦΙΚΟΥ ΚΕΙΜΕΝΟΥ</a:t>
          </a:r>
          <a:endParaRPr lang="en-US" dirty="0"/>
        </a:p>
      </dgm:t>
    </dgm:pt>
    <dgm:pt modelId="{0A4811F2-B357-452F-9AAF-64CC6985C7B7}" type="parTrans" cxnId="{F9BAEFF2-A327-4340-8C97-9545EF19D69E}">
      <dgm:prSet/>
      <dgm:spPr/>
      <dgm:t>
        <a:bodyPr/>
        <a:lstStyle/>
        <a:p>
          <a:endParaRPr lang="en-US"/>
        </a:p>
      </dgm:t>
    </dgm:pt>
    <dgm:pt modelId="{4338FD27-E66D-4A36-A805-71E7EAEE13CA}" type="sibTrans" cxnId="{F9BAEFF2-A327-4340-8C97-9545EF19D69E}">
      <dgm:prSet/>
      <dgm:spPr/>
      <dgm:t>
        <a:bodyPr/>
        <a:lstStyle/>
        <a:p>
          <a:endParaRPr lang="en-US"/>
        </a:p>
      </dgm:t>
    </dgm:pt>
    <dgm:pt modelId="{94C61F1B-44B3-40E7-819A-B67FA845364C}">
      <dgm:prSet/>
      <dgm:spPr/>
      <dgm:t>
        <a:bodyPr/>
        <a:lstStyle/>
        <a:p>
          <a:r>
            <a:rPr lang="el-GR" baseline="0"/>
            <a:t>ΜΕΛΕΤΗ ΑΚΡΟΑΤΗΡΙΩΝ ΕΙΔΗΣΕΩΝ</a:t>
          </a:r>
          <a:endParaRPr lang="en-US"/>
        </a:p>
      </dgm:t>
    </dgm:pt>
    <dgm:pt modelId="{44272817-C4B8-4916-AF7A-231A945D8FDD}" type="parTrans" cxnId="{4093B7E8-54F6-4AA9-AA28-46C1E6FAB31E}">
      <dgm:prSet/>
      <dgm:spPr/>
      <dgm:t>
        <a:bodyPr/>
        <a:lstStyle/>
        <a:p>
          <a:endParaRPr lang="en-US"/>
        </a:p>
      </dgm:t>
    </dgm:pt>
    <dgm:pt modelId="{1F560172-370E-4199-A0C5-6A6C99D6E12E}" type="sibTrans" cxnId="{4093B7E8-54F6-4AA9-AA28-46C1E6FAB31E}">
      <dgm:prSet/>
      <dgm:spPr/>
      <dgm:t>
        <a:bodyPr/>
        <a:lstStyle/>
        <a:p>
          <a:endParaRPr lang="en-US"/>
        </a:p>
      </dgm:t>
    </dgm:pt>
    <dgm:pt modelId="{BBF79B70-7788-4DE2-9087-C611413DB3D3}">
      <dgm:prSet/>
      <dgm:spPr/>
      <dgm:t>
        <a:bodyPr/>
        <a:lstStyle/>
        <a:p>
          <a:r>
            <a:rPr lang="el-GR" baseline="0"/>
            <a:t>ΜΕΘΟΔΟΙ ΣΥΛΛΟΓΗΣ ΔΕΔΟΜΕΝΩΝ</a:t>
          </a:r>
          <a:endParaRPr lang="en-US"/>
        </a:p>
      </dgm:t>
    </dgm:pt>
    <dgm:pt modelId="{8B330474-D57E-41C2-976E-CEA3FADA1E2E}" type="parTrans" cxnId="{9D4C5D08-4EF6-4695-ABFE-56F4D3007929}">
      <dgm:prSet/>
      <dgm:spPr/>
      <dgm:t>
        <a:bodyPr/>
        <a:lstStyle/>
        <a:p>
          <a:endParaRPr lang="en-US"/>
        </a:p>
      </dgm:t>
    </dgm:pt>
    <dgm:pt modelId="{CDD3CAB1-522E-402F-A0D2-6DAE2DF7E7DE}" type="sibTrans" cxnId="{9D4C5D08-4EF6-4695-ABFE-56F4D3007929}">
      <dgm:prSet/>
      <dgm:spPr/>
      <dgm:t>
        <a:bodyPr/>
        <a:lstStyle/>
        <a:p>
          <a:endParaRPr lang="en-US"/>
        </a:p>
      </dgm:t>
    </dgm:pt>
    <dgm:pt modelId="{610EEA47-E14A-4CC9-A49A-078BA9702AFC}">
      <dgm:prSet/>
      <dgm:spPr/>
      <dgm:t>
        <a:bodyPr/>
        <a:lstStyle/>
        <a:p>
          <a:r>
            <a:rPr lang="el-GR" baseline="0"/>
            <a:t>ΜΕΘΟΔΟΙ ΑΝΑΛΥΣΗΣ ΔΕΔΟΜΕΝΩΝ</a:t>
          </a:r>
          <a:endParaRPr lang="en-US"/>
        </a:p>
      </dgm:t>
    </dgm:pt>
    <dgm:pt modelId="{6F7DFE3F-FFB3-43DC-945E-1531F07F359E}" type="parTrans" cxnId="{998D67D2-8D2E-4933-BD2D-F05A138463BF}">
      <dgm:prSet/>
      <dgm:spPr/>
      <dgm:t>
        <a:bodyPr/>
        <a:lstStyle/>
        <a:p>
          <a:endParaRPr lang="en-US"/>
        </a:p>
      </dgm:t>
    </dgm:pt>
    <dgm:pt modelId="{82D69153-7A88-4FBC-8EFD-1D6D2340E16C}" type="sibTrans" cxnId="{998D67D2-8D2E-4933-BD2D-F05A138463BF}">
      <dgm:prSet/>
      <dgm:spPr/>
      <dgm:t>
        <a:bodyPr/>
        <a:lstStyle/>
        <a:p>
          <a:endParaRPr lang="en-US"/>
        </a:p>
      </dgm:t>
    </dgm:pt>
    <dgm:pt modelId="{F5D54E8D-560A-4E35-9A6A-68CC43B9F556}">
      <dgm:prSet/>
      <dgm:spPr/>
      <dgm:t>
        <a:bodyPr/>
        <a:lstStyle/>
        <a:p>
          <a:r>
            <a:rPr lang="en-US" baseline="0"/>
            <a:t>REPORTING</a:t>
          </a:r>
          <a:endParaRPr lang="en-US"/>
        </a:p>
      </dgm:t>
    </dgm:pt>
    <dgm:pt modelId="{BEE3F495-6A18-45B9-A990-8CA88C95CA32}" type="parTrans" cxnId="{65E46104-36EC-43CB-8F46-A1BF5CF46BA0}">
      <dgm:prSet/>
      <dgm:spPr/>
      <dgm:t>
        <a:bodyPr/>
        <a:lstStyle/>
        <a:p>
          <a:endParaRPr lang="en-US"/>
        </a:p>
      </dgm:t>
    </dgm:pt>
    <dgm:pt modelId="{AFC51059-9B8F-4FCB-9AE2-2E7B42D6CC69}" type="sibTrans" cxnId="{65E46104-36EC-43CB-8F46-A1BF5CF46BA0}">
      <dgm:prSet/>
      <dgm:spPr/>
      <dgm:t>
        <a:bodyPr/>
        <a:lstStyle/>
        <a:p>
          <a:endParaRPr lang="en-US"/>
        </a:p>
      </dgm:t>
    </dgm:pt>
    <dgm:pt modelId="{F84F7886-F3F2-B640-9FBB-1F7AAD5FF6C4}" type="pres">
      <dgm:prSet presAssocID="{0C0FC5E1-FCCC-427F-A4E7-A790BF1021D9}" presName="diagram" presStyleCnt="0">
        <dgm:presLayoutVars>
          <dgm:dir/>
          <dgm:resizeHandles val="exact"/>
        </dgm:presLayoutVars>
      </dgm:prSet>
      <dgm:spPr/>
    </dgm:pt>
    <dgm:pt modelId="{B3EE716E-C2B5-254D-8A67-4A9F3BAFE4CF}" type="pres">
      <dgm:prSet presAssocID="{E46083EF-A33E-4916-A080-C3527EA56333}" presName="node" presStyleLbl="node1" presStyleIdx="0" presStyleCnt="6">
        <dgm:presLayoutVars>
          <dgm:bulletEnabled val="1"/>
        </dgm:presLayoutVars>
      </dgm:prSet>
      <dgm:spPr/>
    </dgm:pt>
    <dgm:pt modelId="{FA991280-CD0A-F241-9B54-B6FFDCAA6F8F}" type="pres">
      <dgm:prSet presAssocID="{7402E6B0-54A5-4E65-B507-5C386BB609C3}" presName="sibTrans" presStyleCnt="0"/>
      <dgm:spPr/>
    </dgm:pt>
    <dgm:pt modelId="{34D0D840-C276-A049-8D16-6B1B4190D55F}" type="pres">
      <dgm:prSet presAssocID="{894B320E-E7B7-44BC-8C17-6A1EEEE2D51F}" presName="node" presStyleLbl="node1" presStyleIdx="1" presStyleCnt="6">
        <dgm:presLayoutVars>
          <dgm:bulletEnabled val="1"/>
        </dgm:presLayoutVars>
      </dgm:prSet>
      <dgm:spPr/>
    </dgm:pt>
    <dgm:pt modelId="{30AEA4A5-ABDA-7344-89D0-DDCFFD0668F7}" type="pres">
      <dgm:prSet presAssocID="{4338FD27-E66D-4A36-A805-71E7EAEE13CA}" presName="sibTrans" presStyleCnt="0"/>
      <dgm:spPr/>
    </dgm:pt>
    <dgm:pt modelId="{AD0F5575-AF56-5B42-B3E9-682645904EE4}" type="pres">
      <dgm:prSet presAssocID="{94C61F1B-44B3-40E7-819A-B67FA845364C}" presName="node" presStyleLbl="node1" presStyleIdx="2" presStyleCnt="6">
        <dgm:presLayoutVars>
          <dgm:bulletEnabled val="1"/>
        </dgm:presLayoutVars>
      </dgm:prSet>
      <dgm:spPr/>
    </dgm:pt>
    <dgm:pt modelId="{AEB7394C-D3EB-6C43-8912-60ABE1D9AE6E}" type="pres">
      <dgm:prSet presAssocID="{1F560172-370E-4199-A0C5-6A6C99D6E12E}" presName="sibTrans" presStyleCnt="0"/>
      <dgm:spPr/>
    </dgm:pt>
    <dgm:pt modelId="{66737707-51B6-2945-8B2A-A30F25577EB2}" type="pres">
      <dgm:prSet presAssocID="{BBF79B70-7788-4DE2-9087-C611413DB3D3}" presName="node" presStyleLbl="node1" presStyleIdx="3" presStyleCnt="6">
        <dgm:presLayoutVars>
          <dgm:bulletEnabled val="1"/>
        </dgm:presLayoutVars>
      </dgm:prSet>
      <dgm:spPr/>
    </dgm:pt>
    <dgm:pt modelId="{67ABD1B3-CE89-1345-90D7-4F185B6B0B92}" type="pres">
      <dgm:prSet presAssocID="{CDD3CAB1-522E-402F-A0D2-6DAE2DF7E7DE}" presName="sibTrans" presStyleCnt="0"/>
      <dgm:spPr/>
    </dgm:pt>
    <dgm:pt modelId="{79BA531C-7689-4045-9479-D888FBE112D6}" type="pres">
      <dgm:prSet presAssocID="{610EEA47-E14A-4CC9-A49A-078BA9702AFC}" presName="node" presStyleLbl="node1" presStyleIdx="4" presStyleCnt="6">
        <dgm:presLayoutVars>
          <dgm:bulletEnabled val="1"/>
        </dgm:presLayoutVars>
      </dgm:prSet>
      <dgm:spPr/>
    </dgm:pt>
    <dgm:pt modelId="{A6BE26ED-6140-1443-B312-97E6E355C423}" type="pres">
      <dgm:prSet presAssocID="{82D69153-7A88-4FBC-8EFD-1D6D2340E16C}" presName="sibTrans" presStyleCnt="0"/>
      <dgm:spPr/>
    </dgm:pt>
    <dgm:pt modelId="{4EA78AA5-9D33-2440-B537-148EC381D617}" type="pres">
      <dgm:prSet presAssocID="{F5D54E8D-560A-4E35-9A6A-68CC43B9F556}" presName="node" presStyleLbl="node1" presStyleIdx="5" presStyleCnt="6">
        <dgm:presLayoutVars>
          <dgm:bulletEnabled val="1"/>
        </dgm:presLayoutVars>
      </dgm:prSet>
      <dgm:spPr/>
    </dgm:pt>
  </dgm:ptLst>
  <dgm:cxnLst>
    <dgm:cxn modelId="{65E46104-36EC-43CB-8F46-A1BF5CF46BA0}" srcId="{0C0FC5E1-FCCC-427F-A4E7-A790BF1021D9}" destId="{F5D54E8D-560A-4E35-9A6A-68CC43B9F556}" srcOrd="5" destOrd="0" parTransId="{BEE3F495-6A18-45B9-A990-8CA88C95CA32}" sibTransId="{AFC51059-9B8F-4FCB-9AE2-2E7B42D6CC69}"/>
    <dgm:cxn modelId="{9D4C5D08-4EF6-4695-ABFE-56F4D3007929}" srcId="{0C0FC5E1-FCCC-427F-A4E7-A790BF1021D9}" destId="{BBF79B70-7788-4DE2-9087-C611413DB3D3}" srcOrd="3" destOrd="0" parTransId="{8B330474-D57E-41C2-976E-CEA3FADA1E2E}" sibTransId="{CDD3CAB1-522E-402F-A0D2-6DAE2DF7E7DE}"/>
    <dgm:cxn modelId="{14208837-8F33-B74B-B306-114341434505}" type="presOf" srcId="{BBF79B70-7788-4DE2-9087-C611413DB3D3}" destId="{66737707-51B6-2945-8B2A-A30F25577EB2}" srcOrd="0" destOrd="0" presId="urn:microsoft.com/office/officeart/2005/8/layout/default"/>
    <dgm:cxn modelId="{42B3E04C-565A-3042-8FD5-4A5FB02D5BD3}" type="presOf" srcId="{94C61F1B-44B3-40E7-819A-B67FA845364C}" destId="{AD0F5575-AF56-5B42-B3E9-682645904EE4}" srcOrd="0" destOrd="0" presId="urn:microsoft.com/office/officeart/2005/8/layout/default"/>
    <dgm:cxn modelId="{D76FD555-30D9-4A48-9292-A1E96477935D}" type="presOf" srcId="{0C0FC5E1-FCCC-427F-A4E7-A790BF1021D9}" destId="{F84F7886-F3F2-B640-9FBB-1F7AAD5FF6C4}" srcOrd="0" destOrd="0" presId="urn:microsoft.com/office/officeart/2005/8/layout/default"/>
    <dgm:cxn modelId="{C3A55F59-F6BC-5043-8606-5F2FEE1C0E4E}" type="presOf" srcId="{E46083EF-A33E-4916-A080-C3527EA56333}" destId="{B3EE716E-C2B5-254D-8A67-4A9F3BAFE4CF}" srcOrd="0" destOrd="0" presId="urn:microsoft.com/office/officeart/2005/8/layout/default"/>
    <dgm:cxn modelId="{2B468C68-3E7C-1346-9489-A8A9664ECE52}" type="presOf" srcId="{610EEA47-E14A-4CC9-A49A-078BA9702AFC}" destId="{79BA531C-7689-4045-9479-D888FBE112D6}" srcOrd="0" destOrd="0" presId="urn:microsoft.com/office/officeart/2005/8/layout/default"/>
    <dgm:cxn modelId="{23DA0982-055C-5D46-971A-72BE6D06E2AA}" type="presOf" srcId="{F5D54E8D-560A-4E35-9A6A-68CC43B9F556}" destId="{4EA78AA5-9D33-2440-B537-148EC381D617}" srcOrd="0" destOrd="0" presId="urn:microsoft.com/office/officeart/2005/8/layout/default"/>
    <dgm:cxn modelId="{08DF2298-2135-3B4B-B198-222B14F09503}" type="presOf" srcId="{894B320E-E7B7-44BC-8C17-6A1EEEE2D51F}" destId="{34D0D840-C276-A049-8D16-6B1B4190D55F}" srcOrd="0" destOrd="0" presId="urn:microsoft.com/office/officeart/2005/8/layout/default"/>
    <dgm:cxn modelId="{998D67D2-8D2E-4933-BD2D-F05A138463BF}" srcId="{0C0FC5E1-FCCC-427F-A4E7-A790BF1021D9}" destId="{610EEA47-E14A-4CC9-A49A-078BA9702AFC}" srcOrd="4" destOrd="0" parTransId="{6F7DFE3F-FFB3-43DC-945E-1531F07F359E}" sibTransId="{82D69153-7A88-4FBC-8EFD-1D6D2340E16C}"/>
    <dgm:cxn modelId="{4093B7E8-54F6-4AA9-AA28-46C1E6FAB31E}" srcId="{0C0FC5E1-FCCC-427F-A4E7-A790BF1021D9}" destId="{94C61F1B-44B3-40E7-819A-B67FA845364C}" srcOrd="2" destOrd="0" parTransId="{44272817-C4B8-4916-AF7A-231A945D8FDD}" sibTransId="{1F560172-370E-4199-A0C5-6A6C99D6E12E}"/>
    <dgm:cxn modelId="{770B8DF0-A329-4644-9C69-5F0F55D23871}" srcId="{0C0FC5E1-FCCC-427F-A4E7-A790BF1021D9}" destId="{E46083EF-A33E-4916-A080-C3527EA56333}" srcOrd="0" destOrd="0" parTransId="{B3B81109-9F4B-4139-8B40-C86ADB18987D}" sibTransId="{7402E6B0-54A5-4E65-B507-5C386BB609C3}"/>
    <dgm:cxn modelId="{F9BAEFF2-A327-4340-8C97-9545EF19D69E}" srcId="{0C0FC5E1-FCCC-427F-A4E7-A790BF1021D9}" destId="{894B320E-E7B7-44BC-8C17-6A1EEEE2D51F}" srcOrd="1" destOrd="0" parTransId="{0A4811F2-B357-452F-9AAF-64CC6985C7B7}" sibTransId="{4338FD27-E66D-4A36-A805-71E7EAEE13CA}"/>
    <dgm:cxn modelId="{C1BB5373-083C-C848-9D4E-00053B010D4A}" type="presParOf" srcId="{F84F7886-F3F2-B640-9FBB-1F7AAD5FF6C4}" destId="{B3EE716E-C2B5-254D-8A67-4A9F3BAFE4CF}" srcOrd="0" destOrd="0" presId="urn:microsoft.com/office/officeart/2005/8/layout/default"/>
    <dgm:cxn modelId="{20380CB4-9C00-CA40-BF15-1559984B0797}" type="presParOf" srcId="{F84F7886-F3F2-B640-9FBB-1F7AAD5FF6C4}" destId="{FA991280-CD0A-F241-9B54-B6FFDCAA6F8F}" srcOrd="1" destOrd="0" presId="urn:microsoft.com/office/officeart/2005/8/layout/default"/>
    <dgm:cxn modelId="{5EDB172C-6F1C-F240-80F7-EE0024A2E08D}" type="presParOf" srcId="{F84F7886-F3F2-B640-9FBB-1F7AAD5FF6C4}" destId="{34D0D840-C276-A049-8D16-6B1B4190D55F}" srcOrd="2" destOrd="0" presId="urn:microsoft.com/office/officeart/2005/8/layout/default"/>
    <dgm:cxn modelId="{E637F307-9348-4B4E-9499-6854B5E4AE90}" type="presParOf" srcId="{F84F7886-F3F2-B640-9FBB-1F7AAD5FF6C4}" destId="{30AEA4A5-ABDA-7344-89D0-DDCFFD0668F7}" srcOrd="3" destOrd="0" presId="urn:microsoft.com/office/officeart/2005/8/layout/default"/>
    <dgm:cxn modelId="{EB8D6C6A-F24A-1F4B-876E-A71E215B73B8}" type="presParOf" srcId="{F84F7886-F3F2-B640-9FBB-1F7AAD5FF6C4}" destId="{AD0F5575-AF56-5B42-B3E9-682645904EE4}" srcOrd="4" destOrd="0" presId="urn:microsoft.com/office/officeart/2005/8/layout/default"/>
    <dgm:cxn modelId="{FD540251-93A1-9741-9DE3-27863FFA249B}" type="presParOf" srcId="{F84F7886-F3F2-B640-9FBB-1F7AAD5FF6C4}" destId="{AEB7394C-D3EB-6C43-8912-60ABE1D9AE6E}" srcOrd="5" destOrd="0" presId="urn:microsoft.com/office/officeart/2005/8/layout/default"/>
    <dgm:cxn modelId="{2377C3FF-C2FF-1144-964B-190BF1A07642}" type="presParOf" srcId="{F84F7886-F3F2-B640-9FBB-1F7AAD5FF6C4}" destId="{66737707-51B6-2945-8B2A-A30F25577EB2}" srcOrd="6" destOrd="0" presId="urn:microsoft.com/office/officeart/2005/8/layout/default"/>
    <dgm:cxn modelId="{4D15E2B1-08E4-B247-81CF-24E1CE0D3484}" type="presParOf" srcId="{F84F7886-F3F2-B640-9FBB-1F7AAD5FF6C4}" destId="{67ABD1B3-CE89-1345-90D7-4F185B6B0B92}" srcOrd="7" destOrd="0" presId="urn:microsoft.com/office/officeart/2005/8/layout/default"/>
    <dgm:cxn modelId="{8AC375E3-2841-0E4F-8407-9404F00234E4}" type="presParOf" srcId="{F84F7886-F3F2-B640-9FBB-1F7AAD5FF6C4}" destId="{79BA531C-7689-4045-9479-D888FBE112D6}" srcOrd="8" destOrd="0" presId="urn:microsoft.com/office/officeart/2005/8/layout/default"/>
    <dgm:cxn modelId="{DE13A4B6-6326-3A40-8F92-0A62BDB87335}" type="presParOf" srcId="{F84F7886-F3F2-B640-9FBB-1F7AAD5FF6C4}" destId="{A6BE26ED-6140-1443-B312-97E6E355C423}" srcOrd="9" destOrd="0" presId="urn:microsoft.com/office/officeart/2005/8/layout/default"/>
    <dgm:cxn modelId="{8209F326-B1D3-9548-A665-1FCE4D30D5AE}" type="presParOf" srcId="{F84F7886-F3F2-B640-9FBB-1F7AAD5FF6C4}" destId="{4EA78AA5-9D33-2440-B537-148EC381D61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E716E-C2B5-254D-8A67-4A9F3BAFE4CF}">
      <dsp:nvSpPr>
        <dsp:cNvPr id="0" name=""/>
        <dsp:cNvSpPr/>
      </dsp:nvSpPr>
      <dsp:spPr>
        <a:xfrm>
          <a:off x="397549" y="1960"/>
          <a:ext cx="2751906" cy="1651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baseline="0"/>
            <a:t>ΠΩΣ ΣΧΕΔΙΑΖΟΥΜΕ ΈΝΑ </a:t>
          </a:r>
          <a:r>
            <a:rPr lang="en-US" sz="2500" kern="1200" baseline="0"/>
            <a:t>PROJECT </a:t>
          </a:r>
          <a:endParaRPr lang="en-US" sz="2500" kern="1200"/>
        </a:p>
      </dsp:txBody>
      <dsp:txXfrm>
        <a:off x="397549" y="1960"/>
        <a:ext cx="2751906" cy="1651143"/>
      </dsp:txXfrm>
    </dsp:sp>
    <dsp:sp modelId="{34D0D840-C276-A049-8D16-6B1B4190D55F}">
      <dsp:nvSpPr>
        <dsp:cNvPr id="0" name=""/>
        <dsp:cNvSpPr/>
      </dsp:nvSpPr>
      <dsp:spPr>
        <a:xfrm>
          <a:off x="3424646" y="1960"/>
          <a:ext cx="2751906" cy="1651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baseline="0" dirty="0"/>
            <a:t>ΜΕΛΕΤΗ ΕΙΔΗΣΕΟΓΡΑΦΙΚΟΥ ΚΕΙΜΕΝΟΥ</a:t>
          </a:r>
          <a:endParaRPr lang="en-US" sz="2500" kern="1200" dirty="0"/>
        </a:p>
      </dsp:txBody>
      <dsp:txXfrm>
        <a:off x="3424646" y="1960"/>
        <a:ext cx="2751906" cy="1651143"/>
      </dsp:txXfrm>
    </dsp:sp>
    <dsp:sp modelId="{AD0F5575-AF56-5B42-B3E9-682645904EE4}">
      <dsp:nvSpPr>
        <dsp:cNvPr id="0" name=""/>
        <dsp:cNvSpPr/>
      </dsp:nvSpPr>
      <dsp:spPr>
        <a:xfrm>
          <a:off x="6451743" y="1960"/>
          <a:ext cx="2751906" cy="1651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baseline="0"/>
            <a:t>ΜΕΛΕΤΗ ΑΚΡΟΑΤΗΡΙΩΝ ΕΙΔΗΣΕΩΝ</a:t>
          </a:r>
          <a:endParaRPr lang="en-US" sz="2500" kern="1200"/>
        </a:p>
      </dsp:txBody>
      <dsp:txXfrm>
        <a:off x="6451743" y="1960"/>
        <a:ext cx="2751906" cy="1651143"/>
      </dsp:txXfrm>
    </dsp:sp>
    <dsp:sp modelId="{66737707-51B6-2945-8B2A-A30F25577EB2}">
      <dsp:nvSpPr>
        <dsp:cNvPr id="0" name=""/>
        <dsp:cNvSpPr/>
      </dsp:nvSpPr>
      <dsp:spPr>
        <a:xfrm>
          <a:off x="397549" y="1928295"/>
          <a:ext cx="2751906" cy="1651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baseline="0"/>
            <a:t>ΜΕΘΟΔΟΙ ΣΥΛΛΟΓΗΣ ΔΕΔΟΜΕΝΩΝ</a:t>
          </a:r>
          <a:endParaRPr lang="en-US" sz="2500" kern="1200"/>
        </a:p>
      </dsp:txBody>
      <dsp:txXfrm>
        <a:off x="397549" y="1928295"/>
        <a:ext cx="2751906" cy="1651143"/>
      </dsp:txXfrm>
    </dsp:sp>
    <dsp:sp modelId="{79BA531C-7689-4045-9479-D888FBE112D6}">
      <dsp:nvSpPr>
        <dsp:cNvPr id="0" name=""/>
        <dsp:cNvSpPr/>
      </dsp:nvSpPr>
      <dsp:spPr>
        <a:xfrm>
          <a:off x="3424646" y="1928295"/>
          <a:ext cx="2751906" cy="1651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baseline="0"/>
            <a:t>ΜΕΘΟΔΟΙ ΑΝΑΛΥΣΗΣ ΔΕΔΟΜΕΝΩΝ</a:t>
          </a:r>
          <a:endParaRPr lang="en-US" sz="2500" kern="1200"/>
        </a:p>
      </dsp:txBody>
      <dsp:txXfrm>
        <a:off x="3424646" y="1928295"/>
        <a:ext cx="2751906" cy="1651143"/>
      </dsp:txXfrm>
    </dsp:sp>
    <dsp:sp modelId="{4EA78AA5-9D33-2440-B537-148EC381D617}">
      <dsp:nvSpPr>
        <dsp:cNvPr id="0" name=""/>
        <dsp:cNvSpPr/>
      </dsp:nvSpPr>
      <dsp:spPr>
        <a:xfrm>
          <a:off x="6451743" y="1928295"/>
          <a:ext cx="2751906" cy="1651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REPORTING</a:t>
          </a:r>
          <a:endParaRPr lang="en-US" sz="2500" kern="1200"/>
        </a:p>
      </dsp:txBody>
      <dsp:txXfrm>
        <a:off x="6451743" y="1928295"/>
        <a:ext cx="2751906" cy="1651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42C52-DAB6-134F-87CE-8631AF94F11C}" type="datetimeFigureOut">
              <a:rPr lang="en-GR" smtClean="0"/>
              <a:t>8/4/21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F6263-6107-1E4B-B52E-23D161794AE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8242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Εσείς καλέιστε να εφαρμόσετε την προσέγγιση του </a:t>
            </a:r>
            <a:r>
              <a:rPr lang="en-GB" dirty="0" err="1"/>
              <a:t>Fairclough</a:t>
            </a:r>
            <a:r>
              <a:rPr lang="en-GB" dirty="0"/>
              <a:t> </a:t>
            </a:r>
            <a:r>
              <a:rPr lang="el-GR"/>
              <a:t>που μας δίνει ένα πιο κατανοητό ερμηνευτικό και αναλυτικό πλαίσιο.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B9AEE-D93C-AD4B-922D-61A977172C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2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April 8, 2021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234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thetoc.gr/koinwnia/article/nea-smurni-thuella-gia-ta-ektropa-ton-astunomikon-kai-ton-xulodarmo-politon-binte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tonomy.com/?gclid=CjwKCAjwjbCDBhAwEiwAiudBy9XKvOIyVebliRHTCEbPyuygyxqZrZIVf1rD9GldDHvvDLwpimmyCRoCF-MQAvD_BwE" TargetMode="External"/><Relationship Id="rId7" Type="http://schemas.openxmlformats.org/officeDocument/2006/relationships/hyperlink" Target="https://www.tiktok.com/@usatoday?lang=en" TargetMode="External"/><Relationship Id="rId2" Type="http://schemas.openxmlformats.org/officeDocument/2006/relationships/hyperlink" Target="https://twitter.com/ho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iktok.com/@cbsnews?lang=en" TargetMode="External"/><Relationship Id="rId5" Type="http://schemas.openxmlformats.org/officeDocument/2006/relationships/hyperlink" Target="https://www.tiktok.com/@nbcnews?lang=el-GR&amp;is_copy_url=1&amp;is_from_webapp=v1" TargetMode="External"/><Relationship Id="rId4" Type="http://schemas.openxmlformats.org/officeDocument/2006/relationships/hyperlink" Target="https://l.facebook.com/l.php?u=https%3A%2F%2Fwww.protothema.gr%2Fkoronoios-live%2Farticle%2F1112163%2Ftsiodras-tha-uparhoun-metra-mehri-na-oloklirothoun-oi-emvoliasmoi%2F%3Futm_term%3DAutofeed%26utm_medium%3DSocial%26utm_source%3DFacebook%26fbclid%3DIwAR342Gn3agfxQDQCizfkTUD-JPDG_dlgAqYLmKYgNWiA_GbhawmYWhyFols%23Echobox%3D1617729408&amp;h=AT0KTYxXLLXo5ACCpcb-CEtpPsyHCJfID6V_PIU50yrAOQsA22ajPTg9sK_l5p0lPpWQZZRabLVi4dBbXZ9lc1Why5G3sUX8cv1H9WVlSKqJ957G5Gq5gq1aeViL5u6KvDgSazfU-faI8LgtGWMh3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enna.gr/watch/1455333/ant1-news-06042021-stis-18-50-" TargetMode="External"/><Relationship Id="rId7" Type="http://schemas.openxmlformats.org/officeDocument/2006/relationships/hyperlink" Target="https://www.youtube.com/watch?v=54nlF4I-PHk" TargetMode="External"/><Relationship Id="rId2" Type="http://schemas.openxmlformats.org/officeDocument/2006/relationships/hyperlink" Target="https://www.skaitv.gr/episode/enimerosi/ta-nea-tou-ska-stis-2000/2021-04-06-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6mOCVgkj1Y" TargetMode="External"/><Relationship Id="rId5" Type="http://schemas.openxmlformats.org/officeDocument/2006/relationships/hyperlink" Target="https://www.youtube.com/watch?v=unCgAd1yt90" TargetMode="External"/><Relationship Id="rId4" Type="http://schemas.openxmlformats.org/officeDocument/2006/relationships/hyperlink" Target="https://www.youtube.com/watch?v=Bap0DCY8PE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1D75-3ED1-CD44-8AC3-7CFD8932B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4300" dirty="0"/>
              <a:t>Μέθοδοι </a:t>
            </a:r>
            <a:r>
              <a:rPr lang="el-GR" sz="4300" dirty="0" err="1"/>
              <a:t>ερευνασ</a:t>
            </a:r>
            <a:r>
              <a:rPr lang="el-GR" sz="4300" dirty="0"/>
              <a:t> </a:t>
            </a:r>
            <a:r>
              <a:rPr lang="el-GR" sz="4300" dirty="0" err="1"/>
              <a:t>ειδησεογραφικου</a:t>
            </a:r>
            <a:r>
              <a:rPr lang="el-GR" sz="4300" dirty="0"/>
              <a:t> ΚΕΙΜΕΝΟΥ και </a:t>
            </a:r>
            <a:r>
              <a:rPr lang="el-GR" sz="4300" dirty="0" err="1"/>
              <a:t>ακροατηριων</a:t>
            </a:r>
            <a:r>
              <a:rPr lang="el-GR" sz="4300" dirty="0"/>
              <a:t> </a:t>
            </a:r>
            <a:r>
              <a:rPr lang="el-GR" sz="4300" dirty="0" err="1"/>
              <a:t>ειδησεων</a:t>
            </a:r>
            <a:endParaRPr lang="en-GR" sz="4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AA014-F72B-FB4D-9381-4A98F5E006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Δρ. Δέσποινα </a:t>
            </a:r>
            <a:r>
              <a:rPr lang="el-GR" dirty="0" err="1"/>
              <a:t>Χρονάκη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26985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E66A305C-77FF-48A3-926C-973D0823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899FA-871A-5043-A964-27901209B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cap="all"/>
              <a:t>ΜΕΛΕΤΗ ΕΙΔΗΣΕΟΓΡΑΦΙΚΟΥ ΚΕΙΜΕΝΟΥΜΕΛΕΤΗ ΕΙΔΗΣΕΟΓΡΑΦΙΚΟΥ ΚΕΙΜΕΝΟΥ (ΕΝΗΜΕΡΩΤΙΚΕΣ ΕΚΠΟΜΠΕΣ)</a:t>
            </a:r>
          </a:p>
        </p:txBody>
      </p:sp>
      <p:pic>
        <p:nvPicPr>
          <p:cNvPr id="9" name="Picture 8" descr="A picture containing text, screenshot, person, screen&#10;&#10;Description automatically generated">
            <a:extLst>
              <a:ext uri="{FF2B5EF4-FFF2-40B4-BE49-F238E27FC236}">
                <a16:creationId xmlns:a16="http://schemas.microsoft.com/office/drawing/2014/main" id="{FD6B29A7-87FA-054C-A808-A86BDA53D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7" r="23240" b="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7" name="Picture 6" descr="A collage of two people&#10;&#10;Description automatically generated with medium confidence">
            <a:extLst>
              <a:ext uri="{FF2B5EF4-FFF2-40B4-BE49-F238E27FC236}">
                <a16:creationId xmlns:a16="http://schemas.microsoft.com/office/drawing/2014/main" id="{3F135AF5-984B-1D43-AC07-0926C3FA9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5" name="Content Placeholder 4" descr="A picture containing text, person, screenshot, display&#10;&#10;Description automatically generated">
            <a:extLst>
              <a:ext uri="{FF2B5EF4-FFF2-40B4-BE49-F238E27FC236}">
                <a16:creationId xmlns:a16="http://schemas.microsoft.com/office/drawing/2014/main" id="{7114A17E-E947-8048-BA9F-0D9F88632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6411" r="2" b="3314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54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7CAEB6-2762-403E-98B1-8B96D27C6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93A55BE-E875-414E-8964-9F4BD06F9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A1FECA8-74A7-4D1C-9D1E-6EDE1F961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04D4E-D5F5-6C44-A28C-93C49CE4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371" y="4208449"/>
            <a:ext cx="6211956" cy="152600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000" cap="all" dirty="0"/>
              <a:t>ΜΕΛΕΤΗ ΕΙΔΗΣΕΟΓΡΑΦΙΚΟΥ ΚΕΙΜΕΝΟΥΜΕΛΕΤΗ ΕΙΔΗΣΕΟΓΡΑΦΙΚΟΥ ΚΕΙΜΕΝΟΥ (ΕΝΗΜΕΡΩΤΙΚΕΣ ΕΚΠΟΜΠΕΣ)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6F9611-3A25-4FAD-9475-8A7660979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467"/>
            <a:ext cx="4060371" cy="273845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403B26C-05A0-9C4B-8807-B1D9F8BDD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68" b="-2"/>
          <a:stretch/>
        </p:blipFill>
        <p:spPr>
          <a:xfrm>
            <a:off x="20" y="814434"/>
            <a:ext cx="3881599" cy="240913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AFBD32-D3B9-4AA1-8A52-E7788A95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7304" y="0"/>
            <a:ext cx="371269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creenshot, accessory&#10;&#10;Description automatically generated">
            <a:extLst>
              <a:ext uri="{FF2B5EF4-FFF2-40B4-BE49-F238E27FC236}">
                <a16:creationId xmlns:a16="http://schemas.microsoft.com/office/drawing/2014/main" id="{04B9FC1D-D726-3D48-98C5-011417589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4" r="14147"/>
          <a:stretch/>
        </p:blipFill>
        <p:spPr>
          <a:xfrm>
            <a:off x="4722011" y="2"/>
            <a:ext cx="3383280" cy="2952729"/>
          </a:xfrm>
          <a:prstGeom prst="rect">
            <a:avLst/>
          </a:prstGeom>
        </p:spPr>
      </p:pic>
      <p:sp>
        <p:nvSpPr>
          <p:cNvPr id="26" name="Freeform 6">
            <a:extLst>
              <a:ext uri="{FF2B5EF4-FFF2-40B4-BE49-F238E27FC236}">
                <a16:creationId xmlns:a16="http://schemas.microsoft.com/office/drawing/2014/main" id="{9C77E800-FF01-449B-A776-7FB39BAA2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553373" y="3863963"/>
            <a:ext cx="1609735" cy="216642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1FFF1B-D8E7-43C1-963D-013BA40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660143"/>
            <a:ext cx="3429000" cy="338328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CEA014E8-4B9A-554B-8F6F-57C4CA101A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6" r="27898" b="-4"/>
          <a:stretch/>
        </p:blipFill>
        <p:spPr>
          <a:xfrm>
            <a:off x="8942136" y="824733"/>
            <a:ext cx="3249864" cy="305409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7ECCCB8-3506-4AB6-BD29-E3E7C965E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371" y="3878831"/>
            <a:ext cx="3429000" cy="25568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lage of two people&#10;&#10;Description automatically generated with low confidence">
            <a:extLst>
              <a:ext uri="{FF2B5EF4-FFF2-40B4-BE49-F238E27FC236}">
                <a16:creationId xmlns:a16="http://schemas.microsoft.com/office/drawing/2014/main" id="{A1C1620B-B7E0-5543-AEB1-7B0B08F1B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9304" r="13570"/>
          <a:stretch/>
        </p:blipFill>
        <p:spPr>
          <a:xfrm>
            <a:off x="795963" y="4041946"/>
            <a:ext cx="3099816" cy="2230645"/>
          </a:xfrm>
          <a:prstGeom prst="rect">
            <a:avLst/>
          </a:prstGeom>
        </p:spPr>
      </p:pic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8968742-1D40-4F6B-9272-064FD163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0486" y="6453386"/>
            <a:ext cx="573314" cy="404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23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3721A-EB0B-7147-B2A9-6C950681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l-GR" sz="3400" dirty="0">
                <a:solidFill>
                  <a:schemeClr val="bg2"/>
                </a:solidFill>
              </a:rPr>
              <a:t>ΜΕΛΕΤΗ ΕΙΔΗΣΕΟΓΡΑΦΙΚΟΥ ΚΕΙΜΕΝΟΥ</a:t>
            </a:r>
            <a:endParaRPr lang="en-GR" sz="34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A477C-E753-8846-9697-8210C231C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l-GR" sz="1800" dirty="0"/>
              <a:t>ΤΗΛΕΟΠΤΙΚΑ ΔΕΛΤΙΑ ΕΙΔΗΣΕΩΝ</a:t>
            </a:r>
          </a:p>
          <a:p>
            <a:pPr lvl="1"/>
            <a:r>
              <a:rPr lang="en-US" sz="1800" dirty="0"/>
              <a:t>H agenda </a:t>
            </a:r>
            <a:r>
              <a:rPr lang="el-GR" sz="1800" dirty="0"/>
              <a:t>του δελτίου/εκπομπής</a:t>
            </a:r>
          </a:p>
          <a:p>
            <a:pPr lvl="1"/>
            <a:r>
              <a:rPr lang="el-GR" sz="1800" dirty="0"/>
              <a:t>Η δομή του ρεπορτάζ</a:t>
            </a:r>
          </a:p>
          <a:p>
            <a:pPr lvl="1"/>
            <a:r>
              <a:rPr lang="el-GR" sz="1800" dirty="0"/>
              <a:t>Η δομή της συζήτησης</a:t>
            </a:r>
          </a:p>
          <a:p>
            <a:pPr lvl="1"/>
            <a:r>
              <a:rPr lang="el-GR" sz="1800" dirty="0"/>
              <a:t>Η αξιολογική τοποθέτηση των δημοσιογράφων</a:t>
            </a:r>
          </a:p>
          <a:p>
            <a:pPr lvl="1"/>
            <a:r>
              <a:rPr lang="el-GR" sz="1800" dirty="0"/>
              <a:t>Η οπτικοακουστική πλαισίωση του υλικού</a:t>
            </a:r>
          </a:p>
          <a:p>
            <a:pPr lvl="1"/>
            <a:r>
              <a:rPr lang="el-GR" sz="1800" dirty="0"/>
              <a:t>Οι αφηγήσεις πίσω από τη δομή, την παρουσίαση/συζήτηση, το οπτικοακουστικό υλικό</a:t>
            </a:r>
          </a:p>
          <a:p>
            <a:pPr lvl="1"/>
            <a:r>
              <a:rPr lang="el-GR" sz="1800" dirty="0"/>
              <a:t>Η </a:t>
            </a:r>
            <a:r>
              <a:rPr lang="el-GR" sz="1800" dirty="0" err="1"/>
              <a:t>οργανωσιακή</a:t>
            </a:r>
            <a:r>
              <a:rPr lang="el-GR" sz="1800" dirty="0"/>
              <a:t> λειτουργία του Μέσου</a:t>
            </a:r>
          </a:p>
          <a:p>
            <a:pPr lvl="1"/>
            <a:r>
              <a:rPr lang="el-GR" sz="1800" dirty="0"/>
              <a:t>Η ιδεολογική/πολιτική τοποθέτηση του Μέσου</a:t>
            </a:r>
          </a:p>
          <a:p>
            <a:pPr lvl="2"/>
            <a:r>
              <a:rPr lang="el-GR" dirty="0"/>
              <a:t>Πώς γίνεται η περιγραφή του δείγματος</a:t>
            </a:r>
          </a:p>
          <a:p>
            <a:pPr marL="0" indent="0">
              <a:buNone/>
            </a:pPr>
            <a:endParaRPr lang="en-GR" sz="1800" dirty="0"/>
          </a:p>
        </p:txBody>
      </p:sp>
    </p:spTree>
    <p:extLst>
      <p:ext uri="{BB962C8B-B14F-4D97-AF65-F5344CB8AC3E}">
        <p14:creationId xmlns:p14="http://schemas.microsoft.com/office/powerpoint/2010/main" val="114445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37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DB9EB-7412-7C42-AEF9-3AB545F0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/>
              <a:t>ΜΕΛΕΤΗ ΕΙΔΗΣΕΟΓΡΑΦΙΚΟΥ ΚΕΙΜΕΝΟΥ</a:t>
            </a:r>
          </a:p>
        </p:txBody>
      </p:sp>
      <p:pic>
        <p:nvPicPr>
          <p:cNvPr id="5" name="Content Placeholder 4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37AB73DB-0D90-124C-85BE-35F63071C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5347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98A5B-482D-CC4C-BD89-260A813C1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6" r="2" b="12139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3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9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29096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93E40-F130-B84F-AD7B-F135949A1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dirty="0"/>
              <a:t>ΜΕΛΕΤΗ ΕΙΔΗΣΕΟΓΡΑΦΙΚΟΥ ΚΕΙΜΕΝΟΥ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EA5B-FCD1-2D40-9E5C-4AB7951DD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57" y="5673730"/>
            <a:ext cx="10731565" cy="5093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>
                <a:hlinkClick r:id="rId2"/>
              </a:rPr>
              <a:t>Επεισόδια – Νέα Σμύρνη</a:t>
            </a:r>
            <a:endParaRPr lang="en-US"/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87E8601-881A-984F-9EAD-AB345EEB0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9" r="2" b="4626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5AFB8E-234C-294A-9FC2-648F0C794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18" b="12414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65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FDC27-6527-524F-B393-2D26B36EF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l-GR" sz="3400">
                <a:solidFill>
                  <a:schemeClr val="bg2"/>
                </a:solidFill>
              </a:rPr>
              <a:t>ΜΕΛΕΤΗ ΕΙΔΗΣΕΟΓΡΑΦΙΚΟΥ ΚΕΙΜΕΝΟΥ</a:t>
            </a:r>
            <a:endParaRPr lang="en-GR" sz="340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57853-D4A0-B042-AA27-1394E1102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l-GR" sz="1700"/>
              <a:t>ΤΥΠΟΣ- ΤΥΠΟΣ ΣΤΟ ΔΙΑΔΙΚΤΥΟ</a:t>
            </a:r>
          </a:p>
          <a:p>
            <a:pPr lvl="1"/>
            <a:r>
              <a:rPr lang="el-GR" sz="1700"/>
              <a:t>Η δομή του πρωτοσέλιδου</a:t>
            </a:r>
          </a:p>
          <a:p>
            <a:pPr lvl="1"/>
            <a:r>
              <a:rPr lang="el-GR" sz="1700"/>
              <a:t>Η δομή/περιεχόμενο του φύλλου</a:t>
            </a:r>
          </a:p>
          <a:p>
            <a:pPr lvl="1"/>
            <a:r>
              <a:rPr lang="el-GR" sz="1700"/>
              <a:t>Η αξιολογική τοποθέτηση των δημοσιογράφων</a:t>
            </a:r>
          </a:p>
          <a:p>
            <a:pPr lvl="1"/>
            <a:r>
              <a:rPr lang="el-GR" sz="1700"/>
              <a:t>Η οπτικοακουστική πλαισίωση του υλικού</a:t>
            </a:r>
          </a:p>
          <a:p>
            <a:pPr lvl="1"/>
            <a:r>
              <a:rPr lang="el-GR" sz="1700"/>
              <a:t>Οι αφηγήσεις πίσω από τη δομή, την παρουσίαση/συζήτηση, το οπτικοακουστικό υλικό</a:t>
            </a:r>
          </a:p>
          <a:p>
            <a:pPr lvl="1"/>
            <a:r>
              <a:rPr lang="el-GR" sz="1700"/>
              <a:t>Η οργανωσιακή λειτουργία του Μέσου</a:t>
            </a:r>
          </a:p>
          <a:p>
            <a:pPr lvl="1"/>
            <a:r>
              <a:rPr lang="el-GR" sz="1700"/>
              <a:t>Η ιδεολογική/πολιτική τοποθέτηση του Μέσου</a:t>
            </a:r>
          </a:p>
          <a:p>
            <a:pPr lvl="1"/>
            <a:r>
              <a:rPr lang="el-GR" sz="1700"/>
              <a:t>Η αξιολόγηση από τα ακροατήρια (</a:t>
            </a:r>
            <a:r>
              <a:rPr lang="en-US" sz="1700"/>
              <a:t>emoticons, comments, shares)</a:t>
            </a:r>
            <a:endParaRPr lang="el-GR" sz="1700"/>
          </a:p>
          <a:p>
            <a:pPr lvl="2"/>
            <a:r>
              <a:rPr lang="el-GR" sz="1700"/>
              <a:t>Πώς γίνεται η περιγραφή του δείγματος</a:t>
            </a:r>
          </a:p>
          <a:p>
            <a:pPr marL="987552" lvl="2" indent="0">
              <a:buNone/>
            </a:pPr>
            <a:endParaRPr lang="el-GR" sz="1700"/>
          </a:p>
          <a:p>
            <a:endParaRPr lang="en-GR" sz="1700"/>
          </a:p>
        </p:txBody>
      </p:sp>
    </p:spTree>
    <p:extLst>
      <p:ext uri="{BB962C8B-B14F-4D97-AF65-F5344CB8AC3E}">
        <p14:creationId xmlns:p14="http://schemas.microsoft.com/office/powerpoint/2010/main" val="216329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E4CB3-EDCA-3042-83D9-E2072B9E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02" y="1194180"/>
            <a:ext cx="3523938" cy="5020353"/>
          </a:xfrm>
        </p:spPr>
        <p:txBody>
          <a:bodyPr>
            <a:normAutofit/>
          </a:bodyPr>
          <a:lstStyle/>
          <a:p>
            <a:r>
              <a:rPr lang="el-GR" sz="4100"/>
              <a:t>ΜΕΛΕΤΗ ΑΚΡΟΑΤΗΡΙΩΝ ΕΙΔΗΣΕΩΝ</a:t>
            </a:r>
            <a:endParaRPr lang="en-GR" sz="410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70061-656E-F740-98BD-8B65E9B4B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541" y="1194179"/>
            <a:ext cx="6114847" cy="5020353"/>
          </a:xfrm>
        </p:spPr>
        <p:txBody>
          <a:bodyPr>
            <a:normAutofit/>
          </a:bodyPr>
          <a:lstStyle/>
          <a:p>
            <a:r>
              <a:rPr lang="el-GR" sz="1700"/>
              <a:t>ΓΙΑΤΙ ΜΑΣ ΕΝΔΙΑΦΕΡΟΥΝ ΤΑ ΑΚΡΟΑΤΗΡΙΑ;</a:t>
            </a:r>
          </a:p>
          <a:p>
            <a:pPr lvl="1"/>
            <a:r>
              <a:rPr lang="el-GR" sz="1700"/>
              <a:t>Η ΣΧΟΛΗ ΤΩΝ ΕΠΙΔΡΑΣΩΝ ΤΩΝ ΜΜΕ</a:t>
            </a:r>
          </a:p>
          <a:p>
            <a:pPr lvl="2"/>
            <a:r>
              <a:rPr lang="el-GR" sz="1700"/>
              <a:t>Τα ακροατήρια ως παθητικοί δέκτες</a:t>
            </a:r>
          </a:p>
          <a:p>
            <a:pPr lvl="2"/>
            <a:r>
              <a:rPr lang="el-GR" sz="1700"/>
              <a:t>Παιδιά και ενήλικες αντιμετωπίζονται ως άκριτοι δέκτες μηνυμάτων</a:t>
            </a:r>
          </a:p>
          <a:p>
            <a:pPr lvl="2"/>
            <a:r>
              <a:rPr lang="el-GR" sz="1700"/>
              <a:t>Το πρόβλημα της μάζας</a:t>
            </a:r>
          </a:p>
          <a:p>
            <a:pPr lvl="2"/>
            <a:endParaRPr lang="el-GR" sz="1700"/>
          </a:p>
          <a:p>
            <a:pPr lvl="1"/>
            <a:r>
              <a:rPr lang="el-GR" sz="1700"/>
              <a:t>Η ΣΧΟΛΗ ΣΚΕΨΗΣ ΤΩΝ ΠΟΛΙΤΙΣΜΙΚΩΝ ΣΠΟΥΔΩΝ</a:t>
            </a:r>
          </a:p>
          <a:p>
            <a:pPr lvl="2"/>
            <a:r>
              <a:rPr lang="el-GR" sz="1700"/>
              <a:t>Η πραγματικότητα κατασκευάζεται μέσα από τη γλώσσα, είναι δυναμική και όχι στατική</a:t>
            </a:r>
          </a:p>
          <a:p>
            <a:pPr lvl="2"/>
            <a:r>
              <a:rPr lang="el-GR" sz="1700"/>
              <a:t>Διαφορετικές κατασκευές ανάλογα με την κουλτούρα, το άτομο την ομάδα, τις κοινωνικές κατηγορίες</a:t>
            </a:r>
          </a:p>
          <a:p>
            <a:pPr lvl="2"/>
            <a:r>
              <a:rPr lang="el-GR" sz="1700"/>
              <a:t>Ότι αντιλαμβανόμαστε γύρω μας αλλάζει αλλά και διαφέρει δεδομένων των συνθηκών και του πολιτισμικού πλαισίου μέσα στο οποίο μελετάται</a:t>
            </a:r>
            <a:endParaRPr lang="en-US" sz="1700"/>
          </a:p>
          <a:p>
            <a:pPr lvl="1"/>
            <a:endParaRPr lang="el-GR" sz="1700"/>
          </a:p>
          <a:p>
            <a:endParaRPr lang="el-GR" sz="1700"/>
          </a:p>
        </p:txBody>
      </p:sp>
    </p:spTree>
    <p:extLst>
      <p:ext uri="{BB962C8B-B14F-4D97-AF65-F5344CB8AC3E}">
        <p14:creationId xmlns:p14="http://schemas.microsoft.com/office/powerpoint/2010/main" val="2725133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A3187-D732-9844-A263-D4C8E747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02" y="1194180"/>
            <a:ext cx="3523938" cy="5020353"/>
          </a:xfrm>
        </p:spPr>
        <p:txBody>
          <a:bodyPr>
            <a:normAutofit/>
          </a:bodyPr>
          <a:lstStyle/>
          <a:p>
            <a:r>
              <a:rPr lang="el-GR" sz="4100" dirty="0"/>
              <a:t>ΜΕΛΕΤΗ ΑΚΡΟΑΤΗΡΙΩΝ ΕΙΔΗΣΕΩΝ- ΠΩΣ ΚΑΝΟΥΜΕ ΤΗΝ ΕΡΕΥΝΑ</a:t>
            </a:r>
            <a:endParaRPr lang="en-GR" sz="4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609E4-4CFD-9943-9C64-AECFB1F6E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541" y="1194179"/>
            <a:ext cx="6114847" cy="50203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dirty="0"/>
              <a:t>Είδη συνεντεύξεων</a:t>
            </a:r>
          </a:p>
          <a:p>
            <a:r>
              <a:rPr lang="el-GR" dirty="0"/>
              <a:t>Δομημένες</a:t>
            </a:r>
          </a:p>
          <a:p>
            <a:r>
              <a:rPr lang="el-GR" dirty="0" err="1"/>
              <a:t>Ημι</a:t>
            </a:r>
            <a:r>
              <a:rPr lang="el-GR" dirty="0"/>
              <a:t>-δομημένες</a:t>
            </a:r>
          </a:p>
          <a:p>
            <a:r>
              <a:rPr lang="el-GR" dirty="0" err="1"/>
              <a:t>Χωρις</a:t>
            </a:r>
            <a:r>
              <a:rPr lang="el-GR" dirty="0"/>
              <a:t> Δομή</a:t>
            </a:r>
          </a:p>
          <a:p>
            <a:r>
              <a:rPr lang="el-GR" dirty="0"/>
              <a:t>Ομαδικές </a:t>
            </a:r>
            <a:r>
              <a:rPr lang="el-GR" dirty="0" err="1"/>
              <a:t>συνετεύξεις</a:t>
            </a:r>
            <a:endParaRPr lang="en-US" dirty="0"/>
          </a:p>
          <a:p>
            <a:endParaRPr lang="el-GR" dirty="0"/>
          </a:p>
          <a:p>
            <a:r>
              <a:rPr lang="el-GR" dirty="0"/>
              <a:t>ΕΡΩΤΗΜΑΤΟΛΟΓΙΟ ΜΕ ΑΝΟΙΚΤΟΥ ΚΑΙ ΚΛΕΙΣΤΟΥ ΤΥΠΟΥ ΕΡΩΤΗΣΕΙΣ- ΤΙ ΜΑΣ ΕΝΔΙΑΦΕΡΕΙ</a:t>
            </a:r>
            <a:endParaRPr lang="en-US" dirty="0"/>
          </a:p>
          <a:p>
            <a:endParaRPr lang="el-GR" dirty="0"/>
          </a:p>
          <a:p>
            <a:r>
              <a:rPr lang="en-US" dirty="0">
                <a:hlinkClick r:id="rId2"/>
              </a:rPr>
              <a:t>TWITTER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Twitter analytics (twitonomy)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>
                <a:hlinkClick r:id="rId4"/>
              </a:rPr>
              <a:t>FB POSTS</a:t>
            </a:r>
            <a:r>
              <a:rPr lang="en-US" dirty="0"/>
              <a:t> </a:t>
            </a:r>
            <a:r>
              <a:rPr lang="el-GR" dirty="0"/>
              <a:t>και σχόλια</a:t>
            </a:r>
            <a:endParaRPr lang="en-US" dirty="0"/>
          </a:p>
          <a:p>
            <a:r>
              <a:rPr lang="en-US" dirty="0"/>
              <a:t>TIK TOK</a:t>
            </a:r>
          </a:p>
          <a:p>
            <a:pPr lvl="1"/>
            <a:r>
              <a:rPr lang="en-US" dirty="0">
                <a:hlinkClick r:id="rId5"/>
              </a:rPr>
              <a:t>NBC news 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CBS news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USA TODAY</a:t>
            </a:r>
            <a:endParaRPr lang="en-US" dirty="0"/>
          </a:p>
          <a:p>
            <a:pPr marL="53035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29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B8AC-300F-EB4F-B159-E3A8C6C0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96" y="463859"/>
            <a:ext cx="3616856" cy="2481047"/>
          </a:xfrm>
        </p:spPr>
        <p:txBody>
          <a:bodyPr anchor="ctr">
            <a:normAutofit fontScale="90000"/>
          </a:bodyPr>
          <a:lstStyle/>
          <a:p>
            <a:r>
              <a:rPr lang="en-GR" sz="4800" dirty="0"/>
              <a:t>Research Ethics </a:t>
            </a:r>
            <a:r>
              <a:rPr lang="en-GR" sz="2700" dirty="0"/>
              <a:t>(</a:t>
            </a:r>
            <a:r>
              <a:rPr lang="en-GB" sz="2700" dirty="0" err="1"/>
              <a:t>Mauthner</a:t>
            </a:r>
            <a:r>
              <a:rPr lang="en-GB" sz="2700" dirty="0"/>
              <a:t>, Birch, Jessop and Miller 2002</a:t>
            </a:r>
            <a:r>
              <a:rPr lang="el-GR" sz="2700" dirty="0"/>
              <a:t>, </a:t>
            </a:r>
            <a:r>
              <a:rPr lang="en-US" sz="2700" dirty="0" err="1"/>
              <a:t>Aoir</a:t>
            </a:r>
            <a:r>
              <a:rPr lang="en-US" sz="2700" dirty="0"/>
              <a:t> 2019</a:t>
            </a:r>
            <a:r>
              <a:rPr lang="en-GB" sz="2700" dirty="0"/>
              <a:t>) </a:t>
            </a:r>
            <a:br>
              <a:rPr lang="en-GB" dirty="0"/>
            </a:br>
            <a:endParaRPr lang="en-GR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11AAC-D8AD-2D42-B6FD-4334EAA0F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 fontScale="92500" lnSpcReduction="10000"/>
          </a:bodyPr>
          <a:lstStyle/>
          <a:p>
            <a:r>
              <a:rPr lang="el-GR" sz="1400" dirty="0"/>
              <a:t>Γιατί μας ενδιαφέρουν τα ζητήματα ηθικής στην έρευνα;</a:t>
            </a:r>
            <a:endParaRPr lang="en-GR" sz="1400" dirty="0"/>
          </a:p>
          <a:p>
            <a:r>
              <a:rPr lang="el-GR" sz="1400" dirty="0" err="1"/>
              <a:t>Προστασ</a:t>
            </a:r>
            <a:r>
              <a:rPr lang="en-GR" sz="1400" dirty="0"/>
              <a:t>ί</a:t>
            </a:r>
            <a:r>
              <a:rPr lang="el-GR" sz="1400" dirty="0"/>
              <a:t>α ερευνητή-ερευνώμενου</a:t>
            </a:r>
          </a:p>
          <a:p>
            <a:pPr lvl="1"/>
            <a:r>
              <a:rPr lang="el-GR" sz="1400" dirty="0"/>
              <a:t>Βλάβη</a:t>
            </a:r>
          </a:p>
          <a:p>
            <a:pPr lvl="1"/>
            <a:r>
              <a:rPr lang="el-GR" sz="1400" dirty="0"/>
              <a:t>Απάτη</a:t>
            </a:r>
          </a:p>
          <a:p>
            <a:pPr lvl="1"/>
            <a:r>
              <a:rPr lang="el-GR" sz="1400" dirty="0" err="1"/>
              <a:t>Συνα</a:t>
            </a:r>
            <a:r>
              <a:rPr lang="en-US" sz="1400" dirty="0" err="1"/>
              <a:t>ί</a:t>
            </a:r>
            <a:r>
              <a:rPr lang="el-GR" sz="1400" dirty="0" err="1"/>
              <a:t>νεση</a:t>
            </a:r>
            <a:endParaRPr lang="el-GR" sz="1400" dirty="0"/>
          </a:p>
          <a:p>
            <a:pPr lvl="1"/>
            <a:r>
              <a:rPr lang="el-GR" sz="1400" dirty="0"/>
              <a:t>Ειδικές κατηγορίες πληθυσμού (ευαίσθητες ομάδες)</a:t>
            </a:r>
          </a:p>
          <a:p>
            <a:pPr lvl="1"/>
            <a:r>
              <a:rPr lang="el-GR" sz="1400" dirty="0" err="1"/>
              <a:t>Ιδιωτικότητα</a:t>
            </a:r>
            <a:r>
              <a:rPr lang="el-GR" sz="1400" dirty="0"/>
              <a:t>, ανωνυμία, εμπιστευτικότητα</a:t>
            </a:r>
          </a:p>
          <a:p>
            <a:pPr lvl="1"/>
            <a:r>
              <a:rPr lang="el-GR" sz="1400" dirty="0"/>
              <a:t>Επιβεβλημένη προστασία</a:t>
            </a:r>
          </a:p>
          <a:p>
            <a:endParaRPr lang="el-GR" sz="1400" dirty="0"/>
          </a:p>
          <a:p>
            <a:r>
              <a:rPr lang="en-US" sz="1400" dirty="0"/>
              <a:t>Ethics committees</a:t>
            </a:r>
          </a:p>
          <a:p>
            <a:pPr lvl="1"/>
            <a:r>
              <a:rPr lang="el-GR" sz="1400" dirty="0"/>
              <a:t>Πανεπιστήμια (ΕΚΠΑ)</a:t>
            </a:r>
          </a:p>
          <a:p>
            <a:pPr lvl="1"/>
            <a:r>
              <a:rPr lang="el-GR" sz="1400" dirty="0"/>
              <a:t>Παραδείγματα (ανήλικοι)</a:t>
            </a:r>
          </a:p>
          <a:p>
            <a:r>
              <a:rPr lang="el-GR" sz="1400" dirty="0"/>
              <a:t>Προβλήματα </a:t>
            </a:r>
          </a:p>
          <a:p>
            <a:pPr lvl="1"/>
            <a:r>
              <a:rPr lang="el-GR" sz="1400" dirty="0"/>
              <a:t>με διαρροές έρευνας</a:t>
            </a:r>
          </a:p>
          <a:p>
            <a:pPr lvl="1"/>
            <a:r>
              <a:rPr lang="el-GR" sz="1400" dirty="0"/>
              <a:t>Με χρηματοδότες</a:t>
            </a:r>
          </a:p>
          <a:p>
            <a:r>
              <a:rPr lang="en-US" sz="1400" dirty="0"/>
              <a:t>Politics of research</a:t>
            </a:r>
            <a:r>
              <a:rPr lang="el-GR" sz="1400" dirty="0"/>
              <a:t> (ακαδημία)</a:t>
            </a:r>
          </a:p>
          <a:p>
            <a:endParaRPr lang="el-GR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6E506-C365-0E44-9550-008C75E41D12}"/>
              </a:ext>
            </a:extLst>
          </p:cNvPr>
          <p:cNvSpPr txBox="1"/>
          <p:nvPr/>
        </p:nvSpPr>
        <p:spPr>
          <a:xfrm>
            <a:off x="1163833" y="4491318"/>
            <a:ext cx="30476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dirty="0"/>
              <a:t>Συναίνεση συμμετεχόντων</a:t>
            </a:r>
          </a:p>
          <a:p>
            <a:pPr algn="just"/>
            <a:endParaRPr lang="el-GR" dirty="0"/>
          </a:p>
          <a:p>
            <a:pPr algn="just"/>
            <a:r>
              <a:rPr lang="el-GR" dirty="0"/>
              <a:t>Προστασία δεδομένων</a:t>
            </a:r>
          </a:p>
          <a:p>
            <a:pPr algn="just"/>
            <a:endParaRPr lang="el-GR" dirty="0"/>
          </a:p>
          <a:p>
            <a:pPr algn="just"/>
            <a:r>
              <a:rPr lang="el-GR" dirty="0"/>
              <a:t>Η </a:t>
            </a:r>
            <a:r>
              <a:rPr lang="el-GR" dirty="0" err="1"/>
              <a:t>agenda</a:t>
            </a:r>
            <a:r>
              <a:rPr lang="el-GR" dirty="0"/>
              <a:t> της συζήτησης</a:t>
            </a: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64084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l-GR" sz="4500" dirty="0">
                <a:solidFill>
                  <a:schemeClr val="bg2"/>
                </a:solidFill>
              </a:rPr>
              <a:t>ΣΤΡΑΤΗΓΙΚΕΣ ΑΝΑΛΥΣΗΣ ΣΤΗΝ ΠΟΙΟΤΙΚΗ ΕΡΕΥΝΑ ΜΕΣΩΝ</a:t>
            </a:r>
            <a:endParaRPr lang="en-US" sz="45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l-GR" sz="1500"/>
              <a:t>ΘΕΜΑΤΙΚΗ ΑΝΑΛΥΣΗ</a:t>
            </a:r>
          </a:p>
          <a:p>
            <a:pPr lvl="1"/>
            <a:r>
              <a:rPr lang="el-GR" sz="1500"/>
              <a:t>ΟΡΓΑΝΩΣΗ ΔΕΔΟΜΕΝΩΝ </a:t>
            </a:r>
            <a:r>
              <a:rPr lang="mr-IN" sz="1500"/>
              <a:t>–</a:t>
            </a:r>
            <a:r>
              <a:rPr lang="el-GR" sz="1500"/>
              <a:t>ΧΑΡΤΟΓΡΑΦΗΣΗ ΕΥΡΗΜΑΤΩΝ</a:t>
            </a:r>
          </a:p>
          <a:p>
            <a:r>
              <a:rPr lang="el-GR" sz="1500"/>
              <a:t>ΑΝΑΛΥΣΗ ΚΕΙΜΕΝΟΥ</a:t>
            </a:r>
          </a:p>
          <a:p>
            <a:pPr lvl="1"/>
            <a:r>
              <a:rPr lang="el-GR" sz="1500"/>
              <a:t>ΑΝΑΓΝΩΡΙΣΗ ΤΩΝ ΔΙΑΘΕΣΙΜΩΝ ΣΤΑ ΑΚΡΟΑΤΗΡΙΑ ΑΦΗΓΗΣΕΩΝ</a:t>
            </a:r>
          </a:p>
          <a:p>
            <a:r>
              <a:rPr lang="el-GR" sz="1500"/>
              <a:t>ΑΝΑΛΥΣΗ ΛΟΓΟΥ</a:t>
            </a:r>
          </a:p>
          <a:p>
            <a:pPr lvl="1"/>
            <a:r>
              <a:rPr lang="el-GR" sz="1500"/>
              <a:t>ΠΩΣ ΜΙΛΑΜΕ ΓΙΑ ΤΙΣ ΕΜΠΕΙΡΙΕΣ ΜΑΣ (</a:t>
            </a:r>
            <a:r>
              <a:rPr lang="en-US" sz="1500"/>
              <a:t>DISCOURSES, POSITIONING)</a:t>
            </a:r>
            <a:endParaRPr lang="el-GR" sz="1500"/>
          </a:p>
          <a:p>
            <a:r>
              <a:rPr lang="el-GR" sz="1500"/>
              <a:t>ΚΡΙΤΙΚΗ ΑΝΑΛΥΣΗ ΛΟΓΟΥ</a:t>
            </a:r>
            <a:endParaRPr lang="en-US" sz="1500"/>
          </a:p>
          <a:p>
            <a:pPr lvl="1"/>
            <a:r>
              <a:rPr lang="el-GR" sz="1500"/>
              <a:t>ΠΩΣ ΜΙΛΑΜΕ ΓΙΑ ΤΙΣ ΕΜΠΕΙΡΙΕΣ ΜΑΣ</a:t>
            </a:r>
            <a:r>
              <a:rPr lang="en-US" sz="1500"/>
              <a:t> </a:t>
            </a:r>
            <a:r>
              <a:rPr lang="el-GR" sz="1500"/>
              <a:t>ΜΕ ΠΟΛΙΤΙΚΗΣ/ΙΔΕΟΛΟΓΙΚΗΣ ΦΥΣΗΣ ΚΕΙΜΕΝΑ (</a:t>
            </a:r>
            <a:r>
              <a:rPr lang="en-US" sz="1500"/>
              <a:t>DISCOURSES</a:t>
            </a:r>
            <a:r>
              <a:rPr lang="el-GR" sz="1500"/>
              <a:t>, ΕΜΦΑΣΗ ΣΤΟΝ ΙΔΕΟΛΟΓΙΚΟ ΡΟΛΟ ΤΗΣ ΓΛΩΣΣΑΣ ΚΑΙ ΤΗΝ ΕΞΟΥΣΙΑ)</a:t>
            </a:r>
          </a:p>
          <a:p>
            <a:r>
              <a:rPr lang="el-GR" sz="1500"/>
              <a:t>ΑΦΗΓΗΜΑΤΙΚΗ ΑΝΑΛΥΣΗ</a:t>
            </a:r>
          </a:p>
          <a:p>
            <a:pPr lvl="1"/>
            <a:r>
              <a:rPr lang="el-GR" sz="1500"/>
              <a:t>Η ΕΜΠΕΙΡΙΑ ΟΣ ΟΛΟΝ (ΤΑΥΤΟΤΗΤΕΣ, ΕΡΜΗΝΕΥΤΙΚΑ ΡΕΠΕΡΤΟΡΙΑ ΚΑΙ Η ΧΡΗΣΗ ΔΙΑΦΟΡΕΤΙΚΩΝ ΚΩΔΙΚΩΝ/ΑΦΗΓΗΣΕΩΝ ΣΤΗΝ ΚΑΤΑΣΚΕΥΗ ΤΗΣ ΕΜΠΕΙΡΙΑΣ)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34706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92C86-8DCE-354B-B235-D98EB987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ερευνητική αξία του </a:t>
            </a:r>
            <a:r>
              <a:rPr lang="en-US" dirty="0"/>
              <a:t>Twitter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AA666-FE53-504C-8199-3970776E0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#</a:t>
            </a:r>
            <a:r>
              <a:rPr lang="el-GR" dirty="0" err="1"/>
              <a:t>τσόντες_ιππικού</a:t>
            </a:r>
            <a:r>
              <a:rPr lang="el-GR" dirty="0"/>
              <a:t> </a:t>
            </a:r>
            <a:r>
              <a:rPr lang="en-US" dirty="0"/>
              <a:t>twitter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</a:t>
            </a:r>
            <a:r>
              <a:rPr lang="el-GR" dirty="0" err="1"/>
              <a:t>ΝΔ_Χο</a:t>
            </a:r>
            <a:r>
              <a:rPr lang="en-US" dirty="0" err="1"/>
              <a:t>ύ</a:t>
            </a:r>
            <a:r>
              <a:rPr lang="el-GR" dirty="0"/>
              <a:t>ντα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76229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7902" y="1194180"/>
            <a:ext cx="3523938" cy="5020353"/>
          </a:xfrm>
        </p:spPr>
        <p:txBody>
          <a:bodyPr>
            <a:normAutofit/>
          </a:bodyPr>
          <a:lstStyle/>
          <a:p>
            <a:r>
              <a:rPr lang="el-GR" dirty="0"/>
              <a:t>ΘΕΜΑΤΙΚΗ ΑΝΑΛΥΣΗ </a:t>
            </a:r>
            <a:br>
              <a:rPr lang="el-GR" dirty="0"/>
            </a:br>
            <a:r>
              <a:rPr lang="en-US" dirty="0"/>
              <a:t>(THEMATIC ANALYSIS)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056541" y="1194179"/>
            <a:ext cx="6114847" cy="5020353"/>
          </a:xfrm>
        </p:spPr>
        <p:txBody>
          <a:bodyPr>
            <a:normAutofit/>
          </a:bodyPr>
          <a:lstStyle/>
          <a:p>
            <a:endParaRPr lang="en-US" sz="1600"/>
          </a:p>
          <a:p>
            <a:r>
              <a:rPr lang="el-GR" sz="1600"/>
              <a:t>ΟΡΓΑΝΩΣΗ ΚΑΙ ΤΑΞΙΝΟΜΗΣΗ ΤΩΝ ΔΕΔΟΜΕΝΩΝ</a:t>
            </a:r>
          </a:p>
          <a:p>
            <a:r>
              <a:rPr lang="el-GR" sz="1600"/>
              <a:t>ΧΑΡΤΟΓΡΑΦΗΣΗ ΤΩΝ ΔΕΔΟΜΕΝΩΝ</a:t>
            </a:r>
          </a:p>
          <a:p>
            <a:r>
              <a:rPr lang="el-GR" sz="1600"/>
              <a:t>ΠΟΣΟΤΙΚΗ ΚΑΙ ΘΕΜΑΤΙΚΗ ΚΑΤΑΝΟΗΣΗ ΤΩΝ ΔΕΔΟΜΕΝΩΝ</a:t>
            </a:r>
          </a:p>
          <a:p>
            <a:r>
              <a:rPr lang="el-GR" sz="1600"/>
              <a:t>ΕΙΚΟΝΑ ΓΙΑ ΤΟ ΤΙ ΕΝΔΙΑΦΕΡΕΙ ΤΟΥΣ ΣΥΜΜΕΤΕΧΟΝΤΕΣ ΝΑ ΣΥΖΗΤΗΣΟΥΝ (ΣΕ ΠΕΡΙΠΤΩΣΗ ΠΟΙΟΤΙΚΗΣ ΕΡΕΥΝΑΣ ΑΚΡΟΑΤΗΡΙΟΥ)</a:t>
            </a:r>
          </a:p>
          <a:p>
            <a:r>
              <a:rPr lang="el-GR" sz="1600"/>
              <a:t>ΓΕΝΙΚΗ ΕΙΚΟΝΑ ΓΙΑ ΤΟ ΠΩΣ ΜΙΛΑΝΕ ΓΙΑ ΚΑΠΟΙΕΣ ΘΕΜΑΤΙΚΕΣ (ΣΕ ΠΕΡΙΠΤΩΣΗ ΠΟΙΟΤΙΚΗΣ ΕΡΕΥΝΑΣ ΑΚΡΟΑΤΗΡΙΟΥ)</a:t>
            </a:r>
          </a:p>
          <a:p>
            <a:r>
              <a:rPr lang="el-GR" sz="1600"/>
              <a:t>ΣΥΖΗΤΗΣΗ ΤΩΝ ΚΥΡΙΩΝ ΘΕΜΑΤΙΚΩΝ ΠΟΥ ΠΡΟΚΥΠΤΟΥΝ ΑΠΌ ΤΗ ΜΕΛΕΤΗ ΤΗΣ ΕΙΔΗΣΕΟΓΑΦΙΑΣ</a:t>
            </a:r>
            <a:r>
              <a:rPr lang="en-US" sz="1600"/>
              <a:t> (</a:t>
            </a:r>
            <a:r>
              <a:rPr lang="el-GR" sz="1600"/>
              <a:t>ΣΕ ΠΕΡΙΠΤΩΣΗ ΠΟΙΟΤΙΚΗΣ ΜΕΛΕΤΗΣ ΠΕΡΙΕΧΟΜΕΝΟΥ)</a:t>
            </a:r>
          </a:p>
          <a:p>
            <a:r>
              <a:rPr lang="el-GR" sz="1600"/>
              <a:t>ΜΟΝΑΔΑ ΑΝΑΛΥΣΗΣ: ΜΙΑ ΘΕΜΑΤΙΚΗ ΕΝΟΤΗΤΑ</a:t>
            </a:r>
          </a:p>
          <a:p>
            <a:r>
              <a:rPr lang="el-GR" sz="1600"/>
              <a:t>ΟΙ ΘΕΜΑΤΙΚΕΣ ΕΝΟΤΗΤΕΣ ΘΑ ΣΧΕΤΙΖΟΝΤΑΙ ΩΣ ΕΠΙ ΤΟ ΠΛΕΙΣΤΟΝ ΜΕ ΚΥΡΙΑΡΧΕΣ ΑΦΗΓΗΣΕΙΣ ΓΥΡΩ ΑΠΌ ΤΑ ΘΕΜΑΤΑ/ΦΑΙΝΟΜΕΝΑ ΥΠΟ ΜΕΛΕΤΗ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04861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l-GR" sz="4500" dirty="0">
                <a:solidFill>
                  <a:schemeClr val="bg2"/>
                </a:solidFill>
              </a:rPr>
              <a:t>Η ΑΝΑΛΥΣΗ ΚΕΙΜΕΝΟΥ</a:t>
            </a:r>
            <a:endParaRPr lang="en-US" sz="45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l-GR" sz="1800"/>
              <a:t>ΤΙ ΨΑΧΝΟΥΜΕ ΣΤΗΝ ΑΝΑΛΥΣΗ ΚΕΙΜΕΝΟΥ;</a:t>
            </a:r>
          </a:p>
          <a:p>
            <a:endParaRPr lang="el-GR" sz="1800"/>
          </a:p>
          <a:p>
            <a:r>
              <a:rPr lang="el-GR" sz="1800"/>
              <a:t>ΔΙΑΦΟΡΕΤΙΚΕΣ ΜΕΘΟΔΟΛΟΓΙΕΣ-ΔΙΑΦΟΡΕΤΙΚΑ ΑΠΟΤΕΛΕΣΜΑΤΑ</a:t>
            </a:r>
          </a:p>
          <a:p>
            <a:endParaRPr lang="el-GR" sz="1800"/>
          </a:p>
          <a:p>
            <a:r>
              <a:rPr lang="el-GR" sz="1800"/>
              <a:t>ΠΩΣ ΜΕΘΟΔΕΥΟΥΜΕ ΤΗ ΔΟΥΛΕΙΑ ΜΑΣ; ΟΙ ΔΙΑΦΟΡΕΤΙΚΕΣ ΚΟΥΛΤΟΥΡΕΣ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70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2" y="791570"/>
            <a:ext cx="3908168" cy="5262390"/>
          </a:xfrm>
        </p:spPr>
        <p:txBody>
          <a:bodyPr anchor="ctr">
            <a:normAutofit/>
          </a:bodyPr>
          <a:lstStyle/>
          <a:p>
            <a:pPr algn="r"/>
            <a:r>
              <a:rPr lang="el-GR" sz="4000" dirty="0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ΑΝΑΛΥΣΗ ΛΟΓΟΥ </a:t>
            </a:r>
            <a:r>
              <a:rPr lang="en-GB" sz="4000" dirty="0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(DISCOURSE ANALYSIS)</a:t>
            </a:r>
            <a:endParaRPr lang="en-US" sz="4000" dirty="0">
              <a:solidFill>
                <a:schemeClr val="bg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l-GR" sz="1500" dirty="0">
                <a:latin typeface="Times New Roman" charset="0"/>
                <a:ea typeface="Times New Roman" charset="0"/>
                <a:cs typeface="Times New Roman" charset="0"/>
              </a:rPr>
              <a:t>Η ΕΞΟΥΣΙΑ ΩΣ ΕΝΔΟΓΕΝΕΣ ΧΑΡΑΚΤΗΡΙΣΤΙΚΟ ΣΧΕΣΕΩΝ</a:t>
            </a:r>
          </a:p>
          <a:p>
            <a:endParaRPr lang="el-GR" sz="15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l-GR" sz="1500" dirty="0">
                <a:latin typeface="Times New Roman" charset="0"/>
                <a:ea typeface="Times New Roman" charset="0"/>
                <a:cs typeface="Times New Roman" charset="0"/>
              </a:rPr>
              <a:t>ΚΑΤΑΝΟΗΣΗ ΤΟΥ ΠΩΣ ΑΝΑΑΠΑΡΑΓΟΝΤΑΙ ΚΑΘΟΛΙΚΩΣ ΠΑΡΑΔΕΔΕΓΜΕΝΕΣ ΑΛΗΘΕΙΕΣ</a:t>
            </a:r>
          </a:p>
          <a:p>
            <a:endParaRPr lang="el-GR" sz="15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l-GR" sz="1500" dirty="0">
                <a:latin typeface="Times New Roman" charset="0"/>
                <a:ea typeface="Times New Roman" charset="0"/>
                <a:cs typeface="Times New Roman" charset="0"/>
              </a:rPr>
              <a:t>Η ΑΛΗΘΕΙΑ ΤΟΥ ΥΠΟΚΕΙΜΕΝΟΥ ΚΑΙ Η ΑΝΤΙΛΗΨΗ ΤΟΥ  ΕΑΥΤΟΥ ΜΕΣΑ ΣΤΟΝ ΚΟΣΜΟ</a:t>
            </a:r>
          </a:p>
          <a:p>
            <a:endParaRPr lang="el-GR" sz="15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l-GR" sz="1500" dirty="0">
                <a:latin typeface="Times New Roman" charset="0"/>
                <a:ea typeface="Times New Roman" charset="0"/>
                <a:cs typeface="Times New Roman" charset="0"/>
              </a:rPr>
              <a:t>ΑΝΑΛΥΤΙΚΕΣ ΠΡΑΚΤΙΚΕΣ	</a:t>
            </a:r>
          </a:p>
          <a:p>
            <a:pPr lvl="1"/>
            <a:r>
              <a:rPr lang="el-GR" sz="1500" dirty="0">
                <a:latin typeface="Times New Roman" charset="0"/>
                <a:ea typeface="Times New Roman" charset="0"/>
                <a:cs typeface="Times New Roman" charset="0"/>
              </a:rPr>
              <a:t>ΕΡΜΗΝΕΥΤΙΚΕΣ ΣΤΡΑΤΗΓΙΚΕΣ (</a:t>
            </a:r>
            <a:r>
              <a:rPr lang="en-GB" sz="1500" dirty="0">
                <a:latin typeface="Times New Roman" charset="0"/>
                <a:ea typeface="Times New Roman" charset="0"/>
                <a:cs typeface="Times New Roman" charset="0"/>
              </a:rPr>
              <a:t>INTERPRETATIVE REPERTOIRES)</a:t>
            </a:r>
            <a:endParaRPr lang="el-GR" sz="15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GB" sz="15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l-GR" sz="1500" dirty="0">
                <a:latin typeface="Times New Roman" charset="0"/>
                <a:ea typeface="Times New Roman" charset="0"/>
                <a:cs typeface="Times New Roman" charset="0"/>
              </a:rPr>
              <a:t>ΙΔΕΟΛΟΓΙΚΑ ΔΙΛΗΜΜΑΤΑ </a:t>
            </a:r>
            <a:r>
              <a:rPr lang="en-GB" sz="1500" dirty="0">
                <a:latin typeface="Times New Roman" charset="0"/>
                <a:ea typeface="Times New Roman" charset="0"/>
                <a:cs typeface="Times New Roman" charset="0"/>
              </a:rPr>
              <a:t>(IDEOLOGICAL DILEMMAS</a:t>
            </a:r>
            <a:r>
              <a:rPr lang="el-GR" sz="15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lvl="1"/>
            <a:r>
              <a:rPr lang="el-GR" sz="1500" dirty="0">
                <a:latin typeface="Times New Roman" charset="0"/>
                <a:ea typeface="Times New Roman" charset="0"/>
                <a:cs typeface="Times New Roman" charset="0"/>
              </a:rPr>
              <a:t>ΤΟΠΟΘΕΤΗΣΗ ΤΟΥ ΕΑΥΤΟΥ (</a:t>
            </a:r>
            <a:r>
              <a:rPr lang="en-GB" sz="1500" dirty="0">
                <a:latin typeface="Times New Roman" charset="0"/>
                <a:ea typeface="Times New Roman" charset="0"/>
                <a:cs typeface="Times New Roman" charset="0"/>
              </a:rPr>
              <a:t>SUBJECT POSITIONING)</a:t>
            </a:r>
            <a:endParaRPr lang="en-US" sz="15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40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2" y="791570"/>
            <a:ext cx="3765664" cy="5262390"/>
          </a:xfrm>
        </p:spPr>
        <p:txBody>
          <a:bodyPr anchor="ctr">
            <a:normAutofit/>
          </a:bodyPr>
          <a:lstStyle/>
          <a:p>
            <a:pPr algn="r"/>
            <a:r>
              <a:rPr lang="el-GR" sz="4000" dirty="0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ΑΝΑΛΥΣΗ ΑΦΗΓΗΣΗΣ (</a:t>
            </a:r>
            <a:r>
              <a:rPr lang="en-GB" sz="4000" dirty="0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NARRATIVE ANALYSIS)</a:t>
            </a:r>
            <a:endParaRPr lang="en-US" sz="4000" dirty="0">
              <a:solidFill>
                <a:schemeClr val="bg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l-GR" sz="1500">
                <a:latin typeface="Times New Roman" charset="0"/>
                <a:ea typeface="Times New Roman" charset="0"/>
                <a:cs typeface="Times New Roman" charset="0"/>
              </a:rPr>
              <a:t>ΣΥΣΤΗΜΑΤΙΚΗ ΑΝΑΛΥΣΗ ΤΗΣ ΑΦΗΓΗΣΗΣ ΕΝΟΣ ΑΤΟΜΟΥ</a:t>
            </a:r>
          </a:p>
          <a:p>
            <a:endParaRPr lang="el-GR" sz="15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l-GR" sz="1500">
                <a:latin typeface="Times New Roman" charset="0"/>
                <a:ea typeface="Times New Roman" charset="0"/>
                <a:cs typeface="Times New Roman" charset="0"/>
              </a:rPr>
              <a:t>ΚΕΝΤΡΟ ΤΗΣ ΑΦΗΓΗΣΗΣ ΕΙΝΑΙ Η ΔΙΑΧΕΙΡΙΣΗ ΚΑΙ ΠΡΟΒΟΛΗ ΕΑΥΤΩΝ ΣΤΟΝ ΑΞΟΝΑ ΤΗΣ ΠΡΟΣΩΠΙΚΗΣ ΙΣΤΟΡΙΑΣ ΓΙΑ ΕΝΑ ΘΕΜΑ</a:t>
            </a:r>
          </a:p>
          <a:p>
            <a:endParaRPr lang="el-GR" sz="15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l-GR" sz="1500">
                <a:latin typeface="Times New Roman" charset="0"/>
                <a:ea typeface="Times New Roman" charset="0"/>
                <a:cs typeface="Times New Roman" charset="0"/>
              </a:rPr>
              <a:t>Η ΣΧΕΣΗ ΤΟΥ ΑΦΗΓΗΤΗ ΜΕ ΤΟΝ ΕΡΕΥΝΗΤΗ</a:t>
            </a:r>
          </a:p>
          <a:p>
            <a:endParaRPr lang="el-GR" sz="15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l-GR" sz="1500">
                <a:latin typeface="Times New Roman" charset="0"/>
                <a:ea typeface="Times New Roman" charset="0"/>
                <a:cs typeface="Times New Roman" charset="0"/>
              </a:rPr>
              <a:t>ΣΤΟΧΟΣ ΕΙΝΑΙ Η ΑΝΑΛΥΣΗΣ ΜΙΑΣ ΙΣΤΟΡΙΑΣ ΓΙΑ ΤΟΝ ΕΑΥΤΟ ΤΟΥ ΣΥΜΜΕΤΕΧΟΝΤΑ</a:t>
            </a:r>
          </a:p>
          <a:p>
            <a:endParaRPr lang="el-GR" sz="15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l-GR" sz="1500">
                <a:latin typeface="Times New Roman" charset="0"/>
                <a:ea typeface="Times New Roman" charset="0"/>
                <a:cs typeface="Times New Roman" charset="0"/>
              </a:rPr>
              <a:t>ΜΟΝΑΔΑ ΑΝΑΛΥΣΗΣ: Η ΠΡΟΣΩΠΙΚΗ ΙΣΤΟΡΙΑ</a:t>
            </a:r>
          </a:p>
          <a:p>
            <a:endParaRPr lang="el-GR" sz="15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l-GR" sz="1500">
                <a:latin typeface="Times New Roman" charset="0"/>
                <a:ea typeface="Times New Roman" charset="0"/>
                <a:cs typeface="Times New Roman" charset="0"/>
              </a:rPr>
              <a:t>ΓΙΑΤΙ ΚΑΝΟΥΜΕ ΑΝΑΛΥΣΗ ΑΦΗΓΗΣΗΣ ΣΤΙΣ ΠΟΛΙΤΙΣΜΙΚΕΣ ΣΠΟΥΔΕΣ</a:t>
            </a:r>
            <a:endParaRPr lang="en-US" sz="15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18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902" y="1194180"/>
            <a:ext cx="3523938" cy="5020353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Times New Roman"/>
                <a:cs typeface="Times New Roman"/>
              </a:rPr>
              <a:t>ΚΡΙΤΙΚΗ ΑΝΑΛΥΣΗ ΛΟΓΟΥ</a:t>
            </a:r>
            <a:br>
              <a:rPr lang="el-GR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(CDA)</a:t>
            </a:r>
            <a:r>
              <a:rPr lang="el-GR" dirty="0">
                <a:latin typeface="Times New Roman"/>
                <a:cs typeface="Times New Roman"/>
              </a:rPr>
              <a:t>-</a:t>
            </a:r>
            <a:br>
              <a:rPr lang="el-GR" dirty="0">
                <a:latin typeface="Times New Roman"/>
                <a:cs typeface="Times New Roman"/>
              </a:rPr>
            </a:br>
            <a:br>
              <a:rPr lang="en-US" dirty="0">
                <a:latin typeface="Times New Roman"/>
                <a:cs typeface="Times New Roman"/>
              </a:rPr>
            </a:br>
            <a:r>
              <a:rPr lang="el-GR" dirty="0">
                <a:latin typeface="Times New Roman"/>
                <a:cs typeface="Times New Roman"/>
              </a:rPr>
              <a:t>Η ΠΡΟΣΕΓΓΙΣΗ </a:t>
            </a:r>
            <a:r>
              <a:rPr lang="en-US" dirty="0">
                <a:latin typeface="Times New Roman"/>
                <a:cs typeface="Times New Roman"/>
              </a:rPr>
              <a:t>FAIRCLOUGH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541" y="1194179"/>
            <a:ext cx="6114847" cy="5020353"/>
          </a:xfrm>
        </p:spPr>
        <p:txBody>
          <a:bodyPr>
            <a:normAutofit/>
          </a:bodyPr>
          <a:lstStyle/>
          <a:p>
            <a:r>
              <a:rPr lang="el-GR" sz="1500">
                <a:latin typeface="Times New Roman"/>
                <a:cs typeface="Times New Roman"/>
              </a:rPr>
              <a:t>Στόχος είναι να φωτίσει τη γλωσσολογική-διαλογική πλευρά κοινωνικών και πολιτισμικών φαινομένων. </a:t>
            </a:r>
          </a:p>
          <a:p>
            <a:r>
              <a:rPr lang="el-GR" sz="1500">
                <a:latin typeface="Times New Roman"/>
                <a:cs typeface="Times New Roman"/>
              </a:rPr>
              <a:t>Η αφήγηση </a:t>
            </a:r>
            <a:r>
              <a:rPr lang="en-GB" sz="1500">
                <a:latin typeface="Times New Roman"/>
                <a:cs typeface="Times New Roman"/>
              </a:rPr>
              <a:t>(discourse)</a:t>
            </a:r>
            <a:r>
              <a:rPr lang="el-GR" sz="1500">
                <a:latin typeface="Times New Roman"/>
                <a:cs typeface="Times New Roman"/>
              </a:rPr>
              <a:t> είναι μια μορφή κοινωνικής πρακτικής που συμβάλλει στο πως συγκροτείται ο κοινωνικός κόσμος και συγκροτείται και η ίδια από άλλες κοινωνικές πρακτικές</a:t>
            </a:r>
          </a:p>
          <a:p>
            <a:r>
              <a:rPr lang="el-GR" sz="1500">
                <a:latin typeface="Times New Roman"/>
                <a:cs typeface="Times New Roman"/>
              </a:rPr>
              <a:t>Η θεώρησή του είναι ιδεολογική θεωρώντας ότι δεν είναι όλες οι αφηγήσεις ισότιμες (</a:t>
            </a:r>
            <a:r>
              <a:rPr lang="en-GB" sz="1500">
                <a:latin typeface="Times New Roman"/>
                <a:cs typeface="Times New Roman"/>
              </a:rPr>
              <a:t>equals)</a:t>
            </a:r>
            <a:r>
              <a:rPr lang="el-GR" sz="1500">
                <a:latin typeface="Times New Roman"/>
                <a:cs typeface="Times New Roman"/>
              </a:rPr>
              <a:t> και ότι συμβάλλουν στη διατήρηση μιας ανταγωνιστικής σχέσης ανάμεσα σε κοινωνικές πρακτικές, πρόσωπα, ομάδες, αξίες αφηγήσεις </a:t>
            </a:r>
            <a:r>
              <a:rPr lang="el-GR" sz="1500" err="1">
                <a:latin typeface="Times New Roman"/>
                <a:cs typeface="Times New Roman"/>
              </a:rPr>
              <a:t>κλπ</a:t>
            </a:r>
            <a:endParaRPr lang="el-GR" sz="1500">
              <a:latin typeface="Times New Roman"/>
              <a:cs typeface="Times New Roman"/>
            </a:endParaRPr>
          </a:p>
          <a:p>
            <a:r>
              <a:rPr lang="el-GR" sz="1500">
                <a:latin typeface="Times New Roman"/>
                <a:cs typeface="Times New Roman"/>
              </a:rPr>
              <a:t>Οι αφηγήσεις </a:t>
            </a:r>
            <a:r>
              <a:rPr lang="en-GB" sz="1500">
                <a:latin typeface="Times New Roman"/>
                <a:cs typeface="Times New Roman"/>
              </a:rPr>
              <a:t>(discourses) </a:t>
            </a:r>
            <a:r>
              <a:rPr lang="el-GR" sz="1500">
                <a:latin typeface="Times New Roman"/>
                <a:cs typeface="Times New Roman"/>
              </a:rPr>
              <a:t>είναι πλατφόρμες εξουσίας</a:t>
            </a:r>
          </a:p>
          <a:p>
            <a:r>
              <a:rPr lang="el-GR" sz="1500">
                <a:latin typeface="Times New Roman"/>
                <a:cs typeface="Times New Roman"/>
              </a:rPr>
              <a:t>Πρόκειται για ένα τριμερές μοντέλο το οποίο μελετάει κάθε επικοινωνιακό γεγονός ως</a:t>
            </a:r>
          </a:p>
          <a:p>
            <a:pPr lvl="2"/>
            <a:r>
              <a:rPr lang="el-GR" sz="1500">
                <a:latin typeface="Times New Roman"/>
                <a:cs typeface="Times New Roman"/>
              </a:rPr>
              <a:t>κείμενο (</a:t>
            </a:r>
            <a:r>
              <a:rPr lang="en-GB" sz="1500">
                <a:latin typeface="Times New Roman"/>
                <a:cs typeface="Times New Roman"/>
              </a:rPr>
              <a:t>text)</a:t>
            </a:r>
            <a:r>
              <a:rPr lang="el-GR" sz="1500">
                <a:latin typeface="Times New Roman"/>
                <a:cs typeface="Times New Roman"/>
              </a:rPr>
              <a:t> που μελετάμε σε επίπεδο γλωσσολογικό</a:t>
            </a:r>
          </a:p>
          <a:p>
            <a:pPr lvl="2"/>
            <a:r>
              <a:rPr lang="el-GR" sz="1500">
                <a:latin typeface="Times New Roman"/>
                <a:cs typeface="Times New Roman"/>
              </a:rPr>
              <a:t>διαλογικές πρακτικές μέσα από τις οποίες δημιουργείται ένα κείμενο ή ένας λόγος ή διάλογος</a:t>
            </a:r>
          </a:p>
          <a:p>
            <a:pPr lvl="2"/>
            <a:r>
              <a:rPr lang="el-GR" sz="1500">
                <a:latin typeface="Times New Roman"/>
                <a:cs typeface="Times New Roman"/>
              </a:rPr>
              <a:t>τις κοινωνικές πρακτικές που ορίζουν ή ενσωματώνονται μέσα στο κείμενο (λόγο/διάλογο)</a:t>
            </a:r>
          </a:p>
          <a:p>
            <a:endParaRPr lang="en-US" sz="15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6994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A9BBB-5D93-F547-B545-80E28B5D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4500" dirty="0">
                <a:solidFill>
                  <a:schemeClr val="bg2"/>
                </a:solidFill>
              </a:rPr>
              <a:t>REPORTING-</a:t>
            </a:r>
            <a:r>
              <a:rPr lang="el-GR" sz="4500" dirty="0">
                <a:solidFill>
                  <a:schemeClr val="bg2"/>
                </a:solidFill>
              </a:rPr>
              <a:t>ΣΥΓΓΡΑΦΗ ΑΝΑΛΥΣΗΣ</a:t>
            </a:r>
            <a:endParaRPr lang="en-GR" sz="45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85B2B-08E7-294C-A46F-6E29FDD89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l-GR" sz="1800"/>
              <a:t>ΒΙΒΛΙΟΓΡΑΦΙΚΗ ΕΠΙΣΚΟΠΗΣΗ</a:t>
            </a:r>
          </a:p>
          <a:p>
            <a:endParaRPr lang="el-GR" sz="1800"/>
          </a:p>
          <a:p>
            <a:r>
              <a:rPr lang="el-GR" sz="1800"/>
              <a:t>ΘΕΩΡΗΤΙΚΟ ΠΛΑΙΣΙΟ </a:t>
            </a:r>
          </a:p>
          <a:p>
            <a:endParaRPr lang="el-GR" sz="1800"/>
          </a:p>
          <a:p>
            <a:r>
              <a:rPr lang="el-GR" sz="1800"/>
              <a:t>ΜΕΘΟΔΟΛΟΓΙΑ</a:t>
            </a:r>
          </a:p>
          <a:p>
            <a:endParaRPr lang="el-GR" sz="1800"/>
          </a:p>
          <a:p>
            <a:r>
              <a:rPr lang="el-GR" sz="1800"/>
              <a:t>ΑΝΑΛΥΣΗ ΔΕΔΟΜΕΝΩΝ-ΕΥΡΗΜΑΤΑ</a:t>
            </a:r>
          </a:p>
          <a:p>
            <a:endParaRPr lang="el-GR" sz="1800"/>
          </a:p>
          <a:p>
            <a:r>
              <a:rPr lang="el-GR" sz="1800"/>
              <a:t>ΣΥΜΠΕΡΑΣΜΑΤΑ</a:t>
            </a:r>
          </a:p>
          <a:p>
            <a:endParaRPr lang="el-GR" sz="1800"/>
          </a:p>
          <a:p>
            <a:r>
              <a:rPr lang="el-GR" sz="1800"/>
              <a:t>ΒΙΒΛΙΟΓΡΑΦΙΑ</a:t>
            </a:r>
            <a:endParaRPr lang="en-GR" sz="1800"/>
          </a:p>
        </p:txBody>
      </p:sp>
    </p:spTree>
    <p:extLst>
      <p:ext uri="{BB962C8B-B14F-4D97-AF65-F5344CB8AC3E}">
        <p14:creationId xmlns:p14="http://schemas.microsoft.com/office/powerpoint/2010/main" val="362662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1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FE63E-BBCE-C348-80E8-2C027A7ED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l-GR" sz="4800" cap="all" dirty="0"/>
              <a:t>Η </a:t>
            </a:r>
            <a:r>
              <a:rPr lang="el-GR" sz="4800" cap="all" dirty="0" err="1"/>
              <a:t>οργανωσιακη</a:t>
            </a:r>
            <a:r>
              <a:rPr lang="el-GR" sz="4800" cap="all" dirty="0"/>
              <a:t> </a:t>
            </a:r>
            <a:r>
              <a:rPr lang="el-GR" sz="4800" cap="all" dirty="0" err="1"/>
              <a:t>κουλτουρα</a:t>
            </a:r>
            <a:r>
              <a:rPr lang="el-GR" sz="4800" cap="all" dirty="0"/>
              <a:t> του </a:t>
            </a:r>
            <a:r>
              <a:rPr lang="el-GR" sz="4800" cap="all" dirty="0" err="1"/>
              <a:t>μεσου</a:t>
            </a:r>
            <a:endParaRPr lang="en-US" sz="4800" cap="all" dirty="0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7D5E6F-AAF2-094D-9018-561DF4A45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9394" y="643467"/>
            <a:ext cx="1638943" cy="3543662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BB11C3-4D5A-A84C-B410-43CE4C78E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661" y="643467"/>
            <a:ext cx="1638943" cy="3543662"/>
          </a:xfrm>
          <a:prstGeom prst="rect">
            <a:avLst/>
          </a:prstGeom>
        </p:spPr>
      </p:pic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63695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6CE3D-3240-4042-B24C-6FB1AF02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ΠΕΡΙΕΧΟΜΕΝΑ	</a:t>
            </a:r>
            <a:endParaRPr lang="en-GR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FCC7866-407F-440C-8BB9-EBFEBFC26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977077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01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902" y="1194180"/>
            <a:ext cx="3523938" cy="5020353"/>
          </a:xfrm>
        </p:spPr>
        <p:txBody>
          <a:bodyPr>
            <a:normAutofit/>
          </a:bodyPr>
          <a:lstStyle/>
          <a:p>
            <a:r>
              <a:rPr lang="el-GR" dirty="0"/>
              <a:t>ΠΩΣ ΣΧΕΔΙΑΖΟΥΜΕ ΕΝΑ</a:t>
            </a:r>
            <a:r>
              <a:rPr lang="en-US" dirty="0"/>
              <a:t> PROJECT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541" y="1194179"/>
            <a:ext cx="6114847" cy="5020353"/>
          </a:xfrm>
        </p:spPr>
        <p:txBody>
          <a:bodyPr>
            <a:normAutofit/>
          </a:bodyPr>
          <a:lstStyle/>
          <a:p>
            <a:r>
              <a:rPr lang="el-GR" sz="1600" cap="all"/>
              <a:t>Σύνταξη του κεντρικού ερευνητικού ερωτήματος</a:t>
            </a:r>
          </a:p>
          <a:p>
            <a:r>
              <a:rPr lang="el-GR" sz="1600" cap="all"/>
              <a:t>Σύνταξη συγκεκριμένων ερευνητικών </a:t>
            </a:r>
            <a:r>
              <a:rPr lang="el-GR" sz="1600" cap="all" err="1"/>
              <a:t>υπο</a:t>
            </a:r>
            <a:r>
              <a:rPr lang="el-GR" sz="1600" cap="all"/>
              <a:t>-ερωτημάτων</a:t>
            </a:r>
          </a:p>
          <a:p>
            <a:r>
              <a:rPr lang="el-GR" sz="1600" cap="all"/>
              <a:t>Θεωρητικό πλαίσιο</a:t>
            </a:r>
          </a:p>
          <a:p>
            <a:r>
              <a:rPr lang="el-GR" sz="1600" cap="all"/>
              <a:t>Επιλογή των ερευνητικών ομάδων </a:t>
            </a:r>
            <a:r>
              <a:rPr lang="el-GR" sz="1600" cap="all" err="1"/>
              <a:t>επι</a:t>
            </a:r>
            <a:r>
              <a:rPr lang="el-GR" sz="1600" cap="all"/>
              <a:t> των οποίων θα διερευνήσουμε τις ερωτήσεις</a:t>
            </a:r>
          </a:p>
          <a:p>
            <a:r>
              <a:rPr lang="el-GR" sz="1600" cap="all"/>
              <a:t>Επιλογή του κατάλληλου σχεδίου και των μεθόδων</a:t>
            </a:r>
          </a:p>
          <a:p>
            <a:r>
              <a:rPr lang="el-GR" sz="1600" cap="all"/>
              <a:t>Αξιολόγηση και </a:t>
            </a:r>
            <a:r>
              <a:rPr lang="el-GR" sz="1600" cap="all" err="1"/>
              <a:t>επανασύνταξη</a:t>
            </a:r>
            <a:r>
              <a:rPr lang="el-GR" sz="1600" cap="all"/>
              <a:t> των ερευνητικών </a:t>
            </a:r>
            <a:r>
              <a:rPr lang="el-GR" sz="1600" cap="all" err="1"/>
              <a:t>υποερωτημάτων</a:t>
            </a:r>
            <a:endParaRPr lang="el-GR" sz="1600" cap="all"/>
          </a:p>
          <a:p>
            <a:r>
              <a:rPr lang="el-GR" sz="1600" cap="all"/>
              <a:t>Συλλογή δεδομένων</a:t>
            </a:r>
          </a:p>
          <a:p>
            <a:r>
              <a:rPr lang="el-GR" sz="1600" cap="all"/>
              <a:t>Αξιολόγηση και </a:t>
            </a:r>
            <a:r>
              <a:rPr lang="el-GR" sz="1600" cap="all" err="1"/>
              <a:t>επανασύνταξη</a:t>
            </a:r>
            <a:r>
              <a:rPr lang="el-GR" sz="1600" cap="all"/>
              <a:t> των ερευνητικών </a:t>
            </a:r>
            <a:r>
              <a:rPr lang="el-GR" sz="1600" cap="all" err="1"/>
              <a:t>υποερωτημάτων</a:t>
            </a:r>
            <a:endParaRPr lang="el-GR" sz="1600" cap="all"/>
          </a:p>
          <a:p>
            <a:r>
              <a:rPr lang="el-GR" sz="1600" cap="all"/>
              <a:t>Ανάλυση δεδομένων</a:t>
            </a:r>
          </a:p>
          <a:p>
            <a:r>
              <a:rPr lang="el-GR" sz="1600" cap="all"/>
              <a:t>Γενίκευση και αξιολόγηση της ανάλυσης</a:t>
            </a:r>
          </a:p>
          <a:p>
            <a:r>
              <a:rPr lang="el-GR" sz="1600" cap="all"/>
              <a:t>Σύνταξη των ευρημάτων </a:t>
            </a:r>
            <a:endParaRPr lang="en-US" sz="1600" cap="all"/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568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902" y="1194180"/>
            <a:ext cx="3523938" cy="5020353"/>
          </a:xfrm>
        </p:spPr>
        <p:txBody>
          <a:bodyPr>
            <a:normAutofit/>
          </a:bodyPr>
          <a:lstStyle/>
          <a:p>
            <a:r>
              <a:rPr lang="el-GR" sz="3400"/>
              <a:t>ΟΙ ΑΝΑΠΑΡΑΣΤΑΣΕΙΣ ΚΑΙ ΟΙ ΤΡΟΠΟΙ ΠΟΥ ΜΙΛΑΜΕ ΓΙΑ ΑΥΤΕΣ</a:t>
            </a:r>
            <a:br>
              <a:rPr lang="el-GR" sz="3400"/>
            </a:br>
            <a:endParaRPr lang="en-US" sz="3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541" y="1194179"/>
            <a:ext cx="6114847" cy="5020353"/>
          </a:xfrm>
        </p:spPr>
        <p:txBody>
          <a:bodyPr>
            <a:normAutofit/>
          </a:bodyPr>
          <a:lstStyle/>
          <a:p>
            <a:pPr marL="530352" lvl="1" indent="0">
              <a:buNone/>
            </a:pPr>
            <a:r>
              <a:rPr lang="el-GR" sz="1700"/>
              <a:t>ΚΑΤΑΣΚΕΥΑΖΟΝΤΑΙ ΜΕΣΑ ΑΠΟ ΤΟ ΛΟΓΟ</a:t>
            </a:r>
          </a:p>
          <a:p>
            <a:pPr marL="530352" lvl="1" indent="0">
              <a:buNone/>
            </a:pPr>
            <a:endParaRPr lang="el-GR" sz="1700"/>
          </a:p>
          <a:p>
            <a:pPr marL="530352" lvl="1" indent="0">
              <a:buNone/>
            </a:pPr>
            <a:r>
              <a:rPr lang="el-GR" sz="1700"/>
              <a:t>ΕΡΜΗΝΕΥΟΝΤΑΙ ΑΝΑΛΟΓΑ ΜΕ ΤΟ ΧΡΟΝΟ, ΧΩΡΟ ΚΟΥΛΤΟΥΡΑ ΠΟΥ ΜΕΛΕΤΑΜΕ</a:t>
            </a:r>
            <a:endParaRPr lang="en-US" sz="1700"/>
          </a:p>
          <a:p>
            <a:pPr marL="530352" lvl="1" indent="0">
              <a:buNone/>
            </a:pPr>
            <a:r>
              <a:rPr lang="en-US" sz="1700"/>
              <a:t>	</a:t>
            </a:r>
            <a:r>
              <a:rPr lang="el-GR" sz="1700"/>
              <a:t>Η ΚΟΥΛΤΟΥΡΑ ΤΟΥ ΜΕΣΟΥ</a:t>
            </a:r>
          </a:p>
          <a:p>
            <a:pPr marL="530352" lvl="1" indent="0">
              <a:buNone/>
            </a:pPr>
            <a:r>
              <a:rPr lang="el-GR" sz="1700"/>
              <a:t>	Η ΑΝΤΙΛΗΨΗ/ΟΡΙΟΘΕΤΗΣΗ ΤΗΣ ΕΝΝΟΙΑΣ ΔΗΜΟΣΙΟΓΡΑΦΙΑ</a:t>
            </a:r>
          </a:p>
          <a:p>
            <a:pPr marL="530352" lvl="1" indent="0">
              <a:buNone/>
            </a:pPr>
            <a:r>
              <a:rPr lang="el-GR" sz="1700"/>
              <a:t>	ΤΗΣ ΔΟΥΛΕΙΑΣ ΤΟΥ ΔΗΜΟΣΙΟΓΡΑΦΟΥ</a:t>
            </a:r>
          </a:p>
          <a:p>
            <a:pPr marL="530352" lvl="1" indent="0">
              <a:buNone/>
            </a:pPr>
            <a:r>
              <a:rPr lang="el-GR" sz="1700"/>
              <a:t>	ΤΗΣ ΕΞΕΛΙΞΗΣ ΤΟΥ ΕΚΑΣΤΟΤΕ ΕΠΙΚΟΙΝΩΝΙΑΚΟΥ ΣΥΣΤΗΜΑΤΟΣ</a:t>
            </a:r>
          </a:p>
          <a:p>
            <a:pPr marL="530352" lvl="1" indent="0">
              <a:buNone/>
            </a:pPr>
            <a:endParaRPr lang="el-GR" sz="1700"/>
          </a:p>
          <a:p>
            <a:pPr marL="530352" lvl="1" indent="0">
              <a:buNone/>
            </a:pPr>
            <a:r>
              <a:rPr lang="el-GR" sz="1700"/>
              <a:t>ΑΝΤΛΟΥΝ ΑΠΟ ΑΦΗΓΗΣΕΙΣ (</a:t>
            </a:r>
            <a:r>
              <a:rPr lang="en-US" sz="1700"/>
              <a:t>DISCOURSES) </a:t>
            </a:r>
            <a:r>
              <a:rPr lang="el-GR" sz="1700"/>
              <a:t>ΠΟΥ ΕΙΝΑΙ ΣΕΤ ΚΩΔΙΚΩΝ ΜΕ ΤΟΥΣ ΟΠΟΙΟΥΣ ΕΡΜΗΝΕΥΟΥΜΕ ΤΟΝ ΚΟΣΜΟ ΓΥΡΩ ΜΑΣ (ΗΘΙΚΕΣ, ΚΟΣΜΟΠΟΛΙΤΙΚΕΣ, ΠΟΛΙΤΙΣΜΙΚΕΣ, ΠΟΛΙΤΙΚΕΣ, ΦΕΜΙΝΙΣΤΙΚΕΣ, ΚΟΙΝΩΝΙΚΕΣ, ΙΑΤΡΙΚΕΣ ΚΛΠ)</a:t>
            </a:r>
          </a:p>
          <a:p>
            <a:pPr marL="530352" lvl="1" indent="0">
              <a:buNone/>
            </a:pPr>
            <a:endParaRPr lang="el-GR" sz="1700"/>
          </a:p>
          <a:p>
            <a:pPr marL="530352" lvl="1" indent="0">
              <a:buNone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038155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D98E-5B02-814A-AA36-99088C9A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ΜΕΛΕΤΗ ΕΙΔΗΣΕΟΓΡΑΦΙΚΟΥ ΚΕΙΜΕΝΟΥΜΕΛΕΤΗ ΕΙΔΗΣΕΟΓΡΑΦΙΚΟΥ ΚΕΙΜΕΝΟΥ</a:t>
            </a:r>
            <a:endParaRPr lang="en-G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5E58-BBD8-AE42-8C30-A4ECAE9F9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hlinkClick r:id="rId2"/>
              </a:rPr>
              <a:t>Δελτίο ΣΚΑΙ 06/04/2021</a:t>
            </a:r>
            <a:endParaRPr lang="el-GR" dirty="0"/>
          </a:p>
          <a:p>
            <a:r>
              <a:rPr lang="el-GR" dirty="0">
                <a:hlinkClick r:id="rId3"/>
              </a:rPr>
              <a:t>Δελτίο ΑΝΤ1 06/04/2021</a:t>
            </a:r>
            <a:endParaRPr lang="el-GR" dirty="0"/>
          </a:p>
          <a:p>
            <a:r>
              <a:rPr lang="el-GR" dirty="0">
                <a:hlinkClick r:id="rId4"/>
              </a:rPr>
              <a:t>Εκπομπή ‘σήμερα’ –τροχαίο Βουλή</a:t>
            </a:r>
            <a:endParaRPr lang="el-GR" dirty="0"/>
          </a:p>
          <a:p>
            <a:r>
              <a:rPr lang="el-GR" dirty="0">
                <a:hlinkClick r:id="rId5"/>
              </a:rPr>
              <a:t>Δελτίο </a:t>
            </a:r>
            <a:r>
              <a:rPr lang="en-US" dirty="0">
                <a:hlinkClick r:id="rId5"/>
              </a:rPr>
              <a:t>OPEN- </a:t>
            </a:r>
            <a:r>
              <a:rPr lang="el-GR" dirty="0">
                <a:hlinkClick r:id="rId5"/>
              </a:rPr>
              <a:t>τροχαίο Βουλή</a:t>
            </a:r>
            <a:endParaRPr lang="el-GR" dirty="0"/>
          </a:p>
          <a:p>
            <a:r>
              <a:rPr lang="el-GR" dirty="0">
                <a:hlinkClick r:id="rId6"/>
              </a:rPr>
              <a:t>Δελτίο</a:t>
            </a:r>
            <a:r>
              <a:rPr lang="el-GR" dirty="0"/>
              <a:t> </a:t>
            </a:r>
            <a:r>
              <a:rPr lang="en-US" dirty="0"/>
              <a:t>Alpha- </a:t>
            </a:r>
            <a:r>
              <a:rPr lang="el-GR" dirty="0"/>
              <a:t>τροχαίο Βουλή</a:t>
            </a:r>
          </a:p>
          <a:p>
            <a:r>
              <a:rPr lang="el-GR" dirty="0">
                <a:hlinkClick r:id="rId7"/>
              </a:rPr>
              <a:t>Δελτίο ΕΡΤ- τροχαίο Βουλή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611274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8CA5AE-F2E4-4A6F-B986-89804B1EC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81BB2-7F2C-174C-A650-E497F516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Autofit/>
          </a:bodyPr>
          <a:lstStyle/>
          <a:p>
            <a:r>
              <a:rPr lang="en-US" sz="3000" cap="all" dirty="0"/>
              <a:t>ΜΕΛΕΤΗ ΕΙΔΗΣΕΟΓΡΑΦΙΚΟΥ ΚΕΙΜΕΝΟΥΜΕΛΕΤΗ ΕΙΔΗΣΕΟΓΡΑΦΙΚΟΥ ΚΕΙΜΕΝΟΥ (ΕΝΗΜΕΡΩΤΙΚΕΣ ΕΚΠΟΜΠΕΣ)</a:t>
            </a:r>
            <a:endParaRPr lang="en-GR" sz="30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8C0BAEC-F516-4263-BDBE-2D9BE7DB0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446316"/>
            <a:ext cx="5793475" cy="3421083"/>
          </a:xfrm>
        </p:spPr>
        <p:txBody>
          <a:bodyPr>
            <a:normAutofit/>
          </a:bodyPr>
          <a:lstStyle/>
          <a:p>
            <a:r>
              <a:rPr lang="el-GR" dirty="0"/>
              <a:t>Η ΔΟΜΗ</a:t>
            </a:r>
          </a:p>
          <a:p>
            <a:r>
              <a:rPr lang="el-GR" dirty="0"/>
              <a:t>ΟΙ ΚΑΛΕΣΜΕΝΟΙ</a:t>
            </a:r>
          </a:p>
          <a:p>
            <a:r>
              <a:rPr lang="el-GR" dirty="0"/>
              <a:t>Ο ΡΟΛΟΣ ΤΟΥ ΔΗΜΟΣΙΟΓΡΑΦΟΥ</a:t>
            </a:r>
          </a:p>
          <a:p>
            <a:r>
              <a:rPr lang="el-GR" dirty="0"/>
              <a:t>Η ΑΝΑΓΝΩΣΗ ΤΩΝ ΕΦΗΜΕΡΙΔΩΝ</a:t>
            </a:r>
          </a:p>
          <a:p>
            <a:r>
              <a:rPr lang="el-GR" dirty="0"/>
              <a:t>Ο ΣΧΟΛΙΑΣΜΟΣ</a:t>
            </a:r>
          </a:p>
          <a:p>
            <a:r>
              <a:rPr lang="el-GR" dirty="0"/>
              <a:t>Η ΑΝΤΙΠΑΡΑΘΕΣΗ </a:t>
            </a:r>
          </a:p>
          <a:p>
            <a:r>
              <a:rPr lang="el-GR" dirty="0"/>
              <a:t>ΤΟ ΡΕΠΟΡΤΑΖ</a:t>
            </a:r>
          </a:p>
        </p:txBody>
      </p:sp>
      <p:pic>
        <p:nvPicPr>
          <p:cNvPr id="5" name="Content Placeholder 4" descr="A person and person shaking hands&#10;&#10;Description automatically generated with low confidence">
            <a:extLst>
              <a:ext uri="{FF2B5EF4-FFF2-40B4-BE49-F238E27FC236}">
                <a16:creationId xmlns:a16="http://schemas.microsoft.com/office/drawing/2014/main" id="{936FC5A1-CEB5-A248-9055-BBB63BBD0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9" r="-2" b="-2"/>
          <a:stretch/>
        </p:blipFill>
        <p:spPr>
          <a:xfrm>
            <a:off x="7766304" y="2281428"/>
            <a:ext cx="4425696" cy="2295144"/>
          </a:xfrm>
          <a:prstGeom prst="rect">
            <a:avLst/>
          </a:prstGeom>
        </p:spPr>
      </p:pic>
      <p:pic>
        <p:nvPicPr>
          <p:cNvPr id="9" name="Picture 8" descr="Two m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0DFE926-102F-A342-9408-2B5B48796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2645"/>
          <a:stretch/>
        </p:blipFill>
        <p:spPr>
          <a:xfrm>
            <a:off x="7764663" y="10"/>
            <a:ext cx="4427336" cy="2295134"/>
          </a:xfrm>
          <a:prstGeom prst="rect">
            <a:avLst/>
          </a:prstGeom>
        </p:spPr>
      </p:pic>
      <p:sp>
        <p:nvSpPr>
          <p:cNvPr id="27" name="Rectangle 17">
            <a:extLst>
              <a:ext uri="{FF2B5EF4-FFF2-40B4-BE49-F238E27FC236}">
                <a16:creationId xmlns:a16="http://schemas.microsoft.com/office/drawing/2014/main" id="{E67E3959-D0D8-49DB-A48B-CE4FC368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6064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0F9FCAD-68DB-5346-B7EE-E6CDD5B9CA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87" r="-3" b="4728"/>
          <a:stretch/>
        </p:blipFill>
        <p:spPr>
          <a:xfrm>
            <a:off x="7764664" y="4576572"/>
            <a:ext cx="4427336" cy="22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39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5852-EAD0-D44A-9786-7BB3607C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cap="all" dirty="0"/>
              <a:t>ΜΕΛΕΤΗ ΕΙΔΗΣΕΟΓΡΑΦΙΚΟΥ ΚΕΙΜΕΝΟΥΜΕΛΕΤΗ ΕΙΔΗΣΕΟΓΡΑΦΙΚΟΥ ΚΕΙΜΕΝΟΥ (ΕΝΗΜΕΡΩΤΙΚΕΣ ΕΚΠΟΜΠΕΣ)</a:t>
            </a:r>
          </a:p>
        </p:txBody>
      </p:sp>
      <p:pic>
        <p:nvPicPr>
          <p:cNvPr id="11" name="Picture 10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18DDDF7A-2E78-B143-AB63-01A6D7332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36" y="1366102"/>
            <a:ext cx="3555130" cy="2026424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FEA7A2-B43E-704D-A692-D837C41A8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800" y="1377568"/>
            <a:ext cx="3561766" cy="2003493"/>
          </a:xfrm>
          <a:prstGeom prst="rect">
            <a:avLst/>
          </a:prstGeom>
        </p:spPr>
      </p:pic>
      <p:pic>
        <p:nvPicPr>
          <p:cNvPr id="7" name="Picture 6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9C7E7791-86B3-D44B-92A2-FF64F3831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300" y="1533395"/>
            <a:ext cx="3561766" cy="1691838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1601314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291</TotalTime>
  <Words>1123</Words>
  <Application>Microsoft Macintosh PowerPoint</Application>
  <PresentationFormat>Widescreen</PresentationFormat>
  <Paragraphs>201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Franklin Gothic Book</vt:lpstr>
      <vt:lpstr>Times New Roman</vt:lpstr>
      <vt:lpstr>Crop</vt:lpstr>
      <vt:lpstr>Μέθοδοι ερευνασ ειδησεογραφικου ΚΕΙΜΕΝΟΥ και ακροατηριων ειδησεων</vt:lpstr>
      <vt:lpstr>Η ερευνητική αξία του Twitter</vt:lpstr>
      <vt:lpstr>Η οργανωσιακη κουλτουρα του μεσου</vt:lpstr>
      <vt:lpstr>ΠΕΡΙΕΧΟΜΕΝΑ </vt:lpstr>
      <vt:lpstr>ΠΩΣ ΣΧΕΔΙΑΖΟΥΜΕ ΕΝΑ PROJECT</vt:lpstr>
      <vt:lpstr>ΟΙ ΑΝΑΠΑΡΑΣΤΑΣΕΙΣ ΚΑΙ ΟΙ ΤΡΟΠΟΙ ΠΟΥ ΜΙΛΑΜΕ ΓΙΑ ΑΥΤΕΣ </vt:lpstr>
      <vt:lpstr>ΜΕΛΕΤΗ ΕΙΔΗΣΕΟΓΡΑΦΙΚΟΥ ΚΕΙΜΕΝΟΥΜΕΛΕΤΗ ΕΙΔΗΣΕΟΓΡΑΦΙΚΟΥ ΚΕΙΜΕΝΟΥ</vt:lpstr>
      <vt:lpstr>ΜΕΛΕΤΗ ΕΙΔΗΣΕΟΓΡΑΦΙΚΟΥ ΚΕΙΜΕΝΟΥΜΕΛΕΤΗ ΕΙΔΗΣΕΟΓΡΑΦΙΚΟΥ ΚΕΙΜΕΝΟΥ (ΕΝΗΜΕΡΩΤΙΚΕΣ ΕΚΠΟΜΠΕΣ)</vt:lpstr>
      <vt:lpstr>ΜΕΛΕΤΗ ΕΙΔΗΣΕΟΓΡΑΦΙΚΟΥ ΚΕΙΜΕΝΟΥΜΕΛΕΤΗ ΕΙΔΗΣΕΟΓΡΑΦΙΚΟΥ ΚΕΙΜΕΝΟΥ (ΕΝΗΜΕΡΩΤΙΚΕΣ ΕΚΠΟΜΠΕΣ)</vt:lpstr>
      <vt:lpstr>ΜΕΛΕΤΗ ΕΙΔΗΣΕΟΓΡΑΦΙΚΟΥ ΚΕΙΜΕΝΟΥΜΕΛΕΤΗ ΕΙΔΗΣΕΟΓΡΑΦΙΚΟΥ ΚΕΙΜΕΝΟΥ (ΕΝΗΜΕΡΩΤΙΚΕΣ ΕΚΠΟΜΠΕΣ)</vt:lpstr>
      <vt:lpstr>ΜΕΛΕΤΗ ΕΙΔΗΣΕΟΓΡΑΦΙΚΟΥ ΚΕΙΜΕΝΟΥΜΕΛΕΤΗ ΕΙΔΗΣΕΟΓΡΑΦΙΚΟΥ ΚΕΙΜΕΝΟΥ (ΕΝΗΜΕΡΩΤΙΚΕΣ ΕΚΠΟΜΠΕΣ)</vt:lpstr>
      <vt:lpstr>ΜΕΛΕΤΗ ΕΙΔΗΣΕΟΓΡΑΦΙΚΟΥ ΚΕΙΜΕΝΟΥ</vt:lpstr>
      <vt:lpstr>ΜΕΛΕΤΗ ΕΙΔΗΣΕΟΓΡΑΦΙΚΟΥ ΚΕΙΜΕΝΟΥ</vt:lpstr>
      <vt:lpstr>ΜΕΛΕΤΗ ΕΙΔΗΣΕΟΓΡΑΦΙΚΟΥ ΚΕΙΜΕΝΟΥ</vt:lpstr>
      <vt:lpstr>ΜΕΛΕΤΗ ΕΙΔΗΣΕΟΓΡΑΦΙΚΟΥ ΚΕΙΜΕΝΟΥ</vt:lpstr>
      <vt:lpstr>ΜΕΛΕΤΗ ΑΚΡΟΑΤΗΡΙΩΝ ΕΙΔΗΣΕΩΝ</vt:lpstr>
      <vt:lpstr>ΜΕΛΕΤΗ ΑΚΡΟΑΤΗΡΙΩΝ ΕΙΔΗΣΕΩΝ- ΠΩΣ ΚΑΝΟΥΜΕ ΤΗΝ ΕΡΕΥΝΑ</vt:lpstr>
      <vt:lpstr>Research Ethics (Mauthner, Birch, Jessop and Miller 2002, Aoir 2019)  </vt:lpstr>
      <vt:lpstr>ΣΤΡΑΤΗΓΙΚΕΣ ΑΝΑΛΥΣΗΣ ΣΤΗΝ ΠΟΙΟΤΙΚΗ ΕΡΕΥΝΑ ΜΕΣΩΝ</vt:lpstr>
      <vt:lpstr>ΘΕΜΑΤΙΚΗ ΑΝΑΛΥΣΗ  (THEMATIC ANALYSIS)</vt:lpstr>
      <vt:lpstr>Η ΑΝΑΛΥΣΗ ΚΕΙΜΕΝΟΥ</vt:lpstr>
      <vt:lpstr>ΑΝΑΛΥΣΗ ΛΟΓΟΥ (DISCOURSE ANALYSIS)</vt:lpstr>
      <vt:lpstr>ΑΝΑΛΥΣΗ ΑΦΗΓΗΣΗΣ (NARRATIVE ANALYSIS)</vt:lpstr>
      <vt:lpstr>ΚΡΙΤΙΚΗ ΑΝΑΛΥΣΗ ΛΟΓΟΥ (CDA)-  Η ΠΡΟΣΕΓΓΙΣΗ FAIRCLOUGH</vt:lpstr>
      <vt:lpstr>REPORTING-ΣΥΓΓΡΑΦΗ ΑΝΑΛΥΣΗΣ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Μέθοδοι ερευνασ ειδησεογραφικου περιεχομενου και ακροατηριων ειδησεων</dc:title>
  <dc:creator>Despina Chronaki</dc:creator>
  <cp:lastModifiedBy>Despina Chronaki</cp:lastModifiedBy>
  <cp:revision>11</cp:revision>
  <dcterms:created xsi:type="dcterms:W3CDTF">2021-04-06T15:37:40Z</dcterms:created>
  <dcterms:modified xsi:type="dcterms:W3CDTF">2021-04-08T15:09:27Z</dcterms:modified>
</cp:coreProperties>
</file>