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4"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12192000" cy="6858000"/>
  <p:notesSz cx="6858000" cy="9144000"/>
  <p:defaultTextStyle>
    <a:defPPr>
      <a:defRPr lang="en-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512"/>
    <p:restoredTop sz="95781"/>
  </p:normalViewPr>
  <p:slideViewPr>
    <p:cSldViewPr snapToGrid="0" snapToObjects="1">
      <p:cViewPr varScale="1">
        <p:scale>
          <a:sx n="98" d="100"/>
          <a:sy n="98" d="100"/>
        </p:scale>
        <p:origin x="216" y="4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lstStyle>
            <a:lvl1pPr algn="l">
              <a:lnSpc>
                <a:spcPct val="100000"/>
              </a:lnSpc>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3/31/21</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180804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3/31/21</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572665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3/31/21</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4579226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3/31/21</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754474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3/31/21</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745952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3/31/21</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632041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3/31/21</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19861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3/31/21</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181186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3/31/21</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911613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3/31/21</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622011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3/31/21</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852173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3/31/21</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57686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lIns="109728" tIns="109728" rIns="109728" bIns="91440" anchor="ct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lIns="109728" tIns="109728" rIns="109728"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lIns="109728" tIns="109728" rIns="109728" bIns="91440" anchor="ctr"/>
          <a:lstStyle>
            <a:lvl1pPr algn="l">
              <a:defRPr sz="1200">
                <a:solidFill>
                  <a:schemeClr val="tx1">
                    <a:tint val="75000"/>
                  </a:schemeClr>
                </a:solidFill>
              </a:defRPr>
            </a:lvl1pPr>
          </a:lstStyle>
          <a:p>
            <a:fld id="{3C04E684-10F4-4CC3-A0B9-F03AA7BE37CF}" type="datetimeFigureOut">
              <a:rPr lang="en-US" smtClean="0"/>
              <a:t>3/31/21</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lIns="109728" tIns="109728" rIns="109728" bIns="9144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lIns="109728" tIns="109728" rIns="109728" bIns="9144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4152512261"/>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62" r:id="rId5"/>
    <p:sldLayoutId id="2147483663" r:id="rId6"/>
    <p:sldLayoutId id="2147483669" r:id="rId7"/>
    <p:sldLayoutId id="2147483664" r:id="rId8"/>
    <p:sldLayoutId id="2147483665" r:id="rId9"/>
    <p:sldLayoutId id="2147483666" r:id="rId10"/>
    <p:sldLayoutId id="2147483667" r:id="rId11"/>
    <p:sldLayoutId id="2147483668" r:id="rId12"/>
  </p:sldLayoutIdLst>
  <p:txStyles>
    <p:titleStyle>
      <a:lvl1pPr algn="l" defTabSz="914400" rtl="0" eaLnBrk="1" latinLnBrk="0" hangingPunct="1">
        <a:lnSpc>
          <a:spcPct val="90000"/>
        </a:lnSpc>
        <a:spcBef>
          <a:spcPct val="0"/>
        </a:spcBef>
        <a:buNone/>
        <a:defRPr sz="4400" b="1"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B6BA45-21D7-4ECD-971E-90FC03AE1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colourful light bulb with business icons">
            <a:extLst>
              <a:ext uri="{FF2B5EF4-FFF2-40B4-BE49-F238E27FC236}">
                <a16:creationId xmlns:a16="http://schemas.microsoft.com/office/drawing/2014/main" id="{F528559A-AB39-4AFD-A8F4-DC2AA9A41F1F}"/>
              </a:ext>
            </a:extLst>
          </p:cNvPr>
          <p:cNvPicPr>
            <a:picLocks noChangeAspect="1"/>
          </p:cNvPicPr>
          <p:nvPr/>
        </p:nvPicPr>
        <p:blipFill rotWithShape="1">
          <a:blip r:embed="rId2"/>
          <a:srcRect t="11465" b="8178"/>
          <a:stretch/>
        </p:blipFill>
        <p:spPr>
          <a:xfrm>
            <a:off x="20" y="10"/>
            <a:ext cx="12191980" cy="6857990"/>
          </a:xfrm>
          <a:prstGeom prst="rect">
            <a:avLst/>
          </a:prstGeom>
        </p:spPr>
      </p:pic>
      <p:sp useBgFill="1">
        <p:nvSpPr>
          <p:cNvPr id="11" name="Freeform: Shape 10">
            <a:extLst>
              <a:ext uri="{FF2B5EF4-FFF2-40B4-BE49-F238E27FC236}">
                <a16:creationId xmlns:a16="http://schemas.microsoft.com/office/drawing/2014/main" id="{EED8D03E-F375-4E67-B932-FF9B007BB4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997530" y="1025355"/>
            <a:ext cx="3850317" cy="6538623"/>
          </a:xfrm>
          <a:custGeom>
            <a:avLst/>
            <a:gdLst>
              <a:gd name="connsiteX0" fmla="*/ 0 w 3850317"/>
              <a:gd name="connsiteY0" fmla="*/ 0 h 5978116"/>
              <a:gd name="connsiteX1" fmla="*/ 3850317 w 3850317"/>
              <a:gd name="connsiteY1" fmla="*/ 0 h 5978116"/>
              <a:gd name="connsiteX2" fmla="*/ 3840373 w 3850317"/>
              <a:gd name="connsiteY2" fmla="*/ 258313 h 5978116"/>
              <a:gd name="connsiteX3" fmla="*/ 3755448 w 3850317"/>
              <a:gd name="connsiteY3" fmla="*/ 1537847 h 5978116"/>
              <a:gd name="connsiteX4" fmla="*/ 3150490 w 3850317"/>
              <a:gd name="connsiteY4" fmla="*/ 3989537 h 5978116"/>
              <a:gd name="connsiteX5" fmla="*/ 3089544 w 3850317"/>
              <a:gd name="connsiteY5" fmla="*/ 3606200 h 5978116"/>
              <a:gd name="connsiteX6" fmla="*/ 2922635 w 3850317"/>
              <a:gd name="connsiteY6" fmla="*/ 4519351 h 5978116"/>
              <a:gd name="connsiteX7" fmla="*/ 2904628 w 3850317"/>
              <a:gd name="connsiteY7" fmla="*/ 4466023 h 5978116"/>
              <a:gd name="connsiteX8" fmla="*/ 2825329 w 3850317"/>
              <a:gd name="connsiteY8" fmla="*/ 4562983 h 5978116"/>
              <a:gd name="connsiteX9" fmla="*/ 2695127 w 3850317"/>
              <a:gd name="connsiteY9" fmla="*/ 4973329 h 5978116"/>
              <a:gd name="connsiteX10" fmla="*/ 2501208 w 3850317"/>
              <a:gd name="connsiteY10" fmla="*/ 4457366 h 5978116"/>
              <a:gd name="connsiteX11" fmla="*/ 2209291 w 3850317"/>
              <a:gd name="connsiteY11" fmla="*/ 5028388 h 5978116"/>
              <a:gd name="connsiteX12" fmla="*/ 2135532 w 3850317"/>
              <a:gd name="connsiteY12" fmla="*/ 5321344 h 5978116"/>
              <a:gd name="connsiteX13" fmla="*/ 2009139 w 3850317"/>
              <a:gd name="connsiteY13" fmla="*/ 4714655 h 5978116"/>
              <a:gd name="connsiteX14" fmla="*/ 1918759 w 3850317"/>
              <a:gd name="connsiteY14" fmla="*/ 4486454 h 5978116"/>
              <a:gd name="connsiteX15" fmla="*/ 1800676 w 3850317"/>
              <a:gd name="connsiteY15" fmla="*/ 4608346 h 5978116"/>
              <a:gd name="connsiteX16" fmla="*/ 1614721 w 3850317"/>
              <a:gd name="connsiteY16" fmla="*/ 5319612 h 5978116"/>
              <a:gd name="connsiteX17" fmla="*/ 1530921 w 3850317"/>
              <a:gd name="connsiteY17" fmla="*/ 5433540 h 5978116"/>
              <a:gd name="connsiteX18" fmla="*/ 1569705 w 3850317"/>
              <a:gd name="connsiteY18" fmla="*/ 4803650 h 5978116"/>
              <a:gd name="connsiteX19" fmla="*/ 1517416 w 3850317"/>
              <a:gd name="connsiteY19" fmla="*/ 4640204 h 5978116"/>
              <a:gd name="connsiteX20" fmla="*/ 1425997 w 3850317"/>
              <a:gd name="connsiteY20" fmla="*/ 4800187 h 5978116"/>
              <a:gd name="connsiteX21" fmla="*/ 1348083 w 3850317"/>
              <a:gd name="connsiteY21" fmla="*/ 5363245 h 5978116"/>
              <a:gd name="connsiteX22" fmla="*/ 1200566 w 3850317"/>
              <a:gd name="connsiteY22" fmla="*/ 5526691 h 5978116"/>
              <a:gd name="connsiteX23" fmla="*/ 1027770 w 3850317"/>
              <a:gd name="connsiteY23" fmla="*/ 5803718 h 5978116"/>
              <a:gd name="connsiteX24" fmla="*/ 892373 w 3850317"/>
              <a:gd name="connsiteY24" fmla="*/ 5604950 h 5978116"/>
              <a:gd name="connsiteX25" fmla="*/ 681487 w 3850317"/>
              <a:gd name="connsiteY25" fmla="*/ 5914528 h 5978116"/>
              <a:gd name="connsiteX26" fmla="*/ 414155 w 3850317"/>
              <a:gd name="connsiteY26" fmla="*/ 5817569 h 5978116"/>
              <a:gd name="connsiteX27" fmla="*/ 360135 w 3850317"/>
              <a:gd name="connsiteY27" fmla="*/ 5287062 h 5978116"/>
              <a:gd name="connsiteX28" fmla="*/ 281875 w 3850317"/>
              <a:gd name="connsiteY28" fmla="*/ 4677256 h 5978116"/>
              <a:gd name="connsiteX29" fmla="*/ 237897 w 3850317"/>
              <a:gd name="connsiteY29" fmla="*/ 4207696 h 5978116"/>
              <a:gd name="connsiteX30" fmla="*/ 145093 w 3850317"/>
              <a:gd name="connsiteY30" fmla="*/ 3878379 h 5978116"/>
              <a:gd name="connsiteX31" fmla="*/ 72373 w 3850317"/>
              <a:gd name="connsiteY31" fmla="*/ 2447189 h 5978116"/>
              <a:gd name="connsiteX32" fmla="*/ 0 w 3850317"/>
              <a:gd name="connsiteY32" fmla="*/ 0 h 5978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3850317" h="5978116">
                <a:moveTo>
                  <a:pt x="0" y="0"/>
                </a:moveTo>
                <a:lnTo>
                  <a:pt x="3850317" y="0"/>
                </a:lnTo>
                <a:lnTo>
                  <a:pt x="3840373" y="258313"/>
                </a:lnTo>
                <a:cubicBezTo>
                  <a:pt x="3816350" y="852957"/>
                  <a:pt x="3786959" y="1372106"/>
                  <a:pt x="3755448" y="1537847"/>
                </a:cubicBezTo>
                <a:cubicBezTo>
                  <a:pt x="3300085" y="3936555"/>
                  <a:pt x="3150490" y="3989537"/>
                  <a:pt x="3150490" y="3989537"/>
                </a:cubicBezTo>
                <a:cubicBezTo>
                  <a:pt x="3150490" y="3989537"/>
                  <a:pt x="3124172" y="3732940"/>
                  <a:pt x="3089544" y="3606200"/>
                </a:cubicBezTo>
                <a:cubicBezTo>
                  <a:pt x="3082618" y="3784537"/>
                  <a:pt x="2946529" y="4491302"/>
                  <a:pt x="2922635" y="4519351"/>
                </a:cubicBezTo>
                <a:cubicBezTo>
                  <a:pt x="2916749" y="4502729"/>
                  <a:pt x="2910515" y="4484030"/>
                  <a:pt x="2904628" y="4466023"/>
                </a:cubicBezTo>
                <a:cubicBezTo>
                  <a:pt x="2884890" y="4501344"/>
                  <a:pt x="2859958" y="4534241"/>
                  <a:pt x="2825329" y="4562983"/>
                </a:cubicBezTo>
                <a:cubicBezTo>
                  <a:pt x="2706208" y="4662020"/>
                  <a:pt x="2743260" y="4833430"/>
                  <a:pt x="2695127" y="4973329"/>
                </a:cubicBezTo>
                <a:cubicBezTo>
                  <a:pt x="2446495" y="4877408"/>
                  <a:pt x="2545186" y="4641589"/>
                  <a:pt x="2501208" y="4457366"/>
                </a:cubicBezTo>
                <a:cubicBezTo>
                  <a:pt x="2341225" y="4936277"/>
                  <a:pt x="2267120" y="4837932"/>
                  <a:pt x="2209291" y="5028388"/>
                </a:cubicBezTo>
                <a:cubicBezTo>
                  <a:pt x="2137610" y="5264900"/>
                  <a:pt x="2135532" y="5321344"/>
                  <a:pt x="2135532" y="5321344"/>
                </a:cubicBezTo>
                <a:cubicBezTo>
                  <a:pt x="2004983" y="5137467"/>
                  <a:pt x="2054502" y="4933506"/>
                  <a:pt x="2009139" y="4714655"/>
                </a:cubicBezTo>
                <a:cubicBezTo>
                  <a:pt x="1956503" y="4642281"/>
                  <a:pt x="1932264" y="4565753"/>
                  <a:pt x="1918759" y="4486454"/>
                </a:cubicBezTo>
                <a:cubicBezTo>
                  <a:pt x="1889671" y="4439359"/>
                  <a:pt x="1848463" y="4656479"/>
                  <a:pt x="1800676" y="4608346"/>
                </a:cubicBezTo>
                <a:cubicBezTo>
                  <a:pt x="1760507" y="4832391"/>
                  <a:pt x="1681208" y="5047087"/>
                  <a:pt x="1614721" y="5319612"/>
                </a:cubicBezTo>
                <a:cubicBezTo>
                  <a:pt x="1580786" y="5457780"/>
                  <a:pt x="1530574" y="5446352"/>
                  <a:pt x="1530921" y="5433540"/>
                </a:cubicBezTo>
                <a:cubicBezTo>
                  <a:pt x="1532998" y="5109418"/>
                  <a:pt x="1600177" y="5128464"/>
                  <a:pt x="1569705" y="4803650"/>
                </a:cubicBezTo>
                <a:cubicBezTo>
                  <a:pt x="1566242" y="4746167"/>
                  <a:pt x="1596022" y="4651631"/>
                  <a:pt x="1517416" y="4640204"/>
                </a:cubicBezTo>
                <a:cubicBezTo>
                  <a:pt x="1415608" y="4628430"/>
                  <a:pt x="1436385" y="4747898"/>
                  <a:pt x="1425997" y="4800187"/>
                </a:cubicBezTo>
                <a:cubicBezTo>
                  <a:pt x="1389291" y="5009342"/>
                  <a:pt x="1370938" y="5149241"/>
                  <a:pt x="1348083" y="5363245"/>
                </a:cubicBezTo>
                <a:cubicBezTo>
                  <a:pt x="1336655" y="5453625"/>
                  <a:pt x="1352931" y="5563743"/>
                  <a:pt x="1200566" y="5526691"/>
                </a:cubicBezTo>
                <a:cubicBezTo>
                  <a:pt x="1051664" y="5551623"/>
                  <a:pt x="1099105" y="5719570"/>
                  <a:pt x="1027770" y="5803718"/>
                </a:cubicBezTo>
                <a:cubicBezTo>
                  <a:pt x="945009" y="5758701"/>
                  <a:pt x="1003184" y="5640964"/>
                  <a:pt x="892373" y="5604950"/>
                </a:cubicBezTo>
                <a:cubicBezTo>
                  <a:pt x="925963" y="5772552"/>
                  <a:pt x="680448" y="5747619"/>
                  <a:pt x="681487" y="5914528"/>
                </a:cubicBezTo>
                <a:cubicBezTo>
                  <a:pt x="534662" y="6049233"/>
                  <a:pt x="467137" y="5947425"/>
                  <a:pt x="414155" y="5817569"/>
                </a:cubicBezTo>
                <a:cubicBezTo>
                  <a:pt x="348015" y="5648929"/>
                  <a:pt x="370177" y="5468515"/>
                  <a:pt x="360135" y="5287062"/>
                </a:cubicBezTo>
                <a:cubicBezTo>
                  <a:pt x="338319" y="5059207"/>
                  <a:pt x="278758" y="4907881"/>
                  <a:pt x="281875" y="4677256"/>
                </a:cubicBezTo>
                <a:cubicBezTo>
                  <a:pt x="237204" y="4527316"/>
                  <a:pt x="250017" y="4367332"/>
                  <a:pt x="237897" y="4207696"/>
                </a:cubicBezTo>
                <a:cubicBezTo>
                  <a:pt x="210194" y="3969452"/>
                  <a:pt x="176258" y="4119047"/>
                  <a:pt x="145093" y="3878379"/>
                </a:cubicBezTo>
                <a:cubicBezTo>
                  <a:pt x="114274" y="3641175"/>
                  <a:pt x="72720" y="2448920"/>
                  <a:pt x="72373" y="2447189"/>
                </a:cubicBezTo>
                <a:cubicBezTo>
                  <a:pt x="72720" y="2447189"/>
                  <a:pt x="12120" y="1233809"/>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0FF6A834-163D-C74D-9824-ABF5A2E034A1}"/>
              </a:ext>
            </a:extLst>
          </p:cNvPr>
          <p:cNvSpPr>
            <a:spLocks noGrp="1"/>
          </p:cNvSpPr>
          <p:nvPr>
            <p:ph type="ctrTitle"/>
          </p:nvPr>
        </p:nvSpPr>
        <p:spPr>
          <a:xfrm>
            <a:off x="7887695" y="2886438"/>
            <a:ext cx="3768917" cy="1606163"/>
          </a:xfrm>
        </p:spPr>
        <p:txBody>
          <a:bodyPr>
            <a:normAutofit fontScale="90000"/>
          </a:bodyPr>
          <a:lstStyle/>
          <a:p>
            <a:r>
              <a:rPr lang="el-GR" sz="4000" dirty="0"/>
              <a:t>Μοντέλα κάλυψης ειδήσεων</a:t>
            </a:r>
            <a:endParaRPr lang="en-GR" sz="4000" dirty="0"/>
          </a:p>
        </p:txBody>
      </p:sp>
      <p:sp>
        <p:nvSpPr>
          <p:cNvPr id="3" name="Subtitle 2">
            <a:extLst>
              <a:ext uri="{FF2B5EF4-FFF2-40B4-BE49-F238E27FC236}">
                <a16:creationId xmlns:a16="http://schemas.microsoft.com/office/drawing/2014/main" id="{7CCED3FE-99B7-7044-B2D3-CD7D0B3C5C43}"/>
              </a:ext>
            </a:extLst>
          </p:cNvPr>
          <p:cNvSpPr>
            <a:spLocks noGrp="1"/>
          </p:cNvSpPr>
          <p:nvPr>
            <p:ph type="subTitle" idx="1"/>
          </p:nvPr>
        </p:nvSpPr>
        <p:spPr>
          <a:xfrm>
            <a:off x="7887696" y="4553983"/>
            <a:ext cx="3665550" cy="775494"/>
          </a:xfrm>
        </p:spPr>
        <p:txBody>
          <a:bodyPr>
            <a:normAutofit fontScale="92500"/>
          </a:bodyPr>
          <a:lstStyle/>
          <a:p>
            <a:r>
              <a:rPr lang="el-GR" dirty="0"/>
              <a:t>Δρ. Δέσποινα </a:t>
            </a:r>
            <a:r>
              <a:rPr lang="el-GR" dirty="0" err="1"/>
              <a:t>Χρονάκη</a:t>
            </a:r>
            <a:endParaRPr lang="en-GR" dirty="0"/>
          </a:p>
        </p:txBody>
      </p:sp>
    </p:spTree>
    <p:extLst>
      <p:ext uri="{BB962C8B-B14F-4D97-AF65-F5344CB8AC3E}">
        <p14:creationId xmlns:p14="http://schemas.microsoft.com/office/powerpoint/2010/main" val="417308655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1CCF8-44F3-CA41-891D-D6B90457859A}"/>
              </a:ext>
            </a:extLst>
          </p:cNvPr>
          <p:cNvSpPr>
            <a:spLocks noGrp="1"/>
          </p:cNvSpPr>
          <p:nvPr>
            <p:ph type="title"/>
          </p:nvPr>
        </p:nvSpPr>
        <p:spPr/>
        <p:txBody>
          <a:bodyPr/>
          <a:lstStyle/>
          <a:p>
            <a:r>
              <a:rPr lang="en-GR" dirty="0"/>
              <a:t>Κριτήρια Επιλογής και Χαρακτηριστικά των ειδήσεων</a:t>
            </a:r>
          </a:p>
        </p:txBody>
      </p:sp>
      <p:sp>
        <p:nvSpPr>
          <p:cNvPr id="3" name="Content Placeholder 2">
            <a:extLst>
              <a:ext uri="{FF2B5EF4-FFF2-40B4-BE49-F238E27FC236}">
                <a16:creationId xmlns:a16="http://schemas.microsoft.com/office/drawing/2014/main" id="{80B21193-09C8-9D47-98AD-D1A90292C406}"/>
              </a:ext>
            </a:extLst>
          </p:cNvPr>
          <p:cNvSpPr>
            <a:spLocks noGrp="1"/>
          </p:cNvSpPr>
          <p:nvPr>
            <p:ph idx="1"/>
          </p:nvPr>
        </p:nvSpPr>
        <p:spPr/>
        <p:txBody>
          <a:bodyPr/>
          <a:lstStyle/>
          <a:p>
            <a:r>
              <a:rPr lang="en-GR" sz="2400" dirty="0"/>
              <a:t>Allan 2004</a:t>
            </a:r>
          </a:p>
          <a:p>
            <a:r>
              <a:rPr lang="el-GR" sz="2400" i="1" dirty="0"/>
              <a:t>Σ</a:t>
            </a:r>
            <a:r>
              <a:rPr lang="en-GR" sz="2400" i="1" dirty="0"/>
              <a:t>υγκρουσιακό </a:t>
            </a:r>
            <a:r>
              <a:rPr lang="en-GR" sz="2400" dirty="0"/>
              <a:t>χαρακτήρα </a:t>
            </a:r>
            <a:endParaRPr lang="el-GR" sz="2400" dirty="0"/>
          </a:p>
          <a:p>
            <a:r>
              <a:rPr lang="el-GR" sz="2400" dirty="0"/>
              <a:t>Σ</a:t>
            </a:r>
            <a:r>
              <a:rPr lang="en-GR" sz="2400" i="1" dirty="0"/>
              <a:t>υνάφ</a:t>
            </a:r>
            <a:r>
              <a:rPr lang="el-GR" sz="2400" i="1" dirty="0" err="1"/>
              <a:t>εια</a:t>
            </a:r>
            <a:r>
              <a:rPr lang="en-GR" sz="2400" dirty="0"/>
              <a:t> με τη ζωή και τις εμπειρίες του ακροατηρίου</a:t>
            </a:r>
            <a:endParaRPr lang="el-GR" sz="2400" dirty="0"/>
          </a:p>
          <a:p>
            <a:r>
              <a:rPr lang="el-GR" sz="2400" i="1" dirty="0"/>
              <a:t>Ε</a:t>
            </a:r>
            <a:r>
              <a:rPr lang="en-GR" sz="2400" i="1" dirty="0"/>
              <a:t>πίκαιρο </a:t>
            </a:r>
            <a:r>
              <a:rPr lang="en-GR" sz="2400" dirty="0"/>
              <a:t>του χαρακτήρα τους</a:t>
            </a:r>
            <a:endParaRPr lang="el-GR" sz="2400" dirty="0"/>
          </a:p>
          <a:p>
            <a:r>
              <a:rPr lang="el-GR" sz="2400" dirty="0"/>
              <a:t>Σ</a:t>
            </a:r>
            <a:r>
              <a:rPr lang="en-GR" sz="2400" i="1" dirty="0"/>
              <a:t>υνάφ</a:t>
            </a:r>
            <a:r>
              <a:rPr lang="el-GR" sz="2400" i="1" dirty="0" err="1"/>
              <a:t>εια</a:t>
            </a:r>
            <a:r>
              <a:rPr lang="en-GR" sz="2400" i="1" dirty="0"/>
              <a:t> </a:t>
            </a:r>
            <a:r>
              <a:rPr lang="en-GR" sz="2400" dirty="0"/>
              <a:t>με τα υπόλοιπα </a:t>
            </a:r>
            <a:r>
              <a:rPr lang="en-GR" sz="2400" i="1" dirty="0"/>
              <a:t>θέματα της επικαιρότητας</a:t>
            </a:r>
            <a:endParaRPr lang="el-GR" sz="2400" dirty="0"/>
          </a:p>
          <a:p>
            <a:r>
              <a:rPr lang="el-GR" sz="2400" i="1" dirty="0"/>
              <a:t>Α</a:t>
            </a:r>
            <a:r>
              <a:rPr lang="en-GR" sz="2400" i="1" dirty="0"/>
              <a:t>πλά </a:t>
            </a:r>
            <a:r>
              <a:rPr lang="en-GR" sz="2400" dirty="0"/>
              <a:t>και όχι πολύπλευρα θέματα</a:t>
            </a:r>
            <a:endParaRPr lang="el-GR" sz="2400" dirty="0"/>
          </a:p>
          <a:p>
            <a:r>
              <a:rPr lang="el-GR" sz="2400" dirty="0"/>
              <a:t>Ε</a:t>
            </a:r>
            <a:r>
              <a:rPr lang="en-GR" sz="2400" dirty="0"/>
              <a:t>ι δυνατόν </a:t>
            </a:r>
            <a:r>
              <a:rPr lang="en-GR" sz="2400" i="1" dirty="0"/>
              <a:t>αρνητικά </a:t>
            </a:r>
            <a:r>
              <a:rPr lang="en-GR" sz="2400" dirty="0"/>
              <a:t>και λιγότερο θετικά (‘bad news’) (2004: 57). </a:t>
            </a:r>
            <a:endParaRPr lang="el-GR" sz="2400" dirty="0"/>
          </a:p>
          <a:p>
            <a:r>
              <a:rPr lang="el-GR" sz="2400" dirty="0"/>
              <a:t>Δ</a:t>
            </a:r>
            <a:r>
              <a:rPr lang="en-GR" sz="2400" dirty="0"/>
              <a:t>υνατοτητα </a:t>
            </a:r>
            <a:r>
              <a:rPr lang="en-GR" sz="2400" i="1" dirty="0"/>
              <a:t>οπτικοποίησής </a:t>
            </a:r>
            <a:r>
              <a:rPr lang="en-GR" sz="2400" dirty="0"/>
              <a:t>(Cohen et al., 1996)</a:t>
            </a:r>
            <a:endParaRPr lang="el-GR" sz="2400" dirty="0"/>
          </a:p>
          <a:p>
            <a:r>
              <a:rPr lang="en-GR" sz="2400" dirty="0"/>
              <a:t>Έχουν οι εγχώριες ειδήσεις έναντι των ξένων (Galtung &amp; Ruge, 1973; Cohen et al., 1996; Patterson, 1998; Sreberny &amp; Paterson, 2004;</a:t>
            </a:r>
          </a:p>
        </p:txBody>
      </p:sp>
    </p:spTree>
    <p:extLst>
      <p:ext uri="{BB962C8B-B14F-4D97-AF65-F5344CB8AC3E}">
        <p14:creationId xmlns:p14="http://schemas.microsoft.com/office/powerpoint/2010/main" val="4105490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70D2D-F455-874F-B4C3-71520E2A9E02}"/>
              </a:ext>
            </a:extLst>
          </p:cNvPr>
          <p:cNvSpPr>
            <a:spLocks noGrp="1"/>
          </p:cNvSpPr>
          <p:nvPr>
            <p:ph type="title"/>
          </p:nvPr>
        </p:nvSpPr>
        <p:spPr/>
        <p:txBody>
          <a:bodyPr>
            <a:normAutofit/>
          </a:bodyPr>
          <a:lstStyle/>
          <a:p>
            <a:r>
              <a:rPr lang="el-GR" dirty="0"/>
              <a:t>Δ</a:t>
            </a:r>
            <a:r>
              <a:rPr lang="en-GR" dirty="0"/>
              <a:t>ημοσιογραφικές πρακτικές που επηρεάζουν την επιλογή των ειδήσεων</a:t>
            </a:r>
          </a:p>
        </p:txBody>
      </p:sp>
      <p:sp>
        <p:nvSpPr>
          <p:cNvPr id="3" name="Content Placeholder 2">
            <a:extLst>
              <a:ext uri="{FF2B5EF4-FFF2-40B4-BE49-F238E27FC236}">
                <a16:creationId xmlns:a16="http://schemas.microsoft.com/office/drawing/2014/main" id="{9A2D4FAA-3FBE-944D-A3DA-3DF85AE91FCF}"/>
              </a:ext>
            </a:extLst>
          </p:cNvPr>
          <p:cNvSpPr>
            <a:spLocks noGrp="1"/>
          </p:cNvSpPr>
          <p:nvPr>
            <p:ph idx="1"/>
          </p:nvPr>
        </p:nvSpPr>
        <p:spPr/>
        <p:txBody>
          <a:bodyPr/>
          <a:lstStyle/>
          <a:p>
            <a:r>
              <a:rPr lang="el-GR" dirty="0"/>
              <a:t>Α</a:t>
            </a:r>
            <a:r>
              <a:rPr lang="en-GR" dirty="0"/>
              <a:t>ν είναι μια «δοκιμασμένη» συνταγή, όπως για παράδειγμα οι ιστορίες που αφορούν εγκλήματα, σκάνδαλα</a:t>
            </a:r>
            <a:endParaRPr lang="el-GR" dirty="0"/>
          </a:p>
          <a:p>
            <a:r>
              <a:rPr lang="el-GR" dirty="0"/>
              <a:t>Α</a:t>
            </a:r>
            <a:r>
              <a:rPr lang="en-GR" dirty="0"/>
              <a:t>ν είναι θέματα που οι δημοσιογράφοι έχουν «κάνει κτήμα τους μέσα από τη δική τους εμπειρία και γνώση» (Manning, 2007 :110).</a:t>
            </a:r>
            <a:endParaRPr lang="el-GR" dirty="0"/>
          </a:p>
          <a:p>
            <a:r>
              <a:rPr lang="en-GR" dirty="0"/>
              <a:t>Wykes (2001: 189</a:t>
            </a:r>
            <a:r>
              <a:rPr lang="el-GR" dirty="0"/>
              <a:t>) </a:t>
            </a:r>
            <a:r>
              <a:rPr lang="en-GR" dirty="0"/>
              <a:t>η επιλογή των ειδήσεων προκύπτει γενικά από κοινές πολιτισμικές και κοινωνικές εμπειρίες, εφόσον και οι δημοσιογράφοι μοιράζονται τις ίδιες αξίες και αντιλήψεις με το κοινό τους (“they are audiences too”). </a:t>
            </a:r>
          </a:p>
          <a:p>
            <a:endParaRPr lang="en-GR" dirty="0"/>
          </a:p>
        </p:txBody>
      </p:sp>
    </p:spTree>
    <p:extLst>
      <p:ext uri="{BB962C8B-B14F-4D97-AF65-F5344CB8AC3E}">
        <p14:creationId xmlns:p14="http://schemas.microsoft.com/office/powerpoint/2010/main" val="1015420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1C4C2-F3CB-B244-82B9-28C093723403}"/>
              </a:ext>
            </a:extLst>
          </p:cNvPr>
          <p:cNvSpPr>
            <a:spLocks noGrp="1"/>
          </p:cNvSpPr>
          <p:nvPr>
            <p:ph type="title"/>
          </p:nvPr>
        </p:nvSpPr>
        <p:spPr/>
        <p:txBody>
          <a:bodyPr/>
          <a:lstStyle/>
          <a:p>
            <a:r>
              <a:rPr lang="el-GR" dirty="0"/>
              <a:t>Δ</a:t>
            </a:r>
            <a:r>
              <a:rPr lang="en-GR" dirty="0"/>
              <a:t>ημοσιογραφικές πρακτικές που επηρεάζουν την επιλογή των ειδήσεων</a:t>
            </a:r>
          </a:p>
        </p:txBody>
      </p:sp>
      <p:sp>
        <p:nvSpPr>
          <p:cNvPr id="3" name="Content Placeholder 2">
            <a:extLst>
              <a:ext uri="{FF2B5EF4-FFF2-40B4-BE49-F238E27FC236}">
                <a16:creationId xmlns:a16="http://schemas.microsoft.com/office/drawing/2014/main" id="{8539B03C-013E-4C4A-8BEE-1B442BA52FFD}"/>
              </a:ext>
            </a:extLst>
          </p:cNvPr>
          <p:cNvSpPr>
            <a:spLocks noGrp="1"/>
          </p:cNvSpPr>
          <p:nvPr>
            <p:ph idx="1"/>
          </p:nvPr>
        </p:nvSpPr>
        <p:spPr/>
        <p:txBody>
          <a:bodyPr/>
          <a:lstStyle/>
          <a:p>
            <a:r>
              <a:rPr lang="en-GR" dirty="0"/>
              <a:t>η πολιτική του κάθε Μέσου (ή δημοσιογραφικού οργανισμού) (βλ.Gerbner, 1969; Golding, 1981, 1992; Chomsky, 1989; Norris, 2000; Curran, 2002)</a:t>
            </a:r>
          </a:p>
          <a:p>
            <a:r>
              <a:rPr lang="en-GR" dirty="0"/>
              <a:t>Οι σχέσεις των δημοσιογράφων –και κυρίως των δημοσιογραφικών οργανισμών που εκπροσωπούν- με τους πολιτικούς και οικονομικούς παράγοντες, καθώς και με ισχυρούς θεσμικούς παράγοντες (Στρατός, Εκκλησία), </a:t>
            </a:r>
          </a:p>
          <a:p>
            <a:r>
              <a:rPr lang="en-GR" dirty="0"/>
              <a:t>οι εμπορικοί στόχοι του Μέσου ή του δημοσιογραφικού οργανισμού και ο οικονομικός ανταγωνισμός-ανάμεσα στα ΜΜΕ</a:t>
            </a:r>
          </a:p>
        </p:txBody>
      </p:sp>
    </p:spTree>
    <p:extLst>
      <p:ext uri="{BB962C8B-B14F-4D97-AF65-F5344CB8AC3E}">
        <p14:creationId xmlns:p14="http://schemas.microsoft.com/office/powerpoint/2010/main" val="3724498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4BD27-F5D1-A74C-AB9E-9970CA361336}"/>
              </a:ext>
            </a:extLst>
          </p:cNvPr>
          <p:cNvSpPr>
            <a:spLocks noGrp="1"/>
          </p:cNvSpPr>
          <p:nvPr>
            <p:ph type="title"/>
          </p:nvPr>
        </p:nvSpPr>
        <p:spPr/>
        <p:txBody>
          <a:bodyPr/>
          <a:lstStyle/>
          <a:p>
            <a:r>
              <a:rPr lang="en-GR" dirty="0"/>
              <a:t>Τα Χαρακτηριστικά των Ειδήσεων</a:t>
            </a:r>
          </a:p>
        </p:txBody>
      </p:sp>
      <p:sp>
        <p:nvSpPr>
          <p:cNvPr id="3" name="Content Placeholder 2">
            <a:extLst>
              <a:ext uri="{FF2B5EF4-FFF2-40B4-BE49-F238E27FC236}">
                <a16:creationId xmlns:a16="http://schemas.microsoft.com/office/drawing/2014/main" id="{B748F2CC-B72D-1242-80DA-99D2BC206132}"/>
              </a:ext>
            </a:extLst>
          </p:cNvPr>
          <p:cNvSpPr>
            <a:spLocks noGrp="1"/>
          </p:cNvSpPr>
          <p:nvPr>
            <p:ph idx="1"/>
          </p:nvPr>
        </p:nvSpPr>
        <p:spPr/>
        <p:txBody>
          <a:bodyPr/>
          <a:lstStyle/>
          <a:p>
            <a:r>
              <a:rPr lang="en-GR" dirty="0"/>
              <a:t>Κατά τον Breed (1956), οι ειδήσεις είναι </a:t>
            </a:r>
            <a:r>
              <a:rPr lang="en-GR" i="1" dirty="0"/>
              <a:t>εμπορεύσιμες, απλές, επιδερμικές, αντικειμενικές, δραματο-κεντρικές </a:t>
            </a:r>
            <a:r>
              <a:rPr lang="en-GR" dirty="0"/>
              <a:t>(βλ. επίσης Manning, 2007:114)</a:t>
            </a:r>
            <a:r>
              <a:rPr lang="en-GR" i="1" dirty="0"/>
              <a:t>, ερεθιστικές, </a:t>
            </a:r>
            <a:r>
              <a:rPr lang="en-GR" dirty="0"/>
              <a:t>και </a:t>
            </a:r>
            <a:r>
              <a:rPr lang="en-GR" i="1" dirty="0"/>
              <a:t>τυποποιημένες</a:t>
            </a:r>
          </a:p>
          <a:p>
            <a:r>
              <a:rPr lang="en-GR" i="1" dirty="0"/>
              <a:t>Eπίκαιρο </a:t>
            </a:r>
            <a:r>
              <a:rPr lang="en-GR" dirty="0"/>
              <a:t>και </a:t>
            </a:r>
            <a:r>
              <a:rPr lang="en-GR" i="1" dirty="0"/>
              <a:t>απροσδόκητο </a:t>
            </a:r>
            <a:r>
              <a:rPr lang="en-GR" dirty="0"/>
              <a:t>(βλ. επίσης Manning, 2007:114) η </a:t>
            </a:r>
            <a:r>
              <a:rPr lang="en-GR" i="1" dirty="0"/>
              <a:t>κατακερματισμένη </a:t>
            </a:r>
            <a:r>
              <a:rPr lang="en-GR" dirty="0"/>
              <a:t>φύση τους, η </a:t>
            </a:r>
            <a:r>
              <a:rPr lang="en-GR" i="1" dirty="0"/>
              <a:t>σπουδαιότητά </a:t>
            </a:r>
            <a:r>
              <a:rPr lang="en-GR" dirty="0"/>
              <a:t>τους (ή τουλάχιστον η σπουδαιότητα που τους αποδίδουν οι δημοσιογράφοι) και το </a:t>
            </a:r>
            <a:r>
              <a:rPr lang="en-GR" i="1" dirty="0"/>
              <a:t>ενδιαφέρον </a:t>
            </a:r>
            <a:r>
              <a:rPr lang="en-GR" dirty="0"/>
              <a:t>τους (McQuail, 2002:393, Allan, 2004: 16-18, 55-58).</a:t>
            </a:r>
          </a:p>
        </p:txBody>
      </p:sp>
    </p:spTree>
    <p:extLst>
      <p:ext uri="{BB962C8B-B14F-4D97-AF65-F5344CB8AC3E}">
        <p14:creationId xmlns:p14="http://schemas.microsoft.com/office/powerpoint/2010/main" val="540542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31DA4-6355-EB4D-95E9-D1F2C201CFFF}"/>
              </a:ext>
            </a:extLst>
          </p:cNvPr>
          <p:cNvSpPr>
            <a:spLocks noGrp="1"/>
          </p:cNvSpPr>
          <p:nvPr>
            <p:ph type="title"/>
          </p:nvPr>
        </p:nvSpPr>
        <p:spPr/>
        <p:txBody>
          <a:bodyPr/>
          <a:lstStyle/>
          <a:p>
            <a:r>
              <a:rPr lang="en-GR" dirty="0"/>
              <a:t>Kατηγοριοποίηση Lance Bennett (1999)</a:t>
            </a:r>
          </a:p>
        </p:txBody>
      </p:sp>
      <p:sp>
        <p:nvSpPr>
          <p:cNvPr id="3" name="Content Placeholder 2">
            <a:extLst>
              <a:ext uri="{FF2B5EF4-FFF2-40B4-BE49-F238E27FC236}">
                <a16:creationId xmlns:a16="http://schemas.microsoft.com/office/drawing/2014/main" id="{1EE9CF25-66C6-9247-9F99-A5D28FC9C526}"/>
              </a:ext>
            </a:extLst>
          </p:cNvPr>
          <p:cNvSpPr>
            <a:spLocks noGrp="1"/>
          </p:cNvSpPr>
          <p:nvPr>
            <p:ph idx="1"/>
          </p:nvPr>
        </p:nvSpPr>
        <p:spPr/>
        <p:txBody>
          <a:bodyPr/>
          <a:lstStyle/>
          <a:p>
            <a:r>
              <a:rPr lang="en-GR" b="1" dirty="0"/>
              <a:t>Οι ειδήσεις είναι προσωποποιημένες</a:t>
            </a:r>
          </a:p>
          <a:p>
            <a:endParaRPr lang="en-GR" b="1" dirty="0"/>
          </a:p>
          <a:p>
            <a:r>
              <a:rPr lang="en-GR" b="1" dirty="0"/>
              <a:t>Οι ειδήσεις είναι δραματοποιημένες</a:t>
            </a:r>
          </a:p>
          <a:p>
            <a:endParaRPr lang="en-GR" b="1" dirty="0"/>
          </a:p>
          <a:p>
            <a:r>
              <a:rPr lang="en-GR" b="1" dirty="0"/>
              <a:t>Οι ειδήσεις είναι αποσπασματικές</a:t>
            </a:r>
          </a:p>
          <a:p>
            <a:endParaRPr lang="en-GR" b="1" dirty="0"/>
          </a:p>
          <a:p>
            <a:r>
              <a:rPr lang="en-GR" b="1" dirty="0"/>
              <a:t>Οι ειδήσεις είναι κανονικοποιημένες</a:t>
            </a:r>
            <a:endParaRPr lang="en-GR" dirty="0"/>
          </a:p>
        </p:txBody>
      </p:sp>
    </p:spTree>
    <p:extLst>
      <p:ext uri="{BB962C8B-B14F-4D97-AF65-F5344CB8AC3E}">
        <p14:creationId xmlns:p14="http://schemas.microsoft.com/office/powerpoint/2010/main" val="71424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62CD2-5E90-7D4F-AF43-409778DE1F6D}"/>
              </a:ext>
            </a:extLst>
          </p:cNvPr>
          <p:cNvSpPr>
            <a:spLocks noGrp="1"/>
          </p:cNvSpPr>
          <p:nvPr>
            <p:ph type="title"/>
          </p:nvPr>
        </p:nvSpPr>
        <p:spPr/>
        <p:txBody>
          <a:bodyPr/>
          <a:lstStyle/>
          <a:p>
            <a:r>
              <a:rPr lang="el-GR" dirty="0"/>
              <a:t>Πλαισίωση ειδήσεων</a:t>
            </a:r>
            <a:endParaRPr lang="en-GR" dirty="0"/>
          </a:p>
        </p:txBody>
      </p:sp>
      <p:sp>
        <p:nvSpPr>
          <p:cNvPr id="3" name="Content Placeholder 2">
            <a:extLst>
              <a:ext uri="{FF2B5EF4-FFF2-40B4-BE49-F238E27FC236}">
                <a16:creationId xmlns:a16="http://schemas.microsoft.com/office/drawing/2014/main" id="{D76F6027-5BB4-4340-86F6-7E7AF040110E}"/>
              </a:ext>
            </a:extLst>
          </p:cNvPr>
          <p:cNvSpPr>
            <a:spLocks noGrp="1"/>
          </p:cNvSpPr>
          <p:nvPr>
            <p:ph idx="1"/>
          </p:nvPr>
        </p:nvSpPr>
        <p:spPr/>
        <p:txBody>
          <a:bodyPr/>
          <a:lstStyle/>
          <a:p>
            <a:r>
              <a:rPr lang="el-GR" dirty="0"/>
              <a:t>Η </a:t>
            </a:r>
            <a:r>
              <a:rPr lang="en-US" dirty="0"/>
              <a:t>Tuchman</a:t>
            </a:r>
            <a:r>
              <a:rPr lang="el-GR" dirty="0"/>
              <a:t> (1978) αντλώντας από τον </a:t>
            </a:r>
            <a:r>
              <a:rPr lang="en-US" dirty="0"/>
              <a:t>Erving Goffman </a:t>
            </a:r>
            <a:r>
              <a:rPr lang="el-GR" dirty="0"/>
              <a:t>(1974) μίλησε για τη σημασία του πλαισίου στην οργάνωση των κατακερματισμένων στοιχείων της εμπειρίας ή της ενημέρωσης.</a:t>
            </a:r>
          </a:p>
          <a:p>
            <a:r>
              <a:rPr lang="el-GR" dirty="0"/>
              <a:t>Ο </a:t>
            </a:r>
            <a:r>
              <a:rPr lang="en-US" dirty="0" err="1"/>
              <a:t>Entman</a:t>
            </a:r>
            <a:r>
              <a:rPr lang="el-GR" dirty="0"/>
              <a:t> (1993) αναφέρει ότι τα πλαίσια </a:t>
            </a:r>
            <a:r>
              <a:rPr lang="el-GR" i="1" dirty="0"/>
              <a:t>προσδιορίζουν τα προβλήματα, διαγιγνώσκουν τις αιτίες, προβαίνουν σε ηθικές αξιολογήσεις και προτείνουν λύσεις.</a:t>
            </a:r>
          </a:p>
          <a:p>
            <a:r>
              <a:rPr lang="en-US" dirty="0"/>
              <a:t>O </a:t>
            </a:r>
            <a:r>
              <a:rPr lang="en-US" dirty="0" err="1"/>
              <a:t>McQuail</a:t>
            </a:r>
            <a:r>
              <a:rPr lang="el-GR" dirty="0"/>
              <a:t> (2003) συνοψίζει την πλαισίωση ως ένα τρόπο ερμηνείας των απομονωμένων στοιχείων ενός γεγονότος.</a:t>
            </a:r>
            <a:endParaRPr lang="en-GR" dirty="0"/>
          </a:p>
        </p:txBody>
      </p:sp>
    </p:spTree>
    <p:extLst>
      <p:ext uri="{BB962C8B-B14F-4D97-AF65-F5344CB8AC3E}">
        <p14:creationId xmlns:p14="http://schemas.microsoft.com/office/powerpoint/2010/main" val="38009006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531E4-633E-BF48-8606-93696DFE023B}"/>
              </a:ext>
            </a:extLst>
          </p:cNvPr>
          <p:cNvSpPr>
            <a:spLocks noGrp="1"/>
          </p:cNvSpPr>
          <p:nvPr>
            <p:ph type="title"/>
          </p:nvPr>
        </p:nvSpPr>
        <p:spPr/>
        <p:txBody>
          <a:bodyPr/>
          <a:lstStyle/>
          <a:p>
            <a:r>
              <a:rPr lang="en-GR" dirty="0"/>
              <a:t>Τα Ελληνικά Τηλεοπτικά Δελτία Ειδήσεων</a:t>
            </a:r>
          </a:p>
        </p:txBody>
      </p:sp>
      <p:sp>
        <p:nvSpPr>
          <p:cNvPr id="3" name="Content Placeholder 2">
            <a:extLst>
              <a:ext uri="{FF2B5EF4-FFF2-40B4-BE49-F238E27FC236}">
                <a16:creationId xmlns:a16="http://schemas.microsoft.com/office/drawing/2014/main" id="{37EEE8D2-C871-1A46-9100-24AB1FE7CF45}"/>
              </a:ext>
            </a:extLst>
          </p:cNvPr>
          <p:cNvSpPr>
            <a:spLocks noGrp="1"/>
          </p:cNvSpPr>
          <p:nvPr>
            <p:ph idx="1"/>
          </p:nvPr>
        </p:nvSpPr>
        <p:spPr/>
        <p:txBody>
          <a:bodyPr/>
          <a:lstStyle/>
          <a:p>
            <a:r>
              <a:rPr lang="el-GR" dirty="0"/>
              <a:t>Μπορείτε να βρείτε αρκετές πληροφορίες σχετικά και αρκετή δουλειά θεωρητική και ερευνητική στα βιβλία των </a:t>
            </a:r>
          </a:p>
          <a:p>
            <a:pPr lvl="1"/>
            <a:r>
              <a:rPr lang="el-GR" dirty="0" err="1"/>
              <a:t>Πλειός</a:t>
            </a:r>
            <a:r>
              <a:rPr lang="el-GR" dirty="0"/>
              <a:t> (</a:t>
            </a:r>
            <a:r>
              <a:rPr lang="el-GR" dirty="0" err="1"/>
              <a:t>επιμ</a:t>
            </a:r>
            <a:r>
              <a:rPr lang="el-GR" dirty="0"/>
              <a:t>) </a:t>
            </a:r>
            <a:r>
              <a:rPr lang="el-GR" i="1" dirty="0"/>
              <a:t>Η κρίση και τα ΜΜΕ </a:t>
            </a:r>
            <a:r>
              <a:rPr lang="el-GR" dirty="0"/>
              <a:t>(2013) και </a:t>
            </a:r>
          </a:p>
          <a:p>
            <a:pPr lvl="1"/>
            <a:r>
              <a:rPr lang="el-GR" dirty="0" err="1"/>
              <a:t>Βαμβακάς</a:t>
            </a:r>
            <a:r>
              <a:rPr lang="el-GR" dirty="0"/>
              <a:t> (2014) </a:t>
            </a:r>
            <a:r>
              <a:rPr lang="el-GR" i="1" dirty="0"/>
              <a:t>Ο λόγος της κρίσης: Πόλωση, </a:t>
            </a:r>
            <a:r>
              <a:rPr lang="el-GR" i="1" dirty="0" err="1"/>
              <a:t>βια</a:t>
            </a:r>
            <a:r>
              <a:rPr lang="el-GR" i="1" dirty="0"/>
              <a:t>, </a:t>
            </a:r>
            <a:r>
              <a:rPr lang="el-GR" i="1" dirty="0" err="1"/>
              <a:t>αναστοχασμός</a:t>
            </a:r>
            <a:r>
              <a:rPr lang="el-GR" i="1" dirty="0"/>
              <a:t> στην πολιτική και δημοφιλή κουλτούρα.</a:t>
            </a:r>
            <a:endParaRPr lang="en-GR" dirty="0"/>
          </a:p>
          <a:p>
            <a:r>
              <a:rPr lang="en-GR" dirty="0"/>
              <a:t>Το τηλεοπτικό πεδίο στην Ελλάδα διήλθε τρεις φάσεις εως ότου αποκτήσει τη σημερινή του σύνθεση. Από την κρατική ραδιοτηλεόραση (Τσουρβάκας, 1996: 95-98)</a:t>
            </a:r>
          </a:p>
        </p:txBody>
      </p:sp>
    </p:spTree>
    <p:extLst>
      <p:ext uri="{BB962C8B-B14F-4D97-AF65-F5344CB8AC3E}">
        <p14:creationId xmlns:p14="http://schemas.microsoft.com/office/powerpoint/2010/main" val="38174393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56AEB-90E4-944E-B01A-F33463811453}"/>
              </a:ext>
            </a:extLst>
          </p:cNvPr>
          <p:cNvSpPr>
            <a:spLocks noGrp="1"/>
          </p:cNvSpPr>
          <p:nvPr>
            <p:ph type="title"/>
          </p:nvPr>
        </p:nvSpPr>
        <p:spPr/>
        <p:txBody>
          <a:bodyPr/>
          <a:lstStyle/>
          <a:p>
            <a:r>
              <a:rPr lang="en-GR" dirty="0"/>
              <a:t>Τα Ελληνικά Τηλεοπτικά Δελτία Ειδήσεων</a:t>
            </a:r>
          </a:p>
        </p:txBody>
      </p:sp>
      <p:sp>
        <p:nvSpPr>
          <p:cNvPr id="3" name="Content Placeholder 2">
            <a:extLst>
              <a:ext uri="{FF2B5EF4-FFF2-40B4-BE49-F238E27FC236}">
                <a16:creationId xmlns:a16="http://schemas.microsoft.com/office/drawing/2014/main" id="{69DAEE27-83F0-AA44-9D05-22E8AF09966D}"/>
              </a:ext>
            </a:extLst>
          </p:cNvPr>
          <p:cNvSpPr>
            <a:spLocks noGrp="1"/>
          </p:cNvSpPr>
          <p:nvPr>
            <p:ph idx="1"/>
          </p:nvPr>
        </p:nvSpPr>
        <p:spPr>
          <a:xfrm>
            <a:off x="838200" y="1690688"/>
            <a:ext cx="10515600" cy="4160520"/>
          </a:xfrm>
        </p:spPr>
        <p:txBody>
          <a:bodyPr/>
          <a:lstStyle/>
          <a:p>
            <a:r>
              <a:rPr lang="el-GR" dirty="0"/>
              <a:t>Π</a:t>
            </a:r>
            <a:r>
              <a:rPr lang="en-GR" dirty="0"/>
              <a:t>ρώτη φάση της κρατικής –κυβερνητικά ελεγχόμενης τηλεόρασης (1968-1989</a:t>
            </a:r>
            <a:r>
              <a:rPr lang="el-GR" dirty="0"/>
              <a:t>)</a:t>
            </a:r>
          </a:p>
          <a:p>
            <a:r>
              <a:rPr lang="en-GR" dirty="0"/>
              <a:t>ημίωρης διάρκειας </a:t>
            </a:r>
            <a:endParaRPr lang="el-GR" dirty="0"/>
          </a:p>
          <a:p>
            <a:r>
              <a:rPr lang="en-GR" dirty="0"/>
              <a:t>ένα παρουσιαστή</a:t>
            </a:r>
            <a:r>
              <a:rPr lang="el-GR" dirty="0"/>
              <a:t>ς</a:t>
            </a:r>
            <a:r>
              <a:rPr lang="en-GR" dirty="0"/>
              <a:t> ή μια παρουσιάστρια</a:t>
            </a:r>
            <a:endParaRPr lang="el-GR" dirty="0"/>
          </a:p>
          <a:p>
            <a:r>
              <a:rPr lang="en-GR" dirty="0"/>
              <a:t>δεν υπήρχε ρεπορτάζ ή συζήτηση για καμία είδηση.</a:t>
            </a:r>
            <a:endParaRPr lang="el-GR" dirty="0"/>
          </a:p>
          <a:p>
            <a:r>
              <a:rPr lang="en-GR" dirty="0"/>
              <a:t>το συνοδευτικό υλικό εικόνας ήταν ιδιαίτερα περιορισμένο (Παπαθανασόπουλος, 1997: 280) </a:t>
            </a:r>
            <a:endParaRPr lang="el-GR" dirty="0"/>
          </a:p>
          <a:p>
            <a:r>
              <a:rPr lang="en-GR" dirty="0"/>
              <a:t>εκτος από τις διεθν</a:t>
            </a:r>
            <a:r>
              <a:rPr lang="el-GR" dirty="0" err="1"/>
              <a:t>είς</a:t>
            </a:r>
            <a:r>
              <a:rPr lang="en-GR" dirty="0"/>
              <a:t> ειδήσε</a:t>
            </a:r>
            <a:r>
              <a:rPr lang="el-GR" dirty="0" err="1"/>
              <a:t>ις</a:t>
            </a:r>
            <a:r>
              <a:rPr lang="en-GR" dirty="0"/>
              <a:t> που προβαλλόταν το υλικό που παραλάμβανε ο σταθμός από τα διεθνή ειδησεογραφικά πρακτορεία.</a:t>
            </a:r>
            <a:endParaRPr lang="el-GR" dirty="0"/>
          </a:p>
        </p:txBody>
      </p:sp>
    </p:spTree>
    <p:extLst>
      <p:ext uri="{BB962C8B-B14F-4D97-AF65-F5344CB8AC3E}">
        <p14:creationId xmlns:p14="http://schemas.microsoft.com/office/powerpoint/2010/main" val="15711048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4E4D2-0510-564B-9A10-7F4657EF8A7A}"/>
              </a:ext>
            </a:extLst>
          </p:cNvPr>
          <p:cNvSpPr>
            <a:spLocks noGrp="1"/>
          </p:cNvSpPr>
          <p:nvPr>
            <p:ph type="title"/>
          </p:nvPr>
        </p:nvSpPr>
        <p:spPr/>
        <p:txBody>
          <a:bodyPr/>
          <a:lstStyle/>
          <a:p>
            <a:r>
              <a:rPr lang="en-GR" dirty="0"/>
              <a:t>Τα Ελληνικά Τηλεοπτικά Δελτία Ειδήσεων</a:t>
            </a:r>
          </a:p>
        </p:txBody>
      </p:sp>
      <p:sp>
        <p:nvSpPr>
          <p:cNvPr id="3" name="Content Placeholder 2">
            <a:extLst>
              <a:ext uri="{FF2B5EF4-FFF2-40B4-BE49-F238E27FC236}">
                <a16:creationId xmlns:a16="http://schemas.microsoft.com/office/drawing/2014/main" id="{2EA21A88-4837-7945-8F01-C59E0AC11C6B}"/>
              </a:ext>
            </a:extLst>
          </p:cNvPr>
          <p:cNvSpPr>
            <a:spLocks noGrp="1"/>
          </p:cNvSpPr>
          <p:nvPr>
            <p:ph idx="1"/>
          </p:nvPr>
        </p:nvSpPr>
        <p:spPr>
          <a:xfrm>
            <a:off x="838200" y="1442493"/>
            <a:ext cx="10515600" cy="4160520"/>
          </a:xfrm>
        </p:spPr>
        <p:txBody>
          <a:bodyPr/>
          <a:lstStyle/>
          <a:p>
            <a:r>
              <a:rPr lang="en-GR" dirty="0"/>
              <a:t>Στη δεύτερη περίοδο (1989-1994) πραγματοποιείται η απορρύθμιση του ραδιοτηλεοπτικού πεδίου οπότε στο παιχνίδι του ανταγωνισμού εισέρχονται τα ιδιωτικά κανάλια (Papathanasopoulos, 1990</a:t>
            </a:r>
            <a:endParaRPr lang="el-GR" dirty="0"/>
          </a:p>
          <a:p>
            <a:pPr lvl="1"/>
            <a:r>
              <a:rPr lang="en-GR" dirty="0"/>
              <a:t>η δραματοποίηση γίνεται εντονότερη</a:t>
            </a:r>
            <a:endParaRPr lang="el-GR" dirty="0"/>
          </a:p>
          <a:p>
            <a:pPr lvl="1"/>
            <a:r>
              <a:rPr lang="en-GR" dirty="0"/>
              <a:t>η παρουσίασή τους γίνεται από δημοσιογράφους που αναδεικνύονται σε αναγνωρίσιμους παρουσιαστές και ταυτίζονται με το δελτίο ειδήσεων του εκάστοτε σταθμού</a:t>
            </a:r>
            <a:endParaRPr lang="el-GR" dirty="0"/>
          </a:p>
          <a:p>
            <a:pPr lvl="1"/>
            <a:r>
              <a:rPr lang="en-GR" dirty="0"/>
              <a:t>δεν υπακούουν σε κομματικές εντολές και επομένως αναδεικνύουν σχεδόν κάθε διαφορετική όψη των θεμάτων και φιλοξενούν σχεδόν κάθε διαφορετική άποψη επ’ αυτών</a:t>
            </a:r>
            <a:endParaRPr lang="el-GR" dirty="0"/>
          </a:p>
          <a:p>
            <a:pPr lvl="1"/>
            <a:r>
              <a:rPr lang="en-GR" dirty="0"/>
              <a:t>οι πολιτικές ειδήσεις αρχίζουν ήδη να πλαισιώνονται συγκρουσιακά (Παπαθανασόπουλος, 1997</a:t>
            </a:r>
          </a:p>
        </p:txBody>
      </p:sp>
    </p:spTree>
    <p:extLst>
      <p:ext uri="{BB962C8B-B14F-4D97-AF65-F5344CB8AC3E}">
        <p14:creationId xmlns:p14="http://schemas.microsoft.com/office/powerpoint/2010/main" val="3760034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BC283-E6A2-BF4B-B915-E02C111C0CF7}"/>
              </a:ext>
            </a:extLst>
          </p:cNvPr>
          <p:cNvSpPr>
            <a:spLocks noGrp="1"/>
          </p:cNvSpPr>
          <p:nvPr>
            <p:ph type="title"/>
          </p:nvPr>
        </p:nvSpPr>
        <p:spPr/>
        <p:txBody>
          <a:bodyPr/>
          <a:lstStyle/>
          <a:p>
            <a:r>
              <a:rPr lang="en-GR" dirty="0"/>
              <a:t>Τα Ελληνικά Τηλεοπτικά Δελτία Ειδήσεων</a:t>
            </a:r>
          </a:p>
        </p:txBody>
      </p:sp>
      <p:sp>
        <p:nvSpPr>
          <p:cNvPr id="3" name="Content Placeholder 2">
            <a:extLst>
              <a:ext uri="{FF2B5EF4-FFF2-40B4-BE49-F238E27FC236}">
                <a16:creationId xmlns:a16="http://schemas.microsoft.com/office/drawing/2014/main" id="{98C2F459-33D4-7C45-A91A-72BEA051B4DE}"/>
              </a:ext>
            </a:extLst>
          </p:cNvPr>
          <p:cNvSpPr>
            <a:spLocks noGrp="1"/>
          </p:cNvSpPr>
          <p:nvPr>
            <p:ph idx="1"/>
          </p:nvPr>
        </p:nvSpPr>
        <p:spPr/>
        <p:txBody>
          <a:bodyPr/>
          <a:lstStyle/>
          <a:p>
            <a:r>
              <a:rPr lang="en-GR" dirty="0"/>
              <a:t>Στην τρίτη φάση (1994 και εξής), την «ύστερη φάση της ιδωτικής κυριαρχίας»</a:t>
            </a:r>
            <a:endParaRPr lang="el-GR" dirty="0"/>
          </a:p>
          <a:p>
            <a:pPr lvl="1"/>
            <a:r>
              <a:rPr lang="el-GR" dirty="0"/>
              <a:t>Τ</a:t>
            </a:r>
            <a:r>
              <a:rPr lang="en-GR" dirty="0"/>
              <a:t>α κανάλια αναζητούν να εξελίξουν τον τρόπο διαμόρφωσης και παρουσίασης των ειδήσεων</a:t>
            </a:r>
            <a:endParaRPr lang="el-GR" dirty="0"/>
          </a:p>
          <a:p>
            <a:pPr lvl="1"/>
            <a:r>
              <a:rPr lang="en-GR" dirty="0"/>
              <a:t>Η διάρκεια των δελτίων ειδήσεων αυξάνεται καθώς την παρουσίαση των επίκαιρων και ιδιαίτερα σοβαρών θεμάτων συνοδεύει πλεόν εκτός από το ρεπορτάζ και σχετική συζήτηση- σχολιασμός ανάμεσα σε δημοσιογράφους και άλλα σημαίνοντα πρόσωπα</a:t>
            </a:r>
            <a:endParaRPr lang="el-GR" dirty="0"/>
          </a:p>
          <a:p>
            <a:pPr lvl="1"/>
            <a:r>
              <a:rPr lang="el-GR" dirty="0"/>
              <a:t>Τ</a:t>
            </a:r>
            <a:r>
              <a:rPr lang="en-GR" dirty="0"/>
              <a:t>εχνικές παρουσίασης των ειδήσεων όπως τα «παράθυρα» ή «τηλε-παράθυρα»</a:t>
            </a:r>
          </a:p>
        </p:txBody>
      </p:sp>
    </p:spTree>
    <p:extLst>
      <p:ext uri="{BB962C8B-B14F-4D97-AF65-F5344CB8AC3E}">
        <p14:creationId xmlns:p14="http://schemas.microsoft.com/office/powerpoint/2010/main" val="886343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A7801-294D-0546-85EB-A46DA3F5D4B1}"/>
              </a:ext>
            </a:extLst>
          </p:cNvPr>
          <p:cNvSpPr>
            <a:spLocks noGrp="1"/>
          </p:cNvSpPr>
          <p:nvPr>
            <p:ph type="title"/>
          </p:nvPr>
        </p:nvSpPr>
        <p:spPr/>
        <p:txBody>
          <a:bodyPr/>
          <a:lstStyle/>
          <a:p>
            <a:r>
              <a:rPr lang="el-GR" dirty="0"/>
              <a:t>ΕΙΣΑΓΩΓΗ</a:t>
            </a:r>
            <a:endParaRPr lang="en-GR" dirty="0"/>
          </a:p>
        </p:txBody>
      </p:sp>
      <p:sp>
        <p:nvSpPr>
          <p:cNvPr id="3" name="Content Placeholder 2">
            <a:extLst>
              <a:ext uri="{FF2B5EF4-FFF2-40B4-BE49-F238E27FC236}">
                <a16:creationId xmlns:a16="http://schemas.microsoft.com/office/drawing/2014/main" id="{4A0959E2-4470-B04E-9D4F-D5CB18E3C213}"/>
              </a:ext>
            </a:extLst>
          </p:cNvPr>
          <p:cNvSpPr>
            <a:spLocks noGrp="1"/>
          </p:cNvSpPr>
          <p:nvPr>
            <p:ph idx="1"/>
          </p:nvPr>
        </p:nvSpPr>
        <p:spPr/>
        <p:txBody>
          <a:bodyPr/>
          <a:lstStyle/>
          <a:p>
            <a:r>
              <a:rPr lang="el-GR" dirty="0"/>
              <a:t>Θα μιλήσουμε για</a:t>
            </a:r>
            <a:r>
              <a:rPr lang="en-GR" dirty="0"/>
              <a:t> τα μοντέλα που με βάση τη βιβλιογραφία συνιστούν τους πιο διαδεδομένους τρόπους επιλογής των γεγονότων με ειδησεογραφική αξία (McQuail, 2002:392), και </a:t>
            </a:r>
            <a:r>
              <a:rPr lang="el-GR" dirty="0"/>
              <a:t>θα δώσουμε έμφαση </a:t>
            </a:r>
            <a:r>
              <a:rPr lang="en-GR" dirty="0"/>
              <a:t>στο μοντέλο του πυλωρού και στην ημερήσια θεματολογία των ΜΜΕ ως χαρακτηριστικών στοιχείων που προσιδιάζουν στην ελληνική τηλεοπτική ειδησεογραφία.</a:t>
            </a:r>
          </a:p>
        </p:txBody>
      </p:sp>
    </p:spTree>
    <p:extLst>
      <p:ext uri="{BB962C8B-B14F-4D97-AF65-F5344CB8AC3E}">
        <p14:creationId xmlns:p14="http://schemas.microsoft.com/office/powerpoint/2010/main" val="4837519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1B55F-93E3-6147-AF98-237B2AA78A92}"/>
              </a:ext>
            </a:extLst>
          </p:cNvPr>
          <p:cNvSpPr>
            <a:spLocks noGrp="1"/>
          </p:cNvSpPr>
          <p:nvPr>
            <p:ph type="title"/>
          </p:nvPr>
        </p:nvSpPr>
        <p:spPr/>
        <p:txBody>
          <a:bodyPr/>
          <a:lstStyle/>
          <a:p>
            <a:r>
              <a:rPr lang="en-GR" dirty="0"/>
              <a:t>Τα Ελληνικά Τηλεοπτικά Δελτία Ειδήσεων</a:t>
            </a:r>
          </a:p>
        </p:txBody>
      </p:sp>
      <p:sp>
        <p:nvSpPr>
          <p:cNvPr id="3" name="Content Placeholder 2">
            <a:extLst>
              <a:ext uri="{FF2B5EF4-FFF2-40B4-BE49-F238E27FC236}">
                <a16:creationId xmlns:a16="http://schemas.microsoft.com/office/drawing/2014/main" id="{62B84CDA-D640-324E-88D5-BB7A80BAC664}"/>
              </a:ext>
            </a:extLst>
          </p:cNvPr>
          <p:cNvSpPr>
            <a:spLocks noGrp="1"/>
          </p:cNvSpPr>
          <p:nvPr>
            <p:ph idx="1"/>
          </p:nvPr>
        </p:nvSpPr>
        <p:spPr/>
        <p:txBody>
          <a:bodyPr/>
          <a:lstStyle/>
          <a:p>
            <a:r>
              <a:rPr lang="en-GR" dirty="0"/>
              <a:t>Στη φάση αυτή </a:t>
            </a:r>
            <a:r>
              <a:rPr lang="el-GR" dirty="0"/>
              <a:t>προκύπτουν έντονες συζητήσεις για τον </a:t>
            </a:r>
            <a:r>
              <a:rPr lang="en-GR" dirty="0"/>
              <a:t>«κιτρινισμός» στην ενημέρωση.</a:t>
            </a:r>
            <a:endParaRPr lang="el-GR" dirty="0"/>
          </a:p>
          <a:p>
            <a:r>
              <a:rPr lang="en-GR" dirty="0"/>
              <a:t>Οι διαμορφωτές των δελτίων ειδήσεων αναζητούν σκανδαλοθηρικές, εντυπωσιοθηρικές, «συγκλονιστικές» ειδήσεις, για να «στήσουν» ένα δραματικό (με την αρχαιοελληνική έννοια του όρου) δελτίο ειδήσεων που θα κρατήσει όσο το δυνατόν περισσότερο την προσοχή του κοινού</a:t>
            </a:r>
            <a:endParaRPr lang="el-GR" dirty="0"/>
          </a:p>
          <a:p>
            <a:r>
              <a:rPr lang="en-GR" dirty="0"/>
              <a:t>συνεχής ενημέρωση κατά τη διάρκεια του 24ωρου</a:t>
            </a:r>
          </a:p>
        </p:txBody>
      </p:sp>
    </p:spTree>
    <p:extLst>
      <p:ext uri="{BB962C8B-B14F-4D97-AF65-F5344CB8AC3E}">
        <p14:creationId xmlns:p14="http://schemas.microsoft.com/office/powerpoint/2010/main" val="24276077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3EA85-6367-D547-90F8-B4704D15BC4B}"/>
              </a:ext>
            </a:extLst>
          </p:cNvPr>
          <p:cNvSpPr>
            <a:spLocks noGrp="1"/>
          </p:cNvSpPr>
          <p:nvPr>
            <p:ph type="title"/>
          </p:nvPr>
        </p:nvSpPr>
        <p:spPr/>
        <p:txBody>
          <a:bodyPr>
            <a:normAutofit fontScale="90000"/>
          </a:bodyPr>
          <a:lstStyle/>
          <a:p>
            <a:r>
              <a:rPr lang="en-GR" dirty="0"/>
              <a:t>Δομή και Χαρακτηριστικά των Ελληνικών Τηλεοπτικών Δελτίων </a:t>
            </a:r>
            <a:r>
              <a:rPr lang="el-GR" dirty="0"/>
              <a:t>την πρώτη δεκαετία του 2000 (μέχρι </a:t>
            </a:r>
            <a:r>
              <a:rPr lang="el-GR" dirty="0" err="1"/>
              <a:t>δλδ</a:t>
            </a:r>
            <a:r>
              <a:rPr lang="el-GR" dirty="0"/>
              <a:t> και το 2012 περίπου)</a:t>
            </a:r>
            <a:endParaRPr lang="en-GR" dirty="0"/>
          </a:p>
        </p:txBody>
      </p:sp>
      <p:sp>
        <p:nvSpPr>
          <p:cNvPr id="3" name="Content Placeholder 2">
            <a:extLst>
              <a:ext uri="{FF2B5EF4-FFF2-40B4-BE49-F238E27FC236}">
                <a16:creationId xmlns:a16="http://schemas.microsoft.com/office/drawing/2014/main" id="{6C5E7783-6FF7-694D-8375-EACBCDA5CE12}"/>
              </a:ext>
            </a:extLst>
          </p:cNvPr>
          <p:cNvSpPr>
            <a:spLocks noGrp="1"/>
          </p:cNvSpPr>
          <p:nvPr>
            <p:ph idx="1"/>
          </p:nvPr>
        </p:nvSpPr>
        <p:spPr/>
        <p:txBody>
          <a:bodyPr/>
          <a:lstStyle/>
          <a:p>
            <a:r>
              <a:rPr lang="en-GR" dirty="0"/>
              <a:t>ομοιομορφία τόσο ως προς τον καθορισμό της ημερήσιας θεματολογίας τους, όσο και ως προς τον τρόπο κάλυψης και παρουσίασης των θεμάτων</a:t>
            </a:r>
            <a:endParaRPr lang="el-GR" dirty="0"/>
          </a:p>
          <a:p>
            <a:r>
              <a:rPr lang="el-GR" b="1" dirty="0" err="1"/>
              <a:t>Κρατικ</a:t>
            </a:r>
            <a:r>
              <a:rPr lang="en-GR" b="1" dirty="0"/>
              <a:t>ά</a:t>
            </a:r>
            <a:endParaRPr lang="el-GR" b="1" dirty="0"/>
          </a:p>
          <a:p>
            <a:r>
              <a:rPr lang="en-GR" b="1" dirty="0"/>
              <a:t>Ιδωτικά πρωτίστως ενημερωτικά και δευτερευόντως ενημερωδιασκεδαστικά</a:t>
            </a:r>
          </a:p>
          <a:p>
            <a:r>
              <a:rPr lang="en-GR" b="1" dirty="0"/>
              <a:t>Ιδιωτικά ενημερωτικά</a:t>
            </a:r>
          </a:p>
          <a:p>
            <a:r>
              <a:rPr lang="en-GR" b="1" dirty="0"/>
              <a:t>Ιδιωτικά ενημερωδιασκεδαστικά- ταμπλόιντ</a:t>
            </a:r>
            <a:endParaRPr lang="en-GR" dirty="0"/>
          </a:p>
        </p:txBody>
      </p:sp>
    </p:spTree>
    <p:extLst>
      <p:ext uri="{BB962C8B-B14F-4D97-AF65-F5344CB8AC3E}">
        <p14:creationId xmlns:p14="http://schemas.microsoft.com/office/powerpoint/2010/main" val="3468767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DFD1D-17D8-4243-BC9F-BA40C2E135F2}"/>
              </a:ext>
            </a:extLst>
          </p:cNvPr>
          <p:cNvSpPr>
            <a:spLocks noGrp="1"/>
          </p:cNvSpPr>
          <p:nvPr>
            <p:ph type="title"/>
          </p:nvPr>
        </p:nvSpPr>
        <p:spPr/>
        <p:txBody>
          <a:bodyPr/>
          <a:lstStyle/>
          <a:p>
            <a:r>
              <a:rPr lang="el-GR" dirty="0"/>
              <a:t>ΕΙΣΑΓΩΓΗ</a:t>
            </a:r>
            <a:endParaRPr lang="en-GR" dirty="0"/>
          </a:p>
        </p:txBody>
      </p:sp>
      <p:sp>
        <p:nvSpPr>
          <p:cNvPr id="3" name="Content Placeholder 2">
            <a:extLst>
              <a:ext uri="{FF2B5EF4-FFF2-40B4-BE49-F238E27FC236}">
                <a16:creationId xmlns:a16="http://schemas.microsoft.com/office/drawing/2014/main" id="{C1C0FAF6-1B3D-A044-95DC-2B85EEBF0C89}"/>
              </a:ext>
            </a:extLst>
          </p:cNvPr>
          <p:cNvSpPr>
            <a:spLocks noGrp="1"/>
          </p:cNvSpPr>
          <p:nvPr>
            <p:ph idx="1"/>
          </p:nvPr>
        </p:nvSpPr>
        <p:spPr/>
        <p:txBody>
          <a:bodyPr/>
          <a:lstStyle/>
          <a:p>
            <a:r>
              <a:rPr lang="el-GR" dirty="0"/>
              <a:t>Α</a:t>
            </a:r>
            <a:r>
              <a:rPr lang="en-GR" dirty="0"/>
              <a:t>πό το μοντέλο του πυλωρού (Lewin, 1947; White, 1950) και τις αναθεωρημένες ή εξελιγμένες εκδοχές του (McNelly, 1959; Galtung &amp; Ruge, 1965; Bass, 1969; Shoemaker, 1991), ως τη σχέση πηγής-δημοσιογράφου κατά το μοντέλο των Gieber &amp; Johnson (1961) </a:t>
            </a:r>
            <a:r>
              <a:rPr lang="el-GR" dirty="0"/>
              <a:t>και το μοντέλο ημερήσιας θεματολογίας των </a:t>
            </a:r>
            <a:r>
              <a:rPr lang="en-GR" dirty="0"/>
              <a:t>McCombs &amp; Shaw (1972), η επιλογή των γεγονότων που πληρούν τα κριτήρια για να γίνουν ειδήσεις είναι μια ζωτικής σημασίας διαδικασία στον τρόπο που τα ΜΜΕ καλύπτουν την πραγματικότητα.</a:t>
            </a:r>
          </a:p>
        </p:txBody>
      </p:sp>
    </p:spTree>
    <p:extLst>
      <p:ext uri="{BB962C8B-B14F-4D97-AF65-F5344CB8AC3E}">
        <p14:creationId xmlns:p14="http://schemas.microsoft.com/office/powerpoint/2010/main" val="2070743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1F04D-9762-4940-A45B-5490F15A7831}"/>
              </a:ext>
            </a:extLst>
          </p:cNvPr>
          <p:cNvSpPr>
            <a:spLocks noGrp="1"/>
          </p:cNvSpPr>
          <p:nvPr>
            <p:ph type="title"/>
          </p:nvPr>
        </p:nvSpPr>
        <p:spPr/>
        <p:txBody>
          <a:bodyPr/>
          <a:lstStyle/>
          <a:p>
            <a:r>
              <a:rPr lang="el-GR" dirty="0"/>
              <a:t>ΕΙΣΑΓΩΓΉ</a:t>
            </a:r>
            <a:endParaRPr lang="en-GR" dirty="0"/>
          </a:p>
        </p:txBody>
      </p:sp>
      <p:sp>
        <p:nvSpPr>
          <p:cNvPr id="3" name="Content Placeholder 2">
            <a:extLst>
              <a:ext uri="{FF2B5EF4-FFF2-40B4-BE49-F238E27FC236}">
                <a16:creationId xmlns:a16="http://schemas.microsoft.com/office/drawing/2014/main" id="{E9629635-F525-7E41-A5F3-1995BF1DD2CE}"/>
              </a:ext>
            </a:extLst>
          </p:cNvPr>
          <p:cNvSpPr>
            <a:spLocks noGrp="1"/>
          </p:cNvSpPr>
          <p:nvPr>
            <p:ph idx="1"/>
          </p:nvPr>
        </p:nvSpPr>
        <p:spPr/>
        <p:txBody>
          <a:bodyPr/>
          <a:lstStyle/>
          <a:p>
            <a:r>
              <a:rPr lang="en-GR" dirty="0"/>
              <a:t>Dearing &amp; Rogers (2005), «θεματολογία των ΜΜΕ», είναι μια διαδικασία επιλογής συγκεκριμένων συμβάντων που θα διαμορφωθούν ως ειδήσεις και θα αποτελέσουν την ημερήσια ειδησεογραφική ατζέντα (agenda). Η θεματολογία των ΜΜΕ (media agenda) αποτελεί επιμέρους τμήμα της ημερήσιας διάταξης των θεμάτων της επικαιρότητας, ενός συνόλου που απαρτίζεται επιπρόσθετα από τη δημόσια θεματολογία (public agenda) και την θεματολογία της πολιτικής (policy agenda) (Dearing &amp; Rogers, 2005: 26). </a:t>
            </a:r>
          </a:p>
          <a:p>
            <a:endParaRPr lang="en-GR" dirty="0"/>
          </a:p>
        </p:txBody>
      </p:sp>
    </p:spTree>
    <p:extLst>
      <p:ext uri="{BB962C8B-B14F-4D97-AF65-F5344CB8AC3E}">
        <p14:creationId xmlns:p14="http://schemas.microsoft.com/office/powerpoint/2010/main" val="1431283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DB916-4D6B-9B42-9BF5-16E492D9F397}"/>
              </a:ext>
            </a:extLst>
          </p:cNvPr>
          <p:cNvSpPr>
            <a:spLocks noGrp="1"/>
          </p:cNvSpPr>
          <p:nvPr>
            <p:ph type="title"/>
          </p:nvPr>
        </p:nvSpPr>
        <p:spPr/>
        <p:txBody>
          <a:bodyPr/>
          <a:lstStyle/>
          <a:p>
            <a:r>
              <a:rPr lang="en-GR" dirty="0"/>
              <a:t>Το μοντέλο του Πυλωρού (</a:t>
            </a:r>
            <a:r>
              <a:rPr lang="en-US" dirty="0"/>
              <a:t>Gatekeeper model</a:t>
            </a:r>
            <a:r>
              <a:rPr lang="en-GR" dirty="0"/>
              <a:t>)</a:t>
            </a:r>
          </a:p>
        </p:txBody>
      </p:sp>
      <p:sp>
        <p:nvSpPr>
          <p:cNvPr id="3" name="Content Placeholder 2">
            <a:extLst>
              <a:ext uri="{FF2B5EF4-FFF2-40B4-BE49-F238E27FC236}">
                <a16:creationId xmlns:a16="http://schemas.microsoft.com/office/drawing/2014/main" id="{E0E77187-73C0-0044-90C7-7E046AA01073}"/>
              </a:ext>
            </a:extLst>
          </p:cNvPr>
          <p:cNvSpPr>
            <a:spLocks noGrp="1"/>
          </p:cNvSpPr>
          <p:nvPr>
            <p:ph idx="1"/>
          </p:nvPr>
        </p:nvSpPr>
        <p:spPr/>
        <p:txBody>
          <a:bodyPr/>
          <a:lstStyle/>
          <a:p>
            <a:r>
              <a:rPr lang="en-GR" sz="2600" dirty="0"/>
              <a:t>Ένα μοντέλο, στοιχεία του οποίου συναντάμε ακόμα σε όλους τους δημοσιογραφικούς οργανισμούς σε εθνικό και διεθνές επίπεδο (βλ. επίσης Bennett,1999).</a:t>
            </a:r>
            <a:endParaRPr lang="el-GR" sz="2600" dirty="0"/>
          </a:p>
          <a:p>
            <a:r>
              <a:rPr lang="el-GR" sz="2600" dirty="0"/>
              <a:t>Α</a:t>
            </a:r>
            <a:r>
              <a:rPr lang="en-GR" sz="2600" dirty="0"/>
              <a:t>σχολήθηκαν αρκετοί ερευνητές και γύρω από την έννοια αναπτύχθηκε μια συζήτηση που ανέδειξε αναθεωρημένες και εξελιγμένες εκδοχές του πρότυπου μοντέλου (White, 1950).</a:t>
            </a:r>
            <a:endParaRPr lang="el-GR" sz="2600" dirty="0"/>
          </a:p>
          <a:p>
            <a:r>
              <a:rPr lang="el-GR" sz="2600" dirty="0"/>
              <a:t>Α</a:t>
            </a:r>
            <a:r>
              <a:rPr lang="en-GR" sz="2600" dirty="0"/>
              <a:t>νέπτυξε ο White (1950) το πρότυπο μοντέλο του Πυλωρού των ειδήσεων και στην πορεία της σχετικής ακαδημαϊκής συζήτησης το μοντέλο αυτό αναθεωρήθηκε και εξελίχθηκε</a:t>
            </a:r>
          </a:p>
        </p:txBody>
      </p:sp>
    </p:spTree>
    <p:extLst>
      <p:ext uri="{BB962C8B-B14F-4D97-AF65-F5344CB8AC3E}">
        <p14:creationId xmlns:p14="http://schemas.microsoft.com/office/powerpoint/2010/main" val="190661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843C2-2B63-0B40-B273-2D2260D978E9}"/>
              </a:ext>
            </a:extLst>
          </p:cNvPr>
          <p:cNvSpPr>
            <a:spLocks noGrp="1"/>
          </p:cNvSpPr>
          <p:nvPr>
            <p:ph type="title"/>
          </p:nvPr>
        </p:nvSpPr>
        <p:spPr/>
        <p:txBody>
          <a:bodyPr/>
          <a:lstStyle/>
          <a:p>
            <a:r>
              <a:rPr lang="en-GR" dirty="0"/>
              <a:t>Το μοντέλο του Πυλωρού (</a:t>
            </a:r>
            <a:r>
              <a:rPr lang="en-US" dirty="0"/>
              <a:t>Gatekeeper model</a:t>
            </a:r>
            <a:r>
              <a:rPr lang="en-GR" dirty="0"/>
              <a:t>)</a:t>
            </a:r>
          </a:p>
        </p:txBody>
      </p:sp>
      <p:sp>
        <p:nvSpPr>
          <p:cNvPr id="3" name="Content Placeholder 2">
            <a:extLst>
              <a:ext uri="{FF2B5EF4-FFF2-40B4-BE49-F238E27FC236}">
                <a16:creationId xmlns:a16="http://schemas.microsoft.com/office/drawing/2014/main" id="{CBC8F513-0653-DE4C-897D-8E77F2F94CA5}"/>
              </a:ext>
            </a:extLst>
          </p:cNvPr>
          <p:cNvSpPr>
            <a:spLocks noGrp="1"/>
          </p:cNvSpPr>
          <p:nvPr>
            <p:ph idx="1"/>
          </p:nvPr>
        </p:nvSpPr>
        <p:spPr>
          <a:xfrm>
            <a:off x="838200" y="1690688"/>
            <a:ext cx="10515600" cy="4160520"/>
          </a:xfrm>
        </p:spPr>
        <p:txBody>
          <a:bodyPr/>
          <a:lstStyle/>
          <a:p>
            <a:r>
              <a:rPr lang="el-GR" sz="2600" dirty="0"/>
              <a:t>Ο</a:t>
            </a:r>
            <a:r>
              <a:rPr lang="en-GR" sz="2600" dirty="0"/>
              <a:t>ι Galtung &amp; Ruge (1965) προωθούν την ιδέα της ροής των ειδήσεων και της δραστηριότητας του πυλωρού ως διαδοχικών επιλογών που προκύπτουν από τις ειδησεογραφικές αξίες που εμπερικλείουν τα γεγονότα</a:t>
            </a:r>
            <a:r>
              <a:rPr lang="el-GR" sz="2600" dirty="0"/>
              <a:t>.</a:t>
            </a:r>
          </a:p>
          <a:p>
            <a:r>
              <a:rPr lang="el-GR" sz="2600" dirty="0"/>
              <a:t>Ο</a:t>
            </a:r>
            <a:r>
              <a:rPr lang="en-GR" sz="2600" dirty="0"/>
              <a:t> Bass (1969) προτείν</a:t>
            </a:r>
            <a:r>
              <a:rPr lang="el-GR" sz="2600" dirty="0"/>
              <a:t>ει</a:t>
            </a:r>
            <a:r>
              <a:rPr lang="en-GR" sz="2600" dirty="0"/>
              <a:t> το διαχωρισμό της δραστηριότητας του πυλωρού σε δυο διακριτές λειτουργίες: τη συλλογή των ειδήσεων και την επεξεργασία τους. </a:t>
            </a:r>
            <a:endParaRPr lang="el-GR" sz="2600" dirty="0"/>
          </a:p>
          <a:p>
            <a:r>
              <a:rPr lang="el-GR" sz="2600" dirty="0"/>
              <a:t>Η </a:t>
            </a:r>
            <a:r>
              <a:rPr lang="en-GR" sz="2600" dirty="0"/>
              <a:t>Shoemaker (1991)</a:t>
            </a:r>
            <a:r>
              <a:rPr lang="el-GR" sz="2600" dirty="0"/>
              <a:t> </a:t>
            </a:r>
            <a:r>
              <a:rPr lang="en-GR" sz="2600" dirty="0"/>
              <a:t>ενσωματώνει στη λειτουργία του περισσότερους από έναν επικοινωνιακούς παράγοντες και εστιάζει στους εμπλεκόμενους κοινωνικούς και θεσμικούς παραγοντες. </a:t>
            </a:r>
          </a:p>
          <a:p>
            <a:endParaRPr lang="en-GR" sz="2600" dirty="0"/>
          </a:p>
        </p:txBody>
      </p:sp>
    </p:spTree>
    <p:extLst>
      <p:ext uri="{BB962C8B-B14F-4D97-AF65-F5344CB8AC3E}">
        <p14:creationId xmlns:p14="http://schemas.microsoft.com/office/powerpoint/2010/main" val="3329250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03D1A-3BDC-8343-A279-996E610F6388}"/>
              </a:ext>
            </a:extLst>
          </p:cNvPr>
          <p:cNvSpPr>
            <a:spLocks noGrp="1"/>
          </p:cNvSpPr>
          <p:nvPr>
            <p:ph type="title"/>
          </p:nvPr>
        </p:nvSpPr>
        <p:spPr/>
        <p:txBody>
          <a:bodyPr/>
          <a:lstStyle/>
          <a:p>
            <a:r>
              <a:rPr lang="en-GR" dirty="0"/>
              <a:t>Ο Καθορισμός της θεματολογίας των Μέσων</a:t>
            </a:r>
          </a:p>
        </p:txBody>
      </p:sp>
      <p:sp>
        <p:nvSpPr>
          <p:cNvPr id="3" name="Content Placeholder 2">
            <a:extLst>
              <a:ext uri="{FF2B5EF4-FFF2-40B4-BE49-F238E27FC236}">
                <a16:creationId xmlns:a16="http://schemas.microsoft.com/office/drawing/2014/main" id="{38AC8D0E-1F02-1548-B419-78497C127BB5}"/>
              </a:ext>
            </a:extLst>
          </p:cNvPr>
          <p:cNvSpPr>
            <a:spLocks noGrp="1"/>
          </p:cNvSpPr>
          <p:nvPr>
            <p:ph idx="1"/>
          </p:nvPr>
        </p:nvSpPr>
        <p:spPr/>
        <p:txBody>
          <a:bodyPr/>
          <a:lstStyle/>
          <a:p>
            <a:r>
              <a:rPr lang="el-GR" dirty="0"/>
              <a:t>Τ</a:t>
            </a:r>
            <a:r>
              <a:rPr lang="en-GR" dirty="0"/>
              <a:t>α ΜΜΕ καθορίζουν την ημερήσια θεματολογία τους στη βάση όσων γεγονότων θεωρούν ότι έχουν ειδησεογραφική αξία τέτοια, που θα κρατήσει ζωντανό το ενδιαφέρον του ακροατηρίου και θα συνεχίσει να τους εξασφαλίζει το συγκριτικό πλεονέκτημα της ανταγωνιστικότητας (σε εμπορικό-οικονομικό επίπεδο και σε επίπεδο αξιοπιστίας).</a:t>
            </a:r>
            <a:endParaRPr lang="el-GR" dirty="0"/>
          </a:p>
          <a:p>
            <a:r>
              <a:rPr lang="en-GR" dirty="0"/>
              <a:t>ο καθορισμός της ημερήσιας θεματολογίας εμπεριέχει τη θεματολογία των Μέσων, τη δημόσια θεματολογία και την πολιτική θεματολογία</a:t>
            </a:r>
            <a:r>
              <a:rPr lang="el-GR" dirty="0"/>
              <a:t> </a:t>
            </a:r>
            <a:r>
              <a:rPr lang="en-GR" dirty="0"/>
              <a:t>Dearing &amp; Rogers, 2005</a:t>
            </a:r>
          </a:p>
        </p:txBody>
      </p:sp>
    </p:spTree>
    <p:extLst>
      <p:ext uri="{BB962C8B-B14F-4D97-AF65-F5344CB8AC3E}">
        <p14:creationId xmlns:p14="http://schemas.microsoft.com/office/powerpoint/2010/main" val="1410395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8AB53-0D6C-5144-BB7E-7912E7B7622F}"/>
              </a:ext>
            </a:extLst>
          </p:cNvPr>
          <p:cNvSpPr>
            <a:spLocks noGrp="1"/>
          </p:cNvSpPr>
          <p:nvPr>
            <p:ph type="title"/>
          </p:nvPr>
        </p:nvSpPr>
        <p:spPr/>
        <p:txBody>
          <a:bodyPr/>
          <a:lstStyle/>
          <a:p>
            <a:r>
              <a:rPr lang="en-GR" dirty="0"/>
              <a:t>Ο Καθορισμός της θεματολογίας των Μέσων</a:t>
            </a:r>
          </a:p>
        </p:txBody>
      </p:sp>
      <p:sp>
        <p:nvSpPr>
          <p:cNvPr id="3" name="Content Placeholder 2">
            <a:extLst>
              <a:ext uri="{FF2B5EF4-FFF2-40B4-BE49-F238E27FC236}">
                <a16:creationId xmlns:a16="http://schemas.microsoft.com/office/drawing/2014/main" id="{31440636-1ECE-BE47-A288-698280362B70}"/>
              </a:ext>
            </a:extLst>
          </p:cNvPr>
          <p:cNvSpPr>
            <a:spLocks noGrp="1"/>
          </p:cNvSpPr>
          <p:nvPr>
            <p:ph idx="1"/>
          </p:nvPr>
        </p:nvSpPr>
        <p:spPr/>
        <p:txBody>
          <a:bodyPr/>
          <a:lstStyle/>
          <a:p>
            <a:r>
              <a:rPr lang="el-GR" dirty="0"/>
              <a:t>Ο καθορισμός της ημερήσιας διάταξης είναι ο εν εξελίξει ανταγωνισμός μεταξύ υποστηρικτών ποικίλων δημοσίων θεμάτων προκειμένου να τραβήξουν την προσοχή των επαγγελματιών των ΜΜΕ, των ακροατηρίων και των πολιτικών ελίτ</a:t>
            </a:r>
            <a:endParaRPr lang="en-US" dirty="0"/>
          </a:p>
          <a:p>
            <a:r>
              <a:rPr lang="en-GR" dirty="0"/>
              <a:t>Η επίδραση μιας θεματολογίας όμως σε άλλες δεν ισχύει μόνο ανάμεσα στις διαφορετικές κατηγορίες Μέσων αλλά και ανάμεσα σε διαφορετικά Μέσα της ίδιας κατηγορίας (Dearing &amp; Rogers, 2005: 67-70).</a:t>
            </a:r>
          </a:p>
        </p:txBody>
      </p:sp>
    </p:spTree>
    <p:extLst>
      <p:ext uri="{BB962C8B-B14F-4D97-AF65-F5344CB8AC3E}">
        <p14:creationId xmlns:p14="http://schemas.microsoft.com/office/powerpoint/2010/main" val="3482612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687E8-0605-0B44-A2DD-90A8BB5B9760}"/>
              </a:ext>
            </a:extLst>
          </p:cNvPr>
          <p:cNvSpPr>
            <a:spLocks noGrp="1"/>
          </p:cNvSpPr>
          <p:nvPr>
            <p:ph type="title"/>
          </p:nvPr>
        </p:nvSpPr>
        <p:spPr/>
        <p:txBody>
          <a:bodyPr/>
          <a:lstStyle/>
          <a:p>
            <a:r>
              <a:rPr lang="en-GR" dirty="0"/>
              <a:t>Κριτήρια Επιλογής και Χαρακτηριστικά των ειδήσεων</a:t>
            </a:r>
          </a:p>
        </p:txBody>
      </p:sp>
      <p:sp>
        <p:nvSpPr>
          <p:cNvPr id="3" name="Content Placeholder 2">
            <a:extLst>
              <a:ext uri="{FF2B5EF4-FFF2-40B4-BE49-F238E27FC236}">
                <a16:creationId xmlns:a16="http://schemas.microsoft.com/office/drawing/2014/main" id="{4F04CA69-472D-7E4B-801B-EEDD92048FC1}"/>
              </a:ext>
            </a:extLst>
          </p:cNvPr>
          <p:cNvSpPr>
            <a:spLocks noGrp="1"/>
          </p:cNvSpPr>
          <p:nvPr>
            <p:ph idx="1"/>
          </p:nvPr>
        </p:nvSpPr>
        <p:spPr/>
        <p:txBody>
          <a:bodyPr/>
          <a:lstStyle/>
          <a:p>
            <a:r>
              <a:rPr lang="en-GR" dirty="0"/>
              <a:t>«Τα Μέσα αποφασίζουν τι αξίζει να μεταδοθεί» (Edelman, 1999: 166).</a:t>
            </a:r>
          </a:p>
          <a:p>
            <a:r>
              <a:rPr lang="en-GR" dirty="0"/>
              <a:t>Oι ειδησεογραφικές αξίες των γεγονότων είναι εκείνες που καθορίζουν σε μεγάλο βαθμό την επιλογή τους: τα </a:t>
            </a:r>
            <a:r>
              <a:rPr lang="en-GR" i="1" dirty="0"/>
              <a:t>δραματικά στοιχεία </a:t>
            </a:r>
            <a:r>
              <a:rPr lang="en-GR" dirty="0"/>
              <a:t>που εμπεριέχουν, η </a:t>
            </a:r>
            <a:r>
              <a:rPr lang="en-GR" i="1" dirty="0"/>
              <a:t>αμεσότητά </a:t>
            </a:r>
            <a:r>
              <a:rPr lang="en-GR" dirty="0"/>
              <a:t>τους, αν είναι </a:t>
            </a:r>
            <a:r>
              <a:rPr lang="en-GR" i="1" dirty="0"/>
              <a:t>απροσδόκητα</a:t>
            </a:r>
            <a:r>
              <a:rPr lang="en-GR" dirty="0"/>
              <a:t>, αν είναι ή αν αναφέρονται σε </a:t>
            </a:r>
            <a:r>
              <a:rPr lang="en-GR" i="1" dirty="0"/>
              <a:t>ιστορίες ανθρώπινου ενδιαφέροντος</a:t>
            </a:r>
            <a:r>
              <a:rPr lang="en-GR" dirty="0"/>
              <a:t>, αν τα εμπλεκόμενα πρόσωπα είναι </a:t>
            </a:r>
            <a:r>
              <a:rPr lang="en-GR" i="1" dirty="0"/>
              <a:t>γνωστές προσωπικότητες </a:t>
            </a:r>
            <a:r>
              <a:rPr lang="en-GR" dirty="0"/>
              <a:t>(βλ. επίσης, Allan, 2004: 58). </a:t>
            </a:r>
          </a:p>
          <a:p>
            <a:endParaRPr lang="en-GR" dirty="0"/>
          </a:p>
        </p:txBody>
      </p:sp>
    </p:spTree>
    <p:extLst>
      <p:ext uri="{BB962C8B-B14F-4D97-AF65-F5344CB8AC3E}">
        <p14:creationId xmlns:p14="http://schemas.microsoft.com/office/powerpoint/2010/main" val="3776459252"/>
      </p:ext>
    </p:extLst>
  </p:cSld>
  <p:clrMapOvr>
    <a:masterClrMapping/>
  </p:clrMapOvr>
</p:sld>
</file>

<file path=ppt/theme/theme1.xml><?xml version="1.0" encoding="utf-8"?>
<a:theme xmlns:a="http://schemas.openxmlformats.org/drawingml/2006/main" name="BrushVTI">
  <a:themeElements>
    <a:clrScheme name="AnalogousFromRegularSeedRightStep">
      <a:dk1>
        <a:srgbClr val="000000"/>
      </a:dk1>
      <a:lt1>
        <a:srgbClr val="FFFFFF"/>
      </a:lt1>
      <a:dk2>
        <a:srgbClr val="412724"/>
      </a:dk2>
      <a:lt2>
        <a:srgbClr val="E2E8E4"/>
      </a:lt2>
      <a:accent1>
        <a:srgbClr val="D739AE"/>
      </a:accent1>
      <a:accent2>
        <a:srgbClr val="C5275A"/>
      </a:accent2>
      <a:accent3>
        <a:srgbClr val="D74839"/>
      </a:accent3>
      <a:accent4>
        <a:srgbClr val="C57827"/>
      </a:accent4>
      <a:accent5>
        <a:srgbClr val="B0A72F"/>
      </a:accent5>
      <a:accent6>
        <a:srgbClr val="81B223"/>
      </a:accent6>
      <a:hlink>
        <a:srgbClr val="31944B"/>
      </a:hlink>
      <a:folHlink>
        <a:srgbClr val="7F7F7F"/>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otalTime>128</TotalTime>
  <Words>1544</Words>
  <Application>Microsoft Macintosh PowerPoint</Application>
  <PresentationFormat>Widescreen</PresentationFormat>
  <Paragraphs>91</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Century Gothic</vt:lpstr>
      <vt:lpstr>Elephant</vt:lpstr>
      <vt:lpstr>BrushVTI</vt:lpstr>
      <vt:lpstr>Μοντέλα κάλυψης ειδήσεων</vt:lpstr>
      <vt:lpstr>ΕΙΣΑΓΩΓΗ</vt:lpstr>
      <vt:lpstr>ΕΙΣΑΓΩΓΗ</vt:lpstr>
      <vt:lpstr>ΕΙΣΑΓΩΓΉ</vt:lpstr>
      <vt:lpstr>Το μοντέλο του Πυλωρού (Gatekeeper model)</vt:lpstr>
      <vt:lpstr>Το μοντέλο του Πυλωρού (Gatekeeper model)</vt:lpstr>
      <vt:lpstr>Ο Καθορισμός της θεματολογίας των Μέσων</vt:lpstr>
      <vt:lpstr>Ο Καθορισμός της θεματολογίας των Μέσων</vt:lpstr>
      <vt:lpstr>Κριτήρια Επιλογής και Χαρακτηριστικά των ειδήσεων</vt:lpstr>
      <vt:lpstr>Κριτήρια Επιλογής και Χαρακτηριστικά των ειδήσεων</vt:lpstr>
      <vt:lpstr>Δημοσιογραφικές πρακτικές που επηρεάζουν την επιλογή των ειδήσεων</vt:lpstr>
      <vt:lpstr>Δημοσιογραφικές πρακτικές που επηρεάζουν την επιλογή των ειδήσεων</vt:lpstr>
      <vt:lpstr>Τα Χαρακτηριστικά των Ειδήσεων</vt:lpstr>
      <vt:lpstr>Kατηγοριοποίηση Lance Bennett (1999)</vt:lpstr>
      <vt:lpstr>Πλαισίωση ειδήσεων</vt:lpstr>
      <vt:lpstr>Τα Ελληνικά Τηλεοπτικά Δελτία Ειδήσεων</vt:lpstr>
      <vt:lpstr>Τα Ελληνικά Τηλεοπτικά Δελτία Ειδήσεων</vt:lpstr>
      <vt:lpstr>Τα Ελληνικά Τηλεοπτικά Δελτία Ειδήσεων</vt:lpstr>
      <vt:lpstr>Τα Ελληνικά Τηλεοπτικά Δελτία Ειδήσεων</vt:lpstr>
      <vt:lpstr>Τα Ελληνικά Τηλεοπτικά Δελτία Ειδήσεων</vt:lpstr>
      <vt:lpstr>Δομή και Χαρακτηριστικά των Ελληνικών Τηλεοπτικών Δελτίων την πρώτη δεκαετία του 2000 (μέχρι δλδ και το 2012 περίπου)</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Μοντέλα κάλυψης ειδήσεων</dc:title>
  <dc:creator>Despina Chronaki</dc:creator>
  <cp:lastModifiedBy>Despina Chronaki</cp:lastModifiedBy>
  <cp:revision>8</cp:revision>
  <dcterms:created xsi:type="dcterms:W3CDTF">2021-03-31T16:53:04Z</dcterms:created>
  <dcterms:modified xsi:type="dcterms:W3CDTF">2021-03-31T19:01:23Z</dcterms:modified>
</cp:coreProperties>
</file>