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2" r:id="rId3"/>
    <p:sldId id="263" r:id="rId4"/>
    <p:sldId id="264" r:id="rId5"/>
    <p:sldId id="257" r:id="rId6"/>
    <p:sldId id="265" r:id="rId7"/>
    <p:sldId id="266" r:id="rId8"/>
    <p:sldId id="258" r:id="rId9"/>
    <p:sldId id="267" r:id="rId10"/>
    <p:sldId id="268" r:id="rId11"/>
    <p:sldId id="269" r:id="rId12"/>
    <p:sldId id="259" r:id="rId13"/>
    <p:sldId id="260" r:id="rId14"/>
    <p:sldId id="261" r:id="rId15"/>
    <p:sldId id="270" r:id="rId16"/>
    <p:sldId id="271" r:id="rId17"/>
    <p:sldId id="272" r:id="rId18"/>
    <p:sldId id="273" r:id="rId19"/>
    <p:sldId id="274" r:id="rId20"/>
    <p:sldId id="275" r:id="rId21"/>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71"/>
    <p:restoredTop sz="94720"/>
  </p:normalViewPr>
  <p:slideViewPr>
    <p:cSldViewPr snapToGrid="0" snapToObjects="1">
      <p:cViewPr varScale="1">
        <p:scale>
          <a:sx n="99" d="100"/>
          <a:sy n="99" d="100"/>
        </p:scale>
        <p:origin x="18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2DFBD0-3789-8048-98CC-17B3A5AF7DDA}" type="doc">
      <dgm:prSet loTypeId="urn:microsoft.com/office/officeart/2009/layout/CirclePictureHierarchy" loCatId="" qsTypeId="urn:microsoft.com/office/officeart/2005/8/quickstyle/simple1" qsCatId="simple" csTypeId="urn:microsoft.com/office/officeart/2005/8/colors/accent1_2" csCatId="accent1" phldr="1"/>
      <dgm:spPr/>
      <dgm:t>
        <a:bodyPr/>
        <a:lstStyle/>
        <a:p>
          <a:endParaRPr lang="en-GB"/>
        </a:p>
      </dgm:t>
    </dgm:pt>
    <dgm:pt modelId="{5B6BB352-938B-E04E-9B57-2E617AFFE185}">
      <dgm:prSet phldrT="[Text]"/>
      <dgm:spPr/>
      <dgm:t>
        <a:bodyPr/>
        <a:lstStyle/>
        <a:p>
          <a:r>
            <a:rPr lang="el-GR"/>
            <a:t>ΕΛΕΥΘΕΡΙΑ ΤΥΠΟΥ ΩΣ ‘ΦΥΣΙΚΟ’ ΔΙΚΑΙΩΜΑ (;)</a:t>
          </a:r>
          <a:endParaRPr lang="en-GB"/>
        </a:p>
      </dgm:t>
    </dgm:pt>
    <dgm:pt modelId="{3C61AE77-9DF4-9845-9E3B-5BA4B6B32F00}" type="parTrans" cxnId="{6ECFE8C9-ED6A-3A49-A942-4CB297217EDE}">
      <dgm:prSet/>
      <dgm:spPr/>
      <dgm:t>
        <a:bodyPr/>
        <a:lstStyle/>
        <a:p>
          <a:endParaRPr lang="en-GB"/>
        </a:p>
      </dgm:t>
    </dgm:pt>
    <dgm:pt modelId="{8D3B521C-3CEC-0A44-A405-5AB749879108}" type="sibTrans" cxnId="{6ECFE8C9-ED6A-3A49-A942-4CB297217EDE}">
      <dgm:prSet/>
      <dgm:spPr/>
      <dgm:t>
        <a:bodyPr/>
        <a:lstStyle/>
        <a:p>
          <a:endParaRPr lang="en-GB"/>
        </a:p>
      </dgm:t>
    </dgm:pt>
    <dgm:pt modelId="{1593E88A-AB97-544C-80AC-CDFC97EFD67E}">
      <dgm:prSet phldrT="[Text]"/>
      <dgm:spPr/>
      <dgm:t>
        <a:bodyPr/>
        <a:lstStyle/>
        <a:p>
          <a:r>
            <a:rPr lang="el-GR"/>
            <a:t>ΑΥΞΗΣΗ ΕΚΔΟΣΕΩΝ-ΒΕΛΤΙΩΣΗ ΤΕΧΝΟΛΟΓΙΑΣ</a:t>
          </a:r>
          <a:endParaRPr lang="en-GB"/>
        </a:p>
      </dgm:t>
    </dgm:pt>
    <dgm:pt modelId="{BC62AC70-CF72-DB42-A61E-4B3F4ED8ADB4}" type="parTrans" cxnId="{726EC4E2-8A94-EF43-A004-93438134DB94}">
      <dgm:prSet/>
      <dgm:spPr/>
      <dgm:t>
        <a:bodyPr/>
        <a:lstStyle/>
        <a:p>
          <a:endParaRPr lang="en-GB"/>
        </a:p>
      </dgm:t>
    </dgm:pt>
    <dgm:pt modelId="{03D86F6B-DDCA-E64B-8ECD-793AD1BE6F8C}" type="sibTrans" cxnId="{726EC4E2-8A94-EF43-A004-93438134DB94}">
      <dgm:prSet/>
      <dgm:spPr/>
      <dgm:t>
        <a:bodyPr/>
        <a:lstStyle/>
        <a:p>
          <a:endParaRPr lang="en-GB"/>
        </a:p>
      </dgm:t>
    </dgm:pt>
    <dgm:pt modelId="{C879AF1E-CC98-FE40-BC2B-9B1169343ABD}">
      <dgm:prSet phldrT="[Text]"/>
      <dgm:spPr/>
      <dgm:t>
        <a:bodyPr/>
        <a:lstStyle/>
        <a:p>
          <a:r>
            <a:rPr lang="el-GR"/>
            <a:t>ΔΗΜΟΣΙΟΓΡΑΦΟΣ-ΕΡΓΑΖΟΜΕΝΟΣ</a:t>
          </a:r>
          <a:endParaRPr lang="en-GB"/>
        </a:p>
      </dgm:t>
    </dgm:pt>
    <dgm:pt modelId="{1C8A1919-B67B-484C-8932-AAC7E8110545}" type="parTrans" cxnId="{49C0AEB3-38DD-0B41-A8B3-C550B8FCA4DA}">
      <dgm:prSet/>
      <dgm:spPr/>
      <dgm:t>
        <a:bodyPr/>
        <a:lstStyle/>
        <a:p>
          <a:endParaRPr lang="en-GB"/>
        </a:p>
      </dgm:t>
    </dgm:pt>
    <dgm:pt modelId="{401FF63E-7637-5346-BCD0-4921A7FD19EE}" type="sibTrans" cxnId="{49C0AEB3-38DD-0B41-A8B3-C550B8FCA4DA}">
      <dgm:prSet/>
      <dgm:spPr/>
      <dgm:t>
        <a:bodyPr/>
        <a:lstStyle/>
        <a:p>
          <a:endParaRPr lang="en-GB"/>
        </a:p>
      </dgm:t>
    </dgm:pt>
    <dgm:pt modelId="{CC64EE12-F1A9-134D-819B-DA9CE40161EB}">
      <dgm:prSet phldrT="[Text]"/>
      <dgm:spPr/>
      <dgm:t>
        <a:bodyPr/>
        <a:lstStyle/>
        <a:p>
          <a:r>
            <a:rPr lang="el-GR"/>
            <a:t>ΕΚΔΟΤΗΣ-ΕΠΙΧΕΙΡΗΜΑΤΙΑΣ</a:t>
          </a:r>
          <a:endParaRPr lang="en-GB"/>
        </a:p>
      </dgm:t>
    </dgm:pt>
    <dgm:pt modelId="{4FD07386-B2F1-6848-B993-6562F2A5EB57}" type="parTrans" cxnId="{92BB9018-807B-8643-933A-B57ADF8DF255}">
      <dgm:prSet/>
      <dgm:spPr/>
      <dgm:t>
        <a:bodyPr/>
        <a:lstStyle/>
        <a:p>
          <a:endParaRPr lang="en-GB"/>
        </a:p>
      </dgm:t>
    </dgm:pt>
    <dgm:pt modelId="{A8E4C154-ED55-DD4B-A444-8A2D81ED9B8B}" type="sibTrans" cxnId="{92BB9018-807B-8643-933A-B57ADF8DF255}">
      <dgm:prSet/>
      <dgm:spPr/>
      <dgm:t>
        <a:bodyPr/>
        <a:lstStyle/>
        <a:p>
          <a:endParaRPr lang="en-GB"/>
        </a:p>
      </dgm:t>
    </dgm:pt>
    <dgm:pt modelId="{79FDDCE6-0817-B541-8EA1-9F8BA5E817E6}">
      <dgm:prSet phldrT="[Text]"/>
      <dgm:spPr/>
      <dgm:t>
        <a:bodyPr/>
        <a:lstStyle/>
        <a:p>
          <a:r>
            <a:rPr lang="el-GR"/>
            <a:t>ΕΔΡΑΙΩΣΗ ΔΗΜΟΣΙΟΓΡΑΦΙΑΣ ΩΣ ΕΠΑΓΓΕΛΜΑΤΟΣ</a:t>
          </a:r>
          <a:endParaRPr lang="en-GB"/>
        </a:p>
      </dgm:t>
    </dgm:pt>
    <dgm:pt modelId="{DD5C915B-A9F7-4349-8749-EE86DC9CF420}" type="parTrans" cxnId="{DC1C1A62-9E24-6C4A-9A63-720AD417A585}">
      <dgm:prSet/>
      <dgm:spPr/>
      <dgm:t>
        <a:bodyPr/>
        <a:lstStyle/>
        <a:p>
          <a:endParaRPr lang="en-GB"/>
        </a:p>
      </dgm:t>
    </dgm:pt>
    <dgm:pt modelId="{53DE7F03-E64A-F74A-88BC-575EAD439B8E}" type="sibTrans" cxnId="{DC1C1A62-9E24-6C4A-9A63-720AD417A585}">
      <dgm:prSet/>
      <dgm:spPr/>
      <dgm:t>
        <a:bodyPr/>
        <a:lstStyle/>
        <a:p>
          <a:endParaRPr lang="en-GB"/>
        </a:p>
      </dgm:t>
    </dgm:pt>
    <dgm:pt modelId="{1BBD3D9B-E6CD-2648-88C3-B61F76163047}">
      <dgm:prSet phldrT="[Text]"/>
      <dgm:spPr/>
      <dgm:t>
        <a:bodyPr/>
        <a:lstStyle/>
        <a:p>
          <a:r>
            <a:rPr lang="el-GR"/>
            <a:t>ΔΙΑΧΩΡΙΣΜΟΣ ΔΗΜΟΣΙΟΓΡΑΦΟΥ-ΕΚΔΟΤΗ</a:t>
          </a:r>
          <a:endParaRPr lang="en-GB"/>
        </a:p>
      </dgm:t>
    </dgm:pt>
    <dgm:pt modelId="{E657FEB1-F799-3E4E-A4FA-7957A590488D}" type="parTrans" cxnId="{2363EDD0-EA1F-954C-BC1C-DC7F2BCCE6FE}">
      <dgm:prSet/>
      <dgm:spPr/>
      <dgm:t>
        <a:bodyPr/>
        <a:lstStyle/>
        <a:p>
          <a:endParaRPr lang="en-GB"/>
        </a:p>
      </dgm:t>
    </dgm:pt>
    <dgm:pt modelId="{284F1D84-B10F-404C-986C-A07BEEE8FF31}" type="sibTrans" cxnId="{2363EDD0-EA1F-954C-BC1C-DC7F2BCCE6FE}">
      <dgm:prSet/>
      <dgm:spPr/>
      <dgm:t>
        <a:bodyPr/>
        <a:lstStyle/>
        <a:p>
          <a:endParaRPr lang="en-GB"/>
        </a:p>
      </dgm:t>
    </dgm:pt>
    <dgm:pt modelId="{102EF70A-8326-CE4A-9157-63E7528AB64D}" type="pres">
      <dgm:prSet presAssocID="{222DFBD0-3789-8048-98CC-17B3A5AF7DDA}" presName="hierChild1" presStyleCnt="0">
        <dgm:presLayoutVars>
          <dgm:chPref val="1"/>
          <dgm:dir/>
          <dgm:animOne val="branch"/>
          <dgm:animLvl val="lvl"/>
          <dgm:resizeHandles/>
        </dgm:presLayoutVars>
      </dgm:prSet>
      <dgm:spPr/>
    </dgm:pt>
    <dgm:pt modelId="{08B5DE11-2B8A-7A44-A1F6-4DA0DD98C6AB}" type="pres">
      <dgm:prSet presAssocID="{5B6BB352-938B-E04E-9B57-2E617AFFE185}" presName="hierRoot1" presStyleCnt="0"/>
      <dgm:spPr/>
    </dgm:pt>
    <dgm:pt modelId="{21387D34-8945-594C-9614-A1B91B50060C}" type="pres">
      <dgm:prSet presAssocID="{5B6BB352-938B-E04E-9B57-2E617AFFE185}" presName="composite" presStyleCnt="0"/>
      <dgm:spPr/>
    </dgm:pt>
    <dgm:pt modelId="{CC783A34-D7DA-A543-948E-0FA08BA25F78}" type="pres">
      <dgm:prSet presAssocID="{5B6BB352-938B-E04E-9B57-2E617AFFE185}" presName="image" presStyleLbl="node0" presStyleIdx="0" presStyleCnt="1"/>
      <dgm:spPr/>
    </dgm:pt>
    <dgm:pt modelId="{075FE418-C965-8A4E-9AB2-7D5102936AF0}" type="pres">
      <dgm:prSet presAssocID="{5B6BB352-938B-E04E-9B57-2E617AFFE185}" presName="text" presStyleLbl="revTx" presStyleIdx="0" presStyleCnt="6">
        <dgm:presLayoutVars>
          <dgm:chPref val="3"/>
        </dgm:presLayoutVars>
      </dgm:prSet>
      <dgm:spPr/>
    </dgm:pt>
    <dgm:pt modelId="{E06FC428-F315-024F-A0BC-92C6E271FC86}" type="pres">
      <dgm:prSet presAssocID="{5B6BB352-938B-E04E-9B57-2E617AFFE185}" presName="hierChild2" presStyleCnt="0"/>
      <dgm:spPr/>
    </dgm:pt>
    <dgm:pt modelId="{8B8711C7-87AA-044D-BD98-27B54C9C63C0}" type="pres">
      <dgm:prSet presAssocID="{BC62AC70-CF72-DB42-A61E-4B3F4ED8ADB4}" presName="Name10" presStyleLbl="parChTrans1D2" presStyleIdx="0" presStyleCnt="2"/>
      <dgm:spPr/>
    </dgm:pt>
    <dgm:pt modelId="{24B2579B-56CE-B240-BF5B-F860C941548C}" type="pres">
      <dgm:prSet presAssocID="{1593E88A-AB97-544C-80AC-CDFC97EFD67E}" presName="hierRoot2" presStyleCnt="0"/>
      <dgm:spPr/>
    </dgm:pt>
    <dgm:pt modelId="{E516453E-F7DA-824D-A984-BAB1500AC499}" type="pres">
      <dgm:prSet presAssocID="{1593E88A-AB97-544C-80AC-CDFC97EFD67E}" presName="composite2" presStyleCnt="0"/>
      <dgm:spPr/>
    </dgm:pt>
    <dgm:pt modelId="{D0477D21-0378-E841-956E-560828C385E9}" type="pres">
      <dgm:prSet presAssocID="{1593E88A-AB97-544C-80AC-CDFC97EFD67E}" presName="image2" presStyleLbl="node2" presStyleIdx="0" presStyleCnt="2"/>
      <dgm:spPr/>
    </dgm:pt>
    <dgm:pt modelId="{599AA351-B44B-4341-A115-D9D5B1CA25D4}" type="pres">
      <dgm:prSet presAssocID="{1593E88A-AB97-544C-80AC-CDFC97EFD67E}" presName="text2" presStyleLbl="revTx" presStyleIdx="1" presStyleCnt="6">
        <dgm:presLayoutVars>
          <dgm:chPref val="3"/>
        </dgm:presLayoutVars>
      </dgm:prSet>
      <dgm:spPr/>
    </dgm:pt>
    <dgm:pt modelId="{0F08D931-7F73-AE4C-8A07-145A5658338C}" type="pres">
      <dgm:prSet presAssocID="{1593E88A-AB97-544C-80AC-CDFC97EFD67E}" presName="hierChild3" presStyleCnt="0"/>
      <dgm:spPr/>
    </dgm:pt>
    <dgm:pt modelId="{56153494-2E21-5D4B-9463-3AA54AA4DA76}" type="pres">
      <dgm:prSet presAssocID="{1C8A1919-B67B-484C-8932-AAC7E8110545}" presName="Name17" presStyleLbl="parChTrans1D3" presStyleIdx="0" presStyleCnt="3"/>
      <dgm:spPr/>
    </dgm:pt>
    <dgm:pt modelId="{682C5585-0F0F-854C-9B19-996C979F1FC6}" type="pres">
      <dgm:prSet presAssocID="{C879AF1E-CC98-FE40-BC2B-9B1169343ABD}" presName="hierRoot3" presStyleCnt="0"/>
      <dgm:spPr/>
    </dgm:pt>
    <dgm:pt modelId="{82C1573F-0A46-DF4B-90DC-90B54FFA9E09}" type="pres">
      <dgm:prSet presAssocID="{C879AF1E-CC98-FE40-BC2B-9B1169343ABD}" presName="composite3" presStyleCnt="0"/>
      <dgm:spPr/>
    </dgm:pt>
    <dgm:pt modelId="{53A60089-08EA-024C-B1A3-66E5172DDDB3}" type="pres">
      <dgm:prSet presAssocID="{C879AF1E-CC98-FE40-BC2B-9B1169343ABD}" presName="image3" presStyleLbl="node3" presStyleIdx="0" presStyleCnt="3"/>
      <dgm:spPr/>
    </dgm:pt>
    <dgm:pt modelId="{7CE69E49-A5BE-E647-BF52-E5601FF51E5A}" type="pres">
      <dgm:prSet presAssocID="{C879AF1E-CC98-FE40-BC2B-9B1169343ABD}" presName="text3" presStyleLbl="revTx" presStyleIdx="2" presStyleCnt="6">
        <dgm:presLayoutVars>
          <dgm:chPref val="3"/>
        </dgm:presLayoutVars>
      </dgm:prSet>
      <dgm:spPr/>
    </dgm:pt>
    <dgm:pt modelId="{D7885F58-36A6-B74E-A33A-77A3F5F89E16}" type="pres">
      <dgm:prSet presAssocID="{C879AF1E-CC98-FE40-BC2B-9B1169343ABD}" presName="hierChild4" presStyleCnt="0"/>
      <dgm:spPr/>
    </dgm:pt>
    <dgm:pt modelId="{9FDFFC20-B29F-154A-810B-9DA4964A7728}" type="pres">
      <dgm:prSet presAssocID="{4FD07386-B2F1-6848-B993-6562F2A5EB57}" presName="Name17" presStyleLbl="parChTrans1D3" presStyleIdx="1" presStyleCnt="3"/>
      <dgm:spPr/>
    </dgm:pt>
    <dgm:pt modelId="{CEAAFDB2-A4E8-6C42-A02A-03EFDD489EFA}" type="pres">
      <dgm:prSet presAssocID="{CC64EE12-F1A9-134D-819B-DA9CE40161EB}" presName="hierRoot3" presStyleCnt="0"/>
      <dgm:spPr/>
    </dgm:pt>
    <dgm:pt modelId="{D36390D0-2414-7943-ADB4-396B61CF8A18}" type="pres">
      <dgm:prSet presAssocID="{CC64EE12-F1A9-134D-819B-DA9CE40161EB}" presName="composite3" presStyleCnt="0"/>
      <dgm:spPr/>
    </dgm:pt>
    <dgm:pt modelId="{E7574389-0FFA-914F-B559-D6950E97B1E9}" type="pres">
      <dgm:prSet presAssocID="{CC64EE12-F1A9-134D-819B-DA9CE40161EB}" presName="image3" presStyleLbl="node3" presStyleIdx="1" presStyleCnt="3"/>
      <dgm:spPr/>
    </dgm:pt>
    <dgm:pt modelId="{31BAAFE6-7696-F945-BDCB-15ECB2596319}" type="pres">
      <dgm:prSet presAssocID="{CC64EE12-F1A9-134D-819B-DA9CE40161EB}" presName="text3" presStyleLbl="revTx" presStyleIdx="3" presStyleCnt="6">
        <dgm:presLayoutVars>
          <dgm:chPref val="3"/>
        </dgm:presLayoutVars>
      </dgm:prSet>
      <dgm:spPr/>
    </dgm:pt>
    <dgm:pt modelId="{8E451CDA-EEFA-2148-A0DF-59192D160199}" type="pres">
      <dgm:prSet presAssocID="{CC64EE12-F1A9-134D-819B-DA9CE40161EB}" presName="hierChild4" presStyleCnt="0"/>
      <dgm:spPr/>
    </dgm:pt>
    <dgm:pt modelId="{EE6511EF-82D9-E547-8BE8-B556DF93033F}" type="pres">
      <dgm:prSet presAssocID="{DD5C915B-A9F7-4349-8749-EE86DC9CF420}" presName="Name10" presStyleLbl="parChTrans1D2" presStyleIdx="1" presStyleCnt="2"/>
      <dgm:spPr/>
    </dgm:pt>
    <dgm:pt modelId="{DCCB6387-83E7-6541-BEE8-EF7698B7BEF5}" type="pres">
      <dgm:prSet presAssocID="{79FDDCE6-0817-B541-8EA1-9F8BA5E817E6}" presName="hierRoot2" presStyleCnt="0"/>
      <dgm:spPr/>
    </dgm:pt>
    <dgm:pt modelId="{20DE911E-D98C-074A-B9BB-5757193179B1}" type="pres">
      <dgm:prSet presAssocID="{79FDDCE6-0817-B541-8EA1-9F8BA5E817E6}" presName="composite2" presStyleCnt="0"/>
      <dgm:spPr/>
    </dgm:pt>
    <dgm:pt modelId="{AA50E936-FF67-9647-9DBB-3EB16C79C034}" type="pres">
      <dgm:prSet presAssocID="{79FDDCE6-0817-B541-8EA1-9F8BA5E817E6}" presName="image2" presStyleLbl="node2" presStyleIdx="1" presStyleCnt="2"/>
      <dgm:spPr/>
    </dgm:pt>
    <dgm:pt modelId="{9C4931C6-4EEC-E046-BAAA-813C4EFC76FF}" type="pres">
      <dgm:prSet presAssocID="{79FDDCE6-0817-B541-8EA1-9F8BA5E817E6}" presName="text2" presStyleLbl="revTx" presStyleIdx="4" presStyleCnt="6">
        <dgm:presLayoutVars>
          <dgm:chPref val="3"/>
        </dgm:presLayoutVars>
      </dgm:prSet>
      <dgm:spPr/>
    </dgm:pt>
    <dgm:pt modelId="{0D374CD4-49EB-954C-9273-ACE2215FED5D}" type="pres">
      <dgm:prSet presAssocID="{79FDDCE6-0817-B541-8EA1-9F8BA5E817E6}" presName="hierChild3" presStyleCnt="0"/>
      <dgm:spPr/>
    </dgm:pt>
    <dgm:pt modelId="{70F6E413-9889-FE47-AA9F-DC5E3C983DF6}" type="pres">
      <dgm:prSet presAssocID="{E657FEB1-F799-3E4E-A4FA-7957A590488D}" presName="Name17" presStyleLbl="parChTrans1D3" presStyleIdx="2" presStyleCnt="3"/>
      <dgm:spPr/>
    </dgm:pt>
    <dgm:pt modelId="{915CC7FB-2CEC-7D49-B565-CE4B2ACCE3B8}" type="pres">
      <dgm:prSet presAssocID="{1BBD3D9B-E6CD-2648-88C3-B61F76163047}" presName="hierRoot3" presStyleCnt="0"/>
      <dgm:spPr/>
    </dgm:pt>
    <dgm:pt modelId="{DC831D4F-0306-6146-88A5-F03718FEEDA4}" type="pres">
      <dgm:prSet presAssocID="{1BBD3D9B-E6CD-2648-88C3-B61F76163047}" presName="composite3" presStyleCnt="0"/>
      <dgm:spPr/>
    </dgm:pt>
    <dgm:pt modelId="{01BDCB02-C237-A142-AC2D-7E1035BC0448}" type="pres">
      <dgm:prSet presAssocID="{1BBD3D9B-E6CD-2648-88C3-B61F76163047}" presName="image3" presStyleLbl="node3" presStyleIdx="2" presStyleCnt="3"/>
      <dgm:spPr/>
    </dgm:pt>
    <dgm:pt modelId="{F0DD0ADB-920F-534C-9FF7-7ED28BCF31A1}" type="pres">
      <dgm:prSet presAssocID="{1BBD3D9B-E6CD-2648-88C3-B61F76163047}" presName="text3" presStyleLbl="revTx" presStyleIdx="5" presStyleCnt="6">
        <dgm:presLayoutVars>
          <dgm:chPref val="3"/>
        </dgm:presLayoutVars>
      </dgm:prSet>
      <dgm:spPr/>
    </dgm:pt>
    <dgm:pt modelId="{11E577F9-07FD-0F4C-983A-201DD8CFE211}" type="pres">
      <dgm:prSet presAssocID="{1BBD3D9B-E6CD-2648-88C3-B61F76163047}" presName="hierChild4" presStyleCnt="0"/>
      <dgm:spPr/>
    </dgm:pt>
  </dgm:ptLst>
  <dgm:cxnLst>
    <dgm:cxn modelId="{92BB9018-807B-8643-933A-B57ADF8DF255}" srcId="{1593E88A-AB97-544C-80AC-CDFC97EFD67E}" destId="{CC64EE12-F1A9-134D-819B-DA9CE40161EB}" srcOrd="1" destOrd="0" parTransId="{4FD07386-B2F1-6848-B993-6562F2A5EB57}" sibTransId="{A8E4C154-ED55-DD4B-A444-8A2D81ED9B8B}"/>
    <dgm:cxn modelId="{78829B23-9AB1-5A40-AAA4-ED46F9177053}" type="presOf" srcId="{4FD07386-B2F1-6848-B993-6562F2A5EB57}" destId="{9FDFFC20-B29F-154A-810B-9DA4964A7728}" srcOrd="0" destOrd="0" presId="urn:microsoft.com/office/officeart/2009/layout/CirclePictureHierarchy"/>
    <dgm:cxn modelId="{C2510F59-0980-FB4F-BC76-CED07DFF2067}" type="presOf" srcId="{79FDDCE6-0817-B541-8EA1-9F8BA5E817E6}" destId="{9C4931C6-4EEC-E046-BAAA-813C4EFC76FF}" srcOrd="0" destOrd="0" presId="urn:microsoft.com/office/officeart/2009/layout/CirclePictureHierarchy"/>
    <dgm:cxn modelId="{6F1D7E5D-B2B1-5443-AD43-E7C2F2C6ADE3}" type="presOf" srcId="{5B6BB352-938B-E04E-9B57-2E617AFFE185}" destId="{075FE418-C965-8A4E-9AB2-7D5102936AF0}" srcOrd="0" destOrd="0" presId="urn:microsoft.com/office/officeart/2009/layout/CirclePictureHierarchy"/>
    <dgm:cxn modelId="{DC1C1A62-9E24-6C4A-9A63-720AD417A585}" srcId="{5B6BB352-938B-E04E-9B57-2E617AFFE185}" destId="{79FDDCE6-0817-B541-8EA1-9F8BA5E817E6}" srcOrd="1" destOrd="0" parTransId="{DD5C915B-A9F7-4349-8749-EE86DC9CF420}" sibTransId="{53DE7F03-E64A-F74A-88BC-575EAD439B8E}"/>
    <dgm:cxn modelId="{80975A69-0AB8-3547-8D93-8A0997214D36}" type="presOf" srcId="{1593E88A-AB97-544C-80AC-CDFC97EFD67E}" destId="{599AA351-B44B-4341-A115-D9D5B1CA25D4}" srcOrd="0" destOrd="0" presId="urn:microsoft.com/office/officeart/2009/layout/CirclePictureHierarchy"/>
    <dgm:cxn modelId="{7CDB6870-785D-374D-AEC9-B4BBBF10817B}" type="presOf" srcId="{C879AF1E-CC98-FE40-BC2B-9B1169343ABD}" destId="{7CE69E49-A5BE-E647-BF52-E5601FF51E5A}" srcOrd="0" destOrd="0" presId="urn:microsoft.com/office/officeart/2009/layout/CirclePictureHierarchy"/>
    <dgm:cxn modelId="{8B22087C-482D-6B4E-BC23-83FEAD0D0352}" type="presOf" srcId="{1C8A1919-B67B-484C-8932-AAC7E8110545}" destId="{56153494-2E21-5D4B-9463-3AA54AA4DA76}" srcOrd="0" destOrd="0" presId="urn:microsoft.com/office/officeart/2009/layout/CirclePictureHierarchy"/>
    <dgm:cxn modelId="{0810E995-57B0-CC44-A608-8ED86532E631}" type="presOf" srcId="{DD5C915B-A9F7-4349-8749-EE86DC9CF420}" destId="{EE6511EF-82D9-E547-8BE8-B556DF93033F}" srcOrd="0" destOrd="0" presId="urn:microsoft.com/office/officeart/2009/layout/CirclePictureHierarchy"/>
    <dgm:cxn modelId="{33A95AAA-57D5-484F-BBEC-6C0ECD68BF04}" type="presOf" srcId="{222DFBD0-3789-8048-98CC-17B3A5AF7DDA}" destId="{102EF70A-8326-CE4A-9157-63E7528AB64D}" srcOrd="0" destOrd="0" presId="urn:microsoft.com/office/officeart/2009/layout/CirclePictureHierarchy"/>
    <dgm:cxn modelId="{49C0AEB3-38DD-0B41-A8B3-C550B8FCA4DA}" srcId="{1593E88A-AB97-544C-80AC-CDFC97EFD67E}" destId="{C879AF1E-CC98-FE40-BC2B-9B1169343ABD}" srcOrd="0" destOrd="0" parTransId="{1C8A1919-B67B-484C-8932-AAC7E8110545}" sibTransId="{401FF63E-7637-5346-BCD0-4921A7FD19EE}"/>
    <dgm:cxn modelId="{A729B4C1-1104-364C-8E09-754224039FBF}" type="presOf" srcId="{CC64EE12-F1A9-134D-819B-DA9CE40161EB}" destId="{31BAAFE6-7696-F945-BDCB-15ECB2596319}" srcOrd="0" destOrd="0" presId="urn:microsoft.com/office/officeart/2009/layout/CirclePictureHierarchy"/>
    <dgm:cxn modelId="{8CE5C9C8-AA7B-6E43-8027-981B1C4B5C4A}" type="presOf" srcId="{E657FEB1-F799-3E4E-A4FA-7957A590488D}" destId="{70F6E413-9889-FE47-AA9F-DC5E3C983DF6}" srcOrd="0" destOrd="0" presId="urn:microsoft.com/office/officeart/2009/layout/CirclePictureHierarchy"/>
    <dgm:cxn modelId="{6ECFE8C9-ED6A-3A49-A942-4CB297217EDE}" srcId="{222DFBD0-3789-8048-98CC-17B3A5AF7DDA}" destId="{5B6BB352-938B-E04E-9B57-2E617AFFE185}" srcOrd="0" destOrd="0" parTransId="{3C61AE77-9DF4-9845-9E3B-5BA4B6B32F00}" sibTransId="{8D3B521C-3CEC-0A44-A405-5AB749879108}"/>
    <dgm:cxn modelId="{2363EDD0-EA1F-954C-BC1C-DC7F2BCCE6FE}" srcId="{79FDDCE6-0817-B541-8EA1-9F8BA5E817E6}" destId="{1BBD3D9B-E6CD-2648-88C3-B61F76163047}" srcOrd="0" destOrd="0" parTransId="{E657FEB1-F799-3E4E-A4FA-7957A590488D}" sibTransId="{284F1D84-B10F-404C-986C-A07BEEE8FF31}"/>
    <dgm:cxn modelId="{449EE7D4-0BCC-304C-8A12-88268ADA894A}" type="presOf" srcId="{1BBD3D9B-E6CD-2648-88C3-B61F76163047}" destId="{F0DD0ADB-920F-534C-9FF7-7ED28BCF31A1}" srcOrd="0" destOrd="0" presId="urn:microsoft.com/office/officeart/2009/layout/CirclePictureHierarchy"/>
    <dgm:cxn modelId="{726EC4E2-8A94-EF43-A004-93438134DB94}" srcId="{5B6BB352-938B-E04E-9B57-2E617AFFE185}" destId="{1593E88A-AB97-544C-80AC-CDFC97EFD67E}" srcOrd="0" destOrd="0" parTransId="{BC62AC70-CF72-DB42-A61E-4B3F4ED8ADB4}" sibTransId="{03D86F6B-DDCA-E64B-8ECD-793AD1BE6F8C}"/>
    <dgm:cxn modelId="{CB87CBFA-411D-D44F-ADA6-52F8C834E545}" type="presOf" srcId="{BC62AC70-CF72-DB42-A61E-4B3F4ED8ADB4}" destId="{8B8711C7-87AA-044D-BD98-27B54C9C63C0}" srcOrd="0" destOrd="0" presId="urn:microsoft.com/office/officeart/2009/layout/CirclePictureHierarchy"/>
    <dgm:cxn modelId="{43A35556-6CBB-134B-AEBF-87542065DF93}" type="presParOf" srcId="{102EF70A-8326-CE4A-9157-63E7528AB64D}" destId="{08B5DE11-2B8A-7A44-A1F6-4DA0DD98C6AB}" srcOrd="0" destOrd="0" presId="urn:microsoft.com/office/officeart/2009/layout/CirclePictureHierarchy"/>
    <dgm:cxn modelId="{0DF86137-2DC3-EE47-975E-4825A5CBE6E0}" type="presParOf" srcId="{08B5DE11-2B8A-7A44-A1F6-4DA0DD98C6AB}" destId="{21387D34-8945-594C-9614-A1B91B50060C}" srcOrd="0" destOrd="0" presId="urn:microsoft.com/office/officeart/2009/layout/CirclePictureHierarchy"/>
    <dgm:cxn modelId="{EA9D345C-E1E0-5241-8634-69FF116DDC80}" type="presParOf" srcId="{21387D34-8945-594C-9614-A1B91B50060C}" destId="{CC783A34-D7DA-A543-948E-0FA08BA25F78}" srcOrd="0" destOrd="0" presId="urn:microsoft.com/office/officeart/2009/layout/CirclePictureHierarchy"/>
    <dgm:cxn modelId="{8B5285AF-F933-2C4D-AE7C-02ABE26B890A}" type="presParOf" srcId="{21387D34-8945-594C-9614-A1B91B50060C}" destId="{075FE418-C965-8A4E-9AB2-7D5102936AF0}" srcOrd="1" destOrd="0" presId="urn:microsoft.com/office/officeart/2009/layout/CirclePictureHierarchy"/>
    <dgm:cxn modelId="{0F17FBC5-D6DA-D242-9169-8CDE579348B3}" type="presParOf" srcId="{08B5DE11-2B8A-7A44-A1F6-4DA0DD98C6AB}" destId="{E06FC428-F315-024F-A0BC-92C6E271FC86}" srcOrd="1" destOrd="0" presId="urn:microsoft.com/office/officeart/2009/layout/CirclePictureHierarchy"/>
    <dgm:cxn modelId="{9494DEBC-8306-2D4B-82D6-B6D70B6C5702}" type="presParOf" srcId="{E06FC428-F315-024F-A0BC-92C6E271FC86}" destId="{8B8711C7-87AA-044D-BD98-27B54C9C63C0}" srcOrd="0" destOrd="0" presId="urn:microsoft.com/office/officeart/2009/layout/CirclePictureHierarchy"/>
    <dgm:cxn modelId="{3E1A2CD2-7BDE-EA48-ACC4-2C5C926A8C67}" type="presParOf" srcId="{E06FC428-F315-024F-A0BC-92C6E271FC86}" destId="{24B2579B-56CE-B240-BF5B-F860C941548C}" srcOrd="1" destOrd="0" presId="urn:microsoft.com/office/officeart/2009/layout/CirclePictureHierarchy"/>
    <dgm:cxn modelId="{70169F6D-E73E-5E4F-A9D1-6F1A1447EAB1}" type="presParOf" srcId="{24B2579B-56CE-B240-BF5B-F860C941548C}" destId="{E516453E-F7DA-824D-A984-BAB1500AC499}" srcOrd="0" destOrd="0" presId="urn:microsoft.com/office/officeart/2009/layout/CirclePictureHierarchy"/>
    <dgm:cxn modelId="{C2E9451C-991C-2C4A-A87F-0FD6CBD4CA63}" type="presParOf" srcId="{E516453E-F7DA-824D-A984-BAB1500AC499}" destId="{D0477D21-0378-E841-956E-560828C385E9}" srcOrd="0" destOrd="0" presId="urn:microsoft.com/office/officeart/2009/layout/CirclePictureHierarchy"/>
    <dgm:cxn modelId="{9755EB09-DA27-5445-8D67-A4CB56B089C0}" type="presParOf" srcId="{E516453E-F7DA-824D-A984-BAB1500AC499}" destId="{599AA351-B44B-4341-A115-D9D5B1CA25D4}" srcOrd="1" destOrd="0" presId="urn:microsoft.com/office/officeart/2009/layout/CirclePictureHierarchy"/>
    <dgm:cxn modelId="{A40738C9-1EDE-114E-9442-264A95D4938C}" type="presParOf" srcId="{24B2579B-56CE-B240-BF5B-F860C941548C}" destId="{0F08D931-7F73-AE4C-8A07-145A5658338C}" srcOrd="1" destOrd="0" presId="urn:microsoft.com/office/officeart/2009/layout/CirclePictureHierarchy"/>
    <dgm:cxn modelId="{4B22EA49-C163-E742-9BB4-32775E1815D4}" type="presParOf" srcId="{0F08D931-7F73-AE4C-8A07-145A5658338C}" destId="{56153494-2E21-5D4B-9463-3AA54AA4DA76}" srcOrd="0" destOrd="0" presId="urn:microsoft.com/office/officeart/2009/layout/CirclePictureHierarchy"/>
    <dgm:cxn modelId="{BE17A308-34CB-4B48-A9D3-DC4ECE619006}" type="presParOf" srcId="{0F08D931-7F73-AE4C-8A07-145A5658338C}" destId="{682C5585-0F0F-854C-9B19-996C979F1FC6}" srcOrd="1" destOrd="0" presId="urn:microsoft.com/office/officeart/2009/layout/CirclePictureHierarchy"/>
    <dgm:cxn modelId="{23CF1F5E-4FDD-2841-8629-0E8B7DFF305F}" type="presParOf" srcId="{682C5585-0F0F-854C-9B19-996C979F1FC6}" destId="{82C1573F-0A46-DF4B-90DC-90B54FFA9E09}" srcOrd="0" destOrd="0" presId="urn:microsoft.com/office/officeart/2009/layout/CirclePictureHierarchy"/>
    <dgm:cxn modelId="{00FE57BC-C6C2-E64F-BF9A-20FA7654B3BC}" type="presParOf" srcId="{82C1573F-0A46-DF4B-90DC-90B54FFA9E09}" destId="{53A60089-08EA-024C-B1A3-66E5172DDDB3}" srcOrd="0" destOrd="0" presId="urn:microsoft.com/office/officeart/2009/layout/CirclePictureHierarchy"/>
    <dgm:cxn modelId="{0F5496C1-027F-3C45-B68A-E892AA6BE475}" type="presParOf" srcId="{82C1573F-0A46-DF4B-90DC-90B54FFA9E09}" destId="{7CE69E49-A5BE-E647-BF52-E5601FF51E5A}" srcOrd="1" destOrd="0" presId="urn:microsoft.com/office/officeart/2009/layout/CirclePictureHierarchy"/>
    <dgm:cxn modelId="{EA729782-F2BC-8447-A094-2B2C3FE326C5}" type="presParOf" srcId="{682C5585-0F0F-854C-9B19-996C979F1FC6}" destId="{D7885F58-36A6-B74E-A33A-77A3F5F89E16}" srcOrd="1" destOrd="0" presId="urn:microsoft.com/office/officeart/2009/layout/CirclePictureHierarchy"/>
    <dgm:cxn modelId="{703001AA-FCE8-AB43-9DC5-9174F6CC3AE8}" type="presParOf" srcId="{0F08D931-7F73-AE4C-8A07-145A5658338C}" destId="{9FDFFC20-B29F-154A-810B-9DA4964A7728}" srcOrd="2" destOrd="0" presId="urn:microsoft.com/office/officeart/2009/layout/CirclePictureHierarchy"/>
    <dgm:cxn modelId="{759F0467-32C3-334A-8C2D-D1A4D9131979}" type="presParOf" srcId="{0F08D931-7F73-AE4C-8A07-145A5658338C}" destId="{CEAAFDB2-A4E8-6C42-A02A-03EFDD489EFA}" srcOrd="3" destOrd="0" presId="urn:microsoft.com/office/officeart/2009/layout/CirclePictureHierarchy"/>
    <dgm:cxn modelId="{3C87FA3B-1FDB-3C4F-B9BE-6FD6A83650F1}" type="presParOf" srcId="{CEAAFDB2-A4E8-6C42-A02A-03EFDD489EFA}" destId="{D36390D0-2414-7943-ADB4-396B61CF8A18}" srcOrd="0" destOrd="0" presId="urn:microsoft.com/office/officeart/2009/layout/CirclePictureHierarchy"/>
    <dgm:cxn modelId="{721D999C-E340-7840-8CEE-06786345A176}" type="presParOf" srcId="{D36390D0-2414-7943-ADB4-396B61CF8A18}" destId="{E7574389-0FFA-914F-B559-D6950E97B1E9}" srcOrd="0" destOrd="0" presId="urn:microsoft.com/office/officeart/2009/layout/CirclePictureHierarchy"/>
    <dgm:cxn modelId="{C2FB67DC-D91C-1B4B-A9FF-EA0AAF3AE919}" type="presParOf" srcId="{D36390D0-2414-7943-ADB4-396B61CF8A18}" destId="{31BAAFE6-7696-F945-BDCB-15ECB2596319}" srcOrd="1" destOrd="0" presId="urn:microsoft.com/office/officeart/2009/layout/CirclePictureHierarchy"/>
    <dgm:cxn modelId="{431C550E-2E5A-E74A-80F5-869413E144A1}" type="presParOf" srcId="{CEAAFDB2-A4E8-6C42-A02A-03EFDD489EFA}" destId="{8E451CDA-EEFA-2148-A0DF-59192D160199}" srcOrd="1" destOrd="0" presId="urn:microsoft.com/office/officeart/2009/layout/CirclePictureHierarchy"/>
    <dgm:cxn modelId="{FC891319-E246-F84C-B3F2-BDBB61C0642F}" type="presParOf" srcId="{E06FC428-F315-024F-A0BC-92C6E271FC86}" destId="{EE6511EF-82D9-E547-8BE8-B556DF93033F}" srcOrd="2" destOrd="0" presId="urn:microsoft.com/office/officeart/2009/layout/CirclePictureHierarchy"/>
    <dgm:cxn modelId="{E9B64D19-0E24-C54F-9720-35D9CD53ADE2}" type="presParOf" srcId="{E06FC428-F315-024F-A0BC-92C6E271FC86}" destId="{DCCB6387-83E7-6541-BEE8-EF7698B7BEF5}" srcOrd="3" destOrd="0" presId="urn:microsoft.com/office/officeart/2009/layout/CirclePictureHierarchy"/>
    <dgm:cxn modelId="{24F5B518-5C6B-4147-A5CE-3DB291E4497C}" type="presParOf" srcId="{DCCB6387-83E7-6541-BEE8-EF7698B7BEF5}" destId="{20DE911E-D98C-074A-B9BB-5757193179B1}" srcOrd="0" destOrd="0" presId="urn:microsoft.com/office/officeart/2009/layout/CirclePictureHierarchy"/>
    <dgm:cxn modelId="{760BDAF9-FAC5-294E-980B-1974425D94A3}" type="presParOf" srcId="{20DE911E-D98C-074A-B9BB-5757193179B1}" destId="{AA50E936-FF67-9647-9DBB-3EB16C79C034}" srcOrd="0" destOrd="0" presId="urn:microsoft.com/office/officeart/2009/layout/CirclePictureHierarchy"/>
    <dgm:cxn modelId="{78BEB94D-1E9F-D14C-9B6A-DA4DD5D161E3}" type="presParOf" srcId="{20DE911E-D98C-074A-B9BB-5757193179B1}" destId="{9C4931C6-4EEC-E046-BAAA-813C4EFC76FF}" srcOrd="1" destOrd="0" presId="urn:microsoft.com/office/officeart/2009/layout/CirclePictureHierarchy"/>
    <dgm:cxn modelId="{AA592AF1-F076-B440-857B-3547D0FFA913}" type="presParOf" srcId="{DCCB6387-83E7-6541-BEE8-EF7698B7BEF5}" destId="{0D374CD4-49EB-954C-9273-ACE2215FED5D}" srcOrd="1" destOrd="0" presId="urn:microsoft.com/office/officeart/2009/layout/CirclePictureHierarchy"/>
    <dgm:cxn modelId="{02E8B270-EEB6-9646-86AC-7E91C0617CFE}" type="presParOf" srcId="{0D374CD4-49EB-954C-9273-ACE2215FED5D}" destId="{70F6E413-9889-FE47-AA9F-DC5E3C983DF6}" srcOrd="0" destOrd="0" presId="urn:microsoft.com/office/officeart/2009/layout/CirclePictureHierarchy"/>
    <dgm:cxn modelId="{21123D7D-9B80-3A43-8C50-4EA6AFCDB663}" type="presParOf" srcId="{0D374CD4-49EB-954C-9273-ACE2215FED5D}" destId="{915CC7FB-2CEC-7D49-B565-CE4B2ACCE3B8}" srcOrd="1" destOrd="0" presId="urn:microsoft.com/office/officeart/2009/layout/CirclePictureHierarchy"/>
    <dgm:cxn modelId="{0E516C95-2FBF-F842-B137-722794AD2022}" type="presParOf" srcId="{915CC7FB-2CEC-7D49-B565-CE4B2ACCE3B8}" destId="{DC831D4F-0306-6146-88A5-F03718FEEDA4}" srcOrd="0" destOrd="0" presId="urn:microsoft.com/office/officeart/2009/layout/CirclePictureHierarchy"/>
    <dgm:cxn modelId="{591708EC-4636-A44F-9EED-701182A3262F}" type="presParOf" srcId="{DC831D4F-0306-6146-88A5-F03718FEEDA4}" destId="{01BDCB02-C237-A142-AC2D-7E1035BC0448}" srcOrd="0" destOrd="0" presId="urn:microsoft.com/office/officeart/2009/layout/CirclePictureHierarchy"/>
    <dgm:cxn modelId="{86C93D82-225A-1B46-8285-144701155D12}" type="presParOf" srcId="{DC831D4F-0306-6146-88A5-F03718FEEDA4}" destId="{F0DD0ADB-920F-534C-9FF7-7ED28BCF31A1}" srcOrd="1" destOrd="0" presId="urn:microsoft.com/office/officeart/2009/layout/CirclePictureHierarchy"/>
    <dgm:cxn modelId="{89D960B6-277E-C045-A1D0-8C17001E4EDB}" type="presParOf" srcId="{915CC7FB-2CEC-7D49-B565-CE4B2ACCE3B8}" destId="{11E577F9-07FD-0F4C-983A-201DD8CFE211}"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6E413-9889-FE47-AA9F-DC5E3C983DF6}">
      <dsp:nvSpPr>
        <dsp:cNvPr id="0" name=""/>
        <dsp:cNvSpPr/>
      </dsp:nvSpPr>
      <dsp:spPr>
        <a:xfrm>
          <a:off x="7431810" y="2308758"/>
          <a:ext cx="91440" cy="309102"/>
        </a:xfrm>
        <a:custGeom>
          <a:avLst/>
          <a:gdLst/>
          <a:ahLst/>
          <a:cxnLst/>
          <a:rect l="0" t="0" r="0" b="0"/>
          <a:pathLst>
            <a:path>
              <a:moveTo>
                <a:pt x="45720" y="0"/>
              </a:moveTo>
              <a:lnTo>
                <a:pt x="45720" y="3091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6511EF-82D9-E547-8BE8-B556DF93033F}">
      <dsp:nvSpPr>
        <dsp:cNvPr id="0" name=""/>
        <dsp:cNvSpPr/>
      </dsp:nvSpPr>
      <dsp:spPr>
        <a:xfrm>
          <a:off x="5453645" y="1018378"/>
          <a:ext cx="2023885" cy="309102"/>
        </a:xfrm>
        <a:custGeom>
          <a:avLst/>
          <a:gdLst/>
          <a:ahLst/>
          <a:cxnLst/>
          <a:rect l="0" t="0" r="0" b="0"/>
          <a:pathLst>
            <a:path>
              <a:moveTo>
                <a:pt x="0" y="0"/>
              </a:moveTo>
              <a:lnTo>
                <a:pt x="0" y="155777"/>
              </a:lnTo>
              <a:lnTo>
                <a:pt x="2023885" y="155777"/>
              </a:lnTo>
              <a:lnTo>
                <a:pt x="2023885" y="30910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FFC20-B29F-154A-810B-9DA4964A7728}">
      <dsp:nvSpPr>
        <dsp:cNvPr id="0" name=""/>
        <dsp:cNvSpPr/>
      </dsp:nvSpPr>
      <dsp:spPr>
        <a:xfrm>
          <a:off x="3429759" y="2308758"/>
          <a:ext cx="1349256" cy="309102"/>
        </a:xfrm>
        <a:custGeom>
          <a:avLst/>
          <a:gdLst/>
          <a:ahLst/>
          <a:cxnLst/>
          <a:rect l="0" t="0" r="0" b="0"/>
          <a:pathLst>
            <a:path>
              <a:moveTo>
                <a:pt x="0" y="0"/>
              </a:moveTo>
              <a:lnTo>
                <a:pt x="0" y="155777"/>
              </a:lnTo>
              <a:lnTo>
                <a:pt x="1349256" y="155777"/>
              </a:lnTo>
              <a:lnTo>
                <a:pt x="1349256" y="3091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53494-2E21-5D4B-9463-3AA54AA4DA76}">
      <dsp:nvSpPr>
        <dsp:cNvPr id="0" name=""/>
        <dsp:cNvSpPr/>
      </dsp:nvSpPr>
      <dsp:spPr>
        <a:xfrm>
          <a:off x="2080502" y="2308758"/>
          <a:ext cx="1349256" cy="309102"/>
        </a:xfrm>
        <a:custGeom>
          <a:avLst/>
          <a:gdLst/>
          <a:ahLst/>
          <a:cxnLst/>
          <a:rect l="0" t="0" r="0" b="0"/>
          <a:pathLst>
            <a:path>
              <a:moveTo>
                <a:pt x="1349256" y="0"/>
              </a:moveTo>
              <a:lnTo>
                <a:pt x="1349256" y="155777"/>
              </a:lnTo>
              <a:lnTo>
                <a:pt x="0" y="155777"/>
              </a:lnTo>
              <a:lnTo>
                <a:pt x="0" y="3091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8711C7-87AA-044D-BD98-27B54C9C63C0}">
      <dsp:nvSpPr>
        <dsp:cNvPr id="0" name=""/>
        <dsp:cNvSpPr/>
      </dsp:nvSpPr>
      <dsp:spPr>
        <a:xfrm>
          <a:off x="3429759" y="1018378"/>
          <a:ext cx="2023885" cy="309102"/>
        </a:xfrm>
        <a:custGeom>
          <a:avLst/>
          <a:gdLst/>
          <a:ahLst/>
          <a:cxnLst/>
          <a:rect l="0" t="0" r="0" b="0"/>
          <a:pathLst>
            <a:path>
              <a:moveTo>
                <a:pt x="2023885" y="0"/>
              </a:moveTo>
              <a:lnTo>
                <a:pt x="2023885" y="155777"/>
              </a:lnTo>
              <a:lnTo>
                <a:pt x="0" y="155777"/>
              </a:lnTo>
              <a:lnTo>
                <a:pt x="0" y="30910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783A34-D7DA-A543-948E-0FA08BA25F78}">
      <dsp:nvSpPr>
        <dsp:cNvPr id="0" name=""/>
        <dsp:cNvSpPr/>
      </dsp:nvSpPr>
      <dsp:spPr>
        <a:xfrm>
          <a:off x="4963006" y="37100"/>
          <a:ext cx="981277" cy="981277"/>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5FE418-C965-8A4E-9AB2-7D5102936AF0}">
      <dsp:nvSpPr>
        <dsp:cNvPr id="0" name=""/>
        <dsp:cNvSpPr/>
      </dsp:nvSpPr>
      <dsp:spPr>
        <a:xfrm>
          <a:off x="5944284" y="34647"/>
          <a:ext cx="1471916" cy="98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l-GR" sz="1200" kern="1200"/>
            <a:t>ΕΛΕΥΘΕΡΙΑ ΤΥΠΟΥ ΩΣ ‘ΦΥΣΙΚΟ’ ΔΙΚΑΙΩΜΑ (;)</a:t>
          </a:r>
          <a:endParaRPr lang="en-GB" sz="1200" kern="1200"/>
        </a:p>
      </dsp:txBody>
      <dsp:txXfrm>
        <a:off x="5944284" y="34647"/>
        <a:ext cx="1471916" cy="981277"/>
      </dsp:txXfrm>
    </dsp:sp>
    <dsp:sp modelId="{D0477D21-0378-E841-956E-560828C385E9}">
      <dsp:nvSpPr>
        <dsp:cNvPr id="0" name=""/>
        <dsp:cNvSpPr/>
      </dsp:nvSpPr>
      <dsp:spPr>
        <a:xfrm>
          <a:off x="2939120" y="1327481"/>
          <a:ext cx="981277" cy="981277"/>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9AA351-B44B-4341-A115-D9D5B1CA25D4}">
      <dsp:nvSpPr>
        <dsp:cNvPr id="0" name=""/>
        <dsp:cNvSpPr/>
      </dsp:nvSpPr>
      <dsp:spPr>
        <a:xfrm>
          <a:off x="3920398" y="1325028"/>
          <a:ext cx="1471916" cy="98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l-GR" sz="1200" kern="1200"/>
            <a:t>ΑΥΞΗΣΗ ΕΚΔΟΣΕΩΝ-ΒΕΛΤΙΩΣΗ ΤΕΧΝΟΛΟΓΙΑΣ</a:t>
          </a:r>
          <a:endParaRPr lang="en-GB" sz="1200" kern="1200"/>
        </a:p>
      </dsp:txBody>
      <dsp:txXfrm>
        <a:off x="3920398" y="1325028"/>
        <a:ext cx="1471916" cy="981277"/>
      </dsp:txXfrm>
    </dsp:sp>
    <dsp:sp modelId="{53A60089-08EA-024C-B1A3-66E5172DDDB3}">
      <dsp:nvSpPr>
        <dsp:cNvPr id="0" name=""/>
        <dsp:cNvSpPr/>
      </dsp:nvSpPr>
      <dsp:spPr>
        <a:xfrm>
          <a:off x="1589863" y="2617861"/>
          <a:ext cx="981277" cy="981277"/>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69E49-A5BE-E647-BF52-E5601FF51E5A}">
      <dsp:nvSpPr>
        <dsp:cNvPr id="0" name=""/>
        <dsp:cNvSpPr/>
      </dsp:nvSpPr>
      <dsp:spPr>
        <a:xfrm>
          <a:off x="2571141" y="2615408"/>
          <a:ext cx="1471916" cy="98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l-GR" sz="1200" kern="1200"/>
            <a:t>ΔΗΜΟΣΙΟΓΡΑΦΟΣ-ΕΡΓΑΖΟΜΕΝΟΣ</a:t>
          </a:r>
          <a:endParaRPr lang="en-GB" sz="1200" kern="1200"/>
        </a:p>
      </dsp:txBody>
      <dsp:txXfrm>
        <a:off x="2571141" y="2615408"/>
        <a:ext cx="1471916" cy="981277"/>
      </dsp:txXfrm>
    </dsp:sp>
    <dsp:sp modelId="{E7574389-0FFA-914F-B559-D6950E97B1E9}">
      <dsp:nvSpPr>
        <dsp:cNvPr id="0" name=""/>
        <dsp:cNvSpPr/>
      </dsp:nvSpPr>
      <dsp:spPr>
        <a:xfrm>
          <a:off x="4288377" y="2617861"/>
          <a:ext cx="981277" cy="981277"/>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BAAFE6-7696-F945-BDCB-15ECB2596319}">
      <dsp:nvSpPr>
        <dsp:cNvPr id="0" name=""/>
        <dsp:cNvSpPr/>
      </dsp:nvSpPr>
      <dsp:spPr>
        <a:xfrm>
          <a:off x="5269655" y="2615408"/>
          <a:ext cx="1471916" cy="98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l-GR" sz="1200" kern="1200"/>
            <a:t>ΕΚΔΟΤΗΣ-ΕΠΙΧΕΙΡΗΜΑΤΙΑΣ</a:t>
          </a:r>
          <a:endParaRPr lang="en-GB" sz="1200" kern="1200"/>
        </a:p>
      </dsp:txBody>
      <dsp:txXfrm>
        <a:off x="5269655" y="2615408"/>
        <a:ext cx="1471916" cy="981277"/>
      </dsp:txXfrm>
    </dsp:sp>
    <dsp:sp modelId="{AA50E936-FF67-9647-9DBB-3EB16C79C034}">
      <dsp:nvSpPr>
        <dsp:cNvPr id="0" name=""/>
        <dsp:cNvSpPr/>
      </dsp:nvSpPr>
      <dsp:spPr>
        <a:xfrm>
          <a:off x="6986891" y="1327481"/>
          <a:ext cx="981277" cy="981277"/>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931C6-4EEC-E046-BAAA-813C4EFC76FF}">
      <dsp:nvSpPr>
        <dsp:cNvPr id="0" name=""/>
        <dsp:cNvSpPr/>
      </dsp:nvSpPr>
      <dsp:spPr>
        <a:xfrm>
          <a:off x="7968169" y="1325028"/>
          <a:ext cx="1471916" cy="98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l-GR" sz="1200" kern="1200"/>
            <a:t>ΕΔΡΑΙΩΣΗ ΔΗΜΟΣΙΟΓΡΑΦΙΑΣ ΩΣ ΕΠΑΓΓΕΛΜΑΤΟΣ</a:t>
          </a:r>
          <a:endParaRPr lang="en-GB" sz="1200" kern="1200"/>
        </a:p>
      </dsp:txBody>
      <dsp:txXfrm>
        <a:off x="7968169" y="1325028"/>
        <a:ext cx="1471916" cy="981277"/>
      </dsp:txXfrm>
    </dsp:sp>
    <dsp:sp modelId="{01BDCB02-C237-A142-AC2D-7E1035BC0448}">
      <dsp:nvSpPr>
        <dsp:cNvPr id="0" name=""/>
        <dsp:cNvSpPr/>
      </dsp:nvSpPr>
      <dsp:spPr>
        <a:xfrm>
          <a:off x="6986891" y="2617861"/>
          <a:ext cx="981277" cy="981277"/>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DD0ADB-920F-534C-9FF7-7ED28BCF31A1}">
      <dsp:nvSpPr>
        <dsp:cNvPr id="0" name=""/>
        <dsp:cNvSpPr/>
      </dsp:nvSpPr>
      <dsp:spPr>
        <a:xfrm>
          <a:off x="7968169" y="2615408"/>
          <a:ext cx="1471916" cy="98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l-GR" sz="1200" kern="1200"/>
            <a:t>ΔΙΑΧΩΡΙΣΜΟΣ ΔΗΜΟΣΙΟΓΡΑΦΟΥ-ΕΚΔΟΤΗ</a:t>
          </a:r>
          <a:endParaRPr lang="en-GB" sz="1200" kern="1200"/>
        </a:p>
      </dsp:txBody>
      <dsp:txXfrm>
        <a:off x="7968169" y="2615408"/>
        <a:ext cx="1471916" cy="981277"/>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3/10/21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007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3/10/21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997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3/10/21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837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3/10/21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134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3/10/21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597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3/10/21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7594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3/10/21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388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3/10/21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75990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3/10/21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367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3/10/21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1251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3/10/21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9768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3/10/21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3563282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KM6WyFdnHg"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www.google.com/search?q=&#949;&#960;&#943;&#952;&#949;&#963;&#951;+30+&#945;&#964;&#959;&#956;&#969;&#957;+&#963;&#949;+&#945;&#963;&#964;&#965;&#957;&#956;&#953;&#954;&#959;&#965;&#962;&amp;tbm=isch&amp;ved=2ahUKEwjI3NPhyaPvAhWBr6QKHY31DhUQ2-cCegQIABAA&amp;oq=&#949;&#960;&#943;&#952;&#949;&#963;&#951;+30+&#945;&#964;&#959;&#956;&#969;&#957;+&#963;&#949;+&#945;&#963;&#964;&#965;&#957;&#956;&#953;&#954;&#959;&#965;&#962;&amp;gs_lcp=CgNpbWcQAzoECCMQJzoCCAA6BAgAEB46BAgAEBM6BggAEB4QE1CoVViRkgFgxJIBaAFwAHgAgAGNAYgB3x-SAQQwLjMzmAEAoAEBqgELZ3dzLXdpei1pbWfAAQE&amp;sclient=img&amp;ei=9ZpHYIgOgd-SBY3ru6gB&amp;bih=685&amp;biw=1227&amp;client=opera&amp;hs=Q02" TargetMode="External"/><Relationship Id="rId4" Type="http://schemas.openxmlformats.org/officeDocument/2006/relationships/hyperlink" Target="https://twitter.com/Justice4477_/status/1369304030338551810?s=2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DC3YFyah_Yg" TargetMode="External"/><Relationship Id="rId2" Type="http://schemas.openxmlformats.org/officeDocument/2006/relationships/hyperlink" Target="https://www.poynter.org/business-work/2019/there-are-a-surprising-amount-of-great-journalism-movies-here-are-our-top-25/"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amp.cnn.com/cnn/2021/03/09/media/good-morning-britain-piers-morgan-leaving-after-walk-out/index.html?__twitter_impression=true"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nytimes.com/live/2021/03/07/world/meghan-harry-oprah-interview/oprah-reminded-us-how-interviews-should-be-done?fbclid=IwAR1ej_fOIaxYo6ia5SUqMeByd1clYD2oMhlOMVQMY9VnsN9CV9VAkIuhrfc" TargetMode="External"/><Relationship Id="rId5" Type="http://schemas.openxmlformats.org/officeDocument/2006/relationships/hyperlink" Target="https://www.theguardian.com/tv-and-radio/2021/mar/08/oprah-winfrey-meghan-harry-interview?CMP=Share_AndroidApp_Other" TargetMode="External"/><Relationship Id="rId4" Type="http://schemas.openxmlformats.org/officeDocument/2006/relationships/hyperlink" Target="https://www.newyorker.com/culture/on-television/the-rigorous-empathy-of-oprah-with-meghan-and-harry?utm_source=nl&amp;utm_brand=tny&amp;utm_mailing=TNY_Daily_030821&amp;utm_campaign=aud-dev&amp;utm_medium=email&amp;bxid=5f9069c587b4000c144ad2fe&amp;cndid=62494328&amp;hasha=b5d0203e993f0343a09c6cf26ff3b204&amp;hashb=6d86a9932ca8874c26348570acedc1cee510cfb9&amp;hashc=1a5898ae734546ddde1e44963236a8e8c4d3ea2fc2066c35745c8764e9ec5720&amp;esrc=Header_Mobile_217&amp;mbid=CRMNYR012019&amp;utm_term=TNY_Dail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EC1984F1-2044-491F-A131-E47121DD4E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5488635B-5F1E-450D-988C-60E58FE5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rgbClr val="B3A020">
              <a:alpha val="4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798" y="601201"/>
            <a:ext cx="3702134" cy="5791132"/>
          </a:xfrm>
          <a:prstGeom prst="rect">
            <a:avLst/>
          </a:prstGeom>
          <a:solidFill>
            <a:schemeClr val="tx1">
              <a:alpha val="50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194F1D8-917A-408B-9C96-873AE00BF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798" y="601201"/>
            <a:ext cx="3702134" cy="5791132"/>
          </a:xfrm>
          <a:prstGeom prst="rect">
            <a:avLst/>
          </a:prstGeom>
          <a:solidFill>
            <a:srgbClr val="B3A020">
              <a:alpha val="40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CBBB03D-96AB-964D-AC99-ED8638285456}"/>
              </a:ext>
            </a:extLst>
          </p:cNvPr>
          <p:cNvSpPr>
            <a:spLocks noGrp="1"/>
          </p:cNvSpPr>
          <p:nvPr>
            <p:ph type="ctrTitle"/>
          </p:nvPr>
        </p:nvSpPr>
        <p:spPr>
          <a:xfrm>
            <a:off x="8195733" y="1524001"/>
            <a:ext cx="3412067" cy="3478384"/>
          </a:xfrm>
        </p:spPr>
        <p:txBody>
          <a:bodyPr>
            <a:normAutofit fontScale="90000"/>
          </a:bodyPr>
          <a:lstStyle/>
          <a:p>
            <a:r>
              <a:rPr lang="el-GR" dirty="0" err="1">
                <a:solidFill>
                  <a:srgbClr val="FFFFFF"/>
                </a:solidFill>
              </a:rPr>
              <a:t>Ζητηματα</a:t>
            </a:r>
            <a:r>
              <a:rPr lang="el-GR" dirty="0">
                <a:solidFill>
                  <a:srgbClr val="FFFFFF"/>
                </a:solidFill>
              </a:rPr>
              <a:t> </a:t>
            </a:r>
            <a:r>
              <a:rPr lang="el-GR" dirty="0" err="1">
                <a:solidFill>
                  <a:srgbClr val="FFFFFF"/>
                </a:solidFill>
              </a:rPr>
              <a:t>δημοσιογραφικησ</a:t>
            </a:r>
            <a:r>
              <a:rPr lang="el-GR" dirty="0">
                <a:solidFill>
                  <a:srgbClr val="FFFFFF"/>
                </a:solidFill>
              </a:rPr>
              <a:t> </a:t>
            </a:r>
            <a:r>
              <a:rPr lang="el-GR" dirty="0" err="1">
                <a:solidFill>
                  <a:srgbClr val="FFFFFF"/>
                </a:solidFill>
              </a:rPr>
              <a:t>δεοντολογιασ</a:t>
            </a:r>
            <a:r>
              <a:rPr lang="el-GR" dirty="0">
                <a:solidFill>
                  <a:srgbClr val="FFFFFF"/>
                </a:solidFill>
              </a:rPr>
              <a:t> και </a:t>
            </a:r>
            <a:r>
              <a:rPr lang="el-GR" dirty="0" err="1">
                <a:solidFill>
                  <a:srgbClr val="FFFFFF"/>
                </a:solidFill>
              </a:rPr>
              <a:t>ηθικησ</a:t>
            </a:r>
            <a:r>
              <a:rPr lang="el-GR" dirty="0">
                <a:solidFill>
                  <a:srgbClr val="FFFFFF"/>
                </a:solidFill>
              </a:rPr>
              <a:t> στις </a:t>
            </a:r>
            <a:r>
              <a:rPr lang="el-GR" dirty="0" err="1">
                <a:solidFill>
                  <a:srgbClr val="FFFFFF"/>
                </a:solidFill>
              </a:rPr>
              <a:t>σπουδεσ</a:t>
            </a:r>
            <a:r>
              <a:rPr lang="el-GR" dirty="0">
                <a:solidFill>
                  <a:srgbClr val="FFFFFF"/>
                </a:solidFill>
              </a:rPr>
              <a:t> </a:t>
            </a:r>
            <a:r>
              <a:rPr lang="el-GR" dirty="0" err="1">
                <a:solidFill>
                  <a:srgbClr val="FFFFFF"/>
                </a:solidFill>
              </a:rPr>
              <a:t>μεσων</a:t>
            </a:r>
            <a:endParaRPr lang="en-GR" dirty="0">
              <a:solidFill>
                <a:srgbClr val="FFFFFF"/>
              </a:solidFill>
            </a:endParaRPr>
          </a:p>
        </p:txBody>
      </p:sp>
      <p:sp>
        <p:nvSpPr>
          <p:cNvPr id="3" name="Subtitle 2">
            <a:extLst>
              <a:ext uri="{FF2B5EF4-FFF2-40B4-BE49-F238E27FC236}">
                <a16:creationId xmlns:a16="http://schemas.microsoft.com/office/drawing/2014/main" id="{1B7EB61D-25CA-C140-9DAB-9FAEAAE6CB73}"/>
              </a:ext>
            </a:extLst>
          </p:cNvPr>
          <p:cNvSpPr>
            <a:spLocks noGrp="1"/>
          </p:cNvSpPr>
          <p:nvPr>
            <p:ph type="subTitle" idx="1"/>
          </p:nvPr>
        </p:nvSpPr>
        <p:spPr>
          <a:xfrm>
            <a:off x="8195733" y="5145513"/>
            <a:ext cx="3412067" cy="738820"/>
          </a:xfrm>
        </p:spPr>
        <p:txBody>
          <a:bodyPr>
            <a:normAutofit/>
          </a:bodyPr>
          <a:lstStyle/>
          <a:p>
            <a:r>
              <a:rPr lang="el-GR" dirty="0" err="1">
                <a:solidFill>
                  <a:schemeClr val="bg1"/>
                </a:solidFill>
              </a:rPr>
              <a:t>Δρ</a:t>
            </a:r>
            <a:r>
              <a:rPr lang="el-GR" dirty="0">
                <a:solidFill>
                  <a:schemeClr val="bg1"/>
                </a:solidFill>
              </a:rPr>
              <a:t> </a:t>
            </a:r>
            <a:r>
              <a:rPr lang="el-GR" dirty="0" err="1">
                <a:solidFill>
                  <a:schemeClr val="bg1"/>
                </a:solidFill>
              </a:rPr>
              <a:t>δεσποινα</a:t>
            </a:r>
            <a:r>
              <a:rPr lang="el-GR" dirty="0">
                <a:solidFill>
                  <a:schemeClr val="bg1"/>
                </a:solidFill>
              </a:rPr>
              <a:t> </a:t>
            </a:r>
            <a:r>
              <a:rPr lang="el-GR" dirty="0" err="1">
                <a:solidFill>
                  <a:schemeClr val="bg1"/>
                </a:solidFill>
              </a:rPr>
              <a:t>χρονακη</a:t>
            </a:r>
            <a:endParaRPr lang="en-GR" dirty="0">
              <a:solidFill>
                <a:schemeClr val="bg1"/>
              </a:solidFill>
            </a:endParaRPr>
          </a:p>
        </p:txBody>
      </p:sp>
    </p:spTree>
    <p:extLst>
      <p:ext uri="{BB962C8B-B14F-4D97-AF65-F5344CB8AC3E}">
        <p14:creationId xmlns:p14="http://schemas.microsoft.com/office/powerpoint/2010/main" val="274714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AC7A-C1EF-6A45-B160-71FC70389866}"/>
              </a:ext>
            </a:extLst>
          </p:cNvPr>
          <p:cNvSpPr>
            <a:spLocks noGrp="1"/>
          </p:cNvSpPr>
          <p:nvPr>
            <p:ph type="title"/>
          </p:nvPr>
        </p:nvSpPr>
        <p:spPr/>
        <p:txBody>
          <a:bodyPr/>
          <a:lstStyle/>
          <a:p>
            <a:r>
              <a:rPr lang="el-GR" dirty="0" err="1"/>
              <a:t>Ελευθερια</a:t>
            </a:r>
            <a:r>
              <a:rPr lang="el-GR" dirty="0"/>
              <a:t> </a:t>
            </a:r>
            <a:r>
              <a:rPr lang="el-GR" dirty="0" err="1"/>
              <a:t>τυπου</a:t>
            </a:r>
            <a:r>
              <a:rPr lang="el-GR" dirty="0"/>
              <a:t> –</a:t>
            </a:r>
            <a:r>
              <a:rPr lang="el-GR" dirty="0" err="1"/>
              <a:t>ελευθερια</a:t>
            </a:r>
            <a:r>
              <a:rPr lang="el-GR" dirty="0"/>
              <a:t> </a:t>
            </a:r>
            <a:r>
              <a:rPr lang="el-GR" dirty="0" err="1"/>
              <a:t>εκφρασης</a:t>
            </a:r>
            <a:r>
              <a:rPr lang="el-GR" dirty="0"/>
              <a:t>- </a:t>
            </a:r>
            <a:endParaRPr lang="en-GR" dirty="0"/>
          </a:p>
        </p:txBody>
      </p:sp>
      <p:graphicFrame>
        <p:nvGraphicFramePr>
          <p:cNvPr id="7" name="Content Placeholder 6">
            <a:extLst>
              <a:ext uri="{FF2B5EF4-FFF2-40B4-BE49-F238E27FC236}">
                <a16:creationId xmlns:a16="http://schemas.microsoft.com/office/drawing/2014/main" id="{52B8F757-8135-2D4C-B9A0-329124F52E5B}"/>
              </a:ext>
            </a:extLst>
          </p:cNvPr>
          <p:cNvGraphicFramePr>
            <a:graphicFrameLocks noGrp="1"/>
          </p:cNvGraphicFramePr>
          <p:nvPr>
            <p:ph idx="1"/>
            <p:extLst>
              <p:ext uri="{D42A27DB-BD31-4B8C-83A1-F6EECF244321}">
                <p14:modId xmlns:p14="http://schemas.microsoft.com/office/powerpoint/2010/main" val="1835926003"/>
              </p:ext>
            </p:extLst>
          </p:nvPr>
        </p:nvGraphicFramePr>
        <p:xfrm>
          <a:off x="581025" y="2341563"/>
          <a:ext cx="11029950"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8222A6A-B613-0C4B-9F04-D003BE6A4575}"/>
              </a:ext>
            </a:extLst>
          </p:cNvPr>
          <p:cNvSpPr txBox="1"/>
          <p:nvPr/>
        </p:nvSpPr>
        <p:spPr>
          <a:xfrm>
            <a:off x="581025" y="6261100"/>
            <a:ext cx="11496675" cy="646331"/>
          </a:xfrm>
          <a:prstGeom prst="rect">
            <a:avLst/>
          </a:prstGeom>
          <a:noFill/>
        </p:spPr>
        <p:txBody>
          <a:bodyPr wrap="square" rtlCol="0">
            <a:spAutoFit/>
          </a:bodyPr>
          <a:lstStyle/>
          <a:p>
            <a:r>
              <a:rPr lang="el-GR" dirty="0"/>
              <a:t>ΔΕΟΝΤΟΛΟΓΙΑ- πως διαμορφώνει το άτομο τον κοινωνικό εαυτό ώστε να είναι αποδεκτό μέλος της κοινωνίας που δραστηριοποιείται</a:t>
            </a:r>
            <a:endParaRPr lang="en-GR" dirty="0"/>
          </a:p>
        </p:txBody>
      </p:sp>
    </p:spTree>
    <p:extLst>
      <p:ext uri="{BB962C8B-B14F-4D97-AF65-F5344CB8AC3E}">
        <p14:creationId xmlns:p14="http://schemas.microsoft.com/office/powerpoint/2010/main" val="2861897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525F-B5BE-E042-BE1E-AB67676540CF}"/>
              </a:ext>
            </a:extLst>
          </p:cNvPr>
          <p:cNvSpPr>
            <a:spLocks noGrp="1"/>
          </p:cNvSpPr>
          <p:nvPr>
            <p:ph type="title"/>
          </p:nvPr>
        </p:nvSpPr>
        <p:spPr/>
        <p:txBody>
          <a:bodyPr/>
          <a:lstStyle/>
          <a:p>
            <a:r>
              <a:rPr lang="el-GR" dirty="0"/>
              <a:t>Το ‘</a:t>
            </a:r>
            <a:r>
              <a:rPr lang="el-GR" dirty="0" err="1"/>
              <a:t>δεοντολογικο</a:t>
            </a:r>
            <a:r>
              <a:rPr lang="el-GR" dirty="0"/>
              <a:t>’ </a:t>
            </a:r>
            <a:r>
              <a:rPr lang="el-GR" dirty="0" err="1"/>
              <a:t>προφιλ</a:t>
            </a:r>
            <a:r>
              <a:rPr lang="el-GR" dirty="0"/>
              <a:t> του </a:t>
            </a:r>
            <a:r>
              <a:rPr lang="el-GR" dirty="0" err="1"/>
              <a:t>δημοσιογραφου</a:t>
            </a:r>
            <a:endParaRPr lang="en-GR" dirty="0"/>
          </a:p>
        </p:txBody>
      </p:sp>
      <p:sp>
        <p:nvSpPr>
          <p:cNvPr id="3" name="Content Placeholder 2">
            <a:extLst>
              <a:ext uri="{FF2B5EF4-FFF2-40B4-BE49-F238E27FC236}">
                <a16:creationId xmlns:a16="http://schemas.microsoft.com/office/drawing/2014/main" id="{AE52D3DA-56AF-F942-B004-B70FCED4B27C}"/>
              </a:ext>
            </a:extLst>
          </p:cNvPr>
          <p:cNvSpPr>
            <a:spLocks noGrp="1"/>
          </p:cNvSpPr>
          <p:nvPr>
            <p:ph idx="1"/>
          </p:nvPr>
        </p:nvSpPr>
        <p:spPr/>
        <p:txBody>
          <a:bodyPr/>
          <a:lstStyle/>
          <a:p>
            <a:r>
              <a:rPr lang="el-GR" dirty="0"/>
              <a:t>Ο ‘ιδανικός’, ο ‘αδιάφθορος’, ο ‘αντικειμενικός’ άρα και ο </a:t>
            </a:r>
            <a:r>
              <a:rPr lang="el-GR" b="1" u="sng" dirty="0"/>
              <a:t>αξιόπιστος</a:t>
            </a:r>
          </a:p>
          <a:p>
            <a:endParaRPr lang="el-GR" b="1" u="sng" dirty="0"/>
          </a:p>
          <a:p>
            <a:r>
              <a:rPr lang="el-GR" b="1" u="sng" dirty="0"/>
              <a:t>Κώδικας δεοντολογίας	 </a:t>
            </a:r>
            <a:r>
              <a:rPr lang="el-GR" dirty="0"/>
              <a:t>		κανόνες συμπεριφοράς – καθήκοντα-δικαιώματα </a:t>
            </a:r>
          </a:p>
          <a:p>
            <a:pPr lvl="4"/>
            <a:endParaRPr lang="el-GR" b="1" u="sng" dirty="0"/>
          </a:p>
          <a:p>
            <a:pPr marL="1368000" lvl="4" indent="0">
              <a:buNone/>
            </a:pPr>
            <a:endParaRPr lang="el-GR" b="1" u="sng" dirty="0"/>
          </a:p>
        </p:txBody>
      </p:sp>
      <p:sp>
        <p:nvSpPr>
          <p:cNvPr id="4" name="Right Arrow 3">
            <a:extLst>
              <a:ext uri="{FF2B5EF4-FFF2-40B4-BE49-F238E27FC236}">
                <a16:creationId xmlns:a16="http://schemas.microsoft.com/office/drawing/2014/main" id="{A2E3602C-2EDD-DE4F-8EBC-365D66CA632E}"/>
              </a:ext>
            </a:extLst>
          </p:cNvPr>
          <p:cNvSpPr/>
          <p:nvPr/>
        </p:nvSpPr>
        <p:spPr>
          <a:xfrm>
            <a:off x="3594100" y="4406900"/>
            <a:ext cx="635000" cy="63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 name="Down Arrow 4">
            <a:extLst>
              <a:ext uri="{FF2B5EF4-FFF2-40B4-BE49-F238E27FC236}">
                <a16:creationId xmlns:a16="http://schemas.microsoft.com/office/drawing/2014/main" id="{A1F9F6B8-0967-EB42-897D-C9CDB832838D}"/>
              </a:ext>
            </a:extLst>
          </p:cNvPr>
          <p:cNvSpPr/>
          <p:nvPr/>
        </p:nvSpPr>
        <p:spPr>
          <a:xfrm>
            <a:off x="6007100" y="4786630"/>
            <a:ext cx="88900" cy="344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 name="TextBox 5">
            <a:extLst>
              <a:ext uri="{FF2B5EF4-FFF2-40B4-BE49-F238E27FC236}">
                <a16:creationId xmlns:a16="http://schemas.microsoft.com/office/drawing/2014/main" id="{B787B041-55B0-8F4A-BEE9-FCEC84C4E81A}"/>
              </a:ext>
            </a:extLst>
          </p:cNvPr>
          <p:cNvSpPr txBox="1"/>
          <p:nvPr/>
        </p:nvSpPr>
        <p:spPr>
          <a:xfrm>
            <a:off x="4743449" y="5428128"/>
            <a:ext cx="2705100" cy="646331"/>
          </a:xfrm>
          <a:prstGeom prst="rect">
            <a:avLst/>
          </a:prstGeom>
          <a:noFill/>
        </p:spPr>
        <p:txBody>
          <a:bodyPr wrap="square" rtlCol="0">
            <a:spAutoFit/>
          </a:bodyPr>
          <a:lstStyle/>
          <a:p>
            <a:r>
              <a:rPr lang="el-GR" dirty="0"/>
              <a:t>Η δημοσιογραφία ως κοινωνική πρακτική</a:t>
            </a:r>
            <a:endParaRPr lang="en-GR" dirty="0"/>
          </a:p>
        </p:txBody>
      </p:sp>
    </p:spTree>
    <p:extLst>
      <p:ext uri="{BB962C8B-B14F-4D97-AF65-F5344CB8AC3E}">
        <p14:creationId xmlns:p14="http://schemas.microsoft.com/office/powerpoint/2010/main" val="16189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Τηλεβόας της Άρτας: Ωμή, απρόκλητη αστυνομική βία στη Νέα Σμύρνη – Χτύπησαν  με μανία, χωρίς λόγο, με πτυσσόμενα γκλομπ, τους πολίτες στην πλατεία">
            <a:extLst>
              <a:ext uri="{FF2B5EF4-FFF2-40B4-BE49-F238E27FC236}">
                <a16:creationId xmlns:a16="http://schemas.microsoft.com/office/drawing/2014/main" id="{F97B4C35-E7C8-0C4F-BB1B-F1F2FCB3BA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0636" y="1133318"/>
            <a:ext cx="5476375" cy="4791828"/>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1C2898B-5E01-364E-B8CB-83312B946F4E}"/>
              </a:ext>
            </a:extLst>
          </p:cNvPr>
          <p:cNvSpPr>
            <a:spLocks noGrp="1"/>
          </p:cNvSpPr>
          <p:nvPr>
            <p:ph type="title"/>
          </p:nvPr>
        </p:nvSpPr>
        <p:spPr>
          <a:xfrm>
            <a:off x="6873606" y="938022"/>
            <a:ext cx="4597758" cy="1188720"/>
          </a:xfrm>
        </p:spPr>
        <p:txBody>
          <a:bodyPr>
            <a:normAutofit/>
          </a:bodyPr>
          <a:lstStyle/>
          <a:p>
            <a:r>
              <a:rPr lang="el-GR" sz="2400" dirty="0" err="1">
                <a:solidFill>
                  <a:srgbClr val="FFFFFF"/>
                </a:solidFill>
              </a:rPr>
              <a:t>Οψεισ</a:t>
            </a:r>
            <a:r>
              <a:rPr lang="el-GR" sz="2400" dirty="0">
                <a:solidFill>
                  <a:srgbClr val="FFFFFF"/>
                </a:solidFill>
              </a:rPr>
              <a:t> της </a:t>
            </a:r>
            <a:r>
              <a:rPr lang="el-GR" sz="2400" dirty="0" err="1">
                <a:solidFill>
                  <a:srgbClr val="FFFFFF"/>
                </a:solidFill>
              </a:rPr>
              <a:t>δεοντολογιασ</a:t>
            </a:r>
            <a:r>
              <a:rPr lang="el-GR" sz="2400" dirty="0">
                <a:solidFill>
                  <a:srgbClr val="FFFFFF"/>
                </a:solidFill>
              </a:rPr>
              <a:t>-το </a:t>
            </a:r>
            <a:r>
              <a:rPr lang="el-GR" sz="2400" dirty="0" err="1">
                <a:solidFill>
                  <a:srgbClr val="FFFFFF"/>
                </a:solidFill>
              </a:rPr>
              <a:t>προβλημα</a:t>
            </a:r>
            <a:r>
              <a:rPr lang="el-GR" sz="2400" dirty="0">
                <a:solidFill>
                  <a:srgbClr val="FFFFFF"/>
                </a:solidFill>
              </a:rPr>
              <a:t> της </a:t>
            </a:r>
            <a:r>
              <a:rPr lang="el-GR" sz="2400" dirty="0" err="1">
                <a:solidFill>
                  <a:srgbClr val="FFFFFF"/>
                </a:solidFill>
              </a:rPr>
              <a:t>αντικειμενικοτητασ</a:t>
            </a:r>
            <a:endParaRPr lang="en-GR" sz="2400" dirty="0">
              <a:solidFill>
                <a:srgbClr val="FFFFFF"/>
              </a:solidFill>
            </a:endParaRPr>
          </a:p>
        </p:txBody>
      </p:sp>
      <p:sp>
        <p:nvSpPr>
          <p:cNvPr id="3" name="Content Placeholder 2">
            <a:extLst>
              <a:ext uri="{FF2B5EF4-FFF2-40B4-BE49-F238E27FC236}">
                <a16:creationId xmlns:a16="http://schemas.microsoft.com/office/drawing/2014/main" id="{D59CD601-C102-F04F-8049-234D6EA29E18}"/>
              </a:ext>
            </a:extLst>
          </p:cNvPr>
          <p:cNvSpPr>
            <a:spLocks noGrp="1"/>
          </p:cNvSpPr>
          <p:nvPr>
            <p:ph idx="1"/>
          </p:nvPr>
        </p:nvSpPr>
        <p:spPr>
          <a:xfrm>
            <a:off x="6873606" y="2340864"/>
            <a:ext cx="4597758" cy="3793237"/>
          </a:xfrm>
        </p:spPr>
        <p:txBody>
          <a:bodyPr>
            <a:normAutofit/>
          </a:bodyPr>
          <a:lstStyle/>
          <a:p>
            <a:r>
              <a:rPr lang="el-GR" dirty="0">
                <a:solidFill>
                  <a:srgbClr val="FFFFFF"/>
                </a:solidFill>
                <a:hlinkClick r:id="rId3"/>
              </a:rPr>
              <a:t>Μέσα από το Μέγαρο Μαξίμου</a:t>
            </a:r>
            <a:endParaRPr lang="en-US" dirty="0">
              <a:solidFill>
                <a:srgbClr val="FFFFFF"/>
              </a:solidFill>
            </a:endParaRPr>
          </a:p>
          <a:p>
            <a:r>
              <a:rPr lang="el-GR" dirty="0">
                <a:solidFill>
                  <a:srgbClr val="FFFFFF"/>
                </a:solidFill>
                <a:hlinkClick r:id="rId4"/>
              </a:rPr>
              <a:t>Τ</a:t>
            </a:r>
            <a:r>
              <a:rPr lang="en-US" dirty="0" err="1">
                <a:solidFill>
                  <a:srgbClr val="FFFFFF"/>
                </a:solidFill>
                <a:hlinkClick r:id="rId4"/>
              </a:rPr>
              <a:t>ί</a:t>
            </a:r>
            <a:r>
              <a:rPr lang="el-GR" dirty="0">
                <a:solidFill>
                  <a:srgbClr val="FFFFFF"/>
                </a:solidFill>
                <a:hlinkClick r:id="rId4"/>
              </a:rPr>
              <a:t> έγινε στη Νέα Σμύρνη</a:t>
            </a:r>
            <a:r>
              <a:rPr lang="el-GR" dirty="0">
                <a:solidFill>
                  <a:srgbClr val="FFFFFF"/>
                </a:solidFill>
              </a:rPr>
              <a:t>;</a:t>
            </a:r>
          </a:p>
          <a:p>
            <a:r>
              <a:rPr lang="el-GR" dirty="0">
                <a:solidFill>
                  <a:srgbClr val="FFFFFF"/>
                </a:solidFill>
                <a:hlinkClick r:id="rId5"/>
              </a:rPr>
              <a:t>Δεοντολογία και </a:t>
            </a:r>
            <a:r>
              <a:rPr lang="en-US" dirty="0">
                <a:solidFill>
                  <a:srgbClr val="FFFFFF"/>
                </a:solidFill>
                <a:hlinkClick r:id="rId5"/>
              </a:rPr>
              <a:t>fake news (?)</a:t>
            </a:r>
            <a:endParaRPr lang="en-GR" dirty="0">
              <a:solidFill>
                <a:srgbClr val="FFFFFF"/>
              </a:solidFill>
            </a:endParaRPr>
          </a:p>
        </p:txBody>
      </p:sp>
    </p:spTree>
    <p:extLst>
      <p:ext uri="{BB962C8B-B14F-4D97-AF65-F5344CB8AC3E}">
        <p14:creationId xmlns:p14="http://schemas.microsoft.com/office/powerpoint/2010/main" val="117084646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FDCA74-8BDE-CA49-AB23-12C761680923}"/>
              </a:ext>
            </a:extLst>
          </p:cNvPr>
          <p:cNvSpPr>
            <a:spLocks noGrp="1"/>
          </p:cNvSpPr>
          <p:nvPr>
            <p:ph type="title"/>
          </p:nvPr>
        </p:nvSpPr>
        <p:spPr>
          <a:xfrm>
            <a:off x="837126" y="1419225"/>
            <a:ext cx="4320227" cy="2395117"/>
          </a:xfrm>
        </p:spPr>
        <p:txBody>
          <a:bodyPr vert="horz" lIns="91440" tIns="45720" rIns="91440" bIns="45720" rtlCol="0" anchor="b">
            <a:normAutofit/>
          </a:bodyPr>
          <a:lstStyle/>
          <a:p>
            <a:pPr>
              <a:lnSpc>
                <a:spcPct val="90000"/>
              </a:lnSpc>
            </a:pPr>
            <a:r>
              <a:rPr lang="en-US" sz="3400" dirty="0" err="1">
                <a:solidFill>
                  <a:srgbClr val="FFFFFF"/>
                </a:solidFill>
              </a:rPr>
              <a:t>Οψεισ</a:t>
            </a:r>
            <a:r>
              <a:rPr lang="en-US" sz="3400" dirty="0">
                <a:solidFill>
                  <a:srgbClr val="FFFFFF"/>
                </a:solidFill>
              </a:rPr>
              <a:t> </a:t>
            </a:r>
            <a:r>
              <a:rPr lang="en-US" sz="3400" dirty="0" err="1">
                <a:solidFill>
                  <a:srgbClr val="FFFFFF"/>
                </a:solidFill>
              </a:rPr>
              <a:t>της</a:t>
            </a:r>
            <a:r>
              <a:rPr lang="en-US" sz="3400" dirty="0">
                <a:solidFill>
                  <a:srgbClr val="FFFFFF"/>
                </a:solidFill>
              </a:rPr>
              <a:t> </a:t>
            </a:r>
            <a:r>
              <a:rPr lang="en-US" sz="3400" dirty="0" err="1">
                <a:solidFill>
                  <a:srgbClr val="FFFFFF"/>
                </a:solidFill>
              </a:rPr>
              <a:t>δεοντολογι</a:t>
            </a:r>
            <a:r>
              <a:rPr lang="en-US" sz="3400" dirty="0">
                <a:solidFill>
                  <a:srgbClr val="FFFFFF"/>
                </a:solidFill>
              </a:rPr>
              <a:t>α</a:t>
            </a:r>
            <a:r>
              <a:rPr lang="en-US" sz="3400" dirty="0" err="1">
                <a:solidFill>
                  <a:srgbClr val="FFFFFF"/>
                </a:solidFill>
              </a:rPr>
              <a:t>σ-το</a:t>
            </a:r>
            <a:r>
              <a:rPr lang="en-US" sz="3400" dirty="0">
                <a:solidFill>
                  <a:srgbClr val="FFFFFF"/>
                </a:solidFill>
              </a:rPr>
              <a:t> π</a:t>
            </a:r>
            <a:r>
              <a:rPr lang="en-US" sz="3400" dirty="0" err="1">
                <a:solidFill>
                  <a:srgbClr val="FFFFFF"/>
                </a:solidFill>
              </a:rPr>
              <a:t>ρο</a:t>
            </a:r>
            <a:r>
              <a:rPr lang="en-US" sz="3400" dirty="0">
                <a:solidFill>
                  <a:srgbClr val="FFFFFF"/>
                </a:solidFill>
              </a:rPr>
              <a:t>β</a:t>
            </a:r>
            <a:r>
              <a:rPr lang="en-US" sz="3400" dirty="0" err="1">
                <a:solidFill>
                  <a:srgbClr val="FFFFFF"/>
                </a:solidFill>
              </a:rPr>
              <a:t>λημ</a:t>
            </a:r>
            <a:r>
              <a:rPr lang="en-US" sz="3400" dirty="0">
                <a:solidFill>
                  <a:srgbClr val="FFFFFF"/>
                </a:solidFill>
              </a:rPr>
              <a:t>α </a:t>
            </a:r>
            <a:r>
              <a:rPr lang="en-US" sz="3400" dirty="0" err="1">
                <a:solidFill>
                  <a:srgbClr val="FFFFFF"/>
                </a:solidFill>
              </a:rPr>
              <a:t>της</a:t>
            </a:r>
            <a:r>
              <a:rPr lang="en-US" sz="3400" dirty="0">
                <a:solidFill>
                  <a:srgbClr val="FFFFFF"/>
                </a:solidFill>
              </a:rPr>
              <a:t> α</a:t>
            </a:r>
            <a:r>
              <a:rPr lang="en-US" sz="3400" dirty="0" err="1">
                <a:solidFill>
                  <a:srgbClr val="FFFFFF"/>
                </a:solidFill>
              </a:rPr>
              <a:t>ντικειμενικοτητ</a:t>
            </a:r>
            <a:r>
              <a:rPr lang="en-US" sz="3400" dirty="0">
                <a:solidFill>
                  <a:srgbClr val="FFFFFF"/>
                </a:solidFill>
              </a:rPr>
              <a:t>α</a:t>
            </a:r>
            <a:r>
              <a:rPr lang="en-US" sz="3400" dirty="0" err="1">
                <a:solidFill>
                  <a:srgbClr val="FFFFFF"/>
                </a:solidFill>
              </a:rPr>
              <a:t>σ</a:t>
            </a:r>
            <a:endParaRPr lang="en-US" sz="3400" dirty="0">
              <a:solidFill>
                <a:srgbClr val="FFFFFF"/>
              </a:solidFill>
            </a:endParaRPr>
          </a:p>
        </p:txBody>
      </p:sp>
      <p:pic>
        <p:nvPicPr>
          <p:cNvPr id="7" name="Picture 6" descr="Graphical user interface, text, application&#10;&#10;Description automatically generated">
            <a:extLst>
              <a:ext uri="{FF2B5EF4-FFF2-40B4-BE49-F238E27FC236}">
                <a16:creationId xmlns:a16="http://schemas.microsoft.com/office/drawing/2014/main" id="{10DE37A3-3D70-344B-9107-83785C3E9E69}"/>
              </a:ext>
            </a:extLst>
          </p:cNvPr>
          <p:cNvPicPr>
            <a:picLocks noChangeAspect="1"/>
          </p:cNvPicPr>
          <p:nvPr/>
        </p:nvPicPr>
        <p:blipFill>
          <a:blip r:embed="rId2"/>
          <a:stretch>
            <a:fillRect/>
          </a:stretch>
        </p:blipFill>
        <p:spPr>
          <a:xfrm>
            <a:off x="5835849" y="1243097"/>
            <a:ext cx="5710061" cy="1456065"/>
          </a:xfrm>
          <a:prstGeom prst="rect">
            <a:avLst/>
          </a:prstGeom>
        </p:spPr>
      </p:pic>
      <p:pic>
        <p:nvPicPr>
          <p:cNvPr id="5" name="Content Placeholder 4" descr="Graphical user interface, application&#10;&#10;Description automatically generated">
            <a:extLst>
              <a:ext uri="{FF2B5EF4-FFF2-40B4-BE49-F238E27FC236}">
                <a16:creationId xmlns:a16="http://schemas.microsoft.com/office/drawing/2014/main" id="{87206BA8-8B3F-AA4D-9227-4FE510994F28}"/>
              </a:ext>
            </a:extLst>
          </p:cNvPr>
          <p:cNvPicPr>
            <a:picLocks noGrp="1" noChangeAspect="1"/>
          </p:cNvPicPr>
          <p:nvPr>
            <p:ph idx="1"/>
          </p:nvPr>
        </p:nvPicPr>
        <p:blipFill>
          <a:blip r:embed="rId3"/>
          <a:stretch>
            <a:fillRect/>
          </a:stretch>
        </p:blipFill>
        <p:spPr>
          <a:xfrm>
            <a:off x="5811017" y="3839964"/>
            <a:ext cx="5734893" cy="2351306"/>
          </a:xfrm>
          <a:prstGeom prst="rect">
            <a:avLst/>
          </a:prstGeom>
        </p:spPr>
      </p:pic>
    </p:spTree>
    <p:extLst>
      <p:ext uri="{BB962C8B-B14F-4D97-AF65-F5344CB8AC3E}">
        <p14:creationId xmlns:p14="http://schemas.microsoft.com/office/powerpoint/2010/main" val="20318115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F8016E-837B-4C70-B44C-E1627C028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9">
            <a:extLst>
              <a:ext uri="{FF2B5EF4-FFF2-40B4-BE49-F238E27FC236}">
                <a16:creationId xmlns:a16="http://schemas.microsoft.com/office/drawing/2014/main" id="{5B9C6062-B8DD-49CC-9F05-D6DF7ABB6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1">
            <a:extLst>
              <a:ext uri="{FF2B5EF4-FFF2-40B4-BE49-F238E27FC236}">
                <a16:creationId xmlns:a16="http://schemas.microsoft.com/office/drawing/2014/main" id="{0F846FCA-97FF-4271-8B97-C14BD3AA9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3">
            <a:extLst>
              <a:ext uri="{FF2B5EF4-FFF2-40B4-BE49-F238E27FC236}">
                <a16:creationId xmlns:a16="http://schemas.microsoft.com/office/drawing/2014/main" id="{62DD2BC0-D31F-4903-8F54-0F60B9E3A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2" name="Rectangle 25">
            <a:extLst>
              <a:ext uri="{FF2B5EF4-FFF2-40B4-BE49-F238E27FC236}">
                <a16:creationId xmlns:a16="http://schemas.microsoft.com/office/drawing/2014/main" id="{8A555FB3-C8F7-4C59-92A7-A7155CC38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6877874-48AA-48C8-AED1-578BEB501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177" y="4386943"/>
            <a:ext cx="11293434" cy="2013857"/>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935BF-69F6-C341-9C67-AE13D435B6ED}"/>
              </a:ext>
            </a:extLst>
          </p:cNvPr>
          <p:cNvSpPr>
            <a:spLocks noGrp="1"/>
          </p:cNvSpPr>
          <p:nvPr>
            <p:ph type="title"/>
          </p:nvPr>
        </p:nvSpPr>
        <p:spPr>
          <a:xfrm>
            <a:off x="581191" y="4672846"/>
            <a:ext cx="10993549" cy="1055987"/>
          </a:xfrm>
        </p:spPr>
        <p:txBody>
          <a:bodyPr vert="horz" lIns="91440" tIns="45720" rIns="91440" bIns="45720" rtlCol="0" anchor="b">
            <a:normAutofit fontScale="90000"/>
          </a:bodyPr>
          <a:lstStyle/>
          <a:p>
            <a:r>
              <a:rPr lang="en-US" sz="3600" dirty="0" err="1">
                <a:solidFill>
                  <a:srgbClr val="FFFFFF"/>
                </a:solidFill>
              </a:rPr>
              <a:t>Οψεισ</a:t>
            </a:r>
            <a:r>
              <a:rPr lang="en-US" sz="3600" dirty="0">
                <a:solidFill>
                  <a:srgbClr val="FFFFFF"/>
                </a:solidFill>
              </a:rPr>
              <a:t> </a:t>
            </a:r>
            <a:r>
              <a:rPr lang="en-US" sz="3600" dirty="0" err="1">
                <a:solidFill>
                  <a:srgbClr val="FFFFFF"/>
                </a:solidFill>
              </a:rPr>
              <a:t>της</a:t>
            </a:r>
            <a:r>
              <a:rPr lang="en-US" sz="3600" dirty="0">
                <a:solidFill>
                  <a:srgbClr val="FFFFFF"/>
                </a:solidFill>
              </a:rPr>
              <a:t> </a:t>
            </a:r>
            <a:r>
              <a:rPr lang="en-US" sz="3600" dirty="0" err="1">
                <a:solidFill>
                  <a:srgbClr val="FFFFFF"/>
                </a:solidFill>
              </a:rPr>
              <a:t>δεοντολογι</a:t>
            </a:r>
            <a:r>
              <a:rPr lang="en-US" sz="3600" dirty="0">
                <a:solidFill>
                  <a:srgbClr val="FFFFFF"/>
                </a:solidFill>
              </a:rPr>
              <a:t>α</a:t>
            </a:r>
            <a:r>
              <a:rPr lang="en-US" sz="3600" dirty="0" err="1">
                <a:solidFill>
                  <a:srgbClr val="FFFFFF"/>
                </a:solidFill>
              </a:rPr>
              <a:t>σ-το</a:t>
            </a:r>
            <a:r>
              <a:rPr lang="en-US" sz="3600" dirty="0">
                <a:solidFill>
                  <a:srgbClr val="FFFFFF"/>
                </a:solidFill>
              </a:rPr>
              <a:t> π</a:t>
            </a:r>
            <a:r>
              <a:rPr lang="en-US" sz="3600" dirty="0" err="1">
                <a:solidFill>
                  <a:srgbClr val="FFFFFF"/>
                </a:solidFill>
              </a:rPr>
              <a:t>ρο</a:t>
            </a:r>
            <a:r>
              <a:rPr lang="en-US" sz="3600" dirty="0">
                <a:solidFill>
                  <a:srgbClr val="FFFFFF"/>
                </a:solidFill>
              </a:rPr>
              <a:t>β</a:t>
            </a:r>
            <a:r>
              <a:rPr lang="en-US" sz="3600" dirty="0" err="1">
                <a:solidFill>
                  <a:srgbClr val="FFFFFF"/>
                </a:solidFill>
              </a:rPr>
              <a:t>λημ</a:t>
            </a:r>
            <a:r>
              <a:rPr lang="en-US" sz="3600" dirty="0">
                <a:solidFill>
                  <a:srgbClr val="FFFFFF"/>
                </a:solidFill>
              </a:rPr>
              <a:t>α </a:t>
            </a:r>
            <a:r>
              <a:rPr lang="en-US" sz="3600" dirty="0" err="1">
                <a:solidFill>
                  <a:srgbClr val="FFFFFF"/>
                </a:solidFill>
              </a:rPr>
              <a:t>της</a:t>
            </a:r>
            <a:r>
              <a:rPr lang="en-US" sz="3600" dirty="0">
                <a:solidFill>
                  <a:srgbClr val="FFFFFF"/>
                </a:solidFill>
              </a:rPr>
              <a:t> α</a:t>
            </a:r>
            <a:r>
              <a:rPr lang="en-US" sz="3600" dirty="0" err="1">
                <a:solidFill>
                  <a:srgbClr val="FFFFFF"/>
                </a:solidFill>
              </a:rPr>
              <a:t>ντικειμενικοτητ</a:t>
            </a:r>
            <a:r>
              <a:rPr lang="en-US" sz="3600" dirty="0">
                <a:solidFill>
                  <a:srgbClr val="FFFFFF"/>
                </a:solidFill>
              </a:rPr>
              <a:t>α</a:t>
            </a:r>
            <a:r>
              <a:rPr lang="en-US" sz="3600" dirty="0" err="1">
                <a:solidFill>
                  <a:srgbClr val="FFFFFF"/>
                </a:solidFill>
              </a:rPr>
              <a:t>σ</a:t>
            </a:r>
            <a:endParaRPr lang="en-US" sz="3600" dirty="0">
              <a:solidFill>
                <a:srgbClr val="FFFFFF"/>
              </a:solidFill>
            </a:endParaRPr>
          </a:p>
        </p:txBody>
      </p:sp>
      <p:pic>
        <p:nvPicPr>
          <p:cNvPr id="9" name="Content Placeholder 8" descr="A picture containing text, electronics, monitor, television&#10;&#10;Description automatically generated">
            <a:extLst>
              <a:ext uri="{FF2B5EF4-FFF2-40B4-BE49-F238E27FC236}">
                <a16:creationId xmlns:a16="http://schemas.microsoft.com/office/drawing/2014/main" id="{5E881048-1225-3445-B0C5-995434D0617F}"/>
              </a:ext>
            </a:extLst>
          </p:cNvPr>
          <p:cNvPicPr>
            <a:picLocks noGrp="1" noChangeAspect="1"/>
          </p:cNvPicPr>
          <p:nvPr>
            <p:ph idx="1"/>
          </p:nvPr>
        </p:nvPicPr>
        <p:blipFill>
          <a:blip r:embed="rId2"/>
          <a:stretch>
            <a:fillRect/>
          </a:stretch>
        </p:blipFill>
        <p:spPr>
          <a:xfrm>
            <a:off x="459971" y="892550"/>
            <a:ext cx="3631635" cy="2669251"/>
          </a:xfrm>
          <a:prstGeom prst="rect">
            <a:avLst/>
          </a:prstGeom>
        </p:spPr>
      </p:pic>
      <p:pic>
        <p:nvPicPr>
          <p:cNvPr id="11" name="Picture 10" descr="A picture containing text, electronics, monitor, display&#10;&#10;Description automatically generated">
            <a:extLst>
              <a:ext uri="{FF2B5EF4-FFF2-40B4-BE49-F238E27FC236}">
                <a16:creationId xmlns:a16="http://schemas.microsoft.com/office/drawing/2014/main" id="{D3DB6A74-07BC-824B-B728-AF787D91563E}"/>
              </a:ext>
            </a:extLst>
          </p:cNvPr>
          <p:cNvPicPr>
            <a:picLocks noChangeAspect="1"/>
          </p:cNvPicPr>
          <p:nvPr/>
        </p:nvPicPr>
        <p:blipFill>
          <a:blip r:embed="rId3"/>
          <a:stretch>
            <a:fillRect/>
          </a:stretch>
        </p:blipFill>
        <p:spPr>
          <a:xfrm>
            <a:off x="4252474" y="742745"/>
            <a:ext cx="3631634" cy="2968860"/>
          </a:xfrm>
          <a:prstGeom prst="rect">
            <a:avLst/>
          </a:prstGeom>
        </p:spPr>
      </p:pic>
      <p:pic>
        <p:nvPicPr>
          <p:cNvPr id="13" name="Picture 12">
            <a:extLst>
              <a:ext uri="{FF2B5EF4-FFF2-40B4-BE49-F238E27FC236}">
                <a16:creationId xmlns:a16="http://schemas.microsoft.com/office/drawing/2014/main" id="{38C35ACF-3854-014E-BF46-473275E4DA43}"/>
              </a:ext>
            </a:extLst>
          </p:cNvPr>
          <p:cNvPicPr>
            <a:picLocks noChangeAspect="1"/>
          </p:cNvPicPr>
          <p:nvPr/>
        </p:nvPicPr>
        <p:blipFill>
          <a:blip r:embed="rId4"/>
          <a:stretch>
            <a:fillRect/>
          </a:stretch>
        </p:blipFill>
        <p:spPr>
          <a:xfrm>
            <a:off x="8044976" y="888010"/>
            <a:ext cx="3631636" cy="2678331"/>
          </a:xfrm>
          <a:prstGeom prst="rect">
            <a:avLst/>
          </a:prstGeom>
        </p:spPr>
      </p:pic>
    </p:spTree>
    <p:extLst>
      <p:ext uri="{BB962C8B-B14F-4D97-AF65-F5344CB8AC3E}">
        <p14:creationId xmlns:p14="http://schemas.microsoft.com/office/powerpoint/2010/main" val="585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DD7F-ADA5-7946-9E8A-2D1BEEC8E9A8}"/>
              </a:ext>
            </a:extLst>
          </p:cNvPr>
          <p:cNvSpPr>
            <a:spLocks noGrp="1"/>
          </p:cNvSpPr>
          <p:nvPr>
            <p:ph type="title"/>
          </p:nvPr>
        </p:nvSpPr>
        <p:spPr/>
        <p:txBody>
          <a:bodyPr/>
          <a:lstStyle/>
          <a:p>
            <a:r>
              <a:rPr lang="el-GR" dirty="0"/>
              <a:t>Η </a:t>
            </a:r>
            <a:r>
              <a:rPr lang="el-GR" dirty="0" err="1"/>
              <a:t>διαπαιδαγωγηση</a:t>
            </a:r>
            <a:r>
              <a:rPr lang="el-GR" dirty="0"/>
              <a:t> του </a:t>
            </a:r>
            <a:r>
              <a:rPr lang="el-GR" dirty="0" err="1"/>
              <a:t>δημοσιογραφου</a:t>
            </a:r>
            <a:endParaRPr lang="en-GR" dirty="0"/>
          </a:p>
        </p:txBody>
      </p:sp>
      <p:sp>
        <p:nvSpPr>
          <p:cNvPr id="3" name="Content Placeholder 2">
            <a:extLst>
              <a:ext uri="{FF2B5EF4-FFF2-40B4-BE49-F238E27FC236}">
                <a16:creationId xmlns:a16="http://schemas.microsoft.com/office/drawing/2014/main" id="{F9DF2D30-2C1F-1143-9590-A36A85DBF16C}"/>
              </a:ext>
            </a:extLst>
          </p:cNvPr>
          <p:cNvSpPr>
            <a:spLocks noGrp="1"/>
          </p:cNvSpPr>
          <p:nvPr>
            <p:ph idx="1"/>
          </p:nvPr>
        </p:nvSpPr>
        <p:spPr>
          <a:xfrm>
            <a:off x="581191" y="2164778"/>
            <a:ext cx="11029615" cy="2528443"/>
          </a:xfrm>
        </p:spPr>
        <p:txBody>
          <a:bodyPr>
            <a:normAutofit/>
          </a:bodyPr>
          <a:lstStyle/>
          <a:p>
            <a:endParaRPr lang="el-GR" dirty="0"/>
          </a:p>
          <a:p>
            <a:r>
              <a:rPr lang="el-GR" dirty="0"/>
              <a:t>Ο κώδικας δεοντολογίας διαπαιδαγωγεί τους δημοσιογράφους μέσα από την υποχρέωση για</a:t>
            </a:r>
          </a:p>
          <a:p>
            <a:pPr lvl="1"/>
            <a:r>
              <a:rPr lang="el-GR" dirty="0"/>
              <a:t>Αξιόπιστη και πλήρη πληροφόρηση</a:t>
            </a:r>
          </a:p>
          <a:p>
            <a:pPr lvl="1"/>
            <a:r>
              <a:rPr lang="el-GR" dirty="0"/>
              <a:t>Προστασία του δημοσιογράφου από πίεση</a:t>
            </a:r>
          </a:p>
          <a:p>
            <a:pPr lvl="1"/>
            <a:r>
              <a:rPr lang="el-GR" dirty="0"/>
              <a:t>Καλύτερη δυνατή κυκλοφορία της πληροφορίας</a:t>
            </a:r>
          </a:p>
          <a:p>
            <a:pPr lvl="1"/>
            <a:endParaRPr lang="en-GR" dirty="0"/>
          </a:p>
        </p:txBody>
      </p:sp>
      <p:sp>
        <p:nvSpPr>
          <p:cNvPr id="4" name="TextBox 3">
            <a:extLst>
              <a:ext uri="{FF2B5EF4-FFF2-40B4-BE49-F238E27FC236}">
                <a16:creationId xmlns:a16="http://schemas.microsoft.com/office/drawing/2014/main" id="{1ACA205F-EF51-604D-B517-5D43CF97F575}"/>
              </a:ext>
            </a:extLst>
          </p:cNvPr>
          <p:cNvSpPr txBox="1"/>
          <p:nvPr/>
        </p:nvSpPr>
        <p:spPr>
          <a:xfrm>
            <a:off x="581191" y="4346476"/>
            <a:ext cx="7543800" cy="2862322"/>
          </a:xfrm>
          <a:prstGeom prst="rect">
            <a:avLst/>
          </a:prstGeom>
          <a:noFill/>
        </p:spPr>
        <p:txBody>
          <a:bodyPr wrap="square" rtlCol="0">
            <a:spAutoFit/>
          </a:bodyPr>
          <a:lstStyle/>
          <a:p>
            <a:r>
              <a:rPr lang="el-GR" dirty="0"/>
              <a:t>'Όμως υπάρχουν παράγοντες που επηρεάζουν την αυτονομία του δημοσιογράφου όπως</a:t>
            </a:r>
          </a:p>
          <a:p>
            <a:pPr lvl="1"/>
            <a:r>
              <a:rPr lang="el-GR" dirty="0"/>
              <a:t>Η </a:t>
            </a:r>
            <a:r>
              <a:rPr lang="el-GR" dirty="0" err="1"/>
              <a:t>σχέση</a:t>
            </a:r>
            <a:r>
              <a:rPr lang="el-GR" dirty="0"/>
              <a:t> του με τις </a:t>
            </a:r>
            <a:r>
              <a:rPr lang="el-GR" dirty="0" err="1"/>
              <a:t>πηγές</a:t>
            </a:r>
            <a:r>
              <a:rPr lang="el-GR" dirty="0"/>
              <a:t> του, </a:t>
            </a:r>
          </a:p>
          <a:p>
            <a:pPr lvl="1"/>
            <a:r>
              <a:rPr lang="el-GR" dirty="0"/>
              <a:t>Η </a:t>
            </a:r>
            <a:r>
              <a:rPr lang="el-GR" dirty="0" err="1"/>
              <a:t>σχέση</a:t>
            </a:r>
            <a:r>
              <a:rPr lang="el-GR" dirty="0"/>
              <a:t> </a:t>
            </a:r>
            <a:r>
              <a:rPr lang="el-GR" dirty="0" err="1"/>
              <a:t>εργασίας</a:t>
            </a:r>
            <a:r>
              <a:rPr lang="el-GR" dirty="0"/>
              <a:t> με τον </a:t>
            </a:r>
            <a:r>
              <a:rPr lang="el-GR" dirty="0" err="1"/>
              <a:t>ιδιοκτήτη</a:t>
            </a:r>
            <a:r>
              <a:rPr lang="el-GR" dirty="0"/>
              <a:t> του </a:t>
            </a:r>
            <a:r>
              <a:rPr lang="el-GR" dirty="0" err="1"/>
              <a:t>Μέσου</a:t>
            </a:r>
            <a:r>
              <a:rPr lang="el-GR" dirty="0"/>
              <a:t> που </a:t>
            </a:r>
            <a:r>
              <a:rPr lang="el-GR" dirty="0" err="1"/>
              <a:t>εργάζεται</a:t>
            </a:r>
            <a:r>
              <a:rPr lang="el-GR" dirty="0"/>
              <a:t>, </a:t>
            </a:r>
          </a:p>
          <a:p>
            <a:pPr lvl="1"/>
            <a:r>
              <a:rPr lang="el-GR" dirty="0"/>
              <a:t>Οι σχέσεις του Μέσου με τις πολιτικές ελίτ</a:t>
            </a:r>
          </a:p>
          <a:p>
            <a:pPr lvl="1"/>
            <a:r>
              <a:rPr lang="el-GR" dirty="0"/>
              <a:t>Οι </a:t>
            </a:r>
            <a:r>
              <a:rPr lang="el-GR" dirty="0" err="1"/>
              <a:t>βαθια</a:t>
            </a:r>
            <a:r>
              <a:rPr lang="el-GR" dirty="0"/>
              <a:t>́ </a:t>
            </a:r>
            <a:r>
              <a:rPr lang="el-GR" dirty="0" err="1"/>
              <a:t>εδραιωμένες</a:t>
            </a:r>
            <a:r>
              <a:rPr lang="el-GR" dirty="0"/>
              <a:t> </a:t>
            </a:r>
            <a:r>
              <a:rPr lang="el-GR" dirty="0" err="1"/>
              <a:t>κοινωνικές</a:t>
            </a:r>
            <a:r>
              <a:rPr lang="el-GR" dirty="0"/>
              <a:t> και </a:t>
            </a:r>
            <a:r>
              <a:rPr lang="el-GR" dirty="0" err="1"/>
              <a:t>άλλες</a:t>
            </a:r>
            <a:r>
              <a:rPr lang="el-GR" dirty="0"/>
              <a:t> </a:t>
            </a:r>
            <a:r>
              <a:rPr lang="el-GR" dirty="0" err="1"/>
              <a:t>ιδεολογικές</a:t>
            </a:r>
            <a:r>
              <a:rPr lang="el-GR" dirty="0"/>
              <a:t> </a:t>
            </a:r>
            <a:r>
              <a:rPr lang="el-GR" dirty="0" err="1"/>
              <a:t>αντιλήψεις</a:t>
            </a:r>
            <a:r>
              <a:rPr lang="el-GR" dirty="0"/>
              <a:t> που </a:t>
            </a:r>
            <a:r>
              <a:rPr lang="el-GR" dirty="0" err="1"/>
              <a:t>ενυπάρχουν</a:t>
            </a:r>
            <a:r>
              <a:rPr lang="el-GR" dirty="0"/>
              <a:t> στην </a:t>
            </a:r>
            <a:r>
              <a:rPr lang="el-GR" dirty="0" err="1"/>
              <a:t>εκάστοτε</a:t>
            </a:r>
            <a:r>
              <a:rPr lang="el-GR" dirty="0"/>
              <a:t> </a:t>
            </a:r>
            <a:r>
              <a:rPr lang="el-GR" dirty="0" err="1"/>
              <a:t>κοινωνία</a:t>
            </a:r>
            <a:r>
              <a:rPr lang="el-GR" dirty="0"/>
              <a:t> </a:t>
            </a:r>
          </a:p>
          <a:p>
            <a:pPr lvl="1"/>
            <a:r>
              <a:rPr lang="el-GR" dirty="0"/>
              <a:t>Η </a:t>
            </a:r>
            <a:r>
              <a:rPr lang="el-GR" dirty="0" err="1"/>
              <a:t>ανάγκη</a:t>
            </a:r>
            <a:r>
              <a:rPr lang="el-GR" dirty="0"/>
              <a:t> να </a:t>
            </a:r>
            <a:r>
              <a:rPr lang="el-GR" dirty="0" err="1"/>
              <a:t>χτίσει</a:t>
            </a:r>
            <a:r>
              <a:rPr lang="el-GR" dirty="0"/>
              <a:t> </a:t>
            </a:r>
            <a:r>
              <a:rPr lang="el-GR" dirty="0" err="1"/>
              <a:t>αναγνωρισιμότητα</a:t>
            </a:r>
            <a:r>
              <a:rPr lang="el-GR" dirty="0"/>
              <a:t> και </a:t>
            </a:r>
            <a:r>
              <a:rPr lang="el-GR" dirty="0" err="1"/>
              <a:t>αξιοπιστία</a:t>
            </a:r>
            <a:r>
              <a:rPr lang="el-GR" dirty="0"/>
              <a:t> στα </a:t>
            </a:r>
            <a:r>
              <a:rPr lang="el-GR" dirty="0" err="1"/>
              <a:t>ακροατήρια</a:t>
            </a:r>
            <a:r>
              <a:rPr lang="el-GR" dirty="0"/>
              <a:t> που </a:t>
            </a:r>
            <a:r>
              <a:rPr lang="el-GR" dirty="0" err="1"/>
              <a:t>απευθύνεται</a:t>
            </a:r>
            <a:endParaRPr lang="el-GR" dirty="0"/>
          </a:p>
          <a:p>
            <a:endParaRPr lang="en-GR" dirty="0"/>
          </a:p>
        </p:txBody>
      </p:sp>
      <p:sp>
        <p:nvSpPr>
          <p:cNvPr id="5" name="TextBox 4">
            <a:extLst>
              <a:ext uri="{FF2B5EF4-FFF2-40B4-BE49-F238E27FC236}">
                <a16:creationId xmlns:a16="http://schemas.microsoft.com/office/drawing/2014/main" id="{913AB1F9-06B9-F946-A5D0-3D93BE572580}"/>
              </a:ext>
            </a:extLst>
          </p:cNvPr>
          <p:cNvSpPr txBox="1"/>
          <p:nvPr/>
        </p:nvSpPr>
        <p:spPr>
          <a:xfrm>
            <a:off x="8940800" y="4826506"/>
            <a:ext cx="2882900" cy="1477328"/>
          </a:xfrm>
          <a:prstGeom prst="rect">
            <a:avLst/>
          </a:prstGeom>
          <a:noFill/>
        </p:spPr>
        <p:txBody>
          <a:bodyPr wrap="square" rtlCol="0">
            <a:spAutoFit/>
          </a:bodyPr>
          <a:lstStyle/>
          <a:p>
            <a:r>
              <a:rPr lang="el-GR" dirty="0"/>
              <a:t>Και διαμορφώνουν τη ρουτίνα λήψης αποφάσεων (</a:t>
            </a:r>
            <a:r>
              <a:rPr lang="en-GB" dirty="0" err="1"/>
              <a:t>Maning</a:t>
            </a:r>
            <a:r>
              <a:rPr lang="en-GB" dirty="0"/>
              <a:t>, 2007; </a:t>
            </a:r>
            <a:r>
              <a:rPr lang="en-GB" dirty="0" err="1"/>
              <a:t>Schudson</a:t>
            </a:r>
            <a:r>
              <a:rPr lang="en-GB" dirty="0"/>
              <a:t>, 1997; Golding &amp; Murdock, 2000</a:t>
            </a:r>
            <a:r>
              <a:rPr lang="el-GR" dirty="0"/>
              <a:t>)</a:t>
            </a:r>
            <a:endParaRPr lang="en-GR" dirty="0"/>
          </a:p>
        </p:txBody>
      </p:sp>
    </p:spTree>
    <p:extLst>
      <p:ext uri="{BB962C8B-B14F-4D97-AF65-F5344CB8AC3E}">
        <p14:creationId xmlns:p14="http://schemas.microsoft.com/office/powerpoint/2010/main" val="1005941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0F1E-E49A-FD46-8CDA-3E637F0443BB}"/>
              </a:ext>
            </a:extLst>
          </p:cNvPr>
          <p:cNvSpPr>
            <a:spLocks noGrp="1"/>
          </p:cNvSpPr>
          <p:nvPr>
            <p:ph type="title"/>
          </p:nvPr>
        </p:nvSpPr>
        <p:spPr/>
        <p:txBody>
          <a:bodyPr/>
          <a:lstStyle/>
          <a:p>
            <a:r>
              <a:rPr lang="el-GR" dirty="0" err="1"/>
              <a:t>Εθνικοι</a:t>
            </a:r>
            <a:r>
              <a:rPr lang="el-GR" dirty="0"/>
              <a:t> και </a:t>
            </a:r>
            <a:r>
              <a:rPr lang="el-GR" dirty="0" err="1"/>
              <a:t>διεθνεισ</a:t>
            </a:r>
            <a:r>
              <a:rPr lang="el-GR" dirty="0"/>
              <a:t> </a:t>
            </a:r>
            <a:r>
              <a:rPr lang="el-GR" dirty="0" err="1"/>
              <a:t>κωδικεσ</a:t>
            </a:r>
            <a:endParaRPr lang="en-GR" dirty="0"/>
          </a:p>
        </p:txBody>
      </p:sp>
      <p:sp>
        <p:nvSpPr>
          <p:cNvPr id="3" name="Content Placeholder 2">
            <a:extLst>
              <a:ext uri="{FF2B5EF4-FFF2-40B4-BE49-F238E27FC236}">
                <a16:creationId xmlns:a16="http://schemas.microsoft.com/office/drawing/2014/main" id="{202DA8AA-AACC-8942-A755-173BED8F3189}"/>
              </a:ext>
            </a:extLst>
          </p:cNvPr>
          <p:cNvSpPr>
            <a:spLocks noGrp="1"/>
          </p:cNvSpPr>
          <p:nvPr>
            <p:ph idx="1"/>
          </p:nvPr>
        </p:nvSpPr>
        <p:spPr/>
        <p:txBody>
          <a:bodyPr/>
          <a:lstStyle/>
          <a:p>
            <a:r>
              <a:rPr lang="el-GR" dirty="0"/>
              <a:t>ΣΧΕΤΙΖΟΝΤΑΙ ΜΕ ΤΗΝ ΚΟΥΛΤΟΥΡΑ</a:t>
            </a:r>
          </a:p>
          <a:p>
            <a:r>
              <a:rPr lang="el-GR" dirty="0"/>
              <a:t>ΔΥΣΚΟΛΙΕΣ ΟΡΓΑΝΩΣΗΣ ΚΑΙ ΚΑΤΑΤΑΞΗΣ</a:t>
            </a:r>
          </a:p>
          <a:p>
            <a:r>
              <a:rPr lang="el-GR" dirty="0"/>
              <a:t>ΑΔΥΝΑΜΙΑ ΣΥΝΤΑΞΗΣ ΕΝΌΣ ΠΑΓΚΟΣΜΙΟΥ ΚΩΔΙΚΑ </a:t>
            </a:r>
            <a:endParaRPr lang="en-GR" dirty="0"/>
          </a:p>
        </p:txBody>
      </p:sp>
    </p:spTree>
    <p:extLst>
      <p:ext uri="{BB962C8B-B14F-4D97-AF65-F5344CB8AC3E}">
        <p14:creationId xmlns:p14="http://schemas.microsoft.com/office/powerpoint/2010/main" val="397349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698E-AD6C-6B4B-8E6F-116CF0693AE2}"/>
              </a:ext>
            </a:extLst>
          </p:cNvPr>
          <p:cNvSpPr>
            <a:spLocks noGrp="1"/>
          </p:cNvSpPr>
          <p:nvPr>
            <p:ph type="title"/>
          </p:nvPr>
        </p:nvSpPr>
        <p:spPr/>
        <p:txBody>
          <a:bodyPr/>
          <a:lstStyle/>
          <a:p>
            <a:r>
              <a:rPr lang="el-GR" dirty="0"/>
              <a:t>ΕΞΕΛΙΞΗ ΤΟΥ ΠΕΔΙΟΥ</a:t>
            </a:r>
            <a:endParaRPr lang="en-GR" dirty="0"/>
          </a:p>
        </p:txBody>
      </p:sp>
      <p:sp>
        <p:nvSpPr>
          <p:cNvPr id="3" name="Content Placeholder 2">
            <a:extLst>
              <a:ext uri="{FF2B5EF4-FFF2-40B4-BE49-F238E27FC236}">
                <a16:creationId xmlns:a16="http://schemas.microsoft.com/office/drawing/2014/main" id="{899B6360-8C16-6942-AA6B-DCB72B028156}"/>
              </a:ext>
            </a:extLst>
          </p:cNvPr>
          <p:cNvSpPr>
            <a:spLocks noGrp="1"/>
          </p:cNvSpPr>
          <p:nvPr>
            <p:ph idx="1"/>
          </p:nvPr>
        </p:nvSpPr>
        <p:spPr/>
        <p:txBody>
          <a:bodyPr/>
          <a:lstStyle/>
          <a:p>
            <a:r>
              <a:rPr lang="el-GR" dirty="0"/>
              <a:t>Από τη δεκαετία του 90 και </a:t>
            </a:r>
            <a:r>
              <a:rPr lang="el-GR" dirty="0" err="1"/>
              <a:t>εξης</a:t>
            </a:r>
            <a:r>
              <a:rPr lang="el-GR" dirty="0"/>
              <a:t> </a:t>
            </a:r>
            <a:r>
              <a:rPr lang="el-GR" dirty="0">
                <a:sym typeface="Wingdings" pitchFamily="2" charset="2"/>
              </a:rPr>
              <a:t> συνεχής επαναπροσδιορισμός της έννοιας της ενημέρωσης και </a:t>
            </a:r>
            <a:r>
              <a:rPr lang="el-GR" dirty="0" err="1">
                <a:sym typeface="Wingdings" pitchFamily="2" charset="2"/>
              </a:rPr>
              <a:t>συνδιαμόρφωση</a:t>
            </a:r>
            <a:r>
              <a:rPr lang="el-GR" dirty="0">
                <a:sym typeface="Wingdings" pitchFamily="2" charset="2"/>
              </a:rPr>
              <a:t> της είδησης με τα ακροατήρια </a:t>
            </a:r>
          </a:p>
          <a:p>
            <a:pPr lvl="1"/>
            <a:r>
              <a:rPr lang="el-GR" dirty="0">
                <a:sym typeface="Wingdings" pitchFamily="2" charset="2"/>
              </a:rPr>
              <a:t>ΑΝΤΙΚΕΙΜΕΝΙΚΟΤΗΤΑ</a:t>
            </a:r>
          </a:p>
          <a:p>
            <a:pPr lvl="1"/>
            <a:r>
              <a:rPr lang="el-GR" dirty="0">
                <a:sym typeface="Wingdings" pitchFamily="2" charset="2"/>
              </a:rPr>
              <a:t>ΑΛΗΘΕΙΑ</a:t>
            </a:r>
          </a:p>
          <a:p>
            <a:pPr lvl="1"/>
            <a:r>
              <a:rPr lang="el-GR" dirty="0">
                <a:sym typeface="Wingdings" pitchFamily="2" charset="2"/>
              </a:rPr>
              <a:t>ΕΙΛΙΚΡΙΝΕΙΑ</a:t>
            </a:r>
          </a:p>
          <a:p>
            <a:pPr lvl="1"/>
            <a:r>
              <a:rPr lang="el-GR" dirty="0">
                <a:sym typeface="Wingdings" pitchFamily="2" charset="2"/>
              </a:rPr>
              <a:t>ΣΕΒΑΣΜΟΣ </a:t>
            </a:r>
            <a:endParaRPr lang="en-US" dirty="0">
              <a:sym typeface="Wingdings" pitchFamily="2" charset="2"/>
            </a:endParaRPr>
          </a:p>
          <a:p>
            <a:pPr marL="324000" lvl="1" indent="0">
              <a:buNone/>
            </a:pPr>
            <a:endParaRPr lang="en-US" dirty="0">
              <a:sym typeface="Wingdings" pitchFamily="2" charset="2"/>
            </a:endParaRPr>
          </a:p>
          <a:p>
            <a:pPr marL="324000" lvl="1" indent="0">
              <a:buNone/>
            </a:pPr>
            <a:r>
              <a:rPr lang="el-GR" dirty="0"/>
              <a:t>Η δημοσιογραφική ηθική ως τρόπος εκπαίδευσης να σκέφτεται και να δρα με όρους κοινωνικά αποδεκτού (</a:t>
            </a:r>
            <a:r>
              <a:rPr lang="en-US" dirty="0"/>
              <a:t>Bowers et al 2004</a:t>
            </a:r>
            <a:r>
              <a:rPr lang="el-GR" dirty="0"/>
              <a:t>)</a:t>
            </a:r>
          </a:p>
          <a:p>
            <a:endParaRPr lang="el-GR" dirty="0">
              <a:sym typeface="Wingdings" pitchFamily="2" charset="2"/>
            </a:endParaRPr>
          </a:p>
        </p:txBody>
      </p:sp>
    </p:spTree>
    <p:extLst>
      <p:ext uri="{BB962C8B-B14F-4D97-AF65-F5344CB8AC3E}">
        <p14:creationId xmlns:p14="http://schemas.microsoft.com/office/powerpoint/2010/main" val="2902232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F1B3-3D73-5D4A-A639-E48096453BBD}"/>
              </a:ext>
            </a:extLst>
          </p:cNvPr>
          <p:cNvSpPr>
            <a:spLocks noGrp="1"/>
          </p:cNvSpPr>
          <p:nvPr>
            <p:ph type="title"/>
          </p:nvPr>
        </p:nvSpPr>
        <p:spPr/>
        <p:txBody>
          <a:bodyPr/>
          <a:lstStyle/>
          <a:p>
            <a:r>
              <a:rPr lang="el-GR" dirty="0" err="1"/>
              <a:t>Παλαιοτεροι</a:t>
            </a:r>
            <a:r>
              <a:rPr lang="el-GR" dirty="0"/>
              <a:t> και </a:t>
            </a:r>
            <a:r>
              <a:rPr lang="el-GR" dirty="0" err="1"/>
              <a:t>συγχρονοι</a:t>
            </a:r>
            <a:r>
              <a:rPr lang="el-GR" dirty="0"/>
              <a:t> </a:t>
            </a:r>
            <a:r>
              <a:rPr lang="el-GR" dirty="0" err="1"/>
              <a:t>κωδικεσ</a:t>
            </a:r>
            <a:r>
              <a:rPr lang="el-GR" dirty="0"/>
              <a:t> </a:t>
            </a:r>
            <a:r>
              <a:rPr lang="el-GR" dirty="0" err="1"/>
              <a:t>δεοντολογιασ</a:t>
            </a:r>
            <a:endParaRPr lang="en-GR" dirty="0"/>
          </a:p>
        </p:txBody>
      </p:sp>
      <p:sp>
        <p:nvSpPr>
          <p:cNvPr id="3" name="Content Placeholder 2">
            <a:extLst>
              <a:ext uri="{FF2B5EF4-FFF2-40B4-BE49-F238E27FC236}">
                <a16:creationId xmlns:a16="http://schemas.microsoft.com/office/drawing/2014/main" id="{3258584C-E8FC-E84B-B284-B478757D857D}"/>
              </a:ext>
            </a:extLst>
          </p:cNvPr>
          <p:cNvSpPr>
            <a:spLocks noGrp="1"/>
          </p:cNvSpPr>
          <p:nvPr>
            <p:ph idx="1"/>
          </p:nvPr>
        </p:nvSpPr>
        <p:spPr/>
        <p:txBody>
          <a:bodyPr/>
          <a:lstStyle/>
          <a:p>
            <a:r>
              <a:rPr lang="en-GR" dirty="0"/>
              <a:t>Wilkins &amp; Brennen (2004)</a:t>
            </a:r>
            <a:endParaRPr lang="el-GR" dirty="0"/>
          </a:p>
          <a:p>
            <a:pPr lvl="1"/>
            <a:r>
              <a:rPr lang="el-GR" dirty="0"/>
              <a:t>Αν</a:t>
            </a:r>
            <a:r>
              <a:rPr lang="en-GR" dirty="0"/>
              <a:t>ά</a:t>
            </a:r>
            <a:r>
              <a:rPr lang="el-GR" dirty="0" err="1"/>
              <a:t>γκη</a:t>
            </a:r>
            <a:r>
              <a:rPr lang="el-GR" dirty="0"/>
              <a:t> διαχωρισμού της σοβαρής από την κίτρινη/ </a:t>
            </a:r>
            <a:r>
              <a:rPr lang="en-US" dirty="0"/>
              <a:t>jazz </a:t>
            </a:r>
            <a:r>
              <a:rPr lang="el-GR" dirty="0"/>
              <a:t>δημοσιογραφία (</a:t>
            </a:r>
            <a:r>
              <a:rPr lang="en-GR" dirty="0"/>
              <a:t>Lee 1937)</a:t>
            </a:r>
          </a:p>
          <a:p>
            <a:pPr lvl="1"/>
            <a:r>
              <a:rPr lang="en-GB" dirty="0"/>
              <a:t>J</a:t>
            </a:r>
            <a:r>
              <a:rPr lang="en-GR" dirty="0"/>
              <a:t>azz –</a:t>
            </a:r>
            <a:r>
              <a:rPr lang="el-GR" dirty="0" err="1"/>
              <a:t>μουσικ</a:t>
            </a:r>
            <a:r>
              <a:rPr lang="en-GR" dirty="0"/>
              <a:t>ή</a:t>
            </a:r>
            <a:r>
              <a:rPr lang="el-GR" dirty="0"/>
              <a:t> των μαύρων- υπόγεια </a:t>
            </a:r>
            <a:r>
              <a:rPr lang="el-GR" dirty="0" err="1"/>
              <a:t>κλάμπς</a:t>
            </a:r>
            <a:r>
              <a:rPr lang="el-GR" dirty="0"/>
              <a:t> και η πολιτισμική ανωτερότητα των Αμερικάνων (</a:t>
            </a:r>
            <a:r>
              <a:rPr lang="en-US" dirty="0" err="1"/>
              <a:t>Panish</a:t>
            </a:r>
            <a:r>
              <a:rPr lang="en-US" dirty="0"/>
              <a:t> 1995)</a:t>
            </a:r>
            <a:endParaRPr lang="el-GR" dirty="0"/>
          </a:p>
          <a:p>
            <a:pPr lvl="1"/>
            <a:r>
              <a:rPr lang="el-GR" dirty="0" err="1"/>
              <a:t>Δημοσιογρ</a:t>
            </a:r>
            <a:r>
              <a:rPr lang="en-US" dirty="0" err="1"/>
              <a:t>ά</a:t>
            </a:r>
            <a:r>
              <a:rPr lang="el-GR" dirty="0" err="1"/>
              <a:t>φοι</a:t>
            </a:r>
            <a:r>
              <a:rPr lang="el-GR" dirty="0"/>
              <a:t> που επέλεξαν διασκέδαση και </a:t>
            </a:r>
            <a:r>
              <a:rPr lang="en-US" dirty="0"/>
              <a:t>mingling </a:t>
            </a:r>
            <a:r>
              <a:rPr lang="el-GR" dirty="0"/>
              <a:t>με </a:t>
            </a:r>
            <a:r>
              <a:rPr lang="en-US" dirty="0"/>
              <a:t>pop stars </a:t>
            </a:r>
            <a:r>
              <a:rPr lang="el-GR" dirty="0"/>
              <a:t>είχαν συνδεθεί με την ελαφριά –κοινωνική δημοσιογραφία</a:t>
            </a:r>
          </a:p>
          <a:p>
            <a:pPr lvl="1"/>
            <a:r>
              <a:rPr lang="el-GR" dirty="0"/>
              <a:t>Ένας κώδικας δεοντολογίας είναι ένα σύνολο αποδεκτών πολιτισμικών και κοινωνικών πρακτικών σε μια κουλτούρα και </a:t>
            </a:r>
            <a:r>
              <a:rPr lang="el-GR" dirty="0" err="1"/>
              <a:t>χωροχρονικό</a:t>
            </a:r>
            <a:r>
              <a:rPr lang="el-GR" dirty="0"/>
              <a:t> πλαίσιο</a:t>
            </a:r>
          </a:p>
        </p:txBody>
      </p:sp>
    </p:spTree>
    <p:extLst>
      <p:ext uri="{BB962C8B-B14F-4D97-AF65-F5344CB8AC3E}">
        <p14:creationId xmlns:p14="http://schemas.microsoft.com/office/powerpoint/2010/main" val="3615558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FD8A-2F65-3E48-8F5F-4721DE51BA82}"/>
              </a:ext>
            </a:extLst>
          </p:cNvPr>
          <p:cNvSpPr>
            <a:spLocks noGrp="1"/>
          </p:cNvSpPr>
          <p:nvPr>
            <p:ph type="title"/>
          </p:nvPr>
        </p:nvSpPr>
        <p:spPr/>
        <p:txBody>
          <a:bodyPr/>
          <a:lstStyle/>
          <a:p>
            <a:r>
              <a:rPr lang="el-GR" dirty="0"/>
              <a:t>Οι </a:t>
            </a:r>
            <a:r>
              <a:rPr lang="el-GR" dirty="0" err="1"/>
              <a:t>μελετεσ</a:t>
            </a:r>
            <a:r>
              <a:rPr lang="el-GR" dirty="0"/>
              <a:t> </a:t>
            </a:r>
            <a:r>
              <a:rPr lang="el-GR" dirty="0" err="1"/>
              <a:t>δημοσιογραφικησ</a:t>
            </a:r>
            <a:r>
              <a:rPr lang="el-GR" dirty="0"/>
              <a:t> </a:t>
            </a:r>
            <a:r>
              <a:rPr lang="el-GR" dirty="0" err="1"/>
              <a:t>δεοντολογιασ</a:t>
            </a:r>
            <a:endParaRPr lang="en-GR" dirty="0"/>
          </a:p>
        </p:txBody>
      </p:sp>
      <p:sp>
        <p:nvSpPr>
          <p:cNvPr id="3" name="Content Placeholder 2">
            <a:extLst>
              <a:ext uri="{FF2B5EF4-FFF2-40B4-BE49-F238E27FC236}">
                <a16:creationId xmlns:a16="http://schemas.microsoft.com/office/drawing/2014/main" id="{C45D40CA-BD24-F14A-BB72-3C3854D8B2AE}"/>
              </a:ext>
            </a:extLst>
          </p:cNvPr>
          <p:cNvSpPr>
            <a:spLocks noGrp="1"/>
          </p:cNvSpPr>
          <p:nvPr>
            <p:ph idx="1"/>
          </p:nvPr>
        </p:nvSpPr>
        <p:spPr/>
        <p:txBody>
          <a:bodyPr/>
          <a:lstStyle/>
          <a:p>
            <a:r>
              <a:rPr lang="el-GR" dirty="0"/>
              <a:t>Οι περισσότερες μελέτες δε λαμβάνουν υπόψη ότι οι κουλτούρες είναι αφηγήσεις, κοινωνικές και πολιτισμικές κατασκευές 			 κοινωνικές πρακτικές</a:t>
            </a:r>
          </a:p>
          <a:p>
            <a:r>
              <a:rPr lang="el-GR" dirty="0"/>
              <a:t>Θεωρούν δεδομένο ότι τα ΜΜΕ έχουν επιδράσεις 			</a:t>
            </a:r>
            <a:r>
              <a:rPr lang="en-US" dirty="0"/>
              <a:t>Plaisance et al (2012) </a:t>
            </a:r>
            <a:r>
              <a:rPr lang="el-GR" dirty="0"/>
              <a:t>ιδεαλισμός και σχετικισμός σε ζητήματα δεοντολογίας </a:t>
            </a:r>
          </a:p>
          <a:p>
            <a:r>
              <a:rPr lang="el-GR" dirty="0"/>
              <a:t>Οι μελέτες που αντλούν από ηθική φιλοσοφία, </a:t>
            </a:r>
            <a:r>
              <a:rPr lang="el-GR" dirty="0" err="1"/>
              <a:t>μεταστρουκτουραλιστικές</a:t>
            </a:r>
            <a:r>
              <a:rPr lang="el-GR" dirty="0"/>
              <a:t> προσεγγίσεις και πολιτισμικές σπουδές κοιτούν τους παράγοντες που διαμορφώνουν τη δημοσιογραφική ηθική πρακτική (</a:t>
            </a:r>
            <a:r>
              <a:rPr lang="el-GR" dirty="0" err="1"/>
              <a:t>Ζίζεκ</a:t>
            </a:r>
            <a:r>
              <a:rPr lang="el-GR" dirty="0"/>
              <a:t> 2007; </a:t>
            </a:r>
            <a:r>
              <a:rPr lang="en-US" dirty="0" err="1"/>
              <a:t>Ess</a:t>
            </a:r>
            <a:r>
              <a:rPr lang="en-US" dirty="0"/>
              <a:t> 2013)</a:t>
            </a:r>
            <a:endParaRPr lang="el-GR" dirty="0"/>
          </a:p>
        </p:txBody>
      </p:sp>
      <p:sp>
        <p:nvSpPr>
          <p:cNvPr id="4" name="Striped Right Arrow 3">
            <a:extLst>
              <a:ext uri="{FF2B5EF4-FFF2-40B4-BE49-F238E27FC236}">
                <a16:creationId xmlns:a16="http://schemas.microsoft.com/office/drawing/2014/main" id="{35F50F81-8FB2-AB4F-A1A4-332D939B5BF7}"/>
              </a:ext>
            </a:extLst>
          </p:cNvPr>
          <p:cNvSpPr/>
          <p:nvPr/>
        </p:nvSpPr>
        <p:spPr>
          <a:xfrm>
            <a:off x="3708400" y="3396107"/>
            <a:ext cx="914400" cy="1397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 name="Striped Right Arrow 4">
            <a:extLst>
              <a:ext uri="{FF2B5EF4-FFF2-40B4-BE49-F238E27FC236}">
                <a16:creationId xmlns:a16="http://schemas.microsoft.com/office/drawing/2014/main" id="{E0610E26-9629-154A-8F76-BA90A35783E1}"/>
              </a:ext>
            </a:extLst>
          </p:cNvPr>
          <p:cNvSpPr/>
          <p:nvPr/>
        </p:nvSpPr>
        <p:spPr>
          <a:xfrm>
            <a:off x="6095999" y="3845814"/>
            <a:ext cx="914400" cy="1397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82212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ED47-90DD-2E40-B52D-D18A4B02DE93}"/>
              </a:ext>
            </a:extLst>
          </p:cNvPr>
          <p:cNvSpPr>
            <a:spLocks noGrp="1"/>
          </p:cNvSpPr>
          <p:nvPr>
            <p:ph type="title"/>
          </p:nvPr>
        </p:nvSpPr>
        <p:spPr/>
        <p:txBody>
          <a:bodyPr/>
          <a:lstStyle/>
          <a:p>
            <a:r>
              <a:rPr lang="el-GR" dirty="0"/>
              <a:t>Προθέρμανση</a:t>
            </a:r>
            <a:endParaRPr lang="en-GR" dirty="0"/>
          </a:p>
        </p:txBody>
      </p:sp>
      <p:sp>
        <p:nvSpPr>
          <p:cNvPr id="3" name="Content Placeholder 2">
            <a:extLst>
              <a:ext uri="{FF2B5EF4-FFF2-40B4-BE49-F238E27FC236}">
                <a16:creationId xmlns:a16="http://schemas.microsoft.com/office/drawing/2014/main" id="{AF66741E-847D-7F4E-A6BF-860138F17053}"/>
              </a:ext>
            </a:extLst>
          </p:cNvPr>
          <p:cNvSpPr>
            <a:spLocks noGrp="1"/>
          </p:cNvSpPr>
          <p:nvPr>
            <p:ph idx="1"/>
          </p:nvPr>
        </p:nvSpPr>
        <p:spPr/>
        <p:txBody>
          <a:bodyPr/>
          <a:lstStyle/>
          <a:p>
            <a:r>
              <a:rPr lang="el-GR" dirty="0"/>
              <a:t>ΠΕΙΤΕ ΜΟΥ ΜΕΡΙΚΟΥΣ ΚΑΝΟΝΕΣ ΔΕΟΝΤΟΛΟΓΙΑΣ</a:t>
            </a:r>
          </a:p>
          <a:p>
            <a:r>
              <a:rPr lang="el-GR" dirty="0"/>
              <a:t>ΕΧΕΙ ΔΙΑΦΟΡΑ Η ΔΗΜΟΣΙΟΓΡΑΦΙΚΗ ΔΕΟΝΤΟΛΟΓΙΑ ΕΔΏ ΚΑΙ ΣΤΗΝ ΑΥΣΤΡΑΛΙΑ;</a:t>
            </a:r>
            <a:endParaRPr lang="en-GR" dirty="0"/>
          </a:p>
        </p:txBody>
      </p:sp>
    </p:spTree>
    <p:extLst>
      <p:ext uri="{BB962C8B-B14F-4D97-AF65-F5344CB8AC3E}">
        <p14:creationId xmlns:p14="http://schemas.microsoft.com/office/powerpoint/2010/main" val="15780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D6E1-FDF9-5F44-87FA-77D3DD324A13}"/>
              </a:ext>
            </a:extLst>
          </p:cNvPr>
          <p:cNvSpPr>
            <a:spLocks noGrp="1"/>
          </p:cNvSpPr>
          <p:nvPr>
            <p:ph type="title"/>
          </p:nvPr>
        </p:nvSpPr>
        <p:spPr/>
        <p:txBody>
          <a:bodyPr/>
          <a:lstStyle/>
          <a:p>
            <a:r>
              <a:rPr lang="el-GR" dirty="0" err="1"/>
              <a:t>Δημοσιογραφικη</a:t>
            </a:r>
            <a:r>
              <a:rPr lang="el-GR" dirty="0"/>
              <a:t> </a:t>
            </a:r>
            <a:r>
              <a:rPr lang="el-GR" dirty="0" err="1"/>
              <a:t>ηθικη</a:t>
            </a:r>
            <a:r>
              <a:rPr lang="el-GR" dirty="0"/>
              <a:t> και </a:t>
            </a:r>
            <a:r>
              <a:rPr lang="el-GR" dirty="0" err="1"/>
              <a:t>ψηφιακη</a:t>
            </a:r>
            <a:r>
              <a:rPr lang="el-GR" dirty="0"/>
              <a:t> </a:t>
            </a:r>
            <a:r>
              <a:rPr lang="el-GR" dirty="0" err="1"/>
              <a:t>κουλτουρα</a:t>
            </a:r>
            <a:endParaRPr lang="en-GR" dirty="0"/>
          </a:p>
        </p:txBody>
      </p:sp>
      <p:sp>
        <p:nvSpPr>
          <p:cNvPr id="3" name="Content Placeholder 2">
            <a:extLst>
              <a:ext uri="{FF2B5EF4-FFF2-40B4-BE49-F238E27FC236}">
                <a16:creationId xmlns:a16="http://schemas.microsoft.com/office/drawing/2014/main" id="{A572A4A6-FA42-F249-97CB-C0540DE3A2D9}"/>
              </a:ext>
            </a:extLst>
          </p:cNvPr>
          <p:cNvSpPr>
            <a:spLocks noGrp="1"/>
          </p:cNvSpPr>
          <p:nvPr>
            <p:ph idx="1"/>
          </p:nvPr>
        </p:nvSpPr>
        <p:spPr>
          <a:xfrm>
            <a:off x="581192" y="2006600"/>
            <a:ext cx="11029615" cy="4648200"/>
          </a:xfrm>
        </p:spPr>
        <p:txBody>
          <a:bodyPr>
            <a:normAutofit/>
          </a:bodyPr>
          <a:lstStyle/>
          <a:p>
            <a:r>
              <a:rPr lang="en-GR" dirty="0"/>
              <a:t>Hayes et al (2007)</a:t>
            </a:r>
          </a:p>
          <a:p>
            <a:pPr lvl="1"/>
            <a:r>
              <a:rPr lang="en-GB" dirty="0"/>
              <a:t>A</a:t>
            </a:r>
            <a:r>
              <a:rPr lang="en-GR" dirty="0"/>
              <a:t>uthenticity</a:t>
            </a:r>
          </a:p>
          <a:p>
            <a:pPr lvl="1"/>
            <a:r>
              <a:rPr lang="en-GB" dirty="0"/>
              <a:t>A</a:t>
            </a:r>
            <a:r>
              <a:rPr lang="en-GR" dirty="0"/>
              <a:t>ccountability</a:t>
            </a:r>
          </a:p>
          <a:p>
            <a:pPr lvl="1"/>
            <a:r>
              <a:rPr lang="en-GB" dirty="0"/>
              <a:t>A</a:t>
            </a:r>
            <a:r>
              <a:rPr lang="en-GR" dirty="0"/>
              <a:t>utonomy </a:t>
            </a:r>
            <a:endParaRPr lang="en-US" dirty="0"/>
          </a:p>
          <a:p>
            <a:r>
              <a:rPr lang="el-GR" dirty="0"/>
              <a:t>Ανησυχία για τη φύση του δημοσιογράφου στο πλαίσιο των ψηφιακών και διαδικτυακών Μέσων (</a:t>
            </a:r>
            <a:r>
              <a:rPr lang="en-US" dirty="0"/>
              <a:t>Singer et al 2011)</a:t>
            </a:r>
          </a:p>
          <a:p>
            <a:r>
              <a:rPr lang="el-GR" dirty="0"/>
              <a:t>ΌΜΩΣ: και σε αυτή την περίπτωση πρέπει να βλέπουμε πως εδραιωμένες αφηγήσεις περιπλέκονται και εφαρμόζονται στο πλαίσιο της ψηφιακής κουλτούρας, δίνοντας άλλη διάσταση στο τι αντιλαμβανόμαστε ως δημοκρατία, πολιτικός εαυτός, δημοσιογραφία και πως αυτά εκφέρονται στο δημόσιο χώρο</a:t>
            </a:r>
            <a:endParaRPr lang="en-GR" dirty="0"/>
          </a:p>
        </p:txBody>
      </p:sp>
    </p:spTree>
    <p:extLst>
      <p:ext uri="{BB962C8B-B14F-4D97-AF65-F5344CB8AC3E}">
        <p14:creationId xmlns:p14="http://schemas.microsoft.com/office/powerpoint/2010/main" val="1792811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1C584-6B77-D743-9418-1EF9A5BE0B0E}"/>
              </a:ext>
            </a:extLst>
          </p:cNvPr>
          <p:cNvSpPr>
            <a:spLocks noGrp="1"/>
          </p:cNvSpPr>
          <p:nvPr>
            <p:ph type="title"/>
          </p:nvPr>
        </p:nvSpPr>
        <p:spPr/>
        <p:txBody>
          <a:bodyPr/>
          <a:lstStyle/>
          <a:p>
            <a:r>
              <a:rPr lang="el-GR" dirty="0" err="1"/>
              <a:t>Δημοσιογραφικη</a:t>
            </a:r>
            <a:r>
              <a:rPr lang="el-GR" dirty="0"/>
              <a:t> </a:t>
            </a:r>
            <a:r>
              <a:rPr lang="el-GR" dirty="0" err="1"/>
              <a:t>δεοντολογια</a:t>
            </a:r>
            <a:r>
              <a:rPr lang="el-GR" dirty="0"/>
              <a:t> και </a:t>
            </a:r>
            <a:r>
              <a:rPr lang="el-GR" dirty="0" err="1"/>
              <a:t>ηθικη</a:t>
            </a:r>
            <a:r>
              <a:rPr lang="el-GR" dirty="0"/>
              <a:t> </a:t>
            </a:r>
            <a:endParaRPr lang="en-GR" dirty="0"/>
          </a:p>
        </p:txBody>
      </p:sp>
      <p:sp>
        <p:nvSpPr>
          <p:cNvPr id="3" name="Content Placeholder 2">
            <a:extLst>
              <a:ext uri="{FF2B5EF4-FFF2-40B4-BE49-F238E27FC236}">
                <a16:creationId xmlns:a16="http://schemas.microsoft.com/office/drawing/2014/main" id="{E1FA277F-F16C-9F4B-B443-7D4DDEAF8B40}"/>
              </a:ext>
            </a:extLst>
          </p:cNvPr>
          <p:cNvSpPr>
            <a:spLocks noGrp="1"/>
          </p:cNvSpPr>
          <p:nvPr>
            <p:ph idx="1"/>
          </p:nvPr>
        </p:nvSpPr>
        <p:spPr/>
        <p:txBody>
          <a:bodyPr/>
          <a:lstStyle/>
          <a:p>
            <a:r>
              <a:rPr lang="el-GR" dirty="0"/>
              <a:t>Η δημοσιογραφική δεοντολογία και η ηθική του ατόμου</a:t>
            </a:r>
          </a:p>
          <a:p>
            <a:r>
              <a:rPr lang="el-GR" dirty="0"/>
              <a:t>Εδραιώθηκε το 17</a:t>
            </a:r>
            <a:r>
              <a:rPr lang="el-GR" baseline="30000" dirty="0"/>
              <a:t>ο</a:t>
            </a:r>
            <a:r>
              <a:rPr lang="el-GR" dirty="0"/>
              <a:t> αι. ως μέρος της εφαρμοσμένης ηθικής (το πλαίσιο του κοινωνικά αποδεκτού)</a:t>
            </a:r>
          </a:p>
          <a:p>
            <a:r>
              <a:rPr lang="el-GR" dirty="0"/>
              <a:t>Πρέπει να λάβουμε υπόψη</a:t>
            </a:r>
          </a:p>
          <a:p>
            <a:pPr lvl="1"/>
            <a:r>
              <a:rPr lang="el-GR" dirty="0"/>
              <a:t>Την </a:t>
            </a:r>
            <a:r>
              <a:rPr lang="el-GR" dirty="0" err="1"/>
              <a:t>οργανωσιακή</a:t>
            </a:r>
            <a:r>
              <a:rPr lang="el-GR" dirty="0"/>
              <a:t> λειτουργία του Μέσου</a:t>
            </a:r>
          </a:p>
          <a:p>
            <a:pPr lvl="1"/>
            <a:r>
              <a:rPr lang="el-GR" dirty="0"/>
              <a:t>Σχέσεις δημοσιογράφων με τις πηγές τους</a:t>
            </a:r>
          </a:p>
          <a:p>
            <a:pPr lvl="1"/>
            <a:r>
              <a:rPr lang="el-GR" dirty="0"/>
              <a:t>Ελευθερία δημοσιοποίησης οπτικοακουστικού υλικού</a:t>
            </a:r>
          </a:p>
          <a:p>
            <a:pPr lvl="1"/>
            <a:r>
              <a:rPr lang="el-GR" dirty="0"/>
              <a:t>Αναδημοσίευση ευαίσθητων πληροφοριών</a:t>
            </a:r>
            <a:endParaRPr lang="en-GR" dirty="0"/>
          </a:p>
        </p:txBody>
      </p:sp>
    </p:spTree>
    <p:extLst>
      <p:ext uri="{BB962C8B-B14F-4D97-AF65-F5344CB8AC3E}">
        <p14:creationId xmlns:p14="http://schemas.microsoft.com/office/powerpoint/2010/main" val="1548221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2A0F-EBF1-144E-B0E8-A74E874A515C}"/>
              </a:ext>
            </a:extLst>
          </p:cNvPr>
          <p:cNvSpPr>
            <a:spLocks noGrp="1"/>
          </p:cNvSpPr>
          <p:nvPr>
            <p:ph type="title"/>
          </p:nvPr>
        </p:nvSpPr>
        <p:spPr/>
        <p:txBody>
          <a:bodyPr/>
          <a:lstStyle/>
          <a:p>
            <a:r>
              <a:rPr lang="el-GR" dirty="0" err="1"/>
              <a:t>Δημοσιογραφικη</a:t>
            </a:r>
            <a:r>
              <a:rPr lang="el-GR" dirty="0"/>
              <a:t> </a:t>
            </a:r>
            <a:r>
              <a:rPr lang="el-GR" dirty="0" err="1"/>
              <a:t>δεοντολογια</a:t>
            </a:r>
            <a:r>
              <a:rPr lang="el-GR" dirty="0"/>
              <a:t> και </a:t>
            </a:r>
            <a:r>
              <a:rPr lang="el-GR" dirty="0" err="1"/>
              <a:t>ηθικη</a:t>
            </a:r>
            <a:r>
              <a:rPr lang="el-GR" dirty="0"/>
              <a:t> </a:t>
            </a:r>
            <a:endParaRPr lang="en-GR" dirty="0"/>
          </a:p>
        </p:txBody>
      </p:sp>
      <p:sp>
        <p:nvSpPr>
          <p:cNvPr id="3" name="Content Placeholder 2">
            <a:extLst>
              <a:ext uri="{FF2B5EF4-FFF2-40B4-BE49-F238E27FC236}">
                <a16:creationId xmlns:a16="http://schemas.microsoft.com/office/drawing/2014/main" id="{7E92B172-C213-484D-913B-6C3D4E7118EF}"/>
              </a:ext>
            </a:extLst>
          </p:cNvPr>
          <p:cNvSpPr>
            <a:spLocks noGrp="1"/>
          </p:cNvSpPr>
          <p:nvPr>
            <p:ph idx="1"/>
          </p:nvPr>
        </p:nvSpPr>
        <p:spPr/>
        <p:txBody>
          <a:bodyPr/>
          <a:lstStyle/>
          <a:p>
            <a:r>
              <a:rPr lang="el-GR" dirty="0"/>
              <a:t>Δεοντολογία- σύνολο κανόνων που ορίζουν ποιο είναι το </a:t>
            </a:r>
            <a:r>
              <a:rPr lang="el-GR" dirty="0" err="1"/>
              <a:t>εον</a:t>
            </a:r>
            <a:r>
              <a:rPr lang="el-GR" dirty="0"/>
              <a:t> στη δημοσιογραφική πρακτική</a:t>
            </a:r>
          </a:p>
          <a:p>
            <a:r>
              <a:rPr lang="el-GR" dirty="0"/>
              <a:t>Προσδιορισμός των ορίων και των ελευθεριών της δημοσιογραφικής πρακτικής</a:t>
            </a:r>
          </a:p>
          <a:p>
            <a:r>
              <a:rPr lang="el-GR" dirty="0"/>
              <a:t>Αντλούν τη νομιμοποίησή τους από την ηθική (Δεληγιάννη 2004)</a:t>
            </a:r>
            <a:endParaRPr lang="en-GR" dirty="0"/>
          </a:p>
        </p:txBody>
      </p:sp>
    </p:spTree>
    <p:extLst>
      <p:ext uri="{BB962C8B-B14F-4D97-AF65-F5344CB8AC3E}">
        <p14:creationId xmlns:p14="http://schemas.microsoft.com/office/powerpoint/2010/main" val="681277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FB87F3-B178-FC42-9A19-B708CD3A8C3A}"/>
              </a:ext>
            </a:extLst>
          </p:cNvPr>
          <p:cNvSpPr>
            <a:spLocks noGrp="1"/>
          </p:cNvSpPr>
          <p:nvPr>
            <p:ph type="title"/>
          </p:nvPr>
        </p:nvSpPr>
        <p:spPr>
          <a:xfrm>
            <a:off x="601255" y="702155"/>
            <a:ext cx="3409783" cy="1300365"/>
          </a:xfrm>
        </p:spPr>
        <p:txBody>
          <a:bodyPr>
            <a:normAutofit/>
          </a:bodyPr>
          <a:lstStyle/>
          <a:p>
            <a:pPr>
              <a:lnSpc>
                <a:spcPct val="90000"/>
              </a:lnSpc>
            </a:pPr>
            <a:r>
              <a:rPr lang="el-GR" sz="2200">
                <a:solidFill>
                  <a:srgbClr val="FFFFFF"/>
                </a:solidFill>
              </a:rPr>
              <a:t>Δημοσιογραφια, δημοσιογραφικη ηθικη και δημοφιλησ κουλτούρα (τα 3δ…)</a:t>
            </a:r>
            <a:endParaRPr lang="en-GR" sz="2200">
              <a:solidFill>
                <a:srgbClr val="FFFFFF"/>
              </a:solidFill>
            </a:endParaRPr>
          </a:p>
        </p:txBody>
      </p:sp>
      <p:sp>
        <p:nvSpPr>
          <p:cNvPr id="3" name="Content Placeholder 2">
            <a:extLst>
              <a:ext uri="{FF2B5EF4-FFF2-40B4-BE49-F238E27FC236}">
                <a16:creationId xmlns:a16="http://schemas.microsoft.com/office/drawing/2014/main" id="{C4F7965D-5A10-2945-9330-1F1C3F4C588D}"/>
              </a:ext>
            </a:extLst>
          </p:cNvPr>
          <p:cNvSpPr>
            <a:spLocks noGrp="1"/>
          </p:cNvSpPr>
          <p:nvPr>
            <p:ph idx="1"/>
          </p:nvPr>
        </p:nvSpPr>
        <p:spPr>
          <a:xfrm>
            <a:off x="601255" y="2177142"/>
            <a:ext cx="3409782" cy="3823607"/>
          </a:xfrm>
        </p:spPr>
        <p:txBody>
          <a:bodyPr>
            <a:normAutofit/>
          </a:bodyPr>
          <a:lstStyle/>
          <a:p>
            <a:r>
              <a:rPr lang="el-GR" dirty="0">
                <a:solidFill>
                  <a:srgbClr val="FFFFFF"/>
                </a:solidFill>
                <a:hlinkClick r:id="rId2"/>
              </a:rPr>
              <a:t>Οι καλ</a:t>
            </a:r>
            <a:r>
              <a:rPr lang="en-US" dirty="0">
                <a:solidFill>
                  <a:srgbClr val="FFFFFF"/>
                </a:solidFill>
                <a:hlinkClick r:id="rId2"/>
              </a:rPr>
              <a:t>ύ</a:t>
            </a:r>
            <a:r>
              <a:rPr lang="el-GR" dirty="0">
                <a:solidFill>
                  <a:srgbClr val="FFFFFF"/>
                </a:solidFill>
                <a:hlinkClick r:id="rId2"/>
              </a:rPr>
              <a:t>τερες 25 ταινίες με θέμα τη δημοσιογραφία</a:t>
            </a:r>
            <a:endParaRPr lang="el-GR" dirty="0">
              <a:solidFill>
                <a:srgbClr val="FFFFFF"/>
              </a:solidFill>
            </a:endParaRPr>
          </a:p>
          <a:p>
            <a:r>
              <a:rPr lang="en-US" dirty="0">
                <a:solidFill>
                  <a:srgbClr val="FFFFFF"/>
                </a:solidFill>
                <a:hlinkClick r:id="rId3"/>
              </a:rPr>
              <a:t>All the president’s men</a:t>
            </a:r>
            <a:r>
              <a:rPr lang="en-US" dirty="0">
                <a:solidFill>
                  <a:srgbClr val="FFFFFF"/>
                </a:solidFill>
              </a:rPr>
              <a:t> (1976)</a:t>
            </a:r>
          </a:p>
          <a:p>
            <a:endParaRPr lang="en-GR" dirty="0">
              <a:solidFill>
                <a:srgbClr val="FFFFFF"/>
              </a:solidFill>
            </a:endParaRPr>
          </a:p>
        </p:txBody>
      </p:sp>
      <p:pic>
        <p:nvPicPr>
          <p:cNvPr id="2050" name="Picture 2" descr="The Post' rousingly celebrates journalistic ethics - Las Vegas Weekly">
            <a:extLst>
              <a:ext uri="{FF2B5EF4-FFF2-40B4-BE49-F238E27FC236}">
                <a16:creationId xmlns:a16="http://schemas.microsoft.com/office/drawing/2014/main" id="{E1C2B9F7-476E-2E43-B37E-DD1035EC41E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92231" y="1148819"/>
            <a:ext cx="6831503" cy="4542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42437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AB99-C077-CB41-93E9-E622A065453E}"/>
              </a:ext>
            </a:extLst>
          </p:cNvPr>
          <p:cNvSpPr>
            <a:spLocks noGrp="1"/>
          </p:cNvSpPr>
          <p:nvPr>
            <p:ph type="title"/>
          </p:nvPr>
        </p:nvSpPr>
        <p:spPr/>
        <p:txBody>
          <a:bodyPr/>
          <a:lstStyle/>
          <a:p>
            <a:r>
              <a:rPr lang="en-US" dirty="0"/>
              <a:t>White 2008: </a:t>
            </a:r>
            <a:r>
              <a:rPr lang="el-GR" dirty="0" err="1"/>
              <a:t>πρωτοβουλια</a:t>
            </a:r>
            <a:r>
              <a:rPr lang="el-GR" dirty="0"/>
              <a:t> για τη </a:t>
            </a:r>
            <a:r>
              <a:rPr lang="el-GR" dirty="0" err="1"/>
              <a:t>δημοσιογραφικη</a:t>
            </a:r>
            <a:r>
              <a:rPr lang="el-GR" dirty="0"/>
              <a:t> </a:t>
            </a:r>
            <a:r>
              <a:rPr lang="el-GR" dirty="0" err="1"/>
              <a:t>ηθικη</a:t>
            </a:r>
            <a:endParaRPr lang="en-GR" dirty="0"/>
          </a:p>
        </p:txBody>
      </p:sp>
      <p:sp>
        <p:nvSpPr>
          <p:cNvPr id="3" name="Content Placeholder 2">
            <a:extLst>
              <a:ext uri="{FF2B5EF4-FFF2-40B4-BE49-F238E27FC236}">
                <a16:creationId xmlns:a16="http://schemas.microsoft.com/office/drawing/2014/main" id="{825F337B-0869-7741-8B4D-D0289B36B136}"/>
              </a:ext>
            </a:extLst>
          </p:cNvPr>
          <p:cNvSpPr>
            <a:spLocks noGrp="1"/>
          </p:cNvSpPr>
          <p:nvPr>
            <p:ph idx="1"/>
          </p:nvPr>
        </p:nvSpPr>
        <p:spPr>
          <a:xfrm>
            <a:off x="393700" y="1765300"/>
            <a:ext cx="11531600" cy="5092700"/>
          </a:xfrm>
        </p:spPr>
        <p:txBody>
          <a:bodyPr>
            <a:normAutofit/>
          </a:bodyPr>
          <a:lstStyle/>
          <a:p>
            <a:r>
              <a:rPr lang="el-GR" dirty="0"/>
              <a:t>Την </a:t>
            </a:r>
            <a:r>
              <a:rPr lang="el-GR" dirty="0" err="1"/>
              <a:t>ενθάρρυνση</a:t>
            </a:r>
            <a:r>
              <a:rPr lang="el-GR" dirty="0"/>
              <a:t> της </a:t>
            </a:r>
            <a:r>
              <a:rPr lang="el-GR" dirty="0" err="1"/>
              <a:t>δεοντολογικής</a:t>
            </a:r>
            <a:r>
              <a:rPr lang="el-GR" dirty="0"/>
              <a:t> </a:t>
            </a:r>
            <a:r>
              <a:rPr lang="el-GR" dirty="0" err="1"/>
              <a:t>πρακτικής</a:t>
            </a:r>
            <a:r>
              <a:rPr lang="el-GR" dirty="0"/>
              <a:t> στη </a:t>
            </a:r>
            <a:r>
              <a:rPr lang="el-GR" dirty="0" err="1"/>
              <a:t>δημοσιογραφία</a:t>
            </a:r>
            <a:r>
              <a:rPr lang="el-GR" dirty="0"/>
              <a:t> </a:t>
            </a:r>
          </a:p>
          <a:p>
            <a:r>
              <a:rPr lang="el-GR" dirty="0"/>
              <a:t>Τη </a:t>
            </a:r>
            <a:r>
              <a:rPr lang="el-GR" dirty="0" err="1"/>
              <a:t>λήψη</a:t>
            </a:r>
            <a:r>
              <a:rPr lang="el-GR" dirty="0"/>
              <a:t> </a:t>
            </a:r>
            <a:r>
              <a:rPr lang="el-GR" dirty="0" err="1"/>
              <a:t>πρωτοβουλιών</a:t>
            </a:r>
            <a:r>
              <a:rPr lang="el-GR" dirty="0"/>
              <a:t> για να </a:t>
            </a:r>
            <a:r>
              <a:rPr lang="el-GR" dirty="0" err="1"/>
              <a:t>ενισχυθει</a:t>
            </a:r>
            <a:r>
              <a:rPr lang="el-GR" dirty="0"/>
              <a:t>́ η </a:t>
            </a:r>
            <a:r>
              <a:rPr lang="el-GR" i="1" dirty="0" err="1"/>
              <a:t>ποιοτικη</a:t>
            </a:r>
            <a:r>
              <a:rPr lang="el-GR" i="1" dirty="0"/>
              <a:t>́ </a:t>
            </a:r>
            <a:r>
              <a:rPr lang="el-GR" dirty="0"/>
              <a:t>και </a:t>
            </a:r>
            <a:r>
              <a:rPr lang="el-GR" i="1" dirty="0" err="1"/>
              <a:t>δεοντολογικη</a:t>
            </a:r>
            <a:r>
              <a:rPr lang="el-GR" i="1" dirty="0"/>
              <a:t>́ </a:t>
            </a:r>
            <a:r>
              <a:rPr lang="el-GR" dirty="0" err="1"/>
              <a:t>δημοσιογραφία</a:t>
            </a:r>
            <a:r>
              <a:rPr lang="el-GR" dirty="0"/>
              <a:t> </a:t>
            </a:r>
          </a:p>
          <a:p>
            <a:r>
              <a:rPr lang="el-GR" dirty="0"/>
              <a:t>Την </a:t>
            </a:r>
            <a:r>
              <a:rPr lang="el-GR" dirty="0" err="1"/>
              <a:t>ενίσχυση</a:t>
            </a:r>
            <a:r>
              <a:rPr lang="el-GR" dirty="0"/>
              <a:t> και </a:t>
            </a:r>
            <a:r>
              <a:rPr lang="el-GR" dirty="0" err="1"/>
              <a:t>εδραίωση</a:t>
            </a:r>
            <a:r>
              <a:rPr lang="el-GR" dirty="0"/>
              <a:t> </a:t>
            </a:r>
            <a:r>
              <a:rPr lang="el-GR" i="1" dirty="0" err="1"/>
              <a:t>αυτορρυθμιστικών</a:t>
            </a:r>
            <a:r>
              <a:rPr lang="el-GR" i="1" dirty="0"/>
              <a:t> </a:t>
            </a:r>
            <a:r>
              <a:rPr lang="el-GR" dirty="0" err="1"/>
              <a:t>πρακτικών</a:t>
            </a:r>
            <a:r>
              <a:rPr lang="el-GR" dirty="0"/>
              <a:t> </a:t>
            </a:r>
          </a:p>
          <a:p>
            <a:r>
              <a:rPr lang="el-GR" dirty="0"/>
              <a:t>Το </a:t>
            </a:r>
            <a:r>
              <a:rPr lang="el-GR" dirty="0" err="1"/>
              <a:t>χτίσιμο</a:t>
            </a:r>
            <a:r>
              <a:rPr lang="el-GR" dirty="0"/>
              <a:t> </a:t>
            </a:r>
            <a:r>
              <a:rPr lang="el-GR" i="1" dirty="0" err="1"/>
              <a:t>συμμαχιών</a:t>
            </a:r>
            <a:r>
              <a:rPr lang="el-GR" i="1" dirty="0"/>
              <a:t> </a:t>
            </a:r>
            <a:r>
              <a:rPr lang="el-GR" dirty="0"/>
              <a:t>με </a:t>
            </a:r>
            <a:r>
              <a:rPr lang="el-GR" dirty="0" err="1"/>
              <a:t>σκοπο</a:t>
            </a:r>
            <a:r>
              <a:rPr lang="el-GR" dirty="0"/>
              <a:t>́ την </a:t>
            </a:r>
            <a:r>
              <a:rPr lang="el-GR" dirty="0" err="1"/>
              <a:t>υπεράσπιση</a:t>
            </a:r>
            <a:r>
              <a:rPr lang="el-GR" dirty="0"/>
              <a:t> της </a:t>
            </a:r>
            <a:r>
              <a:rPr lang="el-GR" dirty="0" err="1"/>
              <a:t>ποιοτικής</a:t>
            </a:r>
            <a:r>
              <a:rPr lang="el-GR" dirty="0"/>
              <a:t> </a:t>
            </a:r>
            <a:r>
              <a:rPr lang="el-GR" dirty="0" err="1"/>
              <a:t>δημοσιογραφίας</a:t>
            </a:r>
            <a:r>
              <a:rPr lang="el-GR" dirty="0"/>
              <a:t> </a:t>
            </a:r>
          </a:p>
          <a:p>
            <a:r>
              <a:rPr lang="el-GR" dirty="0"/>
              <a:t>Την </a:t>
            </a:r>
            <a:r>
              <a:rPr lang="el-GR" dirty="0" err="1"/>
              <a:t>υποστήριξη</a:t>
            </a:r>
            <a:r>
              <a:rPr lang="el-GR" dirty="0"/>
              <a:t> των </a:t>
            </a:r>
            <a:r>
              <a:rPr lang="el-GR" dirty="0" err="1"/>
              <a:t>δημοσιογράφων</a:t>
            </a:r>
            <a:r>
              <a:rPr lang="el-GR" dirty="0"/>
              <a:t> να </a:t>
            </a:r>
            <a:r>
              <a:rPr lang="el-GR" dirty="0" err="1"/>
              <a:t>πράττουν</a:t>
            </a:r>
            <a:r>
              <a:rPr lang="el-GR" dirty="0"/>
              <a:t> </a:t>
            </a:r>
            <a:r>
              <a:rPr lang="el-GR" dirty="0" err="1"/>
              <a:t>κατα</a:t>
            </a:r>
            <a:r>
              <a:rPr lang="el-GR" dirty="0"/>
              <a:t>́ </a:t>
            </a:r>
            <a:r>
              <a:rPr lang="el-GR" i="1" dirty="0" err="1"/>
              <a:t>συνείδηση</a:t>
            </a:r>
            <a:r>
              <a:rPr lang="el-GR" i="1" dirty="0"/>
              <a:t> </a:t>
            </a:r>
            <a:endParaRPr lang="el-GR" dirty="0"/>
          </a:p>
          <a:p>
            <a:r>
              <a:rPr lang="el-GR" dirty="0"/>
              <a:t>Την </a:t>
            </a:r>
            <a:r>
              <a:rPr lang="el-GR" dirty="0" err="1"/>
              <a:t>ενθάρρυνση</a:t>
            </a:r>
            <a:r>
              <a:rPr lang="el-GR" dirty="0"/>
              <a:t> </a:t>
            </a:r>
            <a:r>
              <a:rPr lang="el-GR" dirty="0" err="1"/>
              <a:t>συζητήσεων</a:t>
            </a:r>
            <a:r>
              <a:rPr lang="el-GR" dirty="0"/>
              <a:t> για το </a:t>
            </a:r>
            <a:r>
              <a:rPr lang="el-GR" i="1" dirty="0" err="1"/>
              <a:t>μέλλον</a:t>
            </a:r>
            <a:r>
              <a:rPr lang="el-GR" i="1" dirty="0"/>
              <a:t> </a:t>
            </a:r>
            <a:r>
              <a:rPr lang="el-GR" dirty="0"/>
              <a:t>των ΜΜΕ </a:t>
            </a:r>
          </a:p>
          <a:p>
            <a:r>
              <a:rPr lang="el-GR" dirty="0"/>
              <a:t>Τον </a:t>
            </a:r>
            <a:r>
              <a:rPr lang="el-GR" dirty="0" err="1"/>
              <a:t>κεντρικο</a:t>
            </a:r>
            <a:r>
              <a:rPr lang="el-GR" dirty="0"/>
              <a:t>́ </a:t>
            </a:r>
            <a:r>
              <a:rPr lang="el-GR" dirty="0" err="1"/>
              <a:t>ρόλο</a:t>
            </a:r>
            <a:r>
              <a:rPr lang="el-GR" dirty="0"/>
              <a:t> της </a:t>
            </a:r>
            <a:r>
              <a:rPr lang="el-GR" i="1" dirty="0" err="1"/>
              <a:t>ανεξάρτητης</a:t>
            </a:r>
            <a:r>
              <a:rPr lang="el-GR" i="1" dirty="0"/>
              <a:t> </a:t>
            </a:r>
            <a:r>
              <a:rPr lang="el-GR" dirty="0" err="1"/>
              <a:t>δημοσιογραφίας</a:t>
            </a:r>
            <a:r>
              <a:rPr lang="el-GR" dirty="0"/>
              <a:t> </a:t>
            </a:r>
          </a:p>
          <a:p>
            <a:r>
              <a:rPr lang="el-GR" dirty="0"/>
              <a:t>Την </a:t>
            </a:r>
            <a:r>
              <a:rPr lang="el-GR" dirty="0" err="1"/>
              <a:t>αντιμετώπιση</a:t>
            </a:r>
            <a:r>
              <a:rPr lang="el-GR" dirty="0"/>
              <a:t> των </a:t>
            </a:r>
            <a:r>
              <a:rPr lang="el-GR" dirty="0" err="1"/>
              <a:t>εμποδίων</a:t>
            </a:r>
            <a:r>
              <a:rPr lang="el-GR" dirty="0"/>
              <a:t> της </a:t>
            </a:r>
            <a:r>
              <a:rPr lang="el-GR" i="1" dirty="0" err="1"/>
              <a:t>ελευθερίας</a:t>
            </a:r>
            <a:r>
              <a:rPr lang="el-GR" i="1" dirty="0"/>
              <a:t> </a:t>
            </a:r>
            <a:r>
              <a:rPr lang="el-GR" dirty="0"/>
              <a:t>του </a:t>
            </a:r>
            <a:r>
              <a:rPr lang="el-GR" dirty="0" err="1"/>
              <a:t>Τύπου</a:t>
            </a:r>
            <a:r>
              <a:rPr lang="el-GR" dirty="0"/>
              <a:t> και την </a:t>
            </a:r>
            <a:r>
              <a:rPr lang="el-GR" dirty="0" err="1"/>
              <a:t>υποστήριξη</a:t>
            </a:r>
            <a:r>
              <a:rPr lang="el-GR" dirty="0"/>
              <a:t> των </a:t>
            </a:r>
            <a:r>
              <a:rPr lang="el-GR" dirty="0" err="1"/>
              <a:t>πολιτών</a:t>
            </a:r>
            <a:r>
              <a:rPr lang="el-GR" dirty="0"/>
              <a:t> στο </a:t>
            </a:r>
            <a:r>
              <a:rPr lang="el-GR" i="1" dirty="0" err="1"/>
              <a:t>δικαίωμα</a:t>
            </a:r>
            <a:r>
              <a:rPr lang="el-GR" i="1" dirty="0"/>
              <a:t> </a:t>
            </a:r>
            <a:r>
              <a:rPr lang="el-GR" dirty="0"/>
              <a:t>της </a:t>
            </a:r>
            <a:r>
              <a:rPr lang="el-GR" i="1" dirty="0" err="1"/>
              <a:t>ενημέρωσης</a:t>
            </a:r>
            <a:r>
              <a:rPr lang="el-GR" i="1" dirty="0"/>
              <a:t> </a:t>
            </a:r>
            <a:endParaRPr lang="el-GR" dirty="0"/>
          </a:p>
          <a:p>
            <a:r>
              <a:rPr lang="el-GR" dirty="0"/>
              <a:t>Τη </a:t>
            </a:r>
            <a:r>
              <a:rPr lang="el-GR" dirty="0" err="1"/>
              <a:t>δραστηριότητα</a:t>
            </a:r>
            <a:r>
              <a:rPr lang="el-GR" dirty="0"/>
              <a:t> </a:t>
            </a:r>
            <a:r>
              <a:rPr lang="el-GR" dirty="0" err="1"/>
              <a:t>υπέρ</a:t>
            </a:r>
            <a:r>
              <a:rPr lang="el-GR" dirty="0"/>
              <a:t> της </a:t>
            </a:r>
            <a:r>
              <a:rPr lang="el-GR" dirty="0" err="1"/>
              <a:t>δημιουργίας</a:t>
            </a:r>
            <a:r>
              <a:rPr lang="el-GR" dirty="0"/>
              <a:t> </a:t>
            </a:r>
            <a:r>
              <a:rPr lang="el-GR" dirty="0" err="1"/>
              <a:t>ενός</a:t>
            </a:r>
            <a:r>
              <a:rPr lang="el-GR" dirty="0"/>
              <a:t> </a:t>
            </a:r>
            <a:r>
              <a:rPr lang="el-GR" dirty="0" err="1"/>
              <a:t>ενιαίου</a:t>
            </a:r>
            <a:r>
              <a:rPr lang="el-GR" dirty="0"/>
              <a:t> ή </a:t>
            </a:r>
            <a:r>
              <a:rPr lang="el-GR" dirty="0" err="1"/>
              <a:t>ενιαίων</a:t>
            </a:r>
            <a:r>
              <a:rPr lang="el-GR" dirty="0"/>
              <a:t> </a:t>
            </a:r>
            <a:r>
              <a:rPr lang="el-GR" dirty="0" err="1"/>
              <a:t>κωδίκων</a:t>
            </a:r>
            <a:r>
              <a:rPr lang="el-GR" dirty="0"/>
              <a:t> που </a:t>
            </a:r>
            <a:r>
              <a:rPr lang="el-GR" dirty="0" err="1"/>
              <a:t>προσδιορίζουν</a:t>
            </a:r>
            <a:r>
              <a:rPr lang="el-GR" dirty="0"/>
              <a:t> ποιος </a:t>
            </a:r>
            <a:r>
              <a:rPr lang="el-GR" i="1" dirty="0" err="1"/>
              <a:t>πληροι</a:t>
            </a:r>
            <a:r>
              <a:rPr lang="el-GR" i="1" dirty="0"/>
              <a:t>́ τα </a:t>
            </a:r>
            <a:r>
              <a:rPr lang="el-GR" i="1" dirty="0" err="1"/>
              <a:t>κριτήρια</a:t>
            </a:r>
            <a:r>
              <a:rPr lang="el-GR" i="1" dirty="0"/>
              <a:t> της </a:t>
            </a:r>
            <a:r>
              <a:rPr lang="el-GR" i="1" dirty="0" err="1"/>
              <a:t>επαγγελματικής</a:t>
            </a:r>
            <a:r>
              <a:rPr lang="el-GR" i="1" dirty="0"/>
              <a:t> </a:t>
            </a:r>
            <a:r>
              <a:rPr lang="el-GR" i="1" dirty="0" err="1"/>
              <a:t>δημοσιογραφικής</a:t>
            </a:r>
            <a:r>
              <a:rPr lang="el-GR" i="1" dirty="0"/>
              <a:t> </a:t>
            </a:r>
            <a:r>
              <a:rPr lang="el-GR" i="1" dirty="0" err="1"/>
              <a:t>πρακτικής</a:t>
            </a:r>
            <a:r>
              <a:rPr lang="el-GR" i="1" dirty="0"/>
              <a:t> </a:t>
            </a:r>
            <a:r>
              <a:rPr lang="el-GR" dirty="0"/>
              <a:t>και ποιος </a:t>
            </a:r>
            <a:r>
              <a:rPr lang="el-GR" dirty="0" err="1"/>
              <a:t>όχι</a:t>
            </a:r>
            <a:endParaRPr lang="en-GR" dirty="0"/>
          </a:p>
        </p:txBody>
      </p:sp>
    </p:spTree>
    <p:extLst>
      <p:ext uri="{BB962C8B-B14F-4D97-AF65-F5344CB8AC3E}">
        <p14:creationId xmlns:p14="http://schemas.microsoft.com/office/powerpoint/2010/main" val="98888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B5C7-5F74-E14E-AEC6-F5FA0C7CA929}"/>
              </a:ext>
            </a:extLst>
          </p:cNvPr>
          <p:cNvSpPr>
            <a:spLocks noGrp="1"/>
          </p:cNvSpPr>
          <p:nvPr>
            <p:ph type="title"/>
          </p:nvPr>
        </p:nvSpPr>
        <p:spPr/>
        <p:txBody>
          <a:bodyPr/>
          <a:lstStyle/>
          <a:p>
            <a:r>
              <a:rPr lang="en-US" dirty="0"/>
              <a:t>White 2008: </a:t>
            </a:r>
            <a:r>
              <a:rPr lang="el-GR" dirty="0" err="1"/>
              <a:t>πρωτοβουλια</a:t>
            </a:r>
            <a:r>
              <a:rPr lang="el-GR" dirty="0"/>
              <a:t> για τη </a:t>
            </a:r>
            <a:r>
              <a:rPr lang="el-GR" dirty="0" err="1"/>
              <a:t>δημοσιογραφικη</a:t>
            </a:r>
            <a:r>
              <a:rPr lang="el-GR" dirty="0"/>
              <a:t> </a:t>
            </a:r>
            <a:r>
              <a:rPr lang="el-GR" dirty="0" err="1"/>
              <a:t>ηθικη</a:t>
            </a:r>
            <a:endParaRPr lang="en-GR" dirty="0"/>
          </a:p>
        </p:txBody>
      </p:sp>
      <p:sp>
        <p:nvSpPr>
          <p:cNvPr id="3" name="Content Placeholder 2">
            <a:extLst>
              <a:ext uri="{FF2B5EF4-FFF2-40B4-BE49-F238E27FC236}">
                <a16:creationId xmlns:a16="http://schemas.microsoft.com/office/drawing/2014/main" id="{7A4534E1-73C8-D04A-ABFC-0BDF63BC0AF0}"/>
              </a:ext>
            </a:extLst>
          </p:cNvPr>
          <p:cNvSpPr>
            <a:spLocks noGrp="1"/>
          </p:cNvSpPr>
          <p:nvPr>
            <p:ph idx="1"/>
          </p:nvPr>
        </p:nvSpPr>
        <p:spPr/>
        <p:txBody>
          <a:bodyPr/>
          <a:lstStyle/>
          <a:p>
            <a:r>
              <a:rPr lang="el-GR" dirty="0"/>
              <a:t>Όμως ο συγγραφέας παραγνωρίζει:</a:t>
            </a:r>
          </a:p>
          <a:p>
            <a:pPr lvl="1"/>
            <a:r>
              <a:rPr lang="el-GR" dirty="0"/>
              <a:t>η </a:t>
            </a:r>
            <a:r>
              <a:rPr lang="el-GR" dirty="0" err="1"/>
              <a:t>οργανωσιακη</a:t>
            </a:r>
            <a:r>
              <a:rPr lang="el-GR" dirty="0"/>
              <a:t>́ </a:t>
            </a:r>
            <a:r>
              <a:rPr lang="el-GR" dirty="0" err="1"/>
              <a:t>λειτουργία</a:t>
            </a:r>
            <a:r>
              <a:rPr lang="el-GR" dirty="0"/>
              <a:t> του </a:t>
            </a:r>
            <a:r>
              <a:rPr lang="el-GR" dirty="0" err="1"/>
              <a:t>εκάστοτε</a:t>
            </a:r>
            <a:r>
              <a:rPr lang="el-GR" dirty="0"/>
              <a:t> </a:t>
            </a:r>
            <a:r>
              <a:rPr lang="el-GR" dirty="0" err="1"/>
              <a:t>Μέσου</a:t>
            </a:r>
            <a:r>
              <a:rPr lang="el-GR" dirty="0"/>
              <a:t> και οι </a:t>
            </a:r>
            <a:r>
              <a:rPr lang="el-GR" dirty="0" err="1"/>
              <a:t>υφιστάμενες</a:t>
            </a:r>
            <a:r>
              <a:rPr lang="el-GR" dirty="0"/>
              <a:t> </a:t>
            </a:r>
            <a:r>
              <a:rPr lang="el-GR" dirty="0" err="1"/>
              <a:t>πιέσεις</a:t>
            </a:r>
            <a:r>
              <a:rPr lang="el-GR" dirty="0"/>
              <a:t> </a:t>
            </a:r>
            <a:r>
              <a:rPr lang="el-GR" dirty="0" err="1"/>
              <a:t>μέσα</a:t>
            </a:r>
            <a:r>
              <a:rPr lang="el-GR" dirty="0"/>
              <a:t> σε </a:t>
            </a:r>
            <a:r>
              <a:rPr lang="el-GR" dirty="0" err="1"/>
              <a:t>αυτο</a:t>
            </a:r>
            <a:r>
              <a:rPr lang="el-GR" dirty="0"/>
              <a:t>́ (π.χ. </a:t>
            </a:r>
            <a:r>
              <a:rPr lang="el-GR" dirty="0" err="1"/>
              <a:t>εκδοτικές</a:t>
            </a:r>
            <a:r>
              <a:rPr lang="el-GR" dirty="0"/>
              <a:t>, </a:t>
            </a:r>
            <a:r>
              <a:rPr lang="el-GR" dirty="0" err="1"/>
              <a:t>ημερομηνίες</a:t>
            </a:r>
            <a:r>
              <a:rPr lang="el-GR" dirty="0"/>
              <a:t> </a:t>
            </a:r>
            <a:r>
              <a:rPr lang="el-GR" dirty="0" err="1"/>
              <a:t>παράδοσης</a:t>
            </a:r>
            <a:r>
              <a:rPr lang="el-GR" dirty="0"/>
              <a:t>), </a:t>
            </a:r>
          </a:p>
          <a:p>
            <a:pPr lvl="1"/>
            <a:r>
              <a:rPr lang="el-GR" dirty="0"/>
              <a:t>τα </a:t>
            </a:r>
            <a:r>
              <a:rPr lang="el-GR" dirty="0" err="1"/>
              <a:t>κριτήρια</a:t>
            </a:r>
            <a:r>
              <a:rPr lang="el-GR" dirty="0"/>
              <a:t> </a:t>
            </a:r>
            <a:r>
              <a:rPr lang="el-GR" dirty="0" err="1"/>
              <a:t>επιλογής</a:t>
            </a:r>
            <a:r>
              <a:rPr lang="el-GR" dirty="0"/>
              <a:t> των </a:t>
            </a:r>
            <a:r>
              <a:rPr lang="el-GR" dirty="0" err="1"/>
              <a:t>ειδήσεων</a:t>
            </a:r>
            <a:r>
              <a:rPr lang="el-GR" dirty="0"/>
              <a:t>, </a:t>
            </a:r>
          </a:p>
          <a:p>
            <a:pPr lvl="1"/>
            <a:r>
              <a:rPr lang="el-GR" dirty="0"/>
              <a:t>οι </a:t>
            </a:r>
            <a:r>
              <a:rPr lang="el-GR" dirty="0" err="1"/>
              <a:t>πολλαπλές</a:t>
            </a:r>
            <a:r>
              <a:rPr lang="el-GR" dirty="0"/>
              <a:t>, </a:t>
            </a:r>
            <a:r>
              <a:rPr lang="el-GR" dirty="0" err="1"/>
              <a:t>διαμορφούμενες</a:t>
            </a:r>
            <a:r>
              <a:rPr lang="el-GR" dirty="0"/>
              <a:t> </a:t>
            </a:r>
            <a:r>
              <a:rPr lang="el-GR" dirty="0" err="1"/>
              <a:t>ατζέντες</a:t>
            </a:r>
            <a:r>
              <a:rPr lang="el-GR" dirty="0"/>
              <a:t> </a:t>
            </a:r>
            <a:r>
              <a:rPr lang="el-GR" dirty="0" err="1"/>
              <a:t>θεμάτων</a:t>
            </a:r>
            <a:r>
              <a:rPr lang="el-GR" dirty="0"/>
              <a:t>/</a:t>
            </a:r>
            <a:r>
              <a:rPr lang="el-GR" dirty="0" err="1"/>
              <a:t>ειδήσεων</a:t>
            </a:r>
            <a:r>
              <a:rPr lang="el-GR" dirty="0"/>
              <a:t>, </a:t>
            </a:r>
          </a:p>
          <a:p>
            <a:pPr lvl="1"/>
            <a:r>
              <a:rPr lang="el-GR" dirty="0"/>
              <a:t>οι </a:t>
            </a:r>
            <a:r>
              <a:rPr lang="el-GR" dirty="0" err="1"/>
              <a:t>σχέσεις</a:t>
            </a:r>
            <a:r>
              <a:rPr lang="el-GR" dirty="0"/>
              <a:t> των </a:t>
            </a:r>
            <a:r>
              <a:rPr lang="el-GR" dirty="0" err="1"/>
              <a:t>δημοσιογράφων</a:t>
            </a:r>
            <a:r>
              <a:rPr lang="el-GR" dirty="0"/>
              <a:t> και των </a:t>
            </a:r>
            <a:r>
              <a:rPr lang="el-GR" dirty="0" err="1"/>
              <a:t>εκδοτικών</a:t>
            </a:r>
            <a:r>
              <a:rPr lang="el-GR" dirty="0"/>
              <a:t> </a:t>
            </a:r>
            <a:r>
              <a:rPr lang="el-GR" dirty="0" err="1"/>
              <a:t>οργανισμών</a:t>
            </a:r>
            <a:r>
              <a:rPr lang="el-GR" dirty="0"/>
              <a:t> με </a:t>
            </a:r>
            <a:r>
              <a:rPr lang="el-GR" dirty="0" err="1"/>
              <a:t>διάφορες</a:t>
            </a:r>
            <a:r>
              <a:rPr lang="el-GR" dirty="0"/>
              <a:t> </a:t>
            </a:r>
            <a:r>
              <a:rPr lang="el-GR" dirty="0" err="1"/>
              <a:t>ελίτ</a:t>
            </a:r>
            <a:r>
              <a:rPr lang="el-GR" dirty="0"/>
              <a:t> (π.χ. </a:t>
            </a:r>
            <a:r>
              <a:rPr lang="el-GR" dirty="0" err="1"/>
              <a:t>πολιτικές</a:t>
            </a:r>
            <a:r>
              <a:rPr lang="el-GR" dirty="0"/>
              <a:t>, </a:t>
            </a:r>
            <a:r>
              <a:rPr lang="el-GR" dirty="0" err="1"/>
              <a:t>ιδεολογικές</a:t>
            </a:r>
            <a:r>
              <a:rPr lang="el-GR" dirty="0"/>
              <a:t>, </a:t>
            </a:r>
            <a:r>
              <a:rPr lang="el-GR" dirty="0" err="1"/>
              <a:t>οικονομικές</a:t>
            </a:r>
            <a:r>
              <a:rPr lang="el-GR" dirty="0"/>
              <a:t>, </a:t>
            </a:r>
            <a:r>
              <a:rPr lang="el-GR" dirty="0" err="1"/>
              <a:t>κοινωνικές</a:t>
            </a:r>
            <a:r>
              <a:rPr lang="el-GR" dirty="0"/>
              <a:t>)(βλ. </a:t>
            </a:r>
            <a:r>
              <a:rPr lang="en-GB" dirty="0"/>
              <a:t>Manning, 2007). </a:t>
            </a:r>
            <a:endParaRPr lang="el-GR" dirty="0"/>
          </a:p>
          <a:p>
            <a:r>
              <a:rPr lang="el-GR" dirty="0"/>
              <a:t>Ανάγκη να δούμε βασικούς κώδικες για να ελέγξουμε ιστορικές, κοινωνικές, πολιτισμικές μεταβλητές οριοθέτησης της ηθικής</a:t>
            </a:r>
            <a:endParaRPr lang="en-GR" dirty="0"/>
          </a:p>
        </p:txBody>
      </p:sp>
    </p:spTree>
    <p:extLst>
      <p:ext uri="{BB962C8B-B14F-4D97-AF65-F5344CB8AC3E}">
        <p14:creationId xmlns:p14="http://schemas.microsoft.com/office/powerpoint/2010/main" val="2596667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9F63504E-5586-3C40-9B60-07547D370DC2}"/>
              </a:ext>
            </a:extLst>
          </p:cNvPr>
          <p:cNvPicPr>
            <a:picLocks noChangeAspect="1"/>
          </p:cNvPicPr>
          <p:nvPr/>
        </p:nvPicPr>
        <p:blipFill>
          <a:blip r:embed="rId2"/>
          <a:stretch>
            <a:fillRect/>
          </a:stretch>
        </p:blipFill>
        <p:spPr>
          <a:xfrm>
            <a:off x="441139" y="699552"/>
            <a:ext cx="5331481" cy="3118915"/>
          </a:xfrm>
          <a:prstGeom prst="rect">
            <a:avLst/>
          </a:prstGeom>
        </p:spPr>
      </p:pic>
      <p:cxnSp>
        <p:nvCxnSpPr>
          <p:cNvPr id="73" name="Straight Connector 72">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1026" name="Picture 2" descr="Oprah's Meghan and Harry interview exemplify Paramount Plus' challenges -  The Verge">
            <a:extLst>
              <a:ext uri="{FF2B5EF4-FFF2-40B4-BE49-F238E27FC236}">
                <a16:creationId xmlns:a16="http://schemas.microsoft.com/office/drawing/2014/main" id="{592C8716-B622-D24B-8025-6DE95E5979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7735" y="541064"/>
            <a:ext cx="5147403" cy="34358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76AFDAC-A98B-134C-990D-00117AA58891}"/>
              </a:ext>
            </a:extLst>
          </p:cNvPr>
          <p:cNvSpPr>
            <a:spLocks noGrp="1"/>
          </p:cNvSpPr>
          <p:nvPr>
            <p:ph type="title"/>
          </p:nvPr>
        </p:nvSpPr>
        <p:spPr>
          <a:xfrm>
            <a:off x="679600" y="4596992"/>
            <a:ext cx="3353432" cy="1607013"/>
          </a:xfrm>
        </p:spPr>
        <p:txBody>
          <a:bodyPr anchor="ctr">
            <a:normAutofit/>
          </a:bodyPr>
          <a:lstStyle/>
          <a:p>
            <a:r>
              <a:rPr lang="en-GB" dirty="0">
                <a:solidFill>
                  <a:srgbClr val="FFFFFF"/>
                </a:solidFill>
              </a:rPr>
              <a:t>Where does ethics apply?</a:t>
            </a:r>
            <a:endParaRPr lang="en-GR" dirty="0">
              <a:solidFill>
                <a:srgbClr val="FFFFFF"/>
              </a:solidFill>
            </a:endParaRPr>
          </a:p>
        </p:txBody>
      </p:sp>
      <p:sp>
        <p:nvSpPr>
          <p:cNvPr id="3" name="Content Placeholder 2">
            <a:extLst>
              <a:ext uri="{FF2B5EF4-FFF2-40B4-BE49-F238E27FC236}">
                <a16:creationId xmlns:a16="http://schemas.microsoft.com/office/drawing/2014/main" id="{6566D5DE-4137-BC4A-9B71-E4993374DD95}"/>
              </a:ext>
            </a:extLst>
          </p:cNvPr>
          <p:cNvSpPr>
            <a:spLocks noGrp="1"/>
          </p:cNvSpPr>
          <p:nvPr>
            <p:ph idx="1"/>
          </p:nvPr>
        </p:nvSpPr>
        <p:spPr>
          <a:xfrm>
            <a:off x="4271491" y="4596992"/>
            <a:ext cx="7240909" cy="1607012"/>
          </a:xfrm>
        </p:spPr>
        <p:txBody>
          <a:bodyPr>
            <a:normAutofit fontScale="92500" lnSpcReduction="10000"/>
          </a:bodyPr>
          <a:lstStyle/>
          <a:p>
            <a:r>
              <a:rPr lang="en-US" dirty="0">
                <a:solidFill>
                  <a:srgbClr val="FFFFFF"/>
                </a:solidFill>
                <a:hlinkClick r:id="rId4"/>
              </a:rPr>
              <a:t>Oprah interviewing Meghan and Harry</a:t>
            </a:r>
            <a:endParaRPr lang="el-GR" dirty="0">
              <a:solidFill>
                <a:srgbClr val="FFFFFF"/>
              </a:solidFill>
            </a:endParaRPr>
          </a:p>
          <a:p>
            <a:r>
              <a:rPr lang="en-US" dirty="0">
                <a:solidFill>
                  <a:srgbClr val="FFFFFF"/>
                </a:solidFill>
                <a:hlinkClick r:id="rId5"/>
              </a:rPr>
              <a:t>‘Masterful’ Oprah</a:t>
            </a:r>
            <a:endParaRPr lang="en-US" dirty="0">
              <a:solidFill>
                <a:srgbClr val="FFFFFF"/>
              </a:solidFill>
            </a:endParaRPr>
          </a:p>
          <a:p>
            <a:r>
              <a:rPr lang="en-US" dirty="0">
                <a:solidFill>
                  <a:srgbClr val="FFFFFF"/>
                </a:solidFill>
                <a:hlinkClick r:id="rId6"/>
              </a:rPr>
              <a:t>How interviews should be done</a:t>
            </a:r>
            <a:endParaRPr lang="en-US" dirty="0">
              <a:solidFill>
                <a:srgbClr val="FFFFFF"/>
              </a:solidFill>
            </a:endParaRPr>
          </a:p>
          <a:p>
            <a:r>
              <a:rPr lang="en-US" dirty="0">
                <a:solidFill>
                  <a:srgbClr val="FFFFFF"/>
                </a:solidFill>
                <a:hlinkClick r:id="rId7"/>
              </a:rPr>
              <a:t>Piers Morgan storms off the studio</a:t>
            </a:r>
            <a:endParaRPr lang="en-GR" dirty="0">
              <a:solidFill>
                <a:srgbClr val="FFFFFF"/>
              </a:solidFill>
            </a:endParaRPr>
          </a:p>
        </p:txBody>
      </p:sp>
    </p:spTree>
    <p:extLst>
      <p:ext uri="{BB962C8B-B14F-4D97-AF65-F5344CB8AC3E}">
        <p14:creationId xmlns:p14="http://schemas.microsoft.com/office/powerpoint/2010/main" val="3165359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BC43-A57F-5E44-888B-0D6159F9E065}"/>
              </a:ext>
            </a:extLst>
          </p:cNvPr>
          <p:cNvSpPr>
            <a:spLocks noGrp="1"/>
          </p:cNvSpPr>
          <p:nvPr>
            <p:ph type="title"/>
          </p:nvPr>
        </p:nvSpPr>
        <p:spPr/>
        <p:txBody>
          <a:bodyPr/>
          <a:lstStyle/>
          <a:p>
            <a:r>
              <a:rPr lang="el-GR" dirty="0" err="1"/>
              <a:t>Ελευθερια</a:t>
            </a:r>
            <a:r>
              <a:rPr lang="el-GR" dirty="0"/>
              <a:t> </a:t>
            </a:r>
            <a:r>
              <a:rPr lang="el-GR" dirty="0" err="1"/>
              <a:t>τυπου</a:t>
            </a:r>
            <a:r>
              <a:rPr lang="el-GR" dirty="0"/>
              <a:t> –</a:t>
            </a:r>
            <a:r>
              <a:rPr lang="el-GR" dirty="0" err="1"/>
              <a:t>ελευθερια</a:t>
            </a:r>
            <a:r>
              <a:rPr lang="el-GR" dirty="0"/>
              <a:t> </a:t>
            </a:r>
            <a:r>
              <a:rPr lang="el-GR" dirty="0" err="1"/>
              <a:t>εκφρασης</a:t>
            </a:r>
            <a:endParaRPr lang="en-GR" dirty="0"/>
          </a:p>
        </p:txBody>
      </p:sp>
      <p:sp>
        <p:nvSpPr>
          <p:cNvPr id="3" name="Content Placeholder 2">
            <a:extLst>
              <a:ext uri="{FF2B5EF4-FFF2-40B4-BE49-F238E27FC236}">
                <a16:creationId xmlns:a16="http://schemas.microsoft.com/office/drawing/2014/main" id="{9DFDCB5F-D0DF-014D-9AB4-E95D4DDF537F}"/>
              </a:ext>
            </a:extLst>
          </p:cNvPr>
          <p:cNvSpPr>
            <a:spLocks noGrp="1"/>
          </p:cNvSpPr>
          <p:nvPr>
            <p:ph idx="1"/>
          </p:nvPr>
        </p:nvSpPr>
        <p:spPr/>
        <p:txBody>
          <a:bodyPr/>
          <a:lstStyle/>
          <a:p>
            <a:r>
              <a:rPr lang="el-GR" dirty="0"/>
              <a:t>Η ελευθερία του Τύπου συνδέεται με την άνοδο της νεωτερικής κοινωνίας και με πολιτειακές αλλαγές που επήλθαν από τη Γαλλική επανάσταση (1789) και τη </a:t>
            </a:r>
            <a:r>
              <a:rPr lang="el-GR" dirty="0" err="1"/>
              <a:t>Διακύρηξη</a:t>
            </a:r>
            <a:r>
              <a:rPr lang="el-GR" dirty="0"/>
              <a:t> των Δικαιωμάτων του Ανθρώπου και του Πολίτη καθώς και την Ανεξαρτησία των ΗΠΑ (1791)</a:t>
            </a:r>
          </a:p>
        </p:txBody>
      </p:sp>
    </p:spTree>
    <p:extLst>
      <p:ext uri="{BB962C8B-B14F-4D97-AF65-F5344CB8AC3E}">
        <p14:creationId xmlns:p14="http://schemas.microsoft.com/office/powerpoint/2010/main" val="1851618027"/>
      </p:ext>
    </p:extLst>
  </p:cSld>
  <p:clrMapOvr>
    <a:masterClrMapping/>
  </p:clrMapOvr>
</p:sld>
</file>

<file path=ppt/theme/theme1.xml><?xml version="1.0" encoding="utf-8"?>
<a:theme xmlns:a="http://schemas.openxmlformats.org/drawingml/2006/main" name="DividendVTI">
  <a:themeElements>
    <a:clrScheme name="AnalogousFromRegularSeedLeftStep">
      <a:dk1>
        <a:srgbClr val="000000"/>
      </a:dk1>
      <a:lt1>
        <a:srgbClr val="FFFFFF"/>
      </a:lt1>
      <a:dk2>
        <a:srgbClr val="2F241B"/>
      </a:dk2>
      <a:lt2>
        <a:srgbClr val="F0F1F3"/>
      </a:lt2>
      <a:accent1>
        <a:srgbClr val="B3A020"/>
      </a:accent1>
      <a:accent2>
        <a:srgbClr val="D56E18"/>
      </a:accent2>
      <a:accent3>
        <a:srgbClr val="E63129"/>
      </a:accent3>
      <a:accent4>
        <a:srgbClr val="D5185F"/>
      </a:accent4>
      <a:accent5>
        <a:srgbClr val="E629C0"/>
      </a:accent5>
      <a:accent6>
        <a:srgbClr val="AD18D5"/>
      </a:accent6>
      <a:hlink>
        <a:srgbClr val="5867C7"/>
      </a:hlink>
      <a:folHlink>
        <a:srgbClr val="7F7F7F"/>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208</TotalTime>
  <Words>945</Words>
  <Application>Microsoft Macintosh PowerPoint</Application>
  <PresentationFormat>Widescreen</PresentationFormat>
  <Paragraphs>105</Paragraphs>
  <Slides>20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Corbel</vt:lpstr>
      <vt:lpstr>Tw Cen MT</vt:lpstr>
      <vt:lpstr>Wingdings 2</vt:lpstr>
      <vt:lpstr>DividendVTI</vt:lpstr>
      <vt:lpstr>Ζητηματα δημοσιογραφικησ δεοντολογιασ και ηθικησ στις σπουδεσ μεσων</vt:lpstr>
      <vt:lpstr>Προθέρμανση</vt:lpstr>
      <vt:lpstr>Δημοσιογραφικη δεοντολογια και ηθικη </vt:lpstr>
      <vt:lpstr>Δημοσιογραφικη δεοντολογια και ηθικη </vt:lpstr>
      <vt:lpstr>Δημοσιογραφια, δημοσιογραφικη ηθικη και δημοφιλησ κουλτούρα (τα 3δ…)</vt:lpstr>
      <vt:lpstr>White 2008: πρωτοβουλια για τη δημοσιογραφικη ηθικη</vt:lpstr>
      <vt:lpstr>White 2008: πρωτοβουλια για τη δημοσιογραφικη ηθικη</vt:lpstr>
      <vt:lpstr>Where does ethics apply?</vt:lpstr>
      <vt:lpstr>Ελευθερια τυπου –ελευθερια εκφρασης</vt:lpstr>
      <vt:lpstr>Ελευθερια τυπου –ελευθερια εκφρασης- </vt:lpstr>
      <vt:lpstr>Το ‘δεοντολογικο’ προφιλ του δημοσιογραφου</vt:lpstr>
      <vt:lpstr>Οψεισ της δεοντολογιασ-το προβλημα της αντικειμενικοτητασ</vt:lpstr>
      <vt:lpstr>Οψεισ της δεοντολογιασ-το προβλημα της αντικειμενικοτητασ</vt:lpstr>
      <vt:lpstr>Οψεισ της δεοντολογιασ-το προβλημα της αντικειμενικοτητασ</vt:lpstr>
      <vt:lpstr>Η διαπαιδαγωγηση του δημοσιογραφου</vt:lpstr>
      <vt:lpstr>Εθνικοι και διεθνεισ κωδικεσ</vt:lpstr>
      <vt:lpstr>ΕΞΕΛΙΞΗ ΤΟΥ ΠΕΔΙΟΥ</vt:lpstr>
      <vt:lpstr>Παλαιοτεροι και συγχρονοι κωδικεσ δεοντολογιασ</vt:lpstr>
      <vt:lpstr>Οι μελετεσ δημοσιογραφικησ δεοντολογιασ</vt:lpstr>
      <vt:lpstr>Δημοσιογραφικη ηθικη και ψηφιακη κουλτουρα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Ζητηματα δημοσιογραφικησ δεοντολογιασ και ηθικησ στις σπουδεσ μεσων</dc:title>
  <dc:creator>Despina Chronaki</dc:creator>
  <cp:lastModifiedBy>Despina Chronaki</cp:lastModifiedBy>
  <cp:revision>15</cp:revision>
  <dcterms:created xsi:type="dcterms:W3CDTF">2021-03-08T18:01:56Z</dcterms:created>
  <dcterms:modified xsi:type="dcterms:W3CDTF">2021-03-10T09:16:55Z</dcterms:modified>
</cp:coreProperties>
</file>