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5" r:id="rId3"/>
    <p:sldId id="275" r:id="rId4"/>
    <p:sldId id="277" r:id="rId5"/>
    <p:sldId id="288" r:id="rId6"/>
    <p:sldId id="278" r:id="rId7"/>
    <p:sldId id="279" r:id="rId8"/>
    <p:sldId id="282" r:id="rId9"/>
    <p:sldId id="280" r:id="rId10"/>
    <p:sldId id="281" r:id="rId11"/>
    <p:sldId id="283" r:id="rId12"/>
    <p:sldId id="284" r:id="rId13"/>
    <p:sldId id="285" r:id="rId14"/>
    <p:sldId id="286" r:id="rId15"/>
    <p:sldId id="287" r:id="rId16"/>
    <p:sldId id="289" r:id="rId17"/>
    <p:sldId id="290" r:id="rId18"/>
    <p:sldId id="293" r:id="rId19"/>
    <p:sldId id="291" r:id="rId20"/>
    <p:sldId id="294" r:id="rId21"/>
    <p:sldId id="295" r:id="rId22"/>
    <p:sldId id="296" r:id="rId23"/>
    <p:sldId id="312" r:id="rId24"/>
    <p:sldId id="314" r:id="rId25"/>
    <p:sldId id="298" r:id="rId26"/>
    <p:sldId id="299" r:id="rId27"/>
    <p:sldId id="297" r:id="rId28"/>
    <p:sldId id="309" r:id="rId29"/>
    <p:sldId id="301" r:id="rId30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821" autoAdjust="0"/>
  </p:normalViewPr>
  <p:slideViewPr>
    <p:cSldViewPr>
      <p:cViewPr varScale="1">
        <p:scale>
          <a:sx n="96" d="100"/>
          <a:sy n="96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212C-C3CD-489D-A8E2-A3947781D058}" type="datetimeFigureOut">
              <a:rPr lang="de-DE" smtClean="0"/>
              <a:pPr/>
              <a:t>10.03.2016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C2052-21A5-4178-A02D-707A5AC269A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30716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62C0365-58AA-4156-B2BA-C5B5F6C016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8355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12229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83958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8850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10803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68599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09995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91786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67423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/>
              <a:buChar char="à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00347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29075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754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01586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38489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82674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2394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6084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baseline="0" dirty="0" smtClean="0"/>
              <a:t> relevant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Media &amp; Communication </a:t>
            </a:r>
            <a:r>
              <a:rPr lang="de-DE" baseline="0" dirty="0" err="1" smtClean="0"/>
              <a:t>research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Media Freedom </a:t>
            </a:r>
            <a:r>
              <a:rPr lang="de-DE" baseline="0" dirty="0" err="1" smtClean="0"/>
              <a:t>affect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corruption</a:t>
            </a:r>
            <a:r>
              <a:rPr lang="de-DE" baseline="0" dirty="0" smtClean="0"/>
              <a:t> on a global </a:t>
            </a:r>
            <a:r>
              <a:rPr lang="de-DE" baseline="0" dirty="0" err="1" smtClean="0"/>
              <a:t>scale</a:t>
            </a:r>
            <a:r>
              <a:rPr lang="de-DE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How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journalists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corruption</a:t>
            </a:r>
            <a:r>
              <a:rPr lang="de-DE" baseline="0" dirty="0" smtClean="0"/>
              <a:t>? </a:t>
            </a:r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interpersonal </a:t>
            </a:r>
            <a:r>
              <a:rPr lang="de-DE" baseline="0" dirty="0" err="1" smtClean="0"/>
              <a:t>communication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affect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corrupt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behavior</a:t>
            </a:r>
            <a:r>
              <a:rPr lang="de-DE" baseline="0" dirty="0" smtClean="0"/>
              <a:t>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418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95500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95758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50807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9161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P_Hintergrund_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4475" y="1244593"/>
            <a:ext cx="8648700" cy="4041795"/>
          </a:xfrm>
        </p:spPr>
        <p:txBody>
          <a:bodyPr anchor="t" anchorCtr="0"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24A20-98E1-4093-AE3F-DADB16788FD9}" type="datetime1">
              <a:rPr lang="de-DE"/>
              <a:pPr>
                <a:defRPr/>
              </a:pPr>
              <a:t>10.03.2016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4788" y="1931988"/>
            <a:ext cx="4267200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4388" y="1931988"/>
            <a:ext cx="4268787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5917-FE48-42EF-8495-253987C16242}" type="datetime1">
              <a:rPr lang="de-DE"/>
              <a:pPr>
                <a:defRPr/>
              </a:pPr>
              <a:t>10.03.2016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46BA-9826-4ED7-AECE-27F722BAD872}" type="datetime1">
              <a:rPr lang="de-DE"/>
              <a:pPr>
                <a:defRPr/>
              </a:pPr>
              <a:t>10.03.2016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B7162-08E5-4E2E-AE47-DC5D3E31851C}" type="datetime1">
              <a:rPr lang="de-DE"/>
              <a:pPr>
                <a:defRPr/>
              </a:pPr>
              <a:t>10.03.2016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5AE0-E1A0-4563-9914-676A33993930}" type="datetime1">
              <a:rPr lang="de-DE"/>
              <a:pPr>
                <a:defRPr/>
              </a:pPr>
              <a:t>10.03.2016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1475" y="1358900"/>
            <a:ext cx="2171700" cy="4356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4788" y="1358900"/>
            <a:ext cx="6364287" cy="43561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2DDF-9865-4DDA-97F9-B6FBF4061C8E}" type="datetime1">
              <a:rPr lang="de-DE"/>
              <a:pPr>
                <a:defRPr/>
              </a:pPr>
              <a:t>10.03.2016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Hintergrund_05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857250"/>
            <a:ext cx="8688387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&gt; Überschrift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788" y="1931988"/>
            <a:ext cx="8688387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Erste Ebene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11475" y="6538913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CDBE777-3A6E-45F0-A149-E07B14BE6EB5}" type="datetime1">
              <a:rPr lang="de-DE"/>
              <a:pPr>
                <a:defRPr/>
              </a:pPr>
              <a:t>10.03.2016</a:t>
            </a:fld>
            <a:endParaRPr lang="de-DE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79388" y="6538913"/>
            <a:ext cx="4343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de-DE" sz="1100" dirty="0" smtClean="0">
                <a:solidFill>
                  <a:schemeClr val="bg2"/>
                </a:solidFill>
                <a:latin typeface="MetaNormal-Roman" pitchFamily="34" charset="0"/>
              </a:rPr>
              <a:t>Christopher Starke M.A.</a:t>
            </a:r>
            <a:endParaRPr lang="de-DE" sz="1100" dirty="0">
              <a:solidFill>
                <a:schemeClr val="bg2"/>
              </a:solidFill>
              <a:latin typeface="MetaNormal-Roman" pitchFamily="34" charset="0"/>
            </a:endParaRPr>
          </a:p>
        </p:txBody>
      </p:sp>
      <p:pic>
        <p:nvPicPr>
          <p:cNvPr id="2050" name="Picture 2" descr="http://www.stol.it/var/ezflow_site/storage/images/media/images/bildverwaltung/node_395783/korruption-steuerhinterziehung/4113952-1-ger-DE/Korruption-Steuerhinterziehung_artikelBox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85768" cy="1222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9pPr>
    </p:titleStyle>
    <p:bodyStyle>
      <a:lvl1pPr marL="1588" indent="173038" algn="l" rtl="0" eaLnBrk="1" fontAlgn="base" hangingPunct="1">
        <a:spcBef>
          <a:spcPct val="0"/>
        </a:spcBef>
        <a:spcAft>
          <a:spcPct val="0"/>
        </a:spcAft>
        <a:buFont typeface="MetaNormal-Roman" pitchFamily="34" charset="0"/>
        <a:buChar char="•"/>
        <a:defRPr sz="1700">
          <a:solidFill>
            <a:schemeClr val="bg2"/>
          </a:solidFill>
          <a:latin typeface="+mn-lt"/>
          <a:ea typeface="+mn-ea"/>
          <a:cs typeface="+mn-cs"/>
        </a:defRPr>
      </a:lvl1pPr>
      <a:lvl2pPr marL="366713" indent="182563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2pPr>
      <a:lvl3pPr marL="709613" indent="176213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3pPr>
      <a:lvl4pPr marL="1077913" indent="1714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4pPr>
      <a:lvl5pPr marL="1431925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5pPr>
      <a:lvl6pPr marL="20701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6pPr>
      <a:lvl7pPr marL="25273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7pPr>
      <a:lvl8pPr marL="29845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8pPr>
      <a:lvl9pPr marL="34417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475" y="1244592"/>
            <a:ext cx="8648700" cy="4041796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en-US" sz="2400" dirty="0"/>
              <a:t>A watchdog without teeth?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normative role of mass media to curb corruption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Christopher Starke</a:t>
            </a:r>
            <a:br>
              <a:rPr lang="de-DE" sz="2000" dirty="0" smtClean="0"/>
            </a:br>
            <a:r>
              <a:rPr lang="de-DE" sz="1600" dirty="0" smtClean="0"/>
              <a:t>University </a:t>
            </a:r>
            <a:r>
              <a:rPr lang="de-DE" sz="1600" dirty="0" err="1" smtClean="0"/>
              <a:t>of</a:t>
            </a:r>
            <a:r>
              <a:rPr lang="de-DE" sz="1600" dirty="0" smtClean="0"/>
              <a:t> Münster</a:t>
            </a:r>
            <a:br>
              <a:rPr lang="de-DE" sz="1600" dirty="0" smtClean="0"/>
            </a:br>
            <a:r>
              <a:rPr lang="de-DE" sz="1600" dirty="0" smtClean="0"/>
              <a:t>Department </a:t>
            </a:r>
            <a:r>
              <a:rPr lang="de-DE" sz="1600" dirty="0" err="1" smtClean="0"/>
              <a:t>of</a:t>
            </a:r>
            <a:r>
              <a:rPr lang="de-DE" sz="1600" dirty="0" smtClean="0"/>
              <a:t> Communication</a:t>
            </a:r>
            <a:endParaRPr lang="de-DE" sz="1800" dirty="0" smtClean="0"/>
          </a:p>
        </p:txBody>
      </p:sp>
      <p:pic>
        <p:nvPicPr>
          <p:cNvPr id="1026" name="Picture 2" descr="http://www.stol.it/var/ezflow_site/storage/images/media/images/bildverwaltung/node_395783/korruption-steuerhinterziehung/4113952-1-ger-DE/Korruption-Steuerhinterziehung_artikel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8046">
            <a:off x="3493259" y="2625192"/>
            <a:ext cx="5702668" cy="31896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79512" y="1952836"/>
            <a:ext cx="2448272" cy="1750901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de-DE" sz="1400" b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„Korruption ist die</a:t>
            </a:r>
            <a:endParaRPr kumimoji="0" lang="de-DE" sz="1200" b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pic>
        <p:nvPicPr>
          <p:cNvPr id="1026" name="Picture 2" descr="http://www.ra-schmidt-leipzig.de/images/paragrap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9"/>
            <a:ext cx="211441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bgerundetes Rechteck 8"/>
          <p:cNvSpPr/>
          <p:nvPr/>
        </p:nvSpPr>
        <p:spPr bwMode="auto">
          <a:xfrm>
            <a:off x="6516216" y="4185084"/>
            <a:ext cx="2520280" cy="1836204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de-DE" sz="1400" b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616044" y="4279801"/>
            <a:ext cx="2348443" cy="1714706"/>
            <a:chOff x="5868144" y="3703737"/>
            <a:chExt cx="2952328" cy="2185410"/>
          </a:xfrm>
        </p:grpSpPr>
        <p:sp>
          <p:nvSpPr>
            <p:cNvPr id="3" name="Abgerundetes Rechteck 2"/>
            <p:cNvSpPr/>
            <p:nvPr/>
          </p:nvSpPr>
          <p:spPr bwMode="auto">
            <a:xfrm>
              <a:off x="5868144" y="3728907"/>
              <a:ext cx="2952328" cy="216024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pic>
          <p:nvPicPr>
            <p:cNvPr id="2050" name="Picture 2" descr="http://www.orinfor.gov.rw/images/content/TRANSPARENCY%20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032" y="3703737"/>
              <a:ext cx="2214017" cy="216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bgerundetes Rechteck 9"/>
          <p:cNvSpPr/>
          <p:nvPr/>
        </p:nvSpPr>
        <p:spPr bwMode="auto">
          <a:xfrm>
            <a:off x="2987824" y="2780928"/>
            <a:ext cx="3168352" cy="2340260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de-DE" sz="1400" b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algn="ctr"/>
            <a:endParaRPr lang="de-DE" sz="1400" dirty="0">
              <a:solidFill>
                <a:schemeClr val="bg2"/>
              </a:solidFill>
            </a:endParaRPr>
          </a:p>
          <a:p>
            <a:pPr algn="ctr"/>
            <a:endParaRPr kumimoji="0" lang="de-DE" sz="1400" b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algn="ctr"/>
            <a:r>
              <a:rPr kumimoji="0" lang="de-DE" sz="1400" b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Monopoly + </a:t>
            </a:r>
            <a:r>
              <a:rPr kumimoji="0" lang="de-DE" sz="1400" b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</a:rPr>
              <a:t>Discretion</a:t>
            </a:r>
            <a:r>
              <a:rPr kumimoji="0" lang="de-DE" sz="1400" b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– </a:t>
            </a:r>
            <a:r>
              <a:rPr kumimoji="0" lang="de-DE" sz="1400" b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</a:rPr>
              <a:t>Accountability</a:t>
            </a:r>
            <a:r>
              <a:rPr kumimoji="0" lang="de-DE" sz="1400" b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= </a:t>
            </a:r>
            <a:r>
              <a:rPr kumimoji="0" lang="de-DE" sz="1400" b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</a:rPr>
              <a:t>Corruption</a:t>
            </a:r>
            <a:endParaRPr kumimoji="0" lang="de-DE" sz="1400" b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algn="ctr"/>
            <a:endParaRPr lang="de-DE" sz="1400" baseline="0" dirty="0">
              <a:solidFill>
                <a:schemeClr val="bg2"/>
              </a:solidFill>
            </a:endParaRPr>
          </a:p>
          <a:p>
            <a:pPr algn="ctr"/>
            <a:endParaRPr kumimoji="0" lang="de-DE" sz="1400" b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algn="r"/>
            <a:r>
              <a:rPr lang="de-DE" sz="1200" baseline="0" dirty="0" err="1" smtClean="0">
                <a:solidFill>
                  <a:schemeClr val="bg2"/>
                </a:solidFill>
              </a:rPr>
              <a:t>Klitgaart</a:t>
            </a:r>
            <a:r>
              <a:rPr lang="de-DE" sz="1200" baseline="0" dirty="0" smtClean="0">
                <a:solidFill>
                  <a:schemeClr val="bg2"/>
                </a:solidFill>
              </a:rPr>
              <a:t>,</a:t>
            </a:r>
            <a:r>
              <a:rPr lang="de-DE" sz="1200" dirty="0" smtClean="0">
                <a:solidFill>
                  <a:schemeClr val="bg2"/>
                </a:solidFill>
              </a:rPr>
              <a:t> 1988</a:t>
            </a:r>
            <a:endParaRPr kumimoji="0" lang="de-DE" sz="1100" b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pic>
        <p:nvPicPr>
          <p:cNvPr id="3074" name="Picture 2" descr="http://priobie.clan.su/_nw/12/011226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2952328" cy="2127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38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Deterrence-Theory</a:t>
            </a:r>
            <a:r>
              <a:rPr lang="de-DE" dirty="0" smtClean="0"/>
              <a:t> (Becker &amp; Stigler, 1974)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high </a:t>
            </a:r>
            <a:r>
              <a:rPr lang="en-US" dirty="0"/>
              <a:t>magnitude of external </a:t>
            </a:r>
            <a:r>
              <a:rPr lang="en-US" dirty="0" smtClean="0"/>
              <a:t>rewards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low </a:t>
            </a:r>
            <a:r>
              <a:rPr lang="en-US" dirty="0"/>
              <a:t>probability of </a:t>
            </a:r>
            <a:r>
              <a:rPr lang="en-US" dirty="0" smtClean="0"/>
              <a:t>detection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low </a:t>
            </a:r>
            <a:r>
              <a:rPr lang="en-US" dirty="0"/>
              <a:t>severity of </a:t>
            </a:r>
            <a:r>
              <a:rPr lang="en-US" dirty="0" smtClean="0"/>
              <a:t>punishment</a:t>
            </a:r>
          </a:p>
          <a:p>
            <a:pPr indent="0">
              <a:lnSpc>
                <a:spcPct val="200000"/>
              </a:lnSpc>
              <a:buNone/>
            </a:pPr>
            <a:endParaRPr lang="de-DE" dirty="0"/>
          </a:p>
          <a:p>
            <a:endParaRPr lang="de-DE" dirty="0" smtClean="0"/>
          </a:p>
          <a:p>
            <a:pPr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Rational-Choice </a:t>
            </a:r>
            <a:r>
              <a:rPr lang="de-DE" dirty="0" err="1" smtClean="0">
                <a:sym typeface="Wingdings" panose="05000000000000000000" pitchFamily="2" charset="2"/>
              </a:rPr>
              <a:t>Paradigm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545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forms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corruption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individual vs. </a:t>
            </a:r>
            <a:r>
              <a:rPr lang="de-DE" dirty="0"/>
              <a:t>i</a:t>
            </a:r>
            <a:r>
              <a:rPr lang="de-DE" dirty="0" smtClean="0"/>
              <a:t>nterpersonal </a:t>
            </a:r>
            <a:r>
              <a:rPr lang="de-DE" dirty="0" err="1" smtClean="0"/>
              <a:t>corruption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one</a:t>
            </a:r>
            <a:r>
              <a:rPr lang="de-DE" dirty="0" smtClean="0"/>
              <a:t> time vs. repetitive </a:t>
            </a:r>
            <a:r>
              <a:rPr lang="de-DE" dirty="0" err="1" smtClean="0"/>
              <a:t>corruption</a:t>
            </a:r>
            <a:endParaRPr lang="de-DE" dirty="0" smtClean="0"/>
          </a:p>
          <a:p>
            <a:endParaRPr lang="de-DE" dirty="0"/>
          </a:p>
          <a:p>
            <a:r>
              <a:rPr lang="de-DE" dirty="0" err="1"/>
              <a:t>e</a:t>
            </a:r>
            <a:r>
              <a:rPr lang="de-DE" dirty="0" err="1" smtClean="0"/>
              <a:t>xtortive</a:t>
            </a:r>
            <a:r>
              <a:rPr lang="de-DE" dirty="0" smtClean="0"/>
              <a:t> vs. </a:t>
            </a:r>
            <a:r>
              <a:rPr lang="de-DE" dirty="0" err="1"/>
              <a:t>c</a:t>
            </a:r>
            <a:r>
              <a:rPr lang="de-DE" dirty="0" err="1" smtClean="0"/>
              <a:t>ollusive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orruption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administrative </a:t>
            </a:r>
            <a:r>
              <a:rPr lang="de-DE" dirty="0"/>
              <a:t>vs. </a:t>
            </a:r>
            <a:r>
              <a:rPr lang="de-DE" dirty="0" err="1" smtClean="0"/>
              <a:t>political</a:t>
            </a:r>
            <a:r>
              <a:rPr lang="de-DE" dirty="0" smtClean="0"/>
              <a:t> </a:t>
            </a:r>
            <a:r>
              <a:rPr lang="de-DE" dirty="0" err="1" smtClean="0"/>
              <a:t>corruption</a:t>
            </a:r>
            <a:endParaRPr lang="de-DE" dirty="0" smtClean="0"/>
          </a:p>
          <a:p>
            <a:endParaRPr lang="de-DE" dirty="0"/>
          </a:p>
          <a:p>
            <a:r>
              <a:rPr lang="de-DE" dirty="0" err="1"/>
              <a:t>p</a:t>
            </a:r>
            <a:r>
              <a:rPr lang="de-DE" dirty="0" err="1" smtClean="0"/>
              <a:t>etty</a:t>
            </a:r>
            <a:r>
              <a:rPr lang="de-DE" dirty="0" smtClean="0"/>
              <a:t> vs. </a:t>
            </a:r>
            <a:r>
              <a:rPr lang="de-DE" dirty="0" err="1" smtClean="0"/>
              <a:t>grand</a:t>
            </a:r>
            <a:r>
              <a:rPr lang="de-DE" dirty="0" smtClean="0"/>
              <a:t> vs. </a:t>
            </a:r>
            <a:r>
              <a:rPr lang="de-DE" dirty="0" err="1"/>
              <a:t>s</a:t>
            </a:r>
            <a:r>
              <a:rPr lang="de-DE" dirty="0" err="1" smtClean="0"/>
              <a:t>ystemic</a:t>
            </a:r>
            <a:r>
              <a:rPr lang="de-DE" dirty="0" smtClean="0"/>
              <a:t> </a:t>
            </a:r>
            <a:r>
              <a:rPr lang="de-DE" dirty="0" err="1" smtClean="0"/>
              <a:t>corruption</a:t>
            </a: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indent="0" algn="r">
              <a:buNone/>
            </a:pPr>
            <a:r>
              <a:rPr lang="de-DE" sz="1400" dirty="0" err="1" smtClean="0"/>
              <a:t>Suphachalasai</a:t>
            </a:r>
            <a:r>
              <a:rPr lang="de-DE" sz="1400" dirty="0" smtClean="0"/>
              <a:t>, 2005; </a:t>
            </a:r>
            <a:r>
              <a:rPr lang="de-DE" sz="1400" dirty="0" err="1" smtClean="0"/>
              <a:t>Brunetti</a:t>
            </a:r>
            <a:r>
              <a:rPr lang="de-DE" sz="1400" dirty="0"/>
              <a:t> </a:t>
            </a:r>
            <a:r>
              <a:rPr lang="de-DE" sz="1400" dirty="0" smtClean="0"/>
              <a:t>&amp; Weder, 2003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97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Anti-</a:t>
            </a:r>
            <a:r>
              <a:rPr lang="de-DE" dirty="0" err="1" smtClean="0"/>
              <a:t>Corruption</a:t>
            </a:r>
            <a:r>
              <a:rPr lang="de-DE" dirty="0" smtClean="0"/>
              <a:t> </a:t>
            </a:r>
            <a:r>
              <a:rPr lang="de-DE" dirty="0" err="1" smtClean="0"/>
              <a:t>Efforts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Agent </a:t>
            </a:r>
            <a:r>
              <a:rPr lang="de-DE" dirty="0" err="1" smtClean="0"/>
              <a:t>and</a:t>
            </a:r>
            <a:r>
              <a:rPr lang="de-DE" dirty="0" smtClean="0"/>
              <a:t> Client (</a:t>
            </a:r>
            <a:r>
              <a:rPr lang="de-DE" dirty="0" err="1" smtClean="0"/>
              <a:t>trust</a:t>
            </a:r>
            <a:r>
              <a:rPr lang="de-DE" dirty="0" smtClean="0"/>
              <a:t>)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rotating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responsibilities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4-eyes-principal / </a:t>
            </a:r>
            <a:r>
              <a:rPr lang="de-DE" dirty="0" err="1" smtClean="0">
                <a:sym typeface="Wingdings" panose="05000000000000000000" pitchFamily="2" charset="2"/>
              </a:rPr>
              <a:t>privacy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Face-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-Face  </a:t>
            </a:r>
            <a:r>
              <a:rPr lang="de-DE" dirty="0" err="1" smtClean="0">
                <a:sym typeface="Wingdings" panose="05000000000000000000" pitchFamily="2" charset="2"/>
              </a:rPr>
              <a:t>written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communication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Naming</a:t>
            </a:r>
            <a:r>
              <a:rPr lang="de-DE" dirty="0" smtClean="0">
                <a:sym typeface="Wingdings" panose="05000000000000000000" pitchFamily="2" charset="2"/>
              </a:rPr>
              <a:t> &amp; </a:t>
            </a:r>
            <a:r>
              <a:rPr lang="de-DE" dirty="0" err="1" smtClean="0">
                <a:sym typeface="Wingdings" panose="05000000000000000000" pitchFamily="2" charset="2"/>
              </a:rPr>
              <a:t>Shaming</a:t>
            </a:r>
            <a:r>
              <a:rPr lang="de-DE" dirty="0" smtClean="0">
                <a:sym typeface="Wingdings" panose="05000000000000000000" pitchFamily="2" charset="2"/>
              </a:rPr>
              <a:t>“ (Dr. Antanas </a:t>
            </a:r>
            <a:r>
              <a:rPr lang="de-DE" dirty="0" err="1" smtClean="0">
                <a:sym typeface="Wingdings" panose="05000000000000000000" pitchFamily="2" charset="2"/>
              </a:rPr>
              <a:t>Mockus</a:t>
            </a:r>
            <a:r>
              <a:rPr lang="de-DE" dirty="0" smtClean="0">
                <a:sym typeface="Wingdings" panose="05000000000000000000" pitchFamily="2" charset="2"/>
              </a:rPr>
              <a:t>)  </a:t>
            </a:r>
            <a:r>
              <a:rPr lang="de-DE" dirty="0" err="1" smtClean="0">
                <a:sym typeface="Wingdings" panose="05000000000000000000" pitchFamily="2" charset="2"/>
              </a:rPr>
              <a:t>reputation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t</a:t>
            </a:r>
            <a:r>
              <a:rPr lang="de-DE" dirty="0" err="1" smtClean="0">
                <a:sym typeface="Wingdings" panose="05000000000000000000" pitchFamily="2" charset="2"/>
              </a:rPr>
              <a:t>he</a:t>
            </a:r>
            <a:r>
              <a:rPr lang="de-DE" dirty="0" smtClean="0">
                <a:sym typeface="Wingdings" panose="05000000000000000000" pitchFamily="2" charset="2"/>
              </a:rPr>
              <a:t> power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reciprocity</a:t>
            </a:r>
            <a:r>
              <a:rPr lang="de-DE" dirty="0" smtClean="0">
                <a:sym typeface="Wingdings" panose="05000000000000000000" pitchFamily="2" charset="2"/>
              </a:rPr>
              <a:t> („</a:t>
            </a:r>
            <a:r>
              <a:rPr lang="de-DE" dirty="0" err="1" smtClean="0">
                <a:sym typeface="Wingdings" panose="05000000000000000000" pitchFamily="2" charset="2"/>
              </a:rPr>
              <a:t>never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accept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free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candy</a:t>
            </a:r>
            <a:r>
              <a:rPr lang="de-DE" dirty="0" smtClean="0">
                <a:sym typeface="Wingdings" panose="05000000000000000000" pitchFamily="2" charset="2"/>
              </a:rPr>
              <a:t>“)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444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pic>
        <p:nvPicPr>
          <p:cNvPr id="1026" name="Picture 2" descr="http://www.transparency.org/files/content/pressrelease/CPI2013_map_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64" r="3087" b="18908"/>
          <a:stretch/>
        </p:blipFill>
        <p:spPr bwMode="auto">
          <a:xfrm>
            <a:off x="4474" y="188640"/>
            <a:ext cx="917473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10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50000"/>
              </a:lnSpc>
              <a:buNone/>
            </a:pPr>
            <a:endParaRPr lang="de-DE" sz="2800" b="1" dirty="0" smtClean="0">
              <a:solidFill>
                <a:srgbClr val="0099CC"/>
              </a:solidFill>
            </a:endParaRPr>
          </a:p>
          <a:p>
            <a:pPr indent="0" algn="ctr">
              <a:buNone/>
            </a:pPr>
            <a:endParaRPr lang="de-DE" sz="2800" b="1" dirty="0" smtClean="0">
              <a:solidFill>
                <a:srgbClr val="0099CC"/>
              </a:solidFill>
            </a:endParaRPr>
          </a:p>
          <a:p>
            <a:pPr indent="0" algn="ctr">
              <a:buNone/>
            </a:pPr>
            <a:r>
              <a:rPr lang="de-DE" sz="2800" b="1" dirty="0" err="1" smtClean="0">
                <a:solidFill>
                  <a:srgbClr val="0099CC"/>
                </a:solidFill>
              </a:rPr>
              <a:t>How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can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mass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media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curb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corruption</a:t>
            </a:r>
            <a:r>
              <a:rPr lang="de-DE" sz="2800" b="1" dirty="0" smtClean="0">
                <a:solidFill>
                  <a:srgbClr val="0099CC"/>
                </a:solidFill>
              </a:rPr>
              <a:t>?</a:t>
            </a:r>
            <a:endParaRPr lang="de-DE" sz="2800" b="1" dirty="0">
              <a:solidFill>
                <a:srgbClr val="0099CC"/>
              </a:solidFill>
            </a:endParaRPr>
          </a:p>
          <a:p>
            <a:pPr indent="0" algn="ctr">
              <a:lnSpc>
                <a:spcPct val="150000"/>
              </a:lnSpc>
              <a:buNone/>
            </a:pPr>
            <a:endParaRPr lang="de-DE" sz="2800" b="1" dirty="0">
              <a:solidFill>
                <a:srgbClr val="0099CC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324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99CC"/>
                </a:solidFill>
              </a:rPr>
              <a:t>Political </a:t>
            </a:r>
            <a:r>
              <a:rPr lang="de-DE" dirty="0" err="1" smtClean="0">
                <a:solidFill>
                  <a:srgbClr val="0099CC"/>
                </a:solidFill>
              </a:rPr>
              <a:t>functions</a:t>
            </a:r>
            <a:r>
              <a:rPr lang="de-DE" dirty="0" smtClean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of</a:t>
            </a:r>
            <a:r>
              <a:rPr lang="de-DE" dirty="0" smtClean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mass</a:t>
            </a:r>
            <a:r>
              <a:rPr lang="de-DE" dirty="0" smtClean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media</a:t>
            </a:r>
            <a:endParaRPr lang="de-DE" dirty="0">
              <a:solidFill>
                <a:srgbClr val="0099CC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Information</a:t>
            </a:r>
          </a:p>
          <a:p>
            <a:pPr lvl="1"/>
            <a:r>
              <a:rPr lang="de-DE" dirty="0" err="1"/>
              <a:t>c</a:t>
            </a:r>
            <a:r>
              <a:rPr lang="de-DE" dirty="0" err="1" smtClean="0"/>
              <a:t>omplete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objective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/>
              <a:t>u</a:t>
            </a:r>
            <a:r>
              <a:rPr lang="de-DE" dirty="0" err="1" smtClean="0"/>
              <a:t>nderstandable</a:t>
            </a:r>
            <a:endParaRPr lang="de-DE" dirty="0" smtClean="0"/>
          </a:p>
          <a:p>
            <a:pPr lvl="1" indent="0">
              <a:buNone/>
            </a:pPr>
            <a:endParaRPr lang="de-DE" dirty="0" smtClean="0"/>
          </a:p>
          <a:p>
            <a:r>
              <a:rPr lang="de-DE" b="1" dirty="0" err="1" smtClean="0"/>
              <a:t>Sozialization</a:t>
            </a:r>
            <a:endParaRPr lang="de-DE" b="1" dirty="0" smtClean="0"/>
          </a:p>
          <a:p>
            <a:pPr lvl="1"/>
            <a:r>
              <a:rPr lang="de-DE" dirty="0" err="1"/>
              <a:t>e</a:t>
            </a:r>
            <a:r>
              <a:rPr lang="de-DE" dirty="0" err="1" smtClean="0"/>
              <a:t>ducation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a </a:t>
            </a:r>
            <a:r>
              <a:rPr lang="de-DE" dirty="0" err="1" smtClean="0"/>
              <a:t>politically</a:t>
            </a:r>
            <a:r>
              <a:rPr lang="de-DE" dirty="0" smtClean="0"/>
              <a:t> </a:t>
            </a:r>
            <a:r>
              <a:rPr lang="de-DE" dirty="0" err="1" smtClean="0"/>
              <a:t>mature</a:t>
            </a:r>
            <a:r>
              <a:rPr lang="de-DE" dirty="0" smtClean="0"/>
              <a:t>, </a:t>
            </a:r>
            <a:r>
              <a:rPr lang="de-DE" dirty="0" err="1" smtClean="0"/>
              <a:t>critical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citizen</a:t>
            </a:r>
            <a:endParaRPr lang="de-DE" dirty="0"/>
          </a:p>
          <a:p>
            <a:endParaRPr lang="de-DE" b="1" dirty="0"/>
          </a:p>
          <a:p>
            <a:r>
              <a:rPr lang="de-DE" b="1" dirty="0" smtClean="0"/>
              <a:t>Political </a:t>
            </a:r>
            <a:r>
              <a:rPr lang="de-DE" b="1" dirty="0" err="1" smtClean="0"/>
              <a:t>Watchdog</a:t>
            </a:r>
            <a:endParaRPr lang="de-DE" b="1" dirty="0"/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estate</a:t>
            </a:r>
            <a:r>
              <a:rPr lang="de-DE" dirty="0" smtClean="0"/>
              <a:t>“</a:t>
            </a:r>
          </a:p>
          <a:p>
            <a:pPr lvl="1"/>
            <a:r>
              <a:rPr lang="de-DE" sz="1800" dirty="0" smtClean="0"/>
              <a:t>Monitoring </a:t>
            </a:r>
            <a:r>
              <a:rPr lang="de-DE" sz="1800" dirty="0" err="1" smtClean="0"/>
              <a:t>compliance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democratic</a:t>
            </a:r>
            <a:r>
              <a:rPr lang="de-DE" sz="1800" dirty="0" smtClean="0"/>
              <a:t> </a:t>
            </a:r>
            <a:r>
              <a:rPr lang="de-DE" sz="1800" dirty="0" err="1" smtClean="0"/>
              <a:t>norms</a:t>
            </a:r>
            <a:r>
              <a:rPr lang="de-DE" sz="1800" dirty="0" smtClean="0"/>
              <a:t>, </a:t>
            </a:r>
            <a:r>
              <a:rPr lang="de-DE" sz="1800" dirty="0" err="1" smtClean="0"/>
              <a:t>values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rules</a:t>
            </a:r>
            <a:endParaRPr lang="de-DE" sz="18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03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99CC"/>
                </a:solidFill>
              </a:rPr>
              <a:t>Democratic </a:t>
            </a:r>
            <a:r>
              <a:rPr lang="de-DE" dirty="0" err="1" smtClean="0">
                <a:solidFill>
                  <a:srgbClr val="0099CC"/>
                </a:solidFill>
              </a:rPr>
              <a:t>checks</a:t>
            </a:r>
            <a:r>
              <a:rPr lang="de-DE" dirty="0" smtClean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and</a:t>
            </a:r>
            <a:r>
              <a:rPr lang="de-DE" dirty="0" smtClean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balances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467448" y="3212976"/>
            <a:ext cx="1440256" cy="2735912"/>
          </a:xfrm>
          <a:prstGeom prst="roundRect">
            <a:avLst/>
          </a:prstGeom>
          <a:solidFill>
            <a:schemeClr val="tx1"/>
          </a:solidFill>
          <a:ln w="50800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rgbClr val="0099CC"/>
                </a:solidFill>
                <a:effectLst/>
                <a:latin typeface="+mj-lt"/>
              </a:rPr>
              <a:t>Legislative</a:t>
            </a: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675672" y="3212976"/>
            <a:ext cx="1440256" cy="2735912"/>
          </a:xfrm>
          <a:prstGeom prst="roundRect">
            <a:avLst/>
          </a:prstGeom>
          <a:solidFill>
            <a:schemeClr val="tx1"/>
          </a:solidFill>
          <a:ln w="50800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800" b="1" dirty="0" smtClean="0">
                <a:solidFill>
                  <a:srgbClr val="0099CC"/>
                </a:solidFill>
                <a:latin typeface="+mj-lt"/>
              </a:rPr>
              <a:t>Exekutive</a:t>
            </a:r>
            <a:endParaRPr lang="de-DE" sz="2800" b="1" dirty="0">
              <a:solidFill>
                <a:srgbClr val="0099CC"/>
              </a:solidFill>
              <a:latin typeface="+mj-lt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4883896" y="3212976"/>
            <a:ext cx="1440416" cy="2736304"/>
          </a:xfrm>
          <a:prstGeom prst="roundRect">
            <a:avLst/>
          </a:prstGeom>
          <a:solidFill>
            <a:schemeClr val="tx1"/>
          </a:solidFill>
          <a:ln w="50800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800" b="1" dirty="0" err="1" smtClean="0">
                <a:solidFill>
                  <a:srgbClr val="0099CC"/>
                </a:solidFill>
                <a:latin typeface="+mj-lt"/>
              </a:rPr>
              <a:t>Judiciary</a:t>
            </a:r>
            <a:endParaRPr lang="de-DE" sz="2800" b="1" dirty="0">
              <a:solidFill>
                <a:srgbClr val="0099CC"/>
              </a:solidFill>
              <a:latin typeface="+mj-lt"/>
            </a:endParaRPr>
          </a:p>
        </p:txBody>
      </p:sp>
      <p:sp>
        <p:nvSpPr>
          <p:cNvPr id="8" name="Gleichschenkliges Dreieck 7"/>
          <p:cNvSpPr/>
          <p:nvPr/>
        </p:nvSpPr>
        <p:spPr bwMode="auto">
          <a:xfrm>
            <a:off x="395440" y="1916832"/>
            <a:ext cx="8209008" cy="1152128"/>
          </a:xfrm>
          <a:prstGeom prst="triangle">
            <a:avLst/>
          </a:prstGeom>
          <a:solidFill>
            <a:srgbClr val="00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34" charset="-128"/>
                <a:cs typeface="Arial" charset="0"/>
              </a:rPr>
              <a:t>Separation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34" charset="-128"/>
                <a:cs typeface="Arial" charset="0"/>
              </a:rPr>
              <a:t>of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34" charset="-128"/>
                <a:cs typeface="Arial" charset="0"/>
              </a:rPr>
              <a:t>powers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7092280" y="3212976"/>
            <a:ext cx="1440416" cy="2736304"/>
          </a:xfrm>
          <a:prstGeom prst="roundRect">
            <a:avLst/>
          </a:prstGeom>
          <a:solidFill>
            <a:schemeClr val="tx1"/>
          </a:solidFill>
          <a:ln w="50800" cap="flat" cmpd="sng" algn="ctr">
            <a:solidFill>
              <a:srgbClr val="0099CC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800" b="1" dirty="0" smtClean="0">
                <a:solidFill>
                  <a:srgbClr val="0099CC"/>
                </a:solidFill>
                <a:latin typeface="+mj-lt"/>
              </a:rPr>
              <a:t>Media</a:t>
            </a:r>
            <a:endParaRPr lang="de-DE" sz="2800" b="1" dirty="0">
              <a:solidFill>
                <a:srgbClr val="0099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2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99CC"/>
                </a:solidFill>
              </a:rPr>
              <a:t>„</a:t>
            </a:r>
            <a:r>
              <a:rPr lang="de-DE" dirty="0" err="1" smtClean="0">
                <a:solidFill>
                  <a:srgbClr val="0099CC"/>
                </a:solidFill>
              </a:rPr>
              <a:t>tangible</a:t>
            </a:r>
            <a:r>
              <a:rPr lang="de-DE" dirty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effects</a:t>
            </a:r>
            <a:r>
              <a:rPr lang="de-DE" dirty="0" smtClean="0">
                <a:solidFill>
                  <a:srgbClr val="0099CC"/>
                </a:solidFill>
              </a:rPr>
              <a:t>“ (</a:t>
            </a:r>
            <a:r>
              <a:rPr lang="de-DE" dirty="0" err="1" smtClean="0">
                <a:solidFill>
                  <a:srgbClr val="0099CC"/>
                </a:solidFill>
              </a:rPr>
              <a:t>Stapenhurst</a:t>
            </a:r>
            <a:r>
              <a:rPr lang="de-DE" dirty="0" smtClean="0">
                <a:solidFill>
                  <a:srgbClr val="0099CC"/>
                </a:solidFill>
              </a:rPr>
              <a:t>, 2000)</a:t>
            </a:r>
            <a:endParaRPr lang="de-DE" dirty="0">
              <a:solidFill>
                <a:srgbClr val="0099CC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77800" algn="l"/>
              </a:tabLst>
            </a:pPr>
            <a:r>
              <a:rPr lang="en-US" dirty="0" smtClean="0"/>
              <a:t>Investigative journalism </a:t>
            </a:r>
            <a:r>
              <a:rPr lang="en-US" dirty="0" smtClean="0">
                <a:sym typeface="Wingdings" panose="05000000000000000000" pitchFamily="2" charset="2"/>
              </a:rPr>
              <a:t> exposing corruption  public pressure  resignation</a:t>
            </a:r>
          </a:p>
          <a:p>
            <a:pPr lvl="1">
              <a:tabLst>
                <a:tab pos="177800" algn="l"/>
              </a:tabLst>
            </a:pPr>
            <a:r>
              <a:rPr lang="en-US" dirty="0" smtClean="0">
                <a:sym typeface="Wingdings" panose="05000000000000000000" pitchFamily="2" charset="2"/>
              </a:rPr>
              <a:t>“Naming &amp; Shaming”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>
              <a:tabLst>
                <a:tab pos="177800" algn="l"/>
              </a:tabLst>
            </a:pPr>
            <a:r>
              <a:rPr lang="de-DE" dirty="0" smtClean="0">
                <a:sym typeface="Wingdings" panose="05000000000000000000" pitchFamily="2" charset="2"/>
              </a:rPr>
              <a:t>Media </a:t>
            </a:r>
            <a:r>
              <a:rPr lang="de-DE" dirty="0" err="1" smtClean="0">
                <a:sym typeface="Wingdings" panose="05000000000000000000" pitchFamily="2" charset="2"/>
              </a:rPr>
              <a:t>coverage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can</a:t>
            </a:r>
            <a:r>
              <a:rPr lang="de-DE" dirty="0" smtClean="0">
                <a:sym typeface="Wingdings" panose="05000000000000000000" pitchFamily="2" charset="2"/>
              </a:rPr>
              <a:t> prompt </a:t>
            </a:r>
            <a:r>
              <a:rPr lang="de-DE" dirty="0" err="1" smtClean="0">
                <a:sym typeface="Wingdings" panose="05000000000000000000" pitchFamily="2" charset="2"/>
              </a:rPr>
              <a:t>official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public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prosecution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ym typeface="Wingdings" panose="05000000000000000000" pitchFamily="2" charset="2"/>
              </a:rPr>
              <a:t>gather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evidence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„</a:t>
            </a:r>
            <a:r>
              <a:rPr lang="de-DE" dirty="0" err="1" smtClean="0">
                <a:sym typeface="Wingdings" panose="05000000000000000000" pitchFamily="2" charset="2"/>
              </a:rPr>
              <a:t>Naming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Shaming</a:t>
            </a:r>
            <a:r>
              <a:rPr lang="de-DE" dirty="0" smtClean="0">
                <a:sym typeface="Wingdings" panose="05000000000000000000" pitchFamily="2" charset="2"/>
              </a:rPr>
              <a:t> &amp; </a:t>
            </a:r>
            <a:r>
              <a:rPr lang="de-DE" dirty="0" err="1" smtClean="0">
                <a:sym typeface="Wingdings" panose="05000000000000000000" pitchFamily="2" charset="2"/>
              </a:rPr>
              <a:t>Jailing</a:t>
            </a:r>
            <a:r>
              <a:rPr lang="de-DE" dirty="0">
                <a:sym typeface="Wingdings" panose="05000000000000000000" pitchFamily="2" charset="2"/>
              </a:rPr>
              <a:t>“ </a:t>
            </a:r>
            <a:r>
              <a:rPr lang="de-DE" dirty="0" smtClean="0">
                <a:sym typeface="Wingdings" panose="05000000000000000000" pitchFamily="2" charset="2"/>
              </a:rPr>
              <a:t>(z.B. Anas </a:t>
            </a:r>
            <a:r>
              <a:rPr lang="de-DE" dirty="0" err="1">
                <a:sym typeface="Wingdings" panose="05000000000000000000" pitchFamily="2" charset="2"/>
              </a:rPr>
              <a:t>Aremeyaw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Anas)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Problem: </a:t>
            </a:r>
            <a:r>
              <a:rPr lang="de-DE" dirty="0" err="1" smtClean="0">
                <a:sym typeface="Wingdings" panose="05000000000000000000" pitchFamily="2" charset="2"/>
              </a:rPr>
              <a:t>political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alienation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low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political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participation</a:t>
            </a:r>
            <a:endParaRPr lang="de-DE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>
              <a:tabLst>
                <a:tab pos="177800" algn="l"/>
              </a:tabLst>
            </a:pPr>
            <a:r>
              <a:rPr lang="de-DE" dirty="0" err="1" smtClean="0"/>
              <a:t>Strengthening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legitimacy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official</a:t>
            </a:r>
            <a:r>
              <a:rPr lang="de-DE" dirty="0" smtClean="0"/>
              <a:t> anti-</a:t>
            </a:r>
            <a:r>
              <a:rPr lang="de-DE" dirty="0" err="1" smtClean="0"/>
              <a:t>corruption</a:t>
            </a:r>
            <a:r>
              <a:rPr lang="de-DE" dirty="0" smtClean="0"/>
              <a:t> </a:t>
            </a:r>
            <a:r>
              <a:rPr lang="de-DE" dirty="0" err="1" smtClean="0"/>
              <a:t>bodies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educating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endParaRPr lang="de-DE" dirty="0"/>
          </a:p>
          <a:p>
            <a:pPr>
              <a:tabLst>
                <a:tab pos="177800" algn="l"/>
              </a:tabLst>
            </a:pPr>
            <a:endParaRPr lang="de-DE" dirty="0"/>
          </a:p>
          <a:p>
            <a:r>
              <a:rPr lang="de-DE" dirty="0" smtClean="0"/>
              <a:t>Reformation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official</a:t>
            </a:r>
            <a:r>
              <a:rPr lang="de-DE" dirty="0"/>
              <a:t> anti-</a:t>
            </a:r>
            <a:r>
              <a:rPr lang="de-DE" dirty="0" err="1"/>
              <a:t>corruption</a:t>
            </a:r>
            <a:r>
              <a:rPr lang="de-DE" dirty="0"/>
              <a:t> </a:t>
            </a:r>
            <a:r>
              <a:rPr lang="de-DE" dirty="0" err="1"/>
              <a:t>bodies</a:t>
            </a:r>
            <a:r>
              <a:rPr lang="de-DE" dirty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/>
              <a:t>exposing</a:t>
            </a:r>
            <a:r>
              <a:rPr lang="de-DE" dirty="0"/>
              <a:t> </a:t>
            </a:r>
            <a:r>
              <a:rPr lang="de-DE" dirty="0" err="1"/>
              <a:t>flaws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Prevention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corruption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enhancing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probality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getting</a:t>
            </a:r>
            <a:r>
              <a:rPr lang="de-DE" dirty="0" smtClean="0"/>
              <a:t> </a:t>
            </a:r>
            <a:r>
              <a:rPr lang="de-DE" dirty="0" err="1" smtClean="0"/>
              <a:t>caught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Agenda-Setting-</a:t>
            </a:r>
            <a:r>
              <a:rPr lang="de-DE" dirty="0" err="1" smtClean="0"/>
              <a:t>Effect</a:t>
            </a:r>
            <a:endParaRPr lang="de-DE" dirty="0"/>
          </a:p>
          <a:p>
            <a:endParaRPr lang="de-DE" dirty="0" smtClean="0"/>
          </a:p>
          <a:p>
            <a:pPr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3740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0099CC"/>
                </a:solidFill>
              </a:rPr>
              <a:t>Types</a:t>
            </a:r>
            <a:r>
              <a:rPr lang="de-DE" dirty="0" smtClean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of</a:t>
            </a:r>
            <a:r>
              <a:rPr lang="de-DE" dirty="0" smtClean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journalism</a:t>
            </a:r>
            <a:endParaRPr lang="de-DE" dirty="0">
              <a:solidFill>
                <a:srgbClr val="0099CC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503169" y="2348880"/>
            <a:ext cx="2159888" cy="3528000"/>
          </a:xfrm>
          <a:prstGeom prst="roundRect">
            <a:avLst/>
          </a:prstGeom>
          <a:solidFill>
            <a:srgbClr val="00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Watchdog-Journalism</a:t>
            </a:r>
            <a:endParaRPr kumimoji="0" lang="de-DE" sz="16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</a:t>
            </a:r>
            <a:endParaRPr kumimoji="0" lang="de-DE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455497" y="2348880"/>
            <a:ext cx="2159888" cy="3528000"/>
          </a:xfrm>
          <a:prstGeom prst="roundRect">
            <a:avLst/>
          </a:prstGeom>
          <a:solidFill>
            <a:srgbClr val="00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Lapdog-Journalism</a:t>
            </a:r>
            <a:endParaRPr kumimoji="0" lang="de-DE" sz="16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b="1" dirty="0">
              <a:latin typeface="+mj-lt"/>
            </a:endParaRPr>
          </a:p>
          <a:p>
            <a:pPr algn="ctr"/>
            <a:r>
              <a:rPr lang="de-DE" sz="6000" b="1" dirty="0">
                <a:latin typeface="+mj-lt"/>
              </a:rPr>
              <a:t>?</a:t>
            </a:r>
            <a:endParaRPr lang="de-DE" sz="6000" dirty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+mj-lt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407937" y="2348880"/>
            <a:ext cx="2160128" cy="3528392"/>
          </a:xfrm>
          <a:prstGeom prst="roundRect">
            <a:avLst/>
          </a:prstGeom>
          <a:solidFill>
            <a:srgbClr val="00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Junkyard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-Dog-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Journalism</a:t>
            </a:r>
            <a:endParaRPr kumimoji="0" lang="de-DE" sz="16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b="1" dirty="0">
              <a:latin typeface="+mj-lt"/>
            </a:endParaRPr>
          </a:p>
          <a:p>
            <a:pPr algn="ctr"/>
            <a:r>
              <a:rPr lang="de-DE" sz="6000" b="1" dirty="0">
                <a:latin typeface="+mj-lt"/>
              </a:rPr>
              <a:t>?</a:t>
            </a:r>
            <a:endParaRPr lang="de-DE" sz="6000" dirty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1026" name="Picture 2" descr="http://www.mein-hund.de/images/d/df/3dobermaenner_F14173602_Nikolai_Tsvetk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430" y="4476903"/>
            <a:ext cx="1939104" cy="129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2.spiegel.de/images/image-180845-galleryV9-xyd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115" y="4293096"/>
            <a:ext cx="1736864" cy="1458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rlauber ziehen vor Gericht Angriff vom Wachh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7767" y="4441807"/>
            <a:ext cx="1937173" cy="1291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27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2000" dirty="0" smtClean="0"/>
              <a:t>A </a:t>
            </a:r>
            <a:r>
              <a:rPr lang="de-DE" sz="2000" dirty="0" err="1" smtClean="0"/>
              <a:t>few</a:t>
            </a:r>
            <a:r>
              <a:rPr lang="de-DE" sz="2000" dirty="0" smtClean="0"/>
              <a:t> </a:t>
            </a:r>
            <a:r>
              <a:rPr lang="de-DE" sz="2000" dirty="0" err="1" smtClean="0"/>
              <a:t>words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Münster</a:t>
            </a:r>
          </a:p>
          <a:p>
            <a:pPr>
              <a:lnSpc>
                <a:spcPct val="150000"/>
              </a:lnSpc>
            </a:pP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/>
              <a:t>c</a:t>
            </a:r>
            <a:r>
              <a:rPr lang="de-DE" sz="2000" dirty="0" err="1" smtClean="0"/>
              <a:t>orruption</a:t>
            </a:r>
            <a:r>
              <a:rPr lang="de-DE" sz="20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mass</a:t>
            </a:r>
            <a:r>
              <a:rPr lang="de-DE" sz="2000" dirty="0" smtClean="0"/>
              <a:t> </a:t>
            </a:r>
            <a:r>
              <a:rPr lang="de-DE" sz="2000" dirty="0" err="1" smtClean="0"/>
              <a:t>media</a:t>
            </a:r>
            <a:r>
              <a:rPr lang="de-DE" sz="2000" dirty="0" smtClean="0"/>
              <a:t> </a:t>
            </a:r>
            <a:r>
              <a:rPr lang="de-DE" sz="2000" dirty="0" err="1" smtClean="0"/>
              <a:t>curb</a:t>
            </a:r>
            <a:r>
              <a:rPr lang="de-DE" sz="2000" dirty="0" smtClean="0"/>
              <a:t> </a:t>
            </a:r>
            <a:r>
              <a:rPr lang="de-DE" sz="2000" dirty="0" err="1" smtClean="0"/>
              <a:t>corruption</a:t>
            </a:r>
            <a:r>
              <a:rPr lang="de-DE" sz="20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internet</a:t>
            </a:r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700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88" y="2852936"/>
            <a:ext cx="8688387" cy="100171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2800" b="1" dirty="0" err="1" smtClean="0">
                <a:solidFill>
                  <a:srgbClr val="0099CC"/>
                </a:solidFill>
              </a:rPr>
              <a:t>What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about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the</a:t>
            </a:r>
            <a:r>
              <a:rPr lang="de-DE" sz="2800" b="1" dirty="0" smtClean="0">
                <a:solidFill>
                  <a:srgbClr val="0099CC"/>
                </a:solidFill>
              </a:rPr>
              <a:t> Internet?</a:t>
            </a:r>
            <a:endParaRPr lang="de-DE" sz="2800" b="1" dirty="0">
              <a:solidFill>
                <a:srgbClr val="0099CC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210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endParaRPr lang="en-US" sz="2000" dirty="0" smtClean="0"/>
          </a:p>
          <a:p>
            <a:pPr indent="0" algn="ctr">
              <a:buNone/>
            </a:pPr>
            <a:endParaRPr lang="en-US" sz="2000" dirty="0"/>
          </a:p>
          <a:p>
            <a:pPr indent="0" algn="ctr">
              <a:buNone/>
            </a:pPr>
            <a:endParaRPr lang="en-US" sz="2000" dirty="0" smtClean="0"/>
          </a:p>
          <a:p>
            <a:pPr indent="0" algn="ctr">
              <a:buNone/>
            </a:pPr>
            <a:endParaRPr lang="en-US" sz="2000" dirty="0"/>
          </a:p>
          <a:p>
            <a:pPr indent="0" algn="ctr">
              <a:buNone/>
            </a:pPr>
            <a:r>
              <a:rPr lang="en-US" sz="2000" dirty="0" smtClean="0"/>
              <a:t>The </a:t>
            </a:r>
            <a:r>
              <a:rPr lang="en-US" sz="2000" dirty="0"/>
              <a:t>Internet is </a:t>
            </a:r>
            <a:r>
              <a:rPr lang="en-US" sz="2000" dirty="0" smtClean="0"/>
              <a:t>“a cost-effective and </a:t>
            </a:r>
            <a:r>
              <a:rPr lang="en-US" sz="2000" dirty="0"/>
              <a:t>convenient means to promote openness and transparency and to </a:t>
            </a:r>
            <a:r>
              <a:rPr lang="en-US" sz="2000" dirty="0" smtClean="0"/>
              <a:t>reduce </a:t>
            </a:r>
            <a:r>
              <a:rPr lang="fr-FR" sz="2000" dirty="0" smtClean="0"/>
              <a:t>corruption</a:t>
            </a:r>
            <a:r>
              <a:rPr lang="en-US" sz="2000" dirty="0" smtClean="0"/>
              <a:t>“</a:t>
            </a:r>
          </a:p>
          <a:p>
            <a:pPr indent="0" algn="ctr">
              <a:buNone/>
            </a:pPr>
            <a:endParaRPr lang="fr-FR" sz="2000" dirty="0" smtClean="0"/>
          </a:p>
          <a:p>
            <a:pPr indent="0" algn="r">
              <a:buNone/>
            </a:pPr>
            <a:r>
              <a:rPr lang="fr-FR" sz="1800" dirty="0" smtClean="0"/>
              <a:t> </a:t>
            </a:r>
            <a:r>
              <a:rPr lang="fr-FR" sz="1800" dirty="0"/>
              <a:t>(</a:t>
            </a:r>
            <a:r>
              <a:rPr lang="fr-FR" sz="1800" dirty="0" err="1"/>
              <a:t>Bertot</a:t>
            </a:r>
            <a:r>
              <a:rPr lang="fr-FR" sz="1800" dirty="0"/>
              <a:t> et al., 2010: 264</a:t>
            </a:r>
            <a:r>
              <a:rPr lang="fr-FR" sz="1800" dirty="0" smtClean="0"/>
              <a:t>).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695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99CC"/>
                </a:solidFill>
              </a:rPr>
              <a:t>The </a:t>
            </a:r>
            <a:r>
              <a:rPr lang="de-DE" dirty="0" err="1" smtClean="0">
                <a:solidFill>
                  <a:srgbClr val="0099CC"/>
                </a:solidFill>
              </a:rPr>
              <a:t>role</a:t>
            </a:r>
            <a:r>
              <a:rPr lang="de-DE" dirty="0" smtClean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of</a:t>
            </a:r>
            <a:r>
              <a:rPr lang="de-DE" dirty="0" smtClean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the</a:t>
            </a:r>
            <a:r>
              <a:rPr lang="de-DE" dirty="0" smtClean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internet</a:t>
            </a:r>
            <a:r>
              <a:rPr lang="de-DE" dirty="0" smtClean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to</a:t>
            </a:r>
            <a:r>
              <a:rPr lang="de-DE" dirty="0" smtClean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reduce</a:t>
            </a:r>
            <a:r>
              <a:rPr lang="de-DE" dirty="0" smtClean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corruption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77800" algn="l"/>
              </a:tabLst>
            </a:pPr>
            <a:endParaRPr lang="de-DE" dirty="0" smtClean="0"/>
          </a:p>
          <a:p>
            <a:pPr>
              <a:tabLst>
                <a:tab pos="177800" algn="l"/>
              </a:tabLst>
            </a:pPr>
            <a:r>
              <a:rPr lang="de-DE" dirty="0" smtClean="0"/>
              <a:t>More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censor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traditional </a:t>
            </a:r>
            <a:r>
              <a:rPr lang="de-DE" dirty="0" err="1" smtClean="0"/>
              <a:t>media</a:t>
            </a:r>
            <a:r>
              <a:rPr lang="de-DE" dirty="0" smtClean="0"/>
              <a:t> (e.g. </a:t>
            </a:r>
            <a:r>
              <a:rPr lang="de-DE" dirty="0" err="1" smtClean="0"/>
              <a:t>Social</a:t>
            </a:r>
            <a:r>
              <a:rPr lang="de-DE" dirty="0" smtClean="0"/>
              <a:t> Media, 	Proxy-Server)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enable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public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access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political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information</a:t>
            </a:r>
            <a:endParaRPr lang="de-DE" dirty="0" smtClean="0">
              <a:sym typeface="Wingdings" panose="05000000000000000000" pitchFamily="2" charset="2"/>
            </a:endParaRPr>
          </a:p>
          <a:p>
            <a:pPr>
              <a:tabLst>
                <a:tab pos="177800" algn="l"/>
              </a:tabLst>
            </a:pPr>
            <a:endParaRPr lang="de-DE" dirty="0">
              <a:sym typeface="Wingdings" panose="05000000000000000000" pitchFamily="2" charset="2"/>
            </a:endParaRPr>
          </a:p>
          <a:p>
            <a:pPr>
              <a:tabLst>
                <a:tab pos="177800" algn="l"/>
              </a:tabLst>
            </a:pPr>
            <a:r>
              <a:rPr lang="de-DE" dirty="0" err="1" smtClean="0">
                <a:sym typeface="Wingdings" panose="05000000000000000000" pitchFamily="2" charset="2"/>
              </a:rPr>
              <a:t>Enable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access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foreign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media</a:t>
            </a:r>
            <a:r>
              <a:rPr lang="de-DE" dirty="0" smtClean="0">
                <a:sym typeface="Wingdings" panose="05000000000000000000" pitchFamily="2" charset="2"/>
              </a:rPr>
              <a:t> (e.g. BBC World News, France24, Deutsche Welle, 	CNN)</a:t>
            </a:r>
          </a:p>
          <a:p>
            <a:pPr>
              <a:tabLst>
                <a:tab pos="177800" algn="l"/>
              </a:tabLst>
            </a:pPr>
            <a:endParaRPr lang="de-DE" dirty="0">
              <a:sym typeface="Wingdings" panose="05000000000000000000" pitchFamily="2" charset="2"/>
            </a:endParaRPr>
          </a:p>
          <a:p>
            <a:pPr>
              <a:tabLst>
                <a:tab pos="177800" algn="l"/>
              </a:tabLst>
            </a:pPr>
            <a:r>
              <a:rPr lang="de-DE" dirty="0" err="1" smtClean="0">
                <a:sym typeface="Wingdings" panose="05000000000000000000" pitchFamily="2" charset="2"/>
              </a:rPr>
              <a:t>Enables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whistleblowers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publish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anonymously</a:t>
            </a:r>
            <a:r>
              <a:rPr lang="de-DE" dirty="0" smtClean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protection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against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self-censorship</a:t>
            </a:r>
            <a:endParaRPr lang="de-DE" dirty="0" smtClean="0">
              <a:sym typeface="Wingdings" panose="05000000000000000000" pitchFamily="2" charset="2"/>
            </a:endParaRPr>
          </a:p>
          <a:p>
            <a:pPr>
              <a:tabLst>
                <a:tab pos="177800" algn="l"/>
              </a:tabLst>
            </a:pPr>
            <a:endParaRPr lang="de-DE" dirty="0">
              <a:sym typeface="Wingdings" panose="05000000000000000000" pitchFamily="2" charset="2"/>
            </a:endParaRPr>
          </a:p>
          <a:p>
            <a:pPr>
              <a:tabLst>
                <a:tab pos="177800" algn="l"/>
              </a:tabLst>
            </a:pPr>
            <a:r>
              <a:rPr lang="de-DE" dirty="0" err="1" smtClean="0">
                <a:sym typeface="Wingdings" panose="05000000000000000000" pitchFamily="2" charset="2"/>
              </a:rPr>
              <a:t>Changes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speed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spread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information</a:t>
            </a:r>
            <a:r>
              <a:rPr lang="de-DE" dirty="0" smtClean="0">
                <a:sym typeface="Wingdings" panose="05000000000000000000" pitchFamily="2" charset="2"/>
              </a:rPr>
              <a:t> (e.g. </a:t>
            </a:r>
            <a:r>
              <a:rPr lang="de-DE" dirty="0" err="1" smtClean="0">
                <a:sym typeface="Wingdings" panose="05000000000000000000" pitchFamily="2" charset="2"/>
              </a:rPr>
              <a:t>amateur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videos</a:t>
            </a:r>
            <a:r>
              <a:rPr lang="de-DE" dirty="0" smtClean="0">
                <a:sym typeface="Wingdings" panose="05000000000000000000" pitchFamily="2" charset="2"/>
              </a:rPr>
              <a:t> via </a:t>
            </a:r>
            <a:r>
              <a:rPr lang="de-DE" dirty="0" err="1" smtClean="0">
                <a:sym typeface="Wingdings" panose="05000000000000000000" pitchFamily="2" charset="2"/>
              </a:rPr>
              <a:t>Social</a:t>
            </a:r>
            <a:r>
              <a:rPr lang="de-DE" dirty="0" smtClean="0">
                <a:sym typeface="Wingdings" panose="05000000000000000000" pitchFamily="2" charset="2"/>
              </a:rPr>
              <a:t> Media)</a:t>
            </a:r>
          </a:p>
          <a:p>
            <a:pPr>
              <a:tabLst>
                <a:tab pos="177800" algn="l"/>
              </a:tabLst>
            </a:pPr>
            <a:endParaRPr lang="de-DE" dirty="0">
              <a:sym typeface="Wingdings" panose="05000000000000000000" pitchFamily="2" charset="2"/>
            </a:endParaRPr>
          </a:p>
          <a:p>
            <a:pPr>
              <a:tabLst>
                <a:tab pos="177800" algn="l"/>
              </a:tabLst>
            </a:pPr>
            <a:r>
              <a:rPr lang="de-DE" dirty="0" err="1" smtClean="0">
                <a:sym typeface="Wingdings" panose="05000000000000000000" pitchFamily="2" charset="2"/>
              </a:rPr>
              <a:t>Citizen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journalism</a:t>
            </a:r>
            <a:r>
              <a:rPr lang="de-DE" dirty="0" smtClean="0">
                <a:sym typeface="Wingdings" panose="05000000000000000000" pitchFamily="2" charset="2"/>
              </a:rPr>
              <a:t> &amp; </a:t>
            </a:r>
            <a:r>
              <a:rPr lang="de-DE" dirty="0" err="1" smtClean="0">
                <a:sym typeface="Wingdings" panose="05000000000000000000" pitchFamily="2" charset="2"/>
              </a:rPr>
              <a:t>Watchdog</a:t>
            </a:r>
            <a:r>
              <a:rPr lang="de-DE" dirty="0" smtClean="0">
                <a:sym typeface="Wingdings" panose="05000000000000000000" pitchFamily="2" charset="2"/>
              </a:rPr>
              <a:t>-Blogs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938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99CC"/>
                </a:solidFill>
              </a:rPr>
              <a:t>E-</a:t>
            </a:r>
            <a:r>
              <a:rPr lang="de-DE" dirty="0" err="1" smtClean="0">
                <a:solidFill>
                  <a:srgbClr val="0099CC"/>
                </a:solidFill>
              </a:rPr>
              <a:t>Government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77800" algn="l"/>
              </a:tabLst>
            </a:pPr>
            <a:endParaRPr lang="de-DE" dirty="0" smtClean="0"/>
          </a:p>
          <a:p>
            <a:pPr>
              <a:tabLst>
                <a:tab pos="177800" algn="l"/>
              </a:tabLst>
            </a:pPr>
            <a:r>
              <a:rPr lang="en-US" dirty="0" smtClean="0"/>
              <a:t>“public </a:t>
            </a:r>
            <a:r>
              <a:rPr lang="en-US" dirty="0"/>
              <a:t>sector use of the Internet and other digital devices to </a:t>
            </a:r>
            <a:r>
              <a:rPr lang="en-US" dirty="0" smtClean="0"/>
              <a:t>deliver services</a:t>
            </a:r>
            <a:r>
              <a:rPr lang="en-US" dirty="0"/>
              <a:t>, </a:t>
            </a:r>
            <a:r>
              <a:rPr lang="en-US" dirty="0" smtClean="0"/>
              <a:t>	information</a:t>
            </a:r>
            <a:r>
              <a:rPr lang="en-US" dirty="0"/>
              <a:t>, and democracy </a:t>
            </a:r>
            <a:r>
              <a:rPr lang="en-US" dirty="0" smtClean="0"/>
              <a:t>itself” </a:t>
            </a:r>
            <a:r>
              <a:rPr lang="en-US" dirty="0"/>
              <a:t>(West, 2005: 1</a:t>
            </a:r>
            <a:r>
              <a:rPr lang="en-US" dirty="0" smtClean="0"/>
              <a:t>)</a:t>
            </a:r>
          </a:p>
          <a:p>
            <a:pPr>
              <a:tabLst>
                <a:tab pos="177800" algn="l"/>
              </a:tabLst>
            </a:pPr>
            <a:endParaRPr lang="en-US" dirty="0"/>
          </a:p>
          <a:p>
            <a:pPr>
              <a:tabLst>
                <a:tab pos="177800" algn="l"/>
              </a:tabLst>
            </a:pPr>
            <a:r>
              <a:rPr lang="en-US" dirty="0" smtClean="0"/>
              <a:t>Government to Citizen (G2C): forms, tax declaration, E-Voting</a:t>
            </a:r>
          </a:p>
          <a:p>
            <a:pPr>
              <a:tabLst>
                <a:tab pos="177800" algn="l"/>
              </a:tabLst>
            </a:pPr>
            <a:endParaRPr lang="en-US" sz="1800" dirty="0"/>
          </a:p>
          <a:p>
            <a:pPr>
              <a:tabLst>
                <a:tab pos="177800" algn="l"/>
              </a:tabLst>
            </a:pPr>
            <a:r>
              <a:rPr lang="en-US" sz="1800" dirty="0" smtClean="0"/>
              <a:t>“E-government </a:t>
            </a:r>
            <a:r>
              <a:rPr lang="en-US" sz="1800" dirty="0"/>
              <a:t>offers a partial solution to the multifaceted problem of corruption. It </a:t>
            </a:r>
            <a:r>
              <a:rPr lang="en-US" sz="1800" dirty="0" smtClean="0"/>
              <a:t>	reduces </a:t>
            </a:r>
            <a:r>
              <a:rPr lang="en-US" sz="1800" dirty="0"/>
              <a:t>discretion, thereby curbing some opportunities for arbitrary action. It </a:t>
            </a:r>
            <a:r>
              <a:rPr lang="en-US" sz="1800" dirty="0" smtClean="0"/>
              <a:t>	increases </a:t>
            </a:r>
            <a:r>
              <a:rPr lang="en-US" sz="1800" dirty="0"/>
              <a:t>chances of exposure by maintaining detailed data on transactions, </a:t>
            </a:r>
            <a:r>
              <a:rPr lang="en-US" sz="1800" dirty="0" smtClean="0"/>
              <a:t>	making </a:t>
            </a:r>
            <a:r>
              <a:rPr lang="en-US" sz="1800" dirty="0"/>
              <a:t>it possible to track and link the corrupt with their wrongful acts. By making </a:t>
            </a:r>
            <a:r>
              <a:rPr lang="en-US" sz="1800" dirty="0" smtClean="0"/>
              <a:t>	rules </a:t>
            </a:r>
            <a:r>
              <a:rPr lang="en-US" sz="1800" dirty="0"/>
              <a:t>simpler and more transparent, e-government emboldens citizens and </a:t>
            </a:r>
            <a:r>
              <a:rPr lang="en-US" sz="1800" dirty="0" smtClean="0"/>
              <a:t>	businesses </a:t>
            </a:r>
            <a:r>
              <a:rPr lang="en-US" sz="1800" dirty="0"/>
              <a:t>to question unreasonable procedures and their arbitrary application</a:t>
            </a:r>
            <a:r>
              <a:rPr lang="en-US" sz="1800" dirty="0" smtClean="0"/>
              <a:t>.”</a:t>
            </a:r>
            <a:endParaRPr lang="fr-FR" sz="1800" dirty="0"/>
          </a:p>
          <a:p>
            <a:pPr indent="0" algn="r">
              <a:buNone/>
            </a:pPr>
            <a:endParaRPr lang="fr-FR" sz="1600" dirty="0"/>
          </a:p>
          <a:p>
            <a:pPr indent="0" algn="r">
              <a:buNone/>
            </a:pPr>
            <a:r>
              <a:rPr lang="fr-FR" sz="1600" dirty="0"/>
              <a:t> </a:t>
            </a:r>
            <a:r>
              <a:rPr lang="de-DE" sz="1600" dirty="0"/>
              <a:t>(</a:t>
            </a:r>
            <a:r>
              <a:rPr lang="de-DE" sz="1600" dirty="0" err="1"/>
              <a:t>Bhatnagar</a:t>
            </a:r>
            <a:r>
              <a:rPr lang="de-DE" sz="1600" dirty="0"/>
              <a:t> 2003: 30)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03703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0099CC"/>
                </a:solidFill>
              </a:rPr>
              <a:t>Empirical</a:t>
            </a:r>
            <a:r>
              <a:rPr lang="de-DE" dirty="0" smtClean="0">
                <a:solidFill>
                  <a:srgbClr val="0099CC"/>
                </a:solidFill>
              </a:rPr>
              <a:t> </a:t>
            </a:r>
            <a:r>
              <a:rPr lang="de-DE" dirty="0" err="1" smtClean="0">
                <a:solidFill>
                  <a:srgbClr val="0099CC"/>
                </a:solidFill>
              </a:rPr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77800" algn="l"/>
              </a:tabLst>
            </a:pPr>
            <a:r>
              <a:rPr lang="en-US" dirty="0" smtClean="0"/>
              <a:t>Anderson (2009)</a:t>
            </a:r>
          </a:p>
          <a:p>
            <a:pPr lvl="1">
              <a:tabLst>
                <a:tab pos="177800" algn="l"/>
              </a:tabLst>
            </a:pPr>
            <a:r>
              <a:rPr lang="en-US" dirty="0"/>
              <a:t>E-Government </a:t>
            </a:r>
            <a:r>
              <a:rPr lang="en-US" dirty="0" smtClean="0"/>
              <a:t>and Internet access have a negative impact on corruption</a:t>
            </a:r>
          </a:p>
          <a:p>
            <a:pPr lvl="1">
              <a:tabLst>
                <a:tab pos="177800" algn="l"/>
              </a:tabLst>
            </a:pPr>
            <a:endParaRPr lang="en-US" dirty="0"/>
          </a:p>
          <a:p>
            <a:pPr>
              <a:tabLst>
                <a:tab pos="177800" algn="l"/>
              </a:tabLst>
            </a:pPr>
            <a:r>
              <a:rPr lang="en-US" dirty="0" err="1" smtClean="0"/>
              <a:t>Khahaeli</a:t>
            </a:r>
            <a:r>
              <a:rPr lang="en-US" dirty="0" smtClean="0"/>
              <a:t> &amp; </a:t>
            </a:r>
            <a:r>
              <a:rPr lang="en-US" dirty="0" err="1" smtClean="0"/>
              <a:t>Stockemer</a:t>
            </a:r>
            <a:r>
              <a:rPr lang="en-US" dirty="0" smtClean="0"/>
              <a:t> (2013)</a:t>
            </a:r>
          </a:p>
          <a:p>
            <a:pPr lvl="1">
              <a:tabLst>
                <a:tab pos="177800" algn="l"/>
              </a:tabLst>
            </a:pPr>
            <a:r>
              <a:rPr lang="en-US" dirty="0" smtClean="0"/>
              <a:t>Internet use increases transparency and accountability</a:t>
            </a:r>
          </a:p>
          <a:p>
            <a:pPr lvl="1">
              <a:tabLst>
                <a:tab pos="177800" algn="l"/>
              </a:tabLst>
            </a:pPr>
            <a:endParaRPr lang="en-US" dirty="0"/>
          </a:p>
          <a:p>
            <a:pPr>
              <a:tabLst>
                <a:tab pos="177800" algn="l"/>
              </a:tabLst>
            </a:pPr>
            <a:r>
              <a:rPr lang="en-US" dirty="0" err="1" smtClean="0"/>
              <a:t>Goel</a:t>
            </a:r>
            <a:r>
              <a:rPr lang="en-US" dirty="0" smtClean="0"/>
              <a:t> et al. (2012)</a:t>
            </a:r>
          </a:p>
          <a:p>
            <a:pPr lvl="1">
              <a:tabLst>
                <a:tab pos="177800" algn="l"/>
              </a:tabLst>
            </a:pPr>
            <a:r>
              <a:rPr lang="en-US" dirty="0" smtClean="0"/>
              <a:t>Awareness of corruption on the internet reduces corruption</a:t>
            </a:r>
            <a:endParaRPr lang="en-US" dirty="0"/>
          </a:p>
          <a:p>
            <a:pPr>
              <a:tabLst>
                <a:tab pos="177800" algn="l"/>
              </a:tabLst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966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77" t="8803" r="13290" b="9502"/>
          <a:stretch/>
        </p:blipFill>
        <p:spPr>
          <a:xfrm>
            <a:off x="201488" y="167190"/>
            <a:ext cx="8763000" cy="535004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313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35" t="9264" r="13054" b="8097"/>
          <a:stretch/>
        </p:blipFill>
        <p:spPr>
          <a:xfrm>
            <a:off x="73596" y="222870"/>
            <a:ext cx="8988601" cy="5582394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473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endParaRPr lang="en-US" sz="2000" dirty="0" smtClean="0"/>
          </a:p>
          <a:p>
            <a:pPr indent="0" algn="ctr">
              <a:buNone/>
            </a:pPr>
            <a:endParaRPr lang="en-US" sz="2000" dirty="0" smtClean="0"/>
          </a:p>
          <a:p>
            <a:pPr indent="0" algn="ctr">
              <a:buNone/>
            </a:pPr>
            <a:endParaRPr lang="en-US" sz="2000" dirty="0"/>
          </a:p>
          <a:p>
            <a:pPr indent="0" algn="ctr">
              <a:buNone/>
            </a:pPr>
            <a:r>
              <a:rPr lang="de-DE" sz="2000" dirty="0" smtClean="0"/>
              <a:t>“</a:t>
            </a:r>
            <a:r>
              <a:rPr lang="en-US" sz="2000" dirty="0" smtClean="0"/>
              <a:t>Forums</a:t>
            </a:r>
            <a:r>
              <a:rPr lang="en-US" sz="2000" dirty="0"/>
              <a:t>, chatrooms and blogs […] [allow] enough room for a sufficiently wide range </a:t>
            </a:r>
            <a:r>
              <a:rPr lang="en-US" sz="2000" dirty="0" smtClean="0"/>
              <a:t>of subjects </a:t>
            </a:r>
            <a:r>
              <a:rPr lang="en-US" sz="2000" dirty="0"/>
              <a:t>that people can let off steam about government corruption or incompetence, </a:t>
            </a:r>
            <a:r>
              <a:rPr lang="en-US" sz="2000" dirty="0" smtClean="0"/>
              <a:t>thus giving </a:t>
            </a:r>
            <a:r>
              <a:rPr lang="en-US" sz="2000" dirty="0"/>
              <a:t>people more things to do with their frustrations before considering taking </a:t>
            </a:r>
            <a:r>
              <a:rPr lang="en-US" sz="2000" dirty="0" smtClean="0"/>
              <a:t>their </a:t>
            </a:r>
            <a:r>
              <a:rPr lang="de-DE" sz="2000" dirty="0" err="1" smtClean="0"/>
              <a:t>gripes</a:t>
            </a:r>
            <a:r>
              <a:rPr lang="de-DE" sz="2000" dirty="0" smtClean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streets</a:t>
            </a:r>
            <a:r>
              <a:rPr lang="de-DE" sz="2000" dirty="0" smtClean="0"/>
              <a:t>.“</a:t>
            </a:r>
            <a:endParaRPr lang="en-US" sz="2000" dirty="0" smtClean="0"/>
          </a:p>
          <a:p>
            <a:pPr indent="0" algn="ctr">
              <a:buNone/>
            </a:pPr>
            <a:endParaRPr lang="fr-FR" sz="2000" dirty="0" smtClean="0"/>
          </a:p>
          <a:p>
            <a:pPr indent="0" algn="r">
              <a:buNone/>
            </a:pPr>
            <a:r>
              <a:rPr lang="fr-FR" sz="1800" dirty="0" smtClean="0"/>
              <a:t> (</a:t>
            </a:r>
            <a:r>
              <a:rPr lang="de-DE" sz="1800" dirty="0" smtClean="0"/>
              <a:t>MacKinnon, 2007</a:t>
            </a:r>
            <a:r>
              <a:rPr lang="de-DE" sz="1800" dirty="0"/>
              <a:t>: 33)</a:t>
            </a:r>
          </a:p>
          <a:p>
            <a:pPr indent="0" algn="ctr">
              <a:buNone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24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pic>
        <p:nvPicPr>
          <p:cNvPr id="3074" name="Picture 2" descr="http://www.sierraexpressmedia.com/wp-content/uploads/2012/12/corrup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219031"/>
            <a:ext cx="3672407" cy="18022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hQSEBQUEhQSFBUUFRQVFBQVFBUVFRQUFBQVFBQVFBUXHCYeFxkjGRQUHy8gIycpLCwsFR4xNTAqNSYrLCkBCQoKDgwOFw8PFCwcHBwpKSkpKSwpKSkpLCwsKSwpKSkpKSwsKSkpLCksKSwpKSksKSwsKSkpKSwpLCwpKSksKf/AABEIAJUBUgMBIgACEQEDEQH/xAAcAAAABwEBAAAAAAAAAAAAAAAAAQIDBAUGBwj/xAA7EAACAQMDAgQEBQIFAgcAAAABAgMABBEFEiEGMQcTQVEiMmFxFEKBkaEjsRVSYsHRcvAkJTNjc6Lx/8QAFwEBAQEBAAAAAAAAAAAAAAAAAAECBP/EABwRAQEBAAMAAwAAAAAAAAAAAAARARIhQTFRYf/aAAwDAQACEQMRAD8A6wTRZozQrjdQs0Kj3tzsUmq7Sdc85iB6URcYovLqBf67HF8xGfaqXUOu0hG5wQvvjilGpEI9qPaKoI+qEltzLEQwxnisr0Z1+91cyRuAoXtz35I/2oOjvOo7kU3c6gka7mOBXJPEvqeWG5jWKTCk5bGO2RV91huk0zK7iSvpnJ/aoNW/VcX5TuP05pGudUC3gMrA4AyeKx/hFpmIWMiMG3H5gQT7d603XGhvc2rRxgbmGBntRFdpXWz3kbNApwM8njmqXSfEKb8d+GlUDkjIP0yOKuPDnpKWzidJSDkkjGeMj60beGiG9/FF23bgQM8cDHtQPdZa0sajfJsz9cZ+grP3UJe1Lhz2yME5rbat0hBcgecgbHbI/tTlh0lBEAFXgeh7UiubeE+pyGeSORnI4K7tx+hwT+lN9VaFcHVklijdlBQkjt8xz/BrrkOmRKcqqg/SpflD2FIMV1l0ab23QBirLgj7/UetVXTvSl3BF5ZCH2bJ/tXTNtK20GT0Tpd0bdKQT7AYxU/UumFmOS7j7HFXhNRZNTiXu6j9aCoHRURAEhMgHo3Iq3tdPSJdqKAPYCs71zrUttAs8TrtEkYYEZGxmAY5+xqwfqpVi83ZI6BQS6qSMYySPU/pQWT6VGxyUX9qWlii9lA/So0OuJJbefFmRSu5QgyW+gHvVe+vy/hzMUSIhSwikb4+OcHGcGiNAEo8VQaB1Ab6zWaPMZbPfB2sDgj9xVV0rq1xexzo8gRoZXiLIOSR2ODnHGKqtpkUW4e4rJa1utrMCe8ZDuAMuxd75PyKoHc9uBVf1iHjsHmiDxNGFcOz4Y4IyCvrn2NRG9LCmhfR5xvX96xXV+oTSaVHLBvO4RPJs+byjgvjHPbPartorO4s13NH5W1WyHCkY5+YHINWiR1B1TFahS7D4nVcf9RxmrK31BHUsrAgdz7VkOtrMTaZvhRmKbHQFTvIRgc4PPYVLubhbyxMUD4kkh4xkFSVx8WB8PNQXg1yIjcDlf8AMBkcfWl3GsRpH5mdyYzuXkY9+Ky3TTGO0SG4aaJ0XYyFMg44ypUEMD6GrHSbCOG1kREmSMlsCTJY57kLyQM+lKVJTrGB4jJGxkUEglFJwR37Ckaxq4EIly6oBuLAH5e5yKpfDcNFa+RNFIjLI+3dGQGQsSpz9q0msRBoHTazblK4UZPIqhxdajFuJi3wbd276Yzmmxr3wh9jbDj4hzwaz/S1pOuni3mgbzEQqFfBVgOFyQT3GKdTTcR4WO5icD5FYMgP0ycYqCd1R1KbeIOqMRuXJHoGIH+9WdtqJkjztYHFU17o81zprQzbRMyEZHYN+X/apegzSiKNJYmVlUB2yNpIHofWgrJNYIJBMnBI7GhVlLCCxPlvyT6fWjqotjQzQNFRtV9RuRA5HoDXNvC/VpJZZwxyQ3HGMd/+K3XWOpskRRI3kZhgBR6/7VlPDDo6e3eSWcBd5BCjnHc8n9aiKvXLa6TUlleN5IV7BecZ9SPer3qHzLyDyoYSpYYLMMAe5roBtlPcA0tYQOwFIjK9MdIC2tfK75Byfqe9Utr4TJHMZUlkUkk4DY7nOO3aui0hrlQcFlz7ZorNHw/tmYNIgdh6sMn+a0EemoEC4G0dhSry/SJdzsAOw+pPYD3NVmo9SiCMyyRyCMcs2M7R7kDnFVFvFbKvygD7U7is3rXWCRRwuvKTEASgFkRSM7mx6f8ANR7TqZXnjVLuB1OdycBjnts596hWsJAohIPvWGh12SfVLiAqWSBE2xhguS3dmzyR27VLXTZI76NxKsKupU24LP5hHO/2XHvig0N3qkYJTd8eM4Xkge5A7VmOn+oHk1K4t2k3RpGjJkYIJJDD+371A6Ovjb3V7HeBkd5i8cjq22SPGAEfGOABx9aMiUa0LhLa4MEkHltIE43A5VtpOQPTn3zVEvU5zDrFoqs2yZJQV3HaWXBBx796s+rdcubVBLGivEGHm4BMiJnl1UfNj2qD1JoVxcXdpPAigWzszea4TeGAGF2hj796utR1fyhGs0MzGQ7W8iN50T/rKrkDH096CPqGqGaOD8PMczkbWUA/0xzI3044+5FX0K7VAyTj1Pc1l+jelVt5J5lR41lc+TE5OYou7fCfk3vltvcDbnngarYaDM+JFxOunTG23bxtzs+YJkbyv1AoWj2U1godomhZFDbmXuRyG5zuz6d61ASoq6VGG3LHGDnOQigk++cd6DJdZQLLpDxwxyDKjyYvLYuQrDGFAJAxzz6Vb6NeGTT1DRSh/KCNGYyrbtuDhWxxn17VoBH/AN5oxEM9qDEdHaPdw6c1s6+RIPM8uUsjqu45GVBzkZNTtB0W5jtxFIIN+CHn3PIz5PLbWUfFj3OK1hFCoMv0r0rJZI8SzK8RZnTdH8alueSGwRnPoKd0XpL8NLNKs0mZ33yLtj27v9Pw5UY+taOhVFdq+hxXMflzorrnIByMH0Kkcg/WkQ9PRDuDJxtHms0uBjHAYnFWlDfj2oqHYaRFCCsSKg9l7ft6UoaTDu3CKLcfzbFzn3ziqG/8T9PhYq0+9lOCIkeTBBweVGDjB7E9j7VL0PrqzvGCwTKXOcRsGjkOO+1XA3Y+mexpEXTxZoLABTmaysvihpy7gLjcynGxI5WckZyFG3n5TQakLRlaqdB6ot71C9s+8KQGBVlZSRkZDAex5HHBq2DUBBKPZRF6Gc0B7aLZXOtT6pvI9ZgjMGEkhZEhNyu2QkuRIzgFVfKYAweB3+LFDxU0wvp34ny/KnjeJmKvuYLuMe3evDAM6H9PeqOi7aMJWUs+qbqa3jngswyNGr/1bhYpJPhBJijVHGDzgsy59uRU3Qes4bq0a5XKLGG81SQWjKLvYHHfjke/8VBfbaFc2l8cIQxAtZiASAd6DIB74wcfuaKlO3QjQo6I0aNsoPoKVmkN3pJohRk5patTeylgUGM8R7l4UhkSV4/68avhsDYxwc5p/rG1hGnyH8+z+myk7zIfk2EclicdqLxC6fnvYUhhjT/1EkMkjgRgKT8JUZZiePTGPWrnSdECKGkht0cYx5W5gOPQuox69hRGOv8ASrw2+nTMrStAyvcQjG9vhxnB7sMnj3rR68XurV4YY3DTIV3SIUWMEcls85HsK0oSj2j6UGZt+npoILeK3kjxCNriVSwlG3H5eVOec07P0yZ2Q3Hk4jkWRViQg7l5Xc5OcZ5wAK0OKUooRU33TcEsgldMSKMCRGaNwPbchBxUi00iOMkquCfmYku5+7MSf0p6fUokYK8sSsxCqrSIrFiQAApOSSSBj61n9T8T9Pgco04ZwcMsStJg5wQSo2kj2BNINKsdLCCqvS+qLe4gaeJ9yICX+FwybV3nchG4HbgjjnPGaxc/iPfTy7LGwIXJHnXSyKoA7s5+FYxgerHnjvxVmjpGKqequpo7C2M8iSOoZV2x7c5ckDO4gAcd/tXKdY8TtSt5tjT2EhCglYQskalmK7CwO7cMZwD25zWk6i1o6h05JOVUNtV2UcqHhuFV9ufQgH3+bHNIq+6M8Q49RllRInj8pUbLMG3BiVPAHGDj1Pes7qvX2pJctH5WnwRrKVLS3EQYor4z8cwIJXn5fXtWZ8Fbv/zJ1P57Z/4eJ8fphuwrP+JGn+Vql3gYDys4P/ygSH+WarkSPQuudQ29nH5lxIsa5IXOSzH2RVyWOPYfesjP4yWoVmjgvZUXvIsIWMfdi3w847gd6i9fWlncWVpPdSzQnygYnjiaUf1I0ZlZR8IPAIyy8j17VhNJktkjZY9XvYlUnbELedcsR86pFOVJP1I5Hap0sdi6X61jvgxjiuY9oz/ViKqwz+SQZVjyDjg89u9YrV/GaaG5ki/DRYhmeN8yOzERtgkHAAJHI7/8wPDV9VlukdnufwoJ8wz7tjrtIAjVzncTjleB6n0LPW/hvez6hcSW8O6OQh9xdEBZkAcfE2Tzu9qLD3U/W2sxIk7BLeGbHlBEjfuu8B9+XBIz3A7HgVI6e1vU9XDJHcxwCALvZQYjMz527tmWA+E9tox6EnjX9WdKS3mmxQf0xMv4diXJKh41w/Kgk92qJ4d9BTae8rSzRuJVUbUD8MrMQ2W+jH0pUcy0Hri7trxd88zKJdksckjyqy+aUcc5wRzhsDnH2r0IT/Fc8uvBaGSaWRriZRJI8mxFUBd7bsZOfX1+groccWABknAHJ+nvTV0TGs34h2E0+nTJb5LnYSq/M8auDIg98r6euCPWtMVo9tRHk+WUqSrqAwOCGUhkwuMBSRjnuMdwMYqboWlz3E6Jah2kypVlyPKwchmbGFC9z9/0r03daVFKQZIopCOxeNWP7sD7U9Baog2oqoPZVCj9gMVatEoOB6n1OPX3rlvTelS2/Ukx8mXyZDcYk8tvLAkAmGHxgcjb/wDuK6vijFSs1yvw00O4tNSu42hlWAqypIUIRjFN/TIY8NlGYg5rbwa3ObxoGs5VhUErdbwY2wAR8O3jOSO/cVfUW2hTVKUU5ihQrFdcdMTzT2d1bKjSWsm5kLiMyR7kcKrHjurDn/Oama5b3F1ZXETWoUypsRPxEbMMqTvkO0Iu1wnAZs1qCaLfSjKdDWN1a2aW9xCmYVbY6TIwk+NmVCO6H4sZJI471VdJ9L3MEt4k0Cm1vHPwieMmNW80NuHG7Kuq4X2+ldBoUo5PL4GtuO28+HJ27o3LYzxuIlAJx3IAoV1rNCh2itRNRtREUaNYNE8qpjcyqSQAGIBJJwAM9yTT23n9q8/xXlnHqKFbe5nkW6AEk9wAFZZgNyxxJkgHkZfnHP1uZWdd/Ao1Htmuf+JniO1gwt7dQZ3QuZGGVjTLAEL+ZztJ54HGc5qj0foq41OzW5ur+cNIHaMbtyqFLrufDKoGQeABgDv6BPsddJ/T71m9Y8SLC1do5Z/6iZDIkbuwYflOBtB/WuPeG+t3SX8EUUkjRySASRF2KFDkOxByAVTcwYf5fbNN+KVrs1W4JG3cVlBJPxKY4/lwAPmDDv3HoavEdp6p6ySzs1utjyq5iCqpCHEqllJyDjgdseuKqugfEQ6lNLGYBCI1V1/qeYWy+w5+EAdx2rE6h1RLqOmJaWtrM/kJCZpch1AgUKBFtyWZiAcd8Z4PJqx8Iel7u2upJJoZI43gCguAvxb42ChTyOFb0p4RQXHirqXnFPNjB3sgRYYguQSgALDd3ORnPZc+oPRukeiZ7ac3F1eSXMm0gIWkKI7HDnLMdxwMDgDufasq/g7dPeSTeZbxIbh5UxuZtpcsvwBQM4x+b3rrpj/mm6seXuqLby728XAAW4mAGM8eY2ME8dvX6/U10DxR6StbbToJbWFYj5iKzg8ukkbH4yT8XKqf+K3Nz4ZWEs7zSwl3kYuwaR9m49/gUgVpWsIyqoUQqu3arKGA2jC4B9hTkOTeCk0n4a/WJR5g8t4s5EZkMcgXn0GVXOPf0qjXQtVnuw99aXV4oJ3xPJ5URGDtCMp2qoJB+EYrvaIAMAAAeg7UeKlHItX8M7u88uQQ2NmqKUS2QtgKSWLyPGvxPnHb2H1zq+m+hXh0yWxnkRxJ5oDoD8IlA4w3fDZP61szSPNX3H71KMb0j4VwWE4nSWaSQKy/FsC4YYPwgf71bal0JZXEzTTwLJI23JZnwdowvwhgOAParLVXkEZMTICAT8SlgeOOxqn6G6iku7JZZQPM3OG2jAyrEcDJ9qU/V/b2iJGsaqAigKqgcBQMAAH0xRx2SKcqiKfcIo/sKzOlasPx8sTSzl2UOInACIucfBge/wBTU276kAufw64D7d+5zhcZxge5qC+pInXcVyMgAkZ5APrVPaahKzsjiPGMq6NkE/UVltOM/wDjNwjTd4YyMKOwZhgfY5/eg6JuoVHUkADP6mlKaqHxRE0VIY4ooyaISGgjUbCgUr0N9IxxQQcUCw1AtSVozQDzqBlpAXmjK0C/NoM1JK05igQGoE0WDmlFKAE0RNGyUAnFAXmUKLaaFAk0WaBo6KSxrzNrqbNUnHfbeSZ5/wDfY+/fj19q9C9TaXLcW7RQTNbuxX+qudyqCCwXBHJxjv2JrKdP+DdtBIss0klw6ncAwCR7h2JUZLY78mrmwTevPDaPUXEokMUqjZv2B1ZNxIDrkHIycEEd+c8YorDwdnWMwvqMogY5aGJXCNnk5VpNv8HOOa6jR4pdRnul+hbWwH9FCXK7Wlc7pCO+M9lXP5VAH3q5udOikx5kccmO29FfH23A4or+62ITkjjAIXcQffHrVL0hrSSwP/4h7gxuyvI6CMgjkqFAGAKg0KQhRhQAB2AGAPsBS8Vn7DqJroM1vt8sMyiRs/EVODtA9M55qPp/U7vdPaTLskVd6uh+F0JxkZ7EH0qDUZpAnXOMjPtkZrGdL6hN+PvIZZGdUMZj3Y4VlOQMAeoNQtdRItWs3XAz5qtzwcrnn9qqtnfdQQQuqSSKrOcKDxk98CmJOpFEqRiOZt5wHCEoMe7elZ7xGtvMS3IXeUnicgDJ2hhn+D/FauxkDICB2A9O1RFN1F1XJazwp5O9Zn2AhsEHBIyD6cGmuptSu4LdrhGj+D4jFtPKjkjdnvil9V6JJcPAY8f0ZBJk+uMjH81Y6lp7TwGI8b12t9sYNBHv9S8yyEiy+TvUHfgHbkegPGap9as82L7FO7YdsrMQxbHzA++eauY+llNqLeQ70AAGfpjH9qmQaIoXaxLDGMH2oK7pbU/OsI2dssYxuP1281V+HzeWk0ZBAE8pXIOCrMWGP3rV2+kxoMKoA9vSnxaoOwAoMffWr/4rHOiEoI2jc/dlI/satdQtDJIC0KumOCfmBq+RlzxinCtBmbXpzE6yqDGFBBUE4bPuKeuunN10LhGKvt2H2K5zz+taGkswAyaCBPpZdNrO2fcHFS4oNqgd8VS3XWcCTLFuXc3pnnir2CcMMg0CgtF5dLzSXlAGSaqDCUNtZ3VOureE4d1B+pFN6Z13bzthHU/Y1F7acJR7abWYEZFU971Ukcmw/MRkD6CiLzFHVFpvVCSuUHcelXW6hCiKFJ3UiRuOKodzRis9+Ncuwz2pOj64zStG3pUI0dCkA1Hu1JU4ODiqkS80VZfRriSR3V2+U8fahNqzwzFDyCMiosamhWHk6ilyeD3NCrSNgaGaBoUaCiLUWKIx5ogb/pRbzmlBcUkJQJfsaw/RFnk6hGeA1w//ANlU1sbywZyMOVA7getLsNNSIHaOSck+5oM70poktlD5G0OisxRuxwxJAb681YWOgAXDXL8yMAo/0qDnA/U1e4oFqgpp+mI2n84ZVyMEg4yByAfepJ0KI4LKCR2J71OeYDuQKjT6vGvdh+9A+LRfYU6sYFV1/r0cUe9iAvfJ4FUydfRSKTEd+P8ALzQjV4oVzyx8UVa5EDo6MTgbhwa0Wu6qyxZX1oL5p1Hciki5U9iDXOFu5XRiZMfXP9qz/TXUs63/AJTuWQ5xmpSNN4i9azWbL5YBDHGSTx+1aO01Ay2YcnBK5/cVi/FWzMkAYAkgg8DP0rQ9MKWsVBBB2Dg/ah4jdI60rTuok3lTyM5x/wB4qw6o66FqwXaxLHjAz+59KyHSOhSw38zFcIxyD+tbDXtLMmMD+KLvyq26ylODggH3rQRXbTwnB5IrOTdJvIu3LD7cVoOlumjbpt3MR/qJJ/mmI43qGlNHqaq7nLNndnn14z+ldu6djCxgBs8VA1noWKeQOygsvY+oq20nRvJGM8CmYu7ViTUHV4WaIhe+KstlDZWmXnLW+jroSsSpkySdw79/rUjproq6M6MQYwrAk+v24rv0lgh7gUcVki9gKzGuRnToSsYB74rPanoha5WQAcZHb3rX4obBVZZGHQ2W5Eg44wRir+VnyMZqwwKGRQptBxzSXTind4ovMHvVFJ/hDby3Jz6elFDoG2TeOKvBKPeiM4qAInFE44NLEwNINyvagyq2Mi3BZcYPeriHRgzb271YCRPpRvcAUEU6OnsKOpP4oUKBNCjzRVWgqt1HqCKE4c4PtVlmuY+J2uG3dCqBiTjk4xUHSLW5DqGHY0mfUY0+ZgKy515o7DzAMkJnA+2cCsf0NqH413kuX/MQEzgKPbHqaI6anUcJOA4z9xTGvdTpaxGRvlAz71y7rHQy11F+DyG3csuQAvucVstb0GSeyMZ+Yrj9aKtOmerheRl0BxyBkY7VktU67mXUVtwBtJHOeec+n6UXRGiXVqhjYDGTgjPrUx/D5pLpbhy24EHHpUPR+JOoSpab4nKkYOR9+aY8O9NNxAskzs7HnJP7VsdR6bWeLY4BHqDUrRdDW3QKoAA7AVUvTP8AXem77R0UZ+EgD9KofC3RmjhIlTBJPeumzWobuKKGyVOwoeRzTVuiXfUI5lwFU8jHetTq/TzTQ7NzDPqDg/vWn8sewoyRQYvSOjPKXact9WOanW/RESyeZtXd74Ga028e9NtdAUgjS6MrDDAU9b2KKMDtRtdgjioVvfHdzQTkslBzjmnig9qrJ9UwcU1NqRBFEXGAPai8we9UtxqvFRkvmIz6fzQaRpQKQLsVQyXLY9aYgmbPcmg1Iem57kKKZtHOOaj6lET2qhZ1GkNqfFRIISFIpIsyagfTV8nFT7aYmqy0ssNVykdAm4c44qkW/Yvir6ReKzdxAwkyB60Eia8YNio8962asI7LdyRzS5dL+lBHUvszUNLty2CcfWtBBbYXFNNpoznFBXQSNnGT96jSysJOTV8lnj0qsv8ATiWyKBu6kIIxzTTXDEVZ21hwM1IbTRQUu7/U1HV0LAewoqqHTR0RoUbExrkHi/IH2KnLbxgDk11ydMjFUh6XRn3sAT9ahiP03p++1VXH5R/aji6IiViyAKT3xxmtBbwBBgU7vpEV1poUaHOBmrERjGPSkvJVbJq+GxQWgiHsKVuFUE2rkNik3F8wwfSg0DygUy18BVS18SvFQLgkjIJzRGle9GM1Dk1X61XqzbOaiQk5Oc0FzHqJIqNNqB5xRQRHFOLpuTQNWmoFu9JupCW7nFTYNL21I/w3J5oI9kPgyajxxEPVwlpiiaAZoqouLUls09NZ5Aq1EQpXFEU0el5FOxaaB6Va7gKT+IFBFFjRrpw9qki4FOg1QiOHApRjzR5o91A3+FFLWECjzQzQEIRS9tEDR5ogEVHe1Gc1IzSTQwlFxS6RmjzRSyaImkZoZoQvNEVFJzR5oQYFHmkZoqB3NCm6FCGzQoGhRoh6RupbU3iiBuoUoR0oJQNntVJLZHzM1odlNFFzQU81hkg1Iawyoq0AFEZRRFcmnYFPR6eKO7uQKbt76oJBsBim104D0opNQpD3tBMitwPanTIBVTJf4p+ObIop9roZp38UMVUSk57GiWQ4oLRb0H1qPPc81XWqtk5qQ8JJ9aIfjvvSkte1HS0IOakLafSgbnvSBmmvxRPPNSzZZpxLOghxTtVpbzEimxaU9HDigdVqPFBVpVUEBR0MihmgMUdI3ijD0CqI0mR8VEa75oJdHio63QofjBQSMUNtMi8FF+MFA/ijxUY3gpBvxUEvFDFQlv8ANG19igm4oVW/4lQqiYaFChRoijC0KFEKFHQoUCXNVFzckNQoVAf4o4pj8WSaFCgK6k7VFd+RQoUC3TJ7mrCCAEUKFAGtxUu2ioqFECaIZokiFChQOLbinfIFChQLSEUrYKFCgG76URehQoovNojKaFCqCEtJeU0KFREY3JzTpmNChVDMk5qRBMaFCoF3TfDWbubwhiKFCmhVvdk1Fl1Rg2KFCoqU10cUT3jbTQoUDFvfMT3pprxt3ehQoJUEp3d6fmkOKFCiIu8+9FQoVV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8" descr="data:image/jpeg;base64,/9j/4AAQSkZJRgABAQAAAQABAAD/2wCEAAkGBhQSEBQUEhQSFBUUFRQVFBQVFBUVFRQUFBQVFBQVFBUXHCYeFxkjGRQUHy8gIycpLCwsFR4xNTAqNSYrLCkBCQoKDgwOFw8PFCwcHBwpKSkpKSwpKSkpLCwsKSwpKSkpKSwsKSkpLCksKSwpKSksKSwsKSkpKSwpLCwpKSksKf/AABEIAJUBUgMBIgACEQEDEQH/xAAcAAAABwEBAAAAAAAAAAAAAAAAAQIDBAUGBwj/xAA7EAACAQMDAgQEBQIFAgcAAAABAgMABBEFEiEGMQcTQVEiMmFxFEKBkaEjsRVSYsHRcvAkJTNjc6Lx/8QAFwEBAQEBAAAAAAAAAAAAAAAAAAECBP/EABwRAQEBAAMAAwAAAAAAAAAAAAARARIhQTFRYf/aAAwDAQACEQMRAD8A6wTRZozQrjdQs0Kj3tzsUmq7Sdc85iB6URcYovLqBf67HF8xGfaqXUOu0hG5wQvvjilGpEI9qPaKoI+qEltzLEQwxnisr0Z1+91cyRuAoXtz35I/2oOjvOo7kU3c6gka7mOBXJPEvqeWG5jWKTCk5bGO2RV91huk0zK7iSvpnJ/aoNW/VcX5TuP05pGudUC3gMrA4AyeKx/hFpmIWMiMG3H5gQT7d603XGhvc2rRxgbmGBntRFdpXWz3kbNApwM8njmqXSfEKb8d+GlUDkjIP0yOKuPDnpKWzidJSDkkjGeMj60beGiG9/FF23bgQM8cDHtQPdZa0sajfJsz9cZ+grP3UJe1Lhz2yME5rbat0hBcgecgbHbI/tTlh0lBEAFXgeh7UiubeE+pyGeSORnI4K7tx+hwT+lN9VaFcHVklijdlBQkjt8xz/BrrkOmRKcqqg/SpflD2FIMV1l0ab23QBirLgj7/UetVXTvSl3BF5ZCH2bJ/tXTNtK20GT0Tpd0bdKQT7AYxU/UumFmOS7j7HFXhNRZNTiXu6j9aCoHRURAEhMgHo3Iq3tdPSJdqKAPYCs71zrUttAs8TrtEkYYEZGxmAY5+xqwfqpVi83ZI6BQS6qSMYySPU/pQWT6VGxyUX9qWlii9lA/So0OuJJbefFmRSu5QgyW+gHvVe+vy/hzMUSIhSwikb4+OcHGcGiNAEo8VQaB1Ab6zWaPMZbPfB2sDgj9xVV0rq1xexzo8gRoZXiLIOSR2ODnHGKqtpkUW4e4rJa1utrMCe8ZDuAMuxd75PyKoHc9uBVf1iHjsHmiDxNGFcOz4Y4IyCvrn2NRG9LCmhfR5xvX96xXV+oTSaVHLBvO4RPJs+byjgvjHPbPartorO4s13NH5W1WyHCkY5+YHINWiR1B1TFahS7D4nVcf9RxmrK31BHUsrAgdz7VkOtrMTaZvhRmKbHQFTvIRgc4PPYVLubhbyxMUD4kkh4xkFSVx8WB8PNQXg1yIjcDlf8AMBkcfWl3GsRpH5mdyYzuXkY9+Ky3TTGO0SG4aaJ0XYyFMg44ypUEMD6GrHSbCOG1kREmSMlsCTJY57kLyQM+lKVJTrGB4jJGxkUEglFJwR37Ckaxq4EIly6oBuLAH5e5yKpfDcNFa+RNFIjLI+3dGQGQsSpz9q0msRBoHTazblK4UZPIqhxdajFuJi3wbd276Yzmmxr3wh9jbDj4hzwaz/S1pOuni3mgbzEQqFfBVgOFyQT3GKdTTcR4WO5icD5FYMgP0ycYqCd1R1KbeIOqMRuXJHoGIH+9WdtqJkjztYHFU17o81zprQzbRMyEZHYN+X/apegzSiKNJYmVlUB2yNpIHofWgrJNYIJBMnBI7GhVlLCCxPlvyT6fWjqotjQzQNFRtV9RuRA5HoDXNvC/VpJZZwxyQ3HGMd/+K3XWOpskRRI3kZhgBR6/7VlPDDo6e3eSWcBd5BCjnHc8n9aiKvXLa6TUlleN5IV7BecZ9SPer3qHzLyDyoYSpYYLMMAe5roBtlPcA0tYQOwFIjK9MdIC2tfK75Byfqe9Utr4TJHMZUlkUkk4DY7nOO3aui0hrlQcFlz7ZorNHw/tmYNIgdh6sMn+a0EemoEC4G0dhSry/SJdzsAOw+pPYD3NVmo9SiCMyyRyCMcs2M7R7kDnFVFvFbKvygD7U7is3rXWCRRwuvKTEASgFkRSM7mx6f8ANR7TqZXnjVLuB1OdycBjnts596hWsJAohIPvWGh12SfVLiAqWSBE2xhguS3dmzyR27VLXTZI76NxKsKupU24LP5hHO/2XHvig0N3qkYJTd8eM4Xkge5A7VmOn+oHk1K4t2k3RpGjJkYIJJDD+371A6Ovjb3V7HeBkd5i8cjq22SPGAEfGOABx9aMiUa0LhLa4MEkHltIE43A5VtpOQPTn3zVEvU5zDrFoqs2yZJQV3HaWXBBx796s+rdcubVBLGivEGHm4BMiJnl1UfNj2qD1JoVxcXdpPAigWzszea4TeGAGF2hj796utR1fyhGs0MzGQ7W8iN50T/rKrkDH096CPqGqGaOD8PMczkbWUA/0xzI3044+5FX0K7VAyTj1Pc1l+jelVt5J5lR41lc+TE5OYou7fCfk3vltvcDbnngarYaDM+JFxOunTG23bxtzs+YJkbyv1AoWj2U1godomhZFDbmXuRyG5zuz6d61ASoq6VGG3LHGDnOQigk++cd6DJdZQLLpDxwxyDKjyYvLYuQrDGFAJAxzz6Vb6NeGTT1DRSh/KCNGYyrbtuDhWxxn17VoBH/AN5oxEM9qDEdHaPdw6c1s6+RIPM8uUsjqu45GVBzkZNTtB0W5jtxFIIN+CHn3PIz5PLbWUfFj3OK1hFCoMv0r0rJZI8SzK8RZnTdH8alueSGwRnPoKd0XpL8NLNKs0mZ33yLtj27v9Pw5UY+taOhVFdq+hxXMflzorrnIByMH0Kkcg/WkQ9PRDuDJxtHms0uBjHAYnFWlDfj2oqHYaRFCCsSKg9l7ft6UoaTDu3CKLcfzbFzn3ziqG/8T9PhYq0+9lOCIkeTBBweVGDjB7E9j7VL0PrqzvGCwTKXOcRsGjkOO+1XA3Y+mexpEXTxZoLABTmaysvihpy7gLjcynGxI5WckZyFG3n5TQakLRlaqdB6ot71C9s+8KQGBVlZSRkZDAex5HHBq2DUBBKPZRF6Gc0B7aLZXOtT6pvI9ZgjMGEkhZEhNyu2QkuRIzgFVfKYAweB3+LFDxU0wvp34ny/KnjeJmKvuYLuMe3evDAM6H9PeqOi7aMJWUs+qbqa3jngswyNGr/1bhYpJPhBJijVHGDzgsy59uRU3Qes4bq0a5XKLGG81SQWjKLvYHHfjke/8VBfbaFc2l8cIQxAtZiASAd6DIB74wcfuaKlO3QjQo6I0aNsoPoKVmkN3pJohRk5patTeylgUGM8R7l4UhkSV4/68avhsDYxwc5p/rG1hGnyH8+z+myk7zIfk2EclicdqLxC6fnvYUhhjT/1EkMkjgRgKT8JUZZiePTGPWrnSdECKGkht0cYx5W5gOPQuox69hRGOv8ASrw2+nTMrStAyvcQjG9vhxnB7sMnj3rR68XurV4YY3DTIV3SIUWMEcls85HsK0oSj2j6UGZt+npoILeK3kjxCNriVSwlG3H5eVOec07P0yZ2Q3Hk4jkWRViQg7l5Xc5OcZ5wAK0OKUooRU33TcEsgldMSKMCRGaNwPbchBxUi00iOMkquCfmYku5+7MSf0p6fUokYK8sSsxCqrSIrFiQAApOSSSBj61n9T8T9Pgco04ZwcMsStJg5wQSo2kj2BNINKsdLCCqvS+qLe4gaeJ9yICX+FwybV3nchG4HbgjjnPGaxc/iPfTy7LGwIXJHnXSyKoA7s5+FYxgerHnjvxVmjpGKqequpo7C2M8iSOoZV2x7c5ckDO4gAcd/tXKdY8TtSt5tjT2EhCglYQskalmK7CwO7cMZwD25zWk6i1o6h05JOVUNtV2UcqHhuFV9ufQgH3+bHNIq+6M8Q49RllRInj8pUbLMG3BiVPAHGDj1Pes7qvX2pJctH5WnwRrKVLS3EQYor4z8cwIJXn5fXtWZ8Fbv/zJ1P57Z/4eJ8fphuwrP+JGn+Vql3gYDys4P/ygSH+WarkSPQuudQ29nH5lxIsa5IXOSzH2RVyWOPYfesjP4yWoVmjgvZUXvIsIWMfdi3w847gd6i9fWlncWVpPdSzQnygYnjiaUf1I0ZlZR8IPAIyy8j17VhNJktkjZY9XvYlUnbELedcsR86pFOVJP1I5Hap0sdi6X61jvgxjiuY9oz/ViKqwz+SQZVjyDjg89u9YrV/GaaG5ki/DRYhmeN8yOzERtgkHAAJHI7/8wPDV9VlukdnufwoJ8wz7tjrtIAjVzncTjleB6n0LPW/hvez6hcSW8O6OQh9xdEBZkAcfE2Tzu9qLD3U/W2sxIk7BLeGbHlBEjfuu8B9+XBIz3A7HgVI6e1vU9XDJHcxwCALvZQYjMz527tmWA+E9tox6EnjX9WdKS3mmxQf0xMv4diXJKh41w/Kgk92qJ4d9BTae8rSzRuJVUbUD8MrMQ2W+jH0pUcy0Hri7trxd88zKJdksckjyqy+aUcc5wRzhsDnH2r0IT/Fc8uvBaGSaWRriZRJI8mxFUBd7bsZOfX1+groccWABknAHJ+nvTV0TGs34h2E0+nTJb5LnYSq/M8auDIg98r6euCPWtMVo9tRHk+WUqSrqAwOCGUhkwuMBSRjnuMdwMYqboWlz3E6Jah2kypVlyPKwchmbGFC9z9/0r03daVFKQZIopCOxeNWP7sD7U9Baog2oqoPZVCj9gMVatEoOB6n1OPX3rlvTelS2/Ukx8mXyZDcYk8tvLAkAmGHxgcjb/wDuK6vijFSs1yvw00O4tNSu42hlWAqypIUIRjFN/TIY8NlGYg5rbwa3ObxoGs5VhUErdbwY2wAR8O3jOSO/cVfUW2hTVKUU5ihQrFdcdMTzT2d1bKjSWsm5kLiMyR7kcKrHjurDn/Oama5b3F1ZXETWoUypsRPxEbMMqTvkO0Iu1wnAZs1qCaLfSjKdDWN1a2aW9xCmYVbY6TIwk+NmVCO6H4sZJI471VdJ9L3MEt4k0Cm1vHPwieMmNW80NuHG7Kuq4X2+ldBoUo5PL4GtuO28+HJ27o3LYzxuIlAJx3IAoV1rNCh2itRNRtREUaNYNE8qpjcyqSQAGIBJJwAM9yTT23n9q8/xXlnHqKFbe5nkW6AEk9wAFZZgNyxxJkgHkZfnHP1uZWdd/Ao1Htmuf+JniO1gwt7dQZ3QuZGGVjTLAEL+ZztJ54HGc5qj0foq41OzW5ur+cNIHaMbtyqFLrufDKoGQeABgDv6BPsddJ/T71m9Y8SLC1do5Z/6iZDIkbuwYflOBtB/WuPeG+t3SX8EUUkjRySASRF2KFDkOxByAVTcwYf5fbNN+KVrs1W4JG3cVlBJPxKY4/lwAPmDDv3HoavEdp6p6ySzs1utjyq5iCqpCHEqllJyDjgdseuKqugfEQ6lNLGYBCI1V1/qeYWy+w5+EAdx2rE6h1RLqOmJaWtrM/kJCZpch1AgUKBFtyWZiAcd8Z4PJqx8Iel7u2upJJoZI43gCguAvxb42ChTyOFb0p4RQXHirqXnFPNjB3sgRYYguQSgALDd3ORnPZc+oPRukeiZ7ac3F1eSXMm0gIWkKI7HDnLMdxwMDgDufasq/g7dPeSTeZbxIbh5UxuZtpcsvwBQM4x+b3rrpj/mm6seXuqLby728XAAW4mAGM8eY2ME8dvX6/U10DxR6StbbToJbWFYj5iKzg8ukkbH4yT8XKqf+K3Nz4ZWEs7zSwl3kYuwaR9m49/gUgVpWsIyqoUQqu3arKGA2jC4B9hTkOTeCk0n4a/WJR5g8t4s5EZkMcgXn0GVXOPf0qjXQtVnuw99aXV4oJ3xPJ5URGDtCMp2qoJB+EYrvaIAMAAAeg7UeKlHItX8M7u88uQQ2NmqKUS2QtgKSWLyPGvxPnHb2H1zq+m+hXh0yWxnkRxJ5oDoD8IlA4w3fDZP61szSPNX3H71KMb0j4VwWE4nSWaSQKy/FsC4YYPwgf71bal0JZXEzTTwLJI23JZnwdowvwhgOAParLVXkEZMTICAT8SlgeOOxqn6G6iku7JZZQPM3OG2jAyrEcDJ9qU/V/b2iJGsaqAigKqgcBQMAAH0xRx2SKcqiKfcIo/sKzOlasPx8sTSzl2UOInACIucfBge/wBTU276kAufw64D7d+5zhcZxge5qC+pInXcVyMgAkZ5APrVPaahKzsjiPGMq6NkE/UVltOM/wDjNwjTd4YyMKOwZhgfY5/eg6JuoVHUkADP6mlKaqHxRE0VIY4ooyaISGgjUbCgUr0N9IxxQQcUCw1AtSVozQDzqBlpAXmjK0C/NoM1JK05igQGoE0WDmlFKAE0RNGyUAnFAXmUKLaaFAk0WaBo6KSxrzNrqbNUnHfbeSZ5/wDfY+/fj19q9C9TaXLcW7RQTNbuxX+qudyqCCwXBHJxjv2JrKdP+DdtBIss0klw6ncAwCR7h2JUZLY78mrmwTevPDaPUXEokMUqjZv2B1ZNxIDrkHIycEEd+c8YorDwdnWMwvqMogY5aGJXCNnk5VpNv8HOOa6jR4pdRnul+hbWwH9FCXK7Wlc7pCO+M9lXP5VAH3q5udOikx5kccmO29FfH23A4or+62ITkjjAIXcQffHrVL0hrSSwP/4h7gxuyvI6CMgjkqFAGAKg0KQhRhQAB2AGAPsBS8Vn7DqJroM1vt8sMyiRs/EVODtA9M55qPp/U7vdPaTLskVd6uh+F0JxkZ7EH0qDUZpAnXOMjPtkZrGdL6hN+PvIZZGdUMZj3Y4VlOQMAeoNQtdRItWs3XAz5qtzwcrnn9qqtnfdQQQuqSSKrOcKDxk98CmJOpFEqRiOZt5wHCEoMe7elZ7xGtvMS3IXeUnicgDJ2hhn+D/FauxkDICB2A9O1RFN1F1XJazwp5O9Zn2AhsEHBIyD6cGmuptSu4LdrhGj+D4jFtPKjkjdnvil9V6JJcPAY8f0ZBJk+uMjH81Y6lp7TwGI8b12t9sYNBHv9S8yyEiy+TvUHfgHbkegPGap9as82L7FO7YdsrMQxbHzA++eauY+llNqLeQ70AAGfpjH9qmQaIoXaxLDGMH2oK7pbU/OsI2dssYxuP1281V+HzeWk0ZBAE8pXIOCrMWGP3rV2+kxoMKoA9vSnxaoOwAoMffWr/4rHOiEoI2jc/dlI/satdQtDJIC0KumOCfmBq+RlzxinCtBmbXpzE6yqDGFBBUE4bPuKeuunN10LhGKvt2H2K5zz+taGkswAyaCBPpZdNrO2fcHFS4oNqgd8VS3XWcCTLFuXc3pnnir2CcMMg0CgtF5dLzSXlAGSaqDCUNtZ3VOureE4d1B+pFN6Z13bzthHU/Y1F7acJR7abWYEZFU971Ukcmw/MRkD6CiLzFHVFpvVCSuUHcelXW6hCiKFJ3UiRuOKodzRis9+Ncuwz2pOj64zStG3pUI0dCkA1Hu1JU4ODiqkS80VZfRriSR3V2+U8fahNqzwzFDyCMiosamhWHk6ilyeD3NCrSNgaGaBoUaCiLUWKIx5ogb/pRbzmlBcUkJQJfsaw/RFnk6hGeA1w//ANlU1sbywZyMOVA7getLsNNSIHaOSck+5oM70poktlD5G0OisxRuxwxJAb681YWOgAXDXL8yMAo/0qDnA/U1e4oFqgpp+mI2n84ZVyMEg4yByAfepJ0KI4LKCR2J71OeYDuQKjT6vGvdh+9A+LRfYU6sYFV1/r0cUe9iAvfJ4FUydfRSKTEd+P8ALzQjV4oVzyx8UVa5EDo6MTgbhwa0Wu6qyxZX1oL5p1Hciki5U9iDXOFu5XRiZMfXP9qz/TXUs63/AJTuWQ5xmpSNN4i9azWbL5YBDHGSTx+1aO01Ay2YcnBK5/cVi/FWzMkAYAkgg8DP0rQ9MKWsVBBB2Dg/ah4jdI60rTuok3lTyM5x/wB4qw6o66FqwXaxLHjAz+59KyHSOhSw38zFcIxyD+tbDXtLMmMD+KLvyq26ylODggH3rQRXbTwnB5IrOTdJvIu3LD7cVoOlumjbpt3MR/qJJ/mmI43qGlNHqaq7nLNndnn14z+ldu6djCxgBs8VA1noWKeQOygsvY+oq20nRvJGM8CmYu7ViTUHV4WaIhe+KstlDZWmXnLW+jroSsSpkySdw79/rUjproq6M6MQYwrAk+v24rv0lgh7gUcVki9gKzGuRnToSsYB74rPanoha5WQAcZHb3rX4obBVZZGHQ2W5Eg44wRir+VnyMZqwwKGRQptBxzSXTind4ovMHvVFJ/hDby3Jz6elFDoG2TeOKvBKPeiM4qAInFE44NLEwNINyvagyq2Mi3BZcYPeriHRgzb271YCRPpRvcAUEU6OnsKOpP4oUKBNCjzRVWgqt1HqCKE4c4PtVlmuY+J2uG3dCqBiTjk4xUHSLW5DqGHY0mfUY0+ZgKy515o7DzAMkJnA+2cCsf0NqH413kuX/MQEzgKPbHqaI6anUcJOA4z9xTGvdTpaxGRvlAz71y7rHQy11F+DyG3csuQAvucVstb0GSeyMZ+Yrj9aKtOmerheRl0BxyBkY7VktU67mXUVtwBtJHOeec+n6UXRGiXVqhjYDGTgjPrUx/D5pLpbhy24EHHpUPR+JOoSpab4nKkYOR9+aY8O9NNxAskzs7HnJP7VsdR6bWeLY4BHqDUrRdDW3QKoAA7AVUvTP8AXem77R0UZ+EgD9KofC3RmjhIlTBJPeumzWobuKKGyVOwoeRzTVuiXfUI5lwFU8jHetTq/TzTQ7NzDPqDg/vWn8sewoyRQYvSOjPKXact9WOanW/RESyeZtXd74Ga028e9NtdAUgjS6MrDDAU9b2KKMDtRtdgjioVvfHdzQTkslBzjmnig9qrJ9UwcU1NqRBFEXGAPai8we9UtxqvFRkvmIz6fzQaRpQKQLsVQyXLY9aYgmbPcmg1Iem57kKKZtHOOaj6lET2qhZ1GkNqfFRIISFIpIsyagfTV8nFT7aYmqy0ssNVykdAm4c44qkW/Yvir6ReKzdxAwkyB60Eia8YNio8962asI7LdyRzS5dL+lBHUvszUNLty2CcfWtBBbYXFNNpoznFBXQSNnGT96jSysJOTV8lnj0qsv8ATiWyKBu6kIIxzTTXDEVZ21hwM1IbTRQUu7/U1HV0LAewoqqHTR0RoUbExrkHi/IH2KnLbxgDk11ydMjFUh6XRn3sAT9ahiP03p++1VXH5R/aji6IiViyAKT3xxmtBbwBBgU7vpEV1poUaHOBmrERjGPSkvJVbJq+GxQWgiHsKVuFUE2rkNik3F8wwfSg0DygUy18BVS18SvFQLgkjIJzRGle9GM1Dk1X61XqzbOaiQk5Oc0FzHqJIqNNqB5xRQRHFOLpuTQNWmoFu9JupCW7nFTYNL21I/w3J5oI9kPgyajxxEPVwlpiiaAZoqouLUls09NZ5Aq1EQpXFEU0el5FOxaaB6Va7gKT+IFBFFjRrpw9qki4FOg1QiOHApRjzR5o91A3+FFLWECjzQzQEIRS9tEDR5ogEVHe1Gc1IzSTQwlFxS6RmjzRSyaImkZoZoQvNEVFJzR5oQYFHmkZoqB3NCm6FCGzQoGhRoh6RupbU3iiBuoUoR0oJQNntVJLZHzM1odlNFFzQU81hkg1Iawyoq0AFEZRRFcmnYFPR6eKO7uQKbt76oJBsBim104D0opNQpD3tBMitwPanTIBVTJf4p+ObIop9roZp38UMVUSk57GiWQ4oLRb0H1qPPc81XWqtk5qQ8JJ9aIfjvvSkte1HS0IOakLafSgbnvSBmmvxRPPNSzZZpxLOghxTtVpbzEimxaU9HDigdVqPFBVpVUEBR0MihmgMUdI3ijD0CqI0mR8VEa75oJdHio63QofjBQSMUNtMi8FF+MFA/ijxUY3gpBvxUEvFDFQlv8ANG19igm4oVW/4lQqiYaFChRoijC0KFEKFHQoUCXNVFzckNQoVAf4o4pj8WSaFCgK6k7VFd+RQoUC3TJ7mrCCAEUKFAGtxUu2ioqFECaIZokiFChQOLbinfIFChQLSEUrYKFCgG76URehQoovNojKaFCqCEtJeU0KFREY3JzTpmNChVDMk5qRBMaFCoF3TfDWbubwhiKFCmhVvdk1Fl1Rg2KFCoqU10cUT3jbTQoUDFvfMT3pprxt3ehQoJUEp3d6fmkOKFCiIu8+9FQoVV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10" descr="data:image/jpeg;base64,/9j/4AAQSkZJRgABAQAAAQABAAD/2wCEAAkGBhQSEBQUEhQSFBUUFRQVFBQVFBUVFRQUFBQVFBQVFBUXHCYeFxkjGRQUHy8gIycpLCwsFR4xNTAqNSYrLCkBCQoKDgwOFw8PFCwcHBwpKSkpKSwpKSkpLCwsKSwpKSkpKSwsKSkpLCksKSwpKSksKSwsKSkpKSwpLCwpKSksKf/AABEIAJUBUgMBIgACEQEDEQH/xAAcAAAABwEBAAAAAAAAAAAAAAAAAQIDBAUGBwj/xAA7EAACAQMDAgQEBQIFAgcAAAABAgMABBEFEiEGMQcTQVEiMmFxFEKBkaEjsRVSYsHRcvAkJTNjc6Lx/8QAFwEBAQEBAAAAAAAAAAAAAAAAAAECBP/EABwRAQEBAAMAAwAAAAAAAAAAAAARARIhQTFRYf/aAAwDAQACEQMRAD8A6wTRZozQrjdQs0Kj3tzsUmq7Sdc85iB6URcYovLqBf67HF8xGfaqXUOu0hG5wQvvjilGpEI9qPaKoI+qEltzLEQwxnisr0Z1+91cyRuAoXtz35I/2oOjvOo7kU3c6gka7mOBXJPEvqeWG5jWKTCk5bGO2RV91huk0zK7iSvpnJ/aoNW/VcX5TuP05pGudUC3gMrA4AyeKx/hFpmIWMiMG3H5gQT7d603XGhvc2rRxgbmGBntRFdpXWz3kbNApwM8njmqXSfEKb8d+GlUDkjIP0yOKuPDnpKWzidJSDkkjGeMj60beGiG9/FF23bgQM8cDHtQPdZa0sajfJsz9cZ+grP3UJe1Lhz2yME5rbat0hBcgecgbHbI/tTlh0lBEAFXgeh7UiubeE+pyGeSORnI4K7tx+hwT+lN9VaFcHVklijdlBQkjt8xz/BrrkOmRKcqqg/SpflD2FIMV1l0ab23QBirLgj7/UetVXTvSl3BF5ZCH2bJ/tXTNtK20GT0Tpd0bdKQT7AYxU/UumFmOS7j7HFXhNRZNTiXu6j9aCoHRURAEhMgHo3Iq3tdPSJdqKAPYCs71zrUttAs8TrtEkYYEZGxmAY5+xqwfqpVi83ZI6BQS6qSMYySPU/pQWT6VGxyUX9qWlii9lA/So0OuJJbefFmRSu5QgyW+gHvVe+vy/hzMUSIhSwikb4+OcHGcGiNAEo8VQaB1Ab6zWaPMZbPfB2sDgj9xVV0rq1xexzo8gRoZXiLIOSR2ODnHGKqtpkUW4e4rJa1utrMCe8ZDuAMuxd75PyKoHc9uBVf1iHjsHmiDxNGFcOz4Y4IyCvrn2NRG9LCmhfR5xvX96xXV+oTSaVHLBvO4RPJs+byjgvjHPbPartorO4s13NH5W1WyHCkY5+YHINWiR1B1TFahS7D4nVcf9RxmrK31BHUsrAgdz7VkOtrMTaZvhRmKbHQFTvIRgc4PPYVLubhbyxMUD4kkh4xkFSVx8WB8PNQXg1yIjcDlf8AMBkcfWl3GsRpH5mdyYzuXkY9+Ky3TTGO0SG4aaJ0XYyFMg44ypUEMD6GrHSbCOG1kREmSMlsCTJY57kLyQM+lKVJTrGB4jJGxkUEglFJwR37Ckaxq4EIly6oBuLAH5e5yKpfDcNFa+RNFIjLI+3dGQGQsSpz9q0msRBoHTazblK4UZPIqhxdajFuJi3wbd276Yzmmxr3wh9jbDj4hzwaz/S1pOuni3mgbzEQqFfBVgOFyQT3GKdTTcR4WO5icD5FYMgP0ycYqCd1R1KbeIOqMRuXJHoGIH+9WdtqJkjztYHFU17o81zprQzbRMyEZHYN+X/apegzSiKNJYmVlUB2yNpIHofWgrJNYIJBMnBI7GhVlLCCxPlvyT6fWjqotjQzQNFRtV9RuRA5HoDXNvC/VpJZZwxyQ3HGMd/+K3XWOpskRRI3kZhgBR6/7VlPDDo6e3eSWcBd5BCjnHc8n9aiKvXLa6TUlleN5IV7BecZ9SPer3qHzLyDyoYSpYYLMMAe5roBtlPcA0tYQOwFIjK9MdIC2tfK75Byfqe9Utr4TJHMZUlkUkk4DY7nOO3aui0hrlQcFlz7ZorNHw/tmYNIgdh6sMn+a0EemoEC4G0dhSry/SJdzsAOw+pPYD3NVmo9SiCMyyRyCMcs2M7R7kDnFVFvFbKvygD7U7is3rXWCRRwuvKTEASgFkRSM7mx6f8ANR7TqZXnjVLuB1OdycBjnts596hWsJAohIPvWGh12SfVLiAqWSBE2xhguS3dmzyR27VLXTZI76NxKsKupU24LP5hHO/2XHvig0N3qkYJTd8eM4Xkge5A7VmOn+oHk1K4t2k3RpGjJkYIJJDD+371A6Ovjb3V7HeBkd5i8cjq22SPGAEfGOABx9aMiUa0LhLa4MEkHltIE43A5VtpOQPTn3zVEvU5zDrFoqs2yZJQV3HaWXBBx796s+rdcubVBLGivEGHm4BMiJnl1UfNj2qD1JoVxcXdpPAigWzszea4TeGAGF2hj796utR1fyhGs0MzGQ7W8iN50T/rKrkDH096CPqGqGaOD8PMczkbWUA/0xzI3044+5FX0K7VAyTj1Pc1l+jelVt5J5lR41lc+TE5OYou7fCfk3vltvcDbnngarYaDM+JFxOunTG23bxtzs+YJkbyv1AoWj2U1godomhZFDbmXuRyG5zuz6d61ASoq6VGG3LHGDnOQigk++cd6DJdZQLLpDxwxyDKjyYvLYuQrDGFAJAxzz6Vb6NeGTT1DRSh/KCNGYyrbtuDhWxxn17VoBH/AN5oxEM9qDEdHaPdw6c1s6+RIPM8uUsjqu45GVBzkZNTtB0W5jtxFIIN+CHn3PIz5PLbWUfFj3OK1hFCoMv0r0rJZI8SzK8RZnTdH8alueSGwRnPoKd0XpL8NLNKs0mZ33yLtj27v9Pw5UY+taOhVFdq+hxXMflzorrnIByMH0Kkcg/WkQ9PRDuDJxtHms0uBjHAYnFWlDfj2oqHYaRFCCsSKg9l7ft6UoaTDu3CKLcfzbFzn3ziqG/8T9PhYq0+9lOCIkeTBBweVGDjB7E9j7VL0PrqzvGCwTKXOcRsGjkOO+1XA3Y+mexpEXTxZoLABTmaysvihpy7gLjcynGxI5WckZyFG3n5TQakLRlaqdB6ot71C9s+8KQGBVlZSRkZDAex5HHBq2DUBBKPZRF6Gc0B7aLZXOtT6pvI9ZgjMGEkhZEhNyu2QkuRIzgFVfKYAweB3+LFDxU0wvp34ny/KnjeJmKvuYLuMe3evDAM6H9PeqOi7aMJWUs+qbqa3jngswyNGr/1bhYpJPhBJijVHGDzgsy59uRU3Qes4bq0a5XKLGG81SQWjKLvYHHfjke/8VBfbaFc2l8cIQxAtZiASAd6DIB74wcfuaKlO3QjQo6I0aNsoPoKVmkN3pJohRk5patTeylgUGM8R7l4UhkSV4/68avhsDYxwc5p/rG1hGnyH8+z+myk7zIfk2EclicdqLxC6fnvYUhhjT/1EkMkjgRgKT8JUZZiePTGPWrnSdECKGkht0cYx5W5gOPQuox69hRGOv8ASrw2+nTMrStAyvcQjG9vhxnB7sMnj3rR68XurV4YY3DTIV3SIUWMEcls85HsK0oSj2j6UGZt+npoILeK3kjxCNriVSwlG3H5eVOec07P0yZ2Q3Hk4jkWRViQg7l5Xc5OcZ5wAK0OKUooRU33TcEsgldMSKMCRGaNwPbchBxUi00iOMkquCfmYku5+7MSf0p6fUokYK8sSsxCqrSIrFiQAApOSSSBj61n9T8T9Pgco04ZwcMsStJg5wQSo2kj2BNINKsdLCCqvS+qLe4gaeJ9yICX+FwybV3nchG4HbgjjnPGaxc/iPfTy7LGwIXJHnXSyKoA7s5+FYxgerHnjvxVmjpGKqequpo7C2M8iSOoZV2x7c5ckDO4gAcd/tXKdY8TtSt5tjT2EhCglYQskalmK7CwO7cMZwD25zWk6i1o6h05JOVUNtV2UcqHhuFV9ufQgH3+bHNIq+6M8Q49RllRInj8pUbLMG3BiVPAHGDj1Pes7qvX2pJctH5WnwRrKVLS3EQYor4z8cwIJXn5fXtWZ8Fbv/zJ1P57Z/4eJ8fphuwrP+JGn+Vql3gYDys4P/ygSH+WarkSPQuudQ29nH5lxIsa5IXOSzH2RVyWOPYfesjP4yWoVmjgvZUXvIsIWMfdi3w847gd6i9fWlncWVpPdSzQnygYnjiaUf1I0ZlZR8IPAIyy8j17VhNJktkjZY9XvYlUnbELedcsR86pFOVJP1I5Hap0sdi6X61jvgxjiuY9oz/ViKqwz+SQZVjyDjg89u9YrV/GaaG5ki/DRYhmeN8yOzERtgkHAAJHI7/8wPDV9VlukdnufwoJ8wz7tjrtIAjVzncTjleB6n0LPW/hvez6hcSW8O6OQh9xdEBZkAcfE2Tzu9qLD3U/W2sxIk7BLeGbHlBEjfuu8B9+XBIz3A7HgVI6e1vU9XDJHcxwCALvZQYjMz527tmWA+E9tox6EnjX9WdKS3mmxQf0xMv4diXJKh41w/Kgk92qJ4d9BTae8rSzRuJVUbUD8MrMQ2W+jH0pUcy0Hri7trxd88zKJdksckjyqy+aUcc5wRzhsDnH2r0IT/Fc8uvBaGSaWRriZRJI8mxFUBd7bsZOfX1+groccWABknAHJ+nvTV0TGs34h2E0+nTJb5LnYSq/M8auDIg98r6euCPWtMVo9tRHk+WUqSrqAwOCGUhkwuMBSRjnuMdwMYqboWlz3E6Jah2kypVlyPKwchmbGFC9z9/0r03daVFKQZIopCOxeNWP7sD7U9Baog2oqoPZVCj9gMVatEoOB6n1OPX3rlvTelS2/Ukx8mXyZDcYk8tvLAkAmGHxgcjb/wDuK6vijFSs1yvw00O4tNSu42hlWAqypIUIRjFN/TIY8NlGYg5rbwa3ObxoGs5VhUErdbwY2wAR8O3jOSO/cVfUW2hTVKUU5ihQrFdcdMTzT2d1bKjSWsm5kLiMyR7kcKrHjurDn/Oama5b3F1ZXETWoUypsRPxEbMMqTvkO0Iu1wnAZs1qCaLfSjKdDWN1a2aW9xCmYVbY6TIwk+NmVCO6H4sZJI471VdJ9L3MEt4k0Cm1vHPwieMmNW80NuHG7Kuq4X2+ldBoUo5PL4GtuO28+HJ27o3LYzxuIlAJx3IAoV1rNCh2itRNRtREUaNYNE8qpjcyqSQAGIBJJwAM9yTT23n9q8/xXlnHqKFbe5nkW6AEk9wAFZZgNyxxJkgHkZfnHP1uZWdd/Ao1Htmuf+JniO1gwt7dQZ3QuZGGVjTLAEL+ZztJ54HGc5qj0foq41OzW5ur+cNIHaMbtyqFLrufDKoGQeABgDv6BPsddJ/T71m9Y8SLC1do5Z/6iZDIkbuwYflOBtB/WuPeG+t3SX8EUUkjRySASRF2KFDkOxByAVTcwYf5fbNN+KVrs1W4JG3cVlBJPxKY4/lwAPmDDv3HoavEdp6p6ySzs1utjyq5iCqpCHEqllJyDjgdseuKqugfEQ6lNLGYBCI1V1/qeYWy+w5+EAdx2rE6h1RLqOmJaWtrM/kJCZpch1AgUKBFtyWZiAcd8Z4PJqx8Iel7u2upJJoZI43gCguAvxb42ChTyOFb0p4RQXHirqXnFPNjB3sgRYYguQSgALDd3ORnPZc+oPRukeiZ7ac3F1eSXMm0gIWkKI7HDnLMdxwMDgDufasq/g7dPeSTeZbxIbh5UxuZtpcsvwBQM4x+b3rrpj/mm6seXuqLby728XAAW4mAGM8eY2ME8dvX6/U10DxR6StbbToJbWFYj5iKzg8ukkbH4yT8XKqf+K3Nz4ZWEs7zSwl3kYuwaR9m49/gUgVpWsIyqoUQqu3arKGA2jC4B9hTkOTeCk0n4a/WJR5g8t4s5EZkMcgXn0GVXOPf0qjXQtVnuw99aXV4oJ3xPJ5URGDtCMp2qoJB+EYrvaIAMAAAeg7UeKlHItX8M7u88uQQ2NmqKUS2QtgKSWLyPGvxPnHb2H1zq+m+hXh0yWxnkRxJ5oDoD8IlA4w3fDZP61szSPNX3H71KMb0j4VwWE4nSWaSQKy/FsC4YYPwgf71bal0JZXEzTTwLJI23JZnwdowvwhgOAParLVXkEZMTICAT8SlgeOOxqn6G6iku7JZZQPM3OG2jAyrEcDJ9qU/V/b2iJGsaqAigKqgcBQMAAH0xRx2SKcqiKfcIo/sKzOlasPx8sTSzl2UOInACIucfBge/wBTU276kAufw64D7d+5zhcZxge5qC+pInXcVyMgAkZ5APrVPaahKzsjiPGMq6NkE/UVltOM/wDjNwjTd4YyMKOwZhgfY5/eg6JuoVHUkADP6mlKaqHxRE0VIY4ooyaISGgjUbCgUr0N9IxxQQcUCw1AtSVozQDzqBlpAXmjK0C/NoM1JK05igQGoE0WDmlFKAE0RNGyUAnFAXmUKLaaFAk0WaBo6KSxrzNrqbNUnHfbeSZ5/wDfY+/fj19q9C9TaXLcW7RQTNbuxX+qudyqCCwXBHJxjv2JrKdP+DdtBIss0klw6ncAwCR7h2JUZLY78mrmwTevPDaPUXEokMUqjZv2B1ZNxIDrkHIycEEd+c8YorDwdnWMwvqMogY5aGJXCNnk5VpNv8HOOa6jR4pdRnul+hbWwH9FCXK7Wlc7pCO+M9lXP5VAH3q5udOikx5kccmO29FfH23A4or+62ITkjjAIXcQffHrVL0hrSSwP/4h7gxuyvI6CMgjkqFAGAKg0KQhRhQAB2AGAPsBS8Vn7DqJroM1vt8sMyiRs/EVODtA9M55qPp/U7vdPaTLskVd6uh+F0JxkZ7EH0qDUZpAnXOMjPtkZrGdL6hN+PvIZZGdUMZj3Y4VlOQMAeoNQtdRItWs3XAz5qtzwcrnn9qqtnfdQQQuqSSKrOcKDxk98CmJOpFEqRiOZt5wHCEoMe7elZ7xGtvMS3IXeUnicgDJ2hhn+D/FauxkDICB2A9O1RFN1F1XJazwp5O9Zn2AhsEHBIyD6cGmuptSu4LdrhGj+D4jFtPKjkjdnvil9V6JJcPAY8f0ZBJk+uMjH81Y6lp7TwGI8b12t9sYNBHv9S8yyEiy+TvUHfgHbkegPGap9as82L7FO7YdsrMQxbHzA++eauY+llNqLeQ70AAGfpjH9qmQaIoXaxLDGMH2oK7pbU/OsI2dssYxuP1281V+HzeWk0ZBAE8pXIOCrMWGP3rV2+kxoMKoA9vSnxaoOwAoMffWr/4rHOiEoI2jc/dlI/satdQtDJIC0KumOCfmBq+RlzxinCtBmbXpzE6yqDGFBBUE4bPuKeuunN10LhGKvt2H2K5zz+taGkswAyaCBPpZdNrO2fcHFS4oNqgd8VS3XWcCTLFuXc3pnnir2CcMMg0CgtF5dLzSXlAGSaqDCUNtZ3VOureE4d1B+pFN6Z13bzthHU/Y1F7acJR7abWYEZFU971Ukcmw/MRkD6CiLzFHVFpvVCSuUHcelXW6hCiKFJ3UiRuOKodzRis9+Ncuwz2pOj64zStG3pUI0dCkA1Hu1JU4ODiqkS80VZfRriSR3V2+U8fahNqzwzFDyCMiosamhWHk6ilyeD3NCrSNgaGaBoUaCiLUWKIx5ogb/pRbzmlBcUkJQJfsaw/RFnk6hGeA1w//ANlU1sbywZyMOVA7getLsNNSIHaOSck+5oM70poktlD5G0OisxRuxwxJAb681YWOgAXDXL8yMAo/0qDnA/U1e4oFqgpp+mI2n84ZVyMEg4yByAfepJ0KI4LKCR2J71OeYDuQKjT6vGvdh+9A+LRfYU6sYFV1/r0cUe9iAvfJ4FUydfRSKTEd+P8ALzQjV4oVzyx8UVa5EDo6MTgbhwa0Wu6qyxZX1oL5p1Hciki5U9iDXOFu5XRiZMfXP9qz/TXUs63/AJTuWQ5xmpSNN4i9azWbL5YBDHGSTx+1aO01Ay2YcnBK5/cVi/FWzMkAYAkgg8DP0rQ9MKWsVBBB2Dg/ah4jdI60rTuok3lTyM5x/wB4qw6o66FqwXaxLHjAz+59KyHSOhSw38zFcIxyD+tbDXtLMmMD+KLvyq26ylODggH3rQRXbTwnB5IrOTdJvIu3LD7cVoOlumjbpt3MR/qJJ/mmI43qGlNHqaq7nLNndnn14z+ldu6djCxgBs8VA1noWKeQOygsvY+oq20nRvJGM8CmYu7ViTUHV4WaIhe+KstlDZWmXnLW+jroSsSpkySdw79/rUjproq6M6MQYwrAk+v24rv0lgh7gUcVki9gKzGuRnToSsYB74rPanoha5WQAcZHb3rX4obBVZZGHQ2W5Eg44wRir+VnyMZqwwKGRQptBxzSXTind4ovMHvVFJ/hDby3Jz6elFDoG2TeOKvBKPeiM4qAInFE44NLEwNINyvagyq2Mi3BZcYPeriHRgzb271YCRPpRvcAUEU6OnsKOpP4oUKBNCjzRVWgqt1HqCKE4c4PtVlmuY+J2uG3dCqBiTjk4xUHSLW5DqGHY0mfUY0+ZgKy515o7DzAMkJnA+2cCsf0NqH413kuX/MQEzgKPbHqaI6anUcJOA4z9xTGvdTpaxGRvlAz71y7rHQy11F+DyG3csuQAvucVstb0GSeyMZ+Yrj9aKtOmerheRl0BxyBkY7VktU67mXUVtwBtJHOeec+n6UXRGiXVqhjYDGTgjPrUx/D5pLpbhy24EHHpUPR+JOoSpab4nKkYOR9+aY8O9NNxAskzs7HnJP7VsdR6bWeLY4BHqDUrRdDW3QKoAA7AVUvTP8AXem77R0UZ+EgD9KofC3RmjhIlTBJPeumzWobuKKGyVOwoeRzTVuiXfUI5lwFU8jHetTq/TzTQ7NzDPqDg/vWn8sewoyRQYvSOjPKXact9WOanW/RESyeZtXd74Ga028e9NtdAUgjS6MrDDAU9b2KKMDtRtdgjioVvfHdzQTkslBzjmnig9qrJ9UwcU1NqRBFEXGAPai8we9UtxqvFRkvmIz6fzQaRpQKQLsVQyXLY9aYgmbPcmg1Iem57kKKZtHOOaj6lET2qhZ1GkNqfFRIISFIpIsyagfTV8nFT7aYmqy0ssNVykdAm4c44qkW/Yvir6ReKzdxAwkyB60Eia8YNio8962asI7LdyRzS5dL+lBHUvszUNLty2CcfWtBBbYXFNNpoznFBXQSNnGT96jSysJOTV8lnj0qsv8ATiWyKBu6kIIxzTTXDEVZ21hwM1IbTRQUu7/U1HV0LAewoqqHTR0RoUbExrkHi/IH2KnLbxgDk11ydMjFUh6XRn3sAT9ahiP03p++1VXH5R/aji6IiViyAKT3xxmtBbwBBgU7vpEV1poUaHOBmrERjGPSkvJVbJq+GxQWgiHsKVuFUE2rkNik3F8wwfSg0DygUy18BVS18SvFQLgkjIJzRGle9GM1Dk1X61XqzbOaiQk5Oc0FzHqJIqNNqB5xRQRHFOLpuTQNWmoFu9JupCW7nFTYNL21I/w3J5oI9kPgyajxxEPVwlpiiaAZoqouLUls09NZ5Aq1EQpXFEU0el5FOxaaB6Va7gKT+IFBFFjRrpw9qki4FOg1QiOHApRjzR5o91A3+FFLWECjzQzQEIRS9tEDR5ogEVHe1Gc1IzSTQwlFxS6RmjzRSyaImkZoZoQvNEVFJzR5oQYFHmkZoqB3NCm6FCGzQoGhRoh6RupbU3iiBuoUoR0oJQNntVJLZHzM1odlNFFzQU81hkg1Iawyoq0AFEZRRFcmnYFPR6eKO7uQKbt76oJBsBim104D0opNQpD3tBMitwPanTIBVTJf4p+ObIop9roZp38UMVUSk57GiWQ4oLRb0H1qPPc81XWqtk5qQ8JJ9aIfjvvSkte1HS0IOakLafSgbnvSBmmvxRPPNSzZZpxLOghxTtVpbzEimxaU9HDigdVqPFBVpVUEBR0MihmgMUdI3ijD0CqI0mR8VEa75oJdHio63QofjBQSMUNtMi8FF+MFA/ijxUY3gpBvxUEvFDFQlv8ANG19igm4oVW/4lQqiYaFChRoijC0KFEKFHQoUCXNVFzckNQoVAf4o4pj8WSaFCgK6k7VFd+RQoUC3TJ7mrCCAEUKFAGtxUu2ioqFECaIZokiFChQOLbinfIFChQLSEUrYKFCgG76URehQoovNojKaFCqCEtJeU0KFREY3JzTpmNChVDMk5qRBMaFCoF3TfDWbubwhiKFCmhVvdk1Fl1Rg2KFCoqU10cUT3jbTQoUDFvfMT3pprxt3ehQoJUEp3d6fmkOKFCiIu8+9FQoVV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12" descr="data:image/jpeg;base64,/9j/4AAQSkZJRgABAQAAAQABAAD/2wCEAAkGBhQSEBQUEhQSFBUUFRQVFBQVFBUVFRQUFBQVFBQVFBUXHCYeFxkjGRQUHy8gIycpLCwsFR4xNTAqNSYrLCkBCQoKDgwOFw8PFCwcHBwpKSkpKSwpKSkpLCwsKSwpKSkpKSwsKSkpLCksKSwpKSksKSwsKSkpKSwpLCwpKSksKf/AABEIAJUBUgMBIgACEQEDEQH/xAAcAAAABwEBAAAAAAAAAAAAAAAAAQIDBAUGBwj/xAA7EAACAQMDAgQEBQIFAgcAAAABAgMABBEFEiEGMQcTQVEiMmFxFEKBkaEjsRVSYsHRcvAkJTNjc6Lx/8QAFwEBAQEBAAAAAAAAAAAAAAAAAAECBP/EABwRAQEBAAMAAwAAAAAAAAAAAAARARIhQTFRYf/aAAwDAQACEQMRAD8A6wTRZozQrjdQs0Kj3tzsUmq7Sdc85iB6URcYovLqBf67HF8xGfaqXUOu0hG5wQvvjilGpEI9qPaKoI+qEltzLEQwxnisr0Z1+91cyRuAoXtz35I/2oOjvOo7kU3c6gka7mOBXJPEvqeWG5jWKTCk5bGO2RV91huk0zK7iSvpnJ/aoNW/VcX5TuP05pGudUC3gMrA4AyeKx/hFpmIWMiMG3H5gQT7d603XGhvc2rRxgbmGBntRFdpXWz3kbNApwM8njmqXSfEKb8d+GlUDkjIP0yOKuPDnpKWzidJSDkkjGeMj60beGiG9/FF23bgQM8cDHtQPdZa0sajfJsz9cZ+grP3UJe1Lhz2yME5rbat0hBcgecgbHbI/tTlh0lBEAFXgeh7UiubeE+pyGeSORnI4K7tx+hwT+lN9VaFcHVklijdlBQkjt8xz/BrrkOmRKcqqg/SpflD2FIMV1l0ab23QBirLgj7/UetVXTvSl3BF5ZCH2bJ/tXTNtK20GT0Tpd0bdKQT7AYxU/UumFmOS7j7HFXhNRZNTiXu6j9aCoHRURAEhMgHo3Iq3tdPSJdqKAPYCs71zrUttAs8TrtEkYYEZGxmAY5+xqwfqpVi83ZI6BQS6qSMYySPU/pQWT6VGxyUX9qWlii9lA/So0OuJJbefFmRSu5QgyW+gHvVe+vy/hzMUSIhSwikb4+OcHGcGiNAEo8VQaB1Ab6zWaPMZbPfB2sDgj9xVV0rq1xexzo8gRoZXiLIOSR2ODnHGKqtpkUW4e4rJa1utrMCe8ZDuAMuxd75PyKoHc9uBVf1iHjsHmiDxNGFcOz4Y4IyCvrn2NRG9LCmhfR5xvX96xXV+oTSaVHLBvO4RPJs+byjgvjHPbPartorO4s13NH5W1WyHCkY5+YHINWiR1B1TFahS7D4nVcf9RxmrK31BHUsrAgdz7VkOtrMTaZvhRmKbHQFTvIRgc4PPYVLubhbyxMUD4kkh4xkFSVx8WB8PNQXg1yIjcDlf8AMBkcfWl3GsRpH5mdyYzuXkY9+Ky3TTGO0SG4aaJ0XYyFMg44ypUEMD6GrHSbCOG1kREmSMlsCTJY57kLyQM+lKVJTrGB4jJGxkUEglFJwR37Ckaxq4EIly6oBuLAH5e5yKpfDcNFa+RNFIjLI+3dGQGQsSpz9q0msRBoHTazblK4UZPIqhxdajFuJi3wbd276Yzmmxr3wh9jbDj4hzwaz/S1pOuni3mgbzEQqFfBVgOFyQT3GKdTTcR4WO5icD5FYMgP0ycYqCd1R1KbeIOqMRuXJHoGIH+9WdtqJkjztYHFU17o81zprQzbRMyEZHYN+X/apegzSiKNJYmVlUB2yNpIHofWgrJNYIJBMnBI7GhVlLCCxPlvyT6fWjqotjQzQNFRtV9RuRA5HoDXNvC/VpJZZwxyQ3HGMd/+K3XWOpskRRI3kZhgBR6/7VlPDDo6e3eSWcBd5BCjnHc8n9aiKvXLa6TUlleN5IV7BecZ9SPer3qHzLyDyoYSpYYLMMAe5roBtlPcA0tYQOwFIjK9MdIC2tfK75Byfqe9Utr4TJHMZUlkUkk4DY7nOO3aui0hrlQcFlz7ZorNHw/tmYNIgdh6sMn+a0EemoEC4G0dhSry/SJdzsAOw+pPYD3NVmo9SiCMyyRyCMcs2M7R7kDnFVFvFbKvygD7U7is3rXWCRRwuvKTEASgFkRSM7mx6f8ANR7TqZXnjVLuB1OdycBjnts596hWsJAohIPvWGh12SfVLiAqWSBE2xhguS3dmzyR27VLXTZI76NxKsKupU24LP5hHO/2XHvig0N3qkYJTd8eM4Xkge5A7VmOn+oHk1K4t2k3RpGjJkYIJJDD+371A6Ovjb3V7HeBkd5i8cjq22SPGAEfGOABx9aMiUa0LhLa4MEkHltIE43A5VtpOQPTn3zVEvU5zDrFoqs2yZJQV3HaWXBBx796s+rdcubVBLGivEGHm4BMiJnl1UfNj2qD1JoVxcXdpPAigWzszea4TeGAGF2hj796utR1fyhGs0MzGQ7W8iN50T/rKrkDH096CPqGqGaOD8PMczkbWUA/0xzI3044+5FX0K7VAyTj1Pc1l+jelVt5J5lR41lc+TE5OYou7fCfk3vltvcDbnngarYaDM+JFxOunTG23bxtzs+YJkbyv1AoWj2U1godomhZFDbmXuRyG5zuz6d61ASoq6VGG3LHGDnOQigk++cd6DJdZQLLpDxwxyDKjyYvLYuQrDGFAJAxzz6Vb6NeGTT1DRSh/KCNGYyrbtuDhWxxn17VoBH/AN5oxEM9qDEdHaPdw6c1s6+RIPM8uUsjqu45GVBzkZNTtB0W5jtxFIIN+CHn3PIz5PLbWUfFj3OK1hFCoMv0r0rJZI8SzK8RZnTdH8alueSGwRnPoKd0XpL8NLNKs0mZ33yLtj27v9Pw5UY+taOhVFdq+hxXMflzorrnIByMH0Kkcg/WkQ9PRDuDJxtHms0uBjHAYnFWlDfj2oqHYaRFCCsSKg9l7ft6UoaTDu3CKLcfzbFzn3ziqG/8T9PhYq0+9lOCIkeTBBweVGDjB7E9j7VL0PrqzvGCwTKXOcRsGjkOO+1XA3Y+mexpEXTxZoLABTmaysvihpy7gLjcynGxI5WckZyFG3n5TQakLRlaqdB6ot71C9s+8KQGBVlZSRkZDAex5HHBq2DUBBKPZRF6Gc0B7aLZXOtT6pvI9ZgjMGEkhZEhNyu2QkuRIzgFVfKYAweB3+LFDxU0wvp34ny/KnjeJmKvuYLuMe3evDAM6H9PeqOi7aMJWUs+qbqa3jngswyNGr/1bhYpJPhBJijVHGDzgsy59uRU3Qes4bq0a5XKLGG81SQWjKLvYHHfjke/8VBfbaFc2l8cIQxAtZiASAd6DIB74wcfuaKlO3QjQo6I0aNsoPoKVmkN3pJohRk5patTeylgUGM8R7l4UhkSV4/68avhsDYxwc5p/rG1hGnyH8+z+myk7zIfk2EclicdqLxC6fnvYUhhjT/1EkMkjgRgKT8JUZZiePTGPWrnSdECKGkht0cYx5W5gOPQuox69hRGOv8ASrw2+nTMrStAyvcQjG9vhxnB7sMnj3rR68XurV4YY3DTIV3SIUWMEcls85HsK0oSj2j6UGZt+npoILeK3kjxCNriVSwlG3H5eVOec07P0yZ2Q3Hk4jkWRViQg7l5Xc5OcZ5wAK0OKUooRU33TcEsgldMSKMCRGaNwPbchBxUi00iOMkquCfmYku5+7MSf0p6fUokYK8sSsxCqrSIrFiQAApOSSSBj61n9T8T9Pgco04ZwcMsStJg5wQSo2kj2BNINKsdLCCqvS+qLe4gaeJ9yICX+FwybV3nchG4HbgjjnPGaxc/iPfTy7LGwIXJHnXSyKoA7s5+FYxgerHnjvxVmjpGKqequpo7C2M8iSOoZV2x7c5ckDO4gAcd/tXKdY8TtSt5tjT2EhCglYQskalmK7CwO7cMZwD25zWk6i1o6h05JOVUNtV2UcqHhuFV9ufQgH3+bHNIq+6M8Q49RllRInj8pUbLMG3BiVPAHGDj1Pes7qvX2pJctH5WnwRrKVLS3EQYor4z8cwIJXn5fXtWZ8Fbv/zJ1P57Z/4eJ8fphuwrP+JGn+Vql3gYDys4P/ygSH+WarkSPQuudQ29nH5lxIsa5IXOSzH2RVyWOPYfesjP4yWoVmjgvZUXvIsIWMfdi3w847gd6i9fWlncWVpPdSzQnygYnjiaUf1I0ZlZR8IPAIyy8j17VhNJktkjZY9XvYlUnbELedcsR86pFOVJP1I5Hap0sdi6X61jvgxjiuY9oz/ViKqwz+SQZVjyDjg89u9YrV/GaaG5ki/DRYhmeN8yOzERtgkHAAJHI7/8wPDV9VlukdnufwoJ8wz7tjrtIAjVzncTjleB6n0LPW/hvez6hcSW8O6OQh9xdEBZkAcfE2Tzu9qLD3U/W2sxIk7BLeGbHlBEjfuu8B9+XBIz3A7HgVI6e1vU9XDJHcxwCALvZQYjMz527tmWA+E9tox6EnjX9WdKS3mmxQf0xMv4diXJKh41w/Kgk92qJ4d9BTae8rSzRuJVUbUD8MrMQ2W+jH0pUcy0Hri7trxd88zKJdksckjyqy+aUcc5wRzhsDnH2r0IT/Fc8uvBaGSaWRriZRJI8mxFUBd7bsZOfX1+groccWABknAHJ+nvTV0TGs34h2E0+nTJb5LnYSq/M8auDIg98r6euCPWtMVo9tRHk+WUqSrqAwOCGUhkwuMBSRjnuMdwMYqboWlz3E6Jah2kypVlyPKwchmbGFC9z9/0r03daVFKQZIopCOxeNWP7sD7U9Baog2oqoPZVCj9gMVatEoOB6n1OPX3rlvTelS2/Ukx8mXyZDcYk8tvLAkAmGHxgcjb/wDuK6vijFSs1yvw00O4tNSu42hlWAqypIUIRjFN/TIY8NlGYg5rbwa3ObxoGs5VhUErdbwY2wAR8O3jOSO/cVfUW2hTVKUU5ihQrFdcdMTzT2d1bKjSWsm5kLiMyR7kcKrHjurDn/Oama5b3F1ZXETWoUypsRPxEbMMqTvkO0Iu1wnAZs1qCaLfSjKdDWN1a2aW9xCmYVbY6TIwk+NmVCO6H4sZJI471VdJ9L3MEt4k0Cm1vHPwieMmNW80NuHG7Kuq4X2+ldBoUo5PL4GtuO28+HJ27o3LYzxuIlAJx3IAoV1rNCh2itRNRtREUaNYNE8qpjcyqSQAGIBJJwAM9yTT23n9q8/xXlnHqKFbe5nkW6AEk9wAFZZgNyxxJkgHkZfnHP1uZWdd/Ao1Htmuf+JniO1gwt7dQZ3QuZGGVjTLAEL+ZztJ54HGc5qj0foq41OzW5ur+cNIHaMbtyqFLrufDKoGQeABgDv6BPsddJ/T71m9Y8SLC1do5Z/6iZDIkbuwYflOBtB/WuPeG+t3SX8EUUkjRySASRF2KFDkOxByAVTcwYf5fbNN+KVrs1W4JG3cVlBJPxKY4/lwAPmDDv3HoavEdp6p6ySzs1utjyq5iCqpCHEqllJyDjgdseuKqugfEQ6lNLGYBCI1V1/qeYWy+w5+EAdx2rE6h1RLqOmJaWtrM/kJCZpch1AgUKBFtyWZiAcd8Z4PJqx8Iel7u2upJJoZI43gCguAvxb42ChTyOFb0p4RQXHirqXnFPNjB3sgRYYguQSgALDd3ORnPZc+oPRukeiZ7ac3F1eSXMm0gIWkKI7HDnLMdxwMDgDufasq/g7dPeSTeZbxIbh5UxuZtpcsvwBQM4x+b3rrpj/mm6seXuqLby728XAAW4mAGM8eY2ME8dvX6/U10DxR6StbbToJbWFYj5iKzg8ukkbH4yT8XKqf+K3Nz4ZWEs7zSwl3kYuwaR9m49/gUgVpWsIyqoUQqu3arKGA2jC4B9hTkOTeCk0n4a/WJR5g8t4s5EZkMcgXn0GVXOPf0qjXQtVnuw99aXV4oJ3xPJ5URGDtCMp2qoJB+EYrvaIAMAAAeg7UeKlHItX8M7u88uQQ2NmqKUS2QtgKSWLyPGvxPnHb2H1zq+m+hXh0yWxnkRxJ5oDoD8IlA4w3fDZP61szSPNX3H71KMb0j4VwWE4nSWaSQKy/FsC4YYPwgf71bal0JZXEzTTwLJI23JZnwdowvwhgOAParLVXkEZMTICAT8SlgeOOxqn6G6iku7JZZQPM3OG2jAyrEcDJ9qU/V/b2iJGsaqAigKqgcBQMAAH0xRx2SKcqiKfcIo/sKzOlasPx8sTSzl2UOInACIucfBge/wBTU276kAufw64D7d+5zhcZxge5qC+pInXcVyMgAkZ5APrVPaahKzsjiPGMq6NkE/UVltOM/wDjNwjTd4YyMKOwZhgfY5/eg6JuoVHUkADP6mlKaqHxRE0VIY4ooyaISGgjUbCgUr0N9IxxQQcUCw1AtSVozQDzqBlpAXmjK0C/NoM1JK05igQGoE0WDmlFKAE0RNGyUAnFAXmUKLaaFAk0WaBo6KSxrzNrqbNUnHfbeSZ5/wDfY+/fj19q9C9TaXLcW7RQTNbuxX+qudyqCCwXBHJxjv2JrKdP+DdtBIss0klw6ncAwCR7h2JUZLY78mrmwTevPDaPUXEokMUqjZv2B1ZNxIDrkHIycEEd+c8YorDwdnWMwvqMogY5aGJXCNnk5VpNv8HOOa6jR4pdRnul+hbWwH9FCXK7Wlc7pCO+M9lXP5VAH3q5udOikx5kccmO29FfH23A4or+62ITkjjAIXcQffHrVL0hrSSwP/4h7gxuyvI6CMgjkqFAGAKg0KQhRhQAB2AGAPsBS8Vn7DqJroM1vt8sMyiRs/EVODtA9M55qPp/U7vdPaTLskVd6uh+F0JxkZ7EH0qDUZpAnXOMjPtkZrGdL6hN+PvIZZGdUMZj3Y4VlOQMAeoNQtdRItWs3XAz5qtzwcrnn9qqtnfdQQQuqSSKrOcKDxk98CmJOpFEqRiOZt5wHCEoMe7elZ7xGtvMS3IXeUnicgDJ2hhn+D/FauxkDICB2A9O1RFN1F1XJazwp5O9Zn2AhsEHBIyD6cGmuptSu4LdrhGj+D4jFtPKjkjdnvil9V6JJcPAY8f0ZBJk+uMjH81Y6lp7TwGI8b12t9sYNBHv9S8yyEiy+TvUHfgHbkegPGap9as82L7FO7YdsrMQxbHzA++eauY+llNqLeQ70AAGfpjH9qmQaIoXaxLDGMH2oK7pbU/OsI2dssYxuP1281V+HzeWk0ZBAE8pXIOCrMWGP3rV2+kxoMKoA9vSnxaoOwAoMffWr/4rHOiEoI2jc/dlI/satdQtDJIC0KumOCfmBq+RlzxinCtBmbXpzE6yqDGFBBUE4bPuKeuunN10LhGKvt2H2K5zz+taGkswAyaCBPpZdNrO2fcHFS4oNqgd8VS3XWcCTLFuXc3pnnir2CcMMg0CgtF5dLzSXlAGSaqDCUNtZ3VOureE4d1B+pFN6Z13bzthHU/Y1F7acJR7abWYEZFU971Ukcmw/MRkD6CiLzFHVFpvVCSuUHcelXW6hCiKFJ3UiRuOKodzRis9+Ncuwz2pOj64zStG3pUI0dCkA1Hu1JU4ODiqkS80VZfRriSR3V2+U8fahNqzwzFDyCMiosamhWHk6ilyeD3NCrSNgaGaBoUaCiLUWKIx5ogb/pRbzmlBcUkJQJfsaw/RFnk6hGeA1w//ANlU1sbywZyMOVA7getLsNNSIHaOSck+5oM70poktlD5G0OisxRuxwxJAb681YWOgAXDXL8yMAo/0qDnA/U1e4oFqgpp+mI2n84ZVyMEg4yByAfepJ0KI4LKCR2J71OeYDuQKjT6vGvdh+9A+LRfYU6sYFV1/r0cUe9iAvfJ4FUydfRSKTEd+P8ALzQjV4oVzyx8UVa5EDo6MTgbhwa0Wu6qyxZX1oL5p1Hciki5U9iDXOFu5XRiZMfXP9qz/TXUs63/AJTuWQ5xmpSNN4i9azWbL5YBDHGSTx+1aO01Ay2YcnBK5/cVi/FWzMkAYAkgg8DP0rQ9MKWsVBBB2Dg/ah4jdI60rTuok3lTyM5x/wB4qw6o66FqwXaxLHjAz+59KyHSOhSw38zFcIxyD+tbDXtLMmMD+KLvyq26ylODggH3rQRXbTwnB5IrOTdJvIu3LD7cVoOlumjbpt3MR/qJJ/mmI43qGlNHqaq7nLNndnn14z+ldu6djCxgBs8VA1noWKeQOygsvY+oq20nRvJGM8CmYu7ViTUHV4WaIhe+KstlDZWmXnLW+jroSsSpkySdw79/rUjproq6M6MQYwrAk+v24rv0lgh7gUcVki9gKzGuRnToSsYB74rPanoha5WQAcZHb3rX4obBVZZGHQ2W5Eg44wRir+VnyMZqwwKGRQptBxzSXTind4ovMHvVFJ/hDby3Jz6elFDoG2TeOKvBKPeiM4qAInFE44NLEwNINyvagyq2Mi3BZcYPeriHRgzb271YCRPpRvcAUEU6OnsKOpP4oUKBNCjzRVWgqt1HqCKE4c4PtVlmuY+J2uG3dCqBiTjk4xUHSLW5DqGHY0mfUY0+ZgKy515o7DzAMkJnA+2cCsf0NqH413kuX/MQEzgKPbHqaI6anUcJOA4z9xTGvdTpaxGRvlAz71y7rHQy11F+DyG3csuQAvucVstb0GSeyMZ+Yrj9aKtOmerheRl0BxyBkY7VktU67mXUVtwBtJHOeec+n6UXRGiXVqhjYDGTgjPrUx/D5pLpbhy24EHHpUPR+JOoSpab4nKkYOR9+aY8O9NNxAskzs7HnJP7VsdR6bWeLY4BHqDUrRdDW3QKoAA7AVUvTP8AXem77R0UZ+EgD9KofC3RmjhIlTBJPeumzWobuKKGyVOwoeRzTVuiXfUI5lwFU8jHetTq/TzTQ7NzDPqDg/vWn8sewoyRQYvSOjPKXact9WOanW/RESyeZtXd74Ga028e9NtdAUgjS6MrDDAU9b2KKMDtRtdgjioVvfHdzQTkslBzjmnig9qrJ9UwcU1NqRBFEXGAPai8we9UtxqvFRkvmIz6fzQaRpQKQLsVQyXLY9aYgmbPcmg1Iem57kKKZtHOOaj6lET2qhZ1GkNqfFRIISFIpIsyagfTV8nFT7aYmqy0ssNVykdAm4c44qkW/Yvir6ReKzdxAwkyB60Eia8YNio8962asI7LdyRzS5dL+lBHUvszUNLty2CcfWtBBbYXFNNpoznFBXQSNnGT96jSysJOTV8lnj0qsv8ATiWyKBu6kIIxzTTXDEVZ21hwM1IbTRQUu7/U1HV0LAewoqqHTR0RoUbExrkHi/IH2KnLbxgDk11ydMjFUh6XRn3sAT9ahiP03p++1VXH5R/aji6IiViyAKT3xxmtBbwBBgU7vpEV1poUaHOBmrERjGPSkvJVbJq+GxQWgiHsKVuFUE2rkNik3F8wwfSg0DygUy18BVS18SvFQLgkjIJzRGle9GM1Dk1X61XqzbOaiQk5Oc0FzHqJIqNNqB5xRQRHFOLpuTQNWmoFu9JupCW7nFTYNL21I/w3J5oI9kPgyajxxEPVwlpiiaAZoqouLUls09NZ5Aq1EQpXFEU0el5FOxaaB6Va7gKT+IFBFFjRrpw9qki4FOg1QiOHApRjzR5o91A3+FFLWECjzQzQEIRS9tEDR5ogEVHe1Gc1IzSTQwlFxS6RmjzRSyaImkZoZoQvNEVFJzR5oQYFHmkZoqB3NCm6FCGzQoGhRoh6RupbU3iiBuoUoR0oJQNntVJLZHzM1odlNFFzQU81hkg1Iawyoq0AFEZRRFcmnYFPR6eKO7uQKbt76oJBsBim104D0opNQpD3tBMitwPanTIBVTJf4p+ObIop9roZp38UMVUSk57GiWQ4oLRb0H1qPPc81XWqtk5qQ8JJ9aIfjvvSkte1HS0IOakLafSgbnvSBmmvxRPPNSzZZpxLOghxTtVpbzEimxaU9HDigdVqPFBVpVUEBR0MihmgMUdI3ijD0CqI0mR8VEa75oJdHio63QofjBQSMUNtMi8FF+MFA/ijxUY3gpBvxUEvFDFQlv8ANG19igm4oVW/4lQqiYaFChRoijC0KFEKFHQoUCXNVFzckNQoVAf4o4pj8WSaFCgK6k7VFd+RQoUC3TJ7mrCCAEUKFAGtxUu2ioqFECaIZokiFChQOLbinfIFChQLSEUrYKFCgG76URehQoovNojKaFCqCEtJeU0KFREY3JzTpmNChVDMk5qRBMaFCoF3TfDWbubwhiKFCmhVvdk1Fl1Rg2KFCoqU10cUT3jbTQoUDFvfMT3pprxt3ehQoJUEp3d6fmkOKFCiIu8+9FQoVV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7" name="Gerade Verbindung mit Pfeil 16"/>
          <p:cNvCxnSpPr>
            <a:endCxn id="3074" idx="0"/>
          </p:cNvCxnSpPr>
          <p:nvPr/>
        </p:nvCxnSpPr>
        <p:spPr bwMode="auto">
          <a:xfrm>
            <a:off x="2127858" y="2763226"/>
            <a:ext cx="4856411" cy="14558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3779912" y="2348880"/>
            <a:ext cx="1872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800" b="1" dirty="0" smtClean="0">
                <a:solidFill>
                  <a:srgbClr val="FF0000"/>
                </a:solidFill>
              </a:rPr>
              <a:t>X</a:t>
            </a:r>
            <a:endParaRPr lang="de-DE" sz="138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://internationalpress.com/blog/wp-content/uploads/2010/08/media-acces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65039"/>
            <a:ext cx="3333751" cy="152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6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66136"/>
            <a:ext cx="1661169" cy="1335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9" descr="data:image/jpeg;base64,/9j/4AAQSkZJRgABAQAAAQABAAD/2wCEAAkGBhQREBUUExQVFBQWGBwaGBgYGBwdHxkdHB8cHB8cGh0cGycfFxojHxodIjEiIycpLCwsGB4xNTAqNSYrLCkBCQoKDgwOGg8PGiskHyItLy0sLjEtLDArNSk1MiwtLywsLS4pMjAyKi4sLC8qLyksLC4tKSw0LywsLCw1Kiw1Kf/AABEIAMgAzgMBIgACEQEDEQH/xAAcAAACAgMBAQAAAAAAAAAAAAAABgUHAwQIAQL/xABFEAACAQMCAwYDBQQIBAYDAAABAgMABBESIQUGMQcTIkFRcWGBkRQyQqGxI1JiwQgVgpKissLRM3Jz8SQ0NVPh8BYXQ//EABsBAQADAQEBAQAAAAAAAAAAAAADBAUCBgEH/8QAOBEAAgECAwUFBgYBBQEAAAAAAAECAxEEITESQVFhcQWBkbHBEyIyodHwBhQVIzPhYkJSstLxNP/aAAwDAQACEQMRAD8AvGiiigCiiigCiiigCiivGcDrtQHtYpbhVKhmALHCgnGo9cD1NJnM3ahb2d1JaS6kk7nXE4GoMzA4XAGQcj2NJj8G4nxS2tV4hNDZhG71ZWbTM+2B4MgKwHntQFh8Q7QrWKS6hMirNbRl2VjjUNOrwn8XkCOu9It120y3FtbPYwO9yZf28IRmGlRuAwHRs7HqMVD80Q2/Di1w1hLfykjVdXcilC3QYRCc9PMUmcQ7YeIyDTHIttH5JAioB8xv+dAWuvHONPeyzxWTrbPEESOd0TQwGznJ2OonI8xio/iEfF5bAWhmtYn1AvM14C7YOcbDwjOPpiqRveO3ExzLPLIT+87H9TWiTQHQRfi5vYLkzWL91H3ZhW5wsmR4mO33icH4YFfFtc8ft7e7Hcd/LO+uORJUYRZ2YKudwBjA8jVAA1tW3FZojmOWRD/C7D9DQHQSdrE0D2UV1azw5CrdTSoVAb7uVOMFc4Yn400cC7TrK7Fy6yqsduRqZtsr++M9VJ2HnXPXDe1niUIx9paVfNZgJAR6HVv+dSic88OvNr/h4iZus1odB9ynRqA6Xsr5JY0kjYMjgFWH4gemK2KovhVrPI9rPw+8/rC2siCLXIilVdxgqdnbBxk02cu9sCPHcG+j+yyxPpWEamkYEZGExkkevT2oCyKKxW1wHRXGQGUMM9dxnf41loAooooAooooAooooAooooAooqM4zzHb2YQ3EqwhzpUucAnrjPQfOgPri/H4LTQbiVYhI2lSxwCeuM9B86ra450u725vLNLe3lt4pP8AzMjERRoMHMhBw5A6aSDURey3PFluEvJoP6stZyxuUXxOFyQkRGzHBwTj61juucOCX3DxZ65rBEzoAU4J6Avoz3nrhqAguK8+Wtg5+wD7VdY0m8mywQD8MCsdlHkT+dV3xXjM11IZJ5Hlc/iY5+noPgKlbvlMPOkNjL9vLDrHE66TnGG1dPfpVt8kf0f44wJOIN3j9e5U+Ef87dWPtgUBS/BuX7q9bRbxSTH+EEge56D51ZHAf6OtzIA1zMkHTwqNbY98hQfrV+2HD44ECRIsaDoqgAD5CtmgKwsv6PnDlVdZnkYdTr0hvkBt9amIexfhSj/yoPu7n/VTvRQCfH2RcKU5+xxn3LEfQtUJxDsA4bJnR30RP7r5H0YGrLooCg+Nf0cJVBNrcrJ/DIuk/UZFVvzDyLe2J/8AEQOi/vgalP8AaG1diV8SxBgQwDA9QRkH3BoDi/hXH7i11fZ5pIdYwxRipIHxFW52Wdoj3t0kV4gkmSM91Oi/tdsZViPvAimfnTsJtboNJa4tpuuAP2bH4r+H3X6VQ3MPLF1w2fu50aNx91h0b4ow6/KgOieN8wXthMZrm3F1bhGETWyNrVjjaRSSFGPxUz8scw/arSCd1ETTDKoWyepwN8ZOBXNfLXa9xCzZB3xmiXYxybgj01feHvnam2ykhimTjNkslzbxB+9tWfx2rsDvvn9nkk5H/YDoCil/krmJ72yiuJUWJpslUDZ8OSBuepIGaYKAKKKKAKKKKAKKKKAwXd9HEuqR1jXOMswAz6ZNUzx7iE/FLi5s7poBYWsglkulG6oNwoIYqXYHH1qa7WeYJHf+qzZmX7Wo7iUPtrz1xp20Hc79KrrtFvIbO2g4Xayo0aEtdFM6nlBAOrIwQPIAnoPSgIznbtLe8ja0hjjisVYd1GEAYBOhJ8iepqS7JG+03CWx4dbXMQyZJGTDKD5s5JG3kMZNHLfKfCL6ZLeGXiBmfzMcelcdS2Dso9avzlDk+DhtsIYB8Xc/edvVv9vKgNng3LFraFjbwRwl8aii4zjpmpSiigCiijNAFFR3FOYba2GZ54oh/G4H5ZzSPxrt74dDkRGS4b+BcD+82P0NAWTXhNc98Z/pEXcmRbQxwj1bLt/ID6Gk/iPM3E744luJSpPTVoX6DArmUlHVktKhUqu1OLfRHS/GOerG0/411Ep/d1Bm/urk0s//AL14YwYLKysPu642Cn6AnFUDDyqSMvIo+AO9T3Buz2WbHdW0sv8AEQdP1OFqF4mGizNSn2LiGtqpaC5snObO2u/aUx2ssGjAw8CMTv5ZkGcj2qc5U5yHE7f7JxiEFW8KXBwvi8s/uP8AxDb1r3hPYvctjvXigHoPEcewwPzqw7Ds7tEgSJ4xLpGCzFhqPrgNgH2pGdSWit1PlTDYKgrSqub/AMVl4vUp/mTsKkgnRbcyzpITg6ANG+wZtWOn4iAK3uTeUrnht6rCKYIfBIwjeRCp6hhgal+I6eVXdLwuNoe5KjutOjTv90bAeu38qo7nXgtxw+Yp3spgfeNtbbj0O+NQ/wBjUdfaj713Yt9lKjXvR2Y7Vnm1dvms8muFh5j4Fb2dwb6Fg0KBlEJYIInPUAuQEGM4U43YYzkU78JvTNBHKyGMuobSTkgHcZ+OKojkzmcW8rJP47a48Eytv121+4/T2FPfB+Ijht3Kl5czSatItgdbho26EYyNWcL8j618pVlrot512h2fUXuye1JL3XZ3ceGW9N3fLMsmivA1e1dPNBRRRQBUTzJx63tIS9zIYo28OoBtiQfNQcH0NS1Vz2rcw31v3UMEEEsNyRDqcFiHbYAr0I8wd+hoBBtOJGztrrib3Ml0xZrfh7yls4b70gDdMDb5GqjdyxJJySck+pNPXa1xBVuIrGI/sbGMR7dDId3b3zt8q+Ox3lIX/Ek1jMMA7x/Q4PhU+5/IGgLl7GuQBw+072Vf/EzgFv4E6qnw9T8farEqoeYf6QsMErxQW7TaCV1lgqkjbIABJGa0OG9uxuWCXFrJFGc5kgkOR6bEDb518bS1O4U5zdoJt8i5ru9SJdcjrGo/ExAH1NJvGe2jhlvkd/3zDyiUt+ey/nVR8/yx3DhbS4uDbsA0iTOzDWD1XUT5VFx8nW3dIY5ZJ52O8SxnC+uWzlj7DFQvEQW80qfZGKnZuOynvfrvXeh04z/SPc5FragejStk/wB1cfrSff8AaZxe7DKZmRH2IRQgA9AcZH1qf4P2WXkgGi3ES+smF/I+L8qc+F9i237e469VjUf5m3/Ko/bVJfDHxLX6fg6H89dN8I5/PPyKYteSru5/aFZZM9WVHk/xY/nW3w3ksyNpSKWVgcEBSce+Bt866c4dwCOGLusvImMaZDqGPTGMflUhFCqAKoCqOgAwB7AdK6dOpLWRFDG4SjfYop8G239+CKm5S7MGjRS0OiQkksSi92MYAAKSd5nOckLjFSdr2P2seGuJ3bf1VF36D1J9iM+gqxJ51QanYKo82IA+ppS5l4Pa8dt+6iuQe5lVi8RDaWAO3XG4NdKhDfmQz7VxLb2JbN+H35HsdpwuwuYLbu41nm/4epSxOM76mzjp603gVX9lzZZ3XGfskkB+02gYRTOR4mAGrSB0ON9/Q0c98vcXuZm+yXiW9t3YIXOli4zkZAyAfXNTJJaGfUqTqO822+Y+tOoYKWAY9BkZOPQdTUBfc+20V6tkCXnIyVXHgHXxEkDPngb0i9k/Z6usXtxcNNdRyMBomEiYxjcjJJOTsSKjeVbq3s+Y+ILfFFeRiYpJcYwzZwCdhlSN/wCHFfSMuyGXUoOCM+taXG+DR3MRSSNJMbqHBwGAOCcYOPatTl/hdvEz/Z5mdSTmPvdaISc+FcnR7VNmvjV8mdRk4NSi7NHMHFLR4ZpI3UK6sQVHQHPQfCnvl7ijXNgCoVrvh37SLUNWqPG4x5lfL4qlSfatyU8si3MCaiRpkUdSVGQwH4vCCDjfwikPk3jf2S9ikP3M6XHqjbHPt1+VZWy6VSz0Z+ge1jj8IqkLbUc7c966SV10L65av3mtYZJdHeOgZtHTff1PlUpVecn2MFlxK4g0nvnOqJsjT3J8QC75JG+dvw1YVaVOTcczxGMpRp1Xs6PNZWyefF9D2iiipCofEkgUEnoBk1SVrLaz8ckvIJ5riC1ikuHWTXpjkAICpq8idxttirqunYIxRQzAHSpOMnyGcHHvVe8wymPhl23dwxTSOsbrEEGGJBYFlOXOD+LB36VxOeyrlnD4d1pKN9Wl48jnyewmuJXlcYaRizFj5scn9avbs65Sks+CytENdxdAkacbA+Fd/gCWqrEQsQB1JwPnXT3DLIQwxxjoiKo+QAqtQqyqt30NrtTA0MBGGxnJu+fBbsupUlj2HRnIWchx11W7Y/vM29TfBOx1I2P2hlmXYrp1KdvIjJBFWTRmpfYQvdoofquJUXCMrLkkvJIhZOS7NgA1rCcDGyAfp1+dSNlw2KEYijSMeiqB+g3ry14rFK7JHIjsmNQVgdOc4zjp0NQnJvMs9533fwpDocrGBIGZlBIJYdV3HmKlUUtEUJVqk1aUm11GWozmDmS3sYu+uZO7jzpzgnJPkABmqk7UucZ+H8et3Ej9yqIzR5Okglg/h6EkfoKfu0K0j4hwWcp+0Vou9iI9VGoEfLP510RDZbzrIiupyrAMp9QRkGkK752uIuYUsJNAtposxkL4tRBIy3rlSPmK3uyHjX2nhFuc+KMGJvdNh+WKgu2xI7cWl/pYzQzIqsDsFzqIYfHBA96ATO1Ls6uLW0N1Pey3R70BlbOFRs46sd84HTzq3eQuXLS1tUe0j7tZ0R2JYknIyMknyzW9x60jvLGQMoeN49QBGrO2pTjIz5edK3Ydxrv+EqhPigdo/lnUvtscfKgKp50s7hePX1zbfetGW4O+4UBAT8eu/wAM10Hyzx5L60iuI/uyKCR6Hoyn2ORVN8c5jFhzHfE2z3XfwiPu089SoTnY+HAx86lexK4u7aea1mtZ4YHJli1K2IyfwliOhH5j40Bk7M82XHuI2JyEcmWMeXXIx/ZfH9mnzm3k6xvlH2yNMjZXzob2DDBI+FJnP3EX4bxyzulbTFdBYZ9gchW9SNtmHT0p25s4HLOsclsyLcQtqTvF1I4P3kbY4BH4huKArjnXhMXL0lpcWKGNHkCTHW51KMHDAnByM+xFXNG4IBHQjI+dJHEeWbjiLQrf29t3SOWIWaQ4x0OAAGJHqdqd0QAADoNqAiOb+Di6sposZJQlfgy7r+Y/OubyK6oNc3c38P7i/uI+gEjEex8Q/Iis/GR0keu/DVd+/RfVeT9CyrVpZbWzvILmCKfuhA/egYfB+7k9GGCceeasS3B0jUQWwMkDAJ8yBnYVVnZhL31jPC2lhFIrgMFIAbrsyMPI+Xn5VYvA7mJkIhVkVGK4MZQZ8yoIGR8RtVii7pPiZHadNwnKH+1vdueaz78iSoooqwZBF8ylfsz6rg2ox/xQQNP1659Bv6VW0vHPs3Bozpiue9uJFLSKTrALftNyGLbDc74qyOZZAtuxNv8Aasb93hTnHmdXp8AT6Cq47RJg3CrQiLudUhOjYaNm2woA/IHbfeqtd2u1wN7stKWxCSyc1w3J9/oI/LMfe39uD+KZM/3gT0rpMVzlyP8A+o2v/VX9a6NrjB/Cy1+JH+9BcvUrftC4HxLiF7FbQO1vZacySq4BY7kjSCGOMAAdN6jOV7ObgvFEtZ715be4GIQ6MdTfBskRsDtjoQaO13VacS4bfKdKiQRyHJxgEHf4aS30qc7UoLdBaX0zui20mVZU7weIAjUuR5qMHPnV08uYOBxWNjx6aGIzpcXKa2RgvdNnL5Q9Qeu3vUNYr9g5ukXpHexkjbbJGr/Mp+tYe1e5WO54VxWI5TUoLdMqcOM/2S1SvbJxeW0+w3sLDSkuGBVSCGGQRkbHAYbetAavPXCY5+YrWObHdy2kqsTjbaTffzBwa87FuYcrccKnYO0BYRnIIePOGAPmAd/ZvhWr2xxveXnD7WPQoul2kKAuuW8m6hcHcDrWnxrs6TgCQX1vJcTTxyKCAo0tq6gqN1UjI898UBN9jXEnguL3hkmkC2kZo9sHSWOcn8XVT86bu03h7zcJulTIcRlhjz07kfMAikLmTlfiLcVF/wAKGgXEClmfA0kgAhg467KenlU3y1y/dWLvc8W4ijpJGYyjMdGW9C2Bnr0HnQEx2RcZ+1cHtyTlkUxN7psP8OKU+y1DZca4lY4Ogt3ibHGxyP8AC4+lPnK3KkHC7Z1tg7qxMmGcHUceR6KCAKj+QO0CLiom0R9zNG2GXIbI6BtQGG9qAjk5SuRzK18EAtu5CFiwyToxsOvUCs/PX2Azwzz8Qa1eHPhilwXGcgMoyTv8POl3lC+uOLR8S4feXDrNHKMSIApVQ2MADG2V/wAVLHF+QLbhnG7GOQNPbT4Dd7v4ydO+MZ3KnHxoCyuauf7ONLKR4ftMVy47qQqulNwCx1DIIz6eRrY594lOjRRQ31tZd7splQszn0U/dA3HxrX7T+EQR8JYi0jlS2w6R5KKgzgkaMHYHOPOtPjIt+JcKsruWB50TQxSMsGXI0NgDdtJHT4UAxcs8CvoGBub83KhcaO6VfEfPUDkgeVM1J9pzz37qlvBdYUgPrt3G3/MSANvPem8UB7VE9rlvp4mx/fjRvy0/wCmr2qku2f/ANQT/or/AJnqri/4zf8Aw+7YvufoY+zSU93fqrFWNszAg4IK5wQR0O9WhyRd3ctsr3aopIBTSd2XHVh0BPwPyqtuzXhUyG4leJ1ie1k0uRgN06GnPsqjgFr+yuHmbA1oxwIz6Kn4R1386jw91srqWu2VGTqyVnnHO191td2m/Ud6KKKvHljQ43DK8DrBIsUhGzsuoD5eXvvj0NV7JNC3CV+2yyymK4dDJG2vL+LBycakwcCrG4raxyQukoLRlTqAzuPMeHc+wqpIlil4dxKCBXRInSZFk+8BsGz5j7hODuM1WrZPuZt9mpShndWlF3SW97Ouu/TQUeXLkJf27gYUTIceg1D+VdJiuV0cggjqNxXTvCL4TwRyjpIit9QD+tQ4N6o0vxLTs6c+qFfte5bN7wqVUBMkeJUAGSSvUD3BNKknOlzccLgiHDZbtind3EUkbqDpAw6keRI96t+tG7to0LT92GkVTuOpAHT51fPJCBZ8F/rfhLWU1pJw94sd2rBiq4zoKlt2GMgioaLse4hO0EN9fLLZwEEIuSSB5bgeW2STgVs8Q4tzG2q4jS2EKjUI1ZHyB1BOdyPPBFPvI3NI4lYx3GnQxyrr6MpwcHzHn86A0jwjh3E545lZZnsjpUI5wh2IBA64x+VQnaB2lXNneR2VtarLLMqmNmbYkkjAXboR5kVV/ZzzM3DeLyFwRbSzNDIceFW1HSc9Mg/kTT928WxiFlfoPFBMASPQ4Yfmp+tAScfajNay20HEbOSB5yF70OhTJONgudgSNs5wa1/6Qltq4SG28EyH6hht69aVO1Dna24ubO1siZJjMpD40hdW2ATjJz/lpu7eID/Uu5yVli+fUUBm7E+cvttgIZDma3wjZ6sn4W+mx9qrK750veCX89pbhO5SdpNPdglkY6sFuuNO2fKtx+YrfhnE7G6t5UZJreNbuNDnT4VBJxsD0bHqp9aYufgtrx+wvNmhuVET7ZDA+A/A5Vx9KA1+XuNxjmWO4icdzxGDOM7hyN1YDowdPP1qb7f+GFrGK5T79tMrZ9A23+YLVY8/8pvwTicc0ORAZBJC37uDkxk+o/MGuhuLwx3nD3ygmSWHUEJID7alGRuN8bigPiFl4jwwHYrc2/8AnX+R/SkHsSvXbh11ZnBltpHChtx4s4yPMawaZ+yW+MnDlU272wjZlWNtR2zkFS+5G5r45Y5Bez4peXYlXubncRAHIJIOSenXV9aAiuTu2O3e2f7c0drNE5jZMnxY81XcgZyMeWKceVOb7fiUTS2zFkVyh1DByMHp6YNREvZJw17h7iS3DvIxYgsdOT18IOOu/wA6Z+HcLit00QxJEvoihR+XWgNuqJ7W7jVxNx+4iL+Wr/VV4LdIzFQyll6gEZGfUeXzrnHmviHf3txIOjSNj2BwPyAqni37iR6X8O0m8RKb3R8x67MOIvNb3ULyOIkhwB4cLr1AkeEEH0BJHX1p95Qt1S3CpA0AG3iRUL/xEBmO/wATVdch3BteGzTDYzTpEp8WAB1Y6PFgAnp6VavCIisKhnEhx94atx7szE+5NfcPmlxsQdrtKrU2dHL5pK/zZu0UUVbME8IpK4lasnEwZpFMd1G1uqbAhSC2wzlt9iT+8KdqVecuV+/HfoXNxFhoRrwqsCDnBBGNvnUdRNrIuYKcY1LSdlJNX8ume8oe/s2hleNvvIxU+4OP5VdvZRxxZ7IRAaWgwpBbOQdw3TYE5GPLFV72kWYeSK9jx3d0gY46CQABh+n0Na3ZvzH9jvV1HEUvgf0GT4W+R/Ims6k/ZVbbj2eOpfn8BtL4lnbmsmvNHQFa3ELITRSRMSBIjKSDggMMZB8jvWwK9rVPAFR9mnGjw7ht5FcxSlbSU4HdnU8bnAIBwCMg/WmDs97TIeJTTQRwNb90oZQxGSM4PhA8ONvrWm3HzY8eaC4lQw3al4yzHMZ2AQgnSqkg4960/wCq2i5nS6gMbQ3EZV9Mikk6Tk6Qc4BVd/WgFPiQ4W1rxW3+0PHL3/eqJwo/aqW2j05LA7qfcVO8L4ieM8rzRsQ08CEHfJJiwyMR1GQMfI1o8icrW91x3iYuYRKI5GKawSoJc526E4I60z8N7P7iy4289qsS2M6ASx5xjbBCqB1BGR/zGgE7hXKScS5chltoxHeWjPhkGGcqdRBPUkggj4itjmLnQcU5YlLnFxA8SzL8dQAfHo365qxez3kQ8KSZBMZVlk1qunATr03OTjGfapSx5Ms4XleO3jDTHMhxnUc56HbrvQFe8G7JbK54IhjhAuZoFYSMSSJMZ2ycAE7Y9DRF2a3l9wi3tbtlgntpcxvnWe7xjB0nZh06/hFWvJIsa5JVFA88AD+Qpc4n2kWMGxnEjDyjGv8AMeH865clHVk1KhUqu1OLfREhxjleC8tlgulEyjScnIOpfxAg5Gf51IWNikMSRRrpRFCqvoB0G9IUnbBGylool2OMSyhCR6gBWz7Zpb4hzVxa+GYo5Yo8Y/ZKwB+Jc759jUE8VTijRp9j4iT/AHLQXFtFwXXEI4sd46JnpqYDPtnr8qh253tu+WEMxd86cowBI8skdT7VT8PK0rPrmkBbzDZcn3zTHwHluDUQ8Jmz6R5x8lIIHl1rO/Vqbkox1LUuzcLSi3Ko5dF9Rl5i4/xRCFgtE8XRgxkI+J2VV+eaSOIx8ZuSRKZgpOCFOF9sR/oasCLkpCPDGIR5DJ398MdJ+tSdtyuqIV7yTBOSVOknywSD0qSX5iq7KNl19LI4pY6jh17kI34uLv8A8mLPKHBjYcMmkc/tZs4I8vwoN/ctSvbcuQRjOjUfVjn/AOKeOcpyCkQUiNRnODgnyGfPA/Wojglj306qfujxN7Df8+nzrFx1SpOtHDwell1e9ktLE1LTrSfxO7tw3IYYuDBbeBNKsIxreIbElvQDzGT160yW0KooCqFUdABjFQfApGmmkmEg0E6SmNwF2XJ8tt9vWmCvRYOENnbiuS0zSyT7+BiV5SvaT597PaKKKvFcKwXgfQ3d6deDp1Z058s43xWeih9Ts7lUDgjsk/C7mWOSdgbmBlJ2ckllOQMFtz7MTVYvbMG0kENnTg7bg4IOfQ1dfPHL+jE9pbM940isJFJ8ONyTlsYIGnHTBqG5j4xcLF9sgwR/w7q3lUSCGQYBIB+6p2zjbofPbNq0lv3eR7PAY6Vk4pPb4tK0u69lLdzXMbeRb2drYR3UbJLFhdRwRIvkwYEhjjY49PjTMKofg/PjpMpW3tkZiMug7o9fxFfDpxsRpIx8d6uTgHMMV3HqjYEqdLgHOk/qQeoOBkehyKtUasZK1zD7TwFShN1HGyfDRfN5cCO5w5AtOJqouEOpPuuhwwB8s43HwNYuTuzez4YWaBGMjDBkc6mx6DYAD2FR/Gu1u1gZkVJZHUkEadGCPIlt/wAqg+L9qMrxqbVl7wndBCzaR/1GYA/JK+yxFOOrIqfZWKnZ7Nk97LSSJVyQAM7nAxn4n1qH4pzpZ2+e8uIwR+FTqP0XJFVnc8T4lxCPuZEiw3Tw4b12wa+YuzyJYx3sjLL5jWmk/DH31P1qlPtGH+jP78PmW4dmUKf/ANFTPhHP5/0MPE+2qBdoIXkPqxCD+Z/Slq77SuI3O0QEQP8A7af6mzUtw7kjp3cGrPmwO3uW2+lOMHLkzRhGdUGMNgBj8iFXT09WqpHFYmvfYi1wyy8/UsurgMN/HTTfGTv8syqbjl+4uArTTuznOVkydPsdRB+WKl+GckWQT9rJNJL+7GuB7fdyasm15OgT7wZz/Ef5DFS9vZpGMIqqPgAP0rulg8VJ3qyiuWb9V5kNbtqbWzBtLlZFccO5Kb/+dvoHkXwDj4+ZPypjseT3X707r8IyR+ef5U0gV7U9LsqjB7Urt839DLq46rU1fr5mjDweNQMgyEecjFz/AItq244wowAAPQDFfdFaUacY/CrFRyb1YVH8a4qtvEXO56KPU/7eZrdkfAJ3PtSZxiL7TKSZe7CkKFdTsCM5GMjf4496qY2vKlT/AG/ien1JaFNTl72hHXfMMzk5bCn8GAVHw3G/zrftbR4rbSikz3A6DqsY6n4Zz/i+FZOH8p+MOzpJGMkhDnJH4fStrg8Yupjca3SSNtOjbAXyHToRnPxzWFh6FZyvWb2pXSz3f6mt2mi+ho1KlNL3NFr13L6k1wexREDLF3TMBqHn7Hc1IUUV6iEFCKijJlJyd2FFFFdnIUUUUB8sNvSkL/8AFHsJQbdZbtZy32tXdMMh88HHjyTj1ww86f6+JUJBwcHGx9K4nFSLFDESo3S0eq+88tepVXFOyOFGLfaWiR28CmLVpz+EkNufp0rNwDl5eGzhopxcO22lNSZB8mwzIRnyIyPhTa9g8BVMvcxuCJQ++B5FcDIOc/T50WfBbYRa0JIyfGScr/CdJBXH1rImqkpWppRfPVdNz9DVl2jWlT2Kk3KLy0WfXK/1PpoLe8DZhgM4GGEiKxB/5huw+INQ9nyVL0Pdxj4b/QD+ZrX4jw14m71ZNR1Z1KHBB9z1HzqX4XzgRhbhSP4wOvuP5j6VTlUo15qGLVmt98n1sQfuwh+07rhw6XNm15JiH32Zz9B+W/51L2nCIovuRqvxA3+vWs9tcrIupGDD1BzWWtyjhqFNXpxXX+zOnVqSyk2eYr2iirREFFFFAFFFfMkgUZJAA6k0B9Vq8Q4kkCapGAHl6k+gHmahuJc4xoSsXjb9450j6bt8qhrSaS4n70aWdfIhiMH0GTpHyrLrdo00/Z0neX349C3DDSttTyRku+axLnwsAPugNt8CSuGB9jWrw+e4uJAolcKu5bV9xeu58/n1xUxNw+SZwZYIFC9XJbYeewxq+dbdnHDNG8UagJscAlS/UZOB90kf7is5UK1WpepPuzi3/X2i17SEI+7H1sR7E3jFIJAqwkNls5lb98keWR6fypsRdt8Z88VhtrRV8QRVbGDgDPtkDetmtvD0XTvKTu31tyy3FCrU2slogoooq0QhRRRQBRRRQBRRRQHhFQ7WwtmQQw6tZIfT7dTk46+tTNeYqOdNTz3redRlsiddW0E0jJFphlUkGNtlc/DScZ/+4qI4naiIAMjpIeucaMfwHct75+VP1/aF0IUJrPQsoIG/mPOoluHzoRGCs8WkahLjOd+n7o9OuKxMVgNq+Wu9LLwvrzXgaFLEW39zfr9fETLe5eM5Rip9Rt/3qctOcZkHj0Sfk35bflWxdcvwlS5DW2OuSHQfMH+YqOk5WlxmMpKvqjD9DWVGjjMM/wBtt9P+uvyLTnRq/F8/r/ZORc7xfiR19sEfyP5VtJzfbH8ZHup/2pLl4XKn3opB/ZJ/Stcrj1HyNSfq+Lp5SS71/wCHH5OjLTzH1ubrYfjJ9lb/AGrWm52hH3Vkb5AfqaSsVnh4fI/3Y3b2U/r0p+sYueUUu5MfkqK1v4k/Pzu5BCxhfQ6skf4cVEyXJnGZrjB8lZWIH93b8qyw8rzndgsY9XYDH0rMOHW0WO9lMrdNMQ2J9NX/AMiuJPGVv59P8vdXgrN/M6iqMP49eWf1NBeFsSBGVk1dNOf9SipK14CsRVp2OsnCxRnxEnpkg7fX51IW/fO8kMSC10rnONRbyHi9PiM1J8L4KqpGZE/aruTqJ8Weuc7mrmH7Pg5XjG/N32cuWrfW3eQ1cQ0rN/X6eB8s8kqyJE4RkwN0O2RnBJO5+I+lScduAdWkaiME43Pz86yha9r0UKds3mzNcr6BRRRUpwFFFFAFFFFAFFFFAFFFFAFFFFAFeYr2igI674HG8XdY0rq1eHbfOT8z6/GvluBR5GAVUADC4HT4gagfnvUnRULoU27uKJFUkt4smxukhdhI5dT4Fzq1KD1Oc748vh8ayOLwPEutWDjxtoHgI6++3T40w4oxUH5NLSUlpvfH10JPbvel4EPYyz4lEgOpD4SoUaxjI05/n64rSe0u3WJu9ca28a4UFFJ+A6gdfjTLijFdPC7Ss5S8ef2jlVrO6S8Bfj5XBmkMjGSMr4QzElSevXoRjY/Gt204BGsSRsNehtQOMHOc5/l8ak8V7XUMJRg7qPH55nyVactWeYoxXtFWSIKKKKAKKKKAKKKKAKKKKAKKKKAKKKKAKKKKAKKKKAKKKKAKKKKAKKKKAKKKKAKKKKAKKKKAKKKKAKKKKA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38" name="Gerade Verbindung mit Pfeil 37"/>
          <p:cNvCxnSpPr/>
          <p:nvPr/>
        </p:nvCxnSpPr>
        <p:spPr bwMode="auto">
          <a:xfrm flipV="1">
            <a:off x="4067944" y="4005064"/>
            <a:ext cx="360040" cy="7200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1" name="Gerade Verbindung mit Pfeil 40"/>
          <p:cNvCxnSpPr/>
          <p:nvPr/>
        </p:nvCxnSpPr>
        <p:spPr bwMode="auto">
          <a:xfrm flipH="1">
            <a:off x="5004048" y="3027039"/>
            <a:ext cx="1152128" cy="2579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4" name="Gerade Verbindung mit Pfeil 43"/>
          <p:cNvCxnSpPr>
            <a:stCxn id="4103" idx="1"/>
          </p:cNvCxnSpPr>
          <p:nvPr/>
        </p:nvCxnSpPr>
        <p:spPr bwMode="auto">
          <a:xfrm flipH="1">
            <a:off x="4427984" y="1533926"/>
            <a:ext cx="360040" cy="12293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1026" name="Picture 2" descr="http://www.mkpublishing.de/sites/default/files/onlinemedien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1034">
            <a:off x="439653" y="1248272"/>
            <a:ext cx="2834679" cy="17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ksspharmacy.nhs.uk/dyn/_pictures/quali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750" y="367195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mit Pfeil 33"/>
          <p:cNvCxnSpPr/>
          <p:nvPr/>
        </p:nvCxnSpPr>
        <p:spPr bwMode="auto">
          <a:xfrm flipV="1">
            <a:off x="2267744" y="3573016"/>
            <a:ext cx="1584176" cy="6460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4098" name="Picture 2" descr="https://encrypted-tbn0.gstatic.com/images?q=tbn:ANd9GcQ9ASgAySzqxwNlRq1rSCpMEyfkk0RtNs3ST1rwE3Ayb6XaqPORL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97153"/>
            <a:ext cx="2592288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91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88" y="2852936"/>
            <a:ext cx="8688387" cy="100171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2800" b="1" dirty="0" err="1" smtClean="0">
                <a:solidFill>
                  <a:srgbClr val="0099CC"/>
                </a:solidFill>
              </a:rPr>
              <a:t>Thank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you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for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your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attention</a:t>
            </a:r>
            <a:r>
              <a:rPr lang="de-DE" sz="2800" b="1" dirty="0" smtClean="0">
                <a:solidFill>
                  <a:srgbClr val="0099CC"/>
                </a:solidFill>
              </a:rPr>
              <a:t>!!!</a:t>
            </a:r>
            <a:endParaRPr lang="de-DE" sz="2800" b="1" dirty="0">
              <a:solidFill>
                <a:srgbClr val="0099CC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159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pic>
        <p:nvPicPr>
          <p:cNvPr id="1026" name="Picture 2" descr="https://www.stepmap.de/landkarte/deutschlandkarte-1114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0955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mit Pfeil 5"/>
          <p:cNvCxnSpPr/>
          <p:nvPr/>
        </p:nvCxnSpPr>
        <p:spPr bwMode="auto">
          <a:xfrm flipH="1">
            <a:off x="1273920" y="2253175"/>
            <a:ext cx="417760" cy="38373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Ellipse 6"/>
          <p:cNvSpPr/>
          <p:nvPr/>
        </p:nvSpPr>
        <p:spPr bwMode="auto">
          <a:xfrm>
            <a:off x="1187624" y="2528920"/>
            <a:ext cx="180000" cy="180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5075" y="1931988"/>
            <a:ext cx="3848100" cy="378301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DE" dirty="0"/>
              <a:t>c</a:t>
            </a:r>
            <a:r>
              <a:rPr lang="de-DE" dirty="0" smtClean="0"/>
              <a:t>a. 300.000 </a:t>
            </a:r>
            <a:r>
              <a:rPr lang="de-DE" dirty="0" err="1" smtClean="0"/>
              <a:t>inhabitants</a:t>
            </a:r>
            <a:endParaRPr lang="de-DE" dirty="0" smtClean="0"/>
          </a:p>
          <a:p>
            <a:pPr>
              <a:lnSpc>
                <a:spcPct val="200000"/>
              </a:lnSpc>
            </a:pPr>
            <a:r>
              <a:rPr lang="de-DE" dirty="0"/>
              <a:t>c</a:t>
            </a:r>
            <a:r>
              <a:rPr lang="de-DE" dirty="0" smtClean="0"/>
              <a:t>a. 55.000 </a:t>
            </a:r>
            <a:r>
              <a:rPr lang="de-DE" dirty="0" err="1" smtClean="0"/>
              <a:t>students</a:t>
            </a:r>
            <a:endParaRPr lang="de-DE" dirty="0" smtClean="0"/>
          </a:p>
          <a:p>
            <a:pPr>
              <a:lnSpc>
                <a:spcPct val="200000"/>
              </a:lnSpc>
            </a:pPr>
            <a:r>
              <a:rPr lang="de-DE" dirty="0" smtClean="0"/>
              <a:t>ca. 500.000 </a:t>
            </a:r>
            <a:r>
              <a:rPr lang="de-DE" dirty="0" err="1" smtClean="0"/>
              <a:t>bicycles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51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pic>
        <p:nvPicPr>
          <p:cNvPr id="3082" name="Picture 10" descr="http://www.uni-muenster.de/imperia/md/images/zentral/international/bildergalerie/altstadt_luftaufnahme_1000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960"/>
            <a:ext cx="9144000" cy="60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62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50000"/>
              </a:lnSpc>
              <a:buNone/>
            </a:pPr>
            <a:endParaRPr lang="de-DE" sz="2800" b="1" dirty="0" smtClean="0">
              <a:solidFill>
                <a:srgbClr val="0099CC"/>
              </a:solidFill>
            </a:endParaRPr>
          </a:p>
          <a:p>
            <a:pPr indent="0" algn="ctr">
              <a:buNone/>
            </a:pPr>
            <a:endParaRPr lang="de-DE" sz="2800" b="1" dirty="0" smtClean="0">
              <a:solidFill>
                <a:srgbClr val="0099CC"/>
              </a:solidFill>
            </a:endParaRPr>
          </a:p>
          <a:p>
            <a:pPr indent="0" algn="ctr">
              <a:buNone/>
            </a:pPr>
            <a:r>
              <a:rPr lang="de-DE" sz="2800" b="1" dirty="0" err="1" smtClean="0">
                <a:solidFill>
                  <a:srgbClr val="0099CC"/>
                </a:solidFill>
              </a:rPr>
              <a:t>What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is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corruption</a:t>
            </a:r>
            <a:r>
              <a:rPr lang="de-DE" sz="2800" b="1" dirty="0" smtClean="0">
                <a:solidFill>
                  <a:srgbClr val="0099CC"/>
                </a:solidFill>
              </a:rPr>
              <a:t>?</a:t>
            </a:r>
            <a:endParaRPr lang="de-DE" sz="2800" b="1" dirty="0">
              <a:solidFill>
                <a:srgbClr val="0099CC"/>
              </a:solidFill>
            </a:endParaRPr>
          </a:p>
          <a:p>
            <a:pPr indent="0" algn="ctr">
              <a:lnSpc>
                <a:spcPct val="150000"/>
              </a:lnSpc>
              <a:buNone/>
            </a:pPr>
            <a:endParaRPr lang="de-DE" sz="2800" b="1" dirty="0">
              <a:solidFill>
                <a:srgbClr val="0099CC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332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Levels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Corruption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833" b="68476"/>
          <a:stretch/>
        </p:blipFill>
        <p:spPr>
          <a:xfrm>
            <a:off x="3469200" y="1992686"/>
            <a:ext cx="2128934" cy="1855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53" y="1960371"/>
            <a:ext cx="1887935" cy="1887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8" t="15210" r="80420" b="69781"/>
          <a:stretch/>
        </p:blipFill>
        <p:spPr>
          <a:xfrm>
            <a:off x="6835046" y="1978958"/>
            <a:ext cx="1950624" cy="1869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r="5526"/>
          <a:stretch/>
        </p:blipFill>
        <p:spPr bwMode="auto">
          <a:xfrm>
            <a:off x="141701" y="4354302"/>
            <a:ext cx="2990139" cy="181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Bildplatzhalter 4" descr="687px-FIFA_Logo.svg.png"/>
          <p:cNvPicPr>
            <a:picLocks noChangeAspect="1"/>
          </p:cNvPicPr>
          <p:nvPr/>
        </p:nvPicPr>
        <p:blipFill>
          <a:blip r:embed="rId7" cstate="print"/>
          <a:srcRect t="7011" b="7011"/>
          <a:stretch>
            <a:fillRect/>
          </a:stretch>
        </p:blipFill>
        <p:spPr>
          <a:xfrm>
            <a:off x="3469200" y="4444027"/>
            <a:ext cx="2200295" cy="164935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1" r="8569"/>
          <a:stretch/>
        </p:blipFill>
        <p:spPr>
          <a:xfrm>
            <a:off x="6297004" y="4435125"/>
            <a:ext cx="2664296" cy="1658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532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Definitions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79512" y="1952836"/>
            <a:ext cx="3168352" cy="2340260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de-DE" sz="1400" b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„Korruption ist die Einflussnahme einer Person auf den </a:t>
            </a:r>
            <a:r>
              <a:rPr kumimoji="0" lang="de-DE" sz="14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Inhaber</a:t>
            </a:r>
            <a:r>
              <a:rPr kumimoji="0" lang="de-DE" sz="1400" b="1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besonderer Entscheidungs-befugnisse</a:t>
            </a:r>
            <a:r>
              <a:rPr kumimoji="0" lang="de-DE" sz="1400" b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über die Interessen eines </a:t>
            </a:r>
            <a:r>
              <a:rPr kumimoji="0" lang="de-DE" sz="1400" b="1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Dritten </a:t>
            </a:r>
            <a:r>
              <a:rPr kumimoji="0" lang="de-DE" sz="1400" b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mittels </a:t>
            </a:r>
            <a:r>
              <a:rPr kumimoji="0" lang="de-DE" sz="1400" b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</a:rPr>
              <a:t>einverständ-licher</a:t>
            </a:r>
            <a:r>
              <a:rPr kumimoji="0" lang="de-DE" sz="1400" b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de-DE" sz="1400" b="1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Gewährung von Vorteilen </a:t>
            </a:r>
            <a:r>
              <a:rPr kumimoji="0" lang="de-DE" sz="1400" b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für den Machtinhaber oder einem Dritten, auf die der Machtinhaber keinen Anspruch hat“.</a:t>
            </a:r>
          </a:p>
          <a:p>
            <a:pPr algn="r"/>
            <a:r>
              <a:rPr lang="de-DE" sz="1200" baseline="0" dirty="0" smtClean="0">
                <a:solidFill>
                  <a:schemeClr val="bg2"/>
                </a:solidFill>
              </a:rPr>
              <a:t>Niehaus, 2012: 63</a:t>
            </a:r>
            <a:endParaRPr kumimoji="0" lang="de-DE" sz="1200" b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pic>
        <p:nvPicPr>
          <p:cNvPr id="1026" name="Picture 2" descr="http://www.ra-schmidt-leipzig.de/images/paragrap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7363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635896" y="1952836"/>
            <a:ext cx="51125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700" dirty="0" err="1" smtClean="0">
                <a:solidFill>
                  <a:schemeClr val="bg2"/>
                </a:solidFill>
              </a:rPr>
              <a:t>position</a:t>
            </a:r>
            <a:r>
              <a:rPr lang="de-DE" sz="1700" dirty="0" smtClean="0">
                <a:solidFill>
                  <a:schemeClr val="bg2"/>
                </a:solidFill>
              </a:rPr>
              <a:t> </a:t>
            </a:r>
            <a:r>
              <a:rPr lang="de-DE" sz="1700" dirty="0" err="1" smtClean="0">
                <a:solidFill>
                  <a:schemeClr val="bg2"/>
                </a:solidFill>
              </a:rPr>
              <a:t>of</a:t>
            </a:r>
            <a:r>
              <a:rPr lang="de-DE" sz="1700" dirty="0" smtClean="0">
                <a:solidFill>
                  <a:schemeClr val="bg2"/>
                </a:solidFill>
              </a:rPr>
              <a:t> power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700" dirty="0" err="1">
                <a:solidFill>
                  <a:schemeClr val="bg2"/>
                </a:solidFill>
              </a:rPr>
              <a:t>c</a:t>
            </a:r>
            <a:r>
              <a:rPr lang="de-DE" sz="1700" dirty="0" err="1" smtClean="0">
                <a:solidFill>
                  <a:schemeClr val="bg2"/>
                </a:solidFill>
              </a:rPr>
              <a:t>orrupt</a:t>
            </a:r>
            <a:r>
              <a:rPr lang="de-DE" sz="1700" dirty="0" smtClean="0">
                <a:solidFill>
                  <a:schemeClr val="bg2"/>
                </a:solidFill>
              </a:rPr>
              <a:t> </a:t>
            </a:r>
            <a:r>
              <a:rPr lang="de-DE" sz="1700" dirty="0" err="1" smtClean="0">
                <a:solidFill>
                  <a:schemeClr val="bg2"/>
                </a:solidFill>
              </a:rPr>
              <a:t>actor</a:t>
            </a:r>
            <a:r>
              <a:rPr lang="de-DE" sz="1700" dirty="0" smtClean="0">
                <a:solidFill>
                  <a:schemeClr val="bg2"/>
                </a:solidFill>
              </a:rPr>
              <a:t> </a:t>
            </a:r>
            <a:r>
              <a:rPr lang="de-DE" sz="1700" dirty="0" err="1" smtClean="0">
                <a:solidFill>
                  <a:schemeClr val="bg2"/>
                </a:solidFill>
              </a:rPr>
              <a:t>represents</a:t>
            </a:r>
            <a:r>
              <a:rPr lang="de-DE" sz="1700" dirty="0" smtClean="0">
                <a:solidFill>
                  <a:schemeClr val="bg2"/>
                </a:solidFill>
              </a:rPr>
              <a:t> a </a:t>
            </a:r>
            <a:r>
              <a:rPr lang="de-DE" sz="1700" dirty="0" err="1" smtClean="0">
                <a:solidFill>
                  <a:schemeClr val="bg2"/>
                </a:solidFill>
              </a:rPr>
              <a:t>third</a:t>
            </a:r>
            <a:r>
              <a:rPr lang="de-DE" sz="1700" dirty="0" smtClean="0">
                <a:solidFill>
                  <a:schemeClr val="bg2"/>
                </a:solidFill>
              </a:rPr>
              <a:t> </a:t>
            </a:r>
            <a:r>
              <a:rPr lang="de-DE" sz="1700" dirty="0" err="1" smtClean="0">
                <a:solidFill>
                  <a:schemeClr val="bg2"/>
                </a:solidFill>
              </a:rPr>
              <a:t>party</a:t>
            </a:r>
            <a:endParaRPr lang="de-DE" sz="1700" dirty="0" smtClean="0">
              <a:solidFill>
                <a:schemeClr val="bg2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bg2"/>
                </a:solidFill>
              </a:rPr>
              <a:t>„</a:t>
            </a:r>
            <a:r>
              <a:rPr lang="de-DE" sz="1700" dirty="0" err="1">
                <a:solidFill>
                  <a:schemeClr val="bg2"/>
                </a:solidFill>
              </a:rPr>
              <a:t>v</a:t>
            </a:r>
            <a:r>
              <a:rPr lang="de-DE" sz="1700" dirty="0" err="1" smtClean="0">
                <a:solidFill>
                  <a:schemeClr val="bg2"/>
                </a:solidFill>
              </a:rPr>
              <a:t>oluntariness</a:t>
            </a:r>
            <a:r>
              <a:rPr lang="de-DE" sz="1700" dirty="0" smtClean="0">
                <a:solidFill>
                  <a:schemeClr val="bg2"/>
                </a:solidFill>
              </a:rPr>
              <a:t>“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700" dirty="0" err="1">
                <a:solidFill>
                  <a:schemeClr val="bg2"/>
                </a:solidFill>
              </a:rPr>
              <a:t>a</a:t>
            </a:r>
            <a:r>
              <a:rPr lang="de-DE" sz="1700" dirty="0" err="1" smtClean="0">
                <a:solidFill>
                  <a:schemeClr val="bg2"/>
                </a:solidFill>
              </a:rPr>
              <a:t>ctor</a:t>
            </a:r>
            <a:r>
              <a:rPr lang="de-DE" sz="1700" dirty="0" smtClean="0">
                <a:solidFill>
                  <a:schemeClr val="bg2"/>
                </a:solidFill>
              </a:rPr>
              <a:t> </a:t>
            </a:r>
            <a:r>
              <a:rPr lang="de-DE" sz="1700" dirty="0" err="1" smtClean="0">
                <a:solidFill>
                  <a:schemeClr val="bg2"/>
                </a:solidFill>
              </a:rPr>
              <a:t>is</a:t>
            </a:r>
            <a:r>
              <a:rPr lang="de-DE" sz="1700" dirty="0" smtClean="0">
                <a:solidFill>
                  <a:schemeClr val="bg2"/>
                </a:solidFill>
              </a:rPr>
              <a:t> not </a:t>
            </a:r>
            <a:r>
              <a:rPr lang="de-DE" sz="1700" dirty="0" err="1" smtClean="0">
                <a:solidFill>
                  <a:schemeClr val="bg2"/>
                </a:solidFill>
              </a:rPr>
              <a:t>entitled</a:t>
            </a:r>
            <a:r>
              <a:rPr lang="de-DE" sz="1700" dirty="0" smtClean="0">
                <a:solidFill>
                  <a:schemeClr val="bg2"/>
                </a:solidFill>
              </a:rPr>
              <a:t> </a:t>
            </a:r>
            <a:r>
              <a:rPr lang="de-DE" sz="1700" dirty="0" err="1" smtClean="0">
                <a:solidFill>
                  <a:schemeClr val="bg2"/>
                </a:solidFill>
              </a:rPr>
              <a:t>for</a:t>
            </a:r>
            <a:r>
              <a:rPr lang="de-DE" sz="1700" dirty="0" smtClean="0">
                <a:solidFill>
                  <a:schemeClr val="bg2"/>
                </a:solidFill>
              </a:rPr>
              <a:t> </a:t>
            </a:r>
            <a:r>
              <a:rPr lang="de-DE" sz="1700" dirty="0" err="1" smtClean="0">
                <a:solidFill>
                  <a:schemeClr val="bg2"/>
                </a:solidFill>
              </a:rPr>
              <a:t>those</a:t>
            </a:r>
            <a:r>
              <a:rPr lang="de-DE" sz="1700" dirty="0" smtClean="0">
                <a:solidFill>
                  <a:schemeClr val="bg2"/>
                </a:solidFill>
              </a:rPr>
              <a:t> </a:t>
            </a:r>
            <a:r>
              <a:rPr lang="de-DE" sz="1700" dirty="0" err="1" smtClean="0">
                <a:solidFill>
                  <a:schemeClr val="bg2"/>
                </a:solidFill>
              </a:rPr>
              <a:t>benefits</a:t>
            </a:r>
            <a:endParaRPr lang="de-DE" sz="1700" dirty="0">
              <a:solidFill>
                <a:schemeClr val="bg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7584" y="465313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chemeClr val="bg2"/>
                </a:solidFill>
              </a:rPr>
              <a:t>Does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corruption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need</a:t>
            </a:r>
            <a:r>
              <a:rPr lang="de-DE" dirty="0" smtClean="0">
                <a:solidFill>
                  <a:schemeClr val="bg2"/>
                </a:solidFill>
              </a:rPr>
              <a:t> a </a:t>
            </a:r>
            <a:r>
              <a:rPr lang="de-DE" dirty="0" err="1" smtClean="0">
                <a:solidFill>
                  <a:schemeClr val="bg2"/>
                </a:solidFill>
              </a:rPr>
              <a:t>victim</a:t>
            </a:r>
            <a:r>
              <a:rPr lang="de-DE" dirty="0" smtClean="0">
                <a:solidFill>
                  <a:schemeClr val="bg2"/>
                </a:solidFill>
              </a:rPr>
              <a:t>?</a:t>
            </a:r>
            <a:endParaRPr 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6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Principal</a:t>
            </a:r>
            <a:r>
              <a:rPr lang="de-DE" dirty="0" smtClean="0"/>
              <a:t>-Agent-</a:t>
            </a:r>
            <a:r>
              <a:rPr lang="de-DE" dirty="0" err="1" smtClean="0"/>
              <a:t>Theory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64196"/>
            <a:ext cx="59912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3419872" y="2037098"/>
            <a:ext cx="792088" cy="72008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3417892" y="4683316"/>
            <a:ext cx="792088" cy="72008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6336575" y="4653136"/>
            <a:ext cx="792088" cy="72008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09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Definitions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79512" y="1952836"/>
            <a:ext cx="3168352" cy="2340260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de-DE" sz="1400" b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„Korruption ist die Einflussnahme einer Person auf den </a:t>
            </a:r>
            <a:r>
              <a:rPr kumimoji="0" lang="de-DE" sz="14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Inhaber</a:t>
            </a:r>
            <a:r>
              <a:rPr kumimoji="0" lang="de-DE" sz="1400" b="1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besonderer Entscheidungs-befugnisse</a:t>
            </a:r>
            <a:r>
              <a:rPr kumimoji="0" lang="de-DE" sz="1400" b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über die Interessen eines </a:t>
            </a:r>
            <a:r>
              <a:rPr kumimoji="0" lang="de-DE" sz="1400" b="1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Dritten </a:t>
            </a:r>
            <a:r>
              <a:rPr kumimoji="0" lang="de-DE" sz="1400" b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mittels </a:t>
            </a:r>
            <a:r>
              <a:rPr kumimoji="0" lang="de-DE" sz="1400" b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</a:rPr>
              <a:t>einverständ-licher</a:t>
            </a:r>
            <a:r>
              <a:rPr kumimoji="0" lang="de-DE" sz="1400" b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de-DE" sz="1400" b="1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Gewährung von Vorteilen </a:t>
            </a:r>
            <a:r>
              <a:rPr kumimoji="0" lang="de-DE" sz="1400" b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für den Machtinhaber oder einem Dritten, auf die der Machtinhaber keinen Anspruch hat“.</a:t>
            </a:r>
          </a:p>
          <a:p>
            <a:pPr algn="r"/>
            <a:r>
              <a:rPr lang="de-DE" sz="1200" baseline="0" dirty="0" smtClean="0">
                <a:solidFill>
                  <a:schemeClr val="bg2"/>
                </a:solidFill>
              </a:rPr>
              <a:t>Niehaus, 2012</a:t>
            </a:r>
            <a:endParaRPr kumimoji="0" lang="de-DE" sz="1200" b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pic>
        <p:nvPicPr>
          <p:cNvPr id="1026" name="Picture 2" descr="http://www.ra-schmidt-leipzig.de/images/paragrap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7363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bgerundetes Rechteck 8"/>
          <p:cNvSpPr/>
          <p:nvPr/>
        </p:nvSpPr>
        <p:spPr bwMode="auto">
          <a:xfrm>
            <a:off x="5724128" y="3609020"/>
            <a:ext cx="3168352" cy="2340260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de-DE" sz="1400" b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algn="ctr"/>
            <a:endParaRPr lang="de-DE" sz="1400" dirty="0">
              <a:solidFill>
                <a:schemeClr val="bg2"/>
              </a:solidFill>
            </a:endParaRPr>
          </a:p>
          <a:p>
            <a:pPr algn="ctr"/>
            <a:endParaRPr kumimoji="0" lang="de-DE" sz="1400" b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algn="ctr"/>
            <a:r>
              <a:rPr kumimoji="0" lang="de-DE" sz="1400" b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„</a:t>
            </a:r>
            <a:r>
              <a:rPr kumimoji="0" lang="de-DE" sz="1400" b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</a:rPr>
              <a:t>abuse</a:t>
            </a:r>
            <a:r>
              <a:rPr kumimoji="0" lang="de-DE" sz="1400" b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de-DE" sz="1400" b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</a:rPr>
              <a:t>of</a:t>
            </a:r>
            <a:r>
              <a:rPr kumimoji="0" lang="de-DE" sz="1400" b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de-DE" sz="1400" b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</a:rPr>
              <a:t>entrusted</a:t>
            </a:r>
            <a:r>
              <a:rPr kumimoji="0" lang="de-DE" sz="1400" b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power </a:t>
            </a:r>
            <a:r>
              <a:rPr kumimoji="0" lang="de-DE" sz="1400" b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</a:rPr>
              <a:t>for</a:t>
            </a:r>
            <a:r>
              <a:rPr kumimoji="0" lang="de-DE" sz="1400" b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private </a:t>
            </a:r>
            <a:r>
              <a:rPr kumimoji="0" lang="de-DE" sz="1400" b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</a:rPr>
              <a:t>gains</a:t>
            </a:r>
            <a:r>
              <a:rPr kumimoji="0" lang="de-DE" sz="1400" b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“.</a:t>
            </a:r>
          </a:p>
          <a:p>
            <a:pPr algn="ctr"/>
            <a:endParaRPr kumimoji="0" lang="de-DE" sz="1400" b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algn="ctr"/>
            <a:endParaRPr lang="de-DE" sz="1400" dirty="0">
              <a:solidFill>
                <a:schemeClr val="bg2"/>
              </a:solidFill>
            </a:endParaRPr>
          </a:p>
          <a:p>
            <a:pPr algn="ctr"/>
            <a:endParaRPr kumimoji="0" lang="de-DE" sz="1400" b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algn="ctr"/>
            <a:endParaRPr kumimoji="0" lang="de-DE" sz="1400" b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algn="r"/>
            <a:r>
              <a:rPr lang="de-DE" sz="1200" baseline="0" dirty="0" err="1" smtClean="0">
                <a:solidFill>
                  <a:schemeClr val="bg2"/>
                </a:solidFill>
              </a:rPr>
              <a:t>Transparency</a:t>
            </a:r>
            <a:r>
              <a:rPr lang="de-DE" sz="1200" dirty="0" smtClean="0">
                <a:solidFill>
                  <a:schemeClr val="bg2"/>
                </a:solidFill>
              </a:rPr>
              <a:t> International</a:t>
            </a:r>
            <a:endParaRPr kumimoji="0" lang="de-DE" sz="1200" b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881792" y="3730680"/>
            <a:ext cx="2952328" cy="2185410"/>
            <a:chOff x="5868144" y="3703737"/>
            <a:chExt cx="2952328" cy="2185410"/>
          </a:xfrm>
        </p:grpSpPr>
        <p:sp>
          <p:nvSpPr>
            <p:cNvPr id="3" name="Abgerundetes Rechteck 2"/>
            <p:cNvSpPr/>
            <p:nvPr/>
          </p:nvSpPr>
          <p:spPr bwMode="auto">
            <a:xfrm>
              <a:off x="5868144" y="3728907"/>
              <a:ext cx="2952328" cy="216024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pic>
          <p:nvPicPr>
            <p:cNvPr id="2050" name="Picture 2" descr="http://www.orinfor.gov.rw/images/content/TRANSPARENCY%20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032" y="3703737"/>
              <a:ext cx="2214017" cy="216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425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U_04hellgrauPPT2007">
  <a:themeElements>
    <a:clrScheme name="1_Leere Präsentation 1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1_Leere Präsentation">
      <a:majorFont>
        <a:latin typeface="MetaNormal-Roman"/>
        <a:ea typeface="ＭＳ Ｐゴシック"/>
        <a:cs typeface=""/>
      </a:majorFont>
      <a:minorFont>
        <a:latin typeface="MetaNormal-Roman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1_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WWU_04hellgrauPPT2007</Template>
  <TotalTime>7</TotalTime>
  <Words>707</Words>
  <Application>Microsoft Office PowerPoint</Application>
  <PresentationFormat>On-screen Show (4:3)</PresentationFormat>
  <Paragraphs>227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WWU_04hellgrauPPT2007</vt:lpstr>
      <vt:lpstr> A watchdog without teeth?  The normative role of mass media to curb corruption       Christopher Starke University of Münster Department of Communication</vt:lpstr>
      <vt:lpstr>Agenda</vt:lpstr>
      <vt:lpstr>Slide 3</vt:lpstr>
      <vt:lpstr>Slide 4</vt:lpstr>
      <vt:lpstr>Slide 5</vt:lpstr>
      <vt:lpstr>Levels of Corruption</vt:lpstr>
      <vt:lpstr>Definitions</vt:lpstr>
      <vt:lpstr>Principal-Agent-Theory</vt:lpstr>
      <vt:lpstr>Definitions</vt:lpstr>
      <vt:lpstr>Definitionen</vt:lpstr>
      <vt:lpstr>Deterrence-Theory (Becker &amp; Stigler, 1974)</vt:lpstr>
      <vt:lpstr>Different forms of corruption</vt:lpstr>
      <vt:lpstr>Anti-Corruption Efforts</vt:lpstr>
      <vt:lpstr>Slide 14</vt:lpstr>
      <vt:lpstr>Slide 15</vt:lpstr>
      <vt:lpstr>Political functions of mass media</vt:lpstr>
      <vt:lpstr>Democratic checks and balances</vt:lpstr>
      <vt:lpstr>„tangible effects“ (Stapenhurst, 2000)</vt:lpstr>
      <vt:lpstr>Types of journalism</vt:lpstr>
      <vt:lpstr>What about the Internet?</vt:lpstr>
      <vt:lpstr>Slide 21</vt:lpstr>
      <vt:lpstr>The role of the internet to reduce corruption</vt:lpstr>
      <vt:lpstr>E-Government</vt:lpstr>
      <vt:lpstr>Empirical Results</vt:lpstr>
      <vt:lpstr>Slide 25</vt:lpstr>
      <vt:lpstr>Slide 26</vt:lpstr>
      <vt:lpstr>Slide 27</vt:lpstr>
      <vt:lpstr>Slide 28</vt:lpstr>
      <vt:lpstr>Thank you for your attention!!!</vt:lpstr>
    </vt:vector>
  </TitlesOfParts>
  <Company>WWU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 Untertitel der Präsentation</dc:title>
  <dc:creator>Herr Christopher Starke</dc:creator>
  <cp:lastModifiedBy>Admin</cp:lastModifiedBy>
  <cp:revision>99</cp:revision>
  <cp:lastPrinted>2014-04-08T11:47:48Z</cp:lastPrinted>
  <dcterms:created xsi:type="dcterms:W3CDTF">2012-10-16T14:20:28Z</dcterms:created>
  <dcterms:modified xsi:type="dcterms:W3CDTF">2016-03-10T10:59:17Z</dcterms:modified>
</cp:coreProperties>
</file>