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5" r:id="rId3"/>
    <p:sldId id="270" r:id="rId4"/>
    <p:sldId id="271" r:id="rId5"/>
    <p:sldId id="310" r:id="rId6"/>
    <p:sldId id="306" r:id="rId7"/>
    <p:sldId id="280" r:id="rId8"/>
    <p:sldId id="281" r:id="rId9"/>
    <p:sldId id="300" r:id="rId10"/>
    <p:sldId id="283" r:id="rId11"/>
    <p:sldId id="304" r:id="rId12"/>
    <p:sldId id="305" r:id="rId13"/>
    <p:sldId id="307" r:id="rId14"/>
    <p:sldId id="309" r:id="rId15"/>
    <p:sldId id="276" r:id="rId16"/>
    <p:sldId id="308" r:id="rId17"/>
    <p:sldId id="277" r:id="rId18"/>
    <p:sldId id="303" r:id="rId19"/>
    <p:sldId id="301" r:id="rId20"/>
    <p:sldId id="287" r:id="rId21"/>
    <p:sldId id="288" r:id="rId22"/>
    <p:sldId id="317" r:id="rId23"/>
    <p:sldId id="318" r:id="rId24"/>
    <p:sldId id="319" r:id="rId25"/>
    <p:sldId id="313" r:id="rId26"/>
    <p:sldId id="274" r:id="rId27"/>
    <p:sldId id="275" r:id="rId28"/>
    <p:sldId id="312" r:id="rId29"/>
    <p:sldId id="292" r:id="rId30"/>
    <p:sldId id="320" r:id="rId31"/>
    <p:sldId id="293" r:id="rId32"/>
    <p:sldId id="294" r:id="rId33"/>
    <p:sldId id="295" r:id="rId34"/>
    <p:sldId id="296" r:id="rId35"/>
    <p:sldId id="297" r:id="rId36"/>
    <p:sldId id="298" r:id="rId37"/>
    <p:sldId id="316" r:id="rId38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88" autoAdjust="0"/>
  </p:normalViewPr>
  <p:slideViewPr>
    <p:cSldViewPr>
      <p:cViewPr>
        <p:scale>
          <a:sx n="60" d="100"/>
          <a:sy n="60" d="100"/>
        </p:scale>
        <p:origin x="-143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212C-C3CD-489D-A8E2-A3947781D058}" type="datetimeFigureOut">
              <a:rPr lang="de-DE" smtClean="0"/>
              <a:pPr/>
              <a:t>10.03.2016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2052-21A5-4178-A02D-707A5AC269A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071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2C0365-58AA-4156-B2BA-C5B5F6C016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3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802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7895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5920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2873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8201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434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2217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7967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681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87136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999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55343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9447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50711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660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3998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74076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039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7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436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470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367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Folgen von Vietnam</a:t>
            </a:r>
          </a:p>
          <a:p>
            <a:pPr marL="228600" indent="-228600">
              <a:buAutoNum type="arabicPeriod"/>
            </a:pPr>
            <a:r>
              <a:rPr lang="de-DE" dirty="0" smtClean="0"/>
              <a:t>Watergate &amp; Nixons Rücktritt</a:t>
            </a:r>
          </a:p>
          <a:p>
            <a:pPr marL="228600" indent="-228600">
              <a:buAutoNum type="arabicPeriod"/>
            </a:pPr>
            <a:r>
              <a:rPr lang="de-DE" dirty="0" smtClean="0"/>
              <a:t>Ökonomische Krisen</a:t>
            </a:r>
          </a:p>
          <a:p>
            <a:pPr marL="228600" indent="-228600">
              <a:buAutoNum type="arabicPeriod"/>
            </a:pPr>
            <a:r>
              <a:rPr lang="de-DE" dirty="0" smtClean="0"/>
              <a:t>Golf-Krieg führt zu Steigerung (kurz)</a:t>
            </a:r>
          </a:p>
          <a:p>
            <a:pPr marL="228600" indent="-228600">
              <a:buAutoNum type="arabicPeriod"/>
            </a:pPr>
            <a:r>
              <a:rPr lang="de-DE" dirty="0" err="1" smtClean="0"/>
              <a:t>Lewinsky</a:t>
            </a:r>
            <a:r>
              <a:rPr lang="de-DE" dirty="0" smtClean="0"/>
              <a:t>-Affäre</a:t>
            </a:r>
          </a:p>
          <a:p>
            <a:pPr marL="228600" indent="-228600">
              <a:buAutoNum type="arabicPeriod"/>
            </a:pPr>
            <a:r>
              <a:rPr lang="de-DE" dirty="0" smtClean="0"/>
              <a:t>9/11</a:t>
            </a:r>
          </a:p>
          <a:p>
            <a:pPr marL="228600" indent="-228600">
              <a:buAutoNum type="arabicPeriod"/>
            </a:pPr>
            <a:r>
              <a:rPr lang="de-DE" dirty="0" smtClean="0"/>
              <a:t>Kontroverse über Irak-Krieg</a:t>
            </a:r>
          </a:p>
          <a:p>
            <a:pPr marL="228600" indent="-228600">
              <a:buAutoNum type="arabicPeriod"/>
            </a:pPr>
            <a:r>
              <a:rPr lang="de-DE" dirty="0" err="1" smtClean="0"/>
              <a:t>Hurricane</a:t>
            </a:r>
            <a:r>
              <a:rPr lang="de-DE" dirty="0" smtClean="0"/>
              <a:t>-Katrina</a:t>
            </a:r>
          </a:p>
          <a:p>
            <a:pPr marL="228600" indent="-228600">
              <a:buAutoNum type="arabicPeriod"/>
            </a:pPr>
            <a:r>
              <a:rPr lang="de-DE" dirty="0" smtClean="0"/>
              <a:t>Finanzkrise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814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Grün – D</a:t>
            </a:r>
          </a:p>
          <a:p>
            <a:pPr marL="228600" indent="-228600">
              <a:buAutoNum type="arabicPeriod"/>
            </a:pPr>
            <a:r>
              <a:rPr lang="de-DE" dirty="0" smtClean="0"/>
              <a:t>Rot – GB</a:t>
            </a:r>
          </a:p>
          <a:p>
            <a:pPr marL="228600" indent="-228600">
              <a:buAutoNum type="arabicPeriod"/>
            </a:pPr>
            <a:r>
              <a:rPr lang="de-DE" smtClean="0"/>
              <a:t>Blau - USA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2293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C0365-58AA-4156-B2BA-C5B5F6C016F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9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_Hintergrund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44593"/>
            <a:ext cx="8648700" cy="4041795"/>
          </a:xfrm>
        </p:spPr>
        <p:txBody>
          <a:bodyPr anchor="t" anchorCtr="0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4A20-98E1-4093-AE3F-DADB16788FD9}" type="datetime1">
              <a:rPr lang="de-DE"/>
              <a:pPr>
                <a:defRPr/>
              </a:pPr>
              <a:t>10.03.2016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4267200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4388" y="1931988"/>
            <a:ext cx="4268787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5917-FE48-42EF-8495-253987C16242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46BA-9826-4ED7-AECE-27F722BAD872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7162-08E5-4E2E-AE47-DC5D3E31851C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5AE0-E1A0-4563-9914-676A33993930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1475" y="1358900"/>
            <a:ext cx="2171700" cy="435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1358900"/>
            <a:ext cx="6364287" cy="4356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2DDF-9865-4DDA-97F9-B6FBF4061C8E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Hintergrund_05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0"/>
            <a:ext cx="86883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&gt; Überschrift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86883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1475" y="65389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CDBE777-3A6E-45F0-A149-E07B14BE6EB5}" type="datetime1">
              <a:rPr lang="de-DE"/>
              <a:pPr>
                <a:defRPr/>
              </a:pPr>
              <a:t>10.03.2016</a:t>
            </a:fld>
            <a:endParaRPr lang="de-DE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2"/>
                </a:solidFill>
                <a:latin typeface="MetaNormal-Roman" pitchFamily="34" charset="0"/>
              </a:rPr>
              <a:t>Christopher Starke M.A.</a:t>
            </a:r>
            <a:endParaRPr lang="de-DE" sz="1100" dirty="0">
              <a:solidFill>
                <a:schemeClr val="bg2"/>
              </a:solidFill>
              <a:latin typeface="MetaNormal-Roman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7128792" y="165712"/>
            <a:ext cx="1835696" cy="959032"/>
            <a:chOff x="4211960" y="2996952"/>
            <a:chExt cx="4355976" cy="2698652"/>
          </a:xfrm>
        </p:grpSpPr>
        <p:pic>
          <p:nvPicPr>
            <p:cNvPr id="9" name="Picture 3" descr="C:\Users\cstar_01\1_IfK Münster\7_Seminare\3_Medienöffentlichkeit &amp; politisches Vertrauen\Fotos zu Vertrauen\Vertrauen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996952"/>
              <a:ext cx="4355976" cy="26986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lipse 9"/>
            <p:cNvSpPr/>
            <p:nvPr/>
          </p:nvSpPr>
          <p:spPr bwMode="auto">
            <a:xfrm>
              <a:off x="4349355" y="3016202"/>
              <a:ext cx="4067944" cy="2679402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9pPr>
    </p:titleStyle>
    <p:bodyStyle>
      <a:lvl1pPr marL="1588" indent="173038" algn="l" rtl="0" eaLnBrk="1" fontAlgn="base" hangingPunct="1">
        <a:spcBef>
          <a:spcPct val="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n-lt"/>
          <a:ea typeface="+mn-ea"/>
          <a:cs typeface="+mn-cs"/>
        </a:defRPr>
      </a:lvl1pPr>
      <a:lvl2pPr marL="366713" indent="18256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2pPr>
      <a:lvl3pPr marL="709613" indent="17621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3pPr>
      <a:lvl4pPr marL="1077913" indent="1714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4pPr>
      <a:lvl5pPr marL="1431925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5pPr>
      <a:lvl6pPr marL="20701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6pPr>
      <a:lvl7pPr marL="25273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7pPr>
      <a:lvl8pPr marL="29845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8pPr>
      <a:lvl9pPr marL="34417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tBtr8-VMj0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244592"/>
            <a:ext cx="8648700" cy="4041796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In </a:t>
            </a:r>
            <a:r>
              <a:rPr lang="de-DE" sz="2800" dirty="0" err="1" smtClean="0"/>
              <a:t>politics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trust</a:t>
            </a:r>
            <a:r>
              <a:rPr lang="de-DE" sz="2800" dirty="0" smtClean="0"/>
              <a:t>? </a:t>
            </a:r>
            <a:br>
              <a:rPr lang="de-DE" sz="2800" dirty="0" smtClean="0"/>
            </a:br>
            <a:r>
              <a:rPr lang="de-DE" sz="2800" dirty="0" smtClean="0"/>
              <a:t>The link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media</a:t>
            </a:r>
            <a:r>
              <a:rPr lang="de-DE" sz="2800" dirty="0" smtClean="0"/>
              <a:t>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political</a:t>
            </a:r>
            <a:r>
              <a:rPr lang="de-DE" sz="2800" dirty="0" smtClean="0"/>
              <a:t> </a:t>
            </a:r>
            <a:r>
              <a:rPr lang="de-DE" sz="2800" dirty="0" err="1" smtClean="0"/>
              <a:t>trust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800" dirty="0" smtClean="0"/>
              <a:t>Christopher Starke</a:t>
            </a:r>
            <a:br>
              <a:rPr lang="de-DE" sz="1800" dirty="0" smtClean="0"/>
            </a:br>
            <a:r>
              <a:rPr lang="de-DE" sz="1800" dirty="0" smtClean="0"/>
              <a:t>University </a:t>
            </a:r>
            <a:r>
              <a:rPr lang="de-DE" sz="1800" dirty="0" err="1" smtClean="0"/>
              <a:t>of</a:t>
            </a:r>
            <a:r>
              <a:rPr lang="de-DE" sz="1800" dirty="0" smtClean="0"/>
              <a:t> Münster</a:t>
            </a:r>
            <a:br>
              <a:rPr lang="de-DE" sz="1800" dirty="0" smtClean="0"/>
            </a:br>
            <a:r>
              <a:rPr lang="de-DE" sz="1800" dirty="0" smtClean="0"/>
              <a:t>Department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Communication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211960" y="2996952"/>
            <a:ext cx="4355976" cy="2698652"/>
            <a:chOff x="4211960" y="2996952"/>
            <a:chExt cx="4355976" cy="2698652"/>
          </a:xfrm>
        </p:grpSpPr>
        <p:pic>
          <p:nvPicPr>
            <p:cNvPr id="1027" name="Picture 3" descr="C:\Users\cstar_01\1_IfK Münster\7_Seminare\3_Medienöffentlichkeit &amp; politisches Vertrauen\Fotos zu Vertrauen\Vertrauen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996952"/>
              <a:ext cx="4355976" cy="26986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lipse 1"/>
            <p:cNvSpPr/>
            <p:nvPr/>
          </p:nvSpPr>
          <p:spPr bwMode="auto">
            <a:xfrm>
              <a:off x="4349355" y="3016202"/>
              <a:ext cx="4067944" cy="2679402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04788" y="1931988"/>
            <a:ext cx="86883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588" indent="173038" algn="l" rtl="0" eaLnBrk="1" fontAlgn="base" hangingPunct="1">
              <a:spcBef>
                <a:spcPct val="0"/>
              </a:spcBef>
              <a:spcAft>
                <a:spcPct val="0"/>
              </a:spcAft>
              <a:buFont typeface="MetaNormal-Roman" pitchFamily="34" charset="0"/>
              <a:buChar char="•"/>
              <a:defRPr sz="1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pPr indent="0" algn="ctr">
              <a:buNone/>
              <a:tabLst>
                <a:tab pos="177800" algn="l"/>
              </a:tabLst>
            </a:pPr>
            <a:r>
              <a:rPr lang="de-DE" sz="2800" b="1" kern="0" dirty="0" smtClean="0"/>
              <a:t>Trust </a:t>
            </a:r>
            <a:r>
              <a:rPr lang="de-DE" sz="2800" b="1" kern="0" dirty="0" err="1" smtClean="0"/>
              <a:t>as</a:t>
            </a:r>
            <a:r>
              <a:rPr lang="de-DE" sz="2800" b="1" kern="0" dirty="0" smtClean="0"/>
              <a:t> a </a:t>
            </a:r>
            <a:r>
              <a:rPr lang="de-DE" sz="2800" b="1" kern="0" dirty="0" err="1" smtClean="0"/>
              <a:t>bet</a:t>
            </a:r>
            <a:endParaRPr lang="de-DE" sz="2800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Vertrauen als rationale Entscheidung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auto">
          <a:xfrm>
            <a:off x="1655676" y="2076004"/>
            <a:ext cx="5832648" cy="2505124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de-DE" sz="1800" dirty="0" err="1" smtClean="0"/>
              <a:t>as</a:t>
            </a:r>
            <a:r>
              <a:rPr lang="de-DE" sz="1800" dirty="0" smtClean="0"/>
              <a:t> rational </a:t>
            </a:r>
            <a:r>
              <a:rPr lang="de-DE" sz="1800" dirty="0" err="1" smtClean="0"/>
              <a:t>actors</a:t>
            </a:r>
            <a:r>
              <a:rPr lang="de-DE" sz="1800" dirty="0" smtClean="0"/>
              <a:t>, </a:t>
            </a:r>
            <a:r>
              <a:rPr lang="de-DE" sz="1800" dirty="0" err="1" smtClean="0"/>
              <a:t>individuals</a:t>
            </a:r>
            <a:r>
              <a:rPr lang="de-DE" sz="1800" dirty="0" smtClean="0"/>
              <a:t> </a:t>
            </a:r>
            <a:r>
              <a:rPr lang="de-DE" sz="1800" dirty="0" err="1" smtClean="0"/>
              <a:t>trust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chance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profit</a:t>
            </a:r>
            <a:r>
              <a:rPr lang="de-DE" sz="1800" dirty="0" smtClean="0"/>
              <a:t> (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trustee</a:t>
            </a:r>
            <a:r>
              <a:rPr lang="de-DE" sz="1800" dirty="0" smtClean="0"/>
              <a:t> </a:t>
            </a:r>
            <a:r>
              <a:rPr lang="de-DE" sz="1800" dirty="0" err="1" smtClean="0"/>
              <a:t>justifies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given</a:t>
            </a:r>
            <a:r>
              <a:rPr lang="de-DE" sz="1800" dirty="0" smtClean="0"/>
              <a:t> </a:t>
            </a:r>
            <a:r>
              <a:rPr lang="de-DE" sz="1800" dirty="0" err="1" smtClean="0"/>
              <a:t>trust</a:t>
            </a:r>
            <a:r>
              <a:rPr lang="de-DE" sz="1800" dirty="0" smtClean="0"/>
              <a:t>) </a:t>
            </a:r>
            <a:r>
              <a:rPr lang="de-DE" sz="1800" dirty="0" err="1" smtClean="0"/>
              <a:t>exeeds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chance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loss</a:t>
            </a:r>
            <a:r>
              <a:rPr lang="de-DE" sz="1800" dirty="0" smtClean="0"/>
              <a:t> (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trustor</a:t>
            </a:r>
            <a:r>
              <a:rPr lang="de-DE" sz="1800" dirty="0" smtClean="0"/>
              <a:t> </a:t>
            </a:r>
            <a:r>
              <a:rPr lang="de-DE" sz="1800" dirty="0" err="1" smtClean="0"/>
              <a:t>does</a:t>
            </a:r>
            <a:r>
              <a:rPr lang="de-DE" sz="1800" dirty="0" smtClean="0"/>
              <a:t> not </a:t>
            </a:r>
            <a:r>
              <a:rPr lang="de-DE" sz="1800" dirty="0" err="1" smtClean="0"/>
              <a:t>justify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given</a:t>
            </a:r>
            <a:r>
              <a:rPr lang="de-DE" sz="1800" dirty="0" smtClean="0"/>
              <a:t> </a:t>
            </a:r>
            <a:r>
              <a:rPr lang="de-DE" sz="1800" dirty="0" err="1" smtClean="0"/>
              <a:t>trust</a:t>
            </a:r>
            <a:r>
              <a:rPr lang="de-DE" sz="1800" dirty="0" smtClean="0"/>
              <a:t>)</a:t>
            </a:r>
            <a:endParaRPr lang="de-DE" sz="1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2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Prisoners</a:t>
            </a:r>
            <a:r>
              <a:rPr lang="de-DE" dirty="0" smtClean="0"/>
              <a:t> Dilemma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8745617"/>
              </p:ext>
            </p:extLst>
          </p:nvPr>
        </p:nvGraphicFramePr>
        <p:xfrm>
          <a:off x="827584" y="2211824"/>
          <a:ext cx="7452319" cy="35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626"/>
                <a:gridCol w="2593517"/>
                <a:gridCol w="3001176"/>
              </a:tblGrid>
              <a:tr h="428575">
                <a:tc>
                  <a:txBody>
                    <a:bodyPr/>
                    <a:lstStyle/>
                    <a:p>
                      <a:pPr algn="ctr"/>
                      <a:endParaRPr lang="de-DE" sz="20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Cooperation</a:t>
                      </a:r>
                      <a:endParaRPr lang="de-DE" sz="20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Defection</a:t>
                      </a:r>
                      <a:endParaRPr lang="de-DE" sz="20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417596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Cooperation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 &amp; B </a:t>
                      </a:r>
                      <a:r>
                        <a:rPr lang="de-DE" sz="2000" dirty="0" err="1" smtClean="0"/>
                        <a:t>reach</a:t>
                      </a:r>
                      <a:r>
                        <a:rPr lang="de-DE" sz="2000" dirty="0" smtClean="0"/>
                        <a:t> </a:t>
                      </a:r>
                    </a:p>
                    <a:p>
                      <a:pPr algn="ctr"/>
                      <a:r>
                        <a:rPr lang="de-DE" sz="2000" dirty="0" err="1" smtClean="0"/>
                        <a:t>their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goals</a:t>
                      </a:r>
                      <a:r>
                        <a:rPr lang="de-DE" sz="2000" dirty="0" smtClean="0"/>
                        <a:t> (1 </a:t>
                      </a:r>
                      <a:r>
                        <a:rPr lang="de-DE" sz="200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r>
                        <a:rPr lang="de-DE" sz="2000" baseline="0" dirty="0" smtClean="0"/>
                        <a:t>)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A </a:t>
                      </a:r>
                      <a:r>
                        <a:rPr lang="de-DE" sz="2000" baseline="0" dirty="0" err="1" smtClean="0"/>
                        <a:t>benefits</a:t>
                      </a:r>
                      <a:r>
                        <a:rPr lang="de-DE" sz="2000" baseline="0" dirty="0" smtClean="0"/>
                        <a:t> (0 </a:t>
                      </a:r>
                      <a:r>
                        <a:rPr lang="de-DE" sz="2000" baseline="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r>
                        <a:rPr lang="de-DE" sz="2000" baseline="0" dirty="0" smtClean="0"/>
                        <a:t>), B loses (3 </a:t>
                      </a:r>
                      <a:r>
                        <a:rPr lang="de-DE" sz="2000" baseline="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r>
                        <a:rPr lang="de-DE" sz="2000" baseline="0" dirty="0" smtClean="0"/>
                        <a:t>)</a:t>
                      </a:r>
                      <a:endParaRPr lang="de-DE" sz="2000" dirty="0" smtClean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747269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Defection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B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benefits</a:t>
                      </a:r>
                      <a:r>
                        <a:rPr lang="de-DE" sz="2000" baseline="0" dirty="0" smtClean="0"/>
                        <a:t> (0 </a:t>
                      </a:r>
                      <a:r>
                        <a:rPr lang="de-DE" sz="2000" baseline="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r>
                        <a:rPr lang="de-DE" sz="2000" baseline="0" dirty="0" smtClean="0"/>
                        <a:t>), A loses (3 </a:t>
                      </a:r>
                      <a:r>
                        <a:rPr lang="de-DE" sz="2000" baseline="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r>
                        <a:rPr lang="de-DE" sz="2000" baseline="0" dirty="0" smtClean="0"/>
                        <a:t>)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</a:t>
                      </a:r>
                      <a:r>
                        <a:rPr lang="de-DE" sz="2000" baseline="0" dirty="0" smtClean="0"/>
                        <a:t> &amp; B do not </a:t>
                      </a:r>
                    </a:p>
                    <a:p>
                      <a:pPr algn="ctr"/>
                      <a:r>
                        <a:rPr lang="de-DE" sz="2000" baseline="0" dirty="0" err="1" smtClean="0"/>
                        <a:t>reach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their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goals</a:t>
                      </a:r>
                      <a:r>
                        <a:rPr lang="de-DE" sz="2000" baseline="0" dirty="0" smtClean="0"/>
                        <a:t> (2 </a:t>
                      </a:r>
                      <a:r>
                        <a:rPr lang="de-DE" sz="2000" baseline="0" dirty="0" err="1" smtClean="0"/>
                        <a:t>years</a:t>
                      </a:r>
                      <a:r>
                        <a:rPr lang="de-DE" sz="2000" baseline="0" dirty="0" smtClean="0"/>
                        <a:t> in </a:t>
                      </a:r>
                      <a:r>
                        <a:rPr lang="de-DE" sz="2000" baseline="0" dirty="0" err="1" smtClean="0"/>
                        <a:t>prison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3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Prisoners</a:t>
            </a:r>
            <a:r>
              <a:rPr lang="de-DE" dirty="0" smtClean="0"/>
              <a:t> Dilemma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3030635"/>
              </p:ext>
            </p:extLst>
          </p:nvPr>
        </p:nvGraphicFramePr>
        <p:xfrm>
          <a:off x="395537" y="2276872"/>
          <a:ext cx="5544615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096"/>
                <a:gridCol w="1929608"/>
                <a:gridCol w="223291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Cooperation</a:t>
                      </a:r>
                      <a:endParaRPr lang="de-DE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Defection</a:t>
                      </a:r>
                      <a:endParaRPr lang="de-DE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</a:rPr>
                        <a:t>Cooperation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 &amp; B </a:t>
                      </a:r>
                      <a:r>
                        <a:rPr lang="de-DE" sz="1600" dirty="0" err="1" smtClean="0"/>
                        <a:t>reach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pPr algn="ctr"/>
                      <a:r>
                        <a:rPr lang="de-DE" sz="1600" dirty="0" err="1" smtClean="0"/>
                        <a:t>their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goals</a:t>
                      </a:r>
                      <a:r>
                        <a:rPr lang="de-DE" sz="1600" dirty="0" smtClean="0"/>
                        <a:t> (1 </a:t>
                      </a:r>
                      <a:r>
                        <a:rPr lang="de-DE" sz="160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A </a:t>
                      </a:r>
                      <a:r>
                        <a:rPr lang="de-DE" sz="1600" baseline="0" dirty="0" err="1" smtClean="0"/>
                        <a:t>benefits</a:t>
                      </a:r>
                      <a:r>
                        <a:rPr lang="de-DE" sz="1600" baseline="0" dirty="0" smtClean="0"/>
                        <a:t> (0 </a:t>
                      </a:r>
                      <a:r>
                        <a:rPr lang="de-DE" sz="1600" baseline="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r>
                        <a:rPr lang="de-DE" sz="1600" baseline="0" dirty="0" smtClean="0"/>
                        <a:t>), B loses (3 </a:t>
                      </a:r>
                      <a:r>
                        <a:rPr lang="de-DE" sz="1600" baseline="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 smtClean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smtClean="0">
                          <a:solidFill>
                            <a:schemeClr val="tx1"/>
                          </a:solidFill>
                        </a:rPr>
                        <a:t>Defection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benefits</a:t>
                      </a:r>
                      <a:r>
                        <a:rPr lang="de-DE" sz="1600" baseline="0" dirty="0" smtClean="0"/>
                        <a:t> (0 </a:t>
                      </a:r>
                      <a:r>
                        <a:rPr lang="de-DE" sz="1600" baseline="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r>
                        <a:rPr lang="de-DE" sz="1600" baseline="0" dirty="0" smtClean="0"/>
                        <a:t>), A loses (3 </a:t>
                      </a:r>
                      <a:r>
                        <a:rPr lang="de-DE" sz="1600" baseline="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</a:t>
                      </a:r>
                      <a:r>
                        <a:rPr lang="de-DE" sz="1600" baseline="0" dirty="0" smtClean="0"/>
                        <a:t> &amp; B do not </a:t>
                      </a:r>
                    </a:p>
                    <a:p>
                      <a:pPr algn="ctr"/>
                      <a:r>
                        <a:rPr lang="de-DE" sz="1600" baseline="0" dirty="0" err="1" smtClean="0"/>
                        <a:t>reach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their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goals</a:t>
                      </a:r>
                      <a:r>
                        <a:rPr lang="de-DE" sz="1600" baseline="0" dirty="0" smtClean="0"/>
                        <a:t> (2 </a:t>
                      </a:r>
                      <a:r>
                        <a:rPr lang="de-DE" sz="1600" baseline="0" dirty="0" err="1" smtClean="0"/>
                        <a:t>years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prison</a:t>
                      </a:r>
                      <a:endParaRPr lang="de-DE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Inhaltsplatzhalt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2352">
            <a:off x="3491880" y="2645262"/>
            <a:ext cx="4896544" cy="2752962"/>
          </a:xfrm>
        </p:spPr>
      </p:pic>
    </p:spTree>
    <p:extLst>
      <p:ext uri="{BB962C8B-B14F-4D97-AF65-F5344CB8AC3E}">
        <p14:creationId xmlns:p14="http://schemas.microsoft.com/office/powerpoint/2010/main" xmlns="" val="3360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buNone/>
            </a:pPr>
            <a:r>
              <a:rPr lang="de-DE" sz="2800" b="1" dirty="0">
                <a:solidFill>
                  <a:srgbClr val="0099CC"/>
                </a:solidFill>
              </a:rPr>
              <a:t>P</a:t>
            </a:r>
            <a:r>
              <a:rPr lang="de-DE" sz="2800" b="1" dirty="0" smtClean="0">
                <a:solidFill>
                  <a:srgbClr val="0099CC"/>
                </a:solidFill>
              </a:rPr>
              <a:t>olitical </a:t>
            </a:r>
            <a:r>
              <a:rPr lang="de-DE" sz="2800" b="1" dirty="0">
                <a:solidFill>
                  <a:srgbClr val="0099CC"/>
                </a:solidFill>
              </a:rPr>
              <a:t>T</a:t>
            </a:r>
            <a:r>
              <a:rPr lang="de-DE" sz="2800" b="1" dirty="0" smtClean="0">
                <a:solidFill>
                  <a:srgbClr val="0099CC"/>
                </a:solidFill>
              </a:rPr>
              <a:t>rust</a:t>
            </a:r>
            <a:endParaRPr lang="de-DE" sz="2800" b="1" dirty="0">
              <a:solidFill>
                <a:srgbClr val="0099CC"/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612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2" y="44624"/>
            <a:ext cx="8974264" cy="640615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6" name="Pfeil nach rechts 5"/>
          <p:cNvSpPr/>
          <p:nvPr/>
        </p:nvSpPr>
        <p:spPr bwMode="auto">
          <a:xfrm rot="16200000">
            <a:off x="1511660" y="2744925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rot="16200000">
            <a:off x="2483768" y="4185084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 rot="16200000">
            <a:off x="3239852" y="4545124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 rot="16200000">
            <a:off x="4824028" y="4679053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 rot="16200000">
            <a:off x="5916023" y="4617133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 rot="16200000">
            <a:off x="6336196" y="3825045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16200000">
            <a:off x="6635701" y="4102988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 rot="16200000">
            <a:off x="6821054" y="4338985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16200000">
            <a:off x="7416316" y="4905164"/>
            <a:ext cx="1152128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55449"/>
            <a:ext cx="4896544" cy="349533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1026" name="Picture 2" descr="http://blog.zeit.de/zweitstimme/files/2012/08/Wahlbeteiligung-D-GB-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48" y="548680"/>
            <a:ext cx="59850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5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Danger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decreasing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in </a:t>
            </a:r>
            <a:r>
              <a:rPr lang="de-DE" dirty="0" err="1" smtClean="0"/>
              <a:t>politics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 marL="344488" indent="-342900">
              <a:buAutoNum type="arabicParenBoth"/>
            </a:pPr>
            <a:r>
              <a:rPr lang="en-US" sz="1800" dirty="0" smtClean="0"/>
              <a:t>lower </a:t>
            </a:r>
            <a:r>
              <a:rPr lang="en-US" sz="1800" dirty="0"/>
              <a:t>levels of voter turnout in elections (</a:t>
            </a:r>
            <a:r>
              <a:rPr lang="en-US" sz="1800" dirty="0" err="1"/>
              <a:t>Grönlund</a:t>
            </a:r>
            <a:r>
              <a:rPr lang="en-US" sz="1800" dirty="0"/>
              <a:t> and </a:t>
            </a:r>
            <a:r>
              <a:rPr lang="en-US" sz="1800" dirty="0" err="1"/>
              <a:t>Setälä</a:t>
            </a:r>
            <a:r>
              <a:rPr lang="en-US" sz="1800" dirty="0"/>
              <a:t>, 2007; Shaffer, 1981</a:t>
            </a:r>
            <a:r>
              <a:rPr lang="en-US" sz="1800" dirty="0" smtClean="0"/>
              <a:t>)</a:t>
            </a:r>
          </a:p>
          <a:p>
            <a:pPr marL="344488" indent="-342900">
              <a:buAutoNum type="arabicParenBoth"/>
            </a:pPr>
            <a:endParaRPr lang="en-US" sz="1800" dirty="0"/>
          </a:p>
          <a:p>
            <a:pPr marL="344488" indent="-342900">
              <a:buAutoNum type="arabicParenBoth"/>
            </a:pPr>
            <a:r>
              <a:rPr lang="en-US" sz="1800" dirty="0" smtClean="0"/>
              <a:t>lower </a:t>
            </a:r>
            <a:r>
              <a:rPr lang="en-US" sz="1800" dirty="0"/>
              <a:t>levels of institutionalized political participation (</a:t>
            </a:r>
            <a:r>
              <a:rPr lang="en-US" sz="1800" dirty="0" err="1"/>
              <a:t>Hooghe</a:t>
            </a:r>
            <a:r>
              <a:rPr lang="en-US" sz="1800" dirty="0"/>
              <a:t> and </a:t>
            </a:r>
            <a:r>
              <a:rPr lang="en-US" sz="1800" dirty="0" err="1"/>
              <a:t>Marien</a:t>
            </a:r>
            <a:r>
              <a:rPr lang="en-US" sz="1800" dirty="0"/>
              <a:t>, 2012</a:t>
            </a:r>
            <a:r>
              <a:rPr lang="en-US" sz="1800" dirty="0" smtClean="0"/>
              <a:t>)</a:t>
            </a:r>
          </a:p>
          <a:p>
            <a:pPr marL="344488" indent="-342900">
              <a:buAutoNum type="arabicParenBoth"/>
            </a:pPr>
            <a:endParaRPr lang="en-US" sz="1800" dirty="0"/>
          </a:p>
          <a:p>
            <a:pPr marL="344488" indent="-342900">
              <a:buAutoNum type="arabicParenBoth"/>
            </a:pPr>
            <a:r>
              <a:rPr lang="en-US" sz="1800" dirty="0" smtClean="0"/>
              <a:t>decreased </a:t>
            </a:r>
            <a:r>
              <a:rPr lang="en-US" sz="1800" dirty="0"/>
              <a:t>willingness to pay taxes and to lower levels of compliance with laws (</a:t>
            </a:r>
            <a:r>
              <a:rPr lang="en-US" sz="1800" dirty="0" err="1"/>
              <a:t>Marien</a:t>
            </a:r>
            <a:r>
              <a:rPr lang="en-US" sz="1800" dirty="0"/>
              <a:t> and </a:t>
            </a:r>
            <a:r>
              <a:rPr lang="en-US" sz="1800" dirty="0" err="1"/>
              <a:t>Hooghe</a:t>
            </a:r>
            <a:r>
              <a:rPr lang="en-US" sz="1800" dirty="0"/>
              <a:t>, 2011) </a:t>
            </a:r>
            <a:endParaRPr lang="en-US" sz="1800" dirty="0" smtClean="0"/>
          </a:p>
          <a:p>
            <a:pPr marL="344488" indent="-342900">
              <a:buAutoNum type="arabicParenBoth"/>
            </a:pPr>
            <a:endParaRPr lang="en-US" sz="1800" dirty="0"/>
          </a:p>
          <a:p>
            <a:pPr marL="344488" indent="-342900">
              <a:buAutoNum type="arabicParenBoth"/>
            </a:pPr>
            <a:r>
              <a:rPr lang="en-US" sz="1800" dirty="0" smtClean="0"/>
              <a:t>increased </a:t>
            </a:r>
            <a:r>
              <a:rPr lang="en-US" sz="1800" dirty="0"/>
              <a:t>voting for extreme right and populist parties (</a:t>
            </a:r>
            <a:r>
              <a:rPr lang="en-US" sz="1800" dirty="0" err="1"/>
              <a:t>Billiet</a:t>
            </a:r>
            <a:r>
              <a:rPr lang="en-US" sz="1800" dirty="0"/>
              <a:t> and De Witte, 1995; </a:t>
            </a:r>
            <a:r>
              <a:rPr lang="en-US" sz="1800" dirty="0" err="1"/>
              <a:t>Pauwels</a:t>
            </a:r>
            <a:r>
              <a:rPr lang="en-US" sz="1800" dirty="0"/>
              <a:t>, 2010).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49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endParaRPr lang="de-DE" dirty="0"/>
          </a:p>
          <a:p>
            <a:pPr lvl="0"/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Hetherington</a:t>
            </a:r>
            <a:r>
              <a:rPr lang="de-DE" dirty="0" smtClean="0"/>
              <a:t> (2005)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251520" y="2204864"/>
            <a:ext cx="2232248" cy="115212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Political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decision</a:t>
            </a:r>
            <a:r>
              <a:rPr lang="de-DE" sz="1600" dirty="0" err="1" smtClean="0">
                <a:solidFill>
                  <a:schemeClr val="bg2"/>
                </a:solidFill>
              </a:rPr>
              <a:t>-makers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are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legitimized</a:t>
            </a:r>
            <a:r>
              <a:rPr lang="de-DE" sz="1600" dirty="0" smtClean="0">
                <a:solidFill>
                  <a:schemeClr val="bg2"/>
                </a:solidFill>
              </a:rPr>
              <a:t> in </a:t>
            </a:r>
            <a:r>
              <a:rPr lang="de-DE" sz="1600" dirty="0" err="1" smtClean="0">
                <a:solidFill>
                  <a:schemeClr val="bg2"/>
                </a:solidFill>
              </a:rPr>
              <a:t>elections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131840" y="2204864"/>
            <a:ext cx="2448272" cy="115212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They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have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to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make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decisions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based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on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responsiveness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156176" y="2204863"/>
            <a:ext cx="2808312" cy="1152129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If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political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trust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decreases</a:t>
            </a:r>
            <a:r>
              <a:rPr lang="de-DE" sz="1600" dirty="0" smtClean="0">
                <a:solidFill>
                  <a:schemeClr val="bg2"/>
                </a:solidFill>
              </a:rPr>
              <a:t>, </a:t>
            </a:r>
            <a:r>
              <a:rPr lang="de-DE" sz="1600" dirty="0" err="1" smtClean="0">
                <a:solidFill>
                  <a:schemeClr val="bg2"/>
                </a:solidFill>
              </a:rPr>
              <a:t>citizens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tend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to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support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political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decisions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which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benefits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them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0" name="Gerade Verbindung mit Pfeil 9"/>
          <p:cNvCxnSpPr>
            <a:stCxn id="5" idx="3"/>
            <a:endCxn id="7" idx="1"/>
          </p:cNvCxnSpPr>
          <p:nvPr/>
        </p:nvCxnSpPr>
        <p:spPr bwMode="auto">
          <a:xfrm>
            <a:off x="2483768" y="2780928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>
            <a:stCxn id="7" idx="3"/>
            <a:endCxn id="8" idx="1"/>
          </p:cNvCxnSpPr>
          <p:nvPr/>
        </p:nvCxnSpPr>
        <p:spPr bwMode="auto">
          <a:xfrm>
            <a:off x="5580112" y="2780928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winkelte Verbindung 15"/>
          <p:cNvCxnSpPr>
            <a:stCxn id="8" idx="2"/>
            <a:endCxn id="17" idx="0"/>
          </p:cNvCxnSpPr>
          <p:nvPr/>
        </p:nvCxnSpPr>
        <p:spPr bwMode="auto">
          <a:xfrm rot="5400000">
            <a:off x="4644008" y="1160748"/>
            <a:ext cx="720080" cy="51125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bgerundetes Rechteck 16"/>
          <p:cNvSpPr/>
          <p:nvPr/>
        </p:nvSpPr>
        <p:spPr bwMode="auto">
          <a:xfrm>
            <a:off x="1259632" y="4077072"/>
            <a:ext cx="2376264" cy="115212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Thus „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left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“, „liberal“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policies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lose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support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redistributive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policies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)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5004048" y="4077072"/>
            <a:ext cx="2376264" cy="115212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Decreasing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political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trust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leads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to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rather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conservative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policies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1" name="Gerade Verbindung mit Pfeil 20"/>
          <p:cNvCxnSpPr>
            <a:stCxn id="17" idx="3"/>
            <a:endCxn id="20" idx="1"/>
          </p:cNvCxnSpPr>
          <p:nvPr/>
        </p:nvCxnSpPr>
        <p:spPr bwMode="auto">
          <a:xfrm>
            <a:off x="3635896" y="4653136"/>
            <a:ext cx="136815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5805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trust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 err="1" smtClean="0"/>
              <a:t>Politicians</a:t>
            </a:r>
            <a:r>
              <a:rPr lang="de-DE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Political </a:t>
            </a:r>
            <a:r>
              <a:rPr lang="de-DE" sz="1800" dirty="0" err="1" smtClean="0"/>
              <a:t>Parties</a:t>
            </a: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sz="1800" dirty="0" smtClean="0"/>
              <a:t>Political </a:t>
            </a:r>
            <a:r>
              <a:rPr lang="de-DE" sz="1800" dirty="0" err="1" smtClean="0"/>
              <a:t>Institutions</a:t>
            </a: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sz="1800" dirty="0" smtClean="0"/>
              <a:t>Parlament 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/>
              <a:t>Government</a:t>
            </a: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sz="1800" dirty="0" smtClean="0"/>
              <a:t>The </a:t>
            </a:r>
            <a:r>
              <a:rPr lang="de-DE" sz="1800" dirty="0" err="1" smtClean="0"/>
              <a:t>political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sz="1800" dirty="0" smtClean="0"/>
              <a:t>Democracy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952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Distinction</a:t>
            </a:r>
            <a:r>
              <a:rPr lang="de-DE" dirty="0" smtClean="0"/>
              <a:t> in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8" y="1844824"/>
            <a:ext cx="8688387" cy="3783012"/>
          </a:xfrm>
        </p:spPr>
        <p:txBody>
          <a:bodyPr/>
          <a:lstStyle/>
          <a:p>
            <a:pPr indent="0">
              <a:buNone/>
            </a:pPr>
            <a:endParaRPr lang="de-DE" sz="1600" b="1" i="1" dirty="0" smtClean="0"/>
          </a:p>
          <a:p>
            <a:pPr indent="0">
              <a:buNone/>
            </a:pPr>
            <a:r>
              <a:rPr lang="de-DE" sz="1600" b="1" i="1" dirty="0" err="1" smtClean="0"/>
              <a:t>Polity</a:t>
            </a:r>
            <a:r>
              <a:rPr lang="de-DE" sz="1600" b="1" i="1" dirty="0" smtClean="0"/>
              <a:t>:</a:t>
            </a:r>
            <a:r>
              <a:rPr lang="de-DE" sz="1600" dirty="0" smtClean="0"/>
              <a:t>  </a:t>
            </a:r>
          </a:p>
          <a:p>
            <a:pPr lvl="1">
              <a:tabLst>
                <a:tab pos="534988" algn="l"/>
              </a:tabLst>
            </a:pPr>
            <a:r>
              <a:rPr lang="de-DE" sz="1600" dirty="0" smtClean="0"/>
              <a:t>Political </a:t>
            </a:r>
            <a:r>
              <a:rPr lang="de-DE" sz="1600" dirty="0" err="1" smtClean="0"/>
              <a:t>structures</a:t>
            </a:r>
            <a:r>
              <a:rPr lang="de-DE" sz="1600" dirty="0" smtClean="0"/>
              <a:t> (</a:t>
            </a:r>
            <a:r>
              <a:rPr lang="de-DE" sz="1600" dirty="0" err="1" smtClean="0"/>
              <a:t>government</a:t>
            </a:r>
            <a:r>
              <a:rPr lang="de-DE" sz="1600" dirty="0" smtClean="0"/>
              <a:t>, </a:t>
            </a:r>
            <a:r>
              <a:rPr lang="de-DE" sz="1600" dirty="0" err="1" smtClean="0"/>
              <a:t>political</a:t>
            </a:r>
            <a:r>
              <a:rPr lang="de-DE" sz="1600" dirty="0" smtClean="0"/>
              <a:t> </a:t>
            </a:r>
            <a:r>
              <a:rPr lang="de-DE" sz="1600" dirty="0" err="1" smtClean="0"/>
              <a:t>parties</a:t>
            </a:r>
            <a:r>
              <a:rPr lang="de-DE" sz="1600" dirty="0" smtClean="0"/>
              <a:t> etc.)</a:t>
            </a:r>
          </a:p>
          <a:p>
            <a:pPr lvl="1">
              <a:tabLst>
                <a:tab pos="534988" algn="l"/>
              </a:tabLst>
            </a:pPr>
            <a:r>
              <a:rPr lang="de-DE" sz="1600" dirty="0" err="1" smtClean="0"/>
              <a:t>Rule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law</a:t>
            </a:r>
            <a:endParaRPr lang="de-DE" sz="1600" dirty="0"/>
          </a:p>
          <a:p>
            <a:endParaRPr lang="de-DE" sz="1600" dirty="0"/>
          </a:p>
          <a:p>
            <a:pPr indent="0">
              <a:buNone/>
            </a:pPr>
            <a:r>
              <a:rPr lang="de-DE" sz="1600" b="1" i="1" dirty="0" err="1" smtClean="0"/>
              <a:t>Policy</a:t>
            </a:r>
            <a:r>
              <a:rPr lang="de-DE" sz="1600" b="1" i="1" dirty="0" smtClean="0"/>
              <a:t>:</a:t>
            </a:r>
            <a:r>
              <a:rPr lang="de-DE" sz="1600" dirty="0" smtClean="0"/>
              <a:t> </a:t>
            </a:r>
          </a:p>
          <a:p>
            <a:pPr lvl="1">
              <a:tabLst>
                <a:tab pos="534988" algn="l"/>
              </a:tabLst>
            </a:pPr>
            <a:r>
              <a:rPr lang="de-DE" sz="1600" dirty="0" smtClean="0"/>
              <a:t>Content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political</a:t>
            </a:r>
            <a:r>
              <a:rPr lang="de-DE" sz="1600" dirty="0" smtClean="0"/>
              <a:t> </a:t>
            </a:r>
            <a:r>
              <a:rPr lang="de-DE" sz="1600" dirty="0" err="1" smtClean="0"/>
              <a:t>decision</a:t>
            </a:r>
            <a:r>
              <a:rPr lang="de-DE" sz="1600" dirty="0" smtClean="0"/>
              <a:t> </a:t>
            </a:r>
            <a:r>
              <a:rPr lang="de-DE" sz="1600" dirty="0" err="1" smtClean="0"/>
              <a:t>making</a:t>
            </a:r>
            <a:endParaRPr lang="de-DE" sz="1600" dirty="0" smtClean="0"/>
          </a:p>
          <a:p>
            <a:pPr lvl="1"/>
            <a:r>
              <a:rPr lang="de-DE" sz="1600" dirty="0" smtClean="0"/>
              <a:t>Political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 </a:t>
            </a:r>
            <a:r>
              <a:rPr lang="de-DE" sz="1600" dirty="0" err="1" smtClean="0"/>
              <a:t>solving</a:t>
            </a:r>
            <a:r>
              <a:rPr lang="de-DE" sz="1600" dirty="0" smtClean="0"/>
              <a:t> &amp; </a:t>
            </a:r>
            <a:r>
              <a:rPr lang="de-DE" sz="1600" dirty="0" err="1" smtClean="0"/>
              <a:t>designing</a:t>
            </a:r>
            <a:r>
              <a:rPr lang="de-DE" sz="1600" dirty="0" smtClean="0"/>
              <a:t> </a:t>
            </a:r>
            <a:r>
              <a:rPr lang="de-DE" sz="1600" dirty="0" err="1" smtClean="0"/>
              <a:t>societal</a:t>
            </a:r>
            <a:r>
              <a:rPr lang="de-DE" sz="1600" dirty="0" smtClean="0"/>
              <a:t> </a:t>
            </a:r>
            <a:r>
              <a:rPr lang="de-DE" sz="1600" dirty="0" err="1" smtClean="0"/>
              <a:t>conditions</a:t>
            </a:r>
            <a:endParaRPr lang="de-DE" sz="1600" dirty="0"/>
          </a:p>
          <a:p>
            <a:endParaRPr lang="de-DE" sz="1600" dirty="0"/>
          </a:p>
          <a:p>
            <a:pPr indent="0">
              <a:buNone/>
            </a:pPr>
            <a:r>
              <a:rPr lang="de-DE" sz="1600" b="1" i="1" dirty="0" smtClean="0"/>
              <a:t>Politics:</a:t>
            </a:r>
            <a:r>
              <a:rPr lang="de-DE" sz="1600" dirty="0" smtClean="0"/>
              <a:t>  </a:t>
            </a:r>
          </a:p>
          <a:p>
            <a:pPr lvl="1">
              <a:tabLst>
                <a:tab pos="534988" algn="l"/>
              </a:tabLst>
            </a:pPr>
            <a:r>
              <a:rPr lang="de-DE" sz="1600" dirty="0" smtClean="0"/>
              <a:t>Political </a:t>
            </a:r>
            <a:r>
              <a:rPr lang="de-DE" sz="1600" dirty="0" err="1" smtClean="0"/>
              <a:t>processes</a:t>
            </a:r>
            <a:r>
              <a:rPr lang="de-DE" sz="1600" dirty="0" smtClean="0"/>
              <a:t> (e.g. </a:t>
            </a:r>
            <a:r>
              <a:rPr lang="de-DE" sz="1600" dirty="0" err="1" smtClean="0"/>
              <a:t>elections</a:t>
            </a:r>
            <a:r>
              <a:rPr lang="de-DE" sz="1600" dirty="0" smtClean="0"/>
              <a:t>, </a:t>
            </a:r>
            <a:r>
              <a:rPr lang="de-DE" sz="1600" dirty="0" err="1" smtClean="0"/>
              <a:t>lobbying</a:t>
            </a:r>
            <a:r>
              <a:rPr lang="de-DE" sz="1600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918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trust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political</a:t>
            </a:r>
            <a:r>
              <a:rPr lang="de-DE" sz="2000" dirty="0" smtClean="0"/>
              <a:t> </a:t>
            </a:r>
            <a:r>
              <a:rPr lang="de-DE" sz="2000" dirty="0" err="1" smtClean="0"/>
              <a:t>trust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Media-Malaise-Hypothesis, </a:t>
            </a:r>
            <a:r>
              <a:rPr lang="de-DE" sz="2000" dirty="0" err="1" smtClean="0"/>
              <a:t>Virtuous</a:t>
            </a:r>
            <a:r>
              <a:rPr lang="de-DE" sz="2000" dirty="0" smtClean="0"/>
              <a:t>-Circle-Hypothesis, Spiral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Cynicism</a:t>
            </a:r>
            <a:r>
              <a:rPr lang="de-DE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 err="1" smtClean="0"/>
              <a:t>Empirical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700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lang="de-DE" dirty="0" smtClean="0"/>
          </a:p>
          <a:p>
            <a:endParaRPr lang="de-DE" dirty="0"/>
          </a:p>
          <a:p>
            <a:pPr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323528" y="1988840"/>
            <a:ext cx="4104456" cy="4032448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1588" indent="173038" algn="l" rtl="0" eaLnBrk="1" fontAlgn="base" hangingPunct="1">
              <a:spcBef>
                <a:spcPct val="0"/>
              </a:spcBef>
              <a:spcAft>
                <a:spcPct val="0"/>
              </a:spcAft>
              <a:buFont typeface="MetaNormal-Roman" pitchFamily="34" charset="0"/>
              <a:buChar char="•"/>
              <a:defRPr sz="1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indent="0" algn="ctr">
              <a:lnSpc>
                <a:spcPct val="150000"/>
              </a:lnSpc>
              <a:buNone/>
            </a:pPr>
            <a:r>
              <a:rPr lang="en-US" sz="1200" b="1" dirty="0" smtClean="0"/>
              <a:t>American National Election Studies (ANES)</a:t>
            </a:r>
          </a:p>
          <a:p>
            <a:pPr>
              <a:lnSpc>
                <a:spcPct val="150000"/>
              </a:lnSpc>
              <a:tabLst>
                <a:tab pos="177800" algn="l"/>
              </a:tabLst>
            </a:pPr>
            <a:endParaRPr lang="en-US" sz="1200" dirty="0" smtClean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“How </a:t>
            </a:r>
            <a:r>
              <a:rPr lang="en-US" sz="1200" dirty="0"/>
              <a:t>much of the time you think you can trust the </a:t>
            </a:r>
            <a:r>
              <a:rPr lang="en-US" sz="1200" dirty="0" smtClean="0"/>
              <a:t>	government </a:t>
            </a:r>
            <a:r>
              <a:rPr lang="en-US" sz="1200" dirty="0"/>
              <a:t>in Washington to </a:t>
            </a:r>
            <a:r>
              <a:rPr lang="en-US" sz="1200" b="1" dirty="0"/>
              <a:t>do what is </a:t>
            </a:r>
            <a:r>
              <a:rPr lang="en-US" sz="1200" b="1" dirty="0" smtClean="0"/>
              <a:t>right</a:t>
            </a:r>
            <a:r>
              <a:rPr lang="en-US" sz="1200" dirty="0" smtClean="0"/>
              <a:t>?”</a:t>
            </a:r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“Would </a:t>
            </a:r>
            <a:r>
              <a:rPr lang="en-US" sz="1200" dirty="0"/>
              <a:t>you say the </a:t>
            </a:r>
            <a:r>
              <a:rPr lang="en-US" sz="1200" b="1" dirty="0"/>
              <a:t>government is run by a few </a:t>
            </a:r>
            <a:r>
              <a:rPr lang="en-US" sz="1200" b="1" dirty="0" smtClean="0"/>
              <a:t>	big interests </a:t>
            </a:r>
            <a:r>
              <a:rPr lang="en-US" sz="1200" dirty="0"/>
              <a:t>looking out for themselves or that it </a:t>
            </a:r>
            <a:r>
              <a:rPr lang="en-US" sz="1200" dirty="0" smtClean="0"/>
              <a:t>	is </a:t>
            </a:r>
            <a:r>
              <a:rPr lang="en-US" sz="1200" dirty="0"/>
              <a:t>run </a:t>
            </a:r>
            <a:r>
              <a:rPr lang="en-US" sz="1200" dirty="0" smtClean="0"/>
              <a:t>for the </a:t>
            </a:r>
            <a:r>
              <a:rPr lang="en-US" sz="1200" dirty="0"/>
              <a:t>benefit of all the </a:t>
            </a:r>
            <a:r>
              <a:rPr lang="en-US" sz="1200" dirty="0" smtClean="0"/>
              <a:t>people?”</a:t>
            </a:r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“Do </a:t>
            </a:r>
            <a:r>
              <a:rPr lang="en-US" sz="1200" dirty="0"/>
              <a:t>you think that people in government </a:t>
            </a:r>
            <a:r>
              <a:rPr lang="en-US" sz="1200" b="1" dirty="0"/>
              <a:t>waste a </a:t>
            </a:r>
            <a:r>
              <a:rPr lang="en-US" sz="1200" b="1" dirty="0" smtClean="0"/>
              <a:t>	lot of the </a:t>
            </a:r>
            <a:r>
              <a:rPr lang="en-US" sz="1200" b="1" dirty="0"/>
              <a:t>money </a:t>
            </a:r>
            <a:r>
              <a:rPr lang="en-US" sz="1200" dirty="0"/>
              <a:t>we pay in </a:t>
            </a:r>
            <a:r>
              <a:rPr lang="en-US" sz="1200" dirty="0" smtClean="0"/>
              <a:t>taxes?”</a:t>
            </a:r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“Do </a:t>
            </a:r>
            <a:r>
              <a:rPr lang="en-US" sz="1200" dirty="0"/>
              <a:t>you feel that almost all of the people running </a:t>
            </a:r>
            <a:r>
              <a:rPr lang="en-US" sz="1200" dirty="0" smtClean="0"/>
              <a:t>	the government </a:t>
            </a:r>
            <a:r>
              <a:rPr lang="en-US" sz="1200" dirty="0"/>
              <a:t>are </a:t>
            </a:r>
            <a:r>
              <a:rPr lang="en-US" sz="1200" b="1" dirty="0"/>
              <a:t>smart people</a:t>
            </a:r>
            <a:r>
              <a:rPr lang="en-US" sz="1200" dirty="0"/>
              <a:t>?” </a:t>
            </a:r>
            <a:endParaRPr lang="en-US" sz="1200" dirty="0" smtClean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“Do </a:t>
            </a:r>
            <a:r>
              <a:rPr lang="en-US" sz="1200" dirty="0"/>
              <a:t>you think that quite a few of the people </a:t>
            </a:r>
            <a:r>
              <a:rPr lang="en-US" sz="1200" dirty="0" smtClean="0"/>
              <a:t>	running the government </a:t>
            </a:r>
            <a:r>
              <a:rPr lang="en-US" sz="1200" dirty="0"/>
              <a:t>are a little </a:t>
            </a:r>
            <a:r>
              <a:rPr lang="en-US" sz="1200" b="1" dirty="0"/>
              <a:t>crooked</a:t>
            </a:r>
            <a:r>
              <a:rPr lang="en-US" sz="1200" dirty="0"/>
              <a:t>?” </a:t>
            </a:r>
            <a:endParaRPr lang="en-US" sz="1200" dirty="0" smtClean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4716016" y="1988840"/>
            <a:ext cx="4104456" cy="1584176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1588" indent="0" algn="ctr" eaLnBrk="1" hangingPunct="1">
              <a:lnSpc>
                <a:spcPct val="150000"/>
              </a:lnSpc>
              <a:buFont typeface="MetaNormal-Roman" pitchFamily="34" charset="0"/>
              <a:buNone/>
              <a:defRPr sz="1200" b="1" ker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Dutch </a:t>
            </a:r>
            <a:r>
              <a:rPr lang="en-US" dirty="0"/>
              <a:t>Citizens’ Outlooks Barometer (COB) </a:t>
            </a:r>
          </a:p>
          <a:p>
            <a:pPr algn="l"/>
            <a:r>
              <a:rPr lang="en-US" b="0" dirty="0" smtClean="0"/>
              <a:t>“How </a:t>
            </a:r>
            <a:r>
              <a:rPr lang="en-US" b="0" dirty="0"/>
              <a:t>much do you trust </a:t>
            </a:r>
            <a:r>
              <a:rPr lang="en-US" b="0" dirty="0" smtClean="0"/>
              <a:t>…”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Politicians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Parliament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Government</a:t>
            </a:r>
            <a:endParaRPr lang="en-US" b="0" dirty="0"/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4716016" y="3717032"/>
            <a:ext cx="4104456" cy="2304256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1588" indent="0" algn="ctr" eaLnBrk="1" hangingPunct="1">
              <a:lnSpc>
                <a:spcPct val="150000"/>
              </a:lnSpc>
              <a:buFont typeface="MetaNormal-Roman" pitchFamily="34" charset="0"/>
              <a:buNone/>
              <a:defRPr sz="1200" b="1" ker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European Social Survey </a:t>
            </a:r>
            <a:r>
              <a:rPr lang="en-US" dirty="0" smtClean="0"/>
              <a:t>&amp; World </a:t>
            </a:r>
            <a:r>
              <a:rPr lang="en-US" dirty="0"/>
              <a:t>Value </a:t>
            </a:r>
            <a:r>
              <a:rPr lang="en-US" dirty="0" smtClean="0"/>
              <a:t>Survey</a:t>
            </a:r>
            <a:endParaRPr lang="de-DE" dirty="0"/>
          </a:p>
          <a:p>
            <a:pPr algn="l"/>
            <a:r>
              <a:rPr lang="en-US" b="0" dirty="0" smtClean="0"/>
              <a:t>‘‘</a:t>
            </a:r>
            <a:r>
              <a:rPr lang="en-US" b="0" dirty="0"/>
              <a:t>Please tell me on a scale of 1–5 how much you personally trust each of the following institutions.’’ 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5004048" y="4797152"/>
          <a:ext cx="35283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016224"/>
              </a:tblGrid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Parliament</a:t>
                      </a:r>
                      <a:endParaRPr lang="de-DE" sz="12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The </a:t>
                      </a: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judiciary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/ </a:t>
                      </a: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courts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Political </a:t>
                      </a: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parties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The </a:t>
                      </a: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police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Government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Politicians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in </a:t>
                      </a:r>
                      <a:r>
                        <a:rPr lang="de-DE" sz="1200" b="0" dirty="0" err="1" smtClean="0">
                          <a:solidFill>
                            <a:schemeClr val="bg2"/>
                          </a:solidFill>
                        </a:rPr>
                        <a:t>general</a:t>
                      </a:r>
                      <a:r>
                        <a:rPr lang="de-DE" sz="12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trust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lang="de-DE" dirty="0" smtClean="0"/>
          </a:p>
          <a:p>
            <a:endParaRPr lang="de-DE" dirty="0"/>
          </a:p>
          <a:p>
            <a:pPr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107504" y="1988840"/>
            <a:ext cx="3168352" cy="4032448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1588" indent="173038" algn="l" rtl="0" eaLnBrk="1" fontAlgn="base" hangingPunct="1">
              <a:spcBef>
                <a:spcPct val="0"/>
              </a:spcBef>
              <a:spcAft>
                <a:spcPct val="0"/>
              </a:spcAft>
              <a:buFont typeface="MetaNormal-Roman" pitchFamily="34" charset="0"/>
              <a:buChar char="•"/>
              <a:defRPr sz="1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indent="0" algn="ctr">
              <a:buNone/>
            </a:pPr>
            <a:r>
              <a:rPr lang="en-US" sz="1200" b="1" dirty="0" smtClean="0"/>
              <a:t>Regime-based Trust (Craig et al., 1990)</a:t>
            </a:r>
          </a:p>
          <a:p>
            <a:endParaRPr lang="en-US" sz="1200" dirty="0" smtClean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“Whatever </a:t>
            </a:r>
            <a:r>
              <a:rPr lang="en-US" sz="1200" dirty="0"/>
              <a:t>its faults may be, the </a:t>
            </a:r>
            <a:r>
              <a:rPr lang="en-US" sz="1200" dirty="0" smtClean="0"/>
              <a:t>	American </a:t>
            </a:r>
            <a:r>
              <a:rPr lang="en-US" sz="1200" dirty="0"/>
              <a:t>form of </a:t>
            </a:r>
            <a:r>
              <a:rPr lang="en-US" sz="1200" dirty="0" smtClean="0"/>
              <a:t>government 	is </a:t>
            </a:r>
            <a:r>
              <a:rPr lang="en-US" sz="1200" dirty="0"/>
              <a:t>still the best for us</a:t>
            </a:r>
            <a:r>
              <a:rPr lang="en-US" sz="1200" dirty="0" smtClean="0"/>
              <a:t>.”</a:t>
            </a:r>
            <a:endParaRPr lang="en-US" sz="1200" dirty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“There </a:t>
            </a:r>
            <a:r>
              <a:rPr lang="en-US" sz="1200" dirty="0"/>
              <a:t>is not much about our form of </a:t>
            </a:r>
            <a:r>
              <a:rPr lang="en-US" sz="1200" dirty="0" smtClean="0"/>
              <a:t>	government </a:t>
            </a:r>
            <a:r>
              <a:rPr lang="en-US" sz="1200" dirty="0"/>
              <a:t>to </a:t>
            </a:r>
            <a:r>
              <a:rPr lang="en-US" sz="1200" dirty="0" smtClean="0"/>
              <a:t>be </a:t>
            </a:r>
            <a:r>
              <a:rPr lang="en-US" sz="1200" dirty="0"/>
              <a:t>proud of</a:t>
            </a:r>
            <a:r>
              <a:rPr lang="en-US" sz="1200" dirty="0" smtClean="0"/>
              <a:t>.”</a:t>
            </a:r>
            <a:endParaRPr lang="en-US" sz="1200" dirty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“It may be </a:t>
            </a:r>
            <a:r>
              <a:rPr lang="en-US" sz="1200" dirty="0"/>
              <a:t>necessary to make some </a:t>
            </a:r>
            <a:r>
              <a:rPr lang="en-US" sz="1200" dirty="0" smtClean="0"/>
              <a:t>	major </a:t>
            </a:r>
            <a:r>
              <a:rPr lang="en-US" sz="1200" dirty="0"/>
              <a:t>changes in </a:t>
            </a:r>
            <a:r>
              <a:rPr lang="en-US" sz="1200" dirty="0" smtClean="0"/>
              <a:t>our government </a:t>
            </a:r>
            <a:r>
              <a:rPr lang="en-US" sz="1200" dirty="0"/>
              <a:t>in </a:t>
            </a:r>
            <a:r>
              <a:rPr lang="en-US" sz="1200" dirty="0" smtClean="0"/>
              <a:t>	order </a:t>
            </a:r>
            <a:r>
              <a:rPr lang="en-US" sz="1200" dirty="0"/>
              <a:t>to solve the </a:t>
            </a:r>
            <a:r>
              <a:rPr lang="en-US" sz="1200" dirty="0" smtClean="0"/>
              <a:t>problems </a:t>
            </a:r>
            <a:r>
              <a:rPr lang="en-US" sz="1200" dirty="0"/>
              <a:t>facing 	our country</a:t>
            </a:r>
            <a:r>
              <a:rPr lang="en-US" sz="1200" dirty="0" smtClean="0"/>
              <a:t>.”</a:t>
            </a:r>
            <a:endParaRPr lang="en-US" sz="1200" dirty="0"/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en-US" sz="1200" dirty="0" smtClean="0"/>
              <a:t>“I </a:t>
            </a:r>
            <a:r>
              <a:rPr lang="en-US" sz="1200" dirty="0"/>
              <a:t>would rather live under our system </a:t>
            </a:r>
            <a:r>
              <a:rPr lang="en-US" sz="1200" dirty="0" smtClean="0"/>
              <a:t>	of government than </a:t>
            </a:r>
            <a:r>
              <a:rPr lang="en-US" sz="1200" dirty="0"/>
              <a:t>any other that I </a:t>
            </a:r>
            <a:r>
              <a:rPr lang="en-US" sz="1200" dirty="0" smtClean="0"/>
              <a:t>	can think </a:t>
            </a:r>
            <a:r>
              <a:rPr lang="en-US" sz="1200" dirty="0"/>
              <a:t>of</a:t>
            </a:r>
            <a:r>
              <a:rPr lang="en-US" sz="1200" dirty="0" smtClean="0"/>
              <a:t>.”</a:t>
            </a:r>
            <a:endParaRPr lang="en-US" sz="120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563888" y="1340768"/>
            <a:ext cx="5472608" cy="468052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1588" indent="0" algn="ctr" eaLnBrk="1" hangingPunct="1">
              <a:lnSpc>
                <a:spcPct val="150000"/>
              </a:lnSpc>
              <a:buFont typeface="MetaNormal-Roman" pitchFamily="34" charset="0"/>
              <a:buNone/>
              <a:defRPr sz="1200" b="1" ker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6713" indent="18256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709613" indent="176213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077913" indent="1714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431925" indent="184150" eaLnBrk="1" hangingPunct="1">
              <a:spcBef>
                <a:spcPct val="20000"/>
              </a:spcBef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indent="18415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Incumbent-Based Trust (Craig et al., 1990)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dirty="0" smtClean="0"/>
              <a:t>do what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b="0" dirty="0"/>
              <a:t> </a:t>
            </a:r>
            <a:r>
              <a:rPr lang="de-DE" b="0" dirty="0" smtClean="0"/>
              <a:t>&amp; </a:t>
            </a:r>
            <a:r>
              <a:rPr lang="en-US" dirty="0" smtClean="0"/>
              <a:t>is </a:t>
            </a:r>
            <a:r>
              <a:rPr lang="en-US" dirty="0"/>
              <a:t>run by a few big interests </a:t>
            </a:r>
            <a:endParaRPr lang="en-US" dirty="0" smtClean="0"/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Most </a:t>
            </a:r>
            <a:r>
              <a:rPr lang="en-US" b="0" dirty="0"/>
              <a:t>government officials try to </a:t>
            </a:r>
            <a:r>
              <a:rPr lang="en-US" dirty="0"/>
              <a:t>serve the public interest</a:t>
            </a:r>
            <a:r>
              <a:rPr lang="en-US" b="0" dirty="0"/>
              <a:t>, even if it </a:t>
            </a:r>
            <a:r>
              <a:rPr lang="en-US" b="0" dirty="0" smtClean="0"/>
              <a:t>is against </a:t>
            </a:r>
            <a:r>
              <a:rPr lang="en-US" b="0" dirty="0"/>
              <a:t>their personal interests, </a:t>
            </a:r>
            <a:endParaRPr lang="en-US" b="0" dirty="0" smtClean="0"/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When </a:t>
            </a:r>
            <a:r>
              <a:rPr lang="en-US" b="0" dirty="0"/>
              <a:t>government leaders make statements to the American people </a:t>
            </a:r>
            <a:r>
              <a:rPr lang="en-US" b="0" dirty="0" smtClean="0"/>
              <a:t>on television </a:t>
            </a:r>
            <a:r>
              <a:rPr lang="en-US" b="0" dirty="0"/>
              <a:t>or in the newspapers, they are usually </a:t>
            </a:r>
            <a:r>
              <a:rPr lang="en-US" dirty="0"/>
              <a:t>telling the truth</a:t>
            </a:r>
            <a:r>
              <a:rPr lang="en-US" b="0" dirty="0"/>
              <a:t>.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Unless </a:t>
            </a:r>
            <a:r>
              <a:rPr lang="en-US" b="0" dirty="0"/>
              <a:t>we keep a close watch on them, many of our elected </a:t>
            </a:r>
            <a:r>
              <a:rPr lang="en-US" dirty="0"/>
              <a:t>leaders </a:t>
            </a:r>
            <a:r>
              <a:rPr lang="en-US" dirty="0" smtClean="0"/>
              <a:t>will look </a:t>
            </a:r>
            <a:r>
              <a:rPr lang="en-US" dirty="0"/>
              <a:t>out for special interests </a:t>
            </a:r>
            <a:r>
              <a:rPr lang="en-US" b="0" dirty="0"/>
              <a:t>rather than for all the people.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Those </a:t>
            </a:r>
            <a:r>
              <a:rPr lang="en-US" b="0" dirty="0"/>
              <a:t>we elected to public </a:t>
            </a:r>
            <a:r>
              <a:rPr lang="en-US" b="0" dirty="0" smtClean="0"/>
              <a:t>office </a:t>
            </a:r>
            <a:r>
              <a:rPr lang="en-US" b="0" dirty="0"/>
              <a:t>usually </a:t>
            </a:r>
            <a:r>
              <a:rPr lang="en-US" dirty="0"/>
              <a:t>try to keep the promises </a:t>
            </a:r>
            <a:r>
              <a:rPr lang="en-US" b="0" dirty="0" smtClean="0"/>
              <a:t>they have </a:t>
            </a:r>
            <a:r>
              <a:rPr lang="en-US" b="0" dirty="0"/>
              <a:t>made during the election. 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Most </a:t>
            </a:r>
            <a:r>
              <a:rPr lang="en-US" b="0" dirty="0"/>
              <a:t>of the people running our government are </a:t>
            </a:r>
            <a:r>
              <a:rPr lang="en-US" dirty="0"/>
              <a:t>well-qualified</a:t>
            </a:r>
            <a:r>
              <a:rPr lang="en-US" b="0" dirty="0"/>
              <a:t> to </a:t>
            </a:r>
            <a:r>
              <a:rPr lang="en-US" b="0" dirty="0" smtClean="0"/>
              <a:t>handle the </a:t>
            </a:r>
            <a:r>
              <a:rPr lang="en-US" b="0" dirty="0"/>
              <a:t>problems that we are facing in this country. 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Quite </a:t>
            </a:r>
            <a:r>
              <a:rPr lang="en-US" b="0" dirty="0"/>
              <a:t>a few of the people running our government are not as </a:t>
            </a:r>
            <a:r>
              <a:rPr lang="en-US" dirty="0"/>
              <a:t>honest </a:t>
            </a:r>
            <a:r>
              <a:rPr lang="en-US" b="0" dirty="0" smtClean="0"/>
              <a:t>as the </a:t>
            </a:r>
            <a:r>
              <a:rPr lang="en-US" b="0" dirty="0"/>
              <a:t>voters have a right to expect. </a:t>
            </a:r>
          </a:p>
          <a:p>
            <a:pPr marL="173038" indent="-171450" algn="l">
              <a:buFont typeface="Arial" panose="020B0604020202020204" pitchFamily="34" charset="0"/>
              <a:buChar char="•"/>
            </a:pPr>
            <a:r>
              <a:rPr lang="en-US" b="0" dirty="0" smtClean="0"/>
              <a:t>Most </a:t>
            </a:r>
            <a:r>
              <a:rPr lang="en-US" b="0" dirty="0"/>
              <a:t>public officials can be trusted to </a:t>
            </a:r>
            <a:r>
              <a:rPr lang="en-US" dirty="0"/>
              <a:t>do what is right </a:t>
            </a:r>
            <a:r>
              <a:rPr lang="en-US" b="0" dirty="0"/>
              <a:t>without </a:t>
            </a:r>
            <a:r>
              <a:rPr lang="en-US" b="0" dirty="0" smtClean="0"/>
              <a:t>our having </a:t>
            </a:r>
            <a:r>
              <a:rPr lang="en-US" b="0" dirty="0"/>
              <a:t>to constantly cheek on </a:t>
            </a:r>
            <a:r>
              <a:rPr lang="en-US" b="0" dirty="0" smtClean="0"/>
              <a:t>them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6496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in </a:t>
            </a:r>
            <a:r>
              <a:rPr lang="de-DE" dirty="0" err="1" smtClean="0"/>
              <a:t>politics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3" y="1931988"/>
            <a:ext cx="7200800" cy="3783012"/>
          </a:xfrm>
        </p:spPr>
        <p:txBody>
          <a:bodyPr/>
          <a:lstStyle/>
          <a:p>
            <a:pPr marL="1588" lvl="1" indent="0" algn="ctr">
              <a:spcBef>
                <a:spcPct val="0"/>
              </a:spcBef>
              <a:buNone/>
            </a:pPr>
            <a:endParaRPr lang="en-GB" sz="2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588" lvl="1" indent="0" algn="ctr">
              <a:spcBef>
                <a:spcPct val="0"/>
              </a:spcBef>
              <a:buNone/>
            </a:pP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1588" lvl="1" indent="0" algn="ctr">
              <a:spcBef>
                <a:spcPct val="0"/>
              </a:spcBef>
              <a:buNone/>
            </a:pPr>
            <a:endParaRPr lang="en-GB" sz="2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588" lvl="1" indent="0" algn="ctr">
              <a:spcBef>
                <a:spcPct val="0"/>
              </a:spcBef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sz="2800" b="1" dirty="0">
                <a:solidFill>
                  <a:srgbClr val="000000"/>
                </a:solidFill>
                <a:latin typeface="Calibri" pitchFamily="34" charset="0"/>
              </a:rPr>
              <a:t>Political trust as one’s expectations in the ability of the political system to provide favourable outcomes”</a:t>
            </a:r>
            <a:endParaRPr lang="de-DE" sz="28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74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Suggestion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 eaLnBrk="0" hangingPunct="0">
              <a:spcBef>
                <a:spcPct val="30000"/>
              </a:spcBef>
              <a:buNone/>
              <a:defRPr/>
            </a:pPr>
            <a:r>
              <a:rPr lang="en-GB" sz="1800" kern="1200" dirty="0">
                <a:latin typeface="Arial" charset="0"/>
                <a:cs typeface="Arial" charset="0"/>
              </a:rPr>
              <a:t>“How sure are you that German politics is able to…” (1 = “not at all sure“ to 5 = “very sure”) </a:t>
            </a:r>
            <a:endParaRPr lang="en-GB" sz="1800" kern="1200" dirty="0" smtClean="0">
              <a:latin typeface="Arial" charset="0"/>
              <a:cs typeface="Arial" charset="0"/>
            </a:endParaRPr>
          </a:p>
          <a:p>
            <a:pPr marL="0" indent="0" eaLnBrk="0" hangingPunct="0">
              <a:spcBef>
                <a:spcPct val="30000"/>
              </a:spcBef>
              <a:buNone/>
              <a:defRPr/>
            </a:pPr>
            <a:endParaRPr lang="en-GB" sz="1800" kern="1200" dirty="0">
              <a:latin typeface="Arial" charset="0"/>
              <a:cs typeface="Arial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AutoNum type="arabicParenBoth"/>
              <a:defRPr/>
            </a:pPr>
            <a:r>
              <a:rPr lang="en-GB" sz="1800" kern="1200" dirty="0">
                <a:latin typeface="Arial" charset="0"/>
                <a:cs typeface="Arial" charset="0"/>
              </a:rPr>
              <a:t>…guarantee future energy supply? </a:t>
            </a:r>
          </a:p>
          <a:p>
            <a:pPr marL="228600" indent="-228600" eaLnBrk="0" hangingPunct="0">
              <a:spcBef>
                <a:spcPct val="30000"/>
              </a:spcBef>
              <a:buFontTx/>
              <a:buAutoNum type="arabicParenBoth"/>
              <a:defRPr/>
            </a:pPr>
            <a:r>
              <a:rPr lang="en-GB" sz="1800" kern="1200" dirty="0" smtClean="0">
                <a:latin typeface="Arial" charset="0"/>
                <a:cs typeface="Arial" charset="0"/>
              </a:rPr>
              <a:t>…guarantee </a:t>
            </a:r>
            <a:r>
              <a:rPr lang="en-GB" sz="1800" kern="1200" dirty="0">
                <a:latin typeface="Arial" charset="0"/>
                <a:cs typeface="Arial" charset="0"/>
              </a:rPr>
              <a:t>peace for the country? </a:t>
            </a:r>
          </a:p>
          <a:p>
            <a:pPr marL="228600" indent="-228600" eaLnBrk="0" hangingPunct="0">
              <a:spcBef>
                <a:spcPct val="30000"/>
              </a:spcBef>
              <a:buFontTx/>
              <a:buAutoNum type="arabicParenBoth"/>
              <a:defRPr/>
            </a:pPr>
            <a:r>
              <a:rPr lang="en-GB" sz="1800" kern="1200" dirty="0">
                <a:latin typeface="Arial" charset="0"/>
                <a:cs typeface="Arial" charset="0"/>
              </a:rPr>
              <a:t>…protect the natural environment against destruction?</a:t>
            </a:r>
          </a:p>
          <a:p>
            <a:pPr marL="228600" indent="-228600" eaLnBrk="0" hangingPunct="0">
              <a:spcBef>
                <a:spcPct val="30000"/>
              </a:spcBef>
              <a:buFontTx/>
              <a:buAutoNum type="arabicParenBoth"/>
              <a:defRPr/>
            </a:pPr>
            <a:r>
              <a:rPr lang="en-GB" sz="1800" kern="1200" dirty="0">
                <a:latin typeface="Arial" charset="0"/>
                <a:cs typeface="Arial" charset="0"/>
              </a:rPr>
              <a:t>…provide for a well-functioning educational system?</a:t>
            </a:r>
          </a:p>
          <a:p>
            <a:pPr marL="228600" indent="-228600" eaLnBrk="0" hangingPunct="0">
              <a:spcBef>
                <a:spcPct val="30000"/>
              </a:spcBef>
              <a:buFontTx/>
              <a:buAutoNum type="arabicParenBoth"/>
              <a:defRPr/>
            </a:pPr>
            <a:r>
              <a:rPr lang="en-GB" sz="1800" kern="1200" dirty="0">
                <a:latin typeface="Arial" charset="0"/>
                <a:cs typeface="Arial" charset="0"/>
              </a:rPr>
              <a:t>…ensure economic wealth in Germany?”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53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 bwMode="auto">
          <a:xfrm>
            <a:off x="2051792" y="410082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.72</a:t>
            </a:r>
          </a:p>
        </p:txBody>
      </p:sp>
      <p:sp>
        <p:nvSpPr>
          <p:cNvPr id="72" name="Rechteck 71"/>
          <p:cNvSpPr/>
          <p:nvPr/>
        </p:nvSpPr>
        <p:spPr bwMode="auto">
          <a:xfrm>
            <a:off x="3215795" y="4016939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.69</a:t>
            </a:r>
          </a:p>
        </p:txBody>
      </p:sp>
      <p:sp>
        <p:nvSpPr>
          <p:cNvPr id="73" name="Rechteck 72"/>
          <p:cNvSpPr/>
          <p:nvPr/>
        </p:nvSpPr>
        <p:spPr bwMode="auto">
          <a:xfrm>
            <a:off x="4463609" y="407707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.64</a:t>
            </a:r>
          </a:p>
        </p:txBody>
      </p:sp>
      <p:sp>
        <p:nvSpPr>
          <p:cNvPr id="74" name="Rechteck 73"/>
          <p:cNvSpPr/>
          <p:nvPr/>
        </p:nvSpPr>
        <p:spPr bwMode="auto">
          <a:xfrm>
            <a:off x="5724200" y="4172830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.65</a:t>
            </a:r>
          </a:p>
        </p:txBody>
      </p:sp>
      <p:sp>
        <p:nvSpPr>
          <p:cNvPr id="75" name="Rechteck 74"/>
          <p:cNvSpPr/>
          <p:nvPr/>
        </p:nvSpPr>
        <p:spPr bwMode="auto">
          <a:xfrm>
            <a:off x="6732312" y="443711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.75</a:t>
            </a:r>
          </a:p>
        </p:txBody>
      </p:sp>
      <p:sp>
        <p:nvSpPr>
          <p:cNvPr id="67" name="Rechteck 66"/>
          <p:cNvSpPr/>
          <p:nvPr/>
        </p:nvSpPr>
        <p:spPr bwMode="auto">
          <a:xfrm>
            <a:off x="2748122" y="266066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.47</a:t>
            </a:r>
          </a:p>
        </p:txBody>
      </p:sp>
      <p:sp>
        <p:nvSpPr>
          <p:cNvPr id="68" name="Rechteck 67"/>
          <p:cNvSpPr/>
          <p:nvPr/>
        </p:nvSpPr>
        <p:spPr bwMode="auto">
          <a:xfrm>
            <a:off x="4511867" y="2648787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.41</a:t>
            </a:r>
          </a:p>
        </p:txBody>
      </p:sp>
      <p:sp>
        <p:nvSpPr>
          <p:cNvPr id="69" name="Rechteck 68"/>
          <p:cNvSpPr/>
          <p:nvPr/>
        </p:nvSpPr>
        <p:spPr bwMode="auto">
          <a:xfrm>
            <a:off x="6275756" y="266066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.43</a:t>
            </a:r>
          </a:p>
        </p:txBody>
      </p:sp>
      <p:sp>
        <p:nvSpPr>
          <p:cNvPr id="70" name="Rechteck 69"/>
          <p:cNvSpPr/>
          <p:nvPr/>
        </p:nvSpPr>
        <p:spPr bwMode="auto">
          <a:xfrm>
            <a:off x="8028384" y="266066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.57</a:t>
            </a:r>
          </a:p>
        </p:txBody>
      </p:sp>
      <p:sp>
        <p:nvSpPr>
          <p:cNvPr id="66" name="Rechteck 65"/>
          <p:cNvSpPr/>
          <p:nvPr/>
        </p:nvSpPr>
        <p:spPr bwMode="auto">
          <a:xfrm>
            <a:off x="971600" y="2660662"/>
            <a:ext cx="575992" cy="26428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.52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/>
              <a:t>Suggestion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political</a:t>
            </a:r>
            <a:r>
              <a:rPr lang="de-DE" sz="2800" dirty="0"/>
              <a:t> </a:t>
            </a:r>
            <a:r>
              <a:rPr lang="de-DE" sz="2800" dirty="0" err="1"/>
              <a:t>trust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3528263" y="4665510"/>
            <a:ext cx="2088232" cy="1008112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b="1" dirty="0">
                <a:solidFill>
                  <a:schemeClr val="bg2"/>
                </a:solidFill>
                <a:latin typeface="Calibri" pitchFamily="34" charset="0"/>
              </a:rPr>
              <a:t>Political Trust</a:t>
            </a:r>
          </a:p>
        </p:txBody>
      </p:sp>
      <p:cxnSp>
        <p:nvCxnSpPr>
          <p:cNvPr id="6" name="Gerade Verbindung mit Pfeil 5"/>
          <p:cNvCxnSpPr>
            <a:stCxn id="20" idx="2"/>
            <a:endCxn id="36" idx="2"/>
          </p:cNvCxnSpPr>
          <p:nvPr/>
        </p:nvCxnSpPr>
        <p:spPr bwMode="auto">
          <a:xfrm flipH="1" flipV="1">
            <a:off x="1043680" y="3717032"/>
            <a:ext cx="2484583" cy="1452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20" idx="1"/>
            <a:endCxn id="40" idx="2"/>
          </p:cNvCxnSpPr>
          <p:nvPr/>
        </p:nvCxnSpPr>
        <p:spPr bwMode="auto">
          <a:xfrm flipH="1" flipV="1">
            <a:off x="2807840" y="3717032"/>
            <a:ext cx="1026237" cy="1096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>
            <a:stCxn id="20" idx="6"/>
          </p:cNvCxnSpPr>
          <p:nvPr/>
        </p:nvCxnSpPr>
        <p:spPr bwMode="auto">
          <a:xfrm flipV="1">
            <a:off x="5616495" y="3717032"/>
            <a:ext cx="2483825" cy="1452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Gerade Verbindung mit Pfeil 30"/>
          <p:cNvCxnSpPr>
            <a:stCxn id="20" idx="0"/>
            <a:endCxn id="38" idx="2"/>
          </p:cNvCxnSpPr>
          <p:nvPr/>
        </p:nvCxnSpPr>
        <p:spPr bwMode="auto">
          <a:xfrm flipH="1" flipV="1">
            <a:off x="4572000" y="3713541"/>
            <a:ext cx="379" cy="9519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mit Pfeil 32"/>
          <p:cNvCxnSpPr>
            <a:stCxn id="20" idx="7"/>
            <a:endCxn id="39" idx="2"/>
          </p:cNvCxnSpPr>
          <p:nvPr/>
        </p:nvCxnSpPr>
        <p:spPr bwMode="auto">
          <a:xfrm flipV="1">
            <a:off x="5310681" y="3717032"/>
            <a:ext cx="1025479" cy="1096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hteck 35"/>
          <p:cNvSpPr/>
          <p:nvPr/>
        </p:nvSpPr>
        <p:spPr bwMode="auto">
          <a:xfrm>
            <a:off x="395680" y="2924944"/>
            <a:ext cx="1296000" cy="79208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guarantee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energy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supply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7452320" y="2924944"/>
            <a:ext cx="1296000" cy="79208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protect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natural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environment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3924000" y="2921453"/>
            <a:ext cx="1296000" cy="79208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ensure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economic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wealth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5688160" y="2924944"/>
            <a:ext cx="1296000" cy="79208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provide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educational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system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2159840" y="2924944"/>
            <a:ext cx="1296000" cy="79208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save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peace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for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country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695443" y="1916832"/>
            <a:ext cx="693174" cy="648072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r1</a:t>
            </a:r>
          </a:p>
        </p:txBody>
      </p:sp>
      <p:cxnSp>
        <p:nvCxnSpPr>
          <p:cNvPr id="52" name="Gerade Verbindung mit Pfeil 51"/>
          <p:cNvCxnSpPr>
            <a:stCxn id="51" idx="4"/>
            <a:endCxn id="36" idx="0"/>
          </p:cNvCxnSpPr>
          <p:nvPr/>
        </p:nvCxnSpPr>
        <p:spPr bwMode="auto">
          <a:xfrm>
            <a:off x="1042030" y="2564904"/>
            <a:ext cx="165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Ellipse 54"/>
          <p:cNvSpPr/>
          <p:nvPr/>
        </p:nvSpPr>
        <p:spPr bwMode="auto">
          <a:xfrm>
            <a:off x="2463174" y="1916832"/>
            <a:ext cx="693174" cy="648072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r2</a:t>
            </a:r>
          </a:p>
        </p:txBody>
      </p:sp>
      <p:cxnSp>
        <p:nvCxnSpPr>
          <p:cNvPr id="56" name="Gerade Verbindung mit Pfeil 55"/>
          <p:cNvCxnSpPr>
            <a:stCxn id="55" idx="4"/>
            <a:endCxn id="40" idx="0"/>
          </p:cNvCxnSpPr>
          <p:nvPr/>
        </p:nvCxnSpPr>
        <p:spPr bwMode="auto">
          <a:xfrm flipH="1">
            <a:off x="2807840" y="2564904"/>
            <a:ext cx="1921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Ellipse 56"/>
          <p:cNvSpPr/>
          <p:nvPr/>
        </p:nvSpPr>
        <p:spPr bwMode="auto">
          <a:xfrm>
            <a:off x="4226991" y="1916832"/>
            <a:ext cx="693174" cy="648072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r3</a:t>
            </a:r>
          </a:p>
        </p:txBody>
      </p:sp>
      <p:cxnSp>
        <p:nvCxnSpPr>
          <p:cNvPr id="58" name="Gerade Verbindung mit Pfeil 57"/>
          <p:cNvCxnSpPr>
            <a:stCxn id="57" idx="4"/>
            <a:endCxn id="38" idx="0"/>
          </p:cNvCxnSpPr>
          <p:nvPr/>
        </p:nvCxnSpPr>
        <p:spPr bwMode="auto">
          <a:xfrm flipH="1">
            <a:off x="4572000" y="2564904"/>
            <a:ext cx="1578" cy="3565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Ellipse 58"/>
          <p:cNvSpPr/>
          <p:nvPr/>
        </p:nvSpPr>
        <p:spPr bwMode="auto">
          <a:xfrm>
            <a:off x="5988410" y="1916832"/>
            <a:ext cx="693174" cy="648072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r4</a:t>
            </a:r>
          </a:p>
        </p:txBody>
      </p:sp>
      <p:cxnSp>
        <p:nvCxnSpPr>
          <p:cNvPr id="60" name="Gerade Verbindung mit Pfeil 59"/>
          <p:cNvCxnSpPr>
            <a:stCxn id="59" idx="4"/>
            <a:endCxn id="39" idx="0"/>
          </p:cNvCxnSpPr>
          <p:nvPr/>
        </p:nvCxnSpPr>
        <p:spPr bwMode="auto">
          <a:xfrm>
            <a:off x="6334997" y="2564904"/>
            <a:ext cx="1163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Ellipse 60"/>
          <p:cNvSpPr/>
          <p:nvPr/>
        </p:nvSpPr>
        <p:spPr bwMode="auto">
          <a:xfrm>
            <a:off x="7755383" y="1916832"/>
            <a:ext cx="693174" cy="648072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r5</a:t>
            </a:r>
          </a:p>
        </p:txBody>
      </p:sp>
      <p:cxnSp>
        <p:nvCxnSpPr>
          <p:cNvPr id="62" name="Gerade Verbindung mit Pfeil 61"/>
          <p:cNvCxnSpPr>
            <a:stCxn id="61" idx="4"/>
            <a:endCxn id="37" idx="0"/>
          </p:cNvCxnSpPr>
          <p:nvPr/>
        </p:nvCxnSpPr>
        <p:spPr bwMode="auto">
          <a:xfrm flipH="1">
            <a:off x="8100320" y="2564904"/>
            <a:ext cx="165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hteck 77"/>
          <p:cNvSpPr/>
          <p:nvPr/>
        </p:nvSpPr>
        <p:spPr>
          <a:xfrm>
            <a:off x="599685" y="579739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ML-</a:t>
            </a:r>
            <a:r>
              <a:rPr lang="it-IT" sz="1600" dirty="0" err="1">
                <a:solidFill>
                  <a:srgbClr val="000000"/>
                </a:solidFill>
                <a:latin typeface="Calibri" pitchFamily="34" charset="0"/>
              </a:rPr>
              <a:t>Estimation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; Chi-</a:t>
            </a:r>
            <a:r>
              <a:rPr lang="it-IT" sz="1600" dirty="0" err="1">
                <a:solidFill>
                  <a:srgbClr val="000000"/>
                </a:solidFill>
                <a:latin typeface="Calibri" pitchFamily="34" charset="0"/>
              </a:rPr>
              <a:t>square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10.245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it-IT" sz="1600" dirty="0" err="1">
                <a:solidFill>
                  <a:srgbClr val="000000"/>
                </a:solidFill>
                <a:latin typeface="Calibri" pitchFamily="34" charset="0"/>
              </a:rPr>
              <a:t>df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5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p=.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069);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RMSEA=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.046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; CFI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=.993</a:t>
            </a:r>
            <a:endParaRPr lang="it-IT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de-DE" sz="2800" b="1" dirty="0" smtClean="0">
              <a:solidFill>
                <a:srgbClr val="0099CC"/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de-DE" sz="2800" b="1" dirty="0" smtClean="0">
                <a:solidFill>
                  <a:srgbClr val="0099CC"/>
                </a:solidFill>
              </a:rPr>
              <a:t>Media </a:t>
            </a:r>
            <a:r>
              <a:rPr lang="de-DE" sz="2800" b="1" dirty="0" err="1" smtClean="0">
                <a:solidFill>
                  <a:srgbClr val="0099CC"/>
                </a:solidFill>
              </a:rPr>
              <a:t>Effects</a:t>
            </a: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465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548982" y="1931988"/>
            <a:ext cx="0" cy="378301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 flipH="1">
            <a:off x="204788" y="3823494"/>
            <a:ext cx="868838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bgerundetes Rechteck 9"/>
          <p:cNvSpPr/>
          <p:nvPr/>
        </p:nvSpPr>
        <p:spPr bwMode="auto">
          <a:xfrm>
            <a:off x="395536" y="2564904"/>
            <a:ext cx="720080" cy="648072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34" charset="-128"/>
                <a:cs typeface="Arial" charset="0"/>
              </a:rPr>
              <a:t>T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275856" y="2564904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solidFill>
                  <a:schemeClr val="bg2"/>
                </a:solidFill>
              </a:rPr>
              <a:t>dV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3" name="Gerade Verbindung mit Pfeil 12"/>
          <p:cNvCxnSpPr>
            <a:stCxn id="10" idx="3"/>
            <a:endCxn id="11" idx="1"/>
          </p:cNvCxnSpPr>
          <p:nvPr/>
        </p:nvCxnSpPr>
        <p:spPr bwMode="auto">
          <a:xfrm>
            <a:off x="1115616" y="2888940"/>
            <a:ext cx="2160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Abgerundetes Rechteck 15"/>
          <p:cNvSpPr/>
          <p:nvPr/>
        </p:nvSpPr>
        <p:spPr bwMode="auto">
          <a:xfrm>
            <a:off x="5148064" y="2564904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err="1">
                <a:solidFill>
                  <a:schemeClr val="bg2"/>
                </a:solidFill>
              </a:rPr>
              <a:t>i</a:t>
            </a:r>
            <a:r>
              <a:rPr lang="de-DE" dirty="0" err="1" smtClean="0">
                <a:solidFill>
                  <a:schemeClr val="bg2"/>
                </a:solidFill>
              </a:rPr>
              <a:t>V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8028384" y="2564904"/>
            <a:ext cx="720080" cy="648072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/>
              <a:t>T</a:t>
            </a:r>
            <a:endParaRPr lang="de-DE" b="1" dirty="0"/>
          </a:p>
        </p:txBody>
      </p:sp>
      <p:cxnSp>
        <p:nvCxnSpPr>
          <p:cNvPr id="18" name="Gerade Verbindung mit Pfeil 17"/>
          <p:cNvCxnSpPr>
            <a:stCxn id="16" idx="3"/>
            <a:endCxn id="17" idx="1"/>
          </p:cNvCxnSpPr>
          <p:nvPr/>
        </p:nvCxnSpPr>
        <p:spPr bwMode="auto">
          <a:xfrm>
            <a:off x="5868144" y="2888940"/>
            <a:ext cx="2160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Abgerundetes Rechteck 20"/>
          <p:cNvSpPr/>
          <p:nvPr/>
        </p:nvSpPr>
        <p:spPr bwMode="auto">
          <a:xfrm>
            <a:off x="395536" y="5013176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err="1">
                <a:solidFill>
                  <a:schemeClr val="bg2"/>
                </a:solidFill>
              </a:rPr>
              <a:t>i</a:t>
            </a:r>
            <a:r>
              <a:rPr lang="de-DE" dirty="0" err="1" smtClean="0">
                <a:solidFill>
                  <a:schemeClr val="bg2"/>
                </a:solidFill>
              </a:rPr>
              <a:t>V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3275856" y="5013176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bg2"/>
                </a:solidFill>
              </a:rPr>
              <a:t>d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V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3" name="Gerade Verbindung mit Pfeil 22"/>
          <p:cNvCxnSpPr>
            <a:stCxn id="21" idx="3"/>
            <a:endCxn id="22" idx="1"/>
          </p:cNvCxnSpPr>
          <p:nvPr/>
        </p:nvCxnSpPr>
        <p:spPr bwMode="auto">
          <a:xfrm>
            <a:off x="1115616" y="5337212"/>
            <a:ext cx="2160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2195736" y="4437112"/>
            <a:ext cx="0" cy="900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Abgerundetes Rechteck 26"/>
          <p:cNvSpPr/>
          <p:nvPr/>
        </p:nvSpPr>
        <p:spPr bwMode="auto">
          <a:xfrm>
            <a:off x="1835696" y="4077072"/>
            <a:ext cx="720080" cy="648072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34" charset="-128"/>
                <a:cs typeface="Arial" charset="0"/>
              </a:rPr>
              <a:t>T</a:t>
            </a: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5076056" y="5013176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err="1">
                <a:solidFill>
                  <a:schemeClr val="bg2"/>
                </a:solidFill>
              </a:rPr>
              <a:t>i</a:t>
            </a:r>
            <a:r>
              <a:rPr lang="de-DE" dirty="0" err="1" smtClean="0">
                <a:solidFill>
                  <a:schemeClr val="bg2"/>
                </a:solidFill>
              </a:rPr>
              <a:t>V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7956376" y="5013176"/>
            <a:ext cx="720080" cy="648072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bg2"/>
                </a:solidFill>
              </a:rPr>
              <a:t>d</a:t>
            </a:r>
            <a:r>
              <a:rPr kumimoji="0" lang="de-DE" sz="24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V</a:t>
            </a: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0" name="Gerade Verbindung mit Pfeil 29"/>
          <p:cNvCxnSpPr>
            <a:stCxn id="28" idx="3"/>
            <a:endCxn id="29" idx="1"/>
          </p:cNvCxnSpPr>
          <p:nvPr/>
        </p:nvCxnSpPr>
        <p:spPr bwMode="auto">
          <a:xfrm>
            <a:off x="5796136" y="5337212"/>
            <a:ext cx="21602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Gerade Verbindung mit Pfeil 30"/>
          <p:cNvCxnSpPr>
            <a:stCxn id="28" idx="0"/>
            <a:endCxn id="32" idx="1"/>
          </p:cNvCxnSpPr>
          <p:nvPr/>
        </p:nvCxnSpPr>
        <p:spPr bwMode="auto">
          <a:xfrm flipV="1">
            <a:off x="5436096" y="4401108"/>
            <a:ext cx="1080120" cy="61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Abgerundetes Rechteck 31"/>
          <p:cNvSpPr/>
          <p:nvPr/>
        </p:nvSpPr>
        <p:spPr bwMode="auto">
          <a:xfrm>
            <a:off x="6516216" y="4077072"/>
            <a:ext cx="720080" cy="648072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34" charset="-128"/>
                <a:cs typeface="Arial" charset="0"/>
              </a:rPr>
              <a:t>T</a:t>
            </a:r>
          </a:p>
        </p:txBody>
      </p:sp>
      <p:cxnSp>
        <p:nvCxnSpPr>
          <p:cNvPr id="42" name="Gerade Verbindung mit Pfeil 41"/>
          <p:cNvCxnSpPr>
            <a:stCxn id="32" idx="3"/>
            <a:endCxn id="29" idx="0"/>
          </p:cNvCxnSpPr>
          <p:nvPr/>
        </p:nvCxnSpPr>
        <p:spPr bwMode="auto">
          <a:xfrm>
            <a:off x="7236296" y="4401108"/>
            <a:ext cx="1080120" cy="61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5796136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Mediation</a:t>
            </a:r>
            <a:endParaRPr lang="de-DE" sz="1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115616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Moderation</a:t>
            </a:r>
            <a:endParaRPr lang="de-DE" sz="1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88" y="555079"/>
            <a:ext cx="8688387" cy="1001713"/>
          </a:xfrm>
        </p:spPr>
        <p:txBody>
          <a:bodyPr/>
          <a:lstStyle/>
          <a:p>
            <a:r>
              <a:rPr lang="de-DE" dirty="0" smtClean="0"/>
              <a:t>3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Media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03262" y="1628800"/>
            <a:ext cx="2808312" cy="4448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Media-Malaise-Hypothesis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(Robinson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1976)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The news media tends to emphasize negative aspects of politics (e.g. conflict, violence)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Exposure to the media’s negativity and lack of substance leads to growing public mistrust in politics and enhances cynicism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155902" y="1628800"/>
            <a:ext cx="2808000" cy="4448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1800" b="1" dirty="0" err="1" smtClean="0">
                <a:solidFill>
                  <a:srgbClr val="000000"/>
                </a:solidFill>
                <a:latin typeface="Calibri" pitchFamily="34" charset="0"/>
              </a:rPr>
              <a:t>Virtuous</a:t>
            </a:r>
            <a:r>
              <a:rPr lang="de-DE" sz="1800" b="1" dirty="0" smtClean="0">
                <a:solidFill>
                  <a:srgbClr val="000000"/>
                </a:solidFill>
                <a:latin typeface="Calibri" pitchFamily="34" charset="0"/>
              </a:rPr>
              <a:t>-Circle-</a:t>
            </a:r>
            <a:r>
              <a:rPr lang="de-DE" sz="1800" b="1" dirty="0">
                <a:solidFill>
                  <a:srgbClr val="000000"/>
                </a:solidFill>
                <a:latin typeface="Calibri" pitchFamily="34" charset="0"/>
              </a:rPr>
              <a:t>Hypothesis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Norris 2000)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higher levels of political interest and trust will foster exposure to a variety of news media sources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Attention to political news will further increase political interest and trust.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The disinterested and distrusting will probably simply not pay attention to the news media. 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119793" y="1628800"/>
            <a:ext cx="2808000" cy="4464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1800" b="1" dirty="0" smtClean="0">
                <a:solidFill>
                  <a:srgbClr val="000000"/>
                </a:solidFill>
                <a:latin typeface="Calibri" pitchFamily="34" charset="0"/>
              </a:rPr>
              <a:t>Spiral </a:t>
            </a:r>
            <a:r>
              <a:rPr lang="de-DE" sz="1800" b="1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Calibri" pitchFamily="34" charset="0"/>
              </a:rPr>
              <a:t>Cynicism</a:t>
            </a:r>
            <a:r>
              <a:rPr lang="de-DE" sz="1800" b="1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de-DE" sz="1800" b="1" dirty="0">
                <a:solidFill>
                  <a:srgbClr val="000000"/>
                </a:solidFill>
                <a:latin typeface="Calibri" pitchFamily="34" charset="0"/>
              </a:rPr>
              <a:t>Hypothesis</a:t>
            </a:r>
            <a:r>
              <a:rPr lang="de-DE" sz="1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</a:rPr>
              <a:t>Capella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&amp; Jamieson 1997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algn="ctr">
              <a:spcBef>
                <a:spcPct val="30000"/>
              </a:spcBef>
              <a:defRPr/>
            </a:pP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Media mainly report on politics strategically (e.g. in election campaigns)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Strategic news coverage fosters mistrust and cynicism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Cynicism reduces political participation (e.g. voter turnout)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1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187325" algn="l"/>
              </a:tabLst>
            </a:pPr>
            <a:r>
              <a:rPr lang="en-US" sz="1800" dirty="0"/>
              <a:t>strategic campaigns within the news media (Cappella &amp; Jamieson 1997; </a:t>
            </a:r>
            <a:r>
              <a:rPr lang="en-US" sz="1800" dirty="0" smtClean="0"/>
              <a:t>Valentino 	et al. 2001</a:t>
            </a:r>
            <a:r>
              <a:rPr lang="en-US" sz="1800" dirty="0"/>
              <a:t>) and entertaining news formats (</a:t>
            </a:r>
            <a:r>
              <a:rPr lang="en-US" sz="1800" dirty="0" smtClean="0"/>
              <a:t>Guggenheim et al. 2011</a:t>
            </a:r>
            <a:r>
              <a:rPr lang="en-US" sz="1800" dirty="0"/>
              <a:t>; </a:t>
            </a:r>
            <a:r>
              <a:rPr lang="en-US" sz="1800" dirty="0" err="1" smtClean="0"/>
              <a:t>Tsfati</a:t>
            </a:r>
            <a:r>
              <a:rPr lang="en-US" sz="1800" dirty="0" smtClean="0"/>
              <a:t> et al. 	2009</a:t>
            </a:r>
            <a:r>
              <a:rPr lang="en-US" sz="1800" dirty="0"/>
              <a:t>) </a:t>
            </a:r>
            <a:r>
              <a:rPr lang="en-US" sz="1800" dirty="0" smtClean="0"/>
              <a:t>reduce </a:t>
            </a:r>
            <a:r>
              <a:rPr lang="en-US" sz="1800" dirty="0"/>
              <a:t>political trust . </a:t>
            </a:r>
            <a:endParaRPr lang="de-DE" sz="1800" dirty="0"/>
          </a:p>
          <a:p>
            <a:pPr>
              <a:lnSpc>
                <a:spcPct val="150000"/>
              </a:lnSpc>
              <a:tabLst>
                <a:tab pos="187325" algn="l"/>
              </a:tabLst>
            </a:pPr>
            <a:r>
              <a:rPr lang="en-US" sz="1800" dirty="0"/>
              <a:t>entertaining formats lead to growing public mistrust in politics, whereas reliable </a:t>
            </a:r>
            <a:r>
              <a:rPr lang="en-US" sz="1800" dirty="0" smtClean="0"/>
              <a:t>	news formats </a:t>
            </a:r>
            <a:r>
              <a:rPr lang="en-US" sz="1800" dirty="0"/>
              <a:t>show hardly any significant negative effects (Holtz-Bacha 1990)</a:t>
            </a:r>
            <a:endParaRPr lang="de-DE" sz="1800" dirty="0"/>
          </a:p>
          <a:p>
            <a:pPr>
              <a:lnSpc>
                <a:spcPct val="150000"/>
              </a:lnSpc>
              <a:tabLst>
                <a:tab pos="187325" algn="l"/>
              </a:tabLst>
            </a:pPr>
            <a:r>
              <a:rPr lang="en-US" sz="1800" dirty="0"/>
              <a:t>Uncivility (</a:t>
            </a:r>
            <a:r>
              <a:rPr lang="en-US" sz="1800" dirty="0" err="1"/>
              <a:t>Mutz</a:t>
            </a:r>
            <a:r>
              <a:rPr lang="en-US" sz="1800" dirty="0"/>
              <a:t> &amp; Reeves 2005), political orientation (Avery 2009) moderate the </a:t>
            </a:r>
            <a:r>
              <a:rPr lang="en-US" sz="1800" dirty="0" smtClean="0"/>
              <a:t>	negative </a:t>
            </a:r>
            <a:r>
              <a:rPr lang="en-US" sz="1800" dirty="0"/>
              <a:t>effect on trust in politics</a:t>
            </a:r>
            <a:endParaRPr lang="de-DE" sz="1800" dirty="0"/>
          </a:p>
          <a:p>
            <a:pPr>
              <a:lnSpc>
                <a:spcPct val="150000"/>
              </a:lnSpc>
              <a:tabLst>
                <a:tab pos="187325" algn="l"/>
              </a:tabLst>
            </a:pPr>
            <a:r>
              <a:rPr lang="en-US" sz="1800" dirty="0"/>
              <a:t>newspaper exposure affects trust more positively than exposure to television  </a:t>
            </a:r>
            <a:r>
              <a:rPr lang="en-US" sz="1800" dirty="0" smtClean="0"/>
              <a:t>	(</a:t>
            </a:r>
            <a:r>
              <a:rPr lang="en-US" sz="1800" dirty="0"/>
              <a:t>Putnam </a:t>
            </a:r>
            <a:r>
              <a:rPr lang="en-US" sz="1800" dirty="0" smtClean="0"/>
              <a:t>200</a:t>
            </a:r>
            <a:r>
              <a:rPr lang="en-US" sz="1800" dirty="0"/>
              <a:t>; Milner 2002) (</a:t>
            </a:r>
            <a:r>
              <a:rPr lang="en-US" sz="1800" dirty="0" err="1"/>
              <a:t>Aarts</a:t>
            </a:r>
            <a:r>
              <a:rPr lang="en-US" sz="1800" dirty="0"/>
              <a:t> et al., 2011) do not find that effect)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en-US" sz="1800" dirty="0" err="1"/>
              <a:t>Aarts</a:t>
            </a:r>
            <a:r>
              <a:rPr lang="en-US" sz="1800" dirty="0"/>
              <a:t> et al. (2011), Norris (2000) find support for the virtuous circle hypothesis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868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/>
              <a:t>Social</a:t>
            </a:r>
            <a:r>
              <a:rPr lang="de-DE" sz="2800" dirty="0"/>
              <a:t> </a:t>
            </a:r>
            <a:r>
              <a:rPr lang="de-DE" sz="2800" dirty="0" err="1" smtClean="0"/>
              <a:t>media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Impression </a:t>
            </a:r>
            <a:r>
              <a:rPr lang="de-DE" sz="2800" dirty="0" err="1"/>
              <a:t>formation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politicians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1">
              <a:tabLst>
                <a:tab pos="182563" algn="l"/>
              </a:tabLst>
            </a:pPr>
            <a:endParaRPr lang="de-DE" sz="1050" dirty="0" smtClean="0">
              <a:solidFill>
                <a:schemeClr val="bg1"/>
              </a:solidFill>
              <a:latin typeface="+mj-lt"/>
            </a:endParaRPr>
          </a:p>
          <a:p>
            <a:pPr marL="1588" lvl="1">
              <a:tabLst>
                <a:tab pos="182563" algn="l"/>
              </a:tabLst>
            </a:pP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Hightened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j-lt"/>
              </a:rPr>
              <a:t>social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j-lt"/>
              </a:rPr>
              <a:t>presence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because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possibilities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for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interacting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1588" lvl="1" indent="0" algn="r">
              <a:buNone/>
              <a:tabLst>
                <a:tab pos="1825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(Lee &amp; Shin 2012) </a:t>
            </a:r>
          </a:p>
          <a:p>
            <a:pPr marL="1588" lvl="1"/>
            <a:endParaRPr lang="de-DE" sz="1000" dirty="0" smtClean="0">
              <a:solidFill>
                <a:schemeClr val="bg1"/>
              </a:solidFill>
              <a:latin typeface="+mj-lt"/>
            </a:endParaRPr>
          </a:p>
          <a:p>
            <a:pPr marL="1588" lvl="1">
              <a:tabLst>
                <a:tab pos="182563" algn="l"/>
              </a:tabLst>
            </a:pPr>
            <a:r>
              <a:rPr lang="de-DE" sz="2000" b="1" dirty="0" err="1" smtClean="0">
                <a:solidFill>
                  <a:schemeClr val="bg1"/>
                </a:solidFill>
                <a:latin typeface="+mj-lt"/>
              </a:rPr>
              <a:t>Imagined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j-lt"/>
              </a:rPr>
              <a:t>intimacy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leads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to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more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positive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evaluations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politicians</a:t>
            </a:r>
            <a:endParaRPr lang="de-DE" sz="2000" dirty="0" smtClean="0">
              <a:solidFill>
                <a:schemeClr val="bg1"/>
              </a:solidFill>
              <a:latin typeface="+mj-lt"/>
            </a:endParaRPr>
          </a:p>
          <a:p>
            <a:pPr marL="1588" lvl="1" indent="0" algn="r">
              <a:buNone/>
              <a:tabLst>
                <a:tab pos="1825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(Bente et al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2008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Lee 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&amp; Oh 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2012, Crawford 2009)</a:t>
            </a:r>
          </a:p>
          <a:p>
            <a:pPr marL="1588" lvl="1">
              <a:tabLst>
                <a:tab pos="182563" algn="l"/>
              </a:tabLst>
            </a:pPr>
            <a:endParaRPr lang="de-DE" sz="1000" dirty="0" smtClean="0">
              <a:solidFill>
                <a:schemeClr val="bg1"/>
              </a:solidFill>
              <a:latin typeface="+mj-lt"/>
            </a:endParaRPr>
          </a:p>
          <a:p>
            <a:pPr marL="1588" lvl="1">
              <a:tabLst>
                <a:tab pos="182563" algn="l"/>
              </a:tabLst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Positive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effects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following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politician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facebook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candidate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	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evaluations</a:t>
            </a:r>
            <a:endParaRPr lang="de-DE" sz="2000" dirty="0" smtClean="0">
              <a:solidFill>
                <a:schemeClr val="bg1"/>
              </a:solidFill>
              <a:latin typeface="+mj-lt"/>
            </a:endParaRPr>
          </a:p>
          <a:p>
            <a:pPr marL="1588" lvl="1" indent="0" algn="r">
              <a:buNone/>
              <a:tabLst>
                <a:tab pos="1825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Dimitrova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&amp; 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Bystrom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2013, Hwang 2013)</a:t>
            </a:r>
          </a:p>
          <a:p>
            <a:pPr marL="1588" lvl="1">
              <a:tabLst>
                <a:tab pos="182563" algn="l"/>
              </a:tabLst>
            </a:pPr>
            <a:endParaRPr lang="de-DE" sz="1000" dirty="0" smtClean="0">
              <a:solidFill>
                <a:schemeClr val="bg1"/>
              </a:solidFill>
              <a:latin typeface="+mj-lt"/>
            </a:endParaRPr>
          </a:p>
          <a:p>
            <a:pPr marL="1588" lvl="1">
              <a:tabLst>
                <a:tab pos="182563" algn="l"/>
              </a:tabLst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Even 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passive </a:t>
            </a:r>
            <a:r>
              <a:rPr lang="de-DE" sz="2000" b="1" dirty="0" err="1" smtClean="0">
                <a:solidFill>
                  <a:schemeClr val="bg1"/>
                </a:solidFill>
                <a:latin typeface="+mj-lt"/>
              </a:rPr>
              <a:t>reception</a:t>
            </a: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(„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background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listening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“ Crawford 2009: 528)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has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	positive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effects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on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impression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formation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politicians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1588" lvl="1" indent="0" algn="r">
              <a:buNone/>
              <a:tabLst>
                <a:tab pos="182563" algn="l"/>
              </a:tabLst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Tanis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&amp; 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Postmes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2003, Donath 2008)</a:t>
            </a:r>
            <a:endParaRPr lang="de-DE" sz="1600" dirty="0">
              <a:solidFill>
                <a:schemeClr val="bg1"/>
              </a:solidFill>
              <a:latin typeface="+mj-lt"/>
            </a:endParaRPr>
          </a:p>
          <a:p>
            <a:pPr indent="182563">
              <a:buNone/>
            </a:pPr>
            <a:endParaRPr lang="de-DE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cornerstone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/>
              <a:t>life</a:t>
            </a:r>
            <a:r>
              <a:rPr 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dirty="0" smtClean="0"/>
          </a:p>
          <a:p>
            <a:pPr lvl="0" indent="0">
              <a:buNone/>
            </a:pPr>
            <a:endParaRPr lang="de-DE" sz="2000" dirty="0" smtClean="0">
              <a:sym typeface="Wingdings" panose="05000000000000000000" pitchFamily="2" charset="2"/>
            </a:endParaRPr>
          </a:p>
          <a:p>
            <a:pPr lvl="0" indent="0">
              <a:buNone/>
            </a:pPr>
            <a:r>
              <a:rPr lang="de-DE" sz="2000" b="1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3074" name="Picture 2" descr="http://www.i-sup2008.org/images/venue_tran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6025">
            <a:off x="97140" y="3772257"/>
            <a:ext cx="2952328" cy="183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tnerberg-alm.com/images/esse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7326">
            <a:off x="433745" y="2276049"/>
            <a:ext cx="2014895" cy="191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obinsurbanlifestories.files.wordpress.com/2013/01/depres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7833">
            <a:off x="5891446" y="2869645"/>
            <a:ext cx="2434639" cy="182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ht-coaching.de/images/content/demo_gesundhe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384">
            <a:off x="2711852" y="2148318"/>
            <a:ext cx="1632063" cy="163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ju-kreisverband-warendorf.de/image/inhalte/image/Gemeinscha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66175"/>
            <a:ext cx="2088233" cy="1681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 rot="19575250" flipV="1">
            <a:off x="-170189" y="3896068"/>
            <a:ext cx="5356727" cy="6928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 rot="2268791" flipV="1">
            <a:off x="-217651" y="3878312"/>
            <a:ext cx="5356727" cy="6928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1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>
                <a:latin typeface="Calibri" pitchFamily="34" charset="0"/>
              </a:rPr>
              <a:t>Measurement </a:t>
            </a:r>
            <a:r>
              <a:rPr lang="de-DE" sz="2800" dirty="0" err="1">
                <a:latin typeface="Calibri" pitchFamily="34" charset="0"/>
              </a:rPr>
              <a:t>model</a:t>
            </a:r>
            <a:r>
              <a:rPr lang="de-DE" sz="2800" dirty="0">
                <a:latin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</a:rPr>
              <a:t>of</a:t>
            </a:r>
            <a:r>
              <a:rPr lang="de-DE" sz="2800" dirty="0">
                <a:latin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</a:rPr>
              <a:t>political</a:t>
            </a:r>
            <a:r>
              <a:rPr lang="de-DE" sz="2800" dirty="0">
                <a:latin typeface="Calibri" pitchFamily="34" charset="0"/>
              </a:rPr>
              <a:t> </a:t>
            </a:r>
            <a:r>
              <a:rPr lang="de-DE" sz="2800" dirty="0" err="1">
                <a:latin typeface="Calibri" pitchFamily="34" charset="0"/>
              </a:rPr>
              <a:t>trust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763688" y="5301208"/>
            <a:ext cx="4752528" cy="79208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Personal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experiences</a:t>
            </a:r>
            <a:endParaRPr lang="de-DE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Interpersonal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communication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600" b="1" dirty="0" smtClean="0">
                <a:solidFill>
                  <a:schemeClr val="bg1"/>
                </a:solidFill>
                <a:latin typeface="Calibri" pitchFamily="34" charset="0"/>
              </a:rPr>
              <a:t>Media 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763688" y="4077072"/>
            <a:ext cx="4752528" cy="86409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System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characteristics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(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structures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&amp;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processes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Evaluations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politicians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763688" y="1916832"/>
            <a:ext cx="4752528" cy="1872208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187624" y="4077072"/>
            <a:ext cx="576064" cy="86409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Reasons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87624" y="5301208"/>
            <a:ext cx="576064" cy="79208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Sources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516216" y="1916832"/>
            <a:ext cx="1872208" cy="187220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lvl="1" indent="-177800">
              <a:buFont typeface="Arial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Ability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decide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77800" lvl="1" indent="-177800">
              <a:buFont typeface="Arial" pitchFamily="34" charset="0"/>
              <a:buChar char="•"/>
            </a:pP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lvl="1" indent="-177800">
              <a:buFont typeface="Arial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Ability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execute</a:t>
            </a:r>
            <a:endParaRPr lang="de-DE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77800" lvl="1" indent="-177800">
              <a:buFont typeface="Arial" pitchFamily="34" charset="0"/>
              <a:buChar char="•"/>
            </a:pP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lvl="1" indent="-177800">
              <a:buFont typeface="Arial" pitchFamily="34" charset="0"/>
              <a:buChar char="•"/>
            </a:pPr>
            <a:r>
              <a:rPr lang="de-DE" sz="1600" b="1" dirty="0" err="1">
                <a:solidFill>
                  <a:srgbClr val="000000"/>
                </a:solidFill>
                <a:latin typeface="Calibri" pitchFamily="34" charset="0"/>
              </a:rPr>
              <a:t>Ability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Calibri" pitchFamily="34" charset="0"/>
              </a:rPr>
              <a:t>solve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Calibri" pitchFamily="34" charset="0"/>
              </a:rPr>
              <a:t>problems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187624" y="1916832"/>
            <a:ext cx="576064" cy="187220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Political Trust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3203848" y="2060848"/>
            <a:ext cx="1922512" cy="576064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Political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trust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857400" y="2852936"/>
            <a:ext cx="1922512" cy="57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Confidence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 in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Outcome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499992" y="2852936"/>
            <a:ext cx="1922512" cy="57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Expectations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 in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Outcome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2267744" y="4581128"/>
            <a:ext cx="0" cy="10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V="1">
            <a:off x="6012160" y="4581128"/>
            <a:ext cx="0" cy="10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 flipV="1">
            <a:off x="1979712" y="3501008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V="1">
            <a:off x="6300192" y="3501008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>
            <a:stCxn id="16" idx="0"/>
            <a:endCxn id="5" idx="3"/>
          </p:cNvCxnSpPr>
          <p:nvPr/>
        </p:nvCxnSpPr>
        <p:spPr bwMode="auto">
          <a:xfrm flipV="1">
            <a:off x="2818656" y="2552549"/>
            <a:ext cx="666737" cy="300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>
            <a:stCxn id="17" idx="0"/>
            <a:endCxn id="5" idx="5"/>
          </p:cNvCxnSpPr>
          <p:nvPr/>
        </p:nvCxnSpPr>
        <p:spPr bwMode="auto">
          <a:xfrm flipH="1" flipV="1">
            <a:off x="4844815" y="2552549"/>
            <a:ext cx="616433" cy="300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85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 smtClean="0"/>
              <a:t>Hypotheses</a:t>
            </a:r>
            <a:endParaRPr lang="de-DE" sz="2800" dirty="0"/>
          </a:p>
        </p:txBody>
      </p:sp>
      <p:sp>
        <p:nvSpPr>
          <p:cNvPr id="56" name="Rechteck 55"/>
          <p:cNvSpPr/>
          <p:nvPr/>
        </p:nvSpPr>
        <p:spPr bwMode="auto">
          <a:xfrm>
            <a:off x="323528" y="4149080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social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media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use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for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information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6544232" y="4149080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t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rust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in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politics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63" name="Gerade Verbindung mit Pfeil 62"/>
          <p:cNvCxnSpPr>
            <a:stCxn id="56" idx="0"/>
            <a:endCxn id="66" idx="2"/>
          </p:cNvCxnSpPr>
          <p:nvPr/>
        </p:nvCxnSpPr>
        <p:spPr bwMode="auto">
          <a:xfrm flipV="1">
            <a:off x="1367644" y="3140968"/>
            <a:ext cx="1080120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>
            <a:off x="3563888" y="3140968"/>
            <a:ext cx="2980344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hteck 65"/>
          <p:cNvSpPr/>
          <p:nvPr/>
        </p:nvSpPr>
        <p:spPr bwMode="auto">
          <a:xfrm>
            <a:off x="1331640" y="2060848"/>
            <a:ext cx="223224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personnel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43808" y="4149080"/>
            <a:ext cx="3309904" cy="187220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>
              <a:lnSpc>
                <a:spcPct val="15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 b="0" dirty="0" smtClean="0"/>
              <a:t>H1: </a:t>
            </a:r>
            <a:r>
              <a:rPr lang="en-US" b="0" dirty="0"/>
              <a:t>The indirect impact of </a:t>
            </a:r>
            <a:r>
              <a:rPr lang="de-DE" b="0" dirty="0" err="1"/>
              <a:t>social</a:t>
            </a:r>
            <a:r>
              <a:rPr lang="de-DE" b="0" dirty="0"/>
              <a:t> </a:t>
            </a:r>
            <a:r>
              <a:rPr lang="de-DE" b="0" dirty="0" err="1"/>
              <a:t>media</a:t>
            </a:r>
            <a:r>
              <a:rPr lang="de-DE" b="0" dirty="0"/>
              <a:t> </a:t>
            </a:r>
            <a:r>
              <a:rPr lang="de-DE" b="0" dirty="0" err="1"/>
              <a:t>use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political</a:t>
            </a:r>
            <a:r>
              <a:rPr lang="de-DE" b="0" dirty="0"/>
              <a:t> </a:t>
            </a:r>
            <a:r>
              <a:rPr lang="de-DE" b="0" dirty="0" err="1" smtClean="0"/>
              <a:t>information</a:t>
            </a:r>
            <a:r>
              <a:rPr lang="de-DE" b="0" dirty="0"/>
              <a:t> </a:t>
            </a:r>
            <a:r>
              <a:rPr lang="en-US" b="0" dirty="0" smtClean="0"/>
              <a:t>on </a:t>
            </a:r>
            <a:r>
              <a:rPr lang="en-US" b="0" dirty="0"/>
              <a:t>people’s trust in politics is mediated by people’s evaluative beliefs in politicians.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xmlns="" val="2631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 smtClean="0"/>
              <a:t>Hypotheses</a:t>
            </a:r>
            <a:endParaRPr lang="de-DE" sz="2800" dirty="0"/>
          </a:p>
        </p:txBody>
      </p:sp>
      <p:sp>
        <p:nvSpPr>
          <p:cNvPr id="56" name="Rechteck 55"/>
          <p:cNvSpPr/>
          <p:nvPr/>
        </p:nvSpPr>
        <p:spPr bwMode="auto">
          <a:xfrm>
            <a:off x="323528" y="4149080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social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media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use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for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information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4716016" y="2060848"/>
            <a:ext cx="295232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structures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processes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6544232" y="4149080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t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rust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in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politics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62" name="Gerade Verbindung mit Pfeil 61"/>
          <p:cNvCxnSpPr>
            <a:stCxn id="57" idx="2"/>
            <a:endCxn id="58" idx="0"/>
          </p:cNvCxnSpPr>
          <p:nvPr/>
        </p:nvCxnSpPr>
        <p:spPr bwMode="auto">
          <a:xfrm>
            <a:off x="6192180" y="3140968"/>
            <a:ext cx="1396168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>
            <a:stCxn id="56" idx="0"/>
            <a:endCxn id="66" idx="2"/>
          </p:cNvCxnSpPr>
          <p:nvPr/>
        </p:nvCxnSpPr>
        <p:spPr bwMode="auto">
          <a:xfrm flipV="1">
            <a:off x="1367644" y="3140968"/>
            <a:ext cx="1080120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>
            <a:off x="3563888" y="3140968"/>
            <a:ext cx="2980344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>
            <a:stCxn id="66" idx="3"/>
            <a:endCxn id="57" idx="1"/>
          </p:cNvCxnSpPr>
          <p:nvPr/>
        </p:nvCxnSpPr>
        <p:spPr bwMode="auto">
          <a:xfrm>
            <a:off x="3563888" y="2600908"/>
            <a:ext cx="11521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hteck 65"/>
          <p:cNvSpPr/>
          <p:nvPr/>
        </p:nvSpPr>
        <p:spPr bwMode="auto">
          <a:xfrm>
            <a:off x="1331640" y="2060848"/>
            <a:ext cx="223224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personnel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97304" y="4293096"/>
            <a:ext cx="3744416" cy="1440160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>
              <a:lnSpc>
                <a:spcPct val="15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 b="0" dirty="0" smtClean="0"/>
              <a:t>H2: </a:t>
            </a:r>
            <a:r>
              <a:rPr lang="en-US" b="0" dirty="0" smtClean="0"/>
              <a:t>The indirect effect </a:t>
            </a:r>
            <a:r>
              <a:rPr lang="en-US" b="0" dirty="0"/>
              <a:t>of evaluative beliefs in politicians on political trust is further mediated by people’s evaluative beliefs in the political system.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xmlns="" val="4512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/>
              <a:t>Method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82563" algn="l"/>
              </a:tabLst>
            </a:pPr>
            <a:endParaRPr lang="en-GB" sz="2000" dirty="0" smtClean="0">
              <a:latin typeface="Calibri" pitchFamily="34" charset="0"/>
            </a:endParaRPr>
          </a:p>
          <a:p>
            <a:pPr>
              <a:tabLst>
                <a:tab pos="182563" algn="l"/>
              </a:tabLst>
            </a:pPr>
            <a:r>
              <a:rPr lang="en-GB" sz="2000" dirty="0" smtClean="0">
                <a:latin typeface="+mj-lt"/>
              </a:rPr>
              <a:t>Respondents </a:t>
            </a:r>
            <a:r>
              <a:rPr lang="en-GB" sz="2000" dirty="0">
                <a:latin typeface="+mj-lt"/>
              </a:rPr>
              <a:t>are selected from a </a:t>
            </a:r>
            <a:r>
              <a:rPr lang="en-GB" sz="2000" b="1" dirty="0">
                <a:latin typeface="+mj-lt"/>
              </a:rPr>
              <a:t>nationwide Online-Access-Panel </a:t>
            </a:r>
            <a:r>
              <a:rPr lang="en-GB" sz="2000" dirty="0" smtClean="0">
                <a:latin typeface="+mj-lt"/>
              </a:rPr>
              <a:t>	(Global </a:t>
            </a:r>
            <a:r>
              <a:rPr lang="en-GB" sz="2000" dirty="0">
                <a:latin typeface="+mj-lt"/>
              </a:rPr>
              <a:t>Market </a:t>
            </a:r>
            <a:r>
              <a:rPr lang="en-GB" sz="2000" dirty="0" smtClean="0">
                <a:latin typeface="+mj-lt"/>
              </a:rPr>
              <a:t>Insight)</a:t>
            </a:r>
          </a:p>
          <a:p>
            <a:pPr>
              <a:tabLst>
                <a:tab pos="182563" algn="l"/>
              </a:tabLst>
            </a:pPr>
            <a:endParaRPr lang="en-GB" sz="2000" dirty="0" smtClean="0">
              <a:latin typeface="+mj-lt"/>
            </a:endParaRPr>
          </a:p>
          <a:p>
            <a:pPr>
              <a:tabLst>
                <a:tab pos="182563" algn="l"/>
              </a:tabLst>
            </a:pPr>
            <a:r>
              <a:rPr lang="en-GB" sz="2000" dirty="0" smtClean="0">
                <a:latin typeface="+mj-lt"/>
              </a:rPr>
              <a:t>a </a:t>
            </a:r>
            <a:r>
              <a:rPr lang="en-GB" sz="2000" dirty="0">
                <a:latin typeface="+mj-lt"/>
              </a:rPr>
              <a:t>final sample of </a:t>
            </a:r>
            <a:r>
              <a:rPr lang="en-GB" sz="2000" b="1" dirty="0">
                <a:latin typeface="+mj-lt"/>
              </a:rPr>
              <a:t>500 German adults </a:t>
            </a:r>
            <a:r>
              <a:rPr lang="en-GB" sz="2000" dirty="0">
                <a:latin typeface="+mj-lt"/>
              </a:rPr>
              <a:t>(18+) was used for statistical </a:t>
            </a:r>
            <a:r>
              <a:rPr lang="en-GB" sz="2000" dirty="0" smtClean="0">
                <a:latin typeface="+mj-lt"/>
              </a:rPr>
              <a:t>	analysis</a:t>
            </a:r>
          </a:p>
          <a:p>
            <a:pPr>
              <a:tabLst>
                <a:tab pos="182563" algn="l"/>
              </a:tabLst>
            </a:pPr>
            <a:endParaRPr lang="en-GB" sz="2000" dirty="0">
              <a:latin typeface="+mj-lt"/>
            </a:endParaRPr>
          </a:p>
          <a:p>
            <a:pPr>
              <a:tabLst>
                <a:tab pos="182563" algn="l"/>
              </a:tabLst>
            </a:pPr>
            <a:r>
              <a:rPr lang="en-GB" sz="2000" dirty="0">
                <a:latin typeface="+mj-lt"/>
              </a:rPr>
              <a:t>All survey questions and scale constructions were pre-tested in paper and </a:t>
            </a:r>
            <a:r>
              <a:rPr lang="en-GB" sz="2000" dirty="0" smtClean="0">
                <a:latin typeface="+mj-lt"/>
              </a:rPr>
              <a:t>	pencil surveys with three different student samples (total N = 246) 	and one telephone-survey (N = 221)</a:t>
            </a:r>
          </a:p>
          <a:p>
            <a:pPr>
              <a:tabLst>
                <a:tab pos="182563" algn="l"/>
              </a:tabLst>
            </a:pPr>
            <a:endParaRPr lang="en-GB" sz="2000" dirty="0">
              <a:latin typeface="+mj-lt"/>
            </a:endParaRPr>
          </a:p>
          <a:p>
            <a:pPr>
              <a:tabLst>
                <a:tab pos="182563" algn="l"/>
              </a:tabLst>
            </a:pPr>
            <a:r>
              <a:rPr lang="en-GB" sz="2000" b="1" dirty="0" smtClean="0">
                <a:latin typeface="+mj-lt"/>
              </a:rPr>
              <a:t>Structural Equation Modelling </a:t>
            </a:r>
            <a:r>
              <a:rPr lang="en-GB" sz="2000" dirty="0" smtClean="0">
                <a:latin typeface="+mj-lt"/>
              </a:rPr>
              <a:t>(SEM) was used to test relationships 	between variables</a:t>
            </a:r>
          </a:p>
          <a:p>
            <a:pPr indent="0">
              <a:buNone/>
              <a:tabLst>
                <a:tab pos="177800" algn="l"/>
              </a:tabLst>
            </a:pPr>
            <a:endParaRPr lang="en-GB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1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 smtClean="0"/>
              <a:t>Results</a:t>
            </a:r>
            <a:endParaRPr lang="de-DE" sz="2800" dirty="0"/>
          </a:p>
        </p:txBody>
      </p:sp>
      <p:sp>
        <p:nvSpPr>
          <p:cNvPr id="56" name="Rechteck 55"/>
          <p:cNvSpPr/>
          <p:nvPr/>
        </p:nvSpPr>
        <p:spPr bwMode="auto">
          <a:xfrm>
            <a:off x="323528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social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media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use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for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information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4716016" y="2132856"/>
            <a:ext cx="295232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structures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processes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6544232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t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rust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in </a:t>
            </a:r>
            <a:r>
              <a:rPr lang="de-DE" sz="1600" b="1" dirty="0" err="1" smtClean="0">
                <a:solidFill>
                  <a:schemeClr val="bg2"/>
                </a:solidFill>
                <a:latin typeface="+mj-lt"/>
              </a:rPr>
              <a:t>politics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62" name="Gerade Verbindung mit Pfeil 61"/>
          <p:cNvCxnSpPr>
            <a:stCxn id="57" idx="2"/>
            <a:endCxn id="58" idx="0"/>
          </p:cNvCxnSpPr>
          <p:nvPr/>
        </p:nvCxnSpPr>
        <p:spPr bwMode="auto">
          <a:xfrm>
            <a:off x="6192180" y="3212976"/>
            <a:ext cx="1396168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>
            <a:stCxn id="56" idx="0"/>
            <a:endCxn id="66" idx="2"/>
          </p:cNvCxnSpPr>
          <p:nvPr/>
        </p:nvCxnSpPr>
        <p:spPr bwMode="auto">
          <a:xfrm flipV="1">
            <a:off x="1367644" y="3212976"/>
            <a:ext cx="1080120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>
            <a:endCxn id="58" idx="1"/>
          </p:cNvCxnSpPr>
          <p:nvPr/>
        </p:nvCxnSpPr>
        <p:spPr bwMode="auto">
          <a:xfrm>
            <a:off x="3563888" y="3212976"/>
            <a:ext cx="2980344" cy="15481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>
            <a:stCxn id="66" idx="3"/>
            <a:endCxn id="57" idx="1"/>
          </p:cNvCxnSpPr>
          <p:nvPr/>
        </p:nvCxnSpPr>
        <p:spPr bwMode="auto">
          <a:xfrm>
            <a:off x="3563888" y="2672916"/>
            <a:ext cx="11521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hteck 65"/>
          <p:cNvSpPr/>
          <p:nvPr/>
        </p:nvSpPr>
        <p:spPr bwMode="auto">
          <a:xfrm>
            <a:off x="1331640" y="2132856"/>
            <a:ext cx="223224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personnel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68273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2"/>
                </a:solidFill>
                <a:latin typeface="+mj-lt"/>
              </a:rPr>
              <a:t>ML-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Estimation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, Chi-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square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 = 3.807 (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df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=2, p=.149), RMSEA = .043, CFI = .997</a:t>
            </a:r>
            <a:endParaRPr lang="de-DE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51920" y="22768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.70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39952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.49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92280" y="35010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.28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.22</a:t>
            </a:r>
            <a:r>
              <a:rPr lang="de-DE" sz="1800" dirty="0" smtClean="0">
                <a:solidFill>
                  <a:schemeClr val="bg1"/>
                </a:solidFill>
                <a:latin typeface="+mj-lt"/>
              </a:rPr>
              <a:t>***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40696" y="1772816"/>
            <a:ext cx="139925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.05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86405" y="177281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.49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81256" y="386104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.51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9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 smtClean="0"/>
              <a:t>Results</a:t>
            </a:r>
            <a:endParaRPr lang="de-DE" sz="2800" dirty="0"/>
          </a:p>
        </p:txBody>
      </p:sp>
      <p:sp>
        <p:nvSpPr>
          <p:cNvPr id="56" name="Rechteck 55"/>
          <p:cNvSpPr/>
          <p:nvPr/>
        </p:nvSpPr>
        <p:spPr bwMode="auto">
          <a:xfrm>
            <a:off x="323528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social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media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use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for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information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4716016" y="2132856"/>
            <a:ext cx="295232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  <a:latin typeface="+mj-lt"/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beliefs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in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political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structures</a:t>
            </a:r>
            <a:r>
              <a:rPr lang="de-DE" sz="1600" b="1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processes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6544232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trust</a:t>
            </a:r>
            <a:r>
              <a:rPr lang="de-DE" sz="1600" b="1" dirty="0">
                <a:solidFill>
                  <a:schemeClr val="bg2"/>
                </a:solidFill>
              </a:rPr>
              <a:t> in </a:t>
            </a:r>
            <a:r>
              <a:rPr lang="de-DE" sz="1600" b="1" dirty="0" err="1">
                <a:solidFill>
                  <a:schemeClr val="bg2"/>
                </a:solidFill>
              </a:rPr>
              <a:t>politics</a:t>
            </a:r>
            <a:endParaRPr lang="de-DE" sz="1600" b="1" dirty="0">
              <a:solidFill>
                <a:schemeClr val="bg2"/>
              </a:solidFill>
            </a:endParaRPr>
          </a:p>
        </p:txBody>
      </p:sp>
      <p:cxnSp>
        <p:nvCxnSpPr>
          <p:cNvPr id="62" name="Gerade Verbindung mit Pfeil 61"/>
          <p:cNvCxnSpPr>
            <a:stCxn id="57" idx="2"/>
            <a:endCxn id="58" idx="0"/>
          </p:cNvCxnSpPr>
          <p:nvPr/>
        </p:nvCxnSpPr>
        <p:spPr bwMode="auto">
          <a:xfrm>
            <a:off x="6192180" y="3212976"/>
            <a:ext cx="1396168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>
            <a:stCxn id="56" idx="0"/>
            <a:endCxn id="66" idx="2"/>
          </p:cNvCxnSpPr>
          <p:nvPr/>
        </p:nvCxnSpPr>
        <p:spPr bwMode="auto">
          <a:xfrm flipV="1">
            <a:off x="1367644" y="3212976"/>
            <a:ext cx="1080120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>
            <a:endCxn id="58" idx="1"/>
          </p:cNvCxnSpPr>
          <p:nvPr/>
        </p:nvCxnSpPr>
        <p:spPr bwMode="auto">
          <a:xfrm>
            <a:off x="3563888" y="3212976"/>
            <a:ext cx="2980344" cy="15481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>
            <a:stCxn id="66" idx="3"/>
            <a:endCxn id="57" idx="1"/>
          </p:cNvCxnSpPr>
          <p:nvPr/>
        </p:nvCxnSpPr>
        <p:spPr bwMode="auto">
          <a:xfrm>
            <a:off x="3563888" y="2672916"/>
            <a:ext cx="11521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hteck 65"/>
          <p:cNvSpPr/>
          <p:nvPr/>
        </p:nvSpPr>
        <p:spPr bwMode="auto">
          <a:xfrm>
            <a:off x="1331640" y="2132856"/>
            <a:ext cx="223224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</a:rPr>
              <a:t>beliefs</a:t>
            </a:r>
            <a:r>
              <a:rPr lang="de-DE" sz="1600" b="1" dirty="0">
                <a:solidFill>
                  <a:schemeClr val="bg2"/>
                </a:solidFill>
              </a:rPr>
              <a:t> in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personnel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68273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2"/>
                </a:solidFill>
                <a:latin typeface="+mj-lt"/>
              </a:rPr>
              <a:t>ML-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Estimation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, Chi-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square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 = 3.807 (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df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=2, p=.149), RMSEA = .043, CFI = .997</a:t>
            </a:r>
            <a:endParaRPr lang="de-DE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51920" y="22768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.70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39952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.49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92280" y="35010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.28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.22</a:t>
            </a:r>
            <a:r>
              <a:rPr lang="de-DE" sz="1800" dirty="0" smtClean="0">
                <a:solidFill>
                  <a:schemeClr val="bg1"/>
                </a:solidFill>
                <a:latin typeface="+mj-lt"/>
              </a:rPr>
              <a:t>***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40696" y="1772816"/>
            <a:ext cx="139925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.05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86405" y="177281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.49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81256" y="386104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.51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sz="2800" dirty="0" err="1" smtClean="0"/>
              <a:t>Results</a:t>
            </a:r>
            <a:endParaRPr lang="de-DE" sz="2800" dirty="0"/>
          </a:p>
        </p:txBody>
      </p:sp>
      <p:sp>
        <p:nvSpPr>
          <p:cNvPr id="56" name="Rechteck 55"/>
          <p:cNvSpPr/>
          <p:nvPr/>
        </p:nvSpPr>
        <p:spPr bwMode="auto">
          <a:xfrm>
            <a:off x="323528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social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media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use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for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information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4716016" y="2132856"/>
            <a:ext cx="295232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</a:rPr>
              <a:t>beliefs</a:t>
            </a:r>
            <a:r>
              <a:rPr lang="de-DE" sz="1600" b="1" dirty="0">
                <a:solidFill>
                  <a:schemeClr val="bg2"/>
                </a:solidFill>
              </a:rPr>
              <a:t> in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structures</a:t>
            </a:r>
            <a:r>
              <a:rPr lang="de-DE" sz="1600" b="1" dirty="0">
                <a:solidFill>
                  <a:schemeClr val="bg2"/>
                </a:solidFill>
              </a:rPr>
              <a:t> &amp; </a:t>
            </a:r>
            <a:r>
              <a:rPr lang="de-DE" sz="1600" b="1" dirty="0" err="1">
                <a:solidFill>
                  <a:schemeClr val="bg2"/>
                </a:solidFill>
              </a:rPr>
              <a:t>processes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6544232" y="4221088"/>
            <a:ext cx="2088232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 err="1">
                <a:solidFill>
                  <a:schemeClr val="bg2"/>
                </a:solidFill>
              </a:rPr>
              <a:t>trust</a:t>
            </a:r>
            <a:r>
              <a:rPr lang="de-DE" sz="1600" b="1" dirty="0">
                <a:solidFill>
                  <a:schemeClr val="bg2"/>
                </a:solidFill>
              </a:rPr>
              <a:t> in </a:t>
            </a:r>
            <a:r>
              <a:rPr lang="de-DE" sz="1600" b="1" dirty="0" err="1">
                <a:solidFill>
                  <a:schemeClr val="bg2"/>
                </a:solidFill>
              </a:rPr>
              <a:t>politics</a:t>
            </a:r>
            <a:endParaRPr lang="de-DE" sz="1600" b="1" dirty="0">
              <a:solidFill>
                <a:schemeClr val="bg2"/>
              </a:solidFill>
            </a:endParaRPr>
          </a:p>
        </p:txBody>
      </p:sp>
      <p:cxnSp>
        <p:nvCxnSpPr>
          <p:cNvPr id="62" name="Gerade Verbindung mit Pfeil 61"/>
          <p:cNvCxnSpPr>
            <a:stCxn id="57" idx="2"/>
            <a:endCxn id="58" idx="0"/>
          </p:cNvCxnSpPr>
          <p:nvPr/>
        </p:nvCxnSpPr>
        <p:spPr bwMode="auto">
          <a:xfrm>
            <a:off x="6192180" y="3212976"/>
            <a:ext cx="1396168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>
            <a:stCxn id="56" idx="0"/>
            <a:endCxn id="66" idx="2"/>
          </p:cNvCxnSpPr>
          <p:nvPr/>
        </p:nvCxnSpPr>
        <p:spPr bwMode="auto">
          <a:xfrm flipV="1">
            <a:off x="1367644" y="3212976"/>
            <a:ext cx="1080120" cy="100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>
            <a:endCxn id="58" idx="1"/>
          </p:cNvCxnSpPr>
          <p:nvPr/>
        </p:nvCxnSpPr>
        <p:spPr bwMode="auto">
          <a:xfrm>
            <a:off x="3563888" y="3212976"/>
            <a:ext cx="2980344" cy="15481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>
            <a:stCxn id="66" idx="3"/>
            <a:endCxn id="57" idx="1"/>
          </p:cNvCxnSpPr>
          <p:nvPr/>
        </p:nvCxnSpPr>
        <p:spPr bwMode="auto">
          <a:xfrm>
            <a:off x="3563888" y="2672916"/>
            <a:ext cx="11521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hteck 65"/>
          <p:cNvSpPr/>
          <p:nvPr/>
        </p:nvSpPr>
        <p:spPr bwMode="auto">
          <a:xfrm>
            <a:off x="1331640" y="2132856"/>
            <a:ext cx="2232248" cy="108012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chemeClr val="bg2"/>
                </a:solidFill>
              </a:rPr>
              <a:t>evaluative </a:t>
            </a:r>
            <a:r>
              <a:rPr lang="de-DE" sz="1600" b="1" dirty="0" err="1">
                <a:solidFill>
                  <a:schemeClr val="bg2"/>
                </a:solidFill>
              </a:rPr>
              <a:t>beliefs</a:t>
            </a:r>
            <a:r>
              <a:rPr lang="de-DE" sz="1600" b="1" dirty="0">
                <a:solidFill>
                  <a:schemeClr val="bg2"/>
                </a:solidFill>
              </a:rPr>
              <a:t> in </a:t>
            </a:r>
            <a:r>
              <a:rPr lang="de-DE" sz="1600" b="1" dirty="0" err="1">
                <a:solidFill>
                  <a:schemeClr val="bg2"/>
                </a:solidFill>
              </a:rPr>
              <a:t>political</a:t>
            </a:r>
            <a:r>
              <a:rPr lang="de-DE" sz="1600" b="1" dirty="0">
                <a:solidFill>
                  <a:schemeClr val="bg2"/>
                </a:solidFill>
              </a:rPr>
              <a:t> </a:t>
            </a:r>
            <a:r>
              <a:rPr lang="de-DE" sz="1600" b="1" dirty="0" err="1">
                <a:solidFill>
                  <a:schemeClr val="bg2"/>
                </a:solidFill>
              </a:rPr>
              <a:t>personnel</a:t>
            </a:r>
            <a:endParaRPr lang="de-DE" sz="1600" b="1" dirty="0">
              <a:solidFill>
                <a:schemeClr val="bg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68273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2"/>
                </a:solidFill>
                <a:latin typeface="+mj-lt"/>
              </a:rPr>
              <a:t>ML-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Estimation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, Chi-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square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 = 3.807 (</a:t>
            </a:r>
            <a:r>
              <a:rPr lang="de-DE" sz="1600" dirty="0" err="1" smtClean="0">
                <a:solidFill>
                  <a:schemeClr val="bg2"/>
                </a:solidFill>
                <a:latin typeface="+mj-lt"/>
              </a:rPr>
              <a:t>df</a:t>
            </a:r>
            <a:r>
              <a:rPr lang="de-DE" sz="1600" dirty="0" smtClean="0">
                <a:solidFill>
                  <a:schemeClr val="bg2"/>
                </a:solidFill>
                <a:latin typeface="+mj-lt"/>
              </a:rPr>
              <a:t>=2, p=.149), RMSEA = .043, CFI = .997</a:t>
            </a:r>
            <a:endParaRPr lang="de-DE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51920" y="22768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.70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39952" y="39330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.49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92280" y="35010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.28</a:t>
            </a:r>
            <a:r>
              <a:rPr lang="de-DE" sz="1800" dirty="0">
                <a:solidFill>
                  <a:schemeClr val="bg1"/>
                </a:solidFill>
              </a:rPr>
              <a:t>***</a:t>
            </a:r>
          </a:p>
          <a:p>
            <a:endParaRPr lang="de-DE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/>
                </a:solidFill>
                <a:latin typeface="+mj-lt"/>
              </a:rPr>
              <a:t>.22</a:t>
            </a:r>
            <a:r>
              <a:rPr lang="de-DE" sz="1800" dirty="0" smtClean="0">
                <a:solidFill>
                  <a:schemeClr val="bg1"/>
                </a:solidFill>
                <a:latin typeface="+mj-lt"/>
              </a:rPr>
              <a:t>***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40696" y="1772816"/>
            <a:ext cx="139925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.05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86405" y="177281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.49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81256" y="386104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</a:rPr>
              <a:t>R</a:t>
            </a:r>
            <a:r>
              <a:rPr lang="de-DE" sz="1800" baseline="30000" dirty="0" smtClean="0">
                <a:solidFill>
                  <a:schemeClr val="bg1"/>
                </a:solidFill>
              </a:rPr>
              <a:t>2</a:t>
            </a:r>
            <a:r>
              <a:rPr lang="de-DE" sz="1800" dirty="0" smtClean="0">
                <a:solidFill>
                  <a:schemeClr val="bg1"/>
                </a:solidFill>
              </a:rPr>
              <a:t>= .51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88" y="2852936"/>
            <a:ext cx="8688387" cy="100171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99CC"/>
                </a:solidFill>
              </a:rPr>
              <a:t>Thank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you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for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your</a:t>
            </a:r>
            <a:r>
              <a:rPr lang="de-DE" sz="2800" b="1" dirty="0" smtClean="0">
                <a:solidFill>
                  <a:srgbClr val="0099CC"/>
                </a:solidFill>
              </a:rPr>
              <a:t> </a:t>
            </a:r>
            <a:r>
              <a:rPr lang="de-DE" sz="2800" b="1" dirty="0" err="1" smtClean="0">
                <a:solidFill>
                  <a:srgbClr val="0099CC"/>
                </a:solidFill>
              </a:rPr>
              <a:t>attention</a:t>
            </a:r>
            <a:r>
              <a:rPr lang="de-DE" sz="2800" b="1" dirty="0" smtClean="0">
                <a:solidFill>
                  <a:srgbClr val="0099CC"/>
                </a:solidFill>
              </a:rPr>
              <a:t>!!!</a:t>
            </a:r>
            <a:endParaRPr lang="de-DE" sz="2800" b="1" dirty="0">
              <a:solidFill>
                <a:srgbClr val="0099C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734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Elements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 smtClean="0"/>
              <a:t>At least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social</a:t>
            </a:r>
            <a:r>
              <a:rPr lang="de-DE" sz="1800" dirty="0" smtClean="0"/>
              <a:t> </a:t>
            </a:r>
            <a:r>
              <a:rPr lang="de-DE" sz="1800" dirty="0" err="1" smtClean="0"/>
              <a:t>actors</a:t>
            </a:r>
            <a:r>
              <a:rPr lang="de-DE" sz="1800" dirty="0" smtClean="0"/>
              <a:t> (</a:t>
            </a:r>
            <a:r>
              <a:rPr lang="de-DE" sz="1800" dirty="0" err="1" smtClean="0"/>
              <a:t>trustor</a:t>
            </a:r>
            <a:r>
              <a:rPr lang="de-DE" sz="1800" dirty="0" smtClean="0"/>
              <a:t> &amp; </a:t>
            </a:r>
            <a:r>
              <a:rPr lang="de-DE" sz="1800" dirty="0" err="1" smtClean="0"/>
              <a:t>trustee</a:t>
            </a:r>
            <a:r>
              <a:rPr lang="de-DE" sz="1800" dirty="0" smtClean="0"/>
              <a:t>)</a:t>
            </a:r>
            <a:endParaRPr lang="de-DE" sz="1800" dirty="0"/>
          </a:p>
          <a:p>
            <a:pPr marL="344488" lvl="0" indent="-342900">
              <a:lnSpc>
                <a:spcPct val="150000"/>
              </a:lnSpc>
              <a:buFont typeface="+mj-lt"/>
              <a:buAutoNum type="arabicPeriod"/>
              <a:tabLst>
                <a:tab pos="177800" algn="l"/>
              </a:tabLst>
            </a:pPr>
            <a:r>
              <a:rPr lang="en-US" sz="1800" dirty="0" smtClean="0"/>
              <a:t>Trust </a:t>
            </a:r>
            <a:r>
              <a:rPr lang="en-US" sz="1800" dirty="0"/>
              <a:t>enables social action in the face of uncertainty. It allows people to make decisions even though they lack information about the effective consequences of their actions (Coleman, 1994</a:t>
            </a:r>
            <a:r>
              <a:rPr lang="en-US" sz="1800" dirty="0" smtClean="0"/>
              <a:t>)</a:t>
            </a:r>
          </a:p>
          <a:p>
            <a:pPr marL="344488" lvl="0" indent="-342900">
              <a:lnSpc>
                <a:spcPct val="150000"/>
              </a:lnSpc>
              <a:buFont typeface="+mj-lt"/>
              <a:buAutoNum type="arabicPeriod"/>
              <a:tabLst>
                <a:tab pos="177800" algn="l"/>
              </a:tabLst>
            </a:pPr>
            <a:r>
              <a:rPr lang="en-US" sz="1800" dirty="0" err="1" smtClean="0"/>
              <a:t>Contigency</a:t>
            </a:r>
            <a:r>
              <a:rPr lang="en-US" sz="1800" dirty="0" smtClean="0"/>
              <a:t> (knowing that both the trustor and the trustee have different options) </a:t>
            </a:r>
            <a:r>
              <a:rPr lang="en-US" sz="1800" dirty="0" smtClean="0">
                <a:sym typeface="Wingdings" panose="05000000000000000000" pitchFamily="2" charset="2"/>
              </a:rPr>
              <a:t> risk</a:t>
            </a:r>
            <a:endParaRPr lang="en-US" sz="1800" dirty="0" smtClean="0"/>
          </a:p>
          <a:p>
            <a:pPr marL="344488" lvl="0" indent="-342900">
              <a:lnSpc>
                <a:spcPct val="150000"/>
              </a:lnSpc>
              <a:buFont typeface="+mj-lt"/>
              <a:buAutoNum type="arabicPeriod"/>
              <a:tabLst>
                <a:tab pos="177800" algn="l"/>
              </a:tabLst>
            </a:pPr>
            <a:r>
              <a:rPr lang="en-US" sz="1800" dirty="0" smtClean="0"/>
              <a:t>trust </a:t>
            </a:r>
            <a:r>
              <a:rPr lang="en-US" sz="1800" dirty="0"/>
              <a:t>reduces complexity within social systems (e.g. the political system, the economic system) because it increases the ability for social action by eliminating options. </a:t>
            </a:r>
            <a:endParaRPr lang="en-US" sz="1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2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Elements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lvl="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800" dirty="0"/>
              <a:t> ‘trust is only demanded where there is ignorance’ (Giddens, 1990)</a:t>
            </a:r>
            <a:endParaRPr lang="en-US" sz="1800" dirty="0" smtClean="0"/>
          </a:p>
          <a:p>
            <a:pPr marL="344488" lvl="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800" dirty="0" smtClean="0"/>
              <a:t>trust </a:t>
            </a:r>
            <a:r>
              <a:rPr lang="en-US" sz="1800" dirty="0"/>
              <a:t>alludes to future actions and is based on knowledge about past </a:t>
            </a:r>
            <a:r>
              <a:rPr lang="en-US" sz="1800" dirty="0" smtClean="0"/>
              <a:t>actions</a:t>
            </a:r>
          </a:p>
          <a:p>
            <a:pPr marL="344488" lvl="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800" dirty="0" smtClean="0"/>
              <a:t>trust </a:t>
            </a:r>
            <a:r>
              <a:rPr lang="en-US" sz="1800" dirty="0"/>
              <a:t>in people </a:t>
            </a:r>
            <a:r>
              <a:rPr lang="en-US" sz="1800" dirty="0" smtClean="0"/>
              <a:t>vs. trust </a:t>
            </a:r>
            <a:r>
              <a:rPr lang="en-US" sz="1800" dirty="0"/>
              <a:t>in abstract systems </a:t>
            </a:r>
            <a:r>
              <a:rPr lang="en-US" sz="1800" dirty="0" smtClean="0"/>
              <a:t>(</a:t>
            </a:r>
            <a:r>
              <a:rPr lang="en-US" sz="1800" dirty="0" err="1" smtClean="0"/>
              <a:t>Luhmann</a:t>
            </a:r>
            <a:r>
              <a:rPr lang="en-US" sz="1800" dirty="0"/>
              <a:t>, 1979; Seligman, 1997). Trust in people ‘is built upon mutuality of response and involvement […]. Trust in abstract systems provides for the security of day-to-day reliability, but by its very nature cannot supply either the mutuality or intimacy which personal trust relations offer’ (Giddens, 1990: 114). 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294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Trust &amp; </a:t>
            </a:r>
            <a:r>
              <a:rPr lang="de-DE" dirty="0" err="1" smtClean="0"/>
              <a:t>Risk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graphicFrame>
        <p:nvGraphicFramePr>
          <p:cNvPr id="6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450327"/>
              </p:ext>
            </p:extLst>
          </p:nvPr>
        </p:nvGraphicFramePr>
        <p:xfrm>
          <a:off x="1259634" y="2348880"/>
          <a:ext cx="6480719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37"/>
                <a:gridCol w="2255386"/>
                <a:gridCol w="2609896"/>
              </a:tblGrid>
              <a:tr h="749672">
                <a:tc>
                  <a:txBody>
                    <a:bodyPr/>
                    <a:lstStyle/>
                    <a:p>
                      <a:pPr algn="ctr"/>
                      <a:endParaRPr lang="de-DE" sz="20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Trustor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has</a:t>
                      </a:r>
                      <a:r>
                        <a:rPr lang="de-DE" sz="2000" dirty="0" smtClean="0"/>
                        <a:t>  </a:t>
                      </a:r>
                      <a:r>
                        <a:rPr lang="de-DE" sz="2000" dirty="0" err="1" smtClean="0"/>
                        <a:t>contigency</a:t>
                      </a:r>
                      <a:endParaRPr lang="de-DE" sz="20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Trustor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does</a:t>
                      </a:r>
                      <a:r>
                        <a:rPr lang="de-DE" sz="2000" dirty="0" smtClean="0"/>
                        <a:t> not </a:t>
                      </a:r>
                      <a:r>
                        <a:rPr lang="de-DE" sz="2000" dirty="0" err="1" smtClean="0"/>
                        <a:t>have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contigency</a:t>
                      </a:r>
                      <a:endParaRPr lang="de-DE" sz="20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74967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Trustee 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has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contigency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Trust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err="1" smtClean="0"/>
                        <a:t>Danger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for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the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trustor</a:t>
                      </a:r>
                      <a:endParaRPr lang="de-DE" sz="2000" dirty="0" smtClean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380975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Trustee 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contigency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(</a:t>
                      </a:r>
                      <a:r>
                        <a:rPr lang="de-DE" sz="2000" dirty="0" err="1" smtClean="0"/>
                        <a:t>Danger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for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trustee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Familiarity</a:t>
                      </a:r>
                      <a:endParaRPr lang="de-DE" sz="20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90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Georg Simmel (1858 – 1918)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8" y="1931988"/>
            <a:ext cx="5335001" cy="3783012"/>
          </a:xfrm>
        </p:spPr>
        <p:txBody>
          <a:bodyPr/>
          <a:lstStyle/>
          <a:p>
            <a:pPr>
              <a:tabLst>
                <a:tab pos="177800" algn="l"/>
              </a:tabLst>
            </a:pPr>
            <a:endParaRPr lang="en-US" sz="1800" dirty="0" smtClean="0"/>
          </a:p>
          <a:p>
            <a:pPr>
              <a:tabLst>
                <a:tab pos="177800" algn="l"/>
              </a:tabLst>
            </a:pPr>
            <a:r>
              <a:rPr lang="en-US" sz="1800" dirty="0" smtClean="0"/>
              <a:t>intermediate </a:t>
            </a:r>
            <a:r>
              <a:rPr lang="en-US" sz="1800" dirty="0"/>
              <a:t>between knowledge and </a:t>
            </a:r>
            <a:r>
              <a:rPr lang="en-US" sz="1800" dirty="0" smtClean="0"/>
              <a:t>ignorance</a:t>
            </a:r>
          </a:p>
          <a:p>
            <a:pPr>
              <a:tabLst>
                <a:tab pos="177800" algn="l"/>
              </a:tabLst>
            </a:pPr>
            <a:endParaRPr lang="en-US" sz="1800" dirty="0"/>
          </a:p>
          <a:p>
            <a:pPr>
              <a:tabLst>
                <a:tab pos="177800" algn="l"/>
              </a:tabLst>
            </a:pPr>
            <a:r>
              <a:rPr lang="en-US" sz="1800" dirty="0" smtClean="0"/>
              <a:t> If one is in possession of full knowledge, one 	would </a:t>
            </a:r>
            <a:r>
              <a:rPr lang="en-US" sz="1800" dirty="0"/>
              <a:t>not need to trust (but rather to calculate); </a:t>
            </a:r>
            <a:r>
              <a:rPr lang="en-US" sz="1800" dirty="0" smtClean="0"/>
              <a:t>	in </a:t>
            </a:r>
            <a:r>
              <a:rPr lang="en-US" sz="1800" dirty="0"/>
              <a:t>the absence of any knowledge, one would not </a:t>
            </a:r>
            <a:r>
              <a:rPr lang="en-US" sz="1800" dirty="0" smtClean="0"/>
              <a:t>	be </a:t>
            </a:r>
            <a:r>
              <a:rPr lang="en-US" sz="1800" dirty="0"/>
              <a:t>able to trust </a:t>
            </a:r>
            <a:endParaRPr lang="en-US" sz="1800" dirty="0" smtClean="0"/>
          </a:p>
          <a:p>
            <a:pPr>
              <a:tabLst>
                <a:tab pos="177800" algn="l"/>
              </a:tabLst>
            </a:pPr>
            <a:endParaRPr lang="en-US" sz="1800" dirty="0"/>
          </a:p>
          <a:p>
            <a:pPr>
              <a:tabLst>
                <a:tab pos="177800" algn="l"/>
              </a:tabLst>
            </a:pPr>
            <a:r>
              <a:rPr lang="en-US" sz="1800" dirty="0" smtClean="0"/>
              <a:t>Trust is a mechanism to compensate for lack of 	knowledge / ignorance</a:t>
            </a:r>
          </a:p>
          <a:p>
            <a:pPr>
              <a:tabLst>
                <a:tab pos="177800" algn="l"/>
              </a:tabLst>
            </a:pP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789" y="1711079"/>
            <a:ext cx="2848635" cy="416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58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 Weber (1864 – 1920)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9" y="1931988"/>
            <a:ext cx="5087292" cy="3783012"/>
          </a:xfrm>
        </p:spPr>
        <p:txBody>
          <a:bodyPr/>
          <a:lstStyle/>
          <a:p>
            <a:pPr>
              <a:tabLst>
                <a:tab pos="177800" algn="l"/>
              </a:tabLst>
            </a:pPr>
            <a:r>
              <a:rPr lang="de-DE" sz="1800" dirty="0" smtClean="0"/>
              <a:t>„As-</a:t>
            </a:r>
            <a:r>
              <a:rPr lang="de-DE" sz="1800" dirty="0" err="1" smtClean="0"/>
              <a:t>if</a:t>
            </a:r>
            <a:r>
              <a:rPr lang="de-DE" sz="1800" dirty="0" smtClean="0"/>
              <a:t>-actions“</a:t>
            </a:r>
          </a:p>
          <a:p>
            <a:pPr>
              <a:tabLst>
                <a:tab pos="177800" algn="l"/>
              </a:tabLst>
            </a:pPr>
            <a:endParaRPr lang="de-DE" sz="1800" dirty="0"/>
          </a:p>
          <a:p>
            <a:pPr>
              <a:tabLst>
                <a:tab pos="177800" algn="l"/>
              </a:tabLst>
            </a:pPr>
            <a:r>
              <a:rPr lang="de-DE" sz="1800" dirty="0" smtClean="0"/>
              <a:t>Trust </a:t>
            </a:r>
            <a:r>
              <a:rPr lang="de-DE" sz="1800" dirty="0" err="1" smtClean="0"/>
              <a:t>replace</a:t>
            </a:r>
            <a:r>
              <a:rPr lang="de-DE" sz="1800" dirty="0" smtClean="0"/>
              <a:t> a lack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knowledge</a:t>
            </a:r>
            <a:r>
              <a:rPr lang="de-DE" sz="1800" dirty="0" smtClean="0"/>
              <a:t> (</a:t>
            </a:r>
            <a:r>
              <a:rPr lang="de-DE" sz="1800" dirty="0" err="1" smtClean="0"/>
              <a:t>similar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	Simmel)</a:t>
            </a:r>
          </a:p>
          <a:p>
            <a:pPr>
              <a:tabLst>
                <a:tab pos="177800" algn="l"/>
              </a:tabLst>
            </a:pPr>
            <a:endParaRPr lang="de-DE" sz="1800" dirty="0"/>
          </a:p>
          <a:p>
            <a:pPr>
              <a:tabLst>
                <a:tab pos="177800" algn="l"/>
              </a:tabLst>
            </a:pPr>
            <a:r>
              <a:rPr lang="de-DE" sz="1800" dirty="0" err="1" smtClean="0"/>
              <a:t>contigency</a:t>
            </a:r>
            <a:endParaRPr lang="de-DE" sz="1800" dirty="0"/>
          </a:p>
          <a:p>
            <a:pPr>
              <a:tabLst>
                <a:tab pos="177800" algn="l"/>
              </a:tabLst>
            </a:pPr>
            <a:endParaRPr lang="de-DE" sz="1800" dirty="0"/>
          </a:p>
          <a:p>
            <a:pPr>
              <a:tabLst>
                <a:tab pos="177800" algn="l"/>
              </a:tabLst>
            </a:pPr>
            <a:r>
              <a:rPr lang="de-DE" sz="1800" dirty="0" smtClean="0"/>
              <a:t>Trust in </a:t>
            </a:r>
            <a:r>
              <a:rPr lang="de-DE" sz="1800" dirty="0" err="1" smtClean="0"/>
              <a:t>systems</a:t>
            </a:r>
            <a:r>
              <a:rPr lang="de-DE" sz="1800" dirty="0" smtClean="0"/>
              <a:t> (in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case</a:t>
            </a:r>
            <a:r>
              <a:rPr lang="de-DE" sz="1800" dirty="0" smtClean="0"/>
              <a:t> </a:t>
            </a:r>
            <a:r>
              <a:rPr lang="de-DE" sz="1800" dirty="0" err="1" smtClean="0"/>
              <a:t>technology</a:t>
            </a:r>
            <a:r>
              <a:rPr lang="de-DE" sz="1800" dirty="0" smtClean="0"/>
              <a:t>)</a:t>
            </a:r>
            <a:endParaRPr lang="de-DE" sz="1800" dirty="0"/>
          </a:p>
          <a:p>
            <a:pPr>
              <a:tabLst>
                <a:tab pos="177800" algn="l"/>
              </a:tabLst>
            </a:pPr>
            <a:endParaRPr lang="de-DE" sz="1800" dirty="0"/>
          </a:p>
          <a:p>
            <a:pPr>
              <a:tabLst>
                <a:tab pos="177800" algn="l"/>
              </a:tabLst>
            </a:pPr>
            <a:r>
              <a:rPr lang="de-DE" sz="1800" dirty="0" smtClean="0"/>
              <a:t>Trust vs. </a:t>
            </a:r>
            <a:r>
              <a:rPr lang="de-DE" sz="1800" dirty="0" err="1" smtClean="0"/>
              <a:t>Familarity</a:t>
            </a:r>
            <a:r>
              <a:rPr lang="de-DE" sz="1800" dirty="0" smtClean="0"/>
              <a:t> </a:t>
            </a:r>
          </a:p>
          <a:p>
            <a:pPr>
              <a:tabLst>
                <a:tab pos="177800" algn="l"/>
              </a:tabLst>
            </a:pPr>
            <a:endParaRPr lang="de-DE" sz="1800" dirty="0"/>
          </a:p>
          <a:p>
            <a:pPr>
              <a:tabLst>
                <a:tab pos="177800" algn="l"/>
              </a:tabLst>
            </a:pPr>
            <a:r>
              <a:rPr lang="de-DE" sz="1800" dirty="0" err="1"/>
              <a:t>R</a:t>
            </a:r>
            <a:r>
              <a:rPr lang="de-DE" sz="1800" dirty="0" err="1" smtClean="0"/>
              <a:t>isk</a:t>
            </a:r>
            <a:endParaRPr lang="de-DE" sz="1800" dirty="0"/>
          </a:p>
          <a:p>
            <a:pPr>
              <a:tabLst>
                <a:tab pos="177800" algn="l"/>
              </a:tabLst>
            </a:pPr>
            <a:endParaRPr lang="de-DE" dirty="0" smtClean="0"/>
          </a:p>
          <a:p>
            <a:pPr>
              <a:tabLst>
                <a:tab pos="177800" algn="l"/>
              </a:tabLs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719475"/>
            <a:ext cx="3240360" cy="410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6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of</a:t>
            </a:r>
            <a:r>
              <a:rPr lang="de-DE" dirty="0" smtClean="0"/>
              <a:t> Trust </a:t>
            </a:r>
            <a:r>
              <a:rPr lang="de-DE" sz="1800" dirty="0" smtClean="0"/>
              <a:t>(Davis, Meyer &amp; </a:t>
            </a:r>
            <a:r>
              <a:rPr lang="de-DE" sz="1800" dirty="0" err="1" smtClean="0"/>
              <a:t>Schoorman</a:t>
            </a:r>
            <a:r>
              <a:rPr lang="de-DE" sz="1800" dirty="0" smtClean="0"/>
              <a:t>, 1995)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4A20-98E1-4093-AE3F-DADB16788FD9}" type="datetime1">
              <a:rPr lang="de-DE" smtClean="0"/>
              <a:pPr>
                <a:defRPr/>
              </a:pPr>
              <a:t>10.03.2016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3"/>
          <a:stretch/>
        </p:blipFill>
        <p:spPr bwMode="auto">
          <a:xfrm>
            <a:off x="809054" y="2132856"/>
            <a:ext cx="7565082" cy="38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9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U_04hellgrauPPT2007">
  <a:themeElements>
    <a:clrScheme name="1_Leere Präsentation 1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1_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1_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WWU_04hellgrauPPT2007</Template>
  <TotalTime>11</TotalTime>
  <Words>1759</Words>
  <Application>Microsoft Office PowerPoint</Application>
  <PresentationFormat>On-screen Show (4:3)</PresentationFormat>
  <Paragraphs>425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WWU_04hellgrauPPT2007</vt:lpstr>
      <vt:lpstr> In politics we trust?  The link between media use and political trust       Christopher Starke University of Münster Department of Communication</vt:lpstr>
      <vt:lpstr>Agenda</vt:lpstr>
      <vt:lpstr>„trust is a cornerstone of human life“</vt:lpstr>
      <vt:lpstr>Elements of a trust relation</vt:lpstr>
      <vt:lpstr>Elements of a trust relation</vt:lpstr>
      <vt:lpstr>Trust &amp; Risk</vt:lpstr>
      <vt:lpstr>Georg Simmel (1858 – 1918)</vt:lpstr>
      <vt:lpstr>Max Weber (1864 – 1920)</vt:lpstr>
      <vt:lpstr>Model of Trust (Davis, Meyer &amp; Schoorman, 1995)</vt:lpstr>
      <vt:lpstr>Vertrauen als rationale Entscheidung</vt:lpstr>
      <vt:lpstr>Prisoners Dilemma</vt:lpstr>
      <vt:lpstr>Prisoners Dilemma</vt:lpstr>
      <vt:lpstr>Slide 13</vt:lpstr>
      <vt:lpstr>Slide 14</vt:lpstr>
      <vt:lpstr>Slide 15</vt:lpstr>
      <vt:lpstr>Danger of decreasing trust in politics</vt:lpstr>
      <vt:lpstr>Theory by Hetherington (2005)</vt:lpstr>
      <vt:lpstr>Object of political trust</vt:lpstr>
      <vt:lpstr>Distinction in political science</vt:lpstr>
      <vt:lpstr>Measuring political trust</vt:lpstr>
      <vt:lpstr>Measuring political trust</vt:lpstr>
      <vt:lpstr>Definition of trust in politics</vt:lpstr>
      <vt:lpstr>Suggestion to measure political trust</vt:lpstr>
      <vt:lpstr>Suggestion to measure political trust</vt:lpstr>
      <vt:lpstr>Slide 25</vt:lpstr>
      <vt:lpstr>Possible Relationships</vt:lpstr>
      <vt:lpstr>3 possible models of Media effects on political trust</vt:lpstr>
      <vt:lpstr>Empirical results </vt:lpstr>
      <vt:lpstr>Social media and Impression formation of politicians</vt:lpstr>
      <vt:lpstr>Measurement model of political trust</vt:lpstr>
      <vt:lpstr>Hypotheses</vt:lpstr>
      <vt:lpstr>Hypotheses</vt:lpstr>
      <vt:lpstr>Method</vt:lpstr>
      <vt:lpstr>Results</vt:lpstr>
      <vt:lpstr>Results</vt:lpstr>
      <vt:lpstr>Results</vt:lpstr>
      <vt:lpstr>Thank you for your attention!!!</vt:lpstr>
    </vt:vector>
  </TitlesOfParts>
  <Company>WWU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Herr Christopher Starke</dc:creator>
  <cp:lastModifiedBy>Admin</cp:lastModifiedBy>
  <cp:revision>73</cp:revision>
  <cp:lastPrinted>2013-10-16T13:42:57Z</cp:lastPrinted>
  <dcterms:created xsi:type="dcterms:W3CDTF">2012-10-16T14:20:28Z</dcterms:created>
  <dcterms:modified xsi:type="dcterms:W3CDTF">2016-03-10T11:05:38Z</dcterms:modified>
</cp:coreProperties>
</file>