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1" r:id="rId6"/>
    <p:sldId id="27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2" autoAdjust="0"/>
    <p:restoredTop sz="86364" autoAdjust="0"/>
  </p:normalViewPr>
  <p:slideViewPr>
    <p:cSldViewPr snapToGrid="0">
      <p:cViewPr varScale="1">
        <p:scale>
          <a:sx n="103" d="100"/>
          <a:sy n="103" d="100"/>
        </p:scale>
        <p:origin x="114" y="360"/>
      </p:cViewPr>
      <p:guideLst>
        <p:guide orient="horz" pos="2160"/>
        <p:guide pos="3840"/>
      </p:guideLst>
    </p:cSldViewPr>
  </p:slideViewPr>
  <p:outlineViewPr>
    <p:cViewPr>
      <p:scale>
        <a:sx n="33" d="100"/>
        <a:sy n="33" d="100"/>
      </p:scale>
      <p:origin x="21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108343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165979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1465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99673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3396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49446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766140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400293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141699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7CC46-7100-4E95-9434-D9869969A682}" type="datetimeFigureOut">
              <a:rPr lang="el-GR" smtClean="0"/>
              <a:pPr/>
              <a:t>21/5/2024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425490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7CC46-7100-4E95-9434-D9869969A682}" type="datetimeFigureOut">
              <a:rPr lang="el-GR" smtClean="0"/>
              <a:pPr/>
              <a:t>21/5/2024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217918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07CC46-7100-4E95-9434-D9869969A682}" type="datetimeFigureOut">
              <a:rPr lang="el-GR" smtClean="0"/>
              <a:pPr/>
              <a:t>21/5/2024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37263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07CC46-7100-4E95-9434-D9869969A682}" type="datetimeFigureOut">
              <a:rPr lang="el-GR" smtClean="0"/>
              <a:pPr/>
              <a:t>21/5/2024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353082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7CC46-7100-4E95-9434-D9869969A682}" type="datetimeFigureOut">
              <a:rPr lang="el-GR" smtClean="0"/>
              <a:pPr/>
              <a:t>21/5/2024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358346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7CC46-7100-4E95-9434-D9869969A682}" type="datetimeFigureOut">
              <a:rPr lang="el-GR" smtClean="0"/>
              <a:pPr/>
              <a:t>21/5/2024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190955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07CC46-7100-4E95-9434-D9869969A682}" type="datetimeFigureOut">
              <a:rPr lang="el-GR" smtClean="0"/>
              <a:pPr/>
              <a:t>21/5/2024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1FEE32-B5EC-4779-A9BD-199E40EB0C4F}" type="slidenum">
              <a:rPr lang="el-GR" smtClean="0"/>
              <a:pPr/>
              <a:t>‹#›</a:t>
            </a:fld>
            <a:endParaRPr lang="el-GR"/>
          </a:p>
        </p:txBody>
      </p:sp>
    </p:spTree>
    <p:extLst>
      <p:ext uri="{BB962C8B-B14F-4D97-AF65-F5344CB8AC3E}">
        <p14:creationId xmlns:p14="http://schemas.microsoft.com/office/powerpoint/2010/main" val="2027079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07CC46-7100-4E95-9434-D9869969A682}" type="datetimeFigureOut">
              <a:rPr lang="el-GR" smtClean="0"/>
              <a:pPr/>
              <a:t>21/5/2024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1FEE32-B5EC-4779-A9BD-199E40EB0C4F}" type="slidenum">
              <a:rPr lang="el-GR" smtClean="0"/>
              <a:pPr/>
              <a:t>‹#›</a:t>
            </a:fld>
            <a:endParaRPr lang="el-GR"/>
          </a:p>
        </p:txBody>
      </p:sp>
    </p:spTree>
    <p:extLst>
      <p:ext uri="{BB962C8B-B14F-4D97-AF65-F5344CB8AC3E}">
        <p14:creationId xmlns:p14="http://schemas.microsoft.com/office/powerpoint/2010/main" val="30704159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Θεωρήσεις για την </a:t>
            </a:r>
            <a:br>
              <a:rPr lang="el-GR" dirty="0"/>
            </a:br>
            <a:r>
              <a:rPr lang="el-GR" dirty="0"/>
              <a:t>«Κοινή Γνώμη»</a:t>
            </a:r>
          </a:p>
        </p:txBody>
      </p:sp>
      <p:sp>
        <p:nvSpPr>
          <p:cNvPr id="3" name="Υπότιτλος 2"/>
          <p:cNvSpPr>
            <a:spLocks noGrp="1"/>
          </p:cNvSpPr>
          <p:nvPr>
            <p:ph type="subTitle" idx="1"/>
          </p:nvPr>
        </p:nvSpPr>
        <p:spPr/>
        <p:txBody>
          <a:bodyPr>
            <a:normAutofit/>
          </a:bodyPr>
          <a:lstStyle/>
          <a:p>
            <a:br>
              <a:rPr lang="el-GR" dirty="0"/>
            </a:br>
            <a:endParaRPr lang="el-GR" dirty="0"/>
          </a:p>
          <a:p>
            <a:endParaRPr lang="el-GR" dirty="0"/>
          </a:p>
          <a:p>
            <a:endParaRPr lang="el-GR" dirty="0"/>
          </a:p>
          <a:p>
            <a:endParaRPr lang="el-GR" dirty="0"/>
          </a:p>
        </p:txBody>
      </p:sp>
    </p:spTree>
    <p:extLst>
      <p:ext uri="{BB962C8B-B14F-4D97-AF65-F5344CB8AC3E}">
        <p14:creationId xmlns:p14="http://schemas.microsoft.com/office/powerpoint/2010/main" val="413722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3795" y="506437"/>
            <a:ext cx="10353762" cy="5964701"/>
          </a:xfrm>
        </p:spPr>
        <p:txBody>
          <a:bodyPr>
            <a:normAutofit/>
          </a:bodyPr>
          <a:lstStyle/>
          <a:p>
            <a:pPr algn="just"/>
            <a:r>
              <a:rPr lang="el-GR" dirty="0"/>
              <a:t>Δεν υπάρχει καθολικά αποδεκτός ορισμός της Κοινής Γνώμης» </a:t>
            </a:r>
          </a:p>
          <a:p>
            <a:pPr algn="just"/>
            <a:endParaRPr lang="el-GR" dirty="0"/>
          </a:p>
          <a:p>
            <a:pPr algn="just"/>
            <a:r>
              <a:rPr lang="el-GR" dirty="0"/>
              <a:t>Το ζήτημα της ύπαρξης ή μη της Κοινής Γνώμης, καθώς και το θέμα της αληθινής φύσης της συνεχίζει μέχρι και σήμερα να προβληματίζει, τροφοδοτώντας τις δημόσιες συζητήσεις και τις επιστημονικές αντιπαραθέσεις.</a:t>
            </a:r>
          </a:p>
          <a:p>
            <a:pPr algn="just"/>
            <a:endParaRPr lang="el-GR" dirty="0"/>
          </a:p>
          <a:p>
            <a:pPr algn="just"/>
            <a:r>
              <a:rPr lang="el-GR" dirty="0"/>
              <a:t>Το ζήτημα της ύπαρξής της Κοινής Γνώμης συναρτάται με δύο θεμελιώδεις δημοκρατικές αρχές</a:t>
            </a:r>
            <a:r>
              <a:rPr lang="en-US" dirty="0"/>
              <a:t>: </a:t>
            </a:r>
            <a:r>
              <a:rPr lang="el-GR" dirty="0"/>
              <a:t>α. τη αρχή της ελευθερίας του </a:t>
            </a:r>
            <a:r>
              <a:rPr lang="el-GR" dirty="0" err="1"/>
              <a:t>συνέρχεσθαι</a:t>
            </a:r>
            <a:r>
              <a:rPr lang="el-GR" dirty="0"/>
              <a:t> β) την αρχή της ελευθερίας της έκφρασης</a:t>
            </a:r>
          </a:p>
          <a:p>
            <a:pPr algn="just"/>
            <a:endParaRPr lang="el-GR" dirty="0"/>
          </a:p>
          <a:p>
            <a:pPr algn="just"/>
            <a:r>
              <a:rPr lang="el-GR" dirty="0"/>
              <a:t>Η ορθολογική, συμμετοχική και διαλογική κοινή γνώμη συνδέεται με την εποχή του Διαφωτισμού</a:t>
            </a:r>
          </a:p>
          <a:p>
            <a:pPr algn="just"/>
            <a:endParaRPr lang="el-GR" dirty="0"/>
          </a:p>
          <a:p>
            <a:pPr algn="just"/>
            <a:r>
              <a:rPr lang="el-GR" dirty="0"/>
              <a:t>Οι διαφωτιστές του δέκατου όγδοου αιώνα εισάγουν και σφυρηλατούν όρους όπως «δημόσια γνώμη (</a:t>
            </a:r>
            <a:r>
              <a:rPr lang="en-US" dirty="0"/>
              <a:t>opinion </a:t>
            </a:r>
            <a:r>
              <a:rPr lang="en-US" dirty="0" err="1"/>
              <a:t>publique</a:t>
            </a:r>
            <a:r>
              <a:rPr lang="el-GR" dirty="0"/>
              <a:t>)», «γενική βούληση </a:t>
            </a:r>
            <a:r>
              <a:rPr lang="en-US" dirty="0"/>
              <a:t>(</a:t>
            </a:r>
            <a:r>
              <a:rPr lang="en-US" dirty="0" err="1"/>
              <a:t>volonté</a:t>
            </a:r>
            <a:r>
              <a:rPr lang="en-US" dirty="0"/>
              <a:t> </a:t>
            </a:r>
            <a:r>
              <a:rPr lang="en-US" dirty="0" err="1"/>
              <a:t>générale</a:t>
            </a:r>
            <a:r>
              <a:rPr lang="en-US" dirty="0"/>
              <a:t>)</a:t>
            </a:r>
            <a:r>
              <a:rPr lang="el-GR" dirty="0"/>
              <a:t>, «δημόσιο συμφέρον (</a:t>
            </a:r>
            <a:r>
              <a:rPr lang="en-US" dirty="0"/>
              <a:t>public interest)</a:t>
            </a:r>
            <a:r>
              <a:rPr lang="el-GR" dirty="0"/>
              <a:t>»</a:t>
            </a:r>
          </a:p>
          <a:p>
            <a:pPr marL="36900" indent="0">
              <a:buNone/>
            </a:pPr>
            <a:endParaRPr lang="el-GR" dirty="0"/>
          </a:p>
          <a:p>
            <a:endParaRPr lang="el-GR" dirty="0"/>
          </a:p>
        </p:txBody>
      </p:sp>
    </p:spTree>
    <p:extLst>
      <p:ext uri="{BB962C8B-B14F-4D97-AF65-F5344CB8AC3E}">
        <p14:creationId xmlns:p14="http://schemas.microsoft.com/office/powerpoint/2010/main" val="450467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3795" y="492369"/>
            <a:ext cx="10353762" cy="5936566"/>
          </a:xfrm>
        </p:spPr>
        <p:txBody>
          <a:bodyPr/>
          <a:lstStyle/>
          <a:p>
            <a:pPr algn="just"/>
            <a:r>
              <a:rPr lang="el-GR" dirty="0"/>
              <a:t>Τόσο η έννοια όσο και η </a:t>
            </a:r>
            <a:r>
              <a:rPr lang="el-GR" dirty="0" err="1"/>
              <a:t>κοινωνικο</a:t>
            </a:r>
            <a:r>
              <a:rPr lang="el-GR" dirty="0"/>
              <a:t>-πολιτική οντότητα της «δημόσιας κοινής γνώμης» ανάγονται στην εποχή της πρώιμης </a:t>
            </a:r>
            <a:r>
              <a:rPr lang="el-GR" dirty="0" err="1"/>
              <a:t>νεωτερικότητας</a:t>
            </a:r>
            <a:r>
              <a:rPr lang="el-GR" dirty="0"/>
              <a:t> (εποχή του Διαφωτισμού)</a:t>
            </a:r>
          </a:p>
          <a:p>
            <a:pPr algn="just"/>
            <a:r>
              <a:rPr lang="el-GR" dirty="0"/>
              <a:t>Απαραίτητη προϋπόθεση είναι η συνειδητή πολιτική συμμετοχή της «κοινωνίας των πολιτών»</a:t>
            </a:r>
          </a:p>
          <a:p>
            <a:pPr algn="just"/>
            <a:r>
              <a:rPr lang="el-GR" dirty="0"/>
              <a:t>Πρέπει να υπάρχει μεταξύ άλλων κοινωνική </a:t>
            </a:r>
            <a:r>
              <a:rPr lang="el-GR" dirty="0" err="1"/>
              <a:t>αλληλόδραση</a:t>
            </a:r>
            <a:r>
              <a:rPr lang="el-GR" dirty="0"/>
              <a:t>, αίσθηση κοινότητας και αδελφότητας για να ανθήσουν οι αξίες της ισηγορίας και της παρρησίας</a:t>
            </a:r>
          </a:p>
          <a:p>
            <a:pPr algn="just"/>
            <a:r>
              <a:rPr lang="el-GR" dirty="0"/>
              <a:t>Τόπος σχηματισμού της «κοινής γνώμης» υπήρξε η δημόσια σφαίρα, έτσι όπως διαμορφώθηκε στα καφενεία ή στις λέσχες διαλόγου των ευρωπαϊκών πόλεων  (δημόσια σφαίρα</a:t>
            </a:r>
            <a:r>
              <a:rPr lang="en-US" dirty="0"/>
              <a:t>/</a:t>
            </a:r>
            <a:r>
              <a:rPr lang="de-DE" dirty="0"/>
              <a:t>Jürgen Habermas)</a:t>
            </a:r>
            <a:r>
              <a:rPr lang="el-GR" dirty="0"/>
              <a:t> </a:t>
            </a:r>
            <a:endParaRPr lang="en-US" dirty="0"/>
          </a:p>
          <a:p>
            <a:pPr algn="just"/>
            <a:r>
              <a:rPr lang="el-GR" dirty="0"/>
              <a:t>Για τον </a:t>
            </a:r>
            <a:r>
              <a:rPr lang="el-GR" dirty="0" err="1"/>
              <a:t>Habermas</a:t>
            </a:r>
            <a:r>
              <a:rPr lang="el-GR" dirty="0"/>
              <a:t> η πρόσβαση στην δημόσια σφαίρα είναι εγγυημένη σε κάθε πολίτη. Στα πλαίσια της δημόσιας σφαίρας, οι πολίτες δεν συμπεριφέρονται ως επιχειρηματίες ή οι επαγγελματίες που διεκπεραιώνουν ιδιωτικές υποθέσεις. Οι πολίτες συμπεριφέρονται ως ένας δημόσιος οργανισμός που με την εγγύηση της ελευθέριας του </a:t>
            </a:r>
            <a:r>
              <a:rPr lang="el-GR" dirty="0" err="1"/>
              <a:t>συνέρχεσθαι</a:t>
            </a:r>
            <a:r>
              <a:rPr lang="el-GR" dirty="0"/>
              <a:t> και </a:t>
            </a:r>
            <a:r>
              <a:rPr lang="el-GR" dirty="0" err="1"/>
              <a:t>συνεταιρίζεσθαι</a:t>
            </a:r>
            <a:r>
              <a:rPr lang="el-GR" dirty="0"/>
              <a:t> έχει την ελευθέρια να εκφράσει και να δημοσιεύσει τις απόψεις του για θέματα γενικού ενδιαφέροντος. </a:t>
            </a:r>
          </a:p>
        </p:txBody>
      </p:sp>
    </p:spTree>
    <p:extLst>
      <p:ext uri="{BB962C8B-B14F-4D97-AF65-F5344CB8AC3E}">
        <p14:creationId xmlns:p14="http://schemas.microsoft.com/office/powerpoint/2010/main" val="88571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3795" y="365760"/>
            <a:ext cx="10353762" cy="6049107"/>
          </a:xfrm>
        </p:spPr>
        <p:txBody>
          <a:bodyPr/>
          <a:lstStyle/>
          <a:p>
            <a:endParaRPr lang="el-GR" dirty="0"/>
          </a:p>
          <a:p>
            <a:r>
              <a:rPr lang="el-GR" dirty="0"/>
              <a:t>Ο </a:t>
            </a:r>
            <a:r>
              <a:rPr lang="el-GR" dirty="0" err="1"/>
              <a:t>Ρουσώ</a:t>
            </a:r>
            <a:r>
              <a:rPr lang="el-GR" dirty="0"/>
              <a:t> αναγνώρισε την ανάγκη ελέγχου της εξουσίας. Ασχολήθηκε με τα δικαιώματα του ατόμου αλλά έδωσε μεγάλη βαρύτητα στην έννοια του συλλογικού.</a:t>
            </a:r>
          </a:p>
          <a:p>
            <a:r>
              <a:rPr lang="el-GR" dirty="0"/>
              <a:t>Σύμφωνα με τον </a:t>
            </a:r>
            <a:r>
              <a:rPr lang="el-GR" dirty="0" err="1"/>
              <a:t>Ρουσώ</a:t>
            </a:r>
            <a:r>
              <a:rPr lang="el-GR" dirty="0"/>
              <a:t> το κράτος βασίζεται στην έννοια της γενικής θέλησης.</a:t>
            </a:r>
          </a:p>
          <a:p>
            <a:r>
              <a:rPr lang="el-GR" dirty="0"/>
              <a:t>Η γενική θέληση είναι ένα σύνολο στάσεων που προωθούν την ευημερία για το σύνολο του πληθυσμού, είναι δηλαδή μια συνάθροιση ατομικών απόψεων αλλά κυρίως γενικότερων και καθολικών αξιών.</a:t>
            </a:r>
          </a:p>
          <a:p>
            <a:r>
              <a:rPr lang="el-GR" dirty="0"/>
              <a:t>«Η γενική θέληση τείνει στην ισότητα», είναι ο ηθικός συλλογικός κανόνας συγκρότησης και δεσμευτικότητας της κοινωνίας, συνυφασμένη με το κοινό συμφέρον.</a:t>
            </a:r>
          </a:p>
          <a:p>
            <a:r>
              <a:rPr lang="el-GR" dirty="0"/>
              <a:t>«Μονάχα η γενική θέληση μπορεί να διευθύνει τις δυνάμεις του κράτους, σύμφωνα με το σκοπό της εγκαθίδρυσής του, ο οποίος είναι το καλό της ολότητας».</a:t>
            </a:r>
          </a:p>
          <a:p>
            <a:pPr marL="36900" indent="0">
              <a:buNone/>
            </a:pPr>
            <a:endParaRPr lang="el-GR" dirty="0"/>
          </a:p>
        </p:txBody>
      </p:sp>
    </p:spTree>
    <p:extLst>
      <p:ext uri="{BB962C8B-B14F-4D97-AF65-F5344CB8AC3E}">
        <p14:creationId xmlns:p14="http://schemas.microsoft.com/office/powerpoint/2010/main" val="296867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3795" y="450166"/>
            <a:ext cx="10353762" cy="5936565"/>
          </a:xfrm>
        </p:spPr>
        <p:txBody>
          <a:bodyPr>
            <a:normAutofit/>
          </a:bodyPr>
          <a:lstStyle/>
          <a:p>
            <a:endParaRPr lang="el-GR" dirty="0"/>
          </a:p>
          <a:p>
            <a:r>
              <a:rPr lang="el-GR" dirty="0"/>
              <a:t>Η γενική θέληση, σύμφωνα με τον </a:t>
            </a:r>
            <a:r>
              <a:rPr lang="el-GR" dirty="0" err="1"/>
              <a:t>Rousseau</a:t>
            </a:r>
            <a:r>
              <a:rPr lang="el-GR" dirty="0"/>
              <a:t>, συνδέεται άμεσα με την κοινή γνώμη. Στην κοινή γνώμη επαφίεται η τήρηση των νόμων της πολιτικής κοινωνίας. Αλλά για τον </a:t>
            </a:r>
            <a:r>
              <a:rPr lang="el-GR" dirty="0" err="1"/>
              <a:t>Habermas</a:t>
            </a:r>
            <a:r>
              <a:rPr lang="el-GR" dirty="0"/>
              <a:t>, η κοινή γνώμη του </a:t>
            </a:r>
            <a:r>
              <a:rPr lang="el-GR" dirty="0" err="1"/>
              <a:t>Rousseau</a:t>
            </a:r>
            <a:r>
              <a:rPr lang="el-GR" dirty="0"/>
              <a:t> είναι μια «μη δημόσια κοινή γνώμη», καθώς δεν προϋποθέτει το δημόσιο κριτικό διάλογο της δημόσιας σφαίρας, αλλά ανάγεται σε αποκλειστικό νομοθέτη. </a:t>
            </a:r>
            <a:endParaRPr lang="en-US" dirty="0"/>
          </a:p>
          <a:p>
            <a:r>
              <a:rPr lang="el-GR" dirty="0"/>
              <a:t>Η «κοινή γνώμη» αναφέρεται σε εργασίες κριτικής και ελέγχου τις οποίες ασκεί ένας δημόσιος οργανισμός πολίτων ανεπίσημα , εκτός από την περίπτωση των εκλογών, όπου γίνεται επισημά, πάνω στην κυρίαρχη δομή του κράτους. Η δημόσια σφαίρα λειτουργεί ως ένας μηχανισμός που μεσολαβεί αναμεσά στην κοινωνία και το κράτος.</a:t>
            </a:r>
          </a:p>
        </p:txBody>
      </p:sp>
    </p:spTree>
    <p:extLst>
      <p:ext uri="{BB962C8B-B14F-4D97-AF65-F5344CB8AC3E}">
        <p14:creationId xmlns:p14="http://schemas.microsoft.com/office/powerpoint/2010/main" val="392568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3795" y="407963"/>
            <a:ext cx="10353762" cy="6091311"/>
          </a:xfrm>
        </p:spPr>
        <p:txBody>
          <a:bodyPr>
            <a:normAutofit/>
          </a:bodyPr>
          <a:lstStyle/>
          <a:p>
            <a:pPr marL="36900" indent="0" algn="just">
              <a:buNone/>
            </a:pPr>
            <a:r>
              <a:rPr lang="el-GR" b="1" dirty="0"/>
              <a:t>Η κοινή γνώμη είναι η άποψη των Μέσων και των Ελίτ (</a:t>
            </a:r>
            <a:r>
              <a:rPr lang="en-US" b="1"/>
              <a:t>Walter Lippmann)</a:t>
            </a:r>
            <a:endParaRPr lang="el-GR" b="1" dirty="0"/>
          </a:p>
          <a:p>
            <a:pPr marL="36900" indent="0" algn="just">
              <a:buNone/>
            </a:pPr>
            <a:r>
              <a:rPr lang="el-GR" dirty="0"/>
              <a:t>Ο ορισμός αυτός θέλει την κοινή γνώμη να είναι κατασκεύασμα δημοσιογράφων, πολιτικών, δημοσκόπων και άλλων ελίτ. Ο πιο θερμός υποστηρικτής αυτής της προσέγγισης είναι ο </a:t>
            </a:r>
            <a:r>
              <a:rPr lang="el-GR" dirty="0" err="1"/>
              <a:t>Walter</a:t>
            </a:r>
            <a:r>
              <a:rPr lang="el-GR" dirty="0"/>
              <a:t> </a:t>
            </a:r>
            <a:r>
              <a:rPr lang="el-GR" dirty="0" err="1"/>
              <a:t>Lippmann</a:t>
            </a:r>
            <a:r>
              <a:rPr lang="el-GR" dirty="0"/>
              <a:t>, δημοσιογράφος και πολιτικός φιλόσοφος, ο οποίος υπήρξε ακόμα σύμβουλος προέδρων των ΗΠΑ στον 20</a:t>
            </a:r>
            <a:r>
              <a:rPr lang="el-GR" baseline="30000" dirty="0"/>
              <a:t>ο</a:t>
            </a:r>
            <a:r>
              <a:rPr lang="el-GR" dirty="0"/>
              <a:t> αιώνα. Συνοπτικά, υποστήριξε πως είναι απίθανο για τον μέσο πολίτη να παραμένει συνεχώς ενημερωμένος πάνω σε όλα τα τρέχοντα ζητήματα του κράτους και της διακυβέρνησης και συνεπώς δεν μπορεί να έχει κάποιος την απαίτηση από αυτόν να έχει εμπεριστατωμένες απόψεις πάνω σε όλα τα δημόσια ζητήματα. Έτσι, η κοινή γνώμη γίνεται απλώς μια συμβολική έννοια που χρησιμοποιούν οι ρήτορες για να ενισχύσουν τα δικά τους επιχειρήματα. Ο </a:t>
            </a:r>
            <a:r>
              <a:rPr lang="el-GR" dirty="0" err="1"/>
              <a:t>Lippmann</a:t>
            </a:r>
            <a:r>
              <a:rPr lang="el-GR" dirty="0"/>
              <a:t> δεν θεωρούσε πως ο λαός είναι ηλίθιος, ή πως χρειάζεται την καθοδήγηση κάποιου δικτάτορα αλλά πως του έλλειπε ο χρόνος και η ενέργεια ώστε να συγκεντρωθεί σε πολιτικά ζητήματα με τρόπους που απαιτεί θεωρητικά η δημοκρατία.</a:t>
            </a:r>
          </a:p>
        </p:txBody>
      </p:sp>
    </p:spTree>
    <p:extLst>
      <p:ext uri="{BB962C8B-B14F-4D97-AF65-F5344CB8AC3E}">
        <p14:creationId xmlns:p14="http://schemas.microsoft.com/office/powerpoint/2010/main" val="1261954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698</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Θεωρήσεις για την  «Κοινή Γνώμη»</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Κοινή Γνώμη</dc:title>
  <dc:creator>Petros Gogos</dc:creator>
  <cp:lastModifiedBy>DELL</cp:lastModifiedBy>
  <cp:revision>13</cp:revision>
  <dcterms:created xsi:type="dcterms:W3CDTF">2017-03-28T11:12:39Z</dcterms:created>
  <dcterms:modified xsi:type="dcterms:W3CDTF">2024-05-21T12:11:28Z</dcterms:modified>
</cp:coreProperties>
</file>