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8"/>
  </p:notesMasterIdLst>
  <p:handoutMasterIdLst>
    <p:handoutMasterId r:id="rId29"/>
  </p:handoutMasterIdLst>
  <p:sldIdLst>
    <p:sldId id="340" r:id="rId3"/>
    <p:sldId id="261" r:id="rId4"/>
    <p:sldId id="263" r:id="rId5"/>
    <p:sldId id="264" r:id="rId6"/>
    <p:sldId id="265" r:id="rId7"/>
    <p:sldId id="266" r:id="rId8"/>
    <p:sldId id="267" r:id="rId9"/>
    <p:sldId id="280" r:id="rId10"/>
    <p:sldId id="279" r:id="rId11"/>
    <p:sldId id="281" r:id="rId12"/>
    <p:sldId id="282" r:id="rId13"/>
    <p:sldId id="283" r:id="rId14"/>
    <p:sldId id="284" r:id="rId15"/>
    <p:sldId id="288" r:id="rId16"/>
    <p:sldId id="257" r:id="rId17"/>
    <p:sldId id="270" r:id="rId18"/>
    <p:sldId id="271" r:id="rId19"/>
    <p:sldId id="273" r:id="rId20"/>
    <p:sldId id="338" r:id="rId21"/>
    <p:sldId id="274" r:id="rId22"/>
    <p:sldId id="275" r:id="rId23"/>
    <p:sldId id="276" r:id="rId24"/>
    <p:sldId id="277" r:id="rId25"/>
    <p:sldId id="336" r:id="rId26"/>
    <p:sldId id="339" r:id="rId2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7" autoAdjust="0"/>
    <p:restoredTop sz="94660"/>
  </p:normalViewPr>
  <p:slideViewPr>
    <p:cSldViewPr>
      <p:cViewPr varScale="1">
        <p:scale>
          <a:sx n="114" d="100"/>
          <a:sy n="114" d="100"/>
        </p:scale>
        <p:origin x="192" y="11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16536-840B-4ABA-B6C1-F92C604F2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el-GR"/>
        </a:p>
      </dgm:t>
    </dgm:pt>
    <dgm:pt modelId="{D9BA89B4-B2A2-4E3C-BAA1-B8DC0A5884EF}">
      <dgm:prSet phldrT="[Κείμενο]"/>
      <dgm:spPr>
        <a:scene3d>
          <a:camera prst="obliqueTopRight"/>
          <a:lightRig rig="threePt" dir="t"/>
        </a:scene3d>
        <a:sp3d>
          <a:bevelT/>
        </a:sp3d>
      </dgm:spPr>
      <dgm:t>
        <a:bodyPr/>
        <a:lstStyle/>
        <a:p>
          <a:r>
            <a:rPr lang="el-GR" dirty="0"/>
            <a:t>Δημογραφική Στάθμιση</a:t>
          </a:r>
        </a:p>
      </dgm:t>
    </dgm:pt>
    <dgm:pt modelId="{EE6117DB-3932-478B-9F1D-B0F3D072D2BB}" type="parTrans" cxnId="{83A264D6-88C6-4419-82D1-471223707FAB}">
      <dgm:prSet/>
      <dgm:spPr/>
      <dgm:t>
        <a:bodyPr/>
        <a:lstStyle/>
        <a:p>
          <a:endParaRPr lang="el-GR"/>
        </a:p>
      </dgm:t>
    </dgm:pt>
    <dgm:pt modelId="{82F7E95F-315E-4E43-BB75-D9151EB039D5}" type="sibTrans" cxnId="{83A264D6-88C6-4419-82D1-471223707FAB}">
      <dgm:prSet/>
      <dgm:spPr/>
      <dgm:t>
        <a:bodyPr/>
        <a:lstStyle/>
        <a:p>
          <a:endParaRPr lang="el-GR"/>
        </a:p>
      </dgm:t>
    </dgm:pt>
    <dgm:pt modelId="{84B2F8DE-0D82-48C3-8CF1-8563E1703519}">
      <dgm:prSet phldrT="[Κείμενο]"/>
      <dgm:spPr>
        <a:solidFill>
          <a:srgbClr val="C00000"/>
        </a:solidFill>
      </dgm:spPr>
      <dgm:t>
        <a:bodyPr/>
        <a:lstStyle/>
        <a:p>
          <a:r>
            <a:rPr lang="el-GR" b="1" dirty="0"/>
            <a:t>Πολιτική Στάθμιση</a:t>
          </a:r>
        </a:p>
      </dgm:t>
    </dgm:pt>
    <dgm:pt modelId="{7E919F96-9F92-493B-A0E5-DA39FA2CEB5D}" type="parTrans" cxnId="{2EEAB239-014E-4CB8-ADBE-49F211DB065C}">
      <dgm:prSet/>
      <dgm:spPr/>
      <dgm:t>
        <a:bodyPr/>
        <a:lstStyle/>
        <a:p>
          <a:endParaRPr lang="el-GR"/>
        </a:p>
      </dgm:t>
    </dgm:pt>
    <dgm:pt modelId="{8DF225F2-A341-4F59-AE67-2340625077FF}" type="sibTrans" cxnId="{2EEAB239-014E-4CB8-ADBE-49F211DB065C}">
      <dgm:prSet/>
      <dgm:spPr/>
      <dgm:t>
        <a:bodyPr/>
        <a:lstStyle/>
        <a:p>
          <a:endParaRPr lang="el-GR"/>
        </a:p>
      </dgm:t>
    </dgm:pt>
    <dgm:pt modelId="{EBF65B8E-F682-4E16-BC25-BA35703721CE}">
      <dgm:prSet phldrT="[Κείμενο]" custT="1"/>
      <dgm:spPr/>
      <dgm:t>
        <a:bodyPr/>
        <a:lstStyle/>
        <a:p>
          <a:r>
            <a:rPr lang="el-GR" sz="2000" i="1" dirty="0"/>
            <a:t>Πραγματοποιείται με δημογραφικές μεταβλητές (π.χ. φύλο, ηλικία)</a:t>
          </a:r>
        </a:p>
      </dgm:t>
    </dgm:pt>
    <dgm:pt modelId="{A698305A-623E-407C-AAC5-0A97B7492E3D}" type="sibTrans" cxnId="{0F6B1F26-4137-4107-9F9F-1CD9295C7826}">
      <dgm:prSet/>
      <dgm:spPr/>
      <dgm:t>
        <a:bodyPr/>
        <a:lstStyle/>
        <a:p>
          <a:endParaRPr lang="el-GR"/>
        </a:p>
      </dgm:t>
    </dgm:pt>
    <dgm:pt modelId="{4010500C-F597-41A2-87BB-00900AB1948A}" type="parTrans" cxnId="{0F6B1F26-4137-4107-9F9F-1CD9295C7826}">
      <dgm:prSet/>
      <dgm:spPr/>
      <dgm:t>
        <a:bodyPr/>
        <a:lstStyle/>
        <a:p>
          <a:endParaRPr lang="el-GR"/>
        </a:p>
      </dgm:t>
    </dgm:pt>
    <dgm:pt modelId="{617BE048-AC28-4A5C-82F2-5441132D9506}" type="pres">
      <dgm:prSet presAssocID="{4F016536-840B-4ABA-B6C1-F92C604F2AD4}" presName="linear" presStyleCnt="0">
        <dgm:presLayoutVars>
          <dgm:animLvl val="lvl"/>
          <dgm:resizeHandles val="exact"/>
        </dgm:presLayoutVars>
      </dgm:prSet>
      <dgm:spPr/>
    </dgm:pt>
    <dgm:pt modelId="{79D9DF0D-731F-4758-96A1-EC1FF12890C7}" type="pres">
      <dgm:prSet presAssocID="{D9BA89B4-B2A2-4E3C-BAA1-B8DC0A5884EF}" presName="parentText" presStyleLbl="node1" presStyleIdx="0" presStyleCnt="2" custLinFactNeighborX="31690" custLinFactNeighborY="8426">
        <dgm:presLayoutVars>
          <dgm:chMax val="0"/>
          <dgm:bulletEnabled val="1"/>
        </dgm:presLayoutVars>
      </dgm:prSet>
      <dgm:spPr/>
    </dgm:pt>
    <dgm:pt modelId="{9B7BC906-E1A8-484A-A114-17793A0CCB27}" type="pres">
      <dgm:prSet presAssocID="{D9BA89B4-B2A2-4E3C-BAA1-B8DC0A5884EF}" presName="childText" presStyleLbl="revTx" presStyleIdx="0" presStyleCnt="1">
        <dgm:presLayoutVars>
          <dgm:bulletEnabled val="1"/>
        </dgm:presLayoutVars>
      </dgm:prSet>
      <dgm:spPr/>
    </dgm:pt>
    <dgm:pt modelId="{CAED9E51-7CEC-4956-B329-F013A65E2904}" type="pres">
      <dgm:prSet presAssocID="{84B2F8DE-0D82-48C3-8CF1-8563E1703519}" presName="parentText" presStyleLbl="node1" presStyleIdx="1" presStyleCnt="2" custScaleY="140061" custLinFactNeighborY="-6881">
        <dgm:presLayoutVars>
          <dgm:chMax val="0"/>
          <dgm:bulletEnabled val="1"/>
        </dgm:presLayoutVars>
      </dgm:prSet>
      <dgm:spPr/>
    </dgm:pt>
  </dgm:ptLst>
  <dgm:cxnLst>
    <dgm:cxn modelId="{2CED7521-7AE9-4D58-9FCF-A2CF92D3AEDB}" type="presOf" srcId="{D9BA89B4-B2A2-4E3C-BAA1-B8DC0A5884EF}" destId="{79D9DF0D-731F-4758-96A1-EC1FF12890C7}" srcOrd="0" destOrd="0" presId="urn:microsoft.com/office/officeart/2005/8/layout/vList2"/>
    <dgm:cxn modelId="{0F6B1F26-4137-4107-9F9F-1CD9295C7826}" srcId="{D9BA89B4-B2A2-4E3C-BAA1-B8DC0A5884EF}" destId="{EBF65B8E-F682-4E16-BC25-BA35703721CE}" srcOrd="0" destOrd="0" parTransId="{4010500C-F597-41A2-87BB-00900AB1948A}" sibTransId="{A698305A-623E-407C-AAC5-0A97B7492E3D}"/>
    <dgm:cxn modelId="{2EEAB239-014E-4CB8-ADBE-49F211DB065C}" srcId="{4F016536-840B-4ABA-B6C1-F92C604F2AD4}" destId="{84B2F8DE-0D82-48C3-8CF1-8563E1703519}" srcOrd="1" destOrd="0" parTransId="{7E919F96-9F92-493B-A0E5-DA39FA2CEB5D}" sibTransId="{8DF225F2-A341-4F59-AE67-2340625077FF}"/>
    <dgm:cxn modelId="{C26EF743-0083-4C04-9FB9-9252176CD83C}" type="presOf" srcId="{84B2F8DE-0D82-48C3-8CF1-8563E1703519}" destId="{CAED9E51-7CEC-4956-B329-F013A65E2904}" srcOrd="0" destOrd="0" presId="urn:microsoft.com/office/officeart/2005/8/layout/vList2"/>
    <dgm:cxn modelId="{D6524489-DBDD-4601-B268-FE16D26E49D5}" type="presOf" srcId="{4F016536-840B-4ABA-B6C1-F92C604F2AD4}" destId="{617BE048-AC28-4A5C-82F2-5441132D9506}" srcOrd="0" destOrd="0" presId="urn:microsoft.com/office/officeart/2005/8/layout/vList2"/>
    <dgm:cxn modelId="{79EC208E-75E9-42AE-8DE6-B7B264A46112}" type="presOf" srcId="{EBF65B8E-F682-4E16-BC25-BA35703721CE}" destId="{9B7BC906-E1A8-484A-A114-17793A0CCB27}" srcOrd="0" destOrd="0" presId="urn:microsoft.com/office/officeart/2005/8/layout/vList2"/>
    <dgm:cxn modelId="{83A264D6-88C6-4419-82D1-471223707FAB}" srcId="{4F016536-840B-4ABA-B6C1-F92C604F2AD4}" destId="{D9BA89B4-B2A2-4E3C-BAA1-B8DC0A5884EF}" srcOrd="0" destOrd="0" parTransId="{EE6117DB-3932-478B-9F1D-B0F3D072D2BB}" sibTransId="{82F7E95F-315E-4E43-BB75-D9151EB039D5}"/>
    <dgm:cxn modelId="{06F0527D-2594-4283-9467-1F73B77197D4}" type="presParOf" srcId="{617BE048-AC28-4A5C-82F2-5441132D9506}" destId="{79D9DF0D-731F-4758-96A1-EC1FF12890C7}" srcOrd="0" destOrd="0" presId="urn:microsoft.com/office/officeart/2005/8/layout/vList2"/>
    <dgm:cxn modelId="{E28B43E6-10F5-4E37-8E62-65C11FDAB1EE}" type="presParOf" srcId="{617BE048-AC28-4A5C-82F2-5441132D9506}" destId="{9B7BC906-E1A8-484A-A114-17793A0CCB27}" srcOrd="1" destOrd="0" presId="urn:microsoft.com/office/officeart/2005/8/layout/vList2"/>
    <dgm:cxn modelId="{B3E00BAB-F490-4506-A023-8E243E552924}" type="presParOf" srcId="{617BE048-AC28-4A5C-82F2-5441132D9506}" destId="{CAED9E51-7CEC-4956-B329-F013A65E29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857FF-FECB-4867-BC33-E9E784A2C205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6D52915-46D7-46A8-84AA-B76E6FC45271}">
      <dgm:prSet phldrT="[Κείμενο]"/>
      <dgm:spPr/>
      <dgm:t>
        <a:bodyPr/>
        <a:lstStyle/>
        <a:p>
          <a:r>
            <a:rPr lang="el-GR" dirty="0"/>
            <a:t>«Χρωματίζουν» την ψήφο τους*</a:t>
          </a:r>
        </a:p>
      </dgm:t>
    </dgm:pt>
    <dgm:pt modelId="{4413F3B8-A6DB-4E0C-8094-F162944A92B6}" type="parTrans" cxnId="{1917ED90-053F-49B6-8184-0766ED93F02D}">
      <dgm:prSet/>
      <dgm:spPr/>
      <dgm:t>
        <a:bodyPr/>
        <a:lstStyle/>
        <a:p>
          <a:endParaRPr lang="el-GR"/>
        </a:p>
      </dgm:t>
    </dgm:pt>
    <dgm:pt modelId="{E1301882-36C4-46B0-91E0-DFAE09D0A9A8}" type="sibTrans" cxnId="{1917ED90-053F-49B6-8184-0766ED93F02D}">
      <dgm:prSet/>
      <dgm:spPr/>
      <dgm:t>
        <a:bodyPr/>
        <a:lstStyle/>
        <a:p>
          <a:endParaRPr lang="el-GR"/>
        </a:p>
      </dgm:t>
    </dgm:pt>
    <dgm:pt modelId="{6AACCC71-DA15-4B53-BACB-E76A213D39A8}">
      <dgm:prSet phldrT="[Κείμενο]"/>
      <dgm:spPr/>
      <dgm:t>
        <a:bodyPr/>
        <a:lstStyle/>
        <a:p>
          <a:r>
            <a:rPr lang="el-GR" dirty="0"/>
            <a:t>Δηλώνουν ψευδώς ότι ψήφισαν το νικητή</a:t>
          </a:r>
        </a:p>
      </dgm:t>
    </dgm:pt>
    <dgm:pt modelId="{7D93C7EF-7530-4803-86D4-E1D6069B4AF9}" type="parTrans" cxnId="{E61529DE-438B-4F6B-9433-7B43B5F43EA3}">
      <dgm:prSet/>
      <dgm:spPr/>
      <dgm:t>
        <a:bodyPr/>
        <a:lstStyle/>
        <a:p>
          <a:endParaRPr lang="el-GR"/>
        </a:p>
      </dgm:t>
    </dgm:pt>
    <dgm:pt modelId="{A0BA146D-7113-44EB-89DD-B242757C052E}" type="sibTrans" cxnId="{E61529DE-438B-4F6B-9433-7B43B5F43EA3}">
      <dgm:prSet/>
      <dgm:spPr/>
      <dgm:t>
        <a:bodyPr/>
        <a:lstStyle/>
        <a:p>
          <a:endParaRPr lang="el-GR"/>
        </a:p>
      </dgm:t>
    </dgm:pt>
    <dgm:pt modelId="{740280A3-614F-4A19-920B-BAE093434888}">
      <dgm:prSet phldrT="[Κείμενο]"/>
      <dgm:spPr/>
      <dgm:t>
        <a:bodyPr/>
        <a:lstStyle/>
        <a:p>
          <a:r>
            <a:rPr lang="el-GR" dirty="0"/>
            <a:t>Δεν Θυμούνται τι ψήφισαν</a:t>
          </a:r>
        </a:p>
      </dgm:t>
    </dgm:pt>
    <dgm:pt modelId="{8C8AF24B-D62E-4915-8D46-8D8C95CF5637}" type="parTrans" cxnId="{D8238D65-345D-47B5-84E7-2DB51B5E93AC}">
      <dgm:prSet/>
      <dgm:spPr/>
      <dgm:t>
        <a:bodyPr/>
        <a:lstStyle/>
        <a:p>
          <a:endParaRPr lang="el-GR"/>
        </a:p>
      </dgm:t>
    </dgm:pt>
    <dgm:pt modelId="{1CF8B0CE-2B20-49B0-9014-F2FC04759179}" type="sibTrans" cxnId="{D8238D65-345D-47B5-84E7-2DB51B5E93AC}">
      <dgm:prSet/>
      <dgm:spPr/>
      <dgm:t>
        <a:bodyPr/>
        <a:lstStyle/>
        <a:p>
          <a:endParaRPr lang="el-GR"/>
        </a:p>
      </dgm:t>
    </dgm:pt>
    <dgm:pt modelId="{7D569991-501C-404A-A0EF-112AFB701966}">
      <dgm:prSet phldrT="[Κείμενο]"/>
      <dgm:spPr/>
      <dgm:t>
        <a:bodyPr/>
        <a:lstStyle/>
        <a:p>
          <a:r>
            <a:rPr lang="el-GR" dirty="0"/>
            <a:t>Αυξάνεται ο αριθμός που αρνείται να απαντήσει</a:t>
          </a:r>
        </a:p>
      </dgm:t>
    </dgm:pt>
    <dgm:pt modelId="{54F959D2-6F7F-492F-B55C-84C78A7BE3A3}" type="parTrans" cxnId="{7E6A33A7-3701-4EE2-B73F-86024C0D38EE}">
      <dgm:prSet/>
      <dgm:spPr/>
      <dgm:t>
        <a:bodyPr/>
        <a:lstStyle/>
        <a:p>
          <a:endParaRPr lang="el-GR"/>
        </a:p>
      </dgm:t>
    </dgm:pt>
    <dgm:pt modelId="{B3DEE7DC-FAA8-4958-BF77-1346B71496B4}" type="sibTrans" cxnId="{7E6A33A7-3701-4EE2-B73F-86024C0D38EE}">
      <dgm:prSet/>
      <dgm:spPr/>
      <dgm:t>
        <a:bodyPr/>
        <a:lstStyle/>
        <a:p>
          <a:endParaRPr lang="el-GR"/>
        </a:p>
      </dgm:t>
    </dgm:pt>
    <dgm:pt modelId="{441493E5-26FF-490E-8B86-C1C97130B4F3}" type="pres">
      <dgm:prSet presAssocID="{C0A857FF-FECB-4867-BC33-E9E784A2C205}" presName="diagram" presStyleCnt="0">
        <dgm:presLayoutVars>
          <dgm:dir/>
          <dgm:resizeHandles val="exact"/>
        </dgm:presLayoutVars>
      </dgm:prSet>
      <dgm:spPr/>
    </dgm:pt>
    <dgm:pt modelId="{7668B11D-A602-4709-A713-A553EAA89786}" type="pres">
      <dgm:prSet presAssocID="{96D52915-46D7-46A8-84AA-B76E6FC45271}" presName="node" presStyleLbl="node1" presStyleIdx="0" presStyleCnt="4">
        <dgm:presLayoutVars>
          <dgm:bulletEnabled val="1"/>
        </dgm:presLayoutVars>
      </dgm:prSet>
      <dgm:spPr/>
    </dgm:pt>
    <dgm:pt modelId="{73A23DA4-7A4A-47DF-A680-22F0DBA405CB}" type="pres">
      <dgm:prSet presAssocID="{E1301882-36C4-46B0-91E0-DFAE09D0A9A8}" presName="sibTrans" presStyleCnt="0"/>
      <dgm:spPr/>
    </dgm:pt>
    <dgm:pt modelId="{B17C2C08-B62E-4913-9C63-9514A82CF584}" type="pres">
      <dgm:prSet presAssocID="{6AACCC71-DA15-4B53-BACB-E76A213D39A8}" presName="node" presStyleLbl="node1" presStyleIdx="1" presStyleCnt="4">
        <dgm:presLayoutVars>
          <dgm:bulletEnabled val="1"/>
        </dgm:presLayoutVars>
      </dgm:prSet>
      <dgm:spPr/>
    </dgm:pt>
    <dgm:pt modelId="{6EB54A41-E39C-4B2E-AF32-B467ACEE5BF7}" type="pres">
      <dgm:prSet presAssocID="{A0BA146D-7113-44EB-89DD-B242757C052E}" presName="sibTrans" presStyleCnt="0"/>
      <dgm:spPr/>
    </dgm:pt>
    <dgm:pt modelId="{3852FF62-052B-4EA7-90A3-1F99EE1CC1F1}" type="pres">
      <dgm:prSet presAssocID="{740280A3-614F-4A19-920B-BAE093434888}" presName="node" presStyleLbl="node1" presStyleIdx="2" presStyleCnt="4">
        <dgm:presLayoutVars>
          <dgm:bulletEnabled val="1"/>
        </dgm:presLayoutVars>
      </dgm:prSet>
      <dgm:spPr/>
    </dgm:pt>
    <dgm:pt modelId="{5C824A35-6F44-43DA-AD16-3C3DB5BBF800}" type="pres">
      <dgm:prSet presAssocID="{1CF8B0CE-2B20-49B0-9014-F2FC04759179}" presName="sibTrans" presStyleCnt="0"/>
      <dgm:spPr/>
    </dgm:pt>
    <dgm:pt modelId="{5BE163D5-A63B-4F9D-913C-C978B266EBFF}" type="pres">
      <dgm:prSet presAssocID="{7D569991-501C-404A-A0EF-112AFB701966}" presName="node" presStyleLbl="node1" presStyleIdx="3" presStyleCnt="4">
        <dgm:presLayoutVars>
          <dgm:bulletEnabled val="1"/>
        </dgm:presLayoutVars>
      </dgm:prSet>
      <dgm:spPr/>
    </dgm:pt>
  </dgm:ptLst>
  <dgm:cxnLst>
    <dgm:cxn modelId="{563F3705-2116-4C1B-806C-6B69FF643117}" type="presOf" srcId="{96D52915-46D7-46A8-84AA-B76E6FC45271}" destId="{7668B11D-A602-4709-A713-A553EAA89786}" srcOrd="0" destOrd="0" presId="urn:microsoft.com/office/officeart/2005/8/layout/default"/>
    <dgm:cxn modelId="{D8238D65-345D-47B5-84E7-2DB51B5E93AC}" srcId="{C0A857FF-FECB-4867-BC33-E9E784A2C205}" destId="{740280A3-614F-4A19-920B-BAE093434888}" srcOrd="2" destOrd="0" parTransId="{8C8AF24B-D62E-4915-8D46-8D8C95CF5637}" sibTransId="{1CF8B0CE-2B20-49B0-9014-F2FC04759179}"/>
    <dgm:cxn modelId="{D5CBF947-4DE9-44B5-9919-D2193FBA8731}" type="presOf" srcId="{C0A857FF-FECB-4867-BC33-E9E784A2C205}" destId="{441493E5-26FF-490E-8B86-C1C97130B4F3}" srcOrd="0" destOrd="0" presId="urn:microsoft.com/office/officeart/2005/8/layout/default"/>
    <dgm:cxn modelId="{0409626F-4A26-4543-B823-342B94675928}" type="presOf" srcId="{7D569991-501C-404A-A0EF-112AFB701966}" destId="{5BE163D5-A63B-4F9D-913C-C978B266EBFF}" srcOrd="0" destOrd="0" presId="urn:microsoft.com/office/officeart/2005/8/layout/default"/>
    <dgm:cxn modelId="{61E58571-D3F3-401C-A5D1-A8D7D52A2955}" type="presOf" srcId="{6AACCC71-DA15-4B53-BACB-E76A213D39A8}" destId="{B17C2C08-B62E-4913-9C63-9514A82CF584}" srcOrd="0" destOrd="0" presId="urn:microsoft.com/office/officeart/2005/8/layout/default"/>
    <dgm:cxn modelId="{1917ED90-053F-49B6-8184-0766ED93F02D}" srcId="{C0A857FF-FECB-4867-BC33-E9E784A2C205}" destId="{96D52915-46D7-46A8-84AA-B76E6FC45271}" srcOrd="0" destOrd="0" parTransId="{4413F3B8-A6DB-4E0C-8094-F162944A92B6}" sibTransId="{E1301882-36C4-46B0-91E0-DFAE09D0A9A8}"/>
    <dgm:cxn modelId="{899222A3-98E1-4115-8B0A-ECCA8CDF550C}" type="presOf" srcId="{740280A3-614F-4A19-920B-BAE093434888}" destId="{3852FF62-052B-4EA7-90A3-1F99EE1CC1F1}" srcOrd="0" destOrd="0" presId="urn:microsoft.com/office/officeart/2005/8/layout/default"/>
    <dgm:cxn modelId="{7E6A33A7-3701-4EE2-B73F-86024C0D38EE}" srcId="{C0A857FF-FECB-4867-BC33-E9E784A2C205}" destId="{7D569991-501C-404A-A0EF-112AFB701966}" srcOrd="3" destOrd="0" parTransId="{54F959D2-6F7F-492F-B55C-84C78A7BE3A3}" sibTransId="{B3DEE7DC-FAA8-4958-BF77-1346B71496B4}"/>
    <dgm:cxn modelId="{E61529DE-438B-4F6B-9433-7B43B5F43EA3}" srcId="{C0A857FF-FECB-4867-BC33-E9E784A2C205}" destId="{6AACCC71-DA15-4B53-BACB-E76A213D39A8}" srcOrd="1" destOrd="0" parTransId="{7D93C7EF-7530-4803-86D4-E1D6069B4AF9}" sibTransId="{A0BA146D-7113-44EB-89DD-B242757C052E}"/>
    <dgm:cxn modelId="{88841716-6756-43EE-BF27-8B89C9077CDA}" type="presParOf" srcId="{441493E5-26FF-490E-8B86-C1C97130B4F3}" destId="{7668B11D-A602-4709-A713-A553EAA89786}" srcOrd="0" destOrd="0" presId="urn:microsoft.com/office/officeart/2005/8/layout/default"/>
    <dgm:cxn modelId="{84F91821-FF60-4AA0-B35E-A1DDF7547231}" type="presParOf" srcId="{441493E5-26FF-490E-8B86-C1C97130B4F3}" destId="{73A23DA4-7A4A-47DF-A680-22F0DBA405CB}" srcOrd="1" destOrd="0" presId="urn:microsoft.com/office/officeart/2005/8/layout/default"/>
    <dgm:cxn modelId="{5FD9F9FC-0616-411E-A2E6-915897F84143}" type="presParOf" srcId="{441493E5-26FF-490E-8B86-C1C97130B4F3}" destId="{B17C2C08-B62E-4913-9C63-9514A82CF584}" srcOrd="2" destOrd="0" presId="urn:microsoft.com/office/officeart/2005/8/layout/default"/>
    <dgm:cxn modelId="{5D1D2BAA-3CBB-438C-A466-55C492AEDC31}" type="presParOf" srcId="{441493E5-26FF-490E-8B86-C1C97130B4F3}" destId="{6EB54A41-E39C-4B2E-AF32-B467ACEE5BF7}" srcOrd="3" destOrd="0" presId="urn:microsoft.com/office/officeart/2005/8/layout/default"/>
    <dgm:cxn modelId="{6627557B-4AB6-4CCB-B073-F5DBB551BF35}" type="presParOf" srcId="{441493E5-26FF-490E-8B86-C1C97130B4F3}" destId="{3852FF62-052B-4EA7-90A3-1F99EE1CC1F1}" srcOrd="4" destOrd="0" presId="urn:microsoft.com/office/officeart/2005/8/layout/default"/>
    <dgm:cxn modelId="{660312F4-C6C0-4EC2-92BD-95D30F957161}" type="presParOf" srcId="{441493E5-26FF-490E-8B86-C1C97130B4F3}" destId="{5C824A35-6F44-43DA-AD16-3C3DB5BBF800}" srcOrd="5" destOrd="0" presId="urn:microsoft.com/office/officeart/2005/8/layout/default"/>
    <dgm:cxn modelId="{866831EB-AA06-4100-9D15-8A20496055EB}" type="presParOf" srcId="{441493E5-26FF-490E-8B86-C1C97130B4F3}" destId="{5BE163D5-A63B-4F9D-913C-C978B266EB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77592-748F-49A0-8221-1EF3223AF5EA}" type="doc">
      <dgm:prSet loTypeId="urn:microsoft.com/office/officeart/2005/8/layout/defaul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l-GR"/>
        </a:p>
      </dgm:t>
    </dgm:pt>
    <dgm:pt modelId="{1144AFAF-72DA-40F3-86A5-B8C308A0065A}">
      <dgm:prSet phldrT="[Κείμενο]"/>
      <dgm:spPr/>
      <dgm:t>
        <a:bodyPr/>
        <a:lstStyle/>
        <a:p>
          <a:r>
            <a:rPr lang="el-GR" dirty="0"/>
            <a:t>Πρόθεση Ψήφου</a:t>
          </a:r>
        </a:p>
      </dgm:t>
    </dgm:pt>
    <dgm:pt modelId="{239D93FB-B919-4E1A-A2B3-4DE394C2E64C}" type="parTrans" cxnId="{3D3AA5CF-BBC9-4A0C-ACDA-F79AE2C6E676}">
      <dgm:prSet/>
      <dgm:spPr/>
      <dgm:t>
        <a:bodyPr/>
        <a:lstStyle/>
        <a:p>
          <a:endParaRPr lang="el-GR"/>
        </a:p>
      </dgm:t>
    </dgm:pt>
    <dgm:pt modelId="{321A617D-58E7-46E7-A5E6-00CB7BEDD2AD}" type="sibTrans" cxnId="{3D3AA5CF-BBC9-4A0C-ACDA-F79AE2C6E676}">
      <dgm:prSet/>
      <dgm:spPr/>
      <dgm:t>
        <a:bodyPr/>
        <a:lstStyle/>
        <a:p>
          <a:endParaRPr lang="el-GR"/>
        </a:p>
      </dgm:t>
    </dgm:pt>
    <dgm:pt modelId="{7A2011A0-9D0E-4699-AAF7-7C8533D89422}">
      <dgm:prSet phldrT="[Κείμενο]"/>
      <dgm:spPr/>
      <dgm:t>
        <a:bodyPr/>
        <a:lstStyle/>
        <a:p>
          <a:r>
            <a:rPr lang="el-GR" dirty="0"/>
            <a:t>Παράσταση Νίκης</a:t>
          </a:r>
        </a:p>
      </dgm:t>
    </dgm:pt>
    <dgm:pt modelId="{F81DABA1-9F73-4869-8BE8-A96111141AA6}" type="parTrans" cxnId="{1E2D2786-0BAE-450A-895B-FFC60FB17E2E}">
      <dgm:prSet/>
      <dgm:spPr/>
      <dgm:t>
        <a:bodyPr/>
        <a:lstStyle/>
        <a:p>
          <a:endParaRPr lang="el-GR"/>
        </a:p>
      </dgm:t>
    </dgm:pt>
    <dgm:pt modelId="{5AE5F518-96BD-488F-BFFD-24E56E90F06C}" type="sibTrans" cxnId="{1E2D2786-0BAE-450A-895B-FFC60FB17E2E}">
      <dgm:prSet/>
      <dgm:spPr/>
      <dgm:t>
        <a:bodyPr/>
        <a:lstStyle/>
        <a:p>
          <a:endParaRPr lang="el-GR"/>
        </a:p>
      </dgm:t>
    </dgm:pt>
    <dgm:pt modelId="{A977774E-4BA4-4942-AB96-67672BBA6F02}">
      <dgm:prSet phldrT="[Κείμενο]"/>
      <dgm:spPr/>
      <dgm:t>
        <a:bodyPr/>
        <a:lstStyle/>
        <a:p>
          <a:r>
            <a:rPr lang="el-GR" dirty="0"/>
            <a:t>Καταλληλότερος Πρωθυπουργός</a:t>
          </a:r>
        </a:p>
      </dgm:t>
    </dgm:pt>
    <dgm:pt modelId="{50B0333B-D1D7-42D9-8F10-627FF7A4607D}" type="parTrans" cxnId="{A8FDBF7D-04EF-41AA-89B0-41E4AD7CE7A7}">
      <dgm:prSet/>
      <dgm:spPr/>
      <dgm:t>
        <a:bodyPr/>
        <a:lstStyle/>
        <a:p>
          <a:endParaRPr lang="el-GR"/>
        </a:p>
      </dgm:t>
    </dgm:pt>
    <dgm:pt modelId="{D7E412C5-C35E-435E-B337-D64EE5BFEDA0}" type="sibTrans" cxnId="{A8FDBF7D-04EF-41AA-89B0-41E4AD7CE7A7}">
      <dgm:prSet/>
      <dgm:spPr/>
      <dgm:t>
        <a:bodyPr/>
        <a:lstStyle/>
        <a:p>
          <a:endParaRPr lang="el-GR"/>
        </a:p>
      </dgm:t>
    </dgm:pt>
    <dgm:pt modelId="{711C9D23-8A6C-4884-8CF8-4A660EC25EBA}">
      <dgm:prSet phldrT="[Κείμενο]"/>
      <dgm:spPr/>
      <dgm:t>
        <a:bodyPr/>
        <a:lstStyle/>
        <a:p>
          <a:r>
            <a:rPr lang="el-GR" dirty="0"/>
            <a:t>Καλύτερη Κυβέρνηση</a:t>
          </a:r>
        </a:p>
      </dgm:t>
    </dgm:pt>
    <dgm:pt modelId="{071F35CA-9832-4DFD-9A86-807090F86B62}" type="parTrans" cxnId="{1D58CCEF-AEB6-4D7B-A249-2A27A12341C1}">
      <dgm:prSet/>
      <dgm:spPr/>
      <dgm:t>
        <a:bodyPr/>
        <a:lstStyle/>
        <a:p>
          <a:endParaRPr lang="el-GR"/>
        </a:p>
      </dgm:t>
    </dgm:pt>
    <dgm:pt modelId="{8613CA7F-8FE2-40FA-BDFF-C4B3D621D074}" type="sibTrans" cxnId="{1D58CCEF-AEB6-4D7B-A249-2A27A12341C1}">
      <dgm:prSet/>
      <dgm:spPr/>
      <dgm:t>
        <a:bodyPr/>
        <a:lstStyle/>
        <a:p>
          <a:endParaRPr lang="el-GR"/>
        </a:p>
      </dgm:t>
    </dgm:pt>
    <dgm:pt modelId="{30B32EF9-E465-4992-9AD8-8EFF21920378}" type="pres">
      <dgm:prSet presAssocID="{A1377592-748F-49A0-8221-1EF3223AF5EA}" presName="diagram" presStyleCnt="0">
        <dgm:presLayoutVars>
          <dgm:dir/>
          <dgm:resizeHandles val="exact"/>
        </dgm:presLayoutVars>
      </dgm:prSet>
      <dgm:spPr/>
    </dgm:pt>
    <dgm:pt modelId="{FCD8C7EF-4A3F-4AD4-B5D9-A5DB1CB839C9}" type="pres">
      <dgm:prSet presAssocID="{1144AFAF-72DA-40F3-86A5-B8C308A0065A}" presName="node" presStyleLbl="node1" presStyleIdx="0" presStyleCnt="4" custScaleX="207402" custLinFactNeighborX="43842" custLinFactNeighborY="4618">
        <dgm:presLayoutVars>
          <dgm:bulletEnabled val="1"/>
        </dgm:presLayoutVars>
      </dgm:prSet>
      <dgm:spPr/>
    </dgm:pt>
    <dgm:pt modelId="{5DEA74A7-A590-46AE-A8E2-3933E8855308}" type="pres">
      <dgm:prSet presAssocID="{321A617D-58E7-46E7-A5E6-00CB7BEDD2AD}" presName="sibTrans" presStyleCnt="0"/>
      <dgm:spPr/>
    </dgm:pt>
    <dgm:pt modelId="{8DB9A303-96A3-47BC-99E0-F7EA7DC81F24}" type="pres">
      <dgm:prSet presAssocID="{7A2011A0-9D0E-4699-AAF7-7C8533D89422}" presName="node" presStyleLbl="node1" presStyleIdx="1" presStyleCnt="4" custLinFactX="-100000" custLinFactY="18902" custLinFactNeighborX="-160078" custLinFactNeighborY="100000">
        <dgm:presLayoutVars>
          <dgm:bulletEnabled val="1"/>
        </dgm:presLayoutVars>
      </dgm:prSet>
      <dgm:spPr/>
    </dgm:pt>
    <dgm:pt modelId="{E2559B9F-5C23-4E59-A6D9-02FE0FBC081D}" type="pres">
      <dgm:prSet presAssocID="{5AE5F518-96BD-488F-BFFD-24E56E90F06C}" presName="sibTrans" presStyleCnt="0"/>
      <dgm:spPr/>
    </dgm:pt>
    <dgm:pt modelId="{21C69A71-42B8-4DC0-896C-3A8FA37A7B2F}" type="pres">
      <dgm:prSet presAssocID="{A977774E-4BA4-4942-AB96-67672BBA6F02}" presName="node" presStyleLbl="node1" presStyleIdx="2" presStyleCnt="4" custLinFactNeighborX="46825" custLinFactNeighborY="2235">
        <dgm:presLayoutVars>
          <dgm:bulletEnabled val="1"/>
        </dgm:presLayoutVars>
      </dgm:prSet>
      <dgm:spPr/>
    </dgm:pt>
    <dgm:pt modelId="{BDA7D62D-896B-49F5-98C8-5F63A3490511}" type="pres">
      <dgm:prSet presAssocID="{D7E412C5-C35E-435E-B337-D64EE5BFEDA0}" presName="sibTrans" presStyleCnt="0"/>
      <dgm:spPr/>
    </dgm:pt>
    <dgm:pt modelId="{7677AB1A-BBC6-4C6A-9CBC-C251B53A6FAD}" type="pres">
      <dgm:prSet presAssocID="{711C9D23-8A6C-4884-8CF8-4A660EC25EBA}" presName="node" presStyleLbl="node1" presStyleIdx="3" presStyleCnt="4" custLinFactNeighborX="74059" custLinFactNeighborY="2235">
        <dgm:presLayoutVars>
          <dgm:bulletEnabled val="1"/>
        </dgm:presLayoutVars>
      </dgm:prSet>
      <dgm:spPr/>
    </dgm:pt>
  </dgm:ptLst>
  <dgm:cxnLst>
    <dgm:cxn modelId="{30AD1904-B398-4E8C-83CD-2890A4FEDE9B}" type="presOf" srcId="{A977774E-4BA4-4942-AB96-67672BBA6F02}" destId="{21C69A71-42B8-4DC0-896C-3A8FA37A7B2F}" srcOrd="0" destOrd="0" presId="urn:microsoft.com/office/officeart/2005/8/layout/default"/>
    <dgm:cxn modelId="{06493B1B-7721-42C6-A3A7-E3C422ED7967}" type="presOf" srcId="{A1377592-748F-49A0-8221-1EF3223AF5EA}" destId="{30B32EF9-E465-4992-9AD8-8EFF21920378}" srcOrd="0" destOrd="0" presId="urn:microsoft.com/office/officeart/2005/8/layout/default"/>
    <dgm:cxn modelId="{DAA31A58-3C9D-4886-B696-4C08BCCA1B24}" type="presOf" srcId="{711C9D23-8A6C-4884-8CF8-4A660EC25EBA}" destId="{7677AB1A-BBC6-4C6A-9CBC-C251B53A6FAD}" srcOrd="0" destOrd="0" presId="urn:microsoft.com/office/officeart/2005/8/layout/default"/>
    <dgm:cxn modelId="{A8FDBF7D-04EF-41AA-89B0-41E4AD7CE7A7}" srcId="{A1377592-748F-49A0-8221-1EF3223AF5EA}" destId="{A977774E-4BA4-4942-AB96-67672BBA6F02}" srcOrd="2" destOrd="0" parTransId="{50B0333B-D1D7-42D9-8F10-627FF7A4607D}" sibTransId="{D7E412C5-C35E-435E-B337-D64EE5BFEDA0}"/>
    <dgm:cxn modelId="{1E2D2786-0BAE-450A-895B-FFC60FB17E2E}" srcId="{A1377592-748F-49A0-8221-1EF3223AF5EA}" destId="{7A2011A0-9D0E-4699-AAF7-7C8533D89422}" srcOrd="1" destOrd="0" parTransId="{F81DABA1-9F73-4869-8BE8-A96111141AA6}" sibTransId="{5AE5F518-96BD-488F-BFFD-24E56E90F06C}"/>
    <dgm:cxn modelId="{3D3AA5CF-BBC9-4A0C-ACDA-F79AE2C6E676}" srcId="{A1377592-748F-49A0-8221-1EF3223AF5EA}" destId="{1144AFAF-72DA-40F3-86A5-B8C308A0065A}" srcOrd="0" destOrd="0" parTransId="{239D93FB-B919-4E1A-A2B3-4DE394C2E64C}" sibTransId="{321A617D-58E7-46E7-A5E6-00CB7BEDD2AD}"/>
    <dgm:cxn modelId="{3FC0A2EA-2547-4CCA-83A1-E8B4398F094C}" type="presOf" srcId="{1144AFAF-72DA-40F3-86A5-B8C308A0065A}" destId="{FCD8C7EF-4A3F-4AD4-B5D9-A5DB1CB839C9}" srcOrd="0" destOrd="0" presId="urn:microsoft.com/office/officeart/2005/8/layout/default"/>
    <dgm:cxn modelId="{1D58CCEF-AEB6-4D7B-A249-2A27A12341C1}" srcId="{A1377592-748F-49A0-8221-1EF3223AF5EA}" destId="{711C9D23-8A6C-4884-8CF8-4A660EC25EBA}" srcOrd="3" destOrd="0" parTransId="{071F35CA-9832-4DFD-9A86-807090F86B62}" sibTransId="{8613CA7F-8FE2-40FA-BDFF-C4B3D621D074}"/>
    <dgm:cxn modelId="{F94057FE-591B-41EC-AB76-EB40A8E83699}" type="presOf" srcId="{7A2011A0-9D0E-4699-AAF7-7C8533D89422}" destId="{8DB9A303-96A3-47BC-99E0-F7EA7DC81F24}" srcOrd="0" destOrd="0" presId="urn:microsoft.com/office/officeart/2005/8/layout/default"/>
    <dgm:cxn modelId="{CB476112-2427-4238-8EEF-1D43990E56A7}" type="presParOf" srcId="{30B32EF9-E465-4992-9AD8-8EFF21920378}" destId="{FCD8C7EF-4A3F-4AD4-B5D9-A5DB1CB839C9}" srcOrd="0" destOrd="0" presId="urn:microsoft.com/office/officeart/2005/8/layout/default"/>
    <dgm:cxn modelId="{9CFEE008-50A4-459B-9FE9-2AAB13554C59}" type="presParOf" srcId="{30B32EF9-E465-4992-9AD8-8EFF21920378}" destId="{5DEA74A7-A590-46AE-A8E2-3933E8855308}" srcOrd="1" destOrd="0" presId="urn:microsoft.com/office/officeart/2005/8/layout/default"/>
    <dgm:cxn modelId="{F7E02C97-2BE8-40C1-B9EF-998D9B843AF0}" type="presParOf" srcId="{30B32EF9-E465-4992-9AD8-8EFF21920378}" destId="{8DB9A303-96A3-47BC-99E0-F7EA7DC81F24}" srcOrd="2" destOrd="0" presId="urn:microsoft.com/office/officeart/2005/8/layout/default"/>
    <dgm:cxn modelId="{3722BE1D-6E90-47B6-9138-C7F5B824DE7C}" type="presParOf" srcId="{30B32EF9-E465-4992-9AD8-8EFF21920378}" destId="{E2559B9F-5C23-4E59-A6D9-02FE0FBC081D}" srcOrd="3" destOrd="0" presId="urn:microsoft.com/office/officeart/2005/8/layout/default"/>
    <dgm:cxn modelId="{0F942341-C80B-4DE5-9173-1473D08B5F15}" type="presParOf" srcId="{30B32EF9-E465-4992-9AD8-8EFF21920378}" destId="{21C69A71-42B8-4DC0-896C-3A8FA37A7B2F}" srcOrd="4" destOrd="0" presId="urn:microsoft.com/office/officeart/2005/8/layout/default"/>
    <dgm:cxn modelId="{0E620C37-2A5D-491C-9CB9-15D54A87EDF5}" type="presParOf" srcId="{30B32EF9-E465-4992-9AD8-8EFF21920378}" destId="{BDA7D62D-896B-49F5-98C8-5F63A3490511}" srcOrd="5" destOrd="0" presId="urn:microsoft.com/office/officeart/2005/8/layout/default"/>
    <dgm:cxn modelId="{ABE6ABE9-10B9-41F3-ADFD-576C35091B36}" type="presParOf" srcId="{30B32EF9-E465-4992-9AD8-8EFF21920378}" destId="{7677AB1A-BBC6-4C6A-9CBC-C251B53A6FA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F7365-CD93-4A37-86F1-67E649091BC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2F5BDD9-96CD-483E-B378-1B8FBD1A00A8}">
      <dgm:prSet phldrT="[Κείμενο]"/>
      <dgm:spPr/>
      <dgm:t>
        <a:bodyPr/>
        <a:lstStyle/>
        <a:p>
          <a:r>
            <a:rPr lang="el-GR" dirty="0"/>
            <a:t>Καταλληλότερος Πρωθυπουργός</a:t>
          </a:r>
        </a:p>
      </dgm:t>
    </dgm:pt>
    <dgm:pt modelId="{C013B3A8-7402-46B3-A5D7-BE8DC255C6FB}" type="parTrans" cxnId="{DA5911E6-E173-4045-8322-22B911925FAC}">
      <dgm:prSet/>
      <dgm:spPr/>
      <dgm:t>
        <a:bodyPr/>
        <a:lstStyle/>
        <a:p>
          <a:endParaRPr lang="el-GR"/>
        </a:p>
      </dgm:t>
    </dgm:pt>
    <dgm:pt modelId="{654AE002-48D4-4CC6-BD97-74FB5F13C21B}" type="sibTrans" cxnId="{DA5911E6-E173-4045-8322-22B911925FAC}">
      <dgm:prSet/>
      <dgm:spPr/>
      <dgm:t>
        <a:bodyPr/>
        <a:lstStyle/>
        <a:p>
          <a:endParaRPr lang="el-GR"/>
        </a:p>
      </dgm:t>
    </dgm:pt>
    <dgm:pt modelId="{039DA40D-B57D-4775-8634-FE311E5286CB}">
      <dgm:prSet phldrT="[Κείμενο]"/>
      <dgm:spPr/>
      <dgm:t>
        <a:bodyPr/>
        <a:lstStyle/>
        <a:p>
          <a:r>
            <a:rPr lang="el-GR" dirty="0"/>
            <a:t>Παράσταση Νίκης</a:t>
          </a:r>
        </a:p>
      </dgm:t>
    </dgm:pt>
    <dgm:pt modelId="{B500D7D6-CEC0-4D6D-986A-93FCB114440E}" type="parTrans" cxnId="{978FB4C6-0BEE-4730-B240-743520D87957}">
      <dgm:prSet/>
      <dgm:spPr/>
      <dgm:t>
        <a:bodyPr/>
        <a:lstStyle/>
        <a:p>
          <a:endParaRPr lang="el-GR"/>
        </a:p>
      </dgm:t>
    </dgm:pt>
    <dgm:pt modelId="{A4A8CF8B-F29C-4BAE-AB92-51A575B1999D}" type="sibTrans" cxnId="{978FB4C6-0BEE-4730-B240-743520D87957}">
      <dgm:prSet/>
      <dgm:spPr/>
      <dgm:t>
        <a:bodyPr/>
        <a:lstStyle/>
        <a:p>
          <a:endParaRPr lang="el-GR"/>
        </a:p>
      </dgm:t>
    </dgm:pt>
    <dgm:pt modelId="{FF497D72-CA3D-423D-A59D-C5A7FF96CCDC}">
      <dgm:prSet phldrT="[Κείμενο]"/>
      <dgm:spPr/>
      <dgm:t>
        <a:bodyPr/>
        <a:lstStyle/>
        <a:p>
          <a:r>
            <a:rPr lang="el-GR" dirty="0"/>
            <a:t>Καταλληλότερη Κυβέρνηση</a:t>
          </a:r>
        </a:p>
      </dgm:t>
    </dgm:pt>
    <dgm:pt modelId="{30D4C86C-8752-41D4-A3D9-7587FDDEB98D}" type="parTrans" cxnId="{98705926-3A5C-47F8-8F5B-37F95AC2BC14}">
      <dgm:prSet/>
      <dgm:spPr/>
      <dgm:t>
        <a:bodyPr/>
        <a:lstStyle/>
        <a:p>
          <a:endParaRPr lang="el-GR"/>
        </a:p>
      </dgm:t>
    </dgm:pt>
    <dgm:pt modelId="{30C26C0E-B522-4026-AAA8-3913EDC4DF6E}" type="sibTrans" cxnId="{98705926-3A5C-47F8-8F5B-37F95AC2BC14}">
      <dgm:prSet/>
      <dgm:spPr/>
      <dgm:t>
        <a:bodyPr/>
        <a:lstStyle/>
        <a:p>
          <a:endParaRPr lang="el-GR"/>
        </a:p>
      </dgm:t>
    </dgm:pt>
    <dgm:pt modelId="{6030D1D7-DD6C-47E3-8AB2-4469AAEAE9E4}">
      <dgm:prSet phldrT="[Κείμενο]" custT="1"/>
      <dgm:spPr/>
      <dgm:t>
        <a:bodyPr/>
        <a:lstStyle/>
        <a:p>
          <a:r>
            <a:rPr lang="el-GR" sz="2400" dirty="0"/>
            <a:t>Όλες οι υπόλοιπες μεταβλητές ονομάζονται μεταβλητές πολιτικού κλίματος καθώς χρησιμοποιούνται για να αποτυπώσουν και να αναλύσουν το πολιτικό κλίμα </a:t>
          </a:r>
        </a:p>
      </dgm:t>
    </dgm:pt>
    <dgm:pt modelId="{8E7F3C1E-CD34-42F9-913D-47C0EA5C0667}" type="parTrans" cxnId="{A5E0126B-9A74-4C59-A06A-24149D78DEE8}">
      <dgm:prSet/>
      <dgm:spPr/>
      <dgm:t>
        <a:bodyPr/>
        <a:lstStyle/>
        <a:p>
          <a:endParaRPr lang="el-GR"/>
        </a:p>
      </dgm:t>
    </dgm:pt>
    <dgm:pt modelId="{0765AF05-9E31-4517-8094-F6CEAEF66CC9}" type="sibTrans" cxnId="{A5E0126B-9A74-4C59-A06A-24149D78DEE8}">
      <dgm:prSet/>
      <dgm:spPr/>
      <dgm:t>
        <a:bodyPr/>
        <a:lstStyle/>
        <a:p>
          <a:endParaRPr lang="el-GR"/>
        </a:p>
      </dgm:t>
    </dgm:pt>
    <dgm:pt modelId="{C74C4ACA-993F-4E2F-AA77-58DB8BCB32F9}" type="pres">
      <dgm:prSet presAssocID="{F7DF7365-CD93-4A37-86F1-67E649091BC5}" presName="Name0" presStyleCnt="0">
        <dgm:presLayoutVars>
          <dgm:chMax val="4"/>
          <dgm:resizeHandles val="exact"/>
        </dgm:presLayoutVars>
      </dgm:prSet>
      <dgm:spPr/>
    </dgm:pt>
    <dgm:pt modelId="{B870443C-BDC4-4CC3-9E66-FDDF4BE13BAB}" type="pres">
      <dgm:prSet presAssocID="{F7DF7365-CD93-4A37-86F1-67E649091BC5}" presName="ellipse" presStyleLbl="trBgShp" presStyleIdx="0" presStyleCnt="1" custLinFactNeighborX="155" custLinFactNeighborY="590"/>
      <dgm:spPr/>
    </dgm:pt>
    <dgm:pt modelId="{F52514E6-DDF1-4DCB-9A4A-248776635D49}" type="pres">
      <dgm:prSet presAssocID="{F7DF7365-CD93-4A37-86F1-67E649091BC5}" presName="arrow1" presStyleLbl="fgShp" presStyleIdx="0" presStyleCnt="1" custLinFactNeighborX="-2361" custLinFactNeighborY="-18000"/>
      <dgm:spPr/>
    </dgm:pt>
    <dgm:pt modelId="{D8C66533-CDDC-4CF1-ADDC-3DC9AF3B6B98}" type="pres">
      <dgm:prSet presAssocID="{F7DF7365-CD93-4A37-86F1-67E649091BC5}" presName="rectangle" presStyleLbl="revTx" presStyleIdx="0" presStyleCnt="1" custScaleX="271628">
        <dgm:presLayoutVars>
          <dgm:bulletEnabled val="1"/>
        </dgm:presLayoutVars>
      </dgm:prSet>
      <dgm:spPr/>
    </dgm:pt>
    <dgm:pt modelId="{8B0C412A-A345-4A93-9371-73F98792889D}" type="pres">
      <dgm:prSet presAssocID="{039DA40D-B57D-4775-8634-FE311E5286CB}" presName="item1" presStyleLbl="node1" presStyleIdx="0" presStyleCnt="3" custScaleX="147109" custScaleY="130716" custLinFactNeighborX="-10444" custLinFactNeighborY="316">
        <dgm:presLayoutVars>
          <dgm:bulletEnabled val="1"/>
        </dgm:presLayoutVars>
      </dgm:prSet>
      <dgm:spPr/>
    </dgm:pt>
    <dgm:pt modelId="{09D24A52-1C1D-43B0-BB4F-73C02EA51B79}" type="pres">
      <dgm:prSet presAssocID="{FF497D72-CA3D-423D-A59D-C5A7FF96CCDC}" presName="item2" presStyleLbl="node1" presStyleIdx="1" presStyleCnt="3" custScaleX="141774" custScaleY="124763" custLinFactNeighborX="-7031" custLinFactNeighborY="-24979">
        <dgm:presLayoutVars>
          <dgm:bulletEnabled val="1"/>
        </dgm:presLayoutVars>
      </dgm:prSet>
      <dgm:spPr/>
    </dgm:pt>
    <dgm:pt modelId="{F71803A7-961B-4BD2-90D4-937FA3A017AD}" type="pres">
      <dgm:prSet presAssocID="{6030D1D7-DD6C-47E3-8AB2-4469AAEAE9E4}" presName="item3" presStyleLbl="node1" presStyleIdx="2" presStyleCnt="3" custScaleX="157774" custScaleY="149118" custLinFactNeighborX="9146" custLinFactNeighborY="-76">
        <dgm:presLayoutVars>
          <dgm:bulletEnabled val="1"/>
        </dgm:presLayoutVars>
      </dgm:prSet>
      <dgm:spPr/>
    </dgm:pt>
    <dgm:pt modelId="{ADA4522C-1D53-4DC2-AA3D-C185BD7BAF17}" type="pres">
      <dgm:prSet presAssocID="{F7DF7365-CD93-4A37-86F1-67E649091BC5}" presName="funnel" presStyleLbl="trAlignAcc1" presStyleIdx="0" presStyleCnt="1" custScaleX="121823" custScaleY="99496" custLinFactNeighborX="0" custLinFactNeighborY="-4308"/>
      <dgm:spPr/>
    </dgm:pt>
  </dgm:ptLst>
  <dgm:cxnLst>
    <dgm:cxn modelId="{AF7D870E-DCBE-4F9C-A27A-0402DC38071D}" type="presOf" srcId="{039DA40D-B57D-4775-8634-FE311E5286CB}" destId="{09D24A52-1C1D-43B0-BB4F-73C02EA51B79}" srcOrd="0" destOrd="0" presId="urn:microsoft.com/office/officeart/2005/8/layout/funnel1"/>
    <dgm:cxn modelId="{98705926-3A5C-47F8-8F5B-37F95AC2BC14}" srcId="{F7DF7365-CD93-4A37-86F1-67E649091BC5}" destId="{FF497D72-CA3D-423D-A59D-C5A7FF96CCDC}" srcOrd="2" destOrd="0" parTransId="{30D4C86C-8752-41D4-A3D9-7587FDDEB98D}" sibTransId="{30C26C0E-B522-4026-AAA8-3913EDC4DF6E}"/>
    <dgm:cxn modelId="{8D85C42F-0D7B-4835-82ED-59B3CB95AA7F}" type="presOf" srcId="{6030D1D7-DD6C-47E3-8AB2-4469AAEAE9E4}" destId="{D8C66533-CDDC-4CF1-ADDC-3DC9AF3B6B98}" srcOrd="0" destOrd="0" presId="urn:microsoft.com/office/officeart/2005/8/layout/funnel1"/>
    <dgm:cxn modelId="{A5E0126B-9A74-4C59-A06A-24149D78DEE8}" srcId="{F7DF7365-CD93-4A37-86F1-67E649091BC5}" destId="{6030D1D7-DD6C-47E3-8AB2-4469AAEAE9E4}" srcOrd="3" destOrd="0" parTransId="{8E7F3C1E-CD34-42F9-913D-47C0EA5C0667}" sibTransId="{0765AF05-9E31-4517-8094-F6CEAEF66CC9}"/>
    <dgm:cxn modelId="{AF761D4C-1261-43B4-A82D-D200A2D78C22}" type="presOf" srcId="{72F5BDD9-96CD-483E-B378-1B8FBD1A00A8}" destId="{F71803A7-961B-4BD2-90D4-937FA3A017AD}" srcOrd="0" destOrd="0" presId="urn:microsoft.com/office/officeart/2005/8/layout/funnel1"/>
    <dgm:cxn modelId="{2797A3C2-CE2B-46F5-88BB-60157D5F8B83}" type="presOf" srcId="{F7DF7365-CD93-4A37-86F1-67E649091BC5}" destId="{C74C4ACA-993F-4E2F-AA77-58DB8BCB32F9}" srcOrd="0" destOrd="0" presId="urn:microsoft.com/office/officeart/2005/8/layout/funnel1"/>
    <dgm:cxn modelId="{C3ABD5C2-DE1D-4BF9-8624-1325541ADEEB}" type="presOf" srcId="{FF497D72-CA3D-423D-A59D-C5A7FF96CCDC}" destId="{8B0C412A-A345-4A93-9371-73F98792889D}" srcOrd="0" destOrd="0" presId="urn:microsoft.com/office/officeart/2005/8/layout/funnel1"/>
    <dgm:cxn modelId="{978FB4C6-0BEE-4730-B240-743520D87957}" srcId="{F7DF7365-CD93-4A37-86F1-67E649091BC5}" destId="{039DA40D-B57D-4775-8634-FE311E5286CB}" srcOrd="1" destOrd="0" parTransId="{B500D7D6-CEC0-4D6D-986A-93FCB114440E}" sibTransId="{A4A8CF8B-F29C-4BAE-AB92-51A575B1999D}"/>
    <dgm:cxn modelId="{DA5911E6-E173-4045-8322-22B911925FAC}" srcId="{F7DF7365-CD93-4A37-86F1-67E649091BC5}" destId="{72F5BDD9-96CD-483E-B378-1B8FBD1A00A8}" srcOrd="0" destOrd="0" parTransId="{C013B3A8-7402-46B3-A5D7-BE8DC255C6FB}" sibTransId="{654AE002-48D4-4CC6-BD97-74FB5F13C21B}"/>
    <dgm:cxn modelId="{71E79B5B-ABFE-4201-9249-5F3E260FEE27}" type="presParOf" srcId="{C74C4ACA-993F-4E2F-AA77-58DB8BCB32F9}" destId="{B870443C-BDC4-4CC3-9E66-FDDF4BE13BAB}" srcOrd="0" destOrd="0" presId="urn:microsoft.com/office/officeart/2005/8/layout/funnel1"/>
    <dgm:cxn modelId="{31104A8D-32FA-451F-BA03-677CB2B5D4F0}" type="presParOf" srcId="{C74C4ACA-993F-4E2F-AA77-58DB8BCB32F9}" destId="{F52514E6-DDF1-4DCB-9A4A-248776635D49}" srcOrd="1" destOrd="0" presId="urn:microsoft.com/office/officeart/2005/8/layout/funnel1"/>
    <dgm:cxn modelId="{D6F7A59F-F628-4FFD-A61C-01B30BFD92B6}" type="presParOf" srcId="{C74C4ACA-993F-4E2F-AA77-58DB8BCB32F9}" destId="{D8C66533-CDDC-4CF1-ADDC-3DC9AF3B6B98}" srcOrd="2" destOrd="0" presId="urn:microsoft.com/office/officeart/2005/8/layout/funnel1"/>
    <dgm:cxn modelId="{52AD696B-B51B-4676-A69A-3EE878DB9867}" type="presParOf" srcId="{C74C4ACA-993F-4E2F-AA77-58DB8BCB32F9}" destId="{8B0C412A-A345-4A93-9371-73F98792889D}" srcOrd="3" destOrd="0" presId="urn:microsoft.com/office/officeart/2005/8/layout/funnel1"/>
    <dgm:cxn modelId="{34AD119C-63CF-4FC0-8E6E-1573DFB17FEC}" type="presParOf" srcId="{C74C4ACA-993F-4E2F-AA77-58DB8BCB32F9}" destId="{09D24A52-1C1D-43B0-BB4F-73C02EA51B79}" srcOrd="4" destOrd="0" presId="urn:microsoft.com/office/officeart/2005/8/layout/funnel1"/>
    <dgm:cxn modelId="{277CE007-4831-4039-BEB4-161BF89822C7}" type="presParOf" srcId="{C74C4ACA-993F-4E2F-AA77-58DB8BCB32F9}" destId="{F71803A7-961B-4BD2-90D4-937FA3A017AD}" srcOrd="5" destOrd="0" presId="urn:microsoft.com/office/officeart/2005/8/layout/funnel1"/>
    <dgm:cxn modelId="{AAB2001D-6957-4285-8336-A1E7E0ADAB4D}" type="presParOf" srcId="{C74C4ACA-993F-4E2F-AA77-58DB8BCB32F9}" destId="{ADA4522C-1D53-4DC2-AA3D-C185BD7BAF1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9DF0D-731F-4758-96A1-EC1FF12890C7}">
      <dsp:nvSpPr>
        <dsp:cNvPr id="0" name=""/>
        <dsp:cNvSpPr/>
      </dsp:nvSpPr>
      <dsp:spPr>
        <a:xfrm>
          <a:off x="0" y="55004"/>
          <a:ext cx="5328591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 dirty="0"/>
            <a:t>Δημογραφική Στάθμιση</a:t>
          </a:r>
        </a:p>
      </dsp:txBody>
      <dsp:txXfrm>
        <a:off x="38838" y="93842"/>
        <a:ext cx="5250915" cy="717924"/>
      </dsp:txXfrm>
    </dsp:sp>
    <dsp:sp modelId="{9B7BC906-E1A8-484A-A114-17793A0CCB27}">
      <dsp:nvSpPr>
        <dsp:cNvPr id="0" name=""/>
        <dsp:cNvSpPr/>
      </dsp:nvSpPr>
      <dsp:spPr>
        <a:xfrm>
          <a:off x="0" y="800197"/>
          <a:ext cx="5328591" cy="598230"/>
        </a:xfrm>
        <a:prstGeom prst="rect">
          <a:avLst/>
        </a:prstGeom>
        <a:noFill/>
        <a:ln>
          <a:noFill/>
        </a:ln>
        <a:effectLst/>
        <a:scene3d>
          <a:camera prst="obliqueTopRigh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i="1" kern="1200" dirty="0"/>
            <a:t>Πραγματοποιείται με δημογραφικές μεταβλητές (π.χ. φύλο, ηλικία)</a:t>
          </a:r>
        </a:p>
      </dsp:txBody>
      <dsp:txXfrm>
        <a:off x="0" y="800197"/>
        <a:ext cx="5328591" cy="598230"/>
      </dsp:txXfrm>
    </dsp:sp>
    <dsp:sp modelId="{CAED9E51-7CEC-4956-B329-F013A65E2904}">
      <dsp:nvSpPr>
        <dsp:cNvPr id="0" name=""/>
        <dsp:cNvSpPr/>
      </dsp:nvSpPr>
      <dsp:spPr>
        <a:xfrm>
          <a:off x="0" y="1357263"/>
          <a:ext cx="5328591" cy="1114325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b="1" kern="1200" dirty="0"/>
            <a:t>Πολιτική Στάθμιση</a:t>
          </a:r>
        </a:p>
      </dsp:txBody>
      <dsp:txXfrm>
        <a:off x="54397" y="1411660"/>
        <a:ext cx="5219797" cy="1005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8B11D-A602-4709-A713-A553EAA89786}">
      <dsp:nvSpPr>
        <dsp:cNvPr id="0" name=""/>
        <dsp:cNvSpPr/>
      </dsp:nvSpPr>
      <dsp:spPr>
        <a:xfrm>
          <a:off x="1653" y="434632"/>
          <a:ext cx="1311531" cy="786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«Χρωματίζουν» την ψήφο τους*</a:t>
          </a:r>
        </a:p>
      </dsp:txBody>
      <dsp:txXfrm>
        <a:off x="1653" y="434632"/>
        <a:ext cx="1311531" cy="786918"/>
      </dsp:txXfrm>
    </dsp:sp>
    <dsp:sp modelId="{B17C2C08-B62E-4913-9C63-9514A82CF584}">
      <dsp:nvSpPr>
        <dsp:cNvPr id="0" name=""/>
        <dsp:cNvSpPr/>
      </dsp:nvSpPr>
      <dsp:spPr>
        <a:xfrm>
          <a:off x="1444337" y="434632"/>
          <a:ext cx="1311531" cy="786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Δηλώνουν ψευδώς ότι ψήφισαν το νικητή</a:t>
          </a:r>
        </a:p>
      </dsp:txBody>
      <dsp:txXfrm>
        <a:off x="1444337" y="434632"/>
        <a:ext cx="1311531" cy="786918"/>
      </dsp:txXfrm>
    </dsp:sp>
    <dsp:sp modelId="{3852FF62-052B-4EA7-90A3-1F99EE1CC1F1}">
      <dsp:nvSpPr>
        <dsp:cNvPr id="0" name=""/>
        <dsp:cNvSpPr/>
      </dsp:nvSpPr>
      <dsp:spPr>
        <a:xfrm>
          <a:off x="2887022" y="434632"/>
          <a:ext cx="1311531" cy="786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Δεν Θυμούνται τι ψήφισαν</a:t>
          </a:r>
        </a:p>
      </dsp:txBody>
      <dsp:txXfrm>
        <a:off x="2887022" y="434632"/>
        <a:ext cx="1311531" cy="786918"/>
      </dsp:txXfrm>
    </dsp:sp>
    <dsp:sp modelId="{5BE163D5-A63B-4F9D-913C-C978B266EBFF}">
      <dsp:nvSpPr>
        <dsp:cNvPr id="0" name=""/>
        <dsp:cNvSpPr/>
      </dsp:nvSpPr>
      <dsp:spPr>
        <a:xfrm>
          <a:off x="4329706" y="434632"/>
          <a:ext cx="1311531" cy="786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Αυξάνεται ο αριθμός που αρνείται να απαντήσει</a:t>
          </a:r>
        </a:p>
      </dsp:txBody>
      <dsp:txXfrm>
        <a:off x="4329706" y="434632"/>
        <a:ext cx="1311531" cy="786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8C7EF-4A3F-4AD4-B5D9-A5DB1CB839C9}">
      <dsp:nvSpPr>
        <dsp:cNvPr id="0" name=""/>
        <dsp:cNvSpPr/>
      </dsp:nvSpPr>
      <dsp:spPr>
        <a:xfrm>
          <a:off x="2088237" y="68338"/>
          <a:ext cx="5005972" cy="144819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Πρόθεση Ψήφου</a:t>
          </a:r>
        </a:p>
      </dsp:txBody>
      <dsp:txXfrm>
        <a:off x="2088237" y="68338"/>
        <a:ext cx="5005972" cy="1448193"/>
      </dsp:txXfrm>
    </dsp:sp>
    <dsp:sp modelId="{8DB9A303-96A3-47BC-99E0-F7EA7DC81F24}">
      <dsp:nvSpPr>
        <dsp:cNvPr id="0" name=""/>
        <dsp:cNvSpPr/>
      </dsp:nvSpPr>
      <dsp:spPr>
        <a:xfrm>
          <a:off x="0" y="1692482"/>
          <a:ext cx="2413656" cy="144819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152595"/>
                <a:satOff val="-18462"/>
                <a:lumOff val="24088"/>
                <a:alphaOff val="0"/>
                <a:tint val="96000"/>
                <a:lumMod val="100000"/>
              </a:schemeClr>
            </a:gs>
            <a:gs pos="78000">
              <a:schemeClr val="accent5">
                <a:shade val="50000"/>
                <a:hueOff val="-152595"/>
                <a:satOff val="-18462"/>
                <a:lumOff val="240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Παράσταση Νίκης</a:t>
          </a:r>
        </a:p>
      </dsp:txBody>
      <dsp:txXfrm>
        <a:off x="0" y="1692482"/>
        <a:ext cx="2413656" cy="1448193"/>
      </dsp:txXfrm>
    </dsp:sp>
    <dsp:sp modelId="{21C69A71-42B8-4DC0-896C-3A8FA37A7B2F}">
      <dsp:nvSpPr>
        <dsp:cNvPr id="0" name=""/>
        <dsp:cNvSpPr/>
      </dsp:nvSpPr>
      <dsp:spPr>
        <a:xfrm>
          <a:off x="3456394" y="1692482"/>
          <a:ext cx="2413656" cy="144819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305189"/>
                <a:satOff val="-36925"/>
                <a:lumOff val="48176"/>
                <a:alphaOff val="0"/>
                <a:tint val="96000"/>
                <a:lumMod val="100000"/>
              </a:schemeClr>
            </a:gs>
            <a:gs pos="78000">
              <a:schemeClr val="accent5">
                <a:shade val="50000"/>
                <a:hueOff val="-305189"/>
                <a:satOff val="-36925"/>
                <a:lumOff val="4817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Καταλληλότερος Πρωθυπουργός</a:t>
          </a:r>
        </a:p>
      </dsp:txBody>
      <dsp:txXfrm>
        <a:off x="3456394" y="1692482"/>
        <a:ext cx="2413656" cy="1448193"/>
      </dsp:txXfrm>
    </dsp:sp>
    <dsp:sp modelId="{7677AB1A-BBC6-4C6A-9CBC-C251B53A6FAD}">
      <dsp:nvSpPr>
        <dsp:cNvPr id="0" name=""/>
        <dsp:cNvSpPr/>
      </dsp:nvSpPr>
      <dsp:spPr>
        <a:xfrm>
          <a:off x="6768752" y="1692482"/>
          <a:ext cx="2413656" cy="144819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-152595"/>
                <a:satOff val="-18462"/>
                <a:lumOff val="24088"/>
                <a:alphaOff val="0"/>
                <a:tint val="96000"/>
                <a:lumMod val="100000"/>
              </a:schemeClr>
            </a:gs>
            <a:gs pos="78000">
              <a:schemeClr val="accent5">
                <a:shade val="50000"/>
                <a:hueOff val="-152595"/>
                <a:satOff val="-18462"/>
                <a:lumOff val="240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Καλύτερη Κυβέρνηση</a:t>
          </a:r>
        </a:p>
      </dsp:txBody>
      <dsp:txXfrm>
        <a:off x="6768752" y="1692482"/>
        <a:ext cx="2413656" cy="1448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0443C-BDC4-4CC3-9E66-FDDF4BE13BAB}">
      <dsp:nvSpPr>
        <dsp:cNvPr id="0" name=""/>
        <dsp:cNvSpPr/>
      </dsp:nvSpPr>
      <dsp:spPr>
        <a:xfrm>
          <a:off x="3115576" y="260923"/>
          <a:ext cx="4354294" cy="151218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514E6-DDF1-4DCB-9A4A-248776635D49}">
      <dsp:nvSpPr>
        <dsp:cNvPr id="0" name=""/>
        <dsp:cNvSpPr/>
      </dsp:nvSpPr>
      <dsp:spPr>
        <a:xfrm>
          <a:off x="4850873" y="3857627"/>
          <a:ext cx="843855" cy="54006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66533-CDDC-4CF1-ADDC-3DC9AF3B6B98}">
      <dsp:nvSpPr>
        <dsp:cNvPr id="0" name=""/>
        <dsp:cNvSpPr/>
      </dsp:nvSpPr>
      <dsp:spPr>
        <a:xfrm>
          <a:off x="-208429" y="4386893"/>
          <a:ext cx="11002309" cy="101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Όλες οι υπόλοιπες μεταβλητές ονομάζονται μεταβλητές πολιτικού κλίματος καθώς χρησιμοποιούνται για να αποτυπώσουν και να αναλύσουν το πολιτικό κλίμα </a:t>
          </a:r>
        </a:p>
      </dsp:txBody>
      <dsp:txXfrm>
        <a:off x="-208429" y="4386893"/>
        <a:ext cx="11002309" cy="1012626"/>
      </dsp:txXfrm>
    </dsp:sp>
    <dsp:sp modelId="{8B0C412A-A345-4A93-9371-73F98792889D}">
      <dsp:nvSpPr>
        <dsp:cNvPr id="0" name=""/>
        <dsp:cNvSpPr/>
      </dsp:nvSpPr>
      <dsp:spPr>
        <a:xfrm>
          <a:off x="4175483" y="1652501"/>
          <a:ext cx="2234497" cy="1985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Καταλληλότερη Κυβέρνηση</a:t>
          </a:r>
        </a:p>
      </dsp:txBody>
      <dsp:txXfrm>
        <a:off x="4502718" y="1943270"/>
        <a:ext cx="1580027" cy="1403959"/>
      </dsp:txXfrm>
    </dsp:sp>
    <dsp:sp modelId="{09D24A52-1C1D-43B0-BB4F-73C02EA51B79}">
      <dsp:nvSpPr>
        <dsp:cNvPr id="0" name=""/>
        <dsp:cNvSpPr/>
      </dsp:nvSpPr>
      <dsp:spPr>
        <a:xfrm>
          <a:off x="3180956" y="173954"/>
          <a:ext cx="2153461" cy="1895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Παράσταση Νίκης</a:t>
          </a:r>
        </a:p>
      </dsp:txBody>
      <dsp:txXfrm>
        <a:off x="3496323" y="451481"/>
        <a:ext cx="1522727" cy="1340020"/>
      </dsp:txXfrm>
    </dsp:sp>
    <dsp:sp modelId="{F71803A7-961B-4BD2-90D4-937FA3A017AD}">
      <dsp:nvSpPr>
        <dsp:cNvPr id="0" name=""/>
        <dsp:cNvSpPr/>
      </dsp:nvSpPr>
      <dsp:spPr>
        <a:xfrm>
          <a:off x="4857854" y="0"/>
          <a:ext cx="2396492" cy="2265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Καταλληλότερος Πρωθυπουργός</a:t>
          </a:r>
        </a:p>
      </dsp:txBody>
      <dsp:txXfrm>
        <a:off x="5208812" y="331703"/>
        <a:ext cx="1694576" cy="1601606"/>
      </dsp:txXfrm>
    </dsp:sp>
    <dsp:sp modelId="{ADA4522C-1D53-4DC2-AA3D-C185BD7BAF17}">
      <dsp:nvSpPr>
        <dsp:cNvPr id="0" name=""/>
        <dsp:cNvSpPr/>
      </dsp:nvSpPr>
      <dsp:spPr>
        <a:xfrm>
          <a:off x="2414296" y="0"/>
          <a:ext cx="5756856" cy="37614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784AA43A-3F76-4A13-9CD6-36134EB429E3}" type="datetimeFigureOut">
              <a:rPr lang="el-GR"/>
              <a:t>21/5/2024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A850423A-8BCE-448E-A97B-03A88B2B12C1}" type="slidenum">
              <a:rPr lang="el-GR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5F674A4F-2B7A-4ECB-A400-260B2FFC03C1}" type="datetimeFigureOut">
              <a:t>21.05.2024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01F2A70B-78F2-4DCF-B53B-C990D2FAFB8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58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76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84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18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90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50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85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56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72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67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30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47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4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03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43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92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de-DE" smtClean="0"/>
              <a:pPr/>
              <a:t>21.05.2024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BA54BD-C84D-46CE-8B72-31BFB26ABA4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9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2D571F-08B9-1D0E-7297-E03EE9DCBD8E}"/>
              </a:ext>
            </a:extLst>
          </p:cNvPr>
          <p:cNvSpPr txBox="1"/>
          <p:nvPr/>
        </p:nvSpPr>
        <p:spPr>
          <a:xfrm>
            <a:off x="3047301" y="3107932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Δημοσκοπήσεις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772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Βραχυχρόνιες Τάσεις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Στη διαχρονική εξέλιξη της εκλογικής επιρροής ενός κόμματος, ο όρος περιγράφει τις τάσεις (</a:t>
            </a:r>
            <a:r>
              <a:rPr lang="en-US" dirty="0"/>
              <a:t>patterns) </a:t>
            </a:r>
            <a:r>
              <a:rPr lang="el-GR" dirty="0"/>
              <a:t>που διαμορφώνονται κατά τη διάρκεια ενός εκλογικού κύκλου</a:t>
            </a:r>
            <a:endParaRPr lang="en-US" dirty="0"/>
          </a:p>
          <a:p>
            <a:r>
              <a:rPr lang="el-GR" dirty="0"/>
              <a:t>Διαμορφώνονται : </a:t>
            </a:r>
          </a:p>
          <a:p>
            <a:r>
              <a:rPr lang="el-GR" dirty="0"/>
              <a:t>Από την τρέχουσα εκλογική συγκυρία</a:t>
            </a:r>
          </a:p>
          <a:p>
            <a:r>
              <a:rPr lang="el-GR" dirty="0"/>
              <a:t>Επηρεάζονται από την ατζέντα των ΜΜΕ</a:t>
            </a:r>
          </a:p>
          <a:p>
            <a:r>
              <a:rPr lang="el-GR" dirty="0"/>
              <a:t>Αφορούν το επίπεδο των απόψεων της κοινής γνώμης που είναι ευμετάβλητες</a:t>
            </a:r>
          </a:p>
          <a:p>
            <a:r>
              <a:rPr lang="el-GR" dirty="0"/>
              <a:t>Αποτέλεσμα της επίδρασης παραγόντων όπως π.χ. οι υποψήφιοι, η οικονομική κατάσταση</a:t>
            </a:r>
          </a:p>
          <a:p>
            <a:r>
              <a:rPr lang="el-GR" dirty="0"/>
              <a:t>Καθορίζονται γενικά από τις πολιτικές των κομμάτων που συμμετέχουν σε μια εκλογική αναμέτρηση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Μακροχρόνιες τάσεις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Στη διαχρονική εξέλιξη της εκλογικής επιρροής ενός κόμματος, ο όρος περιγράφει τις τάσεις (</a:t>
            </a:r>
            <a:r>
              <a:rPr lang="en-US" dirty="0"/>
              <a:t>patterns) </a:t>
            </a:r>
            <a:r>
              <a:rPr lang="el-GR" dirty="0"/>
              <a:t>που διαμορφώνονται σε ένα ευρύτερο διάστημα μεγαλύτερο του εκλογικού κύκλου</a:t>
            </a:r>
          </a:p>
          <a:p>
            <a:r>
              <a:rPr lang="el-GR" dirty="0"/>
              <a:t>Αφορούν πιο αργές πολιτικές και ιδεολογικές διεργασίες που απαιτούν περισσότερο χρόνο</a:t>
            </a:r>
            <a:endParaRPr lang="en-US" dirty="0"/>
          </a:p>
          <a:p>
            <a:r>
              <a:rPr lang="el-GR" dirty="0"/>
              <a:t>Διαμορφώνονται από ιστορικά «θεμελιώδεις» καθοριστικούς παράγοντες των εκλογικών αποτελεσμάτων:</a:t>
            </a:r>
          </a:p>
          <a:p>
            <a:r>
              <a:rPr lang="el-GR" dirty="0"/>
              <a:t>Προηγούμενα εκλογικά αποτελέσματα</a:t>
            </a:r>
          </a:p>
          <a:p>
            <a:r>
              <a:rPr lang="el-GR" dirty="0"/>
              <a:t>Χρόνος παραμονής ενός κόμματος στην εξουσία </a:t>
            </a:r>
          </a:p>
          <a:p>
            <a:r>
              <a:rPr lang="el-GR" dirty="0"/>
              <a:t>Διαχρονική εξέλιξη βασικών οικονομικών μεγεθών όπως ΑΕΠ και Ανεργία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1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Τρόπος μέτρησης των τάσεων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Βραχυχρόνιες τάσεις: Για την μελέτη τους χρησιμοποιείται η χρονολογική σειρά διευκρινισμένων απαντήσεων πρόθεσης ψήφου σε μηνιαίες τηλεφωνικές έρευνες (</a:t>
            </a:r>
            <a:r>
              <a:rPr lang="el-GR" dirty="0" err="1"/>
              <a:t>Π.χ</a:t>
            </a:r>
            <a:r>
              <a:rPr lang="el-GR" dirty="0"/>
              <a:t> Βαρόμετρο </a:t>
            </a:r>
            <a:r>
              <a:rPr lang="en-US" dirty="0"/>
              <a:t>Public Issue)</a:t>
            </a:r>
          </a:p>
          <a:p>
            <a:r>
              <a:rPr lang="el-GR" dirty="0"/>
              <a:t>Σε αυτές τις έρευνες εφαρμόζονται τεχνικές μείωσης του δειγματοληπτικού σφάλματος προκειμένου να διακρίνουμε αν υπάρχει πραγματική μεταβολή των τάσεων ( π.χ. </a:t>
            </a:r>
            <a:r>
              <a:rPr lang="en-US" dirty="0"/>
              <a:t>Kalman Smoothing)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Μακροχρόνιες Τάσεις:</a:t>
            </a:r>
            <a:r>
              <a:rPr lang="en-US" dirty="0"/>
              <a:t> </a:t>
            </a:r>
            <a:r>
              <a:rPr lang="el-GR" dirty="0"/>
              <a:t>Χρησιμοποιούνται και εδώ χρονολογικές σειρές της πρόθεσης ψήφου από τις οποίες όμως εξετάζουμε τον μέσο των ερευνών κάθε τριμήνου</a:t>
            </a:r>
          </a:p>
        </p:txBody>
      </p:sp>
    </p:spTree>
    <p:extLst>
      <p:ext uri="{BB962C8B-B14F-4D97-AF65-F5344CB8AC3E}">
        <p14:creationId xmlns:p14="http://schemas.microsoft.com/office/powerpoint/2010/main" val="21226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Συνδυασμός των τάσεων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Βραχυχρόνιες και μακροχρόνιες τάσεις προσεγγίζουν το ίδιο ζητούμενο, δηλαδή την εκλογική επιρροή των κομμάτων, από διαφορετική οπτική γωνία. </a:t>
            </a:r>
          </a:p>
          <a:p>
            <a:r>
              <a:rPr lang="el-GR" dirty="0"/>
              <a:t>Επομένως, ενδέχεται να μη δίνουν πάντα το ίδιο αποτέλεσμα και, κατά συνέπεια, οι εκτιμήσεις που προέρχονται από αυτές τις δύο διαφορετικές αφετηρίες, πρέπει να συνεκτιμώνται. </a:t>
            </a:r>
            <a:r>
              <a:rPr lang="el-GR" dirty="0">
                <a:sym typeface="Wingdings" panose="05000000000000000000" pitchFamily="2" charset="2"/>
              </a:rPr>
              <a:t> Να βγαίνει δηλαδή ένας μέσος όρος </a:t>
            </a:r>
          </a:p>
          <a:p>
            <a:r>
              <a:rPr lang="el-GR" dirty="0">
                <a:sym typeface="Wingdings" panose="05000000000000000000" pitchFamily="2" charset="2"/>
              </a:rPr>
              <a:t>Η τεχνική αυτή έχει δώσει στο παρελθόν αρκετά αξιόπιστα αποτελέσματα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01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Προβλήματα της Μεθόδου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αιτία ίσως βρίσκεται στο ασταθές πολιτικό περιβάλλον των τελευταίων ετών το οποίο στατιστικά μπορεί να εντοπιστεί στην έννοια εξωγενής παρεμβολή</a:t>
            </a:r>
          </a:p>
          <a:p>
            <a:r>
              <a:rPr lang="el-GR" dirty="0"/>
              <a:t>Εξωγενής παρεμβολή ονομάζεται ένα πραγματικό γεγονός που επηρεάζει εξωγενώς τη διαχρονική εξέλιξη μια χρονολογικής σειράς </a:t>
            </a:r>
          </a:p>
          <a:p>
            <a:r>
              <a:rPr lang="el-GR" dirty="0"/>
              <a:t>( </a:t>
            </a:r>
            <a:r>
              <a:rPr lang="el-GR" dirty="0" err="1"/>
              <a:t>Μαυρής</a:t>
            </a:r>
            <a:r>
              <a:rPr lang="el-GR" dirty="0"/>
              <a:t>, Συμεωνίδης 2016)</a:t>
            </a:r>
          </a:p>
          <a:p>
            <a:r>
              <a:rPr lang="el-GR" dirty="0"/>
              <a:t>Εξωγενείς παρεμβολές μπορεί να είναι: </a:t>
            </a:r>
          </a:p>
          <a:p>
            <a:r>
              <a:rPr lang="el-GR" dirty="0"/>
              <a:t>Εκλογικές αναμετρήσεις</a:t>
            </a:r>
          </a:p>
          <a:p>
            <a:r>
              <a:rPr lang="el-GR" dirty="0"/>
              <a:t>Αλλαγή ηγεσίας κόμματος</a:t>
            </a:r>
          </a:p>
          <a:p>
            <a:r>
              <a:rPr lang="el-GR" dirty="0"/>
              <a:t>Σημαντικές οικονομικές και κοινωνικές εξελίξεις</a:t>
            </a:r>
          </a:p>
        </p:txBody>
      </p:sp>
    </p:spTree>
    <p:extLst>
      <p:ext uri="{BB962C8B-B14F-4D97-AF65-F5344CB8AC3E}">
        <p14:creationId xmlns:p14="http://schemas.microsoft.com/office/powerpoint/2010/main" val="25668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77158" y="3140968"/>
            <a:ext cx="8873638" cy="1296144"/>
          </a:xfrm>
        </p:spPr>
        <p:txBody>
          <a:bodyPr>
            <a:normAutofit/>
          </a:bodyPr>
          <a:lstStyle/>
          <a:p>
            <a:r>
              <a:rPr lang="el-GR" dirty="0"/>
              <a:t>ΜΕΤΑΒΛΗΤΕΣ ΔΗΜΟΣΚΟΠΗΣΕΩΝ</a:t>
            </a:r>
          </a:p>
        </p:txBody>
      </p:sp>
    </p:spTree>
    <p:extLst>
      <p:ext uri="{BB962C8B-B14F-4D97-AF65-F5344CB8AC3E}">
        <p14:creationId xmlns:p14="http://schemas.microsoft.com/office/powerpoint/2010/main" val="3387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Μεταβλητές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το σύνολο των μεταβλητών που χρησιμοποιούνται στις δημοσκοπήσεις 4 είναι οι βασικότερες και θεωρούνται ο «πυρήνας» των εκλογικών ερευνών:</a:t>
            </a:r>
          </a:p>
          <a:p>
            <a:endParaRPr lang="el-GR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4006577713"/>
              </p:ext>
            </p:extLst>
          </p:nvPr>
        </p:nvGraphicFramePr>
        <p:xfrm>
          <a:off x="1341884" y="3000617"/>
          <a:ext cx="9721079" cy="314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3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Πρόθεση ψήφου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αποτύπωση της πρόθεσης ψήφου εκφράζεται με την εξής ερώτηση:</a:t>
            </a:r>
          </a:p>
          <a:p>
            <a:r>
              <a:rPr lang="el-GR" dirty="0"/>
              <a:t>Στις επερχόμενες εκλογές ποιο κόμμα θα ψηφίσετε; (προεκλογική δημοσκόπηση)</a:t>
            </a:r>
          </a:p>
          <a:p>
            <a:r>
              <a:rPr lang="el-GR" dirty="0"/>
              <a:t>Εάν την επόμενη Κυριακή είχαμε εκλογές ποιο κόμμα θα ψηφίζατε; (μη-προεκλογική δημοσκόπηση)</a:t>
            </a:r>
          </a:p>
          <a:p>
            <a:r>
              <a:rPr lang="el-GR" dirty="0"/>
              <a:t>Αρχικά καταγράφεται η αυθόρμητη πρόθεση ψήφου των ερωτώμενων (χωρίς υπόμνηση των κομμάτων)</a:t>
            </a:r>
          </a:p>
          <a:p>
            <a:r>
              <a:rPr lang="el-GR" dirty="0"/>
              <a:t>Για τμήμα που δήλωσε αναποφάσιστο ενδέχεται να ζητηθεί η πιθανότερη πρόθεση ψήφου με την ερώτηση: </a:t>
            </a:r>
          </a:p>
          <a:p>
            <a:r>
              <a:rPr lang="el-GR" dirty="0"/>
              <a:t>Ποιο κόμμα είναι πιο πιθανό να ψηφίσετε; (υπόμνηση κομμάτων)</a:t>
            </a:r>
          </a:p>
        </p:txBody>
      </p:sp>
    </p:spTree>
    <p:extLst>
      <p:ext uri="{BB962C8B-B14F-4D97-AF65-F5344CB8AC3E}">
        <p14:creationId xmlns:p14="http://schemas.microsoft.com/office/powerpoint/2010/main" val="33163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Πρόθεση ψήφου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158" y="1484784"/>
            <a:ext cx="8594429" cy="4556579"/>
          </a:xfrm>
        </p:spPr>
        <p:txBody>
          <a:bodyPr>
            <a:normAutofit/>
          </a:bodyPr>
          <a:lstStyle/>
          <a:p>
            <a:r>
              <a:rPr lang="el-GR" dirty="0"/>
              <a:t>Αυθόρμητη + πιθανότερη πρόθεση ψήφου = </a:t>
            </a:r>
          </a:p>
          <a:p>
            <a:r>
              <a:rPr lang="el-GR" dirty="0"/>
              <a:t>Αθροιστική πρόθεση ψήφου</a:t>
            </a:r>
          </a:p>
          <a:p>
            <a:pPr marL="0" indent="0">
              <a:buNone/>
            </a:pPr>
            <a:r>
              <a:rPr lang="el-GR" dirty="0"/>
              <a:t>  </a:t>
            </a:r>
          </a:p>
        </p:txBody>
      </p:sp>
      <p:sp>
        <p:nvSpPr>
          <p:cNvPr id="6" name="Ορθογώνιο: Στρογγύλεμα γωνιών 5"/>
          <p:cNvSpPr/>
          <p:nvPr/>
        </p:nvSpPr>
        <p:spPr>
          <a:xfrm>
            <a:off x="117748" y="2564904"/>
            <a:ext cx="5832648" cy="36004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Σημαντικό</a:t>
            </a:r>
            <a:r>
              <a:rPr lang="el-GR" sz="2400" dirty="0"/>
              <a:t>: Η πρόθεση ψήφου είναι ουσιαστικά η μόνη χρηστική και πρακτική μεταβλητή στο βαθμό που μετρά τις κομματικές προτιμήσεις</a:t>
            </a:r>
          </a:p>
          <a:p>
            <a:pPr algn="ctr"/>
            <a:endParaRPr lang="el-GR" sz="2400" dirty="0"/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Είναι η μόνη μεταβλητή που υποβάλλεται σε έλεγχο πραγματικότητας, τις εκλογές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89505-8E76-A447-F19F-ECFE8FA9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297" y="116632"/>
            <a:ext cx="6130618" cy="31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36765032"/>
              </p:ext>
            </p:extLst>
          </p:nvPr>
        </p:nvGraphicFramePr>
        <p:xfrm>
          <a:off x="0" y="476250"/>
          <a:ext cx="1058545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0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Προεκλογικές και μη-προεκλογικές έρευνες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Σημαντική η διάκριση των δημοσκοπήσεων σε προεκλογικές και σε μη-προεκλογικές</a:t>
            </a:r>
          </a:p>
          <a:p>
            <a:r>
              <a:rPr lang="el-GR" dirty="0"/>
              <a:t>Ο όρος εκτίμηση δεν πρέπει να συγχέεται με τον όρο πρόβλεψη</a:t>
            </a:r>
            <a:endParaRPr lang="en-US" dirty="0"/>
          </a:p>
          <a:p>
            <a:r>
              <a:rPr lang="el-GR" dirty="0"/>
              <a:t>Η εκτίμηση της εκλογικής επιρροής κατά τον εκλογικό κύκλο δεν μπορεί να θεωρηθεί πρόβλεψη εκλογικού αποτελέσματος</a:t>
            </a:r>
          </a:p>
          <a:p>
            <a:r>
              <a:rPr lang="el-GR" dirty="0"/>
              <a:t>Μόνο η εκτίμηση της εκλογικής επιρροής κατά τις τελευταίες μέρες της προεκλογικής περιόδου, δεδομένου ότι δεν υπάρχει περίοδος απαγόρευσης, μπορεί να θεωρηθεί πρόβλεψη εκλογικού αποτελέσματος</a:t>
            </a:r>
          </a:p>
        </p:txBody>
      </p:sp>
    </p:spTree>
    <p:extLst>
      <p:ext uri="{BB962C8B-B14F-4D97-AF65-F5344CB8AC3E}">
        <p14:creationId xmlns:p14="http://schemas.microsoft.com/office/powerpoint/2010/main" val="13642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Παράσταση Νίκης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αποτύπωση της Παράστασης Νίκης εκφράζεται με την εξής ερώτηση:</a:t>
            </a:r>
          </a:p>
          <a:p>
            <a:r>
              <a:rPr lang="el-GR" dirty="0"/>
              <a:t>Ανεξάρτητα από τις πολιτικές σας προτιμήσεις ποιο κόμμα πιστεύετε ότι θα κερδίσει τις εκλογές;</a:t>
            </a:r>
          </a:p>
          <a:p>
            <a:r>
              <a:rPr lang="el-GR" dirty="0"/>
              <a:t>Αρκετές φορές μπορεί να ζητηθεί και μέγεθος της προσδοκώμενης διαφοράς (μικρή-μεγάλη)</a:t>
            </a:r>
          </a:p>
        </p:txBody>
      </p:sp>
    </p:spTree>
    <p:extLst>
      <p:ext uri="{BB962C8B-B14F-4D97-AF65-F5344CB8AC3E}">
        <p14:creationId xmlns:p14="http://schemas.microsoft.com/office/powerpoint/2010/main" val="16357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Παράσταση Νίκης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Ουσιαστικά προσπαθεί να περιγράψει τι πιστεύουν οι ερωτώμενοι για τις προθέσεις άλλων σε αντιδιαστολή με τις δικές τους </a:t>
            </a:r>
            <a:endParaRPr lang="en-US" dirty="0"/>
          </a:p>
          <a:p>
            <a:r>
              <a:rPr lang="el-GR" dirty="0"/>
              <a:t>Αποτελεί μια κρίσιμη παράμετρο του εκλογικού ανταγωνισμού καθώς αφού θεωρείται ότι αποτυπώνει τις διαμορφωθείσες εντυπώσεις της «κοινής γνώμης σχετικά με το εκλογικό αποτέλεσμα </a:t>
            </a:r>
          </a:p>
          <a:p>
            <a:r>
              <a:rPr lang="el-GR" dirty="0"/>
              <a:t>(</a:t>
            </a:r>
            <a:r>
              <a:rPr lang="en-US" dirty="0"/>
              <a:t>Neumann 1993)</a:t>
            </a:r>
            <a:endParaRPr lang="el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00C125-A730-8F9B-ABF5-CF4A98EE83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7938" y="2689523"/>
            <a:ext cx="4183062" cy="2823566"/>
          </a:xfrm>
        </p:spPr>
      </p:pic>
    </p:spTree>
    <p:extLst>
      <p:ext uri="{BB962C8B-B14F-4D97-AF65-F5344CB8AC3E}">
        <p14:creationId xmlns:p14="http://schemas.microsoft.com/office/powerpoint/2010/main" val="25536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Καταλληλότερος Πρωθυπουργός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αποτύπωση του Καταλληλότερου Πρωθυπουργού  γίνεται με την εξής ερώτηση:</a:t>
            </a:r>
          </a:p>
          <a:p>
            <a:r>
              <a:rPr lang="el-GR" dirty="0"/>
              <a:t>Ανεξάρτητα από τις κομματικές σας προτιμήσεις, αν είχατε να επιλέξετε πρωθυπουργό της χώρας μεταξύ του Χ και του Ψ, ποιον θα επιλέγατε;</a:t>
            </a:r>
          </a:p>
        </p:txBody>
      </p:sp>
    </p:spTree>
    <p:extLst>
      <p:ext uri="{BB962C8B-B14F-4D97-AF65-F5344CB8AC3E}">
        <p14:creationId xmlns:p14="http://schemas.microsoft.com/office/powerpoint/2010/main" val="3449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Καταλληλότερος Πρωθυπουργός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Υιοθετήθηκε από την αγγλοσαξονική βιβλιογραφία και στόχο έχει να μετρήσει την ενδεχόμενη επίδραση που ασκούν στη ψήφο οι πολιτικοί αρχηγών των κομμάτων εξουσίας </a:t>
            </a:r>
          </a:p>
          <a:p>
            <a:r>
              <a:rPr lang="el-GR" dirty="0"/>
              <a:t>Ποιος ο λόγος της χρήσης της μεταβλητής;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608908-5F60-A74E-7F3A-F1E6A5F15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7938" y="2704060"/>
            <a:ext cx="4183062" cy="2794493"/>
          </a:xfrm>
        </p:spPr>
      </p:pic>
    </p:spTree>
    <p:extLst>
      <p:ext uri="{BB962C8B-B14F-4D97-AF65-F5344CB8AC3E}">
        <p14:creationId xmlns:p14="http://schemas.microsoft.com/office/powerpoint/2010/main" val="10089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Καταλληλότερη Κυβέρνηση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αποτύπωση της Καταλληλότερης κυβέρνησης  γίνεται με την εξής ερώτηση:</a:t>
            </a:r>
          </a:p>
          <a:p>
            <a:r>
              <a:rPr lang="el-GR" dirty="0"/>
              <a:t>Ανεξάρτητα από τις κομματικές σας προτιμήσεις, μια κυβέρνηση του χ κόμματος, ή μια κυβέρνηση του Ψ κόμματος είναι καλύτερη για τη χώρα;</a:t>
            </a:r>
          </a:p>
          <a:p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0C99FC-0E35-79CA-C540-D2985F0E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56" y="1628800"/>
            <a:ext cx="6264696" cy="49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49B959-068E-24FD-2E70-901A65078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1435"/>
              </p:ext>
            </p:extLst>
          </p:nvPr>
        </p:nvGraphicFramePr>
        <p:xfrm>
          <a:off x="765820" y="692697"/>
          <a:ext cx="10153128" cy="538266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839497">
                  <a:extLst>
                    <a:ext uri="{9D8B030D-6E8A-4147-A177-3AD203B41FA5}">
                      <a16:colId xmlns:a16="http://schemas.microsoft.com/office/drawing/2014/main" val="764909009"/>
                    </a:ext>
                  </a:extLst>
                </a:gridCol>
                <a:gridCol w="5124795">
                  <a:extLst>
                    <a:ext uri="{9D8B030D-6E8A-4147-A177-3AD203B41FA5}">
                      <a16:colId xmlns:a16="http://schemas.microsoft.com/office/drawing/2014/main" val="189846848"/>
                    </a:ext>
                  </a:extLst>
                </a:gridCol>
                <a:gridCol w="3188836">
                  <a:extLst>
                    <a:ext uri="{9D8B030D-6E8A-4147-A177-3AD203B41FA5}">
                      <a16:colId xmlns:a16="http://schemas.microsoft.com/office/drawing/2014/main" val="1478009264"/>
                    </a:ext>
                  </a:extLst>
                </a:gridCol>
              </a:tblGrid>
              <a:tr h="444710">
                <a:tc>
                  <a:txBody>
                    <a:bodyPr/>
                    <a:lstStyle/>
                    <a:p>
                      <a:pPr marL="12827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300" kern="100">
                          <a:effectLst/>
                        </a:rPr>
                        <a:t>Label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300" kern="100">
                          <a:effectLst/>
                        </a:rPr>
                        <a:t>Effect</a:t>
                      </a:r>
                      <a:r>
                        <a:rPr lang="de-DE" sz="1300" kern="100" spc="-70">
                          <a:effectLst/>
                        </a:rPr>
                        <a:t> </a:t>
                      </a:r>
                      <a:r>
                        <a:rPr lang="de-DE" sz="1300" kern="100">
                          <a:effectLst/>
                        </a:rPr>
                        <a:t>on</a:t>
                      </a:r>
                      <a:r>
                        <a:rPr lang="de-DE" sz="1300" kern="100" spc="-70">
                          <a:effectLst/>
                        </a:rPr>
                        <a:t> </a:t>
                      </a:r>
                      <a:r>
                        <a:rPr lang="de-DE" sz="1300" kern="100">
                          <a:effectLst/>
                        </a:rPr>
                        <a:t>...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300" kern="100">
                          <a:effectLst/>
                        </a:rPr>
                        <a:t>Beneficiary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9624120"/>
                  </a:ext>
                </a:extLst>
              </a:tr>
              <a:tr h="443871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de-DE" sz="7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28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Bandwagon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de-DE" sz="7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663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spc="-75">
                          <a:effectLst/>
                        </a:rPr>
                        <a:t>V</a:t>
                      </a:r>
                      <a:r>
                        <a:rPr lang="de-DE" sz="1100" kern="100">
                          <a:effectLst/>
                        </a:rPr>
                        <a:t>ote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de-DE" sz="7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447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stronger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party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8077001"/>
                  </a:ext>
                </a:extLst>
              </a:tr>
              <a:tr h="380101">
                <a:tc>
                  <a:txBody>
                    <a:bodyPr/>
                    <a:lstStyle/>
                    <a:p>
                      <a:pPr marL="128270" marR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Underdog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 marR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spc="-75">
                          <a:effectLst/>
                        </a:rPr>
                        <a:t>V</a:t>
                      </a:r>
                      <a:r>
                        <a:rPr lang="de-DE" sz="1100" kern="100">
                          <a:effectLst/>
                        </a:rPr>
                        <a:t>ote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weaker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party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4486415"/>
                  </a:ext>
                </a:extLst>
              </a:tr>
              <a:tr h="590709">
                <a:tc>
                  <a:txBody>
                    <a:bodyPr/>
                    <a:lstStyle/>
                    <a:p>
                      <a:pPr marL="128270" marR="0">
                        <a:lnSpc>
                          <a:spcPct val="107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Defeatist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 marR="136525">
                        <a:lnSpc>
                          <a:spcPct val="102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spc="-75">
                          <a:effectLst/>
                        </a:rPr>
                        <a:t>V</a:t>
                      </a:r>
                      <a:r>
                        <a:rPr lang="de-DE" sz="1100" kern="100">
                          <a:effectLst/>
                        </a:rPr>
                        <a:t>oter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turnout: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supporters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of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weaker </a:t>
                      </a:r>
                      <a:r>
                        <a:rPr lang="de-DE" sz="1100" kern="100" spc="10">
                          <a:effectLst/>
                        </a:rPr>
                        <a:t>parties</a:t>
                      </a:r>
                      <a:r>
                        <a:rPr lang="de-DE" sz="1100" kern="100" spc="-5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do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not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vote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 marR="0">
                        <a:lnSpc>
                          <a:spcPct val="107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stronger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party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6093198"/>
                  </a:ext>
                </a:extLst>
              </a:tr>
              <a:tr h="590709">
                <a:tc>
                  <a:txBody>
                    <a:bodyPr/>
                    <a:lstStyle/>
                    <a:p>
                      <a:pPr marL="128270" marR="0">
                        <a:lnSpc>
                          <a:spcPct val="107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Lethargy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 marR="183515">
                        <a:lnSpc>
                          <a:spcPct val="102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spc="-75">
                          <a:effectLst/>
                        </a:rPr>
                        <a:t>V</a:t>
                      </a:r>
                      <a:r>
                        <a:rPr lang="de-DE" sz="1100" kern="100">
                          <a:effectLst/>
                        </a:rPr>
                        <a:t>oter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turnout: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supporters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of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strong </a:t>
                      </a:r>
                      <a:r>
                        <a:rPr lang="de-DE" sz="1100" kern="100" spc="10">
                          <a:effectLst/>
                        </a:rPr>
                        <a:t>parties</a:t>
                      </a:r>
                      <a:r>
                        <a:rPr lang="de-DE" sz="1100" kern="100" spc="-5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do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not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vote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 marR="0">
                        <a:lnSpc>
                          <a:spcPct val="107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weaker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party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7578535"/>
                  </a:ext>
                </a:extLst>
              </a:tr>
              <a:tr h="590709">
                <a:tc>
                  <a:txBody>
                    <a:bodyPr/>
                    <a:lstStyle/>
                    <a:p>
                      <a:pPr marL="128270" marR="0">
                        <a:lnSpc>
                          <a:spcPct val="107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Mobilization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 marR="191135">
                        <a:lnSpc>
                          <a:spcPct val="102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spc="-75">
                          <a:effectLst/>
                        </a:rPr>
                        <a:t>V</a:t>
                      </a:r>
                      <a:r>
                        <a:rPr lang="de-DE" sz="1100" kern="100">
                          <a:effectLst/>
                        </a:rPr>
                        <a:t>oter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turnout: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supporters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of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one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or </a:t>
                      </a:r>
                      <a:r>
                        <a:rPr lang="de-DE" sz="1100" kern="100" spc="5">
                          <a:effectLst/>
                        </a:rPr>
                        <a:t>bot</a:t>
                      </a:r>
                      <a:r>
                        <a:rPr lang="de-DE" sz="1100" kern="100" spc="245">
                          <a:effectLst/>
                        </a:rPr>
                        <a:t>h</a:t>
                      </a:r>
                      <a:r>
                        <a:rPr lang="de-DE" sz="1100" kern="100" spc="5">
                          <a:effectLst/>
                        </a:rPr>
                        <a:t>parties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are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more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10">
                          <a:effectLst/>
                        </a:rPr>
                        <a:t>active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marR="249555">
                        <a:lnSpc>
                          <a:spcPct val="102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stronge</a:t>
                      </a:r>
                      <a:r>
                        <a:rPr lang="de-DE" sz="1100" kern="100" spc="-80">
                          <a:effectLst/>
                        </a:rPr>
                        <a:t>r</a:t>
                      </a:r>
                      <a:r>
                        <a:rPr lang="de-DE" sz="1100" kern="100">
                          <a:effectLst/>
                        </a:rPr>
                        <a:t>,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weaker or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both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10">
                          <a:effectLst/>
                        </a:rPr>
                        <a:t>parties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3572897"/>
                  </a:ext>
                </a:extLst>
              </a:tr>
              <a:tr h="608329"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45"/>
                        </a:spcAft>
                      </a:pPr>
                      <a:r>
                        <a:rPr lang="de-DE" sz="6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28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Guillotine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45"/>
                        </a:spcAft>
                      </a:pPr>
                      <a:r>
                        <a:rPr lang="de-DE" sz="6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66370" marR="695325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spc="-75">
                          <a:effectLst/>
                        </a:rPr>
                        <a:t>V</a:t>
                      </a:r>
                      <a:r>
                        <a:rPr lang="de-DE" sz="1100" kern="100">
                          <a:effectLst/>
                        </a:rPr>
                        <a:t>ote: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supporters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of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 spc="15">
                          <a:effectLst/>
                        </a:rPr>
                        <a:t>smaller</a:t>
                      </a:r>
                      <a:r>
                        <a:rPr lang="de-DE" sz="1100" kern="100">
                          <a:effectLst/>
                        </a:rPr>
                        <a:t> vote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for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10">
                          <a:effectLst/>
                        </a:rPr>
                        <a:t>their</a:t>
                      </a:r>
                      <a:r>
                        <a:rPr lang="de-DE" sz="1100" kern="100" spc="-5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second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10">
                          <a:effectLst/>
                        </a:rPr>
                        <a:t>choice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45"/>
                        </a:spcAft>
                      </a:pPr>
                      <a:r>
                        <a:rPr lang="de-DE" sz="6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4541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Large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10">
                          <a:effectLst/>
                        </a:rPr>
                        <a:t>parties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8030397"/>
                  </a:ext>
                </a:extLst>
              </a:tr>
              <a:tr h="818098"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de-DE" sz="6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28270" marR="136525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Facilitating tactics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de-DE" sz="6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66370" marR="13462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spc="-75">
                          <a:effectLst/>
                        </a:rPr>
                        <a:t>V</a:t>
                      </a:r>
                      <a:r>
                        <a:rPr lang="de-DE" sz="1100" kern="100">
                          <a:effectLst/>
                        </a:rPr>
                        <a:t>ote: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supporters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of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a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party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vote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for </a:t>
                      </a:r>
                      <a:r>
                        <a:rPr lang="de-DE" sz="1100" kern="100" spc="10">
                          <a:effectLst/>
                        </a:rPr>
                        <a:t>their</a:t>
                      </a:r>
                      <a:r>
                        <a:rPr lang="de-DE" sz="1100" kern="100" spc="-5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second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 spc="10">
                          <a:effectLst/>
                        </a:rPr>
                        <a:t>choice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30">
                          <a:effectLst/>
                        </a:rPr>
                        <a:t>in</a:t>
                      </a:r>
                      <a:r>
                        <a:rPr lang="de-DE" sz="1100" kern="100" spc="-5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order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to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20">
                          <a:effectLst/>
                        </a:rPr>
                        <a:t>facilitate</a:t>
                      </a:r>
                      <a:r>
                        <a:rPr lang="de-DE" sz="1100" kern="100">
                          <a:effectLst/>
                        </a:rPr>
                        <a:t> a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20">
                          <a:effectLst/>
                        </a:rPr>
                        <a:t>coalition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de-DE" sz="6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4541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other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10">
                          <a:effectLst/>
                        </a:rPr>
                        <a:t>parties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419863"/>
                  </a:ext>
                </a:extLst>
              </a:tr>
              <a:tr h="915431"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40"/>
                        </a:spcAft>
                      </a:pPr>
                      <a:r>
                        <a:rPr lang="de-DE" sz="6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28270" marR="16764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>
                          <a:effectLst/>
                        </a:rPr>
                        <a:t>Preventive tactics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40"/>
                        </a:spcAft>
                      </a:pPr>
                      <a:r>
                        <a:rPr lang="de-DE" sz="600" kern="100">
                          <a:effectLst/>
                        </a:rPr>
                        <a:t> </a:t>
                      </a:r>
                      <a:endParaRPr lang="de-DE" sz="1100" kern="100">
                        <a:effectLst/>
                      </a:endParaRPr>
                    </a:p>
                    <a:p>
                      <a:pPr marL="166370" marR="214630" algn="just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spc="-75">
                          <a:effectLst/>
                        </a:rPr>
                        <a:t>V</a:t>
                      </a:r>
                      <a:r>
                        <a:rPr lang="de-DE" sz="1100" kern="100">
                          <a:effectLst/>
                        </a:rPr>
                        <a:t>ote: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the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supporters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of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a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party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vote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for </a:t>
                      </a:r>
                      <a:r>
                        <a:rPr lang="de-DE" sz="1100" kern="100" spc="10">
                          <a:effectLst/>
                        </a:rPr>
                        <a:t>their</a:t>
                      </a:r>
                      <a:r>
                        <a:rPr lang="de-DE" sz="1100" kern="100" spc="-5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second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 spc="10">
                          <a:effectLst/>
                        </a:rPr>
                        <a:t>choice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30">
                          <a:effectLst/>
                        </a:rPr>
                        <a:t>in</a:t>
                      </a:r>
                      <a:r>
                        <a:rPr lang="de-DE" sz="1100" kern="100" spc="-5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order</a:t>
                      </a:r>
                      <a:r>
                        <a:rPr lang="de-DE" sz="1100" kern="100" spc="-65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to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>
                          <a:effectLst/>
                        </a:rPr>
                        <a:t>prevent a</a:t>
                      </a:r>
                      <a:r>
                        <a:rPr lang="de-DE" sz="1100" kern="100" spc="-60">
                          <a:effectLst/>
                        </a:rPr>
                        <a:t> </a:t>
                      </a:r>
                      <a:r>
                        <a:rPr lang="de-DE" sz="1100" kern="100" spc="15">
                          <a:effectLst/>
                        </a:rPr>
                        <a:t>majority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40"/>
                        </a:spcAft>
                      </a:pPr>
                      <a:r>
                        <a:rPr lang="de-DE" sz="6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</a:endParaRPr>
                    </a:p>
                    <a:p>
                      <a:pPr marL="14541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kern="100" dirty="0">
                          <a:effectLst/>
                        </a:rPr>
                        <a:t>The</a:t>
                      </a:r>
                      <a:r>
                        <a:rPr lang="de-DE" sz="1100" kern="100" spc="-60" dirty="0">
                          <a:effectLst/>
                        </a:rPr>
                        <a:t> </a:t>
                      </a:r>
                      <a:r>
                        <a:rPr lang="de-DE" sz="1100" kern="100" dirty="0" err="1">
                          <a:effectLst/>
                        </a:rPr>
                        <a:t>other</a:t>
                      </a:r>
                      <a:r>
                        <a:rPr lang="de-DE" sz="1100" kern="100" spc="-60" dirty="0">
                          <a:effectLst/>
                        </a:rPr>
                        <a:t> </a:t>
                      </a:r>
                      <a:r>
                        <a:rPr lang="de-DE" sz="1100" kern="100" spc="10" dirty="0" err="1">
                          <a:effectLst/>
                        </a:rPr>
                        <a:t>parties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83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Εκτιμώμενα ποσοστά και στρογγυλοποιήσεις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158" y="1844824"/>
            <a:ext cx="8594429" cy="4196539"/>
          </a:xfrm>
        </p:spPr>
        <p:txBody>
          <a:bodyPr/>
          <a:lstStyle/>
          <a:p>
            <a:r>
              <a:rPr lang="el-GR" dirty="0">
                <a:sym typeface="Wingdings" panose="05000000000000000000" pitchFamily="2" charset="2"/>
              </a:rPr>
              <a:t>Διεθνώς η εκλογική επιρροή δημοσιεύεται σε ποσοστά στρογγυλοποιημένα στον πλησιέστερο ακέραιο</a:t>
            </a:r>
          </a:p>
          <a:p>
            <a:r>
              <a:rPr lang="el-GR" dirty="0"/>
              <a:t>Σε δείγμα 1000 ερωτώμενων με δειγματοληπτικό σφάλμα +/-3% ποσοστά τύπου </a:t>
            </a:r>
            <a:r>
              <a:rPr lang="en-US" dirty="0"/>
              <a:t>36.6</a:t>
            </a:r>
            <a:r>
              <a:rPr lang="el-GR" dirty="0"/>
              <a:t> είναι περιττά </a:t>
            </a:r>
            <a:r>
              <a:rPr lang="el-GR" dirty="0">
                <a:sym typeface="Wingdings" panose="05000000000000000000" pitchFamily="2" charset="2"/>
              </a:rPr>
              <a:t> Αρκεί στρογγυλοποίηση στο </a:t>
            </a:r>
            <a:r>
              <a:rPr lang="en-US" dirty="0">
                <a:sym typeface="Wingdings" panose="05000000000000000000" pitchFamily="2" charset="2"/>
              </a:rPr>
              <a:t>37</a:t>
            </a:r>
            <a:r>
              <a:rPr lang="el-GR" dirty="0">
                <a:sym typeface="Wingdings" panose="05000000000000000000" pitchFamily="2" charset="2"/>
              </a:rPr>
              <a:t> ή έστω στο </a:t>
            </a:r>
            <a:r>
              <a:rPr lang="en-US" dirty="0">
                <a:sym typeface="Wingdings" panose="05000000000000000000" pitchFamily="2" charset="2"/>
              </a:rPr>
              <a:t>36</a:t>
            </a:r>
            <a:r>
              <a:rPr lang="el-GR" dirty="0">
                <a:sym typeface="Wingdings" panose="05000000000000000000" pitchFamily="2" charset="2"/>
              </a:rPr>
              <a:t>.5</a:t>
            </a:r>
          </a:p>
          <a:p>
            <a:r>
              <a:rPr lang="el-GR" dirty="0">
                <a:sym typeface="Wingdings" panose="05000000000000000000" pitchFamily="2" charset="2"/>
              </a:rPr>
              <a:t>Η εκτίμηση μισής μονάδας (0.5%) ίσως βοήθα μόνο στην αποτίμηση της επιρροής των μικρών κομμάτων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5195A-0357-8522-AAC0-626EB58C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6" y="3905672"/>
            <a:ext cx="1179125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l-GR" dirty="0"/>
              <a:t>όρος στάθμιση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στάθμιση αποτελεί βασική τεχνική διόρθωσης πρωτογενών δεδομένων στις δειγματοληπτικές έρευνες κοινής γνώμης </a:t>
            </a:r>
            <a:endParaRPr lang="en-US" dirty="0"/>
          </a:p>
          <a:p>
            <a:r>
              <a:rPr lang="el-GR" dirty="0"/>
              <a:t>Η στάθμιση γίνεται με μεταβλητές των οποίων οι πληθυσμιακές τιμές είναι γνωστές</a:t>
            </a:r>
          </a:p>
          <a:p>
            <a:r>
              <a:rPr lang="el-GR" dirty="0"/>
              <a:t>Διακρίνεται σε δυο κατηγορίες: </a:t>
            </a: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791341425"/>
              </p:ext>
            </p:extLst>
          </p:nvPr>
        </p:nvGraphicFramePr>
        <p:xfrm>
          <a:off x="1773932" y="4005064"/>
          <a:ext cx="5328592" cy="251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0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Πολιτική στάθμιση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Πραγματοποιείται με τη μεταβλητή της προηγούμενης ψήφου (</a:t>
            </a:r>
            <a:r>
              <a:rPr lang="en-US" dirty="0"/>
              <a:t>past vote), </a:t>
            </a:r>
            <a:r>
              <a:rPr lang="el-GR" dirty="0"/>
              <a:t>βάσει του επίσημου αποτελέσματος των εκάστοτε βουλευτικών εκλογών</a:t>
            </a:r>
          </a:p>
          <a:p>
            <a:r>
              <a:rPr lang="el-GR" dirty="0"/>
              <a:t>Παλαιότερα αποτελούσε τη βασική μέθοδο βελτίωσης των πρωτογενών αποτελεσμάτων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Μεθοδολογικά προβλήματα πολιτικής Στάθμισης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Αρκετοί ψηφοφόροι δεν απαντούν ανεπηρέαστα η ειλικρινά στο τι ψήφισαν στις προηγούμενες εκλογές</a:t>
            </a:r>
          </a:p>
          <a:p>
            <a:r>
              <a:rPr lang="el-GR" dirty="0"/>
              <a:t>Η καθιέρωση πολλαπλών και διαφορετικού τύπου εκλογικών αναμετρήσεων (ευρωεκλογές, περιφερειακές, βουλευτικές)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3612131792"/>
              </p:ext>
            </p:extLst>
          </p:nvPr>
        </p:nvGraphicFramePr>
        <p:xfrm>
          <a:off x="6094413" y="3789040"/>
          <a:ext cx="5642891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4413" y="5733256"/>
            <a:ext cx="564289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1400" dirty="0"/>
              <a:t>* Απαντούν τι ψήφισαν με βάση τη σημερινή εκλογική προτίμηση</a:t>
            </a:r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586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Μεθοδολογικά προβλήματα πολιτικής Στάθμισης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l-GR" dirty="0"/>
              <a:t>Οι εταιρίες που σταθμίζουν με την προηγούμενη ψήφο προσπαθούν να υπολογίσουν το «φυσιολογικό» ποσοστό εσφαλμένης ανάκλησης (</a:t>
            </a:r>
            <a:r>
              <a:rPr lang="en-US" dirty="0"/>
              <a:t>false recall)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το ποσοστό εκείνων που ψήφισαν διαφορετικό κόμμα στη πραγματικότητα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45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Παραδοσιακή Μέθοδος διόρθωσης  πρωτογενών αποτελεσμάτων η οποία τείνει να αφήσει τη θέση σε νεότερες στατιστικές τεχνικές όπως η ανάλυση χρονολογικών σειρών</a:t>
            </a:r>
          </a:p>
          <a:p>
            <a:r>
              <a:rPr lang="el-GR" dirty="0"/>
              <a:t>Αποτελεί στατιστική τεχνική με πολλά προβλήματα</a:t>
            </a:r>
          </a:p>
          <a:p>
            <a:r>
              <a:rPr lang="el-GR" dirty="0"/>
              <a:t>Εάν στόχο τη βελτίωση των δεδομένων και όχι την προπαγάνδα μάλλον δεν θεωρείται επιτυχημένη καθώς τις περισσότερες φορές αποτυγχάνει να διορθώσει την μεροληψία των δημοσκοπήσεων</a:t>
            </a:r>
          </a:p>
        </p:txBody>
      </p:sp>
    </p:spTree>
    <p:extLst>
      <p:ext uri="{BB962C8B-B14F-4D97-AF65-F5344CB8AC3E}">
        <p14:creationId xmlns:p14="http://schemas.microsoft.com/office/powerpoint/2010/main" val="3505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χρονολογικών σειρών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εκλογική επιρροή υπολογίζεται μέσα από τη μελέτη όλων των διαθέσιμων μηνιαίων δημοσκοπήσεων που γίνονται έως τότε (π.χ. </a:t>
            </a:r>
            <a:r>
              <a:rPr lang="en-US" dirty="0"/>
              <a:t>Public Issue)</a:t>
            </a:r>
            <a:endParaRPr lang="el-GR" dirty="0"/>
          </a:p>
          <a:p>
            <a:r>
              <a:rPr lang="el-GR" dirty="0"/>
              <a:t>Αυτό αποτελεί και βασικό πλεονέκτημα της μεθόδου σε σχέση με την πολιτική στάθμιση που υπολογίζει την εκλογική επιρροή με το </a:t>
            </a:r>
            <a:r>
              <a:rPr lang="en-US" dirty="0"/>
              <a:t>past vote</a:t>
            </a:r>
          </a:p>
          <a:p>
            <a:endParaRPr lang="el-GR" dirty="0"/>
          </a:p>
          <a:p>
            <a:r>
              <a:rPr lang="el-GR" dirty="0"/>
              <a:t>Ουσιαστικά γίνεται ένας συνδυασμός της μελέτης των βραχυχρόνιων και μακροχρόνιων τάσεων</a:t>
            </a:r>
          </a:p>
        </p:txBody>
      </p:sp>
    </p:spTree>
    <p:extLst>
      <p:ext uri="{BB962C8B-B14F-4D97-AF65-F5344CB8AC3E}">
        <p14:creationId xmlns:p14="http://schemas.microsoft.com/office/powerpoint/2010/main" val="25930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0984D-921D-405A-8626-907E88187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1305</Words>
  <Application>Microsoft Office PowerPoint</Application>
  <PresentationFormat>Custom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Trebuchet MS</vt:lpstr>
      <vt:lpstr>Wingdings</vt:lpstr>
      <vt:lpstr>Wingdings 3</vt:lpstr>
      <vt:lpstr>Facet</vt:lpstr>
      <vt:lpstr>PowerPoint Presentation</vt:lpstr>
      <vt:lpstr>Προεκλογικές και μη-προεκλογικές έρευνες</vt:lpstr>
      <vt:lpstr>Εκτιμώμενα ποσοστά και στρογγυλοποιήσεις</vt:lpstr>
      <vt:lpstr>O όρος στάθμιση</vt:lpstr>
      <vt:lpstr>Πολιτική στάθμιση</vt:lpstr>
      <vt:lpstr>Μεθοδολογικά προβλήματα πολιτικής Στάθμισης</vt:lpstr>
      <vt:lpstr>Μεθοδολογικά προβλήματα πολιτικής Στάθμισης</vt:lpstr>
      <vt:lpstr>Συμπεράσματα</vt:lpstr>
      <vt:lpstr>Ανάλυση χρονολογικών σειρών</vt:lpstr>
      <vt:lpstr>Βραχυχρόνιες Τάσεις</vt:lpstr>
      <vt:lpstr>Μακροχρόνιες τάσεις</vt:lpstr>
      <vt:lpstr>Τρόπος μέτρησης των τάσεων</vt:lpstr>
      <vt:lpstr>Συνδυασμός των τάσεων</vt:lpstr>
      <vt:lpstr>Προβλήματα της Μεθόδου</vt:lpstr>
      <vt:lpstr>ΜΕΤΑΒΛΗΤΕΣ ΔΗΜΟΣΚΟΠΗΣΕΩΝ</vt:lpstr>
      <vt:lpstr>Βασικές Μεταβλητές</vt:lpstr>
      <vt:lpstr>Πρόθεση ψήφου</vt:lpstr>
      <vt:lpstr>Πρόθεση ψήφου</vt:lpstr>
      <vt:lpstr>PowerPoint Presentation</vt:lpstr>
      <vt:lpstr>Παράσταση Νίκης</vt:lpstr>
      <vt:lpstr>Παράσταση Νίκης</vt:lpstr>
      <vt:lpstr>Καταλληλότερος Πρωθυπουργός</vt:lpstr>
      <vt:lpstr>Καταλληλότερος Πρωθυπουργός</vt:lpstr>
      <vt:lpstr>Καταλληλότερη Κυβέρνηση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2017-05-26T12:04:29Z</dcterms:created>
  <dcterms:modified xsi:type="dcterms:W3CDTF">2024-05-21T12:21:07Z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