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81" r:id="rId2"/>
    <p:sldId id="382" r:id="rId3"/>
    <p:sldId id="388" r:id="rId4"/>
    <p:sldId id="396" r:id="rId5"/>
    <p:sldId id="311" r:id="rId6"/>
    <p:sldId id="390" r:id="rId7"/>
    <p:sldId id="391" r:id="rId8"/>
    <p:sldId id="392" r:id="rId9"/>
    <p:sldId id="393" r:id="rId10"/>
    <p:sldId id="394" r:id="rId11"/>
    <p:sldId id="395" r:id="rId12"/>
    <p:sldId id="321" r:id="rId13"/>
    <p:sldId id="298" r:id="rId14"/>
    <p:sldId id="299" r:id="rId15"/>
    <p:sldId id="381" r:id="rId16"/>
    <p:sldId id="300" r:id="rId17"/>
    <p:sldId id="400" r:id="rId18"/>
    <p:sldId id="398" r:id="rId19"/>
    <p:sldId id="399" r:id="rId20"/>
    <p:sldId id="373" r:id="rId21"/>
    <p:sldId id="374" r:id="rId22"/>
    <p:sldId id="375" r:id="rId23"/>
    <p:sldId id="376" r:id="rId24"/>
    <p:sldId id="378" r:id="rId25"/>
    <p:sldId id="383" r:id="rId26"/>
    <p:sldId id="384" r:id="rId27"/>
    <p:sldId id="387" r:id="rId28"/>
    <p:sldId id="386" r:id="rId29"/>
    <p:sldId id="397" r:id="rId30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Courier New" panose="02070309020205020404" pitchFamily="49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Courier New" panose="02070309020205020404" pitchFamily="49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Courier New" panose="02070309020205020404" pitchFamily="49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Courier New" panose="02070309020205020404" pitchFamily="49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Courier New" panose="02070309020205020404" pitchFamily="49" charset="0"/>
        <a:ea typeface="+mn-ea"/>
        <a:cs typeface="+mn-cs"/>
      </a:defRPr>
    </a:lvl5pPr>
    <a:lvl6pPr marL="2286000" algn="l" defTabSz="914400" rtl="0" eaLnBrk="1" latinLnBrk="0" hangingPunct="1">
      <a:defRPr sz="2800" i="1" kern="1200">
        <a:solidFill>
          <a:schemeClr val="tx1"/>
        </a:solidFill>
        <a:latin typeface="Courier New" panose="02070309020205020404" pitchFamily="49" charset="0"/>
        <a:ea typeface="+mn-ea"/>
        <a:cs typeface="+mn-cs"/>
      </a:defRPr>
    </a:lvl6pPr>
    <a:lvl7pPr marL="2743200" algn="l" defTabSz="914400" rtl="0" eaLnBrk="1" latinLnBrk="0" hangingPunct="1">
      <a:defRPr sz="2800" i="1" kern="1200">
        <a:solidFill>
          <a:schemeClr val="tx1"/>
        </a:solidFill>
        <a:latin typeface="Courier New" panose="02070309020205020404" pitchFamily="49" charset="0"/>
        <a:ea typeface="+mn-ea"/>
        <a:cs typeface="+mn-cs"/>
      </a:defRPr>
    </a:lvl7pPr>
    <a:lvl8pPr marL="3200400" algn="l" defTabSz="914400" rtl="0" eaLnBrk="1" latinLnBrk="0" hangingPunct="1">
      <a:defRPr sz="2800" i="1" kern="1200">
        <a:solidFill>
          <a:schemeClr val="tx1"/>
        </a:solidFill>
        <a:latin typeface="Courier New" panose="02070309020205020404" pitchFamily="49" charset="0"/>
        <a:ea typeface="+mn-ea"/>
        <a:cs typeface="+mn-cs"/>
      </a:defRPr>
    </a:lvl8pPr>
    <a:lvl9pPr marL="3657600" algn="l" defTabSz="914400" rtl="0" eaLnBrk="1" latinLnBrk="0" hangingPunct="1">
      <a:defRPr sz="2800" i="1" kern="1200">
        <a:solidFill>
          <a:schemeClr val="tx1"/>
        </a:solidFill>
        <a:latin typeface="Courier New" panose="02070309020205020404" pitchFamily="4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FF6600"/>
    <a:srgbClr val="000000"/>
    <a:srgbClr val="FF3300"/>
    <a:srgbClr val="292929"/>
    <a:srgbClr val="FFCC66"/>
    <a:srgbClr val="FFFF99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 autoAdjust="0"/>
    <p:restoredTop sz="98635" autoAdjust="0"/>
  </p:normalViewPr>
  <p:slideViewPr>
    <p:cSldViewPr>
      <p:cViewPr varScale="1">
        <p:scale>
          <a:sx n="107" d="100"/>
          <a:sy n="107" d="100"/>
        </p:scale>
        <p:origin x="468" y="108"/>
      </p:cViewPr>
      <p:guideLst>
        <p:guide orient="horz" pos="2160"/>
        <p:guide pos="283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1542" y="-96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B91C2B77-43E1-B099-0A64-9677FDA07F1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5" tIns="47723" rIns="95445" bIns="47723" numCol="1" anchor="t" anchorCtr="0" compatLnSpc="1">
            <a:prstTxWarp prst="textNoShape">
              <a:avLst/>
            </a:prstTxWarp>
          </a:bodyPr>
          <a:lstStyle>
            <a:lvl1pPr algn="l">
              <a:defRPr sz="13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94BE7AB-D10B-2BF9-D81C-F191DA9C2F5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5" tIns="47723" rIns="95445" bIns="47723" numCol="1" anchor="t" anchorCtr="0" compatLnSpc="1">
            <a:prstTxWarp prst="textNoShape">
              <a:avLst/>
            </a:prstTxWarp>
          </a:bodyPr>
          <a:lstStyle>
            <a:lvl1pPr algn="r">
              <a:defRPr sz="13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13F7FDB8-4ED3-F797-6D90-96CF94C87AB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5" tIns="47723" rIns="95445" bIns="47723" numCol="1" anchor="b" anchorCtr="0" compatLnSpc="1">
            <a:prstTxWarp prst="textNoShape">
              <a:avLst/>
            </a:prstTxWarp>
          </a:bodyPr>
          <a:lstStyle>
            <a:lvl1pPr algn="l">
              <a:defRPr sz="13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41C6E2D4-4FCF-AA94-701A-CC56C6607D1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5" tIns="47723" rIns="95445" bIns="47723" numCol="1" anchor="b" anchorCtr="0" compatLnSpc="1">
            <a:prstTxWarp prst="textNoShape">
              <a:avLst/>
            </a:prstTxWarp>
          </a:bodyPr>
          <a:lstStyle>
            <a:lvl1pPr algn="r">
              <a:defRPr sz="1300"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738E046-7490-4AA8-A32A-2D4DF7779FFC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E7B9A0F-4E69-B490-238B-32842AA0A1E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5" tIns="47723" rIns="95445" bIns="47723" numCol="1" anchor="t" anchorCtr="0" compatLnSpc="1">
            <a:prstTxWarp prst="textNoShape">
              <a:avLst/>
            </a:prstTxWarp>
          </a:bodyPr>
          <a:lstStyle>
            <a:lvl1pPr algn="l">
              <a:defRPr sz="13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74D3600C-C58B-4B66-A063-C3C5398B6E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5" tIns="47723" rIns="95445" bIns="47723" numCol="1" anchor="t" anchorCtr="0" compatLnSpc="1">
            <a:prstTxWarp prst="textNoShape">
              <a:avLst/>
            </a:prstTxWarp>
          </a:bodyPr>
          <a:lstStyle>
            <a:lvl1pPr algn="r">
              <a:defRPr sz="13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D14E69B-6884-E76B-8730-A70801DEB5C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9688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9878C7C1-502F-4B65-F16A-FBE45CFDC09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2513"/>
            <a:ext cx="520382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5" tIns="47723" rIns="95445" bIns="477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Textformatierung des Masters zu bearbeiten.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FFBCE5DE-036D-9F19-2D8E-9426C8C8B99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5" tIns="47723" rIns="95445" bIns="47723" numCol="1" anchor="b" anchorCtr="0" compatLnSpc="1">
            <a:prstTxWarp prst="textNoShape">
              <a:avLst/>
            </a:prstTxWarp>
          </a:bodyPr>
          <a:lstStyle>
            <a:lvl1pPr algn="l">
              <a:defRPr sz="13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AE859613-5D1A-7C82-3633-2C7D2F9444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185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5" tIns="47723" rIns="95445" bIns="47723" numCol="1" anchor="b" anchorCtr="0" compatLnSpc="1">
            <a:prstTxWarp prst="textNoShape">
              <a:avLst/>
            </a:prstTxWarp>
          </a:bodyPr>
          <a:lstStyle>
            <a:lvl1pPr algn="r">
              <a:defRPr sz="1300"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2050E5D-2263-4B6B-A181-5E7F9F3C8AE8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86F8E1F9-81CC-685E-0177-65AC9398E6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2800" i="1"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algn="ctr">
              <a:defRPr sz="2800" i="1"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algn="ctr">
              <a:defRPr sz="2800" i="1"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algn="ctr">
              <a:defRPr sz="2800" i="1"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algn="ctr">
              <a:defRPr sz="2800" i="1"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r"/>
            <a:fld id="{5B4E6302-A2ED-4231-BC64-965B4D7B6635}" type="slidenum">
              <a:rPr lang="de-DE" altLang="en-US" sz="1300" i="0">
                <a:latin typeface="Times New Roman" panose="02020603050405020304" pitchFamily="18" charset="0"/>
              </a:rPr>
              <a:pPr algn="r"/>
              <a:t>1</a:t>
            </a:fld>
            <a:endParaRPr lang="de-DE" altLang="en-US" sz="1300" i="0">
              <a:latin typeface="Times New Roman" panose="02020603050405020304" pitchFamily="18" charset="0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18DB5AC1-D76B-8AC2-00EA-90CE65ACC2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5DEB5BDD-0948-9818-B2FF-8EAF103840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67A6CE-A7A9-4627-32E1-7F536CB83D2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587C5-06F2-4E09-9192-99894A64978D}" type="slidenum">
              <a:rPr lang="en-US" altLang="en-US"/>
              <a:pPr>
                <a:defRPr/>
              </a:pPr>
              <a:t>‹#›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184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281352A-1B09-B8DF-C05C-37BBD2AFBFB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A36E9-2C4B-4E90-8AF2-D8CE9763E17C}" type="slidenum">
              <a:rPr lang="en-US" altLang="en-US"/>
              <a:pPr>
                <a:defRPr/>
              </a:pPr>
              <a:t>‹#›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428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461125" y="381000"/>
            <a:ext cx="1997075" cy="571500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68313" y="381000"/>
            <a:ext cx="5840412" cy="571500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E7535A5-FFCF-0EA7-54B2-23F2CEDF870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E55FA-11FF-4A35-A463-FD3E9051ACF0}" type="slidenum">
              <a:rPr lang="en-US" altLang="en-US"/>
              <a:pPr>
                <a:defRPr/>
              </a:pPr>
              <a:t>‹#›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66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8313" y="381000"/>
            <a:ext cx="7989887" cy="5334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68313" y="1125538"/>
            <a:ext cx="3917950" cy="4970462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38663" y="1125538"/>
            <a:ext cx="3919537" cy="4970462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8231DF-04F6-1B08-555B-3A751669E8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FC33E-9CB0-4B81-AA9E-FF1EB138E590}" type="slidenum">
              <a:rPr lang="en-US" altLang="en-US"/>
              <a:pPr>
                <a:defRPr/>
              </a:pPr>
              <a:t>‹#›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935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8313" y="381000"/>
            <a:ext cx="7989887" cy="5334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68313" y="1125538"/>
            <a:ext cx="3917950" cy="4970462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38663" y="1125538"/>
            <a:ext cx="3919537" cy="2408237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538663" y="3686175"/>
            <a:ext cx="3919537" cy="24098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9A5342-B3CD-6999-757F-9FD22BA5D9B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3E728-F604-498C-85C8-B81D1AAEC759}" type="slidenum">
              <a:rPr lang="en-US" altLang="en-US"/>
              <a:pPr>
                <a:defRPr/>
              </a:pPr>
              <a:t>‹#›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82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468313" y="381000"/>
            <a:ext cx="7989887" cy="5334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68313" y="1125538"/>
            <a:ext cx="3917950" cy="2408237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38663" y="1125538"/>
            <a:ext cx="3919537" cy="2408237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8313" y="3686175"/>
            <a:ext cx="3917950" cy="24098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538663" y="3686175"/>
            <a:ext cx="3919537" cy="24098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D072A0-7F1C-B403-78C5-8F78F7E45E7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DD613-174A-48AC-A91E-4AE4FC794C73}" type="slidenum">
              <a:rPr lang="en-US" altLang="en-US"/>
              <a:pPr>
                <a:defRPr/>
              </a:pPr>
              <a:t>‹#›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05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86481BC-266A-3190-2287-98F456C5AA3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3519C-C27A-407D-AF30-6B4520A50E04}" type="slidenum">
              <a:rPr lang="en-US" altLang="en-US"/>
              <a:pPr>
                <a:defRPr/>
              </a:pPr>
              <a:t>‹#›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94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4F3DD09-F11D-D729-A104-6B458B93E5C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A050D-AAAE-49BE-A848-1F57EE2CCCF5}" type="slidenum">
              <a:rPr lang="en-US" altLang="en-US"/>
              <a:pPr>
                <a:defRPr/>
              </a:pPr>
              <a:t>‹#›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429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391795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38663" y="1125538"/>
            <a:ext cx="3919537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F84CE29-E658-FC59-7AB7-1055FDE6734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70496-9C03-42F6-8D0D-6985525E3527}" type="slidenum">
              <a:rPr lang="en-US" altLang="en-US"/>
              <a:pPr>
                <a:defRPr/>
              </a:pPr>
              <a:t>‹#›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778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6BC7C9-E926-7877-B2B2-B9327D7AC20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03731-308B-4905-A07A-7E0B3CC07F23}" type="slidenum">
              <a:rPr lang="en-US" altLang="en-US"/>
              <a:pPr>
                <a:defRPr/>
              </a:pPr>
              <a:t>‹#›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39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BA8F108-4549-4F9F-E62B-FD43DF5947F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7C4D3-4C41-42E4-89EA-103C415C1C0E}" type="slidenum">
              <a:rPr lang="en-US" altLang="en-US"/>
              <a:pPr>
                <a:defRPr/>
              </a:pPr>
              <a:t>‹#›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419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E03A9D3-322D-3A31-4E96-4F82A0C570E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73C55-518D-480D-8D07-6F0E85B1E872}" type="slidenum">
              <a:rPr lang="en-US" altLang="en-US"/>
              <a:pPr>
                <a:defRPr/>
              </a:pPr>
              <a:t>‹#›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455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AF2095F-BF93-F891-E00D-8158A80D7BA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E3BB8-ABAE-4781-907D-7D8811CBC166}" type="slidenum">
              <a:rPr lang="en-US" altLang="en-US"/>
              <a:pPr>
                <a:defRPr/>
              </a:pPr>
              <a:t>‹#›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02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50094DB-700D-9969-6A80-313F8886C0B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F6148-8D97-4CDF-B7A9-B518D8C7E4E2}" type="slidenum">
              <a:rPr lang="en-US" altLang="en-US"/>
              <a:pPr>
                <a:defRPr/>
              </a:pPr>
              <a:t>‹#›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918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9766756-612E-85C6-E887-5386302ED1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81000"/>
            <a:ext cx="79898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C03BFF-46B2-C11F-B50F-665ADE6ED9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7989887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First level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0F74149-327A-D69B-4960-3078A884BE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i="0" smtClean="0">
                <a:solidFill>
                  <a:srgbClr val="FF6600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F58ABFB-87C0-4EC6-919F-AEAC0AE6730A}" type="slidenum">
              <a:rPr lang="en-US" altLang="en-US"/>
              <a:pPr>
                <a:defRPr/>
              </a:pPr>
              <a:t>‹#›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029" name="Line 12">
            <a:extLst>
              <a:ext uri="{FF2B5EF4-FFF2-40B4-BE49-F238E27FC236}">
                <a16:creationId xmlns:a16="http://schemas.microsoft.com/office/drawing/2014/main" id="{6BC2BB84-09D8-A01E-783D-4CF165809B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914400"/>
            <a:ext cx="8061325" cy="0"/>
          </a:xfrm>
          <a:prstGeom prst="line">
            <a:avLst/>
          </a:prstGeom>
          <a:noFill/>
          <a:ln w="158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FF66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FF66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FF66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FF66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FF6600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FF6600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FF6600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FF6600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600" b="1">
          <a:solidFill>
            <a:srgbClr val="FF6600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»"/>
        <a:defRPr sz="24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ebdings" panose="05030102010509060703" pitchFamily="18" charset="2"/>
        <a:buChar char="4"/>
        <a:defRPr sz="2000">
          <a:solidFill>
            <a:srgbClr val="333333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›"/>
        <a:defRPr>
          <a:solidFill>
            <a:srgbClr val="333333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1600">
          <a:solidFill>
            <a:srgbClr val="333333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-"/>
        <a:defRPr sz="1400">
          <a:solidFill>
            <a:srgbClr val="333333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-"/>
        <a:defRPr sz="1400">
          <a:solidFill>
            <a:srgbClr val="333333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-"/>
        <a:defRPr sz="1400">
          <a:solidFill>
            <a:srgbClr val="333333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-"/>
        <a:defRPr sz="1400">
          <a:solidFill>
            <a:srgbClr val="333333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-"/>
        <a:defRPr sz="1400">
          <a:solidFill>
            <a:srgbClr val="333333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2.png"/><Relationship Id="rId18" Type="http://schemas.openxmlformats.org/officeDocument/2006/relationships/oleObject" Target="../embeddings/oleObject11.bin"/><Relationship Id="rId3" Type="http://schemas.openxmlformats.org/officeDocument/2006/relationships/image" Target="../media/image7.png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14.png"/><Relationship Id="rId2" Type="http://schemas.openxmlformats.org/officeDocument/2006/relationships/oleObject" Target="../embeddings/oleObject3.bin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15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0.png"/><Relationship Id="rId14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4 - Θέση αριθμού διαφάνειας">
            <a:extLst>
              <a:ext uri="{FF2B5EF4-FFF2-40B4-BE49-F238E27FC236}">
                <a16:creationId xmlns:a16="http://schemas.microsoft.com/office/drawing/2014/main" id="{F48A96B5-F7BC-DB95-0374-CA37A837211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4098BCE-38BF-4F9C-95C2-DF738DD4A890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012A10C4-58ED-E201-C241-5C7B0AC9B2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/>
              <a:t>Ανάλυση Δημοσιογραφικού Λόγου</a:t>
            </a:r>
            <a:endParaRPr lang="en-GB" altLang="en-US"/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C13A6107-E477-FFB4-D416-F46C02BC4A2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6875" y="2636838"/>
            <a:ext cx="8207375" cy="3171825"/>
          </a:xfrm>
        </p:spPr>
        <p:txBody>
          <a:bodyPr/>
          <a:lstStyle/>
          <a:p>
            <a:pPr algn="ctr">
              <a:lnSpc>
                <a:spcPct val="120000"/>
              </a:lnSpc>
              <a:buFontTx/>
              <a:buNone/>
            </a:pPr>
            <a:r>
              <a:rPr lang="el-GR" altLang="en-US" sz="1600" b="1" dirty="0"/>
              <a:t>Σπύρος Α. Μοσχονάς</a:t>
            </a:r>
            <a:br>
              <a:rPr lang="en-GB" altLang="en-US" sz="1600" b="1" dirty="0"/>
            </a:br>
            <a:endParaRPr lang="en-GB" altLang="en-US" sz="1600" b="1" dirty="0"/>
          </a:p>
          <a:p>
            <a:pPr algn="ctr">
              <a:lnSpc>
                <a:spcPct val="120000"/>
              </a:lnSpc>
              <a:buFontTx/>
              <a:buNone/>
            </a:pPr>
            <a:r>
              <a:rPr lang="el-GR" altLang="en-US" sz="2800" b="1" dirty="0">
                <a:latin typeface="Arial" panose="020B0604020202020204" pitchFamily="34" charset="0"/>
              </a:rPr>
              <a:t>Στερεοτυπικά είδη</a:t>
            </a:r>
          </a:p>
          <a:p>
            <a:pPr algn="ctr">
              <a:lnSpc>
                <a:spcPct val="120000"/>
              </a:lnSpc>
              <a:buFontTx/>
              <a:buNone/>
            </a:pPr>
            <a:r>
              <a:rPr lang="el-GR" altLang="en-US" i="1" dirty="0"/>
              <a:t>Αθλητικό ρεπορτάζ</a:t>
            </a:r>
            <a:r>
              <a:rPr lang="en-GB" altLang="en-US" i="1" dirty="0"/>
              <a:t> </a:t>
            </a:r>
            <a:endParaRPr lang="el-GR" altLang="en-US" i="1" dirty="0"/>
          </a:p>
          <a:p>
            <a:pPr algn="ctr">
              <a:lnSpc>
                <a:spcPct val="120000"/>
              </a:lnSpc>
              <a:buFontTx/>
              <a:buNone/>
            </a:pPr>
            <a:endParaRPr lang="el-GR" altLang="en-US" dirty="0"/>
          </a:p>
          <a:p>
            <a:pPr algn="ctr">
              <a:lnSpc>
                <a:spcPct val="120000"/>
              </a:lnSpc>
              <a:buFontTx/>
              <a:buNone/>
            </a:pPr>
            <a:r>
              <a:rPr lang="el-GR" altLang="en-US" sz="1400" dirty="0"/>
              <a:t>25/10/2022</a:t>
            </a:r>
            <a:endParaRPr lang="en-GB" altLang="en-US" sz="1400" dirty="0"/>
          </a:p>
        </p:txBody>
      </p:sp>
      <p:pic>
        <p:nvPicPr>
          <p:cNvPr id="4101" name="Picture 2" descr="athina2">
            <a:extLst>
              <a:ext uri="{FF2B5EF4-FFF2-40B4-BE49-F238E27FC236}">
                <a16:creationId xmlns:a16="http://schemas.microsoft.com/office/drawing/2014/main" id="{709F0AEF-FCCF-56DE-992A-C4AB5E037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7477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5">
            <a:extLst>
              <a:ext uri="{FF2B5EF4-FFF2-40B4-BE49-F238E27FC236}">
                <a16:creationId xmlns:a16="http://schemas.microsoft.com/office/drawing/2014/main" id="{0B946C48-CD25-ADFC-CDAD-6E9F587DE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371600"/>
            <a:ext cx="5486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l-GR" altLang="en-US" sz="1600" i="0">
                <a:solidFill>
                  <a:srgbClr val="000000"/>
                </a:solidFill>
              </a:rPr>
              <a:t>Πανεπιστήμιο Αθηνών</a:t>
            </a:r>
            <a:endParaRPr lang="en-GB" altLang="en-US" sz="1600" i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el-GR" altLang="en-US" sz="1600" i="0">
                <a:solidFill>
                  <a:srgbClr val="000000"/>
                </a:solidFill>
              </a:rPr>
              <a:t>Τμήμα Επικοινωνίας και ΜΜΕ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3 - Θέση αριθμού διαφάνειας">
            <a:extLst>
              <a:ext uri="{FF2B5EF4-FFF2-40B4-BE49-F238E27FC236}">
                <a16:creationId xmlns:a16="http://schemas.microsoft.com/office/drawing/2014/main" id="{B914A8DA-49F1-0552-454D-45737B22542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1E9F6C-B89D-42A0-86F8-8DDCCA02CE79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CFD6B329-CB11-461A-DBCF-8B126B0C03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Διαδεδομένα μεταφορικά σχήματα (Π. Πολίτης, </a:t>
            </a:r>
            <a:r>
              <a:rPr lang="el-GR" altLang="en-US" i="1"/>
              <a:t>ΖΕ</a:t>
            </a:r>
            <a:r>
              <a:rPr lang="el-GR" altLang="en-US"/>
              <a:t> 9, 2009)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D971982E-EC72-108E-7CCD-85C7E33BC5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n-US" sz="2600"/>
              <a:t>Ο ποδοσφαιρικός αγώνας είναι φιλοξενία</a:t>
            </a:r>
            <a:r>
              <a:rPr lang="el-GR" altLang="en-US"/>
              <a:t> (μια ομάδα </a:t>
            </a:r>
            <a:r>
              <a:rPr lang="el-GR" altLang="en-US" i="1"/>
              <a:t>υποδέχεται</a:t>
            </a:r>
            <a:r>
              <a:rPr lang="el-GR" altLang="en-US"/>
              <a:t>, </a:t>
            </a:r>
            <a:r>
              <a:rPr lang="el-GR" altLang="en-US" i="1"/>
              <a:t>φιλοξενεί</a:t>
            </a:r>
            <a:r>
              <a:rPr lang="el-GR" altLang="en-US"/>
              <a:t> μιαν άλλη)</a:t>
            </a:r>
          </a:p>
          <a:p>
            <a:r>
              <a:rPr lang="el-GR" altLang="en-US" sz="2600"/>
              <a:t>Η νίκη είναι επιτυχής στόχευση</a:t>
            </a:r>
            <a:r>
              <a:rPr lang="el-GR" altLang="en-US"/>
              <a:t> (μια ομάδα </a:t>
            </a:r>
            <a:r>
              <a:rPr lang="el-GR" altLang="en-US" i="1"/>
              <a:t>πετυχαίνει</a:t>
            </a:r>
            <a:r>
              <a:rPr lang="el-GR" altLang="en-US"/>
              <a:t> νίκη) </a:t>
            </a:r>
          </a:p>
          <a:p>
            <a:r>
              <a:rPr lang="el-GR" altLang="en-US" sz="2600"/>
              <a:t>Το σκοράρισμα είναι επιτυχής στόχευση</a:t>
            </a:r>
            <a:r>
              <a:rPr lang="el-GR" altLang="en-US"/>
              <a:t> (ένας παίκτης </a:t>
            </a:r>
            <a:r>
              <a:rPr lang="el-GR" altLang="en-US" i="1"/>
              <a:t>πετυχαίνει γκολ</a:t>
            </a:r>
            <a:r>
              <a:rPr lang="el-GR" altLang="en-US"/>
              <a:t>, </a:t>
            </a:r>
            <a:r>
              <a:rPr lang="el-GR" altLang="en-US" i="1"/>
              <a:t>βρίσκει στόχο</a:t>
            </a:r>
            <a:r>
              <a:rPr lang="el-GR" altLang="en-US"/>
              <a:t>· πρβλ. </a:t>
            </a:r>
            <a:r>
              <a:rPr lang="el-GR" altLang="en-US" i="1"/>
              <a:t>εύστοχο</a:t>
            </a:r>
            <a:r>
              <a:rPr lang="el-GR" altLang="en-US"/>
              <a:t> φάουλ ή πέναλτι) </a:t>
            </a:r>
          </a:p>
          <a:p>
            <a:r>
              <a:rPr lang="el-GR" altLang="en-US" sz="2600"/>
              <a:t>Η νίκη είναι πορισμός κέρδους</a:t>
            </a:r>
            <a:r>
              <a:rPr lang="el-GR" altLang="en-US"/>
              <a:t> (μια ομάδα </a:t>
            </a:r>
            <a:r>
              <a:rPr lang="el-GR" altLang="en-US" i="1"/>
              <a:t>κερδίζει</a:t>
            </a:r>
            <a:r>
              <a:rPr lang="el-GR" altLang="en-US"/>
              <a:t> μιαν άλλη) </a:t>
            </a:r>
          </a:p>
          <a:p>
            <a:r>
              <a:rPr lang="el-GR" altLang="en-US" sz="2600"/>
              <a:t>Η νίκη είναι υπέρβαση εμποδίου</a:t>
            </a:r>
            <a:r>
              <a:rPr lang="el-GR" altLang="en-US"/>
              <a:t> (μια ομάδα </a:t>
            </a:r>
            <a:r>
              <a:rPr lang="el-GR" altLang="en-US" i="1"/>
              <a:t>περνά</a:t>
            </a:r>
            <a:r>
              <a:rPr lang="el-GR" altLang="en-US"/>
              <a:t> ή </a:t>
            </a:r>
            <a:r>
              <a:rPr lang="el-GR" altLang="en-US" i="1"/>
              <a:t>ξεπερνά το εμπόδιο</a:t>
            </a:r>
            <a:r>
              <a:rPr lang="el-GR" altLang="en-US"/>
              <a:t> μιας άλλης) </a:t>
            </a:r>
          </a:p>
        </p:txBody>
      </p:sp>
    </p:spTree>
    <p:extLst>
      <p:ext uri="{BB962C8B-B14F-4D97-AF65-F5344CB8AC3E}">
        <p14:creationId xmlns:p14="http://schemas.microsoft.com/office/powerpoint/2010/main" val="657684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3 - Θέση αριθμού διαφάνειας">
            <a:extLst>
              <a:ext uri="{FF2B5EF4-FFF2-40B4-BE49-F238E27FC236}">
                <a16:creationId xmlns:a16="http://schemas.microsoft.com/office/drawing/2014/main" id="{476C92CF-65A7-8294-6792-6AF4BAB9315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17326A7-2D65-48D0-93AE-D79011A97E33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627" name="Picture 9" descr="0226468011">
            <a:extLst>
              <a:ext uri="{FF2B5EF4-FFF2-40B4-BE49-F238E27FC236}">
                <a16:creationId xmlns:a16="http://schemas.microsoft.com/office/drawing/2014/main" id="{B1BBEF45-12EC-A9CE-B597-C4985296B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076700"/>
            <a:ext cx="1655762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">
            <a:extLst>
              <a:ext uri="{FF2B5EF4-FFF2-40B4-BE49-F238E27FC236}">
                <a16:creationId xmlns:a16="http://schemas.microsoft.com/office/drawing/2014/main" id="{5FD9566E-0330-AF76-4C80-77D6B9CE6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Διαδεδομένα μεταφορικά σχήματα (Π. Πολίτης, </a:t>
            </a:r>
            <a:r>
              <a:rPr lang="el-GR" altLang="en-US" i="1"/>
              <a:t>ΖΕ</a:t>
            </a:r>
            <a:r>
              <a:rPr lang="el-GR" altLang="en-US"/>
              <a:t> 9, 2009)</a:t>
            </a:r>
          </a:p>
        </p:txBody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48D4EE1A-EFC9-5F0F-C013-68CC8722B4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7989887" cy="35988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altLang="en-US" sz="2600"/>
              <a:t>Το σκοράρισμα είναι δημιουργία / μορφοποίηση</a:t>
            </a:r>
            <a:r>
              <a:rPr lang="el-GR" altLang="en-US"/>
              <a:t> (ένας παίκτης </a:t>
            </a:r>
            <a:r>
              <a:rPr lang="el-GR" altLang="en-US" i="1"/>
              <a:t>δημιουργεί γκολ</a:t>
            </a:r>
            <a:r>
              <a:rPr lang="el-GR" altLang="en-US"/>
              <a:t>, </a:t>
            </a:r>
            <a:r>
              <a:rPr lang="el-GR" altLang="en-US" i="1"/>
              <a:t>διαμορφώνει το σκορ</a:t>
            </a:r>
            <a:r>
              <a:rPr lang="el-GR" altLang="en-US"/>
              <a:t>) </a:t>
            </a:r>
          </a:p>
          <a:p>
            <a:pPr>
              <a:lnSpc>
                <a:spcPct val="90000"/>
              </a:lnSpc>
            </a:pPr>
            <a:r>
              <a:rPr lang="el-GR" altLang="en-US" sz="2600"/>
              <a:t>Το σκοράρισμα είναι σήμανση</a:t>
            </a:r>
            <a:r>
              <a:rPr lang="el-GR" altLang="en-US"/>
              <a:t> (ένας παίκτης </a:t>
            </a:r>
            <a:r>
              <a:rPr lang="el-GR" altLang="en-US" i="1"/>
              <a:t>σημειώνει γκολ</a:t>
            </a:r>
            <a:r>
              <a:rPr lang="el-GR" altLang="en-US"/>
              <a:t>, </a:t>
            </a:r>
            <a:r>
              <a:rPr lang="el-GR" altLang="en-US" i="1"/>
              <a:t>γράφει</a:t>
            </a:r>
            <a:r>
              <a:rPr lang="el-GR" altLang="en-US"/>
              <a:t> το τάδε σκορ, </a:t>
            </a:r>
            <a:r>
              <a:rPr lang="el-GR" altLang="en-US" i="1"/>
              <a:t>βάζει την υπογραφή του</a:t>
            </a:r>
            <a:r>
              <a:rPr lang="el-GR" altLang="en-US"/>
              <a:t> ή </a:t>
            </a:r>
            <a:r>
              <a:rPr lang="el-GR" altLang="en-US" i="1"/>
              <a:t>σφραγίζει</a:t>
            </a:r>
            <a:r>
              <a:rPr lang="el-GR" altLang="en-US"/>
              <a:t> τη νίκη) </a:t>
            </a:r>
          </a:p>
          <a:p>
            <a:pPr>
              <a:lnSpc>
                <a:spcPct val="90000"/>
              </a:lnSpc>
            </a:pPr>
            <a:r>
              <a:rPr lang="el-GR" altLang="en-US" sz="2600"/>
              <a:t>Το σκοράρισμα είναι δοχείο</a:t>
            </a:r>
            <a:r>
              <a:rPr lang="el-GR" altLang="en-US"/>
              <a:t> (</a:t>
            </a:r>
            <a:r>
              <a:rPr lang="en-US" altLang="en-US"/>
              <a:t>container</a:t>
            </a:r>
            <a:r>
              <a:rPr lang="el-GR" altLang="en-US"/>
              <a:t>) (ένας παίκτης </a:t>
            </a:r>
            <a:r>
              <a:rPr lang="el-GR" altLang="en-US" i="1"/>
              <a:t>ανοίγει/κλείνει</a:t>
            </a:r>
            <a:r>
              <a:rPr lang="el-GR" altLang="en-US"/>
              <a:t> </a:t>
            </a:r>
            <a:r>
              <a:rPr lang="el-GR" altLang="en-US" i="1"/>
              <a:t>το σκορ</a:t>
            </a:r>
            <a:r>
              <a:rPr lang="el-GR" altLang="en-US"/>
              <a:t> ή </a:t>
            </a:r>
            <a:r>
              <a:rPr lang="el-GR" altLang="en-US" i="1"/>
              <a:t>το σκορ</a:t>
            </a:r>
            <a:r>
              <a:rPr lang="el-GR" altLang="en-US"/>
              <a:t> </a:t>
            </a:r>
            <a:r>
              <a:rPr lang="el-GR" altLang="en-US" i="1"/>
              <a:t>α</a:t>
            </a:r>
            <a:r>
              <a:rPr lang="el-GR" altLang="en-US" i="1">
                <a:solidFill>
                  <a:srgbClr val="FF6600"/>
                </a:solidFill>
              </a:rPr>
              <a:t>νοίγει/κλεί</a:t>
            </a:r>
            <a:r>
              <a:rPr lang="el-GR" altLang="en-US" i="1"/>
              <a:t>νει</a:t>
            </a:r>
            <a:r>
              <a:rPr lang="el-GR" altLang="en-US"/>
              <a:t>) </a:t>
            </a:r>
          </a:p>
        </p:txBody>
      </p:sp>
      <p:pic>
        <p:nvPicPr>
          <p:cNvPr id="26630" name="Picture 5" descr="b100043">
            <a:extLst>
              <a:ext uri="{FF2B5EF4-FFF2-40B4-BE49-F238E27FC236}">
                <a16:creationId xmlns:a16="http://schemas.microsoft.com/office/drawing/2014/main" id="{D546362B-6339-635B-F0CE-259E2EFEC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4149725"/>
            <a:ext cx="1668463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6">
            <a:extLst>
              <a:ext uri="{FF2B5EF4-FFF2-40B4-BE49-F238E27FC236}">
                <a16:creationId xmlns:a16="http://schemas.microsoft.com/office/drawing/2014/main" id="{F5C4978F-BD17-7CC5-9547-9BB1CC3AD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782888"/>
            <a:ext cx="7989887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endParaRPr lang="el-GR" altLang="en-US" i="0"/>
          </a:p>
        </p:txBody>
      </p:sp>
      <p:sp>
        <p:nvSpPr>
          <p:cNvPr id="26632" name="Rectangle 7">
            <a:extLst>
              <a:ext uri="{FF2B5EF4-FFF2-40B4-BE49-F238E27FC236}">
                <a16:creationId xmlns:a16="http://schemas.microsoft.com/office/drawing/2014/main" id="{5FAA143C-7B13-9703-94A1-1BC703781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450" y="4365105"/>
            <a:ext cx="3190726" cy="2042046"/>
          </a:xfrm>
          <a:prstGeom prst="rect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C000"/>
            </a:solidFill>
          </a:ln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l-GR" altLang="en-US" sz="1800" i="0" dirty="0"/>
              <a:t>	</a:t>
            </a:r>
            <a:r>
              <a:rPr lang="en-US" altLang="en-US" sz="1600" i="0" dirty="0"/>
              <a:t>M. Johnson &amp; G. Lakoff, </a:t>
            </a:r>
            <a:r>
              <a:rPr lang="el-GR" altLang="en-US" sz="1600" dirty="0"/>
              <a:t>Ο μεταφορικός λόγος: Ο ρόλος της μεταφοράς στην καθημερινή μας ζωή</a:t>
            </a:r>
            <a:r>
              <a:rPr lang="el-GR" altLang="en-US" sz="1600" i="0" dirty="0"/>
              <a:t>. Θεσσαλονίκη: Εκδόσεις Πανεπιστημίου Μακεδονίας, 2005.</a:t>
            </a:r>
          </a:p>
        </p:txBody>
      </p:sp>
    </p:spTree>
    <p:extLst>
      <p:ext uri="{BB962C8B-B14F-4D97-AF65-F5344CB8AC3E}">
        <p14:creationId xmlns:p14="http://schemas.microsoft.com/office/powerpoint/2010/main" val="186968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6 - Θέση αριθμού διαφάνειας">
            <a:extLst>
              <a:ext uri="{FF2B5EF4-FFF2-40B4-BE49-F238E27FC236}">
                <a16:creationId xmlns:a16="http://schemas.microsoft.com/office/drawing/2014/main" id="{CDA5002C-9718-7914-4F61-BFAE396A82A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991F64C-871D-4BCC-BDCE-7200CDD8222B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Rectangle 14">
            <a:extLst>
              <a:ext uri="{FF2B5EF4-FFF2-40B4-BE49-F238E27FC236}">
                <a16:creationId xmlns:a16="http://schemas.microsoft.com/office/drawing/2014/main" id="{CA3FC330-901E-011E-2168-C180DB43CE10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altLang="en-US" dirty="0" err="1"/>
              <a:t>Κειμενική</a:t>
            </a:r>
            <a:r>
              <a:rPr lang="el-GR" altLang="en-US" dirty="0"/>
              <a:t> οργάνωση: Τίτλοι</a:t>
            </a:r>
            <a:r>
              <a:rPr lang="en-US" altLang="en-US" dirty="0"/>
              <a:t> (</a:t>
            </a:r>
            <a:r>
              <a:rPr lang="el-GR" altLang="en-US" dirty="0"/>
              <a:t>Γλώσσα και Επικοινωνία)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3C3D9D-9955-D6BD-026E-DFDC0E95D24B}"/>
              </a:ext>
            </a:extLst>
          </p:cNvPr>
          <p:cNvSpPr txBox="1"/>
          <p:nvPr/>
        </p:nvSpPr>
        <p:spPr>
          <a:xfrm>
            <a:off x="468313" y="1052513"/>
            <a:ext cx="8207375" cy="3048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457200" algn="ctr">
              <a:defRPr sz="2800" i="1">
                <a:solidFill>
                  <a:schemeClr val="tx1"/>
                </a:solidFill>
                <a:latin typeface="Courier New" panose="02070309020205020404" pitchFamily="49" charset="0"/>
              </a:defRPr>
            </a:lvl1pPr>
            <a:lvl2pPr marL="742950" indent="-285750" algn="ctr">
              <a:defRPr sz="2800" i="1">
                <a:solidFill>
                  <a:schemeClr val="tx1"/>
                </a:solidFill>
                <a:latin typeface="Courier New" panose="02070309020205020404" pitchFamily="49" charset="0"/>
              </a:defRPr>
            </a:lvl2pPr>
            <a:lvl3pPr marL="1143000" indent="-228600" algn="ctr">
              <a:defRPr sz="2800" i="1">
                <a:solidFill>
                  <a:schemeClr val="tx1"/>
                </a:solidFill>
                <a:latin typeface="Courier New" panose="02070309020205020404" pitchFamily="49" charset="0"/>
              </a:defRPr>
            </a:lvl3pPr>
            <a:lvl4pPr marL="1600200" indent="-228600" algn="ctr">
              <a:defRPr sz="2800" i="1">
                <a:solidFill>
                  <a:schemeClr val="tx1"/>
                </a:solidFill>
                <a:latin typeface="Courier New" panose="02070309020205020404" pitchFamily="49" charset="0"/>
              </a:defRPr>
            </a:lvl4pPr>
            <a:lvl5pPr marL="2057400" indent="-228600" algn="ctr">
              <a:defRPr sz="2800" i="1">
                <a:solidFill>
                  <a:schemeClr val="tx1"/>
                </a:solidFill>
                <a:latin typeface="Courier New" panose="02070309020205020404" pitchFamily="49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Courier New" panose="02070309020205020404" pitchFamily="49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Courier New" panose="02070309020205020404" pitchFamily="49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Courier New" panose="02070309020205020404" pitchFamily="49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Courier New" panose="02070309020205020404" pitchFamily="49" charset="0"/>
              </a:defRPr>
            </a:lvl9pPr>
          </a:lstStyle>
          <a:p>
            <a:pPr algn="l"/>
            <a:r>
              <a:rPr lang="el-GR" altLang="en-US" sz="2400" i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- Ένας «ορκισμένος» Ολυμπιακός πήρε τον παθιασμένο και αφιονισμένο Άρη μέσα στο χωράφι της Καλαμαριάς, 3-1</a:t>
            </a:r>
            <a:endParaRPr lang="en-US" altLang="en-US" sz="2400" i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l-GR" altLang="en-US" sz="2400" i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- Ξεκούραστη νίκη. Ο ΠΑΟ 3-1 την Προοδευτική</a:t>
            </a:r>
            <a:endParaRPr lang="en-US" altLang="en-US" sz="2400" i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l-GR" altLang="en-US" sz="2400" i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- «Γηραιός» με καρδιά εφήβου. Ο Ηρακλής μέσα στον Πύργο τον Πανηλειακό 2-1</a:t>
            </a:r>
            <a:endParaRPr lang="en-US" altLang="en-US" sz="2400" i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l-GR" altLang="en-US" sz="2400" i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- Η ΑΕΚ σε τρία λεπτά τελείωσε τον ΟΦΗ 3-0</a:t>
            </a:r>
            <a:endParaRPr lang="en-US" altLang="en-US" sz="2400" i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l-GR" altLang="en-US" sz="2400" i="0">
                <a:solidFill>
                  <a:srgbClr val="0000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- Σαρωτικός ο Πανιώνιος. 6-1 τον Ακράτητο</a:t>
            </a:r>
            <a:endParaRPr lang="en-US" altLang="en-US" sz="2400" i="0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5" name="Εικόνα 6">
            <a:extLst>
              <a:ext uri="{FF2B5EF4-FFF2-40B4-BE49-F238E27FC236}">
                <a16:creationId xmlns:a16="http://schemas.microsoft.com/office/drawing/2014/main" id="{AD293D07-7EC2-8AE2-5159-CFE6AE78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284663"/>
            <a:ext cx="300672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3 - Θέση αριθμού διαφάνειας">
            <a:extLst>
              <a:ext uri="{FF2B5EF4-FFF2-40B4-BE49-F238E27FC236}">
                <a16:creationId xmlns:a16="http://schemas.microsoft.com/office/drawing/2014/main" id="{A77104B2-042F-3432-166B-F6659DF2C7A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23244E6-D750-4DA9-A909-AC3CE18DE22F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CA4E8F4A-E93F-F37C-BDE5-6E111C8FB5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Κειμενική οργάνωση: Περιγραφές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135E46F7-BB4B-39F9-86A6-77AA6ED629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l-GR" altLang="en-US"/>
              <a:t>Οι περιγραφές («ανταποκρίσεις») ακολουθούν ημι-χρονολογική σειρά και βασίζονται σε προ-αξιολογημένα στοιχεία (γκολ, κίτρινες-κόκκινες κάρτες, δοκάρια, πέναλτι, αλλαγές παικτών, ευκαιρίες-φάσεις)</a:t>
            </a:r>
          </a:p>
          <a:p>
            <a:pPr>
              <a:lnSpc>
                <a:spcPct val="110000"/>
              </a:lnSpc>
            </a:pPr>
            <a:r>
              <a:rPr lang="el-GR" altLang="en-US"/>
              <a:t>Πιθανές ενότητες:</a:t>
            </a:r>
          </a:p>
          <a:p>
            <a:pPr lvl="1">
              <a:lnSpc>
                <a:spcPct val="110000"/>
              </a:lnSpc>
            </a:pPr>
            <a:r>
              <a:rPr lang="el-GR" altLang="en-US"/>
              <a:t>Γενική περιγραφή, εκτίμηση, αξιολόγηση</a:t>
            </a:r>
          </a:p>
          <a:p>
            <a:pPr lvl="1">
              <a:lnSpc>
                <a:spcPct val="110000"/>
              </a:lnSpc>
            </a:pPr>
            <a:r>
              <a:rPr lang="el-GR" altLang="en-US"/>
              <a:t>Η περιγραφή του αγώνα </a:t>
            </a:r>
          </a:p>
          <a:p>
            <a:pPr lvl="1">
              <a:lnSpc>
                <a:spcPct val="110000"/>
              </a:lnSpc>
            </a:pPr>
            <a:r>
              <a:rPr lang="el-GR" altLang="en-US"/>
              <a:t>Διακριθέντες</a:t>
            </a:r>
          </a:p>
          <a:p>
            <a:pPr lvl="1">
              <a:lnSpc>
                <a:spcPct val="110000"/>
              </a:lnSpc>
            </a:pPr>
            <a:r>
              <a:rPr lang="el-GR" altLang="en-US"/>
              <a:t>Αξιολόγηση διαιτησίας</a:t>
            </a:r>
          </a:p>
          <a:p>
            <a:pPr lvl="1">
              <a:lnSpc>
                <a:spcPct val="110000"/>
              </a:lnSpc>
            </a:pPr>
            <a:r>
              <a:rPr lang="el-GR" altLang="en-US"/>
              <a:t>Δηλώσεις προπονητών / παικτών</a:t>
            </a:r>
          </a:p>
          <a:p>
            <a:pPr lvl="1">
              <a:lnSpc>
                <a:spcPct val="110000"/>
              </a:lnSpc>
            </a:pPr>
            <a:r>
              <a:rPr lang="el-GR" altLang="en-US"/>
              <a:t>Συνθέσεις ομάδων </a:t>
            </a:r>
          </a:p>
          <a:p>
            <a:pPr>
              <a:lnSpc>
                <a:spcPct val="110000"/>
              </a:lnSpc>
            </a:pPr>
            <a:endParaRPr lang="el-GR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3 - Θέση αριθμού διαφάνειας">
            <a:extLst>
              <a:ext uri="{FF2B5EF4-FFF2-40B4-BE49-F238E27FC236}">
                <a16:creationId xmlns:a16="http://schemas.microsoft.com/office/drawing/2014/main" id="{21231448-A3ED-6323-51A1-57BDFCDDB25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94FB61-811D-4F58-A2F5-16525F311D1B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70F9CB97-AC86-C91D-DD2B-D2C6923D4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Κειμενική οργάνωση: Περιγραφές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9E557F9F-A816-A00E-A700-F3D0AD2884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7989887" cy="1079500"/>
          </a:xfrm>
        </p:spPr>
        <p:txBody>
          <a:bodyPr/>
          <a:lstStyle/>
          <a:p>
            <a:r>
              <a:rPr lang="el-GR" altLang="en-US" sz="2000"/>
              <a:t>Τα στερεοτυπικά χαρακτηριστικά είναι πιο έκδηλα στις περιγραφές αθλητικών συναντήσεων μικρής σημασίας (αγώνες Β′, Γ′ Εθνικής): </a:t>
            </a:r>
          </a:p>
        </p:txBody>
      </p:sp>
      <p:sp>
        <p:nvSpPr>
          <p:cNvPr id="14341" name="Text Box 4">
            <a:extLst>
              <a:ext uri="{FF2B5EF4-FFF2-40B4-BE49-F238E27FC236}">
                <a16:creationId xmlns:a16="http://schemas.microsoft.com/office/drawing/2014/main" id="{4A44FC8B-2B67-78E3-E017-975BDCCDA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205038"/>
            <a:ext cx="7991475" cy="4033837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2000" b="1" i="0">
                <a:latin typeface="Times New Roman" panose="02020603050405020304" pitchFamily="18" charset="0"/>
                <a:cs typeface="Times New Roman" panose="02020603050405020304" pitchFamily="18" charset="0"/>
              </a:rPr>
              <a:t>Ανεβαίνει ο Διαγόρας   		 //       	  Λύγισε 1-0 τον Διγενή</a:t>
            </a:r>
          </a:p>
          <a:p>
            <a:pPr algn="dist">
              <a:spcBef>
                <a:spcPct val="0"/>
              </a:spcBef>
              <a:buClrTx/>
              <a:buFontTx/>
              <a:buNone/>
            </a:pPr>
            <a:r>
              <a:rPr lang="el-GR" altLang="en-US" sz="2000" i="0">
                <a:latin typeface="Times New Roman" panose="02020603050405020304" pitchFamily="18" charset="0"/>
                <a:cs typeface="Times New Roman" panose="02020603050405020304" pitchFamily="18" charset="0"/>
              </a:rPr>
              <a:t>ΡΟΔΟΣ, ανταπόκριση // Στις πρώτες θέσεις της βαθμολογίας παρέμεινε ο Διαγόρας που επιβλήθηκε με 1-0 του Διγενή στο δωδεκανησιακό ντέρμπι του 7ου ομίλου. // Στο 10 ο Σπάρταλης έπιασε το σουτ και η μπάλα σταμά-τησε στο δοκάρι, ενώ την ίδια κατάληξη είχε και η προσπάθεια του Αμπελά στο 15, αφού η μπάλα κόντραρε πρώτα σε σώμα αμυντικού. Ο Διαγόρας άνοιξε το σκορ στο 26, όταν ο Γαλανός εκτέλεσε το κόρνερ και ο Καραμαλίκης με κεφαλιά ψαράκι έκανε το 1-0. // Στο 55 ο Λιάνι εξουδετέ-ρωσε τα διαδοχικά σουτ των Γαλανού και Κρομύδα. Στο 78 ο Λιάνι εξουδετέρωσε το πλασέ του Καστρουνή, ενώ στο αμέσως επόμενο λεπτό ο Καραμαλίκης έπιασε το σουτ και ο Ταμπουράς έδιωξε πάνω στη γραμμή. Στο 90 […] // Καλή ήταν η διαιτησία του Κασκαντήρη (Αθήνας).</a:t>
            </a:r>
            <a:r>
              <a:rPr lang="el-GR" altLang="en-US" sz="1800" i="0">
                <a:latin typeface="Times New Roman" panose="02020603050405020304" pitchFamily="18" charset="0"/>
                <a:cs typeface="Times New Roman" panose="02020603050405020304" pitchFamily="18" charset="0"/>
              </a:rPr>
              <a:t> 							(</a:t>
            </a:r>
            <a:r>
              <a:rPr lang="el-GR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Ο Φίλαθλος</a:t>
            </a:r>
            <a:r>
              <a:rPr lang="el-GR" altLang="en-US" sz="1800" i="0">
                <a:latin typeface="Times New Roman" panose="02020603050405020304" pitchFamily="18" charset="0"/>
                <a:cs typeface="Times New Roman" panose="02020603050405020304" pitchFamily="18" charset="0"/>
              </a:rPr>
              <a:t>, 13/1/2004) </a:t>
            </a:r>
            <a:endParaRPr lang="el-GR" altLang="en-US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26CF5910-BC6E-E4B6-CADD-7A0879A28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908050"/>
            <a:ext cx="4075113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1 - Τίτλος">
            <a:extLst>
              <a:ext uri="{FF2B5EF4-FFF2-40B4-BE49-F238E27FC236}">
                <a16:creationId xmlns:a16="http://schemas.microsoft.com/office/drawing/2014/main" id="{24A21FBD-A69B-A202-FEAB-EAC38C8546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Κειμενική οργάνωση: Περιγραφές</a:t>
            </a: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840A61EA-65B4-6E7A-FA3F-5848A60AA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052513"/>
            <a:ext cx="8135937" cy="5545137"/>
          </a:xfrm>
          <a:solidFill>
            <a:srgbClr val="FF6600">
              <a:alpha val="75000"/>
            </a:srgbClr>
          </a:solidFill>
        </p:spPr>
        <p:txBody>
          <a:bodyPr/>
          <a:lstStyle/>
          <a:p>
            <a:pPr>
              <a:buFontTx/>
              <a:buNone/>
              <a:defRPr/>
            </a:pPr>
            <a:r>
              <a:rPr lang="el-GR" sz="1800" dirty="0">
                <a:solidFill>
                  <a:srgbClr val="C00000"/>
                </a:solidFill>
              </a:rPr>
              <a:t>19:30</a:t>
            </a:r>
            <a:r>
              <a:rPr lang="el-GR" sz="1800" dirty="0">
                <a:solidFill>
                  <a:schemeClr val="tx1"/>
                </a:solidFill>
              </a:rPr>
              <a:t> Ο Ολυμπιακός στη σέντρα, ο </a:t>
            </a:r>
            <a:r>
              <a:rPr lang="el-GR" sz="1800" dirty="0" err="1">
                <a:solidFill>
                  <a:schemeClr val="tx1"/>
                </a:solidFill>
              </a:rPr>
              <a:t>Σαριέγκι</a:t>
            </a:r>
            <a:r>
              <a:rPr lang="el-GR" sz="1800" dirty="0">
                <a:solidFill>
                  <a:schemeClr val="tx1"/>
                </a:solidFill>
              </a:rPr>
              <a:t> διάλεξε να στείλει τον </a:t>
            </a:r>
            <a:r>
              <a:rPr lang="el-GR" sz="1800" dirty="0" err="1">
                <a:solidFill>
                  <a:schemeClr val="tx1"/>
                </a:solidFill>
              </a:rPr>
              <a:t>Καπίνο</a:t>
            </a:r>
            <a:r>
              <a:rPr lang="el-GR" sz="1800" dirty="0">
                <a:solidFill>
                  <a:schemeClr val="tx1"/>
                </a:solidFill>
              </a:rPr>
              <a:t> απέναντι από την πλευρά της Θύρας 7... </a:t>
            </a:r>
          </a:p>
          <a:p>
            <a:pPr>
              <a:buFontTx/>
              <a:buNone/>
              <a:defRPr/>
            </a:pPr>
            <a:r>
              <a:rPr lang="el-GR" sz="1800" dirty="0">
                <a:solidFill>
                  <a:srgbClr val="C00000"/>
                </a:solidFill>
              </a:rPr>
              <a:t>19:30</a:t>
            </a:r>
            <a:r>
              <a:rPr lang="el-GR" sz="1800" dirty="0">
                <a:solidFill>
                  <a:schemeClr val="tx1"/>
                </a:solidFill>
              </a:rPr>
              <a:t> Άρχισε ο αγώνας... </a:t>
            </a:r>
          </a:p>
          <a:p>
            <a:pPr>
              <a:buFontTx/>
              <a:buNone/>
              <a:defRPr/>
            </a:pPr>
            <a:r>
              <a:rPr lang="el-GR" sz="1800" dirty="0">
                <a:solidFill>
                  <a:srgbClr val="C00000"/>
                </a:solidFill>
              </a:rPr>
              <a:t>19:32</a:t>
            </a:r>
            <a:r>
              <a:rPr lang="el-GR" sz="1800" dirty="0">
                <a:solidFill>
                  <a:schemeClr val="tx1"/>
                </a:solidFill>
              </a:rPr>
              <a:t> </a:t>
            </a:r>
            <a:r>
              <a:rPr lang="el-GR" sz="1800" dirty="0">
                <a:solidFill>
                  <a:schemeClr val="accent4">
                    <a:lumMod val="10000"/>
                  </a:schemeClr>
                </a:solidFill>
              </a:rPr>
              <a:t>2'</a:t>
            </a:r>
            <a:r>
              <a:rPr lang="el-GR" sz="1800" dirty="0">
                <a:solidFill>
                  <a:schemeClr val="tx1"/>
                </a:solidFill>
              </a:rPr>
              <a:t> Φάουλ του Σπυρόπουλου στον </a:t>
            </a:r>
            <a:r>
              <a:rPr lang="el-GR" sz="1800" dirty="0" err="1">
                <a:solidFill>
                  <a:schemeClr val="tx1"/>
                </a:solidFill>
              </a:rPr>
              <a:t>Μακούν</a:t>
            </a:r>
            <a:r>
              <a:rPr lang="el-GR" sz="1800" dirty="0">
                <a:solidFill>
                  <a:schemeClr val="tx1"/>
                </a:solidFill>
              </a:rPr>
              <a:t> λίγο έξω από την περιοχή... </a:t>
            </a:r>
          </a:p>
          <a:p>
            <a:pPr>
              <a:buFontTx/>
              <a:buNone/>
              <a:defRPr/>
            </a:pPr>
            <a:r>
              <a:rPr lang="el-GR" sz="1800" dirty="0">
                <a:solidFill>
                  <a:srgbClr val="C00000"/>
                </a:solidFill>
              </a:rPr>
              <a:t>19:33</a:t>
            </a:r>
            <a:r>
              <a:rPr lang="el-GR" sz="1800" dirty="0">
                <a:solidFill>
                  <a:schemeClr val="tx1"/>
                </a:solidFill>
              </a:rPr>
              <a:t> </a:t>
            </a:r>
            <a:r>
              <a:rPr lang="el-GR" sz="1800" dirty="0">
                <a:solidFill>
                  <a:schemeClr val="accent4">
                    <a:lumMod val="10000"/>
                  </a:schemeClr>
                </a:solidFill>
              </a:rPr>
              <a:t>3' </a:t>
            </a:r>
            <a:r>
              <a:rPr lang="el-GR" sz="1800" dirty="0">
                <a:solidFill>
                  <a:schemeClr val="tx1"/>
                </a:solidFill>
              </a:rPr>
              <a:t>Ο </a:t>
            </a:r>
            <a:r>
              <a:rPr lang="el-GR" sz="1800" dirty="0" err="1">
                <a:solidFill>
                  <a:schemeClr val="tx1"/>
                </a:solidFill>
              </a:rPr>
              <a:t>Χολέμπας</a:t>
            </a:r>
            <a:r>
              <a:rPr lang="el-GR" sz="1800" dirty="0">
                <a:solidFill>
                  <a:schemeClr val="tx1"/>
                </a:solidFill>
              </a:rPr>
              <a:t> εκτέλεσε το φάουλ, η μπάλα πέρασε πάνω από το οριζόντιο δοκάρι </a:t>
            </a:r>
          </a:p>
          <a:p>
            <a:pPr>
              <a:buFontTx/>
              <a:buNone/>
              <a:defRPr/>
            </a:pPr>
            <a:r>
              <a:rPr lang="el-GR" sz="1800" dirty="0">
                <a:solidFill>
                  <a:srgbClr val="C00000"/>
                </a:solidFill>
              </a:rPr>
              <a:t>19:35</a:t>
            </a:r>
            <a:r>
              <a:rPr lang="el-GR" sz="1800" dirty="0">
                <a:solidFill>
                  <a:schemeClr val="accent4">
                    <a:lumMod val="10000"/>
                  </a:schemeClr>
                </a:solidFill>
              </a:rPr>
              <a:t> 5' </a:t>
            </a:r>
            <a:r>
              <a:rPr lang="el-GR" sz="1800" dirty="0">
                <a:solidFill>
                  <a:schemeClr val="tx1"/>
                </a:solidFill>
              </a:rPr>
              <a:t>Βαθιά μπαλιά στον </a:t>
            </a:r>
            <a:r>
              <a:rPr lang="el-GR" sz="1800" dirty="0" err="1">
                <a:solidFill>
                  <a:schemeClr val="tx1"/>
                </a:solidFill>
              </a:rPr>
              <a:t>Τζιμπούρ</a:t>
            </a:r>
            <a:r>
              <a:rPr lang="el-GR" sz="1800" dirty="0">
                <a:solidFill>
                  <a:schemeClr val="tx1"/>
                </a:solidFill>
              </a:rPr>
              <a:t>, ο </a:t>
            </a:r>
            <a:r>
              <a:rPr lang="el-GR" sz="1800" dirty="0" err="1">
                <a:solidFill>
                  <a:schemeClr val="tx1"/>
                </a:solidFill>
              </a:rPr>
              <a:t>Καπίνο</a:t>
            </a:r>
            <a:r>
              <a:rPr lang="el-GR" sz="1800" dirty="0">
                <a:solidFill>
                  <a:schemeClr val="tx1"/>
                </a:solidFill>
              </a:rPr>
              <a:t> βγήκε και μάζεψε... </a:t>
            </a:r>
          </a:p>
          <a:p>
            <a:pPr>
              <a:buFontTx/>
              <a:buNone/>
              <a:defRPr/>
            </a:pPr>
            <a:r>
              <a:rPr lang="el-GR" sz="1800" dirty="0">
                <a:solidFill>
                  <a:srgbClr val="C00000"/>
                </a:solidFill>
              </a:rPr>
              <a:t>19:43</a:t>
            </a:r>
            <a:r>
              <a:rPr lang="el-GR" sz="1800" dirty="0">
                <a:solidFill>
                  <a:schemeClr val="tx1"/>
                </a:solidFill>
              </a:rPr>
              <a:t> </a:t>
            </a:r>
            <a:r>
              <a:rPr lang="el-GR" sz="1800" dirty="0">
                <a:solidFill>
                  <a:schemeClr val="accent4">
                    <a:lumMod val="10000"/>
                  </a:schemeClr>
                </a:solidFill>
              </a:rPr>
              <a:t>13' </a:t>
            </a:r>
            <a:r>
              <a:rPr lang="el-GR" sz="1800" dirty="0">
                <a:solidFill>
                  <a:schemeClr val="tx1"/>
                </a:solidFill>
              </a:rPr>
              <a:t>Κάθετη του </a:t>
            </a:r>
            <a:r>
              <a:rPr lang="el-GR" sz="1800" dirty="0" err="1">
                <a:solidFill>
                  <a:schemeClr val="tx1"/>
                </a:solidFill>
              </a:rPr>
              <a:t>Μακούν</a:t>
            </a:r>
            <a:r>
              <a:rPr lang="el-GR" sz="1800" dirty="0">
                <a:solidFill>
                  <a:schemeClr val="tx1"/>
                </a:solidFill>
              </a:rPr>
              <a:t> στο </a:t>
            </a:r>
            <a:r>
              <a:rPr lang="el-GR" sz="1800" dirty="0" err="1">
                <a:solidFill>
                  <a:schemeClr val="tx1"/>
                </a:solidFill>
              </a:rPr>
              <a:t>Τζιμπούρ</a:t>
            </a:r>
            <a:r>
              <a:rPr lang="el-GR" sz="1800" dirty="0">
                <a:solidFill>
                  <a:schemeClr val="tx1"/>
                </a:solidFill>
              </a:rPr>
              <a:t>, αλλά η πάσα ήταν λίγο δυνατή και ο </a:t>
            </a:r>
            <a:r>
              <a:rPr lang="el-GR" sz="1800" dirty="0" err="1">
                <a:solidFill>
                  <a:schemeClr val="tx1"/>
                </a:solidFill>
              </a:rPr>
              <a:t>Καπίνο</a:t>
            </a:r>
            <a:r>
              <a:rPr lang="el-GR" sz="1800" dirty="0">
                <a:solidFill>
                  <a:schemeClr val="tx1"/>
                </a:solidFill>
              </a:rPr>
              <a:t> μάζεψε</a:t>
            </a:r>
          </a:p>
          <a:p>
            <a:pPr>
              <a:buFontTx/>
              <a:buNone/>
              <a:defRPr/>
            </a:pPr>
            <a:r>
              <a:rPr lang="el-GR" sz="1800" dirty="0">
                <a:solidFill>
                  <a:srgbClr val="C00000"/>
                </a:solidFill>
              </a:rPr>
              <a:t>19:44</a:t>
            </a:r>
            <a:r>
              <a:rPr lang="el-GR" sz="1800" dirty="0">
                <a:solidFill>
                  <a:schemeClr val="tx1"/>
                </a:solidFill>
              </a:rPr>
              <a:t> </a:t>
            </a:r>
            <a:r>
              <a:rPr lang="el-GR" sz="1800" dirty="0">
                <a:solidFill>
                  <a:schemeClr val="accent4">
                    <a:lumMod val="10000"/>
                  </a:schemeClr>
                </a:solidFill>
              </a:rPr>
              <a:t>14' </a:t>
            </a:r>
            <a:r>
              <a:rPr lang="el-GR" sz="1800" dirty="0">
                <a:solidFill>
                  <a:schemeClr val="tx1"/>
                </a:solidFill>
              </a:rPr>
              <a:t>Αντεπίθεση του ΠΑΟ με τον </a:t>
            </a:r>
            <a:r>
              <a:rPr lang="el-GR" sz="1800" dirty="0" err="1">
                <a:solidFill>
                  <a:schemeClr val="tx1"/>
                </a:solidFill>
              </a:rPr>
              <a:t>Κουίνσι</a:t>
            </a:r>
            <a:r>
              <a:rPr lang="el-GR" sz="1800" dirty="0">
                <a:solidFill>
                  <a:schemeClr val="tx1"/>
                </a:solidFill>
              </a:rPr>
              <a:t> από αριστερά, μπήκε στην περιοχή και την ώρα που έκανε το πλασέ, ο Παπαδόπουλος έκανε την σωτήρια για την ομάδα του κόντρα και έδιωξε σε κόρνερ </a:t>
            </a:r>
          </a:p>
          <a:p>
            <a:pPr>
              <a:buFontTx/>
              <a:buNone/>
              <a:defRPr/>
            </a:pPr>
            <a:r>
              <a:rPr lang="el-GR" sz="1800" dirty="0">
                <a:solidFill>
                  <a:srgbClr val="C00000"/>
                </a:solidFill>
              </a:rPr>
              <a:t>19:45</a:t>
            </a:r>
            <a:r>
              <a:rPr lang="el-GR" sz="1800" dirty="0">
                <a:solidFill>
                  <a:schemeClr val="tx1"/>
                </a:solidFill>
              </a:rPr>
              <a:t> </a:t>
            </a:r>
            <a:r>
              <a:rPr lang="el-GR" sz="1800" dirty="0">
                <a:solidFill>
                  <a:schemeClr val="accent4">
                    <a:lumMod val="10000"/>
                  </a:schemeClr>
                </a:solidFill>
              </a:rPr>
              <a:t>15' </a:t>
            </a:r>
            <a:r>
              <a:rPr lang="el-GR" sz="1800" dirty="0">
                <a:solidFill>
                  <a:schemeClr val="tx1"/>
                </a:solidFill>
              </a:rPr>
              <a:t>Εκτελέστηκε το κόρνερ αλλά απομάκρυναν οι Ερυθρόλευκοι </a:t>
            </a:r>
          </a:p>
          <a:p>
            <a:pPr>
              <a:buFontTx/>
              <a:buNone/>
              <a:defRPr/>
            </a:pPr>
            <a:r>
              <a:rPr lang="el-GR" sz="1800" dirty="0">
                <a:solidFill>
                  <a:srgbClr val="C00000"/>
                </a:solidFill>
              </a:rPr>
              <a:t>19:46</a:t>
            </a:r>
            <a:r>
              <a:rPr lang="el-GR" sz="1800" dirty="0">
                <a:solidFill>
                  <a:schemeClr val="tx1"/>
                </a:solidFill>
              </a:rPr>
              <a:t> 52% Ολυμπιακός, 48% Παναθηναϊκός η κατοχή για την ώρα </a:t>
            </a:r>
          </a:p>
          <a:p>
            <a:pPr>
              <a:buFontTx/>
              <a:buNone/>
              <a:defRPr/>
            </a:pPr>
            <a:r>
              <a:rPr lang="el-GR" sz="1800" dirty="0">
                <a:solidFill>
                  <a:srgbClr val="C00000"/>
                </a:solidFill>
              </a:rPr>
              <a:t>19:46</a:t>
            </a:r>
            <a:r>
              <a:rPr lang="el-GR" sz="1800" dirty="0">
                <a:solidFill>
                  <a:schemeClr val="tx1"/>
                </a:solidFill>
              </a:rPr>
              <a:t> </a:t>
            </a:r>
            <a:r>
              <a:rPr lang="el-GR" sz="1800" dirty="0">
                <a:solidFill>
                  <a:schemeClr val="accent4">
                    <a:lumMod val="10000"/>
                  </a:schemeClr>
                </a:solidFill>
              </a:rPr>
              <a:t>17' </a:t>
            </a:r>
            <a:r>
              <a:rPr lang="el-GR" sz="1800" b="1" dirty="0">
                <a:solidFill>
                  <a:schemeClr val="tx1"/>
                </a:solidFill>
              </a:rPr>
              <a:t>ΓΚΟΛ 0-1</a:t>
            </a:r>
            <a:r>
              <a:rPr lang="el-GR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365" name="3 - Θέση αριθμού διαφάνειας">
            <a:extLst>
              <a:ext uri="{FF2B5EF4-FFF2-40B4-BE49-F238E27FC236}">
                <a16:creationId xmlns:a16="http://schemas.microsoft.com/office/drawing/2014/main" id="{8C48DA6D-E102-D94B-A6AE-4FC43A03DFD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C720F5E-1B42-4886-8EB1-AD0AFB83240B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4 - Θέση αριθμού διαφάνειας">
            <a:extLst>
              <a:ext uri="{FF2B5EF4-FFF2-40B4-BE49-F238E27FC236}">
                <a16:creationId xmlns:a16="http://schemas.microsoft.com/office/drawing/2014/main" id="{C2468D08-3B8C-1AE7-4226-97DBBF5CD91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82DDB5C-F036-407B-8E81-3A2C65F7B473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Rectangle 8">
            <a:extLst>
              <a:ext uri="{FF2B5EF4-FFF2-40B4-BE49-F238E27FC236}">
                <a16:creationId xmlns:a16="http://schemas.microsoft.com/office/drawing/2014/main" id="{94A46728-07E9-DFFC-3C3C-BF5B0ADECF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/>
              <a:t>Περιγραφές αγώνων: Το ντέρμπι</a:t>
            </a:r>
            <a:r>
              <a:rPr lang="en-US" altLang="en-US" dirty="0"/>
              <a:t> (sport24.gr)</a:t>
            </a:r>
            <a:endParaRPr lang="el-GR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C5317-0BCB-6595-7378-9239BDE9C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980728"/>
            <a:ext cx="7104252" cy="5577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A9AD75-40C0-760D-6D97-65437501E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252299"/>
            <a:ext cx="6115904" cy="1362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4E0A74-8D8E-0384-FC20-7CF1E5D17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653" y="2685946"/>
            <a:ext cx="6582694" cy="1486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40AC07-1590-6998-919E-3850FE9F4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065" y="3968005"/>
            <a:ext cx="6897063" cy="914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51EBA3-AF82-728A-71B9-23C53F84D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03" y="4368590"/>
            <a:ext cx="6658904" cy="1648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D5D529-B6CD-CE72-F73E-AA6677541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1065" y="1340063"/>
            <a:ext cx="6982799" cy="48584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EAC3D5-689A-2E49-7024-4123A668A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547" y="2004813"/>
            <a:ext cx="7020905" cy="28483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0B5D03-CF9D-254B-CA3B-436F8D5883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551" y="3680892"/>
            <a:ext cx="7030431" cy="2114845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836AE10F-2E03-0FF4-7509-6D6DA7876E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32" y="1643749"/>
            <a:ext cx="3700253" cy="3700253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6011C7D8-E820-B8FF-4A0A-CD28C9CB29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5" y="1378041"/>
            <a:ext cx="3684561" cy="46057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BE2C2B-3CB7-9118-CB79-0EB3A3D3E9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585" y="1499718"/>
            <a:ext cx="6820852" cy="443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5524F-C68C-5111-0E77-D22AFCF55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Εξελίξεις στις περιγραφές: Η προπονητική αντίληψη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D3202B-A6CB-B3A9-7D2E-7712BFC771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270496-9C03-42F6-8D0D-6985525E3527}" type="slidenum">
              <a:rPr lang="en-US" altLang="en-US" smtClean="0"/>
              <a:pPr>
                <a:defRPr/>
              </a:pPr>
              <a:t>17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pic>
        <p:nvPicPr>
          <p:cNvPr id="7" name="Picture 6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DED2C63B-DC07-9694-79DF-F69DEDBD8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3" t="11863" r="4366" b="-3426"/>
          <a:stretch/>
        </p:blipFill>
        <p:spPr>
          <a:xfrm>
            <a:off x="468313" y="1052736"/>
            <a:ext cx="7524655" cy="3126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BC33C4-B8A2-E6F7-9A7A-B71C80897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04864"/>
            <a:ext cx="4933949" cy="37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8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EF18-F350-1954-36BE-08A60134B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Εξελίξεις στις περιγραφές: Η προπονητική αντίληψη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E81D8-CA77-1A66-C838-EAEAF78746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rgbClr val="FF66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l-GR" sz="1600" dirty="0">
                <a:solidFill>
                  <a:srgbClr val="FF0000"/>
                </a:solidFill>
              </a:rPr>
              <a:t>1960</a:t>
            </a:r>
            <a:r>
              <a:rPr lang="el-GR" sz="1600" dirty="0"/>
              <a:t>: </a:t>
            </a:r>
          </a:p>
          <a:p>
            <a:r>
              <a:rPr lang="el-GR" sz="1600" dirty="0"/>
              <a:t>«Ο ΠΑΟΚ ήταν σαρωτικά ανώτερος», «έπεσαν αμαχητί».</a:t>
            </a:r>
          </a:p>
          <a:p>
            <a:r>
              <a:rPr lang="el-GR" sz="1600" dirty="0"/>
              <a:t>«</a:t>
            </a:r>
            <a:r>
              <a:rPr lang="el-GR" sz="1600" dirty="0" err="1"/>
              <a:t>Παπαεμμανουήλ</a:t>
            </a:r>
            <a:r>
              <a:rPr lang="el-GR" sz="1600" dirty="0"/>
              <a:t>: Μερικά </a:t>
            </a:r>
            <a:r>
              <a:rPr lang="el-GR" sz="1600" dirty="0" err="1"/>
              <a:t>σπρινταρίσματά</a:t>
            </a:r>
            <a:r>
              <a:rPr lang="el-GR" sz="1600" dirty="0"/>
              <a:t> του και ελάχιστα σουτ του δεν ήταν ικανά να μας θυμίσουν τον τεράστιο αυτόν παίκτη. Καμάρας: Άψογος, γενναίος, οξυδερκής, ταχύτατος, </a:t>
            </a:r>
            <a:r>
              <a:rPr lang="el-GR" sz="1600" dirty="0" err="1"/>
              <a:t>εκέρδισε</a:t>
            </a:r>
            <a:r>
              <a:rPr lang="el-GR" sz="1600" dirty="0"/>
              <a:t> όλες τις μονομαχίες [και] </a:t>
            </a:r>
            <a:r>
              <a:rPr lang="el-GR" sz="1600" dirty="0" err="1"/>
              <a:t>επραγματοποίησε</a:t>
            </a:r>
            <a:r>
              <a:rPr lang="el-GR" sz="1600" dirty="0"/>
              <a:t> αρκετές δημιουργικές εφόδους. Παπουλίδης: Ο κέρβερος της παναθηναϊκής αμύνης. Ακούραστος, αεικίνητος, αλύγιστος. Υπήρξε ο αληθινός ηγέτης που οδήγησε τον </a:t>
            </a:r>
            <a:r>
              <a:rPr lang="el-GR" sz="1600" dirty="0" err="1"/>
              <a:t>Παναθηναικόν</a:t>
            </a:r>
            <a:r>
              <a:rPr lang="el-GR" sz="1600" dirty="0"/>
              <a:t> στην χθεσινή του επιτυχία.» </a:t>
            </a:r>
            <a:endParaRPr lang="en-US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0A11E-0F97-813E-7DE3-8FD31051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rgbClr val="FF99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l-GR" sz="1600" dirty="0">
                <a:solidFill>
                  <a:srgbClr val="FF0000"/>
                </a:solidFill>
              </a:rPr>
              <a:t>2010</a:t>
            </a:r>
            <a:r>
              <a:rPr lang="el-GR" sz="1600" dirty="0"/>
              <a:t>: </a:t>
            </a:r>
          </a:p>
          <a:p>
            <a:r>
              <a:rPr lang="el-GR" sz="1600" dirty="0"/>
              <a:t>«το παιχνίδι κρίθηκε στις επιλογές των προπονητών»</a:t>
            </a:r>
          </a:p>
          <a:p>
            <a:r>
              <a:rPr lang="el-GR" sz="1600" dirty="0"/>
              <a:t>«Δεν συνέχισε το καλό πρώτο ημίχρονο το κέντρο του Ολυμπιακού», «κακός αμυντικά ο Ολυμπιακός»,</a:t>
            </a:r>
          </a:p>
          <a:p>
            <a:r>
              <a:rPr lang="el-GR" sz="1600" dirty="0"/>
              <a:t>«4-3-3 το οποίο ο Χιμένεθ άλλαξε σε 4-4-1 για τις ανάγκες του αγώνα.</a:t>
            </a:r>
          </a:p>
          <a:p>
            <a:r>
              <a:rPr lang="el-GR" sz="1600" dirty="0"/>
              <a:t>«Κομβικός ο </a:t>
            </a:r>
            <a:r>
              <a:rPr lang="el-GR" sz="1600" dirty="0" err="1"/>
              <a:t>στόπερ</a:t>
            </a:r>
            <a:r>
              <a:rPr lang="el-GR" sz="1600" dirty="0"/>
              <a:t> των ερυθρολεύκων στην έκβαση του παιχνιδιού ο οποίος τελείωσε τις περισσότερες επιθετικές ενέργειες των πρασίνων», «Ο Ιταλός αποφάσισε να πιέσει τον Ολυμπιακό δίνοντάς του χώρο να τρέξει στις αντεπιθέσεις».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BE7F39-55D7-8B84-C3E2-BA25880A6F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270496-9C03-42F6-8D0D-6985525E3527}" type="slidenum">
              <a:rPr lang="en-US" altLang="en-US" smtClean="0"/>
              <a:pPr>
                <a:defRPr/>
              </a:pPr>
              <a:t>18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98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EF18-F350-1954-36BE-08A60134B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Εξελίξεις στις περιγραφές: Η προπονητική αντίληψη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E81D8-CA77-1A66-C838-EAEAF78746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sz="1600" dirty="0">
                <a:solidFill>
                  <a:srgbClr val="FF0000"/>
                </a:solidFill>
              </a:rPr>
              <a:t>Τακτική</a:t>
            </a:r>
            <a:r>
              <a:rPr lang="el-GR" sz="1600" dirty="0"/>
              <a:t>: «Το παιχνίδι μέχρι στιγμής είναι ισορροπημένο και βασίζεται στις τακτικές επιλογές των δύο προπονητών», «Η επιθετική τακτική της Χ ομάδας την άφησε ευάλωτη στην άμυνα», «Εκπληκτική η τακτική που εφάρμοσε ο τεχνικός της Ψ ομάδας, η οποία ήταν και το βασικό αίτιο της επιτυχίας».</a:t>
            </a:r>
          </a:p>
          <a:p>
            <a:r>
              <a:rPr lang="el-GR" sz="1600" dirty="0">
                <a:solidFill>
                  <a:srgbClr val="FF0000"/>
                </a:solidFill>
              </a:rPr>
              <a:t>Τεχνική</a:t>
            </a:r>
            <a:r>
              <a:rPr lang="el-GR" sz="1600" dirty="0"/>
              <a:t>: «Οι Χ παίκτες φανερά κατώτεροι τεχνικά από τους Ψ, δεν μπόρεσαν να ακολουθήσουν στο σκορ», «Ο Ζ παίκτης είναι εκπληκτικός σε θέματα τεχνικής», «Η Χ ομάδα πήγε το παιχνίδι στην δύναμη, όμως η Ψ παρέμεινε πιστή στην τεχνική της και κέρδισε».</a:t>
            </a:r>
          </a:p>
          <a:p>
            <a:endParaRPr lang="en-US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0A11E-0F97-813E-7DE3-8FD3105179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sz="1600" dirty="0">
                <a:solidFill>
                  <a:srgbClr val="FF0000"/>
                </a:solidFill>
              </a:rPr>
              <a:t>Σύστημα</a:t>
            </a:r>
            <a:r>
              <a:rPr lang="el-GR" sz="1600" dirty="0"/>
              <a:t>: «Ο προπονητής χρησιμοποίησε το σύστημα 4-3-3 για την ομάδα του», «Η ομάδα άλλαξε το σύστημα από 4-4-2 σε 4-2-3-1», «Ο προπονητής ήθελε να παίξει πιο αμυντικά και έτσι επέλεξε το σύστημα 5-4-1».</a:t>
            </a:r>
          </a:p>
          <a:p>
            <a:r>
              <a:rPr lang="el-GR" sz="1600" dirty="0">
                <a:solidFill>
                  <a:srgbClr val="FF0000"/>
                </a:solidFill>
              </a:rPr>
              <a:t>Προπονητής</a:t>
            </a:r>
            <a:r>
              <a:rPr lang="el-GR" sz="1600" dirty="0"/>
              <a:t>: «Ο προπονητής έκανε τραγικό λάθος βάζοντας τον Χ παίκτη στην θέση του Ψ», «Ο προπονητής έκανε λάθος διαχείριση του σκορ και έχασε μόνος του το παιχνίδι», «Εκπληκτικές κινήσεις από τον προπονητή της Χ ομάδας ο οποίος διάβασε το παιχνίδι του αντιπάλου και τον απομόνωσε».</a:t>
            </a:r>
            <a:br>
              <a:rPr lang="el-GR" sz="1600" dirty="0"/>
            </a:br>
            <a:endParaRPr lang="el-GR" sz="1600" dirty="0"/>
          </a:p>
          <a:p>
            <a:pPr marL="0" indent="0">
              <a:buNone/>
            </a:pPr>
            <a:r>
              <a:rPr lang="el-GR" sz="1600" dirty="0">
                <a:solidFill>
                  <a:srgbClr val="FF0000"/>
                </a:solidFill>
              </a:rPr>
              <a:t>     (πτυχιακή εργασία Ν. </a:t>
            </a:r>
            <a:r>
              <a:rPr lang="el-GR" sz="1600" dirty="0" err="1">
                <a:solidFill>
                  <a:srgbClr val="FF0000"/>
                </a:solidFill>
              </a:rPr>
              <a:t>Ροκάκη</a:t>
            </a:r>
            <a:r>
              <a:rPr lang="el-GR" sz="16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BE7F39-55D7-8B84-C3E2-BA25880A6F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270496-9C03-42F6-8D0D-6985525E3527}" type="slidenum">
              <a:rPr lang="en-US" altLang="en-US" smtClean="0"/>
              <a:pPr>
                <a:defRPr/>
              </a:pPr>
              <a:t>19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911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- Τίτλος">
            <a:extLst>
              <a:ext uri="{FF2B5EF4-FFF2-40B4-BE49-F238E27FC236}">
                <a16:creationId xmlns:a16="http://schemas.microsoft.com/office/drawing/2014/main" id="{0E83D5DD-8426-37CF-ADC6-F6233B0EA7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Αθλητικό ρεπορτάζ</a:t>
            </a:r>
          </a:p>
        </p:txBody>
      </p:sp>
      <p:sp>
        <p:nvSpPr>
          <p:cNvPr id="6147" name="2 - Θέση περιεχομένου">
            <a:extLst>
              <a:ext uri="{FF2B5EF4-FFF2-40B4-BE49-F238E27FC236}">
                <a16:creationId xmlns:a16="http://schemas.microsoft.com/office/drawing/2014/main" id="{3DD17A01-CBC7-651F-B334-AF29A79BD1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44551" y="2889250"/>
            <a:ext cx="5903913" cy="1331838"/>
          </a:xfrm>
        </p:spPr>
        <p:txBody>
          <a:bodyPr/>
          <a:lstStyle/>
          <a:p>
            <a:pPr>
              <a:buFontTx/>
              <a:buNone/>
            </a:pPr>
            <a:r>
              <a:rPr lang="el-GR" altLang="en-US" dirty="0"/>
              <a:t>	στη μνήμη του </a:t>
            </a:r>
            <a:br>
              <a:rPr lang="el-GR" altLang="en-US" dirty="0"/>
            </a:br>
            <a:r>
              <a:rPr lang="el-GR" altLang="en-US" dirty="0"/>
              <a:t>Σπύρου Μπουκάλα-</a:t>
            </a:r>
            <a:r>
              <a:rPr lang="el-GR" altLang="en-US" dirty="0" err="1"/>
              <a:t>Καρκαγιάννη</a:t>
            </a:r>
            <a:endParaRPr lang="en-US" altLang="en-US" dirty="0"/>
          </a:p>
          <a:p>
            <a:pPr algn="ctr">
              <a:buFontTx/>
              <a:buNone/>
            </a:pPr>
            <a:r>
              <a:rPr lang="en-US" altLang="en-US" dirty="0">
                <a:sym typeface="Wingdings" panose="05000000000000000000" pitchFamily="2" charset="2"/>
              </a:rPr>
              <a:t></a:t>
            </a:r>
            <a:endParaRPr lang="el-GR" altLang="en-US" dirty="0"/>
          </a:p>
        </p:txBody>
      </p:sp>
      <p:sp>
        <p:nvSpPr>
          <p:cNvPr id="6148" name="3 - Θέση αριθμού διαφάνειας">
            <a:extLst>
              <a:ext uri="{FF2B5EF4-FFF2-40B4-BE49-F238E27FC236}">
                <a16:creationId xmlns:a16="http://schemas.microsoft.com/office/drawing/2014/main" id="{97DE6D9A-1F96-EFE5-84AF-1C0DA8DE2FD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458D615-D166-48BE-AFDD-28B95DFDF505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 descr="Map&#10;&#10;Description automatically generated with low confidence">
            <a:extLst>
              <a:ext uri="{FF2B5EF4-FFF2-40B4-BE49-F238E27FC236}">
                <a16:creationId xmlns:a16="http://schemas.microsoft.com/office/drawing/2014/main" id="{41ABAE60-37CD-1E7F-EBD0-674CE1334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7" r="15064"/>
          <a:stretch/>
        </p:blipFill>
        <p:spPr>
          <a:xfrm>
            <a:off x="587130" y="1916832"/>
            <a:ext cx="2544710" cy="369607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3 - Θέση αριθμού διαφάνειας">
            <a:extLst>
              <a:ext uri="{FF2B5EF4-FFF2-40B4-BE49-F238E27FC236}">
                <a16:creationId xmlns:a16="http://schemas.microsoft.com/office/drawing/2014/main" id="{7502C15D-2865-2B21-BC6C-301FC4C8AD9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B0060A3-9796-4462-AA8C-5EE659804FA9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411" name="Picture 7" descr="lg%20208%20tv%20tuner">
            <a:extLst>
              <a:ext uri="{FF2B5EF4-FFF2-40B4-BE49-F238E27FC236}">
                <a16:creationId xmlns:a16="http://schemas.microsoft.com/office/drawing/2014/main" id="{C8F72B97-40E1-8AEA-82FB-B76B7611A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513388"/>
            <a:ext cx="1277938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asustek_internet_radio_air_1">
            <a:extLst>
              <a:ext uri="{FF2B5EF4-FFF2-40B4-BE49-F238E27FC236}">
                <a16:creationId xmlns:a16="http://schemas.microsoft.com/office/drawing/2014/main" id="{EE3E8220-E0E0-D7B7-6C74-EA588EB7F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462588"/>
            <a:ext cx="132397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1" descr="asustek_internet_radio_air_1">
            <a:extLst>
              <a:ext uri="{FF2B5EF4-FFF2-40B4-BE49-F238E27FC236}">
                <a16:creationId xmlns:a16="http://schemas.microsoft.com/office/drawing/2014/main" id="{213ADB08-0804-9594-D02F-DCABB038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445125"/>
            <a:ext cx="132397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0" descr="lg%20208%20tv%20tuner">
            <a:extLst>
              <a:ext uri="{FF2B5EF4-FFF2-40B4-BE49-F238E27FC236}">
                <a16:creationId xmlns:a16="http://schemas.microsoft.com/office/drawing/2014/main" id="{1957DCC7-7401-16EE-405F-7DC78E3AF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495925"/>
            <a:ext cx="1277938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2">
            <a:extLst>
              <a:ext uri="{FF2B5EF4-FFF2-40B4-BE49-F238E27FC236}">
                <a16:creationId xmlns:a16="http://schemas.microsoft.com/office/drawing/2014/main" id="{67BAB248-27EC-A555-81C3-556A726A32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Περιγραφές: Η επίδραση του μέσου (Τ – Ρ)</a:t>
            </a:r>
          </a:p>
        </p:txBody>
      </p:sp>
      <p:sp>
        <p:nvSpPr>
          <p:cNvPr id="17416" name="Rectangle 3">
            <a:extLst>
              <a:ext uri="{FF2B5EF4-FFF2-40B4-BE49-F238E27FC236}">
                <a16:creationId xmlns:a16="http://schemas.microsoft.com/office/drawing/2014/main" id="{0A046C81-3C7D-9C4E-36EA-1B458290C9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4103687" cy="4970462"/>
          </a:xfrm>
          <a:noFill/>
          <a:ln>
            <a:solidFill>
              <a:srgbClr val="FF66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1800"/>
              <a:t>	</a:t>
            </a:r>
            <a:r>
              <a:rPr lang="el-GR" altLang="en-US" sz="1800"/>
              <a:t>Σ: Ο Βύντρα πρώτη επαφή της μπάλας με τον Νίνη, καλή η  μπαλιά  του, υπάρχει εδώ υπόδειξη (3) για οφσάιντ του Τσίγκα, εδώ ο κ. Χυτήρης και ο (3) Τσίγκας που επιστρέφει και ο ΠΑΟΚ αρχίζει το β’ ημίχρονο, η μπαλιά που βλέπετε </a:t>
            </a:r>
            <a:endParaRPr lang="en-US" altLang="en-US" sz="180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/>
              <a:t>	</a:t>
            </a:r>
            <a:r>
              <a:rPr lang="el-GR" altLang="en-US" sz="1800"/>
              <a:t>ΒΣ: Ναι, ήταν (2) ξεχασμένος πίσω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altLang="en-US" sz="1800"/>
              <a:t>	Σ: Αλλά βλέπουμε τον Κωνσταντινίδη τώρα (4) να παίζει πίσω και τον Χαραλάμπους να είναι προωθημένος (5). Μπαίνει στην περιοχή ο Μίετσελ, </a:t>
            </a:r>
          </a:p>
        </p:txBody>
      </p:sp>
      <p:sp>
        <p:nvSpPr>
          <p:cNvPr id="17417" name="Rectangle 4">
            <a:extLst>
              <a:ext uri="{FF2B5EF4-FFF2-40B4-BE49-F238E27FC236}">
                <a16:creationId xmlns:a16="http://schemas.microsoft.com/office/drawing/2014/main" id="{02F9E7D6-4280-A0B5-9DEC-7D8C79756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125538"/>
            <a:ext cx="4103687" cy="497046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i="0"/>
              <a:t>	</a:t>
            </a:r>
            <a:r>
              <a:rPr lang="el-GR" altLang="en-US" sz="1800" i="0"/>
              <a:t>Σ: Ο Βύντρα κρατάει, προσποιείται, απομακρύνει… εκεί όπου ο Νίνης κατεβάζει και απομακρύνει και αυτός με τη σειρά του όπως, όπως αλλά είναι οφσάιντ εδώ ο Τσίγκας    ( ) στη μπαλιά του Νίνη ο οποίος τυφλά ουσιαστικά πέταξε τη μπάλα στον κενό χώρο, ο Τσίγκας έφυγε πρώτος ( ) ωστόσο όταν ο πρώτος βοηθός είδε ότι κατευθύνεται ο 24χρονος προς την μπάλα, σήκωσε και υπέδειξε την παράβαση…</a:t>
            </a:r>
            <a:r>
              <a:rPr lang="en-US" altLang="en-US" sz="1800" i="0"/>
              <a:t> </a:t>
            </a:r>
            <a:r>
              <a:rPr lang="el-GR" altLang="en-US" sz="1800" i="0"/>
              <a:t>για να δούμε τώρα μες στην περιοχή ο Μίετσελ ( 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3 - Θέση αριθμού διαφάνειας">
            <a:extLst>
              <a:ext uri="{FF2B5EF4-FFF2-40B4-BE49-F238E27FC236}">
                <a16:creationId xmlns:a16="http://schemas.microsoft.com/office/drawing/2014/main" id="{5CE74BCB-AC2A-A7D8-3185-B5FE8A2451F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C1688BF-E33E-49C8-BD8A-6BAAEF4E5B0B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435" name="Picture 6" descr="lg%20208%20tv%20tuner">
            <a:extLst>
              <a:ext uri="{FF2B5EF4-FFF2-40B4-BE49-F238E27FC236}">
                <a16:creationId xmlns:a16="http://schemas.microsoft.com/office/drawing/2014/main" id="{61BFEF5C-5AD7-F52D-4383-06DC3112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495925"/>
            <a:ext cx="1277938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 descr="asustek_internet_radio_air_1">
            <a:extLst>
              <a:ext uri="{FF2B5EF4-FFF2-40B4-BE49-F238E27FC236}">
                <a16:creationId xmlns:a16="http://schemas.microsoft.com/office/drawing/2014/main" id="{49B6451A-0112-9C2C-A4BF-FAEDB4BA8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445125"/>
            <a:ext cx="132397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2">
            <a:extLst>
              <a:ext uri="{FF2B5EF4-FFF2-40B4-BE49-F238E27FC236}">
                <a16:creationId xmlns:a16="http://schemas.microsoft.com/office/drawing/2014/main" id="{13748F98-1DE6-8FBE-379B-052AA2837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Περιγραφές: Η επίδραση του μέσου (Τ – Ρ)</a:t>
            </a:r>
          </a:p>
        </p:txBody>
      </p:sp>
      <p:sp>
        <p:nvSpPr>
          <p:cNvPr id="18438" name="Rectangle 3">
            <a:extLst>
              <a:ext uri="{FF2B5EF4-FFF2-40B4-BE49-F238E27FC236}">
                <a16:creationId xmlns:a16="http://schemas.microsoft.com/office/drawing/2014/main" id="{624AEBF7-812B-760C-6A29-23F63222D0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4103687" cy="4970462"/>
          </a:xfrm>
          <a:noFill/>
          <a:ln>
            <a:solidFill>
              <a:srgbClr val="FF66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el-GR" altLang="en-US" sz="1800"/>
              <a:t>	η μπάλα στην αγκαλιά του Έμπεντε, είναι λογικό γιατί ο Κωνσταντινίδης είναι πιο γρήγορος</a:t>
            </a:r>
          </a:p>
          <a:p>
            <a:pPr>
              <a:buFontTx/>
              <a:buNone/>
            </a:pPr>
            <a:r>
              <a:rPr lang="el-GR" altLang="en-US" sz="1800"/>
              <a:t>	ΒΣ: Θα προσέξει τον Νίνη </a:t>
            </a:r>
            <a:endParaRPr lang="en-US" altLang="en-US" sz="1800"/>
          </a:p>
          <a:p>
            <a:pPr>
              <a:buFontTx/>
              <a:buNone/>
            </a:pPr>
            <a:r>
              <a:rPr lang="en-US" altLang="en-US" sz="1800"/>
              <a:t>	</a:t>
            </a:r>
            <a:r>
              <a:rPr lang="el-GR" altLang="en-US" sz="1800"/>
              <a:t>Σ : Βεβαίως ο Νίνης ο οποίος </a:t>
            </a:r>
            <a:r>
              <a:rPr lang="en-US" altLang="en-US" sz="1800"/>
              <a:t> </a:t>
            </a:r>
            <a:r>
              <a:rPr lang="el-GR" altLang="en-US" sz="1800"/>
              <a:t>( ) είναι ταχύτατος (4) Χαραλάμπους τα πήγε περίφημα στο α’ ημίχρονο με τον (2) Ρομέρο αλλά τώρα με τον Νίνη που είναι πιο γρήγορος (3) χρειάζεται ίσως η παρουσία του Κωνσταντινίδη. Ν’ ακούσουμε τον Γιώργο Μίνο κάτι θέλει απ’ τον αγωνιστικό χώρο. </a:t>
            </a:r>
          </a:p>
        </p:txBody>
      </p:sp>
      <p:sp>
        <p:nvSpPr>
          <p:cNvPr id="18439" name="Rectangle 4">
            <a:extLst>
              <a:ext uri="{FF2B5EF4-FFF2-40B4-BE49-F238E27FC236}">
                <a16:creationId xmlns:a16="http://schemas.microsoft.com/office/drawing/2014/main" id="{3CE3F222-9076-07B3-87FC-D17FAA42A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125538"/>
            <a:ext cx="4103687" cy="497046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l-GR" altLang="en-US" sz="1800" i="0"/>
              <a:t>	ο Έμπεντε είναι αυτός που μπλοκάρει τη μπάλα, ο Μίετσελ ο οποίος ναι μεν είναι τοποθετημένος στα δεξιά, ωστόσο τον βλέπουμε συχνά…</a:t>
            </a:r>
            <a:r>
              <a:rPr lang="en-US" altLang="en-US" sz="1800" i="0"/>
              <a:t> </a:t>
            </a:r>
            <a:r>
              <a:rPr lang="el-GR" altLang="en-US" sz="1800" i="0"/>
              <a:t>εεε… συχνά πυκνά να αλλάζει θέσεις με τον Τόργκελε, να πηγαίνει ο Μίετσελ στην κορυφή και ο Τόργκελε στα δεξιά, έτσι προήλθαν και τα δύο γκολ</a:t>
            </a:r>
            <a:r>
              <a:rPr lang="en-US" altLang="en-US" sz="1800" i="0"/>
              <a:t> </a:t>
            </a:r>
            <a:r>
              <a:rPr lang="el-GR" altLang="en-US" sz="1800" i="0"/>
              <a:t>( ) ο Κωνσταντινίδης τροφοδοτεί ουσιαστικά ποιον; τον Ρομέρο, ο Ρομέρο είναι σε πολύ κακή μέρα ( ) Αραμπατζής ψάχνει τον Τόργκελε, ο Ούγγρος δεν κρατάει την μπάλα μέσα, μένει η μπάλα μέσα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3 - Θέση αριθμού διαφάνειας">
            <a:extLst>
              <a:ext uri="{FF2B5EF4-FFF2-40B4-BE49-F238E27FC236}">
                <a16:creationId xmlns:a16="http://schemas.microsoft.com/office/drawing/2014/main" id="{081E55BD-EF3F-9FB6-C3A5-7C35AEAEA30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10AD7BA-54BC-4ACE-AB03-4B16465EDF01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459" name="Picture 6" descr="asustek_internet_radio_air_1">
            <a:extLst>
              <a:ext uri="{FF2B5EF4-FFF2-40B4-BE49-F238E27FC236}">
                <a16:creationId xmlns:a16="http://schemas.microsoft.com/office/drawing/2014/main" id="{3B111D90-32E9-3376-AD54-BC3CB090B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445125"/>
            <a:ext cx="132397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lg%20208%20tv%20tuner">
            <a:extLst>
              <a:ext uri="{FF2B5EF4-FFF2-40B4-BE49-F238E27FC236}">
                <a16:creationId xmlns:a16="http://schemas.microsoft.com/office/drawing/2014/main" id="{0DFAF736-68DB-D0F6-091D-06B06BAB3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495925"/>
            <a:ext cx="1277938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2">
            <a:extLst>
              <a:ext uri="{FF2B5EF4-FFF2-40B4-BE49-F238E27FC236}">
                <a16:creationId xmlns:a16="http://schemas.microsoft.com/office/drawing/2014/main" id="{84C48649-AE4A-A3FD-3CD1-23000434F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Περιγραφές: Η επίδραση του μέσου (Τ – Ρ)</a:t>
            </a:r>
          </a:p>
        </p:txBody>
      </p:sp>
      <p:sp>
        <p:nvSpPr>
          <p:cNvPr id="19462" name="Rectangle 3">
            <a:extLst>
              <a:ext uri="{FF2B5EF4-FFF2-40B4-BE49-F238E27FC236}">
                <a16:creationId xmlns:a16="http://schemas.microsoft.com/office/drawing/2014/main" id="{08E2D28A-96E5-4768-45E7-2509560C2B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4103687" cy="5111750"/>
          </a:xfrm>
          <a:noFill/>
          <a:ln>
            <a:solidFill>
              <a:srgbClr val="FF66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b="1"/>
              <a:t>	</a:t>
            </a:r>
            <a:r>
              <a:rPr lang="el-GR" altLang="en-US" sz="1800"/>
              <a:t>ΒΣ: Ναι, μια  (3) εσωτερική αλλαγή στη θέση του (4) Κωνσταντινίδη μπήκε ο Ηλίας Χαραλάμπους. </a:t>
            </a:r>
            <a:endParaRPr lang="en-US" altLang="en-US" sz="180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/>
              <a:t>	</a:t>
            </a:r>
            <a:r>
              <a:rPr lang="el-GR" altLang="en-US" sz="1800"/>
              <a:t>Σ: Ναι, το είπαμε, το είπαμε Γιώργο μου αυτό, το είπαμε λίγο πριν αλλά εδώ τώρα πια παίζεται και το παιχνίδι η σκακιέρα των προπονητών που θα κρίνει και το τελικό αποτέλεσμα ενώ ο Τόργκελε χρεώθηκε Μιχάλη με φάουλ ( ) στη γωνία πάνω στον Λεοντίου, εδώ ο Τόργκελε ( ) ξανά (2) φάνηκε να παίρνει τη μπάλα (2) θεώρησε ίσως ότι τη σπρώχνει με το χέρι (3) Ζαγοράκης ( ) εμείς βλέπουμε πάντα την προηγούμενη φάση ( ) ο Μίετσελ (3) κρατάει τη μπάλα  (2)</a:t>
            </a:r>
            <a:endParaRPr lang="en-US" altLang="en-US" sz="180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/>
              <a:t>	</a:t>
            </a:r>
            <a:r>
              <a:rPr lang="el-GR" altLang="en-US" sz="1800"/>
              <a:t>ΒΣ: Καλή π</a:t>
            </a:r>
            <a:r>
              <a:rPr lang="el-GR" altLang="en-US" sz="1800">
                <a:solidFill>
                  <a:schemeClr val="tx1"/>
                </a:solidFill>
              </a:rPr>
              <a:t>ροσπάθει</a:t>
            </a:r>
            <a:r>
              <a:rPr lang="el-GR" altLang="en-US" sz="1800"/>
              <a:t>α […]</a:t>
            </a:r>
          </a:p>
        </p:txBody>
      </p:sp>
      <p:sp>
        <p:nvSpPr>
          <p:cNvPr id="19463" name="Rectangle 4">
            <a:extLst>
              <a:ext uri="{FF2B5EF4-FFF2-40B4-BE49-F238E27FC236}">
                <a16:creationId xmlns:a16="http://schemas.microsoft.com/office/drawing/2014/main" id="{97FE49A8-538B-67EE-E492-8E08F1760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125538"/>
            <a:ext cx="4103687" cy="511175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i="0"/>
              <a:t>	</a:t>
            </a:r>
            <a:r>
              <a:rPr lang="el-GR" altLang="en-US" sz="1800" i="0"/>
              <a:t>τελικά με τα φάλτσα ΚΑΙ ΜΕ ΤΟ ΤΑΚΛΙΝ ΤΟΥ ΤΟΡΓΚΕΛΕ ( ) ΜΕΝΕΙ φάουλ ποιανού; φάουλ επιθετικό σημειώνει του…</a:t>
            </a:r>
            <a:r>
              <a:rPr lang="en-US" altLang="en-US" sz="1800" i="0"/>
              <a:t> </a:t>
            </a:r>
            <a:r>
              <a:rPr lang="el-GR" altLang="en-US" sz="1800" i="0"/>
              <a:t>Τόργκελε πάνω στον Λεοντίου ( ) πάνω στον Μπόβιο μάλλον, Τόργκελε έκανε τάκλιν, βρήκε μπάλα, βρήκε πόδια, τα βρήκε όλα, μόλις έγινε κάτοχος της μπάλας υπέδειξε ο βοηθός την παράβαση (2) Μπαρκαουάν πολύ όμορφα κλέβει και τροφοδοτεί τον Ζαγοράκη κάθετη μπαλιά  στον Μίετσελο οποίος ψάχνει τον Ηλιάδη, τελικά ο Πολωνός τον βρίσκει καθυστερημένα ( ) σουτ του Ηλιάδη, κοντράρει η μπάλα, ΚΑΚΗ ΕΜ</a:t>
            </a:r>
            <a:r>
              <a:rPr lang="el-GR" altLang="en-US" sz="1800" i="0">
                <a:solidFill>
                  <a:schemeClr val="tx1"/>
                </a:solidFill>
              </a:rPr>
              <a:t>ΠΝΕΥΣΗ</a:t>
            </a:r>
            <a:r>
              <a:rPr lang="el-GR" altLang="en-US" sz="1800" i="0"/>
              <a:t> </a:t>
            </a:r>
            <a:r>
              <a:rPr lang="el-GR" altLang="en-US" sz="1800" i="0">
                <a:solidFill>
                  <a:schemeClr val="tx1"/>
                </a:solidFill>
              </a:rPr>
              <a:t>Α</a:t>
            </a:r>
            <a:r>
              <a:rPr lang="el-GR" altLang="en-US" sz="1800" i="0"/>
              <a:t>Π’ ΤΟΝ ΝΕΑΡΟ (</a:t>
            </a:r>
            <a:r>
              <a:rPr lang="el-GR" altLang="en-US" sz="1800" i="0">
                <a:solidFill>
                  <a:schemeClr val="tx1"/>
                </a:solidFill>
              </a:rPr>
              <a:t>3) […]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3 - Θέση αριθμού διαφάνειας">
            <a:extLst>
              <a:ext uri="{FF2B5EF4-FFF2-40B4-BE49-F238E27FC236}">
                <a16:creationId xmlns:a16="http://schemas.microsoft.com/office/drawing/2014/main" id="{F8254E77-017B-51A8-A45B-3D0A8645223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6C94932-F37A-4BB9-BECA-09234C345DAC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483" name="Picture 2" descr="asustek_internet_radio_air_1">
            <a:extLst>
              <a:ext uri="{FF2B5EF4-FFF2-40B4-BE49-F238E27FC236}">
                <a16:creationId xmlns:a16="http://schemas.microsoft.com/office/drawing/2014/main" id="{E699A33B-7566-946E-634A-B6BE9FA43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445125"/>
            <a:ext cx="132397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 descr="lg%20208%20tv%20tuner">
            <a:extLst>
              <a:ext uri="{FF2B5EF4-FFF2-40B4-BE49-F238E27FC236}">
                <a16:creationId xmlns:a16="http://schemas.microsoft.com/office/drawing/2014/main" id="{4493AC6C-FF8C-62BF-769D-2AB8EFCE0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495925"/>
            <a:ext cx="1277938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4">
            <a:extLst>
              <a:ext uri="{FF2B5EF4-FFF2-40B4-BE49-F238E27FC236}">
                <a16:creationId xmlns:a16="http://schemas.microsoft.com/office/drawing/2014/main" id="{09C7C270-4B45-DE03-B1CB-AEAC67D23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Περιγραφές: Η επίδραση του μέσου (Τ – Ρ)</a:t>
            </a:r>
          </a:p>
        </p:txBody>
      </p:sp>
      <p:sp>
        <p:nvSpPr>
          <p:cNvPr id="20486" name="Rectangle 5">
            <a:extLst>
              <a:ext uri="{FF2B5EF4-FFF2-40B4-BE49-F238E27FC236}">
                <a16:creationId xmlns:a16="http://schemas.microsoft.com/office/drawing/2014/main" id="{E96B3E2B-5DD4-9106-AB45-232B422515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4103687" cy="5111750"/>
          </a:xfrm>
          <a:noFill/>
          <a:ln>
            <a:solidFill>
              <a:srgbClr val="FF66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dirty="0"/>
              <a:t>	</a:t>
            </a:r>
            <a:r>
              <a:rPr lang="el-GR" altLang="en-US" sz="1600" dirty="0"/>
              <a:t>Φάουλ που εκτελέστηκε απ’ τον </a:t>
            </a:r>
            <a:r>
              <a:rPr lang="el-GR" altLang="en-US" sz="1600" dirty="0" err="1"/>
              <a:t>Μελίσση</a:t>
            </a:r>
            <a:r>
              <a:rPr lang="el-GR" altLang="en-US" sz="1600" dirty="0"/>
              <a:t> (2) Χαραλάμπους (6) </a:t>
            </a:r>
            <a:r>
              <a:rPr lang="el-GR" altLang="en-US" sz="1600" dirty="0" err="1"/>
              <a:t>Μίετσελ</a:t>
            </a:r>
            <a:r>
              <a:rPr lang="el-GR" altLang="en-US" sz="1600" dirty="0"/>
              <a:t> (3) Κωνσταντινίδης (2) </a:t>
            </a:r>
            <a:r>
              <a:rPr lang="el-GR" altLang="en-US" sz="1600" dirty="0" err="1"/>
              <a:t>Μπαλάφας</a:t>
            </a:r>
            <a:r>
              <a:rPr lang="el-GR" altLang="en-US" sz="1600" dirty="0"/>
              <a:t> ( ) για τον Ηλιάδη ( ) θέλει να περάσει απ’ τον Μόρις, κερδίζει ο </a:t>
            </a:r>
            <a:r>
              <a:rPr lang="el-GR" altLang="en-US" sz="1600" dirty="0" err="1"/>
              <a:t>Νοτιοαφρικανός</a:t>
            </a:r>
            <a:r>
              <a:rPr lang="el-GR" altLang="en-US" sz="1600" dirty="0"/>
              <a:t> αμυντικός των πρασίνων και αμέσως ο </a:t>
            </a:r>
            <a:r>
              <a:rPr lang="el-GR" altLang="en-US" sz="1600" dirty="0" err="1"/>
              <a:t>Τσίγκας</a:t>
            </a:r>
            <a:r>
              <a:rPr lang="el-GR" altLang="en-US" sz="1600" dirty="0"/>
              <a:t> ΓΙΑ ΤΟΝ ΜΑΝΤΖΙΟ ΠΟΥ ΦΕΥΓΕΙ ΣΤΗΝ ΕΠΙΘΕΣΗ Ο ΠΑΝΑΘΗΝΑΙΚΟΣ ΣΤΗΝ ΕΠΙΘΕΣΗ ΜΕ ΤΟΝ ΜΑΝΤΖΙΟ ΒΓΑΙΝΕΙ Ο ΦΕΡΝΑΝΤΕΖ ΤΟΝ ΑΠΟΦΕΥΓΕΙ Ο ΜΑΝΤΖΙΟΣ ΜΕΙΩΝΕΙ 2 – 1 Ο ΠΑΝΑΘΗΝΑΙΚΟΣ ΜΕ ΤΟΝ ΓΚΟΛ ΑΠ’ ΤΟΝ ΜΑΝΤΖΙΟ</a:t>
            </a:r>
          </a:p>
          <a:p>
            <a:pPr>
              <a:lnSpc>
                <a:spcPct val="80000"/>
              </a:lnSpc>
              <a:buFontTx/>
              <a:buNone/>
            </a:pPr>
            <a:endParaRPr lang="el-GR" alt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l-GR" alt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l-GR" altLang="en-US" sz="1600" dirty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el-GR" altLang="en-US" sz="1600" dirty="0">
                <a:solidFill>
                  <a:srgbClr val="FF0000"/>
                </a:solidFill>
              </a:rPr>
              <a:t>(εργασία Α. </a:t>
            </a:r>
            <a:r>
              <a:rPr lang="el-GR" altLang="en-US" sz="1600" dirty="0" err="1">
                <a:solidFill>
                  <a:srgbClr val="FF0000"/>
                </a:solidFill>
              </a:rPr>
              <a:t>Παπασπηλιωτοπούλου</a:t>
            </a:r>
            <a:r>
              <a:rPr lang="el-GR" altLang="en-US" sz="1600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20487" name="Rectangle 6">
            <a:extLst>
              <a:ext uri="{FF2B5EF4-FFF2-40B4-BE49-F238E27FC236}">
                <a16:creationId xmlns:a16="http://schemas.microsoft.com/office/drawing/2014/main" id="{28447F6D-30FF-3689-9878-3D2EA3AF5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125538"/>
            <a:ext cx="4103687" cy="511175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600" i="0"/>
              <a:t>	</a:t>
            </a:r>
            <a:r>
              <a:rPr lang="el-GR" altLang="en-US" sz="1600" i="0"/>
              <a:t>και τώρα ( ) ο Μελίσσης ( ) είναι έτοιμος να δώσει συνέχεια  ( ) εκεί όπου ο Μίετσελ κατεβάζει με το στήθος και δίνει στον Χαραλάμπους, ο Κύπριος δεν έχει μαρκάρισμα, φύγανε όλοι οι παίχτες του Παναθηναϊκού από κοντά του, με το τακούνι σημαδεύει τον Μίετσελ αυτός ξανά στον ( ) Κωνσταντινίδη, Μπαλάφας, πολύ όμορφη μπαλιά στον Ηλιάδη, ΓΙΑ ΝΑ ΔΟΥΜΕ ΤΟΝ ΗΛΙΑΔΗ Ο ΟΠΟΙΟΣ ΠΡΟΣΠΑΘΕΙ ΜΕ ΠΟΔΙΑ ΝΑ ΠΕΡΑΣΕΙ ΤΟΝ ΜΟΡΙΣ, δεν τα καταφέρνει, κόβουν καθαρά οι παίχτες του Παναθηναϊκού και τώρα ο Τσίγκας προσπαθεί…</a:t>
            </a:r>
            <a:r>
              <a:rPr lang="en-US" altLang="en-US" sz="1600" i="0"/>
              <a:t> </a:t>
            </a:r>
            <a:r>
              <a:rPr lang="el-GR" altLang="en-US" sz="1600" i="0"/>
              <a:t>ΒΓΑΖΕΙ, ΓΙΑ ΝΑ ΔΟΥΜΕ ΤΩΡΑ, ΜΟΝΟ ΤΟΥ ΤΕΤ–Α–ΤΕΤ ΤΟΝ ΜΑΝΤΖΙΟ ( ) ΤΕΤ –Α–ΤΕΤ Ο ΜΑΝΤΖΙΟΣ, ΠΕΡΝΑΕΙ ΤΟΝ ΦΕΡΝΑΝΤΕΖ </a:t>
            </a:r>
            <a:r>
              <a:rPr lang="el-GR" altLang="en-US" sz="1600" i="0">
                <a:solidFill>
                  <a:schemeClr val="tx1"/>
                </a:solidFill>
              </a:rPr>
              <a:t>( ) 2 – 1</a:t>
            </a:r>
            <a:r>
              <a:rPr lang="el-GR" altLang="en-US" sz="1600" i="0"/>
              <a:t> Ο ΠΑΝΑΘΗΝ</a:t>
            </a:r>
            <a:r>
              <a:rPr lang="el-GR" altLang="en-US" sz="1600" i="0">
                <a:solidFill>
                  <a:schemeClr val="tx1"/>
                </a:solidFill>
              </a:rPr>
              <a:t>ΑΪΚΟΣ ΣΤΟ</a:t>
            </a:r>
            <a:r>
              <a:rPr lang="el-GR" altLang="en-US" sz="1600" i="0"/>
              <a:t> 62’. </a:t>
            </a:r>
            <a:endParaRPr lang="el-GR" altLang="en-US" sz="1600" i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4 - Θέση αριθμού διαφάνειας">
            <a:extLst>
              <a:ext uri="{FF2B5EF4-FFF2-40B4-BE49-F238E27FC236}">
                <a16:creationId xmlns:a16="http://schemas.microsoft.com/office/drawing/2014/main" id="{79AB98D3-E792-CC13-1D40-0E7FDD7A27E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1E57ACC-F913-41E3-BA93-252DD9880493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AB11220C-6E3A-3535-EBF9-D381FA10DA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Άποψη και προκατάληψη: Η σκοπιά του ηττημένου</a:t>
            </a:r>
          </a:p>
        </p:txBody>
      </p:sp>
      <p:pic>
        <p:nvPicPr>
          <p:cNvPr id="36868" name="Picture 6" descr="score">
            <a:extLst>
              <a:ext uri="{FF2B5EF4-FFF2-40B4-BE49-F238E27FC236}">
                <a16:creationId xmlns:a16="http://schemas.microsoft.com/office/drawing/2014/main" id="{F349AE6B-0259-E8E8-C009-F241DFAAB28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196975"/>
            <a:ext cx="3803650" cy="4992688"/>
          </a:xfrm>
          <a:noFill/>
        </p:spPr>
      </p:pic>
      <p:pic>
        <p:nvPicPr>
          <p:cNvPr id="36869" name="Picture 15" descr="oratwnspor">
            <a:extLst>
              <a:ext uri="{FF2B5EF4-FFF2-40B4-BE49-F238E27FC236}">
                <a16:creationId xmlns:a16="http://schemas.microsoft.com/office/drawing/2014/main" id="{017B4E84-C4D4-71AB-AF56-BD50484C8D1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9163" y="981075"/>
            <a:ext cx="3508375" cy="5484813"/>
          </a:xfr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7DA74B-CE1E-FB8D-EAB7-6C1F2F6FA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946951"/>
            <a:ext cx="7254636" cy="5686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- Τίτλος">
            <a:extLst>
              <a:ext uri="{FF2B5EF4-FFF2-40B4-BE49-F238E27FC236}">
                <a16:creationId xmlns:a16="http://schemas.microsoft.com/office/drawing/2014/main" id="{6E36DA48-2845-C81F-5219-45D5DF00F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/>
              <a:t>Άποψη και προκατάληψη: Συνθήματα</a:t>
            </a:r>
          </a:p>
        </p:txBody>
      </p:sp>
      <p:sp>
        <p:nvSpPr>
          <p:cNvPr id="41987" name="2 - Θέση περιεχομένου">
            <a:extLst>
              <a:ext uri="{FF2B5EF4-FFF2-40B4-BE49-F238E27FC236}">
                <a16:creationId xmlns:a16="http://schemas.microsoft.com/office/drawing/2014/main" id="{65E18D65-C0C1-AFC4-2890-B3C41D0EAF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125538"/>
            <a:ext cx="7989887" cy="574675"/>
          </a:xfrm>
        </p:spPr>
        <p:txBody>
          <a:bodyPr/>
          <a:lstStyle/>
          <a:p>
            <a:pPr>
              <a:buFontTx/>
              <a:buNone/>
            </a:pPr>
            <a:r>
              <a:rPr lang="el-GR" altLang="en-US" sz="2000"/>
              <a:t>Συνθήματα: α) </a:t>
            </a:r>
            <a:r>
              <a:rPr lang="el-GR" altLang="en-US" sz="2000" i="1"/>
              <a:t>λατρευτικά </a:t>
            </a:r>
            <a:r>
              <a:rPr lang="el-GR" altLang="en-US" sz="2000"/>
              <a:t>και β) </a:t>
            </a:r>
            <a:r>
              <a:rPr lang="el-GR" altLang="en-US" sz="2000" i="1"/>
              <a:t>περιπαικτικά-υβριστικά</a:t>
            </a:r>
            <a:r>
              <a:rPr lang="el-GR" altLang="en-US" sz="2000"/>
              <a:t>. </a:t>
            </a:r>
          </a:p>
          <a:p>
            <a:endParaRPr lang="el-GR" altLang="en-US"/>
          </a:p>
        </p:txBody>
      </p:sp>
      <p:sp>
        <p:nvSpPr>
          <p:cNvPr id="41988" name="3 - Θέση αριθμού διαφάνειας">
            <a:extLst>
              <a:ext uri="{FF2B5EF4-FFF2-40B4-BE49-F238E27FC236}">
                <a16:creationId xmlns:a16="http://schemas.microsoft.com/office/drawing/2014/main" id="{7070DAFF-75DC-0731-E6A2-438EA572399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CAEBA0F-FCB1-4BFA-8AB7-189FA0D7A692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2 - Θέση περιεχομένου">
            <a:extLst>
              <a:ext uri="{FF2B5EF4-FFF2-40B4-BE49-F238E27FC236}">
                <a16:creationId xmlns:a16="http://schemas.microsoft.com/office/drawing/2014/main" id="{70F51576-6F4A-F758-AF13-EAD65F1E3636}"/>
              </a:ext>
            </a:extLst>
          </p:cNvPr>
          <p:cNvSpPr txBox="1">
            <a:spLocks/>
          </p:cNvSpPr>
          <p:nvPr/>
        </p:nvSpPr>
        <p:spPr bwMode="auto">
          <a:xfrm>
            <a:off x="468313" y="1628775"/>
            <a:ext cx="3778250" cy="4968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r>
              <a:rPr lang="el-GR" sz="1500" i="0">
                <a:solidFill>
                  <a:srgbClr val="292929"/>
                </a:solidFill>
                <a:latin typeface="+mj-lt"/>
              </a:rPr>
              <a:t> Θρύλε, θεέ μου, / Ολυμπιακέ μου.  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l-GR" sz="1500" i="0">
                <a:solidFill>
                  <a:srgbClr val="292929"/>
                </a:solidFill>
                <a:latin typeface="+mj-lt"/>
              </a:rPr>
              <a:t> ΠΑΟ, θρησκεία, Θύρα Δεκατρία. 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l-GR" sz="1500" i="0">
                <a:solidFill>
                  <a:srgbClr val="292929"/>
                </a:solidFill>
                <a:latin typeface="+mj-lt"/>
              </a:rPr>
              <a:t> [ΠΑΟ] Μόνο εσένα έχω για θεό. 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l-GR" sz="1500" i="0">
                <a:solidFill>
                  <a:srgbClr val="292929"/>
                </a:solidFill>
                <a:latin typeface="+mj-lt"/>
              </a:rPr>
              <a:t> Πράσινε θεέ, Παναθηναϊκέ. 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l-GR" sz="1500" i="0">
                <a:solidFill>
                  <a:srgbClr val="292929"/>
                </a:solidFill>
                <a:latin typeface="+mj-lt"/>
              </a:rPr>
              <a:t> Ολοι στο ναό / έχουν για θεό / τον αιώνιο / Πανιώνιο. 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l-GR" sz="1500" i="0">
                <a:solidFill>
                  <a:srgbClr val="292929"/>
                </a:solidFill>
                <a:latin typeface="+mj-lt"/>
              </a:rPr>
              <a:t> Κι εμείς εδώ στο πέταλο, / κι εμείς εδώ στο πέταλο, / γι’ αυτόν τον κίτρινο θεό, / τον έναν και μοναδικό. 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l-GR" sz="1500" i="0">
                <a:solidFill>
                  <a:srgbClr val="292929"/>
                </a:solidFill>
                <a:latin typeface="+mj-lt"/>
              </a:rPr>
              <a:t>Οπου παίζει ο θεός / δεν θα είναι μοναχός, / γιατί, Αρη μου, δεν γίνεται αλλιώς.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l-GR" sz="1500" i="0">
                <a:solidFill>
                  <a:srgbClr val="292929"/>
                </a:solidFill>
                <a:latin typeface="+mj-lt"/>
              </a:rPr>
              <a:t> Αρης, θρησκεία, / για πάντα Super 3.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l-GR" sz="1500" i="0">
                <a:solidFill>
                  <a:srgbClr val="292929"/>
                </a:solidFill>
                <a:latin typeface="+mj-lt"/>
              </a:rPr>
              <a:t> Είσαι θρησκεία, είσαι μαγεία, / μες στο κορμί μου / μία ουσία. [...] 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l-GR" sz="1500" i="0">
                <a:solidFill>
                  <a:srgbClr val="292929"/>
                </a:solidFill>
                <a:latin typeface="+mj-lt"/>
              </a:rPr>
              <a:t> Προσκυνώ, προσκυνώ / προσκυνώ το θεό. / Προσκυνώ, προσκυνώ / το δικέφαλο αετό. 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l-GR" sz="1500" i="0">
                <a:solidFill>
                  <a:srgbClr val="292929"/>
                </a:solidFill>
                <a:latin typeface="+mj-lt"/>
              </a:rPr>
              <a:t> Είμαστε αλάνια / κι έχουμε τον ΠΑΟΚ για θρησκεία.</a:t>
            </a:r>
          </a:p>
        </p:txBody>
      </p:sp>
      <p:sp>
        <p:nvSpPr>
          <p:cNvPr id="7" name="2 - Θέση περιεχομένου">
            <a:extLst>
              <a:ext uri="{FF2B5EF4-FFF2-40B4-BE49-F238E27FC236}">
                <a16:creationId xmlns:a16="http://schemas.microsoft.com/office/drawing/2014/main" id="{D0C05A02-6512-058F-3CDD-408563D99689}"/>
              </a:ext>
            </a:extLst>
          </p:cNvPr>
          <p:cNvSpPr txBox="1">
            <a:spLocks/>
          </p:cNvSpPr>
          <p:nvPr/>
        </p:nvSpPr>
        <p:spPr bwMode="auto">
          <a:xfrm>
            <a:off x="4500563" y="1628775"/>
            <a:ext cx="4103687" cy="48958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r>
              <a:rPr lang="el-GR" sz="1500" i="0">
                <a:solidFill>
                  <a:srgbClr val="292929"/>
                </a:solidFill>
                <a:latin typeface="+mn-lt"/>
              </a:rPr>
              <a:t> Μπόχα, βρόμα, του ΠΑΟ η ιστορία, / μέσα στην πουστιά η Θύρα Δεκατρία.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l-GR" sz="1500" i="0">
                <a:solidFill>
                  <a:srgbClr val="292929"/>
                </a:solidFill>
                <a:latin typeface="+mn-lt"/>
              </a:rPr>
              <a:t> Στη σκεπαστή , στη σκεπαστή πηγαίνουμε / οι πούστηδες, οι πούστηδες οι Τούρκοι.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l-GR" sz="1500" i="0">
                <a:solidFill>
                  <a:srgbClr val="292929"/>
                </a:solidFill>
                <a:latin typeface="+mn-lt"/>
              </a:rPr>
              <a:t> Όποιος είναι βάζελος, είναι και πουτάνα γιος. / Γεννήθηκε μες στη Φυλής, / σε οίκο ανοχής.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l-GR" sz="1500" i="0">
                <a:solidFill>
                  <a:srgbClr val="292929"/>
                </a:solidFill>
                <a:latin typeface="+mn-lt"/>
              </a:rPr>
              <a:t> Σκατόφλωροι χωρίς ιδανικά, / ρουφιάνοι είστε από μικρά παιδιά. / Ναύτης ο μπαμπάς, / πουτάνα η μαμά.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l-GR" sz="1500" i="0">
                <a:solidFill>
                  <a:srgbClr val="292929"/>
                </a:solidFill>
                <a:latin typeface="+mn-lt"/>
              </a:rPr>
              <a:t> Με σήμα στην καρδιά / έναν πουσταρά. / Στης Τρούμπας τα στενά / η μάνα σας, μουνιά, / έπιασε δουλειά.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l-GR" sz="1500" i="0">
                <a:solidFill>
                  <a:srgbClr val="292929"/>
                </a:solidFill>
                <a:latin typeface="+mn-lt"/>
              </a:rPr>
              <a:t> Ελλάς, Ευρώπη, Παναθηναϊκός, / γαμιέται το λιμάνι κι ο Ολυμπιακός.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l-GR" sz="1500" i="0">
                <a:solidFill>
                  <a:srgbClr val="292929"/>
                </a:solidFill>
                <a:latin typeface="+mn-lt"/>
              </a:rPr>
              <a:t> Εό εό εό σκουλήκια Αρειανά, / είστε η ντροπή του Βορρά.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l-GR" sz="1500" i="0">
                <a:solidFill>
                  <a:srgbClr val="292929"/>
                </a:solidFill>
                <a:latin typeface="+mn-lt"/>
              </a:rPr>
              <a:t> Ω ω ω ω ω πουσταράδες. / Ο μπαμπάς σας είναι Αρειανός. / Πουτάνα η ομάδα / και ρουφιάνος ο λαός.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- Τίτλος">
            <a:extLst>
              <a:ext uri="{FF2B5EF4-FFF2-40B4-BE49-F238E27FC236}">
                <a16:creationId xmlns:a16="http://schemas.microsoft.com/office/drawing/2014/main" id="{BBCC832A-8D02-7099-E626-20F9C91CAD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Άποψη και προκατάληψη: Απαντητικά συνθήματα</a:t>
            </a:r>
          </a:p>
        </p:txBody>
      </p:sp>
      <p:sp>
        <p:nvSpPr>
          <p:cNvPr id="43011" name="2 - Θέση περιεχομένου">
            <a:extLst>
              <a:ext uri="{FF2B5EF4-FFF2-40B4-BE49-F238E27FC236}">
                <a16:creationId xmlns:a16="http://schemas.microsoft.com/office/drawing/2014/main" id="{3988839F-5534-4FA7-94C0-745534C99F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 altLang="en-US" sz="2100"/>
              <a:t>Το σύνθημα ΟΣΦΠ: </a:t>
            </a:r>
            <a:r>
              <a:rPr lang="el-GR" altLang="en-US" sz="2100" i="1"/>
              <a:t>Κι αν δεν έχεις καθόλου λεφτά, / τα κανάλια σού δίνουν πολλά</a:t>
            </a:r>
            <a:r>
              <a:rPr lang="el-GR" altLang="en-US" sz="2100"/>
              <a:t> απαντά στο σ. του ΠΑΟ</a:t>
            </a:r>
            <a:r>
              <a:rPr lang="el-GR" altLang="en-US" sz="2100" i="1"/>
              <a:t>: Θέλανε να πιάσω μια καλή δουλειά, / αυτοκίνητο, ένα σπίτι και λεφτά. / Μα εμένα η ζωή μου είναι Κυριακή, / μπίρες, μπάχαλα και μια καλή εκδρομή</a:t>
            </a:r>
            <a:r>
              <a:rPr lang="el-GR" altLang="en-US" sz="2100"/>
              <a:t>. </a:t>
            </a:r>
          </a:p>
          <a:p>
            <a:r>
              <a:rPr lang="el-GR" altLang="en-US" sz="2100"/>
              <a:t>Το σ. του ΠΑΟ: </a:t>
            </a:r>
            <a:r>
              <a:rPr lang="el-GR" altLang="en-US" sz="2100" i="1"/>
              <a:t>Το σπίτι σου το άφησες, / την γκόμενα παράτησες, / στη μαλακία κολυμπάς, / γαύρος, μαλάκας, κερατάς</a:t>
            </a:r>
            <a:r>
              <a:rPr lang="el-GR" altLang="en-US" sz="2100"/>
              <a:t> είναι η απάντηση στο: </a:t>
            </a:r>
            <a:r>
              <a:rPr lang="el-GR" altLang="en-US" sz="2100" i="1"/>
              <a:t>Το σπίτι μου το άφησα, / την γκόμενα παράτησα / και ήρθα εδώ για να σου πω, / Θρύλε μου, πόσο σ’ αγαπώ.</a:t>
            </a:r>
            <a:r>
              <a:rPr lang="el-GR" altLang="en-US" sz="2100"/>
              <a:t> </a:t>
            </a:r>
          </a:p>
          <a:p>
            <a:r>
              <a:rPr lang="el-GR" altLang="en-US" sz="2100"/>
              <a:t>Το σ. των Αρειανών: </a:t>
            </a:r>
            <a:r>
              <a:rPr lang="el-GR" altLang="en-US" sz="2100" i="1"/>
              <a:t>Ρουφιάνε του Βορρά, / θα έρθω ξανά / για να σε κυνηγήσω / στην Τούμπα</a:t>
            </a:r>
            <a:r>
              <a:rPr lang="el-GR" altLang="en-US" sz="2100"/>
              <a:t>) αποτελεί ζευγάρι με το σ. των Παοκτζήδων: </a:t>
            </a:r>
            <a:r>
              <a:rPr lang="el-GR" altLang="en-US" sz="2100" i="1"/>
              <a:t>Παλιοπούστη Εβραίε, / όπου και να σε βρω / μια ζωή θα σε κυνηγώ.</a:t>
            </a:r>
            <a:endParaRPr lang="el-GR" altLang="en-US" sz="2100"/>
          </a:p>
        </p:txBody>
      </p:sp>
      <p:sp>
        <p:nvSpPr>
          <p:cNvPr id="43012" name="3 - Θέση αριθμού διαφάνειας">
            <a:extLst>
              <a:ext uri="{FF2B5EF4-FFF2-40B4-BE49-F238E27FC236}">
                <a16:creationId xmlns:a16="http://schemas.microsoft.com/office/drawing/2014/main" id="{DBDC5C51-3564-6733-B2B9-2FB088F6E27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BB1B70-F0A1-4EBB-BC23-FEAB6C245277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1 - Τίτλος">
            <a:extLst>
              <a:ext uri="{FF2B5EF4-FFF2-40B4-BE49-F238E27FC236}">
                <a16:creationId xmlns:a16="http://schemas.microsoft.com/office/drawing/2014/main" id="{6CD96C20-E8E1-C55C-708B-F67636C8A573}"/>
              </a:ext>
            </a:extLst>
          </p:cNvPr>
          <p:cNvSpPr txBox="1">
            <a:spLocks/>
          </p:cNvSpPr>
          <p:nvPr/>
        </p:nvSpPr>
        <p:spPr bwMode="auto">
          <a:xfrm>
            <a:off x="468313" y="5876925"/>
            <a:ext cx="80645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l-GR" sz="1600" b="1" i="0" ker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Σ. Μπουκάλας-Καρκαγιάννης &amp; Ι. Σχινάς-Παπαδόπουλος, </a:t>
            </a:r>
            <a:r>
              <a:rPr lang="el-GR" sz="1600" b="1" ker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Συνθήματα και τραγούδια των ελληνικών γηπέδων</a:t>
            </a:r>
            <a:r>
              <a:rPr lang="el-GR" sz="1600" b="1" i="0" ker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. Αθήνα: Άγρα, 2014.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77B16AC2-F3F9-47E8-16A6-20936654B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652588"/>
            <a:ext cx="410527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1 - Τίτλος">
            <a:extLst>
              <a:ext uri="{FF2B5EF4-FFF2-40B4-BE49-F238E27FC236}">
                <a16:creationId xmlns:a16="http://schemas.microsoft.com/office/drawing/2014/main" id="{11D77928-1341-0FDE-FCC1-92DD97F910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/>
              <a:t>Frame </a:t>
            </a:r>
            <a:r>
              <a:rPr lang="el-GR" altLang="en-US" dirty="0" err="1"/>
              <a:t>change</a:t>
            </a:r>
            <a:r>
              <a:rPr lang="en-US" altLang="en-US" dirty="0"/>
              <a:t>?</a:t>
            </a:r>
            <a:endParaRPr lang="el-GR" altLang="en-US" dirty="0"/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2FDE7709-B4EC-39AF-7E34-1F6FF4E0A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el-GR" sz="2000"/>
              <a:t>Οι ερυθρόλευκες «αμαζόνες» επικράτησαν 63-60 του Παναθηναϊκού στη Λευκάδα και σήκωσαν το Κύπελλο</a:t>
            </a:r>
          </a:p>
          <a:p>
            <a:pPr>
              <a:buFontTx/>
              <a:buNone/>
              <a:defRPr/>
            </a:pPr>
            <a:r>
              <a:rPr lang="el-GR" sz="2000"/>
              <a:t>Αφεντικό ο Ολυμπιακός! Σε </a:t>
            </a:r>
            <a:r>
              <a:rPr lang="el-GR" sz="2000">
                <a:solidFill>
                  <a:srgbClr val="000000"/>
                </a:solidFill>
              </a:rPr>
              <a:t>ένα</a:t>
            </a:r>
            <a:r>
              <a:rPr lang="el-GR" sz="2000">
                <a:solidFill>
                  <a:schemeClr val="tx1">
                    <a:lumMod val="95000"/>
                  </a:schemeClr>
                </a:solidFill>
              </a:rPr>
              <a:t>ν τελικό που έγινε σε πολύ </a:t>
            </a:r>
            <a:r>
              <a:rPr lang="el-GR" sz="2000"/>
              <a:t>ήρεμο κλίμα (παρά τα όσα </a:t>
            </a:r>
            <a:r>
              <a:rPr lang="el-GR" sz="2000">
                <a:solidFill>
                  <a:srgbClr val="000000"/>
                </a:solidFill>
              </a:rPr>
              <a:t>π</a:t>
            </a:r>
            <a:r>
              <a:rPr lang="el-GR" sz="2000">
                <a:solidFill>
                  <a:schemeClr val="tx1">
                    <a:lumMod val="95000"/>
                  </a:schemeClr>
                </a:solidFill>
              </a:rPr>
              <a:t>ροηγήθηκαν τα ξημερώματα), </a:t>
            </a:r>
            <a:r>
              <a:rPr lang="el-GR" sz="2000"/>
              <a:t>οι «ερυθρόλευκες» επικράτ</a:t>
            </a:r>
            <a:r>
              <a:rPr lang="el-GR" sz="2000">
                <a:solidFill>
                  <a:srgbClr val="000000"/>
                </a:solidFill>
              </a:rPr>
              <a:t>η</a:t>
            </a:r>
            <a:r>
              <a:rPr lang="el-GR" sz="2000">
                <a:solidFill>
                  <a:schemeClr val="tx1">
                    <a:lumMod val="95000"/>
                  </a:schemeClr>
                </a:solidFill>
              </a:rPr>
              <a:t>σαν 63-60 του Παναθηναϊκού </a:t>
            </a:r>
            <a:r>
              <a:rPr lang="el-GR" sz="2000"/>
              <a:t>και κατέκτησαν το Κύπελλο, </a:t>
            </a:r>
            <a:r>
              <a:rPr lang="el-GR" sz="2000">
                <a:solidFill>
                  <a:schemeClr val="tx1">
                    <a:lumMod val="95000"/>
                  </a:schemeClr>
                </a:solidFill>
              </a:rPr>
              <a:t>που είναι ο πρώτος τίτλος </a:t>
            </a:r>
            <a:r>
              <a:rPr lang="el-GR" sz="2000"/>
              <a:t>στην ιστορία τους. </a:t>
            </a:r>
            <a:br>
              <a:rPr lang="el-GR" sz="2000"/>
            </a:br>
            <a:r>
              <a:rPr lang="el-GR" sz="2000"/>
              <a:t>Μετά από ένα κακό πρώτο μ</a:t>
            </a:r>
            <a:r>
              <a:rPr lang="el-GR" sz="2000">
                <a:solidFill>
                  <a:schemeClr val="tx1">
                    <a:lumMod val="95000"/>
                  </a:schemeClr>
                </a:solidFill>
              </a:rPr>
              <a:t>έρος ο Ολυμπιακός</a:t>
            </a:r>
            <a:r>
              <a:rPr lang="el-GR" sz="2000"/>
              <a:t> κυριάρχησε και διατήρησε το </a:t>
            </a:r>
            <a:r>
              <a:rPr lang="el-GR" sz="2000">
                <a:solidFill>
                  <a:schemeClr val="tx1">
                    <a:lumMod val="95000"/>
                  </a:schemeClr>
                </a:solidFill>
              </a:rPr>
              <a:t>αήττητό του, με κορυφαία τη</a:t>
            </a:r>
            <a:r>
              <a:rPr lang="el-GR" sz="2000"/>
              <a:t> Λικέντρα Τζόνσον (15π., 12 </a:t>
            </a:r>
            <a:r>
              <a:rPr lang="el-GR" sz="2000">
                <a:solidFill>
                  <a:schemeClr val="tx1">
                    <a:lumMod val="95000"/>
                  </a:schemeClr>
                </a:solidFill>
              </a:rPr>
              <a:t>ριμπ.), αλλά παίκτριες-κλειδιά </a:t>
            </a:r>
            <a:r>
              <a:rPr lang="el-GR" sz="2000"/>
              <a:t>τις Χαλιβέρα και Σταμάτη στ</a:t>
            </a:r>
            <a:r>
              <a:rPr lang="el-GR" sz="2000">
                <a:solidFill>
                  <a:schemeClr val="tx1">
                    <a:lumMod val="95000"/>
                  </a:schemeClr>
                </a:solidFill>
              </a:rPr>
              <a:t>ο τέλος. Ο Παναθηναϊκός, που </a:t>
            </a:r>
            <a:r>
              <a:rPr lang="el-GR" sz="2000"/>
              <a:t>είχε προηγηθεί με διψήφια δ</a:t>
            </a:r>
            <a:r>
              <a:rPr lang="el-GR" sz="2000">
                <a:solidFill>
                  <a:schemeClr val="tx1">
                    <a:lumMod val="95000"/>
                  </a:schemeClr>
                </a:solidFill>
              </a:rPr>
              <a:t>ιαφορά στο πρώτο ημίχρονο, </a:t>
            </a:r>
            <a:r>
              <a:rPr lang="el-GR" sz="2000"/>
              <a:t>πάλεψε αλλά δεν απέφυγε τ</a:t>
            </a:r>
            <a:r>
              <a:rPr lang="el-GR" sz="2000">
                <a:solidFill>
                  <a:schemeClr val="tx1">
                    <a:lumMod val="95000"/>
                  </a:schemeClr>
                </a:solidFill>
              </a:rPr>
              <a:t>ο 0/3 απέναντι στον </a:t>
            </a:r>
            <a:r>
              <a:rPr lang="el-GR" sz="2000"/>
              <a:t>Ολυμπιακό φέτος, με τη Τζοάνα Ντέλβα να έχει 16 πόντους, αλλά να αποβάλλεται νωρίς στην τελευταία περίοδο. </a:t>
            </a:r>
          </a:p>
        </p:txBody>
      </p:sp>
      <p:sp>
        <p:nvSpPr>
          <p:cNvPr id="44037" name="3 - Θέση αριθμού διαφάνειας">
            <a:extLst>
              <a:ext uri="{FF2B5EF4-FFF2-40B4-BE49-F238E27FC236}">
                <a16:creationId xmlns:a16="http://schemas.microsoft.com/office/drawing/2014/main" id="{5CF38265-78A0-50A2-B3D5-8D5D322058D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B1DF8F8-7DE4-4938-A338-C6A85F62ACDB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- Τίτλος">
            <a:extLst>
              <a:ext uri="{FF2B5EF4-FFF2-40B4-BE49-F238E27FC236}">
                <a16:creationId xmlns:a16="http://schemas.microsoft.com/office/drawing/2014/main" id="{35723475-3FF5-5097-8168-BD411DBAE4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/>
              <a:t>Frame </a:t>
            </a:r>
            <a:r>
              <a:rPr lang="el-GR" altLang="en-US" dirty="0" err="1"/>
              <a:t>change</a:t>
            </a:r>
            <a:r>
              <a:rPr lang="el-GR" altLang="en-US" dirty="0"/>
              <a:t>?</a:t>
            </a:r>
          </a:p>
        </p:txBody>
      </p:sp>
      <p:sp>
        <p:nvSpPr>
          <p:cNvPr id="45059" name="2 - Θέση περιεχομένου">
            <a:extLst>
              <a:ext uri="{FF2B5EF4-FFF2-40B4-BE49-F238E27FC236}">
                <a16:creationId xmlns:a16="http://schemas.microsoft.com/office/drawing/2014/main" id="{296558C5-B372-B69F-B0A8-6542BB46B7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l-GR" altLang="en-US" dirty="0"/>
              <a:t>Άσχημη εξέλιξη είχε για τον Παναθηναϊκό ο τελικός του Κυπέλλου μπάσκετ γυναικών, αφού η ομάδα του Παπαδόπουλου γνώρισε την ήττα με 63-60. </a:t>
            </a:r>
          </a:p>
          <a:p>
            <a:pPr>
              <a:buFontTx/>
              <a:buNone/>
            </a:pPr>
            <a:r>
              <a:rPr lang="el-GR" altLang="en-US" dirty="0"/>
              <a:t>Μετά τη λήξη του αγώνα μάλιστα, οι "πράσινες" λύγισαν με κάποιες από αυτές να μην μπορούν να συγκρατήσουν τα δάκρυά τους. </a:t>
            </a:r>
          </a:p>
          <a:p>
            <a:endParaRPr lang="el-GR" altLang="en-US" dirty="0"/>
          </a:p>
        </p:txBody>
      </p:sp>
      <p:sp>
        <p:nvSpPr>
          <p:cNvPr id="45060" name="3 - Θέση αριθμού διαφάνειας">
            <a:extLst>
              <a:ext uri="{FF2B5EF4-FFF2-40B4-BE49-F238E27FC236}">
                <a16:creationId xmlns:a16="http://schemas.microsoft.com/office/drawing/2014/main" id="{3D11C956-4350-4E61-91AA-69F041A2405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F129128-8DC5-4712-B3B4-BBC60F6E441D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5061" name="Picture 3">
            <a:extLst>
              <a:ext uri="{FF2B5EF4-FFF2-40B4-BE49-F238E27FC236}">
                <a16:creationId xmlns:a16="http://schemas.microsoft.com/office/drawing/2014/main" id="{62E72B07-28F3-0B51-84BB-0A36A6CF5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227" y="3808413"/>
            <a:ext cx="3960813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C9AAA-A958-064D-E4DE-44DB33157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Άσκηση</a:t>
            </a:r>
            <a:r>
              <a:rPr lang="en-GB" dirty="0"/>
              <a:t> (&lt; 4.11.22)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4BD57-0132-B7DB-24E2-0C52BC6C1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solidFill>
                  <a:srgbClr val="FF6600"/>
                </a:solidFill>
              </a:rPr>
              <a:t>Περιγραφή αθλητικού αγώνα + Αιτιολόγηση</a:t>
            </a:r>
          </a:p>
          <a:p>
            <a:pPr marL="0" indent="0" algn="ctr">
              <a:buNone/>
            </a:pPr>
            <a:r>
              <a:rPr lang="el-GR" dirty="0"/>
              <a:t>ή</a:t>
            </a:r>
          </a:p>
          <a:p>
            <a:r>
              <a:rPr lang="el-GR" dirty="0">
                <a:solidFill>
                  <a:srgbClr val="FF6600"/>
                </a:solidFill>
              </a:rPr>
              <a:t>Εργασία για: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αναμετάδοση σε διαφορετικά μέσα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σύγκριση περιγραφών σε διαφορετικές αθλ. εφημερίδες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συγκρίσεις διαφορετικών αθλημάτων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εξέλιξη της έννοιας της προπονητικής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σύγκριση αντρικού – γυναικείου αθλητισμού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…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43AEC-44EF-ECE7-C6C3-F567E01D04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23519C-C27A-407D-AF30-6B4520A50E04}" type="slidenum">
              <a:rPr lang="en-US" altLang="en-US" smtClean="0"/>
              <a:pPr>
                <a:defRPr/>
              </a:pPr>
              <a:t>29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893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3 - Θέση αριθμού διαφάνειας">
            <a:extLst>
              <a:ext uri="{FF2B5EF4-FFF2-40B4-BE49-F238E27FC236}">
                <a16:creationId xmlns:a16="http://schemas.microsoft.com/office/drawing/2014/main" id="{85F9B93F-13A3-93B2-5F46-2BA1CD00522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C3CD4AC-F22A-4BAF-B298-C3CD756CA286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01D7567C-B6AE-E33D-1795-AAB9743B2A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Επίπεδα λόγου (</a:t>
            </a:r>
            <a:r>
              <a:rPr lang="en-US" altLang="en-US"/>
              <a:t>registers)</a:t>
            </a:r>
            <a:endParaRPr lang="el-GR" altLang="en-US"/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6CD163C5-A17C-81EF-F01A-72FAC4DEAC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gradFill rotWithShape="1">
            <a:gsLst>
              <a:gs pos="0">
                <a:srgbClr val="FFBD80"/>
              </a:gs>
              <a:gs pos="50000">
                <a:srgbClr val="FFD4B3"/>
              </a:gs>
              <a:gs pos="100000">
                <a:srgbClr val="FFE9DA"/>
              </a:gs>
            </a:gsLst>
            <a:lin ang="2700000" scaled="1"/>
          </a:gradFill>
        </p:spPr>
        <p:txBody>
          <a:bodyPr/>
          <a:lstStyle/>
          <a:p>
            <a:pPr>
              <a:lnSpc>
                <a:spcPct val="110000"/>
              </a:lnSpc>
            </a:pPr>
            <a:r>
              <a:rPr lang="el-GR" altLang="en-US" sz="2100"/>
              <a:t>Διαφοροποίηση ανά </a:t>
            </a:r>
            <a:r>
              <a:rPr lang="el-GR" altLang="en-US" sz="2100" b="1">
                <a:solidFill>
                  <a:srgbClr val="FF6600"/>
                </a:solidFill>
              </a:rPr>
              <a:t>χρήση</a:t>
            </a:r>
            <a:r>
              <a:rPr lang="el-GR" altLang="en-US" sz="2100"/>
              <a:t> μάλλον παρά ανά </a:t>
            </a:r>
            <a:r>
              <a:rPr lang="el-GR" altLang="en-US" sz="2100" b="1">
                <a:solidFill>
                  <a:srgbClr val="FF6600"/>
                </a:solidFill>
              </a:rPr>
              <a:t>χρήστη</a:t>
            </a:r>
            <a:r>
              <a:rPr lang="el-GR" altLang="en-US" sz="2100"/>
              <a:t> </a:t>
            </a:r>
          </a:p>
          <a:p>
            <a:pPr>
              <a:lnSpc>
                <a:spcPct val="110000"/>
              </a:lnSpc>
            </a:pPr>
            <a:r>
              <a:rPr lang="el-GR" altLang="en-US" sz="2100"/>
              <a:t>Για κάθε επίπεδο λόγου πρέπει να λάβουμε υπόψη μας τουλάχιστον τα ακόλουθα ειδικά χαρακτηριστικά: </a:t>
            </a:r>
          </a:p>
          <a:p>
            <a:pPr lvl="1">
              <a:lnSpc>
                <a:spcPct val="110000"/>
              </a:lnSpc>
            </a:pPr>
            <a:r>
              <a:rPr lang="el-GR" altLang="en-US" sz="2100" b="1">
                <a:solidFill>
                  <a:srgbClr val="FF6600"/>
                </a:solidFill>
              </a:rPr>
              <a:t>ειδικό λεξιλόγιο</a:t>
            </a:r>
            <a:r>
              <a:rPr lang="el-GR" altLang="en-US" sz="2100"/>
              <a:t> (κάθετη συνοχή)</a:t>
            </a:r>
          </a:p>
          <a:p>
            <a:pPr lvl="1">
              <a:lnSpc>
                <a:spcPct val="110000"/>
              </a:lnSpc>
            </a:pPr>
            <a:r>
              <a:rPr lang="el-GR" altLang="en-US" sz="2100" b="1">
                <a:solidFill>
                  <a:srgbClr val="FF6600"/>
                </a:solidFill>
              </a:rPr>
              <a:t>κειμενική οργάνωση</a:t>
            </a:r>
            <a:r>
              <a:rPr lang="el-GR" altLang="en-US" sz="2100"/>
              <a:t>: χωροταξία κειμένου (στήσιμο), ρουτίνες (έναρξης, λήξης, προσφώνησης κλπ.), φρασεολογισμ</a:t>
            </a:r>
            <a:r>
              <a:rPr lang="en-US" altLang="en-US" sz="2100"/>
              <a:t>o</a:t>
            </a:r>
            <a:r>
              <a:rPr lang="el-GR" altLang="en-US" sz="2100"/>
              <a:t>ύς και στερεότυπα συντακτικά σχήματα («λογότυπους»), ρητορική οργάνωση, μεταφορική δομή, γενικευμένες προϋποθέσεις</a:t>
            </a:r>
          </a:p>
          <a:p>
            <a:pPr lvl="1">
              <a:lnSpc>
                <a:spcPct val="110000"/>
              </a:lnSpc>
            </a:pPr>
            <a:r>
              <a:rPr lang="el-GR" altLang="en-US" sz="2100" b="1">
                <a:solidFill>
                  <a:srgbClr val="FF6600"/>
                </a:solidFill>
              </a:rPr>
              <a:t>αλληλεπίδραση προφορικού – γραπτού ύφους</a:t>
            </a:r>
            <a:endParaRPr lang="el-GR" altLang="en-US" sz="2100"/>
          </a:p>
          <a:p>
            <a:pPr lvl="1">
              <a:lnSpc>
                <a:spcPct val="110000"/>
              </a:lnSpc>
            </a:pPr>
            <a:r>
              <a:rPr lang="el-GR" altLang="en-US" sz="2100" b="1">
                <a:solidFill>
                  <a:srgbClr val="FF6600"/>
                </a:solidFill>
              </a:rPr>
              <a:t>διαφοροποιήσεις ανάλογα με το μέσο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5 - Θέση αριθμού διαφάνειας">
            <a:extLst>
              <a:ext uri="{FF2B5EF4-FFF2-40B4-BE49-F238E27FC236}">
                <a16:creationId xmlns:a16="http://schemas.microsoft.com/office/drawing/2014/main" id="{B9ADE022-FAFD-230F-A229-DC9E64554C3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F9DA847-B517-44BF-A6AC-AB5874921766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9B7CB103-2D60-DC62-D973-62094245F8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Αθλητικό ρεπορτάζ (ποδόσφαιρο)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8A9F6087-55F7-58FC-BEBB-EEE84D18D98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l-GR" altLang="en-US"/>
              <a:t>ειδικό </a:t>
            </a:r>
            <a:r>
              <a:rPr lang="el-GR" altLang="en-US" b="1">
                <a:solidFill>
                  <a:srgbClr val="FF6600"/>
                </a:solidFill>
              </a:rPr>
              <a:t>λεξιλόγιο</a:t>
            </a:r>
            <a:r>
              <a:rPr lang="el-GR" altLang="en-US"/>
              <a:t> (π.χ. </a:t>
            </a:r>
            <a:r>
              <a:rPr lang="el-GR" altLang="en-US" i="1"/>
              <a:t>πέναλτι</a:t>
            </a:r>
            <a:r>
              <a:rPr lang="el-GR" altLang="en-US"/>
              <a:t> , </a:t>
            </a:r>
            <a:r>
              <a:rPr lang="el-GR" altLang="en-US" i="1"/>
              <a:t>γκολ</a:t>
            </a:r>
            <a:r>
              <a:rPr lang="el-GR" altLang="en-US"/>
              <a:t>, </a:t>
            </a:r>
            <a:r>
              <a:rPr lang="el-GR" altLang="en-US" i="1"/>
              <a:t>εναρκτήριο λάκτισμα</a:t>
            </a:r>
            <a:r>
              <a:rPr lang="el-GR" altLang="en-US"/>
              <a:t> κ.ο.κ.)</a:t>
            </a:r>
          </a:p>
          <a:p>
            <a:r>
              <a:rPr lang="el-GR" altLang="en-US" b="1">
                <a:solidFill>
                  <a:srgbClr val="FF6600"/>
                </a:solidFill>
              </a:rPr>
              <a:t>δάνειες</a:t>
            </a:r>
            <a:r>
              <a:rPr lang="el-GR" altLang="en-US"/>
              <a:t> λέξεις </a:t>
            </a:r>
          </a:p>
          <a:p>
            <a:r>
              <a:rPr lang="el-GR" altLang="en-US" b="1">
                <a:solidFill>
                  <a:srgbClr val="FF6600"/>
                </a:solidFill>
              </a:rPr>
              <a:t>φρασεολογία</a:t>
            </a:r>
            <a:r>
              <a:rPr lang="el-GR" altLang="en-US"/>
              <a:t> </a:t>
            </a:r>
            <a:br>
              <a:rPr lang="el-GR" altLang="en-US"/>
            </a:br>
            <a:r>
              <a:rPr lang="el-GR" altLang="en-US"/>
              <a:t>(π.χ., </a:t>
            </a:r>
            <a:r>
              <a:rPr lang="el-GR" altLang="en-US" i="1"/>
              <a:t>έβγαλε σέντρα</a:t>
            </a:r>
            <a:r>
              <a:rPr lang="el-GR" altLang="en-US"/>
              <a:t>, </a:t>
            </a:r>
            <a:r>
              <a:rPr lang="el-GR" altLang="en-US" i="1"/>
              <a:t>καθάρισε τις φάσεις</a:t>
            </a:r>
            <a:r>
              <a:rPr lang="el-GR" altLang="en-US"/>
              <a:t>, </a:t>
            </a:r>
            <a:r>
              <a:rPr lang="el-GR" altLang="en-US" i="1"/>
              <a:t>βρέθηκε σε θέση βολής</a:t>
            </a:r>
            <a:r>
              <a:rPr lang="el-GR" altLang="en-US"/>
              <a:t>, </a:t>
            </a:r>
            <a:r>
              <a:rPr lang="el-GR" altLang="en-US" i="1"/>
              <a:t>τετ-α-τετ με</a:t>
            </a:r>
            <a:r>
              <a:rPr lang="el-GR" altLang="en-US"/>
              <a:t>, </a:t>
            </a:r>
            <a:r>
              <a:rPr lang="el-GR" altLang="en-US" i="1"/>
              <a:t>παράλληλη μπαλιά, ψαράκι, ψαλίδι</a:t>
            </a:r>
            <a:r>
              <a:rPr lang="el-GR" altLang="en-US"/>
              <a:t> κλπ.) </a:t>
            </a:r>
          </a:p>
        </p:txBody>
      </p:sp>
      <p:graphicFrame>
        <p:nvGraphicFramePr>
          <p:cNvPr id="8197" name="Object 4">
            <a:extLst>
              <a:ext uri="{FF2B5EF4-FFF2-40B4-BE49-F238E27FC236}">
                <a16:creationId xmlns:a16="http://schemas.microsoft.com/office/drawing/2014/main" id="{7842D936-153F-78E3-A28C-55A94FF8FCE3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4572000" y="1989138"/>
          <a:ext cx="3960813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Φωτογραφία του Photo Editor" r:id="rId2" imgW="11704762" imgH="1876190" progId="MSPhotoEd.3">
                  <p:embed/>
                </p:oleObj>
              </mc:Choice>
              <mc:Fallback>
                <p:oleObj name="Φωτογραφία του Photo Editor" r:id="rId2" imgW="11704762" imgH="187619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989138"/>
                        <a:ext cx="3960813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8" name="Object 6">
            <a:extLst>
              <a:ext uri="{FF2B5EF4-FFF2-40B4-BE49-F238E27FC236}">
                <a16:creationId xmlns:a16="http://schemas.microsoft.com/office/drawing/2014/main" id="{9B598DB7-7529-B588-65B2-C135A859D812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4572000" y="2581275"/>
          <a:ext cx="3962400" cy="264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Φωτογραφία του Photo Editor" r:id="rId4" imgW="11476190" imgH="7666667" progId="MSPhotoEd.3">
                  <p:embed/>
                </p:oleObj>
              </mc:Choice>
              <mc:Fallback>
                <p:oleObj name="Φωτογραφία του Photo Editor" r:id="rId4" imgW="11476190" imgH="7666667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581275"/>
                        <a:ext cx="3962400" cy="264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Text Box 8">
            <a:extLst>
              <a:ext uri="{FF2B5EF4-FFF2-40B4-BE49-F238E27FC236}">
                <a16:creationId xmlns:a16="http://schemas.microsoft.com/office/drawing/2014/main" id="{99EFE3DB-012B-C94A-A332-03CC3509A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203325"/>
            <a:ext cx="360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1800" i="0">
                <a:solidFill>
                  <a:srgbClr val="FF6600"/>
                </a:solidFill>
              </a:rPr>
              <a:t>P. Mackridge, </a:t>
            </a:r>
            <a:r>
              <a:rPr lang="el-GR" altLang="en-US" sz="1800">
                <a:solidFill>
                  <a:srgbClr val="FF6600"/>
                </a:solidFill>
              </a:rPr>
              <a:t>Η νεοελληνική γλώσσα</a:t>
            </a:r>
            <a:r>
              <a:rPr lang="el-GR" altLang="en-US" sz="1800" i="0">
                <a:solidFill>
                  <a:srgbClr val="FF6600"/>
                </a:solidFill>
              </a:rPr>
              <a:t>, σ. 434-5: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4 - Θέση αριθμού διαφάνειας">
            <a:extLst>
              <a:ext uri="{FF2B5EF4-FFF2-40B4-BE49-F238E27FC236}">
                <a16:creationId xmlns:a16="http://schemas.microsoft.com/office/drawing/2014/main" id="{05BB88BE-6979-48D4-AB2B-4A556C0C9F5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C29D55A-C235-47F3-B931-FD4273F009D7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B86F8C88-4170-F0B4-B7BD-E687400994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Rotolo, “Il linguaggi</a:t>
            </a:r>
            <a:r>
              <a:rPr lang="el-GR" altLang="en-US"/>
              <a:t>ο</a:t>
            </a:r>
            <a:r>
              <a:rPr lang="en-US" altLang="en-US"/>
              <a:t> calcistico in Grecia” (1973)</a:t>
            </a:r>
            <a:endParaRPr lang="el-GR" altLang="en-US"/>
          </a:p>
        </p:txBody>
      </p:sp>
      <p:pic>
        <p:nvPicPr>
          <p:cNvPr id="9220" name="Picture 4" descr="σάρωση0001">
            <a:extLst>
              <a:ext uri="{FF2B5EF4-FFF2-40B4-BE49-F238E27FC236}">
                <a16:creationId xmlns:a16="http://schemas.microsoft.com/office/drawing/2014/main" id="{38A2ECFD-8CB4-3400-D508-33871D3573C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413" y="1125538"/>
            <a:ext cx="3586162" cy="4970462"/>
          </a:xfrm>
          <a:noFill/>
        </p:spPr>
      </p:pic>
      <p:pic>
        <p:nvPicPr>
          <p:cNvPr id="9221" name="Picture 6" descr="σάρωση0001">
            <a:extLst>
              <a:ext uri="{FF2B5EF4-FFF2-40B4-BE49-F238E27FC236}">
                <a16:creationId xmlns:a16="http://schemas.microsoft.com/office/drawing/2014/main" id="{32A60F48-C2F7-A518-3E2A-F118FBC265F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1525" y="1125538"/>
            <a:ext cx="3833813" cy="4970462"/>
          </a:xfrm>
          <a:noFill/>
        </p:spPr>
      </p:pic>
      <p:sp>
        <p:nvSpPr>
          <p:cNvPr id="614408" name="Text Box 8">
            <a:extLst>
              <a:ext uri="{FF2B5EF4-FFF2-40B4-BE49-F238E27FC236}">
                <a16:creationId xmlns:a16="http://schemas.microsoft.com/office/drawing/2014/main" id="{C23A5058-B929-A555-1E70-033DF0CD6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2205038"/>
            <a:ext cx="3816350" cy="2663825"/>
          </a:xfrm>
          <a:prstGeom prst="rect">
            <a:avLst/>
          </a:prstGeom>
          <a:solidFill>
            <a:srgbClr val="EAEAEA">
              <a:alpha val="79999"/>
            </a:srgbClr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l-GR" altLang="en-US" sz="2800" i="0"/>
              <a:t>Εντυπωσιακή η σταθερότητα λεξιλογίου, φρασεολογισμών, ρητορικών σχημάτων κλπ.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0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5 - Θέση αριθμού διαφάνειας">
            <a:extLst>
              <a:ext uri="{FF2B5EF4-FFF2-40B4-BE49-F238E27FC236}">
                <a16:creationId xmlns:a16="http://schemas.microsoft.com/office/drawing/2014/main" id="{495ED60F-EA20-C5FB-A29A-2BEAD9C9EE2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198A343-2B97-42DE-9AD2-D1DE45318A48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1507" name="Object 18">
            <a:extLst>
              <a:ext uri="{FF2B5EF4-FFF2-40B4-BE49-F238E27FC236}">
                <a16:creationId xmlns:a16="http://schemas.microsoft.com/office/drawing/2014/main" id="{8D20C3A1-D3DF-0225-E455-ED28879DD2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7675" y="4868863"/>
          <a:ext cx="3457575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Φωτογραφία του Photo Editor" r:id="rId2" imgW="3457143" imgH="866896" progId="MSPhotoEd.3">
                  <p:embed/>
                </p:oleObj>
              </mc:Choice>
              <mc:Fallback>
                <p:oleObj name="Φωτογραφία του Photo Editor" r:id="rId2" imgW="3457143" imgH="866896" progId="MSPhotoEd.3">
                  <p:embed/>
                  <p:pic>
                    <p:nvPicPr>
                      <p:cNvPr id="21507" name="Object 18">
                        <a:extLst>
                          <a:ext uri="{FF2B5EF4-FFF2-40B4-BE49-F238E27FC236}">
                            <a16:creationId xmlns:a16="http://schemas.microsoft.com/office/drawing/2014/main" id="{8D20C3A1-D3DF-0225-E455-ED28879DD2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4868863"/>
                        <a:ext cx="3457575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Object 8">
            <a:extLst>
              <a:ext uri="{FF2B5EF4-FFF2-40B4-BE49-F238E27FC236}">
                <a16:creationId xmlns:a16="http://schemas.microsoft.com/office/drawing/2014/main" id="{00314215-2F32-6FA2-8292-5B972D246D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40138" y="1460500"/>
          <a:ext cx="931862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Φωτογραφία του Photo Editor" r:id="rId4" imgW="714286" imgH="847843" progId="MSPhotoEd.3">
                  <p:embed/>
                </p:oleObj>
              </mc:Choice>
              <mc:Fallback>
                <p:oleObj name="Φωτογραφία του Photo Editor" r:id="rId4" imgW="714286" imgH="847843" progId="MSPhotoEd.3">
                  <p:embed/>
                  <p:pic>
                    <p:nvPicPr>
                      <p:cNvPr id="21508" name="Object 8">
                        <a:extLst>
                          <a:ext uri="{FF2B5EF4-FFF2-40B4-BE49-F238E27FC236}">
                            <a16:creationId xmlns:a16="http://schemas.microsoft.com/office/drawing/2014/main" id="{00314215-2F32-6FA2-8292-5B972D246D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0138" y="1460500"/>
                        <a:ext cx="931862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9" name="Object 12">
            <a:extLst>
              <a:ext uri="{FF2B5EF4-FFF2-40B4-BE49-F238E27FC236}">
                <a16:creationId xmlns:a16="http://schemas.microsoft.com/office/drawing/2014/main" id="{D27FF558-7BEA-9FD2-AD90-D564A0EA5FFF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4859338" y="5661025"/>
          <a:ext cx="35718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Φωτογραφία του Photo Editor" r:id="rId6" imgW="3572374" imgH="724001" progId="MSPhotoEd.3">
                  <p:embed/>
                </p:oleObj>
              </mc:Choice>
              <mc:Fallback>
                <p:oleObj name="Φωτογραφία του Photo Editor" r:id="rId6" imgW="3572374" imgH="724001" progId="MSPhotoEd.3">
                  <p:embed/>
                  <p:pic>
                    <p:nvPicPr>
                      <p:cNvPr id="21509" name="Object 12">
                        <a:extLst>
                          <a:ext uri="{FF2B5EF4-FFF2-40B4-BE49-F238E27FC236}">
                            <a16:creationId xmlns:a16="http://schemas.microsoft.com/office/drawing/2014/main" id="{D27FF558-7BEA-9FD2-AD90-D564A0EA5F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5661025"/>
                        <a:ext cx="3571875" cy="723900"/>
                      </a:xfrm>
                      <a:prstGeom prst="rect">
                        <a:avLst/>
                      </a:prstGeom>
                      <a:solidFill>
                        <a:schemeClr val="tx1">
                          <a:alpha val="30196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17">
            <a:extLst>
              <a:ext uri="{FF2B5EF4-FFF2-40B4-BE49-F238E27FC236}">
                <a16:creationId xmlns:a16="http://schemas.microsoft.com/office/drawing/2014/main" id="{79A64F00-F237-C9C1-BEBA-83C64DF39A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3933825"/>
          <a:ext cx="3209925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Φωτογραφία του Photo Editor" r:id="rId8" imgW="3209524" imgH="942857" progId="MSPhotoEd.3">
                  <p:embed/>
                </p:oleObj>
              </mc:Choice>
              <mc:Fallback>
                <p:oleObj name="Φωτογραφία του Photo Editor" r:id="rId8" imgW="3209524" imgH="942857" progId="MSPhotoEd.3">
                  <p:embed/>
                  <p:pic>
                    <p:nvPicPr>
                      <p:cNvPr id="21510" name="Object 17">
                        <a:extLst>
                          <a:ext uri="{FF2B5EF4-FFF2-40B4-BE49-F238E27FC236}">
                            <a16:creationId xmlns:a16="http://schemas.microsoft.com/office/drawing/2014/main" id="{79A64F00-F237-C9C1-BEBA-83C64DF39A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933825"/>
                        <a:ext cx="3209925" cy="942975"/>
                      </a:xfrm>
                      <a:prstGeom prst="rect">
                        <a:avLst/>
                      </a:prstGeom>
                      <a:solidFill>
                        <a:schemeClr val="tx1">
                          <a:alpha val="3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1" name="Object 15">
            <a:extLst>
              <a:ext uri="{FF2B5EF4-FFF2-40B4-BE49-F238E27FC236}">
                <a16:creationId xmlns:a16="http://schemas.microsoft.com/office/drawing/2014/main" id="{C175ED99-4C03-CDF2-D1A8-DE3399FE73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2924175"/>
          <a:ext cx="35528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Φωτογραφία του Photo Editor" r:id="rId10" imgW="3552381" imgH="1009791" progId="MSPhotoEd.3">
                  <p:embed/>
                </p:oleObj>
              </mc:Choice>
              <mc:Fallback>
                <p:oleObj name="Φωτογραφία του Photo Editor" r:id="rId10" imgW="3552381" imgH="1009791" progId="MSPhotoEd.3">
                  <p:embed/>
                  <p:pic>
                    <p:nvPicPr>
                      <p:cNvPr id="21511" name="Object 15">
                        <a:extLst>
                          <a:ext uri="{FF2B5EF4-FFF2-40B4-BE49-F238E27FC236}">
                            <a16:creationId xmlns:a16="http://schemas.microsoft.com/office/drawing/2014/main" id="{C175ED99-4C03-CDF2-D1A8-DE3399FE73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2924175"/>
                        <a:ext cx="3552825" cy="1009650"/>
                      </a:xfrm>
                      <a:prstGeom prst="rect">
                        <a:avLst/>
                      </a:prstGeom>
                      <a:solidFill>
                        <a:schemeClr val="tx1">
                          <a:alpha val="30196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Rectangle 2">
            <a:extLst>
              <a:ext uri="{FF2B5EF4-FFF2-40B4-BE49-F238E27FC236}">
                <a16:creationId xmlns:a16="http://schemas.microsoft.com/office/drawing/2014/main" id="{BD8A6077-DC25-26C5-9CAE-5A9DB5C01A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Ρητορικά σχήματα: Υπερβολή και μείωση</a:t>
            </a:r>
          </a:p>
        </p:txBody>
      </p:sp>
      <p:sp>
        <p:nvSpPr>
          <p:cNvPr id="21513" name="Rectangle 3">
            <a:extLst>
              <a:ext uri="{FF2B5EF4-FFF2-40B4-BE49-F238E27FC236}">
                <a16:creationId xmlns:a16="http://schemas.microsoft.com/office/drawing/2014/main" id="{7A46C7CA-4D41-B683-D2EC-AF6CBEFECE6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125538"/>
            <a:ext cx="4319587" cy="4970462"/>
          </a:xfrm>
          <a:solidFill>
            <a:srgbClr val="EAEAEA">
              <a:alpha val="70195"/>
            </a:srgbClr>
          </a:solidFill>
        </p:spPr>
        <p:txBody>
          <a:bodyPr/>
          <a:lstStyle/>
          <a:p>
            <a:pPr>
              <a:lnSpc>
                <a:spcPct val="140000"/>
              </a:lnSpc>
            </a:pPr>
            <a:r>
              <a:rPr lang="el-GR" altLang="en-US" sz="2000"/>
              <a:t>Υπερβολή / μείωση</a:t>
            </a:r>
            <a:endParaRPr lang="el-GR" altLang="en-US" sz="2000" i="1"/>
          </a:p>
          <a:p>
            <a:pPr lvl="1">
              <a:lnSpc>
                <a:spcPct val="140000"/>
              </a:lnSpc>
            </a:pPr>
            <a:r>
              <a:rPr lang="el-GR" altLang="en-US" sz="1800" i="1"/>
              <a:t>ήρωας ο Καραπιάλης</a:t>
            </a:r>
          </a:p>
          <a:p>
            <a:pPr lvl="1">
              <a:lnSpc>
                <a:spcPct val="140000"/>
              </a:lnSpc>
            </a:pPr>
            <a:r>
              <a:rPr lang="el-GR" altLang="en-US" sz="1800" i="1"/>
              <a:t>μεγαλείο ο Θρύλος</a:t>
            </a:r>
          </a:p>
          <a:p>
            <a:pPr lvl="1">
              <a:lnSpc>
                <a:spcPct val="140000"/>
              </a:lnSpc>
            </a:pPr>
            <a:r>
              <a:rPr lang="el-GR" altLang="en-US" sz="1800" i="1"/>
              <a:t>καραμπινάτο φάουλ</a:t>
            </a:r>
          </a:p>
          <a:p>
            <a:pPr lvl="1">
              <a:lnSpc>
                <a:spcPct val="140000"/>
              </a:lnSpc>
            </a:pPr>
            <a:r>
              <a:rPr lang="el-GR" altLang="en-US" sz="1800" i="1"/>
              <a:t>χώμα ο ΠΑΟΚ</a:t>
            </a:r>
          </a:p>
          <a:p>
            <a:pPr lvl="1">
              <a:lnSpc>
                <a:spcPct val="140000"/>
              </a:lnSpc>
            </a:pPr>
            <a:r>
              <a:rPr lang="el-GR" altLang="en-US" sz="1800" i="1"/>
              <a:t>θεοί του Ολύμπου</a:t>
            </a:r>
          </a:p>
          <a:p>
            <a:pPr>
              <a:lnSpc>
                <a:spcPct val="140000"/>
              </a:lnSpc>
            </a:pPr>
            <a:r>
              <a:rPr lang="el-GR" altLang="en-US" sz="2000" i="1"/>
              <a:t>Ιδεολογικές λειτουργίες</a:t>
            </a:r>
          </a:p>
          <a:p>
            <a:pPr lvl="1">
              <a:lnSpc>
                <a:spcPct val="140000"/>
              </a:lnSpc>
            </a:pPr>
            <a:r>
              <a:rPr lang="el-GR" altLang="en-US" sz="1800"/>
              <a:t>Έμφαση (επιλεκτική εστίαση)</a:t>
            </a:r>
          </a:p>
          <a:p>
            <a:pPr lvl="1">
              <a:lnSpc>
                <a:spcPct val="140000"/>
              </a:lnSpc>
            </a:pPr>
            <a:r>
              <a:rPr lang="el-GR" altLang="en-US" sz="1800"/>
              <a:t>Υπερβολή (~ μείωση)</a:t>
            </a:r>
          </a:p>
          <a:p>
            <a:pPr lvl="1">
              <a:lnSpc>
                <a:spcPct val="140000"/>
              </a:lnSpc>
            </a:pPr>
            <a:r>
              <a:rPr lang="el-GR" altLang="en-US" sz="1800"/>
              <a:t>Παραγνώριση</a:t>
            </a:r>
          </a:p>
        </p:txBody>
      </p:sp>
      <p:graphicFrame>
        <p:nvGraphicFramePr>
          <p:cNvPr id="21514" name="Object 4">
            <a:extLst>
              <a:ext uri="{FF2B5EF4-FFF2-40B4-BE49-F238E27FC236}">
                <a16:creationId xmlns:a16="http://schemas.microsoft.com/office/drawing/2014/main" id="{B71D45A0-8B64-0F1D-48C1-BCCFFBC646D4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867400" y="2924175"/>
          <a:ext cx="2000250" cy="132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Φωτογραφία του Photo Editor" r:id="rId12" imgW="1333333" imgH="885949" progId="MSPhotoEd.3">
                  <p:embed/>
                </p:oleObj>
              </mc:Choice>
              <mc:Fallback>
                <p:oleObj name="Φωτογραφία του Photo Editor" r:id="rId12" imgW="1333333" imgH="885949" progId="MSPhotoEd.3">
                  <p:embed/>
                  <p:pic>
                    <p:nvPicPr>
                      <p:cNvPr id="21514" name="Object 4">
                        <a:extLst>
                          <a:ext uri="{FF2B5EF4-FFF2-40B4-BE49-F238E27FC236}">
                            <a16:creationId xmlns:a16="http://schemas.microsoft.com/office/drawing/2014/main" id="{B71D45A0-8B64-0F1D-48C1-BCCFFBC646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924175"/>
                        <a:ext cx="2000250" cy="132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5" name="Object 9">
            <a:extLst>
              <a:ext uri="{FF2B5EF4-FFF2-40B4-BE49-F238E27FC236}">
                <a16:creationId xmlns:a16="http://schemas.microsoft.com/office/drawing/2014/main" id="{1F871E7F-DE7E-E421-144F-9C43C2C84C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12088" y="2924175"/>
          <a:ext cx="1090612" cy="148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Φωτογραφία του Photo Editor" r:id="rId14" imgW="838095" imgH="1142857" progId="MSPhotoEd.3">
                  <p:embed/>
                </p:oleObj>
              </mc:Choice>
              <mc:Fallback>
                <p:oleObj name="Φωτογραφία του Photo Editor" r:id="rId14" imgW="838095" imgH="1142857" progId="MSPhotoEd.3">
                  <p:embed/>
                  <p:pic>
                    <p:nvPicPr>
                      <p:cNvPr id="21515" name="Object 9">
                        <a:extLst>
                          <a:ext uri="{FF2B5EF4-FFF2-40B4-BE49-F238E27FC236}">
                            <a16:creationId xmlns:a16="http://schemas.microsoft.com/office/drawing/2014/main" id="{1F871E7F-DE7E-E421-144F-9C43C2C84C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088" y="2924175"/>
                        <a:ext cx="1090612" cy="1487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6" name="Object 10">
            <a:extLst>
              <a:ext uri="{FF2B5EF4-FFF2-40B4-BE49-F238E27FC236}">
                <a16:creationId xmlns:a16="http://schemas.microsoft.com/office/drawing/2014/main" id="{6500BA33-AD51-D9E5-4178-B51CB68A90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1125538"/>
          <a:ext cx="4276725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Φωτογραφία του Photo Editor" r:id="rId16" imgW="4277322" imgH="1819529" progId="MSPhotoEd.3">
                  <p:embed/>
                </p:oleObj>
              </mc:Choice>
              <mc:Fallback>
                <p:oleObj name="Φωτογραφία του Photo Editor" r:id="rId16" imgW="4277322" imgH="1819529" progId="MSPhotoEd.3">
                  <p:embed/>
                  <p:pic>
                    <p:nvPicPr>
                      <p:cNvPr id="21516" name="Object 10">
                        <a:extLst>
                          <a:ext uri="{FF2B5EF4-FFF2-40B4-BE49-F238E27FC236}">
                            <a16:creationId xmlns:a16="http://schemas.microsoft.com/office/drawing/2014/main" id="{6500BA33-AD51-D9E5-4178-B51CB68A90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125538"/>
                        <a:ext cx="4276725" cy="1819275"/>
                      </a:xfrm>
                      <a:prstGeom prst="rect">
                        <a:avLst/>
                      </a:prstGeom>
                      <a:solidFill>
                        <a:schemeClr val="tx1">
                          <a:alpha val="5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7" name="Object 14">
            <a:extLst>
              <a:ext uri="{FF2B5EF4-FFF2-40B4-BE49-F238E27FC236}">
                <a16:creationId xmlns:a16="http://schemas.microsoft.com/office/drawing/2014/main" id="{3AE399D3-A562-8AE3-84F0-D3C28B2F5E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43663" y="4221163"/>
          <a:ext cx="2476500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Φωτογραφία του Photo Editor" r:id="rId18" imgW="2476190" imgH="1514686" progId="MSPhotoEd.3">
                  <p:embed/>
                </p:oleObj>
              </mc:Choice>
              <mc:Fallback>
                <p:oleObj name="Φωτογραφία του Photo Editor" r:id="rId18" imgW="2476190" imgH="1514686" progId="MSPhotoEd.3">
                  <p:embed/>
                  <p:pic>
                    <p:nvPicPr>
                      <p:cNvPr id="21517" name="Object 14">
                        <a:extLst>
                          <a:ext uri="{FF2B5EF4-FFF2-40B4-BE49-F238E27FC236}">
                            <a16:creationId xmlns:a16="http://schemas.microsoft.com/office/drawing/2014/main" id="{3AE399D3-A562-8AE3-84F0-D3C28B2F5E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4221163"/>
                        <a:ext cx="2476500" cy="151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8" name="Object 16">
            <a:extLst>
              <a:ext uri="{FF2B5EF4-FFF2-40B4-BE49-F238E27FC236}">
                <a16:creationId xmlns:a16="http://schemas.microsoft.com/office/drawing/2014/main" id="{44B9777E-255C-5A4B-4ADE-2917AA7383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0425" y="620713"/>
          <a:ext cx="10668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Φωτογραφία του Photo Editor" r:id="rId20" imgW="1066667" imgH="590476" progId="MSPhotoEd.3">
                  <p:embed/>
                </p:oleObj>
              </mc:Choice>
              <mc:Fallback>
                <p:oleObj name="Φωτογραφία του Photo Editor" r:id="rId20" imgW="1066667" imgH="590476" progId="MSPhotoEd.3">
                  <p:embed/>
                  <p:pic>
                    <p:nvPicPr>
                      <p:cNvPr id="21518" name="Object 16">
                        <a:extLst>
                          <a:ext uri="{FF2B5EF4-FFF2-40B4-BE49-F238E27FC236}">
                            <a16:creationId xmlns:a16="http://schemas.microsoft.com/office/drawing/2014/main" id="{44B9777E-255C-5A4B-4ADE-2917AA7383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620713"/>
                        <a:ext cx="106680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6532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3 - Θέση αριθμού διαφάνειας">
            <a:extLst>
              <a:ext uri="{FF2B5EF4-FFF2-40B4-BE49-F238E27FC236}">
                <a16:creationId xmlns:a16="http://schemas.microsoft.com/office/drawing/2014/main" id="{6998B1C0-C0DE-A5A5-8D16-95147631610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E6A9BE9-7202-4E75-BB00-BD3901A125CC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4AAEFC28-4137-8550-BEA7-3BC6819056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Ρητορικά σχήματα: Μεταφορές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B86AD621-1D29-BD07-47CA-7178E64065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l-GR" altLang="en-US"/>
              <a:t>Στις σελίδες των αθλητικών εφημερίδων επιτρέπονται οι μεταφορές, οι μετωνυμίες, τα παρωνύμια: </a:t>
            </a:r>
          </a:p>
          <a:p>
            <a:pPr lvl="1">
              <a:lnSpc>
                <a:spcPct val="90000"/>
              </a:lnSpc>
            </a:pPr>
            <a:r>
              <a:rPr lang="el-GR" altLang="en-US"/>
              <a:t>Ολυμπιακός: </a:t>
            </a:r>
            <a:r>
              <a:rPr lang="el-GR" altLang="en-US" i="1"/>
              <a:t>η πειραϊκή ομάδα</a:t>
            </a:r>
            <a:r>
              <a:rPr lang="el-GR" altLang="en-US"/>
              <a:t>, </a:t>
            </a:r>
            <a:r>
              <a:rPr lang="el-GR" altLang="en-US" i="1"/>
              <a:t>οι ερυθρόλευκοι</a:t>
            </a:r>
            <a:r>
              <a:rPr lang="el-GR" altLang="en-US"/>
              <a:t>, </a:t>
            </a:r>
            <a:r>
              <a:rPr lang="el-GR" altLang="en-US" i="1"/>
              <a:t>ο θρύλος</a:t>
            </a:r>
            <a:r>
              <a:rPr lang="el-GR" altLang="en-US"/>
              <a:t>, </a:t>
            </a:r>
            <a:r>
              <a:rPr lang="el-GR" altLang="en-US" i="1"/>
              <a:t>οι γαύροι</a:t>
            </a:r>
            <a:r>
              <a:rPr lang="el-GR" altLang="en-US"/>
              <a:t> [προφορικό]</a:t>
            </a:r>
          </a:p>
          <a:p>
            <a:pPr lvl="1">
              <a:lnSpc>
                <a:spcPct val="90000"/>
              </a:lnSpc>
            </a:pPr>
            <a:r>
              <a:rPr lang="el-GR" altLang="en-US"/>
              <a:t>Παναθηναϊκός: </a:t>
            </a:r>
            <a:r>
              <a:rPr lang="el-GR" altLang="en-US" i="1"/>
              <a:t>οι πράσινοι</a:t>
            </a:r>
            <a:r>
              <a:rPr lang="el-GR" altLang="en-US"/>
              <a:t>, </a:t>
            </a:r>
            <a:r>
              <a:rPr lang="el-GR" altLang="en-US" i="1"/>
              <a:t>το τριφύλλι</a:t>
            </a:r>
            <a:r>
              <a:rPr lang="el-GR" altLang="en-US"/>
              <a:t>, </a:t>
            </a:r>
            <a:r>
              <a:rPr lang="el-GR" altLang="en-US" i="1"/>
              <a:t>οι βάζελοι</a:t>
            </a:r>
            <a:r>
              <a:rPr lang="el-GR" altLang="en-US"/>
              <a:t> [προφορικό] </a:t>
            </a:r>
          </a:p>
          <a:p>
            <a:pPr lvl="1">
              <a:lnSpc>
                <a:spcPct val="90000"/>
              </a:lnSpc>
            </a:pPr>
            <a:r>
              <a:rPr lang="el-GR" altLang="en-US"/>
              <a:t>ΑΕΚ: </a:t>
            </a:r>
            <a:r>
              <a:rPr lang="el-GR" altLang="en-US" i="1"/>
              <a:t>Δικέφαλος, ο κιτρινόμαυρος αετός</a:t>
            </a:r>
            <a:r>
              <a:rPr lang="el-GR" altLang="en-US"/>
              <a:t>, </a:t>
            </a:r>
            <a:r>
              <a:rPr lang="el-GR" altLang="en-US" i="1"/>
              <a:t>οι χανούμισσες</a:t>
            </a:r>
            <a:r>
              <a:rPr lang="el-GR" altLang="en-US"/>
              <a:t> [προφορικό] </a:t>
            </a:r>
          </a:p>
          <a:p>
            <a:pPr>
              <a:lnSpc>
                <a:spcPct val="90000"/>
              </a:lnSpc>
            </a:pPr>
            <a:r>
              <a:rPr lang="el-GR" altLang="en-US"/>
              <a:t>Παραδείγματα μεταφορών:</a:t>
            </a:r>
          </a:p>
          <a:p>
            <a:pPr lvl="1">
              <a:lnSpc>
                <a:spcPct val="90000"/>
              </a:lnSpc>
            </a:pPr>
            <a:r>
              <a:rPr lang="el-GR" altLang="en-US" i="1"/>
              <a:t>θύελλα σάρωσε το Καραϊσκάκη</a:t>
            </a:r>
            <a:r>
              <a:rPr lang="el-GR" altLang="en-US"/>
              <a:t> </a:t>
            </a:r>
          </a:p>
          <a:p>
            <a:pPr lvl="1">
              <a:lnSpc>
                <a:spcPct val="90000"/>
              </a:lnSpc>
            </a:pPr>
            <a:r>
              <a:rPr lang="el-GR" altLang="en-US" i="1"/>
              <a:t>η ΑΕΚ έδωσε ρεσιτάλ με σολίστα τον Χ</a:t>
            </a:r>
          </a:p>
          <a:p>
            <a:pPr lvl="1">
              <a:lnSpc>
                <a:spcPct val="90000"/>
              </a:lnSpc>
            </a:pPr>
            <a:r>
              <a:rPr lang="el-GR" altLang="en-US" i="1"/>
              <a:t>επιθετικό κρεσέντο του Παναθηναϊκού στο τελευταίο δεκάλεπτο</a:t>
            </a:r>
            <a:r>
              <a:rPr lang="el-GR" altLang="en-US"/>
              <a:t> </a:t>
            </a:r>
          </a:p>
          <a:p>
            <a:pPr lvl="1">
              <a:lnSpc>
                <a:spcPct val="90000"/>
              </a:lnSpc>
            </a:pPr>
            <a:r>
              <a:rPr lang="el-GR" altLang="en-US" i="1"/>
              <a:t>ο Ηρακλής έπαιξε με το ρόπαλο τη λύρα του Απόλλωνα</a:t>
            </a:r>
            <a:r>
              <a:rPr lang="el-G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2337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4 - Θέση αριθμού διαφάνειας">
            <a:extLst>
              <a:ext uri="{FF2B5EF4-FFF2-40B4-BE49-F238E27FC236}">
                <a16:creationId xmlns:a16="http://schemas.microsoft.com/office/drawing/2014/main" id="{CECD13AB-CA98-EEA9-555F-799ED44D86E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3D2F70A-BCF5-449F-9709-441051FDDC3F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3555" name="Object 4">
            <a:extLst>
              <a:ext uri="{FF2B5EF4-FFF2-40B4-BE49-F238E27FC236}">
                <a16:creationId xmlns:a16="http://schemas.microsoft.com/office/drawing/2014/main" id="{5CD5A15F-068B-E68B-39AA-E0CF378FB609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2611438" y="3644900"/>
          <a:ext cx="3919537" cy="264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Φωτογραφία του Photo Editor" r:id="rId2" imgW="4476190" imgH="3019048" progId="MSPhotoEd.3">
                  <p:embed/>
                </p:oleObj>
              </mc:Choice>
              <mc:Fallback>
                <p:oleObj name="Φωτογραφία του Photo Editor" r:id="rId2" imgW="4476190" imgH="3019048" progId="MSPhotoEd.3">
                  <p:embed/>
                  <p:pic>
                    <p:nvPicPr>
                      <p:cNvPr id="23555" name="Object 4">
                        <a:extLst>
                          <a:ext uri="{FF2B5EF4-FFF2-40B4-BE49-F238E27FC236}">
                            <a16:creationId xmlns:a16="http://schemas.microsoft.com/office/drawing/2014/main" id="{5CD5A15F-068B-E68B-39AA-E0CF378FB6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1438" y="3644900"/>
                        <a:ext cx="3919537" cy="2643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Rectangle 2">
            <a:extLst>
              <a:ext uri="{FF2B5EF4-FFF2-40B4-BE49-F238E27FC236}">
                <a16:creationId xmlns:a16="http://schemas.microsoft.com/office/drawing/2014/main" id="{2BFB309E-3DDB-F9CC-7713-3C963BF4C7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1700"/>
              <a:t>Διαδεδομένα μεταφορικά σχήματα</a:t>
            </a:r>
          </a:p>
        </p:txBody>
      </p:sp>
      <p:sp>
        <p:nvSpPr>
          <p:cNvPr id="23557" name="Rectangle 3">
            <a:extLst>
              <a:ext uri="{FF2B5EF4-FFF2-40B4-BE49-F238E27FC236}">
                <a16:creationId xmlns:a16="http://schemas.microsoft.com/office/drawing/2014/main" id="{4726457B-7195-2CF9-7918-36C9AE6924F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03238" y="1125538"/>
            <a:ext cx="8135937" cy="5183187"/>
          </a:xfrm>
          <a:solidFill>
            <a:srgbClr val="EAEAEA">
              <a:alpha val="70195"/>
            </a:srgbClr>
          </a:solidFill>
        </p:spPr>
        <p:txBody>
          <a:bodyPr/>
          <a:lstStyle/>
          <a:p>
            <a:r>
              <a:rPr lang="el-GR" altLang="en-US"/>
              <a:t>Μεταφορά του πολέμου </a:t>
            </a:r>
            <a:br>
              <a:rPr lang="el-GR" altLang="en-US"/>
            </a:br>
            <a:r>
              <a:rPr lang="el-GR" altLang="en-US" sz="2000"/>
              <a:t>(</a:t>
            </a:r>
            <a:r>
              <a:rPr lang="el-GR" altLang="en-US" sz="2000" i="1"/>
              <a:t>άμυνα</a:t>
            </a:r>
            <a:r>
              <a:rPr lang="el-GR" altLang="en-US" sz="2000"/>
              <a:t>, </a:t>
            </a:r>
            <a:r>
              <a:rPr lang="el-GR" altLang="en-US" sz="2000" i="1"/>
              <a:t>επίθεση</a:t>
            </a:r>
            <a:r>
              <a:rPr lang="el-GR" altLang="en-US" sz="2000"/>
              <a:t>, </a:t>
            </a:r>
            <a:r>
              <a:rPr lang="el-GR" altLang="en-US" sz="2000" i="1"/>
              <a:t>γραμμές του αντιπάλου</a:t>
            </a:r>
            <a:r>
              <a:rPr lang="el-GR" altLang="en-US" sz="2000"/>
              <a:t>, </a:t>
            </a:r>
            <a:r>
              <a:rPr lang="el-GR" altLang="en-US" sz="2000" i="1"/>
              <a:t>«φονιάς»</a:t>
            </a:r>
            <a:r>
              <a:rPr lang="el-GR" altLang="en-US" sz="2000"/>
              <a:t> κλπ.)</a:t>
            </a:r>
          </a:p>
          <a:p>
            <a:r>
              <a:rPr lang="el-GR" altLang="en-US"/>
              <a:t>Μεταφορά των φυσικών δυνάμεων</a:t>
            </a:r>
            <a:br>
              <a:rPr lang="el-GR" altLang="en-US" sz="2000"/>
            </a:br>
            <a:r>
              <a:rPr lang="el-GR" altLang="en-US" sz="2000"/>
              <a:t>(σάρωσε ο Θρύλος, θύελλα στην Ξάνθη κλπ.)</a:t>
            </a:r>
          </a:p>
          <a:p>
            <a:r>
              <a:rPr lang="el-GR" altLang="en-US"/>
              <a:t>Μεταφορά της τέχνης</a:t>
            </a:r>
            <a:r>
              <a:rPr lang="el-GR" altLang="en-US" sz="2000"/>
              <a:t> </a:t>
            </a:r>
            <a:br>
              <a:rPr lang="el-GR" altLang="en-US" sz="2000"/>
            </a:br>
            <a:r>
              <a:rPr lang="el-GR" altLang="en-US" sz="2000"/>
              <a:t>(</a:t>
            </a:r>
            <a:r>
              <a:rPr lang="el-GR" altLang="en-US" sz="2000" i="1"/>
              <a:t>σολίστ</a:t>
            </a:r>
            <a:r>
              <a:rPr lang="el-GR" altLang="en-US" sz="2000"/>
              <a:t>, </a:t>
            </a:r>
            <a:r>
              <a:rPr lang="el-GR" altLang="en-US" sz="2000" i="1"/>
              <a:t>θέατρο το πέσιμο του Σαραβάκου</a:t>
            </a:r>
            <a:r>
              <a:rPr lang="el-GR" altLang="en-US" sz="2000"/>
              <a:t>, </a:t>
            </a:r>
            <a:r>
              <a:rPr lang="el-GR" altLang="en-US" sz="2000" i="1"/>
              <a:t>μάγος ο Καρεμπέ</a:t>
            </a:r>
            <a:r>
              <a:rPr lang="el-GR" altLang="en-US" sz="2000"/>
              <a:t>, </a:t>
            </a:r>
            <a:r>
              <a:rPr lang="el-GR" altLang="en-US" sz="2000" i="1"/>
              <a:t>χόρεψε την αντίπαλη άμυνα</a:t>
            </a:r>
            <a:r>
              <a:rPr lang="el-GR" altLang="en-US" sz="2000"/>
              <a:t>,</a:t>
            </a:r>
            <a:r>
              <a:rPr lang="el-GR" altLang="en-US" sz="2000" i="1"/>
              <a:t> υποκλίθηκαν στην ανωτερότητα του Ολυμπιακού</a:t>
            </a:r>
            <a:r>
              <a:rPr lang="el-GR" altLang="en-US" sz="2000"/>
              <a:t> κλπ.)</a:t>
            </a:r>
          </a:p>
          <a:p>
            <a:r>
              <a:rPr lang="el-GR" altLang="en-US"/>
              <a:t>Μεταφορά της διάταξης-τακτικής</a:t>
            </a:r>
            <a:r>
              <a:rPr lang="el-GR" altLang="en-US" sz="2000"/>
              <a:t> </a:t>
            </a:r>
            <a:br>
              <a:rPr lang="el-GR" altLang="en-US" sz="2000"/>
            </a:br>
            <a:r>
              <a:rPr lang="el-GR" altLang="en-US" sz="2000"/>
              <a:t>(</a:t>
            </a:r>
            <a:r>
              <a:rPr lang="el-GR" altLang="en-US" sz="2000" i="1"/>
              <a:t>καλοστημένη άμυνα</a:t>
            </a:r>
            <a:r>
              <a:rPr lang="el-GR" altLang="en-US" sz="2000"/>
              <a:t>, </a:t>
            </a:r>
            <a:r>
              <a:rPr lang="el-GR" altLang="en-US" sz="2000" i="1"/>
              <a:t>άμυνα ζώνης</a:t>
            </a:r>
            <a:r>
              <a:rPr lang="el-GR" altLang="en-US" sz="2000"/>
              <a:t>, </a:t>
            </a:r>
            <a:r>
              <a:rPr lang="el-GR" altLang="en-US" sz="2000" i="1"/>
              <a:t>αιφνιδιασμός</a:t>
            </a:r>
            <a:r>
              <a:rPr lang="el-GR" altLang="en-US" sz="2000"/>
              <a:t>, </a:t>
            </a:r>
            <a:r>
              <a:rPr lang="el-GR" altLang="en-US" sz="2000" i="1"/>
              <a:t>κόντρα</a:t>
            </a:r>
            <a:r>
              <a:rPr lang="el-GR" altLang="en-US" sz="2000"/>
              <a:t>, </a:t>
            </a:r>
            <a:r>
              <a:rPr lang="el-GR" altLang="en-US" sz="2000" i="1"/>
              <a:t>ευκαιρία</a:t>
            </a:r>
            <a:r>
              <a:rPr lang="el-GR" altLang="en-US" sz="2000"/>
              <a:t>, </a:t>
            </a:r>
            <a:r>
              <a:rPr lang="el-GR" altLang="en-US" sz="2000" i="1"/>
              <a:t>έχασε σίγουρο γκολ</a:t>
            </a:r>
            <a:r>
              <a:rPr lang="el-GR" altLang="en-US" sz="2000"/>
              <a:t> κλπ.)</a:t>
            </a:r>
            <a:endParaRPr lang="en-US" altLang="en-US" sz="2000"/>
          </a:p>
          <a:p>
            <a:r>
              <a:rPr lang="el-GR" altLang="en-US"/>
              <a:t>Μεταφορές για χρήση μόνο (κυρίως) στον προφορικό λόγο </a:t>
            </a:r>
            <a:br>
              <a:rPr lang="el-GR" altLang="en-US"/>
            </a:br>
            <a:r>
              <a:rPr lang="el-GR" altLang="en-US" sz="2000"/>
              <a:t>(</a:t>
            </a:r>
            <a:r>
              <a:rPr lang="el-GR" altLang="en-US" sz="2000" i="1"/>
              <a:t>γ…</a:t>
            </a:r>
            <a:r>
              <a:rPr lang="el-GR" altLang="en-US" sz="20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8898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3 - Θέση αριθμού διαφάνειας">
            <a:extLst>
              <a:ext uri="{FF2B5EF4-FFF2-40B4-BE49-F238E27FC236}">
                <a16:creationId xmlns:a16="http://schemas.microsoft.com/office/drawing/2014/main" id="{0E363268-6E20-1CA1-D96F-662233F5384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6600"/>
              </a:buClr>
              <a:buChar char="»"/>
              <a:defRPr sz="2400">
                <a:solidFill>
                  <a:srgbClr val="333333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ebdings" panose="05030102010509060703" pitchFamily="18" charset="2"/>
              <a:buChar char="4"/>
              <a:defRPr sz="2000">
                <a:solidFill>
                  <a:srgbClr val="333333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Char char="›"/>
              <a:defRPr>
                <a:solidFill>
                  <a:srgbClr val="333333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Char char="•"/>
              <a:defRPr sz="1600">
                <a:solidFill>
                  <a:srgbClr val="333333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-"/>
              <a:defRPr sz="1400">
                <a:solidFill>
                  <a:srgbClr val="333333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933F2BF-E706-407D-906D-7EE130FF0D73}" type="slidenum">
              <a:rPr lang="en-US" altLang="en-US" sz="1000">
                <a:solidFill>
                  <a:srgbClr val="FF66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D6B5F8F0-F858-4107-5843-A9171A8C25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Β. Διαδεδομένα μεταφορικά σχήματα (Π. Πολίτης, </a:t>
            </a:r>
            <a:r>
              <a:rPr lang="el-GR" altLang="en-US" i="1"/>
              <a:t>ΖΕ</a:t>
            </a:r>
            <a:r>
              <a:rPr lang="el-GR" altLang="en-US"/>
              <a:t> 9, 2009)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EA338291-D77C-4170-A249-12FE9A8628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n-US"/>
              <a:t>Ο ποδοσφαιρικός αγώνας είναι πόλεμος</a:t>
            </a:r>
            <a:r>
              <a:rPr lang="el-GR" altLang="en-US" sz="2200"/>
              <a:t> (μια ομάδα </a:t>
            </a:r>
            <a:r>
              <a:rPr lang="el-GR" altLang="en-US" sz="2200" i="1"/>
              <a:t>αντιμετωπίζει</a:t>
            </a:r>
            <a:r>
              <a:rPr lang="el-GR" altLang="en-US" sz="2200"/>
              <a:t>, </a:t>
            </a:r>
            <a:r>
              <a:rPr lang="el-GR" altLang="en-US" sz="2200" i="1"/>
              <a:t>αναμετράται</a:t>
            </a:r>
            <a:r>
              <a:rPr lang="el-GR" altLang="en-US" sz="2200"/>
              <a:t> με μιαν άλλη ή μια ομάδα </a:t>
            </a:r>
            <a:r>
              <a:rPr lang="el-GR" altLang="en-US" sz="2200" i="1"/>
              <a:t>εναντίον</a:t>
            </a:r>
            <a:r>
              <a:rPr lang="el-GR" altLang="en-US" sz="2200"/>
              <a:t> μιας άλλης ή η Χ και η Ψ ομάδα </a:t>
            </a:r>
            <a:r>
              <a:rPr lang="el-GR" altLang="en-US" sz="2200" i="1"/>
              <a:t>βρέθηκαν αντιμέτωπες</a:t>
            </a:r>
            <a:r>
              <a:rPr lang="el-GR" altLang="en-US" sz="2200"/>
              <a:t>, </a:t>
            </a:r>
            <a:r>
              <a:rPr lang="el-GR" altLang="en-US" sz="2200" i="1"/>
              <a:t>διασταύρωσαν τα</a:t>
            </a:r>
            <a:r>
              <a:rPr lang="el-GR" altLang="en-US" sz="2200"/>
              <a:t> </a:t>
            </a:r>
            <a:r>
              <a:rPr lang="el-GR" altLang="en-US" sz="2200" i="1"/>
              <a:t>ξίφη τους</a:t>
            </a:r>
            <a:r>
              <a:rPr lang="el-GR" altLang="en-US" sz="2200"/>
              <a:t>)</a:t>
            </a:r>
          </a:p>
          <a:p>
            <a:r>
              <a:rPr lang="el-GR" altLang="en-US"/>
              <a:t>Η νίκη/ήττα/ισοπαλία είναι πολεμική νίκη/ήττα/ισοπαλία</a:t>
            </a:r>
            <a:r>
              <a:rPr lang="el-GR" altLang="en-US" sz="2200"/>
              <a:t> (μια ομάδα </a:t>
            </a:r>
            <a:r>
              <a:rPr lang="el-GR" altLang="en-US" sz="2200" i="1"/>
              <a:t>νικά</a:t>
            </a:r>
            <a:r>
              <a:rPr lang="el-GR" altLang="en-US" sz="2200"/>
              <a:t>, </a:t>
            </a:r>
            <a:r>
              <a:rPr lang="el-GR" altLang="en-US" sz="2200" i="1"/>
              <a:t>υποχρεώνει σε ήττα</a:t>
            </a:r>
            <a:r>
              <a:rPr lang="el-GR" altLang="en-US" sz="2200"/>
              <a:t>, </a:t>
            </a:r>
            <a:r>
              <a:rPr lang="el-GR" altLang="en-US" sz="2200" i="1"/>
              <a:t>συντρίβει</a:t>
            </a:r>
            <a:r>
              <a:rPr lang="el-GR" altLang="en-US" sz="2200"/>
              <a:t>, </a:t>
            </a:r>
            <a:r>
              <a:rPr lang="el-GR" altLang="en-US" sz="2200" i="1"/>
              <a:t>διαλύει</a:t>
            </a:r>
            <a:r>
              <a:rPr lang="el-GR" altLang="en-US" sz="2200"/>
              <a:t>, </a:t>
            </a:r>
            <a:r>
              <a:rPr lang="el-GR" altLang="en-US" sz="2200" i="1"/>
              <a:t>επικρατεί (επί)</a:t>
            </a:r>
            <a:r>
              <a:rPr lang="el-GR" altLang="en-US" sz="2200"/>
              <a:t>, </a:t>
            </a:r>
            <a:r>
              <a:rPr lang="el-GR" altLang="en-US" sz="2200" i="1"/>
              <a:t>επιβάλλεται</a:t>
            </a:r>
            <a:r>
              <a:rPr lang="el-GR" altLang="en-US" sz="2200"/>
              <a:t>, </a:t>
            </a:r>
            <a:r>
              <a:rPr lang="el-GR" altLang="en-US" sz="2200" i="1"/>
              <a:t>κάμπτει την αντίσταση</a:t>
            </a:r>
            <a:r>
              <a:rPr lang="el-GR" altLang="en-US" sz="2200"/>
              <a:t> μιας άλλης· πρβλ. και τις μετωνυμίες της νίκης </a:t>
            </a:r>
            <a:r>
              <a:rPr lang="el-GR" altLang="en-US" sz="2200" i="1"/>
              <a:t>θρίαμβος</a:t>
            </a:r>
            <a:r>
              <a:rPr lang="el-GR" altLang="en-US" sz="2200"/>
              <a:t> και </a:t>
            </a:r>
            <a:r>
              <a:rPr lang="el-GR" altLang="en-US" sz="2200" i="1"/>
              <a:t>τρόπαιο· </a:t>
            </a:r>
            <a:r>
              <a:rPr lang="el-GR" altLang="en-US" sz="2200"/>
              <a:t>μια ομάδα </a:t>
            </a:r>
            <a:r>
              <a:rPr lang="el-GR" altLang="en-US" sz="2200" i="1"/>
              <a:t>ηττάται</a:t>
            </a:r>
            <a:r>
              <a:rPr lang="el-GR" altLang="en-US" sz="2200"/>
              <a:t> ή </a:t>
            </a:r>
            <a:r>
              <a:rPr lang="el-GR" altLang="en-US" sz="2200" i="1"/>
              <a:t>γνωρίζει την ήττα</a:t>
            </a:r>
            <a:r>
              <a:rPr lang="el-GR" altLang="en-US" sz="2200"/>
              <a:t> ή </a:t>
            </a:r>
            <a:r>
              <a:rPr lang="el-GR" altLang="en-US" sz="2200" i="1"/>
              <a:t>υποχρεώνεται σε</a:t>
            </a:r>
            <a:r>
              <a:rPr lang="el-GR" altLang="en-US" sz="2200"/>
              <a:t> </a:t>
            </a:r>
            <a:r>
              <a:rPr lang="el-GR" altLang="en-US" sz="2200" i="1"/>
              <a:t>ήττα</a:t>
            </a:r>
            <a:r>
              <a:rPr lang="el-GR" altLang="en-US" sz="2200"/>
              <a:t> από μιαν άλλη</a:t>
            </a:r>
            <a:r>
              <a:rPr lang="el-GR" altLang="en-US" sz="2200" i="1"/>
              <a:t>· </a:t>
            </a:r>
            <a:r>
              <a:rPr lang="el-GR" altLang="en-US" sz="2200"/>
              <a:t>δυο ομάδες </a:t>
            </a:r>
            <a:r>
              <a:rPr lang="el-GR" altLang="en-US" sz="2200" i="1"/>
              <a:t>αναδεικνύονται ισόπαλες</a:t>
            </a:r>
            <a:r>
              <a:rPr lang="el-GR" altLang="en-US" sz="2200"/>
              <a:t>) </a:t>
            </a:r>
          </a:p>
        </p:txBody>
      </p:sp>
      <p:pic>
        <p:nvPicPr>
          <p:cNvPr id="24581" name="Picture 5" descr="soccerwar">
            <a:extLst>
              <a:ext uri="{FF2B5EF4-FFF2-40B4-BE49-F238E27FC236}">
                <a16:creationId xmlns:a16="http://schemas.microsoft.com/office/drawing/2014/main" id="{0FDA18DB-3F34-9116-5CB5-5FFED66CE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5084763"/>
            <a:ext cx="4106862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053072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">
      <a:dk1>
        <a:srgbClr val="FFCC00"/>
      </a:dk1>
      <a:lt1>
        <a:srgbClr val="FFFFFF"/>
      </a:lt1>
      <a:dk2>
        <a:srgbClr val="0033CC"/>
      </a:dk2>
      <a:lt2>
        <a:srgbClr val="FFCC00"/>
      </a:lt2>
      <a:accent1>
        <a:srgbClr val="00CC99"/>
      </a:accent1>
      <a:accent2>
        <a:srgbClr val="3333CC"/>
      </a:accent2>
      <a:accent3>
        <a:srgbClr val="AAADE2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urier New" pitchFamily="4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urier New" pitchFamily="49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5383</TotalTime>
  <Words>3259</Words>
  <Application>Microsoft Office PowerPoint</Application>
  <PresentationFormat>On-screen Show (4:3)</PresentationFormat>
  <Paragraphs>208</Paragraphs>
  <Slides>29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Courier New</vt:lpstr>
      <vt:lpstr>Times New Roman</vt:lpstr>
      <vt:lpstr>Verdana</vt:lpstr>
      <vt:lpstr>Webdings</vt:lpstr>
      <vt:lpstr>Wingdings</vt:lpstr>
      <vt:lpstr>Standarddesign</vt:lpstr>
      <vt:lpstr>Φωτογραφία του Photo Editor</vt:lpstr>
      <vt:lpstr>Ανάλυση Δημοσιογραφικού Λόγου</vt:lpstr>
      <vt:lpstr>Αθλητικό ρεπορτάζ</vt:lpstr>
      <vt:lpstr>Επίπεδα λόγου (registers)</vt:lpstr>
      <vt:lpstr>Αθλητικό ρεπορτάζ (ποδόσφαιρο)</vt:lpstr>
      <vt:lpstr>Rotolo, “Il linguaggiο calcistico in Grecia” (1973)</vt:lpstr>
      <vt:lpstr>Ρητορικά σχήματα: Υπερβολή και μείωση</vt:lpstr>
      <vt:lpstr>Ρητορικά σχήματα: Μεταφορές</vt:lpstr>
      <vt:lpstr>Διαδεδομένα μεταφορικά σχήματα</vt:lpstr>
      <vt:lpstr>Β. Διαδεδομένα μεταφορικά σχήματα (Π. Πολίτης, ΖΕ 9, 2009)</vt:lpstr>
      <vt:lpstr>Διαδεδομένα μεταφορικά σχήματα (Π. Πολίτης, ΖΕ 9, 2009)</vt:lpstr>
      <vt:lpstr>Διαδεδομένα μεταφορικά σχήματα (Π. Πολίτης, ΖΕ 9, 2009)</vt:lpstr>
      <vt:lpstr>Κειμενική οργάνωση: Τίτλοι (Γλώσσα και Επικοινωνία)</vt:lpstr>
      <vt:lpstr>Κειμενική οργάνωση: Περιγραφές</vt:lpstr>
      <vt:lpstr>Κειμενική οργάνωση: Περιγραφές</vt:lpstr>
      <vt:lpstr>Κειμενική οργάνωση: Περιγραφές</vt:lpstr>
      <vt:lpstr>Περιγραφές αγώνων: Το ντέρμπι (sport24.gr)</vt:lpstr>
      <vt:lpstr>Εξελίξεις στις περιγραφές: Η προπονητική αντίληψη</vt:lpstr>
      <vt:lpstr>Εξελίξεις στις περιγραφές: Η προπονητική αντίληψη</vt:lpstr>
      <vt:lpstr>Εξελίξεις στις περιγραφές: Η προπονητική αντίληψη</vt:lpstr>
      <vt:lpstr>Περιγραφές: Η επίδραση του μέσου (Τ – Ρ)</vt:lpstr>
      <vt:lpstr>Περιγραφές: Η επίδραση του μέσου (Τ – Ρ)</vt:lpstr>
      <vt:lpstr>Περιγραφές: Η επίδραση του μέσου (Τ – Ρ)</vt:lpstr>
      <vt:lpstr>Περιγραφές: Η επίδραση του μέσου (Τ – Ρ)</vt:lpstr>
      <vt:lpstr>Άποψη και προκατάληψη: Η σκοπιά του ηττημένου</vt:lpstr>
      <vt:lpstr>Άποψη και προκατάληψη: Συνθήματα</vt:lpstr>
      <vt:lpstr>Άποψη και προκατάληψη: Απαντητικά συνθήματα</vt:lpstr>
      <vt:lpstr>Frame change?</vt:lpstr>
      <vt:lpstr>Frame change?</vt:lpstr>
      <vt:lpstr>Άσκηση (&lt; 4.11.22)</vt:lpstr>
    </vt:vector>
  </TitlesOfParts>
  <Company>UoA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stereotypa 2</dc:title>
  <dc:creator>S. A. Moschonas</dc:creator>
  <cp:lastModifiedBy>SAM</cp:lastModifiedBy>
  <cp:revision>494</cp:revision>
  <cp:lastPrinted>2022-10-25T18:17:16Z</cp:lastPrinted>
  <dcterms:created xsi:type="dcterms:W3CDTF">2001-09-04T12:04:49Z</dcterms:created>
  <dcterms:modified xsi:type="dcterms:W3CDTF">2022-10-25T18:18:20Z</dcterms:modified>
</cp:coreProperties>
</file>