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9"/>
  </p:notesMasterIdLst>
  <p:handoutMasterIdLst>
    <p:handoutMasterId r:id="rId30"/>
  </p:handoutMasterIdLst>
  <p:sldIdLst>
    <p:sldId id="281" r:id="rId2"/>
    <p:sldId id="292" r:id="rId3"/>
    <p:sldId id="368" r:id="rId4"/>
    <p:sldId id="367" r:id="rId5"/>
    <p:sldId id="382" r:id="rId6"/>
    <p:sldId id="341" r:id="rId7"/>
    <p:sldId id="342" r:id="rId8"/>
    <p:sldId id="343" r:id="rId9"/>
    <p:sldId id="344" r:id="rId10"/>
    <p:sldId id="346" r:id="rId11"/>
    <p:sldId id="347" r:id="rId12"/>
    <p:sldId id="373" r:id="rId13"/>
    <p:sldId id="374" r:id="rId14"/>
    <p:sldId id="352" r:id="rId15"/>
    <p:sldId id="353" r:id="rId16"/>
    <p:sldId id="354" r:id="rId17"/>
    <p:sldId id="366" r:id="rId18"/>
    <p:sldId id="370" r:id="rId19"/>
    <p:sldId id="349" r:id="rId20"/>
    <p:sldId id="362" r:id="rId21"/>
    <p:sldId id="363" r:id="rId22"/>
    <p:sldId id="384" r:id="rId23"/>
    <p:sldId id="364" r:id="rId24"/>
    <p:sldId id="365" r:id="rId25"/>
    <p:sldId id="379" r:id="rId26"/>
    <p:sldId id="375" r:id="rId27"/>
    <p:sldId id="383" r:id="rId28"/>
  </p:sldIdLst>
  <p:sldSz cx="9144000" cy="6858000" type="screen4x3"/>
  <p:notesSz cx="7104063" cy="10234613"/>
  <p:defaultTextStyle>
    <a:defPPr>
      <a:defRPr lang="de-DE"/>
    </a:defPPr>
    <a:lvl1pPr algn="ctr" rtl="0" eaLnBrk="0" fontAlgn="base" hangingPunct="0">
      <a:spcBef>
        <a:spcPct val="0"/>
      </a:spcBef>
      <a:spcAft>
        <a:spcPct val="0"/>
      </a:spcAft>
      <a:defRPr sz="2800" i="1" kern="1200">
        <a:solidFill>
          <a:schemeClr val="tx1"/>
        </a:solidFill>
        <a:latin typeface="Courier New" pitchFamily="49" charset="0"/>
        <a:ea typeface="+mn-ea"/>
        <a:cs typeface="+mn-cs"/>
      </a:defRPr>
    </a:lvl1pPr>
    <a:lvl2pPr marL="457200" algn="ctr" rtl="0" eaLnBrk="0" fontAlgn="base" hangingPunct="0">
      <a:spcBef>
        <a:spcPct val="0"/>
      </a:spcBef>
      <a:spcAft>
        <a:spcPct val="0"/>
      </a:spcAft>
      <a:defRPr sz="2800" i="1" kern="1200">
        <a:solidFill>
          <a:schemeClr val="tx1"/>
        </a:solidFill>
        <a:latin typeface="Courier New" pitchFamily="49" charset="0"/>
        <a:ea typeface="+mn-ea"/>
        <a:cs typeface="+mn-cs"/>
      </a:defRPr>
    </a:lvl2pPr>
    <a:lvl3pPr marL="914400" algn="ctr" rtl="0" eaLnBrk="0" fontAlgn="base" hangingPunct="0">
      <a:spcBef>
        <a:spcPct val="0"/>
      </a:spcBef>
      <a:spcAft>
        <a:spcPct val="0"/>
      </a:spcAft>
      <a:defRPr sz="2800" i="1" kern="1200">
        <a:solidFill>
          <a:schemeClr val="tx1"/>
        </a:solidFill>
        <a:latin typeface="Courier New" pitchFamily="49" charset="0"/>
        <a:ea typeface="+mn-ea"/>
        <a:cs typeface="+mn-cs"/>
      </a:defRPr>
    </a:lvl3pPr>
    <a:lvl4pPr marL="1371600" algn="ctr" rtl="0" eaLnBrk="0" fontAlgn="base" hangingPunct="0">
      <a:spcBef>
        <a:spcPct val="0"/>
      </a:spcBef>
      <a:spcAft>
        <a:spcPct val="0"/>
      </a:spcAft>
      <a:defRPr sz="2800" i="1" kern="1200">
        <a:solidFill>
          <a:schemeClr val="tx1"/>
        </a:solidFill>
        <a:latin typeface="Courier New" pitchFamily="49" charset="0"/>
        <a:ea typeface="+mn-ea"/>
        <a:cs typeface="+mn-cs"/>
      </a:defRPr>
    </a:lvl4pPr>
    <a:lvl5pPr marL="1828800" algn="ctr" rtl="0" eaLnBrk="0" fontAlgn="base" hangingPunct="0">
      <a:spcBef>
        <a:spcPct val="0"/>
      </a:spcBef>
      <a:spcAft>
        <a:spcPct val="0"/>
      </a:spcAft>
      <a:defRPr sz="2800" i="1" kern="1200">
        <a:solidFill>
          <a:schemeClr val="tx1"/>
        </a:solidFill>
        <a:latin typeface="Courier New" pitchFamily="49" charset="0"/>
        <a:ea typeface="+mn-ea"/>
        <a:cs typeface="+mn-cs"/>
      </a:defRPr>
    </a:lvl5pPr>
    <a:lvl6pPr marL="2286000" algn="l" defTabSz="914400" rtl="0" eaLnBrk="1" latinLnBrk="0" hangingPunct="1">
      <a:defRPr sz="2800" i="1" kern="1200">
        <a:solidFill>
          <a:schemeClr val="tx1"/>
        </a:solidFill>
        <a:latin typeface="Courier New" pitchFamily="49" charset="0"/>
        <a:ea typeface="+mn-ea"/>
        <a:cs typeface="+mn-cs"/>
      </a:defRPr>
    </a:lvl6pPr>
    <a:lvl7pPr marL="2743200" algn="l" defTabSz="914400" rtl="0" eaLnBrk="1" latinLnBrk="0" hangingPunct="1">
      <a:defRPr sz="2800" i="1" kern="1200">
        <a:solidFill>
          <a:schemeClr val="tx1"/>
        </a:solidFill>
        <a:latin typeface="Courier New" pitchFamily="49" charset="0"/>
        <a:ea typeface="+mn-ea"/>
        <a:cs typeface="+mn-cs"/>
      </a:defRPr>
    </a:lvl7pPr>
    <a:lvl8pPr marL="3200400" algn="l" defTabSz="914400" rtl="0" eaLnBrk="1" latinLnBrk="0" hangingPunct="1">
      <a:defRPr sz="2800" i="1" kern="1200">
        <a:solidFill>
          <a:schemeClr val="tx1"/>
        </a:solidFill>
        <a:latin typeface="Courier New" pitchFamily="49" charset="0"/>
        <a:ea typeface="+mn-ea"/>
        <a:cs typeface="+mn-cs"/>
      </a:defRPr>
    </a:lvl8pPr>
    <a:lvl9pPr marL="3657600" algn="l" defTabSz="914400" rtl="0" eaLnBrk="1" latinLnBrk="0" hangingPunct="1">
      <a:defRPr sz="2800" i="1"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5">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BA1EAB-2096-42FB-11CD-C66F75D4B061}" name="SAM" initials="SAM" userId="SAM"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92929"/>
    <a:srgbClr val="FF6600"/>
    <a:srgbClr val="FF3300"/>
    <a:srgbClr val="000000"/>
    <a:srgbClr val="FFCC66"/>
    <a:srgbClr val="FFFF99"/>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autoAdjust="0"/>
    <p:restoredTop sz="98635" autoAdjust="0"/>
  </p:normalViewPr>
  <p:slideViewPr>
    <p:cSldViewPr showGuides="1">
      <p:cViewPr varScale="1">
        <p:scale>
          <a:sx n="107" d="100"/>
          <a:sy n="107" d="100"/>
        </p:scale>
        <p:origin x="468" y="108"/>
      </p:cViewPr>
      <p:guideLst>
        <p:guide orient="horz" pos="2160"/>
        <p:guide pos="2835"/>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38" d="100"/>
          <a:sy n="38" d="100"/>
        </p:scale>
        <p:origin x="-1542" y="-96"/>
      </p:cViewPr>
      <p:guideLst>
        <p:guide orient="horz" pos="3223"/>
        <p:guide pos="22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8/10/relationships/authors" Targe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077367" cy="511978"/>
          </a:xfrm>
          <a:prstGeom prst="rect">
            <a:avLst/>
          </a:prstGeom>
          <a:noFill/>
          <a:ln w="9525">
            <a:noFill/>
            <a:miter lim="800000"/>
            <a:headEnd/>
            <a:tailEnd/>
          </a:ln>
          <a:effectLst/>
        </p:spPr>
        <p:txBody>
          <a:bodyPr vert="horz" wrap="square" lIns="95464" tIns="47733" rIns="95464" bIns="47733" numCol="1" anchor="t" anchorCtr="0" compatLnSpc="1">
            <a:prstTxWarp prst="textNoShape">
              <a:avLst/>
            </a:prstTxWarp>
          </a:bodyPr>
          <a:lstStyle>
            <a:lvl1pPr algn="l">
              <a:defRPr sz="1300" i="0">
                <a:latin typeface="Times New Roman" pitchFamily="18" charset="0"/>
              </a:defRPr>
            </a:lvl1pPr>
          </a:lstStyle>
          <a:p>
            <a:pPr>
              <a:defRPr/>
            </a:pPr>
            <a:endParaRPr lang="de-DE"/>
          </a:p>
        </p:txBody>
      </p:sp>
      <p:sp>
        <p:nvSpPr>
          <p:cNvPr id="5123" name="Rectangle 3"/>
          <p:cNvSpPr>
            <a:spLocks noGrp="1" noChangeArrowheads="1"/>
          </p:cNvSpPr>
          <p:nvPr>
            <p:ph type="dt" sz="quarter" idx="1"/>
          </p:nvPr>
        </p:nvSpPr>
        <p:spPr bwMode="auto">
          <a:xfrm>
            <a:off x="4026698" y="1"/>
            <a:ext cx="3077367" cy="511978"/>
          </a:xfrm>
          <a:prstGeom prst="rect">
            <a:avLst/>
          </a:prstGeom>
          <a:noFill/>
          <a:ln w="9525">
            <a:noFill/>
            <a:miter lim="800000"/>
            <a:headEnd/>
            <a:tailEnd/>
          </a:ln>
          <a:effectLst/>
        </p:spPr>
        <p:txBody>
          <a:bodyPr vert="horz" wrap="square" lIns="95464" tIns="47733" rIns="95464" bIns="47733" numCol="1" anchor="t" anchorCtr="0" compatLnSpc="1">
            <a:prstTxWarp prst="textNoShape">
              <a:avLst/>
            </a:prstTxWarp>
          </a:bodyPr>
          <a:lstStyle>
            <a:lvl1pPr algn="r">
              <a:defRPr sz="1300" i="0">
                <a:latin typeface="Times New Roman" pitchFamily="18" charset="0"/>
              </a:defRPr>
            </a:lvl1pPr>
          </a:lstStyle>
          <a:p>
            <a:pPr>
              <a:defRPr/>
            </a:pPr>
            <a:endParaRPr lang="de-DE"/>
          </a:p>
        </p:txBody>
      </p:sp>
      <p:sp>
        <p:nvSpPr>
          <p:cNvPr id="5124" name="Rectangle 4"/>
          <p:cNvSpPr>
            <a:spLocks noGrp="1" noChangeArrowheads="1"/>
          </p:cNvSpPr>
          <p:nvPr>
            <p:ph type="ftr" sz="quarter" idx="2"/>
          </p:nvPr>
        </p:nvSpPr>
        <p:spPr bwMode="auto">
          <a:xfrm>
            <a:off x="0" y="9722636"/>
            <a:ext cx="3077367" cy="511978"/>
          </a:xfrm>
          <a:prstGeom prst="rect">
            <a:avLst/>
          </a:prstGeom>
          <a:noFill/>
          <a:ln w="9525">
            <a:noFill/>
            <a:miter lim="800000"/>
            <a:headEnd/>
            <a:tailEnd/>
          </a:ln>
          <a:effectLst/>
        </p:spPr>
        <p:txBody>
          <a:bodyPr vert="horz" wrap="square" lIns="95464" tIns="47733" rIns="95464" bIns="47733" numCol="1" anchor="b" anchorCtr="0" compatLnSpc="1">
            <a:prstTxWarp prst="textNoShape">
              <a:avLst/>
            </a:prstTxWarp>
          </a:bodyPr>
          <a:lstStyle>
            <a:lvl1pPr algn="l">
              <a:defRPr sz="1300" i="0">
                <a:latin typeface="Times New Roman" pitchFamily="18" charset="0"/>
              </a:defRPr>
            </a:lvl1pPr>
          </a:lstStyle>
          <a:p>
            <a:pPr>
              <a:defRPr/>
            </a:pPr>
            <a:endParaRPr lang="de-DE"/>
          </a:p>
        </p:txBody>
      </p:sp>
      <p:sp>
        <p:nvSpPr>
          <p:cNvPr id="5125" name="Rectangle 5"/>
          <p:cNvSpPr>
            <a:spLocks noGrp="1" noChangeArrowheads="1"/>
          </p:cNvSpPr>
          <p:nvPr>
            <p:ph type="sldNum" sz="quarter" idx="3"/>
          </p:nvPr>
        </p:nvSpPr>
        <p:spPr bwMode="auto">
          <a:xfrm>
            <a:off x="4026698" y="9722636"/>
            <a:ext cx="3077367" cy="511978"/>
          </a:xfrm>
          <a:prstGeom prst="rect">
            <a:avLst/>
          </a:prstGeom>
          <a:noFill/>
          <a:ln w="9525">
            <a:noFill/>
            <a:miter lim="800000"/>
            <a:headEnd/>
            <a:tailEnd/>
          </a:ln>
          <a:effectLst/>
        </p:spPr>
        <p:txBody>
          <a:bodyPr vert="horz" wrap="square" lIns="95464" tIns="47733" rIns="95464" bIns="47733" numCol="1" anchor="b" anchorCtr="0" compatLnSpc="1">
            <a:prstTxWarp prst="textNoShape">
              <a:avLst/>
            </a:prstTxWarp>
          </a:bodyPr>
          <a:lstStyle>
            <a:lvl1pPr algn="r">
              <a:defRPr sz="1300" i="0">
                <a:latin typeface="Times New Roman" pitchFamily="18" charset="0"/>
              </a:defRPr>
            </a:lvl1pPr>
          </a:lstStyle>
          <a:p>
            <a:pPr>
              <a:defRPr/>
            </a:pPr>
            <a:fld id="{F2325DEE-691C-4DCC-9CD0-975C793FEC1C}" type="slidenum">
              <a:rPr lang="de-DE"/>
              <a:pPr>
                <a:defRPr/>
              </a:pPr>
              <a:t>‹#›</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3077367" cy="511978"/>
          </a:xfrm>
          <a:prstGeom prst="rect">
            <a:avLst/>
          </a:prstGeom>
          <a:noFill/>
          <a:ln w="9525">
            <a:noFill/>
            <a:miter lim="800000"/>
            <a:headEnd/>
            <a:tailEnd/>
          </a:ln>
          <a:effectLst/>
        </p:spPr>
        <p:txBody>
          <a:bodyPr vert="horz" wrap="square" lIns="95464" tIns="47733" rIns="95464" bIns="47733" numCol="1" anchor="t" anchorCtr="0" compatLnSpc="1">
            <a:prstTxWarp prst="textNoShape">
              <a:avLst/>
            </a:prstTxWarp>
          </a:bodyPr>
          <a:lstStyle>
            <a:lvl1pPr algn="l">
              <a:defRPr sz="1300" i="0">
                <a:latin typeface="Times New Roman" pitchFamily="18" charset="0"/>
              </a:defRPr>
            </a:lvl1pPr>
          </a:lstStyle>
          <a:p>
            <a:pPr>
              <a:defRPr/>
            </a:pPr>
            <a:endParaRPr lang="de-DE"/>
          </a:p>
        </p:txBody>
      </p:sp>
      <p:sp>
        <p:nvSpPr>
          <p:cNvPr id="14339" name="Rectangle 3"/>
          <p:cNvSpPr>
            <a:spLocks noGrp="1" noChangeArrowheads="1"/>
          </p:cNvSpPr>
          <p:nvPr>
            <p:ph type="dt" idx="1"/>
          </p:nvPr>
        </p:nvSpPr>
        <p:spPr bwMode="auto">
          <a:xfrm>
            <a:off x="4026698" y="1"/>
            <a:ext cx="3077367" cy="511978"/>
          </a:xfrm>
          <a:prstGeom prst="rect">
            <a:avLst/>
          </a:prstGeom>
          <a:noFill/>
          <a:ln w="9525">
            <a:noFill/>
            <a:miter lim="800000"/>
            <a:headEnd/>
            <a:tailEnd/>
          </a:ln>
          <a:effectLst/>
        </p:spPr>
        <p:txBody>
          <a:bodyPr vert="horz" wrap="square" lIns="95464" tIns="47733" rIns="95464" bIns="47733" numCol="1" anchor="t" anchorCtr="0" compatLnSpc="1">
            <a:prstTxWarp prst="textNoShape">
              <a:avLst/>
            </a:prstTxWarp>
          </a:bodyPr>
          <a:lstStyle>
            <a:lvl1pPr algn="r">
              <a:defRPr sz="1300" i="0">
                <a:latin typeface="Times New Roman" pitchFamily="18" charset="0"/>
              </a:defRPr>
            </a:lvl1pPr>
          </a:lstStyle>
          <a:p>
            <a:pPr>
              <a:defRPr/>
            </a:pPr>
            <a:endParaRPr lang="de-DE"/>
          </a:p>
        </p:txBody>
      </p:sp>
      <p:sp>
        <p:nvSpPr>
          <p:cNvPr id="28676" name="Rectangle 4"/>
          <p:cNvSpPr>
            <a:spLocks noGrp="1" noRot="1" noChangeAspect="1" noChangeArrowheads="1" noTextEdit="1"/>
          </p:cNvSpPr>
          <p:nvPr>
            <p:ph type="sldImg" idx="2"/>
          </p:nvPr>
        </p:nvSpPr>
        <p:spPr bwMode="auto">
          <a:xfrm>
            <a:off x="993775" y="768350"/>
            <a:ext cx="5118100" cy="3838575"/>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47657" y="4862964"/>
            <a:ext cx="5208753" cy="4604506"/>
          </a:xfrm>
          <a:prstGeom prst="rect">
            <a:avLst/>
          </a:prstGeom>
          <a:noFill/>
          <a:ln w="9525">
            <a:noFill/>
            <a:miter lim="800000"/>
            <a:headEnd/>
            <a:tailEnd/>
          </a:ln>
          <a:effectLst/>
        </p:spPr>
        <p:txBody>
          <a:bodyPr vert="horz" wrap="square" lIns="95464" tIns="47733" rIns="95464" bIns="47733" numCol="1" anchor="t" anchorCtr="0" compatLnSpc="1">
            <a:prstTxWarp prst="textNoShape">
              <a:avLst/>
            </a:prstTxWarp>
          </a:bodyPr>
          <a:lstStyle/>
          <a:p>
            <a:pPr lvl="0"/>
            <a:r>
              <a:rPr lang="de-DE" noProof="0"/>
              <a:t>Klicken Sie, um die Textformatierung des Masters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4342" name="Rectangle 6"/>
          <p:cNvSpPr>
            <a:spLocks noGrp="1" noChangeArrowheads="1"/>
          </p:cNvSpPr>
          <p:nvPr>
            <p:ph type="ftr" sz="quarter" idx="4"/>
          </p:nvPr>
        </p:nvSpPr>
        <p:spPr bwMode="auto">
          <a:xfrm>
            <a:off x="0" y="9722636"/>
            <a:ext cx="3077367" cy="511978"/>
          </a:xfrm>
          <a:prstGeom prst="rect">
            <a:avLst/>
          </a:prstGeom>
          <a:noFill/>
          <a:ln w="9525">
            <a:noFill/>
            <a:miter lim="800000"/>
            <a:headEnd/>
            <a:tailEnd/>
          </a:ln>
          <a:effectLst/>
        </p:spPr>
        <p:txBody>
          <a:bodyPr vert="horz" wrap="square" lIns="95464" tIns="47733" rIns="95464" bIns="47733" numCol="1" anchor="b" anchorCtr="0" compatLnSpc="1">
            <a:prstTxWarp prst="textNoShape">
              <a:avLst/>
            </a:prstTxWarp>
          </a:bodyPr>
          <a:lstStyle>
            <a:lvl1pPr algn="l">
              <a:defRPr sz="1300" i="0">
                <a:latin typeface="Times New Roman" pitchFamily="18" charset="0"/>
              </a:defRPr>
            </a:lvl1pPr>
          </a:lstStyle>
          <a:p>
            <a:pPr>
              <a:defRPr/>
            </a:pPr>
            <a:endParaRPr lang="de-DE"/>
          </a:p>
        </p:txBody>
      </p:sp>
      <p:sp>
        <p:nvSpPr>
          <p:cNvPr id="14343" name="Rectangle 7"/>
          <p:cNvSpPr>
            <a:spLocks noGrp="1" noChangeArrowheads="1"/>
          </p:cNvSpPr>
          <p:nvPr>
            <p:ph type="sldNum" sz="quarter" idx="5"/>
          </p:nvPr>
        </p:nvSpPr>
        <p:spPr bwMode="auto">
          <a:xfrm>
            <a:off x="4026698" y="9722636"/>
            <a:ext cx="3077367" cy="511978"/>
          </a:xfrm>
          <a:prstGeom prst="rect">
            <a:avLst/>
          </a:prstGeom>
          <a:noFill/>
          <a:ln w="9525">
            <a:noFill/>
            <a:miter lim="800000"/>
            <a:headEnd/>
            <a:tailEnd/>
          </a:ln>
          <a:effectLst/>
        </p:spPr>
        <p:txBody>
          <a:bodyPr vert="horz" wrap="square" lIns="95464" tIns="47733" rIns="95464" bIns="47733" numCol="1" anchor="b" anchorCtr="0" compatLnSpc="1">
            <a:prstTxWarp prst="textNoShape">
              <a:avLst/>
            </a:prstTxWarp>
          </a:bodyPr>
          <a:lstStyle>
            <a:lvl1pPr algn="r">
              <a:defRPr sz="1300" i="0">
                <a:latin typeface="Times New Roman" pitchFamily="18" charset="0"/>
              </a:defRPr>
            </a:lvl1pPr>
          </a:lstStyle>
          <a:p>
            <a:pPr>
              <a:defRPr/>
            </a:pPr>
            <a:fld id="{47EB20FD-F034-4E5D-8EFB-455599407F7D}"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EC2A5C2-949D-4EAF-AEC5-142A6682CA3A}" type="slidenum">
              <a:rPr lang="de-DE" smtClean="0"/>
              <a:pPr/>
              <a:t>1</a:t>
            </a:fld>
            <a:endParaRPr lang="de-DE"/>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Rectangle 6"/>
          <p:cNvSpPr>
            <a:spLocks noGrp="1" noChangeArrowheads="1"/>
          </p:cNvSpPr>
          <p:nvPr>
            <p:ph type="sldNum" sz="quarter" idx="10"/>
          </p:nvPr>
        </p:nvSpPr>
        <p:spPr>
          <a:ln/>
        </p:spPr>
        <p:txBody>
          <a:bodyPr/>
          <a:lstStyle>
            <a:lvl1pPr>
              <a:defRPr/>
            </a:lvl1pPr>
          </a:lstStyle>
          <a:p>
            <a:pPr>
              <a:defRPr/>
            </a:pPr>
            <a:fld id="{C896342A-F109-4855-B272-A4C7C070B189}" type="slidenum">
              <a:rPr lang="en-US"/>
              <a:pPr>
                <a:defRPr/>
              </a:pPr>
              <a:t>‹#›</a:t>
            </a:fld>
            <a:endParaRPr lang="en-US" sz="1400">
              <a:latin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6"/>
          <p:cNvSpPr>
            <a:spLocks noGrp="1" noChangeArrowheads="1"/>
          </p:cNvSpPr>
          <p:nvPr>
            <p:ph type="sldNum" sz="quarter" idx="10"/>
          </p:nvPr>
        </p:nvSpPr>
        <p:spPr>
          <a:ln/>
        </p:spPr>
        <p:txBody>
          <a:bodyPr/>
          <a:lstStyle>
            <a:lvl1pPr>
              <a:defRPr/>
            </a:lvl1pPr>
          </a:lstStyle>
          <a:p>
            <a:pPr>
              <a:defRPr/>
            </a:pPr>
            <a:fld id="{492B7BFA-75E2-4579-8082-E5539A7AF66E}" type="slidenum">
              <a:rPr lang="en-US"/>
              <a:pPr>
                <a:defRPr/>
              </a:pPr>
              <a:t>‹#›</a:t>
            </a:fld>
            <a:endParaRPr lang="en-US" sz="1400">
              <a:latin typeface="Times New Roman"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461125" y="381000"/>
            <a:ext cx="1997075" cy="5715000"/>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68313" y="381000"/>
            <a:ext cx="5840412" cy="57150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6"/>
          <p:cNvSpPr>
            <a:spLocks noGrp="1" noChangeArrowheads="1"/>
          </p:cNvSpPr>
          <p:nvPr>
            <p:ph type="sldNum" sz="quarter" idx="10"/>
          </p:nvPr>
        </p:nvSpPr>
        <p:spPr>
          <a:ln/>
        </p:spPr>
        <p:txBody>
          <a:bodyPr/>
          <a:lstStyle>
            <a:lvl1pPr>
              <a:defRPr/>
            </a:lvl1pPr>
          </a:lstStyle>
          <a:p>
            <a:pPr>
              <a:defRPr/>
            </a:pPr>
            <a:fld id="{8D7C8005-FCBC-48EE-BA9F-4F4D3F285828}" type="slidenum">
              <a:rPr lang="en-US"/>
              <a:pPr>
                <a:defRPr/>
              </a:pPr>
              <a:t>‹#›</a:t>
            </a:fld>
            <a:endParaRPr lang="en-US" sz="1400">
              <a:latin typeface="Times New Roman"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381000"/>
            <a:ext cx="7989887" cy="5334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68313" y="1125538"/>
            <a:ext cx="3917950" cy="49704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538663" y="1125538"/>
            <a:ext cx="3919537" cy="49704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6"/>
          <p:cNvSpPr>
            <a:spLocks noGrp="1" noChangeArrowheads="1"/>
          </p:cNvSpPr>
          <p:nvPr>
            <p:ph type="sldNum" sz="quarter" idx="10"/>
          </p:nvPr>
        </p:nvSpPr>
        <p:spPr>
          <a:ln/>
        </p:spPr>
        <p:txBody>
          <a:bodyPr/>
          <a:lstStyle>
            <a:lvl1pPr>
              <a:defRPr/>
            </a:lvl1pPr>
          </a:lstStyle>
          <a:p>
            <a:pPr>
              <a:defRPr/>
            </a:pPr>
            <a:fld id="{FE00793C-559C-4A64-8D78-40A6992376DB}" type="slidenum">
              <a:rPr lang="en-US"/>
              <a:pPr>
                <a:defRPr/>
              </a:pPr>
              <a:t>‹#›</a:t>
            </a:fld>
            <a:endParaRPr lang="en-US" sz="1400">
              <a:latin typeface="Times New Roman"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381000"/>
            <a:ext cx="7989887" cy="5334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68313" y="1125538"/>
            <a:ext cx="3917950" cy="49704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538663" y="1125538"/>
            <a:ext cx="3919537" cy="2408237"/>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538663" y="3686175"/>
            <a:ext cx="3919537" cy="24098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6"/>
          <p:cNvSpPr>
            <a:spLocks noGrp="1" noChangeArrowheads="1"/>
          </p:cNvSpPr>
          <p:nvPr>
            <p:ph type="sldNum" sz="quarter" idx="10"/>
          </p:nvPr>
        </p:nvSpPr>
        <p:spPr>
          <a:ln/>
        </p:spPr>
        <p:txBody>
          <a:bodyPr/>
          <a:lstStyle>
            <a:lvl1pPr>
              <a:defRPr/>
            </a:lvl1pPr>
          </a:lstStyle>
          <a:p>
            <a:pPr>
              <a:defRPr/>
            </a:pPr>
            <a:fld id="{F52F5031-B075-4036-8115-D0C09D075EDD}" type="slidenum">
              <a:rPr lang="en-US"/>
              <a:pPr>
                <a:defRPr/>
              </a:pPr>
              <a:t>‹#›</a:t>
            </a:fld>
            <a:endParaRPr lang="en-US" sz="1400">
              <a:latin typeface="Times New Roman"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468313" y="381000"/>
            <a:ext cx="7989887" cy="533400"/>
          </a:xfrm>
        </p:spPr>
        <p:txBody>
          <a:bodyPr/>
          <a:lstStyle/>
          <a:p>
            <a:r>
              <a:rPr lang="el-GR"/>
              <a:t>Kλικ για επεξεργασία του τίτλου</a:t>
            </a:r>
          </a:p>
        </p:txBody>
      </p:sp>
      <p:sp>
        <p:nvSpPr>
          <p:cNvPr id="3" name="2 - Θέση περιεχομένου"/>
          <p:cNvSpPr>
            <a:spLocks noGrp="1"/>
          </p:cNvSpPr>
          <p:nvPr>
            <p:ph sz="quarter" idx="1"/>
          </p:nvPr>
        </p:nvSpPr>
        <p:spPr>
          <a:xfrm>
            <a:off x="468313" y="1125538"/>
            <a:ext cx="3917950" cy="2408237"/>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538663" y="1125538"/>
            <a:ext cx="3919537" cy="2408237"/>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68313" y="3686175"/>
            <a:ext cx="3917950" cy="24098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περιεχομένου"/>
          <p:cNvSpPr>
            <a:spLocks noGrp="1"/>
          </p:cNvSpPr>
          <p:nvPr>
            <p:ph sz="quarter" idx="4"/>
          </p:nvPr>
        </p:nvSpPr>
        <p:spPr>
          <a:xfrm>
            <a:off x="4538663" y="3686175"/>
            <a:ext cx="3919537" cy="24098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6"/>
          <p:cNvSpPr>
            <a:spLocks noGrp="1" noChangeArrowheads="1"/>
          </p:cNvSpPr>
          <p:nvPr>
            <p:ph type="sldNum" sz="quarter" idx="10"/>
          </p:nvPr>
        </p:nvSpPr>
        <p:spPr>
          <a:ln/>
        </p:spPr>
        <p:txBody>
          <a:bodyPr/>
          <a:lstStyle>
            <a:lvl1pPr>
              <a:defRPr/>
            </a:lvl1pPr>
          </a:lstStyle>
          <a:p>
            <a:pPr>
              <a:defRPr/>
            </a:pPr>
            <a:fld id="{B01819D5-14B5-4941-8232-C1CE368EA50A}" type="slidenum">
              <a:rPr lang="en-US"/>
              <a:pPr>
                <a:defRPr/>
              </a:pPr>
              <a:t>‹#›</a:t>
            </a:fld>
            <a:endParaRPr lang="en-US" sz="1400">
              <a:latin typeface="Times New Roman"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6"/>
          <p:cNvSpPr>
            <a:spLocks noGrp="1" noChangeArrowheads="1"/>
          </p:cNvSpPr>
          <p:nvPr>
            <p:ph type="sldNum" sz="quarter" idx="10"/>
          </p:nvPr>
        </p:nvSpPr>
        <p:spPr>
          <a:ln/>
        </p:spPr>
        <p:txBody>
          <a:bodyPr/>
          <a:lstStyle>
            <a:lvl1pPr>
              <a:defRPr/>
            </a:lvl1pPr>
          </a:lstStyle>
          <a:p>
            <a:pPr>
              <a:defRPr/>
            </a:pPr>
            <a:fld id="{103D0C0E-5525-4F8B-851E-EC30EBE0E15D}" type="slidenum">
              <a:rPr lang="en-US"/>
              <a:pPr>
                <a:defRPr/>
              </a:pPr>
              <a:t>‹#›</a:t>
            </a:fld>
            <a:endParaRPr lang="en-US" sz="1400">
              <a:latin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6"/>
          <p:cNvSpPr>
            <a:spLocks noGrp="1" noChangeArrowheads="1"/>
          </p:cNvSpPr>
          <p:nvPr>
            <p:ph type="sldNum" sz="quarter" idx="10"/>
          </p:nvPr>
        </p:nvSpPr>
        <p:spPr>
          <a:ln/>
        </p:spPr>
        <p:txBody>
          <a:bodyPr/>
          <a:lstStyle>
            <a:lvl1pPr>
              <a:defRPr/>
            </a:lvl1pPr>
          </a:lstStyle>
          <a:p>
            <a:pPr>
              <a:defRPr/>
            </a:pPr>
            <a:fld id="{D88723C5-5DFA-4850-AC13-FDE6379038BC}" type="slidenum">
              <a:rPr lang="en-US"/>
              <a:pPr>
                <a:defRPr/>
              </a:pPr>
              <a:t>‹#›</a:t>
            </a:fld>
            <a:endParaRPr lang="en-US" sz="1400">
              <a:latin typeface="Times New Roman"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68313" y="1125538"/>
            <a:ext cx="3917950" cy="4970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538663" y="1125538"/>
            <a:ext cx="3919537" cy="4970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6"/>
          <p:cNvSpPr>
            <a:spLocks noGrp="1" noChangeArrowheads="1"/>
          </p:cNvSpPr>
          <p:nvPr>
            <p:ph type="sldNum" sz="quarter" idx="10"/>
          </p:nvPr>
        </p:nvSpPr>
        <p:spPr>
          <a:ln/>
        </p:spPr>
        <p:txBody>
          <a:bodyPr/>
          <a:lstStyle>
            <a:lvl1pPr>
              <a:defRPr/>
            </a:lvl1pPr>
          </a:lstStyle>
          <a:p>
            <a:pPr>
              <a:defRPr/>
            </a:pPr>
            <a:fld id="{2B2F13DC-5F24-46D7-BC82-9C45957492B7}" type="slidenum">
              <a:rPr lang="en-US"/>
              <a:pPr>
                <a:defRPr/>
              </a:pPr>
              <a:t>‹#›</a:t>
            </a:fld>
            <a:endParaRPr lang="en-US" sz="1400">
              <a:latin typeface="Times New Roman"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6"/>
          <p:cNvSpPr>
            <a:spLocks noGrp="1" noChangeArrowheads="1"/>
          </p:cNvSpPr>
          <p:nvPr>
            <p:ph type="sldNum" sz="quarter" idx="10"/>
          </p:nvPr>
        </p:nvSpPr>
        <p:spPr>
          <a:ln/>
        </p:spPr>
        <p:txBody>
          <a:bodyPr/>
          <a:lstStyle>
            <a:lvl1pPr>
              <a:defRPr/>
            </a:lvl1pPr>
          </a:lstStyle>
          <a:p>
            <a:pPr>
              <a:defRPr/>
            </a:pPr>
            <a:fld id="{426B4926-066D-45F8-852F-A92D7D0F05B0}" type="slidenum">
              <a:rPr lang="en-US"/>
              <a:pPr>
                <a:defRPr/>
              </a:pPr>
              <a:t>‹#›</a:t>
            </a:fld>
            <a:endParaRPr lang="en-US" sz="1400">
              <a:latin typeface="Times New Roman"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6"/>
          <p:cNvSpPr>
            <a:spLocks noGrp="1" noChangeArrowheads="1"/>
          </p:cNvSpPr>
          <p:nvPr>
            <p:ph type="sldNum" sz="quarter" idx="10"/>
          </p:nvPr>
        </p:nvSpPr>
        <p:spPr>
          <a:ln/>
        </p:spPr>
        <p:txBody>
          <a:bodyPr/>
          <a:lstStyle>
            <a:lvl1pPr>
              <a:defRPr/>
            </a:lvl1pPr>
          </a:lstStyle>
          <a:p>
            <a:pPr>
              <a:defRPr/>
            </a:pPr>
            <a:fld id="{BFAB8050-8EBD-49CB-9274-B747BA3B08E7}" type="slidenum">
              <a:rPr lang="en-US"/>
              <a:pPr>
                <a:defRPr/>
              </a:pPr>
              <a:t>‹#›</a:t>
            </a:fld>
            <a:endParaRPr lang="en-US" sz="1400">
              <a:latin typeface="Times New Roman"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3CC827E-9F92-40AA-9FCA-A3DDE033D1C4}" type="slidenum">
              <a:rPr lang="en-US"/>
              <a:pPr>
                <a:defRPr/>
              </a:pPr>
              <a:t>‹#›</a:t>
            </a:fld>
            <a:endParaRPr lang="en-US" sz="1400">
              <a:latin typeface="Times New Roman"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6"/>
          <p:cNvSpPr>
            <a:spLocks noGrp="1" noChangeArrowheads="1"/>
          </p:cNvSpPr>
          <p:nvPr>
            <p:ph type="sldNum" sz="quarter" idx="10"/>
          </p:nvPr>
        </p:nvSpPr>
        <p:spPr>
          <a:ln/>
        </p:spPr>
        <p:txBody>
          <a:bodyPr/>
          <a:lstStyle>
            <a:lvl1pPr>
              <a:defRPr/>
            </a:lvl1pPr>
          </a:lstStyle>
          <a:p>
            <a:pPr>
              <a:defRPr/>
            </a:pPr>
            <a:fld id="{5F290339-32C2-4492-842B-9267FA3DA0EE}" type="slidenum">
              <a:rPr lang="en-US"/>
              <a:pPr>
                <a:defRPr/>
              </a:pPr>
              <a:t>‹#›</a:t>
            </a:fld>
            <a:endParaRPr lang="en-US" sz="1400">
              <a:latin typeface="Times New Roman"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6"/>
          <p:cNvSpPr>
            <a:spLocks noGrp="1" noChangeArrowheads="1"/>
          </p:cNvSpPr>
          <p:nvPr>
            <p:ph type="sldNum" sz="quarter" idx="10"/>
          </p:nvPr>
        </p:nvSpPr>
        <p:spPr>
          <a:ln/>
        </p:spPr>
        <p:txBody>
          <a:bodyPr/>
          <a:lstStyle>
            <a:lvl1pPr>
              <a:defRPr/>
            </a:lvl1pPr>
          </a:lstStyle>
          <a:p>
            <a:pPr>
              <a:defRPr/>
            </a:pPr>
            <a:fld id="{C6BE9C56-6C05-467C-9D3D-2050C53BF280}" type="slidenum">
              <a:rPr lang="en-US"/>
              <a:pPr>
                <a:defRPr/>
              </a:pPr>
              <a:t>‹#›</a:t>
            </a:fld>
            <a:endParaRPr lang="en-US" sz="1400">
              <a:latin typeface="Times New Roman"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8313" y="381000"/>
            <a:ext cx="7989887"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a:t>
            </a:r>
          </a:p>
        </p:txBody>
      </p:sp>
      <p:sp>
        <p:nvSpPr>
          <p:cNvPr id="2051" name="Rectangle 3"/>
          <p:cNvSpPr>
            <a:spLocks noGrp="1" noChangeArrowheads="1"/>
          </p:cNvSpPr>
          <p:nvPr>
            <p:ph type="body" idx="1"/>
          </p:nvPr>
        </p:nvSpPr>
        <p:spPr bwMode="auto">
          <a:xfrm>
            <a:off x="468313" y="1125538"/>
            <a:ext cx="7989887" cy="4970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i="0">
                <a:solidFill>
                  <a:srgbClr val="FF6600"/>
                </a:solidFill>
                <a:latin typeface="+mn-lt"/>
              </a:defRPr>
            </a:lvl1pPr>
          </a:lstStyle>
          <a:p>
            <a:pPr>
              <a:defRPr/>
            </a:pPr>
            <a:fld id="{EBB347EA-D78E-496B-B34F-6F13BE41CA3E}" type="slidenum">
              <a:rPr lang="en-US"/>
              <a:pPr>
                <a:defRPr/>
              </a:pPr>
              <a:t>‹#›</a:t>
            </a:fld>
            <a:endParaRPr lang="en-US" sz="1400">
              <a:latin typeface="Times New Roman" pitchFamily="18" charset="0"/>
            </a:endParaRPr>
          </a:p>
        </p:txBody>
      </p:sp>
      <p:sp>
        <p:nvSpPr>
          <p:cNvPr id="1036" name="Line 12"/>
          <p:cNvSpPr>
            <a:spLocks noChangeShapeType="1"/>
          </p:cNvSpPr>
          <p:nvPr/>
        </p:nvSpPr>
        <p:spPr bwMode="auto">
          <a:xfrm>
            <a:off x="457200" y="914400"/>
            <a:ext cx="8061325" cy="0"/>
          </a:xfrm>
          <a:prstGeom prst="line">
            <a:avLst/>
          </a:prstGeom>
          <a:noFill/>
          <a:ln w="15875">
            <a:solidFill>
              <a:srgbClr val="FF6600"/>
            </a:solidFill>
            <a:round/>
            <a:headEnd/>
            <a:tailEnd/>
          </a:ln>
          <a:effectLst/>
        </p:spPr>
        <p:txBody>
          <a:bodyPr wrap="none" anchor="ctr"/>
          <a:lstStyle/>
          <a:p>
            <a:pPr>
              <a:defRPr/>
            </a:pPr>
            <a:endParaRPr lang="el-G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rtl="0" eaLnBrk="0" fontAlgn="base" hangingPunct="0">
        <a:spcBef>
          <a:spcPct val="0"/>
        </a:spcBef>
        <a:spcAft>
          <a:spcPct val="0"/>
        </a:spcAft>
        <a:defRPr sz="1600" b="1">
          <a:solidFill>
            <a:srgbClr val="FF6600"/>
          </a:solidFill>
          <a:latin typeface="+mj-lt"/>
          <a:ea typeface="+mj-ea"/>
          <a:cs typeface="+mj-cs"/>
        </a:defRPr>
      </a:lvl1pPr>
      <a:lvl2pPr algn="l" rtl="0" eaLnBrk="0" fontAlgn="base" hangingPunct="0">
        <a:spcBef>
          <a:spcPct val="0"/>
        </a:spcBef>
        <a:spcAft>
          <a:spcPct val="0"/>
        </a:spcAft>
        <a:defRPr sz="1600" b="1">
          <a:solidFill>
            <a:srgbClr val="FF6600"/>
          </a:solidFill>
          <a:latin typeface="Verdana" pitchFamily="34" charset="0"/>
        </a:defRPr>
      </a:lvl2pPr>
      <a:lvl3pPr algn="l" rtl="0" eaLnBrk="0" fontAlgn="base" hangingPunct="0">
        <a:spcBef>
          <a:spcPct val="0"/>
        </a:spcBef>
        <a:spcAft>
          <a:spcPct val="0"/>
        </a:spcAft>
        <a:defRPr sz="1600" b="1">
          <a:solidFill>
            <a:srgbClr val="FF6600"/>
          </a:solidFill>
          <a:latin typeface="Verdana" pitchFamily="34" charset="0"/>
        </a:defRPr>
      </a:lvl3pPr>
      <a:lvl4pPr algn="l" rtl="0" eaLnBrk="0" fontAlgn="base" hangingPunct="0">
        <a:spcBef>
          <a:spcPct val="0"/>
        </a:spcBef>
        <a:spcAft>
          <a:spcPct val="0"/>
        </a:spcAft>
        <a:defRPr sz="1600" b="1">
          <a:solidFill>
            <a:srgbClr val="FF6600"/>
          </a:solidFill>
          <a:latin typeface="Verdana" pitchFamily="34" charset="0"/>
        </a:defRPr>
      </a:lvl4pPr>
      <a:lvl5pPr algn="l" rtl="0" eaLnBrk="0" fontAlgn="base" hangingPunct="0">
        <a:spcBef>
          <a:spcPct val="0"/>
        </a:spcBef>
        <a:spcAft>
          <a:spcPct val="0"/>
        </a:spcAft>
        <a:defRPr sz="1600" b="1">
          <a:solidFill>
            <a:srgbClr val="FF6600"/>
          </a:solidFill>
          <a:latin typeface="Verdana" pitchFamily="34" charset="0"/>
        </a:defRPr>
      </a:lvl5pPr>
      <a:lvl6pPr marL="457200" algn="l" rtl="0" eaLnBrk="0" fontAlgn="base" hangingPunct="0">
        <a:spcBef>
          <a:spcPct val="0"/>
        </a:spcBef>
        <a:spcAft>
          <a:spcPct val="0"/>
        </a:spcAft>
        <a:defRPr sz="1600" b="1">
          <a:solidFill>
            <a:srgbClr val="FF6600"/>
          </a:solidFill>
          <a:latin typeface="Verdana" pitchFamily="34" charset="0"/>
        </a:defRPr>
      </a:lvl6pPr>
      <a:lvl7pPr marL="914400" algn="l" rtl="0" eaLnBrk="0" fontAlgn="base" hangingPunct="0">
        <a:spcBef>
          <a:spcPct val="0"/>
        </a:spcBef>
        <a:spcAft>
          <a:spcPct val="0"/>
        </a:spcAft>
        <a:defRPr sz="1600" b="1">
          <a:solidFill>
            <a:srgbClr val="FF6600"/>
          </a:solidFill>
          <a:latin typeface="Verdana" pitchFamily="34" charset="0"/>
        </a:defRPr>
      </a:lvl7pPr>
      <a:lvl8pPr marL="1371600" algn="l" rtl="0" eaLnBrk="0" fontAlgn="base" hangingPunct="0">
        <a:spcBef>
          <a:spcPct val="0"/>
        </a:spcBef>
        <a:spcAft>
          <a:spcPct val="0"/>
        </a:spcAft>
        <a:defRPr sz="1600" b="1">
          <a:solidFill>
            <a:srgbClr val="FF6600"/>
          </a:solidFill>
          <a:latin typeface="Verdana" pitchFamily="34" charset="0"/>
        </a:defRPr>
      </a:lvl8pPr>
      <a:lvl9pPr marL="1828800" algn="l" rtl="0" eaLnBrk="0" fontAlgn="base" hangingPunct="0">
        <a:spcBef>
          <a:spcPct val="0"/>
        </a:spcBef>
        <a:spcAft>
          <a:spcPct val="0"/>
        </a:spcAft>
        <a:defRPr sz="1600" b="1">
          <a:solidFill>
            <a:srgbClr val="FF6600"/>
          </a:solidFill>
          <a:latin typeface="Verdana" pitchFamily="34" charset="0"/>
        </a:defRPr>
      </a:lvl9pPr>
    </p:titleStyle>
    <p:bodyStyle>
      <a:lvl1pPr marL="342900" indent="-342900" algn="l" rtl="0" eaLnBrk="0" fontAlgn="base" hangingPunct="0">
        <a:spcBef>
          <a:spcPct val="20000"/>
        </a:spcBef>
        <a:spcAft>
          <a:spcPct val="0"/>
        </a:spcAft>
        <a:buClr>
          <a:srgbClr val="FF6600"/>
        </a:buClr>
        <a:buChar char="»"/>
        <a:defRPr sz="2400">
          <a:solidFill>
            <a:srgbClr val="333333"/>
          </a:solidFill>
          <a:latin typeface="+mn-lt"/>
          <a:ea typeface="+mn-ea"/>
          <a:cs typeface="+mn-cs"/>
        </a:defRPr>
      </a:lvl1pPr>
      <a:lvl2pPr marL="742950" indent="-285750" algn="l" rtl="0" eaLnBrk="0" fontAlgn="base" hangingPunct="0">
        <a:spcBef>
          <a:spcPct val="20000"/>
        </a:spcBef>
        <a:spcAft>
          <a:spcPct val="0"/>
        </a:spcAft>
        <a:buClr>
          <a:srgbClr val="FF6600"/>
        </a:buClr>
        <a:buFont typeface="Webdings" pitchFamily="18" charset="2"/>
        <a:buChar char="4"/>
        <a:defRPr sz="2000">
          <a:solidFill>
            <a:srgbClr val="333333"/>
          </a:solidFill>
          <a:latin typeface="+mn-lt"/>
        </a:defRPr>
      </a:lvl2pPr>
      <a:lvl3pPr marL="1143000" indent="-228600" algn="l" rtl="0" eaLnBrk="0" fontAlgn="base" hangingPunct="0">
        <a:spcBef>
          <a:spcPct val="20000"/>
        </a:spcBef>
        <a:spcAft>
          <a:spcPct val="0"/>
        </a:spcAft>
        <a:buClr>
          <a:srgbClr val="FF6600"/>
        </a:buClr>
        <a:buChar char="›"/>
        <a:defRPr>
          <a:solidFill>
            <a:srgbClr val="333333"/>
          </a:solidFill>
          <a:latin typeface="+mn-lt"/>
        </a:defRPr>
      </a:lvl3pPr>
      <a:lvl4pPr marL="1600200" indent="-228600" algn="l" rtl="0" eaLnBrk="0" fontAlgn="base" hangingPunct="0">
        <a:spcBef>
          <a:spcPct val="20000"/>
        </a:spcBef>
        <a:spcAft>
          <a:spcPct val="0"/>
        </a:spcAft>
        <a:buClr>
          <a:srgbClr val="FF6600"/>
        </a:buClr>
        <a:buChar char="•"/>
        <a:defRPr sz="1600">
          <a:solidFill>
            <a:srgbClr val="333333"/>
          </a:solidFill>
          <a:latin typeface="+mn-lt"/>
        </a:defRPr>
      </a:lvl4pPr>
      <a:lvl5pPr marL="2057400" indent="-228600" algn="l" rtl="0" eaLnBrk="0" fontAlgn="base" hangingPunct="0">
        <a:spcBef>
          <a:spcPct val="20000"/>
        </a:spcBef>
        <a:spcAft>
          <a:spcPct val="0"/>
        </a:spcAft>
        <a:buClr>
          <a:srgbClr val="FF6600"/>
        </a:buClr>
        <a:buChar char="-"/>
        <a:defRPr sz="1400">
          <a:solidFill>
            <a:srgbClr val="333333"/>
          </a:solidFill>
          <a:latin typeface="+mn-lt"/>
        </a:defRPr>
      </a:lvl5pPr>
      <a:lvl6pPr marL="2514600" indent="-228600" algn="l" rtl="0" eaLnBrk="0" fontAlgn="base" hangingPunct="0">
        <a:spcBef>
          <a:spcPct val="20000"/>
        </a:spcBef>
        <a:spcAft>
          <a:spcPct val="0"/>
        </a:spcAft>
        <a:buClr>
          <a:srgbClr val="FF6600"/>
        </a:buClr>
        <a:buChar char="-"/>
        <a:defRPr sz="1400">
          <a:solidFill>
            <a:srgbClr val="333333"/>
          </a:solidFill>
          <a:latin typeface="+mn-lt"/>
        </a:defRPr>
      </a:lvl6pPr>
      <a:lvl7pPr marL="2971800" indent="-228600" algn="l" rtl="0" eaLnBrk="0" fontAlgn="base" hangingPunct="0">
        <a:spcBef>
          <a:spcPct val="20000"/>
        </a:spcBef>
        <a:spcAft>
          <a:spcPct val="0"/>
        </a:spcAft>
        <a:buClr>
          <a:srgbClr val="FF6600"/>
        </a:buClr>
        <a:buChar char="-"/>
        <a:defRPr sz="1400">
          <a:solidFill>
            <a:srgbClr val="333333"/>
          </a:solidFill>
          <a:latin typeface="+mn-lt"/>
        </a:defRPr>
      </a:lvl7pPr>
      <a:lvl8pPr marL="3429000" indent="-228600" algn="l" rtl="0" eaLnBrk="0" fontAlgn="base" hangingPunct="0">
        <a:spcBef>
          <a:spcPct val="20000"/>
        </a:spcBef>
        <a:spcAft>
          <a:spcPct val="0"/>
        </a:spcAft>
        <a:buClr>
          <a:srgbClr val="FF6600"/>
        </a:buClr>
        <a:buChar char="-"/>
        <a:defRPr sz="1400">
          <a:solidFill>
            <a:srgbClr val="333333"/>
          </a:solidFill>
          <a:latin typeface="+mn-lt"/>
        </a:defRPr>
      </a:lvl8pPr>
      <a:lvl9pPr marL="3886200" indent="-228600" algn="l" rtl="0" eaLnBrk="0" fontAlgn="base" hangingPunct="0">
        <a:spcBef>
          <a:spcPct val="20000"/>
        </a:spcBef>
        <a:spcAft>
          <a:spcPct val="0"/>
        </a:spcAft>
        <a:buClr>
          <a:srgbClr val="FF6600"/>
        </a:buClr>
        <a:buChar char="-"/>
        <a:defRPr sz="1400">
          <a:solidFill>
            <a:srgbClr val="333333"/>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kathimerini.gr/culture/321088/glossa-kai-mme-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antenna.gr/webtv/309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http://sup.kathimerini.gr/kathnews/eone/useful/wheather/back/vroxi.gif" TargetMode="External"/><Relationship Id="rId7" Type="http://schemas.openxmlformats.org/officeDocument/2006/relationships/image" Target="http://sup.kathimerini.gr/kathnews/eone/useful/wheather/back/sunefia_ilios.gif"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http://sup.kathimerini.gr/kathnews/eone/useful/wheather/back/ilios_logosinefia.gif" TargetMode="External"/><Relationship Id="rId4" Type="http://schemas.openxmlformats.org/officeDocument/2006/relationships/image" Target="../media/image9.png"/><Relationship Id="rId9" Type="http://schemas.openxmlformats.org/officeDocument/2006/relationships/image" Target="http://sup.kathimerini.gr/kathnews/eone/useful/wheather/back/sunefia.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 Θέση αριθμού διαφάνειας"/>
          <p:cNvSpPr>
            <a:spLocks noGrp="1"/>
          </p:cNvSpPr>
          <p:nvPr>
            <p:ph type="sldNum" sz="quarter" idx="10"/>
          </p:nvPr>
        </p:nvSpPr>
        <p:spPr/>
        <p:txBody>
          <a:bodyPr/>
          <a:lstStyle/>
          <a:p>
            <a:pPr>
              <a:defRPr/>
            </a:pPr>
            <a:fld id="{98BF2B7D-8AD0-4A3B-91CE-BE7F87C726FF}" type="slidenum">
              <a:rPr lang="en-US"/>
              <a:pPr>
                <a:defRPr/>
              </a:pPr>
              <a:t>1</a:t>
            </a:fld>
            <a:endParaRPr lang="en-US" sz="1400">
              <a:latin typeface="Times New Roman" pitchFamily="18" charset="0"/>
            </a:endParaRPr>
          </a:p>
        </p:txBody>
      </p:sp>
      <p:sp>
        <p:nvSpPr>
          <p:cNvPr id="3075" name="Rectangle 2"/>
          <p:cNvSpPr>
            <a:spLocks noGrp="1" noChangeArrowheads="1"/>
          </p:cNvSpPr>
          <p:nvPr>
            <p:ph type="title"/>
          </p:nvPr>
        </p:nvSpPr>
        <p:spPr/>
        <p:txBody>
          <a:bodyPr/>
          <a:lstStyle/>
          <a:p>
            <a:pPr algn="ctr"/>
            <a:r>
              <a:rPr lang="el-GR"/>
              <a:t>Ανάλυση Δημοσιογραφικού Λόγου</a:t>
            </a:r>
            <a:endParaRPr lang="en-GB"/>
          </a:p>
        </p:txBody>
      </p:sp>
      <p:sp>
        <p:nvSpPr>
          <p:cNvPr id="3076" name="Rectangle 3"/>
          <p:cNvSpPr>
            <a:spLocks noGrp="1" noChangeArrowheads="1"/>
          </p:cNvSpPr>
          <p:nvPr>
            <p:ph type="body" sz="half" idx="1"/>
          </p:nvPr>
        </p:nvSpPr>
        <p:spPr>
          <a:xfrm>
            <a:off x="396875" y="2636838"/>
            <a:ext cx="8207375" cy="3171825"/>
          </a:xfrm>
        </p:spPr>
        <p:txBody>
          <a:bodyPr/>
          <a:lstStyle/>
          <a:p>
            <a:pPr algn="ctr">
              <a:lnSpc>
                <a:spcPct val="120000"/>
              </a:lnSpc>
              <a:buFontTx/>
              <a:buNone/>
            </a:pPr>
            <a:r>
              <a:rPr lang="el-GR" sz="1600" b="1" dirty="0"/>
              <a:t>Σπύρος Α. Μοσχονάς</a:t>
            </a:r>
            <a:br>
              <a:rPr lang="en-GB" sz="1600" b="1" dirty="0"/>
            </a:br>
            <a:endParaRPr lang="en-GB" sz="1600" b="1" dirty="0"/>
          </a:p>
          <a:p>
            <a:pPr algn="ctr">
              <a:lnSpc>
                <a:spcPct val="120000"/>
              </a:lnSpc>
              <a:buFontTx/>
              <a:buNone/>
            </a:pPr>
            <a:r>
              <a:rPr lang="el-GR" sz="2800" b="1" dirty="0">
                <a:solidFill>
                  <a:srgbClr val="FF6600"/>
                </a:solidFill>
                <a:latin typeface="Arial" charset="0"/>
              </a:rPr>
              <a:t>(</a:t>
            </a:r>
            <a:r>
              <a:rPr lang="el-GR" sz="2800" b="1" dirty="0" err="1">
                <a:solidFill>
                  <a:srgbClr val="FF6600"/>
                </a:solidFill>
                <a:latin typeface="Arial" charset="0"/>
              </a:rPr>
              <a:t>Registers</a:t>
            </a:r>
            <a:r>
              <a:rPr lang="en-US" sz="2800" b="1" dirty="0">
                <a:solidFill>
                  <a:srgbClr val="FF6600"/>
                </a:solidFill>
                <a:latin typeface="Arial" charset="0"/>
              </a:rPr>
              <a:t> – Genres</a:t>
            </a:r>
            <a:r>
              <a:rPr lang="el-GR" sz="2800" b="1" dirty="0">
                <a:solidFill>
                  <a:srgbClr val="FF6600"/>
                </a:solidFill>
                <a:latin typeface="Arial" charset="0"/>
              </a:rPr>
              <a:t>)</a:t>
            </a:r>
            <a:br>
              <a:rPr lang="el-GR" sz="2800" b="1" dirty="0">
                <a:solidFill>
                  <a:srgbClr val="FF6600"/>
                </a:solidFill>
                <a:latin typeface="Arial" charset="0"/>
              </a:rPr>
            </a:br>
            <a:endParaRPr lang="el-GR" sz="2800" b="1" dirty="0">
              <a:solidFill>
                <a:srgbClr val="FF6600"/>
              </a:solidFill>
              <a:latin typeface="Arial" charset="0"/>
            </a:endParaRPr>
          </a:p>
          <a:p>
            <a:pPr algn="ctr">
              <a:lnSpc>
                <a:spcPct val="120000"/>
              </a:lnSpc>
              <a:buFontTx/>
              <a:buNone/>
            </a:pPr>
            <a:r>
              <a:rPr lang="el-GR" sz="2800" b="1" dirty="0">
                <a:latin typeface="Arial" charset="0"/>
              </a:rPr>
              <a:t>Στερεοτυπικά είδη</a:t>
            </a:r>
          </a:p>
          <a:p>
            <a:pPr algn="ctr">
              <a:lnSpc>
                <a:spcPct val="120000"/>
              </a:lnSpc>
              <a:buFontTx/>
              <a:buNone/>
            </a:pPr>
            <a:r>
              <a:rPr lang="el-GR" i="1" dirty="0"/>
              <a:t>Δελτίο καιρού</a:t>
            </a:r>
          </a:p>
          <a:p>
            <a:pPr algn="ctr">
              <a:lnSpc>
                <a:spcPct val="120000"/>
              </a:lnSpc>
              <a:buFontTx/>
              <a:buNone/>
            </a:pPr>
            <a:endParaRPr lang="el-GR" dirty="0"/>
          </a:p>
        </p:txBody>
      </p:sp>
      <p:pic>
        <p:nvPicPr>
          <p:cNvPr id="3077" name="Picture 2" descr="athina2"/>
          <p:cNvPicPr>
            <a:picLocks noChangeAspect="1" noChangeArrowheads="1"/>
          </p:cNvPicPr>
          <p:nvPr/>
        </p:nvPicPr>
        <p:blipFill>
          <a:blip r:embed="rId3" cstate="print">
            <a:grayscl/>
          </a:blip>
          <a:srcRect/>
          <a:stretch>
            <a:fillRect/>
          </a:stretch>
        </p:blipFill>
        <p:spPr bwMode="auto">
          <a:xfrm>
            <a:off x="611188" y="981075"/>
            <a:ext cx="747712" cy="1371600"/>
          </a:xfrm>
          <a:prstGeom prst="rect">
            <a:avLst/>
          </a:prstGeom>
          <a:noFill/>
          <a:ln w="9525">
            <a:noFill/>
            <a:miter lim="800000"/>
            <a:headEnd/>
            <a:tailEnd/>
          </a:ln>
        </p:spPr>
      </p:pic>
      <p:sp>
        <p:nvSpPr>
          <p:cNvPr id="3078" name="Text Box 5"/>
          <p:cNvSpPr txBox="1">
            <a:spLocks noChangeArrowheads="1"/>
          </p:cNvSpPr>
          <p:nvPr/>
        </p:nvSpPr>
        <p:spPr bwMode="auto">
          <a:xfrm>
            <a:off x="1547813" y="1371600"/>
            <a:ext cx="5486400" cy="703263"/>
          </a:xfrm>
          <a:prstGeom prst="rect">
            <a:avLst/>
          </a:prstGeom>
          <a:noFill/>
          <a:ln w="9525">
            <a:noFill/>
            <a:miter lim="800000"/>
            <a:headEnd/>
            <a:tailEnd/>
          </a:ln>
        </p:spPr>
        <p:txBody>
          <a:bodyPr>
            <a:spAutoFit/>
          </a:bodyPr>
          <a:lstStyle/>
          <a:p>
            <a:pPr algn="l">
              <a:spcBef>
                <a:spcPct val="50000"/>
              </a:spcBef>
            </a:pPr>
            <a:r>
              <a:rPr lang="el-GR" sz="1600" i="0">
                <a:solidFill>
                  <a:srgbClr val="000000"/>
                </a:solidFill>
                <a:latin typeface="Verdana" pitchFamily="34" charset="0"/>
              </a:rPr>
              <a:t>Πανεπιστήμιο Αθηνών</a:t>
            </a:r>
            <a:endParaRPr lang="en-GB" sz="1600" i="0">
              <a:solidFill>
                <a:srgbClr val="000000"/>
              </a:solidFill>
              <a:latin typeface="Verdana" pitchFamily="34" charset="0"/>
            </a:endParaRPr>
          </a:p>
          <a:p>
            <a:pPr algn="l">
              <a:spcBef>
                <a:spcPct val="50000"/>
              </a:spcBef>
            </a:pPr>
            <a:r>
              <a:rPr lang="el-GR" sz="1600" i="0">
                <a:solidFill>
                  <a:srgbClr val="000000"/>
                </a:solidFill>
                <a:latin typeface="Verdana" pitchFamily="34" charset="0"/>
              </a:rPr>
              <a:t>Τμήμα Επικοινωνίας και ΜΜΕ</a:t>
            </a:r>
          </a:p>
        </p:txBody>
      </p:sp>
      <p:sp>
        <p:nvSpPr>
          <p:cNvPr id="8" name="7 - Ορθογώνιο"/>
          <p:cNvSpPr/>
          <p:nvPr/>
        </p:nvSpPr>
        <p:spPr bwMode="auto">
          <a:xfrm>
            <a:off x="4176526" y="5576140"/>
            <a:ext cx="648072" cy="28803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rgbClr val="292929"/>
                </a:solidFill>
                <a:effectLst/>
                <a:latin typeface="+mj-lt"/>
              </a:rPr>
              <a:t>18/10/22</a:t>
            </a:r>
            <a:endParaRPr kumimoji="0" lang="el-GR" sz="1000" i="0" u="none" strike="noStrike" cap="none" normalizeH="0" baseline="0" dirty="0">
              <a:ln>
                <a:noFill/>
              </a:ln>
              <a:solidFill>
                <a:srgbClr val="292929"/>
              </a:solidFill>
              <a:effectLst/>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0"/>
          </p:nvPr>
        </p:nvSpPr>
        <p:spPr/>
        <p:txBody>
          <a:bodyPr/>
          <a:lstStyle/>
          <a:p>
            <a:pPr>
              <a:defRPr/>
            </a:pPr>
            <a:fld id="{90BD33A7-9289-4D94-9331-99C8A8117247}" type="slidenum">
              <a:rPr lang="en-US"/>
              <a:pPr>
                <a:defRPr/>
              </a:pPr>
              <a:t>10</a:t>
            </a:fld>
            <a:endParaRPr lang="en-US" sz="1400">
              <a:latin typeface="Times New Roman" pitchFamily="18" charset="0"/>
            </a:endParaRPr>
          </a:p>
        </p:txBody>
      </p:sp>
      <p:sp>
        <p:nvSpPr>
          <p:cNvPr id="11267" name="Rectangle 2"/>
          <p:cNvSpPr>
            <a:spLocks noGrp="1" noChangeArrowheads="1"/>
          </p:cNvSpPr>
          <p:nvPr>
            <p:ph type="title"/>
          </p:nvPr>
        </p:nvSpPr>
        <p:spPr/>
        <p:txBody>
          <a:bodyPr/>
          <a:lstStyle/>
          <a:p>
            <a:r>
              <a:rPr lang="el-GR"/>
              <a:t>Φόρμες πληροφόρησης: Δελτία καιρού (</a:t>
            </a:r>
            <a:r>
              <a:rPr lang="el-GR" i="1"/>
              <a:t>Η Καθημερινή</a:t>
            </a:r>
            <a:r>
              <a:rPr lang="el-GR"/>
              <a:t>)</a:t>
            </a:r>
            <a:r>
              <a:rPr lang="en-US"/>
              <a:t> [4/4]</a:t>
            </a:r>
            <a:endParaRPr lang="el-GR"/>
          </a:p>
        </p:txBody>
      </p:sp>
      <p:sp>
        <p:nvSpPr>
          <p:cNvPr id="11268" name="Rectangle 3"/>
          <p:cNvSpPr>
            <a:spLocks noGrp="1" noChangeArrowheads="1"/>
          </p:cNvSpPr>
          <p:nvPr>
            <p:ph type="body" idx="1"/>
          </p:nvPr>
        </p:nvSpPr>
        <p:spPr>
          <a:xfrm>
            <a:off x="468313" y="1052513"/>
            <a:ext cx="7991475" cy="5256212"/>
          </a:xfrm>
          <a:noFill/>
          <a:ln>
            <a:solidFill>
              <a:srgbClr val="FF6600"/>
            </a:solidFill>
          </a:ln>
        </p:spPr>
        <p:txBody>
          <a:bodyPr/>
          <a:lstStyle/>
          <a:p>
            <a:pPr algn="ctr">
              <a:lnSpc>
                <a:spcPct val="85000"/>
              </a:lnSpc>
              <a:buFontTx/>
              <a:buNone/>
            </a:pPr>
            <a:r>
              <a:rPr lang="el-GR" altLang="ja-JP" sz="1000" b="1"/>
              <a:t>ΑΝΑΛΥΤΙΚΑ</a:t>
            </a:r>
          </a:p>
          <a:p>
            <a:pPr>
              <a:lnSpc>
                <a:spcPct val="85000"/>
              </a:lnSpc>
              <a:buFontTx/>
              <a:buNone/>
            </a:pPr>
            <a:r>
              <a:rPr lang="el-GR" altLang="ja-JP" sz="1000" b="1"/>
              <a:t>	Καιρός:</a:t>
            </a:r>
            <a:r>
              <a:rPr lang="el-GR" altLang="ja-JP" sz="1000"/>
              <a:t> Σποραδικές βροχές αρχικά στα δυτικά και βαθμιαία και στις υπόλοιπες περιοχές. Πιθανότητα πρόσκαιρων καταιγίδων κυρίως στα δυτικά και βόρεια. Μικρή πτώση θερμοκρασίας. τοπικά περιορισμένες ορατότητες στα βόρεια και ανατολικά. </a:t>
            </a:r>
            <a:endParaRPr lang="el-GR" altLang="ja-JP" sz="1000" b="1"/>
          </a:p>
          <a:p>
            <a:pPr>
              <a:lnSpc>
                <a:spcPct val="85000"/>
              </a:lnSpc>
              <a:buFontTx/>
              <a:buNone/>
            </a:pPr>
            <a:r>
              <a:rPr lang="el-GR" altLang="ja-JP" sz="1000" b="1"/>
              <a:t>	Μακεδονία, Θράκη</a:t>
            </a:r>
          </a:p>
          <a:p>
            <a:pPr>
              <a:lnSpc>
                <a:spcPct val="85000"/>
              </a:lnSpc>
              <a:buFontTx/>
              <a:buNone/>
            </a:pPr>
            <a:r>
              <a:rPr lang="el-GR" altLang="ja-JP" sz="1000" b="1"/>
              <a:t>	Kαιρός:</a:t>
            </a:r>
            <a:r>
              <a:rPr lang="el-GR" altLang="ja-JP" sz="1000"/>
              <a:t> λίγες νεφώσεις που γρήγορα θα πυκνώσουν και θα σημειωθούν τοπικές βροχές και πρόσκαιρες καταιγίδες κυρίως στην κεντρική Μακεδονία. Η ορατότητα θα είναι κατά τόπους περιορισμένη τις πρωινές ώρες. </a:t>
            </a:r>
            <a:br>
              <a:rPr lang="el-GR" altLang="ja-JP" sz="1000"/>
            </a:br>
            <a:r>
              <a:rPr lang="el-GR" altLang="ja-JP" sz="1000" b="1"/>
              <a:t>Άνεμοι:</a:t>
            </a:r>
            <a:r>
              <a:rPr lang="el-GR" altLang="ja-JP" sz="1000"/>
              <a:t> : βορειοανατολικοί 3 με 4 και από το μεσημέρι στα ανατολικά 5 με 6 και πρόσκαιρα 7 μποφόρ. </a:t>
            </a:r>
            <a:br>
              <a:rPr lang="el-GR" altLang="ja-JP" sz="1000"/>
            </a:br>
            <a:r>
              <a:rPr lang="el-GR" altLang="ja-JP" sz="1000" b="1"/>
              <a:t>Θερμοκρασία:</a:t>
            </a:r>
            <a:r>
              <a:rPr lang="el-GR" altLang="ja-JP" sz="1000"/>
              <a:t>από 8 έως 22 βαθμούς Κελσίου. </a:t>
            </a:r>
            <a:endParaRPr lang="el-GR" altLang="ja-JP" sz="1000" b="1"/>
          </a:p>
          <a:p>
            <a:pPr>
              <a:lnSpc>
                <a:spcPct val="85000"/>
              </a:lnSpc>
              <a:buFontTx/>
              <a:buNone/>
            </a:pPr>
            <a:r>
              <a:rPr lang="el-GR" altLang="ja-JP" sz="1000" b="1"/>
              <a:t>	Δυτική Ελλάδα</a:t>
            </a:r>
          </a:p>
          <a:p>
            <a:pPr>
              <a:lnSpc>
                <a:spcPct val="85000"/>
              </a:lnSpc>
              <a:buFontTx/>
              <a:buNone/>
            </a:pPr>
            <a:r>
              <a:rPr lang="el-GR" altLang="ja-JP" sz="1000" b="1"/>
              <a:t>	Kαιρός:</a:t>
            </a:r>
            <a:r>
              <a:rPr lang="el-GR" altLang="ja-JP" sz="1000"/>
              <a:t> νεφώσεις με τοπικές βροχές και πιθανόν πρόσκαιρες καταιγίδες. Βελτίωση το βράδυ. </a:t>
            </a:r>
            <a:br>
              <a:rPr lang="el-GR" altLang="ja-JP" sz="1000"/>
            </a:br>
            <a:r>
              <a:rPr lang="el-GR" altLang="ja-JP" sz="1000" b="1"/>
              <a:t>Άνεμοι:</a:t>
            </a:r>
            <a:r>
              <a:rPr lang="el-GR" altLang="ja-JP" sz="1000"/>
              <a:t> νοτιοανατολικοί 3 με 4 μποφόρ. </a:t>
            </a:r>
            <a:br>
              <a:rPr lang="el-GR" altLang="ja-JP" sz="1000"/>
            </a:br>
            <a:r>
              <a:rPr lang="el-GR" altLang="ja-JP" sz="1000" b="1"/>
              <a:t>Θερμοκρασία:</a:t>
            </a:r>
            <a:r>
              <a:rPr lang="el-GR" altLang="ja-JP" sz="1000"/>
              <a:t> από 8 έως 24 βαθμούς Κελσίου. </a:t>
            </a:r>
            <a:endParaRPr lang="el-GR" altLang="ja-JP" sz="1000" b="1"/>
          </a:p>
          <a:p>
            <a:pPr>
              <a:lnSpc>
                <a:spcPct val="85000"/>
              </a:lnSpc>
              <a:buFontTx/>
              <a:buNone/>
            </a:pPr>
            <a:r>
              <a:rPr lang="el-GR" altLang="ja-JP" sz="1000" b="1"/>
              <a:t>	Θεσσαλία, ανατολ. Στερεά, Εύβοια, ανατολ. Πελοπόννησος </a:t>
            </a:r>
          </a:p>
          <a:p>
            <a:pPr>
              <a:lnSpc>
                <a:spcPct val="85000"/>
              </a:lnSpc>
              <a:buFontTx/>
              <a:buNone/>
            </a:pPr>
            <a:r>
              <a:rPr lang="el-GR" altLang="ja-JP" sz="1000" b="1"/>
              <a:t>	Kαιρός:</a:t>
            </a:r>
            <a:r>
              <a:rPr lang="el-GR" altLang="ja-JP" sz="1000"/>
              <a:t> νεφώσεις με σποραδικές βροχές από το μεσημέρι. Πιθανότητα καταιγίδας στα βόρεια. </a:t>
            </a:r>
            <a:br>
              <a:rPr lang="el-GR" altLang="ja-JP" sz="1000"/>
            </a:br>
            <a:r>
              <a:rPr lang="el-GR" altLang="ja-JP" sz="1000" b="1"/>
              <a:t>Άνεμοι:</a:t>
            </a:r>
            <a:r>
              <a:rPr lang="el-GR" altLang="ja-JP" sz="1000"/>
              <a:t> νοτιοδυτικοί 3 με 4 και βαθμιαία βορειοανατολικοί 4 με 5 μποφόρ. </a:t>
            </a:r>
            <a:br>
              <a:rPr lang="el-GR" altLang="ja-JP" sz="1000"/>
            </a:br>
            <a:r>
              <a:rPr lang="el-GR" altLang="ja-JP" sz="1000" b="1"/>
              <a:t>Θερμοκρασία:</a:t>
            </a:r>
            <a:r>
              <a:rPr lang="el-GR" altLang="ja-JP" sz="1000"/>
              <a:t>από 8 έως 25 βαθμούς Κελσίου. </a:t>
            </a:r>
            <a:endParaRPr lang="el-GR" altLang="ja-JP" sz="1000" b="1"/>
          </a:p>
          <a:p>
            <a:pPr>
              <a:lnSpc>
                <a:spcPct val="85000"/>
              </a:lnSpc>
              <a:buFontTx/>
              <a:buNone/>
            </a:pPr>
            <a:r>
              <a:rPr lang="el-GR" altLang="ja-JP" sz="1000" b="1"/>
              <a:t>	Κυκλάδες, Κρήτη</a:t>
            </a:r>
          </a:p>
          <a:p>
            <a:pPr>
              <a:lnSpc>
                <a:spcPct val="85000"/>
              </a:lnSpc>
              <a:buFontTx/>
              <a:buNone/>
            </a:pPr>
            <a:r>
              <a:rPr lang="el-GR" altLang="ja-JP" sz="1000" b="1"/>
              <a:t>	Kαιρός:</a:t>
            </a:r>
            <a:r>
              <a:rPr lang="el-GR" altLang="ja-JP" sz="1000"/>
              <a:t> αραιές νεφώσεις που πρόσκαιρα θα πυκνώσουν και μετά το μεσημέρι θα σημειωθούν σποραδικές βροχές και πιθανόν καταιγίδες. Η ορατότητα θα είναι κατά τόπους περιορισμένη τις πρωινές ώρες. </a:t>
            </a:r>
            <a:br>
              <a:rPr lang="el-GR" altLang="ja-JP" sz="1000"/>
            </a:br>
            <a:r>
              <a:rPr lang="el-GR" altLang="ja-JP" sz="1000" b="1"/>
              <a:t>Άνεμοι:</a:t>
            </a:r>
            <a:r>
              <a:rPr lang="el-GR" altLang="ja-JP" sz="1000"/>
              <a:t> νοτιοδυτικοί 3 με 4 μποφόρ. </a:t>
            </a:r>
            <a:br>
              <a:rPr lang="el-GR" altLang="ja-JP" sz="1000"/>
            </a:br>
            <a:r>
              <a:rPr lang="el-GR" altLang="ja-JP" sz="1000" b="1"/>
              <a:t>Θερμοκρασία:</a:t>
            </a:r>
            <a:r>
              <a:rPr lang="el-GR" altLang="ja-JP" sz="1000"/>
              <a:t> από 15 έως 24 βαθμούς Κελσίου. </a:t>
            </a:r>
            <a:endParaRPr lang="el-GR" altLang="ja-JP" sz="1000" b="1"/>
          </a:p>
          <a:p>
            <a:pPr>
              <a:lnSpc>
                <a:spcPct val="85000"/>
              </a:lnSpc>
              <a:buFontTx/>
              <a:buNone/>
            </a:pPr>
            <a:r>
              <a:rPr lang="el-GR" altLang="ja-JP" sz="1000" b="1"/>
              <a:t>	Νησιά ανατολικού Αιγαίου, Δωδεκάνησα </a:t>
            </a:r>
          </a:p>
          <a:p>
            <a:pPr>
              <a:lnSpc>
                <a:spcPct val="85000"/>
              </a:lnSpc>
              <a:buFontTx/>
              <a:buNone/>
            </a:pPr>
            <a:r>
              <a:rPr lang="el-GR" altLang="ja-JP" sz="1000" b="1"/>
              <a:t>	Kαιρός:</a:t>
            </a:r>
            <a:r>
              <a:rPr lang="el-GR" altLang="ja-JP" sz="1000"/>
              <a:t> αραιές νεφώσεις που βαθμιαία θα πυκνώσουν και θα σημειωθούν σποραδικές βροχές αρχικά στα βόρεια και το απόγευμα κατά τόπους και στα υπόλοιπα. </a:t>
            </a:r>
            <a:br>
              <a:rPr lang="el-GR" altLang="ja-JP" sz="1000"/>
            </a:br>
            <a:r>
              <a:rPr lang="el-GR" altLang="ja-JP" sz="1000" b="1"/>
              <a:t>Άνεμοι:</a:t>
            </a:r>
            <a:r>
              <a:rPr lang="el-GR" altLang="ja-JP" sz="1000"/>
              <a:t> μεταβλητοί 3 με 4 μποφόρ και στα βόρεια βορειοανατολικοί 5 με 6 και πρόσκαιρα 7 μποφόρ. </a:t>
            </a:r>
            <a:br>
              <a:rPr lang="el-GR" altLang="ja-JP" sz="1000"/>
            </a:br>
            <a:r>
              <a:rPr lang="el-GR" altLang="ja-JP" sz="1000" b="1"/>
              <a:t>Θερμοκρασία:</a:t>
            </a:r>
            <a:r>
              <a:rPr lang="el-GR" altLang="ja-JP" sz="1000"/>
              <a:t>από 13 έως 24 βαθμούς Κελσίου. </a:t>
            </a:r>
            <a:endParaRPr lang="el-GR" altLang="ja-JP" sz="1000" b="1"/>
          </a:p>
          <a:p>
            <a:pPr>
              <a:lnSpc>
                <a:spcPct val="85000"/>
              </a:lnSpc>
              <a:buFontTx/>
              <a:buNone/>
            </a:pPr>
            <a:r>
              <a:rPr lang="el-GR" altLang="ja-JP" sz="1000" b="1"/>
              <a:t>	Αττική</a:t>
            </a:r>
          </a:p>
          <a:p>
            <a:pPr>
              <a:lnSpc>
                <a:spcPct val="85000"/>
              </a:lnSpc>
              <a:buFontTx/>
              <a:buNone/>
            </a:pPr>
            <a:r>
              <a:rPr lang="el-GR" altLang="ja-JP" sz="1000" b="1"/>
              <a:t>	Kαιρός:</a:t>
            </a:r>
            <a:r>
              <a:rPr lang="el-GR" altLang="ja-JP" sz="1000"/>
              <a:t> νεφώσεις κατά διαστήματα πυκνότερες με. Πιθανότητα από το μεσημέρι για πρόσκαιρη βροχή η καταιγίδα. </a:t>
            </a:r>
            <a:br>
              <a:rPr lang="el-GR" altLang="ja-JP" sz="1000"/>
            </a:br>
            <a:r>
              <a:rPr lang="el-GR" altLang="ja-JP" sz="1000" b="1"/>
              <a:t>Άνεμοι:</a:t>
            </a:r>
            <a:r>
              <a:rPr lang="el-GR" altLang="ja-JP" sz="1000"/>
              <a:t> ασθενείς. </a:t>
            </a:r>
            <a:br>
              <a:rPr lang="el-GR" altLang="ja-JP" sz="1000"/>
            </a:br>
            <a:r>
              <a:rPr lang="el-GR" altLang="ja-JP" sz="1000" b="1"/>
              <a:t>Θερμοκρασία: </a:t>
            </a:r>
            <a:r>
              <a:rPr lang="el-GR" altLang="ja-JP" sz="1000"/>
              <a:t>από 12 έως 25 βαθμούς Κελσίου. </a:t>
            </a:r>
            <a:endParaRPr lang="el-GR" altLang="ja-JP" sz="1000" b="1"/>
          </a:p>
          <a:p>
            <a:pPr>
              <a:lnSpc>
                <a:spcPct val="85000"/>
              </a:lnSpc>
              <a:buFontTx/>
              <a:buNone/>
            </a:pPr>
            <a:r>
              <a:rPr lang="el-GR" altLang="ja-JP" sz="1000" b="1"/>
              <a:t>	Θεσσαλονίκη</a:t>
            </a:r>
          </a:p>
          <a:p>
            <a:pPr>
              <a:lnSpc>
                <a:spcPct val="85000"/>
              </a:lnSpc>
              <a:buFontTx/>
              <a:buNone/>
            </a:pPr>
            <a:r>
              <a:rPr lang="el-GR" altLang="ja-JP" sz="1000" b="1"/>
              <a:t>	Kαιρός:</a:t>
            </a:r>
            <a:r>
              <a:rPr lang="el-GR" altLang="ja-JP" sz="1000"/>
              <a:t> λίγες νεφώσεις που γρήγορα θα πυκνώσουν και θα σημειωθούν τοπικές βροχές και πρόσκαιρες καταιγίδες. Τοπικά περιορισμένες ορατότητες τις πρωινές ώρες. </a:t>
            </a:r>
            <a:br>
              <a:rPr lang="el-GR" altLang="ja-JP" sz="1000"/>
            </a:br>
            <a:r>
              <a:rPr lang="el-GR" altLang="ja-JP" sz="1000" b="1"/>
              <a:t>Άνεμοι:</a:t>
            </a:r>
            <a:r>
              <a:rPr lang="el-GR" altLang="ja-JP" sz="1000"/>
              <a:t>αρχικά ασθενείς και από το μεσημέρι βορειοανατολικοί 5 μποφόρ. </a:t>
            </a:r>
            <a:br>
              <a:rPr lang="el-GR" altLang="ja-JP" sz="1000"/>
            </a:br>
            <a:r>
              <a:rPr lang="el-GR" altLang="ja-JP" sz="1000" b="1"/>
              <a:t>Θερμοκρασία:</a:t>
            </a:r>
            <a:r>
              <a:rPr lang="el-GR" altLang="ja-JP" sz="1000"/>
              <a:t>από 12 έως 21 βαθμούς Κελσίου. </a:t>
            </a:r>
            <a:endParaRPr lang="el-GR" sz="1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0"/>
          </p:nvPr>
        </p:nvSpPr>
        <p:spPr/>
        <p:txBody>
          <a:bodyPr/>
          <a:lstStyle/>
          <a:p>
            <a:pPr>
              <a:defRPr/>
            </a:pPr>
            <a:fld id="{440D4721-6433-4586-9477-DF1F7CFF0EEB}" type="slidenum">
              <a:rPr lang="en-US"/>
              <a:pPr>
                <a:defRPr/>
              </a:pPr>
              <a:t>11</a:t>
            </a:fld>
            <a:endParaRPr lang="en-US" sz="1400">
              <a:latin typeface="Times New Roman" pitchFamily="18" charset="0"/>
            </a:endParaRPr>
          </a:p>
        </p:txBody>
      </p:sp>
      <p:sp>
        <p:nvSpPr>
          <p:cNvPr id="12291" name="Rectangle 2"/>
          <p:cNvSpPr>
            <a:spLocks noGrp="1" noChangeArrowheads="1"/>
          </p:cNvSpPr>
          <p:nvPr>
            <p:ph type="title"/>
          </p:nvPr>
        </p:nvSpPr>
        <p:spPr/>
        <p:txBody>
          <a:bodyPr/>
          <a:lstStyle/>
          <a:p>
            <a:r>
              <a:rPr lang="el-GR" dirty="0"/>
              <a:t>Φόρμες πληροφόρησης: Δελτία καιρού (</a:t>
            </a:r>
            <a:r>
              <a:rPr lang="en-GB" dirty="0"/>
              <a:t>interactive</a:t>
            </a:r>
            <a:r>
              <a:rPr lang="el-GR" dirty="0"/>
              <a:t>)</a:t>
            </a:r>
          </a:p>
        </p:txBody>
      </p:sp>
      <p:pic>
        <p:nvPicPr>
          <p:cNvPr id="6" name="Picture 5">
            <a:extLst>
              <a:ext uri="{FF2B5EF4-FFF2-40B4-BE49-F238E27FC236}">
                <a16:creationId xmlns:a16="http://schemas.microsoft.com/office/drawing/2014/main" id="{F49F477A-E0F2-1CB1-959E-7E38DBBF0415}"/>
              </a:ext>
            </a:extLst>
          </p:cNvPr>
          <p:cNvPicPr>
            <a:picLocks noChangeAspect="1"/>
          </p:cNvPicPr>
          <p:nvPr/>
        </p:nvPicPr>
        <p:blipFill>
          <a:blip r:embed="rId2"/>
          <a:stretch>
            <a:fillRect/>
          </a:stretch>
        </p:blipFill>
        <p:spPr>
          <a:xfrm>
            <a:off x="323528" y="1124744"/>
            <a:ext cx="6468378" cy="4963218"/>
          </a:xfrm>
          <a:prstGeom prst="rect">
            <a:avLst/>
          </a:prstGeom>
        </p:spPr>
      </p:pic>
      <p:pic>
        <p:nvPicPr>
          <p:cNvPr id="8" name="Picture 7">
            <a:extLst>
              <a:ext uri="{FF2B5EF4-FFF2-40B4-BE49-F238E27FC236}">
                <a16:creationId xmlns:a16="http://schemas.microsoft.com/office/drawing/2014/main" id="{56236B4A-B079-B175-47AC-DE1F4D9411C7}"/>
              </a:ext>
            </a:extLst>
          </p:cNvPr>
          <p:cNvPicPr>
            <a:picLocks noChangeAspect="1"/>
          </p:cNvPicPr>
          <p:nvPr/>
        </p:nvPicPr>
        <p:blipFill>
          <a:blip r:embed="rId3"/>
          <a:stretch>
            <a:fillRect/>
          </a:stretch>
        </p:blipFill>
        <p:spPr>
          <a:xfrm>
            <a:off x="5736725" y="1772816"/>
            <a:ext cx="2686425" cy="4229690"/>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6F4564B4-BA6D-25DA-D9BC-3F981B3DB33D}"/>
              </a:ext>
            </a:extLst>
          </p:cNvPr>
          <p:cNvPicPr>
            <a:picLocks noChangeAspect="1"/>
          </p:cNvPicPr>
          <p:nvPr/>
        </p:nvPicPr>
        <p:blipFill>
          <a:blip r:embed="rId4"/>
          <a:stretch>
            <a:fillRect/>
          </a:stretch>
        </p:blipFill>
        <p:spPr>
          <a:xfrm>
            <a:off x="1995399" y="1124744"/>
            <a:ext cx="3124636" cy="433448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lstStyle/>
          <a:p>
            <a:r>
              <a:rPr lang="el-GR"/>
              <a:t>Προφορικοποίηση</a:t>
            </a:r>
          </a:p>
        </p:txBody>
      </p:sp>
      <p:sp>
        <p:nvSpPr>
          <p:cNvPr id="4" name="3 - Θέση αριθμού διαφάνειας"/>
          <p:cNvSpPr>
            <a:spLocks noGrp="1"/>
          </p:cNvSpPr>
          <p:nvPr>
            <p:ph type="sldNum" sz="quarter" idx="10"/>
          </p:nvPr>
        </p:nvSpPr>
        <p:spPr/>
        <p:txBody>
          <a:bodyPr/>
          <a:lstStyle/>
          <a:p>
            <a:pPr>
              <a:defRPr/>
            </a:pPr>
            <a:fld id="{FFC08496-5DD9-40EF-B8B9-D58720D71B94}" type="slidenum">
              <a:rPr lang="en-US" smtClean="0"/>
              <a:pPr>
                <a:defRPr/>
              </a:pPr>
              <a:t>12</a:t>
            </a:fld>
            <a:endParaRPr lang="en-US" sz="1400">
              <a:latin typeface="Times New Roman" pitchFamily="18" charset="0"/>
            </a:endParaRPr>
          </a:p>
        </p:txBody>
      </p:sp>
      <p:pic>
        <p:nvPicPr>
          <p:cNvPr id="14340" name="Picture 4" descr="http://cdn.mysitemyway.com/etc-mysitemyway/icons/legacy-previews/icons/simple-black-square-icons-people-things/127496-simple-black-square-icon-people-things-speech.png"/>
          <p:cNvPicPr>
            <a:picLocks noChangeAspect="1" noChangeArrowheads="1"/>
          </p:cNvPicPr>
          <p:nvPr/>
        </p:nvPicPr>
        <p:blipFill>
          <a:blip r:embed="rId2" cstate="print"/>
          <a:srcRect/>
          <a:stretch>
            <a:fillRect/>
          </a:stretch>
        </p:blipFill>
        <p:spPr bwMode="auto">
          <a:xfrm>
            <a:off x="900113" y="1128713"/>
            <a:ext cx="4600575" cy="4600575"/>
          </a:xfrm>
          <a:prstGeom prst="rect">
            <a:avLst/>
          </a:prstGeom>
          <a:noFill/>
          <a:ln w="9525">
            <a:noFill/>
            <a:miter lim="800000"/>
            <a:headEnd/>
            <a:tailEnd/>
          </a:ln>
        </p:spPr>
      </p:pic>
      <p:pic>
        <p:nvPicPr>
          <p:cNvPr id="14341" name="Picture 2" descr="http://www.spanishprograms.com/blog/wp-content/uploads/2014/08/weather.jpg"/>
          <p:cNvPicPr>
            <a:picLocks noChangeAspect="1" noChangeArrowheads="1"/>
          </p:cNvPicPr>
          <p:nvPr/>
        </p:nvPicPr>
        <p:blipFill>
          <a:blip r:embed="rId3" cstate="print"/>
          <a:srcRect/>
          <a:stretch>
            <a:fillRect/>
          </a:stretch>
        </p:blipFill>
        <p:spPr bwMode="auto">
          <a:xfrm rot="-2185667">
            <a:off x="4660900" y="2687638"/>
            <a:ext cx="2381250" cy="22955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3E0C1A-DE59-6258-7513-8799CCBD2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2150677"/>
            <a:ext cx="5754216" cy="3783397"/>
          </a:xfrm>
          <a:prstGeom prst="rect">
            <a:avLst/>
          </a:prstGeom>
        </p:spPr>
      </p:pic>
      <p:sp>
        <p:nvSpPr>
          <p:cNvPr id="15362" name="1 - Τίτλος"/>
          <p:cNvSpPr>
            <a:spLocks noGrp="1"/>
          </p:cNvSpPr>
          <p:nvPr>
            <p:ph type="title"/>
          </p:nvPr>
        </p:nvSpPr>
        <p:spPr/>
        <p:txBody>
          <a:bodyPr/>
          <a:lstStyle/>
          <a:p>
            <a:r>
              <a:rPr lang="el-GR"/>
              <a:t>Τηλεοπτικό δελτίο</a:t>
            </a:r>
          </a:p>
        </p:txBody>
      </p:sp>
      <p:sp>
        <p:nvSpPr>
          <p:cNvPr id="4" name="3 - Θέση αριθμού διαφάνειας"/>
          <p:cNvSpPr>
            <a:spLocks noGrp="1"/>
          </p:cNvSpPr>
          <p:nvPr>
            <p:ph type="sldNum" sz="quarter" idx="10"/>
          </p:nvPr>
        </p:nvSpPr>
        <p:spPr/>
        <p:txBody>
          <a:bodyPr/>
          <a:lstStyle/>
          <a:p>
            <a:pPr>
              <a:defRPr/>
            </a:pPr>
            <a:fld id="{7B1E9F58-748B-4A7F-B6AD-311C3454C9AD}" type="slidenum">
              <a:rPr lang="en-US" smtClean="0"/>
              <a:pPr>
                <a:defRPr/>
              </a:pPr>
              <a:t>13</a:t>
            </a:fld>
            <a:endParaRPr lang="en-US" sz="1400">
              <a:latin typeface="Times New Roman" pitchFamily="18" charset="0"/>
            </a:endParaRPr>
          </a:p>
        </p:txBody>
      </p:sp>
      <p:pic>
        <p:nvPicPr>
          <p:cNvPr id="3" name="Picture 2">
            <a:extLst>
              <a:ext uri="{FF2B5EF4-FFF2-40B4-BE49-F238E27FC236}">
                <a16:creationId xmlns:a16="http://schemas.microsoft.com/office/drawing/2014/main" id="{58EDB1C5-3495-1656-8178-230714B78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9" y="1052736"/>
            <a:ext cx="5378071" cy="2736304"/>
          </a:xfrm>
          <a:prstGeom prst="rect">
            <a:avLst/>
          </a:prstGeom>
        </p:spPr>
      </p:pic>
      <p:pic>
        <p:nvPicPr>
          <p:cNvPr id="6" name="Picture 5">
            <a:extLst>
              <a:ext uri="{FF2B5EF4-FFF2-40B4-BE49-F238E27FC236}">
                <a16:creationId xmlns:a16="http://schemas.microsoft.com/office/drawing/2014/main" id="{4B48129A-7E32-D751-1E8E-6ECA7CC102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3792107"/>
            <a:ext cx="4098032" cy="269445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0"/>
          </p:nvPr>
        </p:nvSpPr>
        <p:spPr/>
        <p:txBody>
          <a:bodyPr/>
          <a:lstStyle/>
          <a:p>
            <a:pPr>
              <a:defRPr/>
            </a:pPr>
            <a:fld id="{204E2242-23F3-44B4-95AF-10254FC358DE}" type="slidenum">
              <a:rPr lang="en-US"/>
              <a:pPr>
                <a:defRPr/>
              </a:pPr>
              <a:t>14</a:t>
            </a:fld>
            <a:endParaRPr lang="en-US" sz="1400">
              <a:latin typeface="Times New Roman" pitchFamily="18" charset="0"/>
            </a:endParaRPr>
          </a:p>
        </p:txBody>
      </p:sp>
      <p:sp>
        <p:nvSpPr>
          <p:cNvPr id="16387" name="Rectangle 2"/>
          <p:cNvSpPr>
            <a:spLocks noGrp="1" noChangeArrowheads="1"/>
          </p:cNvSpPr>
          <p:nvPr>
            <p:ph type="title"/>
          </p:nvPr>
        </p:nvSpPr>
        <p:spPr/>
        <p:txBody>
          <a:bodyPr/>
          <a:lstStyle/>
          <a:p>
            <a:r>
              <a:rPr lang="el-GR" dirty="0"/>
              <a:t>ΤΗΛΕΟΠΤΙΚΟ ΔΕΛΤΙΟ </a:t>
            </a:r>
            <a:r>
              <a:rPr lang="en-GB" dirty="0"/>
              <a:t>ALPHA</a:t>
            </a:r>
            <a:r>
              <a:rPr lang="el-GR" dirty="0"/>
              <a:t> (Παρασκευή 11/4/2008) (ΣΕΚ)</a:t>
            </a:r>
          </a:p>
        </p:txBody>
      </p:sp>
      <p:sp>
        <p:nvSpPr>
          <p:cNvPr id="16388" name="Rectangle 3"/>
          <p:cNvSpPr>
            <a:spLocks noGrp="1" noChangeArrowheads="1"/>
          </p:cNvSpPr>
          <p:nvPr>
            <p:ph type="body" idx="1"/>
          </p:nvPr>
        </p:nvSpPr>
        <p:spPr/>
        <p:txBody>
          <a:bodyPr/>
          <a:lstStyle/>
          <a:p>
            <a:pPr>
              <a:lnSpc>
                <a:spcPct val="95000"/>
              </a:lnSpc>
            </a:pPr>
            <a:r>
              <a:rPr lang="el-GR" sz="1700" i="1"/>
              <a:t>Παρουσιάστρια</a:t>
            </a:r>
            <a:r>
              <a:rPr lang="el-GR" sz="1700"/>
              <a:t>: ΧΑΙΡΕΤΕ κυρίες και κύριοι (.) ηλιοφάνεια περιμένουμε αύριο Παρασκευή (.) στο μεγαλύτερο μέρος της χώρας (.) αλλά ΚΑΙ άνοδο της θερμοκρασίας (.) η οποία θα συνεχιστεί ΚΑΙ το Σαββατοκύριακο (_) στα ηπειρωτικά ωστόσο (.) θα αναπτυχθούν τοπικές νεφώσεις το απόγευμα (.) και θα σημειωθούν σποραδικές καταιγίδες (.) κυρίως στα ορεινά της Ηπείρου της Ανατολικής Μακεδονίας αλλά και της Θράκης (.) οι άνεμοι στο Ιόνιο θα είναι βορειοδυτικοί (.) τρία με τέσσερα μποφόρ (.) ενώ στο Αιγαίο θα έχουν ένταση τέσσερα με πέντε (_) η θερμοκρασία θα αγγίξει τους είκοσι πέντε βαθμούς (.) στη Βόρεια και νησιωτική Ελλάδα (.) και στα υπόλοιπα ηπειρωτικά (.) τους είκοσι οχτώ βαθμούς (.) γενικά αίθριο καιρό (.) περιμένουμε αύριο στην Αττική (.) ενώ μετά το μεσημέρι (.) θα αναπτυχθούν τοπικές νεφώσεις (.) οι άνεμοι θα πνέουν ασθενείς (.) ενώ η θερμοκρασία θα κυμανθεί από δεκατρείς (.) έως είκοσι εφτά βαθμούς Κελσίου (_) στη Θεσσαλονίκη αύριο θα έχουμε λίγες νεφώσεις (.) οι οποίες θα αυξηθούν το απόγευμα (_) οι άνεμοι θα πνέουν Νοτιοανατολικοί (.) τρία μποφόρ (.) ενώ η θερμοκρασία δεν θα ξεπεράσει τους είκοσι τέσσερις βαθμούς Κελσίου (.) απ’ όλους εμάς (.) καλό σας βράδυ</a:t>
            </a:r>
          </a:p>
        </p:txBody>
      </p:sp>
      <p:sp>
        <p:nvSpPr>
          <p:cNvPr id="5" name="4 - Πολλαπλασιασμός"/>
          <p:cNvSpPr/>
          <p:nvPr/>
        </p:nvSpPr>
        <p:spPr bwMode="auto">
          <a:xfrm>
            <a:off x="1944688" y="1125538"/>
            <a:ext cx="5111750" cy="4606925"/>
          </a:xfrm>
          <a:prstGeom prst="mathMultiply">
            <a:avLst/>
          </a:prstGeom>
          <a:solidFill>
            <a:srgbClr val="FF6600">
              <a:alpha val="61000"/>
            </a:srgbClr>
          </a:solidFill>
          <a:ln w="9525" cap="flat" cmpd="sng" algn="ctr">
            <a:solidFill>
              <a:schemeClr val="tx1"/>
            </a:solidFill>
            <a:prstDash val="solid"/>
            <a:round/>
            <a:headEnd type="none" w="med" len="med"/>
            <a:tailEnd type="none" w="med" len="med"/>
          </a:ln>
          <a:effectLst/>
        </p:spPr>
        <p:txBody>
          <a:bodyPr wrap="none" anchor="ctr"/>
          <a:lstStyle/>
          <a:p>
            <a:pPr>
              <a:defRPr/>
            </a:pP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0"/>
          </p:nvPr>
        </p:nvSpPr>
        <p:spPr/>
        <p:txBody>
          <a:bodyPr/>
          <a:lstStyle/>
          <a:p>
            <a:pPr>
              <a:defRPr/>
            </a:pPr>
            <a:fld id="{61FB52BF-BD43-4F28-A5EA-8B63273ECD1F}" type="slidenum">
              <a:rPr lang="en-US"/>
              <a:pPr>
                <a:defRPr/>
              </a:pPr>
              <a:t>15</a:t>
            </a:fld>
            <a:endParaRPr lang="en-US" sz="1400">
              <a:latin typeface="Times New Roman" pitchFamily="18" charset="0"/>
            </a:endParaRPr>
          </a:p>
        </p:txBody>
      </p:sp>
      <p:sp>
        <p:nvSpPr>
          <p:cNvPr id="17411" name="Rectangle 2"/>
          <p:cNvSpPr>
            <a:spLocks noGrp="1" noChangeArrowheads="1"/>
          </p:cNvSpPr>
          <p:nvPr>
            <p:ph type="title"/>
          </p:nvPr>
        </p:nvSpPr>
        <p:spPr/>
        <p:txBody>
          <a:bodyPr/>
          <a:lstStyle/>
          <a:p>
            <a:r>
              <a:rPr lang="el-GR"/>
              <a:t>ΤΗΛΕΟΠΤΙΚΟ ΔΕΛΤΙΟ ANT1</a:t>
            </a:r>
            <a:r>
              <a:rPr lang="en-US"/>
              <a:t> (</a:t>
            </a:r>
            <a:r>
              <a:rPr lang="el-GR"/>
              <a:t>Τετάρτη 10/9/2008)</a:t>
            </a:r>
            <a:r>
              <a:rPr lang="en-US"/>
              <a:t> [1/2]</a:t>
            </a:r>
            <a:endParaRPr lang="el-GR"/>
          </a:p>
        </p:txBody>
      </p:sp>
      <p:sp>
        <p:nvSpPr>
          <p:cNvPr id="17412" name="Rectangle 3"/>
          <p:cNvSpPr>
            <a:spLocks noGrp="1" noChangeArrowheads="1"/>
          </p:cNvSpPr>
          <p:nvPr>
            <p:ph type="body" idx="1"/>
          </p:nvPr>
        </p:nvSpPr>
        <p:spPr/>
        <p:txBody>
          <a:bodyPr/>
          <a:lstStyle/>
          <a:p>
            <a:pPr>
              <a:lnSpc>
                <a:spcPct val="80000"/>
              </a:lnSpc>
            </a:pPr>
            <a:r>
              <a:rPr lang="el-GR" sz="1700" i="1"/>
              <a:t>Αρνιακός</a:t>
            </a:r>
            <a:r>
              <a:rPr lang="el-GR" sz="1700"/>
              <a:t>: κυρίες και κύριοι καλησπέρα σας (.) δύο με τρεις ημέρες υπομονή ακόμα είναι αναγκαίες για να ξεπεράσουμε (.) τις τελευταίες δυσκολίες (.) του παρατεταμένου καλοκαιριού (_) η ζέστη κι η υγρασία (.) θα δημιουργήσουν δυσάρεστες συνθήκες (.) σε πολλές ομάδες (.) του πληθυσμού (.) αφού η δυσφορία (.) επί το λαϊκότερο (.) κουφόβραση (.) ή ηλιόκαμα (.) θα είναι το χαρακτηριστικό του καιρού των επόμενων ημερών (.) πιο αναλυτικά (.) για αύριο Παρασκευή (.) στα δυτικά (.) κεντρικά (.) και βόρεια (.) ο καιρός θα είναι (.) γενικά (.) αίθριος με πρόσκαιρες νεφώσεις (.) οι οποίες τις μεσημεριανές και απογευματινές ώρες (.) ΘΑ αυξηθούν (.) στα ηπειρωτικά και πιθανά να σημειωθούν μεμονωμένες καταιγίδες (.) στα ορεινά (_) οι άνεμοι (.) στα δυτικά (.) δυτικοί (.) βορειοδυτικοί (.) τρία (.) με τέσσερα μποφόρ (_) στην υπόλοιπη (.) ΝΟΤΙΑ (.) και νησιωτική χώρα (.) ο καιρός θα είναι γενικά αίθριος με κάποιες (.) ΑΡΑΙΕΣ νεφώσεις (.) ΣΤΙΣ Κυκλάδες (.) και την Κρήτη (_) οι άνεμοι (.) στα ανατολικά (.) ασθενείς (.)στο Αιγαίο (.) βόρειοι (.) ΤΕΣΣΕΡΑ (.) με πέντε μποφόρ (_) η θερμοκρασία σε μικρή άνοδο (.) στα ανατολικά (.) η μέγιστη τιμή της θα φτάσει την περιοχή των τριάντα πέντε βαθμών Κελσίου (_) ας δούμε τώρα τον καιρό της Αττικής (_) στην Αττική ο καιρός θα είναι γενικά αίθριος (.) με λίγες νεφώσεις τις μεσημεριανές και απογευματινές ΩΡΕΣ στα βόρεια (_) οι άνεμοι (.) ασθενείς (.) ανατολικά βόρειοι μέχρι τέσσερα μποφόρ (.) ενώ η θερμοκρασία θα κυμανθεί (.) από είκοσι τρεις έως τριάντα τέσσερεις βαθμούς Κελσίου (_)</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0"/>
          </p:nvPr>
        </p:nvSpPr>
        <p:spPr/>
        <p:txBody>
          <a:bodyPr/>
          <a:lstStyle/>
          <a:p>
            <a:pPr>
              <a:defRPr/>
            </a:pPr>
            <a:fld id="{56A5CC55-9EFF-4F14-9674-6E2F363BADA6}" type="slidenum">
              <a:rPr lang="en-US"/>
              <a:pPr>
                <a:defRPr/>
              </a:pPr>
              <a:t>16</a:t>
            </a:fld>
            <a:endParaRPr lang="en-US" sz="1400">
              <a:latin typeface="Times New Roman" pitchFamily="18" charset="0"/>
            </a:endParaRPr>
          </a:p>
        </p:txBody>
      </p:sp>
      <p:sp>
        <p:nvSpPr>
          <p:cNvPr id="18435" name="Rectangle 2"/>
          <p:cNvSpPr>
            <a:spLocks noGrp="1" noChangeArrowheads="1"/>
          </p:cNvSpPr>
          <p:nvPr>
            <p:ph type="title"/>
          </p:nvPr>
        </p:nvSpPr>
        <p:spPr/>
        <p:txBody>
          <a:bodyPr/>
          <a:lstStyle/>
          <a:p>
            <a:r>
              <a:rPr lang="el-GR" dirty="0"/>
              <a:t>ΤΗΛΕΟΠΤΙΚΟ ΔΕΛΤΙΟ ANT1</a:t>
            </a:r>
            <a:r>
              <a:rPr lang="en-US" dirty="0"/>
              <a:t> (</a:t>
            </a:r>
            <a:r>
              <a:rPr lang="el-GR" dirty="0"/>
              <a:t>Τετάρτη 10/9/2008)</a:t>
            </a:r>
            <a:r>
              <a:rPr lang="en-US" dirty="0"/>
              <a:t> [2/2]</a:t>
            </a:r>
            <a:r>
              <a:rPr lang="el-GR" dirty="0"/>
              <a:t> (ΣΕΚ)</a:t>
            </a:r>
          </a:p>
        </p:txBody>
      </p:sp>
      <p:sp>
        <p:nvSpPr>
          <p:cNvPr id="18436" name="Rectangle 3"/>
          <p:cNvSpPr>
            <a:spLocks noGrp="1" noChangeArrowheads="1"/>
          </p:cNvSpPr>
          <p:nvPr>
            <p:ph type="body" idx="1"/>
          </p:nvPr>
        </p:nvSpPr>
        <p:spPr/>
        <p:txBody>
          <a:bodyPr/>
          <a:lstStyle/>
          <a:p>
            <a:pPr>
              <a:lnSpc>
                <a:spcPct val="80000"/>
              </a:lnSpc>
            </a:pPr>
            <a:r>
              <a:rPr lang="el-GR" sz="1700"/>
              <a:t>ΚΑΙ στη Θεσσαλονίκη γενικά αίθριος θα είναι ο καιρός το πρωί (.) αλλά τις μεσημεριανές και απογευματινές ώρες θα αναπτυχθούν τοπικές νεφώσεις με μικρή πιθανότητα καταιγίδας στα γύρω ορεινά (_) οι άνεμοι (.) ασθενείς (.) ενώ η θερμοκρασία θα κυμανθεί (.) από είκοσι (.) έως ΤΡΙΑΝΤΑ δύο βαθμούς Κελσίου (_) ας δούμε τώρα τον καιρό (.) σε δέκα πόλεις (.) και νησιά μας (_) στη βόρεια και κεντρική χώρα (.) γενικά αίθριος καιρός (.) με κάποιες @@@ κυρίως το μεσημέρι (_) οι θερμοκρασίες γύρω στους τριάντα βαθμούς (_) στις νοτιότερες περιοχές (.) γενικά (.) αίθριος ο καιρός (.) με κάποιες νεφώσεις (.) στις Κυκλάδες και την Κρήτη (.) με θερμοκρασίες γύρω στους είκοσι οχτώ (.) με τριάντα βαθμούς Κελσίου (_) το Σάββατο (.) στα δυτικά κεντρικά και βόρεια περιμένουμε λίγες νεφώσεις στα ηπειρωτικά οι οποίες τις μεσημεριανές (.) και απογευματινές ώρες θα πυκνώσουν (.) στα βόρεια (.) και θα σημειωθούν μεμονωμένες καταιγίδες (.) κυρίως στα ορεινά (_) τη νύχτα όμως (.) από τα βορειοδυτικά (.) θα συννεφιάσει (.) και (.) θα σημειωθούνε (.) βροχές και καταιγίδες (.) στο ΒΟΡΕΙΟ Ιόνιο (.) την Ήπειρο (.) και την Δυτική Στερεά Ελλάδα (_) οι άνεμοι στα δυτικά (.) νοτιοδυτικοί τρία (.) με τέσσερα μποφόρ (.) στο νότιο Ιόνιο (.) πέντε (_)  στην υπόλοιπη νότια και νησιωτική χώρα (.) ο καιρός θα είναι γενικά αίθριος (_) οι άνεμοι (.) στα ανατολικά (.) δυτικοί νοτιοδυτικοί (.) ΤΡΙΑ (.) με τέσσερα μποφόρ (.) νοτιότερα πέντε (_) η θερμοκρασία (.) σε μικρή περαιτέρω άνοδο η μέγιστη τιμή της (.) θα κινηθεί στην περιοχή των τριάντα έξι βαθμών Κελσίου (.) να ‘χετε ένα καλό βράδυ ((ακολουθούν διαφημίσεις))</a:t>
            </a:r>
          </a:p>
          <a:p>
            <a:pPr>
              <a:lnSpc>
                <a:spcPct val="80000"/>
              </a:lnSpc>
            </a:pPr>
            <a:endParaRPr lang="el-GR" sz="1700"/>
          </a:p>
        </p:txBody>
      </p:sp>
      <p:sp>
        <p:nvSpPr>
          <p:cNvPr id="5" name="4 - Πολλαπλασιασμός"/>
          <p:cNvSpPr/>
          <p:nvPr/>
        </p:nvSpPr>
        <p:spPr bwMode="auto">
          <a:xfrm>
            <a:off x="1944688" y="1125538"/>
            <a:ext cx="5111750" cy="4606925"/>
          </a:xfrm>
          <a:prstGeom prst="mathMultiply">
            <a:avLst/>
          </a:prstGeom>
          <a:solidFill>
            <a:srgbClr val="FF6600">
              <a:alpha val="61000"/>
            </a:srgbClr>
          </a:solidFill>
          <a:ln w="9525" cap="flat" cmpd="sng" algn="ctr">
            <a:solidFill>
              <a:schemeClr val="tx1"/>
            </a:solidFill>
            <a:prstDash val="solid"/>
            <a:round/>
            <a:headEnd type="none" w="med" len="med"/>
            <a:tailEnd type="none" w="med" len="med"/>
          </a:ln>
          <a:effectLst/>
        </p:spPr>
        <p:txBody>
          <a:bodyPr wrap="none" anchor="ctr"/>
          <a:lstStyle/>
          <a:p>
            <a:pPr>
              <a:defRPr/>
            </a:pP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 Θέση αριθμού διαφάνειας"/>
          <p:cNvSpPr>
            <a:spLocks noGrp="1"/>
          </p:cNvSpPr>
          <p:nvPr>
            <p:ph type="sldNum" sz="quarter" idx="10"/>
          </p:nvPr>
        </p:nvSpPr>
        <p:spPr/>
        <p:txBody>
          <a:bodyPr/>
          <a:lstStyle/>
          <a:p>
            <a:pPr>
              <a:defRPr/>
            </a:pPr>
            <a:fld id="{5B326F89-6EF6-43DD-99CE-9AF0D0D9D3E4}" type="slidenum">
              <a:rPr lang="en-US"/>
              <a:pPr>
                <a:defRPr/>
              </a:pPr>
              <a:t>17</a:t>
            </a:fld>
            <a:endParaRPr lang="en-US" sz="1400">
              <a:latin typeface="Times New Roman" pitchFamily="18" charset="0"/>
            </a:endParaRPr>
          </a:p>
        </p:txBody>
      </p:sp>
      <p:sp>
        <p:nvSpPr>
          <p:cNvPr id="19459" name="Rectangle 2"/>
          <p:cNvSpPr>
            <a:spLocks noGrp="1" noChangeArrowheads="1"/>
          </p:cNvSpPr>
          <p:nvPr>
            <p:ph type="title"/>
          </p:nvPr>
        </p:nvSpPr>
        <p:spPr/>
        <p:txBody>
          <a:bodyPr/>
          <a:lstStyle/>
          <a:p>
            <a:r>
              <a:rPr lang="el-GR" dirty="0"/>
              <a:t>ΤΗΛΕΟΠΤΙΚΟ ΔΕΛΤΙΟ </a:t>
            </a:r>
            <a:r>
              <a:rPr lang="en-US" dirty="0"/>
              <a:t>(STAR </a:t>
            </a:r>
            <a:r>
              <a:rPr lang="el-GR" dirty="0"/>
              <a:t>) … </a:t>
            </a:r>
            <a:r>
              <a:rPr lang="en-US" dirty="0"/>
              <a:t>“infotainment”</a:t>
            </a:r>
            <a:endParaRPr lang="el-GR" dirty="0"/>
          </a:p>
        </p:txBody>
      </p:sp>
      <p:pic>
        <p:nvPicPr>
          <p:cNvPr id="19460" name="Picture 3"/>
          <p:cNvPicPr>
            <a:picLocks noChangeAspect="1" noChangeArrowheads="1"/>
          </p:cNvPicPr>
          <p:nvPr/>
        </p:nvPicPr>
        <p:blipFill>
          <a:blip r:embed="rId2" cstate="print"/>
          <a:srcRect/>
          <a:stretch>
            <a:fillRect/>
          </a:stretch>
        </p:blipFill>
        <p:spPr bwMode="auto">
          <a:xfrm>
            <a:off x="5219700" y="1125538"/>
            <a:ext cx="3076575" cy="2068512"/>
          </a:xfrm>
          <a:prstGeom prst="rect">
            <a:avLst/>
          </a:prstGeom>
          <a:noFill/>
          <a:ln w="9525">
            <a:noFill/>
            <a:miter lim="800000"/>
            <a:headEnd/>
            <a:tailEnd/>
          </a:ln>
        </p:spPr>
      </p:pic>
      <p:pic>
        <p:nvPicPr>
          <p:cNvPr id="19461" name="Picture 4"/>
          <p:cNvPicPr>
            <a:picLocks noChangeAspect="1" noChangeArrowheads="1"/>
          </p:cNvPicPr>
          <p:nvPr/>
        </p:nvPicPr>
        <p:blipFill>
          <a:blip r:embed="rId3" cstate="print"/>
          <a:srcRect/>
          <a:stretch>
            <a:fillRect/>
          </a:stretch>
        </p:blipFill>
        <p:spPr bwMode="auto">
          <a:xfrm>
            <a:off x="4284663" y="3213100"/>
            <a:ext cx="4010025" cy="2971800"/>
          </a:xfrm>
          <a:prstGeom prst="rect">
            <a:avLst/>
          </a:prstGeom>
          <a:noFill/>
          <a:ln w="9525">
            <a:noFill/>
            <a:miter lim="800000"/>
            <a:headEnd/>
            <a:tailEnd/>
          </a:ln>
        </p:spPr>
      </p:pic>
      <p:pic>
        <p:nvPicPr>
          <p:cNvPr id="19462" name="Picture 5"/>
          <p:cNvPicPr>
            <a:picLocks noChangeAspect="1" noChangeArrowheads="1"/>
          </p:cNvPicPr>
          <p:nvPr/>
        </p:nvPicPr>
        <p:blipFill>
          <a:blip r:embed="rId4" cstate="print"/>
          <a:srcRect/>
          <a:stretch>
            <a:fillRect/>
          </a:stretch>
        </p:blipFill>
        <p:spPr bwMode="auto">
          <a:xfrm>
            <a:off x="755650" y="1125538"/>
            <a:ext cx="4572000" cy="3362325"/>
          </a:xfrm>
          <a:prstGeom prst="rect">
            <a:avLst/>
          </a:prstGeom>
          <a:noFill/>
          <a:ln w="9525">
            <a:noFill/>
            <a:miter lim="800000"/>
            <a:headEnd/>
            <a:tailEnd/>
          </a:ln>
        </p:spPr>
      </p:pic>
      <p:pic>
        <p:nvPicPr>
          <p:cNvPr id="19463" name="Picture 6"/>
          <p:cNvPicPr>
            <a:picLocks noChangeAspect="1" noChangeArrowheads="1"/>
          </p:cNvPicPr>
          <p:nvPr/>
        </p:nvPicPr>
        <p:blipFill>
          <a:blip r:embed="rId5" cstate="print"/>
          <a:srcRect/>
          <a:stretch>
            <a:fillRect/>
          </a:stretch>
        </p:blipFill>
        <p:spPr bwMode="auto">
          <a:xfrm>
            <a:off x="850900" y="3698875"/>
            <a:ext cx="3433763" cy="2466975"/>
          </a:xfrm>
          <a:prstGeom prst="rect">
            <a:avLst/>
          </a:prstGeom>
          <a:noFill/>
          <a:ln w="9525">
            <a:noFill/>
            <a:miter lim="800000"/>
            <a:headEnd/>
            <a:tailEnd/>
          </a:ln>
        </p:spPr>
      </p:pic>
      <p:sp>
        <p:nvSpPr>
          <p:cNvPr id="617479" name="Rectangle 7"/>
          <p:cNvSpPr>
            <a:spLocks noGrp="1" noChangeArrowheads="1"/>
          </p:cNvSpPr>
          <p:nvPr>
            <p:ph type="body" idx="1"/>
          </p:nvPr>
        </p:nvSpPr>
        <p:spPr>
          <a:xfrm>
            <a:off x="395288" y="1052513"/>
            <a:ext cx="8170862" cy="5256212"/>
          </a:xfrm>
          <a:solidFill>
            <a:srgbClr val="F0EEDC">
              <a:alpha val="79999"/>
            </a:srgbClr>
          </a:solidFill>
        </p:spPr>
        <p:txBody>
          <a:bodyPr/>
          <a:lstStyle/>
          <a:p>
            <a:r>
              <a:rPr lang="el-GR" sz="2300"/>
              <a:t>[…] Αύριο στα βόρεια (.) ο καιρούλης θα είναι αίθριος (.) αλλά σταδιακά (.) θ’ αναπτυχθούν νεφωσίτσες (.) και ίσως εμφανιστούν (.) λίγες βροχούλες φίλες (_) Στα δυτικά και στα κεντρικά (.) θα έχουμε αραιές νεφώσεις (.) που αργότερα θα θυμώσουν (.) και θα γίνουν (.) κακές βροχές (.) και φοβιστερές καταιγιδούλες (_) Η ορατότητα (.) θα είναι περιορισμένη (.) οπότε πάρτε:: μεγεθυντικό φακό (_) Οι ανεμούληδες στα δυτικά θα πνέουν νότιοι νοτιοανατολικοί (.) 4 με 6 μποφόρ (.) και αργότερα νοτιοδυτικοί (.) πολύ ισχυροί (.) θυελλώδεις 7 με 8 μποφόρ (_) Αφήστε το ψάρεμα σήμερα, καλοί μου ψαράδες (.) αύριο ας φάμε κρέας […] Είμαι η Πετρούλα και μόλις τελείωσα.</a:t>
            </a:r>
          </a:p>
        </p:txBody>
      </p:sp>
      <p:sp>
        <p:nvSpPr>
          <p:cNvPr id="9" name="8 - Πολλαπλασιασμός"/>
          <p:cNvSpPr/>
          <p:nvPr/>
        </p:nvSpPr>
        <p:spPr bwMode="auto">
          <a:xfrm>
            <a:off x="1944688" y="1125538"/>
            <a:ext cx="5111750" cy="4606925"/>
          </a:xfrm>
          <a:prstGeom prst="mathMultiply">
            <a:avLst/>
          </a:prstGeom>
          <a:solidFill>
            <a:srgbClr val="FF6600">
              <a:alpha val="61000"/>
            </a:srgbClr>
          </a:solidFill>
          <a:ln w="9525" cap="flat" cmpd="sng" algn="ctr">
            <a:solidFill>
              <a:schemeClr val="tx1"/>
            </a:solidFill>
            <a:prstDash val="solid"/>
            <a:round/>
            <a:headEnd type="none" w="med" len="med"/>
            <a:tailEnd type="none" w="med" len="med"/>
          </a:ln>
          <a:effectLst/>
        </p:spPr>
        <p:txBody>
          <a:bodyPr wrap="none" anchor="ctr"/>
          <a:lstStyle/>
          <a:p>
            <a:pPr>
              <a:defRPr/>
            </a:pP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747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747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9"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r>
              <a:rPr lang="el-GR"/>
              <a:t>Τηλεοπτικό δελτίο (Asworth Comedy)</a:t>
            </a:r>
          </a:p>
        </p:txBody>
      </p:sp>
      <p:sp>
        <p:nvSpPr>
          <p:cNvPr id="4" name="3 - Θέση αριθμού διαφάνειας"/>
          <p:cNvSpPr>
            <a:spLocks noGrp="1"/>
          </p:cNvSpPr>
          <p:nvPr>
            <p:ph type="sldNum" sz="quarter" idx="10"/>
          </p:nvPr>
        </p:nvSpPr>
        <p:spPr/>
        <p:txBody>
          <a:bodyPr/>
          <a:lstStyle/>
          <a:p>
            <a:pPr>
              <a:defRPr/>
            </a:pPr>
            <a:fld id="{53EC0B43-6C56-4C30-B6AE-612CF43FEF3D}" type="slidenum">
              <a:rPr lang="en-US" smtClean="0"/>
              <a:pPr>
                <a:defRPr/>
              </a:pPr>
              <a:t>18</a:t>
            </a:fld>
            <a:endParaRPr lang="en-US" sz="1400">
              <a:latin typeface="Times New Roman" pitchFamily="18" charset="0"/>
            </a:endParaRPr>
          </a:p>
        </p:txBody>
      </p:sp>
      <p:pic>
        <p:nvPicPr>
          <p:cNvPr id="20484" name="Picture 2"/>
          <p:cNvPicPr>
            <a:picLocks noChangeAspect="1" noChangeArrowheads="1"/>
          </p:cNvPicPr>
          <p:nvPr/>
        </p:nvPicPr>
        <p:blipFill>
          <a:blip r:embed="rId2" cstate="print"/>
          <a:srcRect/>
          <a:stretch>
            <a:fillRect/>
          </a:stretch>
        </p:blipFill>
        <p:spPr bwMode="auto">
          <a:xfrm>
            <a:off x="250825" y="1125538"/>
            <a:ext cx="7410450" cy="4067175"/>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971550" y="1989138"/>
            <a:ext cx="7448550" cy="4105275"/>
          </a:xfrm>
          <a:prstGeom prst="rect">
            <a:avLst/>
          </a:prstGeom>
          <a:noFill/>
          <a:ln w="9525">
            <a:noFill/>
            <a:miter lim="800000"/>
            <a:headEnd/>
            <a:tailEnd/>
          </a:ln>
        </p:spPr>
      </p:pic>
      <p:pic>
        <p:nvPicPr>
          <p:cNvPr id="41988" name="Picture 4"/>
          <p:cNvPicPr>
            <a:picLocks noChangeAspect="1" noChangeArrowheads="1"/>
          </p:cNvPicPr>
          <p:nvPr/>
        </p:nvPicPr>
        <p:blipFill>
          <a:blip r:embed="rId4" cstate="print"/>
          <a:srcRect/>
          <a:stretch>
            <a:fillRect/>
          </a:stretch>
        </p:blipFill>
        <p:spPr bwMode="auto">
          <a:xfrm>
            <a:off x="742950" y="1400175"/>
            <a:ext cx="7658100" cy="4057650"/>
          </a:xfrm>
          <a:prstGeom prst="rect">
            <a:avLst/>
          </a:prstGeom>
          <a:noFill/>
          <a:ln w="9525">
            <a:noFill/>
            <a:miter lim="800000"/>
            <a:headEnd/>
            <a:tailEnd/>
          </a:ln>
        </p:spPr>
      </p:pic>
      <p:sp>
        <p:nvSpPr>
          <p:cNvPr id="7" name="6 - Πολλαπλασιασμός"/>
          <p:cNvSpPr/>
          <p:nvPr/>
        </p:nvSpPr>
        <p:spPr bwMode="auto">
          <a:xfrm>
            <a:off x="1944688" y="1125538"/>
            <a:ext cx="5111750" cy="4606925"/>
          </a:xfrm>
          <a:prstGeom prst="mathMultiply">
            <a:avLst/>
          </a:prstGeom>
          <a:solidFill>
            <a:srgbClr val="FF6600">
              <a:alpha val="61000"/>
            </a:srgbClr>
          </a:solidFill>
          <a:ln w="9525" cap="flat" cmpd="sng" algn="ctr">
            <a:solidFill>
              <a:schemeClr val="tx1"/>
            </a:solidFill>
            <a:prstDash val="solid"/>
            <a:round/>
            <a:headEnd type="none" w="med" len="med"/>
            <a:tailEnd type="none" w="med" len="med"/>
          </a:ln>
          <a:effectLst/>
        </p:spPr>
        <p:txBody>
          <a:bodyPr wrap="none" anchor="ctr"/>
          <a:lstStyle/>
          <a:p>
            <a:pPr>
              <a:defRPr/>
            </a:pP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0"/>
          </p:nvPr>
        </p:nvSpPr>
        <p:spPr/>
        <p:txBody>
          <a:bodyPr/>
          <a:lstStyle/>
          <a:p>
            <a:pPr>
              <a:defRPr/>
            </a:pPr>
            <a:fld id="{98408797-343C-46B3-92D8-A78A6562E95E}" type="slidenum">
              <a:rPr lang="en-US"/>
              <a:pPr>
                <a:defRPr/>
              </a:pPr>
              <a:t>19</a:t>
            </a:fld>
            <a:endParaRPr lang="en-US" sz="1400">
              <a:latin typeface="Times New Roman" pitchFamily="18" charset="0"/>
            </a:endParaRPr>
          </a:p>
        </p:txBody>
      </p:sp>
      <p:sp>
        <p:nvSpPr>
          <p:cNvPr id="21507" name="Rectangle 2"/>
          <p:cNvSpPr>
            <a:spLocks noGrp="1" noChangeArrowheads="1"/>
          </p:cNvSpPr>
          <p:nvPr>
            <p:ph type="title"/>
          </p:nvPr>
        </p:nvSpPr>
        <p:spPr/>
        <p:txBody>
          <a:bodyPr/>
          <a:lstStyle/>
          <a:p>
            <a:r>
              <a:rPr lang="el-GR"/>
              <a:t>Προφορικοποίηση: </a:t>
            </a:r>
            <a:r>
              <a:rPr lang="en-US"/>
              <a:t>BBC2</a:t>
            </a:r>
            <a:endParaRPr lang="el-GR"/>
          </a:p>
        </p:txBody>
      </p:sp>
      <p:sp>
        <p:nvSpPr>
          <p:cNvPr id="21508" name="Rectangle 3"/>
          <p:cNvSpPr>
            <a:spLocks noGrp="1" noChangeArrowheads="1"/>
          </p:cNvSpPr>
          <p:nvPr>
            <p:ph type="body" idx="1"/>
          </p:nvPr>
        </p:nvSpPr>
        <p:spPr>
          <a:ln>
            <a:solidFill>
              <a:srgbClr val="FF3300">
                <a:alpha val="98822"/>
              </a:srgbClr>
            </a:solidFill>
          </a:ln>
        </p:spPr>
        <p:txBody>
          <a:bodyPr/>
          <a:lstStyle/>
          <a:p>
            <a:pPr>
              <a:buFontTx/>
              <a:buNone/>
            </a:pPr>
            <a:r>
              <a:rPr lang="el-GR" sz="2000"/>
              <a:t>	</a:t>
            </a:r>
            <a:r>
              <a:rPr lang="en-GB" sz="2000"/>
              <a:t>Hello there. I think Chris Low and all those other golfing fans are gonna be glued to BBC 2 during the next two evenings. I think the weather could play during the round today as you see here – this is a combination of cloud and weather radar – some pretty nasty weather heading across towards the national course at Augusta and that weather system could bring the odd sharp shot but tomorrow, I think, things will be less [******], shall we say, so the chance of a thundery shower for the round on Saturday and Sunday after a misty morning things should pick up for the final rounds during the afternoon. … I think probably the heaviest of the rain’s moving in across Northern Ireland overnight tonight. And a few spots of drizzling rain turning up on the western side of Wales … That’s the forecast. Enjoy the golf.</a:t>
            </a:r>
            <a:endParaRPr lang="el-G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0"/>
          </p:nvPr>
        </p:nvSpPr>
        <p:spPr/>
        <p:txBody>
          <a:bodyPr/>
          <a:lstStyle/>
          <a:p>
            <a:pPr>
              <a:defRPr/>
            </a:pPr>
            <a:fld id="{7B580104-D5DC-4985-9FB9-97BA44B1E0A7}" type="slidenum">
              <a:rPr lang="en-US"/>
              <a:pPr>
                <a:defRPr/>
              </a:pPr>
              <a:t>2</a:t>
            </a:fld>
            <a:endParaRPr lang="en-US" sz="1400">
              <a:latin typeface="Times New Roman" pitchFamily="18" charset="0"/>
            </a:endParaRPr>
          </a:p>
        </p:txBody>
      </p:sp>
      <p:sp>
        <p:nvSpPr>
          <p:cNvPr id="5123" name="Rectangle 2"/>
          <p:cNvSpPr>
            <a:spLocks noGrp="1" noChangeArrowheads="1"/>
          </p:cNvSpPr>
          <p:nvPr>
            <p:ph type="title"/>
          </p:nvPr>
        </p:nvSpPr>
        <p:spPr/>
        <p:txBody>
          <a:bodyPr/>
          <a:lstStyle/>
          <a:p>
            <a:r>
              <a:rPr lang="el-GR" dirty="0"/>
              <a:t>Επίπεδα λόγου (</a:t>
            </a:r>
            <a:r>
              <a:rPr lang="en-US" dirty="0"/>
              <a:t>registers)</a:t>
            </a:r>
            <a:endParaRPr lang="el-GR" dirty="0"/>
          </a:p>
        </p:txBody>
      </p:sp>
      <p:sp>
        <p:nvSpPr>
          <p:cNvPr id="5124" name="Rectangle 3"/>
          <p:cNvSpPr>
            <a:spLocks noGrp="1" noChangeArrowheads="1"/>
          </p:cNvSpPr>
          <p:nvPr>
            <p:ph type="body" idx="1"/>
          </p:nvPr>
        </p:nvSpPr>
        <p:spPr/>
        <p:txBody>
          <a:bodyPr/>
          <a:lstStyle/>
          <a:p>
            <a:pPr>
              <a:lnSpc>
                <a:spcPct val="110000"/>
              </a:lnSpc>
            </a:pPr>
            <a:r>
              <a:rPr lang="el-GR" sz="2100" dirty="0"/>
              <a:t>Διαφοροποίηση ανά </a:t>
            </a:r>
            <a:r>
              <a:rPr lang="el-GR" sz="2100" b="1" dirty="0">
                <a:solidFill>
                  <a:srgbClr val="FF6600"/>
                </a:solidFill>
              </a:rPr>
              <a:t>χρήση</a:t>
            </a:r>
            <a:r>
              <a:rPr lang="el-GR" sz="2100" dirty="0"/>
              <a:t> μάλλον παρά ανά </a:t>
            </a:r>
            <a:r>
              <a:rPr lang="el-GR" sz="2100" b="1" dirty="0">
                <a:solidFill>
                  <a:srgbClr val="FF6600"/>
                </a:solidFill>
              </a:rPr>
              <a:t>χρήστη</a:t>
            </a:r>
            <a:r>
              <a:rPr lang="el-GR" sz="2100" dirty="0"/>
              <a:t> </a:t>
            </a:r>
          </a:p>
          <a:p>
            <a:pPr>
              <a:lnSpc>
                <a:spcPct val="110000"/>
              </a:lnSpc>
            </a:pPr>
            <a:r>
              <a:rPr lang="el-GR" sz="2100" dirty="0"/>
              <a:t>Για κάθε επίπεδο λόγου πρέπει να λάβουμε υπόψη μας τουλάχιστον τα ακόλουθα ειδικά χαρακτηριστικά: </a:t>
            </a:r>
          </a:p>
          <a:p>
            <a:pPr lvl="1">
              <a:lnSpc>
                <a:spcPct val="110000"/>
              </a:lnSpc>
            </a:pPr>
            <a:r>
              <a:rPr lang="el-GR" sz="2100" b="1" dirty="0">
                <a:solidFill>
                  <a:srgbClr val="FF6600"/>
                </a:solidFill>
              </a:rPr>
              <a:t>ειδικό λεξιλόγιο</a:t>
            </a:r>
            <a:r>
              <a:rPr lang="el-GR" sz="2100" dirty="0"/>
              <a:t> (κάθετη συνοχή)</a:t>
            </a:r>
          </a:p>
          <a:p>
            <a:pPr lvl="1">
              <a:lnSpc>
                <a:spcPct val="110000"/>
              </a:lnSpc>
            </a:pPr>
            <a:r>
              <a:rPr lang="el-GR" sz="2100" b="1" dirty="0" err="1">
                <a:solidFill>
                  <a:srgbClr val="FF6600"/>
                </a:solidFill>
              </a:rPr>
              <a:t>κειμενική</a:t>
            </a:r>
            <a:r>
              <a:rPr lang="el-GR" sz="2100" b="1" dirty="0">
                <a:solidFill>
                  <a:srgbClr val="FF6600"/>
                </a:solidFill>
              </a:rPr>
              <a:t> οργάνωση</a:t>
            </a:r>
            <a:r>
              <a:rPr lang="el-GR" sz="2100" dirty="0"/>
              <a:t>: χωροταξία κειμένου (στήσιμο), </a:t>
            </a:r>
            <a:r>
              <a:rPr lang="el-GR" sz="2100" dirty="0" err="1"/>
              <a:t>ρουτίνες</a:t>
            </a:r>
            <a:r>
              <a:rPr lang="el-GR" sz="2100" dirty="0"/>
              <a:t> (έναρξης, λήξης, προσφώνησης κλπ.), </a:t>
            </a:r>
            <a:r>
              <a:rPr lang="el-GR" sz="2100" dirty="0" err="1"/>
              <a:t>φρασεολογισμ</a:t>
            </a:r>
            <a:r>
              <a:rPr lang="en-US" sz="2100" dirty="0"/>
              <a:t>o</a:t>
            </a:r>
            <a:r>
              <a:rPr lang="el-GR" sz="2100" dirty="0" err="1"/>
              <a:t>ύς</a:t>
            </a:r>
            <a:r>
              <a:rPr lang="el-GR" sz="2100" dirty="0"/>
              <a:t> και στερεότυπα συντακτικά σχήματα («λογότυπους»), ρητορική οργάνωση, μεταφορική δομή, γενικευμένες προϋποθέσεις</a:t>
            </a:r>
          </a:p>
          <a:p>
            <a:pPr lvl="1">
              <a:lnSpc>
                <a:spcPct val="110000"/>
              </a:lnSpc>
            </a:pPr>
            <a:r>
              <a:rPr lang="el-GR" sz="2100" b="1" dirty="0">
                <a:solidFill>
                  <a:srgbClr val="FF6600"/>
                </a:solidFill>
              </a:rPr>
              <a:t>αλληλεπίδραση προφορικού – γραπτού ύφους</a:t>
            </a:r>
            <a:endParaRPr lang="el-GR" sz="2100" dirty="0"/>
          </a:p>
          <a:p>
            <a:pPr lvl="1">
              <a:lnSpc>
                <a:spcPct val="110000"/>
              </a:lnSpc>
            </a:pPr>
            <a:r>
              <a:rPr lang="el-GR" sz="2100" b="1" dirty="0">
                <a:solidFill>
                  <a:srgbClr val="FF6600"/>
                </a:solidFill>
              </a:rPr>
              <a:t>διαφοροποιήσεις ανάλογα με το μέσο / είδος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A05FA6-0DB0-1C6C-ABA0-433AC2472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434" y="3933056"/>
            <a:ext cx="2966266" cy="2131148"/>
          </a:xfrm>
          <a:prstGeom prst="rect">
            <a:avLst/>
          </a:prstGeom>
        </p:spPr>
      </p:pic>
      <p:sp>
        <p:nvSpPr>
          <p:cNvPr id="4" name="3 - Θέση αριθμού διαφάνειας"/>
          <p:cNvSpPr>
            <a:spLocks noGrp="1"/>
          </p:cNvSpPr>
          <p:nvPr>
            <p:ph type="sldNum" sz="quarter" idx="10"/>
          </p:nvPr>
        </p:nvSpPr>
        <p:spPr/>
        <p:txBody>
          <a:bodyPr/>
          <a:lstStyle/>
          <a:p>
            <a:pPr>
              <a:defRPr/>
            </a:pPr>
            <a:fld id="{6BE28B29-A04B-4C3C-9F6B-40DDFBC16222}" type="slidenum">
              <a:rPr lang="en-US"/>
              <a:pPr>
                <a:defRPr/>
              </a:pPr>
              <a:t>20</a:t>
            </a:fld>
            <a:endParaRPr lang="en-US" sz="1400" dirty="0">
              <a:latin typeface="Times New Roman" pitchFamily="18" charset="0"/>
            </a:endParaRPr>
          </a:p>
        </p:txBody>
      </p:sp>
      <p:sp>
        <p:nvSpPr>
          <p:cNvPr id="22532" name="Rectangle 2"/>
          <p:cNvSpPr>
            <a:spLocks noGrp="1" noChangeArrowheads="1"/>
          </p:cNvSpPr>
          <p:nvPr>
            <p:ph type="title"/>
          </p:nvPr>
        </p:nvSpPr>
        <p:spPr/>
        <p:txBody>
          <a:bodyPr/>
          <a:lstStyle/>
          <a:p>
            <a:r>
              <a:rPr lang="el-GR"/>
              <a:t>Σύγκριση βρετανικών – ελληνικών δελτίων</a:t>
            </a:r>
          </a:p>
        </p:txBody>
      </p:sp>
      <p:sp>
        <p:nvSpPr>
          <p:cNvPr id="22533" name="Rectangle 3"/>
          <p:cNvSpPr>
            <a:spLocks noGrp="1" noChangeArrowheads="1"/>
          </p:cNvSpPr>
          <p:nvPr>
            <p:ph type="body" idx="1"/>
          </p:nvPr>
        </p:nvSpPr>
        <p:spPr/>
        <p:txBody>
          <a:bodyPr/>
          <a:lstStyle/>
          <a:p>
            <a:endParaRPr lang="el-GR" dirty="0">
              <a:solidFill>
                <a:srgbClr val="FF6600"/>
              </a:solidFill>
            </a:endParaRPr>
          </a:p>
          <a:p>
            <a:r>
              <a:rPr lang="el-GR" dirty="0">
                <a:solidFill>
                  <a:srgbClr val="FF6600"/>
                </a:solidFill>
              </a:rPr>
              <a:t>βρετανικά δελτία</a:t>
            </a:r>
            <a:r>
              <a:rPr lang="el-GR" dirty="0"/>
              <a:t>: σχέση εγγύτητας και οικειότητας </a:t>
            </a:r>
          </a:p>
          <a:p>
            <a:r>
              <a:rPr lang="el-GR" dirty="0">
                <a:solidFill>
                  <a:srgbClr val="FF6600"/>
                </a:solidFill>
              </a:rPr>
              <a:t>ελληνικά δελτία</a:t>
            </a:r>
            <a:r>
              <a:rPr lang="el-GR" dirty="0"/>
              <a:t>: σχέση τυπικότητας και απόστασης </a:t>
            </a:r>
            <a:r>
              <a:rPr lang="el-GR" i="1" dirty="0"/>
              <a:t>ή</a:t>
            </a:r>
            <a:r>
              <a:rPr lang="el-GR" dirty="0"/>
              <a:t> σχέση υπερβολικής εγγύτητας</a:t>
            </a:r>
            <a:br>
              <a:rPr lang="el-GR" dirty="0"/>
            </a:br>
            <a:r>
              <a:rPr lang="el-GR" dirty="0">
                <a:solidFill>
                  <a:srgbClr val="FF6600"/>
                </a:solidFill>
                <a:sym typeface="Wingdings" pitchFamily="2" charset="2"/>
              </a:rPr>
              <a:t></a:t>
            </a:r>
            <a:r>
              <a:rPr lang="el-GR" dirty="0"/>
              <a:t> </a:t>
            </a:r>
            <a:r>
              <a:rPr lang="en-US" dirty="0"/>
              <a:t>(</a:t>
            </a:r>
            <a:r>
              <a:rPr lang="el-GR" dirty="0"/>
              <a:t>νεότερη) τάση για </a:t>
            </a:r>
            <a:r>
              <a:rPr lang="el-GR" dirty="0" err="1"/>
              <a:t>συνομιλιακό</a:t>
            </a:r>
            <a:r>
              <a:rPr lang="el-GR" dirty="0"/>
              <a:t> ύφος </a:t>
            </a:r>
            <a:br>
              <a:rPr lang="el-GR" dirty="0"/>
            </a:br>
            <a:r>
              <a:rPr lang="el-GR" dirty="0">
                <a:solidFill>
                  <a:srgbClr val="FF6600"/>
                </a:solidFill>
                <a:sym typeface="Wingdings" pitchFamily="2" charset="2"/>
              </a:rPr>
              <a:t></a:t>
            </a:r>
            <a:r>
              <a:rPr lang="el-GR" dirty="0">
                <a:sym typeface="Wingdings" pitchFamily="2" charset="2"/>
              </a:rPr>
              <a:t> </a:t>
            </a:r>
            <a:r>
              <a:rPr lang="el-GR" dirty="0"/>
              <a:t>ανάμειξη στοιχείων επίσημου και καθημερινού λόγου</a:t>
            </a:r>
            <a:br>
              <a:rPr lang="en-US" dirty="0">
                <a:solidFill>
                  <a:srgbClr val="FF6600"/>
                </a:solidFill>
              </a:rPr>
            </a:br>
            <a:r>
              <a:rPr lang="en-US" dirty="0">
                <a:solidFill>
                  <a:srgbClr val="FF6600"/>
                </a:solidFill>
                <a:sym typeface="Wingdings" pitchFamily="2" charset="2"/>
              </a:rPr>
              <a:t> </a:t>
            </a:r>
            <a:r>
              <a:rPr lang="en-US" dirty="0"/>
              <a:t>infotainment</a:t>
            </a:r>
            <a:r>
              <a:rPr lang="el-GR" dirty="0"/>
              <a:t> (</a:t>
            </a:r>
            <a:r>
              <a:rPr lang="en-US" dirty="0"/>
              <a:t>Star)</a:t>
            </a:r>
            <a:endParaRPr lang="el-GR" dirty="0"/>
          </a:p>
        </p:txBody>
      </p:sp>
      <p:sp>
        <p:nvSpPr>
          <p:cNvPr id="22535" name="6 - Στρογγυλεμένο ορθογώνιο"/>
          <p:cNvSpPr>
            <a:spLocks noChangeArrowheads="1"/>
          </p:cNvSpPr>
          <p:nvPr/>
        </p:nvSpPr>
        <p:spPr bwMode="auto">
          <a:xfrm>
            <a:off x="1331913" y="836613"/>
            <a:ext cx="6335712" cy="792162"/>
          </a:xfrm>
          <a:prstGeom prst="roundRect">
            <a:avLst>
              <a:gd name="adj" fmla="val 16667"/>
            </a:avLst>
          </a:prstGeom>
          <a:solidFill>
            <a:schemeClr val="tx1">
              <a:alpha val="90195"/>
            </a:schemeClr>
          </a:solidFill>
          <a:ln w="9525" algn="ctr">
            <a:solidFill>
              <a:schemeClr val="tx1"/>
            </a:solidFill>
            <a:round/>
            <a:headEnd/>
            <a:tailEnd/>
          </a:ln>
        </p:spPr>
        <p:txBody>
          <a:bodyPr wrap="none" anchor="ctr"/>
          <a:lstStyle/>
          <a:p>
            <a:r>
              <a:rPr lang="el-GR" sz="1200" i="0">
                <a:solidFill>
                  <a:srgbClr val="FF6600"/>
                </a:solidFill>
                <a:latin typeface="Verdana" pitchFamily="34" charset="0"/>
                <a:ea typeface="Verdana" pitchFamily="34" charset="0"/>
                <a:cs typeface="Verdana" pitchFamily="34" charset="0"/>
              </a:rPr>
              <a:t>M. Σηφιανού &amp; Α. Τζάννε, </a:t>
            </a:r>
            <a:br>
              <a:rPr lang="el-GR" sz="1200" i="0">
                <a:solidFill>
                  <a:srgbClr val="FF6600"/>
                </a:solidFill>
                <a:latin typeface="Verdana" pitchFamily="34" charset="0"/>
                <a:ea typeface="Verdana" pitchFamily="34" charset="0"/>
                <a:cs typeface="Verdana" pitchFamily="34" charset="0"/>
              </a:rPr>
            </a:br>
            <a:r>
              <a:rPr lang="el-GR" sz="1200" i="0">
                <a:solidFill>
                  <a:srgbClr val="FF6600"/>
                </a:solidFill>
                <a:latin typeface="Verdana" pitchFamily="34" charset="0"/>
                <a:ea typeface="Verdana" pitchFamily="34" charset="0"/>
                <a:cs typeface="Verdana" pitchFamily="34" charset="0"/>
              </a:rPr>
              <a:t>«</a:t>
            </a:r>
            <a:r>
              <a:rPr lang="el-GR" sz="1200">
                <a:solidFill>
                  <a:srgbClr val="FF6600"/>
                </a:solidFill>
                <a:latin typeface="Verdana" pitchFamily="34" charset="0"/>
                <a:ea typeface="Verdana" pitchFamily="34" charset="0"/>
                <a:cs typeface="Verdana" pitchFamily="34" charset="0"/>
              </a:rPr>
              <a:t>Και τώρα τα νέα μας για τον καιρό</a:t>
            </a:r>
            <a:r>
              <a:rPr lang="el-GR" sz="1200" i="0">
                <a:solidFill>
                  <a:srgbClr val="FF6600"/>
                </a:solidFill>
                <a:latin typeface="Verdana" pitchFamily="34" charset="0"/>
                <a:ea typeface="Verdana" pitchFamily="34" charset="0"/>
                <a:cs typeface="Verdana" pitchFamily="34" charset="0"/>
              </a:rPr>
              <a:t>: Τα δελτία καιρού στην ελληνική τηλεόραση», </a:t>
            </a:r>
            <a:br>
              <a:rPr lang="el-GR" sz="1200" i="0">
                <a:solidFill>
                  <a:srgbClr val="FF6600"/>
                </a:solidFill>
                <a:latin typeface="Verdana" pitchFamily="34" charset="0"/>
                <a:ea typeface="Verdana" pitchFamily="34" charset="0"/>
                <a:cs typeface="Verdana" pitchFamily="34" charset="0"/>
              </a:rPr>
            </a:br>
            <a:r>
              <a:rPr lang="el-GR" sz="1200" i="0">
                <a:solidFill>
                  <a:srgbClr val="FF6600"/>
                </a:solidFill>
                <a:latin typeface="Verdana" pitchFamily="34" charset="0"/>
                <a:ea typeface="Verdana" pitchFamily="34" charset="0"/>
                <a:cs typeface="Verdana" pitchFamily="34" charset="0"/>
              </a:rPr>
              <a:t>στο </a:t>
            </a:r>
            <a:r>
              <a:rPr lang="el-GR" sz="1200">
                <a:solidFill>
                  <a:srgbClr val="FF6600"/>
                </a:solidFill>
                <a:latin typeface="Verdana" pitchFamily="34" charset="0"/>
                <a:ea typeface="Verdana" pitchFamily="34" charset="0"/>
                <a:cs typeface="Verdana" pitchFamily="34" charset="0"/>
              </a:rPr>
              <a:t>Δημοσιογραφία και Γλώσσα</a:t>
            </a:r>
            <a:r>
              <a:rPr lang="el-GR" sz="1200" i="0">
                <a:solidFill>
                  <a:srgbClr val="FF6600"/>
                </a:solidFill>
                <a:latin typeface="Verdana" pitchFamily="34" charset="0"/>
                <a:ea typeface="Verdana" pitchFamily="34" charset="0"/>
                <a:cs typeface="Verdana" pitchFamily="34" charset="0"/>
              </a:rPr>
              <a:t>, επιμ. Π. Μπουκάλα &amp; Σ. Α. Μοσχονάς, </a:t>
            </a:r>
            <a:br>
              <a:rPr lang="el-GR" sz="1200" i="0">
                <a:solidFill>
                  <a:srgbClr val="FF6600"/>
                </a:solidFill>
                <a:latin typeface="Verdana" pitchFamily="34" charset="0"/>
                <a:ea typeface="Verdana" pitchFamily="34" charset="0"/>
                <a:cs typeface="Verdana" pitchFamily="34" charset="0"/>
              </a:rPr>
            </a:br>
            <a:r>
              <a:rPr lang="el-GR" sz="1200" i="0">
                <a:solidFill>
                  <a:srgbClr val="FF6600"/>
                </a:solidFill>
                <a:latin typeface="Verdana" pitchFamily="34" charset="0"/>
                <a:ea typeface="Verdana" pitchFamily="34" charset="0"/>
                <a:cs typeface="Verdana" pitchFamily="34" charset="0"/>
              </a:rPr>
              <a:t>Αθήνα: ΕΣΗΕΑ, 2001, 233-242.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0"/>
          </p:nvPr>
        </p:nvSpPr>
        <p:spPr/>
        <p:txBody>
          <a:bodyPr/>
          <a:lstStyle/>
          <a:p>
            <a:pPr>
              <a:defRPr/>
            </a:pPr>
            <a:fld id="{BD73FC75-C0B5-4274-B414-864713ADE3A1}" type="slidenum">
              <a:rPr lang="en-US"/>
              <a:pPr>
                <a:defRPr/>
              </a:pPr>
              <a:t>21</a:t>
            </a:fld>
            <a:endParaRPr lang="en-US" sz="1400">
              <a:latin typeface="Times New Roman" pitchFamily="18" charset="0"/>
            </a:endParaRPr>
          </a:p>
        </p:txBody>
      </p:sp>
      <p:sp>
        <p:nvSpPr>
          <p:cNvPr id="23555" name="Rectangle 2"/>
          <p:cNvSpPr>
            <a:spLocks noGrp="1" noChangeArrowheads="1"/>
          </p:cNvSpPr>
          <p:nvPr>
            <p:ph type="title"/>
          </p:nvPr>
        </p:nvSpPr>
        <p:spPr/>
        <p:txBody>
          <a:bodyPr/>
          <a:lstStyle/>
          <a:p>
            <a:r>
              <a:rPr lang="el-GR"/>
              <a:t>Εξελίξεις στα ελληνικά δελτία</a:t>
            </a:r>
          </a:p>
        </p:txBody>
      </p:sp>
      <p:sp>
        <p:nvSpPr>
          <p:cNvPr id="2" name="Rectangle 1">
            <a:extLst>
              <a:ext uri="{FF2B5EF4-FFF2-40B4-BE49-F238E27FC236}">
                <a16:creationId xmlns:a16="http://schemas.microsoft.com/office/drawing/2014/main" id="{D177FED6-B57A-117F-825E-53736F2A1AAF}"/>
              </a:ext>
            </a:extLst>
          </p:cNvPr>
          <p:cNvSpPr/>
          <p:nvPr/>
        </p:nvSpPr>
        <p:spPr bwMode="auto">
          <a:xfrm>
            <a:off x="827584" y="2481808"/>
            <a:ext cx="7630616" cy="3683496"/>
          </a:xfrm>
          <a:prstGeom prst="rect">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8100000" scaled="1"/>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Courier New" pitchFamily="49" charset="0"/>
            </a:endParaRPr>
          </a:p>
        </p:txBody>
      </p:sp>
      <p:sp>
        <p:nvSpPr>
          <p:cNvPr id="23556" name="Rectangle 3"/>
          <p:cNvSpPr>
            <a:spLocks noGrp="1" noChangeArrowheads="1"/>
          </p:cNvSpPr>
          <p:nvPr>
            <p:ph type="body" idx="1"/>
          </p:nvPr>
        </p:nvSpPr>
        <p:spPr>
          <a:xfrm>
            <a:off x="468313" y="1125538"/>
            <a:ext cx="7989887" cy="4607718"/>
          </a:xfrm>
        </p:spPr>
        <p:txBody>
          <a:bodyPr/>
          <a:lstStyle/>
          <a:p>
            <a:pPr>
              <a:lnSpc>
                <a:spcPct val="90000"/>
              </a:lnSpc>
            </a:pPr>
            <a:r>
              <a:rPr lang="el-GR" dirty="0">
                <a:solidFill>
                  <a:srgbClr val="FF6600"/>
                </a:solidFill>
              </a:rPr>
              <a:t>Τρόποι μετάδοσης</a:t>
            </a:r>
            <a:r>
              <a:rPr lang="el-GR" dirty="0"/>
              <a:t>: παρουσίαση </a:t>
            </a:r>
            <a:br>
              <a:rPr lang="el-GR" dirty="0"/>
            </a:br>
            <a:r>
              <a:rPr lang="el-GR" dirty="0">
                <a:solidFill>
                  <a:srgbClr val="FF6600"/>
                </a:solidFill>
                <a:sym typeface="Wingdings" panose="05000000000000000000" pitchFamily="2" charset="2"/>
              </a:rPr>
              <a:t></a:t>
            </a:r>
            <a:r>
              <a:rPr lang="el-GR" dirty="0">
                <a:sym typeface="Wingdings" panose="05000000000000000000" pitchFamily="2" charset="2"/>
              </a:rPr>
              <a:t> ακουστική μάσκα</a:t>
            </a:r>
            <a:br>
              <a:rPr lang="el-GR" dirty="0">
                <a:sym typeface="Wingdings" panose="05000000000000000000" pitchFamily="2" charset="2"/>
              </a:rPr>
            </a:br>
            <a:r>
              <a:rPr lang="el-GR" dirty="0">
                <a:solidFill>
                  <a:srgbClr val="FF6600"/>
                </a:solidFill>
                <a:sym typeface="Wingdings" pitchFamily="2" charset="2"/>
              </a:rPr>
              <a:t></a:t>
            </a:r>
            <a:r>
              <a:rPr lang="el-GR" dirty="0"/>
              <a:t> εκφώνηση (+/- χαιρετισμός) [</a:t>
            </a:r>
            <a:r>
              <a:rPr lang="en-US" dirty="0"/>
              <a:t>bracketing]</a:t>
            </a:r>
            <a:endParaRPr lang="el-GR" dirty="0"/>
          </a:p>
          <a:p>
            <a:pPr>
              <a:lnSpc>
                <a:spcPct val="90000"/>
              </a:lnSpc>
            </a:pPr>
            <a:endParaRPr lang="el-GR" sz="2000" dirty="0"/>
          </a:p>
          <a:p>
            <a:pPr>
              <a:lnSpc>
                <a:spcPct val="90000"/>
              </a:lnSpc>
            </a:pPr>
            <a:r>
              <a:rPr lang="el-GR" sz="2000" dirty="0"/>
              <a:t>Ο Κανέτι ονομάζει «ακουστικές μάσκες» τα μοναδικά χαρακτηριστικά της φωνής κάθε ανθρώπου και χρησιμοποιεί τις μάσκες αυτές για να κάνει να μιλήσουν οι χαρακτήρες στα έργα της δικής του Ανθρώπινης Κωμωδίας. Σημασία για τον Κανέτι έχει η απόλυτη, η ανόθευτη μορφή κάθε φωνής. Καμία ακουστική μάσκα δεν μπερδεύεται με τις άλλες. Είναι όλες μοναδικές σαν τις φωνές των τελάληδων. Κάθε χαρακτήρας διακρίνεται ξεκάθαρα από τους υπόλοιπους. Οι λέξεις που χρησιμοποιεί, οι αφορισμοί, η επιτόνιση και ο ρυθμός, οι παύσεις και τα χάσματα είναι όλα διαφορετικά, δηλ. ίδια με τον εαυτό τους. Γιατί τελικά οι ακουστικές μάσκες ένα μόνο χαρακτηριστικό έχουν: το ότι επαναλαμβάνονται.</a:t>
            </a:r>
          </a:p>
        </p:txBody>
      </p:sp>
      <p:pic>
        <p:nvPicPr>
          <p:cNvPr id="8" name="Picture 7">
            <a:hlinkClick r:id="rId2"/>
            <a:extLst>
              <a:ext uri="{FF2B5EF4-FFF2-40B4-BE49-F238E27FC236}">
                <a16:creationId xmlns:a16="http://schemas.microsoft.com/office/drawing/2014/main" id="{0B061FF5-14E8-00DF-201F-0B4CD1CEF932}"/>
              </a:ext>
            </a:extLst>
          </p:cNvPr>
          <p:cNvPicPr>
            <a:picLocks noChangeAspect="1"/>
          </p:cNvPicPr>
          <p:nvPr/>
        </p:nvPicPr>
        <p:blipFill>
          <a:blip r:embed="rId3"/>
          <a:stretch>
            <a:fillRect/>
          </a:stretch>
        </p:blipFill>
        <p:spPr>
          <a:xfrm>
            <a:off x="5724128" y="1037370"/>
            <a:ext cx="2524110" cy="1404392"/>
          </a:xfrm>
          <a:prstGeom prst="rect">
            <a:avLst/>
          </a:prstGeom>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0"/>
          </p:nvPr>
        </p:nvSpPr>
        <p:spPr/>
        <p:txBody>
          <a:bodyPr/>
          <a:lstStyle/>
          <a:p>
            <a:pPr>
              <a:defRPr/>
            </a:pPr>
            <a:fld id="{BD73FC75-C0B5-4274-B414-864713ADE3A1}" type="slidenum">
              <a:rPr lang="en-US"/>
              <a:pPr>
                <a:defRPr/>
              </a:pPr>
              <a:t>22</a:t>
            </a:fld>
            <a:endParaRPr lang="en-US" sz="1400">
              <a:latin typeface="Times New Roman" pitchFamily="18" charset="0"/>
            </a:endParaRPr>
          </a:p>
        </p:txBody>
      </p:sp>
      <p:sp>
        <p:nvSpPr>
          <p:cNvPr id="23555" name="Rectangle 2"/>
          <p:cNvSpPr>
            <a:spLocks noGrp="1" noChangeArrowheads="1"/>
          </p:cNvSpPr>
          <p:nvPr>
            <p:ph type="title"/>
          </p:nvPr>
        </p:nvSpPr>
        <p:spPr/>
        <p:txBody>
          <a:bodyPr/>
          <a:lstStyle/>
          <a:p>
            <a:r>
              <a:rPr lang="el-GR"/>
              <a:t>Εξελίξεις στα ελληνικά δελτία</a:t>
            </a:r>
          </a:p>
        </p:txBody>
      </p:sp>
      <p:sp>
        <p:nvSpPr>
          <p:cNvPr id="23556" name="Rectangle 3"/>
          <p:cNvSpPr>
            <a:spLocks noGrp="1" noChangeArrowheads="1"/>
          </p:cNvSpPr>
          <p:nvPr>
            <p:ph type="body" idx="1"/>
          </p:nvPr>
        </p:nvSpPr>
        <p:spPr/>
        <p:txBody>
          <a:bodyPr/>
          <a:lstStyle/>
          <a:p>
            <a:pPr>
              <a:lnSpc>
                <a:spcPct val="90000"/>
              </a:lnSpc>
            </a:pPr>
            <a:r>
              <a:rPr lang="el-GR" dirty="0">
                <a:solidFill>
                  <a:srgbClr val="FF6600"/>
                </a:solidFill>
              </a:rPr>
              <a:t>Τρόποι μετάδοσης</a:t>
            </a:r>
            <a:r>
              <a:rPr lang="el-GR" dirty="0"/>
              <a:t>: παρουσίαση </a:t>
            </a:r>
            <a:br>
              <a:rPr lang="el-GR" dirty="0"/>
            </a:br>
            <a:endParaRPr lang="el-GR" dirty="0"/>
          </a:p>
          <a:p>
            <a:pPr>
              <a:lnSpc>
                <a:spcPct val="90000"/>
              </a:lnSpc>
            </a:pPr>
            <a:r>
              <a:rPr lang="el-GR" dirty="0">
                <a:solidFill>
                  <a:srgbClr val="FF6600"/>
                </a:solidFill>
              </a:rPr>
              <a:t>Απλούστευση της γλώσσας</a:t>
            </a:r>
            <a:r>
              <a:rPr lang="el-GR" dirty="0"/>
              <a:t>: </a:t>
            </a:r>
            <a:r>
              <a:rPr lang="el-GR" i="1" dirty="0"/>
              <a:t>Όπως βλέπετε, η περιοχή μας καλύπτεται από ένα ομαλό πεδίο με υψηλές πιέσεις, που έχει σαν αποτέλεσμα την καλοκαιρία, ενώ ένα μέτωπο στη Δυτική Ευρώπη κινείται εκ δυσμών προς </a:t>
            </a:r>
            <a:r>
              <a:rPr lang="el-GR" i="1" dirty="0" err="1"/>
              <a:t>ανατολάς</a:t>
            </a:r>
            <a:r>
              <a:rPr lang="el-GR" dirty="0"/>
              <a:t> </a:t>
            </a:r>
            <a:br>
              <a:rPr lang="el-GR" dirty="0"/>
            </a:br>
            <a:r>
              <a:rPr lang="el-GR" dirty="0">
                <a:solidFill>
                  <a:srgbClr val="FF6600"/>
                </a:solidFill>
                <a:sym typeface="Wingdings" pitchFamily="2" charset="2"/>
              </a:rPr>
              <a:t></a:t>
            </a:r>
            <a:r>
              <a:rPr lang="el-GR" dirty="0"/>
              <a:t> </a:t>
            </a:r>
            <a:r>
              <a:rPr lang="el-GR" i="1" dirty="0"/>
              <a:t>Από αύριο θα δούμε τον καιρό στη χώρα μας να βελτιώνεται καθώς το βαρομετρικό χαμηλό που μας επηρέασε απομακρύνεται</a:t>
            </a:r>
            <a:r>
              <a:rPr lang="el-GR" dirty="0"/>
              <a:t> </a:t>
            </a:r>
          </a:p>
          <a:p>
            <a:pPr>
              <a:lnSpc>
                <a:spcPct val="90000"/>
              </a:lnSpc>
            </a:pPr>
            <a:r>
              <a:rPr lang="el-GR" dirty="0">
                <a:solidFill>
                  <a:srgbClr val="FF6600"/>
                </a:solidFill>
              </a:rPr>
              <a:t>Λεξιλόγιο</a:t>
            </a:r>
            <a:r>
              <a:rPr lang="el-GR" dirty="0"/>
              <a:t>: </a:t>
            </a:r>
            <a:r>
              <a:rPr lang="el-GR" i="1" dirty="0"/>
              <a:t>νεφώσεις</a:t>
            </a:r>
            <a:r>
              <a:rPr lang="el-GR" dirty="0"/>
              <a:t>, </a:t>
            </a:r>
            <a:r>
              <a:rPr lang="el-GR" i="1" dirty="0"/>
              <a:t>ηλιοφάνεια</a:t>
            </a:r>
            <a:r>
              <a:rPr lang="el-GR" dirty="0"/>
              <a:t>, </a:t>
            </a:r>
            <a:r>
              <a:rPr lang="el-GR" i="1" dirty="0"/>
              <a:t>βόρειοι άνεμοι</a:t>
            </a:r>
            <a:r>
              <a:rPr lang="el-GR" dirty="0"/>
              <a:t> </a:t>
            </a:r>
            <a:r>
              <a:rPr lang="el-GR" dirty="0">
                <a:solidFill>
                  <a:srgbClr val="FF6600"/>
                </a:solidFill>
                <a:sym typeface="Wingdings" pitchFamily="2" charset="2"/>
              </a:rPr>
              <a:t></a:t>
            </a:r>
            <a:r>
              <a:rPr lang="el-GR" dirty="0"/>
              <a:t> </a:t>
            </a:r>
            <a:r>
              <a:rPr lang="el-GR" i="1" dirty="0"/>
              <a:t>συννεφιά/</a:t>
            </a:r>
            <a:r>
              <a:rPr lang="el-GR" i="1" dirty="0" err="1"/>
              <a:t>ές</a:t>
            </a:r>
            <a:r>
              <a:rPr lang="el-GR" dirty="0"/>
              <a:t>, </a:t>
            </a:r>
            <a:r>
              <a:rPr lang="el-GR" i="1" dirty="0"/>
              <a:t>σύννεφα</a:t>
            </a:r>
            <a:r>
              <a:rPr lang="el-GR" dirty="0"/>
              <a:t>, </a:t>
            </a:r>
            <a:r>
              <a:rPr lang="el-GR" i="1" dirty="0"/>
              <a:t>λιακάδα</a:t>
            </a:r>
            <a:r>
              <a:rPr lang="el-GR" dirty="0"/>
              <a:t>, </a:t>
            </a:r>
            <a:r>
              <a:rPr lang="el-GR" i="1" dirty="0"/>
              <a:t>βοριάδες</a:t>
            </a:r>
            <a:r>
              <a:rPr lang="el-GR" dirty="0"/>
              <a:t>, </a:t>
            </a:r>
            <a:r>
              <a:rPr lang="el-GR" i="1" dirty="0"/>
              <a:t>βοριαδάκι</a:t>
            </a:r>
            <a:r>
              <a:rPr lang="el-GR" dirty="0"/>
              <a:t>, </a:t>
            </a:r>
            <a:r>
              <a:rPr lang="el-GR" i="1" dirty="0"/>
              <a:t>μελτέμια</a:t>
            </a:r>
            <a:r>
              <a:rPr lang="el-GR" dirty="0"/>
              <a:t> (ταλαντεύεται μεταξύ τυπικού και μη τυπικού κώδικα)</a:t>
            </a:r>
          </a:p>
          <a:p>
            <a:pPr>
              <a:lnSpc>
                <a:spcPct val="90000"/>
              </a:lnSpc>
            </a:pPr>
            <a:endParaRPr lang="el-GR" dirty="0"/>
          </a:p>
        </p:txBody>
      </p:sp>
      <p:sp>
        <p:nvSpPr>
          <p:cNvPr id="2" name="Rectangle 1">
            <a:extLst>
              <a:ext uri="{FF2B5EF4-FFF2-40B4-BE49-F238E27FC236}">
                <a16:creationId xmlns:a16="http://schemas.microsoft.com/office/drawing/2014/main" id="{F3B5E16F-056C-597E-0EFA-3A5AA0B3BC4C}"/>
              </a:ext>
            </a:extLst>
          </p:cNvPr>
          <p:cNvSpPr/>
          <p:nvPr/>
        </p:nvSpPr>
        <p:spPr bwMode="auto">
          <a:xfrm>
            <a:off x="827584" y="1124744"/>
            <a:ext cx="5040560" cy="432048"/>
          </a:xfrm>
          <a:prstGeom prst="rect">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2700000" scaled="1"/>
            <a:tileRect/>
          </a:gradFill>
          <a:ln w="9525" cap="flat" cmpd="sng" algn="ctr">
            <a:solidFill>
              <a:schemeClr val="tx1"/>
            </a:solidFill>
            <a:prstDash val="solid"/>
            <a:round/>
            <a:headEnd type="none" w="med" len="med"/>
            <a:tailEnd type="none" w="med" len="med"/>
          </a:ln>
          <a:effectLst>
            <a:softEdge rad="127000"/>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Courier New" pitchFamily="49" charset="0"/>
            </a:endParaRPr>
          </a:p>
        </p:txBody>
      </p:sp>
    </p:spTree>
    <p:extLst>
      <p:ext uri="{BB962C8B-B14F-4D97-AF65-F5344CB8AC3E}">
        <p14:creationId xmlns:p14="http://schemas.microsoft.com/office/powerpoint/2010/main" val="2864614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0"/>
          </p:nvPr>
        </p:nvSpPr>
        <p:spPr/>
        <p:txBody>
          <a:bodyPr/>
          <a:lstStyle/>
          <a:p>
            <a:pPr>
              <a:defRPr/>
            </a:pPr>
            <a:fld id="{E8FC9CE1-F1C1-43A0-9474-241037017D59}" type="slidenum">
              <a:rPr lang="en-US"/>
              <a:pPr>
                <a:defRPr/>
              </a:pPr>
              <a:t>23</a:t>
            </a:fld>
            <a:endParaRPr lang="en-US" sz="1400">
              <a:latin typeface="Times New Roman" pitchFamily="18" charset="0"/>
            </a:endParaRPr>
          </a:p>
        </p:txBody>
      </p:sp>
      <p:sp>
        <p:nvSpPr>
          <p:cNvPr id="24579" name="Rectangle 2"/>
          <p:cNvSpPr>
            <a:spLocks noGrp="1" noChangeArrowheads="1"/>
          </p:cNvSpPr>
          <p:nvPr>
            <p:ph type="title"/>
          </p:nvPr>
        </p:nvSpPr>
        <p:spPr/>
        <p:txBody>
          <a:bodyPr/>
          <a:lstStyle/>
          <a:p>
            <a:r>
              <a:rPr lang="el-GR"/>
              <a:t>Εξελίξεις στα ελληνικά δελτία</a:t>
            </a:r>
          </a:p>
        </p:txBody>
      </p:sp>
      <p:sp>
        <p:nvSpPr>
          <p:cNvPr id="24580" name="Rectangle 3"/>
          <p:cNvSpPr>
            <a:spLocks noGrp="1" noChangeArrowheads="1"/>
          </p:cNvSpPr>
          <p:nvPr>
            <p:ph type="body" idx="1"/>
          </p:nvPr>
        </p:nvSpPr>
        <p:spPr/>
        <p:txBody>
          <a:bodyPr/>
          <a:lstStyle/>
          <a:p>
            <a:r>
              <a:rPr lang="el-GR" dirty="0">
                <a:solidFill>
                  <a:srgbClr val="FF6600"/>
                </a:solidFill>
              </a:rPr>
              <a:t>Ενεργητική και παθητική φωνή</a:t>
            </a:r>
            <a:r>
              <a:rPr lang="el-GR" dirty="0"/>
              <a:t>: </a:t>
            </a:r>
            <a:r>
              <a:rPr lang="el-GR" i="1" dirty="0"/>
              <a:t>προβλέπεται, αναμένεται</a:t>
            </a:r>
            <a:r>
              <a:rPr lang="el-GR" dirty="0"/>
              <a:t> / </a:t>
            </a:r>
            <a:r>
              <a:rPr lang="el-GR" i="1" dirty="0"/>
              <a:t>προβλέπει η Μετεωρολογική Υπηρεσία</a:t>
            </a:r>
            <a:r>
              <a:rPr lang="el-GR" dirty="0"/>
              <a:t> </a:t>
            </a:r>
            <a:br>
              <a:rPr lang="el-GR" dirty="0"/>
            </a:br>
            <a:r>
              <a:rPr lang="el-GR" dirty="0">
                <a:solidFill>
                  <a:srgbClr val="FF6600"/>
                </a:solidFill>
                <a:sym typeface="Wingdings" pitchFamily="2" charset="2"/>
              </a:rPr>
              <a:t></a:t>
            </a:r>
            <a:r>
              <a:rPr lang="el-GR" dirty="0"/>
              <a:t> </a:t>
            </a:r>
            <a:r>
              <a:rPr lang="el-GR" i="1" dirty="0"/>
              <a:t>θα έχει</a:t>
            </a:r>
            <a:r>
              <a:rPr lang="el-GR" dirty="0"/>
              <a:t>, θα </a:t>
            </a:r>
            <a:r>
              <a:rPr lang="el-GR" i="1" dirty="0"/>
              <a:t>υπάρχει</a:t>
            </a:r>
          </a:p>
          <a:p>
            <a:r>
              <a:rPr lang="el-GR" dirty="0">
                <a:solidFill>
                  <a:srgbClr val="FF6600"/>
                </a:solidFill>
              </a:rPr>
              <a:t>Δομές με ουσιαστικά και ρήματα</a:t>
            </a:r>
            <a:r>
              <a:rPr lang="el-GR" dirty="0"/>
              <a:t>: </a:t>
            </a:r>
            <a:r>
              <a:rPr lang="el-GR" i="1" dirty="0"/>
              <a:t>αναμένεται άνοδος της θερμοκρασίας και προβλέπονται βροχοπτώσεις</a:t>
            </a:r>
            <a:r>
              <a:rPr lang="el-GR" dirty="0"/>
              <a:t> </a:t>
            </a:r>
            <a:br>
              <a:rPr lang="el-GR" dirty="0"/>
            </a:br>
            <a:r>
              <a:rPr lang="el-GR" dirty="0">
                <a:solidFill>
                  <a:srgbClr val="FF6600"/>
                </a:solidFill>
                <a:sym typeface="Wingdings" pitchFamily="2" charset="2"/>
              </a:rPr>
              <a:t></a:t>
            </a:r>
            <a:r>
              <a:rPr lang="el-GR" dirty="0"/>
              <a:t> </a:t>
            </a:r>
            <a:r>
              <a:rPr lang="el-GR" i="1" dirty="0"/>
              <a:t>την Παρασκευή θα ανέβει η θερμοκρασία</a:t>
            </a:r>
          </a:p>
          <a:p>
            <a:r>
              <a:rPr lang="el-GR" dirty="0" err="1">
                <a:solidFill>
                  <a:srgbClr val="FF6600"/>
                </a:solidFill>
              </a:rPr>
              <a:t>Τροπικότητα</a:t>
            </a:r>
            <a:r>
              <a:rPr lang="el-GR" dirty="0"/>
              <a:t>: επικρατεί η αντικειμενική </a:t>
            </a:r>
            <a:r>
              <a:rPr lang="el-GR" dirty="0" err="1"/>
              <a:t>τροπικότητα</a:t>
            </a:r>
            <a:r>
              <a:rPr lang="el-GR" dirty="0"/>
              <a:t> σε βάρος της προσωπικής (</a:t>
            </a:r>
            <a:r>
              <a:rPr lang="el-GR" i="1" dirty="0"/>
              <a:t>ενδέχεται</a:t>
            </a:r>
            <a:r>
              <a:rPr lang="el-GR" dirty="0"/>
              <a:t>, </a:t>
            </a:r>
            <a:r>
              <a:rPr lang="el-GR" i="1" dirty="0"/>
              <a:t>ίσως</a:t>
            </a:r>
            <a:r>
              <a:rPr lang="el-GR" dirty="0"/>
              <a:t>, </a:t>
            </a:r>
            <a:r>
              <a:rPr lang="el-GR" i="1" dirty="0"/>
              <a:t>πιθανόν</a:t>
            </a:r>
            <a:r>
              <a:rPr lang="el-GR" dirty="0"/>
              <a:t>, </a:t>
            </a:r>
            <a:r>
              <a:rPr lang="el-GR" i="1" dirty="0"/>
              <a:t>δεν αποκλείεται</a:t>
            </a:r>
            <a:r>
              <a:rPr lang="el-GR" dirty="0"/>
              <a:t>)</a:t>
            </a:r>
          </a:p>
          <a:p>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αριθμού διαφάνειας"/>
          <p:cNvSpPr>
            <a:spLocks noGrp="1"/>
          </p:cNvSpPr>
          <p:nvPr>
            <p:ph type="sldNum" sz="quarter" idx="10"/>
          </p:nvPr>
        </p:nvSpPr>
        <p:spPr/>
        <p:txBody>
          <a:bodyPr/>
          <a:lstStyle/>
          <a:p>
            <a:pPr>
              <a:defRPr/>
            </a:pPr>
            <a:fld id="{051B3964-4591-49FD-BABB-41371ACC6CC2}" type="slidenum">
              <a:rPr lang="en-US"/>
              <a:pPr>
                <a:defRPr/>
              </a:pPr>
              <a:t>24</a:t>
            </a:fld>
            <a:endParaRPr lang="en-US" sz="1400">
              <a:latin typeface="Times New Roman" pitchFamily="18" charset="0"/>
            </a:endParaRPr>
          </a:p>
        </p:txBody>
      </p:sp>
      <p:sp>
        <p:nvSpPr>
          <p:cNvPr id="25603" name="Rectangle 2"/>
          <p:cNvSpPr>
            <a:spLocks noGrp="1" noChangeArrowheads="1"/>
          </p:cNvSpPr>
          <p:nvPr>
            <p:ph type="title"/>
          </p:nvPr>
        </p:nvSpPr>
        <p:spPr/>
        <p:txBody>
          <a:bodyPr/>
          <a:lstStyle/>
          <a:p>
            <a:r>
              <a:rPr lang="el-GR"/>
              <a:t>Εξελίξεις στα ελληνικά δελτία</a:t>
            </a:r>
          </a:p>
        </p:txBody>
      </p:sp>
      <p:sp>
        <p:nvSpPr>
          <p:cNvPr id="25604" name="Rectangle 3"/>
          <p:cNvSpPr>
            <a:spLocks noGrp="1" noChangeArrowheads="1"/>
          </p:cNvSpPr>
          <p:nvPr>
            <p:ph type="body" idx="1"/>
          </p:nvPr>
        </p:nvSpPr>
        <p:spPr>
          <a:xfrm>
            <a:off x="468313" y="981075"/>
            <a:ext cx="7989887" cy="4970463"/>
          </a:xfrm>
        </p:spPr>
        <p:txBody>
          <a:bodyPr/>
          <a:lstStyle/>
          <a:p>
            <a:pPr marL="457200" indent="-457200"/>
            <a:r>
              <a:rPr lang="el-GR">
                <a:solidFill>
                  <a:srgbClr val="FF6600"/>
                </a:solidFill>
              </a:rPr>
              <a:t>Παρατηρημένα στοιχεία συνομιλιακού ύφους</a:t>
            </a:r>
            <a:r>
              <a:rPr lang="el-GR"/>
              <a:t>: έλλειψη, συντμήσεις (</a:t>
            </a:r>
            <a:r>
              <a:rPr lang="el-GR" i="1"/>
              <a:t>θα ’ναι</a:t>
            </a:r>
            <a:r>
              <a:rPr lang="el-GR"/>
              <a:t>), </a:t>
            </a:r>
            <a:r>
              <a:rPr lang="el-GR" i="1"/>
              <a:t>λοιπόν</a:t>
            </a:r>
            <a:r>
              <a:rPr lang="el-GR"/>
              <a:t>, </a:t>
            </a:r>
            <a:r>
              <a:rPr lang="el-GR" i="1"/>
              <a:t>αν σκέφτεστε να ταξιδέψετε</a:t>
            </a:r>
            <a:r>
              <a:rPr lang="el-GR"/>
              <a:t>, </a:t>
            </a:r>
            <a:r>
              <a:rPr lang="el-GR" i="1"/>
              <a:t>μην ανησυχείτε</a:t>
            </a:r>
            <a:r>
              <a:rPr lang="el-GR"/>
              <a:t>, </a:t>
            </a:r>
            <a:r>
              <a:rPr lang="el-GR" i="1"/>
              <a:t>μόνο</a:t>
            </a:r>
            <a:r>
              <a:rPr lang="el-GR"/>
              <a:t> (</a:t>
            </a:r>
            <a:r>
              <a:rPr lang="el-GR" i="1"/>
              <a:t>μόνο στα βορειοανατολικά</a:t>
            </a:r>
            <a:r>
              <a:rPr lang="el-GR"/>
              <a:t>), </a:t>
            </a:r>
            <a:r>
              <a:rPr lang="el-GR" i="1"/>
              <a:t>σήμερα μύρισε και πάλι άνοιξη</a:t>
            </a:r>
          </a:p>
          <a:p>
            <a:pPr marL="457200" indent="-457200">
              <a:buFontTx/>
              <a:buAutoNum type="arabicPeriod"/>
            </a:pPr>
            <a:r>
              <a:rPr lang="el-GR"/>
              <a:t>Ανάμειξη δημόσιου/επιστημονικού και ιδιωτικού/καθημερινού κώδικα </a:t>
            </a:r>
          </a:p>
          <a:p>
            <a:pPr marL="457200" indent="-457200">
              <a:buFontTx/>
              <a:buAutoNum type="arabicPeriod"/>
            </a:pPr>
            <a:r>
              <a:rPr lang="el-GR"/>
              <a:t>Επέκταση του συνομιλιακού ύφους </a:t>
            </a:r>
          </a:p>
          <a:p>
            <a:pPr marL="457200" indent="-457200">
              <a:buFontTx/>
              <a:buAutoNum type="arabicPeriod"/>
            </a:pPr>
            <a:r>
              <a:rPr lang="el-GR"/>
              <a:t>Δημιουργία μιας κάποιας σχέσης οικειότητας / μικρότερης απόστασης μεταξύ παρουσιαστών</a:t>
            </a:r>
            <a:r>
              <a:rPr lang="en-US"/>
              <a:t> </a:t>
            </a:r>
            <a:r>
              <a:rPr lang="el-GR"/>
              <a:t>/ριών και κοινού (</a:t>
            </a:r>
            <a:r>
              <a:rPr lang="el-GR" i="1"/>
              <a:t>οι ισχυροί βοριάδες που μας ταλαιπώρησαν σήμερα</a:t>
            </a:r>
            <a:r>
              <a:rPr lang="el-GR"/>
              <a:t>)</a:t>
            </a:r>
          </a:p>
          <a:p>
            <a:pPr marL="457200" indent="-457200">
              <a:buFontTx/>
              <a:buNone/>
            </a:pPr>
            <a:endParaRPr lang="el-GR"/>
          </a:p>
        </p:txBody>
      </p:sp>
      <p:sp>
        <p:nvSpPr>
          <p:cNvPr id="25605" name="Rectangle 4"/>
          <p:cNvSpPr>
            <a:spLocks noChangeArrowheads="1"/>
          </p:cNvSpPr>
          <p:nvPr/>
        </p:nvSpPr>
        <p:spPr bwMode="auto">
          <a:xfrm>
            <a:off x="466725" y="2852738"/>
            <a:ext cx="7921625" cy="2879725"/>
          </a:xfrm>
          <a:prstGeom prst="rect">
            <a:avLst/>
          </a:prstGeom>
          <a:noFill/>
          <a:ln w="12700">
            <a:solidFill>
              <a:srgbClr val="FF6600"/>
            </a:solidFill>
            <a:miter lim="800000"/>
            <a:headEnd/>
            <a:tailEnd/>
          </a:ln>
        </p:spPr>
        <p:txBody>
          <a:bodyPr wrap="none" anchor="ctr"/>
          <a:lstStyle/>
          <a:p>
            <a:endParaRPr lang="el-GR"/>
          </a:p>
        </p:txBody>
      </p:sp>
      <p:sp>
        <p:nvSpPr>
          <p:cNvPr id="25606" name="6 - Στρογγυλεμένο ορθογώνιο"/>
          <p:cNvSpPr>
            <a:spLocks noChangeArrowheads="1"/>
          </p:cNvSpPr>
          <p:nvPr/>
        </p:nvSpPr>
        <p:spPr bwMode="auto">
          <a:xfrm>
            <a:off x="1333500" y="5661025"/>
            <a:ext cx="6335713" cy="792163"/>
          </a:xfrm>
          <a:prstGeom prst="roundRect">
            <a:avLst>
              <a:gd name="adj" fmla="val 16667"/>
            </a:avLst>
          </a:prstGeom>
          <a:solidFill>
            <a:schemeClr val="tx1">
              <a:alpha val="90195"/>
            </a:schemeClr>
          </a:solidFill>
          <a:ln w="9525" algn="ctr">
            <a:solidFill>
              <a:schemeClr val="tx1"/>
            </a:solidFill>
            <a:round/>
            <a:headEnd/>
            <a:tailEnd/>
          </a:ln>
        </p:spPr>
        <p:txBody>
          <a:bodyPr wrap="none" anchor="ctr"/>
          <a:lstStyle/>
          <a:p>
            <a:r>
              <a:rPr lang="el-GR" sz="1200" i="0">
                <a:solidFill>
                  <a:srgbClr val="FF6600"/>
                </a:solidFill>
                <a:latin typeface="Verdana" pitchFamily="34" charset="0"/>
                <a:ea typeface="Verdana" pitchFamily="34" charset="0"/>
                <a:cs typeface="Verdana" pitchFamily="34" charset="0"/>
              </a:rPr>
              <a:t>M. Σηφιανού &amp; Α. Τζάννε, </a:t>
            </a:r>
            <a:br>
              <a:rPr lang="el-GR" sz="1200" i="0">
                <a:solidFill>
                  <a:srgbClr val="FF6600"/>
                </a:solidFill>
                <a:latin typeface="Verdana" pitchFamily="34" charset="0"/>
                <a:ea typeface="Verdana" pitchFamily="34" charset="0"/>
                <a:cs typeface="Verdana" pitchFamily="34" charset="0"/>
              </a:rPr>
            </a:br>
            <a:r>
              <a:rPr lang="el-GR" sz="1200" i="0">
                <a:solidFill>
                  <a:srgbClr val="FF6600"/>
                </a:solidFill>
                <a:latin typeface="Verdana" pitchFamily="34" charset="0"/>
                <a:ea typeface="Verdana" pitchFamily="34" charset="0"/>
                <a:cs typeface="Verdana" pitchFamily="34" charset="0"/>
              </a:rPr>
              <a:t>«</a:t>
            </a:r>
            <a:r>
              <a:rPr lang="el-GR" sz="1200">
                <a:solidFill>
                  <a:srgbClr val="FF6600"/>
                </a:solidFill>
                <a:latin typeface="Verdana" pitchFamily="34" charset="0"/>
                <a:ea typeface="Verdana" pitchFamily="34" charset="0"/>
                <a:cs typeface="Verdana" pitchFamily="34" charset="0"/>
              </a:rPr>
              <a:t>Και τώρα τα νέα μας για τον καιρό</a:t>
            </a:r>
            <a:r>
              <a:rPr lang="el-GR" sz="1200" i="0">
                <a:solidFill>
                  <a:srgbClr val="FF6600"/>
                </a:solidFill>
                <a:latin typeface="Verdana" pitchFamily="34" charset="0"/>
                <a:ea typeface="Verdana" pitchFamily="34" charset="0"/>
                <a:cs typeface="Verdana" pitchFamily="34" charset="0"/>
              </a:rPr>
              <a:t>: Τα δελτία καιρού στην ελληνική τηλεόραση», </a:t>
            </a:r>
            <a:br>
              <a:rPr lang="el-GR" sz="1200" i="0">
                <a:solidFill>
                  <a:srgbClr val="FF6600"/>
                </a:solidFill>
                <a:latin typeface="Verdana" pitchFamily="34" charset="0"/>
                <a:ea typeface="Verdana" pitchFamily="34" charset="0"/>
                <a:cs typeface="Verdana" pitchFamily="34" charset="0"/>
              </a:rPr>
            </a:br>
            <a:r>
              <a:rPr lang="el-GR" sz="1200" i="0">
                <a:solidFill>
                  <a:srgbClr val="FF6600"/>
                </a:solidFill>
                <a:latin typeface="Verdana" pitchFamily="34" charset="0"/>
                <a:ea typeface="Verdana" pitchFamily="34" charset="0"/>
                <a:cs typeface="Verdana" pitchFamily="34" charset="0"/>
              </a:rPr>
              <a:t>στο </a:t>
            </a:r>
            <a:r>
              <a:rPr lang="el-GR" sz="1200">
                <a:solidFill>
                  <a:srgbClr val="FF6600"/>
                </a:solidFill>
                <a:latin typeface="Verdana" pitchFamily="34" charset="0"/>
                <a:ea typeface="Verdana" pitchFamily="34" charset="0"/>
                <a:cs typeface="Verdana" pitchFamily="34" charset="0"/>
              </a:rPr>
              <a:t>Δημοσιογραφία και Γλώσσα</a:t>
            </a:r>
            <a:r>
              <a:rPr lang="el-GR" sz="1200" i="0">
                <a:solidFill>
                  <a:srgbClr val="FF6600"/>
                </a:solidFill>
                <a:latin typeface="Verdana" pitchFamily="34" charset="0"/>
                <a:ea typeface="Verdana" pitchFamily="34" charset="0"/>
                <a:cs typeface="Verdana" pitchFamily="34" charset="0"/>
              </a:rPr>
              <a:t>, επιμ. Π. Μπουκάλα &amp; Σ. Α. Μοσχονάς, </a:t>
            </a:r>
            <a:br>
              <a:rPr lang="el-GR" sz="1200" i="0">
                <a:solidFill>
                  <a:srgbClr val="FF6600"/>
                </a:solidFill>
                <a:latin typeface="Verdana" pitchFamily="34" charset="0"/>
                <a:ea typeface="Verdana" pitchFamily="34" charset="0"/>
                <a:cs typeface="Verdana" pitchFamily="34" charset="0"/>
              </a:rPr>
            </a:br>
            <a:r>
              <a:rPr lang="el-GR" sz="1200" i="0">
                <a:solidFill>
                  <a:srgbClr val="FF6600"/>
                </a:solidFill>
                <a:latin typeface="Verdana" pitchFamily="34" charset="0"/>
                <a:ea typeface="Verdana" pitchFamily="34" charset="0"/>
                <a:cs typeface="Verdana" pitchFamily="34" charset="0"/>
              </a:rPr>
              <a:t>Αθήνα: ΕΣΗΕΑ, 2001, 233-242.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Νεότερα δελτία</a:t>
            </a:r>
          </a:p>
        </p:txBody>
      </p:sp>
      <p:sp>
        <p:nvSpPr>
          <p:cNvPr id="4" name="3 - Θέση αριθμού διαφάνειας"/>
          <p:cNvSpPr>
            <a:spLocks noGrp="1"/>
          </p:cNvSpPr>
          <p:nvPr>
            <p:ph type="sldNum" sz="quarter" idx="10"/>
          </p:nvPr>
        </p:nvSpPr>
        <p:spPr/>
        <p:txBody>
          <a:bodyPr/>
          <a:lstStyle/>
          <a:p>
            <a:pPr>
              <a:defRPr/>
            </a:pPr>
            <a:fld id="{103D0C0E-5525-4F8B-851E-EC30EBE0E15D}" type="slidenum">
              <a:rPr lang="en-US" smtClean="0"/>
              <a:pPr>
                <a:defRPr/>
              </a:pPr>
              <a:t>25</a:t>
            </a:fld>
            <a:endParaRPr lang="en-US" sz="1400">
              <a:latin typeface="Times New Roman" pitchFamily="18" charset="0"/>
            </a:endParaRPr>
          </a:p>
        </p:txBody>
      </p:sp>
      <p:pic>
        <p:nvPicPr>
          <p:cNvPr id="5" name="Picture 4">
            <a:hlinkClick r:id="rId2"/>
            <a:extLst>
              <a:ext uri="{FF2B5EF4-FFF2-40B4-BE49-F238E27FC236}">
                <a16:creationId xmlns:a16="http://schemas.microsoft.com/office/drawing/2014/main" id="{E7AB5247-433E-A546-3166-FBCA1162C737}"/>
              </a:ext>
            </a:extLst>
          </p:cNvPr>
          <p:cNvPicPr>
            <a:picLocks noChangeAspect="1"/>
          </p:cNvPicPr>
          <p:nvPr/>
        </p:nvPicPr>
        <p:blipFill>
          <a:blip r:embed="rId3"/>
          <a:stretch>
            <a:fillRect/>
          </a:stretch>
        </p:blipFill>
        <p:spPr>
          <a:xfrm>
            <a:off x="1115616" y="1196752"/>
            <a:ext cx="6510319" cy="492896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lstStyle/>
          <a:p>
            <a:r>
              <a:rPr lang="el-GR" dirty="0"/>
              <a:t>Άσκηση (10%): Συγγραφικό </a:t>
            </a:r>
            <a:r>
              <a:rPr lang="el-GR" dirty="0" err="1"/>
              <a:t>πρότζεκτ</a:t>
            </a:r>
            <a:r>
              <a:rPr lang="el-GR" dirty="0"/>
              <a:t> (&lt; Κ 23/10, 24:00)</a:t>
            </a:r>
          </a:p>
        </p:txBody>
      </p:sp>
      <p:sp>
        <p:nvSpPr>
          <p:cNvPr id="4" name="3 - Θέση αριθμού διαφάνειας"/>
          <p:cNvSpPr>
            <a:spLocks noGrp="1"/>
          </p:cNvSpPr>
          <p:nvPr>
            <p:ph type="sldNum" sz="quarter" idx="10"/>
          </p:nvPr>
        </p:nvSpPr>
        <p:spPr/>
        <p:txBody>
          <a:bodyPr/>
          <a:lstStyle/>
          <a:p>
            <a:pPr>
              <a:defRPr/>
            </a:pPr>
            <a:fld id="{DF227096-E5B5-4859-9F3B-38F97FE255B2}" type="slidenum">
              <a:rPr lang="en-US" smtClean="0"/>
              <a:pPr>
                <a:defRPr/>
              </a:pPr>
              <a:t>26</a:t>
            </a:fld>
            <a:endParaRPr lang="en-US" sz="1400">
              <a:latin typeface="Times New Roman" pitchFamily="18" charset="0"/>
            </a:endParaRPr>
          </a:p>
        </p:txBody>
      </p:sp>
      <p:sp>
        <p:nvSpPr>
          <p:cNvPr id="5" name="Rectangle 3"/>
          <p:cNvSpPr txBox="1">
            <a:spLocks noChangeArrowheads="1"/>
          </p:cNvSpPr>
          <p:nvPr/>
        </p:nvSpPr>
        <p:spPr bwMode="auto">
          <a:xfrm>
            <a:off x="468313" y="1125538"/>
            <a:ext cx="7989887" cy="1655390"/>
          </a:xfrm>
          <a:prstGeom prst="rect">
            <a:avLst/>
          </a:prstGeom>
          <a:noFill/>
          <a:ln w="9525">
            <a:solidFill>
              <a:srgbClr val="FF9900"/>
            </a:solid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100000"/>
              </a:lnSpc>
              <a:spcBef>
                <a:spcPct val="20000"/>
              </a:spcBef>
              <a:spcAft>
                <a:spcPct val="0"/>
              </a:spcAft>
              <a:buClr>
                <a:srgbClr val="FF6600"/>
              </a:buClr>
              <a:buSzTx/>
              <a:buFont typeface="Arial" panose="020B0604020202020204" pitchFamily="34" charset="0"/>
              <a:buChar char="•"/>
              <a:tabLst/>
              <a:defRPr/>
            </a:pPr>
            <a:r>
              <a:rPr lang="el-GR" sz="2400" i="0" kern="0" noProof="0" dirty="0">
                <a:solidFill>
                  <a:srgbClr val="FF6600"/>
                </a:solidFill>
                <a:latin typeface="+mn-lt"/>
              </a:rPr>
              <a:t>Έρευνα</a:t>
            </a:r>
            <a:endParaRPr kumimoji="0" lang="el-GR" sz="2400" b="0" i="1" u="none" strike="noStrike" kern="0" cap="none" spc="0" normalizeH="0" baseline="0" noProof="0" dirty="0">
              <a:ln>
                <a:noFill/>
              </a:ln>
              <a:solidFill>
                <a:srgbClr val="333333"/>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
                <a:srgbClr val="FF6600"/>
              </a:buClr>
              <a:buSzTx/>
              <a:buFont typeface="+mj-lt"/>
              <a:buAutoNum type="arabicPeriod"/>
              <a:tabLst/>
              <a:defRPr/>
            </a:pPr>
            <a:r>
              <a:rPr lang="el-GR" sz="2400" i="0" kern="0" dirty="0">
                <a:solidFill>
                  <a:srgbClr val="FF6600"/>
                </a:solidFill>
                <a:latin typeface="+mn-lt"/>
              </a:rPr>
              <a:t>Έντυπη και προφορική παρουσίαση</a:t>
            </a:r>
            <a:endParaRPr kumimoji="0" lang="el-GR" sz="2400" b="0" i="1" u="none" strike="noStrike" kern="0" cap="none" spc="0" normalizeH="0" baseline="0" noProof="0" dirty="0">
              <a:ln>
                <a:noFill/>
              </a:ln>
              <a:solidFill>
                <a:srgbClr val="333333"/>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
                <a:srgbClr val="FF6600"/>
              </a:buClr>
              <a:buSzTx/>
              <a:buFont typeface="+mj-lt"/>
              <a:buAutoNum type="arabicPeriod"/>
              <a:tabLst/>
              <a:defRPr/>
            </a:pPr>
            <a:r>
              <a:rPr kumimoji="0" lang="el-GR" sz="2400" b="0" i="0" u="none" strike="noStrike" kern="0" cap="none" spc="0" normalizeH="0" baseline="0" noProof="0" dirty="0">
                <a:ln>
                  <a:noFill/>
                </a:ln>
                <a:solidFill>
                  <a:srgbClr val="FF6600"/>
                </a:solidFill>
                <a:effectLst/>
                <a:uLnTx/>
                <a:uFillTx/>
                <a:latin typeface="+mn-lt"/>
                <a:ea typeface="+mn-ea"/>
                <a:cs typeface="+mn-cs"/>
              </a:rPr>
              <a:t>Αιτιολόγηση</a:t>
            </a:r>
            <a:endParaRPr kumimoji="0" lang="el-GR" sz="2400" b="0" i="0" u="none" strike="noStrike" kern="0" cap="none" spc="0" normalizeH="0" baseline="0" noProof="0" dirty="0">
              <a:ln>
                <a:noFill/>
              </a:ln>
              <a:solidFill>
                <a:srgbClr val="333333"/>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
                <a:srgbClr val="FF6600"/>
              </a:buClr>
              <a:buSzTx/>
              <a:tabLst/>
              <a:defRPr/>
            </a:pPr>
            <a:endParaRPr kumimoji="0" lang="el-GR" sz="2400" b="0" i="0" u="none" strike="noStrike" kern="0" cap="none" spc="0" normalizeH="0" baseline="0" noProof="0" dirty="0">
              <a:ln>
                <a:noFill/>
              </a:ln>
              <a:solidFill>
                <a:srgbClr val="333333"/>
              </a:solidFill>
              <a:effectLst/>
              <a:uLnTx/>
              <a:uFillTx/>
              <a:latin typeface="+mn-lt"/>
              <a:ea typeface="+mn-ea"/>
              <a:cs typeface="+mn-cs"/>
            </a:endParaRPr>
          </a:p>
        </p:txBody>
      </p:sp>
      <p:sp>
        <p:nvSpPr>
          <p:cNvPr id="2" name="Rectangle 3">
            <a:extLst>
              <a:ext uri="{FF2B5EF4-FFF2-40B4-BE49-F238E27FC236}">
                <a16:creationId xmlns:a16="http://schemas.microsoft.com/office/drawing/2014/main" id="{0A858CA8-4CA0-EDC2-1B58-29DD7FEE1A4D}"/>
              </a:ext>
            </a:extLst>
          </p:cNvPr>
          <p:cNvSpPr txBox="1">
            <a:spLocks noChangeArrowheads="1"/>
          </p:cNvSpPr>
          <p:nvPr/>
        </p:nvSpPr>
        <p:spPr bwMode="auto">
          <a:xfrm>
            <a:off x="467544" y="3356992"/>
            <a:ext cx="7989887" cy="2160240"/>
          </a:xfrm>
          <a:prstGeom prst="rect">
            <a:avLst/>
          </a:prstGeom>
          <a:noFill/>
          <a:ln w="9525">
            <a:solidFill>
              <a:schemeClr val="accent2">
                <a:lumMod val="50000"/>
              </a:schemeClr>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6600"/>
              </a:buClr>
              <a:buSzTx/>
              <a:buFont typeface="Arial" panose="020B0604020202020204" pitchFamily="34" charset="0"/>
              <a:buChar char="•"/>
              <a:tabLst/>
              <a:defRPr/>
            </a:pPr>
            <a:r>
              <a:rPr lang="el-GR" sz="2400" i="0" kern="0" noProof="0" dirty="0">
                <a:solidFill>
                  <a:srgbClr val="292929"/>
                </a:solidFill>
                <a:latin typeface="+mn-lt"/>
              </a:rPr>
              <a:t>Έρευνα: πηγές, συγκρίσεις</a:t>
            </a:r>
          </a:p>
          <a:p>
            <a:pPr marL="342900" marR="0" lvl="0" indent="-342900" algn="l" defTabSz="914400" rtl="0" eaLnBrk="0" fontAlgn="base" latinLnBrk="0" hangingPunct="0">
              <a:lnSpc>
                <a:spcPct val="100000"/>
              </a:lnSpc>
              <a:spcBef>
                <a:spcPct val="20000"/>
              </a:spcBef>
              <a:spcAft>
                <a:spcPct val="0"/>
              </a:spcAft>
              <a:buClr>
                <a:srgbClr val="FF6600"/>
              </a:buClr>
              <a:buSzTx/>
              <a:buFont typeface="Arial" panose="020B0604020202020204" pitchFamily="34" charset="0"/>
              <a:buChar char="•"/>
              <a:tabLst/>
              <a:defRPr/>
            </a:pPr>
            <a:r>
              <a:rPr lang="el-GR" sz="2400" i="0" kern="0" dirty="0">
                <a:solidFill>
                  <a:srgbClr val="292929"/>
                </a:solidFill>
                <a:latin typeface="+mn-lt"/>
              </a:rPr>
              <a:t>Σε τι διαφέρουν τα κείμενά σας</a:t>
            </a:r>
            <a:endParaRPr lang="el-GR" sz="2400" i="0" kern="0" noProof="0" dirty="0">
              <a:solidFill>
                <a:srgbClr val="292929"/>
              </a:solidFill>
              <a:latin typeface="+mn-lt"/>
            </a:endParaRPr>
          </a:p>
          <a:p>
            <a:pPr marL="342900" marR="0" lvl="0" indent="-342900" algn="l" defTabSz="914400" rtl="0" eaLnBrk="0" fontAlgn="base" latinLnBrk="0" hangingPunct="0">
              <a:lnSpc>
                <a:spcPct val="100000"/>
              </a:lnSpc>
              <a:spcBef>
                <a:spcPct val="20000"/>
              </a:spcBef>
              <a:spcAft>
                <a:spcPct val="0"/>
              </a:spcAft>
              <a:buClr>
                <a:srgbClr val="FF6600"/>
              </a:buClr>
              <a:buSzTx/>
              <a:buFont typeface="Arial" panose="020B0604020202020204" pitchFamily="34" charset="0"/>
              <a:buChar char="•"/>
              <a:tabLst/>
              <a:defRPr/>
            </a:pPr>
            <a:r>
              <a:rPr lang="el-GR" sz="2400" i="0" kern="0" noProof="0" dirty="0">
                <a:solidFill>
                  <a:srgbClr val="292929"/>
                </a:solidFill>
                <a:latin typeface="+mn-lt"/>
              </a:rPr>
              <a:t>Πού/πότε θα δημοσιευτούν/παρουσιαστούν </a:t>
            </a:r>
            <a:r>
              <a:rPr lang="el-GR" sz="1050" i="0" kern="0" noProof="0" dirty="0">
                <a:solidFill>
                  <a:srgbClr val="292929"/>
                </a:solidFill>
                <a:latin typeface="+mn-lt"/>
              </a:rPr>
              <a:t>(Δ 24/10)</a:t>
            </a:r>
            <a:endParaRPr kumimoji="0" lang="el-GR" sz="1050" b="0" i="0" u="none" strike="noStrike" kern="0" cap="none" spc="0" normalizeH="0" baseline="0" noProof="0" dirty="0">
              <a:ln>
                <a:noFill/>
              </a:ln>
              <a:solidFill>
                <a:srgbClr val="29292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6600"/>
              </a:buClr>
              <a:buSzTx/>
              <a:buFont typeface="Arial" panose="020B0604020202020204" pitchFamily="34" charset="0"/>
              <a:buChar char="•"/>
              <a:tabLst/>
              <a:defRPr/>
            </a:pPr>
            <a:r>
              <a:rPr kumimoji="0" lang="el-GR" sz="2400" b="0" i="0" u="none" strike="noStrike" kern="0" cap="none" spc="0" normalizeH="0" baseline="0" noProof="0" dirty="0">
                <a:ln>
                  <a:noFill/>
                </a:ln>
                <a:solidFill>
                  <a:srgbClr val="292929"/>
                </a:solidFill>
                <a:effectLst/>
                <a:uLnTx/>
                <a:uFillTx/>
                <a:latin typeface="+mn-lt"/>
                <a:ea typeface="+mn-ea"/>
                <a:cs typeface="+mn-cs"/>
              </a:rPr>
              <a:t>Πώς λύσατε το πρόβλημα της </a:t>
            </a:r>
            <a:r>
              <a:rPr kumimoji="0" lang="el-GR" sz="2400" b="0" i="0" u="none" strike="noStrike" kern="0" cap="none" spc="0" normalizeH="0" baseline="0" noProof="0" dirty="0" err="1">
                <a:ln>
                  <a:noFill/>
                </a:ln>
                <a:solidFill>
                  <a:srgbClr val="292929"/>
                </a:solidFill>
                <a:effectLst/>
                <a:uLnTx/>
                <a:uFillTx/>
                <a:latin typeface="+mn-lt"/>
                <a:ea typeface="+mn-ea"/>
                <a:cs typeface="+mn-cs"/>
              </a:rPr>
              <a:t>προφορικοποίησης</a:t>
            </a:r>
            <a:endParaRPr kumimoji="0" lang="el-GR" sz="2400" b="0" i="0" u="none" strike="noStrike" kern="0" cap="none" spc="0" normalizeH="0" baseline="0" noProof="0" dirty="0">
              <a:ln>
                <a:noFill/>
              </a:ln>
              <a:solidFill>
                <a:srgbClr val="29292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6600"/>
              </a:buClr>
              <a:buSzTx/>
              <a:buFont typeface="Arial" panose="020B0604020202020204" pitchFamily="34" charset="0"/>
              <a:buChar char="•"/>
              <a:tabLst/>
              <a:defRPr/>
            </a:pPr>
            <a:r>
              <a:rPr lang="el-GR" sz="2400" i="0" kern="0" dirty="0">
                <a:solidFill>
                  <a:srgbClr val="292929"/>
                </a:solidFill>
                <a:latin typeface="+mn-lt"/>
              </a:rPr>
              <a:t>…</a:t>
            </a:r>
            <a:endParaRPr kumimoji="0" lang="el-GR" sz="2400" b="0" i="0" u="none" strike="noStrike" kern="0" cap="none" spc="0" normalizeH="0" baseline="0" noProof="0" dirty="0">
              <a:ln>
                <a:noFill/>
              </a:ln>
              <a:solidFill>
                <a:srgbClr val="292929"/>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lstStyle/>
          <a:p>
            <a:r>
              <a:rPr lang="el-GR" dirty="0"/>
              <a:t>Άσκηση (10%): Αναλυτική εργασία (&lt; Κ 23/10, 24:00)</a:t>
            </a:r>
          </a:p>
        </p:txBody>
      </p:sp>
      <p:sp>
        <p:nvSpPr>
          <p:cNvPr id="4" name="3 - Θέση αριθμού διαφάνειας"/>
          <p:cNvSpPr>
            <a:spLocks noGrp="1"/>
          </p:cNvSpPr>
          <p:nvPr>
            <p:ph type="sldNum" sz="quarter" idx="10"/>
          </p:nvPr>
        </p:nvSpPr>
        <p:spPr/>
        <p:txBody>
          <a:bodyPr/>
          <a:lstStyle/>
          <a:p>
            <a:pPr>
              <a:defRPr/>
            </a:pPr>
            <a:fld id="{DF227096-E5B5-4859-9F3B-38F97FE255B2}" type="slidenum">
              <a:rPr lang="en-US" smtClean="0"/>
              <a:pPr>
                <a:defRPr/>
              </a:pPr>
              <a:t>27</a:t>
            </a:fld>
            <a:endParaRPr lang="en-US" sz="1400">
              <a:latin typeface="Times New Roman" pitchFamily="18" charset="0"/>
            </a:endParaRPr>
          </a:p>
        </p:txBody>
      </p:sp>
      <p:sp>
        <p:nvSpPr>
          <p:cNvPr id="5" name="Rectangle 3"/>
          <p:cNvSpPr txBox="1">
            <a:spLocks noChangeArrowheads="1"/>
          </p:cNvSpPr>
          <p:nvPr/>
        </p:nvSpPr>
        <p:spPr bwMode="auto">
          <a:xfrm>
            <a:off x="468313" y="1125538"/>
            <a:ext cx="7989887" cy="2807518"/>
          </a:xfrm>
          <a:prstGeom prst="rect">
            <a:avLst/>
          </a:prstGeom>
          <a:noFill/>
          <a:ln w="9525">
            <a:solidFill>
              <a:srgbClr val="FF9900"/>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6600"/>
              </a:buClr>
              <a:buSzTx/>
              <a:buFontTx/>
              <a:buChar char="»"/>
              <a:tabLst/>
              <a:defRPr/>
            </a:pPr>
            <a:r>
              <a:rPr lang="el-GR" sz="2200" i="0" kern="0" noProof="0" dirty="0">
                <a:solidFill>
                  <a:srgbClr val="FF6600"/>
                </a:solidFill>
                <a:latin typeface="+mn-lt"/>
              </a:rPr>
              <a:t>Εξελίξεις στο δελτίο καιρού </a:t>
            </a:r>
            <a:r>
              <a:rPr lang="el-GR" sz="2200" i="0" kern="0" dirty="0">
                <a:solidFill>
                  <a:srgbClr val="FF6600"/>
                </a:solidFill>
                <a:latin typeface="+mn-lt"/>
              </a:rPr>
              <a:t>μετά το </a:t>
            </a:r>
            <a:r>
              <a:rPr lang="el-GR" sz="2200" i="0" kern="0" noProof="0" dirty="0" err="1">
                <a:solidFill>
                  <a:srgbClr val="FF6600"/>
                </a:solidFill>
                <a:latin typeface="+mn-lt"/>
              </a:rPr>
              <a:t>Σηφιανού</a:t>
            </a:r>
            <a:r>
              <a:rPr lang="el-GR" sz="2200" i="0" kern="0" noProof="0" dirty="0">
                <a:solidFill>
                  <a:srgbClr val="FF6600"/>
                </a:solidFill>
                <a:latin typeface="+mn-lt"/>
              </a:rPr>
              <a:t> &amp; </a:t>
            </a:r>
            <a:r>
              <a:rPr lang="el-GR" sz="2200" i="0" kern="0" noProof="0" dirty="0" err="1">
                <a:solidFill>
                  <a:srgbClr val="FF6600"/>
                </a:solidFill>
                <a:latin typeface="+mn-lt"/>
              </a:rPr>
              <a:t>Τζάννε</a:t>
            </a:r>
            <a:r>
              <a:rPr lang="el-GR" sz="2200" i="0" kern="0" noProof="0" dirty="0">
                <a:solidFill>
                  <a:srgbClr val="FF6600"/>
                </a:solidFill>
                <a:latin typeface="+mn-lt"/>
              </a:rPr>
              <a:t> (2001)</a:t>
            </a:r>
          </a:p>
          <a:p>
            <a:pPr marL="342900" marR="0" lvl="0" indent="-342900" algn="l" defTabSz="914400" rtl="0" eaLnBrk="0" fontAlgn="base" latinLnBrk="0" hangingPunct="0">
              <a:lnSpc>
                <a:spcPct val="100000"/>
              </a:lnSpc>
              <a:spcBef>
                <a:spcPct val="20000"/>
              </a:spcBef>
              <a:spcAft>
                <a:spcPct val="0"/>
              </a:spcAft>
              <a:buClr>
                <a:srgbClr val="FF6600"/>
              </a:buClr>
              <a:buSzTx/>
              <a:buFontTx/>
              <a:buChar char="»"/>
              <a:tabLst/>
              <a:defRPr/>
            </a:pPr>
            <a:r>
              <a:rPr kumimoji="0" lang="el-GR" sz="2200" b="0" i="0" u="none" strike="noStrike" kern="0" cap="none" spc="0" normalizeH="0" baseline="0" dirty="0">
                <a:ln>
                  <a:noFill/>
                </a:ln>
                <a:solidFill>
                  <a:srgbClr val="FF6600"/>
                </a:solidFill>
                <a:effectLst/>
                <a:uLnTx/>
                <a:uFillTx/>
                <a:latin typeface="+mn-lt"/>
                <a:ea typeface="+mn-ea"/>
                <a:cs typeface="+mn-cs"/>
              </a:rPr>
              <a:t>Σύγκριση με </a:t>
            </a:r>
            <a:r>
              <a:rPr lang="el-GR" sz="2200" i="0" kern="0" dirty="0">
                <a:solidFill>
                  <a:srgbClr val="FF6600"/>
                </a:solidFill>
                <a:latin typeface="+mn-lt"/>
              </a:rPr>
              <a:t>ξενόγλωσσα δελτία καιρού</a:t>
            </a:r>
            <a:endParaRPr lang="en-US" sz="2200" i="0" kern="0" dirty="0">
              <a:solidFill>
                <a:srgbClr val="FF6600"/>
              </a:solidFill>
              <a:latin typeface="+mn-lt"/>
            </a:endParaRPr>
          </a:p>
          <a:p>
            <a:pPr marL="342900" marR="0" lvl="0" indent="-342900" algn="l" defTabSz="914400" rtl="0" eaLnBrk="0" fontAlgn="base" latinLnBrk="0" hangingPunct="0">
              <a:lnSpc>
                <a:spcPct val="100000"/>
              </a:lnSpc>
              <a:spcBef>
                <a:spcPct val="20000"/>
              </a:spcBef>
              <a:spcAft>
                <a:spcPct val="0"/>
              </a:spcAft>
              <a:buClr>
                <a:srgbClr val="FF6600"/>
              </a:buClr>
              <a:buSzTx/>
              <a:buFontTx/>
              <a:buChar char="»"/>
              <a:tabLst/>
              <a:defRPr/>
            </a:pPr>
            <a:r>
              <a:rPr lang="el-GR" sz="2200" i="0" kern="0" dirty="0">
                <a:solidFill>
                  <a:srgbClr val="FF6600"/>
                </a:solidFill>
                <a:latin typeface="+mn-lt"/>
              </a:rPr>
              <a:t>Σύγκριση δελτίων σε διαφορετικά μέσα, ζώνες</a:t>
            </a:r>
          </a:p>
          <a:p>
            <a:pPr marL="342900" marR="0" lvl="0" indent="-342900" algn="l" defTabSz="914400" rtl="0" eaLnBrk="0" fontAlgn="base" latinLnBrk="0" hangingPunct="0">
              <a:lnSpc>
                <a:spcPct val="100000"/>
              </a:lnSpc>
              <a:spcBef>
                <a:spcPct val="20000"/>
              </a:spcBef>
              <a:spcAft>
                <a:spcPct val="0"/>
              </a:spcAft>
              <a:buClr>
                <a:srgbClr val="FF6600"/>
              </a:buClr>
              <a:buSzTx/>
              <a:buFontTx/>
              <a:buChar char="»"/>
              <a:tabLst/>
              <a:defRPr/>
            </a:pPr>
            <a:r>
              <a:rPr lang="el-GR" sz="2200" i="0" kern="0" dirty="0">
                <a:solidFill>
                  <a:srgbClr val="FF6600"/>
                </a:solidFill>
                <a:latin typeface="+mn-lt"/>
              </a:rPr>
              <a:t>Ο καιρός ως κεντρικό θέμα των ειδήσεων·</a:t>
            </a:r>
            <a:r>
              <a:rPr lang="en-GB" sz="2200" i="0" kern="0" dirty="0">
                <a:solidFill>
                  <a:srgbClr val="FF6600"/>
                </a:solidFill>
                <a:latin typeface="+mn-lt"/>
              </a:rPr>
              <a:t> </a:t>
            </a:r>
            <a:r>
              <a:rPr lang="el-GR" sz="2200" i="0" kern="0" dirty="0">
                <a:solidFill>
                  <a:srgbClr val="FF6600"/>
                </a:solidFill>
                <a:latin typeface="+mn-lt"/>
              </a:rPr>
              <a:t>η κλιματική αλλαγή και το δελτίο καιρού</a:t>
            </a:r>
            <a:endParaRPr lang="en-US" sz="2200" i="0" kern="0" dirty="0">
              <a:solidFill>
                <a:srgbClr val="FF6600"/>
              </a:solidFill>
              <a:latin typeface="+mn-lt"/>
            </a:endParaRPr>
          </a:p>
          <a:p>
            <a:pPr marL="342900" marR="0" lvl="0" indent="-342900" algn="l" defTabSz="914400" rtl="0" eaLnBrk="0" fontAlgn="base" latinLnBrk="0" hangingPunct="0">
              <a:lnSpc>
                <a:spcPct val="100000"/>
              </a:lnSpc>
              <a:spcBef>
                <a:spcPct val="20000"/>
              </a:spcBef>
              <a:spcAft>
                <a:spcPct val="0"/>
              </a:spcAft>
              <a:buClr>
                <a:srgbClr val="FF6600"/>
              </a:buClr>
              <a:buSzTx/>
              <a:buFontTx/>
              <a:buChar char="»"/>
              <a:tabLst/>
              <a:defRPr/>
            </a:pPr>
            <a:r>
              <a:rPr lang="el-GR" sz="2200" i="0" kern="0" dirty="0">
                <a:solidFill>
                  <a:srgbClr val="FF6600"/>
                </a:solidFill>
                <a:latin typeface="+mn-lt"/>
              </a:rPr>
              <a:t>Ακουστικές μάσκες, γραμματικά χαρακτηριστικά, …</a:t>
            </a:r>
          </a:p>
          <a:p>
            <a:pPr marL="342900" indent="-342900" algn="l">
              <a:spcBef>
                <a:spcPct val="20000"/>
              </a:spcBef>
              <a:buClr>
                <a:srgbClr val="FF6600"/>
              </a:buClr>
              <a:buFontTx/>
              <a:buChar char="»"/>
              <a:defRPr/>
            </a:pPr>
            <a:endParaRPr lang="el-GR" sz="1600" i="0" kern="0" dirty="0">
              <a:solidFill>
                <a:srgbClr val="333333"/>
              </a:solidFill>
              <a:latin typeface="+mn-lt"/>
            </a:endParaRPr>
          </a:p>
          <a:p>
            <a:pPr marL="342900" indent="-342900" algn="l">
              <a:spcBef>
                <a:spcPct val="20000"/>
              </a:spcBef>
              <a:buClr>
                <a:srgbClr val="FF6600"/>
              </a:buClr>
              <a:buFontTx/>
              <a:buChar char="»"/>
              <a:defRPr/>
            </a:pPr>
            <a:r>
              <a:rPr lang="en-US" sz="1600" i="0" kern="0" dirty="0">
                <a:solidFill>
                  <a:srgbClr val="333333"/>
                </a:solidFill>
                <a:latin typeface="+mn-lt"/>
              </a:rPr>
              <a:t>https://www.in.gr/2022/10/10/greece/marousakis-prosoxi-epikindyna-kairika-fainomena-tin-triti/</a:t>
            </a:r>
            <a:r>
              <a:rPr lang="el-GR" sz="1600" i="0" kern="0" dirty="0">
                <a:solidFill>
                  <a:srgbClr val="333333"/>
                </a:solidFill>
                <a:latin typeface="+mn-lt"/>
              </a:rPr>
              <a:t> </a:t>
            </a:r>
            <a:r>
              <a:rPr lang="el-GR" sz="2000" b="1" i="0" kern="0" dirty="0">
                <a:solidFill>
                  <a:srgbClr val="FF9900"/>
                </a:solidFill>
                <a:latin typeface="+mn-lt"/>
                <a:sym typeface="Wingdings" panose="05000000000000000000" pitchFamily="2" charset="2"/>
              </a:rPr>
              <a:t></a:t>
            </a:r>
            <a:r>
              <a:rPr lang="el-GR" sz="1600" i="0" kern="0" dirty="0">
                <a:solidFill>
                  <a:srgbClr val="333333"/>
                </a:solidFill>
                <a:latin typeface="+mn-lt"/>
                <a:sym typeface="Wingdings" panose="05000000000000000000" pitchFamily="2" charset="2"/>
              </a:rPr>
              <a:t> «</a:t>
            </a:r>
            <a:r>
              <a:rPr lang="el-GR" sz="1600" i="0" kern="0" dirty="0" err="1">
                <a:solidFill>
                  <a:srgbClr val="333333"/>
                </a:solidFill>
                <a:latin typeface="+mn-lt"/>
                <a:sym typeface="Wingdings" panose="05000000000000000000" pitchFamily="2" charset="2"/>
              </a:rPr>
              <a:t>Μαρουσάκης</a:t>
            </a:r>
            <a:r>
              <a:rPr lang="el-GR" sz="1600" i="0" kern="0" dirty="0">
                <a:solidFill>
                  <a:srgbClr val="333333"/>
                </a:solidFill>
                <a:latin typeface="+mn-lt"/>
                <a:sym typeface="Wingdings" panose="05000000000000000000" pitchFamily="2" charset="2"/>
              </a:rPr>
              <a:t>: Προσοχή – Επικίνδυνα καιρικά φαινόμενα την Τρίτη», </a:t>
            </a:r>
            <a:r>
              <a:rPr lang="en-GB" sz="1600" i="0" kern="0" dirty="0">
                <a:solidFill>
                  <a:srgbClr val="333333"/>
                </a:solidFill>
                <a:latin typeface="+mn-lt"/>
                <a:sym typeface="Wingdings" panose="05000000000000000000" pitchFamily="2" charset="2"/>
              </a:rPr>
              <a:t>in.gr 10/10/2022, </a:t>
            </a:r>
            <a:r>
              <a:rPr lang="en-US" sz="1600" i="0" kern="0" dirty="0">
                <a:solidFill>
                  <a:srgbClr val="333333"/>
                </a:solidFill>
                <a:latin typeface="+mn-lt"/>
              </a:rPr>
              <a:t>https://www.in.gr/2022/10/10/greece/marousakis-prosoxi-epikindyna-kairika-fainomena-tin-triti/</a:t>
            </a:r>
            <a:endParaRPr lang="el-GR" sz="1600" i="0" kern="0" dirty="0">
              <a:solidFill>
                <a:srgbClr val="333333"/>
              </a:solidFill>
              <a:latin typeface="+mn-lt"/>
            </a:endParaRPr>
          </a:p>
          <a:p>
            <a:pPr marL="342900" marR="0" lvl="0" indent="-342900" algn="l" defTabSz="914400" rtl="0" eaLnBrk="0" fontAlgn="base" latinLnBrk="0" hangingPunct="0">
              <a:lnSpc>
                <a:spcPct val="100000"/>
              </a:lnSpc>
              <a:spcBef>
                <a:spcPct val="20000"/>
              </a:spcBef>
              <a:spcAft>
                <a:spcPct val="0"/>
              </a:spcAft>
              <a:buClr>
                <a:srgbClr val="FF6600"/>
              </a:buClr>
              <a:buSzTx/>
              <a:buFontTx/>
              <a:buChar char="»"/>
              <a:tabLst/>
              <a:defRPr/>
            </a:pPr>
            <a:r>
              <a:rPr lang="en-US" sz="1600" i="0" kern="0" dirty="0">
                <a:solidFill>
                  <a:srgbClr val="333333"/>
                </a:solidFill>
                <a:latin typeface="+mn-lt"/>
              </a:rPr>
              <a:t>https://www.in.gr/tags/%CE%BA%CE%B1%CE%B9%CF%81%CF%8C%CF%82/</a:t>
            </a:r>
            <a:r>
              <a:rPr kumimoji="0" lang="el-GR" sz="1600" b="0" i="0" u="none" strike="noStrike" kern="0" cap="none" spc="0" normalizeH="0" baseline="0" noProof="0" dirty="0">
                <a:ln>
                  <a:noFill/>
                </a:ln>
                <a:solidFill>
                  <a:srgbClr val="333333"/>
                </a:solidFill>
                <a:effectLst/>
                <a:uLnTx/>
                <a:uFillTx/>
                <a:latin typeface="+mn-lt"/>
                <a:ea typeface="+mn-ea"/>
                <a:cs typeface="+mn-cs"/>
              </a:rPr>
              <a:t> </a:t>
            </a:r>
            <a:r>
              <a:rPr kumimoji="0" lang="el-GR" sz="2000" b="1" i="0" u="none" strike="noStrike" kern="0" cap="none" spc="0" normalizeH="0" baseline="0" noProof="0" dirty="0">
                <a:ln>
                  <a:noFill/>
                </a:ln>
                <a:solidFill>
                  <a:srgbClr val="FF9900"/>
                </a:solidFill>
                <a:effectLst/>
                <a:uLnTx/>
                <a:uFillTx/>
                <a:latin typeface="+mn-lt"/>
                <a:ea typeface="+mn-ea"/>
                <a:cs typeface="+mn-cs"/>
                <a:sym typeface="Wingdings" panose="05000000000000000000" pitchFamily="2" charset="2"/>
              </a:rPr>
              <a:t></a:t>
            </a:r>
            <a:r>
              <a:rPr kumimoji="0" lang="el-GR" sz="1600" b="0" i="0" u="none" strike="noStrike" kern="0" cap="none" spc="0" normalizeH="0" baseline="0" noProof="0" dirty="0">
                <a:ln>
                  <a:noFill/>
                </a:ln>
                <a:solidFill>
                  <a:srgbClr val="333333"/>
                </a:solidFill>
                <a:effectLst/>
                <a:uLnTx/>
                <a:uFillTx/>
                <a:latin typeface="+mn-lt"/>
                <a:ea typeface="+mn-ea"/>
                <a:cs typeface="+mn-cs"/>
                <a:sym typeface="Wingdings" panose="05000000000000000000" pitchFamily="2" charset="2"/>
              </a:rPr>
              <a:t> </a:t>
            </a:r>
            <a:r>
              <a:rPr kumimoji="0" lang="en-US" sz="1600" b="0" i="0" u="none" strike="noStrike" kern="0" cap="none" spc="0" normalizeH="0" baseline="0" noProof="0" dirty="0">
                <a:ln>
                  <a:noFill/>
                </a:ln>
                <a:solidFill>
                  <a:srgbClr val="333333"/>
                </a:solidFill>
                <a:effectLst/>
                <a:uLnTx/>
                <a:uFillTx/>
                <a:latin typeface="+mn-lt"/>
                <a:ea typeface="+mn-ea"/>
                <a:cs typeface="+mn-cs"/>
                <a:sym typeface="Wingdings" panose="05000000000000000000" pitchFamily="2" charset="2"/>
              </a:rPr>
              <a:t>https://www.in.gr/tags/</a:t>
            </a:r>
            <a:r>
              <a:rPr lang="el-GR" sz="1600" i="0" kern="0" dirty="0">
                <a:solidFill>
                  <a:srgbClr val="333333"/>
                </a:solidFill>
                <a:latin typeface="+mn-lt"/>
                <a:sym typeface="Wingdings" panose="05000000000000000000" pitchFamily="2" charset="2"/>
              </a:rPr>
              <a:t>καιρός</a:t>
            </a:r>
            <a:r>
              <a:rPr kumimoji="0" lang="en-US" sz="1600" b="0" i="0" u="none" strike="noStrike" kern="0" cap="none" spc="0" normalizeH="0" baseline="0" noProof="0" dirty="0">
                <a:ln>
                  <a:noFill/>
                </a:ln>
                <a:solidFill>
                  <a:srgbClr val="333333"/>
                </a:solidFill>
                <a:effectLst/>
                <a:uLnTx/>
                <a:uFillTx/>
                <a:latin typeface="+mn-lt"/>
                <a:ea typeface="+mn-ea"/>
                <a:cs typeface="+mn-cs"/>
                <a:sym typeface="Wingdings" panose="05000000000000000000" pitchFamily="2" charset="2"/>
              </a:rPr>
              <a:t>/</a:t>
            </a:r>
            <a:endParaRPr kumimoji="0" lang="el-GR" sz="1600" b="0" i="0" u="none" strike="noStrike" kern="0" cap="none" spc="0" normalizeH="0" baseline="0" noProof="0" dirty="0">
              <a:ln>
                <a:noFill/>
              </a:ln>
              <a:solidFill>
                <a:srgbClr val="333333"/>
              </a:solidFill>
              <a:effectLst/>
              <a:uLnTx/>
              <a:uFillTx/>
              <a:latin typeface="+mn-lt"/>
              <a:ea typeface="+mn-ea"/>
              <a:cs typeface="+mn-cs"/>
            </a:endParaRPr>
          </a:p>
        </p:txBody>
      </p:sp>
    </p:spTree>
    <p:extLst>
      <p:ext uri="{BB962C8B-B14F-4D97-AF65-F5344CB8AC3E}">
        <p14:creationId xmlns:p14="http://schemas.microsoft.com/office/powerpoint/2010/main" val="2866624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lstStyle/>
          <a:p>
            <a:r>
              <a:rPr lang="el-GR"/>
              <a:t>Φόρμες προς συμπλήρωση</a:t>
            </a:r>
          </a:p>
        </p:txBody>
      </p:sp>
      <p:sp>
        <p:nvSpPr>
          <p:cNvPr id="5" name="4 - Θέση αριθμού διαφάνειας"/>
          <p:cNvSpPr>
            <a:spLocks noGrp="1"/>
          </p:cNvSpPr>
          <p:nvPr>
            <p:ph type="sldNum" sz="quarter" idx="10"/>
          </p:nvPr>
        </p:nvSpPr>
        <p:spPr/>
        <p:txBody>
          <a:bodyPr/>
          <a:lstStyle/>
          <a:p>
            <a:pPr>
              <a:defRPr/>
            </a:pPr>
            <a:fld id="{2749E051-C5DF-4613-A19A-1DD916C3000A}" type="slidenum">
              <a:rPr lang="en-US" smtClean="0"/>
              <a:pPr>
                <a:defRPr/>
              </a:pPr>
              <a:t>3</a:t>
            </a:fld>
            <a:endParaRPr lang="en-US" sz="1400">
              <a:latin typeface="Times New Roman" pitchFamily="18" charset="0"/>
            </a:endParaRPr>
          </a:p>
        </p:txBody>
      </p:sp>
      <p:pic>
        <p:nvPicPr>
          <p:cNvPr id="4100" name="Picture 2" descr="http://news247.gr/newspapers/Morning/i_kathimerini/article3071452.ece/BINARY/w620/19825506.jpg"/>
          <p:cNvPicPr>
            <a:picLocks noChangeAspect="1" noChangeArrowheads="1"/>
          </p:cNvPicPr>
          <p:nvPr/>
        </p:nvPicPr>
        <p:blipFill>
          <a:blip r:embed="rId2" cstate="print"/>
          <a:srcRect/>
          <a:stretch>
            <a:fillRect/>
          </a:stretch>
        </p:blipFill>
        <p:spPr bwMode="auto">
          <a:xfrm>
            <a:off x="950165" y="982797"/>
            <a:ext cx="3455988" cy="5564188"/>
          </a:xfrm>
          <a:prstGeom prst="rect">
            <a:avLst/>
          </a:prstGeom>
          <a:noFill/>
          <a:ln w="9525">
            <a:noFill/>
            <a:miter lim="800000"/>
            <a:headEnd/>
            <a:tailEnd/>
          </a:ln>
        </p:spPr>
      </p:pic>
      <p:pic>
        <p:nvPicPr>
          <p:cNvPr id="3" name="Picture 2">
            <a:extLst>
              <a:ext uri="{FF2B5EF4-FFF2-40B4-BE49-F238E27FC236}">
                <a16:creationId xmlns:a16="http://schemas.microsoft.com/office/drawing/2014/main" id="{F66D2F9F-D095-EA74-C40E-69BC1E4B4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990727"/>
            <a:ext cx="3747246" cy="55694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1 - Τίτλος"/>
          <p:cNvSpPr>
            <a:spLocks noGrp="1"/>
          </p:cNvSpPr>
          <p:nvPr>
            <p:ph type="title"/>
          </p:nvPr>
        </p:nvSpPr>
        <p:spPr/>
        <p:txBody>
          <a:bodyPr/>
          <a:lstStyle/>
          <a:p>
            <a:r>
              <a:rPr lang="el-GR"/>
              <a:t>Φόρμες πληροφόρησης</a:t>
            </a:r>
          </a:p>
        </p:txBody>
      </p:sp>
      <p:sp>
        <p:nvSpPr>
          <p:cNvPr id="4" name="3 - Θέση αριθμού διαφάνειας"/>
          <p:cNvSpPr>
            <a:spLocks noGrp="1"/>
          </p:cNvSpPr>
          <p:nvPr>
            <p:ph type="sldNum" sz="quarter" idx="10"/>
          </p:nvPr>
        </p:nvSpPr>
        <p:spPr/>
        <p:txBody>
          <a:bodyPr/>
          <a:lstStyle/>
          <a:p>
            <a:pPr>
              <a:defRPr/>
            </a:pPr>
            <a:fld id="{8378279C-28F9-4AB5-B6BC-0C6B564829A0}" type="slidenum">
              <a:rPr lang="en-US" smtClean="0"/>
              <a:pPr>
                <a:defRPr/>
              </a:pPr>
              <a:t>4</a:t>
            </a:fld>
            <a:endParaRPr lang="en-US" sz="1400">
              <a:latin typeface="Times New Roman" pitchFamily="18" charset="0"/>
            </a:endParaRPr>
          </a:p>
        </p:txBody>
      </p:sp>
      <p:pic>
        <p:nvPicPr>
          <p:cNvPr id="1029" name="Picture 2"/>
          <p:cNvPicPr>
            <a:picLocks noChangeAspect="1" noChangeArrowheads="1"/>
          </p:cNvPicPr>
          <p:nvPr/>
        </p:nvPicPr>
        <p:blipFill>
          <a:blip r:embed="rId2" cstate="print"/>
          <a:srcRect/>
          <a:stretch>
            <a:fillRect/>
          </a:stretch>
        </p:blipFill>
        <p:spPr bwMode="auto">
          <a:xfrm>
            <a:off x="611188" y="1268413"/>
            <a:ext cx="4572000" cy="4787900"/>
          </a:xfrm>
          <a:prstGeom prst="rect">
            <a:avLst/>
          </a:prstGeom>
          <a:noFill/>
          <a:ln w="9525">
            <a:noFill/>
            <a:miter lim="800000"/>
            <a:headEnd/>
            <a:tailEnd/>
          </a:ln>
        </p:spPr>
      </p:pic>
      <p:graphicFrame>
        <p:nvGraphicFramePr>
          <p:cNvPr id="1026" name="Object 3"/>
          <p:cNvGraphicFramePr>
            <a:graphicFrameLocks noChangeAspect="1"/>
          </p:cNvGraphicFramePr>
          <p:nvPr/>
        </p:nvGraphicFramePr>
        <p:xfrm>
          <a:off x="4211638" y="981075"/>
          <a:ext cx="4032250" cy="5473700"/>
        </p:xfrm>
        <a:graphic>
          <a:graphicData uri="http://schemas.openxmlformats.org/presentationml/2006/ole">
            <mc:AlternateContent xmlns:mc="http://schemas.openxmlformats.org/markup-compatibility/2006">
              <mc:Choice xmlns:v="urn:schemas-microsoft-com:vml" Requires="v">
                <p:oleObj name="Acrobat Document" r:id="rId3" imgW="7562715" imgH="10258425" progId="AcroExch.Document.DC">
                  <p:embed/>
                </p:oleObj>
              </mc:Choice>
              <mc:Fallback>
                <p:oleObj name="Acrobat Document" r:id="rId3" imgW="7562715" imgH="10258425" progId="AcroExch.Document.DC">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981075"/>
                        <a:ext cx="4032250" cy="5473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 Θέση αριθμού διαφάνειας"/>
          <p:cNvSpPr>
            <a:spLocks noGrp="1"/>
          </p:cNvSpPr>
          <p:nvPr>
            <p:ph type="sldNum" sz="quarter" idx="10"/>
          </p:nvPr>
        </p:nvSpPr>
        <p:spPr/>
        <p:txBody>
          <a:bodyPr/>
          <a:lstStyle/>
          <a:p>
            <a:pPr>
              <a:defRPr/>
            </a:pPr>
            <a:fld id="{D81F9CBD-3FB5-47FA-9A73-4171291FDD4B}" type="slidenum">
              <a:rPr lang="en-US"/>
              <a:pPr>
                <a:defRPr/>
              </a:pPr>
              <a:t>5</a:t>
            </a:fld>
            <a:endParaRPr lang="en-US" sz="1400">
              <a:latin typeface="Times New Roman" pitchFamily="18" charset="0"/>
            </a:endParaRPr>
          </a:p>
        </p:txBody>
      </p:sp>
      <p:sp>
        <p:nvSpPr>
          <p:cNvPr id="26627" name="Rectangle 2"/>
          <p:cNvSpPr>
            <a:spLocks noGrp="1" noChangeArrowheads="1"/>
          </p:cNvSpPr>
          <p:nvPr>
            <p:ph type="title"/>
          </p:nvPr>
        </p:nvSpPr>
        <p:spPr/>
        <p:txBody>
          <a:bodyPr/>
          <a:lstStyle/>
          <a:p>
            <a:r>
              <a:rPr lang="el-GR"/>
              <a:t>Φόρμες πληροφόρησης</a:t>
            </a:r>
          </a:p>
        </p:txBody>
      </p:sp>
      <p:sp>
        <p:nvSpPr>
          <p:cNvPr id="26628" name="AutoShape 3"/>
          <p:cNvSpPr>
            <a:spLocks noChangeArrowheads="1"/>
          </p:cNvSpPr>
          <p:nvPr/>
        </p:nvSpPr>
        <p:spPr bwMode="auto">
          <a:xfrm rot="-5400000">
            <a:off x="4175920" y="-638969"/>
            <a:ext cx="792162" cy="8207375"/>
          </a:xfrm>
          <a:prstGeom prst="upDownArrow">
            <a:avLst>
              <a:gd name="adj1" fmla="val 50000"/>
              <a:gd name="adj2" fmla="val 207215"/>
            </a:avLst>
          </a:prstGeom>
          <a:solidFill>
            <a:srgbClr val="FF6600"/>
          </a:solidFill>
          <a:ln w="9525">
            <a:solidFill>
              <a:schemeClr val="tx1"/>
            </a:solidFill>
            <a:miter lim="800000"/>
            <a:headEnd/>
            <a:tailEnd/>
          </a:ln>
        </p:spPr>
        <p:txBody>
          <a:bodyPr vert="eaVert" wrap="none" anchor="ctr"/>
          <a:lstStyle/>
          <a:p>
            <a:pPr algn="l"/>
            <a:r>
              <a:rPr lang="el-GR" sz="1600" b="1" i="0">
                <a:latin typeface="Verdana" pitchFamily="34" charset="0"/>
              </a:rPr>
              <a:t>Μονολογικότητα</a:t>
            </a:r>
            <a:r>
              <a:rPr lang="en-US" sz="1600" b="1" i="0">
                <a:latin typeface="Verdana" pitchFamily="34" charset="0"/>
              </a:rPr>
              <a:t>			</a:t>
            </a:r>
            <a:r>
              <a:rPr lang="el-GR" sz="1600" b="1" i="0">
                <a:latin typeface="Verdana" pitchFamily="34" charset="0"/>
              </a:rPr>
              <a:t>      Διαλογικότητα</a:t>
            </a:r>
          </a:p>
        </p:txBody>
      </p:sp>
      <p:sp>
        <p:nvSpPr>
          <p:cNvPr id="26629" name="AutoShape 4"/>
          <p:cNvSpPr>
            <a:spLocks noChangeArrowheads="1"/>
          </p:cNvSpPr>
          <p:nvPr/>
        </p:nvSpPr>
        <p:spPr bwMode="auto">
          <a:xfrm rot="-5400000">
            <a:off x="1871662" y="3249613"/>
            <a:ext cx="5400675" cy="863600"/>
          </a:xfrm>
          <a:prstGeom prst="leftRightArrow">
            <a:avLst>
              <a:gd name="adj1" fmla="val 50000"/>
              <a:gd name="adj2" fmla="val 125074"/>
            </a:avLst>
          </a:prstGeom>
          <a:solidFill>
            <a:srgbClr val="FF6600"/>
          </a:solidFill>
          <a:ln w="9525">
            <a:solidFill>
              <a:schemeClr val="tx1"/>
            </a:solidFill>
            <a:miter lim="800000"/>
            <a:headEnd/>
            <a:tailEnd/>
          </a:ln>
        </p:spPr>
        <p:txBody>
          <a:bodyPr wrap="none" anchor="ctr"/>
          <a:lstStyle/>
          <a:p>
            <a:pPr algn="l"/>
            <a:r>
              <a:rPr lang="el-GR" sz="1600" b="1" i="0">
                <a:latin typeface="Verdana" pitchFamily="34" charset="0"/>
              </a:rPr>
              <a:t>Ατυποποίηση		   Τυποποίηση</a:t>
            </a:r>
          </a:p>
        </p:txBody>
      </p:sp>
      <p:sp>
        <p:nvSpPr>
          <p:cNvPr id="563205" name="Text Box 5"/>
          <p:cNvSpPr txBox="1">
            <a:spLocks noChangeArrowheads="1"/>
          </p:cNvSpPr>
          <p:nvPr/>
        </p:nvSpPr>
        <p:spPr bwMode="auto">
          <a:xfrm>
            <a:off x="468313" y="1052513"/>
            <a:ext cx="3024187" cy="942975"/>
          </a:xfrm>
          <a:prstGeom prst="rect">
            <a:avLst/>
          </a:prstGeom>
          <a:solidFill>
            <a:srgbClr val="FF6600">
              <a:alpha val="79999"/>
            </a:srgbClr>
          </a:solidFill>
          <a:ln w="9525">
            <a:noFill/>
            <a:miter lim="800000"/>
            <a:headEnd/>
            <a:tailEnd/>
          </a:ln>
        </p:spPr>
        <p:txBody>
          <a:bodyPr>
            <a:spAutoFit/>
          </a:bodyPr>
          <a:lstStyle/>
          <a:p>
            <a:r>
              <a:rPr lang="el-GR" sz="1400" b="1" i="0">
                <a:latin typeface="Verdana" pitchFamily="34" charset="0"/>
              </a:rPr>
              <a:t>Φαρμακεία, </a:t>
            </a:r>
          </a:p>
          <a:p>
            <a:r>
              <a:rPr lang="el-GR" sz="1400" b="1" i="0">
                <a:latin typeface="Verdana" pitchFamily="34" charset="0"/>
              </a:rPr>
              <a:t>Αναχωρήσεις πλοίων, </a:t>
            </a:r>
          </a:p>
          <a:p>
            <a:r>
              <a:rPr lang="el-GR" sz="1400" b="1" i="0">
                <a:latin typeface="Verdana" pitchFamily="34" charset="0"/>
              </a:rPr>
              <a:t>Ανακοινώσεις ΚΤΕΟ, </a:t>
            </a:r>
            <a:br>
              <a:rPr lang="el-GR" sz="1400" b="1" i="0">
                <a:latin typeface="Verdana" pitchFamily="34" charset="0"/>
              </a:rPr>
            </a:br>
            <a:r>
              <a:rPr lang="el-GR" sz="1400" b="1" i="0">
                <a:latin typeface="Verdana" pitchFamily="34" charset="0"/>
              </a:rPr>
              <a:t>Χρηματιστηριακοί πίνακες</a:t>
            </a:r>
            <a:endParaRPr lang="de-DE" sz="1400" b="1" i="0">
              <a:latin typeface="Verdana" pitchFamily="34" charset="0"/>
            </a:endParaRPr>
          </a:p>
        </p:txBody>
      </p:sp>
      <p:sp>
        <p:nvSpPr>
          <p:cNvPr id="563206" name="Text Box 6"/>
          <p:cNvSpPr txBox="1">
            <a:spLocks noChangeArrowheads="1"/>
          </p:cNvSpPr>
          <p:nvPr/>
        </p:nvSpPr>
        <p:spPr bwMode="auto">
          <a:xfrm>
            <a:off x="827088" y="2060575"/>
            <a:ext cx="2160587" cy="517525"/>
          </a:xfrm>
          <a:prstGeom prst="rect">
            <a:avLst/>
          </a:prstGeom>
          <a:solidFill>
            <a:srgbClr val="FF6600">
              <a:alpha val="79999"/>
            </a:srgbClr>
          </a:solidFill>
          <a:ln w="9525">
            <a:noFill/>
            <a:miter lim="800000"/>
            <a:headEnd/>
            <a:tailEnd/>
          </a:ln>
        </p:spPr>
        <p:txBody>
          <a:bodyPr>
            <a:spAutoFit/>
          </a:bodyPr>
          <a:lstStyle/>
          <a:p>
            <a:r>
              <a:rPr lang="el-GR" sz="1400" b="1" i="0">
                <a:latin typeface="Verdana" pitchFamily="34" charset="0"/>
              </a:rPr>
              <a:t>Μικρές αγγελίες</a:t>
            </a:r>
            <a:br>
              <a:rPr lang="el-GR" sz="1400" b="1" i="0">
                <a:latin typeface="Verdana" pitchFamily="34" charset="0"/>
              </a:rPr>
            </a:br>
            <a:r>
              <a:rPr lang="el-GR" sz="1400" b="1" i="0">
                <a:latin typeface="Verdana" pitchFamily="34" charset="0"/>
              </a:rPr>
              <a:t>Κοινωνικά</a:t>
            </a:r>
            <a:endParaRPr lang="de-DE" sz="1400" b="1" i="0">
              <a:latin typeface="Verdana" pitchFamily="34" charset="0"/>
            </a:endParaRPr>
          </a:p>
        </p:txBody>
      </p:sp>
      <p:sp>
        <p:nvSpPr>
          <p:cNvPr id="563207" name="Text Box 7"/>
          <p:cNvSpPr txBox="1">
            <a:spLocks noChangeArrowheads="1"/>
          </p:cNvSpPr>
          <p:nvPr/>
        </p:nvSpPr>
        <p:spPr bwMode="auto">
          <a:xfrm>
            <a:off x="1763713" y="2492375"/>
            <a:ext cx="1079500" cy="517525"/>
          </a:xfrm>
          <a:prstGeom prst="rect">
            <a:avLst/>
          </a:prstGeom>
          <a:solidFill>
            <a:srgbClr val="FF6600">
              <a:alpha val="79999"/>
            </a:srgbClr>
          </a:solidFill>
          <a:ln w="9525">
            <a:noFill/>
            <a:miter lim="800000"/>
            <a:headEnd/>
            <a:tailEnd/>
          </a:ln>
        </p:spPr>
        <p:txBody>
          <a:bodyPr>
            <a:spAutoFit/>
          </a:bodyPr>
          <a:lstStyle/>
          <a:p>
            <a:r>
              <a:rPr lang="el-GR" sz="1400" b="1" i="0">
                <a:latin typeface="Verdana" pitchFamily="34" charset="0"/>
              </a:rPr>
              <a:t>Δελτία </a:t>
            </a:r>
            <a:br>
              <a:rPr lang="en-US" sz="1400" b="1" i="0">
                <a:latin typeface="Verdana" pitchFamily="34" charset="0"/>
              </a:rPr>
            </a:br>
            <a:r>
              <a:rPr lang="el-GR" sz="1400" b="1" i="0">
                <a:latin typeface="Verdana" pitchFamily="34" charset="0"/>
              </a:rPr>
              <a:t>καιρού</a:t>
            </a:r>
            <a:endParaRPr lang="de-DE" sz="1400" b="1" i="0">
              <a:latin typeface="Verdana" pitchFamily="34" charset="0"/>
            </a:endParaRPr>
          </a:p>
        </p:txBody>
      </p:sp>
      <p:sp>
        <p:nvSpPr>
          <p:cNvPr id="563208" name="Text Box 8"/>
          <p:cNvSpPr txBox="1">
            <a:spLocks noChangeArrowheads="1"/>
          </p:cNvSpPr>
          <p:nvPr/>
        </p:nvSpPr>
        <p:spPr bwMode="auto">
          <a:xfrm>
            <a:off x="2916238" y="2767013"/>
            <a:ext cx="2951906" cy="307777"/>
          </a:xfrm>
          <a:prstGeom prst="rect">
            <a:avLst/>
          </a:prstGeom>
          <a:solidFill>
            <a:srgbClr val="FF6600">
              <a:alpha val="79999"/>
            </a:srgbClr>
          </a:solidFill>
          <a:ln w="9525">
            <a:noFill/>
            <a:miter lim="800000"/>
            <a:headEnd/>
            <a:tailEnd/>
          </a:ln>
        </p:spPr>
        <p:txBody>
          <a:bodyPr wrap="square">
            <a:spAutoFit/>
          </a:bodyPr>
          <a:lstStyle/>
          <a:p>
            <a:r>
              <a:rPr lang="el-GR" sz="1400" b="1" i="0">
                <a:latin typeface="Verdana" pitchFamily="34" charset="0"/>
              </a:rPr>
              <a:t>Αθλητική ειδησεογραφία</a:t>
            </a:r>
            <a:endParaRPr lang="de-DE" sz="1400" b="1" i="0">
              <a:latin typeface="Verdan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0"/>
          </p:nvPr>
        </p:nvSpPr>
        <p:spPr/>
        <p:txBody>
          <a:bodyPr/>
          <a:lstStyle/>
          <a:p>
            <a:pPr>
              <a:defRPr/>
            </a:pPr>
            <a:fld id="{C8E7099B-003F-41BC-B623-8876064181F4}" type="slidenum">
              <a:rPr lang="en-US"/>
              <a:pPr>
                <a:defRPr/>
              </a:pPr>
              <a:t>6</a:t>
            </a:fld>
            <a:endParaRPr lang="en-US" sz="1400">
              <a:latin typeface="Times New Roman" pitchFamily="18" charset="0"/>
            </a:endParaRPr>
          </a:p>
        </p:txBody>
      </p:sp>
      <p:sp>
        <p:nvSpPr>
          <p:cNvPr id="6147" name="Rectangle 2"/>
          <p:cNvSpPr>
            <a:spLocks noGrp="1" noChangeArrowheads="1"/>
          </p:cNvSpPr>
          <p:nvPr>
            <p:ph type="title"/>
          </p:nvPr>
        </p:nvSpPr>
        <p:spPr/>
        <p:txBody>
          <a:bodyPr/>
          <a:lstStyle/>
          <a:p>
            <a:r>
              <a:rPr lang="el-GR"/>
              <a:t>Φόρμες πληροφόρησης: Δελτία καιρού (</a:t>
            </a:r>
            <a:r>
              <a:rPr lang="el-GR" i="1"/>
              <a:t>Το Βήμα</a:t>
            </a:r>
            <a:r>
              <a:rPr lang="el-GR"/>
              <a:t>)</a:t>
            </a:r>
          </a:p>
        </p:txBody>
      </p:sp>
      <p:pic>
        <p:nvPicPr>
          <p:cNvPr id="6148" name="Picture 3" descr="http___assets"/>
          <p:cNvPicPr>
            <a:picLocks noGrp="1" noChangeAspect="1" noChangeArrowheads="1"/>
          </p:cNvPicPr>
          <p:nvPr>
            <p:ph type="body" idx="1"/>
          </p:nvPr>
        </p:nvPicPr>
        <p:blipFill>
          <a:blip r:embed="rId2" cstate="print"/>
          <a:srcRect/>
          <a:stretch>
            <a:fillRect/>
          </a:stretch>
        </p:blipFill>
        <p:spPr>
          <a:xfrm>
            <a:off x="2563813" y="981075"/>
            <a:ext cx="4016375" cy="5619750"/>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0"/>
          </p:nvPr>
        </p:nvSpPr>
        <p:spPr/>
        <p:txBody>
          <a:bodyPr/>
          <a:lstStyle/>
          <a:p>
            <a:pPr>
              <a:defRPr/>
            </a:pPr>
            <a:fld id="{A2287E30-C051-471A-A4DD-211C7A10F8DF}" type="slidenum">
              <a:rPr lang="en-US"/>
              <a:pPr>
                <a:defRPr/>
              </a:pPr>
              <a:t>7</a:t>
            </a:fld>
            <a:endParaRPr lang="en-US" sz="1400">
              <a:latin typeface="Times New Roman" pitchFamily="18" charset="0"/>
            </a:endParaRPr>
          </a:p>
        </p:txBody>
      </p:sp>
      <p:sp>
        <p:nvSpPr>
          <p:cNvPr id="7171" name="Rectangle 2"/>
          <p:cNvSpPr>
            <a:spLocks noGrp="1" noChangeArrowheads="1"/>
          </p:cNvSpPr>
          <p:nvPr>
            <p:ph type="title"/>
          </p:nvPr>
        </p:nvSpPr>
        <p:spPr/>
        <p:txBody>
          <a:bodyPr/>
          <a:lstStyle/>
          <a:p>
            <a:r>
              <a:rPr lang="el-GR"/>
              <a:t>Φόρμες πληροφόρησης: Δελτία καιρού </a:t>
            </a:r>
            <a:r>
              <a:rPr lang="en-US"/>
              <a:t>(</a:t>
            </a:r>
            <a:r>
              <a:rPr lang="el-GR" i="1"/>
              <a:t>Ελευθεροτυπία</a:t>
            </a:r>
            <a:r>
              <a:rPr lang="el-GR"/>
              <a:t>)</a:t>
            </a:r>
          </a:p>
        </p:txBody>
      </p:sp>
      <p:pic>
        <p:nvPicPr>
          <p:cNvPr id="7172" name="Picture 3" descr="dspphoto?id=236761"/>
          <p:cNvPicPr>
            <a:picLocks noChangeAspect="1" noChangeArrowheads="1"/>
          </p:cNvPicPr>
          <p:nvPr/>
        </p:nvPicPr>
        <p:blipFill>
          <a:blip r:embed="rId2" cstate="print"/>
          <a:srcRect/>
          <a:stretch>
            <a:fillRect/>
          </a:stretch>
        </p:blipFill>
        <p:spPr bwMode="auto">
          <a:xfrm>
            <a:off x="827088" y="992188"/>
            <a:ext cx="7535862" cy="531653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0"/>
          </p:nvPr>
        </p:nvSpPr>
        <p:spPr/>
        <p:txBody>
          <a:bodyPr/>
          <a:lstStyle/>
          <a:p>
            <a:pPr>
              <a:defRPr/>
            </a:pPr>
            <a:fld id="{378F11EA-3FB5-4557-B9D7-12C394D83C52}" type="slidenum">
              <a:rPr lang="en-US"/>
              <a:pPr>
                <a:defRPr/>
              </a:pPr>
              <a:t>8</a:t>
            </a:fld>
            <a:endParaRPr lang="en-US" sz="1400">
              <a:latin typeface="Times New Roman" pitchFamily="18" charset="0"/>
            </a:endParaRPr>
          </a:p>
        </p:txBody>
      </p:sp>
      <p:sp>
        <p:nvSpPr>
          <p:cNvPr id="8195" name="Rectangle 2"/>
          <p:cNvSpPr>
            <a:spLocks noGrp="1" noChangeArrowheads="1"/>
          </p:cNvSpPr>
          <p:nvPr>
            <p:ph type="title"/>
          </p:nvPr>
        </p:nvSpPr>
        <p:spPr/>
        <p:txBody>
          <a:bodyPr/>
          <a:lstStyle/>
          <a:p>
            <a:r>
              <a:rPr lang="el-GR"/>
              <a:t>Φόρμες πληροφόρησης: Δελτία καιρού (</a:t>
            </a:r>
            <a:r>
              <a:rPr lang="el-GR" i="1"/>
              <a:t>Ελευθεροτυπία</a:t>
            </a:r>
            <a:r>
              <a:rPr lang="el-GR"/>
              <a:t>)</a:t>
            </a:r>
          </a:p>
        </p:txBody>
      </p:sp>
      <p:sp>
        <p:nvSpPr>
          <p:cNvPr id="8196" name="Rectangle 3"/>
          <p:cNvSpPr>
            <a:spLocks noGrp="1" noChangeArrowheads="1"/>
          </p:cNvSpPr>
          <p:nvPr>
            <p:ph type="body" idx="1"/>
          </p:nvPr>
        </p:nvSpPr>
        <p:spPr>
          <a:xfrm>
            <a:off x="468313" y="1125538"/>
            <a:ext cx="7989887" cy="5040312"/>
          </a:xfrm>
        </p:spPr>
        <p:txBody>
          <a:bodyPr/>
          <a:lstStyle/>
          <a:p>
            <a:pPr>
              <a:lnSpc>
                <a:spcPct val="80000"/>
              </a:lnSpc>
              <a:buFontTx/>
              <a:buNone/>
            </a:pPr>
            <a:r>
              <a:rPr lang="el-GR" sz="1500"/>
              <a:t>	</a:t>
            </a:r>
            <a:r>
              <a:rPr lang="el-GR" sz="1500" b="1"/>
              <a:t>ΣΗΜΕΡΑ</a:t>
            </a:r>
            <a:r>
              <a:rPr lang="el-GR" sz="1500"/>
              <a:t> Γενικά αίθριος και μόνο στις Κυκλάδες και Κρήτη τοπικά αυξημένη συννεφιά, με σποραδικές βροχές, κυρίως στην Κρήτη, όπου και πιθανές πρόσκαιρες καταιγίδες. Από το βράδυ ανάλογα φαινόμενα και στα Δωδεκάνησα.</a:t>
            </a:r>
            <a:br>
              <a:rPr lang="el-GR" sz="1500"/>
            </a:br>
            <a:r>
              <a:rPr lang="el-GR" sz="1500" b="1"/>
              <a:t>Ανεμοι</a:t>
            </a:r>
            <a:r>
              <a:rPr lang="el-GR" sz="1500"/>
              <a:t>: Στα δυτικά μεταβλητοί 3-4, στα ανατολικά από βόρειες διευθύνσεις 4-6 Μποφόρ, με σταδιακή εξασθένηση στις ηπειρωτικές περιοχές.</a:t>
            </a:r>
            <a:br>
              <a:rPr lang="el-GR" sz="1500"/>
            </a:br>
            <a:r>
              <a:rPr lang="el-GR" sz="1500" b="1"/>
              <a:t>Θερμοκρασία</a:t>
            </a:r>
            <a:r>
              <a:rPr lang="el-GR" sz="1500"/>
              <a:t>: Βόρεια 7-24, υπόλοιπα ηπειρωτικά 11-26, νησιά 17-25oC. Στις Δυτική Μακεδονία και Ηπειρο η μέγιστη 2-4oC χαμηλότερη.</a:t>
            </a:r>
            <a:br>
              <a:rPr lang="el-GR" sz="1500"/>
            </a:br>
            <a:r>
              <a:rPr lang="el-GR" sz="1500" b="1"/>
              <a:t>ΑΥΡΙΟ</a:t>
            </a:r>
            <a:r>
              <a:rPr lang="el-GR" sz="1500"/>
              <a:t>: Στην Κρήτη και τα Δωδεκάνησα σποραδικές βροχές κατά τόπους και πρόσκαιρες στα Δωδεκάνησα. Βαθμιαία βελτίωση από το μεσημέρι. Οι άνεμοι βορειοδυτικοί, στα δυτικά 3-4, στα ανατολικά 4-5 και πρόσκαιρα στα νοτιοανατολικά τοπικά 6 Μποφόρ. Η θερμοκρασία χωρίς αξιόλογη μεταβολή.</a:t>
            </a:r>
            <a:br>
              <a:rPr lang="el-GR" sz="1500"/>
            </a:br>
            <a:r>
              <a:rPr lang="el-GR" sz="1500" b="1"/>
              <a:t>ΤΡΙΗΜΕΡΟ</a:t>
            </a:r>
            <a:r>
              <a:rPr lang="el-GR" sz="1500"/>
              <a:t> Την Πέμπτη και την Παρασκευή γενικά αίθριος με λίγη πρόσκαιρη συννεφιά, κυρίως στα δυτικά και βόρεια. Το Σάββατο αραιή συννεφιά, κατά τόπους πιο πυκνή. Οι άνεμοι μεταβλητοί 3-4 και στα νότια βορειοδυτικοί 4-5 Μποφόρ και το Σάββατο στα δυτικά μεταβλητοί 3-4, στα ανατολικά από βόρειες διευθύνσεις 4-5 και τοπικά στο ΒΑ Αιγαίο 6 Μποφόρ. </a:t>
            </a:r>
            <a:br>
              <a:rPr lang="el-GR" sz="1500"/>
            </a:br>
            <a:r>
              <a:rPr lang="el-GR" sz="1500" b="1"/>
              <a:t>ΑΤΤΙΚΗ</a:t>
            </a:r>
            <a:r>
              <a:rPr lang="el-GR" sz="1500"/>
              <a:t> </a:t>
            </a:r>
            <a:br>
              <a:rPr lang="el-GR" sz="1500"/>
            </a:br>
            <a:r>
              <a:rPr lang="el-GR" sz="1500"/>
              <a:t>Σήμερα-αύριο: Γενικά αίθριος με λίγη πρόσκαιρη συννεφιά. Οι άνεμοι από βόρειες διευθύνσεις 4-5 και στα ανατολικά 6 Μποφόρ, με εξασθένηση. Το θερμόμετρο από 17-24oC. Αύριο γενικά αίθριος. Οι άνεμοι βορειοδυτικοί 4-5 Μποφόρ. Η θερμοκρασία σχεδόν αμετάβλητη.</a:t>
            </a:r>
            <a:br>
              <a:rPr lang="el-GR" sz="1500"/>
            </a:br>
            <a:r>
              <a:rPr lang="el-GR" sz="1500" b="1"/>
              <a:t>ΘΕΣΣΑΛΟΝΙΚΗ</a:t>
            </a:r>
            <a:br>
              <a:rPr lang="el-GR" sz="1500"/>
            </a:br>
            <a:r>
              <a:rPr lang="el-GR" sz="1500"/>
              <a:t>Αραιή συννεφιά. Οι άνεμοι ασθενείς 2-3 Μποφόρ. Το θερμόμετρο από 11-24oC. Αύριο αίθριος καιρός. Οι άνεμοι βορειοδυτικοί 2-3 Μποφόρ. Η θερμοκρασία σχεδόν στα ίδια επίπεδα.</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3 - Θέση αριθμού διαφάνειας"/>
          <p:cNvSpPr>
            <a:spLocks noGrp="1"/>
          </p:cNvSpPr>
          <p:nvPr>
            <p:ph type="sldNum" sz="quarter" idx="10"/>
          </p:nvPr>
        </p:nvSpPr>
        <p:spPr/>
        <p:txBody>
          <a:bodyPr/>
          <a:lstStyle/>
          <a:p>
            <a:pPr>
              <a:defRPr/>
            </a:pPr>
            <a:fld id="{20C99404-8496-494C-A56F-5095924F1812}" type="slidenum">
              <a:rPr lang="en-US"/>
              <a:pPr>
                <a:defRPr/>
              </a:pPr>
              <a:t>9</a:t>
            </a:fld>
            <a:endParaRPr lang="en-US" sz="1400">
              <a:latin typeface="Times New Roman" pitchFamily="18" charset="0"/>
            </a:endParaRPr>
          </a:p>
        </p:txBody>
      </p:sp>
      <p:sp>
        <p:nvSpPr>
          <p:cNvPr id="9219" name="Rectangle 2"/>
          <p:cNvSpPr>
            <a:spLocks noGrp="1" noChangeArrowheads="1"/>
          </p:cNvSpPr>
          <p:nvPr>
            <p:ph type="title"/>
          </p:nvPr>
        </p:nvSpPr>
        <p:spPr/>
        <p:txBody>
          <a:bodyPr/>
          <a:lstStyle/>
          <a:p>
            <a:r>
              <a:rPr lang="el-GR" dirty="0"/>
              <a:t>Φόρμες πληροφόρησης: Δελτία καιρού (</a:t>
            </a:r>
            <a:r>
              <a:rPr lang="el-GR" i="1" dirty="0"/>
              <a:t>Η Καθημερινή</a:t>
            </a:r>
            <a:r>
              <a:rPr lang="el-GR" dirty="0"/>
              <a:t>)</a:t>
            </a:r>
          </a:p>
        </p:txBody>
      </p:sp>
      <p:sp>
        <p:nvSpPr>
          <p:cNvPr id="9220" name="Rectangle 3"/>
          <p:cNvSpPr>
            <a:spLocks noChangeArrowheads="1"/>
          </p:cNvSpPr>
          <p:nvPr/>
        </p:nvSpPr>
        <p:spPr bwMode="auto">
          <a:xfrm>
            <a:off x="0" y="-30163"/>
            <a:ext cx="9144000" cy="0"/>
          </a:xfrm>
          <a:prstGeom prst="rect">
            <a:avLst/>
          </a:prstGeom>
          <a:solidFill>
            <a:srgbClr val="F9F9ED"/>
          </a:solidFill>
          <a:ln w="9525">
            <a:noFill/>
            <a:miter lim="800000"/>
            <a:headEnd/>
            <a:tailEnd/>
          </a:ln>
        </p:spPr>
        <p:txBody>
          <a:bodyPr wrap="none" anchor="ctr">
            <a:spAutoFit/>
          </a:bodyPr>
          <a:lstStyle/>
          <a:p>
            <a:endParaRPr lang="el-GR"/>
          </a:p>
        </p:txBody>
      </p:sp>
      <p:sp>
        <p:nvSpPr>
          <p:cNvPr id="9221" name="Rectangle 4"/>
          <p:cNvSpPr>
            <a:spLocks noChangeArrowheads="1"/>
          </p:cNvSpPr>
          <p:nvPr/>
        </p:nvSpPr>
        <p:spPr bwMode="auto">
          <a:xfrm>
            <a:off x="0" y="-30163"/>
            <a:ext cx="9144000" cy="0"/>
          </a:xfrm>
          <a:prstGeom prst="rect">
            <a:avLst/>
          </a:prstGeom>
          <a:solidFill>
            <a:srgbClr val="E2E2C6"/>
          </a:solidFill>
          <a:ln w="9525">
            <a:noFill/>
            <a:miter lim="800000"/>
            <a:headEnd/>
            <a:tailEnd/>
          </a:ln>
        </p:spPr>
        <p:txBody>
          <a:bodyPr wrap="none" anchor="ctr">
            <a:spAutoFit/>
          </a:bodyPr>
          <a:lstStyle/>
          <a:p>
            <a:endParaRPr lang="el-GR"/>
          </a:p>
        </p:txBody>
      </p:sp>
      <p:sp>
        <p:nvSpPr>
          <p:cNvPr id="9222" name="Rectangle 5"/>
          <p:cNvSpPr>
            <a:spLocks noChangeArrowheads="1"/>
          </p:cNvSpPr>
          <p:nvPr/>
        </p:nvSpPr>
        <p:spPr bwMode="auto">
          <a:xfrm>
            <a:off x="0" y="-30163"/>
            <a:ext cx="9144000" cy="0"/>
          </a:xfrm>
          <a:prstGeom prst="rect">
            <a:avLst/>
          </a:prstGeom>
          <a:solidFill>
            <a:srgbClr val="F9F9ED"/>
          </a:solidFill>
          <a:ln w="9525">
            <a:noFill/>
            <a:miter lim="800000"/>
            <a:headEnd/>
            <a:tailEnd/>
          </a:ln>
        </p:spPr>
        <p:txBody>
          <a:bodyPr wrap="none" anchor="ctr">
            <a:spAutoFit/>
          </a:bodyPr>
          <a:lstStyle/>
          <a:p>
            <a:endParaRPr lang="el-GR"/>
          </a:p>
        </p:txBody>
      </p:sp>
      <p:sp>
        <p:nvSpPr>
          <p:cNvPr id="9223" name="Rectangle 6"/>
          <p:cNvSpPr>
            <a:spLocks noChangeArrowheads="1"/>
          </p:cNvSpPr>
          <p:nvPr/>
        </p:nvSpPr>
        <p:spPr bwMode="auto">
          <a:xfrm>
            <a:off x="0" y="-30163"/>
            <a:ext cx="9144000" cy="0"/>
          </a:xfrm>
          <a:prstGeom prst="rect">
            <a:avLst/>
          </a:prstGeom>
          <a:solidFill>
            <a:srgbClr val="E2E2C6"/>
          </a:solidFill>
          <a:ln w="9525">
            <a:noFill/>
            <a:miter lim="800000"/>
            <a:headEnd/>
            <a:tailEnd/>
          </a:ln>
        </p:spPr>
        <p:txBody>
          <a:bodyPr wrap="none" anchor="ctr">
            <a:spAutoFit/>
          </a:bodyPr>
          <a:lstStyle/>
          <a:p>
            <a:endParaRPr lang="el-GR"/>
          </a:p>
        </p:txBody>
      </p:sp>
      <p:sp>
        <p:nvSpPr>
          <p:cNvPr id="9224" name="Rectangle 7"/>
          <p:cNvSpPr>
            <a:spLocks noChangeArrowheads="1"/>
          </p:cNvSpPr>
          <p:nvPr/>
        </p:nvSpPr>
        <p:spPr bwMode="auto">
          <a:xfrm>
            <a:off x="0" y="-30163"/>
            <a:ext cx="9144000" cy="0"/>
          </a:xfrm>
          <a:prstGeom prst="rect">
            <a:avLst/>
          </a:prstGeom>
          <a:solidFill>
            <a:srgbClr val="F9F9ED"/>
          </a:solidFill>
          <a:ln w="9525">
            <a:noFill/>
            <a:miter lim="800000"/>
            <a:headEnd/>
            <a:tailEnd/>
          </a:ln>
        </p:spPr>
        <p:txBody>
          <a:bodyPr wrap="none" anchor="ctr">
            <a:spAutoFit/>
          </a:bodyPr>
          <a:lstStyle/>
          <a:p>
            <a:endParaRPr lang="el-GR"/>
          </a:p>
        </p:txBody>
      </p:sp>
      <p:sp>
        <p:nvSpPr>
          <p:cNvPr id="9225" name="Rectangle 8"/>
          <p:cNvSpPr>
            <a:spLocks noChangeArrowheads="1"/>
          </p:cNvSpPr>
          <p:nvPr/>
        </p:nvSpPr>
        <p:spPr bwMode="auto">
          <a:xfrm>
            <a:off x="0" y="-30163"/>
            <a:ext cx="9144000" cy="0"/>
          </a:xfrm>
          <a:prstGeom prst="rect">
            <a:avLst/>
          </a:prstGeom>
          <a:solidFill>
            <a:srgbClr val="E2E2C6"/>
          </a:solidFill>
          <a:ln w="9525">
            <a:noFill/>
            <a:miter lim="800000"/>
            <a:headEnd/>
            <a:tailEnd/>
          </a:ln>
        </p:spPr>
        <p:txBody>
          <a:bodyPr wrap="none" anchor="ctr">
            <a:spAutoFit/>
          </a:bodyPr>
          <a:lstStyle/>
          <a:p>
            <a:endParaRPr lang="el-GR"/>
          </a:p>
        </p:txBody>
      </p:sp>
      <p:sp>
        <p:nvSpPr>
          <p:cNvPr id="9226" name="Rectangle 9"/>
          <p:cNvSpPr>
            <a:spLocks noChangeArrowheads="1"/>
          </p:cNvSpPr>
          <p:nvPr/>
        </p:nvSpPr>
        <p:spPr bwMode="auto">
          <a:xfrm>
            <a:off x="0" y="-30163"/>
            <a:ext cx="9144000" cy="0"/>
          </a:xfrm>
          <a:prstGeom prst="rect">
            <a:avLst/>
          </a:prstGeom>
          <a:solidFill>
            <a:srgbClr val="F9F9ED"/>
          </a:solidFill>
          <a:ln w="9525">
            <a:noFill/>
            <a:miter lim="800000"/>
            <a:headEnd/>
            <a:tailEnd/>
          </a:ln>
        </p:spPr>
        <p:txBody>
          <a:bodyPr wrap="none" anchor="ctr">
            <a:spAutoFit/>
          </a:bodyPr>
          <a:lstStyle/>
          <a:p>
            <a:endParaRPr lang="el-GR"/>
          </a:p>
        </p:txBody>
      </p:sp>
      <p:sp>
        <p:nvSpPr>
          <p:cNvPr id="9227" name="Rectangle 10"/>
          <p:cNvSpPr>
            <a:spLocks noChangeArrowheads="1"/>
          </p:cNvSpPr>
          <p:nvPr/>
        </p:nvSpPr>
        <p:spPr bwMode="auto">
          <a:xfrm>
            <a:off x="0" y="-30163"/>
            <a:ext cx="9144000" cy="0"/>
          </a:xfrm>
          <a:prstGeom prst="rect">
            <a:avLst/>
          </a:prstGeom>
          <a:solidFill>
            <a:srgbClr val="E2E2C6"/>
          </a:solidFill>
          <a:ln w="9525">
            <a:noFill/>
            <a:miter lim="800000"/>
            <a:headEnd/>
            <a:tailEnd/>
          </a:ln>
        </p:spPr>
        <p:txBody>
          <a:bodyPr wrap="none" anchor="ctr">
            <a:spAutoFit/>
          </a:bodyPr>
          <a:lstStyle/>
          <a:p>
            <a:endParaRPr lang="el-GR"/>
          </a:p>
        </p:txBody>
      </p:sp>
      <p:sp>
        <p:nvSpPr>
          <p:cNvPr id="9228" name="Rectangle 11"/>
          <p:cNvSpPr>
            <a:spLocks noChangeArrowheads="1"/>
          </p:cNvSpPr>
          <p:nvPr/>
        </p:nvSpPr>
        <p:spPr bwMode="auto">
          <a:xfrm>
            <a:off x="0" y="-30163"/>
            <a:ext cx="9144000" cy="0"/>
          </a:xfrm>
          <a:prstGeom prst="rect">
            <a:avLst/>
          </a:prstGeom>
          <a:solidFill>
            <a:srgbClr val="F9F9ED"/>
          </a:solidFill>
          <a:ln w="9525">
            <a:noFill/>
            <a:miter lim="800000"/>
            <a:headEnd/>
            <a:tailEnd/>
          </a:ln>
        </p:spPr>
        <p:txBody>
          <a:bodyPr wrap="none" anchor="ctr">
            <a:spAutoFit/>
          </a:bodyPr>
          <a:lstStyle/>
          <a:p>
            <a:endParaRPr lang="el-GR"/>
          </a:p>
        </p:txBody>
      </p:sp>
      <p:sp>
        <p:nvSpPr>
          <p:cNvPr id="9229" name="Rectangle 12"/>
          <p:cNvSpPr>
            <a:spLocks noChangeArrowheads="1"/>
          </p:cNvSpPr>
          <p:nvPr/>
        </p:nvSpPr>
        <p:spPr bwMode="auto">
          <a:xfrm>
            <a:off x="0" y="-30163"/>
            <a:ext cx="9144000" cy="0"/>
          </a:xfrm>
          <a:prstGeom prst="rect">
            <a:avLst/>
          </a:prstGeom>
          <a:solidFill>
            <a:srgbClr val="E2E2C6"/>
          </a:solidFill>
          <a:ln w="9525">
            <a:noFill/>
            <a:miter lim="800000"/>
            <a:headEnd/>
            <a:tailEnd/>
          </a:ln>
        </p:spPr>
        <p:txBody>
          <a:bodyPr wrap="none" anchor="ctr">
            <a:spAutoFit/>
          </a:bodyPr>
          <a:lstStyle/>
          <a:p>
            <a:endParaRPr lang="el-GR"/>
          </a:p>
        </p:txBody>
      </p:sp>
      <p:sp>
        <p:nvSpPr>
          <p:cNvPr id="9230" name="Rectangle 13"/>
          <p:cNvSpPr>
            <a:spLocks noChangeArrowheads="1"/>
          </p:cNvSpPr>
          <p:nvPr/>
        </p:nvSpPr>
        <p:spPr bwMode="auto">
          <a:xfrm>
            <a:off x="0" y="-30163"/>
            <a:ext cx="9144000" cy="0"/>
          </a:xfrm>
          <a:prstGeom prst="rect">
            <a:avLst/>
          </a:prstGeom>
          <a:solidFill>
            <a:srgbClr val="F9F9ED"/>
          </a:solidFill>
          <a:ln w="9525">
            <a:noFill/>
            <a:miter lim="800000"/>
            <a:headEnd/>
            <a:tailEnd/>
          </a:ln>
        </p:spPr>
        <p:txBody>
          <a:bodyPr wrap="none" anchor="ctr">
            <a:spAutoFit/>
          </a:bodyPr>
          <a:lstStyle/>
          <a:p>
            <a:endParaRPr lang="el-GR"/>
          </a:p>
        </p:txBody>
      </p:sp>
      <p:sp>
        <p:nvSpPr>
          <p:cNvPr id="9231" name="Rectangle 14"/>
          <p:cNvSpPr>
            <a:spLocks noChangeArrowheads="1"/>
          </p:cNvSpPr>
          <p:nvPr/>
        </p:nvSpPr>
        <p:spPr bwMode="auto">
          <a:xfrm>
            <a:off x="0" y="-30163"/>
            <a:ext cx="9144000" cy="0"/>
          </a:xfrm>
          <a:prstGeom prst="rect">
            <a:avLst/>
          </a:prstGeom>
          <a:solidFill>
            <a:srgbClr val="E2E2C6"/>
          </a:solidFill>
          <a:ln w="9525">
            <a:noFill/>
            <a:miter lim="800000"/>
            <a:headEnd/>
            <a:tailEnd/>
          </a:ln>
        </p:spPr>
        <p:txBody>
          <a:bodyPr wrap="none" anchor="ctr">
            <a:spAutoFit/>
          </a:bodyPr>
          <a:lstStyle/>
          <a:p>
            <a:endParaRPr lang="el-GR"/>
          </a:p>
        </p:txBody>
      </p:sp>
      <p:sp>
        <p:nvSpPr>
          <p:cNvPr id="9232" name="Rectangle 15"/>
          <p:cNvSpPr>
            <a:spLocks noChangeArrowheads="1"/>
          </p:cNvSpPr>
          <p:nvPr/>
        </p:nvSpPr>
        <p:spPr bwMode="auto">
          <a:xfrm>
            <a:off x="0" y="-30163"/>
            <a:ext cx="9144000" cy="0"/>
          </a:xfrm>
          <a:prstGeom prst="rect">
            <a:avLst/>
          </a:prstGeom>
          <a:solidFill>
            <a:srgbClr val="F9F9ED"/>
          </a:solidFill>
          <a:ln w="9525">
            <a:noFill/>
            <a:miter lim="800000"/>
            <a:headEnd/>
            <a:tailEnd/>
          </a:ln>
        </p:spPr>
        <p:txBody>
          <a:bodyPr wrap="none" anchor="ctr">
            <a:spAutoFit/>
          </a:bodyPr>
          <a:lstStyle/>
          <a:p>
            <a:endParaRPr lang="el-GR"/>
          </a:p>
        </p:txBody>
      </p:sp>
      <p:sp>
        <p:nvSpPr>
          <p:cNvPr id="9233" name="Rectangle 16"/>
          <p:cNvSpPr>
            <a:spLocks noChangeArrowheads="1"/>
          </p:cNvSpPr>
          <p:nvPr/>
        </p:nvSpPr>
        <p:spPr bwMode="auto">
          <a:xfrm>
            <a:off x="0" y="-30163"/>
            <a:ext cx="9144000" cy="0"/>
          </a:xfrm>
          <a:prstGeom prst="rect">
            <a:avLst/>
          </a:prstGeom>
          <a:solidFill>
            <a:srgbClr val="E2E2C6"/>
          </a:solidFill>
          <a:ln w="9525">
            <a:noFill/>
            <a:miter lim="800000"/>
            <a:headEnd/>
            <a:tailEnd/>
          </a:ln>
        </p:spPr>
        <p:txBody>
          <a:bodyPr wrap="none" anchor="ctr">
            <a:spAutoFit/>
          </a:bodyPr>
          <a:lstStyle/>
          <a:p>
            <a:endParaRPr lang="el-GR"/>
          </a:p>
        </p:txBody>
      </p:sp>
      <p:sp>
        <p:nvSpPr>
          <p:cNvPr id="9234" name="Rectangle 17"/>
          <p:cNvSpPr>
            <a:spLocks noChangeArrowheads="1"/>
          </p:cNvSpPr>
          <p:nvPr/>
        </p:nvSpPr>
        <p:spPr bwMode="auto">
          <a:xfrm>
            <a:off x="0" y="-30163"/>
            <a:ext cx="9144000" cy="0"/>
          </a:xfrm>
          <a:prstGeom prst="rect">
            <a:avLst/>
          </a:prstGeom>
          <a:solidFill>
            <a:srgbClr val="F9F9ED"/>
          </a:solidFill>
          <a:ln w="9525">
            <a:noFill/>
            <a:miter lim="800000"/>
            <a:headEnd/>
            <a:tailEnd/>
          </a:ln>
        </p:spPr>
        <p:txBody>
          <a:bodyPr wrap="none" anchor="ctr">
            <a:spAutoFit/>
          </a:bodyPr>
          <a:lstStyle/>
          <a:p>
            <a:endParaRPr lang="el-GR"/>
          </a:p>
        </p:txBody>
      </p:sp>
      <p:sp>
        <p:nvSpPr>
          <p:cNvPr id="9235" name="Rectangle 18"/>
          <p:cNvSpPr>
            <a:spLocks noChangeArrowheads="1"/>
          </p:cNvSpPr>
          <p:nvPr/>
        </p:nvSpPr>
        <p:spPr bwMode="auto">
          <a:xfrm>
            <a:off x="0" y="-30163"/>
            <a:ext cx="9144000" cy="0"/>
          </a:xfrm>
          <a:prstGeom prst="rect">
            <a:avLst/>
          </a:prstGeom>
          <a:noFill/>
          <a:ln w="9525">
            <a:noFill/>
            <a:miter lim="800000"/>
            <a:headEnd/>
            <a:tailEnd/>
          </a:ln>
        </p:spPr>
        <p:txBody>
          <a:bodyPr wrap="none" anchor="ctr">
            <a:spAutoFit/>
          </a:bodyPr>
          <a:lstStyle/>
          <a:p>
            <a:endParaRPr lang="el-GR"/>
          </a:p>
        </p:txBody>
      </p:sp>
      <p:graphicFrame>
        <p:nvGraphicFramePr>
          <p:cNvPr id="697363" name="Group 19"/>
          <p:cNvGraphicFramePr>
            <a:graphicFrameLocks noGrp="1"/>
          </p:cNvGraphicFramePr>
          <p:nvPr/>
        </p:nvGraphicFramePr>
        <p:xfrm>
          <a:off x="2124075" y="1308100"/>
          <a:ext cx="4895850" cy="4663440"/>
        </p:xfrm>
        <a:graphic>
          <a:graphicData uri="http://schemas.openxmlformats.org/drawingml/2006/table">
            <a:tbl>
              <a:tblPr/>
              <a:tblGrid>
                <a:gridCol w="2566988">
                  <a:extLst>
                    <a:ext uri="{9D8B030D-6E8A-4147-A177-3AD203B41FA5}">
                      <a16:colId xmlns:a16="http://schemas.microsoft.com/office/drawing/2014/main" val="20000"/>
                    </a:ext>
                  </a:extLst>
                </a:gridCol>
                <a:gridCol w="1165225">
                  <a:extLst>
                    <a:ext uri="{9D8B030D-6E8A-4147-A177-3AD203B41FA5}">
                      <a16:colId xmlns:a16="http://schemas.microsoft.com/office/drawing/2014/main" val="20001"/>
                    </a:ext>
                  </a:extLst>
                </a:gridCol>
                <a:gridCol w="1163637">
                  <a:extLst>
                    <a:ext uri="{9D8B030D-6E8A-4147-A177-3AD203B41FA5}">
                      <a16:colId xmlns:a16="http://schemas.microsoft.com/office/drawing/2014/main" val="20002"/>
                    </a:ext>
                  </a:extLst>
                </a:gridCol>
              </a:tblGrid>
              <a:tr h="238125">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a:ln>
                            <a:noFill/>
                          </a:ln>
                          <a:solidFill>
                            <a:srgbClr val="333333"/>
                          </a:solidFill>
                          <a:effectLst/>
                          <a:latin typeface="Times New Roman" pitchFamily="18" charset="0"/>
                          <a:cs typeface="Times New Roman" pitchFamily="18" charset="0"/>
                        </a:rPr>
                        <a:t>ΠΟΛΗ</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w="3175" cap="flat" cmpd="sng" algn="ctr">
                      <a:solidFill>
                        <a:srgbClr val="FFFFFF"/>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a:ln>
                            <a:noFill/>
                          </a:ln>
                          <a:solidFill>
                            <a:srgbClr val="333333"/>
                          </a:solidFill>
                          <a:effectLst/>
                          <a:latin typeface="Times New Roman" pitchFamily="18" charset="0"/>
                          <a:cs typeface="Times New Roman" pitchFamily="18" charset="0"/>
                        </a:rPr>
                        <a:t>ΘΕΡΜΟΚΡΑΣΙΑ</a:t>
                      </a:r>
                      <a:endParaRPr kumimoji="0" lang="de-DE" sz="2400" b="1" i="0" u="none" strike="noStrike" cap="none" normalizeH="0" baseline="0">
                        <a:ln>
                          <a:noFill/>
                        </a:ln>
                        <a:solidFill>
                          <a:srgbClr val="333333"/>
                        </a:solidFill>
                        <a:effectLst/>
                        <a:latin typeface="Times New Roman" pitchFamily="18" charset="0"/>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l-GR"/>
                    </a:p>
                  </a:txBody>
                  <a:tcPr/>
                </a:tc>
                <a:extLst>
                  <a:ext uri="{0D108BD9-81ED-4DB2-BD59-A6C34878D82A}">
                    <a16:rowId xmlns:a16="http://schemas.microsoft.com/office/drawing/2014/main" val="10000"/>
                  </a:ext>
                </a:extLst>
              </a:tr>
              <a:tr h="238125">
                <a:tc vMerge="1">
                  <a:txBody>
                    <a:bodyPr/>
                    <a:lstStyle/>
                    <a:p>
                      <a:endParaRPr lang="el-G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XAM.</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w="0" cap="flat" cmpd="sng" algn="ctr">
                      <a:solidFill>
                        <a:srgbClr val="FFFFFF"/>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YΨHΛ.</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238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AΘHNA          </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w="3175"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F9F9E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12</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25 </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9F9ED"/>
                    </a:solidFill>
                  </a:tcPr>
                </a:tc>
                <a:extLst>
                  <a:ext uri="{0D108BD9-81ED-4DB2-BD59-A6C34878D82A}">
                    <a16:rowId xmlns:a16="http://schemas.microsoft.com/office/drawing/2014/main" val="10002"/>
                  </a:ext>
                </a:extLst>
              </a:tr>
              <a:tr h="238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ΘEΣΣAΛONIKH          </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w="3175"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E2E2C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12 </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E2E2C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21 </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2E2C6"/>
                    </a:solidFill>
                  </a:tcPr>
                </a:tc>
                <a:extLst>
                  <a:ext uri="{0D108BD9-81ED-4DB2-BD59-A6C34878D82A}">
                    <a16:rowId xmlns:a16="http://schemas.microsoft.com/office/drawing/2014/main" val="10003"/>
                  </a:ext>
                </a:extLst>
              </a:tr>
              <a:tr h="238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XANIA          </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w="3175"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F9F9E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16</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21</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9F9ED"/>
                    </a:solidFill>
                  </a:tcPr>
                </a:tc>
                <a:extLst>
                  <a:ext uri="{0D108BD9-81ED-4DB2-BD59-A6C34878D82A}">
                    <a16:rowId xmlns:a16="http://schemas.microsoft.com/office/drawing/2014/main" val="10004"/>
                  </a:ext>
                </a:extLst>
              </a:tr>
              <a:tr h="238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HPAKΛEIO          </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w="3175"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E2E2C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17</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E2E2C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23</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2E2C6"/>
                    </a:solidFill>
                  </a:tcPr>
                </a:tc>
                <a:extLst>
                  <a:ext uri="{0D108BD9-81ED-4DB2-BD59-A6C34878D82A}">
                    <a16:rowId xmlns:a16="http://schemas.microsoft.com/office/drawing/2014/main" val="10005"/>
                  </a:ext>
                </a:extLst>
              </a:tr>
              <a:tr h="238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KAΛAMATA          </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w="3175"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F9F9E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15</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23</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9F9ED"/>
                    </a:solidFill>
                  </a:tcPr>
                </a:tc>
                <a:extLst>
                  <a:ext uri="{0D108BD9-81ED-4DB2-BD59-A6C34878D82A}">
                    <a16:rowId xmlns:a16="http://schemas.microsoft.com/office/drawing/2014/main" val="10006"/>
                  </a:ext>
                </a:extLst>
              </a:tr>
              <a:tr h="238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KABAΛA          </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w="3175"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E2E2C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13</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E2E2C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20</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2E2C6"/>
                    </a:solidFill>
                  </a:tcPr>
                </a:tc>
                <a:extLst>
                  <a:ext uri="{0D108BD9-81ED-4DB2-BD59-A6C34878D82A}">
                    <a16:rowId xmlns:a16="http://schemas.microsoft.com/office/drawing/2014/main" val="10007"/>
                  </a:ext>
                </a:extLst>
              </a:tr>
              <a:tr h="238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ΛAPIΣA          </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w="3175"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F9F9E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14</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21</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9F9ED"/>
                    </a:solidFill>
                  </a:tcPr>
                </a:tc>
                <a:extLst>
                  <a:ext uri="{0D108BD9-81ED-4DB2-BD59-A6C34878D82A}">
                    <a16:rowId xmlns:a16="http://schemas.microsoft.com/office/drawing/2014/main" val="10008"/>
                  </a:ext>
                </a:extLst>
              </a:tr>
              <a:tr h="238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MYKONOΣ          </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w="3175"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E2E2C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17</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E2E2C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23</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2E2C6"/>
                    </a:solidFill>
                  </a:tcPr>
                </a:tc>
                <a:extLst>
                  <a:ext uri="{0D108BD9-81ED-4DB2-BD59-A6C34878D82A}">
                    <a16:rowId xmlns:a16="http://schemas.microsoft.com/office/drawing/2014/main" val="10009"/>
                  </a:ext>
                </a:extLst>
              </a:tr>
              <a:tr h="238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MYTIΛHNH          </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w="3175"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F9F9E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19</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23</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9F9ED"/>
                    </a:solidFill>
                  </a:tcPr>
                </a:tc>
                <a:extLst>
                  <a:ext uri="{0D108BD9-81ED-4DB2-BD59-A6C34878D82A}">
                    <a16:rowId xmlns:a16="http://schemas.microsoft.com/office/drawing/2014/main" val="10010"/>
                  </a:ext>
                </a:extLst>
              </a:tr>
              <a:tr h="238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rgbClr val="333333"/>
                          </a:solidFill>
                          <a:effectLst/>
                          <a:latin typeface="Times New Roman" pitchFamily="18" charset="0"/>
                          <a:cs typeface="Times New Roman" pitchFamily="18" charset="0"/>
                        </a:rPr>
                        <a:t>ΑΛΕΞ/ΠΟΛΗ          </a:t>
                      </a:r>
                      <a:endParaRPr kumimoji="0" lang="de-DE" sz="2400" b="0" i="0" u="none" strike="noStrike" cap="none" normalizeH="0" baseline="0" dirty="0">
                        <a:ln>
                          <a:noFill/>
                        </a:ln>
                        <a:solidFill>
                          <a:srgbClr val="333333"/>
                        </a:solidFill>
                        <a:effectLst/>
                        <a:latin typeface="Times New Roman" pitchFamily="18" charset="0"/>
                      </a:endParaRPr>
                    </a:p>
                  </a:txBody>
                  <a:tcPr anchor="ctr" horzOverflow="overflow">
                    <a:lnL w="3175"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E2E2C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14</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E2E2C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19</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2E2C6"/>
                    </a:solidFill>
                  </a:tcPr>
                </a:tc>
                <a:extLst>
                  <a:ext uri="{0D108BD9-81ED-4DB2-BD59-A6C34878D82A}">
                    <a16:rowId xmlns:a16="http://schemas.microsoft.com/office/drawing/2014/main" val="10011"/>
                  </a:ext>
                </a:extLst>
              </a:tr>
              <a:tr h="238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ΠATPA          </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w="3175"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F9F9E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17</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22</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9F9ED"/>
                    </a:solidFill>
                  </a:tcPr>
                </a:tc>
                <a:extLst>
                  <a:ext uri="{0D108BD9-81ED-4DB2-BD59-A6C34878D82A}">
                    <a16:rowId xmlns:a16="http://schemas.microsoft.com/office/drawing/2014/main" val="10012"/>
                  </a:ext>
                </a:extLst>
              </a:tr>
              <a:tr h="238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ΠYPΓOΣ          </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w="3175"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E2E2C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16</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E2E2C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21</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2E2C6"/>
                    </a:solidFill>
                  </a:tcPr>
                </a:tc>
                <a:extLst>
                  <a:ext uri="{0D108BD9-81ED-4DB2-BD59-A6C34878D82A}">
                    <a16:rowId xmlns:a16="http://schemas.microsoft.com/office/drawing/2014/main" val="10013"/>
                  </a:ext>
                </a:extLst>
              </a:tr>
              <a:tr h="238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POΔOΣ          </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w="3175"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F9F9E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20</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24</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9F9ED"/>
                    </a:solidFill>
                  </a:tcPr>
                </a:tc>
                <a:extLst>
                  <a:ext uri="{0D108BD9-81ED-4DB2-BD59-A6C34878D82A}">
                    <a16:rowId xmlns:a16="http://schemas.microsoft.com/office/drawing/2014/main" val="10014"/>
                  </a:ext>
                </a:extLst>
              </a:tr>
              <a:tr h="238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ΣAMOΣ          </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w="3175"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E2E2C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20</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E2E2C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23</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2E2C6"/>
                    </a:solidFill>
                  </a:tcPr>
                </a:tc>
                <a:extLst>
                  <a:ext uri="{0D108BD9-81ED-4DB2-BD59-A6C34878D82A}">
                    <a16:rowId xmlns:a16="http://schemas.microsoft.com/office/drawing/2014/main" val="10015"/>
                  </a:ext>
                </a:extLst>
              </a:tr>
              <a:tr h="238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ΙΩΑΝΝΙΝΑ          </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w="3175" cap="flat" cmpd="sng" algn="ctr">
                      <a:solidFill>
                        <a:srgbClr val="FFFFFF"/>
                      </a:solidFill>
                      <a:prstDash val="solid"/>
                      <a:round/>
                      <a:headEnd type="none" w="med" len="med"/>
                      <a:tailEnd type="none" w="med" len="med"/>
                    </a:lnL>
                    <a:lnR>
                      <a:noFill/>
                    </a:lnR>
                    <a:lnT>
                      <a:noFill/>
                    </a:lnT>
                    <a:lnB w="3175" cap="flat" cmpd="sng" algn="ctr">
                      <a:solidFill>
                        <a:srgbClr val="FFFFFF"/>
                      </a:solidFill>
                      <a:prstDash val="solid"/>
                      <a:round/>
                      <a:headEnd type="none" w="med" len="med"/>
                      <a:tailEnd type="none" w="med" len="med"/>
                    </a:lnB>
                    <a:lnTlToBr>
                      <a:noFill/>
                    </a:lnTlToBr>
                    <a:lnBlToTr>
                      <a:noFill/>
                    </a:lnBlToTr>
                    <a:solidFill>
                      <a:srgbClr val="F9F9E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rgbClr val="333333"/>
                          </a:solidFill>
                          <a:effectLst/>
                          <a:latin typeface="Times New Roman" pitchFamily="18" charset="0"/>
                          <a:cs typeface="Times New Roman" pitchFamily="18" charset="0"/>
                        </a:rPr>
                        <a:t>12</a:t>
                      </a:r>
                      <a:endParaRPr kumimoji="0" lang="de-DE" sz="2400" b="0" i="0" u="none" strike="noStrike" cap="none" normalizeH="0" baseline="0">
                        <a:ln>
                          <a:noFill/>
                        </a:ln>
                        <a:solidFill>
                          <a:srgbClr val="333333"/>
                        </a:solidFill>
                        <a:effectLst/>
                        <a:latin typeface="Times New Roman" pitchFamily="18" charset="0"/>
                      </a:endParaRPr>
                    </a:p>
                  </a:txBody>
                  <a:tcPr anchor="ctr" horzOverflow="overflow">
                    <a:lnL>
                      <a:noFill/>
                    </a:lnL>
                    <a:lnR>
                      <a:noFill/>
                    </a:lnR>
                    <a:lnT>
                      <a:noFill/>
                    </a:lnT>
                    <a:lnB w="3175" cap="flat" cmpd="sng" algn="ctr">
                      <a:solidFill>
                        <a:srgbClr val="FFFFFF"/>
                      </a:solidFill>
                      <a:prstDash val="solid"/>
                      <a:round/>
                      <a:headEnd type="none" w="med" len="med"/>
                      <a:tailEnd type="none" w="med" len="med"/>
                    </a:lnB>
                    <a:lnTlToBr>
                      <a:noFill/>
                    </a:lnTlToBr>
                    <a:lnBlToTr>
                      <a:noFill/>
                    </a:lnBlToTr>
                    <a:solidFill>
                      <a:srgbClr val="F9F9E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rgbClr val="333333"/>
                          </a:solidFill>
                          <a:effectLst/>
                          <a:latin typeface="Times New Roman" pitchFamily="18" charset="0"/>
                          <a:cs typeface="Times New Roman" pitchFamily="18" charset="0"/>
                        </a:rPr>
                        <a:t>19</a:t>
                      </a:r>
                      <a:endParaRPr kumimoji="0" lang="de-DE" sz="2400" b="0" i="0" u="none" strike="noStrike" cap="none" normalizeH="0" baseline="0" dirty="0">
                        <a:ln>
                          <a:noFill/>
                        </a:ln>
                        <a:solidFill>
                          <a:srgbClr val="333333"/>
                        </a:solidFill>
                        <a:effectLst/>
                        <a:latin typeface="Times New Roman" pitchFamily="18" charset="0"/>
                      </a:endParaRPr>
                    </a:p>
                  </a:txBody>
                  <a:tcPr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rgbClr val="FFFFFF"/>
                      </a:solidFill>
                      <a:prstDash val="solid"/>
                      <a:round/>
                      <a:headEnd type="none" w="med" len="med"/>
                      <a:tailEnd type="none" w="med" len="med"/>
                    </a:lnB>
                    <a:lnTlToBr>
                      <a:noFill/>
                    </a:lnTlToBr>
                    <a:lnBlToTr>
                      <a:noFill/>
                    </a:lnBlToTr>
                    <a:solidFill>
                      <a:srgbClr val="F9F9ED"/>
                    </a:solidFill>
                  </a:tcPr>
                </a:tc>
                <a:extLst>
                  <a:ext uri="{0D108BD9-81ED-4DB2-BD59-A6C34878D82A}">
                    <a16:rowId xmlns:a16="http://schemas.microsoft.com/office/drawing/2014/main" val="10016"/>
                  </a:ext>
                </a:extLst>
              </a:tr>
            </a:tbl>
          </a:graphicData>
        </a:graphic>
      </p:graphicFrame>
      <p:pic>
        <p:nvPicPr>
          <p:cNvPr id="9291" name="Picture 74" descr="http://sup.kathimerini.gr/kathnews/eone/useful/wheather/back/vroxi.gif"/>
          <p:cNvPicPr>
            <a:picLocks noChangeAspect="1" noChangeArrowheads="1"/>
          </p:cNvPicPr>
          <p:nvPr/>
        </p:nvPicPr>
        <p:blipFill>
          <a:blip r:embed="rId2" r:link="rId3" cstate="print"/>
          <a:srcRect/>
          <a:stretch>
            <a:fillRect/>
          </a:stretch>
        </p:blipFill>
        <p:spPr bwMode="auto">
          <a:xfrm>
            <a:off x="4140200" y="4941888"/>
            <a:ext cx="190500" cy="190500"/>
          </a:xfrm>
          <a:prstGeom prst="rect">
            <a:avLst/>
          </a:prstGeom>
          <a:noFill/>
          <a:ln w="9525">
            <a:noFill/>
            <a:miter lim="800000"/>
            <a:headEnd/>
            <a:tailEnd/>
          </a:ln>
        </p:spPr>
      </p:pic>
      <p:pic>
        <p:nvPicPr>
          <p:cNvPr id="9292" name="Picture 75" descr="http://sup.kathimerini.gr/kathnews/eone/useful/wheather/back/vroxi.gif"/>
          <p:cNvPicPr>
            <a:picLocks noChangeAspect="1" noChangeArrowheads="1"/>
          </p:cNvPicPr>
          <p:nvPr/>
        </p:nvPicPr>
        <p:blipFill>
          <a:blip r:embed="rId2" r:link="rId3" cstate="print"/>
          <a:srcRect/>
          <a:stretch>
            <a:fillRect/>
          </a:stretch>
        </p:blipFill>
        <p:spPr bwMode="auto">
          <a:xfrm>
            <a:off x="4140200" y="4076700"/>
            <a:ext cx="190500" cy="190500"/>
          </a:xfrm>
          <a:prstGeom prst="rect">
            <a:avLst/>
          </a:prstGeom>
          <a:noFill/>
          <a:ln w="9525">
            <a:noFill/>
            <a:miter lim="800000"/>
            <a:headEnd/>
            <a:tailEnd/>
          </a:ln>
        </p:spPr>
      </p:pic>
      <p:pic>
        <p:nvPicPr>
          <p:cNvPr id="9293" name="Picture 76" descr="http://sup.kathimerini.gr/kathnews/eone/useful/wheather/back/ilios_logosinefia.gif"/>
          <p:cNvPicPr>
            <a:picLocks noChangeAspect="1" noChangeArrowheads="1"/>
          </p:cNvPicPr>
          <p:nvPr/>
        </p:nvPicPr>
        <p:blipFill>
          <a:blip r:embed="rId4" r:link="rId5" cstate="print"/>
          <a:srcRect/>
          <a:stretch>
            <a:fillRect/>
          </a:stretch>
        </p:blipFill>
        <p:spPr bwMode="auto">
          <a:xfrm>
            <a:off x="4140200" y="3238500"/>
            <a:ext cx="190500" cy="190500"/>
          </a:xfrm>
          <a:prstGeom prst="rect">
            <a:avLst/>
          </a:prstGeom>
          <a:noFill/>
          <a:ln w="9525">
            <a:noFill/>
            <a:miter lim="800000"/>
            <a:headEnd/>
            <a:tailEnd/>
          </a:ln>
        </p:spPr>
      </p:pic>
      <p:pic>
        <p:nvPicPr>
          <p:cNvPr id="9294" name="Picture 77" descr="http://sup.kathimerini.gr/kathnews/eone/useful/wheather/back/vroxi.gif"/>
          <p:cNvPicPr>
            <a:picLocks noChangeAspect="1" noChangeArrowheads="1"/>
          </p:cNvPicPr>
          <p:nvPr/>
        </p:nvPicPr>
        <p:blipFill>
          <a:blip r:embed="rId2" r:link="rId3" cstate="print"/>
          <a:srcRect/>
          <a:stretch>
            <a:fillRect/>
          </a:stretch>
        </p:blipFill>
        <p:spPr bwMode="auto">
          <a:xfrm>
            <a:off x="4140200" y="2708275"/>
            <a:ext cx="190500" cy="190500"/>
          </a:xfrm>
          <a:prstGeom prst="rect">
            <a:avLst/>
          </a:prstGeom>
          <a:noFill/>
          <a:ln w="9525">
            <a:noFill/>
            <a:miter lim="800000"/>
            <a:headEnd/>
            <a:tailEnd/>
          </a:ln>
        </p:spPr>
      </p:pic>
      <p:pic>
        <p:nvPicPr>
          <p:cNvPr id="9295" name="Picture 78" descr="http://sup.kathimerini.gr/kathnews/eone/useful/wheather/back/sunefia_ilios.gif"/>
          <p:cNvPicPr>
            <a:picLocks noChangeAspect="1" noChangeArrowheads="1"/>
          </p:cNvPicPr>
          <p:nvPr/>
        </p:nvPicPr>
        <p:blipFill>
          <a:blip r:embed="rId6" r:link="rId7" cstate="print"/>
          <a:srcRect/>
          <a:stretch>
            <a:fillRect/>
          </a:stretch>
        </p:blipFill>
        <p:spPr bwMode="auto">
          <a:xfrm>
            <a:off x="4140200" y="1916113"/>
            <a:ext cx="190500" cy="190500"/>
          </a:xfrm>
          <a:prstGeom prst="rect">
            <a:avLst/>
          </a:prstGeom>
          <a:noFill/>
          <a:ln w="9525">
            <a:noFill/>
            <a:miter lim="800000"/>
            <a:headEnd/>
            <a:tailEnd/>
          </a:ln>
        </p:spPr>
      </p:pic>
      <p:pic>
        <p:nvPicPr>
          <p:cNvPr id="9296" name="Picture 79" descr="http://sup.kathimerini.gr/kathnews/eone/useful/wheather/back/ilios_logosinefia.gif"/>
          <p:cNvPicPr>
            <a:picLocks noChangeAspect="1" noChangeArrowheads="1"/>
          </p:cNvPicPr>
          <p:nvPr/>
        </p:nvPicPr>
        <p:blipFill>
          <a:blip r:embed="rId4" r:link="rId5" cstate="print"/>
          <a:srcRect/>
          <a:stretch>
            <a:fillRect/>
          </a:stretch>
        </p:blipFill>
        <p:spPr bwMode="auto">
          <a:xfrm>
            <a:off x="4140200" y="2997200"/>
            <a:ext cx="190500" cy="190500"/>
          </a:xfrm>
          <a:prstGeom prst="rect">
            <a:avLst/>
          </a:prstGeom>
          <a:noFill/>
          <a:ln w="9525">
            <a:noFill/>
            <a:miter lim="800000"/>
            <a:headEnd/>
            <a:tailEnd/>
          </a:ln>
        </p:spPr>
      </p:pic>
      <p:pic>
        <p:nvPicPr>
          <p:cNvPr id="9297" name="Picture 80" descr="http://sup.kathimerini.gr/kathnews/eone/useful/wheather/back/sunefia.gif"/>
          <p:cNvPicPr>
            <a:picLocks noChangeAspect="1" noChangeArrowheads="1"/>
          </p:cNvPicPr>
          <p:nvPr/>
        </p:nvPicPr>
        <p:blipFill>
          <a:blip r:embed="rId8" r:link="rId9" cstate="print"/>
          <a:srcRect/>
          <a:stretch>
            <a:fillRect/>
          </a:stretch>
        </p:blipFill>
        <p:spPr bwMode="auto">
          <a:xfrm>
            <a:off x="4140200" y="4365625"/>
            <a:ext cx="190500" cy="190500"/>
          </a:xfrm>
          <a:prstGeom prst="rect">
            <a:avLst/>
          </a:prstGeom>
          <a:noFill/>
          <a:ln w="9525">
            <a:noFill/>
            <a:miter lim="800000"/>
            <a:headEnd/>
            <a:tailEnd/>
          </a:ln>
        </p:spPr>
      </p:pic>
      <p:pic>
        <p:nvPicPr>
          <p:cNvPr id="9298" name="Picture 81" descr="http://sup.kathimerini.gr/kathnews/eone/useful/wheather/back/ilios_logosinefia.gif"/>
          <p:cNvPicPr>
            <a:picLocks noChangeAspect="1" noChangeArrowheads="1"/>
          </p:cNvPicPr>
          <p:nvPr/>
        </p:nvPicPr>
        <p:blipFill>
          <a:blip r:embed="rId4" r:link="rId5" cstate="print"/>
          <a:srcRect/>
          <a:stretch>
            <a:fillRect/>
          </a:stretch>
        </p:blipFill>
        <p:spPr bwMode="auto">
          <a:xfrm>
            <a:off x="4165600" y="3789363"/>
            <a:ext cx="190500" cy="190500"/>
          </a:xfrm>
          <a:prstGeom prst="rect">
            <a:avLst/>
          </a:prstGeom>
          <a:noFill/>
          <a:ln w="9525">
            <a:noFill/>
            <a:miter lim="800000"/>
            <a:headEnd/>
            <a:tailEnd/>
          </a:ln>
        </p:spPr>
      </p:pic>
      <p:pic>
        <p:nvPicPr>
          <p:cNvPr id="9299" name="Picture 82" descr="http://sup.kathimerini.gr/kathnews/eone/useful/wheather/back/vroxi.gif"/>
          <p:cNvPicPr>
            <a:picLocks noChangeAspect="1" noChangeArrowheads="1"/>
          </p:cNvPicPr>
          <p:nvPr/>
        </p:nvPicPr>
        <p:blipFill>
          <a:blip r:embed="rId2" r:link="rId3" cstate="print"/>
          <a:srcRect/>
          <a:stretch>
            <a:fillRect/>
          </a:stretch>
        </p:blipFill>
        <p:spPr bwMode="auto">
          <a:xfrm>
            <a:off x="4140200" y="5157788"/>
            <a:ext cx="190500" cy="190500"/>
          </a:xfrm>
          <a:prstGeom prst="rect">
            <a:avLst/>
          </a:prstGeom>
          <a:noFill/>
          <a:ln w="9525">
            <a:noFill/>
            <a:miter lim="800000"/>
            <a:headEnd/>
            <a:tailEnd/>
          </a:ln>
        </p:spPr>
      </p:pic>
      <p:pic>
        <p:nvPicPr>
          <p:cNvPr id="9300" name="Picture 83" descr="http://sup.kathimerini.gr/kathnews/eone/useful/wheather/back/vroxi.gif"/>
          <p:cNvPicPr>
            <a:picLocks noChangeAspect="1" noChangeArrowheads="1"/>
          </p:cNvPicPr>
          <p:nvPr/>
        </p:nvPicPr>
        <p:blipFill>
          <a:blip r:embed="rId2" r:link="rId3" cstate="print"/>
          <a:srcRect/>
          <a:stretch>
            <a:fillRect/>
          </a:stretch>
        </p:blipFill>
        <p:spPr bwMode="auto">
          <a:xfrm>
            <a:off x="4140200" y="2133600"/>
            <a:ext cx="215900" cy="215900"/>
          </a:xfrm>
          <a:prstGeom prst="rect">
            <a:avLst/>
          </a:prstGeom>
          <a:noFill/>
          <a:ln w="9525">
            <a:noFill/>
            <a:miter lim="800000"/>
            <a:headEnd/>
            <a:tailEnd/>
          </a:ln>
        </p:spPr>
      </p:pic>
      <p:pic>
        <p:nvPicPr>
          <p:cNvPr id="9301" name="Picture 84" descr="http://sup.kathimerini.gr/kathnews/eone/useful/wheather/back/ilios_logosinefia.gif"/>
          <p:cNvPicPr>
            <a:picLocks noChangeAspect="1" noChangeArrowheads="1"/>
          </p:cNvPicPr>
          <p:nvPr/>
        </p:nvPicPr>
        <p:blipFill>
          <a:blip r:embed="rId4" r:link="rId5" cstate="print"/>
          <a:srcRect/>
          <a:stretch>
            <a:fillRect/>
          </a:stretch>
        </p:blipFill>
        <p:spPr bwMode="auto">
          <a:xfrm>
            <a:off x="4140200" y="5445125"/>
            <a:ext cx="190500" cy="190500"/>
          </a:xfrm>
          <a:prstGeom prst="rect">
            <a:avLst/>
          </a:prstGeom>
          <a:noFill/>
          <a:ln w="9525">
            <a:noFill/>
            <a:miter lim="800000"/>
            <a:headEnd/>
            <a:tailEnd/>
          </a:ln>
        </p:spPr>
      </p:pic>
      <p:pic>
        <p:nvPicPr>
          <p:cNvPr id="9302" name="Picture 85" descr="http://sup.kathimerini.gr/kathnews/eone/useful/wheather/back/sunefia.gif"/>
          <p:cNvPicPr>
            <a:picLocks noChangeAspect="1" noChangeArrowheads="1"/>
          </p:cNvPicPr>
          <p:nvPr/>
        </p:nvPicPr>
        <p:blipFill>
          <a:blip r:embed="rId8" r:link="rId9" cstate="print"/>
          <a:srcRect/>
          <a:stretch>
            <a:fillRect/>
          </a:stretch>
        </p:blipFill>
        <p:spPr bwMode="auto">
          <a:xfrm>
            <a:off x="4140200" y="4581525"/>
            <a:ext cx="190500" cy="190500"/>
          </a:xfrm>
          <a:prstGeom prst="rect">
            <a:avLst/>
          </a:prstGeom>
          <a:noFill/>
          <a:ln w="9525">
            <a:noFill/>
            <a:miter lim="800000"/>
            <a:headEnd/>
            <a:tailEnd/>
          </a:ln>
        </p:spPr>
      </p:pic>
      <p:pic>
        <p:nvPicPr>
          <p:cNvPr id="9303" name="Picture 86" descr="http://sup.kathimerini.gr/kathnews/eone/useful/wheather/back/vroxi.gif"/>
          <p:cNvPicPr>
            <a:picLocks noChangeAspect="1" noChangeArrowheads="1"/>
          </p:cNvPicPr>
          <p:nvPr/>
        </p:nvPicPr>
        <p:blipFill>
          <a:blip r:embed="rId2" r:link="rId3" cstate="print"/>
          <a:srcRect/>
          <a:stretch>
            <a:fillRect/>
          </a:stretch>
        </p:blipFill>
        <p:spPr bwMode="auto">
          <a:xfrm>
            <a:off x="4140200" y="5734050"/>
            <a:ext cx="190500" cy="190500"/>
          </a:xfrm>
          <a:prstGeom prst="rect">
            <a:avLst/>
          </a:prstGeom>
          <a:noFill/>
          <a:ln w="9525">
            <a:noFill/>
            <a:miter lim="800000"/>
            <a:headEnd/>
            <a:tailEnd/>
          </a:ln>
        </p:spPr>
      </p:pic>
      <p:pic>
        <p:nvPicPr>
          <p:cNvPr id="9304" name="Picture 87" descr="http://sup.kathimerini.gr/kathnews/eone/useful/wheather/back/vroxi.gif"/>
          <p:cNvPicPr>
            <a:picLocks noChangeAspect="1" noChangeArrowheads="1"/>
          </p:cNvPicPr>
          <p:nvPr/>
        </p:nvPicPr>
        <p:blipFill>
          <a:blip r:embed="rId2" r:link="rId3" cstate="print"/>
          <a:srcRect/>
          <a:stretch>
            <a:fillRect/>
          </a:stretch>
        </p:blipFill>
        <p:spPr bwMode="auto">
          <a:xfrm>
            <a:off x="4140200" y="2420938"/>
            <a:ext cx="190500" cy="190500"/>
          </a:xfrm>
          <a:prstGeom prst="rect">
            <a:avLst/>
          </a:prstGeom>
          <a:noFill/>
          <a:ln w="9525">
            <a:noFill/>
            <a:miter lim="800000"/>
            <a:headEnd/>
            <a:tailEnd/>
          </a:ln>
        </p:spPr>
      </p:pic>
      <p:pic>
        <p:nvPicPr>
          <p:cNvPr id="9305" name="Picture 88" descr="http://sup.kathimerini.gr/kathnews/eone/useful/wheather/back/vroxi.gif"/>
          <p:cNvPicPr>
            <a:picLocks noChangeAspect="1" noChangeArrowheads="1"/>
          </p:cNvPicPr>
          <p:nvPr/>
        </p:nvPicPr>
        <p:blipFill>
          <a:blip r:embed="rId2" r:link="rId3" cstate="print"/>
          <a:srcRect/>
          <a:stretch>
            <a:fillRect/>
          </a:stretch>
        </p:blipFill>
        <p:spPr bwMode="auto">
          <a:xfrm>
            <a:off x="4140200" y="3525838"/>
            <a:ext cx="190500" cy="190500"/>
          </a:xfrm>
          <a:prstGeom prst="rect">
            <a:avLst/>
          </a:prstGeom>
          <a:noFill/>
          <a:ln w="9525">
            <a:noFill/>
            <a:miter lim="800000"/>
            <a:headEnd/>
            <a:tailEnd/>
          </a:ln>
        </p:spPr>
      </p:pic>
      <p:graphicFrame>
        <p:nvGraphicFramePr>
          <p:cNvPr id="2" name="Group 3">
            <a:extLst>
              <a:ext uri="{FF2B5EF4-FFF2-40B4-BE49-F238E27FC236}">
                <a16:creationId xmlns:a16="http://schemas.microsoft.com/office/drawing/2014/main" id="{32DDCFB6-B3DC-12BA-FA3D-E3A118DDA1BF}"/>
              </a:ext>
            </a:extLst>
          </p:cNvPr>
          <p:cNvGraphicFramePr>
            <a:graphicFrameLocks noGrp="1"/>
          </p:cNvGraphicFramePr>
          <p:nvPr/>
        </p:nvGraphicFramePr>
        <p:xfrm>
          <a:off x="900113" y="1130300"/>
          <a:ext cx="3311525" cy="4820603"/>
        </p:xfrm>
        <a:graphic>
          <a:graphicData uri="http://schemas.openxmlformats.org/drawingml/2006/table">
            <a:tbl>
              <a:tblPr/>
              <a:tblGrid>
                <a:gridCol w="3311525">
                  <a:extLst>
                    <a:ext uri="{9D8B030D-6E8A-4147-A177-3AD203B41FA5}">
                      <a16:colId xmlns:a16="http://schemas.microsoft.com/office/drawing/2014/main" val="20000"/>
                    </a:ext>
                  </a:extLst>
                </a:gridCol>
              </a:tblGrid>
              <a:tr h="4619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rgbClr val="292929"/>
                          </a:solidFill>
                          <a:effectLst/>
                          <a:latin typeface="Times New Roman" pitchFamily="18" charset="0"/>
                          <a:cs typeface="Times New Roman" pitchFamily="18" charset="0"/>
                        </a:rPr>
                        <a:t>Ο ΚΑΙΡΟΣ ΑΥΡΙΟ</a:t>
                      </a:r>
                      <a:endParaRPr kumimoji="0" lang="de-DE" sz="1600" b="0" i="0" u="none" strike="noStrike" cap="none" normalizeH="0" baseline="0" dirty="0">
                        <a:ln>
                          <a:noFill/>
                        </a:ln>
                        <a:solidFill>
                          <a:srgbClr val="292929"/>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EEDC"/>
                    </a:solidFill>
                  </a:tcPr>
                </a:tc>
                <a:extLst>
                  <a:ext uri="{0D108BD9-81ED-4DB2-BD59-A6C34878D82A}">
                    <a16:rowId xmlns:a16="http://schemas.microsoft.com/office/drawing/2014/main" val="10000"/>
                  </a:ext>
                </a:extLst>
              </a:tr>
              <a:tr h="2921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dirty="0">
                          <a:ln>
                            <a:noFill/>
                          </a:ln>
                          <a:solidFill>
                            <a:srgbClr val="292929"/>
                          </a:solidFill>
                          <a:effectLst/>
                          <a:latin typeface="Times New Roman" pitchFamily="18" charset="0"/>
                          <a:cs typeface="Times New Roman" pitchFamily="18" charset="0"/>
                        </a:rPr>
                        <a:t>Κα</a:t>
                      </a:r>
                      <a:r>
                        <a:rPr kumimoji="0" lang="de-DE" sz="2000" b="1" i="0" u="none" strike="noStrike" cap="none" normalizeH="0" baseline="0" dirty="0" err="1">
                          <a:ln>
                            <a:noFill/>
                          </a:ln>
                          <a:solidFill>
                            <a:srgbClr val="292929"/>
                          </a:solidFill>
                          <a:effectLst/>
                          <a:latin typeface="Times New Roman" pitchFamily="18" charset="0"/>
                          <a:cs typeface="Times New Roman" pitchFamily="18" charset="0"/>
                        </a:rPr>
                        <a:t>ιρός</a:t>
                      </a:r>
                      <a:r>
                        <a:rPr kumimoji="0" lang="de-DE" sz="2000" b="1" i="0" u="none" strike="noStrike" cap="none" normalizeH="0" baseline="0" dirty="0">
                          <a:ln>
                            <a:noFill/>
                          </a:ln>
                          <a:solidFill>
                            <a:srgbClr val="292929"/>
                          </a:solidFill>
                          <a:effectLst/>
                          <a:latin typeface="Times New Roman" pitchFamily="18" charset="0"/>
                          <a:cs typeface="Times New Roman" pitchFamily="18" charset="0"/>
                        </a:rPr>
                        <a:t>:</a:t>
                      </a:r>
                      <a:r>
                        <a:rPr kumimoji="0" lang="de-DE" sz="2000" b="0" i="0" u="none" strike="noStrike" cap="none" normalizeH="0" baseline="0" dirty="0">
                          <a:ln>
                            <a:noFill/>
                          </a:ln>
                          <a:solidFill>
                            <a:srgbClr val="292929"/>
                          </a:solidFill>
                          <a:effectLst/>
                          <a:latin typeface="Times New Roman" pitchFamily="18" charset="0"/>
                          <a:cs typeface="Times New Roman" pitchFamily="18" charset="0"/>
                        </a:rPr>
                        <a:t> σπ</a:t>
                      </a:r>
                      <a:r>
                        <a:rPr kumimoji="0" lang="de-DE" sz="2000" b="0" i="0" u="none" strike="noStrike" cap="none" normalizeH="0" baseline="0" dirty="0" err="1">
                          <a:ln>
                            <a:noFill/>
                          </a:ln>
                          <a:solidFill>
                            <a:srgbClr val="292929"/>
                          </a:solidFill>
                          <a:effectLst/>
                          <a:latin typeface="Times New Roman" pitchFamily="18" charset="0"/>
                          <a:cs typeface="Times New Roman" pitchFamily="18" charset="0"/>
                        </a:rPr>
                        <a:t>ορ</a:t>
                      </a:r>
                      <a:r>
                        <a:rPr kumimoji="0" lang="de-DE" sz="2000" b="0" i="0" u="none" strike="noStrike" cap="none" normalizeH="0" baseline="0" dirty="0">
                          <a:ln>
                            <a:noFill/>
                          </a:ln>
                          <a:solidFill>
                            <a:srgbClr val="292929"/>
                          </a:solidFill>
                          <a:effectLst/>
                          <a:latin typeface="Times New Roman" pitchFamily="18" charset="0"/>
                          <a:cs typeface="Times New Roman" pitchFamily="18" charset="0"/>
                        </a:rPr>
                        <a:t>αδικές βροχές και πιθανόν πρόσκαιρες καταιγίδες στο Ιόνιο, στα ηπειρωτικά και την Κρήτη. </a:t>
                      </a:r>
                      <a:r>
                        <a:rPr kumimoji="0" lang="de-DE" sz="2000" b="0" i="0" u="none" strike="noStrike" cap="none" normalizeH="0" baseline="0" dirty="0" err="1">
                          <a:ln>
                            <a:noFill/>
                          </a:ln>
                          <a:solidFill>
                            <a:srgbClr val="292929"/>
                          </a:solidFill>
                          <a:effectLst/>
                          <a:latin typeface="Times New Roman" pitchFamily="18" charset="0"/>
                          <a:cs typeface="Times New Roman" pitchFamily="18" charset="0"/>
                        </a:rPr>
                        <a:t>Στις</a:t>
                      </a:r>
                      <a:r>
                        <a:rPr kumimoji="0" lang="de-DE" sz="2000" b="0" i="0" u="none" strike="noStrike" cap="none" normalizeH="0" baseline="0" dirty="0">
                          <a:ln>
                            <a:noFill/>
                          </a:ln>
                          <a:solidFill>
                            <a:srgbClr val="292929"/>
                          </a:solidFill>
                          <a:effectLst/>
                          <a:latin typeface="Times New Roman" pitchFamily="18" charset="0"/>
                          <a:cs typeface="Times New Roman" pitchFamily="18" charset="0"/>
                        </a:rPr>
                        <a:t> υπ</a:t>
                      </a:r>
                      <a:r>
                        <a:rPr kumimoji="0" lang="de-DE" sz="2000" b="0" i="0" u="none" strike="noStrike" cap="none" normalizeH="0" baseline="0" dirty="0" err="1">
                          <a:ln>
                            <a:noFill/>
                          </a:ln>
                          <a:solidFill>
                            <a:srgbClr val="292929"/>
                          </a:solidFill>
                          <a:effectLst/>
                          <a:latin typeface="Times New Roman" pitchFamily="18" charset="0"/>
                          <a:cs typeface="Times New Roman" pitchFamily="18" charset="0"/>
                        </a:rPr>
                        <a:t>όλοι</a:t>
                      </a:r>
                      <a:r>
                        <a:rPr kumimoji="0" lang="de-DE" sz="2000" b="0" i="0" u="none" strike="noStrike" cap="none" normalizeH="0" baseline="0" dirty="0">
                          <a:ln>
                            <a:noFill/>
                          </a:ln>
                          <a:solidFill>
                            <a:srgbClr val="292929"/>
                          </a:solidFill>
                          <a:effectLst/>
                          <a:latin typeface="Times New Roman" pitchFamily="18" charset="0"/>
                          <a:cs typeface="Times New Roman" pitchFamily="18" charset="0"/>
                        </a:rPr>
                        <a:t>πες περιοχές τοπικές νεφώσεις. </a:t>
                      </a:r>
                      <a:br>
                        <a:rPr kumimoji="0" lang="de-DE" sz="2000" b="0" i="0" u="none" strike="noStrike" cap="none" normalizeH="0" baseline="0" dirty="0">
                          <a:ln>
                            <a:noFill/>
                          </a:ln>
                          <a:solidFill>
                            <a:srgbClr val="292929"/>
                          </a:solidFill>
                          <a:effectLst/>
                          <a:latin typeface="Times New Roman" pitchFamily="18" charset="0"/>
                          <a:cs typeface="Times New Roman" pitchFamily="18" charset="0"/>
                        </a:rPr>
                      </a:br>
                      <a:r>
                        <a:rPr kumimoji="0" lang="de-DE" sz="2000" b="1" i="0" u="none" strike="noStrike" cap="none" normalizeH="0" baseline="0" dirty="0" err="1">
                          <a:ln>
                            <a:noFill/>
                          </a:ln>
                          <a:solidFill>
                            <a:srgbClr val="292929"/>
                          </a:solidFill>
                          <a:effectLst/>
                          <a:latin typeface="Times New Roman" pitchFamily="18" charset="0"/>
                          <a:cs typeface="Times New Roman" pitchFamily="18" charset="0"/>
                        </a:rPr>
                        <a:t>Άνεμοι</a:t>
                      </a:r>
                      <a:r>
                        <a:rPr kumimoji="0" lang="de-DE" sz="2000" b="1" i="0" u="none" strike="noStrike" cap="none" normalizeH="0" baseline="0" dirty="0">
                          <a:ln>
                            <a:noFill/>
                          </a:ln>
                          <a:solidFill>
                            <a:srgbClr val="292929"/>
                          </a:solidFill>
                          <a:effectLst/>
                          <a:latin typeface="Times New Roman" pitchFamily="18" charset="0"/>
                          <a:cs typeface="Times New Roman" pitchFamily="18" charset="0"/>
                        </a:rPr>
                        <a:t>:</a:t>
                      </a:r>
                      <a:r>
                        <a:rPr kumimoji="0" lang="de-DE" sz="2000" b="0" i="0" u="none" strike="noStrike" cap="none" normalizeH="0" baseline="0" dirty="0">
                          <a:ln>
                            <a:noFill/>
                          </a:ln>
                          <a:solidFill>
                            <a:srgbClr val="292929"/>
                          </a:solidFill>
                          <a:effectLst/>
                          <a:latin typeface="Times New Roman" pitchFamily="18" charset="0"/>
                          <a:cs typeface="Times New Roman" pitchFamily="18" charset="0"/>
                        </a:rPr>
                        <a:t> </a:t>
                      </a:r>
                      <a:r>
                        <a:rPr kumimoji="0" lang="de-DE" sz="2000" b="0" i="0" u="none" strike="noStrike" cap="none" normalizeH="0" baseline="0" dirty="0" err="1">
                          <a:ln>
                            <a:noFill/>
                          </a:ln>
                          <a:solidFill>
                            <a:srgbClr val="292929"/>
                          </a:solidFill>
                          <a:effectLst/>
                          <a:latin typeface="Times New Roman" pitchFamily="18" charset="0"/>
                          <a:cs typeface="Times New Roman" pitchFamily="18" charset="0"/>
                        </a:rPr>
                        <a:t>στ</a:t>
                      </a:r>
                      <a:r>
                        <a:rPr kumimoji="0" lang="de-DE" sz="2000" b="0" i="0" u="none" strike="noStrike" cap="none" normalizeH="0" baseline="0" dirty="0">
                          <a:ln>
                            <a:noFill/>
                          </a:ln>
                          <a:solidFill>
                            <a:srgbClr val="292929"/>
                          </a:solidFill>
                          <a:effectLst/>
                          <a:latin typeface="Times New Roman" pitchFamily="18" charset="0"/>
                          <a:cs typeface="Times New Roman" pitchFamily="18" charset="0"/>
                        </a:rPr>
                        <a:t>α δυτικά μεταβλητοί 3 με 4 μποφόρ και στα ανατολικά από βόρειες διευθύνσεις 4 με 5 και στο βορειοανατολικό Αιγαίο πρόσκαιρα 6 μποφόρ. </a:t>
                      </a:r>
                      <a:br>
                        <a:rPr kumimoji="0" lang="de-DE" sz="2000" b="0" i="0" u="none" strike="noStrike" cap="none" normalizeH="0" baseline="0" dirty="0">
                          <a:ln>
                            <a:noFill/>
                          </a:ln>
                          <a:solidFill>
                            <a:srgbClr val="292929"/>
                          </a:solidFill>
                          <a:effectLst/>
                          <a:latin typeface="Times New Roman" pitchFamily="18" charset="0"/>
                          <a:cs typeface="Times New Roman" pitchFamily="18" charset="0"/>
                        </a:rPr>
                      </a:br>
                      <a:r>
                        <a:rPr kumimoji="0" lang="de-DE" sz="2000" b="1" i="0" u="none" strike="noStrike" cap="none" normalizeH="0" baseline="0" dirty="0" err="1">
                          <a:ln>
                            <a:noFill/>
                          </a:ln>
                          <a:solidFill>
                            <a:srgbClr val="292929"/>
                          </a:solidFill>
                          <a:effectLst/>
                          <a:latin typeface="Times New Roman" pitchFamily="18" charset="0"/>
                          <a:cs typeface="Times New Roman" pitchFamily="18" charset="0"/>
                        </a:rPr>
                        <a:t>Θερμοκρ</a:t>
                      </a:r>
                      <a:r>
                        <a:rPr kumimoji="0" lang="de-DE" sz="2000" b="1" i="0" u="none" strike="noStrike" cap="none" normalizeH="0" baseline="0" dirty="0">
                          <a:ln>
                            <a:noFill/>
                          </a:ln>
                          <a:solidFill>
                            <a:srgbClr val="292929"/>
                          </a:solidFill>
                          <a:effectLst/>
                          <a:latin typeface="Times New Roman" pitchFamily="18" charset="0"/>
                          <a:cs typeface="Times New Roman" pitchFamily="18" charset="0"/>
                        </a:rPr>
                        <a:t>ασία: </a:t>
                      </a:r>
                      <a:r>
                        <a:rPr kumimoji="0" lang="de-DE" sz="2000" b="0" i="0" u="none" strike="noStrike" cap="none" normalizeH="0" baseline="0" dirty="0">
                          <a:ln>
                            <a:noFill/>
                          </a:ln>
                          <a:solidFill>
                            <a:srgbClr val="292929"/>
                          </a:solidFill>
                          <a:effectLst/>
                          <a:latin typeface="Times New Roman" pitchFamily="18" charset="0"/>
                          <a:cs typeface="Times New Roman" pitchFamily="18" charset="0"/>
                        </a:rPr>
                        <a:t>σε μικρή πτώση</a:t>
                      </a:r>
                      <a:r>
                        <a:rPr kumimoji="0" lang="en-US" sz="2000" b="0" i="0" u="none" strike="noStrike" cap="none" normalizeH="0" baseline="0" dirty="0">
                          <a:ln>
                            <a:noFill/>
                          </a:ln>
                          <a:solidFill>
                            <a:srgbClr val="292929"/>
                          </a:solidFill>
                          <a:effectLst/>
                          <a:latin typeface="Times New Roman" pitchFamily="18"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bl>
          </a:graphicData>
        </a:graphic>
      </p:graphicFrame>
      <p:graphicFrame>
        <p:nvGraphicFramePr>
          <p:cNvPr id="3" name="Group 11">
            <a:extLst>
              <a:ext uri="{FF2B5EF4-FFF2-40B4-BE49-F238E27FC236}">
                <a16:creationId xmlns:a16="http://schemas.microsoft.com/office/drawing/2014/main" id="{14EE6E93-0C3D-6123-B56D-A43DCA3E9210}"/>
              </a:ext>
            </a:extLst>
          </p:cNvPr>
          <p:cNvGraphicFramePr>
            <a:graphicFrameLocks noGrp="1"/>
          </p:cNvGraphicFramePr>
          <p:nvPr/>
        </p:nvGraphicFramePr>
        <p:xfrm>
          <a:off x="4902200" y="1225550"/>
          <a:ext cx="3702050" cy="4297680"/>
        </p:xfrm>
        <a:graphic>
          <a:graphicData uri="http://schemas.openxmlformats.org/drawingml/2006/table">
            <a:tbl>
              <a:tblPr/>
              <a:tblGrid>
                <a:gridCol w="1431925">
                  <a:extLst>
                    <a:ext uri="{9D8B030D-6E8A-4147-A177-3AD203B41FA5}">
                      <a16:colId xmlns:a16="http://schemas.microsoft.com/office/drawing/2014/main" val="20000"/>
                    </a:ext>
                  </a:extLst>
                </a:gridCol>
                <a:gridCol w="568325">
                  <a:extLst>
                    <a:ext uri="{9D8B030D-6E8A-4147-A177-3AD203B41FA5}">
                      <a16:colId xmlns:a16="http://schemas.microsoft.com/office/drawing/2014/main" val="20001"/>
                    </a:ext>
                  </a:extLst>
                </a:gridCol>
                <a:gridCol w="1133475">
                  <a:extLst>
                    <a:ext uri="{9D8B030D-6E8A-4147-A177-3AD203B41FA5}">
                      <a16:colId xmlns:a16="http://schemas.microsoft.com/office/drawing/2014/main" val="20002"/>
                    </a:ext>
                  </a:extLst>
                </a:gridCol>
                <a:gridCol w="568325">
                  <a:extLst>
                    <a:ext uri="{9D8B030D-6E8A-4147-A177-3AD203B41FA5}">
                      <a16:colId xmlns:a16="http://schemas.microsoft.com/office/drawing/2014/main" val="20003"/>
                    </a:ext>
                  </a:extLst>
                </a:gridCol>
              </a:tblGrid>
              <a:tr h="304800">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dirty="0" err="1">
                          <a:ln>
                            <a:noFill/>
                          </a:ln>
                          <a:solidFill>
                            <a:srgbClr val="292929"/>
                          </a:solidFill>
                          <a:effectLst/>
                          <a:latin typeface="Times New Roman" pitchFamily="18" charset="0"/>
                          <a:cs typeface="Times New Roman" pitchFamily="18" charset="0"/>
                        </a:rPr>
                        <a:t>Θερμοκρ</a:t>
                      </a:r>
                      <a:r>
                        <a:rPr kumimoji="0" lang="de-DE" sz="1800" b="1" i="0" u="none" strike="noStrike" cap="none" normalizeH="0" baseline="0" dirty="0">
                          <a:ln>
                            <a:noFill/>
                          </a:ln>
                          <a:solidFill>
                            <a:srgbClr val="292929"/>
                          </a:solidFill>
                          <a:effectLst/>
                          <a:latin typeface="Times New Roman" pitchFamily="18" charset="0"/>
                          <a:cs typeface="Times New Roman" pitchFamily="18" charset="0"/>
                        </a:rPr>
                        <a:t>ασία ευρωπαϊκών πόλεων</a:t>
                      </a:r>
                      <a:endParaRPr kumimoji="0" lang="de-DE" sz="1800" b="0" i="0" u="none" strike="noStrike" cap="none" normalizeH="0" baseline="0" dirty="0">
                        <a:ln>
                          <a:noFill/>
                        </a:ln>
                        <a:solidFill>
                          <a:srgbClr val="292929"/>
                        </a:solidFill>
                        <a:effectLst/>
                        <a:latin typeface="Times New Roman" pitchFamily="18" charset="0"/>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a:noFill/>
                    </a:lnB>
                    <a:lnTlToBr>
                      <a:noFill/>
                    </a:lnTlToBr>
                    <a:lnBlToTr>
                      <a:noFill/>
                    </a:lnBlToTr>
                    <a:solidFill>
                      <a:srgbClr val="E2E2C6"/>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Άμστερνταμ</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F9F9ED"/>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8</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12</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w="12700" cap="flat" cmpd="sng" algn="ctr">
                      <a:solidFill>
                        <a:srgbClr val="FFFFFF"/>
                      </a:solidFill>
                      <a:prstDash val="solid"/>
                      <a:round/>
                      <a:headEnd type="none" w="med" len="med"/>
                      <a:tailEnd type="none" w="med" len="med"/>
                    </a:lnR>
                    <a:lnT>
                      <a:noFill/>
                    </a:lnT>
                    <a:lnB>
                      <a:noFill/>
                    </a:lnB>
                    <a:lnTlToBr>
                      <a:noFill/>
                    </a:lnTlToBr>
                    <a:lnBlToTr>
                      <a:noFill/>
                    </a:lnBlToTr>
                    <a:solidFill>
                      <a:srgbClr val="F9F9ED"/>
                    </a:solidFill>
                  </a:tcPr>
                </a:tc>
                <a:extLst>
                  <a:ext uri="{0D108BD9-81ED-4DB2-BD59-A6C34878D82A}">
                    <a16:rowId xmlns:a16="http://schemas.microsoft.com/office/drawing/2014/main" val="10001"/>
                  </a:ext>
                </a:extLst>
              </a:tr>
              <a:tr h="228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Ελσίνκι</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F9F9ED"/>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5</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7</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w="12700" cap="flat" cmpd="sng" algn="ctr">
                      <a:solidFill>
                        <a:srgbClr val="FFFFFF"/>
                      </a:solidFill>
                      <a:prstDash val="solid"/>
                      <a:round/>
                      <a:headEnd type="none" w="med" len="med"/>
                      <a:tailEnd type="none" w="med" len="med"/>
                    </a:lnR>
                    <a:lnT>
                      <a:noFill/>
                    </a:lnT>
                    <a:lnB>
                      <a:noFill/>
                    </a:lnB>
                    <a:lnTlToBr>
                      <a:noFill/>
                    </a:lnTlToBr>
                    <a:lnBlToTr>
                      <a:noFill/>
                    </a:lnBlToTr>
                    <a:solidFill>
                      <a:srgbClr val="F9F9ED"/>
                    </a:solidFill>
                  </a:tcPr>
                </a:tc>
                <a:extLst>
                  <a:ext uri="{0D108BD9-81ED-4DB2-BD59-A6C34878D82A}">
                    <a16:rowId xmlns:a16="http://schemas.microsoft.com/office/drawing/2014/main" val="10002"/>
                  </a:ext>
                </a:extLst>
              </a:tr>
              <a:tr h="228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Σόφια</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F9F9ED"/>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7</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17</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w="12700" cap="flat" cmpd="sng" algn="ctr">
                      <a:solidFill>
                        <a:srgbClr val="FFFFFF"/>
                      </a:solidFill>
                      <a:prstDash val="solid"/>
                      <a:round/>
                      <a:headEnd type="none" w="med" len="med"/>
                      <a:tailEnd type="none" w="med" len="med"/>
                    </a:lnR>
                    <a:lnT>
                      <a:noFill/>
                    </a:lnT>
                    <a:lnB>
                      <a:noFill/>
                    </a:lnB>
                    <a:lnTlToBr>
                      <a:noFill/>
                    </a:lnTlToBr>
                    <a:lnBlToTr>
                      <a:noFill/>
                    </a:lnBlToTr>
                    <a:solidFill>
                      <a:srgbClr val="F9F9ED"/>
                    </a:solidFill>
                  </a:tcPr>
                </a:tc>
                <a:extLst>
                  <a:ext uri="{0D108BD9-81ED-4DB2-BD59-A6C34878D82A}">
                    <a16:rowId xmlns:a16="http://schemas.microsoft.com/office/drawing/2014/main" val="10003"/>
                  </a:ext>
                </a:extLst>
              </a:tr>
              <a:tr h="228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dirty="0" err="1">
                          <a:ln>
                            <a:noFill/>
                          </a:ln>
                          <a:solidFill>
                            <a:srgbClr val="292929"/>
                          </a:solidFill>
                          <a:effectLst/>
                          <a:latin typeface="Times New Roman" pitchFamily="18" charset="0"/>
                          <a:cs typeface="Times New Roman" pitchFamily="18" charset="0"/>
                        </a:rPr>
                        <a:t>Πράγ</a:t>
                      </a:r>
                      <a:r>
                        <a:rPr kumimoji="0" lang="de-DE" sz="1800" b="1" i="0" u="none" strike="noStrike" cap="none" normalizeH="0" baseline="0" dirty="0">
                          <a:ln>
                            <a:noFill/>
                          </a:ln>
                          <a:solidFill>
                            <a:srgbClr val="292929"/>
                          </a:solidFill>
                          <a:effectLst/>
                          <a:latin typeface="Times New Roman" pitchFamily="18" charset="0"/>
                          <a:cs typeface="Times New Roman" pitchFamily="18" charset="0"/>
                        </a:rPr>
                        <a:t>α</a:t>
                      </a:r>
                      <a:endParaRPr kumimoji="0" lang="de-DE" sz="1800" b="0" i="0" u="none" strike="noStrike" cap="none" normalizeH="0" baseline="0" dirty="0">
                        <a:ln>
                          <a:noFill/>
                        </a:ln>
                        <a:solidFill>
                          <a:srgbClr val="292929"/>
                        </a:solidFill>
                        <a:effectLst/>
                        <a:latin typeface="Times New Roman" pitchFamily="18" charset="0"/>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F9F9ED"/>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1</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12</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w="12700" cap="flat" cmpd="sng" algn="ctr">
                      <a:solidFill>
                        <a:srgbClr val="FFFFFF"/>
                      </a:solidFill>
                      <a:prstDash val="solid"/>
                      <a:round/>
                      <a:headEnd type="none" w="med" len="med"/>
                      <a:tailEnd type="none" w="med" len="med"/>
                    </a:lnR>
                    <a:lnT>
                      <a:noFill/>
                    </a:lnT>
                    <a:lnB>
                      <a:noFill/>
                    </a:lnB>
                    <a:lnTlToBr>
                      <a:noFill/>
                    </a:lnTlToBr>
                    <a:lnBlToTr>
                      <a:noFill/>
                    </a:lnBlToTr>
                    <a:solidFill>
                      <a:srgbClr val="F9F9ED"/>
                    </a:solidFill>
                  </a:tcPr>
                </a:tc>
                <a:extLst>
                  <a:ext uri="{0D108BD9-81ED-4DB2-BD59-A6C34878D82A}">
                    <a16:rowId xmlns:a16="http://schemas.microsoft.com/office/drawing/2014/main" val="10004"/>
                  </a:ext>
                </a:extLst>
              </a:tr>
              <a:tr h="2667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Λευκωσία</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F9F9ED"/>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18</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dirty="0">
                          <a:ln>
                            <a:noFill/>
                          </a:ln>
                          <a:solidFill>
                            <a:srgbClr val="292929"/>
                          </a:solidFill>
                          <a:effectLst/>
                          <a:latin typeface="Times New Roman" pitchFamily="18" charset="0"/>
                          <a:cs typeface="Times New Roman" pitchFamily="18" charset="0"/>
                        </a:rPr>
                        <a:t>…</a:t>
                      </a:r>
                      <a:endParaRPr kumimoji="0" lang="de-DE" sz="1800" b="0" i="0" u="none" strike="noStrike" cap="none" normalizeH="0" baseline="0" dirty="0">
                        <a:ln>
                          <a:noFill/>
                        </a:ln>
                        <a:solidFill>
                          <a:srgbClr val="292929"/>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27</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w="12700" cap="flat" cmpd="sng" algn="ctr">
                      <a:solidFill>
                        <a:srgbClr val="FFFFFF"/>
                      </a:solidFill>
                      <a:prstDash val="solid"/>
                      <a:round/>
                      <a:headEnd type="none" w="med" len="med"/>
                      <a:tailEnd type="none" w="med" len="med"/>
                    </a:lnR>
                    <a:lnT>
                      <a:noFill/>
                    </a:lnT>
                    <a:lnB>
                      <a:noFill/>
                    </a:lnB>
                    <a:lnTlToBr>
                      <a:noFill/>
                    </a:lnTlToBr>
                    <a:lnBlToTr>
                      <a:noFill/>
                    </a:lnBlToTr>
                    <a:solidFill>
                      <a:srgbClr val="F9F9ED"/>
                    </a:solidFill>
                  </a:tcPr>
                </a:tc>
                <a:extLst>
                  <a:ext uri="{0D108BD9-81ED-4DB2-BD59-A6C34878D82A}">
                    <a16:rowId xmlns:a16="http://schemas.microsoft.com/office/drawing/2014/main" val="10005"/>
                  </a:ext>
                </a:extLst>
              </a:tr>
              <a:tr h="228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Μόναχο</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F9F9ED"/>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2</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dirty="0">
                          <a:ln>
                            <a:noFill/>
                          </a:ln>
                          <a:solidFill>
                            <a:srgbClr val="292929"/>
                          </a:solidFill>
                          <a:effectLst/>
                          <a:latin typeface="Times New Roman" pitchFamily="18" charset="0"/>
                          <a:cs typeface="Times New Roman" pitchFamily="18" charset="0"/>
                        </a:rPr>
                        <a:t>…</a:t>
                      </a:r>
                      <a:endParaRPr kumimoji="0" lang="de-DE" sz="1800" b="0" i="0" u="none" strike="noStrike" cap="none" normalizeH="0" baseline="0" dirty="0">
                        <a:ln>
                          <a:noFill/>
                        </a:ln>
                        <a:solidFill>
                          <a:srgbClr val="292929"/>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14 </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w="12700" cap="flat" cmpd="sng" algn="ctr">
                      <a:solidFill>
                        <a:srgbClr val="FFFFFF"/>
                      </a:solidFill>
                      <a:prstDash val="solid"/>
                      <a:round/>
                      <a:headEnd type="none" w="med" len="med"/>
                      <a:tailEnd type="none" w="med" len="med"/>
                    </a:lnR>
                    <a:lnT>
                      <a:noFill/>
                    </a:lnT>
                    <a:lnB>
                      <a:noFill/>
                    </a:lnB>
                    <a:lnTlToBr>
                      <a:noFill/>
                    </a:lnTlToBr>
                    <a:lnBlToTr>
                      <a:noFill/>
                    </a:lnBlToTr>
                    <a:solidFill>
                      <a:srgbClr val="F9F9ED"/>
                    </a:solidFill>
                  </a:tcPr>
                </a:tc>
                <a:extLst>
                  <a:ext uri="{0D108BD9-81ED-4DB2-BD59-A6C34878D82A}">
                    <a16:rowId xmlns:a16="http://schemas.microsoft.com/office/drawing/2014/main" val="10006"/>
                  </a:ext>
                </a:extLst>
              </a:tr>
              <a:tr h="228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Παρίσι</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F9F9ED"/>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3</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15</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w="12700" cap="flat" cmpd="sng" algn="ctr">
                      <a:solidFill>
                        <a:srgbClr val="FFFFFF"/>
                      </a:solidFill>
                      <a:prstDash val="solid"/>
                      <a:round/>
                      <a:headEnd type="none" w="med" len="med"/>
                      <a:tailEnd type="none" w="med" len="med"/>
                    </a:lnR>
                    <a:lnT>
                      <a:noFill/>
                    </a:lnT>
                    <a:lnB>
                      <a:noFill/>
                    </a:lnB>
                    <a:lnTlToBr>
                      <a:noFill/>
                    </a:lnTlToBr>
                    <a:lnBlToTr>
                      <a:noFill/>
                    </a:lnBlToTr>
                    <a:solidFill>
                      <a:srgbClr val="F9F9ED"/>
                    </a:solidFill>
                  </a:tcPr>
                </a:tc>
                <a:extLst>
                  <a:ext uri="{0D108BD9-81ED-4DB2-BD59-A6C34878D82A}">
                    <a16:rowId xmlns:a16="http://schemas.microsoft.com/office/drawing/2014/main" val="10007"/>
                  </a:ext>
                </a:extLst>
              </a:tr>
              <a:tr h="228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Ρώμη</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F9F9ED"/>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11</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22</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w="12700" cap="flat" cmpd="sng" algn="ctr">
                      <a:solidFill>
                        <a:srgbClr val="FFFFFF"/>
                      </a:solidFill>
                      <a:prstDash val="solid"/>
                      <a:round/>
                      <a:headEnd type="none" w="med" len="med"/>
                      <a:tailEnd type="none" w="med" len="med"/>
                    </a:lnR>
                    <a:lnT>
                      <a:noFill/>
                    </a:lnT>
                    <a:lnB>
                      <a:noFill/>
                    </a:lnB>
                    <a:lnTlToBr>
                      <a:noFill/>
                    </a:lnTlToBr>
                    <a:lnBlToTr>
                      <a:noFill/>
                    </a:lnBlToTr>
                    <a:solidFill>
                      <a:srgbClr val="F9F9ED"/>
                    </a:solidFill>
                  </a:tcPr>
                </a:tc>
                <a:extLst>
                  <a:ext uri="{0D108BD9-81ED-4DB2-BD59-A6C34878D82A}">
                    <a16:rowId xmlns:a16="http://schemas.microsoft.com/office/drawing/2014/main" val="10008"/>
                  </a:ext>
                </a:extLst>
              </a:tr>
              <a:tr h="2667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Μαδρίτη</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F9F9ED"/>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11</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solidFill>
                      <a:srgbClr val="F9F9ED"/>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16</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w="12700" cap="flat" cmpd="sng" algn="ctr">
                      <a:solidFill>
                        <a:srgbClr val="FFFFFF"/>
                      </a:solidFill>
                      <a:prstDash val="solid"/>
                      <a:round/>
                      <a:headEnd type="none" w="med" len="med"/>
                      <a:tailEnd type="none" w="med" len="med"/>
                    </a:lnR>
                    <a:lnT>
                      <a:noFill/>
                    </a:lnT>
                    <a:lnB>
                      <a:noFill/>
                    </a:lnB>
                    <a:lnTlToBr>
                      <a:noFill/>
                    </a:lnTlToBr>
                    <a:lnBlToTr>
                      <a:noFill/>
                    </a:lnBlToTr>
                    <a:solidFill>
                      <a:srgbClr val="F9F9ED"/>
                    </a:solidFill>
                  </a:tcPr>
                </a:tc>
                <a:extLst>
                  <a:ext uri="{0D108BD9-81ED-4DB2-BD59-A6C34878D82A}">
                    <a16:rowId xmlns:a16="http://schemas.microsoft.com/office/drawing/2014/main" val="10009"/>
                  </a:ext>
                </a:extLst>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Λονδίνο</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lnTlToBr>
                      <a:noFill/>
                    </a:lnTlToBr>
                    <a:lnBlToTr>
                      <a:noFill/>
                    </a:lnBlToTr>
                    <a:solidFill>
                      <a:srgbClr val="F9F9ED"/>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8</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solidFill>
                      <a:srgbClr val="F9F9E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a:ln>
                            <a:noFill/>
                          </a:ln>
                          <a:solidFill>
                            <a:srgbClr val="292929"/>
                          </a:solidFill>
                          <a:effectLst/>
                          <a:latin typeface="Times New Roman" pitchFamily="18" charset="0"/>
                          <a:cs typeface="Times New Roman" pitchFamily="18" charset="0"/>
                        </a:rPr>
                        <a:t>…</a:t>
                      </a:r>
                      <a:endParaRPr kumimoji="0" lang="de-DE" sz="1800" b="0" i="0" u="none" strike="noStrike" cap="none" normalizeH="0" baseline="0">
                        <a:ln>
                          <a:noFill/>
                        </a:ln>
                        <a:solidFill>
                          <a:srgbClr val="292929"/>
                        </a:solidFill>
                        <a:effectLst/>
                        <a:latin typeface="Times New Roman" pitchFamily="18" charset="0"/>
                        <a:cs typeface="Times New Roman" pitchFamily="18" charset="0"/>
                      </a:endParaRPr>
                    </a:p>
                  </a:txBody>
                  <a:tcPr anchor="ctr"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solidFill>
                      <a:srgbClr val="F9F9ED"/>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dirty="0">
                          <a:ln>
                            <a:noFill/>
                          </a:ln>
                          <a:solidFill>
                            <a:srgbClr val="292929"/>
                          </a:solidFill>
                          <a:effectLst/>
                          <a:latin typeface="Times New Roman" pitchFamily="18" charset="0"/>
                          <a:cs typeface="Times New Roman" pitchFamily="18" charset="0"/>
                        </a:rPr>
                        <a:t>               15</a:t>
                      </a:r>
                      <a:endParaRPr kumimoji="0" lang="de-DE" sz="1800" b="0" i="0" u="none" strike="noStrike" cap="none" normalizeH="0" baseline="0" dirty="0">
                        <a:ln>
                          <a:noFill/>
                        </a:ln>
                        <a:solidFill>
                          <a:srgbClr val="292929"/>
                        </a:solidFill>
                        <a:effectLst/>
                        <a:latin typeface="Times New Roman" pitchFamily="18" charset="0"/>
                        <a:cs typeface="Times New Roman" pitchFamily="18" charset="0"/>
                      </a:endParaRPr>
                    </a:p>
                  </a:txBody>
                  <a:tcPr anchor="ctr" horzOverflow="overflow">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lnTlToBr>
                      <a:noFill/>
                    </a:lnTlToBr>
                    <a:lnBlToTr>
                      <a:noFill/>
                    </a:lnBlToTr>
                    <a:solidFill>
                      <a:srgbClr val="F9F9ED"/>
                    </a:solidFill>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
      <a:dk1>
        <a:srgbClr val="FFCC00"/>
      </a:dk1>
      <a:lt1>
        <a:srgbClr val="FFFFFF"/>
      </a:lt1>
      <a:dk2>
        <a:srgbClr val="0033CC"/>
      </a:dk2>
      <a:lt2>
        <a:srgbClr val="FFCC00"/>
      </a:lt2>
      <a:accent1>
        <a:srgbClr val="00CC99"/>
      </a:accent1>
      <a:accent2>
        <a:srgbClr val="3333CC"/>
      </a:accent2>
      <a:accent3>
        <a:srgbClr val="AAADE2"/>
      </a:accent3>
      <a:accent4>
        <a:srgbClr val="DADADA"/>
      </a:accent4>
      <a:accent5>
        <a:srgbClr val="AAE2CA"/>
      </a:accent5>
      <a:accent6>
        <a:srgbClr val="2D2DB9"/>
      </a:accent6>
      <a:hlink>
        <a:srgbClr val="CCCCFF"/>
      </a:hlink>
      <a:folHlink>
        <a:srgbClr val="B2B2B2"/>
      </a:folHlink>
    </a:clrScheme>
    <a:fontScheme name="Standard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2800" b="0" i="1" u="none" strike="noStrike" cap="none" normalizeH="0" baseline="0" smtClean="0">
            <a:ln>
              <a:noFill/>
            </a:ln>
            <a:solidFill>
              <a:schemeClr val="tx1"/>
            </a:solidFill>
            <a:effectLst/>
            <a:latin typeface="Courier New" pitchFamily="49" charset="0"/>
          </a:defRPr>
        </a:defPPr>
      </a:lstStyle>
    </a:spDef>
    <a:lnDef>
      <a:spPr bwMode="auto">
        <a:xfrm>
          <a:off x="0" y="0"/>
          <a:ext cx="1" cy="1"/>
        </a:xfrm>
        <a:custGeom>
          <a:avLst/>
          <a:gdLst/>
          <a:ahLst/>
          <a:cxnLst/>
          <a:rect l="0" t="0" r="0" b="0"/>
          <a:pathLst/>
        </a:custGeom>
        <a:solidFill>
          <a:srgbClr val="FFFF99"/>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2800" b="0" i="1" u="none" strike="noStrike" cap="none" normalizeH="0" baseline="0" smtClean="0">
            <a:ln>
              <a:noFill/>
            </a:ln>
            <a:solidFill>
              <a:schemeClr val="tx1"/>
            </a:solidFill>
            <a:effectLst/>
            <a:latin typeface="Courier New" pitchFamily="49"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5441</TotalTime>
  <Words>2836</Words>
  <Application>Microsoft Office PowerPoint</Application>
  <PresentationFormat>On-screen Show (4:3)</PresentationFormat>
  <Paragraphs>224</Paragraphs>
  <Slides>27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Courier New</vt:lpstr>
      <vt:lpstr>Times New Roman</vt:lpstr>
      <vt:lpstr>Verdana</vt:lpstr>
      <vt:lpstr>Webdings</vt:lpstr>
      <vt:lpstr>Standarddesign</vt:lpstr>
      <vt:lpstr>Acrobat Document</vt:lpstr>
      <vt:lpstr>Ανάλυση Δημοσιογραφικού Λόγου</vt:lpstr>
      <vt:lpstr>Επίπεδα λόγου (registers)</vt:lpstr>
      <vt:lpstr>Φόρμες προς συμπλήρωση</vt:lpstr>
      <vt:lpstr>Φόρμες πληροφόρησης</vt:lpstr>
      <vt:lpstr>Φόρμες πληροφόρησης</vt:lpstr>
      <vt:lpstr>Φόρμες πληροφόρησης: Δελτία καιρού (Το Βήμα)</vt:lpstr>
      <vt:lpstr>Φόρμες πληροφόρησης: Δελτία καιρού (Ελευθεροτυπία)</vt:lpstr>
      <vt:lpstr>Φόρμες πληροφόρησης: Δελτία καιρού (Ελευθεροτυπία)</vt:lpstr>
      <vt:lpstr>Φόρμες πληροφόρησης: Δελτία καιρού (Η Καθημερινή)</vt:lpstr>
      <vt:lpstr>Φόρμες πληροφόρησης: Δελτία καιρού (Η Καθημερινή) [4/4]</vt:lpstr>
      <vt:lpstr>Φόρμες πληροφόρησης: Δελτία καιρού (interactive)</vt:lpstr>
      <vt:lpstr>Προφορικοποίηση</vt:lpstr>
      <vt:lpstr>Τηλεοπτικό δελτίο</vt:lpstr>
      <vt:lpstr>ΤΗΛΕΟΠΤΙΚΟ ΔΕΛΤΙΟ ALPHA (Παρασκευή 11/4/2008) (ΣΕΚ)</vt:lpstr>
      <vt:lpstr>ΤΗΛΕΟΠΤΙΚΟ ΔΕΛΤΙΟ ANT1 (Τετάρτη 10/9/2008) [1/2]</vt:lpstr>
      <vt:lpstr>ΤΗΛΕΟΠΤΙΚΟ ΔΕΛΤΙΟ ANT1 (Τετάρτη 10/9/2008) [2/2] (ΣΕΚ)</vt:lpstr>
      <vt:lpstr>ΤΗΛΕΟΠΤΙΚΟ ΔΕΛΤΙΟ (STAR ) … “infotainment”</vt:lpstr>
      <vt:lpstr>Τηλεοπτικό δελτίο (Asworth Comedy)</vt:lpstr>
      <vt:lpstr>Προφορικοποίηση: BBC2</vt:lpstr>
      <vt:lpstr>Σύγκριση βρετανικών – ελληνικών δελτίων</vt:lpstr>
      <vt:lpstr>Εξελίξεις στα ελληνικά δελτία</vt:lpstr>
      <vt:lpstr>Εξελίξεις στα ελληνικά δελτία</vt:lpstr>
      <vt:lpstr>Εξελίξεις στα ελληνικά δελτία</vt:lpstr>
      <vt:lpstr>Εξελίξεις στα ελληνικά δελτία</vt:lpstr>
      <vt:lpstr>Νεότερα δελτία</vt:lpstr>
      <vt:lpstr>Άσκηση (10%): Συγγραφικό πρότζεκτ (&lt; Κ 23/10, 24:00)</vt:lpstr>
      <vt:lpstr>Άσκηση (10%): Αναλυτική εργασία (&lt; Κ 23/10, 24:00)</vt:lpstr>
    </vt:vector>
  </TitlesOfParts>
  <Company>UoA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stereotypa 1</dc:title>
  <dc:creator>S. A. Moschonas</dc:creator>
  <cp:lastModifiedBy>SAM</cp:lastModifiedBy>
  <cp:revision>497</cp:revision>
  <cp:lastPrinted>2022-10-17T08:30:32Z</cp:lastPrinted>
  <dcterms:created xsi:type="dcterms:W3CDTF">2001-09-04T12:04:49Z</dcterms:created>
  <dcterms:modified xsi:type="dcterms:W3CDTF">2022-10-17T08:30:46Z</dcterms:modified>
</cp:coreProperties>
</file>