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diagrams/colors11.xml" ContentType="application/vnd.openxmlformats-officedocument.drawingml.diagramColors+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69.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diagrams/colors4.xml" ContentType="application/vnd.openxmlformats-officedocument.drawingml.diagramColors+xml"/>
  <Override PartName="/ppt/diagrams/drawing10.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slides/slide55.xml" ContentType="application/vnd.openxmlformats-officedocument.presentationml.slide+xml"/>
  <Override PartName="/ppt/theme/theme2.xml" ContentType="application/vnd.openxmlformats-officedocument.theme+xml"/>
  <Override PartName="/ppt/diagrams/quickStyle3.xml" ContentType="application/vnd.openxmlformats-officedocument.drawingml.diagramStyl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diagrams/layout6.xml" ContentType="application/vnd.openxmlformats-officedocument.drawingml.diagramLayout+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diagrams/data7.xml" ContentType="application/vnd.openxmlformats-officedocument.drawingml.diagramData+xml"/>
  <Override PartName="/ppt/diagrams/colors9.xml" ContentType="application/vnd.openxmlformats-officedocument.drawingml.diagramColors+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diagrams/drawing8.xml" ContentType="application/vnd.ms-office.drawingml.diagramDrawing+xml"/>
  <Override PartName="/ppt/slides/slide108.xml" ContentType="application/vnd.openxmlformats-officedocument.presentationml.slide+xml"/>
  <Override PartName="/ppt/slides/slide155.xml" ContentType="application/vnd.openxmlformats-officedocument.presentationml.slide+xml"/>
  <Override PartName="/ppt/diagrams/quickStyle8.xml" ContentType="application/vnd.openxmlformats-officedocument.drawingml.diagramStyl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s/slide180.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diagrams/layout3.xml" ContentType="application/vnd.openxmlformats-officedocument.drawingml.diagramLayout+xml"/>
  <Override PartName="/ppt/diagrams/data4.xml" ContentType="application/vnd.openxmlformats-officedocument.drawingml.diagramData+xml"/>
  <Override PartName="/ppt/diagrams/drawing9.xml" ContentType="application/vnd.ms-office.drawingml.diagramDrawing+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drawing12.xml" ContentType="application/vnd.ms-office.drawingml.diagramDrawing+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diagrams/layout11.xml" ContentType="application/vnd.openxmlformats-officedocument.drawingml.diagram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diagrams/colors10.xml" ContentType="application/vnd.openxmlformats-officedocument.drawingml.diagramColor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diagrams/quickStyle1.xml" ContentType="application/vnd.openxmlformats-officedocument.drawingml.diagramStyle+xml"/>
  <Default Extension="jpeg" ContentType="image/jpeg"/>
  <Override PartName="/ppt/diagrams/layout8.xml" ContentType="application/vnd.openxmlformats-officedocument.drawingml.diagramLayout+xml"/>
  <Override PartName="/ppt/diagrams/data12.xml" ContentType="application/vnd.openxmlformats-officedocument.drawingml.diagramData+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diagrams/data9.xml" ContentType="application/vnd.openxmlformats-officedocument.drawingml.diagramData+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diagrams/layout4.xml" ContentType="application/vnd.openxmlformats-officedocument.drawingml.diagramLayout+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drawing13.xml" ContentType="application/vnd.ms-office.drawingml.diagramDrawing+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diagrams/layout5.xml" ContentType="application/vnd.openxmlformats-officedocument.drawingml.diagramLayout+xml"/>
  <Override PartName="/ppt/diagrams/data6.xml" ContentType="application/vnd.openxmlformats-officedocument.drawingml.diagramData+xml"/>
  <Override PartName="/ppt/slides/slide129.xml" ContentType="application/vnd.openxmlformats-officedocument.presentationml.slide+xml"/>
  <Override PartName="/ppt/slides/slide176.xml" ContentType="application/vnd.openxmlformats-officedocument.presentationml.slide+xml"/>
  <Override PartName="/ppt/diagrams/colors8.xml" ContentType="application/vnd.openxmlformats-officedocument.drawingml.diagramColors+xml"/>
  <Override PartName="/ppt/diagrams/quickStyle13.xml" ContentType="application/vnd.openxmlformats-officedocument.drawingml.diagramStyle+xml"/>
  <Override PartName="/ppt/slides/slide118.xml" ContentType="application/vnd.openxmlformats-officedocument.presentationml.slide+xml"/>
  <Override PartName="/ppt/slides/slide165.xml" ContentType="application/vnd.openxmlformats-officedocument.presentationml.slide+xml"/>
  <Override PartName="/ppt/diagrams/drawing7.xml" ContentType="application/vnd.ms-office.drawingml.diagramDrawing+xml"/>
  <Override PartName="/ppt/diagrams/layout13.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diagrams/quickStyle7.xml" ContentType="application/vnd.openxmlformats-officedocument.drawingml.diagramStyl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diagrams/colors12.xml" ContentType="application/vnd.openxmlformats-officedocument.drawingml.diagramColors+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s/slide5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48.xml" ContentType="application/vnd.openxmlformats-officedocument.presentationml.slide+xml"/>
  <Override PartName="/ppt/diagrams/layout2.xml" ContentType="application/vnd.openxmlformats-officedocument.drawingml.diagramLayout+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quickStyle10.xml" ContentType="application/vnd.openxmlformats-officedocument.drawingml.diagramStyle+xml"/>
  <Override PartName="/ppt/diagrams/drawing11.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5" r:id="rId1"/>
  </p:sldMasterIdLst>
  <p:notesMasterIdLst>
    <p:notesMasterId r:id="rId189"/>
  </p:notesMasterIdLst>
  <p:sldIdLst>
    <p:sldId id="427" r:id="rId2"/>
    <p:sldId id="468" r:id="rId3"/>
    <p:sldId id="469" r:id="rId4"/>
    <p:sldId id="518" r:id="rId5"/>
    <p:sldId id="471" r:id="rId6"/>
    <p:sldId id="472" r:id="rId7"/>
    <p:sldId id="473" r:id="rId8"/>
    <p:sldId id="474" r:id="rId9"/>
    <p:sldId id="475" r:id="rId10"/>
    <p:sldId id="477" r:id="rId11"/>
    <p:sldId id="478" r:id="rId12"/>
    <p:sldId id="269" r:id="rId13"/>
    <p:sldId id="270" r:id="rId14"/>
    <p:sldId id="508" r:id="rId15"/>
    <p:sldId id="271" r:id="rId16"/>
    <p:sldId id="429" r:id="rId17"/>
    <p:sldId id="430" r:id="rId18"/>
    <p:sldId id="431" r:id="rId19"/>
    <p:sldId id="432" r:id="rId20"/>
    <p:sldId id="272" r:id="rId21"/>
    <p:sldId id="520" r:id="rId22"/>
    <p:sldId id="521" r:id="rId23"/>
    <p:sldId id="522" r:id="rId24"/>
    <p:sldId id="543" r:id="rId25"/>
    <p:sldId id="551" r:id="rId26"/>
    <p:sldId id="534" r:id="rId27"/>
    <p:sldId id="273" r:id="rId28"/>
    <p:sldId id="523" r:id="rId29"/>
    <p:sldId id="512" r:id="rId30"/>
    <p:sldId id="282" r:id="rId31"/>
    <p:sldId id="274" r:id="rId32"/>
    <p:sldId id="545" r:id="rId33"/>
    <p:sldId id="552" r:id="rId34"/>
    <p:sldId id="280" r:id="rId35"/>
    <p:sldId id="506" r:id="rId36"/>
    <p:sldId id="504" r:id="rId37"/>
    <p:sldId id="505" r:id="rId38"/>
    <p:sldId id="281" r:id="rId39"/>
    <p:sldId id="507" r:id="rId40"/>
    <p:sldId id="524" r:id="rId41"/>
    <p:sldId id="283" r:id="rId42"/>
    <p:sldId id="517" r:id="rId43"/>
    <p:sldId id="514" r:id="rId44"/>
    <p:sldId id="519" r:id="rId45"/>
    <p:sldId id="515" r:id="rId46"/>
    <p:sldId id="529" r:id="rId47"/>
    <p:sldId id="513" r:id="rId48"/>
    <p:sldId id="525" r:id="rId49"/>
    <p:sldId id="516" r:id="rId50"/>
    <p:sldId id="526" r:id="rId51"/>
    <p:sldId id="284" r:id="rId52"/>
    <p:sldId id="285" r:id="rId53"/>
    <p:sldId id="286" r:id="rId54"/>
    <p:sldId id="287" r:id="rId55"/>
    <p:sldId id="288" r:id="rId56"/>
    <p:sldId id="289" r:id="rId57"/>
    <p:sldId id="290" r:id="rId58"/>
    <p:sldId id="291" r:id="rId59"/>
    <p:sldId id="292" r:id="rId60"/>
    <p:sldId id="293" r:id="rId61"/>
    <p:sldId id="294" r:id="rId62"/>
    <p:sldId id="295" r:id="rId63"/>
    <p:sldId id="296" r:id="rId64"/>
    <p:sldId id="297" r:id="rId65"/>
    <p:sldId id="553" r:id="rId66"/>
    <p:sldId id="299" r:id="rId67"/>
    <p:sldId id="300" r:id="rId68"/>
    <p:sldId id="301" r:id="rId69"/>
    <p:sldId id="302" r:id="rId70"/>
    <p:sldId id="303" r:id="rId71"/>
    <p:sldId id="304" r:id="rId72"/>
    <p:sldId id="305" r:id="rId73"/>
    <p:sldId id="315" r:id="rId74"/>
    <p:sldId id="316" r:id="rId75"/>
    <p:sldId id="317" r:id="rId76"/>
    <p:sldId id="318" r:id="rId77"/>
    <p:sldId id="319" r:id="rId78"/>
    <p:sldId id="320" r:id="rId79"/>
    <p:sldId id="321" r:id="rId80"/>
    <p:sldId id="306" r:id="rId81"/>
    <p:sldId id="466" r:id="rId82"/>
    <p:sldId id="322" r:id="rId83"/>
    <p:sldId id="323" r:id="rId84"/>
    <p:sldId id="324" r:id="rId85"/>
    <p:sldId id="325" r:id="rId86"/>
    <p:sldId id="326" r:id="rId87"/>
    <p:sldId id="327" r:id="rId88"/>
    <p:sldId id="328" r:id="rId89"/>
    <p:sldId id="554" r:id="rId90"/>
    <p:sldId id="555" r:id="rId91"/>
    <p:sldId id="443" r:id="rId92"/>
    <p:sldId id="331" r:id="rId93"/>
    <p:sldId id="527" r:id="rId94"/>
    <p:sldId id="333" r:id="rId95"/>
    <p:sldId id="334" r:id="rId96"/>
    <p:sldId id="335" r:id="rId97"/>
    <p:sldId id="336" r:id="rId98"/>
    <p:sldId id="337" r:id="rId99"/>
    <p:sldId id="338" r:id="rId100"/>
    <p:sldId id="339" r:id="rId101"/>
    <p:sldId id="340" r:id="rId102"/>
    <p:sldId id="341" r:id="rId103"/>
    <p:sldId id="528" r:id="rId104"/>
    <p:sldId id="463" r:id="rId105"/>
    <p:sldId id="342" r:id="rId106"/>
    <p:sldId id="343" r:id="rId107"/>
    <p:sldId id="344" r:id="rId108"/>
    <p:sldId id="345" r:id="rId109"/>
    <p:sldId id="346" r:id="rId110"/>
    <p:sldId id="347" r:id="rId111"/>
    <p:sldId id="348" r:id="rId112"/>
    <p:sldId id="349" r:id="rId113"/>
    <p:sldId id="350" r:id="rId114"/>
    <p:sldId id="462" r:id="rId115"/>
    <p:sldId id="457" r:id="rId116"/>
    <p:sldId id="351" r:id="rId117"/>
    <p:sldId id="352" r:id="rId118"/>
    <p:sldId id="353" r:id="rId119"/>
    <p:sldId id="354" r:id="rId120"/>
    <p:sldId id="484" r:id="rId121"/>
    <p:sldId id="355" r:id="rId122"/>
    <p:sldId id="357" r:id="rId123"/>
    <p:sldId id="458" r:id="rId124"/>
    <p:sldId id="549" r:id="rId125"/>
    <p:sldId id="358" r:id="rId126"/>
    <p:sldId id="359" r:id="rId127"/>
    <p:sldId id="360" r:id="rId128"/>
    <p:sldId id="361" r:id="rId129"/>
    <p:sldId id="535" r:id="rId130"/>
    <p:sldId id="362" r:id="rId131"/>
    <p:sldId id="363" r:id="rId132"/>
    <p:sldId id="364" r:id="rId133"/>
    <p:sldId id="365" r:id="rId134"/>
    <p:sldId id="366" r:id="rId135"/>
    <p:sldId id="367" r:id="rId136"/>
    <p:sldId id="368" r:id="rId137"/>
    <p:sldId id="369" r:id="rId138"/>
    <p:sldId id="370" r:id="rId139"/>
    <p:sldId id="371" r:id="rId140"/>
    <p:sldId id="372" r:id="rId141"/>
    <p:sldId id="373" r:id="rId142"/>
    <p:sldId id="374" r:id="rId143"/>
    <p:sldId id="444" r:id="rId144"/>
    <p:sldId id="530" r:id="rId145"/>
    <p:sldId id="486" r:id="rId146"/>
    <p:sldId id="487" r:id="rId147"/>
    <p:sldId id="488" r:id="rId148"/>
    <p:sldId id="489" r:id="rId149"/>
    <p:sldId id="491" r:id="rId150"/>
    <p:sldId id="492" r:id="rId151"/>
    <p:sldId id="493" r:id="rId152"/>
    <p:sldId id="547" r:id="rId153"/>
    <p:sldId id="495" r:id="rId154"/>
    <p:sldId id="496" r:id="rId155"/>
    <p:sldId id="501" r:id="rId156"/>
    <p:sldId id="548" r:id="rId157"/>
    <p:sldId id="532" r:id="rId158"/>
    <p:sldId id="546" r:id="rId159"/>
    <p:sldId id="502" r:id="rId160"/>
    <p:sldId id="538" r:id="rId161"/>
    <p:sldId id="509" r:id="rId162"/>
    <p:sldId id="511" r:id="rId163"/>
    <p:sldId id="536" r:id="rId164"/>
    <p:sldId id="556" r:id="rId165"/>
    <p:sldId id="557" r:id="rId166"/>
    <p:sldId id="558" r:id="rId167"/>
    <p:sldId id="559" r:id="rId168"/>
    <p:sldId id="560" r:id="rId169"/>
    <p:sldId id="561" r:id="rId170"/>
    <p:sldId id="562" r:id="rId171"/>
    <p:sldId id="563" r:id="rId172"/>
    <p:sldId id="564" r:id="rId173"/>
    <p:sldId id="565" r:id="rId174"/>
    <p:sldId id="566" r:id="rId175"/>
    <p:sldId id="567" r:id="rId176"/>
    <p:sldId id="568" r:id="rId177"/>
    <p:sldId id="569" r:id="rId178"/>
    <p:sldId id="445" r:id="rId179"/>
    <p:sldId id="459" r:id="rId180"/>
    <p:sldId id="460" r:id="rId181"/>
    <p:sldId id="461" r:id="rId182"/>
    <p:sldId id="570" r:id="rId183"/>
    <p:sldId id="423" r:id="rId184"/>
    <p:sldId id="539" r:id="rId185"/>
    <p:sldId id="425" r:id="rId186"/>
    <p:sldId id="426" r:id="rId187"/>
    <p:sldId id="428" r:id="rId188"/>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B2B2"/>
    <a:srgbClr val="FF9900"/>
    <a:srgbClr val="FFFF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85" autoAdjust="0"/>
    <p:restoredTop sz="94717" autoAdjust="0"/>
  </p:normalViewPr>
  <p:slideViewPr>
    <p:cSldViewPr>
      <p:cViewPr varScale="1">
        <p:scale>
          <a:sx n="70" d="100"/>
          <a:sy n="70" d="100"/>
        </p:scale>
        <p:origin x="-1086" y="-90"/>
      </p:cViewPr>
      <p:guideLst>
        <p:guide orient="horz" pos="2160"/>
        <p:guide pos="2880"/>
      </p:guideLst>
    </p:cSldViewPr>
  </p:slideViewPr>
  <p:outlineViewPr>
    <p:cViewPr>
      <p:scale>
        <a:sx n="33" d="100"/>
        <a:sy n="33" d="100"/>
      </p:scale>
      <p:origin x="48" y="25458"/>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93"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s>
</file>

<file path=ppt/diagrams/_rels/data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25.png"/></Relationships>
</file>

<file path=ppt/diagrams/_rels/data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image" Target="../media/image27.png"/></Relationships>
</file>

<file path=ppt/diagrams/_rels/drawing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25.png"/></Relationships>
</file>

<file path=ppt/diagrams/_rels/drawing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image" Target="../media/image27.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DC6D15-2717-46CE-9F4E-421F89AFE719}" type="doc">
      <dgm:prSet loTypeId="urn:microsoft.com/office/officeart/2005/8/layout/cycle5" loCatId="cycle" qsTypeId="urn:microsoft.com/office/officeart/2005/8/quickstyle/simple1" qsCatId="simple" csTypeId="urn:microsoft.com/office/officeart/2005/8/colors/colorful1" csCatId="colorful" phldr="1"/>
      <dgm:spPr/>
      <dgm:t>
        <a:bodyPr/>
        <a:lstStyle/>
        <a:p>
          <a:endParaRPr lang="el-GR"/>
        </a:p>
      </dgm:t>
    </dgm:pt>
    <dgm:pt modelId="{40EEECD6-7614-4A8C-B2CB-625681BCA6B2}">
      <dgm:prSet phldrT="[Κείμενο]" custT="1"/>
      <dgm:spPr/>
      <dgm:t>
        <a:bodyPr/>
        <a:lstStyle/>
        <a:p>
          <a:r>
            <a:rPr lang="en-US" sz="2400" dirty="0" smtClean="0">
              <a:solidFill>
                <a:schemeClr val="tx1"/>
              </a:solidFill>
            </a:rPr>
            <a:t>Introduction</a:t>
          </a:r>
          <a:endParaRPr lang="el-GR" sz="2400" dirty="0">
            <a:solidFill>
              <a:schemeClr val="tx1"/>
            </a:solidFill>
          </a:endParaRPr>
        </a:p>
      </dgm:t>
    </dgm:pt>
    <dgm:pt modelId="{74F4E937-0E3B-46A8-A187-0F234F942B8E}" type="parTrans" cxnId="{532FEBAC-1D45-40C7-AE21-2B4D3B0A238C}">
      <dgm:prSet/>
      <dgm:spPr/>
      <dgm:t>
        <a:bodyPr/>
        <a:lstStyle/>
        <a:p>
          <a:endParaRPr lang="el-GR"/>
        </a:p>
      </dgm:t>
    </dgm:pt>
    <dgm:pt modelId="{4D62850C-3DAF-45CE-B6AE-0B18D75E4848}" type="sibTrans" cxnId="{532FEBAC-1D45-40C7-AE21-2B4D3B0A238C}">
      <dgm:prSet/>
      <dgm:spPr/>
      <dgm:t>
        <a:bodyPr/>
        <a:lstStyle/>
        <a:p>
          <a:endParaRPr lang="el-GR" dirty="0"/>
        </a:p>
      </dgm:t>
    </dgm:pt>
    <dgm:pt modelId="{26E5BDD0-BD5C-468B-87F4-B23335E2C332}">
      <dgm:prSet phldrT="[Κείμενο]"/>
      <dgm:spPr/>
      <dgm:t>
        <a:bodyPr/>
        <a:lstStyle/>
        <a:p>
          <a:r>
            <a:rPr lang="en-US" dirty="0" smtClean="0"/>
            <a:t>Journalism</a:t>
          </a:r>
          <a:endParaRPr lang="el-GR" dirty="0"/>
        </a:p>
      </dgm:t>
    </dgm:pt>
    <dgm:pt modelId="{402C3256-DC11-4F72-8A27-8326A506330F}" type="parTrans" cxnId="{4D13ECDF-AD94-4847-8D67-D811BD4B7E15}">
      <dgm:prSet/>
      <dgm:spPr/>
      <dgm:t>
        <a:bodyPr/>
        <a:lstStyle/>
        <a:p>
          <a:endParaRPr lang="el-GR"/>
        </a:p>
      </dgm:t>
    </dgm:pt>
    <dgm:pt modelId="{12B96B4C-EFA2-4FB1-BF40-665A307B5404}" type="sibTrans" cxnId="{4D13ECDF-AD94-4847-8D67-D811BD4B7E15}">
      <dgm:prSet/>
      <dgm:spPr/>
      <dgm:t>
        <a:bodyPr/>
        <a:lstStyle/>
        <a:p>
          <a:endParaRPr lang="el-GR" dirty="0"/>
        </a:p>
      </dgm:t>
    </dgm:pt>
    <dgm:pt modelId="{8FCF27E0-CDC5-47E1-AA4E-A1BD06D745CE}">
      <dgm:prSet phldrT="[Κείμενο]"/>
      <dgm:spPr/>
      <dgm:t>
        <a:bodyPr/>
        <a:lstStyle/>
        <a:p>
          <a:r>
            <a:rPr lang="en-US" dirty="0" smtClean="0"/>
            <a:t>Conclusions</a:t>
          </a:r>
          <a:endParaRPr lang="el-GR" dirty="0"/>
        </a:p>
      </dgm:t>
    </dgm:pt>
    <dgm:pt modelId="{57F40A9D-2E94-431F-AEBA-EDA48AACE2F8}" type="parTrans" cxnId="{54429E7C-9CE8-418C-B934-2AE44015C569}">
      <dgm:prSet/>
      <dgm:spPr/>
      <dgm:t>
        <a:bodyPr/>
        <a:lstStyle/>
        <a:p>
          <a:endParaRPr lang="el-GR"/>
        </a:p>
      </dgm:t>
    </dgm:pt>
    <dgm:pt modelId="{74F504D3-0C4F-44A7-895C-705F6B6CA193}" type="sibTrans" cxnId="{54429E7C-9CE8-418C-B934-2AE44015C569}">
      <dgm:prSet/>
      <dgm:spPr/>
      <dgm:t>
        <a:bodyPr/>
        <a:lstStyle/>
        <a:p>
          <a:endParaRPr lang="el-GR" dirty="0"/>
        </a:p>
      </dgm:t>
    </dgm:pt>
    <dgm:pt modelId="{17B6DBB3-F72A-4822-B942-DC506C38B0C7}">
      <dgm:prSet/>
      <dgm:spPr/>
      <dgm:t>
        <a:bodyPr/>
        <a:lstStyle/>
        <a:p>
          <a:r>
            <a:rPr lang="en-US" dirty="0" smtClean="0"/>
            <a:t>Marketing</a:t>
          </a:r>
          <a:endParaRPr lang="el-GR" dirty="0"/>
        </a:p>
      </dgm:t>
    </dgm:pt>
    <dgm:pt modelId="{A2B84BB6-3442-41EB-BD7C-98FB1302D1E7}" type="parTrans" cxnId="{5AB44316-4D70-4938-838E-51AA1178586D}">
      <dgm:prSet/>
      <dgm:spPr/>
      <dgm:t>
        <a:bodyPr/>
        <a:lstStyle/>
        <a:p>
          <a:endParaRPr lang="el-GR"/>
        </a:p>
      </dgm:t>
    </dgm:pt>
    <dgm:pt modelId="{0B62C22B-4926-4AF6-BBA4-AB9399A0F8EA}" type="sibTrans" cxnId="{5AB44316-4D70-4938-838E-51AA1178586D}">
      <dgm:prSet/>
      <dgm:spPr/>
      <dgm:t>
        <a:bodyPr/>
        <a:lstStyle/>
        <a:p>
          <a:endParaRPr lang="el-GR" dirty="0"/>
        </a:p>
      </dgm:t>
    </dgm:pt>
    <dgm:pt modelId="{6C109B4E-9A03-4E70-B759-075F0F9A504D}">
      <dgm:prSet/>
      <dgm:spPr/>
      <dgm:t>
        <a:bodyPr/>
        <a:lstStyle/>
        <a:p>
          <a:r>
            <a:rPr lang="en-US" dirty="0" smtClean="0"/>
            <a:t>Culture</a:t>
          </a:r>
          <a:endParaRPr lang="el-GR" dirty="0"/>
        </a:p>
      </dgm:t>
    </dgm:pt>
    <dgm:pt modelId="{026D367E-DB7A-4A6F-97EC-B71A1DDAF106}" type="parTrans" cxnId="{A904F274-BB69-46FC-910A-34BAC49036EA}">
      <dgm:prSet/>
      <dgm:spPr/>
      <dgm:t>
        <a:bodyPr/>
        <a:lstStyle/>
        <a:p>
          <a:endParaRPr lang="el-GR"/>
        </a:p>
      </dgm:t>
    </dgm:pt>
    <dgm:pt modelId="{07F5C505-BE38-43ED-8F7D-6B03849A926C}" type="sibTrans" cxnId="{A904F274-BB69-46FC-910A-34BAC49036EA}">
      <dgm:prSet/>
      <dgm:spPr/>
      <dgm:t>
        <a:bodyPr/>
        <a:lstStyle/>
        <a:p>
          <a:endParaRPr lang="el-GR" dirty="0"/>
        </a:p>
      </dgm:t>
    </dgm:pt>
    <dgm:pt modelId="{46045E32-878A-47CF-B23E-1842B0BBF20B}">
      <dgm:prSet/>
      <dgm:spPr/>
      <dgm:t>
        <a:bodyPr/>
        <a:lstStyle/>
        <a:p>
          <a:r>
            <a:rPr lang="en-US" dirty="0" smtClean="0"/>
            <a:t>Education</a:t>
          </a:r>
          <a:endParaRPr lang="el-GR" dirty="0"/>
        </a:p>
      </dgm:t>
    </dgm:pt>
    <dgm:pt modelId="{DB55DE3C-A41C-4A0E-BADA-37FF4B1D71CD}" type="parTrans" cxnId="{2C3A76E6-BA8B-40A8-8255-A665B2AF598C}">
      <dgm:prSet/>
      <dgm:spPr/>
      <dgm:t>
        <a:bodyPr/>
        <a:lstStyle/>
        <a:p>
          <a:endParaRPr lang="el-GR"/>
        </a:p>
      </dgm:t>
    </dgm:pt>
    <dgm:pt modelId="{DF5F23FA-CC41-442B-8E30-3980A68575DA}" type="sibTrans" cxnId="{2C3A76E6-BA8B-40A8-8255-A665B2AF598C}">
      <dgm:prSet/>
      <dgm:spPr/>
      <dgm:t>
        <a:bodyPr/>
        <a:lstStyle/>
        <a:p>
          <a:endParaRPr lang="el-GR" dirty="0"/>
        </a:p>
      </dgm:t>
    </dgm:pt>
    <dgm:pt modelId="{F694FCAF-1BFC-4A42-A2BE-DBD6B336127D}">
      <dgm:prSet custT="1"/>
      <dgm:spPr/>
      <dgm:t>
        <a:bodyPr/>
        <a:lstStyle/>
        <a:p>
          <a:r>
            <a:rPr lang="en-US" sz="2400" b="0" dirty="0" smtClean="0"/>
            <a:t>Games</a:t>
          </a:r>
          <a:endParaRPr lang="el-GR" sz="2400" b="0" dirty="0"/>
        </a:p>
      </dgm:t>
    </dgm:pt>
    <dgm:pt modelId="{E183D62B-8899-419C-8271-E0BBA594140D}" type="parTrans" cxnId="{08FE3A08-D6E8-42AC-BCB9-8649755927A8}">
      <dgm:prSet/>
      <dgm:spPr/>
      <dgm:t>
        <a:bodyPr/>
        <a:lstStyle/>
        <a:p>
          <a:endParaRPr lang="el-GR"/>
        </a:p>
      </dgm:t>
    </dgm:pt>
    <dgm:pt modelId="{DCADB4BB-B6A2-4513-9D56-D3A0F66217C7}" type="sibTrans" cxnId="{08FE3A08-D6E8-42AC-BCB9-8649755927A8}">
      <dgm:prSet/>
      <dgm:spPr/>
      <dgm:t>
        <a:bodyPr/>
        <a:lstStyle/>
        <a:p>
          <a:endParaRPr lang="el-GR" dirty="0"/>
        </a:p>
      </dgm:t>
    </dgm:pt>
    <dgm:pt modelId="{8D278FC8-1EC3-4A27-AED7-84895AAB42F7}" type="pres">
      <dgm:prSet presAssocID="{ACDC6D15-2717-46CE-9F4E-421F89AFE719}" presName="cycle" presStyleCnt="0">
        <dgm:presLayoutVars>
          <dgm:dir/>
          <dgm:resizeHandles val="exact"/>
        </dgm:presLayoutVars>
      </dgm:prSet>
      <dgm:spPr/>
      <dgm:t>
        <a:bodyPr/>
        <a:lstStyle/>
        <a:p>
          <a:endParaRPr lang="el-GR"/>
        </a:p>
      </dgm:t>
    </dgm:pt>
    <dgm:pt modelId="{D906296C-43DA-47AE-BC68-1179D441D759}" type="pres">
      <dgm:prSet presAssocID="{40EEECD6-7614-4A8C-B2CB-625681BCA6B2}" presName="node" presStyleLbl="node1" presStyleIdx="0" presStyleCnt="7" custScaleX="142054" custScaleY="142653" custRadScaleRad="83912" custRadScaleInc="-7056">
        <dgm:presLayoutVars>
          <dgm:bulletEnabled val="1"/>
        </dgm:presLayoutVars>
      </dgm:prSet>
      <dgm:spPr/>
      <dgm:t>
        <a:bodyPr/>
        <a:lstStyle/>
        <a:p>
          <a:endParaRPr lang="el-GR"/>
        </a:p>
      </dgm:t>
    </dgm:pt>
    <dgm:pt modelId="{A1DFDA63-66AD-4807-9567-40D7E8E80D7D}" type="pres">
      <dgm:prSet presAssocID="{40EEECD6-7614-4A8C-B2CB-625681BCA6B2}" presName="spNode" presStyleCnt="0"/>
      <dgm:spPr/>
      <dgm:t>
        <a:bodyPr/>
        <a:lstStyle/>
        <a:p>
          <a:endParaRPr lang="el-GR"/>
        </a:p>
      </dgm:t>
    </dgm:pt>
    <dgm:pt modelId="{4C86D7D4-9A89-4D5E-B7D3-FF1AD4179233}" type="pres">
      <dgm:prSet presAssocID="{4D62850C-3DAF-45CE-B6AE-0B18D75E4848}" presName="sibTrans" presStyleLbl="sibTrans1D1" presStyleIdx="0" presStyleCnt="7"/>
      <dgm:spPr/>
      <dgm:t>
        <a:bodyPr/>
        <a:lstStyle/>
        <a:p>
          <a:endParaRPr lang="el-GR"/>
        </a:p>
      </dgm:t>
    </dgm:pt>
    <dgm:pt modelId="{B6C3861A-C802-4937-A775-438172E4E149}" type="pres">
      <dgm:prSet presAssocID="{F694FCAF-1BFC-4A42-A2BE-DBD6B336127D}" presName="node" presStyleLbl="node1" presStyleIdx="1" presStyleCnt="7" custAng="0" custScaleX="108050" custScaleY="101715" custRadScaleRad="93344" custRadScaleInc="7326">
        <dgm:presLayoutVars>
          <dgm:bulletEnabled val="1"/>
        </dgm:presLayoutVars>
      </dgm:prSet>
      <dgm:spPr/>
      <dgm:t>
        <a:bodyPr/>
        <a:lstStyle/>
        <a:p>
          <a:endParaRPr lang="el-GR"/>
        </a:p>
      </dgm:t>
    </dgm:pt>
    <dgm:pt modelId="{DECC2882-EAAE-47DD-9B02-A55E00F2DAA2}" type="pres">
      <dgm:prSet presAssocID="{F694FCAF-1BFC-4A42-A2BE-DBD6B336127D}" presName="spNode" presStyleCnt="0"/>
      <dgm:spPr/>
    </dgm:pt>
    <dgm:pt modelId="{865E0F5E-8D0B-458F-B98D-700426DC674D}" type="pres">
      <dgm:prSet presAssocID="{DCADB4BB-B6A2-4513-9D56-D3A0F66217C7}" presName="sibTrans" presStyleLbl="sibTrans1D1" presStyleIdx="1" presStyleCnt="7"/>
      <dgm:spPr/>
      <dgm:t>
        <a:bodyPr/>
        <a:lstStyle/>
        <a:p>
          <a:endParaRPr lang="el-GR"/>
        </a:p>
      </dgm:t>
    </dgm:pt>
    <dgm:pt modelId="{68EA9D89-1A4C-44C4-8F8C-A040E74CC1A0}" type="pres">
      <dgm:prSet presAssocID="{17B6DBB3-F72A-4822-B942-DC506C38B0C7}" presName="node" presStyleLbl="node1" presStyleIdx="2" presStyleCnt="7">
        <dgm:presLayoutVars>
          <dgm:bulletEnabled val="1"/>
        </dgm:presLayoutVars>
      </dgm:prSet>
      <dgm:spPr/>
      <dgm:t>
        <a:bodyPr/>
        <a:lstStyle/>
        <a:p>
          <a:endParaRPr lang="el-GR"/>
        </a:p>
      </dgm:t>
    </dgm:pt>
    <dgm:pt modelId="{46F31CF8-0335-4D37-92D5-AFA6CE4AA8AF}" type="pres">
      <dgm:prSet presAssocID="{17B6DBB3-F72A-4822-B942-DC506C38B0C7}" presName="spNode" presStyleCnt="0"/>
      <dgm:spPr/>
      <dgm:t>
        <a:bodyPr/>
        <a:lstStyle/>
        <a:p>
          <a:endParaRPr lang="el-GR"/>
        </a:p>
      </dgm:t>
    </dgm:pt>
    <dgm:pt modelId="{F1A4F038-BAC0-47AF-A29D-391722CEC2F1}" type="pres">
      <dgm:prSet presAssocID="{0B62C22B-4926-4AF6-BBA4-AB9399A0F8EA}" presName="sibTrans" presStyleLbl="sibTrans1D1" presStyleIdx="2" presStyleCnt="7"/>
      <dgm:spPr/>
      <dgm:t>
        <a:bodyPr/>
        <a:lstStyle/>
        <a:p>
          <a:endParaRPr lang="el-GR"/>
        </a:p>
      </dgm:t>
    </dgm:pt>
    <dgm:pt modelId="{3130723F-02D5-4B5D-A550-30D0F8799331}" type="pres">
      <dgm:prSet presAssocID="{26E5BDD0-BD5C-468B-87F4-B23335E2C332}" presName="node" presStyleLbl="node1" presStyleIdx="3" presStyleCnt="7">
        <dgm:presLayoutVars>
          <dgm:bulletEnabled val="1"/>
        </dgm:presLayoutVars>
      </dgm:prSet>
      <dgm:spPr/>
      <dgm:t>
        <a:bodyPr/>
        <a:lstStyle/>
        <a:p>
          <a:endParaRPr lang="el-GR"/>
        </a:p>
      </dgm:t>
    </dgm:pt>
    <dgm:pt modelId="{48313FA7-8BFA-41D9-B3A9-9ED6D6DE5223}" type="pres">
      <dgm:prSet presAssocID="{26E5BDD0-BD5C-468B-87F4-B23335E2C332}" presName="spNode" presStyleCnt="0"/>
      <dgm:spPr/>
      <dgm:t>
        <a:bodyPr/>
        <a:lstStyle/>
        <a:p>
          <a:endParaRPr lang="el-GR"/>
        </a:p>
      </dgm:t>
    </dgm:pt>
    <dgm:pt modelId="{C523005E-6023-433C-B9D9-98ACED21DCAF}" type="pres">
      <dgm:prSet presAssocID="{12B96B4C-EFA2-4FB1-BF40-665A307B5404}" presName="sibTrans" presStyleLbl="sibTrans1D1" presStyleIdx="3" presStyleCnt="7"/>
      <dgm:spPr/>
      <dgm:t>
        <a:bodyPr/>
        <a:lstStyle/>
        <a:p>
          <a:endParaRPr lang="el-GR"/>
        </a:p>
      </dgm:t>
    </dgm:pt>
    <dgm:pt modelId="{1AE9233A-ACF5-4427-82F3-6A9A95BE60EA}" type="pres">
      <dgm:prSet presAssocID="{6C109B4E-9A03-4E70-B759-075F0F9A504D}" presName="node" presStyleLbl="node1" presStyleIdx="4" presStyleCnt="7">
        <dgm:presLayoutVars>
          <dgm:bulletEnabled val="1"/>
        </dgm:presLayoutVars>
      </dgm:prSet>
      <dgm:spPr/>
      <dgm:t>
        <a:bodyPr/>
        <a:lstStyle/>
        <a:p>
          <a:endParaRPr lang="el-GR"/>
        </a:p>
      </dgm:t>
    </dgm:pt>
    <dgm:pt modelId="{ADB9DA95-5A2E-45AA-AFF6-3AFB4ABE9231}" type="pres">
      <dgm:prSet presAssocID="{6C109B4E-9A03-4E70-B759-075F0F9A504D}" presName="spNode" presStyleCnt="0"/>
      <dgm:spPr/>
      <dgm:t>
        <a:bodyPr/>
        <a:lstStyle/>
        <a:p>
          <a:endParaRPr lang="el-GR"/>
        </a:p>
      </dgm:t>
    </dgm:pt>
    <dgm:pt modelId="{2EB69324-CC8D-4AC6-A53D-B441B9AE33FE}" type="pres">
      <dgm:prSet presAssocID="{07F5C505-BE38-43ED-8F7D-6B03849A926C}" presName="sibTrans" presStyleLbl="sibTrans1D1" presStyleIdx="4" presStyleCnt="7"/>
      <dgm:spPr/>
      <dgm:t>
        <a:bodyPr/>
        <a:lstStyle/>
        <a:p>
          <a:endParaRPr lang="el-GR"/>
        </a:p>
      </dgm:t>
    </dgm:pt>
    <dgm:pt modelId="{924CE620-63EF-453C-984A-E844678A103B}" type="pres">
      <dgm:prSet presAssocID="{46045E32-878A-47CF-B23E-1842B0BBF20B}" presName="node" presStyleLbl="node1" presStyleIdx="5" presStyleCnt="7">
        <dgm:presLayoutVars>
          <dgm:bulletEnabled val="1"/>
        </dgm:presLayoutVars>
      </dgm:prSet>
      <dgm:spPr/>
      <dgm:t>
        <a:bodyPr/>
        <a:lstStyle/>
        <a:p>
          <a:endParaRPr lang="el-GR"/>
        </a:p>
      </dgm:t>
    </dgm:pt>
    <dgm:pt modelId="{1A860E4F-A4D5-483D-B801-6FE74D13A1ED}" type="pres">
      <dgm:prSet presAssocID="{46045E32-878A-47CF-B23E-1842B0BBF20B}" presName="spNode" presStyleCnt="0"/>
      <dgm:spPr/>
    </dgm:pt>
    <dgm:pt modelId="{6316302B-2E4B-4AC1-A33F-9531919C2D1D}" type="pres">
      <dgm:prSet presAssocID="{DF5F23FA-CC41-442B-8E30-3980A68575DA}" presName="sibTrans" presStyleLbl="sibTrans1D1" presStyleIdx="5" presStyleCnt="7"/>
      <dgm:spPr/>
      <dgm:t>
        <a:bodyPr/>
        <a:lstStyle/>
        <a:p>
          <a:endParaRPr lang="el-GR"/>
        </a:p>
      </dgm:t>
    </dgm:pt>
    <dgm:pt modelId="{204C55FF-AEE2-4211-A6A9-3EB24C7ED797}" type="pres">
      <dgm:prSet presAssocID="{8FCF27E0-CDC5-47E1-AA4E-A1BD06D745CE}" presName="node" presStyleLbl="node1" presStyleIdx="6" presStyleCnt="7">
        <dgm:presLayoutVars>
          <dgm:bulletEnabled val="1"/>
        </dgm:presLayoutVars>
      </dgm:prSet>
      <dgm:spPr/>
      <dgm:t>
        <a:bodyPr/>
        <a:lstStyle/>
        <a:p>
          <a:endParaRPr lang="el-GR"/>
        </a:p>
      </dgm:t>
    </dgm:pt>
    <dgm:pt modelId="{3C3889B8-77FE-40F1-A458-B57BFAA641F4}" type="pres">
      <dgm:prSet presAssocID="{8FCF27E0-CDC5-47E1-AA4E-A1BD06D745CE}" presName="spNode" presStyleCnt="0"/>
      <dgm:spPr/>
      <dgm:t>
        <a:bodyPr/>
        <a:lstStyle/>
        <a:p>
          <a:endParaRPr lang="el-GR"/>
        </a:p>
      </dgm:t>
    </dgm:pt>
    <dgm:pt modelId="{6E5904DE-08AF-440A-9A04-59C9B80C380B}" type="pres">
      <dgm:prSet presAssocID="{74F504D3-0C4F-44A7-895C-705F6B6CA193}" presName="sibTrans" presStyleLbl="sibTrans1D1" presStyleIdx="6" presStyleCnt="7"/>
      <dgm:spPr/>
      <dgm:t>
        <a:bodyPr/>
        <a:lstStyle/>
        <a:p>
          <a:endParaRPr lang="el-GR"/>
        </a:p>
      </dgm:t>
    </dgm:pt>
  </dgm:ptLst>
  <dgm:cxnLst>
    <dgm:cxn modelId="{5138B143-F49E-4A7E-A285-0C4949175341}" type="presOf" srcId="{0B62C22B-4926-4AF6-BBA4-AB9399A0F8EA}" destId="{F1A4F038-BAC0-47AF-A29D-391722CEC2F1}" srcOrd="0" destOrd="0" presId="urn:microsoft.com/office/officeart/2005/8/layout/cycle5"/>
    <dgm:cxn modelId="{39B67EA9-B2F4-4791-AC74-B2152F2835A9}" type="presOf" srcId="{74F504D3-0C4F-44A7-895C-705F6B6CA193}" destId="{6E5904DE-08AF-440A-9A04-59C9B80C380B}" srcOrd="0" destOrd="0" presId="urn:microsoft.com/office/officeart/2005/8/layout/cycle5"/>
    <dgm:cxn modelId="{2C3A76E6-BA8B-40A8-8255-A665B2AF598C}" srcId="{ACDC6D15-2717-46CE-9F4E-421F89AFE719}" destId="{46045E32-878A-47CF-B23E-1842B0BBF20B}" srcOrd="5" destOrd="0" parTransId="{DB55DE3C-A41C-4A0E-BADA-37FF4B1D71CD}" sibTransId="{DF5F23FA-CC41-442B-8E30-3980A68575DA}"/>
    <dgm:cxn modelId="{5AB44316-4D70-4938-838E-51AA1178586D}" srcId="{ACDC6D15-2717-46CE-9F4E-421F89AFE719}" destId="{17B6DBB3-F72A-4822-B942-DC506C38B0C7}" srcOrd="2" destOrd="0" parTransId="{A2B84BB6-3442-41EB-BD7C-98FB1302D1E7}" sibTransId="{0B62C22B-4926-4AF6-BBA4-AB9399A0F8EA}"/>
    <dgm:cxn modelId="{B2D5CE75-B222-4C52-B2B2-4AB1C4CF9171}" type="presOf" srcId="{12B96B4C-EFA2-4FB1-BF40-665A307B5404}" destId="{C523005E-6023-433C-B9D9-98ACED21DCAF}" srcOrd="0" destOrd="0" presId="urn:microsoft.com/office/officeart/2005/8/layout/cycle5"/>
    <dgm:cxn modelId="{54EAFFDD-9624-44D1-BF4C-378335EB2E6A}" type="presOf" srcId="{40EEECD6-7614-4A8C-B2CB-625681BCA6B2}" destId="{D906296C-43DA-47AE-BC68-1179D441D759}" srcOrd="0" destOrd="0" presId="urn:microsoft.com/office/officeart/2005/8/layout/cycle5"/>
    <dgm:cxn modelId="{972BF9BC-0FDA-44E7-8C38-0299E548E953}" type="presOf" srcId="{DF5F23FA-CC41-442B-8E30-3980A68575DA}" destId="{6316302B-2E4B-4AC1-A33F-9531919C2D1D}" srcOrd="0" destOrd="0" presId="urn:microsoft.com/office/officeart/2005/8/layout/cycle5"/>
    <dgm:cxn modelId="{D800321F-6724-46AB-BC61-123E310109FE}" type="presOf" srcId="{26E5BDD0-BD5C-468B-87F4-B23335E2C332}" destId="{3130723F-02D5-4B5D-A550-30D0F8799331}" srcOrd="0" destOrd="0" presId="urn:microsoft.com/office/officeart/2005/8/layout/cycle5"/>
    <dgm:cxn modelId="{54429E7C-9CE8-418C-B934-2AE44015C569}" srcId="{ACDC6D15-2717-46CE-9F4E-421F89AFE719}" destId="{8FCF27E0-CDC5-47E1-AA4E-A1BD06D745CE}" srcOrd="6" destOrd="0" parTransId="{57F40A9D-2E94-431F-AEBA-EDA48AACE2F8}" sibTransId="{74F504D3-0C4F-44A7-895C-705F6B6CA193}"/>
    <dgm:cxn modelId="{4D13ECDF-AD94-4847-8D67-D811BD4B7E15}" srcId="{ACDC6D15-2717-46CE-9F4E-421F89AFE719}" destId="{26E5BDD0-BD5C-468B-87F4-B23335E2C332}" srcOrd="3" destOrd="0" parTransId="{402C3256-DC11-4F72-8A27-8326A506330F}" sibTransId="{12B96B4C-EFA2-4FB1-BF40-665A307B5404}"/>
    <dgm:cxn modelId="{F3B15C12-5853-473D-8F30-A66F3FC5CC09}" type="presOf" srcId="{6C109B4E-9A03-4E70-B759-075F0F9A504D}" destId="{1AE9233A-ACF5-4427-82F3-6A9A95BE60EA}" srcOrd="0" destOrd="0" presId="urn:microsoft.com/office/officeart/2005/8/layout/cycle5"/>
    <dgm:cxn modelId="{D9D8E31A-0829-4E41-BA40-DF60914D5EF3}" type="presOf" srcId="{4D62850C-3DAF-45CE-B6AE-0B18D75E4848}" destId="{4C86D7D4-9A89-4D5E-B7D3-FF1AD4179233}" srcOrd="0" destOrd="0" presId="urn:microsoft.com/office/officeart/2005/8/layout/cycle5"/>
    <dgm:cxn modelId="{532FEBAC-1D45-40C7-AE21-2B4D3B0A238C}" srcId="{ACDC6D15-2717-46CE-9F4E-421F89AFE719}" destId="{40EEECD6-7614-4A8C-B2CB-625681BCA6B2}" srcOrd="0" destOrd="0" parTransId="{74F4E937-0E3B-46A8-A187-0F234F942B8E}" sibTransId="{4D62850C-3DAF-45CE-B6AE-0B18D75E4848}"/>
    <dgm:cxn modelId="{FC072F6E-C23C-4F48-81F6-C65C2E640D16}" type="presOf" srcId="{F694FCAF-1BFC-4A42-A2BE-DBD6B336127D}" destId="{B6C3861A-C802-4937-A775-438172E4E149}" srcOrd="0" destOrd="0" presId="urn:microsoft.com/office/officeart/2005/8/layout/cycle5"/>
    <dgm:cxn modelId="{A904F274-BB69-46FC-910A-34BAC49036EA}" srcId="{ACDC6D15-2717-46CE-9F4E-421F89AFE719}" destId="{6C109B4E-9A03-4E70-B759-075F0F9A504D}" srcOrd="4" destOrd="0" parTransId="{026D367E-DB7A-4A6F-97EC-B71A1DDAF106}" sibTransId="{07F5C505-BE38-43ED-8F7D-6B03849A926C}"/>
    <dgm:cxn modelId="{F9266104-1F22-4E1D-86B2-242DDDC7EC09}" type="presOf" srcId="{8FCF27E0-CDC5-47E1-AA4E-A1BD06D745CE}" destId="{204C55FF-AEE2-4211-A6A9-3EB24C7ED797}" srcOrd="0" destOrd="0" presId="urn:microsoft.com/office/officeart/2005/8/layout/cycle5"/>
    <dgm:cxn modelId="{64AFC2DF-8C18-4140-A40E-50216965BF2B}" type="presOf" srcId="{ACDC6D15-2717-46CE-9F4E-421F89AFE719}" destId="{8D278FC8-1EC3-4A27-AED7-84895AAB42F7}" srcOrd="0" destOrd="0" presId="urn:microsoft.com/office/officeart/2005/8/layout/cycle5"/>
    <dgm:cxn modelId="{3903B97B-44FF-49EA-9CB3-7D4FAC05E0D6}" type="presOf" srcId="{07F5C505-BE38-43ED-8F7D-6B03849A926C}" destId="{2EB69324-CC8D-4AC6-A53D-B441B9AE33FE}" srcOrd="0" destOrd="0" presId="urn:microsoft.com/office/officeart/2005/8/layout/cycle5"/>
    <dgm:cxn modelId="{206FDE0E-BC0C-46BF-BC69-0D48DD0709F4}" type="presOf" srcId="{17B6DBB3-F72A-4822-B942-DC506C38B0C7}" destId="{68EA9D89-1A4C-44C4-8F8C-A040E74CC1A0}" srcOrd="0" destOrd="0" presId="urn:microsoft.com/office/officeart/2005/8/layout/cycle5"/>
    <dgm:cxn modelId="{AF2F0425-346B-4B53-B99D-507202B808F7}" type="presOf" srcId="{DCADB4BB-B6A2-4513-9D56-D3A0F66217C7}" destId="{865E0F5E-8D0B-458F-B98D-700426DC674D}" srcOrd="0" destOrd="0" presId="urn:microsoft.com/office/officeart/2005/8/layout/cycle5"/>
    <dgm:cxn modelId="{A386CB52-F2CC-4773-8BDC-57F18CD7F656}" type="presOf" srcId="{46045E32-878A-47CF-B23E-1842B0BBF20B}" destId="{924CE620-63EF-453C-984A-E844678A103B}" srcOrd="0" destOrd="0" presId="urn:microsoft.com/office/officeart/2005/8/layout/cycle5"/>
    <dgm:cxn modelId="{08FE3A08-D6E8-42AC-BCB9-8649755927A8}" srcId="{ACDC6D15-2717-46CE-9F4E-421F89AFE719}" destId="{F694FCAF-1BFC-4A42-A2BE-DBD6B336127D}" srcOrd="1" destOrd="0" parTransId="{E183D62B-8899-419C-8271-E0BBA594140D}" sibTransId="{DCADB4BB-B6A2-4513-9D56-D3A0F66217C7}"/>
    <dgm:cxn modelId="{F93B2983-281D-4862-A6EC-D5413F7249E9}" type="presParOf" srcId="{8D278FC8-1EC3-4A27-AED7-84895AAB42F7}" destId="{D906296C-43DA-47AE-BC68-1179D441D759}" srcOrd="0" destOrd="0" presId="urn:microsoft.com/office/officeart/2005/8/layout/cycle5"/>
    <dgm:cxn modelId="{8E2FA3EA-CDBB-4F35-8DD9-572CD67911A5}" type="presParOf" srcId="{8D278FC8-1EC3-4A27-AED7-84895AAB42F7}" destId="{A1DFDA63-66AD-4807-9567-40D7E8E80D7D}" srcOrd="1" destOrd="0" presId="urn:microsoft.com/office/officeart/2005/8/layout/cycle5"/>
    <dgm:cxn modelId="{2F72B75A-AB8B-47FE-AB8E-A8899240EBA3}" type="presParOf" srcId="{8D278FC8-1EC3-4A27-AED7-84895AAB42F7}" destId="{4C86D7D4-9A89-4D5E-B7D3-FF1AD4179233}" srcOrd="2" destOrd="0" presId="urn:microsoft.com/office/officeart/2005/8/layout/cycle5"/>
    <dgm:cxn modelId="{A239FCB2-2632-4E5C-B86F-BA4DD35354FD}" type="presParOf" srcId="{8D278FC8-1EC3-4A27-AED7-84895AAB42F7}" destId="{B6C3861A-C802-4937-A775-438172E4E149}" srcOrd="3" destOrd="0" presId="urn:microsoft.com/office/officeart/2005/8/layout/cycle5"/>
    <dgm:cxn modelId="{69095C67-1982-4062-ADFC-5ED14FF38328}" type="presParOf" srcId="{8D278FC8-1EC3-4A27-AED7-84895AAB42F7}" destId="{DECC2882-EAAE-47DD-9B02-A55E00F2DAA2}" srcOrd="4" destOrd="0" presId="urn:microsoft.com/office/officeart/2005/8/layout/cycle5"/>
    <dgm:cxn modelId="{559D0A97-9261-480F-B0ED-221842D8B3B5}" type="presParOf" srcId="{8D278FC8-1EC3-4A27-AED7-84895AAB42F7}" destId="{865E0F5E-8D0B-458F-B98D-700426DC674D}" srcOrd="5" destOrd="0" presId="urn:microsoft.com/office/officeart/2005/8/layout/cycle5"/>
    <dgm:cxn modelId="{04313AB4-E50F-48D8-AD45-31F6FCFA62E1}" type="presParOf" srcId="{8D278FC8-1EC3-4A27-AED7-84895AAB42F7}" destId="{68EA9D89-1A4C-44C4-8F8C-A040E74CC1A0}" srcOrd="6" destOrd="0" presId="urn:microsoft.com/office/officeart/2005/8/layout/cycle5"/>
    <dgm:cxn modelId="{9946B213-02B8-4D83-A5FE-3D2425274677}" type="presParOf" srcId="{8D278FC8-1EC3-4A27-AED7-84895AAB42F7}" destId="{46F31CF8-0335-4D37-92D5-AFA6CE4AA8AF}" srcOrd="7" destOrd="0" presId="urn:microsoft.com/office/officeart/2005/8/layout/cycle5"/>
    <dgm:cxn modelId="{20E497F6-0E22-4B01-9D27-827B62BA4C75}" type="presParOf" srcId="{8D278FC8-1EC3-4A27-AED7-84895AAB42F7}" destId="{F1A4F038-BAC0-47AF-A29D-391722CEC2F1}" srcOrd="8" destOrd="0" presId="urn:microsoft.com/office/officeart/2005/8/layout/cycle5"/>
    <dgm:cxn modelId="{4801BC3C-B095-424E-8194-025B3FB4D3A4}" type="presParOf" srcId="{8D278FC8-1EC3-4A27-AED7-84895AAB42F7}" destId="{3130723F-02D5-4B5D-A550-30D0F8799331}" srcOrd="9" destOrd="0" presId="urn:microsoft.com/office/officeart/2005/8/layout/cycle5"/>
    <dgm:cxn modelId="{68026B28-913B-44D5-95A7-4323C4D41E07}" type="presParOf" srcId="{8D278FC8-1EC3-4A27-AED7-84895AAB42F7}" destId="{48313FA7-8BFA-41D9-B3A9-9ED6D6DE5223}" srcOrd="10" destOrd="0" presId="urn:microsoft.com/office/officeart/2005/8/layout/cycle5"/>
    <dgm:cxn modelId="{A3150721-94B6-4EB4-98BF-07EF8A100466}" type="presParOf" srcId="{8D278FC8-1EC3-4A27-AED7-84895AAB42F7}" destId="{C523005E-6023-433C-B9D9-98ACED21DCAF}" srcOrd="11" destOrd="0" presId="urn:microsoft.com/office/officeart/2005/8/layout/cycle5"/>
    <dgm:cxn modelId="{04EBFBF5-6FCE-4692-9BAF-ACCB916CDE73}" type="presParOf" srcId="{8D278FC8-1EC3-4A27-AED7-84895AAB42F7}" destId="{1AE9233A-ACF5-4427-82F3-6A9A95BE60EA}" srcOrd="12" destOrd="0" presId="urn:microsoft.com/office/officeart/2005/8/layout/cycle5"/>
    <dgm:cxn modelId="{C8A5745A-3718-433D-8F4F-8ABEC5DFB652}" type="presParOf" srcId="{8D278FC8-1EC3-4A27-AED7-84895AAB42F7}" destId="{ADB9DA95-5A2E-45AA-AFF6-3AFB4ABE9231}" srcOrd="13" destOrd="0" presId="urn:microsoft.com/office/officeart/2005/8/layout/cycle5"/>
    <dgm:cxn modelId="{016DA1FC-7435-4DF1-8B19-AA2D698C330E}" type="presParOf" srcId="{8D278FC8-1EC3-4A27-AED7-84895AAB42F7}" destId="{2EB69324-CC8D-4AC6-A53D-B441B9AE33FE}" srcOrd="14" destOrd="0" presId="urn:microsoft.com/office/officeart/2005/8/layout/cycle5"/>
    <dgm:cxn modelId="{4417EBC6-739E-4676-B84E-7B36BFAAFD10}" type="presParOf" srcId="{8D278FC8-1EC3-4A27-AED7-84895AAB42F7}" destId="{924CE620-63EF-453C-984A-E844678A103B}" srcOrd="15" destOrd="0" presId="urn:microsoft.com/office/officeart/2005/8/layout/cycle5"/>
    <dgm:cxn modelId="{02A5B968-E889-4A44-8BD1-1F0587BF9CC5}" type="presParOf" srcId="{8D278FC8-1EC3-4A27-AED7-84895AAB42F7}" destId="{1A860E4F-A4D5-483D-B801-6FE74D13A1ED}" srcOrd="16" destOrd="0" presId="urn:microsoft.com/office/officeart/2005/8/layout/cycle5"/>
    <dgm:cxn modelId="{ADC39166-C66A-4026-85F2-297E77F31162}" type="presParOf" srcId="{8D278FC8-1EC3-4A27-AED7-84895AAB42F7}" destId="{6316302B-2E4B-4AC1-A33F-9531919C2D1D}" srcOrd="17" destOrd="0" presId="urn:microsoft.com/office/officeart/2005/8/layout/cycle5"/>
    <dgm:cxn modelId="{B2F28F50-6783-4F45-B90C-FB78A086EFB4}" type="presParOf" srcId="{8D278FC8-1EC3-4A27-AED7-84895AAB42F7}" destId="{204C55FF-AEE2-4211-A6A9-3EB24C7ED797}" srcOrd="18" destOrd="0" presId="urn:microsoft.com/office/officeart/2005/8/layout/cycle5"/>
    <dgm:cxn modelId="{9F57332A-DC87-4EEC-885E-5C33E1446CC7}" type="presParOf" srcId="{8D278FC8-1EC3-4A27-AED7-84895AAB42F7}" destId="{3C3889B8-77FE-40F1-A458-B57BFAA641F4}" srcOrd="19" destOrd="0" presId="urn:microsoft.com/office/officeart/2005/8/layout/cycle5"/>
    <dgm:cxn modelId="{DF98764E-750F-4486-97AD-30CA62E7CFDE}" type="presParOf" srcId="{8D278FC8-1EC3-4A27-AED7-84895AAB42F7}" destId="{6E5904DE-08AF-440A-9A04-59C9B80C380B}" srcOrd="20" destOrd="0" presId="urn:microsoft.com/office/officeart/2005/8/layout/cycle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DBF467E-B3B6-4F28-B6A0-2742C33BF8E1}" type="doc">
      <dgm:prSet loTypeId="urn:microsoft.com/office/officeart/2005/8/layout/process5" loCatId="process" qsTypeId="urn:microsoft.com/office/officeart/2005/8/quickstyle/simple1" qsCatId="simple" csTypeId="urn:microsoft.com/office/officeart/2005/8/colors/colorful3" csCatId="colorful" phldr="1"/>
      <dgm:spPr/>
      <dgm:t>
        <a:bodyPr/>
        <a:lstStyle/>
        <a:p>
          <a:endParaRPr lang="el-GR"/>
        </a:p>
      </dgm:t>
    </dgm:pt>
    <dgm:pt modelId="{52FAEF71-3E1F-4FFB-8504-32C017C40CBD}">
      <dgm:prSet custT="1"/>
      <dgm:spPr/>
      <dgm:t>
        <a:bodyPr/>
        <a:lstStyle/>
        <a:p>
          <a:r>
            <a:rPr lang="en-US" sz="1600" b="0" i="0" dirty="0" smtClean="0"/>
            <a:t>fake Twitter account was made for the Boston Marathon bomber.</a:t>
          </a:r>
          <a:endParaRPr lang="en-US" sz="1600" dirty="0"/>
        </a:p>
      </dgm:t>
    </dgm:pt>
    <dgm:pt modelId="{853322ED-1848-4467-B593-2C5AE8894762}" type="parTrans" cxnId="{C83E6D1D-C3C7-4DCF-B1F8-C3F4BD0071EF}">
      <dgm:prSet/>
      <dgm:spPr/>
      <dgm:t>
        <a:bodyPr/>
        <a:lstStyle/>
        <a:p>
          <a:endParaRPr lang="el-GR"/>
        </a:p>
      </dgm:t>
    </dgm:pt>
    <dgm:pt modelId="{5220C897-7207-4319-A706-29C78324D43A}" type="sibTrans" cxnId="{C83E6D1D-C3C7-4DCF-B1F8-C3F4BD0071EF}">
      <dgm:prSet/>
      <dgm:spPr/>
      <dgm:t>
        <a:bodyPr/>
        <a:lstStyle/>
        <a:p>
          <a:endParaRPr lang="el-GR"/>
        </a:p>
      </dgm:t>
    </dgm:pt>
    <dgm:pt modelId="{0A7C9926-CF01-4055-B4D7-D9B6C8AFFEA7}">
      <dgm:prSet/>
      <dgm:spPr/>
      <dgm:t>
        <a:bodyPr/>
        <a:lstStyle/>
        <a:p>
          <a:r>
            <a:rPr lang="en-US" b="0" i="0" dirty="0" smtClean="0">
              <a:effectLst>
                <a:outerShdw blurRad="38100" dist="38100" dir="2700000" algn="tl">
                  <a:srgbClr val="000000">
                    <a:alpha val="43137"/>
                  </a:srgbClr>
                </a:outerShdw>
              </a:effectLst>
            </a:rPr>
            <a:t>CNN </a:t>
          </a:r>
          <a:r>
            <a:rPr lang="en-US" b="0" i="0" dirty="0" smtClean="0"/>
            <a:t>and the </a:t>
          </a:r>
          <a:r>
            <a:rPr lang="en-US" b="0" i="0" dirty="0" smtClean="0">
              <a:effectLst>
                <a:outerShdw blurRad="38100" dist="38100" dir="2700000" algn="tl">
                  <a:srgbClr val="000000">
                    <a:alpha val="43137"/>
                  </a:srgbClr>
                </a:outerShdw>
              </a:effectLst>
            </a:rPr>
            <a:t>AP</a:t>
          </a:r>
          <a:r>
            <a:rPr lang="en-US" b="0" i="0" dirty="0" smtClean="0"/>
            <a:t> incorrectly reported that a Boston Marathon suspect had been arrested  on April 15. </a:t>
          </a:r>
          <a:endParaRPr lang="en-US" dirty="0"/>
        </a:p>
      </dgm:t>
    </dgm:pt>
    <dgm:pt modelId="{9852CEB9-B594-4F11-9C9F-5232EC150359}" type="parTrans" cxnId="{350FDA4E-9858-4467-8397-AC339EFA1FA9}">
      <dgm:prSet/>
      <dgm:spPr/>
      <dgm:t>
        <a:bodyPr/>
        <a:lstStyle/>
        <a:p>
          <a:endParaRPr lang="el-GR"/>
        </a:p>
      </dgm:t>
    </dgm:pt>
    <dgm:pt modelId="{719223E9-7E5D-4A1B-AA03-5A1C6C07999B}" type="sibTrans" cxnId="{350FDA4E-9858-4467-8397-AC339EFA1FA9}">
      <dgm:prSet/>
      <dgm:spPr/>
      <dgm:t>
        <a:bodyPr/>
        <a:lstStyle/>
        <a:p>
          <a:endParaRPr lang="el-GR"/>
        </a:p>
      </dgm:t>
    </dgm:pt>
    <dgm:pt modelId="{FC1CAB05-426C-4F60-8A88-F57C42F656E5}">
      <dgm:prSet custT="1"/>
      <dgm:spPr/>
      <dgm:t>
        <a:bodyPr/>
        <a:lstStyle/>
        <a:p>
          <a:r>
            <a:rPr lang="en-US" sz="1800" b="0" i="0" dirty="0" smtClean="0"/>
            <a:t>The </a:t>
          </a:r>
          <a:r>
            <a:rPr lang="en-US" sz="1800" b="0" i="0" dirty="0" smtClean="0">
              <a:effectLst>
                <a:outerShdw blurRad="38100" dist="38100" dir="2700000" algn="tl">
                  <a:srgbClr val="000000">
                    <a:alpha val="43137"/>
                  </a:srgbClr>
                </a:outerShdw>
              </a:effectLst>
            </a:rPr>
            <a:t>New York Post </a:t>
          </a:r>
          <a:r>
            <a:rPr lang="en-US" sz="1800" b="0" i="0" dirty="0" smtClean="0"/>
            <a:t>wrongly identified two innocent men as the suspects </a:t>
          </a:r>
          <a:endParaRPr lang="en-US" sz="1800" dirty="0"/>
        </a:p>
      </dgm:t>
    </dgm:pt>
    <dgm:pt modelId="{74B0F43A-23D4-4053-8EC6-9FC1560F045C}" type="parTrans" cxnId="{3279635C-3FFE-4635-8E04-B6928A133DA4}">
      <dgm:prSet/>
      <dgm:spPr/>
      <dgm:t>
        <a:bodyPr/>
        <a:lstStyle/>
        <a:p>
          <a:endParaRPr lang="el-GR"/>
        </a:p>
      </dgm:t>
    </dgm:pt>
    <dgm:pt modelId="{F9828F4B-E932-4F7D-AFCB-60DEB22F434F}" type="sibTrans" cxnId="{3279635C-3FFE-4635-8E04-B6928A133DA4}">
      <dgm:prSet/>
      <dgm:spPr/>
      <dgm:t>
        <a:bodyPr/>
        <a:lstStyle/>
        <a:p>
          <a:endParaRPr lang="el-GR"/>
        </a:p>
      </dgm:t>
    </dgm:pt>
    <dgm:pt modelId="{120D238B-E44C-4ABE-89B3-927AE6CCAC2B}">
      <dgm:prSet/>
      <dgm:spPr/>
      <dgm:t>
        <a:bodyPr/>
        <a:lstStyle/>
        <a:p>
          <a:r>
            <a:rPr lang="en-US" b="0" i="0" dirty="0" smtClean="0"/>
            <a:t>5:24 p.m. 18 April, </a:t>
          </a:r>
          <a:r>
            <a:rPr lang="en-US" b="0" i="0" dirty="0" smtClean="0">
              <a:effectLst>
                <a:outerShdw blurRad="38100" dist="38100" dir="2700000" algn="tl">
                  <a:srgbClr val="000000">
                    <a:alpha val="43137"/>
                  </a:srgbClr>
                </a:outerShdw>
              </a:effectLst>
            </a:rPr>
            <a:t>Boston Police Department’s </a:t>
          </a:r>
          <a:r>
            <a:rPr lang="en-US" b="0" i="0" dirty="0" smtClean="0"/>
            <a:t>Twitter asks for citizens help to identify</a:t>
          </a:r>
          <a:endParaRPr lang="el-GR" dirty="0"/>
        </a:p>
      </dgm:t>
    </dgm:pt>
    <dgm:pt modelId="{630A76F9-014E-4A38-A0B5-0E4B758170AC}" type="parTrans" cxnId="{5E210C3A-041E-41DB-A171-4738E58F444A}">
      <dgm:prSet/>
      <dgm:spPr/>
      <dgm:t>
        <a:bodyPr/>
        <a:lstStyle/>
        <a:p>
          <a:endParaRPr lang="el-GR"/>
        </a:p>
      </dgm:t>
    </dgm:pt>
    <dgm:pt modelId="{5674F321-3A5B-46F0-BB24-EA4B2531823E}" type="sibTrans" cxnId="{5E210C3A-041E-41DB-A171-4738E58F444A}">
      <dgm:prSet/>
      <dgm:spPr/>
      <dgm:t>
        <a:bodyPr/>
        <a:lstStyle/>
        <a:p>
          <a:endParaRPr lang="el-GR"/>
        </a:p>
      </dgm:t>
    </dgm:pt>
    <dgm:pt modelId="{9F17F40E-11CC-418C-9374-863C6A29FBCA}">
      <dgm:prSet/>
      <dgm:spPr/>
      <dgm:t>
        <a:bodyPr/>
        <a:lstStyle/>
        <a:p>
          <a:r>
            <a:rPr lang="en-US" b="0" i="0" dirty="0" smtClean="0">
              <a:effectLst>
                <a:outerShdw blurRad="38100" dist="38100" dir="2700000" algn="tl">
                  <a:srgbClr val="000000">
                    <a:alpha val="43137"/>
                  </a:srgbClr>
                </a:outerShdw>
              </a:effectLst>
            </a:rPr>
            <a:t>MIT’s </a:t>
          </a:r>
          <a:r>
            <a:rPr lang="en-US" b="0" i="0" dirty="0" smtClean="0"/>
            <a:t>Twitter was providing updates about what was happening on campus</a:t>
          </a:r>
          <a:endParaRPr lang="en-US" dirty="0"/>
        </a:p>
      </dgm:t>
    </dgm:pt>
    <dgm:pt modelId="{815D57A5-DC8C-4720-A973-55CED2918E20}" type="parTrans" cxnId="{A9ABB328-0DB8-4866-9BB7-562101B4C549}">
      <dgm:prSet/>
      <dgm:spPr/>
      <dgm:t>
        <a:bodyPr/>
        <a:lstStyle/>
        <a:p>
          <a:endParaRPr lang="el-GR"/>
        </a:p>
      </dgm:t>
    </dgm:pt>
    <dgm:pt modelId="{51BCADA8-EF3C-49CE-88FB-7EA4C071E42A}" type="sibTrans" cxnId="{A9ABB328-0DB8-4866-9BB7-562101B4C549}">
      <dgm:prSet/>
      <dgm:spPr/>
      <dgm:t>
        <a:bodyPr/>
        <a:lstStyle/>
        <a:p>
          <a:endParaRPr lang="el-GR"/>
        </a:p>
      </dgm:t>
    </dgm:pt>
    <dgm:pt modelId="{D5D03AC9-1CD3-444B-8DD4-626ACD50EAC3}">
      <dgm:prSet custT="1"/>
      <dgm:spPr/>
      <dgm:t>
        <a:bodyPr/>
        <a:lstStyle/>
        <a:p>
          <a:r>
            <a:rPr lang="en-US" sz="1600" dirty="0" smtClean="0"/>
            <a:t>People are twitting about it</a:t>
          </a:r>
          <a:endParaRPr lang="el-GR" sz="1600" dirty="0"/>
        </a:p>
      </dgm:t>
    </dgm:pt>
    <dgm:pt modelId="{70FFF305-4082-4EB2-8ACB-2FCD9171B903}" type="parTrans" cxnId="{49D5F0CB-167D-4E08-B6B2-52A4FF0774BB}">
      <dgm:prSet/>
      <dgm:spPr/>
      <dgm:t>
        <a:bodyPr/>
        <a:lstStyle/>
        <a:p>
          <a:endParaRPr lang="el-GR"/>
        </a:p>
      </dgm:t>
    </dgm:pt>
    <dgm:pt modelId="{F1C080D5-C6DB-49CB-8868-79E6D3FD6C3C}" type="sibTrans" cxnId="{49D5F0CB-167D-4E08-B6B2-52A4FF0774BB}">
      <dgm:prSet/>
      <dgm:spPr/>
      <dgm:t>
        <a:bodyPr/>
        <a:lstStyle/>
        <a:p>
          <a:endParaRPr lang="el-GR"/>
        </a:p>
      </dgm:t>
    </dgm:pt>
    <dgm:pt modelId="{50AB0159-F7BC-4DE0-94E0-CAA2851AA9AD}" type="pres">
      <dgm:prSet presAssocID="{FDBF467E-B3B6-4F28-B6A0-2742C33BF8E1}" presName="diagram" presStyleCnt="0">
        <dgm:presLayoutVars>
          <dgm:dir/>
          <dgm:resizeHandles val="exact"/>
        </dgm:presLayoutVars>
      </dgm:prSet>
      <dgm:spPr/>
      <dgm:t>
        <a:bodyPr/>
        <a:lstStyle/>
        <a:p>
          <a:endParaRPr lang="el-GR"/>
        </a:p>
      </dgm:t>
    </dgm:pt>
    <dgm:pt modelId="{10EF2F40-9C35-4F82-B827-DEA651F17A53}" type="pres">
      <dgm:prSet presAssocID="{D5D03AC9-1CD3-444B-8DD4-626ACD50EAC3}" presName="node" presStyleLbl="node1" presStyleIdx="0" presStyleCnt="6">
        <dgm:presLayoutVars>
          <dgm:bulletEnabled val="1"/>
        </dgm:presLayoutVars>
      </dgm:prSet>
      <dgm:spPr/>
      <dgm:t>
        <a:bodyPr/>
        <a:lstStyle/>
        <a:p>
          <a:endParaRPr lang="el-GR"/>
        </a:p>
      </dgm:t>
    </dgm:pt>
    <dgm:pt modelId="{EFB78DB4-596E-4D98-905B-7D5E6C90C7B0}" type="pres">
      <dgm:prSet presAssocID="{F1C080D5-C6DB-49CB-8868-79E6D3FD6C3C}" presName="sibTrans" presStyleLbl="sibTrans2D1" presStyleIdx="0" presStyleCnt="5"/>
      <dgm:spPr/>
      <dgm:t>
        <a:bodyPr/>
        <a:lstStyle/>
        <a:p>
          <a:endParaRPr lang="el-GR"/>
        </a:p>
      </dgm:t>
    </dgm:pt>
    <dgm:pt modelId="{9DA19EB6-9E73-4D09-848E-724EAAD0945F}" type="pres">
      <dgm:prSet presAssocID="{F1C080D5-C6DB-49CB-8868-79E6D3FD6C3C}" presName="connectorText" presStyleLbl="sibTrans2D1" presStyleIdx="0" presStyleCnt="5"/>
      <dgm:spPr/>
      <dgm:t>
        <a:bodyPr/>
        <a:lstStyle/>
        <a:p>
          <a:endParaRPr lang="el-GR"/>
        </a:p>
      </dgm:t>
    </dgm:pt>
    <dgm:pt modelId="{3AD7E4DF-DCB2-4A7E-9606-C5D9B385FE6E}" type="pres">
      <dgm:prSet presAssocID="{52FAEF71-3E1F-4FFB-8504-32C017C40CBD}" presName="node" presStyleLbl="node1" presStyleIdx="1" presStyleCnt="6">
        <dgm:presLayoutVars>
          <dgm:bulletEnabled val="1"/>
        </dgm:presLayoutVars>
      </dgm:prSet>
      <dgm:spPr/>
      <dgm:t>
        <a:bodyPr/>
        <a:lstStyle/>
        <a:p>
          <a:endParaRPr lang="el-GR"/>
        </a:p>
      </dgm:t>
    </dgm:pt>
    <dgm:pt modelId="{6EEDEB7B-44FA-4322-8A09-44037342E9C4}" type="pres">
      <dgm:prSet presAssocID="{5220C897-7207-4319-A706-29C78324D43A}" presName="sibTrans" presStyleLbl="sibTrans2D1" presStyleIdx="1" presStyleCnt="5"/>
      <dgm:spPr/>
      <dgm:t>
        <a:bodyPr/>
        <a:lstStyle/>
        <a:p>
          <a:endParaRPr lang="el-GR"/>
        </a:p>
      </dgm:t>
    </dgm:pt>
    <dgm:pt modelId="{6E877B75-1493-427F-944E-2CCD222ACF7D}" type="pres">
      <dgm:prSet presAssocID="{5220C897-7207-4319-A706-29C78324D43A}" presName="connectorText" presStyleLbl="sibTrans2D1" presStyleIdx="1" presStyleCnt="5"/>
      <dgm:spPr/>
      <dgm:t>
        <a:bodyPr/>
        <a:lstStyle/>
        <a:p>
          <a:endParaRPr lang="el-GR"/>
        </a:p>
      </dgm:t>
    </dgm:pt>
    <dgm:pt modelId="{2BFDD2D6-0A67-4162-A204-FCCDF99AA12B}" type="pres">
      <dgm:prSet presAssocID="{FC1CAB05-426C-4F60-8A88-F57C42F656E5}" presName="node" presStyleLbl="node1" presStyleIdx="2" presStyleCnt="6">
        <dgm:presLayoutVars>
          <dgm:bulletEnabled val="1"/>
        </dgm:presLayoutVars>
      </dgm:prSet>
      <dgm:spPr/>
      <dgm:t>
        <a:bodyPr/>
        <a:lstStyle/>
        <a:p>
          <a:endParaRPr lang="el-GR"/>
        </a:p>
      </dgm:t>
    </dgm:pt>
    <dgm:pt modelId="{89847F50-B7BD-4447-B08E-A8404B02EF7C}" type="pres">
      <dgm:prSet presAssocID="{F9828F4B-E932-4F7D-AFCB-60DEB22F434F}" presName="sibTrans" presStyleLbl="sibTrans2D1" presStyleIdx="2" presStyleCnt="5"/>
      <dgm:spPr/>
      <dgm:t>
        <a:bodyPr/>
        <a:lstStyle/>
        <a:p>
          <a:endParaRPr lang="el-GR"/>
        </a:p>
      </dgm:t>
    </dgm:pt>
    <dgm:pt modelId="{E64340A7-5E34-4214-9964-FCBBE44DC5F9}" type="pres">
      <dgm:prSet presAssocID="{F9828F4B-E932-4F7D-AFCB-60DEB22F434F}" presName="connectorText" presStyleLbl="sibTrans2D1" presStyleIdx="2" presStyleCnt="5"/>
      <dgm:spPr/>
      <dgm:t>
        <a:bodyPr/>
        <a:lstStyle/>
        <a:p>
          <a:endParaRPr lang="el-GR"/>
        </a:p>
      </dgm:t>
    </dgm:pt>
    <dgm:pt modelId="{DA8C069A-245E-4C23-8569-B96F5A3583A8}" type="pres">
      <dgm:prSet presAssocID="{0A7C9926-CF01-4055-B4D7-D9B6C8AFFEA7}" presName="node" presStyleLbl="node1" presStyleIdx="3" presStyleCnt="6">
        <dgm:presLayoutVars>
          <dgm:bulletEnabled val="1"/>
        </dgm:presLayoutVars>
      </dgm:prSet>
      <dgm:spPr/>
      <dgm:t>
        <a:bodyPr/>
        <a:lstStyle/>
        <a:p>
          <a:endParaRPr lang="el-GR"/>
        </a:p>
      </dgm:t>
    </dgm:pt>
    <dgm:pt modelId="{3579177E-737D-468D-9849-06CB1B3D9A8C}" type="pres">
      <dgm:prSet presAssocID="{719223E9-7E5D-4A1B-AA03-5A1C6C07999B}" presName="sibTrans" presStyleLbl="sibTrans2D1" presStyleIdx="3" presStyleCnt="5"/>
      <dgm:spPr/>
      <dgm:t>
        <a:bodyPr/>
        <a:lstStyle/>
        <a:p>
          <a:endParaRPr lang="el-GR"/>
        </a:p>
      </dgm:t>
    </dgm:pt>
    <dgm:pt modelId="{618D713E-9E6D-4797-9EB7-ECAAE5658709}" type="pres">
      <dgm:prSet presAssocID="{719223E9-7E5D-4A1B-AA03-5A1C6C07999B}" presName="connectorText" presStyleLbl="sibTrans2D1" presStyleIdx="3" presStyleCnt="5"/>
      <dgm:spPr/>
      <dgm:t>
        <a:bodyPr/>
        <a:lstStyle/>
        <a:p>
          <a:endParaRPr lang="el-GR"/>
        </a:p>
      </dgm:t>
    </dgm:pt>
    <dgm:pt modelId="{608C9BB5-EFDD-4B07-8A8A-E0CEBE916818}" type="pres">
      <dgm:prSet presAssocID="{9F17F40E-11CC-418C-9374-863C6A29FBCA}" presName="node" presStyleLbl="node1" presStyleIdx="4" presStyleCnt="6">
        <dgm:presLayoutVars>
          <dgm:bulletEnabled val="1"/>
        </dgm:presLayoutVars>
      </dgm:prSet>
      <dgm:spPr/>
      <dgm:t>
        <a:bodyPr/>
        <a:lstStyle/>
        <a:p>
          <a:endParaRPr lang="el-GR"/>
        </a:p>
      </dgm:t>
    </dgm:pt>
    <dgm:pt modelId="{A9BDCC58-E144-40BB-B2C5-87E5446CB9BD}" type="pres">
      <dgm:prSet presAssocID="{51BCADA8-EF3C-49CE-88FB-7EA4C071E42A}" presName="sibTrans" presStyleLbl="sibTrans2D1" presStyleIdx="4" presStyleCnt="5"/>
      <dgm:spPr/>
      <dgm:t>
        <a:bodyPr/>
        <a:lstStyle/>
        <a:p>
          <a:endParaRPr lang="el-GR"/>
        </a:p>
      </dgm:t>
    </dgm:pt>
    <dgm:pt modelId="{95FEDB80-B61D-4A9C-B002-83B1A308A77F}" type="pres">
      <dgm:prSet presAssocID="{51BCADA8-EF3C-49CE-88FB-7EA4C071E42A}" presName="connectorText" presStyleLbl="sibTrans2D1" presStyleIdx="4" presStyleCnt="5"/>
      <dgm:spPr/>
      <dgm:t>
        <a:bodyPr/>
        <a:lstStyle/>
        <a:p>
          <a:endParaRPr lang="el-GR"/>
        </a:p>
      </dgm:t>
    </dgm:pt>
    <dgm:pt modelId="{078F7597-169A-468B-BA19-CAED67559F38}" type="pres">
      <dgm:prSet presAssocID="{120D238B-E44C-4ABE-89B3-927AE6CCAC2B}" presName="node" presStyleLbl="node1" presStyleIdx="5" presStyleCnt="6">
        <dgm:presLayoutVars>
          <dgm:bulletEnabled val="1"/>
        </dgm:presLayoutVars>
      </dgm:prSet>
      <dgm:spPr/>
      <dgm:t>
        <a:bodyPr/>
        <a:lstStyle/>
        <a:p>
          <a:endParaRPr lang="el-GR"/>
        </a:p>
      </dgm:t>
    </dgm:pt>
  </dgm:ptLst>
  <dgm:cxnLst>
    <dgm:cxn modelId="{690F35B9-EBCA-4ACF-B87D-C87C176DC130}" type="presOf" srcId="{51BCADA8-EF3C-49CE-88FB-7EA4C071E42A}" destId="{A9BDCC58-E144-40BB-B2C5-87E5446CB9BD}" srcOrd="0" destOrd="0" presId="urn:microsoft.com/office/officeart/2005/8/layout/process5"/>
    <dgm:cxn modelId="{34208346-5CAF-4B5B-B875-0B7CB3A4E214}" type="presOf" srcId="{F9828F4B-E932-4F7D-AFCB-60DEB22F434F}" destId="{89847F50-B7BD-4447-B08E-A8404B02EF7C}" srcOrd="0" destOrd="0" presId="urn:microsoft.com/office/officeart/2005/8/layout/process5"/>
    <dgm:cxn modelId="{3279635C-3FFE-4635-8E04-B6928A133DA4}" srcId="{FDBF467E-B3B6-4F28-B6A0-2742C33BF8E1}" destId="{FC1CAB05-426C-4F60-8A88-F57C42F656E5}" srcOrd="2" destOrd="0" parTransId="{74B0F43A-23D4-4053-8EC6-9FC1560F045C}" sibTransId="{F9828F4B-E932-4F7D-AFCB-60DEB22F434F}"/>
    <dgm:cxn modelId="{C7D1D998-3440-413D-ACB4-6F7A82807CA7}" type="presOf" srcId="{FC1CAB05-426C-4F60-8A88-F57C42F656E5}" destId="{2BFDD2D6-0A67-4162-A204-FCCDF99AA12B}" srcOrd="0" destOrd="0" presId="urn:microsoft.com/office/officeart/2005/8/layout/process5"/>
    <dgm:cxn modelId="{783098AB-515C-4C75-8E82-E0011D042520}" type="presOf" srcId="{F9828F4B-E932-4F7D-AFCB-60DEB22F434F}" destId="{E64340A7-5E34-4214-9964-FCBBE44DC5F9}" srcOrd="1" destOrd="0" presId="urn:microsoft.com/office/officeart/2005/8/layout/process5"/>
    <dgm:cxn modelId="{56735681-15FC-450C-ACD1-CDFAA6FDFC27}" type="presOf" srcId="{5220C897-7207-4319-A706-29C78324D43A}" destId="{6E877B75-1493-427F-944E-2CCD222ACF7D}" srcOrd="1" destOrd="0" presId="urn:microsoft.com/office/officeart/2005/8/layout/process5"/>
    <dgm:cxn modelId="{7AAA7540-BFB4-4B04-B8D3-7FFBEA27B274}" type="presOf" srcId="{0A7C9926-CF01-4055-B4D7-D9B6C8AFFEA7}" destId="{DA8C069A-245E-4C23-8569-B96F5A3583A8}" srcOrd="0" destOrd="0" presId="urn:microsoft.com/office/officeart/2005/8/layout/process5"/>
    <dgm:cxn modelId="{350FDA4E-9858-4467-8397-AC339EFA1FA9}" srcId="{FDBF467E-B3B6-4F28-B6A0-2742C33BF8E1}" destId="{0A7C9926-CF01-4055-B4D7-D9B6C8AFFEA7}" srcOrd="3" destOrd="0" parTransId="{9852CEB9-B594-4F11-9C9F-5232EC150359}" sibTransId="{719223E9-7E5D-4A1B-AA03-5A1C6C07999B}"/>
    <dgm:cxn modelId="{1D43FF63-4B72-4103-B278-9CAEC776AB91}" type="presOf" srcId="{719223E9-7E5D-4A1B-AA03-5A1C6C07999B}" destId="{3579177E-737D-468D-9849-06CB1B3D9A8C}" srcOrd="0" destOrd="0" presId="urn:microsoft.com/office/officeart/2005/8/layout/process5"/>
    <dgm:cxn modelId="{76A784EF-DE46-4C06-84D7-34E953AD4EA4}" type="presOf" srcId="{F1C080D5-C6DB-49CB-8868-79E6D3FD6C3C}" destId="{9DA19EB6-9E73-4D09-848E-724EAAD0945F}" srcOrd="1" destOrd="0" presId="urn:microsoft.com/office/officeart/2005/8/layout/process5"/>
    <dgm:cxn modelId="{E9DC74BC-12EF-457B-978E-B566A7BEA45B}" type="presOf" srcId="{719223E9-7E5D-4A1B-AA03-5A1C6C07999B}" destId="{618D713E-9E6D-4797-9EB7-ECAAE5658709}" srcOrd="1" destOrd="0" presId="urn:microsoft.com/office/officeart/2005/8/layout/process5"/>
    <dgm:cxn modelId="{6A78E167-F336-4E38-B52E-CEC8D20A576B}" type="presOf" srcId="{120D238B-E44C-4ABE-89B3-927AE6CCAC2B}" destId="{078F7597-169A-468B-BA19-CAED67559F38}" srcOrd="0" destOrd="0" presId="urn:microsoft.com/office/officeart/2005/8/layout/process5"/>
    <dgm:cxn modelId="{49D5F0CB-167D-4E08-B6B2-52A4FF0774BB}" srcId="{FDBF467E-B3B6-4F28-B6A0-2742C33BF8E1}" destId="{D5D03AC9-1CD3-444B-8DD4-626ACD50EAC3}" srcOrd="0" destOrd="0" parTransId="{70FFF305-4082-4EB2-8ACB-2FCD9171B903}" sibTransId="{F1C080D5-C6DB-49CB-8868-79E6D3FD6C3C}"/>
    <dgm:cxn modelId="{5C894E3B-ADAD-433E-B15A-CAA35B2347DE}" type="presOf" srcId="{FDBF467E-B3B6-4F28-B6A0-2742C33BF8E1}" destId="{50AB0159-F7BC-4DE0-94E0-CAA2851AA9AD}" srcOrd="0" destOrd="0" presId="urn:microsoft.com/office/officeart/2005/8/layout/process5"/>
    <dgm:cxn modelId="{5E210C3A-041E-41DB-A171-4738E58F444A}" srcId="{FDBF467E-B3B6-4F28-B6A0-2742C33BF8E1}" destId="{120D238B-E44C-4ABE-89B3-927AE6CCAC2B}" srcOrd="5" destOrd="0" parTransId="{630A76F9-014E-4A38-A0B5-0E4B758170AC}" sibTransId="{5674F321-3A5B-46F0-BB24-EA4B2531823E}"/>
    <dgm:cxn modelId="{14B0AD0B-8403-4F80-B32D-DF4829DCF2CA}" type="presOf" srcId="{D5D03AC9-1CD3-444B-8DD4-626ACD50EAC3}" destId="{10EF2F40-9C35-4F82-B827-DEA651F17A53}" srcOrd="0" destOrd="0" presId="urn:microsoft.com/office/officeart/2005/8/layout/process5"/>
    <dgm:cxn modelId="{6A89706F-1F68-4B97-9068-6CAF287E177C}" type="presOf" srcId="{9F17F40E-11CC-418C-9374-863C6A29FBCA}" destId="{608C9BB5-EFDD-4B07-8A8A-E0CEBE916818}" srcOrd="0" destOrd="0" presId="urn:microsoft.com/office/officeart/2005/8/layout/process5"/>
    <dgm:cxn modelId="{C83E6D1D-C3C7-4DCF-B1F8-C3F4BD0071EF}" srcId="{FDBF467E-B3B6-4F28-B6A0-2742C33BF8E1}" destId="{52FAEF71-3E1F-4FFB-8504-32C017C40CBD}" srcOrd="1" destOrd="0" parTransId="{853322ED-1848-4467-B593-2C5AE8894762}" sibTransId="{5220C897-7207-4319-A706-29C78324D43A}"/>
    <dgm:cxn modelId="{0DFCEDD0-7644-4D68-BE51-1BA3BCEB1326}" type="presOf" srcId="{F1C080D5-C6DB-49CB-8868-79E6D3FD6C3C}" destId="{EFB78DB4-596E-4D98-905B-7D5E6C90C7B0}" srcOrd="0" destOrd="0" presId="urn:microsoft.com/office/officeart/2005/8/layout/process5"/>
    <dgm:cxn modelId="{A9ABB328-0DB8-4866-9BB7-562101B4C549}" srcId="{FDBF467E-B3B6-4F28-B6A0-2742C33BF8E1}" destId="{9F17F40E-11CC-418C-9374-863C6A29FBCA}" srcOrd="4" destOrd="0" parTransId="{815D57A5-DC8C-4720-A973-55CED2918E20}" sibTransId="{51BCADA8-EF3C-49CE-88FB-7EA4C071E42A}"/>
    <dgm:cxn modelId="{6D001486-86DC-402C-B437-4702BBC68A67}" type="presOf" srcId="{5220C897-7207-4319-A706-29C78324D43A}" destId="{6EEDEB7B-44FA-4322-8A09-44037342E9C4}" srcOrd="0" destOrd="0" presId="urn:microsoft.com/office/officeart/2005/8/layout/process5"/>
    <dgm:cxn modelId="{A5C4215A-465A-4C04-99B2-E0FBD435246F}" type="presOf" srcId="{51BCADA8-EF3C-49CE-88FB-7EA4C071E42A}" destId="{95FEDB80-B61D-4A9C-B002-83B1A308A77F}" srcOrd="1" destOrd="0" presId="urn:microsoft.com/office/officeart/2005/8/layout/process5"/>
    <dgm:cxn modelId="{0C74A38C-EA23-49B8-ADAC-63A52F1AF8E6}" type="presOf" srcId="{52FAEF71-3E1F-4FFB-8504-32C017C40CBD}" destId="{3AD7E4DF-DCB2-4A7E-9606-C5D9B385FE6E}" srcOrd="0" destOrd="0" presId="urn:microsoft.com/office/officeart/2005/8/layout/process5"/>
    <dgm:cxn modelId="{6FEAF7C6-78C1-44E8-8D51-C9DA1F04165A}" type="presParOf" srcId="{50AB0159-F7BC-4DE0-94E0-CAA2851AA9AD}" destId="{10EF2F40-9C35-4F82-B827-DEA651F17A53}" srcOrd="0" destOrd="0" presId="urn:microsoft.com/office/officeart/2005/8/layout/process5"/>
    <dgm:cxn modelId="{9115E771-7FC5-42A3-91B4-8FB12A3EC6FE}" type="presParOf" srcId="{50AB0159-F7BC-4DE0-94E0-CAA2851AA9AD}" destId="{EFB78DB4-596E-4D98-905B-7D5E6C90C7B0}" srcOrd="1" destOrd="0" presId="urn:microsoft.com/office/officeart/2005/8/layout/process5"/>
    <dgm:cxn modelId="{F34A6462-7316-4E4B-9501-C8D4D65E8422}" type="presParOf" srcId="{EFB78DB4-596E-4D98-905B-7D5E6C90C7B0}" destId="{9DA19EB6-9E73-4D09-848E-724EAAD0945F}" srcOrd="0" destOrd="0" presId="urn:microsoft.com/office/officeart/2005/8/layout/process5"/>
    <dgm:cxn modelId="{7A6F9C7A-EED0-43EF-AA67-C655D8D9DD5B}" type="presParOf" srcId="{50AB0159-F7BC-4DE0-94E0-CAA2851AA9AD}" destId="{3AD7E4DF-DCB2-4A7E-9606-C5D9B385FE6E}" srcOrd="2" destOrd="0" presId="urn:microsoft.com/office/officeart/2005/8/layout/process5"/>
    <dgm:cxn modelId="{9703FE6B-EC3F-433D-8A74-B7F6A87BECB2}" type="presParOf" srcId="{50AB0159-F7BC-4DE0-94E0-CAA2851AA9AD}" destId="{6EEDEB7B-44FA-4322-8A09-44037342E9C4}" srcOrd="3" destOrd="0" presId="urn:microsoft.com/office/officeart/2005/8/layout/process5"/>
    <dgm:cxn modelId="{F7591E3A-76F2-49D6-BF97-A524B486D629}" type="presParOf" srcId="{6EEDEB7B-44FA-4322-8A09-44037342E9C4}" destId="{6E877B75-1493-427F-944E-2CCD222ACF7D}" srcOrd="0" destOrd="0" presId="urn:microsoft.com/office/officeart/2005/8/layout/process5"/>
    <dgm:cxn modelId="{EA23BC2C-8877-42F0-A140-0AB05FF4CDDB}" type="presParOf" srcId="{50AB0159-F7BC-4DE0-94E0-CAA2851AA9AD}" destId="{2BFDD2D6-0A67-4162-A204-FCCDF99AA12B}" srcOrd="4" destOrd="0" presId="urn:microsoft.com/office/officeart/2005/8/layout/process5"/>
    <dgm:cxn modelId="{E13D6996-312E-482C-BC77-B841AF9C16F4}" type="presParOf" srcId="{50AB0159-F7BC-4DE0-94E0-CAA2851AA9AD}" destId="{89847F50-B7BD-4447-B08E-A8404B02EF7C}" srcOrd="5" destOrd="0" presId="urn:microsoft.com/office/officeart/2005/8/layout/process5"/>
    <dgm:cxn modelId="{B6596F42-D357-4982-8FED-844BEBC8E1C3}" type="presParOf" srcId="{89847F50-B7BD-4447-B08E-A8404B02EF7C}" destId="{E64340A7-5E34-4214-9964-FCBBE44DC5F9}" srcOrd="0" destOrd="0" presId="urn:microsoft.com/office/officeart/2005/8/layout/process5"/>
    <dgm:cxn modelId="{19CCBDCF-799C-41E9-8CFD-B105499C2F99}" type="presParOf" srcId="{50AB0159-F7BC-4DE0-94E0-CAA2851AA9AD}" destId="{DA8C069A-245E-4C23-8569-B96F5A3583A8}" srcOrd="6" destOrd="0" presId="urn:microsoft.com/office/officeart/2005/8/layout/process5"/>
    <dgm:cxn modelId="{C589E802-14BD-41B4-8E9E-15BD278F4A25}" type="presParOf" srcId="{50AB0159-F7BC-4DE0-94E0-CAA2851AA9AD}" destId="{3579177E-737D-468D-9849-06CB1B3D9A8C}" srcOrd="7" destOrd="0" presId="urn:microsoft.com/office/officeart/2005/8/layout/process5"/>
    <dgm:cxn modelId="{5334B5B7-131C-4CBD-B8A4-BFDFEA432CB2}" type="presParOf" srcId="{3579177E-737D-468D-9849-06CB1B3D9A8C}" destId="{618D713E-9E6D-4797-9EB7-ECAAE5658709}" srcOrd="0" destOrd="0" presId="urn:microsoft.com/office/officeart/2005/8/layout/process5"/>
    <dgm:cxn modelId="{FF8EF964-312B-465C-877B-231AE3D9A39F}" type="presParOf" srcId="{50AB0159-F7BC-4DE0-94E0-CAA2851AA9AD}" destId="{608C9BB5-EFDD-4B07-8A8A-E0CEBE916818}" srcOrd="8" destOrd="0" presId="urn:microsoft.com/office/officeart/2005/8/layout/process5"/>
    <dgm:cxn modelId="{227BFF53-FB97-4B45-82AF-F395059AA946}" type="presParOf" srcId="{50AB0159-F7BC-4DE0-94E0-CAA2851AA9AD}" destId="{A9BDCC58-E144-40BB-B2C5-87E5446CB9BD}" srcOrd="9" destOrd="0" presId="urn:microsoft.com/office/officeart/2005/8/layout/process5"/>
    <dgm:cxn modelId="{D9497498-0B79-42A3-8F23-0D21C62BD6DD}" type="presParOf" srcId="{A9BDCC58-E144-40BB-B2C5-87E5446CB9BD}" destId="{95FEDB80-B61D-4A9C-B002-83B1A308A77F}" srcOrd="0" destOrd="0" presId="urn:microsoft.com/office/officeart/2005/8/layout/process5"/>
    <dgm:cxn modelId="{491615DA-B704-4A7F-8C9D-685996AD6070}" type="presParOf" srcId="{50AB0159-F7BC-4DE0-94E0-CAA2851AA9AD}" destId="{078F7597-169A-468B-BA19-CAED67559F38}" srcOrd="10" destOrd="0" presId="urn:microsoft.com/office/officeart/2005/8/layout/process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CDC6D15-2717-46CE-9F4E-421F89AFE719}" type="doc">
      <dgm:prSet loTypeId="urn:microsoft.com/office/officeart/2005/8/layout/cycle5" loCatId="cycle" qsTypeId="urn:microsoft.com/office/officeart/2005/8/quickstyle/simple1" qsCatId="simple" csTypeId="urn:microsoft.com/office/officeart/2005/8/colors/colorful1" csCatId="colorful" phldr="1"/>
      <dgm:spPr/>
      <dgm:t>
        <a:bodyPr/>
        <a:lstStyle/>
        <a:p>
          <a:endParaRPr lang="el-GR"/>
        </a:p>
      </dgm:t>
    </dgm:pt>
    <dgm:pt modelId="{40EEECD6-7614-4A8C-B2CB-625681BCA6B2}">
      <dgm:prSet phldrT="[Κείμενο]"/>
      <dgm:spPr/>
      <dgm:t>
        <a:bodyPr/>
        <a:lstStyle/>
        <a:p>
          <a:r>
            <a:rPr lang="en-US" dirty="0" smtClean="0"/>
            <a:t>Introduction</a:t>
          </a:r>
          <a:endParaRPr lang="el-GR" dirty="0"/>
        </a:p>
      </dgm:t>
    </dgm:pt>
    <dgm:pt modelId="{74F4E937-0E3B-46A8-A187-0F234F942B8E}" type="parTrans" cxnId="{532FEBAC-1D45-40C7-AE21-2B4D3B0A238C}">
      <dgm:prSet/>
      <dgm:spPr/>
      <dgm:t>
        <a:bodyPr/>
        <a:lstStyle/>
        <a:p>
          <a:endParaRPr lang="el-GR"/>
        </a:p>
      </dgm:t>
    </dgm:pt>
    <dgm:pt modelId="{4D62850C-3DAF-45CE-B6AE-0B18D75E4848}" type="sibTrans" cxnId="{532FEBAC-1D45-40C7-AE21-2B4D3B0A238C}">
      <dgm:prSet/>
      <dgm:spPr/>
      <dgm:t>
        <a:bodyPr/>
        <a:lstStyle/>
        <a:p>
          <a:endParaRPr lang="el-GR" dirty="0"/>
        </a:p>
      </dgm:t>
    </dgm:pt>
    <dgm:pt modelId="{26E5BDD0-BD5C-468B-87F4-B23335E2C332}">
      <dgm:prSet phldrT="[Κείμενο]" custT="1"/>
      <dgm:spPr/>
      <dgm:t>
        <a:bodyPr/>
        <a:lstStyle/>
        <a:p>
          <a:r>
            <a:rPr lang="en-US" sz="2000" dirty="0" smtClean="0">
              <a:effectLst/>
            </a:rPr>
            <a:t>Journalism</a:t>
          </a:r>
          <a:endParaRPr lang="el-GR" sz="2000" dirty="0">
            <a:effectLst/>
          </a:endParaRPr>
        </a:p>
      </dgm:t>
    </dgm:pt>
    <dgm:pt modelId="{402C3256-DC11-4F72-8A27-8326A506330F}" type="parTrans" cxnId="{4D13ECDF-AD94-4847-8D67-D811BD4B7E15}">
      <dgm:prSet/>
      <dgm:spPr/>
      <dgm:t>
        <a:bodyPr/>
        <a:lstStyle/>
        <a:p>
          <a:endParaRPr lang="el-GR"/>
        </a:p>
      </dgm:t>
    </dgm:pt>
    <dgm:pt modelId="{12B96B4C-EFA2-4FB1-BF40-665A307B5404}" type="sibTrans" cxnId="{4D13ECDF-AD94-4847-8D67-D811BD4B7E15}">
      <dgm:prSet/>
      <dgm:spPr/>
      <dgm:t>
        <a:bodyPr/>
        <a:lstStyle/>
        <a:p>
          <a:endParaRPr lang="el-GR" dirty="0"/>
        </a:p>
      </dgm:t>
    </dgm:pt>
    <dgm:pt modelId="{8FCF27E0-CDC5-47E1-AA4E-A1BD06D745CE}">
      <dgm:prSet phldrT="[Κείμενο]"/>
      <dgm:spPr/>
      <dgm:t>
        <a:bodyPr/>
        <a:lstStyle/>
        <a:p>
          <a:r>
            <a:rPr lang="en-US" dirty="0" smtClean="0"/>
            <a:t>Conclusions</a:t>
          </a:r>
          <a:endParaRPr lang="el-GR" dirty="0"/>
        </a:p>
      </dgm:t>
    </dgm:pt>
    <dgm:pt modelId="{57F40A9D-2E94-431F-AEBA-EDA48AACE2F8}" type="parTrans" cxnId="{54429E7C-9CE8-418C-B934-2AE44015C569}">
      <dgm:prSet/>
      <dgm:spPr/>
      <dgm:t>
        <a:bodyPr/>
        <a:lstStyle/>
        <a:p>
          <a:endParaRPr lang="el-GR"/>
        </a:p>
      </dgm:t>
    </dgm:pt>
    <dgm:pt modelId="{74F504D3-0C4F-44A7-895C-705F6B6CA193}" type="sibTrans" cxnId="{54429E7C-9CE8-418C-B934-2AE44015C569}">
      <dgm:prSet/>
      <dgm:spPr/>
      <dgm:t>
        <a:bodyPr/>
        <a:lstStyle/>
        <a:p>
          <a:endParaRPr lang="el-GR" dirty="0"/>
        </a:p>
      </dgm:t>
    </dgm:pt>
    <dgm:pt modelId="{17B6DBB3-F72A-4822-B942-DC506C38B0C7}">
      <dgm:prSet custT="1"/>
      <dgm:spPr/>
      <dgm:t>
        <a:bodyPr/>
        <a:lstStyle/>
        <a:p>
          <a:r>
            <a:rPr lang="en-US" sz="2400" b="0" dirty="0" smtClean="0">
              <a:effectLst/>
            </a:rPr>
            <a:t>Marketing</a:t>
          </a:r>
          <a:endParaRPr lang="el-GR" sz="2400" b="0" dirty="0">
            <a:effectLst/>
          </a:endParaRPr>
        </a:p>
      </dgm:t>
    </dgm:pt>
    <dgm:pt modelId="{A2B84BB6-3442-41EB-BD7C-98FB1302D1E7}" type="parTrans" cxnId="{5AB44316-4D70-4938-838E-51AA1178586D}">
      <dgm:prSet/>
      <dgm:spPr/>
      <dgm:t>
        <a:bodyPr/>
        <a:lstStyle/>
        <a:p>
          <a:endParaRPr lang="el-GR"/>
        </a:p>
      </dgm:t>
    </dgm:pt>
    <dgm:pt modelId="{0B62C22B-4926-4AF6-BBA4-AB9399A0F8EA}" type="sibTrans" cxnId="{5AB44316-4D70-4938-838E-51AA1178586D}">
      <dgm:prSet/>
      <dgm:spPr/>
      <dgm:t>
        <a:bodyPr/>
        <a:lstStyle/>
        <a:p>
          <a:endParaRPr lang="el-GR" dirty="0"/>
        </a:p>
      </dgm:t>
    </dgm:pt>
    <dgm:pt modelId="{6C109B4E-9A03-4E70-B759-075F0F9A504D}">
      <dgm:prSet custT="1"/>
      <dgm:spPr/>
      <dgm:t>
        <a:bodyPr/>
        <a:lstStyle/>
        <a:p>
          <a:r>
            <a:rPr lang="en-US" sz="4000" dirty="0" smtClean="0">
              <a:effectLst>
                <a:outerShdw blurRad="38100" dist="38100" dir="2700000" algn="tl">
                  <a:srgbClr val="000000">
                    <a:alpha val="43137"/>
                  </a:srgbClr>
                </a:outerShdw>
              </a:effectLst>
            </a:rPr>
            <a:t>Culture</a:t>
          </a:r>
          <a:endParaRPr lang="el-GR" sz="4000" dirty="0">
            <a:effectLst>
              <a:outerShdw blurRad="38100" dist="38100" dir="2700000" algn="tl">
                <a:srgbClr val="000000">
                  <a:alpha val="43137"/>
                </a:srgbClr>
              </a:outerShdw>
            </a:effectLst>
          </a:endParaRPr>
        </a:p>
      </dgm:t>
    </dgm:pt>
    <dgm:pt modelId="{026D367E-DB7A-4A6F-97EC-B71A1DDAF106}" type="parTrans" cxnId="{A904F274-BB69-46FC-910A-34BAC49036EA}">
      <dgm:prSet/>
      <dgm:spPr/>
      <dgm:t>
        <a:bodyPr/>
        <a:lstStyle/>
        <a:p>
          <a:endParaRPr lang="el-GR"/>
        </a:p>
      </dgm:t>
    </dgm:pt>
    <dgm:pt modelId="{07F5C505-BE38-43ED-8F7D-6B03849A926C}" type="sibTrans" cxnId="{A904F274-BB69-46FC-910A-34BAC49036EA}">
      <dgm:prSet/>
      <dgm:spPr/>
      <dgm:t>
        <a:bodyPr/>
        <a:lstStyle/>
        <a:p>
          <a:endParaRPr lang="el-GR" dirty="0"/>
        </a:p>
      </dgm:t>
    </dgm:pt>
    <dgm:pt modelId="{46045E32-878A-47CF-B23E-1842B0BBF20B}">
      <dgm:prSet/>
      <dgm:spPr/>
      <dgm:t>
        <a:bodyPr/>
        <a:lstStyle/>
        <a:p>
          <a:r>
            <a:rPr lang="en-US" dirty="0" smtClean="0"/>
            <a:t>Education</a:t>
          </a:r>
          <a:endParaRPr lang="el-GR" dirty="0"/>
        </a:p>
      </dgm:t>
    </dgm:pt>
    <dgm:pt modelId="{DB55DE3C-A41C-4A0E-BADA-37FF4B1D71CD}" type="parTrans" cxnId="{2C3A76E6-BA8B-40A8-8255-A665B2AF598C}">
      <dgm:prSet/>
      <dgm:spPr/>
      <dgm:t>
        <a:bodyPr/>
        <a:lstStyle/>
        <a:p>
          <a:endParaRPr lang="el-GR"/>
        </a:p>
      </dgm:t>
    </dgm:pt>
    <dgm:pt modelId="{DF5F23FA-CC41-442B-8E30-3980A68575DA}" type="sibTrans" cxnId="{2C3A76E6-BA8B-40A8-8255-A665B2AF598C}">
      <dgm:prSet/>
      <dgm:spPr/>
      <dgm:t>
        <a:bodyPr/>
        <a:lstStyle/>
        <a:p>
          <a:endParaRPr lang="el-GR"/>
        </a:p>
      </dgm:t>
    </dgm:pt>
    <dgm:pt modelId="{F694FCAF-1BFC-4A42-A2BE-DBD6B336127D}">
      <dgm:prSet custT="1"/>
      <dgm:spPr/>
      <dgm:t>
        <a:bodyPr/>
        <a:lstStyle/>
        <a:p>
          <a:r>
            <a:rPr lang="en-US" sz="2400" b="0" dirty="0" smtClean="0"/>
            <a:t>Games</a:t>
          </a:r>
          <a:endParaRPr lang="el-GR" sz="2400" b="0" dirty="0"/>
        </a:p>
      </dgm:t>
    </dgm:pt>
    <dgm:pt modelId="{E183D62B-8899-419C-8271-E0BBA594140D}" type="parTrans" cxnId="{08FE3A08-D6E8-42AC-BCB9-8649755927A8}">
      <dgm:prSet/>
      <dgm:spPr/>
      <dgm:t>
        <a:bodyPr/>
        <a:lstStyle/>
        <a:p>
          <a:endParaRPr lang="el-GR"/>
        </a:p>
      </dgm:t>
    </dgm:pt>
    <dgm:pt modelId="{DCADB4BB-B6A2-4513-9D56-D3A0F66217C7}" type="sibTrans" cxnId="{08FE3A08-D6E8-42AC-BCB9-8649755927A8}">
      <dgm:prSet/>
      <dgm:spPr/>
      <dgm:t>
        <a:bodyPr/>
        <a:lstStyle/>
        <a:p>
          <a:endParaRPr lang="el-GR"/>
        </a:p>
      </dgm:t>
    </dgm:pt>
    <dgm:pt modelId="{8D278FC8-1EC3-4A27-AED7-84895AAB42F7}" type="pres">
      <dgm:prSet presAssocID="{ACDC6D15-2717-46CE-9F4E-421F89AFE719}" presName="cycle" presStyleCnt="0">
        <dgm:presLayoutVars>
          <dgm:dir/>
          <dgm:resizeHandles val="exact"/>
        </dgm:presLayoutVars>
      </dgm:prSet>
      <dgm:spPr/>
      <dgm:t>
        <a:bodyPr/>
        <a:lstStyle/>
        <a:p>
          <a:endParaRPr lang="el-GR"/>
        </a:p>
      </dgm:t>
    </dgm:pt>
    <dgm:pt modelId="{D906296C-43DA-47AE-BC68-1179D441D759}" type="pres">
      <dgm:prSet presAssocID="{40EEECD6-7614-4A8C-B2CB-625681BCA6B2}" presName="node" presStyleLbl="node1" presStyleIdx="0" presStyleCnt="7" custRadScaleRad="100124" custRadScaleInc="-5914">
        <dgm:presLayoutVars>
          <dgm:bulletEnabled val="1"/>
        </dgm:presLayoutVars>
      </dgm:prSet>
      <dgm:spPr/>
      <dgm:t>
        <a:bodyPr/>
        <a:lstStyle/>
        <a:p>
          <a:endParaRPr lang="el-GR"/>
        </a:p>
      </dgm:t>
    </dgm:pt>
    <dgm:pt modelId="{A1DFDA63-66AD-4807-9567-40D7E8E80D7D}" type="pres">
      <dgm:prSet presAssocID="{40EEECD6-7614-4A8C-B2CB-625681BCA6B2}" presName="spNode" presStyleCnt="0"/>
      <dgm:spPr/>
      <dgm:t>
        <a:bodyPr/>
        <a:lstStyle/>
        <a:p>
          <a:endParaRPr lang="el-GR"/>
        </a:p>
      </dgm:t>
    </dgm:pt>
    <dgm:pt modelId="{4C86D7D4-9A89-4D5E-B7D3-FF1AD4179233}" type="pres">
      <dgm:prSet presAssocID="{4D62850C-3DAF-45CE-B6AE-0B18D75E4848}" presName="sibTrans" presStyleLbl="sibTrans1D1" presStyleIdx="0" presStyleCnt="7"/>
      <dgm:spPr/>
      <dgm:t>
        <a:bodyPr/>
        <a:lstStyle/>
        <a:p>
          <a:endParaRPr lang="el-GR"/>
        </a:p>
      </dgm:t>
    </dgm:pt>
    <dgm:pt modelId="{B6C3861A-C802-4937-A775-438172E4E149}" type="pres">
      <dgm:prSet presAssocID="{F694FCAF-1BFC-4A42-A2BE-DBD6B336127D}" presName="node" presStyleLbl="node1" presStyleIdx="1" presStyleCnt="7" custAng="21449479" custScaleX="102167" custScaleY="116273" custRadScaleRad="93344" custRadScaleInc="7326">
        <dgm:presLayoutVars>
          <dgm:bulletEnabled val="1"/>
        </dgm:presLayoutVars>
      </dgm:prSet>
      <dgm:spPr/>
      <dgm:t>
        <a:bodyPr/>
        <a:lstStyle/>
        <a:p>
          <a:endParaRPr lang="el-GR"/>
        </a:p>
      </dgm:t>
    </dgm:pt>
    <dgm:pt modelId="{DECC2882-EAAE-47DD-9B02-A55E00F2DAA2}" type="pres">
      <dgm:prSet presAssocID="{F694FCAF-1BFC-4A42-A2BE-DBD6B336127D}" presName="spNode" presStyleCnt="0"/>
      <dgm:spPr/>
    </dgm:pt>
    <dgm:pt modelId="{865E0F5E-8D0B-458F-B98D-700426DC674D}" type="pres">
      <dgm:prSet presAssocID="{DCADB4BB-B6A2-4513-9D56-D3A0F66217C7}" presName="sibTrans" presStyleLbl="sibTrans1D1" presStyleIdx="1" presStyleCnt="7"/>
      <dgm:spPr/>
      <dgm:t>
        <a:bodyPr/>
        <a:lstStyle/>
        <a:p>
          <a:endParaRPr lang="el-GR"/>
        </a:p>
      </dgm:t>
    </dgm:pt>
    <dgm:pt modelId="{68EA9D89-1A4C-44C4-8F8C-A040E74CC1A0}" type="pres">
      <dgm:prSet presAssocID="{17B6DBB3-F72A-4822-B942-DC506C38B0C7}" presName="node" presStyleLbl="node1" presStyleIdx="2" presStyleCnt="7" custScaleX="123915" custScaleY="116348">
        <dgm:presLayoutVars>
          <dgm:bulletEnabled val="1"/>
        </dgm:presLayoutVars>
      </dgm:prSet>
      <dgm:spPr/>
      <dgm:t>
        <a:bodyPr/>
        <a:lstStyle/>
        <a:p>
          <a:endParaRPr lang="el-GR"/>
        </a:p>
      </dgm:t>
    </dgm:pt>
    <dgm:pt modelId="{46F31CF8-0335-4D37-92D5-AFA6CE4AA8AF}" type="pres">
      <dgm:prSet presAssocID="{17B6DBB3-F72A-4822-B942-DC506C38B0C7}" presName="spNode" presStyleCnt="0"/>
      <dgm:spPr/>
      <dgm:t>
        <a:bodyPr/>
        <a:lstStyle/>
        <a:p>
          <a:endParaRPr lang="el-GR"/>
        </a:p>
      </dgm:t>
    </dgm:pt>
    <dgm:pt modelId="{F1A4F038-BAC0-47AF-A29D-391722CEC2F1}" type="pres">
      <dgm:prSet presAssocID="{0B62C22B-4926-4AF6-BBA4-AB9399A0F8EA}" presName="sibTrans" presStyleLbl="sibTrans1D1" presStyleIdx="2" presStyleCnt="7"/>
      <dgm:spPr/>
      <dgm:t>
        <a:bodyPr/>
        <a:lstStyle/>
        <a:p>
          <a:endParaRPr lang="el-GR"/>
        </a:p>
      </dgm:t>
    </dgm:pt>
    <dgm:pt modelId="{3130723F-02D5-4B5D-A550-30D0F8799331}" type="pres">
      <dgm:prSet presAssocID="{26E5BDD0-BD5C-468B-87F4-B23335E2C332}" presName="node" presStyleLbl="node1" presStyleIdx="3" presStyleCnt="7" custAng="20709552" custScaleX="126438" custScaleY="121716" custRadScaleRad="90696" custRadScaleInc="-18974">
        <dgm:presLayoutVars>
          <dgm:bulletEnabled val="1"/>
        </dgm:presLayoutVars>
      </dgm:prSet>
      <dgm:spPr/>
      <dgm:t>
        <a:bodyPr/>
        <a:lstStyle/>
        <a:p>
          <a:endParaRPr lang="el-GR"/>
        </a:p>
      </dgm:t>
    </dgm:pt>
    <dgm:pt modelId="{48313FA7-8BFA-41D9-B3A9-9ED6D6DE5223}" type="pres">
      <dgm:prSet presAssocID="{26E5BDD0-BD5C-468B-87F4-B23335E2C332}" presName="spNode" presStyleCnt="0"/>
      <dgm:spPr/>
      <dgm:t>
        <a:bodyPr/>
        <a:lstStyle/>
        <a:p>
          <a:endParaRPr lang="el-GR"/>
        </a:p>
      </dgm:t>
    </dgm:pt>
    <dgm:pt modelId="{C523005E-6023-433C-B9D9-98ACED21DCAF}" type="pres">
      <dgm:prSet presAssocID="{12B96B4C-EFA2-4FB1-BF40-665A307B5404}" presName="sibTrans" presStyleLbl="sibTrans1D1" presStyleIdx="3" presStyleCnt="7"/>
      <dgm:spPr/>
      <dgm:t>
        <a:bodyPr/>
        <a:lstStyle/>
        <a:p>
          <a:endParaRPr lang="el-GR"/>
        </a:p>
      </dgm:t>
    </dgm:pt>
    <dgm:pt modelId="{1AE9233A-ACF5-4427-82F3-6A9A95BE60EA}" type="pres">
      <dgm:prSet presAssocID="{6C109B4E-9A03-4E70-B759-075F0F9A504D}" presName="node" presStyleLbl="node1" presStyleIdx="4" presStyleCnt="7" custAng="20435122" custScaleX="152282" custScaleY="174048" custRadScaleRad="84133" custRadScaleInc="53445">
        <dgm:presLayoutVars>
          <dgm:bulletEnabled val="1"/>
        </dgm:presLayoutVars>
      </dgm:prSet>
      <dgm:spPr/>
      <dgm:t>
        <a:bodyPr/>
        <a:lstStyle/>
        <a:p>
          <a:endParaRPr lang="el-GR"/>
        </a:p>
      </dgm:t>
    </dgm:pt>
    <dgm:pt modelId="{ADB9DA95-5A2E-45AA-AFF6-3AFB4ABE9231}" type="pres">
      <dgm:prSet presAssocID="{6C109B4E-9A03-4E70-B759-075F0F9A504D}" presName="spNode" presStyleCnt="0"/>
      <dgm:spPr/>
      <dgm:t>
        <a:bodyPr/>
        <a:lstStyle/>
        <a:p>
          <a:endParaRPr lang="el-GR"/>
        </a:p>
      </dgm:t>
    </dgm:pt>
    <dgm:pt modelId="{2EB69324-CC8D-4AC6-A53D-B441B9AE33FE}" type="pres">
      <dgm:prSet presAssocID="{07F5C505-BE38-43ED-8F7D-6B03849A926C}" presName="sibTrans" presStyleLbl="sibTrans1D1" presStyleIdx="4" presStyleCnt="7"/>
      <dgm:spPr/>
      <dgm:t>
        <a:bodyPr/>
        <a:lstStyle/>
        <a:p>
          <a:endParaRPr lang="el-GR"/>
        </a:p>
      </dgm:t>
    </dgm:pt>
    <dgm:pt modelId="{924CE620-63EF-453C-984A-E844678A103B}" type="pres">
      <dgm:prSet presAssocID="{46045E32-878A-47CF-B23E-1842B0BBF20B}" presName="node" presStyleLbl="node1" presStyleIdx="5" presStyleCnt="7">
        <dgm:presLayoutVars>
          <dgm:bulletEnabled val="1"/>
        </dgm:presLayoutVars>
      </dgm:prSet>
      <dgm:spPr/>
      <dgm:t>
        <a:bodyPr/>
        <a:lstStyle/>
        <a:p>
          <a:endParaRPr lang="el-GR"/>
        </a:p>
      </dgm:t>
    </dgm:pt>
    <dgm:pt modelId="{1A860E4F-A4D5-483D-B801-6FE74D13A1ED}" type="pres">
      <dgm:prSet presAssocID="{46045E32-878A-47CF-B23E-1842B0BBF20B}" presName="spNode" presStyleCnt="0"/>
      <dgm:spPr/>
    </dgm:pt>
    <dgm:pt modelId="{6316302B-2E4B-4AC1-A33F-9531919C2D1D}" type="pres">
      <dgm:prSet presAssocID="{DF5F23FA-CC41-442B-8E30-3980A68575DA}" presName="sibTrans" presStyleLbl="sibTrans1D1" presStyleIdx="5" presStyleCnt="7"/>
      <dgm:spPr/>
      <dgm:t>
        <a:bodyPr/>
        <a:lstStyle/>
        <a:p>
          <a:endParaRPr lang="el-GR"/>
        </a:p>
      </dgm:t>
    </dgm:pt>
    <dgm:pt modelId="{204C55FF-AEE2-4211-A6A9-3EB24C7ED797}" type="pres">
      <dgm:prSet presAssocID="{8FCF27E0-CDC5-47E1-AA4E-A1BD06D745CE}" presName="node" presStyleLbl="node1" presStyleIdx="6" presStyleCnt="7">
        <dgm:presLayoutVars>
          <dgm:bulletEnabled val="1"/>
        </dgm:presLayoutVars>
      </dgm:prSet>
      <dgm:spPr/>
      <dgm:t>
        <a:bodyPr/>
        <a:lstStyle/>
        <a:p>
          <a:endParaRPr lang="el-GR"/>
        </a:p>
      </dgm:t>
    </dgm:pt>
    <dgm:pt modelId="{3C3889B8-77FE-40F1-A458-B57BFAA641F4}" type="pres">
      <dgm:prSet presAssocID="{8FCF27E0-CDC5-47E1-AA4E-A1BD06D745CE}" presName="spNode" presStyleCnt="0"/>
      <dgm:spPr/>
      <dgm:t>
        <a:bodyPr/>
        <a:lstStyle/>
        <a:p>
          <a:endParaRPr lang="el-GR"/>
        </a:p>
      </dgm:t>
    </dgm:pt>
    <dgm:pt modelId="{6E5904DE-08AF-440A-9A04-59C9B80C380B}" type="pres">
      <dgm:prSet presAssocID="{74F504D3-0C4F-44A7-895C-705F6B6CA193}" presName="sibTrans" presStyleLbl="sibTrans1D1" presStyleIdx="6" presStyleCnt="7"/>
      <dgm:spPr/>
      <dgm:t>
        <a:bodyPr/>
        <a:lstStyle/>
        <a:p>
          <a:endParaRPr lang="el-GR"/>
        </a:p>
      </dgm:t>
    </dgm:pt>
  </dgm:ptLst>
  <dgm:cxnLst>
    <dgm:cxn modelId="{052861EB-2F8C-49BB-82D7-E29728626958}" type="presOf" srcId="{0B62C22B-4926-4AF6-BBA4-AB9399A0F8EA}" destId="{F1A4F038-BAC0-47AF-A29D-391722CEC2F1}" srcOrd="0" destOrd="0" presId="urn:microsoft.com/office/officeart/2005/8/layout/cycle5"/>
    <dgm:cxn modelId="{9073EEFF-DDBE-447B-A0B5-D02F33851473}" type="presOf" srcId="{F694FCAF-1BFC-4A42-A2BE-DBD6B336127D}" destId="{B6C3861A-C802-4937-A775-438172E4E149}" srcOrd="0" destOrd="0" presId="urn:microsoft.com/office/officeart/2005/8/layout/cycle5"/>
    <dgm:cxn modelId="{F296FE1D-1826-44E2-9DA5-45D7D6C7617D}" type="presOf" srcId="{DCADB4BB-B6A2-4513-9D56-D3A0F66217C7}" destId="{865E0F5E-8D0B-458F-B98D-700426DC674D}" srcOrd="0" destOrd="0" presId="urn:microsoft.com/office/officeart/2005/8/layout/cycle5"/>
    <dgm:cxn modelId="{504DBD5E-EB79-467C-AAE3-7A5513351D47}" type="presOf" srcId="{DF5F23FA-CC41-442B-8E30-3980A68575DA}" destId="{6316302B-2E4B-4AC1-A33F-9531919C2D1D}" srcOrd="0" destOrd="0" presId="urn:microsoft.com/office/officeart/2005/8/layout/cycle5"/>
    <dgm:cxn modelId="{2C3A76E6-BA8B-40A8-8255-A665B2AF598C}" srcId="{ACDC6D15-2717-46CE-9F4E-421F89AFE719}" destId="{46045E32-878A-47CF-B23E-1842B0BBF20B}" srcOrd="5" destOrd="0" parTransId="{DB55DE3C-A41C-4A0E-BADA-37FF4B1D71CD}" sibTransId="{DF5F23FA-CC41-442B-8E30-3980A68575DA}"/>
    <dgm:cxn modelId="{4D13ECDF-AD94-4847-8D67-D811BD4B7E15}" srcId="{ACDC6D15-2717-46CE-9F4E-421F89AFE719}" destId="{26E5BDD0-BD5C-468B-87F4-B23335E2C332}" srcOrd="3" destOrd="0" parTransId="{402C3256-DC11-4F72-8A27-8326A506330F}" sibTransId="{12B96B4C-EFA2-4FB1-BF40-665A307B5404}"/>
    <dgm:cxn modelId="{B10A5D38-26C8-49E6-996A-29649F21DC5F}" type="presOf" srcId="{26E5BDD0-BD5C-468B-87F4-B23335E2C332}" destId="{3130723F-02D5-4B5D-A550-30D0F8799331}" srcOrd="0" destOrd="0" presId="urn:microsoft.com/office/officeart/2005/8/layout/cycle5"/>
    <dgm:cxn modelId="{23953F03-B5CE-458E-85D2-5982168C2B7A}" type="presOf" srcId="{07F5C505-BE38-43ED-8F7D-6B03849A926C}" destId="{2EB69324-CC8D-4AC6-A53D-B441B9AE33FE}" srcOrd="0" destOrd="0" presId="urn:microsoft.com/office/officeart/2005/8/layout/cycle5"/>
    <dgm:cxn modelId="{A904F274-BB69-46FC-910A-34BAC49036EA}" srcId="{ACDC6D15-2717-46CE-9F4E-421F89AFE719}" destId="{6C109B4E-9A03-4E70-B759-075F0F9A504D}" srcOrd="4" destOrd="0" parTransId="{026D367E-DB7A-4A6F-97EC-B71A1DDAF106}" sibTransId="{07F5C505-BE38-43ED-8F7D-6B03849A926C}"/>
    <dgm:cxn modelId="{976A4BA3-E035-47D2-A680-EEF82F8D0F51}" type="presOf" srcId="{74F504D3-0C4F-44A7-895C-705F6B6CA193}" destId="{6E5904DE-08AF-440A-9A04-59C9B80C380B}" srcOrd="0" destOrd="0" presId="urn:microsoft.com/office/officeart/2005/8/layout/cycle5"/>
    <dgm:cxn modelId="{6F4CC90C-4459-4257-8F83-CA46D36C4B8B}" type="presOf" srcId="{40EEECD6-7614-4A8C-B2CB-625681BCA6B2}" destId="{D906296C-43DA-47AE-BC68-1179D441D759}" srcOrd="0" destOrd="0" presId="urn:microsoft.com/office/officeart/2005/8/layout/cycle5"/>
    <dgm:cxn modelId="{532FEBAC-1D45-40C7-AE21-2B4D3B0A238C}" srcId="{ACDC6D15-2717-46CE-9F4E-421F89AFE719}" destId="{40EEECD6-7614-4A8C-B2CB-625681BCA6B2}" srcOrd="0" destOrd="0" parTransId="{74F4E937-0E3B-46A8-A187-0F234F942B8E}" sibTransId="{4D62850C-3DAF-45CE-B6AE-0B18D75E4848}"/>
    <dgm:cxn modelId="{EB9363E9-9AFB-4830-A804-C9B13A50A146}" type="presOf" srcId="{6C109B4E-9A03-4E70-B759-075F0F9A504D}" destId="{1AE9233A-ACF5-4427-82F3-6A9A95BE60EA}" srcOrd="0" destOrd="0" presId="urn:microsoft.com/office/officeart/2005/8/layout/cycle5"/>
    <dgm:cxn modelId="{594761D0-5466-4662-A8BA-197BA406023D}" type="presOf" srcId="{17B6DBB3-F72A-4822-B942-DC506C38B0C7}" destId="{68EA9D89-1A4C-44C4-8F8C-A040E74CC1A0}" srcOrd="0" destOrd="0" presId="urn:microsoft.com/office/officeart/2005/8/layout/cycle5"/>
    <dgm:cxn modelId="{3DE8D2FF-3DB9-4DE3-B8D7-87AD34F5FCC5}" type="presOf" srcId="{4D62850C-3DAF-45CE-B6AE-0B18D75E4848}" destId="{4C86D7D4-9A89-4D5E-B7D3-FF1AD4179233}" srcOrd="0" destOrd="0" presId="urn:microsoft.com/office/officeart/2005/8/layout/cycle5"/>
    <dgm:cxn modelId="{08FE3A08-D6E8-42AC-BCB9-8649755927A8}" srcId="{ACDC6D15-2717-46CE-9F4E-421F89AFE719}" destId="{F694FCAF-1BFC-4A42-A2BE-DBD6B336127D}" srcOrd="1" destOrd="0" parTransId="{E183D62B-8899-419C-8271-E0BBA594140D}" sibTransId="{DCADB4BB-B6A2-4513-9D56-D3A0F66217C7}"/>
    <dgm:cxn modelId="{12AAFB14-6B58-42BC-ADE4-E43DC69F7045}" type="presOf" srcId="{8FCF27E0-CDC5-47E1-AA4E-A1BD06D745CE}" destId="{204C55FF-AEE2-4211-A6A9-3EB24C7ED797}" srcOrd="0" destOrd="0" presId="urn:microsoft.com/office/officeart/2005/8/layout/cycle5"/>
    <dgm:cxn modelId="{29064302-4A9A-4058-A3E7-1FB68B93BD42}" type="presOf" srcId="{12B96B4C-EFA2-4FB1-BF40-665A307B5404}" destId="{C523005E-6023-433C-B9D9-98ACED21DCAF}" srcOrd="0" destOrd="0" presId="urn:microsoft.com/office/officeart/2005/8/layout/cycle5"/>
    <dgm:cxn modelId="{C32298EE-C973-4576-AC7E-43B241BB4602}" type="presOf" srcId="{46045E32-878A-47CF-B23E-1842B0BBF20B}" destId="{924CE620-63EF-453C-984A-E844678A103B}" srcOrd="0" destOrd="0" presId="urn:microsoft.com/office/officeart/2005/8/layout/cycle5"/>
    <dgm:cxn modelId="{5AB44316-4D70-4938-838E-51AA1178586D}" srcId="{ACDC6D15-2717-46CE-9F4E-421F89AFE719}" destId="{17B6DBB3-F72A-4822-B942-DC506C38B0C7}" srcOrd="2" destOrd="0" parTransId="{A2B84BB6-3442-41EB-BD7C-98FB1302D1E7}" sibTransId="{0B62C22B-4926-4AF6-BBA4-AB9399A0F8EA}"/>
    <dgm:cxn modelId="{2BFB4F6C-6A14-4B1D-84B2-CA8475EA2E8D}" type="presOf" srcId="{ACDC6D15-2717-46CE-9F4E-421F89AFE719}" destId="{8D278FC8-1EC3-4A27-AED7-84895AAB42F7}" srcOrd="0" destOrd="0" presId="urn:microsoft.com/office/officeart/2005/8/layout/cycle5"/>
    <dgm:cxn modelId="{54429E7C-9CE8-418C-B934-2AE44015C569}" srcId="{ACDC6D15-2717-46CE-9F4E-421F89AFE719}" destId="{8FCF27E0-CDC5-47E1-AA4E-A1BD06D745CE}" srcOrd="6" destOrd="0" parTransId="{57F40A9D-2E94-431F-AEBA-EDA48AACE2F8}" sibTransId="{74F504D3-0C4F-44A7-895C-705F6B6CA193}"/>
    <dgm:cxn modelId="{2E320FCA-DBAF-46EC-98E1-C93714D8ADC7}" type="presParOf" srcId="{8D278FC8-1EC3-4A27-AED7-84895AAB42F7}" destId="{D906296C-43DA-47AE-BC68-1179D441D759}" srcOrd="0" destOrd="0" presId="urn:microsoft.com/office/officeart/2005/8/layout/cycle5"/>
    <dgm:cxn modelId="{62B4F0E2-27B7-430E-86E2-BC23E9AD7523}" type="presParOf" srcId="{8D278FC8-1EC3-4A27-AED7-84895AAB42F7}" destId="{A1DFDA63-66AD-4807-9567-40D7E8E80D7D}" srcOrd="1" destOrd="0" presId="urn:microsoft.com/office/officeart/2005/8/layout/cycle5"/>
    <dgm:cxn modelId="{1A21E113-26CF-4F7C-8C7C-42BAB061B892}" type="presParOf" srcId="{8D278FC8-1EC3-4A27-AED7-84895AAB42F7}" destId="{4C86D7D4-9A89-4D5E-B7D3-FF1AD4179233}" srcOrd="2" destOrd="0" presId="urn:microsoft.com/office/officeart/2005/8/layout/cycle5"/>
    <dgm:cxn modelId="{3AE9AE09-8828-4651-96CD-24B52D645EAC}" type="presParOf" srcId="{8D278FC8-1EC3-4A27-AED7-84895AAB42F7}" destId="{B6C3861A-C802-4937-A775-438172E4E149}" srcOrd="3" destOrd="0" presId="urn:microsoft.com/office/officeart/2005/8/layout/cycle5"/>
    <dgm:cxn modelId="{61C1123D-F7A9-4C90-B824-6251AF64F666}" type="presParOf" srcId="{8D278FC8-1EC3-4A27-AED7-84895AAB42F7}" destId="{DECC2882-EAAE-47DD-9B02-A55E00F2DAA2}" srcOrd="4" destOrd="0" presId="urn:microsoft.com/office/officeart/2005/8/layout/cycle5"/>
    <dgm:cxn modelId="{EEF16097-8BC0-46AA-9D51-28B8C7E5B83E}" type="presParOf" srcId="{8D278FC8-1EC3-4A27-AED7-84895AAB42F7}" destId="{865E0F5E-8D0B-458F-B98D-700426DC674D}" srcOrd="5" destOrd="0" presId="urn:microsoft.com/office/officeart/2005/8/layout/cycle5"/>
    <dgm:cxn modelId="{755B2A9A-908B-4246-8E74-FFAF26430977}" type="presParOf" srcId="{8D278FC8-1EC3-4A27-AED7-84895AAB42F7}" destId="{68EA9D89-1A4C-44C4-8F8C-A040E74CC1A0}" srcOrd="6" destOrd="0" presId="urn:microsoft.com/office/officeart/2005/8/layout/cycle5"/>
    <dgm:cxn modelId="{51088D47-8C36-41D9-A6AA-29BDFE6E4390}" type="presParOf" srcId="{8D278FC8-1EC3-4A27-AED7-84895AAB42F7}" destId="{46F31CF8-0335-4D37-92D5-AFA6CE4AA8AF}" srcOrd="7" destOrd="0" presId="urn:microsoft.com/office/officeart/2005/8/layout/cycle5"/>
    <dgm:cxn modelId="{8BBB4247-F924-4F6B-AA80-0387517B9B52}" type="presParOf" srcId="{8D278FC8-1EC3-4A27-AED7-84895AAB42F7}" destId="{F1A4F038-BAC0-47AF-A29D-391722CEC2F1}" srcOrd="8" destOrd="0" presId="urn:microsoft.com/office/officeart/2005/8/layout/cycle5"/>
    <dgm:cxn modelId="{41D69DA2-54A0-454B-9199-4422671D2D7A}" type="presParOf" srcId="{8D278FC8-1EC3-4A27-AED7-84895AAB42F7}" destId="{3130723F-02D5-4B5D-A550-30D0F8799331}" srcOrd="9" destOrd="0" presId="urn:microsoft.com/office/officeart/2005/8/layout/cycle5"/>
    <dgm:cxn modelId="{2EFE6231-7751-49C5-8432-E2B394C67089}" type="presParOf" srcId="{8D278FC8-1EC3-4A27-AED7-84895AAB42F7}" destId="{48313FA7-8BFA-41D9-B3A9-9ED6D6DE5223}" srcOrd="10" destOrd="0" presId="urn:microsoft.com/office/officeart/2005/8/layout/cycle5"/>
    <dgm:cxn modelId="{BF4B1DA3-E901-4328-BDEE-5D534118164F}" type="presParOf" srcId="{8D278FC8-1EC3-4A27-AED7-84895AAB42F7}" destId="{C523005E-6023-433C-B9D9-98ACED21DCAF}" srcOrd="11" destOrd="0" presId="urn:microsoft.com/office/officeart/2005/8/layout/cycle5"/>
    <dgm:cxn modelId="{7AA01F09-F479-4721-895B-DE217EAB25FF}" type="presParOf" srcId="{8D278FC8-1EC3-4A27-AED7-84895AAB42F7}" destId="{1AE9233A-ACF5-4427-82F3-6A9A95BE60EA}" srcOrd="12" destOrd="0" presId="urn:microsoft.com/office/officeart/2005/8/layout/cycle5"/>
    <dgm:cxn modelId="{DC953F7E-DF65-4A5E-9CDD-4B0EEB7E075F}" type="presParOf" srcId="{8D278FC8-1EC3-4A27-AED7-84895AAB42F7}" destId="{ADB9DA95-5A2E-45AA-AFF6-3AFB4ABE9231}" srcOrd="13" destOrd="0" presId="urn:microsoft.com/office/officeart/2005/8/layout/cycle5"/>
    <dgm:cxn modelId="{9AFEEFF1-AECC-4CD5-86DC-18AB280A5318}" type="presParOf" srcId="{8D278FC8-1EC3-4A27-AED7-84895AAB42F7}" destId="{2EB69324-CC8D-4AC6-A53D-B441B9AE33FE}" srcOrd="14" destOrd="0" presId="urn:microsoft.com/office/officeart/2005/8/layout/cycle5"/>
    <dgm:cxn modelId="{4824A125-F415-467A-ADFF-2C3074C719DD}" type="presParOf" srcId="{8D278FC8-1EC3-4A27-AED7-84895AAB42F7}" destId="{924CE620-63EF-453C-984A-E844678A103B}" srcOrd="15" destOrd="0" presId="urn:microsoft.com/office/officeart/2005/8/layout/cycle5"/>
    <dgm:cxn modelId="{ABB70CC4-3590-46B8-82EC-9007363565EF}" type="presParOf" srcId="{8D278FC8-1EC3-4A27-AED7-84895AAB42F7}" destId="{1A860E4F-A4D5-483D-B801-6FE74D13A1ED}" srcOrd="16" destOrd="0" presId="urn:microsoft.com/office/officeart/2005/8/layout/cycle5"/>
    <dgm:cxn modelId="{54FD098C-182D-4DE5-B6FE-2EAEF984DC71}" type="presParOf" srcId="{8D278FC8-1EC3-4A27-AED7-84895AAB42F7}" destId="{6316302B-2E4B-4AC1-A33F-9531919C2D1D}" srcOrd="17" destOrd="0" presId="urn:microsoft.com/office/officeart/2005/8/layout/cycle5"/>
    <dgm:cxn modelId="{5C2CE4D4-FEC1-4D5E-8325-641EB64FD6BB}" type="presParOf" srcId="{8D278FC8-1EC3-4A27-AED7-84895AAB42F7}" destId="{204C55FF-AEE2-4211-A6A9-3EB24C7ED797}" srcOrd="18" destOrd="0" presId="urn:microsoft.com/office/officeart/2005/8/layout/cycle5"/>
    <dgm:cxn modelId="{B5819DD0-94FB-4757-AB69-3C8F1DE70D9C}" type="presParOf" srcId="{8D278FC8-1EC3-4A27-AED7-84895AAB42F7}" destId="{3C3889B8-77FE-40F1-A458-B57BFAA641F4}" srcOrd="19" destOrd="0" presId="urn:microsoft.com/office/officeart/2005/8/layout/cycle5"/>
    <dgm:cxn modelId="{391DC942-BDC3-4AAA-AFCF-76A72BEA7C5E}" type="presParOf" srcId="{8D278FC8-1EC3-4A27-AED7-84895AAB42F7}" destId="{6E5904DE-08AF-440A-9A04-59C9B80C380B}" srcOrd="20" destOrd="0" presId="urn:microsoft.com/office/officeart/2005/8/layout/cycle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CDC6D15-2717-46CE-9F4E-421F89AFE719}" type="doc">
      <dgm:prSet loTypeId="urn:microsoft.com/office/officeart/2005/8/layout/cycle5" loCatId="cycle" qsTypeId="urn:microsoft.com/office/officeart/2005/8/quickstyle/simple1" qsCatId="simple" csTypeId="urn:microsoft.com/office/officeart/2005/8/colors/colorful1" csCatId="colorful" phldr="1"/>
      <dgm:spPr/>
      <dgm:t>
        <a:bodyPr/>
        <a:lstStyle/>
        <a:p>
          <a:endParaRPr lang="el-GR"/>
        </a:p>
      </dgm:t>
    </dgm:pt>
    <dgm:pt modelId="{40EEECD6-7614-4A8C-B2CB-625681BCA6B2}">
      <dgm:prSet phldrT="[Κείμενο]"/>
      <dgm:spPr/>
      <dgm:t>
        <a:bodyPr/>
        <a:lstStyle/>
        <a:p>
          <a:r>
            <a:rPr lang="en-US" dirty="0" smtClean="0"/>
            <a:t>Introduction</a:t>
          </a:r>
          <a:endParaRPr lang="el-GR" dirty="0"/>
        </a:p>
      </dgm:t>
    </dgm:pt>
    <dgm:pt modelId="{74F4E937-0E3B-46A8-A187-0F234F942B8E}" type="parTrans" cxnId="{532FEBAC-1D45-40C7-AE21-2B4D3B0A238C}">
      <dgm:prSet/>
      <dgm:spPr/>
      <dgm:t>
        <a:bodyPr/>
        <a:lstStyle/>
        <a:p>
          <a:endParaRPr lang="el-GR"/>
        </a:p>
      </dgm:t>
    </dgm:pt>
    <dgm:pt modelId="{4D62850C-3DAF-45CE-B6AE-0B18D75E4848}" type="sibTrans" cxnId="{532FEBAC-1D45-40C7-AE21-2B4D3B0A238C}">
      <dgm:prSet/>
      <dgm:spPr/>
      <dgm:t>
        <a:bodyPr/>
        <a:lstStyle/>
        <a:p>
          <a:endParaRPr lang="el-GR" dirty="0"/>
        </a:p>
      </dgm:t>
    </dgm:pt>
    <dgm:pt modelId="{26E5BDD0-BD5C-468B-87F4-B23335E2C332}">
      <dgm:prSet phldrT="[Κείμενο]" custT="1"/>
      <dgm:spPr/>
      <dgm:t>
        <a:bodyPr/>
        <a:lstStyle/>
        <a:p>
          <a:r>
            <a:rPr lang="en-US" sz="2000" dirty="0" smtClean="0">
              <a:effectLst/>
            </a:rPr>
            <a:t>Journalism</a:t>
          </a:r>
          <a:endParaRPr lang="el-GR" sz="2000" dirty="0">
            <a:effectLst/>
          </a:endParaRPr>
        </a:p>
      </dgm:t>
    </dgm:pt>
    <dgm:pt modelId="{402C3256-DC11-4F72-8A27-8326A506330F}" type="parTrans" cxnId="{4D13ECDF-AD94-4847-8D67-D811BD4B7E15}">
      <dgm:prSet/>
      <dgm:spPr/>
      <dgm:t>
        <a:bodyPr/>
        <a:lstStyle/>
        <a:p>
          <a:endParaRPr lang="el-GR"/>
        </a:p>
      </dgm:t>
    </dgm:pt>
    <dgm:pt modelId="{12B96B4C-EFA2-4FB1-BF40-665A307B5404}" type="sibTrans" cxnId="{4D13ECDF-AD94-4847-8D67-D811BD4B7E15}">
      <dgm:prSet/>
      <dgm:spPr/>
      <dgm:t>
        <a:bodyPr/>
        <a:lstStyle/>
        <a:p>
          <a:endParaRPr lang="el-GR" dirty="0"/>
        </a:p>
      </dgm:t>
    </dgm:pt>
    <dgm:pt modelId="{8FCF27E0-CDC5-47E1-AA4E-A1BD06D745CE}">
      <dgm:prSet phldrT="[Κείμενο]"/>
      <dgm:spPr/>
      <dgm:t>
        <a:bodyPr/>
        <a:lstStyle/>
        <a:p>
          <a:r>
            <a:rPr lang="en-US" dirty="0" smtClean="0"/>
            <a:t>Conclusions</a:t>
          </a:r>
          <a:endParaRPr lang="el-GR" dirty="0"/>
        </a:p>
      </dgm:t>
    </dgm:pt>
    <dgm:pt modelId="{57F40A9D-2E94-431F-AEBA-EDA48AACE2F8}" type="parTrans" cxnId="{54429E7C-9CE8-418C-B934-2AE44015C569}">
      <dgm:prSet/>
      <dgm:spPr/>
      <dgm:t>
        <a:bodyPr/>
        <a:lstStyle/>
        <a:p>
          <a:endParaRPr lang="el-GR"/>
        </a:p>
      </dgm:t>
    </dgm:pt>
    <dgm:pt modelId="{74F504D3-0C4F-44A7-895C-705F6B6CA193}" type="sibTrans" cxnId="{54429E7C-9CE8-418C-B934-2AE44015C569}">
      <dgm:prSet/>
      <dgm:spPr/>
      <dgm:t>
        <a:bodyPr/>
        <a:lstStyle/>
        <a:p>
          <a:endParaRPr lang="el-GR" dirty="0"/>
        </a:p>
      </dgm:t>
    </dgm:pt>
    <dgm:pt modelId="{17B6DBB3-F72A-4822-B942-DC506C38B0C7}">
      <dgm:prSet custT="1"/>
      <dgm:spPr/>
      <dgm:t>
        <a:bodyPr/>
        <a:lstStyle/>
        <a:p>
          <a:r>
            <a:rPr lang="en-US" sz="2400" b="0" dirty="0" smtClean="0">
              <a:effectLst/>
            </a:rPr>
            <a:t>Marketing</a:t>
          </a:r>
          <a:endParaRPr lang="el-GR" sz="2400" b="0" dirty="0">
            <a:effectLst/>
          </a:endParaRPr>
        </a:p>
      </dgm:t>
    </dgm:pt>
    <dgm:pt modelId="{A2B84BB6-3442-41EB-BD7C-98FB1302D1E7}" type="parTrans" cxnId="{5AB44316-4D70-4938-838E-51AA1178586D}">
      <dgm:prSet/>
      <dgm:spPr/>
      <dgm:t>
        <a:bodyPr/>
        <a:lstStyle/>
        <a:p>
          <a:endParaRPr lang="el-GR"/>
        </a:p>
      </dgm:t>
    </dgm:pt>
    <dgm:pt modelId="{0B62C22B-4926-4AF6-BBA4-AB9399A0F8EA}" type="sibTrans" cxnId="{5AB44316-4D70-4938-838E-51AA1178586D}">
      <dgm:prSet/>
      <dgm:spPr/>
      <dgm:t>
        <a:bodyPr/>
        <a:lstStyle/>
        <a:p>
          <a:endParaRPr lang="el-GR" dirty="0"/>
        </a:p>
      </dgm:t>
    </dgm:pt>
    <dgm:pt modelId="{6C109B4E-9A03-4E70-B759-075F0F9A504D}">
      <dgm:prSet custT="1"/>
      <dgm:spPr/>
      <dgm:t>
        <a:bodyPr/>
        <a:lstStyle/>
        <a:p>
          <a:r>
            <a:rPr lang="en-US" sz="2400" dirty="0" smtClean="0">
              <a:effectLst/>
            </a:rPr>
            <a:t>Culture</a:t>
          </a:r>
          <a:endParaRPr lang="el-GR" sz="2400" dirty="0">
            <a:effectLst/>
          </a:endParaRPr>
        </a:p>
      </dgm:t>
    </dgm:pt>
    <dgm:pt modelId="{026D367E-DB7A-4A6F-97EC-B71A1DDAF106}" type="parTrans" cxnId="{A904F274-BB69-46FC-910A-34BAC49036EA}">
      <dgm:prSet/>
      <dgm:spPr/>
      <dgm:t>
        <a:bodyPr/>
        <a:lstStyle/>
        <a:p>
          <a:endParaRPr lang="el-GR"/>
        </a:p>
      </dgm:t>
    </dgm:pt>
    <dgm:pt modelId="{07F5C505-BE38-43ED-8F7D-6B03849A926C}" type="sibTrans" cxnId="{A904F274-BB69-46FC-910A-34BAC49036EA}">
      <dgm:prSet/>
      <dgm:spPr/>
      <dgm:t>
        <a:bodyPr/>
        <a:lstStyle/>
        <a:p>
          <a:endParaRPr lang="el-GR" dirty="0"/>
        </a:p>
      </dgm:t>
    </dgm:pt>
    <dgm:pt modelId="{46045E32-878A-47CF-B23E-1842B0BBF20B}">
      <dgm:prSet custT="1"/>
      <dgm:spPr/>
      <dgm:t>
        <a:bodyPr/>
        <a:lstStyle/>
        <a:p>
          <a:r>
            <a:rPr lang="en-US" sz="3200" dirty="0" smtClean="0">
              <a:effectLst>
                <a:outerShdw blurRad="38100" dist="38100" dir="2700000" algn="tl">
                  <a:srgbClr val="000000">
                    <a:alpha val="43137"/>
                  </a:srgbClr>
                </a:outerShdw>
              </a:effectLst>
            </a:rPr>
            <a:t>Education</a:t>
          </a:r>
          <a:endParaRPr lang="el-GR" sz="3200" dirty="0">
            <a:effectLst>
              <a:outerShdw blurRad="38100" dist="38100" dir="2700000" algn="tl">
                <a:srgbClr val="000000">
                  <a:alpha val="43137"/>
                </a:srgbClr>
              </a:outerShdw>
            </a:effectLst>
          </a:endParaRPr>
        </a:p>
      </dgm:t>
    </dgm:pt>
    <dgm:pt modelId="{DB55DE3C-A41C-4A0E-BADA-37FF4B1D71CD}" type="parTrans" cxnId="{2C3A76E6-BA8B-40A8-8255-A665B2AF598C}">
      <dgm:prSet/>
      <dgm:spPr/>
      <dgm:t>
        <a:bodyPr/>
        <a:lstStyle/>
        <a:p>
          <a:endParaRPr lang="el-GR"/>
        </a:p>
      </dgm:t>
    </dgm:pt>
    <dgm:pt modelId="{DF5F23FA-CC41-442B-8E30-3980A68575DA}" type="sibTrans" cxnId="{2C3A76E6-BA8B-40A8-8255-A665B2AF598C}">
      <dgm:prSet/>
      <dgm:spPr/>
      <dgm:t>
        <a:bodyPr/>
        <a:lstStyle/>
        <a:p>
          <a:endParaRPr lang="el-GR"/>
        </a:p>
      </dgm:t>
    </dgm:pt>
    <dgm:pt modelId="{F694FCAF-1BFC-4A42-A2BE-DBD6B336127D}">
      <dgm:prSet custT="1"/>
      <dgm:spPr/>
      <dgm:t>
        <a:bodyPr/>
        <a:lstStyle/>
        <a:p>
          <a:r>
            <a:rPr lang="en-US" sz="2400" b="0" dirty="0" smtClean="0"/>
            <a:t>Games</a:t>
          </a:r>
          <a:endParaRPr lang="el-GR" sz="2400" b="0" dirty="0"/>
        </a:p>
      </dgm:t>
    </dgm:pt>
    <dgm:pt modelId="{E183D62B-8899-419C-8271-E0BBA594140D}" type="parTrans" cxnId="{08FE3A08-D6E8-42AC-BCB9-8649755927A8}">
      <dgm:prSet/>
      <dgm:spPr/>
      <dgm:t>
        <a:bodyPr/>
        <a:lstStyle/>
        <a:p>
          <a:endParaRPr lang="el-GR"/>
        </a:p>
      </dgm:t>
    </dgm:pt>
    <dgm:pt modelId="{DCADB4BB-B6A2-4513-9D56-D3A0F66217C7}" type="sibTrans" cxnId="{08FE3A08-D6E8-42AC-BCB9-8649755927A8}">
      <dgm:prSet/>
      <dgm:spPr/>
      <dgm:t>
        <a:bodyPr/>
        <a:lstStyle/>
        <a:p>
          <a:endParaRPr lang="el-GR"/>
        </a:p>
      </dgm:t>
    </dgm:pt>
    <dgm:pt modelId="{8D278FC8-1EC3-4A27-AED7-84895AAB42F7}" type="pres">
      <dgm:prSet presAssocID="{ACDC6D15-2717-46CE-9F4E-421F89AFE719}" presName="cycle" presStyleCnt="0">
        <dgm:presLayoutVars>
          <dgm:dir/>
          <dgm:resizeHandles val="exact"/>
        </dgm:presLayoutVars>
      </dgm:prSet>
      <dgm:spPr/>
      <dgm:t>
        <a:bodyPr/>
        <a:lstStyle/>
        <a:p>
          <a:endParaRPr lang="el-GR"/>
        </a:p>
      </dgm:t>
    </dgm:pt>
    <dgm:pt modelId="{D906296C-43DA-47AE-BC68-1179D441D759}" type="pres">
      <dgm:prSet presAssocID="{40EEECD6-7614-4A8C-B2CB-625681BCA6B2}" presName="node" presStyleLbl="node1" presStyleIdx="0" presStyleCnt="7" custRadScaleRad="100124" custRadScaleInc="-5914">
        <dgm:presLayoutVars>
          <dgm:bulletEnabled val="1"/>
        </dgm:presLayoutVars>
      </dgm:prSet>
      <dgm:spPr/>
      <dgm:t>
        <a:bodyPr/>
        <a:lstStyle/>
        <a:p>
          <a:endParaRPr lang="el-GR"/>
        </a:p>
      </dgm:t>
    </dgm:pt>
    <dgm:pt modelId="{A1DFDA63-66AD-4807-9567-40D7E8E80D7D}" type="pres">
      <dgm:prSet presAssocID="{40EEECD6-7614-4A8C-B2CB-625681BCA6B2}" presName="spNode" presStyleCnt="0"/>
      <dgm:spPr/>
      <dgm:t>
        <a:bodyPr/>
        <a:lstStyle/>
        <a:p>
          <a:endParaRPr lang="el-GR"/>
        </a:p>
      </dgm:t>
    </dgm:pt>
    <dgm:pt modelId="{4C86D7D4-9A89-4D5E-B7D3-FF1AD4179233}" type="pres">
      <dgm:prSet presAssocID="{4D62850C-3DAF-45CE-B6AE-0B18D75E4848}" presName="sibTrans" presStyleLbl="sibTrans1D1" presStyleIdx="0" presStyleCnt="7"/>
      <dgm:spPr/>
      <dgm:t>
        <a:bodyPr/>
        <a:lstStyle/>
        <a:p>
          <a:endParaRPr lang="el-GR"/>
        </a:p>
      </dgm:t>
    </dgm:pt>
    <dgm:pt modelId="{B6C3861A-C802-4937-A775-438172E4E149}" type="pres">
      <dgm:prSet presAssocID="{F694FCAF-1BFC-4A42-A2BE-DBD6B336127D}" presName="node" presStyleLbl="node1" presStyleIdx="1" presStyleCnt="7" custAng="21449479" custScaleX="102167" custScaleY="116273" custRadScaleRad="93344" custRadScaleInc="7326">
        <dgm:presLayoutVars>
          <dgm:bulletEnabled val="1"/>
        </dgm:presLayoutVars>
      </dgm:prSet>
      <dgm:spPr/>
      <dgm:t>
        <a:bodyPr/>
        <a:lstStyle/>
        <a:p>
          <a:endParaRPr lang="el-GR"/>
        </a:p>
      </dgm:t>
    </dgm:pt>
    <dgm:pt modelId="{DECC2882-EAAE-47DD-9B02-A55E00F2DAA2}" type="pres">
      <dgm:prSet presAssocID="{F694FCAF-1BFC-4A42-A2BE-DBD6B336127D}" presName="spNode" presStyleCnt="0"/>
      <dgm:spPr/>
    </dgm:pt>
    <dgm:pt modelId="{865E0F5E-8D0B-458F-B98D-700426DC674D}" type="pres">
      <dgm:prSet presAssocID="{DCADB4BB-B6A2-4513-9D56-D3A0F66217C7}" presName="sibTrans" presStyleLbl="sibTrans1D1" presStyleIdx="1" presStyleCnt="7"/>
      <dgm:spPr/>
      <dgm:t>
        <a:bodyPr/>
        <a:lstStyle/>
        <a:p>
          <a:endParaRPr lang="el-GR"/>
        </a:p>
      </dgm:t>
    </dgm:pt>
    <dgm:pt modelId="{68EA9D89-1A4C-44C4-8F8C-A040E74CC1A0}" type="pres">
      <dgm:prSet presAssocID="{17B6DBB3-F72A-4822-B942-DC506C38B0C7}" presName="node" presStyleLbl="node1" presStyleIdx="2" presStyleCnt="7" custScaleX="123915" custScaleY="116348">
        <dgm:presLayoutVars>
          <dgm:bulletEnabled val="1"/>
        </dgm:presLayoutVars>
      </dgm:prSet>
      <dgm:spPr/>
      <dgm:t>
        <a:bodyPr/>
        <a:lstStyle/>
        <a:p>
          <a:endParaRPr lang="el-GR"/>
        </a:p>
      </dgm:t>
    </dgm:pt>
    <dgm:pt modelId="{46F31CF8-0335-4D37-92D5-AFA6CE4AA8AF}" type="pres">
      <dgm:prSet presAssocID="{17B6DBB3-F72A-4822-B942-DC506C38B0C7}" presName="spNode" presStyleCnt="0"/>
      <dgm:spPr/>
      <dgm:t>
        <a:bodyPr/>
        <a:lstStyle/>
        <a:p>
          <a:endParaRPr lang="el-GR"/>
        </a:p>
      </dgm:t>
    </dgm:pt>
    <dgm:pt modelId="{F1A4F038-BAC0-47AF-A29D-391722CEC2F1}" type="pres">
      <dgm:prSet presAssocID="{0B62C22B-4926-4AF6-BBA4-AB9399A0F8EA}" presName="sibTrans" presStyleLbl="sibTrans1D1" presStyleIdx="2" presStyleCnt="7"/>
      <dgm:spPr/>
      <dgm:t>
        <a:bodyPr/>
        <a:lstStyle/>
        <a:p>
          <a:endParaRPr lang="el-GR"/>
        </a:p>
      </dgm:t>
    </dgm:pt>
    <dgm:pt modelId="{3130723F-02D5-4B5D-A550-30D0F8799331}" type="pres">
      <dgm:prSet presAssocID="{26E5BDD0-BD5C-468B-87F4-B23335E2C332}" presName="node" presStyleLbl="node1" presStyleIdx="3" presStyleCnt="7" custAng="20709552" custScaleX="126438" custScaleY="121716" custRadScaleRad="90696" custRadScaleInc="-18974">
        <dgm:presLayoutVars>
          <dgm:bulletEnabled val="1"/>
        </dgm:presLayoutVars>
      </dgm:prSet>
      <dgm:spPr/>
      <dgm:t>
        <a:bodyPr/>
        <a:lstStyle/>
        <a:p>
          <a:endParaRPr lang="el-GR"/>
        </a:p>
      </dgm:t>
    </dgm:pt>
    <dgm:pt modelId="{48313FA7-8BFA-41D9-B3A9-9ED6D6DE5223}" type="pres">
      <dgm:prSet presAssocID="{26E5BDD0-BD5C-468B-87F4-B23335E2C332}" presName="spNode" presStyleCnt="0"/>
      <dgm:spPr/>
      <dgm:t>
        <a:bodyPr/>
        <a:lstStyle/>
        <a:p>
          <a:endParaRPr lang="el-GR"/>
        </a:p>
      </dgm:t>
    </dgm:pt>
    <dgm:pt modelId="{C523005E-6023-433C-B9D9-98ACED21DCAF}" type="pres">
      <dgm:prSet presAssocID="{12B96B4C-EFA2-4FB1-BF40-665A307B5404}" presName="sibTrans" presStyleLbl="sibTrans1D1" presStyleIdx="3" presStyleCnt="7"/>
      <dgm:spPr/>
      <dgm:t>
        <a:bodyPr/>
        <a:lstStyle/>
        <a:p>
          <a:endParaRPr lang="el-GR"/>
        </a:p>
      </dgm:t>
    </dgm:pt>
    <dgm:pt modelId="{1AE9233A-ACF5-4427-82F3-6A9A95BE60EA}" type="pres">
      <dgm:prSet presAssocID="{6C109B4E-9A03-4E70-B759-075F0F9A504D}" presName="node" presStyleLbl="node1" presStyleIdx="4" presStyleCnt="7" custAng="0" custScaleX="97629" custScaleY="115240" custRadScaleRad="84133" custRadScaleInc="53445">
        <dgm:presLayoutVars>
          <dgm:bulletEnabled val="1"/>
        </dgm:presLayoutVars>
      </dgm:prSet>
      <dgm:spPr/>
      <dgm:t>
        <a:bodyPr/>
        <a:lstStyle/>
        <a:p>
          <a:endParaRPr lang="el-GR"/>
        </a:p>
      </dgm:t>
    </dgm:pt>
    <dgm:pt modelId="{ADB9DA95-5A2E-45AA-AFF6-3AFB4ABE9231}" type="pres">
      <dgm:prSet presAssocID="{6C109B4E-9A03-4E70-B759-075F0F9A504D}" presName="spNode" presStyleCnt="0"/>
      <dgm:spPr/>
      <dgm:t>
        <a:bodyPr/>
        <a:lstStyle/>
        <a:p>
          <a:endParaRPr lang="el-GR"/>
        </a:p>
      </dgm:t>
    </dgm:pt>
    <dgm:pt modelId="{2EB69324-CC8D-4AC6-A53D-B441B9AE33FE}" type="pres">
      <dgm:prSet presAssocID="{07F5C505-BE38-43ED-8F7D-6B03849A926C}" presName="sibTrans" presStyleLbl="sibTrans1D1" presStyleIdx="4" presStyleCnt="7"/>
      <dgm:spPr/>
      <dgm:t>
        <a:bodyPr/>
        <a:lstStyle/>
        <a:p>
          <a:endParaRPr lang="el-GR"/>
        </a:p>
      </dgm:t>
    </dgm:pt>
    <dgm:pt modelId="{924CE620-63EF-453C-984A-E844678A103B}" type="pres">
      <dgm:prSet presAssocID="{46045E32-878A-47CF-B23E-1842B0BBF20B}" presName="node" presStyleLbl="node1" presStyleIdx="5" presStyleCnt="7" custAng="20948847" custScaleX="163927" custScaleY="163320" custRadScaleRad="92247" custRadScaleInc="44730">
        <dgm:presLayoutVars>
          <dgm:bulletEnabled val="1"/>
        </dgm:presLayoutVars>
      </dgm:prSet>
      <dgm:spPr/>
      <dgm:t>
        <a:bodyPr/>
        <a:lstStyle/>
        <a:p>
          <a:endParaRPr lang="el-GR"/>
        </a:p>
      </dgm:t>
    </dgm:pt>
    <dgm:pt modelId="{1A860E4F-A4D5-483D-B801-6FE74D13A1ED}" type="pres">
      <dgm:prSet presAssocID="{46045E32-878A-47CF-B23E-1842B0BBF20B}" presName="spNode" presStyleCnt="0"/>
      <dgm:spPr/>
    </dgm:pt>
    <dgm:pt modelId="{6316302B-2E4B-4AC1-A33F-9531919C2D1D}" type="pres">
      <dgm:prSet presAssocID="{DF5F23FA-CC41-442B-8E30-3980A68575DA}" presName="sibTrans" presStyleLbl="sibTrans1D1" presStyleIdx="5" presStyleCnt="7"/>
      <dgm:spPr/>
      <dgm:t>
        <a:bodyPr/>
        <a:lstStyle/>
        <a:p>
          <a:endParaRPr lang="el-GR"/>
        </a:p>
      </dgm:t>
    </dgm:pt>
    <dgm:pt modelId="{204C55FF-AEE2-4211-A6A9-3EB24C7ED797}" type="pres">
      <dgm:prSet presAssocID="{8FCF27E0-CDC5-47E1-AA4E-A1BD06D745CE}" presName="node" presStyleLbl="node1" presStyleIdx="6" presStyleCnt="7">
        <dgm:presLayoutVars>
          <dgm:bulletEnabled val="1"/>
        </dgm:presLayoutVars>
      </dgm:prSet>
      <dgm:spPr/>
      <dgm:t>
        <a:bodyPr/>
        <a:lstStyle/>
        <a:p>
          <a:endParaRPr lang="el-GR"/>
        </a:p>
      </dgm:t>
    </dgm:pt>
    <dgm:pt modelId="{3C3889B8-77FE-40F1-A458-B57BFAA641F4}" type="pres">
      <dgm:prSet presAssocID="{8FCF27E0-CDC5-47E1-AA4E-A1BD06D745CE}" presName="spNode" presStyleCnt="0"/>
      <dgm:spPr/>
      <dgm:t>
        <a:bodyPr/>
        <a:lstStyle/>
        <a:p>
          <a:endParaRPr lang="el-GR"/>
        </a:p>
      </dgm:t>
    </dgm:pt>
    <dgm:pt modelId="{6E5904DE-08AF-440A-9A04-59C9B80C380B}" type="pres">
      <dgm:prSet presAssocID="{74F504D3-0C4F-44A7-895C-705F6B6CA193}" presName="sibTrans" presStyleLbl="sibTrans1D1" presStyleIdx="6" presStyleCnt="7"/>
      <dgm:spPr/>
      <dgm:t>
        <a:bodyPr/>
        <a:lstStyle/>
        <a:p>
          <a:endParaRPr lang="el-GR"/>
        </a:p>
      </dgm:t>
    </dgm:pt>
  </dgm:ptLst>
  <dgm:cxnLst>
    <dgm:cxn modelId="{81335486-725F-4E5A-B314-14B820FC725E}" type="presOf" srcId="{DF5F23FA-CC41-442B-8E30-3980A68575DA}" destId="{6316302B-2E4B-4AC1-A33F-9531919C2D1D}" srcOrd="0" destOrd="0" presId="urn:microsoft.com/office/officeart/2005/8/layout/cycle5"/>
    <dgm:cxn modelId="{7CE29953-184A-45A9-8558-4A2FC3C24439}" type="presOf" srcId="{12B96B4C-EFA2-4FB1-BF40-665A307B5404}" destId="{C523005E-6023-433C-B9D9-98ACED21DCAF}" srcOrd="0" destOrd="0" presId="urn:microsoft.com/office/officeart/2005/8/layout/cycle5"/>
    <dgm:cxn modelId="{2C659F50-4D23-4AFB-A69E-BD33FD13EC50}" type="presOf" srcId="{40EEECD6-7614-4A8C-B2CB-625681BCA6B2}" destId="{D906296C-43DA-47AE-BC68-1179D441D759}" srcOrd="0" destOrd="0" presId="urn:microsoft.com/office/officeart/2005/8/layout/cycle5"/>
    <dgm:cxn modelId="{4D95324F-4B4E-4ABB-9522-37DCD72A3896}" type="presOf" srcId="{F694FCAF-1BFC-4A42-A2BE-DBD6B336127D}" destId="{B6C3861A-C802-4937-A775-438172E4E149}" srcOrd="0" destOrd="0" presId="urn:microsoft.com/office/officeart/2005/8/layout/cycle5"/>
    <dgm:cxn modelId="{5B12290F-901F-4EA0-BD8C-8F2A31368FE9}" type="presOf" srcId="{26E5BDD0-BD5C-468B-87F4-B23335E2C332}" destId="{3130723F-02D5-4B5D-A550-30D0F8799331}" srcOrd="0" destOrd="0" presId="urn:microsoft.com/office/officeart/2005/8/layout/cycle5"/>
    <dgm:cxn modelId="{398626EE-C053-4A16-B395-F7ECB00BC0DE}" type="presOf" srcId="{0B62C22B-4926-4AF6-BBA4-AB9399A0F8EA}" destId="{F1A4F038-BAC0-47AF-A29D-391722CEC2F1}" srcOrd="0" destOrd="0" presId="urn:microsoft.com/office/officeart/2005/8/layout/cycle5"/>
    <dgm:cxn modelId="{C83DE764-2923-4C55-BFA7-FC8679DA35B9}" type="presOf" srcId="{74F504D3-0C4F-44A7-895C-705F6B6CA193}" destId="{6E5904DE-08AF-440A-9A04-59C9B80C380B}" srcOrd="0" destOrd="0" presId="urn:microsoft.com/office/officeart/2005/8/layout/cycle5"/>
    <dgm:cxn modelId="{2C3A76E6-BA8B-40A8-8255-A665B2AF598C}" srcId="{ACDC6D15-2717-46CE-9F4E-421F89AFE719}" destId="{46045E32-878A-47CF-B23E-1842B0BBF20B}" srcOrd="5" destOrd="0" parTransId="{DB55DE3C-A41C-4A0E-BADA-37FF4B1D71CD}" sibTransId="{DF5F23FA-CC41-442B-8E30-3980A68575DA}"/>
    <dgm:cxn modelId="{C358AA89-E7BF-4AB7-B0B6-6FDF89614502}" type="presOf" srcId="{6C109B4E-9A03-4E70-B759-075F0F9A504D}" destId="{1AE9233A-ACF5-4427-82F3-6A9A95BE60EA}" srcOrd="0" destOrd="0" presId="urn:microsoft.com/office/officeart/2005/8/layout/cycle5"/>
    <dgm:cxn modelId="{4D13ECDF-AD94-4847-8D67-D811BD4B7E15}" srcId="{ACDC6D15-2717-46CE-9F4E-421F89AFE719}" destId="{26E5BDD0-BD5C-468B-87F4-B23335E2C332}" srcOrd="3" destOrd="0" parTransId="{402C3256-DC11-4F72-8A27-8326A506330F}" sibTransId="{12B96B4C-EFA2-4FB1-BF40-665A307B5404}"/>
    <dgm:cxn modelId="{CF7AB713-F24C-4383-AD19-4D4B393A5B2F}" type="presOf" srcId="{07F5C505-BE38-43ED-8F7D-6B03849A926C}" destId="{2EB69324-CC8D-4AC6-A53D-B441B9AE33FE}" srcOrd="0" destOrd="0" presId="urn:microsoft.com/office/officeart/2005/8/layout/cycle5"/>
    <dgm:cxn modelId="{A904F274-BB69-46FC-910A-34BAC49036EA}" srcId="{ACDC6D15-2717-46CE-9F4E-421F89AFE719}" destId="{6C109B4E-9A03-4E70-B759-075F0F9A504D}" srcOrd="4" destOrd="0" parTransId="{026D367E-DB7A-4A6F-97EC-B71A1DDAF106}" sibTransId="{07F5C505-BE38-43ED-8F7D-6B03849A926C}"/>
    <dgm:cxn modelId="{532FEBAC-1D45-40C7-AE21-2B4D3B0A238C}" srcId="{ACDC6D15-2717-46CE-9F4E-421F89AFE719}" destId="{40EEECD6-7614-4A8C-B2CB-625681BCA6B2}" srcOrd="0" destOrd="0" parTransId="{74F4E937-0E3B-46A8-A187-0F234F942B8E}" sibTransId="{4D62850C-3DAF-45CE-B6AE-0B18D75E4848}"/>
    <dgm:cxn modelId="{B367AE78-A753-467D-881F-5819BDB2DDB9}" type="presOf" srcId="{17B6DBB3-F72A-4822-B942-DC506C38B0C7}" destId="{68EA9D89-1A4C-44C4-8F8C-A040E74CC1A0}" srcOrd="0" destOrd="0" presId="urn:microsoft.com/office/officeart/2005/8/layout/cycle5"/>
    <dgm:cxn modelId="{DA7A5074-0CDF-4CA3-979B-81C880772502}" type="presOf" srcId="{ACDC6D15-2717-46CE-9F4E-421F89AFE719}" destId="{8D278FC8-1EC3-4A27-AED7-84895AAB42F7}" srcOrd="0" destOrd="0" presId="urn:microsoft.com/office/officeart/2005/8/layout/cycle5"/>
    <dgm:cxn modelId="{08FE3A08-D6E8-42AC-BCB9-8649755927A8}" srcId="{ACDC6D15-2717-46CE-9F4E-421F89AFE719}" destId="{F694FCAF-1BFC-4A42-A2BE-DBD6B336127D}" srcOrd="1" destOrd="0" parTransId="{E183D62B-8899-419C-8271-E0BBA594140D}" sibTransId="{DCADB4BB-B6A2-4513-9D56-D3A0F66217C7}"/>
    <dgm:cxn modelId="{E8C46239-4D2C-4B66-AAA4-CAF5D77AD3D4}" type="presOf" srcId="{8FCF27E0-CDC5-47E1-AA4E-A1BD06D745CE}" destId="{204C55FF-AEE2-4211-A6A9-3EB24C7ED797}" srcOrd="0" destOrd="0" presId="urn:microsoft.com/office/officeart/2005/8/layout/cycle5"/>
    <dgm:cxn modelId="{77C37C01-9417-4B95-A285-2B8C43C2803E}" type="presOf" srcId="{46045E32-878A-47CF-B23E-1842B0BBF20B}" destId="{924CE620-63EF-453C-984A-E844678A103B}" srcOrd="0" destOrd="0" presId="urn:microsoft.com/office/officeart/2005/8/layout/cycle5"/>
    <dgm:cxn modelId="{D75C4E00-D92F-4798-95D7-AD0F7361546A}" type="presOf" srcId="{DCADB4BB-B6A2-4513-9D56-D3A0F66217C7}" destId="{865E0F5E-8D0B-458F-B98D-700426DC674D}" srcOrd="0" destOrd="0" presId="urn:microsoft.com/office/officeart/2005/8/layout/cycle5"/>
    <dgm:cxn modelId="{2246E8C6-B4B0-47DB-A948-8C0707BE56F5}" type="presOf" srcId="{4D62850C-3DAF-45CE-B6AE-0B18D75E4848}" destId="{4C86D7D4-9A89-4D5E-B7D3-FF1AD4179233}" srcOrd="0" destOrd="0" presId="urn:microsoft.com/office/officeart/2005/8/layout/cycle5"/>
    <dgm:cxn modelId="{5AB44316-4D70-4938-838E-51AA1178586D}" srcId="{ACDC6D15-2717-46CE-9F4E-421F89AFE719}" destId="{17B6DBB3-F72A-4822-B942-DC506C38B0C7}" srcOrd="2" destOrd="0" parTransId="{A2B84BB6-3442-41EB-BD7C-98FB1302D1E7}" sibTransId="{0B62C22B-4926-4AF6-BBA4-AB9399A0F8EA}"/>
    <dgm:cxn modelId="{54429E7C-9CE8-418C-B934-2AE44015C569}" srcId="{ACDC6D15-2717-46CE-9F4E-421F89AFE719}" destId="{8FCF27E0-CDC5-47E1-AA4E-A1BD06D745CE}" srcOrd="6" destOrd="0" parTransId="{57F40A9D-2E94-431F-AEBA-EDA48AACE2F8}" sibTransId="{74F504D3-0C4F-44A7-895C-705F6B6CA193}"/>
    <dgm:cxn modelId="{7E7D38F3-CCC1-4224-BB27-8FDBE7A987FE}" type="presParOf" srcId="{8D278FC8-1EC3-4A27-AED7-84895AAB42F7}" destId="{D906296C-43DA-47AE-BC68-1179D441D759}" srcOrd="0" destOrd="0" presId="urn:microsoft.com/office/officeart/2005/8/layout/cycle5"/>
    <dgm:cxn modelId="{D2D1CE2B-16AB-4D47-B594-F217EBD9CDA5}" type="presParOf" srcId="{8D278FC8-1EC3-4A27-AED7-84895AAB42F7}" destId="{A1DFDA63-66AD-4807-9567-40D7E8E80D7D}" srcOrd="1" destOrd="0" presId="urn:microsoft.com/office/officeart/2005/8/layout/cycle5"/>
    <dgm:cxn modelId="{97AC6BAE-C5BC-47C7-AE58-9F451D79C439}" type="presParOf" srcId="{8D278FC8-1EC3-4A27-AED7-84895AAB42F7}" destId="{4C86D7D4-9A89-4D5E-B7D3-FF1AD4179233}" srcOrd="2" destOrd="0" presId="urn:microsoft.com/office/officeart/2005/8/layout/cycle5"/>
    <dgm:cxn modelId="{BC62F40D-8B68-4370-AEA0-11D1AAD24446}" type="presParOf" srcId="{8D278FC8-1EC3-4A27-AED7-84895AAB42F7}" destId="{B6C3861A-C802-4937-A775-438172E4E149}" srcOrd="3" destOrd="0" presId="urn:microsoft.com/office/officeart/2005/8/layout/cycle5"/>
    <dgm:cxn modelId="{8A1704A2-88F3-40D8-85E2-566A0CB5F047}" type="presParOf" srcId="{8D278FC8-1EC3-4A27-AED7-84895AAB42F7}" destId="{DECC2882-EAAE-47DD-9B02-A55E00F2DAA2}" srcOrd="4" destOrd="0" presId="urn:microsoft.com/office/officeart/2005/8/layout/cycle5"/>
    <dgm:cxn modelId="{2FD742FE-F801-4648-B4D9-318C8776BFE5}" type="presParOf" srcId="{8D278FC8-1EC3-4A27-AED7-84895AAB42F7}" destId="{865E0F5E-8D0B-458F-B98D-700426DC674D}" srcOrd="5" destOrd="0" presId="urn:microsoft.com/office/officeart/2005/8/layout/cycle5"/>
    <dgm:cxn modelId="{3E2C3433-C8A6-4B12-97CF-542BEF280327}" type="presParOf" srcId="{8D278FC8-1EC3-4A27-AED7-84895AAB42F7}" destId="{68EA9D89-1A4C-44C4-8F8C-A040E74CC1A0}" srcOrd="6" destOrd="0" presId="urn:microsoft.com/office/officeart/2005/8/layout/cycle5"/>
    <dgm:cxn modelId="{2C2EAFFB-CD1D-4793-8CD0-F3B877A6A857}" type="presParOf" srcId="{8D278FC8-1EC3-4A27-AED7-84895AAB42F7}" destId="{46F31CF8-0335-4D37-92D5-AFA6CE4AA8AF}" srcOrd="7" destOrd="0" presId="urn:microsoft.com/office/officeart/2005/8/layout/cycle5"/>
    <dgm:cxn modelId="{F695D70E-C22A-4C31-A8D5-7FA969CD6D39}" type="presParOf" srcId="{8D278FC8-1EC3-4A27-AED7-84895AAB42F7}" destId="{F1A4F038-BAC0-47AF-A29D-391722CEC2F1}" srcOrd="8" destOrd="0" presId="urn:microsoft.com/office/officeart/2005/8/layout/cycle5"/>
    <dgm:cxn modelId="{653905AC-A6A3-4184-B62C-73E90DF01C9C}" type="presParOf" srcId="{8D278FC8-1EC3-4A27-AED7-84895AAB42F7}" destId="{3130723F-02D5-4B5D-A550-30D0F8799331}" srcOrd="9" destOrd="0" presId="urn:microsoft.com/office/officeart/2005/8/layout/cycle5"/>
    <dgm:cxn modelId="{338C95AA-9825-4E2F-94CB-D29C6C42FD63}" type="presParOf" srcId="{8D278FC8-1EC3-4A27-AED7-84895AAB42F7}" destId="{48313FA7-8BFA-41D9-B3A9-9ED6D6DE5223}" srcOrd="10" destOrd="0" presId="urn:microsoft.com/office/officeart/2005/8/layout/cycle5"/>
    <dgm:cxn modelId="{D6FDF911-7F79-49D5-9B0B-4CCEDF213901}" type="presParOf" srcId="{8D278FC8-1EC3-4A27-AED7-84895AAB42F7}" destId="{C523005E-6023-433C-B9D9-98ACED21DCAF}" srcOrd="11" destOrd="0" presId="urn:microsoft.com/office/officeart/2005/8/layout/cycle5"/>
    <dgm:cxn modelId="{6032157B-C8C1-405D-9E05-D508D496686F}" type="presParOf" srcId="{8D278FC8-1EC3-4A27-AED7-84895AAB42F7}" destId="{1AE9233A-ACF5-4427-82F3-6A9A95BE60EA}" srcOrd="12" destOrd="0" presId="urn:microsoft.com/office/officeart/2005/8/layout/cycle5"/>
    <dgm:cxn modelId="{8EAF1CC2-E0D6-46BA-B1F4-45849F1FC24A}" type="presParOf" srcId="{8D278FC8-1EC3-4A27-AED7-84895AAB42F7}" destId="{ADB9DA95-5A2E-45AA-AFF6-3AFB4ABE9231}" srcOrd="13" destOrd="0" presId="urn:microsoft.com/office/officeart/2005/8/layout/cycle5"/>
    <dgm:cxn modelId="{C2187F9E-0B8E-42C0-9D79-F44D081A3273}" type="presParOf" srcId="{8D278FC8-1EC3-4A27-AED7-84895AAB42F7}" destId="{2EB69324-CC8D-4AC6-A53D-B441B9AE33FE}" srcOrd="14" destOrd="0" presId="urn:microsoft.com/office/officeart/2005/8/layout/cycle5"/>
    <dgm:cxn modelId="{47B57F66-33A1-4AF5-B31E-3FD3AD704FBE}" type="presParOf" srcId="{8D278FC8-1EC3-4A27-AED7-84895AAB42F7}" destId="{924CE620-63EF-453C-984A-E844678A103B}" srcOrd="15" destOrd="0" presId="urn:microsoft.com/office/officeart/2005/8/layout/cycle5"/>
    <dgm:cxn modelId="{6DCC1D8C-F310-4DBD-B44B-872F32EFCED9}" type="presParOf" srcId="{8D278FC8-1EC3-4A27-AED7-84895AAB42F7}" destId="{1A860E4F-A4D5-483D-B801-6FE74D13A1ED}" srcOrd="16" destOrd="0" presId="urn:microsoft.com/office/officeart/2005/8/layout/cycle5"/>
    <dgm:cxn modelId="{99AC8587-FAAC-4FEA-903B-FB83385FA8C0}" type="presParOf" srcId="{8D278FC8-1EC3-4A27-AED7-84895AAB42F7}" destId="{6316302B-2E4B-4AC1-A33F-9531919C2D1D}" srcOrd="17" destOrd="0" presId="urn:microsoft.com/office/officeart/2005/8/layout/cycle5"/>
    <dgm:cxn modelId="{CAE7D9A5-7B90-463F-A27D-99CAA595F4D4}" type="presParOf" srcId="{8D278FC8-1EC3-4A27-AED7-84895AAB42F7}" destId="{204C55FF-AEE2-4211-A6A9-3EB24C7ED797}" srcOrd="18" destOrd="0" presId="urn:microsoft.com/office/officeart/2005/8/layout/cycle5"/>
    <dgm:cxn modelId="{9C182B3A-CC4E-4C6C-975D-1635E0A5B141}" type="presParOf" srcId="{8D278FC8-1EC3-4A27-AED7-84895AAB42F7}" destId="{3C3889B8-77FE-40F1-A458-B57BFAA641F4}" srcOrd="19" destOrd="0" presId="urn:microsoft.com/office/officeart/2005/8/layout/cycle5"/>
    <dgm:cxn modelId="{F584E29F-B330-4311-B798-D47D16044D4E}" type="presParOf" srcId="{8D278FC8-1EC3-4A27-AED7-84895AAB42F7}" destId="{6E5904DE-08AF-440A-9A04-59C9B80C380B}" srcOrd="20" destOrd="0" presId="urn:microsoft.com/office/officeart/2005/8/layout/cycle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CDC6D15-2717-46CE-9F4E-421F89AFE719}" type="doc">
      <dgm:prSet loTypeId="urn:microsoft.com/office/officeart/2005/8/layout/cycle5" loCatId="cycle" qsTypeId="urn:microsoft.com/office/officeart/2005/8/quickstyle/simple1" qsCatId="simple" csTypeId="urn:microsoft.com/office/officeart/2005/8/colors/colorful1" csCatId="colorful" phldr="1"/>
      <dgm:spPr/>
      <dgm:t>
        <a:bodyPr/>
        <a:lstStyle/>
        <a:p>
          <a:endParaRPr lang="el-GR"/>
        </a:p>
      </dgm:t>
    </dgm:pt>
    <dgm:pt modelId="{40EEECD6-7614-4A8C-B2CB-625681BCA6B2}">
      <dgm:prSet phldrT="[Κείμενο]"/>
      <dgm:spPr/>
      <dgm:t>
        <a:bodyPr/>
        <a:lstStyle/>
        <a:p>
          <a:r>
            <a:rPr lang="en-US" dirty="0" smtClean="0"/>
            <a:t>Introduction</a:t>
          </a:r>
          <a:endParaRPr lang="el-GR" dirty="0"/>
        </a:p>
      </dgm:t>
    </dgm:pt>
    <dgm:pt modelId="{74F4E937-0E3B-46A8-A187-0F234F942B8E}" type="parTrans" cxnId="{532FEBAC-1D45-40C7-AE21-2B4D3B0A238C}">
      <dgm:prSet/>
      <dgm:spPr/>
      <dgm:t>
        <a:bodyPr/>
        <a:lstStyle/>
        <a:p>
          <a:endParaRPr lang="el-GR"/>
        </a:p>
      </dgm:t>
    </dgm:pt>
    <dgm:pt modelId="{4D62850C-3DAF-45CE-B6AE-0B18D75E4848}" type="sibTrans" cxnId="{532FEBAC-1D45-40C7-AE21-2B4D3B0A238C}">
      <dgm:prSet/>
      <dgm:spPr/>
      <dgm:t>
        <a:bodyPr/>
        <a:lstStyle/>
        <a:p>
          <a:endParaRPr lang="el-GR" dirty="0"/>
        </a:p>
      </dgm:t>
    </dgm:pt>
    <dgm:pt modelId="{26E5BDD0-BD5C-468B-87F4-B23335E2C332}">
      <dgm:prSet phldrT="[Κείμενο]" custT="1"/>
      <dgm:spPr/>
      <dgm:t>
        <a:bodyPr/>
        <a:lstStyle/>
        <a:p>
          <a:r>
            <a:rPr lang="en-US" sz="2000" dirty="0" smtClean="0">
              <a:effectLst/>
            </a:rPr>
            <a:t>Journalism</a:t>
          </a:r>
          <a:endParaRPr lang="el-GR" sz="2000" dirty="0">
            <a:effectLst/>
          </a:endParaRPr>
        </a:p>
      </dgm:t>
    </dgm:pt>
    <dgm:pt modelId="{402C3256-DC11-4F72-8A27-8326A506330F}" type="parTrans" cxnId="{4D13ECDF-AD94-4847-8D67-D811BD4B7E15}">
      <dgm:prSet/>
      <dgm:spPr/>
      <dgm:t>
        <a:bodyPr/>
        <a:lstStyle/>
        <a:p>
          <a:endParaRPr lang="el-GR"/>
        </a:p>
      </dgm:t>
    </dgm:pt>
    <dgm:pt modelId="{12B96B4C-EFA2-4FB1-BF40-665A307B5404}" type="sibTrans" cxnId="{4D13ECDF-AD94-4847-8D67-D811BD4B7E15}">
      <dgm:prSet/>
      <dgm:spPr/>
      <dgm:t>
        <a:bodyPr/>
        <a:lstStyle/>
        <a:p>
          <a:endParaRPr lang="el-GR" dirty="0"/>
        </a:p>
      </dgm:t>
    </dgm:pt>
    <dgm:pt modelId="{8FCF27E0-CDC5-47E1-AA4E-A1BD06D745CE}">
      <dgm:prSet phldrT="[Κείμενο]" custT="1"/>
      <dgm:spPr/>
      <dgm:t>
        <a:bodyPr/>
        <a:lstStyle/>
        <a:p>
          <a:r>
            <a:rPr lang="en-US" sz="2800" dirty="0" smtClean="0">
              <a:effectLst>
                <a:outerShdw blurRad="38100" dist="38100" dir="2700000" algn="tl">
                  <a:srgbClr val="000000">
                    <a:alpha val="43137"/>
                  </a:srgbClr>
                </a:outerShdw>
              </a:effectLst>
            </a:rPr>
            <a:t>Conclusions</a:t>
          </a:r>
          <a:endParaRPr lang="el-GR" sz="2800" dirty="0">
            <a:effectLst>
              <a:outerShdw blurRad="38100" dist="38100" dir="2700000" algn="tl">
                <a:srgbClr val="000000">
                  <a:alpha val="43137"/>
                </a:srgbClr>
              </a:outerShdw>
            </a:effectLst>
          </a:endParaRPr>
        </a:p>
      </dgm:t>
    </dgm:pt>
    <dgm:pt modelId="{57F40A9D-2E94-431F-AEBA-EDA48AACE2F8}" type="parTrans" cxnId="{54429E7C-9CE8-418C-B934-2AE44015C569}">
      <dgm:prSet/>
      <dgm:spPr/>
      <dgm:t>
        <a:bodyPr/>
        <a:lstStyle/>
        <a:p>
          <a:endParaRPr lang="el-GR"/>
        </a:p>
      </dgm:t>
    </dgm:pt>
    <dgm:pt modelId="{74F504D3-0C4F-44A7-895C-705F6B6CA193}" type="sibTrans" cxnId="{54429E7C-9CE8-418C-B934-2AE44015C569}">
      <dgm:prSet/>
      <dgm:spPr/>
      <dgm:t>
        <a:bodyPr/>
        <a:lstStyle/>
        <a:p>
          <a:endParaRPr lang="el-GR" dirty="0"/>
        </a:p>
      </dgm:t>
    </dgm:pt>
    <dgm:pt modelId="{17B6DBB3-F72A-4822-B942-DC506C38B0C7}">
      <dgm:prSet custT="1"/>
      <dgm:spPr/>
      <dgm:t>
        <a:bodyPr/>
        <a:lstStyle/>
        <a:p>
          <a:r>
            <a:rPr lang="en-US" sz="2400" b="0" dirty="0" smtClean="0">
              <a:effectLst/>
            </a:rPr>
            <a:t>Marketing</a:t>
          </a:r>
          <a:endParaRPr lang="el-GR" sz="2400" b="0" dirty="0">
            <a:effectLst/>
          </a:endParaRPr>
        </a:p>
      </dgm:t>
    </dgm:pt>
    <dgm:pt modelId="{A2B84BB6-3442-41EB-BD7C-98FB1302D1E7}" type="parTrans" cxnId="{5AB44316-4D70-4938-838E-51AA1178586D}">
      <dgm:prSet/>
      <dgm:spPr/>
      <dgm:t>
        <a:bodyPr/>
        <a:lstStyle/>
        <a:p>
          <a:endParaRPr lang="el-GR"/>
        </a:p>
      </dgm:t>
    </dgm:pt>
    <dgm:pt modelId="{0B62C22B-4926-4AF6-BBA4-AB9399A0F8EA}" type="sibTrans" cxnId="{5AB44316-4D70-4938-838E-51AA1178586D}">
      <dgm:prSet/>
      <dgm:spPr/>
      <dgm:t>
        <a:bodyPr/>
        <a:lstStyle/>
        <a:p>
          <a:endParaRPr lang="el-GR" dirty="0"/>
        </a:p>
      </dgm:t>
    </dgm:pt>
    <dgm:pt modelId="{6C109B4E-9A03-4E70-B759-075F0F9A504D}">
      <dgm:prSet custT="1"/>
      <dgm:spPr/>
      <dgm:t>
        <a:bodyPr/>
        <a:lstStyle/>
        <a:p>
          <a:r>
            <a:rPr lang="en-US" sz="2400" dirty="0" smtClean="0">
              <a:effectLst/>
            </a:rPr>
            <a:t>Culture</a:t>
          </a:r>
          <a:endParaRPr lang="el-GR" sz="2400" dirty="0">
            <a:effectLst/>
          </a:endParaRPr>
        </a:p>
      </dgm:t>
    </dgm:pt>
    <dgm:pt modelId="{026D367E-DB7A-4A6F-97EC-B71A1DDAF106}" type="parTrans" cxnId="{A904F274-BB69-46FC-910A-34BAC49036EA}">
      <dgm:prSet/>
      <dgm:spPr/>
      <dgm:t>
        <a:bodyPr/>
        <a:lstStyle/>
        <a:p>
          <a:endParaRPr lang="el-GR"/>
        </a:p>
      </dgm:t>
    </dgm:pt>
    <dgm:pt modelId="{07F5C505-BE38-43ED-8F7D-6B03849A926C}" type="sibTrans" cxnId="{A904F274-BB69-46FC-910A-34BAC49036EA}">
      <dgm:prSet/>
      <dgm:spPr/>
      <dgm:t>
        <a:bodyPr/>
        <a:lstStyle/>
        <a:p>
          <a:endParaRPr lang="el-GR" dirty="0"/>
        </a:p>
      </dgm:t>
    </dgm:pt>
    <dgm:pt modelId="{46045E32-878A-47CF-B23E-1842B0BBF20B}">
      <dgm:prSet custT="1"/>
      <dgm:spPr/>
      <dgm:t>
        <a:bodyPr/>
        <a:lstStyle/>
        <a:p>
          <a:r>
            <a:rPr lang="en-US" sz="2000" dirty="0" smtClean="0">
              <a:effectLst/>
            </a:rPr>
            <a:t>Education</a:t>
          </a:r>
          <a:endParaRPr lang="el-GR" sz="2000" dirty="0">
            <a:effectLst/>
          </a:endParaRPr>
        </a:p>
      </dgm:t>
    </dgm:pt>
    <dgm:pt modelId="{DB55DE3C-A41C-4A0E-BADA-37FF4B1D71CD}" type="parTrans" cxnId="{2C3A76E6-BA8B-40A8-8255-A665B2AF598C}">
      <dgm:prSet/>
      <dgm:spPr/>
      <dgm:t>
        <a:bodyPr/>
        <a:lstStyle/>
        <a:p>
          <a:endParaRPr lang="el-GR"/>
        </a:p>
      </dgm:t>
    </dgm:pt>
    <dgm:pt modelId="{DF5F23FA-CC41-442B-8E30-3980A68575DA}" type="sibTrans" cxnId="{2C3A76E6-BA8B-40A8-8255-A665B2AF598C}">
      <dgm:prSet/>
      <dgm:spPr/>
      <dgm:t>
        <a:bodyPr/>
        <a:lstStyle/>
        <a:p>
          <a:endParaRPr lang="el-GR"/>
        </a:p>
      </dgm:t>
    </dgm:pt>
    <dgm:pt modelId="{F694FCAF-1BFC-4A42-A2BE-DBD6B336127D}">
      <dgm:prSet custT="1"/>
      <dgm:spPr/>
      <dgm:t>
        <a:bodyPr/>
        <a:lstStyle/>
        <a:p>
          <a:r>
            <a:rPr lang="en-US" sz="2400" b="0" dirty="0" smtClean="0"/>
            <a:t>Games</a:t>
          </a:r>
          <a:endParaRPr lang="el-GR" sz="2400" b="0" dirty="0"/>
        </a:p>
      </dgm:t>
    </dgm:pt>
    <dgm:pt modelId="{E183D62B-8899-419C-8271-E0BBA594140D}" type="parTrans" cxnId="{08FE3A08-D6E8-42AC-BCB9-8649755927A8}">
      <dgm:prSet/>
      <dgm:spPr/>
      <dgm:t>
        <a:bodyPr/>
        <a:lstStyle/>
        <a:p>
          <a:endParaRPr lang="el-GR"/>
        </a:p>
      </dgm:t>
    </dgm:pt>
    <dgm:pt modelId="{DCADB4BB-B6A2-4513-9D56-D3A0F66217C7}" type="sibTrans" cxnId="{08FE3A08-D6E8-42AC-BCB9-8649755927A8}">
      <dgm:prSet/>
      <dgm:spPr/>
      <dgm:t>
        <a:bodyPr/>
        <a:lstStyle/>
        <a:p>
          <a:endParaRPr lang="el-GR"/>
        </a:p>
      </dgm:t>
    </dgm:pt>
    <dgm:pt modelId="{8D278FC8-1EC3-4A27-AED7-84895AAB42F7}" type="pres">
      <dgm:prSet presAssocID="{ACDC6D15-2717-46CE-9F4E-421F89AFE719}" presName="cycle" presStyleCnt="0">
        <dgm:presLayoutVars>
          <dgm:dir/>
          <dgm:resizeHandles val="exact"/>
        </dgm:presLayoutVars>
      </dgm:prSet>
      <dgm:spPr/>
      <dgm:t>
        <a:bodyPr/>
        <a:lstStyle/>
        <a:p>
          <a:endParaRPr lang="el-GR"/>
        </a:p>
      </dgm:t>
    </dgm:pt>
    <dgm:pt modelId="{D906296C-43DA-47AE-BC68-1179D441D759}" type="pres">
      <dgm:prSet presAssocID="{40EEECD6-7614-4A8C-B2CB-625681BCA6B2}" presName="node" presStyleLbl="node1" presStyleIdx="0" presStyleCnt="7" custRadScaleRad="100124" custRadScaleInc="-5914">
        <dgm:presLayoutVars>
          <dgm:bulletEnabled val="1"/>
        </dgm:presLayoutVars>
      </dgm:prSet>
      <dgm:spPr/>
      <dgm:t>
        <a:bodyPr/>
        <a:lstStyle/>
        <a:p>
          <a:endParaRPr lang="el-GR"/>
        </a:p>
      </dgm:t>
    </dgm:pt>
    <dgm:pt modelId="{A1DFDA63-66AD-4807-9567-40D7E8E80D7D}" type="pres">
      <dgm:prSet presAssocID="{40EEECD6-7614-4A8C-B2CB-625681BCA6B2}" presName="spNode" presStyleCnt="0"/>
      <dgm:spPr/>
      <dgm:t>
        <a:bodyPr/>
        <a:lstStyle/>
        <a:p>
          <a:endParaRPr lang="el-GR"/>
        </a:p>
      </dgm:t>
    </dgm:pt>
    <dgm:pt modelId="{4C86D7D4-9A89-4D5E-B7D3-FF1AD4179233}" type="pres">
      <dgm:prSet presAssocID="{4D62850C-3DAF-45CE-B6AE-0B18D75E4848}" presName="sibTrans" presStyleLbl="sibTrans1D1" presStyleIdx="0" presStyleCnt="7"/>
      <dgm:spPr/>
      <dgm:t>
        <a:bodyPr/>
        <a:lstStyle/>
        <a:p>
          <a:endParaRPr lang="el-GR"/>
        </a:p>
      </dgm:t>
    </dgm:pt>
    <dgm:pt modelId="{B6C3861A-C802-4937-A775-438172E4E149}" type="pres">
      <dgm:prSet presAssocID="{F694FCAF-1BFC-4A42-A2BE-DBD6B336127D}" presName="node" presStyleLbl="node1" presStyleIdx="1" presStyleCnt="7" custAng="21449479" custScaleX="102167" custScaleY="116273" custRadScaleRad="93344" custRadScaleInc="7326">
        <dgm:presLayoutVars>
          <dgm:bulletEnabled val="1"/>
        </dgm:presLayoutVars>
      </dgm:prSet>
      <dgm:spPr/>
      <dgm:t>
        <a:bodyPr/>
        <a:lstStyle/>
        <a:p>
          <a:endParaRPr lang="el-GR"/>
        </a:p>
      </dgm:t>
    </dgm:pt>
    <dgm:pt modelId="{DECC2882-EAAE-47DD-9B02-A55E00F2DAA2}" type="pres">
      <dgm:prSet presAssocID="{F694FCAF-1BFC-4A42-A2BE-DBD6B336127D}" presName="spNode" presStyleCnt="0"/>
      <dgm:spPr/>
    </dgm:pt>
    <dgm:pt modelId="{865E0F5E-8D0B-458F-B98D-700426DC674D}" type="pres">
      <dgm:prSet presAssocID="{DCADB4BB-B6A2-4513-9D56-D3A0F66217C7}" presName="sibTrans" presStyleLbl="sibTrans1D1" presStyleIdx="1" presStyleCnt="7"/>
      <dgm:spPr/>
      <dgm:t>
        <a:bodyPr/>
        <a:lstStyle/>
        <a:p>
          <a:endParaRPr lang="el-GR"/>
        </a:p>
      </dgm:t>
    </dgm:pt>
    <dgm:pt modelId="{68EA9D89-1A4C-44C4-8F8C-A040E74CC1A0}" type="pres">
      <dgm:prSet presAssocID="{17B6DBB3-F72A-4822-B942-DC506C38B0C7}" presName="node" presStyleLbl="node1" presStyleIdx="2" presStyleCnt="7" custScaleX="123915" custScaleY="116348">
        <dgm:presLayoutVars>
          <dgm:bulletEnabled val="1"/>
        </dgm:presLayoutVars>
      </dgm:prSet>
      <dgm:spPr/>
      <dgm:t>
        <a:bodyPr/>
        <a:lstStyle/>
        <a:p>
          <a:endParaRPr lang="el-GR"/>
        </a:p>
      </dgm:t>
    </dgm:pt>
    <dgm:pt modelId="{46F31CF8-0335-4D37-92D5-AFA6CE4AA8AF}" type="pres">
      <dgm:prSet presAssocID="{17B6DBB3-F72A-4822-B942-DC506C38B0C7}" presName="spNode" presStyleCnt="0"/>
      <dgm:spPr/>
      <dgm:t>
        <a:bodyPr/>
        <a:lstStyle/>
        <a:p>
          <a:endParaRPr lang="el-GR"/>
        </a:p>
      </dgm:t>
    </dgm:pt>
    <dgm:pt modelId="{F1A4F038-BAC0-47AF-A29D-391722CEC2F1}" type="pres">
      <dgm:prSet presAssocID="{0B62C22B-4926-4AF6-BBA4-AB9399A0F8EA}" presName="sibTrans" presStyleLbl="sibTrans1D1" presStyleIdx="2" presStyleCnt="7"/>
      <dgm:spPr/>
      <dgm:t>
        <a:bodyPr/>
        <a:lstStyle/>
        <a:p>
          <a:endParaRPr lang="el-GR"/>
        </a:p>
      </dgm:t>
    </dgm:pt>
    <dgm:pt modelId="{3130723F-02D5-4B5D-A550-30D0F8799331}" type="pres">
      <dgm:prSet presAssocID="{26E5BDD0-BD5C-468B-87F4-B23335E2C332}" presName="node" presStyleLbl="node1" presStyleIdx="3" presStyleCnt="7" custAng="20709552" custScaleX="126438" custScaleY="121716" custRadScaleRad="90696" custRadScaleInc="-18974">
        <dgm:presLayoutVars>
          <dgm:bulletEnabled val="1"/>
        </dgm:presLayoutVars>
      </dgm:prSet>
      <dgm:spPr/>
      <dgm:t>
        <a:bodyPr/>
        <a:lstStyle/>
        <a:p>
          <a:endParaRPr lang="el-GR"/>
        </a:p>
      </dgm:t>
    </dgm:pt>
    <dgm:pt modelId="{48313FA7-8BFA-41D9-B3A9-9ED6D6DE5223}" type="pres">
      <dgm:prSet presAssocID="{26E5BDD0-BD5C-468B-87F4-B23335E2C332}" presName="spNode" presStyleCnt="0"/>
      <dgm:spPr/>
      <dgm:t>
        <a:bodyPr/>
        <a:lstStyle/>
        <a:p>
          <a:endParaRPr lang="el-GR"/>
        </a:p>
      </dgm:t>
    </dgm:pt>
    <dgm:pt modelId="{C523005E-6023-433C-B9D9-98ACED21DCAF}" type="pres">
      <dgm:prSet presAssocID="{12B96B4C-EFA2-4FB1-BF40-665A307B5404}" presName="sibTrans" presStyleLbl="sibTrans1D1" presStyleIdx="3" presStyleCnt="7"/>
      <dgm:spPr/>
      <dgm:t>
        <a:bodyPr/>
        <a:lstStyle/>
        <a:p>
          <a:endParaRPr lang="el-GR"/>
        </a:p>
      </dgm:t>
    </dgm:pt>
    <dgm:pt modelId="{1AE9233A-ACF5-4427-82F3-6A9A95BE60EA}" type="pres">
      <dgm:prSet presAssocID="{6C109B4E-9A03-4E70-B759-075F0F9A504D}" presName="node" presStyleLbl="node1" presStyleIdx="4" presStyleCnt="7" custAng="0" custScaleX="97629" custScaleY="115240" custRadScaleRad="84133" custRadScaleInc="53445">
        <dgm:presLayoutVars>
          <dgm:bulletEnabled val="1"/>
        </dgm:presLayoutVars>
      </dgm:prSet>
      <dgm:spPr/>
      <dgm:t>
        <a:bodyPr/>
        <a:lstStyle/>
        <a:p>
          <a:endParaRPr lang="el-GR"/>
        </a:p>
      </dgm:t>
    </dgm:pt>
    <dgm:pt modelId="{ADB9DA95-5A2E-45AA-AFF6-3AFB4ABE9231}" type="pres">
      <dgm:prSet presAssocID="{6C109B4E-9A03-4E70-B759-075F0F9A504D}" presName="spNode" presStyleCnt="0"/>
      <dgm:spPr/>
      <dgm:t>
        <a:bodyPr/>
        <a:lstStyle/>
        <a:p>
          <a:endParaRPr lang="el-GR"/>
        </a:p>
      </dgm:t>
    </dgm:pt>
    <dgm:pt modelId="{2EB69324-CC8D-4AC6-A53D-B441B9AE33FE}" type="pres">
      <dgm:prSet presAssocID="{07F5C505-BE38-43ED-8F7D-6B03849A926C}" presName="sibTrans" presStyleLbl="sibTrans1D1" presStyleIdx="4" presStyleCnt="7"/>
      <dgm:spPr/>
      <dgm:t>
        <a:bodyPr/>
        <a:lstStyle/>
        <a:p>
          <a:endParaRPr lang="el-GR"/>
        </a:p>
      </dgm:t>
    </dgm:pt>
    <dgm:pt modelId="{924CE620-63EF-453C-984A-E844678A103B}" type="pres">
      <dgm:prSet presAssocID="{46045E32-878A-47CF-B23E-1842B0BBF20B}" presName="node" presStyleLbl="node1" presStyleIdx="5" presStyleCnt="7" custAng="0" custScaleX="117021" custScaleY="120800" custRadScaleRad="102057" custRadScaleInc="55871">
        <dgm:presLayoutVars>
          <dgm:bulletEnabled val="1"/>
        </dgm:presLayoutVars>
      </dgm:prSet>
      <dgm:spPr/>
      <dgm:t>
        <a:bodyPr/>
        <a:lstStyle/>
        <a:p>
          <a:endParaRPr lang="el-GR"/>
        </a:p>
      </dgm:t>
    </dgm:pt>
    <dgm:pt modelId="{1A860E4F-A4D5-483D-B801-6FE74D13A1ED}" type="pres">
      <dgm:prSet presAssocID="{46045E32-878A-47CF-B23E-1842B0BBF20B}" presName="spNode" presStyleCnt="0"/>
      <dgm:spPr/>
    </dgm:pt>
    <dgm:pt modelId="{6316302B-2E4B-4AC1-A33F-9531919C2D1D}" type="pres">
      <dgm:prSet presAssocID="{DF5F23FA-CC41-442B-8E30-3980A68575DA}" presName="sibTrans" presStyleLbl="sibTrans1D1" presStyleIdx="5" presStyleCnt="7"/>
      <dgm:spPr/>
      <dgm:t>
        <a:bodyPr/>
        <a:lstStyle/>
        <a:p>
          <a:endParaRPr lang="el-GR"/>
        </a:p>
      </dgm:t>
    </dgm:pt>
    <dgm:pt modelId="{204C55FF-AEE2-4211-A6A9-3EB24C7ED797}" type="pres">
      <dgm:prSet presAssocID="{8FCF27E0-CDC5-47E1-AA4E-A1BD06D745CE}" presName="node" presStyleLbl="node1" presStyleIdx="6" presStyleCnt="7" custAng="20655453" custScaleX="163283" custScaleY="166775" custRadScaleRad="83588" custRadScaleInc="-7464">
        <dgm:presLayoutVars>
          <dgm:bulletEnabled val="1"/>
        </dgm:presLayoutVars>
      </dgm:prSet>
      <dgm:spPr/>
      <dgm:t>
        <a:bodyPr/>
        <a:lstStyle/>
        <a:p>
          <a:endParaRPr lang="el-GR"/>
        </a:p>
      </dgm:t>
    </dgm:pt>
    <dgm:pt modelId="{3C3889B8-77FE-40F1-A458-B57BFAA641F4}" type="pres">
      <dgm:prSet presAssocID="{8FCF27E0-CDC5-47E1-AA4E-A1BD06D745CE}" presName="spNode" presStyleCnt="0"/>
      <dgm:spPr/>
      <dgm:t>
        <a:bodyPr/>
        <a:lstStyle/>
        <a:p>
          <a:endParaRPr lang="el-GR"/>
        </a:p>
      </dgm:t>
    </dgm:pt>
    <dgm:pt modelId="{6E5904DE-08AF-440A-9A04-59C9B80C380B}" type="pres">
      <dgm:prSet presAssocID="{74F504D3-0C4F-44A7-895C-705F6B6CA193}" presName="sibTrans" presStyleLbl="sibTrans1D1" presStyleIdx="6" presStyleCnt="7"/>
      <dgm:spPr/>
      <dgm:t>
        <a:bodyPr/>
        <a:lstStyle/>
        <a:p>
          <a:endParaRPr lang="el-GR"/>
        </a:p>
      </dgm:t>
    </dgm:pt>
  </dgm:ptLst>
  <dgm:cxnLst>
    <dgm:cxn modelId="{D7BA2A0D-4ACE-42C6-BA7A-10A7710D884D}" type="presOf" srcId="{0B62C22B-4926-4AF6-BBA4-AB9399A0F8EA}" destId="{F1A4F038-BAC0-47AF-A29D-391722CEC2F1}" srcOrd="0" destOrd="0" presId="urn:microsoft.com/office/officeart/2005/8/layout/cycle5"/>
    <dgm:cxn modelId="{9D4BECD2-1777-45F2-867F-BEFDF03D708A}" type="presOf" srcId="{F694FCAF-1BFC-4A42-A2BE-DBD6B336127D}" destId="{B6C3861A-C802-4937-A775-438172E4E149}" srcOrd="0" destOrd="0" presId="urn:microsoft.com/office/officeart/2005/8/layout/cycle5"/>
    <dgm:cxn modelId="{8EAF8AA1-CE4C-4466-9165-2A699422321B}" type="presOf" srcId="{DCADB4BB-B6A2-4513-9D56-D3A0F66217C7}" destId="{865E0F5E-8D0B-458F-B98D-700426DC674D}" srcOrd="0" destOrd="0" presId="urn:microsoft.com/office/officeart/2005/8/layout/cycle5"/>
    <dgm:cxn modelId="{D73789FF-F8E2-4EB7-BFE0-C8062C31CF9E}" type="presOf" srcId="{8FCF27E0-CDC5-47E1-AA4E-A1BD06D745CE}" destId="{204C55FF-AEE2-4211-A6A9-3EB24C7ED797}" srcOrd="0" destOrd="0" presId="urn:microsoft.com/office/officeart/2005/8/layout/cycle5"/>
    <dgm:cxn modelId="{2C3A76E6-BA8B-40A8-8255-A665B2AF598C}" srcId="{ACDC6D15-2717-46CE-9F4E-421F89AFE719}" destId="{46045E32-878A-47CF-B23E-1842B0BBF20B}" srcOrd="5" destOrd="0" parTransId="{DB55DE3C-A41C-4A0E-BADA-37FF4B1D71CD}" sibTransId="{DF5F23FA-CC41-442B-8E30-3980A68575DA}"/>
    <dgm:cxn modelId="{09A9AC31-7EE1-4D12-844F-308F3936A0C7}" type="presOf" srcId="{07F5C505-BE38-43ED-8F7D-6B03849A926C}" destId="{2EB69324-CC8D-4AC6-A53D-B441B9AE33FE}" srcOrd="0" destOrd="0" presId="urn:microsoft.com/office/officeart/2005/8/layout/cycle5"/>
    <dgm:cxn modelId="{4D13ECDF-AD94-4847-8D67-D811BD4B7E15}" srcId="{ACDC6D15-2717-46CE-9F4E-421F89AFE719}" destId="{26E5BDD0-BD5C-468B-87F4-B23335E2C332}" srcOrd="3" destOrd="0" parTransId="{402C3256-DC11-4F72-8A27-8326A506330F}" sibTransId="{12B96B4C-EFA2-4FB1-BF40-665A307B5404}"/>
    <dgm:cxn modelId="{F653586B-9E16-4984-A6D5-47529C108FA9}" type="presOf" srcId="{74F504D3-0C4F-44A7-895C-705F6B6CA193}" destId="{6E5904DE-08AF-440A-9A04-59C9B80C380B}" srcOrd="0" destOrd="0" presId="urn:microsoft.com/office/officeart/2005/8/layout/cycle5"/>
    <dgm:cxn modelId="{65730C64-604C-4209-A639-095858778856}" type="presOf" srcId="{46045E32-878A-47CF-B23E-1842B0BBF20B}" destId="{924CE620-63EF-453C-984A-E844678A103B}" srcOrd="0" destOrd="0" presId="urn:microsoft.com/office/officeart/2005/8/layout/cycle5"/>
    <dgm:cxn modelId="{A904F274-BB69-46FC-910A-34BAC49036EA}" srcId="{ACDC6D15-2717-46CE-9F4E-421F89AFE719}" destId="{6C109B4E-9A03-4E70-B759-075F0F9A504D}" srcOrd="4" destOrd="0" parTransId="{026D367E-DB7A-4A6F-97EC-B71A1DDAF106}" sibTransId="{07F5C505-BE38-43ED-8F7D-6B03849A926C}"/>
    <dgm:cxn modelId="{532FEBAC-1D45-40C7-AE21-2B4D3B0A238C}" srcId="{ACDC6D15-2717-46CE-9F4E-421F89AFE719}" destId="{40EEECD6-7614-4A8C-B2CB-625681BCA6B2}" srcOrd="0" destOrd="0" parTransId="{74F4E937-0E3B-46A8-A187-0F234F942B8E}" sibTransId="{4D62850C-3DAF-45CE-B6AE-0B18D75E4848}"/>
    <dgm:cxn modelId="{258E5D4D-51B4-4EEF-B4D1-D984A24822E7}" type="presOf" srcId="{17B6DBB3-F72A-4822-B942-DC506C38B0C7}" destId="{68EA9D89-1A4C-44C4-8F8C-A040E74CC1A0}" srcOrd="0" destOrd="0" presId="urn:microsoft.com/office/officeart/2005/8/layout/cycle5"/>
    <dgm:cxn modelId="{BE84EEBE-FD06-42E3-8BAE-31316BFF5734}" type="presOf" srcId="{40EEECD6-7614-4A8C-B2CB-625681BCA6B2}" destId="{D906296C-43DA-47AE-BC68-1179D441D759}" srcOrd="0" destOrd="0" presId="urn:microsoft.com/office/officeart/2005/8/layout/cycle5"/>
    <dgm:cxn modelId="{08FE3A08-D6E8-42AC-BCB9-8649755927A8}" srcId="{ACDC6D15-2717-46CE-9F4E-421F89AFE719}" destId="{F694FCAF-1BFC-4A42-A2BE-DBD6B336127D}" srcOrd="1" destOrd="0" parTransId="{E183D62B-8899-419C-8271-E0BBA594140D}" sibTransId="{DCADB4BB-B6A2-4513-9D56-D3A0F66217C7}"/>
    <dgm:cxn modelId="{DE100AB5-BB35-4D48-A045-24A79C5F5C23}" type="presOf" srcId="{6C109B4E-9A03-4E70-B759-075F0F9A504D}" destId="{1AE9233A-ACF5-4427-82F3-6A9A95BE60EA}" srcOrd="0" destOrd="0" presId="urn:microsoft.com/office/officeart/2005/8/layout/cycle5"/>
    <dgm:cxn modelId="{BB0499A7-1733-42FD-9E1D-95FCEC5B4E86}" type="presOf" srcId="{ACDC6D15-2717-46CE-9F4E-421F89AFE719}" destId="{8D278FC8-1EC3-4A27-AED7-84895AAB42F7}" srcOrd="0" destOrd="0" presId="urn:microsoft.com/office/officeart/2005/8/layout/cycle5"/>
    <dgm:cxn modelId="{5AB44316-4D70-4938-838E-51AA1178586D}" srcId="{ACDC6D15-2717-46CE-9F4E-421F89AFE719}" destId="{17B6DBB3-F72A-4822-B942-DC506C38B0C7}" srcOrd="2" destOrd="0" parTransId="{A2B84BB6-3442-41EB-BD7C-98FB1302D1E7}" sibTransId="{0B62C22B-4926-4AF6-BBA4-AB9399A0F8EA}"/>
    <dgm:cxn modelId="{CF239EBB-20D3-471E-ACBD-E321667BAF4E}" type="presOf" srcId="{4D62850C-3DAF-45CE-B6AE-0B18D75E4848}" destId="{4C86D7D4-9A89-4D5E-B7D3-FF1AD4179233}" srcOrd="0" destOrd="0" presId="urn:microsoft.com/office/officeart/2005/8/layout/cycle5"/>
    <dgm:cxn modelId="{AD68F841-A5AD-44B9-A926-FD64D5F5A197}" type="presOf" srcId="{DF5F23FA-CC41-442B-8E30-3980A68575DA}" destId="{6316302B-2E4B-4AC1-A33F-9531919C2D1D}" srcOrd="0" destOrd="0" presId="urn:microsoft.com/office/officeart/2005/8/layout/cycle5"/>
    <dgm:cxn modelId="{D3FCDE75-2C2E-45D2-B829-870F27298BC8}" type="presOf" srcId="{26E5BDD0-BD5C-468B-87F4-B23335E2C332}" destId="{3130723F-02D5-4B5D-A550-30D0F8799331}" srcOrd="0" destOrd="0" presId="urn:microsoft.com/office/officeart/2005/8/layout/cycle5"/>
    <dgm:cxn modelId="{54429E7C-9CE8-418C-B934-2AE44015C569}" srcId="{ACDC6D15-2717-46CE-9F4E-421F89AFE719}" destId="{8FCF27E0-CDC5-47E1-AA4E-A1BD06D745CE}" srcOrd="6" destOrd="0" parTransId="{57F40A9D-2E94-431F-AEBA-EDA48AACE2F8}" sibTransId="{74F504D3-0C4F-44A7-895C-705F6B6CA193}"/>
    <dgm:cxn modelId="{3110B3DE-E2C6-4D58-9047-7B02E680C286}" type="presOf" srcId="{12B96B4C-EFA2-4FB1-BF40-665A307B5404}" destId="{C523005E-6023-433C-B9D9-98ACED21DCAF}" srcOrd="0" destOrd="0" presId="urn:microsoft.com/office/officeart/2005/8/layout/cycle5"/>
    <dgm:cxn modelId="{1883CA8F-8992-4F63-8732-6258A964CD67}" type="presParOf" srcId="{8D278FC8-1EC3-4A27-AED7-84895AAB42F7}" destId="{D906296C-43DA-47AE-BC68-1179D441D759}" srcOrd="0" destOrd="0" presId="urn:microsoft.com/office/officeart/2005/8/layout/cycle5"/>
    <dgm:cxn modelId="{00D74AAD-AAC0-4503-99E1-64EDC2E8C638}" type="presParOf" srcId="{8D278FC8-1EC3-4A27-AED7-84895AAB42F7}" destId="{A1DFDA63-66AD-4807-9567-40D7E8E80D7D}" srcOrd="1" destOrd="0" presId="urn:microsoft.com/office/officeart/2005/8/layout/cycle5"/>
    <dgm:cxn modelId="{9A2D74E2-E225-4D1A-AC6A-91F89E5D327F}" type="presParOf" srcId="{8D278FC8-1EC3-4A27-AED7-84895AAB42F7}" destId="{4C86D7D4-9A89-4D5E-B7D3-FF1AD4179233}" srcOrd="2" destOrd="0" presId="urn:microsoft.com/office/officeart/2005/8/layout/cycle5"/>
    <dgm:cxn modelId="{541FC61D-9EF5-441A-94F5-BA47012B46E1}" type="presParOf" srcId="{8D278FC8-1EC3-4A27-AED7-84895AAB42F7}" destId="{B6C3861A-C802-4937-A775-438172E4E149}" srcOrd="3" destOrd="0" presId="urn:microsoft.com/office/officeart/2005/8/layout/cycle5"/>
    <dgm:cxn modelId="{0C07B4D7-7165-467A-924F-AED082B3056F}" type="presParOf" srcId="{8D278FC8-1EC3-4A27-AED7-84895AAB42F7}" destId="{DECC2882-EAAE-47DD-9B02-A55E00F2DAA2}" srcOrd="4" destOrd="0" presId="urn:microsoft.com/office/officeart/2005/8/layout/cycle5"/>
    <dgm:cxn modelId="{A7067508-73F5-46EB-A340-5C3836848E03}" type="presParOf" srcId="{8D278FC8-1EC3-4A27-AED7-84895AAB42F7}" destId="{865E0F5E-8D0B-458F-B98D-700426DC674D}" srcOrd="5" destOrd="0" presId="urn:microsoft.com/office/officeart/2005/8/layout/cycle5"/>
    <dgm:cxn modelId="{54FCC21C-8B53-484E-BCD5-0799ECA7FB24}" type="presParOf" srcId="{8D278FC8-1EC3-4A27-AED7-84895AAB42F7}" destId="{68EA9D89-1A4C-44C4-8F8C-A040E74CC1A0}" srcOrd="6" destOrd="0" presId="urn:microsoft.com/office/officeart/2005/8/layout/cycle5"/>
    <dgm:cxn modelId="{A0C89510-A6A8-41B0-A085-EB9415E2F046}" type="presParOf" srcId="{8D278FC8-1EC3-4A27-AED7-84895AAB42F7}" destId="{46F31CF8-0335-4D37-92D5-AFA6CE4AA8AF}" srcOrd="7" destOrd="0" presId="urn:microsoft.com/office/officeart/2005/8/layout/cycle5"/>
    <dgm:cxn modelId="{E4778815-5298-49CD-B302-A526D5607CB4}" type="presParOf" srcId="{8D278FC8-1EC3-4A27-AED7-84895AAB42F7}" destId="{F1A4F038-BAC0-47AF-A29D-391722CEC2F1}" srcOrd="8" destOrd="0" presId="urn:microsoft.com/office/officeart/2005/8/layout/cycle5"/>
    <dgm:cxn modelId="{25B014AA-DDAC-4C59-900C-DBCB33ABEB75}" type="presParOf" srcId="{8D278FC8-1EC3-4A27-AED7-84895AAB42F7}" destId="{3130723F-02D5-4B5D-A550-30D0F8799331}" srcOrd="9" destOrd="0" presId="urn:microsoft.com/office/officeart/2005/8/layout/cycle5"/>
    <dgm:cxn modelId="{BBE6CBF2-12CF-41E2-8596-7CCFC941F372}" type="presParOf" srcId="{8D278FC8-1EC3-4A27-AED7-84895AAB42F7}" destId="{48313FA7-8BFA-41D9-B3A9-9ED6D6DE5223}" srcOrd="10" destOrd="0" presId="urn:microsoft.com/office/officeart/2005/8/layout/cycle5"/>
    <dgm:cxn modelId="{4F1284E6-22C0-41CB-AB56-73DF2238274D}" type="presParOf" srcId="{8D278FC8-1EC3-4A27-AED7-84895AAB42F7}" destId="{C523005E-6023-433C-B9D9-98ACED21DCAF}" srcOrd="11" destOrd="0" presId="urn:microsoft.com/office/officeart/2005/8/layout/cycle5"/>
    <dgm:cxn modelId="{A551578A-28F7-4A9D-814B-B83C40B3DF02}" type="presParOf" srcId="{8D278FC8-1EC3-4A27-AED7-84895AAB42F7}" destId="{1AE9233A-ACF5-4427-82F3-6A9A95BE60EA}" srcOrd="12" destOrd="0" presId="urn:microsoft.com/office/officeart/2005/8/layout/cycle5"/>
    <dgm:cxn modelId="{8943EC7F-2722-4610-9294-26456093642F}" type="presParOf" srcId="{8D278FC8-1EC3-4A27-AED7-84895AAB42F7}" destId="{ADB9DA95-5A2E-45AA-AFF6-3AFB4ABE9231}" srcOrd="13" destOrd="0" presId="urn:microsoft.com/office/officeart/2005/8/layout/cycle5"/>
    <dgm:cxn modelId="{A31F1821-FDFA-4F44-A25C-CC0DD748D771}" type="presParOf" srcId="{8D278FC8-1EC3-4A27-AED7-84895AAB42F7}" destId="{2EB69324-CC8D-4AC6-A53D-B441B9AE33FE}" srcOrd="14" destOrd="0" presId="urn:microsoft.com/office/officeart/2005/8/layout/cycle5"/>
    <dgm:cxn modelId="{E39F29CE-E68C-46DE-84F9-187ABBC46A49}" type="presParOf" srcId="{8D278FC8-1EC3-4A27-AED7-84895AAB42F7}" destId="{924CE620-63EF-453C-984A-E844678A103B}" srcOrd="15" destOrd="0" presId="urn:microsoft.com/office/officeart/2005/8/layout/cycle5"/>
    <dgm:cxn modelId="{57BEF33F-E928-44FB-8612-8C5E01B5D793}" type="presParOf" srcId="{8D278FC8-1EC3-4A27-AED7-84895AAB42F7}" destId="{1A860E4F-A4D5-483D-B801-6FE74D13A1ED}" srcOrd="16" destOrd="0" presId="urn:microsoft.com/office/officeart/2005/8/layout/cycle5"/>
    <dgm:cxn modelId="{9FBC9188-E897-47E2-B9CA-18B4D79989C7}" type="presParOf" srcId="{8D278FC8-1EC3-4A27-AED7-84895AAB42F7}" destId="{6316302B-2E4B-4AC1-A33F-9531919C2D1D}" srcOrd="17" destOrd="0" presId="urn:microsoft.com/office/officeart/2005/8/layout/cycle5"/>
    <dgm:cxn modelId="{7969E179-7448-4E1F-9CAF-E6FF054B8102}" type="presParOf" srcId="{8D278FC8-1EC3-4A27-AED7-84895AAB42F7}" destId="{204C55FF-AEE2-4211-A6A9-3EB24C7ED797}" srcOrd="18" destOrd="0" presId="urn:microsoft.com/office/officeart/2005/8/layout/cycle5"/>
    <dgm:cxn modelId="{E4A252A5-AEBB-4E38-B21C-5BA0119A7F34}" type="presParOf" srcId="{8D278FC8-1EC3-4A27-AED7-84895AAB42F7}" destId="{3C3889B8-77FE-40F1-A458-B57BFAA641F4}" srcOrd="19" destOrd="0" presId="urn:microsoft.com/office/officeart/2005/8/layout/cycle5"/>
    <dgm:cxn modelId="{84F78800-E1AB-41B8-B78D-7A15341AD25E}" type="presParOf" srcId="{8D278FC8-1EC3-4A27-AED7-84895AAB42F7}" destId="{6E5904DE-08AF-440A-9A04-59C9B80C380B}" srcOrd="20" destOrd="0" presId="urn:microsoft.com/office/officeart/2005/8/layout/cycle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265324-C66B-485D-BA92-BDEABA7CF8C0}" type="doc">
      <dgm:prSet loTypeId="urn:microsoft.com/office/officeart/2005/8/layout/pList2" loCatId="list" qsTypeId="urn:microsoft.com/office/officeart/2005/8/quickstyle/simple1" qsCatId="simple" csTypeId="urn:microsoft.com/office/officeart/2005/8/colors/colorful4" csCatId="colorful" phldr="1"/>
      <dgm:spPr/>
    </dgm:pt>
    <dgm:pt modelId="{EA176EEF-9A7E-4CD7-B263-9333328C8A7D}">
      <dgm:prSet phldrT="[Text]" custT="1"/>
      <dgm:spPr/>
      <dgm:t>
        <a:bodyPr/>
        <a:lstStyle/>
        <a:p>
          <a:r>
            <a:rPr lang="en-US" sz="3600" b="1" dirty="0" smtClean="0"/>
            <a:t>Immersion</a:t>
          </a:r>
        </a:p>
        <a:p>
          <a:r>
            <a:rPr lang="en-US" sz="2400" b="0" i="0" dirty="0" smtClean="0">
              <a:effectLst>
                <a:outerShdw blurRad="38100" dist="38100" dir="2700000" algn="tl">
                  <a:srgbClr val="000000">
                    <a:alpha val="43137"/>
                  </a:srgbClr>
                </a:outerShdw>
              </a:effectLst>
            </a:rPr>
            <a:t>Can I go deeper into the story-world, by learning more about it?</a:t>
          </a:r>
          <a:endParaRPr lang="el-GR" sz="2400" dirty="0">
            <a:effectLst>
              <a:outerShdw blurRad="38100" dist="38100" dir="2700000" algn="tl">
                <a:srgbClr val="000000">
                  <a:alpha val="43137"/>
                </a:srgbClr>
              </a:outerShdw>
            </a:effectLst>
          </a:endParaRPr>
        </a:p>
      </dgm:t>
    </dgm:pt>
    <dgm:pt modelId="{1F7E4D15-0DA1-4AAD-9ADF-918E21237C34}" type="parTrans" cxnId="{DB958B22-52BB-47A8-AF0B-23ACAC772099}">
      <dgm:prSet/>
      <dgm:spPr/>
      <dgm:t>
        <a:bodyPr/>
        <a:lstStyle/>
        <a:p>
          <a:endParaRPr lang="el-GR"/>
        </a:p>
      </dgm:t>
    </dgm:pt>
    <dgm:pt modelId="{7A9C0DD0-9292-4CB6-AD58-7257E0B268CB}" type="sibTrans" cxnId="{DB958B22-52BB-47A8-AF0B-23ACAC772099}">
      <dgm:prSet/>
      <dgm:spPr/>
      <dgm:t>
        <a:bodyPr/>
        <a:lstStyle/>
        <a:p>
          <a:endParaRPr lang="el-GR"/>
        </a:p>
      </dgm:t>
    </dgm:pt>
    <dgm:pt modelId="{BE5D8384-4AB5-44A3-881B-37FEAC46BE99}">
      <dgm:prSet phldrT="[Text]" custT="1"/>
      <dgm:spPr/>
      <dgm:t>
        <a:bodyPr/>
        <a:lstStyle/>
        <a:p>
          <a:r>
            <a:rPr lang="en-US" sz="3200" b="1" dirty="0" smtClean="0"/>
            <a:t>Interactivity</a:t>
          </a:r>
        </a:p>
        <a:p>
          <a:r>
            <a:rPr lang="en-US" sz="2400" b="0" i="0" dirty="0" smtClean="0">
              <a:effectLst>
                <a:outerShdw blurRad="38100" dist="38100" dir="2700000" algn="tl">
                  <a:srgbClr val="000000">
                    <a:alpha val="43137"/>
                  </a:srgbClr>
                </a:outerShdw>
              </a:effectLst>
            </a:rPr>
            <a:t>Can I change or influence elements of the story? </a:t>
          </a:r>
          <a:br>
            <a:rPr lang="en-US" sz="2400" b="0" i="0" dirty="0" smtClean="0">
              <a:effectLst>
                <a:outerShdw blurRad="38100" dist="38100" dir="2700000" algn="tl">
                  <a:srgbClr val="000000">
                    <a:alpha val="43137"/>
                  </a:srgbClr>
                </a:outerShdw>
              </a:effectLst>
            </a:rPr>
          </a:br>
          <a:r>
            <a:rPr lang="en-US" sz="2400" b="0" i="0" dirty="0" smtClean="0">
              <a:effectLst>
                <a:outerShdw blurRad="38100" dist="38100" dir="2700000" algn="tl">
                  <a:srgbClr val="000000">
                    <a:alpha val="43137"/>
                  </a:srgbClr>
                </a:outerShdw>
              </a:effectLst>
            </a:rPr>
            <a:t>Can I interact with other people around the story?</a:t>
          </a:r>
          <a:endParaRPr lang="el-GR" sz="2400" b="1" dirty="0">
            <a:effectLst>
              <a:outerShdw blurRad="38100" dist="38100" dir="2700000" algn="tl">
                <a:srgbClr val="000000">
                  <a:alpha val="43137"/>
                </a:srgbClr>
              </a:outerShdw>
            </a:effectLst>
          </a:endParaRPr>
        </a:p>
      </dgm:t>
    </dgm:pt>
    <dgm:pt modelId="{52F5691A-7D35-4477-A6E5-631416957ED1}" type="parTrans" cxnId="{54C786B4-E05C-4A14-99C2-31404473EA31}">
      <dgm:prSet/>
      <dgm:spPr/>
      <dgm:t>
        <a:bodyPr/>
        <a:lstStyle/>
        <a:p>
          <a:endParaRPr lang="el-GR"/>
        </a:p>
      </dgm:t>
    </dgm:pt>
    <dgm:pt modelId="{4E14DB64-818E-4CFA-B38C-1E62B8677D1C}" type="sibTrans" cxnId="{54C786B4-E05C-4A14-99C2-31404473EA31}">
      <dgm:prSet/>
      <dgm:spPr/>
      <dgm:t>
        <a:bodyPr/>
        <a:lstStyle/>
        <a:p>
          <a:endParaRPr lang="el-GR"/>
        </a:p>
      </dgm:t>
    </dgm:pt>
    <dgm:pt modelId="{DB93022F-7DA4-4F70-B36F-9E1BA535FD20}" type="pres">
      <dgm:prSet presAssocID="{8A265324-C66B-485D-BA92-BDEABA7CF8C0}" presName="Name0" presStyleCnt="0">
        <dgm:presLayoutVars>
          <dgm:dir/>
          <dgm:resizeHandles val="exact"/>
        </dgm:presLayoutVars>
      </dgm:prSet>
      <dgm:spPr/>
    </dgm:pt>
    <dgm:pt modelId="{024DEB37-5C65-4259-AAA2-2709A9348EFA}" type="pres">
      <dgm:prSet presAssocID="{8A265324-C66B-485D-BA92-BDEABA7CF8C0}" presName="bkgdShp" presStyleLbl="alignAccFollowNode1" presStyleIdx="0" presStyleCnt="1"/>
      <dgm:spPr/>
    </dgm:pt>
    <dgm:pt modelId="{93342643-06CB-4C8C-9453-7BE7D61D238B}" type="pres">
      <dgm:prSet presAssocID="{8A265324-C66B-485D-BA92-BDEABA7CF8C0}" presName="linComp" presStyleCnt="0"/>
      <dgm:spPr/>
    </dgm:pt>
    <dgm:pt modelId="{64B386A2-612E-48B1-976B-982035651CD2}" type="pres">
      <dgm:prSet presAssocID="{EA176EEF-9A7E-4CD7-B263-9333328C8A7D}" presName="compNode" presStyleCnt="0"/>
      <dgm:spPr/>
    </dgm:pt>
    <dgm:pt modelId="{C642F105-CE7F-4CDC-985A-8A56A53D86C9}" type="pres">
      <dgm:prSet presAssocID="{EA176EEF-9A7E-4CD7-B263-9333328C8A7D}" presName="node" presStyleLbl="node1" presStyleIdx="0" presStyleCnt="2" custScaleX="122487" custScaleY="85149" custLinFactNeighborX="-1601" custLinFactNeighborY="-8233">
        <dgm:presLayoutVars>
          <dgm:bulletEnabled val="1"/>
        </dgm:presLayoutVars>
      </dgm:prSet>
      <dgm:spPr/>
      <dgm:t>
        <a:bodyPr/>
        <a:lstStyle/>
        <a:p>
          <a:endParaRPr lang="el-GR"/>
        </a:p>
      </dgm:t>
    </dgm:pt>
    <dgm:pt modelId="{1A63A911-3879-48FF-8BD9-F5A23F6D5CD0}" type="pres">
      <dgm:prSet presAssocID="{EA176EEF-9A7E-4CD7-B263-9333328C8A7D}" presName="invisiNode" presStyleLbl="node1" presStyleIdx="0" presStyleCnt="2"/>
      <dgm:spPr/>
    </dgm:pt>
    <dgm:pt modelId="{754A47BF-1095-4B1B-8DE4-E10E5AA8F19F}" type="pres">
      <dgm:prSet presAssocID="{EA176EEF-9A7E-4CD7-B263-9333328C8A7D}" presName="imagNode" presStyleLbl="fgImgPlace1" presStyleIdx="0" presStyleCnt="2"/>
      <dgm:spPr>
        <a:blipFill rotWithShape="0">
          <a:blip xmlns:r="http://schemas.openxmlformats.org/officeDocument/2006/relationships" r:embed="rId1"/>
          <a:stretch>
            <a:fillRect/>
          </a:stretch>
        </a:blipFill>
      </dgm:spPr>
    </dgm:pt>
    <dgm:pt modelId="{891D7D0D-CC7D-4F35-9829-008556509121}" type="pres">
      <dgm:prSet presAssocID="{7A9C0DD0-9292-4CB6-AD58-7257E0B268CB}" presName="sibTrans" presStyleLbl="sibTrans2D1" presStyleIdx="0" presStyleCnt="0"/>
      <dgm:spPr/>
      <dgm:t>
        <a:bodyPr/>
        <a:lstStyle/>
        <a:p>
          <a:endParaRPr lang="el-GR"/>
        </a:p>
      </dgm:t>
    </dgm:pt>
    <dgm:pt modelId="{C68AF667-FD4A-44BC-80DD-E3D560ABD905}" type="pres">
      <dgm:prSet presAssocID="{BE5D8384-4AB5-44A3-881B-37FEAC46BE99}" presName="compNode" presStyleCnt="0"/>
      <dgm:spPr/>
    </dgm:pt>
    <dgm:pt modelId="{E25922EB-0BFC-42C3-94E0-9F04209DE943}" type="pres">
      <dgm:prSet presAssocID="{BE5D8384-4AB5-44A3-881B-37FEAC46BE99}" presName="node" presStyleLbl="node1" presStyleIdx="1" presStyleCnt="2" custScaleX="132534" custScaleY="91384" custLinFactNeighborX="-3475" custLinFactNeighborY="-4942">
        <dgm:presLayoutVars>
          <dgm:bulletEnabled val="1"/>
        </dgm:presLayoutVars>
      </dgm:prSet>
      <dgm:spPr/>
      <dgm:t>
        <a:bodyPr/>
        <a:lstStyle/>
        <a:p>
          <a:endParaRPr lang="el-GR"/>
        </a:p>
      </dgm:t>
    </dgm:pt>
    <dgm:pt modelId="{370D8F39-C6D2-4A62-9776-AE978ED387F0}" type="pres">
      <dgm:prSet presAssocID="{BE5D8384-4AB5-44A3-881B-37FEAC46BE99}" presName="invisiNode" presStyleLbl="node1" presStyleIdx="1" presStyleCnt="2"/>
      <dgm:spPr/>
    </dgm:pt>
    <dgm:pt modelId="{0CAF88FB-14CA-4418-A83A-BA3A0B3FBCF5}" type="pres">
      <dgm:prSet presAssocID="{BE5D8384-4AB5-44A3-881B-37FEAC46BE99}" presName="imagNode" presStyleLbl="fgImgPlace1" presStyleIdx="1" presStyleCnt="2"/>
      <dgm:spPr>
        <a:blipFill rotWithShape="0">
          <a:blip xmlns:r="http://schemas.openxmlformats.org/officeDocument/2006/relationships" r:embed="rId2"/>
          <a:stretch>
            <a:fillRect/>
          </a:stretch>
        </a:blipFill>
      </dgm:spPr>
    </dgm:pt>
  </dgm:ptLst>
  <dgm:cxnLst>
    <dgm:cxn modelId="{DB958B22-52BB-47A8-AF0B-23ACAC772099}" srcId="{8A265324-C66B-485D-BA92-BDEABA7CF8C0}" destId="{EA176EEF-9A7E-4CD7-B263-9333328C8A7D}" srcOrd="0" destOrd="0" parTransId="{1F7E4D15-0DA1-4AAD-9ADF-918E21237C34}" sibTransId="{7A9C0DD0-9292-4CB6-AD58-7257E0B268CB}"/>
    <dgm:cxn modelId="{6F87476B-54F0-47E6-8A98-F0CFE4DB34EB}" type="presOf" srcId="{8A265324-C66B-485D-BA92-BDEABA7CF8C0}" destId="{DB93022F-7DA4-4F70-B36F-9E1BA535FD20}" srcOrd="0" destOrd="0" presId="urn:microsoft.com/office/officeart/2005/8/layout/pList2"/>
    <dgm:cxn modelId="{C200F6D5-98EA-4962-802C-FF04D326E269}" type="presOf" srcId="{EA176EEF-9A7E-4CD7-B263-9333328C8A7D}" destId="{C642F105-CE7F-4CDC-985A-8A56A53D86C9}" srcOrd="0" destOrd="0" presId="urn:microsoft.com/office/officeart/2005/8/layout/pList2"/>
    <dgm:cxn modelId="{046B1D9D-7887-4E10-81D2-9D3FBA87C80A}" type="presOf" srcId="{7A9C0DD0-9292-4CB6-AD58-7257E0B268CB}" destId="{891D7D0D-CC7D-4F35-9829-008556509121}" srcOrd="0" destOrd="0" presId="urn:microsoft.com/office/officeart/2005/8/layout/pList2"/>
    <dgm:cxn modelId="{2D04B2E9-E6DB-42A6-AAD8-A22F23060874}" type="presOf" srcId="{BE5D8384-4AB5-44A3-881B-37FEAC46BE99}" destId="{E25922EB-0BFC-42C3-94E0-9F04209DE943}" srcOrd="0" destOrd="0" presId="urn:microsoft.com/office/officeart/2005/8/layout/pList2"/>
    <dgm:cxn modelId="{54C786B4-E05C-4A14-99C2-31404473EA31}" srcId="{8A265324-C66B-485D-BA92-BDEABA7CF8C0}" destId="{BE5D8384-4AB5-44A3-881B-37FEAC46BE99}" srcOrd="1" destOrd="0" parTransId="{52F5691A-7D35-4477-A6E5-631416957ED1}" sibTransId="{4E14DB64-818E-4CFA-B38C-1E62B8677D1C}"/>
    <dgm:cxn modelId="{2F8045AB-FD77-470F-8E83-ECC9A6DD0007}" type="presParOf" srcId="{DB93022F-7DA4-4F70-B36F-9E1BA535FD20}" destId="{024DEB37-5C65-4259-AAA2-2709A9348EFA}" srcOrd="0" destOrd="0" presId="urn:microsoft.com/office/officeart/2005/8/layout/pList2"/>
    <dgm:cxn modelId="{5DDF5933-2073-4E22-88DB-B36F49ECDAC2}" type="presParOf" srcId="{DB93022F-7DA4-4F70-B36F-9E1BA535FD20}" destId="{93342643-06CB-4C8C-9453-7BE7D61D238B}" srcOrd="1" destOrd="0" presId="urn:microsoft.com/office/officeart/2005/8/layout/pList2"/>
    <dgm:cxn modelId="{5C3A851A-376D-4187-AE5B-1C79BA22023D}" type="presParOf" srcId="{93342643-06CB-4C8C-9453-7BE7D61D238B}" destId="{64B386A2-612E-48B1-976B-982035651CD2}" srcOrd="0" destOrd="0" presId="urn:microsoft.com/office/officeart/2005/8/layout/pList2"/>
    <dgm:cxn modelId="{7F404B01-992E-42F4-ABC5-B29EB0B77FC7}" type="presParOf" srcId="{64B386A2-612E-48B1-976B-982035651CD2}" destId="{C642F105-CE7F-4CDC-985A-8A56A53D86C9}" srcOrd="0" destOrd="0" presId="urn:microsoft.com/office/officeart/2005/8/layout/pList2"/>
    <dgm:cxn modelId="{E9566BCE-7DA7-4DA4-AD74-F42B011A553B}" type="presParOf" srcId="{64B386A2-612E-48B1-976B-982035651CD2}" destId="{1A63A911-3879-48FF-8BD9-F5A23F6D5CD0}" srcOrd="1" destOrd="0" presId="urn:microsoft.com/office/officeart/2005/8/layout/pList2"/>
    <dgm:cxn modelId="{436029ED-40D4-49AF-B1C5-B434791D361D}" type="presParOf" srcId="{64B386A2-612E-48B1-976B-982035651CD2}" destId="{754A47BF-1095-4B1B-8DE4-E10E5AA8F19F}" srcOrd="2" destOrd="0" presId="urn:microsoft.com/office/officeart/2005/8/layout/pList2"/>
    <dgm:cxn modelId="{55DB4D5A-811F-4DA3-9960-14D05408D006}" type="presParOf" srcId="{93342643-06CB-4C8C-9453-7BE7D61D238B}" destId="{891D7D0D-CC7D-4F35-9829-008556509121}" srcOrd="1" destOrd="0" presId="urn:microsoft.com/office/officeart/2005/8/layout/pList2"/>
    <dgm:cxn modelId="{EC43AF3A-1334-41E3-9E3E-9A485E1DAB40}" type="presParOf" srcId="{93342643-06CB-4C8C-9453-7BE7D61D238B}" destId="{C68AF667-FD4A-44BC-80DD-E3D560ABD905}" srcOrd="2" destOrd="0" presId="urn:microsoft.com/office/officeart/2005/8/layout/pList2"/>
    <dgm:cxn modelId="{0AFE526A-95DE-4FAB-88A4-EA8C9B3A7601}" type="presParOf" srcId="{C68AF667-FD4A-44BC-80DD-E3D560ABD905}" destId="{E25922EB-0BFC-42C3-94E0-9F04209DE943}" srcOrd="0" destOrd="0" presId="urn:microsoft.com/office/officeart/2005/8/layout/pList2"/>
    <dgm:cxn modelId="{6C6EA742-ABB0-4C3A-8D20-B0A2E2F1EA52}" type="presParOf" srcId="{C68AF667-FD4A-44BC-80DD-E3D560ABD905}" destId="{370D8F39-C6D2-4A62-9776-AE978ED387F0}" srcOrd="1" destOrd="0" presId="urn:microsoft.com/office/officeart/2005/8/layout/pList2"/>
    <dgm:cxn modelId="{13F2EB2A-288A-4ABA-B665-38C4D50872B5}" type="presParOf" srcId="{C68AF667-FD4A-44BC-80DD-E3D560ABD905}" destId="{0CAF88FB-14CA-4418-A83A-BA3A0B3FBCF5}" srcOrd="2" destOrd="0" presId="urn:microsoft.com/office/officeart/2005/8/layout/p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3BA919-B870-4262-94CC-9B38DD783102}" type="doc">
      <dgm:prSet loTypeId="urn:microsoft.com/office/officeart/2005/8/layout/pList2" loCatId="list" qsTypeId="urn:microsoft.com/office/officeart/2005/8/quickstyle/simple1" qsCatId="simple" csTypeId="urn:microsoft.com/office/officeart/2005/8/colors/colorful1" csCatId="colorful" phldr="1"/>
      <dgm:spPr/>
    </dgm:pt>
    <dgm:pt modelId="{F1FBC5E6-B905-49C8-A0B4-CB3C7820F69E}">
      <dgm:prSet phldrT="[Text]" custT="1"/>
      <dgm:spPr/>
      <dgm:t>
        <a:bodyPr/>
        <a:lstStyle/>
        <a:p>
          <a:r>
            <a:rPr lang="en-US" sz="3600" b="1" dirty="0" smtClean="0"/>
            <a:t>Integration</a:t>
          </a:r>
        </a:p>
        <a:p>
          <a:r>
            <a:rPr lang="en-US" sz="2400" b="0" i="0" dirty="0" smtClean="0">
              <a:effectLst>
                <a:outerShdw blurRad="38100" dist="38100" dir="2700000" algn="tl">
                  <a:srgbClr val="000000">
                    <a:alpha val="43137"/>
                  </a:srgbClr>
                </a:outerShdw>
              </a:effectLst>
            </a:rPr>
            <a:t>Is a cohesive story being told across platforms? </a:t>
          </a:r>
          <a:br>
            <a:rPr lang="en-US" sz="2400" b="0" i="0" dirty="0" smtClean="0">
              <a:effectLst>
                <a:outerShdw blurRad="38100" dist="38100" dir="2700000" algn="tl">
                  <a:srgbClr val="000000">
                    <a:alpha val="43137"/>
                  </a:srgbClr>
                </a:outerShdw>
              </a:effectLst>
            </a:rPr>
          </a:br>
          <a:r>
            <a:rPr lang="en-US" sz="2400" b="0" i="0" dirty="0" smtClean="0">
              <a:effectLst>
                <a:outerShdw blurRad="38100" dist="38100" dir="2700000" algn="tl">
                  <a:srgbClr val="000000">
                    <a:alpha val="43137"/>
                  </a:srgbClr>
                </a:outerShdw>
              </a:effectLst>
            </a:rPr>
            <a:t>Can it interface with the real world in any way?</a:t>
          </a:r>
          <a:endParaRPr lang="en-US" sz="2400" b="1" dirty="0" smtClean="0">
            <a:effectLst>
              <a:outerShdw blurRad="38100" dist="38100" dir="2700000" algn="tl">
                <a:srgbClr val="000000">
                  <a:alpha val="43137"/>
                </a:srgbClr>
              </a:outerShdw>
            </a:effectLst>
          </a:endParaRPr>
        </a:p>
        <a:p>
          <a:endParaRPr lang="el-GR" sz="3600" b="1" dirty="0"/>
        </a:p>
      </dgm:t>
    </dgm:pt>
    <dgm:pt modelId="{33DFFF7A-4D7A-4285-B2F6-3FB77F3E2ADC}" type="parTrans" cxnId="{00776C29-B0BA-4AD7-A18F-21CCA072CD0E}">
      <dgm:prSet/>
      <dgm:spPr/>
      <dgm:t>
        <a:bodyPr/>
        <a:lstStyle/>
        <a:p>
          <a:endParaRPr lang="el-GR"/>
        </a:p>
      </dgm:t>
    </dgm:pt>
    <dgm:pt modelId="{84ABECCF-3A37-4DE3-B026-A1BB8415E689}" type="sibTrans" cxnId="{00776C29-B0BA-4AD7-A18F-21CCA072CD0E}">
      <dgm:prSet/>
      <dgm:spPr/>
      <dgm:t>
        <a:bodyPr/>
        <a:lstStyle/>
        <a:p>
          <a:endParaRPr lang="el-GR"/>
        </a:p>
      </dgm:t>
    </dgm:pt>
    <dgm:pt modelId="{9C59B659-7F3C-4D50-BC6A-87057CFE5B5F}">
      <dgm:prSet phldrT="[Text]" custT="1"/>
      <dgm:spPr/>
      <dgm:t>
        <a:bodyPr/>
        <a:lstStyle/>
        <a:p>
          <a:r>
            <a:rPr lang="en-US" sz="3600" b="1" dirty="0" smtClean="0"/>
            <a:t>Impact</a:t>
          </a:r>
        </a:p>
        <a:p>
          <a:r>
            <a:rPr lang="en-US" sz="2400" b="0" i="0" dirty="0" smtClean="0">
              <a:effectLst>
                <a:outerShdw blurRad="38100" dist="38100" dir="2700000" algn="tl">
                  <a:srgbClr val="000000">
                    <a:alpha val="43137"/>
                  </a:srgbClr>
                </a:outerShdw>
              </a:effectLst>
            </a:rPr>
            <a:t>Does the story inspire me to take action in my own life, such as making a purchase or supporting a good cause?</a:t>
          </a:r>
          <a:endParaRPr lang="el-GR" sz="2400" b="1" dirty="0">
            <a:effectLst>
              <a:outerShdw blurRad="38100" dist="38100" dir="2700000" algn="tl">
                <a:srgbClr val="000000">
                  <a:alpha val="43137"/>
                </a:srgbClr>
              </a:outerShdw>
            </a:effectLst>
          </a:endParaRPr>
        </a:p>
      </dgm:t>
    </dgm:pt>
    <dgm:pt modelId="{AD340E37-92CF-4ED1-9993-214E63FAE7B4}" type="parTrans" cxnId="{4A2F395A-FF0D-4249-93FB-ADC7DDCACDFE}">
      <dgm:prSet/>
      <dgm:spPr/>
      <dgm:t>
        <a:bodyPr/>
        <a:lstStyle/>
        <a:p>
          <a:endParaRPr lang="el-GR"/>
        </a:p>
      </dgm:t>
    </dgm:pt>
    <dgm:pt modelId="{E63CC605-406D-4FF6-9D18-A2930E41BF2B}" type="sibTrans" cxnId="{4A2F395A-FF0D-4249-93FB-ADC7DDCACDFE}">
      <dgm:prSet/>
      <dgm:spPr/>
      <dgm:t>
        <a:bodyPr/>
        <a:lstStyle/>
        <a:p>
          <a:endParaRPr lang="el-GR"/>
        </a:p>
      </dgm:t>
    </dgm:pt>
    <dgm:pt modelId="{3C0D2C6E-7E97-4919-A974-5E6913B20DC1}" type="pres">
      <dgm:prSet presAssocID="{F33BA919-B870-4262-94CC-9B38DD783102}" presName="Name0" presStyleCnt="0">
        <dgm:presLayoutVars>
          <dgm:dir/>
          <dgm:resizeHandles val="exact"/>
        </dgm:presLayoutVars>
      </dgm:prSet>
      <dgm:spPr/>
    </dgm:pt>
    <dgm:pt modelId="{3CD45CB3-7A06-4728-84E5-189B6780574D}" type="pres">
      <dgm:prSet presAssocID="{F33BA919-B870-4262-94CC-9B38DD783102}" presName="bkgdShp" presStyleLbl="alignAccFollowNode1" presStyleIdx="0" presStyleCnt="1"/>
      <dgm:spPr/>
    </dgm:pt>
    <dgm:pt modelId="{6C1F3F25-72E6-4170-AB5D-7A00B80A7ED8}" type="pres">
      <dgm:prSet presAssocID="{F33BA919-B870-4262-94CC-9B38DD783102}" presName="linComp" presStyleCnt="0"/>
      <dgm:spPr/>
    </dgm:pt>
    <dgm:pt modelId="{624C44AC-EBFF-43A1-8076-E9FAD5F15698}" type="pres">
      <dgm:prSet presAssocID="{F1FBC5E6-B905-49C8-A0B4-CB3C7820F69E}" presName="compNode" presStyleCnt="0"/>
      <dgm:spPr/>
    </dgm:pt>
    <dgm:pt modelId="{9A318FDB-A441-4D7E-838F-6721471A5CF8}" type="pres">
      <dgm:prSet presAssocID="{F1FBC5E6-B905-49C8-A0B4-CB3C7820F69E}" presName="node" presStyleLbl="node1" presStyleIdx="0" presStyleCnt="2">
        <dgm:presLayoutVars>
          <dgm:bulletEnabled val="1"/>
        </dgm:presLayoutVars>
      </dgm:prSet>
      <dgm:spPr/>
      <dgm:t>
        <a:bodyPr/>
        <a:lstStyle/>
        <a:p>
          <a:endParaRPr lang="el-GR"/>
        </a:p>
      </dgm:t>
    </dgm:pt>
    <dgm:pt modelId="{6FAB7ADD-97DF-43FA-A7EE-78DD84BBF1BE}" type="pres">
      <dgm:prSet presAssocID="{F1FBC5E6-B905-49C8-A0B4-CB3C7820F69E}" presName="invisiNode" presStyleLbl="node1" presStyleIdx="0" presStyleCnt="2"/>
      <dgm:spPr/>
    </dgm:pt>
    <dgm:pt modelId="{8C8CA711-7D90-4845-B6B6-44EE1377643F}" type="pres">
      <dgm:prSet presAssocID="{F1FBC5E6-B905-49C8-A0B4-CB3C7820F69E}" presName="imagNode" presStyleLbl="fgImgPlace1" presStyleIdx="0" presStyleCnt="2"/>
      <dgm:spPr>
        <a:blipFill rotWithShape="0">
          <a:blip xmlns:r="http://schemas.openxmlformats.org/officeDocument/2006/relationships" r:embed="rId1"/>
          <a:stretch>
            <a:fillRect/>
          </a:stretch>
        </a:blipFill>
      </dgm:spPr>
    </dgm:pt>
    <dgm:pt modelId="{768E88A5-2CAB-4C7A-8EFC-9EE528B74E0E}" type="pres">
      <dgm:prSet presAssocID="{84ABECCF-3A37-4DE3-B026-A1BB8415E689}" presName="sibTrans" presStyleLbl="sibTrans2D1" presStyleIdx="0" presStyleCnt="0"/>
      <dgm:spPr/>
      <dgm:t>
        <a:bodyPr/>
        <a:lstStyle/>
        <a:p>
          <a:endParaRPr lang="en-GB"/>
        </a:p>
      </dgm:t>
    </dgm:pt>
    <dgm:pt modelId="{DA784EA9-61B2-4D48-9A8A-5E47F2D362C4}" type="pres">
      <dgm:prSet presAssocID="{9C59B659-7F3C-4D50-BC6A-87057CFE5B5F}" presName="compNode" presStyleCnt="0"/>
      <dgm:spPr/>
    </dgm:pt>
    <dgm:pt modelId="{2067DF8E-8587-431D-A3BB-610D73EBC7AF}" type="pres">
      <dgm:prSet presAssocID="{9C59B659-7F3C-4D50-BC6A-87057CFE5B5F}" presName="node" presStyleLbl="node1" presStyleIdx="1" presStyleCnt="2">
        <dgm:presLayoutVars>
          <dgm:bulletEnabled val="1"/>
        </dgm:presLayoutVars>
      </dgm:prSet>
      <dgm:spPr/>
      <dgm:t>
        <a:bodyPr/>
        <a:lstStyle/>
        <a:p>
          <a:endParaRPr lang="el-GR"/>
        </a:p>
      </dgm:t>
    </dgm:pt>
    <dgm:pt modelId="{6CFD3F7F-304A-446A-A00C-910F96957877}" type="pres">
      <dgm:prSet presAssocID="{9C59B659-7F3C-4D50-BC6A-87057CFE5B5F}" presName="invisiNode" presStyleLbl="node1" presStyleIdx="1" presStyleCnt="2"/>
      <dgm:spPr/>
    </dgm:pt>
    <dgm:pt modelId="{8212FB5F-5087-42F7-9F84-D0FA836C6FC1}" type="pres">
      <dgm:prSet presAssocID="{9C59B659-7F3C-4D50-BC6A-87057CFE5B5F}" presName="imagNode" presStyleLbl="fgImgPlace1" presStyleIdx="1" presStyleCnt="2"/>
      <dgm:spPr>
        <a:blipFill rotWithShape="0">
          <a:blip xmlns:r="http://schemas.openxmlformats.org/officeDocument/2006/relationships" r:embed="rId2"/>
          <a:stretch>
            <a:fillRect/>
          </a:stretch>
        </a:blipFill>
      </dgm:spPr>
    </dgm:pt>
  </dgm:ptLst>
  <dgm:cxnLst>
    <dgm:cxn modelId="{97925377-0430-4AD6-AD36-26CA2A88C861}" type="presOf" srcId="{F33BA919-B870-4262-94CC-9B38DD783102}" destId="{3C0D2C6E-7E97-4919-A974-5E6913B20DC1}" srcOrd="0" destOrd="0" presId="urn:microsoft.com/office/officeart/2005/8/layout/pList2"/>
    <dgm:cxn modelId="{F0D2CBA2-CB6B-4C0B-8923-6AB393BA101B}" type="presOf" srcId="{F1FBC5E6-B905-49C8-A0B4-CB3C7820F69E}" destId="{9A318FDB-A441-4D7E-838F-6721471A5CF8}" srcOrd="0" destOrd="0" presId="urn:microsoft.com/office/officeart/2005/8/layout/pList2"/>
    <dgm:cxn modelId="{00776C29-B0BA-4AD7-A18F-21CCA072CD0E}" srcId="{F33BA919-B870-4262-94CC-9B38DD783102}" destId="{F1FBC5E6-B905-49C8-A0B4-CB3C7820F69E}" srcOrd="0" destOrd="0" parTransId="{33DFFF7A-4D7A-4285-B2F6-3FB77F3E2ADC}" sibTransId="{84ABECCF-3A37-4DE3-B026-A1BB8415E689}"/>
    <dgm:cxn modelId="{4A2F395A-FF0D-4249-93FB-ADC7DDCACDFE}" srcId="{F33BA919-B870-4262-94CC-9B38DD783102}" destId="{9C59B659-7F3C-4D50-BC6A-87057CFE5B5F}" srcOrd="1" destOrd="0" parTransId="{AD340E37-92CF-4ED1-9993-214E63FAE7B4}" sibTransId="{E63CC605-406D-4FF6-9D18-A2930E41BF2B}"/>
    <dgm:cxn modelId="{8A22DFBD-D3F2-437F-9AAA-0CB4FE09AD14}" type="presOf" srcId="{84ABECCF-3A37-4DE3-B026-A1BB8415E689}" destId="{768E88A5-2CAB-4C7A-8EFC-9EE528B74E0E}" srcOrd="0" destOrd="0" presId="urn:microsoft.com/office/officeart/2005/8/layout/pList2"/>
    <dgm:cxn modelId="{42D1522A-90DA-4C8F-913D-C216A3879590}" type="presOf" srcId="{9C59B659-7F3C-4D50-BC6A-87057CFE5B5F}" destId="{2067DF8E-8587-431D-A3BB-610D73EBC7AF}" srcOrd="0" destOrd="0" presId="urn:microsoft.com/office/officeart/2005/8/layout/pList2"/>
    <dgm:cxn modelId="{56C37A0F-398A-4C15-8F18-BCEED7B25FB8}" type="presParOf" srcId="{3C0D2C6E-7E97-4919-A974-5E6913B20DC1}" destId="{3CD45CB3-7A06-4728-84E5-189B6780574D}" srcOrd="0" destOrd="0" presId="urn:microsoft.com/office/officeart/2005/8/layout/pList2"/>
    <dgm:cxn modelId="{65ACACF0-F8FC-4D8F-B4F3-368ADF2F3D31}" type="presParOf" srcId="{3C0D2C6E-7E97-4919-A974-5E6913B20DC1}" destId="{6C1F3F25-72E6-4170-AB5D-7A00B80A7ED8}" srcOrd="1" destOrd="0" presId="urn:microsoft.com/office/officeart/2005/8/layout/pList2"/>
    <dgm:cxn modelId="{4686E3B8-8B4B-4CE2-9322-7ABC9BCE6765}" type="presParOf" srcId="{6C1F3F25-72E6-4170-AB5D-7A00B80A7ED8}" destId="{624C44AC-EBFF-43A1-8076-E9FAD5F15698}" srcOrd="0" destOrd="0" presId="urn:microsoft.com/office/officeart/2005/8/layout/pList2"/>
    <dgm:cxn modelId="{B27461D3-978E-441E-8C22-DAF16F32CEF0}" type="presParOf" srcId="{624C44AC-EBFF-43A1-8076-E9FAD5F15698}" destId="{9A318FDB-A441-4D7E-838F-6721471A5CF8}" srcOrd="0" destOrd="0" presId="urn:microsoft.com/office/officeart/2005/8/layout/pList2"/>
    <dgm:cxn modelId="{87F7E19B-44E1-4851-B683-576F55B11D27}" type="presParOf" srcId="{624C44AC-EBFF-43A1-8076-E9FAD5F15698}" destId="{6FAB7ADD-97DF-43FA-A7EE-78DD84BBF1BE}" srcOrd="1" destOrd="0" presId="urn:microsoft.com/office/officeart/2005/8/layout/pList2"/>
    <dgm:cxn modelId="{B58D9AC8-AEC6-40ED-8B33-2819A2D810D3}" type="presParOf" srcId="{624C44AC-EBFF-43A1-8076-E9FAD5F15698}" destId="{8C8CA711-7D90-4845-B6B6-44EE1377643F}" srcOrd="2" destOrd="0" presId="urn:microsoft.com/office/officeart/2005/8/layout/pList2"/>
    <dgm:cxn modelId="{A1B6C3BE-4B53-4163-9763-1E85FEFE3538}" type="presParOf" srcId="{6C1F3F25-72E6-4170-AB5D-7A00B80A7ED8}" destId="{768E88A5-2CAB-4C7A-8EFC-9EE528B74E0E}" srcOrd="1" destOrd="0" presId="urn:microsoft.com/office/officeart/2005/8/layout/pList2"/>
    <dgm:cxn modelId="{7E7CD547-89DD-4166-A1D9-906F1AF186D8}" type="presParOf" srcId="{6C1F3F25-72E6-4170-AB5D-7A00B80A7ED8}" destId="{DA784EA9-61B2-4D48-9A8A-5E47F2D362C4}" srcOrd="2" destOrd="0" presId="urn:microsoft.com/office/officeart/2005/8/layout/pList2"/>
    <dgm:cxn modelId="{2559BA74-0C75-4377-B886-51D559923607}" type="presParOf" srcId="{DA784EA9-61B2-4D48-9A8A-5E47F2D362C4}" destId="{2067DF8E-8587-431D-A3BB-610D73EBC7AF}" srcOrd="0" destOrd="0" presId="urn:microsoft.com/office/officeart/2005/8/layout/pList2"/>
    <dgm:cxn modelId="{23B62C5D-779D-4821-884E-EF12C00B1167}" type="presParOf" srcId="{DA784EA9-61B2-4D48-9A8A-5E47F2D362C4}" destId="{6CFD3F7F-304A-446A-A00C-910F96957877}" srcOrd="1" destOrd="0" presId="urn:microsoft.com/office/officeart/2005/8/layout/pList2"/>
    <dgm:cxn modelId="{1AB79BD5-AD13-445B-9B51-523F37779353}" type="presParOf" srcId="{DA784EA9-61B2-4D48-9A8A-5E47F2D362C4}" destId="{8212FB5F-5087-42F7-9F84-D0FA836C6FC1}" srcOrd="2" destOrd="0" presId="urn:microsoft.com/office/officeart/2005/8/layout/p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EDA32D9-7580-462F-B1F6-A8D7007619FF}" type="doc">
      <dgm:prSet loTypeId="urn:microsoft.com/office/officeart/2005/8/layout/gear1" loCatId="relationship" qsTypeId="urn:microsoft.com/office/officeart/2005/8/quickstyle/simple1" qsCatId="simple" csTypeId="urn:microsoft.com/office/officeart/2005/8/colors/colorful1" csCatId="colorful" phldr="1"/>
      <dgm:spPr/>
    </dgm:pt>
    <dgm:pt modelId="{3AB37DDD-C0F9-4F8A-B26D-298EF0E2A687}">
      <dgm:prSet phldrT="[Κείμενο]"/>
      <dgm:spPr/>
      <dgm:t>
        <a:bodyPr/>
        <a:lstStyle/>
        <a:p>
          <a:endParaRPr lang="el-GR" dirty="0"/>
        </a:p>
      </dgm:t>
    </dgm:pt>
    <dgm:pt modelId="{B2CE3EDA-01EE-49DB-AABD-BECA9431E3E6}" type="parTrans" cxnId="{4767C7B3-E174-43F9-804A-36ACC7043A99}">
      <dgm:prSet/>
      <dgm:spPr/>
      <dgm:t>
        <a:bodyPr/>
        <a:lstStyle/>
        <a:p>
          <a:endParaRPr lang="el-GR"/>
        </a:p>
      </dgm:t>
    </dgm:pt>
    <dgm:pt modelId="{3151A4B5-43A2-419D-BB39-1E9B82C62198}" type="sibTrans" cxnId="{4767C7B3-E174-43F9-804A-36ACC7043A99}">
      <dgm:prSet/>
      <dgm:spPr/>
      <dgm:t>
        <a:bodyPr/>
        <a:lstStyle/>
        <a:p>
          <a:endParaRPr lang="el-GR" dirty="0"/>
        </a:p>
      </dgm:t>
    </dgm:pt>
    <dgm:pt modelId="{F28A9169-D346-4CAE-8953-34511B9D6D2E}">
      <dgm:prSet phldrT="[Κείμενο]"/>
      <dgm:spPr/>
      <dgm:t>
        <a:bodyPr/>
        <a:lstStyle/>
        <a:p>
          <a:endParaRPr lang="el-GR" dirty="0"/>
        </a:p>
      </dgm:t>
    </dgm:pt>
    <dgm:pt modelId="{9350C5BA-F884-4C64-960D-0EC093DD13D2}" type="parTrans" cxnId="{62EED5A4-1D0B-4510-AFC3-0243C91DF7FD}">
      <dgm:prSet/>
      <dgm:spPr/>
      <dgm:t>
        <a:bodyPr/>
        <a:lstStyle/>
        <a:p>
          <a:endParaRPr lang="el-GR"/>
        </a:p>
      </dgm:t>
    </dgm:pt>
    <dgm:pt modelId="{1C360F8F-E75C-4DC3-9A47-E6887339A0E7}" type="sibTrans" cxnId="{62EED5A4-1D0B-4510-AFC3-0243C91DF7FD}">
      <dgm:prSet/>
      <dgm:spPr/>
      <dgm:t>
        <a:bodyPr/>
        <a:lstStyle/>
        <a:p>
          <a:endParaRPr lang="el-GR" dirty="0"/>
        </a:p>
      </dgm:t>
    </dgm:pt>
    <dgm:pt modelId="{3B5CDD62-3B06-4684-A0D5-FAB57915E716}">
      <dgm:prSet phldrT="[Κείμενο]"/>
      <dgm:spPr/>
      <dgm:t>
        <a:bodyPr/>
        <a:lstStyle/>
        <a:p>
          <a:endParaRPr lang="el-GR" dirty="0"/>
        </a:p>
      </dgm:t>
    </dgm:pt>
    <dgm:pt modelId="{C27178E1-9F17-4378-B0E6-52B995C2E68A}" type="parTrans" cxnId="{00EBAB73-5352-4D49-AD9C-322546B94816}">
      <dgm:prSet/>
      <dgm:spPr/>
      <dgm:t>
        <a:bodyPr/>
        <a:lstStyle/>
        <a:p>
          <a:endParaRPr lang="el-GR"/>
        </a:p>
      </dgm:t>
    </dgm:pt>
    <dgm:pt modelId="{5D57AFA2-E037-4D58-B9BB-9E33019D8954}" type="sibTrans" cxnId="{00EBAB73-5352-4D49-AD9C-322546B94816}">
      <dgm:prSet/>
      <dgm:spPr/>
      <dgm:t>
        <a:bodyPr/>
        <a:lstStyle/>
        <a:p>
          <a:endParaRPr lang="el-GR" dirty="0"/>
        </a:p>
      </dgm:t>
    </dgm:pt>
    <dgm:pt modelId="{157F2F20-507C-4C51-AE3B-ECFA3EAA17B2}" type="pres">
      <dgm:prSet presAssocID="{0EDA32D9-7580-462F-B1F6-A8D7007619FF}" presName="composite" presStyleCnt="0">
        <dgm:presLayoutVars>
          <dgm:chMax val="3"/>
          <dgm:animLvl val="lvl"/>
          <dgm:resizeHandles val="exact"/>
        </dgm:presLayoutVars>
      </dgm:prSet>
      <dgm:spPr/>
    </dgm:pt>
    <dgm:pt modelId="{066BD445-B3F5-46EB-A1BB-5ED9F33ADDE8}" type="pres">
      <dgm:prSet presAssocID="{3AB37DDD-C0F9-4F8A-B26D-298EF0E2A687}" presName="gear1" presStyleLbl="node1" presStyleIdx="0" presStyleCnt="3" custScaleX="83471" custScaleY="74295" custLinFactNeighborX="7733" custLinFactNeighborY="826">
        <dgm:presLayoutVars>
          <dgm:chMax val="1"/>
          <dgm:bulletEnabled val="1"/>
        </dgm:presLayoutVars>
      </dgm:prSet>
      <dgm:spPr/>
      <dgm:t>
        <a:bodyPr/>
        <a:lstStyle/>
        <a:p>
          <a:endParaRPr lang="el-GR"/>
        </a:p>
      </dgm:t>
    </dgm:pt>
    <dgm:pt modelId="{23555C52-F5E3-4F5B-BE02-E437D686F558}" type="pres">
      <dgm:prSet presAssocID="{3AB37DDD-C0F9-4F8A-B26D-298EF0E2A687}" presName="gear1srcNode" presStyleLbl="node1" presStyleIdx="0" presStyleCnt="3"/>
      <dgm:spPr/>
      <dgm:t>
        <a:bodyPr/>
        <a:lstStyle/>
        <a:p>
          <a:endParaRPr lang="el-GR"/>
        </a:p>
      </dgm:t>
    </dgm:pt>
    <dgm:pt modelId="{7EB6B2A1-75D0-40E5-BE21-02701DC91FCE}" type="pres">
      <dgm:prSet presAssocID="{3AB37DDD-C0F9-4F8A-B26D-298EF0E2A687}" presName="gear1dstNode" presStyleLbl="node1" presStyleIdx="0" presStyleCnt="3"/>
      <dgm:spPr/>
      <dgm:t>
        <a:bodyPr/>
        <a:lstStyle/>
        <a:p>
          <a:endParaRPr lang="el-GR"/>
        </a:p>
      </dgm:t>
    </dgm:pt>
    <dgm:pt modelId="{A640CD0D-4BCF-4C9D-99F7-36DBE7BD42BF}" type="pres">
      <dgm:prSet presAssocID="{F28A9169-D346-4CAE-8953-34511B9D6D2E}" presName="gear2" presStyleLbl="node1" presStyleIdx="1" presStyleCnt="3" custScaleX="130683" custScaleY="127183" custLinFactNeighborX="-7662" custLinFactNeighborY="10954">
        <dgm:presLayoutVars>
          <dgm:chMax val="1"/>
          <dgm:bulletEnabled val="1"/>
        </dgm:presLayoutVars>
      </dgm:prSet>
      <dgm:spPr/>
      <dgm:t>
        <a:bodyPr/>
        <a:lstStyle/>
        <a:p>
          <a:endParaRPr lang="el-GR"/>
        </a:p>
      </dgm:t>
    </dgm:pt>
    <dgm:pt modelId="{7539749D-C942-4EAD-9C5D-B3CF8F196531}" type="pres">
      <dgm:prSet presAssocID="{F28A9169-D346-4CAE-8953-34511B9D6D2E}" presName="gear2srcNode" presStyleLbl="node1" presStyleIdx="1" presStyleCnt="3"/>
      <dgm:spPr/>
      <dgm:t>
        <a:bodyPr/>
        <a:lstStyle/>
        <a:p>
          <a:endParaRPr lang="el-GR"/>
        </a:p>
      </dgm:t>
    </dgm:pt>
    <dgm:pt modelId="{C3FC672F-F183-4F75-8BC5-AF249504C731}" type="pres">
      <dgm:prSet presAssocID="{F28A9169-D346-4CAE-8953-34511B9D6D2E}" presName="gear2dstNode" presStyleLbl="node1" presStyleIdx="1" presStyleCnt="3"/>
      <dgm:spPr/>
      <dgm:t>
        <a:bodyPr/>
        <a:lstStyle/>
        <a:p>
          <a:endParaRPr lang="el-GR"/>
        </a:p>
      </dgm:t>
    </dgm:pt>
    <dgm:pt modelId="{776ED347-8B7A-4256-B890-BB8C39C80A6B}" type="pres">
      <dgm:prSet presAssocID="{3B5CDD62-3B06-4684-A0D5-FAB57915E716}" presName="gear3" presStyleLbl="node1" presStyleIdx="2" presStyleCnt="3" custScaleX="123606" custScaleY="121030" custLinFactNeighborX="2482" custLinFactNeighborY="-4212"/>
      <dgm:spPr/>
      <dgm:t>
        <a:bodyPr/>
        <a:lstStyle/>
        <a:p>
          <a:endParaRPr lang="el-GR"/>
        </a:p>
      </dgm:t>
    </dgm:pt>
    <dgm:pt modelId="{B2EF746D-F08C-49D7-B2A4-7B336A2B6A5C}" type="pres">
      <dgm:prSet presAssocID="{3B5CDD62-3B06-4684-A0D5-FAB57915E716}" presName="gear3tx" presStyleLbl="node1" presStyleIdx="2" presStyleCnt="3">
        <dgm:presLayoutVars>
          <dgm:chMax val="1"/>
          <dgm:bulletEnabled val="1"/>
        </dgm:presLayoutVars>
      </dgm:prSet>
      <dgm:spPr/>
      <dgm:t>
        <a:bodyPr/>
        <a:lstStyle/>
        <a:p>
          <a:endParaRPr lang="el-GR"/>
        </a:p>
      </dgm:t>
    </dgm:pt>
    <dgm:pt modelId="{D8A896A2-9CC4-4E3B-B013-5A89C7AAAE74}" type="pres">
      <dgm:prSet presAssocID="{3B5CDD62-3B06-4684-A0D5-FAB57915E716}" presName="gear3srcNode" presStyleLbl="node1" presStyleIdx="2" presStyleCnt="3"/>
      <dgm:spPr/>
      <dgm:t>
        <a:bodyPr/>
        <a:lstStyle/>
        <a:p>
          <a:endParaRPr lang="el-GR"/>
        </a:p>
      </dgm:t>
    </dgm:pt>
    <dgm:pt modelId="{E773206F-7296-4F4F-8EA9-DF8CE6670E0D}" type="pres">
      <dgm:prSet presAssocID="{3B5CDD62-3B06-4684-A0D5-FAB57915E716}" presName="gear3dstNode" presStyleLbl="node1" presStyleIdx="2" presStyleCnt="3"/>
      <dgm:spPr/>
      <dgm:t>
        <a:bodyPr/>
        <a:lstStyle/>
        <a:p>
          <a:endParaRPr lang="el-GR"/>
        </a:p>
      </dgm:t>
    </dgm:pt>
    <dgm:pt modelId="{4453B5F3-00D2-4BDF-B7BC-745042EA6C51}" type="pres">
      <dgm:prSet presAssocID="{3151A4B5-43A2-419D-BB39-1E9B82C62198}" presName="connector1" presStyleLbl="sibTrans2D1" presStyleIdx="0" presStyleCnt="3"/>
      <dgm:spPr/>
      <dgm:t>
        <a:bodyPr/>
        <a:lstStyle/>
        <a:p>
          <a:endParaRPr lang="el-GR"/>
        </a:p>
      </dgm:t>
    </dgm:pt>
    <dgm:pt modelId="{B53F6F75-2EAA-49AD-81DA-DD0C51ABBE3C}" type="pres">
      <dgm:prSet presAssocID="{1C360F8F-E75C-4DC3-9A47-E6887339A0E7}" presName="connector2" presStyleLbl="sibTrans2D1" presStyleIdx="1" presStyleCnt="3"/>
      <dgm:spPr/>
      <dgm:t>
        <a:bodyPr/>
        <a:lstStyle/>
        <a:p>
          <a:endParaRPr lang="el-GR"/>
        </a:p>
      </dgm:t>
    </dgm:pt>
    <dgm:pt modelId="{76A850E6-A547-4CE4-A59D-62A9D11DE656}" type="pres">
      <dgm:prSet presAssocID="{5D57AFA2-E037-4D58-B9BB-9E33019D8954}" presName="connector3" presStyleLbl="sibTrans2D1" presStyleIdx="2" presStyleCnt="3"/>
      <dgm:spPr/>
      <dgm:t>
        <a:bodyPr/>
        <a:lstStyle/>
        <a:p>
          <a:endParaRPr lang="el-GR"/>
        </a:p>
      </dgm:t>
    </dgm:pt>
  </dgm:ptLst>
  <dgm:cxnLst>
    <dgm:cxn modelId="{7F64473B-40C1-49B7-A6A0-874CA713E630}" type="presOf" srcId="{0EDA32D9-7580-462F-B1F6-A8D7007619FF}" destId="{157F2F20-507C-4C51-AE3B-ECFA3EAA17B2}" srcOrd="0" destOrd="0" presId="urn:microsoft.com/office/officeart/2005/8/layout/gear1"/>
    <dgm:cxn modelId="{07A4F614-82F7-4730-BBD7-482B356FEB6E}" type="presOf" srcId="{F28A9169-D346-4CAE-8953-34511B9D6D2E}" destId="{7539749D-C942-4EAD-9C5D-B3CF8F196531}" srcOrd="1" destOrd="0" presId="urn:microsoft.com/office/officeart/2005/8/layout/gear1"/>
    <dgm:cxn modelId="{D545E29C-9AA1-459F-B42B-5CEA7C78CD0D}" type="presOf" srcId="{3AB37DDD-C0F9-4F8A-B26D-298EF0E2A687}" destId="{066BD445-B3F5-46EB-A1BB-5ED9F33ADDE8}" srcOrd="0" destOrd="0" presId="urn:microsoft.com/office/officeart/2005/8/layout/gear1"/>
    <dgm:cxn modelId="{7D0048CF-1966-48A7-A46E-32FA704EE6C5}" type="presOf" srcId="{3AB37DDD-C0F9-4F8A-B26D-298EF0E2A687}" destId="{7EB6B2A1-75D0-40E5-BE21-02701DC91FCE}" srcOrd="2" destOrd="0" presId="urn:microsoft.com/office/officeart/2005/8/layout/gear1"/>
    <dgm:cxn modelId="{E60FED5C-D19A-49B8-8269-1794FB93A4BF}" type="presOf" srcId="{1C360F8F-E75C-4DC3-9A47-E6887339A0E7}" destId="{B53F6F75-2EAA-49AD-81DA-DD0C51ABBE3C}" srcOrd="0" destOrd="0" presId="urn:microsoft.com/office/officeart/2005/8/layout/gear1"/>
    <dgm:cxn modelId="{95F2B294-B064-4A90-B5A3-6079A58B5F1E}" type="presOf" srcId="{F28A9169-D346-4CAE-8953-34511B9D6D2E}" destId="{C3FC672F-F183-4F75-8BC5-AF249504C731}" srcOrd="2" destOrd="0" presId="urn:microsoft.com/office/officeart/2005/8/layout/gear1"/>
    <dgm:cxn modelId="{120D82D2-638A-400A-828C-4225F9879905}" type="presOf" srcId="{F28A9169-D346-4CAE-8953-34511B9D6D2E}" destId="{A640CD0D-4BCF-4C9D-99F7-36DBE7BD42BF}" srcOrd="0" destOrd="0" presId="urn:microsoft.com/office/officeart/2005/8/layout/gear1"/>
    <dgm:cxn modelId="{B2DC4EBA-574C-4DEF-8CC3-79A8BC99E4F4}" type="presOf" srcId="{3151A4B5-43A2-419D-BB39-1E9B82C62198}" destId="{4453B5F3-00D2-4BDF-B7BC-745042EA6C51}" srcOrd="0" destOrd="0" presId="urn:microsoft.com/office/officeart/2005/8/layout/gear1"/>
    <dgm:cxn modelId="{58250A93-54EB-44B8-B599-D01E7952DE07}" type="presOf" srcId="{3B5CDD62-3B06-4684-A0D5-FAB57915E716}" destId="{B2EF746D-F08C-49D7-B2A4-7B336A2B6A5C}" srcOrd="1" destOrd="0" presId="urn:microsoft.com/office/officeart/2005/8/layout/gear1"/>
    <dgm:cxn modelId="{E3CD2F19-A270-439A-A6E5-38A4DC14C973}" type="presOf" srcId="{3B5CDD62-3B06-4684-A0D5-FAB57915E716}" destId="{E773206F-7296-4F4F-8EA9-DF8CE6670E0D}" srcOrd="3" destOrd="0" presId="urn:microsoft.com/office/officeart/2005/8/layout/gear1"/>
    <dgm:cxn modelId="{62EED5A4-1D0B-4510-AFC3-0243C91DF7FD}" srcId="{0EDA32D9-7580-462F-B1F6-A8D7007619FF}" destId="{F28A9169-D346-4CAE-8953-34511B9D6D2E}" srcOrd="1" destOrd="0" parTransId="{9350C5BA-F884-4C64-960D-0EC093DD13D2}" sibTransId="{1C360F8F-E75C-4DC3-9A47-E6887339A0E7}"/>
    <dgm:cxn modelId="{00EBAB73-5352-4D49-AD9C-322546B94816}" srcId="{0EDA32D9-7580-462F-B1F6-A8D7007619FF}" destId="{3B5CDD62-3B06-4684-A0D5-FAB57915E716}" srcOrd="2" destOrd="0" parTransId="{C27178E1-9F17-4378-B0E6-52B995C2E68A}" sibTransId="{5D57AFA2-E037-4D58-B9BB-9E33019D8954}"/>
    <dgm:cxn modelId="{721F0C99-B47A-46F3-98A6-7B4AAB5B3850}" type="presOf" srcId="{3B5CDD62-3B06-4684-A0D5-FAB57915E716}" destId="{D8A896A2-9CC4-4E3B-B013-5A89C7AAAE74}" srcOrd="2" destOrd="0" presId="urn:microsoft.com/office/officeart/2005/8/layout/gear1"/>
    <dgm:cxn modelId="{25BE1B8B-173C-4F84-959E-6884C4172AAC}" type="presOf" srcId="{5D57AFA2-E037-4D58-B9BB-9E33019D8954}" destId="{76A850E6-A547-4CE4-A59D-62A9D11DE656}" srcOrd="0" destOrd="0" presId="urn:microsoft.com/office/officeart/2005/8/layout/gear1"/>
    <dgm:cxn modelId="{4767C7B3-E174-43F9-804A-36ACC7043A99}" srcId="{0EDA32D9-7580-462F-B1F6-A8D7007619FF}" destId="{3AB37DDD-C0F9-4F8A-B26D-298EF0E2A687}" srcOrd="0" destOrd="0" parTransId="{B2CE3EDA-01EE-49DB-AABD-BECA9431E3E6}" sibTransId="{3151A4B5-43A2-419D-BB39-1E9B82C62198}"/>
    <dgm:cxn modelId="{FC822E09-FF4B-49C5-A903-1168A7A767BC}" type="presOf" srcId="{3AB37DDD-C0F9-4F8A-B26D-298EF0E2A687}" destId="{23555C52-F5E3-4F5B-BE02-E437D686F558}" srcOrd="1" destOrd="0" presId="urn:microsoft.com/office/officeart/2005/8/layout/gear1"/>
    <dgm:cxn modelId="{A23D0C7C-1076-4025-A3E0-F61EE7224D0C}" type="presOf" srcId="{3B5CDD62-3B06-4684-A0D5-FAB57915E716}" destId="{776ED347-8B7A-4256-B890-BB8C39C80A6B}" srcOrd="0" destOrd="0" presId="urn:microsoft.com/office/officeart/2005/8/layout/gear1"/>
    <dgm:cxn modelId="{6347327E-7BE1-454F-9577-0B1BC39FBF51}" type="presParOf" srcId="{157F2F20-507C-4C51-AE3B-ECFA3EAA17B2}" destId="{066BD445-B3F5-46EB-A1BB-5ED9F33ADDE8}" srcOrd="0" destOrd="0" presId="urn:microsoft.com/office/officeart/2005/8/layout/gear1"/>
    <dgm:cxn modelId="{09F94E06-9217-414C-B195-26C96F83FED1}" type="presParOf" srcId="{157F2F20-507C-4C51-AE3B-ECFA3EAA17B2}" destId="{23555C52-F5E3-4F5B-BE02-E437D686F558}" srcOrd="1" destOrd="0" presId="urn:microsoft.com/office/officeart/2005/8/layout/gear1"/>
    <dgm:cxn modelId="{C3E80C68-2BA5-456B-86BA-92A70C057EEA}" type="presParOf" srcId="{157F2F20-507C-4C51-AE3B-ECFA3EAA17B2}" destId="{7EB6B2A1-75D0-40E5-BE21-02701DC91FCE}" srcOrd="2" destOrd="0" presId="urn:microsoft.com/office/officeart/2005/8/layout/gear1"/>
    <dgm:cxn modelId="{99E6F6D6-BE17-4F25-B3A7-B8C70E640F5C}" type="presParOf" srcId="{157F2F20-507C-4C51-AE3B-ECFA3EAA17B2}" destId="{A640CD0D-4BCF-4C9D-99F7-36DBE7BD42BF}" srcOrd="3" destOrd="0" presId="urn:microsoft.com/office/officeart/2005/8/layout/gear1"/>
    <dgm:cxn modelId="{C1AA7E2C-282D-491E-ABDE-EC137431A590}" type="presParOf" srcId="{157F2F20-507C-4C51-AE3B-ECFA3EAA17B2}" destId="{7539749D-C942-4EAD-9C5D-B3CF8F196531}" srcOrd="4" destOrd="0" presId="urn:microsoft.com/office/officeart/2005/8/layout/gear1"/>
    <dgm:cxn modelId="{AB0AC03D-FD7A-47BC-9CF2-B3CD5B7EE6EC}" type="presParOf" srcId="{157F2F20-507C-4C51-AE3B-ECFA3EAA17B2}" destId="{C3FC672F-F183-4F75-8BC5-AF249504C731}" srcOrd="5" destOrd="0" presId="urn:microsoft.com/office/officeart/2005/8/layout/gear1"/>
    <dgm:cxn modelId="{FE77E504-E7EE-4FA6-9DFD-289865CAB8C3}" type="presParOf" srcId="{157F2F20-507C-4C51-AE3B-ECFA3EAA17B2}" destId="{776ED347-8B7A-4256-B890-BB8C39C80A6B}" srcOrd="6" destOrd="0" presId="urn:microsoft.com/office/officeart/2005/8/layout/gear1"/>
    <dgm:cxn modelId="{99C4A066-44EC-47BB-BD0E-02599E7F2D25}" type="presParOf" srcId="{157F2F20-507C-4C51-AE3B-ECFA3EAA17B2}" destId="{B2EF746D-F08C-49D7-B2A4-7B336A2B6A5C}" srcOrd="7" destOrd="0" presId="urn:microsoft.com/office/officeart/2005/8/layout/gear1"/>
    <dgm:cxn modelId="{12DB2B16-DF14-4A66-9235-F4221874E85F}" type="presParOf" srcId="{157F2F20-507C-4C51-AE3B-ECFA3EAA17B2}" destId="{D8A896A2-9CC4-4E3B-B013-5A89C7AAAE74}" srcOrd="8" destOrd="0" presId="urn:microsoft.com/office/officeart/2005/8/layout/gear1"/>
    <dgm:cxn modelId="{EC1C2645-2851-4AE0-A67E-5E4FE5EFB441}" type="presParOf" srcId="{157F2F20-507C-4C51-AE3B-ECFA3EAA17B2}" destId="{E773206F-7296-4F4F-8EA9-DF8CE6670E0D}" srcOrd="9" destOrd="0" presId="urn:microsoft.com/office/officeart/2005/8/layout/gear1"/>
    <dgm:cxn modelId="{58DBD13E-F5B6-4A42-9AA4-07BE0A92D618}" type="presParOf" srcId="{157F2F20-507C-4C51-AE3B-ECFA3EAA17B2}" destId="{4453B5F3-00D2-4BDF-B7BC-745042EA6C51}" srcOrd="10" destOrd="0" presId="urn:microsoft.com/office/officeart/2005/8/layout/gear1"/>
    <dgm:cxn modelId="{6D6B57C0-C507-4577-BD4B-D55643B838B6}" type="presParOf" srcId="{157F2F20-507C-4C51-AE3B-ECFA3EAA17B2}" destId="{B53F6F75-2EAA-49AD-81DA-DD0C51ABBE3C}" srcOrd="11" destOrd="0" presId="urn:microsoft.com/office/officeart/2005/8/layout/gear1"/>
    <dgm:cxn modelId="{8B2D4F8B-CABC-4FF0-8145-610245FFF528}" type="presParOf" srcId="{157F2F20-507C-4C51-AE3B-ECFA3EAA17B2}" destId="{76A850E6-A547-4CE4-A59D-62A9D11DE656}" srcOrd="12" destOrd="0" presId="urn:microsoft.com/office/officeart/2005/8/layout/gear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CB7F5CD-4EED-4FC8-ABC1-6F4CB11BA284}" type="doc">
      <dgm:prSet loTypeId="urn:microsoft.com/office/officeart/2005/8/layout/funnel1" loCatId="process" qsTypeId="urn:microsoft.com/office/officeart/2005/8/quickstyle/simple1" qsCatId="simple" csTypeId="urn:microsoft.com/office/officeart/2005/8/colors/colorful1" csCatId="colorful" phldr="1"/>
      <dgm:spPr/>
      <dgm:t>
        <a:bodyPr/>
        <a:lstStyle/>
        <a:p>
          <a:endParaRPr lang="el-GR"/>
        </a:p>
      </dgm:t>
    </dgm:pt>
    <dgm:pt modelId="{5CBD86D9-9C30-41CB-8193-E972F8381087}">
      <dgm:prSet phldrT="[Text]"/>
      <dgm:spPr/>
      <dgm:t>
        <a:bodyPr/>
        <a:lstStyle/>
        <a:p>
          <a:r>
            <a:rPr lang="en-US" dirty="0" smtClean="0"/>
            <a:t>internet</a:t>
          </a:r>
          <a:endParaRPr lang="el-GR" dirty="0"/>
        </a:p>
      </dgm:t>
    </dgm:pt>
    <dgm:pt modelId="{D8460B08-AC40-412C-9B55-96E21160C30B}" type="parTrans" cxnId="{3E841ACC-3BAA-4A16-8F6A-18D4B1DFD9F3}">
      <dgm:prSet/>
      <dgm:spPr/>
      <dgm:t>
        <a:bodyPr/>
        <a:lstStyle/>
        <a:p>
          <a:endParaRPr lang="el-GR"/>
        </a:p>
      </dgm:t>
    </dgm:pt>
    <dgm:pt modelId="{7B8BD012-4CF2-494F-B670-CE493CE6CEED}" type="sibTrans" cxnId="{3E841ACC-3BAA-4A16-8F6A-18D4B1DFD9F3}">
      <dgm:prSet/>
      <dgm:spPr/>
      <dgm:t>
        <a:bodyPr/>
        <a:lstStyle/>
        <a:p>
          <a:endParaRPr lang="el-GR"/>
        </a:p>
      </dgm:t>
    </dgm:pt>
    <dgm:pt modelId="{60A3935B-C0A1-4CA0-9662-E4B9E63C4B4E}">
      <dgm:prSet phldrT="[Text]"/>
      <dgm:spPr/>
      <dgm:t>
        <a:bodyPr/>
        <a:lstStyle/>
        <a:p>
          <a:r>
            <a:rPr lang="en-US" dirty="0" err="1" smtClean="0"/>
            <a:t>Dvd</a:t>
          </a:r>
          <a:r>
            <a:rPr lang="en-US" dirty="0" smtClean="0"/>
            <a:t>,</a:t>
          </a:r>
          <a:endParaRPr lang="el-GR" dirty="0"/>
        </a:p>
      </dgm:t>
    </dgm:pt>
    <dgm:pt modelId="{CF8BDBE3-5686-4F0B-B394-DA87AE86CC28}" type="parTrans" cxnId="{023D7261-BDC4-4F8A-BACF-6E6A226F3925}">
      <dgm:prSet/>
      <dgm:spPr/>
      <dgm:t>
        <a:bodyPr/>
        <a:lstStyle/>
        <a:p>
          <a:endParaRPr lang="el-GR"/>
        </a:p>
      </dgm:t>
    </dgm:pt>
    <dgm:pt modelId="{374D12C4-1167-4DFB-B1F1-B484858029C3}" type="sibTrans" cxnId="{023D7261-BDC4-4F8A-BACF-6E6A226F3925}">
      <dgm:prSet/>
      <dgm:spPr/>
      <dgm:t>
        <a:bodyPr/>
        <a:lstStyle/>
        <a:p>
          <a:endParaRPr lang="el-GR"/>
        </a:p>
      </dgm:t>
    </dgm:pt>
    <dgm:pt modelId="{F4922D8D-1594-41F8-9E82-02C14D459991}">
      <dgm:prSet phldrT="[Text]"/>
      <dgm:spPr/>
      <dgm:t>
        <a:bodyPr/>
        <a:lstStyle/>
        <a:p>
          <a:r>
            <a:rPr lang="en-US" dirty="0" smtClean="0"/>
            <a:t>film</a:t>
          </a:r>
          <a:endParaRPr lang="el-GR" dirty="0"/>
        </a:p>
      </dgm:t>
    </dgm:pt>
    <dgm:pt modelId="{8660D6BD-86B5-47EB-BE4D-4C031FA52F86}" type="parTrans" cxnId="{A6F8E2BE-83C5-4F50-83A1-2987A4719B11}">
      <dgm:prSet/>
      <dgm:spPr/>
      <dgm:t>
        <a:bodyPr/>
        <a:lstStyle/>
        <a:p>
          <a:endParaRPr lang="el-GR"/>
        </a:p>
      </dgm:t>
    </dgm:pt>
    <dgm:pt modelId="{F247B750-DB48-4607-A43D-0DD2E64F7F2C}" type="sibTrans" cxnId="{A6F8E2BE-83C5-4F50-83A1-2987A4719B11}">
      <dgm:prSet/>
      <dgm:spPr/>
      <dgm:t>
        <a:bodyPr/>
        <a:lstStyle/>
        <a:p>
          <a:endParaRPr lang="el-GR"/>
        </a:p>
      </dgm:t>
    </dgm:pt>
    <dgm:pt modelId="{6D1B81DC-5E26-43DF-9475-F3D8CFC90FDF}">
      <dgm:prSet phldrT="[Text]"/>
      <dgm:spPr/>
      <dgm:t>
        <a:bodyPr/>
        <a:lstStyle/>
        <a:p>
          <a:r>
            <a:rPr lang="en-US" dirty="0" smtClean="0"/>
            <a:t>Cross media experience</a:t>
          </a:r>
          <a:endParaRPr lang="el-GR" dirty="0"/>
        </a:p>
      </dgm:t>
    </dgm:pt>
    <dgm:pt modelId="{B8D7C619-E367-492D-90FA-86F0C111869E}" type="sibTrans" cxnId="{04EC0876-F274-44F9-AC30-19041D8A908F}">
      <dgm:prSet/>
      <dgm:spPr/>
      <dgm:t>
        <a:bodyPr/>
        <a:lstStyle/>
        <a:p>
          <a:endParaRPr lang="el-GR"/>
        </a:p>
      </dgm:t>
    </dgm:pt>
    <dgm:pt modelId="{83A7C37C-DCEB-4CF0-A82C-34BE2EFF7348}" type="parTrans" cxnId="{04EC0876-F274-44F9-AC30-19041D8A908F}">
      <dgm:prSet/>
      <dgm:spPr/>
      <dgm:t>
        <a:bodyPr/>
        <a:lstStyle/>
        <a:p>
          <a:endParaRPr lang="el-GR"/>
        </a:p>
      </dgm:t>
    </dgm:pt>
    <dgm:pt modelId="{A227D89E-1C8C-4631-AF48-C2948457ADC4}">
      <dgm:prSet phldrT="[Text]"/>
      <dgm:spPr/>
      <dgm:t>
        <a:bodyPr/>
        <a:lstStyle/>
        <a:p>
          <a:endParaRPr lang="el-GR"/>
        </a:p>
      </dgm:t>
    </dgm:pt>
    <dgm:pt modelId="{1DF9D207-8ED8-4829-90BB-EB82DB69C190}" type="parTrans" cxnId="{8B0348E5-7FA7-4280-9493-F205CE175757}">
      <dgm:prSet/>
      <dgm:spPr/>
      <dgm:t>
        <a:bodyPr/>
        <a:lstStyle/>
        <a:p>
          <a:endParaRPr lang="el-GR"/>
        </a:p>
      </dgm:t>
    </dgm:pt>
    <dgm:pt modelId="{0065C37A-545D-4E4C-80C2-7FBC5100039C}" type="sibTrans" cxnId="{8B0348E5-7FA7-4280-9493-F205CE175757}">
      <dgm:prSet/>
      <dgm:spPr/>
      <dgm:t>
        <a:bodyPr/>
        <a:lstStyle/>
        <a:p>
          <a:endParaRPr lang="el-GR"/>
        </a:p>
      </dgm:t>
    </dgm:pt>
    <dgm:pt modelId="{3523D273-A2B4-4E73-BBDC-5EFC1D308AC2}" type="pres">
      <dgm:prSet presAssocID="{FCB7F5CD-4EED-4FC8-ABC1-6F4CB11BA284}" presName="Name0" presStyleCnt="0">
        <dgm:presLayoutVars>
          <dgm:chMax val="4"/>
          <dgm:resizeHandles val="exact"/>
        </dgm:presLayoutVars>
      </dgm:prSet>
      <dgm:spPr/>
      <dgm:t>
        <a:bodyPr/>
        <a:lstStyle/>
        <a:p>
          <a:endParaRPr lang="el-GR"/>
        </a:p>
      </dgm:t>
    </dgm:pt>
    <dgm:pt modelId="{B8431D8D-9A6B-4997-BC51-475BF8BEBF7C}" type="pres">
      <dgm:prSet presAssocID="{FCB7F5CD-4EED-4FC8-ABC1-6F4CB11BA284}" presName="ellipse" presStyleLbl="trBgShp" presStyleIdx="0" presStyleCnt="1"/>
      <dgm:spPr/>
    </dgm:pt>
    <dgm:pt modelId="{4CB56F36-9146-4E87-A797-69950DFBDA8F}" type="pres">
      <dgm:prSet presAssocID="{FCB7F5CD-4EED-4FC8-ABC1-6F4CB11BA284}" presName="arrow1" presStyleLbl="fgShp" presStyleIdx="0" presStyleCnt="1"/>
      <dgm:spPr/>
    </dgm:pt>
    <dgm:pt modelId="{F6E823AC-424B-406A-8637-4350AD3A3493}" type="pres">
      <dgm:prSet presAssocID="{FCB7F5CD-4EED-4FC8-ABC1-6F4CB11BA284}" presName="rectangle" presStyleLbl="revTx" presStyleIdx="0" presStyleCnt="1" custScaleX="133702" custScaleY="151940" custLinFactNeighborX="-914" custLinFactNeighborY="21340">
        <dgm:presLayoutVars>
          <dgm:bulletEnabled val="1"/>
        </dgm:presLayoutVars>
      </dgm:prSet>
      <dgm:spPr/>
      <dgm:t>
        <a:bodyPr/>
        <a:lstStyle/>
        <a:p>
          <a:endParaRPr lang="el-GR"/>
        </a:p>
      </dgm:t>
    </dgm:pt>
    <dgm:pt modelId="{CD5E76ED-E3C7-4293-8CAF-8C541224706C}" type="pres">
      <dgm:prSet presAssocID="{60A3935B-C0A1-4CA0-9662-E4B9E63C4B4E}" presName="item1" presStyleLbl="node1" presStyleIdx="0" presStyleCnt="3">
        <dgm:presLayoutVars>
          <dgm:bulletEnabled val="1"/>
        </dgm:presLayoutVars>
      </dgm:prSet>
      <dgm:spPr/>
      <dgm:t>
        <a:bodyPr/>
        <a:lstStyle/>
        <a:p>
          <a:endParaRPr lang="el-GR"/>
        </a:p>
      </dgm:t>
    </dgm:pt>
    <dgm:pt modelId="{D83354D9-7266-4F65-8784-744BA0BEF41E}" type="pres">
      <dgm:prSet presAssocID="{F4922D8D-1594-41F8-9E82-02C14D459991}" presName="item2" presStyleLbl="node1" presStyleIdx="1" presStyleCnt="3">
        <dgm:presLayoutVars>
          <dgm:bulletEnabled val="1"/>
        </dgm:presLayoutVars>
      </dgm:prSet>
      <dgm:spPr/>
      <dgm:t>
        <a:bodyPr/>
        <a:lstStyle/>
        <a:p>
          <a:endParaRPr lang="el-GR"/>
        </a:p>
      </dgm:t>
    </dgm:pt>
    <dgm:pt modelId="{6FCF2BF4-206F-4DDD-8E67-655B423733EE}" type="pres">
      <dgm:prSet presAssocID="{6D1B81DC-5E26-43DF-9475-F3D8CFC90FDF}" presName="item3" presStyleLbl="node1" presStyleIdx="2" presStyleCnt="3">
        <dgm:presLayoutVars>
          <dgm:bulletEnabled val="1"/>
        </dgm:presLayoutVars>
      </dgm:prSet>
      <dgm:spPr/>
      <dgm:t>
        <a:bodyPr/>
        <a:lstStyle/>
        <a:p>
          <a:endParaRPr lang="el-GR"/>
        </a:p>
      </dgm:t>
    </dgm:pt>
    <dgm:pt modelId="{6FF2D05D-9F61-468D-85A5-D36706A31948}" type="pres">
      <dgm:prSet presAssocID="{FCB7F5CD-4EED-4FC8-ABC1-6F4CB11BA284}" presName="funnel" presStyleLbl="trAlignAcc1" presStyleIdx="0" presStyleCnt="1"/>
      <dgm:spPr/>
    </dgm:pt>
  </dgm:ptLst>
  <dgm:cxnLst>
    <dgm:cxn modelId="{FFB2EF9E-3FD5-4AE2-ABE7-A6DFE0C4E0D2}" type="presOf" srcId="{FCB7F5CD-4EED-4FC8-ABC1-6F4CB11BA284}" destId="{3523D273-A2B4-4E73-BBDC-5EFC1D308AC2}" srcOrd="0" destOrd="0" presId="urn:microsoft.com/office/officeart/2005/8/layout/funnel1"/>
    <dgm:cxn modelId="{04EC0876-F274-44F9-AC30-19041D8A908F}" srcId="{FCB7F5CD-4EED-4FC8-ABC1-6F4CB11BA284}" destId="{6D1B81DC-5E26-43DF-9475-F3D8CFC90FDF}" srcOrd="3" destOrd="0" parTransId="{83A7C37C-DCEB-4CF0-A82C-34BE2EFF7348}" sibTransId="{B8D7C619-E367-492D-90FA-86F0C111869E}"/>
    <dgm:cxn modelId="{023D7261-BDC4-4F8A-BACF-6E6A226F3925}" srcId="{FCB7F5CD-4EED-4FC8-ABC1-6F4CB11BA284}" destId="{60A3935B-C0A1-4CA0-9662-E4B9E63C4B4E}" srcOrd="1" destOrd="0" parTransId="{CF8BDBE3-5686-4F0B-B394-DA87AE86CC28}" sibTransId="{374D12C4-1167-4DFB-B1F1-B484858029C3}"/>
    <dgm:cxn modelId="{4444C08B-D170-4025-94C1-FFF26C4AB515}" type="presOf" srcId="{60A3935B-C0A1-4CA0-9662-E4B9E63C4B4E}" destId="{D83354D9-7266-4F65-8784-744BA0BEF41E}" srcOrd="0" destOrd="0" presId="urn:microsoft.com/office/officeart/2005/8/layout/funnel1"/>
    <dgm:cxn modelId="{2D839DFD-A834-4BBE-BD5F-AE1D16F1A158}" type="presOf" srcId="{6D1B81DC-5E26-43DF-9475-F3D8CFC90FDF}" destId="{F6E823AC-424B-406A-8637-4350AD3A3493}" srcOrd="0" destOrd="0" presId="urn:microsoft.com/office/officeart/2005/8/layout/funnel1"/>
    <dgm:cxn modelId="{F1566542-D824-4C62-921A-BA74A84AAEAA}" type="presOf" srcId="{5CBD86D9-9C30-41CB-8193-E972F8381087}" destId="{6FCF2BF4-206F-4DDD-8E67-655B423733EE}" srcOrd="0" destOrd="0" presId="urn:microsoft.com/office/officeart/2005/8/layout/funnel1"/>
    <dgm:cxn modelId="{4B9B4208-BDA5-4770-AF77-86E5EBA803EE}" type="presOf" srcId="{F4922D8D-1594-41F8-9E82-02C14D459991}" destId="{CD5E76ED-E3C7-4293-8CAF-8C541224706C}" srcOrd="0" destOrd="0" presId="urn:microsoft.com/office/officeart/2005/8/layout/funnel1"/>
    <dgm:cxn modelId="{A6F8E2BE-83C5-4F50-83A1-2987A4719B11}" srcId="{FCB7F5CD-4EED-4FC8-ABC1-6F4CB11BA284}" destId="{F4922D8D-1594-41F8-9E82-02C14D459991}" srcOrd="2" destOrd="0" parTransId="{8660D6BD-86B5-47EB-BE4D-4C031FA52F86}" sibTransId="{F247B750-DB48-4607-A43D-0DD2E64F7F2C}"/>
    <dgm:cxn modelId="{3E841ACC-3BAA-4A16-8F6A-18D4B1DFD9F3}" srcId="{FCB7F5CD-4EED-4FC8-ABC1-6F4CB11BA284}" destId="{5CBD86D9-9C30-41CB-8193-E972F8381087}" srcOrd="0" destOrd="0" parTransId="{D8460B08-AC40-412C-9B55-96E21160C30B}" sibTransId="{7B8BD012-4CF2-494F-B670-CE493CE6CEED}"/>
    <dgm:cxn modelId="{8B0348E5-7FA7-4280-9493-F205CE175757}" srcId="{FCB7F5CD-4EED-4FC8-ABC1-6F4CB11BA284}" destId="{A227D89E-1C8C-4631-AF48-C2948457ADC4}" srcOrd="4" destOrd="0" parTransId="{1DF9D207-8ED8-4829-90BB-EB82DB69C190}" sibTransId="{0065C37A-545D-4E4C-80C2-7FBC5100039C}"/>
    <dgm:cxn modelId="{DFACA502-1A9D-4CFC-8405-3F6121D9D864}" type="presParOf" srcId="{3523D273-A2B4-4E73-BBDC-5EFC1D308AC2}" destId="{B8431D8D-9A6B-4997-BC51-475BF8BEBF7C}" srcOrd="0" destOrd="0" presId="urn:microsoft.com/office/officeart/2005/8/layout/funnel1"/>
    <dgm:cxn modelId="{185E8378-91DF-4154-9DC3-CA1284D4CBE2}" type="presParOf" srcId="{3523D273-A2B4-4E73-BBDC-5EFC1D308AC2}" destId="{4CB56F36-9146-4E87-A797-69950DFBDA8F}" srcOrd="1" destOrd="0" presId="urn:microsoft.com/office/officeart/2005/8/layout/funnel1"/>
    <dgm:cxn modelId="{CC7FB37A-D92C-491B-9077-45F08DA3D2E5}" type="presParOf" srcId="{3523D273-A2B4-4E73-BBDC-5EFC1D308AC2}" destId="{F6E823AC-424B-406A-8637-4350AD3A3493}" srcOrd="2" destOrd="0" presId="urn:microsoft.com/office/officeart/2005/8/layout/funnel1"/>
    <dgm:cxn modelId="{9D4555BF-B9A1-4D7C-BAFA-05DACB0B7F95}" type="presParOf" srcId="{3523D273-A2B4-4E73-BBDC-5EFC1D308AC2}" destId="{CD5E76ED-E3C7-4293-8CAF-8C541224706C}" srcOrd="3" destOrd="0" presId="urn:microsoft.com/office/officeart/2005/8/layout/funnel1"/>
    <dgm:cxn modelId="{4576747A-F03F-47A9-B58D-17798C1E47E8}" type="presParOf" srcId="{3523D273-A2B4-4E73-BBDC-5EFC1D308AC2}" destId="{D83354D9-7266-4F65-8784-744BA0BEF41E}" srcOrd="4" destOrd="0" presId="urn:microsoft.com/office/officeart/2005/8/layout/funnel1"/>
    <dgm:cxn modelId="{3D7ED0DD-7438-41F3-A995-39935D1E0646}" type="presParOf" srcId="{3523D273-A2B4-4E73-BBDC-5EFC1D308AC2}" destId="{6FCF2BF4-206F-4DDD-8E67-655B423733EE}" srcOrd="5" destOrd="0" presId="urn:microsoft.com/office/officeart/2005/8/layout/funnel1"/>
    <dgm:cxn modelId="{AAA18ACD-38D5-421C-A7DB-A89628C2553E}" type="presParOf" srcId="{3523D273-A2B4-4E73-BBDC-5EFC1D308AC2}" destId="{6FF2D05D-9F61-468D-85A5-D36706A31948}" srcOrd="6" destOrd="0" presId="urn:microsoft.com/office/officeart/2005/8/layout/funnel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CDC6D15-2717-46CE-9F4E-421F89AFE719}" type="doc">
      <dgm:prSet loTypeId="urn:microsoft.com/office/officeart/2005/8/layout/cycle5" loCatId="cycle" qsTypeId="urn:microsoft.com/office/officeart/2005/8/quickstyle/simple1" qsCatId="simple" csTypeId="urn:microsoft.com/office/officeart/2005/8/colors/colorful1" csCatId="colorful" phldr="1"/>
      <dgm:spPr/>
      <dgm:t>
        <a:bodyPr/>
        <a:lstStyle/>
        <a:p>
          <a:endParaRPr lang="el-GR"/>
        </a:p>
      </dgm:t>
    </dgm:pt>
    <dgm:pt modelId="{40EEECD6-7614-4A8C-B2CB-625681BCA6B2}">
      <dgm:prSet phldrT="[Κείμενο]"/>
      <dgm:spPr/>
      <dgm:t>
        <a:bodyPr/>
        <a:lstStyle/>
        <a:p>
          <a:r>
            <a:rPr lang="en-US" dirty="0" smtClean="0"/>
            <a:t>Introduction</a:t>
          </a:r>
          <a:endParaRPr lang="el-GR" dirty="0"/>
        </a:p>
      </dgm:t>
    </dgm:pt>
    <dgm:pt modelId="{74F4E937-0E3B-46A8-A187-0F234F942B8E}" type="parTrans" cxnId="{532FEBAC-1D45-40C7-AE21-2B4D3B0A238C}">
      <dgm:prSet/>
      <dgm:spPr/>
      <dgm:t>
        <a:bodyPr/>
        <a:lstStyle/>
        <a:p>
          <a:endParaRPr lang="el-GR"/>
        </a:p>
      </dgm:t>
    </dgm:pt>
    <dgm:pt modelId="{4D62850C-3DAF-45CE-B6AE-0B18D75E4848}" type="sibTrans" cxnId="{532FEBAC-1D45-40C7-AE21-2B4D3B0A238C}">
      <dgm:prSet/>
      <dgm:spPr/>
      <dgm:t>
        <a:bodyPr/>
        <a:lstStyle/>
        <a:p>
          <a:endParaRPr lang="el-GR" dirty="0"/>
        </a:p>
      </dgm:t>
    </dgm:pt>
    <dgm:pt modelId="{26E5BDD0-BD5C-468B-87F4-B23335E2C332}">
      <dgm:prSet phldrT="[Κείμενο]"/>
      <dgm:spPr/>
      <dgm:t>
        <a:bodyPr/>
        <a:lstStyle/>
        <a:p>
          <a:r>
            <a:rPr lang="en-US" dirty="0" smtClean="0"/>
            <a:t>Journalism</a:t>
          </a:r>
          <a:endParaRPr lang="el-GR" dirty="0"/>
        </a:p>
      </dgm:t>
    </dgm:pt>
    <dgm:pt modelId="{402C3256-DC11-4F72-8A27-8326A506330F}" type="parTrans" cxnId="{4D13ECDF-AD94-4847-8D67-D811BD4B7E15}">
      <dgm:prSet/>
      <dgm:spPr/>
      <dgm:t>
        <a:bodyPr/>
        <a:lstStyle/>
        <a:p>
          <a:endParaRPr lang="el-GR"/>
        </a:p>
      </dgm:t>
    </dgm:pt>
    <dgm:pt modelId="{12B96B4C-EFA2-4FB1-BF40-665A307B5404}" type="sibTrans" cxnId="{4D13ECDF-AD94-4847-8D67-D811BD4B7E15}">
      <dgm:prSet/>
      <dgm:spPr/>
      <dgm:t>
        <a:bodyPr/>
        <a:lstStyle/>
        <a:p>
          <a:endParaRPr lang="el-GR" dirty="0"/>
        </a:p>
      </dgm:t>
    </dgm:pt>
    <dgm:pt modelId="{8FCF27E0-CDC5-47E1-AA4E-A1BD06D745CE}">
      <dgm:prSet phldrT="[Κείμενο]"/>
      <dgm:spPr/>
      <dgm:t>
        <a:bodyPr/>
        <a:lstStyle/>
        <a:p>
          <a:r>
            <a:rPr lang="en-US" dirty="0" smtClean="0"/>
            <a:t>Conclusions</a:t>
          </a:r>
          <a:endParaRPr lang="el-GR" dirty="0"/>
        </a:p>
      </dgm:t>
    </dgm:pt>
    <dgm:pt modelId="{57F40A9D-2E94-431F-AEBA-EDA48AACE2F8}" type="parTrans" cxnId="{54429E7C-9CE8-418C-B934-2AE44015C569}">
      <dgm:prSet/>
      <dgm:spPr/>
      <dgm:t>
        <a:bodyPr/>
        <a:lstStyle/>
        <a:p>
          <a:endParaRPr lang="el-GR"/>
        </a:p>
      </dgm:t>
    </dgm:pt>
    <dgm:pt modelId="{74F504D3-0C4F-44A7-895C-705F6B6CA193}" type="sibTrans" cxnId="{54429E7C-9CE8-418C-B934-2AE44015C569}">
      <dgm:prSet/>
      <dgm:spPr/>
      <dgm:t>
        <a:bodyPr/>
        <a:lstStyle/>
        <a:p>
          <a:endParaRPr lang="el-GR" dirty="0"/>
        </a:p>
      </dgm:t>
    </dgm:pt>
    <dgm:pt modelId="{17B6DBB3-F72A-4822-B942-DC506C38B0C7}">
      <dgm:prSet/>
      <dgm:spPr/>
      <dgm:t>
        <a:bodyPr/>
        <a:lstStyle/>
        <a:p>
          <a:r>
            <a:rPr lang="en-US" dirty="0" smtClean="0"/>
            <a:t>Marketing</a:t>
          </a:r>
          <a:endParaRPr lang="el-GR" dirty="0"/>
        </a:p>
      </dgm:t>
    </dgm:pt>
    <dgm:pt modelId="{A2B84BB6-3442-41EB-BD7C-98FB1302D1E7}" type="parTrans" cxnId="{5AB44316-4D70-4938-838E-51AA1178586D}">
      <dgm:prSet/>
      <dgm:spPr/>
      <dgm:t>
        <a:bodyPr/>
        <a:lstStyle/>
        <a:p>
          <a:endParaRPr lang="el-GR"/>
        </a:p>
      </dgm:t>
    </dgm:pt>
    <dgm:pt modelId="{0B62C22B-4926-4AF6-BBA4-AB9399A0F8EA}" type="sibTrans" cxnId="{5AB44316-4D70-4938-838E-51AA1178586D}">
      <dgm:prSet/>
      <dgm:spPr/>
      <dgm:t>
        <a:bodyPr/>
        <a:lstStyle/>
        <a:p>
          <a:endParaRPr lang="el-GR" dirty="0"/>
        </a:p>
      </dgm:t>
    </dgm:pt>
    <dgm:pt modelId="{6C109B4E-9A03-4E70-B759-075F0F9A504D}">
      <dgm:prSet/>
      <dgm:spPr/>
      <dgm:t>
        <a:bodyPr/>
        <a:lstStyle/>
        <a:p>
          <a:r>
            <a:rPr lang="en-US" dirty="0" smtClean="0"/>
            <a:t>Culture</a:t>
          </a:r>
          <a:endParaRPr lang="el-GR" dirty="0"/>
        </a:p>
      </dgm:t>
    </dgm:pt>
    <dgm:pt modelId="{026D367E-DB7A-4A6F-97EC-B71A1DDAF106}" type="parTrans" cxnId="{A904F274-BB69-46FC-910A-34BAC49036EA}">
      <dgm:prSet/>
      <dgm:spPr/>
      <dgm:t>
        <a:bodyPr/>
        <a:lstStyle/>
        <a:p>
          <a:endParaRPr lang="el-GR"/>
        </a:p>
      </dgm:t>
    </dgm:pt>
    <dgm:pt modelId="{07F5C505-BE38-43ED-8F7D-6B03849A926C}" type="sibTrans" cxnId="{A904F274-BB69-46FC-910A-34BAC49036EA}">
      <dgm:prSet/>
      <dgm:spPr/>
      <dgm:t>
        <a:bodyPr/>
        <a:lstStyle/>
        <a:p>
          <a:endParaRPr lang="el-GR" dirty="0"/>
        </a:p>
      </dgm:t>
    </dgm:pt>
    <dgm:pt modelId="{46045E32-878A-47CF-B23E-1842B0BBF20B}">
      <dgm:prSet/>
      <dgm:spPr/>
      <dgm:t>
        <a:bodyPr/>
        <a:lstStyle/>
        <a:p>
          <a:r>
            <a:rPr lang="en-US" dirty="0" smtClean="0"/>
            <a:t>Education</a:t>
          </a:r>
          <a:endParaRPr lang="el-GR" dirty="0"/>
        </a:p>
      </dgm:t>
    </dgm:pt>
    <dgm:pt modelId="{DB55DE3C-A41C-4A0E-BADA-37FF4B1D71CD}" type="parTrans" cxnId="{2C3A76E6-BA8B-40A8-8255-A665B2AF598C}">
      <dgm:prSet/>
      <dgm:spPr/>
      <dgm:t>
        <a:bodyPr/>
        <a:lstStyle/>
        <a:p>
          <a:endParaRPr lang="el-GR"/>
        </a:p>
      </dgm:t>
    </dgm:pt>
    <dgm:pt modelId="{DF5F23FA-CC41-442B-8E30-3980A68575DA}" type="sibTrans" cxnId="{2C3A76E6-BA8B-40A8-8255-A665B2AF598C}">
      <dgm:prSet/>
      <dgm:spPr/>
      <dgm:t>
        <a:bodyPr/>
        <a:lstStyle/>
        <a:p>
          <a:endParaRPr lang="el-GR"/>
        </a:p>
      </dgm:t>
    </dgm:pt>
    <dgm:pt modelId="{F694FCAF-1BFC-4A42-A2BE-DBD6B336127D}">
      <dgm:prSet custT="1"/>
      <dgm:spPr/>
      <dgm:t>
        <a:bodyPr/>
        <a:lstStyle/>
        <a:p>
          <a:r>
            <a:rPr lang="en-US" sz="3600" b="1" dirty="0" smtClean="0"/>
            <a:t>Games</a:t>
          </a:r>
          <a:endParaRPr lang="el-GR" sz="3600" b="1" dirty="0"/>
        </a:p>
      </dgm:t>
    </dgm:pt>
    <dgm:pt modelId="{E183D62B-8899-419C-8271-E0BBA594140D}" type="parTrans" cxnId="{08FE3A08-D6E8-42AC-BCB9-8649755927A8}">
      <dgm:prSet/>
      <dgm:spPr/>
      <dgm:t>
        <a:bodyPr/>
        <a:lstStyle/>
        <a:p>
          <a:endParaRPr lang="el-GR"/>
        </a:p>
      </dgm:t>
    </dgm:pt>
    <dgm:pt modelId="{DCADB4BB-B6A2-4513-9D56-D3A0F66217C7}" type="sibTrans" cxnId="{08FE3A08-D6E8-42AC-BCB9-8649755927A8}">
      <dgm:prSet/>
      <dgm:spPr/>
      <dgm:t>
        <a:bodyPr/>
        <a:lstStyle/>
        <a:p>
          <a:endParaRPr lang="el-GR"/>
        </a:p>
      </dgm:t>
    </dgm:pt>
    <dgm:pt modelId="{8D278FC8-1EC3-4A27-AED7-84895AAB42F7}" type="pres">
      <dgm:prSet presAssocID="{ACDC6D15-2717-46CE-9F4E-421F89AFE719}" presName="cycle" presStyleCnt="0">
        <dgm:presLayoutVars>
          <dgm:dir/>
          <dgm:resizeHandles val="exact"/>
        </dgm:presLayoutVars>
      </dgm:prSet>
      <dgm:spPr/>
      <dgm:t>
        <a:bodyPr/>
        <a:lstStyle/>
        <a:p>
          <a:endParaRPr lang="el-GR"/>
        </a:p>
      </dgm:t>
    </dgm:pt>
    <dgm:pt modelId="{D906296C-43DA-47AE-BC68-1179D441D759}" type="pres">
      <dgm:prSet presAssocID="{40EEECD6-7614-4A8C-B2CB-625681BCA6B2}" presName="node" presStyleLbl="node1" presStyleIdx="0" presStyleCnt="7" custRadScaleRad="100124" custRadScaleInc="-5914">
        <dgm:presLayoutVars>
          <dgm:bulletEnabled val="1"/>
        </dgm:presLayoutVars>
      </dgm:prSet>
      <dgm:spPr/>
      <dgm:t>
        <a:bodyPr/>
        <a:lstStyle/>
        <a:p>
          <a:endParaRPr lang="el-GR"/>
        </a:p>
      </dgm:t>
    </dgm:pt>
    <dgm:pt modelId="{A1DFDA63-66AD-4807-9567-40D7E8E80D7D}" type="pres">
      <dgm:prSet presAssocID="{40EEECD6-7614-4A8C-B2CB-625681BCA6B2}" presName="spNode" presStyleCnt="0"/>
      <dgm:spPr/>
      <dgm:t>
        <a:bodyPr/>
        <a:lstStyle/>
        <a:p>
          <a:endParaRPr lang="el-GR"/>
        </a:p>
      </dgm:t>
    </dgm:pt>
    <dgm:pt modelId="{4C86D7D4-9A89-4D5E-B7D3-FF1AD4179233}" type="pres">
      <dgm:prSet presAssocID="{4D62850C-3DAF-45CE-B6AE-0B18D75E4848}" presName="sibTrans" presStyleLbl="sibTrans1D1" presStyleIdx="0" presStyleCnt="7"/>
      <dgm:spPr/>
      <dgm:t>
        <a:bodyPr/>
        <a:lstStyle/>
        <a:p>
          <a:endParaRPr lang="el-GR"/>
        </a:p>
      </dgm:t>
    </dgm:pt>
    <dgm:pt modelId="{B6C3861A-C802-4937-A775-438172E4E149}" type="pres">
      <dgm:prSet presAssocID="{F694FCAF-1BFC-4A42-A2BE-DBD6B336127D}" presName="node" presStyleLbl="node1" presStyleIdx="1" presStyleCnt="7" custAng="20834936" custScaleX="159835" custScaleY="184498" custRadScaleRad="93344" custRadScaleInc="7326">
        <dgm:presLayoutVars>
          <dgm:bulletEnabled val="1"/>
        </dgm:presLayoutVars>
      </dgm:prSet>
      <dgm:spPr/>
      <dgm:t>
        <a:bodyPr/>
        <a:lstStyle/>
        <a:p>
          <a:endParaRPr lang="el-GR"/>
        </a:p>
      </dgm:t>
    </dgm:pt>
    <dgm:pt modelId="{DECC2882-EAAE-47DD-9B02-A55E00F2DAA2}" type="pres">
      <dgm:prSet presAssocID="{F694FCAF-1BFC-4A42-A2BE-DBD6B336127D}" presName="spNode" presStyleCnt="0"/>
      <dgm:spPr/>
    </dgm:pt>
    <dgm:pt modelId="{865E0F5E-8D0B-458F-B98D-700426DC674D}" type="pres">
      <dgm:prSet presAssocID="{DCADB4BB-B6A2-4513-9D56-D3A0F66217C7}" presName="sibTrans" presStyleLbl="sibTrans1D1" presStyleIdx="1" presStyleCnt="7"/>
      <dgm:spPr/>
      <dgm:t>
        <a:bodyPr/>
        <a:lstStyle/>
        <a:p>
          <a:endParaRPr lang="el-GR"/>
        </a:p>
      </dgm:t>
    </dgm:pt>
    <dgm:pt modelId="{68EA9D89-1A4C-44C4-8F8C-A040E74CC1A0}" type="pres">
      <dgm:prSet presAssocID="{17B6DBB3-F72A-4822-B942-DC506C38B0C7}" presName="node" presStyleLbl="node1" presStyleIdx="2" presStyleCnt="7">
        <dgm:presLayoutVars>
          <dgm:bulletEnabled val="1"/>
        </dgm:presLayoutVars>
      </dgm:prSet>
      <dgm:spPr/>
      <dgm:t>
        <a:bodyPr/>
        <a:lstStyle/>
        <a:p>
          <a:endParaRPr lang="el-GR"/>
        </a:p>
      </dgm:t>
    </dgm:pt>
    <dgm:pt modelId="{46F31CF8-0335-4D37-92D5-AFA6CE4AA8AF}" type="pres">
      <dgm:prSet presAssocID="{17B6DBB3-F72A-4822-B942-DC506C38B0C7}" presName="spNode" presStyleCnt="0"/>
      <dgm:spPr/>
      <dgm:t>
        <a:bodyPr/>
        <a:lstStyle/>
        <a:p>
          <a:endParaRPr lang="el-GR"/>
        </a:p>
      </dgm:t>
    </dgm:pt>
    <dgm:pt modelId="{F1A4F038-BAC0-47AF-A29D-391722CEC2F1}" type="pres">
      <dgm:prSet presAssocID="{0B62C22B-4926-4AF6-BBA4-AB9399A0F8EA}" presName="sibTrans" presStyleLbl="sibTrans1D1" presStyleIdx="2" presStyleCnt="7"/>
      <dgm:spPr/>
      <dgm:t>
        <a:bodyPr/>
        <a:lstStyle/>
        <a:p>
          <a:endParaRPr lang="el-GR"/>
        </a:p>
      </dgm:t>
    </dgm:pt>
    <dgm:pt modelId="{3130723F-02D5-4B5D-A550-30D0F8799331}" type="pres">
      <dgm:prSet presAssocID="{26E5BDD0-BD5C-468B-87F4-B23335E2C332}" presName="node" presStyleLbl="node1" presStyleIdx="3" presStyleCnt="7">
        <dgm:presLayoutVars>
          <dgm:bulletEnabled val="1"/>
        </dgm:presLayoutVars>
      </dgm:prSet>
      <dgm:spPr/>
      <dgm:t>
        <a:bodyPr/>
        <a:lstStyle/>
        <a:p>
          <a:endParaRPr lang="el-GR"/>
        </a:p>
      </dgm:t>
    </dgm:pt>
    <dgm:pt modelId="{48313FA7-8BFA-41D9-B3A9-9ED6D6DE5223}" type="pres">
      <dgm:prSet presAssocID="{26E5BDD0-BD5C-468B-87F4-B23335E2C332}" presName="spNode" presStyleCnt="0"/>
      <dgm:spPr/>
      <dgm:t>
        <a:bodyPr/>
        <a:lstStyle/>
        <a:p>
          <a:endParaRPr lang="el-GR"/>
        </a:p>
      </dgm:t>
    </dgm:pt>
    <dgm:pt modelId="{C523005E-6023-433C-B9D9-98ACED21DCAF}" type="pres">
      <dgm:prSet presAssocID="{12B96B4C-EFA2-4FB1-BF40-665A307B5404}" presName="sibTrans" presStyleLbl="sibTrans1D1" presStyleIdx="3" presStyleCnt="7"/>
      <dgm:spPr/>
      <dgm:t>
        <a:bodyPr/>
        <a:lstStyle/>
        <a:p>
          <a:endParaRPr lang="el-GR"/>
        </a:p>
      </dgm:t>
    </dgm:pt>
    <dgm:pt modelId="{1AE9233A-ACF5-4427-82F3-6A9A95BE60EA}" type="pres">
      <dgm:prSet presAssocID="{6C109B4E-9A03-4E70-B759-075F0F9A504D}" presName="node" presStyleLbl="node1" presStyleIdx="4" presStyleCnt="7">
        <dgm:presLayoutVars>
          <dgm:bulletEnabled val="1"/>
        </dgm:presLayoutVars>
      </dgm:prSet>
      <dgm:spPr/>
      <dgm:t>
        <a:bodyPr/>
        <a:lstStyle/>
        <a:p>
          <a:endParaRPr lang="el-GR"/>
        </a:p>
      </dgm:t>
    </dgm:pt>
    <dgm:pt modelId="{ADB9DA95-5A2E-45AA-AFF6-3AFB4ABE9231}" type="pres">
      <dgm:prSet presAssocID="{6C109B4E-9A03-4E70-B759-075F0F9A504D}" presName="spNode" presStyleCnt="0"/>
      <dgm:spPr/>
      <dgm:t>
        <a:bodyPr/>
        <a:lstStyle/>
        <a:p>
          <a:endParaRPr lang="el-GR"/>
        </a:p>
      </dgm:t>
    </dgm:pt>
    <dgm:pt modelId="{2EB69324-CC8D-4AC6-A53D-B441B9AE33FE}" type="pres">
      <dgm:prSet presAssocID="{07F5C505-BE38-43ED-8F7D-6B03849A926C}" presName="sibTrans" presStyleLbl="sibTrans1D1" presStyleIdx="4" presStyleCnt="7"/>
      <dgm:spPr/>
      <dgm:t>
        <a:bodyPr/>
        <a:lstStyle/>
        <a:p>
          <a:endParaRPr lang="el-GR"/>
        </a:p>
      </dgm:t>
    </dgm:pt>
    <dgm:pt modelId="{924CE620-63EF-453C-984A-E844678A103B}" type="pres">
      <dgm:prSet presAssocID="{46045E32-878A-47CF-B23E-1842B0BBF20B}" presName="node" presStyleLbl="node1" presStyleIdx="5" presStyleCnt="7">
        <dgm:presLayoutVars>
          <dgm:bulletEnabled val="1"/>
        </dgm:presLayoutVars>
      </dgm:prSet>
      <dgm:spPr/>
      <dgm:t>
        <a:bodyPr/>
        <a:lstStyle/>
        <a:p>
          <a:endParaRPr lang="el-GR"/>
        </a:p>
      </dgm:t>
    </dgm:pt>
    <dgm:pt modelId="{1A860E4F-A4D5-483D-B801-6FE74D13A1ED}" type="pres">
      <dgm:prSet presAssocID="{46045E32-878A-47CF-B23E-1842B0BBF20B}" presName="spNode" presStyleCnt="0"/>
      <dgm:spPr/>
    </dgm:pt>
    <dgm:pt modelId="{6316302B-2E4B-4AC1-A33F-9531919C2D1D}" type="pres">
      <dgm:prSet presAssocID="{DF5F23FA-CC41-442B-8E30-3980A68575DA}" presName="sibTrans" presStyleLbl="sibTrans1D1" presStyleIdx="5" presStyleCnt="7"/>
      <dgm:spPr/>
      <dgm:t>
        <a:bodyPr/>
        <a:lstStyle/>
        <a:p>
          <a:endParaRPr lang="el-GR"/>
        </a:p>
      </dgm:t>
    </dgm:pt>
    <dgm:pt modelId="{204C55FF-AEE2-4211-A6A9-3EB24C7ED797}" type="pres">
      <dgm:prSet presAssocID="{8FCF27E0-CDC5-47E1-AA4E-A1BD06D745CE}" presName="node" presStyleLbl="node1" presStyleIdx="6" presStyleCnt="7">
        <dgm:presLayoutVars>
          <dgm:bulletEnabled val="1"/>
        </dgm:presLayoutVars>
      </dgm:prSet>
      <dgm:spPr/>
      <dgm:t>
        <a:bodyPr/>
        <a:lstStyle/>
        <a:p>
          <a:endParaRPr lang="el-GR"/>
        </a:p>
      </dgm:t>
    </dgm:pt>
    <dgm:pt modelId="{3C3889B8-77FE-40F1-A458-B57BFAA641F4}" type="pres">
      <dgm:prSet presAssocID="{8FCF27E0-CDC5-47E1-AA4E-A1BD06D745CE}" presName="spNode" presStyleCnt="0"/>
      <dgm:spPr/>
      <dgm:t>
        <a:bodyPr/>
        <a:lstStyle/>
        <a:p>
          <a:endParaRPr lang="el-GR"/>
        </a:p>
      </dgm:t>
    </dgm:pt>
    <dgm:pt modelId="{6E5904DE-08AF-440A-9A04-59C9B80C380B}" type="pres">
      <dgm:prSet presAssocID="{74F504D3-0C4F-44A7-895C-705F6B6CA193}" presName="sibTrans" presStyleLbl="sibTrans1D1" presStyleIdx="6" presStyleCnt="7"/>
      <dgm:spPr/>
      <dgm:t>
        <a:bodyPr/>
        <a:lstStyle/>
        <a:p>
          <a:endParaRPr lang="el-GR"/>
        </a:p>
      </dgm:t>
    </dgm:pt>
  </dgm:ptLst>
  <dgm:cxnLst>
    <dgm:cxn modelId="{85C49F55-4717-4F9C-B3F3-EEAFE60D4E60}" type="presOf" srcId="{07F5C505-BE38-43ED-8F7D-6B03849A926C}" destId="{2EB69324-CC8D-4AC6-A53D-B441B9AE33FE}" srcOrd="0" destOrd="0" presId="urn:microsoft.com/office/officeart/2005/8/layout/cycle5"/>
    <dgm:cxn modelId="{06F5D161-834A-4BCC-980C-757A54ECA240}" type="presOf" srcId="{17B6DBB3-F72A-4822-B942-DC506C38B0C7}" destId="{68EA9D89-1A4C-44C4-8F8C-A040E74CC1A0}" srcOrd="0" destOrd="0" presId="urn:microsoft.com/office/officeart/2005/8/layout/cycle5"/>
    <dgm:cxn modelId="{92A869E6-DFB6-479E-9727-D56C47B1C0BD}" type="presOf" srcId="{12B96B4C-EFA2-4FB1-BF40-665A307B5404}" destId="{C523005E-6023-433C-B9D9-98ACED21DCAF}" srcOrd="0" destOrd="0" presId="urn:microsoft.com/office/officeart/2005/8/layout/cycle5"/>
    <dgm:cxn modelId="{F5EDBE9C-1B85-4157-A5DB-569F582AB24D}" type="presOf" srcId="{ACDC6D15-2717-46CE-9F4E-421F89AFE719}" destId="{8D278FC8-1EC3-4A27-AED7-84895AAB42F7}" srcOrd="0" destOrd="0" presId="urn:microsoft.com/office/officeart/2005/8/layout/cycle5"/>
    <dgm:cxn modelId="{2C3A76E6-BA8B-40A8-8255-A665B2AF598C}" srcId="{ACDC6D15-2717-46CE-9F4E-421F89AFE719}" destId="{46045E32-878A-47CF-B23E-1842B0BBF20B}" srcOrd="5" destOrd="0" parTransId="{DB55DE3C-A41C-4A0E-BADA-37FF4B1D71CD}" sibTransId="{DF5F23FA-CC41-442B-8E30-3980A68575DA}"/>
    <dgm:cxn modelId="{54CE544F-5804-44ED-8D13-026000277677}" type="presOf" srcId="{6C109B4E-9A03-4E70-B759-075F0F9A504D}" destId="{1AE9233A-ACF5-4427-82F3-6A9A95BE60EA}" srcOrd="0" destOrd="0" presId="urn:microsoft.com/office/officeart/2005/8/layout/cycle5"/>
    <dgm:cxn modelId="{4D13ECDF-AD94-4847-8D67-D811BD4B7E15}" srcId="{ACDC6D15-2717-46CE-9F4E-421F89AFE719}" destId="{26E5BDD0-BD5C-468B-87F4-B23335E2C332}" srcOrd="3" destOrd="0" parTransId="{402C3256-DC11-4F72-8A27-8326A506330F}" sibTransId="{12B96B4C-EFA2-4FB1-BF40-665A307B5404}"/>
    <dgm:cxn modelId="{7BA482C9-ABAA-4405-831E-CDD09EE5A07B}" type="presOf" srcId="{40EEECD6-7614-4A8C-B2CB-625681BCA6B2}" destId="{D906296C-43DA-47AE-BC68-1179D441D759}" srcOrd="0" destOrd="0" presId="urn:microsoft.com/office/officeart/2005/8/layout/cycle5"/>
    <dgm:cxn modelId="{E83E3B8E-1DA8-46C2-91F0-0023BEF67D0E}" type="presOf" srcId="{74F504D3-0C4F-44A7-895C-705F6B6CA193}" destId="{6E5904DE-08AF-440A-9A04-59C9B80C380B}" srcOrd="0" destOrd="0" presId="urn:microsoft.com/office/officeart/2005/8/layout/cycle5"/>
    <dgm:cxn modelId="{A904F274-BB69-46FC-910A-34BAC49036EA}" srcId="{ACDC6D15-2717-46CE-9F4E-421F89AFE719}" destId="{6C109B4E-9A03-4E70-B759-075F0F9A504D}" srcOrd="4" destOrd="0" parTransId="{026D367E-DB7A-4A6F-97EC-B71A1DDAF106}" sibTransId="{07F5C505-BE38-43ED-8F7D-6B03849A926C}"/>
    <dgm:cxn modelId="{68C2AC45-8EAF-4BF3-A850-A21917152D56}" type="presOf" srcId="{4D62850C-3DAF-45CE-B6AE-0B18D75E4848}" destId="{4C86D7D4-9A89-4D5E-B7D3-FF1AD4179233}" srcOrd="0" destOrd="0" presId="urn:microsoft.com/office/officeart/2005/8/layout/cycle5"/>
    <dgm:cxn modelId="{D25C695C-412A-485A-8DFE-A7D3853B578D}" type="presOf" srcId="{F694FCAF-1BFC-4A42-A2BE-DBD6B336127D}" destId="{B6C3861A-C802-4937-A775-438172E4E149}" srcOrd="0" destOrd="0" presId="urn:microsoft.com/office/officeart/2005/8/layout/cycle5"/>
    <dgm:cxn modelId="{532FEBAC-1D45-40C7-AE21-2B4D3B0A238C}" srcId="{ACDC6D15-2717-46CE-9F4E-421F89AFE719}" destId="{40EEECD6-7614-4A8C-B2CB-625681BCA6B2}" srcOrd="0" destOrd="0" parTransId="{74F4E937-0E3B-46A8-A187-0F234F942B8E}" sibTransId="{4D62850C-3DAF-45CE-B6AE-0B18D75E4848}"/>
    <dgm:cxn modelId="{30CAAE5A-7716-487E-9533-684C3FB09949}" type="presOf" srcId="{DCADB4BB-B6A2-4513-9D56-D3A0F66217C7}" destId="{865E0F5E-8D0B-458F-B98D-700426DC674D}" srcOrd="0" destOrd="0" presId="urn:microsoft.com/office/officeart/2005/8/layout/cycle5"/>
    <dgm:cxn modelId="{6C04DB08-F7B2-4A27-9085-66F82868237F}" type="presOf" srcId="{0B62C22B-4926-4AF6-BBA4-AB9399A0F8EA}" destId="{F1A4F038-BAC0-47AF-A29D-391722CEC2F1}" srcOrd="0" destOrd="0" presId="urn:microsoft.com/office/officeart/2005/8/layout/cycle5"/>
    <dgm:cxn modelId="{08FE3A08-D6E8-42AC-BCB9-8649755927A8}" srcId="{ACDC6D15-2717-46CE-9F4E-421F89AFE719}" destId="{F694FCAF-1BFC-4A42-A2BE-DBD6B336127D}" srcOrd="1" destOrd="0" parTransId="{E183D62B-8899-419C-8271-E0BBA594140D}" sibTransId="{DCADB4BB-B6A2-4513-9D56-D3A0F66217C7}"/>
    <dgm:cxn modelId="{C0EF529E-63E7-4F36-89DB-B1B8FD1C7405}" type="presOf" srcId="{26E5BDD0-BD5C-468B-87F4-B23335E2C332}" destId="{3130723F-02D5-4B5D-A550-30D0F8799331}" srcOrd="0" destOrd="0" presId="urn:microsoft.com/office/officeart/2005/8/layout/cycle5"/>
    <dgm:cxn modelId="{5AB44316-4D70-4938-838E-51AA1178586D}" srcId="{ACDC6D15-2717-46CE-9F4E-421F89AFE719}" destId="{17B6DBB3-F72A-4822-B942-DC506C38B0C7}" srcOrd="2" destOrd="0" parTransId="{A2B84BB6-3442-41EB-BD7C-98FB1302D1E7}" sibTransId="{0B62C22B-4926-4AF6-BBA4-AB9399A0F8EA}"/>
    <dgm:cxn modelId="{D7C0F895-F6C8-46DE-A347-A0BCBA48C8A6}" type="presOf" srcId="{8FCF27E0-CDC5-47E1-AA4E-A1BD06D745CE}" destId="{204C55FF-AEE2-4211-A6A9-3EB24C7ED797}" srcOrd="0" destOrd="0" presId="urn:microsoft.com/office/officeart/2005/8/layout/cycle5"/>
    <dgm:cxn modelId="{54429E7C-9CE8-418C-B934-2AE44015C569}" srcId="{ACDC6D15-2717-46CE-9F4E-421F89AFE719}" destId="{8FCF27E0-CDC5-47E1-AA4E-A1BD06D745CE}" srcOrd="6" destOrd="0" parTransId="{57F40A9D-2E94-431F-AEBA-EDA48AACE2F8}" sibTransId="{74F504D3-0C4F-44A7-895C-705F6B6CA193}"/>
    <dgm:cxn modelId="{639652CE-A765-4624-B92F-4DFDB093DE08}" type="presOf" srcId="{46045E32-878A-47CF-B23E-1842B0BBF20B}" destId="{924CE620-63EF-453C-984A-E844678A103B}" srcOrd="0" destOrd="0" presId="urn:microsoft.com/office/officeart/2005/8/layout/cycle5"/>
    <dgm:cxn modelId="{C6B7E198-C346-4C7E-83C0-F5A770E15B0A}" type="presOf" srcId="{DF5F23FA-CC41-442B-8E30-3980A68575DA}" destId="{6316302B-2E4B-4AC1-A33F-9531919C2D1D}" srcOrd="0" destOrd="0" presId="urn:microsoft.com/office/officeart/2005/8/layout/cycle5"/>
    <dgm:cxn modelId="{6138C10B-05EE-4875-B2D4-996AFCD1E9F4}" type="presParOf" srcId="{8D278FC8-1EC3-4A27-AED7-84895AAB42F7}" destId="{D906296C-43DA-47AE-BC68-1179D441D759}" srcOrd="0" destOrd="0" presId="urn:microsoft.com/office/officeart/2005/8/layout/cycle5"/>
    <dgm:cxn modelId="{718D13DA-A811-4133-B658-452EE726EDE8}" type="presParOf" srcId="{8D278FC8-1EC3-4A27-AED7-84895AAB42F7}" destId="{A1DFDA63-66AD-4807-9567-40D7E8E80D7D}" srcOrd="1" destOrd="0" presId="urn:microsoft.com/office/officeart/2005/8/layout/cycle5"/>
    <dgm:cxn modelId="{5D7CE65C-27E6-4B2F-8152-D79E821E1C9D}" type="presParOf" srcId="{8D278FC8-1EC3-4A27-AED7-84895AAB42F7}" destId="{4C86D7D4-9A89-4D5E-B7D3-FF1AD4179233}" srcOrd="2" destOrd="0" presId="urn:microsoft.com/office/officeart/2005/8/layout/cycle5"/>
    <dgm:cxn modelId="{EE8525BE-FE46-44FA-AD50-0577D1F671A1}" type="presParOf" srcId="{8D278FC8-1EC3-4A27-AED7-84895AAB42F7}" destId="{B6C3861A-C802-4937-A775-438172E4E149}" srcOrd="3" destOrd="0" presId="urn:microsoft.com/office/officeart/2005/8/layout/cycle5"/>
    <dgm:cxn modelId="{866E9889-F02F-42A0-94A5-CD8193CAEA5D}" type="presParOf" srcId="{8D278FC8-1EC3-4A27-AED7-84895AAB42F7}" destId="{DECC2882-EAAE-47DD-9B02-A55E00F2DAA2}" srcOrd="4" destOrd="0" presId="urn:microsoft.com/office/officeart/2005/8/layout/cycle5"/>
    <dgm:cxn modelId="{8F5E51DB-00B1-46D4-BD7E-B954B7ADA643}" type="presParOf" srcId="{8D278FC8-1EC3-4A27-AED7-84895AAB42F7}" destId="{865E0F5E-8D0B-458F-B98D-700426DC674D}" srcOrd="5" destOrd="0" presId="urn:microsoft.com/office/officeart/2005/8/layout/cycle5"/>
    <dgm:cxn modelId="{266D51E2-9C21-4791-99C2-946B4A585BB3}" type="presParOf" srcId="{8D278FC8-1EC3-4A27-AED7-84895AAB42F7}" destId="{68EA9D89-1A4C-44C4-8F8C-A040E74CC1A0}" srcOrd="6" destOrd="0" presId="urn:microsoft.com/office/officeart/2005/8/layout/cycle5"/>
    <dgm:cxn modelId="{7E5745C8-541E-4B06-983A-8C4246CCCB18}" type="presParOf" srcId="{8D278FC8-1EC3-4A27-AED7-84895AAB42F7}" destId="{46F31CF8-0335-4D37-92D5-AFA6CE4AA8AF}" srcOrd="7" destOrd="0" presId="urn:microsoft.com/office/officeart/2005/8/layout/cycle5"/>
    <dgm:cxn modelId="{5C6CF739-DA71-407D-87B8-229BBC39CC16}" type="presParOf" srcId="{8D278FC8-1EC3-4A27-AED7-84895AAB42F7}" destId="{F1A4F038-BAC0-47AF-A29D-391722CEC2F1}" srcOrd="8" destOrd="0" presId="urn:microsoft.com/office/officeart/2005/8/layout/cycle5"/>
    <dgm:cxn modelId="{FF8F674E-F8BE-426D-9BE8-794BA3D20472}" type="presParOf" srcId="{8D278FC8-1EC3-4A27-AED7-84895AAB42F7}" destId="{3130723F-02D5-4B5D-A550-30D0F8799331}" srcOrd="9" destOrd="0" presId="urn:microsoft.com/office/officeart/2005/8/layout/cycle5"/>
    <dgm:cxn modelId="{A423BDD6-2CC2-4DA8-93F6-C864225397B6}" type="presParOf" srcId="{8D278FC8-1EC3-4A27-AED7-84895AAB42F7}" destId="{48313FA7-8BFA-41D9-B3A9-9ED6D6DE5223}" srcOrd="10" destOrd="0" presId="urn:microsoft.com/office/officeart/2005/8/layout/cycle5"/>
    <dgm:cxn modelId="{9DB1FEFE-8512-40D5-9A89-F9EC7F2ED1EA}" type="presParOf" srcId="{8D278FC8-1EC3-4A27-AED7-84895AAB42F7}" destId="{C523005E-6023-433C-B9D9-98ACED21DCAF}" srcOrd="11" destOrd="0" presId="urn:microsoft.com/office/officeart/2005/8/layout/cycle5"/>
    <dgm:cxn modelId="{CC1350E2-8527-42CD-8428-45539A7AB332}" type="presParOf" srcId="{8D278FC8-1EC3-4A27-AED7-84895AAB42F7}" destId="{1AE9233A-ACF5-4427-82F3-6A9A95BE60EA}" srcOrd="12" destOrd="0" presId="urn:microsoft.com/office/officeart/2005/8/layout/cycle5"/>
    <dgm:cxn modelId="{A1991A98-7A6F-4E16-BC75-4666B3FF872A}" type="presParOf" srcId="{8D278FC8-1EC3-4A27-AED7-84895AAB42F7}" destId="{ADB9DA95-5A2E-45AA-AFF6-3AFB4ABE9231}" srcOrd="13" destOrd="0" presId="urn:microsoft.com/office/officeart/2005/8/layout/cycle5"/>
    <dgm:cxn modelId="{5359BBDA-BC48-4DAF-ADAD-C2D4DC3A14CB}" type="presParOf" srcId="{8D278FC8-1EC3-4A27-AED7-84895AAB42F7}" destId="{2EB69324-CC8D-4AC6-A53D-B441B9AE33FE}" srcOrd="14" destOrd="0" presId="urn:microsoft.com/office/officeart/2005/8/layout/cycle5"/>
    <dgm:cxn modelId="{BF761DB0-B44F-4973-B081-D2B4E6858872}" type="presParOf" srcId="{8D278FC8-1EC3-4A27-AED7-84895AAB42F7}" destId="{924CE620-63EF-453C-984A-E844678A103B}" srcOrd="15" destOrd="0" presId="urn:microsoft.com/office/officeart/2005/8/layout/cycle5"/>
    <dgm:cxn modelId="{F364944C-C5F1-4CE6-AD3D-F2E909776E45}" type="presParOf" srcId="{8D278FC8-1EC3-4A27-AED7-84895AAB42F7}" destId="{1A860E4F-A4D5-483D-B801-6FE74D13A1ED}" srcOrd="16" destOrd="0" presId="urn:microsoft.com/office/officeart/2005/8/layout/cycle5"/>
    <dgm:cxn modelId="{00D911B7-BB50-4EDE-9584-82E4722B5110}" type="presParOf" srcId="{8D278FC8-1EC3-4A27-AED7-84895AAB42F7}" destId="{6316302B-2E4B-4AC1-A33F-9531919C2D1D}" srcOrd="17" destOrd="0" presId="urn:microsoft.com/office/officeart/2005/8/layout/cycle5"/>
    <dgm:cxn modelId="{A71C4D3D-A6AE-4097-9C16-16DB6C6FF046}" type="presParOf" srcId="{8D278FC8-1EC3-4A27-AED7-84895AAB42F7}" destId="{204C55FF-AEE2-4211-A6A9-3EB24C7ED797}" srcOrd="18" destOrd="0" presId="urn:microsoft.com/office/officeart/2005/8/layout/cycle5"/>
    <dgm:cxn modelId="{87BAB8A8-2FBD-4E75-BE71-5173391A3331}" type="presParOf" srcId="{8D278FC8-1EC3-4A27-AED7-84895AAB42F7}" destId="{3C3889B8-77FE-40F1-A458-B57BFAA641F4}" srcOrd="19" destOrd="0" presId="urn:microsoft.com/office/officeart/2005/8/layout/cycle5"/>
    <dgm:cxn modelId="{90106699-9458-43BD-ADB6-D773F0CD492D}" type="presParOf" srcId="{8D278FC8-1EC3-4A27-AED7-84895AAB42F7}" destId="{6E5904DE-08AF-440A-9A04-59C9B80C380B}" srcOrd="20" destOrd="0" presId="urn:microsoft.com/office/officeart/2005/8/layout/cycle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6D7E5ED-558F-4D8B-8A6B-F88D21D6D4BB}" type="doc">
      <dgm:prSet loTypeId="urn:microsoft.com/office/officeart/2005/8/layout/equation1" loCatId="relationship" qsTypeId="urn:microsoft.com/office/officeart/2005/8/quickstyle/simple1" qsCatId="simple" csTypeId="urn:microsoft.com/office/officeart/2005/8/colors/colorful1" csCatId="colorful" phldr="1"/>
      <dgm:spPr/>
    </dgm:pt>
    <dgm:pt modelId="{0048B00E-DE80-49CF-BA77-D768A2260186}">
      <dgm:prSet phldrT="[Text]"/>
      <dgm:spPr/>
      <dgm:t>
        <a:bodyPr/>
        <a:lstStyle/>
        <a:p>
          <a:r>
            <a:rPr lang="en-US" dirty="0" smtClean="0"/>
            <a:t>games</a:t>
          </a:r>
          <a:endParaRPr lang="el-GR" dirty="0"/>
        </a:p>
      </dgm:t>
    </dgm:pt>
    <dgm:pt modelId="{454048CE-5B90-441E-B960-E8B102D5C36B}" type="parTrans" cxnId="{6E1DB1E5-7682-47B1-A6C8-B0A03ECED51D}">
      <dgm:prSet/>
      <dgm:spPr/>
      <dgm:t>
        <a:bodyPr/>
        <a:lstStyle/>
        <a:p>
          <a:endParaRPr lang="el-GR"/>
        </a:p>
      </dgm:t>
    </dgm:pt>
    <dgm:pt modelId="{BD6C87C5-DC4A-40FF-8B80-3A81E086BA16}" type="sibTrans" cxnId="{6E1DB1E5-7682-47B1-A6C8-B0A03ECED51D}">
      <dgm:prSet/>
      <dgm:spPr/>
      <dgm:t>
        <a:bodyPr/>
        <a:lstStyle/>
        <a:p>
          <a:endParaRPr lang="el-GR"/>
        </a:p>
      </dgm:t>
    </dgm:pt>
    <dgm:pt modelId="{1915A35E-6FCF-4903-B15E-39A57CA99FEA}">
      <dgm:prSet phldrT="[Text]"/>
      <dgm:spPr/>
      <dgm:t>
        <a:bodyPr/>
        <a:lstStyle/>
        <a:p>
          <a:r>
            <a:rPr lang="en-US" dirty="0" smtClean="0"/>
            <a:t>stories</a:t>
          </a:r>
          <a:endParaRPr lang="el-GR" dirty="0"/>
        </a:p>
      </dgm:t>
    </dgm:pt>
    <dgm:pt modelId="{D7371F32-E5EF-406A-952E-FF4EECC5CB62}" type="parTrans" cxnId="{2AEC75E5-36E0-460D-B7ED-203E118CB74C}">
      <dgm:prSet/>
      <dgm:spPr/>
      <dgm:t>
        <a:bodyPr/>
        <a:lstStyle/>
        <a:p>
          <a:endParaRPr lang="el-GR"/>
        </a:p>
      </dgm:t>
    </dgm:pt>
    <dgm:pt modelId="{9B3DB92B-9AA4-49DE-9F39-6A7C7D04611F}" type="sibTrans" cxnId="{2AEC75E5-36E0-460D-B7ED-203E118CB74C}">
      <dgm:prSet/>
      <dgm:spPr/>
      <dgm:t>
        <a:bodyPr/>
        <a:lstStyle/>
        <a:p>
          <a:endParaRPr lang="el-GR"/>
        </a:p>
      </dgm:t>
    </dgm:pt>
    <dgm:pt modelId="{42AA74E7-9944-4C7E-9906-019785F9248B}">
      <dgm:prSet phldrT="[Text]"/>
      <dgm:spPr/>
      <dgm:t>
        <a:bodyPr/>
        <a:lstStyle/>
        <a:p>
          <a:r>
            <a:rPr lang="en-US" dirty="0" smtClean="0">
              <a:effectLst>
                <a:outerShdw blurRad="38100" dist="38100" dir="2700000" algn="tl">
                  <a:srgbClr val="000000">
                    <a:alpha val="43137"/>
                  </a:srgbClr>
                </a:outerShdw>
              </a:effectLst>
            </a:rPr>
            <a:t>interactive narrative systems of formal play. </a:t>
          </a:r>
          <a:endParaRPr lang="el-GR" dirty="0">
            <a:effectLst>
              <a:outerShdw blurRad="38100" dist="38100" dir="2700000" algn="tl">
                <a:srgbClr val="000000">
                  <a:alpha val="43137"/>
                </a:srgbClr>
              </a:outerShdw>
            </a:effectLst>
          </a:endParaRPr>
        </a:p>
      </dgm:t>
    </dgm:pt>
    <dgm:pt modelId="{2B59D214-8BE1-49B8-92DF-240BDCD6DC1D}" type="parTrans" cxnId="{7A279804-AB72-40AA-BF6F-F815C15E6307}">
      <dgm:prSet/>
      <dgm:spPr/>
      <dgm:t>
        <a:bodyPr/>
        <a:lstStyle/>
        <a:p>
          <a:endParaRPr lang="el-GR"/>
        </a:p>
      </dgm:t>
    </dgm:pt>
    <dgm:pt modelId="{2A0781C9-2D5F-4FAC-B463-C7785D1D3B32}" type="sibTrans" cxnId="{7A279804-AB72-40AA-BF6F-F815C15E6307}">
      <dgm:prSet/>
      <dgm:spPr/>
      <dgm:t>
        <a:bodyPr/>
        <a:lstStyle/>
        <a:p>
          <a:endParaRPr lang="el-GR"/>
        </a:p>
      </dgm:t>
    </dgm:pt>
    <dgm:pt modelId="{8EB56B0A-2199-49AC-8549-A4CCF3EB86A5}" type="pres">
      <dgm:prSet presAssocID="{76D7E5ED-558F-4D8B-8A6B-F88D21D6D4BB}" presName="linearFlow" presStyleCnt="0">
        <dgm:presLayoutVars>
          <dgm:dir/>
          <dgm:resizeHandles val="exact"/>
        </dgm:presLayoutVars>
      </dgm:prSet>
      <dgm:spPr/>
    </dgm:pt>
    <dgm:pt modelId="{1CCB9749-7843-473D-9749-BE597C67D948}" type="pres">
      <dgm:prSet presAssocID="{0048B00E-DE80-49CF-BA77-D768A2260186}" presName="node" presStyleLbl="node1" presStyleIdx="0" presStyleCnt="3">
        <dgm:presLayoutVars>
          <dgm:bulletEnabled val="1"/>
        </dgm:presLayoutVars>
      </dgm:prSet>
      <dgm:spPr/>
      <dgm:t>
        <a:bodyPr/>
        <a:lstStyle/>
        <a:p>
          <a:endParaRPr lang="el-GR"/>
        </a:p>
      </dgm:t>
    </dgm:pt>
    <dgm:pt modelId="{75D196E1-FB6D-4292-A0C7-CA424234E4D8}" type="pres">
      <dgm:prSet presAssocID="{BD6C87C5-DC4A-40FF-8B80-3A81E086BA16}" presName="spacerL" presStyleCnt="0"/>
      <dgm:spPr/>
    </dgm:pt>
    <dgm:pt modelId="{AC6DB6DC-E194-41E0-AAE9-BFEDACA8D004}" type="pres">
      <dgm:prSet presAssocID="{BD6C87C5-DC4A-40FF-8B80-3A81E086BA16}" presName="sibTrans" presStyleLbl="sibTrans2D1" presStyleIdx="0" presStyleCnt="2"/>
      <dgm:spPr/>
      <dgm:t>
        <a:bodyPr/>
        <a:lstStyle/>
        <a:p>
          <a:endParaRPr lang="el-GR"/>
        </a:p>
      </dgm:t>
    </dgm:pt>
    <dgm:pt modelId="{D432257A-8AE6-4456-BADE-173BD001E560}" type="pres">
      <dgm:prSet presAssocID="{BD6C87C5-DC4A-40FF-8B80-3A81E086BA16}" presName="spacerR" presStyleCnt="0"/>
      <dgm:spPr/>
    </dgm:pt>
    <dgm:pt modelId="{1A79EBA7-B59C-4169-A054-C34FC48F915D}" type="pres">
      <dgm:prSet presAssocID="{1915A35E-6FCF-4903-B15E-39A57CA99FEA}" presName="node" presStyleLbl="node1" presStyleIdx="1" presStyleCnt="3">
        <dgm:presLayoutVars>
          <dgm:bulletEnabled val="1"/>
        </dgm:presLayoutVars>
      </dgm:prSet>
      <dgm:spPr/>
      <dgm:t>
        <a:bodyPr/>
        <a:lstStyle/>
        <a:p>
          <a:endParaRPr lang="el-GR"/>
        </a:p>
      </dgm:t>
    </dgm:pt>
    <dgm:pt modelId="{4B4A3C98-CEFF-40A1-94CD-CEDF4952615D}" type="pres">
      <dgm:prSet presAssocID="{9B3DB92B-9AA4-49DE-9F39-6A7C7D04611F}" presName="spacerL" presStyleCnt="0"/>
      <dgm:spPr/>
    </dgm:pt>
    <dgm:pt modelId="{6E079216-1754-4503-BE87-2E8C7923F442}" type="pres">
      <dgm:prSet presAssocID="{9B3DB92B-9AA4-49DE-9F39-6A7C7D04611F}" presName="sibTrans" presStyleLbl="sibTrans2D1" presStyleIdx="1" presStyleCnt="2"/>
      <dgm:spPr/>
      <dgm:t>
        <a:bodyPr/>
        <a:lstStyle/>
        <a:p>
          <a:endParaRPr lang="el-GR"/>
        </a:p>
      </dgm:t>
    </dgm:pt>
    <dgm:pt modelId="{8D2B27FA-8870-4B42-9EFC-CFF7706597BC}" type="pres">
      <dgm:prSet presAssocID="{9B3DB92B-9AA4-49DE-9F39-6A7C7D04611F}" presName="spacerR" presStyleCnt="0"/>
      <dgm:spPr/>
    </dgm:pt>
    <dgm:pt modelId="{106090F0-1620-4E12-B36F-FDBCA25C766C}" type="pres">
      <dgm:prSet presAssocID="{42AA74E7-9944-4C7E-9906-019785F9248B}" presName="node" presStyleLbl="node1" presStyleIdx="2" presStyleCnt="3" custScaleX="160064" custScaleY="171032" custLinFactNeighborX="24600" custLinFactNeighborY="0">
        <dgm:presLayoutVars>
          <dgm:bulletEnabled val="1"/>
        </dgm:presLayoutVars>
      </dgm:prSet>
      <dgm:spPr/>
      <dgm:t>
        <a:bodyPr/>
        <a:lstStyle/>
        <a:p>
          <a:endParaRPr lang="el-GR"/>
        </a:p>
      </dgm:t>
    </dgm:pt>
  </dgm:ptLst>
  <dgm:cxnLst>
    <dgm:cxn modelId="{8C8CF2A8-F4AE-4EFF-9805-B2A9068648DA}" type="presOf" srcId="{1915A35E-6FCF-4903-B15E-39A57CA99FEA}" destId="{1A79EBA7-B59C-4169-A054-C34FC48F915D}" srcOrd="0" destOrd="0" presId="urn:microsoft.com/office/officeart/2005/8/layout/equation1"/>
    <dgm:cxn modelId="{62CF60E0-ED9A-4CF7-AAB7-AE69916038CC}" type="presOf" srcId="{42AA74E7-9944-4C7E-9906-019785F9248B}" destId="{106090F0-1620-4E12-B36F-FDBCA25C766C}" srcOrd="0" destOrd="0" presId="urn:microsoft.com/office/officeart/2005/8/layout/equation1"/>
    <dgm:cxn modelId="{9DDCCD35-A955-4DF0-8A55-C424BD3AB290}" type="presOf" srcId="{9B3DB92B-9AA4-49DE-9F39-6A7C7D04611F}" destId="{6E079216-1754-4503-BE87-2E8C7923F442}" srcOrd="0" destOrd="0" presId="urn:microsoft.com/office/officeart/2005/8/layout/equation1"/>
    <dgm:cxn modelId="{7A279804-AB72-40AA-BF6F-F815C15E6307}" srcId="{76D7E5ED-558F-4D8B-8A6B-F88D21D6D4BB}" destId="{42AA74E7-9944-4C7E-9906-019785F9248B}" srcOrd="2" destOrd="0" parTransId="{2B59D214-8BE1-49B8-92DF-240BDCD6DC1D}" sibTransId="{2A0781C9-2D5F-4FAC-B463-C7785D1D3B32}"/>
    <dgm:cxn modelId="{6E1DB1E5-7682-47B1-A6C8-B0A03ECED51D}" srcId="{76D7E5ED-558F-4D8B-8A6B-F88D21D6D4BB}" destId="{0048B00E-DE80-49CF-BA77-D768A2260186}" srcOrd="0" destOrd="0" parTransId="{454048CE-5B90-441E-B960-E8B102D5C36B}" sibTransId="{BD6C87C5-DC4A-40FF-8B80-3A81E086BA16}"/>
    <dgm:cxn modelId="{14EC1D60-E69A-4335-B223-2559CA690B59}" type="presOf" srcId="{76D7E5ED-558F-4D8B-8A6B-F88D21D6D4BB}" destId="{8EB56B0A-2199-49AC-8549-A4CCF3EB86A5}" srcOrd="0" destOrd="0" presId="urn:microsoft.com/office/officeart/2005/8/layout/equation1"/>
    <dgm:cxn modelId="{2AEC75E5-36E0-460D-B7ED-203E118CB74C}" srcId="{76D7E5ED-558F-4D8B-8A6B-F88D21D6D4BB}" destId="{1915A35E-6FCF-4903-B15E-39A57CA99FEA}" srcOrd="1" destOrd="0" parTransId="{D7371F32-E5EF-406A-952E-FF4EECC5CB62}" sibTransId="{9B3DB92B-9AA4-49DE-9F39-6A7C7D04611F}"/>
    <dgm:cxn modelId="{86CA65C1-DB7F-4E98-9EF4-461E063B649A}" type="presOf" srcId="{0048B00E-DE80-49CF-BA77-D768A2260186}" destId="{1CCB9749-7843-473D-9749-BE597C67D948}" srcOrd="0" destOrd="0" presId="urn:microsoft.com/office/officeart/2005/8/layout/equation1"/>
    <dgm:cxn modelId="{1EBE2130-AF7F-4E8F-BFF7-16564140A29A}" type="presOf" srcId="{BD6C87C5-DC4A-40FF-8B80-3A81E086BA16}" destId="{AC6DB6DC-E194-41E0-AAE9-BFEDACA8D004}" srcOrd="0" destOrd="0" presId="urn:microsoft.com/office/officeart/2005/8/layout/equation1"/>
    <dgm:cxn modelId="{8A5517D7-CDDA-42C2-96DE-11C443FD87FD}" type="presParOf" srcId="{8EB56B0A-2199-49AC-8549-A4CCF3EB86A5}" destId="{1CCB9749-7843-473D-9749-BE597C67D948}" srcOrd="0" destOrd="0" presId="urn:microsoft.com/office/officeart/2005/8/layout/equation1"/>
    <dgm:cxn modelId="{771ECAF6-DEB8-4F01-B109-45A2F224139A}" type="presParOf" srcId="{8EB56B0A-2199-49AC-8549-A4CCF3EB86A5}" destId="{75D196E1-FB6D-4292-A0C7-CA424234E4D8}" srcOrd="1" destOrd="0" presId="urn:microsoft.com/office/officeart/2005/8/layout/equation1"/>
    <dgm:cxn modelId="{1547D179-5727-4F70-BD36-6E712AD706B0}" type="presParOf" srcId="{8EB56B0A-2199-49AC-8549-A4CCF3EB86A5}" destId="{AC6DB6DC-E194-41E0-AAE9-BFEDACA8D004}" srcOrd="2" destOrd="0" presId="urn:microsoft.com/office/officeart/2005/8/layout/equation1"/>
    <dgm:cxn modelId="{E7304659-BD02-4A55-9792-32185780A3CE}" type="presParOf" srcId="{8EB56B0A-2199-49AC-8549-A4CCF3EB86A5}" destId="{D432257A-8AE6-4456-BADE-173BD001E560}" srcOrd="3" destOrd="0" presId="urn:microsoft.com/office/officeart/2005/8/layout/equation1"/>
    <dgm:cxn modelId="{E4FD93C0-2BC7-4F97-B0DF-EA64245430EC}" type="presParOf" srcId="{8EB56B0A-2199-49AC-8549-A4CCF3EB86A5}" destId="{1A79EBA7-B59C-4169-A054-C34FC48F915D}" srcOrd="4" destOrd="0" presId="urn:microsoft.com/office/officeart/2005/8/layout/equation1"/>
    <dgm:cxn modelId="{93B7E888-DC47-4569-9691-3B9328F47625}" type="presParOf" srcId="{8EB56B0A-2199-49AC-8549-A4CCF3EB86A5}" destId="{4B4A3C98-CEFF-40A1-94CD-CEDF4952615D}" srcOrd="5" destOrd="0" presId="urn:microsoft.com/office/officeart/2005/8/layout/equation1"/>
    <dgm:cxn modelId="{A7FA35EE-9E2D-40F5-885A-706B1830FF17}" type="presParOf" srcId="{8EB56B0A-2199-49AC-8549-A4CCF3EB86A5}" destId="{6E079216-1754-4503-BE87-2E8C7923F442}" srcOrd="6" destOrd="0" presId="urn:microsoft.com/office/officeart/2005/8/layout/equation1"/>
    <dgm:cxn modelId="{336FC398-9015-46E0-AD8B-DC11D005CA00}" type="presParOf" srcId="{8EB56B0A-2199-49AC-8549-A4CCF3EB86A5}" destId="{8D2B27FA-8870-4B42-9EFC-CFF7706597BC}" srcOrd="7" destOrd="0" presId="urn:microsoft.com/office/officeart/2005/8/layout/equation1"/>
    <dgm:cxn modelId="{DE946261-B6D6-4CE0-A1F4-C868508FFFFE}" type="presParOf" srcId="{8EB56B0A-2199-49AC-8549-A4CCF3EB86A5}" destId="{106090F0-1620-4E12-B36F-FDBCA25C766C}" srcOrd="8" destOrd="0" presId="urn:microsoft.com/office/officeart/2005/8/layout/equation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CDC6D15-2717-46CE-9F4E-421F89AFE719}" type="doc">
      <dgm:prSet loTypeId="urn:microsoft.com/office/officeart/2005/8/layout/cycle5" loCatId="cycle" qsTypeId="urn:microsoft.com/office/officeart/2005/8/quickstyle/simple1" qsCatId="simple" csTypeId="urn:microsoft.com/office/officeart/2005/8/colors/colorful1" csCatId="colorful" phldr="1"/>
      <dgm:spPr/>
      <dgm:t>
        <a:bodyPr/>
        <a:lstStyle/>
        <a:p>
          <a:endParaRPr lang="el-GR"/>
        </a:p>
      </dgm:t>
    </dgm:pt>
    <dgm:pt modelId="{40EEECD6-7614-4A8C-B2CB-625681BCA6B2}">
      <dgm:prSet phldrT="[Κείμενο]"/>
      <dgm:spPr/>
      <dgm:t>
        <a:bodyPr/>
        <a:lstStyle/>
        <a:p>
          <a:r>
            <a:rPr lang="en-US" dirty="0" smtClean="0"/>
            <a:t>Introduction</a:t>
          </a:r>
          <a:endParaRPr lang="el-GR" dirty="0"/>
        </a:p>
      </dgm:t>
    </dgm:pt>
    <dgm:pt modelId="{74F4E937-0E3B-46A8-A187-0F234F942B8E}" type="parTrans" cxnId="{532FEBAC-1D45-40C7-AE21-2B4D3B0A238C}">
      <dgm:prSet/>
      <dgm:spPr/>
      <dgm:t>
        <a:bodyPr/>
        <a:lstStyle/>
        <a:p>
          <a:endParaRPr lang="el-GR"/>
        </a:p>
      </dgm:t>
    </dgm:pt>
    <dgm:pt modelId="{4D62850C-3DAF-45CE-B6AE-0B18D75E4848}" type="sibTrans" cxnId="{532FEBAC-1D45-40C7-AE21-2B4D3B0A238C}">
      <dgm:prSet/>
      <dgm:spPr/>
      <dgm:t>
        <a:bodyPr/>
        <a:lstStyle/>
        <a:p>
          <a:endParaRPr lang="el-GR" dirty="0"/>
        </a:p>
      </dgm:t>
    </dgm:pt>
    <dgm:pt modelId="{26E5BDD0-BD5C-468B-87F4-B23335E2C332}">
      <dgm:prSet phldrT="[Κείμενο]"/>
      <dgm:spPr/>
      <dgm:t>
        <a:bodyPr/>
        <a:lstStyle/>
        <a:p>
          <a:r>
            <a:rPr lang="en-US" dirty="0" smtClean="0"/>
            <a:t>Journalism</a:t>
          </a:r>
          <a:endParaRPr lang="el-GR" dirty="0"/>
        </a:p>
      </dgm:t>
    </dgm:pt>
    <dgm:pt modelId="{402C3256-DC11-4F72-8A27-8326A506330F}" type="parTrans" cxnId="{4D13ECDF-AD94-4847-8D67-D811BD4B7E15}">
      <dgm:prSet/>
      <dgm:spPr/>
      <dgm:t>
        <a:bodyPr/>
        <a:lstStyle/>
        <a:p>
          <a:endParaRPr lang="el-GR"/>
        </a:p>
      </dgm:t>
    </dgm:pt>
    <dgm:pt modelId="{12B96B4C-EFA2-4FB1-BF40-665A307B5404}" type="sibTrans" cxnId="{4D13ECDF-AD94-4847-8D67-D811BD4B7E15}">
      <dgm:prSet/>
      <dgm:spPr/>
      <dgm:t>
        <a:bodyPr/>
        <a:lstStyle/>
        <a:p>
          <a:endParaRPr lang="el-GR" dirty="0"/>
        </a:p>
      </dgm:t>
    </dgm:pt>
    <dgm:pt modelId="{8FCF27E0-CDC5-47E1-AA4E-A1BD06D745CE}">
      <dgm:prSet phldrT="[Κείμενο]"/>
      <dgm:spPr/>
      <dgm:t>
        <a:bodyPr/>
        <a:lstStyle/>
        <a:p>
          <a:r>
            <a:rPr lang="en-US" dirty="0" smtClean="0"/>
            <a:t>Conclusions</a:t>
          </a:r>
          <a:endParaRPr lang="el-GR" dirty="0"/>
        </a:p>
      </dgm:t>
    </dgm:pt>
    <dgm:pt modelId="{57F40A9D-2E94-431F-AEBA-EDA48AACE2F8}" type="parTrans" cxnId="{54429E7C-9CE8-418C-B934-2AE44015C569}">
      <dgm:prSet/>
      <dgm:spPr/>
      <dgm:t>
        <a:bodyPr/>
        <a:lstStyle/>
        <a:p>
          <a:endParaRPr lang="el-GR"/>
        </a:p>
      </dgm:t>
    </dgm:pt>
    <dgm:pt modelId="{74F504D3-0C4F-44A7-895C-705F6B6CA193}" type="sibTrans" cxnId="{54429E7C-9CE8-418C-B934-2AE44015C569}">
      <dgm:prSet/>
      <dgm:spPr/>
      <dgm:t>
        <a:bodyPr/>
        <a:lstStyle/>
        <a:p>
          <a:endParaRPr lang="el-GR" dirty="0"/>
        </a:p>
      </dgm:t>
    </dgm:pt>
    <dgm:pt modelId="{17B6DBB3-F72A-4822-B942-DC506C38B0C7}">
      <dgm:prSet custT="1"/>
      <dgm:spPr/>
      <dgm:t>
        <a:bodyPr/>
        <a:lstStyle/>
        <a:p>
          <a:r>
            <a:rPr lang="en-US" sz="3200" b="1" dirty="0" smtClean="0">
              <a:effectLst>
                <a:outerShdw blurRad="38100" dist="38100" dir="2700000" algn="tl">
                  <a:srgbClr val="000000">
                    <a:alpha val="43137"/>
                  </a:srgbClr>
                </a:outerShdw>
              </a:effectLst>
            </a:rPr>
            <a:t>Marketing</a:t>
          </a:r>
          <a:endParaRPr lang="el-GR" sz="3200" b="1" dirty="0">
            <a:effectLst>
              <a:outerShdw blurRad="38100" dist="38100" dir="2700000" algn="tl">
                <a:srgbClr val="000000">
                  <a:alpha val="43137"/>
                </a:srgbClr>
              </a:outerShdw>
            </a:effectLst>
          </a:endParaRPr>
        </a:p>
      </dgm:t>
    </dgm:pt>
    <dgm:pt modelId="{A2B84BB6-3442-41EB-BD7C-98FB1302D1E7}" type="parTrans" cxnId="{5AB44316-4D70-4938-838E-51AA1178586D}">
      <dgm:prSet/>
      <dgm:spPr/>
      <dgm:t>
        <a:bodyPr/>
        <a:lstStyle/>
        <a:p>
          <a:endParaRPr lang="el-GR"/>
        </a:p>
      </dgm:t>
    </dgm:pt>
    <dgm:pt modelId="{0B62C22B-4926-4AF6-BBA4-AB9399A0F8EA}" type="sibTrans" cxnId="{5AB44316-4D70-4938-838E-51AA1178586D}">
      <dgm:prSet/>
      <dgm:spPr/>
      <dgm:t>
        <a:bodyPr/>
        <a:lstStyle/>
        <a:p>
          <a:endParaRPr lang="el-GR" dirty="0"/>
        </a:p>
      </dgm:t>
    </dgm:pt>
    <dgm:pt modelId="{6C109B4E-9A03-4E70-B759-075F0F9A504D}">
      <dgm:prSet/>
      <dgm:spPr/>
      <dgm:t>
        <a:bodyPr/>
        <a:lstStyle/>
        <a:p>
          <a:r>
            <a:rPr lang="en-US" dirty="0" smtClean="0"/>
            <a:t>Culture</a:t>
          </a:r>
          <a:endParaRPr lang="el-GR" dirty="0"/>
        </a:p>
      </dgm:t>
    </dgm:pt>
    <dgm:pt modelId="{026D367E-DB7A-4A6F-97EC-B71A1DDAF106}" type="parTrans" cxnId="{A904F274-BB69-46FC-910A-34BAC49036EA}">
      <dgm:prSet/>
      <dgm:spPr/>
      <dgm:t>
        <a:bodyPr/>
        <a:lstStyle/>
        <a:p>
          <a:endParaRPr lang="el-GR"/>
        </a:p>
      </dgm:t>
    </dgm:pt>
    <dgm:pt modelId="{07F5C505-BE38-43ED-8F7D-6B03849A926C}" type="sibTrans" cxnId="{A904F274-BB69-46FC-910A-34BAC49036EA}">
      <dgm:prSet/>
      <dgm:spPr/>
      <dgm:t>
        <a:bodyPr/>
        <a:lstStyle/>
        <a:p>
          <a:endParaRPr lang="el-GR" dirty="0"/>
        </a:p>
      </dgm:t>
    </dgm:pt>
    <dgm:pt modelId="{46045E32-878A-47CF-B23E-1842B0BBF20B}">
      <dgm:prSet/>
      <dgm:spPr/>
      <dgm:t>
        <a:bodyPr/>
        <a:lstStyle/>
        <a:p>
          <a:r>
            <a:rPr lang="en-US" dirty="0" smtClean="0"/>
            <a:t>Education</a:t>
          </a:r>
          <a:endParaRPr lang="el-GR" dirty="0"/>
        </a:p>
      </dgm:t>
    </dgm:pt>
    <dgm:pt modelId="{DB55DE3C-A41C-4A0E-BADA-37FF4B1D71CD}" type="parTrans" cxnId="{2C3A76E6-BA8B-40A8-8255-A665B2AF598C}">
      <dgm:prSet/>
      <dgm:spPr/>
      <dgm:t>
        <a:bodyPr/>
        <a:lstStyle/>
        <a:p>
          <a:endParaRPr lang="el-GR"/>
        </a:p>
      </dgm:t>
    </dgm:pt>
    <dgm:pt modelId="{DF5F23FA-CC41-442B-8E30-3980A68575DA}" type="sibTrans" cxnId="{2C3A76E6-BA8B-40A8-8255-A665B2AF598C}">
      <dgm:prSet/>
      <dgm:spPr/>
      <dgm:t>
        <a:bodyPr/>
        <a:lstStyle/>
        <a:p>
          <a:endParaRPr lang="el-GR"/>
        </a:p>
      </dgm:t>
    </dgm:pt>
    <dgm:pt modelId="{F694FCAF-1BFC-4A42-A2BE-DBD6B336127D}">
      <dgm:prSet custT="1"/>
      <dgm:spPr/>
      <dgm:t>
        <a:bodyPr/>
        <a:lstStyle/>
        <a:p>
          <a:r>
            <a:rPr lang="en-US" sz="2400" b="0" dirty="0" smtClean="0"/>
            <a:t>Games</a:t>
          </a:r>
          <a:endParaRPr lang="el-GR" sz="2400" b="0" dirty="0"/>
        </a:p>
      </dgm:t>
    </dgm:pt>
    <dgm:pt modelId="{E183D62B-8899-419C-8271-E0BBA594140D}" type="parTrans" cxnId="{08FE3A08-D6E8-42AC-BCB9-8649755927A8}">
      <dgm:prSet/>
      <dgm:spPr/>
      <dgm:t>
        <a:bodyPr/>
        <a:lstStyle/>
        <a:p>
          <a:endParaRPr lang="el-GR"/>
        </a:p>
      </dgm:t>
    </dgm:pt>
    <dgm:pt modelId="{DCADB4BB-B6A2-4513-9D56-D3A0F66217C7}" type="sibTrans" cxnId="{08FE3A08-D6E8-42AC-BCB9-8649755927A8}">
      <dgm:prSet/>
      <dgm:spPr/>
      <dgm:t>
        <a:bodyPr/>
        <a:lstStyle/>
        <a:p>
          <a:endParaRPr lang="el-GR"/>
        </a:p>
      </dgm:t>
    </dgm:pt>
    <dgm:pt modelId="{8D278FC8-1EC3-4A27-AED7-84895AAB42F7}" type="pres">
      <dgm:prSet presAssocID="{ACDC6D15-2717-46CE-9F4E-421F89AFE719}" presName="cycle" presStyleCnt="0">
        <dgm:presLayoutVars>
          <dgm:dir/>
          <dgm:resizeHandles val="exact"/>
        </dgm:presLayoutVars>
      </dgm:prSet>
      <dgm:spPr/>
      <dgm:t>
        <a:bodyPr/>
        <a:lstStyle/>
        <a:p>
          <a:endParaRPr lang="el-GR"/>
        </a:p>
      </dgm:t>
    </dgm:pt>
    <dgm:pt modelId="{D906296C-43DA-47AE-BC68-1179D441D759}" type="pres">
      <dgm:prSet presAssocID="{40EEECD6-7614-4A8C-B2CB-625681BCA6B2}" presName="node" presStyleLbl="node1" presStyleIdx="0" presStyleCnt="7" custRadScaleRad="100124" custRadScaleInc="-5914">
        <dgm:presLayoutVars>
          <dgm:bulletEnabled val="1"/>
        </dgm:presLayoutVars>
      </dgm:prSet>
      <dgm:spPr/>
      <dgm:t>
        <a:bodyPr/>
        <a:lstStyle/>
        <a:p>
          <a:endParaRPr lang="el-GR"/>
        </a:p>
      </dgm:t>
    </dgm:pt>
    <dgm:pt modelId="{A1DFDA63-66AD-4807-9567-40D7E8E80D7D}" type="pres">
      <dgm:prSet presAssocID="{40EEECD6-7614-4A8C-B2CB-625681BCA6B2}" presName="spNode" presStyleCnt="0"/>
      <dgm:spPr/>
      <dgm:t>
        <a:bodyPr/>
        <a:lstStyle/>
        <a:p>
          <a:endParaRPr lang="el-GR"/>
        </a:p>
      </dgm:t>
    </dgm:pt>
    <dgm:pt modelId="{4C86D7D4-9A89-4D5E-B7D3-FF1AD4179233}" type="pres">
      <dgm:prSet presAssocID="{4D62850C-3DAF-45CE-B6AE-0B18D75E4848}" presName="sibTrans" presStyleLbl="sibTrans1D1" presStyleIdx="0" presStyleCnt="7"/>
      <dgm:spPr/>
      <dgm:t>
        <a:bodyPr/>
        <a:lstStyle/>
        <a:p>
          <a:endParaRPr lang="el-GR"/>
        </a:p>
      </dgm:t>
    </dgm:pt>
    <dgm:pt modelId="{B6C3861A-C802-4937-A775-438172E4E149}" type="pres">
      <dgm:prSet presAssocID="{F694FCAF-1BFC-4A42-A2BE-DBD6B336127D}" presName="node" presStyleLbl="node1" presStyleIdx="1" presStyleCnt="7" custAng="21449479" custScaleX="102167" custScaleY="116273" custRadScaleRad="93344" custRadScaleInc="7326">
        <dgm:presLayoutVars>
          <dgm:bulletEnabled val="1"/>
        </dgm:presLayoutVars>
      </dgm:prSet>
      <dgm:spPr/>
      <dgm:t>
        <a:bodyPr/>
        <a:lstStyle/>
        <a:p>
          <a:endParaRPr lang="el-GR"/>
        </a:p>
      </dgm:t>
    </dgm:pt>
    <dgm:pt modelId="{DECC2882-EAAE-47DD-9B02-A55E00F2DAA2}" type="pres">
      <dgm:prSet presAssocID="{F694FCAF-1BFC-4A42-A2BE-DBD6B336127D}" presName="spNode" presStyleCnt="0"/>
      <dgm:spPr/>
    </dgm:pt>
    <dgm:pt modelId="{865E0F5E-8D0B-458F-B98D-700426DC674D}" type="pres">
      <dgm:prSet presAssocID="{DCADB4BB-B6A2-4513-9D56-D3A0F66217C7}" presName="sibTrans" presStyleLbl="sibTrans1D1" presStyleIdx="1" presStyleCnt="7"/>
      <dgm:spPr/>
      <dgm:t>
        <a:bodyPr/>
        <a:lstStyle/>
        <a:p>
          <a:endParaRPr lang="el-GR"/>
        </a:p>
      </dgm:t>
    </dgm:pt>
    <dgm:pt modelId="{68EA9D89-1A4C-44C4-8F8C-A040E74CC1A0}" type="pres">
      <dgm:prSet presAssocID="{17B6DBB3-F72A-4822-B942-DC506C38B0C7}" presName="node" presStyleLbl="node1" presStyleIdx="2" presStyleCnt="7" custScaleX="166408" custScaleY="159219">
        <dgm:presLayoutVars>
          <dgm:bulletEnabled val="1"/>
        </dgm:presLayoutVars>
      </dgm:prSet>
      <dgm:spPr/>
      <dgm:t>
        <a:bodyPr/>
        <a:lstStyle/>
        <a:p>
          <a:endParaRPr lang="el-GR"/>
        </a:p>
      </dgm:t>
    </dgm:pt>
    <dgm:pt modelId="{46F31CF8-0335-4D37-92D5-AFA6CE4AA8AF}" type="pres">
      <dgm:prSet presAssocID="{17B6DBB3-F72A-4822-B942-DC506C38B0C7}" presName="spNode" presStyleCnt="0"/>
      <dgm:spPr/>
      <dgm:t>
        <a:bodyPr/>
        <a:lstStyle/>
        <a:p>
          <a:endParaRPr lang="el-GR"/>
        </a:p>
      </dgm:t>
    </dgm:pt>
    <dgm:pt modelId="{F1A4F038-BAC0-47AF-A29D-391722CEC2F1}" type="pres">
      <dgm:prSet presAssocID="{0B62C22B-4926-4AF6-BBA4-AB9399A0F8EA}" presName="sibTrans" presStyleLbl="sibTrans1D1" presStyleIdx="2" presStyleCnt="7"/>
      <dgm:spPr/>
      <dgm:t>
        <a:bodyPr/>
        <a:lstStyle/>
        <a:p>
          <a:endParaRPr lang="el-GR"/>
        </a:p>
      </dgm:t>
    </dgm:pt>
    <dgm:pt modelId="{3130723F-02D5-4B5D-A550-30D0F8799331}" type="pres">
      <dgm:prSet presAssocID="{26E5BDD0-BD5C-468B-87F4-B23335E2C332}" presName="node" presStyleLbl="node1" presStyleIdx="3" presStyleCnt="7">
        <dgm:presLayoutVars>
          <dgm:bulletEnabled val="1"/>
        </dgm:presLayoutVars>
      </dgm:prSet>
      <dgm:spPr/>
      <dgm:t>
        <a:bodyPr/>
        <a:lstStyle/>
        <a:p>
          <a:endParaRPr lang="el-GR"/>
        </a:p>
      </dgm:t>
    </dgm:pt>
    <dgm:pt modelId="{48313FA7-8BFA-41D9-B3A9-9ED6D6DE5223}" type="pres">
      <dgm:prSet presAssocID="{26E5BDD0-BD5C-468B-87F4-B23335E2C332}" presName="spNode" presStyleCnt="0"/>
      <dgm:spPr/>
      <dgm:t>
        <a:bodyPr/>
        <a:lstStyle/>
        <a:p>
          <a:endParaRPr lang="el-GR"/>
        </a:p>
      </dgm:t>
    </dgm:pt>
    <dgm:pt modelId="{C523005E-6023-433C-B9D9-98ACED21DCAF}" type="pres">
      <dgm:prSet presAssocID="{12B96B4C-EFA2-4FB1-BF40-665A307B5404}" presName="sibTrans" presStyleLbl="sibTrans1D1" presStyleIdx="3" presStyleCnt="7"/>
      <dgm:spPr/>
      <dgm:t>
        <a:bodyPr/>
        <a:lstStyle/>
        <a:p>
          <a:endParaRPr lang="el-GR"/>
        </a:p>
      </dgm:t>
    </dgm:pt>
    <dgm:pt modelId="{1AE9233A-ACF5-4427-82F3-6A9A95BE60EA}" type="pres">
      <dgm:prSet presAssocID="{6C109B4E-9A03-4E70-B759-075F0F9A504D}" presName="node" presStyleLbl="node1" presStyleIdx="4" presStyleCnt="7">
        <dgm:presLayoutVars>
          <dgm:bulletEnabled val="1"/>
        </dgm:presLayoutVars>
      </dgm:prSet>
      <dgm:spPr/>
      <dgm:t>
        <a:bodyPr/>
        <a:lstStyle/>
        <a:p>
          <a:endParaRPr lang="el-GR"/>
        </a:p>
      </dgm:t>
    </dgm:pt>
    <dgm:pt modelId="{ADB9DA95-5A2E-45AA-AFF6-3AFB4ABE9231}" type="pres">
      <dgm:prSet presAssocID="{6C109B4E-9A03-4E70-B759-075F0F9A504D}" presName="spNode" presStyleCnt="0"/>
      <dgm:spPr/>
      <dgm:t>
        <a:bodyPr/>
        <a:lstStyle/>
        <a:p>
          <a:endParaRPr lang="el-GR"/>
        </a:p>
      </dgm:t>
    </dgm:pt>
    <dgm:pt modelId="{2EB69324-CC8D-4AC6-A53D-B441B9AE33FE}" type="pres">
      <dgm:prSet presAssocID="{07F5C505-BE38-43ED-8F7D-6B03849A926C}" presName="sibTrans" presStyleLbl="sibTrans1D1" presStyleIdx="4" presStyleCnt="7"/>
      <dgm:spPr/>
      <dgm:t>
        <a:bodyPr/>
        <a:lstStyle/>
        <a:p>
          <a:endParaRPr lang="el-GR"/>
        </a:p>
      </dgm:t>
    </dgm:pt>
    <dgm:pt modelId="{924CE620-63EF-453C-984A-E844678A103B}" type="pres">
      <dgm:prSet presAssocID="{46045E32-878A-47CF-B23E-1842B0BBF20B}" presName="node" presStyleLbl="node1" presStyleIdx="5" presStyleCnt="7">
        <dgm:presLayoutVars>
          <dgm:bulletEnabled val="1"/>
        </dgm:presLayoutVars>
      </dgm:prSet>
      <dgm:spPr/>
      <dgm:t>
        <a:bodyPr/>
        <a:lstStyle/>
        <a:p>
          <a:endParaRPr lang="el-GR"/>
        </a:p>
      </dgm:t>
    </dgm:pt>
    <dgm:pt modelId="{1A860E4F-A4D5-483D-B801-6FE74D13A1ED}" type="pres">
      <dgm:prSet presAssocID="{46045E32-878A-47CF-B23E-1842B0BBF20B}" presName="spNode" presStyleCnt="0"/>
      <dgm:spPr/>
    </dgm:pt>
    <dgm:pt modelId="{6316302B-2E4B-4AC1-A33F-9531919C2D1D}" type="pres">
      <dgm:prSet presAssocID="{DF5F23FA-CC41-442B-8E30-3980A68575DA}" presName="sibTrans" presStyleLbl="sibTrans1D1" presStyleIdx="5" presStyleCnt="7"/>
      <dgm:spPr/>
      <dgm:t>
        <a:bodyPr/>
        <a:lstStyle/>
        <a:p>
          <a:endParaRPr lang="el-GR"/>
        </a:p>
      </dgm:t>
    </dgm:pt>
    <dgm:pt modelId="{204C55FF-AEE2-4211-A6A9-3EB24C7ED797}" type="pres">
      <dgm:prSet presAssocID="{8FCF27E0-CDC5-47E1-AA4E-A1BD06D745CE}" presName="node" presStyleLbl="node1" presStyleIdx="6" presStyleCnt="7">
        <dgm:presLayoutVars>
          <dgm:bulletEnabled val="1"/>
        </dgm:presLayoutVars>
      </dgm:prSet>
      <dgm:spPr/>
      <dgm:t>
        <a:bodyPr/>
        <a:lstStyle/>
        <a:p>
          <a:endParaRPr lang="el-GR"/>
        </a:p>
      </dgm:t>
    </dgm:pt>
    <dgm:pt modelId="{3C3889B8-77FE-40F1-A458-B57BFAA641F4}" type="pres">
      <dgm:prSet presAssocID="{8FCF27E0-CDC5-47E1-AA4E-A1BD06D745CE}" presName="spNode" presStyleCnt="0"/>
      <dgm:spPr/>
      <dgm:t>
        <a:bodyPr/>
        <a:lstStyle/>
        <a:p>
          <a:endParaRPr lang="el-GR"/>
        </a:p>
      </dgm:t>
    </dgm:pt>
    <dgm:pt modelId="{6E5904DE-08AF-440A-9A04-59C9B80C380B}" type="pres">
      <dgm:prSet presAssocID="{74F504D3-0C4F-44A7-895C-705F6B6CA193}" presName="sibTrans" presStyleLbl="sibTrans1D1" presStyleIdx="6" presStyleCnt="7"/>
      <dgm:spPr/>
      <dgm:t>
        <a:bodyPr/>
        <a:lstStyle/>
        <a:p>
          <a:endParaRPr lang="el-GR"/>
        </a:p>
      </dgm:t>
    </dgm:pt>
  </dgm:ptLst>
  <dgm:cxnLst>
    <dgm:cxn modelId="{19F0BA7F-9731-40B2-A86C-73181ADAF8CA}" type="presOf" srcId="{DF5F23FA-CC41-442B-8E30-3980A68575DA}" destId="{6316302B-2E4B-4AC1-A33F-9531919C2D1D}" srcOrd="0" destOrd="0" presId="urn:microsoft.com/office/officeart/2005/8/layout/cycle5"/>
    <dgm:cxn modelId="{B682BBCB-35D3-4534-B717-764CB563B8D4}" type="presOf" srcId="{12B96B4C-EFA2-4FB1-BF40-665A307B5404}" destId="{C523005E-6023-433C-B9D9-98ACED21DCAF}" srcOrd="0" destOrd="0" presId="urn:microsoft.com/office/officeart/2005/8/layout/cycle5"/>
    <dgm:cxn modelId="{2C3A76E6-BA8B-40A8-8255-A665B2AF598C}" srcId="{ACDC6D15-2717-46CE-9F4E-421F89AFE719}" destId="{46045E32-878A-47CF-B23E-1842B0BBF20B}" srcOrd="5" destOrd="0" parTransId="{DB55DE3C-A41C-4A0E-BADA-37FF4B1D71CD}" sibTransId="{DF5F23FA-CC41-442B-8E30-3980A68575DA}"/>
    <dgm:cxn modelId="{C3A7A3F4-CEB5-41E5-83B6-7A4CCA6149D0}" type="presOf" srcId="{ACDC6D15-2717-46CE-9F4E-421F89AFE719}" destId="{8D278FC8-1EC3-4A27-AED7-84895AAB42F7}" srcOrd="0" destOrd="0" presId="urn:microsoft.com/office/officeart/2005/8/layout/cycle5"/>
    <dgm:cxn modelId="{4D13ECDF-AD94-4847-8D67-D811BD4B7E15}" srcId="{ACDC6D15-2717-46CE-9F4E-421F89AFE719}" destId="{26E5BDD0-BD5C-468B-87F4-B23335E2C332}" srcOrd="3" destOrd="0" parTransId="{402C3256-DC11-4F72-8A27-8326A506330F}" sibTransId="{12B96B4C-EFA2-4FB1-BF40-665A307B5404}"/>
    <dgm:cxn modelId="{9B99EE55-C343-427B-83EF-82018F42C80E}" type="presOf" srcId="{8FCF27E0-CDC5-47E1-AA4E-A1BD06D745CE}" destId="{204C55FF-AEE2-4211-A6A9-3EB24C7ED797}" srcOrd="0" destOrd="0" presId="urn:microsoft.com/office/officeart/2005/8/layout/cycle5"/>
    <dgm:cxn modelId="{A904F274-BB69-46FC-910A-34BAC49036EA}" srcId="{ACDC6D15-2717-46CE-9F4E-421F89AFE719}" destId="{6C109B4E-9A03-4E70-B759-075F0F9A504D}" srcOrd="4" destOrd="0" parTransId="{026D367E-DB7A-4A6F-97EC-B71A1DDAF106}" sibTransId="{07F5C505-BE38-43ED-8F7D-6B03849A926C}"/>
    <dgm:cxn modelId="{E6D161B7-5D56-4557-8287-6AB0265DA4F0}" type="presOf" srcId="{4D62850C-3DAF-45CE-B6AE-0B18D75E4848}" destId="{4C86D7D4-9A89-4D5E-B7D3-FF1AD4179233}" srcOrd="0" destOrd="0" presId="urn:microsoft.com/office/officeart/2005/8/layout/cycle5"/>
    <dgm:cxn modelId="{B49CBC87-A06A-4D01-90CB-04D5DA11BF8A}" type="presOf" srcId="{40EEECD6-7614-4A8C-B2CB-625681BCA6B2}" destId="{D906296C-43DA-47AE-BC68-1179D441D759}" srcOrd="0" destOrd="0" presId="urn:microsoft.com/office/officeart/2005/8/layout/cycle5"/>
    <dgm:cxn modelId="{A692072D-DDAB-4B5A-AC64-58596873213C}" type="presOf" srcId="{0B62C22B-4926-4AF6-BBA4-AB9399A0F8EA}" destId="{F1A4F038-BAC0-47AF-A29D-391722CEC2F1}" srcOrd="0" destOrd="0" presId="urn:microsoft.com/office/officeart/2005/8/layout/cycle5"/>
    <dgm:cxn modelId="{532FEBAC-1D45-40C7-AE21-2B4D3B0A238C}" srcId="{ACDC6D15-2717-46CE-9F4E-421F89AFE719}" destId="{40EEECD6-7614-4A8C-B2CB-625681BCA6B2}" srcOrd="0" destOrd="0" parTransId="{74F4E937-0E3B-46A8-A187-0F234F942B8E}" sibTransId="{4D62850C-3DAF-45CE-B6AE-0B18D75E4848}"/>
    <dgm:cxn modelId="{6412FD51-3EF5-4D2E-A61A-9D435F23FB24}" type="presOf" srcId="{17B6DBB3-F72A-4822-B942-DC506C38B0C7}" destId="{68EA9D89-1A4C-44C4-8F8C-A040E74CC1A0}" srcOrd="0" destOrd="0" presId="urn:microsoft.com/office/officeart/2005/8/layout/cycle5"/>
    <dgm:cxn modelId="{B9E50C09-CF7A-4DDA-9EEB-0A06527C12B8}" type="presOf" srcId="{6C109B4E-9A03-4E70-B759-075F0F9A504D}" destId="{1AE9233A-ACF5-4427-82F3-6A9A95BE60EA}" srcOrd="0" destOrd="0" presId="urn:microsoft.com/office/officeart/2005/8/layout/cycle5"/>
    <dgm:cxn modelId="{F212140C-3196-4547-8987-4592028BE865}" type="presOf" srcId="{07F5C505-BE38-43ED-8F7D-6B03849A926C}" destId="{2EB69324-CC8D-4AC6-A53D-B441B9AE33FE}" srcOrd="0" destOrd="0" presId="urn:microsoft.com/office/officeart/2005/8/layout/cycle5"/>
    <dgm:cxn modelId="{08FE3A08-D6E8-42AC-BCB9-8649755927A8}" srcId="{ACDC6D15-2717-46CE-9F4E-421F89AFE719}" destId="{F694FCAF-1BFC-4A42-A2BE-DBD6B336127D}" srcOrd="1" destOrd="0" parTransId="{E183D62B-8899-419C-8271-E0BBA594140D}" sibTransId="{DCADB4BB-B6A2-4513-9D56-D3A0F66217C7}"/>
    <dgm:cxn modelId="{5BE9ECF0-15FB-45D8-B5C5-B8C3AE284A21}" type="presOf" srcId="{74F504D3-0C4F-44A7-895C-705F6B6CA193}" destId="{6E5904DE-08AF-440A-9A04-59C9B80C380B}" srcOrd="0" destOrd="0" presId="urn:microsoft.com/office/officeart/2005/8/layout/cycle5"/>
    <dgm:cxn modelId="{210E0B21-C0C7-4302-9FEF-9C860BE9BDFD}" type="presOf" srcId="{26E5BDD0-BD5C-468B-87F4-B23335E2C332}" destId="{3130723F-02D5-4B5D-A550-30D0F8799331}" srcOrd="0" destOrd="0" presId="urn:microsoft.com/office/officeart/2005/8/layout/cycle5"/>
    <dgm:cxn modelId="{5AB44316-4D70-4938-838E-51AA1178586D}" srcId="{ACDC6D15-2717-46CE-9F4E-421F89AFE719}" destId="{17B6DBB3-F72A-4822-B942-DC506C38B0C7}" srcOrd="2" destOrd="0" parTransId="{A2B84BB6-3442-41EB-BD7C-98FB1302D1E7}" sibTransId="{0B62C22B-4926-4AF6-BBA4-AB9399A0F8EA}"/>
    <dgm:cxn modelId="{FC64B53C-FF00-4FC7-B9D3-A2BC9EA65281}" type="presOf" srcId="{46045E32-878A-47CF-B23E-1842B0BBF20B}" destId="{924CE620-63EF-453C-984A-E844678A103B}" srcOrd="0" destOrd="0" presId="urn:microsoft.com/office/officeart/2005/8/layout/cycle5"/>
    <dgm:cxn modelId="{D5974CEF-EB59-4961-BE61-DE9641DE4799}" type="presOf" srcId="{F694FCAF-1BFC-4A42-A2BE-DBD6B336127D}" destId="{B6C3861A-C802-4937-A775-438172E4E149}" srcOrd="0" destOrd="0" presId="urn:microsoft.com/office/officeart/2005/8/layout/cycle5"/>
    <dgm:cxn modelId="{32F7F176-DFCA-42A6-9074-D0CBB8509655}" type="presOf" srcId="{DCADB4BB-B6A2-4513-9D56-D3A0F66217C7}" destId="{865E0F5E-8D0B-458F-B98D-700426DC674D}" srcOrd="0" destOrd="0" presId="urn:microsoft.com/office/officeart/2005/8/layout/cycle5"/>
    <dgm:cxn modelId="{54429E7C-9CE8-418C-B934-2AE44015C569}" srcId="{ACDC6D15-2717-46CE-9F4E-421F89AFE719}" destId="{8FCF27E0-CDC5-47E1-AA4E-A1BD06D745CE}" srcOrd="6" destOrd="0" parTransId="{57F40A9D-2E94-431F-AEBA-EDA48AACE2F8}" sibTransId="{74F504D3-0C4F-44A7-895C-705F6B6CA193}"/>
    <dgm:cxn modelId="{47FB461B-7280-4EBD-9791-73E459518C78}" type="presParOf" srcId="{8D278FC8-1EC3-4A27-AED7-84895AAB42F7}" destId="{D906296C-43DA-47AE-BC68-1179D441D759}" srcOrd="0" destOrd="0" presId="urn:microsoft.com/office/officeart/2005/8/layout/cycle5"/>
    <dgm:cxn modelId="{E32DFB62-4435-441D-9C10-2A89FA464348}" type="presParOf" srcId="{8D278FC8-1EC3-4A27-AED7-84895AAB42F7}" destId="{A1DFDA63-66AD-4807-9567-40D7E8E80D7D}" srcOrd="1" destOrd="0" presId="urn:microsoft.com/office/officeart/2005/8/layout/cycle5"/>
    <dgm:cxn modelId="{5C481DBC-269E-4EE3-A8AA-CF2621AEA239}" type="presParOf" srcId="{8D278FC8-1EC3-4A27-AED7-84895AAB42F7}" destId="{4C86D7D4-9A89-4D5E-B7D3-FF1AD4179233}" srcOrd="2" destOrd="0" presId="urn:microsoft.com/office/officeart/2005/8/layout/cycle5"/>
    <dgm:cxn modelId="{5EE6CC2F-159A-431F-80F6-EE36540B3C77}" type="presParOf" srcId="{8D278FC8-1EC3-4A27-AED7-84895AAB42F7}" destId="{B6C3861A-C802-4937-A775-438172E4E149}" srcOrd="3" destOrd="0" presId="urn:microsoft.com/office/officeart/2005/8/layout/cycle5"/>
    <dgm:cxn modelId="{DDD321CD-37DF-491C-ADDE-81C5EE020720}" type="presParOf" srcId="{8D278FC8-1EC3-4A27-AED7-84895AAB42F7}" destId="{DECC2882-EAAE-47DD-9B02-A55E00F2DAA2}" srcOrd="4" destOrd="0" presId="urn:microsoft.com/office/officeart/2005/8/layout/cycle5"/>
    <dgm:cxn modelId="{6A1B0926-7BEC-4440-A2FE-7E085E94900E}" type="presParOf" srcId="{8D278FC8-1EC3-4A27-AED7-84895AAB42F7}" destId="{865E0F5E-8D0B-458F-B98D-700426DC674D}" srcOrd="5" destOrd="0" presId="urn:microsoft.com/office/officeart/2005/8/layout/cycle5"/>
    <dgm:cxn modelId="{5FE767BE-2A65-4E8A-8AB4-6FD951948D98}" type="presParOf" srcId="{8D278FC8-1EC3-4A27-AED7-84895AAB42F7}" destId="{68EA9D89-1A4C-44C4-8F8C-A040E74CC1A0}" srcOrd="6" destOrd="0" presId="urn:microsoft.com/office/officeart/2005/8/layout/cycle5"/>
    <dgm:cxn modelId="{34A03475-F6E3-4D25-8B33-36E9F120310A}" type="presParOf" srcId="{8D278FC8-1EC3-4A27-AED7-84895AAB42F7}" destId="{46F31CF8-0335-4D37-92D5-AFA6CE4AA8AF}" srcOrd="7" destOrd="0" presId="urn:microsoft.com/office/officeart/2005/8/layout/cycle5"/>
    <dgm:cxn modelId="{3034ADAC-B72A-4C24-BDC2-011699BEDFA8}" type="presParOf" srcId="{8D278FC8-1EC3-4A27-AED7-84895AAB42F7}" destId="{F1A4F038-BAC0-47AF-A29D-391722CEC2F1}" srcOrd="8" destOrd="0" presId="urn:microsoft.com/office/officeart/2005/8/layout/cycle5"/>
    <dgm:cxn modelId="{D40FF593-CD37-4286-A2B7-3A00A654710F}" type="presParOf" srcId="{8D278FC8-1EC3-4A27-AED7-84895AAB42F7}" destId="{3130723F-02D5-4B5D-A550-30D0F8799331}" srcOrd="9" destOrd="0" presId="urn:microsoft.com/office/officeart/2005/8/layout/cycle5"/>
    <dgm:cxn modelId="{A65BD0A6-71E2-4B58-897F-1B6B2179F636}" type="presParOf" srcId="{8D278FC8-1EC3-4A27-AED7-84895AAB42F7}" destId="{48313FA7-8BFA-41D9-B3A9-9ED6D6DE5223}" srcOrd="10" destOrd="0" presId="urn:microsoft.com/office/officeart/2005/8/layout/cycle5"/>
    <dgm:cxn modelId="{95498979-8745-4330-AA8D-B00CEA6DF3BA}" type="presParOf" srcId="{8D278FC8-1EC3-4A27-AED7-84895AAB42F7}" destId="{C523005E-6023-433C-B9D9-98ACED21DCAF}" srcOrd="11" destOrd="0" presId="urn:microsoft.com/office/officeart/2005/8/layout/cycle5"/>
    <dgm:cxn modelId="{3E1E9922-26BA-4D5B-A2D9-72FEBB3F886F}" type="presParOf" srcId="{8D278FC8-1EC3-4A27-AED7-84895AAB42F7}" destId="{1AE9233A-ACF5-4427-82F3-6A9A95BE60EA}" srcOrd="12" destOrd="0" presId="urn:microsoft.com/office/officeart/2005/8/layout/cycle5"/>
    <dgm:cxn modelId="{C24B4836-0BE5-415E-B68A-47EF72B774F6}" type="presParOf" srcId="{8D278FC8-1EC3-4A27-AED7-84895AAB42F7}" destId="{ADB9DA95-5A2E-45AA-AFF6-3AFB4ABE9231}" srcOrd="13" destOrd="0" presId="urn:microsoft.com/office/officeart/2005/8/layout/cycle5"/>
    <dgm:cxn modelId="{A18C1A06-955A-4463-A4C2-9DF0E39CB55D}" type="presParOf" srcId="{8D278FC8-1EC3-4A27-AED7-84895AAB42F7}" destId="{2EB69324-CC8D-4AC6-A53D-B441B9AE33FE}" srcOrd="14" destOrd="0" presId="urn:microsoft.com/office/officeart/2005/8/layout/cycle5"/>
    <dgm:cxn modelId="{BE5748DE-1752-44C7-8F91-88BD4DCBBA87}" type="presParOf" srcId="{8D278FC8-1EC3-4A27-AED7-84895AAB42F7}" destId="{924CE620-63EF-453C-984A-E844678A103B}" srcOrd="15" destOrd="0" presId="urn:microsoft.com/office/officeart/2005/8/layout/cycle5"/>
    <dgm:cxn modelId="{00AF52C8-15B5-4F3F-BB3D-CE69D576138B}" type="presParOf" srcId="{8D278FC8-1EC3-4A27-AED7-84895AAB42F7}" destId="{1A860E4F-A4D5-483D-B801-6FE74D13A1ED}" srcOrd="16" destOrd="0" presId="urn:microsoft.com/office/officeart/2005/8/layout/cycle5"/>
    <dgm:cxn modelId="{90202C89-19AF-4F90-9625-9488E93E38CF}" type="presParOf" srcId="{8D278FC8-1EC3-4A27-AED7-84895AAB42F7}" destId="{6316302B-2E4B-4AC1-A33F-9531919C2D1D}" srcOrd="17" destOrd="0" presId="urn:microsoft.com/office/officeart/2005/8/layout/cycle5"/>
    <dgm:cxn modelId="{1AF69EBA-E504-4248-8CCE-8ACCAE3103DE}" type="presParOf" srcId="{8D278FC8-1EC3-4A27-AED7-84895AAB42F7}" destId="{204C55FF-AEE2-4211-A6A9-3EB24C7ED797}" srcOrd="18" destOrd="0" presId="urn:microsoft.com/office/officeart/2005/8/layout/cycle5"/>
    <dgm:cxn modelId="{2F96DDD8-B965-461D-8E34-01C825ABB13E}" type="presParOf" srcId="{8D278FC8-1EC3-4A27-AED7-84895AAB42F7}" destId="{3C3889B8-77FE-40F1-A458-B57BFAA641F4}" srcOrd="19" destOrd="0" presId="urn:microsoft.com/office/officeart/2005/8/layout/cycle5"/>
    <dgm:cxn modelId="{35479BB6-08DB-47E0-BAD9-AB78CA00E9F2}" type="presParOf" srcId="{8D278FC8-1EC3-4A27-AED7-84895AAB42F7}" destId="{6E5904DE-08AF-440A-9A04-59C9B80C380B}" srcOrd="20" destOrd="0" presId="urn:microsoft.com/office/officeart/2005/8/layout/cycle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CDC6D15-2717-46CE-9F4E-421F89AFE719}" type="doc">
      <dgm:prSet loTypeId="urn:microsoft.com/office/officeart/2005/8/layout/cycle5" loCatId="cycle" qsTypeId="urn:microsoft.com/office/officeart/2005/8/quickstyle/simple1" qsCatId="simple" csTypeId="urn:microsoft.com/office/officeart/2005/8/colors/colorful1" csCatId="colorful" phldr="1"/>
      <dgm:spPr/>
      <dgm:t>
        <a:bodyPr/>
        <a:lstStyle/>
        <a:p>
          <a:endParaRPr lang="el-GR"/>
        </a:p>
      </dgm:t>
    </dgm:pt>
    <dgm:pt modelId="{40EEECD6-7614-4A8C-B2CB-625681BCA6B2}">
      <dgm:prSet phldrT="[Κείμενο]"/>
      <dgm:spPr/>
      <dgm:t>
        <a:bodyPr/>
        <a:lstStyle/>
        <a:p>
          <a:r>
            <a:rPr lang="en-US" dirty="0" smtClean="0"/>
            <a:t>Introduction</a:t>
          </a:r>
          <a:endParaRPr lang="el-GR" dirty="0"/>
        </a:p>
      </dgm:t>
    </dgm:pt>
    <dgm:pt modelId="{74F4E937-0E3B-46A8-A187-0F234F942B8E}" type="parTrans" cxnId="{532FEBAC-1D45-40C7-AE21-2B4D3B0A238C}">
      <dgm:prSet/>
      <dgm:spPr/>
      <dgm:t>
        <a:bodyPr/>
        <a:lstStyle/>
        <a:p>
          <a:endParaRPr lang="el-GR"/>
        </a:p>
      </dgm:t>
    </dgm:pt>
    <dgm:pt modelId="{4D62850C-3DAF-45CE-B6AE-0B18D75E4848}" type="sibTrans" cxnId="{532FEBAC-1D45-40C7-AE21-2B4D3B0A238C}">
      <dgm:prSet/>
      <dgm:spPr/>
      <dgm:t>
        <a:bodyPr/>
        <a:lstStyle/>
        <a:p>
          <a:endParaRPr lang="el-GR" dirty="0"/>
        </a:p>
      </dgm:t>
    </dgm:pt>
    <dgm:pt modelId="{26E5BDD0-BD5C-468B-87F4-B23335E2C332}">
      <dgm:prSet phldrT="[Κείμενο]" custT="1"/>
      <dgm:spPr/>
      <dgm:t>
        <a:bodyPr/>
        <a:lstStyle/>
        <a:p>
          <a:r>
            <a:rPr lang="en-US" sz="3200" dirty="0" smtClean="0">
              <a:effectLst>
                <a:outerShdw blurRad="38100" dist="38100" dir="2700000" algn="tl">
                  <a:srgbClr val="000000">
                    <a:alpha val="43137"/>
                  </a:srgbClr>
                </a:outerShdw>
              </a:effectLst>
            </a:rPr>
            <a:t>Journalism</a:t>
          </a:r>
          <a:endParaRPr lang="el-GR" sz="3200" dirty="0">
            <a:effectLst>
              <a:outerShdw blurRad="38100" dist="38100" dir="2700000" algn="tl">
                <a:srgbClr val="000000">
                  <a:alpha val="43137"/>
                </a:srgbClr>
              </a:outerShdw>
            </a:effectLst>
          </a:endParaRPr>
        </a:p>
      </dgm:t>
    </dgm:pt>
    <dgm:pt modelId="{402C3256-DC11-4F72-8A27-8326A506330F}" type="parTrans" cxnId="{4D13ECDF-AD94-4847-8D67-D811BD4B7E15}">
      <dgm:prSet/>
      <dgm:spPr/>
      <dgm:t>
        <a:bodyPr/>
        <a:lstStyle/>
        <a:p>
          <a:endParaRPr lang="el-GR"/>
        </a:p>
      </dgm:t>
    </dgm:pt>
    <dgm:pt modelId="{12B96B4C-EFA2-4FB1-BF40-665A307B5404}" type="sibTrans" cxnId="{4D13ECDF-AD94-4847-8D67-D811BD4B7E15}">
      <dgm:prSet/>
      <dgm:spPr/>
      <dgm:t>
        <a:bodyPr/>
        <a:lstStyle/>
        <a:p>
          <a:endParaRPr lang="el-GR" dirty="0"/>
        </a:p>
      </dgm:t>
    </dgm:pt>
    <dgm:pt modelId="{8FCF27E0-CDC5-47E1-AA4E-A1BD06D745CE}">
      <dgm:prSet phldrT="[Κείμενο]"/>
      <dgm:spPr/>
      <dgm:t>
        <a:bodyPr/>
        <a:lstStyle/>
        <a:p>
          <a:r>
            <a:rPr lang="en-US" dirty="0" smtClean="0"/>
            <a:t>Conclusions</a:t>
          </a:r>
          <a:endParaRPr lang="el-GR" dirty="0"/>
        </a:p>
      </dgm:t>
    </dgm:pt>
    <dgm:pt modelId="{57F40A9D-2E94-431F-AEBA-EDA48AACE2F8}" type="parTrans" cxnId="{54429E7C-9CE8-418C-B934-2AE44015C569}">
      <dgm:prSet/>
      <dgm:spPr/>
      <dgm:t>
        <a:bodyPr/>
        <a:lstStyle/>
        <a:p>
          <a:endParaRPr lang="el-GR"/>
        </a:p>
      </dgm:t>
    </dgm:pt>
    <dgm:pt modelId="{74F504D3-0C4F-44A7-895C-705F6B6CA193}" type="sibTrans" cxnId="{54429E7C-9CE8-418C-B934-2AE44015C569}">
      <dgm:prSet/>
      <dgm:spPr/>
      <dgm:t>
        <a:bodyPr/>
        <a:lstStyle/>
        <a:p>
          <a:endParaRPr lang="el-GR" dirty="0"/>
        </a:p>
      </dgm:t>
    </dgm:pt>
    <dgm:pt modelId="{17B6DBB3-F72A-4822-B942-DC506C38B0C7}">
      <dgm:prSet custT="1"/>
      <dgm:spPr/>
      <dgm:t>
        <a:bodyPr/>
        <a:lstStyle/>
        <a:p>
          <a:r>
            <a:rPr lang="en-US" sz="2400" b="0" dirty="0" smtClean="0">
              <a:effectLst/>
            </a:rPr>
            <a:t>Marketing</a:t>
          </a:r>
          <a:endParaRPr lang="el-GR" sz="2400" b="0" dirty="0">
            <a:effectLst/>
          </a:endParaRPr>
        </a:p>
      </dgm:t>
    </dgm:pt>
    <dgm:pt modelId="{A2B84BB6-3442-41EB-BD7C-98FB1302D1E7}" type="parTrans" cxnId="{5AB44316-4D70-4938-838E-51AA1178586D}">
      <dgm:prSet/>
      <dgm:spPr/>
      <dgm:t>
        <a:bodyPr/>
        <a:lstStyle/>
        <a:p>
          <a:endParaRPr lang="el-GR"/>
        </a:p>
      </dgm:t>
    </dgm:pt>
    <dgm:pt modelId="{0B62C22B-4926-4AF6-BBA4-AB9399A0F8EA}" type="sibTrans" cxnId="{5AB44316-4D70-4938-838E-51AA1178586D}">
      <dgm:prSet/>
      <dgm:spPr/>
      <dgm:t>
        <a:bodyPr/>
        <a:lstStyle/>
        <a:p>
          <a:endParaRPr lang="el-GR" dirty="0"/>
        </a:p>
      </dgm:t>
    </dgm:pt>
    <dgm:pt modelId="{6C109B4E-9A03-4E70-B759-075F0F9A504D}">
      <dgm:prSet/>
      <dgm:spPr/>
      <dgm:t>
        <a:bodyPr/>
        <a:lstStyle/>
        <a:p>
          <a:r>
            <a:rPr lang="en-US" dirty="0" smtClean="0"/>
            <a:t>Culture</a:t>
          </a:r>
          <a:endParaRPr lang="el-GR" dirty="0"/>
        </a:p>
      </dgm:t>
    </dgm:pt>
    <dgm:pt modelId="{026D367E-DB7A-4A6F-97EC-B71A1DDAF106}" type="parTrans" cxnId="{A904F274-BB69-46FC-910A-34BAC49036EA}">
      <dgm:prSet/>
      <dgm:spPr/>
      <dgm:t>
        <a:bodyPr/>
        <a:lstStyle/>
        <a:p>
          <a:endParaRPr lang="el-GR"/>
        </a:p>
      </dgm:t>
    </dgm:pt>
    <dgm:pt modelId="{07F5C505-BE38-43ED-8F7D-6B03849A926C}" type="sibTrans" cxnId="{A904F274-BB69-46FC-910A-34BAC49036EA}">
      <dgm:prSet/>
      <dgm:spPr/>
      <dgm:t>
        <a:bodyPr/>
        <a:lstStyle/>
        <a:p>
          <a:endParaRPr lang="el-GR" dirty="0"/>
        </a:p>
      </dgm:t>
    </dgm:pt>
    <dgm:pt modelId="{46045E32-878A-47CF-B23E-1842B0BBF20B}">
      <dgm:prSet/>
      <dgm:spPr/>
      <dgm:t>
        <a:bodyPr/>
        <a:lstStyle/>
        <a:p>
          <a:r>
            <a:rPr lang="en-US" dirty="0" smtClean="0"/>
            <a:t>Education</a:t>
          </a:r>
          <a:endParaRPr lang="el-GR" dirty="0"/>
        </a:p>
      </dgm:t>
    </dgm:pt>
    <dgm:pt modelId="{DB55DE3C-A41C-4A0E-BADA-37FF4B1D71CD}" type="parTrans" cxnId="{2C3A76E6-BA8B-40A8-8255-A665B2AF598C}">
      <dgm:prSet/>
      <dgm:spPr/>
      <dgm:t>
        <a:bodyPr/>
        <a:lstStyle/>
        <a:p>
          <a:endParaRPr lang="el-GR"/>
        </a:p>
      </dgm:t>
    </dgm:pt>
    <dgm:pt modelId="{DF5F23FA-CC41-442B-8E30-3980A68575DA}" type="sibTrans" cxnId="{2C3A76E6-BA8B-40A8-8255-A665B2AF598C}">
      <dgm:prSet/>
      <dgm:spPr/>
      <dgm:t>
        <a:bodyPr/>
        <a:lstStyle/>
        <a:p>
          <a:endParaRPr lang="el-GR"/>
        </a:p>
      </dgm:t>
    </dgm:pt>
    <dgm:pt modelId="{F694FCAF-1BFC-4A42-A2BE-DBD6B336127D}">
      <dgm:prSet custT="1"/>
      <dgm:spPr/>
      <dgm:t>
        <a:bodyPr/>
        <a:lstStyle/>
        <a:p>
          <a:r>
            <a:rPr lang="en-US" sz="2400" b="0" dirty="0" smtClean="0"/>
            <a:t>Games</a:t>
          </a:r>
          <a:endParaRPr lang="el-GR" sz="2400" b="0" dirty="0"/>
        </a:p>
      </dgm:t>
    </dgm:pt>
    <dgm:pt modelId="{E183D62B-8899-419C-8271-E0BBA594140D}" type="parTrans" cxnId="{08FE3A08-D6E8-42AC-BCB9-8649755927A8}">
      <dgm:prSet/>
      <dgm:spPr/>
      <dgm:t>
        <a:bodyPr/>
        <a:lstStyle/>
        <a:p>
          <a:endParaRPr lang="el-GR"/>
        </a:p>
      </dgm:t>
    </dgm:pt>
    <dgm:pt modelId="{DCADB4BB-B6A2-4513-9D56-D3A0F66217C7}" type="sibTrans" cxnId="{08FE3A08-D6E8-42AC-BCB9-8649755927A8}">
      <dgm:prSet/>
      <dgm:spPr/>
      <dgm:t>
        <a:bodyPr/>
        <a:lstStyle/>
        <a:p>
          <a:endParaRPr lang="el-GR"/>
        </a:p>
      </dgm:t>
    </dgm:pt>
    <dgm:pt modelId="{8D278FC8-1EC3-4A27-AED7-84895AAB42F7}" type="pres">
      <dgm:prSet presAssocID="{ACDC6D15-2717-46CE-9F4E-421F89AFE719}" presName="cycle" presStyleCnt="0">
        <dgm:presLayoutVars>
          <dgm:dir/>
          <dgm:resizeHandles val="exact"/>
        </dgm:presLayoutVars>
      </dgm:prSet>
      <dgm:spPr/>
      <dgm:t>
        <a:bodyPr/>
        <a:lstStyle/>
        <a:p>
          <a:endParaRPr lang="el-GR"/>
        </a:p>
      </dgm:t>
    </dgm:pt>
    <dgm:pt modelId="{D906296C-43DA-47AE-BC68-1179D441D759}" type="pres">
      <dgm:prSet presAssocID="{40EEECD6-7614-4A8C-B2CB-625681BCA6B2}" presName="node" presStyleLbl="node1" presStyleIdx="0" presStyleCnt="7" custRadScaleRad="100124" custRadScaleInc="-5914">
        <dgm:presLayoutVars>
          <dgm:bulletEnabled val="1"/>
        </dgm:presLayoutVars>
      </dgm:prSet>
      <dgm:spPr/>
      <dgm:t>
        <a:bodyPr/>
        <a:lstStyle/>
        <a:p>
          <a:endParaRPr lang="el-GR"/>
        </a:p>
      </dgm:t>
    </dgm:pt>
    <dgm:pt modelId="{A1DFDA63-66AD-4807-9567-40D7E8E80D7D}" type="pres">
      <dgm:prSet presAssocID="{40EEECD6-7614-4A8C-B2CB-625681BCA6B2}" presName="spNode" presStyleCnt="0"/>
      <dgm:spPr/>
      <dgm:t>
        <a:bodyPr/>
        <a:lstStyle/>
        <a:p>
          <a:endParaRPr lang="el-GR"/>
        </a:p>
      </dgm:t>
    </dgm:pt>
    <dgm:pt modelId="{4C86D7D4-9A89-4D5E-B7D3-FF1AD4179233}" type="pres">
      <dgm:prSet presAssocID="{4D62850C-3DAF-45CE-B6AE-0B18D75E4848}" presName="sibTrans" presStyleLbl="sibTrans1D1" presStyleIdx="0" presStyleCnt="7"/>
      <dgm:spPr/>
      <dgm:t>
        <a:bodyPr/>
        <a:lstStyle/>
        <a:p>
          <a:endParaRPr lang="el-GR"/>
        </a:p>
      </dgm:t>
    </dgm:pt>
    <dgm:pt modelId="{B6C3861A-C802-4937-A775-438172E4E149}" type="pres">
      <dgm:prSet presAssocID="{F694FCAF-1BFC-4A42-A2BE-DBD6B336127D}" presName="node" presStyleLbl="node1" presStyleIdx="1" presStyleCnt="7" custAng="21449479" custScaleX="102167" custScaleY="116273" custRadScaleRad="93344" custRadScaleInc="7326">
        <dgm:presLayoutVars>
          <dgm:bulletEnabled val="1"/>
        </dgm:presLayoutVars>
      </dgm:prSet>
      <dgm:spPr/>
      <dgm:t>
        <a:bodyPr/>
        <a:lstStyle/>
        <a:p>
          <a:endParaRPr lang="el-GR"/>
        </a:p>
      </dgm:t>
    </dgm:pt>
    <dgm:pt modelId="{DECC2882-EAAE-47DD-9B02-A55E00F2DAA2}" type="pres">
      <dgm:prSet presAssocID="{F694FCAF-1BFC-4A42-A2BE-DBD6B336127D}" presName="spNode" presStyleCnt="0"/>
      <dgm:spPr/>
    </dgm:pt>
    <dgm:pt modelId="{865E0F5E-8D0B-458F-B98D-700426DC674D}" type="pres">
      <dgm:prSet presAssocID="{DCADB4BB-B6A2-4513-9D56-D3A0F66217C7}" presName="sibTrans" presStyleLbl="sibTrans1D1" presStyleIdx="1" presStyleCnt="7"/>
      <dgm:spPr/>
      <dgm:t>
        <a:bodyPr/>
        <a:lstStyle/>
        <a:p>
          <a:endParaRPr lang="el-GR"/>
        </a:p>
      </dgm:t>
    </dgm:pt>
    <dgm:pt modelId="{68EA9D89-1A4C-44C4-8F8C-A040E74CC1A0}" type="pres">
      <dgm:prSet presAssocID="{17B6DBB3-F72A-4822-B942-DC506C38B0C7}" presName="node" presStyleLbl="node1" presStyleIdx="2" presStyleCnt="7" custScaleX="123915" custScaleY="116348">
        <dgm:presLayoutVars>
          <dgm:bulletEnabled val="1"/>
        </dgm:presLayoutVars>
      </dgm:prSet>
      <dgm:spPr/>
      <dgm:t>
        <a:bodyPr/>
        <a:lstStyle/>
        <a:p>
          <a:endParaRPr lang="el-GR"/>
        </a:p>
      </dgm:t>
    </dgm:pt>
    <dgm:pt modelId="{46F31CF8-0335-4D37-92D5-AFA6CE4AA8AF}" type="pres">
      <dgm:prSet presAssocID="{17B6DBB3-F72A-4822-B942-DC506C38B0C7}" presName="spNode" presStyleCnt="0"/>
      <dgm:spPr/>
      <dgm:t>
        <a:bodyPr/>
        <a:lstStyle/>
        <a:p>
          <a:endParaRPr lang="el-GR"/>
        </a:p>
      </dgm:t>
    </dgm:pt>
    <dgm:pt modelId="{F1A4F038-BAC0-47AF-A29D-391722CEC2F1}" type="pres">
      <dgm:prSet presAssocID="{0B62C22B-4926-4AF6-BBA4-AB9399A0F8EA}" presName="sibTrans" presStyleLbl="sibTrans1D1" presStyleIdx="2" presStyleCnt="7"/>
      <dgm:spPr/>
      <dgm:t>
        <a:bodyPr/>
        <a:lstStyle/>
        <a:p>
          <a:endParaRPr lang="el-GR"/>
        </a:p>
      </dgm:t>
    </dgm:pt>
    <dgm:pt modelId="{3130723F-02D5-4B5D-A550-30D0F8799331}" type="pres">
      <dgm:prSet presAssocID="{26E5BDD0-BD5C-468B-87F4-B23335E2C332}" presName="node" presStyleLbl="node1" presStyleIdx="3" presStyleCnt="7" custAng="810589" custScaleX="172891" custScaleY="162533" custRadScaleRad="90696" custRadScaleInc="-18974">
        <dgm:presLayoutVars>
          <dgm:bulletEnabled val="1"/>
        </dgm:presLayoutVars>
      </dgm:prSet>
      <dgm:spPr/>
      <dgm:t>
        <a:bodyPr/>
        <a:lstStyle/>
        <a:p>
          <a:endParaRPr lang="el-GR"/>
        </a:p>
      </dgm:t>
    </dgm:pt>
    <dgm:pt modelId="{48313FA7-8BFA-41D9-B3A9-9ED6D6DE5223}" type="pres">
      <dgm:prSet presAssocID="{26E5BDD0-BD5C-468B-87F4-B23335E2C332}" presName="spNode" presStyleCnt="0"/>
      <dgm:spPr/>
      <dgm:t>
        <a:bodyPr/>
        <a:lstStyle/>
        <a:p>
          <a:endParaRPr lang="el-GR"/>
        </a:p>
      </dgm:t>
    </dgm:pt>
    <dgm:pt modelId="{C523005E-6023-433C-B9D9-98ACED21DCAF}" type="pres">
      <dgm:prSet presAssocID="{12B96B4C-EFA2-4FB1-BF40-665A307B5404}" presName="sibTrans" presStyleLbl="sibTrans1D1" presStyleIdx="3" presStyleCnt="7"/>
      <dgm:spPr/>
      <dgm:t>
        <a:bodyPr/>
        <a:lstStyle/>
        <a:p>
          <a:endParaRPr lang="el-GR"/>
        </a:p>
      </dgm:t>
    </dgm:pt>
    <dgm:pt modelId="{1AE9233A-ACF5-4427-82F3-6A9A95BE60EA}" type="pres">
      <dgm:prSet presAssocID="{6C109B4E-9A03-4E70-B759-075F0F9A504D}" presName="node" presStyleLbl="node1" presStyleIdx="4" presStyleCnt="7">
        <dgm:presLayoutVars>
          <dgm:bulletEnabled val="1"/>
        </dgm:presLayoutVars>
      </dgm:prSet>
      <dgm:spPr/>
      <dgm:t>
        <a:bodyPr/>
        <a:lstStyle/>
        <a:p>
          <a:endParaRPr lang="el-GR"/>
        </a:p>
      </dgm:t>
    </dgm:pt>
    <dgm:pt modelId="{ADB9DA95-5A2E-45AA-AFF6-3AFB4ABE9231}" type="pres">
      <dgm:prSet presAssocID="{6C109B4E-9A03-4E70-B759-075F0F9A504D}" presName="spNode" presStyleCnt="0"/>
      <dgm:spPr/>
      <dgm:t>
        <a:bodyPr/>
        <a:lstStyle/>
        <a:p>
          <a:endParaRPr lang="el-GR"/>
        </a:p>
      </dgm:t>
    </dgm:pt>
    <dgm:pt modelId="{2EB69324-CC8D-4AC6-A53D-B441B9AE33FE}" type="pres">
      <dgm:prSet presAssocID="{07F5C505-BE38-43ED-8F7D-6B03849A926C}" presName="sibTrans" presStyleLbl="sibTrans1D1" presStyleIdx="4" presStyleCnt="7"/>
      <dgm:spPr/>
      <dgm:t>
        <a:bodyPr/>
        <a:lstStyle/>
        <a:p>
          <a:endParaRPr lang="el-GR"/>
        </a:p>
      </dgm:t>
    </dgm:pt>
    <dgm:pt modelId="{924CE620-63EF-453C-984A-E844678A103B}" type="pres">
      <dgm:prSet presAssocID="{46045E32-878A-47CF-B23E-1842B0BBF20B}" presName="node" presStyleLbl="node1" presStyleIdx="5" presStyleCnt="7">
        <dgm:presLayoutVars>
          <dgm:bulletEnabled val="1"/>
        </dgm:presLayoutVars>
      </dgm:prSet>
      <dgm:spPr/>
      <dgm:t>
        <a:bodyPr/>
        <a:lstStyle/>
        <a:p>
          <a:endParaRPr lang="el-GR"/>
        </a:p>
      </dgm:t>
    </dgm:pt>
    <dgm:pt modelId="{1A860E4F-A4D5-483D-B801-6FE74D13A1ED}" type="pres">
      <dgm:prSet presAssocID="{46045E32-878A-47CF-B23E-1842B0BBF20B}" presName="spNode" presStyleCnt="0"/>
      <dgm:spPr/>
    </dgm:pt>
    <dgm:pt modelId="{6316302B-2E4B-4AC1-A33F-9531919C2D1D}" type="pres">
      <dgm:prSet presAssocID="{DF5F23FA-CC41-442B-8E30-3980A68575DA}" presName="sibTrans" presStyleLbl="sibTrans1D1" presStyleIdx="5" presStyleCnt="7"/>
      <dgm:spPr/>
      <dgm:t>
        <a:bodyPr/>
        <a:lstStyle/>
        <a:p>
          <a:endParaRPr lang="el-GR"/>
        </a:p>
      </dgm:t>
    </dgm:pt>
    <dgm:pt modelId="{204C55FF-AEE2-4211-A6A9-3EB24C7ED797}" type="pres">
      <dgm:prSet presAssocID="{8FCF27E0-CDC5-47E1-AA4E-A1BD06D745CE}" presName="node" presStyleLbl="node1" presStyleIdx="6" presStyleCnt="7">
        <dgm:presLayoutVars>
          <dgm:bulletEnabled val="1"/>
        </dgm:presLayoutVars>
      </dgm:prSet>
      <dgm:spPr/>
      <dgm:t>
        <a:bodyPr/>
        <a:lstStyle/>
        <a:p>
          <a:endParaRPr lang="el-GR"/>
        </a:p>
      </dgm:t>
    </dgm:pt>
    <dgm:pt modelId="{3C3889B8-77FE-40F1-A458-B57BFAA641F4}" type="pres">
      <dgm:prSet presAssocID="{8FCF27E0-CDC5-47E1-AA4E-A1BD06D745CE}" presName="spNode" presStyleCnt="0"/>
      <dgm:spPr/>
      <dgm:t>
        <a:bodyPr/>
        <a:lstStyle/>
        <a:p>
          <a:endParaRPr lang="el-GR"/>
        </a:p>
      </dgm:t>
    </dgm:pt>
    <dgm:pt modelId="{6E5904DE-08AF-440A-9A04-59C9B80C380B}" type="pres">
      <dgm:prSet presAssocID="{74F504D3-0C4F-44A7-895C-705F6B6CA193}" presName="sibTrans" presStyleLbl="sibTrans1D1" presStyleIdx="6" presStyleCnt="7"/>
      <dgm:spPr/>
      <dgm:t>
        <a:bodyPr/>
        <a:lstStyle/>
        <a:p>
          <a:endParaRPr lang="el-GR"/>
        </a:p>
      </dgm:t>
    </dgm:pt>
  </dgm:ptLst>
  <dgm:cxnLst>
    <dgm:cxn modelId="{64D27986-1C51-42CE-81C1-BAC556915D1C}" type="presOf" srcId="{6C109B4E-9A03-4E70-B759-075F0F9A504D}" destId="{1AE9233A-ACF5-4427-82F3-6A9A95BE60EA}" srcOrd="0" destOrd="0" presId="urn:microsoft.com/office/officeart/2005/8/layout/cycle5"/>
    <dgm:cxn modelId="{31C04CF8-1307-456E-B198-0C609BBCC9D3}" type="presOf" srcId="{12B96B4C-EFA2-4FB1-BF40-665A307B5404}" destId="{C523005E-6023-433C-B9D9-98ACED21DCAF}" srcOrd="0" destOrd="0" presId="urn:microsoft.com/office/officeart/2005/8/layout/cycle5"/>
    <dgm:cxn modelId="{94593B72-D7B5-443A-B410-CAF4AD50E61C}" type="presOf" srcId="{74F504D3-0C4F-44A7-895C-705F6B6CA193}" destId="{6E5904DE-08AF-440A-9A04-59C9B80C380B}" srcOrd="0" destOrd="0" presId="urn:microsoft.com/office/officeart/2005/8/layout/cycle5"/>
    <dgm:cxn modelId="{2C3A76E6-BA8B-40A8-8255-A665B2AF598C}" srcId="{ACDC6D15-2717-46CE-9F4E-421F89AFE719}" destId="{46045E32-878A-47CF-B23E-1842B0BBF20B}" srcOrd="5" destOrd="0" parTransId="{DB55DE3C-A41C-4A0E-BADA-37FF4B1D71CD}" sibTransId="{DF5F23FA-CC41-442B-8E30-3980A68575DA}"/>
    <dgm:cxn modelId="{5AB44316-4D70-4938-838E-51AA1178586D}" srcId="{ACDC6D15-2717-46CE-9F4E-421F89AFE719}" destId="{17B6DBB3-F72A-4822-B942-DC506C38B0C7}" srcOrd="2" destOrd="0" parTransId="{A2B84BB6-3442-41EB-BD7C-98FB1302D1E7}" sibTransId="{0B62C22B-4926-4AF6-BBA4-AB9399A0F8EA}"/>
    <dgm:cxn modelId="{06EF084B-85E2-4DAD-A57F-43F6D2615525}" type="presOf" srcId="{17B6DBB3-F72A-4822-B942-DC506C38B0C7}" destId="{68EA9D89-1A4C-44C4-8F8C-A040E74CC1A0}" srcOrd="0" destOrd="0" presId="urn:microsoft.com/office/officeart/2005/8/layout/cycle5"/>
    <dgm:cxn modelId="{5F0BE6D0-AF34-4C45-B4A6-155A030E0530}" type="presOf" srcId="{4D62850C-3DAF-45CE-B6AE-0B18D75E4848}" destId="{4C86D7D4-9A89-4D5E-B7D3-FF1AD4179233}" srcOrd="0" destOrd="0" presId="urn:microsoft.com/office/officeart/2005/8/layout/cycle5"/>
    <dgm:cxn modelId="{BAEF771A-9A8E-4399-A5D7-6E55AFD2A36A}" type="presOf" srcId="{46045E32-878A-47CF-B23E-1842B0BBF20B}" destId="{924CE620-63EF-453C-984A-E844678A103B}" srcOrd="0" destOrd="0" presId="urn:microsoft.com/office/officeart/2005/8/layout/cycle5"/>
    <dgm:cxn modelId="{D1DB1E08-027E-4157-9245-0A1E126EAF15}" type="presOf" srcId="{ACDC6D15-2717-46CE-9F4E-421F89AFE719}" destId="{8D278FC8-1EC3-4A27-AED7-84895AAB42F7}" srcOrd="0" destOrd="0" presId="urn:microsoft.com/office/officeart/2005/8/layout/cycle5"/>
    <dgm:cxn modelId="{FD788494-2DBA-46BB-939A-34CEA096AF4F}" type="presOf" srcId="{0B62C22B-4926-4AF6-BBA4-AB9399A0F8EA}" destId="{F1A4F038-BAC0-47AF-A29D-391722CEC2F1}" srcOrd="0" destOrd="0" presId="urn:microsoft.com/office/officeart/2005/8/layout/cycle5"/>
    <dgm:cxn modelId="{A569ACEE-5854-4001-AA78-D40594B66B1D}" type="presOf" srcId="{DF5F23FA-CC41-442B-8E30-3980A68575DA}" destId="{6316302B-2E4B-4AC1-A33F-9531919C2D1D}" srcOrd="0" destOrd="0" presId="urn:microsoft.com/office/officeart/2005/8/layout/cycle5"/>
    <dgm:cxn modelId="{54429E7C-9CE8-418C-B934-2AE44015C569}" srcId="{ACDC6D15-2717-46CE-9F4E-421F89AFE719}" destId="{8FCF27E0-CDC5-47E1-AA4E-A1BD06D745CE}" srcOrd="6" destOrd="0" parTransId="{57F40A9D-2E94-431F-AEBA-EDA48AACE2F8}" sibTransId="{74F504D3-0C4F-44A7-895C-705F6B6CA193}"/>
    <dgm:cxn modelId="{9456CB5F-F899-4886-98B3-37C8113CE1BE}" type="presOf" srcId="{DCADB4BB-B6A2-4513-9D56-D3A0F66217C7}" destId="{865E0F5E-8D0B-458F-B98D-700426DC674D}" srcOrd="0" destOrd="0" presId="urn:microsoft.com/office/officeart/2005/8/layout/cycle5"/>
    <dgm:cxn modelId="{4D13ECDF-AD94-4847-8D67-D811BD4B7E15}" srcId="{ACDC6D15-2717-46CE-9F4E-421F89AFE719}" destId="{26E5BDD0-BD5C-468B-87F4-B23335E2C332}" srcOrd="3" destOrd="0" parTransId="{402C3256-DC11-4F72-8A27-8326A506330F}" sibTransId="{12B96B4C-EFA2-4FB1-BF40-665A307B5404}"/>
    <dgm:cxn modelId="{CE6F8406-A757-4668-BC14-7EB3FF007240}" type="presOf" srcId="{07F5C505-BE38-43ED-8F7D-6B03849A926C}" destId="{2EB69324-CC8D-4AC6-A53D-B441B9AE33FE}" srcOrd="0" destOrd="0" presId="urn:microsoft.com/office/officeart/2005/8/layout/cycle5"/>
    <dgm:cxn modelId="{532FEBAC-1D45-40C7-AE21-2B4D3B0A238C}" srcId="{ACDC6D15-2717-46CE-9F4E-421F89AFE719}" destId="{40EEECD6-7614-4A8C-B2CB-625681BCA6B2}" srcOrd="0" destOrd="0" parTransId="{74F4E937-0E3B-46A8-A187-0F234F942B8E}" sibTransId="{4D62850C-3DAF-45CE-B6AE-0B18D75E4848}"/>
    <dgm:cxn modelId="{A904F274-BB69-46FC-910A-34BAC49036EA}" srcId="{ACDC6D15-2717-46CE-9F4E-421F89AFE719}" destId="{6C109B4E-9A03-4E70-B759-075F0F9A504D}" srcOrd="4" destOrd="0" parTransId="{026D367E-DB7A-4A6F-97EC-B71A1DDAF106}" sibTransId="{07F5C505-BE38-43ED-8F7D-6B03849A926C}"/>
    <dgm:cxn modelId="{2E3E7859-2A80-4C6C-9293-8CB1ED9F157C}" type="presOf" srcId="{26E5BDD0-BD5C-468B-87F4-B23335E2C332}" destId="{3130723F-02D5-4B5D-A550-30D0F8799331}" srcOrd="0" destOrd="0" presId="urn:microsoft.com/office/officeart/2005/8/layout/cycle5"/>
    <dgm:cxn modelId="{4D213984-23AA-4DF5-912B-0E9DC66FC0E8}" type="presOf" srcId="{8FCF27E0-CDC5-47E1-AA4E-A1BD06D745CE}" destId="{204C55FF-AEE2-4211-A6A9-3EB24C7ED797}" srcOrd="0" destOrd="0" presId="urn:microsoft.com/office/officeart/2005/8/layout/cycle5"/>
    <dgm:cxn modelId="{67955E82-3C81-4197-8E8B-ADF4256EB75A}" type="presOf" srcId="{40EEECD6-7614-4A8C-B2CB-625681BCA6B2}" destId="{D906296C-43DA-47AE-BC68-1179D441D759}" srcOrd="0" destOrd="0" presId="urn:microsoft.com/office/officeart/2005/8/layout/cycle5"/>
    <dgm:cxn modelId="{6BC646D5-4717-4DD9-84A0-3300D06B38D4}" type="presOf" srcId="{F694FCAF-1BFC-4A42-A2BE-DBD6B336127D}" destId="{B6C3861A-C802-4937-A775-438172E4E149}" srcOrd="0" destOrd="0" presId="urn:microsoft.com/office/officeart/2005/8/layout/cycle5"/>
    <dgm:cxn modelId="{08FE3A08-D6E8-42AC-BCB9-8649755927A8}" srcId="{ACDC6D15-2717-46CE-9F4E-421F89AFE719}" destId="{F694FCAF-1BFC-4A42-A2BE-DBD6B336127D}" srcOrd="1" destOrd="0" parTransId="{E183D62B-8899-419C-8271-E0BBA594140D}" sibTransId="{DCADB4BB-B6A2-4513-9D56-D3A0F66217C7}"/>
    <dgm:cxn modelId="{C5E13589-1CA7-4344-8C4A-93A7132F0A2A}" type="presParOf" srcId="{8D278FC8-1EC3-4A27-AED7-84895AAB42F7}" destId="{D906296C-43DA-47AE-BC68-1179D441D759}" srcOrd="0" destOrd="0" presId="urn:microsoft.com/office/officeart/2005/8/layout/cycle5"/>
    <dgm:cxn modelId="{6E3509CE-F8AC-42F2-A7B5-62AF7F5FDBE3}" type="presParOf" srcId="{8D278FC8-1EC3-4A27-AED7-84895AAB42F7}" destId="{A1DFDA63-66AD-4807-9567-40D7E8E80D7D}" srcOrd="1" destOrd="0" presId="urn:microsoft.com/office/officeart/2005/8/layout/cycle5"/>
    <dgm:cxn modelId="{5DF79EAD-78AE-492F-8961-995D7C3EC486}" type="presParOf" srcId="{8D278FC8-1EC3-4A27-AED7-84895AAB42F7}" destId="{4C86D7D4-9A89-4D5E-B7D3-FF1AD4179233}" srcOrd="2" destOrd="0" presId="urn:microsoft.com/office/officeart/2005/8/layout/cycle5"/>
    <dgm:cxn modelId="{5C23B5D8-2454-4A13-B197-025ACD4A14D6}" type="presParOf" srcId="{8D278FC8-1EC3-4A27-AED7-84895AAB42F7}" destId="{B6C3861A-C802-4937-A775-438172E4E149}" srcOrd="3" destOrd="0" presId="urn:microsoft.com/office/officeart/2005/8/layout/cycle5"/>
    <dgm:cxn modelId="{C4BDC821-2183-4733-9537-6C2E2B87B41F}" type="presParOf" srcId="{8D278FC8-1EC3-4A27-AED7-84895AAB42F7}" destId="{DECC2882-EAAE-47DD-9B02-A55E00F2DAA2}" srcOrd="4" destOrd="0" presId="urn:microsoft.com/office/officeart/2005/8/layout/cycle5"/>
    <dgm:cxn modelId="{A794AAA8-9294-48D2-A56B-490B2C9CD159}" type="presParOf" srcId="{8D278FC8-1EC3-4A27-AED7-84895AAB42F7}" destId="{865E0F5E-8D0B-458F-B98D-700426DC674D}" srcOrd="5" destOrd="0" presId="urn:microsoft.com/office/officeart/2005/8/layout/cycle5"/>
    <dgm:cxn modelId="{5AB018ED-DC14-4806-BC04-EF93C83B000C}" type="presParOf" srcId="{8D278FC8-1EC3-4A27-AED7-84895AAB42F7}" destId="{68EA9D89-1A4C-44C4-8F8C-A040E74CC1A0}" srcOrd="6" destOrd="0" presId="urn:microsoft.com/office/officeart/2005/8/layout/cycle5"/>
    <dgm:cxn modelId="{8D5B64AE-B0DB-4BF2-966E-803E4DDC0246}" type="presParOf" srcId="{8D278FC8-1EC3-4A27-AED7-84895AAB42F7}" destId="{46F31CF8-0335-4D37-92D5-AFA6CE4AA8AF}" srcOrd="7" destOrd="0" presId="urn:microsoft.com/office/officeart/2005/8/layout/cycle5"/>
    <dgm:cxn modelId="{C497E3BE-8440-4391-82F1-AE11F2C4966B}" type="presParOf" srcId="{8D278FC8-1EC3-4A27-AED7-84895AAB42F7}" destId="{F1A4F038-BAC0-47AF-A29D-391722CEC2F1}" srcOrd="8" destOrd="0" presId="urn:microsoft.com/office/officeart/2005/8/layout/cycle5"/>
    <dgm:cxn modelId="{DB4F70B1-6B39-42FC-8D23-190FEEA1CF1F}" type="presParOf" srcId="{8D278FC8-1EC3-4A27-AED7-84895AAB42F7}" destId="{3130723F-02D5-4B5D-A550-30D0F8799331}" srcOrd="9" destOrd="0" presId="urn:microsoft.com/office/officeart/2005/8/layout/cycle5"/>
    <dgm:cxn modelId="{918F790D-2061-4856-94B7-A2EB9943F623}" type="presParOf" srcId="{8D278FC8-1EC3-4A27-AED7-84895AAB42F7}" destId="{48313FA7-8BFA-41D9-B3A9-9ED6D6DE5223}" srcOrd="10" destOrd="0" presId="urn:microsoft.com/office/officeart/2005/8/layout/cycle5"/>
    <dgm:cxn modelId="{1A74F63E-AFCA-41C4-A87F-3724C7B8D4B7}" type="presParOf" srcId="{8D278FC8-1EC3-4A27-AED7-84895AAB42F7}" destId="{C523005E-6023-433C-B9D9-98ACED21DCAF}" srcOrd="11" destOrd="0" presId="urn:microsoft.com/office/officeart/2005/8/layout/cycle5"/>
    <dgm:cxn modelId="{E21BFB86-9771-40F7-8B42-5417E98921BA}" type="presParOf" srcId="{8D278FC8-1EC3-4A27-AED7-84895AAB42F7}" destId="{1AE9233A-ACF5-4427-82F3-6A9A95BE60EA}" srcOrd="12" destOrd="0" presId="urn:microsoft.com/office/officeart/2005/8/layout/cycle5"/>
    <dgm:cxn modelId="{E74F9A03-32AB-4B29-B33C-64F49429D13D}" type="presParOf" srcId="{8D278FC8-1EC3-4A27-AED7-84895AAB42F7}" destId="{ADB9DA95-5A2E-45AA-AFF6-3AFB4ABE9231}" srcOrd="13" destOrd="0" presId="urn:microsoft.com/office/officeart/2005/8/layout/cycle5"/>
    <dgm:cxn modelId="{BDC822D7-E6CD-4CCF-A9DD-5B9179E3C097}" type="presParOf" srcId="{8D278FC8-1EC3-4A27-AED7-84895AAB42F7}" destId="{2EB69324-CC8D-4AC6-A53D-B441B9AE33FE}" srcOrd="14" destOrd="0" presId="urn:microsoft.com/office/officeart/2005/8/layout/cycle5"/>
    <dgm:cxn modelId="{D46D209B-82F6-4DF6-BB21-6591EF35146E}" type="presParOf" srcId="{8D278FC8-1EC3-4A27-AED7-84895AAB42F7}" destId="{924CE620-63EF-453C-984A-E844678A103B}" srcOrd="15" destOrd="0" presId="urn:microsoft.com/office/officeart/2005/8/layout/cycle5"/>
    <dgm:cxn modelId="{6721A835-F461-466B-9745-A1B17316FB7B}" type="presParOf" srcId="{8D278FC8-1EC3-4A27-AED7-84895AAB42F7}" destId="{1A860E4F-A4D5-483D-B801-6FE74D13A1ED}" srcOrd="16" destOrd="0" presId="urn:microsoft.com/office/officeart/2005/8/layout/cycle5"/>
    <dgm:cxn modelId="{43FA4106-14F8-41D1-BB8B-45A5E241A4D4}" type="presParOf" srcId="{8D278FC8-1EC3-4A27-AED7-84895AAB42F7}" destId="{6316302B-2E4B-4AC1-A33F-9531919C2D1D}" srcOrd="17" destOrd="0" presId="urn:microsoft.com/office/officeart/2005/8/layout/cycle5"/>
    <dgm:cxn modelId="{B1BC25B8-F8EA-4FFB-9DCA-DB66B8175C5B}" type="presParOf" srcId="{8D278FC8-1EC3-4A27-AED7-84895AAB42F7}" destId="{204C55FF-AEE2-4211-A6A9-3EB24C7ED797}" srcOrd="18" destOrd="0" presId="urn:microsoft.com/office/officeart/2005/8/layout/cycle5"/>
    <dgm:cxn modelId="{2B7D96DE-87E6-4074-8E08-E1BE48E58DB2}" type="presParOf" srcId="{8D278FC8-1EC3-4A27-AED7-84895AAB42F7}" destId="{3C3889B8-77FE-40F1-A458-B57BFAA641F4}" srcOrd="19" destOrd="0" presId="urn:microsoft.com/office/officeart/2005/8/layout/cycle5"/>
    <dgm:cxn modelId="{49D1359E-F092-4EB3-98E0-0216B4F9B4E1}" type="presParOf" srcId="{8D278FC8-1EC3-4A27-AED7-84895AAB42F7}" destId="{6E5904DE-08AF-440A-9A04-59C9B80C380B}" srcOrd="20" destOrd="0" presId="urn:microsoft.com/office/officeart/2005/8/layout/cycle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906296C-43DA-47AE-BC68-1179D441D759}">
      <dsp:nvSpPr>
        <dsp:cNvPr id="0" name=""/>
        <dsp:cNvSpPr/>
      </dsp:nvSpPr>
      <dsp:spPr>
        <a:xfrm>
          <a:off x="3428995" y="357195"/>
          <a:ext cx="2184987" cy="142623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tx1"/>
              </a:solidFill>
            </a:rPr>
            <a:t>Introduction</a:t>
          </a:r>
          <a:endParaRPr lang="el-GR" sz="2400" kern="1200" dirty="0">
            <a:solidFill>
              <a:schemeClr val="tx1"/>
            </a:solidFill>
          </a:endParaRPr>
        </a:p>
      </dsp:txBody>
      <dsp:txXfrm>
        <a:off x="3428995" y="357195"/>
        <a:ext cx="2184987" cy="1426230"/>
      </dsp:txXfrm>
    </dsp:sp>
    <dsp:sp modelId="{4C86D7D4-9A89-4D5E-B7D3-FF1AD4179233}">
      <dsp:nvSpPr>
        <dsp:cNvPr id="0" name=""/>
        <dsp:cNvSpPr/>
      </dsp:nvSpPr>
      <dsp:spPr>
        <a:xfrm>
          <a:off x="2884666" y="1305956"/>
          <a:ext cx="5702962" cy="5702962"/>
        </a:xfrm>
        <a:custGeom>
          <a:avLst/>
          <a:gdLst/>
          <a:ahLst/>
          <a:cxnLst/>
          <a:rect l="0" t="0" r="0" b="0"/>
          <a:pathLst>
            <a:path>
              <a:moveTo>
                <a:pt x="2842417" y="14"/>
              </a:moveTo>
              <a:arcTo wR="2851481" hR="2851481" stAng="16189072" swAng="410322"/>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6C3861A-C802-4937-A775-438172E4E149}">
      <dsp:nvSpPr>
        <dsp:cNvPr id="0" name=""/>
        <dsp:cNvSpPr/>
      </dsp:nvSpPr>
      <dsp:spPr>
        <a:xfrm>
          <a:off x="5857884" y="1340518"/>
          <a:ext cx="1661958" cy="1016936"/>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smtClean="0"/>
            <a:t>Games</a:t>
          </a:r>
          <a:endParaRPr lang="el-GR" sz="2400" b="0" kern="1200" dirty="0"/>
        </a:p>
      </dsp:txBody>
      <dsp:txXfrm>
        <a:off x="5857884" y="1340518"/>
        <a:ext cx="1661958" cy="1016936"/>
      </dsp:txXfrm>
    </dsp:sp>
    <dsp:sp modelId="{865E0F5E-8D0B-458F-B98D-700426DC674D}">
      <dsp:nvSpPr>
        <dsp:cNvPr id="0" name=""/>
        <dsp:cNvSpPr/>
      </dsp:nvSpPr>
      <dsp:spPr>
        <a:xfrm>
          <a:off x="1731481" y="1029290"/>
          <a:ext cx="5702962" cy="5702962"/>
        </a:xfrm>
        <a:custGeom>
          <a:avLst/>
          <a:gdLst/>
          <a:ahLst/>
          <a:cxnLst/>
          <a:rect l="0" t="0" r="0" b="0"/>
          <a:pathLst>
            <a:path>
              <a:moveTo>
                <a:pt x="5391670" y="1555957"/>
              </a:moveTo>
              <a:arcTo wR="2851481" hR="2851481" stAng="19978676" swAng="962668"/>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68EA9D89-1A4C-44C4-8F8C-A040E74CC1A0}">
      <dsp:nvSpPr>
        <dsp:cNvPr id="0" name=""/>
        <dsp:cNvSpPr/>
      </dsp:nvSpPr>
      <dsp:spPr>
        <a:xfrm>
          <a:off x="6582919" y="3597132"/>
          <a:ext cx="1538138" cy="99979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Marketing</a:t>
          </a:r>
          <a:endParaRPr lang="el-GR" sz="1700" kern="1200" dirty="0"/>
        </a:p>
      </dsp:txBody>
      <dsp:txXfrm>
        <a:off x="6582919" y="3597132"/>
        <a:ext cx="1538138" cy="999790"/>
      </dsp:txXfrm>
    </dsp:sp>
    <dsp:sp modelId="{F1A4F038-BAC0-47AF-A29D-391722CEC2F1}">
      <dsp:nvSpPr>
        <dsp:cNvPr id="0" name=""/>
        <dsp:cNvSpPr/>
      </dsp:nvSpPr>
      <dsp:spPr>
        <a:xfrm>
          <a:off x="1720518" y="611031"/>
          <a:ext cx="5702962" cy="5702962"/>
        </a:xfrm>
        <a:custGeom>
          <a:avLst/>
          <a:gdLst/>
          <a:ahLst/>
          <a:cxnLst/>
          <a:rect l="0" t="0" r="0" b="0"/>
          <a:pathLst>
            <a:path>
              <a:moveTo>
                <a:pt x="5368541" y="4191388"/>
              </a:moveTo>
              <a:arcTo wR="2851481" hR="2851481" stAng="1681664" swAng="834652"/>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130723F-02D5-4B5D-A550-30D0F8799331}">
      <dsp:nvSpPr>
        <dsp:cNvPr id="0" name=""/>
        <dsp:cNvSpPr/>
      </dsp:nvSpPr>
      <dsp:spPr>
        <a:xfrm>
          <a:off x="5040142" y="5531713"/>
          <a:ext cx="1538138" cy="99979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Journalism</a:t>
          </a:r>
          <a:endParaRPr lang="el-GR" sz="1700" kern="1200" dirty="0"/>
        </a:p>
      </dsp:txBody>
      <dsp:txXfrm>
        <a:off x="5040142" y="5531713"/>
        <a:ext cx="1538138" cy="999790"/>
      </dsp:txXfrm>
    </dsp:sp>
    <dsp:sp modelId="{C523005E-6023-433C-B9D9-98ACED21DCAF}">
      <dsp:nvSpPr>
        <dsp:cNvPr id="0" name=""/>
        <dsp:cNvSpPr/>
      </dsp:nvSpPr>
      <dsp:spPr>
        <a:xfrm>
          <a:off x="1720518" y="611031"/>
          <a:ext cx="5702962" cy="5702962"/>
        </a:xfrm>
        <a:custGeom>
          <a:avLst/>
          <a:gdLst/>
          <a:ahLst/>
          <a:cxnLst/>
          <a:rect l="0" t="0" r="0" b="0"/>
          <a:pathLst>
            <a:path>
              <a:moveTo>
                <a:pt x="3134030" y="5688929"/>
              </a:moveTo>
              <a:arcTo wR="2851481" hR="2851481" stAng="5058798" swAng="682404"/>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AE9233A-ACF5-4427-82F3-6A9A95BE60EA}">
      <dsp:nvSpPr>
        <dsp:cNvPr id="0" name=""/>
        <dsp:cNvSpPr/>
      </dsp:nvSpPr>
      <dsp:spPr>
        <a:xfrm>
          <a:off x="2565719" y="5531713"/>
          <a:ext cx="1538138" cy="99979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Culture</a:t>
          </a:r>
          <a:endParaRPr lang="el-GR" sz="1700" kern="1200" dirty="0"/>
        </a:p>
      </dsp:txBody>
      <dsp:txXfrm>
        <a:off x="2565719" y="5531713"/>
        <a:ext cx="1538138" cy="999790"/>
      </dsp:txXfrm>
    </dsp:sp>
    <dsp:sp modelId="{2EB69324-CC8D-4AC6-A53D-B441B9AE33FE}">
      <dsp:nvSpPr>
        <dsp:cNvPr id="0" name=""/>
        <dsp:cNvSpPr/>
      </dsp:nvSpPr>
      <dsp:spPr>
        <a:xfrm>
          <a:off x="1720518" y="611031"/>
          <a:ext cx="5702962" cy="5702962"/>
        </a:xfrm>
        <a:custGeom>
          <a:avLst/>
          <a:gdLst/>
          <a:ahLst/>
          <a:cxnLst/>
          <a:rect l="0" t="0" r="0" b="0"/>
          <a:pathLst>
            <a:path>
              <a:moveTo>
                <a:pt x="730373" y="4757222"/>
              </a:moveTo>
              <a:arcTo wR="2851481" hR="2851481" stAng="8283684" swAng="834652"/>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924CE620-63EF-453C-984A-E844678A103B}">
      <dsp:nvSpPr>
        <dsp:cNvPr id="0" name=""/>
        <dsp:cNvSpPr/>
      </dsp:nvSpPr>
      <dsp:spPr>
        <a:xfrm>
          <a:off x="1022941" y="3597132"/>
          <a:ext cx="1538138" cy="99979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Education</a:t>
          </a:r>
          <a:endParaRPr lang="el-GR" sz="1700" kern="1200" dirty="0"/>
        </a:p>
      </dsp:txBody>
      <dsp:txXfrm>
        <a:off x="1022941" y="3597132"/>
        <a:ext cx="1538138" cy="999790"/>
      </dsp:txXfrm>
    </dsp:sp>
    <dsp:sp modelId="{6316302B-2E4B-4AC1-A33F-9531919C2D1D}">
      <dsp:nvSpPr>
        <dsp:cNvPr id="0" name=""/>
        <dsp:cNvSpPr/>
      </dsp:nvSpPr>
      <dsp:spPr>
        <a:xfrm>
          <a:off x="1720518" y="611031"/>
          <a:ext cx="5702962" cy="5702962"/>
        </a:xfrm>
        <a:custGeom>
          <a:avLst/>
          <a:gdLst/>
          <a:ahLst/>
          <a:cxnLst/>
          <a:rect l="0" t="0" r="0" b="0"/>
          <a:pathLst>
            <a:path>
              <a:moveTo>
                <a:pt x="4163" y="2697437"/>
              </a:moveTo>
              <a:arcTo wR="2851481" hR="2851481" stAng="10985806" swAng="1063646"/>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04C55FF-AEE2-4211-A6A9-3EB24C7ED797}">
      <dsp:nvSpPr>
        <dsp:cNvPr id="0" name=""/>
        <dsp:cNvSpPr/>
      </dsp:nvSpPr>
      <dsp:spPr>
        <a:xfrm>
          <a:off x="1573552" y="1184748"/>
          <a:ext cx="1538138" cy="99979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Conclusions</a:t>
          </a:r>
          <a:endParaRPr lang="el-GR" sz="1700" kern="1200" dirty="0"/>
        </a:p>
      </dsp:txBody>
      <dsp:txXfrm>
        <a:off x="1573552" y="1184748"/>
        <a:ext cx="1538138" cy="999790"/>
      </dsp:txXfrm>
    </dsp:sp>
    <dsp:sp modelId="{6E5904DE-08AF-440A-9A04-59C9B80C380B}">
      <dsp:nvSpPr>
        <dsp:cNvPr id="0" name=""/>
        <dsp:cNvSpPr/>
      </dsp:nvSpPr>
      <dsp:spPr>
        <a:xfrm>
          <a:off x="-540722" y="1132024"/>
          <a:ext cx="5702962" cy="5702962"/>
        </a:xfrm>
        <a:custGeom>
          <a:avLst/>
          <a:gdLst/>
          <a:ahLst/>
          <a:cxnLst/>
          <a:rect l="0" t="0" r="0" b="0"/>
          <a:pathLst>
            <a:path>
              <a:moveTo>
                <a:pt x="3514310" y="78107"/>
              </a:moveTo>
              <a:arcTo wR="2851481" hR="2851481" stAng="17006484" swAng="434474"/>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0EF2F40-9C35-4F82-B827-DEA651F17A53}">
      <dsp:nvSpPr>
        <dsp:cNvPr id="0" name=""/>
        <dsp:cNvSpPr/>
      </dsp:nvSpPr>
      <dsp:spPr>
        <a:xfrm>
          <a:off x="7509" y="954797"/>
          <a:ext cx="2244457" cy="1346674"/>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People are twitting about it</a:t>
          </a:r>
          <a:endParaRPr lang="el-GR" sz="1600" kern="1200" dirty="0"/>
        </a:p>
      </dsp:txBody>
      <dsp:txXfrm>
        <a:off x="7509" y="954797"/>
        <a:ext cx="2244457" cy="1346674"/>
      </dsp:txXfrm>
    </dsp:sp>
    <dsp:sp modelId="{EFB78DB4-596E-4D98-905B-7D5E6C90C7B0}">
      <dsp:nvSpPr>
        <dsp:cNvPr id="0" name=""/>
        <dsp:cNvSpPr/>
      </dsp:nvSpPr>
      <dsp:spPr>
        <a:xfrm>
          <a:off x="2449478" y="1349821"/>
          <a:ext cx="475824" cy="556625"/>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l-GR" sz="1100" kern="1200"/>
        </a:p>
      </dsp:txBody>
      <dsp:txXfrm>
        <a:off x="2449478" y="1349821"/>
        <a:ext cx="475824" cy="556625"/>
      </dsp:txXfrm>
    </dsp:sp>
    <dsp:sp modelId="{3AD7E4DF-DCB2-4A7E-9606-C5D9B385FE6E}">
      <dsp:nvSpPr>
        <dsp:cNvPr id="0" name=""/>
        <dsp:cNvSpPr/>
      </dsp:nvSpPr>
      <dsp:spPr>
        <a:xfrm>
          <a:off x="3149749" y="954797"/>
          <a:ext cx="2244457" cy="1346674"/>
        </a:xfrm>
        <a:prstGeom prst="roundRect">
          <a:avLst>
            <a:gd name="adj" fmla="val 10000"/>
          </a:avLst>
        </a:prstGeom>
        <a:solidFill>
          <a:schemeClr val="accent3">
            <a:hueOff val="2250053"/>
            <a:satOff val="-3376"/>
            <a:lumOff val="-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0" i="0" kern="1200" dirty="0" smtClean="0"/>
            <a:t>fake Twitter account was made for the Boston Marathon bomber.</a:t>
          </a:r>
          <a:endParaRPr lang="en-US" sz="1600" kern="1200" dirty="0"/>
        </a:p>
      </dsp:txBody>
      <dsp:txXfrm>
        <a:off x="3149749" y="954797"/>
        <a:ext cx="2244457" cy="1346674"/>
      </dsp:txXfrm>
    </dsp:sp>
    <dsp:sp modelId="{6EEDEB7B-44FA-4322-8A09-44037342E9C4}">
      <dsp:nvSpPr>
        <dsp:cNvPr id="0" name=""/>
        <dsp:cNvSpPr/>
      </dsp:nvSpPr>
      <dsp:spPr>
        <a:xfrm>
          <a:off x="5591718" y="1349821"/>
          <a:ext cx="475824" cy="556625"/>
        </a:xfrm>
        <a:prstGeom prst="rightArrow">
          <a:avLst>
            <a:gd name="adj1" fmla="val 60000"/>
            <a:gd name="adj2" fmla="val 50000"/>
          </a:avLst>
        </a:prstGeom>
        <a:solidFill>
          <a:schemeClr val="accent3">
            <a:hueOff val="2812566"/>
            <a:satOff val="-4220"/>
            <a:lumOff val="-68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l-GR" sz="1100" kern="1200"/>
        </a:p>
      </dsp:txBody>
      <dsp:txXfrm>
        <a:off x="5591718" y="1349821"/>
        <a:ext cx="475824" cy="556625"/>
      </dsp:txXfrm>
    </dsp:sp>
    <dsp:sp modelId="{2BFDD2D6-0A67-4162-A204-FCCDF99AA12B}">
      <dsp:nvSpPr>
        <dsp:cNvPr id="0" name=""/>
        <dsp:cNvSpPr/>
      </dsp:nvSpPr>
      <dsp:spPr>
        <a:xfrm>
          <a:off x="6291989" y="954797"/>
          <a:ext cx="2244457" cy="1346674"/>
        </a:xfrm>
        <a:prstGeom prst="roundRect">
          <a:avLst>
            <a:gd name="adj" fmla="val 10000"/>
          </a:avLst>
        </a:prstGeom>
        <a:solidFill>
          <a:schemeClr val="accent3">
            <a:hueOff val="4500106"/>
            <a:satOff val="-6752"/>
            <a:lumOff val="-1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0" i="0" kern="1200" dirty="0" smtClean="0"/>
            <a:t>The </a:t>
          </a:r>
          <a:r>
            <a:rPr lang="en-US" sz="1800" b="0" i="0" kern="1200" dirty="0" smtClean="0">
              <a:effectLst>
                <a:outerShdw blurRad="38100" dist="38100" dir="2700000" algn="tl">
                  <a:srgbClr val="000000">
                    <a:alpha val="43137"/>
                  </a:srgbClr>
                </a:outerShdw>
              </a:effectLst>
            </a:rPr>
            <a:t>New York Post </a:t>
          </a:r>
          <a:r>
            <a:rPr lang="en-US" sz="1800" b="0" i="0" kern="1200" dirty="0" smtClean="0"/>
            <a:t>wrongly identified two innocent men as the suspects </a:t>
          </a:r>
          <a:endParaRPr lang="en-US" sz="1800" kern="1200" dirty="0"/>
        </a:p>
      </dsp:txBody>
      <dsp:txXfrm>
        <a:off x="6291989" y="954797"/>
        <a:ext cx="2244457" cy="1346674"/>
      </dsp:txXfrm>
    </dsp:sp>
    <dsp:sp modelId="{89847F50-B7BD-4447-B08E-A8404B02EF7C}">
      <dsp:nvSpPr>
        <dsp:cNvPr id="0" name=""/>
        <dsp:cNvSpPr/>
      </dsp:nvSpPr>
      <dsp:spPr>
        <a:xfrm rot="5400000">
          <a:off x="7176305" y="2458583"/>
          <a:ext cx="475824" cy="556625"/>
        </a:xfrm>
        <a:prstGeom prst="rightArrow">
          <a:avLst>
            <a:gd name="adj1" fmla="val 60000"/>
            <a:gd name="adj2" fmla="val 50000"/>
          </a:avLst>
        </a:prstGeom>
        <a:solidFill>
          <a:schemeClr val="accent3">
            <a:hueOff val="5625132"/>
            <a:satOff val="-8440"/>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l-GR" sz="1100" kern="1200"/>
        </a:p>
      </dsp:txBody>
      <dsp:txXfrm rot="5400000">
        <a:off x="7176305" y="2458583"/>
        <a:ext cx="475824" cy="556625"/>
      </dsp:txXfrm>
    </dsp:sp>
    <dsp:sp modelId="{DA8C069A-245E-4C23-8569-B96F5A3583A8}">
      <dsp:nvSpPr>
        <dsp:cNvPr id="0" name=""/>
        <dsp:cNvSpPr/>
      </dsp:nvSpPr>
      <dsp:spPr>
        <a:xfrm>
          <a:off x="6291989" y="3199254"/>
          <a:ext cx="2244457" cy="1346674"/>
        </a:xfrm>
        <a:prstGeom prst="roundRect">
          <a:avLst>
            <a:gd name="adj" fmla="val 10000"/>
          </a:avLst>
        </a:prstGeom>
        <a:solidFill>
          <a:schemeClr val="accent3">
            <a:hueOff val="6750158"/>
            <a:satOff val="-10128"/>
            <a:lumOff val="-1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0" i="0" kern="1200" dirty="0" smtClean="0">
              <a:effectLst>
                <a:outerShdw blurRad="38100" dist="38100" dir="2700000" algn="tl">
                  <a:srgbClr val="000000">
                    <a:alpha val="43137"/>
                  </a:srgbClr>
                </a:outerShdw>
              </a:effectLst>
            </a:rPr>
            <a:t>CNN </a:t>
          </a:r>
          <a:r>
            <a:rPr lang="en-US" sz="1400" b="0" i="0" kern="1200" dirty="0" smtClean="0"/>
            <a:t>and the </a:t>
          </a:r>
          <a:r>
            <a:rPr lang="en-US" sz="1400" b="0" i="0" kern="1200" dirty="0" smtClean="0">
              <a:effectLst>
                <a:outerShdw blurRad="38100" dist="38100" dir="2700000" algn="tl">
                  <a:srgbClr val="000000">
                    <a:alpha val="43137"/>
                  </a:srgbClr>
                </a:outerShdw>
              </a:effectLst>
            </a:rPr>
            <a:t>AP</a:t>
          </a:r>
          <a:r>
            <a:rPr lang="en-US" sz="1400" b="0" i="0" kern="1200" dirty="0" smtClean="0"/>
            <a:t> incorrectly reported that a Boston Marathon suspect had been arrested  on April 15. </a:t>
          </a:r>
          <a:endParaRPr lang="en-US" sz="1400" kern="1200" dirty="0"/>
        </a:p>
      </dsp:txBody>
      <dsp:txXfrm>
        <a:off x="6291989" y="3199254"/>
        <a:ext cx="2244457" cy="1346674"/>
      </dsp:txXfrm>
    </dsp:sp>
    <dsp:sp modelId="{3579177E-737D-468D-9849-06CB1B3D9A8C}">
      <dsp:nvSpPr>
        <dsp:cNvPr id="0" name=""/>
        <dsp:cNvSpPr/>
      </dsp:nvSpPr>
      <dsp:spPr>
        <a:xfrm rot="10800000">
          <a:off x="5618652" y="3594278"/>
          <a:ext cx="475824" cy="556625"/>
        </a:xfrm>
        <a:prstGeom prst="rightArrow">
          <a:avLst>
            <a:gd name="adj1" fmla="val 60000"/>
            <a:gd name="adj2" fmla="val 50000"/>
          </a:avLst>
        </a:prstGeom>
        <a:solidFill>
          <a:schemeClr val="accent3">
            <a:hueOff val="8437698"/>
            <a:satOff val="-12660"/>
            <a:lumOff val="-205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l-GR" sz="1100" kern="1200"/>
        </a:p>
      </dsp:txBody>
      <dsp:txXfrm rot="10800000">
        <a:off x="5618652" y="3594278"/>
        <a:ext cx="475824" cy="556625"/>
      </dsp:txXfrm>
    </dsp:sp>
    <dsp:sp modelId="{608C9BB5-EFDD-4B07-8A8A-E0CEBE916818}">
      <dsp:nvSpPr>
        <dsp:cNvPr id="0" name=""/>
        <dsp:cNvSpPr/>
      </dsp:nvSpPr>
      <dsp:spPr>
        <a:xfrm>
          <a:off x="3149749" y="3199254"/>
          <a:ext cx="2244457" cy="1346674"/>
        </a:xfrm>
        <a:prstGeom prst="roundRect">
          <a:avLst>
            <a:gd name="adj" fmla="val 10000"/>
          </a:avLst>
        </a:prstGeom>
        <a:solidFill>
          <a:schemeClr val="accent3">
            <a:hueOff val="9000211"/>
            <a:satOff val="-13504"/>
            <a:lumOff val="-2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0" i="0" kern="1200" dirty="0" smtClean="0">
              <a:effectLst>
                <a:outerShdw blurRad="38100" dist="38100" dir="2700000" algn="tl">
                  <a:srgbClr val="000000">
                    <a:alpha val="43137"/>
                  </a:srgbClr>
                </a:outerShdw>
              </a:effectLst>
            </a:rPr>
            <a:t>MIT’s </a:t>
          </a:r>
          <a:r>
            <a:rPr lang="en-US" sz="1400" b="0" i="0" kern="1200" dirty="0" smtClean="0"/>
            <a:t>Twitter was providing updates about what was happening on campus</a:t>
          </a:r>
          <a:endParaRPr lang="en-US" sz="1400" kern="1200" dirty="0"/>
        </a:p>
      </dsp:txBody>
      <dsp:txXfrm>
        <a:off x="3149749" y="3199254"/>
        <a:ext cx="2244457" cy="1346674"/>
      </dsp:txXfrm>
    </dsp:sp>
    <dsp:sp modelId="{A9BDCC58-E144-40BB-B2C5-87E5446CB9BD}">
      <dsp:nvSpPr>
        <dsp:cNvPr id="0" name=""/>
        <dsp:cNvSpPr/>
      </dsp:nvSpPr>
      <dsp:spPr>
        <a:xfrm rot="10800000">
          <a:off x="2476412" y="3594278"/>
          <a:ext cx="475824" cy="556625"/>
        </a:xfrm>
        <a:prstGeom prst="rightArrow">
          <a:avLst>
            <a:gd name="adj1" fmla="val 60000"/>
            <a:gd name="adj2" fmla="val 50000"/>
          </a:avLst>
        </a:prstGeom>
        <a:solidFill>
          <a:schemeClr val="accent3">
            <a:hueOff val="11250264"/>
            <a:satOff val="-16880"/>
            <a:lumOff val="-274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l-GR" sz="1100" kern="1200"/>
        </a:p>
      </dsp:txBody>
      <dsp:txXfrm rot="10800000">
        <a:off x="2476412" y="3594278"/>
        <a:ext cx="475824" cy="556625"/>
      </dsp:txXfrm>
    </dsp:sp>
    <dsp:sp modelId="{078F7597-169A-468B-BA19-CAED67559F38}">
      <dsp:nvSpPr>
        <dsp:cNvPr id="0" name=""/>
        <dsp:cNvSpPr/>
      </dsp:nvSpPr>
      <dsp:spPr>
        <a:xfrm>
          <a:off x="7509" y="3199254"/>
          <a:ext cx="2244457" cy="1346674"/>
        </a:xfrm>
        <a:prstGeom prst="roundRect">
          <a:avLst>
            <a:gd name="adj" fmla="val 10000"/>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0" i="0" kern="1200" dirty="0" smtClean="0"/>
            <a:t>5:24 p.m. 18 April, </a:t>
          </a:r>
          <a:r>
            <a:rPr lang="en-US" sz="1400" b="0" i="0" kern="1200" dirty="0" smtClean="0">
              <a:effectLst>
                <a:outerShdw blurRad="38100" dist="38100" dir="2700000" algn="tl">
                  <a:srgbClr val="000000">
                    <a:alpha val="43137"/>
                  </a:srgbClr>
                </a:outerShdw>
              </a:effectLst>
            </a:rPr>
            <a:t>Boston Police Department’s </a:t>
          </a:r>
          <a:r>
            <a:rPr lang="en-US" sz="1400" b="0" i="0" kern="1200" dirty="0" smtClean="0"/>
            <a:t>Twitter asks for citizens help to identify</a:t>
          </a:r>
          <a:endParaRPr lang="el-GR" sz="1400" kern="1200" dirty="0"/>
        </a:p>
      </dsp:txBody>
      <dsp:txXfrm>
        <a:off x="7509" y="3199254"/>
        <a:ext cx="2244457" cy="1346674"/>
      </dsp:txXfrm>
    </dsp:sp>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906296C-43DA-47AE-BC68-1179D441D759}">
      <dsp:nvSpPr>
        <dsp:cNvPr id="0" name=""/>
        <dsp:cNvSpPr/>
      </dsp:nvSpPr>
      <dsp:spPr>
        <a:xfrm>
          <a:off x="3660453" y="-180554"/>
          <a:ext cx="1538138" cy="99979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Introduction</a:t>
          </a:r>
          <a:endParaRPr lang="el-GR" sz="1700" kern="1200" dirty="0"/>
        </a:p>
      </dsp:txBody>
      <dsp:txXfrm>
        <a:off x="3660453" y="-180554"/>
        <a:ext cx="1538138" cy="999790"/>
      </dsp:txXfrm>
    </dsp:sp>
    <dsp:sp modelId="{4C86D7D4-9A89-4D5E-B7D3-FF1AD4179233}">
      <dsp:nvSpPr>
        <dsp:cNvPr id="0" name=""/>
        <dsp:cNvSpPr/>
      </dsp:nvSpPr>
      <dsp:spPr>
        <a:xfrm>
          <a:off x="1102092" y="124738"/>
          <a:ext cx="5702962" cy="5702962"/>
        </a:xfrm>
        <a:custGeom>
          <a:avLst/>
          <a:gdLst/>
          <a:ahLst/>
          <a:cxnLst/>
          <a:rect l="0" t="0" r="0" b="0"/>
          <a:pathLst>
            <a:path>
              <a:moveTo>
                <a:pt x="4267865" y="376647"/>
              </a:moveTo>
              <a:arcTo wR="2851481" hR="2851481" stAng="17986989" swAng="706733"/>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6C3861A-C802-4937-A775-438172E4E149}">
      <dsp:nvSpPr>
        <dsp:cNvPr id="0" name=""/>
        <dsp:cNvSpPr/>
      </dsp:nvSpPr>
      <dsp:spPr>
        <a:xfrm rot="21449479">
          <a:off x="5811167" y="976053"/>
          <a:ext cx="1571470" cy="1162485"/>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smtClean="0"/>
            <a:t>Games</a:t>
          </a:r>
          <a:endParaRPr lang="el-GR" sz="2400" b="0" kern="1200" dirty="0"/>
        </a:p>
      </dsp:txBody>
      <dsp:txXfrm rot="21449479">
        <a:off x="5811167" y="976053"/>
        <a:ext cx="1571470" cy="1162485"/>
      </dsp:txXfrm>
    </dsp:sp>
    <dsp:sp modelId="{865E0F5E-8D0B-458F-B98D-700426DC674D}">
      <dsp:nvSpPr>
        <dsp:cNvPr id="0" name=""/>
        <dsp:cNvSpPr/>
      </dsp:nvSpPr>
      <dsp:spPr>
        <a:xfrm>
          <a:off x="1658886" y="790345"/>
          <a:ext cx="5702962" cy="5702962"/>
        </a:xfrm>
        <a:custGeom>
          <a:avLst/>
          <a:gdLst/>
          <a:ahLst/>
          <a:cxnLst/>
          <a:rect l="0" t="0" r="0" b="0"/>
          <a:pathLst>
            <a:path>
              <a:moveTo>
                <a:pt x="5388280" y="1549330"/>
              </a:moveTo>
              <a:arcTo wR="2851481" hR="2851481" stAng="19969702" swAng="845731"/>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68EA9D89-1A4C-44C4-8F8C-A040E74CC1A0}">
      <dsp:nvSpPr>
        <dsp:cNvPr id="0" name=""/>
        <dsp:cNvSpPr/>
      </dsp:nvSpPr>
      <dsp:spPr>
        <a:xfrm>
          <a:off x="6307034" y="3223717"/>
          <a:ext cx="1905984" cy="1163235"/>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smtClean="0">
              <a:effectLst/>
            </a:rPr>
            <a:t>Marketing</a:t>
          </a:r>
          <a:endParaRPr lang="el-GR" sz="2400" b="0" kern="1200" dirty="0">
            <a:effectLst/>
          </a:endParaRPr>
        </a:p>
      </dsp:txBody>
      <dsp:txXfrm>
        <a:off x="6307034" y="3223717"/>
        <a:ext cx="1905984" cy="1163235"/>
      </dsp:txXfrm>
    </dsp:sp>
    <dsp:sp modelId="{F1A4F038-BAC0-47AF-A29D-391722CEC2F1}">
      <dsp:nvSpPr>
        <dsp:cNvPr id="0" name=""/>
        <dsp:cNvSpPr/>
      </dsp:nvSpPr>
      <dsp:spPr>
        <a:xfrm>
          <a:off x="2228647" y="-517404"/>
          <a:ext cx="5702962" cy="5702962"/>
        </a:xfrm>
        <a:custGeom>
          <a:avLst/>
          <a:gdLst/>
          <a:ahLst/>
          <a:cxnLst/>
          <a:rect l="0" t="0" r="0" b="0"/>
          <a:pathLst>
            <a:path>
              <a:moveTo>
                <a:pt x="4721998" y="5003715"/>
              </a:moveTo>
              <a:arcTo wR="2851481" hR="2851481" stAng="2940356" swAng="534726"/>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130723F-02D5-4B5D-A550-30D0F8799331}">
      <dsp:nvSpPr>
        <dsp:cNvPr id="0" name=""/>
        <dsp:cNvSpPr/>
      </dsp:nvSpPr>
      <dsp:spPr>
        <a:xfrm rot="20709552">
          <a:off x="4760143" y="4825015"/>
          <a:ext cx="1944791" cy="1216904"/>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effectLst/>
            </a:rPr>
            <a:t>Journalism</a:t>
          </a:r>
          <a:endParaRPr lang="el-GR" sz="2000" kern="1200" dirty="0">
            <a:effectLst/>
          </a:endParaRPr>
        </a:p>
      </dsp:txBody>
      <dsp:txXfrm rot="20709552">
        <a:off x="4760143" y="4825015"/>
        <a:ext cx="1944791" cy="1216904"/>
      </dsp:txXfrm>
    </dsp:sp>
    <dsp:sp modelId="{C523005E-6023-433C-B9D9-98ACED21DCAF}">
      <dsp:nvSpPr>
        <dsp:cNvPr id="0" name=""/>
        <dsp:cNvSpPr/>
      </dsp:nvSpPr>
      <dsp:spPr>
        <a:xfrm>
          <a:off x="2665729" y="141161"/>
          <a:ext cx="5702962" cy="5702962"/>
        </a:xfrm>
        <a:custGeom>
          <a:avLst/>
          <a:gdLst/>
          <a:ahLst/>
          <a:cxnLst/>
          <a:rect l="0" t="0" r="0" b="0"/>
          <a:pathLst>
            <a:path>
              <a:moveTo>
                <a:pt x="1995922" y="5571585"/>
              </a:moveTo>
              <a:arcTo wR="2851481" hR="2851481" stAng="6447601" swAng="372245"/>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AE9233A-ACF5-4427-82F3-6A9A95BE60EA}">
      <dsp:nvSpPr>
        <dsp:cNvPr id="0" name=""/>
        <dsp:cNvSpPr/>
      </dsp:nvSpPr>
      <dsp:spPr>
        <a:xfrm rot="20435122">
          <a:off x="1937099" y="4268906"/>
          <a:ext cx="2342308" cy="1740114"/>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kern="1200" dirty="0" smtClean="0">
              <a:effectLst>
                <a:outerShdw blurRad="38100" dist="38100" dir="2700000" algn="tl">
                  <a:srgbClr val="000000">
                    <a:alpha val="43137"/>
                  </a:srgbClr>
                </a:outerShdw>
              </a:effectLst>
            </a:rPr>
            <a:t>Culture</a:t>
          </a:r>
          <a:endParaRPr lang="el-GR" sz="4000" kern="1200" dirty="0">
            <a:effectLst>
              <a:outerShdw blurRad="38100" dist="38100" dir="2700000" algn="tl">
                <a:srgbClr val="000000">
                  <a:alpha val="43137"/>
                </a:srgbClr>
              </a:outerShdw>
            </a:effectLst>
          </a:endParaRPr>
        </a:p>
      </dsp:txBody>
      <dsp:txXfrm rot="20435122">
        <a:off x="1937099" y="4268906"/>
        <a:ext cx="2342308" cy="1740114"/>
      </dsp:txXfrm>
    </dsp:sp>
    <dsp:sp modelId="{2EB69324-CC8D-4AC6-A53D-B441B9AE33FE}">
      <dsp:nvSpPr>
        <dsp:cNvPr id="0" name=""/>
        <dsp:cNvSpPr/>
      </dsp:nvSpPr>
      <dsp:spPr>
        <a:xfrm>
          <a:off x="-958997" y="-1397588"/>
          <a:ext cx="5702962" cy="5702962"/>
        </a:xfrm>
        <a:custGeom>
          <a:avLst/>
          <a:gdLst/>
          <a:ahLst/>
          <a:cxnLst/>
          <a:rect l="0" t="0" r="0" b="0"/>
          <a:pathLst>
            <a:path>
              <a:moveTo>
                <a:pt x="3210154" y="5680314"/>
              </a:moveTo>
              <a:arcTo wR="2851481" hR="2851481" stAng="4966435" swAng="351175"/>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924CE620-63EF-453C-984A-E844678A103B}">
      <dsp:nvSpPr>
        <dsp:cNvPr id="0" name=""/>
        <dsp:cNvSpPr/>
      </dsp:nvSpPr>
      <dsp:spPr>
        <a:xfrm>
          <a:off x="930980" y="3305440"/>
          <a:ext cx="1538138" cy="99979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Education</a:t>
          </a:r>
          <a:endParaRPr lang="el-GR" sz="1700" kern="1200" dirty="0"/>
        </a:p>
      </dsp:txBody>
      <dsp:txXfrm>
        <a:off x="930980" y="3305440"/>
        <a:ext cx="1538138" cy="999790"/>
      </dsp:txXfrm>
    </dsp:sp>
    <dsp:sp modelId="{6316302B-2E4B-4AC1-A33F-9531919C2D1D}">
      <dsp:nvSpPr>
        <dsp:cNvPr id="0" name=""/>
        <dsp:cNvSpPr/>
      </dsp:nvSpPr>
      <dsp:spPr>
        <a:xfrm>
          <a:off x="1628557" y="319340"/>
          <a:ext cx="5702962" cy="5702962"/>
        </a:xfrm>
        <a:custGeom>
          <a:avLst/>
          <a:gdLst/>
          <a:ahLst/>
          <a:cxnLst/>
          <a:rect l="0" t="0" r="0" b="0"/>
          <a:pathLst>
            <a:path>
              <a:moveTo>
                <a:pt x="4163" y="2697437"/>
              </a:moveTo>
              <a:arcTo wR="2851481" hR="2851481" stAng="10985806" swAng="1063646"/>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04C55FF-AEE2-4211-A6A9-3EB24C7ED797}">
      <dsp:nvSpPr>
        <dsp:cNvPr id="0" name=""/>
        <dsp:cNvSpPr/>
      </dsp:nvSpPr>
      <dsp:spPr>
        <a:xfrm>
          <a:off x="1481591" y="893056"/>
          <a:ext cx="1538138" cy="99979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Conclusions</a:t>
          </a:r>
          <a:endParaRPr lang="el-GR" sz="1700" kern="1200" dirty="0"/>
        </a:p>
      </dsp:txBody>
      <dsp:txXfrm>
        <a:off x="1481591" y="893056"/>
        <a:ext cx="1538138" cy="999790"/>
      </dsp:txXfrm>
    </dsp:sp>
    <dsp:sp modelId="{6E5904DE-08AF-440A-9A04-59C9B80C380B}">
      <dsp:nvSpPr>
        <dsp:cNvPr id="0" name=""/>
        <dsp:cNvSpPr/>
      </dsp:nvSpPr>
      <dsp:spPr>
        <a:xfrm>
          <a:off x="1629588" y="318563"/>
          <a:ext cx="5702962" cy="5702962"/>
        </a:xfrm>
        <a:custGeom>
          <a:avLst/>
          <a:gdLst/>
          <a:ahLst/>
          <a:cxnLst/>
          <a:rect l="0" t="0" r="0" b="0"/>
          <a:pathLst>
            <a:path>
              <a:moveTo>
                <a:pt x="1299520" y="459334"/>
              </a:moveTo>
              <a:arcTo wR="2851481" hR="2851481" stAng="14221535" swAng="732791"/>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906296C-43DA-47AE-BC68-1179D441D759}">
      <dsp:nvSpPr>
        <dsp:cNvPr id="0" name=""/>
        <dsp:cNvSpPr/>
      </dsp:nvSpPr>
      <dsp:spPr>
        <a:xfrm>
          <a:off x="3906274" y="-49752"/>
          <a:ext cx="1538138" cy="99979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Introduction</a:t>
          </a:r>
          <a:endParaRPr lang="el-GR" sz="1700" kern="1200" dirty="0"/>
        </a:p>
      </dsp:txBody>
      <dsp:txXfrm>
        <a:off x="3906274" y="-49752"/>
        <a:ext cx="1538138" cy="999790"/>
      </dsp:txXfrm>
    </dsp:sp>
    <dsp:sp modelId="{4C86D7D4-9A89-4D5E-B7D3-FF1AD4179233}">
      <dsp:nvSpPr>
        <dsp:cNvPr id="0" name=""/>
        <dsp:cNvSpPr/>
      </dsp:nvSpPr>
      <dsp:spPr>
        <a:xfrm>
          <a:off x="1347914" y="255541"/>
          <a:ext cx="5702962" cy="5702962"/>
        </a:xfrm>
        <a:custGeom>
          <a:avLst/>
          <a:gdLst/>
          <a:ahLst/>
          <a:cxnLst/>
          <a:rect l="0" t="0" r="0" b="0"/>
          <a:pathLst>
            <a:path>
              <a:moveTo>
                <a:pt x="4267865" y="376647"/>
              </a:moveTo>
              <a:arcTo wR="2851481" hR="2851481" stAng="17986989" swAng="706733"/>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6C3861A-C802-4937-A775-438172E4E149}">
      <dsp:nvSpPr>
        <dsp:cNvPr id="0" name=""/>
        <dsp:cNvSpPr/>
      </dsp:nvSpPr>
      <dsp:spPr>
        <a:xfrm rot="21449479">
          <a:off x="6056988" y="1106855"/>
          <a:ext cx="1571470" cy="1162485"/>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smtClean="0"/>
            <a:t>Games</a:t>
          </a:r>
          <a:endParaRPr lang="el-GR" sz="2400" b="0" kern="1200" dirty="0"/>
        </a:p>
      </dsp:txBody>
      <dsp:txXfrm rot="21449479">
        <a:off x="6056988" y="1106855"/>
        <a:ext cx="1571470" cy="1162485"/>
      </dsp:txXfrm>
    </dsp:sp>
    <dsp:sp modelId="{865E0F5E-8D0B-458F-B98D-700426DC674D}">
      <dsp:nvSpPr>
        <dsp:cNvPr id="0" name=""/>
        <dsp:cNvSpPr/>
      </dsp:nvSpPr>
      <dsp:spPr>
        <a:xfrm>
          <a:off x="1904707" y="921147"/>
          <a:ext cx="5702962" cy="5702962"/>
        </a:xfrm>
        <a:custGeom>
          <a:avLst/>
          <a:gdLst/>
          <a:ahLst/>
          <a:cxnLst/>
          <a:rect l="0" t="0" r="0" b="0"/>
          <a:pathLst>
            <a:path>
              <a:moveTo>
                <a:pt x="5388280" y="1549330"/>
              </a:moveTo>
              <a:arcTo wR="2851481" hR="2851481" stAng="19969702" swAng="845731"/>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68EA9D89-1A4C-44C4-8F8C-A040E74CC1A0}">
      <dsp:nvSpPr>
        <dsp:cNvPr id="0" name=""/>
        <dsp:cNvSpPr/>
      </dsp:nvSpPr>
      <dsp:spPr>
        <a:xfrm>
          <a:off x="6552856" y="3354520"/>
          <a:ext cx="1905984" cy="1163235"/>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smtClean="0">
              <a:effectLst/>
            </a:rPr>
            <a:t>Marketing</a:t>
          </a:r>
          <a:endParaRPr lang="el-GR" sz="2400" b="0" kern="1200" dirty="0">
            <a:effectLst/>
          </a:endParaRPr>
        </a:p>
      </dsp:txBody>
      <dsp:txXfrm>
        <a:off x="6552856" y="3354520"/>
        <a:ext cx="1905984" cy="1163235"/>
      </dsp:txXfrm>
    </dsp:sp>
    <dsp:sp modelId="{F1A4F038-BAC0-47AF-A29D-391722CEC2F1}">
      <dsp:nvSpPr>
        <dsp:cNvPr id="0" name=""/>
        <dsp:cNvSpPr/>
      </dsp:nvSpPr>
      <dsp:spPr>
        <a:xfrm>
          <a:off x="2474469" y="-386602"/>
          <a:ext cx="5702962" cy="5702962"/>
        </a:xfrm>
        <a:custGeom>
          <a:avLst/>
          <a:gdLst/>
          <a:ahLst/>
          <a:cxnLst/>
          <a:rect l="0" t="0" r="0" b="0"/>
          <a:pathLst>
            <a:path>
              <a:moveTo>
                <a:pt x="4721998" y="5003715"/>
              </a:moveTo>
              <a:arcTo wR="2851481" hR="2851481" stAng="2940356" swAng="534726"/>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130723F-02D5-4B5D-A550-30D0F8799331}">
      <dsp:nvSpPr>
        <dsp:cNvPr id="0" name=""/>
        <dsp:cNvSpPr/>
      </dsp:nvSpPr>
      <dsp:spPr>
        <a:xfrm rot="20709552">
          <a:off x="5005964" y="4955817"/>
          <a:ext cx="1944791" cy="1216904"/>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effectLst/>
            </a:rPr>
            <a:t>Journalism</a:t>
          </a:r>
          <a:endParaRPr lang="el-GR" sz="2000" kern="1200" dirty="0">
            <a:effectLst/>
          </a:endParaRPr>
        </a:p>
      </dsp:txBody>
      <dsp:txXfrm rot="20709552">
        <a:off x="5005964" y="4955817"/>
        <a:ext cx="1944791" cy="1216904"/>
      </dsp:txXfrm>
    </dsp:sp>
    <dsp:sp modelId="{C523005E-6023-433C-B9D9-98ACED21DCAF}">
      <dsp:nvSpPr>
        <dsp:cNvPr id="0" name=""/>
        <dsp:cNvSpPr/>
      </dsp:nvSpPr>
      <dsp:spPr>
        <a:xfrm>
          <a:off x="2466239" y="186721"/>
          <a:ext cx="5702962" cy="5702962"/>
        </a:xfrm>
        <a:custGeom>
          <a:avLst/>
          <a:gdLst/>
          <a:ahLst/>
          <a:cxnLst/>
          <a:rect l="0" t="0" r="0" b="0"/>
          <a:pathLst>
            <a:path>
              <a:moveTo>
                <a:pt x="2354435" y="5659308"/>
              </a:moveTo>
              <a:arcTo wR="2851481" hR="2851481" stAng="6002315" swAng="682256"/>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AE9233A-ACF5-4427-82F3-6A9A95BE60EA}">
      <dsp:nvSpPr>
        <dsp:cNvPr id="0" name=""/>
        <dsp:cNvSpPr/>
      </dsp:nvSpPr>
      <dsp:spPr>
        <a:xfrm>
          <a:off x="2603240" y="4693687"/>
          <a:ext cx="1501669" cy="1152158"/>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effectLst/>
            </a:rPr>
            <a:t>Culture</a:t>
          </a:r>
          <a:endParaRPr lang="el-GR" sz="2400" kern="1200" dirty="0">
            <a:effectLst/>
          </a:endParaRPr>
        </a:p>
      </dsp:txBody>
      <dsp:txXfrm>
        <a:off x="2603240" y="4693687"/>
        <a:ext cx="1501669" cy="1152158"/>
      </dsp:txXfrm>
    </dsp:sp>
    <dsp:sp modelId="{2EB69324-CC8D-4AC6-A53D-B441B9AE33FE}">
      <dsp:nvSpPr>
        <dsp:cNvPr id="0" name=""/>
        <dsp:cNvSpPr/>
      </dsp:nvSpPr>
      <dsp:spPr>
        <a:xfrm>
          <a:off x="1381212" y="-606741"/>
          <a:ext cx="5702962" cy="5702962"/>
        </a:xfrm>
        <a:custGeom>
          <a:avLst/>
          <a:gdLst/>
          <a:ahLst/>
          <a:cxnLst/>
          <a:rect l="0" t="0" r="0" b="0"/>
          <a:pathLst>
            <a:path>
              <a:moveTo>
                <a:pt x="1294508" y="5240368"/>
              </a:moveTo>
              <a:arcTo wR="2851481" hR="2851481" stAng="7385674" swAng="411608"/>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924CE620-63EF-453C-984A-E844678A103B}">
      <dsp:nvSpPr>
        <dsp:cNvPr id="0" name=""/>
        <dsp:cNvSpPr/>
      </dsp:nvSpPr>
      <dsp:spPr>
        <a:xfrm rot="20948847">
          <a:off x="845522" y="2723099"/>
          <a:ext cx="2521424" cy="163285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effectLst>
                <a:outerShdw blurRad="38100" dist="38100" dir="2700000" algn="tl">
                  <a:srgbClr val="000000">
                    <a:alpha val="43137"/>
                  </a:srgbClr>
                </a:outerShdw>
              </a:effectLst>
            </a:rPr>
            <a:t>Education</a:t>
          </a:r>
          <a:endParaRPr lang="el-GR" sz="3200" kern="1200" dirty="0">
            <a:effectLst>
              <a:outerShdw blurRad="38100" dist="38100" dir="2700000" algn="tl">
                <a:srgbClr val="000000">
                  <a:alpha val="43137"/>
                </a:srgbClr>
              </a:outerShdw>
            </a:effectLst>
          </a:endParaRPr>
        </a:p>
      </dsp:txBody>
      <dsp:txXfrm rot="20948847">
        <a:off x="845522" y="2723099"/>
        <a:ext cx="2521424" cy="1632857"/>
      </dsp:txXfrm>
    </dsp:sp>
    <dsp:sp modelId="{6316302B-2E4B-4AC1-A33F-9531919C2D1D}">
      <dsp:nvSpPr>
        <dsp:cNvPr id="0" name=""/>
        <dsp:cNvSpPr/>
      </dsp:nvSpPr>
      <dsp:spPr>
        <a:xfrm>
          <a:off x="2145959" y="-409613"/>
          <a:ext cx="5702962" cy="5702962"/>
        </a:xfrm>
        <a:custGeom>
          <a:avLst/>
          <a:gdLst/>
          <a:ahLst/>
          <a:cxnLst/>
          <a:rect l="0" t="0" r="0" b="0"/>
          <a:pathLst>
            <a:path>
              <a:moveTo>
                <a:pt x="3522" y="2993181"/>
              </a:moveTo>
              <a:arcTo wR="2851481" hR="2851481" stAng="10629096" swAng="508233"/>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04C55FF-AEE2-4211-A6A9-3EB24C7ED797}">
      <dsp:nvSpPr>
        <dsp:cNvPr id="0" name=""/>
        <dsp:cNvSpPr/>
      </dsp:nvSpPr>
      <dsp:spPr>
        <a:xfrm>
          <a:off x="1727412" y="1023859"/>
          <a:ext cx="1538138" cy="99979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Conclusions</a:t>
          </a:r>
          <a:endParaRPr lang="el-GR" sz="1700" kern="1200" dirty="0"/>
        </a:p>
      </dsp:txBody>
      <dsp:txXfrm>
        <a:off x="1727412" y="1023859"/>
        <a:ext cx="1538138" cy="999790"/>
      </dsp:txXfrm>
    </dsp:sp>
    <dsp:sp modelId="{6E5904DE-08AF-440A-9A04-59C9B80C380B}">
      <dsp:nvSpPr>
        <dsp:cNvPr id="0" name=""/>
        <dsp:cNvSpPr/>
      </dsp:nvSpPr>
      <dsp:spPr>
        <a:xfrm>
          <a:off x="1875409" y="449366"/>
          <a:ext cx="5702962" cy="5702962"/>
        </a:xfrm>
        <a:custGeom>
          <a:avLst/>
          <a:gdLst/>
          <a:ahLst/>
          <a:cxnLst/>
          <a:rect l="0" t="0" r="0" b="0"/>
          <a:pathLst>
            <a:path>
              <a:moveTo>
                <a:pt x="1299520" y="459334"/>
              </a:moveTo>
              <a:arcTo wR="2851481" hR="2851481" stAng="14221535" swAng="732791"/>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906296C-43DA-47AE-BC68-1179D441D759}">
      <dsp:nvSpPr>
        <dsp:cNvPr id="0" name=""/>
        <dsp:cNvSpPr/>
      </dsp:nvSpPr>
      <dsp:spPr>
        <a:xfrm>
          <a:off x="3725904" y="-49752"/>
          <a:ext cx="1538138" cy="99979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Introduction</a:t>
          </a:r>
          <a:endParaRPr lang="el-GR" sz="1700" kern="1200" dirty="0"/>
        </a:p>
      </dsp:txBody>
      <dsp:txXfrm>
        <a:off x="3725904" y="-49752"/>
        <a:ext cx="1538138" cy="999790"/>
      </dsp:txXfrm>
    </dsp:sp>
    <dsp:sp modelId="{4C86D7D4-9A89-4D5E-B7D3-FF1AD4179233}">
      <dsp:nvSpPr>
        <dsp:cNvPr id="0" name=""/>
        <dsp:cNvSpPr/>
      </dsp:nvSpPr>
      <dsp:spPr>
        <a:xfrm>
          <a:off x="1167544" y="255541"/>
          <a:ext cx="5702962" cy="5702962"/>
        </a:xfrm>
        <a:custGeom>
          <a:avLst/>
          <a:gdLst/>
          <a:ahLst/>
          <a:cxnLst/>
          <a:rect l="0" t="0" r="0" b="0"/>
          <a:pathLst>
            <a:path>
              <a:moveTo>
                <a:pt x="4267865" y="376647"/>
              </a:moveTo>
              <a:arcTo wR="2851481" hR="2851481" stAng="17986989" swAng="706733"/>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6C3861A-C802-4937-A775-438172E4E149}">
      <dsp:nvSpPr>
        <dsp:cNvPr id="0" name=""/>
        <dsp:cNvSpPr/>
      </dsp:nvSpPr>
      <dsp:spPr>
        <a:xfrm rot="21449479">
          <a:off x="5876618" y="1106855"/>
          <a:ext cx="1571470" cy="1162485"/>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smtClean="0"/>
            <a:t>Games</a:t>
          </a:r>
          <a:endParaRPr lang="el-GR" sz="2400" b="0" kern="1200" dirty="0"/>
        </a:p>
      </dsp:txBody>
      <dsp:txXfrm rot="21449479">
        <a:off x="5876618" y="1106855"/>
        <a:ext cx="1571470" cy="1162485"/>
      </dsp:txXfrm>
    </dsp:sp>
    <dsp:sp modelId="{865E0F5E-8D0B-458F-B98D-700426DC674D}">
      <dsp:nvSpPr>
        <dsp:cNvPr id="0" name=""/>
        <dsp:cNvSpPr/>
      </dsp:nvSpPr>
      <dsp:spPr>
        <a:xfrm>
          <a:off x="1724338" y="921147"/>
          <a:ext cx="5702962" cy="5702962"/>
        </a:xfrm>
        <a:custGeom>
          <a:avLst/>
          <a:gdLst/>
          <a:ahLst/>
          <a:cxnLst/>
          <a:rect l="0" t="0" r="0" b="0"/>
          <a:pathLst>
            <a:path>
              <a:moveTo>
                <a:pt x="5388280" y="1549330"/>
              </a:moveTo>
              <a:arcTo wR="2851481" hR="2851481" stAng="19969702" swAng="845731"/>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68EA9D89-1A4C-44C4-8F8C-A040E74CC1A0}">
      <dsp:nvSpPr>
        <dsp:cNvPr id="0" name=""/>
        <dsp:cNvSpPr/>
      </dsp:nvSpPr>
      <dsp:spPr>
        <a:xfrm>
          <a:off x="6372486" y="3354520"/>
          <a:ext cx="1905984" cy="1163235"/>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smtClean="0">
              <a:effectLst/>
            </a:rPr>
            <a:t>Marketing</a:t>
          </a:r>
          <a:endParaRPr lang="el-GR" sz="2400" b="0" kern="1200" dirty="0">
            <a:effectLst/>
          </a:endParaRPr>
        </a:p>
      </dsp:txBody>
      <dsp:txXfrm>
        <a:off x="6372486" y="3354520"/>
        <a:ext cx="1905984" cy="1163235"/>
      </dsp:txXfrm>
    </dsp:sp>
    <dsp:sp modelId="{F1A4F038-BAC0-47AF-A29D-391722CEC2F1}">
      <dsp:nvSpPr>
        <dsp:cNvPr id="0" name=""/>
        <dsp:cNvSpPr/>
      </dsp:nvSpPr>
      <dsp:spPr>
        <a:xfrm>
          <a:off x="2294099" y="-386602"/>
          <a:ext cx="5702962" cy="5702962"/>
        </a:xfrm>
        <a:custGeom>
          <a:avLst/>
          <a:gdLst/>
          <a:ahLst/>
          <a:cxnLst/>
          <a:rect l="0" t="0" r="0" b="0"/>
          <a:pathLst>
            <a:path>
              <a:moveTo>
                <a:pt x="4721998" y="5003715"/>
              </a:moveTo>
              <a:arcTo wR="2851481" hR="2851481" stAng="2940356" swAng="534726"/>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130723F-02D5-4B5D-A550-30D0F8799331}">
      <dsp:nvSpPr>
        <dsp:cNvPr id="0" name=""/>
        <dsp:cNvSpPr/>
      </dsp:nvSpPr>
      <dsp:spPr>
        <a:xfrm rot="20709552">
          <a:off x="4825594" y="4955817"/>
          <a:ext cx="1944791" cy="1216904"/>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effectLst/>
            </a:rPr>
            <a:t>Journalism</a:t>
          </a:r>
          <a:endParaRPr lang="el-GR" sz="2000" kern="1200" dirty="0">
            <a:effectLst/>
          </a:endParaRPr>
        </a:p>
      </dsp:txBody>
      <dsp:txXfrm rot="20709552">
        <a:off x="4825594" y="4955817"/>
        <a:ext cx="1944791" cy="1216904"/>
      </dsp:txXfrm>
    </dsp:sp>
    <dsp:sp modelId="{C523005E-6023-433C-B9D9-98ACED21DCAF}">
      <dsp:nvSpPr>
        <dsp:cNvPr id="0" name=""/>
        <dsp:cNvSpPr/>
      </dsp:nvSpPr>
      <dsp:spPr>
        <a:xfrm>
          <a:off x="2285870" y="186721"/>
          <a:ext cx="5702962" cy="5702962"/>
        </a:xfrm>
        <a:custGeom>
          <a:avLst/>
          <a:gdLst/>
          <a:ahLst/>
          <a:cxnLst/>
          <a:rect l="0" t="0" r="0" b="0"/>
          <a:pathLst>
            <a:path>
              <a:moveTo>
                <a:pt x="2354435" y="5659308"/>
              </a:moveTo>
              <a:arcTo wR="2851481" hR="2851481" stAng="6002315" swAng="682256"/>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AE9233A-ACF5-4427-82F3-6A9A95BE60EA}">
      <dsp:nvSpPr>
        <dsp:cNvPr id="0" name=""/>
        <dsp:cNvSpPr/>
      </dsp:nvSpPr>
      <dsp:spPr>
        <a:xfrm>
          <a:off x="2422870" y="4693687"/>
          <a:ext cx="1501669" cy="1152158"/>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effectLst/>
            </a:rPr>
            <a:t>Culture</a:t>
          </a:r>
          <a:endParaRPr lang="el-GR" sz="2400" kern="1200" dirty="0">
            <a:effectLst/>
          </a:endParaRPr>
        </a:p>
      </dsp:txBody>
      <dsp:txXfrm>
        <a:off x="2422870" y="4693687"/>
        <a:ext cx="1501669" cy="1152158"/>
      </dsp:txXfrm>
    </dsp:sp>
    <dsp:sp modelId="{2EB69324-CC8D-4AC6-A53D-B441B9AE33FE}">
      <dsp:nvSpPr>
        <dsp:cNvPr id="0" name=""/>
        <dsp:cNvSpPr/>
      </dsp:nvSpPr>
      <dsp:spPr>
        <a:xfrm>
          <a:off x="965149" y="-732738"/>
          <a:ext cx="5702962" cy="5702962"/>
        </a:xfrm>
        <a:custGeom>
          <a:avLst/>
          <a:gdLst/>
          <a:ahLst/>
          <a:cxnLst/>
          <a:rect l="0" t="0" r="0" b="0"/>
          <a:pathLst>
            <a:path>
              <a:moveTo>
                <a:pt x="1439458" y="5328805"/>
              </a:moveTo>
              <a:arcTo wR="2851481" hR="2851481" stAng="7180934" swAng="770594"/>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924CE620-63EF-453C-984A-E844678A103B}">
      <dsp:nvSpPr>
        <dsp:cNvPr id="0" name=""/>
        <dsp:cNvSpPr/>
      </dsp:nvSpPr>
      <dsp:spPr>
        <a:xfrm>
          <a:off x="740146" y="2864218"/>
          <a:ext cx="1799945" cy="1207746"/>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effectLst/>
            </a:rPr>
            <a:t>Education</a:t>
          </a:r>
          <a:endParaRPr lang="el-GR" sz="2000" kern="1200" dirty="0">
            <a:effectLst/>
          </a:endParaRPr>
        </a:p>
      </dsp:txBody>
      <dsp:txXfrm>
        <a:off x="740146" y="2864218"/>
        <a:ext cx="1799945" cy="1207746"/>
      </dsp:txXfrm>
    </dsp:sp>
    <dsp:sp modelId="{6316302B-2E4B-4AC1-A33F-9531919C2D1D}">
      <dsp:nvSpPr>
        <dsp:cNvPr id="0" name=""/>
        <dsp:cNvSpPr/>
      </dsp:nvSpPr>
      <dsp:spPr>
        <a:xfrm>
          <a:off x="-77015" y="2640967"/>
          <a:ext cx="5702962" cy="5702962"/>
        </a:xfrm>
        <a:custGeom>
          <a:avLst/>
          <a:gdLst/>
          <a:ahLst/>
          <a:cxnLst/>
          <a:rect l="0" t="0" r="0" b="0"/>
          <a:pathLst>
            <a:path>
              <a:moveTo>
                <a:pt x="1856719" y="179142"/>
              </a:moveTo>
              <a:arcTo wR="2851481" hR="2851481" stAng="14974952" swAng="434342"/>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04C55FF-AEE2-4211-A6A9-3EB24C7ED797}">
      <dsp:nvSpPr>
        <dsp:cNvPr id="0" name=""/>
        <dsp:cNvSpPr/>
      </dsp:nvSpPr>
      <dsp:spPr>
        <a:xfrm rot="20655453">
          <a:off x="1393518" y="1023821"/>
          <a:ext cx="2511518" cy="166740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effectLst>
                <a:outerShdw blurRad="38100" dist="38100" dir="2700000" algn="tl">
                  <a:srgbClr val="000000">
                    <a:alpha val="43137"/>
                  </a:srgbClr>
                </a:outerShdw>
              </a:effectLst>
            </a:rPr>
            <a:t>Conclusions</a:t>
          </a:r>
          <a:endParaRPr lang="el-GR" sz="2800" kern="1200" dirty="0">
            <a:effectLst>
              <a:outerShdw blurRad="38100" dist="38100" dir="2700000" algn="tl">
                <a:srgbClr val="000000">
                  <a:alpha val="43137"/>
                </a:srgbClr>
              </a:outerShdw>
            </a:effectLst>
          </a:endParaRPr>
        </a:p>
      </dsp:txBody>
      <dsp:txXfrm rot="20655453">
        <a:off x="1393518" y="1023821"/>
        <a:ext cx="2511518" cy="1667400"/>
      </dsp:txXfrm>
    </dsp:sp>
    <dsp:sp modelId="{6E5904DE-08AF-440A-9A04-59C9B80C380B}">
      <dsp:nvSpPr>
        <dsp:cNvPr id="0" name=""/>
        <dsp:cNvSpPr/>
      </dsp:nvSpPr>
      <dsp:spPr>
        <a:xfrm>
          <a:off x="3684112" y="-2767893"/>
          <a:ext cx="5702962" cy="5702962"/>
        </a:xfrm>
        <a:custGeom>
          <a:avLst/>
          <a:gdLst/>
          <a:ahLst/>
          <a:cxnLst/>
          <a:rect l="0" t="0" r="0" b="0"/>
          <a:pathLst>
            <a:path>
              <a:moveTo>
                <a:pt x="130016" y="3702700"/>
              </a:moveTo>
              <a:arcTo wR="2851481" hR="2851481" stAng="9757882" swAng="339773"/>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24DEB37-5C65-4259-AAA2-2709A9348EFA}">
      <dsp:nvSpPr>
        <dsp:cNvPr id="0" name=""/>
        <dsp:cNvSpPr/>
      </dsp:nvSpPr>
      <dsp:spPr>
        <a:xfrm>
          <a:off x="0" y="35829"/>
          <a:ext cx="8712968" cy="2721902"/>
        </a:xfrm>
        <a:prstGeom prst="roundRect">
          <a:avLst>
            <a:gd name="adj" fmla="val 10000"/>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4A47BF-1095-4B1B-8DE4-E10E5AA8F19F}">
      <dsp:nvSpPr>
        <dsp:cNvPr id="0" name=""/>
        <dsp:cNvSpPr/>
      </dsp:nvSpPr>
      <dsp:spPr>
        <a:xfrm>
          <a:off x="612586" y="522264"/>
          <a:ext cx="3087317" cy="1996061"/>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42F105-CE7F-4CDC-985A-8A56A53D86C9}">
      <dsp:nvSpPr>
        <dsp:cNvPr id="0" name=""/>
        <dsp:cNvSpPr/>
      </dsp:nvSpPr>
      <dsp:spPr>
        <a:xfrm rot="10800000">
          <a:off x="216035" y="2854382"/>
          <a:ext cx="3781562" cy="2832711"/>
        </a:xfrm>
        <a:prstGeom prst="round2SameRect">
          <a:avLst>
            <a:gd name="adj1" fmla="val 10500"/>
            <a:gd name="adj2" fmla="val 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t" anchorCtr="0">
          <a:noAutofit/>
        </a:bodyPr>
        <a:lstStyle/>
        <a:p>
          <a:pPr lvl="0" algn="ctr" defTabSz="1600200">
            <a:lnSpc>
              <a:spcPct val="90000"/>
            </a:lnSpc>
            <a:spcBef>
              <a:spcPct val="0"/>
            </a:spcBef>
            <a:spcAft>
              <a:spcPct val="35000"/>
            </a:spcAft>
          </a:pPr>
          <a:r>
            <a:rPr lang="en-US" sz="3600" b="1" kern="1200" dirty="0" smtClean="0"/>
            <a:t>Immersion</a:t>
          </a:r>
        </a:p>
        <a:p>
          <a:pPr lvl="0" algn="ctr" defTabSz="1600200">
            <a:lnSpc>
              <a:spcPct val="90000"/>
            </a:lnSpc>
            <a:spcBef>
              <a:spcPct val="0"/>
            </a:spcBef>
            <a:spcAft>
              <a:spcPct val="35000"/>
            </a:spcAft>
          </a:pPr>
          <a:r>
            <a:rPr lang="en-US" sz="2400" b="0" i="0" kern="1200" dirty="0" smtClean="0">
              <a:effectLst>
                <a:outerShdw blurRad="38100" dist="38100" dir="2700000" algn="tl">
                  <a:srgbClr val="000000">
                    <a:alpha val="43137"/>
                  </a:srgbClr>
                </a:outerShdw>
              </a:effectLst>
            </a:rPr>
            <a:t>Can I go deeper into the story-world, by learning more about it?</a:t>
          </a:r>
          <a:endParaRPr lang="el-GR" sz="2400" kern="1200" dirty="0">
            <a:effectLst>
              <a:outerShdw blurRad="38100" dist="38100" dir="2700000" algn="tl">
                <a:srgbClr val="000000">
                  <a:alpha val="43137"/>
                </a:srgbClr>
              </a:outerShdw>
            </a:effectLst>
          </a:endParaRPr>
        </a:p>
      </dsp:txBody>
      <dsp:txXfrm rot="10800000">
        <a:off x="216035" y="2854382"/>
        <a:ext cx="3781562" cy="2832711"/>
      </dsp:txXfrm>
    </dsp:sp>
    <dsp:sp modelId="{0CAF88FB-14CA-4418-A83A-BA3A0B3FBCF5}">
      <dsp:nvSpPr>
        <dsp:cNvPr id="0" name=""/>
        <dsp:cNvSpPr/>
      </dsp:nvSpPr>
      <dsp:spPr>
        <a:xfrm>
          <a:off x="4857972" y="470408"/>
          <a:ext cx="3087317" cy="1996061"/>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5922EB-0BFC-42C3-94E0-9F04209DE943}">
      <dsp:nvSpPr>
        <dsp:cNvPr id="0" name=""/>
        <dsp:cNvSpPr/>
      </dsp:nvSpPr>
      <dsp:spPr>
        <a:xfrm rot="10800000">
          <a:off x="4248474" y="2808298"/>
          <a:ext cx="4091745" cy="3040135"/>
        </a:xfrm>
        <a:prstGeom prst="round2SameRect">
          <a:avLst>
            <a:gd name="adj1" fmla="val 10500"/>
            <a:gd name="adj2" fmla="val 0"/>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t" anchorCtr="0">
          <a:noAutofit/>
        </a:bodyPr>
        <a:lstStyle/>
        <a:p>
          <a:pPr lvl="0" algn="ctr" defTabSz="1422400">
            <a:lnSpc>
              <a:spcPct val="90000"/>
            </a:lnSpc>
            <a:spcBef>
              <a:spcPct val="0"/>
            </a:spcBef>
            <a:spcAft>
              <a:spcPct val="35000"/>
            </a:spcAft>
          </a:pPr>
          <a:r>
            <a:rPr lang="en-US" sz="3200" b="1" kern="1200" dirty="0" smtClean="0"/>
            <a:t>Interactivity</a:t>
          </a:r>
        </a:p>
        <a:p>
          <a:pPr lvl="0" algn="ctr" defTabSz="1422400">
            <a:lnSpc>
              <a:spcPct val="90000"/>
            </a:lnSpc>
            <a:spcBef>
              <a:spcPct val="0"/>
            </a:spcBef>
            <a:spcAft>
              <a:spcPct val="35000"/>
            </a:spcAft>
          </a:pPr>
          <a:r>
            <a:rPr lang="en-US" sz="2400" b="0" i="0" kern="1200" dirty="0" smtClean="0">
              <a:effectLst>
                <a:outerShdw blurRad="38100" dist="38100" dir="2700000" algn="tl">
                  <a:srgbClr val="000000">
                    <a:alpha val="43137"/>
                  </a:srgbClr>
                </a:outerShdw>
              </a:effectLst>
            </a:rPr>
            <a:t>Can I change or influence elements of the story? </a:t>
          </a:r>
          <a:br>
            <a:rPr lang="en-US" sz="2400" b="0" i="0" kern="1200" dirty="0" smtClean="0">
              <a:effectLst>
                <a:outerShdw blurRad="38100" dist="38100" dir="2700000" algn="tl">
                  <a:srgbClr val="000000">
                    <a:alpha val="43137"/>
                  </a:srgbClr>
                </a:outerShdw>
              </a:effectLst>
            </a:rPr>
          </a:br>
          <a:r>
            <a:rPr lang="en-US" sz="2400" b="0" i="0" kern="1200" dirty="0" smtClean="0">
              <a:effectLst>
                <a:outerShdw blurRad="38100" dist="38100" dir="2700000" algn="tl">
                  <a:srgbClr val="000000">
                    <a:alpha val="43137"/>
                  </a:srgbClr>
                </a:outerShdw>
              </a:effectLst>
            </a:rPr>
            <a:t>Can I interact with other people around the story?</a:t>
          </a:r>
          <a:endParaRPr lang="el-GR" sz="2400" b="1" kern="1200" dirty="0">
            <a:effectLst>
              <a:outerShdw blurRad="38100" dist="38100" dir="2700000" algn="tl">
                <a:srgbClr val="000000">
                  <a:alpha val="43137"/>
                </a:srgbClr>
              </a:outerShdw>
            </a:effectLst>
          </a:endParaRPr>
        </a:p>
      </dsp:txBody>
      <dsp:txXfrm rot="10800000">
        <a:off x="4248474" y="2808298"/>
        <a:ext cx="4091745" cy="3040135"/>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CD45CB3-7A06-4728-84E5-189B6780574D}">
      <dsp:nvSpPr>
        <dsp:cNvPr id="0" name=""/>
        <dsp:cNvSpPr/>
      </dsp:nvSpPr>
      <dsp:spPr>
        <a:xfrm>
          <a:off x="0" y="0"/>
          <a:ext cx="8064896" cy="2721902"/>
        </a:xfrm>
        <a:prstGeom prst="roundRect">
          <a:avLst>
            <a:gd name="adj" fmla="val 10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8CA711-7D90-4845-B6B6-44EE1377643F}">
      <dsp:nvSpPr>
        <dsp:cNvPr id="0" name=""/>
        <dsp:cNvSpPr/>
      </dsp:nvSpPr>
      <dsp:spPr>
        <a:xfrm>
          <a:off x="242872" y="362920"/>
          <a:ext cx="3609119" cy="1996061"/>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318FDB-A441-4D7E-838F-6721471A5CF8}">
      <dsp:nvSpPr>
        <dsp:cNvPr id="0" name=""/>
        <dsp:cNvSpPr/>
      </dsp:nvSpPr>
      <dsp:spPr>
        <a:xfrm rot="10800000">
          <a:off x="242872" y="2721902"/>
          <a:ext cx="3609119" cy="3326769"/>
        </a:xfrm>
        <a:prstGeom prst="round2SameRect">
          <a:avLst>
            <a:gd name="adj1" fmla="val 10500"/>
            <a:gd name="adj2" fmla="val 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t" anchorCtr="0">
          <a:noAutofit/>
        </a:bodyPr>
        <a:lstStyle/>
        <a:p>
          <a:pPr lvl="0" algn="ctr" defTabSz="1600200">
            <a:lnSpc>
              <a:spcPct val="90000"/>
            </a:lnSpc>
            <a:spcBef>
              <a:spcPct val="0"/>
            </a:spcBef>
            <a:spcAft>
              <a:spcPct val="35000"/>
            </a:spcAft>
          </a:pPr>
          <a:r>
            <a:rPr lang="en-US" sz="3600" b="1" kern="1200" dirty="0" smtClean="0"/>
            <a:t>Integration</a:t>
          </a:r>
        </a:p>
        <a:p>
          <a:pPr lvl="0" algn="ctr" defTabSz="1600200">
            <a:lnSpc>
              <a:spcPct val="90000"/>
            </a:lnSpc>
            <a:spcBef>
              <a:spcPct val="0"/>
            </a:spcBef>
            <a:spcAft>
              <a:spcPct val="35000"/>
            </a:spcAft>
          </a:pPr>
          <a:r>
            <a:rPr lang="en-US" sz="2400" b="0" i="0" kern="1200" dirty="0" smtClean="0">
              <a:effectLst>
                <a:outerShdw blurRad="38100" dist="38100" dir="2700000" algn="tl">
                  <a:srgbClr val="000000">
                    <a:alpha val="43137"/>
                  </a:srgbClr>
                </a:outerShdw>
              </a:effectLst>
            </a:rPr>
            <a:t>Is a cohesive story being told across platforms? </a:t>
          </a:r>
          <a:br>
            <a:rPr lang="en-US" sz="2400" b="0" i="0" kern="1200" dirty="0" smtClean="0">
              <a:effectLst>
                <a:outerShdw blurRad="38100" dist="38100" dir="2700000" algn="tl">
                  <a:srgbClr val="000000">
                    <a:alpha val="43137"/>
                  </a:srgbClr>
                </a:outerShdw>
              </a:effectLst>
            </a:rPr>
          </a:br>
          <a:r>
            <a:rPr lang="en-US" sz="2400" b="0" i="0" kern="1200" dirty="0" smtClean="0">
              <a:effectLst>
                <a:outerShdw blurRad="38100" dist="38100" dir="2700000" algn="tl">
                  <a:srgbClr val="000000">
                    <a:alpha val="43137"/>
                  </a:srgbClr>
                </a:outerShdw>
              </a:effectLst>
            </a:rPr>
            <a:t>Can it interface with the real world in any way?</a:t>
          </a:r>
          <a:endParaRPr lang="en-US" sz="2400" b="1" kern="1200" dirty="0" smtClean="0">
            <a:effectLst>
              <a:outerShdw blurRad="38100" dist="38100" dir="2700000" algn="tl">
                <a:srgbClr val="000000">
                  <a:alpha val="43137"/>
                </a:srgbClr>
              </a:outerShdw>
            </a:effectLst>
          </a:endParaRPr>
        </a:p>
        <a:p>
          <a:pPr lvl="0" algn="ctr" defTabSz="1600200">
            <a:lnSpc>
              <a:spcPct val="90000"/>
            </a:lnSpc>
            <a:spcBef>
              <a:spcPct val="0"/>
            </a:spcBef>
            <a:spcAft>
              <a:spcPct val="35000"/>
            </a:spcAft>
          </a:pPr>
          <a:endParaRPr lang="el-GR" sz="3600" b="1" kern="1200" dirty="0"/>
        </a:p>
      </dsp:txBody>
      <dsp:txXfrm rot="10800000">
        <a:off x="242872" y="2721902"/>
        <a:ext cx="3609119" cy="3326769"/>
      </dsp:txXfrm>
    </dsp:sp>
    <dsp:sp modelId="{8212FB5F-5087-42F7-9F84-D0FA836C6FC1}">
      <dsp:nvSpPr>
        <dsp:cNvPr id="0" name=""/>
        <dsp:cNvSpPr/>
      </dsp:nvSpPr>
      <dsp:spPr>
        <a:xfrm>
          <a:off x="4212903" y="362920"/>
          <a:ext cx="3609119" cy="1996061"/>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67DF8E-8587-431D-A3BB-610D73EBC7AF}">
      <dsp:nvSpPr>
        <dsp:cNvPr id="0" name=""/>
        <dsp:cNvSpPr/>
      </dsp:nvSpPr>
      <dsp:spPr>
        <a:xfrm rot="10800000">
          <a:off x="4212903" y="2721902"/>
          <a:ext cx="3609119" cy="3326769"/>
        </a:xfrm>
        <a:prstGeom prst="round2SameRect">
          <a:avLst>
            <a:gd name="adj1" fmla="val 10500"/>
            <a:gd name="adj2" fmla="val 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t" anchorCtr="0">
          <a:noAutofit/>
        </a:bodyPr>
        <a:lstStyle/>
        <a:p>
          <a:pPr lvl="0" algn="ctr" defTabSz="1600200">
            <a:lnSpc>
              <a:spcPct val="90000"/>
            </a:lnSpc>
            <a:spcBef>
              <a:spcPct val="0"/>
            </a:spcBef>
            <a:spcAft>
              <a:spcPct val="35000"/>
            </a:spcAft>
          </a:pPr>
          <a:r>
            <a:rPr lang="en-US" sz="3600" b="1" kern="1200" dirty="0" smtClean="0"/>
            <a:t>Impact</a:t>
          </a:r>
        </a:p>
        <a:p>
          <a:pPr lvl="0" algn="ctr" defTabSz="1600200">
            <a:lnSpc>
              <a:spcPct val="90000"/>
            </a:lnSpc>
            <a:spcBef>
              <a:spcPct val="0"/>
            </a:spcBef>
            <a:spcAft>
              <a:spcPct val="35000"/>
            </a:spcAft>
          </a:pPr>
          <a:r>
            <a:rPr lang="en-US" sz="2400" b="0" i="0" kern="1200" dirty="0" smtClean="0">
              <a:effectLst>
                <a:outerShdw blurRad="38100" dist="38100" dir="2700000" algn="tl">
                  <a:srgbClr val="000000">
                    <a:alpha val="43137"/>
                  </a:srgbClr>
                </a:outerShdw>
              </a:effectLst>
            </a:rPr>
            <a:t>Does the story inspire me to take action in my own life, such as making a purchase or supporting a good cause?</a:t>
          </a:r>
          <a:endParaRPr lang="el-GR" sz="2400" b="1" kern="1200" dirty="0">
            <a:effectLst>
              <a:outerShdw blurRad="38100" dist="38100" dir="2700000" algn="tl">
                <a:srgbClr val="000000">
                  <a:alpha val="43137"/>
                </a:srgbClr>
              </a:outerShdw>
            </a:effectLst>
          </a:endParaRPr>
        </a:p>
      </dsp:txBody>
      <dsp:txXfrm rot="10800000">
        <a:off x="4212903" y="2721902"/>
        <a:ext cx="3609119" cy="3326769"/>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66BD445-B3F5-46EB-A1BB-5ED9F33ADDE8}">
      <dsp:nvSpPr>
        <dsp:cNvPr id="0" name=""/>
        <dsp:cNvSpPr/>
      </dsp:nvSpPr>
      <dsp:spPr>
        <a:xfrm>
          <a:off x="2881163" y="2407505"/>
          <a:ext cx="1934993" cy="1722279"/>
        </a:xfrm>
        <a:prstGeom prst="gear9">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310" tIns="67310" rIns="67310" bIns="67310" numCol="1" spcCol="1270" anchor="ctr" anchorCtr="0">
          <a:noAutofit/>
        </a:bodyPr>
        <a:lstStyle/>
        <a:p>
          <a:pPr lvl="0" algn="ctr" defTabSz="2355850">
            <a:lnSpc>
              <a:spcPct val="90000"/>
            </a:lnSpc>
            <a:spcBef>
              <a:spcPct val="0"/>
            </a:spcBef>
            <a:spcAft>
              <a:spcPct val="35000"/>
            </a:spcAft>
          </a:pPr>
          <a:endParaRPr lang="el-GR" sz="5300" kern="1200" dirty="0"/>
        </a:p>
      </dsp:txBody>
      <dsp:txXfrm>
        <a:off x="2881163" y="2407505"/>
        <a:ext cx="1934993" cy="1722279"/>
      </dsp:txXfrm>
    </dsp:sp>
    <dsp:sp modelId="{A640CD0D-4BCF-4C9D-99F7-36DBE7BD42BF}">
      <dsp:nvSpPr>
        <dsp:cNvPr id="0" name=""/>
        <dsp:cNvSpPr/>
      </dsp:nvSpPr>
      <dsp:spPr>
        <a:xfrm>
          <a:off x="773741" y="1498019"/>
          <a:ext cx="2203232" cy="2144225"/>
        </a:xfrm>
        <a:prstGeom prst="gear6">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2800350">
            <a:lnSpc>
              <a:spcPct val="90000"/>
            </a:lnSpc>
            <a:spcBef>
              <a:spcPct val="0"/>
            </a:spcBef>
            <a:spcAft>
              <a:spcPct val="35000"/>
            </a:spcAft>
          </a:pPr>
          <a:endParaRPr lang="el-GR" sz="6300" kern="1200" dirty="0"/>
        </a:p>
      </dsp:txBody>
      <dsp:txXfrm>
        <a:off x="773741" y="1498019"/>
        <a:ext cx="2203232" cy="2144225"/>
      </dsp:txXfrm>
    </dsp:sp>
    <dsp:sp modelId="{776ED347-8B7A-4256-B890-BB8C39C80A6B}">
      <dsp:nvSpPr>
        <dsp:cNvPr id="0" name=""/>
        <dsp:cNvSpPr/>
      </dsp:nvSpPr>
      <dsp:spPr>
        <a:xfrm rot="20700000">
          <a:off x="1953318" y="213454"/>
          <a:ext cx="2057390" cy="1983687"/>
        </a:xfrm>
        <a:prstGeom prst="gear6">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1280" bIns="81280" numCol="1" spcCol="1270" anchor="ctr" anchorCtr="0">
          <a:noAutofit/>
        </a:bodyPr>
        <a:lstStyle/>
        <a:p>
          <a:pPr lvl="0" algn="ctr" defTabSz="2844800">
            <a:lnSpc>
              <a:spcPct val="90000"/>
            </a:lnSpc>
            <a:spcBef>
              <a:spcPct val="0"/>
            </a:spcBef>
            <a:spcAft>
              <a:spcPct val="35000"/>
            </a:spcAft>
          </a:pPr>
          <a:endParaRPr lang="el-GR" sz="6400" kern="1200" dirty="0"/>
        </a:p>
      </dsp:txBody>
      <dsp:txXfrm>
        <a:off x="2408935" y="644164"/>
        <a:ext cx="1146155" cy="1122269"/>
      </dsp:txXfrm>
    </dsp:sp>
    <dsp:sp modelId="{4453B5F3-00D2-4BDF-B7BC-745042EA6C51}">
      <dsp:nvSpPr>
        <dsp:cNvPr id="0" name=""/>
        <dsp:cNvSpPr/>
      </dsp:nvSpPr>
      <dsp:spPr>
        <a:xfrm>
          <a:off x="2332289" y="1740481"/>
          <a:ext cx="2967248" cy="2967248"/>
        </a:xfrm>
        <a:prstGeom prst="circularArrow">
          <a:avLst>
            <a:gd name="adj1" fmla="val 4687"/>
            <a:gd name="adj2" fmla="val 299029"/>
            <a:gd name="adj3" fmla="val 2516728"/>
            <a:gd name="adj4" fmla="val 15860065"/>
            <a:gd name="adj5" fmla="val 5469"/>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53F6F75-2EAA-49AD-81DA-DD0C51ABBE3C}">
      <dsp:nvSpPr>
        <dsp:cNvPr id="0" name=""/>
        <dsp:cNvSpPr/>
      </dsp:nvSpPr>
      <dsp:spPr>
        <a:xfrm>
          <a:off x="862989" y="1169364"/>
          <a:ext cx="2155891" cy="2155891"/>
        </a:xfrm>
        <a:prstGeom prst="leftCircularArrow">
          <a:avLst>
            <a:gd name="adj1" fmla="val 6452"/>
            <a:gd name="adj2" fmla="val 429999"/>
            <a:gd name="adj3" fmla="val 10489124"/>
            <a:gd name="adj4" fmla="val 14837806"/>
            <a:gd name="adj5" fmla="val 7527"/>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6A850E6-A547-4CE4-A59D-62A9D11DE656}">
      <dsp:nvSpPr>
        <dsp:cNvPr id="0" name=""/>
        <dsp:cNvSpPr/>
      </dsp:nvSpPr>
      <dsp:spPr>
        <a:xfrm>
          <a:off x="1723767" y="17451"/>
          <a:ext cx="2324485" cy="2324485"/>
        </a:xfrm>
        <a:prstGeom prst="circularArrow">
          <a:avLst>
            <a:gd name="adj1" fmla="val 5984"/>
            <a:gd name="adj2" fmla="val 394124"/>
            <a:gd name="adj3" fmla="val 13313824"/>
            <a:gd name="adj4" fmla="val 10508221"/>
            <a:gd name="adj5" fmla="val 6981"/>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8431D8D-9A6B-4997-BC51-475BF8BEBF7C}">
      <dsp:nvSpPr>
        <dsp:cNvPr id="0" name=""/>
        <dsp:cNvSpPr/>
      </dsp:nvSpPr>
      <dsp:spPr>
        <a:xfrm>
          <a:off x="764930" y="644619"/>
          <a:ext cx="2795355" cy="970790"/>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B56F36-9146-4E87-A797-69950DFBDA8F}">
      <dsp:nvSpPr>
        <dsp:cNvPr id="0" name=""/>
        <dsp:cNvSpPr/>
      </dsp:nvSpPr>
      <dsp:spPr>
        <a:xfrm>
          <a:off x="1896074" y="3021754"/>
          <a:ext cx="541735" cy="346710"/>
        </a:xfrm>
        <a:prstGeom prst="downArrow">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6E823AC-424B-406A-8637-4350AD3A3493}">
      <dsp:nvSpPr>
        <dsp:cNvPr id="0" name=""/>
        <dsp:cNvSpPr/>
      </dsp:nvSpPr>
      <dsp:spPr>
        <a:xfrm>
          <a:off x="404828" y="3269024"/>
          <a:ext cx="3476693" cy="9877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en-US" sz="2300" kern="1200" dirty="0" smtClean="0"/>
            <a:t>Cross media experience</a:t>
          </a:r>
          <a:endParaRPr lang="el-GR" sz="2300" kern="1200" dirty="0"/>
        </a:p>
      </dsp:txBody>
      <dsp:txXfrm>
        <a:off x="404828" y="3269024"/>
        <a:ext cx="3476693" cy="987735"/>
      </dsp:txXfrm>
    </dsp:sp>
    <dsp:sp modelId="{CD5E76ED-E3C7-4293-8CAF-8C541224706C}">
      <dsp:nvSpPr>
        <dsp:cNvPr id="0" name=""/>
        <dsp:cNvSpPr/>
      </dsp:nvSpPr>
      <dsp:spPr>
        <a:xfrm>
          <a:off x="1781226" y="1690385"/>
          <a:ext cx="975123" cy="975123"/>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film</a:t>
          </a:r>
          <a:endParaRPr lang="el-GR" sz="1300" kern="1200" dirty="0"/>
        </a:p>
      </dsp:txBody>
      <dsp:txXfrm>
        <a:off x="1781226" y="1690385"/>
        <a:ext cx="975123" cy="975123"/>
      </dsp:txXfrm>
    </dsp:sp>
    <dsp:sp modelId="{D83354D9-7266-4F65-8784-744BA0BEF41E}">
      <dsp:nvSpPr>
        <dsp:cNvPr id="0" name=""/>
        <dsp:cNvSpPr/>
      </dsp:nvSpPr>
      <dsp:spPr>
        <a:xfrm>
          <a:off x="1083470" y="958825"/>
          <a:ext cx="975123" cy="975123"/>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err="1" smtClean="0"/>
            <a:t>Dvd</a:t>
          </a:r>
          <a:r>
            <a:rPr lang="en-US" sz="1300" kern="1200" dirty="0" smtClean="0"/>
            <a:t>,</a:t>
          </a:r>
          <a:endParaRPr lang="el-GR" sz="1300" kern="1200" dirty="0"/>
        </a:p>
      </dsp:txBody>
      <dsp:txXfrm>
        <a:off x="1083470" y="958825"/>
        <a:ext cx="975123" cy="975123"/>
      </dsp:txXfrm>
    </dsp:sp>
    <dsp:sp modelId="{6FCF2BF4-206F-4DDD-8E67-655B423733EE}">
      <dsp:nvSpPr>
        <dsp:cNvPr id="0" name=""/>
        <dsp:cNvSpPr/>
      </dsp:nvSpPr>
      <dsp:spPr>
        <a:xfrm>
          <a:off x="2080264" y="723062"/>
          <a:ext cx="975123" cy="975123"/>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internet</a:t>
          </a:r>
          <a:endParaRPr lang="el-GR" sz="1300" kern="1200" dirty="0"/>
        </a:p>
      </dsp:txBody>
      <dsp:txXfrm>
        <a:off x="2080264" y="723062"/>
        <a:ext cx="975123" cy="975123"/>
      </dsp:txXfrm>
    </dsp:sp>
    <dsp:sp modelId="{6FF2D05D-9F61-468D-85A5-D36706A31948}">
      <dsp:nvSpPr>
        <dsp:cNvPr id="0" name=""/>
        <dsp:cNvSpPr/>
      </dsp:nvSpPr>
      <dsp:spPr>
        <a:xfrm>
          <a:off x="650082" y="525437"/>
          <a:ext cx="3033718" cy="2426975"/>
        </a:xfrm>
        <a:prstGeom prst="funnel">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906296C-43DA-47AE-BC68-1179D441D759}">
      <dsp:nvSpPr>
        <dsp:cNvPr id="0" name=""/>
        <dsp:cNvSpPr/>
      </dsp:nvSpPr>
      <dsp:spPr>
        <a:xfrm>
          <a:off x="3752414" y="1437"/>
          <a:ext cx="1538138" cy="99979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Introduction</a:t>
          </a:r>
          <a:endParaRPr lang="el-GR" sz="1700" kern="1200" dirty="0"/>
        </a:p>
      </dsp:txBody>
      <dsp:txXfrm>
        <a:off x="3752414" y="1437"/>
        <a:ext cx="1538138" cy="999790"/>
      </dsp:txXfrm>
    </dsp:sp>
    <dsp:sp modelId="{4C86D7D4-9A89-4D5E-B7D3-FF1AD4179233}">
      <dsp:nvSpPr>
        <dsp:cNvPr id="0" name=""/>
        <dsp:cNvSpPr/>
      </dsp:nvSpPr>
      <dsp:spPr>
        <a:xfrm>
          <a:off x="153881" y="-553159"/>
          <a:ext cx="5702962" cy="5702962"/>
        </a:xfrm>
        <a:custGeom>
          <a:avLst/>
          <a:gdLst/>
          <a:ahLst/>
          <a:cxnLst/>
          <a:rect l="0" t="0" r="0" b="0"/>
          <a:pathLst>
            <a:path>
              <a:moveTo>
                <a:pt x="5172626" y="1195210"/>
              </a:moveTo>
              <a:arcTo wR="2851481" hR="2851481" stAng="19469398" swAng="220764"/>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6C3861A-C802-4937-A775-438172E4E149}">
      <dsp:nvSpPr>
        <dsp:cNvPr id="0" name=""/>
        <dsp:cNvSpPr/>
      </dsp:nvSpPr>
      <dsp:spPr>
        <a:xfrm rot="20834936">
          <a:off x="5459621" y="820080"/>
          <a:ext cx="2458483" cy="1844592"/>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b="1" kern="1200" dirty="0" smtClean="0"/>
            <a:t>Games</a:t>
          </a:r>
          <a:endParaRPr lang="el-GR" sz="3600" b="1" kern="1200" dirty="0"/>
        </a:p>
      </dsp:txBody>
      <dsp:txXfrm rot="20834936">
        <a:off x="5459621" y="820080"/>
        <a:ext cx="2458483" cy="1844592"/>
      </dsp:txXfrm>
    </dsp:sp>
    <dsp:sp modelId="{865E0F5E-8D0B-458F-B98D-700426DC674D}">
      <dsp:nvSpPr>
        <dsp:cNvPr id="0" name=""/>
        <dsp:cNvSpPr/>
      </dsp:nvSpPr>
      <dsp:spPr>
        <a:xfrm>
          <a:off x="1759048" y="1124966"/>
          <a:ext cx="5702962" cy="5702962"/>
        </a:xfrm>
        <a:custGeom>
          <a:avLst/>
          <a:gdLst/>
          <a:ahLst/>
          <a:cxnLst/>
          <a:rect l="0" t="0" r="0" b="0"/>
          <a:pathLst>
            <a:path>
              <a:moveTo>
                <a:pt x="5458711" y="1696797"/>
              </a:moveTo>
              <a:arcTo wR="2851481" hR="2851481" stAng="20166751" swAng="634441"/>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68EA9D89-1A4C-44C4-8F8C-A040E74CC1A0}">
      <dsp:nvSpPr>
        <dsp:cNvPr id="0" name=""/>
        <dsp:cNvSpPr/>
      </dsp:nvSpPr>
      <dsp:spPr>
        <a:xfrm>
          <a:off x="6582919" y="3490521"/>
          <a:ext cx="1538138" cy="99979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Marketing</a:t>
          </a:r>
          <a:endParaRPr lang="el-GR" sz="1700" kern="1200" dirty="0"/>
        </a:p>
      </dsp:txBody>
      <dsp:txXfrm>
        <a:off x="6582919" y="3490521"/>
        <a:ext cx="1538138" cy="999790"/>
      </dsp:txXfrm>
    </dsp:sp>
    <dsp:sp modelId="{F1A4F038-BAC0-47AF-A29D-391722CEC2F1}">
      <dsp:nvSpPr>
        <dsp:cNvPr id="0" name=""/>
        <dsp:cNvSpPr/>
      </dsp:nvSpPr>
      <dsp:spPr>
        <a:xfrm>
          <a:off x="1720518" y="504421"/>
          <a:ext cx="5702962" cy="5702962"/>
        </a:xfrm>
        <a:custGeom>
          <a:avLst/>
          <a:gdLst/>
          <a:ahLst/>
          <a:cxnLst/>
          <a:rect l="0" t="0" r="0" b="0"/>
          <a:pathLst>
            <a:path>
              <a:moveTo>
                <a:pt x="5368541" y="4191388"/>
              </a:moveTo>
              <a:arcTo wR="2851481" hR="2851481" stAng="1681664" swAng="834652"/>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130723F-02D5-4B5D-A550-30D0F8799331}">
      <dsp:nvSpPr>
        <dsp:cNvPr id="0" name=""/>
        <dsp:cNvSpPr/>
      </dsp:nvSpPr>
      <dsp:spPr>
        <a:xfrm>
          <a:off x="5040142" y="5425103"/>
          <a:ext cx="1538138" cy="99979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Journalism</a:t>
          </a:r>
          <a:endParaRPr lang="el-GR" sz="1700" kern="1200" dirty="0"/>
        </a:p>
      </dsp:txBody>
      <dsp:txXfrm>
        <a:off x="5040142" y="5425103"/>
        <a:ext cx="1538138" cy="999790"/>
      </dsp:txXfrm>
    </dsp:sp>
    <dsp:sp modelId="{C523005E-6023-433C-B9D9-98ACED21DCAF}">
      <dsp:nvSpPr>
        <dsp:cNvPr id="0" name=""/>
        <dsp:cNvSpPr/>
      </dsp:nvSpPr>
      <dsp:spPr>
        <a:xfrm>
          <a:off x="1720518" y="504421"/>
          <a:ext cx="5702962" cy="5702962"/>
        </a:xfrm>
        <a:custGeom>
          <a:avLst/>
          <a:gdLst/>
          <a:ahLst/>
          <a:cxnLst/>
          <a:rect l="0" t="0" r="0" b="0"/>
          <a:pathLst>
            <a:path>
              <a:moveTo>
                <a:pt x="3134030" y="5688929"/>
              </a:moveTo>
              <a:arcTo wR="2851481" hR="2851481" stAng="5058798" swAng="682404"/>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AE9233A-ACF5-4427-82F3-6A9A95BE60EA}">
      <dsp:nvSpPr>
        <dsp:cNvPr id="0" name=""/>
        <dsp:cNvSpPr/>
      </dsp:nvSpPr>
      <dsp:spPr>
        <a:xfrm>
          <a:off x="2565719" y="5425103"/>
          <a:ext cx="1538138" cy="99979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Culture</a:t>
          </a:r>
          <a:endParaRPr lang="el-GR" sz="1700" kern="1200" dirty="0"/>
        </a:p>
      </dsp:txBody>
      <dsp:txXfrm>
        <a:off x="2565719" y="5425103"/>
        <a:ext cx="1538138" cy="999790"/>
      </dsp:txXfrm>
    </dsp:sp>
    <dsp:sp modelId="{2EB69324-CC8D-4AC6-A53D-B441B9AE33FE}">
      <dsp:nvSpPr>
        <dsp:cNvPr id="0" name=""/>
        <dsp:cNvSpPr/>
      </dsp:nvSpPr>
      <dsp:spPr>
        <a:xfrm>
          <a:off x="1720518" y="504421"/>
          <a:ext cx="5702962" cy="5702962"/>
        </a:xfrm>
        <a:custGeom>
          <a:avLst/>
          <a:gdLst/>
          <a:ahLst/>
          <a:cxnLst/>
          <a:rect l="0" t="0" r="0" b="0"/>
          <a:pathLst>
            <a:path>
              <a:moveTo>
                <a:pt x="730373" y="4757222"/>
              </a:moveTo>
              <a:arcTo wR="2851481" hR="2851481" stAng="8283684" swAng="834652"/>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924CE620-63EF-453C-984A-E844678A103B}">
      <dsp:nvSpPr>
        <dsp:cNvPr id="0" name=""/>
        <dsp:cNvSpPr/>
      </dsp:nvSpPr>
      <dsp:spPr>
        <a:xfrm>
          <a:off x="1022941" y="3490521"/>
          <a:ext cx="1538138" cy="99979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Education</a:t>
          </a:r>
          <a:endParaRPr lang="el-GR" sz="1700" kern="1200" dirty="0"/>
        </a:p>
      </dsp:txBody>
      <dsp:txXfrm>
        <a:off x="1022941" y="3490521"/>
        <a:ext cx="1538138" cy="999790"/>
      </dsp:txXfrm>
    </dsp:sp>
    <dsp:sp modelId="{6316302B-2E4B-4AC1-A33F-9531919C2D1D}">
      <dsp:nvSpPr>
        <dsp:cNvPr id="0" name=""/>
        <dsp:cNvSpPr/>
      </dsp:nvSpPr>
      <dsp:spPr>
        <a:xfrm>
          <a:off x="1720518" y="504421"/>
          <a:ext cx="5702962" cy="5702962"/>
        </a:xfrm>
        <a:custGeom>
          <a:avLst/>
          <a:gdLst/>
          <a:ahLst/>
          <a:cxnLst/>
          <a:rect l="0" t="0" r="0" b="0"/>
          <a:pathLst>
            <a:path>
              <a:moveTo>
                <a:pt x="4163" y="2697437"/>
              </a:moveTo>
              <a:arcTo wR="2851481" hR="2851481" stAng="10985806" swAng="1063646"/>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04C55FF-AEE2-4211-A6A9-3EB24C7ED797}">
      <dsp:nvSpPr>
        <dsp:cNvPr id="0" name=""/>
        <dsp:cNvSpPr/>
      </dsp:nvSpPr>
      <dsp:spPr>
        <a:xfrm>
          <a:off x="1573552" y="1078138"/>
          <a:ext cx="1538138" cy="99979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Conclusions</a:t>
          </a:r>
          <a:endParaRPr lang="el-GR" sz="1700" kern="1200" dirty="0"/>
        </a:p>
      </dsp:txBody>
      <dsp:txXfrm>
        <a:off x="1573552" y="1078138"/>
        <a:ext cx="1538138" cy="999790"/>
      </dsp:txXfrm>
    </dsp:sp>
    <dsp:sp modelId="{6E5904DE-08AF-440A-9A04-59C9B80C380B}">
      <dsp:nvSpPr>
        <dsp:cNvPr id="0" name=""/>
        <dsp:cNvSpPr/>
      </dsp:nvSpPr>
      <dsp:spPr>
        <a:xfrm>
          <a:off x="1728645" y="498278"/>
          <a:ext cx="5702962" cy="5702962"/>
        </a:xfrm>
        <a:custGeom>
          <a:avLst/>
          <a:gdLst/>
          <a:ahLst/>
          <a:cxnLst/>
          <a:rect l="0" t="0" r="0" b="0"/>
          <a:pathLst>
            <a:path>
              <a:moveTo>
                <a:pt x="1292309" y="464029"/>
              </a:moveTo>
              <a:arcTo wR="2851481" hR="2851481" stAng="14211161" swAng="733876"/>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CCB9749-7843-473D-9749-BE597C67D948}">
      <dsp:nvSpPr>
        <dsp:cNvPr id="0" name=""/>
        <dsp:cNvSpPr/>
      </dsp:nvSpPr>
      <dsp:spPr>
        <a:xfrm>
          <a:off x="2304" y="1022011"/>
          <a:ext cx="1670752" cy="1670752"/>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smtClean="0"/>
            <a:t>games</a:t>
          </a:r>
          <a:endParaRPr lang="el-GR" sz="2600" kern="1200" dirty="0"/>
        </a:p>
      </dsp:txBody>
      <dsp:txXfrm>
        <a:off x="2304" y="1022011"/>
        <a:ext cx="1670752" cy="1670752"/>
      </dsp:txXfrm>
    </dsp:sp>
    <dsp:sp modelId="{AC6DB6DC-E194-41E0-AAE9-BFEDACA8D004}">
      <dsp:nvSpPr>
        <dsp:cNvPr id="0" name=""/>
        <dsp:cNvSpPr/>
      </dsp:nvSpPr>
      <dsp:spPr>
        <a:xfrm>
          <a:off x="1808722" y="1372869"/>
          <a:ext cx="969036" cy="969036"/>
        </a:xfrm>
        <a:prstGeom prst="mathPlus">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l-GR" sz="1600" kern="1200"/>
        </a:p>
      </dsp:txBody>
      <dsp:txXfrm>
        <a:off x="1808722" y="1372869"/>
        <a:ext cx="969036" cy="969036"/>
      </dsp:txXfrm>
    </dsp:sp>
    <dsp:sp modelId="{1A79EBA7-B59C-4169-A054-C34FC48F915D}">
      <dsp:nvSpPr>
        <dsp:cNvPr id="0" name=""/>
        <dsp:cNvSpPr/>
      </dsp:nvSpPr>
      <dsp:spPr>
        <a:xfrm>
          <a:off x="2913424" y="1022011"/>
          <a:ext cx="1670752" cy="1670752"/>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smtClean="0"/>
            <a:t>stories</a:t>
          </a:r>
          <a:endParaRPr lang="el-GR" sz="2600" kern="1200" dirty="0"/>
        </a:p>
      </dsp:txBody>
      <dsp:txXfrm>
        <a:off x="2913424" y="1022011"/>
        <a:ext cx="1670752" cy="1670752"/>
      </dsp:txXfrm>
    </dsp:sp>
    <dsp:sp modelId="{6E079216-1754-4503-BE87-2E8C7923F442}">
      <dsp:nvSpPr>
        <dsp:cNvPr id="0" name=""/>
        <dsp:cNvSpPr/>
      </dsp:nvSpPr>
      <dsp:spPr>
        <a:xfrm>
          <a:off x="4719842" y="1372869"/>
          <a:ext cx="969036" cy="969036"/>
        </a:xfrm>
        <a:prstGeom prst="mathEqual">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l-GR" sz="2100" kern="1200"/>
        </a:p>
      </dsp:txBody>
      <dsp:txXfrm>
        <a:off x="4719842" y="1372869"/>
        <a:ext cx="969036" cy="969036"/>
      </dsp:txXfrm>
    </dsp:sp>
    <dsp:sp modelId="{106090F0-1620-4E12-B36F-FDBCA25C766C}">
      <dsp:nvSpPr>
        <dsp:cNvPr id="0" name=""/>
        <dsp:cNvSpPr/>
      </dsp:nvSpPr>
      <dsp:spPr>
        <a:xfrm>
          <a:off x="5826848" y="428627"/>
          <a:ext cx="2674273" cy="2857521"/>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smtClean="0">
              <a:effectLst>
                <a:outerShdw blurRad="38100" dist="38100" dir="2700000" algn="tl">
                  <a:srgbClr val="000000">
                    <a:alpha val="43137"/>
                  </a:srgbClr>
                </a:outerShdw>
              </a:effectLst>
            </a:rPr>
            <a:t>interactive narrative systems of formal play. </a:t>
          </a:r>
          <a:endParaRPr lang="el-GR" sz="2600" kern="1200" dirty="0">
            <a:effectLst>
              <a:outerShdw blurRad="38100" dist="38100" dir="2700000" algn="tl">
                <a:srgbClr val="000000">
                  <a:alpha val="43137"/>
                </a:srgbClr>
              </a:outerShdw>
            </a:effectLst>
          </a:endParaRPr>
        </a:p>
      </dsp:txBody>
      <dsp:txXfrm>
        <a:off x="5826848" y="428627"/>
        <a:ext cx="2674273" cy="2857521"/>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906296C-43DA-47AE-BC68-1179D441D759}">
      <dsp:nvSpPr>
        <dsp:cNvPr id="0" name=""/>
        <dsp:cNvSpPr/>
      </dsp:nvSpPr>
      <dsp:spPr>
        <a:xfrm>
          <a:off x="3497052" y="1437"/>
          <a:ext cx="1538138" cy="99979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Introduction</a:t>
          </a:r>
          <a:endParaRPr lang="el-GR" sz="1700" kern="1200" dirty="0"/>
        </a:p>
      </dsp:txBody>
      <dsp:txXfrm>
        <a:off x="3497052" y="1437"/>
        <a:ext cx="1538138" cy="999790"/>
      </dsp:txXfrm>
    </dsp:sp>
    <dsp:sp modelId="{4C86D7D4-9A89-4D5E-B7D3-FF1AD4179233}">
      <dsp:nvSpPr>
        <dsp:cNvPr id="0" name=""/>
        <dsp:cNvSpPr/>
      </dsp:nvSpPr>
      <dsp:spPr>
        <a:xfrm>
          <a:off x="932698" y="303710"/>
          <a:ext cx="5702962" cy="5702962"/>
        </a:xfrm>
        <a:custGeom>
          <a:avLst/>
          <a:gdLst/>
          <a:ahLst/>
          <a:cxnLst/>
          <a:rect l="0" t="0" r="0" b="0"/>
          <a:pathLst>
            <a:path>
              <a:moveTo>
                <a:pt x="4273971" y="380152"/>
              </a:moveTo>
              <a:arcTo wR="2851481" hR="2851481" stAng="17995477" swAng="708115"/>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6C3861A-C802-4937-A775-438172E4E149}">
      <dsp:nvSpPr>
        <dsp:cNvPr id="0" name=""/>
        <dsp:cNvSpPr/>
      </dsp:nvSpPr>
      <dsp:spPr>
        <a:xfrm rot="21449479">
          <a:off x="5647766" y="1161134"/>
          <a:ext cx="1571470" cy="1162485"/>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smtClean="0"/>
            <a:t>Games</a:t>
          </a:r>
          <a:endParaRPr lang="el-GR" sz="2400" b="0" kern="1200" dirty="0"/>
        </a:p>
      </dsp:txBody>
      <dsp:txXfrm rot="21449479">
        <a:off x="5647766" y="1161134"/>
        <a:ext cx="1571470" cy="1162485"/>
      </dsp:txXfrm>
    </dsp:sp>
    <dsp:sp modelId="{865E0F5E-8D0B-458F-B98D-700426DC674D}">
      <dsp:nvSpPr>
        <dsp:cNvPr id="0" name=""/>
        <dsp:cNvSpPr/>
      </dsp:nvSpPr>
      <dsp:spPr>
        <a:xfrm>
          <a:off x="1553563" y="1065231"/>
          <a:ext cx="5702962" cy="5702962"/>
        </a:xfrm>
        <a:custGeom>
          <a:avLst/>
          <a:gdLst/>
          <a:ahLst/>
          <a:cxnLst/>
          <a:rect l="0" t="0" r="0" b="0"/>
          <a:pathLst>
            <a:path>
              <a:moveTo>
                <a:pt x="5317826" y="1420368"/>
              </a:moveTo>
              <a:arcTo wR="2851481" hR="2851481" stAng="19792516" swAng="696751"/>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68EA9D89-1A4C-44C4-8F8C-A040E74CC1A0}">
      <dsp:nvSpPr>
        <dsp:cNvPr id="0" name=""/>
        <dsp:cNvSpPr/>
      </dsp:nvSpPr>
      <dsp:spPr>
        <a:xfrm>
          <a:off x="5816834" y="3194489"/>
          <a:ext cx="2559585" cy="1591855"/>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smtClean="0">
              <a:effectLst>
                <a:outerShdw blurRad="38100" dist="38100" dir="2700000" algn="tl">
                  <a:srgbClr val="000000">
                    <a:alpha val="43137"/>
                  </a:srgbClr>
                </a:outerShdw>
              </a:effectLst>
            </a:rPr>
            <a:t>Marketing</a:t>
          </a:r>
          <a:endParaRPr lang="el-GR" sz="3200" b="1" kern="1200" dirty="0">
            <a:effectLst>
              <a:outerShdw blurRad="38100" dist="38100" dir="2700000" algn="tl">
                <a:srgbClr val="000000">
                  <a:alpha val="43137"/>
                </a:srgbClr>
              </a:outerShdw>
            </a:effectLst>
          </a:endParaRPr>
        </a:p>
      </dsp:txBody>
      <dsp:txXfrm>
        <a:off x="5816834" y="3194489"/>
        <a:ext cx="2559585" cy="1591855"/>
      </dsp:txXfrm>
    </dsp:sp>
    <dsp:sp modelId="{F1A4F038-BAC0-47AF-A29D-391722CEC2F1}">
      <dsp:nvSpPr>
        <dsp:cNvPr id="0" name=""/>
        <dsp:cNvSpPr/>
      </dsp:nvSpPr>
      <dsp:spPr>
        <a:xfrm>
          <a:off x="1465156" y="504421"/>
          <a:ext cx="5702962" cy="5702962"/>
        </a:xfrm>
        <a:custGeom>
          <a:avLst/>
          <a:gdLst/>
          <a:ahLst/>
          <a:cxnLst/>
          <a:rect l="0" t="0" r="0" b="0"/>
          <a:pathLst>
            <a:path>
              <a:moveTo>
                <a:pt x="5232559" y="4420370"/>
              </a:moveTo>
              <a:arcTo wR="2851481" hR="2851481" stAng="2002850" swAng="592267"/>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130723F-02D5-4B5D-A550-30D0F8799331}">
      <dsp:nvSpPr>
        <dsp:cNvPr id="0" name=""/>
        <dsp:cNvSpPr/>
      </dsp:nvSpPr>
      <dsp:spPr>
        <a:xfrm>
          <a:off x="4784780" y="5425103"/>
          <a:ext cx="1538138" cy="99979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Journalism</a:t>
          </a:r>
          <a:endParaRPr lang="el-GR" sz="1700" kern="1200" dirty="0"/>
        </a:p>
      </dsp:txBody>
      <dsp:txXfrm>
        <a:off x="4784780" y="5425103"/>
        <a:ext cx="1538138" cy="999790"/>
      </dsp:txXfrm>
    </dsp:sp>
    <dsp:sp modelId="{C523005E-6023-433C-B9D9-98ACED21DCAF}">
      <dsp:nvSpPr>
        <dsp:cNvPr id="0" name=""/>
        <dsp:cNvSpPr/>
      </dsp:nvSpPr>
      <dsp:spPr>
        <a:xfrm>
          <a:off x="1465156" y="504421"/>
          <a:ext cx="5702962" cy="5702962"/>
        </a:xfrm>
        <a:custGeom>
          <a:avLst/>
          <a:gdLst/>
          <a:ahLst/>
          <a:cxnLst/>
          <a:rect l="0" t="0" r="0" b="0"/>
          <a:pathLst>
            <a:path>
              <a:moveTo>
                <a:pt x="3134030" y="5688929"/>
              </a:moveTo>
              <a:arcTo wR="2851481" hR="2851481" stAng="5058798" swAng="682404"/>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AE9233A-ACF5-4427-82F3-6A9A95BE60EA}">
      <dsp:nvSpPr>
        <dsp:cNvPr id="0" name=""/>
        <dsp:cNvSpPr/>
      </dsp:nvSpPr>
      <dsp:spPr>
        <a:xfrm>
          <a:off x="2310357" y="5425103"/>
          <a:ext cx="1538138" cy="99979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Culture</a:t>
          </a:r>
          <a:endParaRPr lang="el-GR" sz="1700" kern="1200" dirty="0"/>
        </a:p>
      </dsp:txBody>
      <dsp:txXfrm>
        <a:off x="2310357" y="5425103"/>
        <a:ext cx="1538138" cy="999790"/>
      </dsp:txXfrm>
    </dsp:sp>
    <dsp:sp modelId="{2EB69324-CC8D-4AC6-A53D-B441B9AE33FE}">
      <dsp:nvSpPr>
        <dsp:cNvPr id="0" name=""/>
        <dsp:cNvSpPr/>
      </dsp:nvSpPr>
      <dsp:spPr>
        <a:xfrm>
          <a:off x="1465156" y="504421"/>
          <a:ext cx="5702962" cy="5702962"/>
        </a:xfrm>
        <a:custGeom>
          <a:avLst/>
          <a:gdLst/>
          <a:ahLst/>
          <a:cxnLst/>
          <a:rect l="0" t="0" r="0" b="0"/>
          <a:pathLst>
            <a:path>
              <a:moveTo>
                <a:pt x="730373" y="4757222"/>
              </a:moveTo>
              <a:arcTo wR="2851481" hR="2851481" stAng="8283684" swAng="834652"/>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924CE620-63EF-453C-984A-E844678A103B}">
      <dsp:nvSpPr>
        <dsp:cNvPr id="0" name=""/>
        <dsp:cNvSpPr/>
      </dsp:nvSpPr>
      <dsp:spPr>
        <a:xfrm>
          <a:off x="767580" y="3490521"/>
          <a:ext cx="1538138" cy="99979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Education</a:t>
          </a:r>
          <a:endParaRPr lang="el-GR" sz="1700" kern="1200" dirty="0"/>
        </a:p>
      </dsp:txBody>
      <dsp:txXfrm>
        <a:off x="767580" y="3490521"/>
        <a:ext cx="1538138" cy="999790"/>
      </dsp:txXfrm>
    </dsp:sp>
    <dsp:sp modelId="{6316302B-2E4B-4AC1-A33F-9531919C2D1D}">
      <dsp:nvSpPr>
        <dsp:cNvPr id="0" name=""/>
        <dsp:cNvSpPr/>
      </dsp:nvSpPr>
      <dsp:spPr>
        <a:xfrm>
          <a:off x="1465156" y="504421"/>
          <a:ext cx="5702962" cy="5702962"/>
        </a:xfrm>
        <a:custGeom>
          <a:avLst/>
          <a:gdLst/>
          <a:ahLst/>
          <a:cxnLst/>
          <a:rect l="0" t="0" r="0" b="0"/>
          <a:pathLst>
            <a:path>
              <a:moveTo>
                <a:pt x="4163" y="2697437"/>
              </a:moveTo>
              <a:arcTo wR="2851481" hR="2851481" stAng="10985806" swAng="1063646"/>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04C55FF-AEE2-4211-A6A9-3EB24C7ED797}">
      <dsp:nvSpPr>
        <dsp:cNvPr id="0" name=""/>
        <dsp:cNvSpPr/>
      </dsp:nvSpPr>
      <dsp:spPr>
        <a:xfrm>
          <a:off x="1318191" y="1078138"/>
          <a:ext cx="1538138" cy="99979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Conclusions</a:t>
          </a:r>
          <a:endParaRPr lang="el-GR" sz="1700" kern="1200" dirty="0"/>
        </a:p>
      </dsp:txBody>
      <dsp:txXfrm>
        <a:off x="1318191" y="1078138"/>
        <a:ext cx="1538138" cy="999790"/>
      </dsp:txXfrm>
    </dsp:sp>
    <dsp:sp modelId="{6E5904DE-08AF-440A-9A04-59C9B80C380B}">
      <dsp:nvSpPr>
        <dsp:cNvPr id="0" name=""/>
        <dsp:cNvSpPr/>
      </dsp:nvSpPr>
      <dsp:spPr>
        <a:xfrm>
          <a:off x="1473283" y="498278"/>
          <a:ext cx="5702962" cy="5702962"/>
        </a:xfrm>
        <a:custGeom>
          <a:avLst/>
          <a:gdLst/>
          <a:ahLst/>
          <a:cxnLst/>
          <a:rect l="0" t="0" r="0" b="0"/>
          <a:pathLst>
            <a:path>
              <a:moveTo>
                <a:pt x="1292309" y="464029"/>
              </a:moveTo>
              <a:arcTo wR="2851481" hR="2851481" stAng="14211161" swAng="733876"/>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906296C-43DA-47AE-BC68-1179D441D759}">
      <dsp:nvSpPr>
        <dsp:cNvPr id="0" name=""/>
        <dsp:cNvSpPr/>
      </dsp:nvSpPr>
      <dsp:spPr>
        <a:xfrm>
          <a:off x="3660453" y="-151773"/>
          <a:ext cx="1538138" cy="99979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Introduction</a:t>
          </a:r>
          <a:endParaRPr lang="el-GR" sz="1700" kern="1200" dirty="0"/>
        </a:p>
      </dsp:txBody>
      <dsp:txXfrm>
        <a:off x="3660453" y="-151773"/>
        <a:ext cx="1538138" cy="999790"/>
      </dsp:txXfrm>
    </dsp:sp>
    <dsp:sp modelId="{4C86D7D4-9A89-4D5E-B7D3-FF1AD4179233}">
      <dsp:nvSpPr>
        <dsp:cNvPr id="0" name=""/>
        <dsp:cNvSpPr/>
      </dsp:nvSpPr>
      <dsp:spPr>
        <a:xfrm>
          <a:off x="1102092" y="153520"/>
          <a:ext cx="5702962" cy="5702962"/>
        </a:xfrm>
        <a:custGeom>
          <a:avLst/>
          <a:gdLst/>
          <a:ahLst/>
          <a:cxnLst/>
          <a:rect l="0" t="0" r="0" b="0"/>
          <a:pathLst>
            <a:path>
              <a:moveTo>
                <a:pt x="4267865" y="376647"/>
              </a:moveTo>
              <a:arcTo wR="2851481" hR="2851481" stAng="17986989" swAng="706733"/>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6C3861A-C802-4937-A775-438172E4E149}">
      <dsp:nvSpPr>
        <dsp:cNvPr id="0" name=""/>
        <dsp:cNvSpPr/>
      </dsp:nvSpPr>
      <dsp:spPr>
        <a:xfrm rot="21449479">
          <a:off x="5811167" y="1004834"/>
          <a:ext cx="1571470" cy="1162485"/>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smtClean="0"/>
            <a:t>Games</a:t>
          </a:r>
          <a:endParaRPr lang="el-GR" sz="2400" b="0" kern="1200" dirty="0"/>
        </a:p>
      </dsp:txBody>
      <dsp:txXfrm rot="21449479">
        <a:off x="5811167" y="1004834"/>
        <a:ext cx="1571470" cy="1162485"/>
      </dsp:txXfrm>
    </dsp:sp>
    <dsp:sp modelId="{865E0F5E-8D0B-458F-B98D-700426DC674D}">
      <dsp:nvSpPr>
        <dsp:cNvPr id="0" name=""/>
        <dsp:cNvSpPr/>
      </dsp:nvSpPr>
      <dsp:spPr>
        <a:xfrm>
          <a:off x="1658886" y="819126"/>
          <a:ext cx="5702962" cy="5702962"/>
        </a:xfrm>
        <a:custGeom>
          <a:avLst/>
          <a:gdLst/>
          <a:ahLst/>
          <a:cxnLst/>
          <a:rect l="0" t="0" r="0" b="0"/>
          <a:pathLst>
            <a:path>
              <a:moveTo>
                <a:pt x="5388280" y="1549330"/>
              </a:moveTo>
              <a:arcTo wR="2851481" hR="2851481" stAng="19969702" swAng="845731"/>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68EA9D89-1A4C-44C4-8F8C-A040E74CC1A0}">
      <dsp:nvSpPr>
        <dsp:cNvPr id="0" name=""/>
        <dsp:cNvSpPr/>
      </dsp:nvSpPr>
      <dsp:spPr>
        <a:xfrm>
          <a:off x="6307034" y="3252499"/>
          <a:ext cx="1905984" cy="1163235"/>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smtClean="0">
              <a:effectLst/>
            </a:rPr>
            <a:t>Marketing</a:t>
          </a:r>
          <a:endParaRPr lang="el-GR" sz="2400" b="0" kern="1200" dirty="0">
            <a:effectLst/>
          </a:endParaRPr>
        </a:p>
      </dsp:txBody>
      <dsp:txXfrm>
        <a:off x="6307034" y="3252499"/>
        <a:ext cx="1905984" cy="1163235"/>
      </dsp:txXfrm>
    </dsp:sp>
    <dsp:sp modelId="{F1A4F038-BAC0-47AF-A29D-391722CEC2F1}">
      <dsp:nvSpPr>
        <dsp:cNvPr id="0" name=""/>
        <dsp:cNvSpPr/>
      </dsp:nvSpPr>
      <dsp:spPr>
        <a:xfrm>
          <a:off x="2649656" y="-823935"/>
          <a:ext cx="5702962" cy="5702962"/>
        </a:xfrm>
        <a:custGeom>
          <a:avLst/>
          <a:gdLst/>
          <a:ahLst/>
          <a:cxnLst/>
          <a:rect l="0" t="0" r="0" b="0"/>
          <a:pathLst>
            <a:path>
              <a:moveTo>
                <a:pt x="4325444" y="5292460"/>
              </a:moveTo>
              <a:arcTo wR="2851481" hR="2851481" stAng="3532482" swAng="359843"/>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130723F-02D5-4B5D-A550-30D0F8799331}">
      <dsp:nvSpPr>
        <dsp:cNvPr id="0" name=""/>
        <dsp:cNvSpPr/>
      </dsp:nvSpPr>
      <dsp:spPr>
        <a:xfrm rot="810589">
          <a:off x="4402887" y="4649754"/>
          <a:ext cx="2659303" cy="1624988"/>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effectLst>
                <a:outerShdw blurRad="38100" dist="38100" dir="2700000" algn="tl">
                  <a:srgbClr val="000000">
                    <a:alpha val="43137"/>
                  </a:srgbClr>
                </a:outerShdw>
              </a:effectLst>
            </a:rPr>
            <a:t>Journalism</a:t>
          </a:r>
          <a:endParaRPr lang="el-GR" sz="3200" kern="1200" dirty="0">
            <a:effectLst>
              <a:outerShdw blurRad="38100" dist="38100" dir="2700000" algn="tl">
                <a:srgbClr val="000000">
                  <a:alpha val="43137"/>
                </a:srgbClr>
              </a:outerShdw>
            </a:effectLst>
          </a:endParaRPr>
        </a:p>
      </dsp:txBody>
      <dsp:txXfrm rot="810589">
        <a:off x="4402887" y="4649754"/>
        <a:ext cx="2659303" cy="1624988"/>
      </dsp:txXfrm>
    </dsp:sp>
    <dsp:sp modelId="{C523005E-6023-433C-B9D9-98ACED21DCAF}">
      <dsp:nvSpPr>
        <dsp:cNvPr id="0" name=""/>
        <dsp:cNvSpPr/>
      </dsp:nvSpPr>
      <dsp:spPr>
        <a:xfrm>
          <a:off x="-74855" y="590882"/>
          <a:ext cx="5702962" cy="5702962"/>
        </a:xfrm>
        <a:custGeom>
          <a:avLst/>
          <a:gdLst/>
          <a:ahLst/>
          <a:cxnLst/>
          <a:rect l="0" t="0" r="0" b="0"/>
          <a:pathLst>
            <a:path>
              <a:moveTo>
                <a:pt x="4402599" y="5244173"/>
              </a:moveTo>
              <a:arcTo wR="2851481" hR="2851481" stAng="3422745" swAng="327889"/>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AE9233A-ACF5-4427-82F3-6A9A95BE60EA}">
      <dsp:nvSpPr>
        <dsp:cNvPr id="0" name=""/>
        <dsp:cNvSpPr/>
      </dsp:nvSpPr>
      <dsp:spPr>
        <a:xfrm>
          <a:off x="2473757" y="5268803"/>
          <a:ext cx="1538138" cy="99979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Culture</a:t>
          </a:r>
          <a:endParaRPr lang="el-GR" sz="1700" kern="1200" dirty="0"/>
        </a:p>
      </dsp:txBody>
      <dsp:txXfrm>
        <a:off x="2473757" y="5268803"/>
        <a:ext cx="1538138" cy="999790"/>
      </dsp:txXfrm>
    </dsp:sp>
    <dsp:sp modelId="{2EB69324-CC8D-4AC6-A53D-B441B9AE33FE}">
      <dsp:nvSpPr>
        <dsp:cNvPr id="0" name=""/>
        <dsp:cNvSpPr/>
      </dsp:nvSpPr>
      <dsp:spPr>
        <a:xfrm>
          <a:off x="1628557" y="348121"/>
          <a:ext cx="5702962" cy="5702962"/>
        </a:xfrm>
        <a:custGeom>
          <a:avLst/>
          <a:gdLst/>
          <a:ahLst/>
          <a:cxnLst/>
          <a:rect l="0" t="0" r="0" b="0"/>
          <a:pathLst>
            <a:path>
              <a:moveTo>
                <a:pt x="730373" y="4757222"/>
              </a:moveTo>
              <a:arcTo wR="2851481" hR="2851481" stAng="8283684" swAng="834652"/>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924CE620-63EF-453C-984A-E844678A103B}">
      <dsp:nvSpPr>
        <dsp:cNvPr id="0" name=""/>
        <dsp:cNvSpPr/>
      </dsp:nvSpPr>
      <dsp:spPr>
        <a:xfrm>
          <a:off x="930980" y="3334222"/>
          <a:ext cx="1538138" cy="99979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Education</a:t>
          </a:r>
          <a:endParaRPr lang="el-GR" sz="1700" kern="1200" dirty="0"/>
        </a:p>
      </dsp:txBody>
      <dsp:txXfrm>
        <a:off x="930980" y="3334222"/>
        <a:ext cx="1538138" cy="999790"/>
      </dsp:txXfrm>
    </dsp:sp>
    <dsp:sp modelId="{6316302B-2E4B-4AC1-A33F-9531919C2D1D}">
      <dsp:nvSpPr>
        <dsp:cNvPr id="0" name=""/>
        <dsp:cNvSpPr/>
      </dsp:nvSpPr>
      <dsp:spPr>
        <a:xfrm>
          <a:off x="1628557" y="348121"/>
          <a:ext cx="5702962" cy="5702962"/>
        </a:xfrm>
        <a:custGeom>
          <a:avLst/>
          <a:gdLst/>
          <a:ahLst/>
          <a:cxnLst/>
          <a:rect l="0" t="0" r="0" b="0"/>
          <a:pathLst>
            <a:path>
              <a:moveTo>
                <a:pt x="4163" y="2697437"/>
              </a:moveTo>
              <a:arcTo wR="2851481" hR="2851481" stAng="10985806" swAng="1063646"/>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04C55FF-AEE2-4211-A6A9-3EB24C7ED797}">
      <dsp:nvSpPr>
        <dsp:cNvPr id="0" name=""/>
        <dsp:cNvSpPr/>
      </dsp:nvSpPr>
      <dsp:spPr>
        <a:xfrm>
          <a:off x="1481591" y="921838"/>
          <a:ext cx="1538138" cy="99979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Conclusions</a:t>
          </a:r>
          <a:endParaRPr lang="el-GR" sz="1700" kern="1200" dirty="0"/>
        </a:p>
      </dsp:txBody>
      <dsp:txXfrm>
        <a:off x="1481591" y="921838"/>
        <a:ext cx="1538138" cy="999790"/>
      </dsp:txXfrm>
    </dsp:sp>
    <dsp:sp modelId="{6E5904DE-08AF-440A-9A04-59C9B80C380B}">
      <dsp:nvSpPr>
        <dsp:cNvPr id="0" name=""/>
        <dsp:cNvSpPr/>
      </dsp:nvSpPr>
      <dsp:spPr>
        <a:xfrm>
          <a:off x="1629588" y="347345"/>
          <a:ext cx="5702962" cy="5702962"/>
        </a:xfrm>
        <a:custGeom>
          <a:avLst/>
          <a:gdLst/>
          <a:ahLst/>
          <a:cxnLst/>
          <a:rect l="0" t="0" r="0" b="0"/>
          <a:pathLst>
            <a:path>
              <a:moveTo>
                <a:pt x="1299520" y="459334"/>
              </a:moveTo>
              <a:arcTo wR="2851481" hR="2851481" stAng="14221535" swAng="732791"/>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6.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l-GR" dirty="0"/>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8564B2C1-BA04-413F-86B4-2191FBDC8F14}" type="datetimeFigureOut">
              <a:rPr lang="el-GR"/>
              <a:pPr>
                <a:defRPr/>
              </a:pPr>
              <a:t>16/3/2016</a:t>
            </a:fld>
            <a:endParaRPr lang="el-GR" dirty="0"/>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dirty="0"/>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endParaRPr lang="el-GR" noProof="0"/>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l-GR" dirty="0"/>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B6AB1961-0550-46B9-A18B-7524DFC5856F}" type="slidenum">
              <a:rPr lang="el-GR"/>
              <a:pPr>
                <a:defRPr/>
              </a:pPr>
              <a:t>‹#›</a:t>
            </a:fld>
            <a:endParaRPr lang="el-GR" dirty="0"/>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fld id="{F35257A8-2FD5-4DDA-8411-F51BC27E728F}" type="datetimeFigureOut">
              <a:rPr lang="el-GR" smtClean="0"/>
              <a:pPr>
                <a:defRPr/>
              </a:pPr>
              <a:t>16/3/2016</a:t>
            </a:fld>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5CF449B8-9C49-4130-A4AD-AA88E4044912}" type="slidenum">
              <a:rPr lang="el-GR" smtClean="0"/>
              <a:pPr>
                <a:defRPr/>
              </a:pPr>
              <a:t>‹#›</a:t>
            </a:fld>
            <a:endParaRPr lang="el-G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fld id="{F35257A8-2FD5-4DDA-8411-F51BC27E728F}" type="datetimeFigureOut">
              <a:rPr lang="el-GR" smtClean="0"/>
              <a:pPr>
                <a:defRPr/>
              </a:pPr>
              <a:t>16/3/2016</a:t>
            </a:fld>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5CF449B8-9C49-4130-A4AD-AA88E4044912}" type="slidenum">
              <a:rPr lang="el-GR" smtClean="0"/>
              <a:pPr>
                <a:defRPr/>
              </a:pPr>
              <a:t>‹#›</a:t>
            </a:fld>
            <a:endParaRPr lang="el-G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fld id="{F35257A8-2FD5-4DDA-8411-F51BC27E728F}" type="datetimeFigureOut">
              <a:rPr lang="el-GR" smtClean="0"/>
              <a:pPr>
                <a:defRPr/>
              </a:pPr>
              <a:t>16/3/2016</a:t>
            </a:fld>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5CF449B8-9C49-4130-A4AD-AA88E4044912}" type="slidenum">
              <a:rPr lang="el-GR" smtClean="0"/>
              <a:pPr>
                <a:defRPr/>
              </a:pPr>
              <a:t>‹#›</a:t>
            </a:fld>
            <a:endParaRPr lang="el-G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fld id="{F35257A8-2FD5-4DDA-8411-F51BC27E728F}" type="datetimeFigureOut">
              <a:rPr lang="el-GR" smtClean="0"/>
              <a:pPr>
                <a:defRPr/>
              </a:pPr>
              <a:t>16/3/2016</a:t>
            </a:fld>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5CF449B8-9C49-4130-A4AD-AA88E4044912}" type="slidenum">
              <a:rPr lang="el-GR" smtClean="0"/>
              <a:pPr>
                <a:defRPr/>
              </a:pPr>
              <a:t>‹#›</a:t>
            </a:fld>
            <a:endParaRPr lang="el-G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F35257A8-2FD5-4DDA-8411-F51BC27E728F}" type="datetimeFigureOut">
              <a:rPr lang="el-GR" smtClean="0"/>
              <a:pPr>
                <a:defRPr/>
              </a:pPr>
              <a:t>16/3/2016</a:t>
            </a:fld>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5CF449B8-9C49-4130-A4AD-AA88E4044912}" type="slidenum">
              <a:rPr lang="el-GR" smtClean="0"/>
              <a:pPr>
                <a:defRPr/>
              </a:pPr>
              <a:t>‹#›</a:t>
            </a:fld>
            <a:endParaRPr lang="el-G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pPr>
              <a:defRPr/>
            </a:pPr>
            <a:fld id="{F35257A8-2FD5-4DDA-8411-F51BC27E728F}" type="datetimeFigureOut">
              <a:rPr lang="el-GR" smtClean="0"/>
              <a:pPr>
                <a:defRPr/>
              </a:pPr>
              <a:t>16/3/2016</a:t>
            </a:fld>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5CF449B8-9C49-4130-A4AD-AA88E4044912}" type="slidenum">
              <a:rPr lang="el-GR" smtClean="0"/>
              <a:pPr>
                <a:defRPr/>
              </a:pPr>
              <a:t>‹#›</a:t>
            </a:fld>
            <a:endParaRPr lang="el-G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fld id="{F35257A8-2FD5-4DDA-8411-F51BC27E728F}" type="datetimeFigureOut">
              <a:rPr lang="el-GR" smtClean="0"/>
              <a:pPr>
                <a:defRPr/>
              </a:pPr>
              <a:t>16/3/2016</a:t>
            </a:fld>
            <a:endParaRPr lang="el-GR" dirty="0"/>
          </a:p>
        </p:txBody>
      </p:sp>
      <p:sp>
        <p:nvSpPr>
          <p:cNvPr id="8" name="Footer Placeholder 7"/>
          <p:cNvSpPr>
            <a:spLocks noGrp="1"/>
          </p:cNvSpPr>
          <p:nvPr>
            <p:ph type="ftr" sz="quarter" idx="11"/>
          </p:nvPr>
        </p:nvSpPr>
        <p:spPr/>
        <p:txBody>
          <a:bodyPr/>
          <a:lstStyle/>
          <a:p>
            <a:pPr>
              <a:defRPr/>
            </a:pPr>
            <a:endParaRPr lang="el-GR" dirty="0"/>
          </a:p>
        </p:txBody>
      </p:sp>
      <p:sp>
        <p:nvSpPr>
          <p:cNvPr id="9" name="Slide Number Placeholder 8"/>
          <p:cNvSpPr>
            <a:spLocks noGrp="1"/>
          </p:cNvSpPr>
          <p:nvPr>
            <p:ph type="sldNum" sz="quarter" idx="12"/>
          </p:nvPr>
        </p:nvSpPr>
        <p:spPr/>
        <p:txBody>
          <a:bodyPr/>
          <a:lstStyle/>
          <a:p>
            <a:pPr>
              <a:defRPr/>
            </a:pPr>
            <a:fld id="{5CF449B8-9C49-4130-A4AD-AA88E4044912}" type="slidenum">
              <a:rPr lang="el-GR" smtClean="0"/>
              <a:pPr>
                <a:defRPr/>
              </a:pPr>
              <a:t>‹#›</a:t>
            </a:fld>
            <a:endParaRPr lang="el-G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pPr>
              <a:defRPr/>
            </a:pPr>
            <a:fld id="{F35257A8-2FD5-4DDA-8411-F51BC27E728F}" type="datetimeFigureOut">
              <a:rPr lang="el-GR" smtClean="0"/>
              <a:pPr>
                <a:defRPr/>
              </a:pPr>
              <a:t>16/3/2016</a:t>
            </a:fld>
            <a:endParaRPr lang="el-GR" dirty="0"/>
          </a:p>
        </p:txBody>
      </p:sp>
      <p:sp>
        <p:nvSpPr>
          <p:cNvPr id="4" name="Footer Placeholder 3"/>
          <p:cNvSpPr>
            <a:spLocks noGrp="1"/>
          </p:cNvSpPr>
          <p:nvPr>
            <p:ph type="ftr" sz="quarter" idx="11"/>
          </p:nvPr>
        </p:nvSpPr>
        <p:spPr/>
        <p:txBody>
          <a:bodyPr/>
          <a:lstStyle/>
          <a:p>
            <a:pPr>
              <a:defRPr/>
            </a:pPr>
            <a:endParaRPr lang="el-GR" dirty="0"/>
          </a:p>
        </p:txBody>
      </p:sp>
      <p:sp>
        <p:nvSpPr>
          <p:cNvPr id="5" name="Slide Number Placeholder 4"/>
          <p:cNvSpPr>
            <a:spLocks noGrp="1"/>
          </p:cNvSpPr>
          <p:nvPr>
            <p:ph type="sldNum" sz="quarter" idx="12"/>
          </p:nvPr>
        </p:nvSpPr>
        <p:spPr/>
        <p:txBody>
          <a:bodyPr/>
          <a:lstStyle/>
          <a:p>
            <a:pPr>
              <a:defRPr/>
            </a:pPr>
            <a:fld id="{5CF449B8-9C49-4130-A4AD-AA88E4044912}" type="slidenum">
              <a:rPr lang="el-GR" smtClean="0"/>
              <a:pPr>
                <a:defRPr/>
              </a:pPr>
              <a:t>‹#›</a:t>
            </a:fld>
            <a:endParaRPr lang="el-G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F35257A8-2FD5-4DDA-8411-F51BC27E728F}" type="datetimeFigureOut">
              <a:rPr lang="el-GR" smtClean="0"/>
              <a:pPr>
                <a:defRPr/>
              </a:pPr>
              <a:t>16/3/2016</a:t>
            </a:fld>
            <a:endParaRPr lang="el-GR" dirty="0"/>
          </a:p>
        </p:txBody>
      </p:sp>
      <p:sp>
        <p:nvSpPr>
          <p:cNvPr id="3" name="Footer Placeholder 2"/>
          <p:cNvSpPr>
            <a:spLocks noGrp="1"/>
          </p:cNvSpPr>
          <p:nvPr>
            <p:ph type="ftr" sz="quarter" idx="11"/>
          </p:nvPr>
        </p:nvSpPr>
        <p:spPr/>
        <p:txBody>
          <a:bodyPr/>
          <a:lstStyle/>
          <a:p>
            <a:pPr>
              <a:defRPr/>
            </a:pPr>
            <a:endParaRPr lang="el-GR" dirty="0"/>
          </a:p>
        </p:txBody>
      </p:sp>
      <p:sp>
        <p:nvSpPr>
          <p:cNvPr id="4" name="Slide Number Placeholder 3"/>
          <p:cNvSpPr>
            <a:spLocks noGrp="1"/>
          </p:cNvSpPr>
          <p:nvPr>
            <p:ph type="sldNum" sz="quarter" idx="12"/>
          </p:nvPr>
        </p:nvSpPr>
        <p:spPr/>
        <p:txBody>
          <a:bodyPr/>
          <a:lstStyle/>
          <a:p>
            <a:pPr>
              <a:defRPr/>
            </a:pPr>
            <a:fld id="{5CF449B8-9C49-4130-A4AD-AA88E4044912}" type="slidenum">
              <a:rPr lang="el-GR" smtClean="0"/>
              <a:pPr>
                <a:defRPr/>
              </a:pPr>
              <a:t>‹#›</a:t>
            </a:fld>
            <a:endParaRPr lang="el-G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F35257A8-2FD5-4DDA-8411-F51BC27E728F}" type="datetimeFigureOut">
              <a:rPr lang="el-GR" smtClean="0"/>
              <a:pPr>
                <a:defRPr/>
              </a:pPr>
              <a:t>16/3/2016</a:t>
            </a:fld>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5CF449B8-9C49-4130-A4AD-AA88E4044912}" type="slidenum">
              <a:rPr lang="el-GR" smtClean="0"/>
              <a:pPr>
                <a:defRPr/>
              </a:pPr>
              <a:t>‹#›</a:t>
            </a:fld>
            <a:endParaRPr lang="el-G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F35257A8-2FD5-4DDA-8411-F51BC27E728F}" type="datetimeFigureOut">
              <a:rPr lang="el-GR" smtClean="0"/>
              <a:pPr>
                <a:defRPr/>
              </a:pPr>
              <a:t>16/3/2016</a:t>
            </a:fld>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5CF449B8-9C49-4130-A4AD-AA88E4044912}" type="slidenum">
              <a:rPr lang="el-GR" smtClean="0"/>
              <a:pPr>
                <a:defRPr/>
              </a:pPr>
              <a:t>‹#›</a:t>
            </a:fld>
            <a:endParaRPr lang="el-G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F35257A8-2FD5-4DDA-8411-F51BC27E728F}" type="datetimeFigureOut">
              <a:rPr lang="el-GR" smtClean="0"/>
              <a:pPr>
                <a:defRPr/>
              </a:pPr>
              <a:t>16/3/2016</a:t>
            </a:fld>
            <a:endParaRPr lang="el-GR"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CF449B8-9C49-4130-A4AD-AA88E4044912}" type="slidenum">
              <a:rPr lang="el-GR" smtClean="0"/>
              <a:pPr>
                <a:defRPr/>
              </a:pPr>
              <a:t>‹#›</a:t>
            </a:fld>
            <a:endParaRPr lang="el-GR" dirty="0"/>
          </a:p>
        </p:txBody>
      </p:sp>
    </p:spTree>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hyperlink" Target="http://www.startribune.com/local/12166286.html" TargetMode="External"/><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hyperlink" Target="http://www.pbs.org/pov/archive/regrettoinform/index.html" TargetMode="Externa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hyperlink" Target="http://vimeo.com/17941145" TargetMode="External"/><Relationship Id="rId2" Type="http://schemas.openxmlformats.org/officeDocument/2006/relationships/hyperlink" Target="http://touchingstories.toolprototype.com/" TargetMode="Externa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11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hyperlink" Target="http://paper.li/" TargetMode="External"/></Relationships>
</file>

<file path=ppt/slides/_rels/slide11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www.youtube.com/watch?v=qfd54nYPhXk" TargetMode="Externa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12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hyperlink" Target="http://stories.twitter.com/en/huseyin_cakir.html" TargetMode="External"/><Relationship Id="rId2" Type="http://schemas.openxmlformats.org/officeDocument/2006/relationships/hyperlink" Target="http://stories.twitter.com/" TargetMode="Externa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hyperlink" Target="http://stories.twitter.com/en/myra_mcentire.html" TargetMode="External"/></Relationships>
</file>

<file path=ppt/slides/_rels/slide12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hyperlink" Target="http://cowbird.com/" TargetMode="Externa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hyperlink" Target="http://www.debtocracy.gr/indexen.html" TargetMode="Externa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86.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hyperlink" Target="http://www.storycenter.org/" TargetMode="Externa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4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www.storymuseum.org.uk/the-story-museum/chooseastory/listen" TargetMode="Externa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hyperlink" Target="http://iys.nmajh.org/" TargetMode="External"/><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www.bl.uk/playtimes" TargetMode="Externa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hyperlink" Target="http://pacmusee.qc.ca/en/exhibitions/montreal-love-stories"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hyperlink" Target="http://www.cultureshock.org.uk/stories/the-day-my-life-changed.html" TargetMode="External"/></Relationships>
</file>

<file path=ppt/slides/_rels/slide15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hyperlink" Target="http://video.bobdylan.com/desktop.html" TargetMode="Externa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hyperlink" Target="http://dornsife.usc.edu/labyrinth/about.html" TargetMode="Externa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hyperlink" Target="http://dornsife.usc.edu/labyrinth/klein/klein.html" TargetMode="Externa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hyperlink" Target="http://bear71.nfb.ca/" TargetMode="Externa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hyperlink" Target="http://highrise.nfb.ca/" TargetMode="External"/><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15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hyperlink" Target="http://wechoosethemoon.org/" TargetMode="Externa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hyperlink" Target="http://www.exquisiteforest.com/" TargetMode="External"/><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hyperlink" Target="http://www.twowaysthroughlife.com/"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6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hyperlink" Target="http://www.smories.com/" TargetMode="Externa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hyperlink" Target="https://www.facebook.com/InanimateAlice" TargetMode="External"/><Relationship Id="rId2" Type="http://schemas.openxmlformats.org/officeDocument/2006/relationships/hyperlink" Target="http://www.inanimatealice.com/index.html" TargetMode="External"/><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163.xml.rels><?xml version="1.0" encoding="UTF-8" standalone="yes"?>
<Relationships xmlns="http://schemas.openxmlformats.org/package/2006/relationships"><Relationship Id="rId3" Type="http://schemas.openxmlformats.org/officeDocument/2006/relationships/hyperlink" Target="http://ed.ted.com/" TargetMode="External"/><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perezhilton.com/" TargetMode="Externa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hyperlink" Target="https://www.youtube.com/watch?v=bKuGpBaWqQk" TargetMode="External"/><Relationship Id="rId2" Type="http://schemas.openxmlformats.org/officeDocument/2006/relationships/hyperlink" Target="https://www.youtube.com/watch?v=ZNsLkCFrshY&amp;list=PL40FE28CF7CC65EC0" TargetMode="External"/><Relationship Id="rId1" Type="http://schemas.openxmlformats.org/officeDocument/2006/relationships/slideLayout" Target="../slideLayouts/slideLayout2.xml"/><Relationship Id="rId5" Type="http://schemas.openxmlformats.org/officeDocument/2006/relationships/hyperlink" Target="http://www.patientvoices.org.uk/index.htm" TargetMode="External"/><Relationship Id="rId4" Type="http://schemas.openxmlformats.org/officeDocument/2006/relationships/hyperlink" Target="http://www.patientvoices.org.uk/flv/0778pv384.htm" TargetMode="External"/></Relationships>
</file>

<file path=ppt/slides/_rels/slide17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hyperlink" Target="http://www.bbc.co.uk/scotland/pinball/dotdash/" TargetMode="Externa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hyperlink" Target="http://designthroughstorytelling.net/periodic/" TargetMode="Externa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3" Type="http://schemas.openxmlformats.org/officeDocument/2006/relationships/hyperlink" Target="http://www.youtube.com/watch?v=k1rJm5HqN9A" TargetMode="External"/><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hyperlink" Target="http://www.youtube.com/watch?v=3ZZij3NNyVg" TargetMode="External"/><Relationship Id="rId2" Type="http://schemas.openxmlformats.org/officeDocument/2006/relationships/hyperlink" Target="http://windows.microsoft.com/el-GR/windows-live/movie-maker-get-started" TargetMode="External"/><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hyperlink" Target="http://www.microsoft.com/download/en/windows.aspx?q=windows" TargetMode="External"/></Relationships>
</file>

<file path=ppt/slides/_rels/slide18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hyperlink" Target="http://www.apple.com/ilife/imovie/" TargetMode="Externa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xml"/><Relationship Id="rId4" Type="http://schemas.openxmlformats.org/officeDocument/2006/relationships/image" Target="../media/image119.jpe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7.xml.rels><?xml version="1.0" encoding="UTF-8" standalone="yes"?>
<Relationships xmlns="http://schemas.openxmlformats.org/package/2006/relationships"><Relationship Id="rId2" Type="http://schemas.openxmlformats.org/officeDocument/2006/relationships/hyperlink" Target="http://www.media.uoa.gr/medialab"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www.treehugger.co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www.storycenter.org/" TargetMode="Externa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2" Type="http://schemas.openxmlformats.org/officeDocument/2006/relationships/hyperlink" Target="http://www.silencespeaks.org/christina.html"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vimeo.com/8786868"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www.capzles.com/"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hyperlink" Target="http://www.digitalvaults.org/" TargetMode="External"/><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4.xml.rels><?xml version="1.0" encoding="UTF-8" standalone="yes"?>
<Relationships xmlns="http://schemas.openxmlformats.org/package/2006/relationships"><Relationship Id="rId8" Type="http://schemas.openxmlformats.org/officeDocument/2006/relationships/hyperlink" Target="http://en.wikipedia.org/wiki/Synergistic" TargetMode="External"/><Relationship Id="rId3" Type="http://schemas.openxmlformats.org/officeDocument/2006/relationships/diagramLayout" Target="../diagrams/layout4.xml"/><Relationship Id="rId7" Type="http://schemas.openxmlformats.org/officeDocument/2006/relationships/hyperlink" Target="http://en.wikipedia.org/wiki/Technologies" TargetMode="Externa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openxmlformats.org/officeDocument/2006/relationships/image" Target="../media/image31.jpeg"/><Relationship Id="rId5" Type="http://schemas.openxmlformats.org/officeDocument/2006/relationships/diagramColors" Target="../diagrams/colors4.xml"/><Relationship Id="rId10" Type="http://schemas.openxmlformats.org/officeDocument/2006/relationships/image" Target="../media/image30.jpeg"/><Relationship Id="rId4" Type="http://schemas.openxmlformats.org/officeDocument/2006/relationships/diagramQuickStyle" Target="../diagrams/quickStyle4.xml"/><Relationship Id="rId9" Type="http://schemas.openxmlformats.org/officeDocument/2006/relationships/image" Target="../media/image29.jpeg"/></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hyperlink" Target="http://showcase.noagencyname.com/INSIDE/media/" TargetMode="External"/><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s://en.wikipedia.org/wiki/The_Sims"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www.youtube.com/watch?v=jx20hiISwRQ" TargetMode="Externa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49.xml.rels><?xml version="1.0" encoding="UTF-8" standalone="yes"?>
<Relationships xmlns="http://schemas.openxmlformats.org/package/2006/relationships"><Relationship Id="rId2" Type="http://schemas.openxmlformats.org/officeDocument/2006/relationships/hyperlink" Target="http://www.ericzimmerman.com/texts/Four_Concepts.html"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s://www.youtube.com/watch?v=XpaOjMXyJGk"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video" Target="file:///F:\video%20fribourg\2.%20Marketing\Guinness%20surfer%20ad_WMV%20V9.wmv"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hyperlink" Target="http://www.youtube.com/watch?v=4-94JhLEiN0"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hyperlink" Target="http://pleasurehunt2.mymagic.gr/" TargetMode="External"/><Relationship Id="rId2" Type="http://schemas.openxmlformats.org/officeDocument/2006/relationships/hyperlink" Target="http://pleasurehunt.mymagnum.com/" TargetMode="External"/><Relationship Id="rId1" Type="http://schemas.openxmlformats.org/officeDocument/2006/relationships/slideLayout" Target="../slideLayouts/slideLayout4.xml"/><Relationship Id="rId4" Type="http://schemas.openxmlformats.org/officeDocument/2006/relationships/image" Target="../media/image52.jpeg"/></Relationships>
</file>

<file path=ppt/slides/_rels/slide8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www.youtube.com/user/skittlespage?feature=iv&amp;annotation_id=annotation_850818&amp;src_vid=eDlaJlb1ezg"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hyperlink" Target="http://www.youtube.com/watch?v=4ba1BqJ4S2M"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casestudies.se/live-test-series-335a980"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s://www.youtube.com/watch?v=9PzOt5zD7hg" TargetMode="Externa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0063" y="571500"/>
            <a:ext cx="8229600" cy="1143000"/>
          </a:xfrm>
        </p:spPr>
        <p:txBody>
          <a:bodyPr rtlCol="0">
            <a:normAutofit fontScale="90000"/>
          </a:bodyPr>
          <a:lstStyle/>
          <a:p>
            <a:pPr fontAlgn="auto">
              <a:spcAft>
                <a:spcPts val="0"/>
              </a:spcAft>
              <a:defRPr/>
            </a:pPr>
            <a:r>
              <a:rPr lang="fr-FR" sz="2200" dirty="0" smtClean="0"/>
              <a:t/>
            </a:r>
            <a:br>
              <a:rPr lang="fr-FR" sz="2200" dirty="0" smtClean="0"/>
            </a:br>
            <a:r>
              <a:rPr lang="fr-FR" dirty="0" smtClean="0"/>
              <a:t/>
            </a:r>
            <a:br>
              <a:rPr lang="fr-FR" dirty="0" smtClean="0"/>
            </a:br>
            <a:endParaRPr lang="el-GR" dirty="0"/>
          </a:p>
        </p:txBody>
      </p:sp>
      <p:sp>
        <p:nvSpPr>
          <p:cNvPr id="3075" name="2 - Θέση περιεχομένου"/>
          <p:cNvSpPr>
            <a:spLocks noGrp="1"/>
          </p:cNvSpPr>
          <p:nvPr>
            <p:ph idx="1"/>
          </p:nvPr>
        </p:nvSpPr>
        <p:spPr>
          <a:xfrm>
            <a:off x="3000375" y="2286000"/>
            <a:ext cx="3357563" cy="1714500"/>
          </a:xfrm>
        </p:spPr>
        <p:txBody>
          <a:bodyPr>
            <a:normAutofit fontScale="92500"/>
          </a:bodyPr>
          <a:lstStyle/>
          <a:p>
            <a:pPr>
              <a:buFont typeface="Arial" pitchFamily="34" charset="0"/>
              <a:buNone/>
            </a:pPr>
            <a:r>
              <a:rPr lang="en-US" sz="4400" dirty="0" smtClean="0"/>
              <a:t>Digital Storytelling</a:t>
            </a:r>
            <a:endParaRPr lang="el-GR" sz="4400" dirty="0" smtClean="0"/>
          </a:p>
        </p:txBody>
      </p:sp>
      <p:sp>
        <p:nvSpPr>
          <p:cNvPr id="3076" name="3 - TextBox"/>
          <p:cNvSpPr txBox="1">
            <a:spLocks noChangeArrowheads="1"/>
          </p:cNvSpPr>
          <p:nvPr/>
        </p:nvSpPr>
        <p:spPr bwMode="auto">
          <a:xfrm>
            <a:off x="3428992" y="5357813"/>
            <a:ext cx="5500697" cy="1200329"/>
          </a:xfrm>
          <a:prstGeom prst="rect">
            <a:avLst/>
          </a:prstGeom>
          <a:noFill/>
          <a:ln w="9525">
            <a:noFill/>
            <a:miter lim="800000"/>
            <a:headEnd/>
            <a:tailEnd/>
          </a:ln>
        </p:spPr>
        <p:txBody>
          <a:bodyPr wrap="square">
            <a:spAutoFit/>
          </a:bodyPr>
          <a:lstStyle/>
          <a:p>
            <a:r>
              <a:rPr lang="en-US" dirty="0" smtClean="0">
                <a:latin typeface="+mn-lt"/>
              </a:rPr>
              <a:t>Professor </a:t>
            </a:r>
            <a:r>
              <a:rPr lang="en-US" dirty="0">
                <a:latin typeface="+mn-lt"/>
              </a:rPr>
              <a:t>Michel Meimaris</a:t>
            </a:r>
          </a:p>
          <a:p>
            <a:r>
              <a:rPr lang="en-US" dirty="0">
                <a:latin typeface="+mn-lt"/>
              </a:rPr>
              <a:t>Director, New Technologies Laboratory </a:t>
            </a:r>
          </a:p>
          <a:p>
            <a:r>
              <a:rPr lang="en-US" dirty="0">
                <a:latin typeface="+mn-lt"/>
              </a:rPr>
              <a:t>Faculty of Communication and Media Studies</a:t>
            </a:r>
          </a:p>
          <a:p>
            <a:r>
              <a:rPr lang="en-US" dirty="0">
                <a:latin typeface="+mn-lt"/>
              </a:rPr>
              <a:t>University of Athens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1 - Τίτλος"/>
          <p:cNvSpPr>
            <a:spLocks noGrp="1"/>
          </p:cNvSpPr>
          <p:nvPr>
            <p:ph type="title"/>
          </p:nvPr>
        </p:nvSpPr>
        <p:spPr>
          <a:xfrm>
            <a:off x="5214938" y="1000125"/>
            <a:ext cx="3686175" cy="2000250"/>
          </a:xfrm>
        </p:spPr>
        <p:txBody>
          <a:bodyPr/>
          <a:lstStyle/>
          <a:p>
            <a:r>
              <a:rPr lang="el-GR" sz="2200" dirty="0" smtClean="0"/>
              <a:t/>
            </a:r>
            <a:br>
              <a:rPr lang="el-GR" sz="2200" dirty="0" smtClean="0"/>
            </a:br>
            <a:r>
              <a:rPr lang="en-US" sz="2400" dirty="0" smtClean="0"/>
              <a:t>Epic of Gilgamesh </a:t>
            </a:r>
            <a:r>
              <a:rPr lang="en-US" sz="2400" i="1" dirty="0" smtClean="0"/>
              <a:t/>
            </a:r>
            <a:br>
              <a:rPr lang="en-US" sz="2400" i="1" dirty="0" smtClean="0"/>
            </a:br>
            <a:r>
              <a:rPr lang="el-GR" sz="2200" dirty="0" smtClean="0"/>
              <a:t>2500 </a:t>
            </a:r>
            <a:r>
              <a:rPr lang="en-US" sz="2200" dirty="0" smtClean="0"/>
              <a:t>b</a:t>
            </a:r>
            <a:r>
              <a:rPr lang="el-GR" sz="2200" dirty="0" smtClean="0"/>
              <a:t>.</a:t>
            </a:r>
            <a:r>
              <a:rPr lang="en-US" sz="2200" dirty="0" smtClean="0"/>
              <a:t>c</a:t>
            </a:r>
            <a:r>
              <a:rPr lang="el-GR" sz="2200" dirty="0" smtClean="0"/>
              <a:t>.</a:t>
            </a:r>
          </a:p>
        </p:txBody>
      </p:sp>
      <p:pic>
        <p:nvPicPr>
          <p:cNvPr id="13315" name="3 - Θέση περιεχομένου" descr="gilgamesh.jpg"/>
          <p:cNvPicPr>
            <a:picLocks noGrp="1" noChangeAspect="1"/>
          </p:cNvPicPr>
          <p:nvPr>
            <p:ph idx="1"/>
          </p:nvPr>
        </p:nvPicPr>
        <p:blipFill>
          <a:blip r:embed="rId2" cstate="print"/>
          <a:srcRect/>
          <a:stretch>
            <a:fillRect/>
          </a:stretch>
        </p:blipFill>
        <p:spPr>
          <a:xfrm>
            <a:off x="357188" y="357188"/>
            <a:ext cx="4584700" cy="6000750"/>
          </a:xfrm>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
          <p:cNvSpPr>
            <a:spLocks noGrp="1" noChangeArrowheads="1"/>
          </p:cNvSpPr>
          <p:nvPr>
            <p:ph type="title"/>
          </p:nvPr>
        </p:nvSpPr>
        <p:spPr>
          <a:xfrm>
            <a:off x="222250" y="274638"/>
            <a:ext cx="8699500" cy="822325"/>
          </a:xfrm>
        </p:spPr>
        <p:txBody>
          <a:bodyPr lIns="0" tIns="0" rIns="0" bIns="0" anchor="t"/>
          <a:lstStyle/>
          <a:p>
            <a:pPr marL="484188">
              <a:lnSpc>
                <a:spcPct val="95000"/>
              </a:lnSpc>
            </a:pPr>
            <a:r>
              <a:rPr lang="en-US" sz="3900" dirty="0" smtClean="0">
                <a:solidFill>
                  <a:srgbClr val="000000"/>
                </a:solidFill>
                <a:latin typeface="Arial" pitchFamily="34" charset="0"/>
              </a:rPr>
              <a:t>Who is the digital storyteller?</a:t>
            </a:r>
          </a:p>
        </p:txBody>
      </p:sp>
      <p:pic>
        <p:nvPicPr>
          <p:cNvPr id="90115" name="Picture 4"/>
          <p:cNvPicPr>
            <a:picLocks noChangeAspect="1" noChangeArrowheads="1"/>
          </p:cNvPicPr>
          <p:nvPr/>
        </p:nvPicPr>
        <p:blipFill>
          <a:blip r:embed="rId2" cstate="print"/>
          <a:srcRect/>
          <a:stretch>
            <a:fillRect/>
          </a:stretch>
        </p:blipFill>
        <p:spPr bwMode="auto">
          <a:xfrm>
            <a:off x="365125" y="1006475"/>
            <a:ext cx="7897813" cy="47990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
          <p:cNvSpPr>
            <a:spLocks noGrp="1" noChangeArrowheads="1"/>
          </p:cNvSpPr>
          <p:nvPr>
            <p:ph type="title"/>
          </p:nvPr>
        </p:nvSpPr>
        <p:spPr>
          <a:xfrm>
            <a:off x="222250" y="274638"/>
            <a:ext cx="8699500" cy="822325"/>
          </a:xfrm>
        </p:spPr>
        <p:txBody>
          <a:bodyPr lIns="0" tIns="0" rIns="0" bIns="0" anchor="t"/>
          <a:lstStyle/>
          <a:p>
            <a:pPr marL="484188">
              <a:lnSpc>
                <a:spcPct val="95000"/>
              </a:lnSpc>
            </a:pPr>
            <a:r>
              <a:rPr lang="en-US" sz="3900" dirty="0" smtClean="0">
                <a:solidFill>
                  <a:srgbClr val="000000"/>
                </a:solidFill>
                <a:latin typeface="Arial" pitchFamily="34" charset="0"/>
              </a:rPr>
              <a:t>Who is the digital storyteller?</a:t>
            </a:r>
          </a:p>
        </p:txBody>
      </p:sp>
      <p:sp>
        <p:nvSpPr>
          <p:cNvPr id="14339" name="Rectangle 2"/>
          <p:cNvSpPr>
            <a:spLocks noGrp="1" noChangeArrowheads="1"/>
          </p:cNvSpPr>
          <p:nvPr>
            <p:ph idx="1"/>
          </p:nvPr>
        </p:nvSpPr>
        <p:spPr>
          <a:xfrm>
            <a:off x="1473200" y="2276475"/>
            <a:ext cx="6029325" cy="2460625"/>
          </a:xfrm>
        </p:spPr>
        <p:txBody>
          <a:bodyPr lIns="0" tIns="0" rIns="0" bIns="0" rtlCol="0">
            <a:normAutofit fontScale="92500"/>
          </a:bodyPr>
          <a:lstStyle/>
          <a:p>
            <a:pPr marL="410052" lvl="1" indent="-307182" fontAlgn="auto">
              <a:lnSpc>
                <a:spcPct val="95000"/>
              </a:lnSpc>
              <a:spcBef>
                <a:spcPct val="0"/>
              </a:spcBef>
              <a:spcAft>
                <a:spcPts val="0"/>
              </a:spcAft>
              <a:buClr>
                <a:srgbClr val="000000"/>
              </a:buClr>
              <a:buFontTx/>
              <a:buChar char="•"/>
              <a:defRPr/>
            </a:pPr>
            <a:r>
              <a:rPr lang="en-US" b="1" dirty="0" smtClean="0">
                <a:solidFill>
                  <a:srgbClr val="000000"/>
                </a:solidFill>
                <a:latin typeface="Arial" pitchFamily="34" charset="0"/>
              </a:rPr>
              <a:t>Journalist:</a:t>
            </a:r>
            <a:r>
              <a:rPr lang="en-US" dirty="0" smtClean="0">
                <a:solidFill>
                  <a:srgbClr val="000000"/>
                </a:solidFill>
                <a:latin typeface="Arial" pitchFamily="34" charset="0"/>
              </a:rPr>
              <a:t> knows a lot about the process (journalism), but not about the topic.</a:t>
            </a:r>
            <a:endParaRPr lang="en-US" dirty="0" smtClean="0"/>
          </a:p>
          <a:p>
            <a:pPr marL="410052" lvl="1" indent="-307182" fontAlgn="auto">
              <a:lnSpc>
                <a:spcPct val="95000"/>
              </a:lnSpc>
              <a:spcBef>
                <a:spcPct val="0"/>
              </a:spcBef>
              <a:spcAft>
                <a:spcPts val="0"/>
              </a:spcAft>
              <a:buClr>
                <a:srgbClr val="000000"/>
              </a:buClr>
              <a:buFontTx/>
              <a:buChar char="•"/>
              <a:defRPr/>
            </a:pPr>
            <a:r>
              <a:rPr lang="en-US" b="1" dirty="0" smtClean="0">
                <a:solidFill>
                  <a:srgbClr val="000000"/>
                </a:solidFill>
                <a:latin typeface="Arial" pitchFamily="34" charset="0"/>
              </a:rPr>
              <a:t>Citizen:</a:t>
            </a:r>
            <a:r>
              <a:rPr lang="en-US" dirty="0" smtClean="0">
                <a:solidFill>
                  <a:srgbClr val="000000"/>
                </a:solidFill>
                <a:latin typeface="Arial" pitchFamily="34" charset="0"/>
              </a:rPr>
              <a:t> is passionate about the topic, but doesn’t know the process.</a:t>
            </a:r>
            <a:endParaRPr lang="en-US" dirty="0" smtClean="0"/>
          </a:p>
          <a:p>
            <a:pPr marL="410052" lvl="1" indent="-307182" fontAlgn="auto">
              <a:lnSpc>
                <a:spcPct val="95000"/>
              </a:lnSpc>
              <a:spcBef>
                <a:spcPct val="0"/>
              </a:spcBef>
              <a:spcAft>
                <a:spcPts val="0"/>
              </a:spcAft>
              <a:buClr>
                <a:srgbClr val="000000"/>
              </a:buClr>
              <a:buFontTx/>
              <a:buChar char="•"/>
              <a:defRPr/>
            </a:pPr>
            <a:r>
              <a:rPr lang="en-US" b="1" dirty="0" smtClean="0">
                <a:solidFill>
                  <a:srgbClr val="000000"/>
                </a:solidFill>
                <a:latin typeface="Arial" pitchFamily="34" charset="0"/>
              </a:rPr>
              <a:t>Together</a:t>
            </a:r>
            <a:r>
              <a:rPr lang="en-US" dirty="0" smtClean="0">
                <a:solidFill>
                  <a:srgbClr val="000000"/>
                </a:solidFill>
                <a:latin typeface="Arial" pitchFamily="34" charset="0"/>
              </a:rPr>
              <a:t>: Can tell GREAT stories!</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Grp="1" noChangeArrowheads="1"/>
          </p:cNvSpPr>
          <p:nvPr>
            <p:ph type="ctrTitle"/>
          </p:nvPr>
        </p:nvSpPr>
        <p:spPr>
          <a:xfrm>
            <a:off x="579438" y="-196850"/>
            <a:ext cx="8150225" cy="1050925"/>
          </a:xfrm>
        </p:spPr>
        <p:txBody>
          <a:bodyPr lIns="0" tIns="0" rIns="0" bIns="0"/>
          <a:lstStyle/>
          <a:p>
            <a:pPr marL="484188">
              <a:lnSpc>
                <a:spcPct val="95000"/>
              </a:lnSpc>
            </a:pPr>
            <a:r>
              <a:rPr lang="en-US" dirty="0" smtClean="0">
                <a:solidFill>
                  <a:srgbClr val="000000"/>
                </a:solidFill>
                <a:latin typeface="Arial" pitchFamily="34" charset="0"/>
              </a:rPr>
              <a:t>Journalists and Citizens</a:t>
            </a:r>
          </a:p>
        </p:txBody>
      </p:sp>
      <p:sp>
        <p:nvSpPr>
          <p:cNvPr id="15363" name="Rectangle 2"/>
          <p:cNvSpPr>
            <a:spLocks noGrp="1" noChangeArrowheads="1"/>
          </p:cNvSpPr>
          <p:nvPr>
            <p:ph type="subTitle" idx="1"/>
          </p:nvPr>
        </p:nvSpPr>
        <p:spPr>
          <a:xfrm>
            <a:off x="1803400" y="1243013"/>
            <a:ext cx="5537200" cy="4594225"/>
          </a:xfrm>
        </p:spPr>
        <p:txBody>
          <a:bodyPr lIns="0" rIns="0" bIns="0" rtlCol="0">
            <a:normAutofit/>
          </a:bodyPr>
          <a:lstStyle/>
          <a:p>
            <a:pPr marL="455772" lvl="1" indent="-307182" algn="l" fontAlgn="auto">
              <a:lnSpc>
                <a:spcPct val="95000"/>
              </a:lnSpc>
              <a:spcBef>
                <a:spcPct val="0"/>
              </a:spcBef>
              <a:spcAft>
                <a:spcPts val="0"/>
              </a:spcAft>
              <a:buClr>
                <a:srgbClr val="000000"/>
              </a:buClr>
              <a:buFontTx/>
              <a:buChar char="•"/>
              <a:defRPr/>
            </a:pPr>
            <a:r>
              <a:rPr lang="en-US" dirty="0">
                <a:solidFill>
                  <a:srgbClr val="000000"/>
                </a:solidFill>
                <a:latin typeface="Arial" pitchFamily="34" charset="0"/>
              </a:rPr>
              <a:t>In linear narrative, </a:t>
            </a:r>
            <a:r>
              <a:rPr lang="en-US" b="1" dirty="0">
                <a:solidFill>
                  <a:srgbClr val="000000"/>
                </a:solidFill>
                <a:latin typeface="Arial" pitchFamily="34" charset="0"/>
              </a:rPr>
              <a:t>journalist</a:t>
            </a:r>
            <a:r>
              <a:rPr lang="en-US" dirty="0">
                <a:solidFill>
                  <a:srgbClr val="000000"/>
                </a:solidFill>
                <a:latin typeface="Arial" pitchFamily="34" charset="0"/>
              </a:rPr>
              <a:t> was the transmitter</a:t>
            </a:r>
            <a:endParaRPr lang="en-US" dirty="0" smtClean="0"/>
          </a:p>
          <a:p>
            <a:pPr marL="455772" lvl="1" indent="-307182" algn="l" fontAlgn="auto">
              <a:lnSpc>
                <a:spcPct val="95000"/>
              </a:lnSpc>
              <a:spcBef>
                <a:spcPct val="0"/>
              </a:spcBef>
              <a:spcAft>
                <a:spcPts val="0"/>
              </a:spcAft>
              <a:buClr>
                <a:srgbClr val="000000"/>
              </a:buClr>
              <a:buFontTx/>
              <a:buChar char="•"/>
              <a:defRPr/>
            </a:pPr>
            <a:r>
              <a:rPr lang="en-US" b="1" dirty="0">
                <a:solidFill>
                  <a:srgbClr val="000000"/>
                </a:solidFill>
                <a:latin typeface="Arial" pitchFamily="34" charset="0"/>
              </a:rPr>
              <a:t>Citizen</a:t>
            </a:r>
            <a:r>
              <a:rPr lang="en-US" dirty="0">
                <a:solidFill>
                  <a:srgbClr val="000000"/>
                </a:solidFill>
                <a:latin typeface="Arial" pitchFamily="34" charset="0"/>
              </a:rPr>
              <a:t> (audience) was the receiver</a:t>
            </a:r>
            <a:endParaRPr lang="en-US" dirty="0" smtClean="0"/>
          </a:p>
          <a:p>
            <a:pPr marL="455772" lvl="1" indent="-307182" algn="l" fontAlgn="auto">
              <a:lnSpc>
                <a:spcPct val="95000"/>
              </a:lnSpc>
              <a:spcBef>
                <a:spcPct val="0"/>
              </a:spcBef>
              <a:spcAft>
                <a:spcPts val="0"/>
              </a:spcAft>
              <a:buClr>
                <a:srgbClr val="000000"/>
              </a:buClr>
              <a:buFontTx/>
              <a:buChar char="•"/>
              <a:defRPr/>
            </a:pPr>
            <a:r>
              <a:rPr lang="en-US" dirty="0">
                <a:solidFill>
                  <a:srgbClr val="000000"/>
                </a:solidFill>
                <a:latin typeface="Arial" pitchFamily="34" charset="0"/>
              </a:rPr>
              <a:t>In digital storytelling </a:t>
            </a:r>
            <a:r>
              <a:rPr lang="en-US" b="1" dirty="0">
                <a:solidFill>
                  <a:srgbClr val="000000"/>
                </a:solidFill>
                <a:latin typeface="Arial" pitchFamily="34" charset="0"/>
              </a:rPr>
              <a:t>journalist</a:t>
            </a:r>
            <a:r>
              <a:rPr lang="en-US" dirty="0">
                <a:solidFill>
                  <a:srgbClr val="000000"/>
                </a:solidFill>
                <a:latin typeface="Arial" pitchFamily="34" charset="0"/>
              </a:rPr>
              <a:t> works as a content manager and </a:t>
            </a:r>
            <a:r>
              <a:rPr lang="en-US" dirty="0" smtClean="0">
                <a:solidFill>
                  <a:srgbClr val="000000"/>
                </a:solidFill>
                <a:latin typeface="Arial" pitchFamily="34" charset="0"/>
              </a:rPr>
              <a:t>curator</a:t>
            </a:r>
            <a:endParaRPr lang="en-US" dirty="0" smtClean="0"/>
          </a:p>
          <a:p>
            <a:pPr marL="455772" lvl="1" indent="-307182" algn="l" fontAlgn="auto">
              <a:lnSpc>
                <a:spcPct val="95000"/>
              </a:lnSpc>
              <a:spcBef>
                <a:spcPct val="0"/>
              </a:spcBef>
              <a:spcAft>
                <a:spcPts val="0"/>
              </a:spcAft>
              <a:buClr>
                <a:srgbClr val="000000"/>
              </a:buClr>
              <a:buFontTx/>
              <a:buChar char="•"/>
              <a:defRPr/>
            </a:pPr>
            <a:r>
              <a:rPr lang="en-US" dirty="0">
                <a:solidFill>
                  <a:srgbClr val="000000"/>
                </a:solidFill>
                <a:latin typeface="Arial" pitchFamily="34" charset="0"/>
              </a:rPr>
              <a:t>Citizens can be both transmitter and receiver. The witness and the reporter</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2 - Θέση περιεχομένου"/>
          <p:cNvSpPr>
            <a:spLocks noGrp="1"/>
          </p:cNvSpPr>
          <p:nvPr>
            <p:ph idx="1"/>
          </p:nvPr>
        </p:nvSpPr>
        <p:spPr>
          <a:xfrm>
            <a:off x="714348" y="3286124"/>
            <a:ext cx="7278592" cy="3000396"/>
          </a:xfrm>
        </p:spPr>
        <p:txBody>
          <a:bodyPr>
            <a:normAutofit/>
          </a:bodyPr>
          <a:lstStyle/>
          <a:p>
            <a:pPr>
              <a:buFont typeface="Arial" pitchFamily="34" charset="0"/>
              <a:buNone/>
            </a:pPr>
            <a:endParaRPr lang="en-US" sz="1800" dirty="0" smtClean="0"/>
          </a:p>
          <a:p>
            <a:pPr>
              <a:buFont typeface="Arial" pitchFamily="34" charset="0"/>
              <a:buNone/>
            </a:pPr>
            <a:endParaRPr lang="en-US" sz="1800" dirty="0" smtClean="0"/>
          </a:p>
          <a:p>
            <a:pPr>
              <a:buFont typeface="Arial" pitchFamily="34" charset="0"/>
              <a:buNone/>
            </a:pPr>
            <a:endParaRPr lang="en-US" sz="1800" dirty="0" smtClean="0"/>
          </a:p>
          <a:p>
            <a:pPr>
              <a:buFont typeface="Arial" pitchFamily="34" charset="0"/>
              <a:buNone/>
            </a:pPr>
            <a:endParaRPr lang="en-US" sz="1800" dirty="0" smtClean="0"/>
          </a:p>
          <a:p>
            <a:pPr>
              <a:buFont typeface="Arial" pitchFamily="34" charset="0"/>
              <a:buNone/>
            </a:pPr>
            <a:endParaRPr lang="en-US" sz="1800" dirty="0" smtClean="0"/>
          </a:p>
          <a:p>
            <a:pPr>
              <a:buFont typeface="Arial" pitchFamily="34" charset="0"/>
              <a:buNone/>
            </a:pPr>
            <a:endParaRPr lang="en-US" sz="1800" dirty="0" smtClean="0"/>
          </a:p>
          <a:p>
            <a:pPr>
              <a:buFont typeface="Arial" pitchFamily="34" charset="0"/>
              <a:buNone/>
            </a:pPr>
            <a:endParaRPr lang="en-US" sz="1800" dirty="0" smtClean="0"/>
          </a:p>
          <a:p>
            <a:pPr>
              <a:buFont typeface="Arial" pitchFamily="34" charset="0"/>
              <a:buNone/>
            </a:pPr>
            <a:endParaRPr lang="en-US" sz="1800" dirty="0" smtClean="0"/>
          </a:p>
          <a:p>
            <a:pPr>
              <a:buFont typeface="Arial" pitchFamily="34" charset="0"/>
              <a:buNone/>
            </a:pPr>
            <a:endParaRPr lang="en-US" sz="1800" dirty="0" smtClean="0"/>
          </a:p>
          <a:p>
            <a:pPr>
              <a:buFont typeface="Arial" pitchFamily="34" charset="0"/>
              <a:buNone/>
            </a:pPr>
            <a:endParaRPr lang="en-US" sz="1800" dirty="0" smtClean="0"/>
          </a:p>
          <a:p>
            <a:pPr>
              <a:buFont typeface="Arial" pitchFamily="34" charset="0"/>
              <a:buNone/>
            </a:pPr>
            <a:endParaRPr lang="en-US" sz="1800" dirty="0" smtClean="0"/>
          </a:p>
          <a:p>
            <a:pPr>
              <a:buFont typeface="Arial" pitchFamily="34" charset="0"/>
              <a:buNone/>
            </a:pPr>
            <a:endParaRPr lang="en-US" sz="1800" dirty="0" smtClean="0"/>
          </a:p>
          <a:p>
            <a:pPr>
              <a:buFont typeface="Arial" pitchFamily="34" charset="0"/>
              <a:buNone/>
            </a:pPr>
            <a:endParaRPr lang="en-US" sz="1800" dirty="0" smtClean="0"/>
          </a:p>
          <a:p>
            <a:pPr>
              <a:buFont typeface="Arial" pitchFamily="34" charset="0"/>
              <a:buNone/>
            </a:pPr>
            <a:endParaRPr lang="en-US" sz="1800" dirty="0" smtClean="0"/>
          </a:p>
          <a:p>
            <a:pPr>
              <a:buFont typeface="Arial" pitchFamily="34" charset="0"/>
              <a:buNone/>
            </a:pPr>
            <a:endParaRPr lang="en-US" sz="1800" dirty="0" smtClean="0"/>
          </a:p>
        </p:txBody>
      </p:sp>
      <p:pic>
        <p:nvPicPr>
          <p:cNvPr id="5123" name="4 - Εικόνα" descr="bridge 002.jpg"/>
          <p:cNvPicPr>
            <a:picLocks noChangeAspect="1"/>
          </p:cNvPicPr>
          <p:nvPr/>
        </p:nvPicPr>
        <p:blipFill>
          <a:blip r:embed="rId2" cstate="print"/>
          <a:srcRect/>
          <a:stretch>
            <a:fillRect/>
          </a:stretch>
        </p:blipFill>
        <p:spPr bwMode="auto">
          <a:xfrm>
            <a:off x="1428728" y="142852"/>
            <a:ext cx="5929354" cy="41997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6715140" y="1357298"/>
            <a:ext cx="1357322" cy="369332"/>
          </a:xfrm>
          <a:prstGeom prst="rect">
            <a:avLst/>
          </a:prstGeom>
          <a:noFill/>
        </p:spPr>
        <p:txBody>
          <a:bodyPr wrap="square" rtlCol="0">
            <a:spAutoFit/>
          </a:bodyPr>
          <a:lstStyle/>
          <a:p>
            <a:endParaRPr lang="el-GR" dirty="0"/>
          </a:p>
        </p:txBody>
      </p:sp>
      <p:sp>
        <p:nvSpPr>
          <p:cNvPr id="7" name="Rectangle 6"/>
          <p:cNvSpPr/>
          <p:nvPr/>
        </p:nvSpPr>
        <p:spPr>
          <a:xfrm>
            <a:off x="214282" y="4500570"/>
            <a:ext cx="8358246" cy="1815882"/>
          </a:xfrm>
          <a:prstGeom prst="rect">
            <a:avLst/>
          </a:prstGeom>
        </p:spPr>
        <p:txBody>
          <a:bodyPr wrap="square">
            <a:spAutoFit/>
          </a:bodyPr>
          <a:lstStyle/>
          <a:p>
            <a:pPr algn="ctr">
              <a:buFont typeface="Arial" pitchFamily="34" charset="0"/>
              <a:buNone/>
            </a:pPr>
            <a:r>
              <a:rPr lang="en-US" sz="2800" dirty="0" smtClean="0">
                <a:hlinkClick r:id="rId3"/>
              </a:rPr>
              <a:t>http://www.startribune.com/local/12166286.html</a:t>
            </a:r>
            <a:r>
              <a:rPr lang="en-US" sz="2800" dirty="0" smtClean="0"/>
              <a:t> </a:t>
            </a:r>
          </a:p>
          <a:p>
            <a:pPr algn="ctr">
              <a:buFont typeface="Arial" pitchFamily="34" charset="0"/>
              <a:buNone/>
            </a:pPr>
            <a:r>
              <a:rPr lang="en-US" sz="2800" dirty="0" smtClean="0"/>
              <a:t>A great example of journalists becoming the content managers, where the witness is both the narrator and the only source of information.</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57158" y="142852"/>
            <a:ext cx="8572560" cy="6572296"/>
          </a:xfrm>
        </p:spPr>
        <p:txBody>
          <a:bodyPr>
            <a:normAutofit lnSpcReduction="10000"/>
          </a:bodyPr>
          <a:lstStyle/>
          <a:p>
            <a:pPr algn="ctr">
              <a:buNone/>
            </a:pPr>
            <a:r>
              <a:rPr lang="en-US" sz="2000" dirty="0" smtClean="0">
                <a:hlinkClick r:id="rId2"/>
              </a:rPr>
              <a:t>http://www.pbs.org/pov/archive/regrettoinform/index.html</a:t>
            </a:r>
            <a:endParaRPr lang="en-US" sz="2000"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pPr algn="ctr">
              <a:buNone/>
            </a:pPr>
            <a:endParaRPr lang="en-US" dirty="0" smtClean="0"/>
          </a:p>
          <a:p>
            <a:pPr algn="ctr">
              <a:buNone/>
            </a:pPr>
            <a:r>
              <a:rPr lang="en-US" dirty="0" smtClean="0"/>
              <a:t>My hope in making </a:t>
            </a:r>
            <a:r>
              <a:rPr lang="en-US" dirty="0" smtClean="0">
                <a:solidFill>
                  <a:srgbClr val="C00000"/>
                </a:solidFill>
                <a:effectLst>
                  <a:outerShdw blurRad="38100" dist="38100" dir="2700000" algn="tl">
                    <a:srgbClr val="000000">
                      <a:alpha val="43137"/>
                    </a:srgbClr>
                  </a:outerShdw>
                </a:effectLst>
              </a:rPr>
              <a:t>REGRET TO INFORM </a:t>
            </a:r>
            <a:r>
              <a:rPr lang="en-US" dirty="0" smtClean="0"/>
              <a:t>is that by hearing these women's stories from both sides, viewers will begin to see that the enemy is war itself.</a:t>
            </a:r>
          </a:p>
          <a:p>
            <a:pPr indent="0" algn="ctr">
              <a:buNone/>
            </a:pPr>
            <a:r>
              <a:rPr lang="en-US" sz="1600" dirty="0" smtClean="0"/>
              <a:t>Barbara Sonneborn</a:t>
            </a:r>
            <a:br>
              <a:rPr lang="en-US" sz="1600" dirty="0" smtClean="0"/>
            </a:br>
            <a:r>
              <a:rPr lang="en-US" sz="1600" dirty="0" smtClean="0"/>
              <a:t>Producer/Director, REGRET TO INFORM </a:t>
            </a:r>
            <a:endParaRPr lang="el-GR" sz="1600" dirty="0"/>
          </a:p>
        </p:txBody>
      </p:sp>
      <p:pic>
        <p:nvPicPr>
          <p:cNvPr id="5" name="Picture 4" descr="regret.jpg"/>
          <p:cNvPicPr>
            <a:picLocks noChangeAspect="1"/>
          </p:cNvPicPr>
          <p:nvPr/>
        </p:nvPicPr>
        <p:blipFill>
          <a:blip r:embed="rId3" cstate="print"/>
          <a:stretch>
            <a:fillRect/>
          </a:stretch>
        </p:blipFill>
        <p:spPr>
          <a:xfrm>
            <a:off x="2000232" y="571480"/>
            <a:ext cx="5115777" cy="3578939"/>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
          <p:cNvSpPr>
            <a:spLocks noGrp="1" noChangeArrowheads="1"/>
          </p:cNvSpPr>
          <p:nvPr>
            <p:ph type="ctrTitle"/>
          </p:nvPr>
        </p:nvSpPr>
        <p:spPr>
          <a:xfrm>
            <a:off x="579438" y="306388"/>
            <a:ext cx="8078787" cy="1201737"/>
          </a:xfrm>
        </p:spPr>
        <p:txBody>
          <a:bodyPr lIns="0" tIns="0" rIns="0" bIns="0" rtlCol="0">
            <a:normAutofit fontScale="90000"/>
          </a:bodyPr>
          <a:lstStyle/>
          <a:p>
            <a:pPr marL="484628" fontAlgn="auto">
              <a:lnSpc>
                <a:spcPct val="95000"/>
              </a:lnSpc>
              <a:spcAft>
                <a:spcPts val="0"/>
              </a:spcAft>
              <a:defRPr/>
            </a:pPr>
            <a:r>
              <a:rPr lang="en-US" dirty="0" smtClean="0">
                <a:solidFill>
                  <a:srgbClr val="000000"/>
                </a:solidFill>
                <a:latin typeface="Arial" pitchFamily="34" charset="0"/>
              </a:rPr>
              <a:t>The Basic Principles of a News Story</a:t>
            </a:r>
          </a:p>
        </p:txBody>
      </p:sp>
      <p:sp>
        <p:nvSpPr>
          <p:cNvPr id="16387" name="Rectangle 2"/>
          <p:cNvSpPr>
            <a:spLocks noGrp="1" noChangeArrowheads="1"/>
          </p:cNvSpPr>
          <p:nvPr>
            <p:ph type="subTitle" idx="1"/>
          </p:nvPr>
        </p:nvSpPr>
        <p:spPr>
          <a:xfrm>
            <a:off x="1685925" y="1554163"/>
            <a:ext cx="5680075" cy="3581400"/>
          </a:xfrm>
        </p:spPr>
        <p:txBody>
          <a:bodyPr lIns="0" rIns="0" bIns="0" rtlCol="0">
            <a:normAutofit/>
          </a:bodyPr>
          <a:lstStyle/>
          <a:p>
            <a:pPr marL="455772" lvl="1" indent="-307182" algn="l" fontAlgn="auto">
              <a:lnSpc>
                <a:spcPct val="95000"/>
              </a:lnSpc>
              <a:spcBef>
                <a:spcPct val="0"/>
              </a:spcBef>
              <a:spcAft>
                <a:spcPts val="0"/>
              </a:spcAft>
              <a:buClr>
                <a:srgbClr val="000000"/>
              </a:buClr>
              <a:buFontTx/>
              <a:buChar char="•"/>
              <a:defRPr/>
            </a:pPr>
            <a:r>
              <a:rPr lang="en-US" dirty="0">
                <a:solidFill>
                  <a:srgbClr val="000000"/>
                </a:solidFill>
                <a:latin typeface="Arial" pitchFamily="34" charset="0"/>
              </a:rPr>
              <a:t>5Ws &amp; 1H</a:t>
            </a:r>
            <a:endParaRPr lang="en-US" dirty="0" smtClean="0"/>
          </a:p>
          <a:p>
            <a:pPr marL="770097" lvl="2" indent="-255747" algn="l" fontAlgn="auto">
              <a:lnSpc>
                <a:spcPct val="95000"/>
              </a:lnSpc>
              <a:spcBef>
                <a:spcPct val="0"/>
              </a:spcBef>
              <a:spcAft>
                <a:spcPts val="0"/>
              </a:spcAft>
              <a:buClr>
                <a:srgbClr val="000000"/>
              </a:buClr>
              <a:buFontTx/>
              <a:buChar char=" "/>
              <a:defRPr/>
            </a:pPr>
            <a:r>
              <a:rPr lang="en-US" b="1" dirty="0" smtClean="0">
                <a:solidFill>
                  <a:srgbClr val="000000"/>
                </a:solidFill>
                <a:latin typeface="Arial" pitchFamily="34" charset="0"/>
              </a:rPr>
              <a:t>Who</a:t>
            </a:r>
            <a:r>
              <a:rPr lang="en-US" dirty="0" smtClean="0">
                <a:solidFill>
                  <a:srgbClr val="000000"/>
                </a:solidFill>
                <a:latin typeface="Arial" pitchFamily="34" charset="0"/>
              </a:rPr>
              <a:t> is it about?</a:t>
            </a:r>
            <a:endParaRPr lang="en-US" dirty="0" smtClean="0"/>
          </a:p>
          <a:p>
            <a:pPr marL="770097" lvl="2" indent="-255747" algn="l" fontAlgn="auto">
              <a:lnSpc>
                <a:spcPct val="95000"/>
              </a:lnSpc>
              <a:spcBef>
                <a:spcPct val="0"/>
              </a:spcBef>
              <a:spcAft>
                <a:spcPts val="0"/>
              </a:spcAft>
              <a:buClr>
                <a:srgbClr val="000000"/>
              </a:buClr>
              <a:buFontTx/>
              <a:buChar char=" "/>
              <a:defRPr/>
            </a:pPr>
            <a:r>
              <a:rPr lang="en-US" b="1" dirty="0" smtClean="0">
                <a:solidFill>
                  <a:srgbClr val="000000"/>
                </a:solidFill>
                <a:latin typeface="Arial" pitchFamily="34" charset="0"/>
              </a:rPr>
              <a:t>What</a:t>
            </a:r>
            <a:r>
              <a:rPr lang="en-US" dirty="0" smtClean="0">
                <a:solidFill>
                  <a:srgbClr val="000000"/>
                </a:solidFill>
                <a:latin typeface="Arial" pitchFamily="34" charset="0"/>
              </a:rPr>
              <a:t> happened (what's the story)?</a:t>
            </a:r>
            <a:endParaRPr lang="en-US" dirty="0" smtClean="0"/>
          </a:p>
          <a:p>
            <a:pPr marL="770097" lvl="2" indent="-255747" algn="l" fontAlgn="auto">
              <a:lnSpc>
                <a:spcPct val="95000"/>
              </a:lnSpc>
              <a:spcBef>
                <a:spcPct val="0"/>
              </a:spcBef>
              <a:spcAft>
                <a:spcPts val="0"/>
              </a:spcAft>
              <a:buClr>
                <a:srgbClr val="000000"/>
              </a:buClr>
              <a:buFontTx/>
              <a:buChar char=" "/>
              <a:defRPr/>
            </a:pPr>
            <a:r>
              <a:rPr lang="en-US" b="1" dirty="0" smtClean="0">
                <a:solidFill>
                  <a:srgbClr val="000000"/>
                </a:solidFill>
                <a:latin typeface="Arial" pitchFamily="34" charset="0"/>
              </a:rPr>
              <a:t>Where</a:t>
            </a:r>
            <a:r>
              <a:rPr lang="en-US" dirty="0" smtClean="0">
                <a:solidFill>
                  <a:srgbClr val="000000"/>
                </a:solidFill>
                <a:latin typeface="Arial" pitchFamily="34" charset="0"/>
              </a:rPr>
              <a:t> did it take place?</a:t>
            </a:r>
            <a:endParaRPr lang="en-US" dirty="0" smtClean="0"/>
          </a:p>
          <a:p>
            <a:pPr marL="770097" lvl="2" indent="-255747" algn="l" fontAlgn="auto">
              <a:lnSpc>
                <a:spcPct val="95000"/>
              </a:lnSpc>
              <a:spcBef>
                <a:spcPct val="0"/>
              </a:spcBef>
              <a:spcAft>
                <a:spcPts val="0"/>
              </a:spcAft>
              <a:buClr>
                <a:srgbClr val="000000"/>
              </a:buClr>
              <a:buFontTx/>
              <a:buChar char=" "/>
              <a:defRPr/>
            </a:pPr>
            <a:r>
              <a:rPr lang="en-US" b="1" dirty="0" smtClean="0">
                <a:solidFill>
                  <a:srgbClr val="000000"/>
                </a:solidFill>
                <a:latin typeface="Arial" pitchFamily="34" charset="0"/>
              </a:rPr>
              <a:t>When</a:t>
            </a:r>
            <a:r>
              <a:rPr lang="en-US" dirty="0" smtClean="0">
                <a:solidFill>
                  <a:srgbClr val="000000"/>
                </a:solidFill>
                <a:latin typeface="Arial" pitchFamily="34" charset="0"/>
              </a:rPr>
              <a:t> did it take place?</a:t>
            </a:r>
            <a:endParaRPr lang="en-US" dirty="0" smtClean="0"/>
          </a:p>
          <a:p>
            <a:pPr marL="770097" lvl="2" indent="-255747" algn="l" fontAlgn="auto">
              <a:lnSpc>
                <a:spcPct val="95000"/>
              </a:lnSpc>
              <a:spcBef>
                <a:spcPct val="0"/>
              </a:spcBef>
              <a:spcAft>
                <a:spcPts val="0"/>
              </a:spcAft>
              <a:buClr>
                <a:srgbClr val="000000"/>
              </a:buClr>
              <a:buFontTx/>
              <a:buChar char=" "/>
              <a:defRPr/>
            </a:pPr>
            <a:r>
              <a:rPr lang="en-US" b="1" dirty="0" smtClean="0">
                <a:solidFill>
                  <a:srgbClr val="000000"/>
                </a:solidFill>
                <a:latin typeface="Arial" pitchFamily="34" charset="0"/>
              </a:rPr>
              <a:t>Why</a:t>
            </a:r>
            <a:r>
              <a:rPr lang="en-US" dirty="0" smtClean="0">
                <a:solidFill>
                  <a:srgbClr val="000000"/>
                </a:solidFill>
                <a:latin typeface="Arial" pitchFamily="34" charset="0"/>
              </a:rPr>
              <a:t> did it happen?</a:t>
            </a:r>
            <a:endParaRPr lang="en-US" dirty="0" smtClean="0"/>
          </a:p>
          <a:p>
            <a:pPr marL="770097" lvl="2" indent="-255747" algn="l" fontAlgn="auto">
              <a:lnSpc>
                <a:spcPct val="95000"/>
              </a:lnSpc>
              <a:spcBef>
                <a:spcPct val="0"/>
              </a:spcBef>
              <a:spcAft>
                <a:spcPts val="0"/>
              </a:spcAft>
              <a:buClr>
                <a:srgbClr val="000000"/>
              </a:buClr>
              <a:buFontTx/>
              <a:buChar char=" "/>
              <a:defRPr/>
            </a:pPr>
            <a:r>
              <a:rPr lang="en-US" b="1" dirty="0" smtClean="0">
                <a:solidFill>
                  <a:srgbClr val="000000"/>
                </a:solidFill>
                <a:latin typeface="Arial" pitchFamily="34" charset="0"/>
              </a:rPr>
              <a:t>How</a:t>
            </a:r>
            <a:r>
              <a:rPr lang="en-US" dirty="0" smtClean="0">
                <a:solidFill>
                  <a:srgbClr val="000000"/>
                </a:solidFill>
                <a:latin typeface="Arial" pitchFamily="34" charset="0"/>
              </a:rPr>
              <a:t> did it happen?</a:t>
            </a:r>
            <a:endParaRPr lang="en-US" dirty="0" smtClean="0"/>
          </a:p>
          <a:p>
            <a:pPr marL="35719" algn="l" fontAlgn="auto">
              <a:lnSpc>
                <a:spcPct val="95000"/>
              </a:lnSpc>
              <a:spcBef>
                <a:spcPct val="0"/>
              </a:spcBef>
              <a:spcAft>
                <a:spcPts val="0"/>
              </a:spcAft>
              <a:buClr>
                <a:srgbClr val="000000"/>
              </a:buClr>
              <a:defRPr/>
            </a:pPr>
            <a:endParaRPr lang="en-US" sz="2800" dirty="0">
              <a:solidFill>
                <a:srgbClr val="000000"/>
              </a:solidFill>
              <a:latin typeface="Arial" pitchFamily="34" charset="0"/>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noGrp="1" noChangeArrowheads="1"/>
          </p:cNvSpPr>
          <p:nvPr>
            <p:ph type="ctrTitle"/>
          </p:nvPr>
        </p:nvSpPr>
        <p:spPr>
          <a:xfrm>
            <a:off x="971550" y="985838"/>
            <a:ext cx="7202488" cy="0"/>
          </a:xfrm>
        </p:spPr>
        <p:txBody>
          <a:bodyPr lIns="0" tIns="0" rIns="0" bIns="0" rtlCol="0">
            <a:normAutofit fontScale="90000"/>
          </a:bodyPr>
          <a:lstStyle/>
          <a:p>
            <a:pPr marL="484628" fontAlgn="auto">
              <a:lnSpc>
                <a:spcPct val="95000"/>
              </a:lnSpc>
              <a:spcAft>
                <a:spcPts val="0"/>
              </a:spcAft>
              <a:defRPr/>
            </a:pPr>
            <a:r>
              <a:rPr lang="en-US" sz="3200" dirty="0">
                <a:solidFill>
                  <a:srgbClr val="000000"/>
                </a:solidFill>
                <a:latin typeface="Arial" pitchFamily="34" charset="0"/>
              </a:rPr>
              <a:t>Journalism and digital storytelling</a:t>
            </a:r>
          </a:p>
        </p:txBody>
      </p:sp>
      <p:sp>
        <p:nvSpPr>
          <p:cNvPr id="17411" name="Rectangle 2"/>
          <p:cNvSpPr>
            <a:spLocks noGrp="1" noChangeArrowheads="1"/>
          </p:cNvSpPr>
          <p:nvPr>
            <p:ph type="subTitle" idx="1"/>
          </p:nvPr>
        </p:nvSpPr>
        <p:spPr>
          <a:xfrm>
            <a:off x="1785938" y="1785938"/>
            <a:ext cx="5667375" cy="4057650"/>
          </a:xfrm>
        </p:spPr>
        <p:txBody>
          <a:bodyPr lIns="0" rIns="0" bIns="0" rtlCol="0">
            <a:normAutofit/>
          </a:bodyPr>
          <a:lstStyle/>
          <a:p>
            <a:pPr marL="455772" lvl="1" indent="-307182" algn="l" fontAlgn="auto">
              <a:lnSpc>
                <a:spcPct val="95000"/>
              </a:lnSpc>
              <a:spcBef>
                <a:spcPct val="0"/>
              </a:spcBef>
              <a:spcAft>
                <a:spcPts val="0"/>
              </a:spcAft>
              <a:buClr>
                <a:srgbClr val="000000"/>
              </a:buClr>
              <a:buFontTx/>
              <a:buChar char="•"/>
              <a:defRPr/>
            </a:pPr>
            <a:r>
              <a:rPr lang="en-US" dirty="0">
                <a:solidFill>
                  <a:srgbClr val="000000"/>
                </a:solidFill>
                <a:latin typeface="Arial" pitchFamily="34" charset="0"/>
              </a:rPr>
              <a:t>None of the 5W and 1H can be answered with just a simple "yes" or "no" (or 01)</a:t>
            </a:r>
            <a:endParaRPr lang="en-US" dirty="0" smtClean="0"/>
          </a:p>
          <a:p>
            <a:pPr marL="455772" lvl="1" indent="-307182" algn="l" fontAlgn="auto">
              <a:lnSpc>
                <a:spcPct val="95000"/>
              </a:lnSpc>
              <a:spcBef>
                <a:spcPct val="0"/>
              </a:spcBef>
              <a:spcAft>
                <a:spcPts val="0"/>
              </a:spcAft>
              <a:buClr>
                <a:srgbClr val="000000"/>
              </a:buClr>
              <a:buFontTx/>
              <a:buChar char="•"/>
              <a:defRPr/>
            </a:pPr>
            <a:r>
              <a:rPr lang="en-US" dirty="0">
                <a:solidFill>
                  <a:srgbClr val="000000"/>
                </a:solidFill>
                <a:latin typeface="Arial" pitchFamily="34" charset="0"/>
              </a:rPr>
              <a:t>All the answers should be included in the beginning of the Digital Storytelling Journalism</a:t>
            </a:r>
            <a:endParaRPr lang="en-US" dirty="0" smtClean="0"/>
          </a:p>
          <a:p>
            <a:pPr marL="455772" lvl="1" indent="-307182" algn="l" fontAlgn="auto">
              <a:lnSpc>
                <a:spcPct val="95000"/>
              </a:lnSpc>
              <a:spcBef>
                <a:spcPct val="0"/>
              </a:spcBef>
              <a:spcAft>
                <a:spcPts val="0"/>
              </a:spcAft>
              <a:buClr>
                <a:srgbClr val="000000"/>
              </a:buClr>
              <a:buFontTx/>
              <a:buChar char="•"/>
              <a:defRPr/>
            </a:pPr>
            <a:r>
              <a:rPr lang="en-US" dirty="0">
                <a:solidFill>
                  <a:srgbClr val="000000"/>
                </a:solidFill>
                <a:latin typeface="Arial" pitchFamily="34" charset="0"/>
              </a:rPr>
              <a:t>It is difficult for the audience to answer in a specific time limit</a:t>
            </a:r>
            <a:endParaRPr lang="en-US" dirty="0" smtClean="0"/>
          </a:p>
          <a:p>
            <a:pPr marL="455772" lvl="1" indent="-307182" algn="l" fontAlgn="auto">
              <a:lnSpc>
                <a:spcPct val="95000"/>
              </a:lnSpc>
              <a:spcBef>
                <a:spcPct val="0"/>
              </a:spcBef>
              <a:spcAft>
                <a:spcPts val="0"/>
              </a:spcAft>
              <a:buClr>
                <a:srgbClr val="000000"/>
              </a:buClr>
              <a:buFontTx/>
              <a:buChar char="•"/>
              <a:defRPr/>
            </a:pPr>
            <a:r>
              <a:rPr lang="en-US" dirty="0">
                <a:solidFill>
                  <a:srgbClr val="000000"/>
                </a:solidFill>
                <a:latin typeface="Arial" pitchFamily="34" charset="0"/>
              </a:rPr>
              <a:t>We NEED the </a:t>
            </a:r>
            <a:r>
              <a:rPr lang="en-US" dirty="0" smtClean="0">
                <a:solidFill>
                  <a:srgbClr val="000000"/>
                </a:solidFill>
                <a:latin typeface="Arial" pitchFamily="34" charset="0"/>
              </a:rPr>
              <a:t>Jurno/Curator</a:t>
            </a:r>
            <a:endParaRPr lang="en-US" dirty="0">
              <a:solidFill>
                <a:srgbClr val="000000"/>
              </a:solidFill>
              <a:latin typeface="Arial" pitchFamily="34" charset="0"/>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p:cNvSpPr>
            <a:spLocks noGrp="1" noChangeArrowheads="1"/>
          </p:cNvSpPr>
          <p:nvPr>
            <p:ph type="ctrTitle"/>
          </p:nvPr>
        </p:nvSpPr>
        <p:spPr>
          <a:xfrm>
            <a:off x="1165225" y="342900"/>
            <a:ext cx="6915150" cy="490538"/>
          </a:xfrm>
        </p:spPr>
        <p:txBody>
          <a:bodyPr lIns="0" tIns="0" rIns="0" bIns="0" rtlCol="0">
            <a:normAutofit fontScale="90000"/>
          </a:bodyPr>
          <a:lstStyle/>
          <a:p>
            <a:pPr marL="484628" fontAlgn="auto">
              <a:lnSpc>
                <a:spcPct val="95000"/>
              </a:lnSpc>
              <a:spcAft>
                <a:spcPts val="0"/>
              </a:spcAft>
              <a:defRPr/>
            </a:pPr>
            <a:r>
              <a:rPr lang="en-US" dirty="0" smtClean="0">
                <a:solidFill>
                  <a:srgbClr val="000000"/>
                </a:solidFill>
                <a:latin typeface="Arial" pitchFamily="34" charset="0"/>
              </a:rPr>
              <a:t>The principle</a:t>
            </a:r>
          </a:p>
        </p:txBody>
      </p:sp>
      <p:sp>
        <p:nvSpPr>
          <p:cNvPr id="18435" name="Rectangle 2"/>
          <p:cNvSpPr>
            <a:spLocks noGrp="1" noChangeArrowheads="1"/>
          </p:cNvSpPr>
          <p:nvPr>
            <p:ph type="subTitle" idx="1"/>
          </p:nvPr>
        </p:nvSpPr>
        <p:spPr>
          <a:xfrm>
            <a:off x="1731963" y="1171575"/>
            <a:ext cx="5680075" cy="3579813"/>
          </a:xfrm>
        </p:spPr>
        <p:txBody>
          <a:bodyPr lIns="0" rIns="0" bIns="0" rtlCol="0">
            <a:normAutofit/>
          </a:bodyPr>
          <a:lstStyle/>
          <a:p>
            <a:pPr marL="455772" lvl="1" indent="-307182" algn="l" fontAlgn="auto">
              <a:lnSpc>
                <a:spcPct val="95000"/>
              </a:lnSpc>
              <a:spcBef>
                <a:spcPct val="0"/>
              </a:spcBef>
              <a:spcAft>
                <a:spcPts val="0"/>
              </a:spcAft>
              <a:buClr>
                <a:srgbClr val="000000"/>
              </a:buClr>
              <a:buFontTx/>
              <a:buChar char="•"/>
              <a:defRPr/>
            </a:pPr>
            <a:r>
              <a:rPr lang="en-US" sz="3200" dirty="0">
                <a:solidFill>
                  <a:srgbClr val="000000"/>
                </a:solidFill>
                <a:latin typeface="Arial" pitchFamily="34" charset="0"/>
              </a:rPr>
              <a:t>Digital Storytelling Journalism is based in Cicero’s Principle</a:t>
            </a:r>
            <a:endParaRPr lang="en-US" dirty="0" smtClean="0"/>
          </a:p>
          <a:p>
            <a:pPr marL="35719" algn="l" fontAlgn="auto">
              <a:lnSpc>
                <a:spcPct val="95000"/>
              </a:lnSpc>
              <a:spcBef>
                <a:spcPct val="0"/>
              </a:spcBef>
              <a:spcAft>
                <a:spcPts val="0"/>
              </a:spcAft>
              <a:buClr>
                <a:srgbClr val="000000"/>
              </a:buClr>
              <a:defRPr/>
            </a:pPr>
            <a:endParaRPr lang="en-US" dirty="0">
              <a:solidFill>
                <a:srgbClr val="000000"/>
              </a:solidFill>
              <a:latin typeface="Arial" pitchFamily="34" charset="0"/>
            </a:endParaRPr>
          </a:p>
        </p:txBody>
      </p:sp>
      <p:pic>
        <p:nvPicPr>
          <p:cNvPr id="95236" name="Picture 4"/>
          <p:cNvPicPr>
            <a:picLocks noChangeAspect="1" noChangeArrowheads="1"/>
          </p:cNvPicPr>
          <p:nvPr/>
        </p:nvPicPr>
        <p:blipFill>
          <a:blip r:embed="rId2" cstate="print"/>
          <a:srcRect/>
          <a:stretch>
            <a:fillRect/>
          </a:stretch>
        </p:blipFill>
        <p:spPr bwMode="auto">
          <a:xfrm>
            <a:off x="1485900" y="3108325"/>
            <a:ext cx="6107113" cy="1990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subTitle" idx="1"/>
          </p:nvPr>
        </p:nvSpPr>
        <p:spPr>
          <a:xfrm>
            <a:off x="1679575" y="1436688"/>
            <a:ext cx="5753100" cy="3725862"/>
          </a:xfrm>
        </p:spPr>
        <p:txBody>
          <a:bodyPr lIns="0" rIns="0" bIns="0" rtlCol="0">
            <a:normAutofit/>
          </a:bodyPr>
          <a:lstStyle/>
          <a:p>
            <a:pPr marL="455772" lvl="1" indent="-307182" algn="l" fontAlgn="auto">
              <a:lnSpc>
                <a:spcPct val="95000"/>
              </a:lnSpc>
              <a:spcBef>
                <a:spcPct val="0"/>
              </a:spcBef>
              <a:spcAft>
                <a:spcPts val="0"/>
              </a:spcAft>
              <a:buClr>
                <a:srgbClr val="333333"/>
              </a:buClr>
              <a:buFontTx/>
              <a:buChar char="•"/>
              <a:defRPr/>
            </a:pPr>
            <a:r>
              <a:rPr lang="en-US" b="1" dirty="0">
                <a:solidFill>
                  <a:srgbClr val="333333"/>
                </a:solidFill>
                <a:latin typeface="Arial" pitchFamily="34" charset="0"/>
              </a:rPr>
              <a:t>The basic journalistic goal remains the same</a:t>
            </a:r>
            <a:endParaRPr lang="en-US" dirty="0" smtClean="0"/>
          </a:p>
          <a:p>
            <a:pPr marL="455772" lvl="1" indent="-307182" algn="l" fontAlgn="auto">
              <a:lnSpc>
                <a:spcPct val="95000"/>
              </a:lnSpc>
              <a:spcBef>
                <a:spcPct val="0"/>
              </a:spcBef>
              <a:spcAft>
                <a:spcPts val="0"/>
              </a:spcAft>
              <a:buClr>
                <a:srgbClr val="333333"/>
              </a:buClr>
              <a:buFontTx/>
              <a:buChar char="•"/>
              <a:defRPr/>
            </a:pPr>
            <a:r>
              <a:rPr lang="en-US" b="1" dirty="0">
                <a:solidFill>
                  <a:srgbClr val="333333"/>
                </a:solidFill>
                <a:latin typeface="Arial" pitchFamily="34" charset="0"/>
              </a:rPr>
              <a:t>The transformation of the data to knowledge</a:t>
            </a:r>
            <a:endParaRPr lang="en-US" dirty="0" smtClean="0"/>
          </a:p>
          <a:p>
            <a:pPr marL="455772" lvl="1" indent="-307182" algn="l" fontAlgn="auto">
              <a:lnSpc>
                <a:spcPct val="95000"/>
              </a:lnSpc>
              <a:spcBef>
                <a:spcPct val="0"/>
              </a:spcBef>
              <a:spcAft>
                <a:spcPts val="0"/>
              </a:spcAft>
              <a:buClr>
                <a:srgbClr val="333333"/>
              </a:buClr>
              <a:buFontTx/>
              <a:buChar char="•"/>
              <a:defRPr/>
            </a:pPr>
            <a:r>
              <a:rPr lang="en-US" b="1" dirty="0">
                <a:solidFill>
                  <a:srgbClr val="333333"/>
                </a:solidFill>
                <a:latin typeface="Arial" pitchFamily="34" charset="0"/>
              </a:rPr>
              <a:t>Data&gt;&gt;&gt;(info)&gt;&gt;&gt;(news</a:t>
            </a:r>
            <a:r>
              <a:rPr lang="en-US" b="1" dirty="0" smtClean="0">
                <a:solidFill>
                  <a:srgbClr val="333333"/>
                </a:solidFill>
                <a:latin typeface="Arial" pitchFamily="34" charset="0"/>
              </a:rPr>
              <a:t>)&gt;&gt;&gt;</a:t>
            </a:r>
          </a:p>
          <a:p>
            <a:pPr marL="455772" lvl="1" indent="-307182" algn="l" fontAlgn="auto">
              <a:lnSpc>
                <a:spcPct val="95000"/>
              </a:lnSpc>
              <a:spcBef>
                <a:spcPct val="0"/>
              </a:spcBef>
              <a:spcAft>
                <a:spcPts val="0"/>
              </a:spcAft>
              <a:buClr>
                <a:srgbClr val="333333"/>
              </a:buClr>
              <a:defRPr/>
            </a:pPr>
            <a:r>
              <a:rPr lang="en-US" b="1" dirty="0" smtClean="0">
                <a:solidFill>
                  <a:srgbClr val="333333"/>
                </a:solidFill>
                <a:latin typeface="Arial" pitchFamily="34" charset="0"/>
              </a:rPr>
              <a:t>(</a:t>
            </a:r>
            <a:r>
              <a:rPr lang="en-US" b="1" dirty="0">
                <a:solidFill>
                  <a:srgbClr val="333333"/>
                </a:solidFill>
                <a:latin typeface="Arial" pitchFamily="34" charset="0"/>
              </a:rPr>
              <a:t>knowledge)&gt;&gt;&gt;(wisdom)&lt;&lt;&lt;</a:t>
            </a:r>
            <a:endParaRPr lang="en-US" dirty="0" smtClean="0"/>
          </a:p>
          <a:p>
            <a:pPr marL="35719" algn="l" fontAlgn="auto">
              <a:lnSpc>
                <a:spcPct val="95000"/>
              </a:lnSpc>
              <a:spcBef>
                <a:spcPct val="0"/>
              </a:spcBef>
              <a:spcAft>
                <a:spcPts val="0"/>
              </a:spcAft>
              <a:buClr>
                <a:srgbClr val="333333"/>
              </a:buClr>
              <a:defRPr/>
            </a:pPr>
            <a:endParaRPr lang="en-US" sz="2800" dirty="0">
              <a:solidFill>
                <a:srgbClr val="000000"/>
              </a:solidFill>
              <a:latin typeface="Arial" pitchFamily="34" charset="0"/>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1"/>
          <p:cNvSpPr>
            <a:spLocks noGrp="1" noChangeArrowheads="1"/>
          </p:cNvSpPr>
          <p:nvPr>
            <p:ph type="ctrTitle"/>
          </p:nvPr>
        </p:nvSpPr>
        <p:spPr>
          <a:xfrm>
            <a:off x="393700" y="407988"/>
            <a:ext cx="6986588" cy="357187"/>
          </a:xfrm>
        </p:spPr>
        <p:txBody>
          <a:bodyPr lIns="0" tIns="0" rIns="0" bIns="0"/>
          <a:lstStyle/>
          <a:p>
            <a:pPr marL="484188">
              <a:lnSpc>
                <a:spcPct val="95000"/>
              </a:lnSpc>
            </a:pPr>
            <a:r>
              <a:rPr lang="en-US" sz="2400" dirty="0" smtClean="0">
                <a:solidFill>
                  <a:srgbClr val="000000"/>
                </a:solidFill>
                <a:latin typeface="Arial" pitchFamily="34" charset="0"/>
              </a:rPr>
              <a:t>The News Room remains the same!</a:t>
            </a:r>
          </a:p>
        </p:txBody>
      </p:sp>
      <p:pic>
        <p:nvPicPr>
          <p:cNvPr id="97283" name="Picture 4"/>
          <p:cNvPicPr>
            <a:picLocks noChangeAspect="1" noChangeArrowheads="1"/>
          </p:cNvPicPr>
          <p:nvPr/>
        </p:nvPicPr>
        <p:blipFill>
          <a:blip r:embed="rId2" cstate="print"/>
          <a:srcRect/>
          <a:stretch>
            <a:fillRect/>
          </a:stretch>
        </p:blipFill>
        <p:spPr bwMode="auto">
          <a:xfrm>
            <a:off x="2011363" y="1006475"/>
            <a:ext cx="5143500" cy="3862388"/>
          </a:xfrm>
          <a:prstGeom prst="rect">
            <a:avLst/>
          </a:prstGeom>
          <a:noFill/>
          <a:ln w="9525">
            <a:noFill/>
            <a:miter lim="800000"/>
            <a:headEnd/>
            <a:tailEnd/>
          </a:ln>
        </p:spPr>
      </p:pic>
      <p:sp>
        <p:nvSpPr>
          <p:cNvPr id="97284" name="Text Box 5"/>
          <p:cNvSpPr txBox="1">
            <a:spLocks noChangeArrowheads="1"/>
          </p:cNvSpPr>
          <p:nvPr/>
        </p:nvSpPr>
        <p:spPr bwMode="auto">
          <a:xfrm>
            <a:off x="2325688" y="5303838"/>
            <a:ext cx="4670425" cy="701675"/>
          </a:xfrm>
          <a:prstGeom prst="rect">
            <a:avLst/>
          </a:prstGeom>
          <a:noFill/>
          <a:ln w="9525">
            <a:noFill/>
            <a:miter lim="800000"/>
            <a:headEnd/>
            <a:tailEnd/>
          </a:ln>
        </p:spPr>
        <p:txBody>
          <a:bodyPr lIns="0" tIns="0" rIns="0" bIns="0">
            <a:spAutoFit/>
          </a:bodyPr>
          <a:lstStyle/>
          <a:p>
            <a:pPr>
              <a:lnSpc>
                <a:spcPct val="95000"/>
              </a:lnSpc>
            </a:pPr>
            <a:r>
              <a:rPr lang="en-US" sz="2400" dirty="0">
                <a:solidFill>
                  <a:srgbClr val="000000"/>
                </a:solidFill>
              </a:rPr>
              <a:t>Well...</a:t>
            </a:r>
            <a:endParaRPr lang="en-US" dirty="0">
              <a:latin typeface="Calibri" pitchFamily="34" charset="0"/>
            </a:endParaRPr>
          </a:p>
          <a:p>
            <a:pPr>
              <a:lnSpc>
                <a:spcPct val="95000"/>
              </a:lnSpc>
            </a:pPr>
            <a:r>
              <a:rPr lang="en-US" sz="2400" dirty="0">
                <a:solidFill>
                  <a:srgbClr val="000000"/>
                </a:solidFill>
              </a:rPr>
              <a:t>Almost!</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Content Placeholder 3" descr="Rama.jpg"/>
          <p:cNvPicPr>
            <a:picLocks noGrp="1" noChangeAspect="1"/>
          </p:cNvPicPr>
          <p:nvPr>
            <p:ph idx="1"/>
          </p:nvPr>
        </p:nvPicPr>
        <p:blipFill>
          <a:blip r:embed="rId2" cstate="print"/>
          <a:srcRect/>
          <a:stretch>
            <a:fillRect/>
          </a:stretch>
        </p:blipFill>
        <p:spPr>
          <a:xfrm>
            <a:off x="539750" y="765175"/>
            <a:ext cx="3875088" cy="5360988"/>
          </a:xfrm>
        </p:spPr>
      </p:pic>
      <p:sp>
        <p:nvSpPr>
          <p:cNvPr id="6" name="TextBox 5"/>
          <p:cNvSpPr txBox="1"/>
          <p:nvPr/>
        </p:nvSpPr>
        <p:spPr>
          <a:xfrm>
            <a:off x="4857753" y="2000250"/>
            <a:ext cx="3962398" cy="830997"/>
          </a:xfrm>
          <a:prstGeom prst="rect">
            <a:avLst/>
          </a:prstGeom>
          <a:noFill/>
        </p:spPr>
        <p:txBody>
          <a:bodyPr wrap="square">
            <a:spAutoFit/>
          </a:bodyPr>
          <a:lstStyle/>
          <a:p>
            <a:pPr>
              <a:defRPr/>
            </a:pPr>
            <a:r>
              <a:rPr lang="en-GB" sz="2400" dirty="0" smtClean="0">
                <a:latin typeface="+mn-lt"/>
                <a:cs typeface="Arial" charset="0"/>
              </a:rPr>
              <a:t>Ramayana</a:t>
            </a:r>
            <a:r>
              <a:rPr lang="el-GR" sz="2400" dirty="0" smtClean="0">
                <a:latin typeface="+mn-lt"/>
                <a:cs typeface="Arial" charset="0"/>
              </a:rPr>
              <a:t> </a:t>
            </a:r>
            <a:endParaRPr lang="en-US" sz="2400" dirty="0" smtClean="0">
              <a:latin typeface="+mn-lt"/>
              <a:cs typeface="Arial" charset="0"/>
            </a:endParaRPr>
          </a:p>
          <a:p>
            <a:pPr>
              <a:defRPr/>
            </a:pPr>
            <a:r>
              <a:rPr lang="el-GR" sz="2400" dirty="0">
                <a:latin typeface="+mn-lt"/>
                <a:cs typeface="Arial" charset="0"/>
              </a:rPr>
              <a:t> </a:t>
            </a:r>
            <a:r>
              <a:rPr lang="el-GR" sz="2400" dirty="0" smtClean="0">
                <a:latin typeface="+mn-lt"/>
                <a:cs typeface="Arial" charset="0"/>
              </a:rPr>
              <a:t>5</a:t>
            </a:r>
            <a:r>
              <a:rPr lang="en-US" sz="2400" baseline="30000" dirty="0" smtClean="0">
                <a:latin typeface="+mn-lt"/>
                <a:cs typeface="Arial" charset="0"/>
              </a:rPr>
              <a:t> th</a:t>
            </a:r>
            <a:r>
              <a:rPr lang="en-US" sz="2400" dirty="0" smtClean="0">
                <a:latin typeface="+mn-lt"/>
                <a:cs typeface="Arial" charset="0"/>
              </a:rPr>
              <a:t> b.c.</a:t>
            </a:r>
            <a:r>
              <a:rPr lang="el-GR" sz="2400" dirty="0" smtClean="0">
                <a:latin typeface="+mn-lt"/>
                <a:cs typeface="Arial" charset="0"/>
              </a:rPr>
              <a:t> – 3</a:t>
            </a:r>
            <a:r>
              <a:rPr lang="en-US" sz="2400" baseline="30000" dirty="0" smtClean="0">
                <a:latin typeface="+mn-lt"/>
                <a:cs typeface="Arial" charset="0"/>
              </a:rPr>
              <a:t>rd</a:t>
            </a:r>
            <a:r>
              <a:rPr lang="el-GR" sz="2400" dirty="0" smtClean="0">
                <a:latin typeface="+mn-lt"/>
                <a:cs typeface="Arial" charset="0"/>
              </a:rPr>
              <a:t> </a:t>
            </a:r>
            <a:r>
              <a:rPr lang="en-US" sz="2400" dirty="0" smtClean="0">
                <a:latin typeface="+mn-lt"/>
                <a:cs typeface="Arial" charset="0"/>
              </a:rPr>
              <a:t>a</a:t>
            </a:r>
            <a:r>
              <a:rPr lang="el-GR" sz="2400" dirty="0" smtClean="0">
                <a:latin typeface="+mn-lt"/>
                <a:cs typeface="Arial" charset="0"/>
              </a:rPr>
              <a:t>.</a:t>
            </a:r>
            <a:r>
              <a:rPr lang="en-US" sz="2400" dirty="0" smtClean="0">
                <a:latin typeface="+mn-lt"/>
                <a:cs typeface="Arial" charset="0"/>
              </a:rPr>
              <a:t>c</a:t>
            </a:r>
            <a:r>
              <a:rPr lang="el-GR" sz="2400" dirty="0" smtClean="0">
                <a:latin typeface="+mn-lt"/>
                <a:cs typeface="Arial" charset="0"/>
              </a:rPr>
              <a:t>.</a:t>
            </a:r>
            <a:endParaRPr lang="en-GB" sz="2400" dirty="0">
              <a:latin typeface="+mn-lt"/>
              <a:cs typeface="Arial" charset="0"/>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ChangeArrowheads="1"/>
          </p:cNvSpPr>
          <p:nvPr>
            <p:ph type="ctrTitle"/>
          </p:nvPr>
        </p:nvSpPr>
        <p:spPr>
          <a:xfrm>
            <a:off x="771525" y="217488"/>
            <a:ext cx="7753350" cy="666750"/>
          </a:xfrm>
        </p:spPr>
        <p:txBody>
          <a:bodyPr lIns="0" tIns="0" rIns="0" bIns="0"/>
          <a:lstStyle/>
          <a:p>
            <a:pPr marL="484188">
              <a:lnSpc>
                <a:spcPct val="95000"/>
              </a:lnSpc>
            </a:pPr>
            <a:r>
              <a:rPr lang="en-US" sz="2400" dirty="0" smtClean="0">
                <a:solidFill>
                  <a:srgbClr val="000000"/>
                </a:solidFill>
                <a:latin typeface="Arial" pitchFamily="34" charset="0"/>
              </a:rPr>
              <a:t>The News Room: Where Journalists Making Stories</a:t>
            </a:r>
          </a:p>
        </p:txBody>
      </p:sp>
      <p:pic>
        <p:nvPicPr>
          <p:cNvPr id="98307" name="Picture 4"/>
          <p:cNvPicPr>
            <a:picLocks noChangeAspect="1" noChangeArrowheads="1"/>
          </p:cNvPicPr>
          <p:nvPr/>
        </p:nvPicPr>
        <p:blipFill>
          <a:blip r:embed="rId2" cstate="print"/>
          <a:srcRect/>
          <a:stretch>
            <a:fillRect/>
          </a:stretch>
        </p:blipFill>
        <p:spPr bwMode="auto">
          <a:xfrm>
            <a:off x="1463675" y="1096963"/>
            <a:ext cx="6116638" cy="38306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1"/>
          <p:cNvSpPr>
            <a:spLocks noGrp="1" noChangeArrowheads="1"/>
          </p:cNvSpPr>
          <p:nvPr>
            <p:ph type="ctrTitle"/>
          </p:nvPr>
        </p:nvSpPr>
        <p:spPr>
          <a:xfrm>
            <a:off x="771525" y="217488"/>
            <a:ext cx="7753350" cy="666750"/>
          </a:xfrm>
        </p:spPr>
        <p:txBody>
          <a:bodyPr lIns="0" tIns="0" rIns="0" bIns="0"/>
          <a:lstStyle/>
          <a:p>
            <a:pPr marL="484188">
              <a:lnSpc>
                <a:spcPct val="95000"/>
              </a:lnSpc>
            </a:pPr>
            <a:r>
              <a:rPr lang="en-US" sz="2400" dirty="0" smtClean="0">
                <a:solidFill>
                  <a:srgbClr val="000000"/>
                </a:solidFill>
                <a:latin typeface="Arial" pitchFamily="34" charset="0"/>
              </a:rPr>
              <a:t>And the Citizen's News Room</a:t>
            </a:r>
          </a:p>
        </p:txBody>
      </p:sp>
      <p:pic>
        <p:nvPicPr>
          <p:cNvPr id="99331" name="Picture 4"/>
          <p:cNvPicPr>
            <a:picLocks noChangeAspect="1" noChangeArrowheads="1"/>
          </p:cNvPicPr>
          <p:nvPr/>
        </p:nvPicPr>
        <p:blipFill>
          <a:blip r:embed="rId2" cstate="print"/>
          <a:srcRect/>
          <a:stretch>
            <a:fillRect/>
          </a:stretch>
        </p:blipFill>
        <p:spPr bwMode="auto">
          <a:xfrm>
            <a:off x="2559050" y="1125538"/>
            <a:ext cx="3948113" cy="3681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4"/>
          <p:cNvSpPr txBox="1">
            <a:spLocks noChangeArrowheads="1"/>
          </p:cNvSpPr>
          <p:nvPr/>
        </p:nvSpPr>
        <p:spPr bwMode="auto">
          <a:xfrm>
            <a:off x="1731963" y="1243013"/>
            <a:ext cx="5537200" cy="3508375"/>
          </a:xfrm>
          <a:prstGeom prst="rect">
            <a:avLst/>
          </a:prstGeom>
          <a:noFill/>
          <a:ln w="9525">
            <a:noFill/>
            <a:miter lim="800000"/>
            <a:headEnd/>
            <a:tailEnd/>
          </a:ln>
        </p:spPr>
        <p:txBody>
          <a:bodyPr lIns="0" tIns="0" rIns="0" bIns="0">
            <a:spAutoFit/>
          </a:bodyPr>
          <a:lstStyle/>
          <a:p>
            <a:pPr lvl="1" indent="-306388">
              <a:lnSpc>
                <a:spcPct val="95000"/>
              </a:lnSpc>
              <a:buClr>
                <a:srgbClr val="000000"/>
              </a:buClr>
              <a:buSzPct val="100000"/>
              <a:buFontTx/>
              <a:buChar char="•"/>
            </a:pPr>
            <a:r>
              <a:rPr lang="en-US" sz="2400" dirty="0">
                <a:solidFill>
                  <a:srgbClr val="000000"/>
                </a:solidFill>
              </a:rPr>
              <a:t>Differences mainly focus to the tools that the journalist uses</a:t>
            </a:r>
            <a:endParaRPr lang="en-US" dirty="0">
              <a:latin typeface="Calibri" pitchFamily="34" charset="0"/>
            </a:endParaRPr>
          </a:p>
          <a:p>
            <a:pPr marL="769938" lvl="2" indent="-255588">
              <a:lnSpc>
                <a:spcPct val="95000"/>
              </a:lnSpc>
              <a:buClr>
                <a:srgbClr val="000000"/>
              </a:buClr>
              <a:buSzPct val="80000"/>
              <a:buFont typeface="Courier New" pitchFamily="49" charset="0"/>
              <a:buChar char="o"/>
            </a:pPr>
            <a:r>
              <a:rPr lang="en-US" sz="2400" dirty="0">
                <a:solidFill>
                  <a:srgbClr val="000000"/>
                </a:solidFill>
              </a:rPr>
              <a:t>Search tools (google.com, recordedfuture.com)</a:t>
            </a:r>
            <a:endParaRPr lang="en-US" dirty="0">
              <a:latin typeface="Calibri" pitchFamily="34" charset="0"/>
            </a:endParaRPr>
          </a:p>
          <a:p>
            <a:pPr marL="769938" lvl="2" indent="-255588">
              <a:lnSpc>
                <a:spcPct val="95000"/>
              </a:lnSpc>
              <a:buClr>
                <a:srgbClr val="000000"/>
              </a:buClr>
              <a:buSzPct val="80000"/>
              <a:buFont typeface="Courier New" pitchFamily="49" charset="0"/>
              <a:buChar char="o"/>
            </a:pPr>
            <a:r>
              <a:rPr lang="en-US" sz="2400" dirty="0">
                <a:solidFill>
                  <a:srgbClr val="000000"/>
                </a:solidFill>
              </a:rPr>
              <a:t>Monitoring tools (Seesmic.com, tweetdeck.com, netvibes.com, google.com/reader)</a:t>
            </a:r>
            <a:endParaRPr lang="en-US" dirty="0">
              <a:latin typeface="Calibri" pitchFamily="34" charset="0"/>
            </a:endParaRPr>
          </a:p>
          <a:p>
            <a:pPr marL="769938" lvl="2" indent="-255588">
              <a:lnSpc>
                <a:spcPct val="95000"/>
              </a:lnSpc>
              <a:buClr>
                <a:srgbClr val="000000"/>
              </a:buClr>
              <a:buSzPct val="80000"/>
              <a:buFont typeface="Courier New" pitchFamily="49" charset="0"/>
              <a:buChar char="o"/>
            </a:pPr>
            <a:r>
              <a:rPr lang="en-US" sz="2400" dirty="0">
                <a:solidFill>
                  <a:srgbClr val="000000"/>
                </a:solidFill>
              </a:rPr>
              <a:t>Production Tools (Content Management Tools, Collaborative tools-Share Docs Tools)</a:t>
            </a:r>
          </a:p>
        </p:txBody>
      </p:sp>
      <p:sp>
        <p:nvSpPr>
          <p:cNvPr id="100355" name="Text Box 5"/>
          <p:cNvSpPr txBox="1">
            <a:spLocks noChangeArrowheads="1"/>
          </p:cNvSpPr>
          <p:nvPr/>
        </p:nvSpPr>
        <p:spPr bwMode="auto">
          <a:xfrm>
            <a:off x="1155700" y="450850"/>
            <a:ext cx="7275513" cy="473075"/>
          </a:xfrm>
          <a:prstGeom prst="rect">
            <a:avLst/>
          </a:prstGeom>
          <a:noFill/>
          <a:ln w="9525">
            <a:noFill/>
            <a:miter lim="800000"/>
            <a:headEnd/>
            <a:tailEnd/>
          </a:ln>
        </p:spPr>
        <p:txBody>
          <a:bodyPr lIns="0" tIns="0" rIns="0" bIns="0" anchor="ctr">
            <a:spAutoFit/>
          </a:bodyPr>
          <a:lstStyle/>
          <a:p>
            <a:pPr algn="ctr">
              <a:lnSpc>
                <a:spcPct val="95000"/>
              </a:lnSpc>
            </a:pPr>
            <a:r>
              <a:rPr lang="en-US" sz="3200" dirty="0">
                <a:solidFill>
                  <a:srgbClr val="000000"/>
                </a:solidFill>
              </a:rPr>
              <a:t>Differences to traditional Journalism</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4"/>
          <p:cNvSpPr txBox="1">
            <a:spLocks noChangeArrowheads="1"/>
          </p:cNvSpPr>
          <p:nvPr/>
        </p:nvSpPr>
        <p:spPr bwMode="auto">
          <a:xfrm>
            <a:off x="1155700" y="450850"/>
            <a:ext cx="7275513" cy="473075"/>
          </a:xfrm>
          <a:prstGeom prst="rect">
            <a:avLst/>
          </a:prstGeom>
          <a:noFill/>
          <a:ln w="9525">
            <a:noFill/>
            <a:miter lim="800000"/>
            <a:headEnd/>
            <a:tailEnd/>
          </a:ln>
        </p:spPr>
        <p:txBody>
          <a:bodyPr lIns="0" tIns="0" rIns="0" bIns="0" anchor="ctr">
            <a:spAutoFit/>
          </a:bodyPr>
          <a:lstStyle/>
          <a:p>
            <a:pPr algn="ctr">
              <a:lnSpc>
                <a:spcPct val="95000"/>
              </a:lnSpc>
            </a:pPr>
            <a:r>
              <a:rPr lang="en-US" sz="3200" dirty="0">
                <a:solidFill>
                  <a:srgbClr val="000000"/>
                </a:solidFill>
              </a:rPr>
              <a:t>Differences to traditional Journalism</a:t>
            </a:r>
          </a:p>
        </p:txBody>
      </p:sp>
      <p:sp>
        <p:nvSpPr>
          <p:cNvPr id="101379" name="Text Box 5"/>
          <p:cNvSpPr txBox="1">
            <a:spLocks noChangeArrowheads="1"/>
          </p:cNvSpPr>
          <p:nvPr/>
        </p:nvSpPr>
        <p:spPr bwMode="auto">
          <a:xfrm>
            <a:off x="1874838" y="1458913"/>
            <a:ext cx="5465762" cy="2806700"/>
          </a:xfrm>
          <a:prstGeom prst="rect">
            <a:avLst/>
          </a:prstGeom>
          <a:noFill/>
          <a:ln w="9525">
            <a:noFill/>
            <a:miter lim="800000"/>
            <a:headEnd/>
            <a:tailEnd/>
          </a:ln>
        </p:spPr>
        <p:txBody>
          <a:bodyPr lIns="0" tIns="0" rIns="0" bIns="0">
            <a:spAutoFit/>
          </a:bodyPr>
          <a:lstStyle/>
          <a:p>
            <a:pPr marL="769938" lvl="2" indent="-255588">
              <a:lnSpc>
                <a:spcPct val="95000"/>
              </a:lnSpc>
              <a:buClr>
                <a:srgbClr val="000000"/>
              </a:buClr>
              <a:buSzPct val="80000"/>
              <a:buFont typeface="Courier New" pitchFamily="49" charset="0"/>
              <a:buChar char="o"/>
            </a:pPr>
            <a:r>
              <a:rPr lang="en-US" sz="2400" dirty="0">
                <a:solidFill>
                  <a:srgbClr val="000000"/>
                </a:solidFill>
              </a:rPr>
              <a:t>Multimedia Transmitting Tools</a:t>
            </a:r>
            <a:endParaRPr lang="en-US" dirty="0">
              <a:latin typeface="Calibri" pitchFamily="34" charset="0"/>
            </a:endParaRPr>
          </a:p>
          <a:p>
            <a:pPr marL="769938" lvl="2" indent="-255588">
              <a:lnSpc>
                <a:spcPct val="95000"/>
              </a:lnSpc>
              <a:buClr>
                <a:srgbClr val="000000"/>
              </a:buClr>
              <a:buSzPct val="80000"/>
              <a:buFont typeface="Courier New" pitchFamily="49" charset="0"/>
              <a:buChar char="o"/>
            </a:pPr>
            <a:r>
              <a:rPr lang="en-US" sz="2400" dirty="0">
                <a:solidFill>
                  <a:srgbClr val="000000"/>
                </a:solidFill>
              </a:rPr>
              <a:t>Composing narrative tools (Storify.com, </a:t>
            </a:r>
            <a:r>
              <a:rPr lang="en-US" sz="2400" dirty="0" smtClean="0">
                <a:solidFill>
                  <a:srgbClr val="000000"/>
                </a:solidFill>
              </a:rPr>
              <a:t>paper.li </a:t>
            </a:r>
            <a:r>
              <a:rPr lang="en-US" sz="2400" dirty="0">
                <a:solidFill>
                  <a:srgbClr val="000000"/>
                </a:solidFill>
              </a:rPr>
              <a:t>etc.</a:t>
            </a:r>
            <a:endParaRPr lang="en-US" dirty="0">
              <a:latin typeface="Calibri" pitchFamily="34" charset="0"/>
            </a:endParaRPr>
          </a:p>
          <a:p>
            <a:pPr marL="769938" lvl="2" indent="-255588">
              <a:lnSpc>
                <a:spcPct val="95000"/>
              </a:lnSpc>
              <a:buClr>
                <a:srgbClr val="000000"/>
              </a:buClr>
              <a:buSzPct val="80000"/>
              <a:buFont typeface="Courier New" pitchFamily="49" charset="0"/>
              <a:buChar char="o"/>
            </a:pPr>
            <a:r>
              <a:rPr lang="en-US" sz="2400" dirty="0">
                <a:solidFill>
                  <a:srgbClr val="000000"/>
                </a:solidFill>
              </a:rPr>
              <a:t>Classification Tools (Dropbox.com, Sugar Sync)</a:t>
            </a:r>
            <a:endParaRPr lang="en-US" dirty="0">
              <a:latin typeface="Calibri" pitchFamily="34" charset="0"/>
            </a:endParaRPr>
          </a:p>
          <a:p>
            <a:pPr marL="769938" lvl="2" indent="-255588">
              <a:lnSpc>
                <a:spcPct val="95000"/>
              </a:lnSpc>
              <a:buClr>
                <a:srgbClr val="000000"/>
              </a:buClr>
              <a:buSzPct val="80000"/>
              <a:buFont typeface="Courier New" pitchFamily="49" charset="0"/>
              <a:buChar char="o"/>
            </a:pPr>
            <a:r>
              <a:rPr lang="en-US" sz="2400" dirty="0">
                <a:solidFill>
                  <a:srgbClr val="000000"/>
                </a:solidFill>
              </a:rPr>
              <a:t>Wide Use of the social Networks as a means of transmitting the message</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29058" y="642918"/>
            <a:ext cx="2880320" cy="936104"/>
          </a:xfrm>
        </p:spPr>
        <p:txBody>
          <a:bodyPr/>
          <a:lstStyle/>
          <a:p>
            <a:r>
              <a:rPr lang="en-US" sz="2400" dirty="0" smtClean="0"/>
              <a:t>Available in i pad</a:t>
            </a:r>
            <a:endParaRPr lang="el-GR" sz="2400" dirty="0"/>
          </a:p>
        </p:txBody>
      </p:sp>
      <p:sp>
        <p:nvSpPr>
          <p:cNvPr id="3" name="2 - Θέση περιεχομένου"/>
          <p:cNvSpPr>
            <a:spLocks noGrp="1"/>
          </p:cNvSpPr>
          <p:nvPr>
            <p:ph idx="1"/>
          </p:nvPr>
        </p:nvSpPr>
        <p:spPr/>
        <p:txBody>
          <a:bodyPr>
            <a:normAutofit lnSpcReduction="10000"/>
          </a:bodyPr>
          <a:lstStyle/>
          <a:p>
            <a:endParaRPr lang="en-US" dirty="0" smtClean="0">
              <a:hlinkClick r:id="rId2"/>
            </a:endParaRPr>
          </a:p>
          <a:p>
            <a:endParaRPr lang="en-US" dirty="0" smtClean="0">
              <a:hlinkClick r:id="rId2"/>
            </a:endParaRPr>
          </a:p>
          <a:p>
            <a:endParaRPr lang="en-US" dirty="0" smtClean="0">
              <a:hlinkClick r:id="rId2"/>
            </a:endParaRPr>
          </a:p>
          <a:p>
            <a:endParaRPr lang="en-US" dirty="0" smtClean="0">
              <a:hlinkClick r:id="rId2"/>
            </a:endParaRPr>
          </a:p>
          <a:p>
            <a:pPr algn="ctr">
              <a:buNone/>
            </a:pPr>
            <a:endParaRPr lang="en-US" dirty="0" smtClean="0">
              <a:hlinkClick r:id="rId2"/>
            </a:endParaRPr>
          </a:p>
          <a:p>
            <a:pPr algn="ctr">
              <a:buNone/>
            </a:pPr>
            <a:endParaRPr lang="en-US" dirty="0" smtClean="0">
              <a:hlinkClick r:id="rId2"/>
            </a:endParaRPr>
          </a:p>
          <a:p>
            <a:pPr algn="ctr">
              <a:buNone/>
            </a:pPr>
            <a:endParaRPr lang="en-US" dirty="0" smtClean="0">
              <a:hlinkClick r:id="rId2"/>
            </a:endParaRPr>
          </a:p>
          <a:p>
            <a:pPr algn="ctr">
              <a:buNone/>
            </a:pPr>
            <a:r>
              <a:rPr lang="en-US" sz="2000" dirty="0" smtClean="0">
                <a:hlinkClick r:id="rId2"/>
              </a:rPr>
              <a:t>http://touchingstories.toolprototype.com/</a:t>
            </a:r>
            <a:endParaRPr lang="en-US" sz="2000" dirty="0" smtClean="0"/>
          </a:p>
          <a:p>
            <a:pPr algn="ctr">
              <a:buNone/>
            </a:pPr>
            <a:r>
              <a:rPr lang="en-US" sz="2000" dirty="0" smtClean="0">
                <a:hlinkClick r:id="rId3"/>
              </a:rPr>
              <a:t>http://vimeo.com/17941145</a:t>
            </a:r>
            <a:endParaRPr lang="en-US" sz="2000" dirty="0" smtClean="0"/>
          </a:p>
          <a:p>
            <a:endParaRPr lang="el-GR" dirty="0"/>
          </a:p>
        </p:txBody>
      </p:sp>
      <p:pic>
        <p:nvPicPr>
          <p:cNvPr id="1026" name="Picture 2"/>
          <p:cNvPicPr>
            <a:picLocks noChangeAspect="1" noChangeArrowheads="1"/>
          </p:cNvPicPr>
          <p:nvPr/>
        </p:nvPicPr>
        <p:blipFill>
          <a:blip r:embed="rId4" cstate="print"/>
          <a:srcRect/>
          <a:stretch>
            <a:fillRect/>
          </a:stretch>
        </p:blipFill>
        <p:spPr bwMode="auto">
          <a:xfrm>
            <a:off x="323528" y="260648"/>
            <a:ext cx="2438400" cy="2438400"/>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3071802" y="1643050"/>
            <a:ext cx="4876800" cy="365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p:cNvPicPr>
            <a:picLocks noChangeAspect="1" noChangeArrowheads="1"/>
          </p:cNvPicPr>
          <p:nvPr/>
        </p:nvPicPr>
        <p:blipFill>
          <a:blip r:embed="rId2" cstate="print"/>
          <a:srcRect/>
          <a:stretch>
            <a:fillRect/>
          </a:stretch>
        </p:blipFill>
        <p:spPr bwMode="auto">
          <a:xfrm>
            <a:off x="2339752" y="188640"/>
            <a:ext cx="4070476" cy="1370741"/>
          </a:xfrm>
          <a:prstGeom prst="rect">
            <a:avLst/>
          </a:prstGeom>
          <a:noFill/>
          <a:ln w="9525">
            <a:noFill/>
            <a:miter lim="800000"/>
            <a:headEnd/>
            <a:tailEnd/>
          </a:ln>
        </p:spPr>
      </p:pic>
      <p:pic>
        <p:nvPicPr>
          <p:cNvPr id="193539" name="Picture 3"/>
          <p:cNvPicPr>
            <a:picLocks noGrp="1" noChangeAspect="1" noChangeArrowheads="1"/>
          </p:cNvPicPr>
          <p:nvPr>
            <p:ph idx="1"/>
          </p:nvPr>
        </p:nvPicPr>
        <p:blipFill>
          <a:blip r:embed="rId3" cstate="print"/>
          <a:srcRect/>
          <a:stretch>
            <a:fillRect/>
          </a:stretch>
        </p:blipFill>
        <p:spPr bwMode="auto">
          <a:xfrm>
            <a:off x="323528" y="1556792"/>
            <a:ext cx="5219618" cy="4198615"/>
          </a:xfrm>
          <a:prstGeom prst="rect">
            <a:avLst/>
          </a:prstGeom>
          <a:noFill/>
          <a:ln w="9525">
            <a:noFill/>
            <a:miter lim="800000"/>
            <a:headEnd/>
            <a:tailEnd/>
          </a:ln>
        </p:spPr>
      </p:pic>
      <p:sp>
        <p:nvSpPr>
          <p:cNvPr id="6" name="5 - TextBox"/>
          <p:cNvSpPr txBox="1"/>
          <p:nvPr/>
        </p:nvSpPr>
        <p:spPr>
          <a:xfrm>
            <a:off x="5508104" y="3212976"/>
            <a:ext cx="2952328" cy="1200329"/>
          </a:xfrm>
          <a:prstGeom prst="rect">
            <a:avLst/>
          </a:prstGeom>
          <a:noFill/>
        </p:spPr>
        <p:txBody>
          <a:bodyPr wrap="square" rtlCol="0">
            <a:spAutoFit/>
          </a:bodyPr>
          <a:lstStyle/>
          <a:p>
            <a:pPr algn="ctr"/>
            <a:r>
              <a:rPr lang="en-US" dirty="0" smtClean="0"/>
              <a:t>Publish Twitter, Facebook, Google+ or any web content into an online newspaper.</a:t>
            </a:r>
            <a:endParaRPr lang="el-GR" dirty="0"/>
          </a:p>
        </p:txBody>
      </p:sp>
      <p:sp>
        <p:nvSpPr>
          <p:cNvPr id="5" name="Rectangle 4"/>
          <p:cNvSpPr/>
          <p:nvPr/>
        </p:nvSpPr>
        <p:spPr>
          <a:xfrm>
            <a:off x="6372200" y="4797152"/>
            <a:ext cx="1569725" cy="646331"/>
          </a:xfrm>
          <a:prstGeom prst="rect">
            <a:avLst/>
          </a:prstGeom>
        </p:spPr>
        <p:txBody>
          <a:bodyPr wrap="none">
            <a:spAutoFit/>
          </a:bodyPr>
          <a:lstStyle/>
          <a:p>
            <a:r>
              <a:rPr lang="en-GB" dirty="0" smtClean="0">
                <a:hlinkClick r:id="rId4"/>
              </a:rPr>
              <a:t>http://paper.li/</a:t>
            </a:r>
            <a:endParaRPr lang="en-GB" dirty="0" smtClean="0"/>
          </a:p>
          <a:p>
            <a:endParaRPr lang="en-GB"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4"/>
          <p:cNvSpPr txBox="1">
            <a:spLocks noChangeArrowheads="1"/>
          </p:cNvSpPr>
          <p:nvPr/>
        </p:nvSpPr>
        <p:spPr bwMode="auto">
          <a:xfrm>
            <a:off x="1136650" y="279400"/>
            <a:ext cx="7251700" cy="473075"/>
          </a:xfrm>
          <a:prstGeom prst="rect">
            <a:avLst/>
          </a:prstGeom>
          <a:noFill/>
          <a:ln w="9525">
            <a:noFill/>
            <a:miter lim="800000"/>
            <a:headEnd/>
            <a:tailEnd/>
          </a:ln>
        </p:spPr>
        <p:txBody>
          <a:bodyPr lIns="0" tIns="0" rIns="0" bIns="0" anchor="ctr">
            <a:spAutoFit/>
          </a:bodyPr>
          <a:lstStyle/>
          <a:p>
            <a:pPr algn="ctr">
              <a:lnSpc>
                <a:spcPct val="95000"/>
              </a:lnSpc>
            </a:pPr>
            <a:r>
              <a:rPr lang="en-US" sz="3200" dirty="0">
                <a:solidFill>
                  <a:srgbClr val="000000"/>
                </a:solidFill>
              </a:rPr>
              <a:t>Differences to traditional Journalism</a:t>
            </a:r>
          </a:p>
        </p:txBody>
      </p:sp>
      <p:sp>
        <p:nvSpPr>
          <p:cNvPr id="102403" name="Text Box 5"/>
          <p:cNvSpPr txBox="1">
            <a:spLocks noChangeArrowheads="1"/>
          </p:cNvSpPr>
          <p:nvPr/>
        </p:nvSpPr>
        <p:spPr bwMode="auto">
          <a:xfrm>
            <a:off x="1308100" y="3932238"/>
            <a:ext cx="6364288" cy="701675"/>
          </a:xfrm>
          <a:prstGeom prst="rect">
            <a:avLst/>
          </a:prstGeom>
          <a:noFill/>
          <a:ln w="9525">
            <a:noFill/>
            <a:miter lim="800000"/>
            <a:headEnd/>
            <a:tailEnd/>
          </a:ln>
        </p:spPr>
        <p:txBody>
          <a:bodyPr lIns="0" tIns="0" rIns="0" bIns="0">
            <a:spAutoFit/>
          </a:bodyPr>
          <a:lstStyle/>
          <a:p>
            <a:pPr lvl="1" indent="-306388">
              <a:lnSpc>
                <a:spcPct val="95000"/>
              </a:lnSpc>
              <a:buClr>
                <a:srgbClr val="000000"/>
              </a:buClr>
              <a:buSzPct val="100000"/>
              <a:buFontTx/>
              <a:buChar char="•"/>
            </a:pPr>
            <a:r>
              <a:rPr lang="en-US" sz="2400" dirty="0">
                <a:solidFill>
                  <a:srgbClr val="000000"/>
                </a:solidFill>
              </a:rPr>
              <a:t>The </a:t>
            </a:r>
            <a:r>
              <a:rPr lang="en-US" sz="2400" b="1" dirty="0">
                <a:solidFill>
                  <a:srgbClr val="000000"/>
                </a:solidFill>
              </a:rPr>
              <a:t>journalist </a:t>
            </a:r>
            <a:r>
              <a:rPr lang="en-US" sz="2400" dirty="0">
                <a:solidFill>
                  <a:srgbClr val="000000"/>
                </a:solidFill>
              </a:rPr>
              <a:t>is not the spotlight of the narrative and he is not the only transmitter</a:t>
            </a:r>
          </a:p>
        </p:txBody>
      </p:sp>
      <p:pic>
        <p:nvPicPr>
          <p:cNvPr id="102404" name="Picture 6"/>
          <p:cNvPicPr>
            <a:picLocks noChangeAspect="1" noChangeArrowheads="1"/>
          </p:cNvPicPr>
          <p:nvPr/>
        </p:nvPicPr>
        <p:blipFill>
          <a:blip r:embed="rId2" cstate="print"/>
          <a:srcRect/>
          <a:stretch>
            <a:fillRect/>
          </a:stretch>
        </p:blipFill>
        <p:spPr bwMode="auto">
          <a:xfrm>
            <a:off x="2274888" y="1189038"/>
            <a:ext cx="4391025" cy="2665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4"/>
          <p:cNvSpPr txBox="1">
            <a:spLocks noChangeArrowheads="1"/>
          </p:cNvSpPr>
          <p:nvPr/>
        </p:nvSpPr>
        <p:spPr bwMode="auto">
          <a:xfrm>
            <a:off x="1136650" y="279400"/>
            <a:ext cx="7251700" cy="473075"/>
          </a:xfrm>
          <a:prstGeom prst="rect">
            <a:avLst/>
          </a:prstGeom>
          <a:noFill/>
          <a:ln w="9525">
            <a:noFill/>
            <a:miter lim="800000"/>
            <a:headEnd/>
            <a:tailEnd/>
          </a:ln>
        </p:spPr>
        <p:txBody>
          <a:bodyPr lIns="0" tIns="0" rIns="0" bIns="0" anchor="ctr">
            <a:spAutoFit/>
          </a:bodyPr>
          <a:lstStyle/>
          <a:p>
            <a:pPr algn="ctr">
              <a:lnSpc>
                <a:spcPct val="95000"/>
              </a:lnSpc>
            </a:pPr>
            <a:r>
              <a:rPr lang="en-US" sz="3200" dirty="0">
                <a:solidFill>
                  <a:srgbClr val="000000"/>
                </a:solidFill>
              </a:rPr>
              <a:t>Differences to traditional Journalism</a:t>
            </a:r>
          </a:p>
        </p:txBody>
      </p:sp>
      <p:sp>
        <p:nvSpPr>
          <p:cNvPr id="103427" name="Text Box 5"/>
          <p:cNvSpPr txBox="1">
            <a:spLocks noChangeArrowheads="1"/>
          </p:cNvSpPr>
          <p:nvPr/>
        </p:nvSpPr>
        <p:spPr bwMode="auto">
          <a:xfrm>
            <a:off x="1320800" y="2651125"/>
            <a:ext cx="6292850" cy="1066800"/>
          </a:xfrm>
          <a:prstGeom prst="rect">
            <a:avLst/>
          </a:prstGeom>
          <a:noFill/>
          <a:ln w="9525">
            <a:noFill/>
            <a:miter lim="800000"/>
            <a:headEnd/>
            <a:tailEnd/>
          </a:ln>
        </p:spPr>
        <p:txBody>
          <a:bodyPr lIns="0" tIns="0" rIns="0" bIns="0">
            <a:spAutoFit/>
          </a:bodyPr>
          <a:lstStyle/>
          <a:p>
            <a:pPr lvl="1" indent="-306388">
              <a:lnSpc>
                <a:spcPct val="95000"/>
              </a:lnSpc>
              <a:buClr>
                <a:srgbClr val="000000"/>
              </a:buClr>
              <a:buSzPct val="100000"/>
              <a:buFontTx/>
              <a:buChar char="•"/>
            </a:pPr>
            <a:r>
              <a:rPr lang="en-US" sz="2400" dirty="0">
                <a:solidFill>
                  <a:srgbClr val="000000"/>
                </a:solidFill>
              </a:rPr>
              <a:t>The content Sources are both traditional and digital (Traditional sources are enriched with digital)</a:t>
            </a: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4"/>
          <p:cNvSpPr txBox="1">
            <a:spLocks noChangeArrowheads="1"/>
          </p:cNvSpPr>
          <p:nvPr/>
        </p:nvSpPr>
        <p:spPr bwMode="auto">
          <a:xfrm>
            <a:off x="1155700" y="450850"/>
            <a:ext cx="7275513" cy="476250"/>
          </a:xfrm>
          <a:prstGeom prst="rect">
            <a:avLst/>
          </a:prstGeom>
          <a:noFill/>
          <a:ln w="9525">
            <a:noFill/>
            <a:miter lim="800000"/>
            <a:headEnd/>
            <a:tailEnd/>
          </a:ln>
        </p:spPr>
        <p:txBody>
          <a:bodyPr lIns="0" tIns="0" rIns="0" bIns="0" anchor="ctr">
            <a:spAutoFit/>
          </a:bodyPr>
          <a:lstStyle/>
          <a:p>
            <a:pPr algn="ctr">
              <a:lnSpc>
                <a:spcPct val="95000"/>
              </a:lnSpc>
            </a:pPr>
            <a:r>
              <a:rPr lang="en-US" sz="3200" dirty="0">
                <a:solidFill>
                  <a:srgbClr val="000000"/>
                </a:solidFill>
              </a:rPr>
              <a:t>The New Media Ecosystem</a:t>
            </a:r>
          </a:p>
        </p:txBody>
      </p:sp>
      <p:pic>
        <p:nvPicPr>
          <p:cNvPr id="104451" name="Picture 5"/>
          <p:cNvPicPr>
            <a:picLocks noChangeAspect="1" noChangeArrowheads="1"/>
          </p:cNvPicPr>
          <p:nvPr/>
        </p:nvPicPr>
        <p:blipFill>
          <a:blip r:embed="rId2" cstate="print"/>
          <a:srcRect/>
          <a:stretch>
            <a:fillRect/>
          </a:stretch>
        </p:blipFill>
        <p:spPr bwMode="auto">
          <a:xfrm>
            <a:off x="2128838" y="1243013"/>
            <a:ext cx="4813300" cy="50085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1"/>
          <p:cNvSpPr>
            <a:spLocks noGrp="1" noChangeArrowheads="1"/>
          </p:cNvSpPr>
          <p:nvPr>
            <p:ph type="title"/>
          </p:nvPr>
        </p:nvSpPr>
        <p:spPr>
          <a:xfrm>
            <a:off x="222250" y="274638"/>
            <a:ext cx="8699500" cy="822325"/>
          </a:xfrm>
        </p:spPr>
        <p:txBody>
          <a:bodyPr lIns="0" tIns="0" rIns="0" bIns="0" anchor="t"/>
          <a:lstStyle/>
          <a:p>
            <a:pPr marL="484188">
              <a:lnSpc>
                <a:spcPct val="95000"/>
              </a:lnSpc>
            </a:pPr>
            <a:r>
              <a:rPr lang="en-US" sz="2600" dirty="0" smtClean="0">
                <a:solidFill>
                  <a:srgbClr val="000000"/>
                </a:solidFill>
                <a:latin typeface="Arial" pitchFamily="34" charset="0"/>
              </a:rPr>
              <a:t>Social media</a:t>
            </a:r>
          </a:p>
        </p:txBody>
      </p:sp>
      <p:sp>
        <p:nvSpPr>
          <p:cNvPr id="105475" name="Rectangle 2"/>
          <p:cNvSpPr>
            <a:spLocks noGrp="1" noChangeArrowheads="1"/>
          </p:cNvSpPr>
          <p:nvPr>
            <p:ph idx="1"/>
          </p:nvPr>
        </p:nvSpPr>
        <p:spPr>
          <a:xfrm>
            <a:off x="325438" y="5578475"/>
            <a:ext cx="8294687" cy="1050925"/>
          </a:xfrm>
        </p:spPr>
        <p:txBody>
          <a:bodyPr lIns="0" tIns="0" rIns="0" bIns="0"/>
          <a:lstStyle/>
          <a:p>
            <a:pPr marL="0" indent="0">
              <a:lnSpc>
                <a:spcPct val="95000"/>
              </a:lnSpc>
              <a:spcBef>
                <a:spcPct val="0"/>
              </a:spcBef>
              <a:buFont typeface="Arial" pitchFamily="34" charset="0"/>
              <a:buNone/>
            </a:pPr>
            <a:r>
              <a:rPr lang="en-US" sz="1900" dirty="0" smtClean="0">
                <a:solidFill>
                  <a:srgbClr val="000000"/>
                </a:solidFill>
                <a:latin typeface="Arial" pitchFamily="34" charset="0"/>
              </a:rPr>
              <a:t>Any online technology or practice that lets us share (content, opinions, insights, experiences, media) and have a conversation about the ideas we care about.</a:t>
            </a:r>
          </a:p>
        </p:txBody>
      </p:sp>
      <p:pic>
        <p:nvPicPr>
          <p:cNvPr id="105476" name="Picture 4"/>
          <p:cNvPicPr>
            <a:picLocks noChangeAspect="1" noChangeArrowheads="1"/>
          </p:cNvPicPr>
          <p:nvPr/>
        </p:nvPicPr>
        <p:blipFill>
          <a:blip r:embed="rId2" cstate="print"/>
          <a:srcRect/>
          <a:stretch>
            <a:fillRect/>
          </a:stretch>
        </p:blipFill>
        <p:spPr bwMode="auto">
          <a:xfrm>
            <a:off x="731838" y="838200"/>
            <a:ext cx="7162800" cy="4667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3 - Θέση περιεχομένου" descr="Isabelle_Huppert.jpg"/>
          <p:cNvPicPr>
            <a:picLocks noGrp="1" noChangeAspect="1"/>
          </p:cNvPicPr>
          <p:nvPr>
            <p:ph idx="1"/>
          </p:nvPr>
        </p:nvPicPr>
        <p:blipFill>
          <a:blip r:embed="rId2" cstate="print"/>
          <a:srcRect/>
          <a:stretch>
            <a:fillRect/>
          </a:stretch>
        </p:blipFill>
        <p:spPr>
          <a:xfrm>
            <a:off x="0" y="0"/>
            <a:ext cx="3995738" cy="5097463"/>
          </a:xfrm>
        </p:spPr>
      </p:pic>
      <p:pic>
        <p:nvPicPr>
          <p:cNvPr id="11267" name="4 - Εικόνα" descr="IH_1.jpg"/>
          <p:cNvPicPr>
            <a:picLocks noChangeAspect="1"/>
          </p:cNvPicPr>
          <p:nvPr/>
        </p:nvPicPr>
        <p:blipFill>
          <a:blip r:embed="rId3" cstate="print"/>
          <a:srcRect/>
          <a:stretch>
            <a:fillRect/>
          </a:stretch>
        </p:blipFill>
        <p:spPr bwMode="auto">
          <a:xfrm>
            <a:off x="2214563" y="3357563"/>
            <a:ext cx="6929437" cy="3276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476672"/>
            <a:ext cx="8229600" cy="1143000"/>
          </a:xfrm>
        </p:spPr>
        <p:txBody>
          <a:bodyPr>
            <a:normAutofit fontScale="90000"/>
          </a:bodyPr>
          <a:lstStyle/>
          <a:p>
            <a:r>
              <a:rPr lang="en-US" dirty="0" smtClean="0"/>
              <a:t/>
            </a:r>
            <a:br>
              <a:rPr lang="en-US" dirty="0" smtClean="0"/>
            </a:br>
            <a:r>
              <a:rPr lang="en-US" dirty="0" smtClean="0"/>
              <a:t/>
            </a:r>
            <a:br>
              <a:rPr lang="en-US" dirty="0" smtClean="0"/>
            </a:br>
            <a:r>
              <a:rPr lang="en-US" dirty="0" smtClean="0"/>
              <a:t/>
            </a:r>
            <a:br>
              <a:rPr lang="en-US" dirty="0" smtClean="0"/>
            </a:br>
            <a:r>
              <a:rPr lang="en-US" dirty="0" smtClean="0"/>
              <a:t>Museum of me (Intel)</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t>
            </a:r>
            <a:endParaRPr lang="el-GR" dirty="0"/>
          </a:p>
        </p:txBody>
      </p:sp>
      <p:sp>
        <p:nvSpPr>
          <p:cNvPr id="3" name="2 - Θέση περιεχομένου"/>
          <p:cNvSpPr>
            <a:spLocks noGrp="1"/>
          </p:cNvSpPr>
          <p:nvPr>
            <p:ph idx="1"/>
          </p:nvPr>
        </p:nvSpPr>
        <p:spPr/>
        <p:txBody>
          <a:bodyPr/>
          <a:lstStyle/>
          <a:p>
            <a:pPr algn="ctr">
              <a:buNone/>
            </a:pPr>
            <a:r>
              <a:rPr lang="en-US" sz="2000" dirty="0" smtClean="0">
                <a:hlinkClick r:id="rId2"/>
              </a:rPr>
              <a:t>http://www.youtube.com/watch?v=qfd54nYPhXk</a:t>
            </a:r>
            <a:endParaRPr lang="en-US" sz="2000" dirty="0" smtClean="0"/>
          </a:p>
          <a:p>
            <a:pPr algn="ctr">
              <a:buNone/>
            </a:pPr>
            <a:endParaRPr lang="el-GR" dirty="0"/>
          </a:p>
        </p:txBody>
      </p:sp>
      <p:pic>
        <p:nvPicPr>
          <p:cNvPr id="4" name="3 - Εικόνα" descr="museum-of-me-41.jpg"/>
          <p:cNvPicPr>
            <a:picLocks noChangeAspect="1"/>
          </p:cNvPicPr>
          <p:nvPr/>
        </p:nvPicPr>
        <p:blipFill>
          <a:blip r:embed="rId3" cstate="print"/>
          <a:stretch>
            <a:fillRect/>
          </a:stretch>
        </p:blipFill>
        <p:spPr>
          <a:xfrm>
            <a:off x="251520" y="2132856"/>
            <a:ext cx="4341205" cy="2658988"/>
          </a:xfrm>
          <a:prstGeom prst="rect">
            <a:avLst/>
          </a:prstGeom>
          <a:ln>
            <a:noFill/>
          </a:ln>
          <a:effectLst>
            <a:outerShdw blurRad="292100" dist="139700" dir="2700000" algn="tl" rotWithShape="0">
              <a:srgbClr val="333333">
                <a:alpha val="65000"/>
              </a:srgbClr>
            </a:outerShdw>
          </a:effectLst>
        </p:spPr>
      </p:pic>
      <p:pic>
        <p:nvPicPr>
          <p:cNvPr id="5" name="4 - Εικόνα" descr="Intel-Museum-of-Me.jpg"/>
          <p:cNvPicPr>
            <a:picLocks noChangeAspect="1"/>
          </p:cNvPicPr>
          <p:nvPr/>
        </p:nvPicPr>
        <p:blipFill>
          <a:blip r:embed="rId4" cstate="print"/>
          <a:stretch>
            <a:fillRect/>
          </a:stretch>
        </p:blipFill>
        <p:spPr>
          <a:xfrm>
            <a:off x="3923928" y="3861048"/>
            <a:ext cx="4565747" cy="237626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
          <p:cNvSpPr>
            <a:spLocks noGrp="1" noChangeArrowheads="1"/>
          </p:cNvSpPr>
          <p:nvPr>
            <p:ph type="title"/>
          </p:nvPr>
        </p:nvSpPr>
        <p:spPr>
          <a:xfrm>
            <a:off x="222250" y="274638"/>
            <a:ext cx="8699500" cy="822325"/>
          </a:xfrm>
        </p:spPr>
        <p:txBody>
          <a:bodyPr lIns="0" tIns="0" rIns="0" bIns="0" anchor="t"/>
          <a:lstStyle/>
          <a:p>
            <a:pPr marL="484188">
              <a:lnSpc>
                <a:spcPct val="95000"/>
              </a:lnSpc>
            </a:pPr>
            <a:r>
              <a:rPr lang="en-US" sz="3900" dirty="0" smtClean="0">
                <a:solidFill>
                  <a:srgbClr val="000000"/>
                </a:solidFill>
                <a:latin typeface="Arial" pitchFamily="34" charset="0"/>
              </a:rPr>
              <a:t>Social Media for Journalism is...</a:t>
            </a:r>
          </a:p>
        </p:txBody>
      </p:sp>
      <p:sp>
        <p:nvSpPr>
          <p:cNvPr id="106499" name="Rectangle 2"/>
          <p:cNvSpPr>
            <a:spLocks noGrp="1" noChangeArrowheads="1"/>
          </p:cNvSpPr>
          <p:nvPr>
            <p:ph idx="1"/>
          </p:nvPr>
        </p:nvSpPr>
        <p:spPr>
          <a:xfrm>
            <a:off x="1593850" y="5303838"/>
            <a:ext cx="5921375" cy="1085850"/>
          </a:xfrm>
        </p:spPr>
        <p:txBody>
          <a:bodyPr lIns="0" tIns="0" rIns="0" bIns="0"/>
          <a:lstStyle/>
          <a:p>
            <a:pPr marL="0" indent="0" algn="ctr">
              <a:lnSpc>
                <a:spcPct val="95000"/>
              </a:lnSpc>
              <a:spcBef>
                <a:spcPct val="0"/>
              </a:spcBef>
              <a:buFont typeface="Arial" pitchFamily="34" charset="0"/>
              <a:buNone/>
            </a:pPr>
            <a:r>
              <a:rPr lang="en-US" sz="2400" dirty="0" smtClean="0">
                <a:solidFill>
                  <a:srgbClr val="000000"/>
                </a:solidFill>
                <a:latin typeface="Arial" pitchFamily="34" charset="0"/>
              </a:rPr>
              <a:t>...A Content Farm!!!</a:t>
            </a:r>
          </a:p>
        </p:txBody>
      </p:sp>
      <p:pic>
        <p:nvPicPr>
          <p:cNvPr id="106500" name="Picture 4"/>
          <p:cNvPicPr>
            <a:picLocks noChangeAspect="1" noChangeArrowheads="1"/>
          </p:cNvPicPr>
          <p:nvPr/>
        </p:nvPicPr>
        <p:blipFill>
          <a:blip r:embed="rId2" cstate="print"/>
          <a:srcRect/>
          <a:stretch>
            <a:fillRect/>
          </a:stretch>
        </p:blipFill>
        <p:spPr bwMode="auto">
          <a:xfrm>
            <a:off x="1463675" y="1096963"/>
            <a:ext cx="6116638" cy="36528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1"/>
          <p:cNvSpPr>
            <a:spLocks noGrp="1" noChangeArrowheads="1"/>
          </p:cNvSpPr>
          <p:nvPr>
            <p:ph type="title"/>
          </p:nvPr>
        </p:nvSpPr>
        <p:spPr>
          <a:xfrm>
            <a:off x="222250" y="274638"/>
            <a:ext cx="8699500" cy="822325"/>
          </a:xfrm>
        </p:spPr>
        <p:txBody>
          <a:bodyPr lIns="0" tIns="0" rIns="0" bIns="0" anchor="t"/>
          <a:lstStyle/>
          <a:p>
            <a:pPr marL="484188">
              <a:lnSpc>
                <a:spcPct val="95000"/>
              </a:lnSpc>
            </a:pPr>
            <a:r>
              <a:rPr lang="en-US" sz="3900" dirty="0" smtClean="0">
                <a:solidFill>
                  <a:srgbClr val="000000"/>
                </a:solidFill>
                <a:latin typeface="Arial" pitchFamily="34" charset="0"/>
              </a:rPr>
              <a:t>Social Media and News</a:t>
            </a:r>
          </a:p>
        </p:txBody>
      </p:sp>
      <p:sp>
        <p:nvSpPr>
          <p:cNvPr id="31747" name="Rectangle 2"/>
          <p:cNvSpPr>
            <a:spLocks noGrp="1" noChangeArrowheads="1"/>
          </p:cNvSpPr>
          <p:nvPr>
            <p:ph idx="1"/>
          </p:nvPr>
        </p:nvSpPr>
        <p:spPr>
          <a:xfrm>
            <a:off x="1212850" y="1612900"/>
            <a:ext cx="6430963" cy="3106738"/>
          </a:xfrm>
        </p:spPr>
        <p:txBody>
          <a:bodyPr lIns="0" tIns="0" rIns="0" bIns="0" rtlCol="0">
            <a:normAutofit lnSpcReduction="10000"/>
          </a:bodyPr>
          <a:lstStyle/>
          <a:p>
            <a:pPr marL="0" indent="0" fontAlgn="auto">
              <a:lnSpc>
                <a:spcPct val="95000"/>
              </a:lnSpc>
              <a:spcBef>
                <a:spcPct val="0"/>
              </a:spcBef>
              <a:spcAft>
                <a:spcPts val="0"/>
              </a:spcAft>
              <a:buFont typeface="Arial" pitchFamily="34" charset="0"/>
              <a:buNone/>
              <a:defRPr/>
            </a:pPr>
            <a:endParaRPr lang="en-US" sz="2400" dirty="0">
              <a:solidFill>
                <a:srgbClr val="000000"/>
              </a:solidFill>
              <a:latin typeface="Arial" pitchFamily="34" charset="0"/>
            </a:endParaRPr>
          </a:p>
          <a:p>
            <a:pPr marL="0" indent="0" fontAlgn="auto">
              <a:lnSpc>
                <a:spcPct val="95000"/>
              </a:lnSpc>
              <a:spcBef>
                <a:spcPct val="0"/>
              </a:spcBef>
              <a:spcAft>
                <a:spcPts val="0"/>
              </a:spcAft>
              <a:buFont typeface="Arial" pitchFamily="34" charset="0"/>
              <a:buNone/>
              <a:defRPr/>
            </a:pPr>
            <a:endParaRPr lang="en-US" sz="2400" dirty="0">
              <a:solidFill>
                <a:srgbClr val="000000"/>
              </a:solidFill>
              <a:latin typeface="Arial" pitchFamily="34" charset="0"/>
            </a:endParaRPr>
          </a:p>
          <a:p>
            <a:pPr marL="410052" lvl="1" indent="-307182" fontAlgn="auto">
              <a:lnSpc>
                <a:spcPct val="95000"/>
              </a:lnSpc>
              <a:spcBef>
                <a:spcPct val="0"/>
              </a:spcBef>
              <a:spcAft>
                <a:spcPts val="0"/>
              </a:spcAft>
              <a:buClr>
                <a:srgbClr val="000000"/>
              </a:buClr>
              <a:buFontTx/>
              <a:buChar char="•"/>
              <a:defRPr/>
            </a:pPr>
            <a:r>
              <a:rPr lang="en-US" dirty="0" smtClean="0">
                <a:solidFill>
                  <a:srgbClr val="000000"/>
                </a:solidFill>
                <a:latin typeface="Arial" pitchFamily="34" charset="0"/>
              </a:rPr>
              <a:t>Social media are disrupting traditional News Media models.</a:t>
            </a:r>
            <a:endParaRPr lang="en-US" dirty="0" smtClean="0"/>
          </a:p>
          <a:p>
            <a:pPr marL="410052" lvl="1" indent="-307182" fontAlgn="auto">
              <a:lnSpc>
                <a:spcPct val="95000"/>
              </a:lnSpc>
              <a:spcBef>
                <a:spcPct val="0"/>
              </a:spcBef>
              <a:spcAft>
                <a:spcPts val="0"/>
              </a:spcAft>
              <a:buClr>
                <a:srgbClr val="000000"/>
              </a:buClr>
              <a:buFontTx/>
              <a:buChar char="•"/>
              <a:defRPr/>
            </a:pPr>
            <a:r>
              <a:rPr lang="en-US" dirty="0" smtClean="0">
                <a:solidFill>
                  <a:srgbClr val="000000"/>
                </a:solidFill>
                <a:latin typeface="Arial" pitchFamily="34" charset="0"/>
              </a:rPr>
              <a:t>Internet and social media have changed balance of power between people and Old Media Journalism.</a:t>
            </a:r>
            <a:endParaRPr lang="en-US" dirty="0" smtClean="0"/>
          </a:p>
          <a:p>
            <a:pPr marL="410052" lvl="1" indent="-307182" fontAlgn="auto">
              <a:lnSpc>
                <a:spcPct val="95000"/>
              </a:lnSpc>
              <a:spcBef>
                <a:spcPct val="0"/>
              </a:spcBef>
              <a:spcAft>
                <a:spcPts val="0"/>
              </a:spcAft>
              <a:buClr>
                <a:srgbClr val="000000"/>
              </a:buClr>
              <a:buFontTx/>
              <a:buChar char="•"/>
              <a:defRPr/>
            </a:pPr>
            <a:r>
              <a:rPr lang="en-US" dirty="0" smtClean="0">
                <a:solidFill>
                  <a:srgbClr val="000000"/>
                </a:solidFill>
                <a:latin typeface="Arial" pitchFamily="34" charset="0"/>
              </a:rPr>
              <a:t>Social Media changed Storytelling!!!</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n-US" dirty="0" smtClean="0"/>
              <a:t/>
            </a:r>
            <a:br>
              <a:rPr lang="en-US" dirty="0" smtClean="0"/>
            </a:br>
            <a:endParaRPr lang="el-GR" dirty="0"/>
          </a:p>
        </p:txBody>
      </p:sp>
      <p:sp>
        <p:nvSpPr>
          <p:cNvPr id="3" name="2 - Θέση περιεχομένου"/>
          <p:cNvSpPr>
            <a:spLocks noGrp="1"/>
          </p:cNvSpPr>
          <p:nvPr>
            <p:ph idx="1"/>
          </p:nvPr>
        </p:nvSpPr>
        <p:spPr>
          <a:xfrm>
            <a:off x="914400" y="1628800"/>
            <a:ext cx="8229600" cy="4525963"/>
          </a:xfrm>
        </p:spPr>
        <p:txBody>
          <a:bodyPr>
            <a:normAutofit/>
          </a:bodyPr>
          <a:lstStyle/>
          <a:p>
            <a:pPr>
              <a:buNone/>
            </a:pPr>
            <a:endParaRPr lang="en-US" sz="2400" dirty="0" smtClean="0">
              <a:hlinkClick r:id="rId2"/>
            </a:endParaRPr>
          </a:p>
          <a:p>
            <a:pPr>
              <a:buNone/>
            </a:pPr>
            <a:endParaRPr lang="en-US" sz="2400" dirty="0" smtClean="0">
              <a:hlinkClick r:id="rId2"/>
            </a:endParaRPr>
          </a:p>
          <a:p>
            <a:pPr algn="ctr">
              <a:buNone/>
            </a:pPr>
            <a:r>
              <a:rPr lang="en-US" sz="2400" dirty="0" smtClean="0">
                <a:hlinkClick r:id="rId2"/>
              </a:rPr>
              <a:t>http://stories.twitter.com/</a:t>
            </a:r>
            <a:endParaRPr lang="en-US" sz="2400" dirty="0" smtClean="0"/>
          </a:p>
          <a:p>
            <a:pPr>
              <a:buNone/>
            </a:pPr>
            <a:endParaRPr lang="en-US" dirty="0" smtClean="0">
              <a:hlinkClick r:id="rId3"/>
            </a:endParaRPr>
          </a:p>
          <a:p>
            <a:pPr algn="ctr">
              <a:buNone/>
            </a:pPr>
            <a:endParaRPr lang="en-US" sz="1400" dirty="0" smtClean="0">
              <a:hlinkClick r:id="rId3"/>
            </a:endParaRPr>
          </a:p>
          <a:p>
            <a:pPr algn="ctr">
              <a:buNone/>
            </a:pPr>
            <a:endParaRPr lang="en-US" sz="1400" dirty="0" smtClean="0">
              <a:hlinkClick r:id="rId3"/>
            </a:endParaRPr>
          </a:p>
          <a:p>
            <a:pPr>
              <a:buNone/>
            </a:pPr>
            <a:r>
              <a:rPr lang="en-US" sz="1600" dirty="0" smtClean="0">
                <a:hlinkClick r:id="rId4"/>
              </a:rPr>
              <a:t> http://stories.twitter.com/en/myra_mcentire.html</a:t>
            </a:r>
            <a:endParaRPr lang="en-US" sz="1600" dirty="0" smtClean="0">
              <a:hlinkClick r:id="rId3"/>
            </a:endParaRPr>
          </a:p>
          <a:p>
            <a:pPr>
              <a:buNone/>
            </a:pPr>
            <a:endParaRPr lang="en-US" dirty="0" smtClean="0">
              <a:hlinkClick r:id="rId3"/>
            </a:endParaRPr>
          </a:p>
          <a:p>
            <a:pPr>
              <a:buNone/>
            </a:pPr>
            <a:endParaRPr lang="en-US" sz="1400" dirty="0" smtClean="0">
              <a:hlinkClick r:id="rId3"/>
            </a:endParaRPr>
          </a:p>
          <a:p>
            <a:pPr>
              <a:buNone/>
            </a:pPr>
            <a:endParaRPr lang="en-US" sz="1400" dirty="0" smtClean="0">
              <a:hlinkClick r:id="rId3"/>
            </a:endParaRPr>
          </a:p>
          <a:p>
            <a:pPr>
              <a:buNone/>
            </a:pPr>
            <a:endParaRPr lang="en-US" sz="1400" dirty="0" smtClean="0">
              <a:hlinkClick r:id="rId3"/>
            </a:endParaRPr>
          </a:p>
          <a:p>
            <a:pPr algn="ctr">
              <a:buNone/>
            </a:pPr>
            <a:r>
              <a:rPr lang="en-US" sz="1400" dirty="0" smtClean="0">
                <a:hlinkClick r:id="rId3"/>
              </a:rPr>
              <a:t>http://stories.twitter.com/en/huseyin_cakir.html</a:t>
            </a:r>
            <a:r>
              <a:rPr lang="en-US" sz="1400" dirty="0" smtClean="0"/>
              <a:t> </a:t>
            </a:r>
          </a:p>
          <a:p>
            <a:endParaRPr lang="el-GR" dirty="0"/>
          </a:p>
        </p:txBody>
      </p:sp>
      <p:sp>
        <p:nvSpPr>
          <p:cNvPr id="4" name="3 - TextBox"/>
          <p:cNvSpPr txBox="1"/>
          <p:nvPr/>
        </p:nvSpPr>
        <p:spPr>
          <a:xfrm>
            <a:off x="395536" y="4509120"/>
            <a:ext cx="5688632" cy="1046440"/>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b="1" dirty="0" smtClean="0"/>
              <a:t>HÜSEYIN  ÇAKIR</a:t>
            </a:r>
          </a:p>
          <a:p>
            <a:r>
              <a:rPr lang="en-US" sz="2000" dirty="0" smtClean="0"/>
              <a:t>heated his dorm room with a Tweet</a:t>
            </a:r>
          </a:p>
          <a:p>
            <a:endParaRPr lang="el-GR" sz="2400" dirty="0"/>
          </a:p>
        </p:txBody>
      </p:sp>
      <p:sp>
        <p:nvSpPr>
          <p:cNvPr id="5" name="4 - TextBox"/>
          <p:cNvSpPr txBox="1"/>
          <p:nvPr/>
        </p:nvSpPr>
        <p:spPr>
          <a:xfrm>
            <a:off x="395536" y="3140968"/>
            <a:ext cx="5533786" cy="70788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000" cap="all" dirty="0" smtClean="0"/>
              <a:t>MYRA MCENTIRE </a:t>
            </a:r>
          </a:p>
          <a:p>
            <a:r>
              <a:rPr lang="en-US" sz="2000" dirty="0" smtClean="0"/>
              <a:t>wrote a book and landed a movie deal.</a:t>
            </a:r>
            <a:endParaRPr lang="en-US" sz="2000" dirty="0"/>
          </a:p>
        </p:txBody>
      </p:sp>
      <p:pic>
        <p:nvPicPr>
          <p:cNvPr id="194563" name="Picture 3"/>
          <p:cNvPicPr>
            <a:picLocks noChangeAspect="1" noChangeArrowheads="1"/>
          </p:cNvPicPr>
          <p:nvPr/>
        </p:nvPicPr>
        <p:blipFill>
          <a:blip r:embed="rId5" cstate="print"/>
          <a:srcRect/>
          <a:stretch>
            <a:fillRect/>
          </a:stretch>
        </p:blipFill>
        <p:spPr bwMode="auto">
          <a:xfrm>
            <a:off x="3275856" y="188640"/>
            <a:ext cx="3150909" cy="217723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Cowbird</a:t>
            </a:r>
            <a:endParaRPr lang="el-GR" dirty="0"/>
          </a:p>
        </p:txBody>
      </p:sp>
      <p:sp>
        <p:nvSpPr>
          <p:cNvPr id="3" name="Content Placeholder 2"/>
          <p:cNvSpPr>
            <a:spLocks noGrp="1"/>
          </p:cNvSpPr>
          <p:nvPr>
            <p:ph sz="half" idx="1"/>
          </p:nvPr>
        </p:nvSpPr>
        <p:spPr/>
        <p:txBody>
          <a:bodyPr/>
          <a:lstStyle/>
          <a:p>
            <a:pPr algn="ctr">
              <a:buNone/>
            </a:pPr>
            <a:r>
              <a:rPr lang="en-US" sz="2000" dirty="0" smtClean="0">
                <a:hlinkClick r:id="rId2"/>
              </a:rPr>
              <a:t>http://cowbird.com/</a:t>
            </a:r>
            <a:endParaRPr lang="en-US" sz="2000" dirty="0" smtClean="0"/>
          </a:p>
          <a:p>
            <a:endParaRPr lang="el-GR" dirty="0"/>
          </a:p>
        </p:txBody>
      </p:sp>
      <p:sp>
        <p:nvSpPr>
          <p:cNvPr id="5" name="Content Placeholder 4"/>
          <p:cNvSpPr>
            <a:spLocks noGrp="1"/>
          </p:cNvSpPr>
          <p:nvPr>
            <p:ph sz="half" idx="2"/>
          </p:nvPr>
        </p:nvSpPr>
        <p:spPr>
          <a:xfrm>
            <a:off x="5148064" y="1628800"/>
            <a:ext cx="3538736" cy="4497363"/>
          </a:xfrm>
        </p:spPr>
        <p:txBody>
          <a:bodyPr/>
          <a:lstStyle/>
          <a:p>
            <a:pPr algn="ctr">
              <a:buNone/>
            </a:pPr>
            <a:r>
              <a:rPr lang="en-US" dirty="0" smtClean="0"/>
              <a:t>A new emerging storytelling platform</a:t>
            </a:r>
          </a:p>
          <a:p>
            <a:pPr algn="ctr">
              <a:buNone/>
            </a:pPr>
            <a:endParaRPr lang="en-US" dirty="0" smtClean="0"/>
          </a:p>
          <a:p>
            <a:pPr algn="ctr">
              <a:buNone/>
            </a:pPr>
            <a:r>
              <a:rPr lang="en-US" dirty="0" smtClean="0"/>
              <a:t>Focused on deeper and more personal storytelling.</a:t>
            </a:r>
            <a:endParaRPr lang="el-GR" dirty="0"/>
          </a:p>
        </p:txBody>
      </p:sp>
      <p:pic>
        <p:nvPicPr>
          <p:cNvPr id="203778" name="Picture 2" descr="http://www.thedigitalshift.com/wp-content/uploads/2012/01/Cowbird_Occupy450.jpg"/>
          <p:cNvPicPr>
            <a:picLocks noChangeAspect="1" noChangeArrowheads="1"/>
          </p:cNvPicPr>
          <p:nvPr/>
        </p:nvPicPr>
        <p:blipFill>
          <a:blip r:embed="rId3" cstate="print"/>
          <a:srcRect/>
          <a:stretch>
            <a:fillRect/>
          </a:stretch>
        </p:blipFill>
        <p:spPr bwMode="auto">
          <a:xfrm>
            <a:off x="179512" y="2204864"/>
            <a:ext cx="4932169" cy="3299073"/>
          </a:xfrm>
          <a:prstGeom prst="rect">
            <a:avLst/>
          </a:prstGeom>
          <a:noFill/>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1"/>
          <p:cNvSpPr>
            <a:spLocks noGrp="1" noChangeArrowheads="1"/>
          </p:cNvSpPr>
          <p:nvPr>
            <p:ph type="title"/>
          </p:nvPr>
        </p:nvSpPr>
        <p:spPr>
          <a:xfrm>
            <a:off x="222250" y="274638"/>
            <a:ext cx="8699500" cy="822325"/>
          </a:xfrm>
        </p:spPr>
        <p:txBody>
          <a:bodyPr lIns="0" tIns="0" rIns="0" bIns="0" anchor="t"/>
          <a:lstStyle/>
          <a:p>
            <a:pPr>
              <a:lnSpc>
                <a:spcPct val="95000"/>
              </a:lnSpc>
            </a:pPr>
            <a:r>
              <a:rPr lang="en-US" sz="3900" dirty="0" smtClean="0">
                <a:solidFill>
                  <a:srgbClr val="000000"/>
                </a:solidFill>
                <a:latin typeface="Arial" pitchFamily="34" charset="0"/>
              </a:rPr>
              <a:t>Old Journalism - New Journalism</a:t>
            </a:r>
          </a:p>
        </p:txBody>
      </p:sp>
      <p:sp>
        <p:nvSpPr>
          <p:cNvPr id="108547" name="Rectangle 2"/>
          <p:cNvSpPr>
            <a:spLocks noGrp="1" noChangeArrowheads="1"/>
          </p:cNvSpPr>
          <p:nvPr>
            <p:ph sz="half" idx="1"/>
          </p:nvPr>
        </p:nvSpPr>
        <p:spPr>
          <a:xfrm>
            <a:off x="1685925" y="1189038"/>
            <a:ext cx="2911475" cy="4713287"/>
          </a:xfrm>
        </p:spPr>
        <p:txBody>
          <a:bodyPr lIns="0" tIns="0" rIns="0" bIns="0"/>
          <a:lstStyle/>
          <a:p>
            <a:pPr marL="0" indent="0">
              <a:lnSpc>
                <a:spcPct val="95000"/>
              </a:lnSpc>
              <a:spcBef>
                <a:spcPct val="0"/>
              </a:spcBef>
              <a:buFont typeface="Arial" pitchFamily="34" charset="0"/>
              <a:buNone/>
            </a:pPr>
            <a:r>
              <a:rPr lang="en-US" sz="2400" dirty="0" smtClean="0">
                <a:solidFill>
                  <a:srgbClr val="CC0000"/>
                </a:solidFill>
                <a:latin typeface="Arial" pitchFamily="34" charset="0"/>
              </a:rPr>
              <a:t>Lecture</a:t>
            </a:r>
            <a:endParaRPr lang="en-US" dirty="0" smtClean="0"/>
          </a:p>
          <a:p>
            <a:pPr marL="0" indent="0">
              <a:lnSpc>
                <a:spcPct val="95000"/>
              </a:lnSpc>
              <a:spcBef>
                <a:spcPct val="0"/>
              </a:spcBef>
              <a:buFont typeface="Arial" pitchFamily="34" charset="0"/>
              <a:buNone/>
            </a:pPr>
            <a:r>
              <a:rPr lang="en-US" sz="2400" dirty="0" smtClean="0">
                <a:solidFill>
                  <a:srgbClr val="CC0000"/>
                </a:solidFill>
                <a:latin typeface="Arial" pitchFamily="34" charset="0"/>
              </a:rPr>
              <a:t>Passive audience</a:t>
            </a:r>
            <a:endParaRPr lang="en-US" dirty="0" smtClean="0"/>
          </a:p>
          <a:p>
            <a:pPr marL="0" indent="0">
              <a:lnSpc>
                <a:spcPct val="95000"/>
              </a:lnSpc>
              <a:spcBef>
                <a:spcPct val="0"/>
              </a:spcBef>
              <a:buFont typeface="Arial" pitchFamily="34" charset="0"/>
              <a:buNone/>
            </a:pPr>
            <a:r>
              <a:rPr lang="en-US" sz="2400" dirty="0" smtClean="0">
                <a:solidFill>
                  <a:srgbClr val="CC0000"/>
                </a:solidFill>
                <a:latin typeface="Arial" pitchFamily="34" charset="0"/>
              </a:rPr>
              <a:t>One to many</a:t>
            </a:r>
            <a:endParaRPr lang="en-US" dirty="0" smtClean="0"/>
          </a:p>
          <a:p>
            <a:pPr marL="0" indent="0">
              <a:lnSpc>
                <a:spcPct val="95000"/>
              </a:lnSpc>
              <a:spcBef>
                <a:spcPct val="0"/>
              </a:spcBef>
              <a:buFont typeface="Arial" pitchFamily="34" charset="0"/>
              <a:buNone/>
            </a:pPr>
            <a:r>
              <a:rPr lang="en-US" sz="2400" dirty="0" smtClean="0">
                <a:solidFill>
                  <a:srgbClr val="CC0000"/>
                </a:solidFill>
                <a:latin typeface="Arial" pitchFamily="34" charset="0"/>
              </a:rPr>
              <a:t>Autocratic</a:t>
            </a:r>
            <a:endParaRPr lang="en-US" dirty="0" smtClean="0"/>
          </a:p>
          <a:p>
            <a:pPr marL="0" indent="0">
              <a:lnSpc>
                <a:spcPct val="95000"/>
              </a:lnSpc>
              <a:spcBef>
                <a:spcPct val="0"/>
              </a:spcBef>
              <a:buFont typeface="Arial" pitchFamily="34" charset="0"/>
              <a:buNone/>
            </a:pPr>
            <a:r>
              <a:rPr lang="en-US" sz="2400" dirty="0" smtClean="0">
                <a:solidFill>
                  <a:srgbClr val="CC0000"/>
                </a:solidFill>
                <a:latin typeface="Arial" pitchFamily="34" charset="0"/>
              </a:rPr>
              <a:t>Centralized</a:t>
            </a:r>
            <a:endParaRPr lang="en-US" dirty="0" smtClean="0"/>
          </a:p>
          <a:p>
            <a:pPr marL="0" indent="0">
              <a:lnSpc>
                <a:spcPct val="95000"/>
              </a:lnSpc>
              <a:spcBef>
                <a:spcPct val="0"/>
              </a:spcBef>
              <a:buFont typeface="Arial" pitchFamily="34" charset="0"/>
              <a:buNone/>
            </a:pPr>
            <a:r>
              <a:rPr lang="en-US" sz="2400" dirty="0" smtClean="0">
                <a:solidFill>
                  <a:srgbClr val="CC0000"/>
                </a:solidFill>
                <a:latin typeface="Arial" pitchFamily="34" charset="0"/>
              </a:rPr>
              <a:t>Elite professionals</a:t>
            </a:r>
            <a:endParaRPr lang="en-US" dirty="0" smtClean="0"/>
          </a:p>
          <a:p>
            <a:pPr marL="0" indent="0">
              <a:lnSpc>
                <a:spcPct val="95000"/>
              </a:lnSpc>
              <a:spcBef>
                <a:spcPct val="0"/>
              </a:spcBef>
              <a:buFont typeface="Arial" pitchFamily="34" charset="0"/>
              <a:buNone/>
            </a:pPr>
            <a:r>
              <a:rPr lang="en-US" sz="2400" dirty="0" smtClean="0">
                <a:solidFill>
                  <a:srgbClr val="CC0000"/>
                </a:solidFill>
                <a:latin typeface="Arial" pitchFamily="34" charset="0"/>
              </a:rPr>
              <a:t>Exclusive</a:t>
            </a:r>
            <a:endParaRPr lang="en-US" dirty="0" smtClean="0"/>
          </a:p>
          <a:p>
            <a:pPr marL="0" indent="0">
              <a:lnSpc>
                <a:spcPct val="95000"/>
              </a:lnSpc>
              <a:spcBef>
                <a:spcPct val="0"/>
              </a:spcBef>
              <a:buFont typeface="Arial" pitchFamily="34" charset="0"/>
              <a:buNone/>
            </a:pPr>
            <a:r>
              <a:rPr lang="en-US" sz="2400" dirty="0" smtClean="0">
                <a:solidFill>
                  <a:srgbClr val="CC0000"/>
                </a:solidFill>
                <a:latin typeface="Arial" pitchFamily="34" charset="0"/>
              </a:rPr>
              <a:t>Remote voice</a:t>
            </a:r>
            <a:endParaRPr lang="en-US" dirty="0" smtClean="0"/>
          </a:p>
          <a:p>
            <a:pPr marL="0" indent="0">
              <a:lnSpc>
                <a:spcPct val="95000"/>
              </a:lnSpc>
              <a:spcBef>
                <a:spcPct val="0"/>
              </a:spcBef>
              <a:buFont typeface="Arial" pitchFamily="34" charset="0"/>
              <a:buNone/>
            </a:pPr>
            <a:r>
              <a:rPr lang="en-US" sz="2400" dirty="0" smtClean="0">
                <a:solidFill>
                  <a:srgbClr val="CC0000"/>
                </a:solidFill>
                <a:latin typeface="Arial" pitchFamily="34" charset="0"/>
              </a:rPr>
              <a:t>Heavily filtered</a:t>
            </a:r>
          </a:p>
        </p:txBody>
      </p:sp>
      <p:sp>
        <p:nvSpPr>
          <p:cNvPr id="108548" name="Rectangle 3"/>
          <p:cNvSpPr>
            <a:spLocks noGrp="1" noChangeArrowheads="1"/>
          </p:cNvSpPr>
          <p:nvPr>
            <p:ph sz="half" idx="2"/>
          </p:nvPr>
        </p:nvSpPr>
        <p:spPr>
          <a:xfrm>
            <a:off x="4703763" y="1189038"/>
            <a:ext cx="3417887" cy="4852987"/>
          </a:xfrm>
        </p:spPr>
        <p:txBody>
          <a:bodyPr lIns="0" tIns="0" rIns="0" bIns="0"/>
          <a:lstStyle/>
          <a:p>
            <a:pPr marL="0" indent="0">
              <a:lnSpc>
                <a:spcPct val="95000"/>
              </a:lnSpc>
              <a:spcBef>
                <a:spcPct val="0"/>
              </a:spcBef>
              <a:buFont typeface="Arial" pitchFamily="34" charset="0"/>
              <a:buNone/>
            </a:pPr>
            <a:r>
              <a:rPr lang="en-US" sz="2400" dirty="0" smtClean="0">
                <a:solidFill>
                  <a:srgbClr val="134F5C"/>
                </a:solidFill>
                <a:latin typeface="Arial" pitchFamily="34" charset="0"/>
              </a:rPr>
              <a:t>Conversation, participation</a:t>
            </a:r>
            <a:endParaRPr lang="en-US" dirty="0" smtClean="0"/>
          </a:p>
          <a:p>
            <a:pPr marL="0" indent="0">
              <a:lnSpc>
                <a:spcPct val="95000"/>
              </a:lnSpc>
              <a:spcBef>
                <a:spcPct val="0"/>
              </a:spcBef>
              <a:buFont typeface="Arial" pitchFamily="34" charset="0"/>
              <a:buNone/>
            </a:pPr>
            <a:r>
              <a:rPr lang="en-US" sz="2400" dirty="0" smtClean="0">
                <a:solidFill>
                  <a:srgbClr val="134F5C"/>
                </a:solidFill>
                <a:latin typeface="Arial" pitchFamily="34" charset="0"/>
              </a:rPr>
              <a:t>Empowered users</a:t>
            </a:r>
            <a:endParaRPr lang="en-US" dirty="0" smtClean="0"/>
          </a:p>
          <a:p>
            <a:pPr marL="0" indent="0">
              <a:lnSpc>
                <a:spcPct val="95000"/>
              </a:lnSpc>
              <a:spcBef>
                <a:spcPct val="0"/>
              </a:spcBef>
              <a:buFont typeface="Arial" pitchFamily="34" charset="0"/>
              <a:buNone/>
            </a:pPr>
            <a:r>
              <a:rPr lang="en-US" sz="2400" dirty="0" smtClean="0">
                <a:solidFill>
                  <a:srgbClr val="134F5C"/>
                </a:solidFill>
                <a:latin typeface="Arial" pitchFamily="34" charset="0"/>
              </a:rPr>
              <a:t>Many to many</a:t>
            </a:r>
            <a:endParaRPr lang="en-US" dirty="0" smtClean="0"/>
          </a:p>
          <a:p>
            <a:pPr marL="0" indent="0">
              <a:lnSpc>
                <a:spcPct val="95000"/>
              </a:lnSpc>
              <a:spcBef>
                <a:spcPct val="0"/>
              </a:spcBef>
              <a:buFont typeface="Arial" pitchFamily="34" charset="0"/>
              <a:buNone/>
            </a:pPr>
            <a:r>
              <a:rPr lang="en-US" sz="2400" dirty="0" smtClean="0">
                <a:solidFill>
                  <a:srgbClr val="134F5C"/>
                </a:solidFill>
                <a:latin typeface="Arial" pitchFamily="34" charset="0"/>
              </a:rPr>
              <a:t>Democratic, collaborative</a:t>
            </a:r>
            <a:endParaRPr lang="en-US" dirty="0" smtClean="0"/>
          </a:p>
          <a:p>
            <a:pPr marL="0" indent="0">
              <a:lnSpc>
                <a:spcPct val="95000"/>
              </a:lnSpc>
              <a:spcBef>
                <a:spcPct val="0"/>
              </a:spcBef>
              <a:buFont typeface="Arial" pitchFamily="34" charset="0"/>
              <a:buNone/>
            </a:pPr>
            <a:r>
              <a:rPr lang="en-US" sz="2400" dirty="0" smtClean="0">
                <a:solidFill>
                  <a:srgbClr val="134F5C"/>
                </a:solidFill>
                <a:latin typeface="Arial" pitchFamily="34" charset="0"/>
              </a:rPr>
              <a:t>Distributed</a:t>
            </a:r>
            <a:endParaRPr lang="en-US" dirty="0" smtClean="0"/>
          </a:p>
          <a:p>
            <a:pPr marL="0" indent="0">
              <a:lnSpc>
                <a:spcPct val="95000"/>
              </a:lnSpc>
              <a:spcBef>
                <a:spcPct val="0"/>
              </a:spcBef>
              <a:buFont typeface="Arial" pitchFamily="34" charset="0"/>
              <a:buNone/>
            </a:pPr>
            <a:r>
              <a:rPr lang="en-US" sz="2400" dirty="0" smtClean="0">
                <a:solidFill>
                  <a:srgbClr val="134F5C"/>
                </a:solidFill>
                <a:latin typeface="Arial" pitchFamily="34" charset="0"/>
              </a:rPr>
              <a:t>Grassroots</a:t>
            </a:r>
            <a:endParaRPr lang="en-US" dirty="0" smtClean="0"/>
          </a:p>
          <a:p>
            <a:pPr marL="0" indent="0">
              <a:lnSpc>
                <a:spcPct val="95000"/>
              </a:lnSpc>
              <a:spcBef>
                <a:spcPct val="0"/>
              </a:spcBef>
              <a:buFont typeface="Arial" pitchFamily="34" charset="0"/>
              <a:buNone/>
            </a:pPr>
            <a:r>
              <a:rPr lang="en-US" sz="2400" dirty="0" smtClean="0">
                <a:solidFill>
                  <a:srgbClr val="134F5C"/>
                </a:solidFill>
                <a:latin typeface="Arial" pitchFamily="34" charset="0"/>
              </a:rPr>
              <a:t>Personal voice</a:t>
            </a:r>
            <a:endParaRPr lang="en-US" dirty="0" smtClean="0"/>
          </a:p>
          <a:p>
            <a:pPr marL="0" indent="0">
              <a:lnSpc>
                <a:spcPct val="95000"/>
              </a:lnSpc>
              <a:spcBef>
                <a:spcPct val="0"/>
              </a:spcBef>
              <a:buFont typeface="Arial" pitchFamily="34" charset="0"/>
              <a:buNone/>
            </a:pPr>
            <a:r>
              <a:rPr lang="en-US" sz="2400" dirty="0" smtClean="0">
                <a:solidFill>
                  <a:srgbClr val="134F5C"/>
                </a:solidFill>
                <a:latin typeface="Arial" pitchFamily="34" charset="0"/>
              </a:rPr>
              <a:t>Unfiltered/lightly filtered</a:t>
            </a: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1"/>
          <p:cNvSpPr>
            <a:spLocks noGrp="1" noChangeArrowheads="1"/>
          </p:cNvSpPr>
          <p:nvPr>
            <p:ph type="title"/>
          </p:nvPr>
        </p:nvSpPr>
        <p:spPr>
          <a:xfrm>
            <a:off x="222250" y="274638"/>
            <a:ext cx="8699500" cy="822325"/>
          </a:xfrm>
        </p:spPr>
        <p:txBody>
          <a:bodyPr lIns="0" tIns="0" rIns="0" bIns="0" anchor="t"/>
          <a:lstStyle/>
          <a:p>
            <a:pPr>
              <a:lnSpc>
                <a:spcPct val="95000"/>
              </a:lnSpc>
            </a:pPr>
            <a:r>
              <a:rPr lang="en-US" sz="3900" dirty="0" smtClean="0">
                <a:solidFill>
                  <a:srgbClr val="000000"/>
                </a:solidFill>
                <a:latin typeface="Arial" pitchFamily="34" charset="0"/>
              </a:rPr>
              <a:t>Old Journalism - New Journalism</a:t>
            </a:r>
          </a:p>
        </p:txBody>
      </p:sp>
      <p:sp>
        <p:nvSpPr>
          <p:cNvPr id="109571" name="Rectangle 2"/>
          <p:cNvSpPr>
            <a:spLocks noGrp="1" noChangeArrowheads="1"/>
          </p:cNvSpPr>
          <p:nvPr>
            <p:ph sz="half" idx="1"/>
          </p:nvPr>
        </p:nvSpPr>
        <p:spPr>
          <a:xfrm>
            <a:off x="1320800" y="4297363"/>
            <a:ext cx="2990850" cy="4799012"/>
          </a:xfrm>
        </p:spPr>
        <p:txBody>
          <a:bodyPr lIns="0" tIns="0" rIns="0" bIns="0"/>
          <a:lstStyle/>
          <a:p>
            <a:pPr marL="0" indent="0">
              <a:lnSpc>
                <a:spcPct val="95000"/>
              </a:lnSpc>
              <a:spcBef>
                <a:spcPct val="0"/>
              </a:spcBef>
              <a:buFont typeface="Arial" pitchFamily="34" charset="0"/>
              <a:buNone/>
            </a:pPr>
            <a:r>
              <a:rPr lang="en-US" sz="2400" dirty="0" smtClean="0">
                <a:solidFill>
                  <a:srgbClr val="000000"/>
                </a:solidFill>
                <a:latin typeface="Arial" pitchFamily="34" charset="0"/>
              </a:rPr>
              <a:t>...was building an audience</a:t>
            </a:r>
          </a:p>
        </p:txBody>
      </p:sp>
      <p:sp>
        <p:nvSpPr>
          <p:cNvPr id="109572" name="Rectangle 3"/>
          <p:cNvSpPr>
            <a:spLocks noGrp="1" noChangeArrowheads="1"/>
          </p:cNvSpPr>
          <p:nvPr>
            <p:ph sz="half" idx="2"/>
          </p:nvPr>
        </p:nvSpPr>
        <p:spPr>
          <a:xfrm>
            <a:off x="4794250" y="4206875"/>
            <a:ext cx="2871788" cy="3735388"/>
          </a:xfrm>
        </p:spPr>
        <p:txBody>
          <a:bodyPr lIns="0" tIns="0" rIns="0" bIns="0"/>
          <a:lstStyle/>
          <a:p>
            <a:pPr marL="0" indent="0">
              <a:lnSpc>
                <a:spcPct val="95000"/>
              </a:lnSpc>
              <a:spcBef>
                <a:spcPct val="0"/>
              </a:spcBef>
              <a:buFont typeface="Arial" pitchFamily="34" charset="0"/>
              <a:buNone/>
            </a:pPr>
            <a:r>
              <a:rPr lang="en-US" sz="2400" dirty="0" smtClean="0">
                <a:solidFill>
                  <a:srgbClr val="000000"/>
                </a:solidFill>
                <a:latin typeface="Arial" pitchFamily="34" charset="0"/>
              </a:rPr>
              <a:t>...is building a community!!!</a:t>
            </a:r>
          </a:p>
        </p:txBody>
      </p:sp>
      <p:pic>
        <p:nvPicPr>
          <p:cNvPr id="109573" name="Picture 5"/>
          <p:cNvPicPr>
            <a:picLocks noChangeAspect="1" noChangeArrowheads="1"/>
          </p:cNvPicPr>
          <p:nvPr/>
        </p:nvPicPr>
        <p:blipFill>
          <a:blip r:embed="rId2" cstate="print"/>
          <a:srcRect/>
          <a:stretch>
            <a:fillRect/>
          </a:stretch>
        </p:blipFill>
        <p:spPr bwMode="auto">
          <a:xfrm>
            <a:off x="1279525" y="801688"/>
            <a:ext cx="6472238" cy="34496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4"/>
          <p:cNvSpPr txBox="1">
            <a:spLocks noChangeArrowheads="1"/>
          </p:cNvSpPr>
          <p:nvPr/>
        </p:nvSpPr>
        <p:spPr bwMode="auto">
          <a:xfrm>
            <a:off x="1155700" y="450850"/>
            <a:ext cx="7275513" cy="473075"/>
          </a:xfrm>
          <a:prstGeom prst="rect">
            <a:avLst/>
          </a:prstGeom>
          <a:noFill/>
          <a:ln w="9525">
            <a:noFill/>
            <a:miter lim="800000"/>
            <a:headEnd/>
            <a:tailEnd/>
          </a:ln>
        </p:spPr>
        <p:txBody>
          <a:bodyPr lIns="0" tIns="0" rIns="0" bIns="0" anchor="ctr">
            <a:spAutoFit/>
          </a:bodyPr>
          <a:lstStyle/>
          <a:p>
            <a:pPr algn="ctr">
              <a:lnSpc>
                <a:spcPct val="95000"/>
              </a:lnSpc>
            </a:pPr>
            <a:r>
              <a:rPr lang="en-US" sz="3200" dirty="0">
                <a:solidFill>
                  <a:srgbClr val="000000"/>
                </a:solidFill>
              </a:rPr>
              <a:t>Journalism and Interactivity</a:t>
            </a:r>
          </a:p>
        </p:txBody>
      </p:sp>
      <p:sp>
        <p:nvSpPr>
          <p:cNvPr id="110595" name="Text Box 5"/>
          <p:cNvSpPr txBox="1">
            <a:spLocks noChangeArrowheads="1"/>
          </p:cNvSpPr>
          <p:nvPr/>
        </p:nvSpPr>
        <p:spPr bwMode="auto">
          <a:xfrm>
            <a:off x="1874838" y="1458913"/>
            <a:ext cx="5465762" cy="1798637"/>
          </a:xfrm>
          <a:prstGeom prst="rect">
            <a:avLst/>
          </a:prstGeom>
          <a:noFill/>
          <a:ln w="9525">
            <a:noFill/>
            <a:miter lim="800000"/>
            <a:headEnd/>
            <a:tailEnd/>
          </a:ln>
        </p:spPr>
        <p:txBody>
          <a:bodyPr lIns="0" tIns="0" rIns="0" bIns="0">
            <a:spAutoFit/>
          </a:bodyPr>
          <a:lstStyle/>
          <a:p>
            <a:pPr lvl="1" indent="-306388">
              <a:lnSpc>
                <a:spcPct val="95000"/>
              </a:lnSpc>
              <a:buClr>
                <a:srgbClr val="000000"/>
              </a:buClr>
              <a:buSzPct val="100000"/>
              <a:buFontTx/>
              <a:buChar char="•"/>
            </a:pPr>
            <a:r>
              <a:rPr lang="en-US" sz="2400" dirty="0">
                <a:solidFill>
                  <a:srgbClr val="000000"/>
                </a:solidFill>
              </a:rPr>
              <a:t>Social Media are both the source and in some cases the narrative</a:t>
            </a:r>
            <a:endParaRPr lang="en-US" dirty="0">
              <a:latin typeface="Calibri" pitchFamily="34" charset="0"/>
            </a:endParaRPr>
          </a:p>
          <a:p>
            <a:pPr lvl="1" indent="-306388">
              <a:lnSpc>
                <a:spcPct val="95000"/>
              </a:lnSpc>
              <a:buClr>
                <a:srgbClr val="000000"/>
              </a:buClr>
              <a:buSzPct val="100000"/>
              <a:buFontTx/>
              <a:buChar char="•"/>
            </a:pPr>
            <a:r>
              <a:rPr lang="en-US" sz="2400" dirty="0">
                <a:solidFill>
                  <a:srgbClr val="000000"/>
                </a:solidFill>
              </a:rPr>
              <a:t>Social media work as a new medium of communication and information</a:t>
            </a:r>
            <a:endParaRPr lang="en-US" dirty="0">
              <a:latin typeface="Calibri" pitchFamily="34" charset="0"/>
            </a:endParaRPr>
          </a:p>
          <a:p>
            <a:pPr>
              <a:lnSpc>
                <a:spcPct val="95000"/>
              </a:lnSpc>
              <a:buClr>
                <a:srgbClr val="000000"/>
              </a:buClr>
              <a:buSzPct val="100000"/>
            </a:pPr>
            <a:endParaRPr lang="en-US" sz="2400" dirty="0">
              <a:solidFill>
                <a:srgbClr val="000000"/>
              </a:solidFill>
            </a:endParaRP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 Box 4"/>
          <p:cNvSpPr txBox="1">
            <a:spLocks noChangeArrowheads="1"/>
          </p:cNvSpPr>
          <p:nvPr/>
        </p:nvSpPr>
        <p:spPr bwMode="auto">
          <a:xfrm>
            <a:off x="1155700" y="450850"/>
            <a:ext cx="7275513" cy="846138"/>
          </a:xfrm>
          <a:prstGeom prst="rect">
            <a:avLst/>
          </a:prstGeom>
          <a:noFill/>
          <a:ln w="9525">
            <a:noFill/>
            <a:miter lim="800000"/>
            <a:headEnd/>
            <a:tailEnd/>
          </a:ln>
        </p:spPr>
        <p:txBody>
          <a:bodyPr lIns="0" tIns="0" rIns="0" bIns="0" anchor="ctr">
            <a:spAutoFit/>
          </a:bodyPr>
          <a:lstStyle/>
          <a:p>
            <a:pPr algn="ctr">
              <a:lnSpc>
                <a:spcPct val="95000"/>
              </a:lnSpc>
            </a:pPr>
            <a:r>
              <a:rPr lang="en-US" sz="5800" dirty="0">
                <a:solidFill>
                  <a:srgbClr val="000000"/>
                </a:solidFill>
              </a:rPr>
              <a:t>“Crowdsourcing”</a:t>
            </a:r>
          </a:p>
        </p:txBody>
      </p:sp>
      <p:sp>
        <p:nvSpPr>
          <p:cNvPr id="111619" name="Text Box 5"/>
          <p:cNvSpPr txBox="1">
            <a:spLocks noChangeArrowheads="1"/>
          </p:cNvSpPr>
          <p:nvPr/>
        </p:nvSpPr>
        <p:spPr bwMode="auto">
          <a:xfrm>
            <a:off x="1874838" y="1458913"/>
            <a:ext cx="5465762" cy="2149475"/>
          </a:xfrm>
          <a:prstGeom prst="rect">
            <a:avLst/>
          </a:prstGeom>
          <a:noFill/>
          <a:ln w="9525">
            <a:noFill/>
            <a:miter lim="800000"/>
            <a:headEnd/>
            <a:tailEnd/>
          </a:ln>
        </p:spPr>
        <p:txBody>
          <a:bodyPr lIns="0" tIns="0" rIns="0" bIns="0">
            <a:spAutoFit/>
          </a:bodyPr>
          <a:lstStyle/>
          <a:p>
            <a:pPr>
              <a:lnSpc>
                <a:spcPct val="95000"/>
              </a:lnSpc>
            </a:pPr>
            <a:r>
              <a:rPr lang="en-US" sz="2100" dirty="0">
                <a:solidFill>
                  <a:srgbClr val="00007D"/>
                </a:solidFill>
                <a:latin typeface="Wingdings" pitchFamily="2" charset="2"/>
              </a:rPr>
              <a:t>n </a:t>
            </a:r>
            <a:r>
              <a:rPr lang="en-US" sz="2100" dirty="0">
                <a:solidFill>
                  <a:srgbClr val="000000"/>
                </a:solidFill>
              </a:rPr>
              <a:t>A collaborative form of reporting</a:t>
            </a:r>
            <a:endParaRPr lang="en-US" dirty="0">
              <a:latin typeface="Calibri" pitchFamily="34" charset="0"/>
            </a:endParaRPr>
          </a:p>
          <a:p>
            <a:pPr>
              <a:lnSpc>
                <a:spcPct val="95000"/>
              </a:lnSpc>
            </a:pPr>
            <a:r>
              <a:rPr lang="en-US" sz="2100" dirty="0">
                <a:solidFill>
                  <a:srgbClr val="00007D"/>
                </a:solidFill>
                <a:latin typeface="Wingdings" pitchFamily="2" charset="2"/>
              </a:rPr>
              <a:t>n </a:t>
            </a:r>
            <a:r>
              <a:rPr lang="en-US" sz="2100" dirty="0">
                <a:solidFill>
                  <a:srgbClr val="000000"/>
                </a:solidFill>
              </a:rPr>
              <a:t>Each contributor researches and contributes a component to the overall piece</a:t>
            </a:r>
            <a:endParaRPr lang="en-US" dirty="0">
              <a:latin typeface="Calibri" pitchFamily="34" charset="0"/>
            </a:endParaRPr>
          </a:p>
          <a:p>
            <a:pPr>
              <a:lnSpc>
                <a:spcPct val="95000"/>
              </a:lnSpc>
            </a:pPr>
            <a:r>
              <a:rPr lang="en-US" sz="2100" dirty="0">
                <a:solidFill>
                  <a:srgbClr val="00007D"/>
                </a:solidFill>
                <a:latin typeface="Wingdings" pitchFamily="2" charset="2"/>
              </a:rPr>
              <a:t>n </a:t>
            </a:r>
            <a:r>
              <a:rPr lang="en-US" sz="2100" dirty="0">
                <a:solidFill>
                  <a:srgbClr val="000000"/>
                </a:solidFill>
              </a:rPr>
              <a:t>The actual story may or may not be written by a collaborator</a:t>
            </a:r>
            <a:endParaRPr lang="en-US" dirty="0">
              <a:latin typeface="Calibri" pitchFamily="34" charset="0"/>
            </a:endParaRPr>
          </a:p>
          <a:p>
            <a:pPr>
              <a:lnSpc>
                <a:spcPct val="95000"/>
              </a:lnSpc>
            </a:pPr>
            <a:r>
              <a:rPr lang="en-US" sz="2100" dirty="0">
                <a:solidFill>
                  <a:srgbClr val="00007D"/>
                </a:solidFill>
                <a:latin typeface="Wingdings" pitchFamily="2" charset="2"/>
              </a:rPr>
              <a:t>n </a:t>
            </a:r>
            <a:r>
              <a:rPr lang="en-US" sz="2100" dirty="0">
                <a:solidFill>
                  <a:srgbClr val="000000"/>
                </a:solidFill>
              </a:rPr>
              <a:t>Content is usually overseen by a centralized editor</a:t>
            </a:r>
          </a:p>
        </p:txBody>
      </p:sp>
      <p:sp>
        <p:nvSpPr>
          <p:cNvPr id="5" name="4 - TextBox"/>
          <p:cNvSpPr txBox="1"/>
          <p:nvPr/>
        </p:nvSpPr>
        <p:spPr>
          <a:xfrm>
            <a:off x="1547664" y="4293096"/>
            <a:ext cx="5832648" cy="92333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dirty="0" smtClean="0"/>
              <a:t>The first crowdsourcing documentary film in Greece “Debtocracy” was online in 2011</a:t>
            </a:r>
          </a:p>
          <a:p>
            <a:pPr algn="ctr"/>
            <a:r>
              <a:rPr lang="en-US" dirty="0" smtClean="0">
                <a:hlinkClick r:id="rId2"/>
              </a:rPr>
              <a:t>http://www.debtocracy.gr/indexen.html</a:t>
            </a:r>
            <a:r>
              <a:rPr lang="en-US" dirty="0" smtClean="0"/>
              <a:t> </a:t>
            </a: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44" y="285728"/>
            <a:ext cx="8686800" cy="1143000"/>
          </a:xfrm>
        </p:spPr>
        <p:txBody>
          <a:bodyPr>
            <a:normAutofit fontScale="90000"/>
          </a:bodyPr>
          <a:lstStyle/>
          <a:p>
            <a:r>
              <a:rPr lang="en-US" dirty="0" smtClean="0"/>
              <a:t>Boston story through twitter</a:t>
            </a:r>
            <a:br>
              <a:rPr lang="en-US" dirty="0" smtClean="0"/>
            </a:br>
            <a:r>
              <a:rPr lang="en-US" sz="2700" dirty="0" smtClean="0"/>
              <a:t>(how people and  state agencies turned to social media </a:t>
            </a:r>
            <a:endParaRPr lang="el-GR" sz="2700" dirty="0"/>
          </a:p>
        </p:txBody>
      </p:sp>
      <p:graphicFrame>
        <p:nvGraphicFramePr>
          <p:cNvPr id="4" name="Content Placeholder 3"/>
          <p:cNvGraphicFramePr>
            <a:graphicFrameLocks noGrp="1"/>
          </p:cNvGraphicFramePr>
          <p:nvPr>
            <p:ph idx="1"/>
          </p:nvPr>
        </p:nvGraphicFramePr>
        <p:xfrm>
          <a:off x="142844" y="1142984"/>
          <a:ext cx="8543956" cy="55007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https://si0.twimg.com/profile_images/2284174758/v65oai7fxn47qv9nectx.png"/>
          <p:cNvPicPr>
            <a:picLocks noChangeAspect="1" noChangeArrowheads="1"/>
          </p:cNvPicPr>
          <p:nvPr/>
        </p:nvPicPr>
        <p:blipFill>
          <a:blip r:embed="rId7" cstate="print"/>
          <a:srcRect/>
          <a:stretch>
            <a:fillRect/>
          </a:stretch>
        </p:blipFill>
        <p:spPr bwMode="auto">
          <a:xfrm>
            <a:off x="2357422" y="2285992"/>
            <a:ext cx="928694" cy="928694"/>
          </a:xfrm>
          <a:prstGeom prst="rect">
            <a:avLst/>
          </a:prstGeom>
          <a:noFill/>
        </p:spPr>
      </p:pic>
      <p:pic>
        <p:nvPicPr>
          <p:cNvPr id="6" name="Picture 2" descr="https://si0.twimg.com/profile_images/2284174758/v65oai7fxn47qv9nectx.png"/>
          <p:cNvPicPr>
            <a:picLocks noChangeAspect="1" noChangeArrowheads="1"/>
          </p:cNvPicPr>
          <p:nvPr/>
        </p:nvPicPr>
        <p:blipFill>
          <a:blip r:embed="rId7" cstate="print"/>
          <a:srcRect/>
          <a:stretch>
            <a:fillRect/>
          </a:stretch>
        </p:blipFill>
        <p:spPr bwMode="auto">
          <a:xfrm>
            <a:off x="2357422" y="4572008"/>
            <a:ext cx="928694" cy="928694"/>
          </a:xfrm>
          <a:prstGeom prst="rect">
            <a:avLst/>
          </a:prstGeom>
          <a:noFill/>
        </p:spPr>
      </p:pic>
      <p:pic>
        <p:nvPicPr>
          <p:cNvPr id="7" name="Picture 2" descr="https://si0.twimg.com/profile_images/2284174758/v65oai7fxn47qv9nectx.png"/>
          <p:cNvPicPr>
            <a:picLocks noChangeAspect="1" noChangeArrowheads="1"/>
          </p:cNvPicPr>
          <p:nvPr/>
        </p:nvPicPr>
        <p:blipFill>
          <a:blip r:embed="rId7" cstate="print"/>
          <a:srcRect/>
          <a:stretch>
            <a:fillRect/>
          </a:stretch>
        </p:blipFill>
        <p:spPr bwMode="auto">
          <a:xfrm>
            <a:off x="5572132" y="4572008"/>
            <a:ext cx="928694" cy="928694"/>
          </a:xfrm>
          <a:prstGeom prst="rect">
            <a:avLst/>
          </a:prstGeom>
          <a:noFill/>
        </p:spPr>
      </p:pic>
      <p:pic>
        <p:nvPicPr>
          <p:cNvPr id="8" name="Picture 2" descr="https://si0.twimg.com/profile_images/2284174758/v65oai7fxn47qv9nectx.png"/>
          <p:cNvPicPr>
            <a:picLocks noChangeAspect="1" noChangeArrowheads="1"/>
          </p:cNvPicPr>
          <p:nvPr/>
        </p:nvPicPr>
        <p:blipFill>
          <a:blip r:embed="rId7" cstate="print"/>
          <a:srcRect/>
          <a:stretch>
            <a:fillRect/>
          </a:stretch>
        </p:blipFill>
        <p:spPr bwMode="auto">
          <a:xfrm>
            <a:off x="7143768" y="3429000"/>
            <a:ext cx="928694" cy="928694"/>
          </a:xfrm>
          <a:prstGeom prst="rect">
            <a:avLst/>
          </a:prstGeom>
          <a:noFill/>
        </p:spPr>
      </p:pic>
      <p:pic>
        <p:nvPicPr>
          <p:cNvPr id="9" name="Picture 2" descr="https://si0.twimg.com/profile_images/2284174758/v65oai7fxn47qv9nectx.png"/>
          <p:cNvPicPr>
            <a:picLocks noChangeAspect="1" noChangeArrowheads="1"/>
          </p:cNvPicPr>
          <p:nvPr/>
        </p:nvPicPr>
        <p:blipFill>
          <a:blip r:embed="rId7" cstate="print"/>
          <a:srcRect/>
          <a:stretch>
            <a:fillRect/>
          </a:stretch>
        </p:blipFill>
        <p:spPr bwMode="auto">
          <a:xfrm>
            <a:off x="5572132" y="2357430"/>
            <a:ext cx="928694" cy="928694"/>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3 - Θέση περιεχομένου" descr="hermes1.jpg"/>
          <p:cNvPicPr>
            <a:picLocks noGrp="1" noChangeAspect="1"/>
          </p:cNvPicPr>
          <p:nvPr>
            <p:ph idx="1"/>
          </p:nvPr>
        </p:nvPicPr>
        <p:blipFill>
          <a:blip r:embed="rId2" cstate="print"/>
          <a:srcRect/>
          <a:stretch>
            <a:fillRect/>
          </a:stretch>
        </p:blipFill>
        <p:spPr>
          <a:xfrm>
            <a:off x="0" y="0"/>
            <a:ext cx="3048000" cy="4246563"/>
          </a:xfrm>
        </p:spPr>
      </p:pic>
      <p:pic>
        <p:nvPicPr>
          <p:cNvPr id="12291" name="4 - Εικόνα" descr="hermes2.jpg"/>
          <p:cNvPicPr>
            <a:picLocks noChangeAspect="1"/>
          </p:cNvPicPr>
          <p:nvPr/>
        </p:nvPicPr>
        <p:blipFill>
          <a:blip r:embed="rId3" cstate="print"/>
          <a:srcRect/>
          <a:stretch>
            <a:fillRect/>
          </a:stretch>
        </p:blipFill>
        <p:spPr bwMode="auto">
          <a:xfrm>
            <a:off x="5572125" y="0"/>
            <a:ext cx="3048000" cy="4124325"/>
          </a:xfrm>
          <a:prstGeom prst="rect">
            <a:avLst/>
          </a:prstGeom>
          <a:noFill/>
          <a:ln w="9525">
            <a:noFill/>
            <a:miter lim="800000"/>
            <a:headEnd/>
            <a:tailEnd/>
          </a:ln>
        </p:spPr>
      </p:pic>
      <p:pic>
        <p:nvPicPr>
          <p:cNvPr id="12292" name="5 - Εικόνα" descr="hermes6.jpg"/>
          <p:cNvPicPr>
            <a:picLocks noChangeAspect="1"/>
          </p:cNvPicPr>
          <p:nvPr/>
        </p:nvPicPr>
        <p:blipFill>
          <a:blip r:embed="rId4" cstate="print"/>
          <a:srcRect/>
          <a:stretch>
            <a:fillRect/>
          </a:stretch>
        </p:blipFill>
        <p:spPr bwMode="auto">
          <a:xfrm>
            <a:off x="2786063" y="2000250"/>
            <a:ext cx="3048000" cy="4135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ext Box 4"/>
          <p:cNvSpPr txBox="1">
            <a:spLocks noChangeArrowheads="1"/>
          </p:cNvSpPr>
          <p:nvPr/>
        </p:nvSpPr>
        <p:spPr bwMode="auto">
          <a:xfrm>
            <a:off x="1155700" y="450850"/>
            <a:ext cx="7275513" cy="773113"/>
          </a:xfrm>
          <a:prstGeom prst="rect">
            <a:avLst/>
          </a:prstGeom>
          <a:noFill/>
          <a:ln w="9525">
            <a:noFill/>
            <a:miter lim="800000"/>
            <a:headEnd/>
            <a:tailEnd/>
          </a:ln>
        </p:spPr>
        <p:txBody>
          <a:bodyPr lIns="0" tIns="0" rIns="0" bIns="0" anchor="ctr">
            <a:spAutoFit/>
          </a:bodyPr>
          <a:lstStyle/>
          <a:p>
            <a:pPr algn="ctr">
              <a:lnSpc>
                <a:spcPct val="95000"/>
              </a:lnSpc>
            </a:pPr>
            <a:r>
              <a:rPr lang="en-US" sz="5300" dirty="0">
                <a:solidFill>
                  <a:srgbClr val="000000"/>
                </a:solidFill>
              </a:rPr>
              <a:t>“Pro-Am” Journalism</a:t>
            </a:r>
          </a:p>
        </p:txBody>
      </p:sp>
      <p:sp>
        <p:nvSpPr>
          <p:cNvPr id="112643" name="Text Box 5"/>
          <p:cNvSpPr txBox="1">
            <a:spLocks noChangeArrowheads="1"/>
          </p:cNvSpPr>
          <p:nvPr/>
        </p:nvSpPr>
        <p:spPr bwMode="auto">
          <a:xfrm>
            <a:off x="1874838" y="1458913"/>
            <a:ext cx="5465762" cy="1227137"/>
          </a:xfrm>
          <a:prstGeom prst="rect">
            <a:avLst/>
          </a:prstGeom>
          <a:noFill/>
          <a:ln w="9525">
            <a:noFill/>
            <a:miter lim="800000"/>
            <a:headEnd/>
            <a:tailEnd/>
          </a:ln>
        </p:spPr>
        <p:txBody>
          <a:bodyPr lIns="0" tIns="0" rIns="0" bIns="0">
            <a:spAutoFit/>
          </a:bodyPr>
          <a:lstStyle/>
          <a:p>
            <a:pPr>
              <a:lnSpc>
                <a:spcPct val="95000"/>
              </a:lnSpc>
            </a:pPr>
            <a:r>
              <a:rPr lang="en-US" sz="2100" dirty="0">
                <a:solidFill>
                  <a:srgbClr val="00007D"/>
                </a:solidFill>
                <a:latin typeface="Wingdings" pitchFamily="2" charset="2"/>
              </a:rPr>
              <a:t>n </a:t>
            </a:r>
            <a:r>
              <a:rPr lang="en-US" sz="2100" dirty="0">
                <a:solidFill>
                  <a:srgbClr val="000000"/>
                </a:solidFill>
              </a:rPr>
              <a:t>Crowdsourcing is often referred to as “pro-am journalism”</a:t>
            </a:r>
            <a:endParaRPr lang="en-US" dirty="0">
              <a:latin typeface="Calibri" pitchFamily="34" charset="0"/>
            </a:endParaRPr>
          </a:p>
          <a:p>
            <a:pPr>
              <a:lnSpc>
                <a:spcPct val="95000"/>
              </a:lnSpc>
            </a:pPr>
            <a:r>
              <a:rPr lang="en-US" sz="2100" dirty="0">
                <a:solidFill>
                  <a:srgbClr val="9999CC"/>
                </a:solidFill>
                <a:latin typeface="Wingdings" pitchFamily="2" charset="2"/>
              </a:rPr>
              <a:t>¨</a:t>
            </a:r>
            <a:r>
              <a:rPr lang="en-US" sz="2100" dirty="0">
                <a:solidFill>
                  <a:srgbClr val="000000"/>
                </a:solidFill>
              </a:rPr>
              <a:t>A combination of both professional and amateur contributions</a:t>
            </a: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 Box 4"/>
          <p:cNvSpPr txBox="1">
            <a:spLocks noChangeArrowheads="1"/>
          </p:cNvSpPr>
          <p:nvPr/>
        </p:nvSpPr>
        <p:spPr bwMode="auto">
          <a:xfrm>
            <a:off x="1155700" y="450850"/>
            <a:ext cx="7275513" cy="341313"/>
          </a:xfrm>
          <a:prstGeom prst="rect">
            <a:avLst/>
          </a:prstGeom>
          <a:noFill/>
          <a:ln w="9525">
            <a:noFill/>
            <a:miter lim="800000"/>
            <a:headEnd/>
            <a:tailEnd/>
          </a:ln>
        </p:spPr>
        <p:txBody>
          <a:bodyPr lIns="0" tIns="0" rIns="0" bIns="0" anchor="ctr">
            <a:spAutoFit/>
          </a:bodyPr>
          <a:lstStyle/>
          <a:p>
            <a:pPr algn="ctr">
              <a:lnSpc>
                <a:spcPct val="95000"/>
              </a:lnSpc>
            </a:pPr>
            <a:r>
              <a:rPr lang="en-US" sz="2300" dirty="0">
                <a:solidFill>
                  <a:srgbClr val="000000"/>
                </a:solidFill>
              </a:rPr>
              <a:t>Before the Digital Narrative Journalism</a:t>
            </a:r>
          </a:p>
        </p:txBody>
      </p:sp>
      <p:sp>
        <p:nvSpPr>
          <p:cNvPr id="113667" name="Text Box 5"/>
          <p:cNvSpPr txBox="1">
            <a:spLocks noChangeArrowheads="1"/>
          </p:cNvSpPr>
          <p:nvPr/>
        </p:nvSpPr>
        <p:spPr bwMode="auto">
          <a:xfrm>
            <a:off x="1874838" y="1458913"/>
            <a:ext cx="5537200" cy="2105025"/>
          </a:xfrm>
          <a:prstGeom prst="rect">
            <a:avLst/>
          </a:prstGeom>
          <a:noFill/>
          <a:ln w="9525">
            <a:noFill/>
            <a:miter lim="800000"/>
            <a:headEnd/>
            <a:tailEnd/>
          </a:ln>
        </p:spPr>
        <p:txBody>
          <a:bodyPr lIns="0" tIns="0" rIns="0" bIns="0">
            <a:spAutoFit/>
          </a:bodyPr>
          <a:lstStyle/>
          <a:p>
            <a:pPr>
              <a:lnSpc>
                <a:spcPct val="95000"/>
              </a:lnSpc>
            </a:pPr>
            <a:endParaRPr lang="en-US" sz="2400" dirty="0">
              <a:solidFill>
                <a:srgbClr val="000000"/>
              </a:solidFill>
            </a:endParaRPr>
          </a:p>
          <a:p>
            <a:pPr lvl="1" indent="-306388">
              <a:lnSpc>
                <a:spcPct val="95000"/>
              </a:lnSpc>
              <a:buClr>
                <a:srgbClr val="000000"/>
              </a:buClr>
              <a:buSzPct val="100000"/>
              <a:buFontTx/>
              <a:buChar char="•"/>
            </a:pPr>
            <a:r>
              <a:rPr lang="en-US" sz="2400" dirty="0">
                <a:solidFill>
                  <a:srgbClr val="000000"/>
                </a:solidFill>
              </a:rPr>
              <a:t>Transmission:</a:t>
            </a:r>
            <a:endParaRPr lang="en-US" dirty="0">
              <a:latin typeface="Calibri" pitchFamily="34" charset="0"/>
            </a:endParaRPr>
          </a:p>
          <a:p>
            <a:pPr>
              <a:lnSpc>
                <a:spcPct val="95000"/>
              </a:lnSpc>
            </a:pPr>
            <a:r>
              <a:rPr lang="en-US" dirty="0">
                <a:solidFill>
                  <a:srgbClr val="000000"/>
                </a:solidFill>
              </a:rPr>
              <a:t>Society&gt;&gt;&gt;Journalists&gt;&gt;&gt;Mass Media&gt;&gt;&gt;Audience &gt;&gt;&gt;Dead End  (Passive Information)</a:t>
            </a:r>
            <a:endParaRPr lang="en-US" dirty="0">
              <a:latin typeface="Calibri" pitchFamily="34" charset="0"/>
            </a:endParaRPr>
          </a:p>
          <a:p>
            <a:pPr>
              <a:lnSpc>
                <a:spcPct val="95000"/>
              </a:lnSpc>
            </a:pPr>
            <a:endParaRPr lang="en-US" dirty="0">
              <a:solidFill>
                <a:srgbClr val="000000"/>
              </a:solidFill>
            </a:endParaRPr>
          </a:p>
          <a:p>
            <a:pPr lvl="1" indent="-306388">
              <a:lnSpc>
                <a:spcPct val="95000"/>
              </a:lnSpc>
              <a:buClr>
                <a:srgbClr val="000000"/>
              </a:buClr>
              <a:buSzPct val="100000"/>
              <a:buFontTx/>
              <a:buChar char="•"/>
            </a:pPr>
            <a:r>
              <a:rPr lang="en-US" sz="2400" dirty="0">
                <a:solidFill>
                  <a:srgbClr val="000000"/>
                </a:solidFill>
              </a:rPr>
              <a:t>Intake:</a:t>
            </a:r>
            <a:endParaRPr lang="en-US" dirty="0">
              <a:latin typeface="Calibri" pitchFamily="34" charset="0"/>
            </a:endParaRPr>
          </a:p>
          <a:p>
            <a:pPr>
              <a:lnSpc>
                <a:spcPct val="95000"/>
              </a:lnSpc>
            </a:pPr>
            <a:r>
              <a:rPr lang="en-US" dirty="0">
                <a:solidFill>
                  <a:srgbClr val="000000"/>
                </a:solidFill>
              </a:rPr>
              <a:t>Audience&lt;&lt;&lt;Mass Media</a:t>
            </a: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 Box 4"/>
          <p:cNvSpPr txBox="1">
            <a:spLocks noChangeArrowheads="1"/>
          </p:cNvSpPr>
          <p:nvPr/>
        </p:nvSpPr>
        <p:spPr bwMode="auto">
          <a:xfrm>
            <a:off x="1155700" y="450850"/>
            <a:ext cx="7275513" cy="341313"/>
          </a:xfrm>
          <a:prstGeom prst="rect">
            <a:avLst/>
          </a:prstGeom>
          <a:noFill/>
          <a:ln w="9525">
            <a:noFill/>
            <a:miter lim="800000"/>
            <a:headEnd/>
            <a:tailEnd/>
          </a:ln>
        </p:spPr>
        <p:txBody>
          <a:bodyPr lIns="0" tIns="0" rIns="0" bIns="0" anchor="ctr">
            <a:spAutoFit/>
          </a:bodyPr>
          <a:lstStyle/>
          <a:p>
            <a:pPr algn="ctr">
              <a:lnSpc>
                <a:spcPct val="95000"/>
              </a:lnSpc>
            </a:pPr>
            <a:r>
              <a:rPr lang="en-US" sz="2300" dirty="0">
                <a:solidFill>
                  <a:srgbClr val="000000"/>
                </a:solidFill>
              </a:rPr>
              <a:t>After the Digital Narrative Journalism</a:t>
            </a:r>
          </a:p>
        </p:txBody>
      </p:sp>
      <p:sp>
        <p:nvSpPr>
          <p:cNvPr id="114691" name="Text Box 5"/>
          <p:cNvSpPr txBox="1">
            <a:spLocks noChangeArrowheads="1"/>
          </p:cNvSpPr>
          <p:nvPr/>
        </p:nvSpPr>
        <p:spPr bwMode="auto">
          <a:xfrm>
            <a:off x="1874838" y="1458913"/>
            <a:ext cx="5537200" cy="2046287"/>
          </a:xfrm>
          <a:prstGeom prst="rect">
            <a:avLst/>
          </a:prstGeom>
          <a:noFill/>
          <a:ln w="9525">
            <a:noFill/>
            <a:miter lim="800000"/>
            <a:headEnd/>
            <a:tailEnd/>
          </a:ln>
        </p:spPr>
        <p:txBody>
          <a:bodyPr lIns="0" tIns="0" rIns="0" bIns="0">
            <a:spAutoFit/>
          </a:bodyPr>
          <a:lstStyle/>
          <a:p>
            <a:pPr>
              <a:lnSpc>
                <a:spcPct val="95000"/>
              </a:lnSpc>
            </a:pPr>
            <a:endParaRPr lang="en-US" sz="2400" dirty="0">
              <a:solidFill>
                <a:srgbClr val="000000"/>
              </a:solidFill>
            </a:endParaRPr>
          </a:p>
          <a:p>
            <a:pPr lvl="1" indent="-306388">
              <a:lnSpc>
                <a:spcPct val="95000"/>
              </a:lnSpc>
              <a:buClr>
                <a:srgbClr val="000000"/>
              </a:buClr>
              <a:buSzPct val="100000"/>
              <a:buFontTx/>
              <a:buChar char="•"/>
            </a:pPr>
            <a:r>
              <a:rPr lang="en-US" sz="2400" dirty="0">
                <a:solidFill>
                  <a:srgbClr val="000000"/>
                </a:solidFill>
              </a:rPr>
              <a:t>Transmission and Intake </a:t>
            </a:r>
            <a:endParaRPr lang="en-US" dirty="0">
              <a:latin typeface="Calibri" pitchFamily="34" charset="0"/>
            </a:endParaRPr>
          </a:p>
          <a:p>
            <a:pPr>
              <a:lnSpc>
                <a:spcPct val="95000"/>
              </a:lnSpc>
            </a:pPr>
            <a:r>
              <a:rPr lang="en-US" dirty="0">
                <a:solidFill>
                  <a:srgbClr val="000000"/>
                </a:solidFill>
              </a:rPr>
              <a:t>Audience/Journalists&gt;&gt;&gt;Society&gt;&gt;&gt;Audience/Journalists&gt;&gt;&gt; Social Media/Μass Media&gt;&gt;&gt; Audience/Journalists &gt;&gt;&gt;Loop  (Active Information and Update)</a:t>
            </a:r>
            <a:endParaRPr lang="en-US" dirty="0">
              <a:latin typeface="Calibri" pitchFamily="34" charset="0"/>
            </a:endParaRPr>
          </a:p>
          <a:p>
            <a:pPr>
              <a:lnSpc>
                <a:spcPct val="95000"/>
              </a:lnSpc>
            </a:pPr>
            <a:endParaRPr lang="en-US" dirty="0">
              <a:solidFill>
                <a:srgbClr val="000000"/>
              </a:solidFill>
            </a:endParaRP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
          <p:cNvSpPr>
            <a:spLocks noGrp="1" noChangeArrowheads="1"/>
          </p:cNvSpPr>
          <p:nvPr>
            <p:ph type="title"/>
          </p:nvPr>
        </p:nvSpPr>
        <p:spPr>
          <a:xfrm>
            <a:off x="209550" y="261938"/>
            <a:ext cx="8699500" cy="1128712"/>
          </a:xfrm>
        </p:spPr>
        <p:txBody>
          <a:bodyPr lIns="0" tIns="0" rIns="0" bIns="0" rtlCol="0" anchor="t">
            <a:normAutofit fontScale="90000"/>
          </a:bodyPr>
          <a:lstStyle/>
          <a:p>
            <a:pPr marL="484628" fontAlgn="auto">
              <a:lnSpc>
                <a:spcPct val="95000"/>
              </a:lnSpc>
              <a:spcAft>
                <a:spcPts val="0"/>
              </a:spcAft>
              <a:defRPr/>
            </a:pPr>
            <a:r>
              <a:rPr lang="en-US" sz="3900" dirty="0">
                <a:solidFill>
                  <a:srgbClr val="000000"/>
                </a:solidFill>
                <a:latin typeface="Arial" pitchFamily="34" charset="0"/>
              </a:rPr>
              <a:t>How the New News Storytelling looks like?</a:t>
            </a:r>
          </a:p>
        </p:txBody>
      </p:sp>
      <p:pic>
        <p:nvPicPr>
          <p:cNvPr id="115715" name="Picture 4"/>
          <p:cNvPicPr>
            <a:picLocks noChangeAspect="1" noChangeArrowheads="1"/>
          </p:cNvPicPr>
          <p:nvPr/>
        </p:nvPicPr>
        <p:blipFill>
          <a:blip r:embed="rId2" cstate="print"/>
          <a:srcRect/>
          <a:stretch>
            <a:fillRect/>
          </a:stretch>
        </p:blipFill>
        <p:spPr bwMode="auto">
          <a:xfrm>
            <a:off x="822325" y="1350963"/>
            <a:ext cx="7754938" cy="53451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
          <p:cNvSpPr>
            <a:spLocks noGrp="1" noChangeArrowheads="1"/>
          </p:cNvSpPr>
          <p:nvPr>
            <p:ph type="title"/>
          </p:nvPr>
        </p:nvSpPr>
        <p:spPr>
          <a:xfrm>
            <a:off x="209550" y="261938"/>
            <a:ext cx="8699500" cy="1128712"/>
          </a:xfrm>
        </p:spPr>
        <p:txBody>
          <a:bodyPr lIns="0" tIns="0" rIns="0" bIns="0" rtlCol="0" anchor="t">
            <a:normAutofit fontScale="90000"/>
          </a:bodyPr>
          <a:lstStyle/>
          <a:p>
            <a:pPr marL="484628" fontAlgn="auto">
              <a:lnSpc>
                <a:spcPct val="95000"/>
              </a:lnSpc>
              <a:spcAft>
                <a:spcPts val="0"/>
              </a:spcAft>
              <a:defRPr/>
            </a:pPr>
            <a:r>
              <a:rPr lang="en-US" sz="3900" dirty="0">
                <a:solidFill>
                  <a:srgbClr val="000000"/>
                </a:solidFill>
                <a:latin typeface="Arial" pitchFamily="34" charset="0"/>
              </a:rPr>
              <a:t>How the New News Storytelling looks like?</a:t>
            </a:r>
          </a:p>
        </p:txBody>
      </p:sp>
      <p:pic>
        <p:nvPicPr>
          <p:cNvPr id="116739" name="Picture 4"/>
          <p:cNvPicPr>
            <a:picLocks noChangeAspect="1" noChangeArrowheads="1"/>
          </p:cNvPicPr>
          <p:nvPr/>
        </p:nvPicPr>
        <p:blipFill>
          <a:blip r:embed="rId2" cstate="print"/>
          <a:srcRect/>
          <a:stretch>
            <a:fillRect/>
          </a:stretch>
        </p:blipFill>
        <p:spPr bwMode="auto">
          <a:xfrm>
            <a:off x="500063" y="1357313"/>
            <a:ext cx="8229600" cy="4946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ext Box 4"/>
          <p:cNvSpPr txBox="1">
            <a:spLocks noChangeArrowheads="1"/>
          </p:cNvSpPr>
          <p:nvPr/>
        </p:nvSpPr>
        <p:spPr bwMode="auto">
          <a:xfrm>
            <a:off x="1155700" y="450850"/>
            <a:ext cx="7275513" cy="476250"/>
          </a:xfrm>
          <a:prstGeom prst="rect">
            <a:avLst/>
          </a:prstGeom>
          <a:noFill/>
          <a:ln w="9525">
            <a:noFill/>
            <a:miter lim="800000"/>
            <a:headEnd/>
            <a:tailEnd/>
          </a:ln>
        </p:spPr>
        <p:txBody>
          <a:bodyPr lIns="0" tIns="0" rIns="0" bIns="0" anchor="ctr">
            <a:spAutoFit/>
          </a:bodyPr>
          <a:lstStyle/>
          <a:p>
            <a:pPr algn="ctr">
              <a:lnSpc>
                <a:spcPct val="95000"/>
              </a:lnSpc>
            </a:pPr>
            <a:r>
              <a:rPr lang="en-US" sz="3200" dirty="0">
                <a:solidFill>
                  <a:srgbClr val="000000"/>
                </a:solidFill>
              </a:rPr>
              <a:t>Trends</a:t>
            </a:r>
          </a:p>
        </p:txBody>
      </p:sp>
      <p:sp>
        <p:nvSpPr>
          <p:cNvPr id="117763" name="Text Box 5"/>
          <p:cNvSpPr txBox="1">
            <a:spLocks noChangeArrowheads="1"/>
          </p:cNvSpPr>
          <p:nvPr/>
        </p:nvSpPr>
        <p:spPr bwMode="auto">
          <a:xfrm>
            <a:off x="1874838" y="1458913"/>
            <a:ext cx="5610225" cy="2149475"/>
          </a:xfrm>
          <a:prstGeom prst="rect">
            <a:avLst/>
          </a:prstGeom>
          <a:noFill/>
          <a:ln w="9525">
            <a:noFill/>
            <a:miter lim="800000"/>
            <a:headEnd/>
            <a:tailEnd/>
          </a:ln>
        </p:spPr>
        <p:txBody>
          <a:bodyPr lIns="0" tIns="0" rIns="0" bIns="0">
            <a:spAutoFit/>
          </a:bodyPr>
          <a:lstStyle/>
          <a:p>
            <a:pPr lvl="1" indent="-306388">
              <a:lnSpc>
                <a:spcPct val="95000"/>
              </a:lnSpc>
              <a:buClr>
                <a:srgbClr val="000000"/>
              </a:buClr>
              <a:buSzPct val="100000"/>
              <a:buFontTx/>
              <a:buChar char="•"/>
            </a:pPr>
            <a:r>
              <a:rPr lang="en-US" sz="2400" dirty="0">
                <a:solidFill>
                  <a:srgbClr val="000000"/>
                </a:solidFill>
              </a:rPr>
              <a:t>The evolution of the digital narrative journalism is mainly based to three «H»</a:t>
            </a:r>
            <a:endParaRPr lang="en-US" dirty="0">
              <a:latin typeface="Calibri" pitchFamily="34" charset="0"/>
            </a:endParaRPr>
          </a:p>
          <a:p>
            <a:pPr lvl="1" indent="-306388">
              <a:lnSpc>
                <a:spcPct val="95000"/>
              </a:lnSpc>
              <a:buClr>
                <a:srgbClr val="000000"/>
              </a:buClr>
              <a:buSzPct val="100000"/>
              <a:buFontTx/>
              <a:buChar char="•"/>
            </a:pPr>
            <a:r>
              <a:rPr lang="en-US" sz="2400" dirty="0">
                <a:solidFill>
                  <a:srgbClr val="000000"/>
                </a:solidFill>
              </a:rPr>
              <a:t>Hypertext</a:t>
            </a:r>
            <a:endParaRPr lang="en-US" dirty="0">
              <a:latin typeface="Calibri" pitchFamily="34" charset="0"/>
            </a:endParaRPr>
          </a:p>
          <a:p>
            <a:pPr lvl="1" indent="-306388">
              <a:lnSpc>
                <a:spcPct val="95000"/>
              </a:lnSpc>
              <a:buClr>
                <a:srgbClr val="000000"/>
              </a:buClr>
              <a:buSzPct val="100000"/>
              <a:buFontTx/>
              <a:buChar char="•"/>
            </a:pPr>
            <a:r>
              <a:rPr lang="en-US" sz="2400" dirty="0">
                <a:solidFill>
                  <a:srgbClr val="000000"/>
                </a:solidFill>
              </a:rPr>
              <a:t>Hyperlocation</a:t>
            </a:r>
            <a:endParaRPr lang="en-US" dirty="0">
              <a:latin typeface="Calibri" pitchFamily="34" charset="0"/>
            </a:endParaRPr>
          </a:p>
          <a:p>
            <a:pPr lvl="1" indent="-306388">
              <a:lnSpc>
                <a:spcPct val="95000"/>
              </a:lnSpc>
              <a:buClr>
                <a:srgbClr val="000000"/>
              </a:buClr>
              <a:buSzPct val="100000"/>
              <a:buFontTx/>
              <a:buChar char="•"/>
            </a:pPr>
            <a:r>
              <a:rPr lang="en-US" sz="2400" dirty="0">
                <a:solidFill>
                  <a:srgbClr val="000000"/>
                </a:solidFill>
              </a:rPr>
              <a:t>Hashtags#</a:t>
            </a: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Box 4"/>
          <p:cNvSpPr txBox="1">
            <a:spLocks noChangeArrowheads="1"/>
          </p:cNvSpPr>
          <p:nvPr/>
        </p:nvSpPr>
        <p:spPr bwMode="auto">
          <a:xfrm>
            <a:off x="1155700" y="450850"/>
            <a:ext cx="7275513" cy="476250"/>
          </a:xfrm>
          <a:prstGeom prst="rect">
            <a:avLst/>
          </a:prstGeom>
          <a:noFill/>
          <a:ln w="9525">
            <a:noFill/>
            <a:miter lim="800000"/>
            <a:headEnd/>
            <a:tailEnd/>
          </a:ln>
        </p:spPr>
        <p:txBody>
          <a:bodyPr lIns="0" tIns="0" rIns="0" bIns="0" anchor="ctr">
            <a:spAutoFit/>
          </a:bodyPr>
          <a:lstStyle/>
          <a:p>
            <a:pPr algn="ctr">
              <a:lnSpc>
                <a:spcPct val="95000"/>
              </a:lnSpc>
            </a:pPr>
            <a:r>
              <a:rPr lang="en-US" sz="3200" dirty="0">
                <a:solidFill>
                  <a:srgbClr val="000000"/>
                </a:solidFill>
              </a:rPr>
              <a:t>Hyperlocal</a:t>
            </a:r>
          </a:p>
        </p:txBody>
      </p:sp>
      <p:sp>
        <p:nvSpPr>
          <p:cNvPr id="118787" name="Text Box 5"/>
          <p:cNvSpPr txBox="1">
            <a:spLocks noChangeArrowheads="1"/>
          </p:cNvSpPr>
          <p:nvPr/>
        </p:nvSpPr>
        <p:spPr bwMode="auto">
          <a:xfrm>
            <a:off x="1874838" y="1458913"/>
            <a:ext cx="5610225" cy="1227137"/>
          </a:xfrm>
          <a:prstGeom prst="rect">
            <a:avLst/>
          </a:prstGeom>
          <a:noFill/>
          <a:ln w="9525">
            <a:noFill/>
            <a:miter lim="800000"/>
            <a:headEnd/>
            <a:tailEnd/>
          </a:ln>
        </p:spPr>
        <p:txBody>
          <a:bodyPr lIns="0" tIns="0" rIns="0" bIns="0">
            <a:spAutoFit/>
          </a:bodyPr>
          <a:lstStyle/>
          <a:p>
            <a:pPr>
              <a:lnSpc>
                <a:spcPct val="95000"/>
              </a:lnSpc>
            </a:pPr>
            <a:r>
              <a:rPr lang="en-US" sz="2100" dirty="0">
                <a:solidFill>
                  <a:srgbClr val="00007D"/>
                </a:solidFill>
                <a:latin typeface="Wingdings" pitchFamily="2" charset="2"/>
              </a:rPr>
              <a:t>n </a:t>
            </a:r>
            <a:r>
              <a:rPr lang="en-US" sz="2100" dirty="0">
                <a:solidFill>
                  <a:srgbClr val="000000"/>
                </a:solidFill>
              </a:rPr>
              <a:t>Micro-reporting of events and developments normally missed by mainstream media</a:t>
            </a:r>
            <a:endParaRPr lang="en-US" dirty="0">
              <a:latin typeface="Calibri" pitchFamily="34" charset="0"/>
            </a:endParaRPr>
          </a:p>
          <a:p>
            <a:pPr>
              <a:lnSpc>
                <a:spcPct val="95000"/>
              </a:lnSpc>
            </a:pPr>
            <a:r>
              <a:rPr lang="en-US" sz="2100" dirty="0">
                <a:solidFill>
                  <a:srgbClr val="9999CC"/>
                </a:solidFill>
                <a:latin typeface="Wingdings" pitchFamily="2" charset="2"/>
              </a:rPr>
              <a:t>¨ </a:t>
            </a:r>
            <a:r>
              <a:rPr lang="en-US" sz="2100" dirty="0">
                <a:solidFill>
                  <a:srgbClr val="000000"/>
                </a:solidFill>
              </a:rPr>
              <a:t>“Hyper-local” reporting</a:t>
            </a: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1"/>
          <p:cNvSpPr>
            <a:spLocks noGrp="1" noChangeArrowheads="1"/>
          </p:cNvSpPr>
          <p:nvPr>
            <p:ph type="title"/>
          </p:nvPr>
        </p:nvSpPr>
        <p:spPr>
          <a:xfrm>
            <a:off x="222250" y="274638"/>
            <a:ext cx="8699500" cy="822325"/>
          </a:xfrm>
        </p:spPr>
        <p:txBody>
          <a:bodyPr lIns="0" tIns="0" rIns="0" bIns="0" anchor="t"/>
          <a:lstStyle/>
          <a:p>
            <a:pPr marL="484188">
              <a:lnSpc>
                <a:spcPct val="95000"/>
              </a:lnSpc>
            </a:pPr>
            <a:r>
              <a:rPr lang="en-US" sz="2300" dirty="0" smtClean="0">
                <a:solidFill>
                  <a:srgbClr val="000000"/>
                </a:solidFill>
                <a:latin typeface="Arial" pitchFamily="34" charset="0"/>
              </a:rPr>
              <a:t>Hashtags#</a:t>
            </a:r>
          </a:p>
        </p:txBody>
      </p:sp>
      <p:pic>
        <p:nvPicPr>
          <p:cNvPr id="119811" name="Picture 4"/>
          <p:cNvPicPr>
            <a:picLocks noChangeAspect="1" noChangeArrowheads="1"/>
          </p:cNvPicPr>
          <p:nvPr/>
        </p:nvPicPr>
        <p:blipFill>
          <a:blip r:embed="rId2" cstate="print"/>
          <a:srcRect/>
          <a:stretch>
            <a:fillRect/>
          </a:stretch>
        </p:blipFill>
        <p:spPr bwMode="auto">
          <a:xfrm>
            <a:off x="2286000" y="1279525"/>
            <a:ext cx="4503738" cy="3475038"/>
          </a:xfrm>
          <a:prstGeom prst="rect">
            <a:avLst/>
          </a:prstGeom>
          <a:noFill/>
          <a:ln w="9525">
            <a:noFill/>
            <a:miter lim="800000"/>
            <a:headEnd/>
            <a:tailEnd/>
          </a:ln>
        </p:spPr>
      </p:pic>
      <p:sp>
        <p:nvSpPr>
          <p:cNvPr id="119812" name="Text Box 5"/>
          <p:cNvSpPr txBox="1">
            <a:spLocks noChangeArrowheads="1"/>
          </p:cNvSpPr>
          <p:nvPr/>
        </p:nvSpPr>
        <p:spPr bwMode="auto">
          <a:xfrm>
            <a:off x="222250" y="5211763"/>
            <a:ext cx="8789988" cy="920750"/>
          </a:xfrm>
          <a:prstGeom prst="rect">
            <a:avLst/>
          </a:prstGeom>
          <a:noFill/>
          <a:ln w="9525">
            <a:noFill/>
            <a:miter lim="800000"/>
            <a:headEnd/>
            <a:tailEnd/>
          </a:ln>
        </p:spPr>
        <p:txBody>
          <a:bodyPr lIns="0" tIns="0" rIns="0" bIns="0">
            <a:spAutoFit/>
          </a:bodyPr>
          <a:lstStyle/>
          <a:p>
            <a:pPr algn="ctr">
              <a:lnSpc>
                <a:spcPct val="95000"/>
              </a:lnSpc>
            </a:pPr>
            <a:r>
              <a:rPr lang="en-US" sz="2400" b="1" dirty="0">
                <a:solidFill>
                  <a:srgbClr val="000000"/>
                </a:solidFill>
              </a:rPr>
              <a:t>Tweet this Talk! Hashtag #dst</a:t>
            </a:r>
            <a:endParaRPr lang="en-US" dirty="0">
              <a:latin typeface="Calibri" pitchFamily="34" charset="0"/>
            </a:endParaRPr>
          </a:p>
          <a:p>
            <a:pPr>
              <a:lnSpc>
                <a:spcPct val="95000"/>
              </a:lnSpc>
            </a:pPr>
            <a:r>
              <a:rPr lang="en-US" sz="1300" dirty="0">
                <a:solidFill>
                  <a:srgbClr val="040204"/>
                </a:solidFill>
                <a:latin typeface="'Segoe UI'"/>
              </a:rPr>
              <a:t>Hashtags are a community-driven convention for adding additional context and metadata to your tweets. They're like tags on Flickr, only added inline to your post. You create a hashtag simply by prefixing a word with a hash symbol: </a:t>
            </a:r>
            <a:r>
              <a:rPr lang="en-US" sz="1300" i="1" dirty="0">
                <a:solidFill>
                  <a:srgbClr val="040204"/>
                </a:solidFill>
                <a:latin typeface="'Segoe UI'"/>
              </a:rPr>
              <a:t>#hashtag</a:t>
            </a:r>
            <a:r>
              <a:rPr lang="en-US" sz="1300" dirty="0">
                <a:solidFill>
                  <a:srgbClr val="040204"/>
                </a:solidFill>
                <a:latin typeface="'Segoe UI'"/>
              </a:rPr>
              <a:t>.</a:t>
            </a: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
          <p:cNvSpPr>
            <a:spLocks noGrp="1" noChangeArrowheads="1"/>
          </p:cNvSpPr>
          <p:nvPr>
            <p:ph type="title"/>
          </p:nvPr>
        </p:nvSpPr>
        <p:spPr>
          <a:xfrm>
            <a:off x="209550" y="261938"/>
            <a:ext cx="8699500" cy="852487"/>
          </a:xfrm>
        </p:spPr>
        <p:txBody>
          <a:bodyPr lIns="0" tIns="0" rIns="0" bIns="0" anchor="t"/>
          <a:lstStyle/>
          <a:p>
            <a:pPr marL="484188">
              <a:lnSpc>
                <a:spcPct val="95000"/>
              </a:lnSpc>
            </a:pPr>
            <a:r>
              <a:rPr lang="en-US" sz="5800" dirty="0" smtClean="0">
                <a:solidFill>
                  <a:srgbClr val="000000"/>
                </a:solidFill>
                <a:latin typeface="Arial" pitchFamily="34" charset="0"/>
              </a:rPr>
              <a:t>“Moblogging”</a:t>
            </a:r>
          </a:p>
        </p:txBody>
      </p:sp>
      <p:sp>
        <p:nvSpPr>
          <p:cNvPr id="120835" name="Rectangle 2"/>
          <p:cNvSpPr>
            <a:spLocks noGrp="1" noChangeArrowheads="1"/>
          </p:cNvSpPr>
          <p:nvPr>
            <p:ph idx="1"/>
          </p:nvPr>
        </p:nvSpPr>
        <p:spPr>
          <a:xfrm>
            <a:off x="222250" y="1646238"/>
            <a:ext cx="8699500" cy="4937125"/>
          </a:xfrm>
        </p:spPr>
        <p:txBody>
          <a:bodyPr lIns="0" tIns="0" rIns="0" bIns="0"/>
          <a:lstStyle/>
          <a:p>
            <a:pPr marL="0" indent="0">
              <a:lnSpc>
                <a:spcPct val="95000"/>
              </a:lnSpc>
              <a:spcBef>
                <a:spcPct val="0"/>
              </a:spcBef>
              <a:buFont typeface="Arial" pitchFamily="34" charset="0"/>
              <a:buNone/>
            </a:pPr>
            <a:r>
              <a:rPr lang="en-US" dirty="0" smtClean="0">
                <a:solidFill>
                  <a:srgbClr val="00007D"/>
                </a:solidFill>
                <a:latin typeface="Wingdings" pitchFamily="2" charset="2"/>
              </a:rPr>
              <a:t>n </a:t>
            </a:r>
            <a:r>
              <a:rPr lang="en-US" sz="4200" dirty="0" smtClean="0">
                <a:solidFill>
                  <a:srgbClr val="000000"/>
                </a:solidFill>
                <a:latin typeface="Arial" pitchFamily="34" charset="0"/>
              </a:rPr>
              <a:t>Mobile phone blogging</a:t>
            </a:r>
            <a:endParaRPr lang="en-US" dirty="0" smtClean="0"/>
          </a:p>
          <a:p>
            <a:pPr marL="0" indent="0">
              <a:lnSpc>
                <a:spcPct val="95000"/>
              </a:lnSpc>
              <a:spcBef>
                <a:spcPct val="0"/>
              </a:spcBef>
              <a:buFont typeface="Arial" pitchFamily="34" charset="0"/>
              <a:buNone/>
            </a:pPr>
            <a:r>
              <a:rPr lang="en-US" dirty="0" smtClean="0">
                <a:solidFill>
                  <a:srgbClr val="9999CC"/>
                </a:solidFill>
                <a:latin typeface="Wingdings" pitchFamily="2" charset="2"/>
              </a:rPr>
              <a:t>¨ </a:t>
            </a:r>
            <a:r>
              <a:rPr lang="en-US" sz="3700" dirty="0" smtClean="0">
                <a:solidFill>
                  <a:srgbClr val="000000"/>
                </a:solidFill>
                <a:latin typeface="Arial" pitchFamily="34" charset="0"/>
              </a:rPr>
              <a:t>Instant “on location” blogging via one’s mobile phone</a:t>
            </a:r>
            <a:endParaRPr lang="en-US" dirty="0" smtClean="0"/>
          </a:p>
          <a:p>
            <a:pPr marL="0" indent="0">
              <a:lnSpc>
                <a:spcPct val="95000"/>
              </a:lnSpc>
              <a:spcBef>
                <a:spcPct val="0"/>
              </a:spcBef>
              <a:buFont typeface="Arial" pitchFamily="34" charset="0"/>
              <a:buNone/>
            </a:pPr>
            <a:r>
              <a:rPr lang="en-US" dirty="0" smtClean="0">
                <a:solidFill>
                  <a:srgbClr val="9999CC"/>
                </a:solidFill>
                <a:latin typeface="Wingdings" pitchFamily="2" charset="2"/>
              </a:rPr>
              <a:t>¨ </a:t>
            </a:r>
            <a:r>
              <a:rPr lang="en-US" sz="3700" dirty="0" smtClean="0">
                <a:solidFill>
                  <a:srgbClr val="000000"/>
                </a:solidFill>
                <a:latin typeface="Arial" pitchFamily="34" charset="0"/>
              </a:rPr>
              <a:t>Photo share publishing “on the go”</a:t>
            </a:r>
            <a:endParaRPr lang="en-US" dirty="0" smtClean="0"/>
          </a:p>
          <a:p>
            <a:pPr marL="0" indent="0">
              <a:lnSpc>
                <a:spcPct val="95000"/>
              </a:lnSpc>
              <a:spcBef>
                <a:spcPct val="0"/>
              </a:spcBef>
              <a:buFont typeface="Arial" pitchFamily="34" charset="0"/>
              <a:buNone/>
            </a:pPr>
            <a:r>
              <a:rPr lang="en-US" dirty="0" smtClean="0">
                <a:solidFill>
                  <a:srgbClr val="9999CC"/>
                </a:solidFill>
                <a:latin typeface="Wingdings" pitchFamily="2" charset="2"/>
              </a:rPr>
              <a:t>¨ </a:t>
            </a:r>
            <a:r>
              <a:rPr lang="en-US" sz="3700" dirty="0" smtClean="0">
                <a:solidFill>
                  <a:srgbClr val="000000"/>
                </a:solidFill>
                <a:latin typeface="Arial" pitchFamily="34" charset="0"/>
              </a:rPr>
              <a:t>Uses camera phones to see what the publisher sees instantly</a:t>
            </a: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
          <p:cNvSpPr>
            <a:spLocks noGrp="1" noChangeArrowheads="1"/>
          </p:cNvSpPr>
          <p:nvPr>
            <p:ph type="title"/>
          </p:nvPr>
        </p:nvSpPr>
        <p:spPr>
          <a:xfrm>
            <a:off x="209550" y="261938"/>
            <a:ext cx="8699500" cy="852487"/>
          </a:xfrm>
        </p:spPr>
        <p:txBody>
          <a:bodyPr lIns="0" tIns="0" rIns="0" bIns="0" rtlCol="0" anchor="t">
            <a:normAutofit/>
          </a:bodyPr>
          <a:lstStyle/>
          <a:p>
            <a:pPr marL="484628" fontAlgn="auto">
              <a:lnSpc>
                <a:spcPct val="95000"/>
              </a:lnSpc>
              <a:spcAft>
                <a:spcPts val="0"/>
              </a:spcAft>
              <a:defRPr/>
            </a:pPr>
            <a:r>
              <a:rPr lang="en-US" sz="2600" dirty="0">
                <a:solidFill>
                  <a:srgbClr val="000000"/>
                </a:solidFill>
                <a:latin typeface="Consolas" pitchFamily="49" charset="0"/>
              </a:rPr>
              <a:t>Journalism tools</a:t>
            </a:r>
            <a:r>
              <a:rPr lang="en-US" dirty="0" smtClean="0">
                <a:solidFill>
                  <a:schemeClr val="accent1">
                    <a:tint val="83000"/>
                    <a:satMod val="150000"/>
                  </a:schemeClr>
                </a:solidFill>
              </a:rPr>
              <a:t/>
            </a:r>
            <a:br>
              <a:rPr lang="en-US" dirty="0" smtClean="0">
                <a:solidFill>
                  <a:schemeClr val="accent1">
                    <a:tint val="83000"/>
                    <a:satMod val="150000"/>
                  </a:schemeClr>
                </a:solidFill>
              </a:rPr>
            </a:br>
            <a:r>
              <a:rPr lang="en-US" sz="2100" i="1" dirty="0">
                <a:solidFill>
                  <a:srgbClr val="000000"/>
                </a:solidFill>
                <a:latin typeface="Consolas" pitchFamily="49" charset="0"/>
              </a:rPr>
              <a:t>Essential tech and kit</a:t>
            </a:r>
          </a:p>
        </p:txBody>
      </p:sp>
      <p:sp>
        <p:nvSpPr>
          <p:cNvPr id="121859" name="Rectangle 2"/>
          <p:cNvSpPr>
            <a:spLocks noGrp="1" noChangeArrowheads="1"/>
          </p:cNvSpPr>
          <p:nvPr>
            <p:ph idx="1"/>
          </p:nvPr>
        </p:nvSpPr>
        <p:spPr>
          <a:xfrm>
            <a:off x="1501775" y="1917700"/>
            <a:ext cx="5875338" cy="2319338"/>
          </a:xfrm>
        </p:spPr>
        <p:txBody>
          <a:bodyPr lIns="0" tIns="0" rIns="0" bIns="0"/>
          <a:lstStyle/>
          <a:p>
            <a:pPr marL="0" indent="0">
              <a:lnSpc>
                <a:spcPct val="95000"/>
              </a:lnSpc>
              <a:spcBef>
                <a:spcPct val="0"/>
              </a:spcBef>
              <a:buFont typeface="Arial" pitchFamily="34" charset="0"/>
              <a:buNone/>
            </a:pPr>
            <a:r>
              <a:rPr lang="en-US" sz="1400" b="1" dirty="0" smtClean="0">
                <a:solidFill>
                  <a:srgbClr val="000000"/>
                </a:solidFill>
                <a:latin typeface="Wingdings" pitchFamily="2" charset="2"/>
              </a:rPr>
              <a:t>§</a:t>
            </a:r>
            <a:r>
              <a:rPr lang="en-US" sz="1400" b="1" dirty="0" smtClean="0">
                <a:solidFill>
                  <a:srgbClr val="000000"/>
                </a:solidFill>
                <a:latin typeface="Corbel" pitchFamily="34" charset="0"/>
              </a:rPr>
              <a:t>LAPTOP</a:t>
            </a:r>
            <a:endParaRPr lang="en-US" dirty="0" smtClean="0"/>
          </a:p>
          <a:p>
            <a:pPr marL="0" indent="0">
              <a:lnSpc>
                <a:spcPct val="95000"/>
              </a:lnSpc>
              <a:spcBef>
                <a:spcPct val="0"/>
              </a:spcBef>
              <a:buFont typeface="Arial" pitchFamily="34" charset="0"/>
              <a:buNone/>
            </a:pPr>
            <a:r>
              <a:rPr lang="en-US" sz="1400" b="1" dirty="0" smtClean="0">
                <a:solidFill>
                  <a:srgbClr val="000000"/>
                </a:solidFill>
                <a:latin typeface="Wingdings" pitchFamily="2" charset="2"/>
              </a:rPr>
              <a:t>§</a:t>
            </a:r>
            <a:r>
              <a:rPr lang="en-US" sz="1400" b="1" dirty="0" smtClean="0">
                <a:solidFill>
                  <a:srgbClr val="000000"/>
                </a:solidFill>
                <a:latin typeface="Corbel" pitchFamily="34" charset="0"/>
              </a:rPr>
              <a:t>MP3 RECORDER</a:t>
            </a:r>
            <a:endParaRPr lang="en-US" dirty="0" smtClean="0"/>
          </a:p>
          <a:p>
            <a:pPr marL="0" indent="0">
              <a:lnSpc>
                <a:spcPct val="95000"/>
              </a:lnSpc>
              <a:spcBef>
                <a:spcPct val="0"/>
              </a:spcBef>
              <a:buFont typeface="Arial" pitchFamily="34" charset="0"/>
              <a:buNone/>
            </a:pPr>
            <a:r>
              <a:rPr lang="en-US" sz="1400" b="1" dirty="0" smtClean="0">
                <a:solidFill>
                  <a:srgbClr val="000000"/>
                </a:solidFill>
                <a:latin typeface="Wingdings" pitchFamily="2" charset="2"/>
              </a:rPr>
              <a:t>§</a:t>
            </a:r>
            <a:r>
              <a:rPr lang="en-US" sz="1400" b="1" dirty="0" smtClean="0">
                <a:solidFill>
                  <a:srgbClr val="000000"/>
                </a:solidFill>
                <a:latin typeface="Corbel" pitchFamily="34" charset="0"/>
              </a:rPr>
              <a:t>MIFI/WIFI HOTSPOT GENERATOR</a:t>
            </a:r>
            <a:endParaRPr lang="en-US" dirty="0" smtClean="0"/>
          </a:p>
          <a:p>
            <a:pPr marL="0" indent="0">
              <a:lnSpc>
                <a:spcPct val="95000"/>
              </a:lnSpc>
              <a:spcBef>
                <a:spcPct val="0"/>
              </a:spcBef>
              <a:buFont typeface="Arial" pitchFamily="34" charset="0"/>
              <a:buNone/>
            </a:pPr>
            <a:r>
              <a:rPr lang="en-US" sz="1400" b="1" dirty="0" smtClean="0">
                <a:solidFill>
                  <a:srgbClr val="000000"/>
                </a:solidFill>
                <a:latin typeface="Wingdings" pitchFamily="2" charset="2"/>
              </a:rPr>
              <a:t>§</a:t>
            </a:r>
            <a:r>
              <a:rPr lang="en-US" sz="1400" b="1" dirty="0" smtClean="0">
                <a:solidFill>
                  <a:srgbClr val="000000"/>
                </a:solidFill>
                <a:latin typeface="Corbel" pitchFamily="34" charset="0"/>
              </a:rPr>
              <a:t>VIDEO – HD, FLIP ETC</a:t>
            </a:r>
            <a:endParaRPr lang="en-US" dirty="0" smtClean="0"/>
          </a:p>
          <a:p>
            <a:pPr marL="0" indent="0">
              <a:lnSpc>
                <a:spcPct val="95000"/>
              </a:lnSpc>
              <a:spcBef>
                <a:spcPct val="0"/>
              </a:spcBef>
              <a:buFont typeface="Arial" pitchFamily="34" charset="0"/>
              <a:buNone/>
            </a:pPr>
            <a:r>
              <a:rPr lang="en-US" sz="1400" b="1" dirty="0" smtClean="0">
                <a:solidFill>
                  <a:srgbClr val="000000"/>
                </a:solidFill>
                <a:latin typeface="Wingdings" pitchFamily="2" charset="2"/>
              </a:rPr>
              <a:t>§</a:t>
            </a:r>
            <a:r>
              <a:rPr lang="en-US" sz="1400" b="1" dirty="0" smtClean="0">
                <a:solidFill>
                  <a:srgbClr val="000000"/>
                </a:solidFill>
                <a:latin typeface="Corbel" pitchFamily="34" charset="0"/>
              </a:rPr>
              <a:t>NOTEPAD AND PENCIL</a:t>
            </a:r>
            <a:endParaRPr lang="en-US" dirty="0" smtClean="0"/>
          </a:p>
          <a:p>
            <a:pPr marL="0" indent="0">
              <a:lnSpc>
                <a:spcPct val="95000"/>
              </a:lnSpc>
              <a:spcBef>
                <a:spcPct val="0"/>
              </a:spcBef>
              <a:buFont typeface="Arial" pitchFamily="34" charset="0"/>
              <a:buNone/>
            </a:pPr>
            <a:r>
              <a:rPr lang="en-US" sz="1400" b="1" dirty="0" smtClean="0">
                <a:solidFill>
                  <a:srgbClr val="000000"/>
                </a:solidFill>
                <a:latin typeface="Corbel" pitchFamily="34" charset="0"/>
              </a:rPr>
              <a:t>SmartPhones</a:t>
            </a:r>
          </a:p>
        </p:txBody>
      </p:sp>
      <p:sp>
        <p:nvSpPr>
          <p:cNvPr id="121860" name="Text Box 4"/>
          <p:cNvSpPr txBox="1">
            <a:spLocks noChangeArrowheads="1"/>
          </p:cNvSpPr>
          <p:nvPr/>
        </p:nvSpPr>
        <p:spPr bwMode="auto">
          <a:xfrm>
            <a:off x="968375" y="5364163"/>
            <a:ext cx="7004050" cy="204787"/>
          </a:xfrm>
          <a:prstGeom prst="rect">
            <a:avLst/>
          </a:prstGeom>
          <a:noFill/>
          <a:ln w="9525">
            <a:noFill/>
            <a:miter lim="800000"/>
            <a:headEnd/>
            <a:tailEnd/>
          </a:ln>
        </p:spPr>
        <p:txBody>
          <a:bodyPr lIns="0" tIns="0" rIns="0" bIns="0">
            <a:spAutoFit/>
          </a:bodyPr>
          <a:lstStyle/>
          <a:p>
            <a:pPr>
              <a:lnSpc>
                <a:spcPct val="95000"/>
              </a:lnSpc>
            </a:pPr>
            <a:r>
              <a:rPr lang="en-US" sz="1400" i="1" dirty="0">
                <a:solidFill>
                  <a:srgbClr val="000000"/>
                </a:solidFill>
                <a:latin typeface="Corbel" pitchFamily="34" charset="0"/>
              </a:rPr>
              <a:t>I</a:t>
            </a:r>
            <a:r>
              <a:rPr lang="en-US" sz="1400" b="1" i="1" dirty="0">
                <a:solidFill>
                  <a:srgbClr val="CC0000"/>
                </a:solidFill>
                <a:latin typeface="Corbel" pitchFamily="34" charset="0"/>
              </a:rPr>
              <a:t>f I could only take on piece of kit out of the office, I’d take my smartphone</a:t>
            </a:r>
          </a:p>
        </p:txBody>
      </p:sp>
      <p:pic>
        <p:nvPicPr>
          <p:cNvPr id="121861" name="Picture 5"/>
          <p:cNvPicPr>
            <a:picLocks noChangeAspect="1" noChangeArrowheads="1"/>
          </p:cNvPicPr>
          <p:nvPr/>
        </p:nvPicPr>
        <p:blipFill>
          <a:blip r:embed="rId2" cstate="print"/>
          <a:srcRect/>
          <a:stretch>
            <a:fillRect/>
          </a:stretch>
        </p:blipFill>
        <p:spPr bwMode="auto">
          <a:xfrm>
            <a:off x="5211763" y="1371600"/>
            <a:ext cx="2173287" cy="3240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2 - Θέση περιεχομένου"/>
          <p:cNvSpPr>
            <a:spLocks noGrp="1"/>
          </p:cNvSpPr>
          <p:nvPr>
            <p:ph idx="1"/>
          </p:nvPr>
        </p:nvSpPr>
        <p:spPr/>
        <p:txBody>
          <a:bodyPr/>
          <a:lstStyle/>
          <a:p>
            <a:pPr eaLnBrk="1" hangingPunct="1"/>
            <a:r>
              <a:rPr lang="en-US" dirty="0" smtClean="0"/>
              <a:t>George Brassens “Dans l’eau de la claire fontaine” (1)</a:t>
            </a:r>
            <a:endParaRPr lang="el-GR" dirty="0" smtClean="0"/>
          </a:p>
          <a:p>
            <a:pPr eaLnBrk="1" hangingPunct="1"/>
            <a:r>
              <a:rPr lang="en-US" dirty="0" smtClean="0"/>
              <a:t>Big Fish (trailer) (2)</a:t>
            </a:r>
            <a:endParaRPr lang="el-GR" dirty="0" smtClean="0"/>
          </a:p>
          <a:p>
            <a:pPr eaLnBrk="1" hangingPunct="1"/>
            <a:r>
              <a:rPr lang="en-US" dirty="0" smtClean="0"/>
              <a:t>Obama’s speech (3)</a:t>
            </a:r>
            <a:endParaRPr lang="el-GR" dirty="0" smtClean="0"/>
          </a:p>
          <a:p>
            <a:pPr eaLnBrk="1" hangingPunct="1">
              <a:buFont typeface="Arial" pitchFamily="34" charset="0"/>
              <a:buNone/>
            </a:pPr>
            <a:endParaRPr lang="el-GR" dirty="0" smtClean="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
          <p:cNvSpPr>
            <a:spLocks noGrp="1" noChangeArrowheads="1"/>
          </p:cNvSpPr>
          <p:nvPr>
            <p:ph type="title"/>
          </p:nvPr>
        </p:nvSpPr>
        <p:spPr>
          <a:xfrm>
            <a:off x="209550" y="261938"/>
            <a:ext cx="8699500" cy="1003300"/>
          </a:xfrm>
        </p:spPr>
        <p:txBody>
          <a:bodyPr lIns="0" tIns="0" rIns="0" bIns="0" rtlCol="0" anchor="t">
            <a:normAutofit/>
          </a:bodyPr>
          <a:lstStyle/>
          <a:p>
            <a:pPr marL="484628" fontAlgn="auto">
              <a:lnSpc>
                <a:spcPct val="95000"/>
              </a:lnSpc>
              <a:spcAft>
                <a:spcPts val="0"/>
              </a:spcAft>
              <a:defRPr/>
            </a:pPr>
            <a:r>
              <a:rPr lang="en-US" sz="2600" dirty="0">
                <a:solidFill>
                  <a:srgbClr val="000000"/>
                </a:solidFill>
                <a:latin typeface="Consolas" pitchFamily="49" charset="0"/>
              </a:rPr>
              <a:t>Journalism tools</a:t>
            </a:r>
            <a:r>
              <a:rPr lang="en-US" dirty="0" smtClean="0">
                <a:solidFill>
                  <a:schemeClr val="accent1">
                    <a:tint val="83000"/>
                    <a:satMod val="150000"/>
                  </a:schemeClr>
                </a:solidFill>
              </a:rPr>
              <a:t/>
            </a:r>
            <a:br>
              <a:rPr lang="en-US" dirty="0" smtClean="0">
                <a:solidFill>
                  <a:schemeClr val="accent1">
                    <a:tint val="83000"/>
                    <a:satMod val="150000"/>
                  </a:schemeClr>
                </a:solidFill>
              </a:rPr>
            </a:br>
            <a:r>
              <a:rPr lang="en-US" sz="2100" i="1" dirty="0">
                <a:solidFill>
                  <a:srgbClr val="000000"/>
                </a:solidFill>
                <a:latin typeface="Consolas" pitchFamily="49" charset="0"/>
              </a:rPr>
              <a:t>Online apps and sites</a:t>
            </a:r>
            <a:r>
              <a:rPr lang="en-US" sz="3900" i="1" dirty="0">
                <a:solidFill>
                  <a:srgbClr val="F8F8F8"/>
                </a:solidFill>
                <a:latin typeface="Consolas" pitchFamily="49" charset="0"/>
              </a:rPr>
              <a:t> </a:t>
            </a:r>
          </a:p>
        </p:txBody>
      </p:sp>
      <p:sp>
        <p:nvSpPr>
          <p:cNvPr id="122883" name="Rectangle 2"/>
          <p:cNvSpPr>
            <a:spLocks noGrp="1" noChangeArrowheads="1"/>
          </p:cNvSpPr>
          <p:nvPr>
            <p:ph idx="1"/>
          </p:nvPr>
        </p:nvSpPr>
        <p:spPr>
          <a:xfrm>
            <a:off x="1416050" y="1190625"/>
            <a:ext cx="2759075" cy="4275138"/>
          </a:xfrm>
        </p:spPr>
        <p:txBody>
          <a:bodyPr lIns="0" tIns="0" rIns="0" bIns="0"/>
          <a:lstStyle/>
          <a:p>
            <a:pPr marL="0" indent="0">
              <a:lnSpc>
                <a:spcPct val="95000"/>
              </a:lnSpc>
              <a:spcBef>
                <a:spcPct val="0"/>
              </a:spcBef>
              <a:buFont typeface="Arial" pitchFamily="34" charset="0"/>
              <a:buNone/>
            </a:pPr>
            <a:r>
              <a:rPr lang="en-US" sz="1400" b="1" dirty="0" smtClean="0">
                <a:solidFill>
                  <a:srgbClr val="000000"/>
                </a:solidFill>
                <a:latin typeface="StarSymbol"/>
              </a:rPr>
              <a:t>●</a:t>
            </a:r>
            <a:r>
              <a:rPr lang="en-US" sz="1400" b="1" dirty="0" smtClean="0">
                <a:solidFill>
                  <a:srgbClr val="000000"/>
                </a:solidFill>
                <a:latin typeface="Corbel" pitchFamily="34" charset="0"/>
              </a:rPr>
              <a:t>Data visualisation – Flowchart</a:t>
            </a:r>
            <a:endParaRPr lang="en-US" dirty="0" smtClean="0"/>
          </a:p>
          <a:p>
            <a:pPr marL="0" indent="0">
              <a:lnSpc>
                <a:spcPct val="95000"/>
              </a:lnSpc>
              <a:spcBef>
                <a:spcPct val="0"/>
              </a:spcBef>
              <a:buFont typeface="Arial" pitchFamily="34" charset="0"/>
              <a:buNone/>
            </a:pPr>
            <a:r>
              <a:rPr lang="en-US" sz="1400" b="1" dirty="0" smtClean="0">
                <a:solidFill>
                  <a:srgbClr val="000000"/>
                </a:solidFill>
                <a:latin typeface="StarSymbol"/>
              </a:rPr>
              <a:t>●</a:t>
            </a:r>
            <a:r>
              <a:rPr lang="en-US" sz="1400" b="1" dirty="0" smtClean="0">
                <a:solidFill>
                  <a:srgbClr val="000000"/>
                </a:solidFill>
                <a:latin typeface="Corbel" pitchFamily="34" charset="0"/>
              </a:rPr>
              <a:t>Data collation – Tableau</a:t>
            </a:r>
            <a:endParaRPr lang="en-US" dirty="0" smtClean="0"/>
          </a:p>
          <a:p>
            <a:pPr marL="0" indent="0">
              <a:lnSpc>
                <a:spcPct val="95000"/>
              </a:lnSpc>
              <a:spcBef>
                <a:spcPct val="0"/>
              </a:spcBef>
              <a:buFont typeface="Arial" pitchFamily="34" charset="0"/>
              <a:buNone/>
            </a:pPr>
            <a:r>
              <a:rPr lang="en-US" sz="1400" b="1" dirty="0" smtClean="0">
                <a:solidFill>
                  <a:srgbClr val="000000"/>
                </a:solidFill>
                <a:latin typeface="StarSymbol"/>
              </a:rPr>
              <a:t>●</a:t>
            </a:r>
            <a:r>
              <a:rPr lang="en-US" sz="1400" b="1" dirty="0" smtClean="0">
                <a:solidFill>
                  <a:srgbClr val="000000"/>
                </a:solidFill>
                <a:latin typeface="Corbel" pitchFamily="34" charset="0"/>
              </a:rPr>
              <a:t>Collaboration – Google Docs</a:t>
            </a:r>
            <a:endParaRPr lang="en-US" dirty="0" smtClean="0"/>
          </a:p>
          <a:p>
            <a:pPr marL="0" indent="0">
              <a:lnSpc>
                <a:spcPct val="95000"/>
              </a:lnSpc>
              <a:spcBef>
                <a:spcPct val="0"/>
              </a:spcBef>
              <a:buFont typeface="Arial" pitchFamily="34" charset="0"/>
              <a:buNone/>
            </a:pPr>
            <a:r>
              <a:rPr lang="en-US" sz="1400" b="1" dirty="0" smtClean="0">
                <a:solidFill>
                  <a:srgbClr val="000000"/>
                </a:solidFill>
                <a:latin typeface="StarSymbol"/>
              </a:rPr>
              <a:t>●</a:t>
            </a:r>
            <a:r>
              <a:rPr lang="en-US" sz="1400" b="1" dirty="0" smtClean="0">
                <a:solidFill>
                  <a:srgbClr val="000000"/>
                </a:solidFill>
                <a:latin typeface="Corbel" pitchFamily="34" charset="0"/>
              </a:rPr>
              <a:t>Photography – Flickr</a:t>
            </a:r>
            <a:endParaRPr lang="en-US" dirty="0" smtClean="0"/>
          </a:p>
          <a:p>
            <a:pPr marL="0" indent="0">
              <a:lnSpc>
                <a:spcPct val="95000"/>
              </a:lnSpc>
              <a:spcBef>
                <a:spcPct val="0"/>
              </a:spcBef>
              <a:buFont typeface="Arial" pitchFamily="34" charset="0"/>
              <a:buNone/>
            </a:pPr>
            <a:r>
              <a:rPr lang="en-US" sz="1400" b="1" dirty="0" smtClean="0">
                <a:solidFill>
                  <a:srgbClr val="000000"/>
                </a:solidFill>
                <a:latin typeface="StarSymbol"/>
              </a:rPr>
              <a:t>●</a:t>
            </a:r>
            <a:r>
              <a:rPr lang="en-US" sz="1400" b="1" dirty="0" smtClean="0">
                <a:solidFill>
                  <a:srgbClr val="000000"/>
                </a:solidFill>
                <a:latin typeface="Corbel" pitchFamily="34" charset="0"/>
              </a:rPr>
              <a:t>Video – Vimeo and YouTube</a:t>
            </a:r>
            <a:endParaRPr lang="en-US" dirty="0" smtClean="0"/>
          </a:p>
          <a:p>
            <a:pPr marL="0" indent="0">
              <a:lnSpc>
                <a:spcPct val="95000"/>
              </a:lnSpc>
              <a:spcBef>
                <a:spcPct val="0"/>
              </a:spcBef>
              <a:buFont typeface="Arial" pitchFamily="34" charset="0"/>
              <a:buNone/>
            </a:pPr>
            <a:r>
              <a:rPr lang="en-US" sz="1400" b="1" dirty="0" smtClean="0">
                <a:solidFill>
                  <a:srgbClr val="000000"/>
                </a:solidFill>
                <a:latin typeface="StarSymbol"/>
              </a:rPr>
              <a:t>●</a:t>
            </a:r>
            <a:r>
              <a:rPr lang="en-US" sz="1400" b="1" dirty="0" smtClean="0">
                <a:solidFill>
                  <a:srgbClr val="000000"/>
                </a:solidFill>
                <a:latin typeface="Corbel" pitchFamily="34" charset="0"/>
              </a:rPr>
              <a:t>Word clouds – Wordle </a:t>
            </a:r>
            <a:endParaRPr lang="en-US" dirty="0" smtClean="0"/>
          </a:p>
          <a:p>
            <a:pPr marL="0" indent="0">
              <a:lnSpc>
                <a:spcPct val="95000"/>
              </a:lnSpc>
              <a:spcBef>
                <a:spcPct val="0"/>
              </a:spcBef>
              <a:buFont typeface="Arial" pitchFamily="34" charset="0"/>
              <a:buNone/>
            </a:pPr>
            <a:r>
              <a:rPr lang="en-US" sz="1400" b="1" dirty="0" smtClean="0">
                <a:solidFill>
                  <a:srgbClr val="000000"/>
                </a:solidFill>
                <a:latin typeface="StarSymbol"/>
              </a:rPr>
              <a:t>●</a:t>
            </a:r>
            <a:r>
              <a:rPr lang="en-US" sz="1400" b="1" dirty="0" smtClean="0">
                <a:solidFill>
                  <a:srgbClr val="000000"/>
                </a:solidFill>
                <a:latin typeface="Corbel" pitchFamily="34" charset="0"/>
              </a:rPr>
              <a:t>Word trees - ManyEyes,</a:t>
            </a:r>
            <a:endParaRPr lang="en-US" dirty="0" smtClean="0"/>
          </a:p>
          <a:p>
            <a:pPr marL="0" indent="0">
              <a:lnSpc>
                <a:spcPct val="95000"/>
              </a:lnSpc>
              <a:spcBef>
                <a:spcPct val="0"/>
              </a:spcBef>
              <a:buFont typeface="Arial" pitchFamily="34" charset="0"/>
              <a:buNone/>
            </a:pPr>
            <a:r>
              <a:rPr lang="en-US" sz="1400" b="1" dirty="0" smtClean="0">
                <a:solidFill>
                  <a:srgbClr val="000000"/>
                </a:solidFill>
                <a:latin typeface="StarSymbol"/>
              </a:rPr>
              <a:t>●</a:t>
            </a:r>
            <a:r>
              <a:rPr lang="en-US" sz="1400" b="1" dirty="0" smtClean="0">
                <a:solidFill>
                  <a:srgbClr val="000000"/>
                </a:solidFill>
                <a:latin typeface="Corbel" pitchFamily="34" charset="0"/>
              </a:rPr>
              <a:t>Strip panels – Stripgenerator </a:t>
            </a:r>
            <a:endParaRPr lang="en-US" dirty="0" smtClean="0"/>
          </a:p>
          <a:p>
            <a:pPr marL="0" indent="0">
              <a:lnSpc>
                <a:spcPct val="95000"/>
              </a:lnSpc>
              <a:spcBef>
                <a:spcPct val="0"/>
              </a:spcBef>
              <a:buFont typeface="Arial" pitchFamily="34" charset="0"/>
              <a:buNone/>
            </a:pPr>
            <a:r>
              <a:rPr lang="en-US" sz="1400" b="1" dirty="0" smtClean="0">
                <a:solidFill>
                  <a:srgbClr val="000000"/>
                </a:solidFill>
                <a:latin typeface="StarSymbol"/>
              </a:rPr>
              <a:t>●</a:t>
            </a:r>
            <a:r>
              <a:rPr lang="en-US" sz="1400" b="1" dirty="0" smtClean="0">
                <a:solidFill>
                  <a:srgbClr val="000000"/>
                </a:solidFill>
                <a:latin typeface="Corbel" pitchFamily="34" charset="0"/>
              </a:rPr>
              <a:t>Animation – Xtranormal</a:t>
            </a:r>
            <a:r>
              <a:rPr lang="en-US" sz="2600" dirty="0" smtClean="0">
                <a:solidFill>
                  <a:srgbClr val="FFFFFF"/>
                </a:solidFill>
                <a:latin typeface="Corbel" pitchFamily="34" charset="0"/>
              </a:rPr>
              <a:t> </a:t>
            </a:r>
          </a:p>
        </p:txBody>
      </p:sp>
      <p:sp>
        <p:nvSpPr>
          <p:cNvPr id="122884" name="Text Box 4"/>
          <p:cNvSpPr txBox="1">
            <a:spLocks noChangeArrowheads="1"/>
          </p:cNvSpPr>
          <p:nvPr/>
        </p:nvSpPr>
        <p:spPr bwMode="auto">
          <a:xfrm>
            <a:off x="968375" y="5364163"/>
            <a:ext cx="7004050" cy="209550"/>
          </a:xfrm>
          <a:prstGeom prst="rect">
            <a:avLst/>
          </a:prstGeom>
          <a:noFill/>
          <a:ln w="9525">
            <a:noFill/>
            <a:miter lim="800000"/>
            <a:headEnd/>
            <a:tailEnd/>
          </a:ln>
        </p:spPr>
        <p:txBody>
          <a:bodyPr lIns="0" tIns="0" rIns="0" bIns="0">
            <a:spAutoFit/>
          </a:bodyPr>
          <a:lstStyle/>
          <a:p>
            <a:pPr>
              <a:lnSpc>
                <a:spcPct val="95000"/>
              </a:lnSpc>
            </a:pPr>
            <a:r>
              <a:rPr lang="en-US" sz="1400" b="1" i="1" dirty="0">
                <a:solidFill>
                  <a:srgbClr val="000000"/>
                </a:solidFill>
                <a:latin typeface="Corbel" pitchFamily="34" charset="0"/>
              </a:rPr>
              <a:t>If I could only take on piece of kit out of the office, I’d take my smartphone</a:t>
            </a:r>
          </a:p>
        </p:txBody>
      </p:sp>
      <p:sp>
        <p:nvSpPr>
          <p:cNvPr id="122885" name="Text Box 5"/>
          <p:cNvSpPr txBox="1">
            <a:spLocks noChangeArrowheads="1"/>
          </p:cNvSpPr>
          <p:nvPr/>
        </p:nvSpPr>
        <p:spPr bwMode="auto">
          <a:xfrm>
            <a:off x="4246563" y="1189038"/>
            <a:ext cx="3038475" cy="2046287"/>
          </a:xfrm>
          <a:prstGeom prst="rect">
            <a:avLst/>
          </a:prstGeom>
          <a:noFill/>
          <a:ln w="9525">
            <a:noFill/>
            <a:miter lim="800000"/>
            <a:headEnd/>
            <a:tailEnd/>
          </a:ln>
        </p:spPr>
        <p:txBody>
          <a:bodyPr lIns="0" tIns="0" rIns="0" bIns="0">
            <a:spAutoFit/>
          </a:bodyPr>
          <a:lstStyle/>
          <a:p>
            <a:pPr>
              <a:lnSpc>
                <a:spcPct val="95000"/>
              </a:lnSpc>
            </a:pPr>
            <a:r>
              <a:rPr lang="en-US" sz="1400" dirty="0">
                <a:solidFill>
                  <a:srgbClr val="000000"/>
                </a:solidFill>
                <a:latin typeface="Wingdings" pitchFamily="2" charset="2"/>
              </a:rPr>
              <a:t>§</a:t>
            </a:r>
            <a:r>
              <a:rPr lang="en-US" sz="1400" dirty="0">
                <a:solidFill>
                  <a:srgbClr val="000000"/>
                </a:solidFill>
                <a:latin typeface="Corbel" pitchFamily="34" charset="0"/>
              </a:rPr>
              <a:t>Online surveys – SurveyMonkey and Ask500people.com</a:t>
            </a:r>
            <a:endParaRPr lang="en-US" dirty="0">
              <a:latin typeface="Calibri" pitchFamily="34" charset="0"/>
            </a:endParaRPr>
          </a:p>
          <a:p>
            <a:pPr>
              <a:lnSpc>
                <a:spcPct val="95000"/>
              </a:lnSpc>
            </a:pPr>
            <a:r>
              <a:rPr lang="en-US" sz="1400" dirty="0">
                <a:solidFill>
                  <a:srgbClr val="000000"/>
                </a:solidFill>
                <a:latin typeface="Wingdings" pitchFamily="2" charset="2"/>
              </a:rPr>
              <a:t>§</a:t>
            </a:r>
            <a:r>
              <a:rPr lang="en-US" sz="1400" dirty="0">
                <a:solidFill>
                  <a:srgbClr val="000000"/>
                </a:solidFill>
                <a:latin typeface="Corbel" pitchFamily="34" charset="0"/>
              </a:rPr>
              <a:t>Livestreaming (mobile) - Bambuser/qik  </a:t>
            </a:r>
            <a:endParaRPr lang="en-US" dirty="0">
              <a:latin typeface="Calibri" pitchFamily="34" charset="0"/>
            </a:endParaRPr>
          </a:p>
          <a:p>
            <a:pPr>
              <a:lnSpc>
                <a:spcPct val="95000"/>
              </a:lnSpc>
            </a:pPr>
            <a:r>
              <a:rPr lang="en-US" sz="1400" dirty="0">
                <a:solidFill>
                  <a:srgbClr val="000000"/>
                </a:solidFill>
                <a:latin typeface="Wingdings" pitchFamily="2" charset="2"/>
              </a:rPr>
              <a:t>§</a:t>
            </a:r>
            <a:r>
              <a:rPr lang="en-US" sz="1400" dirty="0">
                <a:solidFill>
                  <a:srgbClr val="000000"/>
                </a:solidFill>
                <a:latin typeface="Corbel" pitchFamily="34" charset="0"/>
              </a:rPr>
              <a:t>Liveblogging – Coveritlive </a:t>
            </a:r>
            <a:endParaRPr lang="en-US" dirty="0">
              <a:latin typeface="Calibri" pitchFamily="34" charset="0"/>
            </a:endParaRPr>
          </a:p>
          <a:p>
            <a:pPr>
              <a:lnSpc>
                <a:spcPct val="95000"/>
              </a:lnSpc>
            </a:pPr>
            <a:r>
              <a:rPr lang="en-US" sz="1400" dirty="0">
                <a:solidFill>
                  <a:srgbClr val="000000"/>
                </a:solidFill>
                <a:latin typeface="Wingdings" pitchFamily="2" charset="2"/>
              </a:rPr>
              <a:t>§</a:t>
            </a:r>
            <a:r>
              <a:rPr lang="en-US" sz="1400" dirty="0">
                <a:solidFill>
                  <a:srgbClr val="000000"/>
                </a:solidFill>
                <a:latin typeface="Corbel" pitchFamily="34" charset="0"/>
              </a:rPr>
              <a:t>Audio – Ipadio/ Audioboo </a:t>
            </a:r>
            <a:endParaRPr lang="en-US" dirty="0">
              <a:latin typeface="Calibri" pitchFamily="34" charset="0"/>
            </a:endParaRPr>
          </a:p>
          <a:p>
            <a:pPr>
              <a:lnSpc>
                <a:spcPct val="95000"/>
              </a:lnSpc>
            </a:pPr>
            <a:r>
              <a:rPr lang="en-US" sz="1400" dirty="0">
                <a:solidFill>
                  <a:srgbClr val="000000"/>
                </a:solidFill>
                <a:latin typeface="Wingdings" pitchFamily="2" charset="2"/>
              </a:rPr>
              <a:t>§</a:t>
            </a:r>
            <a:r>
              <a:rPr lang="en-US" sz="1400" dirty="0">
                <a:solidFill>
                  <a:srgbClr val="000000"/>
                </a:solidFill>
                <a:latin typeface="Corbel" pitchFamily="34" charset="0"/>
              </a:rPr>
              <a:t>Uploading multi-site content in the field – Pixelpipe </a:t>
            </a:r>
            <a:endParaRPr lang="en-US" dirty="0">
              <a:latin typeface="Calibri" pitchFamily="34" charset="0"/>
            </a:endParaRPr>
          </a:p>
          <a:p>
            <a:pPr>
              <a:lnSpc>
                <a:spcPct val="95000"/>
              </a:lnSpc>
            </a:pPr>
            <a:r>
              <a:rPr lang="en-US" sz="1400" dirty="0">
                <a:solidFill>
                  <a:srgbClr val="000000"/>
                </a:solidFill>
                <a:latin typeface="Wingdings" pitchFamily="2" charset="2"/>
              </a:rPr>
              <a:t>§</a:t>
            </a:r>
            <a:r>
              <a:rPr lang="en-US" sz="1400" dirty="0">
                <a:solidFill>
                  <a:srgbClr val="000000"/>
                </a:solidFill>
                <a:latin typeface="Corbel" pitchFamily="34" charset="0"/>
              </a:rPr>
              <a:t>Interactive timelines – Dipity </a:t>
            </a:r>
            <a:endParaRPr lang="en-US" dirty="0">
              <a:latin typeface="Calibri" pitchFamily="34" charset="0"/>
            </a:endParaRPr>
          </a:p>
          <a:p>
            <a:pPr>
              <a:lnSpc>
                <a:spcPct val="95000"/>
              </a:lnSpc>
            </a:pPr>
            <a:r>
              <a:rPr lang="en-US" sz="1400" dirty="0">
                <a:solidFill>
                  <a:srgbClr val="000000"/>
                </a:solidFill>
                <a:latin typeface="Wingdings" pitchFamily="2" charset="2"/>
              </a:rPr>
              <a:t>§</a:t>
            </a:r>
            <a:r>
              <a:rPr lang="en-US" sz="1400" dirty="0">
                <a:solidFill>
                  <a:srgbClr val="000000"/>
                </a:solidFill>
                <a:latin typeface="Corbel" pitchFamily="34" charset="0"/>
              </a:rPr>
              <a:t>Maps – Google Maps, Umapper </a:t>
            </a:r>
            <a:endParaRPr lang="en-US" dirty="0">
              <a:latin typeface="Calibri" pitchFamily="34" charset="0"/>
            </a:endParaRPr>
          </a:p>
          <a:p>
            <a:pPr>
              <a:lnSpc>
                <a:spcPct val="95000"/>
              </a:lnSpc>
            </a:pPr>
            <a:r>
              <a:rPr lang="en-US" sz="1400" dirty="0">
                <a:solidFill>
                  <a:srgbClr val="000000"/>
                </a:solidFill>
                <a:latin typeface="Wingdings" pitchFamily="2" charset="2"/>
              </a:rPr>
              <a:t>§</a:t>
            </a:r>
            <a:r>
              <a:rPr lang="en-US" sz="1400" dirty="0">
                <a:solidFill>
                  <a:srgbClr val="000000"/>
                </a:solidFill>
                <a:latin typeface="Corbel" pitchFamily="34" charset="0"/>
              </a:rPr>
              <a:t>RSS mashups – Yahoo pipes</a:t>
            </a: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1"/>
          <p:cNvSpPr>
            <a:spLocks noGrp="1" noChangeArrowheads="1"/>
          </p:cNvSpPr>
          <p:nvPr>
            <p:ph type="title"/>
          </p:nvPr>
        </p:nvSpPr>
        <p:spPr>
          <a:xfrm>
            <a:off x="209550" y="261938"/>
            <a:ext cx="8699500" cy="815975"/>
          </a:xfrm>
        </p:spPr>
        <p:txBody>
          <a:bodyPr lIns="0" tIns="0" rIns="0" bIns="0" anchor="t"/>
          <a:lstStyle/>
          <a:p>
            <a:pPr marL="484188">
              <a:lnSpc>
                <a:spcPct val="95000"/>
              </a:lnSpc>
            </a:pPr>
            <a:r>
              <a:rPr lang="en-US" sz="3900" dirty="0" smtClean="0">
                <a:solidFill>
                  <a:srgbClr val="000000"/>
                </a:solidFill>
                <a:latin typeface="Arial" pitchFamily="34" charset="0"/>
              </a:rPr>
              <a:t>And as Jason Ohler said...</a:t>
            </a:r>
          </a:p>
        </p:txBody>
      </p:sp>
      <p:sp>
        <p:nvSpPr>
          <p:cNvPr id="123907" name="Rectangle 2"/>
          <p:cNvSpPr>
            <a:spLocks noGrp="1" noChangeArrowheads="1"/>
          </p:cNvSpPr>
          <p:nvPr>
            <p:ph idx="1"/>
          </p:nvPr>
        </p:nvSpPr>
        <p:spPr>
          <a:xfrm>
            <a:off x="1503363" y="1646238"/>
            <a:ext cx="6011862" cy="3117850"/>
          </a:xfrm>
        </p:spPr>
        <p:txBody>
          <a:bodyPr lIns="0" tIns="0" rIns="0" bIns="0"/>
          <a:lstStyle/>
          <a:p>
            <a:pPr marL="0" indent="0">
              <a:lnSpc>
                <a:spcPct val="95000"/>
              </a:lnSpc>
              <a:spcBef>
                <a:spcPct val="0"/>
              </a:spcBef>
              <a:buFont typeface="Arial" pitchFamily="34" charset="0"/>
              <a:buNone/>
            </a:pPr>
            <a:r>
              <a:rPr lang="en-US" sz="2400" b="1" dirty="0" smtClean="0">
                <a:solidFill>
                  <a:srgbClr val="000000"/>
                </a:solidFill>
                <a:latin typeface="Arial" pitchFamily="34" charset="0"/>
              </a:rPr>
              <a:t>“</a:t>
            </a:r>
            <a:r>
              <a:rPr lang="en-US" sz="2400" b="1" i="1" dirty="0" smtClean="0">
                <a:solidFill>
                  <a:srgbClr val="000000"/>
                </a:solidFill>
                <a:latin typeface="Arial" pitchFamily="34" charset="0"/>
              </a:rPr>
              <a:t>I know only one thing about the technologies that awaits us in the future: </a:t>
            </a:r>
            <a:r>
              <a:rPr lang="en-US" sz="2400" b="1" i="1" dirty="0" smtClean="0">
                <a:solidFill>
                  <a:srgbClr val="CC0000"/>
                </a:solidFill>
                <a:latin typeface="Arial" pitchFamily="34" charset="0"/>
              </a:rPr>
              <a:t>We will find ways to tell stories with them</a:t>
            </a:r>
            <a:r>
              <a:rPr lang="en-US" sz="2400" b="1" i="1" dirty="0" smtClean="0">
                <a:solidFill>
                  <a:srgbClr val="000000"/>
                </a:solidFill>
                <a:latin typeface="Arial" pitchFamily="34" charset="0"/>
              </a:rPr>
              <a:t>.</a:t>
            </a:r>
            <a:r>
              <a:rPr lang="en-US" sz="2400" b="1" dirty="0" smtClean="0">
                <a:solidFill>
                  <a:srgbClr val="000000"/>
                </a:solidFill>
                <a:latin typeface="Arial" pitchFamily="34" charset="0"/>
              </a:rPr>
              <a:t>”</a:t>
            </a:r>
            <a:r>
              <a:rPr lang="en-US" sz="2400" dirty="0" smtClean="0">
                <a:solidFill>
                  <a:srgbClr val="000000"/>
                </a:solidFill>
                <a:latin typeface="Arial" pitchFamily="34" charset="0"/>
              </a:rPr>
              <a:t> </a:t>
            </a:r>
            <a:endParaRPr lang="en-US" dirty="0" smtClean="0"/>
          </a:p>
          <a:p>
            <a:pPr marL="0" indent="0">
              <a:lnSpc>
                <a:spcPct val="95000"/>
              </a:lnSpc>
              <a:spcBef>
                <a:spcPct val="0"/>
              </a:spcBef>
              <a:buFont typeface="Arial" pitchFamily="34" charset="0"/>
              <a:buNone/>
            </a:pPr>
            <a:endParaRPr lang="en-US" sz="2400" dirty="0" smtClean="0">
              <a:solidFill>
                <a:srgbClr val="000000"/>
              </a:solidFill>
              <a:latin typeface="Arial" pitchFamily="34" charset="0"/>
            </a:endParaRPr>
          </a:p>
          <a:p>
            <a:pPr marL="0" indent="0">
              <a:lnSpc>
                <a:spcPct val="95000"/>
              </a:lnSpc>
              <a:spcBef>
                <a:spcPct val="0"/>
              </a:spcBef>
              <a:buFont typeface="Arial" pitchFamily="34" charset="0"/>
              <a:buNone/>
            </a:pPr>
            <a:endParaRPr lang="en-US" sz="2400" dirty="0" smtClean="0">
              <a:solidFill>
                <a:srgbClr val="000000"/>
              </a:solidFill>
              <a:latin typeface="Arial" pitchFamily="34" charset="0"/>
            </a:endParaRPr>
          </a:p>
          <a:p>
            <a:pPr marL="0" indent="0">
              <a:lnSpc>
                <a:spcPct val="95000"/>
              </a:lnSpc>
              <a:spcBef>
                <a:spcPct val="0"/>
              </a:spcBef>
              <a:buFont typeface="Arial" pitchFamily="34" charset="0"/>
              <a:buNone/>
            </a:pPr>
            <a:endParaRPr lang="en-US" sz="2400" dirty="0" smtClean="0">
              <a:solidFill>
                <a:srgbClr val="000000"/>
              </a:solidFill>
              <a:latin typeface="Arial" pitchFamily="34" charset="0"/>
            </a:endParaRPr>
          </a:p>
          <a:p>
            <a:pPr marL="0" indent="0">
              <a:lnSpc>
                <a:spcPct val="95000"/>
              </a:lnSpc>
              <a:spcBef>
                <a:spcPct val="0"/>
              </a:spcBef>
              <a:buFont typeface="Arial" pitchFamily="34" charset="0"/>
              <a:buNone/>
            </a:pPr>
            <a:endParaRPr lang="en-US" sz="2400" dirty="0" smtClean="0">
              <a:solidFill>
                <a:srgbClr val="000000"/>
              </a:solidFill>
              <a:latin typeface="Arial" pitchFamily="34" charset="0"/>
            </a:endParaRPr>
          </a:p>
          <a:p>
            <a:pPr marL="0" indent="0">
              <a:lnSpc>
                <a:spcPct val="95000"/>
              </a:lnSpc>
              <a:spcBef>
                <a:spcPct val="0"/>
              </a:spcBef>
              <a:buFont typeface="Arial" pitchFamily="34" charset="0"/>
              <a:buNone/>
            </a:pPr>
            <a:r>
              <a:rPr lang="en-US" sz="1400" dirty="0" smtClean="0">
                <a:solidFill>
                  <a:srgbClr val="000000"/>
                </a:solidFill>
                <a:latin typeface="Arial" pitchFamily="34" charset="0"/>
              </a:rPr>
              <a:t>http://www.jasonohler.com/index.cfm</a:t>
            </a: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1"/>
          <p:cNvSpPr>
            <a:spLocks noGrp="1" noChangeArrowheads="1"/>
          </p:cNvSpPr>
          <p:nvPr>
            <p:ph type="title"/>
          </p:nvPr>
        </p:nvSpPr>
        <p:spPr>
          <a:xfrm>
            <a:off x="209550" y="261938"/>
            <a:ext cx="8699500" cy="815975"/>
          </a:xfrm>
        </p:spPr>
        <p:txBody>
          <a:bodyPr lIns="0" tIns="0" rIns="0" bIns="0" anchor="t"/>
          <a:lstStyle/>
          <a:p>
            <a:pPr marL="484188">
              <a:lnSpc>
                <a:spcPct val="95000"/>
              </a:lnSpc>
            </a:pPr>
            <a:r>
              <a:rPr lang="en-US" sz="3900" dirty="0" smtClean="0">
                <a:solidFill>
                  <a:srgbClr val="000000"/>
                </a:solidFill>
                <a:latin typeface="Arial" pitchFamily="34" charset="0"/>
              </a:rPr>
              <a:t>END...</a:t>
            </a:r>
          </a:p>
        </p:txBody>
      </p:sp>
      <p:sp>
        <p:nvSpPr>
          <p:cNvPr id="124931" name="Rectangle 2"/>
          <p:cNvSpPr>
            <a:spLocks noGrp="1" noChangeArrowheads="1"/>
          </p:cNvSpPr>
          <p:nvPr>
            <p:ph idx="1"/>
          </p:nvPr>
        </p:nvSpPr>
        <p:spPr>
          <a:xfrm>
            <a:off x="1503363" y="1646238"/>
            <a:ext cx="6011862" cy="2849562"/>
          </a:xfrm>
        </p:spPr>
        <p:txBody>
          <a:bodyPr lIns="0" tIns="0" rIns="0" bIns="0"/>
          <a:lstStyle/>
          <a:p>
            <a:pPr marL="0" indent="0">
              <a:lnSpc>
                <a:spcPct val="95000"/>
              </a:lnSpc>
              <a:spcBef>
                <a:spcPct val="0"/>
              </a:spcBef>
              <a:buFont typeface="Arial" pitchFamily="34" charset="0"/>
              <a:buNone/>
            </a:pPr>
            <a:r>
              <a:rPr lang="en-US" sz="2400" b="1" dirty="0" smtClean="0">
                <a:solidFill>
                  <a:srgbClr val="000000"/>
                </a:solidFill>
                <a:latin typeface="Arial" pitchFamily="34" charset="0"/>
              </a:rPr>
              <a:t>“</a:t>
            </a:r>
            <a:r>
              <a:rPr lang="en-US" sz="2400" b="1" i="1" dirty="0" smtClean="0">
                <a:solidFill>
                  <a:srgbClr val="000000"/>
                </a:solidFill>
                <a:latin typeface="Arial" pitchFamily="34" charset="0"/>
              </a:rPr>
              <a:t>In the end, folks, we ain’t nothing but a song.. a story</a:t>
            </a:r>
            <a:r>
              <a:rPr lang="en-US" sz="2400" b="1" dirty="0" smtClean="0">
                <a:solidFill>
                  <a:srgbClr val="000000"/>
                </a:solidFill>
                <a:latin typeface="Arial" pitchFamily="34" charset="0"/>
              </a:rPr>
              <a:t>” </a:t>
            </a:r>
            <a:endParaRPr lang="en-US" dirty="0" smtClean="0"/>
          </a:p>
          <a:p>
            <a:pPr marL="0" indent="0">
              <a:lnSpc>
                <a:spcPct val="95000"/>
              </a:lnSpc>
              <a:spcBef>
                <a:spcPct val="0"/>
              </a:spcBef>
              <a:buFont typeface="Arial" pitchFamily="34" charset="0"/>
              <a:buNone/>
            </a:pPr>
            <a:r>
              <a:rPr lang="en-US" sz="2400" b="1" dirty="0" smtClean="0">
                <a:solidFill>
                  <a:srgbClr val="000000"/>
                </a:solidFill>
                <a:latin typeface="Arial" pitchFamily="34" charset="0"/>
              </a:rPr>
              <a:t>Joe Lambert</a:t>
            </a:r>
            <a:r>
              <a:rPr lang="en-US" sz="2400" dirty="0" smtClean="0">
                <a:solidFill>
                  <a:srgbClr val="000000"/>
                </a:solidFill>
                <a:latin typeface="Arial" pitchFamily="34" charset="0"/>
              </a:rPr>
              <a:t> </a:t>
            </a:r>
            <a:endParaRPr lang="en-US" dirty="0" smtClean="0"/>
          </a:p>
          <a:p>
            <a:pPr marL="0" indent="0">
              <a:lnSpc>
                <a:spcPct val="95000"/>
              </a:lnSpc>
              <a:spcBef>
                <a:spcPct val="0"/>
              </a:spcBef>
              <a:buFont typeface="Arial" pitchFamily="34" charset="0"/>
              <a:buNone/>
            </a:pPr>
            <a:endParaRPr lang="en-US" sz="2400" dirty="0" smtClean="0">
              <a:solidFill>
                <a:srgbClr val="000000"/>
              </a:solidFill>
              <a:latin typeface="Arial" pitchFamily="34" charset="0"/>
            </a:endParaRPr>
          </a:p>
          <a:p>
            <a:pPr marL="0" indent="0">
              <a:lnSpc>
                <a:spcPct val="95000"/>
              </a:lnSpc>
              <a:spcBef>
                <a:spcPct val="0"/>
              </a:spcBef>
              <a:buFont typeface="Arial" pitchFamily="34" charset="0"/>
              <a:buNone/>
            </a:pPr>
            <a:endParaRPr lang="en-US" sz="2400" dirty="0" smtClean="0">
              <a:solidFill>
                <a:srgbClr val="000000"/>
              </a:solidFill>
              <a:latin typeface="Arial" pitchFamily="34" charset="0"/>
            </a:endParaRPr>
          </a:p>
          <a:p>
            <a:pPr marL="0" indent="0">
              <a:lnSpc>
                <a:spcPct val="95000"/>
              </a:lnSpc>
              <a:spcBef>
                <a:spcPct val="0"/>
              </a:spcBef>
              <a:buFont typeface="Arial" pitchFamily="34" charset="0"/>
              <a:buNone/>
            </a:pPr>
            <a:endParaRPr lang="en-US" sz="2400" dirty="0" smtClean="0">
              <a:solidFill>
                <a:srgbClr val="000000"/>
              </a:solidFill>
              <a:latin typeface="Arial" pitchFamily="34" charset="0"/>
            </a:endParaRPr>
          </a:p>
          <a:p>
            <a:pPr marL="0" indent="0">
              <a:lnSpc>
                <a:spcPct val="95000"/>
              </a:lnSpc>
              <a:spcBef>
                <a:spcPct val="0"/>
              </a:spcBef>
              <a:buFont typeface="Arial" pitchFamily="34" charset="0"/>
              <a:buNone/>
            </a:pPr>
            <a:endParaRPr lang="en-US" sz="2400" dirty="0" smtClean="0">
              <a:solidFill>
                <a:srgbClr val="000000"/>
              </a:solidFill>
              <a:latin typeface="Arial" pitchFamily="34" charset="0"/>
            </a:endParaRPr>
          </a:p>
          <a:p>
            <a:pPr marL="0" indent="0">
              <a:lnSpc>
                <a:spcPct val="95000"/>
              </a:lnSpc>
              <a:spcBef>
                <a:spcPct val="0"/>
              </a:spcBef>
              <a:buFont typeface="Arial" pitchFamily="34" charset="0"/>
              <a:buNone/>
            </a:pPr>
            <a:r>
              <a:rPr lang="en-US" sz="1400" b="1" u="sng" dirty="0" smtClean="0">
                <a:solidFill>
                  <a:srgbClr val="0000FF"/>
                </a:solidFill>
                <a:latin typeface="Arial" pitchFamily="34" charset="0"/>
                <a:hlinkClick r:id="rId2"/>
              </a:rPr>
              <a:t>http://www.storycenter.org</a:t>
            </a:r>
            <a:endParaRPr lang="en-US" sz="1400" b="1" u="sng" dirty="0" smtClean="0">
              <a:solidFill>
                <a:srgbClr val="0000FF"/>
              </a:solidFill>
              <a:latin typeface="Arial" pitchFamily="34" charset="0"/>
            </a:endParaRP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1 - Τίτλος"/>
          <p:cNvSpPr>
            <a:spLocks noGrp="1"/>
          </p:cNvSpPr>
          <p:nvPr>
            <p:ph type="title"/>
          </p:nvPr>
        </p:nvSpPr>
        <p:spPr/>
        <p:txBody>
          <a:bodyPr/>
          <a:lstStyle/>
          <a:p>
            <a:r>
              <a:rPr lang="en-US" dirty="0" smtClean="0"/>
              <a:t>Conclusions</a:t>
            </a:r>
            <a:endParaRPr lang="el-GR" dirty="0" smtClean="0"/>
          </a:p>
        </p:txBody>
      </p:sp>
      <p:sp>
        <p:nvSpPr>
          <p:cNvPr id="125955" name="2 - Θέση περιεχομένου"/>
          <p:cNvSpPr>
            <a:spLocks noGrp="1"/>
          </p:cNvSpPr>
          <p:nvPr>
            <p:ph idx="1"/>
          </p:nvPr>
        </p:nvSpPr>
        <p:spPr/>
        <p:txBody>
          <a:bodyPr>
            <a:normAutofit lnSpcReduction="10000"/>
          </a:bodyPr>
          <a:lstStyle/>
          <a:p>
            <a:pPr lvl="1">
              <a:buFont typeface="Arial" pitchFamily="34" charset="0"/>
              <a:buChar char="•"/>
            </a:pPr>
            <a:r>
              <a:rPr lang="en-US" dirty="0" smtClean="0"/>
              <a:t>In digital storytelling a journalist works as a content manager and curator. </a:t>
            </a:r>
            <a:endParaRPr lang="el-GR" dirty="0" smtClean="0"/>
          </a:p>
          <a:p>
            <a:pPr lvl="1">
              <a:buFont typeface="Arial" pitchFamily="34" charset="0"/>
              <a:buChar char="•"/>
            </a:pPr>
            <a:r>
              <a:rPr lang="en-US" dirty="0" smtClean="0"/>
              <a:t>Citizens can be both transmitters and receivers, witnesses and reporters. </a:t>
            </a:r>
            <a:endParaRPr lang="el-GR" dirty="0" smtClean="0"/>
          </a:p>
          <a:p>
            <a:pPr lvl="1">
              <a:buFont typeface="Arial" pitchFamily="34" charset="0"/>
              <a:buChar char="•"/>
            </a:pPr>
            <a:r>
              <a:rPr lang="en-US" dirty="0" smtClean="0"/>
              <a:t>Internet and social media have changed the balance of power between people and Old Media Journalism. </a:t>
            </a:r>
            <a:endParaRPr lang="el-GR" dirty="0" smtClean="0"/>
          </a:p>
          <a:p>
            <a:pPr lvl="1">
              <a:buFont typeface="Arial" pitchFamily="34" charset="0"/>
              <a:buChar char="•"/>
            </a:pPr>
            <a:r>
              <a:rPr lang="en-US" dirty="0" smtClean="0"/>
              <a:t>Social media constitute a powerful medium of communication and information.  </a:t>
            </a:r>
            <a:endParaRPr lang="el-GR" dirty="0" smtClean="0"/>
          </a:p>
          <a:p>
            <a:endParaRPr lang="el-GR" dirty="0" smtClean="0"/>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Θέση περιεχομένου"/>
          <p:cNvGraphicFramePr>
            <a:graphicFrameLocks noGrp="1"/>
          </p:cNvGraphicFramePr>
          <p:nvPr>
            <p:ph idx="1"/>
          </p:nvPr>
        </p:nvGraphicFramePr>
        <p:xfrm>
          <a:off x="0" y="-24"/>
          <a:ext cx="9144000" cy="64294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 Στρογγυλεμένο ορθογώνιο"/>
          <p:cNvSpPr/>
          <p:nvPr/>
        </p:nvSpPr>
        <p:spPr>
          <a:xfrm>
            <a:off x="3357563" y="2571750"/>
            <a:ext cx="2643197" cy="15716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dirty="0"/>
              <a:t>Storytelling</a:t>
            </a:r>
            <a:endParaRPr lang="el-GR" sz="3200" dirty="0"/>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cstate="print"/>
          <a:srcRect/>
          <a:stretch>
            <a:fillRect/>
          </a:stretch>
        </p:blipFill>
        <p:spPr bwMode="auto">
          <a:xfrm>
            <a:off x="1043608" y="1196752"/>
            <a:ext cx="3744416" cy="5367971"/>
          </a:xfrm>
          <a:prstGeom prst="rect">
            <a:avLst/>
          </a:prstGeom>
          <a:noFill/>
          <a:ln w="9525">
            <a:noFill/>
            <a:miter lim="800000"/>
            <a:headEnd/>
            <a:tailEnd/>
          </a:ln>
        </p:spPr>
      </p:pic>
      <p:sp>
        <p:nvSpPr>
          <p:cNvPr id="6" name="5 - TextBox"/>
          <p:cNvSpPr txBox="1"/>
          <p:nvPr/>
        </p:nvSpPr>
        <p:spPr>
          <a:xfrm>
            <a:off x="5580112" y="2318152"/>
            <a:ext cx="3096344" cy="646331"/>
          </a:xfrm>
          <a:prstGeom prst="rect">
            <a:avLst/>
          </a:prstGeom>
          <a:noFill/>
        </p:spPr>
        <p:txBody>
          <a:bodyPr wrap="square" rtlCol="0">
            <a:spAutoFit/>
          </a:bodyPr>
          <a:lstStyle/>
          <a:p>
            <a:endParaRPr lang="el-GR" dirty="0"/>
          </a:p>
          <a:p>
            <a:endParaRPr lang="el-GR" dirty="0"/>
          </a:p>
        </p:txBody>
      </p:sp>
      <p:sp>
        <p:nvSpPr>
          <p:cNvPr id="5" name="4 - Ορθογώνιο"/>
          <p:cNvSpPr/>
          <p:nvPr/>
        </p:nvSpPr>
        <p:spPr>
          <a:xfrm>
            <a:off x="5436096" y="1988840"/>
            <a:ext cx="3275856" cy="2585323"/>
          </a:xfrm>
          <a:prstGeom prst="rect">
            <a:avLst/>
          </a:prstGeom>
        </p:spPr>
        <p:txBody>
          <a:bodyPr wrap="square">
            <a:spAutoFit/>
          </a:bodyPr>
          <a:lstStyle/>
          <a:p>
            <a:r>
              <a:rPr lang="en-US" i="1" dirty="0" smtClean="0"/>
              <a:t>Other Worlds </a:t>
            </a:r>
            <a:r>
              <a:rPr lang="en-US" dirty="0" smtClean="0"/>
              <a:t>is an exhibition of intriguing new storytelling partnerships. Writers, visual and other creative artists, will bring these rooms to life in an exciting installation, inspired by the distinctive character of the building.</a:t>
            </a:r>
            <a:endParaRPr lang="el-GR" dirty="0"/>
          </a:p>
        </p:txBody>
      </p:sp>
      <p:pic>
        <p:nvPicPr>
          <p:cNvPr id="7" name="6 - Εικόνα" descr="logo_motherandchildren.png"/>
          <p:cNvPicPr>
            <a:picLocks noChangeAspect="1"/>
          </p:cNvPicPr>
          <p:nvPr/>
        </p:nvPicPr>
        <p:blipFill>
          <a:blip r:embed="rId3" cstate="print"/>
          <a:stretch>
            <a:fillRect/>
          </a:stretch>
        </p:blipFill>
        <p:spPr>
          <a:xfrm>
            <a:off x="4932040" y="0"/>
            <a:ext cx="4032448" cy="1718200"/>
          </a:xfrm>
          <a:prstGeom prst="rect">
            <a:avLst/>
          </a:prstGeom>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18856" y="1928802"/>
            <a:ext cx="4125144" cy="1287016"/>
          </a:xfrm>
        </p:spPr>
        <p:txBody>
          <a:bodyPr>
            <a:normAutofit fontScale="90000"/>
          </a:bodyPr>
          <a:lstStyle/>
          <a:p>
            <a:r>
              <a:rPr lang="en-US" sz="2700" dirty="0" smtClean="0"/>
              <a:t/>
            </a:r>
            <a:br>
              <a:rPr lang="en-US" sz="2700" dirty="0" smtClean="0"/>
            </a:br>
            <a:r>
              <a:rPr lang="en-US" sz="2700" dirty="0" smtClean="0"/>
              <a:t> “There have been </a:t>
            </a:r>
            <a:r>
              <a:rPr lang="en-US" sz="2700" smtClean="0"/>
              <a:t>great societies that did not use the wheel, but there have been no societies that did not tell stories.”</a:t>
            </a:r>
            <a:br>
              <a:rPr lang="en-US" sz="2700" smtClean="0"/>
            </a:br>
            <a:r>
              <a:rPr lang="en-US" sz="2700" smtClean="0"/>
              <a:t>Ursula LeGuin</a:t>
            </a:r>
            <a:r>
              <a:rPr lang="en-US" dirty="0" smtClean="0"/>
              <a:t/>
            </a:r>
            <a:br>
              <a:rPr lang="en-US" dirty="0" smtClean="0"/>
            </a:br>
            <a:r>
              <a:rPr lang="el-GR" dirty="0" smtClean="0"/>
              <a:t/>
            </a:r>
            <a:br>
              <a:rPr lang="el-GR" dirty="0" smtClean="0"/>
            </a:br>
            <a:r>
              <a:rPr lang="el-GR" dirty="0"/>
              <a:t/>
            </a:r>
            <a:br>
              <a:rPr lang="el-GR" dirty="0"/>
            </a:br>
            <a:endParaRPr lang="el-GR" dirty="0"/>
          </a:p>
        </p:txBody>
      </p:sp>
      <p:sp>
        <p:nvSpPr>
          <p:cNvPr id="3" name="2 - Θέση περιεχομένου"/>
          <p:cNvSpPr>
            <a:spLocks noGrp="1"/>
          </p:cNvSpPr>
          <p:nvPr>
            <p:ph idx="1"/>
          </p:nvPr>
        </p:nvSpPr>
        <p:spPr/>
        <p:txBody>
          <a:bodyPr>
            <a:normAutofit/>
          </a:bodyPr>
          <a:lstStyle/>
          <a:p>
            <a:pPr marL="0" indent="0" algn="ctr">
              <a:buNone/>
            </a:pPr>
            <a:endParaRPr lang="el-GR" sz="2000" dirty="0" smtClean="0">
              <a:hlinkClick r:id="rId2"/>
            </a:endParaRPr>
          </a:p>
          <a:p>
            <a:pPr marL="0" indent="0" algn="ctr">
              <a:buNone/>
            </a:pPr>
            <a:endParaRPr lang="en-US" sz="2000" dirty="0" smtClean="0">
              <a:hlinkClick r:id="rId2"/>
            </a:endParaRPr>
          </a:p>
          <a:p>
            <a:pPr marL="0" indent="0" algn="ctr">
              <a:buNone/>
            </a:pPr>
            <a:endParaRPr lang="el-GR" sz="2000" dirty="0">
              <a:hlinkClick r:id="rId2"/>
            </a:endParaRPr>
          </a:p>
          <a:p>
            <a:pPr marL="0" indent="0" algn="ctr">
              <a:buNone/>
            </a:pPr>
            <a:endParaRPr lang="en-US" sz="2000" dirty="0" smtClean="0">
              <a:hlinkClick r:id="rId2"/>
            </a:endParaRPr>
          </a:p>
          <a:p>
            <a:pPr marL="0" indent="0" algn="ctr">
              <a:buNone/>
            </a:pPr>
            <a:r>
              <a:rPr lang="en-US" sz="2000" dirty="0" smtClean="0">
                <a:hlinkClick r:id="rId2"/>
              </a:rPr>
              <a:t>http://www.storymuseum.org.uk/the-story-museum/chooseastory/listen</a:t>
            </a:r>
            <a:endParaRPr lang="el-GR" dirty="0" smtClean="0"/>
          </a:p>
          <a:p>
            <a:pPr>
              <a:buNone/>
            </a:pPr>
            <a:r>
              <a:rPr lang="en-US" dirty="0" smtClean="0"/>
              <a:t>1001 stories organized by</a:t>
            </a:r>
            <a:endParaRPr lang="el-GR" dirty="0" smtClean="0"/>
          </a:p>
          <a:p>
            <a:r>
              <a:rPr lang="en-US" dirty="0" smtClean="0"/>
              <a:t> theme </a:t>
            </a:r>
          </a:p>
          <a:p>
            <a:r>
              <a:rPr lang="en-US" dirty="0" smtClean="0"/>
              <a:t> origin</a:t>
            </a:r>
          </a:p>
          <a:p>
            <a:r>
              <a:rPr lang="en-US" dirty="0" smtClean="0"/>
              <a:t>age group</a:t>
            </a:r>
          </a:p>
          <a:p>
            <a:endParaRPr lang="el-GR" dirty="0" smtClean="0"/>
          </a:p>
          <a:p>
            <a:endParaRPr lang="el-GR" dirty="0"/>
          </a:p>
        </p:txBody>
      </p:sp>
      <p:pic>
        <p:nvPicPr>
          <p:cNvPr id="4" name="3 - Εικόνα" descr="logo_motherandchildren.png"/>
          <p:cNvPicPr>
            <a:picLocks noChangeAspect="1"/>
          </p:cNvPicPr>
          <p:nvPr/>
        </p:nvPicPr>
        <p:blipFill>
          <a:blip r:embed="rId3" cstate="print"/>
          <a:stretch>
            <a:fillRect/>
          </a:stretch>
        </p:blipFill>
        <p:spPr>
          <a:xfrm>
            <a:off x="428596" y="357166"/>
            <a:ext cx="4390778" cy="2138150"/>
          </a:xfrm>
          <a:prstGeom prst="rect">
            <a:avLst/>
          </a:prstGeom>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970131" y="188640"/>
            <a:ext cx="6160117" cy="2298551"/>
          </a:xfrm>
          <a:prstGeom prst="rect">
            <a:avLst/>
          </a:prstGeom>
        </p:spPr>
      </p:pic>
      <p:sp>
        <p:nvSpPr>
          <p:cNvPr id="2" name="1 - Τίτλος"/>
          <p:cNvSpPr>
            <a:spLocks noGrp="1"/>
          </p:cNvSpPr>
          <p:nvPr>
            <p:ph type="title"/>
          </p:nvPr>
        </p:nvSpPr>
        <p:spPr>
          <a:xfrm>
            <a:off x="-612576" y="260648"/>
            <a:ext cx="8229600" cy="1143000"/>
          </a:xfrm>
        </p:spPr>
        <p:txBody>
          <a:bodyPr/>
          <a:lstStyle/>
          <a:p>
            <a:r>
              <a:rPr lang="en-US" i="1" dirty="0" smtClean="0">
                <a:solidFill>
                  <a:schemeClr val="tx2">
                    <a:lumMod val="75000"/>
                  </a:schemeClr>
                </a:solidFill>
              </a:rPr>
              <a:t>“it’s your story”</a:t>
            </a:r>
            <a:endParaRPr lang="el-GR" i="1" dirty="0">
              <a:solidFill>
                <a:schemeClr val="tx2">
                  <a:lumMod val="75000"/>
                </a:schemeClr>
              </a:solidFill>
            </a:endParaRPr>
          </a:p>
        </p:txBody>
      </p:sp>
      <p:sp>
        <p:nvSpPr>
          <p:cNvPr id="3" name="2 - Θέση περιεχομένου"/>
          <p:cNvSpPr>
            <a:spLocks noGrp="1"/>
          </p:cNvSpPr>
          <p:nvPr>
            <p:ph idx="1"/>
          </p:nvPr>
        </p:nvSpPr>
        <p:spPr>
          <a:xfrm>
            <a:off x="571472" y="2428868"/>
            <a:ext cx="8229600" cy="4525963"/>
          </a:xfrm>
        </p:spPr>
        <p:txBody>
          <a:bodyPr>
            <a:normAutofit lnSpcReduction="10000"/>
          </a:bodyPr>
          <a:lstStyle/>
          <a:p>
            <a:pPr marL="0" indent="0" algn="ctr">
              <a:buNone/>
            </a:pPr>
            <a:r>
              <a:rPr lang="en-US" dirty="0" smtClean="0">
                <a:hlinkClick r:id="rId3"/>
              </a:rPr>
              <a:t>http://iys.nmajh.org/</a:t>
            </a:r>
            <a:endParaRPr lang="en-US" dirty="0" smtClean="0"/>
          </a:p>
          <a:p>
            <a:endParaRPr lang="en-US" dirty="0"/>
          </a:p>
          <a:p>
            <a:r>
              <a:rPr lang="en-US" dirty="0" smtClean="0"/>
              <a:t>Visitors to the Museum can record their own stories, thoughts, ideas and reflections, after having experienced the entire exhibition.</a:t>
            </a:r>
          </a:p>
          <a:p>
            <a:r>
              <a:rPr lang="en-US" dirty="0" smtClean="0"/>
              <a:t>Personal narratives are becoming a part of Jewish history seen as living history.</a:t>
            </a:r>
            <a:endParaRPr lang="el-GR" dirty="0" smtClean="0"/>
          </a:p>
          <a:p>
            <a:endParaRPr lang="el-GR" dirty="0"/>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44008" y="332656"/>
            <a:ext cx="4330824" cy="1143000"/>
          </a:xfrm>
        </p:spPr>
        <p:txBody>
          <a:bodyPr>
            <a:normAutofit fontScale="90000"/>
          </a:bodyPr>
          <a:lstStyle/>
          <a:p>
            <a:r>
              <a:rPr lang="en-US" dirty="0" smtClean="0"/>
              <a:t>A century of games</a:t>
            </a:r>
            <a:endParaRPr lang="el-GR" dirty="0"/>
          </a:p>
        </p:txBody>
      </p:sp>
      <p:sp>
        <p:nvSpPr>
          <p:cNvPr id="3" name="2 - Θέση περιεχομένου"/>
          <p:cNvSpPr>
            <a:spLocks noGrp="1"/>
          </p:cNvSpPr>
          <p:nvPr>
            <p:ph idx="1"/>
          </p:nvPr>
        </p:nvSpPr>
        <p:spPr>
          <a:xfrm>
            <a:off x="467544" y="2332037"/>
            <a:ext cx="8229600" cy="4525963"/>
          </a:xfrm>
        </p:spPr>
        <p:txBody>
          <a:bodyPr>
            <a:normAutofit/>
          </a:bodyPr>
          <a:lstStyle/>
          <a:p>
            <a:pPr algn="r">
              <a:buNone/>
            </a:pPr>
            <a:r>
              <a:rPr lang="en-US" sz="2000" dirty="0" smtClean="0">
                <a:hlinkClick r:id="rId2"/>
              </a:rPr>
              <a:t>http://www.bl.uk/playtimes</a:t>
            </a:r>
            <a:endParaRPr lang="el-GR" sz="2000" dirty="0" smtClean="0"/>
          </a:p>
          <a:p>
            <a:endParaRPr lang="el-GR" dirty="0" smtClean="0"/>
          </a:p>
          <a:p>
            <a:endParaRPr lang="el-GR" dirty="0"/>
          </a:p>
        </p:txBody>
      </p:sp>
      <p:pic>
        <p:nvPicPr>
          <p:cNvPr id="6146" name="Picture 2"/>
          <p:cNvPicPr>
            <a:picLocks noChangeAspect="1" noChangeArrowheads="1"/>
          </p:cNvPicPr>
          <p:nvPr/>
        </p:nvPicPr>
        <p:blipFill>
          <a:blip r:embed="rId3" cstate="print"/>
          <a:srcRect/>
          <a:stretch>
            <a:fillRect/>
          </a:stretch>
        </p:blipFill>
        <p:spPr bwMode="auto">
          <a:xfrm>
            <a:off x="251520" y="188640"/>
            <a:ext cx="4464918" cy="29742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4 - Ορθογώνιο"/>
          <p:cNvSpPr/>
          <p:nvPr/>
        </p:nvSpPr>
        <p:spPr>
          <a:xfrm>
            <a:off x="323528" y="3356992"/>
            <a:ext cx="8136904" cy="2246769"/>
          </a:xfrm>
          <a:prstGeom prst="rect">
            <a:avLst/>
          </a:prstGeom>
        </p:spPr>
        <p:txBody>
          <a:bodyPr wrap="square">
            <a:spAutoFit/>
          </a:bodyPr>
          <a:lstStyle/>
          <a:p>
            <a:r>
              <a:rPr lang="en-US" dirty="0" smtClean="0"/>
              <a:t>‘</a:t>
            </a:r>
            <a:r>
              <a:rPr lang="en-US" sz="2000" dirty="0" smtClean="0"/>
              <a:t>Children’s Games and Songs’ project seeks to explore how games continue to be a part of the lives of children living in the age of computer games and the internet. </a:t>
            </a:r>
          </a:p>
          <a:p>
            <a:r>
              <a:rPr lang="en-US" sz="2000" dirty="0" smtClean="0"/>
              <a:t>What does this oral tradition borrow from the media?</a:t>
            </a:r>
          </a:p>
          <a:p>
            <a:r>
              <a:rPr lang="en-US" sz="2000" dirty="0" smtClean="0"/>
              <a:t>How might it connect with the entertainment and information technologies of the age of new media?</a:t>
            </a:r>
            <a:br>
              <a:rPr lang="en-US" sz="2000" dirty="0" smtClean="0"/>
            </a:br>
            <a:endParaRPr lang="el-GR" sz="2000" dirty="0"/>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smtClean="0"/>
              <a:t>Montreal love stories</a:t>
            </a:r>
            <a:endParaRPr lang="el-GR" dirty="0"/>
          </a:p>
        </p:txBody>
      </p:sp>
      <p:sp>
        <p:nvSpPr>
          <p:cNvPr id="3" name="2 - Θέση περιεχομένου"/>
          <p:cNvSpPr>
            <a:spLocks noGrp="1"/>
          </p:cNvSpPr>
          <p:nvPr>
            <p:ph idx="1"/>
          </p:nvPr>
        </p:nvSpPr>
        <p:spPr>
          <a:xfrm>
            <a:off x="4869635" y="1556792"/>
            <a:ext cx="4258816" cy="4525963"/>
          </a:xfrm>
        </p:spPr>
        <p:txBody>
          <a:bodyPr>
            <a:normAutofit fontScale="77500" lnSpcReduction="20000"/>
          </a:bodyPr>
          <a:lstStyle/>
          <a:p>
            <a:pPr marL="0" indent="0" algn="ctr">
              <a:buNone/>
            </a:pPr>
            <a:r>
              <a:rPr lang="en-US" sz="2600" dirty="0" smtClean="0">
                <a:hlinkClick r:id="rId2"/>
              </a:rPr>
              <a:t>http://pacmusee.qc.ca/en/exhibitions/montreal-love-stories</a:t>
            </a:r>
            <a:endParaRPr lang="en-US" sz="2600" dirty="0" smtClean="0"/>
          </a:p>
          <a:p>
            <a:r>
              <a:rPr lang="en-US" dirty="0" smtClean="0"/>
              <a:t>City of Montreal through the eyes of its citizens</a:t>
            </a:r>
            <a:endParaRPr lang="el-GR" dirty="0" smtClean="0"/>
          </a:p>
          <a:p>
            <a:endParaRPr lang="el-GR" dirty="0" smtClean="0"/>
          </a:p>
          <a:p>
            <a:r>
              <a:rPr lang="en-US" dirty="0" smtClean="0"/>
              <a:t>The stories themselves are the museum exhibits</a:t>
            </a:r>
          </a:p>
          <a:p>
            <a:r>
              <a:rPr lang="en-US" dirty="0" smtClean="0"/>
              <a:t>Personal portraits of men and women who fell in love in Montreal and chosen to live there.</a:t>
            </a:r>
            <a:endParaRPr lang="el-GR" dirty="0" smtClean="0"/>
          </a:p>
          <a:p>
            <a:endParaRPr lang="el-GR" dirty="0"/>
          </a:p>
        </p:txBody>
      </p:sp>
      <p:pic>
        <p:nvPicPr>
          <p:cNvPr id="6" name="Content Placeholder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7504" y="2060848"/>
            <a:ext cx="4752528" cy="3450465"/>
          </a:xfrm>
          <a:prstGeom prst="rect">
            <a:avLst/>
          </a:prstGeom>
        </p:spPr>
      </p:pic>
      <p:sp>
        <p:nvSpPr>
          <p:cNvPr id="7" name="TextBox 6"/>
          <p:cNvSpPr txBox="1"/>
          <p:nvPr/>
        </p:nvSpPr>
        <p:spPr>
          <a:xfrm>
            <a:off x="323528" y="5733256"/>
            <a:ext cx="4536504" cy="400110"/>
          </a:xfrm>
          <a:prstGeom prst="rect">
            <a:avLst/>
          </a:prstGeom>
          <a:noFill/>
        </p:spPr>
        <p:txBody>
          <a:bodyPr wrap="square" rtlCol="0">
            <a:spAutoFit/>
          </a:bodyPr>
          <a:lstStyle/>
          <a:p>
            <a:r>
              <a:rPr lang="en-US" sz="2000" i="1" dirty="0" smtClean="0"/>
              <a:t>Living in Montreal means falling in love</a:t>
            </a:r>
            <a:endParaRPr lang="el-GR" sz="2000" i="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4 - Θέση περιεχομένου"/>
          <p:cNvSpPr>
            <a:spLocks noGrp="1"/>
          </p:cNvSpPr>
          <p:nvPr>
            <p:ph idx="1"/>
          </p:nvPr>
        </p:nvSpPr>
        <p:spPr>
          <a:xfrm>
            <a:off x="2928938" y="1428750"/>
            <a:ext cx="4400550" cy="3357563"/>
          </a:xfrm>
        </p:spPr>
        <p:txBody>
          <a:bodyPr/>
          <a:lstStyle/>
          <a:p>
            <a:pPr>
              <a:buFont typeface="Arial" pitchFamily="34" charset="0"/>
              <a:buNone/>
            </a:pPr>
            <a:endParaRPr lang="en-US" sz="4000" dirty="0" smtClean="0"/>
          </a:p>
          <a:p>
            <a:pPr>
              <a:buFont typeface="Arial" pitchFamily="34" charset="0"/>
              <a:buNone/>
            </a:pPr>
            <a:endParaRPr lang="en-US" sz="4000" dirty="0" smtClean="0"/>
          </a:p>
          <a:p>
            <a:pPr>
              <a:buFont typeface="Arial" pitchFamily="34" charset="0"/>
              <a:buNone/>
            </a:pPr>
            <a:r>
              <a:rPr lang="en-US" sz="4000" dirty="0" smtClean="0"/>
              <a:t>Blogs </a:t>
            </a:r>
            <a:endParaRPr lang="el-GR" sz="4000" dirty="0" smtClean="0"/>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smtClean="0"/>
              <a:t>Culture shock</a:t>
            </a:r>
            <a:endParaRPr lang="el-GR" dirty="0"/>
          </a:p>
        </p:txBody>
      </p:sp>
      <p:sp>
        <p:nvSpPr>
          <p:cNvPr id="3" name="2 - Θέση περιεχομένου"/>
          <p:cNvSpPr>
            <a:spLocks noGrp="1"/>
          </p:cNvSpPr>
          <p:nvPr>
            <p:ph idx="1"/>
          </p:nvPr>
        </p:nvSpPr>
        <p:spPr>
          <a:xfrm>
            <a:off x="457200" y="1600200"/>
            <a:ext cx="8229600" cy="5141168"/>
          </a:xfrm>
        </p:spPr>
        <p:txBody>
          <a:bodyPr>
            <a:normAutofit fontScale="92500" lnSpcReduction="20000"/>
          </a:bodyPr>
          <a:lstStyle/>
          <a:p>
            <a:pPr>
              <a:buNone/>
            </a:pPr>
            <a:r>
              <a:rPr lang="en-US" dirty="0" smtClean="0"/>
              <a:t>Alex</a:t>
            </a:r>
            <a:r>
              <a:rPr lang="el-GR" dirty="0" smtClean="0"/>
              <a:t> </a:t>
            </a:r>
            <a:r>
              <a:rPr lang="en-US" dirty="0" smtClean="0"/>
              <a:t>Henry</a:t>
            </a:r>
            <a:r>
              <a:rPr lang="el-GR" dirty="0" smtClean="0"/>
              <a:t> </a:t>
            </a:r>
            <a:r>
              <a:rPr lang="en-US" dirty="0" smtClean="0"/>
              <a:t>Project</a:t>
            </a:r>
            <a:r>
              <a:rPr lang="el-GR" dirty="0" smtClean="0"/>
              <a:t> </a:t>
            </a:r>
            <a:r>
              <a:rPr lang="en-US" dirty="0" smtClean="0"/>
              <a:t>Coordinator</a:t>
            </a:r>
            <a:r>
              <a:rPr lang="el-GR" dirty="0" smtClean="0"/>
              <a:t> </a:t>
            </a:r>
            <a:r>
              <a:rPr lang="en-US" dirty="0" smtClean="0"/>
              <a:t>Tyne</a:t>
            </a:r>
            <a:r>
              <a:rPr lang="el-GR" dirty="0" smtClean="0"/>
              <a:t> &amp; </a:t>
            </a:r>
            <a:r>
              <a:rPr lang="en-US" dirty="0" smtClean="0"/>
              <a:t>Wear</a:t>
            </a:r>
            <a:r>
              <a:rPr lang="el-GR" dirty="0" smtClean="0"/>
              <a:t> </a:t>
            </a:r>
            <a:r>
              <a:rPr lang="en-US" dirty="0" smtClean="0"/>
              <a:t>Archives</a:t>
            </a:r>
            <a:r>
              <a:rPr lang="el-GR" dirty="0" smtClean="0"/>
              <a:t> &amp; </a:t>
            </a:r>
            <a:r>
              <a:rPr lang="en-US" dirty="0" smtClean="0"/>
              <a:t>Museums</a:t>
            </a:r>
            <a:endParaRPr lang="el-GR" dirty="0" smtClean="0"/>
          </a:p>
          <a:p>
            <a:r>
              <a:rPr lang="en-US" i="1" dirty="0" smtClean="0">
                <a:solidFill>
                  <a:srgbClr val="FF0000"/>
                </a:solidFill>
              </a:rPr>
              <a:t>Culture Shock!</a:t>
            </a:r>
            <a:r>
              <a:rPr lang="en-US" dirty="0" smtClean="0">
                <a:solidFill>
                  <a:srgbClr val="FF0000"/>
                </a:solidFill>
              </a:rPr>
              <a:t> </a:t>
            </a:r>
            <a:r>
              <a:rPr lang="en-US" dirty="0" smtClean="0"/>
              <a:t>has been an exciting two year project based in North East England collecting digital stories from people across the region.</a:t>
            </a:r>
          </a:p>
          <a:p>
            <a:r>
              <a:rPr lang="en-US" dirty="0" smtClean="0"/>
              <a:t> Over </a:t>
            </a:r>
            <a:r>
              <a:rPr lang="en-US" dirty="0" smtClean="0">
                <a:solidFill>
                  <a:srgbClr val="FF0000"/>
                </a:solidFill>
              </a:rPr>
              <a:t>550 people </a:t>
            </a:r>
            <a:r>
              <a:rPr lang="en-US" dirty="0" smtClean="0"/>
              <a:t>have engaged in digital storytelling workshops</a:t>
            </a:r>
          </a:p>
          <a:p>
            <a:r>
              <a:rPr lang="en-US" dirty="0" smtClean="0"/>
              <a:t>Nearly </a:t>
            </a:r>
            <a:r>
              <a:rPr lang="en-US" dirty="0" smtClean="0">
                <a:solidFill>
                  <a:srgbClr val="FF0000"/>
                </a:solidFill>
              </a:rPr>
              <a:t>600 digital stories </a:t>
            </a:r>
            <a:r>
              <a:rPr lang="en-US" dirty="0" smtClean="0"/>
              <a:t>have become museum objects for future generations.  The stories have also helped improve our knowledge of existing collections and objects</a:t>
            </a:r>
          </a:p>
          <a:p>
            <a:endParaRPr lang="el-GR" dirty="0"/>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pic>
        <p:nvPicPr>
          <p:cNvPr id="6" name="Picture 3"/>
          <p:cNvPicPr>
            <a:picLocks noGrp="1" noChangeAspect="1" noChangeArrowheads="1"/>
          </p:cNvPicPr>
          <p:nvPr>
            <p:ph idx="1"/>
          </p:nvPr>
        </p:nvPicPr>
        <p:blipFill>
          <a:blip r:embed="rId2" cstate="print"/>
          <a:srcRect/>
          <a:stretch>
            <a:fillRect/>
          </a:stretch>
        </p:blipFill>
        <p:spPr bwMode="auto">
          <a:xfrm>
            <a:off x="0" y="6877"/>
            <a:ext cx="6796315" cy="4525963"/>
          </a:xfrm>
          <a:prstGeom prst="rect">
            <a:avLst/>
          </a:prstGeom>
          <a:noFill/>
          <a:ln w="9525">
            <a:noFill/>
            <a:miter lim="800000"/>
            <a:headEnd/>
            <a:tailEnd/>
          </a:ln>
        </p:spPr>
      </p:pic>
      <p:pic>
        <p:nvPicPr>
          <p:cNvPr id="7" name="Picture 2"/>
          <p:cNvPicPr>
            <a:picLocks noChangeAspect="1" noChangeArrowheads="1"/>
          </p:cNvPicPr>
          <p:nvPr/>
        </p:nvPicPr>
        <p:blipFill>
          <a:blip r:embed="rId3" cstate="print"/>
          <a:srcRect/>
          <a:stretch>
            <a:fillRect/>
          </a:stretch>
        </p:blipFill>
        <p:spPr bwMode="auto">
          <a:xfrm>
            <a:off x="4283968" y="3212976"/>
            <a:ext cx="4163616" cy="2914531"/>
          </a:xfrm>
          <a:prstGeom prst="rect">
            <a:avLst/>
          </a:prstGeom>
          <a:noFill/>
          <a:ln w="9525">
            <a:noFill/>
            <a:miter lim="800000"/>
            <a:headEnd/>
            <a:tailEnd/>
          </a:ln>
        </p:spPr>
      </p:pic>
      <p:sp>
        <p:nvSpPr>
          <p:cNvPr id="8" name="TextBox 7"/>
          <p:cNvSpPr txBox="1"/>
          <p:nvPr/>
        </p:nvSpPr>
        <p:spPr>
          <a:xfrm>
            <a:off x="642910" y="6143644"/>
            <a:ext cx="7418688" cy="369332"/>
          </a:xfrm>
          <a:prstGeom prst="rect">
            <a:avLst/>
          </a:prstGeom>
          <a:noFill/>
        </p:spPr>
        <p:txBody>
          <a:bodyPr wrap="square" rtlCol="0">
            <a:spAutoFit/>
          </a:bodyPr>
          <a:lstStyle/>
          <a:p>
            <a:r>
              <a:rPr lang="en-US" dirty="0">
                <a:hlinkClick r:id="rId4"/>
              </a:rPr>
              <a:t>http://www.cultureshock.org.uk/stories/the-day-my-life-changed.html</a:t>
            </a:r>
            <a:endParaRPr lang="el-GR" dirty="0"/>
          </a:p>
        </p:txBody>
      </p:sp>
      <p:sp>
        <p:nvSpPr>
          <p:cNvPr id="9" name="TextBox 8"/>
          <p:cNvSpPr txBox="1"/>
          <p:nvPr/>
        </p:nvSpPr>
        <p:spPr>
          <a:xfrm>
            <a:off x="4101002" y="260648"/>
            <a:ext cx="4647462" cy="646331"/>
          </a:xfrm>
          <a:prstGeom prst="rect">
            <a:avLst/>
          </a:prstGeom>
          <a:solidFill>
            <a:schemeClr val="accent1">
              <a:lumMod val="40000"/>
              <a:lumOff val="60000"/>
            </a:schemeClr>
          </a:solidFill>
          <a:ln w="47625" cmpd="dbl">
            <a:solidFill>
              <a:schemeClr val="tx1"/>
            </a:solidFill>
          </a:ln>
        </p:spPr>
        <p:txBody>
          <a:bodyPr wrap="square" rtlCol="0">
            <a:spAutoFit/>
          </a:bodyPr>
          <a:lstStyle/>
          <a:p>
            <a:r>
              <a:rPr lang="en-US" dirty="0" smtClean="0"/>
              <a:t>“His speech impediment evaporated when he told his story.” </a:t>
            </a:r>
            <a:r>
              <a:rPr lang="en-US" sz="1400" dirty="0" smtClean="0"/>
              <a:t>NHS care professional</a:t>
            </a:r>
            <a:endParaRPr lang="el-GR" sz="1400" dirty="0"/>
          </a:p>
        </p:txBody>
      </p:sp>
      <p:sp>
        <p:nvSpPr>
          <p:cNvPr id="10" name="TextBox 9"/>
          <p:cNvSpPr txBox="1"/>
          <p:nvPr/>
        </p:nvSpPr>
        <p:spPr>
          <a:xfrm>
            <a:off x="264634" y="4797152"/>
            <a:ext cx="4320480" cy="861774"/>
          </a:xfrm>
          <a:prstGeom prst="rect">
            <a:avLst/>
          </a:prstGeom>
          <a:solidFill>
            <a:schemeClr val="accent4">
              <a:lumMod val="40000"/>
              <a:lumOff val="60000"/>
            </a:schemeClr>
          </a:solidFill>
          <a:ln w="47625" cmpd="dbl">
            <a:solidFill>
              <a:schemeClr val="tx1"/>
            </a:solidFill>
          </a:ln>
        </p:spPr>
        <p:txBody>
          <a:bodyPr wrap="square" rtlCol="0">
            <a:spAutoFit/>
          </a:bodyPr>
          <a:lstStyle/>
          <a:p>
            <a:r>
              <a:rPr lang="en-US" dirty="0" smtClean="0"/>
              <a:t>“I wish I was here in 100 years’ to see what’s happened to me [my story]” </a:t>
            </a:r>
            <a:r>
              <a:rPr lang="en-US" sz="1400" dirty="0" smtClean="0"/>
              <a:t>Participant</a:t>
            </a:r>
            <a:endParaRPr lang="el-GR" sz="1400" dirty="0"/>
          </a:p>
        </p:txBody>
      </p:sp>
      <p:sp>
        <p:nvSpPr>
          <p:cNvPr id="11" name="Rectangle 10"/>
          <p:cNvSpPr/>
          <p:nvPr/>
        </p:nvSpPr>
        <p:spPr>
          <a:xfrm>
            <a:off x="2479119" y="3244334"/>
            <a:ext cx="4185761" cy="369332"/>
          </a:xfrm>
          <a:prstGeom prst="rect">
            <a:avLst/>
          </a:prstGeom>
        </p:spPr>
        <p:txBody>
          <a:bodyPr wrap="none">
            <a:spAutoFit/>
          </a:bodyPr>
          <a:lstStyle/>
          <a:p>
            <a:r>
              <a:rPr lang="en-US" dirty="0" smtClean="0"/>
              <a:t>http://video.bobdylan.com/desktop.html</a:t>
            </a:r>
            <a:endParaRPr lang="el-GR" dirty="0"/>
          </a:p>
        </p:txBody>
      </p:sp>
    </p:spTree>
    <p:extLst>
      <p:ext uri="{BB962C8B-B14F-4D97-AF65-F5344CB8AC3E}">
        <p14:creationId xmlns:p14="http://schemas.microsoft.com/office/powerpoint/2010/main" xmlns="" val="72770022"/>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In music</a:t>
            </a:r>
            <a:endParaRPr lang="el-GR" dirty="0">
              <a:solidFill>
                <a:srgbClr val="C00000"/>
              </a:solidFill>
            </a:endParaRPr>
          </a:p>
        </p:txBody>
      </p:sp>
      <p:sp>
        <p:nvSpPr>
          <p:cNvPr id="3" name="Content Placeholder 2"/>
          <p:cNvSpPr>
            <a:spLocks noGrp="1"/>
          </p:cNvSpPr>
          <p:nvPr>
            <p:ph idx="1"/>
          </p:nvPr>
        </p:nvSpPr>
        <p:spPr/>
        <p:txBody>
          <a:bodyPr/>
          <a:lstStyle/>
          <a:p>
            <a:pPr algn="ctr">
              <a:buNone/>
            </a:pPr>
            <a:r>
              <a:rPr lang="en-US" sz="2000" dirty="0" smtClean="0">
                <a:hlinkClick r:id="rId2"/>
              </a:rPr>
              <a:t>http://video.bobdylan.com/desktop.html</a:t>
            </a:r>
            <a:endParaRPr lang="en-US" sz="2000" dirty="0" smtClean="0"/>
          </a:p>
          <a:p>
            <a:endParaRPr lang="el-GR" dirty="0"/>
          </a:p>
        </p:txBody>
      </p:sp>
      <p:pic>
        <p:nvPicPr>
          <p:cNvPr id="197634" name="Picture 2" descr="http://cdn.americansongwriter.com/wp-content/uploads/2013/11/bob-dylan-like-a-roling-stone-video.jpg"/>
          <p:cNvPicPr>
            <a:picLocks noChangeAspect="1" noChangeArrowheads="1"/>
          </p:cNvPicPr>
          <p:nvPr/>
        </p:nvPicPr>
        <p:blipFill>
          <a:blip r:embed="rId3" cstate="print"/>
          <a:srcRect/>
          <a:stretch>
            <a:fillRect/>
          </a:stretch>
        </p:blipFill>
        <p:spPr bwMode="auto">
          <a:xfrm>
            <a:off x="179512" y="2204864"/>
            <a:ext cx="8677275" cy="4467226"/>
          </a:xfrm>
          <a:prstGeom prst="rect">
            <a:avLst/>
          </a:prstGeom>
          <a:noFill/>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3461" y="4941168"/>
            <a:ext cx="8229600" cy="1143000"/>
          </a:xfrm>
        </p:spPr>
        <p:txBody>
          <a:bodyPr/>
          <a:lstStyle/>
          <a:p>
            <a:r>
              <a:rPr lang="en-US" dirty="0" smtClean="0"/>
              <a:t>The Labyrinth project</a:t>
            </a:r>
            <a:endParaRPr lang="el-GR" dirty="0"/>
          </a:p>
        </p:txBody>
      </p:sp>
      <p:sp>
        <p:nvSpPr>
          <p:cNvPr id="3" name="2 - Θέση περιεχομένου"/>
          <p:cNvSpPr>
            <a:spLocks noGrp="1"/>
          </p:cNvSpPr>
          <p:nvPr>
            <p:ph idx="1"/>
          </p:nvPr>
        </p:nvSpPr>
        <p:spPr>
          <a:xfrm>
            <a:off x="5099660" y="188640"/>
            <a:ext cx="3988337" cy="5472608"/>
          </a:xfrm>
        </p:spPr>
        <p:txBody>
          <a:bodyPr>
            <a:normAutofit fontScale="77500" lnSpcReduction="20000"/>
          </a:bodyPr>
          <a:lstStyle/>
          <a:p>
            <a:pPr marL="0" indent="0" algn="ctr">
              <a:buNone/>
            </a:pPr>
            <a:r>
              <a:rPr lang="en-US" sz="2400" dirty="0" smtClean="0">
                <a:hlinkClick r:id="rId2"/>
              </a:rPr>
              <a:t>http://dornsife.usc.edu/labyrinth/about.html</a:t>
            </a:r>
            <a:endParaRPr lang="el-GR" sz="2400" dirty="0" smtClean="0"/>
          </a:p>
          <a:p>
            <a:pPr marL="0" indent="0">
              <a:buNone/>
            </a:pPr>
            <a:endParaRPr lang="el-GR" dirty="0" smtClean="0"/>
          </a:p>
          <a:p>
            <a:r>
              <a:rPr lang="en-US" i="1" dirty="0" smtClean="0"/>
              <a:t>The Labyrinth Project</a:t>
            </a:r>
            <a:r>
              <a:rPr lang="en-US" dirty="0" smtClean="0"/>
              <a:t> is a research initiative on interactive narrative at the University of Southern California’s School of Cinematic Arts</a:t>
            </a:r>
          </a:p>
          <a:p>
            <a:r>
              <a:rPr lang="en-US" dirty="0" smtClean="0"/>
              <a:t>Multimedia projects that juxtapose fictional and historical story elements in provocative ways.</a:t>
            </a:r>
            <a:endParaRPr lang="el-GR" dirty="0" smtClean="0"/>
          </a:p>
        </p:txBody>
      </p:sp>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79512" y="1484784"/>
            <a:ext cx="4896544" cy="3456384"/>
          </a:xfrm>
          <a:prstGeom prst="rect">
            <a:avLst/>
          </a:prstGeom>
        </p:spPr>
      </p:pic>
      <p:sp>
        <p:nvSpPr>
          <p:cNvPr id="5" name="Rectangle 4"/>
          <p:cNvSpPr/>
          <p:nvPr/>
        </p:nvSpPr>
        <p:spPr>
          <a:xfrm>
            <a:off x="323528" y="5934670"/>
            <a:ext cx="8712968" cy="646331"/>
          </a:xfrm>
          <a:prstGeom prst="rect">
            <a:avLst/>
          </a:prstGeom>
        </p:spPr>
        <p:txBody>
          <a:bodyPr wrap="square">
            <a:spAutoFit/>
          </a:bodyPr>
          <a:lstStyle/>
          <a:p>
            <a:r>
              <a:rPr lang="en-US" dirty="0" smtClean="0"/>
              <a:t>“A Labyrinth is a multicursal maze representing alternate paths to the source of being.”</a:t>
            </a:r>
            <a:endParaRPr lang="el-GR" dirty="0"/>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endParaRPr lang="en-US" dirty="0" smtClean="0">
              <a:hlinkClick r:id="rId2"/>
            </a:endParaRPr>
          </a:p>
          <a:p>
            <a:endParaRPr lang="en-US" dirty="0" smtClean="0">
              <a:hlinkClick r:id="rId2"/>
            </a:endParaRPr>
          </a:p>
          <a:p>
            <a:pPr algn="ctr">
              <a:buNone/>
            </a:pPr>
            <a:r>
              <a:rPr lang="en-US" sz="1800" dirty="0" smtClean="0">
                <a:hlinkClick r:id="rId2"/>
              </a:rPr>
              <a:t>http://dornsife.usc.edu/labyrinth/klein/klein.html</a:t>
            </a:r>
            <a:endParaRPr lang="en-US" sz="1800" dirty="0" smtClean="0"/>
          </a:p>
          <a:p>
            <a:r>
              <a:rPr lang="en-US" dirty="0" smtClean="0"/>
              <a:t>This ethnically complex location (Los Angeles) is documented through archival stills and films and through contemporary images that either reproduce or evoke them.</a:t>
            </a:r>
          </a:p>
          <a:p>
            <a:pPr>
              <a:buNone/>
            </a:pPr>
            <a:endParaRPr lang="el-GR" dirty="0" smtClean="0"/>
          </a:p>
        </p:txBody>
      </p:sp>
      <p:sp>
        <p:nvSpPr>
          <p:cNvPr id="4" name="Title 1"/>
          <p:cNvSpPr txBox="1">
            <a:spLocks/>
          </p:cNvSpPr>
          <p:nvPr/>
        </p:nvSpPr>
        <p:spPr>
          <a:xfrm>
            <a:off x="683568" y="1340768"/>
            <a:ext cx="8229600" cy="1143000"/>
          </a:xfrm>
          <a:prstGeom prst="rect">
            <a:avLst/>
          </a:prstGeom>
        </p:spPr>
        <p:txBody>
          <a:bodyPr vert="horz" lIns="91440" tIns="45720" rIns="91440" bIns="45720" rtlCol="0" anchor="ctr">
            <a:normAutofit fontScale="97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1" u="none" strike="noStrike" kern="1200" cap="none" spc="0" normalizeH="0" baseline="0" noProof="0" dirty="0" smtClean="0">
                <a:ln>
                  <a:noFill/>
                </a:ln>
                <a:solidFill>
                  <a:schemeClr val="tx1"/>
                </a:solidFill>
                <a:effectLst/>
                <a:uLnTx/>
                <a:uFillTx/>
                <a:latin typeface="+mj-lt"/>
                <a:ea typeface="+mj-ea"/>
                <a:cs typeface="+mj-cs"/>
              </a:rPr>
              <a:t>Bleeding</a:t>
            </a:r>
            <a:r>
              <a:rPr kumimoji="0" lang="en-US" sz="3600" b="1" i="1" u="none" strike="noStrike" kern="1200" cap="none" spc="0" normalizeH="0" noProof="0" dirty="0" smtClean="0">
                <a:ln>
                  <a:noFill/>
                </a:ln>
                <a:solidFill>
                  <a:schemeClr val="tx1"/>
                </a:solidFill>
                <a:effectLst/>
                <a:uLnTx/>
                <a:uFillTx/>
                <a:latin typeface="+mj-lt"/>
                <a:ea typeface="+mj-ea"/>
                <a:cs typeface="+mj-cs"/>
              </a:rPr>
              <a:t> through , Layers of Los Angeles 1920-1986</a:t>
            </a:r>
            <a:endParaRPr kumimoji="0" lang="el-GR" sz="36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xmlns="" val="2074257512"/>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706090"/>
          </a:xfrm>
        </p:spPr>
        <p:txBody>
          <a:bodyPr>
            <a:normAutofit/>
          </a:bodyPr>
          <a:lstStyle/>
          <a:p>
            <a:r>
              <a:rPr lang="en-US" sz="3600" dirty="0" smtClean="0"/>
              <a:t>Interactive Storytelling in </a:t>
            </a:r>
            <a:r>
              <a:rPr lang="en-US" sz="3600" b="1" dirty="0" smtClean="0"/>
              <a:t>film</a:t>
            </a:r>
            <a:endParaRPr lang="el-GR" sz="3600" b="1" dirty="0"/>
          </a:p>
        </p:txBody>
      </p:sp>
      <p:sp>
        <p:nvSpPr>
          <p:cNvPr id="3" name="Content Placeholder 2"/>
          <p:cNvSpPr>
            <a:spLocks noGrp="1"/>
          </p:cNvSpPr>
          <p:nvPr>
            <p:ph idx="1"/>
          </p:nvPr>
        </p:nvSpPr>
        <p:spPr>
          <a:xfrm>
            <a:off x="1357290" y="6000768"/>
            <a:ext cx="6411730" cy="642942"/>
          </a:xfrm>
        </p:spPr>
        <p:txBody>
          <a:bodyPr>
            <a:normAutofit fontScale="25000" lnSpcReduction="20000"/>
          </a:bodyPr>
          <a:lstStyle/>
          <a:p>
            <a:pPr marL="0" indent="0" algn="ctr">
              <a:buNone/>
            </a:pPr>
            <a:r>
              <a:rPr lang="en-US" sz="12800" dirty="0">
                <a:hlinkClick r:id="rId2"/>
              </a:rPr>
              <a:t>http://bear71.nfb.ca/#/</a:t>
            </a:r>
            <a:r>
              <a:rPr lang="en-US" sz="12800" dirty="0" smtClean="0">
                <a:hlinkClick r:id="rId2"/>
              </a:rPr>
              <a:t>bear71</a:t>
            </a:r>
            <a:endParaRPr lang="en-US" sz="12800" dirty="0" smtClean="0"/>
          </a:p>
          <a:p>
            <a:pPr>
              <a:buNone/>
            </a:pPr>
            <a:endParaRPr lang="el-GR" sz="2200" dirty="0" smtClean="0">
              <a:solidFill>
                <a:schemeClr val="bg1"/>
              </a:solidFill>
            </a:endParaRPr>
          </a:p>
          <a:p>
            <a:r>
              <a:rPr lang="en-US" sz="2200" dirty="0" smtClean="0">
                <a:solidFill>
                  <a:schemeClr val="bg1"/>
                </a:solidFill>
              </a:rPr>
              <a:t>Produced by National </a:t>
            </a:r>
            <a:r>
              <a:rPr lang="en-US" sz="2200" dirty="0">
                <a:solidFill>
                  <a:schemeClr val="bg1"/>
                </a:solidFill>
              </a:rPr>
              <a:t>Film Board of Canada (</a:t>
            </a:r>
            <a:r>
              <a:rPr lang="en-US" sz="2200" dirty="0" smtClean="0">
                <a:solidFill>
                  <a:schemeClr val="bg1"/>
                </a:solidFill>
              </a:rPr>
              <a:t>NFB), 2012 </a:t>
            </a:r>
            <a:endParaRPr lang="el-GR" sz="2200" dirty="0">
              <a:solidFill>
                <a:schemeClr val="bg1"/>
              </a:solidFill>
            </a:endParaRPr>
          </a:p>
          <a:p>
            <a:r>
              <a:rPr lang="en-US" sz="2200" dirty="0" smtClean="0">
                <a:solidFill>
                  <a:schemeClr val="bg1"/>
                </a:solidFill>
              </a:rPr>
              <a:t>Directed by Leanne </a:t>
            </a:r>
            <a:r>
              <a:rPr lang="en-US" sz="2200" dirty="0">
                <a:solidFill>
                  <a:schemeClr val="bg1"/>
                </a:solidFill>
              </a:rPr>
              <a:t>Allison and Jeremy </a:t>
            </a:r>
            <a:r>
              <a:rPr lang="en-US" sz="2200" dirty="0" smtClean="0">
                <a:solidFill>
                  <a:schemeClr val="bg1"/>
                </a:solidFill>
              </a:rPr>
              <a:t>Mendes</a:t>
            </a:r>
            <a:r>
              <a:rPr lang="el-GR" sz="2200" dirty="0" smtClean="0">
                <a:solidFill>
                  <a:schemeClr val="bg1"/>
                </a:solidFill>
              </a:rPr>
              <a:t>.</a:t>
            </a:r>
          </a:p>
          <a:p>
            <a:r>
              <a:rPr lang="en-US" sz="2200" dirty="0" smtClean="0">
                <a:solidFill>
                  <a:schemeClr val="bg1"/>
                </a:solidFill>
              </a:rPr>
              <a:t> The webdoc features a map of Banff National Park that allows users to follow Bear 71’s movements by scrolling over the cameras, and look at other users by activating the computer’s webcam.</a:t>
            </a:r>
            <a:endParaRPr lang="el-GR" sz="2200" dirty="0">
              <a:solidFill>
                <a:schemeClr val="bg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71538" y="1142984"/>
            <a:ext cx="6608605" cy="4789927"/>
          </a:xfrm>
          <a:prstGeom prst="rect">
            <a:avLst/>
          </a:prstGeom>
        </p:spPr>
      </p:pic>
    </p:spTree>
    <p:extLst>
      <p:ext uri="{BB962C8B-B14F-4D97-AF65-F5344CB8AC3E}">
        <p14:creationId xmlns:p14="http://schemas.microsoft.com/office/powerpoint/2010/main" xmlns="" val="2331242909"/>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documentary</a:t>
            </a:r>
            <a:endParaRPr lang="el-GR" dirty="0"/>
          </a:p>
        </p:txBody>
      </p:sp>
      <p:sp>
        <p:nvSpPr>
          <p:cNvPr id="3" name="Content Placeholder 2"/>
          <p:cNvSpPr>
            <a:spLocks noGrp="1"/>
          </p:cNvSpPr>
          <p:nvPr>
            <p:ph idx="1"/>
          </p:nvPr>
        </p:nvSpPr>
        <p:spPr>
          <a:xfrm>
            <a:off x="0" y="1556792"/>
            <a:ext cx="6347048" cy="604664"/>
          </a:xfrm>
        </p:spPr>
        <p:txBody>
          <a:bodyPr/>
          <a:lstStyle/>
          <a:p>
            <a:pPr algn="ctr">
              <a:buNone/>
            </a:pPr>
            <a:r>
              <a:rPr lang="en-US" sz="2400" dirty="0" smtClean="0">
                <a:hlinkClick r:id="rId2"/>
              </a:rPr>
              <a:t>http://highrise.nfb.ca/</a:t>
            </a:r>
            <a:endParaRPr lang="en-US" sz="2400" dirty="0" smtClean="0"/>
          </a:p>
          <a:p>
            <a:endParaRPr lang="en-US" dirty="0" smtClean="0"/>
          </a:p>
          <a:p>
            <a:endParaRPr lang="el-GR" dirty="0"/>
          </a:p>
        </p:txBody>
      </p:sp>
      <p:pic>
        <p:nvPicPr>
          <p:cNvPr id="202756" name="Picture 4" descr="http://i-docs.org/wp-content/uploads/2013/08/Screen-Shot-2013-08-29-at-12.00.06-1024x568.png"/>
          <p:cNvPicPr>
            <a:picLocks noChangeAspect="1" noChangeArrowheads="1"/>
          </p:cNvPicPr>
          <p:nvPr/>
        </p:nvPicPr>
        <p:blipFill>
          <a:blip r:embed="rId3" cstate="print"/>
          <a:srcRect/>
          <a:stretch>
            <a:fillRect/>
          </a:stretch>
        </p:blipFill>
        <p:spPr bwMode="auto">
          <a:xfrm>
            <a:off x="179512" y="2132856"/>
            <a:ext cx="8325610" cy="4618112"/>
          </a:xfrm>
          <a:prstGeom prst="rect">
            <a:avLst/>
          </a:prstGeom>
          <a:ln>
            <a:noFill/>
          </a:ln>
          <a:effectLst>
            <a:outerShdw blurRad="292100" dist="139700" dir="2700000" algn="tl" rotWithShape="0">
              <a:srgbClr val="333333">
                <a:alpha val="65000"/>
              </a:srgbClr>
            </a:outerShdw>
          </a:effectLst>
        </p:spPr>
      </p:pic>
      <p:pic>
        <p:nvPicPr>
          <p:cNvPr id="202754" name="Picture 2" descr="http://graphics8.nytimes.com/images/2013/10/03/opinion/video-opdoc-morgue/video-opdoc-morgue-sfSpan.jpg"/>
          <p:cNvPicPr>
            <a:picLocks noChangeAspect="1" noChangeArrowheads="1"/>
          </p:cNvPicPr>
          <p:nvPr/>
        </p:nvPicPr>
        <p:blipFill>
          <a:blip r:embed="rId4" cstate="print"/>
          <a:srcRect/>
          <a:stretch>
            <a:fillRect/>
          </a:stretch>
        </p:blipFill>
        <p:spPr bwMode="auto">
          <a:xfrm rot="929031">
            <a:off x="5303053" y="1572789"/>
            <a:ext cx="3634253" cy="204254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sp>
        <p:nvSpPr>
          <p:cNvPr id="3" name="Content Placeholder 2"/>
          <p:cNvSpPr>
            <a:spLocks noGrp="1"/>
          </p:cNvSpPr>
          <p:nvPr>
            <p:ph idx="1"/>
          </p:nvPr>
        </p:nvSpPr>
        <p:spPr>
          <a:xfrm>
            <a:off x="357158" y="1928802"/>
            <a:ext cx="8229600" cy="4525963"/>
          </a:xfrm>
        </p:spPr>
        <p:txBody>
          <a:bodyPr>
            <a:normAutofit fontScale="92500" lnSpcReduction="10000"/>
          </a:bodyPr>
          <a:lstStyle/>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sz="2400" dirty="0" smtClean="0"/>
          </a:p>
          <a:p>
            <a:r>
              <a:rPr lang="en-US" sz="2400" dirty="0" smtClean="0">
                <a:hlinkClick r:id="rId2"/>
              </a:rPr>
              <a:t>http://wechoosethemoon.org/</a:t>
            </a:r>
            <a:endParaRPr lang="en-US" sz="2400" dirty="0" smtClean="0"/>
          </a:p>
          <a:p>
            <a:r>
              <a:rPr lang="en-US" sz="2400" dirty="0" smtClean="0"/>
              <a:t>Non linear way of watching</a:t>
            </a:r>
          </a:p>
          <a:p>
            <a:r>
              <a:rPr lang="en-US" sz="2400" dirty="0" smtClean="0"/>
              <a:t>Moon project footage</a:t>
            </a:r>
          </a:p>
          <a:p>
            <a:r>
              <a:rPr lang="en-US" sz="2400" dirty="0" smtClean="0"/>
              <a:t>Real time travel to the moon</a:t>
            </a:r>
            <a:endParaRPr lang="el-GR" sz="2400" dirty="0"/>
          </a:p>
        </p:txBody>
      </p:sp>
      <p:pic>
        <p:nvPicPr>
          <p:cNvPr id="28674" name="Picture 2" descr="http://www.digitaloutbox.com/wp-content/uploads/2009/07/WeChooseTheMoon.jpg"/>
          <p:cNvPicPr>
            <a:picLocks noChangeAspect="1" noChangeArrowheads="1"/>
          </p:cNvPicPr>
          <p:nvPr/>
        </p:nvPicPr>
        <p:blipFill>
          <a:blip r:embed="rId3" cstate="print"/>
          <a:srcRect/>
          <a:stretch>
            <a:fillRect/>
          </a:stretch>
        </p:blipFill>
        <p:spPr bwMode="auto">
          <a:xfrm>
            <a:off x="142844" y="0"/>
            <a:ext cx="8433751" cy="5214973"/>
          </a:xfrm>
          <a:prstGeom prst="rect">
            <a:avLst/>
          </a:prstGeom>
          <a:noFill/>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l-GR"/>
          </a:p>
        </p:txBody>
      </p:sp>
      <p:pic>
        <p:nvPicPr>
          <p:cNvPr id="62466" name="Picture 2" descr="http://theinspirationroom.com/daily/interactive/2012/7/this_exquisite_forest.jpg"/>
          <p:cNvPicPr>
            <a:picLocks noChangeAspect="1" noChangeArrowheads="1"/>
          </p:cNvPicPr>
          <p:nvPr/>
        </p:nvPicPr>
        <p:blipFill>
          <a:blip r:embed="rId2" cstate="print"/>
          <a:srcRect/>
          <a:stretch>
            <a:fillRect/>
          </a:stretch>
        </p:blipFill>
        <p:spPr bwMode="auto">
          <a:xfrm>
            <a:off x="428596" y="1357298"/>
            <a:ext cx="8382058" cy="4714908"/>
          </a:xfrm>
          <a:prstGeom prst="rect">
            <a:avLst/>
          </a:prstGeom>
          <a:noFill/>
        </p:spPr>
      </p:pic>
      <p:sp>
        <p:nvSpPr>
          <p:cNvPr id="5" name="Rectangle 4"/>
          <p:cNvSpPr/>
          <p:nvPr/>
        </p:nvSpPr>
        <p:spPr>
          <a:xfrm>
            <a:off x="2857488" y="714356"/>
            <a:ext cx="3365088" cy="646331"/>
          </a:xfrm>
          <a:prstGeom prst="rect">
            <a:avLst/>
          </a:prstGeom>
        </p:spPr>
        <p:txBody>
          <a:bodyPr wrap="none">
            <a:spAutoFit/>
          </a:bodyPr>
          <a:lstStyle/>
          <a:p>
            <a:r>
              <a:rPr lang="en-US" dirty="0" smtClean="0">
                <a:hlinkClick r:id="rId3"/>
              </a:rPr>
              <a:t>http://www.exquisiteforest.com/</a:t>
            </a:r>
            <a:endParaRPr lang="el-GR" dirty="0" smtClean="0"/>
          </a:p>
          <a:p>
            <a:endParaRPr lang="el-GR" dirty="0"/>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800" dirty="0">
                <a:hlinkClick r:id="rId2"/>
              </a:rPr>
              <a:t>http://www.twowaysthroughlife.com/</a:t>
            </a:r>
            <a:r>
              <a:rPr lang="el-GR" sz="1800" dirty="0"/>
              <a:t/>
            </a:r>
            <a:br>
              <a:rPr lang="el-GR" sz="1800" dirty="0"/>
            </a:br>
            <a:endParaRPr lang="el-GR" sz="1800" dirty="0"/>
          </a:p>
        </p:txBody>
      </p:sp>
      <p:sp>
        <p:nvSpPr>
          <p:cNvPr id="3" name="Content Placeholder 2"/>
          <p:cNvSpPr>
            <a:spLocks noGrp="1"/>
          </p:cNvSpPr>
          <p:nvPr>
            <p:ph idx="1"/>
          </p:nvPr>
        </p:nvSpPr>
        <p:spPr/>
        <p:txBody>
          <a:bodyPr/>
          <a:lstStyle/>
          <a:p>
            <a:endParaRPr lang="el-GR" dirty="0"/>
          </a:p>
        </p:txBody>
      </p:sp>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7504" y="1268760"/>
            <a:ext cx="8559773" cy="4538464"/>
          </a:xfrm>
          <a:prstGeom prst="rect">
            <a:avLst/>
          </a:prstGeom>
        </p:spPr>
      </p:pic>
    </p:spTree>
    <p:extLst>
      <p:ext uri="{BB962C8B-B14F-4D97-AF65-F5344CB8AC3E}">
        <p14:creationId xmlns:p14="http://schemas.microsoft.com/office/powerpoint/2010/main" xmlns="" val="33162407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Τίτλος 3"/>
          <p:cNvSpPr>
            <a:spLocks noGrp="1"/>
          </p:cNvSpPr>
          <p:nvPr>
            <p:ph type="title"/>
          </p:nvPr>
        </p:nvSpPr>
        <p:spPr/>
        <p:txBody>
          <a:bodyPr/>
          <a:lstStyle/>
          <a:p>
            <a:r>
              <a:rPr lang="en-US" dirty="0" smtClean="0"/>
              <a:t>Perezhilton</a:t>
            </a:r>
            <a:endParaRPr lang="el-GR" dirty="0" smtClean="0"/>
          </a:p>
        </p:txBody>
      </p:sp>
      <p:sp>
        <p:nvSpPr>
          <p:cNvPr id="5" name="Θέση περιεχομένου 4"/>
          <p:cNvSpPr>
            <a:spLocks noGrp="1"/>
          </p:cNvSpPr>
          <p:nvPr>
            <p:ph idx="1"/>
          </p:nvPr>
        </p:nvSpPr>
        <p:spPr/>
        <p:txBody>
          <a:bodyPr rtlCol="0">
            <a:normAutofit fontScale="85000" lnSpcReduction="20000"/>
          </a:bodyPr>
          <a:lstStyle/>
          <a:p>
            <a:pPr fontAlgn="auto">
              <a:spcAft>
                <a:spcPts val="0"/>
              </a:spcAft>
              <a:defRPr/>
            </a:pPr>
            <a:r>
              <a:rPr lang="en-US" dirty="0" smtClean="0"/>
              <a:t>Once called 'Hollywood's most hated website', Perezhilton (authored by Mario Lavandeira since 2005) is the gossip site celebrities fear most. Mario, 29, is famous for scrawling rude things over paparazzi photos and outing closeted stars.  </a:t>
            </a:r>
          </a:p>
          <a:p>
            <a:pPr fontAlgn="auto">
              <a:spcAft>
                <a:spcPts val="0"/>
              </a:spcAft>
              <a:defRPr/>
            </a:pPr>
            <a:r>
              <a:rPr lang="en-US" dirty="0" smtClean="0"/>
              <a:t>Lavandeira is considered as one of the most powerful opinion leaders –as far as the star system is considered. His reality show premiered in 2008, and his blogsite is peppered with snaps of him cuddling Paris Hilton at premieres.  </a:t>
            </a:r>
            <a:endParaRPr lang="el-GR" dirty="0"/>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Θέση περιεχομένου"/>
          <p:cNvGraphicFramePr>
            <a:graphicFrameLocks noGrp="1"/>
          </p:cNvGraphicFramePr>
          <p:nvPr>
            <p:ph idx="1"/>
          </p:nvPr>
        </p:nvGraphicFramePr>
        <p:xfrm>
          <a:off x="0" y="-24"/>
          <a:ext cx="9144000" cy="64294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 Στρογγυλεμένο ορθογώνιο"/>
          <p:cNvSpPr/>
          <p:nvPr/>
        </p:nvSpPr>
        <p:spPr>
          <a:xfrm>
            <a:off x="3357563" y="2571750"/>
            <a:ext cx="2643197" cy="15716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dirty="0"/>
              <a:t>Storytelling</a:t>
            </a:r>
            <a:endParaRPr lang="el-GR" sz="3200" dirty="0"/>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hlinkClick r:id="rId2"/>
              </a:rPr>
              <a:t>http://www.smories.com/</a:t>
            </a:r>
            <a:r>
              <a:rPr lang="el-GR" dirty="0" smtClean="0"/>
              <a:t/>
            </a:r>
            <a:br>
              <a:rPr lang="el-GR" dirty="0" smtClean="0"/>
            </a:br>
            <a:endParaRPr lang="el-GR" dirty="0"/>
          </a:p>
        </p:txBody>
      </p:sp>
      <p:sp>
        <p:nvSpPr>
          <p:cNvPr id="3" name="Content Placeholder 2"/>
          <p:cNvSpPr>
            <a:spLocks noGrp="1"/>
          </p:cNvSpPr>
          <p:nvPr>
            <p:ph idx="1"/>
          </p:nvPr>
        </p:nvSpPr>
        <p:spPr>
          <a:xfrm>
            <a:off x="457200" y="1214422"/>
            <a:ext cx="8229600" cy="5143536"/>
          </a:xfrm>
        </p:spPr>
        <p:txBody>
          <a:bodyPr>
            <a:normAutofit fontScale="92500" lnSpcReduction="10000"/>
          </a:bodyPr>
          <a:lstStyle/>
          <a:p>
            <a:pPr>
              <a:buNone/>
            </a:pPr>
            <a:r>
              <a:rPr lang="en-US" dirty="0" smtClean="0"/>
              <a:t>Stories read by kids for kids and everyone.</a:t>
            </a:r>
          </a:p>
          <a:p>
            <a:pPr>
              <a:buNone/>
            </a:pPr>
            <a:endParaRPr lang="en-US" dirty="0"/>
          </a:p>
          <a:p>
            <a:pPr>
              <a:buNone/>
            </a:pPr>
            <a:endParaRPr lang="en-US" dirty="0" smtClean="0"/>
          </a:p>
          <a:p>
            <a:pPr>
              <a:buNone/>
            </a:pPr>
            <a:endParaRPr lang="en-US" dirty="0"/>
          </a:p>
          <a:p>
            <a:pPr>
              <a:buNone/>
            </a:pPr>
            <a:endParaRPr lang="en-US" dirty="0" smtClean="0"/>
          </a:p>
          <a:p>
            <a:pPr>
              <a:buNone/>
            </a:pPr>
            <a:endParaRPr lang="en-US" dirty="0"/>
          </a:p>
          <a:p>
            <a:pPr>
              <a:buNone/>
            </a:pPr>
            <a:endParaRPr lang="en-US" dirty="0" smtClean="0"/>
          </a:p>
          <a:p>
            <a:pPr>
              <a:buNone/>
            </a:pPr>
            <a:endParaRPr lang="en-US" dirty="0"/>
          </a:p>
          <a:p>
            <a:pPr algn="r">
              <a:buNone/>
            </a:pPr>
            <a:r>
              <a:rPr lang="en-US" dirty="0" smtClean="0"/>
              <a:t>Why not listen to your favorite story by a child-narrator?</a:t>
            </a:r>
          </a:p>
          <a:p>
            <a:pPr>
              <a:buNone/>
            </a:pPr>
            <a:endParaRPr lang="en-US" dirty="0"/>
          </a:p>
          <a:p>
            <a:pPr>
              <a:buNone/>
            </a:pPr>
            <a:endParaRPr lang="en-US" dirty="0" smtClean="0"/>
          </a:p>
          <a:p>
            <a:pPr>
              <a:buNone/>
            </a:pPr>
            <a:endParaRPr lang="en-US" dirty="0"/>
          </a:p>
          <a:p>
            <a:pPr>
              <a:buNone/>
            </a:pPr>
            <a:endParaRPr lang="en-US" dirty="0" smtClean="0"/>
          </a:p>
          <a:p>
            <a:pPr>
              <a:buNone/>
            </a:pPr>
            <a:endParaRPr lang="en-US" dirty="0"/>
          </a:p>
          <a:p>
            <a:pPr>
              <a:buNone/>
            </a:pPr>
            <a:endParaRPr lang="el-GR" dirty="0"/>
          </a:p>
        </p:txBody>
      </p:sp>
      <p:pic>
        <p:nvPicPr>
          <p:cNvPr id="68610" name="Picture 2" descr="http://www.babygadget.net/pics/smories.jpg"/>
          <p:cNvPicPr>
            <a:picLocks noChangeAspect="1" noChangeArrowheads="1"/>
          </p:cNvPicPr>
          <p:nvPr/>
        </p:nvPicPr>
        <p:blipFill>
          <a:blip r:embed="rId3" cstate="print"/>
          <a:srcRect/>
          <a:stretch>
            <a:fillRect/>
          </a:stretch>
        </p:blipFill>
        <p:spPr bwMode="auto">
          <a:xfrm>
            <a:off x="2071670" y="1714488"/>
            <a:ext cx="4810132" cy="3583548"/>
          </a:xfrm>
          <a:prstGeom prst="rect">
            <a:avLst/>
          </a:prstGeom>
          <a:noFill/>
        </p:spPr>
      </p:pic>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20" y="274638"/>
            <a:ext cx="4829180" cy="1143000"/>
          </a:xfrm>
        </p:spPr>
        <p:txBody>
          <a:bodyPr>
            <a:normAutofit fontScale="90000"/>
          </a:bodyPr>
          <a:lstStyle/>
          <a:p>
            <a:r>
              <a:rPr lang="en-US" sz="1800" dirty="0" smtClean="0">
                <a:hlinkClick r:id="rId2"/>
              </a:rPr>
              <a:t>http://www.inanimatealice.com/index.html</a:t>
            </a:r>
            <a:r>
              <a:rPr lang="en-US" dirty="0" smtClean="0"/>
              <a:t/>
            </a:r>
            <a:br>
              <a:rPr lang="en-US" dirty="0" smtClean="0"/>
            </a:br>
            <a:endParaRPr lang="el-GR" dirty="0"/>
          </a:p>
        </p:txBody>
      </p:sp>
      <p:sp>
        <p:nvSpPr>
          <p:cNvPr id="3" name="Content Placeholder 2"/>
          <p:cNvSpPr>
            <a:spLocks noGrp="1"/>
          </p:cNvSpPr>
          <p:nvPr>
            <p:ph idx="1"/>
          </p:nvPr>
        </p:nvSpPr>
        <p:spPr/>
        <p:txBody>
          <a:bodyPr>
            <a:normAutofit fontScale="85000" lnSpcReduction="10000"/>
          </a:bodyPr>
          <a:lstStyle/>
          <a:p>
            <a:pPr algn="ctr">
              <a:buNone/>
            </a:pPr>
            <a:endParaRPr lang="en-US" sz="1600" dirty="0" smtClean="0">
              <a:hlinkClick r:id="rId3"/>
            </a:endParaRPr>
          </a:p>
          <a:p>
            <a:pPr algn="ctr">
              <a:buNone/>
            </a:pPr>
            <a:endParaRPr lang="en-US" sz="1600" dirty="0" smtClean="0">
              <a:hlinkClick r:id="rId3"/>
            </a:endParaRPr>
          </a:p>
          <a:p>
            <a:pPr algn="ctr">
              <a:buNone/>
            </a:pPr>
            <a:r>
              <a:rPr lang="en-US" sz="1600" dirty="0" smtClean="0">
                <a:hlinkClick r:id="rId3"/>
              </a:rPr>
              <a:t>https://www.facebook.com/InanimateAlice</a:t>
            </a:r>
            <a:endParaRPr lang="en-US" sz="1600" dirty="0" smtClean="0"/>
          </a:p>
          <a:p>
            <a:pPr algn="ctr">
              <a:buNone/>
            </a:pPr>
            <a:endParaRPr lang="en-US" sz="1600" dirty="0" smtClean="0"/>
          </a:p>
          <a:p>
            <a:pPr algn="ctr">
              <a:buNone/>
            </a:pPr>
            <a:r>
              <a:rPr lang="en-US" dirty="0"/>
              <a:t> </a:t>
            </a:r>
            <a:r>
              <a:rPr lang="en-US" dirty="0" smtClean="0"/>
              <a:t>A </a:t>
            </a:r>
            <a:r>
              <a:rPr lang="en-US" dirty="0"/>
              <a:t>reading-from-the-screen experience for the digital </a:t>
            </a:r>
            <a:r>
              <a:rPr lang="en-US" dirty="0" smtClean="0"/>
              <a:t>generation</a:t>
            </a:r>
          </a:p>
          <a:p>
            <a:r>
              <a:rPr lang="en-US" dirty="0" smtClean="0"/>
              <a:t>Interactive: The user drives the action forward</a:t>
            </a:r>
          </a:p>
          <a:p>
            <a:r>
              <a:rPr lang="en-US" dirty="0" smtClean="0"/>
              <a:t>Multimedia:</a:t>
            </a:r>
            <a:r>
              <a:rPr lang="en-US" dirty="0"/>
              <a:t> text, images, music, sound effects, puzzles and </a:t>
            </a:r>
            <a:r>
              <a:rPr lang="en-US" dirty="0" smtClean="0"/>
              <a:t>games</a:t>
            </a:r>
          </a:p>
          <a:p>
            <a:r>
              <a:rPr lang="en-US" dirty="0" smtClean="0"/>
              <a:t>Educational: Provides teaching guidelines and the digital assets of the story to create your own story</a:t>
            </a:r>
            <a:endParaRPr lang="el-GR" dirty="0"/>
          </a:p>
        </p:txBody>
      </p:sp>
      <p:pic>
        <p:nvPicPr>
          <p:cNvPr id="76802" name="Picture 2" descr="http://images.jayisgames.com/inanimatealice.jpg"/>
          <p:cNvPicPr>
            <a:picLocks noChangeAspect="1" noChangeArrowheads="1"/>
          </p:cNvPicPr>
          <p:nvPr/>
        </p:nvPicPr>
        <p:blipFill>
          <a:blip r:embed="rId4" cstate="print"/>
          <a:srcRect/>
          <a:stretch>
            <a:fillRect/>
          </a:stretch>
        </p:blipFill>
        <p:spPr bwMode="auto">
          <a:xfrm>
            <a:off x="131444" y="-27384"/>
            <a:ext cx="3000396" cy="2073191"/>
          </a:xfrm>
          <a:prstGeom prst="rect">
            <a:avLst/>
          </a:prstGeom>
          <a:noFill/>
        </p:spPr>
      </p:pic>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d.jpg"/>
          <p:cNvPicPr>
            <a:picLocks noChangeAspect="1"/>
          </p:cNvPicPr>
          <p:nvPr/>
        </p:nvPicPr>
        <p:blipFill>
          <a:blip r:embed="rId2" cstate="print"/>
          <a:stretch>
            <a:fillRect/>
          </a:stretch>
        </p:blipFill>
        <p:spPr>
          <a:xfrm>
            <a:off x="500034" y="-214338"/>
            <a:ext cx="7438994" cy="4152342"/>
          </a:xfrm>
          <a:prstGeom prst="rect">
            <a:avLst/>
          </a:prstGeom>
        </p:spPr>
      </p:pic>
      <p:sp>
        <p:nvSpPr>
          <p:cNvPr id="3" name="Content Placeholder 2"/>
          <p:cNvSpPr>
            <a:spLocks noGrp="1"/>
          </p:cNvSpPr>
          <p:nvPr>
            <p:ph idx="1"/>
          </p:nvPr>
        </p:nvSpPr>
        <p:spPr>
          <a:xfrm>
            <a:off x="0" y="3643314"/>
            <a:ext cx="8929718" cy="3071834"/>
          </a:xfrm>
        </p:spPr>
        <p:txBody>
          <a:bodyPr>
            <a:normAutofit lnSpcReduction="10000"/>
          </a:bodyPr>
          <a:lstStyle/>
          <a:p>
            <a:pPr algn="ctr">
              <a:buNone/>
            </a:pPr>
            <a:r>
              <a:rPr lang="en-US" i="1" dirty="0" smtClean="0">
                <a:hlinkClick r:id="rId3"/>
              </a:rPr>
              <a:t>http://ed.ted.com</a:t>
            </a:r>
            <a:r>
              <a:rPr lang="en-US" dirty="0" smtClean="0">
                <a:hlinkClick r:id="rId3"/>
              </a:rPr>
              <a:t>/</a:t>
            </a:r>
            <a:endParaRPr lang="en-US" dirty="0" smtClean="0"/>
          </a:p>
          <a:p>
            <a:r>
              <a:rPr lang="en-US" dirty="0" smtClean="0"/>
              <a:t>Ted-</a:t>
            </a:r>
            <a:r>
              <a:rPr lang="en-US" dirty="0" err="1" smtClean="0"/>
              <a:t>ed</a:t>
            </a:r>
            <a:r>
              <a:rPr lang="en-US" dirty="0" smtClean="0"/>
              <a:t> made a great story out of every teacher.</a:t>
            </a:r>
          </a:p>
          <a:p>
            <a:r>
              <a:rPr lang="en-US" dirty="0" smtClean="0"/>
              <a:t>Presents these stories –best practices in their site and encourages other teachers to share.</a:t>
            </a:r>
          </a:p>
          <a:p>
            <a:endParaRPr lang="el-GR" dirty="0"/>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Τίτλος 5"/>
          <p:cNvSpPr>
            <a:spLocks noGrp="1"/>
          </p:cNvSpPr>
          <p:nvPr>
            <p:ph type="ctrTitle"/>
          </p:nvPr>
        </p:nvSpPr>
        <p:spPr/>
        <p:txBody>
          <a:bodyPr/>
          <a:lstStyle/>
          <a:p>
            <a:r>
              <a:rPr lang="en-US" dirty="0" smtClean="0"/>
              <a:t>Seven Steps of Digital Storytelling</a:t>
            </a:r>
            <a:endParaRPr lang="el-GR" dirty="0" smtClean="0"/>
          </a:p>
        </p:txBody>
      </p:sp>
      <p:sp>
        <p:nvSpPr>
          <p:cNvPr id="7" name="Υπότιτλος 6"/>
          <p:cNvSpPr>
            <a:spLocks noGrp="1"/>
          </p:cNvSpPr>
          <p:nvPr>
            <p:ph type="subTitle" idx="1"/>
          </p:nvPr>
        </p:nvSpPr>
        <p:spPr>
          <a:xfrm>
            <a:off x="1371600" y="5732463"/>
            <a:ext cx="6400800" cy="504825"/>
          </a:xfrm>
        </p:spPr>
        <p:txBody>
          <a:bodyPr rtlCol="0">
            <a:normAutofit fontScale="85000" lnSpcReduction="20000"/>
          </a:bodyPr>
          <a:lstStyle/>
          <a:p>
            <a:pPr fontAlgn="auto">
              <a:spcAft>
                <a:spcPts val="0"/>
              </a:spcAft>
              <a:defRPr/>
            </a:pPr>
            <a:r>
              <a:rPr lang="en-US" sz="1600" dirty="0" smtClean="0"/>
              <a:t>Lambert, J. (2010), </a:t>
            </a:r>
            <a:r>
              <a:rPr lang="en-US" sz="1600" i="1" dirty="0" smtClean="0"/>
              <a:t>Digital Storytelling Cookbook</a:t>
            </a:r>
            <a:r>
              <a:rPr lang="en-US" sz="1600" dirty="0" smtClean="0"/>
              <a:t>, US: Digital Dinner Press</a:t>
            </a:r>
          </a:p>
          <a:p>
            <a:pPr fontAlgn="auto">
              <a:spcAft>
                <a:spcPts val="0"/>
              </a:spcAft>
              <a:defRPr/>
            </a:pPr>
            <a:r>
              <a:rPr lang="en-US" sz="1600" dirty="0" smtClean="0"/>
              <a:t>http://www.storycenter.org/cookbook.pdf</a:t>
            </a:r>
            <a:endParaRPr lang="el-GR" sz="1600" dirty="0"/>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3" name="Picture 3"/>
          <p:cNvPicPr>
            <a:picLocks noGrp="1" noChangeAspect="1" noChangeArrowheads="1"/>
          </p:cNvPicPr>
          <p:nvPr>
            <p:ph idx="1"/>
          </p:nvPr>
        </p:nvPicPr>
        <p:blipFill>
          <a:blip r:embed="rId2" cstate="print"/>
          <a:srcRect/>
          <a:stretch>
            <a:fillRect/>
          </a:stretch>
        </p:blipFill>
        <p:spPr>
          <a:xfrm>
            <a:off x="71438" y="2000250"/>
            <a:ext cx="9072562" cy="2857500"/>
          </a:xfrm>
          <a:noFill/>
        </p:spPr>
      </p:pic>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Τίτλος 1"/>
          <p:cNvSpPr>
            <a:spLocks noGrp="1"/>
          </p:cNvSpPr>
          <p:nvPr>
            <p:ph type="title"/>
          </p:nvPr>
        </p:nvSpPr>
        <p:spPr/>
        <p:txBody>
          <a:bodyPr/>
          <a:lstStyle/>
          <a:p>
            <a:r>
              <a:rPr lang="en-US" dirty="0" smtClean="0"/>
              <a:t>Step 1: Owning Your Insights</a:t>
            </a:r>
            <a:endParaRPr lang="el-GR" dirty="0" smtClean="0"/>
          </a:p>
        </p:txBody>
      </p:sp>
      <p:sp>
        <p:nvSpPr>
          <p:cNvPr id="3" name="Θέση περιεχομένου 2"/>
          <p:cNvSpPr>
            <a:spLocks noGrp="1"/>
          </p:cNvSpPr>
          <p:nvPr>
            <p:ph idx="1"/>
          </p:nvPr>
        </p:nvSpPr>
        <p:spPr/>
        <p:txBody>
          <a:bodyPr rtlCol="0">
            <a:normAutofit fontScale="85000" lnSpcReduction="20000"/>
          </a:bodyPr>
          <a:lstStyle/>
          <a:p>
            <a:pPr fontAlgn="auto">
              <a:spcAft>
                <a:spcPts val="0"/>
              </a:spcAft>
              <a:defRPr/>
            </a:pPr>
            <a:r>
              <a:rPr lang="en-US" dirty="0" smtClean="0"/>
              <a:t>In traditional storytelling, it is commonly understood that the purpose of a story is to teach a lesson or moral.</a:t>
            </a:r>
          </a:p>
          <a:p>
            <a:pPr fontAlgn="auto">
              <a:spcAft>
                <a:spcPts val="0"/>
              </a:spcAft>
              <a:defRPr/>
            </a:pPr>
            <a:r>
              <a:rPr lang="en-US" dirty="0" smtClean="0"/>
              <a:t>However, artificial intelligence theorist Roger Schank tells us that through storytelling it is in fact the teller, rather than the listener, who seeks to learn from the story told. And through the teller’s repeated sharing of their story, listeners ask questions, make comments, and tell their own stories in response, which then provide the missing pieces to help the teller find a deeper meaning in their own story.</a:t>
            </a:r>
            <a:endParaRPr lang="el-GR" dirty="0"/>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Τίτλος 1"/>
          <p:cNvSpPr>
            <a:spLocks noGrp="1"/>
          </p:cNvSpPr>
          <p:nvPr>
            <p:ph type="title"/>
          </p:nvPr>
        </p:nvSpPr>
        <p:spPr/>
        <p:txBody>
          <a:bodyPr/>
          <a:lstStyle/>
          <a:p>
            <a:r>
              <a:rPr lang="en-US" dirty="0" smtClean="0"/>
              <a:t>Step 2: Owning Your Emotions</a:t>
            </a:r>
            <a:endParaRPr lang="el-GR" dirty="0" smtClean="0"/>
          </a:p>
        </p:txBody>
      </p:sp>
      <p:sp>
        <p:nvSpPr>
          <p:cNvPr id="3" name="Θέση περιεχομένου 2"/>
          <p:cNvSpPr>
            <a:spLocks noGrp="1"/>
          </p:cNvSpPr>
          <p:nvPr>
            <p:ph idx="1"/>
          </p:nvPr>
        </p:nvSpPr>
        <p:spPr/>
        <p:txBody>
          <a:bodyPr rtlCol="0">
            <a:normAutofit fontScale="92500" lnSpcReduction="20000"/>
          </a:bodyPr>
          <a:lstStyle/>
          <a:p>
            <a:pPr fontAlgn="auto">
              <a:spcAft>
                <a:spcPts val="0"/>
              </a:spcAft>
              <a:defRPr/>
            </a:pPr>
            <a:r>
              <a:rPr lang="en-US" dirty="0"/>
              <a:t>H</a:t>
            </a:r>
            <a:r>
              <a:rPr lang="en-US" dirty="0" smtClean="0"/>
              <a:t>aving an awareness of the contrasting and complex nature of a story’s emotional content will not only help get us in touch with the core of the story’s meaning, but also determine which emotions to include, and in what sequence to present them to help the audience understand the story.</a:t>
            </a:r>
          </a:p>
          <a:p>
            <a:pPr fontAlgn="auto">
              <a:spcAft>
                <a:spcPts val="0"/>
              </a:spcAft>
              <a:defRPr/>
            </a:pPr>
            <a:r>
              <a:rPr lang="en-US" dirty="0" smtClean="0"/>
              <a:t>Taking ownership of the emotions contained within a story will also help the audience connect on a deeper level.  </a:t>
            </a:r>
            <a:endParaRPr lang="el-GR" dirty="0"/>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Τίτλος 1"/>
          <p:cNvSpPr>
            <a:spLocks noGrp="1"/>
          </p:cNvSpPr>
          <p:nvPr>
            <p:ph type="title"/>
          </p:nvPr>
        </p:nvSpPr>
        <p:spPr/>
        <p:txBody>
          <a:bodyPr/>
          <a:lstStyle/>
          <a:p>
            <a:r>
              <a:rPr lang="en-US" dirty="0" smtClean="0"/>
              <a:t>Step 3: Finding The Moment</a:t>
            </a:r>
            <a:endParaRPr lang="el-GR" dirty="0" smtClean="0"/>
          </a:p>
        </p:txBody>
      </p:sp>
      <p:sp>
        <p:nvSpPr>
          <p:cNvPr id="3" name="Θέση περιεχομένου 2"/>
          <p:cNvSpPr>
            <a:spLocks noGrp="1"/>
          </p:cNvSpPr>
          <p:nvPr>
            <p:ph idx="1"/>
          </p:nvPr>
        </p:nvSpPr>
        <p:spPr/>
        <p:txBody>
          <a:bodyPr rtlCol="0">
            <a:normAutofit fontScale="85000" lnSpcReduction="10000"/>
          </a:bodyPr>
          <a:lstStyle/>
          <a:p>
            <a:pPr fontAlgn="auto">
              <a:spcAft>
                <a:spcPts val="0"/>
              </a:spcAft>
              <a:defRPr/>
            </a:pPr>
            <a:r>
              <a:rPr lang="en-US" dirty="0" smtClean="0"/>
              <a:t>Compelling stories reproduce the insight and experience of the storyteller while prompting the audience to ask questions about their own experiences and look for larger truths.</a:t>
            </a:r>
          </a:p>
          <a:p>
            <a:pPr fontAlgn="auto">
              <a:spcAft>
                <a:spcPts val="0"/>
              </a:spcAft>
              <a:defRPr/>
            </a:pPr>
            <a:r>
              <a:rPr lang="en-US" dirty="0" smtClean="0"/>
              <a:t>Over the course of a three to five minute piece, a digital story can consist of a single scene, or it can consist of several. Because the format is relatively short, it’s important to select your scenes with care and establish them concretely to ensure that they are contributing to the overall piece.</a:t>
            </a:r>
            <a:endParaRPr lang="el-GR" dirty="0"/>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Τίτλος 1"/>
          <p:cNvSpPr>
            <a:spLocks noGrp="1"/>
          </p:cNvSpPr>
          <p:nvPr>
            <p:ph type="title"/>
          </p:nvPr>
        </p:nvSpPr>
        <p:spPr/>
        <p:txBody>
          <a:bodyPr/>
          <a:lstStyle/>
          <a:p>
            <a:r>
              <a:rPr lang="en-US" dirty="0" smtClean="0"/>
              <a:t>Step 4: Seeing Your Story</a:t>
            </a:r>
            <a:endParaRPr lang="el-GR" dirty="0" smtClean="0"/>
          </a:p>
        </p:txBody>
      </p:sp>
      <p:sp>
        <p:nvSpPr>
          <p:cNvPr id="3" name="Θέση περιεχομένου 2"/>
          <p:cNvSpPr>
            <a:spLocks noGrp="1"/>
          </p:cNvSpPr>
          <p:nvPr>
            <p:ph idx="1"/>
          </p:nvPr>
        </p:nvSpPr>
        <p:spPr/>
        <p:txBody>
          <a:bodyPr rtlCol="0">
            <a:normAutofit fontScale="77500" lnSpcReduction="20000"/>
          </a:bodyPr>
          <a:lstStyle/>
          <a:p>
            <a:pPr fontAlgn="auto">
              <a:spcAft>
                <a:spcPts val="0"/>
              </a:spcAft>
              <a:defRPr/>
            </a:pPr>
            <a:r>
              <a:rPr lang="en-US" dirty="0" smtClean="0"/>
              <a:t>Explicit imagery is useful for conveying the necessary details of your story or helping to set the scene for your audience.</a:t>
            </a:r>
          </a:p>
          <a:p>
            <a:pPr fontAlgn="auto">
              <a:spcAft>
                <a:spcPts val="0"/>
              </a:spcAft>
              <a:defRPr/>
            </a:pPr>
            <a:r>
              <a:rPr lang="en-US" dirty="0" smtClean="0"/>
              <a:t>Implicit imagery is useful for implying or representing another meaning beyond an image’s explicit or literal meaning. Two common techniques for a storyteller to convey their meaning through the use of implicit imagery are visual metaphor and juxtaposition.</a:t>
            </a:r>
          </a:p>
          <a:p>
            <a:pPr fontAlgn="auto">
              <a:spcAft>
                <a:spcPts val="0"/>
              </a:spcAft>
              <a:defRPr/>
            </a:pPr>
            <a:r>
              <a:rPr lang="en-US" dirty="0" smtClean="0"/>
              <a:t>The images you choose and the way you combine them will work to create additional layers of meaning.</a:t>
            </a:r>
          </a:p>
          <a:p>
            <a:pPr fontAlgn="auto">
              <a:spcAft>
                <a:spcPts val="0"/>
              </a:spcAft>
              <a:defRPr/>
            </a:pPr>
            <a:endParaRPr lang="el-GR"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Box 4"/>
          <p:cNvSpPr txBox="1">
            <a:spLocks noChangeArrowheads="1"/>
          </p:cNvSpPr>
          <p:nvPr/>
        </p:nvSpPr>
        <p:spPr bwMode="auto">
          <a:xfrm>
            <a:off x="827088" y="6092825"/>
            <a:ext cx="7416800" cy="646113"/>
          </a:xfrm>
          <a:prstGeom prst="rect">
            <a:avLst/>
          </a:prstGeom>
          <a:noFill/>
          <a:ln w="9525">
            <a:noFill/>
            <a:miter lim="800000"/>
            <a:headEnd/>
            <a:tailEnd/>
          </a:ln>
        </p:spPr>
        <p:txBody>
          <a:bodyPr>
            <a:spAutoFit/>
          </a:bodyPr>
          <a:lstStyle/>
          <a:p>
            <a:r>
              <a:rPr lang="en-US" dirty="0">
                <a:latin typeface="Calibri" pitchFamily="34" charset="0"/>
                <a:hlinkClick r:id="rId2"/>
              </a:rPr>
              <a:t>http://perezhilton.com/</a:t>
            </a:r>
            <a:endParaRPr lang="en-US" dirty="0">
              <a:latin typeface="Calibri" pitchFamily="34" charset="0"/>
            </a:endParaRPr>
          </a:p>
          <a:p>
            <a:endParaRPr lang="en-US" dirty="0">
              <a:latin typeface="Calibri" pitchFamily="34" charset="0"/>
            </a:endParaRPr>
          </a:p>
        </p:txBody>
      </p:sp>
      <p:pic>
        <p:nvPicPr>
          <p:cNvPr id="4" name="Picture 3" descr="perez.jpg"/>
          <p:cNvPicPr>
            <a:picLocks noChangeAspect="1"/>
          </p:cNvPicPr>
          <p:nvPr/>
        </p:nvPicPr>
        <p:blipFill>
          <a:blip r:embed="rId3" cstate="print"/>
          <a:stretch>
            <a:fillRect/>
          </a:stretch>
        </p:blipFill>
        <p:spPr>
          <a:xfrm>
            <a:off x="0" y="918936"/>
            <a:ext cx="9144000" cy="5020127"/>
          </a:xfrm>
          <a:prstGeom prst="rect">
            <a:avLst/>
          </a:prstGeom>
        </p:spPr>
      </p:pic>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Τίτλος 1"/>
          <p:cNvSpPr>
            <a:spLocks noGrp="1"/>
          </p:cNvSpPr>
          <p:nvPr>
            <p:ph type="title"/>
          </p:nvPr>
        </p:nvSpPr>
        <p:spPr/>
        <p:txBody>
          <a:bodyPr/>
          <a:lstStyle/>
          <a:p>
            <a:r>
              <a:rPr lang="en-US" dirty="0" smtClean="0"/>
              <a:t>Step 5: Hearing Your Story</a:t>
            </a:r>
            <a:endParaRPr lang="el-GR" dirty="0" smtClean="0"/>
          </a:p>
        </p:txBody>
      </p:sp>
      <p:sp>
        <p:nvSpPr>
          <p:cNvPr id="3" name="Θέση περιεχομένου 2"/>
          <p:cNvSpPr>
            <a:spLocks noGrp="1"/>
          </p:cNvSpPr>
          <p:nvPr>
            <p:ph idx="1"/>
          </p:nvPr>
        </p:nvSpPr>
        <p:spPr/>
        <p:txBody>
          <a:bodyPr rtlCol="0">
            <a:normAutofit fontScale="77500" lnSpcReduction="20000"/>
          </a:bodyPr>
          <a:lstStyle/>
          <a:p>
            <a:pPr fontAlgn="auto">
              <a:spcAft>
                <a:spcPts val="0"/>
              </a:spcAft>
              <a:defRPr/>
            </a:pPr>
            <a:r>
              <a:rPr lang="en-US" dirty="0" smtClean="0"/>
              <a:t>Digital stories that have the recorded voice as the only audio track can be tremendously powerful at conveying tone and meaning.</a:t>
            </a:r>
          </a:p>
          <a:p>
            <a:pPr fontAlgn="auto">
              <a:spcAft>
                <a:spcPts val="0"/>
              </a:spcAft>
              <a:defRPr/>
            </a:pPr>
            <a:r>
              <a:rPr lang="en-US" dirty="0" smtClean="0"/>
              <a:t>When we listen to the scenes in our stories, they may include sounds that exist in the background of everyday life -traffic, birds, airplanes, voices, for example. These types of sounds (ambient sounds) help create a sense of place for the audience.</a:t>
            </a:r>
          </a:p>
          <a:p>
            <a:pPr fontAlgn="auto">
              <a:spcAft>
                <a:spcPts val="0"/>
              </a:spcAft>
              <a:defRPr/>
            </a:pPr>
            <a:r>
              <a:rPr lang="en-US" dirty="0" smtClean="0"/>
              <a:t>As with ambient sound, storytellers can consider how the minimal use of music can enhance a story by giving it rhythm and character.</a:t>
            </a:r>
            <a:endParaRPr lang="el-GR" dirty="0"/>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Τίτλος 1"/>
          <p:cNvSpPr>
            <a:spLocks noGrp="1"/>
          </p:cNvSpPr>
          <p:nvPr>
            <p:ph type="title"/>
          </p:nvPr>
        </p:nvSpPr>
        <p:spPr/>
        <p:txBody>
          <a:bodyPr/>
          <a:lstStyle/>
          <a:p>
            <a:r>
              <a:rPr lang="en-US" dirty="0" smtClean="0"/>
              <a:t>Step 6: Assembling Your Story</a:t>
            </a:r>
            <a:endParaRPr lang="el-GR" dirty="0" smtClean="0"/>
          </a:p>
        </p:txBody>
      </p:sp>
      <p:sp>
        <p:nvSpPr>
          <p:cNvPr id="3" name="Θέση περιεχομένου 2"/>
          <p:cNvSpPr>
            <a:spLocks noGrp="1"/>
          </p:cNvSpPr>
          <p:nvPr>
            <p:ph idx="1"/>
          </p:nvPr>
        </p:nvSpPr>
        <p:spPr>
          <a:xfrm>
            <a:off x="457200" y="1600200"/>
            <a:ext cx="8229600" cy="4781550"/>
          </a:xfrm>
        </p:spPr>
        <p:txBody>
          <a:bodyPr rtlCol="0">
            <a:normAutofit fontScale="77500" lnSpcReduction="20000"/>
          </a:bodyPr>
          <a:lstStyle/>
          <a:p>
            <a:pPr fontAlgn="auto">
              <a:spcAft>
                <a:spcPts val="0"/>
              </a:spcAft>
              <a:defRPr/>
            </a:pPr>
            <a:r>
              <a:rPr lang="en-US" dirty="0" smtClean="0"/>
              <a:t>The process of telling stories and reading the audience’s reaction is critical to understanding story structure.</a:t>
            </a:r>
          </a:p>
          <a:p>
            <a:pPr fontAlgn="auto">
              <a:spcAft>
                <a:spcPts val="0"/>
              </a:spcAft>
              <a:defRPr/>
            </a:pPr>
            <a:r>
              <a:rPr lang="en-US" dirty="0" smtClean="0"/>
              <a:t>Knowing which pieces of information are necessary to include allows us to then determine the best way to order those pieces and keep our audience engaged. Don’t give away too much information all at once. Allow your audience to enjoy the challenge.</a:t>
            </a:r>
          </a:p>
          <a:p>
            <a:pPr fontAlgn="auto">
              <a:spcAft>
                <a:spcPts val="0"/>
              </a:spcAft>
              <a:defRPr/>
            </a:pPr>
            <a:r>
              <a:rPr lang="en-US" dirty="0" smtClean="0"/>
              <a:t>Once the basic structure of the story is outlined, the next step is scripting and storyboarding, or in other words, laying out how the visual and audio narratives will complement each other over the duration of the piece to best tell the story</a:t>
            </a:r>
          </a:p>
          <a:p>
            <a:pPr fontAlgn="auto">
              <a:spcAft>
                <a:spcPts val="0"/>
              </a:spcAft>
              <a:defRPr/>
            </a:pPr>
            <a:endParaRPr lang="el-GR" dirty="0"/>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Τίτλος 1"/>
          <p:cNvSpPr>
            <a:spLocks noGrp="1"/>
          </p:cNvSpPr>
          <p:nvPr>
            <p:ph type="title"/>
          </p:nvPr>
        </p:nvSpPr>
        <p:spPr/>
        <p:txBody>
          <a:bodyPr/>
          <a:lstStyle/>
          <a:p>
            <a:r>
              <a:rPr lang="en-US" dirty="0" smtClean="0"/>
              <a:t>Step 7: Sharing Your Story</a:t>
            </a:r>
            <a:endParaRPr lang="el-GR" dirty="0" smtClean="0"/>
          </a:p>
        </p:txBody>
      </p:sp>
      <p:sp>
        <p:nvSpPr>
          <p:cNvPr id="3" name="Θέση περιεχομένου 2"/>
          <p:cNvSpPr>
            <a:spLocks noGrp="1"/>
          </p:cNvSpPr>
          <p:nvPr>
            <p:ph idx="1"/>
          </p:nvPr>
        </p:nvSpPr>
        <p:spPr/>
        <p:txBody>
          <a:bodyPr rtlCol="0">
            <a:normAutofit fontScale="70000" lnSpcReduction="20000"/>
          </a:bodyPr>
          <a:lstStyle/>
          <a:p>
            <a:pPr fontAlgn="auto">
              <a:spcAft>
                <a:spcPts val="0"/>
              </a:spcAft>
              <a:defRPr/>
            </a:pPr>
            <a:r>
              <a:rPr lang="en-US" dirty="0" smtClean="0"/>
              <a:t>Before the final version of your story is exported, consider the audience once more, but this time in terms of how you will present the digital story.</a:t>
            </a:r>
          </a:p>
          <a:p>
            <a:pPr fontAlgn="auto">
              <a:spcAft>
                <a:spcPts val="0"/>
              </a:spcAft>
              <a:defRPr/>
            </a:pPr>
            <a:r>
              <a:rPr lang="en-US" dirty="0" smtClean="0"/>
              <a:t>Considering your audience at this point in the production process may alter how you complete the final edits. If you know who the audience will be for your piece and what they know about you, then it will help determine how much context you decide to provide about the story.</a:t>
            </a:r>
          </a:p>
          <a:p>
            <a:pPr fontAlgn="auto">
              <a:spcAft>
                <a:spcPts val="0"/>
              </a:spcAft>
              <a:defRPr/>
            </a:pPr>
            <a:r>
              <a:rPr lang="en-US" dirty="0" smtClean="0"/>
              <a:t>If you know the presentation setting in which your audience will view your digital story, then it will help you determine what kind of contextualizing materials should accompany the piece, and will also provide more time during the digital story to focus on other content in the story.</a:t>
            </a:r>
            <a:endParaRPr lang="el-GR" dirty="0"/>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Τίτλος 1"/>
          <p:cNvSpPr>
            <a:spLocks noGrp="1"/>
          </p:cNvSpPr>
          <p:nvPr>
            <p:ph type="title"/>
          </p:nvPr>
        </p:nvSpPr>
        <p:spPr/>
        <p:txBody>
          <a:bodyPr/>
          <a:lstStyle/>
          <a:p>
            <a:r>
              <a:rPr lang="en-US" dirty="0" smtClean="0"/>
              <a:t>Finally…</a:t>
            </a:r>
            <a:endParaRPr lang="el-GR" dirty="0" smtClean="0"/>
          </a:p>
        </p:txBody>
      </p:sp>
      <p:sp>
        <p:nvSpPr>
          <p:cNvPr id="155651" name="Θέση περιεχομένου 2"/>
          <p:cNvSpPr>
            <a:spLocks noGrp="1"/>
          </p:cNvSpPr>
          <p:nvPr>
            <p:ph idx="1"/>
          </p:nvPr>
        </p:nvSpPr>
        <p:spPr/>
        <p:txBody>
          <a:bodyPr/>
          <a:lstStyle/>
          <a:p>
            <a:pPr marL="0" indent="0">
              <a:buFont typeface="Arial" pitchFamily="34" charset="0"/>
              <a:buNone/>
            </a:pPr>
            <a:endParaRPr lang="en-US" dirty="0" smtClean="0"/>
          </a:p>
          <a:p>
            <a:pPr marL="0" indent="0">
              <a:buFont typeface="Arial" pitchFamily="34" charset="0"/>
              <a:buNone/>
            </a:pPr>
            <a:endParaRPr lang="en-US" dirty="0" smtClean="0"/>
          </a:p>
          <a:p>
            <a:pPr marL="0" indent="0" algn="ctr">
              <a:buFont typeface="Arial" pitchFamily="34" charset="0"/>
              <a:buNone/>
            </a:pPr>
            <a:r>
              <a:rPr lang="en-US" i="1" dirty="0" smtClean="0"/>
              <a:t>Always remember that the storytelling process is a journey –enjoy it!</a:t>
            </a:r>
            <a:endParaRPr lang="el-GR" i="1" dirty="0" smtClean="0"/>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Storytelling </a:t>
            </a:r>
            <a:endParaRPr lang="el-GR"/>
          </a:p>
        </p:txBody>
      </p:sp>
      <p:sp>
        <p:nvSpPr>
          <p:cNvPr id="3" name="Content Placeholder 2"/>
          <p:cNvSpPr>
            <a:spLocks noGrp="1"/>
          </p:cNvSpPr>
          <p:nvPr>
            <p:ph idx="1"/>
          </p:nvPr>
        </p:nvSpPr>
        <p:spPr/>
        <p:txBody>
          <a:bodyPr>
            <a:normAutofit/>
          </a:bodyPr>
          <a:lstStyle/>
          <a:p>
            <a:pPr marL="457200" indent="-457200">
              <a:buFont typeface="+mj-lt"/>
              <a:buAutoNum type="arabicPeriod"/>
            </a:pPr>
            <a:r>
              <a:rPr lang="en-US" sz="2400" dirty="0" smtClean="0">
                <a:hlinkClick r:id="rId2"/>
              </a:rPr>
              <a:t>Pain,  </a:t>
            </a:r>
            <a:r>
              <a:rPr lang="en-US" sz="2400" dirty="0" err="1" smtClean="0">
                <a:hlinkClick r:id="rId2"/>
              </a:rPr>
              <a:t>Ahn</a:t>
            </a:r>
            <a:r>
              <a:rPr lang="en-US" sz="2400" dirty="0" smtClean="0">
                <a:hlinkClick r:id="rId2"/>
              </a:rPr>
              <a:t> </a:t>
            </a:r>
            <a:r>
              <a:rPr lang="en-US" sz="2400" dirty="0" err="1" smtClean="0">
                <a:hlinkClick r:id="rId2"/>
              </a:rPr>
              <a:t>Vuong</a:t>
            </a:r>
            <a:endParaRPr lang="en-US" sz="2400" dirty="0" smtClean="0">
              <a:hlinkClick r:id="rId2"/>
            </a:endParaRPr>
          </a:p>
          <a:p>
            <a:pPr marL="457200" indent="-457200">
              <a:buFont typeface="+mj-lt"/>
              <a:buAutoNum type="arabicPeriod"/>
            </a:pPr>
            <a:r>
              <a:rPr lang="en-US" sz="2400" dirty="0" smtClean="0">
                <a:hlinkClick r:id="rId3"/>
              </a:rPr>
              <a:t>Home movies, Dana </a:t>
            </a:r>
            <a:r>
              <a:rPr lang="en-US" sz="2400" dirty="0" err="1" smtClean="0">
                <a:hlinkClick r:id="rId3"/>
              </a:rPr>
              <a:t>Atchley</a:t>
            </a:r>
            <a:endParaRPr lang="en-US" sz="2400" dirty="0" smtClean="0">
              <a:hlinkClick r:id="rId3"/>
            </a:endParaRPr>
          </a:p>
          <a:p>
            <a:pPr marL="457200" indent="-457200">
              <a:buFont typeface="+mj-lt"/>
              <a:buAutoNum type="arabicPeriod"/>
            </a:pPr>
            <a:r>
              <a:rPr lang="en-US" sz="2400" dirty="0" smtClean="0">
                <a:hlinkClick r:id="rId4"/>
              </a:rPr>
              <a:t>How are you? David Gill</a:t>
            </a:r>
          </a:p>
          <a:p>
            <a:pPr marL="457200" indent="-457200">
              <a:buFont typeface="+mj-lt"/>
              <a:buAutoNum type="arabicPeriod"/>
            </a:pPr>
            <a:r>
              <a:rPr lang="en-US" sz="2400" dirty="0" smtClean="0">
                <a:hlinkClick r:id="rId5"/>
              </a:rPr>
              <a:t>http://www.patientvoices.org.uk/index.htm</a:t>
            </a:r>
            <a:endParaRPr lang="en-US" sz="2400" dirty="0" smtClean="0"/>
          </a:p>
          <a:p>
            <a:pPr marL="457200" indent="-457200">
              <a:buNone/>
            </a:pPr>
            <a:endParaRPr lang="en-US" sz="2400" dirty="0" smtClean="0">
              <a:hlinkClick r:id="rId4"/>
            </a:endParaRPr>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Britannic Bold" pitchFamily="34" charset="0"/>
              </a:rPr>
              <a:t>Story first </a:t>
            </a:r>
            <a:endParaRPr lang="el-GR" dirty="0"/>
          </a:p>
        </p:txBody>
      </p:sp>
      <p:pic>
        <p:nvPicPr>
          <p:cNvPr id="3074" name="Picture 2" descr="http://www.projecteve.com/wp-content/uploads/2013/05/964160268_1362482411.jpg"/>
          <p:cNvPicPr>
            <a:picLocks noChangeAspect="1" noChangeArrowheads="1"/>
          </p:cNvPicPr>
          <p:nvPr/>
        </p:nvPicPr>
        <p:blipFill>
          <a:blip r:embed="rId2" cstate="print"/>
          <a:srcRect/>
          <a:stretch>
            <a:fillRect/>
          </a:stretch>
        </p:blipFill>
        <p:spPr bwMode="auto">
          <a:xfrm>
            <a:off x="1835696" y="1196752"/>
            <a:ext cx="5400600" cy="5400600"/>
          </a:xfrm>
          <a:prstGeom prst="rect">
            <a:avLst/>
          </a:prstGeom>
          <a:noFill/>
        </p:spPr>
      </p:pic>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6281936"/>
            <a:ext cx="8229600" cy="576064"/>
          </a:xfrm>
        </p:spPr>
        <p:txBody>
          <a:bodyPr/>
          <a:lstStyle/>
          <a:p>
            <a:pPr algn="ctr">
              <a:buNone/>
            </a:pPr>
            <a:r>
              <a:rPr lang="en-US" sz="1600" dirty="0" smtClean="0">
                <a:solidFill>
                  <a:schemeClr val="bg1"/>
                </a:solidFill>
                <a:hlinkClick r:id="rId2"/>
              </a:rPr>
              <a:t>http://www.bbc.co.uk/scotland/pinball/dotdash/</a:t>
            </a:r>
            <a:endParaRPr lang="el-GR" sz="1600" dirty="0" smtClean="0">
              <a:solidFill>
                <a:schemeClr val="bg1"/>
              </a:solidFill>
            </a:endParaRPr>
          </a:p>
          <a:p>
            <a:pPr algn="ctr"/>
            <a:endParaRPr lang="el-GR" dirty="0"/>
          </a:p>
        </p:txBody>
      </p:sp>
      <p:pic>
        <p:nvPicPr>
          <p:cNvPr id="63490" name="Picture 2" descr="http://www.thedrum.com/uploads/news/old/11492/master.Picture_1.jpg"/>
          <p:cNvPicPr>
            <a:picLocks noChangeAspect="1" noChangeArrowheads="1"/>
          </p:cNvPicPr>
          <p:nvPr/>
        </p:nvPicPr>
        <p:blipFill>
          <a:blip r:embed="rId3" cstate="print"/>
          <a:srcRect/>
          <a:stretch>
            <a:fillRect/>
          </a:stretch>
        </p:blipFill>
        <p:spPr bwMode="auto">
          <a:xfrm>
            <a:off x="107504" y="616405"/>
            <a:ext cx="8979346" cy="5656800"/>
          </a:xfrm>
          <a:prstGeom prst="rect">
            <a:avLst/>
          </a:prstGeom>
          <a:noFill/>
        </p:spPr>
      </p:pic>
      <p:sp>
        <p:nvSpPr>
          <p:cNvPr id="4" name="TextBox 3"/>
          <p:cNvSpPr txBox="1"/>
          <p:nvPr/>
        </p:nvSpPr>
        <p:spPr>
          <a:xfrm>
            <a:off x="1043608" y="0"/>
            <a:ext cx="7128792" cy="646331"/>
          </a:xfrm>
          <a:prstGeom prst="rect">
            <a:avLst/>
          </a:prstGeom>
          <a:noFill/>
          <a:ln>
            <a:solidFill>
              <a:schemeClr val="accent6">
                <a:lumMod val="50000"/>
              </a:schemeClr>
            </a:solidFill>
          </a:ln>
        </p:spPr>
        <p:txBody>
          <a:bodyPr wrap="square" rtlCol="0">
            <a:spAutoFit/>
          </a:bodyPr>
          <a:lstStyle/>
          <a:p>
            <a:pPr algn="ctr"/>
            <a:r>
              <a:rPr lang="en-US" sz="3600" b="1" dirty="0" smtClean="0">
                <a:ln w="12700">
                  <a:solidFill>
                    <a:schemeClr val="accent6">
                      <a:lumMod val="50000"/>
                    </a:schemeClr>
                  </a:solidFill>
                  <a:prstDash val="solid"/>
                </a:ln>
                <a:solidFill>
                  <a:srgbClr val="FF9900"/>
                </a:solidFill>
                <a:effectLst>
                  <a:outerShdw blurRad="41275" dist="20320" dir="1800000" algn="tl" rotWithShape="0">
                    <a:srgbClr val="000000">
                      <a:alpha val="40000"/>
                    </a:srgbClr>
                  </a:outerShdw>
                </a:effectLst>
                <a:latin typeface="Adobe Ming Std L" pitchFamily="18" charset="-128"/>
                <a:ea typeface="Adobe Ming Std L" pitchFamily="18" charset="-128"/>
              </a:rPr>
              <a:t>How about writing your story</a:t>
            </a:r>
            <a:endParaRPr lang="el-GR" sz="3600" b="1" dirty="0">
              <a:ln w="12700">
                <a:solidFill>
                  <a:schemeClr val="accent6">
                    <a:lumMod val="50000"/>
                  </a:schemeClr>
                </a:solidFill>
                <a:prstDash val="solid"/>
              </a:ln>
              <a:solidFill>
                <a:srgbClr val="FF9900"/>
              </a:solidFill>
              <a:effectLst>
                <a:outerShdw blurRad="41275" dist="20320" dir="1800000" algn="tl" rotWithShape="0">
                  <a:srgbClr val="000000">
                    <a:alpha val="40000"/>
                  </a:srgbClr>
                </a:outerShdw>
              </a:effectLst>
              <a:ea typeface="Adobe Ming Std L" pitchFamily="18" charset="-128"/>
            </a:endParaRPr>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Britannic Bold" pitchFamily="34" charset="0"/>
              </a:rPr>
              <a:t>The Periodic Table of Storytelling</a:t>
            </a:r>
            <a:endParaRPr lang="el-GR" dirty="0"/>
          </a:p>
        </p:txBody>
      </p:sp>
      <p:sp>
        <p:nvSpPr>
          <p:cNvPr id="4" name="Rectangle 3"/>
          <p:cNvSpPr/>
          <p:nvPr/>
        </p:nvSpPr>
        <p:spPr>
          <a:xfrm>
            <a:off x="2123728" y="5949280"/>
            <a:ext cx="4806280" cy="646331"/>
          </a:xfrm>
          <a:prstGeom prst="rect">
            <a:avLst/>
          </a:prstGeom>
        </p:spPr>
        <p:txBody>
          <a:bodyPr wrap="square">
            <a:spAutoFit/>
          </a:bodyPr>
          <a:lstStyle/>
          <a:p>
            <a:r>
              <a:rPr lang="en-US" dirty="0" smtClean="0">
                <a:hlinkClick r:id="rId2"/>
              </a:rPr>
              <a:t>http://designthroughstorytelling.net/periodic/</a:t>
            </a:r>
            <a:endParaRPr lang="en-US" dirty="0" smtClean="0"/>
          </a:p>
          <a:p>
            <a:endParaRPr lang="el-GR" dirty="0"/>
          </a:p>
        </p:txBody>
      </p:sp>
      <p:sp>
        <p:nvSpPr>
          <p:cNvPr id="1026" name="AutoShape 2" descr="data:image/jpeg;base64,/9j/4AAQSkZJRgABAQAAAQABAAD/2wCEAAkGBxQTEhQUExIUFhUXGCAYGBcYGBgcGhgYFxwYGCAZGxcbHiggGBsmHB0XITEiJSkrLy4uFx8zODMsNygtLisBCgoKDg0OGxAQGi8kHCQvLCwsLCw0LCwsLCwsMiwsLCwsLCwsLCwsLCwsLCwsLCwsLCwsLCwsLCwsLCwsLCwsLP/AABEIANoA5wMBIgACEQEDEQH/xAAbAAACAwEBAQAAAAAAAAAAAAAABAIDBQEGB//EAEcQAAIBAwIEBAQCBwUGBAcBAAECEQADIRIxBCJBURMyYXEFUoGRobEUI0JictHwM4LBwuEGQ1OSstIVY6LxNERzdJPD4iT/xAAaAQACAwEBAAAAAAAAAAAAAAAAAwECBAUG/8QALhEAAgEDAgUDAwMFAAAAAAAAAAECAxExEzIEBRJBcSEzwVFSYRRCoSJigZGx/9oADAMBAAIRAxEAPwD6e7QCYJ9hJ+1VrxAJA0vnujAfeMVT8T8q/wAX+Vqy0uaiw20nuJI9QRgH0/CqJXKJHoKKVt8SAqghzygyFYjYdQKZRpAI65qCp2iiigAooooAKKKKACiiigAooooAKKKKACq0vqTAZSewIP8AXX7VZWXe4V5coonxdS+XYWlTaR+0NqANM+mTWT8M+PLda0ptuhu22u250kFbbKrA6SdLAsvoZwdxTvDtd1EuBpjAEZOIgzg+YGcTEEAZx+C+E3LfB6baJb4nSFZhplgrSV8QZErqAJ2JnpQSeiqKXAZggwYMGYPY9jtj1rzPEWrqLZNy+9tDxE3NdxUK2jaZfDDtdcmbgVsOWA1QRgUy3CX5JhzbPEM7Kl3S72mSF0uGBAD506lxGcaSAavxLjBZttcKlgsSBEwSBOSNpmmA4JIBBK4IByJzkdMZry3GfDuLa2yvquE2kCaboCq4Zi/iAlfEJXQA0NJU4Xcu8Xwt8tdKhwjXbb6RcCu9sIFdFcNNttQB3AIESJwAa3HcQbaFgheJkAgQAC0yfaPciq/hXGm9bFw22thgCoYqZVlVweUn5oz1U9IJ4bTeAyhXLFWAV2DNmYBckg7gSSfc71gfE7PEfo9q3bbQbdgq2i8qMnEaEW1rbVHhecmJM6IG9AHobPHBr1yzpINtEuTiCt03VEdQQbbT9KlwXGC54kKRouG2ZjJUAyIJwQRWFx3A8Q165dRHV2s2URhcUKty2192NxA/On60CIaYaAMGp8RwXEc5QMAeJNxlDgM9o29Igq6nDhWK60kDfdSAejopb4baZbSK7FmAyTvuSAcmYECZMxMneiggr+KHlX+L/K1ZgeMsxj+Ej8a1PiflX+L/ACtWBwjPqANxGXtMtsx3I3Er9jV44LrBsldS24IEKN0uHoOxFPWryt5TP0Pr/I1m3LV0i2bbqsIBBEzIGfcQI92p22YLHeFGw9W2FJUrsvOmkrjNFQtXQwkT2ypH4ECuC7zadLe8Y2neriSyiiigAooooAKKKKACiiigAooooAKKKKACqr99UEsYH16At09AT9KtoIoA898ZuBjaupet2r6JdZBd/s7lqUFxHnIGLfMMrvkSCrZ/2iKeK3hqltOCsX0ss2ll1m8CGGnlVdKhmjlCgwdh6lrYMSAYyMDB712Mz170EmFe+PsCUW3bd/GWyCt3km5b8QGdPQeZd4giZAqy18dniPB0LPjtZ/tM4sDiFfTp2IOkjoeprXFpYA0iBsIGPbtVVzhFa4twySk6RiASCuraSdJIydie9AHn+E/2jfw7IZUa5c8Uk6zoU2mH6udM64YQvRUY5iDm/wC0HEBrfxRiNBb4baJQlSVJHGnSSDBIkDHpXt2tgiCoImYgRO8+8102wegz6D+ug+1SBh/EfjnhXOL2YWbVq4FLqBFxroOdEq3KNywPLGmTNfEf7Qv4YConiteuWeUvdCeEHPiaUTW4kICAoguJPf0Ggdh9qX4ngFZlcEo6AhXSAQH06lgggg6U3H7I7VAHPhPFeLYtXDu9tWIkGCQCQSMSDIMdqKt4PhltoEQQo7kk5JJJJySSSSe5ooIKPioOlY+btP7LVj2Y/YYEjpLenQt2I+471s/FPKv8X+VqxeG4VVfUtkqSI1Su2/zd+wq8cF44NG2qkKGNsnSpynTYSSfePY1fasgjnKKORQIIEsSqgQ3UkAe9KXrSnRqt6j4cftxDCCOVSPv6VoWuHVhBQsAFgTkGHEySDInfeYO4ms6yaJK6O2uFCmUKQcSJO7AERq9ZqoWbUnS1surZEEHUW0/NvqpizwqIJW0yeQZzgMMABjn23gbwKpWymqfBIAfXIF2dQZmDRoyZdsT16wKfH1QmUUMa4BJ6E7ehI/wqr9KHyn7r1/vVN9m92/6m/r6Vk8cAWAKqYUESLR75Gsg9x9aXJ2CnBO9zU/SP3Tj1X+dd/SP3T91/nXnWtWjB8O0RjOjhtgMYLTsD9qZtJYhVazaxiSLETiTAOCYBMDt2qvUxmlE2Tf8A3T91/nQb+3K24H7PUx3pQfDbGP1Nr05F2PbG1dt8Jbt+S2iSyzpUCeYbwM1HWwdKNjQoooppmCpW01ECSJIEiJ/Go1Zw3nX3H50IlDf/AIYsx4rzvHJ0/u+1Z5tEHJb2On7YHt2/GmfiPwdrlw3VvFG0eGIUYSGJE7glypJB2RcSJo4vh9C2wWYkA5LE9vaftV2i7SFgZ2oDA7EY3rPsfC7USskGchpG0TI7R+A7CJW/g1obA/feBEEe1UFj9FFFABRRRQAUUUUAFFFFABRRRQBnfHGi2Dp1Q230bOxwN9qxf0lSQPCYSY1BVI82mZ+XrMbZre+LHlXfzdP4WrK1EZLNGNwo/H1q8cF1gmnGhTpPDnSAOcLMyEiBGTJuAgEkaAf2hD/B318N7i2g2QNJ0jZ2Q5yANzPaqrZcqsbAAjBHQYMNmmuGLNqiQwiSsgft4wazrJpeCzh3W4sm1ohgIIGeYDtP/vQbw8XwzZABLAOIOy22kyojzEYnyGpSy+aTJWBn5gerflUmLBpJOmZIzt9WjeKfDAmRBVhWju35tWfxROob+UdWjr2Uj8vrWjqlWPct+bVlceMiYiBuJ/8A2LH9ZpU8k0u5WhaB5um/iHJB3m3gTGff2qViSQDqE9dTk/8AqtiR7n/Coi2ZgxJMbGIODjxdo/I4pu0rKI8W3/ynM+hfv61QcNW7cdSfc7e1F3YfxL/1CqtNzo6R/AZj3110q2NTA5XZYzqGdz9qhZB4HaKKKeYgqVp4YHsRUaKAG3uWiSYu5M4dhn0h8fSluJdCUVfE6nmcnqvds1GuEVNy3UZItcK41BlzB80EgYyDnaPw9KH4fhYAJWFERrIOkOT3kjXJnqc1CAcn9EOIBJjEAQRsYGn/AEoBUZ//AMYBwY6gEiJjMEdtxFQQNWV4e2xZSgJUnBmVEk6R2wdu1MDjrf8AxE3jce+O9Z0gAc3C7RnpklhO8aSN95PerbQtSVccP0IVQD1G4I7xH3oAcXjbZIAuLJ2yM5A/Mj7imKp/RLcz4aTMzpG8gz7yAfoKuoICiileKuwYDEGJwoO+2/XBqJSUVduxaMXJ2SGSaoHFfuXPsPX1qheLgjU5M9NAHYSMzEkfelRYQb6e0+Cm2KIyU1eLv4LaNT7X/pmwpxRUbTggEbUVIsS+NoTbhTBJIB2glHgyNqxrFu7qI8UQCDpiSATMFiJOJE9YHrWz8bjwxJAAaSTOwVj0IrIaBHMsyAAdQMkjEFsH0irxwXWBs6gQReAGgcpPTSACAcTIJ6e/bR4ctoy66oQkglVOSSAwyoOYO9KhBptlmUEhQMMJMYHm3pu1gOXZQo09G7sBs01nWTS8FnDg8wNwNJWIYkxq3zscxjHKOsytYs3x/wDMoSepAO8HAPTUWj93QMxThBjkZTLLJ5jB1CMa8V1CpkKbRK9NEdYxLZyCJHUU+GBMiLbP7t/1NWVxrAMJgco3Kj81J/GM1qZ0tO8t+bVl8Wp1CNXlG3i+vyOB+H+ip5JpdygbjmjYTyfb+yjEiPer+F4QMCZgatgLZEDpOgY3x6CoIrTsRDT/ALyMZ28TH5fhWnbuahMEe+D9qWxxR+imB+uuY/g/7KvubD+Jf+oVOoXdh/Ev/UKFkHgZooop5iCiqLnFopILqCNwT3/oVEcfb+df/agBmikb3xBRGlrZyQdTEbZPQ7etRPxEjra7+dttwTyY3G+1ADR4VD+wv2FSHDpjkXGBgbb0k3xA/wDlYmRrbpPXR6Gr7fHJA1OgJ6BpHpBIE49KALjZX5V+woNhflX7Cqv0+3jnXO2d+n51bZvq+VYH2oAsooVSSACBJ7T0J7jtUbnw9bjHysykKZQiJzgk5xBgdxVJVIxdmWUWyVZfxRTrBBiApOSJHOIkZ3IPrEU5w3DoAGCKCQNh3FKfEbul5LADSBkE55z0PYE/Q1n432n/AINHB+6JcJ4kS9xXyPKBAyvp7/hVdpLgKr4ymNOoHLGPNuNj/gNqZdyYhkOxwO5Eftdc/agXiRIZDO2CJzGJbI/Op5b7b8/COqzV4Xyj6/ma7XOE8g+v5mitbOHPcxf4vbDIFIkEwR6FXBrHt8GmoHwmBHXV2Or5s5g7VrfGzFsHTqgzp7kK+PesMXpcL4RgsBrVcQVmcjAnl+1WjgFg2tMrbm2zQFYEECCAM5Yev9GmWtBkcMgYEJKmTsSf2QSYMfas67eFtU/UFxoklVkgxyiIzMNnpid6b1C2CVthyYwR+7cYDCncgKPVhWdZNLwMcJZA1EW9JJSc3DPN++BtPTuaFsL4gPhGQ5IY+LgnVJAjSJ1NsYIY1CxdW5/uWUAjLKoB5wNjnO4x7xXV4oatJ4dhLaQ2kEFZVQ+2AdU/Q9jD4YEyLW2f3b/qasb4gF1CdHlHm8L1+eDv7itgLCsB3b82rPviSCrr5Y/tCM+w/P0pU8k0u4pbKSMIRg6f1OSAc4/aGMA7GtLg2BWVUBZkQQQZ6iPWaT8NvnXO/wCtboAO3UT+HrLdi5GCyR0OqT9ZqjHXG7QyJ2kUXwdRhTAb/hz1wQ3iDH0mk7hGm4wQORsIBmFXE1LwAdBKKCd1wQDpYxMZg9fSoUrdhE6vrY0ri4XvGcR+EmPvVdIWgGZ1NvSFIhoHNO8Y6EEfY9ab4fyL/CPypsZdQm9yylXtBYm64GwlhuemRnrFNVwirAZXjGfOZMmPGTA3kCPf2ipC60QXOMn9ckgEfw+oP1rS8Mdh9hRoHYfagkz9R+dtyB+uX3GYnY7UeOCea5pHfxU/KMU/4Y+UfYf12oW0o2UD6CgCFi1GdbMIxJBHvMf1NXUUUEE+H86+5/6Wp2yhDNygAmZBJJOFyCMcoHWkbSAusgHJ3/harLDK7FfC0xOdIjlcrExuQAc7hsTBjHX3DoYFeH8i/wAI/Ks/4rZDsQylhCmAY2LnuK09QTQPADJpTmVQYLBpJEbALmJPMMVnfE0E6lt5NoMFZQDJ1nSQBg9KXxVXqp28D+FhaoKJw6rqYWypJByZkswJ6kA4E+w7UklpPFnRmcCeaQdX/FIJ1en4U5bQMslApDRECMMM7dagHltJtQCWAYAQAs5+sdqdy3235+EdKSNvhfKPr+Zrtc4MQgHv+ZorWzhz3Mo+LHlXB83T+FqyEBUydUE4lvwy0GtP44ha3AYqSY1DcSrZHrWLbt3hpHihiXBO3lLamABBMQYEHbSMRJtHALBqqjkIRqA0jEnO3Z479O1N8MS2oDVICyQYyNQgw0/Se1ZrXXxpcryKCCAcgMZG8HK9DicHEPoSwlX8NpUgsYBw+I/bx0xlZ2EHOsml4GgSoAbUWJGJ6Bl2Bc/eryzAyS8dv1cR2nel7WuTquqyysKNMjmXJYATmRsMRiahZdw5m7KasLpMwSxgsVPdRGPKMjq+GBMidtznlbzN8vzH1rjXiZVQdX90xtuNXqMVXxykoQLvhEs/NIB/bHXsSp+lT43mU6X0zbcBxB0nlGobjB/Km6aMrm7kVuuuXiI6AAz9XM+1X6z8rf8Ap/nSVjVDE3Q6i2wiOuMycnEDJJknNUDh7wZl/SSCxESNUCTsCOs47QBnejSRHWxksWLEaxnpoM8q95/o1FmMgS5M/wDlyOVsgD/Go8VbY23XxAjkga9uaEJj3z96sUEqoLSZIJUjEq0ZEZAIzA7wKwzVpMuvUASMlnievhj6VVY+K29K+bYdPSqvh9i4GUtxAfcsBsZE4GYActGcLAzFeXFq5MreHscgSVxHsPxbvS3UcMFJzccHqn+MIfI+2/Jq9shh2NQT4wARrcGegtkE7DHOepHSvMm0+mPGAaZ1TgybhC9JGVEdhU7GrrdV1kRET5hBx6b7zUfqJfgXrS/B6s/GLY+b7Vfb41WAIDQfb+deNDGSfFGnVIz0naY9xAiPWtZbVyFZboTliGOJDMSdO0wRn0jrImNeT+hs4Na0mpfwbn6YsxB/DpHr6iquK4vGDp91BnrtqHrWcbL6INzmydYMYDISJA5RAI2xPWi2H5pvK66TgATPTI6b/hneb6rOh+jh+f4NW3xMDmknuAAPtqNdXjAdg34e/ese5w9yWi/EtO4lefUBkHGkaYx13qV+2+pyt0ISABkQCACTpIIMggelGqw/Rw/P8G1w/EhnCgNOe0+U53pm2rKQXLQP3iJP1cj6VlfAQ/jHVcDCeWNO2k5MAQSff6bVscG58Vz4moNGlMwsSCQY64J7H7lM5Nu4ipTUHZFeh2VSNQGkd+37twevSs74tcLPA1ToUEro3DPO5P402yuGUre0yoGggkRpAwIImQT9h1rP+P22lAbpDaFlxjUf1nRdpOaz19gzht4s7kYJYkkQDokZG0UHUP2n37W9u1V8MzwddwN5TMRHMZOwxt9jRbBFxm8UFD+zqEDlUbRjKscHOo9q2ct9t+fhG9m1wZlB9fzNFHCeUfX8zXa1s4c9zFvi3lXbzdc/stWPYuo2UNsmY8sHv3natn4qOVf4v8rVi8NwSqwItaes6icwRnOdyPrVo4COB/SsLqdVOgE4iBgSTOMwK0OFbTOpkA5VEjcktHXc1mX7GtF1JqGiAQXkY3GkGD6+tOXlwNSriDmCA3OAQWZM7wd/as6yaXgfuPOFZDkTG45h01d6ra/bAL67WJadtiQT5u8j3pfgrCKYRVAECVj517XD2HT611fhqTp8FQNsG4AARBiMCRI9ZIO9PhgTIse+EEu6DmfcHprY9ewJ+lV8RcEqWZNP7JzBLMijIOJJA+td4mwLm9vWJfMgRLTjPoM+nrUn4cEBdAggkq2x5kOSJmtKwYnkpYKVlXQ4JGT2nbVnBH36Va4TWVJUNvkMJ1ExB1QSSDgdjVFngVUMVtKsBsy8zDZgiD5mz+8e5qzjLOq4D4ckEQZcAxqjVCxALNUkEL13TqNwqOb5SRIQH8gT9KlJJXSUI1bgdYadjRxdvUzA29YmdxglAp3I6E/eo2106YtlRO2DMIVGAT0A+1c2pvY1YOpeErpKS23KQSIJnfaAc7GK8vbK7SkiJ5epAO875H3Fek4e2FYfq2AG3nMYKjBwIUkfbtXmLnDK0arZblGZxjMRqH5RWar2FVuxLxIySsQuykjJYDbv/jUmMxpKESMj3EbGgWxsFwAvLPYk79waja4cKMJpkqN5wDj2/wBaSIO6hqIDLrHTIzAPeNiPaRWtwl9dKqz25E4I23PU9qyRp8TVpaSImH+20Rv/AFmnzwoKg+HJP7YLagQTnCmOlMp5OnyzfLwNjiQchk0jUuATkMqxAO84ip3rmCFKE6TMDYR7+o+9V2eEUCNEAgmJY7FSMmCM5gVGxYUC4wtaCQZPNJ1STOoDrHemHa9S1rqSea3IndYkiZyTnIMx2robSGLFANQG2ASFUDfuQKrv8EragbUgzPOdiZPXEnJAq29aDagyahORO3Ko+u5oAc+FT4iwUjOQN8Hsa1bLAklGUkz8w2OTBbaeorK+DJDKAmmJgTIyGPTpNaXCWYuFvDAYzqaXJInoSIOfXtVJGHiN5wW10prZASgOQRgaR83cj71k/GoFwByg5BG+2pl3n1H3rRYE6D4erQF0n9YPlP7Ig8yqevlrN+PrrYFrckIDB1iJ8VZELOxPTrPSk19gcPvEgFmFZDtMZO46attqE4hD5WtyYgFYmdok5kbd6jw9hVAIthdICiNcxqDRDKJE5mql4dZB8NoUiP7WYAIXBXIA6TFbOW+2/Pwjez0HB+QfX8zRRwnlH1/M12tbOHPcxb4sAVWRPNt/dasDhrxfSGsFJMEwIEBj22wB9d9p9B8VPKuJ5vT5W71lqSMnWR66P8KtEFgeN0IB+q1AIp5UJLTgxAjAE5OZG3WVu6UVD4BYsFLALJWZJG2Ik/b6ji6yqRIGkenTrDif67U5w1wtqjVIiSujcFpEEmvF8p4fiIcZ1Ti0vX1d7G+o10lNu+HYA2GQcpBZIyH0kHEdMZyM7EVFOLmA3DOCZOEwAJzJAksBIH7wBAM04xK4Oskld/D6MO0VwhlbUSwWZgnv73Y/CvZwwY5C/EDQF02g5NwqcbAs3MTBxj8anoTD6P2C2nSJHlMae/p3qQ1Gf7QZbbw/mPeaiHOoDnJAMn9XO6HvG3pWlYMTyKWbwuB1a1odElhAiSMgGOZZmD1ip3eKhnH6MSAeUhRzDA7YOrVj5V1dQKvvEqpk3DIIAJt5MHtGaufVM/rB6Dw4/GpIM3irmhwBZLAkkwoJWFSAYHqftVVq9qVW8AhtSAqVjzDMSB5ZO8eWnfE16iuqCQQVKfKvckVxrhlV5iZ7pOVbODH4Vzam9jVgTs8Xq0zwzjInlwMAncZEyPcDvXmkvwY8AwJyBvG3Trn8O8j2QJWCWuRPXwoM7DH9Zry4BIHnGOmj/Gaz1ewqt2FlubEWjnoVzu2NsT64rli7r0zaK4BMrAnUmMj1PrynHWmS5JOkdBOx+bswqMsAFPpG07jMlzSRBDxATp8I7katIgcxWc+mfqK0rPE6AB4ErIGuMcxx07mP9cUkwIGWuD1/VfyrV4e2xRSNQ3nJjc7AOIq8Dp8s3yt9CNm6DzGyRzFYK9C6LMR0GTuPWgXw4I8B1wxkoAIGoZkdY23yKYQnyjUTpIJJmDy93kfeotKhtUmQQM9YJxquHpNNOyUtxRDEHhjEkAhZmCYO2xEZ7mOk1b5VkWgxLAERkFlUCcbaiJPQSelMOGmZuD0Hhx+M1zwncNpBgnuOy9Q4IoyD9Mk/g9xXC3RaOVJCECTykgDG5rRtcQWuKh4eAWI1hCBADGcriSAIMb9cUpwFpw2kgzBGCJEq0T+sn8RtWmttlIJLRPUnPpm7B+1Ulkw194o3GC2DPDEqqqQwUQw0yx9IMb+p6VmfGrpV1K2C0rkEZBDuB08pEkGBiO9bfhOwUjUOUdT23xdA/Cs34udTQA2EUSG6guOjzv60iu10E8PvMW9xBOrTw7SEDKCIDMT5SYxsB6SdxmpJxRYf/DOJODpAgSYJkSDpAJEYJj3bBKiCCSSOvQEdC5qC22B1EmAZ3PX3ux+FbOW+2/Pwjc0zX+HGbaGCJEwcEZ2I6Gip8GZQfX8zRWtnDnuZT8U8q/xf5WrD4JGBUG8HEHGJPWep6xE9vrt/FRyrmOb/ACtWPavqwBR1M7DAJ36ROwbp0NWjgmOBi+GIUpdZSEURpYrgEnoRJlROduvTTtNKk6wvlkklQY1SNQgr/p2pJmQLb8RwOXEgfugx9Sv3p/hnKltTgSVUYBkksB03rOsml4LOGLc2q6LmUiNOCCuo47noe1IcLw10eGP0piVDDIYyzYGokc0Hv0MY3Oi14NGm6jSQcFSY1ASANxOJqC3bcki4msNpzAOvCxneSQJ9afDAmRTxtosCFueGZfOqMEsNuvp2I67GbnlA8QT4bDXgDUdI1Y2znFRu3lTNxwDLnKg4UktGJxv7ZrrNBB1DTBggAzJQDAHUkRE1pWDE8lNgMvig3daaeSWUts2rbJExv2+8OI1g8l9BDnVLCSC3l5pCQJGO3ri+5eUghbiElSY5QYAEmN+o+9W+Mu/iAZOSANt4J3HqKkgT4xGIxcIIdSWUHm5B0XoTBj0iRvULdljZVDcYtBXXBBB0MNWwM9Z/PerL7qATcdQGYATBWSqxmPxrqiSArKQGIxBg6WkEDb/WubU3PyNWBfhrdyUHjlgNOCpBOkg5aJyBBBPU+x8y9tgSRfCyBymMcoGAe5k16zhijQbbKT0xGMGRInYjp1FeZtXlMDxBIG0DpE1nqiq3Yp4jh2KhfGKGJLTuDrBzI2DSD0IU9KttlpzcVhIgCOjL2+s+47Z6rjJLAjAEQ3VhiBv6VJs7MNxOBI5h0pIgUt23kDxyRiZVsxOATtkj1xW+LLFFIcqMbasEOWJgSDIxkYj1rKDLqMONe3TeJj3jPtmtPhmt6QGddWZkD1O/sKvDJ0+Wb5eBl0YKQz8xV4YDaSIwO2Nv9aqsKw8SbhYEMQpDGJAgajnAB952HWQVc8y6AGmIIBUoTMbEYrgKlW8NlMAzHQETt9vx7Uw7J2+h8SRfCjUvLI7cywTGQFjGOY9cPXULIwW8LR1TP0UdxSl3ikBYG4AVyZHYA7xnDLt3p/hcA62Alo2EYUNvHYE/SrwyUqYLbIbSwa8JOqHBA0BlYDaIjv8AjTHBq6uJ4lXTYKSurOx1bk+nXpEQauFYFpDrpByQB8hbt2P400nGKdOm6pLGAIAMwxOIkYVtx0qlTJhqZE7pcDlvBSQCNjACgRpYwMg7ROr0yn8dUnAu50iHE5Gu4Y5fTlJEdSIMVpsE0anuwFUBslYhA52Ik6c+1Zfxpl1rrZYKqFxqBzcIMx2zP41mr7BnD7xFEYq4a6TIUTp06T1IMDrn0ilGW4EOnilJORJXf0JmBsfSNjOHECg6UZehOmPmEYHvXf0tSMXUO28DzEAdN5P4jvWzlvtvz8I3s2eF8o+v5mu1zhPIPr+ZorWzhz3Mp+KeVf4v8rVicLwgVpFtVjEgt2OwIjqa2viqgqsgHm6/wtWJZBLFWtgDJ1BYGGKgfUCfY1aOAWDQ4izqRQU1DQBPNIB0kjAPyg/QVo2rIfVqQMQFIHrziQTsYJzWULumALGoQuQvdSd4gmREe2STAf4JV0O/hZ0hgrLzSdUKREjpjp9KzrJpeBi1wSqdQQoZACyIy6EmB1MLk9hUv0QA6hYGrfDAGdRf0nmz9T7VXZUOoZrPhkMuCMZ0E7qJgkj6GqhfJcKeGIBuMmoLsomHJjYwNp3EwJIfDAmRbxHDht7YfLjJiJbb6xH/AL0XbXlXR0PLqiIZTOr3g0vxjeGOSzry+yashoAxtMkz2U4NWNbAlvCltLnRAyV0iBjYxjHWa0oxPJwcIEDFbQXlYSG7gdPUgfXNcucLbFwN4TGCcw+DnYDBGdthJqu02sXA1nSADDFNOqAOh7kmMnC5jq3cUB1UWgQd20iFwTnHoB9akgU4iyJChJCkafNCwqAbdR61DgbGjAUiXLdY8pEAdBAGKuvW1QPCBiGAjTJMhB0FL3I8MXBahoYhCuZVXgaYnMe5kVzam5+RqwW8LYQOCLcEYUw+ABEGRGwAryx4VcHwpkbgxvvOf6mvR27wY6TYOGALARgsADESMEMVOQJ+vm3bSQPC1DSDIXr2Jj2j36Vnq9hVbsSXhgo0hSwgHfOSx3x7YrtqwFnTb0yVkzOxEDf1NRuLp2t6piRAJAhzjbqAPr9K4hDHNorBG4wcjuBPp9ZApIgtFoa9XhmZ31fiROcelaScOulW8MMTJnmkEHGVyOke1YzXxIBtRJ0zEZLFcY7Q3aD99mydKoBZDD+HuX6xAiBvvqxtm8MnT5Zvl4GEsqqwEABVpUAxkqNomPpULFsANFvTKnIDxmWMyBGSa4Ty6/BhtJ5Csnden41FHDiGslDoLeXGOWCY3OSB2E007JK/ZVmJNomdyfEnICnbGQAMbitS3aDrlCw1TE6d1C57yCwj1rMvXtJI/Ryd4KrjExJiRIH3I705w+LalbUy2QVllGjVkd5AHudjtVoZKVMGhwlqMC3EsZBbzSpBJOc/n9aZscGFYFbIBmZDbEiCY22xjeB2FZ3DmV8QWSGgkW2UTIRiBHcnFMWr5YoDwxUkrqOnAyARt7neI6ziqVMmGpk43DBomzqwDPPB5QAYGJgAH261nfG7csgNoGEUgc3LHiAdJBia0DeKsijhtSaVlwu3KxOynr4fuC/VYOf8UEBG8IBjbtyugkqWY6pAEmJP2rNX2DOH3iXDWQpgW9Mxnn7r3Ef44rlvhU1geEAAcEBxtkGYjf1rvDc6y9oIZGIxGqO2+PxHeoG/zaDZ3bSCFgRO4MZhRJOPYitvLvbfn4RvZv8AC+UfX8zXa5wYhAB6/maK1M4c9zF/i/lXfzdInyt3xWUQRkm5v3t5/r0rX+J7L/F/lasHgrLBs3XaOjAjZQpz75+vWrRwCwagtMyoQHHKJzvgdBcAFO8LzagA+AACG2PMMkOCfvWbftSEIuMhCDYMRsCDHlMHP0p+CynS5UwOjZw4gxncg+umKzrJpeC8jTAOssSI5ugZejXGyD19atYMBJa6IG82vvS3CIyltV1nBKkAqREFF3IxtMfvekmFtHBBF+4RIJBRtpUx5ZGARnPMesEPhgTIuEnI8QZbYpnmbOTURczEMcMJOmZ5exFR42zrEeJoIZ9mIPN4ijAImCQc/LUeIUsqgXJIXLr1KlCTC7z2G+1K5jxM+G4WdWFrq2cZSM1KCnU6WGoqrBpJKmPoD81xvwip3rTFieYDGJPT2ugH7UlbS51vlgqnWDbjVytsYEDKnHy+9WcZbcl9N9lBBEaGMEyJDRPbbGPWaxck5jV42E3Vt6NYuv8AoziaMabXSXG4W1QHEkZGj5V7k1FrhlVhiZ66JyrdiKjxwJY6bgQ6pEnBlFGVxP8Ah+BOFmFDXRcOrcAD9k9B6zWqpvYtYOWlZCCxaNsk9cDe6R26V5tQ0CNYwNtGMeteh4CxcVgPGLAEyCpkiAoGo7wRM9ZPevJ37DEMBcZdUbBjEBdoHof+b0znq9hVbsNIxMjmOBzck7t9PwrrsRjmMkb6e47GuEcrAtuo5jynJaO0Haq2H6pl8ST0YGSATjbOPxikiCZUg6jqgZiT/wB8fhWvYQsiEBhv13yezisC7baGC32AO0iYHXMd49q3GQm1bi4yQ0kqCdQ5hBjpkH6DcSKvA6fLN8vAyhyFAaQpBMgmZX5mP4zRdJCtJcypEHw+3pFdvDlAL6ToPMcZ5fYj8D7VRbET+uVgVaEkHJJbBmSAMfemHaLbtk6p5wOo1GfWCLkD7U5wylk5Qwht5meVeocE/U1l8UWBIF2MnPL1YEeYmIErt1ncRWpnEMQdR/ZcgnSuTp7bwcHPaReGRdTBfZYrCkvOqZBEgENHmZu1NtxQGS10bf8ACg9O35VnWA2jmuMx1eYoQR+rI8pA6gmI60vwdlwyTfZlEAKUYTCRJc5JJJOT0HUSfPc15lW4ev0Qtayfqn+foI01L1ZsrbdgpEjlED6DfTdE/UVm/F+e5kNOgZU6ROp+gf8AxpnicFCt0qQq4kQOVxlS0ftods6QOuEPj1kkIouGRbQaxqOqPEBMDed994rq19hTh94sBpidRafmweYfslz6VbJBnnjtyR+c/jVHDapOq4zZBAKFYGoQJIE9fuKptW3GhReuQNMzbYkkETLEYBE+071s5b7b8/CN7PQcGeQfX8zRRwvlH1/M12tbOHPcznE2A4AJIgziOxHUetKp8JQGQWB/u/8AbWhRRcrcVPBCACSYECQvT6V0Mo1DxAdQgjlMjI2j1NXX/K3sfyqPEXLgZNCgqfMScjmtjA68pc/3foZhTUiJVZIirgCA4AkHGkZEHt6CualnVKzvPJv9qsgqtzQJI8oJJk6QQJJ7+tSbJQ539R0bpTVSt3KazKcfOu5P7J3JPbG9cEYPiD6aRvHp6CrwWLspHLAIIkZ6gn+X19aL9y4qW/DUMZAaflg7eswO2em4pV4eNWDhU9YvKIjUs7pepFbSAEBwAR00/wAq54KdSsn0XJP0/qaYuyNZQS2mQD1Mt6/hI+lUhnadawAVKtkagTGU6EQN+9LocFS4dPSVr5sTKq5v+opuutudT6RqgSF6IDAx2B+1Qs3VuAMjgpO4jPKxMjTjcferuISdXKGhtjPVADEehNctWoCjSBnYTHkI2O21Z5P1ZJRw160xHhupacDAOV17FZ8udu9VW/8AZ+2wUksTA6J2/hpuxY5wdCiOonoNOOhEQKb4fyL/AAj8qtCKlkOlPJmf+C21/wB4w2G6dP7vrXG+EWz/ALx//R0z8tad25pE6ip1E4fSPKm8qQR798elZuEjF1zg/wC+2xBgi3JMEHOeopTcU7dJdUIszR8Cs/O/3X/tpocAkAaiQJidHXParjcIGb1yJ38UdoAH6vsJjv33rQYG1DNcdpxpd1Cjc4OkSfc0dcV+0bCHQ7xdjMXhFEQ5ECAOSMx6eldbhQQRr3BG69f7tPn4tkCEkgn+07av3fSruF+IB2A5czs4Jx6D0o1F9o3rqfcYzcApJPiNn94fyphLcAjxJBzkL6fyp0/FBMcn/OJyQNo9RXf/ABL0XePOe0x5d56dfwo1f7SHKb/cJ6dufbaNI6R2qKWVBJDAE7kBc++KdHxTPNoC9SHJjfpp9Ks4nj9JAhSCoIJYg5nppPp9+mJzVuH4etLqqU02R1T+4SJOP1hwIwxGBt5TH4VTxVgXCC7TAAHkOBPcepp8fE/RP+f/APmI9fWup8RJZV0rkx5zO8bac7N16DvNPcotWcSF1Rd0zIX4fbGx0+wToQei+gqxfh6SWDc3UgJP3016Os7i/wC0P8I/NqbQmk+mKsTKrUSv1FFpNIA3oqdFaDO3cKKKKCCNxZBHcRUHSdwfpccbegq2irRk1ghxTKipMyOsiHYHAA3FRNr0O8mbjnodidt+lX0VbUkV6EU+F6N/+V/51EWcCQZAG1xxt7UxRRqSJ6EUi2ciDBAHnadyfNv170G32ByRu7HYg7H2q6io1GHQiLWwdwD9BXPCX5V+wqdFULEPCX5V+wqdFFAHbeiCGLjONJuDBC9U9qnFr5rvbe9sYxO/Sq6KU6KbuXU2iweF813/AJr/APPNRbQFhGfeeY3ido82/b09KjRUaEfqydRlWkyOfb/7j16as7jJ/lTXCXlWSzMSf/qsIx83WZzVVFGhEjUZXpHzn1j9IHU/vdtu1TtOVJKuJPzLfbrOxbl64HpXaKNCJOoxxONWBJMxmEeJ9MbUpxbBmBDkYja8D1+Ugde1coqNCIajK4zOvrnHERG+2qJmenWohDsbn2/SREbRz4z/ACq6ip0I/UjUZVo/fOPXidhj5t/XrV1xgW5ZjSBJmcT82T0zXKKtGkou5Dk2FFFFMKn/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28" name="AutoShape 4" descr="data:image/jpeg;base64,/9j/4AAQSkZJRgABAQAAAQABAAD/2wCEAAkGBxQTEhQUExIUFhUXGCAYGBcYGBgcGhgYFxwYGCAZGxcbHiggGBsmHB0XITEiJSkrLy4uFx8zODMsNygtLisBCgoKDg0OGxAQGi8kHCQvLCwsLCw0LCwsLCwsMiwsLCwsLCwsLCwsLCwsLCwsLCwsLCwsLCwsLCwsLCwsLCwsLP/AABEIANoA5wMBIgACEQEDEQH/xAAbAAACAwEBAQAAAAAAAAAAAAAABAIDBQEGB//EAEcQAAIBAwIEBAQCBwUGBAcBAAECEQADIRIxBCJBURMyYXEFUoGRobEUI0JictHwM4LBwuEGQ1OSstIVY6LxNERzdJPD4iT/xAAaAQACAwEBAAAAAAAAAAAAAAAAAwECBAUG/8QALhEAAgEDAgUDAwMFAAAAAAAAAAECAxExEzIEBRJBcSEzwVFSYRRCoSJigZGx/9oADAMBAAIRAxEAPwD6e7QCYJ9hJ+1VrxAJA0vnujAfeMVT8T8q/wAX+Vqy0uaiw20nuJI9QRgH0/CqJXKJHoKKVt8SAqghzygyFYjYdQKZRpAI65qCp2iiigAooooAKKKKACiiigAooooAKKKKACq0vqTAZSewIP8AXX7VZWXe4V5coonxdS+XYWlTaR+0NqANM+mTWT8M+PLda0ptuhu22u250kFbbKrA6SdLAsvoZwdxTvDtd1EuBpjAEZOIgzg+YGcTEEAZx+C+E3LfB6baJb4nSFZhplgrSV8QZErqAJ2JnpQSeiqKXAZggwYMGYPY9jtj1rzPEWrqLZNy+9tDxE3NdxUK2jaZfDDtdcmbgVsOWA1QRgUy3CX5JhzbPEM7Kl3S72mSF0uGBAD506lxGcaSAavxLjBZttcKlgsSBEwSBOSNpmmA4JIBBK4IByJzkdMZry3GfDuLa2yvquE2kCaboCq4Zi/iAlfEJXQA0NJU4Xcu8Xwt8tdKhwjXbb6RcCu9sIFdFcNNttQB3AIESJwAa3HcQbaFgheJkAgQAC0yfaPciq/hXGm9bFw22thgCoYqZVlVweUn5oz1U9IJ4bTeAyhXLFWAV2DNmYBckg7gSSfc71gfE7PEfo9q3bbQbdgq2i8qMnEaEW1rbVHhecmJM6IG9AHobPHBr1yzpINtEuTiCt03VEdQQbbT9KlwXGC54kKRouG2ZjJUAyIJwQRWFx3A8Q165dRHV2s2URhcUKty2192NxA/On60CIaYaAMGp8RwXEc5QMAeJNxlDgM9o29Igq6nDhWK60kDfdSAejopb4baZbSK7FmAyTvuSAcmYECZMxMneiggr+KHlX+L/K1ZgeMsxj+Ej8a1PiflX+L/ACtWBwjPqANxGXtMtsx3I3Er9jV44LrBsldS24IEKN0uHoOxFPWryt5TP0Pr/I1m3LV0i2bbqsIBBEzIGfcQI92p22YLHeFGw9W2FJUrsvOmkrjNFQtXQwkT2ypH4ECuC7zadLe8Y2neriSyiiigAooooAKKKKACiiigAooooAKKKKACqr99UEsYH16At09AT9KtoIoA898ZuBjaupet2r6JdZBd/s7lqUFxHnIGLfMMrvkSCrZ/2iKeK3hqltOCsX0ss2ll1m8CGGnlVdKhmjlCgwdh6lrYMSAYyMDB712Mz170EmFe+PsCUW3bd/GWyCt3km5b8QGdPQeZd4giZAqy18dniPB0LPjtZ/tM4sDiFfTp2IOkjoeprXFpYA0iBsIGPbtVVzhFa4twySk6RiASCuraSdJIydie9AHn+E/2jfw7IZUa5c8Uk6zoU2mH6udM64YQvRUY5iDm/wC0HEBrfxRiNBb4baJQlSVJHGnSSDBIkDHpXt2tgiCoImYgRO8+8102wegz6D+ug+1SBh/EfjnhXOL2YWbVq4FLqBFxroOdEq3KNywPLGmTNfEf7Qv4YConiteuWeUvdCeEHPiaUTW4kICAoguJPf0Ggdh9qX4ngFZlcEo6AhXSAQH06lgggg6U3H7I7VAHPhPFeLYtXDu9tWIkGCQCQSMSDIMdqKt4PhltoEQQo7kk5JJJJySSSSe5ooIKPioOlY+btP7LVj2Y/YYEjpLenQt2I+471s/FPKv8X+VqxeG4VVfUtkqSI1Su2/zd+wq8cF44NG2qkKGNsnSpynTYSSfePY1fasgjnKKORQIIEsSqgQ3UkAe9KXrSnRqt6j4cftxDCCOVSPv6VoWuHVhBQsAFgTkGHEySDInfeYO4ms6yaJK6O2uFCmUKQcSJO7AERq9ZqoWbUnS1surZEEHUW0/NvqpizwqIJW0yeQZzgMMABjn23gbwKpWymqfBIAfXIF2dQZmDRoyZdsT16wKfH1QmUUMa4BJ6E7ehI/wqr9KHyn7r1/vVN9m92/6m/r6Vk8cAWAKqYUESLR75Gsg9x9aXJ2CnBO9zU/SP3Tj1X+dd/SP3T91/nXnWtWjB8O0RjOjhtgMYLTsD9qZtJYhVazaxiSLETiTAOCYBMDt2qvUxmlE2Tf8A3T91/nQb+3K24H7PUx3pQfDbGP1Nr05F2PbG1dt8Jbt+S2iSyzpUCeYbwM1HWwdKNjQoooppmCpW01ECSJIEiJ/Go1Zw3nX3H50IlDf/AIYsx4rzvHJ0/u+1Z5tEHJb2On7YHt2/GmfiPwdrlw3VvFG0eGIUYSGJE7glypJB2RcSJo4vh9C2wWYkA5LE9vaftV2i7SFgZ2oDA7EY3rPsfC7USskGchpG0TI7R+A7CJW/g1obA/feBEEe1UFj9FFFABRRRQAUUUUAFFFFABRRRQBnfHGi2Dp1Q230bOxwN9qxf0lSQPCYSY1BVI82mZ+XrMbZre+LHlXfzdP4WrK1EZLNGNwo/H1q8cF1gmnGhTpPDnSAOcLMyEiBGTJuAgEkaAf2hD/B318N7i2g2QNJ0jZ2Q5yANzPaqrZcqsbAAjBHQYMNmmuGLNqiQwiSsgft4wazrJpeCzh3W4sm1ohgIIGeYDtP/vQbw8XwzZABLAOIOy22kyojzEYnyGpSy+aTJWBn5gerflUmLBpJOmZIzt9WjeKfDAmRBVhWju35tWfxROob+UdWjr2Uj8vrWjqlWPct+bVlceMiYiBuJ/8A2LH9ZpU8k0u5WhaB5um/iHJB3m3gTGff2qViSQDqE9dTk/8AqtiR7n/Coi2ZgxJMbGIODjxdo/I4pu0rKI8W3/ynM+hfv61QcNW7cdSfc7e1F3YfxL/1CqtNzo6R/AZj3110q2NTA5XZYzqGdz9qhZB4HaKKKeYgqVp4YHsRUaKAG3uWiSYu5M4dhn0h8fSluJdCUVfE6nmcnqvds1GuEVNy3UZItcK41BlzB80EgYyDnaPw9KH4fhYAJWFERrIOkOT3kjXJnqc1CAcn9EOIBJjEAQRsYGn/AEoBUZ//AMYBwY6gEiJjMEdtxFQQNWV4e2xZSgJUnBmVEk6R2wdu1MDjrf8AxE3jce+O9Z0gAc3C7RnpklhO8aSN95PerbQtSVccP0IVQD1G4I7xH3oAcXjbZIAuLJ2yM5A/Mj7imKp/RLcz4aTMzpG8gz7yAfoKuoICiileKuwYDEGJwoO+2/XBqJSUVduxaMXJ2SGSaoHFfuXPsPX1qheLgjU5M9NAHYSMzEkfelRYQb6e0+Cm2KIyU1eLv4LaNT7X/pmwpxRUbTggEbUVIsS+NoTbhTBJIB2glHgyNqxrFu7qI8UQCDpiSATMFiJOJE9YHrWz8bjwxJAAaSTOwVj0IrIaBHMsyAAdQMkjEFsH0irxwXWBs6gQReAGgcpPTSACAcTIJ6e/bR4ctoy66oQkglVOSSAwyoOYO9KhBptlmUEhQMMJMYHm3pu1gOXZQo09G7sBs01nWTS8FnDg8wNwNJWIYkxq3zscxjHKOsytYs3x/wDMoSepAO8HAPTUWj93QMxThBjkZTLLJ5jB1CMa8V1CpkKbRK9NEdYxLZyCJHUU+GBMiLbP7t/1NWVxrAMJgco3Kj81J/GM1qZ0tO8t+bVl8Wp1CNXlG3i+vyOB+H+ip5JpdygbjmjYTyfb+yjEiPer+F4QMCZgatgLZEDpOgY3x6CoIrTsRDT/ALyMZ28TH5fhWnbuahMEe+D9qWxxR+imB+uuY/g/7KvubD+Jf+oVOoXdh/Ev/UKFkHgZooop5iCiqLnFopILqCNwT3/oVEcfb+df/agBmikb3xBRGlrZyQdTEbZPQ7etRPxEjra7+dttwTyY3G+1ADR4VD+wv2FSHDpjkXGBgbb0k3xA/wDlYmRrbpPXR6Gr7fHJA1OgJ6BpHpBIE49KALjZX5V+woNhflX7Cqv0+3jnXO2d+n51bZvq+VYH2oAsooVSSACBJ7T0J7jtUbnw9bjHysykKZQiJzgk5xBgdxVJVIxdmWUWyVZfxRTrBBiApOSJHOIkZ3IPrEU5w3DoAGCKCQNh3FKfEbul5LADSBkE55z0PYE/Q1n432n/AINHB+6JcJ4kS9xXyPKBAyvp7/hVdpLgKr4ymNOoHLGPNuNj/gNqZdyYhkOxwO5Eftdc/agXiRIZDO2CJzGJbI/Op5b7b8/COqzV4Xyj6/ma7XOE8g+v5mitbOHPcxf4vbDIFIkEwR6FXBrHt8GmoHwmBHXV2Or5s5g7VrfGzFsHTqgzp7kK+PesMXpcL4RgsBrVcQVmcjAnl+1WjgFg2tMrbm2zQFYEECCAM5Yev9GmWtBkcMgYEJKmTsSf2QSYMfas67eFtU/UFxoklVkgxyiIzMNnpid6b1C2CVthyYwR+7cYDCncgKPVhWdZNLwMcJZA1EW9JJSc3DPN++BtPTuaFsL4gPhGQ5IY+LgnVJAjSJ1NsYIY1CxdW5/uWUAjLKoB5wNjnO4x7xXV4oatJ4dhLaQ2kEFZVQ+2AdU/Q9jD4YEyLW2f3b/qasb4gF1CdHlHm8L1+eDv7itgLCsB3b82rPviSCrr5Y/tCM+w/P0pU8k0u4pbKSMIRg6f1OSAc4/aGMA7GtLg2BWVUBZkQQQZ6iPWaT8NvnXO/wCtboAO3UT+HrLdi5GCyR0OqT9ZqjHXG7QyJ2kUXwdRhTAb/hz1wQ3iDH0mk7hGm4wQORsIBmFXE1LwAdBKKCd1wQDpYxMZg9fSoUrdhE6vrY0ri4XvGcR+EmPvVdIWgGZ1NvSFIhoHNO8Y6EEfY9ab4fyL/CPypsZdQm9yylXtBYm64GwlhuemRnrFNVwirAZXjGfOZMmPGTA3kCPf2ipC60QXOMn9ckgEfw+oP1rS8Mdh9hRoHYfagkz9R+dtyB+uX3GYnY7UeOCea5pHfxU/KMU/4Y+UfYf12oW0o2UD6CgCFi1GdbMIxJBHvMf1NXUUUEE+H86+5/6Wp2yhDNygAmZBJJOFyCMcoHWkbSAusgHJ3/harLDK7FfC0xOdIjlcrExuQAc7hsTBjHX3DoYFeH8i/wAI/Ks/4rZDsQylhCmAY2LnuK09QTQPADJpTmVQYLBpJEbALmJPMMVnfE0E6lt5NoMFZQDJ1nSQBg9KXxVXqp28D+FhaoKJw6rqYWypJByZkswJ6kA4E+w7UklpPFnRmcCeaQdX/FIJ1en4U5bQMslApDRECMMM7dagHltJtQCWAYAQAs5+sdqdy3235+EdKSNvhfKPr+Zrtc4MQgHv+ZorWzhz3Mo+LHlXB83T+FqyEBUydUE4lvwy0GtP44ha3AYqSY1DcSrZHrWLbt3hpHihiXBO3lLamABBMQYEHbSMRJtHALBqqjkIRqA0jEnO3Z479O1N8MS2oDVICyQYyNQgw0/Se1ZrXXxpcryKCCAcgMZG8HK9DicHEPoSwlX8NpUgsYBw+I/bx0xlZ2EHOsml4GgSoAbUWJGJ6Bl2Bc/eryzAyS8dv1cR2nel7WuTquqyysKNMjmXJYATmRsMRiahZdw5m7KasLpMwSxgsVPdRGPKMjq+GBMidtznlbzN8vzH1rjXiZVQdX90xtuNXqMVXxykoQLvhEs/NIB/bHXsSp+lT43mU6X0zbcBxB0nlGobjB/Km6aMrm7kVuuuXiI6AAz9XM+1X6z8rf8Ap/nSVjVDE3Q6i2wiOuMycnEDJJknNUDh7wZl/SSCxESNUCTsCOs47QBnejSRHWxksWLEaxnpoM8q95/o1FmMgS5M/wDlyOVsgD/Go8VbY23XxAjkga9uaEJj3z96sUEqoLSZIJUjEq0ZEZAIzA7wKwzVpMuvUASMlnievhj6VVY+K29K+bYdPSqvh9i4GUtxAfcsBsZE4GYActGcLAzFeXFq5MreHscgSVxHsPxbvS3UcMFJzccHqn+MIfI+2/Jq9shh2NQT4wARrcGegtkE7DHOepHSvMm0+mPGAaZ1TgybhC9JGVEdhU7GrrdV1kRET5hBx6b7zUfqJfgXrS/B6s/GLY+b7Vfb41WAIDQfb+deNDGSfFGnVIz0naY9xAiPWtZbVyFZboTliGOJDMSdO0wRn0jrImNeT+hs4Na0mpfwbn6YsxB/DpHr6iquK4vGDp91BnrtqHrWcbL6INzmydYMYDISJA5RAI2xPWi2H5pvK66TgATPTI6b/hneb6rOh+jh+f4NW3xMDmknuAAPtqNdXjAdg34e/ese5w9yWi/EtO4lefUBkHGkaYx13qV+2+pyt0ISABkQCACTpIIMggelGqw/Rw/P8G1w/EhnCgNOe0+U53pm2rKQXLQP3iJP1cj6VlfAQ/jHVcDCeWNO2k5MAQSff6bVscG58Vz4moNGlMwsSCQY64J7H7lM5Nu4ipTUHZFeh2VSNQGkd+37twevSs74tcLPA1ToUEro3DPO5P402yuGUre0yoGggkRpAwIImQT9h1rP+P22lAbpDaFlxjUf1nRdpOaz19gzht4s7kYJYkkQDokZG0UHUP2n37W9u1V8MzwddwN5TMRHMZOwxt9jRbBFxm8UFD+zqEDlUbRjKscHOo9q2ct9t+fhG9m1wZlB9fzNFHCeUfX8zXa1s4c9zFvi3lXbzdc/stWPYuo2UNsmY8sHv3natn4qOVf4v8rVi8NwSqwItaes6icwRnOdyPrVo4COB/SsLqdVOgE4iBgSTOMwK0OFbTOpkA5VEjcktHXc1mX7GtF1JqGiAQXkY3GkGD6+tOXlwNSriDmCA3OAQWZM7wd/as6yaXgfuPOFZDkTG45h01d6ra/bAL67WJadtiQT5u8j3pfgrCKYRVAECVj517XD2HT611fhqTp8FQNsG4AARBiMCRI9ZIO9PhgTIse+EEu6DmfcHprY9ewJ+lV8RcEqWZNP7JzBLMijIOJJA+td4mwLm9vWJfMgRLTjPoM+nrUn4cEBdAggkq2x5kOSJmtKwYnkpYKVlXQ4JGT2nbVnBH36Va4TWVJUNvkMJ1ExB1QSSDgdjVFngVUMVtKsBsy8zDZgiD5mz+8e5qzjLOq4D4ckEQZcAxqjVCxALNUkEL13TqNwqOb5SRIQH8gT9KlJJXSUI1bgdYadjRxdvUzA29YmdxglAp3I6E/eo2106YtlRO2DMIVGAT0A+1c2pvY1YOpeErpKS23KQSIJnfaAc7GK8vbK7SkiJ5epAO875H3Fek4e2FYfq2AG3nMYKjBwIUkfbtXmLnDK0arZblGZxjMRqH5RWar2FVuxLxIySsQuykjJYDbv/jUmMxpKESMj3EbGgWxsFwAvLPYk79waja4cKMJpkqN5wDj2/wBaSIO6hqIDLrHTIzAPeNiPaRWtwl9dKqz25E4I23PU9qyRp8TVpaSImH+20Rv/AFmnzwoKg+HJP7YLagQTnCmOlMp5OnyzfLwNjiQchk0jUuATkMqxAO84ip3rmCFKE6TMDYR7+o+9V2eEUCNEAgmJY7FSMmCM5gVGxYUC4wtaCQZPNJ1STOoDrHemHa9S1rqSea3IndYkiZyTnIMx2robSGLFANQG2ASFUDfuQKrv8EragbUgzPOdiZPXEnJAq29aDagyahORO3Ko+u5oAc+FT4iwUjOQN8Hsa1bLAklGUkz8w2OTBbaeorK+DJDKAmmJgTIyGPTpNaXCWYuFvDAYzqaXJInoSIOfXtVJGHiN5wW10prZASgOQRgaR83cj71k/GoFwByg5BG+2pl3n1H3rRYE6D4erQF0n9YPlP7Ig8yqevlrN+PrrYFrckIDB1iJ8VZELOxPTrPSk19gcPvEgFmFZDtMZO46attqE4hD5WtyYgFYmdok5kbd6jw9hVAIthdICiNcxqDRDKJE5mql4dZB8NoUiP7WYAIXBXIA6TFbOW+2/Pwjez0HB+QfX8zRRwnlH1/M12tbOHPcxb4sAVWRPNt/dasDhrxfSGsFJMEwIEBj22wB9d9p9B8VPKuJ5vT5W71lqSMnWR66P8KtEFgeN0IB+q1AIp5UJLTgxAjAE5OZG3WVu6UVD4BYsFLALJWZJG2Ik/b6ji6yqRIGkenTrDif67U5w1wtqjVIiSujcFpEEmvF8p4fiIcZ1Ti0vX1d7G+o10lNu+HYA2GQcpBZIyH0kHEdMZyM7EVFOLmA3DOCZOEwAJzJAksBIH7wBAM04xK4Oskld/D6MO0VwhlbUSwWZgnv73Y/CvZwwY5C/EDQF02g5NwqcbAs3MTBxj8anoTD6P2C2nSJHlMae/p3qQ1Gf7QZbbw/mPeaiHOoDnJAMn9XO6HvG3pWlYMTyKWbwuB1a1odElhAiSMgGOZZmD1ip3eKhnH6MSAeUhRzDA7YOrVj5V1dQKvvEqpk3DIIAJt5MHtGaufVM/rB6Dw4/GpIM3irmhwBZLAkkwoJWFSAYHqftVVq9qVW8AhtSAqVjzDMSB5ZO8eWnfE16iuqCQQVKfKvckVxrhlV5iZ7pOVbODH4Vzam9jVgTs8Xq0zwzjInlwMAncZEyPcDvXmkvwY8AwJyBvG3Trn8O8j2QJWCWuRPXwoM7DH9Zry4BIHnGOmj/Gaz1ewqt2FlubEWjnoVzu2NsT64rli7r0zaK4BMrAnUmMj1PrynHWmS5JOkdBOx+bswqMsAFPpG07jMlzSRBDxATp8I7katIgcxWc+mfqK0rPE6AB4ErIGuMcxx07mP9cUkwIGWuD1/VfyrV4e2xRSNQ3nJjc7AOIq8Dp8s3yt9CNm6DzGyRzFYK9C6LMR0GTuPWgXw4I8B1wxkoAIGoZkdY23yKYQnyjUTpIJJmDy93kfeotKhtUmQQM9YJxquHpNNOyUtxRDEHhjEkAhZmCYO2xEZ7mOk1b5VkWgxLAERkFlUCcbaiJPQSelMOGmZuD0Hhx+M1zwncNpBgnuOy9Q4IoyD9Mk/g9xXC3RaOVJCECTykgDG5rRtcQWuKh4eAWI1hCBADGcriSAIMb9cUpwFpw2kgzBGCJEq0T+sn8RtWmttlIJLRPUnPpm7B+1Ulkw194o3GC2DPDEqqqQwUQw0yx9IMb+p6VmfGrpV1K2C0rkEZBDuB08pEkGBiO9bfhOwUjUOUdT23xdA/Cs34udTQA2EUSG6guOjzv60iu10E8PvMW9xBOrTw7SEDKCIDMT5SYxsB6SdxmpJxRYf/DOJODpAgSYJkSDpAJEYJj3bBKiCCSSOvQEdC5qC22B1EmAZ3PX3ux+FbOW+2/Pwjc0zX+HGbaGCJEwcEZ2I6Gip8GZQfX8zRWtnDnuZT8U8q/xf5WrD4JGBUG8HEHGJPWep6xE9vrt/FRyrmOb/ACtWPavqwBR1M7DAJ36ROwbp0NWjgmOBi+GIUpdZSEURpYrgEnoRJlROduvTTtNKk6wvlkklQY1SNQgr/p2pJmQLb8RwOXEgfugx9Sv3p/hnKltTgSVUYBkksB03rOsml4LOGLc2q6LmUiNOCCuo47noe1IcLw10eGP0piVDDIYyzYGokc0Hv0MY3Oi14NGm6jSQcFSY1ASANxOJqC3bcki4msNpzAOvCxneSQJ9afDAmRTxtosCFueGZfOqMEsNuvp2I67GbnlA8QT4bDXgDUdI1Y2znFRu3lTNxwDLnKg4UktGJxv7ZrrNBB1DTBggAzJQDAHUkRE1pWDE8lNgMvig3daaeSWUts2rbJExv2+8OI1g8l9BDnVLCSC3l5pCQJGO3ri+5eUghbiElSY5QYAEmN+o+9W+Mu/iAZOSANt4J3HqKkgT4xGIxcIIdSWUHm5B0XoTBj0iRvULdljZVDcYtBXXBBB0MNWwM9Z/PerL7qATcdQGYATBWSqxmPxrqiSArKQGIxBg6WkEDb/WubU3PyNWBfhrdyUHjlgNOCpBOkg5aJyBBBPU+x8y9tgSRfCyBymMcoGAe5k16zhijQbbKT0xGMGRInYjp1FeZtXlMDxBIG0DpE1nqiq3Yp4jh2KhfGKGJLTuDrBzI2DSD0IU9KttlpzcVhIgCOjL2+s+47Z6rjJLAjAEQ3VhiBv6VJs7MNxOBI5h0pIgUt23kDxyRiZVsxOATtkj1xW+LLFFIcqMbasEOWJgSDIxkYj1rKDLqMONe3TeJj3jPtmtPhmt6QGddWZkD1O/sKvDJ0+Wb5eBl0YKQz8xV4YDaSIwO2Nv9aqsKw8SbhYEMQpDGJAgajnAB952HWQVc8y6AGmIIBUoTMbEYrgKlW8NlMAzHQETt9vx7Uw7J2+h8SRfCjUvLI7cywTGQFjGOY9cPXULIwW8LR1TP0UdxSl3ikBYG4AVyZHYA7xnDLt3p/hcA62Alo2EYUNvHYE/SrwyUqYLbIbSwa8JOqHBA0BlYDaIjv8AjTHBq6uJ4lXTYKSurOx1bk+nXpEQauFYFpDrpByQB8hbt2P400nGKdOm6pLGAIAMwxOIkYVtx0qlTJhqZE7pcDlvBSQCNjACgRpYwMg7ROr0yn8dUnAu50iHE5Gu4Y5fTlJEdSIMVpsE0anuwFUBslYhA52Ik6c+1Zfxpl1rrZYKqFxqBzcIMx2zP41mr7BnD7xFEYq4a6TIUTp06T1IMDrn0ilGW4EOnilJORJXf0JmBsfSNjOHECg6UZehOmPmEYHvXf0tSMXUO28DzEAdN5P4jvWzlvtvz8I3s2eF8o+v5mu1zhPIPr+ZorWzhz3Mp+KeVf4v8rVicLwgVpFtVjEgt2OwIjqa2viqgqsgHm6/wtWJZBLFWtgDJ1BYGGKgfUCfY1aOAWDQ4izqRQU1DQBPNIB0kjAPyg/QVo2rIfVqQMQFIHrziQTsYJzWULumALGoQuQvdSd4gmREe2STAf4JV0O/hZ0hgrLzSdUKREjpjp9KzrJpeBi1wSqdQQoZACyIy6EmB1MLk9hUv0QA6hYGrfDAGdRf0nmz9T7VXZUOoZrPhkMuCMZ0E7qJgkj6GqhfJcKeGIBuMmoLsomHJjYwNp3EwJIfDAmRbxHDht7YfLjJiJbb6xH/AL0XbXlXR0PLqiIZTOr3g0vxjeGOSzry+yashoAxtMkz2U4NWNbAlvCltLnRAyV0iBjYxjHWa0oxPJwcIEDFbQXlYSG7gdPUgfXNcucLbFwN4TGCcw+DnYDBGdthJqu02sXA1nSADDFNOqAOh7kmMnC5jq3cUB1UWgQd20iFwTnHoB9akgU4iyJChJCkafNCwqAbdR61DgbGjAUiXLdY8pEAdBAGKuvW1QPCBiGAjTJMhB0FL3I8MXBahoYhCuZVXgaYnMe5kVzam5+RqwW8LYQOCLcEYUw+ABEGRGwAryx4VcHwpkbgxvvOf6mvR27wY6TYOGALARgsADESMEMVOQJ+vm3bSQPC1DSDIXr2Jj2j36Vnq9hVbsSXhgo0hSwgHfOSx3x7YrtqwFnTb0yVkzOxEDf1NRuLp2t6piRAJAhzjbqAPr9K4hDHNorBG4wcjuBPp9ZApIgtFoa9XhmZ31fiROcelaScOulW8MMTJnmkEHGVyOke1YzXxIBtRJ0zEZLFcY7Q3aD99mydKoBZDD+HuX6xAiBvvqxtm8MnT5Zvl4GEsqqwEABVpUAxkqNomPpULFsANFvTKnIDxmWMyBGSa4Ty6/BhtJ5Csnden41FHDiGslDoLeXGOWCY3OSB2E007JK/ZVmJNomdyfEnICnbGQAMbitS3aDrlCw1TE6d1C57yCwj1rMvXtJI/Ryd4KrjExJiRIH3I705w+LalbUy2QVllGjVkd5AHudjtVoZKVMGhwlqMC3EsZBbzSpBJOc/n9aZscGFYFbIBmZDbEiCY22xjeB2FZ3DmV8QWSGgkW2UTIRiBHcnFMWr5YoDwxUkrqOnAyARt7neI6ziqVMmGpk43DBomzqwDPPB5QAYGJgAH261nfG7csgNoGEUgc3LHiAdJBia0DeKsijhtSaVlwu3KxOynr4fuC/VYOf8UEBG8IBjbtyugkqWY6pAEmJP2rNX2DOH3iXDWQpgW9Mxnn7r3Ef44rlvhU1geEAAcEBxtkGYjf1rvDc6y9oIZGIxGqO2+PxHeoG/zaDZ3bSCFgRO4MZhRJOPYitvLvbfn4RvZv8AC+UfX8zXa5wYhAB6/maK1M4c9zF/i/lXfzdInyt3xWUQRkm5v3t5/r0rX+J7L/F/lasHgrLBs3XaOjAjZQpz75+vWrRwCwagtMyoQHHKJzvgdBcAFO8LzagA+AACG2PMMkOCfvWbftSEIuMhCDYMRsCDHlMHP0p+CynS5UwOjZw4gxncg+umKzrJpeC8jTAOssSI5ugZejXGyD19atYMBJa6IG82vvS3CIyltV1nBKkAqREFF3IxtMfvekmFtHBBF+4RIJBRtpUx5ZGARnPMesEPhgTIuEnI8QZbYpnmbOTURczEMcMJOmZ5exFR42zrEeJoIZ9mIPN4ijAImCQc/LUeIUsqgXJIXLr1KlCTC7z2G+1K5jxM+G4WdWFrq2cZSM1KCnU6WGoqrBpJKmPoD81xvwip3rTFieYDGJPT2ugH7UlbS51vlgqnWDbjVytsYEDKnHy+9WcZbcl9N9lBBEaGMEyJDRPbbGPWaxck5jV42E3Vt6NYuv8AoziaMabXSXG4W1QHEkZGj5V7k1FrhlVhiZ66JyrdiKjxwJY6bgQ6pEnBlFGVxP8Ah+BOFmFDXRcOrcAD9k9B6zWqpvYtYOWlZCCxaNsk9cDe6R26V5tQ0CNYwNtGMeteh4CxcVgPGLAEyCpkiAoGo7wRM9ZPevJ37DEMBcZdUbBjEBdoHof+b0znq9hVbsNIxMjmOBzck7t9PwrrsRjmMkb6e47GuEcrAtuo5jynJaO0Haq2H6pl8ST0YGSATjbOPxikiCZUg6jqgZiT/wB8fhWvYQsiEBhv13yezisC7baGC32AO0iYHXMd49q3GQm1bi4yQ0kqCdQ5hBjpkH6DcSKvA6fLN8vAyhyFAaQpBMgmZX5mP4zRdJCtJcypEHw+3pFdvDlAL6ToPMcZ5fYj8D7VRbET+uVgVaEkHJJbBmSAMfemHaLbtk6p5wOo1GfWCLkD7U5wylk5Qwht5meVeocE/U1l8UWBIF2MnPL1YEeYmIErt1ncRWpnEMQdR/ZcgnSuTp7bwcHPaReGRdTBfZYrCkvOqZBEgENHmZu1NtxQGS10bf8ACg9O35VnWA2jmuMx1eYoQR+rI8pA6gmI60vwdlwyTfZlEAKUYTCRJc5JJJOT0HUSfPc15lW4ev0Qtayfqn+foI01L1ZsrbdgpEjlED6DfTdE/UVm/F+e5kNOgZU6ROp+gf8AxpnicFCt0qQq4kQOVxlS0ftods6QOuEPj1kkIouGRbQaxqOqPEBMDed994rq19hTh94sBpidRafmweYfslz6VbJBnnjtyR+c/jVHDapOq4zZBAKFYGoQJIE9fuKptW3GhReuQNMzbYkkETLEYBE+071s5b7b8/CN7PQcGeQfX8zRRwvlH1/M12tbOHPcznE2A4AJIgziOxHUetKp8JQGQWB/u/8AbWhRRcrcVPBCACSYECQvT6V0Mo1DxAdQgjlMjI2j1NXX/K3sfyqPEXLgZNCgqfMScjmtjA68pc/3foZhTUiJVZIirgCA4AkHGkZEHt6CualnVKzvPJv9qsgqtzQJI8oJJk6QQJJ7+tSbJQ539R0bpTVSt3KazKcfOu5P7J3JPbG9cEYPiD6aRvHp6CrwWLspHLAIIkZ6gn+X19aL9y4qW/DUMZAaflg7eswO2em4pV4eNWDhU9YvKIjUs7pepFbSAEBwAR00/wAq54KdSsn0XJP0/qaYuyNZQS2mQD1Mt6/hI+lUhnadawAVKtkagTGU6EQN+9LocFS4dPSVr5sTKq5v+opuutudT6RqgSF6IDAx2B+1Qs3VuAMjgpO4jPKxMjTjcferuISdXKGhtjPVADEehNctWoCjSBnYTHkI2O21Z5P1ZJRw160xHhupacDAOV17FZ8udu9VW/8AZ+2wUksTA6J2/hpuxY5wdCiOonoNOOhEQKb4fyL/AAj8qtCKlkOlPJmf+C21/wB4w2G6dP7vrXG+EWz/ALx//R0z8tad25pE6ip1E4fSPKm8qQR798elZuEjF1zg/wC+2xBgi3JMEHOeopTcU7dJdUIszR8Cs/O/3X/tpocAkAaiQJidHXParjcIGb1yJ38UdoAH6vsJjv33rQYG1DNcdpxpd1Cjc4OkSfc0dcV+0bCHQ7xdjMXhFEQ5ECAOSMx6eldbhQQRr3BG69f7tPn4tkCEkgn+07av3fSruF+IB2A5czs4Jx6D0o1F9o3rqfcYzcApJPiNn94fyphLcAjxJBzkL6fyp0/FBMcn/OJyQNo9RXf/ABL0XePOe0x5d56dfwo1f7SHKb/cJ6dufbaNI6R2qKWVBJDAE7kBc++KdHxTPNoC9SHJjfpp9Ks4nj9JAhSCoIJYg5nppPp9+mJzVuH4etLqqU02R1T+4SJOP1hwIwxGBt5TH4VTxVgXCC7TAAHkOBPcepp8fE/RP+f/APmI9fWup8RJZV0rkx5zO8bac7N16DvNPcotWcSF1Rd0zIX4fbGx0+wToQei+gqxfh6SWDc3UgJP3016Os7i/wC0P8I/NqbQmk+mKsTKrUSv1FFpNIA3oqdFaDO3cKKKKCCNxZBHcRUHSdwfpccbegq2irRk1ghxTKipMyOsiHYHAA3FRNr0O8mbjnodidt+lX0VbUkV6EU+F6N/+V/51EWcCQZAG1xxt7UxRRqSJ6EUi2ciDBAHnadyfNv170G32ByRu7HYg7H2q6io1GHQiLWwdwD9BXPCX5V+wqdFULEPCX5V+wqdFFAHbeiCGLjONJuDBC9U9qnFr5rvbe9sYxO/Sq6KU6KbuXU2iweF813/AJr/APPNRbQFhGfeeY3ido82/b09KjRUaEfqydRlWkyOfb/7j16as7jJ/lTXCXlWSzMSf/qsIx83WZzVVFGhEjUZXpHzn1j9IHU/vdtu1TtOVJKuJPzLfbrOxbl64HpXaKNCJOoxxONWBJMxmEeJ9MbUpxbBmBDkYja8D1+Ugde1coqNCIajK4zOvrnHERG+2qJmenWohDsbn2/SREbRz4z/ACq6ip0I/UjUZVo/fOPXidhj5t/XrV1xgW5ZjSBJmcT82T0zXKKtGkou5Dk2FFFFMKn/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030" name="Picture 6" descr="http://cdn8.openculture.com/wp-content/uploads/2014/04/periodic-table-storytelling.jpg"/>
          <p:cNvPicPr>
            <a:picLocks noChangeAspect="1" noChangeArrowheads="1"/>
          </p:cNvPicPr>
          <p:nvPr/>
        </p:nvPicPr>
        <p:blipFill>
          <a:blip r:embed="rId3" cstate="print"/>
          <a:srcRect/>
          <a:stretch>
            <a:fillRect/>
          </a:stretch>
        </p:blipFill>
        <p:spPr bwMode="auto">
          <a:xfrm>
            <a:off x="467544" y="1988840"/>
            <a:ext cx="4935872" cy="2776428"/>
          </a:xfrm>
          <a:prstGeom prst="rect">
            <a:avLst/>
          </a:prstGeom>
          <a:noFill/>
        </p:spPr>
      </p:pic>
      <p:pic>
        <p:nvPicPr>
          <p:cNvPr id="1032" name="Picture 8" descr="http://heythisismyjob.files.wordpress.com/2014/04/legend.png?w=362"/>
          <p:cNvPicPr>
            <a:picLocks noChangeAspect="1" noChangeArrowheads="1"/>
          </p:cNvPicPr>
          <p:nvPr/>
        </p:nvPicPr>
        <p:blipFill>
          <a:blip r:embed="rId4" cstate="print"/>
          <a:srcRect/>
          <a:stretch>
            <a:fillRect/>
          </a:stretch>
        </p:blipFill>
        <p:spPr bwMode="auto">
          <a:xfrm>
            <a:off x="155575" y="-890588"/>
            <a:ext cx="3448050" cy="1857376"/>
          </a:xfrm>
          <a:prstGeom prst="rect">
            <a:avLst/>
          </a:prstGeom>
          <a:noFill/>
        </p:spPr>
      </p:pic>
      <p:pic>
        <p:nvPicPr>
          <p:cNvPr id="1034" name="Picture 10" descr="http://heythisismyjob.files.wordpress.com/2014/04/legend.png?w=362"/>
          <p:cNvPicPr>
            <a:picLocks noChangeAspect="1" noChangeArrowheads="1"/>
          </p:cNvPicPr>
          <p:nvPr/>
        </p:nvPicPr>
        <p:blipFill>
          <a:blip r:embed="rId4" cstate="print"/>
          <a:srcRect/>
          <a:stretch>
            <a:fillRect/>
          </a:stretch>
        </p:blipFill>
        <p:spPr bwMode="auto">
          <a:xfrm>
            <a:off x="155575" y="-890588"/>
            <a:ext cx="3448050" cy="1857376"/>
          </a:xfrm>
          <a:prstGeom prst="rect">
            <a:avLst/>
          </a:prstGeom>
          <a:noFill/>
        </p:spPr>
      </p:pic>
      <p:pic>
        <p:nvPicPr>
          <p:cNvPr id="1036" name="Picture 12" descr="http://heythisismyjob.files.wordpress.com/2014/04/legend.png?w=362"/>
          <p:cNvPicPr>
            <a:picLocks noChangeAspect="1" noChangeArrowheads="1"/>
          </p:cNvPicPr>
          <p:nvPr/>
        </p:nvPicPr>
        <p:blipFill>
          <a:blip r:embed="rId4" cstate="print"/>
          <a:srcRect/>
          <a:stretch>
            <a:fillRect/>
          </a:stretch>
        </p:blipFill>
        <p:spPr bwMode="auto">
          <a:xfrm>
            <a:off x="5508104" y="2636912"/>
            <a:ext cx="3448050" cy="1857376"/>
          </a:xfrm>
          <a:prstGeom prst="rect">
            <a:avLst/>
          </a:prstGeom>
          <a:noFill/>
        </p:spPr>
      </p:pic>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1 - Τίτλος"/>
          <p:cNvSpPr>
            <a:spLocks noGrp="1"/>
          </p:cNvSpPr>
          <p:nvPr>
            <p:ph type="title"/>
          </p:nvPr>
        </p:nvSpPr>
        <p:spPr>
          <a:xfrm>
            <a:off x="500063" y="2143125"/>
            <a:ext cx="8229600" cy="1143000"/>
          </a:xfrm>
        </p:spPr>
        <p:txBody>
          <a:bodyPr/>
          <a:lstStyle/>
          <a:p>
            <a:pPr algn="l"/>
            <a:r>
              <a:rPr lang="en-US" sz="3200" dirty="0" smtClean="0"/>
              <a:t>Free Tools for digital storytelling </a:t>
            </a:r>
            <a:endParaRPr lang="el-GR" sz="3200" dirty="0" smtClean="0"/>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n-US" dirty="0" smtClean="0"/>
              <a:t>Photo story 3</a:t>
            </a:r>
            <a:r>
              <a:rPr lang="el-GR" dirty="0" smtClean="0"/>
              <a:t/>
            </a:r>
            <a:br>
              <a:rPr lang="el-GR" dirty="0" smtClean="0"/>
            </a:br>
            <a:endParaRPr lang="el-GR" dirty="0"/>
          </a:p>
        </p:txBody>
      </p:sp>
      <p:pic>
        <p:nvPicPr>
          <p:cNvPr id="195586" name="Picture 2"/>
          <p:cNvPicPr>
            <a:picLocks noGrp="1" noChangeAspect="1" noChangeArrowheads="1"/>
          </p:cNvPicPr>
          <p:nvPr>
            <p:ph idx="1"/>
          </p:nvPr>
        </p:nvPicPr>
        <p:blipFill>
          <a:blip r:embed="rId2" cstate="print"/>
          <a:srcRect/>
          <a:stretch>
            <a:fillRect/>
          </a:stretch>
        </p:blipFill>
        <p:spPr bwMode="auto">
          <a:xfrm>
            <a:off x="1475656" y="908720"/>
            <a:ext cx="6029050" cy="4525963"/>
          </a:xfrm>
          <a:prstGeom prst="rect">
            <a:avLst/>
          </a:prstGeom>
          <a:noFill/>
          <a:ln w="9525">
            <a:noFill/>
            <a:miter lim="800000"/>
            <a:headEnd/>
            <a:tailEnd/>
          </a:ln>
        </p:spPr>
      </p:pic>
      <p:sp>
        <p:nvSpPr>
          <p:cNvPr id="5" name="4 - Ορθογώνιο"/>
          <p:cNvSpPr/>
          <p:nvPr/>
        </p:nvSpPr>
        <p:spPr>
          <a:xfrm>
            <a:off x="2051720" y="5733256"/>
            <a:ext cx="5616624" cy="923330"/>
          </a:xfrm>
          <a:prstGeom prst="rect">
            <a:avLst/>
          </a:prstGeom>
        </p:spPr>
        <p:txBody>
          <a:bodyPr wrap="square">
            <a:spAutoFit/>
          </a:bodyPr>
          <a:lstStyle/>
          <a:p>
            <a:r>
              <a:rPr lang="en-US" dirty="0" smtClean="0"/>
              <a:t>Tutorials on youtube</a:t>
            </a:r>
            <a:endParaRPr lang="en-US" dirty="0" smtClean="0">
              <a:hlinkClick r:id="rId3"/>
            </a:endParaRPr>
          </a:p>
          <a:p>
            <a:r>
              <a:rPr lang="en-US" dirty="0" smtClean="0">
                <a:hlinkClick r:id="rId3"/>
              </a:rPr>
              <a:t>http://www.youtube.com/watch?v=k1rJm5HqN9A</a:t>
            </a:r>
            <a:endParaRPr lang="en-US" dirty="0" smtClean="0"/>
          </a:p>
          <a:p>
            <a:endParaRPr lang="el-GR"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Τίτλος 3"/>
          <p:cNvSpPr>
            <a:spLocks noGrp="1"/>
          </p:cNvSpPr>
          <p:nvPr>
            <p:ph type="title"/>
          </p:nvPr>
        </p:nvSpPr>
        <p:spPr/>
        <p:txBody>
          <a:bodyPr/>
          <a:lstStyle/>
          <a:p>
            <a:r>
              <a:rPr lang="en-US" dirty="0" smtClean="0"/>
              <a:t>Treehugger</a:t>
            </a:r>
            <a:endParaRPr lang="el-GR" dirty="0" smtClean="0"/>
          </a:p>
        </p:txBody>
      </p:sp>
      <p:sp>
        <p:nvSpPr>
          <p:cNvPr id="5" name="Θέση περιεχομένου 4"/>
          <p:cNvSpPr>
            <a:spLocks noGrp="1"/>
          </p:cNvSpPr>
          <p:nvPr>
            <p:ph idx="1"/>
          </p:nvPr>
        </p:nvSpPr>
        <p:spPr/>
        <p:txBody>
          <a:bodyPr rtlCol="0">
            <a:normAutofit fontScale="77500" lnSpcReduction="20000"/>
          </a:bodyPr>
          <a:lstStyle/>
          <a:p>
            <a:pPr fontAlgn="auto">
              <a:spcAft>
                <a:spcPts val="0"/>
              </a:spcAft>
              <a:defRPr/>
            </a:pPr>
            <a:r>
              <a:rPr lang="en-US" dirty="0" smtClean="0"/>
              <a:t>Treehugger is a green consumer blog with a mission to bring a sustainable lifestyle to the masses. Its ethos, that a green lifestyle does not have to mean sacrifice, and its positive, upbeat feel have attracted over 1.8m unique users a month.</a:t>
            </a:r>
          </a:p>
          <a:p>
            <a:pPr fontAlgn="auto">
              <a:spcAft>
                <a:spcPts val="0"/>
              </a:spcAft>
              <a:defRPr/>
            </a:pPr>
            <a:r>
              <a:rPr lang="en-US" dirty="0" smtClean="0"/>
              <a:t>Treehugger began as an MBA class project six years ago and says it now generates enough revenue from sponsorship and advertising to pay all its staffers and writers. It has developed a highly engaged community and has added popular services like TreeHugger.tv, and a user-generated blog, Hugg. It was bought by the Discovery Channel last year for a rumoured $10m.</a:t>
            </a:r>
            <a:endParaRPr lang="el-GR" dirty="0"/>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smtClean="0"/>
              <a:t>Windows Live Movie Maker</a:t>
            </a:r>
            <a:endParaRPr lang="el-GR" dirty="0"/>
          </a:p>
        </p:txBody>
      </p:sp>
      <p:sp>
        <p:nvSpPr>
          <p:cNvPr id="3" name="2 - Θέση περιεχομένου"/>
          <p:cNvSpPr>
            <a:spLocks noGrp="1"/>
          </p:cNvSpPr>
          <p:nvPr>
            <p:ph idx="1"/>
          </p:nvPr>
        </p:nvSpPr>
        <p:spPr/>
        <p:txBody>
          <a:bodyPr>
            <a:normAutofit fontScale="92500" lnSpcReduction="20000"/>
          </a:bodyPr>
          <a:lstStyle/>
          <a:p>
            <a:endParaRPr lang="en-US" dirty="0" smtClean="0">
              <a:hlinkClick r:id="rId2"/>
            </a:endParaRPr>
          </a:p>
          <a:p>
            <a:endParaRPr lang="en-US" dirty="0" smtClean="0">
              <a:hlinkClick r:id="rId3"/>
            </a:endParaRPr>
          </a:p>
          <a:p>
            <a:endParaRPr lang="en-US" dirty="0" smtClean="0">
              <a:hlinkClick r:id="rId3"/>
            </a:endParaRPr>
          </a:p>
          <a:p>
            <a:endParaRPr lang="en-US" dirty="0" smtClean="0">
              <a:hlinkClick r:id="rId3"/>
            </a:endParaRPr>
          </a:p>
          <a:p>
            <a:endParaRPr lang="en-US" dirty="0" smtClean="0">
              <a:hlinkClick r:id="rId3"/>
            </a:endParaRPr>
          </a:p>
          <a:p>
            <a:endParaRPr lang="en-US" dirty="0" smtClean="0">
              <a:hlinkClick r:id="rId3"/>
            </a:endParaRPr>
          </a:p>
          <a:p>
            <a:r>
              <a:rPr lang="en-US" sz="2000" dirty="0" smtClean="0"/>
              <a:t>Tutorial</a:t>
            </a:r>
            <a:endParaRPr lang="en-US" sz="2000" dirty="0" smtClean="0">
              <a:hlinkClick r:id="rId3"/>
            </a:endParaRPr>
          </a:p>
          <a:p>
            <a:r>
              <a:rPr lang="en-US" sz="2000" dirty="0" smtClean="0">
                <a:hlinkClick r:id="rId3"/>
              </a:rPr>
              <a:t>http://www.youtube.com/watch?v=3ZZij3NNyVg</a:t>
            </a:r>
            <a:endParaRPr lang="en-US" sz="2000" dirty="0" smtClean="0"/>
          </a:p>
          <a:p>
            <a:r>
              <a:rPr lang="en-US" sz="2000" dirty="0" smtClean="0"/>
              <a:t>Download</a:t>
            </a:r>
          </a:p>
          <a:p>
            <a:r>
              <a:rPr lang="en-US" sz="2000" dirty="0" smtClean="0">
                <a:hlinkClick r:id="rId4"/>
              </a:rPr>
              <a:t>http://www.microsoft.com/download/en/windows.aspx?q=windows</a:t>
            </a:r>
            <a:endParaRPr lang="en-US" sz="2000" dirty="0" smtClean="0"/>
          </a:p>
          <a:p>
            <a:endParaRPr lang="en-US" sz="2400" dirty="0" smtClean="0"/>
          </a:p>
          <a:p>
            <a:endParaRPr lang="el-GR" dirty="0"/>
          </a:p>
        </p:txBody>
      </p:sp>
      <p:pic>
        <p:nvPicPr>
          <p:cNvPr id="196611" name="Picture 3"/>
          <p:cNvPicPr>
            <a:picLocks noChangeAspect="1" noChangeArrowheads="1"/>
          </p:cNvPicPr>
          <p:nvPr/>
        </p:nvPicPr>
        <p:blipFill>
          <a:blip r:embed="rId5" cstate="print"/>
          <a:srcRect/>
          <a:stretch>
            <a:fillRect/>
          </a:stretch>
        </p:blipFill>
        <p:spPr bwMode="auto">
          <a:xfrm>
            <a:off x="1835696" y="1196752"/>
            <a:ext cx="5567214" cy="40673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smtClean="0"/>
              <a:t>i-movie</a:t>
            </a:r>
            <a:endParaRPr lang="el-GR" dirty="0"/>
          </a:p>
        </p:txBody>
      </p:sp>
      <p:sp>
        <p:nvSpPr>
          <p:cNvPr id="3" name="2 - Θέση περιεχομένου"/>
          <p:cNvSpPr>
            <a:spLocks noGrp="1"/>
          </p:cNvSpPr>
          <p:nvPr>
            <p:ph idx="1"/>
          </p:nvPr>
        </p:nvSpPr>
        <p:spPr/>
        <p:txBody>
          <a:bodyPr/>
          <a:lstStyle/>
          <a:p>
            <a:endParaRPr lang="en-US" sz="2000" dirty="0" smtClean="0">
              <a:hlinkClick r:id="rId2"/>
            </a:endParaRPr>
          </a:p>
          <a:p>
            <a:endParaRPr lang="en-US" sz="2000" dirty="0" smtClean="0">
              <a:hlinkClick r:id="rId2"/>
            </a:endParaRPr>
          </a:p>
          <a:p>
            <a:endParaRPr lang="en-US" sz="2000" dirty="0" smtClean="0">
              <a:hlinkClick r:id="rId2"/>
            </a:endParaRPr>
          </a:p>
          <a:p>
            <a:endParaRPr lang="en-US" sz="2000" dirty="0" smtClean="0">
              <a:hlinkClick r:id="rId2"/>
            </a:endParaRPr>
          </a:p>
          <a:p>
            <a:endParaRPr lang="en-US" sz="2000" dirty="0" smtClean="0">
              <a:hlinkClick r:id="rId2"/>
            </a:endParaRPr>
          </a:p>
          <a:p>
            <a:endParaRPr lang="en-US" sz="2000" dirty="0" smtClean="0">
              <a:hlinkClick r:id="rId2"/>
            </a:endParaRPr>
          </a:p>
          <a:p>
            <a:endParaRPr lang="en-US" sz="2000" dirty="0" smtClean="0">
              <a:hlinkClick r:id="rId2"/>
            </a:endParaRPr>
          </a:p>
          <a:p>
            <a:endParaRPr lang="en-US" sz="2000" dirty="0" smtClean="0">
              <a:hlinkClick r:id="rId2"/>
            </a:endParaRPr>
          </a:p>
          <a:p>
            <a:endParaRPr lang="en-US" sz="2000" dirty="0" smtClean="0">
              <a:hlinkClick r:id="rId2"/>
            </a:endParaRPr>
          </a:p>
          <a:p>
            <a:endParaRPr lang="en-US" sz="2000" dirty="0" smtClean="0">
              <a:hlinkClick r:id="rId2"/>
            </a:endParaRPr>
          </a:p>
          <a:p>
            <a:pPr algn="ctr">
              <a:buNone/>
            </a:pPr>
            <a:r>
              <a:rPr lang="en-US" sz="2000" dirty="0" smtClean="0">
                <a:hlinkClick r:id="rId2"/>
              </a:rPr>
              <a:t>http://www.apple.com/ilife/imovie/</a:t>
            </a:r>
            <a:endParaRPr lang="en-US" sz="2000" dirty="0" smtClean="0"/>
          </a:p>
          <a:p>
            <a:endParaRPr lang="el-GR" dirty="0"/>
          </a:p>
        </p:txBody>
      </p:sp>
      <p:pic>
        <p:nvPicPr>
          <p:cNvPr id="197635" name="Picture 3"/>
          <p:cNvPicPr>
            <a:picLocks noChangeAspect="1" noChangeArrowheads="1"/>
          </p:cNvPicPr>
          <p:nvPr/>
        </p:nvPicPr>
        <p:blipFill>
          <a:blip r:embed="rId3" cstate="print"/>
          <a:srcRect/>
          <a:stretch>
            <a:fillRect/>
          </a:stretch>
        </p:blipFill>
        <p:spPr bwMode="auto">
          <a:xfrm>
            <a:off x="2195736" y="1772816"/>
            <a:ext cx="4572000" cy="2857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1026" name="Picture 2" descr="http://www8.pcmag.com/media/images/287975-adobe-premiere-pro-cs6-startup.jpg"/>
          <p:cNvPicPr>
            <a:picLocks noChangeAspect="1" noChangeArrowheads="1"/>
          </p:cNvPicPr>
          <p:nvPr/>
        </p:nvPicPr>
        <p:blipFill>
          <a:blip r:embed="rId2" cstate="print"/>
          <a:srcRect/>
          <a:stretch>
            <a:fillRect/>
          </a:stretch>
        </p:blipFill>
        <p:spPr bwMode="auto">
          <a:xfrm>
            <a:off x="683568" y="980728"/>
            <a:ext cx="3562644" cy="2403371"/>
          </a:xfrm>
          <a:prstGeom prst="rect">
            <a:avLst/>
          </a:prstGeom>
          <a:ln>
            <a:noFill/>
          </a:ln>
          <a:effectLst>
            <a:outerShdw blurRad="292100" dist="139700" dir="2700000" algn="tl" rotWithShape="0">
              <a:srgbClr val="333333">
                <a:alpha val="65000"/>
              </a:srgbClr>
            </a:outerShdw>
          </a:effectLst>
        </p:spPr>
      </p:pic>
      <p:pic>
        <p:nvPicPr>
          <p:cNvPr id="1028" name="Picture 4" descr="http://thevoyager.gr/wp-content/uploads/2009/08/finalcut_studio.jpg"/>
          <p:cNvPicPr>
            <a:picLocks noChangeAspect="1" noChangeArrowheads="1"/>
          </p:cNvPicPr>
          <p:nvPr/>
        </p:nvPicPr>
        <p:blipFill>
          <a:blip r:embed="rId3" cstate="print"/>
          <a:srcRect/>
          <a:stretch>
            <a:fillRect/>
          </a:stretch>
        </p:blipFill>
        <p:spPr bwMode="auto">
          <a:xfrm>
            <a:off x="5580112" y="980728"/>
            <a:ext cx="3222179" cy="2455564"/>
          </a:xfrm>
          <a:prstGeom prst="rect">
            <a:avLst/>
          </a:prstGeom>
          <a:ln>
            <a:noFill/>
          </a:ln>
          <a:effectLst>
            <a:outerShdw blurRad="292100" dist="139700" dir="2700000" algn="tl" rotWithShape="0">
              <a:srgbClr val="333333">
                <a:alpha val="65000"/>
              </a:srgbClr>
            </a:outerShdw>
          </a:effectLst>
        </p:spPr>
      </p:pic>
      <p:pic>
        <p:nvPicPr>
          <p:cNvPr id="1030" name="Picture 6" descr="http://dri2.img.digitalrivercontent.net/Storefront/Company/msintl/images/English%5Cen-INTL_Corel_Pinnacle_Studio_16_Ult_CTF-01372%5Cen-INTL_L_Corel_Pinnacle_Studio_16_Ult_CTF-01372_mnco.jpg"/>
          <p:cNvPicPr>
            <a:picLocks noChangeAspect="1" noChangeArrowheads="1"/>
          </p:cNvPicPr>
          <p:nvPr/>
        </p:nvPicPr>
        <p:blipFill>
          <a:blip r:embed="rId4" cstate="print"/>
          <a:srcRect l="32067" t="5726" r="31009"/>
          <a:stretch>
            <a:fillRect/>
          </a:stretch>
        </p:blipFill>
        <p:spPr bwMode="auto">
          <a:xfrm>
            <a:off x="3563888" y="3140968"/>
            <a:ext cx="2235330" cy="321297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1 - Τίτλος"/>
          <p:cNvSpPr>
            <a:spLocks noGrp="1"/>
          </p:cNvSpPr>
          <p:nvPr>
            <p:ph type="title"/>
          </p:nvPr>
        </p:nvSpPr>
        <p:spPr>
          <a:xfrm>
            <a:off x="457200" y="254000"/>
            <a:ext cx="8229600" cy="1143000"/>
          </a:xfrm>
        </p:spPr>
        <p:txBody>
          <a:bodyPr/>
          <a:lstStyle/>
          <a:p>
            <a:pPr marL="53975"/>
            <a:r>
              <a:rPr lang="en-US" dirty="0" smtClean="0"/>
              <a:t>References</a:t>
            </a:r>
            <a:endParaRPr lang="el-GR" dirty="0" smtClean="0"/>
          </a:p>
        </p:txBody>
      </p:sp>
      <p:sp>
        <p:nvSpPr>
          <p:cNvPr id="3" name="2 - Θέση περιεχομένου"/>
          <p:cNvSpPr>
            <a:spLocks noGrp="1"/>
          </p:cNvSpPr>
          <p:nvPr>
            <p:ph idx="1"/>
          </p:nvPr>
        </p:nvSpPr>
        <p:spPr/>
        <p:txBody>
          <a:bodyPr rtlCol="0">
            <a:normAutofit/>
          </a:bodyPr>
          <a:lstStyle/>
          <a:p>
            <a:pPr fontAlgn="auto">
              <a:spcBef>
                <a:spcPts val="0"/>
              </a:spcBef>
              <a:spcAft>
                <a:spcPts val="0"/>
              </a:spcAft>
              <a:buFont typeface="+mj-lt"/>
              <a:buAutoNum type="arabicPeriod"/>
              <a:defRPr/>
            </a:pPr>
            <a:r>
              <a:rPr lang="en-US" sz="2000" dirty="0" smtClean="0"/>
              <a:t>Frazel, M., (2010) </a:t>
            </a:r>
            <a:r>
              <a:rPr lang="en-US" sz="2000" i="1" dirty="0" smtClean="0"/>
              <a:t>Digital Storytelling Guide for educators</a:t>
            </a:r>
            <a:r>
              <a:rPr lang="en-US" sz="2000" dirty="0" smtClean="0"/>
              <a:t>, USA</a:t>
            </a:r>
          </a:p>
          <a:p>
            <a:pPr fontAlgn="auto">
              <a:spcBef>
                <a:spcPts val="0"/>
              </a:spcBef>
              <a:spcAft>
                <a:spcPts val="0"/>
              </a:spcAft>
              <a:buFont typeface="+mj-lt"/>
              <a:buAutoNum type="arabicPeriod"/>
              <a:defRPr/>
            </a:pPr>
            <a:r>
              <a:rPr lang="en-US" sz="2000" dirty="0" smtClean="0"/>
              <a:t>Ohler, J., (2008) </a:t>
            </a:r>
            <a:r>
              <a:rPr lang="en-US" sz="2000" i="1" dirty="0" smtClean="0"/>
              <a:t>Digital Storytelling in the Classroom New media pathways to Literacy, Learning and Creativity</a:t>
            </a:r>
            <a:r>
              <a:rPr lang="en-US" sz="2000" dirty="0" smtClean="0"/>
              <a:t>, Corwin Press</a:t>
            </a:r>
          </a:p>
          <a:p>
            <a:pPr fontAlgn="auto">
              <a:spcBef>
                <a:spcPts val="0"/>
              </a:spcBef>
              <a:spcAft>
                <a:spcPts val="0"/>
              </a:spcAft>
              <a:buFont typeface="+mj-lt"/>
              <a:buAutoNum type="arabicPeriod"/>
              <a:defRPr/>
            </a:pPr>
            <a:r>
              <a:rPr lang="en-US" sz="2000" dirty="0" smtClean="0"/>
              <a:t>Vaucelle,C, Ishi,H. (2009) </a:t>
            </a:r>
            <a:r>
              <a:rPr lang="en-US" sz="2000" i="1" dirty="0" smtClean="0"/>
              <a:t>Play-it-by-eye! Collect movies and improvise perspectives with tangible video objects</a:t>
            </a:r>
            <a:r>
              <a:rPr lang="en-US" sz="2000" dirty="0" smtClean="0"/>
              <a:t>, Artificial Intelligence for Engineering Design, Analysis and Manufacturing , 23, 305–316. USA. Cambridge University Press</a:t>
            </a:r>
          </a:p>
          <a:p>
            <a:pPr fontAlgn="auto">
              <a:spcBef>
                <a:spcPts val="0"/>
              </a:spcBef>
              <a:spcAft>
                <a:spcPts val="0"/>
              </a:spcAft>
              <a:buFont typeface="+mj-lt"/>
              <a:buAutoNum type="arabicPeriod"/>
              <a:defRPr/>
            </a:pPr>
            <a:r>
              <a:rPr lang="en-US" sz="2000" dirty="0" smtClean="0"/>
              <a:t>Vaucelle, C., &amp; Davenport, G. (2003). </a:t>
            </a:r>
            <a:r>
              <a:rPr lang="en-US" sz="2000" i="1" dirty="0" smtClean="0"/>
              <a:t>Textable Movie: improvising with a personal movie database. </a:t>
            </a:r>
            <a:r>
              <a:rPr lang="en-US" sz="2000" dirty="0" smtClean="0"/>
              <a:t>Proc. SIGGRAPH ’03. New York: ACMPress</a:t>
            </a:r>
            <a:endParaRPr lang="el-GR" sz="2000" dirty="0" smtClean="0"/>
          </a:p>
          <a:p>
            <a:pPr fontAlgn="auto">
              <a:spcBef>
                <a:spcPts val="0"/>
              </a:spcBef>
              <a:spcAft>
                <a:spcPts val="0"/>
              </a:spcAft>
              <a:buFont typeface="Wingdings 2"/>
              <a:buNone/>
              <a:defRPr/>
            </a:pPr>
            <a:endParaRPr lang="en-US" sz="2000" dirty="0" smtClean="0">
              <a:solidFill>
                <a:schemeClr val="accent1">
                  <a:lumMod val="60000"/>
                  <a:lumOff val="40000"/>
                </a:schemeClr>
              </a:solidFill>
            </a:endParaRPr>
          </a:p>
          <a:p>
            <a:pPr fontAlgn="auto">
              <a:spcBef>
                <a:spcPts val="0"/>
              </a:spcBef>
              <a:spcAft>
                <a:spcPts val="0"/>
              </a:spcAft>
              <a:buFont typeface="Wingdings 2"/>
              <a:buNone/>
              <a:defRPr/>
            </a:pPr>
            <a:endParaRPr lang="en-US" sz="2000" dirty="0" smtClean="0">
              <a:solidFill>
                <a:schemeClr val="accent1">
                  <a:lumMod val="60000"/>
                  <a:lumOff val="40000"/>
                </a:schemeClr>
              </a:solidFill>
            </a:endParaRPr>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Θέση περιεχομένου"/>
          <p:cNvGraphicFramePr>
            <a:graphicFrameLocks noGrp="1"/>
          </p:cNvGraphicFramePr>
          <p:nvPr>
            <p:ph idx="1"/>
          </p:nvPr>
        </p:nvGraphicFramePr>
        <p:xfrm>
          <a:off x="0" y="-24"/>
          <a:ext cx="9144000" cy="64294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 Στρογγυλεμένο ορθογώνιο"/>
          <p:cNvSpPr/>
          <p:nvPr/>
        </p:nvSpPr>
        <p:spPr>
          <a:xfrm>
            <a:off x="3357563" y="2571750"/>
            <a:ext cx="2643197" cy="15716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dirty="0"/>
              <a:t>Storytelling</a:t>
            </a:r>
            <a:endParaRPr lang="el-GR" sz="3200" dirty="0"/>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4"/>
          <p:cNvSpPr>
            <a:spLocks noGrp="1" noChangeArrowheads="1"/>
          </p:cNvSpPr>
          <p:nvPr>
            <p:ph type="title"/>
          </p:nvPr>
        </p:nvSpPr>
        <p:spPr/>
        <p:txBody>
          <a:bodyPr/>
          <a:lstStyle/>
          <a:p>
            <a:r>
              <a:rPr lang="en-US" dirty="0" smtClean="0"/>
              <a:t>Conclusions I</a:t>
            </a:r>
            <a:endParaRPr lang="el-GR" dirty="0" smtClean="0"/>
          </a:p>
        </p:txBody>
      </p:sp>
      <p:sp>
        <p:nvSpPr>
          <p:cNvPr id="173059" name="Rectangle 5"/>
          <p:cNvSpPr>
            <a:spLocks noGrp="1" noChangeArrowheads="1"/>
          </p:cNvSpPr>
          <p:nvPr>
            <p:ph sz="half" idx="1"/>
          </p:nvPr>
        </p:nvSpPr>
        <p:spPr>
          <a:xfrm>
            <a:off x="468313" y="1844675"/>
            <a:ext cx="4038600" cy="4525963"/>
          </a:xfrm>
        </p:spPr>
        <p:txBody>
          <a:bodyPr/>
          <a:lstStyle/>
          <a:p>
            <a:r>
              <a:rPr lang="en-US" dirty="0" smtClean="0"/>
              <a:t>Stories are a very effective tool in terms of expressing thoughts, feelings, ideas and experiences and sharing them with other people and/or bigger audiences.</a:t>
            </a:r>
            <a:endParaRPr lang="el-GR" dirty="0" smtClean="0"/>
          </a:p>
        </p:txBody>
      </p:sp>
      <p:sp>
        <p:nvSpPr>
          <p:cNvPr id="173060" name="Rectangle 6"/>
          <p:cNvSpPr>
            <a:spLocks noGrp="1" noChangeArrowheads="1"/>
          </p:cNvSpPr>
          <p:nvPr>
            <p:ph sz="half" idx="2"/>
          </p:nvPr>
        </p:nvSpPr>
        <p:spPr>
          <a:xfrm>
            <a:off x="4572000" y="1773238"/>
            <a:ext cx="4038600" cy="4525962"/>
          </a:xfrm>
        </p:spPr>
        <p:txBody>
          <a:bodyPr/>
          <a:lstStyle/>
          <a:p>
            <a:r>
              <a:rPr lang="en-US" dirty="0" smtClean="0"/>
              <a:t>Stories are becoming so convincing, that they may transform to a dangerous substitute of true facts, history and reasonable arguments. </a:t>
            </a:r>
            <a:endParaRPr lang="el-GR" dirty="0" smtClean="0"/>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r>
              <a:rPr lang="en-US" dirty="0" smtClean="0"/>
              <a:t>Conclusions II</a:t>
            </a:r>
            <a:endParaRPr lang="el-GR" dirty="0" smtClean="0"/>
          </a:p>
        </p:txBody>
      </p:sp>
      <p:sp>
        <p:nvSpPr>
          <p:cNvPr id="174083" name="Rectangle 3"/>
          <p:cNvSpPr>
            <a:spLocks noGrp="1" noChangeArrowheads="1"/>
          </p:cNvSpPr>
          <p:nvPr>
            <p:ph sz="half" idx="1"/>
          </p:nvPr>
        </p:nvSpPr>
        <p:spPr>
          <a:xfrm>
            <a:off x="468313" y="1844675"/>
            <a:ext cx="4038600" cy="4525963"/>
          </a:xfrm>
        </p:spPr>
        <p:txBody>
          <a:bodyPr/>
          <a:lstStyle/>
          <a:p>
            <a:r>
              <a:rPr lang="en-US" dirty="0" smtClean="0"/>
              <a:t>Storytelling is a means of revealing the truth, of reacting, of uniting people against injustice, of organizing activist action. </a:t>
            </a:r>
            <a:endParaRPr lang="el-GR" dirty="0" smtClean="0"/>
          </a:p>
        </p:txBody>
      </p:sp>
      <p:sp>
        <p:nvSpPr>
          <p:cNvPr id="174084" name="Rectangle 4"/>
          <p:cNvSpPr>
            <a:spLocks noGrp="1" noChangeArrowheads="1"/>
          </p:cNvSpPr>
          <p:nvPr>
            <p:ph sz="half" idx="2"/>
          </p:nvPr>
        </p:nvSpPr>
        <p:spPr>
          <a:xfrm>
            <a:off x="4572000" y="1773238"/>
            <a:ext cx="4038600" cy="4525962"/>
          </a:xfrm>
        </p:spPr>
        <p:txBody>
          <a:bodyPr/>
          <a:lstStyle/>
          <a:p>
            <a:r>
              <a:rPr lang="en-US" dirty="0" smtClean="0"/>
              <a:t>Storytelling is a means of control and power that is used by governments, corporations and organizations in order to effectively distort the truth and mislead people. </a:t>
            </a:r>
            <a:endParaRPr lang="el-GR" dirty="0" smtClean="0"/>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2 - Θέση περιεχομένου"/>
          <p:cNvSpPr>
            <a:spLocks noGrp="1"/>
          </p:cNvSpPr>
          <p:nvPr>
            <p:ph idx="1"/>
          </p:nvPr>
        </p:nvSpPr>
        <p:spPr>
          <a:xfrm>
            <a:off x="285750" y="714375"/>
            <a:ext cx="8572500" cy="5268913"/>
          </a:xfrm>
        </p:spPr>
        <p:txBody>
          <a:bodyPr>
            <a:normAutofit lnSpcReduction="10000"/>
          </a:bodyPr>
          <a:lstStyle/>
          <a:p>
            <a:pPr algn="ctr">
              <a:buFont typeface="Arial" pitchFamily="34" charset="0"/>
              <a:buNone/>
            </a:pPr>
            <a:r>
              <a:rPr lang="en-US" dirty="0" smtClean="0"/>
              <a:t>   </a:t>
            </a:r>
          </a:p>
          <a:p>
            <a:pPr algn="ctr">
              <a:buFont typeface="Arial" pitchFamily="34" charset="0"/>
              <a:buNone/>
            </a:pPr>
            <a:endParaRPr lang="en-US" dirty="0" smtClean="0"/>
          </a:p>
          <a:p>
            <a:pPr algn="ctr">
              <a:buFont typeface="Arial" pitchFamily="34" charset="0"/>
              <a:buNone/>
            </a:pPr>
            <a:r>
              <a:rPr lang="en-US" dirty="0" smtClean="0"/>
              <a:t>New Technologies Laboratory in Communication, Education and the Mass Media</a:t>
            </a:r>
          </a:p>
          <a:p>
            <a:pPr algn="ctr">
              <a:buFont typeface="Arial" pitchFamily="34" charset="0"/>
              <a:buNone/>
            </a:pPr>
            <a:r>
              <a:rPr lang="en-US" dirty="0" smtClean="0"/>
              <a:t>     National and Kapodistrian University of Athens</a:t>
            </a:r>
          </a:p>
          <a:p>
            <a:pPr algn="ctr">
              <a:buFont typeface="Arial" pitchFamily="34" charset="0"/>
              <a:buNone/>
            </a:pPr>
            <a:endParaRPr lang="en-US" dirty="0" smtClean="0"/>
          </a:p>
          <a:p>
            <a:pPr algn="ctr">
              <a:buFont typeface="Arial" pitchFamily="34" charset="0"/>
              <a:buNone/>
            </a:pPr>
            <a:endParaRPr lang="en-US" dirty="0" smtClean="0"/>
          </a:p>
          <a:p>
            <a:pPr algn="ctr">
              <a:buFont typeface="Arial" pitchFamily="34" charset="0"/>
              <a:buNone/>
            </a:pPr>
            <a:r>
              <a:rPr lang="en-US" dirty="0" smtClean="0">
                <a:hlinkClick r:id="rId2"/>
              </a:rPr>
              <a:t>http://www.media.uoa.gr/medialab</a:t>
            </a:r>
            <a:r>
              <a:rPr lang="en-US" dirty="0" smtClean="0"/>
              <a:t> </a:t>
            </a:r>
          </a:p>
          <a:p>
            <a:pPr>
              <a:buFont typeface="Arial" pitchFamily="34" charset="0"/>
              <a:buNone/>
            </a:pPr>
            <a:endParaRPr lang="el-GR" dirty="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4"/>
          <p:cNvSpPr txBox="1">
            <a:spLocks noChangeArrowheads="1"/>
          </p:cNvSpPr>
          <p:nvPr/>
        </p:nvSpPr>
        <p:spPr bwMode="auto">
          <a:xfrm>
            <a:off x="827088" y="6092825"/>
            <a:ext cx="7416800" cy="646113"/>
          </a:xfrm>
          <a:prstGeom prst="rect">
            <a:avLst/>
          </a:prstGeom>
          <a:noFill/>
          <a:ln w="9525">
            <a:noFill/>
            <a:miter lim="800000"/>
            <a:headEnd/>
            <a:tailEnd/>
          </a:ln>
        </p:spPr>
        <p:txBody>
          <a:bodyPr>
            <a:spAutoFit/>
          </a:bodyPr>
          <a:lstStyle/>
          <a:p>
            <a:r>
              <a:rPr lang="en-US" dirty="0">
                <a:solidFill>
                  <a:srgbClr val="000000"/>
                </a:solidFill>
                <a:latin typeface="Calibri" pitchFamily="34" charset="0"/>
                <a:hlinkClick r:id="rId2"/>
              </a:rPr>
              <a:t>http://www.treehugger.com/</a:t>
            </a:r>
            <a:endParaRPr lang="en-US" dirty="0">
              <a:solidFill>
                <a:srgbClr val="000000"/>
              </a:solidFill>
              <a:latin typeface="Calibri" pitchFamily="34" charset="0"/>
            </a:endParaRPr>
          </a:p>
          <a:p>
            <a:endParaRPr lang="en-US" dirty="0">
              <a:solidFill>
                <a:srgbClr val="000000"/>
              </a:solidFill>
              <a:latin typeface="Calibri" pitchFamily="34" charset="0"/>
            </a:endParaRPr>
          </a:p>
        </p:txBody>
      </p:sp>
      <p:pic>
        <p:nvPicPr>
          <p:cNvPr id="4" name="Picture 3" descr="treehugger.jpg"/>
          <p:cNvPicPr>
            <a:picLocks noChangeAspect="1"/>
          </p:cNvPicPr>
          <p:nvPr/>
        </p:nvPicPr>
        <p:blipFill>
          <a:blip r:embed="rId3" cstate="print"/>
          <a:stretch>
            <a:fillRect/>
          </a:stretch>
        </p:blipFill>
        <p:spPr>
          <a:xfrm>
            <a:off x="971600" y="0"/>
            <a:ext cx="6922972" cy="616056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2 - Θέση περιεχομένου"/>
          <p:cNvSpPr>
            <a:spLocks noGrp="1"/>
          </p:cNvSpPr>
          <p:nvPr>
            <p:ph idx="1"/>
          </p:nvPr>
        </p:nvSpPr>
        <p:spPr/>
        <p:txBody>
          <a:bodyPr/>
          <a:lstStyle/>
          <a:p>
            <a:pPr eaLnBrk="1" hangingPunct="1">
              <a:buFont typeface="Arial" pitchFamily="34" charset="0"/>
              <a:buNone/>
            </a:pPr>
            <a:r>
              <a:rPr lang="en-US" dirty="0" smtClean="0"/>
              <a:t>Tous nous avons une histoire,</a:t>
            </a:r>
          </a:p>
          <a:p>
            <a:pPr eaLnBrk="1" hangingPunct="1">
              <a:buFont typeface="Arial" pitchFamily="34" charset="0"/>
              <a:buNone/>
            </a:pPr>
            <a:r>
              <a:rPr lang="en-US" dirty="0" smtClean="0"/>
              <a:t>Tous nous ecrivons une histoire,</a:t>
            </a:r>
          </a:p>
          <a:p>
            <a:pPr eaLnBrk="1" hangingPunct="1">
              <a:buFont typeface="Arial" pitchFamily="34" charset="0"/>
              <a:buNone/>
            </a:pPr>
            <a:r>
              <a:rPr lang="en-US" dirty="0" smtClean="0"/>
              <a:t>Tous nous sommes une histoire</a:t>
            </a:r>
          </a:p>
          <a:p>
            <a:pPr eaLnBrk="1" hangingPunct="1">
              <a:buFont typeface="Arial" pitchFamily="34" charset="0"/>
              <a:buNone/>
            </a:pPr>
            <a:endParaRPr lang="en-US" dirty="0" smtClean="0"/>
          </a:p>
          <a:p>
            <a:pPr eaLnBrk="1" hangingPunct="1">
              <a:buFont typeface="Arial" pitchFamily="34" charset="0"/>
              <a:buNone/>
            </a:pPr>
            <a:r>
              <a:rPr lang="en-US" i="1" dirty="0" smtClean="0"/>
              <a:t>“…life must be lived forwards but can only be understood backwards”</a:t>
            </a:r>
          </a:p>
          <a:p>
            <a:pPr eaLnBrk="1" hangingPunct="1">
              <a:buFont typeface="Arial" pitchFamily="34" charset="0"/>
              <a:buNone/>
            </a:pPr>
            <a:r>
              <a:rPr lang="en-US" dirty="0" smtClean="0"/>
              <a:t>Søren Kierkegaard</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rtlCol="0">
            <a:normAutofit fontScale="90000"/>
          </a:bodyPr>
          <a:lstStyle/>
          <a:p>
            <a:pPr fontAlgn="auto">
              <a:spcAft>
                <a:spcPts val="0"/>
              </a:spcAft>
              <a:defRPr/>
            </a:pPr>
            <a:r>
              <a:rPr lang="en-US" dirty="0" smtClean="0"/>
              <a:t>Digital storytelling </a:t>
            </a:r>
            <a:r>
              <a:rPr lang="el-GR" dirty="0" smtClean="0"/>
              <a:t/>
            </a:r>
            <a:br>
              <a:rPr lang="el-GR" dirty="0" smtClean="0"/>
            </a:br>
            <a:endParaRPr lang="el-GR" dirty="0"/>
          </a:p>
        </p:txBody>
      </p:sp>
      <p:sp>
        <p:nvSpPr>
          <p:cNvPr id="4" name="Text Placeholder 3"/>
          <p:cNvSpPr>
            <a:spLocks noGrp="1"/>
          </p:cNvSpPr>
          <p:nvPr>
            <p:ph type="body" idx="1"/>
          </p:nvPr>
        </p:nvSpPr>
        <p:spPr>
          <a:xfrm>
            <a:off x="357158" y="1000108"/>
            <a:ext cx="4040188" cy="639762"/>
          </a:xfrm>
        </p:spPr>
        <p:txBody>
          <a:bodyPr/>
          <a:lstStyle/>
          <a:p>
            <a:r>
              <a:rPr lang="en-US" dirty="0" smtClean="0"/>
              <a:t>An open-end definition</a:t>
            </a:r>
            <a:endParaRPr lang="el-GR" dirty="0"/>
          </a:p>
        </p:txBody>
      </p:sp>
      <p:sp>
        <p:nvSpPr>
          <p:cNvPr id="11267" name="2 - Θέση περιεχομένου"/>
          <p:cNvSpPr>
            <a:spLocks noGrp="1"/>
          </p:cNvSpPr>
          <p:nvPr>
            <p:ph sz="half" idx="2"/>
          </p:nvPr>
        </p:nvSpPr>
        <p:spPr>
          <a:xfrm>
            <a:off x="285720" y="1785926"/>
            <a:ext cx="4214842" cy="4786346"/>
          </a:xfrm>
        </p:spPr>
        <p:txBody>
          <a:bodyPr rtlCol="0">
            <a:normAutofit/>
          </a:bodyPr>
          <a:lstStyle/>
          <a:p>
            <a:pPr algn="ctr" fontAlgn="auto">
              <a:spcAft>
                <a:spcPts val="0"/>
              </a:spcAft>
              <a:buNone/>
              <a:defRPr/>
            </a:pPr>
            <a:r>
              <a:rPr lang="el-GR" dirty="0" smtClean="0"/>
              <a:t>Ι</a:t>
            </a:r>
            <a:r>
              <a:rPr lang="en-US" dirty="0" smtClean="0"/>
              <a:t>t is an interactive experience that reaches its audience through digital technology. </a:t>
            </a:r>
          </a:p>
          <a:p>
            <a:pPr fontAlgn="auto">
              <a:spcAft>
                <a:spcPts val="0"/>
              </a:spcAft>
              <a:defRPr/>
            </a:pPr>
            <a:endParaRPr lang="en-US" dirty="0" smtClean="0"/>
          </a:p>
          <a:p>
            <a:pPr fontAlgn="auto">
              <a:spcAft>
                <a:spcPts val="0"/>
              </a:spcAft>
              <a:defRPr/>
            </a:pPr>
            <a:endParaRPr lang="en-US" dirty="0" smtClean="0"/>
          </a:p>
          <a:p>
            <a:pPr fontAlgn="auto">
              <a:spcAft>
                <a:spcPts val="0"/>
              </a:spcAft>
              <a:defRPr/>
            </a:pPr>
            <a:endParaRPr lang="en-US" dirty="0" smtClean="0"/>
          </a:p>
          <a:p>
            <a:pPr algn="ctr" fontAlgn="auto">
              <a:spcAft>
                <a:spcPts val="0"/>
              </a:spcAft>
              <a:buNone/>
              <a:defRPr/>
            </a:pPr>
            <a:endParaRPr lang="en-US" b="1" dirty="0" smtClean="0"/>
          </a:p>
          <a:p>
            <a:pPr algn="ctr" fontAlgn="auto">
              <a:spcAft>
                <a:spcPts val="0"/>
              </a:spcAft>
              <a:buNone/>
              <a:defRPr/>
            </a:pPr>
            <a:endParaRPr lang="en-US" b="1" dirty="0" smtClean="0"/>
          </a:p>
          <a:p>
            <a:pPr algn="ctr" fontAlgn="auto">
              <a:spcAft>
                <a:spcPts val="0"/>
              </a:spcAft>
              <a:buNone/>
              <a:defRPr/>
            </a:pPr>
            <a:endParaRPr lang="en-US" b="1" dirty="0" smtClean="0"/>
          </a:p>
          <a:p>
            <a:pPr fontAlgn="auto">
              <a:spcAft>
                <a:spcPts val="0"/>
              </a:spcAft>
              <a:buNone/>
              <a:defRPr/>
            </a:pPr>
            <a:r>
              <a:rPr lang="en-US" sz="2200" b="1" dirty="0" smtClean="0"/>
              <a:t>Interactivity + Entertainment</a:t>
            </a:r>
          </a:p>
          <a:p>
            <a:pPr fontAlgn="auto">
              <a:spcAft>
                <a:spcPts val="0"/>
              </a:spcAft>
              <a:defRPr/>
            </a:pPr>
            <a:endParaRPr lang="el-GR" dirty="0" smtClean="0"/>
          </a:p>
        </p:txBody>
      </p:sp>
      <p:sp>
        <p:nvSpPr>
          <p:cNvPr id="5" name="Text Placeholder 4"/>
          <p:cNvSpPr>
            <a:spLocks noGrp="1"/>
          </p:cNvSpPr>
          <p:nvPr>
            <p:ph type="body" sz="quarter" idx="3"/>
          </p:nvPr>
        </p:nvSpPr>
        <p:spPr>
          <a:xfrm>
            <a:off x="4786314" y="1142984"/>
            <a:ext cx="4041775" cy="639762"/>
          </a:xfrm>
        </p:spPr>
        <p:txBody>
          <a:bodyPr>
            <a:normAutofit fontScale="92500" lnSpcReduction="20000"/>
          </a:bodyPr>
          <a:lstStyle/>
          <a:p>
            <a:r>
              <a:rPr lang="en-US" dirty="0" smtClean="0"/>
              <a:t>An education oriented definition</a:t>
            </a:r>
            <a:endParaRPr lang="el-GR" dirty="0"/>
          </a:p>
        </p:txBody>
      </p:sp>
      <p:sp>
        <p:nvSpPr>
          <p:cNvPr id="6" name="Content Placeholder 5"/>
          <p:cNvSpPr>
            <a:spLocks noGrp="1"/>
          </p:cNvSpPr>
          <p:nvPr>
            <p:ph sz="quarter" idx="4"/>
          </p:nvPr>
        </p:nvSpPr>
        <p:spPr>
          <a:xfrm>
            <a:off x="4643438" y="1785926"/>
            <a:ext cx="4041775" cy="4714908"/>
          </a:xfrm>
        </p:spPr>
        <p:txBody>
          <a:bodyPr>
            <a:normAutofit fontScale="92500"/>
          </a:bodyPr>
          <a:lstStyle/>
          <a:p>
            <a:pPr indent="0" algn="ctr">
              <a:buNone/>
            </a:pPr>
            <a:r>
              <a:rPr lang="el-GR" dirty="0" smtClean="0"/>
              <a:t>Ι</a:t>
            </a:r>
            <a:r>
              <a:rPr lang="en-US" dirty="0" smtClean="0"/>
              <a:t>t is a movement which defined digital storytelling as a narrated piece of personal writing, still images, video and musical soundtrack.</a:t>
            </a:r>
          </a:p>
          <a:p>
            <a:pPr algn="ctr">
              <a:buNone/>
            </a:pPr>
            <a:endParaRPr lang="en-US" dirty="0" smtClean="0"/>
          </a:p>
          <a:p>
            <a:pPr algn="ctr">
              <a:buNone/>
            </a:pPr>
            <a:endParaRPr lang="en-US" dirty="0" smtClean="0"/>
          </a:p>
          <a:p>
            <a:pPr algn="ctr">
              <a:buNone/>
            </a:pPr>
            <a:endParaRPr lang="en-US" dirty="0" smtClean="0"/>
          </a:p>
          <a:p>
            <a:pPr algn="ctr">
              <a:buNone/>
            </a:pPr>
            <a:endParaRPr lang="en-US" b="1" dirty="0" smtClean="0"/>
          </a:p>
          <a:p>
            <a:pPr algn="ctr">
              <a:buNone/>
            </a:pPr>
            <a:endParaRPr lang="en-US" b="1" dirty="0" smtClean="0"/>
          </a:p>
          <a:p>
            <a:pPr algn="ctr">
              <a:buNone/>
            </a:pPr>
            <a:r>
              <a:rPr lang="en-US" b="1" dirty="0" smtClean="0"/>
              <a:t>Personal expression</a:t>
            </a:r>
            <a:endParaRPr lang="el-GR" b="1" dirty="0" smtClean="0"/>
          </a:p>
          <a:p>
            <a:endParaRPr lang="el-GR" dirty="0"/>
          </a:p>
        </p:txBody>
      </p:sp>
      <p:sp>
        <p:nvSpPr>
          <p:cNvPr id="7" name="Down Arrow 6"/>
          <p:cNvSpPr/>
          <p:nvPr/>
        </p:nvSpPr>
        <p:spPr>
          <a:xfrm>
            <a:off x="1643042" y="4071942"/>
            <a:ext cx="714380" cy="1285884"/>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8" name="Down Arrow 7"/>
          <p:cNvSpPr/>
          <p:nvPr/>
        </p:nvSpPr>
        <p:spPr>
          <a:xfrm>
            <a:off x="6500826" y="4143380"/>
            <a:ext cx="714380" cy="1285884"/>
          </a:xfrm>
          <a:prstGeom prst="downArrow">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l-GR"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6626" name="1 - Τίτλος"/>
          <p:cNvSpPr>
            <a:spLocks noGrp="1"/>
          </p:cNvSpPr>
          <p:nvPr>
            <p:ph type="title"/>
          </p:nvPr>
        </p:nvSpPr>
        <p:spPr/>
        <p:txBody>
          <a:bodyPr>
            <a:normAutofit fontScale="90000"/>
          </a:bodyPr>
          <a:lstStyle/>
          <a:p>
            <a:r>
              <a:rPr lang="en-US" sz="2400" smtClean="0"/>
              <a:t>Center of Digital Storytelling</a:t>
            </a:r>
            <a:r>
              <a:rPr lang="el-GR" sz="2400" smtClean="0"/>
              <a:t/>
            </a:r>
            <a:br>
              <a:rPr lang="el-GR" sz="2400" smtClean="0"/>
            </a:br>
            <a:r>
              <a:rPr lang="el-GR" sz="2400" u="sng" smtClean="0">
                <a:hlinkClick r:id="rId2"/>
              </a:rPr>
              <a:t>http://www.storycenter.org</a:t>
            </a:r>
            <a:r>
              <a:rPr lang="el-GR" sz="2400" smtClean="0"/>
              <a:t>/</a:t>
            </a:r>
            <a:br>
              <a:rPr lang="el-GR" sz="2400" smtClean="0"/>
            </a:br>
            <a:endParaRPr lang="el-GR" sz="2400" smtClean="0"/>
          </a:p>
        </p:txBody>
      </p:sp>
      <p:pic>
        <p:nvPicPr>
          <p:cNvPr id="26627" name="3 - Θέση περιεχομένου" descr="storycenter.gif"/>
          <p:cNvPicPr>
            <a:picLocks noGrp="1" noChangeAspect="1"/>
          </p:cNvPicPr>
          <p:nvPr>
            <p:ph idx="1"/>
          </p:nvPr>
        </p:nvPicPr>
        <p:blipFill>
          <a:blip r:embed="rId3" cstate="print"/>
          <a:srcRect/>
          <a:stretch>
            <a:fillRect/>
          </a:stretch>
        </p:blipFill>
        <p:spPr>
          <a:xfrm>
            <a:off x="928662" y="1500174"/>
            <a:ext cx="5472113" cy="1873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6628" name="4 - Εικόνα" descr="storycenter.jpg"/>
          <p:cNvPicPr>
            <a:picLocks noChangeAspect="1"/>
          </p:cNvPicPr>
          <p:nvPr/>
        </p:nvPicPr>
        <p:blipFill>
          <a:blip r:embed="rId4" cstate="print"/>
          <a:srcRect/>
          <a:stretch>
            <a:fillRect/>
          </a:stretch>
        </p:blipFill>
        <p:spPr bwMode="auto">
          <a:xfrm>
            <a:off x="3357554" y="1428736"/>
            <a:ext cx="3071834" cy="25655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5 - TextBox"/>
          <p:cNvSpPr txBox="1"/>
          <p:nvPr/>
        </p:nvSpPr>
        <p:spPr>
          <a:xfrm>
            <a:off x="214282" y="4214818"/>
            <a:ext cx="8643998" cy="3416320"/>
          </a:xfrm>
          <a:prstGeom prst="rect">
            <a:avLst/>
          </a:prstGeom>
          <a:noFill/>
        </p:spPr>
        <p:txBody>
          <a:bodyPr wrap="square">
            <a:spAutoFit/>
          </a:bodyPr>
          <a:lstStyle/>
          <a:p>
            <a:pPr>
              <a:buFont typeface="Arial" pitchFamily="34" charset="0"/>
              <a:buChar char="•"/>
              <a:defRPr/>
            </a:pPr>
            <a:r>
              <a:rPr lang="en-US" sz="2400" b="1" dirty="0" smtClean="0">
                <a:latin typeface="+mj-lt"/>
              </a:rPr>
              <a:t>Defined digital storytelling as a means of personal expression and fulfillment, as an act of communication using digital technology.</a:t>
            </a:r>
          </a:p>
          <a:p>
            <a:pPr>
              <a:buFont typeface="Arial" pitchFamily="34" charset="0"/>
              <a:buChar char="•"/>
              <a:defRPr/>
            </a:pPr>
            <a:endParaRPr lang="en-US" sz="2400" b="1" dirty="0" smtClean="0">
              <a:latin typeface="+mj-lt"/>
            </a:endParaRPr>
          </a:p>
          <a:p>
            <a:pPr>
              <a:buFont typeface="Arial" pitchFamily="34" charset="0"/>
              <a:buChar char="•"/>
              <a:defRPr/>
            </a:pPr>
            <a:r>
              <a:rPr lang="en-US" sz="2400" b="1" dirty="0" smtClean="0">
                <a:latin typeface="+mj-lt"/>
              </a:rPr>
              <a:t> Encouraging people in artistic self-expression can inspire individual and community transformation.</a:t>
            </a:r>
          </a:p>
          <a:p>
            <a:pPr algn="ctr">
              <a:defRPr/>
            </a:pPr>
            <a:endParaRPr lang="en-US" sz="2400" b="1" dirty="0" smtClean="0">
              <a:solidFill>
                <a:schemeClr val="accent3">
                  <a:lumMod val="50000"/>
                </a:schemeClr>
              </a:solidFill>
              <a:latin typeface="+mn-lt"/>
            </a:endParaRPr>
          </a:p>
          <a:p>
            <a:pPr algn="ctr">
              <a:defRPr/>
            </a:pPr>
            <a:endParaRPr lang="en-US" sz="2400" b="1" dirty="0" smtClean="0">
              <a:solidFill>
                <a:schemeClr val="accent3">
                  <a:lumMod val="50000"/>
                </a:schemeClr>
              </a:solidFill>
              <a:latin typeface="+mn-lt"/>
            </a:endParaRPr>
          </a:p>
          <a:p>
            <a:pPr algn="ctr">
              <a:defRPr/>
            </a:pPr>
            <a:r>
              <a:rPr lang="en-US" sz="2400" b="1" dirty="0" smtClean="0">
                <a:solidFill>
                  <a:schemeClr val="accent3">
                    <a:lumMod val="50000"/>
                  </a:schemeClr>
                </a:solidFill>
                <a:latin typeface="+mn-lt"/>
              </a:rPr>
              <a:t> </a:t>
            </a:r>
            <a:endParaRPr lang="el-GR" sz="2400" b="1" dirty="0">
              <a:solidFill>
                <a:schemeClr val="accent3">
                  <a:lumMod val="50000"/>
                </a:schemeClr>
              </a:solidFill>
              <a:latin typeface="+mn-l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Sharing stories</a:t>
            </a:r>
            <a:br>
              <a:rPr lang="en-US" b="1" dirty="0" smtClean="0"/>
            </a:br>
            <a:endParaRPr lang="el-GR" dirty="0"/>
          </a:p>
        </p:txBody>
      </p:sp>
      <p:sp>
        <p:nvSpPr>
          <p:cNvPr id="3" name="Content Placeholder 2"/>
          <p:cNvSpPr>
            <a:spLocks noGrp="1"/>
          </p:cNvSpPr>
          <p:nvPr>
            <p:ph idx="1"/>
          </p:nvPr>
        </p:nvSpPr>
        <p:spPr/>
        <p:txBody>
          <a:bodyPr/>
          <a:lstStyle/>
          <a:p>
            <a:pPr>
              <a:buNone/>
            </a:pPr>
            <a:endParaRPr lang="en-US" sz="1800" dirty="0" smtClean="0"/>
          </a:p>
          <a:p>
            <a:pPr algn="ctr">
              <a:buNone/>
            </a:pPr>
            <a:r>
              <a:rPr lang="en-US" sz="1800" dirty="0" smtClean="0"/>
              <a:t>internet</a:t>
            </a:r>
          </a:p>
          <a:p>
            <a:pPr algn="ctr">
              <a:buNone/>
            </a:pPr>
            <a:r>
              <a:rPr lang="en-US" sz="1800" dirty="0" smtClean="0"/>
              <a:t> social media</a:t>
            </a:r>
          </a:p>
          <a:p>
            <a:pPr algn="ctr">
              <a:buNone/>
            </a:pPr>
            <a:r>
              <a:rPr lang="en-US" sz="1800" dirty="0" smtClean="0"/>
              <a:t> local communities </a:t>
            </a:r>
          </a:p>
          <a:p>
            <a:pPr algn="ctr">
              <a:buNone/>
            </a:pPr>
            <a:r>
              <a:rPr lang="en-US" sz="1800" dirty="0" smtClean="0"/>
              <a:t>the </a:t>
            </a:r>
            <a:r>
              <a:rPr lang="en-US" sz="1800" b="1" i="1" dirty="0" smtClean="0"/>
              <a:t>sharing</a:t>
            </a:r>
            <a:r>
              <a:rPr lang="en-US" sz="1800" dirty="0" smtClean="0"/>
              <a:t> of stories </a:t>
            </a:r>
          </a:p>
          <a:p>
            <a:pPr algn="ctr">
              <a:buNone/>
            </a:pPr>
            <a:r>
              <a:rPr lang="en-US" sz="1800" dirty="0" smtClean="0"/>
              <a:t>has the power to make a real difference</a:t>
            </a:r>
          </a:p>
          <a:p>
            <a:pPr algn="ctr">
              <a:buNone/>
            </a:pPr>
            <a:endParaRPr lang="en-US" sz="1800" dirty="0" smtClean="0"/>
          </a:p>
          <a:p>
            <a:pPr algn="ctr">
              <a:buNone/>
            </a:pPr>
            <a:endParaRPr lang="en-US" sz="1800" dirty="0" smtClean="0">
              <a:hlinkClick r:id="rId2"/>
            </a:endParaRPr>
          </a:p>
          <a:p>
            <a:pPr algn="ctr">
              <a:buNone/>
            </a:pPr>
            <a:endParaRPr lang="en-US" sz="1800" dirty="0" smtClean="0">
              <a:hlinkClick r:id="rId2"/>
            </a:endParaRPr>
          </a:p>
          <a:p>
            <a:pPr algn="ctr">
              <a:buNone/>
            </a:pPr>
            <a:endParaRPr lang="en-US" sz="1800" dirty="0" smtClean="0">
              <a:hlinkClick r:id="rId2"/>
            </a:endParaRPr>
          </a:p>
          <a:p>
            <a:pPr algn="ctr">
              <a:buNone/>
            </a:pPr>
            <a:endParaRPr lang="en-US" sz="1800" dirty="0" smtClean="0">
              <a:hlinkClick r:id="rId2"/>
            </a:endParaRPr>
          </a:p>
          <a:p>
            <a:pPr algn="ctr">
              <a:buNone/>
            </a:pPr>
            <a:r>
              <a:rPr lang="en-US" sz="1800" dirty="0" smtClean="0">
                <a:hlinkClick r:id="rId2"/>
              </a:rPr>
              <a:t>http://silencespeaks.org/</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smtClean="0"/>
              <a:t>Beyond the Dirty Window</a:t>
            </a:r>
            <a:endParaRPr lang="el-GR" dirty="0"/>
          </a:p>
        </p:txBody>
      </p:sp>
      <p:sp>
        <p:nvSpPr>
          <p:cNvPr id="3" name="2 - Θέση περιεχομένου"/>
          <p:cNvSpPr>
            <a:spLocks noGrp="1"/>
          </p:cNvSpPr>
          <p:nvPr>
            <p:ph idx="1"/>
          </p:nvPr>
        </p:nvSpPr>
        <p:spPr/>
        <p:txBody>
          <a:bodyPr/>
          <a:lstStyle/>
          <a:p>
            <a:pPr algn="ctr">
              <a:buNone/>
            </a:pPr>
            <a:r>
              <a:rPr lang="en-US" dirty="0" smtClean="0">
                <a:hlinkClick r:id="rId2"/>
              </a:rPr>
              <a:t>http://vimeo.com/8786868</a:t>
            </a:r>
            <a:endParaRPr lang="en-US" dirty="0" smtClean="0"/>
          </a:p>
          <a:p>
            <a:pPr algn="ctr">
              <a:buNone/>
            </a:pPr>
            <a:endParaRPr lang="en-US" dirty="0" smtClean="0"/>
          </a:p>
          <a:p>
            <a:pPr algn="ctr">
              <a:buNone/>
            </a:pPr>
            <a:r>
              <a:rPr lang="en-US" sz="2400" i="1" dirty="0" smtClean="0"/>
              <a:t>A story from Leah Harris about mental health recovery. </a:t>
            </a:r>
          </a:p>
          <a:p>
            <a:pPr algn="ctr">
              <a:buNone/>
            </a:pPr>
            <a:r>
              <a:rPr lang="en-US" sz="2400" i="1" dirty="0" smtClean="0"/>
              <a:t>About overcoming a legacy of oppression. </a:t>
            </a:r>
          </a:p>
          <a:p>
            <a:pPr algn="ctr">
              <a:buNone/>
            </a:pPr>
            <a:r>
              <a:rPr lang="en-US" sz="2400" i="1" dirty="0" smtClean="0"/>
              <a:t>About reclaiming her life and defining herself on her own terms.</a:t>
            </a:r>
          </a:p>
          <a:p>
            <a:pPr algn="ctr">
              <a:buNone/>
            </a:pPr>
            <a:r>
              <a:rPr lang="en-US" sz="2400" i="1" dirty="0" smtClean="0"/>
              <a:t> About being part of a global movement working for rights, dignity, and justice for people labeled with mental illness, mad people, and people living with emotional distress.</a:t>
            </a:r>
            <a:endParaRPr lang="el-GR" sz="2400" i="1"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story of the Center</a:t>
            </a:r>
            <a:endParaRPr lang="el-GR" dirty="0"/>
          </a:p>
        </p:txBody>
      </p:sp>
      <p:sp>
        <p:nvSpPr>
          <p:cNvPr id="3" name="Content Placeholder 2"/>
          <p:cNvSpPr>
            <a:spLocks noGrp="1"/>
          </p:cNvSpPr>
          <p:nvPr>
            <p:ph idx="1"/>
          </p:nvPr>
        </p:nvSpPr>
        <p:spPr/>
        <p:txBody>
          <a:bodyPr>
            <a:normAutofit/>
          </a:bodyPr>
          <a:lstStyle/>
          <a:p>
            <a:r>
              <a:rPr lang="en-US" b="1" dirty="0" smtClean="0">
                <a:effectLst>
                  <a:outerShdw blurRad="38100" dist="38100" dir="2700000" algn="tl">
                    <a:srgbClr val="000000">
                      <a:alpha val="43137"/>
                    </a:srgbClr>
                  </a:outerShdw>
                </a:effectLst>
              </a:rPr>
              <a:t>The Creative Wave</a:t>
            </a:r>
          </a:p>
          <a:p>
            <a:pPr indent="0">
              <a:buNone/>
            </a:pPr>
            <a:r>
              <a:rPr lang="en-US" dirty="0" smtClean="0"/>
              <a:t>Artists explore new software and users have new access to media production</a:t>
            </a:r>
          </a:p>
          <a:p>
            <a:endParaRPr lang="en-US" dirty="0" smtClean="0"/>
          </a:p>
          <a:p>
            <a:r>
              <a:rPr lang="en-US" b="1" dirty="0" smtClean="0">
                <a:effectLst>
                  <a:outerShdw blurRad="38100" dist="38100" dir="2700000" algn="tl">
                    <a:srgbClr val="000000">
                      <a:alpha val="43137"/>
                    </a:srgbClr>
                  </a:outerShdw>
                </a:effectLst>
              </a:rPr>
              <a:t>The Literacy Wave</a:t>
            </a:r>
          </a:p>
          <a:p>
            <a:pPr>
              <a:buNone/>
            </a:pPr>
            <a:r>
              <a:rPr lang="en-US" dirty="0" smtClean="0"/>
              <a:t>ICT discovers DST as an engaging tool for computer literacy</a:t>
            </a:r>
          </a:p>
          <a:p>
            <a:pPr>
              <a:buNone/>
            </a:pPr>
            <a:endParaRPr lang="en-US" dirty="0"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story of the Center</a:t>
            </a:r>
            <a:endParaRPr lang="el-GR" dirty="0"/>
          </a:p>
        </p:txBody>
      </p:sp>
      <p:sp>
        <p:nvSpPr>
          <p:cNvPr id="3" name="Content Placeholder 2"/>
          <p:cNvSpPr>
            <a:spLocks noGrp="1"/>
          </p:cNvSpPr>
          <p:nvPr>
            <p:ph idx="1"/>
          </p:nvPr>
        </p:nvSpPr>
        <p:spPr/>
        <p:txBody>
          <a:bodyPr>
            <a:normAutofit fontScale="92500" lnSpcReduction="10000"/>
          </a:bodyPr>
          <a:lstStyle/>
          <a:p>
            <a:r>
              <a:rPr lang="en-US" b="1" dirty="0" smtClean="0">
                <a:effectLst>
                  <a:outerShdw blurRad="38100" dist="38100" dir="2700000" algn="tl">
                    <a:srgbClr val="000000">
                      <a:alpha val="43137"/>
                    </a:srgbClr>
                  </a:outerShdw>
                </a:effectLst>
              </a:rPr>
              <a:t>The Methodological Wave</a:t>
            </a:r>
            <a:endParaRPr lang="en-US" dirty="0" smtClean="0"/>
          </a:p>
          <a:p>
            <a:pPr>
              <a:buNone/>
            </a:pPr>
            <a:r>
              <a:rPr lang="en-US" dirty="0" smtClean="0"/>
              <a:t>Facilitation method formalized</a:t>
            </a:r>
          </a:p>
          <a:p>
            <a:pPr>
              <a:buNone/>
            </a:pPr>
            <a:r>
              <a:rPr lang="en-US" dirty="0" smtClean="0"/>
              <a:t>BBC Wales Project</a:t>
            </a:r>
          </a:p>
          <a:p>
            <a:endParaRPr lang="en-US" dirty="0" smtClean="0"/>
          </a:p>
          <a:p>
            <a:r>
              <a:rPr lang="en-US" b="1" dirty="0" smtClean="0">
                <a:effectLst>
                  <a:outerShdw blurRad="38100" dist="38100" dir="2700000" algn="tl">
                    <a:srgbClr val="000000">
                      <a:alpha val="43137"/>
                    </a:srgbClr>
                  </a:outerShdw>
                </a:effectLst>
              </a:rPr>
              <a:t>The Ethos Wave</a:t>
            </a:r>
          </a:p>
          <a:p>
            <a:pPr indent="0">
              <a:buNone/>
            </a:pPr>
            <a:r>
              <a:rPr lang="en-US" dirty="0" smtClean="0"/>
              <a:t>Silence Speaks and Ethics of Participatory Media</a:t>
            </a:r>
          </a:p>
          <a:p>
            <a:pPr indent="0">
              <a:buNone/>
            </a:pPr>
            <a:r>
              <a:rPr lang="en-US" dirty="0" smtClean="0"/>
              <a:t>Purposing of Media Practices for Mindful Awareness</a:t>
            </a:r>
            <a:endParaRPr lang="el-GR" dirty="0" smtClean="0"/>
          </a:p>
          <a:p>
            <a:endParaRPr lang="el-GR"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buNone/>
            </a:pPr>
            <a:r>
              <a:rPr lang="en-US" dirty="0" smtClean="0"/>
              <a:t>Digital Storytelling workshop </a:t>
            </a:r>
            <a:endParaRPr lang="el-GR"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2290" name="2 - Υπότιτλος"/>
          <p:cNvSpPr>
            <a:spLocks noGrp="1"/>
          </p:cNvSpPr>
          <p:nvPr>
            <p:ph type="subTitle" idx="1"/>
          </p:nvPr>
        </p:nvSpPr>
        <p:spPr>
          <a:xfrm>
            <a:off x="428625" y="1785938"/>
            <a:ext cx="8072438" cy="4429144"/>
          </a:xfrm>
        </p:spPr>
        <p:txBody>
          <a:bodyPr rtlCol="0">
            <a:normAutofit lnSpcReduction="10000"/>
          </a:bodyPr>
          <a:lstStyle/>
          <a:p>
            <a:pPr algn="just" fontAlgn="auto">
              <a:spcAft>
                <a:spcPts val="0"/>
              </a:spcAft>
              <a:defRPr/>
            </a:pPr>
            <a:r>
              <a:rPr lang="en-US" sz="2800" dirty="0" smtClean="0">
                <a:solidFill>
                  <a:schemeClr val="tx1"/>
                </a:solidFill>
              </a:rPr>
              <a:t>Long before digital world, human beings all over the world devised and participated in interactive storytelling experiences through linear forms of expression</a:t>
            </a:r>
          </a:p>
          <a:p>
            <a:pPr algn="just" fontAlgn="auto">
              <a:spcAft>
                <a:spcPts val="0"/>
              </a:spcAft>
              <a:defRPr/>
            </a:pPr>
            <a:r>
              <a:rPr lang="en-US" sz="2800" b="1" u="sng" dirty="0" smtClean="0">
                <a:solidFill>
                  <a:schemeClr val="tx1"/>
                </a:solidFill>
              </a:rPr>
              <a:t>Books</a:t>
            </a:r>
            <a:r>
              <a:rPr lang="en-US" sz="2800" b="1" dirty="0" smtClean="0">
                <a:solidFill>
                  <a:schemeClr val="tx1"/>
                </a:solidFill>
              </a:rPr>
              <a:t> </a:t>
            </a:r>
          </a:p>
          <a:p>
            <a:pPr algn="just" fontAlgn="auto">
              <a:spcAft>
                <a:spcPts val="0"/>
              </a:spcAft>
              <a:defRPr/>
            </a:pPr>
            <a:r>
              <a:rPr lang="en-US" sz="2800" dirty="0" smtClean="0">
                <a:solidFill>
                  <a:schemeClr val="tx1"/>
                </a:solidFill>
              </a:rPr>
              <a:t>Homer (8</a:t>
            </a:r>
            <a:r>
              <a:rPr lang="en-US" sz="2800" baseline="30000" dirty="0" smtClean="0">
                <a:solidFill>
                  <a:schemeClr val="tx1"/>
                </a:solidFill>
              </a:rPr>
              <a:t>th</a:t>
            </a:r>
            <a:r>
              <a:rPr lang="en-US" sz="2800" dirty="0" smtClean="0">
                <a:solidFill>
                  <a:schemeClr val="tx1"/>
                </a:solidFill>
              </a:rPr>
              <a:t> </a:t>
            </a:r>
            <a:r>
              <a:rPr lang="en-US" sz="2800" dirty="0" err="1" smtClean="0">
                <a:solidFill>
                  <a:schemeClr val="tx1"/>
                </a:solidFill>
              </a:rPr>
              <a:t>b.c</a:t>
            </a:r>
            <a:r>
              <a:rPr lang="en-US" sz="2800" dirty="0" smtClean="0">
                <a:solidFill>
                  <a:schemeClr val="tx1"/>
                </a:solidFill>
              </a:rPr>
              <a:t>.) </a:t>
            </a:r>
            <a:r>
              <a:rPr lang="en-US" sz="2800" i="1" dirty="0" smtClean="0">
                <a:solidFill>
                  <a:schemeClr val="tx1"/>
                </a:solidFill>
              </a:rPr>
              <a:t>Odyssey</a:t>
            </a:r>
            <a:r>
              <a:rPr lang="en-US" sz="2800" dirty="0" smtClean="0">
                <a:solidFill>
                  <a:schemeClr val="tx1"/>
                </a:solidFill>
              </a:rPr>
              <a:t> </a:t>
            </a:r>
          </a:p>
          <a:p>
            <a:pPr algn="just" fontAlgn="auto">
              <a:spcAft>
                <a:spcPts val="0"/>
              </a:spcAft>
              <a:defRPr/>
            </a:pPr>
            <a:r>
              <a:rPr lang="en-US" sz="2800" dirty="0" smtClean="0">
                <a:solidFill>
                  <a:schemeClr val="tx1"/>
                </a:solidFill>
              </a:rPr>
              <a:t>James Joyce (1882-1941) :</a:t>
            </a:r>
            <a:r>
              <a:rPr lang="en-US" sz="2800" i="1" dirty="0" smtClean="0">
                <a:solidFill>
                  <a:schemeClr val="tx1"/>
                </a:solidFill>
              </a:rPr>
              <a:t>Ulysses</a:t>
            </a:r>
          </a:p>
          <a:p>
            <a:pPr algn="just" fontAlgn="auto">
              <a:spcAft>
                <a:spcPts val="0"/>
              </a:spcAft>
              <a:defRPr/>
            </a:pPr>
            <a:r>
              <a:rPr lang="en-US" sz="2800" b="1" u="sng" dirty="0" smtClean="0">
                <a:solidFill>
                  <a:schemeClr val="tx1"/>
                </a:solidFill>
              </a:rPr>
              <a:t>Theatre </a:t>
            </a:r>
          </a:p>
          <a:p>
            <a:pPr algn="l" fontAlgn="auto">
              <a:spcAft>
                <a:spcPts val="0"/>
              </a:spcAft>
              <a:defRPr/>
            </a:pPr>
            <a:r>
              <a:rPr lang="en-US" sz="2800" dirty="0" smtClean="0">
                <a:solidFill>
                  <a:schemeClr val="tx1"/>
                </a:solidFill>
              </a:rPr>
              <a:t>Pirandello(1867-1936):</a:t>
            </a:r>
            <a:r>
              <a:rPr lang="en-US" sz="2800" i="1" dirty="0" smtClean="0">
                <a:solidFill>
                  <a:schemeClr val="tx1"/>
                </a:solidFill>
              </a:rPr>
              <a:t>Six Characters in Search of an Author</a:t>
            </a:r>
            <a:endParaRPr lang="el-GR" sz="2800" dirty="0" smtClean="0">
              <a:solidFill>
                <a:schemeClr val="tx1"/>
              </a:solidFill>
            </a:endParaRPr>
          </a:p>
        </p:txBody>
      </p:sp>
      <p:sp>
        <p:nvSpPr>
          <p:cNvPr id="20483" name="3 - TextBox"/>
          <p:cNvSpPr txBox="1">
            <a:spLocks noChangeArrowheads="1"/>
          </p:cNvSpPr>
          <p:nvPr/>
        </p:nvSpPr>
        <p:spPr bwMode="auto">
          <a:xfrm>
            <a:off x="1285852" y="500042"/>
            <a:ext cx="5857888" cy="646331"/>
          </a:xfrm>
          <a:prstGeom prst="rect">
            <a:avLst/>
          </a:prstGeom>
          <a:noFill/>
          <a:ln w="9525">
            <a:noFill/>
            <a:miter lim="800000"/>
            <a:headEnd/>
            <a:tailEnd/>
          </a:ln>
        </p:spPr>
        <p:txBody>
          <a:bodyPr wrap="square">
            <a:spAutoFit/>
          </a:bodyPr>
          <a:lstStyle/>
          <a:p>
            <a:pPr algn="ctr"/>
            <a:r>
              <a:rPr lang="en-US" sz="3600" dirty="0">
                <a:latin typeface="Calibri" pitchFamily="34" charset="0"/>
              </a:rPr>
              <a:t>Interactive </a:t>
            </a:r>
            <a:r>
              <a:rPr lang="en-US" sz="3600" dirty="0" smtClean="0">
                <a:latin typeface="Calibri" pitchFamily="34" charset="0"/>
              </a:rPr>
              <a:t>experience</a:t>
            </a:r>
            <a:endParaRPr lang="el-GR" sz="3600" dirty="0">
              <a:latin typeface="Calibri"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043890" cy="1011222"/>
          </a:xfrm>
        </p:spPr>
        <p:txBody>
          <a:bodyPr rtlCol="0">
            <a:normAutofit fontScale="90000"/>
          </a:bodyPr>
          <a:lstStyle/>
          <a:p>
            <a:pPr eaLnBrk="1" fontAlgn="auto" hangingPunct="1">
              <a:spcAft>
                <a:spcPts val="0"/>
              </a:spcAft>
              <a:defRPr/>
            </a:pPr>
            <a:r>
              <a:rPr lang="en-US" dirty="0" smtClean="0"/>
              <a:t>Interactive experience in a linear medium</a:t>
            </a:r>
            <a:endParaRPr lang="el-GR" dirty="0"/>
          </a:p>
        </p:txBody>
      </p:sp>
      <p:sp>
        <p:nvSpPr>
          <p:cNvPr id="25603" name="2 - Θέση περιεχομένου"/>
          <p:cNvSpPr>
            <a:spLocks noGrp="1"/>
          </p:cNvSpPr>
          <p:nvPr>
            <p:ph idx="1"/>
          </p:nvPr>
        </p:nvSpPr>
        <p:spPr/>
        <p:txBody>
          <a:bodyPr/>
          <a:lstStyle/>
          <a:p>
            <a:pPr eaLnBrk="1" hangingPunct="1"/>
            <a:r>
              <a:rPr lang="en-US" smtClean="0"/>
              <a:t>Run Lola Run (4)</a:t>
            </a:r>
          </a:p>
          <a:p>
            <a:pPr eaLnBrk="1" hangingPunct="1"/>
            <a:r>
              <a:rPr lang="en-US" smtClean="0"/>
              <a:t>Sliding Doors (4)</a:t>
            </a:r>
          </a:p>
          <a:p>
            <a:pPr eaLnBrk="1" hangingPunct="1"/>
            <a:r>
              <a:rPr lang="en-US" smtClean="0"/>
              <a:t>Rashomon (4)</a:t>
            </a:r>
            <a:endParaRPr lang="el-GR" smtClean="0"/>
          </a:p>
        </p:txBody>
      </p:sp>
      <p:pic>
        <p:nvPicPr>
          <p:cNvPr id="4" name="3 - Εικόνα" descr="SlidingDoors.jpg"/>
          <p:cNvPicPr>
            <a:picLocks noChangeAspect="1"/>
          </p:cNvPicPr>
          <p:nvPr/>
        </p:nvPicPr>
        <p:blipFill>
          <a:blip r:embed="rId2" cstate="print"/>
          <a:stretch>
            <a:fillRect/>
          </a:stretch>
        </p:blipFill>
        <p:spPr>
          <a:xfrm rot="20761398">
            <a:off x="3817809" y="3200834"/>
            <a:ext cx="2012338" cy="2874768"/>
          </a:xfrm>
          <a:prstGeom prst="rect">
            <a:avLst/>
          </a:prstGeom>
        </p:spPr>
      </p:pic>
      <p:pic>
        <p:nvPicPr>
          <p:cNvPr id="5" name="4 - Εικόνα" descr="run lola run.jpg"/>
          <p:cNvPicPr>
            <a:picLocks noChangeAspect="1"/>
          </p:cNvPicPr>
          <p:nvPr/>
        </p:nvPicPr>
        <p:blipFill>
          <a:blip r:embed="rId3" cstate="print"/>
          <a:stretch>
            <a:fillRect/>
          </a:stretch>
        </p:blipFill>
        <p:spPr>
          <a:xfrm rot="426154">
            <a:off x="5597057" y="1386542"/>
            <a:ext cx="1803952" cy="2826191"/>
          </a:xfrm>
          <a:prstGeom prst="rect">
            <a:avLst/>
          </a:prstGeom>
        </p:spPr>
      </p:pic>
      <p:pic>
        <p:nvPicPr>
          <p:cNvPr id="6" name="5 - Εικόνα" descr="rashomon.jpg"/>
          <p:cNvPicPr>
            <a:picLocks noChangeAspect="1"/>
          </p:cNvPicPr>
          <p:nvPr/>
        </p:nvPicPr>
        <p:blipFill>
          <a:blip r:embed="rId4" cstate="print"/>
          <a:stretch>
            <a:fillRect/>
          </a:stretch>
        </p:blipFill>
        <p:spPr>
          <a:xfrm rot="1122883">
            <a:off x="6493446" y="3474242"/>
            <a:ext cx="2209800" cy="311150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43646" y="285728"/>
            <a:ext cx="2900354" cy="2082792"/>
          </a:xfrm>
          <a:solidFill>
            <a:schemeClr val="bg1">
              <a:lumMod val="85000"/>
            </a:schemeClr>
          </a:solidFill>
        </p:spPr>
        <p:txBody>
          <a:bodyPr>
            <a:normAutofit fontScale="90000"/>
          </a:bodyPr>
          <a:lstStyle/>
          <a:p>
            <a:r>
              <a:rPr lang="en-US" dirty="0" smtClean="0">
                <a:solidFill>
                  <a:srgbClr val="00B0F0"/>
                </a:solidFill>
                <a:effectLst>
                  <a:outerShdw blurRad="38100" dist="38100" dir="2700000" algn="tl">
                    <a:srgbClr val="000000">
                      <a:alpha val="43137"/>
                    </a:srgbClr>
                  </a:outerShdw>
                </a:effectLst>
              </a:rPr>
              <a:t>Non linear timeline</a:t>
            </a:r>
            <a:endParaRPr lang="el-GR" dirty="0">
              <a:solidFill>
                <a:srgbClr val="00B0F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42844" y="3857628"/>
            <a:ext cx="7358114" cy="3000372"/>
          </a:xfrm>
        </p:spPr>
        <p:txBody>
          <a:bodyPr>
            <a:normAutofit lnSpcReduction="10000"/>
          </a:bodyPr>
          <a:lstStyle/>
          <a:p>
            <a:r>
              <a:rPr lang="en-US" sz="2600" dirty="0" smtClean="0">
                <a:hlinkClick r:id="rId2"/>
              </a:rPr>
              <a:t>http://www.capzles.com/#/8032e523-70ed-4671-adee-08ad48563681/</a:t>
            </a:r>
            <a:endParaRPr lang="en-US" sz="2600" dirty="0" smtClean="0"/>
          </a:p>
          <a:p>
            <a:r>
              <a:rPr lang="en-US" dirty="0" smtClean="0"/>
              <a:t>Capzles.com</a:t>
            </a:r>
          </a:p>
          <a:p>
            <a:r>
              <a:rPr lang="en-US" b="1" dirty="0" smtClean="0"/>
              <a:t>Linear</a:t>
            </a:r>
            <a:r>
              <a:rPr lang="en-US" dirty="0" smtClean="0"/>
              <a:t> presentation of events</a:t>
            </a:r>
          </a:p>
          <a:p>
            <a:r>
              <a:rPr lang="en-US" b="1" dirty="0" smtClean="0"/>
              <a:t>Non linear </a:t>
            </a:r>
            <a:r>
              <a:rPr lang="en-US" dirty="0" smtClean="0"/>
              <a:t>reading</a:t>
            </a:r>
          </a:p>
          <a:p>
            <a:r>
              <a:rPr lang="en-US" dirty="0" smtClean="0"/>
              <a:t>Uses film reel as the main tool</a:t>
            </a:r>
          </a:p>
          <a:p>
            <a:endParaRPr lang="el-GR" dirty="0"/>
          </a:p>
        </p:txBody>
      </p:sp>
      <p:pic>
        <p:nvPicPr>
          <p:cNvPr id="1026" name="Picture 2" descr="http://cdn.alternativeto.net/s/eb0b73ea-7e6e-df11-816b-0022190f5762_2_full.png"/>
          <p:cNvPicPr>
            <a:picLocks noChangeAspect="1" noChangeArrowheads="1"/>
          </p:cNvPicPr>
          <p:nvPr/>
        </p:nvPicPr>
        <p:blipFill>
          <a:blip r:embed="rId3" cstate="print"/>
          <a:srcRect r="11758" b="16667"/>
          <a:stretch>
            <a:fillRect/>
          </a:stretch>
        </p:blipFill>
        <p:spPr bwMode="auto">
          <a:xfrm>
            <a:off x="0" y="142852"/>
            <a:ext cx="6143636" cy="347753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Θέση κειμένου"/>
          <p:cNvSpPr>
            <a:spLocks noGrp="1"/>
          </p:cNvSpPr>
          <p:nvPr>
            <p:ph type="body" idx="1"/>
          </p:nvPr>
        </p:nvSpPr>
        <p:spPr>
          <a:xfrm>
            <a:off x="2428875" y="214313"/>
            <a:ext cx="4041775" cy="928687"/>
          </a:xfrm>
        </p:spPr>
        <p:txBody>
          <a:bodyPr rtlCol="0">
            <a:normAutofit fontScale="85000" lnSpcReduction="20000"/>
          </a:bodyPr>
          <a:lstStyle/>
          <a:p>
            <a:pPr eaLnBrk="1" fontAlgn="auto" hangingPunct="1">
              <a:spcAft>
                <a:spcPts val="0"/>
              </a:spcAft>
              <a:defRPr/>
            </a:pPr>
            <a:endParaRPr lang="en-US" dirty="0" smtClean="0"/>
          </a:p>
          <a:p>
            <a:pPr eaLnBrk="1" fontAlgn="auto" hangingPunct="1">
              <a:spcAft>
                <a:spcPts val="0"/>
              </a:spcAft>
              <a:defRPr/>
            </a:pPr>
            <a:r>
              <a:rPr lang="en-US" sz="4200" dirty="0"/>
              <a:t>S</a:t>
            </a:r>
            <a:r>
              <a:rPr lang="en-US" sz="4200" dirty="0" smtClean="0"/>
              <a:t>torytelling</a:t>
            </a:r>
            <a:endParaRPr lang="el-GR" sz="4200" dirty="0" smtClean="0"/>
          </a:p>
          <a:p>
            <a:pPr eaLnBrk="1" fontAlgn="auto" hangingPunct="1">
              <a:spcAft>
                <a:spcPts val="0"/>
              </a:spcAft>
              <a:defRPr/>
            </a:pPr>
            <a:endParaRPr lang="el-GR" dirty="0"/>
          </a:p>
        </p:txBody>
      </p:sp>
      <p:sp>
        <p:nvSpPr>
          <p:cNvPr id="6" name="5 - Θέση περιεχομένου"/>
          <p:cNvSpPr>
            <a:spLocks noGrp="1"/>
          </p:cNvSpPr>
          <p:nvPr>
            <p:ph sz="half" idx="2"/>
          </p:nvPr>
        </p:nvSpPr>
        <p:spPr>
          <a:xfrm>
            <a:off x="500063" y="1143000"/>
            <a:ext cx="8186737" cy="4983163"/>
          </a:xfrm>
        </p:spPr>
        <p:txBody>
          <a:bodyPr rtlCol="0">
            <a:normAutofit fontScale="92500" lnSpcReduction="20000"/>
          </a:bodyPr>
          <a:lstStyle/>
          <a:p>
            <a:pPr eaLnBrk="1" fontAlgn="auto" hangingPunct="1">
              <a:spcAft>
                <a:spcPts val="0"/>
              </a:spcAft>
              <a:buFont typeface="Arial" charset="0"/>
              <a:buNone/>
              <a:defRPr/>
            </a:pPr>
            <a:r>
              <a:rPr lang="fr-FR" dirty="0" smtClean="0"/>
              <a:t>   « Innombrables </a:t>
            </a:r>
            <a:r>
              <a:rPr lang="fr-FR" dirty="0"/>
              <a:t>sont les récits du monde... </a:t>
            </a:r>
            <a:endParaRPr lang="fr-FR" dirty="0" smtClean="0"/>
          </a:p>
          <a:p>
            <a:pPr eaLnBrk="1" fontAlgn="auto" hangingPunct="1">
              <a:spcAft>
                <a:spcPts val="0"/>
              </a:spcAft>
              <a:buFont typeface="Arial" charset="0"/>
              <a:buNone/>
              <a:defRPr/>
            </a:pPr>
            <a:r>
              <a:rPr lang="fr-FR" dirty="0" smtClean="0"/>
              <a:t>	 » Sous </a:t>
            </a:r>
            <a:r>
              <a:rPr lang="fr-FR" dirty="0"/>
              <a:t>ses formes presque </a:t>
            </a:r>
            <a:r>
              <a:rPr lang="fr-FR" dirty="0" smtClean="0"/>
              <a:t>infinies </a:t>
            </a:r>
            <a:r>
              <a:rPr lang="fr-FR" dirty="0"/>
              <a:t>le récit est présent dans tous les temps, dans tous les lieux, dans toutes les sociétés </a:t>
            </a:r>
            <a:r>
              <a:rPr lang="fr-FR" dirty="0" smtClean="0"/>
              <a:t>il </a:t>
            </a:r>
            <a:r>
              <a:rPr lang="fr-FR" dirty="0"/>
              <a:t>n'y a pas, il n'y a jamais eu nulle part aucun peuple sans récit. [...] Toutes les classes, tous les groupes humains ont leurs récits, et bien souvent ces récits sont goûtés en commun par des hommes de cultures différentes, voire opposées : le récit se moque de la bonne et de la mauvaise littérature : international, transhistorique, transculturel, </a:t>
            </a:r>
            <a:endParaRPr lang="fr-FR" dirty="0" smtClean="0"/>
          </a:p>
          <a:p>
            <a:pPr eaLnBrk="1" fontAlgn="auto" hangingPunct="1">
              <a:spcAft>
                <a:spcPts val="0"/>
              </a:spcAft>
              <a:buFont typeface="Arial" charset="0"/>
              <a:buNone/>
              <a:defRPr/>
            </a:pPr>
            <a:r>
              <a:rPr lang="fr-FR" sz="2600" i="1" dirty="0" smtClean="0"/>
              <a:t>     le </a:t>
            </a:r>
            <a:r>
              <a:rPr lang="fr-FR" sz="2600" i="1" dirty="0"/>
              <a:t>récit est là comme la vie. </a:t>
            </a:r>
            <a:r>
              <a:rPr lang="fr-FR" sz="2600" i="1" dirty="0" smtClean="0"/>
              <a:t>»</a:t>
            </a:r>
          </a:p>
          <a:p>
            <a:pPr eaLnBrk="1" fontAlgn="auto" hangingPunct="1">
              <a:spcAft>
                <a:spcPts val="0"/>
              </a:spcAft>
              <a:buFont typeface="Arial" pitchFamily="34" charset="0"/>
              <a:buNone/>
              <a:defRPr/>
            </a:pPr>
            <a:endParaRPr lang="fr-FR" sz="2600" dirty="0" smtClean="0"/>
          </a:p>
          <a:p>
            <a:pPr eaLnBrk="1" fontAlgn="auto" hangingPunct="1">
              <a:spcAft>
                <a:spcPts val="0"/>
              </a:spcAft>
              <a:buFont typeface="Arial" pitchFamily="34" charset="0"/>
              <a:buNone/>
              <a:defRPr/>
            </a:pPr>
            <a:r>
              <a:rPr lang="fr-FR" sz="2600" dirty="0" smtClean="0"/>
              <a:t>Roland Barthes (1981) </a:t>
            </a:r>
            <a:r>
              <a:rPr lang="fr-FR" sz="2600" i="1" dirty="0" smtClean="0"/>
              <a:t>Introduction a l’ analyse structurale du recit</a:t>
            </a:r>
            <a:r>
              <a:rPr lang="fr-FR" sz="2600" dirty="0" smtClean="0"/>
              <a:t> , Seuil  </a:t>
            </a:r>
            <a:r>
              <a:rPr lang="fr-FR" dirty="0" smtClean="0"/>
              <a:t/>
            </a:r>
            <a:br>
              <a:rPr lang="fr-FR" dirty="0" smtClean="0"/>
            </a:br>
            <a:endParaRPr lang="el-GR"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Hypertext experience</a:t>
            </a:r>
            <a:endParaRPr lang="el-GR" dirty="0"/>
          </a:p>
        </p:txBody>
      </p:sp>
      <p:pic>
        <p:nvPicPr>
          <p:cNvPr id="29698" name="3 - Θέση περιεχομένου" descr="national_archives_digital_vaults.jpg"/>
          <p:cNvPicPr>
            <a:picLocks noGrp="1" noChangeAspect="1"/>
          </p:cNvPicPr>
          <p:nvPr>
            <p:ph idx="1"/>
          </p:nvPr>
        </p:nvPicPr>
        <p:blipFill>
          <a:blip r:embed="rId2" cstate="print"/>
          <a:stretch>
            <a:fillRect/>
          </a:stretch>
        </p:blipFill>
        <p:spPr>
          <a:xfrm>
            <a:off x="1" y="1643050"/>
            <a:ext cx="5786446" cy="3942017"/>
          </a:xfrm>
        </p:spPr>
      </p:pic>
      <p:sp>
        <p:nvSpPr>
          <p:cNvPr id="29699" name="4 - Ορθογώνιο"/>
          <p:cNvSpPr>
            <a:spLocks noChangeArrowheads="1"/>
          </p:cNvSpPr>
          <p:nvPr/>
        </p:nvSpPr>
        <p:spPr bwMode="auto">
          <a:xfrm>
            <a:off x="1000100" y="5643578"/>
            <a:ext cx="7131049" cy="1477328"/>
          </a:xfrm>
          <a:prstGeom prst="rect">
            <a:avLst/>
          </a:prstGeom>
          <a:noFill/>
          <a:ln w="9525">
            <a:noFill/>
            <a:miter lim="800000"/>
            <a:headEnd/>
            <a:tailEnd/>
          </a:ln>
        </p:spPr>
        <p:txBody>
          <a:bodyPr wrap="square">
            <a:spAutoFit/>
          </a:bodyPr>
          <a:lstStyle/>
          <a:p>
            <a:r>
              <a:rPr lang="en-US" dirty="0">
                <a:latin typeface="Calibri" pitchFamily="34" charset="0"/>
              </a:rPr>
              <a:t>Narration takes place in the mind of the viewer, as an interpretation of the connections he makes throughout his digital storytelling experience. </a:t>
            </a:r>
            <a:r>
              <a:rPr lang="en-US" b="1" dirty="0">
                <a:latin typeface="Calibri" pitchFamily="34" charset="0"/>
              </a:rPr>
              <a:t>Hyper-links</a:t>
            </a:r>
            <a:r>
              <a:rPr lang="en-US" dirty="0">
                <a:latin typeface="Calibri" pitchFamily="34" charset="0"/>
              </a:rPr>
              <a:t> are considered to be the digital </a:t>
            </a:r>
            <a:r>
              <a:rPr lang="en-US" dirty="0" smtClean="0">
                <a:latin typeface="Calibri" pitchFamily="34" charset="0"/>
              </a:rPr>
              <a:t>narrative </a:t>
            </a:r>
            <a:r>
              <a:rPr lang="en-US" dirty="0">
                <a:latin typeface="Calibri" pitchFamily="34" charset="0"/>
              </a:rPr>
              <a:t>of our </a:t>
            </a:r>
            <a:r>
              <a:rPr lang="en-US" dirty="0" smtClean="0">
                <a:latin typeface="Calibri" pitchFamily="34" charset="0"/>
              </a:rPr>
              <a:t>times.</a:t>
            </a:r>
          </a:p>
          <a:p>
            <a:endParaRPr lang="en-US" dirty="0">
              <a:latin typeface="Calibri" pitchFamily="34" charset="0"/>
            </a:endParaRPr>
          </a:p>
          <a:p>
            <a:endParaRPr lang="en-US" dirty="0">
              <a:latin typeface="Calibri" pitchFamily="34" charset="0"/>
            </a:endParaRPr>
          </a:p>
        </p:txBody>
      </p:sp>
      <p:sp>
        <p:nvSpPr>
          <p:cNvPr id="29700" name="3 - Ορθογώνιο"/>
          <p:cNvSpPr>
            <a:spLocks noChangeArrowheads="1"/>
          </p:cNvSpPr>
          <p:nvPr/>
        </p:nvSpPr>
        <p:spPr bwMode="auto">
          <a:xfrm>
            <a:off x="1071538" y="1214422"/>
            <a:ext cx="3001962" cy="369888"/>
          </a:xfrm>
          <a:prstGeom prst="rect">
            <a:avLst/>
          </a:prstGeom>
          <a:noFill/>
          <a:ln w="9525">
            <a:noFill/>
            <a:miter lim="800000"/>
            <a:headEnd/>
            <a:tailEnd/>
          </a:ln>
        </p:spPr>
        <p:txBody>
          <a:bodyPr wrap="none">
            <a:spAutoFit/>
          </a:bodyPr>
          <a:lstStyle/>
          <a:p>
            <a:r>
              <a:rPr lang="en-US" dirty="0">
                <a:latin typeface="Calibri" pitchFamily="34" charset="0"/>
                <a:hlinkClick r:id="rId3"/>
              </a:rPr>
              <a:t>http://www.digitalvaults.org/</a:t>
            </a:r>
            <a:r>
              <a:rPr lang="en-US" dirty="0">
                <a:latin typeface="Calibri" pitchFamily="34" charset="0"/>
              </a:rPr>
              <a:t> </a:t>
            </a:r>
            <a:endParaRPr lang="el-GR" dirty="0">
              <a:latin typeface="Calibri" pitchFamily="34" charset="0"/>
            </a:endParaRPr>
          </a:p>
        </p:txBody>
      </p:sp>
      <p:sp>
        <p:nvSpPr>
          <p:cNvPr id="5" name="4 - Ορθογώνιο"/>
          <p:cNvSpPr/>
          <p:nvPr/>
        </p:nvSpPr>
        <p:spPr>
          <a:xfrm>
            <a:off x="5143504" y="1357298"/>
            <a:ext cx="3357586" cy="207170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buFont typeface="Arial" pitchFamily="34" charset="0"/>
              <a:buNone/>
            </a:pPr>
            <a:r>
              <a:rPr lang="en-US" sz="1800" dirty="0" smtClean="0">
                <a:effectLst>
                  <a:outerShdw blurRad="38100" dist="38100" dir="2700000" algn="tl">
                    <a:srgbClr val="000000">
                      <a:alpha val="43137"/>
                    </a:srgbClr>
                  </a:outerShdw>
                </a:effectLst>
              </a:rPr>
              <a:t>‘‘Every reading becomes a new text. Hypertext narratives become virtual storytellers.’’ Michael Joyce  (1995) </a:t>
            </a:r>
            <a:r>
              <a:rPr lang="en-US" sz="1800" i="1" dirty="0" smtClean="0">
                <a:effectLst>
                  <a:outerShdw blurRad="38100" dist="38100" dir="2700000" algn="tl">
                    <a:srgbClr val="000000">
                      <a:alpha val="43137"/>
                    </a:srgbClr>
                  </a:outerShdw>
                </a:effectLst>
              </a:rPr>
              <a:t>Of Two Minds: Hypertext, Pedagogy, and Poetics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5" name="4 - Θέση περιεχομένου"/>
          <p:cNvSpPr>
            <a:spLocks noGrp="1"/>
          </p:cNvSpPr>
          <p:nvPr>
            <p:ph idx="1"/>
          </p:nvPr>
        </p:nvSpPr>
        <p:spPr>
          <a:xfrm>
            <a:off x="428625" y="928688"/>
            <a:ext cx="8229600" cy="5572146"/>
          </a:xfrm>
        </p:spPr>
        <p:txBody>
          <a:bodyPr rtlCol="0">
            <a:normAutofit fontScale="70000" lnSpcReduction="20000"/>
          </a:bodyPr>
          <a:lstStyle/>
          <a:p>
            <a:pPr fontAlgn="auto">
              <a:spcAft>
                <a:spcPts val="0"/>
              </a:spcAft>
              <a:defRPr/>
            </a:pPr>
            <a:endParaRPr lang="en-US" dirty="0" smtClean="0"/>
          </a:p>
          <a:p>
            <a:pPr fontAlgn="auto">
              <a:spcAft>
                <a:spcPts val="0"/>
              </a:spcAft>
              <a:defRPr/>
            </a:pPr>
            <a:r>
              <a:rPr lang="en-US" dirty="0" smtClean="0">
                <a:solidFill>
                  <a:srgbClr val="C00000"/>
                </a:solidFill>
                <a:effectLst>
                  <a:outerShdw blurRad="38100" dist="38100" dir="2700000" algn="tl">
                    <a:srgbClr val="000000">
                      <a:alpha val="43137"/>
                    </a:srgbClr>
                  </a:outerShdw>
                </a:effectLst>
              </a:rPr>
              <a:t>Viewer to user</a:t>
            </a:r>
            <a:endParaRPr lang="en-US" dirty="0">
              <a:solidFill>
                <a:srgbClr val="C00000"/>
              </a:solidFill>
              <a:effectLst>
                <a:outerShdw blurRad="38100" dist="38100" dir="2700000" algn="tl">
                  <a:srgbClr val="000000">
                    <a:alpha val="43137"/>
                  </a:srgbClr>
                </a:outerShdw>
              </a:effectLst>
            </a:endParaRPr>
          </a:p>
          <a:p>
            <a:pPr indent="0" fontAlgn="auto">
              <a:spcAft>
                <a:spcPts val="0"/>
              </a:spcAft>
              <a:buNone/>
              <a:defRPr/>
            </a:pPr>
            <a:r>
              <a:rPr lang="en-US" dirty="0" smtClean="0"/>
              <a:t>Interactivity has changed our perception of the </a:t>
            </a:r>
            <a:r>
              <a:rPr lang="en-US" dirty="0" smtClean="0">
                <a:solidFill>
                  <a:srgbClr val="C00000"/>
                </a:solidFill>
              </a:rPr>
              <a:t>viewer</a:t>
            </a:r>
            <a:r>
              <a:rPr lang="en-US" dirty="0" smtClean="0"/>
              <a:t>, because it transformed him into a </a:t>
            </a:r>
            <a:r>
              <a:rPr lang="en-US" dirty="0" smtClean="0">
                <a:solidFill>
                  <a:srgbClr val="C00000"/>
                </a:solidFill>
              </a:rPr>
              <a:t>user</a:t>
            </a:r>
            <a:r>
              <a:rPr lang="en-US" dirty="0" smtClean="0"/>
              <a:t> who can manipulate the content, and accomplish great interference within the content</a:t>
            </a:r>
          </a:p>
          <a:p>
            <a:pPr fontAlgn="auto">
              <a:spcAft>
                <a:spcPts val="0"/>
              </a:spcAft>
              <a:defRPr/>
            </a:pPr>
            <a:endParaRPr lang="en-US" dirty="0" smtClean="0"/>
          </a:p>
          <a:p>
            <a:pPr fontAlgn="auto">
              <a:spcAft>
                <a:spcPts val="0"/>
              </a:spcAft>
              <a:defRPr/>
            </a:pPr>
            <a:r>
              <a:rPr lang="en-US" dirty="0" smtClean="0">
                <a:solidFill>
                  <a:srgbClr val="C00000"/>
                </a:solidFill>
                <a:effectLst>
                  <a:outerShdw blurRad="38100" dist="38100" dir="2700000" algn="tl">
                    <a:srgbClr val="000000">
                      <a:alpha val="43137"/>
                    </a:srgbClr>
                  </a:outerShdw>
                </a:effectLst>
              </a:rPr>
              <a:t>Choices</a:t>
            </a:r>
            <a:endParaRPr lang="el-GR" dirty="0" smtClean="0">
              <a:solidFill>
                <a:srgbClr val="C00000"/>
              </a:solidFill>
              <a:effectLst>
                <a:outerShdw blurRad="38100" dist="38100" dir="2700000" algn="tl">
                  <a:srgbClr val="000000">
                    <a:alpha val="43137"/>
                  </a:srgbClr>
                </a:outerShdw>
              </a:effectLst>
            </a:endParaRPr>
          </a:p>
          <a:p>
            <a:pPr indent="0" fontAlgn="auto">
              <a:spcAft>
                <a:spcPts val="0"/>
              </a:spcAft>
              <a:buNone/>
              <a:defRPr/>
            </a:pPr>
            <a:r>
              <a:rPr lang="en-US" dirty="0" smtClean="0"/>
              <a:t>There </a:t>
            </a:r>
            <a:r>
              <a:rPr lang="en-US" dirty="0"/>
              <a:t>could be one fixed story that comes to the reader in many different ways, depending on which path is chosen through the network. It is the reader who constructs the story out of the textual segments. </a:t>
            </a:r>
            <a:endParaRPr lang="en-US" dirty="0" smtClean="0"/>
          </a:p>
          <a:p>
            <a:pPr fontAlgn="auto">
              <a:spcAft>
                <a:spcPts val="0"/>
              </a:spcAft>
              <a:defRPr/>
            </a:pPr>
            <a:endParaRPr lang="en-US" dirty="0" smtClean="0"/>
          </a:p>
          <a:p>
            <a:pPr fontAlgn="auto">
              <a:spcAft>
                <a:spcPts val="0"/>
              </a:spcAft>
              <a:defRPr/>
            </a:pPr>
            <a:r>
              <a:rPr lang="en-US" dirty="0" smtClean="0">
                <a:solidFill>
                  <a:srgbClr val="C00000"/>
                </a:solidFill>
                <a:effectLst>
                  <a:outerShdw blurRad="38100" dist="38100" dir="2700000" algn="tl">
                    <a:srgbClr val="000000">
                      <a:alpha val="43137"/>
                    </a:srgbClr>
                  </a:outerShdw>
                </a:effectLst>
              </a:rPr>
              <a:t>Multimodality</a:t>
            </a:r>
            <a:endParaRPr lang="el-GR" dirty="0" smtClean="0">
              <a:solidFill>
                <a:srgbClr val="C00000"/>
              </a:solidFill>
              <a:effectLst>
                <a:outerShdw blurRad="38100" dist="38100" dir="2700000" algn="tl">
                  <a:srgbClr val="000000">
                    <a:alpha val="43137"/>
                  </a:srgbClr>
                </a:outerShdw>
              </a:effectLst>
            </a:endParaRPr>
          </a:p>
          <a:p>
            <a:pPr indent="0" fontAlgn="auto">
              <a:spcAft>
                <a:spcPts val="0"/>
              </a:spcAft>
              <a:buNone/>
              <a:defRPr/>
            </a:pPr>
            <a:r>
              <a:rPr lang="en-GB" dirty="0" smtClean="0"/>
              <a:t>Producing, </a:t>
            </a:r>
            <a:r>
              <a:rPr lang="en-GB" dirty="0"/>
              <a:t>uploading a homemade video, taking and sharing pictures</a:t>
            </a:r>
            <a:r>
              <a:rPr lang="en-GB" dirty="0" smtClean="0"/>
              <a:t>, </a:t>
            </a:r>
            <a:r>
              <a:rPr lang="en-GB" dirty="0"/>
              <a:t>publishing our own </a:t>
            </a:r>
            <a:r>
              <a:rPr lang="en-GB" dirty="0" smtClean="0"/>
              <a:t>recordings, playing a game, watching a movie, and all the above within the same story.</a:t>
            </a:r>
            <a:endParaRPr lang="el-GR" dirty="0"/>
          </a:p>
          <a:p>
            <a:pPr fontAlgn="auto">
              <a:spcAft>
                <a:spcPts val="0"/>
              </a:spcAft>
              <a:defRPr/>
            </a:pPr>
            <a:endParaRPr lang="el-GR" dirty="0" smtClean="0"/>
          </a:p>
          <a:p>
            <a:pPr fontAlgn="auto">
              <a:spcAft>
                <a:spcPts val="0"/>
              </a:spcAft>
              <a:defRPr/>
            </a:pPr>
            <a:endParaRPr lang="el-GR" dirty="0"/>
          </a:p>
        </p:txBody>
      </p:sp>
      <p:sp>
        <p:nvSpPr>
          <p:cNvPr id="21507" name="5 - TextBox"/>
          <p:cNvSpPr txBox="1">
            <a:spLocks noChangeArrowheads="1"/>
          </p:cNvSpPr>
          <p:nvPr/>
        </p:nvSpPr>
        <p:spPr bwMode="auto">
          <a:xfrm>
            <a:off x="785786" y="285728"/>
            <a:ext cx="6858000" cy="708025"/>
          </a:xfrm>
          <a:prstGeom prst="rect">
            <a:avLst/>
          </a:prstGeom>
          <a:noFill/>
          <a:ln w="9525">
            <a:noFill/>
            <a:miter lim="800000"/>
            <a:headEnd/>
            <a:tailEnd/>
          </a:ln>
        </p:spPr>
        <p:txBody>
          <a:bodyPr>
            <a:spAutoFit/>
          </a:bodyPr>
          <a:lstStyle/>
          <a:p>
            <a:r>
              <a:rPr lang="en-US" sz="4000" dirty="0">
                <a:latin typeface="Calibri" pitchFamily="34" charset="0"/>
              </a:rPr>
              <a:t>Interactivity</a:t>
            </a:r>
            <a:endParaRPr lang="el-GR" sz="4000" dirty="0">
              <a:latin typeface="Calibri"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0"/>
            <a:ext cx="7859216" cy="778098"/>
          </a:xfrm>
        </p:spPr>
        <p:txBody>
          <a:bodyPr/>
          <a:lstStyle/>
          <a:p>
            <a:r>
              <a:rPr lang="en-US" dirty="0" smtClean="0"/>
              <a:t>The future of storytelling</a:t>
            </a:r>
            <a:endParaRPr lang="el-GR" dirty="0"/>
          </a:p>
        </p:txBody>
      </p:sp>
      <p:graphicFrame>
        <p:nvGraphicFramePr>
          <p:cNvPr id="4" name="Content Placeholder 3"/>
          <p:cNvGraphicFramePr>
            <a:graphicFrameLocks noGrp="1"/>
          </p:cNvGraphicFramePr>
          <p:nvPr>
            <p:ph idx="1"/>
          </p:nvPr>
        </p:nvGraphicFramePr>
        <p:xfrm>
          <a:off x="179512" y="692696"/>
          <a:ext cx="8712968" cy="60486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graphicFrame>
        <p:nvGraphicFramePr>
          <p:cNvPr id="5" name="Diagram 4"/>
          <p:cNvGraphicFramePr/>
          <p:nvPr/>
        </p:nvGraphicFramePr>
        <p:xfrm>
          <a:off x="467544" y="332656"/>
          <a:ext cx="8064896" cy="60486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graphicFrame>
        <p:nvGraphicFramePr>
          <p:cNvPr id="7" name="6 - Διάγραμμα"/>
          <p:cNvGraphicFramePr/>
          <p:nvPr/>
        </p:nvGraphicFramePr>
        <p:xfrm>
          <a:off x="3786182" y="0"/>
          <a:ext cx="5357818" cy="42148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651" name="1 - Τίτλος"/>
          <p:cNvSpPr>
            <a:spLocks noGrp="1"/>
          </p:cNvSpPr>
          <p:nvPr>
            <p:ph type="title"/>
          </p:nvPr>
        </p:nvSpPr>
        <p:spPr>
          <a:xfrm>
            <a:off x="214282" y="428604"/>
            <a:ext cx="5357850" cy="1500198"/>
          </a:xfrm>
        </p:spPr>
        <p:txBody>
          <a:bodyPr>
            <a:normAutofit fontScale="90000"/>
          </a:bodyPr>
          <a:lstStyle/>
          <a:p>
            <a:r>
              <a:rPr lang="en-US" dirty="0" smtClean="0"/>
              <a:t>Convergence</a:t>
            </a:r>
            <a:br>
              <a:rPr lang="en-US" dirty="0" smtClean="0"/>
            </a:br>
            <a:r>
              <a:rPr lang="en-US" sz="2200" dirty="0" smtClean="0"/>
              <a:t>The tendency for different technological systems to evolve towards performing similar tasks</a:t>
            </a:r>
            <a:r>
              <a:rPr lang="en-US" dirty="0" smtClean="0"/>
              <a:t/>
            </a:r>
            <a:br>
              <a:rPr lang="en-US" dirty="0" smtClean="0"/>
            </a:br>
            <a:endParaRPr lang="el-GR" dirty="0" smtClean="0"/>
          </a:p>
        </p:txBody>
      </p:sp>
      <p:sp>
        <p:nvSpPr>
          <p:cNvPr id="13315" name="2 - Θέση περιεχομένου"/>
          <p:cNvSpPr>
            <a:spLocks noGrp="1"/>
          </p:cNvSpPr>
          <p:nvPr>
            <p:ph idx="1"/>
          </p:nvPr>
        </p:nvSpPr>
        <p:spPr>
          <a:xfrm>
            <a:off x="142844" y="2428865"/>
            <a:ext cx="7467600" cy="4429135"/>
          </a:xfrm>
        </p:spPr>
        <p:txBody>
          <a:bodyPr rtlCol="0">
            <a:normAutofit fontScale="40000" lnSpcReduction="20000"/>
          </a:bodyPr>
          <a:lstStyle/>
          <a:p>
            <a:pPr fontAlgn="auto">
              <a:spcAft>
                <a:spcPts val="0"/>
              </a:spcAft>
              <a:defRPr/>
            </a:pPr>
            <a:endParaRPr lang="en-US" sz="4500" dirty="0" smtClean="0"/>
          </a:p>
          <a:p>
            <a:pPr fontAlgn="auto">
              <a:spcAft>
                <a:spcPts val="0"/>
              </a:spcAft>
              <a:defRPr/>
            </a:pPr>
            <a:endParaRPr lang="en-US" dirty="0" smtClean="0"/>
          </a:p>
          <a:p>
            <a:pPr fontAlgn="auto">
              <a:spcAft>
                <a:spcPts val="0"/>
              </a:spcAft>
              <a:defRPr/>
            </a:pPr>
            <a:endParaRPr lang="en-US" dirty="0" smtClean="0"/>
          </a:p>
          <a:p>
            <a:pPr fontAlgn="auto">
              <a:spcAft>
                <a:spcPts val="0"/>
              </a:spcAft>
              <a:defRPr/>
            </a:pPr>
            <a:endParaRPr lang="en-US" dirty="0" smtClean="0"/>
          </a:p>
          <a:p>
            <a:pPr fontAlgn="auto">
              <a:spcAft>
                <a:spcPts val="0"/>
              </a:spcAft>
              <a:defRPr/>
            </a:pPr>
            <a:endParaRPr lang="en-US" dirty="0" smtClean="0"/>
          </a:p>
          <a:p>
            <a:pPr fontAlgn="auto">
              <a:spcAft>
                <a:spcPts val="0"/>
              </a:spcAft>
              <a:defRPr/>
            </a:pPr>
            <a:endParaRPr lang="en-US" dirty="0" smtClean="0"/>
          </a:p>
          <a:p>
            <a:pPr fontAlgn="auto">
              <a:spcAft>
                <a:spcPts val="0"/>
              </a:spcAft>
              <a:defRPr/>
            </a:pPr>
            <a:endParaRPr lang="en-US" dirty="0" smtClean="0"/>
          </a:p>
          <a:p>
            <a:pPr fontAlgn="auto">
              <a:spcAft>
                <a:spcPts val="0"/>
              </a:spcAft>
              <a:defRPr/>
            </a:pPr>
            <a:r>
              <a:rPr lang="en-US" sz="5900" dirty="0" smtClean="0"/>
              <a:t>Convergence can refer to previously separate </a:t>
            </a:r>
            <a:r>
              <a:rPr lang="en-US" sz="5900" dirty="0" smtClean="0">
                <a:hlinkClick r:id="rId7" tooltip="Technologies"/>
              </a:rPr>
              <a:t>technologies</a:t>
            </a:r>
            <a:r>
              <a:rPr lang="en-US" sz="5900" dirty="0" smtClean="0"/>
              <a:t> such as voice (and telephony features), data (and productivity applications), and video that now share resources and interact with each other </a:t>
            </a:r>
            <a:r>
              <a:rPr lang="en-US" sz="5900" dirty="0" smtClean="0">
                <a:hlinkClick r:id="rId8" tooltip="Synergistic"/>
              </a:rPr>
              <a:t>synergistically</a:t>
            </a:r>
            <a:r>
              <a:rPr lang="en-US" sz="5900" dirty="0" smtClean="0"/>
              <a:t>. </a:t>
            </a:r>
          </a:p>
          <a:p>
            <a:pPr fontAlgn="auto">
              <a:spcAft>
                <a:spcPts val="0"/>
              </a:spcAft>
              <a:defRPr/>
            </a:pPr>
            <a:r>
              <a:rPr lang="en-US" sz="5900" dirty="0" smtClean="0"/>
              <a:t>Media content is autonomous and in the same time interdependent of others</a:t>
            </a:r>
          </a:p>
        </p:txBody>
      </p:sp>
      <p:pic>
        <p:nvPicPr>
          <p:cNvPr id="6" name="5 - Εικόνα" descr="video.jpg"/>
          <p:cNvPicPr>
            <a:picLocks noChangeAspect="1"/>
          </p:cNvPicPr>
          <p:nvPr/>
        </p:nvPicPr>
        <p:blipFill>
          <a:blip r:embed="rId9" cstate="print"/>
          <a:stretch>
            <a:fillRect/>
          </a:stretch>
        </p:blipFill>
        <p:spPr>
          <a:xfrm>
            <a:off x="6357950" y="785794"/>
            <a:ext cx="779610" cy="864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3 - Εικόνα" descr="sound_icon.jpg"/>
          <p:cNvPicPr>
            <a:picLocks noChangeAspect="1"/>
          </p:cNvPicPr>
          <p:nvPr/>
        </p:nvPicPr>
        <p:blipFill>
          <a:blip r:embed="rId10" cstate="print"/>
          <a:stretch>
            <a:fillRect/>
          </a:stretch>
        </p:blipFill>
        <p:spPr>
          <a:xfrm>
            <a:off x="5143504" y="2143116"/>
            <a:ext cx="936104" cy="9361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4 - Εικόνα" descr="video_games_.jpg"/>
          <p:cNvPicPr>
            <a:picLocks noChangeAspect="1"/>
          </p:cNvPicPr>
          <p:nvPr/>
        </p:nvPicPr>
        <p:blipFill>
          <a:blip r:embed="rId11" cstate="print"/>
          <a:stretch>
            <a:fillRect/>
          </a:stretch>
        </p:blipFill>
        <p:spPr>
          <a:xfrm>
            <a:off x="7215206" y="2928934"/>
            <a:ext cx="788689" cy="7098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New tools of presenting stories</a:t>
            </a:r>
            <a:endParaRPr lang="el-GR" dirty="0"/>
          </a:p>
        </p:txBody>
      </p:sp>
      <p:sp>
        <p:nvSpPr>
          <p:cNvPr id="3" name="Content Placeholder 2"/>
          <p:cNvSpPr>
            <a:spLocks noGrp="1"/>
          </p:cNvSpPr>
          <p:nvPr>
            <p:ph idx="1"/>
          </p:nvPr>
        </p:nvSpPr>
        <p:spPr>
          <a:xfrm>
            <a:off x="0" y="1500174"/>
            <a:ext cx="5400684" cy="5143536"/>
          </a:xfrm>
        </p:spPr>
        <p:txBody>
          <a:bodyPr>
            <a:normAutofit fontScale="92500" lnSpcReduction="20000"/>
          </a:bodyPr>
          <a:lstStyle/>
          <a:p>
            <a:r>
              <a:rPr lang="en-US" b="1" dirty="0" smtClean="0"/>
              <a:t>Cross-media</a:t>
            </a:r>
            <a:r>
              <a:rPr lang="en-US" dirty="0" smtClean="0"/>
              <a:t> communications are integrated, interactive experiences that occur across multiple media, with multiple authors and have multiple styles. </a:t>
            </a:r>
          </a:p>
          <a:p>
            <a:r>
              <a:rPr lang="en-US" dirty="0" smtClean="0"/>
              <a:t>The audience becomes an active part in a cross-media experience</a:t>
            </a:r>
          </a:p>
          <a:p>
            <a:pPr>
              <a:buNone/>
            </a:pPr>
            <a:r>
              <a:rPr lang="en-US" dirty="0" smtClean="0"/>
              <a:t> </a:t>
            </a:r>
            <a:r>
              <a:rPr lang="en-US" sz="1600" i="1" dirty="0" smtClean="0"/>
              <a:t>Davidson, D et al (2010)Cross media Communications: Introduction to the Art of Creating Integrated Media Experiences - Pittsburgh, PA: ETC Press, 2010</a:t>
            </a:r>
            <a:r>
              <a:rPr lang="en-US" sz="1600" dirty="0" smtClean="0"/>
              <a:t>.</a:t>
            </a:r>
            <a:endParaRPr lang="el-GR" sz="1600" dirty="0"/>
          </a:p>
        </p:txBody>
      </p:sp>
      <p:graphicFrame>
        <p:nvGraphicFramePr>
          <p:cNvPr id="4" name="Diagram 3"/>
          <p:cNvGraphicFramePr/>
          <p:nvPr/>
        </p:nvGraphicFramePr>
        <p:xfrm>
          <a:off x="4810116" y="1428736"/>
          <a:ext cx="4333884" cy="46434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Cross media experience</a:t>
            </a:r>
            <a:endParaRPr lang="el-GR" dirty="0"/>
          </a:p>
        </p:txBody>
      </p:sp>
      <p:sp>
        <p:nvSpPr>
          <p:cNvPr id="3" name="Content Placeholder 2"/>
          <p:cNvSpPr>
            <a:spLocks noGrp="1"/>
          </p:cNvSpPr>
          <p:nvPr>
            <p:ph idx="1"/>
          </p:nvPr>
        </p:nvSpPr>
        <p:spPr/>
        <p:txBody>
          <a:bodyPr/>
          <a:lstStyle/>
          <a:p>
            <a:r>
              <a:rPr lang="en-US" dirty="0" smtClean="0"/>
              <a:t> One big media experience that supports a lot of other related media experiences. </a:t>
            </a:r>
            <a:endParaRPr lang="el-GR" dirty="0" smtClean="0"/>
          </a:p>
          <a:p>
            <a:pPr>
              <a:buNone/>
            </a:pPr>
            <a:r>
              <a:rPr lang="en-US" u="sng" dirty="0" smtClean="0"/>
              <a:t>For example</a:t>
            </a:r>
          </a:p>
          <a:p>
            <a:r>
              <a:rPr lang="en-US" sz="4400" dirty="0" smtClean="0">
                <a:ln>
                  <a:solidFill>
                    <a:srgbClr val="FFC000"/>
                  </a:solidFill>
                </a:ln>
                <a:solidFill>
                  <a:schemeClr val="tx1">
                    <a:lumMod val="85000"/>
                    <a:lumOff val="15000"/>
                  </a:schemeClr>
                </a:solidFill>
                <a:effectLst>
                  <a:outerShdw blurRad="38100" dist="38100" dir="2700000" algn="tl">
                    <a:srgbClr val="000000">
                      <a:alpha val="43137"/>
                    </a:srgbClr>
                  </a:outerShdw>
                </a:effectLst>
                <a:latin typeface="Narkisim" pitchFamily="34" charset="-79"/>
                <a:ea typeface="FangSong" pitchFamily="49" charset="-122"/>
                <a:cs typeface="Narkisim" pitchFamily="34" charset="-79"/>
              </a:rPr>
              <a:t>Star Wars </a:t>
            </a:r>
            <a:r>
              <a:rPr lang="en-US" dirty="0" smtClean="0"/>
              <a:t>movie trilogy is the tent pole that supports the Expanded Universe. </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85720" y="228600"/>
            <a:ext cx="8401080" cy="914400"/>
          </a:xfrm>
        </p:spPr>
        <p:txBody>
          <a:bodyPr>
            <a:normAutofit/>
          </a:bodyPr>
          <a:lstStyle/>
          <a:p>
            <a:r>
              <a:rPr lang="en-US" sz="2400" b="1" dirty="0" err="1" smtClean="0">
                <a:effectLst>
                  <a:outerShdw blurRad="38100" dist="38100" dir="2700000" algn="tl">
                    <a:srgbClr val="000000">
                      <a:alpha val="43137"/>
                    </a:srgbClr>
                  </a:outerShdw>
                </a:effectLst>
              </a:rPr>
              <a:t>Crossmedia</a:t>
            </a:r>
            <a:r>
              <a:rPr lang="en-US" sz="2400" b="1" dirty="0" smtClean="0">
                <a:effectLst>
                  <a:outerShdw blurRad="38100" dist="38100" dir="2700000" algn="tl">
                    <a:srgbClr val="000000">
                      <a:alpha val="43137"/>
                    </a:srgbClr>
                  </a:outerShdw>
                </a:effectLst>
              </a:rPr>
              <a:t> </a:t>
            </a:r>
            <a:r>
              <a:rPr lang="en-US" sz="2400" b="1" dirty="0" smtClean="0"/>
              <a:t>           </a:t>
            </a:r>
            <a:r>
              <a:rPr lang="en-US" sz="3600" dirty="0" smtClean="0"/>
              <a:t>#  </a:t>
            </a:r>
            <a:r>
              <a:rPr lang="en-US" sz="2400" dirty="0" smtClean="0"/>
              <a:t>        </a:t>
            </a:r>
            <a:r>
              <a:rPr lang="en-US" sz="2400" b="1" dirty="0" err="1" smtClean="0">
                <a:effectLst>
                  <a:outerShdw blurRad="38100" dist="38100" dir="2700000" algn="tl">
                    <a:srgbClr val="000000">
                      <a:alpha val="43137"/>
                    </a:srgbClr>
                  </a:outerShdw>
                </a:effectLst>
              </a:rPr>
              <a:t>Transmedia</a:t>
            </a:r>
            <a:r>
              <a:rPr lang="en-US" sz="2400" b="1" dirty="0" smtClean="0"/>
              <a:t> </a:t>
            </a:r>
            <a:endParaRPr lang="el-GR" sz="2400" b="1" dirty="0"/>
          </a:p>
        </p:txBody>
      </p:sp>
      <p:sp>
        <p:nvSpPr>
          <p:cNvPr id="14" name="Content Placeholder 13"/>
          <p:cNvSpPr>
            <a:spLocks noGrp="1"/>
          </p:cNvSpPr>
          <p:nvPr>
            <p:ph sz="half" idx="1"/>
          </p:nvPr>
        </p:nvSpPr>
        <p:spPr>
          <a:xfrm>
            <a:off x="457200" y="1285860"/>
            <a:ext cx="4038600" cy="4840303"/>
          </a:xfrm>
          <a:ln w="38100">
            <a:solidFill>
              <a:srgbClr val="7030A0"/>
            </a:solidFill>
            <a:prstDash val="sysDot"/>
          </a:ln>
        </p:spPr>
        <p:txBody>
          <a:bodyPr/>
          <a:lstStyle/>
          <a:p>
            <a:pPr>
              <a:buNone/>
            </a:pPr>
            <a:endParaRPr lang="el-GR" dirty="0"/>
          </a:p>
        </p:txBody>
      </p:sp>
      <p:sp>
        <p:nvSpPr>
          <p:cNvPr id="15" name="Content Placeholder 14"/>
          <p:cNvSpPr>
            <a:spLocks noGrp="1"/>
          </p:cNvSpPr>
          <p:nvPr>
            <p:ph sz="half" idx="2"/>
          </p:nvPr>
        </p:nvSpPr>
        <p:spPr>
          <a:xfrm>
            <a:off x="4648200" y="1285860"/>
            <a:ext cx="4038600" cy="4840303"/>
          </a:xfrm>
          <a:ln w="38100">
            <a:solidFill>
              <a:srgbClr val="7030A0"/>
            </a:solidFill>
            <a:prstDash val="sysDot"/>
          </a:ln>
        </p:spPr>
        <p:txBody>
          <a:bodyPr/>
          <a:lstStyle/>
          <a:p>
            <a:pPr>
              <a:buNone/>
            </a:pPr>
            <a:endParaRPr lang="el-GR" dirty="0"/>
          </a:p>
        </p:txBody>
      </p:sp>
      <p:sp>
        <p:nvSpPr>
          <p:cNvPr id="5" name="Rectangle 4"/>
          <p:cNvSpPr/>
          <p:nvPr/>
        </p:nvSpPr>
        <p:spPr>
          <a:xfrm>
            <a:off x="1000100" y="1928802"/>
            <a:ext cx="785818" cy="1785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8" name="L-Shape 7"/>
          <p:cNvSpPr/>
          <p:nvPr/>
        </p:nvSpPr>
        <p:spPr>
          <a:xfrm>
            <a:off x="5429256" y="2428868"/>
            <a:ext cx="2143140" cy="1785950"/>
          </a:xfrm>
          <a:prstGeom prst="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9" name="Rectangle 8"/>
          <p:cNvSpPr/>
          <p:nvPr/>
        </p:nvSpPr>
        <p:spPr>
          <a:xfrm>
            <a:off x="6357950" y="2428868"/>
            <a:ext cx="1214446" cy="85725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0" name="L-Shape 9"/>
          <p:cNvSpPr/>
          <p:nvPr/>
        </p:nvSpPr>
        <p:spPr>
          <a:xfrm>
            <a:off x="4929190" y="2428868"/>
            <a:ext cx="2643206" cy="2357454"/>
          </a:xfrm>
          <a:prstGeom prst="corner">
            <a:avLst>
              <a:gd name="adj1" fmla="val 24534"/>
              <a:gd name="adj2" fmla="val 23750"/>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1" name="Isosceles Triangle 10"/>
          <p:cNvSpPr/>
          <p:nvPr/>
        </p:nvSpPr>
        <p:spPr>
          <a:xfrm>
            <a:off x="1785918" y="2000240"/>
            <a:ext cx="1071570" cy="1714512"/>
          </a:xfrm>
          <a:prstGeom prst="triangl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2" name="Diagonal Stripe 11"/>
          <p:cNvSpPr/>
          <p:nvPr/>
        </p:nvSpPr>
        <p:spPr>
          <a:xfrm rot="17596893">
            <a:off x="2289194" y="2373970"/>
            <a:ext cx="2000264" cy="857256"/>
          </a:xfrm>
          <a:prstGeom prst="diagStrip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tx1"/>
              </a:solidFill>
            </a:endParaRPr>
          </a:p>
        </p:txBody>
      </p:sp>
      <p:sp>
        <p:nvSpPr>
          <p:cNvPr id="16" name="TextBox 15"/>
          <p:cNvSpPr txBox="1"/>
          <p:nvPr/>
        </p:nvSpPr>
        <p:spPr>
          <a:xfrm>
            <a:off x="714348" y="3786190"/>
            <a:ext cx="1143008" cy="369332"/>
          </a:xfrm>
          <a:prstGeom prst="rect">
            <a:avLst/>
          </a:prstGeom>
          <a:noFill/>
        </p:spPr>
        <p:txBody>
          <a:bodyPr wrap="square" rtlCol="0">
            <a:spAutoFit/>
          </a:bodyPr>
          <a:lstStyle/>
          <a:p>
            <a:r>
              <a:rPr lang="en-US" dirty="0" smtClean="0"/>
              <a:t>Movie </a:t>
            </a:r>
            <a:endParaRPr lang="el-GR" dirty="0"/>
          </a:p>
        </p:txBody>
      </p:sp>
      <p:sp>
        <p:nvSpPr>
          <p:cNvPr id="17" name="TextBox 16"/>
          <p:cNvSpPr txBox="1"/>
          <p:nvPr/>
        </p:nvSpPr>
        <p:spPr>
          <a:xfrm>
            <a:off x="1785918" y="3929066"/>
            <a:ext cx="1143008" cy="369332"/>
          </a:xfrm>
          <a:prstGeom prst="rect">
            <a:avLst/>
          </a:prstGeom>
          <a:noFill/>
        </p:spPr>
        <p:txBody>
          <a:bodyPr wrap="square" rtlCol="0">
            <a:spAutoFit/>
          </a:bodyPr>
          <a:lstStyle/>
          <a:p>
            <a:r>
              <a:rPr lang="en-US" dirty="0" smtClean="0"/>
              <a:t>Game </a:t>
            </a:r>
            <a:endParaRPr lang="el-GR" dirty="0"/>
          </a:p>
        </p:txBody>
      </p:sp>
      <p:sp>
        <p:nvSpPr>
          <p:cNvPr id="18" name="TextBox 17"/>
          <p:cNvSpPr txBox="1"/>
          <p:nvPr/>
        </p:nvSpPr>
        <p:spPr>
          <a:xfrm>
            <a:off x="3000364" y="4000504"/>
            <a:ext cx="1143008" cy="369332"/>
          </a:xfrm>
          <a:prstGeom prst="rect">
            <a:avLst/>
          </a:prstGeom>
          <a:noFill/>
        </p:spPr>
        <p:txBody>
          <a:bodyPr wrap="square" rtlCol="0">
            <a:spAutoFit/>
          </a:bodyPr>
          <a:lstStyle/>
          <a:p>
            <a:r>
              <a:rPr lang="en-US" dirty="0" smtClean="0"/>
              <a:t>Book </a:t>
            </a:r>
            <a:endParaRPr lang="el-GR" dirty="0"/>
          </a:p>
        </p:txBody>
      </p:sp>
      <p:sp>
        <p:nvSpPr>
          <p:cNvPr id="19" name="TextBox 18"/>
          <p:cNvSpPr txBox="1"/>
          <p:nvPr/>
        </p:nvSpPr>
        <p:spPr>
          <a:xfrm>
            <a:off x="7572396" y="3571876"/>
            <a:ext cx="1214446" cy="369332"/>
          </a:xfrm>
          <a:prstGeom prst="rect">
            <a:avLst/>
          </a:prstGeom>
          <a:noFill/>
        </p:spPr>
        <p:txBody>
          <a:bodyPr wrap="square" rtlCol="0">
            <a:spAutoFit/>
          </a:bodyPr>
          <a:lstStyle/>
          <a:p>
            <a:r>
              <a:rPr lang="en-US" dirty="0" smtClean="0"/>
              <a:t>Book </a:t>
            </a:r>
            <a:endParaRPr lang="el-GR" dirty="0"/>
          </a:p>
        </p:txBody>
      </p:sp>
      <p:sp>
        <p:nvSpPr>
          <p:cNvPr id="20" name="TextBox 19"/>
          <p:cNvSpPr txBox="1"/>
          <p:nvPr/>
        </p:nvSpPr>
        <p:spPr>
          <a:xfrm>
            <a:off x="7572396" y="2571744"/>
            <a:ext cx="1143008" cy="369332"/>
          </a:xfrm>
          <a:prstGeom prst="rect">
            <a:avLst/>
          </a:prstGeom>
          <a:noFill/>
        </p:spPr>
        <p:txBody>
          <a:bodyPr wrap="square" rtlCol="0">
            <a:spAutoFit/>
          </a:bodyPr>
          <a:lstStyle/>
          <a:p>
            <a:r>
              <a:rPr lang="en-US" dirty="0" smtClean="0"/>
              <a:t>Game </a:t>
            </a:r>
            <a:endParaRPr lang="el-GR" dirty="0"/>
          </a:p>
        </p:txBody>
      </p:sp>
      <p:sp>
        <p:nvSpPr>
          <p:cNvPr id="21" name="TextBox 20"/>
          <p:cNvSpPr txBox="1"/>
          <p:nvPr/>
        </p:nvSpPr>
        <p:spPr>
          <a:xfrm>
            <a:off x="7572396" y="4429132"/>
            <a:ext cx="1143008" cy="369332"/>
          </a:xfrm>
          <a:prstGeom prst="rect">
            <a:avLst/>
          </a:prstGeom>
          <a:noFill/>
        </p:spPr>
        <p:txBody>
          <a:bodyPr wrap="square" rtlCol="0">
            <a:spAutoFit/>
          </a:bodyPr>
          <a:lstStyle/>
          <a:p>
            <a:r>
              <a:rPr lang="en-US" dirty="0" smtClean="0"/>
              <a:t>Movie </a:t>
            </a:r>
            <a:endParaRPr lang="el-GR" dirty="0"/>
          </a:p>
        </p:txBody>
      </p:sp>
      <p:sp>
        <p:nvSpPr>
          <p:cNvPr id="22" name="TextBox 21"/>
          <p:cNvSpPr txBox="1"/>
          <p:nvPr/>
        </p:nvSpPr>
        <p:spPr>
          <a:xfrm>
            <a:off x="714348" y="5072074"/>
            <a:ext cx="3357586" cy="830997"/>
          </a:xfrm>
          <a:prstGeom prst="rect">
            <a:avLst/>
          </a:prstGeom>
          <a:noFill/>
        </p:spPr>
        <p:txBody>
          <a:bodyPr wrap="square" rtlCol="0">
            <a:spAutoFit/>
          </a:bodyPr>
          <a:lstStyle/>
          <a:p>
            <a:r>
              <a:rPr lang="en-US" sz="2400" dirty="0" smtClean="0"/>
              <a:t>Whole is less than the sum of parts </a:t>
            </a:r>
            <a:endParaRPr lang="el-GR" sz="2400" dirty="0"/>
          </a:p>
        </p:txBody>
      </p:sp>
      <p:sp>
        <p:nvSpPr>
          <p:cNvPr id="23" name="TextBox 22"/>
          <p:cNvSpPr txBox="1"/>
          <p:nvPr/>
        </p:nvSpPr>
        <p:spPr>
          <a:xfrm>
            <a:off x="4929190" y="5072074"/>
            <a:ext cx="3500462" cy="830997"/>
          </a:xfrm>
          <a:prstGeom prst="rect">
            <a:avLst/>
          </a:prstGeom>
          <a:noFill/>
        </p:spPr>
        <p:txBody>
          <a:bodyPr wrap="square" rtlCol="0">
            <a:spAutoFit/>
          </a:bodyPr>
          <a:lstStyle/>
          <a:p>
            <a:r>
              <a:rPr lang="en-US" sz="2400" dirty="0" smtClean="0"/>
              <a:t>Whole is more satisfying than the sum of parts</a:t>
            </a:r>
            <a:endParaRPr lang="el-GR" sz="24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 Εικόνα" descr="Pokemon.jpg"/>
          <p:cNvPicPr>
            <a:picLocks noChangeAspect="1"/>
          </p:cNvPicPr>
          <p:nvPr/>
        </p:nvPicPr>
        <p:blipFill>
          <a:blip r:embed="rId2" cstate="print"/>
          <a:stretch>
            <a:fillRect/>
          </a:stretch>
        </p:blipFill>
        <p:spPr>
          <a:xfrm>
            <a:off x="285720" y="500042"/>
            <a:ext cx="3295838" cy="22322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8674" name="2 - Θέση περιεχομένου"/>
          <p:cNvSpPr>
            <a:spLocks noGrp="1"/>
          </p:cNvSpPr>
          <p:nvPr>
            <p:ph idx="1"/>
          </p:nvPr>
        </p:nvSpPr>
        <p:spPr>
          <a:xfrm>
            <a:off x="428596" y="785794"/>
            <a:ext cx="8229600" cy="5595955"/>
          </a:xfrm>
        </p:spPr>
        <p:txBody>
          <a:bodyPr>
            <a:normAutofit/>
          </a:bodyPr>
          <a:lstStyle/>
          <a:p>
            <a:pPr marL="419100" indent="-382588">
              <a:buFont typeface="Arial" pitchFamily="34" charset="0"/>
              <a:buNone/>
            </a:pPr>
            <a:endParaRPr lang="en-US" sz="2800" dirty="0" smtClean="0"/>
          </a:p>
          <a:p>
            <a:pPr marL="419100" indent="-382588">
              <a:buFont typeface="Arial" pitchFamily="34" charset="0"/>
              <a:buNone/>
            </a:pPr>
            <a:endParaRPr lang="en-US" sz="2800" dirty="0" smtClean="0"/>
          </a:p>
          <a:p>
            <a:pPr marL="419100" indent="-382588">
              <a:buFont typeface="Arial" pitchFamily="34" charset="0"/>
              <a:buNone/>
            </a:pPr>
            <a:endParaRPr lang="en-US" sz="2800" dirty="0" smtClean="0"/>
          </a:p>
          <a:p>
            <a:pPr marL="419100" indent="-382588">
              <a:buFont typeface="Arial" pitchFamily="34" charset="0"/>
              <a:buNone/>
            </a:pPr>
            <a:endParaRPr lang="en-US" sz="2800" dirty="0" smtClean="0"/>
          </a:p>
          <a:p>
            <a:pPr marL="419100" indent="-382588">
              <a:buFont typeface="Arial" pitchFamily="34" charset="0"/>
              <a:buNone/>
            </a:pPr>
            <a:endParaRPr lang="en-US" sz="2800" dirty="0" smtClean="0"/>
          </a:p>
          <a:p>
            <a:pPr marL="419100" indent="-382588">
              <a:buFont typeface="Arial" pitchFamily="34" charset="0"/>
              <a:buNone/>
            </a:pPr>
            <a:endParaRPr lang="en-US" sz="2800" dirty="0" smtClean="0"/>
          </a:p>
          <a:p>
            <a:pPr marL="419100" indent="-382588">
              <a:buFont typeface="Arial" pitchFamily="34" charset="0"/>
              <a:buNone/>
            </a:pPr>
            <a:endParaRPr lang="en-US" sz="2800" dirty="0" smtClean="0"/>
          </a:p>
          <a:p>
            <a:pPr marL="419100" indent="-382588">
              <a:buFont typeface="Arial" pitchFamily="34" charset="0"/>
              <a:buNone/>
            </a:pPr>
            <a:r>
              <a:rPr lang="en-US" sz="3600" dirty="0" smtClean="0"/>
              <a:t>Transmedia storytelling : </a:t>
            </a:r>
          </a:p>
          <a:p>
            <a:pPr marL="419100" indent="-382588">
              <a:buFont typeface="Arial" pitchFamily="34" charset="0"/>
              <a:buNone/>
            </a:pPr>
            <a:r>
              <a:rPr lang="en-US" sz="1800" dirty="0" smtClean="0"/>
              <a:t>Story packages offering different entry points to the story</a:t>
            </a:r>
          </a:p>
          <a:p>
            <a:pPr marL="419100" indent="-382588">
              <a:buFont typeface="Arial" pitchFamily="34" charset="0"/>
              <a:buNone/>
            </a:pPr>
            <a:r>
              <a:rPr lang="en-US" sz="1800" dirty="0" smtClean="0"/>
              <a:t>They are structured from the beginning to have multiple platforms </a:t>
            </a:r>
          </a:p>
          <a:p>
            <a:pPr marL="419100" indent="-382588">
              <a:buFont typeface="Arial" pitchFamily="34" charset="0"/>
              <a:buNone/>
            </a:pPr>
            <a:endParaRPr lang="el-GR" sz="1700" dirty="0" smtClean="0"/>
          </a:p>
          <a:p>
            <a:pPr marL="419100" indent="-382588">
              <a:buFont typeface="Arial" pitchFamily="34" charset="0"/>
              <a:buNone/>
            </a:pPr>
            <a:endParaRPr lang="el-GR" sz="2800" dirty="0" smtClean="0"/>
          </a:p>
        </p:txBody>
      </p:sp>
      <p:pic>
        <p:nvPicPr>
          <p:cNvPr id="28676" name="6 - Εικόνα" descr="laracroft-ann.jpg"/>
          <p:cNvPicPr>
            <a:picLocks noChangeAspect="1"/>
          </p:cNvPicPr>
          <p:nvPr/>
        </p:nvPicPr>
        <p:blipFill>
          <a:blip r:embed="rId3" cstate="print"/>
          <a:srcRect/>
          <a:stretch>
            <a:fillRect/>
          </a:stretch>
        </p:blipFill>
        <p:spPr bwMode="auto">
          <a:xfrm>
            <a:off x="3143240" y="214290"/>
            <a:ext cx="2376488" cy="3384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8675" name="12 - Εικόνα" descr="star_wars.png"/>
          <p:cNvPicPr>
            <a:picLocks noChangeAspect="1"/>
          </p:cNvPicPr>
          <p:nvPr/>
        </p:nvPicPr>
        <p:blipFill>
          <a:blip r:embed="rId4" cstate="print"/>
          <a:srcRect/>
          <a:stretch>
            <a:fillRect/>
          </a:stretch>
        </p:blipFill>
        <p:spPr bwMode="auto">
          <a:xfrm>
            <a:off x="5143504" y="1571612"/>
            <a:ext cx="3789362" cy="23764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http://static5.depositphotos.com/1001108/422/i/950/depositphotos_4222833-Amusement-park.jpg"/>
          <p:cNvPicPr>
            <a:picLocks noChangeAspect="1" noChangeArrowheads="1"/>
          </p:cNvPicPr>
          <p:nvPr/>
        </p:nvPicPr>
        <p:blipFill>
          <a:blip r:embed="rId2" cstate="print"/>
          <a:srcRect l="3539" t="26968" b="14306"/>
          <a:stretch>
            <a:fillRect/>
          </a:stretch>
        </p:blipFill>
        <p:spPr bwMode="auto">
          <a:xfrm>
            <a:off x="0" y="0"/>
            <a:ext cx="9144000" cy="6643710"/>
          </a:xfrm>
          <a:prstGeom prst="rect">
            <a:avLst/>
          </a:prstGeom>
          <a:noFill/>
        </p:spPr>
      </p:pic>
      <p:sp>
        <p:nvSpPr>
          <p:cNvPr id="2" name="Title 1"/>
          <p:cNvSpPr>
            <a:spLocks noGrp="1"/>
          </p:cNvSpPr>
          <p:nvPr>
            <p:ph type="title"/>
          </p:nvPr>
        </p:nvSpPr>
        <p:spPr/>
        <p:txBody>
          <a:bodyPr/>
          <a:lstStyle/>
          <a:p>
            <a:endParaRPr lang="el-GR" dirty="0"/>
          </a:p>
        </p:txBody>
      </p:sp>
      <p:sp>
        <p:nvSpPr>
          <p:cNvPr id="3" name="Content Placeholder 2"/>
          <p:cNvSpPr>
            <a:spLocks noGrp="1"/>
          </p:cNvSpPr>
          <p:nvPr>
            <p:ph idx="1"/>
          </p:nvPr>
        </p:nvSpPr>
        <p:spPr>
          <a:xfrm>
            <a:off x="0" y="0"/>
            <a:ext cx="6786578" cy="3357586"/>
          </a:xfrm>
          <a:solidFill>
            <a:schemeClr val="tx1">
              <a:lumMod val="95000"/>
              <a:lumOff val="5000"/>
            </a:schemeClr>
          </a:solidFill>
        </p:spPr>
        <p:txBody>
          <a:bodyPr>
            <a:normAutofit fontScale="85000" lnSpcReduction="20000"/>
          </a:bodyPr>
          <a:lstStyle/>
          <a:p>
            <a:endParaRPr lang="en-US" dirty="0" smtClean="0"/>
          </a:p>
          <a:p>
            <a:r>
              <a:rPr lang="en-US" dirty="0" smtClean="0">
                <a:solidFill>
                  <a:srgbClr val="FFFFFF"/>
                </a:solidFill>
              </a:rPr>
              <a:t>“A story that unfolds across multiple media platforms with each new text making a distinctive and valuable contribution to the whole”</a:t>
            </a:r>
          </a:p>
          <a:p>
            <a:pPr>
              <a:buNone/>
            </a:pPr>
            <a:endParaRPr lang="en-US" dirty="0" smtClean="0"/>
          </a:p>
          <a:p>
            <a:r>
              <a:rPr lang="en-US" dirty="0" smtClean="0">
                <a:solidFill>
                  <a:srgbClr val="FFFFFF"/>
                </a:solidFill>
              </a:rPr>
              <a:t>“Transmedia storytelling is experienced as an amusement park”</a:t>
            </a:r>
          </a:p>
          <a:p>
            <a:pPr>
              <a:buNone/>
            </a:pPr>
            <a:r>
              <a:rPr lang="en-US" sz="1500" dirty="0" smtClean="0">
                <a:solidFill>
                  <a:srgbClr val="FFFFFF"/>
                </a:solidFill>
              </a:rPr>
              <a:t>Henry Jenkins, (2006) Convergence Culture</a:t>
            </a:r>
            <a:endParaRPr lang="el-GR" sz="1500" dirty="0">
              <a:solidFill>
                <a:srgbClr val="FFFFFF"/>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Θέση περιεχομένου"/>
          <p:cNvGraphicFramePr>
            <a:graphicFrameLocks noGrp="1"/>
          </p:cNvGraphicFramePr>
          <p:nvPr>
            <p:ph idx="1"/>
          </p:nvPr>
        </p:nvGraphicFramePr>
        <p:xfrm>
          <a:off x="0" y="-24"/>
          <a:ext cx="9144000" cy="64294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 Στρογγυλεμένο ορθογώνιο"/>
          <p:cNvSpPr/>
          <p:nvPr/>
        </p:nvSpPr>
        <p:spPr>
          <a:xfrm>
            <a:off x="3357563" y="2571750"/>
            <a:ext cx="2643197" cy="15716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dirty="0"/>
              <a:t>Storytelling</a:t>
            </a:r>
            <a:endParaRPr lang="el-GR" sz="32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n-US" dirty="0" err="1" smtClean="0"/>
              <a:t>Transmedia</a:t>
            </a:r>
            <a:r>
              <a:rPr lang="en-US" dirty="0" smtClean="0"/>
              <a:t> interactive storytelling</a:t>
            </a:r>
            <a:endParaRPr lang="el-GR" dirty="0"/>
          </a:p>
        </p:txBody>
      </p:sp>
      <p:sp>
        <p:nvSpPr>
          <p:cNvPr id="3" name="2 - Θέση περιεχομένου"/>
          <p:cNvSpPr>
            <a:spLocks noGrp="1"/>
          </p:cNvSpPr>
          <p:nvPr>
            <p:ph idx="1"/>
          </p:nvPr>
        </p:nvSpPr>
        <p:spPr>
          <a:xfrm>
            <a:off x="457200" y="1600200"/>
            <a:ext cx="5257808" cy="4525963"/>
          </a:xfrm>
        </p:spPr>
        <p:txBody>
          <a:bodyPr>
            <a:normAutofit fontScale="40000" lnSpcReduction="20000"/>
          </a:bodyPr>
          <a:lstStyle/>
          <a:p>
            <a:endParaRPr lang="en-US" sz="4000" b="1" i="1" dirty="0" smtClean="0"/>
          </a:p>
          <a:p>
            <a:r>
              <a:rPr lang="en-US" sz="5100" b="1" i="1" dirty="0" smtClean="0"/>
              <a:t>Inside</a:t>
            </a:r>
            <a:r>
              <a:rPr lang="en-US" sz="5100" dirty="0" smtClean="0"/>
              <a:t> is a live entertainment experience, blending film and social media</a:t>
            </a:r>
          </a:p>
          <a:p>
            <a:endParaRPr lang="en-US" sz="5100" dirty="0" smtClean="0"/>
          </a:p>
          <a:p>
            <a:r>
              <a:rPr lang="en-US" sz="5100" dirty="0" smtClean="0"/>
              <a:t> Players can </a:t>
            </a:r>
            <a:r>
              <a:rPr lang="en-US" sz="5400" dirty="0" smtClean="0"/>
              <a:t>develop a relationship with the film's protagonist.</a:t>
            </a:r>
            <a:endParaRPr lang="en-US" sz="5100" b="1" i="1" dirty="0" smtClean="0"/>
          </a:p>
          <a:p>
            <a:pPr algn="ctr">
              <a:buNone/>
            </a:pPr>
            <a:r>
              <a:rPr lang="en-US" sz="5100" dirty="0" smtClean="0"/>
              <a:t> </a:t>
            </a:r>
            <a:endParaRPr lang="el-GR" sz="5100" dirty="0" smtClean="0"/>
          </a:p>
          <a:p>
            <a:pPr algn="ctr"/>
            <a:r>
              <a:rPr lang="en-US" sz="5400" dirty="0" smtClean="0"/>
              <a:t>For the first time, a director could not only direct the film's lead character but the audience as well by weaving several elements of social media into the story.</a:t>
            </a:r>
            <a:endParaRPr lang="en-US" sz="5100" dirty="0" smtClean="0"/>
          </a:p>
          <a:p>
            <a:endParaRPr lang="el-GR" sz="2000" dirty="0"/>
          </a:p>
        </p:txBody>
      </p:sp>
      <p:pic>
        <p:nvPicPr>
          <p:cNvPr id="183298" name="Picture 2" descr="https://encrypted-tbn0.gstatic.com/images?q=tbn:ANd9GcTwnJRRlOwm_p2HgyzOXD6ra8jniqgaqp8rg5R-hRWiUxNXI-Qf"/>
          <p:cNvPicPr>
            <a:picLocks noChangeAspect="1" noChangeArrowheads="1"/>
          </p:cNvPicPr>
          <p:nvPr/>
        </p:nvPicPr>
        <p:blipFill>
          <a:blip r:embed="rId2" cstate="print"/>
          <a:srcRect/>
          <a:stretch>
            <a:fillRect/>
          </a:stretch>
        </p:blipFill>
        <p:spPr bwMode="auto">
          <a:xfrm>
            <a:off x="5857884" y="2071678"/>
            <a:ext cx="2905028" cy="4310178"/>
          </a:xfrm>
          <a:prstGeom prst="rect">
            <a:avLst/>
          </a:prstGeom>
          <a:noFill/>
        </p:spPr>
      </p:pic>
      <p:sp>
        <p:nvSpPr>
          <p:cNvPr id="5" name="Rectangle 4"/>
          <p:cNvSpPr/>
          <p:nvPr/>
        </p:nvSpPr>
        <p:spPr>
          <a:xfrm>
            <a:off x="6072198" y="1142984"/>
            <a:ext cx="2571768" cy="800219"/>
          </a:xfrm>
          <a:prstGeom prst="rect">
            <a:avLst/>
          </a:prstGeom>
        </p:spPr>
        <p:txBody>
          <a:bodyPr wrap="square">
            <a:spAutoFit/>
          </a:bodyPr>
          <a:lstStyle/>
          <a:p>
            <a:pPr>
              <a:buNone/>
            </a:pPr>
            <a:endParaRPr lang="en-US" dirty="0" smtClean="0"/>
          </a:p>
          <a:p>
            <a:r>
              <a:rPr lang="en-US" sz="1400" dirty="0" smtClean="0">
                <a:hlinkClick r:id="rId3"/>
              </a:rPr>
              <a:t>http://showcase.noagencyname.com/INSIDE/media/</a:t>
            </a:r>
            <a:endParaRPr lang="en-US" sz="1400" dirty="0" smtClean="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Τίτλος"/>
          <p:cNvSpPr>
            <a:spLocks noGrp="1"/>
          </p:cNvSpPr>
          <p:nvPr>
            <p:ph type="title"/>
          </p:nvPr>
        </p:nvSpPr>
        <p:spPr/>
        <p:txBody>
          <a:bodyPr/>
          <a:lstStyle/>
          <a:p>
            <a:r>
              <a:rPr lang="en-US" dirty="0" smtClean="0"/>
              <a:t>References</a:t>
            </a:r>
            <a:endParaRPr lang="el-GR" dirty="0" smtClean="0"/>
          </a:p>
        </p:txBody>
      </p:sp>
      <p:sp>
        <p:nvSpPr>
          <p:cNvPr id="3" name="2 - Θέση περιεχομένου"/>
          <p:cNvSpPr>
            <a:spLocks noGrp="1"/>
          </p:cNvSpPr>
          <p:nvPr>
            <p:ph idx="1"/>
          </p:nvPr>
        </p:nvSpPr>
        <p:spPr/>
        <p:txBody>
          <a:bodyPr>
            <a:normAutofit lnSpcReduction="10000"/>
          </a:bodyPr>
          <a:lstStyle/>
          <a:p>
            <a:pPr marL="273050" indent="-273050">
              <a:spcBef>
                <a:spcPts val="575"/>
              </a:spcBef>
              <a:buFont typeface="Wingdings 2" pitchFamily="18" charset="2"/>
              <a:buChar char=""/>
            </a:pPr>
            <a:r>
              <a:rPr lang="en-US" sz="1400" dirty="0" smtClean="0">
                <a:latin typeface="+mj-lt"/>
              </a:rPr>
              <a:t>Jenkins,Henry, (2006) Convergence culture </a:t>
            </a:r>
            <a:r>
              <a:rPr lang="en-US" sz="1400" i="1" dirty="0" smtClean="0">
                <a:latin typeface="+mj-lt"/>
              </a:rPr>
              <a:t>where old and new media collide, </a:t>
            </a:r>
            <a:r>
              <a:rPr lang="en-US" sz="1400" dirty="0" smtClean="0">
                <a:latin typeface="+mj-lt"/>
              </a:rPr>
              <a:t>New York University Press</a:t>
            </a:r>
          </a:p>
          <a:p>
            <a:pPr marL="273050" indent="-273050">
              <a:spcBef>
                <a:spcPts val="575"/>
              </a:spcBef>
              <a:buFont typeface="Wingdings 2" pitchFamily="18" charset="2"/>
              <a:buChar char=""/>
            </a:pPr>
            <a:r>
              <a:rPr lang="en-US" sz="1400" dirty="0" smtClean="0">
                <a:latin typeface="+mj-lt"/>
              </a:rPr>
              <a:t>Handler Miller, Carolyn (2004) Digital Storytelling, Elsevier</a:t>
            </a:r>
            <a:endParaRPr lang="el-GR" sz="1400" dirty="0" smtClean="0">
              <a:latin typeface="+mj-lt"/>
            </a:endParaRPr>
          </a:p>
          <a:p>
            <a:pPr marL="273050" indent="-273050">
              <a:spcBef>
                <a:spcPts val="575"/>
              </a:spcBef>
              <a:buFont typeface="Wingdings 2" pitchFamily="18" charset="2"/>
              <a:buChar char=""/>
            </a:pPr>
            <a:r>
              <a:rPr lang="en-US" sz="1400" dirty="0" smtClean="0">
                <a:solidFill>
                  <a:srgbClr val="0D0D0D"/>
                </a:solidFill>
                <a:latin typeface="+mj-lt"/>
              </a:rPr>
              <a:t>Chen-Chung Liu, Kuo-Ping Liu, </a:t>
            </a:r>
            <a:r>
              <a:rPr lang="en-US" sz="1400" i="1" dirty="0" smtClean="0">
                <a:solidFill>
                  <a:srgbClr val="0D0D0D"/>
                </a:solidFill>
                <a:latin typeface="+mj-lt"/>
              </a:rPr>
              <a:t>Collaborative storytelling with linear and non linear approaches</a:t>
            </a:r>
            <a:r>
              <a:rPr lang="en-US" sz="1400" dirty="0" smtClean="0">
                <a:solidFill>
                  <a:srgbClr val="0D0D0D"/>
                </a:solidFill>
                <a:latin typeface="+mj-lt"/>
              </a:rPr>
              <a:t>, Procedia - Social and Behavioral Sciences, Innovation and Creativity in Education, Vol.2, Issue 2, Pages 4787-4792(2010) </a:t>
            </a:r>
            <a:endParaRPr lang="el-GR" sz="1400" dirty="0" smtClean="0">
              <a:solidFill>
                <a:srgbClr val="0D0D0D"/>
              </a:solidFill>
              <a:latin typeface="+mj-lt"/>
            </a:endParaRPr>
          </a:p>
          <a:p>
            <a:pPr marL="273050" indent="-273050">
              <a:spcBef>
                <a:spcPts val="575"/>
              </a:spcBef>
              <a:buFont typeface="Wingdings 2" pitchFamily="18" charset="2"/>
              <a:buChar char=""/>
            </a:pPr>
            <a:r>
              <a:rPr lang="en-US" sz="1400" dirty="0" smtClean="0">
                <a:latin typeface="+mj-lt"/>
              </a:rPr>
              <a:t>Ryan</a:t>
            </a:r>
            <a:r>
              <a:rPr lang="el-GR" sz="1400" dirty="0" smtClean="0">
                <a:latin typeface="+mj-lt"/>
              </a:rPr>
              <a:t>, </a:t>
            </a:r>
            <a:r>
              <a:rPr lang="en-US" sz="1400" dirty="0" smtClean="0">
                <a:latin typeface="+mj-lt"/>
              </a:rPr>
              <a:t>Marie-Laure</a:t>
            </a:r>
            <a:r>
              <a:rPr lang="el-GR" sz="1400" dirty="0" smtClean="0">
                <a:latin typeface="+mj-lt"/>
              </a:rPr>
              <a:t> ( 2002) </a:t>
            </a:r>
            <a:r>
              <a:rPr lang="en-US" sz="1400" dirty="0" smtClean="0">
                <a:latin typeface="+mj-lt"/>
              </a:rPr>
              <a:t>Beyond Myth and Metaphor: Narrative in Digital Media</a:t>
            </a:r>
            <a:r>
              <a:rPr lang="el-GR" sz="1400" dirty="0" smtClean="0">
                <a:latin typeface="+mj-lt"/>
              </a:rPr>
              <a:t>,</a:t>
            </a:r>
            <a:r>
              <a:rPr lang="en-US" sz="1400" dirty="0" smtClean="0">
                <a:latin typeface="+mj-lt"/>
              </a:rPr>
              <a:t>Poetics Today,23:3, pp 581-609</a:t>
            </a:r>
          </a:p>
          <a:p>
            <a:pPr marL="273050" indent="-273050"/>
            <a:r>
              <a:rPr lang="el-GR" sz="1400" dirty="0" smtClean="0">
                <a:latin typeface="+mj-lt"/>
              </a:rPr>
              <a:t>Ulrike Spierlin</a:t>
            </a:r>
            <a:r>
              <a:rPr lang="en-US" sz="1400" dirty="0" smtClean="0">
                <a:latin typeface="+mj-lt"/>
              </a:rPr>
              <a:t>g,</a:t>
            </a:r>
            <a:r>
              <a:rPr lang="el-GR" sz="1400" dirty="0" smtClean="0">
                <a:latin typeface="+mj-lt"/>
              </a:rPr>
              <a:t> Nicolas Szila</a:t>
            </a:r>
            <a:r>
              <a:rPr lang="en-US" sz="1400" dirty="0" err="1" smtClean="0">
                <a:latin typeface="+mj-lt"/>
              </a:rPr>
              <a:t>s,eds</a:t>
            </a:r>
            <a:r>
              <a:rPr lang="en-US" sz="1400" dirty="0" smtClean="0">
                <a:latin typeface="+mj-lt"/>
              </a:rPr>
              <a:t> (</a:t>
            </a:r>
            <a:r>
              <a:rPr lang="el-GR" sz="1400" dirty="0" smtClean="0">
                <a:latin typeface="+mj-lt"/>
              </a:rPr>
              <a:t>2008)</a:t>
            </a:r>
            <a:r>
              <a:rPr lang="en-US" sz="1400" dirty="0" smtClean="0">
                <a:latin typeface="+mj-lt"/>
              </a:rPr>
              <a:t> </a:t>
            </a:r>
            <a:r>
              <a:rPr lang="el-GR" sz="1400" dirty="0" err="1" smtClean="0">
                <a:latin typeface="+mj-lt"/>
              </a:rPr>
              <a:t>Interactive</a:t>
            </a:r>
            <a:r>
              <a:rPr lang="el-GR" sz="1400" dirty="0" smtClean="0">
                <a:latin typeface="+mj-lt"/>
              </a:rPr>
              <a:t> </a:t>
            </a:r>
            <a:r>
              <a:rPr lang="el-GR" sz="1400" dirty="0" err="1" smtClean="0">
                <a:latin typeface="+mj-lt"/>
              </a:rPr>
              <a:t>Storytelling</a:t>
            </a:r>
            <a:r>
              <a:rPr lang="el-GR" sz="1400" dirty="0" smtClean="0">
                <a:latin typeface="+mj-lt"/>
              </a:rPr>
              <a:t>, </a:t>
            </a:r>
            <a:r>
              <a:rPr lang="el-GR" sz="1400" dirty="0" err="1" smtClean="0">
                <a:latin typeface="+mj-lt"/>
              </a:rPr>
              <a:t>First</a:t>
            </a:r>
            <a:r>
              <a:rPr lang="el-GR" sz="1400" dirty="0" smtClean="0">
                <a:latin typeface="+mj-lt"/>
              </a:rPr>
              <a:t> </a:t>
            </a:r>
            <a:r>
              <a:rPr lang="el-GR" sz="1400" dirty="0" err="1" smtClean="0">
                <a:latin typeface="+mj-lt"/>
              </a:rPr>
              <a:t>Joint</a:t>
            </a:r>
            <a:r>
              <a:rPr lang="el-GR" sz="1400" dirty="0" smtClean="0">
                <a:latin typeface="+mj-lt"/>
              </a:rPr>
              <a:t> </a:t>
            </a:r>
            <a:r>
              <a:rPr lang="el-GR" sz="1400" dirty="0" err="1" smtClean="0">
                <a:latin typeface="+mj-lt"/>
              </a:rPr>
              <a:t>International</a:t>
            </a:r>
            <a:r>
              <a:rPr lang="el-GR" sz="1400" dirty="0" smtClean="0">
                <a:latin typeface="+mj-lt"/>
              </a:rPr>
              <a:t> </a:t>
            </a:r>
            <a:r>
              <a:rPr lang="el-GR" sz="1400" dirty="0" err="1" smtClean="0">
                <a:latin typeface="+mj-lt"/>
              </a:rPr>
              <a:t>Conference</a:t>
            </a:r>
            <a:r>
              <a:rPr lang="el-GR" sz="1400" dirty="0" smtClean="0">
                <a:latin typeface="+mj-lt"/>
              </a:rPr>
              <a:t> </a:t>
            </a:r>
            <a:r>
              <a:rPr lang="el-GR" sz="1400" dirty="0" err="1" smtClean="0">
                <a:latin typeface="+mj-lt"/>
              </a:rPr>
              <a:t>on</a:t>
            </a:r>
            <a:r>
              <a:rPr lang="el-GR" sz="1400" dirty="0" smtClean="0">
                <a:latin typeface="+mj-lt"/>
              </a:rPr>
              <a:t> </a:t>
            </a:r>
            <a:r>
              <a:rPr lang="el-GR" sz="1400" dirty="0" err="1" smtClean="0">
                <a:latin typeface="+mj-lt"/>
              </a:rPr>
              <a:t>Interactive</a:t>
            </a:r>
            <a:r>
              <a:rPr lang="el-GR" sz="1400" dirty="0" smtClean="0">
                <a:latin typeface="+mj-lt"/>
              </a:rPr>
              <a:t> </a:t>
            </a:r>
            <a:r>
              <a:rPr lang="el-GR" sz="1400" dirty="0" err="1" smtClean="0">
                <a:latin typeface="+mj-lt"/>
              </a:rPr>
              <a:t>Digital</a:t>
            </a:r>
            <a:r>
              <a:rPr lang="el-GR" sz="1400" dirty="0" smtClean="0">
                <a:latin typeface="+mj-lt"/>
              </a:rPr>
              <a:t> </a:t>
            </a:r>
            <a:r>
              <a:rPr lang="el-GR" sz="1400" dirty="0" err="1" smtClean="0">
                <a:latin typeface="+mj-lt"/>
              </a:rPr>
              <a:t>Storytelling</a:t>
            </a:r>
            <a:r>
              <a:rPr lang="el-GR" sz="1400" dirty="0" smtClean="0">
                <a:latin typeface="+mj-lt"/>
              </a:rPr>
              <a:t>, ICIDS 2008 </a:t>
            </a:r>
            <a:r>
              <a:rPr lang="el-GR" sz="1400" dirty="0" err="1" smtClean="0">
                <a:latin typeface="+mj-lt"/>
              </a:rPr>
              <a:t>Erfurt</a:t>
            </a:r>
            <a:r>
              <a:rPr lang="el-GR" sz="1400" dirty="0" smtClean="0">
                <a:latin typeface="+mj-lt"/>
              </a:rPr>
              <a:t>, </a:t>
            </a:r>
            <a:r>
              <a:rPr lang="el-GR" sz="1400" dirty="0" err="1" smtClean="0">
                <a:latin typeface="+mj-lt"/>
              </a:rPr>
              <a:t>Germany</a:t>
            </a:r>
            <a:r>
              <a:rPr lang="el-GR" sz="1400" dirty="0" smtClean="0">
                <a:latin typeface="+mj-lt"/>
              </a:rPr>
              <a:t>, </a:t>
            </a:r>
            <a:r>
              <a:rPr lang="el-GR" sz="1400" dirty="0" err="1" smtClean="0">
                <a:latin typeface="+mj-lt"/>
              </a:rPr>
              <a:t>November</a:t>
            </a:r>
            <a:r>
              <a:rPr lang="el-GR" sz="1400" dirty="0" smtClean="0">
                <a:latin typeface="+mj-lt"/>
              </a:rPr>
              <a:t> 26-29, </a:t>
            </a:r>
            <a:r>
              <a:rPr lang="el-GR" sz="1400" dirty="0" err="1" smtClean="0">
                <a:latin typeface="+mj-lt"/>
              </a:rPr>
              <a:t>Proceedings</a:t>
            </a:r>
            <a:endParaRPr lang="el-GR" sz="1400" dirty="0" smtClean="0">
              <a:latin typeface="+mj-lt"/>
            </a:endParaRPr>
          </a:p>
          <a:p>
            <a:pPr marL="273050" indent="-273050"/>
            <a:r>
              <a:rPr lang="el-GR" sz="1400" dirty="0" err="1" smtClean="0">
                <a:latin typeface="+mj-lt"/>
              </a:rPr>
              <a:t>Ido</a:t>
            </a:r>
            <a:r>
              <a:rPr lang="el-GR" sz="1400" dirty="0" smtClean="0">
                <a:latin typeface="+mj-lt"/>
              </a:rPr>
              <a:t> A. </a:t>
            </a:r>
            <a:r>
              <a:rPr lang="el-GR" sz="1400" dirty="0" err="1" smtClean="0">
                <a:latin typeface="+mj-lt"/>
              </a:rPr>
              <a:t>Iurgel</a:t>
            </a:r>
            <a:r>
              <a:rPr lang="en-US" sz="1400" dirty="0" smtClean="0">
                <a:latin typeface="+mj-lt"/>
              </a:rPr>
              <a:t>l</a:t>
            </a:r>
            <a:r>
              <a:rPr lang="el-GR" sz="1400" dirty="0" smtClean="0">
                <a:latin typeface="+mj-lt"/>
              </a:rPr>
              <a:t>, </a:t>
            </a:r>
            <a:r>
              <a:rPr lang="el-GR" sz="1400" dirty="0" err="1" smtClean="0">
                <a:latin typeface="+mj-lt"/>
              </a:rPr>
              <a:t>Nelson</a:t>
            </a:r>
            <a:r>
              <a:rPr lang="el-GR" sz="1400" dirty="0" smtClean="0">
                <a:latin typeface="+mj-lt"/>
              </a:rPr>
              <a:t> </a:t>
            </a:r>
            <a:r>
              <a:rPr lang="el-GR" sz="1400" dirty="0" err="1" smtClean="0">
                <a:latin typeface="+mj-lt"/>
              </a:rPr>
              <a:t>Zagalo</a:t>
            </a:r>
            <a:r>
              <a:rPr lang="en-US" sz="1400" dirty="0" smtClean="0">
                <a:latin typeface="+mj-lt"/>
              </a:rPr>
              <a:t>, </a:t>
            </a:r>
            <a:r>
              <a:rPr lang="el-GR" sz="1400" dirty="0" err="1" smtClean="0">
                <a:latin typeface="+mj-lt"/>
              </a:rPr>
              <a:t>Paolo</a:t>
            </a:r>
            <a:r>
              <a:rPr lang="el-GR" sz="1400" dirty="0" smtClean="0">
                <a:latin typeface="+mj-lt"/>
              </a:rPr>
              <a:t> </a:t>
            </a:r>
            <a:r>
              <a:rPr lang="el-GR" sz="1400" dirty="0" err="1" smtClean="0">
                <a:latin typeface="+mj-lt"/>
              </a:rPr>
              <a:t>Pett</a:t>
            </a:r>
            <a:r>
              <a:rPr lang="en-US" sz="1400" dirty="0" smtClean="0">
                <a:latin typeface="+mj-lt"/>
              </a:rPr>
              <a:t>a, eds.(2009) </a:t>
            </a:r>
            <a:r>
              <a:rPr lang="el-GR" sz="1400" dirty="0" err="1" smtClean="0">
                <a:latin typeface="+mj-lt"/>
              </a:rPr>
              <a:t>Interactive</a:t>
            </a:r>
            <a:r>
              <a:rPr lang="el-GR" sz="1400" dirty="0" smtClean="0">
                <a:latin typeface="+mj-lt"/>
              </a:rPr>
              <a:t> </a:t>
            </a:r>
            <a:r>
              <a:rPr lang="el-GR" sz="1400" dirty="0" err="1" smtClean="0">
                <a:latin typeface="+mj-lt"/>
              </a:rPr>
              <a:t>Storytelling</a:t>
            </a:r>
            <a:r>
              <a:rPr lang="el-GR" sz="1400" dirty="0" smtClean="0">
                <a:latin typeface="+mj-lt"/>
              </a:rPr>
              <a:t/>
            </a:r>
            <a:br>
              <a:rPr lang="el-GR" sz="1400" dirty="0" smtClean="0">
                <a:latin typeface="+mj-lt"/>
              </a:rPr>
            </a:br>
            <a:r>
              <a:rPr lang="el-GR" sz="1400" dirty="0" err="1" smtClean="0">
                <a:latin typeface="+mj-lt"/>
              </a:rPr>
              <a:t>Second</a:t>
            </a:r>
            <a:r>
              <a:rPr lang="el-GR" sz="1400" dirty="0" smtClean="0">
                <a:latin typeface="+mj-lt"/>
              </a:rPr>
              <a:t> </a:t>
            </a:r>
            <a:r>
              <a:rPr lang="el-GR" sz="1400" dirty="0" err="1" smtClean="0">
                <a:latin typeface="+mj-lt"/>
              </a:rPr>
              <a:t>Joint</a:t>
            </a:r>
            <a:r>
              <a:rPr lang="el-GR" sz="1400" dirty="0" smtClean="0">
                <a:latin typeface="+mj-lt"/>
              </a:rPr>
              <a:t> </a:t>
            </a:r>
            <a:r>
              <a:rPr lang="el-GR" sz="1400" dirty="0" err="1" smtClean="0">
                <a:latin typeface="+mj-lt"/>
              </a:rPr>
              <a:t>International</a:t>
            </a:r>
            <a:r>
              <a:rPr lang="el-GR" sz="1400" dirty="0" smtClean="0">
                <a:latin typeface="+mj-lt"/>
              </a:rPr>
              <a:t> </a:t>
            </a:r>
            <a:r>
              <a:rPr lang="el-GR" sz="1400" dirty="0" err="1" smtClean="0">
                <a:latin typeface="+mj-lt"/>
              </a:rPr>
              <a:t>Conference</a:t>
            </a:r>
            <a:r>
              <a:rPr lang="el-GR" sz="1400" dirty="0" smtClean="0">
                <a:latin typeface="+mj-lt"/>
              </a:rPr>
              <a:t> </a:t>
            </a:r>
            <a:r>
              <a:rPr lang="el-GR" sz="1400" dirty="0" err="1" smtClean="0">
                <a:latin typeface="+mj-lt"/>
              </a:rPr>
              <a:t>on</a:t>
            </a:r>
            <a:r>
              <a:rPr lang="el-GR" sz="1400" dirty="0" smtClean="0">
                <a:latin typeface="+mj-lt"/>
              </a:rPr>
              <a:t> </a:t>
            </a:r>
            <a:r>
              <a:rPr lang="el-GR" sz="1400" dirty="0" err="1" smtClean="0">
                <a:latin typeface="+mj-lt"/>
              </a:rPr>
              <a:t>Interactive</a:t>
            </a:r>
            <a:r>
              <a:rPr lang="el-GR" sz="1400" dirty="0" smtClean="0">
                <a:latin typeface="+mj-lt"/>
              </a:rPr>
              <a:t> </a:t>
            </a:r>
            <a:r>
              <a:rPr lang="el-GR" sz="1400" dirty="0" err="1" smtClean="0">
                <a:latin typeface="+mj-lt"/>
              </a:rPr>
              <a:t>Digital</a:t>
            </a:r>
            <a:r>
              <a:rPr lang="el-GR" sz="1400" dirty="0" smtClean="0">
                <a:latin typeface="+mj-lt"/>
              </a:rPr>
              <a:t> </a:t>
            </a:r>
            <a:r>
              <a:rPr lang="el-GR" sz="1400" dirty="0" err="1" smtClean="0">
                <a:latin typeface="+mj-lt"/>
              </a:rPr>
              <a:t>Storytelling</a:t>
            </a:r>
            <a:r>
              <a:rPr lang="el-GR" sz="1400" dirty="0" smtClean="0">
                <a:latin typeface="+mj-lt"/>
              </a:rPr>
              <a:t>, ICIDS 2009, </a:t>
            </a:r>
            <a:r>
              <a:rPr lang="el-GR" sz="1400" dirty="0" err="1" smtClean="0">
                <a:latin typeface="+mj-lt"/>
              </a:rPr>
              <a:t>Guimarães</a:t>
            </a:r>
            <a:r>
              <a:rPr lang="el-GR" sz="1400" dirty="0" smtClean="0">
                <a:latin typeface="+mj-lt"/>
              </a:rPr>
              <a:t>, </a:t>
            </a:r>
            <a:r>
              <a:rPr lang="el-GR" sz="1400" dirty="0" err="1" smtClean="0">
                <a:latin typeface="+mj-lt"/>
              </a:rPr>
              <a:t>Portugal</a:t>
            </a:r>
            <a:r>
              <a:rPr lang="el-GR" sz="1400" dirty="0" smtClean="0">
                <a:latin typeface="+mj-lt"/>
              </a:rPr>
              <a:t>, </a:t>
            </a:r>
            <a:r>
              <a:rPr lang="el-GR" sz="1400" dirty="0" err="1" smtClean="0">
                <a:latin typeface="+mj-lt"/>
              </a:rPr>
              <a:t>December</a:t>
            </a:r>
            <a:r>
              <a:rPr lang="el-GR" sz="1400" dirty="0" smtClean="0">
                <a:latin typeface="+mj-lt"/>
              </a:rPr>
              <a:t> 9-11, 2009. </a:t>
            </a:r>
            <a:r>
              <a:rPr lang="el-GR" sz="1400" dirty="0" err="1" smtClean="0">
                <a:latin typeface="+mj-lt"/>
              </a:rPr>
              <a:t>Proceedings</a:t>
            </a:r>
            <a:endParaRPr lang="el-GR" sz="1400" dirty="0" smtClean="0">
              <a:latin typeface="+mj-lt"/>
            </a:endParaRPr>
          </a:p>
          <a:p>
            <a:pPr marL="273050" indent="-273050"/>
            <a:r>
              <a:rPr lang="el-GR" sz="1400" dirty="0" err="1" smtClean="0">
                <a:latin typeface="+mj-lt"/>
              </a:rPr>
              <a:t>Ruth</a:t>
            </a:r>
            <a:r>
              <a:rPr lang="el-GR" sz="1400" dirty="0" smtClean="0">
                <a:latin typeface="+mj-lt"/>
              </a:rPr>
              <a:t> </a:t>
            </a:r>
            <a:r>
              <a:rPr lang="el-GR" sz="1400" dirty="0" err="1" smtClean="0">
                <a:latin typeface="+mj-lt"/>
              </a:rPr>
              <a:t>Aylet</a:t>
            </a:r>
            <a:r>
              <a:rPr lang="en-US" sz="1400" dirty="0" smtClean="0">
                <a:latin typeface="+mj-lt"/>
              </a:rPr>
              <a:t>t</a:t>
            </a:r>
            <a:r>
              <a:rPr lang="el-GR" sz="1400" dirty="0" smtClean="0">
                <a:latin typeface="+mj-lt"/>
              </a:rPr>
              <a:t>, </a:t>
            </a:r>
            <a:r>
              <a:rPr lang="el-GR" sz="1400" dirty="0" err="1" smtClean="0">
                <a:latin typeface="+mj-lt"/>
              </a:rPr>
              <a:t>Mei</a:t>
            </a:r>
            <a:r>
              <a:rPr lang="el-GR" sz="1400" dirty="0" smtClean="0">
                <a:latin typeface="+mj-lt"/>
              </a:rPr>
              <a:t> </a:t>
            </a:r>
            <a:r>
              <a:rPr lang="el-GR" sz="1400" dirty="0" err="1" smtClean="0">
                <a:latin typeface="+mj-lt"/>
              </a:rPr>
              <a:t>Yii</a:t>
            </a:r>
            <a:r>
              <a:rPr lang="el-GR" sz="1400" dirty="0" smtClean="0">
                <a:latin typeface="+mj-lt"/>
              </a:rPr>
              <a:t> Li</a:t>
            </a:r>
            <a:r>
              <a:rPr lang="en-US" sz="1400" dirty="0" smtClean="0">
                <a:latin typeface="+mj-lt"/>
              </a:rPr>
              <a:t>m</a:t>
            </a:r>
            <a:r>
              <a:rPr lang="el-GR" sz="1400" dirty="0" smtClean="0">
                <a:latin typeface="+mj-lt"/>
              </a:rPr>
              <a:t>, </a:t>
            </a:r>
            <a:r>
              <a:rPr lang="el-GR" sz="1400" dirty="0" err="1" smtClean="0">
                <a:latin typeface="+mj-lt"/>
              </a:rPr>
              <a:t>Sandy</a:t>
            </a:r>
            <a:r>
              <a:rPr lang="el-GR" sz="1400" dirty="0" smtClean="0">
                <a:latin typeface="+mj-lt"/>
              </a:rPr>
              <a:t> </a:t>
            </a:r>
            <a:r>
              <a:rPr lang="el-GR" sz="1400" dirty="0" err="1" smtClean="0">
                <a:latin typeface="+mj-lt"/>
              </a:rPr>
              <a:t>Louchar</a:t>
            </a:r>
            <a:r>
              <a:rPr lang="en-US" sz="1400" dirty="0" smtClean="0">
                <a:latin typeface="+mj-lt"/>
              </a:rPr>
              <a:t>t</a:t>
            </a:r>
            <a:r>
              <a:rPr lang="el-GR" sz="1400" dirty="0" smtClean="0">
                <a:latin typeface="+mj-lt"/>
              </a:rPr>
              <a:t>, </a:t>
            </a:r>
            <a:r>
              <a:rPr lang="el-GR" sz="1400" dirty="0" err="1" smtClean="0">
                <a:latin typeface="+mj-lt"/>
              </a:rPr>
              <a:t>Paolo</a:t>
            </a:r>
            <a:r>
              <a:rPr lang="el-GR" sz="1400" dirty="0" smtClean="0">
                <a:latin typeface="+mj-lt"/>
              </a:rPr>
              <a:t> </a:t>
            </a:r>
            <a:r>
              <a:rPr lang="el-GR" sz="1400" dirty="0" err="1" smtClean="0">
                <a:latin typeface="+mj-lt"/>
              </a:rPr>
              <a:t>Pett</a:t>
            </a:r>
            <a:r>
              <a:rPr lang="en-US" sz="1400" dirty="0" smtClean="0">
                <a:latin typeface="+mj-lt"/>
              </a:rPr>
              <a:t>a</a:t>
            </a:r>
            <a:r>
              <a:rPr lang="el-GR" sz="1400" dirty="0" smtClean="0">
                <a:latin typeface="+mj-lt"/>
              </a:rPr>
              <a:t> </a:t>
            </a:r>
            <a:r>
              <a:rPr lang="el-GR" sz="1400" dirty="0" err="1" smtClean="0">
                <a:latin typeface="+mj-lt"/>
              </a:rPr>
              <a:t>and</a:t>
            </a:r>
            <a:r>
              <a:rPr lang="el-GR" sz="1400" dirty="0" smtClean="0">
                <a:latin typeface="+mj-lt"/>
              </a:rPr>
              <a:t> </a:t>
            </a:r>
            <a:r>
              <a:rPr lang="el-GR" sz="1400" dirty="0" err="1" smtClean="0">
                <a:latin typeface="+mj-lt"/>
              </a:rPr>
              <a:t>Mark</a:t>
            </a:r>
            <a:r>
              <a:rPr lang="el-GR" sz="1400" dirty="0" smtClean="0">
                <a:latin typeface="+mj-lt"/>
              </a:rPr>
              <a:t> </a:t>
            </a:r>
            <a:r>
              <a:rPr lang="el-GR" sz="1400" dirty="0" err="1" smtClean="0">
                <a:latin typeface="+mj-lt"/>
              </a:rPr>
              <a:t>Ried</a:t>
            </a:r>
            <a:r>
              <a:rPr lang="en-US" sz="1400" dirty="0" smtClean="0">
                <a:latin typeface="+mj-lt"/>
              </a:rPr>
              <a:t>l</a:t>
            </a:r>
            <a:r>
              <a:rPr lang="el-GR" sz="1400" dirty="0" smtClean="0">
                <a:latin typeface="+mj-lt"/>
              </a:rPr>
              <a:t>, </a:t>
            </a:r>
            <a:r>
              <a:rPr lang="el-GR" sz="1400" dirty="0" err="1" smtClean="0">
                <a:latin typeface="+mj-lt"/>
              </a:rPr>
              <a:t>eds</a:t>
            </a:r>
            <a:r>
              <a:rPr lang="el-GR" sz="1400" dirty="0" smtClean="0">
                <a:latin typeface="+mj-lt"/>
              </a:rPr>
              <a:t>. (2010) </a:t>
            </a:r>
            <a:r>
              <a:rPr lang="el-GR" sz="1400" dirty="0" err="1" smtClean="0">
                <a:latin typeface="+mj-lt"/>
              </a:rPr>
              <a:t>Interactive</a:t>
            </a:r>
            <a:r>
              <a:rPr lang="el-GR" sz="1400" dirty="0" smtClean="0">
                <a:latin typeface="+mj-lt"/>
              </a:rPr>
              <a:t> </a:t>
            </a:r>
            <a:r>
              <a:rPr lang="el-GR" sz="1400" dirty="0" err="1" smtClean="0">
                <a:latin typeface="+mj-lt"/>
              </a:rPr>
              <a:t>Storytelling</a:t>
            </a:r>
            <a:r>
              <a:rPr lang="el-GR" sz="1400" dirty="0" smtClean="0">
                <a:latin typeface="+mj-lt"/>
              </a:rPr>
              <a:t>, </a:t>
            </a:r>
            <a:r>
              <a:rPr lang="el-GR" sz="1400" dirty="0" err="1" smtClean="0">
                <a:latin typeface="+mj-lt"/>
              </a:rPr>
              <a:t>Third</a:t>
            </a:r>
            <a:r>
              <a:rPr lang="el-GR" sz="1400" dirty="0" smtClean="0">
                <a:latin typeface="+mj-lt"/>
              </a:rPr>
              <a:t> </a:t>
            </a:r>
            <a:r>
              <a:rPr lang="el-GR" sz="1400" dirty="0" err="1" smtClean="0">
                <a:latin typeface="+mj-lt"/>
              </a:rPr>
              <a:t>Joint</a:t>
            </a:r>
            <a:r>
              <a:rPr lang="el-GR" sz="1400" dirty="0" smtClean="0">
                <a:latin typeface="+mj-lt"/>
              </a:rPr>
              <a:t> </a:t>
            </a:r>
            <a:r>
              <a:rPr lang="el-GR" sz="1400" dirty="0" err="1" smtClean="0">
                <a:latin typeface="+mj-lt"/>
              </a:rPr>
              <a:t>Conference</a:t>
            </a:r>
            <a:r>
              <a:rPr lang="el-GR" sz="1400" dirty="0" smtClean="0">
                <a:latin typeface="+mj-lt"/>
              </a:rPr>
              <a:t> </a:t>
            </a:r>
            <a:r>
              <a:rPr lang="el-GR" sz="1400" dirty="0" err="1" smtClean="0">
                <a:latin typeface="+mj-lt"/>
              </a:rPr>
              <a:t>on</a:t>
            </a:r>
            <a:r>
              <a:rPr lang="el-GR" sz="1400" dirty="0" smtClean="0">
                <a:latin typeface="+mj-lt"/>
              </a:rPr>
              <a:t> </a:t>
            </a:r>
            <a:r>
              <a:rPr lang="el-GR" sz="1400" dirty="0" err="1" smtClean="0">
                <a:latin typeface="+mj-lt"/>
              </a:rPr>
              <a:t>Interactive</a:t>
            </a:r>
            <a:r>
              <a:rPr lang="el-GR" sz="1400" dirty="0" smtClean="0">
                <a:latin typeface="+mj-lt"/>
              </a:rPr>
              <a:t> </a:t>
            </a:r>
            <a:r>
              <a:rPr lang="el-GR" sz="1400" dirty="0" err="1" smtClean="0">
                <a:latin typeface="+mj-lt"/>
              </a:rPr>
              <a:t>Digital</a:t>
            </a:r>
            <a:r>
              <a:rPr lang="el-GR" sz="1400" dirty="0" smtClean="0">
                <a:latin typeface="+mj-lt"/>
              </a:rPr>
              <a:t> </a:t>
            </a:r>
            <a:r>
              <a:rPr lang="el-GR" sz="1400" dirty="0" err="1" smtClean="0">
                <a:latin typeface="+mj-lt"/>
              </a:rPr>
              <a:t>Storytelling</a:t>
            </a:r>
            <a:r>
              <a:rPr lang="el-GR" sz="1400" dirty="0" smtClean="0">
                <a:latin typeface="+mj-lt"/>
              </a:rPr>
              <a:t>, ICIDS 2010, </a:t>
            </a:r>
            <a:r>
              <a:rPr lang="el-GR" sz="1400" dirty="0" err="1" smtClean="0">
                <a:latin typeface="+mj-lt"/>
              </a:rPr>
              <a:t>Edinburgh</a:t>
            </a:r>
            <a:r>
              <a:rPr lang="el-GR" sz="1400" dirty="0" smtClean="0">
                <a:latin typeface="+mj-lt"/>
              </a:rPr>
              <a:t>, UK, </a:t>
            </a:r>
            <a:r>
              <a:rPr lang="el-GR" sz="1400" dirty="0" err="1" smtClean="0">
                <a:latin typeface="+mj-lt"/>
              </a:rPr>
              <a:t>November</a:t>
            </a:r>
            <a:r>
              <a:rPr lang="el-GR" sz="1400" dirty="0" smtClean="0">
                <a:latin typeface="+mj-lt"/>
              </a:rPr>
              <a:t> 1-3, 2010. </a:t>
            </a:r>
            <a:r>
              <a:rPr lang="el-GR" sz="1400" dirty="0" err="1" smtClean="0">
                <a:latin typeface="+mj-lt"/>
              </a:rPr>
              <a:t>Proceedings</a:t>
            </a:r>
            <a:r>
              <a:rPr lang="el-GR" sz="1400" dirty="0" smtClean="0">
                <a:latin typeface="+mj-lt"/>
              </a:rPr>
              <a:t> </a:t>
            </a:r>
          </a:p>
          <a:p>
            <a:pPr marL="273050" indent="-273050"/>
            <a:r>
              <a:rPr lang="el-GR" sz="1400" dirty="0" err="1" smtClean="0">
                <a:latin typeface="+mj-lt"/>
              </a:rPr>
              <a:t>Mei</a:t>
            </a:r>
            <a:r>
              <a:rPr lang="el-GR" sz="1400" dirty="0" smtClean="0">
                <a:latin typeface="+mj-lt"/>
              </a:rPr>
              <a:t> </a:t>
            </a:r>
            <a:r>
              <a:rPr lang="el-GR" sz="1400" dirty="0" err="1" smtClean="0">
                <a:latin typeface="+mj-lt"/>
              </a:rPr>
              <a:t>Si</a:t>
            </a:r>
            <a:r>
              <a:rPr lang="el-GR" sz="1400" dirty="0" smtClean="0">
                <a:latin typeface="+mj-lt"/>
              </a:rPr>
              <a:t>, </a:t>
            </a:r>
            <a:r>
              <a:rPr lang="el-GR" sz="1400" dirty="0" err="1" smtClean="0">
                <a:latin typeface="+mj-lt"/>
              </a:rPr>
              <a:t>David</a:t>
            </a:r>
            <a:r>
              <a:rPr lang="el-GR" sz="1400" dirty="0" smtClean="0">
                <a:latin typeface="+mj-lt"/>
              </a:rPr>
              <a:t> </a:t>
            </a:r>
            <a:r>
              <a:rPr lang="el-GR" sz="1400" dirty="0" err="1" smtClean="0">
                <a:latin typeface="+mj-lt"/>
              </a:rPr>
              <a:t>Thue</a:t>
            </a:r>
            <a:r>
              <a:rPr lang="el-GR" sz="1400" dirty="0" smtClean="0">
                <a:latin typeface="+mj-lt"/>
              </a:rPr>
              <a:t>, </a:t>
            </a:r>
            <a:r>
              <a:rPr lang="el-GR" sz="1400" dirty="0" err="1" smtClean="0">
                <a:latin typeface="+mj-lt"/>
              </a:rPr>
              <a:t>Elisabeth</a:t>
            </a:r>
            <a:r>
              <a:rPr lang="el-GR" sz="1400" dirty="0" smtClean="0">
                <a:latin typeface="+mj-lt"/>
              </a:rPr>
              <a:t> </a:t>
            </a:r>
            <a:r>
              <a:rPr lang="el-GR" sz="1400" dirty="0" err="1" smtClean="0">
                <a:latin typeface="+mj-lt"/>
              </a:rPr>
              <a:t>André</a:t>
            </a:r>
            <a:r>
              <a:rPr lang="el-GR" sz="1400" dirty="0" smtClean="0">
                <a:latin typeface="+mj-lt"/>
              </a:rPr>
              <a:t>, </a:t>
            </a:r>
            <a:r>
              <a:rPr lang="el-GR" sz="1400" dirty="0" err="1" smtClean="0">
                <a:latin typeface="+mj-lt"/>
              </a:rPr>
              <a:t>James</a:t>
            </a:r>
            <a:r>
              <a:rPr lang="el-GR" sz="1400" dirty="0" smtClean="0">
                <a:latin typeface="+mj-lt"/>
              </a:rPr>
              <a:t> C. </a:t>
            </a:r>
            <a:r>
              <a:rPr lang="el-GR" sz="1400" dirty="0" err="1" smtClean="0">
                <a:latin typeface="+mj-lt"/>
              </a:rPr>
              <a:t>Lester</a:t>
            </a:r>
            <a:r>
              <a:rPr lang="el-GR" sz="1400" dirty="0" smtClean="0">
                <a:latin typeface="+mj-lt"/>
              </a:rPr>
              <a:t>, </a:t>
            </a:r>
            <a:r>
              <a:rPr lang="el-GR" sz="1400" dirty="0" err="1" smtClean="0">
                <a:latin typeface="+mj-lt"/>
              </a:rPr>
              <a:t>Joshua</a:t>
            </a:r>
            <a:r>
              <a:rPr lang="el-GR" sz="1400" dirty="0" smtClean="0">
                <a:latin typeface="+mj-lt"/>
              </a:rPr>
              <a:t> </a:t>
            </a:r>
            <a:r>
              <a:rPr lang="el-GR" sz="1400" dirty="0" err="1" smtClean="0">
                <a:latin typeface="+mj-lt"/>
              </a:rPr>
              <a:t>Tanenbaum</a:t>
            </a:r>
            <a:r>
              <a:rPr lang="el-GR" sz="1400" dirty="0" smtClean="0">
                <a:latin typeface="+mj-lt"/>
              </a:rPr>
              <a:t> </a:t>
            </a:r>
            <a:r>
              <a:rPr lang="el-GR" sz="1400" dirty="0" err="1" smtClean="0">
                <a:latin typeface="+mj-lt"/>
              </a:rPr>
              <a:t>and</a:t>
            </a:r>
            <a:r>
              <a:rPr lang="el-GR" sz="1400" dirty="0" smtClean="0">
                <a:latin typeface="+mj-lt"/>
              </a:rPr>
              <a:t> </a:t>
            </a:r>
            <a:r>
              <a:rPr lang="el-GR" sz="1400" dirty="0" err="1" smtClean="0">
                <a:latin typeface="+mj-lt"/>
              </a:rPr>
              <a:t>Veronica</a:t>
            </a:r>
            <a:r>
              <a:rPr lang="el-GR" sz="1400" dirty="0" smtClean="0">
                <a:latin typeface="+mj-lt"/>
              </a:rPr>
              <a:t> </a:t>
            </a:r>
            <a:r>
              <a:rPr lang="el-GR" sz="1400" dirty="0" err="1" smtClean="0">
                <a:latin typeface="+mj-lt"/>
              </a:rPr>
              <a:t>Zammitto</a:t>
            </a:r>
            <a:r>
              <a:rPr lang="en-US" sz="1400" dirty="0" smtClean="0">
                <a:latin typeface="+mj-lt"/>
              </a:rPr>
              <a:t>,eds.(2011)</a:t>
            </a:r>
            <a:r>
              <a:rPr lang="el-GR" sz="1400" dirty="0" smtClean="0">
                <a:latin typeface="+mj-lt"/>
              </a:rPr>
              <a:t> </a:t>
            </a:r>
            <a:r>
              <a:rPr lang="el-GR" sz="1400" dirty="0" err="1" smtClean="0">
                <a:latin typeface="+mj-lt"/>
              </a:rPr>
              <a:t>Interactive</a:t>
            </a:r>
            <a:r>
              <a:rPr lang="el-GR" sz="1400" dirty="0" smtClean="0">
                <a:latin typeface="+mj-lt"/>
              </a:rPr>
              <a:t> </a:t>
            </a:r>
            <a:r>
              <a:rPr lang="el-GR" sz="1400" dirty="0" err="1" smtClean="0">
                <a:latin typeface="+mj-lt"/>
              </a:rPr>
              <a:t>Storytelling</a:t>
            </a:r>
            <a:r>
              <a:rPr lang="el-GR" sz="1400" dirty="0" smtClean="0">
                <a:latin typeface="+mj-lt"/>
              </a:rPr>
              <a:t> </a:t>
            </a:r>
            <a:r>
              <a:rPr lang="el-GR" sz="1400" dirty="0" err="1" smtClean="0">
                <a:latin typeface="+mj-lt"/>
              </a:rPr>
              <a:t>Fourth</a:t>
            </a:r>
            <a:r>
              <a:rPr lang="el-GR" sz="1400" dirty="0" smtClean="0">
                <a:latin typeface="+mj-lt"/>
              </a:rPr>
              <a:t> </a:t>
            </a:r>
            <a:r>
              <a:rPr lang="el-GR" sz="1400" dirty="0" err="1" smtClean="0">
                <a:latin typeface="+mj-lt"/>
              </a:rPr>
              <a:t>International</a:t>
            </a:r>
            <a:r>
              <a:rPr lang="el-GR" sz="1400" dirty="0" smtClean="0">
                <a:latin typeface="+mj-lt"/>
              </a:rPr>
              <a:t> </a:t>
            </a:r>
            <a:r>
              <a:rPr lang="el-GR" sz="1400" dirty="0" err="1" smtClean="0">
                <a:latin typeface="+mj-lt"/>
              </a:rPr>
              <a:t>Conference</a:t>
            </a:r>
            <a:r>
              <a:rPr lang="el-GR" sz="1400" dirty="0" smtClean="0">
                <a:latin typeface="+mj-lt"/>
              </a:rPr>
              <a:t> </a:t>
            </a:r>
            <a:r>
              <a:rPr lang="el-GR" sz="1400" dirty="0" err="1" smtClean="0">
                <a:latin typeface="+mj-lt"/>
              </a:rPr>
              <a:t>on</a:t>
            </a:r>
            <a:r>
              <a:rPr lang="el-GR" sz="1400" dirty="0" smtClean="0">
                <a:latin typeface="+mj-lt"/>
              </a:rPr>
              <a:t> </a:t>
            </a:r>
            <a:r>
              <a:rPr lang="el-GR" sz="1400" dirty="0" err="1" smtClean="0">
                <a:latin typeface="+mj-lt"/>
              </a:rPr>
              <a:t>Interactive</a:t>
            </a:r>
            <a:r>
              <a:rPr lang="el-GR" sz="1400" dirty="0" smtClean="0">
                <a:latin typeface="+mj-lt"/>
              </a:rPr>
              <a:t> </a:t>
            </a:r>
            <a:r>
              <a:rPr lang="el-GR" sz="1400" dirty="0" err="1" smtClean="0">
                <a:latin typeface="+mj-lt"/>
              </a:rPr>
              <a:t>Digital</a:t>
            </a:r>
            <a:r>
              <a:rPr lang="el-GR" sz="1400" dirty="0" smtClean="0">
                <a:latin typeface="+mj-lt"/>
              </a:rPr>
              <a:t> </a:t>
            </a:r>
            <a:r>
              <a:rPr lang="el-GR" sz="1400" dirty="0" err="1" smtClean="0">
                <a:latin typeface="+mj-lt"/>
              </a:rPr>
              <a:t>Storytelling</a:t>
            </a:r>
            <a:r>
              <a:rPr lang="el-GR" sz="1400" dirty="0" smtClean="0">
                <a:latin typeface="+mj-lt"/>
              </a:rPr>
              <a:t>, ICIDS 2011, </a:t>
            </a:r>
            <a:r>
              <a:rPr lang="el-GR" sz="1400" dirty="0" err="1" smtClean="0">
                <a:latin typeface="+mj-lt"/>
              </a:rPr>
              <a:t>Vancouver</a:t>
            </a:r>
            <a:r>
              <a:rPr lang="el-GR" sz="1400" dirty="0" smtClean="0">
                <a:latin typeface="+mj-lt"/>
              </a:rPr>
              <a:t>, </a:t>
            </a:r>
            <a:r>
              <a:rPr lang="el-GR" sz="1400" dirty="0" err="1" smtClean="0">
                <a:latin typeface="+mj-lt"/>
              </a:rPr>
              <a:t>Canada</a:t>
            </a:r>
            <a:r>
              <a:rPr lang="el-GR" sz="1400" dirty="0" smtClean="0">
                <a:latin typeface="+mj-lt"/>
              </a:rPr>
              <a:t>, </a:t>
            </a:r>
            <a:r>
              <a:rPr lang="el-GR" sz="1400" dirty="0" err="1" smtClean="0">
                <a:latin typeface="+mj-lt"/>
              </a:rPr>
              <a:t>November</a:t>
            </a:r>
            <a:r>
              <a:rPr lang="el-GR" sz="1400" dirty="0" smtClean="0">
                <a:latin typeface="+mj-lt"/>
              </a:rPr>
              <a:t> 28 – 1 </a:t>
            </a:r>
            <a:r>
              <a:rPr lang="el-GR" sz="1400" dirty="0" err="1" smtClean="0">
                <a:latin typeface="+mj-lt"/>
              </a:rPr>
              <a:t>December</a:t>
            </a:r>
            <a:r>
              <a:rPr lang="el-GR" sz="1400" dirty="0" smtClean="0">
                <a:latin typeface="+mj-lt"/>
              </a:rPr>
              <a:t>, 2011. </a:t>
            </a:r>
            <a:r>
              <a:rPr lang="el-GR" sz="1400" dirty="0" err="1" smtClean="0">
                <a:latin typeface="+mj-lt"/>
              </a:rPr>
              <a:t>Proceedings</a:t>
            </a:r>
            <a:r>
              <a:rPr lang="el-GR" sz="1400" dirty="0" smtClean="0">
                <a:latin typeface="+mj-lt"/>
              </a:rPr>
              <a:t> </a:t>
            </a:r>
          </a:p>
          <a:p>
            <a:pPr marL="273050" indent="-273050"/>
            <a:endParaRPr lang="el-GR" sz="1400" dirty="0" smtClean="0">
              <a:latin typeface="Microsoft Sans Serif"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Θέση περιεχομένου"/>
          <p:cNvGraphicFramePr>
            <a:graphicFrameLocks noGrp="1"/>
          </p:cNvGraphicFramePr>
          <p:nvPr>
            <p:ph idx="1"/>
          </p:nvPr>
        </p:nvGraphicFramePr>
        <p:xfrm>
          <a:off x="0" y="-24"/>
          <a:ext cx="9144000" cy="64294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 Στρογγυλεμένο ορθογώνιο"/>
          <p:cNvSpPr/>
          <p:nvPr/>
        </p:nvSpPr>
        <p:spPr>
          <a:xfrm>
            <a:off x="3357563" y="2571750"/>
            <a:ext cx="2643197" cy="15716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dirty="0"/>
              <a:t>Storytelling</a:t>
            </a:r>
            <a:endParaRPr lang="el-GR" sz="32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4348" y="214290"/>
            <a:ext cx="7772400" cy="1470025"/>
          </a:xfrm>
        </p:spPr>
        <p:txBody>
          <a:bodyPr/>
          <a:lstStyle/>
          <a:p>
            <a:r>
              <a:rPr lang="en-US" dirty="0" smtClean="0"/>
              <a:t>Narrative in video games</a:t>
            </a:r>
            <a:endParaRPr lang="el-GR" dirty="0"/>
          </a:p>
        </p:txBody>
      </p:sp>
      <p:pic>
        <p:nvPicPr>
          <p:cNvPr id="181250" name="Picture 2" descr="http://mycours.es/gamedesign2012/files/2012/08/narrativeingames.png"/>
          <p:cNvPicPr>
            <a:picLocks noChangeAspect="1" noChangeArrowheads="1"/>
          </p:cNvPicPr>
          <p:nvPr/>
        </p:nvPicPr>
        <p:blipFill>
          <a:blip r:embed="rId2" cstate="print"/>
          <a:srcRect/>
          <a:stretch>
            <a:fillRect/>
          </a:stretch>
        </p:blipFill>
        <p:spPr bwMode="auto">
          <a:xfrm>
            <a:off x="2500298" y="1415006"/>
            <a:ext cx="4071966" cy="5442994"/>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44" y="274638"/>
            <a:ext cx="8858312" cy="2297106"/>
          </a:xfrm>
        </p:spPr>
        <p:txBody>
          <a:bodyPr>
            <a:normAutofit/>
          </a:bodyPr>
          <a:lstStyle/>
          <a:p>
            <a:r>
              <a:rPr lang="en-US" b="1" dirty="0" smtClean="0"/>
              <a:t>A problem </a:t>
            </a:r>
            <a:br>
              <a:rPr lang="en-US" b="1" dirty="0" smtClean="0"/>
            </a:br>
            <a:r>
              <a:rPr lang="en-US" dirty="0" smtClean="0"/>
              <a:t/>
            </a:r>
            <a:br>
              <a:rPr lang="en-US" dirty="0" smtClean="0"/>
            </a:br>
            <a:r>
              <a:rPr lang="en-US" sz="4000" spc="300" dirty="0" smtClean="0">
                <a:solidFill>
                  <a:schemeClr val="accent3">
                    <a:lumMod val="75000"/>
                  </a:schemeClr>
                </a:solidFill>
                <a:latin typeface="Bernard MT Condensed" pitchFamily="18" charset="0"/>
              </a:rPr>
              <a:t>narrative games </a:t>
            </a:r>
            <a:r>
              <a:rPr lang="en-US" sz="4000" dirty="0" smtClean="0"/>
              <a:t>or </a:t>
            </a:r>
            <a:r>
              <a:rPr lang="en-US" sz="4000" b="1" spc="300" dirty="0" smtClean="0">
                <a:solidFill>
                  <a:srgbClr val="C00000"/>
                </a:solidFill>
                <a:latin typeface="Bradley Hand ITC" pitchFamily="66" charset="0"/>
              </a:rPr>
              <a:t>playable stories</a:t>
            </a:r>
            <a:endParaRPr lang="el-GR" sz="4000" b="1" spc="300" dirty="0">
              <a:solidFill>
                <a:srgbClr val="C00000"/>
              </a:solidFill>
            </a:endParaRPr>
          </a:p>
        </p:txBody>
      </p:sp>
      <p:sp>
        <p:nvSpPr>
          <p:cNvPr id="3" name="Content Placeholder 2"/>
          <p:cNvSpPr>
            <a:spLocks noGrp="1"/>
          </p:cNvSpPr>
          <p:nvPr>
            <p:ph idx="1"/>
          </p:nvPr>
        </p:nvSpPr>
        <p:spPr>
          <a:xfrm>
            <a:off x="142844" y="3357562"/>
            <a:ext cx="8858280" cy="2768601"/>
          </a:xfrm>
        </p:spPr>
        <p:style>
          <a:lnRef idx="2">
            <a:schemeClr val="accent2"/>
          </a:lnRef>
          <a:fillRef idx="1">
            <a:schemeClr val="lt1"/>
          </a:fillRef>
          <a:effectRef idx="0">
            <a:schemeClr val="accent2"/>
          </a:effectRef>
          <a:fontRef idx="minor">
            <a:schemeClr val="dk1"/>
          </a:fontRef>
        </p:style>
        <p:txBody>
          <a:bodyPr>
            <a:normAutofit/>
          </a:bodyPr>
          <a:lstStyle/>
          <a:p>
            <a:pPr indent="0" algn="ctr">
              <a:buNone/>
            </a:pPr>
            <a:r>
              <a:rPr lang="en-US" dirty="0" smtClean="0"/>
              <a:t>Design problem of integrating user’s activity into a framework that fulfills the basic concepts of narrativity</a:t>
            </a:r>
          </a:p>
          <a:p>
            <a:pPr indent="0" algn="ctr">
              <a:buNone/>
            </a:pPr>
            <a:r>
              <a:rPr lang="en-US" sz="2800" b="1" dirty="0" smtClean="0">
                <a:latin typeface="Castellar" pitchFamily="18" charset="0"/>
              </a:rPr>
              <a:t>characters</a:t>
            </a:r>
            <a:r>
              <a:rPr lang="en-US" sz="2800" b="1" dirty="0" smtClean="0"/>
              <a:t>  </a:t>
            </a:r>
            <a:r>
              <a:rPr lang="en-US" sz="2800" b="1" dirty="0" smtClean="0">
                <a:latin typeface="Castellar" pitchFamily="18" charset="0"/>
              </a:rPr>
              <a:t>conflict</a:t>
            </a:r>
            <a:r>
              <a:rPr lang="en-US" sz="2800" b="1" dirty="0" smtClean="0"/>
              <a:t>  </a:t>
            </a:r>
            <a:r>
              <a:rPr lang="en-US" sz="2800" b="1" dirty="0" smtClean="0">
                <a:latin typeface="Castellar" pitchFamily="18" charset="0"/>
              </a:rPr>
              <a:t>resolution</a:t>
            </a:r>
          </a:p>
          <a:p>
            <a:pPr indent="0" algn="ctr">
              <a:buNone/>
            </a:pPr>
            <a:endParaRPr lang="el-GR"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sp>
        <p:nvSpPr>
          <p:cNvPr id="3" name="Content Placeholder 2"/>
          <p:cNvSpPr>
            <a:spLocks noGrp="1"/>
          </p:cNvSpPr>
          <p:nvPr>
            <p:ph idx="1"/>
          </p:nvPr>
        </p:nvSpPr>
        <p:spPr>
          <a:xfrm>
            <a:off x="457200" y="3071810"/>
            <a:ext cx="8229600" cy="3054353"/>
          </a:xfrm>
        </p:spPr>
        <p:txBody>
          <a:bodyPr>
            <a:normAutofit/>
          </a:bodyPr>
          <a:lstStyle/>
          <a:p>
            <a:endParaRPr lang="en-US" dirty="0" smtClean="0"/>
          </a:p>
          <a:p>
            <a:pPr algn="ctr">
              <a:buNone/>
            </a:pPr>
            <a:r>
              <a:rPr lang="en-US" dirty="0" smtClean="0"/>
              <a:t> </a:t>
            </a:r>
          </a:p>
          <a:p>
            <a:pPr algn="ctr">
              <a:buNone/>
            </a:pPr>
            <a:r>
              <a:rPr lang="en-US" dirty="0" smtClean="0"/>
              <a:t>How games can be narrative systems in ways that other media cannot. </a:t>
            </a:r>
          </a:p>
        </p:txBody>
      </p:sp>
      <p:graphicFrame>
        <p:nvGraphicFramePr>
          <p:cNvPr id="4" name="Diagram 3"/>
          <p:cNvGraphicFramePr/>
          <p:nvPr/>
        </p:nvGraphicFramePr>
        <p:xfrm>
          <a:off x="214282" y="142852"/>
          <a:ext cx="8501122" cy="37147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 linear narrative</a:t>
            </a:r>
            <a:endParaRPr lang="el-GR" dirty="0"/>
          </a:p>
        </p:txBody>
      </p:sp>
      <p:pic>
        <p:nvPicPr>
          <p:cNvPr id="4" name="Content Placeholder 3" descr="fribourg adventure.jpg"/>
          <p:cNvPicPr>
            <a:picLocks noGrp="1" noChangeAspect="1"/>
          </p:cNvPicPr>
          <p:nvPr>
            <p:ph idx="1"/>
          </p:nvPr>
        </p:nvPicPr>
        <p:blipFill>
          <a:blip r:embed="rId2" cstate="print"/>
          <a:stretch>
            <a:fillRect/>
          </a:stretch>
        </p:blipFill>
        <p:spPr>
          <a:xfrm>
            <a:off x="2214546" y="1500174"/>
            <a:ext cx="4681566" cy="4845421"/>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7422" y="274638"/>
            <a:ext cx="6329378" cy="1143000"/>
          </a:xfrm>
        </p:spPr>
        <p:txBody>
          <a:bodyPr/>
          <a:lstStyle/>
          <a:p>
            <a:r>
              <a:rPr lang="en-US" dirty="0" smtClean="0"/>
              <a:t>Role playing games</a:t>
            </a:r>
            <a:endParaRPr lang="el-GR" dirty="0"/>
          </a:p>
        </p:txBody>
      </p:sp>
      <p:sp>
        <p:nvSpPr>
          <p:cNvPr id="3" name="Content Placeholder 2"/>
          <p:cNvSpPr>
            <a:spLocks noGrp="1"/>
          </p:cNvSpPr>
          <p:nvPr>
            <p:ph idx="1"/>
          </p:nvPr>
        </p:nvSpPr>
        <p:spPr>
          <a:xfrm>
            <a:off x="2928926" y="1571612"/>
            <a:ext cx="5872146" cy="4525963"/>
          </a:xfrm>
        </p:spPr>
        <p:txBody>
          <a:bodyPr>
            <a:normAutofit/>
          </a:bodyPr>
          <a:lstStyle/>
          <a:p>
            <a:r>
              <a:rPr lang="en-US" dirty="0" smtClean="0"/>
              <a:t>In </a:t>
            </a:r>
            <a:r>
              <a:rPr lang="en-US" i="1" u="sng" dirty="0" smtClean="0">
                <a:hlinkClick r:id="rId2" tooltip="The Sims"/>
              </a:rPr>
              <a:t>The Sims</a:t>
            </a:r>
            <a:r>
              <a:rPr lang="en-US" dirty="0" smtClean="0"/>
              <a:t>, </a:t>
            </a:r>
            <a:r>
              <a:rPr lang="en-US" b="1" dirty="0" smtClean="0"/>
              <a:t>a story </a:t>
            </a:r>
            <a:r>
              <a:rPr lang="en-US" dirty="0" smtClean="0"/>
              <a:t>may emerge from the actions of the player. But the player is given so much control that they are more creating a story than interacting with a story.</a:t>
            </a:r>
          </a:p>
          <a:p>
            <a:endParaRPr lang="en-US" dirty="0" smtClean="0"/>
          </a:p>
        </p:txBody>
      </p:sp>
      <p:pic>
        <p:nvPicPr>
          <p:cNvPr id="182274" name="Picture 2" descr="http://upload.wikimedia.org/wikipedia/el/8/82/255px-Sims3cover.jpg"/>
          <p:cNvPicPr>
            <a:picLocks noChangeAspect="1" noChangeArrowheads="1"/>
          </p:cNvPicPr>
          <p:nvPr/>
        </p:nvPicPr>
        <p:blipFill>
          <a:blip r:embed="rId3" cstate="print"/>
          <a:srcRect/>
          <a:stretch>
            <a:fillRect/>
          </a:stretch>
        </p:blipFill>
        <p:spPr bwMode="auto">
          <a:xfrm>
            <a:off x="142844" y="142852"/>
            <a:ext cx="2580697" cy="3643338"/>
          </a:xfrm>
          <a:prstGeom prst="rect">
            <a:avLst/>
          </a:prstGeom>
          <a:noFill/>
        </p:spPr>
      </p:pic>
      <p:sp>
        <p:nvSpPr>
          <p:cNvPr id="5" name="Rectangle 4"/>
          <p:cNvSpPr/>
          <p:nvPr/>
        </p:nvSpPr>
        <p:spPr>
          <a:xfrm>
            <a:off x="214282" y="5214950"/>
            <a:ext cx="7715304" cy="1015663"/>
          </a:xfrm>
          <a:prstGeom prst="rect">
            <a:avLst/>
          </a:prstGeom>
        </p:spPr>
        <p:txBody>
          <a:bodyPr wrap="square">
            <a:spAutoFit/>
          </a:bodyPr>
          <a:lstStyle/>
          <a:p>
            <a:pPr indent="0" algn="just">
              <a:buNone/>
            </a:pPr>
            <a:r>
              <a:rPr lang="en-US" sz="2000" i="1" dirty="0" smtClean="0">
                <a:latin typeface="Cambria" pitchFamily="18" charset="0"/>
              </a:rPr>
              <a:t>8 year old girl said: “Guess what I managed to do with my Sims? I made the father and mother drown in the pool, and now the kids are alone in the house and they can do whatever they want.” </a:t>
            </a:r>
            <a:endParaRPr lang="el-GR" sz="2000" i="1" dirty="0">
              <a:latin typeface="Cambria" pitchFamily="18"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3306" y="274638"/>
            <a:ext cx="5043494" cy="1143000"/>
          </a:xfrm>
        </p:spPr>
        <p:txBody>
          <a:bodyPr>
            <a:normAutofit fontScale="90000"/>
          </a:bodyPr>
          <a:lstStyle/>
          <a:p>
            <a:r>
              <a:rPr lang="en-US" dirty="0" smtClean="0"/>
              <a:t>Branching storylines</a:t>
            </a:r>
            <a:endParaRPr lang="el-GR" dirty="0"/>
          </a:p>
        </p:txBody>
      </p:sp>
      <p:sp>
        <p:nvSpPr>
          <p:cNvPr id="3" name="Content Placeholder 2"/>
          <p:cNvSpPr>
            <a:spLocks noGrp="1"/>
          </p:cNvSpPr>
          <p:nvPr>
            <p:ph idx="1"/>
          </p:nvPr>
        </p:nvSpPr>
        <p:spPr>
          <a:xfrm>
            <a:off x="3786182" y="1600200"/>
            <a:ext cx="4900618" cy="4525963"/>
          </a:xfrm>
        </p:spPr>
        <p:txBody>
          <a:bodyPr>
            <a:normAutofit/>
          </a:bodyPr>
          <a:lstStyle/>
          <a:p>
            <a:r>
              <a:rPr lang="en-US" dirty="0" smtClean="0"/>
              <a:t>Players may interact at critical points in the game</a:t>
            </a:r>
          </a:p>
          <a:p>
            <a:r>
              <a:rPr lang="en-US" b="1" dirty="0" smtClean="0"/>
              <a:t>Façade</a:t>
            </a:r>
            <a:r>
              <a:rPr lang="en-US" dirty="0" smtClean="0"/>
              <a:t> has so many branching paths that player cannot predict the outcome</a:t>
            </a:r>
          </a:p>
          <a:p>
            <a:r>
              <a:rPr lang="en-GB" sz="2200" dirty="0" smtClean="0">
                <a:hlinkClick r:id="rId2"/>
              </a:rPr>
              <a:t>http://www.youtube.com/watch?v=jx20hiISwRQ</a:t>
            </a:r>
            <a:endParaRPr lang="en-GB" sz="2200" dirty="0" smtClean="0"/>
          </a:p>
          <a:p>
            <a:endParaRPr lang="el-GR" dirty="0"/>
          </a:p>
        </p:txBody>
      </p:sp>
      <p:pic>
        <p:nvPicPr>
          <p:cNvPr id="193538" name="Picture 2" descr="http://arts-4510-f11.wp.rpi.edu/files/2011/09/facade.jpg"/>
          <p:cNvPicPr>
            <a:picLocks noChangeAspect="1" noChangeArrowheads="1"/>
          </p:cNvPicPr>
          <p:nvPr/>
        </p:nvPicPr>
        <p:blipFill>
          <a:blip r:embed="rId3" cstate="print"/>
          <a:srcRect/>
          <a:stretch>
            <a:fillRect/>
          </a:stretch>
        </p:blipFill>
        <p:spPr bwMode="auto">
          <a:xfrm>
            <a:off x="142844" y="214290"/>
            <a:ext cx="3500430" cy="3228975"/>
          </a:xfrm>
          <a:prstGeom prst="rect">
            <a:avLst/>
          </a:prstGeom>
          <a:ln>
            <a:noFill/>
          </a:ln>
          <a:effectLst>
            <a:outerShdw blurRad="292100" dist="139700" dir="2700000" algn="tl" rotWithShape="0">
              <a:srgbClr val="333333">
                <a:alpha val="65000"/>
              </a:srgbClr>
            </a:outerShdw>
          </a:effectLst>
        </p:spPr>
      </p:pic>
      <p:pic>
        <p:nvPicPr>
          <p:cNvPr id="193540" name="Picture 4" descr="http://farm3.staticflickr.com/2341/2383127590_231ed79aec.jpg"/>
          <p:cNvPicPr>
            <a:picLocks noChangeAspect="1" noChangeArrowheads="1"/>
          </p:cNvPicPr>
          <p:nvPr/>
        </p:nvPicPr>
        <p:blipFill>
          <a:blip r:embed="rId4" cstate="print"/>
          <a:srcRect/>
          <a:stretch>
            <a:fillRect/>
          </a:stretch>
        </p:blipFill>
        <p:spPr bwMode="auto">
          <a:xfrm>
            <a:off x="785786" y="3571876"/>
            <a:ext cx="1979011" cy="317184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t>References</a:t>
            </a:r>
            <a:endParaRPr lang="el-GR" sz="3600" dirty="0"/>
          </a:p>
        </p:txBody>
      </p:sp>
      <p:sp>
        <p:nvSpPr>
          <p:cNvPr id="3" name="Content Placeholder 2"/>
          <p:cNvSpPr>
            <a:spLocks noGrp="1"/>
          </p:cNvSpPr>
          <p:nvPr>
            <p:ph idx="1"/>
          </p:nvPr>
        </p:nvSpPr>
        <p:spPr/>
        <p:txBody>
          <a:bodyPr/>
          <a:lstStyle/>
          <a:p>
            <a:pPr>
              <a:buFont typeface="+mj-lt"/>
              <a:buAutoNum type="arabicPeriod"/>
            </a:pPr>
            <a:r>
              <a:rPr lang="en-US" sz="1600" dirty="0" smtClean="0"/>
              <a:t>Eric </a:t>
            </a:r>
            <a:r>
              <a:rPr lang="en-US" sz="1600" dirty="0" err="1" smtClean="0"/>
              <a:t>Zimmmerman</a:t>
            </a:r>
            <a:r>
              <a:rPr lang="en-US" sz="1600" dirty="0" smtClean="0"/>
              <a:t>, </a:t>
            </a:r>
            <a:r>
              <a:rPr lang="en-US" sz="1600" dirty="0" smtClean="0">
                <a:hlinkClick r:id="rId2"/>
              </a:rPr>
              <a:t>http://www.ericzimmerman.com/texts/Four_Concepts.html</a:t>
            </a:r>
            <a:r>
              <a:rPr lang="en-US" sz="1600" dirty="0" smtClean="0"/>
              <a:t>, last retrieved 21/4/2013 </a:t>
            </a:r>
          </a:p>
          <a:p>
            <a:pPr>
              <a:buFont typeface="+mj-lt"/>
              <a:buAutoNum type="arabicPeriod"/>
            </a:pPr>
            <a:r>
              <a:rPr lang="en-US" sz="1600" dirty="0" smtClean="0"/>
              <a:t>Ernest Adams (2010) Fundamentals of Game Design, New Riders</a:t>
            </a:r>
          </a:p>
          <a:p>
            <a:pPr>
              <a:buFont typeface="+mj-lt"/>
              <a:buAutoNum type="arabicPeriod"/>
            </a:pPr>
            <a:r>
              <a:rPr lang="en-US" sz="1600" dirty="0" smtClean="0"/>
              <a:t>Ryan, Marie-Laure(2009)From narrative game to playable stories, Story worlds: A Journal of Narrative Studies, Vol. 1.</a:t>
            </a:r>
          </a:p>
          <a:p>
            <a:endParaRPr lang="el-GR"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Lascaux-hunters.jpg"/>
          <p:cNvPicPr>
            <a:picLocks noChangeAspect="1"/>
          </p:cNvPicPr>
          <p:nvPr/>
        </p:nvPicPr>
        <p:blipFill>
          <a:blip r:embed="rId2" cstate="print"/>
          <a:stretch>
            <a:fillRect/>
          </a:stretch>
        </p:blipFill>
        <p:spPr>
          <a:xfrm>
            <a:off x="179388" y="188913"/>
            <a:ext cx="3282950" cy="4176712"/>
          </a:xfrm>
          <a:prstGeom prst="rect">
            <a:avLst/>
          </a:prstGeom>
          <a:ln>
            <a:noFill/>
          </a:ln>
          <a:effectLst>
            <a:outerShdw blurRad="292100" dist="139700" dir="2700000" algn="tl" rotWithShape="0">
              <a:srgbClr val="333333">
                <a:alpha val="65000"/>
              </a:srgbClr>
            </a:outerShdw>
          </a:effectLst>
        </p:spPr>
      </p:pic>
      <p:pic>
        <p:nvPicPr>
          <p:cNvPr id="5" name="4 - Εικόνα" descr="lascaux-cave-paintings.jpg"/>
          <p:cNvPicPr>
            <a:picLocks noChangeAspect="1"/>
          </p:cNvPicPr>
          <p:nvPr/>
        </p:nvPicPr>
        <p:blipFill>
          <a:blip r:embed="rId3" cstate="print"/>
          <a:stretch>
            <a:fillRect/>
          </a:stretch>
        </p:blipFill>
        <p:spPr>
          <a:xfrm>
            <a:off x="3707904" y="2564904"/>
            <a:ext cx="5334000" cy="3771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172" name="5 - TextBox"/>
          <p:cNvSpPr txBox="1">
            <a:spLocks noChangeArrowheads="1"/>
          </p:cNvSpPr>
          <p:nvPr/>
        </p:nvSpPr>
        <p:spPr bwMode="auto">
          <a:xfrm>
            <a:off x="3851275" y="765175"/>
            <a:ext cx="3816350" cy="368300"/>
          </a:xfrm>
          <a:prstGeom prst="rect">
            <a:avLst/>
          </a:prstGeom>
          <a:noFill/>
          <a:ln w="9525">
            <a:noFill/>
            <a:miter lim="800000"/>
            <a:headEnd/>
            <a:tailEnd/>
          </a:ln>
        </p:spPr>
        <p:txBody>
          <a:bodyPr>
            <a:spAutoFit/>
          </a:bodyPr>
          <a:lstStyle/>
          <a:p>
            <a:r>
              <a:rPr lang="en-US" dirty="0">
                <a:latin typeface="Calibri" pitchFamily="34" charset="0"/>
              </a:rPr>
              <a:t>Lascaux </a:t>
            </a:r>
            <a:r>
              <a:rPr lang="en-US" dirty="0" smtClean="0">
                <a:latin typeface="Calibri" pitchFamily="34" charset="0"/>
              </a:rPr>
              <a:t>cave, France</a:t>
            </a:r>
            <a:endParaRPr lang="el-GR" dirty="0">
              <a:latin typeface="Calibri"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Θέση περιεχομένου"/>
          <p:cNvGraphicFramePr>
            <a:graphicFrameLocks noGrp="1"/>
          </p:cNvGraphicFramePr>
          <p:nvPr>
            <p:ph idx="1"/>
          </p:nvPr>
        </p:nvGraphicFramePr>
        <p:xfrm>
          <a:off x="0" y="-24"/>
          <a:ext cx="9144000" cy="64294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 Στρογγυλεμένο ορθογώνιο"/>
          <p:cNvSpPr/>
          <p:nvPr/>
        </p:nvSpPr>
        <p:spPr>
          <a:xfrm>
            <a:off x="3357563" y="2571750"/>
            <a:ext cx="2643197" cy="15716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dirty="0"/>
              <a:t>Storytelling</a:t>
            </a:r>
            <a:endParaRPr lang="el-GR" sz="32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Τίτλος 1"/>
          <p:cNvSpPr>
            <a:spLocks noGrp="1"/>
          </p:cNvSpPr>
          <p:nvPr>
            <p:ph type="ctrTitle"/>
          </p:nvPr>
        </p:nvSpPr>
        <p:spPr>
          <a:xfrm>
            <a:off x="1476375" y="620713"/>
            <a:ext cx="6335713" cy="1152525"/>
          </a:xfrm>
        </p:spPr>
        <p:txBody>
          <a:bodyPr/>
          <a:lstStyle/>
          <a:p>
            <a:r>
              <a:rPr lang="en-US" dirty="0" smtClean="0"/>
              <a:t>Storytelling in Business</a:t>
            </a:r>
            <a:endParaRPr lang="el-GR" dirty="0" smtClean="0"/>
          </a:p>
        </p:txBody>
      </p:sp>
      <p:sp>
        <p:nvSpPr>
          <p:cNvPr id="3" name="Υπότιτλος 2"/>
          <p:cNvSpPr>
            <a:spLocks noGrp="1"/>
          </p:cNvSpPr>
          <p:nvPr>
            <p:ph type="subTitle" idx="1"/>
          </p:nvPr>
        </p:nvSpPr>
        <p:spPr>
          <a:xfrm>
            <a:off x="1371600" y="1773238"/>
            <a:ext cx="6400800" cy="3865562"/>
          </a:xfrm>
        </p:spPr>
        <p:txBody>
          <a:bodyPr rtlCol="0">
            <a:normAutofit fontScale="77500" lnSpcReduction="20000"/>
          </a:bodyPr>
          <a:lstStyle/>
          <a:p>
            <a:pPr fontAlgn="auto">
              <a:spcAft>
                <a:spcPts val="0"/>
              </a:spcAft>
              <a:defRPr/>
            </a:pPr>
            <a:r>
              <a:rPr lang="en-US" dirty="0" smtClean="0">
                <a:solidFill>
                  <a:schemeClr val="tx1"/>
                </a:solidFill>
              </a:rPr>
              <a:t>All companies tell a story about their philosophy, products, history and mission through their advertisements, corporate site, salespeople, employees, packaging, etc. </a:t>
            </a:r>
          </a:p>
          <a:p>
            <a:pPr fontAlgn="auto">
              <a:spcAft>
                <a:spcPts val="0"/>
              </a:spcAft>
              <a:defRPr/>
            </a:pPr>
            <a:r>
              <a:rPr lang="en-US" dirty="0" smtClean="0">
                <a:solidFill>
                  <a:schemeClr val="tx1"/>
                </a:solidFill>
              </a:rPr>
              <a:t>The correct story is the one that connects the company or the product with the “right” values and feelings. The better the story, the stronger becomes the connection between the company and its stakeholders, i.e. the company’s profitability increases. </a:t>
            </a:r>
            <a:endParaRPr lang="el-GR" dirty="0">
              <a:solidFill>
                <a:schemeClr val="tx1"/>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274638"/>
            <a:ext cx="8229600" cy="633412"/>
          </a:xfrm>
        </p:spPr>
        <p:txBody>
          <a:bodyPr rtlCol="0">
            <a:normAutofit fontScale="90000"/>
          </a:bodyPr>
          <a:lstStyle/>
          <a:p>
            <a:pPr fontAlgn="auto">
              <a:spcAft>
                <a:spcPts val="0"/>
              </a:spcAft>
              <a:defRPr/>
            </a:pPr>
            <a:r>
              <a:rPr lang="en-US" dirty="0" smtClean="0"/>
              <a:t>The value of stories in marketing</a:t>
            </a:r>
            <a:endParaRPr lang="el-GR" dirty="0" smtClean="0"/>
          </a:p>
        </p:txBody>
      </p:sp>
      <p:sp>
        <p:nvSpPr>
          <p:cNvPr id="33795" name="Content Placeholder 2"/>
          <p:cNvSpPr>
            <a:spLocks noGrp="1"/>
          </p:cNvSpPr>
          <p:nvPr>
            <p:ph idx="1"/>
          </p:nvPr>
        </p:nvSpPr>
        <p:spPr>
          <a:xfrm>
            <a:off x="457200" y="1052513"/>
            <a:ext cx="8229600" cy="5184775"/>
          </a:xfrm>
        </p:spPr>
        <p:txBody>
          <a:bodyPr>
            <a:normAutofit fontScale="92500" lnSpcReduction="10000"/>
          </a:bodyPr>
          <a:lstStyle/>
          <a:p>
            <a:r>
              <a:rPr lang="en-US" sz="2000" dirty="0" smtClean="0"/>
              <a:t>Stories are a powerful way to structure marketing campaigns </a:t>
            </a:r>
          </a:p>
          <a:p>
            <a:r>
              <a:rPr lang="en-US" sz="2000" dirty="0" smtClean="0"/>
              <a:t>They are more effective since:</a:t>
            </a:r>
          </a:p>
          <a:p>
            <a:pPr lvl="1"/>
            <a:r>
              <a:rPr lang="en-US" sz="2000" dirty="0" smtClean="0"/>
              <a:t>Attract people’s interest</a:t>
            </a:r>
          </a:p>
          <a:p>
            <a:pPr lvl="1"/>
            <a:r>
              <a:rPr lang="en-US" sz="2000" dirty="0" smtClean="0"/>
              <a:t>Capture attention and encourage involvement</a:t>
            </a:r>
          </a:p>
          <a:p>
            <a:pPr lvl="1"/>
            <a:r>
              <a:rPr lang="en-US" sz="2000" dirty="0" smtClean="0"/>
              <a:t>Keep the client engaged</a:t>
            </a:r>
          </a:p>
          <a:p>
            <a:pPr lvl="1"/>
            <a:r>
              <a:rPr lang="en-US" sz="2000" dirty="0" smtClean="0"/>
              <a:t>Give the time to people to read and comprehend an interesting story at their availability and as long or as many times they want in relation to the 30sec paid ad</a:t>
            </a:r>
          </a:p>
          <a:p>
            <a:pPr lvl="1"/>
            <a:r>
              <a:rPr lang="en-US" sz="2000" dirty="0" smtClean="0"/>
              <a:t>Avoid triggering people’s resistance and self defense mechanisms</a:t>
            </a:r>
          </a:p>
          <a:p>
            <a:pPr lvl="1"/>
            <a:r>
              <a:rPr lang="en-US" sz="2000" dirty="0" smtClean="0"/>
              <a:t>Enable readers to learn by example</a:t>
            </a:r>
          </a:p>
          <a:p>
            <a:pPr lvl="1"/>
            <a:r>
              <a:rPr lang="en-US" sz="2000" dirty="0" smtClean="0"/>
              <a:t>Convey the benefits and features of a product in the proper context – the context of a customer who is using the product</a:t>
            </a:r>
          </a:p>
          <a:p>
            <a:pPr lvl="1"/>
            <a:r>
              <a:rPr lang="en-US" sz="2000" dirty="0" smtClean="0"/>
              <a:t>Provide all the information people need to make up their minds</a:t>
            </a:r>
          </a:p>
          <a:p>
            <a:pPr lvl="1"/>
            <a:r>
              <a:rPr lang="en-US" sz="2000" dirty="0" smtClean="0"/>
              <a:t>People are more inclined and have more means to pass an interesting story along to others</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457200" y="274638"/>
            <a:ext cx="8229600" cy="633412"/>
          </a:xfrm>
        </p:spPr>
        <p:txBody>
          <a:bodyPr rtlCol="0">
            <a:normAutofit fontScale="90000"/>
          </a:bodyPr>
          <a:lstStyle/>
          <a:p>
            <a:pPr fontAlgn="auto">
              <a:spcAft>
                <a:spcPts val="0"/>
              </a:spcAft>
              <a:defRPr/>
            </a:pPr>
            <a:r>
              <a:rPr lang="en-US" dirty="0" smtClean="0"/>
              <a:t>Situation Overview I</a:t>
            </a:r>
            <a:endParaRPr lang="el-GR" dirty="0" smtClean="0"/>
          </a:p>
        </p:txBody>
      </p:sp>
      <p:sp>
        <p:nvSpPr>
          <p:cNvPr id="5123" name="Content Placeholder 2"/>
          <p:cNvSpPr>
            <a:spLocks noGrp="1"/>
          </p:cNvSpPr>
          <p:nvPr>
            <p:ph idx="1"/>
          </p:nvPr>
        </p:nvSpPr>
        <p:spPr>
          <a:xfrm>
            <a:off x="457200" y="1052513"/>
            <a:ext cx="8229600" cy="5184775"/>
          </a:xfrm>
        </p:spPr>
        <p:txBody>
          <a:bodyPr rtlCol="0">
            <a:normAutofit fontScale="85000" lnSpcReduction="10000"/>
          </a:bodyPr>
          <a:lstStyle/>
          <a:p>
            <a:pPr fontAlgn="auto">
              <a:spcAft>
                <a:spcPts val="0"/>
              </a:spcAft>
              <a:defRPr/>
            </a:pPr>
            <a:r>
              <a:rPr lang="en-US" dirty="0" smtClean="0"/>
              <a:t>Decision making in consumption of products/services has always been affected by peer reviews and word of mouth</a:t>
            </a:r>
          </a:p>
          <a:p>
            <a:pPr fontAlgn="auto">
              <a:spcAft>
                <a:spcPts val="0"/>
              </a:spcAft>
              <a:defRPr/>
            </a:pPr>
            <a:r>
              <a:rPr lang="en-US" dirty="0" smtClean="0"/>
              <a:t>The Social Media have increased the access to “other people’s” opinion  which is more powerful that the company’s opinion </a:t>
            </a:r>
          </a:p>
          <a:p>
            <a:pPr fontAlgn="auto">
              <a:spcAft>
                <a:spcPts val="0"/>
              </a:spcAft>
              <a:defRPr/>
            </a:pPr>
            <a:r>
              <a:rPr lang="en-US" dirty="0" smtClean="0"/>
              <a:t>Word of mouth has become more powerful</a:t>
            </a:r>
          </a:p>
          <a:p>
            <a:pPr fontAlgn="auto">
              <a:spcAft>
                <a:spcPts val="0"/>
              </a:spcAft>
              <a:defRPr/>
            </a:pPr>
            <a:r>
              <a:rPr lang="en-US" dirty="0" smtClean="0"/>
              <a:t>Therefore, today more than ever…</a:t>
            </a:r>
          </a:p>
          <a:p>
            <a:pPr fontAlgn="auto">
              <a:spcAft>
                <a:spcPts val="0"/>
              </a:spcAft>
              <a:defRPr/>
            </a:pPr>
            <a:endParaRPr lang="en-US" dirty="0" smtClean="0"/>
          </a:p>
          <a:p>
            <a:pPr algn="ctr" fontAlgn="auto">
              <a:spcAft>
                <a:spcPts val="0"/>
              </a:spcAft>
              <a:buFont typeface="Arial" charset="0"/>
              <a:buNone/>
              <a:defRPr/>
            </a:pPr>
            <a:r>
              <a:rPr lang="en-US" dirty="0" smtClean="0"/>
              <a:t>Brands don’t sell Brands</a:t>
            </a:r>
          </a:p>
          <a:p>
            <a:pPr algn="ctr" fontAlgn="auto">
              <a:spcAft>
                <a:spcPts val="0"/>
              </a:spcAft>
              <a:defRPr/>
            </a:pPr>
            <a:endParaRPr lang="en-US" dirty="0" smtClean="0"/>
          </a:p>
          <a:p>
            <a:pPr algn="ctr" fontAlgn="auto">
              <a:spcAft>
                <a:spcPts val="0"/>
              </a:spcAft>
              <a:buFont typeface="Arial" charset="0"/>
              <a:buNone/>
              <a:defRPr/>
            </a:pPr>
            <a:r>
              <a:rPr lang="en-US" dirty="0" smtClean="0"/>
              <a:t>	People are the ones who sell the Brands</a:t>
            </a:r>
          </a:p>
          <a:p>
            <a:pPr fontAlgn="auto">
              <a:spcAft>
                <a:spcPts val="0"/>
              </a:spcAft>
              <a:defRPr/>
            </a:pPr>
            <a:endParaRPr lang="el-GR" dirty="0" smtClean="0"/>
          </a:p>
        </p:txBody>
      </p:sp>
      <p:sp>
        <p:nvSpPr>
          <p:cNvPr id="4" name="Down Arrow 3"/>
          <p:cNvSpPr/>
          <p:nvPr/>
        </p:nvSpPr>
        <p:spPr>
          <a:xfrm>
            <a:off x="4500562" y="5286388"/>
            <a:ext cx="46038" cy="2889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74638"/>
            <a:ext cx="8229600" cy="633412"/>
          </a:xfrm>
        </p:spPr>
        <p:txBody>
          <a:bodyPr rtlCol="0">
            <a:normAutofit fontScale="90000"/>
          </a:bodyPr>
          <a:lstStyle/>
          <a:p>
            <a:pPr fontAlgn="auto">
              <a:spcAft>
                <a:spcPts val="0"/>
              </a:spcAft>
              <a:defRPr/>
            </a:pPr>
            <a:r>
              <a:rPr lang="en-US" dirty="0" smtClean="0"/>
              <a:t>Situation Overview II</a:t>
            </a:r>
            <a:endParaRPr lang="el-GR" dirty="0" smtClean="0"/>
          </a:p>
        </p:txBody>
      </p:sp>
      <p:sp>
        <p:nvSpPr>
          <p:cNvPr id="6147" name="Content Placeholder 2"/>
          <p:cNvSpPr>
            <a:spLocks noGrp="1"/>
          </p:cNvSpPr>
          <p:nvPr>
            <p:ph idx="1"/>
          </p:nvPr>
        </p:nvSpPr>
        <p:spPr>
          <a:xfrm>
            <a:off x="457200" y="1052513"/>
            <a:ext cx="8229600" cy="5184775"/>
          </a:xfrm>
        </p:spPr>
        <p:txBody>
          <a:bodyPr rtlCol="0">
            <a:normAutofit fontScale="55000" lnSpcReduction="20000"/>
          </a:bodyPr>
          <a:lstStyle/>
          <a:p>
            <a:pPr fontAlgn="auto">
              <a:spcAft>
                <a:spcPts val="0"/>
              </a:spcAft>
              <a:defRPr/>
            </a:pPr>
            <a:r>
              <a:rPr lang="en-US" dirty="0" smtClean="0"/>
              <a:t>Traditional Advertising no longer works…</a:t>
            </a:r>
            <a:r>
              <a:rPr lang="en-US" b="1" u="sng" dirty="0" smtClean="0"/>
              <a:t>ALONE</a:t>
            </a:r>
          </a:p>
          <a:p>
            <a:pPr fontAlgn="auto">
              <a:spcAft>
                <a:spcPts val="0"/>
              </a:spcAft>
              <a:defRPr/>
            </a:pPr>
            <a:r>
              <a:rPr lang="en-US" dirty="0" smtClean="0"/>
              <a:t>People are “consumers” of </a:t>
            </a:r>
            <a:r>
              <a:rPr lang="en-US" u="sng" dirty="0" smtClean="0"/>
              <a:t>more and different media </a:t>
            </a:r>
            <a:r>
              <a:rPr lang="en-US" dirty="0" smtClean="0"/>
              <a:t>than before</a:t>
            </a:r>
          </a:p>
          <a:p>
            <a:pPr fontAlgn="auto">
              <a:spcAft>
                <a:spcPts val="0"/>
              </a:spcAft>
              <a:defRPr/>
            </a:pPr>
            <a:r>
              <a:rPr lang="en-US" dirty="0" smtClean="0"/>
              <a:t>People are bombarded by a huge amount of information and advertising messages</a:t>
            </a:r>
          </a:p>
          <a:p>
            <a:pPr fontAlgn="auto">
              <a:spcAft>
                <a:spcPts val="0"/>
              </a:spcAft>
              <a:defRPr/>
            </a:pPr>
            <a:r>
              <a:rPr lang="en-US" dirty="0" smtClean="0"/>
              <a:t>Marketers have recognized that they want to make their customers to:</a:t>
            </a:r>
          </a:p>
          <a:p>
            <a:pPr lvl="1" fontAlgn="auto">
              <a:spcAft>
                <a:spcPts val="0"/>
              </a:spcAft>
              <a:defRPr/>
            </a:pPr>
            <a:r>
              <a:rPr lang="en-US" dirty="0" smtClean="0"/>
              <a:t> engage, respond and create powerful brands rather than</a:t>
            </a:r>
          </a:p>
          <a:p>
            <a:pPr lvl="1" fontAlgn="auto">
              <a:spcAft>
                <a:spcPts val="0"/>
              </a:spcAft>
              <a:defRPr/>
            </a:pPr>
            <a:r>
              <a:rPr lang="en-US" dirty="0" smtClean="0"/>
              <a:t> simply sell stuff or create more unwanted noise</a:t>
            </a:r>
          </a:p>
          <a:p>
            <a:pPr fontAlgn="auto">
              <a:spcAft>
                <a:spcPts val="0"/>
              </a:spcAft>
              <a:defRPr/>
            </a:pPr>
            <a:r>
              <a:rPr lang="en-US" dirty="0" smtClean="0"/>
              <a:t>Successful campaigns are not the commercial ones but the </a:t>
            </a:r>
            <a:r>
              <a:rPr lang="en-US" u="sng" dirty="0" smtClean="0"/>
              <a:t>rewarding</a:t>
            </a:r>
            <a:r>
              <a:rPr lang="en-US" dirty="0" smtClean="0"/>
              <a:t> ones</a:t>
            </a:r>
          </a:p>
          <a:p>
            <a:pPr lvl="1" fontAlgn="auto">
              <a:spcAft>
                <a:spcPts val="0"/>
              </a:spcAft>
              <a:defRPr/>
            </a:pPr>
            <a:r>
              <a:rPr lang="en-US" dirty="0" smtClean="0"/>
              <a:t>Those that provoke the audience to:</a:t>
            </a:r>
          </a:p>
          <a:p>
            <a:pPr lvl="2" fontAlgn="auto">
              <a:spcAft>
                <a:spcPts val="0"/>
              </a:spcAft>
              <a:defRPr/>
            </a:pPr>
            <a:r>
              <a:rPr lang="en-US" dirty="0" smtClean="0"/>
              <a:t>Think, laugh, cry, anger</a:t>
            </a:r>
          </a:p>
          <a:p>
            <a:pPr lvl="2" fontAlgn="auto">
              <a:spcAft>
                <a:spcPts val="0"/>
              </a:spcAft>
              <a:defRPr/>
            </a:pPr>
            <a:r>
              <a:rPr lang="en-US" dirty="0" smtClean="0"/>
              <a:t>Become emotionally engaged</a:t>
            </a:r>
          </a:p>
          <a:p>
            <a:pPr lvl="2" fontAlgn="auto">
              <a:spcAft>
                <a:spcPts val="0"/>
              </a:spcAft>
              <a:defRPr/>
            </a:pPr>
            <a:r>
              <a:rPr lang="en-US" dirty="0" smtClean="0"/>
              <a:t>Interact and motivate them to move to action</a:t>
            </a:r>
          </a:p>
          <a:p>
            <a:pPr fontAlgn="auto">
              <a:spcAft>
                <a:spcPts val="0"/>
              </a:spcAft>
              <a:defRPr/>
            </a:pPr>
            <a:r>
              <a:rPr lang="en-US" dirty="0" smtClean="0"/>
              <a:t>The role of today’s marketing is to:</a:t>
            </a:r>
          </a:p>
          <a:p>
            <a:pPr lvl="1" fontAlgn="auto">
              <a:spcAft>
                <a:spcPts val="0"/>
              </a:spcAft>
              <a:defRPr/>
            </a:pPr>
            <a:r>
              <a:rPr lang="en-US" dirty="0" smtClean="0"/>
              <a:t>Transform Passive Viewers              Active Brand Advocates</a:t>
            </a:r>
          </a:p>
          <a:p>
            <a:pPr lvl="1" fontAlgn="auto">
              <a:spcAft>
                <a:spcPts val="0"/>
              </a:spcAft>
              <a:defRPr/>
            </a:pPr>
            <a:r>
              <a:rPr lang="en-US" dirty="0" smtClean="0"/>
              <a:t>Make advertising not looking as advertising – act beyond the stereotypes</a:t>
            </a:r>
          </a:p>
          <a:p>
            <a:pPr fontAlgn="auto">
              <a:spcAft>
                <a:spcPts val="0"/>
              </a:spcAft>
              <a:defRPr/>
            </a:pPr>
            <a:endParaRPr lang="en-US" dirty="0" smtClean="0"/>
          </a:p>
          <a:p>
            <a:pPr lvl="1" fontAlgn="auto">
              <a:spcAft>
                <a:spcPts val="0"/>
              </a:spcAft>
              <a:buFont typeface="Arial" charset="0"/>
              <a:buNone/>
              <a:defRPr/>
            </a:pPr>
            <a:r>
              <a:rPr lang="en-US" dirty="0" smtClean="0"/>
              <a:t>			</a:t>
            </a:r>
          </a:p>
          <a:p>
            <a:pPr fontAlgn="auto">
              <a:spcAft>
                <a:spcPts val="0"/>
              </a:spcAft>
              <a:defRPr/>
            </a:pPr>
            <a:endParaRPr lang="el-GR" dirty="0" smtClean="0"/>
          </a:p>
        </p:txBody>
      </p:sp>
      <p:sp>
        <p:nvSpPr>
          <p:cNvPr id="5" name="Striped Right Arrow 4"/>
          <p:cNvSpPr/>
          <p:nvPr/>
        </p:nvSpPr>
        <p:spPr>
          <a:xfrm>
            <a:off x="3786182" y="4714884"/>
            <a:ext cx="360362" cy="7143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Τίτλος 1"/>
          <p:cNvSpPr>
            <a:spLocks noGrp="1"/>
          </p:cNvSpPr>
          <p:nvPr>
            <p:ph type="ctrTitle"/>
          </p:nvPr>
        </p:nvSpPr>
        <p:spPr>
          <a:xfrm>
            <a:off x="900113" y="620713"/>
            <a:ext cx="7343775" cy="1152525"/>
          </a:xfrm>
        </p:spPr>
        <p:txBody>
          <a:bodyPr/>
          <a:lstStyle/>
          <a:p>
            <a:r>
              <a:rPr lang="en-US" dirty="0" smtClean="0"/>
              <a:t>Who tells a brand’s story? </a:t>
            </a:r>
            <a:endParaRPr lang="el-GR" dirty="0" smtClean="0"/>
          </a:p>
        </p:txBody>
      </p:sp>
      <p:sp>
        <p:nvSpPr>
          <p:cNvPr id="3" name="Υπότιτλος 2"/>
          <p:cNvSpPr>
            <a:spLocks noGrp="1"/>
          </p:cNvSpPr>
          <p:nvPr>
            <p:ph type="subTitle" idx="1"/>
          </p:nvPr>
        </p:nvSpPr>
        <p:spPr>
          <a:xfrm>
            <a:off x="1371600" y="1773238"/>
            <a:ext cx="6400800" cy="3865562"/>
          </a:xfrm>
        </p:spPr>
        <p:txBody>
          <a:bodyPr rtlCol="0">
            <a:normAutofit fontScale="77500" lnSpcReduction="20000"/>
          </a:bodyPr>
          <a:lstStyle/>
          <a:p>
            <a:pPr algn="just" fontAlgn="auto">
              <a:spcAft>
                <a:spcPts val="0"/>
              </a:spcAft>
              <a:defRPr/>
            </a:pPr>
            <a:r>
              <a:rPr lang="en-US" dirty="0" smtClean="0">
                <a:solidFill>
                  <a:schemeClr val="tx1"/>
                </a:solidFill>
              </a:rPr>
              <a:t>Brand storytellers fall into four (4) categories:</a:t>
            </a:r>
          </a:p>
          <a:p>
            <a:pPr marL="514350" indent="-514350" algn="just" fontAlgn="auto">
              <a:spcAft>
                <a:spcPts val="0"/>
              </a:spcAft>
              <a:buFont typeface="+mj-lt"/>
              <a:buAutoNum type="arabicPeriod"/>
              <a:defRPr/>
            </a:pPr>
            <a:r>
              <a:rPr lang="en-US" dirty="0" smtClean="0">
                <a:solidFill>
                  <a:schemeClr val="tx1"/>
                </a:solidFill>
              </a:rPr>
              <a:t>The company itself, mostly through advertising.</a:t>
            </a:r>
          </a:p>
          <a:p>
            <a:pPr marL="514350" indent="-514350" algn="just" fontAlgn="auto">
              <a:spcAft>
                <a:spcPts val="0"/>
              </a:spcAft>
              <a:buFont typeface="+mj-lt"/>
              <a:buAutoNum type="arabicPeriod"/>
              <a:defRPr/>
            </a:pPr>
            <a:r>
              <a:rPr lang="en-US" dirty="0" smtClean="0">
                <a:solidFill>
                  <a:schemeClr val="tx1"/>
                </a:solidFill>
              </a:rPr>
              <a:t>Cultural industry (example: product placement in movies as in the case of fashion labels in Sex and the City).</a:t>
            </a:r>
          </a:p>
          <a:p>
            <a:pPr marL="514350" indent="-514350" algn="just" fontAlgn="auto">
              <a:spcAft>
                <a:spcPts val="0"/>
              </a:spcAft>
              <a:buFont typeface="+mj-lt"/>
              <a:buAutoNum type="arabicPeriod"/>
              <a:defRPr/>
            </a:pPr>
            <a:r>
              <a:rPr lang="en-US" dirty="0" smtClean="0">
                <a:solidFill>
                  <a:schemeClr val="tx1"/>
                </a:solidFill>
              </a:rPr>
              <a:t>Go-betweens such as retailers, journalists, etc.</a:t>
            </a:r>
          </a:p>
          <a:p>
            <a:pPr marL="514350" indent="-514350" algn="just" fontAlgn="auto">
              <a:spcAft>
                <a:spcPts val="0"/>
              </a:spcAft>
              <a:buFont typeface="+mj-lt"/>
              <a:buAutoNum type="arabicPeriod"/>
              <a:defRPr/>
            </a:pPr>
            <a:r>
              <a:rPr lang="en-US" dirty="0" smtClean="0">
                <a:solidFill>
                  <a:schemeClr val="tx1"/>
                </a:solidFill>
              </a:rPr>
              <a:t>Customers (especially in the case where they form communities). </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274638"/>
            <a:ext cx="8229600" cy="633412"/>
          </a:xfrm>
        </p:spPr>
        <p:txBody>
          <a:bodyPr rtlCol="0">
            <a:normAutofit fontScale="90000"/>
          </a:bodyPr>
          <a:lstStyle/>
          <a:p>
            <a:pPr fontAlgn="auto">
              <a:spcAft>
                <a:spcPts val="0"/>
              </a:spcAft>
              <a:defRPr/>
            </a:pPr>
            <a:r>
              <a:rPr lang="en-US" dirty="0" smtClean="0"/>
              <a:t>The value of digital storytelling I</a:t>
            </a:r>
            <a:endParaRPr lang="el-GR" dirty="0" smtClean="0"/>
          </a:p>
        </p:txBody>
      </p:sp>
      <p:sp>
        <p:nvSpPr>
          <p:cNvPr id="8195" name="Content Placeholder 2"/>
          <p:cNvSpPr>
            <a:spLocks noGrp="1"/>
          </p:cNvSpPr>
          <p:nvPr>
            <p:ph idx="1"/>
          </p:nvPr>
        </p:nvSpPr>
        <p:spPr>
          <a:xfrm>
            <a:off x="457200" y="1052513"/>
            <a:ext cx="8229600" cy="5184775"/>
          </a:xfrm>
        </p:spPr>
        <p:txBody>
          <a:bodyPr rtlCol="0">
            <a:normAutofit fontScale="70000" lnSpcReduction="20000"/>
          </a:bodyPr>
          <a:lstStyle/>
          <a:p>
            <a:pPr fontAlgn="auto">
              <a:spcAft>
                <a:spcPts val="0"/>
              </a:spcAft>
              <a:defRPr/>
            </a:pPr>
            <a:r>
              <a:rPr lang="en-US" dirty="0" smtClean="0"/>
              <a:t>Digital storytelling marries:</a:t>
            </a:r>
          </a:p>
          <a:p>
            <a:pPr lvl="1" fontAlgn="auto">
              <a:spcAft>
                <a:spcPts val="0"/>
              </a:spcAft>
              <a:defRPr/>
            </a:pPr>
            <a:r>
              <a:rPr lang="en-US" dirty="0" smtClean="0"/>
              <a:t>the power of multimedia technology,</a:t>
            </a:r>
          </a:p>
          <a:p>
            <a:pPr lvl="1" fontAlgn="auto">
              <a:spcAft>
                <a:spcPts val="0"/>
              </a:spcAft>
              <a:defRPr/>
            </a:pPr>
            <a:r>
              <a:rPr lang="en-US" dirty="0" smtClean="0"/>
              <a:t>the global reach of the Net, and </a:t>
            </a:r>
          </a:p>
          <a:p>
            <a:pPr lvl="1" fontAlgn="auto">
              <a:spcAft>
                <a:spcPts val="0"/>
              </a:spcAft>
              <a:defRPr/>
            </a:pPr>
            <a:r>
              <a:rPr lang="en-US" dirty="0" smtClean="0"/>
              <a:t>the emotional appeal of personal stories</a:t>
            </a:r>
          </a:p>
          <a:p>
            <a:pPr fontAlgn="auto">
              <a:spcAft>
                <a:spcPts val="0"/>
              </a:spcAft>
              <a:defRPr/>
            </a:pPr>
            <a:r>
              <a:rPr lang="en-US" dirty="0" smtClean="0"/>
              <a:t>Digital storytelling aims to build customer communities </a:t>
            </a:r>
          </a:p>
          <a:p>
            <a:pPr lvl="1" fontAlgn="auto">
              <a:spcAft>
                <a:spcPts val="0"/>
              </a:spcAft>
              <a:defRPr/>
            </a:pPr>
            <a:r>
              <a:rPr lang="en-US" dirty="0" smtClean="0"/>
              <a:t>By letting customers share their brand experiences with each other, stories become more authentic and interactive than just another ad. </a:t>
            </a:r>
          </a:p>
          <a:p>
            <a:pPr fontAlgn="auto">
              <a:spcAft>
                <a:spcPts val="0"/>
              </a:spcAft>
              <a:defRPr/>
            </a:pPr>
            <a:r>
              <a:rPr lang="en-US" dirty="0" smtClean="0"/>
              <a:t>Customers become part of the marketing experience.</a:t>
            </a:r>
          </a:p>
          <a:p>
            <a:pPr fontAlgn="auto">
              <a:spcAft>
                <a:spcPts val="0"/>
              </a:spcAft>
              <a:defRPr/>
            </a:pPr>
            <a:r>
              <a:rPr lang="en-US" dirty="0" smtClean="0"/>
              <a:t>'Seeing customers talk about the product and what it means to their lives helps our brand managers and clients learn things about them and their values that they never would have picked up in a PowerPoint presentation of raw facts and numbers,'' </a:t>
            </a:r>
            <a:r>
              <a:rPr lang="en-US" sz="1400" i="1" dirty="0" smtClean="0"/>
              <a:t>says LHC creative director Frank Campion.</a:t>
            </a:r>
          </a:p>
          <a:p>
            <a:pPr fontAlgn="auto">
              <a:spcAft>
                <a:spcPts val="0"/>
              </a:spcAft>
              <a:defRPr/>
            </a:pPr>
            <a:r>
              <a:rPr lang="en-US" dirty="0" smtClean="0"/>
              <a:t>''Digital storytelling helped us to pop the lid on a lot of emotional ties that we just hadn't been able to capture in our marketing before the Net,'' </a:t>
            </a:r>
            <a:r>
              <a:rPr lang="en-US" sz="1400" i="1" dirty="0" smtClean="0"/>
              <a:t>says Coke chief archivist Phil Mooney.</a:t>
            </a:r>
            <a:endParaRPr lang="el-GR" sz="1400" i="1" dirty="0" smtClean="0"/>
          </a:p>
          <a:p>
            <a:pPr fontAlgn="auto">
              <a:spcAft>
                <a:spcPts val="0"/>
              </a:spcAft>
              <a:defRPr/>
            </a:pPr>
            <a:endParaRPr lang="el-GR" dirty="0" smtClean="0"/>
          </a:p>
          <a:p>
            <a:pPr fontAlgn="auto">
              <a:spcAft>
                <a:spcPts val="0"/>
              </a:spcAft>
              <a:defRPr/>
            </a:pPr>
            <a:endParaRPr lang="en-US" dirty="0" smtClean="0"/>
          </a:p>
          <a:p>
            <a:pPr fontAlgn="auto">
              <a:spcAft>
                <a:spcPts val="0"/>
              </a:spcAft>
              <a:defRPr/>
            </a:pPr>
            <a:endParaRPr lang="en-US" i="1" dirty="0" smtClean="0"/>
          </a:p>
          <a:p>
            <a:pPr fontAlgn="auto">
              <a:spcAft>
                <a:spcPts val="0"/>
              </a:spcAft>
              <a:defRPr/>
            </a:pPr>
            <a:endParaRPr lang="el-GR" i="1" dirty="0" smtClean="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274638"/>
            <a:ext cx="8229600" cy="633412"/>
          </a:xfrm>
        </p:spPr>
        <p:txBody>
          <a:bodyPr rtlCol="0">
            <a:normAutofit fontScale="90000"/>
          </a:bodyPr>
          <a:lstStyle/>
          <a:p>
            <a:pPr fontAlgn="auto">
              <a:spcAft>
                <a:spcPts val="0"/>
              </a:spcAft>
              <a:defRPr/>
            </a:pPr>
            <a:r>
              <a:rPr lang="en-US" dirty="0" smtClean="0"/>
              <a:t>The value of digital storytelling II</a:t>
            </a:r>
            <a:endParaRPr lang="el-GR" dirty="0" smtClean="0"/>
          </a:p>
        </p:txBody>
      </p:sp>
      <p:sp>
        <p:nvSpPr>
          <p:cNvPr id="9219" name="Content Placeholder 2"/>
          <p:cNvSpPr>
            <a:spLocks noGrp="1"/>
          </p:cNvSpPr>
          <p:nvPr>
            <p:ph idx="1"/>
          </p:nvPr>
        </p:nvSpPr>
        <p:spPr>
          <a:xfrm>
            <a:off x="457200" y="1052513"/>
            <a:ext cx="8229600" cy="5184775"/>
          </a:xfrm>
        </p:spPr>
        <p:txBody>
          <a:bodyPr rtlCol="0">
            <a:normAutofit fontScale="77500" lnSpcReduction="20000"/>
          </a:bodyPr>
          <a:lstStyle/>
          <a:p>
            <a:pPr fontAlgn="auto">
              <a:spcAft>
                <a:spcPts val="0"/>
              </a:spcAft>
              <a:defRPr/>
            </a:pPr>
            <a:r>
              <a:rPr lang="en-US" dirty="0" smtClean="0"/>
              <a:t>''By listening and sharing with your customers, you're essentially having them co-write your brand. And they're doing it for nothing, or next to nothing,'‘ </a:t>
            </a:r>
          </a:p>
          <a:p>
            <a:pPr fontAlgn="auto">
              <a:spcAft>
                <a:spcPts val="0"/>
              </a:spcAft>
              <a:buFont typeface="Arial" charset="0"/>
              <a:buNone/>
              <a:defRPr/>
            </a:pPr>
            <a:r>
              <a:rPr lang="en-US" sz="1400" i="1" dirty="0" smtClean="0"/>
              <a:t>	says Kit Laybourne, chief of Oxygen's digital storytelling project</a:t>
            </a:r>
          </a:p>
          <a:p>
            <a:pPr fontAlgn="auto">
              <a:spcAft>
                <a:spcPts val="0"/>
              </a:spcAft>
              <a:defRPr/>
            </a:pPr>
            <a:r>
              <a:rPr lang="en-US" dirty="0" smtClean="0"/>
              <a:t>''Stories are both ads and content for Web sites,'' </a:t>
            </a:r>
          </a:p>
          <a:p>
            <a:pPr marL="447675" lvl="1" indent="9525" fontAlgn="auto">
              <a:spcAft>
                <a:spcPts val="0"/>
              </a:spcAft>
              <a:buFont typeface="Arial" charset="0"/>
              <a:buNone/>
              <a:defRPr/>
            </a:pPr>
            <a:r>
              <a:rPr lang="en-US" sz="1400" i="1" dirty="0" smtClean="0"/>
              <a:t>says Bob Johansen, director of the Menlo Park, California based Institute for the Future, an Internet think tank.</a:t>
            </a:r>
          </a:p>
          <a:p>
            <a:pPr fontAlgn="auto">
              <a:spcAft>
                <a:spcPts val="0"/>
              </a:spcAft>
              <a:defRPr/>
            </a:pPr>
            <a:r>
              <a:rPr lang="en-US" dirty="0" smtClean="0"/>
              <a:t>''The stories that people are telling on the Web around corporate brands are astounding . Knowledge is best shared and remembered through a good story, and companies are just starting to catch on to all that this can mean.'‘ </a:t>
            </a:r>
          </a:p>
          <a:p>
            <a:pPr fontAlgn="auto">
              <a:spcAft>
                <a:spcPts val="0"/>
              </a:spcAft>
              <a:buFont typeface="Arial" charset="0"/>
              <a:buNone/>
              <a:defRPr/>
            </a:pPr>
            <a:r>
              <a:rPr lang="en-US" sz="1400" i="1" dirty="0" smtClean="0"/>
              <a:t>	says Atchley</a:t>
            </a:r>
          </a:p>
          <a:p>
            <a:pPr fontAlgn="auto">
              <a:spcAft>
                <a:spcPts val="0"/>
              </a:spcAft>
              <a:defRPr/>
            </a:pPr>
            <a:r>
              <a:rPr lang="en-US" dirty="0" smtClean="0"/>
              <a:t>''Now you need to establish far deeper, interactive connections with customers if you hope to keep them,'' </a:t>
            </a:r>
          </a:p>
          <a:p>
            <a:pPr fontAlgn="auto">
              <a:spcAft>
                <a:spcPts val="0"/>
              </a:spcAft>
              <a:buFont typeface="Arial" charset="0"/>
              <a:buNone/>
              <a:defRPr/>
            </a:pPr>
            <a:r>
              <a:rPr lang="en-US" sz="1400" i="1" dirty="0" smtClean="0"/>
              <a:t>	says Eric Almquist, an Internet expert with Mercer Management Consulting Inc..</a:t>
            </a:r>
            <a:endParaRPr lang="el-GR" sz="1400" i="1" dirty="0" smtClean="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normAutofit fontScale="90000"/>
          </a:bodyPr>
          <a:lstStyle/>
          <a:p>
            <a:pPr fontAlgn="auto">
              <a:spcAft>
                <a:spcPts val="0"/>
              </a:spcAft>
              <a:defRPr/>
            </a:pPr>
            <a:r>
              <a:rPr lang="en-US" dirty="0" smtClean="0"/>
              <a:t>Advertising: The Strongest </a:t>
            </a:r>
            <a:r>
              <a:rPr lang="en-US" dirty="0"/>
              <a:t>S</a:t>
            </a:r>
            <a:r>
              <a:rPr lang="en-US" dirty="0" smtClean="0"/>
              <a:t>toryteller </a:t>
            </a:r>
            <a:endParaRPr lang="el-GR" dirty="0"/>
          </a:p>
        </p:txBody>
      </p:sp>
      <p:sp>
        <p:nvSpPr>
          <p:cNvPr id="39939" name="Θέση περιεχομένου 2"/>
          <p:cNvSpPr>
            <a:spLocks noGrp="1"/>
          </p:cNvSpPr>
          <p:nvPr>
            <p:ph idx="1"/>
          </p:nvPr>
        </p:nvSpPr>
        <p:spPr/>
        <p:txBody>
          <a:bodyPr/>
          <a:lstStyle/>
          <a:p>
            <a:pPr marL="0" indent="0">
              <a:buFont typeface="Arial" pitchFamily="34" charset="0"/>
              <a:buNone/>
            </a:pPr>
            <a:r>
              <a:rPr lang="en-US" dirty="0" smtClean="0"/>
              <a:t>Advertising probably is the purest form of storytelling in the context of any entrepreneurial activity. Advertisements, by definition, tell a story and this story is “translated” across a vast array of communication tools: print, radio, TV and viral ads, social media campaigns, below-the-line events, mobile marketing campaigns, etc. </a:t>
            </a:r>
            <a:endParaRPr lang="el-GR" dirty="0" smtClean="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Τίτλος 1"/>
          <p:cNvSpPr>
            <a:spLocks noGrp="1"/>
          </p:cNvSpPr>
          <p:nvPr>
            <p:ph type="title"/>
          </p:nvPr>
        </p:nvSpPr>
        <p:spPr/>
        <p:txBody>
          <a:bodyPr/>
          <a:lstStyle/>
          <a:p>
            <a:r>
              <a:rPr lang="en-US" dirty="0" smtClean="0"/>
              <a:t>Case 1: Unilever/Dove</a:t>
            </a:r>
            <a:endParaRPr lang="el-GR" dirty="0" smtClean="0"/>
          </a:p>
        </p:txBody>
      </p:sp>
      <p:sp>
        <p:nvSpPr>
          <p:cNvPr id="40963" name="Θέση περιεχομένου 2"/>
          <p:cNvSpPr>
            <a:spLocks noGrp="1"/>
          </p:cNvSpPr>
          <p:nvPr>
            <p:ph idx="1"/>
          </p:nvPr>
        </p:nvSpPr>
        <p:spPr/>
        <p:txBody>
          <a:bodyPr/>
          <a:lstStyle/>
          <a:p>
            <a:pPr marL="0" indent="0">
              <a:buFont typeface="Arial" pitchFamily="34" charset="0"/>
              <a:buNone/>
            </a:pPr>
            <a:endParaRPr lang="en-US" dirty="0" smtClean="0"/>
          </a:p>
          <a:p>
            <a:pPr marL="0" indent="0" algn="ctr">
              <a:buFont typeface="Arial" pitchFamily="34" charset="0"/>
              <a:buNone/>
            </a:pPr>
            <a:r>
              <a:rPr lang="en-US" i="1" dirty="0" smtClean="0"/>
              <a:t>In some cases, ads do not describe a fantasy world, they don’t just tell a fairytale about “mythical” products and “perfect” people. Even a beauty and health care products company can tell a true, compelling story about imperfect, beautiful people. </a:t>
            </a:r>
            <a:endParaRPr lang="el-GR" i="1"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odysseus and the sirens.jpg"/>
          <p:cNvPicPr>
            <a:picLocks noGrp="1" noChangeAspect="1"/>
          </p:cNvPicPr>
          <p:nvPr>
            <p:ph idx="1"/>
          </p:nvPr>
        </p:nvPicPr>
        <p:blipFill>
          <a:blip r:embed="rId2" cstate="print"/>
          <a:stretch>
            <a:fillRect/>
          </a:stretch>
        </p:blipFill>
        <p:spPr>
          <a:xfrm>
            <a:off x="251520" y="332656"/>
            <a:ext cx="4248472" cy="3467472"/>
          </a:xfrm>
          <a:ln w="228600" cap="sq" cmpd="thickThin">
            <a:solidFill>
              <a:srgbClr val="000000"/>
            </a:solidFill>
          </a:ln>
          <a:effectLst>
            <a:innerShdw blurRad="76200">
              <a:srgbClr val="000000"/>
            </a:innerShdw>
          </a:effectLst>
        </p:spPr>
      </p:pic>
      <p:pic>
        <p:nvPicPr>
          <p:cNvPr id="5" name="4 - Εικόνα" descr="αγγειο οδυσσεια.jpg"/>
          <p:cNvPicPr>
            <a:picLocks noChangeAspect="1"/>
          </p:cNvPicPr>
          <p:nvPr/>
        </p:nvPicPr>
        <p:blipFill>
          <a:blip r:embed="rId3" cstate="print"/>
          <a:stretch>
            <a:fillRect/>
          </a:stretch>
        </p:blipFill>
        <p:spPr>
          <a:xfrm>
            <a:off x="4859338" y="3213100"/>
            <a:ext cx="3810000" cy="27813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8196" name="5 - TextBox"/>
          <p:cNvSpPr txBox="1">
            <a:spLocks noChangeArrowheads="1"/>
          </p:cNvSpPr>
          <p:nvPr/>
        </p:nvSpPr>
        <p:spPr bwMode="auto">
          <a:xfrm>
            <a:off x="468313" y="4292600"/>
            <a:ext cx="3240087" cy="923925"/>
          </a:xfrm>
          <a:prstGeom prst="rect">
            <a:avLst/>
          </a:prstGeom>
          <a:noFill/>
          <a:ln w="9525">
            <a:noFill/>
            <a:miter lim="800000"/>
            <a:headEnd/>
            <a:tailEnd/>
          </a:ln>
        </p:spPr>
        <p:txBody>
          <a:bodyPr>
            <a:spAutoFit/>
          </a:bodyPr>
          <a:lstStyle/>
          <a:p>
            <a:r>
              <a:rPr lang="en-US" i="1" dirty="0">
                <a:latin typeface="Calibri" pitchFamily="34" charset="0"/>
              </a:rPr>
              <a:t>Odysseus and the sirens</a:t>
            </a:r>
            <a:r>
              <a:rPr lang="en-US" dirty="0">
                <a:latin typeface="Calibri" pitchFamily="34" charset="0"/>
              </a:rPr>
              <a:t>,  Herbert James Draper, 1909</a:t>
            </a:r>
          </a:p>
          <a:p>
            <a:r>
              <a:rPr lang="en-US" dirty="0">
                <a:latin typeface="Calibri" pitchFamily="34" charset="0"/>
              </a:rPr>
              <a:t>Ferens Art Gallery, Hull</a:t>
            </a:r>
            <a:endParaRPr lang="el-GR" dirty="0">
              <a:latin typeface="Calibri" pitchFamily="34"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Τίτλος 1"/>
          <p:cNvSpPr>
            <a:spLocks noGrp="1"/>
          </p:cNvSpPr>
          <p:nvPr>
            <p:ph type="title"/>
          </p:nvPr>
        </p:nvSpPr>
        <p:spPr/>
        <p:txBody>
          <a:bodyPr/>
          <a:lstStyle/>
          <a:p>
            <a:r>
              <a:rPr lang="en-US" dirty="0" smtClean="0"/>
              <a:t>Corporate Profile</a:t>
            </a:r>
            <a:endParaRPr lang="el-GR" dirty="0" smtClean="0"/>
          </a:p>
        </p:txBody>
      </p:sp>
      <p:sp>
        <p:nvSpPr>
          <p:cNvPr id="3" name="Θέση περιεχομένου 2"/>
          <p:cNvSpPr>
            <a:spLocks noGrp="1"/>
          </p:cNvSpPr>
          <p:nvPr>
            <p:ph idx="1"/>
          </p:nvPr>
        </p:nvSpPr>
        <p:spPr/>
        <p:txBody>
          <a:bodyPr rtlCol="0">
            <a:normAutofit fontScale="85000" lnSpcReduction="10000"/>
          </a:bodyPr>
          <a:lstStyle/>
          <a:p>
            <a:pPr fontAlgn="auto">
              <a:spcAft>
                <a:spcPts val="0"/>
              </a:spcAft>
              <a:defRPr/>
            </a:pPr>
            <a:r>
              <a:rPr lang="en-US" dirty="0" smtClean="0"/>
              <a:t>Unilever is a global corporation, owning more than 400 brands in food, health, beauty, home and personal care products. One of its most successful brands is Dove, which started in 1957 as a beauty soap and now provides a wide range of cleansing and personal care products. </a:t>
            </a:r>
          </a:p>
          <a:p>
            <a:pPr fontAlgn="auto">
              <a:spcAft>
                <a:spcPts val="0"/>
              </a:spcAft>
              <a:defRPr/>
            </a:pPr>
            <a:r>
              <a:rPr lang="en-US" dirty="0" smtClean="0"/>
              <a:t>In 2004 Unilever launched the marketing Campaign for Real Beauty and since then it has developed a series of successful tools, advertisings, workshops and films. </a:t>
            </a:r>
            <a:endParaRPr lang="el-GR" dirty="0"/>
          </a:p>
        </p:txBody>
      </p:sp>
      <p:pic>
        <p:nvPicPr>
          <p:cNvPr id="41988" name="Picture 2"/>
          <p:cNvPicPr>
            <a:picLocks noChangeAspect="1" noChangeArrowheads="1"/>
          </p:cNvPicPr>
          <p:nvPr/>
        </p:nvPicPr>
        <p:blipFill>
          <a:blip r:embed="rId2" cstate="print"/>
          <a:srcRect/>
          <a:stretch>
            <a:fillRect/>
          </a:stretch>
        </p:blipFill>
        <p:spPr bwMode="auto">
          <a:xfrm>
            <a:off x="7929563" y="5573713"/>
            <a:ext cx="1230312" cy="12842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Τίτλος 1"/>
          <p:cNvSpPr>
            <a:spLocks noGrp="1"/>
          </p:cNvSpPr>
          <p:nvPr>
            <p:ph type="title"/>
          </p:nvPr>
        </p:nvSpPr>
        <p:spPr/>
        <p:txBody>
          <a:bodyPr/>
          <a:lstStyle/>
          <a:p>
            <a:r>
              <a:rPr lang="en-US" dirty="0" smtClean="0"/>
              <a:t>Campaign for Real Beauty</a:t>
            </a:r>
            <a:endParaRPr lang="el-GR" dirty="0" smtClean="0"/>
          </a:p>
        </p:txBody>
      </p:sp>
      <p:sp>
        <p:nvSpPr>
          <p:cNvPr id="43011" name="Θέση περιεχομένου 2"/>
          <p:cNvSpPr>
            <a:spLocks noGrp="1"/>
          </p:cNvSpPr>
          <p:nvPr>
            <p:ph idx="1"/>
          </p:nvPr>
        </p:nvSpPr>
        <p:spPr/>
        <p:txBody>
          <a:bodyPr/>
          <a:lstStyle/>
          <a:p>
            <a:pPr marL="0" indent="0">
              <a:buFont typeface="Arial" pitchFamily="34" charset="0"/>
              <a:buNone/>
            </a:pPr>
            <a:r>
              <a:rPr lang="en-US" dirty="0" smtClean="0"/>
              <a:t>The Dove Campaign for Real Beauty, a worldwide marketing campaign was launched by Unilever in 2004 including advertisements, videos, workshops and events. All the advertisements showcased photographs of ordinary women in place of models.</a:t>
            </a:r>
          </a:p>
          <a:p>
            <a:pPr marL="0" indent="0">
              <a:buFont typeface="Arial" pitchFamily="34" charset="0"/>
              <a:buNone/>
            </a:pPr>
            <a:endParaRPr lang="el-GR" dirty="0" smtClean="0"/>
          </a:p>
        </p:txBody>
      </p:sp>
      <p:pic>
        <p:nvPicPr>
          <p:cNvPr id="43012" name="Picture 2"/>
          <p:cNvPicPr>
            <a:picLocks noChangeAspect="1" noChangeArrowheads="1"/>
          </p:cNvPicPr>
          <p:nvPr/>
        </p:nvPicPr>
        <p:blipFill>
          <a:blip r:embed="rId2" cstate="print"/>
          <a:srcRect/>
          <a:stretch>
            <a:fillRect/>
          </a:stretch>
        </p:blipFill>
        <p:spPr bwMode="auto">
          <a:xfrm>
            <a:off x="428596" y="5072074"/>
            <a:ext cx="2000250" cy="1533525"/>
          </a:xfrm>
          <a:prstGeom prst="rect">
            <a:avLst/>
          </a:prstGeom>
          <a:noFill/>
          <a:ln w="9525">
            <a:noFill/>
            <a:miter lim="800000"/>
            <a:headEnd/>
            <a:tailEnd/>
          </a:ln>
        </p:spPr>
      </p:pic>
      <p:pic>
        <p:nvPicPr>
          <p:cNvPr id="43013" name="Picture 3"/>
          <p:cNvPicPr>
            <a:picLocks noChangeAspect="1" noChangeArrowheads="1"/>
          </p:cNvPicPr>
          <p:nvPr/>
        </p:nvPicPr>
        <p:blipFill>
          <a:blip r:embed="rId3" cstate="print"/>
          <a:srcRect/>
          <a:stretch>
            <a:fillRect/>
          </a:stretch>
        </p:blipFill>
        <p:spPr bwMode="auto">
          <a:xfrm>
            <a:off x="6000760" y="4786322"/>
            <a:ext cx="2752725" cy="1419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Τίτλος 1"/>
          <p:cNvSpPr>
            <a:spLocks noGrp="1"/>
          </p:cNvSpPr>
          <p:nvPr>
            <p:ph type="title"/>
          </p:nvPr>
        </p:nvSpPr>
        <p:spPr/>
        <p:txBody>
          <a:bodyPr>
            <a:normAutofit fontScale="90000"/>
          </a:bodyPr>
          <a:lstStyle/>
          <a:p>
            <a:r>
              <a:rPr lang="en-US" dirty="0" smtClean="0"/>
              <a:t>The campaign’s strategic goals</a:t>
            </a:r>
            <a:endParaRPr lang="el-GR" dirty="0" smtClean="0"/>
          </a:p>
        </p:txBody>
      </p:sp>
      <p:sp>
        <p:nvSpPr>
          <p:cNvPr id="3" name="Θέση περιεχομένου 2"/>
          <p:cNvSpPr>
            <a:spLocks noGrp="1"/>
          </p:cNvSpPr>
          <p:nvPr>
            <p:ph idx="1"/>
          </p:nvPr>
        </p:nvSpPr>
        <p:spPr/>
        <p:txBody>
          <a:bodyPr rtlCol="0">
            <a:normAutofit fontScale="92500" lnSpcReduction="10000"/>
          </a:bodyPr>
          <a:lstStyle/>
          <a:p>
            <a:pPr marL="0" indent="0" fontAlgn="auto">
              <a:spcAft>
                <a:spcPts val="0"/>
              </a:spcAft>
              <a:buFont typeface="Arial" pitchFamily="34" charset="0"/>
              <a:buNone/>
              <a:defRPr/>
            </a:pPr>
            <a:r>
              <a:rPr lang="en-US" dirty="0" smtClean="0"/>
              <a:t>The purpose of the campaign was to encourage women to appreciate their natural beauty and inspire them to be confident and comfortable with themselves.  As mentioned in the campaign description:</a:t>
            </a:r>
          </a:p>
          <a:p>
            <a:pPr marL="0" indent="0" fontAlgn="auto">
              <a:spcAft>
                <a:spcPts val="0"/>
              </a:spcAft>
              <a:buFont typeface="Arial" pitchFamily="34" charset="0"/>
              <a:buNone/>
              <a:defRPr/>
            </a:pPr>
            <a:r>
              <a:rPr lang="en-US" dirty="0" smtClean="0"/>
              <a:t> </a:t>
            </a:r>
          </a:p>
          <a:p>
            <a:pPr marL="0" indent="0" algn="ctr" fontAlgn="auto">
              <a:spcAft>
                <a:spcPts val="0"/>
              </a:spcAft>
              <a:buFont typeface="Arial" pitchFamily="34" charset="0"/>
              <a:buNone/>
              <a:defRPr/>
            </a:pPr>
            <a:r>
              <a:rPr lang="en-US" i="1" dirty="0" smtClean="0"/>
              <a:t>“At Dove we want to help free ourselves and the next generation from beauty stereotypes.” </a:t>
            </a:r>
          </a:p>
          <a:p>
            <a:pPr fontAlgn="auto">
              <a:spcAft>
                <a:spcPts val="0"/>
              </a:spcAft>
              <a:defRPr/>
            </a:pPr>
            <a:endParaRPr lang="el-GR"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Τίτλος 1"/>
          <p:cNvSpPr>
            <a:spLocks noGrp="1"/>
          </p:cNvSpPr>
          <p:nvPr>
            <p:ph type="title"/>
          </p:nvPr>
        </p:nvSpPr>
        <p:spPr/>
        <p:txBody>
          <a:bodyPr/>
          <a:lstStyle/>
          <a:p>
            <a:r>
              <a:rPr lang="en-US" dirty="0" smtClean="0"/>
              <a:t>Dove “Evolution” (1)</a:t>
            </a:r>
            <a:endParaRPr lang="el-GR" dirty="0" smtClean="0"/>
          </a:p>
        </p:txBody>
      </p:sp>
      <p:sp>
        <p:nvSpPr>
          <p:cNvPr id="3" name="Θέση περιεχομένου 2"/>
          <p:cNvSpPr>
            <a:spLocks noGrp="1"/>
          </p:cNvSpPr>
          <p:nvPr>
            <p:ph idx="1"/>
          </p:nvPr>
        </p:nvSpPr>
        <p:spPr/>
        <p:txBody>
          <a:bodyPr rtlCol="0">
            <a:normAutofit/>
          </a:bodyPr>
          <a:lstStyle/>
          <a:p>
            <a:pPr marL="0" indent="0" fontAlgn="auto">
              <a:spcAft>
                <a:spcPts val="0"/>
              </a:spcAft>
              <a:buFont typeface="Arial" pitchFamily="34" charset="0"/>
              <a:buNone/>
              <a:defRPr/>
            </a:pPr>
            <a:r>
              <a:rPr lang="en-US" dirty="0" smtClean="0"/>
              <a:t>Dove “Evolution, a 75-second viral film produced by Ogilvy &amp; Mather, an international advertising agency, as part of Dove Campaign for Real Beauty was launched by Unilever, under the slogan:  </a:t>
            </a:r>
          </a:p>
          <a:p>
            <a:pPr marL="0" indent="0" algn="ctr" fontAlgn="auto">
              <a:spcAft>
                <a:spcPts val="0"/>
              </a:spcAft>
              <a:buFont typeface="Arial" pitchFamily="34" charset="0"/>
              <a:buNone/>
              <a:defRPr/>
            </a:pPr>
            <a:r>
              <a:rPr lang="en-US" dirty="0" smtClean="0"/>
              <a:t>“No wonder our perception of beauty is distorted” </a:t>
            </a:r>
          </a:p>
          <a:p>
            <a:pPr marL="0" indent="0" algn="ctr" fontAlgn="auto">
              <a:spcAft>
                <a:spcPts val="0"/>
              </a:spcAft>
              <a:buFont typeface="Arial" pitchFamily="34" charset="0"/>
              <a:buNone/>
              <a:defRPr/>
            </a:pPr>
            <a:r>
              <a:rPr lang="en-US" dirty="0" smtClean="0"/>
              <a:t> </a:t>
            </a:r>
          </a:p>
          <a:p>
            <a:pPr marL="0" indent="0" algn="ctr" fontAlgn="auto">
              <a:spcAft>
                <a:spcPts val="0"/>
              </a:spcAft>
              <a:buFont typeface="Arial" pitchFamily="34" charset="0"/>
              <a:buNone/>
              <a:defRPr/>
            </a:pPr>
            <a:endParaRPr lang="en-US" dirty="0" smtClean="0"/>
          </a:p>
          <a:p>
            <a:pPr fontAlgn="auto">
              <a:spcAft>
                <a:spcPts val="0"/>
              </a:spcAft>
              <a:defRPr/>
            </a:pPr>
            <a:endParaRPr lang="el-GR"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Τίτλος 1"/>
          <p:cNvSpPr>
            <a:spLocks noGrp="1"/>
          </p:cNvSpPr>
          <p:nvPr>
            <p:ph type="title"/>
          </p:nvPr>
        </p:nvSpPr>
        <p:spPr/>
        <p:txBody>
          <a:bodyPr/>
          <a:lstStyle/>
          <a:p>
            <a:r>
              <a:rPr lang="en-US" dirty="0" smtClean="0"/>
              <a:t>Dove “Evolution” (2)</a:t>
            </a:r>
            <a:endParaRPr lang="el-GR" dirty="0" smtClean="0"/>
          </a:p>
        </p:txBody>
      </p:sp>
      <p:sp>
        <p:nvSpPr>
          <p:cNvPr id="3" name="Θέση περιεχομένου 2"/>
          <p:cNvSpPr>
            <a:spLocks noGrp="1"/>
          </p:cNvSpPr>
          <p:nvPr>
            <p:ph idx="1"/>
          </p:nvPr>
        </p:nvSpPr>
        <p:spPr/>
        <p:txBody>
          <a:bodyPr rtlCol="0">
            <a:normAutofit/>
          </a:bodyPr>
          <a:lstStyle/>
          <a:p>
            <a:pPr marL="0" indent="0" fontAlgn="auto">
              <a:spcAft>
                <a:spcPts val="0"/>
              </a:spcAft>
              <a:buFont typeface="Arial" pitchFamily="34" charset="0"/>
              <a:buNone/>
              <a:defRPr/>
            </a:pPr>
            <a:r>
              <a:rPr lang="en-US" dirty="0" smtClean="0"/>
              <a:t>The advertisement targeted young women and teenage girls and became one of the most successful branding stories, winning a number of awards in the advertising industry, including two Cannes Lions Grand Prix awards for Viral Marketing and an Epica D'Or in the Interactive category.</a:t>
            </a:r>
          </a:p>
          <a:p>
            <a:pPr fontAlgn="auto">
              <a:spcAft>
                <a:spcPts val="0"/>
              </a:spcAft>
              <a:defRPr/>
            </a:pPr>
            <a:endParaRPr lang="el-GR" dirty="0"/>
          </a:p>
        </p:txBody>
      </p:sp>
      <p:pic>
        <p:nvPicPr>
          <p:cNvPr id="46084" name="Picture 2"/>
          <p:cNvPicPr>
            <a:picLocks noChangeAspect="1" noChangeArrowheads="1"/>
          </p:cNvPicPr>
          <p:nvPr/>
        </p:nvPicPr>
        <p:blipFill>
          <a:blip r:embed="rId2" cstate="print"/>
          <a:srcRect/>
          <a:stretch>
            <a:fillRect/>
          </a:stretch>
        </p:blipFill>
        <p:spPr bwMode="auto">
          <a:xfrm>
            <a:off x="4929190" y="5072074"/>
            <a:ext cx="2663825" cy="1498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Dove Real Beauty</a:t>
            </a:r>
            <a:endParaRPr lang="el-GR" dirty="0"/>
          </a:p>
        </p:txBody>
      </p:sp>
      <p:sp>
        <p:nvSpPr>
          <p:cNvPr id="3" name="Content Placeholder 2"/>
          <p:cNvSpPr>
            <a:spLocks noGrp="1"/>
          </p:cNvSpPr>
          <p:nvPr>
            <p:ph idx="1"/>
          </p:nvPr>
        </p:nvSpPr>
        <p:spPr/>
        <p:txBody>
          <a:bodyPr/>
          <a:lstStyle/>
          <a:p>
            <a:pPr algn="ctr">
              <a:buNone/>
            </a:pPr>
            <a:r>
              <a:rPr lang="en-US" sz="2000" dirty="0" smtClean="0">
                <a:hlinkClick r:id="rId2"/>
              </a:rPr>
              <a:t>https://www.youtube.com/watch?v=XpaOjMXyJGk</a:t>
            </a:r>
            <a:endParaRPr lang="en-US" sz="2000" dirty="0" smtClean="0"/>
          </a:p>
          <a:p>
            <a:endParaRPr lang="el-GR" dirty="0"/>
          </a:p>
        </p:txBody>
      </p:sp>
      <p:pic>
        <p:nvPicPr>
          <p:cNvPr id="1026" name="Picture 2" descr="http://files.coloribus.com/files/adsarchive/part_1750/17504555/file/dove-real-beauty-sketches-image-600-13574.jpg"/>
          <p:cNvPicPr>
            <a:picLocks noChangeAspect="1" noChangeArrowheads="1"/>
          </p:cNvPicPr>
          <p:nvPr/>
        </p:nvPicPr>
        <p:blipFill>
          <a:blip r:embed="rId3" cstate="print"/>
          <a:srcRect/>
          <a:stretch>
            <a:fillRect/>
          </a:stretch>
        </p:blipFill>
        <p:spPr bwMode="auto">
          <a:xfrm>
            <a:off x="1619672" y="2204864"/>
            <a:ext cx="5715000" cy="38004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Τίτλος 1"/>
          <p:cNvSpPr>
            <a:spLocks noGrp="1"/>
          </p:cNvSpPr>
          <p:nvPr>
            <p:ph type="title"/>
          </p:nvPr>
        </p:nvSpPr>
        <p:spPr/>
        <p:txBody>
          <a:bodyPr/>
          <a:lstStyle/>
          <a:p>
            <a:r>
              <a:rPr lang="en-US" dirty="0" smtClean="0"/>
              <a:t>Case 2: Guinness/Diageo</a:t>
            </a:r>
            <a:endParaRPr lang="el-GR" dirty="0" smtClean="0"/>
          </a:p>
        </p:txBody>
      </p:sp>
      <p:sp>
        <p:nvSpPr>
          <p:cNvPr id="3" name="Θέση περιεχομένου 2"/>
          <p:cNvSpPr>
            <a:spLocks noGrp="1"/>
          </p:cNvSpPr>
          <p:nvPr>
            <p:ph idx="1"/>
          </p:nvPr>
        </p:nvSpPr>
        <p:spPr/>
        <p:txBody>
          <a:bodyPr rtlCol="0">
            <a:normAutofit fontScale="92500" lnSpcReduction="10000"/>
          </a:bodyPr>
          <a:lstStyle/>
          <a:p>
            <a:pPr marL="0" indent="0" fontAlgn="auto">
              <a:spcAft>
                <a:spcPts val="0"/>
              </a:spcAft>
              <a:buFont typeface="Arial" pitchFamily="34" charset="0"/>
              <a:buNone/>
              <a:defRPr/>
            </a:pPr>
            <a:endParaRPr lang="en-US" dirty="0" smtClean="0"/>
          </a:p>
          <a:p>
            <a:pPr marL="0" indent="0" algn="ctr" fontAlgn="auto">
              <a:spcAft>
                <a:spcPts val="0"/>
              </a:spcAft>
              <a:buFont typeface="Arial" pitchFamily="34" charset="0"/>
              <a:buNone/>
              <a:defRPr/>
            </a:pPr>
            <a:r>
              <a:rPr lang="en-US" i="1" dirty="0" smtClean="0"/>
              <a:t>Can everyday people become heroes, even for just a minute? A beer tells a true story about male friendship, adrenaline, patience and perseverance, with the help of two other storytellers: a famous painter and a great writer.  What happens when, 10 years after a campaign launch, consumers decide to publicize their own version of the brand’s story?</a:t>
            </a:r>
            <a:endParaRPr lang="el-GR" i="1"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Τίτλος 1"/>
          <p:cNvSpPr>
            <a:spLocks noGrp="1"/>
          </p:cNvSpPr>
          <p:nvPr>
            <p:ph type="title"/>
          </p:nvPr>
        </p:nvSpPr>
        <p:spPr/>
        <p:txBody>
          <a:bodyPr/>
          <a:lstStyle/>
          <a:p>
            <a:r>
              <a:rPr lang="en-US" dirty="0" smtClean="0"/>
              <a:t>Corporate Profile (1)   </a:t>
            </a:r>
            <a:endParaRPr lang="el-GR" dirty="0" smtClean="0"/>
          </a:p>
        </p:txBody>
      </p:sp>
      <p:sp>
        <p:nvSpPr>
          <p:cNvPr id="3" name="Θέση περιεχομένου 2"/>
          <p:cNvSpPr>
            <a:spLocks noGrp="1"/>
          </p:cNvSpPr>
          <p:nvPr>
            <p:ph idx="1"/>
          </p:nvPr>
        </p:nvSpPr>
        <p:spPr/>
        <p:txBody>
          <a:bodyPr rtlCol="0">
            <a:normAutofit fontScale="92500" lnSpcReduction="20000"/>
          </a:bodyPr>
          <a:lstStyle/>
          <a:p>
            <a:pPr fontAlgn="auto">
              <a:spcAft>
                <a:spcPts val="0"/>
              </a:spcAft>
              <a:defRPr/>
            </a:pPr>
            <a:r>
              <a:rPr lang="en-US" dirty="0" smtClean="0"/>
              <a:t>(Ex Guinness UDV). The company’s current form was the result of a 1997 merger between GrandMet and Guinness. The company is based in London, UK. </a:t>
            </a:r>
          </a:p>
          <a:p>
            <a:pPr fontAlgn="auto">
              <a:spcAft>
                <a:spcPts val="0"/>
              </a:spcAft>
              <a:defRPr/>
            </a:pPr>
            <a:r>
              <a:rPr lang="en-US" dirty="0" smtClean="0"/>
              <a:t>Diageo plc is considered as the most powerful multinational company in the alcoholic beverages, wine and beer market and its product portfolio includes more than 800 products.</a:t>
            </a:r>
          </a:p>
          <a:p>
            <a:pPr marL="0" indent="0" fontAlgn="auto">
              <a:spcAft>
                <a:spcPts val="0"/>
              </a:spcAft>
              <a:buFont typeface="Arial" pitchFamily="34" charset="0"/>
              <a:buNone/>
              <a:defRPr/>
            </a:pPr>
            <a:r>
              <a:rPr lang="en-US" dirty="0" smtClean="0"/>
              <a:t> </a:t>
            </a:r>
            <a:endParaRPr lang="el-GR" dirty="0"/>
          </a:p>
        </p:txBody>
      </p:sp>
      <p:pic>
        <p:nvPicPr>
          <p:cNvPr id="49156" name="Picture 3"/>
          <p:cNvPicPr>
            <a:picLocks noChangeAspect="1" noChangeArrowheads="1"/>
          </p:cNvPicPr>
          <p:nvPr/>
        </p:nvPicPr>
        <p:blipFill>
          <a:blip r:embed="rId2" cstate="print"/>
          <a:srcRect/>
          <a:stretch>
            <a:fillRect/>
          </a:stretch>
        </p:blipFill>
        <p:spPr bwMode="auto">
          <a:xfrm>
            <a:off x="7577138" y="5735638"/>
            <a:ext cx="1530350" cy="1085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Τίτλος 1"/>
          <p:cNvSpPr>
            <a:spLocks noGrp="1"/>
          </p:cNvSpPr>
          <p:nvPr>
            <p:ph type="title"/>
          </p:nvPr>
        </p:nvSpPr>
        <p:spPr/>
        <p:txBody>
          <a:bodyPr/>
          <a:lstStyle/>
          <a:p>
            <a:r>
              <a:rPr lang="en-US" dirty="0" smtClean="0"/>
              <a:t>Corporate Profile (2)</a:t>
            </a:r>
            <a:endParaRPr lang="el-GR" dirty="0" smtClean="0"/>
          </a:p>
        </p:txBody>
      </p:sp>
      <p:sp>
        <p:nvSpPr>
          <p:cNvPr id="50179" name="Θέση περιεχομένου 2"/>
          <p:cNvSpPr>
            <a:spLocks noGrp="1"/>
          </p:cNvSpPr>
          <p:nvPr>
            <p:ph idx="1"/>
          </p:nvPr>
        </p:nvSpPr>
        <p:spPr/>
        <p:txBody>
          <a:bodyPr/>
          <a:lstStyle/>
          <a:p>
            <a:pPr marL="0" indent="0">
              <a:buFont typeface="Arial" pitchFamily="34" charset="0"/>
              <a:buNone/>
            </a:pPr>
            <a:r>
              <a:rPr lang="en-US" dirty="0" smtClean="0"/>
              <a:t> </a:t>
            </a:r>
          </a:p>
          <a:p>
            <a:pPr marL="0" indent="0">
              <a:buFont typeface="Arial" pitchFamily="34" charset="0"/>
              <a:buNone/>
            </a:pPr>
            <a:r>
              <a:rPr lang="en-US" dirty="0" smtClean="0"/>
              <a:t>The corporate brand name derives from the Latin “dia” (day) and the Greek «γεω» (“geo”). The corporate brand name suggests that each day around the planet people are celebrating by using one or more of the company’s portfolio brands. </a:t>
            </a:r>
            <a:endParaRPr lang="el-GR" dirty="0" smtClean="0"/>
          </a:p>
        </p:txBody>
      </p:sp>
      <p:pic>
        <p:nvPicPr>
          <p:cNvPr id="50180" name="Picture 2"/>
          <p:cNvPicPr>
            <a:picLocks noChangeAspect="1" noChangeArrowheads="1"/>
          </p:cNvPicPr>
          <p:nvPr/>
        </p:nvPicPr>
        <p:blipFill>
          <a:blip r:embed="rId2" cstate="print"/>
          <a:srcRect/>
          <a:stretch>
            <a:fillRect/>
          </a:stretch>
        </p:blipFill>
        <p:spPr bwMode="auto">
          <a:xfrm>
            <a:off x="7380288" y="5681663"/>
            <a:ext cx="1530350" cy="1085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normAutofit fontScale="90000"/>
          </a:bodyPr>
          <a:lstStyle/>
          <a:p>
            <a:pPr fontAlgn="auto">
              <a:spcAft>
                <a:spcPts val="0"/>
              </a:spcAft>
              <a:defRPr/>
            </a:pPr>
            <a:r>
              <a:rPr lang="en-US" dirty="0" smtClean="0"/>
              <a:t>“Good Things Come to Those Who Wait” Campaign </a:t>
            </a:r>
            <a:endParaRPr lang="el-GR" dirty="0"/>
          </a:p>
        </p:txBody>
      </p:sp>
      <p:sp>
        <p:nvSpPr>
          <p:cNvPr id="3" name="Θέση περιεχομένου 2"/>
          <p:cNvSpPr>
            <a:spLocks noGrp="1"/>
          </p:cNvSpPr>
          <p:nvPr>
            <p:ph idx="1"/>
          </p:nvPr>
        </p:nvSpPr>
        <p:spPr/>
        <p:txBody>
          <a:bodyPr rtlCol="0">
            <a:normAutofit fontScale="92500" lnSpcReduction="20000"/>
          </a:bodyPr>
          <a:lstStyle/>
          <a:p>
            <a:pPr fontAlgn="auto">
              <a:spcAft>
                <a:spcPts val="0"/>
              </a:spcAft>
              <a:defRPr/>
            </a:pPr>
            <a:r>
              <a:rPr lang="en-US" dirty="0" smtClean="0"/>
              <a:t>The campaign was launched in 1998 with the “Swimblack” spot. Its target group were bartenders in both UK and Ireland and its strategic goal was to reverse negative impressions and ironic remarks concerning the time that Guinness needs to “rest” in the beer glass before drinking (119,5 seconds).  </a:t>
            </a:r>
          </a:p>
          <a:p>
            <a:pPr fontAlgn="auto">
              <a:spcAft>
                <a:spcPts val="0"/>
              </a:spcAft>
              <a:defRPr/>
            </a:pPr>
            <a:r>
              <a:rPr lang="en-US" dirty="0" smtClean="0"/>
              <a:t>In total, eight (8) spots were launched between 1998-2007 under the concept “Good Things Come to Those Who Wait”. </a:t>
            </a:r>
            <a:endParaRPr lang="el-GR"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iliada-.jpg"/>
          <p:cNvPicPr>
            <a:picLocks noGrp="1" noChangeAspect="1"/>
          </p:cNvPicPr>
          <p:nvPr>
            <p:ph idx="1"/>
          </p:nvPr>
        </p:nvPicPr>
        <p:blipFill>
          <a:blip r:embed="rId2" cstate="print"/>
          <a:stretch>
            <a:fillRect/>
          </a:stretch>
        </p:blipFill>
        <p:spPr>
          <a:xfrm>
            <a:off x="250825" y="1916113"/>
            <a:ext cx="4457700" cy="2428875"/>
          </a:xfrm>
          <a:effectLst>
            <a:outerShdw blurRad="190500" algn="tl" rotWithShape="0">
              <a:srgbClr val="000000">
                <a:alpha val="70000"/>
              </a:srgbClr>
            </a:outerShdw>
          </a:effectLst>
        </p:spPr>
      </p:pic>
      <p:pic>
        <p:nvPicPr>
          <p:cNvPr id="5" name="4 - Εικόνα" descr="OMHROU ILIADA1955.jpg"/>
          <p:cNvPicPr>
            <a:picLocks noChangeAspect="1"/>
          </p:cNvPicPr>
          <p:nvPr/>
        </p:nvPicPr>
        <p:blipFill>
          <a:blip r:embed="rId3" cstate="print"/>
          <a:stretch>
            <a:fillRect/>
          </a:stretch>
        </p:blipFill>
        <p:spPr>
          <a:xfrm>
            <a:off x="4860032" y="476672"/>
            <a:ext cx="3784600" cy="5054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Τίτλος 1"/>
          <p:cNvSpPr>
            <a:spLocks noGrp="1"/>
          </p:cNvSpPr>
          <p:nvPr>
            <p:ph type="title"/>
          </p:nvPr>
        </p:nvSpPr>
        <p:spPr/>
        <p:txBody>
          <a:bodyPr>
            <a:normAutofit fontScale="90000"/>
          </a:bodyPr>
          <a:lstStyle/>
          <a:p>
            <a:r>
              <a:rPr lang="en-US" dirty="0" smtClean="0"/>
              <a:t>Guinness “Surfer” Advertisement</a:t>
            </a:r>
            <a:endParaRPr lang="el-GR" dirty="0" smtClean="0"/>
          </a:p>
        </p:txBody>
      </p:sp>
      <p:sp>
        <p:nvSpPr>
          <p:cNvPr id="52227" name="Θέση περιεχομένου 2"/>
          <p:cNvSpPr>
            <a:spLocks noGrp="1"/>
          </p:cNvSpPr>
          <p:nvPr>
            <p:ph idx="1"/>
          </p:nvPr>
        </p:nvSpPr>
        <p:spPr/>
        <p:txBody>
          <a:bodyPr/>
          <a:lstStyle/>
          <a:p>
            <a:pPr marL="0" indent="0">
              <a:buFont typeface="Arial" pitchFamily="34" charset="0"/>
              <a:buNone/>
            </a:pPr>
            <a:endParaRPr lang="en-US" dirty="0" smtClean="0"/>
          </a:p>
          <a:p>
            <a:pPr marL="0" indent="0">
              <a:buFont typeface="Arial" pitchFamily="34" charset="0"/>
              <a:buNone/>
            </a:pPr>
            <a:r>
              <a:rPr lang="en-US" dirty="0" smtClean="0"/>
              <a:t>The spot was produced by the advertising company Abbott Mead Vickers BBDO and was voted as the best TVC (TV Commercial) for 1999, as well as the best ad of all times in 2002 by UK viewers. </a:t>
            </a:r>
          </a:p>
          <a:p>
            <a:pPr marL="0" indent="0">
              <a:buFont typeface="Arial" pitchFamily="34" charset="0"/>
              <a:buNone/>
            </a:pPr>
            <a:endParaRPr lang="el-GR" dirty="0" smtClean="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Τίτλος 1"/>
          <p:cNvSpPr>
            <a:spLocks noGrp="1"/>
          </p:cNvSpPr>
          <p:nvPr>
            <p:ph type="title"/>
          </p:nvPr>
        </p:nvSpPr>
        <p:spPr/>
        <p:txBody>
          <a:bodyPr/>
          <a:lstStyle/>
          <a:p>
            <a:r>
              <a:rPr lang="en-US" dirty="0" smtClean="0"/>
              <a:t>Sources of Inspiration</a:t>
            </a:r>
            <a:endParaRPr lang="el-GR" dirty="0" smtClean="0"/>
          </a:p>
        </p:txBody>
      </p:sp>
      <p:sp>
        <p:nvSpPr>
          <p:cNvPr id="53251" name="Θέση περιεχομένου 2"/>
          <p:cNvSpPr>
            <a:spLocks noGrp="1"/>
          </p:cNvSpPr>
          <p:nvPr>
            <p:ph idx="1"/>
          </p:nvPr>
        </p:nvSpPr>
        <p:spPr/>
        <p:txBody>
          <a:bodyPr/>
          <a:lstStyle/>
          <a:p>
            <a:pPr marL="0" indent="0">
              <a:buFont typeface="Arial" pitchFamily="34" charset="0"/>
              <a:buNone/>
            </a:pPr>
            <a:r>
              <a:rPr lang="en-US" sz="2800" dirty="0" smtClean="0"/>
              <a:t>The spot celebrates male friendship, bonding and the joy of taking risks and succeeding. The main sources of inspiration for the spot were the painting “Neptune’s Horses” (1892) by British painter Walter Crane, as well as the book “Moby Dick” (1851) by Herman Melville.</a:t>
            </a:r>
          </a:p>
          <a:p>
            <a:pPr marL="0" indent="0">
              <a:buFont typeface="Arial" pitchFamily="34" charset="0"/>
              <a:buNone/>
            </a:pPr>
            <a:endParaRPr lang="el-GR" dirty="0" smtClean="0"/>
          </a:p>
        </p:txBody>
      </p:sp>
      <p:pic>
        <p:nvPicPr>
          <p:cNvPr id="53252" name="Picture 2"/>
          <p:cNvPicPr>
            <a:picLocks noChangeAspect="1" noChangeArrowheads="1"/>
          </p:cNvPicPr>
          <p:nvPr/>
        </p:nvPicPr>
        <p:blipFill>
          <a:blip r:embed="rId2" cstate="print"/>
          <a:srcRect/>
          <a:stretch>
            <a:fillRect/>
          </a:stretch>
        </p:blipFill>
        <p:spPr bwMode="auto">
          <a:xfrm>
            <a:off x="571472" y="4429132"/>
            <a:ext cx="2520950" cy="1852613"/>
          </a:xfrm>
          <a:prstGeom prst="rect">
            <a:avLst/>
          </a:prstGeom>
          <a:noFill/>
          <a:ln w="9525">
            <a:noFill/>
            <a:miter lim="800000"/>
            <a:headEnd/>
            <a:tailEnd/>
          </a:ln>
        </p:spPr>
      </p:pic>
      <p:pic>
        <p:nvPicPr>
          <p:cNvPr id="53253" name="Picture 3"/>
          <p:cNvPicPr>
            <a:picLocks noChangeAspect="1" noChangeArrowheads="1"/>
          </p:cNvPicPr>
          <p:nvPr/>
        </p:nvPicPr>
        <p:blipFill>
          <a:blip r:embed="rId3" cstate="print"/>
          <a:srcRect/>
          <a:stretch>
            <a:fillRect/>
          </a:stretch>
        </p:blipFill>
        <p:spPr bwMode="auto">
          <a:xfrm>
            <a:off x="5715008" y="4357694"/>
            <a:ext cx="1397000" cy="2168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uinness surfer ad_WMV V9.wmv">
            <a:hlinkClick r:id="" action="ppaction://media"/>
          </p:cNvPr>
          <p:cNvPicPr>
            <a:picLocks noGrp="1" noRot="1" noChangeAspect="1"/>
          </p:cNvPicPr>
          <p:nvPr>
            <p:ph idx="1"/>
            <a:videoFile r:link="rId1"/>
          </p:nvPr>
        </p:nvPicPr>
        <p:blipFill>
          <a:blip r:embed="rId3" cstate="print"/>
          <a:stretch>
            <a:fillRect/>
          </a:stretch>
        </p:blipFill>
        <p:spPr>
          <a:xfrm>
            <a:off x="684213" y="620713"/>
            <a:ext cx="7488237" cy="56165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normAutofit fontScale="90000"/>
          </a:bodyPr>
          <a:lstStyle/>
          <a:p>
            <a:pPr fontAlgn="auto">
              <a:spcAft>
                <a:spcPts val="0"/>
              </a:spcAft>
              <a:defRPr/>
            </a:pPr>
            <a:r>
              <a:rPr lang="en-US" dirty="0" smtClean="0"/>
              <a:t>Case 4: T-Mobile UK / </a:t>
            </a:r>
            <a:r>
              <a:rPr lang="en-US" dirty="0"/>
              <a:t>R</a:t>
            </a:r>
            <a:r>
              <a:rPr lang="en-US" dirty="0" smtClean="0"/>
              <a:t>oyal wedding viral ad</a:t>
            </a:r>
            <a:endParaRPr lang="el-GR" dirty="0"/>
          </a:p>
        </p:txBody>
      </p:sp>
      <p:sp>
        <p:nvSpPr>
          <p:cNvPr id="64515" name="Θέση περιεχομένου 2"/>
          <p:cNvSpPr>
            <a:spLocks noGrp="1"/>
          </p:cNvSpPr>
          <p:nvPr>
            <p:ph idx="1"/>
          </p:nvPr>
        </p:nvSpPr>
        <p:spPr/>
        <p:txBody>
          <a:bodyPr>
            <a:normAutofit lnSpcReduction="10000"/>
          </a:bodyPr>
          <a:lstStyle/>
          <a:p>
            <a:pPr marL="0" indent="0">
              <a:buFont typeface="Arial" pitchFamily="34" charset="0"/>
              <a:buNone/>
            </a:pPr>
            <a:endParaRPr lang="en-US" dirty="0" smtClean="0"/>
          </a:p>
          <a:p>
            <a:pPr marL="0" indent="0" algn="ctr">
              <a:buFont typeface="Arial" pitchFamily="34" charset="0"/>
              <a:buNone/>
            </a:pPr>
            <a:r>
              <a:rPr lang="en-US" i="1" dirty="0" smtClean="0"/>
              <a:t>In some cases, corporate storytelling is used to share and spread joyous feelings about a true story that moves a whole nation and billions of people around the world. But what if a corporate story about a true story is based on another true story? The mix of different, existing stories may give birth to a new one…</a:t>
            </a:r>
            <a:endParaRPr lang="el-GR" i="1" dirty="0" smtClean="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Τίτλος 1"/>
          <p:cNvSpPr>
            <a:spLocks noGrp="1"/>
          </p:cNvSpPr>
          <p:nvPr>
            <p:ph type="title"/>
          </p:nvPr>
        </p:nvSpPr>
        <p:spPr/>
        <p:txBody>
          <a:bodyPr/>
          <a:lstStyle/>
          <a:p>
            <a:r>
              <a:rPr lang="en-US" dirty="0" smtClean="0"/>
              <a:t>Corporate Profile</a:t>
            </a:r>
            <a:endParaRPr lang="el-GR" dirty="0" smtClean="0"/>
          </a:p>
        </p:txBody>
      </p:sp>
      <p:sp>
        <p:nvSpPr>
          <p:cNvPr id="3" name="Θέση περιεχομένου 2"/>
          <p:cNvSpPr>
            <a:spLocks noGrp="1"/>
          </p:cNvSpPr>
          <p:nvPr>
            <p:ph idx="1"/>
          </p:nvPr>
        </p:nvSpPr>
        <p:spPr/>
        <p:txBody>
          <a:bodyPr rtlCol="0">
            <a:normAutofit fontScale="85000" lnSpcReduction="20000"/>
          </a:bodyPr>
          <a:lstStyle/>
          <a:p>
            <a:pPr fontAlgn="auto">
              <a:spcAft>
                <a:spcPts val="0"/>
              </a:spcAft>
              <a:defRPr/>
            </a:pPr>
            <a:r>
              <a:rPr lang="en-US" dirty="0" smtClean="0"/>
              <a:t>T-Mobile is a German wireless services provider, owned by Deutsche Telekom. It operates several GSM networks in Europe and the United States. T-Mobile also has financial stakes in mobile operators in Central and Eastern Europe. </a:t>
            </a:r>
          </a:p>
          <a:p>
            <a:pPr fontAlgn="auto">
              <a:spcAft>
                <a:spcPts val="0"/>
              </a:spcAft>
              <a:defRPr/>
            </a:pPr>
            <a:r>
              <a:rPr lang="en-US" dirty="0" smtClean="0"/>
              <a:t>Globally, T-Mobile has some 150 million subscribers, making it the world's tenth largest mobile phone service provider by subscribers and the third largest multinational after the United Kingdom's Vodafone and Spain's Telefónica.</a:t>
            </a:r>
            <a:endParaRPr lang="el-GR" dirty="0"/>
          </a:p>
        </p:txBody>
      </p:sp>
      <p:pic>
        <p:nvPicPr>
          <p:cNvPr id="65540" name="Picture 2"/>
          <p:cNvPicPr>
            <a:picLocks noChangeAspect="1" noChangeArrowheads="1"/>
          </p:cNvPicPr>
          <p:nvPr/>
        </p:nvPicPr>
        <p:blipFill>
          <a:blip r:embed="rId2" cstate="print"/>
          <a:srcRect/>
          <a:stretch>
            <a:fillRect/>
          </a:stretch>
        </p:blipFill>
        <p:spPr bwMode="auto">
          <a:xfrm>
            <a:off x="7308850" y="5875338"/>
            <a:ext cx="1481138" cy="9826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Τίτλος 1"/>
          <p:cNvSpPr>
            <a:spLocks noGrp="1"/>
          </p:cNvSpPr>
          <p:nvPr>
            <p:ph type="title"/>
          </p:nvPr>
        </p:nvSpPr>
        <p:spPr/>
        <p:txBody>
          <a:bodyPr/>
          <a:lstStyle/>
          <a:p>
            <a:r>
              <a:rPr lang="en-US" dirty="0" smtClean="0"/>
              <a:t>A unique marketing strategy</a:t>
            </a:r>
            <a:endParaRPr lang="el-GR" dirty="0" smtClean="0"/>
          </a:p>
        </p:txBody>
      </p:sp>
      <p:sp>
        <p:nvSpPr>
          <p:cNvPr id="66563" name="Θέση περιεχομένου 2"/>
          <p:cNvSpPr>
            <a:spLocks noGrp="1"/>
          </p:cNvSpPr>
          <p:nvPr>
            <p:ph idx="1"/>
          </p:nvPr>
        </p:nvSpPr>
        <p:spPr/>
        <p:txBody>
          <a:bodyPr>
            <a:normAutofit fontScale="92500"/>
          </a:bodyPr>
          <a:lstStyle/>
          <a:p>
            <a:r>
              <a:rPr lang="en-US" dirty="0" smtClean="0"/>
              <a:t>In terms of marketing strategy, T-Mobile UK is hugely investing in “spontaneous” large scale, real time dancing and singing events that involve by-passers in big public spaces such as Heathrow Airport, London Liverpool Street Train Station, Trafalgar Square, etc. </a:t>
            </a:r>
          </a:p>
          <a:p>
            <a:r>
              <a:rPr lang="en-US" dirty="0" smtClean="0"/>
              <a:t>The events are recorded and circulated as viral videos through YouTube. </a:t>
            </a:r>
            <a:endParaRPr lang="el-GR" dirty="0" smtClean="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Θέση περιεχομένου 2"/>
          <p:cNvSpPr>
            <a:spLocks noGrp="1"/>
          </p:cNvSpPr>
          <p:nvPr>
            <p:ph idx="1"/>
          </p:nvPr>
        </p:nvSpPr>
        <p:spPr/>
        <p:txBody>
          <a:bodyPr/>
          <a:lstStyle/>
          <a:p>
            <a:pPr marL="0" indent="0">
              <a:buFont typeface="Arial" pitchFamily="34" charset="0"/>
              <a:buNone/>
            </a:pPr>
            <a:r>
              <a:rPr lang="en-US" dirty="0" smtClean="0"/>
              <a:t>“Heathrow Terminal 5 – Welcome Back” viral ad (9)</a:t>
            </a:r>
          </a:p>
          <a:p>
            <a:pPr marL="0" indent="0">
              <a:buFont typeface="Arial" pitchFamily="34" charset="0"/>
              <a:buNone/>
            </a:pPr>
            <a:r>
              <a:rPr lang="en-US" dirty="0" smtClean="0"/>
              <a:t>“T-Mobile Sing-along Trafalgar Square ” viral ad (10)</a:t>
            </a:r>
          </a:p>
          <a:p>
            <a:pPr marL="0" indent="0">
              <a:buFont typeface="Arial" pitchFamily="34" charset="0"/>
              <a:buNone/>
            </a:pPr>
            <a:r>
              <a:rPr lang="en-US" dirty="0" smtClean="0"/>
              <a:t>“The T-Mobile Dance – Liverpool Street Station” viral ad (11)</a:t>
            </a:r>
            <a:endParaRPr lang="el-GR" dirty="0" smtClean="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Τίτλος 1"/>
          <p:cNvSpPr>
            <a:spLocks noGrp="1"/>
          </p:cNvSpPr>
          <p:nvPr>
            <p:ph type="title"/>
          </p:nvPr>
        </p:nvSpPr>
        <p:spPr/>
        <p:txBody>
          <a:bodyPr/>
          <a:lstStyle/>
          <a:p>
            <a:r>
              <a:rPr lang="en-US" dirty="0" smtClean="0"/>
              <a:t>The royal wedding viral ad </a:t>
            </a:r>
            <a:endParaRPr lang="el-GR" dirty="0" smtClean="0"/>
          </a:p>
        </p:txBody>
      </p:sp>
      <p:sp>
        <p:nvSpPr>
          <p:cNvPr id="3" name="Θέση περιεχομένου 2"/>
          <p:cNvSpPr>
            <a:spLocks noGrp="1"/>
          </p:cNvSpPr>
          <p:nvPr>
            <p:ph idx="1"/>
          </p:nvPr>
        </p:nvSpPr>
        <p:spPr/>
        <p:txBody>
          <a:bodyPr rtlCol="0">
            <a:normAutofit fontScale="85000" lnSpcReduction="20000"/>
          </a:bodyPr>
          <a:lstStyle/>
          <a:p>
            <a:pPr fontAlgn="auto">
              <a:spcAft>
                <a:spcPts val="0"/>
              </a:spcAft>
              <a:defRPr/>
            </a:pPr>
            <a:r>
              <a:rPr lang="en-US" dirty="0" smtClean="0"/>
              <a:t>The video is a humorous version of Prince William’s and Katherine Middleton’s wedding ceremony. </a:t>
            </a:r>
          </a:p>
          <a:p>
            <a:pPr fontAlgn="auto">
              <a:spcAft>
                <a:spcPts val="0"/>
              </a:spcAft>
              <a:defRPr/>
            </a:pPr>
            <a:r>
              <a:rPr lang="en-US" dirty="0" smtClean="0"/>
              <a:t>It features a number of uncanny look-alikes grooving down the aisle to the song House of Love by 1990s boy band East 17.</a:t>
            </a:r>
          </a:p>
          <a:p>
            <a:pPr fontAlgn="auto">
              <a:spcAft>
                <a:spcPts val="0"/>
              </a:spcAft>
              <a:defRPr/>
            </a:pPr>
            <a:r>
              <a:rPr lang="en-US" dirty="0" smtClean="0"/>
              <a:t>The advertisement received 3.5 million views on YouTube in just two days. T-Mobile said the ad was </a:t>
            </a:r>
            <a:r>
              <a:rPr lang="en-US" i="1" dirty="0" smtClean="0"/>
              <a:t>"a congratulatory message to William and Kate, as well as a way of capturing the nation's celebratory mood."</a:t>
            </a:r>
          </a:p>
          <a:p>
            <a:pPr marL="0" indent="0" fontAlgn="auto">
              <a:spcAft>
                <a:spcPts val="0"/>
              </a:spcAft>
              <a:buFont typeface="Arial" pitchFamily="34" charset="0"/>
              <a:buNone/>
              <a:defRPr/>
            </a:pPr>
            <a:r>
              <a:rPr lang="en-US" dirty="0" smtClean="0"/>
              <a:t> </a:t>
            </a:r>
          </a:p>
          <a:p>
            <a:pPr marL="0" indent="0" fontAlgn="auto">
              <a:spcAft>
                <a:spcPts val="0"/>
              </a:spcAft>
              <a:buFont typeface="Arial" pitchFamily="34" charset="0"/>
              <a:buNone/>
              <a:defRPr/>
            </a:pPr>
            <a:endParaRPr lang="el-GR"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Θέση περιεχομένου 2"/>
          <p:cNvSpPr>
            <a:spLocks noGrp="1"/>
          </p:cNvSpPr>
          <p:nvPr>
            <p:ph idx="1"/>
          </p:nvPr>
        </p:nvSpPr>
        <p:spPr/>
        <p:txBody>
          <a:bodyPr/>
          <a:lstStyle/>
          <a:p>
            <a:pPr marL="0" indent="0">
              <a:buFont typeface="Arial" pitchFamily="34" charset="0"/>
              <a:buNone/>
            </a:pPr>
            <a:r>
              <a:rPr lang="en-US" dirty="0" smtClean="0"/>
              <a:t>The royal wedding viral ad (12)</a:t>
            </a:r>
            <a:endParaRPr lang="el-GR" dirty="0" smtClean="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Τίτλος 1"/>
          <p:cNvSpPr>
            <a:spLocks noGrp="1"/>
          </p:cNvSpPr>
          <p:nvPr>
            <p:ph type="title"/>
          </p:nvPr>
        </p:nvSpPr>
        <p:spPr/>
        <p:txBody>
          <a:bodyPr/>
          <a:lstStyle/>
          <a:p>
            <a:r>
              <a:rPr lang="en-US" dirty="0" smtClean="0"/>
              <a:t>Source of Inspiration</a:t>
            </a:r>
            <a:endParaRPr lang="el-GR" dirty="0" smtClean="0"/>
          </a:p>
        </p:txBody>
      </p:sp>
      <p:sp>
        <p:nvSpPr>
          <p:cNvPr id="70659" name="Θέση περιεχομένου 2"/>
          <p:cNvSpPr>
            <a:spLocks noGrp="1"/>
          </p:cNvSpPr>
          <p:nvPr>
            <p:ph idx="1"/>
          </p:nvPr>
        </p:nvSpPr>
        <p:spPr/>
        <p:txBody>
          <a:bodyPr/>
          <a:lstStyle/>
          <a:p>
            <a:pPr marL="0" indent="0">
              <a:buFont typeface="Arial" pitchFamily="34" charset="0"/>
              <a:buNone/>
            </a:pPr>
            <a:r>
              <a:rPr lang="en-US" dirty="0" smtClean="0"/>
              <a:t>The ad was based on the now famous Jill and Kevin’s wedding processional clip that shows a wedding party dancing up the aisle and which has been viewed more than 65 million times. </a:t>
            </a:r>
          </a:p>
          <a:p>
            <a:pPr marL="0" indent="0">
              <a:buFont typeface="Arial" pitchFamily="34" charset="0"/>
              <a:buNone/>
            </a:pPr>
            <a:endParaRPr lang="en-US" dirty="0" smtClean="0"/>
          </a:p>
          <a:p>
            <a:pPr marL="0" indent="0">
              <a:buFont typeface="Arial" pitchFamily="34" charset="0"/>
              <a:buNone/>
            </a:pPr>
            <a:r>
              <a:rPr lang="en-US" dirty="0" smtClean="0">
                <a:hlinkClick r:id="rId2"/>
              </a:rPr>
              <a:t>http://www.youtube.com/watch?v=4-94JhLEiN0</a:t>
            </a:r>
            <a:endParaRPr lang="en-US" dirty="0" smtClean="0"/>
          </a:p>
          <a:p>
            <a:pPr marL="0" indent="0">
              <a:buFont typeface="Arial" pitchFamily="34" charset="0"/>
              <a:buNone/>
            </a:pPr>
            <a:endParaRPr lang="el-GR" dirty="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 Τίτλος"/>
          <p:cNvSpPr>
            <a:spLocks noGrp="1"/>
          </p:cNvSpPr>
          <p:nvPr>
            <p:ph type="title"/>
          </p:nvPr>
        </p:nvSpPr>
        <p:spPr/>
        <p:txBody>
          <a:bodyPr>
            <a:normAutofit/>
          </a:bodyPr>
          <a:lstStyle/>
          <a:p>
            <a:pPr eaLnBrk="1" hangingPunct="1"/>
            <a:r>
              <a:rPr lang="en-US" sz="4000" dirty="0" smtClean="0"/>
              <a:t>Mahabharata</a:t>
            </a:r>
            <a:endParaRPr lang="el-GR" sz="4000" dirty="0" smtClean="0"/>
          </a:p>
        </p:txBody>
      </p:sp>
      <p:pic>
        <p:nvPicPr>
          <p:cNvPr id="10243" name="3 - Θέση περιεχομένου" descr="indian.jpg"/>
          <p:cNvPicPr>
            <a:picLocks noGrp="1" noChangeAspect="1"/>
          </p:cNvPicPr>
          <p:nvPr>
            <p:ph sz="half" idx="1"/>
          </p:nvPr>
        </p:nvPicPr>
        <p:blipFill>
          <a:blip r:embed="rId2" cstate="print"/>
          <a:stretch>
            <a:fillRect/>
          </a:stretch>
        </p:blipFill>
        <p:spPr>
          <a:xfrm>
            <a:off x="978406" y="1600200"/>
            <a:ext cx="2996188" cy="4525963"/>
          </a:xfrm>
        </p:spPr>
      </p:pic>
      <p:sp>
        <p:nvSpPr>
          <p:cNvPr id="4" name="Content Placeholder 3"/>
          <p:cNvSpPr>
            <a:spLocks noGrp="1"/>
          </p:cNvSpPr>
          <p:nvPr>
            <p:ph sz="half" idx="2"/>
          </p:nvPr>
        </p:nvSpPr>
        <p:spPr/>
        <p:txBody>
          <a:bodyPr/>
          <a:lstStyle/>
          <a:p>
            <a:pPr indent="0">
              <a:buNone/>
            </a:pPr>
            <a:r>
              <a:rPr lang="en-US" sz="2400" dirty="0" smtClean="0"/>
              <a:t>Ancient India, like ancient Greece, boasts of two great Epics.</a:t>
            </a:r>
          </a:p>
          <a:p>
            <a:pPr indent="0">
              <a:buNone/>
            </a:pPr>
            <a:r>
              <a:rPr lang="en-US" sz="2400" dirty="0" smtClean="0"/>
              <a:t> </a:t>
            </a:r>
          </a:p>
          <a:p>
            <a:pPr indent="0">
              <a:buNone/>
            </a:pPr>
            <a:r>
              <a:rPr lang="en-US" sz="2400" dirty="0" smtClean="0"/>
              <a:t>One of them,             the Mahabharata, relates to a great war in which all the warlike races of Northern India took a share.</a:t>
            </a:r>
            <a:endParaRPr lang="el-GR" sz="2400" dirty="0" smtClean="0"/>
          </a:p>
          <a:p>
            <a:endParaRPr lang="el-GR"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79512" y="0"/>
            <a:ext cx="7931224" cy="1143000"/>
          </a:xfrm>
        </p:spPr>
        <p:txBody>
          <a:bodyPr>
            <a:normAutofit/>
          </a:bodyPr>
          <a:lstStyle/>
          <a:p>
            <a:r>
              <a:rPr lang="en-US" sz="4000" dirty="0" smtClean="0"/>
              <a:t>Viral campaigns</a:t>
            </a:r>
            <a:endParaRPr lang="el-GR" sz="4000" dirty="0" smtClean="0"/>
          </a:p>
        </p:txBody>
      </p:sp>
      <p:sp>
        <p:nvSpPr>
          <p:cNvPr id="3" name="Θέση περιεχομένου 2"/>
          <p:cNvSpPr>
            <a:spLocks noGrp="1"/>
          </p:cNvSpPr>
          <p:nvPr>
            <p:ph sz="half" idx="1"/>
          </p:nvPr>
        </p:nvSpPr>
        <p:spPr>
          <a:xfrm>
            <a:off x="467544" y="5445224"/>
            <a:ext cx="3394720" cy="1112987"/>
          </a:xfrm>
        </p:spPr>
        <p:txBody>
          <a:bodyPr>
            <a:normAutofit fontScale="55000" lnSpcReduction="20000"/>
          </a:bodyPr>
          <a:lstStyle/>
          <a:p>
            <a:pPr marL="0" indent="0">
              <a:lnSpc>
                <a:spcPct val="80000"/>
              </a:lnSpc>
              <a:buFont typeface="Arial" pitchFamily="34" charset="0"/>
              <a:buNone/>
            </a:pPr>
            <a:endParaRPr lang="en-US" sz="3000" i="1" dirty="0" smtClean="0"/>
          </a:p>
          <a:p>
            <a:pPr marL="0" indent="0" algn="ctr">
              <a:lnSpc>
                <a:spcPct val="80000"/>
              </a:lnSpc>
            </a:pPr>
            <a:r>
              <a:rPr lang="el-GR" dirty="0" smtClean="0">
                <a:latin typeface="Arial" pitchFamily="34" charset="0"/>
                <a:hlinkClick r:id="rId2"/>
              </a:rPr>
              <a:t>http://pleasurehunt.mymagnum.com/</a:t>
            </a:r>
            <a:r>
              <a:rPr lang="el-GR" dirty="0" smtClean="0"/>
              <a:t> </a:t>
            </a:r>
            <a:endParaRPr lang="en-US" dirty="0" smtClean="0"/>
          </a:p>
          <a:p>
            <a:pPr marL="0" indent="0" algn="ctr">
              <a:lnSpc>
                <a:spcPct val="80000"/>
              </a:lnSpc>
            </a:pPr>
            <a:endParaRPr lang="en-US" dirty="0" smtClean="0"/>
          </a:p>
          <a:p>
            <a:pPr marL="0" indent="0" algn="ctr">
              <a:lnSpc>
                <a:spcPct val="80000"/>
              </a:lnSpc>
            </a:pPr>
            <a:r>
              <a:rPr lang="en-US" dirty="0" smtClean="0">
                <a:hlinkClick r:id="rId3"/>
              </a:rPr>
              <a:t>http://pleasurehunt2.mymagic.gr/</a:t>
            </a:r>
            <a:endParaRPr lang="en-US" dirty="0" smtClean="0"/>
          </a:p>
          <a:p>
            <a:pPr marL="0" indent="0" algn="ctr">
              <a:lnSpc>
                <a:spcPct val="80000"/>
              </a:lnSpc>
            </a:pPr>
            <a:endParaRPr lang="en-US" dirty="0" smtClean="0"/>
          </a:p>
          <a:p>
            <a:pPr marL="0" indent="0">
              <a:lnSpc>
                <a:spcPct val="80000"/>
              </a:lnSpc>
            </a:pPr>
            <a:endParaRPr lang="el-GR" dirty="0" smtClean="0"/>
          </a:p>
        </p:txBody>
      </p:sp>
      <p:sp>
        <p:nvSpPr>
          <p:cNvPr id="4" name="3 - Θέση περιεχομένου"/>
          <p:cNvSpPr>
            <a:spLocks noGrp="1"/>
          </p:cNvSpPr>
          <p:nvPr>
            <p:ph sz="half" idx="2"/>
          </p:nvPr>
        </p:nvSpPr>
        <p:spPr>
          <a:xfrm>
            <a:off x="4427984" y="980728"/>
            <a:ext cx="4608512" cy="5145435"/>
          </a:xfrm>
        </p:spPr>
        <p:txBody>
          <a:bodyPr>
            <a:normAutofit fontScale="55000" lnSpcReduction="20000"/>
          </a:bodyPr>
          <a:lstStyle/>
          <a:p>
            <a:pPr algn="ctr">
              <a:buNone/>
            </a:pPr>
            <a:r>
              <a:rPr lang="en-US" sz="1800" b="1" dirty="0" smtClean="0"/>
              <a:t>Company : Unilever</a:t>
            </a:r>
          </a:p>
          <a:p>
            <a:pPr algn="ctr">
              <a:buNone/>
            </a:pPr>
            <a:r>
              <a:rPr lang="en-US" sz="1800" b="1" dirty="0" smtClean="0"/>
              <a:t>Produced by : Lowe Brindfors and B-Reel</a:t>
            </a:r>
          </a:p>
          <a:p>
            <a:pPr algn="ctr">
              <a:buNone/>
            </a:pPr>
            <a:r>
              <a:rPr lang="en-US" sz="1800" b="1" dirty="0" smtClean="0"/>
              <a:t>Soundtrack by Plan8</a:t>
            </a:r>
          </a:p>
          <a:p>
            <a:pPr algn="ctr">
              <a:buNone/>
            </a:pPr>
            <a:endParaRPr lang="en-US" sz="1800" b="1" dirty="0" smtClean="0"/>
          </a:p>
          <a:p>
            <a:pPr algn="ctr">
              <a:buNone/>
            </a:pPr>
            <a:endParaRPr lang="en-US" sz="1800" b="1" dirty="0" smtClean="0"/>
          </a:p>
          <a:p>
            <a:pPr algn="ctr">
              <a:buNone/>
            </a:pPr>
            <a:r>
              <a:rPr lang="en-US" sz="4400" dirty="0" smtClean="0"/>
              <a:t>All the assets were post-produced and put together in a custom built game engine in Flash. </a:t>
            </a:r>
          </a:p>
          <a:p>
            <a:pPr algn="ctr">
              <a:buNone/>
            </a:pPr>
            <a:endParaRPr lang="en-US" sz="4400" dirty="0" smtClean="0"/>
          </a:p>
          <a:p>
            <a:pPr algn="ctr">
              <a:buNone/>
            </a:pPr>
            <a:r>
              <a:rPr lang="en-US" sz="4400" dirty="0" smtClean="0"/>
              <a:t>The goal was to blend  game-like interaction and controls, with larger than life storytelling that play with the dimensions and concept of the web</a:t>
            </a:r>
            <a:r>
              <a:rPr lang="en-US" sz="2400" dirty="0" smtClean="0"/>
              <a:t>.</a:t>
            </a:r>
          </a:p>
          <a:p>
            <a:pPr algn="ctr">
              <a:buNone/>
            </a:pPr>
            <a:endParaRPr lang="en-US" sz="2400" dirty="0" smtClean="0"/>
          </a:p>
          <a:p>
            <a:pPr algn="ctr">
              <a:buNone/>
            </a:pPr>
            <a:endParaRPr lang="el-GR" sz="2400" dirty="0"/>
          </a:p>
        </p:txBody>
      </p:sp>
      <p:pic>
        <p:nvPicPr>
          <p:cNvPr id="5" name="4 - Εικόνα" descr="magic_530_510.jpg"/>
          <p:cNvPicPr>
            <a:picLocks noChangeAspect="1"/>
          </p:cNvPicPr>
          <p:nvPr/>
        </p:nvPicPr>
        <p:blipFill>
          <a:blip r:embed="rId4" cstate="print"/>
          <a:stretch>
            <a:fillRect/>
          </a:stretch>
        </p:blipFill>
        <p:spPr>
          <a:xfrm>
            <a:off x="0" y="1340768"/>
            <a:ext cx="4115751" cy="3960440"/>
          </a:xfrm>
          <a:prstGeom prst="rect">
            <a:avLst/>
          </a:prstGeom>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p:txBody>
          <a:bodyPr/>
          <a:lstStyle/>
          <a:p>
            <a:endParaRPr lang="en-US" dirty="0" smtClean="0">
              <a:hlinkClick r:id="rId2"/>
            </a:endParaRPr>
          </a:p>
          <a:p>
            <a:endParaRPr lang="en-US" dirty="0" smtClean="0">
              <a:hlinkClick r:id="rId2"/>
            </a:endParaRPr>
          </a:p>
          <a:p>
            <a:endParaRPr lang="en-US" sz="1800" dirty="0" smtClean="0">
              <a:hlinkClick r:id="rId2"/>
            </a:endParaRPr>
          </a:p>
          <a:p>
            <a:endParaRPr lang="en-US" sz="1800" dirty="0" smtClean="0">
              <a:hlinkClick r:id="rId2"/>
            </a:endParaRPr>
          </a:p>
          <a:p>
            <a:endParaRPr lang="en-US" sz="1800" dirty="0" smtClean="0">
              <a:hlinkClick r:id="rId2"/>
            </a:endParaRPr>
          </a:p>
          <a:p>
            <a:endParaRPr lang="en-US" sz="1800" dirty="0" smtClean="0">
              <a:hlinkClick r:id="rId2"/>
            </a:endParaRPr>
          </a:p>
          <a:p>
            <a:endParaRPr lang="en-US" sz="1800" dirty="0" smtClean="0">
              <a:hlinkClick r:id="rId2"/>
            </a:endParaRPr>
          </a:p>
          <a:p>
            <a:r>
              <a:rPr lang="en-US" sz="1800" dirty="0" smtClean="0"/>
              <a:t>Fake interactive experience that went viral</a:t>
            </a:r>
            <a:endParaRPr lang="en-US" sz="1800" dirty="0" smtClean="0">
              <a:hlinkClick r:id="rId2"/>
            </a:endParaRPr>
          </a:p>
          <a:p>
            <a:endParaRPr lang="en-US" sz="1800" dirty="0" smtClean="0">
              <a:hlinkClick r:id="rId2"/>
            </a:endParaRPr>
          </a:p>
          <a:p>
            <a:pPr>
              <a:buNone/>
            </a:pPr>
            <a:r>
              <a:rPr lang="en-US" sz="1800" dirty="0" smtClean="0">
                <a:hlinkClick r:id="rId2"/>
              </a:rPr>
              <a:t>http://www.youtube.com/user/skittlespage?feature=iv&amp;annotation_id=annotation_850818&amp;src_vid=eDlaJlb1ezg</a:t>
            </a:r>
            <a:endParaRPr lang="en-US" sz="1800" dirty="0" smtClean="0"/>
          </a:p>
          <a:p>
            <a:endParaRPr lang="el-GR" dirty="0"/>
          </a:p>
        </p:txBody>
      </p:sp>
      <p:pic>
        <p:nvPicPr>
          <p:cNvPr id="4" name="3 - Εικόνα" descr="skittles-youtube-touch-the-rainbow.jpg"/>
          <p:cNvPicPr>
            <a:picLocks noChangeAspect="1"/>
          </p:cNvPicPr>
          <p:nvPr/>
        </p:nvPicPr>
        <p:blipFill>
          <a:blip r:embed="rId3" cstate="print"/>
          <a:stretch>
            <a:fillRect/>
          </a:stretch>
        </p:blipFill>
        <p:spPr>
          <a:xfrm>
            <a:off x="2627784" y="1700808"/>
            <a:ext cx="3389362" cy="2440341"/>
          </a:xfrm>
          <a:prstGeom prst="rect">
            <a:avLst/>
          </a:prstGeom>
          <a:ln>
            <a:noFill/>
          </a:ln>
          <a:effectLst>
            <a:outerShdw blurRad="292100" dist="139700" dir="2700000" algn="tl" rotWithShape="0">
              <a:srgbClr val="333333">
                <a:alpha val="65000"/>
              </a:srgbClr>
            </a:outerShdw>
          </a:effectLst>
        </p:spPr>
      </p:pic>
      <p:sp>
        <p:nvSpPr>
          <p:cNvPr id="5" name="Τίτλος 1"/>
          <p:cNvSpPr>
            <a:spLocks noGrp="1"/>
          </p:cNvSpPr>
          <p:nvPr>
            <p:ph type="title"/>
          </p:nvPr>
        </p:nvSpPr>
        <p:spPr>
          <a:xfrm>
            <a:off x="285720" y="142852"/>
            <a:ext cx="7931224" cy="1143000"/>
          </a:xfrm>
        </p:spPr>
        <p:txBody>
          <a:bodyPr>
            <a:normAutofit/>
          </a:bodyPr>
          <a:lstStyle/>
          <a:p>
            <a:r>
              <a:rPr lang="en-US" sz="4000" dirty="0" smtClean="0"/>
              <a:t>Viral campaigns</a:t>
            </a:r>
            <a:endParaRPr lang="el-GR" sz="4000" dirty="0" smtClean="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normAutofit fontScale="90000"/>
          </a:bodyPr>
          <a:lstStyle/>
          <a:p>
            <a:pPr fontAlgn="auto">
              <a:spcAft>
                <a:spcPts val="0"/>
              </a:spcAft>
              <a:defRPr/>
            </a:pPr>
            <a:r>
              <a:rPr lang="en-US" dirty="0" smtClean="0"/>
              <a:t>Case 5: Tipp-Ex Interactive YouTube video</a:t>
            </a:r>
            <a:endParaRPr lang="el-GR" dirty="0"/>
          </a:p>
        </p:txBody>
      </p:sp>
      <p:sp>
        <p:nvSpPr>
          <p:cNvPr id="71683" name="Θέση περιεχομένου 2"/>
          <p:cNvSpPr>
            <a:spLocks noGrp="1"/>
          </p:cNvSpPr>
          <p:nvPr>
            <p:ph idx="1"/>
          </p:nvPr>
        </p:nvSpPr>
        <p:spPr/>
        <p:txBody>
          <a:bodyPr/>
          <a:lstStyle/>
          <a:p>
            <a:pPr marL="0" indent="0">
              <a:buFont typeface="Arial" pitchFamily="34" charset="0"/>
              <a:buNone/>
            </a:pPr>
            <a:endParaRPr lang="en-US" dirty="0" smtClean="0"/>
          </a:p>
          <a:p>
            <a:pPr marL="0" indent="0" algn="ctr">
              <a:buFont typeface="Arial" pitchFamily="34" charset="0"/>
              <a:buNone/>
            </a:pPr>
            <a:r>
              <a:rPr lang="en-US" i="1" dirty="0" smtClean="0"/>
              <a:t>Is there anything common between a correction fluid, a bear, a hunter and a YouTube user?</a:t>
            </a:r>
          </a:p>
          <a:p>
            <a:pPr marL="0" indent="0" algn="ctr">
              <a:buFont typeface="Arial" pitchFamily="34" charset="0"/>
              <a:buNone/>
            </a:pPr>
            <a:r>
              <a:rPr lang="en-US" i="1" dirty="0" smtClean="0"/>
              <a:t>When it comes to interactivity, the answer is “yes”!  </a:t>
            </a:r>
            <a:endParaRPr lang="el-GR" i="1" dirty="0" smtClean="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Τίτλος 1"/>
          <p:cNvSpPr>
            <a:spLocks noGrp="1"/>
          </p:cNvSpPr>
          <p:nvPr>
            <p:ph type="title"/>
          </p:nvPr>
        </p:nvSpPr>
        <p:spPr/>
        <p:txBody>
          <a:bodyPr/>
          <a:lstStyle/>
          <a:p>
            <a:r>
              <a:rPr lang="en-US" dirty="0" smtClean="0"/>
              <a:t>Corporate Profile</a:t>
            </a:r>
            <a:endParaRPr lang="el-GR" dirty="0" smtClean="0"/>
          </a:p>
        </p:txBody>
      </p:sp>
      <p:sp>
        <p:nvSpPr>
          <p:cNvPr id="3" name="Θέση περιεχομένου 2"/>
          <p:cNvSpPr>
            <a:spLocks noGrp="1"/>
          </p:cNvSpPr>
          <p:nvPr>
            <p:ph idx="1"/>
          </p:nvPr>
        </p:nvSpPr>
        <p:spPr/>
        <p:txBody>
          <a:bodyPr rtlCol="0">
            <a:normAutofit fontScale="85000" lnSpcReduction="10000"/>
          </a:bodyPr>
          <a:lstStyle/>
          <a:p>
            <a:pPr fontAlgn="auto">
              <a:spcAft>
                <a:spcPts val="0"/>
              </a:spcAft>
              <a:defRPr/>
            </a:pPr>
            <a:r>
              <a:rPr lang="en-US" dirty="0" smtClean="0"/>
              <a:t>Tipp-Ex is a brand of correction fluid and other related products that is popular throughout Europe. It was also the name of the German company (Tipp-Ex GmbH &amp; Co. KG) that produced the products in the Tipp-Ex line. </a:t>
            </a:r>
          </a:p>
          <a:p>
            <a:pPr fontAlgn="auto">
              <a:spcAft>
                <a:spcPts val="0"/>
              </a:spcAft>
              <a:defRPr/>
            </a:pPr>
            <a:r>
              <a:rPr lang="en-US" dirty="0" smtClean="0"/>
              <a:t>Tipp-Ex is a trademark for correction products. It has become so popular that it has become an English genericised trademark: to tippex or tippex out means to erase, either generally or with correction fluid.</a:t>
            </a:r>
            <a:endParaRPr lang="el-GR" dirty="0"/>
          </a:p>
        </p:txBody>
      </p:sp>
      <p:pic>
        <p:nvPicPr>
          <p:cNvPr id="72708" name="Picture 2"/>
          <p:cNvPicPr>
            <a:picLocks noChangeAspect="1" noChangeArrowheads="1"/>
          </p:cNvPicPr>
          <p:nvPr/>
        </p:nvPicPr>
        <p:blipFill>
          <a:blip r:embed="rId2" cstate="print"/>
          <a:srcRect/>
          <a:stretch>
            <a:fillRect/>
          </a:stretch>
        </p:blipFill>
        <p:spPr bwMode="auto">
          <a:xfrm>
            <a:off x="6300788" y="5883275"/>
            <a:ext cx="2193925" cy="698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Τίτλος 1"/>
          <p:cNvSpPr>
            <a:spLocks noGrp="1"/>
          </p:cNvSpPr>
          <p:nvPr>
            <p:ph type="title"/>
          </p:nvPr>
        </p:nvSpPr>
        <p:spPr/>
        <p:txBody>
          <a:bodyPr>
            <a:normAutofit fontScale="90000"/>
          </a:bodyPr>
          <a:lstStyle/>
          <a:p>
            <a:r>
              <a:rPr lang="en-US" dirty="0" smtClean="0"/>
              <a:t>The Tipp-Ex interactive viral video</a:t>
            </a:r>
            <a:endParaRPr lang="el-GR" dirty="0" smtClean="0"/>
          </a:p>
        </p:txBody>
      </p:sp>
      <p:sp>
        <p:nvSpPr>
          <p:cNvPr id="3" name="Θέση περιεχομένου 2"/>
          <p:cNvSpPr>
            <a:spLocks noGrp="1"/>
          </p:cNvSpPr>
          <p:nvPr>
            <p:ph idx="1"/>
          </p:nvPr>
        </p:nvSpPr>
        <p:spPr/>
        <p:txBody>
          <a:bodyPr rtlCol="0">
            <a:normAutofit fontScale="92500" lnSpcReduction="20000"/>
          </a:bodyPr>
          <a:lstStyle/>
          <a:p>
            <a:pPr fontAlgn="auto">
              <a:spcAft>
                <a:spcPts val="0"/>
              </a:spcAft>
              <a:defRPr/>
            </a:pPr>
            <a:r>
              <a:rPr lang="en-US" dirty="0" smtClean="0"/>
              <a:t>In September 2010, a wildly popular interactive viral video was released through YouTube depicting a hunter's dilemma when confronted with the decision of whether or not to shoot a bear that wanders into a campsite. The video has been hailed by internet analysts as a novel, creative and entertaining form of advertising.</a:t>
            </a:r>
          </a:p>
          <a:p>
            <a:pPr fontAlgn="auto">
              <a:spcAft>
                <a:spcPts val="0"/>
              </a:spcAft>
              <a:defRPr/>
            </a:pPr>
            <a:r>
              <a:rPr lang="en-US" dirty="0" smtClean="0"/>
              <a:t>More than 16 million  people have watched it.</a:t>
            </a:r>
            <a:endParaRPr lang="el-GR"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2" cstate="print"/>
          <a:srcRect/>
          <a:stretch>
            <a:fillRect/>
          </a:stretch>
        </p:blipFill>
        <p:spPr bwMode="auto">
          <a:xfrm>
            <a:off x="539750" y="549275"/>
            <a:ext cx="4176713" cy="2427288"/>
          </a:xfrm>
          <a:prstGeom prst="rect">
            <a:avLst/>
          </a:prstGeom>
          <a:noFill/>
          <a:ln w="9525">
            <a:noFill/>
            <a:miter lim="800000"/>
            <a:headEnd/>
            <a:tailEnd/>
          </a:ln>
        </p:spPr>
      </p:pic>
      <p:pic>
        <p:nvPicPr>
          <p:cNvPr id="74755" name="Picture 3"/>
          <p:cNvPicPr>
            <a:picLocks noChangeAspect="1" noChangeArrowheads="1"/>
          </p:cNvPicPr>
          <p:nvPr/>
        </p:nvPicPr>
        <p:blipFill>
          <a:blip r:embed="rId3" cstate="print"/>
          <a:srcRect/>
          <a:stretch>
            <a:fillRect/>
          </a:stretch>
        </p:blipFill>
        <p:spPr bwMode="auto">
          <a:xfrm>
            <a:off x="4211638" y="3429000"/>
            <a:ext cx="4300537" cy="2867025"/>
          </a:xfrm>
          <a:prstGeom prst="rect">
            <a:avLst/>
          </a:prstGeom>
          <a:noFill/>
          <a:ln w="9525">
            <a:noFill/>
            <a:miter lim="800000"/>
            <a:headEnd/>
            <a:tailEnd/>
          </a:ln>
        </p:spPr>
      </p:pic>
      <p:sp>
        <p:nvSpPr>
          <p:cNvPr id="74756" name="TextBox 3"/>
          <p:cNvSpPr txBox="1">
            <a:spLocks noChangeArrowheads="1"/>
          </p:cNvSpPr>
          <p:nvPr/>
        </p:nvSpPr>
        <p:spPr bwMode="auto">
          <a:xfrm>
            <a:off x="539750" y="4076700"/>
            <a:ext cx="3455988" cy="923925"/>
          </a:xfrm>
          <a:prstGeom prst="rect">
            <a:avLst/>
          </a:prstGeom>
          <a:noFill/>
          <a:ln w="9525">
            <a:noFill/>
            <a:miter lim="800000"/>
            <a:headEnd/>
            <a:tailEnd/>
          </a:ln>
        </p:spPr>
        <p:txBody>
          <a:bodyPr>
            <a:spAutoFit/>
          </a:bodyPr>
          <a:lstStyle/>
          <a:p>
            <a:r>
              <a:rPr lang="en-US" dirty="0">
                <a:latin typeface="Calibri" pitchFamily="34" charset="0"/>
                <a:hlinkClick r:id="rId4"/>
              </a:rPr>
              <a:t>http://www.youtube.com/watch?v=4ba1BqJ4S2M</a:t>
            </a:r>
            <a:endParaRPr lang="en-US" dirty="0">
              <a:latin typeface="Calibri" pitchFamily="34" charset="0"/>
            </a:endParaRPr>
          </a:p>
          <a:p>
            <a:endParaRPr lang="en-US" dirty="0">
              <a:latin typeface="Calibri" pitchFamily="34"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Τίτλος 1"/>
          <p:cNvSpPr>
            <a:spLocks noGrp="1"/>
          </p:cNvSpPr>
          <p:nvPr>
            <p:ph type="title"/>
          </p:nvPr>
        </p:nvSpPr>
        <p:spPr/>
        <p:txBody>
          <a:bodyPr/>
          <a:lstStyle/>
          <a:p>
            <a:r>
              <a:rPr lang="en-US" dirty="0" smtClean="0"/>
              <a:t>Case 6: Aegean Airlines</a:t>
            </a:r>
            <a:endParaRPr lang="el-GR" dirty="0" smtClean="0"/>
          </a:p>
        </p:txBody>
      </p:sp>
      <p:sp>
        <p:nvSpPr>
          <p:cNvPr id="75779" name="Θέση περιεχομένου 2"/>
          <p:cNvSpPr>
            <a:spLocks noGrp="1"/>
          </p:cNvSpPr>
          <p:nvPr>
            <p:ph idx="1"/>
          </p:nvPr>
        </p:nvSpPr>
        <p:spPr/>
        <p:txBody>
          <a:bodyPr/>
          <a:lstStyle/>
          <a:p>
            <a:pPr marL="0" indent="0">
              <a:buFont typeface="Arial" pitchFamily="34" charset="0"/>
              <a:buNone/>
            </a:pPr>
            <a:endParaRPr lang="en-US" dirty="0" smtClean="0"/>
          </a:p>
          <a:p>
            <a:pPr marL="0" indent="0" algn="ctr">
              <a:buFont typeface="Arial" pitchFamily="34" charset="0"/>
              <a:buNone/>
            </a:pPr>
            <a:r>
              <a:rPr lang="en-US" i="1" dirty="0" smtClean="0"/>
              <a:t>An airline does not only carry passengers. It also carries their hopes, dreams and expectations, their own unique stories that blend with the company’s values and aspirations. </a:t>
            </a:r>
            <a:endParaRPr lang="el-GR" i="1" dirty="0" smtClean="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Τίτλος 1"/>
          <p:cNvSpPr>
            <a:spLocks noGrp="1"/>
          </p:cNvSpPr>
          <p:nvPr>
            <p:ph type="title"/>
          </p:nvPr>
        </p:nvSpPr>
        <p:spPr/>
        <p:txBody>
          <a:bodyPr/>
          <a:lstStyle/>
          <a:p>
            <a:r>
              <a:rPr lang="en-US" dirty="0" smtClean="0"/>
              <a:t>Corporate Profile</a:t>
            </a:r>
            <a:endParaRPr lang="el-GR" dirty="0" smtClean="0"/>
          </a:p>
        </p:txBody>
      </p:sp>
      <p:sp>
        <p:nvSpPr>
          <p:cNvPr id="3" name="Θέση περιεχομένου 2"/>
          <p:cNvSpPr>
            <a:spLocks noGrp="1"/>
          </p:cNvSpPr>
          <p:nvPr>
            <p:ph idx="1"/>
          </p:nvPr>
        </p:nvSpPr>
        <p:spPr/>
        <p:txBody>
          <a:bodyPr rtlCol="0">
            <a:normAutofit fontScale="85000" lnSpcReduction="20000"/>
          </a:bodyPr>
          <a:lstStyle/>
          <a:p>
            <a:pPr fontAlgn="auto">
              <a:spcAft>
                <a:spcPts val="0"/>
              </a:spcAft>
              <a:defRPr/>
            </a:pPr>
            <a:r>
              <a:rPr lang="en-US" dirty="0" smtClean="0"/>
              <a:t>Aegean Airlines S.A. is the largest Greek airline by total number of passengers carried. A Star Alliance member since June 2010, it operates scheduled and charter services from Athens and Thessaloniki to other major Greek destinations as well as to a number of European destinations.  </a:t>
            </a:r>
          </a:p>
          <a:p>
            <a:pPr fontAlgn="auto">
              <a:spcAft>
                <a:spcPts val="0"/>
              </a:spcAft>
              <a:defRPr/>
            </a:pPr>
            <a:r>
              <a:rPr lang="en-US" dirty="0" smtClean="0"/>
              <a:t>In 2008, it carried 5,978,083 passengers surpassing for the first time its rival Olympic Airlines, which carried 5,265,729 passengers. In 2009 Aegean Airlines carried 6,600,000 passengers.</a:t>
            </a:r>
            <a:endParaRPr lang="el-GR" dirty="0"/>
          </a:p>
        </p:txBody>
      </p:sp>
      <p:pic>
        <p:nvPicPr>
          <p:cNvPr id="76804" name="Picture 2"/>
          <p:cNvPicPr>
            <a:picLocks noChangeAspect="1" noChangeArrowheads="1"/>
          </p:cNvPicPr>
          <p:nvPr/>
        </p:nvPicPr>
        <p:blipFill>
          <a:blip r:embed="rId2" cstate="print"/>
          <a:srcRect/>
          <a:stretch>
            <a:fillRect/>
          </a:stretch>
        </p:blipFill>
        <p:spPr bwMode="auto">
          <a:xfrm>
            <a:off x="6372225" y="5732463"/>
            <a:ext cx="2520950" cy="1000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Τίτλος 1"/>
          <p:cNvSpPr>
            <a:spLocks noGrp="1"/>
          </p:cNvSpPr>
          <p:nvPr>
            <p:ph type="title"/>
          </p:nvPr>
        </p:nvSpPr>
        <p:spPr/>
        <p:txBody>
          <a:bodyPr/>
          <a:lstStyle/>
          <a:p>
            <a:r>
              <a:rPr lang="en-US" dirty="0" smtClean="0"/>
              <a:t>The “Stories” campaign</a:t>
            </a:r>
            <a:endParaRPr lang="el-GR" dirty="0" smtClean="0"/>
          </a:p>
        </p:txBody>
      </p:sp>
      <p:sp>
        <p:nvSpPr>
          <p:cNvPr id="3" name="Θέση περιεχομένου 2"/>
          <p:cNvSpPr>
            <a:spLocks noGrp="1"/>
          </p:cNvSpPr>
          <p:nvPr>
            <p:ph idx="1"/>
          </p:nvPr>
        </p:nvSpPr>
        <p:spPr/>
        <p:txBody>
          <a:bodyPr rtlCol="0">
            <a:normAutofit fontScale="92500"/>
          </a:bodyPr>
          <a:lstStyle/>
          <a:p>
            <a:pPr marL="0" indent="0" algn="ctr" fontAlgn="auto">
              <a:spcAft>
                <a:spcPts val="0"/>
              </a:spcAft>
              <a:buFont typeface="Arial" pitchFamily="34" charset="0"/>
              <a:buNone/>
              <a:defRPr/>
            </a:pPr>
            <a:r>
              <a:rPr lang="en-US" i="1" dirty="0" smtClean="0"/>
              <a:t>“Each passenger has a unique story. These are the stories we carry. With dedication”. </a:t>
            </a:r>
          </a:p>
          <a:p>
            <a:pPr marL="0" indent="0" algn="ctr" fontAlgn="auto">
              <a:spcAft>
                <a:spcPts val="0"/>
              </a:spcAft>
              <a:buFont typeface="Arial" pitchFamily="34" charset="0"/>
              <a:buNone/>
              <a:defRPr/>
            </a:pPr>
            <a:r>
              <a:rPr lang="en-US" dirty="0" smtClean="0"/>
              <a:t>In 2009 Aegean Airlines has launched  the “Stories” TV campaign. The spot was produced by one of the most successful advertising companies in Greece, </a:t>
            </a:r>
            <a:r>
              <a:rPr lang="el-GR" dirty="0" smtClean="0"/>
              <a:t>UPSET!.</a:t>
            </a:r>
          </a:p>
          <a:p>
            <a:pPr marL="0" indent="0" algn="ctr" fontAlgn="auto">
              <a:spcAft>
                <a:spcPts val="0"/>
              </a:spcAft>
              <a:buFont typeface="Arial" pitchFamily="34" charset="0"/>
              <a:buNone/>
              <a:defRPr/>
            </a:pPr>
            <a:r>
              <a:rPr lang="en-US" dirty="0" smtClean="0"/>
              <a:t>The spot depicts the thoughts, feelings and dreams of 8 different passengers, who are being carried by the airline. </a:t>
            </a:r>
            <a:endParaRPr lang="el-GR" dirty="0" smtClean="0"/>
          </a:p>
          <a:p>
            <a:pPr marL="0" indent="0" algn="ctr" fontAlgn="auto">
              <a:spcAft>
                <a:spcPts val="0"/>
              </a:spcAft>
              <a:buFont typeface="Arial" pitchFamily="34" charset="0"/>
              <a:buNone/>
              <a:defRPr/>
            </a:pPr>
            <a:endParaRPr lang="el-GR" i="1"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Volvo trucks</a:t>
            </a:r>
            <a:endParaRPr lang="el-GR" dirty="0"/>
          </a:p>
        </p:txBody>
      </p:sp>
      <p:sp>
        <p:nvSpPr>
          <p:cNvPr id="3" name="Content Placeholder 2"/>
          <p:cNvSpPr>
            <a:spLocks noGrp="1"/>
          </p:cNvSpPr>
          <p:nvPr>
            <p:ph idx="1"/>
          </p:nvPr>
        </p:nvSpPr>
        <p:spPr/>
        <p:txBody>
          <a:bodyPr/>
          <a:lstStyle/>
          <a:p>
            <a:r>
              <a:rPr lang="en-US" sz="2400" dirty="0" smtClean="0">
                <a:hlinkClick r:id="rId2"/>
              </a:rPr>
              <a:t>http://casestudies.se/live-test-series-335a980</a:t>
            </a:r>
            <a:endParaRPr lang="en-US" sz="2400" dirty="0" smtClean="0"/>
          </a:p>
          <a:p>
            <a:pPr algn="ctr">
              <a:buNone/>
            </a:pPr>
            <a:r>
              <a:rPr lang="en-US" dirty="0" smtClean="0"/>
              <a:t>The creative idea was to carry out extreme tests of relevant product features, in a live set up.</a:t>
            </a:r>
          </a:p>
          <a:p>
            <a:pPr algn="ctr">
              <a:buNone/>
            </a:pPr>
            <a:endParaRPr lang="el-GR" dirty="0"/>
          </a:p>
        </p:txBody>
      </p:sp>
      <p:pic>
        <p:nvPicPr>
          <p:cNvPr id="208898" name="Picture 2" descr="http://files.coloribus.com/files/adsarchive/part_1837/18378905/volvo-trucks-the-epic-split-feat-van-damme-live-test-6-600-86717.jpg"/>
          <p:cNvPicPr>
            <a:picLocks noChangeAspect="1" noChangeArrowheads="1"/>
          </p:cNvPicPr>
          <p:nvPr/>
        </p:nvPicPr>
        <p:blipFill>
          <a:blip r:embed="rId3" cstate="print"/>
          <a:srcRect/>
          <a:stretch>
            <a:fillRect/>
          </a:stretch>
        </p:blipFill>
        <p:spPr bwMode="auto">
          <a:xfrm>
            <a:off x="1979712" y="3717032"/>
            <a:ext cx="4992554" cy="2808312"/>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p:txBody>
          <a:bodyPr/>
          <a:lstStyle/>
          <a:p>
            <a:pPr eaLnBrk="1" hangingPunct="1"/>
            <a:r>
              <a:rPr lang="en-US" dirty="0" smtClean="0"/>
              <a:t>Beowulf</a:t>
            </a:r>
            <a:endParaRPr lang="el-GR" dirty="0" smtClean="0"/>
          </a:p>
        </p:txBody>
      </p:sp>
      <p:sp>
        <p:nvSpPr>
          <p:cNvPr id="11267" name="Rectangle 3"/>
          <p:cNvSpPr>
            <a:spLocks noGrp="1"/>
          </p:cNvSpPr>
          <p:nvPr>
            <p:ph idx="1"/>
          </p:nvPr>
        </p:nvSpPr>
        <p:spPr>
          <a:xfrm>
            <a:off x="4500562" y="1643050"/>
            <a:ext cx="4500561" cy="4525963"/>
          </a:xfrm>
        </p:spPr>
        <p:txBody>
          <a:bodyPr>
            <a:normAutofit/>
          </a:bodyPr>
          <a:lstStyle/>
          <a:p>
            <a:pPr indent="0" eaLnBrk="1" hangingPunct="1">
              <a:buNone/>
            </a:pPr>
            <a:r>
              <a:rPr lang="el-GR" dirty="0" smtClean="0">
                <a:latin typeface="+mj-lt"/>
              </a:rPr>
              <a:t>Old En</a:t>
            </a:r>
            <a:r>
              <a:rPr lang="en-US" dirty="0" smtClean="0">
                <a:latin typeface="+mj-lt"/>
              </a:rPr>
              <a:t>glish</a:t>
            </a:r>
            <a:r>
              <a:rPr lang="el-GR" dirty="0" smtClean="0">
                <a:latin typeface="+mj-lt"/>
              </a:rPr>
              <a:t> heroic </a:t>
            </a:r>
            <a:r>
              <a:rPr lang="en-US" dirty="0" smtClean="0">
                <a:latin typeface="+mj-lt"/>
              </a:rPr>
              <a:t>epic poem</a:t>
            </a:r>
          </a:p>
          <a:p>
            <a:pPr indent="0" eaLnBrk="1" hangingPunct="1">
              <a:buNone/>
            </a:pPr>
            <a:endParaRPr lang="en-US" dirty="0" smtClean="0">
              <a:latin typeface="+mj-lt"/>
            </a:endParaRPr>
          </a:p>
          <a:p>
            <a:pPr indent="0" eaLnBrk="1" hangingPunct="1">
              <a:buNone/>
            </a:pPr>
            <a:r>
              <a:rPr lang="el-GR" dirty="0" smtClean="0">
                <a:latin typeface="+mj-lt"/>
              </a:rPr>
              <a:t>8</a:t>
            </a:r>
            <a:r>
              <a:rPr lang="el-GR" baseline="30000" dirty="0" smtClean="0">
                <a:latin typeface="+mj-lt"/>
              </a:rPr>
              <a:t>th</a:t>
            </a:r>
            <a:r>
              <a:rPr lang="en-US" baseline="30000" dirty="0" smtClean="0">
                <a:latin typeface="+mj-lt"/>
              </a:rPr>
              <a:t>-</a:t>
            </a:r>
            <a:r>
              <a:rPr lang="el-GR" dirty="0" smtClean="0">
                <a:latin typeface="+mj-lt"/>
              </a:rPr>
              <a:t> 1</a:t>
            </a:r>
            <a:r>
              <a:rPr lang="en-US" dirty="0" smtClean="0">
                <a:latin typeface="+mj-lt"/>
              </a:rPr>
              <a:t>1</a:t>
            </a:r>
            <a:r>
              <a:rPr lang="en-US" baseline="30000" dirty="0" smtClean="0">
                <a:latin typeface="+mj-lt"/>
              </a:rPr>
              <a:t>th</a:t>
            </a:r>
            <a:r>
              <a:rPr lang="en-US" dirty="0" smtClean="0">
                <a:latin typeface="+mj-lt"/>
              </a:rPr>
              <a:t> </a:t>
            </a:r>
            <a:r>
              <a:rPr lang="el-GR" dirty="0" smtClean="0">
                <a:latin typeface="+mj-lt"/>
              </a:rPr>
              <a:t>centur</a:t>
            </a:r>
            <a:r>
              <a:rPr lang="en-US" dirty="0" smtClean="0">
                <a:latin typeface="+mj-lt"/>
              </a:rPr>
              <a:t>y</a:t>
            </a:r>
          </a:p>
          <a:p>
            <a:pPr indent="0" eaLnBrk="1" hangingPunct="1">
              <a:buNone/>
            </a:pPr>
            <a:r>
              <a:rPr lang="el-GR" dirty="0" smtClean="0">
                <a:latin typeface="+mj-lt"/>
              </a:rPr>
              <a:t> </a:t>
            </a:r>
            <a:endParaRPr lang="en-US" dirty="0" smtClean="0">
              <a:latin typeface="+mj-lt"/>
            </a:endParaRPr>
          </a:p>
          <a:p>
            <a:pPr indent="0" eaLnBrk="1" hangingPunct="1">
              <a:buNone/>
            </a:pPr>
            <a:r>
              <a:rPr lang="en-US" dirty="0" smtClean="0">
                <a:latin typeface="+mj-lt"/>
              </a:rPr>
              <a:t>Unknown author</a:t>
            </a:r>
            <a:endParaRPr lang="el-GR" dirty="0" smtClean="0">
              <a:latin typeface="+mj-lt"/>
            </a:endParaRPr>
          </a:p>
        </p:txBody>
      </p:sp>
      <p:pic>
        <p:nvPicPr>
          <p:cNvPr id="11268" name="Picture 4"/>
          <p:cNvPicPr>
            <a:picLocks noChangeAspect="1" noChangeArrowheads="1"/>
          </p:cNvPicPr>
          <p:nvPr/>
        </p:nvPicPr>
        <p:blipFill>
          <a:blip r:embed="rId2" cstate="print"/>
          <a:srcRect/>
          <a:stretch>
            <a:fillRect/>
          </a:stretch>
        </p:blipFill>
        <p:spPr bwMode="auto">
          <a:xfrm>
            <a:off x="357158" y="1571612"/>
            <a:ext cx="4267200" cy="41703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260648"/>
            <a:ext cx="5328592" cy="5904656"/>
          </a:xfrm>
        </p:spPr>
        <p:txBody>
          <a:bodyPr>
            <a:normAutofit fontScale="92500"/>
          </a:bodyPr>
          <a:lstStyle/>
          <a:p>
            <a:pPr algn="ctr">
              <a:buNone/>
            </a:pPr>
            <a:r>
              <a:rPr lang="en-US" sz="2400" dirty="0" smtClean="0">
                <a:hlinkClick r:id="rId2"/>
              </a:rPr>
              <a:t>https://www.youtube.com/watch?v=9PzOt5zD7hg</a:t>
            </a:r>
            <a:endParaRPr lang="en-US" sz="2400" dirty="0" smtClean="0"/>
          </a:p>
          <a:p>
            <a:pPr>
              <a:buNone/>
            </a:pPr>
            <a:r>
              <a:rPr lang="en-US" sz="2800" dirty="0" smtClean="0"/>
              <a:t>This was the response Mercedes was looking for, from its creativity and striking simplicity with the </a:t>
            </a:r>
            <a:r>
              <a:rPr lang="en-US" sz="2800" dirty="0" err="1" smtClean="0"/>
              <a:t>ad.</a:t>
            </a:r>
            <a:r>
              <a:rPr lang="en-US" sz="2800" dirty="0" smtClean="0"/>
              <a:t> </a:t>
            </a:r>
          </a:p>
          <a:p>
            <a:pPr>
              <a:buNone/>
            </a:pPr>
            <a:r>
              <a:rPr lang="en-US" sz="2800" dirty="0" smtClean="0"/>
              <a:t>Often, technical features are communicated too technically and don’t move customers emotionally. </a:t>
            </a:r>
          </a:p>
          <a:p>
            <a:pPr>
              <a:buNone/>
            </a:pPr>
            <a:r>
              <a:rPr lang="en-US" sz="2800" dirty="0" smtClean="0"/>
              <a:t>The “sorry ad” stays close to the lives of consumers, allowing them to experience the effect of the benefit.</a:t>
            </a:r>
            <a:endParaRPr lang="el-GR" sz="2800" dirty="0"/>
          </a:p>
        </p:txBody>
      </p:sp>
      <p:pic>
        <p:nvPicPr>
          <p:cNvPr id="207874" name="Picture 2" descr="http://files.coloribus.com/files/adsarchive/part_1370/13704055/mercedes-benz-e-class-sorry-600-71005.jpg"/>
          <p:cNvPicPr>
            <a:picLocks noChangeAspect="1" noChangeArrowheads="1"/>
          </p:cNvPicPr>
          <p:nvPr/>
        </p:nvPicPr>
        <p:blipFill>
          <a:blip r:embed="rId3" cstate="print"/>
          <a:srcRect/>
          <a:stretch>
            <a:fillRect/>
          </a:stretch>
        </p:blipFill>
        <p:spPr bwMode="auto">
          <a:xfrm>
            <a:off x="5364088" y="2060848"/>
            <a:ext cx="3553025" cy="1997016"/>
          </a:xfrm>
          <a:prstGeom prst="rect">
            <a:avLst/>
          </a:prstGeom>
          <a:ln>
            <a:noFill/>
          </a:ln>
          <a:effectLst>
            <a:outerShdw blurRad="292100" dist="139700" dir="2700000" algn="tl" rotWithShape="0">
              <a:srgbClr val="333333">
                <a:alpha val="65000"/>
              </a:srgbClr>
            </a:outerShdw>
          </a:effectLst>
        </p:spPr>
      </p:pic>
      <p:pic>
        <p:nvPicPr>
          <p:cNvPr id="207876" name="Picture 4" descr="https://encrypted-tbn3.gstatic.com/images?q=tbn:ANd9GcQ9L9D0DdjZAv0lsY9W4H2qox4qhB5xnI2394VHj3m-FXzTgise7Ghow5nJ"/>
          <p:cNvPicPr>
            <a:picLocks noChangeAspect="1" noChangeArrowheads="1"/>
          </p:cNvPicPr>
          <p:nvPr/>
        </p:nvPicPr>
        <p:blipFill>
          <a:blip r:embed="rId4" cstate="print"/>
          <a:srcRect/>
          <a:stretch>
            <a:fillRect/>
          </a:stretch>
        </p:blipFill>
        <p:spPr bwMode="auto">
          <a:xfrm>
            <a:off x="5868144" y="4293096"/>
            <a:ext cx="2562225" cy="1781176"/>
          </a:xfrm>
          <a:prstGeom prst="rect">
            <a:avLst/>
          </a:prstGeom>
          <a:noFill/>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1 - Τίτλος"/>
          <p:cNvSpPr>
            <a:spLocks noGrp="1"/>
          </p:cNvSpPr>
          <p:nvPr>
            <p:ph type="title"/>
          </p:nvPr>
        </p:nvSpPr>
        <p:spPr/>
        <p:txBody>
          <a:bodyPr/>
          <a:lstStyle/>
          <a:p>
            <a:r>
              <a:rPr lang="en-US" dirty="0" smtClean="0"/>
              <a:t>Conclusions</a:t>
            </a:r>
            <a:endParaRPr lang="el-GR" dirty="0" smtClean="0"/>
          </a:p>
        </p:txBody>
      </p:sp>
      <p:sp>
        <p:nvSpPr>
          <p:cNvPr id="3" name="2 - Θέση περιεχομένου"/>
          <p:cNvSpPr>
            <a:spLocks noGrp="1"/>
          </p:cNvSpPr>
          <p:nvPr>
            <p:ph idx="1"/>
          </p:nvPr>
        </p:nvSpPr>
        <p:spPr/>
        <p:txBody>
          <a:bodyPr rtlCol="0">
            <a:normAutofit fontScale="92500" lnSpcReduction="10000"/>
          </a:bodyPr>
          <a:lstStyle/>
          <a:p>
            <a:pPr fontAlgn="auto">
              <a:spcAft>
                <a:spcPts val="0"/>
              </a:spcAft>
              <a:defRPr/>
            </a:pPr>
            <a:r>
              <a:rPr lang="en-US" dirty="0" smtClean="0"/>
              <a:t>Brand stories are a very powerful tool in terms of engaging consumers. </a:t>
            </a:r>
          </a:p>
          <a:p>
            <a:pPr fontAlgn="auto">
              <a:spcAft>
                <a:spcPts val="0"/>
              </a:spcAft>
              <a:defRPr/>
            </a:pPr>
            <a:r>
              <a:rPr lang="en-US" dirty="0" smtClean="0"/>
              <a:t>Digital storytelling constitutes a valuable means of interaction between consumers and brands, thus establishing a strong relationship between them.</a:t>
            </a:r>
          </a:p>
          <a:p>
            <a:pPr fontAlgn="auto">
              <a:spcAft>
                <a:spcPts val="0"/>
              </a:spcAft>
              <a:defRPr/>
            </a:pPr>
            <a:r>
              <a:rPr lang="en-US" dirty="0" smtClean="0"/>
              <a:t>In the context of a highly competitive market, good stories are a valuable tool in order to retain and to augment a brand’s market share. </a:t>
            </a:r>
          </a:p>
          <a:p>
            <a:pPr fontAlgn="auto">
              <a:spcAft>
                <a:spcPts val="0"/>
              </a:spcAft>
              <a:buFont typeface="Arial" pitchFamily="34" charset="0"/>
              <a:buNone/>
              <a:defRPr/>
            </a:pPr>
            <a:endParaRPr lang="el-GR"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1 - Τίτλος"/>
          <p:cNvSpPr>
            <a:spLocks noGrp="1"/>
          </p:cNvSpPr>
          <p:nvPr>
            <p:ph type="title"/>
          </p:nvPr>
        </p:nvSpPr>
        <p:spPr/>
        <p:txBody>
          <a:bodyPr/>
          <a:lstStyle/>
          <a:p>
            <a:pPr algn="l"/>
            <a:r>
              <a:rPr lang="en-US" dirty="0" smtClean="0"/>
              <a:t>References</a:t>
            </a:r>
            <a:endParaRPr lang="el-GR" dirty="0" smtClean="0"/>
          </a:p>
        </p:txBody>
      </p:sp>
      <p:sp>
        <p:nvSpPr>
          <p:cNvPr id="3" name="2 - Θέση περιεχομένου"/>
          <p:cNvSpPr>
            <a:spLocks noGrp="1"/>
          </p:cNvSpPr>
          <p:nvPr>
            <p:ph idx="1"/>
          </p:nvPr>
        </p:nvSpPr>
        <p:spPr/>
        <p:txBody>
          <a:bodyPr rtlCol="0">
            <a:normAutofit fontScale="62500" lnSpcReduction="20000"/>
          </a:bodyPr>
          <a:lstStyle/>
          <a:p>
            <a:pPr fontAlgn="auto">
              <a:spcAft>
                <a:spcPts val="0"/>
              </a:spcAft>
              <a:buFont typeface="Arial" pitchFamily="34" charset="0"/>
              <a:buNone/>
              <a:defRPr/>
            </a:pPr>
            <a:r>
              <a:rPr lang="en-US" dirty="0" smtClean="0"/>
              <a:t>Brown, J.S. et al (2005) </a:t>
            </a:r>
            <a:r>
              <a:rPr lang="en-US" i="1" dirty="0" smtClean="0"/>
              <a:t>Storytelling in organizations: why storytelling is transforming 21st century, </a:t>
            </a:r>
            <a:r>
              <a:rPr lang="en-US" dirty="0" smtClean="0"/>
              <a:t>US: Butterworth-Heinemann.</a:t>
            </a:r>
            <a:endParaRPr lang="el-GR" dirty="0" smtClean="0"/>
          </a:p>
          <a:p>
            <a:pPr fontAlgn="auto">
              <a:spcAft>
                <a:spcPts val="0"/>
              </a:spcAft>
              <a:buFont typeface="Arial" pitchFamily="34" charset="0"/>
              <a:buNone/>
              <a:defRPr/>
            </a:pPr>
            <a:r>
              <a:rPr lang="en-US" dirty="0" smtClean="0"/>
              <a:t>Fog, K., C. Budtz</a:t>
            </a:r>
            <a:r>
              <a:rPr lang="en-GB" dirty="0" smtClean="0"/>
              <a:t>and B. </a:t>
            </a:r>
            <a:r>
              <a:rPr lang="en-US" dirty="0" smtClean="0"/>
              <a:t>Yakaboylu (2005) </a:t>
            </a:r>
            <a:r>
              <a:rPr lang="en-GB" i="1" dirty="0" smtClean="0"/>
              <a:t>Storytelling: branding in practice</a:t>
            </a:r>
            <a:r>
              <a:rPr lang="en-GB" dirty="0" smtClean="0"/>
              <a:t>, Berlin: Springer</a:t>
            </a:r>
            <a:endParaRPr lang="el-GR" dirty="0" smtClean="0"/>
          </a:p>
          <a:p>
            <a:pPr fontAlgn="auto">
              <a:spcAft>
                <a:spcPts val="0"/>
              </a:spcAft>
              <a:buFont typeface="Arial" pitchFamily="34" charset="0"/>
              <a:buNone/>
              <a:defRPr/>
            </a:pPr>
            <a:r>
              <a:rPr lang="en-US" dirty="0" smtClean="0"/>
              <a:t>Hartley, J. and K. McWilliam (2009) </a:t>
            </a:r>
            <a:r>
              <a:rPr lang="en-GB" i="1" dirty="0" smtClean="0"/>
              <a:t>Story circle: digital storytelling around the world</a:t>
            </a:r>
            <a:r>
              <a:rPr lang="en-GB" dirty="0" smtClean="0"/>
              <a:t>, London: John Wiley and Sons</a:t>
            </a:r>
            <a:endParaRPr lang="el-GR" dirty="0" smtClean="0"/>
          </a:p>
          <a:p>
            <a:pPr fontAlgn="auto">
              <a:spcAft>
                <a:spcPts val="0"/>
              </a:spcAft>
              <a:buFont typeface="Arial" pitchFamily="34" charset="0"/>
              <a:buNone/>
              <a:defRPr/>
            </a:pPr>
            <a:r>
              <a:rPr lang="en-US" dirty="0" smtClean="0"/>
              <a:t>Holt, D. B. (2004) </a:t>
            </a:r>
            <a:r>
              <a:rPr lang="en-GB" i="1" dirty="0" smtClean="0"/>
              <a:t>How brands become icons: the principles of cultural branding</a:t>
            </a:r>
            <a:r>
              <a:rPr lang="en-GB" dirty="0" smtClean="0"/>
              <a:t>, Harvard Business Press.</a:t>
            </a:r>
          </a:p>
          <a:p>
            <a:pPr fontAlgn="auto">
              <a:spcAft>
                <a:spcPts val="0"/>
              </a:spcAft>
              <a:buFont typeface="Arial" pitchFamily="34" charset="0"/>
              <a:buNone/>
              <a:defRPr/>
            </a:pPr>
            <a:r>
              <a:rPr lang="en-US" dirty="0" smtClean="0"/>
              <a:t>Ma, K.F &amp;Keppell, M. (2004), Knowledge management: The relevance of storytelling in the management of knowledge in organizations., in R. Atkinson, C. McBeath, D. Jonas-Dwyer &amp; R. Phillips (Eds), </a:t>
            </a:r>
            <a:r>
              <a:rPr lang="en-US" i="1" dirty="0" smtClean="0"/>
              <a:t>Beyond the comfort zone: Proceedings of the 21st ASCILITE Conference</a:t>
            </a:r>
            <a:r>
              <a:rPr lang="en-US" dirty="0" smtClean="0"/>
              <a:t> (p. 571). Perth, 5-8 December. http://www.ascilite.org.au/conferences/perth04/procs/ma-poster.html</a:t>
            </a:r>
            <a:endParaRPr lang="el-GR" dirty="0" smtClean="0"/>
          </a:p>
          <a:p>
            <a:pPr fontAlgn="auto">
              <a:spcAft>
                <a:spcPts val="0"/>
              </a:spcAft>
              <a:buFont typeface="Arial" pitchFamily="34" charset="0"/>
              <a:buNone/>
              <a:defRPr/>
            </a:pPr>
            <a:endParaRPr lang="el-GR" dirty="0" smtClean="0"/>
          </a:p>
          <a:p>
            <a:pPr fontAlgn="auto">
              <a:spcAft>
                <a:spcPts val="0"/>
              </a:spcAft>
              <a:defRPr/>
            </a:pPr>
            <a:endParaRPr lang="el-GR"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Θέση περιεχομένου"/>
          <p:cNvGraphicFramePr>
            <a:graphicFrameLocks noGrp="1"/>
          </p:cNvGraphicFramePr>
          <p:nvPr>
            <p:ph idx="1"/>
          </p:nvPr>
        </p:nvGraphicFramePr>
        <p:xfrm>
          <a:off x="0" y="-24"/>
          <a:ext cx="9144000" cy="64294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 Στρογγυλεμένο ορθογώνιο"/>
          <p:cNvSpPr/>
          <p:nvPr/>
        </p:nvSpPr>
        <p:spPr>
          <a:xfrm>
            <a:off x="3357563" y="2571750"/>
            <a:ext cx="2643197" cy="15716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dirty="0"/>
              <a:t>Storytelling</a:t>
            </a:r>
            <a:endParaRPr lang="el-GR" sz="3200"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p:cNvSpPr>
            <a:spLocks noGrp="1" noChangeArrowheads="1"/>
          </p:cNvSpPr>
          <p:nvPr>
            <p:ph type="ctrTitle"/>
          </p:nvPr>
        </p:nvSpPr>
        <p:spPr>
          <a:xfrm>
            <a:off x="842963" y="407988"/>
            <a:ext cx="7564437" cy="587375"/>
          </a:xfrm>
        </p:spPr>
        <p:txBody>
          <a:bodyPr lIns="0" tIns="0" rIns="0" bIns="0" rtlCol="0">
            <a:normAutofit fontScale="90000"/>
          </a:bodyPr>
          <a:lstStyle/>
          <a:p>
            <a:pPr marL="484628" fontAlgn="auto">
              <a:lnSpc>
                <a:spcPct val="95000"/>
              </a:lnSpc>
              <a:spcAft>
                <a:spcPts val="0"/>
              </a:spcAft>
              <a:defRPr/>
            </a:pPr>
            <a:r>
              <a:rPr lang="en-US" sz="5800" dirty="0">
                <a:solidFill>
                  <a:srgbClr val="000000"/>
                </a:solidFill>
                <a:latin typeface="Consolas" pitchFamily="49" charset="0"/>
              </a:rPr>
              <a:t>Journalism is...</a:t>
            </a:r>
          </a:p>
        </p:txBody>
      </p:sp>
      <p:sp>
        <p:nvSpPr>
          <p:cNvPr id="7171" name="Rectangle 2"/>
          <p:cNvSpPr>
            <a:spLocks noGrp="1" noChangeArrowheads="1"/>
          </p:cNvSpPr>
          <p:nvPr>
            <p:ph type="subTitle" idx="1"/>
          </p:nvPr>
        </p:nvSpPr>
        <p:spPr>
          <a:xfrm>
            <a:off x="1100138" y="1693863"/>
            <a:ext cx="6511925" cy="4905375"/>
          </a:xfrm>
        </p:spPr>
        <p:txBody>
          <a:bodyPr lIns="0" rIns="0" bIns="0" rtlCol="0">
            <a:normAutofit/>
          </a:bodyPr>
          <a:lstStyle/>
          <a:p>
            <a:pPr marL="455772" lvl="1" indent="-307182" algn="l" fontAlgn="auto">
              <a:lnSpc>
                <a:spcPct val="95000"/>
              </a:lnSpc>
              <a:spcBef>
                <a:spcPct val="0"/>
              </a:spcBef>
              <a:spcAft>
                <a:spcPts val="0"/>
              </a:spcAft>
              <a:buClr>
                <a:srgbClr val="000000"/>
              </a:buClr>
              <a:defRPr/>
            </a:pPr>
            <a:r>
              <a:rPr lang="en-US" sz="2200" b="1" dirty="0">
                <a:solidFill>
                  <a:srgbClr val="000000"/>
                </a:solidFill>
                <a:latin typeface="Wingdings" pitchFamily="2" charset="2"/>
              </a:rPr>
              <a:t>§</a:t>
            </a:r>
            <a:r>
              <a:rPr lang="en-US" sz="2200" b="1" dirty="0">
                <a:solidFill>
                  <a:srgbClr val="000000"/>
                </a:solidFill>
                <a:latin typeface="Corbel" pitchFamily="34" charset="0"/>
              </a:rPr>
              <a:t>“... organized gossip”</a:t>
            </a:r>
            <a:endParaRPr lang="en-US" dirty="0" smtClean="0"/>
          </a:p>
          <a:p>
            <a:pPr marL="455772" lvl="1" indent="-307182" algn="l" fontAlgn="auto">
              <a:lnSpc>
                <a:spcPct val="95000"/>
              </a:lnSpc>
              <a:spcBef>
                <a:spcPct val="0"/>
              </a:spcBef>
              <a:spcAft>
                <a:spcPts val="0"/>
              </a:spcAft>
              <a:buClr>
                <a:srgbClr val="000000"/>
              </a:buClr>
              <a:defRPr/>
            </a:pPr>
            <a:r>
              <a:rPr lang="en-US" sz="2200" b="1" dirty="0">
                <a:solidFill>
                  <a:srgbClr val="000000"/>
                </a:solidFill>
                <a:latin typeface="Wingdings" pitchFamily="2" charset="2"/>
              </a:rPr>
              <a:t>§</a:t>
            </a:r>
            <a:r>
              <a:rPr lang="en-US" sz="2200" b="1" dirty="0">
                <a:solidFill>
                  <a:srgbClr val="000000"/>
                </a:solidFill>
                <a:latin typeface="Corbel" pitchFamily="34" charset="0"/>
              </a:rPr>
              <a:t>“...the ability to meet the challenge of </a:t>
            </a:r>
            <a:r>
              <a:rPr lang="en-US" sz="2200" b="1" dirty="0" smtClean="0">
                <a:solidFill>
                  <a:srgbClr val="000000"/>
                </a:solidFill>
                <a:latin typeface="Corbel" pitchFamily="34" charset="0"/>
              </a:rPr>
              <a:t>filling space</a:t>
            </a:r>
            <a:r>
              <a:rPr lang="en-US" sz="2200" b="1" dirty="0">
                <a:solidFill>
                  <a:srgbClr val="000000"/>
                </a:solidFill>
                <a:latin typeface="Corbel" pitchFamily="34" charset="0"/>
              </a:rPr>
              <a:t>.”</a:t>
            </a:r>
            <a:endParaRPr lang="en-US" dirty="0" smtClean="0"/>
          </a:p>
          <a:p>
            <a:pPr marL="455772" lvl="1" indent="-307182" algn="l" fontAlgn="auto">
              <a:lnSpc>
                <a:spcPct val="95000"/>
              </a:lnSpc>
              <a:spcBef>
                <a:spcPct val="0"/>
              </a:spcBef>
              <a:spcAft>
                <a:spcPts val="0"/>
              </a:spcAft>
              <a:buClr>
                <a:srgbClr val="000000"/>
              </a:buClr>
              <a:defRPr/>
            </a:pPr>
            <a:r>
              <a:rPr lang="en-US" sz="2200" b="1" dirty="0">
                <a:solidFill>
                  <a:srgbClr val="000000"/>
                </a:solidFill>
                <a:latin typeface="Wingdings" pitchFamily="2" charset="2"/>
              </a:rPr>
              <a:t>§</a:t>
            </a:r>
            <a:r>
              <a:rPr lang="en-US" sz="2200" b="1" dirty="0">
                <a:solidFill>
                  <a:srgbClr val="000000"/>
                </a:solidFill>
                <a:latin typeface="Corbel" pitchFamily="34" charset="0"/>
              </a:rPr>
              <a:t>“...the first rough draft of history</a:t>
            </a:r>
            <a:r>
              <a:rPr lang="en-US" sz="2200" b="1" dirty="0" smtClean="0">
                <a:solidFill>
                  <a:srgbClr val="000000"/>
                </a:solidFill>
                <a:latin typeface="Corbel" pitchFamily="34" charset="0"/>
              </a:rPr>
              <a:t>.”</a:t>
            </a:r>
            <a:endParaRPr lang="en-US" dirty="0" smtClean="0"/>
          </a:p>
          <a:p>
            <a:pPr marL="455772" lvl="1" indent="-307182" algn="l" fontAlgn="auto">
              <a:lnSpc>
                <a:spcPct val="95000"/>
              </a:lnSpc>
              <a:spcBef>
                <a:spcPct val="0"/>
              </a:spcBef>
              <a:spcAft>
                <a:spcPts val="0"/>
              </a:spcAft>
              <a:buClr>
                <a:srgbClr val="000000"/>
              </a:buClr>
              <a:defRPr/>
            </a:pPr>
            <a:r>
              <a:rPr lang="en-US" sz="2200" b="1" dirty="0">
                <a:solidFill>
                  <a:srgbClr val="000000"/>
                </a:solidFill>
                <a:latin typeface="Wingdings" pitchFamily="2" charset="2"/>
              </a:rPr>
              <a:t>§</a:t>
            </a:r>
            <a:r>
              <a:rPr lang="en-US" sz="2200" b="1" dirty="0">
                <a:solidFill>
                  <a:srgbClr val="000000"/>
                </a:solidFill>
                <a:latin typeface="Corbel" pitchFamily="34" charset="0"/>
              </a:rPr>
              <a:t>“... history on the run.”</a:t>
            </a:r>
            <a:endParaRPr lang="en-US" dirty="0" smtClean="0"/>
          </a:p>
          <a:p>
            <a:pPr marL="455772" lvl="1" indent="-307182" algn="l" fontAlgn="auto">
              <a:lnSpc>
                <a:spcPct val="95000"/>
              </a:lnSpc>
              <a:spcBef>
                <a:spcPct val="0"/>
              </a:spcBef>
              <a:spcAft>
                <a:spcPts val="0"/>
              </a:spcAft>
              <a:buClr>
                <a:srgbClr val="000000"/>
              </a:buClr>
              <a:defRPr/>
            </a:pPr>
            <a:r>
              <a:rPr lang="en-US" sz="2200" b="1" dirty="0">
                <a:solidFill>
                  <a:srgbClr val="000000"/>
                </a:solidFill>
                <a:latin typeface="Wingdings" pitchFamily="2" charset="2"/>
              </a:rPr>
              <a:t>§</a:t>
            </a:r>
            <a:r>
              <a:rPr lang="en-US" sz="2200" b="1" dirty="0">
                <a:solidFill>
                  <a:srgbClr val="000000"/>
                </a:solidFill>
                <a:latin typeface="Corbel" pitchFamily="34" charset="0"/>
              </a:rPr>
              <a:t>“...largely consists of saying "Lord Jones is Dead" to people who never knew that Lord Jones was alive.”</a:t>
            </a:r>
            <a:endParaRPr lang="en-US" dirty="0" smtClean="0"/>
          </a:p>
          <a:p>
            <a:pPr marL="455772" lvl="1" indent="-307182" algn="l" fontAlgn="auto">
              <a:lnSpc>
                <a:spcPct val="95000"/>
              </a:lnSpc>
              <a:spcBef>
                <a:spcPct val="0"/>
              </a:spcBef>
              <a:spcAft>
                <a:spcPts val="0"/>
              </a:spcAft>
              <a:buClr>
                <a:srgbClr val="000000"/>
              </a:buClr>
              <a:defRPr/>
            </a:pPr>
            <a:r>
              <a:rPr lang="en-US" sz="2200" b="1" dirty="0">
                <a:solidFill>
                  <a:srgbClr val="000000"/>
                </a:solidFill>
                <a:latin typeface="Wingdings" pitchFamily="2" charset="2"/>
              </a:rPr>
              <a:t>§</a:t>
            </a:r>
            <a:r>
              <a:rPr lang="en-US" sz="2200" b="1" dirty="0">
                <a:solidFill>
                  <a:srgbClr val="000000"/>
                </a:solidFill>
                <a:latin typeface="Corbel" pitchFamily="34" charset="0"/>
              </a:rPr>
              <a:t>“...a tension between getting it first and getting it right”</a:t>
            </a:r>
            <a:endParaRPr lang="en-US" dirty="0" smtClean="0"/>
          </a:p>
          <a:p>
            <a:pPr marL="455772" lvl="1" indent="-307182" algn="l" fontAlgn="auto">
              <a:lnSpc>
                <a:spcPct val="95000"/>
              </a:lnSpc>
              <a:spcBef>
                <a:spcPct val="0"/>
              </a:spcBef>
              <a:spcAft>
                <a:spcPts val="0"/>
              </a:spcAft>
              <a:buClr>
                <a:srgbClr val="000000"/>
              </a:buClr>
              <a:buFontTx/>
              <a:buChar char="•"/>
              <a:defRPr/>
            </a:pPr>
            <a:endParaRPr lang="en-US" sz="1700" b="1" dirty="0">
              <a:solidFill>
                <a:srgbClr val="000000"/>
              </a:solidFill>
              <a:latin typeface="Wingdings" pitchFamily="2" charset="2"/>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
          <p:cNvSpPr>
            <a:spLocks noGrp="1" noChangeArrowheads="1"/>
          </p:cNvSpPr>
          <p:nvPr>
            <p:ph type="ctrTitle"/>
          </p:nvPr>
        </p:nvSpPr>
        <p:spPr>
          <a:xfrm>
            <a:off x="939800" y="46038"/>
            <a:ext cx="7564438" cy="990600"/>
          </a:xfrm>
        </p:spPr>
        <p:txBody>
          <a:bodyPr lIns="0" tIns="0" rIns="0" bIns="0"/>
          <a:lstStyle/>
          <a:p>
            <a:pPr marL="484188">
              <a:lnSpc>
                <a:spcPct val="95000"/>
              </a:lnSpc>
            </a:pPr>
            <a:r>
              <a:rPr lang="en-US" sz="2900" dirty="0" smtClean="0">
                <a:solidFill>
                  <a:srgbClr val="000000"/>
                </a:solidFill>
                <a:latin typeface="Consolas" pitchFamily="49" charset="0"/>
              </a:rPr>
              <a:t>Journalism was, is and will be...</a:t>
            </a:r>
          </a:p>
        </p:txBody>
      </p:sp>
      <p:sp>
        <p:nvSpPr>
          <p:cNvPr id="84995" name="Text Box 4"/>
          <p:cNvSpPr txBox="1">
            <a:spLocks noChangeArrowheads="1"/>
          </p:cNvSpPr>
          <p:nvPr/>
        </p:nvSpPr>
        <p:spPr bwMode="auto">
          <a:xfrm>
            <a:off x="971550" y="3751263"/>
            <a:ext cx="6924675" cy="993775"/>
          </a:xfrm>
          <a:prstGeom prst="rect">
            <a:avLst/>
          </a:prstGeom>
          <a:noFill/>
          <a:ln w="9525">
            <a:noFill/>
            <a:miter lim="800000"/>
            <a:headEnd/>
            <a:tailEnd/>
          </a:ln>
        </p:spPr>
        <p:txBody>
          <a:bodyPr lIns="0" tIns="0" rIns="0" bIns="0">
            <a:spAutoFit/>
          </a:bodyPr>
          <a:lstStyle/>
          <a:p>
            <a:pPr algn="ctr">
              <a:lnSpc>
                <a:spcPct val="95000"/>
              </a:lnSpc>
            </a:pPr>
            <a:r>
              <a:rPr lang="en-US" sz="1900" b="1" dirty="0">
                <a:solidFill>
                  <a:srgbClr val="000000"/>
                </a:solidFill>
                <a:latin typeface="Corbel" pitchFamily="34" charset="0"/>
              </a:rPr>
              <a:t>“Storytelling!!!”</a:t>
            </a:r>
            <a:endParaRPr lang="en-US" dirty="0">
              <a:latin typeface="Calibri" pitchFamily="34" charset="0"/>
            </a:endParaRPr>
          </a:p>
          <a:p>
            <a:pPr algn="ctr">
              <a:lnSpc>
                <a:spcPct val="95000"/>
              </a:lnSpc>
            </a:pPr>
            <a:r>
              <a:rPr lang="en-US" sz="1900" b="1" dirty="0">
                <a:solidFill>
                  <a:srgbClr val="000000"/>
                </a:solidFill>
                <a:latin typeface="Corbel" pitchFamily="34" charset="0"/>
              </a:rPr>
              <a:t>...because...</a:t>
            </a:r>
            <a:endParaRPr lang="en-US" dirty="0">
              <a:latin typeface="Calibri" pitchFamily="34" charset="0"/>
            </a:endParaRPr>
          </a:p>
          <a:p>
            <a:pPr algn="ctr">
              <a:lnSpc>
                <a:spcPct val="95000"/>
              </a:lnSpc>
            </a:pPr>
            <a:r>
              <a:rPr lang="en-US" b="1" dirty="0">
                <a:solidFill>
                  <a:srgbClr val="000000"/>
                </a:solidFill>
                <a:latin typeface="Corbel" pitchFamily="34" charset="0"/>
              </a:rPr>
              <a:t>“</a:t>
            </a:r>
            <a:r>
              <a:rPr lang="en-US" b="1" i="1" dirty="0">
                <a:solidFill>
                  <a:srgbClr val="000000"/>
                </a:solidFill>
                <a:latin typeface="Corbel" pitchFamily="34" charset="0"/>
              </a:rPr>
              <a:t>The universe is made up of stories, not atoms!</a:t>
            </a:r>
            <a:r>
              <a:rPr lang="en-US" b="1" dirty="0">
                <a:solidFill>
                  <a:srgbClr val="000000"/>
                </a:solidFill>
                <a:latin typeface="Corbel" pitchFamily="34" charset="0"/>
              </a:rPr>
              <a:t>” </a:t>
            </a:r>
            <a:endParaRPr lang="en-US" dirty="0">
              <a:latin typeface="Calibri" pitchFamily="34" charset="0"/>
            </a:endParaRPr>
          </a:p>
          <a:p>
            <a:pPr algn="ctr">
              <a:lnSpc>
                <a:spcPct val="95000"/>
              </a:lnSpc>
            </a:pPr>
            <a:r>
              <a:rPr lang="en-US" sz="1100" b="1" dirty="0">
                <a:solidFill>
                  <a:srgbClr val="000000"/>
                </a:solidFill>
                <a:latin typeface="Corbel" pitchFamily="34" charset="0"/>
              </a:rPr>
              <a:t>Muriel Rukeyser</a:t>
            </a:r>
          </a:p>
        </p:txBody>
      </p:sp>
      <p:pic>
        <p:nvPicPr>
          <p:cNvPr id="84996" name="Picture 5"/>
          <p:cNvPicPr>
            <a:picLocks noChangeAspect="1" noChangeArrowheads="1"/>
          </p:cNvPicPr>
          <p:nvPr/>
        </p:nvPicPr>
        <p:blipFill>
          <a:blip r:embed="rId2" cstate="print"/>
          <a:srcRect/>
          <a:stretch>
            <a:fillRect/>
          </a:stretch>
        </p:blipFill>
        <p:spPr bwMode="auto">
          <a:xfrm>
            <a:off x="2643188" y="1436688"/>
            <a:ext cx="3463925" cy="2149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
          <p:cNvSpPr>
            <a:spLocks noGrp="1" noChangeArrowheads="1"/>
          </p:cNvSpPr>
          <p:nvPr>
            <p:ph type="ctrTitle"/>
          </p:nvPr>
        </p:nvSpPr>
        <p:spPr>
          <a:xfrm>
            <a:off x="908050" y="407988"/>
            <a:ext cx="7562850" cy="827087"/>
          </a:xfrm>
        </p:spPr>
        <p:txBody>
          <a:bodyPr lIns="0" tIns="0" rIns="0" bIns="0"/>
          <a:lstStyle/>
          <a:p>
            <a:pPr marL="484188">
              <a:lnSpc>
                <a:spcPct val="95000"/>
              </a:lnSpc>
            </a:pPr>
            <a:r>
              <a:rPr lang="en-US" sz="2800" dirty="0" smtClean="0">
                <a:solidFill>
                  <a:srgbClr val="000000"/>
                </a:solidFill>
                <a:latin typeface="Arial" pitchFamily="34" charset="0"/>
              </a:rPr>
              <a:t>New ways of “telling the story” are emerging</a:t>
            </a:r>
          </a:p>
        </p:txBody>
      </p:sp>
      <p:sp>
        <p:nvSpPr>
          <p:cNvPr id="5123" name="Rectangle 2"/>
          <p:cNvSpPr>
            <a:spLocks noGrp="1" noChangeArrowheads="1"/>
          </p:cNvSpPr>
          <p:nvPr>
            <p:ph type="subTitle" idx="1"/>
          </p:nvPr>
        </p:nvSpPr>
        <p:spPr>
          <a:xfrm>
            <a:off x="1422400" y="4008438"/>
            <a:ext cx="6073775" cy="1682750"/>
          </a:xfrm>
        </p:spPr>
        <p:txBody>
          <a:bodyPr lIns="0" rIns="0" bIns="0" rtlCol="0">
            <a:normAutofit/>
          </a:bodyPr>
          <a:lstStyle/>
          <a:p>
            <a:pPr algn="l" fontAlgn="auto">
              <a:lnSpc>
                <a:spcPct val="95000"/>
              </a:lnSpc>
              <a:spcBef>
                <a:spcPct val="0"/>
              </a:spcBef>
              <a:spcAft>
                <a:spcPts val="0"/>
              </a:spcAft>
              <a:defRPr/>
            </a:pPr>
            <a:r>
              <a:rPr lang="en-US" sz="1700" b="1" dirty="0">
                <a:solidFill>
                  <a:srgbClr val="9999CC"/>
                </a:solidFill>
                <a:latin typeface="Wingdings" pitchFamily="2" charset="2"/>
              </a:rPr>
              <a:t>¨</a:t>
            </a:r>
            <a:r>
              <a:rPr lang="en-US" sz="1700" b="1" dirty="0">
                <a:solidFill>
                  <a:srgbClr val="000000"/>
                </a:solidFill>
                <a:latin typeface="Arial" pitchFamily="34" charset="0"/>
              </a:rPr>
              <a:t>Use more than just audio, video or text</a:t>
            </a:r>
            <a:endParaRPr lang="en-US" dirty="0" smtClean="0"/>
          </a:p>
          <a:p>
            <a:pPr algn="l" fontAlgn="auto">
              <a:lnSpc>
                <a:spcPct val="95000"/>
              </a:lnSpc>
              <a:spcBef>
                <a:spcPct val="0"/>
              </a:spcBef>
              <a:spcAft>
                <a:spcPts val="0"/>
              </a:spcAft>
              <a:defRPr/>
            </a:pPr>
            <a:r>
              <a:rPr lang="en-US" sz="1700" b="1" dirty="0">
                <a:solidFill>
                  <a:srgbClr val="9999CC"/>
                </a:solidFill>
                <a:latin typeface="Wingdings" pitchFamily="2" charset="2"/>
              </a:rPr>
              <a:t>¨</a:t>
            </a:r>
            <a:r>
              <a:rPr lang="en-US" sz="1700" b="1" dirty="0">
                <a:solidFill>
                  <a:srgbClr val="000000"/>
                </a:solidFill>
                <a:latin typeface="Arial" pitchFamily="34" charset="0"/>
              </a:rPr>
              <a:t>Readers/Viewers can </a:t>
            </a:r>
            <a:r>
              <a:rPr lang="en-US" sz="1700" b="1" dirty="0">
                <a:solidFill>
                  <a:srgbClr val="E06666"/>
                </a:solidFill>
                <a:latin typeface="Arial" pitchFamily="34" charset="0"/>
              </a:rPr>
              <a:t>participate</a:t>
            </a:r>
            <a:endParaRPr lang="en-US" dirty="0" smtClean="0"/>
          </a:p>
          <a:p>
            <a:pPr algn="l" fontAlgn="auto">
              <a:lnSpc>
                <a:spcPct val="95000"/>
              </a:lnSpc>
              <a:spcBef>
                <a:spcPct val="0"/>
              </a:spcBef>
              <a:spcAft>
                <a:spcPts val="0"/>
              </a:spcAft>
              <a:defRPr/>
            </a:pPr>
            <a:r>
              <a:rPr lang="en-US" sz="1700" b="1" dirty="0">
                <a:solidFill>
                  <a:srgbClr val="9999CC"/>
                </a:solidFill>
                <a:latin typeface="Wingdings" pitchFamily="2" charset="2"/>
              </a:rPr>
              <a:t>¨</a:t>
            </a:r>
            <a:r>
              <a:rPr lang="en-US" sz="1700" b="1" dirty="0">
                <a:solidFill>
                  <a:srgbClr val="000000"/>
                </a:solidFill>
                <a:latin typeface="Arial" pitchFamily="34" charset="0"/>
              </a:rPr>
              <a:t>Unlimited “space” to tell the story</a:t>
            </a:r>
            <a:endParaRPr lang="en-US" dirty="0" smtClean="0"/>
          </a:p>
          <a:p>
            <a:pPr algn="l" fontAlgn="auto">
              <a:lnSpc>
                <a:spcPct val="95000"/>
              </a:lnSpc>
              <a:spcBef>
                <a:spcPct val="0"/>
              </a:spcBef>
              <a:spcAft>
                <a:spcPts val="0"/>
              </a:spcAft>
              <a:defRPr/>
            </a:pPr>
            <a:r>
              <a:rPr lang="en-US" sz="1700" b="1" dirty="0">
                <a:solidFill>
                  <a:srgbClr val="9999CC"/>
                </a:solidFill>
                <a:latin typeface="Wingdings" pitchFamily="2" charset="2"/>
              </a:rPr>
              <a:t>¨</a:t>
            </a:r>
            <a:r>
              <a:rPr lang="en-US" sz="1700" b="1" dirty="0">
                <a:solidFill>
                  <a:srgbClr val="000000"/>
                </a:solidFill>
                <a:latin typeface="Arial" pitchFamily="34" charset="0"/>
              </a:rPr>
              <a:t>Non-linear structure</a:t>
            </a:r>
            <a:endParaRPr lang="en-US" dirty="0" smtClean="0"/>
          </a:p>
          <a:p>
            <a:pPr algn="l" fontAlgn="auto">
              <a:lnSpc>
                <a:spcPct val="95000"/>
              </a:lnSpc>
              <a:spcBef>
                <a:spcPct val="0"/>
              </a:spcBef>
              <a:spcAft>
                <a:spcPts val="0"/>
              </a:spcAft>
              <a:defRPr/>
            </a:pPr>
            <a:endParaRPr lang="en-US" sz="1700" dirty="0">
              <a:solidFill>
                <a:srgbClr val="000000"/>
              </a:solidFill>
              <a:latin typeface="Arial" pitchFamily="34" charset="0"/>
            </a:endParaRPr>
          </a:p>
        </p:txBody>
      </p:sp>
      <p:pic>
        <p:nvPicPr>
          <p:cNvPr id="86020" name="Picture 4"/>
          <p:cNvPicPr>
            <a:picLocks noChangeAspect="1" noChangeArrowheads="1"/>
          </p:cNvPicPr>
          <p:nvPr/>
        </p:nvPicPr>
        <p:blipFill>
          <a:blip r:embed="rId2" cstate="print"/>
          <a:srcRect/>
          <a:stretch>
            <a:fillRect/>
          </a:stretch>
        </p:blipFill>
        <p:spPr bwMode="auto">
          <a:xfrm>
            <a:off x="2579688" y="1628775"/>
            <a:ext cx="3827462" cy="1998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
          <p:cNvSpPr>
            <a:spLocks noGrp="1" noChangeArrowheads="1"/>
          </p:cNvSpPr>
          <p:nvPr>
            <p:ph type="ctrTitle"/>
          </p:nvPr>
        </p:nvSpPr>
        <p:spPr>
          <a:xfrm>
            <a:off x="971550" y="471488"/>
            <a:ext cx="7564438" cy="490537"/>
          </a:xfrm>
        </p:spPr>
        <p:txBody>
          <a:bodyPr lIns="0" tIns="0" rIns="0" bIns="0"/>
          <a:lstStyle/>
          <a:p>
            <a:pPr marL="484188">
              <a:lnSpc>
                <a:spcPct val="95000"/>
              </a:lnSpc>
            </a:pPr>
            <a:r>
              <a:rPr lang="en-US" sz="2800" dirty="0" smtClean="0">
                <a:solidFill>
                  <a:srgbClr val="000000"/>
                </a:solidFill>
                <a:latin typeface="Arial" pitchFamily="34" charset="0"/>
              </a:rPr>
              <a:t>Web 2.0 is all about Storytelling</a:t>
            </a:r>
          </a:p>
        </p:txBody>
      </p:sp>
      <p:pic>
        <p:nvPicPr>
          <p:cNvPr id="87043" name="Picture 4"/>
          <p:cNvPicPr>
            <a:picLocks noChangeAspect="1" noChangeArrowheads="1"/>
          </p:cNvPicPr>
          <p:nvPr/>
        </p:nvPicPr>
        <p:blipFill>
          <a:blip r:embed="rId2" cstate="print"/>
          <a:srcRect/>
          <a:stretch>
            <a:fillRect/>
          </a:stretch>
        </p:blipFill>
        <p:spPr bwMode="auto">
          <a:xfrm>
            <a:off x="1725613" y="1177925"/>
            <a:ext cx="5692775" cy="4502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
          <p:cNvSpPr>
            <a:spLocks noGrp="1" noChangeArrowheads="1"/>
          </p:cNvSpPr>
          <p:nvPr>
            <p:ph type="ctrTitle"/>
          </p:nvPr>
        </p:nvSpPr>
        <p:spPr>
          <a:xfrm>
            <a:off x="1165225" y="922338"/>
            <a:ext cx="7562850" cy="488950"/>
          </a:xfrm>
        </p:spPr>
        <p:txBody>
          <a:bodyPr lIns="0" tIns="0" rIns="0" bIns="0" rtlCol="0">
            <a:normAutofit fontScale="90000"/>
          </a:bodyPr>
          <a:lstStyle/>
          <a:p>
            <a:pPr marL="484628" fontAlgn="auto">
              <a:lnSpc>
                <a:spcPct val="95000"/>
              </a:lnSpc>
              <a:spcAft>
                <a:spcPts val="0"/>
              </a:spcAft>
              <a:defRPr/>
            </a:pPr>
            <a:r>
              <a:rPr lang="en-US" sz="3200" dirty="0">
                <a:solidFill>
                  <a:srgbClr val="000000"/>
                </a:solidFill>
                <a:latin typeface="Arial" pitchFamily="34" charset="0"/>
              </a:rPr>
              <a:t>Where is digital storytelling in Journalism</a:t>
            </a:r>
          </a:p>
        </p:txBody>
      </p:sp>
      <p:sp>
        <p:nvSpPr>
          <p:cNvPr id="11267" name="Rectangle 2"/>
          <p:cNvSpPr>
            <a:spLocks noGrp="1" noChangeArrowheads="1"/>
          </p:cNvSpPr>
          <p:nvPr>
            <p:ph type="subTitle" idx="1"/>
          </p:nvPr>
        </p:nvSpPr>
        <p:spPr>
          <a:xfrm>
            <a:off x="1614488" y="4008438"/>
            <a:ext cx="5692775" cy="1460500"/>
          </a:xfrm>
        </p:spPr>
        <p:txBody>
          <a:bodyPr lIns="0" rIns="0" bIns="0" rtlCol="0">
            <a:normAutofit/>
          </a:bodyPr>
          <a:lstStyle/>
          <a:p>
            <a:pPr marL="455772" lvl="1" indent="-307182" algn="l" fontAlgn="auto">
              <a:lnSpc>
                <a:spcPct val="95000"/>
              </a:lnSpc>
              <a:spcBef>
                <a:spcPct val="0"/>
              </a:spcBef>
              <a:spcAft>
                <a:spcPts val="0"/>
              </a:spcAft>
              <a:buClr>
                <a:srgbClr val="000000"/>
              </a:buClr>
              <a:buFontTx/>
              <a:buChar char="•"/>
              <a:defRPr/>
            </a:pPr>
            <a:r>
              <a:rPr lang="en-US" sz="1900" dirty="0">
                <a:solidFill>
                  <a:srgbClr val="000000"/>
                </a:solidFill>
                <a:latin typeface="Arial" pitchFamily="34" charset="0"/>
              </a:rPr>
              <a:t>Cloud computing + Real World/Real Life</a:t>
            </a:r>
            <a:endParaRPr lang="en-US" dirty="0" smtClean="0"/>
          </a:p>
          <a:p>
            <a:pPr marL="455772" lvl="1" indent="-307182" algn="l" fontAlgn="auto">
              <a:lnSpc>
                <a:spcPct val="95000"/>
              </a:lnSpc>
              <a:spcBef>
                <a:spcPct val="0"/>
              </a:spcBef>
              <a:spcAft>
                <a:spcPts val="0"/>
              </a:spcAft>
              <a:buClr>
                <a:srgbClr val="000000"/>
              </a:buClr>
              <a:buFontTx/>
              <a:buChar char="•"/>
              <a:defRPr/>
            </a:pPr>
            <a:r>
              <a:rPr lang="en-US" sz="1900" dirty="0">
                <a:solidFill>
                  <a:srgbClr val="000000"/>
                </a:solidFill>
                <a:latin typeface="Arial" pitchFamily="34" charset="0"/>
              </a:rPr>
              <a:t>Cloud is both the transmitter and the receiver of the message</a:t>
            </a:r>
            <a:endParaRPr lang="en-US" dirty="0" smtClean="0"/>
          </a:p>
          <a:p>
            <a:pPr marL="35719" algn="l" fontAlgn="auto">
              <a:lnSpc>
                <a:spcPct val="95000"/>
              </a:lnSpc>
              <a:spcBef>
                <a:spcPct val="0"/>
              </a:spcBef>
              <a:spcAft>
                <a:spcPts val="0"/>
              </a:spcAft>
              <a:buClr>
                <a:srgbClr val="000000"/>
              </a:buClr>
              <a:defRPr/>
            </a:pPr>
            <a:endParaRPr lang="en-US" dirty="0">
              <a:solidFill>
                <a:srgbClr val="000000"/>
              </a:solidFill>
              <a:latin typeface="Arial" pitchFamily="34" charset="0"/>
            </a:endParaRPr>
          </a:p>
        </p:txBody>
      </p:sp>
      <p:pic>
        <p:nvPicPr>
          <p:cNvPr id="88068" name="Picture 4"/>
          <p:cNvPicPr>
            <a:picLocks noChangeAspect="1" noChangeArrowheads="1"/>
          </p:cNvPicPr>
          <p:nvPr/>
        </p:nvPicPr>
        <p:blipFill>
          <a:blip r:embed="rId2" cstate="print"/>
          <a:srcRect/>
          <a:stretch>
            <a:fillRect/>
          </a:stretch>
        </p:blipFill>
        <p:spPr bwMode="auto">
          <a:xfrm>
            <a:off x="2065338" y="1565275"/>
            <a:ext cx="4618037" cy="2162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
          <p:cNvSpPr>
            <a:spLocks noGrp="1" noChangeArrowheads="1"/>
          </p:cNvSpPr>
          <p:nvPr>
            <p:ph type="title"/>
          </p:nvPr>
        </p:nvSpPr>
        <p:spPr>
          <a:xfrm>
            <a:off x="222250" y="274638"/>
            <a:ext cx="8699500" cy="822325"/>
          </a:xfrm>
        </p:spPr>
        <p:txBody>
          <a:bodyPr lIns="0" tIns="0" rIns="0" bIns="0" anchor="t"/>
          <a:lstStyle/>
          <a:p>
            <a:pPr marL="484188">
              <a:lnSpc>
                <a:spcPct val="95000"/>
              </a:lnSpc>
            </a:pPr>
            <a:r>
              <a:rPr lang="en-US" sz="3900" dirty="0" smtClean="0">
                <a:solidFill>
                  <a:srgbClr val="000000"/>
                </a:solidFill>
                <a:latin typeface="Arial" pitchFamily="34" charset="0"/>
              </a:rPr>
              <a:t>Who is the digital storyteller?</a:t>
            </a:r>
          </a:p>
        </p:txBody>
      </p:sp>
      <p:sp>
        <p:nvSpPr>
          <p:cNvPr id="89091" name="Rectangle 2"/>
          <p:cNvSpPr>
            <a:spLocks noGrp="1" noChangeArrowheads="1"/>
          </p:cNvSpPr>
          <p:nvPr>
            <p:ph idx="1"/>
          </p:nvPr>
        </p:nvSpPr>
        <p:spPr>
          <a:xfrm>
            <a:off x="1679575" y="4137025"/>
            <a:ext cx="5535613" cy="1227138"/>
          </a:xfrm>
        </p:spPr>
        <p:txBody>
          <a:bodyPr lIns="0" tIns="0" rIns="0" bIns="0"/>
          <a:lstStyle/>
          <a:p>
            <a:pPr marL="409575" lvl="1" indent="-306388" algn="ctr">
              <a:lnSpc>
                <a:spcPct val="95000"/>
              </a:lnSpc>
              <a:spcBef>
                <a:spcPct val="0"/>
              </a:spcBef>
              <a:buClr>
                <a:srgbClr val="000000"/>
              </a:buClr>
              <a:buFontTx/>
              <a:buChar char="•"/>
            </a:pPr>
            <a:r>
              <a:rPr lang="en-US" sz="3200" dirty="0" smtClean="0">
                <a:solidFill>
                  <a:srgbClr val="000000"/>
                </a:solidFill>
                <a:latin typeface="Arial" pitchFamily="34" charset="0"/>
              </a:rPr>
              <a:t>The Journalist</a:t>
            </a:r>
            <a:endParaRPr lang="en-US" dirty="0" smtClean="0"/>
          </a:p>
          <a:p>
            <a:pPr marL="409575" lvl="1" indent="-306388" algn="ctr">
              <a:lnSpc>
                <a:spcPct val="95000"/>
              </a:lnSpc>
              <a:spcBef>
                <a:spcPct val="0"/>
              </a:spcBef>
              <a:buClr>
                <a:srgbClr val="000000"/>
              </a:buClr>
              <a:buFontTx/>
              <a:buChar char="•"/>
            </a:pPr>
            <a:r>
              <a:rPr lang="en-US" sz="3200" dirty="0" smtClean="0">
                <a:solidFill>
                  <a:srgbClr val="000000"/>
                </a:solidFill>
                <a:latin typeface="Arial" pitchFamily="34" charset="0"/>
              </a:rPr>
              <a:t>The Citizen</a:t>
            </a:r>
          </a:p>
        </p:txBody>
      </p:sp>
      <p:pic>
        <p:nvPicPr>
          <p:cNvPr id="89092" name="Picture 4"/>
          <p:cNvPicPr>
            <a:picLocks noChangeAspect="1" noChangeArrowheads="1"/>
          </p:cNvPicPr>
          <p:nvPr/>
        </p:nvPicPr>
        <p:blipFill>
          <a:blip r:embed="rId2" cstate="print"/>
          <a:srcRect/>
          <a:stretch>
            <a:fillRect/>
          </a:stretch>
        </p:blipFill>
        <p:spPr bwMode="auto">
          <a:xfrm>
            <a:off x="2643188" y="1371600"/>
            <a:ext cx="3417887" cy="2697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3569</TotalTime>
  <Words>6871</Words>
  <Application>Microsoft Office PowerPoint</Application>
  <PresentationFormat>Προβολή στην οθόνη (4:3)</PresentationFormat>
  <Paragraphs>929</Paragraphs>
  <Slides>187</Slides>
  <Notes>0</Notes>
  <HiddenSlides>0</HiddenSlides>
  <MMClips>1</MMClips>
  <ScaleCrop>false</ScaleCrop>
  <HeadingPairs>
    <vt:vector size="4" baseType="variant">
      <vt:variant>
        <vt:lpstr>Θέμα</vt:lpstr>
      </vt:variant>
      <vt:variant>
        <vt:i4>1</vt:i4>
      </vt:variant>
      <vt:variant>
        <vt:lpstr>Τίτλοι διαφανειών</vt:lpstr>
      </vt:variant>
      <vt:variant>
        <vt:i4>187</vt:i4>
      </vt:variant>
    </vt:vector>
  </HeadingPairs>
  <TitlesOfParts>
    <vt:vector size="188" baseType="lpstr">
      <vt:lpstr>Office Theme</vt:lpstr>
      <vt:lpstr>  </vt:lpstr>
      <vt:lpstr>Διαφάνεια 2</vt:lpstr>
      <vt:lpstr>Διαφάνεια 3</vt:lpstr>
      <vt:lpstr>Διαφάνεια 4</vt:lpstr>
      <vt:lpstr>Διαφάνεια 5</vt:lpstr>
      <vt:lpstr>Διαφάνεια 6</vt:lpstr>
      <vt:lpstr>Διαφάνεια 7</vt:lpstr>
      <vt:lpstr>Mahabharata</vt:lpstr>
      <vt:lpstr>Beowulf</vt:lpstr>
      <vt:lpstr> Epic of Gilgamesh  2500 b.c.</vt:lpstr>
      <vt:lpstr>Διαφάνεια 11</vt:lpstr>
      <vt:lpstr>Διαφάνεια 12</vt:lpstr>
      <vt:lpstr>Διαφάνεια 13</vt:lpstr>
      <vt:lpstr>Διαφάνεια 14</vt:lpstr>
      <vt:lpstr>Διαφάνεια 15</vt:lpstr>
      <vt:lpstr>Perezhilton</vt:lpstr>
      <vt:lpstr>Διαφάνεια 17</vt:lpstr>
      <vt:lpstr>Treehugger</vt:lpstr>
      <vt:lpstr>Διαφάνεια 19</vt:lpstr>
      <vt:lpstr>Digital storytelling  </vt:lpstr>
      <vt:lpstr>Center of Digital Storytelling http://www.storycenter.org/ </vt:lpstr>
      <vt:lpstr>Sharing stories </vt:lpstr>
      <vt:lpstr>Beyond the Dirty Window</vt:lpstr>
      <vt:lpstr>The story of the Center</vt:lpstr>
      <vt:lpstr>The story of the Center</vt:lpstr>
      <vt:lpstr>Διαφάνεια 26</vt:lpstr>
      <vt:lpstr>Διαφάνεια 27</vt:lpstr>
      <vt:lpstr>Interactive experience in a linear medium</vt:lpstr>
      <vt:lpstr>Non linear timeline</vt:lpstr>
      <vt:lpstr>Hypertext experience</vt:lpstr>
      <vt:lpstr>Διαφάνεια 31</vt:lpstr>
      <vt:lpstr>The future of storytelling</vt:lpstr>
      <vt:lpstr>Διαφάνεια 33</vt:lpstr>
      <vt:lpstr>Convergence The tendency for different technological systems to evolve towards performing similar tasks </vt:lpstr>
      <vt:lpstr>New tools of presenting stories</vt:lpstr>
      <vt:lpstr>Cross media experience</vt:lpstr>
      <vt:lpstr>Crossmedia            #          Transmedia </vt:lpstr>
      <vt:lpstr>Διαφάνεια 38</vt:lpstr>
      <vt:lpstr>Διαφάνεια 39</vt:lpstr>
      <vt:lpstr>Transmedia interactive storytelling</vt:lpstr>
      <vt:lpstr>References</vt:lpstr>
      <vt:lpstr>Διαφάνεια 42</vt:lpstr>
      <vt:lpstr>Narrative in video games</vt:lpstr>
      <vt:lpstr>A problem   narrative games or playable stories</vt:lpstr>
      <vt:lpstr>Διαφάνεια 45</vt:lpstr>
      <vt:lpstr>Non linear narrative</vt:lpstr>
      <vt:lpstr>Role playing games</vt:lpstr>
      <vt:lpstr>Branching storylines</vt:lpstr>
      <vt:lpstr>References</vt:lpstr>
      <vt:lpstr>Διαφάνεια 50</vt:lpstr>
      <vt:lpstr>Storytelling in Business</vt:lpstr>
      <vt:lpstr>The value of stories in marketing</vt:lpstr>
      <vt:lpstr>Situation Overview I</vt:lpstr>
      <vt:lpstr>Situation Overview II</vt:lpstr>
      <vt:lpstr>Who tells a brand’s story? </vt:lpstr>
      <vt:lpstr>The value of digital storytelling I</vt:lpstr>
      <vt:lpstr>The value of digital storytelling II</vt:lpstr>
      <vt:lpstr>Advertising: The Strongest Storyteller </vt:lpstr>
      <vt:lpstr>Case 1: Unilever/Dove</vt:lpstr>
      <vt:lpstr>Corporate Profile</vt:lpstr>
      <vt:lpstr>Campaign for Real Beauty</vt:lpstr>
      <vt:lpstr>The campaign’s strategic goals</vt:lpstr>
      <vt:lpstr>Dove “Evolution” (1)</vt:lpstr>
      <vt:lpstr>Dove “Evolution” (2)</vt:lpstr>
      <vt:lpstr>Dove Real Beauty</vt:lpstr>
      <vt:lpstr>Case 2: Guinness/Diageo</vt:lpstr>
      <vt:lpstr>Corporate Profile (1)   </vt:lpstr>
      <vt:lpstr>Corporate Profile (2)</vt:lpstr>
      <vt:lpstr>“Good Things Come to Those Who Wait” Campaign </vt:lpstr>
      <vt:lpstr>Guinness “Surfer” Advertisement</vt:lpstr>
      <vt:lpstr>Sources of Inspiration</vt:lpstr>
      <vt:lpstr>Διαφάνεια 72</vt:lpstr>
      <vt:lpstr>Case 4: T-Mobile UK / Royal wedding viral ad</vt:lpstr>
      <vt:lpstr>Corporate Profile</vt:lpstr>
      <vt:lpstr>A unique marketing strategy</vt:lpstr>
      <vt:lpstr>Διαφάνεια 76</vt:lpstr>
      <vt:lpstr>The royal wedding viral ad </vt:lpstr>
      <vt:lpstr>Διαφάνεια 78</vt:lpstr>
      <vt:lpstr>Source of Inspiration</vt:lpstr>
      <vt:lpstr>Viral campaigns</vt:lpstr>
      <vt:lpstr>Viral campaigns</vt:lpstr>
      <vt:lpstr>Case 5: Tipp-Ex Interactive YouTube video</vt:lpstr>
      <vt:lpstr>Corporate Profile</vt:lpstr>
      <vt:lpstr>The Tipp-Ex interactive viral video</vt:lpstr>
      <vt:lpstr>Διαφάνεια 85</vt:lpstr>
      <vt:lpstr>Case 6: Aegean Airlines</vt:lpstr>
      <vt:lpstr>Corporate Profile</vt:lpstr>
      <vt:lpstr>The “Stories” campaign</vt:lpstr>
      <vt:lpstr>Volvo trucks</vt:lpstr>
      <vt:lpstr>Διαφάνεια 90</vt:lpstr>
      <vt:lpstr>Conclusions</vt:lpstr>
      <vt:lpstr>References</vt:lpstr>
      <vt:lpstr>Διαφάνεια 93</vt:lpstr>
      <vt:lpstr>Journalism is...</vt:lpstr>
      <vt:lpstr>Journalism was, is and will be...</vt:lpstr>
      <vt:lpstr>New ways of “telling the story” are emerging</vt:lpstr>
      <vt:lpstr>Web 2.0 is all about Storytelling</vt:lpstr>
      <vt:lpstr>Where is digital storytelling in Journalism</vt:lpstr>
      <vt:lpstr>Who is the digital storyteller?</vt:lpstr>
      <vt:lpstr>Who is the digital storyteller?</vt:lpstr>
      <vt:lpstr>Who is the digital storyteller?</vt:lpstr>
      <vt:lpstr>Journalists and Citizens</vt:lpstr>
      <vt:lpstr>Διαφάνεια 103</vt:lpstr>
      <vt:lpstr>Διαφάνεια 104</vt:lpstr>
      <vt:lpstr>The Basic Principles of a News Story</vt:lpstr>
      <vt:lpstr>Journalism and digital storytelling</vt:lpstr>
      <vt:lpstr>The principle</vt:lpstr>
      <vt:lpstr>Διαφάνεια 108</vt:lpstr>
      <vt:lpstr>The News Room remains the same!</vt:lpstr>
      <vt:lpstr>The News Room: Where Journalists Making Stories</vt:lpstr>
      <vt:lpstr>And the Citizen's News Room</vt:lpstr>
      <vt:lpstr>Διαφάνεια 112</vt:lpstr>
      <vt:lpstr>Διαφάνεια 113</vt:lpstr>
      <vt:lpstr>Available in i pad</vt:lpstr>
      <vt:lpstr>Διαφάνεια 115</vt:lpstr>
      <vt:lpstr>Διαφάνεια 116</vt:lpstr>
      <vt:lpstr>Διαφάνεια 117</vt:lpstr>
      <vt:lpstr>Διαφάνεια 118</vt:lpstr>
      <vt:lpstr>Social media</vt:lpstr>
      <vt:lpstr>   Museum of me (Intel)     </vt:lpstr>
      <vt:lpstr>Social Media for Journalism is...</vt:lpstr>
      <vt:lpstr>Social Media and News</vt:lpstr>
      <vt:lpstr> </vt:lpstr>
      <vt:lpstr>Cowbird</vt:lpstr>
      <vt:lpstr>Old Journalism - New Journalism</vt:lpstr>
      <vt:lpstr>Old Journalism - New Journalism</vt:lpstr>
      <vt:lpstr>Διαφάνεια 127</vt:lpstr>
      <vt:lpstr>Διαφάνεια 128</vt:lpstr>
      <vt:lpstr>Boston story through twitter (how people and  state agencies turned to social media </vt:lpstr>
      <vt:lpstr>Διαφάνεια 130</vt:lpstr>
      <vt:lpstr>Διαφάνεια 131</vt:lpstr>
      <vt:lpstr>Διαφάνεια 132</vt:lpstr>
      <vt:lpstr>How the New News Storytelling looks like?</vt:lpstr>
      <vt:lpstr>How the New News Storytelling looks like?</vt:lpstr>
      <vt:lpstr>Διαφάνεια 135</vt:lpstr>
      <vt:lpstr>Διαφάνεια 136</vt:lpstr>
      <vt:lpstr>Hashtags#</vt:lpstr>
      <vt:lpstr>“Moblogging”</vt:lpstr>
      <vt:lpstr>Journalism tools Essential tech and kit</vt:lpstr>
      <vt:lpstr>Journalism tools Online apps and sites </vt:lpstr>
      <vt:lpstr>And as Jason Ohler said...</vt:lpstr>
      <vt:lpstr>END...</vt:lpstr>
      <vt:lpstr>Conclusions</vt:lpstr>
      <vt:lpstr>Διαφάνεια 144</vt:lpstr>
      <vt:lpstr>Διαφάνεια 145</vt:lpstr>
      <vt:lpstr>  “There have been great societies that did not use the wheel, but there have been no societies that did not tell stories.” Ursula LeGuin   </vt:lpstr>
      <vt:lpstr>“it’s your story”</vt:lpstr>
      <vt:lpstr>A century of games</vt:lpstr>
      <vt:lpstr>Montreal love stories</vt:lpstr>
      <vt:lpstr>Culture shock</vt:lpstr>
      <vt:lpstr>Διαφάνεια 151</vt:lpstr>
      <vt:lpstr>In music</vt:lpstr>
      <vt:lpstr>The Labyrinth project</vt:lpstr>
      <vt:lpstr>Διαφάνεια 154</vt:lpstr>
      <vt:lpstr>Interactive Storytelling in film</vt:lpstr>
      <vt:lpstr>Interactive documentary</vt:lpstr>
      <vt:lpstr>Διαφάνεια 157</vt:lpstr>
      <vt:lpstr>Διαφάνεια 158</vt:lpstr>
      <vt:lpstr>http://www.twowaysthroughlife.com/ </vt:lpstr>
      <vt:lpstr>Διαφάνεια 160</vt:lpstr>
      <vt:lpstr>http://www.smories.com/ </vt:lpstr>
      <vt:lpstr>http://www.inanimatealice.com/index.html </vt:lpstr>
      <vt:lpstr>Διαφάνεια 163</vt:lpstr>
      <vt:lpstr>Seven Steps of Digital Storytelling</vt:lpstr>
      <vt:lpstr>Διαφάνεια 165</vt:lpstr>
      <vt:lpstr>Step 1: Owning Your Insights</vt:lpstr>
      <vt:lpstr>Step 2: Owning Your Emotions</vt:lpstr>
      <vt:lpstr>Step 3: Finding The Moment</vt:lpstr>
      <vt:lpstr>Step 4: Seeing Your Story</vt:lpstr>
      <vt:lpstr>Step 5: Hearing Your Story</vt:lpstr>
      <vt:lpstr>Step 6: Assembling Your Story</vt:lpstr>
      <vt:lpstr>Step 7: Sharing Your Story</vt:lpstr>
      <vt:lpstr>Finally…</vt:lpstr>
      <vt:lpstr>Storytelling </vt:lpstr>
      <vt:lpstr>Story first </vt:lpstr>
      <vt:lpstr>Διαφάνεια 176</vt:lpstr>
      <vt:lpstr>The Periodic Table of Storytelling</vt:lpstr>
      <vt:lpstr>Free Tools for digital storytelling </vt:lpstr>
      <vt:lpstr>Photo story 3 </vt:lpstr>
      <vt:lpstr>Windows Live Movie Maker</vt:lpstr>
      <vt:lpstr>i-movie</vt:lpstr>
      <vt:lpstr>Διαφάνεια 182</vt:lpstr>
      <vt:lpstr>References</vt:lpstr>
      <vt:lpstr>Διαφάνεια 184</vt:lpstr>
      <vt:lpstr>Conclusions I</vt:lpstr>
      <vt:lpstr>Conclusions II</vt:lpstr>
      <vt:lpstr>Διαφάνεια 187</vt:lpstr>
    </vt:vector>
  </TitlesOfParts>
  <Company>EMME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Admin</dc:creator>
  <cp:lastModifiedBy>Niki</cp:lastModifiedBy>
  <cp:revision>368</cp:revision>
  <dcterms:created xsi:type="dcterms:W3CDTF">2011-05-18T13:36:18Z</dcterms:created>
  <dcterms:modified xsi:type="dcterms:W3CDTF">2016-03-16T14:04:08Z</dcterms:modified>
</cp:coreProperties>
</file>