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s/slide3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2.xml" ContentType="application/vnd.openxmlformats-officedocument.presentationml.slide+xml"/>
  <Override PartName="/ppt/slides/slide30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35.xml" ContentType="application/vnd.openxmlformats-officedocument.presentationml.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Default Extension="png" ContentType="image/png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7.xml" ContentType="application/vnd.openxmlformats-officedocument.presentationml.slideLayout+xml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s/slide36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37.xml" ContentType="application/vnd.openxmlformats-officedocument.presentationml.slide+xml"/>
  <Override PartName="/ppt/slides/slide29.xml" ContentType="application/vnd.openxmlformats-officedocument.presentationml.slide+xml"/>
  <Default Extension="wmf" ContentType="image/x-wmf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r:id="rId1"/>
  </p:sldMasterIdLst>
  <p:notesMasterIdLst>
    <p:notesMasterId r:id="rId39"/>
  </p:notesMasterIdLst>
  <p:handoutMasterIdLst>
    <p:handoutMasterId r:id="rId40"/>
  </p:handoutMasterIdLst>
  <p:sldIdLst>
    <p:sldId id="300" r:id="rId2"/>
    <p:sldId id="285" r:id="rId3"/>
    <p:sldId id="286" r:id="rId4"/>
    <p:sldId id="265" r:id="rId5"/>
    <p:sldId id="257" r:id="rId6"/>
    <p:sldId id="263" r:id="rId7"/>
    <p:sldId id="268" r:id="rId8"/>
    <p:sldId id="269" r:id="rId9"/>
    <p:sldId id="262" r:id="rId10"/>
    <p:sldId id="270" r:id="rId11"/>
    <p:sldId id="261" r:id="rId12"/>
    <p:sldId id="271" r:id="rId13"/>
    <p:sldId id="260" r:id="rId14"/>
    <p:sldId id="293" r:id="rId15"/>
    <p:sldId id="295" r:id="rId16"/>
    <p:sldId id="298" r:id="rId17"/>
    <p:sldId id="296" r:id="rId18"/>
    <p:sldId id="299" r:id="rId19"/>
    <p:sldId id="273" r:id="rId20"/>
    <p:sldId id="259" r:id="rId21"/>
    <p:sldId id="278" r:id="rId22"/>
    <p:sldId id="276" r:id="rId23"/>
    <p:sldId id="275" r:id="rId24"/>
    <p:sldId id="279" r:id="rId25"/>
    <p:sldId id="272" r:id="rId26"/>
    <p:sldId id="284" r:id="rId27"/>
    <p:sldId id="277" r:id="rId28"/>
    <p:sldId id="281" r:id="rId29"/>
    <p:sldId id="258" r:id="rId30"/>
    <p:sldId id="290" r:id="rId31"/>
    <p:sldId id="274" r:id="rId32"/>
    <p:sldId id="288" r:id="rId33"/>
    <p:sldId id="283" r:id="rId34"/>
    <p:sldId id="287" r:id="rId35"/>
    <p:sldId id="282" r:id="rId36"/>
    <p:sldId id="291" r:id="rId37"/>
    <p:sldId id="301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1562" autoAdjust="0"/>
  </p:normalViewPr>
  <p:slideViewPr>
    <p:cSldViewPr snapToGrid="0">
      <p:cViewPr>
        <p:scale>
          <a:sx n="100" d="100"/>
          <a:sy n="100" d="100"/>
        </p:scale>
        <p:origin x="-872" y="-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28D3F-E3C0-A64E-8A6C-5B1498B1DDE5}" type="datetimeFigureOut">
              <a:rPr lang="en-US" smtClean="0"/>
              <a:pPr/>
              <a:t>3/25/16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86752-4B3D-9849-B6E7-2B8B5FB799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AB393-F7AA-4D42-AF9D-7F1872387B80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309D96-1C9D-4284-8D02-7BA419B5D8D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8405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1A9B2-99D5-F549-A965-45945AC7700A}" type="slidenum">
              <a:rPr lang="el-GR">
                <a:latin typeface="Times New Roman" pitchFamily="4" charset="0"/>
                <a:ea typeface="Arial" pitchFamily="4" charset="0"/>
                <a:cs typeface="Arial" pitchFamily="4" charset="0"/>
              </a:rPr>
              <a:pPr/>
              <a:t>1</a:t>
            </a:fld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61A9B2-99D5-F549-A965-45945AC7700A}" type="slidenum">
              <a:rPr lang="el-GR">
                <a:latin typeface="Times New Roman" pitchFamily="4" charset="0"/>
                <a:ea typeface="Arial" pitchFamily="4" charset="0"/>
                <a:cs typeface="Arial" pitchFamily="4" charset="0"/>
              </a:rPr>
              <a:pPr/>
              <a:t>37</a:t>
            </a:fld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>
              <a:latin typeface="Times New Roman" pitchFamily="4" charset="0"/>
              <a:ea typeface="Arial" pitchFamily="4" charset="0"/>
              <a:cs typeface="Arial" pitchFamily="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mc="http://schemas.openxmlformats.org/markup-compatibility/2006" xmlns:mv="urn:schemas-microsoft-com:mac:vml"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286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1957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2937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8170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5296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2598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80598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89981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1459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280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170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435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459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19719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737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50452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8611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DB3097B-6301-49F8-A7BE-3D715A0FF388}" type="datetimeFigureOut">
              <a:rPr lang="el-GR" smtClean="0"/>
              <a:pPr/>
              <a:t>3/25/16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6F8410-AAFC-42DB-9C5F-A9562A0949AA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9683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  <p:sldLayoutId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hyperlink" Target="http://emedicine.medscape.com/article/2044905-overview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 smtClean="0">
                <a:latin typeface="Times New Roman"/>
                <a:cs typeface="Times New Roman"/>
              </a:rPr>
              <a:t>Λοιμώξεις και κύηση</a:t>
            </a:r>
            <a:br>
              <a:rPr lang="el-GR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T.O.R.C.H</a:t>
            </a:r>
            <a:endParaRPr lang="el-GR" sz="3600" dirty="0">
              <a:latin typeface="Times New Roman"/>
              <a:ea typeface="Times New Roman" pitchFamily="-96" charset="0"/>
              <a:cs typeface="Times New Roman"/>
            </a:endParaRP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924238" y="4343400"/>
            <a:ext cx="6219762" cy="18796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1600" dirty="0" smtClean="0">
              <a:latin typeface="Times New Roman" pitchFamily="-96" charset="0"/>
              <a:ea typeface="Times New Roman" pitchFamily="-96" charset="0"/>
              <a:cs typeface="Times New Roman" pitchFamily="-9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Συριστατίδης Χαράλαμπος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Μαιευτήρας – Χειρουργός Γυναικολόγος</a:t>
            </a:r>
            <a:endParaRPr lang="en-GB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Επίκουρος Καθηγητής Ιατρικής Σχολής ΕΚΠΑ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Υπεύθυνος Μονάδας Υποβοηθούμενης Αναπαραγωγής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Γ Μαιευτική &amp; Γυναικολογική Κλινική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Π.Γ.Ν. «Αττικόν»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2700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8wk-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273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4852" y="3929374"/>
            <a:ext cx="3129969" cy="2928626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Μητέρα</a:t>
            </a:r>
          </a:p>
          <a:p>
            <a:r>
              <a:rPr lang="el-GR" dirty="0" smtClean="0"/>
              <a:t>Συνήθως </a:t>
            </a:r>
            <a:r>
              <a:rPr lang="el-GR" dirty="0" err="1" smtClean="0"/>
              <a:t>ασυμπτωματική</a:t>
            </a:r>
            <a:endParaRPr lang="el-GR" dirty="0" smtClean="0"/>
          </a:p>
          <a:p>
            <a:r>
              <a:rPr lang="el-GR" dirty="0" smtClean="0"/>
              <a:t>Αμφοτερόπλευρη λεμφαδενίτιδα στο λαιμό</a:t>
            </a:r>
          </a:p>
          <a:p>
            <a:r>
              <a:rPr lang="el-GR" dirty="0" smtClean="0"/>
              <a:t>Ιογενής </a:t>
            </a:r>
            <a:r>
              <a:rPr lang="el-GR" dirty="0"/>
              <a:t>λοίμωξη </a:t>
            </a:r>
          </a:p>
          <a:p>
            <a:pPr lvl="1"/>
            <a:r>
              <a:rPr lang="el-GR" dirty="0" smtClean="0"/>
              <a:t>Πυρετός</a:t>
            </a:r>
          </a:p>
          <a:p>
            <a:pPr lvl="1"/>
            <a:r>
              <a:rPr lang="el-GR" dirty="0" smtClean="0"/>
              <a:t>Αδυναμία, καταβολή</a:t>
            </a:r>
          </a:p>
          <a:p>
            <a:pPr lvl="1"/>
            <a:r>
              <a:rPr lang="el-GR" dirty="0" smtClean="0"/>
              <a:t>Μυαλγίες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40400" y="1155701"/>
            <a:ext cx="3403599" cy="5918198"/>
          </a:xfrm>
        </p:spPr>
        <p:txBody>
          <a:bodyPr>
            <a:noAutofit/>
          </a:bodyPr>
          <a:lstStyle/>
          <a:p>
            <a:r>
              <a:rPr lang="el-GR" sz="2400" b="1" dirty="0" smtClean="0"/>
              <a:t>Νεογνό</a:t>
            </a:r>
            <a:endParaRPr lang="el-GR" sz="2000" b="1" dirty="0" smtClean="0"/>
          </a:p>
          <a:p>
            <a:r>
              <a:rPr lang="el-GR" sz="2000" dirty="0" smtClean="0"/>
              <a:t>70-90% </a:t>
            </a:r>
            <a:r>
              <a:rPr lang="el-GR" sz="2000" dirty="0"/>
              <a:t>α</a:t>
            </a:r>
            <a:r>
              <a:rPr lang="el-GR" sz="2000" dirty="0" smtClean="0"/>
              <a:t>συμπωματικά κατά την </a:t>
            </a:r>
            <a:r>
              <a:rPr lang="el-GR" sz="2000" dirty="0" smtClean="0"/>
              <a:t>γέννηση</a:t>
            </a:r>
            <a:endParaRPr lang="en-US" sz="2000" dirty="0" smtClean="0"/>
          </a:p>
          <a:p>
            <a:r>
              <a:rPr lang="el-GR" sz="2000" dirty="0" err="1" smtClean="0"/>
              <a:t>Χοριοαμφιβληστροειδίτιδα</a:t>
            </a:r>
            <a:endParaRPr lang="en-US" sz="2000" dirty="0"/>
          </a:p>
          <a:p>
            <a:r>
              <a:rPr lang="el-GR" sz="2000" dirty="0" smtClean="0"/>
              <a:t>Υδροκεφαλία</a:t>
            </a:r>
          </a:p>
          <a:p>
            <a:r>
              <a:rPr lang="el-GR" sz="2000" dirty="0" smtClean="0"/>
              <a:t>Ενδοκρανιακή ασβέστωση</a:t>
            </a:r>
            <a:endParaRPr lang="en-US" sz="2000" dirty="0"/>
          </a:p>
          <a:p>
            <a:r>
              <a:rPr lang="el-GR" sz="2000" dirty="0" smtClean="0"/>
              <a:t>Πυρετός</a:t>
            </a:r>
          </a:p>
          <a:p>
            <a:r>
              <a:rPr lang="el-GR" sz="2000" dirty="0" smtClean="0"/>
              <a:t>Ηπατοσπληνομεγαλεία </a:t>
            </a:r>
          </a:p>
          <a:p>
            <a:r>
              <a:rPr lang="el-GR" sz="2000" dirty="0" err="1" smtClean="0"/>
              <a:t>Μικροεγκεφαλία</a:t>
            </a:r>
            <a:r>
              <a:rPr lang="el-GR" sz="2000" dirty="0" smtClean="0"/>
              <a:t> </a:t>
            </a:r>
          </a:p>
          <a:p>
            <a:r>
              <a:rPr lang="el-GR" sz="2000" dirty="0" smtClean="0"/>
              <a:t>Σπασμοί </a:t>
            </a:r>
          </a:p>
          <a:p>
            <a:r>
              <a:rPr lang="el-GR" sz="2000" dirty="0" smtClean="0"/>
              <a:t>Ίκτερος</a:t>
            </a:r>
          </a:p>
          <a:p>
            <a:r>
              <a:rPr lang="el-GR" sz="2000" dirty="0" err="1" smtClean="0"/>
              <a:t>Λεμφαδενοπάθεια</a:t>
            </a:r>
            <a:r>
              <a:rPr lang="el-GR" sz="2000" dirty="0" smtClean="0"/>
              <a:t> </a:t>
            </a:r>
            <a:endParaRPr lang="en-US" sz="2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44256" y="104930"/>
            <a:ext cx="5042544" cy="869430"/>
          </a:xfrm>
        </p:spPr>
        <p:txBody>
          <a:bodyPr/>
          <a:lstStyle/>
          <a:p>
            <a:r>
              <a:rPr lang="el-GR" dirty="0" smtClean="0"/>
              <a:t>Κλινικές εκδηλώσεις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0" y="4180344"/>
            <a:ext cx="3031419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l-GR" sz="2400" b="1" dirty="0"/>
              <a:t>Τα συμπτώματα αυτά σε συνδυασμό με τον τρόπο ζωής της </a:t>
            </a:r>
            <a:r>
              <a:rPr lang="el-GR" sz="2400" b="1" dirty="0" smtClean="0"/>
              <a:t>μητέρα; </a:t>
            </a:r>
            <a:r>
              <a:rPr lang="el-GR" sz="2400" b="1" dirty="0"/>
              <a:t>μπορεί να κινήσουν την υποψία για τοξοπλασμάτωση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4873721" cy="3970318"/>
            <a:chOff x="4405213" y="2106172"/>
            <a:chExt cx="4873721" cy="3970318"/>
          </a:xfrm>
        </p:grpSpPr>
        <p:sp>
          <p:nvSpPr>
            <p:cNvPr id="6" name="Rectangle 5"/>
            <p:cNvSpPr/>
            <p:nvPr/>
          </p:nvSpPr>
          <p:spPr>
            <a:xfrm>
              <a:off x="5126711" y="2106172"/>
              <a:ext cx="2904353" cy="397031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l-GR" sz="2800" b="1" dirty="0" err="1" smtClean="0">
                  <a:solidFill>
                    <a:schemeClr val="bg1"/>
                  </a:solidFill>
                </a:rPr>
                <a:t>Ασυμπωματικά</a:t>
              </a:r>
              <a:r>
                <a:rPr lang="el-GR" sz="2800" b="1" dirty="0" smtClean="0">
                  <a:solidFill>
                    <a:schemeClr val="bg1"/>
                  </a:solidFill>
                </a:rPr>
                <a:t> </a:t>
              </a:r>
              <a:r>
                <a:rPr lang="el-GR" sz="2800" b="1" dirty="0">
                  <a:solidFill>
                    <a:schemeClr val="bg1"/>
                  </a:solidFill>
                </a:rPr>
                <a:t>νεογνά μπορεί να εμφανίσουν εκδηλώσεις της λοίμωξης αργότερα στην ζωή του (περίπου ως την ηλικία τον 5 ετών)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/>
            <a:srcRect l="41789" t="4878" r="41447" b="8451"/>
            <a:stretch/>
          </p:blipFill>
          <p:spPr>
            <a:xfrm>
              <a:off x="8544416" y="2736634"/>
              <a:ext cx="734518" cy="227850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41789" t="4878" r="41447" b="8451"/>
            <a:stretch/>
          </p:blipFill>
          <p:spPr>
            <a:xfrm>
              <a:off x="4405213" y="2736634"/>
              <a:ext cx="734518" cy="22785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6673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Κλινικές εκδηλώσεις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4" name="Picture 4" descr="toxo chorior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9286" y="1271666"/>
            <a:ext cx="4572000" cy="371475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9136" y="5758964"/>
            <a:ext cx="759258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Χοριοαμφιβληστροειδίτιδα</a:t>
            </a:r>
            <a:endParaRPr lang="en-US" dirty="0" smtClean="0"/>
          </a:p>
          <a:p>
            <a:r>
              <a:rPr lang="en-US" dirty="0" smtClean="0"/>
              <a:t>MEDSCAPE. </a:t>
            </a:r>
            <a:r>
              <a:rPr lang="en-US" dirty="0" err="1" smtClean="0"/>
              <a:t>Lihteh</a:t>
            </a:r>
            <a:r>
              <a:rPr lang="en-US" dirty="0" smtClean="0"/>
              <a:t> Wu. Ophthalmologic Manifestations of Toxoplasmosis.</a:t>
            </a:r>
          </a:p>
          <a:p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http://emedicine.medscape.com/article/2044905-overview</a:t>
            </a:r>
            <a:r>
              <a:rPr lang="en-US" dirty="0" smtClean="0"/>
              <a:t>. Reviewed: 5/9/2015 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10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494675"/>
            <a:ext cx="3739896" cy="6220918"/>
          </a:xfrm>
        </p:spPr>
        <p:txBody>
          <a:bodyPr>
            <a:noAutofit/>
          </a:bodyPr>
          <a:lstStyle/>
          <a:p>
            <a:r>
              <a:rPr lang="el-GR" b="1" dirty="0" smtClean="0"/>
              <a:t>Μητέρα</a:t>
            </a:r>
          </a:p>
          <a:p>
            <a:r>
              <a:rPr lang="el-GR" b="1" dirty="0" smtClean="0"/>
              <a:t>Καλλιέργεια</a:t>
            </a:r>
          </a:p>
          <a:p>
            <a:pPr lvl="1"/>
            <a:r>
              <a:rPr lang="el-GR" sz="1800" dirty="0" smtClean="0"/>
              <a:t>Μη διαδεδομένη</a:t>
            </a:r>
          </a:p>
          <a:p>
            <a:pPr lvl="1"/>
            <a:r>
              <a:rPr lang="el-GR" sz="1800" dirty="0" smtClean="0"/>
              <a:t>Δύσκολη στην πραγματοποίηση</a:t>
            </a:r>
          </a:p>
          <a:p>
            <a:pPr lvl="1"/>
            <a:r>
              <a:rPr lang="el-GR" sz="1800" dirty="0" smtClean="0"/>
              <a:t>Αναξιόπιστη</a:t>
            </a:r>
          </a:p>
          <a:p>
            <a:r>
              <a:rPr lang="el-GR" b="1" dirty="0" smtClean="0"/>
              <a:t>Ορολογικές δοκιμασίες</a:t>
            </a:r>
          </a:p>
          <a:p>
            <a:pPr lvl="1"/>
            <a:r>
              <a:rPr lang="en-US" sz="1800" dirty="0" smtClean="0"/>
              <a:t>IgG</a:t>
            </a:r>
          </a:p>
          <a:p>
            <a:pPr lvl="2"/>
            <a:r>
              <a:rPr lang="en-US" sz="1800" dirty="0" smtClean="0"/>
              <a:t>1-2w </a:t>
            </a:r>
            <a:r>
              <a:rPr lang="el-GR" sz="1800" dirty="0" smtClean="0"/>
              <a:t>από την λοίμωξη</a:t>
            </a:r>
          </a:p>
          <a:p>
            <a:pPr lvl="2"/>
            <a:r>
              <a:rPr lang="en-US" sz="1800" dirty="0" smtClean="0"/>
              <a:t>6-8w</a:t>
            </a:r>
            <a:r>
              <a:rPr lang="el-GR" sz="1800" dirty="0" smtClean="0"/>
              <a:t> μέγιστη τιμή</a:t>
            </a:r>
          </a:p>
          <a:p>
            <a:pPr lvl="2"/>
            <a:r>
              <a:rPr lang="el-GR" sz="1800" dirty="0" smtClean="0"/>
              <a:t>Πτωτική πορεία για 2 χρόνια </a:t>
            </a:r>
          </a:p>
          <a:p>
            <a:pPr lvl="2"/>
            <a:r>
              <a:rPr lang="el-GR" sz="1800" dirty="0" smtClean="0"/>
              <a:t>Σταθερά </a:t>
            </a:r>
            <a:r>
              <a:rPr lang="el-GR" sz="1800" dirty="0" err="1" smtClean="0"/>
              <a:t>εφ</a:t>
            </a:r>
            <a:r>
              <a:rPr lang="el-GR" sz="1800" dirty="0" smtClean="0"/>
              <a:t> όρου ζωής </a:t>
            </a:r>
            <a:endParaRPr lang="en-US" sz="1800" dirty="0" smtClean="0"/>
          </a:p>
          <a:p>
            <a:pPr lvl="1"/>
            <a:r>
              <a:rPr lang="en-US" sz="1800" dirty="0" smtClean="0"/>
              <a:t>IgM</a:t>
            </a:r>
            <a:endParaRPr lang="el-GR" sz="1800" dirty="0" smtClean="0"/>
          </a:p>
          <a:p>
            <a:pPr lvl="2"/>
            <a:r>
              <a:rPr lang="en-US" sz="1800" dirty="0" smtClean="0"/>
              <a:t>1w </a:t>
            </a:r>
            <a:r>
              <a:rPr lang="el-GR" sz="1800" dirty="0" smtClean="0"/>
              <a:t>από την λοίμωξη</a:t>
            </a:r>
          </a:p>
          <a:p>
            <a:pPr lvl="2"/>
            <a:r>
              <a:rPr lang="el-GR" sz="1800" dirty="0" smtClean="0"/>
              <a:t>Έως μερικούς μήνες</a:t>
            </a:r>
            <a:endParaRPr lang="en-US" sz="1800" dirty="0" smtClean="0"/>
          </a:p>
          <a:p>
            <a:pPr lvl="1"/>
            <a:r>
              <a:rPr lang="en-US" sz="1800" dirty="0" err="1" smtClean="0"/>
              <a:t>Aviditiy</a:t>
            </a:r>
            <a:r>
              <a:rPr lang="en-US" sz="1800" dirty="0" smtClean="0"/>
              <a:t> test</a:t>
            </a:r>
            <a:endParaRPr lang="el-G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1079292"/>
            <a:ext cx="3739896" cy="4934532"/>
          </a:xfrm>
        </p:spPr>
        <p:txBody>
          <a:bodyPr>
            <a:normAutofit fontScale="92500" lnSpcReduction="10000"/>
          </a:bodyPr>
          <a:lstStyle/>
          <a:p>
            <a:r>
              <a:rPr lang="el-GR" sz="2400" b="1" dirty="0" smtClean="0"/>
              <a:t>Νεογνό </a:t>
            </a:r>
          </a:p>
          <a:p>
            <a:r>
              <a:rPr lang="el-GR" b="1" dirty="0" smtClean="0"/>
              <a:t>Λοίμωξη της μητέρας στο 3</a:t>
            </a:r>
            <a:r>
              <a:rPr lang="el-GR" b="1" baseline="30000" dirty="0" smtClean="0"/>
              <a:t>ο</a:t>
            </a:r>
            <a:r>
              <a:rPr lang="el-GR" b="1" dirty="0" smtClean="0"/>
              <a:t> τρίμηνο</a:t>
            </a:r>
          </a:p>
          <a:p>
            <a:r>
              <a:rPr lang="el-GR" b="1" dirty="0" err="1" smtClean="0"/>
              <a:t>Αμνιοπαρακέντηση</a:t>
            </a:r>
            <a:r>
              <a:rPr lang="el-GR" b="1" dirty="0" smtClean="0"/>
              <a:t> (</a:t>
            </a:r>
            <a:r>
              <a:rPr lang="en-US" b="1" dirty="0" smtClean="0"/>
              <a:t>PCR)</a:t>
            </a:r>
            <a:endParaRPr lang="el-GR" b="1" dirty="0" smtClean="0"/>
          </a:p>
          <a:p>
            <a:pPr lvl="1"/>
            <a:r>
              <a:rPr lang="el-GR" dirty="0" smtClean="0"/>
              <a:t>2</a:t>
            </a:r>
            <a:r>
              <a:rPr lang="el-GR" baseline="30000" dirty="0" smtClean="0"/>
              <a:t>ο</a:t>
            </a:r>
            <a:r>
              <a:rPr lang="el-GR" dirty="0" smtClean="0"/>
              <a:t> τρίμηνο</a:t>
            </a:r>
            <a:endParaRPr lang="en-US" dirty="0" smtClean="0"/>
          </a:p>
          <a:p>
            <a:pPr lvl="1"/>
            <a:r>
              <a:rPr lang="en-US" dirty="0" smtClean="0"/>
              <a:t>4w </a:t>
            </a:r>
            <a:r>
              <a:rPr lang="el-GR" dirty="0" smtClean="0"/>
              <a:t>μετά τη μητρική λοίμωξη</a:t>
            </a:r>
          </a:p>
          <a:p>
            <a:r>
              <a:rPr lang="el-GR" b="1" dirty="0"/>
              <a:t>Λήψη εμβρυικού αίματος</a:t>
            </a:r>
          </a:p>
          <a:p>
            <a:pPr lvl="1"/>
            <a:r>
              <a:rPr lang="en-US" dirty="0"/>
              <a:t>IgM</a:t>
            </a:r>
          </a:p>
          <a:p>
            <a:pPr lvl="1"/>
            <a:r>
              <a:rPr lang="en-US" dirty="0"/>
              <a:t>IgA</a:t>
            </a:r>
            <a:endParaRPr lang="el-GR" dirty="0"/>
          </a:p>
          <a:p>
            <a:r>
              <a:rPr lang="en-US" b="1" dirty="0" smtClean="0"/>
              <a:t>U/S </a:t>
            </a:r>
            <a:r>
              <a:rPr lang="el-GR" b="1" dirty="0" smtClean="0"/>
              <a:t>του εμβρύου</a:t>
            </a:r>
          </a:p>
          <a:p>
            <a:pPr lvl="1"/>
            <a:r>
              <a:rPr lang="el-GR" dirty="0" smtClean="0"/>
              <a:t>Διάταση πλαγίων κοιλιών του εγκεφάλου</a:t>
            </a:r>
          </a:p>
          <a:p>
            <a:pPr lvl="1"/>
            <a:r>
              <a:rPr lang="el-GR" dirty="0" err="1" smtClean="0"/>
              <a:t>Ενδοκρανιακές</a:t>
            </a:r>
            <a:r>
              <a:rPr lang="el-GR" dirty="0" smtClean="0"/>
              <a:t> αποτιτανώσεις</a:t>
            </a:r>
          </a:p>
          <a:p>
            <a:pPr lvl="1"/>
            <a:r>
              <a:rPr lang="el-GR" dirty="0" smtClean="0"/>
              <a:t>Αυξημένο πάχος πλακούντα</a:t>
            </a:r>
          </a:p>
          <a:p>
            <a:endParaRPr lang="el-GR" b="1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8" name="TextBox 7"/>
          <p:cNvSpPr txBox="1"/>
          <p:nvPr/>
        </p:nvSpPr>
        <p:spPr>
          <a:xfrm>
            <a:off x="5741743" y="2443395"/>
            <a:ext cx="186538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>
                <a:solidFill>
                  <a:schemeClr val="tx1"/>
                </a:solidFill>
              </a:rPr>
              <a:t>Ευαισθησία 81%</a:t>
            </a:r>
          </a:p>
          <a:p>
            <a:r>
              <a:rPr lang="el-GR" b="1" dirty="0" smtClean="0">
                <a:solidFill>
                  <a:schemeClr val="tx1"/>
                </a:solidFill>
              </a:rPr>
              <a:t>Ειδικότητα: 96%</a:t>
            </a:r>
            <a:endParaRPr lang="el-G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593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8161867" cy="5006715"/>
          </a:xfrm>
        </p:spPr>
        <p:txBody>
          <a:bodyPr/>
          <a:lstStyle/>
          <a:p>
            <a:r>
              <a:rPr lang="el-GR" sz="2000" dirty="0" smtClean="0"/>
              <a:t>Στόχος της θεραπείας: περιορισμός της συχνότητας των συμπτωμάτων στο έμβρυο-νεογνό</a:t>
            </a:r>
          </a:p>
          <a:p>
            <a:r>
              <a:rPr lang="el-GR" sz="2000" dirty="0" smtClean="0"/>
              <a:t>Η χορήγηση αντιβιοτικών ΔΕΝ επηρεάζει την μετάδοση στο έμβρυο</a:t>
            </a:r>
          </a:p>
          <a:p>
            <a:r>
              <a:rPr lang="el-GR" b="1" dirty="0" smtClean="0"/>
              <a:t>Θεραπεία</a:t>
            </a:r>
          </a:p>
          <a:p>
            <a:r>
              <a:rPr lang="el-GR" b="1" dirty="0" err="1" smtClean="0"/>
              <a:t>Σπιραμυκίνη</a:t>
            </a:r>
            <a:r>
              <a:rPr lang="el-GR" dirty="0" smtClean="0"/>
              <a:t> 1 </a:t>
            </a:r>
            <a:r>
              <a:rPr lang="en-US" dirty="0" smtClean="0"/>
              <a:t>g </a:t>
            </a:r>
            <a:r>
              <a:rPr lang="el-GR" dirty="0" err="1" smtClean="0"/>
              <a:t>ανα</a:t>
            </a:r>
            <a:r>
              <a:rPr lang="el-GR" dirty="0" smtClean="0"/>
              <a:t> 8</a:t>
            </a:r>
            <a:r>
              <a:rPr lang="en-US" dirty="0" smtClean="0"/>
              <a:t>h</a:t>
            </a:r>
            <a:r>
              <a:rPr lang="el-GR" dirty="0" smtClean="0"/>
              <a:t> έως την περάτωση της κύηση</a:t>
            </a:r>
          </a:p>
          <a:p>
            <a:pPr lvl="1"/>
            <a:r>
              <a:rPr lang="el-GR" dirty="0" smtClean="0"/>
              <a:t>Σε συνδυασμό με</a:t>
            </a:r>
          </a:p>
          <a:p>
            <a:pPr lvl="2"/>
            <a:r>
              <a:rPr lang="el-GR" sz="2000" b="1" dirty="0" err="1" smtClean="0"/>
              <a:t>Πυριμεθαμινη</a:t>
            </a:r>
            <a:r>
              <a:rPr lang="el-GR" sz="2000" b="1" dirty="0" smtClean="0"/>
              <a:t> και </a:t>
            </a:r>
            <a:r>
              <a:rPr lang="el-GR" sz="2000" b="1" dirty="0" err="1" smtClean="0"/>
              <a:t>σουλφαδιαζίνη</a:t>
            </a:r>
            <a:endParaRPr lang="el-GR" sz="2000" b="1" dirty="0" smtClean="0"/>
          </a:p>
          <a:p>
            <a:pPr lvl="1"/>
            <a:r>
              <a:rPr lang="el-GR" dirty="0" smtClean="0"/>
              <a:t>ΚΑΙ</a:t>
            </a:r>
          </a:p>
          <a:p>
            <a:pPr lvl="2"/>
            <a:r>
              <a:rPr lang="el-GR" sz="2000" dirty="0" err="1" smtClean="0"/>
              <a:t>Φολικό</a:t>
            </a:r>
            <a:r>
              <a:rPr lang="el-GR" sz="2000" dirty="0" smtClean="0"/>
              <a:t> οξύ 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6213422" y="3717564"/>
            <a:ext cx="2473378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Περνούν τον </a:t>
            </a:r>
            <a:r>
              <a:rPr lang="el-GR" dirty="0" err="1" smtClean="0"/>
              <a:t>πλακουντιακό</a:t>
            </a:r>
            <a:r>
              <a:rPr lang="el-GR" dirty="0" smtClean="0"/>
              <a:t> φραγμό</a:t>
            </a:r>
          </a:p>
          <a:p>
            <a:pPr algn="ctr"/>
            <a:r>
              <a:rPr lang="el-GR" dirty="0" smtClean="0"/>
              <a:t>Δρουν ως ανταγωνιστές του </a:t>
            </a:r>
            <a:r>
              <a:rPr lang="el-GR" dirty="0" err="1" smtClean="0"/>
              <a:t>Φολικού</a:t>
            </a:r>
            <a:r>
              <a:rPr lang="el-GR" dirty="0" smtClean="0"/>
              <a:t> </a:t>
            </a:r>
            <a:r>
              <a:rPr lang="el-GR" dirty="0" err="1" smtClean="0"/>
              <a:t>οξέως</a:t>
            </a:r>
            <a:endParaRPr lang="el-GR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31174" y="4407108"/>
            <a:ext cx="329783" cy="1499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543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Σύφιλη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altLang="el-GR" dirty="0" err="1"/>
              <a:t>Treponema</a:t>
            </a:r>
            <a:r>
              <a:rPr lang="en-US" altLang="el-GR" dirty="0"/>
              <a:t> </a:t>
            </a:r>
            <a:r>
              <a:rPr lang="en-US" altLang="el-GR" dirty="0" err="1"/>
              <a:t>pallidum</a:t>
            </a:r>
            <a:r>
              <a:rPr lang="en-US" altLang="el-GR" dirty="0"/>
              <a:t> </a:t>
            </a:r>
            <a:r>
              <a:rPr lang="en-US" altLang="el-GR" dirty="0" smtClean="0"/>
              <a:t>(</a:t>
            </a:r>
            <a:r>
              <a:rPr lang="el-GR" altLang="el-GR" dirty="0" smtClean="0"/>
              <a:t>σπιροχα</a:t>
            </a:r>
            <a:r>
              <a:rPr lang="el-GR" altLang="el-GR" dirty="0" smtClean="0"/>
              <a:t>ίτη</a:t>
            </a:r>
            <a:r>
              <a:rPr lang="en-US" altLang="el-GR" dirty="0" smtClean="0"/>
              <a:t>)</a:t>
            </a:r>
            <a:endParaRPr lang="en-US" altLang="el-GR" dirty="0"/>
          </a:p>
          <a:p>
            <a:pPr>
              <a:lnSpc>
                <a:spcPct val="80000"/>
              </a:lnSpc>
              <a:defRPr/>
            </a:pPr>
            <a:r>
              <a:rPr lang="el-GR" altLang="el-GR" dirty="0" smtClean="0"/>
              <a:t>Σεξουαλικ</a:t>
            </a:r>
            <a:r>
              <a:rPr lang="el-GR" altLang="el-GR" dirty="0" smtClean="0"/>
              <a:t>ώ</a:t>
            </a:r>
            <a:r>
              <a:rPr lang="el-GR" altLang="el-GR" dirty="0" smtClean="0"/>
              <a:t>ς </a:t>
            </a:r>
            <a:r>
              <a:rPr lang="el-GR" altLang="el-GR" dirty="0" smtClean="0"/>
              <a:t>μεταδιδόμενο νόσημα</a:t>
            </a:r>
            <a:endParaRPr lang="en-US" altLang="el-GR" dirty="0" smtClean="0"/>
          </a:p>
          <a:p>
            <a:pPr>
              <a:lnSpc>
                <a:spcPct val="80000"/>
              </a:lnSpc>
              <a:defRPr/>
            </a:pPr>
            <a:r>
              <a:rPr lang="el-GR" altLang="el-GR" dirty="0" smtClean="0"/>
              <a:t>Δια πλακουντιακή μετάδοση</a:t>
            </a:r>
            <a:endParaRPr lang="en-US" altLang="el-GR" dirty="0"/>
          </a:p>
          <a:p>
            <a:pPr>
              <a:lnSpc>
                <a:spcPct val="80000"/>
              </a:lnSpc>
              <a:defRPr/>
            </a:pPr>
            <a:r>
              <a:rPr lang="el-GR" altLang="el-GR" dirty="0" smtClean="0"/>
              <a:t>Σημαντική μείωση της συγγενούς λοίμωξης από την δεκαετία του 1990 </a:t>
            </a:r>
          </a:p>
          <a:p>
            <a:pPr lvl="1">
              <a:lnSpc>
                <a:spcPct val="80000"/>
              </a:lnSpc>
              <a:defRPr/>
            </a:pPr>
            <a:r>
              <a:rPr lang="el-GR" altLang="el-GR" sz="2400" dirty="0" smtClean="0"/>
              <a:t>Το 2002 η επίπτωση ήταν 11/ 100.000 </a:t>
            </a:r>
            <a:r>
              <a:rPr lang="el-GR" altLang="el-GR" sz="2400" dirty="0" smtClean="0"/>
              <a:t>γεννήσεις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400" dirty="0" smtClean="0"/>
              <a:t>Σ</a:t>
            </a:r>
            <a:r>
              <a:rPr lang="el-GR" sz="2400" dirty="0" smtClean="0"/>
              <a:t>ήμερα παρουσιάζεται αυξημένη εμφάνιση λόγω της μετακίνησης των πληθυσμών </a:t>
            </a:r>
            <a:endParaRPr lang="el-GR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58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Κλινικά Συμπτώματα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6065"/>
            <a:ext cx="7704667" cy="5703759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</a:t>
            </a:r>
            <a:r>
              <a:rPr lang="en-US" sz="2000" dirty="0" smtClean="0"/>
              <a:t>2/3 </a:t>
            </a:r>
            <a:r>
              <a:rPr lang="el-GR" sz="2000" dirty="0" smtClean="0"/>
              <a:t>των νεογνών είναι </a:t>
            </a:r>
            <a:r>
              <a:rPr lang="el-GR" sz="2000" dirty="0" smtClean="0"/>
              <a:t>ασυμπτωματικά </a:t>
            </a:r>
            <a:r>
              <a:rPr lang="el-GR" sz="2000" dirty="0" smtClean="0"/>
              <a:t>κατά τη γέννηση</a:t>
            </a:r>
          </a:p>
          <a:p>
            <a:r>
              <a:rPr lang="el-GR" sz="2000" dirty="0" smtClean="0"/>
              <a:t>3 κατηγορίες </a:t>
            </a:r>
            <a:r>
              <a:rPr lang="en-US" sz="2000" dirty="0" smtClean="0"/>
              <a:t>:</a:t>
            </a:r>
          </a:p>
          <a:p>
            <a:r>
              <a:rPr lang="el-GR" sz="2000" dirty="0" smtClean="0"/>
              <a:t>Επιδράσεις </a:t>
            </a:r>
            <a:r>
              <a:rPr lang="el-GR" sz="2000" dirty="0"/>
              <a:t>στο έμβρυο </a:t>
            </a:r>
            <a:endParaRPr lang="el-GR" sz="2000" dirty="0" smtClean="0"/>
          </a:p>
          <a:p>
            <a:r>
              <a:rPr lang="el-GR" sz="2000" dirty="0"/>
              <a:t>Όψιμα συμπτώματα</a:t>
            </a:r>
            <a:endParaRPr lang="el-GR" sz="2000" dirty="0" smtClean="0"/>
          </a:p>
          <a:p>
            <a:r>
              <a:rPr lang="el-GR" sz="2000" dirty="0"/>
              <a:t>Μακροχρόνια συμπτώματα</a:t>
            </a:r>
            <a:endParaRPr lang="en-US" sz="2000" dirty="0"/>
          </a:p>
          <a:p>
            <a:endParaRPr lang="el-G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4739374" y="1005636"/>
            <a:ext cx="440462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l-GR" sz="2000" dirty="0" smtClean="0"/>
              <a:t>Προωρότητα</a:t>
            </a:r>
            <a:endParaRPr lang="en-US" sz="2000" dirty="0" smtClean="0"/>
          </a:p>
          <a:p>
            <a:r>
              <a:rPr lang="el-GR" sz="2000" dirty="0" smtClean="0"/>
              <a:t>Νεογνικός θάνατος</a:t>
            </a:r>
            <a:endParaRPr lang="en-US" sz="2000" dirty="0"/>
          </a:p>
          <a:p>
            <a:r>
              <a:rPr lang="el-GR" sz="2000" dirty="0" smtClean="0"/>
              <a:t>Υδρωπικό έμβρυο</a:t>
            </a:r>
            <a:endParaRPr lang="en-US" sz="2000" dirty="0"/>
          </a:p>
          <a:p>
            <a:r>
              <a:rPr lang="el-GR" sz="2000" dirty="0" smtClean="0"/>
              <a:t>Ενδομήτριος θάνατος </a:t>
            </a:r>
            <a:r>
              <a:rPr lang="en-US" sz="2000" dirty="0" smtClean="0"/>
              <a:t>25</a:t>
            </a:r>
            <a:r>
              <a:rPr lang="en-US" sz="2000" dirty="0"/>
              <a:t>%</a:t>
            </a:r>
          </a:p>
          <a:p>
            <a:r>
              <a:rPr lang="el-GR" sz="2000" dirty="0" err="1" smtClean="0"/>
              <a:t>Περιγεννητική</a:t>
            </a:r>
            <a:r>
              <a:rPr lang="el-GR" sz="2000" dirty="0" smtClean="0"/>
              <a:t> θνησιμότητα </a:t>
            </a:r>
            <a:r>
              <a:rPr lang="en-US" sz="2000" dirty="0" smtClean="0"/>
              <a:t>25-30%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0" y="945596"/>
            <a:ext cx="4711766" cy="231345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l-GR" sz="2000" u="sng" dirty="0"/>
              <a:t>Όψιμα συμπτώματα </a:t>
            </a:r>
            <a:r>
              <a:rPr lang="en-US" altLang="el-GR" sz="2000" u="sng" dirty="0"/>
              <a:t>(1</a:t>
            </a:r>
            <a:r>
              <a:rPr lang="el-GR" altLang="el-GR" sz="2000" u="sng" baseline="30000" dirty="0"/>
              <a:t>η</a:t>
            </a:r>
            <a:r>
              <a:rPr lang="en-US" altLang="el-GR" sz="2000" u="sng" dirty="0"/>
              <a:t> 5</a:t>
            </a:r>
            <a:r>
              <a:rPr lang="el-GR" altLang="el-GR" sz="2000" u="sng" baseline="30000" dirty="0"/>
              <a:t>η</a:t>
            </a:r>
            <a:r>
              <a:rPr lang="el-GR" altLang="el-GR" sz="2000" u="sng" dirty="0"/>
              <a:t> </a:t>
            </a:r>
            <a:r>
              <a:rPr lang="en-US" altLang="el-GR" sz="2000" u="sng" dirty="0"/>
              <a:t> </a:t>
            </a:r>
            <a:r>
              <a:rPr lang="el-GR" altLang="el-GR" sz="2000" u="sng" dirty="0" err="1"/>
              <a:t>εβδ</a:t>
            </a:r>
            <a:r>
              <a:rPr lang="en-US" altLang="el-GR" sz="2000" u="sng" dirty="0"/>
              <a:t>):</a:t>
            </a:r>
            <a:endParaRPr lang="el-GR" altLang="el-GR" sz="2000" u="sng" dirty="0"/>
          </a:p>
          <a:p>
            <a:pPr>
              <a:lnSpc>
                <a:spcPct val="90000"/>
              </a:lnSpc>
              <a:defRPr/>
            </a:pPr>
            <a:r>
              <a:rPr lang="el-GR" altLang="el-GR" sz="2000" dirty="0"/>
              <a:t>Δερματικές βλάβες</a:t>
            </a:r>
            <a:r>
              <a:rPr lang="en-US" altLang="el-GR" sz="2000" dirty="0"/>
              <a:t> </a:t>
            </a:r>
            <a:endParaRPr lang="el-GR" altLang="el-GR" sz="2000" dirty="0"/>
          </a:p>
          <a:p>
            <a:pPr>
              <a:lnSpc>
                <a:spcPct val="90000"/>
              </a:lnSpc>
              <a:defRPr/>
            </a:pPr>
            <a:r>
              <a:rPr lang="el-GR" altLang="el-GR" sz="2000" dirty="0" smtClean="0"/>
              <a:t>Ηπατοσπληνομεγαλία</a:t>
            </a:r>
            <a:endParaRPr lang="el-GR" altLang="el-GR" sz="2000" dirty="0"/>
          </a:p>
          <a:p>
            <a:pPr>
              <a:lnSpc>
                <a:spcPct val="90000"/>
              </a:lnSpc>
              <a:defRPr/>
            </a:pPr>
            <a:r>
              <a:rPr lang="el-GR" altLang="el-GR" sz="2000" dirty="0"/>
              <a:t>Ίκτερος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000" dirty="0"/>
              <a:t>Αναιμία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000" i="1" dirty="0"/>
              <a:t>Καταρροή</a:t>
            </a:r>
          </a:p>
          <a:p>
            <a:pPr>
              <a:lnSpc>
                <a:spcPct val="90000"/>
              </a:lnSpc>
              <a:defRPr/>
            </a:pPr>
            <a:r>
              <a:rPr lang="el-GR" altLang="el-GR" sz="2000" i="1" dirty="0"/>
              <a:t>Περιοστίτιδα</a:t>
            </a:r>
          </a:p>
          <a:p>
            <a:pPr>
              <a:lnSpc>
                <a:spcPct val="90000"/>
              </a:lnSpc>
              <a:defRPr/>
            </a:pPr>
            <a:r>
              <a:rPr lang="en-US" altLang="el-GR" sz="2000" i="1" dirty="0" err="1"/>
              <a:t>Funisitis</a:t>
            </a:r>
            <a:r>
              <a:rPr lang="en-US" altLang="el-GR" sz="2000" i="1" dirty="0"/>
              <a:t> (</a:t>
            </a:r>
            <a:r>
              <a:rPr lang="el-GR" altLang="el-GR" sz="2000" i="1" dirty="0"/>
              <a:t>αγγειίτιδα ομφάλιου λώρου)</a:t>
            </a:r>
            <a:endParaRPr lang="el-GR" sz="2000" dirty="0"/>
          </a:p>
        </p:txBody>
      </p:sp>
      <p:sp>
        <p:nvSpPr>
          <p:cNvPr id="6" name="Rectangle 5"/>
          <p:cNvSpPr/>
          <p:nvPr/>
        </p:nvSpPr>
        <p:spPr>
          <a:xfrm>
            <a:off x="4572000" y="4303455"/>
            <a:ext cx="4572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el-GR" sz="2000" u="sng" dirty="0"/>
              <a:t>Μακροχρόνια </a:t>
            </a:r>
            <a:r>
              <a:rPr lang="el-GR" sz="2000" u="sng" dirty="0" smtClean="0"/>
              <a:t>συμπτώματα</a:t>
            </a:r>
            <a:endParaRPr lang="el-GR" sz="2000" dirty="0" smtClean="0"/>
          </a:p>
          <a:p>
            <a:r>
              <a:rPr lang="en-US" sz="2000" dirty="0" smtClean="0"/>
              <a:t>Frontal bossing</a:t>
            </a:r>
            <a:r>
              <a:rPr lang="el-GR" sz="2000" dirty="0" smtClean="0"/>
              <a:t> (ανάγλυφο μέτωπο)</a:t>
            </a:r>
            <a:endParaRPr lang="en-US" sz="2000" dirty="0" smtClean="0"/>
          </a:p>
          <a:p>
            <a:r>
              <a:rPr lang="el-GR" sz="2000" dirty="0" smtClean="0"/>
              <a:t>Βραχεία άνω γνάθος</a:t>
            </a:r>
            <a:endParaRPr lang="el-GR" sz="2000" dirty="0" smtClean="0"/>
          </a:p>
          <a:p>
            <a:r>
              <a:rPr lang="el-GR" sz="2000" dirty="0" smtClean="0"/>
              <a:t>Υψηλ</a:t>
            </a:r>
            <a:r>
              <a:rPr lang="el-GR" sz="2000" dirty="0" smtClean="0"/>
              <a:t>ή καμπύλη υπερώας</a:t>
            </a:r>
            <a:endParaRPr lang="en-US" sz="2000" dirty="0" smtClean="0"/>
          </a:p>
          <a:p>
            <a:r>
              <a:rPr lang="el-GR" sz="2000" dirty="0" smtClean="0"/>
              <a:t>Δόντια Hutchinson</a:t>
            </a:r>
          </a:p>
          <a:p>
            <a:r>
              <a:rPr lang="el-GR" sz="2000" dirty="0" smtClean="0"/>
              <a:t>Κώφωση</a:t>
            </a:r>
            <a:endParaRPr lang="el-GR" sz="2000" dirty="0"/>
          </a:p>
          <a:p>
            <a:r>
              <a:rPr lang="en-US" sz="2000" dirty="0"/>
              <a:t>Saddle nose </a:t>
            </a:r>
            <a:endParaRPr lang="en-US" sz="2000" dirty="0" smtClean="0"/>
          </a:p>
          <a:p>
            <a:r>
              <a:rPr lang="el-GR" sz="2000" dirty="0" smtClean="0"/>
              <a:t>Περιστοματικές σχισμές</a:t>
            </a:r>
            <a:endParaRPr lang="el-GR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324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endParaRPr lang="el-GR" sz="24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738" y="4497049"/>
            <a:ext cx="3505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  <a:defRPr/>
            </a:pPr>
            <a:r>
              <a:rPr lang="el-GR" altLang="el-GR" sz="2000" dirty="0" smtClean="0"/>
              <a:t>Περιστίτιδα των μακρών οστών στη νεογνική σύφιλη</a:t>
            </a:r>
            <a:endParaRPr lang="en-US" altLang="el-GR" sz="2000" dirty="0" smtClean="0"/>
          </a:p>
        </p:txBody>
      </p:sp>
      <p:pic>
        <p:nvPicPr>
          <p:cNvPr id="5" name="Picture 4" descr="periostits syphil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877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381500" y="4572000"/>
            <a:ext cx="4495800" cy="1546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l-GR" sz="2000" dirty="0" smtClean="0"/>
              <a:t>Hutchinson teeth – </a:t>
            </a:r>
            <a:r>
              <a:rPr lang="el-GR" altLang="el-GR" sz="2000" dirty="0" smtClean="0"/>
              <a:t>συγγενής σύφιλη</a:t>
            </a:r>
            <a:endParaRPr lang="en-US" altLang="el-GR" sz="2000" dirty="0" smtClean="0"/>
          </a:p>
          <a:p>
            <a:pPr algn="ctr">
              <a:buFontTx/>
              <a:buNone/>
              <a:defRPr/>
            </a:pPr>
            <a:endParaRPr lang="en-US" altLang="el-GR" sz="2000" dirty="0" smtClean="0"/>
          </a:p>
        </p:txBody>
      </p:sp>
      <p:pic>
        <p:nvPicPr>
          <p:cNvPr id="7" name="Picture 6" descr="hutchinsontee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9833" y="1399081"/>
            <a:ext cx="4495800" cy="3395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095646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D21600"/>
                </a:solidFill>
                <a:latin typeface="Georgia" panose="02040502050405020303" pitchFamily="18" charset="0"/>
              </a:rPr>
              <a:t>Pictures Of Chronic Bacterial Infection </a:t>
            </a:r>
            <a:r>
              <a:rPr lang="en-US" dirty="0" err="1" smtClean="0">
                <a:solidFill>
                  <a:srgbClr val="D21600"/>
                </a:solidFill>
                <a:latin typeface="Georgia" panose="02040502050405020303" pitchFamily="18" charset="0"/>
              </a:rPr>
              <a:t>Granuloma</a:t>
            </a:r>
            <a:r>
              <a:rPr lang="en-US" dirty="0" smtClean="0">
                <a:solidFill>
                  <a:srgbClr val="D21600"/>
                </a:solidFill>
                <a:latin typeface="Georgia" panose="02040502050405020303" pitchFamily="18" charset="0"/>
              </a:rPr>
              <a:t>. </a:t>
            </a:r>
            <a:r>
              <a:rPr lang="en-US" dirty="0" err="1" smtClean="0">
                <a:solidFill>
                  <a:srgbClr val="D21600"/>
                </a:solidFill>
                <a:latin typeface="Georgia" panose="02040502050405020303" pitchFamily="18" charset="0"/>
              </a:rPr>
              <a:t>http://www.i-need-more.com/pictures-of-chronic-bacterial-infection-granuloma/</a:t>
            </a:r>
            <a:endParaRPr lang="en-US" dirty="0">
              <a:solidFill>
                <a:srgbClr val="635537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989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  <a:defRPr/>
            </a:pPr>
            <a:r>
              <a:rPr lang="el-GR" b="1" dirty="0" smtClean="0"/>
              <a:t>Διαθέσιμες δοκιμασίες</a:t>
            </a:r>
            <a:endParaRPr lang="en-US" b="1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RPR/VDRL</a:t>
            </a:r>
            <a:r>
              <a:rPr lang="en-US" dirty="0"/>
              <a:t>:</a:t>
            </a:r>
            <a:r>
              <a:rPr lang="en-US" dirty="0" smtClean="0"/>
              <a:t> test</a:t>
            </a:r>
            <a:r>
              <a:rPr lang="el-GR" dirty="0" smtClean="0"/>
              <a:t> για το ωχρό τρεπόνημα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dirty="0" smtClean="0"/>
              <a:t>Ευαίσθητα αλλά όχι ειδικά. Ποσοτικά, για την παρακολούθηση της δραστηριότητας της νόσου και την ανταπόκριση στη θεραπεία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MHA</a:t>
            </a:r>
            <a:r>
              <a:rPr lang="en-US" dirty="0">
                <a:solidFill>
                  <a:srgbClr val="FF0000"/>
                </a:solidFill>
              </a:rPr>
              <a:t>-TP/FTA-ABS: 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εξειδικευμένο </a:t>
            </a:r>
            <a:r>
              <a:rPr lang="en-US" dirty="0" smtClean="0"/>
              <a:t>test</a:t>
            </a:r>
            <a:r>
              <a:rPr lang="el-GR" dirty="0" smtClean="0"/>
              <a:t> για το ωχρό τρεπόνημα. Χρησιμοποιείται για επιβεβαίωση. Ποιοτικό, όταν θετικοποιείται δεν αρνητικοποιείται.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n-US" dirty="0" smtClean="0"/>
              <a:t>RPR</a:t>
            </a:r>
            <a:r>
              <a:rPr lang="en-US" dirty="0"/>
              <a:t>/VDRL </a:t>
            </a:r>
            <a:r>
              <a:rPr lang="en-US" dirty="0" smtClean="0"/>
              <a:t>screening</a:t>
            </a:r>
            <a:r>
              <a:rPr lang="el-GR" dirty="0" smtClean="0"/>
              <a:t> σε ΟΛΕΣ τις κυήσεις στην αρχή του 1</a:t>
            </a:r>
            <a:r>
              <a:rPr lang="el-GR" baseline="30000" dirty="0" smtClean="0"/>
              <a:t>ου</a:t>
            </a:r>
            <a:r>
              <a:rPr lang="el-GR" dirty="0" smtClean="0"/>
              <a:t> τριμήνου και σε κάποιες περιπτώσεις την ώρα του τοκετού.</a:t>
            </a:r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el-GR" dirty="0" smtClean="0"/>
              <a:t>Η ΘΕΡΑΠΕΙΑ ΕΙΝΑΙ ΕΥΚΟΛΗ</a:t>
            </a:r>
            <a:endParaRPr lang="en-US" dirty="0" smtClean="0"/>
          </a:p>
          <a:p>
            <a:pPr marL="0" indent="0">
              <a:lnSpc>
                <a:spcPct val="90000"/>
              </a:lnSpc>
              <a:buNone/>
              <a:defRPr/>
            </a:pPr>
            <a:endParaRPr lang="el-GR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562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Θεραπεία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2"/>
            <a:ext cx="7704667" cy="2471457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Penicillin </a:t>
            </a:r>
            <a:r>
              <a:rPr lang="en-US" sz="2000" dirty="0" smtClean="0"/>
              <a:t>G</a:t>
            </a:r>
            <a:r>
              <a:rPr lang="el-GR" sz="2000" dirty="0" smtClean="0"/>
              <a:t> είναι</a:t>
            </a:r>
            <a:r>
              <a:rPr lang="en-US" sz="2000" dirty="0" smtClean="0"/>
              <a:t> </a:t>
            </a:r>
            <a:r>
              <a:rPr lang="el-GR" sz="2000" dirty="0" smtClean="0"/>
              <a:t>το φάρμακο εκλογής </a:t>
            </a:r>
            <a:r>
              <a:rPr lang="en-US" sz="2000" dirty="0" smtClean="0"/>
              <a:t>(98</a:t>
            </a:r>
            <a:r>
              <a:rPr lang="en-US" sz="2000" dirty="0"/>
              <a:t>%</a:t>
            </a:r>
            <a:r>
              <a:rPr lang="en-US" sz="2000" dirty="0" smtClean="0"/>
              <a:t> </a:t>
            </a:r>
            <a:r>
              <a:rPr lang="el-GR" sz="2000" dirty="0" smtClean="0"/>
              <a:t>επιτυχία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l-GR" sz="2000" dirty="0" smtClean="0"/>
              <a:t>Θεραπεία στο νεογνό σε:</a:t>
            </a:r>
          </a:p>
          <a:p>
            <a:r>
              <a:rPr lang="el-GR" sz="2000" dirty="0" smtClean="0"/>
              <a:t>Μητέρες που ΔΕΝ έλαβαν θεραπεία</a:t>
            </a:r>
          </a:p>
          <a:p>
            <a:r>
              <a:rPr lang="el-GR" sz="2000" dirty="0" smtClean="0"/>
              <a:t>Δεν ανταποκριθεί η μητέρα</a:t>
            </a:r>
            <a:r>
              <a:rPr lang="en-US" sz="2000" dirty="0" smtClean="0"/>
              <a:t> </a:t>
            </a:r>
            <a:r>
              <a:rPr lang="el-GR" sz="2000" dirty="0" smtClean="0"/>
              <a:t>στη θεραπεία</a:t>
            </a:r>
          </a:p>
          <a:p>
            <a:r>
              <a:rPr lang="el-GR" sz="2000" dirty="0" smtClean="0"/>
              <a:t>Συμπτωματικό νεογνό (κριτήρια </a:t>
            </a:r>
            <a:r>
              <a:rPr lang="en-US" sz="2000" dirty="0" smtClean="0"/>
              <a:t>CDC) </a:t>
            </a:r>
            <a:endParaRPr lang="en-US" sz="2000" dirty="0"/>
          </a:p>
          <a:p>
            <a:r>
              <a:rPr lang="el-GR" sz="2000" dirty="0" smtClean="0"/>
              <a:t>Θεραπεία μητέρας</a:t>
            </a:r>
            <a:r>
              <a:rPr lang="en-US" sz="2000" dirty="0" smtClean="0"/>
              <a:t> </a:t>
            </a:r>
            <a:r>
              <a:rPr lang="en-US" sz="2000" dirty="0"/>
              <a:t>&lt;4wks </a:t>
            </a:r>
            <a:r>
              <a:rPr lang="el-GR" sz="2000" dirty="0" smtClean="0"/>
              <a:t>πριν τον τοκετό</a:t>
            </a:r>
            <a:endParaRPr lang="en-US" sz="2000" dirty="0"/>
          </a:p>
          <a:p>
            <a:endParaRPr lang="el-GR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45485" y="3072348"/>
            <a:ext cx="5398515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l-GR" sz="2000" b="1" dirty="0" smtClean="0"/>
              <a:t>CDC criteria</a:t>
            </a:r>
          </a:p>
          <a:p>
            <a:endParaRPr lang="en-US" sz="2000" dirty="0" smtClean="0"/>
          </a:p>
          <a:p>
            <a:r>
              <a:rPr lang="en-US" sz="2000" b="1" dirty="0" smtClean="0"/>
              <a:t>Confirmed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T</a:t>
            </a:r>
            <a:r>
              <a:rPr lang="en-US" sz="2000" dirty="0"/>
              <a:t>. pallidum identified in skin lesions, placenta, umbilical cord, or at autopsy</a:t>
            </a:r>
          </a:p>
          <a:p>
            <a:r>
              <a:rPr lang="en-US" sz="2000" b="1" dirty="0"/>
              <a:t>Presumptive </a:t>
            </a:r>
            <a:r>
              <a:rPr lang="en-US" sz="2000" b="1" dirty="0" smtClean="0"/>
              <a:t>diagnosis:</a:t>
            </a:r>
            <a:endParaRPr lang="en-US" sz="2000" b="1" dirty="0"/>
          </a:p>
          <a:p>
            <a:r>
              <a:rPr lang="en-US" sz="2000" dirty="0"/>
              <a:t>Physical exam findings</a:t>
            </a:r>
          </a:p>
          <a:p>
            <a:r>
              <a:rPr lang="en-US" sz="2000" dirty="0"/>
              <a:t>CSF findings (positive VDRL)</a:t>
            </a:r>
          </a:p>
          <a:p>
            <a:r>
              <a:rPr lang="en-US" sz="2000" dirty="0" err="1"/>
              <a:t>Osteitis</a:t>
            </a:r>
            <a:r>
              <a:rPr lang="en-US" sz="2000" dirty="0"/>
              <a:t> on long bone x-rays</a:t>
            </a:r>
          </a:p>
          <a:p>
            <a:r>
              <a:rPr lang="en-US" sz="2000" dirty="0" err="1"/>
              <a:t>Funisitis</a:t>
            </a:r>
            <a:r>
              <a:rPr lang="en-US" sz="2000" dirty="0"/>
              <a:t> (“barber shop pole” umbilical cord)</a:t>
            </a:r>
          </a:p>
          <a:p>
            <a:r>
              <a:rPr lang="en-US" sz="2000" dirty="0"/>
              <a:t>RPR/VDRL &gt;4 times maternal test</a:t>
            </a:r>
          </a:p>
          <a:p>
            <a:r>
              <a:rPr lang="en-US" sz="2000" dirty="0"/>
              <a:t>Positive IgM antibody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447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Rubella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Ερυθρά </a:t>
            </a:r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006" y="479546"/>
            <a:ext cx="4157832" cy="3200677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4006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Περιστατικό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pPr marL="0" indent="0" algn="ctr">
              <a:buNone/>
            </a:pPr>
            <a:r>
              <a:rPr lang="el-GR" b="1" dirty="0" smtClean="0"/>
              <a:t>Γυναίκα ασθενής προσέρχεται στα ΤΕΠ λόγω συμπτωμάτων λοίμωξης ανωτέρου αναπνευστικού.</a:t>
            </a:r>
          </a:p>
          <a:p>
            <a:pPr marL="0" indent="0" algn="ctr">
              <a:buNone/>
            </a:pPr>
            <a:r>
              <a:rPr lang="el-GR" b="1" dirty="0" smtClean="0"/>
              <a:t>Από τον κλινικό και εργαστηριακό έλεγχο προκύπτει ότι είναι 9 εβδομάδων έγκυος</a:t>
            </a:r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Χρειάζεται περαιτέρω έλεγχο;</a:t>
            </a:r>
          </a:p>
          <a:p>
            <a:pPr marL="0" indent="0">
              <a:buNone/>
            </a:pPr>
            <a:r>
              <a:rPr lang="el-GR" dirty="0" smtClean="0"/>
              <a:t>Υπάρχει κίνδυνος για την κύηση;</a:t>
            </a:r>
          </a:p>
          <a:p>
            <a:pPr marL="0" indent="0">
              <a:buNone/>
            </a:pPr>
            <a:r>
              <a:rPr lang="el-GR" dirty="0"/>
              <a:t>Υπάρχει κίνδυνος για </a:t>
            </a:r>
            <a:r>
              <a:rPr lang="el-GR" dirty="0" smtClean="0"/>
              <a:t>το έμβρυο;</a:t>
            </a:r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4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/>
              <a:t>Ερυθρά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r>
              <a:rPr lang="en-US" dirty="0" smtClean="0"/>
              <a:t>RNA </a:t>
            </a:r>
            <a:r>
              <a:rPr lang="el-GR" dirty="0" smtClean="0"/>
              <a:t>ιός</a:t>
            </a:r>
            <a:endParaRPr lang="en-US" dirty="0" smtClean="0"/>
          </a:p>
          <a:p>
            <a:r>
              <a:rPr lang="el-GR" dirty="0" smtClean="0"/>
              <a:t>Διαθέσιμό εμβόλιο από το 1969</a:t>
            </a:r>
          </a:p>
          <a:p>
            <a:r>
              <a:rPr lang="el-GR" dirty="0" smtClean="0"/>
              <a:t>Μείωση στον επιπολασμό κατά 99,6% (</a:t>
            </a:r>
            <a:r>
              <a:rPr lang="en-US" dirty="0" smtClean="0"/>
              <a:t>CDC </a:t>
            </a:r>
            <a:r>
              <a:rPr lang="el-GR" dirty="0" smtClean="0"/>
              <a:t>1996)</a:t>
            </a:r>
          </a:p>
          <a:p>
            <a:r>
              <a:rPr lang="el-GR" dirty="0" smtClean="0"/>
              <a:t>Περίοδος επώασης 2-3 εβδομάδες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76268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 fontScale="92500" lnSpcReduction="20000"/>
          </a:bodyPr>
          <a:lstStyle/>
          <a:p>
            <a:r>
              <a:rPr lang="el-GR" b="1" dirty="0" smtClean="0"/>
              <a:t>Κλινικά συμπτώματα</a:t>
            </a:r>
          </a:p>
          <a:p>
            <a:pPr lvl="1"/>
            <a:r>
              <a:rPr lang="el-GR" dirty="0" smtClean="0"/>
              <a:t>30% </a:t>
            </a:r>
            <a:r>
              <a:rPr lang="el-GR" dirty="0" err="1" smtClean="0"/>
              <a:t>ασυμτωματική</a:t>
            </a:r>
            <a:endParaRPr lang="en-US" dirty="0" smtClean="0"/>
          </a:p>
          <a:p>
            <a:pPr lvl="1"/>
            <a:r>
              <a:rPr lang="el-GR" dirty="0" smtClean="0"/>
              <a:t>Εξανθήματα που ξεκινούν από το πρόσωπο και επεκτείνονται σε όλο το </a:t>
            </a:r>
            <a:r>
              <a:rPr lang="el-GR" dirty="0" smtClean="0"/>
              <a:t>σώμα</a:t>
            </a:r>
          </a:p>
          <a:p>
            <a:r>
              <a:rPr lang="el-GR" b="1" dirty="0"/>
              <a:t>Ορολογικές δοκιμασίες</a:t>
            </a:r>
          </a:p>
          <a:p>
            <a:pPr lvl="1"/>
            <a:r>
              <a:rPr lang="el-GR" dirty="0" err="1"/>
              <a:t>IgG</a:t>
            </a:r>
            <a:endParaRPr lang="el-GR" dirty="0"/>
          </a:p>
          <a:p>
            <a:pPr lvl="2"/>
            <a:r>
              <a:rPr lang="el-GR" dirty="0" smtClean="0"/>
              <a:t>Θετικά εφ’ </a:t>
            </a:r>
            <a:r>
              <a:rPr lang="el-GR" dirty="0"/>
              <a:t>όρου ζωής </a:t>
            </a:r>
          </a:p>
          <a:p>
            <a:pPr lvl="1"/>
            <a:r>
              <a:rPr lang="el-GR" dirty="0" err="1"/>
              <a:t>IgM</a:t>
            </a:r>
            <a:endParaRPr lang="el-GR" dirty="0"/>
          </a:p>
          <a:p>
            <a:pPr lvl="2"/>
            <a:r>
              <a:rPr lang="el-GR" dirty="0" smtClean="0"/>
              <a:t>Θετικά για 4 εβδ</a:t>
            </a:r>
          </a:p>
          <a:p>
            <a:r>
              <a:rPr lang="el-GR" b="1" dirty="0"/>
              <a:t>Στο έμβρυο</a:t>
            </a:r>
          </a:p>
          <a:p>
            <a:pPr lvl="1"/>
            <a:r>
              <a:rPr lang="el-GR" dirty="0"/>
              <a:t>Λήψη </a:t>
            </a:r>
            <a:r>
              <a:rPr lang="el-GR" dirty="0" smtClean="0"/>
              <a:t>τροφοβλάστης  </a:t>
            </a:r>
            <a:endParaRPr lang="el-GR" dirty="0"/>
          </a:p>
          <a:p>
            <a:r>
              <a:rPr lang="el-GR" b="1" dirty="0" smtClean="0"/>
              <a:t>Στο νεογνό</a:t>
            </a:r>
            <a:endParaRPr lang="en-US" b="1" dirty="0" smtClean="0"/>
          </a:p>
          <a:p>
            <a:pPr lvl="1"/>
            <a:r>
              <a:rPr lang="en-US" dirty="0" smtClean="0"/>
              <a:t>IgM</a:t>
            </a:r>
            <a:endParaRPr lang="el-GR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03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Λοίμωξη του εμβρύου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5628" y="1027241"/>
            <a:ext cx="3395272" cy="5006715"/>
          </a:xfrm>
        </p:spPr>
        <p:txBody>
          <a:bodyPr/>
          <a:lstStyle/>
          <a:p>
            <a:r>
              <a:rPr lang="el-GR" dirty="0" smtClean="0"/>
              <a:t>80% των λοιμώξεων  στο 1</a:t>
            </a:r>
            <a:r>
              <a:rPr lang="el-GR" baseline="30000" dirty="0" smtClean="0"/>
              <a:t>ο</a:t>
            </a:r>
            <a:r>
              <a:rPr lang="el-GR" dirty="0" smtClean="0"/>
              <a:t> </a:t>
            </a:r>
            <a:r>
              <a:rPr lang="el-GR" dirty="0" smtClean="0"/>
              <a:t>τρίμηνο</a:t>
            </a:r>
          </a:p>
          <a:p>
            <a:r>
              <a:rPr lang="el-GR" dirty="0" smtClean="0"/>
              <a:t>Μικροκεφαλ</a:t>
            </a:r>
            <a:r>
              <a:rPr lang="el-GR" dirty="0" smtClean="0"/>
              <a:t>ία</a:t>
            </a:r>
          </a:p>
          <a:p>
            <a:r>
              <a:rPr lang="el-GR" dirty="0" smtClean="0"/>
              <a:t>Καρδιοπάθεια</a:t>
            </a:r>
          </a:p>
          <a:p>
            <a:r>
              <a:rPr lang="el-GR" dirty="0" smtClean="0"/>
              <a:t>Πετέχειες</a:t>
            </a:r>
          </a:p>
          <a:p>
            <a:r>
              <a:rPr lang="el-GR" dirty="0" smtClean="0"/>
              <a:t>Ανωμαλίες ματιών</a:t>
            </a:r>
            <a:r>
              <a:rPr lang="el-GR" dirty="0" smtClean="0"/>
              <a:t> 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6736352" y="6211669"/>
            <a:ext cx="2407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From </a:t>
            </a:r>
            <a:r>
              <a:rPr lang="en-US" dirty="0" err="1"/>
              <a:t>Damjanov</a:t>
            </a:r>
            <a:r>
              <a:rPr lang="en-US" dirty="0"/>
              <a:t>, 2000.</a:t>
            </a:r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924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rubel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852" y="292098"/>
            <a:ext cx="7162800" cy="4749800"/>
          </a:xfrm>
          <a:prstGeom prst="rect">
            <a:avLst/>
          </a:prstGeom>
          <a:noFill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333675" y="554641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Tx/>
              <a:buNone/>
            </a:pPr>
            <a:r>
              <a:rPr lang="en-US" altLang="el-GR" dirty="0"/>
              <a:t>“Blueberry muffin” </a:t>
            </a:r>
            <a:r>
              <a:rPr lang="en-US" altLang="el-GR" dirty="0" smtClean="0"/>
              <a:t>spots</a:t>
            </a:r>
            <a:endParaRPr lang="en-US" altLang="el-GR" dirty="0"/>
          </a:p>
        </p:txBody>
      </p:sp>
      <p:sp>
        <p:nvSpPr>
          <p:cNvPr id="6" name="Rectangle 5"/>
          <p:cNvSpPr/>
          <p:nvPr/>
        </p:nvSpPr>
        <p:spPr>
          <a:xfrm rot="3990735">
            <a:off x="4373533" y="2517643"/>
            <a:ext cx="1882655" cy="471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Center for Disease Control (CDC) -- ID#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713. www.cdc.gov</a:t>
            </a:r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391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Πρόληψη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b="1" dirty="0" smtClean="0"/>
              <a:t>Εμβολιασμός</a:t>
            </a:r>
          </a:p>
          <a:p>
            <a:pPr lvl="1"/>
            <a:r>
              <a:rPr lang="el-GR" sz="2400" b="1" dirty="0" smtClean="0"/>
              <a:t>Σε παιδική ηλικία</a:t>
            </a:r>
          </a:p>
          <a:p>
            <a:pPr lvl="1"/>
            <a:r>
              <a:rPr lang="el-GR" sz="2400" b="1" dirty="0" smtClean="0"/>
              <a:t>Στην ενήλικη ζωή</a:t>
            </a:r>
          </a:p>
          <a:p>
            <a:pPr lvl="2"/>
            <a:r>
              <a:rPr lang="el-GR" sz="2400" b="1" dirty="0" smtClean="0"/>
              <a:t>Αποφυγή εγκυμοσύνης για 3 μήνες μετά τον εμβολιασμό</a:t>
            </a:r>
          </a:p>
          <a:p>
            <a:r>
              <a:rPr lang="el-GR" b="1" dirty="0" smtClean="0"/>
              <a:t>Αποφυγή επαφής της εγκύου με άτομα που νοσούν ή/και με παιδιά σχολικής ηλικίας</a:t>
            </a:r>
            <a:endParaRPr lang="el-GR" dirty="0" smtClean="0"/>
          </a:p>
          <a:p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554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CMV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Κυτταρομεγαλοιός</a:t>
            </a:r>
            <a:r>
              <a:rPr lang="el-GR" dirty="0" smtClean="0"/>
              <a:t> </a:t>
            </a:r>
            <a:endParaRPr lang="el-G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15355" r="41070"/>
          <a:stretch/>
        </p:blipFill>
        <p:spPr>
          <a:xfrm>
            <a:off x="2941125" y="365692"/>
            <a:ext cx="3849419" cy="382939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324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922" y="426502"/>
            <a:ext cx="8909886" cy="63183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-96718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"Manifestations of Cytomegalovirus Infection", book edited by Patricia Price, </a:t>
            </a:r>
            <a:r>
              <a:rPr lang="en-US" sz="1400" dirty="0" err="1"/>
              <a:t>Nandini</a:t>
            </a:r>
            <a:r>
              <a:rPr lang="en-US" sz="1400" dirty="0"/>
              <a:t> </a:t>
            </a:r>
            <a:r>
              <a:rPr lang="en-US" sz="1400" dirty="0" err="1"/>
              <a:t>Makwana</a:t>
            </a:r>
            <a:r>
              <a:rPr lang="en-US" sz="1400" dirty="0"/>
              <a:t> and Samantha Brunt, ISBN 978-953-51-1116-0, Published: May 29, 2013 under CC BY 3.0 license. © The Author(s).</a:t>
            </a:r>
            <a:endParaRPr lang="el-GR" sz="1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346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err="1" smtClean="0"/>
              <a:t>Κυτταρομεγαλοιός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dirty="0" smtClean="0"/>
              <a:t>Η πιο συχνή </a:t>
            </a:r>
            <a:r>
              <a:rPr lang="el-GR" dirty="0"/>
              <a:t>ιογενής </a:t>
            </a:r>
            <a:r>
              <a:rPr lang="el-GR" dirty="0" smtClean="0"/>
              <a:t>συγγενής λοίμωξη στις ανεπτυγμένες χώρες</a:t>
            </a:r>
          </a:p>
          <a:p>
            <a:pPr lvl="1"/>
            <a:r>
              <a:rPr lang="el-GR" dirty="0" smtClean="0"/>
              <a:t>Περίπου 40.000 νεογνά/χρόνο στις ΗΠΑ</a:t>
            </a:r>
          </a:p>
          <a:p>
            <a:pPr>
              <a:lnSpc>
                <a:spcPct val="90000"/>
              </a:lnSpc>
            </a:pPr>
            <a:r>
              <a:rPr lang="el-GR" dirty="0" smtClean="0"/>
              <a:t>Μετάδοση στο έμβρυο μπορεί να συμβεί τόσο κατά τη </a:t>
            </a:r>
            <a:r>
              <a:rPr lang="el-GR" dirty="0" smtClean="0"/>
              <a:t>πρωτολοίμωξη, </a:t>
            </a:r>
            <a:r>
              <a:rPr lang="el-GR" dirty="0" smtClean="0"/>
              <a:t>όσο και με </a:t>
            </a:r>
            <a:r>
              <a:rPr lang="el-GR" dirty="0"/>
              <a:t>επανενεργοποίηση  </a:t>
            </a:r>
            <a:r>
              <a:rPr lang="el-GR" dirty="0" smtClean="0"/>
              <a:t>του ιού</a:t>
            </a:r>
          </a:p>
          <a:p>
            <a:pPr lvl="1">
              <a:lnSpc>
                <a:spcPct val="90000"/>
              </a:lnSpc>
            </a:pPr>
            <a:r>
              <a:rPr lang="en-US" altLang="el-GR" sz="2000" dirty="0" smtClean="0"/>
              <a:t>40</a:t>
            </a:r>
            <a:r>
              <a:rPr lang="en-US" altLang="el-GR" sz="2000" dirty="0"/>
              <a:t>% </a:t>
            </a:r>
            <a:r>
              <a:rPr lang="el-GR" altLang="el-GR" dirty="0" smtClean="0"/>
              <a:t>κίνδυνος κατά την πρωτολοίμωξη 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Οι περισσότερες λοιμώξεις στην κύηση εμφανίζονται κατά το 3</a:t>
            </a:r>
            <a:r>
              <a:rPr lang="el-GR" altLang="el-GR" baseline="30000" dirty="0" smtClean="0"/>
              <a:t>ο</a:t>
            </a:r>
            <a:r>
              <a:rPr lang="el-GR" altLang="el-GR" dirty="0" smtClean="0"/>
              <a:t> τρίμηνο 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 εμβρυικές επιπλοκές σχετίζονται  με λοίμωξη του 1</a:t>
            </a:r>
            <a:r>
              <a:rPr lang="el-GR" altLang="el-GR" baseline="30000" dirty="0" smtClean="0"/>
              <a:t>ου</a:t>
            </a:r>
            <a:r>
              <a:rPr lang="el-GR" altLang="el-GR" dirty="0" smtClean="0"/>
              <a:t> τριμήνου</a:t>
            </a:r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789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456421"/>
          </a:xfrm>
        </p:spPr>
        <p:txBody>
          <a:bodyPr>
            <a:normAutofit/>
          </a:bodyPr>
          <a:lstStyle/>
          <a:p>
            <a:r>
              <a:rPr lang="el-GR" sz="2000" b="1" dirty="0" smtClean="0"/>
              <a:t>Κλινικά συμπτώματα μητέρας</a:t>
            </a:r>
          </a:p>
          <a:p>
            <a:pPr lvl="1"/>
            <a:r>
              <a:rPr lang="el-GR" dirty="0" smtClean="0"/>
              <a:t>&gt;90% </a:t>
            </a:r>
            <a:r>
              <a:rPr lang="el-GR" dirty="0" err="1" smtClean="0"/>
              <a:t>ασυμπτωματική</a:t>
            </a:r>
            <a:endParaRPr lang="el-GR" dirty="0" smtClean="0"/>
          </a:p>
          <a:p>
            <a:pPr lvl="1"/>
            <a:r>
              <a:rPr lang="el-GR" dirty="0" smtClean="0"/>
              <a:t>Λήψη φαρυγγικού επιχρίσματος</a:t>
            </a:r>
          </a:p>
          <a:p>
            <a:r>
              <a:rPr lang="el-GR" sz="2000" b="1" dirty="0"/>
              <a:t>Ορολογικές δοκιμασίες</a:t>
            </a:r>
          </a:p>
          <a:p>
            <a:pPr lvl="1"/>
            <a:r>
              <a:rPr lang="en-US" dirty="0"/>
              <a:t>IgG</a:t>
            </a:r>
          </a:p>
          <a:p>
            <a:pPr lvl="1"/>
            <a:r>
              <a:rPr lang="en-US" dirty="0" err="1" smtClean="0"/>
              <a:t>IgM</a:t>
            </a:r>
            <a:endParaRPr lang="el-GR" dirty="0" smtClean="0"/>
          </a:p>
          <a:p>
            <a:pPr lvl="1"/>
            <a:r>
              <a:rPr lang="en-US" dirty="0" smtClean="0"/>
              <a:t>Avidity test</a:t>
            </a:r>
            <a:endParaRPr lang="el-GR" dirty="0" smtClean="0"/>
          </a:p>
          <a:p>
            <a:r>
              <a:rPr lang="el-GR" sz="2000" b="1" dirty="0" smtClean="0"/>
              <a:t>Νεογνό</a:t>
            </a:r>
          </a:p>
          <a:p>
            <a:pPr lvl="1"/>
            <a:r>
              <a:rPr lang="el-GR" dirty="0" smtClean="0"/>
              <a:t>Απομόνωση του ιού στα ούρα και στα σίελα τις 3 πρώτες εβδομάδες (</a:t>
            </a:r>
            <a:r>
              <a:rPr lang="en-US" dirty="0" smtClean="0"/>
              <a:t>PCR)</a:t>
            </a:r>
            <a:endParaRPr lang="el-GR" dirty="0" smtClean="0"/>
          </a:p>
          <a:p>
            <a:pPr lvl="1"/>
            <a:r>
              <a:rPr lang="el-GR" dirty="0" smtClean="0"/>
              <a:t>Συμπτώματα ιογενούς λοίμωξης</a:t>
            </a:r>
            <a:endParaRPr lang="en-US" dirty="0"/>
          </a:p>
          <a:p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112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/>
              <a:t>Λοίμωξη του εμβρύου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548" y="1154241"/>
            <a:ext cx="8184629" cy="548640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l-GR" altLang="el-GR" b="1" dirty="0" smtClean="0"/>
              <a:t>Ασυμπτωματικά κατά την γέννηση (</a:t>
            </a:r>
            <a:r>
              <a:rPr lang="en-US" altLang="el-GR" b="1" dirty="0" smtClean="0"/>
              <a:t>9</a:t>
            </a:r>
            <a:r>
              <a:rPr lang="el-GR" altLang="el-GR" b="1" dirty="0" smtClean="0"/>
              <a:t>0</a:t>
            </a:r>
            <a:r>
              <a:rPr lang="en-US" altLang="el-GR" b="1" dirty="0" smtClean="0"/>
              <a:t>%</a:t>
            </a:r>
            <a:r>
              <a:rPr lang="el-GR" altLang="el-GR" b="1" dirty="0" smtClean="0"/>
              <a:t>)</a:t>
            </a:r>
            <a:r>
              <a:rPr lang="en-US" altLang="el-GR" b="1" dirty="0" smtClean="0"/>
              <a:t> </a:t>
            </a:r>
            <a:endParaRPr lang="el-GR" altLang="el-GR" b="1" dirty="0" smtClean="0"/>
          </a:p>
          <a:p>
            <a:pPr lvl="1">
              <a:lnSpc>
                <a:spcPct val="90000"/>
              </a:lnSpc>
              <a:defRPr/>
            </a:pPr>
            <a:r>
              <a:rPr lang="el-GR" altLang="el-GR" dirty="0" smtClean="0"/>
              <a:t>15% θα </a:t>
            </a:r>
            <a:r>
              <a:rPr lang="el-GR" altLang="el-GR" dirty="0"/>
              <a:t>εμφανίσουν επιπλοκές </a:t>
            </a:r>
            <a:r>
              <a:rPr lang="el-GR" altLang="el-GR" dirty="0" smtClean="0"/>
              <a:t>αργότερα στη ζωή τους</a:t>
            </a:r>
          </a:p>
          <a:p>
            <a:pPr lvl="2">
              <a:lnSpc>
                <a:spcPct val="90000"/>
              </a:lnSpc>
              <a:defRPr/>
            </a:pPr>
            <a:r>
              <a:rPr lang="el-GR" altLang="el-GR" sz="2000" dirty="0" smtClean="0"/>
              <a:t>Κυρίως απώλεια ακοής </a:t>
            </a:r>
            <a:endParaRPr lang="en-US" altLang="el-GR" sz="2000" dirty="0" smtClean="0"/>
          </a:p>
          <a:p>
            <a:pPr>
              <a:lnSpc>
                <a:spcPct val="90000"/>
              </a:lnSpc>
              <a:defRPr/>
            </a:pPr>
            <a:r>
              <a:rPr lang="el-GR" altLang="el-GR" b="1" dirty="0" smtClean="0"/>
              <a:t>Νεογνά που εμφανίζουν συμπτώματα κατά τη γέννηση</a:t>
            </a:r>
          </a:p>
          <a:p>
            <a:pPr lvl="1">
              <a:lnSpc>
                <a:spcPct val="90000"/>
              </a:lnSpc>
              <a:defRPr/>
            </a:pPr>
            <a:r>
              <a:rPr lang="el-GR" altLang="el-GR" dirty="0" err="1" smtClean="0"/>
              <a:t>Ηπατοσπληνομεγαλία</a:t>
            </a:r>
            <a:r>
              <a:rPr lang="el-GR" altLang="el-GR" dirty="0" smtClean="0"/>
              <a:t>, ίκτερος, </a:t>
            </a:r>
            <a:r>
              <a:rPr lang="el-GR" altLang="el-GR" dirty="0" err="1" smtClean="0"/>
              <a:t>χοριοαμφιβληστροειδίτιδα</a:t>
            </a:r>
            <a:r>
              <a:rPr lang="el-GR" altLang="el-GR" dirty="0"/>
              <a:t>, </a:t>
            </a:r>
            <a:r>
              <a:rPr lang="el-GR" altLang="el-GR" dirty="0" err="1"/>
              <a:t>περικοιλιακές</a:t>
            </a:r>
            <a:r>
              <a:rPr lang="el-GR" altLang="el-GR" dirty="0"/>
              <a:t> </a:t>
            </a:r>
            <a:r>
              <a:rPr lang="el-GR" altLang="el-GR" dirty="0" smtClean="0"/>
              <a:t>αποτιτανώσεις, νευρολογικές διαταραχές</a:t>
            </a:r>
            <a:endParaRPr lang="en-US" altLang="el-GR" dirty="0"/>
          </a:p>
          <a:p>
            <a:pPr lvl="1">
              <a:lnSpc>
                <a:spcPct val="90000"/>
              </a:lnSpc>
              <a:defRPr/>
            </a:pPr>
            <a:r>
              <a:rPr lang="en-US" altLang="el-GR" dirty="0" smtClean="0"/>
              <a:t>&gt;80% </a:t>
            </a:r>
            <a:r>
              <a:rPr lang="el-GR" altLang="el-GR" dirty="0" smtClean="0"/>
              <a:t>θα </a:t>
            </a:r>
            <a:r>
              <a:rPr lang="el-GR" altLang="el-GR" dirty="0"/>
              <a:t>εμφανίσουν επιπλοκές </a:t>
            </a:r>
            <a:endParaRPr lang="en-US" altLang="el-GR" dirty="0" smtClean="0"/>
          </a:p>
          <a:p>
            <a:pPr lvl="2">
              <a:lnSpc>
                <a:spcPct val="90000"/>
              </a:lnSpc>
              <a:defRPr/>
            </a:pPr>
            <a:r>
              <a:rPr lang="el-GR" altLang="el-GR" sz="2000" dirty="0"/>
              <a:t>Κυρίως απώλεια </a:t>
            </a:r>
            <a:r>
              <a:rPr lang="el-GR" altLang="el-GR" sz="2000" dirty="0" smtClean="0"/>
              <a:t>ακοής / όρασης και καθυστέρηση ανάπτυξης </a:t>
            </a:r>
            <a:endParaRPr lang="en-US" altLang="el-GR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804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Λοιμώξεις και κύηση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pPr marL="0" indent="0" algn="ctr">
              <a:buNone/>
            </a:pPr>
            <a:r>
              <a:rPr lang="el-GR" dirty="0" smtClean="0"/>
              <a:t>Υπάρχουν λοιμώξεις που μπορεί να προκαλέσουν ανωμαλίες στο έμβρυο ή/και αυτόματη αποβολή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1843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Θεραπεία -πρόληψη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dirty="0" smtClean="0"/>
              <a:t>Περιορισμός των επαφών της εγκύου με παιδιά νηπιακής ηλικίας (4-6 ετών)</a:t>
            </a:r>
          </a:p>
          <a:p>
            <a:r>
              <a:rPr lang="el-GR" b="1" dirty="0" smtClean="0"/>
              <a:t>Θεραπεία</a:t>
            </a:r>
          </a:p>
          <a:p>
            <a:pPr lvl="1"/>
            <a:r>
              <a:rPr lang="el-GR" sz="2400" dirty="0" smtClean="0"/>
              <a:t>Συμπωματική αντιμετώπιση στης εγκύου</a:t>
            </a:r>
          </a:p>
          <a:p>
            <a:pPr lvl="1"/>
            <a:r>
              <a:rPr lang="en-US" sz="2400" dirty="0"/>
              <a:t>Ganciclovir </a:t>
            </a:r>
            <a:r>
              <a:rPr lang="el-GR" sz="2400" dirty="0" smtClean="0"/>
              <a:t>για 6 εβδομάδες σε συμπωματικά νεογνά </a:t>
            </a:r>
          </a:p>
          <a:p>
            <a:pPr lvl="1"/>
            <a:r>
              <a:rPr lang="el-GR" sz="2400" dirty="0" smtClean="0"/>
              <a:t>Ασυμπτωματικά νεογνά ΔΕΝ χρήζουν θεραπείας</a:t>
            </a:r>
            <a:endParaRPr lang="el-GR" sz="24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6806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smtClean="0"/>
              <a:t>Herpes </a:t>
            </a:r>
            <a:r>
              <a:rPr lang="en-US" altLang="el-GR" dirty="0"/>
              <a:t>simplex (HSV</a:t>
            </a:r>
            <a:r>
              <a:rPr lang="en-US" altLang="el-GR" dirty="0" smtClean="0"/>
              <a:t>)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err="1" smtClean="0"/>
              <a:t>Ερπητοϊός</a:t>
            </a:r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78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Λοίμωξη της μητέρας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531372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Σεξουαλικός μεταδιδόμενο νόσημα</a:t>
            </a:r>
          </a:p>
          <a:p>
            <a:pPr lvl="1"/>
            <a:r>
              <a:rPr lang="en-US" dirty="0" smtClean="0"/>
              <a:t>HSV-1 </a:t>
            </a:r>
            <a:r>
              <a:rPr lang="el-GR" dirty="0" smtClean="0"/>
              <a:t>και </a:t>
            </a:r>
            <a:r>
              <a:rPr lang="en-US" dirty="0" smtClean="0"/>
              <a:t>HSV-2</a:t>
            </a:r>
            <a:endParaRPr lang="el-GR" dirty="0" smtClean="0"/>
          </a:p>
          <a:p>
            <a:r>
              <a:rPr lang="el-GR" dirty="0" smtClean="0"/>
              <a:t>Έντονη συμπτωματολογία (άλγος, φυσαλίδες, καύσος)</a:t>
            </a:r>
          </a:p>
          <a:p>
            <a:r>
              <a:rPr lang="el-GR" dirty="0" smtClean="0"/>
              <a:t>Συμπτώματα ιογενούς λοίμωξης (μυαλγίες, κεφαλαλγίες)</a:t>
            </a:r>
          </a:p>
          <a:p>
            <a:r>
              <a:rPr lang="el-GR" dirty="0" smtClean="0"/>
              <a:t>5-10% των γυναικών με ιστορικό θα υποτροπιάσουν κατά την κύηση</a:t>
            </a:r>
          </a:p>
          <a:p>
            <a:pPr algn="just"/>
            <a:r>
              <a:rPr lang="el-GR" dirty="0" smtClean="0"/>
              <a:t>Όσο πιο αργά στην κύηση συμβεί η λοίμωξη τόσο πιο μεγάλη πιθανότητα μετάδοσης στο έμβρυο</a:t>
            </a:r>
          </a:p>
          <a:p>
            <a:pPr marL="0" indent="0" algn="just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Σε εγκύους με ενεργή νόσο    </a:t>
            </a:r>
          </a:p>
          <a:p>
            <a:pPr marL="0" indent="0" algn="ctr">
              <a:buNone/>
            </a:pPr>
            <a:endParaRPr lang="el-GR" dirty="0" smtClean="0"/>
          </a:p>
          <a:p>
            <a:pPr marL="0" indent="0" algn="ctr">
              <a:buNone/>
            </a:pPr>
            <a:r>
              <a:rPr lang="el-GR" dirty="0" smtClean="0"/>
              <a:t>Κ.Τ. ΠΡΙΝ γίνει αυτόματη ρήξη θυλακίου </a:t>
            </a:r>
          </a:p>
          <a:p>
            <a:pPr algn="just"/>
            <a:endParaRPr lang="el-G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781862" y="5471410"/>
            <a:ext cx="0" cy="464695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028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Λοίμωξη του νεογνού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dirty="0" smtClean="0"/>
              <a:t>Επίπτωση: 1/3500 γέννες (ΗΠΑ, </a:t>
            </a:r>
            <a:r>
              <a:rPr lang="en-US" dirty="0" smtClean="0"/>
              <a:t>CDC 2015)</a:t>
            </a:r>
            <a:endParaRPr lang="el-GR" dirty="0" smtClean="0"/>
          </a:p>
          <a:p>
            <a:pPr lvl="1"/>
            <a:r>
              <a:rPr lang="el-GR" sz="2400" dirty="0" smtClean="0"/>
              <a:t>85% : Λοίμωξη </a:t>
            </a:r>
            <a:r>
              <a:rPr lang="el-GR" sz="2400" dirty="0"/>
              <a:t>του εμβρύου κατά τη </a:t>
            </a:r>
            <a:r>
              <a:rPr lang="el-GR" sz="2400" dirty="0" smtClean="0"/>
              <a:t>γέννηση</a:t>
            </a:r>
          </a:p>
          <a:p>
            <a:pPr lvl="1"/>
            <a:r>
              <a:rPr lang="el-GR" sz="2400" dirty="0" smtClean="0"/>
              <a:t>10-15%: Ενδομήτρια λοίμωξη</a:t>
            </a:r>
          </a:p>
          <a:p>
            <a:endParaRPr lang="el-GR" dirty="0" smtClean="0"/>
          </a:p>
          <a:p>
            <a:r>
              <a:rPr lang="el-GR" dirty="0" smtClean="0"/>
              <a:t>Πλειονότητα είναι </a:t>
            </a:r>
            <a:r>
              <a:rPr lang="el-GR" dirty="0" err="1" smtClean="0"/>
              <a:t>ασυμπτωματικά</a:t>
            </a:r>
            <a:r>
              <a:rPr lang="el-GR" dirty="0" smtClean="0"/>
              <a:t> </a:t>
            </a:r>
          </a:p>
          <a:p>
            <a:r>
              <a:rPr lang="el-GR" dirty="0" smtClean="0"/>
              <a:t>Συμπτώματα έως την 4η εβδομάδα</a:t>
            </a:r>
          </a:p>
          <a:p>
            <a:pPr lvl="1"/>
            <a:r>
              <a:rPr lang="el-GR" sz="2400" dirty="0" smtClean="0"/>
              <a:t>Δερματικές αλλοιώσεις, λοίμωξη οφθαλμών και στόματος</a:t>
            </a:r>
            <a:endParaRPr lang="en-US" sz="2400" dirty="0"/>
          </a:p>
          <a:p>
            <a:pPr lvl="1"/>
            <a:r>
              <a:rPr lang="el-GR" sz="2400" dirty="0" smtClean="0"/>
              <a:t>Παθήσεις κεντρικού νευρικού συστήματος</a:t>
            </a:r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26108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2895600"/>
            <a:ext cx="7772400" cy="304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  <a:defRPr/>
            </a:pPr>
            <a:r>
              <a:rPr lang="en-US" altLang="el-GR" smtClean="0"/>
              <a:t>Presentations of congenital HSV</a:t>
            </a:r>
          </a:p>
        </p:txBody>
      </p:sp>
      <p:pic>
        <p:nvPicPr>
          <p:cNvPr id="5" name="Picture 4" descr="HSVCon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4577651" cy="302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SVCon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302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SVCon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207893"/>
            <a:ext cx="6477000" cy="36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SVCon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207893"/>
            <a:ext cx="4267200" cy="365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80559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Διάγνωση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r>
              <a:rPr lang="el-GR" b="1" dirty="0" smtClean="0"/>
              <a:t>Κλινική </a:t>
            </a:r>
          </a:p>
          <a:p>
            <a:pPr lvl="1"/>
            <a:r>
              <a:rPr lang="el-GR" sz="2400" dirty="0" smtClean="0"/>
              <a:t>Συμπτώματα μητέρας και νεογνού</a:t>
            </a:r>
          </a:p>
          <a:p>
            <a:r>
              <a:rPr lang="el-GR" b="1" dirty="0" smtClean="0"/>
              <a:t>Εργαστηριακός έλεγχος</a:t>
            </a:r>
          </a:p>
          <a:p>
            <a:pPr lvl="1"/>
            <a:r>
              <a:rPr lang="el-GR" sz="2400" dirty="0" smtClean="0"/>
              <a:t>Καλλιέργεια υγρού από τις φυσσαλίδες</a:t>
            </a:r>
          </a:p>
          <a:p>
            <a:pPr lvl="2"/>
            <a:r>
              <a:rPr lang="el-GR" sz="2400" dirty="0" smtClean="0"/>
              <a:t>80% ευαισθησία</a:t>
            </a:r>
          </a:p>
          <a:p>
            <a:pPr lvl="1"/>
            <a:r>
              <a:rPr lang="el-GR" sz="2400" dirty="0" smtClean="0"/>
              <a:t>Ορολογικές εξετάσεις</a:t>
            </a:r>
          </a:p>
          <a:p>
            <a:pPr lvl="2"/>
            <a:r>
              <a:rPr lang="en-US" sz="2400" dirty="0" smtClean="0"/>
              <a:t>IgM: 2-3 </a:t>
            </a:r>
            <a:r>
              <a:rPr lang="el-GR" sz="2400" dirty="0" smtClean="0"/>
              <a:t>εβδομάδες μετά την λοίμωξη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355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Θ</a:t>
            </a:r>
            <a:r>
              <a:rPr lang="el-GR" dirty="0" smtClean="0"/>
              <a:t>εραπεία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altLang="el-GR" b="1" dirty="0" smtClean="0"/>
              <a:t>Μητέρα </a:t>
            </a:r>
          </a:p>
          <a:p>
            <a:pPr lvl="1">
              <a:defRPr/>
            </a:pPr>
            <a:r>
              <a:rPr lang="el-GR" altLang="el-GR" sz="2400" dirty="0" err="1" smtClean="0"/>
              <a:t>Ασυμπτωματικές</a:t>
            </a:r>
            <a:r>
              <a:rPr lang="el-GR" altLang="el-GR" sz="2400" dirty="0" smtClean="0"/>
              <a:t> με ιστορικό ΔΕΝ χρήζουν θεραπεία</a:t>
            </a:r>
          </a:p>
          <a:p>
            <a:pPr lvl="1">
              <a:defRPr/>
            </a:pPr>
            <a:r>
              <a:rPr lang="el-GR" altLang="el-GR" sz="2400" dirty="0"/>
              <a:t>Α</a:t>
            </a:r>
            <a:r>
              <a:rPr lang="en-US" altLang="el-GR" sz="2400" dirty="0" err="1" smtClean="0"/>
              <a:t>cyclovir</a:t>
            </a:r>
            <a:endParaRPr lang="el-GR" altLang="el-GR" sz="2400" dirty="0" smtClean="0"/>
          </a:p>
          <a:p>
            <a:pPr>
              <a:defRPr/>
            </a:pPr>
            <a:r>
              <a:rPr lang="el-GR" altLang="el-GR" b="1" dirty="0" smtClean="0"/>
              <a:t>Νεογνό </a:t>
            </a:r>
          </a:p>
          <a:p>
            <a:pPr lvl="1">
              <a:defRPr/>
            </a:pPr>
            <a:r>
              <a:rPr lang="el-GR" altLang="el-GR" sz="2400" dirty="0" smtClean="0"/>
              <a:t>Α</a:t>
            </a:r>
            <a:r>
              <a:rPr lang="en-US" altLang="el-GR" sz="2400" dirty="0" err="1" smtClean="0"/>
              <a:t>cyclovir</a:t>
            </a:r>
            <a:r>
              <a:rPr lang="en-US" altLang="el-GR" sz="2400" dirty="0" smtClean="0"/>
              <a:t> 60mg/kg/</a:t>
            </a:r>
            <a:r>
              <a:rPr lang="el-GR" altLang="el-GR" sz="2400" dirty="0" smtClean="0"/>
              <a:t>μέρα</a:t>
            </a:r>
            <a:endParaRPr lang="en-US" altLang="el-GR" sz="2400" dirty="0"/>
          </a:p>
          <a:p>
            <a:pPr lvl="1">
              <a:defRPr/>
            </a:pPr>
            <a:r>
              <a:rPr lang="el-GR" altLang="el-GR" sz="2400" dirty="0" smtClean="0"/>
              <a:t>Λοίμωξη οφθαλμών: τοπική θεραπεία</a:t>
            </a:r>
            <a:endParaRPr lang="el-GR" sz="24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477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0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l-GR" sz="3600" dirty="0" smtClean="0">
                <a:latin typeface="Times New Roman"/>
                <a:cs typeface="Times New Roman"/>
              </a:rPr>
              <a:t>Λοιμώξεις και κύηση</a:t>
            </a:r>
            <a:br>
              <a:rPr lang="el-GR" sz="3600" dirty="0" smtClean="0">
                <a:latin typeface="Times New Roman"/>
                <a:cs typeface="Times New Roman"/>
              </a:rPr>
            </a:br>
            <a:r>
              <a:rPr lang="en-US" sz="3600" dirty="0" smtClean="0">
                <a:latin typeface="Times New Roman"/>
                <a:cs typeface="Times New Roman"/>
              </a:rPr>
              <a:t>T.O.R.C.H</a:t>
            </a:r>
            <a:endParaRPr lang="el-GR" sz="3600" dirty="0">
              <a:latin typeface="Times New Roman"/>
              <a:ea typeface="Times New Roman" pitchFamily="-96" charset="0"/>
              <a:cs typeface="Times New Roman"/>
            </a:endParaRPr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GB" sz="1600" dirty="0" smtClean="0">
              <a:latin typeface="Times New Roman" pitchFamily="-96" charset="0"/>
              <a:ea typeface="Times New Roman" pitchFamily="-96" charset="0"/>
              <a:cs typeface="Times New Roman" pitchFamily="-96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Συριστατίδης Χαράλαμπος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Μαιευτήρας – Χειρουργός Γυναικολόγος</a:t>
            </a:r>
            <a:endParaRPr lang="en-GB" sz="16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Επίκουρος Καθηγητής Ιατρικής Σχολής ΕΚΠΑ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Υπεύθυνος Μονάδας Υποβοηθούμενης Αναπαραγωγής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Γ Μαιευτική &amp; Γυναικολογική Κλινική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1600" dirty="0" smtClean="0">
                <a:latin typeface="Times New Roman" pitchFamily="18" charset="0"/>
                <a:cs typeface="Times New Roman" pitchFamily="18" charset="0"/>
              </a:rPr>
              <a:t>Π.Γ.Ν. «Αττικόν»</a:t>
            </a:r>
          </a:p>
        </p:txBody>
      </p:sp>
      <p:pic>
        <p:nvPicPr>
          <p:cNvPr id="2048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0"/>
            <a:ext cx="2700337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8wk-1-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627313" cy="198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81" y="-10220"/>
            <a:ext cx="7195279" cy="686822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7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n-US" dirty="0" smtClean="0"/>
              <a:t>T.O.R.C.H.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704667" cy="5006715"/>
          </a:xfrm>
        </p:spPr>
        <p:txBody>
          <a:bodyPr/>
          <a:lstStyle/>
          <a:p>
            <a:r>
              <a:rPr lang="en-US" altLang="el-GR" sz="3200" b="1" dirty="0"/>
              <a:t>T</a:t>
            </a:r>
            <a:r>
              <a:rPr lang="en-US" altLang="el-GR" sz="3200" dirty="0"/>
              <a:t>=toxoplasmosis</a:t>
            </a:r>
          </a:p>
          <a:p>
            <a:r>
              <a:rPr lang="en-US" altLang="el-GR" sz="3200" b="1" dirty="0"/>
              <a:t>O</a:t>
            </a:r>
            <a:r>
              <a:rPr lang="en-US" altLang="el-GR" sz="3200" dirty="0"/>
              <a:t>=other </a:t>
            </a:r>
            <a:r>
              <a:rPr lang="en-US" altLang="el-GR" sz="3200" dirty="0" smtClean="0"/>
              <a:t>(</a:t>
            </a:r>
            <a:r>
              <a:rPr lang="en-US" sz="3200" i="1" dirty="0"/>
              <a:t>T. pallidum</a:t>
            </a:r>
            <a:r>
              <a:rPr lang="en-US" altLang="el-GR" sz="3200" dirty="0" smtClean="0"/>
              <a:t>, </a:t>
            </a:r>
            <a:r>
              <a:rPr lang="en-US" sz="3200" dirty="0"/>
              <a:t>Varicella-zoster virus (VZV), Parvovirus </a:t>
            </a:r>
            <a:r>
              <a:rPr lang="en-US" sz="3200" dirty="0" smtClean="0"/>
              <a:t>B19</a:t>
            </a:r>
            <a:r>
              <a:rPr lang="el-GR" sz="3200" dirty="0" smtClean="0"/>
              <a:t>, </a:t>
            </a:r>
            <a:r>
              <a:rPr lang="en-US" sz="3200" b="1" dirty="0" smtClean="0"/>
              <a:t>HIV</a:t>
            </a:r>
            <a:r>
              <a:rPr lang="en-US" altLang="el-GR" sz="3200" dirty="0" smtClean="0"/>
              <a:t>)</a:t>
            </a:r>
            <a:endParaRPr lang="en-US" altLang="el-GR" sz="3200" dirty="0"/>
          </a:p>
          <a:p>
            <a:r>
              <a:rPr lang="en-US" altLang="el-GR" sz="3200" b="1" dirty="0"/>
              <a:t>R</a:t>
            </a:r>
            <a:r>
              <a:rPr lang="en-US" altLang="el-GR" sz="3200" dirty="0"/>
              <a:t>=rubella</a:t>
            </a:r>
          </a:p>
          <a:p>
            <a:r>
              <a:rPr lang="en-US" altLang="el-GR" sz="3200" b="1" dirty="0"/>
              <a:t>C</a:t>
            </a:r>
            <a:r>
              <a:rPr lang="en-US" altLang="el-GR" sz="3200" dirty="0"/>
              <a:t>=cytomegalovirus (CMV)</a:t>
            </a:r>
          </a:p>
          <a:p>
            <a:r>
              <a:rPr lang="en-US" altLang="el-GR" sz="3200" b="1" dirty="0"/>
              <a:t>H</a:t>
            </a:r>
            <a:r>
              <a:rPr lang="en-US" altLang="el-GR" sz="3200" dirty="0"/>
              <a:t>=herpes simplex (HSV)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10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Πότε υποπτευόμαστε προγεννητικές λοιμώξεις;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9589" y="1154241"/>
            <a:ext cx="7974490" cy="5006715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</a:pPr>
            <a:r>
              <a:rPr lang="el-GR" altLang="el-GR" sz="2800" dirty="0" smtClean="0"/>
              <a:t>Μητέρες υψηλού κινδύνου για έκθεση σε κάποιο μικροοργανισμό</a:t>
            </a:r>
          </a:p>
          <a:p>
            <a:pPr lvl="2">
              <a:lnSpc>
                <a:spcPct val="90000"/>
              </a:lnSpc>
            </a:pPr>
            <a:r>
              <a:rPr lang="el-GR" altLang="el-GR" sz="2400" dirty="0" err="1" smtClean="0"/>
              <a:t>Π.χ</a:t>
            </a:r>
            <a:r>
              <a:rPr lang="el-GR" altLang="el-GR" sz="2400" dirty="0" smtClean="0"/>
              <a:t> γυναίκες που φροντίζουν οικόσιτα ζώα</a:t>
            </a:r>
          </a:p>
          <a:p>
            <a:pPr lvl="1">
              <a:lnSpc>
                <a:spcPct val="90000"/>
              </a:lnSpc>
            </a:pPr>
            <a:r>
              <a:rPr lang="en-US" altLang="el-GR" sz="2800" dirty="0" smtClean="0"/>
              <a:t>IUGR </a:t>
            </a:r>
            <a:r>
              <a:rPr lang="el-GR" altLang="el-GR" sz="2800" dirty="0" smtClean="0"/>
              <a:t>νεογνά</a:t>
            </a:r>
            <a:endParaRPr lang="en-US" altLang="el-GR" sz="2800" dirty="0"/>
          </a:p>
          <a:p>
            <a:pPr lvl="1">
              <a:lnSpc>
                <a:spcPct val="90000"/>
              </a:lnSpc>
            </a:pPr>
            <a:r>
              <a:rPr lang="el-GR" altLang="el-GR" sz="2800" dirty="0" err="1" smtClean="0"/>
              <a:t>Ηπατοσπληνομεγαλία</a:t>
            </a:r>
            <a:endParaRPr lang="el-GR" altLang="el-GR" sz="2800" dirty="0" smtClean="0"/>
          </a:p>
          <a:p>
            <a:pPr lvl="1">
              <a:lnSpc>
                <a:spcPct val="90000"/>
              </a:lnSpc>
            </a:pPr>
            <a:r>
              <a:rPr lang="el-GR" altLang="el-GR" sz="2800" dirty="0" smtClean="0"/>
              <a:t>‘’Κλασικά’’ συμπτώματα της κάθε λοίμωξης</a:t>
            </a:r>
            <a:endParaRPr lang="en-US" altLang="el-GR" sz="2800" dirty="0"/>
          </a:p>
          <a:p>
            <a:pPr lvl="1">
              <a:lnSpc>
                <a:spcPct val="90000"/>
              </a:lnSpc>
            </a:pPr>
            <a:r>
              <a:rPr lang="el-GR" altLang="el-GR" sz="2800" dirty="0" err="1" smtClean="0"/>
              <a:t>Θρομβοπενία</a:t>
            </a:r>
            <a:endParaRPr lang="en-US" altLang="el-GR" sz="28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785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ΤΟΞΟΠΛΑΣΜΑ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altLang="el-GR" b="1" dirty="0"/>
              <a:t>Προκαλείται από το πρωτόζωο:</a:t>
            </a:r>
            <a:r>
              <a:rPr lang="en-US" altLang="el-GR" b="1" dirty="0"/>
              <a:t> Toxoplasma </a:t>
            </a:r>
            <a:r>
              <a:rPr lang="en-US" altLang="el-GR" b="1" dirty="0" err="1"/>
              <a:t>gondii</a:t>
            </a:r>
            <a:endParaRPr lang="en-US" altLang="el-GR" b="1" dirty="0"/>
          </a:p>
          <a:p>
            <a:endParaRPr lang="el-G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170" y="131467"/>
            <a:ext cx="4645933" cy="3578989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864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6488668"/>
            <a:ext cx="3882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696969"/>
                </a:solidFill>
                <a:latin typeface="Verdana" panose="020B0604030504040204" pitchFamily="34" charset="0"/>
              </a:rPr>
              <a:t>CDC: last reviewed17/03/2015</a:t>
            </a:r>
            <a:endParaRPr lang="en-US" b="0" i="0" dirty="0">
              <a:solidFill>
                <a:srgbClr val="696969"/>
              </a:solidFill>
              <a:effectLst/>
              <a:latin typeface="Verdan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4131" y="2106693"/>
            <a:ext cx="3575155" cy="18697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800" b="1" dirty="0"/>
              <a:t>Πιο συχνός φορέας: οικόσιτη γάτα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Τρόπος μόλυνσης: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Κατανάλωση μολυσμένου</a:t>
            </a:r>
            <a:r>
              <a:rPr lang="el-GR" altLang="el-GR" dirty="0" smtClean="0"/>
              <a:t> ωμού </a:t>
            </a:r>
            <a:r>
              <a:rPr lang="el-GR" altLang="el-GR" dirty="0"/>
              <a:t>κρέατος (ποντίκια)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Επαφή με περιττώματα </a:t>
            </a:r>
          </a:p>
        </p:txBody>
      </p:sp>
      <p:sp>
        <p:nvSpPr>
          <p:cNvPr id="6" name="Rectangle 5"/>
          <p:cNvSpPr/>
          <p:nvPr/>
        </p:nvSpPr>
        <p:spPr>
          <a:xfrm>
            <a:off x="1124262" y="3429000"/>
            <a:ext cx="3575155" cy="12280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l-GR" altLang="el-GR" sz="2800" b="1" dirty="0" smtClean="0"/>
              <a:t>Μετάδοση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Μέσω του εδάφους: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Οικόσιτα ζώα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Λαχανικά</a:t>
            </a:r>
            <a:endParaRPr lang="el-GR" altLang="el-GR" dirty="0"/>
          </a:p>
        </p:txBody>
      </p:sp>
      <p:sp>
        <p:nvSpPr>
          <p:cNvPr id="7" name="TextBox 6"/>
          <p:cNvSpPr txBox="1"/>
          <p:nvPr/>
        </p:nvSpPr>
        <p:spPr>
          <a:xfrm>
            <a:off x="881123" y="2106693"/>
            <a:ext cx="324995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Κατανάλωση από τον άνθρωπο</a:t>
            </a:r>
            <a:endParaRPr lang="el-GR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916774" y="671691"/>
            <a:ext cx="33305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b="1" dirty="0" smtClean="0"/>
              <a:t>Σπάνια από μετάγγιση αίματος</a:t>
            </a:r>
            <a:endParaRPr lang="el-GR" b="1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287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104930"/>
            <a:ext cx="7704667" cy="869430"/>
          </a:xfrm>
        </p:spPr>
        <p:txBody>
          <a:bodyPr/>
          <a:lstStyle/>
          <a:p>
            <a:r>
              <a:rPr lang="el-GR" dirty="0" smtClean="0"/>
              <a:t>Τοξόπλασμα 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1154241"/>
            <a:ext cx="7847074" cy="5231569"/>
          </a:xfrm>
        </p:spPr>
        <p:txBody>
          <a:bodyPr>
            <a:normAutofit fontScale="92500" lnSpcReduction="20000"/>
          </a:bodyPr>
          <a:lstStyle/>
          <a:p>
            <a:pPr lvl="8">
              <a:lnSpc>
                <a:spcPct val="90000"/>
              </a:lnSpc>
            </a:pPr>
            <a:r>
              <a:rPr lang="el-GR" altLang="el-GR" sz="1800" b="1" dirty="0" smtClean="0"/>
              <a:t>Μεγαλύτερος </a:t>
            </a:r>
            <a:r>
              <a:rPr lang="el-GR" altLang="el-GR" sz="1800" b="1" dirty="0" err="1" smtClean="0"/>
              <a:t>επιπολασμός</a:t>
            </a:r>
            <a:r>
              <a:rPr lang="el-GR" altLang="el-GR" sz="1800" b="1" dirty="0" smtClean="0"/>
              <a:t> στην Ευρώπη</a:t>
            </a:r>
          </a:p>
          <a:p>
            <a:pPr>
              <a:lnSpc>
                <a:spcPct val="90000"/>
              </a:lnSpc>
            </a:pPr>
            <a:r>
              <a:rPr lang="en-US" altLang="el-GR" sz="2800" b="1" dirty="0" smtClean="0"/>
              <a:t>Screening</a:t>
            </a:r>
            <a:endParaRPr lang="el-GR" altLang="el-GR" sz="2800" b="1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Κατά τον προγεννητικό έλεγχο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Επανάληψη ελέγχου αργότερα στην κύηση, εδικά σε γυναίκες υψηλού κινδύνου</a:t>
            </a:r>
          </a:p>
          <a:p>
            <a:pPr>
              <a:lnSpc>
                <a:spcPct val="90000"/>
              </a:lnSpc>
            </a:pPr>
            <a:r>
              <a:rPr lang="el-GR" altLang="el-GR" sz="2800" b="1" dirty="0" smtClean="0"/>
              <a:t>Πρόληψη: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Αποφυγή επαφής με οικόσιτα ζώα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Κρέας καλά ψημένο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Παστεριωμένο γάλα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ΌΧΙ ωμά αυγά</a:t>
            </a:r>
          </a:p>
          <a:p>
            <a:pPr>
              <a:lnSpc>
                <a:spcPct val="90000"/>
              </a:lnSpc>
            </a:pPr>
            <a:r>
              <a:rPr lang="el-GR" altLang="el-GR" sz="2800" b="1" dirty="0" smtClean="0"/>
              <a:t>Περίπου 30% είναι ο κίνδυνος μετάδοσης στο έμβρυο: </a:t>
            </a:r>
          </a:p>
          <a:p>
            <a:pPr lvl="1">
              <a:lnSpc>
                <a:spcPct val="90000"/>
              </a:lnSpc>
            </a:pPr>
            <a:r>
              <a:rPr lang="el-GR" altLang="el-GR" sz="2000" dirty="0" smtClean="0"/>
              <a:t>Υψηλότερη μετάδοση, αν η λοίμωξη γίνει το 3</a:t>
            </a:r>
            <a:r>
              <a:rPr lang="el-GR" altLang="el-GR" sz="2000" baseline="30000" dirty="0" smtClean="0"/>
              <a:t>ο</a:t>
            </a:r>
            <a:r>
              <a:rPr lang="el-GR" altLang="el-GR" sz="2000" dirty="0" smtClean="0"/>
              <a:t> τρίμηνο</a:t>
            </a:r>
          </a:p>
          <a:p>
            <a:pPr lvl="1">
              <a:lnSpc>
                <a:spcPct val="90000"/>
              </a:lnSpc>
            </a:pPr>
            <a:r>
              <a:rPr lang="el-GR" altLang="el-GR" sz="2100" dirty="0" smtClean="0"/>
              <a:t>Συχνότερος ο νεογνικός θάνατος αν η λοίμωξη </a:t>
            </a:r>
            <a:r>
              <a:rPr lang="el-GR" altLang="el-GR" sz="2100" dirty="0"/>
              <a:t>γίνει το </a:t>
            </a:r>
            <a:r>
              <a:rPr lang="el-GR" altLang="el-GR" sz="2100" dirty="0" smtClean="0"/>
              <a:t>1</a:t>
            </a:r>
            <a:r>
              <a:rPr lang="el-GR" altLang="el-GR" sz="2100" baseline="30000" dirty="0" smtClean="0"/>
              <a:t>ο</a:t>
            </a:r>
            <a:r>
              <a:rPr lang="el-GR" altLang="el-GR" sz="2100" dirty="0" smtClean="0"/>
              <a:t> </a:t>
            </a:r>
            <a:r>
              <a:rPr lang="el-GR" altLang="el-GR" sz="2100" dirty="0"/>
              <a:t>τρίμηνο</a:t>
            </a:r>
            <a:endParaRPr lang="el-GR" sz="21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734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Parallax" id="{3388167B-A2EB-4685-9635-1831D9AEF8C4}" vid="{1A9F9826-882C-40B9-8F38-5A3B8CFD19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1369</TotalTime>
  <Words>1454</Words>
  <Application>Microsoft Office PowerPoint</Application>
  <PresentationFormat>On-screen Show (4:3)</PresentationFormat>
  <Paragraphs>302</Paragraphs>
  <Slides>37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Parallax</vt:lpstr>
      <vt:lpstr>Λοιμώξεις και κύηση T.O.R.C.H</vt:lpstr>
      <vt:lpstr>Περιστατικό </vt:lpstr>
      <vt:lpstr>Λοιμώξεις και κύηση</vt:lpstr>
      <vt:lpstr>Slide 4</vt:lpstr>
      <vt:lpstr>T.O.R.C.H.</vt:lpstr>
      <vt:lpstr>Πότε υποπτευόμαστε προγεννητικές λοιμώξεις;</vt:lpstr>
      <vt:lpstr>ΤΟΞΟΠΛΑΣΜΑ</vt:lpstr>
      <vt:lpstr>Slide 8</vt:lpstr>
      <vt:lpstr>Τοξόπλασμα </vt:lpstr>
      <vt:lpstr>Κλινικές εκδηλώσεις</vt:lpstr>
      <vt:lpstr>Κλινικές εκδηλώσεις</vt:lpstr>
      <vt:lpstr>Διάγνωση</vt:lpstr>
      <vt:lpstr>Θεραπεία </vt:lpstr>
      <vt:lpstr>Σύφιλη </vt:lpstr>
      <vt:lpstr>Κλινικά Συμπτώματα</vt:lpstr>
      <vt:lpstr>Slide 16</vt:lpstr>
      <vt:lpstr>Διάγνωση</vt:lpstr>
      <vt:lpstr>Θεραπεία</vt:lpstr>
      <vt:lpstr>Rubella</vt:lpstr>
      <vt:lpstr>Ερυθρά</vt:lpstr>
      <vt:lpstr>Διάγνωση</vt:lpstr>
      <vt:lpstr>Λοίμωξη του εμβρύου</vt:lpstr>
      <vt:lpstr>Slide 23</vt:lpstr>
      <vt:lpstr>Πρόληψη </vt:lpstr>
      <vt:lpstr>CMV</vt:lpstr>
      <vt:lpstr>Slide 26</vt:lpstr>
      <vt:lpstr>Κυτταρομεγαλοιός </vt:lpstr>
      <vt:lpstr>Διάγνωση </vt:lpstr>
      <vt:lpstr>Λοίμωξη του εμβρύου</vt:lpstr>
      <vt:lpstr>Θεραπεία -πρόληψη</vt:lpstr>
      <vt:lpstr>Herpes simplex (HSV)</vt:lpstr>
      <vt:lpstr>Λοίμωξη της μητέρας</vt:lpstr>
      <vt:lpstr>Λοίμωξη του νεογνού</vt:lpstr>
      <vt:lpstr>Slide 34</vt:lpstr>
      <vt:lpstr>Διάγνωση</vt:lpstr>
      <vt:lpstr>Θεραπεία</vt:lpstr>
      <vt:lpstr>Λοιμώξεις και κύηση T.O.R.C.H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Καρκίνος Ωοθηκών</dc:title>
  <dc:creator>Dennis Vaidakis</dc:creator>
  <cp:lastModifiedBy>HARRY</cp:lastModifiedBy>
  <cp:revision>113</cp:revision>
  <dcterms:created xsi:type="dcterms:W3CDTF">2016-03-25T18:53:23Z</dcterms:created>
  <dcterms:modified xsi:type="dcterms:W3CDTF">2016-03-25T19:12:55Z</dcterms:modified>
</cp:coreProperties>
</file>