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74" r:id="rId7"/>
    <p:sldId id="294" r:id="rId8"/>
    <p:sldId id="263" r:id="rId9"/>
    <p:sldId id="272" r:id="rId10"/>
    <p:sldId id="275" r:id="rId11"/>
    <p:sldId id="276" r:id="rId12"/>
    <p:sldId id="277" r:id="rId13"/>
    <p:sldId id="279" r:id="rId14"/>
    <p:sldId id="295" r:id="rId15"/>
    <p:sldId id="268" r:id="rId16"/>
    <p:sldId id="282" r:id="rId17"/>
    <p:sldId id="281" r:id="rId18"/>
    <p:sldId id="283" r:id="rId19"/>
    <p:sldId id="278" r:id="rId20"/>
    <p:sldId id="284" r:id="rId21"/>
    <p:sldId id="285" r:id="rId22"/>
    <p:sldId id="286" r:id="rId23"/>
    <p:sldId id="287" r:id="rId24"/>
    <p:sldId id="289" r:id="rId25"/>
    <p:sldId id="288" r:id="rId26"/>
    <p:sldId id="290" r:id="rId27"/>
    <p:sldId id="291" r:id="rId28"/>
    <p:sldId id="292" r:id="rId29"/>
    <p:sldId id="296" r:id="rId30"/>
    <p:sldId id="293" r:id="rId31"/>
    <p:sldId id="297" r:id="rId32"/>
    <p:sldId id="298" r:id="rId33"/>
    <p:sldId id="299"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______________Microsoft_Office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l-GR"/>
  <c:style val="16"/>
  <c:clrMapOvr bg1="lt1" tx1="dk1" bg2="lt2" tx2="dk2" accent1="accent1" accent2="accent2" accent3="accent3" accent4="accent4" accent5="accent5" accent6="accent6" hlink="hlink" folHlink="folHlink"/>
  <c:chart>
    <c:title>
      <c:tx>
        <c:rich>
          <a:bodyPr/>
          <a:lstStyle/>
          <a:p>
            <a:pPr>
              <a:defRPr sz="3600" b="1" baseline="0">
                <a:solidFill>
                  <a:srgbClr val="FF0000"/>
                </a:solidFill>
                <a:latin typeface="Arial" pitchFamily="34" charset="0"/>
                <a:cs typeface="Arial" pitchFamily="34" charset="0"/>
              </a:defRPr>
            </a:pPr>
            <a:r>
              <a:rPr lang="el-GR" baseline="0" dirty="0" smtClean="0">
                <a:solidFill>
                  <a:srgbClr val="FF0000"/>
                </a:solidFill>
              </a:rPr>
              <a:t>ΜΜΚΠ</a:t>
            </a:r>
            <a:r>
              <a:rPr lang="en-US" baseline="0" dirty="0" smtClean="0">
                <a:solidFill>
                  <a:srgbClr val="FF0000"/>
                </a:solidFill>
              </a:rPr>
              <a:t>:</a:t>
            </a:r>
            <a:r>
              <a:rPr lang="el-GR" baseline="0" dirty="0" smtClean="0">
                <a:solidFill>
                  <a:srgbClr val="FF0000"/>
                </a:solidFill>
              </a:rPr>
              <a:t>Στάδιο κατά τη διάγνωση</a:t>
            </a:r>
            <a:endParaRPr lang="en-US" baseline="0" dirty="0">
              <a:solidFill>
                <a:srgbClr val="FF0000"/>
              </a:solidFill>
            </a:endParaRPr>
          </a:p>
        </c:rich>
      </c:tx>
      <c:layout>
        <c:manualLayout>
          <c:xMode val="edge"/>
          <c:yMode val="edge"/>
          <c:x val="0.12483861521442"/>
          <c:y val="2.4096385542168704E-2"/>
        </c:manualLayout>
      </c:layout>
    </c:title>
    <c:plotArea>
      <c:layout/>
      <c:pieChart>
        <c:varyColors val="1"/>
        <c:ser>
          <c:idx val="0"/>
          <c:order val="0"/>
          <c:tx>
            <c:strRef>
              <c:f>Sheet1!$B$1</c:f>
              <c:strCache>
                <c:ptCount val="1"/>
                <c:pt idx="0">
                  <c:v>Lung Cancer Stage at Diagnosis</c:v>
                </c:pt>
              </c:strCache>
            </c:strRef>
          </c:tx>
          <c:dPt>
            <c:idx val="0"/>
            <c:spPr>
              <a:noFill/>
            </c:spPr>
          </c:dPt>
          <c:dPt>
            <c:idx val="1"/>
            <c:spPr>
              <a:solidFill>
                <a:srgbClr val="008000">
                  <a:alpha val="70000"/>
                </a:srgbClr>
              </a:solidFill>
            </c:spPr>
          </c:dPt>
          <c:dPt>
            <c:idx val="2"/>
            <c:spPr>
              <a:solidFill>
                <a:srgbClr val="FF0000">
                  <a:alpha val="74000"/>
                </a:srgbClr>
              </a:solidFill>
            </c:spPr>
          </c:dPt>
          <c:dLbls>
            <c:dLbl>
              <c:idx val="0"/>
              <c:layout>
                <c:manualLayout>
                  <c:x val="-7.356419034577201E-2"/>
                  <c:y val="0.13690236220472399"/>
                </c:manualLayout>
              </c:layout>
              <c:showPercent val="1"/>
              <c:extLst>
                <c:ext xmlns:c15="http://schemas.microsoft.com/office/drawing/2012/chart" uri="{CE6537A1-D6FC-4f65-9D91-7224C49458BB}"/>
              </c:extLst>
            </c:dLbl>
            <c:dLbl>
              <c:idx val="1"/>
              <c:layout>
                <c:manualLayout>
                  <c:x val="-0.12278397808969502"/>
                  <c:y val="-2.7793175853018406E-2"/>
                </c:manualLayout>
              </c:layout>
              <c:showPercent val="1"/>
              <c:extLst>
                <c:ext xmlns:c15="http://schemas.microsoft.com/office/drawing/2012/chart" uri="{CE6537A1-D6FC-4f65-9D91-7224C49458BB}"/>
              </c:extLst>
            </c:dLbl>
            <c:dLbl>
              <c:idx val="2"/>
              <c:layout>
                <c:manualLayout>
                  <c:x val="0.15928309581137107"/>
                  <c:y val="-0.15603990766214504"/>
                </c:manualLayout>
              </c:layout>
              <c:spPr/>
              <c:txPr>
                <a:bodyPr/>
                <a:lstStyle/>
                <a:p>
                  <a:pPr>
                    <a:defRPr sz="5400">
                      <a:solidFill>
                        <a:srgbClr val="000090"/>
                      </a:solidFill>
                    </a:defRPr>
                  </a:pPr>
                  <a:endParaRPr lang="el-GR"/>
                </a:p>
              </c:txPr>
              <c:showPercent val="1"/>
              <c:extLst>
                <c:ext xmlns:c15="http://schemas.microsoft.com/office/drawing/2012/chart" uri="{CE6537A1-D6FC-4f65-9D91-7224C49458BB}"/>
              </c:extLst>
            </c:dLbl>
            <c:dLbl>
              <c:idx val="3"/>
              <c:layout>
                <c:manualLayout>
                  <c:x val="3.8708433184982301E-2"/>
                  <c:y val="0.16915643044619405"/>
                </c:manualLayout>
              </c:layout>
              <c:showPercent val="1"/>
              <c:extLst>
                <c:ext xmlns:c15="http://schemas.microsoft.com/office/drawing/2012/chart" uri="{CE6537A1-D6FC-4f65-9D91-7224C49458BB}"/>
              </c:extLst>
            </c:dLbl>
            <c:spPr>
              <a:noFill/>
              <a:ln>
                <a:noFill/>
              </a:ln>
              <a:effectLst/>
            </c:spPr>
            <c:txPr>
              <a:bodyPr/>
              <a:lstStyle/>
              <a:p>
                <a:pPr>
                  <a:defRPr>
                    <a:solidFill>
                      <a:srgbClr val="000090"/>
                    </a:solidFill>
                  </a:defRPr>
                </a:pPr>
                <a:endParaRPr lang="el-GR"/>
              </a:p>
            </c:txPr>
            <c:showPercent val="1"/>
            <c:showLeaderLines val="1"/>
            <c:extLst>
              <c:ext xmlns:c15="http://schemas.microsoft.com/office/drawing/2012/chart" uri="{CE6537A1-D6FC-4f65-9D91-7224C49458BB}"/>
            </c:extLst>
          </c:dLbls>
          <c:cat>
            <c:strRef>
              <c:f>Sheet1!$A$2:$A$5</c:f>
              <c:strCache>
                <c:ptCount val="4"/>
                <c:pt idx="0">
                  <c:v>I (Localized)</c:v>
                </c:pt>
                <c:pt idx="1">
                  <c:v>II and III (Regional)</c:v>
                </c:pt>
                <c:pt idx="2">
                  <c:v>IV (Distant)</c:v>
                </c:pt>
                <c:pt idx="3">
                  <c:v>Unknown</c:v>
                </c:pt>
              </c:strCache>
            </c:strRef>
          </c:cat>
          <c:val>
            <c:numRef>
              <c:f>Sheet1!$B$2:$B$5</c:f>
              <c:numCache>
                <c:formatCode>\Γ\ε\ν\ι\κ\ό\ς\ \τ\ύ\π\ο\ς</c:formatCode>
                <c:ptCount val="4"/>
                <c:pt idx="0">
                  <c:v>15</c:v>
                </c:pt>
                <c:pt idx="1">
                  <c:v>22</c:v>
                </c:pt>
                <c:pt idx="2">
                  <c:v>56</c:v>
                </c:pt>
                <c:pt idx="3">
                  <c:v>7</c:v>
                </c:pt>
              </c:numCache>
            </c:numRef>
          </c:val>
        </c:ser>
        <c:dLbls>
          <c:showPercent val="1"/>
        </c:dLbls>
        <c:firstSliceAng val="0"/>
      </c:pieChart>
    </c:plotArea>
    <c:legend>
      <c:legendPos val="r"/>
      <c:legendEntry>
        <c:idx val="1"/>
        <c:txPr>
          <a:bodyPr/>
          <a:lstStyle/>
          <a:p>
            <a:pPr>
              <a:defRPr sz="2000" baseline="0">
                <a:solidFill>
                  <a:srgbClr val="FF0000"/>
                </a:solidFill>
                <a:latin typeface="Arial" pitchFamily="34" charset="0"/>
                <a:cs typeface="Arial" pitchFamily="34" charset="0"/>
              </a:defRPr>
            </a:pPr>
            <a:endParaRPr lang="el-GR"/>
          </a:p>
        </c:txPr>
      </c:legendEntry>
      <c:layout>
        <c:manualLayout>
          <c:xMode val="edge"/>
          <c:yMode val="edge"/>
          <c:x val="0.71051094336348408"/>
          <c:y val="0.40944186193593307"/>
          <c:w val="0.27846977288995911"/>
          <c:h val="0.25220061347753192"/>
        </c:manualLayout>
      </c:layout>
      <c:txPr>
        <a:bodyPr/>
        <a:lstStyle/>
        <a:p>
          <a:pPr>
            <a:defRPr sz="2000" baseline="0">
              <a:solidFill>
                <a:srgbClr val="FF0000"/>
              </a:solidFill>
              <a:latin typeface="Arial" pitchFamily="34" charset="0"/>
              <a:cs typeface="Arial" pitchFamily="34" charset="0"/>
            </a:defRPr>
          </a:pPr>
          <a:endParaRPr lang="el-GR"/>
        </a:p>
      </c:txPr>
    </c:legend>
    <c:plotVisOnly val="1"/>
    <c:dispBlanksAs val="zero"/>
  </c:chart>
  <c:txPr>
    <a:bodyPr/>
    <a:lstStyle/>
    <a:p>
      <a:pPr>
        <a:defRPr sz="1800"/>
      </a:pPr>
      <a:endParaRPr lang="el-GR"/>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CA4E1-76B4-4CEC-BB3A-5C91AA055F8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47A83AB8-D295-430C-AE28-AC74F956DE51}">
      <dgm:prSet phldrT="[Text]" custT="1"/>
      <dgm:spPr/>
      <dgm:t>
        <a:bodyPr/>
        <a:lstStyle/>
        <a:p>
          <a:r>
            <a:rPr lang="el-GR" sz="1800" b="1" dirty="0" smtClean="0">
              <a:latin typeface="Arial" pitchFamily="34" charset="0"/>
              <a:cs typeface="Arial" pitchFamily="34" charset="0"/>
            </a:rPr>
            <a:t>Σταδιοποίηση</a:t>
          </a:r>
          <a:endParaRPr lang="el-GR" sz="1800" b="1" dirty="0">
            <a:latin typeface="Arial" pitchFamily="34" charset="0"/>
            <a:cs typeface="Arial" pitchFamily="34" charset="0"/>
          </a:endParaRPr>
        </a:p>
      </dgm:t>
    </dgm:pt>
    <dgm:pt modelId="{0799DD93-9430-42FA-9520-6190B3A36619}" type="parTrans" cxnId="{B7409A08-E276-421D-A657-45EA5500361A}">
      <dgm:prSet/>
      <dgm:spPr/>
      <dgm:t>
        <a:bodyPr/>
        <a:lstStyle/>
        <a:p>
          <a:endParaRPr lang="el-GR"/>
        </a:p>
      </dgm:t>
    </dgm:pt>
    <dgm:pt modelId="{479E9F51-8CE6-4DA6-B15E-D641F1E498BB}" type="sibTrans" cxnId="{B7409A08-E276-421D-A657-45EA5500361A}">
      <dgm:prSet/>
      <dgm:spPr/>
      <dgm:t>
        <a:bodyPr/>
        <a:lstStyle/>
        <a:p>
          <a:endParaRPr lang="el-GR"/>
        </a:p>
      </dgm:t>
    </dgm:pt>
    <dgm:pt modelId="{5F567B8E-0BC1-4CBA-B4CB-57C143BDC71B}">
      <dgm:prSet phldrT="[Text]" custT="1"/>
      <dgm:spPr/>
      <dgm:t>
        <a:bodyPr/>
        <a:lstStyle/>
        <a:p>
          <a:r>
            <a:rPr lang="el-GR" sz="2000" b="1" dirty="0" smtClean="0">
              <a:latin typeface="Arial" pitchFamily="34" charset="0"/>
              <a:cs typeface="Arial" pitchFamily="34" charset="0"/>
            </a:rPr>
            <a:t>Τ1Ν0</a:t>
          </a:r>
          <a:endParaRPr lang="el-GR" sz="2000" b="1" dirty="0">
            <a:latin typeface="Arial" pitchFamily="34" charset="0"/>
            <a:cs typeface="Arial" pitchFamily="34" charset="0"/>
          </a:endParaRPr>
        </a:p>
      </dgm:t>
    </dgm:pt>
    <dgm:pt modelId="{CE833945-B530-4472-93F9-CE65CD462A94}" type="parTrans" cxnId="{A151CAE7-71D0-4443-9208-12640FBB54F7}">
      <dgm:prSet/>
      <dgm:spPr/>
      <dgm:t>
        <a:bodyPr/>
        <a:lstStyle/>
        <a:p>
          <a:endParaRPr lang="el-GR"/>
        </a:p>
      </dgm:t>
    </dgm:pt>
    <dgm:pt modelId="{54F49DE3-92C5-4B13-8CA0-5D905FE26159}" type="sibTrans" cxnId="{A151CAE7-71D0-4443-9208-12640FBB54F7}">
      <dgm:prSet/>
      <dgm:spPr/>
      <dgm:t>
        <a:bodyPr/>
        <a:lstStyle/>
        <a:p>
          <a:endParaRPr lang="el-GR"/>
        </a:p>
      </dgm:t>
    </dgm:pt>
    <dgm:pt modelId="{FF616F2E-E809-459B-918A-6B3859E9206B}">
      <dgm:prSet phldrT="[Text]"/>
      <dgm:spPr/>
      <dgm:t>
        <a:bodyPr/>
        <a:lstStyle/>
        <a:p>
          <a:r>
            <a:rPr lang="el-GR" b="1" dirty="0" smtClean="0">
              <a:latin typeface="Arial" pitchFamily="34" charset="0"/>
              <a:cs typeface="Arial" pitchFamily="34" charset="0"/>
            </a:rPr>
            <a:t>Χειρουργικη εξαίρεση και σταδιοποίηση μεσοθωρακικών ΛΝ</a:t>
          </a:r>
          <a:endParaRPr lang="el-GR" b="1" dirty="0">
            <a:latin typeface="Arial" pitchFamily="34" charset="0"/>
            <a:cs typeface="Arial" pitchFamily="34" charset="0"/>
          </a:endParaRPr>
        </a:p>
      </dgm:t>
    </dgm:pt>
    <dgm:pt modelId="{6C08BEB7-B2FF-4795-98C2-C45524A3915B}" type="parTrans" cxnId="{9CF4A8B1-9C86-4F4A-9A24-956DD0E55431}">
      <dgm:prSet/>
      <dgm:spPr/>
      <dgm:t>
        <a:bodyPr/>
        <a:lstStyle/>
        <a:p>
          <a:endParaRPr lang="el-GR"/>
        </a:p>
      </dgm:t>
    </dgm:pt>
    <dgm:pt modelId="{116D135B-1170-4828-A072-5C7048726C14}" type="sibTrans" cxnId="{9CF4A8B1-9C86-4F4A-9A24-956DD0E55431}">
      <dgm:prSet/>
      <dgm:spPr/>
      <dgm:t>
        <a:bodyPr/>
        <a:lstStyle/>
        <a:p>
          <a:endParaRPr lang="el-GR"/>
        </a:p>
      </dgm:t>
    </dgm:pt>
    <dgm:pt modelId="{71AD6160-9661-4919-A4D3-FFAA48771834}">
      <dgm:prSet phldrT="[Text]"/>
      <dgm:spPr/>
      <dgm:t>
        <a:bodyPr/>
        <a:lstStyle/>
        <a:p>
          <a:r>
            <a:rPr lang="el-GR" b="1" dirty="0" smtClean="0">
              <a:latin typeface="Arial" pitchFamily="34" charset="0"/>
              <a:cs typeface="Arial" pitchFamily="34" charset="0"/>
            </a:rPr>
            <a:t>Χειρουργική εξαίρεση και σταδιοποίηση μεσοθωρακικών ΛΝ</a:t>
          </a:r>
          <a:endParaRPr lang="el-GR" b="1" dirty="0">
            <a:latin typeface="Arial" pitchFamily="34" charset="0"/>
            <a:cs typeface="Arial" pitchFamily="34" charset="0"/>
          </a:endParaRPr>
        </a:p>
      </dgm:t>
    </dgm:pt>
    <dgm:pt modelId="{22BB9D57-0CC4-452B-87D3-7B3996BC6E3C}" type="parTrans" cxnId="{1E4D265E-EE52-41BB-A2D0-1983591E8053}">
      <dgm:prSet/>
      <dgm:spPr/>
      <dgm:t>
        <a:bodyPr/>
        <a:lstStyle/>
        <a:p>
          <a:endParaRPr lang="el-GR"/>
        </a:p>
      </dgm:t>
    </dgm:pt>
    <dgm:pt modelId="{B64E0F35-CE09-4CA4-9F60-ABBACF568202}" type="sibTrans" cxnId="{1E4D265E-EE52-41BB-A2D0-1983591E8053}">
      <dgm:prSet/>
      <dgm:spPr/>
      <dgm:t>
        <a:bodyPr/>
        <a:lstStyle/>
        <a:p>
          <a:endParaRPr lang="el-GR"/>
        </a:p>
      </dgm:t>
    </dgm:pt>
    <dgm:pt modelId="{6B32642E-6CBE-46B9-B418-C793320305B9}">
      <dgm:prSet phldrT="[Text]" custT="1"/>
      <dgm:spPr/>
      <dgm:t>
        <a:bodyPr/>
        <a:lstStyle/>
        <a:p>
          <a:r>
            <a:rPr lang="en-US" sz="2000" b="1" dirty="0" smtClean="0">
              <a:latin typeface="Arial" pitchFamily="34" charset="0"/>
              <a:cs typeface="Arial" pitchFamily="34" charset="0"/>
            </a:rPr>
            <a:t>T4  </a:t>
          </a:r>
          <a:r>
            <a:rPr lang="el-GR" sz="2000" b="1" dirty="0" smtClean="0">
              <a:latin typeface="Arial" pitchFamily="34" charset="0"/>
              <a:cs typeface="Arial" pitchFamily="34" charset="0"/>
            </a:rPr>
            <a:t>η΄ ογκώδες </a:t>
          </a:r>
          <a:r>
            <a:rPr lang="en-US" sz="2000" b="1" dirty="0" smtClean="0">
              <a:latin typeface="Arial" pitchFamily="34" charset="0"/>
              <a:cs typeface="Arial" pitchFamily="34" charset="0"/>
            </a:rPr>
            <a:t>N2 N3</a:t>
          </a:r>
          <a:endParaRPr lang="el-GR" sz="2000" b="1" dirty="0">
            <a:latin typeface="Arial" pitchFamily="34" charset="0"/>
            <a:cs typeface="Arial" pitchFamily="34" charset="0"/>
          </a:endParaRPr>
        </a:p>
      </dgm:t>
    </dgm:pt>
    <dgm:pt modelId="{8BF0B11A-EC1B-4F58-8679-BECFEB88BD88}" type="parTrans" cxnId="{52B8210D-84D1-437D-BE5F-8C2556A667CD}">
      <dgm:prSet/>
      <dgm:spPr/>
      <dgm:t>
        <a:bodyPr/>
        <a:lstStyle/>
        <a:p>
          <a:endParaRPr lang="el-GR"/>
        </a:p>
      </dgm:t>
    </dgm:pt>
    <dgm:pt modelId="{4426AA78-7456-4704-BFE1-2DD74612388B}" type="sibTrans" cxnId="{52B8210D-84D1-437D-BE5F-8C2556A667CD}">
      <dgm:prSet/>
      <dgm:spPr/>
      <dgm:t>
        <a:bodyPr/>
        <a:lstStyle/>
        <a:p>
          <a:endParaRPr lang="el-GR"/>
        </a:p>
      </dgm:t>
    </dgm:pt>
    <dgm:pt modelId="{D4EF5C18-8B59-4319-A582-A36487A3CB8D}">
      <dgm:prSet phldrT="[Text]" custT="1"/>
      <dgm:spPr/>
      <dgm:t>
        <a:bodyPr/>
        <a:lstStyle/>
        <a:p>
          <a:r>
            <a:rPr lang="el-GR" sz="1400" b="1" dirty="0" smtClean="0">
              <a:latin typeface="Arial" pitchFamily="34" charset="0"/>
              <a:cs typeface="Arial" pitchFamily="34" charset="0"/>
            </a:rPr>
            <a:t>Χημειοθεραπεία και ΑΚΘ</a:t>
          </a:r>
          <a:endParaRPr lang="el-GR" sz="1400" b="1" dirty="0">
            <a:latin typeface="Arial" pitchFamily="34" charset="0"/>
            <a:cs typeface="Arial" pitchFamily="34" charset="0"/>
          </a:endParaRPr>
        </a:p>
      </dgm:t>
    </dgm:pt>
    <dgm:pt modelId="{32E4C9A2-C440-4C2F-8B4F-84FFC0B46DEC}" type="parTrans" cxnId="{7E2D9DE6-38FA-4486-B553-1FBF1BEEBEA2}">
      <dgm:prSet/>
      <dgm:spPr/>
      <dgm:t>
        <a:bodyPr/>
        <a:lstStyle/>
        <a:p>
          <a:endParaRPr lang="el-GR"/>
        </a:p>
      </dgm:t>
    </dgm:pt>
    <dgm:pt modelId="{D0FD58AA-9FC2-466C-92CD-EB36D617F809}" type="sibTrans" cxnId="{7E2D9DE6-38FA-4486-B553-1FBF1BEEBEA2}">
      <dgm:prSet/>
      <dgm:spPr/>
      <dgm:t>
        <a:bodyPr/>
        <a:lstStyle/>
        <a:p>
          <a:endParaRPr lang="el-GR"/>
        </a:p>
      </dgm:t>
    </dgm:pt>
    <dgm:pt modelId="{25627497-889E-4E9E-AF97-9978B5833C0D}" type="pres">
      <dgm:prSet presAssocID="{4D3CA4E1-76B4-4CEC-BB3A-5C91AA055F83}" presName="hierChild1" presStyleCnt="0">
        <dgm:presLayoutVars>
          <dgm:chPref val="1"/>
          <dgm:dir/>
          <dgm:animOne val="branch"/>
          <dgm:animLvl val="lvl"/>
          <dgm:resizeHandles/>
        </dgm:presLayoutVars>
      </dgm:prSet>
      <dgm:spPr/>
      <dgm:t>
        <a:bodyPr/>
        <a:lstStyle/>
        <a:p>
          <a:endParaRPr lang="el-GR"/>
        </a:p>
      </dgm:t>
    </dgm:pt>
    <dgm:pt modelId="{437849AB-EF4A-4FB0-819F-1A5C68D2E4F9}" type="pres">
      <dgm:prSet presAssocID="{47A83AB8-D295-430C-AE28-AC74F956DE51}" presName="hierRoot1" presStyleCnt="0"/>
      <dgm:spPr/>
    </dgm:pt>
    <dgm:pt modelId="{D90E944F-FFAA-4DEA-A5D7-8B0B8FA85690}" type="pres">
      <dgm:prSet presAssocID="{47A83AB8-D295-430C-AE28-AC74F956DE51}" presName="composite" presStyleCnt="0"/>
      <dgm:spPr/>
    </dgm:pt>
    <dgm:pt modelId="{E935BE71-596A-411F-BE9C-55EB82BC1679}" type="pres">
      <dgm:prSet presAssocID="{47A83AB8-D295-430C-AE28-AC74F956DE51}" presName="background" presStyleLbl="node0" presStyleIdx="0" presStyleCnt="1"/>
      <dgm:spPr>
        <a:solidFill>
          <a:srgbClr val="FF0000"/>
        </a:solidFill>
      </dgm:spPr>
    </dgm:pt>
    <dgm:pt modelId="{12162107-41D2-4D7C-AB5D-734688CB7CF1}" type="pres">
      <dgm:prSet presAssocID="{47A83AB8-D295-430C-AE28-AC74F956DE51}" presName="text" presStyleLbl="fgAcc0" presStyleIdx="0" presStyleCnt="1" custLinFactNeighborX="-32772" custLinFactNeighborY="2464">
        <dgm:presLayoutVars>
          <dgm:chPref val="3"/>
        </dgm:presLayoutVars>
      </dgm:prSet>
      <dgm:spPr/>
      <dgm:t>
        <a:bodyPr/>
        <a:lstStyle/>
        <a:p>
          <a:endParaRPr lang="el-GR"/>
        </a:p>
      </dgm:t>
    </dgm:pt>
    <dgm:pt modelId="{610E5ABA-C00A-4B26-B25E-FCBAA069DA0E}" type="pres">
      <dgm:prSet presAssocID="{47A83AB8-D295-430C-AE28-AC74F956DE51}" presName="hierChild2" presStyleCnt="0"/>
      <dgm:spPr/>
    </dgm:pt>
    <dgm:pt modelId="{5FA14C25-9F97-4389-82C6-0DDD6B753B70}" type="pres">
      <dgm:prSet presAssocID="{CE833945-B530-4472-93F9-CE65CD462A94}" presName="Name10" presStyleLbl="parChTrans1D2" presStyleIdx="0" presStyleCnt="2"/>
      <dgm:spPr/>
      <dgm:t>
        <a:bodyPr/>
        <a:lstStyle/>
        <a:p>
          <a:endParaRPr lang="el-GR"/>
        </a:p>
      </dgm:t>
    </dgm:pt>
    <dgm:pt modelId="{29ECC205-D9FA-4823-9EA1-10655C757C9C}" type="pres">
      <dgm:prSet presAssocID="{5F567B8E-0BC1-4CBA-B4CB-57C143BDC71B}" presName="hierRoot2" presStyleCnt="0"/>
      <dgm:spPr/>
    </dgm:pt>
    <dgm:pt modelId="{2DD5745C-729B-4011-AFBA-F0FCDF1B2DC8}" type="pres">
      <dgm:prSet presAssocID="{5F567B8E-0BC1-4CBA-B4CB-57C143BDC71B}" presName="composite2" presStyleCnt="0"/>
      <dgm:spPr/>
    </dgm:pt>
    <dgm:pt modelId="{B3E88261-C4A7-4E6A-877C-8A02CDD965CD}" type="pres">
      <dgm:prSet presAssocID="{5F567B8E-0BC1-4CBA-B4CB-57C143BDC71B}" presName="background2" presStyleLbl="node2" presStyleIdx="0" presStyleCnt="2"/>
      <dgm:spPr>
        <a:solidFill>
          <a:srgbClr val="FF0000"/>
        </a:solidFill>
      </dgm:spPr>
      <dgm:t>
        <a:bodyPr/>
        <a:lstStyle/>
        <a:p>
          <a:endParaRPr lang="el-GR"/>
        </a:p>
      </dgm:t>
    </dgm:pt>
    <dgm:pt modelId="{0DC3103A-510C-4EB1-844E-3658F5504A31}" type="pres">
      <dgm:prSet presAssocID="{5F567B8E-0BC1-4CBA-B4CB-57C143BDC71B}" presName="text2" presStyleLbl="fgAcc2" presStyleIdx="0" presStyleCnt="2" custLinFactNeighborX="-97240" custLinFactNeighborY="-26021">
        <dgm:presLayoutVars>
          <dgm:chPref val="3"/>
        </dgm:presLayoutVars>
      </dgm:prSet>
      <dgm:spPr/>
      <dgm:t>
        <a:bodyPr/>
        <a:lstStyle/>
        <a:p>
          <a:endParaRPr lang="el-GR"/>
        </a:p>
      </dgm:t>
    </dgm:pt>
    <dgm:pt modelId="{2F0DCBBC-DBCC-4F93-9F27-467969953D49}" type="pres">
      <dgm:prSet presAssocID="{5F567B8E-0BC1-4CBA-B4CB-57C143BDC71B}" presName="hierChild3" presStyleCnt="0"/>
      <dgm:spPr/>
    </dgm:pt>
    <dgm:pt modelId="{6A30BA13-FFEF-4B5D-8D0B-FF2BA3A95428}" type="pres">
      <dgm:prSet presAssocID="{6C08BEB7-B2FF-4795-98C2-C45524A3915B}" presName="Name17" presStyleLbl="parChTrans1D3" presStyleIdx="0" presStyleCnt="3"/>
      <dgm:spPr/>
      <dgm:t>
        <a:bodyPr/>
        <a:lstStyle/>
        <a:p>
          <a:endParaRPr lang="el-GR"/>
        </a:p>
      </dgm:t>
    </dgm:pt>
    <dgm:pt modelId="{5414A816-367E-4823-B16E-5D7A0404C19E}" type="pres">
      <dgm:prSet presAssocID="{FF616F2E-E809-459B-918A-6B3859E9206B}" presName="hierRoot3" presStyleCnt="0"/>
      <dgm:spPr/>
    </dgm:pt>
    <dgm:pt modelId="{750D0F06-B5C5-4541-A767-3D246BF33732}" type="pres">
      <dgm:prSet presAssocID="{FF616F2E-E809-459B-918A-6B3859E9206B}" presName="composite3" presStyleCnt="0"/>
      <dgm:spPr/>
    </dgm:pt>
    <dgm:pt modelId="{F5BEB39D-BA21-411C-AE09-1DA23231C90E}" type="pres">
      <dgm:prSet presAssocID="{FF616F2E-E809-459B-918A-6B3859E9206B}" presName="background3" presStyleLbl="node3" presStyleIdx="0" presStyleCnt="3"/>
      <dgm:spPr/>
    </dgm:pt>
    <dgm:pt modelId="{64776C2B-80DB-4F5D-A32B-84F61E67D255}" type="pres">
      <dgm:prSet presAssocID="{FF616F2E-E809-459B-918A-6B3859E9206B}" presName="text3" presStyleLbl="fgAcc3" presStyleIdx="0" presStyleCnt="3" custLinFactNeighborX="-28950" custLinFactNeighborY="34638">
        <dgm:presLayoutVars>
          <dgm:chPref val="3"/>
        </dgm:presLayoutVars>
      </dgm:prSet>
      <dgm:spPr/>
      <dgm:t>
        <a:bodyPr/>
        <a:lstStyle/>
        <a:p>
          <a:endParaRPr lang="el-GR"/>
        </a:p>
      </dgm:t>
    </dgm:pt>
    <dgm:pt modelId="{84C915B2-B371-4DD6-9BBF-052D22EFFD60}" type="pres">
      <dgm:prSet presAssocID="{FF616F2E-E809-459B-918A-6B3859E9206B}" presName="hierChild4" presStyleCnt="0"/>
      <dgm:spPr/>
    </dgm:pt>
    <dgm:pt modelId="{EF105B54-1CDC-481A-A42A-2780EAB05FD3}" type="pres">
      <dgm:prSet presAssocID="{22BB9D57-0CC4-452B-87D3-7B3996BC6E3C}" presName="Name17" presStyleLbl="parChTrans1D3" presStyleIdx="1" presStyleCnt="3"/>
      <dgm:spPr/>
      <dgm:t>
        <a:bodyPr/>
        <a:lstStyle/>
        <a:p>
          <a:endParaRPr lang="el-GR"/>
        </a:p>
      </dgm:t>
    </dgm:pt>
    <dgm:pt modelId="{9DDAEF3A-23BC-44FD-9357-57F102AE0361}" type="pres">
      <dgm:prSet presAssocID="{71AD6160-9661-4919-A4D3-FFAA48771834}" presName="hierRoot3" presStyleCnt="0"/>
      <dgm:spPr/>
    </dgm:pt>
    <dgm:pt modelId="{E8C19291-F38F-4048-BD97-E4719DE2B822}" type="pres">
      <dgm:prSet presAssocID="{71AD6160-9661-4919-A4D3-FFAA48771834}" presName="composite3" presStyleCnt="0"/>
      <dgm:spPr/>
    </dgm:pt>
    <dgm:pt modelId="{49C24AD8-7DA4-41C8-A5FB-B8677C144F96}" type="pres">
      <dgm:prSet presAssocID="{71AD6160-9661-4919-A4D3-FFAA48771834}" presName="background3" presStyleLbl="node3" presStyleIdx="1" presStyleCnt="3"/>
      <dgm:spPr>
        <a:noFill/>
      </dgm:spPr>
      <dgm:t>
        <a:bodyPr/>
        <a:lstStyle/>
        <a:p>
          <a:endParaRPr lang="el-GR"/>
        </a:p>
      </dgm:t>
    </dgm:pt>
    <dgm:pt modelId="{B099C6D5-B1E0-4FEC-BB3E-DBBD9172C8D7}" type="pres">
      <dgm:prSet presAssocID="{71AD6160-9661-4919-A4D3-FFAA48771834}" presName="text3" presStyleLbl="fgAcc3" presStyleIdx="1" presStyleCnt="3" custLinFactNeighborX="-36193" custLinFactNeighborY="-2908">
        <dgm:presLayoutVars>
          <dgm:chPref val="3"/>
        </dgm:presLayoutVars>
      </dgm:prSet>
      <dgm:spPr/>
      <dgm:t>
        <a:bodyPr/>
        <a:lstStyle/>
        <a:p>
          <a:endParaRPr lang="el-GR"/>
        </a:p>
      </dgm:t>
    </dgm:pt>
    <dgm:pt modelId="{12F912A9-34A7-4F97-A858-7522DB40D4CB}" type="pres">
      <dgm:prSet presAssocID="{71AD6160-9661-4919-A4D3-FFAA48771834}" presName="hierChild4" presStyleCnt="0"/>
      <dgm:spPr/>
    </dgm:pt>
    <dgm:pt modelId="{E2EE158B-DAE8-4CCC-9740-644E79475A79}" type="pres">
      <dgm:prSet presAssocID="{8BF0B11A-EC1B-4F58-8679-BECFEB88BD88}" presName="Name10" presStyleLbl="parChTrans1D2" presStyleIdx="1" presStyleCnt="2"/>
      <dgm:spPr/>
      <dgm:t>
        <a:bodyPr/>
        <a:lstStyle/>
        <a:p>
          <a:endParaRPr lang="el-GR"/>
        </a:p>
      </dgm:t>
    </dgm:pt>
    <dgm:pt modelId="{4AE2288B-4099-444B-8388-40CCD0F81CB8}" type="pres">
      <dgm:prSet presAssocID="{6B32642E-6CBE-46B9-B418-C793320305B9}" presName="hierRoot2" presStyleCnt="0"/>
      <dgm:spPr/>
    </dgm:pt>
    <dgm:pt modelId="{4E3935B6-6711-41C0-9A66-2B2A9A2730F6}" type="pres">
      <dgm:prSet presAssocID="{6B32642E-6CBE-46B9-B418-C793320305B9}" presName="composite2" presStyleCnt="0"/>
      <dgm:spPr/>
    </dgm:pt>
    <dgm:pt modelId="{2A552BA6-8BA5-45C6-B179-80CA4FB69826}" type="pres">
      <dgm:prSet presAssocID="{6B32642E-6CBE-46B9-B418-C793320305B9}" presName="background2" presStyleLbl="node2" presStyleIdx="1" presStyleCnt="2"/>
      <dgm:spPr>
        <a:solidFill>
          <a:srgbClr val="FF0000"/>
        </a:solidFill>
      </dgm:spPr>
    </dgm:pt>
    <dgm:pt modelId="{9C57D60F-4940-42BB-B10A-A07E5E0369FF}" type="pres">
      <dgm:prSet presAssocID="{6B32642E-6CBE-46B9-B418-C793320305B9}" presName="text2" presStyleLbl="fgAcc2" presStyleIdx="1" presStyleCnt="2" custScaleX="100000" custLinFactNeighborX="64793" custLinFactNeighborY="-29641">
        <dgm:presLayoutVars>
          <dgm:chPref val="3"/>
        </dgm:presLayoutVars>
      </dgm:prSet>
      <dgm:spPr/>
      <dgm:t>
        <a:bodyPr/>
        <a:lstStyle/>
        <a:p>
          <a:endParaRPr lang="el-GR"/>
        </a:p>
      </dgm:t>
    </dgm:pt>
    <dgm:pt modelId="{C9D87D19-E2DD-4955-901C-2EFD917B3A49}" type="pres">
      <dgm:prSet presAssocID="{6B32642E-6CBE-46B9-B418-C793320305B9}" presName="hierChild3" presStyleCnt="0"/>
      <dgm:spPr/>
    </dgm:pt>
    <dgm:pt modelId="{35DECE41-E570-42DB-9974-5E75B086DD70}" type="pres">
      <dgm:prSet presAssocID="{32E4C9A2-C440-4C2F-8B4F-84FFC0B46DEC}" presName="Name17" presStyleLbl="parChTrans1D3" presStyleIdx="2" presStyleCnt="3"/>
      <dgm:spPr/>
      <dgm:t>
        <a:bodyPr/>
        <a:lstStyle/>
        <a:p>
          <a:endParaRPr lang="el-GR"/>
        </a:p>
      </dgm:t>
    </dgm:pt>
    <dgm:pt modelId="{14667E33-1C82-4D36-BDA8-11344DF04F2D}" type="pres">
      <dgm:prSet presAssocID="{D4EF5C18-8B59-4319-A582-A36487A3CB8D}" presName="hierRoot3" presStyleCnt="0"/>
      <dgm:spPr/>
    </dgm:pt>
    <dgm:pt modelId="{321EFB9B-BA12-445B-9014-7697E6569532}" type="pres">
      <dgm:prSet presAssocID="{D4EF5C18-8B59-4319-A582-A36487A3CB8D}" presName="composite3" presStyleCnt="0"/>
      <dgm:spPr/>
    </dgm:pt>
    <dgm:pt modelId="{01D018CF-755F-4875-95DE-843D6B64FF83}" type="pres">
      <dgm:prSet presAssocID="{D4EF5C18-8B59-4319-A582-A36487A3CB8D}" presName="background3" presStyleLbl="node3" presStyleIdx="2" presStyleCnt="3"/>
      <dgm:spPr/>
    </dgm:pt>
    <dgm:pt modelId="{C896A7A2-8818-45E0-80D4-CD489A8B7199}" type="pres">
      <dgm:prSet presAssocID="{D4EF5C18-8B59-4319-A582-A36487A3CB8D}" presName="text3" presStyleLbl="fgAcc3" presStyleIdx="2" presStyleCnt="3" custLinFactNeighborX="65982" custLinFactNeighborY="-5781">
        <dgm:presLayoutVars>
          <dgm:chPref val="3"/>
        </dgm:presLayoutVars>
      </dgm:prSet>
      <dgm:spPr/>
      <dgm:t>
        <a:bodyPr/>
        <a:lstStyle/>
        <a:p>
          <a:endParaRPr lang="el-GR"/>
        </a:p>
      </dgm:t>
    </dgm:pt>
    <dgm:pt modelId="{57CA2B06-A384-4EB7-9804-123A850BA300}" type="pres">
      <dgm:prSet presAssocID="{D4EF5C18-8B59-4319-A582-A36487A3CB8D}" presName="hierChild4" presStyleCnt="0"/>
      <dgm:spPr/>
    </dgm:pt>
  </dgm:ptLst>
  <dgm:cxnLst>
    <dgm:cxn modelId="{121F9775-CC8A-46CC-B67E-4B253D0661B5}" type="presOf" srcId="{32E4C9A2-C440-4C2F-8B4F-84FFC0B46DEC}" destId="{35DECE41-E570-42DB-9974-5E75B086DD70}" srcOrd="0" destOrd="0" presId="urn:microsoft.com/office/officeart/2005/8/layout/hierarchy1"/>
    <dgm:cxn modelId="{A151CAE7-71D0-4443-9208-12640FBB54F7}" srcId="{47A83AB8-D295-430C-AE28-AC74F956DE51}" destId="{5F567B8E-0BC1-4CBA-B4CB-57C143BDC71B}" srcOrd="0" destOrd="0" parTransId="{CE833945-B530-4472-93F9-CE65CD462A94}" sibTransId="{54F49DE3-92C5-4B13-8CA0-5D905FE26159}"/>
    <dgm:cxn modelId="{8D5AB621-7435-4450-9386-C6C96EDCE95C}" type="presOf" srcId="{5F567B8E-0BC1-4CBA-B4CB-57C143BDC71B}" destId="{0DC3103A-510C-4EB1-844E-3658F5504A31}" srcOrd="0" destOrd="0" presId="urn:microsoft.com/office/officeart/2005/8/layout/hierarchy1"/>
    <dgm:cxn modelId="{33BE0503-FA63-489D-8F9F-9C1D1B5B584B}" type="presOf" srcId="{71AD6160-9661-4919-A4D3-FFAA48771834}" destId="{B099C6D5-B1E0-4FEC-BB3E-DBBD9172C8D7}" srcOrd="0" destOrd="0" presId="urn:microsoft.com/office/officeart/2005/8/layout/hierarchy1"/>
    <dgm:cxn modelId="{1E4D265E-EE52-41BB-A2D0-1983591E8053}" srcId="{5F567B8E-0BC1-4CBA-B4CB-57C143BDC71B}" destId="{71AD6160-9661-4919-A4D3-FFAA48771834}" srcOrd="1" destOrd="0" parTransId="{22BB9D57-0CC4-452B-87D3-7B3996BC6E3C}" sibTransId="{B64E0F35-CE09-4CA4-9F60-ABBACF568202}"/>
    <dgm:cxn modelId="{E5976259-5B91-420C-94DB-99BA23786B3E}" type="presOf" srcId="{22BB9D57-0CC4-452B-87D3-7B3996BC6E3C}" destId="{EF105B54-1CDC-481A-A42A-2780EAB05FD3}" srcOrd="0" destOrd="0" presId="urn:microsoft.com/office/officeart/2005/8/layout/hierarchy1"/>
    <dgm:cxn modelId="{3C495AC9-8F26-46BA-8BEB-19E6E9AB010F}" type="presOf" srcId="{8BF0B11A-EC1B-4F58-8679-BECFEB88BD88}" destId="{E2EE158B-DAE8-4CCC-9740-644E79475A79}" srcOrd="0" destOrd="0" presId="urn:microsoft.com/office/officeart/2005/8/layout/hierarchy1"/>
    <dgm:cxn modelId="{23E0682F-3D62-4FEB-8143-4B0CFBC2A435}" type="presOf" srcId="{47A83AB8-D295-430C-AE28-AC74F956DE51}" destId="{12162107-41D2-4D7C-AB5D-734688CB7CF1}" srcOrd="0" destOrd="0" presId="urn:microsoft.com/office/officeart/2005/8/layout/hierarchy1"/>
    <dgm:cxn modelId="{276D5E58-77F0-4392-A3BA-04AEBBEB1E73}" type="presOf" srcId="{CE833945-B530-4472-93F9-CE65CD462A94}" destId="{5FA14C25-9F97-4389-82C6-0DDD6B753B70}" srcOrd="0" destOrd="0" presId="urn:microsoft.com/office/officeart/2005/8/layout/hierarchy1"/>
    <dgm:cxn modelId="{52B8210D-84D1-437D-BE5F-8C2556A667CD}" srcId="{47A83AB8-D295-430C-AE28-AC74F956DE51}" destId="{6B32642E-6CBE-46B9-B418-C793320305B9}" srcOrd="1" destOrd="0" parTransId="{8BF0B11A-EC1B-4F58-8679-BECFEB88BD88}" sibTransId="{4426AA78-7456-4704-BFE1-2DD74612388B}"/>
    <dgm:cxn modelId="{F08E1289-AE20-4560-9117-931261A4402A}" type="presOf" srcId="{FF616F2E-E809-459B-918A-6B3859E9206B}" destId="{64776C2B-80DB-4F5D-A32B-84F61E67D255}" srcOrd="0" destOrd="0" presId="urn:microsoft.com/office/officeart/2005/8/layout/hierarchy1"/>
    <dgm:cxn modelId="{AEA9394D-658E-4D70-A0DA-249E11C78E45}" type="presOf" srcId="{6B32642E-6CBE-46B9-B418-C793320305B9}" destId="{9C57D60F-4940-42BB-B10A-A07E5E0369FF}" srcOrd="0" destOrd="0" presId="urn:microsoft.com/office/officeart/2005/8/layout/hierarchy1"/>
    <dgm:cxn modelId="{2308E0DF-77A6-457A-8E34-B6E55896B396}" type="presOf" srcId="{4D3CA4E1-76B4-4CEC-BB3A-5C91AA055F83}" destId="{25627497-889E-4E9E-AF97-9978B5833C0D}" srcOrd="0" destOrd="0" presId="urn:microsoft.com/office/officeart/2005/8/layout/hierarchy1"/>
    <dgm:cxn modelId="{9CF4A8B1-9C86-4F4A-9A24-956DD0E55431}" srcId="{5F567B8E-0BC1-4CBA-B4CB-57C143BDC71B}" destId="{FF616F2E-E809-459B-918A-6B3859E9206B}" srcOrd="0" destOrd="0" parTransId="{6C08BEB7-B2FF-4795-98C2-C45524A3915B}" sibTransId="{116D135B-1170-4828-A072-5C7048726C14}"/>
    <dgm:cxn modelId="{25868FE6-8804-450E-8607-C2FF83D69C1E}" type="presOf" srcId="{D4EF5C18-8B59-4319-A582-A36487A3CB8D}" destId="{C896A7A2-8818-45E0-80D4-CD489A8B7199}" srcOrd="0" destOrd="0" presId="urn:microsoft.com/office/officeart/2005/8/layout/hierarchy1"/>
    <dgm:cxn modelId="{B7409A08-E276-421D-A657-45EA5500361A}" srcId="{4D3CA4E1-76B4-4CEC-BB3A-5C91AA055F83}" destId="{47A83AB8-D295-430C-AE28-AC74F956DE51}" srcOrd="0" destOrd="0" parTransId="{0799DD93-9430-42FA-9520-6190B3A36619}" sibTransId="{479E9F51-8CE6-4DA6-B15E-D641F1E498BB}"/>
    <dgm:cxn modelId="{9835C94B-F437-4D5A-ABC7-1BC3F9309D87}" type="presOf" srcId="{6C08BEB7-B2FF-4795-98C2-C45524A3915B}" destId="{6A30BA13-FFEF-4B5D-8D0B-FF2BA3A95428}" srcOrd="0" destOrd="0" presId="urn:microsoft.com/office/officeart/2005/8/layout/hierarchy1"/>
    <dgm:cxn modelId="{7E2D9DE6-38FA-4486-B553-1FBF1BEEBEA2}" srcId="{6B32642E-6CBE-46B9-B418-C793320305B9}" destId="{D4EF5C18-8B59-4319-A582-A36487A3CB8D}" srcOrd="0" destOrd="0" parTransId="{32E4C9A2-C440-4C2F-8B4F-84FFC0B46DEC}" sibTransId="{D0FD58AA-9FC2-466C-92CD-EB36D617F809}"/>
    <dgm:cxn modelId="{5445003C-85C4-4DFD-A061-B93471FDB37D}" type="presParOf" srcId="{25627497-889E-4E9E-AF97-9978B5833C0D}" destId="{437849AB-EF4A-4FB0-819F-1A5C68D2E4F9}" srcOrd="0" destOrd="0" presId="urn:microsoft.com/office/officeart/2005/8/layout/hierarchy1"/>
    <dgm:cxn modelId="{8443FCFC-C527-48C4-9F39-E73CDE6AC0DC}" type="presParOf" srcId="{437849AB-EF4A-4FB0-819F-1A5C68D2E4F9}" destId="{D90E944F-FFAA-4DEA-A5D7-8B0B8FA85690}" srcOrd="0" destOrd="0" presId="urn:microsoft.com/office/officeart/2005/8/layout/hierarchy1"/>
    <dgm:cxn modelId="{E73DEE78-C086-4617-AE39-B0E2CDDE6567}" type="presParOf" srcId="{D90E944F-FFAA-4DEA-A5D7-8B0B8FA85690}" destId="{E935BE71-596A-411F-BE9C-55EB82BC1679}" srcOrd="0" destOrd="0" presId="urn:microsoft.com/office/officeart/2005/8/layout/hierarchy1"/>
    <dgm:cxn modelId="{35CA3CEE-5802-48E2-A405-B95DC86B7F2A}" type="presParOf" srcId="{D90E944F-FFAA-4DEA-A5D7-8B0B8FA85690}" destId="{12162107-41D2-4D7C-AB5D-734688CB7CF1}" srcOrd="1" destOrd="0" presId="urn:microsoft.com/office/officeart/2005/8/layout/hierarchy1"/>
    <dgm:cxn modelId="{2A41DC0D-BAB4-4361-BDF2-647BC9762780}" type="presParOf" srcId="{437849AB-EF4A-4FB0-819F-1A5C68D2E4F9}" destId="{610E5ABA-C00A-4B26-B25E-FCBAA069DA0E}" srcOrd="1" destOrd="0" presId="urn:microsoft.com/office/officeart/2005/8/layout/hierarchy1"/>
    <dgm:cxn modelId="{22FBB37E-8C49-40D2-B799-08C3038BDF94}" type="presParOf" srcId="{610E5ABA-C00A-4B26-B25E-FCBAA069DA0E}" destId="{5FA14C25-9F97-4389-82C6-0DDD6B753B70}" srcOrd="0" destOrd="0" presId="urn:microsoft.com/office/officeart/2005/8/layout/hierarchy1"/>
    <dgm:cxn modelId="{3C768843-D97B-4093-A02B-4ED15FD899B3}" type="presParOf" srcId="{610E5ABA-C00A-4B26-B25E-FCBAA069DA0E}" destId="{29ECC205-D9FA-4823-9EA1-10655C757C9C}" srcOrd="1" destOrd="0" presId="urn:microsoft.com/office/officeart/2005/8/layout/hierarchy1"/>
    <dgm:cxn modelId="{E31C9F52-294F-46BA-A3ED-D90388A07894}" type="presParOf" srcId="{29ECC205-D9FA-4823-9EA1-10655C757C9C}" destId="{2DD5745C-729B-4011-AFBA-F0FCDF1B2DC8}" srcOrd="0" destOrd="0" presId="urn:microsoft.com/office/officeart/2005/8/layout/hierarchy1"/>
    <dgm:cxn modelId="{E447D4B8-6168-431B-A8A2-8EAF3FF89634}" type="presParOf" srcId="{2DD5745C-729B-4011-AFBA-F0FCDF1B2DC8}" destId="{B3E88261-C4A7-4E6A-877C-8A02CDD965CD}" srcOrd="0" destOrd="0" presId="urn:microsoft.com/office/officeart/2005/8/layout/hierarchy1"/>
    <dgm:cxn modelId="{4A0C17C8-A880-4BA3-B75C-2BEF8704714F}" type="presParOf" srcId="{2DD5745C-729B-4011-AFBA-F0FCDF1B2DC8}" destId="{0DC3103A-510C-4EB1-844E-3658F5504A31}" srcOrd="1" destOrd="0" presId="urn:microsoft.com/office/officeart/2005/8/layout/hierarchy1"/>
    <dgm:cxn modelId="{4C966A79-4AAE-4A27-895E-0CE0F52F0911}" type="presParOf" srcId="{29ECC205-D9FA-4823-9EA1-10655C757C9C}" destId="{2F0DCBBC-DBCC-4F93-9F27-467969953D49}" srcOrd="1" destOrd="0" presId="urn:microsoft.com/office/officeart/2005/8/layout/hierarchy1"/>
    <dgm:cxn modelId="{55A3B1FC-D374-4535-B15B-0B76C3D28A29}" type="presParOf" srcId="{2F0DCBBC-DBCC-4F93-9F27-467969953D49}" destId="{6A30BA13-FFEF-4B5D-8D0B-FF2BA3A95428}" srcOrd="0" destOrd="0" presId="urn:microsoft.com/office/officeart/2005/8/layout/hierarchy1"/>
    <dgm:cxn modelId="{BBFE782E-4770-43EE-9380-525129FC33BD}" type="presParOf" srcId="{2F0DCBBC-DBCC-4F93-9F27-467969953D49}" destId="{5414A816-367E-4823-B16E-5D7A0404C19E}" srcOrd="1" destOrd="0" presId="urn:microsoft.com/office/officeart/2005/8/layout/hierarchy1"/>
    <dgm:cxn modelId="{53266786-96B9-43B8-8652-AC49F0DCDE6A}" type="presParOf" srcId="{5414A816-367E-4823-B16E-5D7A0404C19E}" destId="{750D0F06-B5C5-4541-A767-3D246BF33732}" srcOrd="0" destOrd="0" presId="urn:microsoft.com/office/officeart/2005/8/layout/hierarchy1"/>
    <dgm:cxn modelId="{FB9D4E90-7B50-40B8-A3B0-A193B1A34FC2}" type="presParOf" srcId="{750D0F06-B5C5-4541-A767-3D246BF33732}" destId="{F5BEB39D-BA21-411C-AE09-1DA23231C90E}" srcOrd="0" destOrd="0" presId="urn:microsoft.com/office/officeart/2005/8/layout/hierarchy1"/>
    <dgm:cxn modelId="{D1CF8738-5966-42C1-9AA5-EFB19F1C35FA}" type="presParOf" srcId="{750D0F06-B5C5-4541-A767-3D246BF33732}" destId="{64776C2B-80DB-4F5D-A32B-84F61E67D255}" srcOrd="1" destOrd="0" presId="urn:microsoft.com/office/officeart/2005/8/layout/hierarchy1"/>
    <dgm:cxn modelId="{FEE41610-8BBB-4414-8C35-9A3832CB7C35}" type="presParOf" srcId="{5414A816-367E-4823-B16E-5D7A0404C19E}" destId="{84C915B2-B371-4DD6-9BBF-052D22EFFD60}" srcOrd="1" destOrd="0" presId="urn:microsoft.com/office/officeart/2005/8/layout/hierarchy1"/>
    <dgm:cxn modelId="{C52E429F-5B5C-4778-8351-0CCD20CBABE9}" type="presParOf" srcId="{2F0DCBBC-DBCC-4F93-9F27-467969953D49}" destId="{EF105B54-1CDC-481A-A42A-2780EAB05FD3}" srcOrd="2" destOrd="0" presId="urn:microsoft.com/office/officeart/2005/8/layout/hierarchy1"/>
    <dgm:cxn modelId="{377A8B37-C89F-43E5-BD5A-F3FD34B663AB}" type="presParOf" srcId="{2F0DCBBC-DBCC-4F93-9F27-467969953D49}" destId="{9DDAEF3A-23BC-44FD-9357-57F102AE0361}" srcOrd="3" destOrd="0" presId="urn:microsoft.com/office/officeart/2005/8/layout/hierarchy1"/>
    <dgm:cxn modelId="{4140B4E0-E57E-4081-BB9C-9566D47D86A4}" type="presParOf" srcId="{9DDAEF3A-23BC-44FD-9357-57F102AE0361}" destId="{E8C19291-F38F-4048-BD97-E4719DE2B822}" srcOrd="0" destOrd="0" presId="urn:microsoft.com/office/officeart/2005/8/layout/hierarchy1"/>
    <dgm:cxn modelId="{796E83CA-F6B7-4CEA-95E2-78D65193E27E}" type="presParOf" srcId="{E8C19291-F38F-4048-BD97-E4719DE2B822}" destId="{49C24AD8-7DA4-41C8-A5FB-B8677C144F96}" srcOrd="0" destOrd="0" presId="urn:microsoft.com/office/officeart/2005/8/layout/hierarchy1"/>
    <dgm:cxn modelId="{025E24EC-86E5-47A1-B578-2C491F0D1506}" type="presParOf" srcId="{E8C19291-F38F-4048-BD97-E4719DE2B822}" destId="{B099C6D5-B1E0-4FEC-BB3E-DBBD9172C8D7}" srcOrd="1" destOrd="0" presId="urn:microsoft.com/office/officeart/2005/8/layout/hierarchy1"/>
    <dgm:cxn modelId="{F87B8E6C-A38D-49F5-BE7E-D57CE331FC45}" type="presParOf" srcId="{9DDAEF3A-23BC-44FD-9357-57F102AE0361}" destId="{12F912A9-34A7-4F97-A858-7522DB40D4CB}" srcOrd="1" destOrd="0" presId="urn:microsoft.com/office/officeart/2005/8/layout/hierarchy1"/>
    <dgm:cxn modelId="{A969BCC6-4390-4310-B443-F2515F3520F3}" type="presParOf" srcId="{610E5ABA-C00A-4B26-B25E-FCBAA069DA0E}" destId="{E2EE158B-DAE8-4CCC-9740-644E79475A79}" srcOrd="2" destOrd="0" presId="urn:microsoft.com/office/officeart/2005/8/layout/hierarchy1"/>
    <dgm:cxn modelId="{59CC9C44-8AC1-4065-8326-A3DF87921B39}" type="presParOf" srcId="{610E5ABA-C00A-4B26-B25E-FCBAA069DA0E}" destId="{4AE2288B-4099-444B-8388-40CCD0F81CB8}" srcOrd="3" destOrd="0" presId="urn:microsoft.com/office/officeart/2005/8/layout/hierarchy1"/>
    <dgm:cxn modelId="{FC84AD3D-AA87-410E-9D52-45791A694336}" type="presParOf" srcId="{4AE2288B-4099-444B-8388-40CCD0F81CB8}" destId="{4E3935B6-6711-41C0-9A66-2B2A9A2730F6}" srcOrd="0" destOrd="0" presId="urn:microsoft.com/office/officeart/2005/8/layout/hierarchy1"/>
    <dgm:cxn modelId="{D75A9608-7522-41E1-B111-40379AAD4340}" type="presParOf" srcId="{4E3935B6-6711-41C0-9A66-2B2A9A2730F6}" destId="{2A552BA6-8BA5-45C6-B179-80CA4FB69826}" srcOrd="0" destOrd="0" presId="urn:microsoft.com/office/officeart/2005/8/layout/hierarchy1"/>
    <dgm:cxn modelId="{C8D0A201-8B93-4F16-B474-979764593045}" type="presParOf" srcId="{4E3935B6-6711-41C0-9A66-2B2A9A2730F6}" destId="{9C57D60F-4940-42BB-B10A-A07E5E0369FF}" srcOrd="1" destOrd="0" presId="urn:microsoft.com/office/officeart/2005/8/layout/hierarchy1"/>
    <dgm:cxn modelId="{ECD33A07-D913-4B88-8908-8E3A52588C9F}" type="presParOf" srcId="{4AE2288B-4099-444B-8388-40CCD0F81CB8}" destId="{C9D87D19-E2DD-4955-901C-2EFD917B3A49}" srcOrd="1" destOrd="0" presId="urn:microsoft.com/office/officeart/2005/8/layout/hierarchy1"/>
    <dgm:cxn modelId="{EFA72256-DB6A-4D7D-AB77-149841033A7B}" type="presParOf" srcId="{C9D87D19-E2DD-4955-901C-2EFD917B3A49}" destId="{35DECE41-E570-42DB-9974-5E75B086DD70}" srcOrd="0" destOrd="0" presId="urn:microsoft.com/office/officeart/2005/8/layout/hierarchy1"/>
    <dgm:cxn modelId="{9AE6DB5A-4EE3-40C1-A6EB-E0E012884576}" type="presParOf" srcId="{C9D87D19-E2DD-4955-901C-2EFD917B3A49}" destId="{14667E33-1C82-4D36-BDA8-11344DF04F2D}" srcOrd="1" destOrd="0" presId="urn:microsoft.com/office/officeart/2005/8/layout/hierarchy1"/>
    <dgm:cxn modelId="{48958E0B-A211-4100-9676-1171C97E7CE2}" type="presParOf" srcId="{14667E33-1C82-4D36-BDA8-11344DF04F2D}" destId="{321EFB9B-BA12-445B-9014-7697E6569532}" srcOrd="0" destOrd="0" presId="urn:microsoft.com/office/officeart/2005/8/layout/hierarchy1"/>
    <dgm:cxn modelId="{B09217BA-839E-47E0-8394-604CBF54D98F}" type="presParOf" srcId="{321EFB9B-BA12-445B-9014-7697E6569532}" destId="{01D018CF-755F-4875-95DE-843D6B64FF83}" srcOrd="0" destOrd="0" presId="urn:microsoft.com/office/officeart/2005/8/layout/hierarchy1"/>
    <dgm:cxn modelId="{2F4B576B-50DE-4AD7-9783-FE454C3AAE16}" type="presParOf" srcId="{321EFB9B-BA12-445B-9014-7697E6569532}" destId="{C896A7A2-8818-45E0-80D4-CD489A8B7199}" srcOrd="1" destOrd="0" presId="urn:microsoft.com/office/officeart/2005/8/layout/hierarchy1"/>
    <dgm:cxn modelId="{E35B3D29-DD5A-4C7E-82FF-2DF40E52C5BE}" type="presParOf" srcId="{14667E33-1C82-4D36-BDA8-11344DF04F2D}" destId="{57CA2B06-A384-4EB7-9804-123A850BA30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B0F97-68F3-4D82-820F-011BCEF2BF9D}" type="datetimeFigureOut">
              <a:rPr lang="el-GR" smtClean="0"/>
              <a:pPr/>
              <a:t>12/5/2020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8AF8A-DC01-47D7-B2DB-BA79B1B17F11}" type="slidenum">
              <a:rPr lang="el-GR" smtClean="0"/>
              <a:pPr/>
              <a:t>‹#›</a:t>
            </a:fld>
            <a:endParaRPr lang="el-GR"/>
          </a:p>
        </p:txBody>
      </p:sp>
    </p:spTree>
    <p:extLst>
      <p:ext uri="{BB962C8B-B14F-4D97-AF65-F5344CB8AC3E}">
        <p14:creationId xmlns:p14="http://schemas.microsoft.com/office/powerpoint/2010/main" xmlns="" val="362448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reasons behind the unusually high mortality rate for patients diagnosed with lung cancer is multifactorial and certainly has something to do with tumor biology and genetics, but one very important reason remains late detection.  For lung cancer, 56% of the diagnoses aren’t made until the patient already has stage IV, or metastatic disease.  </a:t>
            </a:r>
            <a:endParaRPr lang="en-US" dirty="0"/>
          </a:p>
        </p:txBody>
      </p:sp>
      <p:sp>
        <p:nvSpPr>
          <p:cNvPr id="4" name="Slide Number Placeholder 3"/>
          <p:cNvSpPr>
            <a:spLocks noGrp="1"/>
          </p:cNvSpPr>
          <p:nvPr>
            <p:ph type="sldNum" sz="quarter" idx="10"/>
          </p:nvPr>
        </p:nvSpPr>
        <p:spPr/>
        <p:txBody>
          <a:bodyPr/>
          <a:lstStyle/>
          <a:p>
            <a:fld id="{8C9D53B1-BE31-F140-B986-3BC6693ABDDC}"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 val="340091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49DDEBB-6E6A-4EC9-B69A-33ECF033AAED}" type="slidenum">
              <a:rPr lang="en-US">
                <a:solidFill>
                  <a:prstClr val="white"/>
                </a:solidFill>
              </a:rPr>
              <a:pPr/>
              <a:t>16</a:t>
            </a:fld>
            <a:endParaRPr lang="en-US">
              <a:solidFill>
                <a:prstClr val="white"/>
              </a:solidFill>
            </a:endParaRPr>
          </a:p>
        </p:txBody>
      </p:sp>
      <p:sp>
        <p:nvSpPr>
          <p:cNvPr id="716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170" name="Text Box 2"/>
          <p:cNvSpPr txBox="1">
            <a:spLocks noGrp="1" noChangeArrowheads="1"/>
          </p:cNvSpPr>
          <p:nvPr>
            <p:ph type="body" idx="1"/>
          </p:nvPr>
        </p:nvSpPr>
        <p:spPr bwMode="auto">
          <a:xfrm>
            <a:off x="686361" y="4342535"/>
            <a:ext cx="5485279" cy="86446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7124"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marL="193749" indent="-192324">
              <a:lnSpc>
                <a:spcPct val="93000"/>
              </a:lnSpc>
              <a:spcBef>
                <a:spcPct val="0"/>
              </a:spcBef>
            </a:pPr>
            <a:r>
              <a:rPr lang="en-US" sz="800" i="1" dirty="0">
                <a:latin typeface="Arial" charset="0"/>
                <a:ea typeface="Kochi Mincho" charset="0"/>
                <a:cs typeface="Kochi Mincho" charset="0"/>
              </a:rPr>
              <a:t>A</a:t>
            </a:r>
            <a:r>
              <a:rPr lang="en-US" sz="800" dirty="0">
                <a:latin typeface="Arial" charset="0"/>
                <a:ea typeface="Kochi Mincho" charset="0"/>
                <a:cs typeface="Kochi Mincho" charset="0"/>
              </a:rPr>
              <a:t>, Survival of pathologically staged T1–T2 N0R0 tumors according to size only, at 1-cm intervals. </a:t>
            </a:r>
            <a:r>
              <a:rPr lang="en-US" sz="800" i="1" dirty="0">
                <a:latin typeface="Arial" charset="0"/>
                <a:ea typeface="Kochi Mincho" charset="0"/>
                <a:cs typeface="Kochi Mincho" charset="0"/>
              </a:rPr>
              <a:t>B</a:t>
            </a:r>
            <a:r>
              <a:rPr lang="en-US" sz="800" dirty="0">
                <a:latin typeface="Arial" charset="0"/>
                <a:ea typeface="Kochi Mincho" charset="0"/>
                <a:cs typeface="Kochi Mincho" charset="0"/>
              </a:rPr>
              <a:t>, Survival of clinically staged T1–T2 N0 tumors according to size only, at 1-cm intervals.</a:t>
            </a:r>
          </a:p>
          <a:p>
            <a:pPr marL="193749" indent="-192324">
              <a:lnSpc>
                <a:spcPct val="93000"/>
              </a:lnSpc>
              <a:spcBef>
                <a:spcPct val="0"/>
              </a:spcBef>
            </a:pPr>
            <a:endParaRPr lang="en-US" sz="1800" dirty="0">
              <a:latin typeface="Arial" charset="0"/>
              <a:ea typeface="Kochi Mincho" charset="0"/>
              <a:cs typeface="Kochi Mincho" charset="0"/>
            </a:endParaRPr>
          </a:p>
          <a:p>
            <a:pPr marL="193749" indent="-192324">
              <a:lnSpc>
                <a:spcPct val="93000"/>
              </a:lnSpc>
              <a:spcBef>
                <a:spcPct val="0"/>
              </a:spcBef>
            </a:pPr>
            <a:endParaRPr lang="en-US" sz="1800" dirty="0">
              <a:latin typeface="Arial" charset="0"/>
              <a:ea typeface="Kochi Mincho" charset="0"/>
              <a:cs typeface="Kochi Mincho" charset="0"/>
            </a:endParaRPr>
          </a:p>
          <a:p>
            <a:pPr marL="193749" indent="-192324">
              <a:lnSpc>
                <a:spcPct val="93000"/>
              </a:lnSpc>
              <a:spcBef>
                <a:spcPct val="0"/>
              </a:spcBef>
            </a:pPr>
            <a:endParaRPr lang="en-US" sz="800" dirty="0">
              <a:latin typeface="Arial" charset="0"/>
              <a:ea typeface="Kochi Mincho" charset="0"/>
              <a:cs typeface="Kochi Mincho" charset="0"/>
            </a:endParaRPr>
          </a:p>
        </p:txBody>
      </p:sp>
    </p:spTree>
    <p:extLst>
      <p:ext uri="{BB962C8B-B14F-4D97-AF65-F5344CB8AC3E}">
        <p14:creationId xmlns:p14="http://schemas.microsoft.com/office/powerpoint/2010/main" xmlns="" val="236681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872" indent="-166872">
              <a:buFont typeface="Arial" panose="020B0604020202020204" pitchFamily="34" charset="0"/>
              <a:buChar char="•"/>
            </a:pPr>
            <a:r>
              <a:rPr lang="en-US" dirty="0" smtClean="0"/>
              <a:t>Slide provides a general background on the mechanisms of action of PD-1 and PD-L1 inhibitors</a:t>
            </a:r>
          </a:p>
          <a:p>
            <a:pPr marL="611865" lvl="1" indent="-166872">
              <a:buFont typeface="Courier New" panose="02070309020205020404" pitchFamily="49" charset="0"/>
              <a:buChar char="o"/>
            </a:pPr>
            <a:r>
              <a:rPr lang="en-US" baseline="0" dirty="0" err="1" smtClean="0"/>
              <a:t>Nivolumab</a:t>
            </a:r>
            <a:r>
              <a:rPr lang="en-US" baseline="0" dirty="0" smtClean="0"/>
              <a:t> is an anti-checkpoint inhibitor</a:t>
            </a:r>
          </a:p>
          <a:p>
            <a:pPr marL="1056858" lvl="2" indent="-166872" defTabSz="444993">
              <a:buFont typeface="Wingdings" panose="05000000000000000000" pitchFamily="2" charset="2"/>
              <a:buChar char="Ø"/>
              <a:defRPr/>
            </a:pPr>
            <a:r>
              <a:rPr lang="en-US" dirty="0"/>
              <a:t>Tumors express “checkpoint” proteins on their cell surface, escaping detection from the immune system; targeted inhibition towards these receptors enhances T cell response towards the tumor – refer to the schematic on the left</a:t>
            </a:r>
          </a:p>
          <a:p>
            <a:pPr marL="1056858" lvl="2" indent="-166872" defTabSz="444993">
              <a:buFont typeface="Wingdings" panose="05000000000000000000" pitchFamily="2" charset="2"/>
              <a:buChar char="Ø"/>
              <a:defRPr/>
            </a:pPr>
            <a:r>
              <a:rPr lang="en-US" dirty="0"/>
              <a:t>As shown in the schematic to the right, </a:t>
            </a:r>
            <a:r>
              <a:rPr lang="en-US" dirty="0" err="1"/>
              <a:t>nivolumab</a:t>
            </a:r>
            <a:r>
              <a:rPr lang="en-US" dirty="0"/>
              <a:t> </a:t>
            </a:r>
            <a:r>
              <a:rPr lang="en-US" dirty="0" smtClean="0">
                <a:effectLst/>
              </a:rPr>
              <a:t>binds to the PD-1 receptor of the cytotoxic T cell, blocking its interaction with PD-L1 and PD-L2 on the cancer cell. The interaction</a:t>
            </a:r>
            <a:r>
              <a:rPr lang="en-US" baseline="0" dirty="0" smtClean="0">
                <a:effectLst/>
              </a:rPr>
              <a:t> between </a:t>
            </a:r>
            <a:r>
              <a:rPr lang="en-US" baseline="0" dirty="0" err="1" smtClean="0">
                <a:effectLst/>
              </a:rPr>
              <a:t>nivolumab</a:t>
            </a:r>
            <a:r>
              <a:rPr lang="en-US" baseline="0" dirty="0" smtClean="0">
                <a:effectLst/>
              </a:rPr>
              <a:t> and the PD-1 receptor </a:t>
            </a:r>
            <a:r>
              <a:rPr lang="en-US" dirty="0" smtClean="0">
                <a:effectLst/>
              </a:rPr>
              <a:t>releases PD-1 pathway-mediated inhibition of the immune response.</a:t>
            </a:r>
          </a:p>
          <a:p>
            <a:pPr marL="611865" lvl="1" indent="-166872" defTabSz="444993">
              <a:buFont typeface="Courier New" panose="02070309020205020404" pitchFamily="49" charset="0"/>
              <a:buChar char="o"/>
              <a:defRPr/>
            </a:pPr>
            <a:r>
              <a:rPr lang="en-US" dirty="0" err="1" smtClean="0">
                <a:effectLst/>
              </a:rPr>
              <a:t>Nivolumab</a:t>
            </a:r>
            <a:r>
              <a:rPr lang="en-US" dirty="0" smtClean="0">
                <a:effectLst/>
              </a:rPr>
              <a:t> (</a:t>
            </a:r>
            <a:r>
              <a:rPr lang="en-US" dirty="0" err="1" smtClean="0">
                <a:effectLst/>
              </a:rPr>
              <a:t>Opdivo</a:t>
            </a:r>
            <a:r>
              <a:rPr lang="en-US" dirty="0" smtClean="0">
                <a:effectLst/>
              </a:rPr>
              <a:t>) is one</a:t>
            </a:r>
            <a:r>
              <a:rPr lang="en-US" baseline="0" dirty="0" smtClean="0">
                <a:effectLst/>
              </a:rPr>
              <a:t> of many immunotherapy checkpoint inhibitors used or in development for treatment of patients with Non-Small Cell Lung Cancer, others will be discussed later during this webinar</a:t>
            </a:r>
            <a:endParaRPr lang="en-US" dirty="0"/>
          </a:p>
        </p:txBody>
      </p:sp>
      <p:sp>
        <p:nvSpPr>
          <p:cNvPr id="4" name="Slide Number Placeholder 3"/>
          <p:cNvSpPr>
            <a:spLocks noGrp="1"/>
          </p:cNvSpPr>
          <p:nvPr>
            <p:ph type="sldNum" sz="quarter" idx="10"/>
          </p:nvPr>
        </p:nvSpPr>
        <p:spPr/>
        <p:txBody>
          <a:bodyPr/>
          <a:lstStyle/>
          <a:p>
            <a:fld id="{C57433FC-6B0A-6945-9A69-B11CBF6DD319}"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xmlns="" val="726997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E592FBE-E60D-4E3D-B6CF-C8FC19C34058}" type="datetimeFigureOut">
              <a:rPr lang="el-GR" smtClean="0"/>
              <a:pPr/>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5FA09F8-0311-480F-BA61-0570ECC9D3D1}" type="slidenum">
              <a:rPr lang="el-GR" smtClean="0"/>
              <a:pPr/>
              <a:t>‹#›</a:t>
            </a:fld>
            <a:endParaRPr lang="el-GR"/>
          </a:p>
        </p:txBody>
      </p:sp>
    </p:spTree>
    <p:extLst>
      <p:ext uri="{BB962C8B-B14F-4D97-AF65-F5344CB8AC3E}">
        <p14:creationId xmlns:p14="http://schemas.microsoft.com/office/powerpoint/2010/main" xmlns="" val="32258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E592FBE-E60D-4E3D-B6CF-C8FC19C34058}" type="datetimeFigureOut">
              <a:rPr lang="el-GR" smtClean="0"/>
              <a:pPr/>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5FA09F8-0311-480F-BA61-0570ECC9D3D1}" type="slidenum">
              <a:rPr lang="el-GR" smtClean="0"/>
              <a:pPr/>
              <a:t>‹#›</a:t>
            </a:fld>
            <a:endParaRPr lang="el-GR"/>
          </a:p>
        </p:txBody>
      </p:sp>
    </p:spTree>
    <p:extLst>
      <p:ext uri="{BB962C8B-B14F-4D97-AF65-F5344CB8AC3E}">
        <p14:creationId xmlns:p14="http://schemas.microsoft.com/office/powerpoint/2010/main" xmlns="" val="105351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E592FBE-E60D-4E3D-B6CF-C8FC19C34058}" type="datetimeFigureOut">
              <a:rPr lang="el-GR" smtClean="0"/>
              <a:pPr/>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5FA09F8-0311-480F-BA61-0570ECC9D3D1}" type="slidenum">
              <a:rPr lang="el-GR" smtClean="0"/>
              <a:pPr/>
              <a:t>‹#›</a:t>
            </a:fld>
            <a:endParaRPr lang="el-GR"/>
          </a:p>
        </p:txBody>
      </p:sp>
    </p:spTree>
    <p:extLst>
      <p:ext uri="{BB962C8B-B14F-4D97-AF65-F5344CB8AC3E}">
        <p14:creationId xmlns:p14="http://schemas.microsoft.com/office/powerpoint/2010/main" xmlns="" val="301149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11" name="Rectangle 10"/>
          <p:cNvSpPr/>
          <p:nvPr userDrawn="1"/>
        </p:nvSpPr>
        <p:spPr>
          <a:xfrm>
            <a:off x="-241905" y="5866787"/>
            <a:ext cx="9815286" cy="991213"/>
          </a:xfrm>
          <a:prstGeom prst="rect">
            <a:avLst/>
          </a:prstGeom>
          <a:effectLst>
            <a:outerShdw blurRad="222250" dir="16200000" sx="96000" sy="96000" rotWithShape="0">
              <a:prstClr val="black">
                <a:alpha val="27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lgn="l">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3764140" cy="404598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park-accc.BMP"/>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086590"/>
            <a:ext cx="1361315" cy="498417"/>
          </a:xfrm>
          <a:prstGeom prst="rect">
            <a:avLst/>
          </a:prstGeom>
        </p:spPr>
      </p:pic>
      <p:pic>
        <p:nvPicPr>
          <p:cNvPr id="4" name="Picture 3" descr="website.BMP"/>
          <p:cNvPicPr>
            <a:picLocks noChangeAspect="1"/>
          </p:cNvPicPr>
          <p:nvPr userDrawn="1"/>
        </p:nvPicPr>
        <p:blipFill>
          <a:blip r:embed="rId3" cstate="print">
            <a:alphaModFix amt="61000"/>
            <a:extLst>
              <a:ext uri="{28A0092B-C50C-407E-A947-70E740481C1C}">
                <a14:useLocalDpi xmlns:a14="http://schemas.microsoft.com/office/drawing/2010/main" xmlns="" val="0"/>
              </a:ext>
            </a:extLst>
          </a:blip>
          <a:stretch>
            <a:fillRect/>
          </a:stretch>
        </p:blipFill>
        <p:spPr>
          <a:xfrm>
            <a:off x="4221340" y="6296651"/>
            <a:ext cx="894016" cy="151775"/>
          </a:xfrm>
          <a:prstGeom prst="rect">
            <a:avLst/>
          </a:prstGeom>
        </p:spPr>
      </p:pic>
      <p:sp>
        <p:nvSpPr>
          <p:cNvPr id="7" name="Slide Number Placeholder 5"/>
          <p:cNvSpPr>
            <a:spLocks noGrp="1"/>
          </p:cNvSpPr>
          <p:nvPr>
            <p:ph type="sldNum" sz="quarter" idx="4"/>
          </p:nvPr>
        </p:nvSpPr>
        <p:spPr>
          <a:xfrm>
            <a:off x="7696200" y="6178148"/>
            <a:ext cx="990600" cy="365125"/>
          </a:xfrm>
          <a:prstGeom prst="rect">
            <a:avLst/>
          </a:prstGeom>
          <a:ln>
            <a:noFill/>
          </a:ln>
        </p:spPr>
        <p:txBody>
          <a:bodyPr vert="horz" lIns="91440" tIns="45720" rIns="91440" bIns="45720" rtlCol="0" anchor="ctr"/>
          <a:lstStyle>
            <a:lvl1pPr algn="r">
              <a:defRPr sz="1100" baseline="0">
                <a:solidFill>
                  <a:schemeClr val="accent2"/>
                </a:solidFill>
              </a:defRPr>
            </a:lvl1pPr>
          </a:lstStyle>
          <a:p>
            <a:pPr defTabSz="457200"/>
            <a:fld id="{BB80AA5D-D073-1C49-84F0-294BDDC747F6}" type="slidenum">
              <a:rPr lang="en-US" smtClean="0">
                <a:solidFill>
                  <a:srgbClr val="B2C9DB"/>
                </a:solidFill>
              </a:rPr>
              <a:pPr defTabSz="457200"/>
              <a:t>‹#›</a:t>
            </a:fld>
            <a:endParaRPr lang="en-US" dirty="0">
              <a:solidFill>
                <a:srgbClr val="B2C9DB"/>
              </a:solidFill>
            </a:endParaRPr>
          </a:p>
        </p:txBody>
      </p:sp>
      <p:sp>
        <p:nvSpPr>
          <p:cNvPr id="9" name="Picture Placeholder 2"/>
          <p:cNvSpPr>
            <a:spLocks noGrp="1"/>
          </p:cNvSpPr>
          <p:nvPr>
            <p:ph type="pic" idx="11"/>
          </p:nvPr>
        </p:nvSpPr>
        <p:spPr>
          <a:xfrm>
            <a:off x="4893847" y="1600201"/>
            <a:ext cx="376876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xmlns="" val="465871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8" name="Picture 17" descr="background.BMP"/>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417638"/>
            <a:ext cx="8229600" cy="3674066"/>
          </a:xfrm>
          <a:prstGeom prst="rect">
            <a:avLst/>
          </a:prstGeom>
        </p:spPr>
        <p:txBody>
          <a:bodyPr/>
          <a:lstStyle>
            <a:lvl1pPr>
              <a:defRPr>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2919689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descr="ending.BMP"/>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34868" cy="6858000"/>
          </a:xfrm>
          <a:prstGeom prst="rect">
            <a:avLst/>
          </a:prstGeom>
        </p:spPr>
      </p:pic>
      <p:sp>
        <p:nvSpPr>
          <p:cNvPr id="5" name="Subtitle 2"/>
          <p:cNvSpPr>
            <a:spLocks noGrp="1"/>
          </p:cNvSpPr>
          <p:nvPr>
            <p:ph type="subTitle" idx="1" hasCustomPrompt="1"/>
          </p:nvPr>
        </p:nvSpPr>
        <p:spPr>
          <a:xfrm>
            <a:off x="4108186" y="3301905"/>
            <a:ext cx="4179473" cy="1599990"/>
          </a:xfrm>
          <a:prstGeom prst="rect">
            <a:avLst/>
          </a:prstGeom>
        </p:spPr>
        <p:txBody>
          <a:bodyPr/>
          <a:lstStyle>
            <a:lvl1pPr marL="0" indent="0" algn="r">
              <a:buNone/>
              <a:defRPr sz="1800" b="0" i="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p>
          <a:p>
            <a:r>
              <a:rPr lang="en-US" dirty="0" smtClean="0"/>
              <a:t>Address</a:t>
            </a:r>
          </a:p>
          <a:p>
            <a:r>
              <a:rPr lang="en-US" dirty="0" smtClean="0"/>
              <a:t>Email</a:t>
            </a:r>
          </a:p>
          <a:p>
            <a:r>
              <a:rPr lang="en-US" dirty="0" smtClean="0"/>
              <a:t>Phone</a:t>
            </a:r>
          </a:p>
          <a:p>
            <a:endParaRPr lang="en-US" dirty="0" smtClean="0"/>
          </a:p>
        </p:txBody>
      </p:sp>
      <p:pic>
        <p:nvPicPr>
          <p:cNvPr id="6" name="Picture 5" descr="cover-logos.BMP"/>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479732" y="5861617"/>
            <a:ext cx="3807927" cy="564024"/>
          </a:xfrm>
          <a:prstGeom prst="rect">
            <a:avLst/>
          </a:prstGeom>
        </p:spPr>
      </p:pic>
    </p:spTree>
    <p:extLst>
      <p:ext uri="{BB962C8B-B14F-4D97-AF65-F5344CB8AC3E}">
        <p14:creationId xmlns:p14="http://schemas.microsoft.com/office/powerpoint/2010/main" xmlns="" val="400799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E592FBE-E60D-4E3D-B6CF-C8FC19C34058}" type="datetimeFigureOut">
              <a:rPr lang="el-GR" smtClean="0"/>
              <a:pPr/>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5FA09F8-0311-480F-BA61-0570ECC9D3D1}" type="slidenum">
              <a:rPr lang="el-GR" smtClean="0"/>
              <a:pPr/>
              <a:t>‹#›</a:t>
            </a:fld>
            <a:endParaRPr lang="el-GR"/>
          </a:p>
        </p:txBody>
      </p:sp>
    </p:spTree>
    <p:extLst>
      <p:ext uri="{BB962C8B-B14F-4D97-AF65-F5344CB8AC3E}">
        <p14:creationId xmlns:p14="http://schemas.microsoft.com/office/powerpoint/2010/main" xmlns="" val="428535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92FBE-E60D-4E3D-B6CF-C8FC19C34058}" type="datetimeFigureOut">
              <a:rPr lang="el-GR" smtClean="0"/>
              <a:pPr/>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5FA09F8-0311-480F-BA61-0570ECC9D3D1}" type="slidenum">
              <a:rPr lang="el-GR" smtClean="0"/>
              <a:pPr/>
              <a:t>‹#›</a:t>
            </a:fld>
            <a:endParaRPr lang="el-GR"/>
          </a:p>
        </p:txBody>
      </p:sp>
    </p:spTree>
    <p:extLst>
      <p:ext uri="{BB962C8B-B14F-4D97-AF65-F5344CB8AC3E}">
        <p14:creationId xmlns:p14="http://schemas.microsoft.com/office/powerpoint/2010/main" xmlns="" val="282868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E592FBE-E60D-4E3D-B6CF-C8FC19C34058}" type="datetimeFigureOut">
              <a:rPr lang="el-GR" smtClean="0"/>
              <a:pPr/>
              <a:t>12/5/2020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5FA09F8-0311-480F-BA61-0570ECC9D3D1}" type="slidenum">
              <a:rPr lang="el-GR" smtClean="0"/>
              <a:pPr/>
              <a:t>‹#›</a:t>
            </a:fld>
            <a:endParaRPr lang="el-GR"/>
          </a:p>
        </p:txBody>
      </p:sp>
    </p:spTree>
    <p:extLst>
      <p:ext uri="{BB962C8B-B14F-4D97-AF65-F5344CB8AC3E}">
        <p14:creationId xmlns:p14="http://schemas.microsoft.com/office/powerpoint/2010/main" xmlns="" val="23871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E592FBE-E60D-4E3D-B6CF-C8FC19C34058}" type="datetimeFigureOut">
              <a:rPr lang="el-GR" smtClean="0"/>
              <a:pPr/>
              <a:t>12/5/2020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5FA09F8-0311-480F-BA61-0570ECC9D3D1}" type="slidenum">
              <a:rPr lang="el-GR" smtClean="0"/>
              <a:pPr/>
              <a:t>‹#›</a:t>
            </a:fld>
            <a:endParaRPr lang="el-GR"/>
          </a:p>
        </p:txBody>
      </p:sp>
    </p:spTree>
    <p:extLst>
      <p:ext uri="{BB962C8B-B14F-4D97-AF65-F5344CB8AC3E}">
        <p14:creationId xmlns:p14="http://schemas.microsoft.com/office/powerpoint/2010/main" xmlns="" val="301782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E592FBE-E60D-4E3D-B6CF-C8FC19C34058}" type="datetimeFigureOut">
              <a:rPr lang="el-GR" smtClean="0"/>
              <a:pPr/>
              <a:t>12/5/2020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5FA09F8-0311-480F-BA61-0570ECC9D3D1}" type="slidenum">
              <a:rPr lang="el-GR" smtClean="0"/>
              <a:pPr/>
              <a:t>‹#›</a:t>
            </a:fld>
            <a:endParaRPr lang="el-GR"/>
          </a:p>
        </p:txBody>
      </p:sp>
    </p:spTree>
    <p:extLst>
      <p:ext uri="{BB962C8B-B14F-4D97-AF65-F5344CB8AC3E}">
        <p14:creationId xmlns:p14="http://schemas.microsoft.com/office/powerpoint/2010/main" xmlns="" val="185817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92FBE-E60D-4E3D-B6CF-C8FC19C34058}" type="datetimeFigureOut">
              <a:rPr lang="el-GR" smtClean="0"/>
              <a:pPr/>
              <a:t>12/5/2020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5FA09F8-0311-480F-BA61-0570ECC9D3D1}" type="slidenum">
              <a:rPr lang="el-GR" smtClean="0"/>
              <a:pPr/>
              <a:t>‹#›</a:t>
            </a:fld>
            <a:endParaRPr lang="el-GR"/>
          </a:p>
        </p:txBody>
      </p:sp>
    </p:spTree>
    <p:extLst>
      <p:ext uri="{BB962C8B-B14F-4D97-AF65-F5344CB8AC3E}">
        <p14:creationId xmlns:p14="http://schemas.microsoft.com/office/powerpoint/2010/main" xmlns="" val="409578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92FBE-E60D-4E3D-B6CF-C8FC19C34058}" type="datetimeFigureOut">
              <a:rPr lang="el-GR" smtClean="0"/>
              <a:pPr/>
              <a:t>12/5/2020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5FA09F8-0311-480F-BA61-0570ECC9D3D1}" type="slidenum">
              <a:rPr lang="el-GR" smtClean="0"/>
              <a:pPr/>
              <a:t>‹#›</a:t>
            </a:fld>
            <a:endParaRPr lang="el-GR"/>
          </a:p>
        </p:txBody>
      </p:sp>
    </p:spTree>
    <p:extLst>
      <p:ext uri="{BB962C8B-B14F-4D97-AF65-F5344CB8AC3E}">
        <p14:creationId xmlns:p14="http://schemas.microsoft.com/office/powerpoint/2010/main" xmlns="" val="351809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92FBE-E60D-4E3D-B6CF-C8FC19C34058}" type="datetimeFigureOut">
              <a:rPr lang="el-GR" smtClean="0"/>
              <a:pPr/>
              <a:t>12/5/2020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5FA09F8-0311-480F-BA61-0570ECC9D3D1}" type="slidenum">
              <a:rPr lang="el-GR" smtClean="0"/>
              <a:pPr/>
              <a:t>‹#›</a:t>
            </a:fld>
            <a:endParaRPr lang="el-GR"/>
          </a:p>
        </p:txBody>
      </p:sp>
    </p:spTree>
    <p:extLst>
      <p:ext uri="{BB962C8B-B14F-4D97-AF65-F5344CB8AC3E}">
        <p14:creationId xmlns:p14="http://schemas.microsoft.com/office/powerpoint/2010/main" xmlns="" val="3371086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92FBE-E60D-4E3D-B6CF-C8FC19C34058}" type="datetimeFigureOut">
              <a:rPr lang="el-GR" smtClean="0"/>
              <a:pPr/>
              <a:t>12/5/2020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A09F8-0311-480F-BA61-0570ECC9D3D1}" type="slidenum">
              <a:rPr lang="el-GR" smtClean="0"/>
              <a:pPr/>
              <a:t>‹#›</a:t>
            </a:fld>
            <a:endParaRPr lang="el-GR"/>
          </a:p>
        </p:txBody>
      </p:sp>
    </p:spTree>
    <p:extLst>
      <p:ext uri="{BB962C8B-B14F-4D97-AF65-F5344CB8AC3E}">
        <p14:creationId xmlns:p14="http://schemas.microsoft.com/office/powerpoint/2010/main" xmlns="" val="42304349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6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www.elsevier.com/termsandcondition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7772400" cy="1470025"/>
          </a:xfrm>
        </p:spPr>
        <p:txBody>
          <a:bodyPr/>
          <a:lstStyle/>
          <a:p>
            <a:r>
              <a:rPr lang="el-GR" b="1" dirty="0" smtClean="0">
                <a:latin typeface="Arial" pitchFamily="34" charset="0"/>
                <a:cs typeface="Arial" pitchFamily="34" charset="0"/>
              </a:rPr>
              <a:t>ΚΑΡΚΙΝΟΣ ΠΝΕΥΜΟΝΑ</a:t>
            </a:r>
            <a:endParaRPr lang="el-GR" b="1" dirty="0">
              <a:latin typeface="Arial" pitchFamily="34" charset="0"/>
              <a:cs typeface="Arial" pitchFamily="34" charset="0"/>
            </a:endParaRPr>
          </a:p>
        </p:txBody>
      </p:sp>
      <p:sp>
        <p:nvSpPr>
          <p:cNvPr id="3" name="Subtitle 2"/>
          <p:cNvSpPr>
            <a:spLocks noGrp="1"/>
          </p:cNvSpPr>
          <p:nvPr>
            <p:ph type="subTitle" idx="1"/>
          </p:nvPr>
        </p:nvSpPr>
        <p:spPr>
          <a:xfrm>
            <a:off x="179512" y="3068960"/>
            <a:ext cx="6400800" cy="1752600"/>
          </a:xfrm>
        </p:spPr>
        <p:txBody>
          <a:bodyPr>
            <a:normAutofit/>
          </a:bodyPr>
          <a:lstStyle/>
          <a:p>
            <a:r>
              <a:rPr lang="el-GR" sz="2800" b="1" dirty="0" smtClean="0">
                <a:latin typeface="Arial" pitchFamily="34" charset="0"/>
                <a:cs typeface="Arial" pitchFamily="34" charset="0"/>
              </a:rPr>
              <a:t>ΑΜΑΝΤΑ ΨΥΡΡΗ</a:t>
            </a:r>
          </a:p>
          <a:p>
            <a:r>
              <a:rPr lang="el-GR" sz="2800" b="1" smtClean="0">
                <a:latin typeface="Arial" pitchFamily="34" charset="0"/>
                <a:cs typeface="Arial" pitchFamily="34" charset="0"/>
              </a:rPr>
              <a:t>ΑΝΑΠΛΗΡΩΤΡΙΑ </a:t>
            </a:r>
            <a:r>
              <a:rPr lang="en-US" sz="2800" b="1" dirty="0" smtClean="0">
                <a:latin typeface="Arial" pitchFamily="34" charset="0"/>
                <a:cs typeface="Arial" pitchFamily="34" charset="0"/>
              </a:rPr>
              <a:t> </a:t>
            </a:r>
            <a:r>
              <a:rPr lang="el-GR" sz="2800" b="1" dirty="0" smtClean="0">
                <a:latin typeface="Arial" pitchFamily="34" charset="0"/>
                <a:cs typeface="Arial" pitchFamily="34" charset="0"/>
              </a:rPr>
              <a:t>ΚΑΘΗΓΗΤΡΙΑ ΕΚΠΑ</a:t>
            </a:r>
            <a:endParaRPr lang="el-GR" sz="2800" b="1" dirty="0">
              <a:latin typeface="Arial" pitchFamily="34" charset="0"/>
              <a:cs typeface="Arial" pitchFamily="34" charset="0"/>
            </a:endParaRPr>
          </a:p>
        </p:txBody>
      </p:sp>
    </p:spTree>
    <p:extLst>
      <p:ext uri="{BB962C8B-B14F-4D97-AF65-F5344CB8AC3E}">
        <p14:creationId xmlns:p14="http://schemas.microsoft.com/office/powerpoint/2010/main" xmlns="" val="3263291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latin typeface="Arial" pitchFamily="34" charset="0"/>
                <a:cs typeface="Arial" pitchFamily="34" charset="0"/>
              </a:rPr>
              <a:t>ΠΕΡΙΣΤΑΤΙΚΟ</a:t>
            </a:r>
            <a:endParaRPr lang="el-GR" sz="36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l-GR" sz="2400" b="1" dirty="0" smtClean="0">
                <a:latin typeface="Arial" pitchFamily="34" charset="0"/>
                <a:cs typeface="Arial" pitchFamily="34" charset="0"/>
              </a:rPr>
              <a:t>Τρείς μήνες αργότερα </a:t>
            </a:r>
            <a:r>
              <a:rPr lang="en-US" sz="2400" dirty="0" smtClean="0">
                <a:latin typeface="Arial" pitchFamily="34" charset="0"/>
                <a:cs typeface="Arial" pitchFamily="34" charset="0"/>
              </a:rPr>
              <a:t>:</a:t>
            </a:r>
            <a:r>
              <a:rPr lang="el-GR" sz="2400" dirty="0" smtClean="0">
                <a:latin typeface="Arial" pitchFamily="34" charset="0"/>
                <a:cs typeface="Arial" pitchFamily="34" charset="0"/>
              </a:rPr>
              <a:t> θωρακικό άλγος, αδυναμία να ξαπλώσει σε ύπτια θέση, πονοκέφαλος</a:t>
            </a:r>
          </a:p>
          <a:p>
            <a:r>
              <a:rPr lang="el-GR" sz="2400" dirty="0" smtClean="0">
                <a:latin typeface="Arial" pitchFamily="34" charset="0"/>
                <a:cs typeface="Arial" pitchFamily="34" charset="0"/>
              </a:rPr>
              <a:t>Στη φυσική εξέταση</a:t>
            </a:r>
            <a:r>
              <a:rPr lang="en-US" sz="2400" dirty="0" smtClean="0">
                <a:latin typeface="Arial" pitchFamily="34" charset="0"/>
                <a:cs typeface="Arial" pitchFamily="34" charset="0"/>
              </a:rPr>
              <a:t>:</a:t>
            </a:r>
            <a:r>
              <a:rPr lang="el-GR" sz="2400" dirty="0" smtClean="0">
                <a:latin typeface="Arial" pitchFamily="34" charset="0"/>
                <a:cs typeface="Arial" pitchFamily="34" charset="0"/>
              </a:rPr>
              <a:t> διατεταμένες τραχηλικές φλέβες,  ψηλαφητή </a:t>
            </a:r>
            <a:r>
              <a:rPr lang="en-US" sz="2400" dirty="0" smtClean="0">
                <a:latin typeface="Arial" pitchFamily="34" charset="0"/>
                <a:cs typeface="Arial" pitchFamily="34" charset="0"/>
              </a:rPr>
              <a:t>(</a:t>
            </a:r>
            <a:r>
              <a:rPr lang="el-GR" sz="2400" dirty="0" smtClean="0">
                <a:latin typeface="Arial" pitchFamily="34" charset="0"/>
                <a:cs typeface="Arial" pitchFamily="34" charset="0"/>
              </a:rPr>
              <a:t>ΔΕ) υπερκλείδια λεμφαδενοπάθεια</a:t>
            </a:r>
          </a:p>
          <a:p>
            <a:r>
              <a:rPr lang="el-GR" sz="2400" dirty="0" smtClean="0">
                <a:latin typeface="Arial" pitchFamily="34" charset="0"/>
                <a:cs typeface="Arial" pitchFamily="34" charset="0"/>
              </a:rPr>
              <a:t>Βιοψία λεμφαδένα</a:t>
            </a:r>
            <a:r>
              <a:rPr lang="en-US" sz="2400" dirty="0" smtClean="0">
                <a:latin typeface="Arial" pitchFamily="34" charset="0"/>
                <a:cs typeface="Arial" pitchFamily="34" charset="0"/>
              </a:rPr>
              <a:t>: </a:t>
            </a:r>
            <a:r>
              <a:rPr lang="el-GR" sz="2400" dirty="0" smtClean="0">
                <a:latin typeface="Arial" pitchFamily="34" charset="0"/>
                <a:cs typeface="Arial" pitchFamily="34" charset="0"/>
              </a:rPr>
              <a:t>μικροκυτταρικό καρκίνωμα πνεύμονα</a:t>
            </a:r>
          </a:p>
          <a:p>
            <a:endParaRPr lang="el-GR" sz="2400" dirty="0">
              <a:latin typeface="Arial" pitchFamily="34" charset="0"/>
              <a:cs typeface="Arial" pitchFamily="34" charset="0"/>
            </a:endParaRPr>
          </a:p>
          <a:p>
            <a:endParaRPr lang="el-GR" sz="2400"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3739480"/>
            <a:ext cx="2646347" cy="27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95936" y="3825032"/>
            <a:ext cx="3522278" cy="248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3975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smtClean="0">
                <a:latin typeface="Arial" pitchFamily="34" charset="0"/>
                <a:cs typeface="Arial" pitchFamily="34" charset="0"/>
              </a:rPr>
              <a:t>ΜΙΚΡΟΚΥΤΤΑΡΙΚΟΣ ΚΑΡΚΙΝΟΣ ΠΝΕΥΜΟΝΑ</a:t>
            </a:r>
            <a:endParaRPr lang="el-GR" sz="36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15% </a:t>
            </a:r>
            <a:r>
              <a:rPr lang="el-GR" sz="2400" dirty="0" smtClean="0">
                <a:latin typeface="Arial" pitchFamily="34" charset="0"/>
                <a:cs typeface="Arial" pitchFamily="34" charset="0"/>
              </a:rPr>
              <a:t>βρογχογενών καρκίνων</a:t>
            </a:r>
          </a:p>
          <a:p>
            <a:r>
              <a:rPr lang="el-GR" sz="2400" dirty="0" smtClean="0">
                <a:latin typeface="Arial" pitchFamily="34" charset="0"/>
                <a:cs typeface="Arial" pitchFamily="34" charset="0"/>
              </a:rPr>
              <a:t>Σχεδόν όλα τα περιστατικά αποδίδονται στο κάπνισμα</a:t>
            </a:r>
          </a:p>
          <a:p>
            <a:r>
              <a:rPr lang="el-GR" sz="2400" dirty="0" smtClean="0">
                <a:latin typeface="Arial" pitchFamily="34" charset="0"/>
                <a:cs typeface="Arial" pitchFamily="34" charset="0"/>
              </a:rPr>
              <a:t>Η διακοπή του καπνίσματος μειώνει τον κίνδυνο θανάτου απο βρογχογενές καρκίνο κατά 50%</a:t>
            </a:r>
          </a:p>
          <a:p>
            <a:r>
              <a:rPr lang="el-GR" sz="2400" dirty="0" smtClean="0">
                <a:latin typeface="Arial" pitchFamily="34" charset="0"/>
                <a:cs typeface="Arial" pitchFamily="34" charset="0"/>
              </a:rPr>
              <a:t>Προέρχεται απο νευροενδοκρινή κύτταρα</a:t>
            </a:r>
          </a:p>
          <a:p>
            <a:r>
              <a:rPr lang="el-GR" sz="2400" dirty="0" smtClean="0">
                <a:latin typeface="Arial" pitchFamily="34" charset="0"/>
                <a:cs typeface="Arial" pitchFamily="34" charset="0"/>
              </a:rPr>
              <a:t>Γρήγορα αναπτύσονται μεταστάσεις σε εγκέφαλο, ήπαρ, επινεφρίδια, οστά</a:t>
            </a:r>
          </a:p>
          <a:p>
            <a:r>
              <a:rPr lang="el-GR" sz="2400" dirty="0" smtClean="0">
                <a:latin typeface="Arial" pitchFamily="34" charset="0"/>
                <a:cs typeface="Arial" pitchFamily="34" charset="0"/>
              </a:rPr>
              <a:t>Είναι ο συμπαγής όγκος συχνότερα σχετιζόμενος με παρανεοπλαστικά σύνδρομα</a:t>
            </a:r>
            <a:r>
              <a:rPr lang="en-US" sz="2400" dirty="0" smtClean="0">
                <a:latin typeface="Arial" pitchFamily="34" charset="0"/>
                <a:cs typeface="Arial" pitchFamily="34" charset="0"/>
              </a:rPr>
              <a:t>: SIADH, Cushing, Eaton Lambert</a:t>
            </a:r>
            <a:endParaRPr lang="el-GR" sz="2400" dirty="0" smtClean="0">
              <a:latin typeface="Arial" pitchFamily="34" charset="0"/>
              <a:cs typeface="Arial" pitchFamily="34" charset="0"/>
            </a:endParaRPr>
          </a:p>
          <a:p>
            <a:endParaRPr lang="el-GR" sz="2400" dirty="0" smtClean="0">
              <a:latin typeface="Arial" pitchFamily="34" charset="0"/>
              <a:cs typeface="Arial" pitchFamily="34" charset="0"/>
            </a:endParaRPr>
          </a:p>
          <a:p>
            <a:endParaRPr lang="el-GR" sz="2400" dirty="0">
              <a:latin typeface="Arial" pitchFamily="34" charset="0"/>
              <a:cs typeface="Arial" pitchFamily="34" charset="0"/>
            </a:endParaRPr>
          </a:p>
        </p:txBody>
      </p:sp>
    </p:spTree>
    <p:extLst>
      <p:ext uri="{BB962C8B-B14F-4D97-AF65-F5344CB8AC3E}">
        <p14:creationId xmlns:p14="http://schemas.microsoft.com/office/powerpoint/2010/main" xmlns="" val="824804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latin typeface="Arial" pitchFamily="34" charset="0"/>
                <a:cs typeface="Arial" pitchFamily="34" charset="0"/>
              </a:rPr>
              <a:t>ΜΙΚΡΟΚΥΤΤΑΡΙΚΟΣ ΚΑΡΚΙΝΟΣ</a:t>
            </a:r>
            <a:endParaRPr lang="el-GR" sz="36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l-GR" sz="2000" dirty="0" smtClean="0">
                <a:solidFill>
                  <a:srgbClr val="FF0000"/>
                </a:solidFill>
                <a:latin typeface="Arial" pitchFamily="34" charset="0"/>
                <a:cs typeface="Arial" pitchFamily="34" charset="0"/>
              </a:rPr>
              <a:t>Περιορισμένης έκτασης</a:t>
            </a:r>
            <a:r>
              <a:rPr lang="en-US" sz="2000" dirty="0" smtClean="0">
                <a:solidFill>
                  <a:srgbClr val="FF0000"/>
                </a:solidFill>
                <a:latin typeface="Arial" pitchFamily="34" charset="0"/>
                <a:cs typeface="Arial" pitchFamily="34" charset="0"/>
              </a:rPr>
              <a:t>(Limited stage): </a:t>
            </a:r>
            <a:r>
              <a:rPr lang="el-GR" sz="2000" dirty="0" smtClean="0">
                <a:latin typeface="Arial" pitchFamily="34" charset="0"/>
                <a:cs typeface="Arial" pitchFamily="34" charset="0"/>
              </a:rPr>
              <a:t>η νόσος περιορίζεται στο ένα ημιθωράκιο και τους λεμφαδένες του μεσοθωρακίου </a:t>
            </a:r>
            <a:r>
              <a:rPr lang="en-US" sz="2000" dirty="0" smtClean="0">
                <a:latin typeface="Arial" pitchFamily="34" charset="0"/>
                <a:cs typeface="Arial" pitchFamily="34" charset="0"/>
              </a:rPr>
              <a:t>(</a:t>
            </a:r>
            <a:r>
              <a:rPr lang="el-GR" sz="2000" dirty="0" smtClean="0">
                <a:latin typeface="Arial" pitchFamily="34" charset="0"/>
                <a:cs typeface="Arial" pitchFamily="34" charset="0"/>
              </a:rPr>
              <a:t>παραδοσιακά οριζόμενη ως αφοριζόμενη από ένα πεδίο ακτινοβολίας)</a:t>
            </a:r>
            <a:r>
              <a:rPr lang="en-US" sz="2000" dirty="0" smtClean="0">
                <a:latin typeface="Arial" pitchFamily="34" charset="0"/>
                <a:cs typeface="Arial" pitchFamily="34" charset="0"/>
              </a:rPr>
              <a:t> </a:t>
            </a:r>
          </a:p>
          <a:p>
            <a:pPr marL="0"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l-GR" sz="2000" dirty="0" smtClean="0">
                <a:solidFill>
                  <a:srgbClr val="FF0000"/>
                </a:solidFill>
                <a:latin typeface="Arial" pitchFamily="34" charset="0"/>
                <a:cs typeface="Arial" pitchFamily="34" charset="0"/>
              </a:rPr>
              <a:t>Διάμεση επιβίωση</a:t>
            </a:r>
            <a:r>
              <a:rPr lang="en-US" sz="2000" dirty="0" smtClean="0">
                <a:solidFill>
                  <a:srgbClr val="FF0000"/>
                </a:solidFill>
                <a:latin typeface="Arial" pitchFamily="34" charset="0"/>
                <a:cs typeface="Arial" pitchFamily="34" charset="0"/>
              </a:rPr>
              <a:t>:</a:t>
            </a:r>
            <a:r>
              <a:rPr lang="el-GR" sz="2000" dirty="0" smtClean="0">
                <a:solidFill>
                  <a:srgbClr val="FF0000"/>
                </a:solidFill>
                <a:latin typeface="Arial" pitchFamily="34" charset="0"/>
                <a:cs typeface="Arial" pitchFamily="34" charset="0"/>
              </a:rPr>
              <a:t> </a:t>
            </a:r>
            <a:r>
              <a:rPr lang="el-GR" sz="2000" dirty="0" smtClean="0">
                <a:latin typeface="Arial" pitchFamily="34" charset="0"/>
                <a:cs typeface="Arial" pitchFamily="34" charset="0"/>
              </a:rPr>
              <a:t>20 μήνες</a:t>
            </a:r>
            <a:endParaRPr lang="en-US" sz="2000" dirty="0" smtClean="0">
              <a:latin typeface="Arial" pitchFamily="34" charset="0"/>
              <a:cs typeface="Arial" pitchFamily="34" charset="0"/>
            </a:endParaRPr>
          </a:p>
          <a:p>
            <a:pPr marL="0"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l-GR" sz="2000" dirty="0" smtClean="0">
                <a:latin typeface="Arial" pitchFamily="34" charset="0"/>
                <a:cs typeface="Arial" pitchFamily="34" charset="0"/>
              </a:rPr>
              <a:t>Η θεραπεία είναι συνδυασμός χημειοθεραπείας (</a:t>
            </a:r>
            <a:r>
              <a:rPr lang="en-US" sz="2000" dirty="0" smtClean="0">
                <a:latin typeface="Arial" pitchFamily="34" charset="0"/>
                <a:cs typeface="Arial" pitchFamily="34" charset="0"/>
              </a:rPr>
              <a:t>cisplatin-</a:t>
            </a:r>
            <a:r>
              <a:rPr lang="en-US" sz="2000" dirty="0" err="1" smtClean="0">
                <a:latin typeface="Arial" pitchFamily="34" charset="0"/>
                <a:cs typeface="Arial" pitchFamily="34" charset="0"/>
              </a:rPr>
              <a:t>etoposide</a:t>
            </a:r>
            <a:r>
              <a:rPr lang="en-US" sz="2000" dirty="0" smtClean="0">
                <a:latin typeface="Arial" pitchFamily="34" charset="0"/>
                <a:cs typeface="Arial" pitchFamily="34" charset="0"/>
              </a:rPr>
              <a:t>)</a:t>
            </a:r>
            <a:r>
              <a:rPr lang="el-GR" sz="2000" dirty="0" smtClean="0">
                <a:latin typeface="Arial" pitchFamily="34" charset="0"/>
                <a:cs typeface="Arial" pitchFamily="34" charset="0"/>
              </a:rPr>
              <a:t> </a:t>
            </a:r>
          </a:p>
          <a:p>
            <a:pPr marL="0" indent="0">
              <a:buNone/>
            </a:pPr>
            <a:r>
              <a:rPr lang="el-GR" sz="2000" dirty="0">
                <a:latin typeface="Arial" pitchFamily="34" charset="0"/>
                <a:cs typeface="Arial" pitchFamily="34" charset="0"/>
              </a:rPr>
              <a:t> </a:t>
            </a:r>
            <a:r>
              <a:rPr lang="el-GR" sz="2000" dirty="0" smtClean="0">
                <a:latin typeface="Arial" pitchFamily="34" charset="0"/>
                <a:cs typeface="Arial" pitchFamily="34" charset="0"/>
              </a:rPr>
              <a:t>    με ακτινοθεραπεία και προληπτική ακτινοθεραπεία </a:t>
            </a:r>
          </a:p>
          <a:p>
            <a:pPr marL="0" indent="0">
              <a:buNone/>
            </a:pPr>
            <a:r>
              <a:rPr lang="el-GR" sz="2000" dirty="0">
                <a:latin typeface="Arial" pitchFamily="34" charset="0"/>
                <a:cs typeface="Arial" pitchFamily="34" charset="0"/>
              </a:rPr>
              <a:t> </a:t>
            </a:r>
            <a:r>
              <a:rPr lang="el-GR" sz="2000" dirty="0" smtClean="0">
                <a:latin typeface="Arial" pitchFamily="34" charset="0"/>
                <a:cs typeface="Arial" pitchFamily="34" charset="0"/>
              </a:rPr>
              <a:t>    εγκεφάλου</a:t>
            </a:r>
          </a:p>
          <a:p>
            <a:r>
              <a:rPr lang="el-GR" sz="2000" dirty="0" smtClean="0">
                <a:solidFill>
                  <a:srgbClr val="FF0000"/>
                </a:solidFill>
                <a:latin typeface="Arial" pitchFamily="34" charset="0"/>
                <a:cs typeface="Arial" pitchFamily="34" charset="0"/>
              </a:rPr>
              <a:t>Εκτεταμένη (</a:t>
            </a:r>
            <a:r>
              <a:rPr lang="en-US" sz="2000" dirty="0" smtClean="0">
                <a:solidFill>
                  <a:srgbClr val="FF0000"/>
                </a:solidFill>
                <a:latin typeface="Arial" pitchFamily="34" charset="0"/>
                <a:cs typeface="Arial" pitchFamily="34" charset="0"/>
              </a:rPr>
              <a:t>extensive): </a:t>
            </a:r>
            <a:r>
              <a:rPr lang="el-GR" sz="2000" dirty="0" smtClean="0">
                <a:latin typeface="Arial" pitchFamily="34" charset="0"/>
                <a:cs typeface="Arial" pitchFamily="34" charset="0"/>
              </a:rPr>
              <a:t>πλευριτική συλλογή, απομακρυσμένες μεταστάσεις (οτιδήποτε δεν ταιριάζει στον ορισμό </a:t>
            </a:r>
            <a:r>
              <a:rPr lang="en-US" sz="2000" dirty="0" smtClean="0">
                <a:latin typeface="Arial" pitchFamily="34" charset="0"/>
                <a:cs typeface="Arial" pitchFamily="34" charset="0"/>
              </a:rPr>
              <a:t>limited</a:t>
            </a:r>
            <a:r>
              <a:rPr lang="el-GR" sz="2000" dirty="0" smtClean="0">
                <a:latin typeface="Arial" pitchFamily="34" charset="0"/>
                <a:cs typeface="Arial" pitchFamily="34" charset="0"/>
              </a:rPr>
              <a:t>)</a:t>
            </a:r>
          </a:p>
          <a:p>
            <a:r>
              <a:rPr lang="el-GR" sz="2000" dirty="0">
                <a:latin typeface="Arial" pitchFamily="34" charset="0"/>
                <a:cs typeface="Arial" pitchFamily="34" charset="0"/>
              </a:rPr>
              <a:t>-</a:t>
            </a:r>
            <a:r>
              <a:rPr lang="en-US" sz="2000" dirty="0" smtClean="0">
                <a:latin typeface="Arial" pitchFamily="34" charset="0"/>
                <a:cs typeface="Arial" pitchFamily="34" charset="0"/>
              </a:rPr>
              <a:t> </a:t>
            </a:r>
            <a:r>
              <a:rPr lang="el-GR" sz="2000" dirty="0" smtClean="0">
                <a:solidFill>
                  <a:srgbClr val="FF0000"/>
                </a:solidFill>
                <a:latin typeface="Arial" pitchFamily="34" charset="0"/>
                <a:cs typeface="Arial" pitchFamily="34" charset="0"/>
              </a:rPr>
              <a:t>Διάμεση επιβίωση </a:t>
            </a:r>
            <a:r>
              <a:rPr lang="el-GR" sz="2000" dirty="0" smtClean="0">
                <a:latin typeface="Arial" pitchFamily="34" charset="0"/>
                <a:cs typeface="Arial" pitchFamily="34" charset="0"/>
              </a:rPr>
              <a:t>12 μήνες</a:t>
            </a:r>
          </a:p>
          <a:p>
            <a:r>
              <a:rPr lang="el-GR" sz="2000" dirty="0" smtClean="0">
                <a:latin typeface="Arial" pitchFamily="34" charset="0"/>
                <a:cs typeface="Arial" pitchFamily="34" charset="0"/>
              </a:rPr>
              <a:t>-Χημειοθεραπεία με πλατίνα ετοποσίδη 4-6 κύκλους και πρ</a:t>
            </a:r>
            <a:r>
              <a:rPr lang="en-US" sz="2000" dirty="0" smtClean="0">
                <a:latin typeface="Arial" pitchFamily="34" charset="0"/>
                <a:cs typeface="Arial" pitchFamily="34" charset="0"/>
              </a:rPr>
              <a:t>o</a:t>
            </a:r>
            <a:r>
              <a:rPr lang="el-GR" sz="2000" dirty="0" smtClean="0">
                <a:latin typeface="Arial" pitchFamily="34" charset="0"/>
                <a:cs typeface="Arial" pitchFamily="34" charset="0"/>
              </a:rPr>
              <a:t>ληπτική  ακτινοθεραπεία</a:t>
            </a:r>
            <a:endParaRPr lang="el-GR" sz="2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457203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712738628"/>
              </p:ext>
            </p:extLst>
          </p:nvPr>
        </p:nvGraphicFramePr>
        <p:xfrm>
          <a:off x="0" y="242335"/>
          <a:ext cx="9220200" cy="6324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820519" y="6566935"/>
            <a:ext cx="3818511" cy="307777"/>
          </a:xfrm>
          <a:prstGeom prst="rect">
            <a:avLst/>
          </a:prstGeom>
          <a:noFill/>
        </p:spPr>
        <p:txBody>
          <a:bodyPr wrap="none" lIns="91440" tIns="45720" rIns="91440" bIns="45720" rtlCol="0">
            <a:spAutoFit/>
          </a:bodyPr>
          <a:lstStyle/>
          <a:p>
            <a:pPr defTabSz="457200"/>
            <a:r>
              <a:rPr lang="en-US" sz="1400" i="1" dirty="0">
                <a:solidFill>
                  <a:prstClr val="white"/>
                </a:solidFill>
              </a:rPr>
              <a:t>http://</a:t>
            </a:r>
            <a:r>
              <a:rPr lang="en-US" sz="1400" i="1" dirty="0" err="1">
                <a:solidFill>
                  <a:prstClr val="white"/>
                </a:solidFill>
              </a:rPr>
              <a:t>seer.cancer.gov</a:t>
            </a:r>
            <a:r>
              <a:rPr lang="en-US" sz="1400" i="1" dirty="0">
                <a:solidFill>
                  <a:prstClr val="white"/>
                </a:solidFill>
              </a:rPr>
              <a:t>/</a:t>
            </a:r>
            <a:r>
              <a:rPr lang="en-US" sz="1400" i="1" dirty="0" err="1">
                <a:solidFill>
                  <a:prstClr val="white"/>
                </a:solidFill>
              </a:rPr>
              <a:t>statfacts</a:t>
            </a:r>
            <a:r>
              <a:rPr lang="en-US" sz="1400" i="1" dirty="0">
                <a:solidFill>
                  <a:prstClr val="white"/>
                </a:solidFill>
              </a:rPr>
              <a:t>/html/</a:t>
            </a:r>
            <a:r>
              <a:rPr lang="en-US" sz="1400" i="1" dirty="0" err="1">
                <a:solidFill>
                  <a:prstClr val="white"/>
                </a:solidFill>
              </a:rPr>
              <a:t>lungb.html</a:t>
            </a:r>
            <a:endParaRPr lang="en-US" sz="1400" i="1" dirty="0">
              <a:solidFill>
                <a:prstClr val="white"/>
              </a:solidFill>
            </a:endParaRPr>
          </a:p>
        </p:txBody>
      </p:sp>
      <p:sp>
        <p:nvSpPr>
          <p:cNvPr id="2" name="TextBox 1"/>
          <p:cNvSpPr txBox="1"/>
          <p:nvPr/>
        </p:nvSpPr>
        <p:spPr>
          <a:xfrm>
            <a:off x="2086302" y="6207836"/>
            <a:ext cx="6552728" cy="369332"/>
          </a:xfrm>
          <a:prstGeom prst="rect">
            <a:avLst/>
          </a:prstGeom>
          <a:noFill/>
        </p:spPr>
        <p:txBody>
          <a:bodyPr wrap="square" rtlCol="0">
            <a:spAutoFit/>
          </a:bodyPr>
          <a:lstStyle/>
          <a:p>
            <a:r>
              <a:rPr lang="el-GR" i="1" dirty="0" smtClean="0">
                <a:latin typeface="Arial" pitchFamily="34" charset="0"/>
                <a:cs typeface="Arial" pitchFamily="34" charset="0"/>
              </a:rPr>
              <a:t>ΜΜΚΠ</a:t>
            </a:r>
            <a:r>
              <a:rPr lang="en-US" i="1" dirty="0" smtClean="0">
                <a:latin typeface="Arial" pitchFamily="34" charset="0"/>
                <a:cs typeface="Arial" pitchFamily="34" charset="0"/>
              </a:rPr>
              <a:t>: </a:t>
            </a:r>
            <a:r>
              <a:rPr lang="el-GR" i="1" dirty="0" smtClean="0">
                <a:latin typeface="Arial" pitchFamily="34" charset="0"/>
                <a:cs typeface="Arial" pitchFamily="34" charset="0"/>
              </a:rPr>
              <a:t>μη μικροκυτταρικός καρκίνος πνεύμονα</a:t>
            </a:r>
            <a:endParaRPr lang="el-GR" i="1" dirty="0">
              <a:latin typeface="Arial" pitchFamily="34" charset="0"/>
              <a:cs typeface="Arial" pitchFamily="34" charset="0"/>
            </a:endParaRPr>
          </a:p>
        </p:txBody>
      </p:sp>
    </p:spTree>
    <p:extLst>
      <p:ext uri="{BB962C8B-B14F-4D97-AF65-F5344CB8AC3E}">
        <p14:creationId xmlns:p14="http://schemas.microsoft.com/office/powerpoint/2010/main" xmlns="" val="17380407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Arial" pitchFamily="34" charset="0"/>
                <a:cs typeface="Arial" pitchFamily="34" charset="0"/>
              </a:rPr>
              <a:t>ΔΙΑΓΝΩΣΤΙΚΗ ΠΡΟΣΕΓΓΙΣΗ</a:t>
            </a:r>
            <a:endParaRPr lang="el-GR" b="1"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l-GR" sz="2400" dirty="0" smtClean="0">
                <a:latin typeface="Arial" pitchFamily="34" charset="0"/>
                <a:cs typeface="Arial" pitchFamily="34" charset="0"/>
              </a:rPr>
              <a:t>Ιστορικό</a:t>
            </a:r>
          </a:p>
          <a:p>
            <a:r>
              <a:rPr lang="el-GR" sz="2400" dirty="0" smtClean="0">
                <a:latin typeface="Arial" pitchFamily="34" charset="0"/>
                <a:cs typeface="Arial" pitchFamily="34" charset="0"/>
              </a:rPr>
              <a:t>Φυσική Εξέταση</a:t>
            </a:r>
          </a:p>
          <a:p>
            <a:r>
              <a:rPr lang="el-GR" sz="2400" dirty="0" smtClean="0">
                <a:latin typeface="Arial" pitchFamily="34" charset="0"/>
                <a:cs typeface="Arial" pitchFamily="34" charset="0"/>
              </a:rPr>
              <a:t>Ακτινογραφία θώρακος</a:t>
            </a:r>
          </a:p>
          <a:p>
            <a:r>
              <a:rPr lang="el-GR" sz="2400" dirty="0" smtClean="0">
                <a:latin typeface="Arial" pitchFamily="34" charset="0"/>
                <a:cs typeface="Arial" pitchFamily="34" charset="0"/>
              </a:rPr>
              <a:t>Αξονική θώρακα</a:t>
            </a:r>
            <a:r>
              <a:rPr lang="en-US" sz="2400" dirty="0" smtClean="0">
                <a:latin typeface="Arial" pitchFamily="34" charset="0"/>
                <a:cs typeface="Arial" pitchFamily="34" charset="0"/>
              </a:rPr>
              <a:t>, </a:t>
            </a:r>
            <a:r>
              <a:rPr lang="el-GR" sz="2400" dirty="0" smtClean="0">
                <a:latin typeface="Arial" pitchFamily="34" charset="0"/>
                <a:cs typeface="Arial" pitchFamily="34" charset="0"/>
              </a:rPr>
              <a:t>άνω κοιλίας, εγκεφάλου με σκιαγραφικό</a:t>
            </a:r>
          </a:p>
          <a:p>
            <a:r>
              <a:rPr lang="el-GR" sz="2400" dirty="0" smtClean="0">
                <a:latin typeface="Arial" pitchFamily="34" charset="0"/>
                <a:cs typeface="Arial" pitchFamily="34" charset="0"/>
              </a:rPr>
              <a:t>Σπινθηρογράφημα οστών</a:t>
            </a:r>
          </a:p>
          <a:p>
            <a:r>
              <a:rPr lang="en-US" sz="2400" dirty="0" smtClean="0">
                <a:latin typeface="Arial" pitchFamily="34" charset="0"/>
                <a:cs typeface="Arial" pitchFamily="34" charset="0"/>
              </a:rPr>
              <a:t>PET scan</a:t>
            </a:r>
            <a:endParaRPr lang="el-GR" sz="2400" dirty="0" smtClean="0">
              <a:latin typeface="Arial" pitchFamily="34" charset="0"/>
              <a:cs typeface="Arial" pitchFamily="34" charset="0"/>
            </a:endParaRPr>
          </a:p>
          <a:p>
            <a:r>
              <a:rPr lang="el-GR" sz="2400" dirty="0" smtClean="0">
                <a:latin typeface="Arial" pitchFamily="34" charset="0"/>
                <a:cs typeface="Arial" pitchFamily="34" charset="0"/>
              </a:rPr>
              <a:t>Σπιρομέτρηση</a:t>
            </a:r>
            <a:r>
              <a:rPr lang="en-US" sz="2400" dirty="0" smtClean="0">
                <a:latin typeface="Arial" pitchFamily="34" charset="0"/>
                <a:cs typeface="Arial" pitchFamily="34" charset="0"/>
              </a:rPr>
              <a:t>: </a:t>
            </a:r>
            <a:r>
              <a:rPr lang="el-GR" sz="2400" dirty="0" smtClean="0">
                <a:latin typeface="Arial" pitchFamily="34" charset="0"/>
                <a:cs typeface="Arial" pitchFamily="34" charset="0"/>
              </a:rPr>
              <a:t>ασθενείς υποψήφιοι για χειρουργείο ή ακτινοβολία</a:t>
            </a:r>
          </a:p>
          <a:p>
            <a:endParaRPr lang="en-US" sz="2400" dirty="0" smtClean="0">
              <a:latin typeface="Arial" pitchFamily="34" charset="0"/>
              <a:cs typeface="Arial" pitchFamily="34" charset="0"/>
            </a:endParaRPr>
          </a:p>
          <a:p>
            <a:pPr marL="0" indent="0">
              <a:buNone/>
            </a:pPr>
            <a:r>
              <a:rPr lang="el-GR" sz="2400" dirty="0" smtClean="0">
                <a:latin typeface="Arial" pitchFamily="34" charset="0"/>
                <a:cs typeface="Arial" pitchFamily="34" charset="0"/>
              </a:rPr>
              <a:t> </a:t>
            </a:r>
            <a:endParaRPr lang="el-GR" sz="2400" dirty="0">
              <a:latin typeface="Arial" pitchFamily="34" charset="0"/>
              <a:cs typeface="Arial" pitchFamily="34" charset="0"/>
            </a:endParaRPr>
          </a:p>
        </p:txBody>
      </p:sp>
    </p:spTree>
    <p:extLst>
      <p:ext uri="{BB962C8B-B14F-4D97-AF65-F5344CB8AC3E}">
        <p14:creationId xmlns:p14="http://schemas.microsoft.com/office/powerpoint/2010/main" xmlns="" val="3320967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latin typeface="Arial" pitchFamily="34" charset="0"/>
                <a:cs typeface="Arial" pitchFamily="34" charset="0"/>
              </a:rPr>
              <a:t>Μη μικροκυτταρικός καρκίνος πνεύμονα</a:t>
            </a:r>
            <a:r>
              <a:rPr lang="en-US" sz="3600" b="1" dirty="0" smtClean="0">
                <a:latin typeface="Arial" pitchFamily="34" charset="0"/>
                <a:cs typeface="Arial" pitchFamily="34" charset="0"/>
              </a:rPr>
              <a:t>: T </a:t>
            </a:r>
            <a:r>
              <a:rPr lang="el-GR" sz="3600" b="1" dirty="0" smtClean="0">
                <a:latin typeface="Arial" pitchFamily="34" charset="0"/>
                <a:cs typeface="Arial" pitchFamily="34" charset="0"/>
              </a:rPr>
              <a:t>στάδιο</a:t>
            </a:r>
            <a:endParaRPr lang="el-GR" sz="3600" b="1" dirty="0">
              <a:latin typeface="Arial" pitchFamily="34" charset="0"/>
              <a:cs typeface="Arial" pitchFamily="34" charset="0"/>
            </a:endParaRPr>
          </a:p>
        </p:txBody>
      </p:sp>
      <p:sp>
        <p:nvSpPr>
          <p:cNvPr id="5" name="Content Placeholder 4"/>
          <p:cNvSpPr>
            <a:spLocks noGrp="1"/>
          </p:cNvSpPr>
          <p:nvPr>
            <p:ph idx="1"/>
          </p:nvPr>
        </p:nvSpPr>
        <p:spPr/>
        <p:txBody>
          <a:bodyPr>
            <a:normAutofit/>
          </a:bodyPr>
          <a:lstStyle/>
          <a:p>
            <a:r>
              <a:rPr lang="el-GR" sz="2400" dirty="0" smtClean="0">
                <a:solidFill>
                  <a:srgbClr val="FF0000"/>
                </a:solidFill>
                <a:latin typeface="Arial" pitchFamily="34" charset="0"/>
                <a:cs typeface="Arial" pitchFamily="34" charset="0"/>
              </a:rPr>
              <a:t>Τ1</a:t>
            </a:r>
            <a:r>
              <a:rPr lang="en-US" sz="2400" dirty="0" smtClean="0">
                <a:latin typeface="Arial" pitchFamily="34" charset="0"/>
                <a:cs typeface="Arial" pitchFamily="34" charset="0"/>
              </a:rPr>
              <a:t>: ⩽3 cm (T1a (⩽1 cm), T1b (&gt;1 to ⩽2 cm), and T1c (&gt;2 to ⩽3 cm)</a:t>
            </a:r>
          </a:p>
          <a:p>
            <a:r>
              <a:rPr lang="en-US" sz="2400" dirty="0" smtClean="0">
                <a:solidFill>
                  <a:srgbClr val="FF0000"/>
                </a:solidFill>
                <a:latin typeface="Arial" pitchFamily="34" charset="0"/>
                <a:cs typeface="Arial" pitchFamily="34" charset="0"/>
              </a:rPr>
              <a:t>T2</a:t>
            </a:r>
            <a:r>
              <a:rPr lang="en-US" sz="2400" dirty="0" smtClean="0">
                <a:latin typeface="Arial" pitchFamily="34" charset="0"/>
                <a:cs typeface="Arial" pitchFamily="34" charset="0"/>
              </a:rPr>
              <a:t>:</a:t>
            </a:r>
            <a:r>
              <a:rPr lang="el-GR" sz="2400" dirty="0" smtClean="0">
                <a:latin typeface="Arial" pitchFamily="34" charset="0"/>
                <a:cs typeface="Arial" pitchFamily="34" charset="0"/>
              </a:rPr>
              <a:t> </a:t>
            </a:r>
            <a:r>
              <a:rPr lang="en-US" sz="2400" dirty="0" smtClean="0">
                <a:latin typeface="Arial" pitchFamily="34" charset="0"/>
                <a:cs typeface="Arial" pitchFamily="34" charset="0"/>
              </a:rPr>
              <a:t>&gt;3cm, </a:t>
            </a:r>
            <a:r>
              <a:rPr lang="el-GR" sz="2400" dirty="0" smtClean="0">
                <a:latin typeface="Arial" pitchFamily="34" charset="0"/>
                <a:cs typeface="Arial" pitchFamily="34" charset="0"/>
              </a:rPr>
              <a:t>διήθηση κύριου βρόγχου αλλά όχι τρόπιδας, ατελεκτασία ή πνευμονίτιδα) </a:t>
            </a:r>
            <a:r>
              <a:rPr lang="en-US" sz="2400" dirty="0" smtClean="0">
                <a:latin typeface="Arial" pitchFamily="34" charset="0"/>
                <a:cs typeface="Arial" pitchFamily="34" charset="0"/>
              </a:rPr>
              <a:t>T2a: </a:t>
            </a:r>
            <a:r>
              <a:rPr lang="el-GR" sz="2400" dirty="0" smtClean="0">
                <a:latin typeface="Arial" pitchFamily="34" charset="0"/>
                <a:cs typeface="Arial" pitchFamily="34" charset="0"/>
              </a:rPr>
              <a:t>&gt;</a:t>
            </a:r>
            <a:r>
              <a:rPr lang="en-US" sz="2400" dirty="0" smtClean="0">
                <a:latin typeface="Arial" pitchFamily="34" charset="0"/>
                <a:cs typeface="Arial" pitchFamily="34" charset="0"/>
              </a:rPr>
              <a:t> 3cm </a:t>
            </a:r>
            <a:r>
              <a:rPr lang="el-GR" sz="2400" dirty="0" smtClean="0">
                <a:latin typeface="Arial" pitchFamily="34" charset="0"/>
                <a:cs typeface="Arial" pitchFamily="34" charset="0"/>
              </a:rPr>
              <a:t> </a:t>
            </a:r>
            <a:r>
              <a:rPr lang="en-US" sz="2400" dirty="0" smtClean="0">
                <a:latin typeface="Arial" pitchFamily="34" charset="0"/>
                <a:cs typeface="Arial" pitchFamily="34" charset="0"/>
              </a:rPr>
              <a:t>to ⩽4cm,</a:t>
            </a:r>
            <a:r>
              <a:rPr lang="el-GR" sz="2400" dirty="0" smtClean="0">
                <a:latin typeface="Arial" pitchFamily="34" charset="0"/>
                <a:cs typeface="Arial" pitchFamily="34" charset="0"/>
              </a:rPr>
              <a:t> </a:t>
            </a:r>
            <a:r>
              <a:rPr lang="en-US" sz="2400" dirty="0" smtClean="0">
                <a:latin typeface="Arial" pitchFamily="34" charset="0"/>
                <a:cs typeface="Arial" pitchFamily="34" charset="0"/>
              </a:rPr>
              <a:t>T2b: &gt;4 cm to ⩽5cm)</a:t>
            </a:r>
          </a:p>
          <a:p>
            <a:r>
              <a:rPr lang="en-US" sz="2400" dirty="0" smtClean="0">
                <a:solidFill>
                  <a:srgbClr val="FF0000"/>
                </a:solidFill>
                <a:latin typeface="Arial" pitchFamily="34" charset="0"/>
                <a:cs typeface="Arial" pitchFamily="34" charset="0"/>
              </a:rPr>
              <a:t>T3: </a:t>
            </a:r>
            <a:r>
              <a:rPr lang="en-US" sz="2400" dirty="0" smtClean="0">
                <a:latin typeface="Arial" pitchFamily="34" charset="0"/>
                <a:cs typeface="Arial" pitchFamily="34" charset="0"/>
              </a:rPr>
              <a:t>&gt;5cm to ⩽ 7cm, </a:t>
            </a:r>
            <a:r>
              <a:rPr lang="el-GR" sz="2400" dirty="0" smtClean="0">
                <a:latin typeface="Arial" pitchFamily="34" charset="0"/>
                <a:cs typeface="Arial" pitchFamily="34" charset="0"/>
              </a:rPr>
              <a:t>διήθηση θωρακικού τοιχώματος, μεσοθωράκιο (όχι μεγάλα αγγεία)</a:t>
            </a:r>
          </a:p>
          <a:p>
            <a:r>
              <a:rPr lang="el-GR" sz="2400" dirty="0" smtClean="0">
                <a:solidFill>
                  <a:srgbClr val="FF0000"/>
                </a:solidFill>
                <a:latin typeface="Arial" pitchFamily="34" charset="0"/>
                <a:cs typeface="Arial" pitchFamily="34" charset="0"/>
              </a:rPr>
              <a:t>Τ4</a:t>
            </a:r>
            <a:r>
              <a:rPr lang="en-US" sz="2400" dirty="0" smtClean="0">
                <a:solidFill>
                  <a:srgbClr val="FF0000"/>
                </a:solidFill>
                <a:latin typeface="Arial" pitchFamily="34" charset="0"/>
                <a:cs typeface="Arial" pitchFamily="34" charset="0"/>
              </a:rPr>
              <a:t>: </a:t>
            </a:r>
            <a:r>
              <a:rPr lang="en-US" sz="2400" dirty="0" smtClean="0">
                <a:latin typeface="Arial" pitchFamily="34" charset="0"/>
                <a:cs typeface="Arial" pitchFamily="34" charset="0"/>
              </a:rPr>
              <a:t>&gt;7cm </a:t>
            </a:r>
            <a:r>
              <a:rPr lang="el-GR" sz="2400" dirty="0" smtClean="0">
                <a:latin typeface="Arial" pitchFamily="34" charset="0"/>
                <a:cs typeface="Arial" pitchFamily="34" charset="0"/>
              </a:rPr>
              <a:t>ή διήθηση μεγάλων αγγείων, καρδιάς, οισοφάγου, σπονδύλων, τρόπιδας, διαφράγματος ή κακοήθης πλευριτική συλλογή</a:t>
            </a:r>
            <a:endParaRPr lang="el-GR"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3943024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06700" y="762000"/>
            <a:ext cx="3579813" cy="4984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9pPr>
          </a:lstStyle>
          <a:p>
            <a:pPr defTabSz="457200" fontAlgn="base">
              <a:spcBef>
                <a:spcPct val="0"/>
              </a:spcBef>
              <a:spcAft>
                <a:spcPct val="0"/>
              </a:spcAft>
              <a:buClr>
                <a:srgbClr val="000000"/>
              </a:buClr>
              <a:buSzPct val="100000"/>
              <a:buFont typeface="Times New Roman" pitchFamily="18" charset="0"/>
              <a:buNone/>
            </a:pPr>
            <a:r>
              <a:rPr lang="en-US" sz="900" i="1"/>
              <a:t>Journal of Thoracic Oncology</a:t>
            </a:r>
            <a:r>
              <a:rPr lang="en-US" sz="900"/>
              <a:t> 2015 10, 990-1003DOI: (10.1097/JTO.0000000000000559) </a:t>
            </a:r>
          </a:p>
        </p:txBody>
      </p:sp>
      <p:sp>
        <p:nvSpPr>
          <p:cNvPr id="4100" name="Text Box 4"/>
          <p:cNvSpPr txBox="1">
            <a:spLocks noChangeArrowheads="1"/>
          </p:cNvSpPr>
          <p:nvPr/>
        </p:nvSpPr>
        <p:spPr bwMode="auto">
          <a:xfrm>
            <a:off x="952500" y="6624638"/>
            <a:ext cx="5556250" cy="231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9pPr>
          </a:lstStyle>
          <a:p>
            <a:pPr defTabSz="457200" fontAlgn="base">
              <a:spcBef>
                <a:spcPct val="0"/>
              </a:spcBef>
              <a:spcAft>
                <a:spcPct val="0"/>
              </a:spcAft>
              <a:buClr>
                <a:srgbClr val="000000"/>
              </a:buClr>
              <a:buSzPct val="100000"/>
              <a:buFont typeface="Times New Roman" pitchFamily="18" charset="0"/>
              <a:buNone/>
            </a:pPr>
            <a:r>
              <a:rPr lang="en-US" sz="900"/>
              <a:t>Copyright © 2015 International Association for the Study of Lung Cancer</a:t>
            </a:r>
            <a:r>
              <a:rPr lang="en-US" sz="900">
                <a:hlinkClick r:id="rId4"/>
              </a:rPr>
              <a:t> Terms and Conditions</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9375" y="6064250"/>
            <a:ext cx="708025" cy="793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426766975"/>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7624" y="620688"/>
            <a:ext cx="7240437" cy="5436000"/>
          </a:xfrm>
          <a:prstGeom prst="rect">
            <a:avLst/>
          </a:prstGeom>
        </p:spPr>
      </p:pic>
    </p:spTree>
    <p:extLst>
      <p:ext uri="{BB962C8B-B14F-4D97-AF65-F5344CB8AC3E}">
        <p14:creationId xmlns:p14="http://schemas.microsoft.com/office/powerpoint/2010/main" xmlns="" val="573830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03857" y="1700808"/>
            <a:ext cx="6076950" cy="4562475"/>
          </a:xfrm>
          <a:prstGeom prst="rect">
            <a:avLst/>
          </a:prstGeom>
        </p:spPr>
      </p:pic>
      <p:sp>
        <p:nvSpPr>
          <p:cNvPr id="3" name="TextBox 2"/>
          <p:cNvSpPr txBox="1"/>
          <p:nvPr/>
        </p:nvSpPr>
        <p:spPr>
          <a:xfrm>
            <a:off x="1203857" y="476672"/>
            <a:ext cx="4808303" cy="584775"/>
          </a:xfrm>
          <a:prstGeom prst="rect">
            <a:avLst/>
          </a:prstGeom>
          <a:noFill/>
        </p:spPr>
        <p:txBody>
          <a:bodyPr wrap="square" rtlCol="0">
            <a:spAutoFit/>
          </a:bodyPr>
          <a:lstStyle/>
          <a:p>
            <a:r>
              <a:rPr lang="el-GR" sz="3200" b="1" dirty="0" smtClean="0">
                <a:latin typeface="Arial" pitchFamily="34" charset="0"/>
                <a:cs typeface="Arial" pitchFamily="34" charset="0"/>
              </a:rPr>
              <a:t>ΣΤΑΔΙΑ ΚΑΤΑ   ΤΝΜ  </a:t>
            </a:r>
            <a:endParaRPr lang="el-GR" sz="3200" b="1" dirty="0">
              <a:latin typeface="Arial" pitchFamily="34" charset="0"/>
              <a:cs typeface="Arial" pitchFamily="34" charset="0"/>
            </a:endParaRPr>
          </a:p>
        </p:txBody>
      </p:sp>
    </p:spTree>
    <p:extLst>
      <p:ext uri="{BB962C8B-B14F-4D97-AF65-F5344CB8AC3E}">
        <p14:creationId xmlns:p14="http://schemas.microsoft.com/office/powerpoint/2010/main" xmlns="" val="745389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smtClean="0">
                <a:latin typeface="Arial" pitchFamily="34" charset="0"/>
                <a:cs typeface="Arial" pitchFamily="34" charset="0"/>
              </a:rPr>
              <a:t>ΠΟΤΕ Ο ΜΜΚΠ ΕΙΝΑΙ ΑΝΕΓΧΕΙΡΗΤΟΣ?</a:t>
            </a:r>
            <a:endParaRPr lang="el-GR" sz="3600" b="1" dirty="0">
              <a:latin typeface="Arial" pitchFamily="34" charset="0"/>
              <a:cs typeface="Arial" pitchFamily="34" charset="0"/>
            </a:endParaRPr>
          </a:p>
        </p:txBody>
      </p:sp>
      <p:sp>
        <p:nvSpPr>
          <p:cNvPr id="3" name="Content Placeholder 2"/>
          <p:cNvSpPr>
            <a:spLocks noGrp="1"/>
          </p:cNvSpPr>
          <p:nvPr>
            <p:ph idx="1"/>
          </p:nvPr>
        </p:nvSpPr>
        <p:spPr>
          <a:xfrm>
            <a:off x="395536" y="1700808"/>
            <a:ext cx="8229600" cy="4525963"/>
          </a:xfrm>
        </p:spPr>
        <p:txBody>
          <a:bodyPr>
            <a:normAutofit/>
          </a:bodyPr>
          <a:lstStyle/>
          <a:p>
            <a:r>
              <a:rPr lang="el-GR" sz="2400" dirty="0" smtClean="0">
                <a:solidFill>
                  <a:srgbClr val="FF0000"/>
                </a:solidFill>
                <a:latin typeface="Arial" pitchFamily="34" charset="0"/>
                <a:cs typeface="Arial" pitchFamily="34" charset="0"/>
              </a:rPr>
              <a:t>Στάδιο ΙΙΙΒ ή </a:t>
            </a:r>
            <a:r>
              <a:rPr lang="en-US" sz="2400" dirty="0" smtClean="0">
                <a:solidFill>
                  <a:srgbClr val="FF0000"/>
                </a:solidFill>
                <a:latin typeface="Arial" pitchFamily="34" charset="0"/>
                <a:cs typeface="Arial" pitchFamily="34" charset="0"/>
              </a:rPr>
              <a:t>IV</a:t>
            </a:r>
          </a:p>
          <a:p>
            <a:r>
              <a:rPr lang="el-GR" sz="2400" dirty="0" smtClean="0">
                <a:solidFill>
                  <a:srgbClr val="FF0000"/>
                </a:solidFill>
                <a:latin typeface="Arial" pitchFamily="34" charset="0"/>
                <a:cs typeface="Arial" pitchFamily="34" charset="0"/>
              </a:rPr>
              <a:t>Διήθηση των παρακάτω δομών</a:t>
            </a:r>
            <a:r>
              <a:rPr lang="en-US" sz="2400" dirty="0" smtClean="0">
                <a:solidFill>
                  <a:srgbClr val="FF0000"/>
                </a:solidFill>
                <a:latin typeface="Arial" pitchFamily="34" charset="0"/>
                <a:cs typeface="Arial" pitchFamily="34" charset="0"/>
              </a:rPr>
              <a:t>:</a:t>
            </a:r>
            <a:endParaRPr lang="el-GR" sz="2400" dirty="0" smtClean="0">
              <a:solidFill>
                <a:srgbClr val="FF0000"/>
              </a:solidFill>
              <a:latin typeface="Arial" pitchFamily="34" charset="0"/>
              <a:cs typeface="Arial" pitchFamily="34" charset="0"/>
            </a:endParaRPr>
          </a:p>
          <a:p>
            <a:pPr marL="0" indent="0">
              <a:buNone/>
            </a:pPr>
            <a:r>
              <a:rPr lang="el-GR" sz="2400" dirty="0" smtClean="0">
                <a:latin typeface="Arial" pitchFamily="34" charset="0"/>
                <a:cs typeface="Arial" pitchFamily="34" charset="0"/>
              </a:rPr>
              <a:t>    -Άνω κοίλη φλέβα ή κόλπος καρδιάς</a:t>
            </a:r>
          </a:p>
          <a:p>
            <a:pPr marL="0" indent="0">
              <a:buNone/>
            </a:pPr>
            <a:r>
              <a:rPr lang="el-GR" sz="2400" dirty="0">
                <a:latin typeface="Arial" pitchFamily="34" charset="0"/>
                <a:cs typeface="Arial" pitchFamily="34" charset="0"/>
              </a:rPr>
              <a:t> </a:t>
            </a:r>
            <a:r>
              <a:rPr lang="el-GR" sz="2400" dirty="0" smtClean="0">
                <a:latin typeface="Arial" pitchFamily="34" charset="0"/>
                <a:cs typeface="Arial" pitchFamily="34" charset="0"/>
              </a:rPr>
              <a:t>   -Διήθηση παλίνδρομου λαρυγγικού ή φρενικού νεύρου</a:t>
            </a:r>
          </a:p>
          <a:p>
            <a:pPr marL="0" indent="0">
              <a:buNone/>
            </a:pPr>
            <a:r>
              <a:rPr lang="el-GR" sz="2400" dirty="0">
                <a:latin typeface="Arial" pitchFamily="34" charset="0"/>
                <a:cs typeface="Arial" pitchFamily="34" charset="0"/>
              </a:rPr>
              <a:t> </a:t>
            </a:r>
            <a:r>
              <a:rPr lang="el-GR" sz="2400" dirty="0" smtClean="0">
                <a:latin typeface="Arial" pitchFamily="34" charset="0"/>
                <a:cs typeface="Arial" pitchFamily="34" charset="0"/>
              </a:rPr>
              <a:t>   -Κακοήθης πλευριτική συλλογή ή επιπωματισμός</a:t>
            </a:r>
          </a:p>
          <a:p>
            <a:pPr marL="0" indent="0">
              <a:buNone/>
            </a:pPr>
            <a:r>
              <a:rPr lang="el-GR" sz="2400" dirty="0">
                <a:latin typeface="Arial" pitchFamily="34" charset="0"/>
                <a:cs typeface="Arial" pitchFamily="34" charset="0"/>
              </a:rPr>
              <a:t> </a:t>
            </a:r>
            <a:r>
              <a:rPr lang="el-GR" sz="2400" dirty="0" smtClean="0">
                <a:latin typeface="Arial" pitchFamily="34" charset="0"/>
                <a:cs typeface="Arial" pitchFamily="34" charset="0"/>
              </a:rPr>
              <a:t>   -Ετερόπλευροι μεσοθωρακικοί λεμφαδένες</a:t>
            </a:r>
          </a:p>
          <a:p>
            <a:r>
              <a:rPr lang="el-GR" sz="2400" dirty="0" smtClean="0">
                <a:solidFill>
                  <a:srgbClr val="FF0000"/>
                </a:solidFill>
                <a:latin typeface="Arial" pitchFamily="34" charset="0"/>
                <a:cs typeface="Arial" pitchFamily="34" charset="0"/>
              </a:rPr>
              <a:t>Άτομα με σοβαρή συνοσηρότητα</a:t>
            </a:r>
            <a:r>
              <a:rPr lang="en-US" sz="2400" dirty="0" smtClean="0">
                <a:solidFill>
                  <a:srgbClr val="FF0000"/>
                </a:solidFill>
                <a:latin typeface="Arial" pitchFamily="34" charset="0"/>
                <a:cs typeface="Arial" pitchFamily="34" charset="0"/>
              </a:rPr>
              <a:t>: </a:t>
            </a:r>
            <a:r>
              <a:rPr lang="en-US" sz="2400" dirty="0" smtClean="0">
                <a:latin typeface="Arial" pitchFamily="34" charset="0"/>
                <a:cs typeface="Arial" pitchFamily="34" charset="0"/>
              </a:rPr>
              <a:t>(</a:t>
            </a:r>
            <a:r>
              <a:rPr lang="el-GR" sz="2400" dirty="0" smtClean="0">
                <a:latin typeface="Arial" pitchFamily="34" charset="0"/>
                <a:cs typeface="Arial" pitchFamily="34" charset="0"/>
              </a:rPr>
              <a:t>καρδιαγγειακή νόσος, προβλεπόμενο μετεγχειρητικο </a:t>
            </a:r>
            <a:r>
              <a:rPr lang="en-US" sz="2400" dirty="0" smtClean="0">
                <a:latin typeface="Arial" pitchFamily="34" charset="0"/>
                <a:cs typeface="Arial" pitchFamily="34" charset="0"/>
              </a:rPr>
              <a:t>FEV1 &lt;40%  </a:t>
            </a:r>
            <a:r>
              <a:rPr lang="el-GR" sz="2400" dirty="0" smtClean="0">
                <a:latin typeface="Arial" pitchFamily="34" charset="0"/>
                <a:cs typeface="Arial" pitchFamily="34" charset="0"/>
              </a:rPr>
              <a:t>ή </a:t>
            </a:r>
            <a:r>
              <a:rPr lang="en-US" sz="2400" dirty="0" smtClean="0">
                <a:latin typeface="Arial" pitchFamily="34" charset="0"/>
                <a:cs typeface="Arial" pitchFamily="34" charset="0"/>
              </a:rPr>
              <a:t> </a:t>
            </a:r>
            <a:r>
              <a:rPr lang="el-GR" sz="2400" dirty="0" smtClean="0">
                <a:latin typeface="Arial" pitchFamily="34" charset="0"/>
                <a:cs typeface="Arial" pitchFamily="34" charset="0"/>
              </a:rPr>
              <a:t>προβλεπόμενο μετεγχειρητικο</a:t>
            </a:r>
            <a:r>
              <a:rPr lang="en-US" sz="2400" dirty="0" smtClean="0">
                <a:latin typeface="Arial" pitchFamily="34" charset="0"/>
                <a:cs typeface="Arial" pitchFamily="34" charset="0"/>
              </a:rPr>
              <a:t>DLCO&lt;40%</a:t>
            </a:r>
            <a:r>
              <a:rPr lang="el-GR" sz="2400" dirty="0" smtClean="0">
                <a:latin typeface="Arial" pitchFamily="34" charset="0"/>
                <a:cs typeface="Arial" pitchFamily="34" charset="0"/>
              </a:rPr>
              <a:t>)</a:t>
            </a:r>
            <a:endParaRPr lang="el-GR" sz="2400" dirty="0">
              <a:latin typeface="Arial" pitchFamily="34" charset="0"/>
              <a:cs typeface="Arial" pitchFamily="34" charset="0"/>
            </a:endParaRPr>
          </a:p>
        </p:txBody>
      </p:sp>
    </p:spTree>
    <p:extLst>
      <p:ext uri="{BB962C8B-B14F-4D97-AF65-F5344CB8AC3E}">
        <p14:creationId xmlns:p14="http://schemas.microsoft.com/office/powerpoint/2010/main" xmlns="" val="1475776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latin typeface="Arial" pitchFamily="34" charset="0"/>
                <a:cs typeface="Arial" pitchFamily="34" charset="0"/>
              </a:rPr>
              <a:t>ΕΠΙΔΗΜΙΟΛΟΓΙΑ</a:t>
            </a:r>
            <a:endParaRPr lang="el-GR" sz="36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l-GR" sz="2400" dirty="0" smtClean="0">
                <a:latin typeface="Arial" pitchFamily="34" charset="0"/>
                <a:cs typeface="Arial" pitchFamily="34" charset="0"/>
              </a:rPr>
              <a:t>Ο καρκίνος του πνεύμονα είναι ο πιο συχνός καρκίνος στους άνδρες και τις γυναίκες και η κύρια αιτία θανάτου απο καρκίνου και για τα δύο φύλα στις ΗΠΑ</a:t>
            </a:r>
          </a:p>
          <a:p>
            <a:pPr marL="0" indent="0">
              <a:buNone/>
            </a:pPr>
            <a:endParaRPr lang="el-GR" sz="2400" dirty="0" smtClean="0">
              <a:latin typeface="Arial" pitchFamily="34" charset="0"/>
              <a:cs typeface="Arial" pitchFamily="34" charset="0"/>
            </a:endParaRPr>
          </a:p>
          <a:p>
            <a:r>
              <a:rPr lang="el-GR" sz="2400" dirty="0" smtClean="0">
                <a:latin typeface="Arial" pitchFamily="34" charset="0"/>
                <a:cs typeface="Arial" pitchFamily="34" charset="0"/>
              </a:rPr>
              <a:t>25% όλων των διαγνώσεων καρκίνου  και το 25% θανάτων απο καρκίνο αφορούν καρκίνο πνεύμονα</a:t>
            </a:r>
          </a:p>
          <a:p>
            <a:endParaRPr lang="el-GR" sz="2400" dirty="0" smtClean="0">
              <a:latin typeface="Arial" pitchFamily="34" charset="0"/>
              <a:cs typeface="Arial" pitchFamily="34" charset="0"/>
            </a:endParaRPr>
          </a:p>
          <a:p>
            <a:r>
              <a:rPr lang="el-GR" sz="2400" dirty="0" smtClean="0">
                <a:latin typeface="Arial" pitchFamily="34" charset="0"/>
                <a:cs typeface="Arial" pitchFamily="34" charset="0"/>
              </a:rPr>
              <a:t>Ο κίνδυνος είναι σημαντικά υψηλότερος στους καπνιστές</a:t>
            </a:r>
          </a:p>
          <a:p>
            <a:endParaRPr lang="el-GR" sz="2400" dirty="0" smtClean="0">
              <a:latin typeface="Arial" pitchFamily="34" charset="0"/>
              <a:cs typeface="Arial" pitchFamily="34" charset="0"/>
            </a:endParaRPr>
          </a:p>
          <a:p>
            <a:r>
              <a:rPr lang="el-GR" sz="2400" dirty="0" smtClean="0">
                <a:latin typeface="Arial" pitchFamily="34" charset="0"/>
                <a:cs typeface="Arial" pitchFamily="34" charset="0"/>
              </a:rPr>
              <a:t>Πιό συχνά αφορά ηλικιωμένα άτομα</a:t>
            </a:r>
          </a:p>
          <a:p>
            <a:endParaRPr lang="el-GR" sz="2400" dirty="0">
              <a:latin typeface="Arial" pitchFamily="34" charset="0"/>
              <a:cs typeface="Arial" pitchFamily="34" charset="0"/>
            </a:endParaRPr>
          </a:p>
        </p:txBody>
      </p:sp>
    </p:spTree>
    <p:extLst>
      <p:ext uri="{BB962C8B-B14F-4D97-AF65-F5344CB8AC3E}">
        <p14:creationId xmlns:p14="http://schemas.microsoft.com/office/powerpoint/2010/main" xmlns="" val="3381564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Arial" pitchFamily="34" charset="0"/>
                <a:cs typeface="Arial" pitchFamily="34" charset="0"/>
              </a:rPr>
              <a:t>ΠΕΡΙΣΤΑΤΙΚΟ</a:t>
            </a:r>
            <a:endParaRPr lang="el-GR"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l-GR" sz="2400" dirty="0" smtClean="0">
                <a:latin typeface="Arial" pitchFamily="34" charset="0"/>
                <a:cs typeface="Arial" pitchFamily="34" charset="0"/>
              </a:rPr>
              <a:t>Άνδρας 65 ετών καπνιστής έχει την ακόλουθη ακτινογραφία και </a:t>
            </a:r>
            <a:r>
              <a:rPr lang="en-US" sz="2400" dirty="0" smtClean="0">
                <a:latin typeface="Arial" pitchFamily="34" charset="0"/>
                <a:cs typeface="Arial" pitchFamily="34" charset="0"/>
              </a:rPr>
              <a:t>CT </a:t>
            </a:r>
            <a:r>
              <a:rPr lang="el-GR" sz="2400" dirty="0" smtClean="0">
                <a:latin typeface="Arial" pitchFamily="34" charset="0"/>
                <a:cs typeface="Arial" pitchFamily="34" charset="0"/>
              </a:rPr>
              <a:t>θώρακα</a:t>
            </a:r>
            <a:r>
              <a:rPr lang="en-US" sz="2400" dirty="0" smtClean="0">
                <a:latin typeface="Arial" pitchFamily="34" charset="0"/>
                <a:cs typeface="Arial" pitchFamily="34" charset="0"/>
              </a:rPr>
              <a:t>:</a:t>
            </a:r>
          </a:p>
          <a:p>
            <a:pPr marL="0" indent="0">
              <a:buNone/>
            </a:pPr>
            <a:r>
              <a:rPr lang="en-US" sz="2400" dirty="0">
                <a:latin typeface="Arial" pitchFamily="34" charset="0"/>
                <a:cs typeface="Arial" pitchFamily="34" charset="0"/>
              </a:rPr>
              <a:t> </a:t>
            </a:r>
            <a:r>
              <a:rPr lang="en-US" sz="2400" dirty="0" smtClean="0">
                <a:latin typeface="Arial" pitchFamily="34" charset="0"/>
                <a:cs typeface="Arial" pitchFamily="34" charset="0"/>
              </a:rPr>
              <a:t>   </a:t>
            </a:r>
          </a:p>
          <a:p>
            <a:pPr marL="0" indent="0">
              <a:buNone/>
            </a:pPr>
            <a:r>
              <a:rPr lang="en-US" sz="2400" dirty="0">
                <a:latin typeface="Arial" pitchFamily="34" charset="0"/>
                <a:cs typeface="Arial" pitchFamily="34" charset="0"/>
              </a:rPr>
              <a:t> </a:t>
            </a:r>
            <a:r>
              <a:rPr lang="en-US" sz="2400" dirty="0" smtClean="0">
                <a:latin typeface="Arial" pitchFamily="34" charset="0"/>
                <a:cs typeface="Arial" pitchFamily="34" charset="0"/>
              </a:rPr>
              <a:t>   </a:t>
            </a:r>
            <a:endParaRPr lang="el-GR" sz="2400" dirty="0">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504" y="2852936"/>
            <a:ext cx="3835987" cy="2880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60629" y="2852936"/>
            <a:ext cx="3835987" cy="2880000"/>
          </a:xfrm>
          <a:prstGeom prst="rect">
            <a:avLst/>
          </a:prstGeom>
        </p:spPr>
      </p:pic>
      <p:sp>
        <p:nvSpPr>
          <p:cNvPr id="7" name="TextBox 6"/>
          <p:cNvSpPr txBox="1"/>
          <p:nvPr/>
        </p:nvSpPr>
        <p:spPr>
          <a:xfrm>
            <a:off x="971600" y="5949280"/>
            <a:ext cx="6984776" cy="461665"/>
          </a:xfrm>
          <a:prstGeom prst="rect">
            <a:avLst/>
          </a:prstGeom>
          <a:noFill/>
        </p:spPr>
        <p:txBody>
          <a:bodyPr wrap="square" rtlCol="0">
            <a:spAutoFit/>
          </a:bodyPr>
          <a:lstStyle/>
          <a:p>
            <a:r>
              <a:rPr lang="el-GR" sz="2400" b="1" dirty="0" smtClean="0">
                <a:latin typeface="Arial" pitchFamily="34" charset="0"/>
                <a:cs typeface="Arial" pitchFamily="34" charset="0"/>
              </a:rPr>
              <a:t>Ποιά εξέταση θα παραγγείλουμε?</a:t>
            </a:r>
            <a:endParaRPr lang="el-GR" sz="2400" b="1" dirty="0">
              <a:latin typeface="Arial" pitchFamily="34" charset="0"/>
              <a:cs typeface="Arial" pitchFamily="34" charset="0"/>
            </a:endParaRPr>
          </a:p>
        </p:txBody>
      </p:sp>
    </p:spTree>
    <p:extLst>
      <p:ext uri="{BB962C8B-B14F-4D97-AF65-F5344CB8AC3E}">
        <p14:creationId xmlns:p14="http://schemas.microsoft.com/office/powerpoint/2010/main" xmlns="" val="464485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smtClean="0">
                <a:latin typeface="Arial" pitchFamily="34" charset="0"/>
                <a:cs typeface="Arial" pitchFamily="34" charset="0"/>
              </a:rPr>
              <a:t>ΕΡΩΤΗΣΗ</a:t>
            </a:r>
            <a:endParaRPr lang="el-GR"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r>
              <a:rPr lang="el-GR" sz="2400" dirty="0" smtClean="0">
                <a:solidFill>
                  <a:srgbClr val="FF0000"/>
                </a:solidFill>
                <a:latin typeface="Arial" pitchFamily="34" charset="0"/>
                <a:cs typeface="Arial" pitchFamily="34" charset="0"/>
              </a:rPr>
              <a:t>Ποιά εξέταση θα παραγγείλουμε?</a:t>
            </a:r>
          </a:p>
          <a:p>
            <a:pPr marL="0" indent="0">
              <a:buNone/>
            </a:pPr>
            <a:endParaRPr lang="el-GR" sz="2400" dirty="0">
              <a:latin typeface="Arial" pitchFamily="34" charset="0"/>
              <a:cs typeface="Arial" pitchFamily="34" charset="0"/>
            </a:endParaRPr>
          </a:p>
          <a:p>
            <a:r>
              <a:rPr lang="el-GR" sz="2400" dirty="0" smtClean="0">
                <a:latin typeface="Arial" pitchFamily="34" charset="0"/>
                <a:cs typeface="Arial" pitchFamily="34" charset="0"/>
              </a:rPr>
              <a:t>Βιοψία υπό </a:t>
            </a:r>
            <a:r>
              <a:rPr lang="en-US" sz="2400" dirty="0" smtClean="0">
                <a:latin typeface="Arial" pitchFamily="34" charset="0"/>
                <a:cs typeface="Arial" pitchFamily="34" charset="0"/>
              </a:rPr>
              <a:t>CT</a:t>
            </a:r>
          </a:p>
          <a:p>
            <a:r>
              <a:rPr lang="en-US" sz="2400" dirty="0" smtClean="0">
                <a:latin typeface="Arial" pitchFamily="34" charset="0"/>
                <a:cs typeface="Arial" pitchFamily="34" charset="0"/>
              </a:rPr>
              <a:t>Video-assisted </a:t>
            </a:r>
            <a:r>
              <a:rPr lang="el-GR" sz="2400" dirty="0" smtClean="0">
                <a:latin typeface="Arial" pitchFamily="34" charset="0"/>
                <a:cs typeface="Arial" pitchFamily="34" charset="0"/>
              </a:rPr>
              <a:t>θωρακική ανοικτή βιοψία πνεύμονα και πιθανή θωρακοτομή</a:t>
            </a:r>
          </a:p>
          <a:p>
            <a:r>
              <a:rPr lang="en-US" sz="2400" dirty="0" smtClean="0">
                <a:latin typeface="Arial" pitchFamily="34" charset="0"/>
                <a:cs typeface="Arial" pitchFamily="34" charset="0"/>
              </a:rPr>
              <a:t>PET scan</a:t>
            </a:r>
            <a:endParaRPr lang="el-GR" sz="2400" dirty="0" smtClean="0">
              <a:latin typeface="Arial" pitchFamily="34" charset="0"/>
              <a:cs typeface="Arial" pitchFamily="34" charset="0"/>
            </a:endParaRPr>
          </a:p>
          <a:p>
            <a:r>
              <a:rPr lang="el-GR" sz="2400" dirty="0" smtClean="0">
                <a:latin typeface="Arial" pitchFamily="34" charset="0"/>
                <a:cs typeface="Arial" pitchFamily="34" charset="0"/>
              </a:rPr>
              <a:t>Σπιρομέτρηση</a:t>
            </a:r>
          </a:p>
          <a:p>
            <a:r>
              <a:rPr lang="el-GR" sz="2400" dirty="0" smtClean="0">
                <a:latin typeface="Arial" pitchFamily="34" charset="0"/>
                <a:cs typeface="Arial" pitchFamily="34" charset="0"/>
              </a:rPr>
              <a:t>Αξονική εγκεφάλου</a:t>
            </a:r>
            <a:endParaRPr lang="el-GR" sz="2400" dirty="0">
              <a:latin typeface="Arial" pitchFamily="34" charset="0"/>
              <a:cs typeface="Arial" pitchFamily="34" charset="0"/>
            </a:endParaRPr>
          </a:p>
        </p:txBody>
      </p:sp>
    </p:spTree>
    <p:extLst>
      <p:ext uri="{BB962C8B-B14F-4D97-AF65-F5344CB8AC3E}">
        <p14:creationId xmlns:p14="http://schemas.microsoft.com/office/powerpoint/2010/main" xmlns="" val="2721380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latin typeface="Arial" pitchFamily="34" charset="0"/>
                <a:cs typeface="Arial" pitchFamily="34" charset="0"/>
              </a:rPr>
              <a:t>ΕΡΩΤΗΣΗ </a:t>
            </a:r>
            <a:endParaRPr lang="el-GR" sz="36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l-GR" sz="2400" dirty="0" smtClean="0">
                <a:latin typeface="Arial" pitchFamily="34" charset="0"/>
                <a:cs typeface="Arial" pitchFamily="34" charset="0"/>
              </a:rPr>
              <a:t>Με το παρακάτω </a:t>
            </a:r>
            <a:r>
              <a:rPr lang="en-US" sz="2400" dirty="0" smtClean="0">
                <a:latin typeface="Arial" pitchFamily="34" charset="0"/>
                <a:cs typeface="Arial" pitchFamily="34" charset="0"/>
              </a:rPr>
              <a:t>PET </a:t>
            </a:r>
            <a:r>
              <a:rPr lang="el-GR" sz="2400" dirty="0" smtClean="0">
                <a:latin typeface="Arial" pitchFamily="34" charset="0"/>
                <a:cs typeface="Arial" pitchFamily="34" charset="0"/>
              </a:rPr>
              <a:t>είναι ο ασθενής υποψήφιος για χειρουργείο</a:t>
            </a:r>
            <a:r>
              <a:rPr lang="el-GR" sz="2400" dirty="0">
                <a:latin typeface="Arial" pitchFamily="34" charset="0"/>
                <a:cs typeface="Arial" pitchFamily="34" charset="0"/>
              </a:rPr>
              <a:t>?</a:t>
            </a:r>
            <a:endParaRPr lang="en-US" sz="2400" dirty="0" smtClean="0">
              <a:latin typeface="Arial" pitchFamily="34" charset="0"/>
              <a:cs typeface="Arial" pitchFamily="34" charset="0"/>
            </a:endParaRPr>
          </a:p>
          <a:p>
            <a:pPr marL="0" indent="0">
              <a:buNone/>
            </a:pPr>
            <a:r>
              <a:rPr lang="en-US" sz="2400" dirty="0">
                <a:latin typeface="Arial" pitchFamily="34" charset="0"/>
                <a:cs typeface="Arial" pitchFamily="34" charset="0"/>
              </a:rPr>
              <a:t> </a:t>
            </a:r>
            <a:r>
              <a:rPr lang="en-US" sz="2400" dirty="0" smtClean="0">
                <a:latin typeface="Arial" pitchFamily="34" charset="0"/>
                <a:cs typeface="Arial" pitchFamily="34" charset="0"/>
              </a:rPr>
              <a:t>   </a:t>
            </a:r>
          </a:p>
          <a:p>
            <a:pPr marL="0" indent="0">
              <a:buNone/>
            </a:pPr>
            <a:endParaRPr lang="el-GR" sz="24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2708920"/>
            <a:ext cx="4860000" cy="3648816"/>
          </a:xfrm>
          <a:prstGeom prst="rect">
            <a:avLst/>
          </a:prstGeom>
        </p:spPr>
      </p:pic>
    </p:spTree>
    <p:extLst>
      <p:ext uri="{BB962C8B-B14F-4D97-AF65-F5344CB8AC3E}">
        <p14:creationId xmlns:p14="http://schemas.microsoft.com/office/powerpoint/2010/main" xmlns="" val="2065838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49" y="980728"/>
            <a:ext cx="6076950" cy="3419475"/>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 y="0"/>
            <a:ext cx="8605538" cy="61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846398" y="6120000"/>
            <a:ext cx="6912768" cy="646331"/>
          </a:xfrm>
          <a:prstGeom prst="rect">
            <a:avLst/>
          </a:prstGeom>
          <a:noFill/>
        </p:spPr>
        <p:txBody>
          <a:bodyPr wrap="square" rtlCol="0">
            <a:spAutoFit/>
          </a:bodyPr>
          <a:lstStyle/>
          <a:p>
            <a:r>
              <a:rPr lang="el-GR" b="1" dirty="0" smtClean="0">
                <a:latin typeface="Arial" pitchFamily="34" charset="0"/>
                <a:cs typeface="Arial" pitchFamily="34" charset="0"/>
              </a:rPr>
              <a:t>Μεσοθωρακοσκόπηση ή διαβρογχική βιοψία μεσοθωρακικού λεμφαδένα</a:t>
            </a:r>
            <a:endParaRPr lang="el-GR" b="1" dirty="0">
              <a:latin typeface="Arial" pitchFamily="34" charset="0"/>
              <a:cs typeface="Arial" pitchFamily="34" charset="0"/>
            </a:endParaRPr>
          </a:p>
        </p:txBody>
      </p:sp>
    </p:spTree>
    <p:extLst>
      <p:ext uri="{BB962C8B-B14F-4D97-AF65-F5344CB8AC3E}">
        <p14:creationId xmlns:p14="http://schemas.microsoft.com/office/powerpoint/2010/main" xmlns="" val="2579946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smtClean="0">
                <a:latin typeface="Arial" pitchFamily="34" charset="0"/>
                <a:cs typeface="Arial" pitchFamily="34" charset="0"/>
              </a:rPr>
              <a:t>ΘΕΡΑΠΕΥΤΙΚΟΣ ΑΛΓΟΡΙΘΜΟΣ ΜΜΚΠ</a:t>
            </a:r>
            <a:endParaRPr lang="el-GR" sz="3200" b="1"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44248867"/>
              </p:ext>
            </p:extLst>
          </p:nvPr>
        </p:nvGraphicFramePr>
        <p:xfrm>
          <a:off x="561662"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275856" y="2823045"/>
            <a:ext cx="1749425" cy="1109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Group 8"/>
          <p:cNvGrpSpPr/>
          <p:nvPr/>
        </p:nvGrpSpPr>
        <p:grpSpPr>
          <a:xfrm>
            <a:off x="3007969" y="2780928"/>
            <a:ext cx="3084589" cy="1108057"/>
            <a:chOff x="1967185" y="3416602"/>
            <a:chExt cx="3084589" cy="1108057"/>
          </a:xfrm>
        </p:grpSpPr>
        <p:sp>
          <p:nvSpPr>
            <p:cNvPr id="10" name="Rounded Rectangle 9"/>
            <p:cNvSpPr/>
            <p:nvPr/>
          </p:nvSpPr>
          <p:spPr>
            <a:xfrm>
              <a:off x="1967185" y="3416602"/>
              <a:ext cx="1744972" cy="110805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just"/>
              <a:r>
                <a:rPr lang="el-GR" sz="2000" b="1" dirty="0" smtClean="0">
                  <a:latin typeface="Arial" pitchFamily="34" charset="0"/>
                  <a:cs typeface="Arial" pitchFamily="34" charset="0"/>
                </a:rPr>
                <a:t>    </a:t>
              </a:r>
              <a:r>
                <a:rPr lang="en-US" sz="2000" b="1" dirty="0" smtClean="0">
                  <a:latin typeface="Arial" pitchFamily="34" charset="0"/>
                  <a:cs typeface="Arial" pitchFamily="34" charset="0"/>
                </a:rPr>
                <a:t>T1N1</a:t>
              </a:r>
              <a:endParaRPr lang="el-GR" sz="2000" b="1" dirty="0" smtClean="0">
                <a:latin typeface="Arial" pitchFamily="34" charset="0"/>
                <a:cs typeface="Arial" pitchFamily="34" charset="0"/>
              </a:endParaRPr>
            </a:p>
            <a:p>
              <a:pPr algn="just"/>
              <a:r>
                <a:rPr lang="el-GR" sz="2000" b="1" dirty="0">
                  <a:latin typeface="Arial" pitchFamily="34" charset="0"/>
                  <a:cs typeface="Arial" pitchFamily="34" charset="0"/>
                </a:rPr>
                <a:t> </a:t>
              </a:r>
              <a:r>
                <a:rPr lang="el-GR" sz="2000" b="1" dirty="0" smtClean="0">
                  <a:latin typeface="Arial" pitchFamily="34" charset="0"/>
                  <a:cs typeface="Arial" pitchFamily="34" charset="0"/>
                </a:rPr>
                <a:t>   Τ2Ν0</a:t>
              </a:r>
              <a:r>
                <a:rPr lang="en-US" sz="2000" b="1" dirty="0" smtClean="0">
                  <a:latin typeface="Arial" pitchFamily="34" charset="0"/>
                  <a:cs typeface="Arial" pitchFamily="34" charset="0"/>
                </a:rPr>
                <a:t>-1</a:t>
              </a:r>
            </a:p>
            <a:p>
              <a:pPr algn="just"/>
              <a:r>
                <a:rPr lang="en-US" sz="2000" b="1" dirty="0">
                  <a:latin typeface="Arial" pitchFamily="34" charset="0"/>
                  <a:cs typeface="Arial" pitchFamily="34" charset="0"/>
                </a:rPr>
                <a:t> </a:t>
              </a:r>
              <a:r>
                <a:rPr lang="en-US" sz="2000" b="1" dirty="0" smtClean="0">
                  <a:latin typeface="Arial" pitchFamily="34" charset="0"/>
                  <a:cs typeface="Arial" pitchFamily="34" charset="0"/>
                </a:rPr>
                <a:t>   T3N0-1</a:t>
              </a:r>
              <a:endParaRPr lang="el-GR" sz="2000" b="1" dirty="0">
                <a:latin typeface="Arial" pitchFamily="34" charset="0"/>
                <a:cs typeface="Arial" pitchFamily="34" charset="0"/>
              </a:endParaRPr>
            </a:p>
          </p:txBody>
        </p:sp>
        <p:sp>
          <p:nvSpPr>
            <p:cNvPr id="11" name="Rounded Rectangle 4"/>
            <p:cNvSpPr/>
            <p:nvPr/>
          </p:nvSpPr>
          <p:spPr>
            <a:xfrm>
              <a:off x="3371710" y="3449056"/>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l-GR" sz="1400" kern="1200"/>
            </a:p>
          </p:txBody>
        </p:sp>
      </p:grpSp>
      <p:sp>
        <p:nvSpPr>
          <p:cNvPr id="12" name="Rounded Rectangle 11"/>
          <p:cNvSpPr/>
          <p:nvPr/>
        </p:nvSpPr>
        <p:spPr>
          <a:xfrm>
            <a:off x="5246165" y="2813382"/>
            <a:ext cx="1744972" cy="1108057"/>
          </a:xfrm>
          <a:prstGeom prst="roundRect">
            <a:avLst>
              <a:gd name="adj" fmla="val 1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000" b="1" dirty="0" smtClean="0">
              <a:solidFill>
                <a:schemeClr val="bg1"/>
              </a:solidFill>
              <a:latin typeface="Arial" pitchFamily="34" charset="0"/>
              <a:cs typeface="Arial" pitchFamily="34" charset="0"/>
            </a:endParaRPr>
          </a:p>
          <a:p>
            <a:r>
              <a:rPr lang="en-US" sz="2000" b="1" dirty="0" smtClean="0">
                <a:solidFill>
                  <a:schemeClr val="bg1"/>
                </a:solidFill>
                <a:latin typeface="Arial" pitchFamily="34" charset="0"/>
                <a:cs typeface="Arial" pitchFamily="34" charset="0"/>
              </a:rPr>
              <a:t>T1-3N2</a:t>
            </a:r>
            <a:endParaRPr lang="el-GR" sz="2000" b="1" dirty="0">
              <a:solidFill>
                <a:schemeClr val="bg1"/>
              </a:solidFill>
              <a:latin typeface="Arial" pitchFamily="34" charset="0"/>
              <a:cs typeface="Arial" pitchFamily="34" charset="0"/>
            </a:endParaRPr>
          </a:p>
        </p:txBody>
      </p:sp>
      <p:sp>
        <p:nvSpPr>
          <p:cNvPr id="8" name="TextBox 7"/>
          <p:cNvSpPr txBox="1"/>
          <p:nvPr/>
        </p:nvSpPr>
        <p:spPr>
          <a:xfrm>
            <a:off x="3880455" y="3998694"/>
            <a:ext cx="2808312" cy="400110"/>
          </a:xfrm>
          <a:prstGeom prst="rect">
            <a:avLst/>
          </a:prstGeom>
          <a:noFill/>
        </p:spPr>
        <p:txBody>
          <a:bodyPr wrap="square" rtlCol="0">
            <a:spAutoFit/>
          </a:bodyPr>
          <a:lstStyle/>
          <a:p>
            <a:r>
              <a:rPr lang="el-GR" sz="2000" dirty="0" smtClean="0">
                <a:solidFill>
                  <a:srgbClr val="FFFF00"/>
                </a:solidFill>
                <a:latin typeface="Arial" pitchFamily="34" charset="0"/>
                <a:cs typeface="Arial" pitchFamily="34" charset="0"/>
              </a:rPr>
              <a:t>Μεσοθωρακοσκόπηση</a:t>
            </a:r>
            <a:endParaRPr lang="el-GR" sz="2000" dirty="0">
              <a:solidFill>
                <a:srgbClr val="FFFF00"/>
              </a:solidFill>
              <a:latin typeface="Arial" pitchFamily="34" charset="0"/>
              <a:cs typeface="Arial" pitchFamily="34" charset="0"/>
            </a:endParaRPr>
          </a:p>
        </p:txBody>
      </p:sp>
      <p:sp>
        <p:nvSpPr>
          <p:cNvPr id="13" name="Rectangle 12"/>
          <p:cNvSpPr/>
          <p:nvPr/>
        </p:nvSpPr>
        <p:spPr>
          <a:xfrm>
            <a:off x="5025281" y="4634408"/>
            <a:ext cx="1667245" cy="115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latin typeface="Arial" pitchFamily="34" charset="0"/>
                <a:cs typeface="Arial" pitchFamily="34" charset="0"/>
              </a:rPr>
              <a:t>Χημειοθεραπεία και ακτινοθεραπεία</a:t>
            </a:r>
            <a:endParaRPr lang="el-GR" sz="1400" b="1" dirty="0">
              <a:solidFill>
                <a:schemeClr val="bg1"/>
              </a:solidFill>
              <a:latin typeface="Arial" pitchFamily="34" charset="0"/>
              <a:cs typeface="Arial" pitchFamily="34" charset="0"/>
            </a:endParaRPr>
          </a:p>
        </p:txBody>
      </p:sp>
      <p:sp>
        <p:nvSpPr>
          <p:cNvPr id="15" name="TextBox 14"/>
          <p:cNvSpPr txBox="1"/>
          <p:nvPr/>
        </p:nvSpPr>
        <p:spPr>
          <a:xfrm>
            <a:off x="3268387" y="4282775"/>
            <a:ext cx="1224136" cy="400110"/>
          </a:xfrm>
          <a:prstGeom prst="rect">
            <a:avLst/>
          </a:prstGeom>
          <a:noFill/>
        </p:spPr>
        <p:txBody>
          <a:bodyPr wrap="square" rtlCol="0">
            <a:spAutoFit/>
          </a:bodyPr>
          <a:lstStyle/>
          <a:p>
            <a:r>
              <a:rPr lang="el-GR" sz="2000" dirty="0" smtClean="0">
                <a:solidFill>
                  <a:srgbClr val="FFFF00"/>
                </a:solidFill>
                <a:latin typeface="Arial" pitchFamily="34" charset="0"/>
                <a:cs typeface="Arial" pitchFamily="34" charset="0"/>
              </a:rPr>
              <a:t>αρνητική</a:t>
            </a:r>
            <a:endParaRPr lang="el-GR" sz="2000" dirty="0">
              <a:solidFill>
                <a:srgbClr val="FFFF00"/>
              </a:solidFill>
              <a:latin typeface="Arial" pitchFamily="34" charset="0"/>
              <a:cs typeface="Arial" pitchFamily="34" charset="0"/>
            </a:endParaRPr>
          </a:p>
        </p:txBody>
      </p:sp>
      <p:sp>
        <p:nvSpPr>
          <p:cNvPr id="16" name="TextBox 15"/>
          <p:cNvSpPr txBox="1"/>
          <p:nvPr/>
        </p:nvSpPr>
        <p:spPr>
          <a:xfrm>
            <a:off x="5552498" y="4282775"/>
            <a:ext cx="1080120" cy="400110"/>
          </a:xfrm>
          <a:prstGeom prst="rect">
            <a:avLst/>
          </a:prstGeom>
          <a:noFill/>
        </p:spPr>
        <p:txBody>
          <a:bodyPr wrap="square" rtlCol="0">
            <a:spAutoFit/>
          </a:bodyPr>
          <a:lstStyle/>
          <a:p>
            <a:r>
              <a:rPr lang="el-GR" sz="2000" dirty="0" smtClean="0">
                <a:solidFill>
                  <a:srgbClr val="FF0000"/>
                </a:solidFill>
                <a:latin typeface="Arial" pitchFamily="34" charset="0"/>
                <a:cs typeface="Arial" pitchFamily="34" charset="0"/>
              </a:rPr>
              <a:t>   </a:t>
            </a:r>
            <a:r>
              <a:rPr lang="el-GR" sz="2000" dirty="0" smtClean="0">
                <a:solidFill>
                  <a:srgbClr val="FFFF00"/>
                </a:solidFill>
                <a:latin typeface="Arial" pitchFamily="34" charset="0"/>
                <a:cs typeface="Arial" pitchFamily="34" charset="0"/>
              </a:rPr>
              <a:t>θετική</a:t>
            </a:r>
            <a:endParaRPr lang="el-GR" sz="20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xmlns="" val="2378989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latin typeface="Arial" pitchFamily="34" charset="0"/>
                <a:cs typeface="Arial" pitchFamily="34" charset="0"/>
              </a:rPr>
              <a:t>Μη μικροκυτταρικός καρκίνος πνεύμονα σταδίου </a:t>
            </a:r>
            <a:r>
              <a:rPr lang="en-US" sz="3600" b="1" dirty="0" smtClean="0">
                <a:latin typeface="Arial" pitchFamily="34" charset="0"/>
                <a:cs typeface="Arial" pitchFamily="34" charset="0"/>
              </a:rPr>
              <a:t>IV</a:t>
            </a:r>
            <a:endParaRPr lang="el-GR" sz="36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l-GR" sz="2400" dirty="0" smtClean="0">
                <a:latin typeface="Arial" pitchFamily="34" charset="0"/>
                <a:cs typeface="Arial" pitchFamily="34" charset="0"/>
              </a:rPr>
              <a:t>Η θεραπεία εξαρτάται από τον ιστολογικό τύπο και είναι διαφορετική για τα αδενοκαρκινώματα απο τους άλλους ιστολογικούς τύπους</a:t>
            </a:r>
          </a:p>
          <a:p>
            <a:endParaRPr lang="el-GR" sz="2400" dirty="0">
              <a:latin typeface="Arial" pitchFamily="34" charset="0"/>
              <a:cs typeface="Arial" pitchFamily="34" charset="0"/>
            </a:endParaRPr>
          </a:p>
          <a:p>
            <a:r>
              <a:rPr lang="el-GR" sz="2400" dirty="0" smtClean="0">
                <a:latin typeface="Arial" pitchFamily="34" charset="0"/>
                <a:cs typeface="Arial" pitchFamily="34" charset="0"/>
              </a:rPr>
              <a:t>Για το αδενοκαρκίνωμα έχουν αναγνωριστεί διακριτές υποομάδες ασθενών και η θεραπεία σε μεγάλο βαθμό είναι εξατομικευμένη</a:t>
            </a:r>
          </a:p>
          <a:p>
            <a:endParaRPr lang="el-GR" sz="2400" dirty="0">
              <a:latin typeface="Arial" pitchFamily="34" charset="0"/>
              <a:cs typeface="Arial" pitchFamily="34" charset="0"/>
            </a:endParaRPr>
          </a:p>
          <a:p>
            <a:pPr marL="0" indent="0">
              <a:buNone/>
            </a:pPr>
            <a:endParaRPr lang="el-GR" sz="2400" dirty="0" smtClean="0">
              <a:latin typeface="Arial" pitchFamily="34" charset="0"/>
              <a:cs typeface="Arial" pitchFamily="34" charset="0"/>
            </a:endParaRPr>
          </a:p>
          <a:p>
            <a:endParaRPr lang="el-GR" sz="2400" dirty="0">
              <a:latin typeface="Arial" pitchFamily="34" charset="0"/>
              <a:cs typeface="Arial" pitchFamily="34" charset="0"/>
            </a:endParaRPr>
          </a:p>
          <a:p>
            <a:endParaRPr lang="el-GR" sz="2400" dirty="0" smtClean="0">
              <a:latin typeface="Arial" pitchFamily="34" charset="0"/>
              <a:cs typeface="Arial" pitchFamily="34" charset="0"/>
            </a:endParaRPr>
          </a:p>
          <a:p>
            <a:endParaRPr lang="el-GR" sz="2400" dirty="0">
              <a:latin typeface="Arial" pitchFamily="34" charset="0"/>
              <a:cs typeface="Arial" pitchFamily="34" charset="0"/>
            </a:endParaRPr>
          </a:p>
        </p:txBody>
      </p:sp>
    </p:spTree>
    <p:extLst>
      <p:ext uri="{BB962C8B-B14F-4D97-AF65-F5344CB8AC3E}">
        <p14:creationId xmlns:p14="http://schemas.microsoft.com/office/powerpoint/2010/main" xmlns="" val="3750818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smtClean="0">
                <a:latin typeface="Arial" pitchFamily="34" charset="0"/>
                <a:cs typeface="Arial" pitchFamily="34" charset="0"/>
              </a:rPr>
              <a:t>ΠΕΡΙΣΤΑΤΙΚΟ</a:t>
            </a:r>
            <a:endParaRPr lang="el-GR"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l-GR" sz="2400" dirty="0">
                <a:latin typeface="Arial" pitchFamily="34" charset="0"/>
                <a:cs typeface="Arial" pitchFamily="34" charset="0"/>
              </a:rPr>
              <a:t>Γ</a:t>
            </a:r>
            <a:r>
              <a:rPr lang="el-GR" sz="2400" dirty="0" smtClean="0">
                <a:latin typeface="Arial" pitchFamily="34" charset="0"/>
                <a:cs typeface="Arial" pitchFamily="34" charset="0"/>
              </a:rPr>
              <a:t>υναίκα 66 ετών μη καπνίστρια προσήλθε στα επείγοντα με έντονο πόνο στη μέση. Αναφέρει απώλεια βάρους 10 </a:t>
            </a:r>
            <a:r>
              <a:rPr lang="en-US" sz="2400" dirty="0" smtClean="0">
                <a:latin typeface="Arial" pitchFamily="34" charset="0"/>
                <a:cs typeface="Arial" pitchFamily="34" charset="0"/>
              </a:rPr>
              <a:t>kg </a:t>
            </a:r>
            <a:r>
              <a:rPr lang="el-GR" sz="2400" dirty="0" smtClean="0">
                <a:latin typeface="Arial" pitchFamily="34" charset="0"/>
                <a:cs typeface="Arial" pitchFamily="34" charset="0"/>
              </a:rPr>
              <a:t>το τελευταίο τρίμηνο. Ακτινογραφία οσφυικής μοίρας αναδεικνύει οστεολυτική βλάβη στον </a:t>
            </a:r>
            <a:r>
              <a:rPr lang="en-US" sz="2400" dirty="0" smtClean="0">
                <a:latin typeface="Arial" pitchFamily="34" charset="0"/>
                <a:cs typeface="Arial" pitchFamily="34" charset="0"/>
              </a:rPr>
              <a:t>O1. PET scan </a:t>
            </a:r>
            <a:r>
              <a:rPr lang="el-GR" sz="2400" dirty="0" smtClean="0">
                <a:latin typeface="Arial" pitchFamily="34" charset="0"/>
                <a:cs typeface="Arial" pitchFamily="34" charset="0"/>
              </a:rPr>
              <a:t>αναδεικνύει μάζα 5 </a:t>
            </a:r>
            <a:r>
              <a:rPr lang="en-US" sz="2400" dirty="0" smtClean="0">
                <a:latin typeface="Arial" pitchFamily="34" charset="0"/>
                <a:cs typeface="Arial" pitchFamily="34" charset="0"/>
              </a:rPr>
              <a:t>cm </a:t>
            </a:r>
            <a:r>
              <a:rPr lang="el-GR" sz="2400" dirty="0" smtClean="0">
                <a:latin typeface="Arial" pitchFamily="34" charset="0"/>
                <a:cs typeface="Arial" pitchFamily="34" charset="0"/>
              </a:rPr>
              <a:t>ΑΑΛ και πολλαπλές οστικές μεταστάσεις. Βιοψία κατευθυνόμενη υπό </a:t>
            </a:r>
            <a:r>
              <a:rPr lang="en-US" sz="2400" dirty="0" smtClean="0">
                <a:latin typeface="Arial" pitchFamily="34" charset="0"/>
                <a:cs typeface="Arial" pitchFamily="34" charset="0"/>
              </a:rPr>
              <a:t>CT </a:t>
            </a:r>
            <a:r>
              <a:rPr lang="el-GR" sz="2400" dirty="0" smtClean="0">
                <a:latin typeface="Arial" pitchFamily="34" charset="0"/>
                <a:cs typeface="Arial" pitchFamily="34" charset="0"/>
              </a:rPr>
              <a:t>αναδεικνύει αδενοκαρκίνωμα</a:t>
            </a:r>
          </a:p>
          <a:p>
            <a:endParaRPr lang="el-GR" sz="2400" dirty="0">
              <a:latin typeface="Arial" pitchFamily="34" charset="0"/>
              <a:cs typeface="Arial" pitchFamily="34" charset="0"/>
            </a:endParaRPr>
          </a:p>
          <a:p>
            <a:r>
              <a:rPr lang="el-GR" sz="2400" dirty="0" smtClean="0">
                <a:latin typeface="Arial" pitchFamily="34" charset="0"/>
                <a:cs typeface="Arial" pitchFamily="34" charset="0"/>
              </a:rPr>
              <a:t>Ποιές εξετάσεις στο βιοπτικό υλικό πρέπει να γίνουν πρίν αποφασιστεί η θεραπεία?</a:t>
            </a:r>
            <a:endParaRPr lang="el-GR" sz="2400" dirty="0">
              <a:latin typeface="Arial" pitchFamily="34" charset="0"/>
              <a:cs typeface="Arial" pitchFamily="34" charset="0"/>
            </a:endParaRPr>
          </a:p>
        </p:txBody>
      </p:sp>
    </p:spTree>
    <p:extLst>
      <p:ext uri="{BB962C8B-B14F-4D97-AF65-F5344CB8AC3E}">
        <p14:creationId xmlns:p14="http://schemas.microsoft.com/office/powerpoint/2010/main" xmlns="" val="3803702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smtClean="0">
                <a:latin typeface="Arial" pitchFamily="34" charset="0"/>
                <a:cs typeface="Arial" pitchFamily="34" charset="0"/>
              </a:rPr>
              <a:t>ΠΕΡΙΣΤΑΤΙΚΟ</a:t>
            </a:r>
            <a:endParaRPr lang="el-GR"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r>
              <a:rPr lang="el-GR" sz="2400" dirty="0" smtClean="0">
                <a:latin typeface="Arial" pitchFamily="34" charset="0"/>
                <a:cs typeface="Arial" pitchFamily="34" charset="0"/>
              </a:rPr>
              <a:t>Α. Διερεύνηση για μεταλλάξεις στον </a:t>
            </a:r>
            <a:r>
              <a:rPr lang="en-US" sz="2400" dirty="0" smtClean="0">
                <a:latin typeface="Arial" pitchFamily="34" charset="0"/>
                <a:cs typeface="Arial" pitchFamily="34" charset="0"/>
              </a:rPr>
              <a:t>Epidermal Growth Factor Receptor </a:t>
            </a:r>
            <a:r>
              <a:rPr lang="el-GR" sz="2400" dirty="0" smtClean="0">
                <a:latin typeface="Arial" pitchFamily="34" charset="0"/>
                <a:cs typeface="Arial" pitchFamily="34" charset="0"/>
              </a:rPr>
              <a:t>(</a:t>
            </a:r>
            <a:r>
              <a:rPr lang="en-US" sz="2400" dirty="0" smtClean="0">
                <a:latin typeface="Arial" pitchFamily="34" charset="0"/>
                <a:cs typeface="Arial" pitchFamily="34" charset="0"/>
              </a:rPr>
              <a:t>EGFR)</a:t>
            </a:r>
          </a:p>
          <a:p>
            <a:pPr marL="0" indent="0">
              <a:buNone/>
            </a:pPr>
            <a:r>
              <a:rPr lang="el-GR" sz="2400" dirty="0" smtClean="0">
                <a:latin typeface="Arial" pitchFamily="34" charset="0"/>
                <a:cs typeface="Arial" pitchFamily="34" charset="0"/>
              </a:rPr>
              <a:t>Β. Διερεύνηση για αντιμετάθεση της </a:t>
            </a:r>
            <a:r>
              <a:rPr lang="en-US" sz="2400" dirty="0" smtClean="0">
                <a:latin typeface="Arial" pitchFamily="34" charset="0"/>
                <a:cs typeface="Arial" pitchFamily="34" charset="0"/>
              </a:rPr>
              <a:t>Anaplastic Lymphoma Kinase (ALK)</a:t>
            </a:r>
          </a:p>
          <a:p>
            <a:pPr marL="0" indent="0">
              <a:buNone/>
            </a:pPr>
            <a:r>
              <a:rPr lang="el-GR" sz="2400" dirty="0" smtClean="0">
                <a:latin typeface="Arial" pitchFamily="34" charset="0"/>
                <a:cs typeface="Arial" pitchFamily="34" charset="0"/>
              </a:rPr>
              <a:t>Γ. Διερεύνηση για υπερέκφραση </a:t>
            </a:r>
            <a:r>
              <a:rPr lang="en-US" sz="2400" dirty="0" smtClean="0">
                <a:latin typeface="Arial" pitchFamily="34" charset="0"/>
                <a:cs typeface="Arial" pitchFamily="34" charset="0"/>
              </a:rPr>
              <a:t>PD-L1</a:t>
            </a:r>
          </a:p>
          <a:p>
            <a:pPr marL="0" indent="0">
              <a:buNone/>
            </a:pPr>
            <a:r>
              <a:rPr lang="el-GR" sz="2400" dirty="0" smtClean="0">
                <a:latin typeface="Arial" pitchFamily="34" charset="0"/>
                <a:cs typeface="Arial" pitchFamily="34" charset="0"/>
              </a:rPr>
              <a:t>Δ. Διερεύνηση για μετάλλαξη </a:t>
            </a:r>
            <a:r>
              <a:rPr lang="en-US" sz="2400" dirty="0" smtClean="0">
                <a:latin typeface="Arial" pitchFamily="34" charset="0"/>
                <a:cs typeface="Arial" pitchFamily="34" charset="0"/>
              </a:rPr>
              <a:t>BRAF</a:t>
            </a:r>
          </a:p>
          <a:p>
            <a:pPr marL="0" indent="0">
              <a:buNone/>
            </a:pPr>
            <a:r>
              <a:rPr lang="en-US" sz="2400" dirty="0" smtClean="0">
                <a:latin typeface="Arial" pitchFamily="34" charset="0"/>
                <a:cs typeface="Arial" pitchFamily="34" charset="0"/>
              </a:rPr>
              <a:t>E.</a:t>
            </a:r>
            <a:r>
              <a:rPr lang="el-GR" sz="2400" dirty="0" smtClean="0">
                <a:latin typeface="Arial" pitchFamily="34" charset="0"/>
                <a:cs typeface="Arial" pitchFamily="34" charset="0"/>
              </a:rPr>
              <a:t>Διερεύνηση για </a:t>
            </a:r>
            <a:r>
              <a:rPr lang="en-US" sz="2400" dirty="0" smtClean="0">
                <a:latin typeface="Arial" pitchFamily="34" charset="0"/>
                <a:cs typeface="Arial" pitchFamily="34" charset="0"/>
              </a:rPr>
              <a:t> ROS </a:t>
            </a:r>
            <a:r>
              <a:rPr lang="el-GR" sz="2400" dirty="0" smtClean="0">
                <a:latin typeface="Arial" pitchFamily="34" charset="0"/>
                <a:cs typeface="Arial" pitchFamily="34" charset="0"/>
              </a:rPr>
              <a:t>αντιμετάθεση</a:t>
            </a:r>
            <a:endParaRPr lang="en-US" sz="2400" dirty="0" smtClean="0">
              <a:latin typeface="Arial" pitchFamily="34" charset="0"/>
              <a:cs typeface="Arial" pitchFamily="34" charset="0"/>
            </a:endParaRPr>
          </a:p>
          <a:p>
            <a:pPr marL="0" indent="0">
              <a:buNone/>
            </a:pPr>
            <a:r>
              <a:rPr lang="el-GR" sz="2400" dirty="0" smtClean="0">
                <a:latin typeface="Arial" pitchFamily="34" charset="0"/>
                <a:cs typeface="Arial" pitchFamily="34" charset="0"/>
              </a:rPr>
              <a:t>ΣΤ. Όλα τα παραπάνω</a:t>
            </a:r>
            <a:r>
              <a:rPr lang="en-US" sz="2400" dirty="0" smtClean="0">
                <a:latin typeface="Arial" pitchFamily="34" charset="0"/>
                <a:cs typeface="Arial" pitchFamily="34" charset="0"/>
              </a:rPr>
              <a:t> </a:t>
            </a:r>
            <a:r>
              <a:rPr lang="el-GR" sz="2400" dirty="0" smtClean="0">
                <a:latin typeface="Arial" pitchFamily="34" charset="0"/>
                <a:cs typeface="Arial" pitchFamily="34" charset="0"/>
              </a:rPr>
              <a:t>   </a:t>
            </a:r>
            <a:endParaRPr lang="el-GR" sz="2400" dirty="0">
              <a:latin typeface="Arial" pitchFamily="34" charset="0"/>
              <a:cs typeface="Arial" pitchFamily="34" charset="0"/>
            </a:endParaRPr>
          </a:p>
        </p:txBody>
      </p:sp>
    </p:spTree>
    <p:extLst>
      <p:ext uri="{BB962C8B-B14F-4D97-AF65-F5344CB8AC3E}">
        <p14:creationId xmlns:p14="http://schemas.microsoft.com/office/powerpoint/2010/main" xmlns="" val="208315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latin typeface="Arial" pitchFamily="34" charset="0"/>
                <a:cs typeface="Arial" pitchFamily="34" charset="0"/>
              </a:rPr>
              <a:t>ΠΕΡΙΣΤΑΤΙΚΟ</a:t>
            </a:r>
            <a:endParaRPr lang="el-GR" sz="36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l-GR" sz="2400" dirty="0" smtClean="0">
                <a:latin typeface="Arial" pitchFamily="34" charset="0"/>
                <a:cs typeface="Arial" pitchFamily="34" charset="0"/>
              </a:rPr>
              <a:t>Η ασθενής ήταν θετική για μετάλλαξη στον </a:t>
            </a:r>
            <a:r>
              <a:rPr lang="en-US" sz="2400" dirty="0" smtClean="0">
                <a:latin typeface="Arial" pitchFamily="34" charset="0"/>
                <a:cs typeface="Arial" pitchFamily="34" charset="0"/>
              </a:rPr>
              <a:t>EGFR (del19) </a:t>
            </a:r>
            <a:r>
              <a:rPr lang="el-GR" sz="2400" dirty="0" smtClean="0">
                <a:latin typeface="Arial" pitchFamily="34" charset="0"/>
                <a:cs typeface="Arial" pitchFamily="34" charset="0"/>
              </a:rPr>
              <a:t>και έλαβε θεραπεία με τον αναστολέα τυροσινικής κινάσης του </a:t>
            </a:r>
            <a:r>
              <a:rPr lang="en-US" sz="2400" dirty="0" smtClean="0">
                <a:latin typeface="Arial" pitchFamily="34" charset="0"/>
                <a:cs typeface="Arial" pitchFamily="34" charset="0"/>
              </a:rPr>
              <a:t>EGFR </a:t>
            </a:r>
            <a:r>
              <a:rPr lang="en-US" sz="2400" dirty="0" err="1" smtClean="0">
                <a:latin typeface="Arial" pitchFamily="34" charset="0"/>
                <a:cs typeface="Arial" pitchFamily="34" charset="0"/>
              </a:rPr>
              <a:t>erlotinib</a:t>
            </a: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r>
              <a:rPr lang="el-GR" sz="2400" dirty="0" smtClean="0">
                <a:latin typeface="Arial" pitchFamily="34" charset="0"/>
                <a:cs typeface="Arial" pitchFamily="34" charset="0"/>
              </a:rPr>
              <a:t>Ένα χρόνο αργότερα η νόσος της παραμένει στάσιμη</a:t>
            </a:r>
            <a:endParaRPr lang="el-GR" sz="2400" dirty="0">
              <a:latin typeface="Arial" pitchFamily="34" charset="0"/>
              <a:cs typeface="Arial" pitchFamily="34" charset="0"/>
            </a:endParaRPr>
          </a:p>
        </p:txBody>
      </p:sp>
    </p:spTree>
    <p:extLst>
      <p:ext uri="{BB962C8B-B14F-4D97-AF65-F5344CB8AC3E}">
        <p14:creationId xmlns:p14="http://schemas.microsoft.com/office/powerpoint/2010/main" xmlns="" val="578659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latin typeface="Arial" pitchFamily="34" charset="0"/>
                <a:cs typeface="Arial" pitchFamily="34" charset="0"/>
              </a:rPr>
              <a:t>ΑΝΟΣΟΘΕΡΑΠΕΙΑ ΓΙΑ ΜΜΚΠ</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395536" y="1268760"/>
            <a:ext cx="7976937" cy="974562"/>
          </a:xfrm>
        </p:spPr>
        <p:txBody>
          <a:bodyPr>
            <a:noAutofit/>
          </a:bodyPr>
          <a:lstStyle/>
          <a:p>
            <a:pPr marL="114300" indent="0">
              <a:buNone/>
            </a:pPr>
            <a:r>
              <a:rPr lang="en-US" sz="1800" b="1" i="1" u="sng" dirty="0">
                <a:solidFill>
                  <a:srgbClr val="FF0000"/>
                </a:solidFill>
                <a:latin typeface="Arial" pitchFamily="34" charset="0"/>
                <a:cs typeface="Arial" pitchFamily="34" charset="0"/>
              </a:rPr>
              <a:t>Checkpoint inhibitors</a:t>
            </a:r>
            <a:r>
              <a:rPr lang="en-US" sz="1800" dirty="0">
                <a:latin typeface="Arial" pitchFamily="34" charset="0"/>
                <a:cs typeface="Arial" pitchFamily="34" charset="0"/>
              </a:rPr>
              <a:t>: </a:t>
            </a:r>
            <a:r>
              <a:rPr lang="el-GR" sz="1800" b="1" dirty="0" smtClean="0">
                <a:latin typeface="Arial" pitchFamily="34" charset="0"/>
                <a:cs typeface="Arial" pitchFamily="34" charset="0"/>
              </a:rPr>
              <a:t>οι όγκοι εκφράζουν </a:t>
            </a:r>
            <a:r>
              <a:rPr lang="en-US" sz="1800" b="1" dirty="0" smtClean="0">
                <a:latin typeface="Arial" pitchFamily="34" charset="0"/>
                <a:cs typeface="Arial" pitchFamily="34" charset="0"/>
              </a:rPr>
              <a:t> </a:t>
            </a:r>
            <a:r>
              <a:rPr lang="el-GR" sz="1800" b="1" dirty="0" smtClean="0">
                <a:latin typeface="Arial" pitchFamily="34" charset="0"/>
                <a:cs typeface="Arial" pitchFamily="34" charset="0"/>
              </a:rPr>
              <a:t>πρωτεινες που είναι σημεία  ελέγχου</a:t>
            </a:r>
            <a:r>
              <a:rPr lang="en-US" sz="1800" b="1" dirty="0" smtClean="0">
                <a:latin typeface="Arial" pitchFamily="34" charset="0"/>
                <a:cs typeface="Arial" pitchFamily="34" charset="0"/>
              </a:rPr>
              <a:t>“checkpoints” </a:t>
            </a:r>
            <a:r>
              <a:rPr lang="el-GR" sz="1800" b="1" dirty="0" smtClean="0">
                <a:latin typeface="Arial" pitchFamily="34" charset="0"/>
                <a:cs typeface="Arial" pitchFamily="34" charset="0"/>
              </a:rPr>
              <a:t>του ανοσοποιητικού</a:t>
            </a:r>
            <a:r>
              <a:rPr lang="en-US" sz="1800" b="1" dirty="0" smtClean="0">
                <a:latin typeface="Arial" pitchFamily="34" charset="0"/>
                <a:cs typeface="Arial" pitchFamily="34" charset="0"/>
              </a:rPr>
              <a:t> </a:t>
            </a:r>
            <a:r>
              <a:rPr lang="el-GR" sz="1800" b="1" dirty="0" smtClean="0">
                <a:latin typeface="Arial" pitchFamily="34" charset="0"/>
                <a:cs typeface="Arial" pitchFamily="34" charset="0"/>
              </a:rPr>
              <a:t>στην κυτταρική επιφάνεια των καρκινικών κυττάρων</a:t>
            </a:r>
            <a:r>
              <a:rPr lang="en-US" sz="1800" b="1" dirty="0" smtClean="0">
                <a:latin typeface="Arial" pitchFamily="34" charset="0"/>
                <a:cs typeface="Arial" pitchFamily="34" charset="0"/>
              </a:rPr>
              <a:t> </a:t>
            </a:r>
            <a:r>
              <a:rPr lang="el-GR" sz="1800" b="1" dirty="0" smtClean="0">
                <a:latin typeface="Arial" pitchFamily="34" charset="0"/>
                <a:cs typeface="Arial" pitchFamily="34" charset="0"/>
              </a:rPr>
              <a:t>ώστε να αποφύγουν την ανοσοεπιτήρηση</a:t>
            </a:r>
            <a:r>
              <a:rPr lang="en-US" sz="1800" b="1" dirty="0" smtClean="0">
                <a:latin typeface="Arial" pitchFamily="34" charset="0"/>
                <a:cs typeface="Arial" pitchFamily="34" charset="0"/>
              </a:rPr>
              <a:t>; </a:t>
            </a:r>
            <a:r>
              <a:rPr lang="el-GR" sz="1800" b="1" dirty="0" smtClean="0">
                <a:latin typeface="Arial" pitchFamily="34" charset="0"/>
                <a:cs typeface="Arial" pitchFamily="34" charset="0"/>
              </a:rPr>
              <a:t>Θεραπευτική στόχευση αυτών των πρωτεινών απελευθερώνει την ανοσολογική απάντηση</a:t>
            </a:r>
            <a:endParaRPr lang="en-US" sz="1800" b="1" dirty="0">
              <a:latin typeface="Arial" pitchFamily="34" charset="0"/>
              <a:cs typeface="Arial" pitchFamily="34" charset="0"/>
            </a:endParaRPr>
          </a:p>
          <a:p>
            <a:pPr marL="114300" indent="0">
              <a:buNone/>
            </a:pPr>
            <a:endParaRPr lang="en-US" sz="1800" dirty="0">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796166" y="2847949"/>
            <a:ext cx="6557055" cy="3224459"/>
          </a:xfrm>
          <a:prstGeom prst="rect">
            <a:avLst/>
          </a:prstGeom>
        </p:spPr>
      </p:pic>
      <p:sp>
        <p:nvSpPr>
          <p:cNvPr id="6" name="TextBox 5"/>
          <p:cNvSpPr txBox="1"/>
          <p:nvPr/>
        </p:nvSpPr>
        <p:spPr>
          <a:xfrm>
            <a:off x="986589" y="5922367"/>
            <a:ext cx="7090611" cy="276999"/>
          </a:xfrm>
          <a:prstGeom prst="rect">
            <a:avLst/>
          </a:prstGeom>
          <a:noFill/>
        </p:spPr>
        <p:txBody>
          <a:bodyPr wrap="square" rtlCol="0">
            <a:spAutoFit/>
          </a:bodyPr>
          <a:lstStyle/>
          <a:p>
            <a:pPr defTabSz="457200"/>
            <a:r>
              <a:rPr lang="en-US" sz="1200" i="1" dirty="0">
                <a:solidFill>
                  <a:srgbClr val="000000"/>
                </a:solidFill>
              </a:rPr>
              <a:t>(</a:t>
            </a:r>
            <a:r>
              <a:rPr lang="en-US" sz="1000" i="1" dirty="0">
                <a:solidFill>
                  <a:srgbClr val="000000"/>
                </a:solidFill>
              </a:rPr>
              <a:t>source: taken from</a:t>
            </a:r>
            <a:r>
              <a:rPr lang="en-US" sz="1200" i="1" dirty="0">
                <a:solidFill>
                  <a:srgbClr val="000000"/>
                </a:solidFill>
              </a:rPr>
              <a:t>: </a:t>
            </a:r>
          </a:p>
        </p:txBody>
      </p:sp>
      <p:sp>
        <p:nvSpPr>
          <p:cNvPr id="7" name="Rectangle 6"/>
          <p:cNvSpPr/>
          <p:nvPr/>
        </p:nvSpPr>
        <p:spPr>
          <a:xfrm>
            <a:off x="1619672" y="6205842"/>
            <a:ext cx="6669742" cy="415498"/>
          </a:xfrm>
          <a:prstGeom prst="rect">
            <a:avLst/>
          </a:prstGeom>
        </p:spPr>
        <p:txBody>
          <a:bodyPr wrap="square">
            <a:spAutoFit/>
          </a:bodyPr>
          <a:lstStyle/>
          <a:p>
            <a:pPr defTabSz="457200"/>
            <a:r>
              <a:rPr lang="en-US" sz="1050" b="1" i="1" dirty="0">
                <a:latin typeface="Arial" pitchFamily="34" charset="0"/>
                <a:cs typeface="Arial" pitchFamily="34" charset="0"/>
              </a:rPr>
              <a:t>http://sitn.hms.harvard.edu/flash/2014/blocking-the-brakes-helping-your-immune-system-battle-cancer</a:t>
            </a:r>
            <a:r>
              <a:rPr lang="en-US" sz="1050" b="1" dirty="0">
                <a:latin typeface="Arial" pitchFamily="34" charset="0"/>
                <a:cs typeface="Arial" pitchFamily="34" charset="0"/>
              </a:rPr>
              <a:t>/</a:t>
            </a:r>
          </a:p>
        </p:txBody>
      </p:sp>
    </p:spTree>
    <p:extLst>
      <p:ext uri="{BB962C8B-B14F-4D97-AF65-F5344CB8AC3E}">
        <p14:creationId xmlns:p14="http://schemas.microsoft.com/office/powerpoint/2010/main" xmlns="" val="2681200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latin typeface="Arial" pitchFamily="34" charset="0"/>
                <a:cs typeface="Arial" pitchFamily="34" charset="0"/>
              </a:rPr>
              <a:t>ΠΑΡΑΓΟΝΤΕΣ ΚΙΝΔΥΝΟΥ</a:t>
            </a:r>
            <a:endParaRPr lang="el-GR" sz="3600" b="1"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l-GR" sz="2400" dirty="0" smtClean="0">
                <a:latin typeface="Arial" pitchFamily="34" charset="0"/>
                <a:cs typeface="Arial" pitchFamily="34" charset="0"/>
              </a:rPr>
              <a:t>Ο κύριος παράγοντας κινδύνου είναι το</a:t>
            </a:r>
            <a:r>
              <a:rPr lang="en-US" sz="2400" dirty="0">
                <a:latin typeface="Arial" pitchFamily="34" charset="0"/>
                <a:cs typeface="Arial" pitchFamily="34" charset="0"/>
              </a:rPr>
              <a:t> </a:t>
            </a:r>
            <a:r>
              <a:rPr lang="el-GR" sz="2400" b="1" dirty="0" smtClean="0">
                <a:solidFill>
                  <a:srgbClr val="FF0000"/>
                </a:solidFill>
                <a:latin typeface="Arial" pitchFamily="34" charset="0"/>
                <a:cs typeface="Arial" pitchFamily="34" charset="0"/>
              </a:rPr>
              <a:t>ΚΑΠΝΙΣΜΑ</a:t>
            </a:r>
          </a:p>
          <a:p>
            <a:r>
              <a:rPr lang="el-GR" sz="2400" dirty="0" smtClean="0">
                <a:latin typeface="Arial" pitchFamily="34" charset="0"/>
                <a:cs typeface="Arial" pitchFamily="34" charset="0"/>
              </a:rPr>
              <a:t>Άλλοι παράγοντες κινδύνου</a:t>
            </a:r>
            <a:r>
              <a:rPr lang="en-US" sz="2400" dirty="0" smtClean="0">
                <a:latin typeface="Arial" pitchFamily="34" charset="0"/>
                <a:cs typeface="Arial" pitchFamily="34" charset="0"/>
              </a:rPr>
              <a:t>:</a:t>
            </a:r>
            <a:endParaRPr lang="el-GR" sz="2400" dirty="0" smtClean="0">
              <a:latin typeface="Arial" pitchFamily="34" charset="0"/>
              <a:cs typeface="Arial" pitchFamily="34" charset="0"/>
            </a:endParaRPr>
          </a:p>
          <a:p>
            <a:pPr>
              <a:buFontTx/>
              <a:buChar char="-"/>
            </a:pPr>
            <a:r>
              <a:rPr lang="el-GR" sz="2400" b="1" dirty="0" smtClean="0">
                <a:solidFill>
                  <a:srgbClr val="FF0000"/>
                </a:solidFill>
                <a:latin typeface="Arial" pitchFamily="34" charset="0"/>
                <a:cs typeface="Arial" pitchFamily="34" charset="0"/>
              </a:rPr>
              <a:t>Ραδόνιο</a:t>
            </a:r>
            <a:r>
              <a:rPr lang="el-GR" sz="2400" dirty="0" smtClean="0">
                <a:solidFill>
                  <a:srgbClr val="FF0000"/>
                </a:solidFill>
                <a:latin typeface="Arial" pitchFamily="34" charset="0"/>
                <a:cs typeface="Arial" pitchFamily="34" charset="0"/>
              </a:rPr>
              <a:t> </a:t>
            </a:r>
            <a:r>
              <a:rPr lang="el-GR" sz="2400" dirty="0" smtClean="0">
                <a:latin typeface="Arial" pitchFamily="34" charset="0"/>
                <a:cs typeface="Arial" pitchFamily="34" charset="0"/>
              </a:rPr>
              <a:t>(ραδιενεργό αέριο απο τη διάσπαση του </a:t>
            </a:r>
          </a:p>
          <a:p>
            <a:pPr marL="0" indent="0">
              <a:buNone/>
            </a:pPr>
            <a:r>
              <a:rPr lang="el-GR" sz="2400" dirty="0" smtClean="0">
                <a:latin typeface="Arial" pitchFamily="34" charset="0"/>
                <a:cs typeface="Arial" pitchFamily="34" charset="0"/>
              </a:rPr>
              <a:t>    ουρανίου )-η κύρια αιτία στους μη καπνιστές</a:t>
            </a:r>
          </a:p>
          <a:p>
            <a:pPr>
              <a:buFontTx/>
              <a:buChar char="-"/>
            </a:pPr>
            <a:r>
              <a:rPr lang="el-GR" sz="2400" b="1" dirty="0" smtClean="0">
                <a:solidFill>
                  <a:srgbClr val="FF0000"/>
                </a:solidFill>
                <a:latin typeface="Arial" pitchFamily="34" charset="0"/>
                <a:cs typeface="Arial" pitchFamily="34" charset="0"/>
              </a:rPr>
              <a:t>Άσβεστος</a:t>
            </a:r>
          </a:p>
          <a:p>
            <a:pPr>
              <a:buFontTx/>
              <a:buChar char="-"/>
            </a:pPr>
            <a:r>
              <a:rPr lang="el-GR" sz="2400" b="1" dirty="0" smtClean="0">
                <a:solidFill>
                  <a:srgbClr val="FF0000"/>
                </a:solidFill>
                <a:latin typeface="Arial" pitchFamily="34" charset="0"/>
                <a:cs typeface="Arial" pitchFamily="34" charset="0"/>
              </a:rPr>
              <a:t>Αρσενικό</a:t>
            </a:r>
          </a:p>
          <a:p>
            <a:pPr>
              <a:buFontTx/>
              <a:buChar char="-"/>
            </a:pPr>
            <a:r>
              <a:rPr lang="el-GR" sz="2400" b="1" dirty="0" smtClean="0">
                <a:solidFill>
                  <a:srgbClr val="FF0000"/>
                </a:solidFill>
                <a:latin typeface="Arial" pitchFamily="34" charset="0"/>
                <a:cs typeface="Arial" pitchFamily="34" charset="0"/>
              </a:rPr>
              <a:t>Ουράνιο</a:t>
            </a:r>
          </a:p>
          <a:p>
            <a:pPr>
              <a:buFontTx/>
              <a:buChar char="-"/>
            </a:pPr>
            <a:r>
              <a:rPr lang="el-GR" sz="2400" dirty="0" smtClean="0">
                <a:latin typeface="Arial" pitchFamily="34" charset="0"/>
                <a:cs typeface="Arial" pitchFamily="34" charset="0"/>
              </a:rPr>
              <a:t>Διάφορα </a:t>
            </a:r>
            <a:r>
              <a:rPr lang="el-GR" sz="2400" b="1" dirty="0" smtClean="0">
                <a:solidFill>
                  <a:srgbClr val="FF0000"/>
                </a:solidFill>
                <a:latin typeface="Arial" pitchFamily="34" charset="0"/>
                <a:cs typeface="Arial" pitchFamily="34" charset="0"/>
              </a:rPr>
              <a:t>χημικά</a:t>
            </a:r>
            <a:r>
              <a:rPr lang="el-GR" sz="2400" dirty="0" smtClean="0">
                <a:latin typeface="Arial" pitchFamily="34" charset="0"/>
                <a:cs typeface="Arial" pitchFamily="34" charset="0"/>
              </a:rPr>
              <a:t> (π.χ. νικέλιο, εξάτμιση βενζίνης)</a:t>
            </a:r>
          </a:p>
          <a:p>
            <a:pPr>
              <a:buFontTx/>
              <a:buChar char="-"/>
            </a:pPr>
            <a:r>
              <a:rPr lang="el-GR" sz="2400" dirty="0" smtClean="0">
                <a:latin typeface="Arial" pitchFamily="34" charset="0"/>
                <a:cs typeface="Arial" pitchFamily="34" charset="0"/>
              </a:rPr>
              <a:t>Ατομικό ή οικογενειακό </a:t>
            </a:r>
            <a:r>
              <a:rPr lang="el-GR" sz="2400" b="1" dirty="0" smtClean="0">
                <a:solidFill>
                  <a:srgbClr val="FF0000"/>
                </a:solidFill>
                <a:latin typeface="Arial" pitchFamily="34" charset="0"/>
                <a:cs typeface="Arial" pitchFamily="34" charset="0"/>
              </a:rPr>
              <a:t>ιστορικό </a:t>
            </a:r>
            <a:r>
              <a:rPr lang="el-GR" sz="2400" dirty="0" smtClean="0">
                <a:latin typeface="Arial" pitchFamily="34" charset="0"/>
                <a:cs typeface="Arial" pitchFamily="34" charset="0"/>
              </a:rPr>
              <a:t>καρκίνου πνεύμονα)</a:t>
            </a:r>
          </a:p>
          <a:p>
            <a:pPr>
              <a:buFontTx/>
              <a:buChar char="-"/>
            </a:pPr>
            <a:r>
              <a:rPr lang="el-GR" sz="2400" b="1" dirty="0" smtClean="0">
                <a:solidFill>
                  <a:srgbClr val="FF0000"/>
                </a:solidFill>
                <a:latin typeface="Arial" pitchFamily="34" charset="0"/>
                <a:cs typeface="Arial" pitchFamily="34" charset="0"/>
              </a:rPr>
              <a:t>Μόλυνση </a:t>
            </a:r>
            <a:r>
              <a:rPr lang="el-GR" sz="2400" dirty="0" smtClean="0">
                <a:latin typeface="Arial" pitchFamily="34" charset="0"/>
                <a:cs typeface="Arial" pitchFamily="34" charset="0"/>
              </a:rPr>
              <a:t>του περιβάλλοντος </a:t>
            </a:r>
            <a:endParaRPr lang="en-US" sz="2400" dirty="0" smtClean="0">
              <a:latin typeface="Arial" pitchFamily="34" charset="0"/>
              <a:cs typeface="Arial" pitchFamily="34" charset="0"/>
            </a:endParaRPr>
          </a:p>
          <a:p>
            <a:pPr>
              <a:buFontTx/>
              <a:buChar char="-"/>
            </a:pPr>
            <a:r>
              <a:rPr lang="el-GR" sz="2400" dirty="0" smtClean="0">
                <a:latin typeface="Arial" pitchFamily="34" charset="0"/>
                <a:cs typeface="Arial" pitchFamily="34" charset="0"/>
              </a:rPr>
              <a:t>Ιστορικό </a:t>
            </a:r>
            <a:r>
              <a:rPr lang="el-GR" sz="2400" b="1" dirty="0" smtClean="0">
                <a:solidFill>
                  <a:srgbClr val="FF0000"/>
                </a:solidFill>
                <a:latin typeface="Arial" pitchFamily="34" charset="0"/>
                <a:cs typeface="Arial" pitchFamily="34" charset="0"/>
              </a:rPr>
              <a:t>ακτινοβολίας</a:t>
            </a:r>
            <a:r>
              <a:rPr lang="el-GR" sz="2400" b="1" dirty="0" smtClean="0">
                <a:latin typeface="Arial" pitchFamily="34" charset="0"/>
                <a:cs typeface="Arial" pitchFamily="34" charset="0"/>
              </a:rPr>
              <a:t> </a:t>
            </a:r>
            <a:r>
              <a:rPr lang="el-GR" sz="2400" dirty="0" smtClean="0">
                <a:latin typeface="Arial" pitchFamily="34" charset="0"/>
                <a:cs typeface="Arial" pitchFamily="34" charset="0"/>
              </a:rPr>
              <a:t>στο θώρακα  </a:t>
            </a:r>
            <a:endParaRPr lang="en-US" sz="2400" dirty="0" smtClean="0">
              <a:latin typeface="Arial" pitchFamily="34" charset="0"/>
              <a:cs typeface="Arial" pitchFamily="34" charset="0"/>
            </a:endParaRPr>
          </a:p>
          <a:p>
            <a:pPr>
              <a:buFontTx/>
              <a:buChar char="-"/>
            </a:pPr>
            <a:endParaRPr lang="el-GR"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3531060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latin typeface="Arial" pitchFamily="34" charset="0"/>
                <a:cs typeface="Arial" pitchFamily="34" charset="0"/>
              </a:rPr>
              <a:t>ΘΕΡΑΠΕΥΤΙΚΟΣ ΑΛΓΟΡΙΘΜΟΣ ΓΙΑ ΜΜΚΠ ΣΤΑΔΙΟΥ </a:t>
            </a:r>
            <a:r>
              <a:rPr lang="en-US" sz="3600" b="1" dirty="0" smtClean="0">
                <a:latin typeface="Arial" pitchFamily="34" charset="0"/>
                <a:cs typeface="Arial" pitchFamily="34" charset="0"/>
              </a:rPr>
              <a:t>IV</a:t>
            </a:r>
            <a:endParaRPr lang="el-GR" sz="36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r>
              <a:rPr lang="el-GR" sz="2400" dirty="0" smtClean="0">
                <a:latin typeface="Arial" pitchFamily="34" charset="0"/>
                <a:cs typeface="Arial" pitchFamily="34" charset="0"/>
              </a:rPr>
              <a:t>                                     </a:t>
            </a:r>
            <a:endParaRPr lang="en-US" sz="2400" dirty="0" smtClean="0">
              <a:latin typeface="Arial" pitchFamily="34" charset="0"/>
              <a:cs typeface="Arial" pitchFamily="34" charset="0"/>
            </a:endParaRPr>
          </a:p>
          <a:p>
            <a:pPr marL="0" indent="0">
              <a:buNone/>
            </a:pPr>
            <a:endParaRPr lang="el-GR" sz="2400" dirty="0">
              <a:latin typeface="Arial" pitchFamily="34" charset="0"/>
              <a:cs typeface="Arial" pitchFamily="34" charset="0"/>
            </a:endParaRPr>
          </a:p>
        </p:txBody>
      </p:sp>
      <p:sp>
        <p:nvSpPr>
          <p:cNvPr id="5" name="TextBox 4"/>
          <p:cNvSpPr txBox="1"/>
          <p:nvPr/>
        </p:nvSpPr>
        <p:spPr>
          <a:xfrm>
            <a:off x="395536" y="2060848"/>
            <a:ext cx="2088232" cy="3970318"/>
          </a:xfrm>
          <a:prstGeom prst="rect">
            <a:avLst/>
          </a:prstGeom>
          <a:noFill/>
        </p:spPr>
        <p:txBody>
          <a:bodyPr wrap="square" rtlCol="0">
            <a:spAutoFit/>
          </a:bodyPr>
          <a:lstStyle/>
          <a:p>
            <a:r>
              <a:rPr lang="el-GR" b="1" u="sng" dirty="0" smtClean="0">
                <a:latin typeface="Arial" pitchFamily="34" charset="0"/>
                <a:cs typeface="Arial" pitchFamily="34" charset="0"/>
              </a:rPr>
              <a:t>Ιστολογικός τύπος</a:t>
            </a:r>
          </a:p>
          <a:p>
            <a:endParaRPr lang="el-GR" b="1" dirty="0">
              <a:latin typeface="Arial" pitchFamily="34" charset="0"/>
              <a:cs typeface="Arial" pitchFamily="34" charset="0"/>
            </a:endParaRPr>
          </a:p>
          <a:p>
            <a:r>
              <a:rPr lang="el-GR" b="1" dirty="0" smtClean="0">
                <a:solidFill>
                  <a:srgbClr val="FF0000"/>
                </a:solidFill>
                <a:latin typeface="Arial" pitchFamily="34" charset="0"/>
                <a:cs typeface="Arial" pitchFamily="34" charset="0"/>
              </a:rPr>
              <a:t>Αδενοκαρκίνωμα</a:t>
            </a:r>
          </a:p>
          <a:p>
            <a:r>
              <a:rPr lang="el-GR" b="1" dirty="0" smtClean="0">
                <a:solidFill>
                  <a:srgbClr val="FF0000"/>
                </a:solidFill>
                <a:latin typeface="Arial" pitchFamily="34" charset="0"/>
                <a:cs typeface="Arial" pitchFamily="34" charset="0"/>
              </a:rPr>
              <a:t>Μεγαλοκυτταρικό</a:t>
            </a:r>
          </a:p>
          <a:p>
            <a:r>
              <a:rPr lang="el-GR" b="1" dirty="0" smtClean="0">
                <a:solidFill>
                  <a:srgbClr val="FF0000"/>
                </a:solidFill>
                <a:latin typeface="Arial" pitchFamily="34" charset="0"/>
                <a:cs typeface="Arial" pitchFamily="34" charset="0"/>
              </a:rPr>
              <a:t>Απροσδιόριστο</a:t>
            </a:r>
          </a:p>
          <a:p>
            <a:endParaRPr lang="el-GR" b="1" dirty="0">
              <a:latin typeface="Arial" pitchFamily="34" charset="0"/>
              <a:cs typeface="Arial" pitchFamily="34" charset="0"/>
            </a:endParaRPr>
          </a:p>
          <a:p>
            <a:endParaRPr lang="el-GR" b="1" dirty="0" smtClean="0">
              <a:latin typeface="Arial" pitchFamily="34" charset="0"/>
              <a:cs typeface="Arial" pitchFamily="34" charset="0"/>
            </a:endParaRPr>
          </a:p>
          <a:p>
            <a:r>
              <a:rPr lang="el-GR" b="1" dirty="0" smtClean="0">
                <a:solidFill>
                  <a:srgbClr val="FF0000"/>
                </a:solidFill>
                <a:latin typeface="Arial" pitchFamily="34" charset="0"/>
                <a:cs typeface="Arial" pitchFamily="34" charset="0"/>
              </a:rPr>
              <a:t>Πλακώδες</a:t>
            </a:r>
          </a:p>
          <a:p>
            <a:endParaRPr lang="el-GR" b="1" dirty="0">
              <a:latin typeface="Arial" pitchFamily="34" charset="0"/>
              <a:cs typeface="Arial" pitchFamily="34" charset="0"/>
            </a:endParaRPr>
          </a:p>
          <a:p>
            <a:r>
              <a:rPr lang="el-GR" b="1" dirty="0" smtClean="0">
                <a:solidFill>
                  <a:srgbClr val="FFFF00"/>
                </a:solidFill>
                <a:latin typeface="Arial" pitchFamily="34" charset="0"/>
                <a:cs typeface="Arial" pitchFamily="34" charset="0"/>
              </a:rPr>
              <a:t>Μη καπνιστές</a:t>
            </a:r>
          </a:p>
          <a:p>
            <a:r>
              <a:rPr lang="el-GR" b="1" dirty="0" smtClean="0">
                <a:solidFill>
                  <a:srgbClr val="FFFF00"/>
                </a:solidFill>
                <a:latin typeface="Arial" pitchFamily="34" charset="0"/>
                <a:cs typeface="Arial" pitchFamily="34" charset="0"/>
              </a:rPr>
              <a:t>Μικτή ιστολογία</a:t>
            </a:r>
          </a:p>
          <a:p>
            <a:endParaRPr lang="el-GR" b="1" dirty="0" smtClean="0">
              <a:latin typeface="Arial" pitchFamily="34" charset="0"/>
              <a:cs typeface="Arial" pitchFamily="34" charset="0"/>
            </a:endParaRPr>
          </a:p>
          <a:p>
            <a:endParaRPr lang="el-GR" dirty="0"/>
          </a:p>
        </p:txBody>
      </p:sp>
      <p:cxnSp>
        <p:nvCxnSpPr>
          <p:cNvPr id="7" name="Straight Connector 6"/>
          <p:cNvCxnSpPr/>
          <p:nvPr/>
        </p:nvCxnSpPr>
        <p:spPr>
          <a:xfrm>
            <a:off x="2771800" y="3068960"/>
            <a:ext cx="0" cy="3600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71800" y="4631641"/>
            <a:ext cx="0" cy="43204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58375" y="3242142"/>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12954" y="4847665"/>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23928" y="3154313"/>
            <a:ext cx="864096" cy="1754326"/>
          </a:xfrm>
          <a:prstGeom prst="rect">
            <a:avLst/>
          </a:prstGeom>
          <a:noFill/>
        </p:spPr>
        <p:txBody>
          <a:bodyPr wrap="square" rtlCol="0">
            <a:spAutoFit/>
          </a:bodyPr>
          <a:lstStyle/>
          <a:p>
            <a:r>
              <a:rPr lang="en-US" b="1" dirty="0" smtClean="0">
                <a:solidFill>
                  <a:srgbClr val="FFC000"/>
                </a:solidFill>
                <a:latin typeface="Arial" pitchFamily="34" charset="0"/>
                <a:cs typeface="Arial" pitchFamily="34" charset="0"/>
              </a:rPr>
              <a:t>EGFR</a:t>
            </a:r>
          </a:p>
          <a:p>
            <a:r>
              <a:rPr lang="en-US" b="1" dirty="0" smtClean="0">
                <a:solidFill>
                  <a:srgbClr val="FFC000"/>
                </a:solidFill>
                <a:latin typeface="Arial" pitchFamily="34" charset="0"/>
                <a:cs typeface="Arial" pitchFamily="34" charset="0"/>
              </a:rPr>
              <a:t>ALK</a:t>
            </a:r>
          </a:p>
          <a:p>
            <a:r>
              <a:rPr lang="en-US" b="1" dirty="0" smtClean="0">
                <a:solidFill>
                  <a:srgbClr val="FFC000"/>
                </a:solidFill>
                <a:latin typeface="Arial" pitchFamily="34" charset="0"/>
                <a:cs typeface="Arial" pitchFamily="34" charset="0"/>
              </a:rPr>
              <a:t>ROS</a:t>
            </a:r>
          </a:p>
          <a:p>
            <a:r>
              <a:rPr lang="en-US" b="1" dirty="0" smtClean="0">
                <a:solidFill>
                  <a:srgbClr val="FFC000"/>
                </a:solidFill>
                <a:latin typeface="Arial" pitchFamily="34" charset="0"/>
                <a:cs typeface="Arial" pitchFamily="34" charset="0"/>
              </a:rPr>
              <a:t>PD-L1</a:t>
            </a:r>
          </a:p>
          <a:p>
            <a:endParaRPr lang="el-GR" b="1" dirty="0" smtClean="0">
              <a:solidFill>
                <a:srgbClr val="FFC000"/>
              </a:solidFill>
              <a:latin typeface="Arial" pitchFamily="34" charset="0"/>
              <a:cs typeface="Arial" pitchFamily="34" charset="0"/>
            </a:endParaRPr>
          </a:p>
          <a:p>
            <a:r>
              <a:rPr lang="en-US" b="1" dirty="0" smtClean="0">
                <a:solidFill>
                  <a:srgbClr val="FFC000"/>
                </a:solidFill>
                <a:latin typeface="Arial" pitchFamily="34" charset="0"/>
                <a:cs typeface="Arial" pitchFamily="34" charset="0"/>
              </a:rPr>
              <a:t>BRAF</a:t>
            </a:r>
            <a:endParaRPr lang="el-GR" b="1" dirty="0">
              <a:solidFill>
                <a:srgbClr val="FFC000"/>
              </a:solidFill>
              <a:latin typeface="Arial" pitchFamily="34" charset="0"/>
              <a:cs typeface="Arial" pitchFamily="34" charset="0"/>
            </a:endParaRPr>
          </a:p>
        </p:txBody>
      </p:sp>
      <p:cxnSp>
        <p:nvCxnSpPr>
          <p:cNvPr id="26" name="Straight Arrow Connector 25"/>
          <p:cNvCxnSpPr/>
          <p:nvPr/>
        </p:nvCxnSpPr>
        <p:spPr>
          <a:xfrm>
            <a:off x="5128026" y="3262656"/>
            <a:ext cx="1152128" cy="68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12757" y="2784981"/>
            <a:ext cx="812126" cy="369332"/>
          </a:xfrm>
          <a:prstGeom prst="rect">
            <a:avLst/>
          </a:prstGeom>
          <a:noFill/>
        </p:spPr>
        <p:txBody>
          <a:bodyPr wrap="square" rtlCol="0">
            <a:spAutoFit/>
          </a:bodyPr>
          <a:lstStyle/>
          <a:p>
            <a:r>
              <a:rPr lang="en-US" b="1" dirty="0" smtClean="0">
                <a:latin typeface="Arial" pitchFamily="34" charset="0"/>
                <a:cs typeface="Arial" pitchFamily="34" charset="0"/>
              </a:rPr>
              <a:t>+</a:t>
            </a:r>
            <a:endParaRPr lang="el-GR" b="1" dirty="0">
              <a:latin typeface="Arial" pitchFamily="34" charset="0"/>
              <a:cs typeface="Arial" pitchFamily="34" charset="0"/>
            </a:endParaRPr>
          </a:p>
        </p:txBody>
      </p:sp>
      <p:sp>
        <p:nvSpPr>
          <p:cNvPr id="30" name="TextBox 29"/>
          <p:cNvSpPr txBox="1"/>
          <p:nvPr/>
        </p:nvSpPr>
        <p:spPr>
          <a:xfrm>
            <a:off x="6732240" y="2382881"/>
            <a:ext cx="2304256" cy="2585323"/>
          </a:xfrm>
          <a:prstGeom prst="rect">
            <a:avLst/>
          </a:prstGeom>
          <a:noFill/>
        </p:spPr>
        <p:txBody>
          <a:bodyPr wrap="square" rtlCol="0">
            <a:spAutoFit/>
          </a:bodyPr>
          <a:lstStyle/>
          <a:p>
            <a:endParaRPr lang="en-US" dirty="0" smtClean="0"/>
          </a:p>
          <a:p>
            <a:endParaRPr lang="en-US" dirty="0"/>
          </a:p>
          <a:p>
            <a:r>
              <a:rPr lang="en-US" b="1" dirty="0" smtClean="0">
                <a:latin typeface="Arial" pitchFamily="34" charset="0"/>
                <a:cs typeface="Arial" pitchFamily="34" charset="0"/>
              </a:rPr>
              <a:t>EGFR TKI</a:t>
            </a:r>
            <a:endParaRPr lang="el-GR" b="1" dirty="0" smtClean="0">
              <a:latin typeface="Arial" pitchFamily="34" charset="0"/>
              <a:cs typeface="Arial" pitchFamily="34" charset="0"/>
            </a:endParaRPr>
          </a:p>
          <a:p>
            <a:endParaRPr lang="el-GR" b="1" dirty="0" smtClean="0">
              <a:latin typeface="Arial" pitchFamily="34" charset="0"/>
              <a:cs typeface="Arial" pitchFamily="34" charset="0"/>
            </a:endParaRPr>
          </a:p>
          <a:p>
            <a:r>
              <a:rPr lang="en-US" b="1" dirty="0" smtClean="0">
                <a:latin typeface="Arial" pitchFamily="34" charset="0"/>
                <a:cs typeface="Arial" pitchFamily="34" charset="0"/>
              </a:rPr>
              <a:t>ALK  </a:t>
            </a:r>
            <a:r>
              <a:rPr lang="el-GR" b="1" dirty="0" smtClean="0">
                <a:latin typeface="Arial" pitchFamily="34" charset="0"/>
                <a:cs typeface="Arial" pitchFamily="34" charset="0"/>
              </a:rPr>
              <a:t>αναστολέα</a:t>
            </a:r>
            <a:r>
              <a:rPr lang="el-GR" b="1" dirty="0">
                <a:latin typeface="Arial" pitchFamily="34" charset="0"/>
                <a:cs typeface="Arial" pitchFamily="34" charset="0"/>
              </a:rPr>
              <a:t>ς</a:t>
            </a:r>
            <a:endParaRPr lang="el-GR" b="1"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Pembrolizumab</a:t>
            </a:r>
          </a:p>
          <a:p>
            <a:endParaRPr lang="el-GR" b="1" dirty="0" smtClean="0">
              <a:latin typeface="Arial" pitchFamily="34" charset="0"/>
              <a:cs typeface="Arial" pitchFamily="34" charset="0"/>
            </a:endParaRPr>
          </a:p>
          <a:p>
            <a:r>
              <a:rPr lang="en-US" b="1" dirty="0" smtClean="0">
                <a:latin typeface="Arial" pitchFamily="34" charset="0"/>
                <a:cs typeface="Arial" pitchFamily="34" charset="0"/>
              </a:rPr>
              <a:t>MEK </a:t>
            </a:r>
            <a:r>
              <a:rPr lang="el-GR" b="1" dirty="0" smtClean="0">
                <a:latin typeface="Arial" pitchFamily="34" charset="0"/>
                <a:cs typeface="Arial" pitchFamily="34" charset="0"/>
              </a:rPr>
              <a:t>αναστολέας</a:t>
            </a:r>
            <a:endParaRPr lang="el-GR" b="1" dirty="0">
              <a:latin typeface="Arial" pitchFamily="34" charset="0"/>
              <a:cs typeface="Arial" pitchFamily="34" charset="0"/>
            </a:endParaRPr>
          </a:p>
        </p:txBody>
      </p:sp>
      <p:cxnSp>
        <p:nvCxnSpPr>
          <p:cNvPr id="7168" name="Straight Arrow Connector 7167"/>
          <p:cNvCxnSpPr/>
          <p:nvPr/>
        </p:nvCxnSpPr>
        <p:spPr>
          <a:xfrm>
            <a:off x="5157486" y="3573016"/>
            <a:ext cx="11226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8" name="TextBox 7177"/>
          <p:cNvSpPr txBox="1"/>
          <p:nvPr/>
        </p:nvSpPr>
        <p:spPr>
          <a:xfrm>
            <a:off x="5312757" y="3235215"/>
            <a:ext cx="699403" cy="369332"/>
          </a:xfrm>
          <a:prstGeom prst="rect">
            <a:avLst/>
          </a:prstGeom>
          <a:noFill/>
        </p:spPr>
        <p:txBody>
          <a:bodyPr wrap="square" rtlCol="0">
            <a:spAutoFit/>
          </a:bodyPr>
          <a:lstStyle/>
          <a:p>
            <a:r>
              <a:rPr lang="el-GR" b="1" dirty="0" smtClean="0">
                <a:latin typeface="Arial" pitchFamily="34" charset="0"/>
                <a:cs typeface="Arial" pitchFamily="34" charset="0"/>
              </a:rPr>
              <a:t>+</a:t>
            </a:r>
            <a:endParaRPr lang="el-GR" b="1" dirty="0">
              <a:latin typeface="Arial" pitchFamily="34" charset="0"/>
              <a:cs typeface="Arial" pitchFamily="34" charset="0"/>
            </a:endParaRPr>
          </a:p>
        </p:txBody>
      </p:sp>
      <p:pic>
        <p:nvPicPr>
          <p:cNvPr id="717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6782" y="3823715"/>
            <a:ext cx="1362362" cy="1799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8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21465" y="4134357"/>
            <a:ext cx="136525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85" name="TextBox 7184"/>
          <p:cNvSpPr txBox="1"/>
          <p:nvPr/>
        </p:nvSpPr>
        <p:spPr>
          <a:xfrm>
            <a:off x="5580751" y="3604547"/>
            <a:ext cx="699403" cy="369332"/>
          </a:xfrm>
          <a:prstGeom prst="rect">
            <a:avLst/>
          </a:prstGeom>
          <a:noFill/>
        </p:spPr>
        <p:txBody>
          <a:bodyPr wrap="square" rtlCol="0">
            <a:spAutoFit/>
          </a:bodyPr>
          <a:lstStyle/>
          <a:p>
            <a:r>
              <a:rPr lang="el-GR" dirty="0" smtClean="0"/>
              <a:t>+</a:t>
            </a:r>
            <a:endParaRPr lang="el-GR" dirty="0"/>
          </a:p>
        </p:txBody>
      </p:sp>
      <p:sp>
        <p:nvSpPr>
          <p:cNvPr id="7186" name="TextBox 7185"/>
          <p:cNvSpPr txBox="1"/>
          <p:nvPr/>
        </p:nvSpPr>
        <p:spPr>
          <a:xfrm>
            <a:off x="5128025" y="3952541"/>
            <a:ext cx="996857" cy="369332"/>
          </a:xfrm>
          <a:prstGeom prst="rect">
            <a:avLst/>
          </a:prstGeom>
          <a:noFill/>
        </p:spPr>
        <p:txBody>
          <a:bodyPr wrap="square" rtlCol="0">
            <a:spAutoFit/>
          </a:bodyPr>
          <a:lstStyle/>
          <a:p>
            <a:r>
              <a:rPr lang="el-GR" b="1" dirty="0" smtClean="0">
                <a:solidFill>
                  <a:srgbClr val="FF0000"/>
                </a:solidFill>
                <a:latin typeface="Arial" pitchFamily="34" charset="0"/>
                <a:cs typeface="Arial" pitchFamily="34" charset="0"/>
              </a:rPr>
              <a:t>+&gt;50%</a:t>
            </a:r>
            <a:endParaRPr lang="el-GR" b="1" dirty="0">
              <a:solidFill>
                <a:srgbClr val="FF0000"/>
              </a:solidFill>
              <a:latin typeface="Arial" pitchFamily="34" charset="0"/>
              <a:cs typeface="Arial" pitchFamily="34" charset="0"/>
            </a:endParaRPr>
          </a:p>
        </p:txBody>
      </p:sp>
      <p:cxnSp>
        <p:nvCxnSpPr>
          <p:cNvPr id="7188" name="Straight Arrow Connector 7187"/>
          <p:cNvCxnSpPr/>
          <p:nvPr/>
        </p:nvCxnSpPr>
        <p:spPr>
          <a:xfrm>
            <a:off x="6380175" y="3525554"/>
            <a:ext cx="457200" cy="923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92" name="Straight Arrow Connector 7191"/>
          <p:cNvCxnSpPr>
            <a:stCxn id="7179" idx="3"/>
          </p:cNvCxnSpPr>
          <p:nvPr/>
        </p:nvCxnSpPr>
        <p:spPr>
          <a:xfrm flipV="1">
            <a:off x="6469144" y="3823716"/>
            <a:ext cx="457200" cy="899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98" name="Straight Arrow Connector 7197"/>
          <p:cNvCxnSpPr/>
          <p:nvPr/>
        </p:nvCxnSpPr>
        <p:spPr>
          <a:xfrm>
            <a:off x="5106782" y="4691205"/>
            <a:ext cx="11733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707904" y="2969647"/>
            <a:ext cx="0" cy="1878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96017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latin typeface="Arial" pitchFamily="34" charset="0"/>
                <a:cs typeface="Arial" pitchFamily="34" charset="0"/>
              </a:rPr>
              <a:t>ΘΕΡΑΠΕΥΤΙΚΟΣ ΑΛΓΟΡΙΘΜΟΣ ΜΜΚΠ ΣΤΑΔΙΟΥ Ι</a:t>
            </a:r>
            <a:r>
              <a:rPr lang="en-US" sz="3600" b="1" dirty="0">
                <a:latin typeface="Arial" pitchFamily="34" charset="0"/>
                <a:cs typeface="Arial" pitchFamily="34" charset="0"/>
              </a:rPr>
              <a:t>V</a:t>
            </a:r>
            <a:endParaRPr lang="el-GR" sz="36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l-GR" sz="2400" dirty="0" smtClean="0">
                <a:latin typeface="Arial" pitchFamily="34" charset="0"/>
                <a:cs typeface="Arial" pitchFamily="34" charset="0"/>
              </a:rPr>
              <a:t>Όλοι οι ιστολογικοί τύποι αρνητικοί για </a:t>
            </a:r>
            <a:r>
              <a:rPr lang="en-US" sz="2400" dirty="0" smtClean="0">
                <a:latin typeface="Arial" pitchFamily="34" charset="0"/>
                <a:cs typeface="Arial" pitchFamily="34" charset="0"/>
              </a:rPr>
              <a:t>EGFR, ALK,ROS, PD-L1, BRAF </a:t>
            </a:r>
            <a:r>
              <a:rPr lang="el-GR" sz="2400" dirty="0" smtClean="0">
                <a:latin typeface="Arial" pitchFamily="34" charset="0"/>
                <a:cs typeface="Arial" pitchFamily="34" charset="0"/>
              </a:rPr>
              <a:t>λαμβάνουν χημειοθεραπεία με βάση την πλατίνα σε ασθενείς με καλή γενική κατάσταση</a:t>
            </a:r>
          </a:p>
          <a:p>
            <a:endParaRPr lang="el-GR" sz="2400" dirty="0">
              <a:latin typeface="Arial" pitchFamily="34" charset="0"/>
              <a:cs typeface="Arial" pitchFamily="34" charset="0"/>
            </a:endParaRPr>
          </a:p>
          <a:p>
            <a:r>
              <a:rPr lang="el-GR" sz="2400" dirty="0" smtClean="0">
                <a:latin typeface="Arial" pitchFamily="34" charset="0"/>
                <a:cs typeface="Arial" pitchFamily="34" charset="0"/>
              </a:rPr>
              <a:t>Ασθενείς που έχουν πρόοδο νόσου στην πρώτης γραμμής χημειοθεραπεία μπορούν να λαβουν στην δεύτερη γραμμή ανοσοθεραπεία</a:t>
            </a:r>
            <a:endParaRPr lang="el-GR" sz="2400" dirty="0">
              <a:latin typeface="Arial" pitchFamily="34" charset="0"/>
              <a:cs typeface="Arial" pitchFamily="34" charset="0"/>
            </a:endParaRPr>
          </a:p>
        </p:txBody>
      </p:sp>
    </p:spTree>
    <p:extLst>
      <p:ext uri="{BB962C8B-B14F-4D97-AF65-F5344CB8AC3E}">
        <p14:creationId xmlns:p14="http://schemas.microsoft.com/office/powerpoint/2010/main" xmlns="" val="1901162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FF00"/>
                </a:solidFill>
                <a:latin typeface="Arial" pitchFamily="34" charset="0"/>
                <a:cs typeface="Arial" pitchFamily="34" charset="0"/>
              </a:rPr>
              <a:t>TAKE</a:t>
            </a:r>
            <a:r>
              <a:rPr lang="en-US" sz="3600" b="1" dirty="0" smtClean="0">
                <a:latin typeface="Arial" pitchFamily="34" charset="0"/>
                <a:cs typeface="Arial" pitchFamily="34" charset="0"/>
              </a:rPr>
              <a:t> </a:t>
            </a:r>
            <a:r>
              <a:rPr lang="en-US" sz="3600" b="1" dirty="0" smtClean="0">
                <a:solidFill>
                  <a:srgbClr val="FF0000"/>
                </a:solidFill>
                <a:latin typeface="Arial" pitchFamily="34" charset="0"/>
                <a:cs typeface="Arial" pitchFamily="34" charset="0"/>
              </a:rPr>
              <a:t>HOME</a:t>
            </a:r>
            <a:r>
              <a:rPr lang="en-US" sz="3600" b="1" dirty="0" smtClean="0">
                <a:latin typeface="Arial" pitchFamily="34" charset="0"/>
                <a:cs typeface="Arial" pitchFamily="34" charset="0"/>
              </a:rPr>
              <a:t> MESSAGES</a:t>
            </a:r>
            <a:endParaRPr lang="el-GR" sz="3600" b="1"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l-GR" sz="2400" dirty="0" smtClean="0">
                <a:latin typeface="Arial" pitchFamily="34" charset="0"/>
                <a:cs typeface="Arial" pitchFamily="34" charset="0"/>
              </a:rPr>
              <a:t>Ο καρκίνος του πνεύμονα είναι ο πιό συχνός καρκίνος και η κύρια αιτία θανάτου απο καρκίνο</a:t>
            </a:r>
          </a:p>
          <a:p>
            <a:r>
              <a:rPr lang="el-GR" sz="2400" dirty="0" smtClean="0">
                <a:latin typeface="Arial" pitchFamily="34" charset="0"/>
                <a:cs typeface="Arial" pitchFamily="34" charset="0"/>
              </a:rPr>
              <a:t>Η ιστολογική ταυτοποίηση και η σταδιοποίηση είναι αναγκαίες για τη λήψη θεραπευτικών αποφάσων</a:t>
            </a:r>
          </a:p>
          <a:p>
            <a:r>
              <a:rPr lang="el-GR" sz="2400" dirty="0" smtClean="0">
                <a:latin typeface="Arial" pitchFamily="34" charset="0"/>
                <a:cs typeface="Arial" pitchFamily="34" charset="0"/>
              </a:rPr>
              <a:t>Ο μικροκυτταρικός καρκίνος του πνεύμονα αντιμετωπίζεται με χημειοθεραπεία +/- ακτινοβολία ανάλογα αν είναι </a:t>
            </a:r>
            <a:r>
              <a:rPr lang="en-US" sz="2400" dirty="0" smtClean="0">
                <a:latin typeface="Arial" pitchFamily="34" charset="0"/>
                <a:cs typeface="Arial" pitchFamily="34" charset="0"/>
              </a:rPr>
              <a:t>limited </a:t>
            </a:r>
            <a:r>
              <a:rPr lang="el-GR" sz="2400" dirty="0" smtClean="0">
                <a:latin typeface="Arial" pitchFamily="34" charset="0"/>
                <a:cs typeface="Arial" pitchFamily="34" charset="0"/>
              </a:rPr>
              <a:t>ή </a:t>
            </a:r>
            <a:r>
              <a:rPr lang="en-US" sz="2400" dirty="0" smtClean="0">
                <a:latin typeface="Arial" pitchFamily="34" charset="0"/>
                <a:cs typeface="Arial" pitchFamily="34" charset="0"/>
              </a:rPr>
              <a:t>extensive</a:t>
            </a:r>
          </a:p>
          <a:p>
            <a:r>
              <a:rPr lang="el-GR" sz="2400" dirty="0" smtClean="0">
                <a:latin typeface="Arial" pitchFamily="34" charset="0"/>
                <a:cs typeface="Arial" pitchFamily="34" charset="0"/>
              </a:rPr>
              <a:t>Στο μη μικροκυτταρικό καρκίνο μη μεταστατικό προέχει ο προσδιορισμός της χειρουργεισιμότητας του όγκου. Η χειρουργική σταδιοποίηση των μεσοθωρακικών λεμφαδένων προσδιορίζει την ανάγκη επικουρικής χημειοθεραπείας +/- ακτινοβολίας</a:t>
            </a:r>
            <a:endParaRPr lang="el-GR" sz="2400" dirty="0">
              <a:latin typeface="Arial" pitchFamily="34" charset="0"/>
              <a:cs typeface="Arial" pitchFamily="34" charset="0"/>
            </a:endParaRPr>
          </a:p>
        </p:txBody>
      </p:sp>
    </p:spTree>
    <p:extLst>
      <p:ext uri="{BB962C8B-B14F-4D97-AF65-F5344CB8AC3E}">
        <p14:creationId xmlns:p14="http://schemas.microsoft.com/office/powerpoint/2010/main" xmlns="" val="4164162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FF00"/>
                </a:solidFill>
                <a:latin typeface="Arial" pitchFamily="34" charset="0"/>
                <a:cs typeface="Arial" pitchFamily="34" charset="0"/>
              </a:rPr>
              <a:t>TAKE</a:t>
            </a:r>
            <a:r>
              <a:rPr lang="en-US" sz="3600" b="1" dirty="0" smtClean="0">
                <a:latin typeface="Arial" pitchFamily="34" charset="0"/>
                <a:cs typeface="Arial" pitchFamily="34" charset="0"/>
              </a:rPr>
              <a:t> </a:t>
            </a:r>
            <a:r>
              <a:rPr lang="en-US" sz="3600" b="1" dirty="0" smtClean="0">
                <a:solidFill>
                  <a:srgbClr val="FF0000"/>
                </a:solidFill>
                <a:latin typeface="Arial" pitchFamily="34" charset="0"/>
                <a:cs typeface="Arial" pitchFamily="34" charset="0"/>
              </a:rPr>
              <a:t>HOME</a:t>
            </a:r>
            <a:r>
              <a:rPr lang="en-US" sz="3600" b="1" dirty="0" smtClean="0">
                <a:latin typeface="Arial" pitchFamily="34" charset="0"/>
                <a:cs typeface="Arial" pitchFamily="34" charset="0"/>
              </a:rPr>
              <a:t> MESSAGES</a:t>
            </a:r>
            <a:endParaRPr lang="el-GR" sz="36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l-GR" sz="2400" dirty="0" smtClean="0">
                <a:latin typeface="Arial" pitchFamily="34" charset="0"/>
                <a:cs typeface="Arial" pitchFamily="34" charset="0"/>
              </a:rPr>
              <a:t>Στο μεταστατικό στάδιο μη μικροκυτταρικού (με εξαίρεση το αμιγώς πλακώδες σε καπνιστές) είναι απαραίτητη η μοριακή ανάλυση του όγκου για λήψη θεραπευτικών αποφάσεων</a:t>
            </a:r>
          </a:p>
          <a:p>
            <a:endParaRPr lang="el-GR" sz="2400" dirty="0">
              <a:latin typeface="Arial" pitchFamily="34" charset="0"/>
              <a:cs typeface="Arial" pitchFamily="34" charset="0"/>
            </a:endParaRPr>
          </a:p>
          <a:p>
            <a:r>
              <a:rPr lang="el-GR" sz="2400" dirty="0" smtClean="0">
                <a:latin typeface="Arial" pitchFamily="34" charset="0"/>
                <a:cs typeface="Arial" pitchFamily="34" charset="0"/>
              </a:rPr>
              <a:t>Η ανοσοθεραπεία έχει εισχωρήσει δυναμικά και βελτιώνει τα θεραπευτικά αποτελέσματα στο ΜΜΚΠ αλλά ακόμη απουσιάζουν αξιόπιστοι βιοδείκτες επιλογής ασθενών</a:t>
            </a:r>
            <a:endParaRPr lang="el-GR" sz="2400" dirty="0">
              <a:latin typeface="Arial" pitchFamily="34" charset="0"/>
              <a:cs typeface="Arial" pitchFamily="34" charset="0"/>
            </a:endParaRPr>
          </a:p>
        </p:txBody>
      </p:sp>
    </p:spTree>
    <p:extLst>
      <p:ext uri="{BB962C8B-B14F-4D97-AF65-F5344CB8AC3E}">
        <p14:creationId xmlns:p14="http://schemas.microsoft.com/office/powerpoint/2010/main" xmlns="" val="4046278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Arial" pitchFamily="34" charset="0"/>
                <a:cs typeface="Arial" pitchFamily="34" charset="0"/>
              </a:rPr>
              <a:t>ΚΛΙΝΙΚΗ ΕΙΚΟΝΑ</a:t>
            </a:r>
            <a:endParaRPr lang="el-GR"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l-GR" sz="2400" dirty="0" smtClean="0">
                <a:latin typeface="Arial" pitchFamily="34" charset="0"/>
                <a:cs typeface="Arial" pitchFamily="34" charset="0"/>
              </a:rPr>
              <a:t>Βήχας</a:t>
            </a:r>
          </a:p>
          <a:p>
            <a:r>
              <a:rPr lang="el-GR" sz="2400" dirty="0" smtClean="0">
                <a:latin typeface="Arial" pitchFamily="34" charset="0"/>
                <a:cs typeface="Arial" pitchFamily="34" charset="0"/>
              </a:rPr>
              <a:t>Αιμόπτυση</a:t>
            </a:r>
          </a:p>
          <a:p>
            <a:r>
              <a:rPr lang="el-GR" sz="2400" dirty="0" smtClean="0">
                <a:latin typeface="Arial" pitchFamily="34" charset="0"/>
                <a:cs typeface="Arial" pitchFamily="34" charset="0"/>
              </a:rPr>
              <a:t>Θωρακικό άλγος</a:t>
            </a:r>
          </a:p>
          <a:p>
            <a:r>
              <a:rPr lang="el-GR" sz="2400" dirty="0" smtClean="0">
                <a:latin typeface="Arial" pitchFamily="34" charset="0"/>
                <a:cs typeface="Arial" pitchFamily="34" charset="0"/>
              </a:rPr>
              <a:t>Βρογχόσπασμος</a:t>
            </a:r>
          </a:p>
          <a:p>
            <a:r>
              <a:rPr lang="el-GR" sz="2400" dirty="0" smtClean="0">
                <a:latin typeface="Arial" pitchFamily="34" charset="0"/>
                <a:cs typeface="Arial" pitchFamily="34" charset="0"/>
              </a:rPr>
              <a:t>Πυρετός</a:t>
            </a:r>
          </a:p>
          <a:p>
            <a:r>
              <a:rPr lang="el-GR" sz="2400" dirty="0" smtClean="0">
                <a:latin typeface="Arial" pitchFamily="34" charset="0"/>
                <a:cs typeface="Arial" pitchFamily="34" charset="0"/>
              </a:rPr>
              <a:t>Δύσπνοια</a:t>
            </a:r>
          </a:p>
          <a:p>
            <a:r>
              <a:rPr lang="el-GR" sz="2400" dirty="0" smtClean="0">
                <a:latin typeface="Arial" pitchFamily="34" charset="0"/>
                <a:cs typeface="Arial" pitchFamily="34" charset="0"/>
              </a:rPr>
              <a:t>Σύνδρομο άνω κοίλης</a:t>
            </a:r>
          </a:p>
          <a:p>
            <a:r>
              <a:rPr lang="el-GR" sz="2400" dirty="0" smtClean="0">
                <a:latin typeface="Arial" pitchFamily="34" charset="0"/>
                <a:cs typeface="Arial" pitchFamily="34" charset="0"/>
              </a:rPr>
              <a:t>Βράγχος φωνής</a:t>
            </a:r>
          </a:p>
          <a:p>
            <a:r>
              <a:rPr lang="el-GR" sz="2400" dirty="0" smtClean="0">
                <a:latin typeface="Arial" pitchFamily="34" charset="0"/>
                <a:cs typeface="Arial" pitchFamily="34" charset="0"/>
              </a:rPr>
              <a:t>Δυσφαγία </a:t>
            </a:r>
          </a:p>
          <a:p>
            <a:r>
              <a:rPr lang="el-GR" sz="2400" dirty="0" smtClean="0">
                <a:latin typeface="Arial" pitchFamily="34" charset="0"/>
                <a:cs typeface="Arial" pitchFamily="34" charset="0"/>
              </a:rPr>
              <a:t>Παρανεοπλαστικά σύνδρομα</a:t>
            </a:r>
          </a:p>
          <a:p>
            <a:endParaRPr lang="el-GR" sz="2400" dirty="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83968" y="1772816"/>
            <a:ext cx="4716000" cy="3150125"/>
          </a:xfrm>
          <a:prstGeom prst="rect">
            <a:avLst/>
          </a:prstGeom>
        </p:spPr>
      </p:pic>
      <p:sp>
        <p:nvSpPr>
          <p:cNvPr id="5" name="TextBox 4"/>
          <p:cNvSpPr txBox="1"/>
          <p:nvPr/>
        </p:nvSpPr>
        <p:spPr>
          <a:xfrm>
            <a:off x="5292080" y="5301208"/>
            <a:ext cx="2736304" cy="369332"/>
          </a:xfrm>
          <a:prstGeom prst="rect">
            <a:avLst/>
          </a:prstGeom>
          <a:noFill/>
        </p:spPr>
        <p:txBody>
          <a:bodyPr wrap="square" rtlCol="0">
            <a:spAutoFit/>
          </a:bodyPr>
          <a:lstStyle/>
          <a:p>
            <a:r>
              <a:rPr lang="el-GR" b="1" dirty="0" smtClean="0">
                <a:solidFill>
                  <a:srgbClr val="FF0000"/>
                </a:solidFill>
                <a:latin typeface="Arial" pitchFamily="34" charset="0"/>
                <a:cs typeface="Arial" pitchFamily="34" charset="0"/>
              </a:rPr>
              <a:t>Σύνδρομο άνω κοίλης</a:t>
            </a:r>
            <a:endParaRPr lang="el-GR"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2516455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latin typeface="Arial" pitchFamily="34" charset="0"/>
                <a:cs typeface="Arial" pitchFamily="34" charset="0"/>
              </a:rPr>
              <a:t>ΠΕΡΙΣΤΑΤΙΚΟ</a:t>
            </a:r>
            <a:endParaRPr lang="el-GR" sz="36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l-GR" sz="2400" dirty="0" smtClean="0">
                <a:latin typeface="Arial" pitchFamily="34" charset="0"/>
                <a:cs typeface="Arial" pitchFamily="34" charset="0"/>
              </a:rPr>
              <a:t>Άνδρας 65 ετών προσέρχεται με πυρετό, ρίγη, παραγωγικό βήχα και αιμόπτυση. Η ακτινογραφία θώρακος είναι η παρακάτω</a:t>
            </a:r>
            <a:r>
              <a:rPr lang="en-US" sz="2400" dirty="0" smtClean="0">
                <a:latin typeface="Arial" pitchFamily="34" charset="0"/>
                <a:cs typeface="Arial" pitchFamily="34" charset="0"/>
              </a:rPr>
              <a:t>: </a:t>
            </a:r>
          </a:p>
          <a:p>
            <a:endParaRPr lang="en-US" sz="2400" dirty="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pPr marL="0" indent="0">
              <a:buNone/>
            </a:pPr>
            <a:r>
              <a:rPr lang="en-US" sz="2400" dirty="0" smtClean="0">
                <a:latin typeface="Arial" pitchFamily="34" charset="0"/>
                <a:cs typeface="Arial" pitchFamily="34" charset="0"/>
              </a:rPr>
              <a:t>    </a:t>
            </a:r>
            <a:r>
              <a:rPr lang="el-GR" sz="2400" dirty="0" smtClean="0">
                <a:latin typeface="Arial" pitchFamily="34" charset="0"/>
                <a:cs typeface="Arial" pitchFamily="34" charset="0"/>
              </a:rPr>
              <a:t>  </a:t>
            </a:r>
            <a:endParaRPr lang="el-GR" sz="24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2924944"/>
            <a:ext cx="4896000" cy="3675840"/>
          </a:xfrm>
          <a:prstGeom prst="rect">
            <a:avLst/>
          </a:prstGeom>
        </p:spPr>
      </p:pic>
    </p:spTree>
    <p:extLst>
      <p:ext uri="{BB962C8B-B14F-4D97-AF65-F5344CB8AC3E}">
        <p14:creationId xmlns:p14="http://schemas.microsoft.com/office/powerpoint/2010/main" xmlns="" val="4262208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Arial" pitchFamily="34" charset="0"/>
                <a:cs typeface="Arial" pitchFamily="34" charset="0"/>
              </a:rPr>
              <a:t>ΠΡΟΤΕΙΝΟΜΕΝΗ ΕΞΕΤΑΣΗ?</a:t>
            </a:r>
            <a:endParaRPr lang="el-GR" b="1" dirty="0">
              <a:latin typeface="Arial" pitchFamily="34" charset="0"/>
              <a:cs typeface="Arial" pitchFamily="34" charset="0"/>
            </a:endParaRPr>
          </a:p>
        </p:txBody>
      </p:sp>
      <p:sp>
        <p:nvSpPr>
          <p:cNvPr id="3" name="Content Placeholder 2"/>
          <p:cNvSpPr>
            <a:spLocks noGrp="1"/>
          </p:cNvSpPr>
          <p:nvPr>
            <p:ph idx="1"/>
          </p:nvPr>
        </p:nvSpPr>
        <p:spPr>
          <a:xfrm>
            <a:off x="395536" y="1844824"/>
            <a:ext cx="8229600" cy="4525963"/>
          </a:xfrm>
        </p:spPr>
        <p:txBody>
          <a:bodyPr>
            <a:normAutofit/>
          </a:bodyPr>
          <a:lstStyle/>
          <a:p>
            <a:r>
              <a:rPr lang="el-GR" sz="2400" dirty="0" smtClean="0">
                <a:latin typeface="Arial" pitchFamily="34" charset="0"/>
                <a:cs typeface="Arial" pitchFamily="34" charset="0"/>
              </a:rPr>
              <a:t>Αξονική θώρακα με σκιαγραφικό</a:t>
            </a:r>
          </a:p>
          <a:p>
            <a:r>
              <a:rPr lang="el-GR" sz="2400" dirty="0" smtClean="0">
                <a:latin typeface="Arial" pitchFamily="34" charset="0"/>
                <a:cs typeface="Arial" pitchFamily="34" charset="0"/>
              </a:rPr>
              <a:t>Κυτταρολογική πτυέλων</a:t>
            </a:r>
          </a:p>
          <a:p>
            <a:r>
              <a:rPr lang="el-GR" sz="2400" dirty="0" smtClean="0">
                <a:latin typeface="Arial" pitchFamily="34" charset="0"/>
                <a:cs typeface="Arial" pitchFamily="34" charset="0"/>
              </a:rPr>
              <a:t>Βρογχοσκόπηση</a:t>
            </a:r>
          </a:p>
          <a:p>
            <a:r>
              <a:rPr lang="el-GR" sz="2400" dirty="0" smtClean="0">
                <a:latin typeface="Arial" pitchFamily="34" charset="0"/>
                <a:cs typeface="Arial" pitchFamily="34" charset="0"/>
              </a:rPr>
              <a:t>Βιοψία κατευθυνόμενη υπό αξονική</a:t>
            </a:r>
          </a:p>
          <a:p>
            <a:r>
              <a:rPr lang="el-GR" sz="2400" dirty="0" smtClean="0">
                <a:latin typeface="Arial" pitchFamily="34" charset="0"/>
                <a:cs typeface="Arial" pitchFamily="34" charset="0"/>
              </a:rPr>
              <a:t>Χειρουργική εξαίρεση</a:t>
            </a:r>
            <a:endParaRPr lang="el-GR" sz="24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44008" y="3614604"/>
            <a:ext cx="4320000" cy="3243396"/>
          </a:xfrm>
          <a:prstGeom prst="rect">
            <a:avLst/>
          </a:prstGeom>
        </p:spPr>
      </p:pic>
    </p:spTree>
    <p:extLst>
      <p:ext uri="{BB962C8B-B14F-4D97-AF65-F5344CB8AC3E}">
        <p14:creationId xmlns:p14="http://schemas.microsoft.com/office/powerpoint/2010/main" xmlns="" val="539139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latin typeface="Arial" pitchFamily="34" charset="0"/>
                <a:cs typeface="Arial" pitchFamily="34" charset="0"/>
              </a:rPr>
              <a:t>ΔΙΑΓΝΩΣΤΙΚΗ ΠΡΟΣΕΓΓΙΣΗ</a:t>
            </a:r>
            <a:endParaRPr lang="el-GR" sz="36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l-GR" sz="2400" dirty="0" smtClean="0">
                <a:solidFill>
                  <a:srgbClr val="FF0000"/>
                </a:solidFill>
                <a:latin typeface="Arial" pitchFamily="34" charset="0"/>
                <a:cs typeface="Arial" pitchFamily="34" charset="0"/>
              </a:rPr>
              <a:t>Κυτταρολογική πτυέλων</a:t>
            </a:r>
            <a:r>
              <a:rPr lang="en-US" sz="2400" dirty="0" smtClean="0">
                <a:latin typeface="Arial" pitchFamily="34" charset="0"/>
                <a:cs typeface="Arial" pitchFamily="34" charset="0"/>
              </a:rPr>
              <a:t>:</a:t>
            </a:r>
            <a:r>
              <a:rPr lang="el-GR" sz="2400" dirty="0" smtClean="0">
                <a:latin typeface="Arial" pitchFamily="34" charset="0"/>
                <a:cs typeface="Arial" pitchFamily="34" charset="0"/>
              </a:rPr>
              <a:t> </a:t>
            </a:r>
            <a:r>
              <a:rPr lang="el-GR" sz="2400" b="1" dirty="0" smtClean="0">
                <a:solidFill>
                  <a:srgbClr val="FFFF00"/>
                </a:solidFill>
                <a:latin typeface="Arial" pitchFamily="34" charset="0"/>
                <a:cs typeface="Arial" pitchFamily="34" charset="0"/>
              </a:rPr>
              <a:t>80%</a:t>
            </a:r>
            <a:r>
              <a:rPr lang="el-GR" sz="2400" dirty="0" smtClean="0">
                <a:latin typeface="Arial" pitchFamily="34" charset="0"/>
                <a:cs typeface="Arial" pitchFamily="34" charset="0"/>
              </a:rPr>
              <a:t> επιτυχία στη διάγνωση κεντρικών όγκων και </a:t>
            </a:r>
            <a:r>
              <a:rPr lang="el-GR" sz="2400" b="1" dirty="0" smtClean="0">
                <a:solidFill>
                  <a:srgbClr val="FFFF00"/>
                </a:solidFill>
                <a:latin typeface="Arial" pitchFamily="34" charset="0"/>
                <a:cs typeface="Arial" pitchFamily="34" charset="0"/>
              </a:rPr>
              <a:t>50%</a:t>
            </a:r>
            <a:r>
              <a:rPr lang="el-GR" sz="2400" dirty="0" smtClean="0">
                <a:latin typeface="Arial" pitchFamily="34" charset="0"/>
                <a:cs typeface="Arial" pitchFamily="34" charset="0"/>
              </a:rPr>
              <a:t> στη διάγνωση περιφερικών όγκων </a:t>
            </a:r>
          </a:p>
          <a:p>
            <a:r>
              <a:rPr lang="el-GR" sz="2400" dirty="0" smtClean="0">
                <a:solidFill>
                  <a:srgbClr val="FF0000"/>
                </a:solidFill>
                <a:latin typeface="Arial" pitchFamily="34" charset="0"/>
                <a:cs typeface="Arial" pitchFamily="34" charset="0"/>
              </a:rPr>
              <a:t>Βρογχοσκόπηση</a:t>
            </a:r>
            <a:r>
              <a:rPr lang="en-US" sz="2400" dirty="0" smtClean="0">
                <a:solidFill>
                  <a:srgbClr val="FF0000"/>
                </a:solidFill>
                <a:latin typeface="Arial" pitchFamily="34" charset="0"/>
                <a:cs typeface="Arial" pitchFamily="34" charset="0"/>
              </a:rPr>
              <a:t>: </a:t>
            </a:r>
            <a:r>
              <a:rPr lang="el-GR" sz="2400" dirty="0" smtClean="0">
                <a:latin typeface="Arial" pitchFamily="34" charset="0"/>
                <a:cs typeface="Arial" pitchFamily="34" charset="0"/>
              </a:rPr>
              <a:t>κατάλληλη για ενδοβρογχικές βλάβες, διερεύνηση απόφραξης για τοποθέτηση </a:t>
            </a:r>
            <a:r>
              <a:rPr lang="en-US" sz="2400" dirty="0" smtClean="0">
                <a:latin typeface="Arial" pitchFamily="34" charset="0"/>
                <a:cs typeface="Arial" pitchFamily="34" charset="0"/>
              </a:rPr>
              <a:t>stent</a:t>
            </a:r>
            <a:r>
              <a:rPr lang="el-GR" sz="2400" dirty="0" smtClean="0">
                <a:latin typeface="Arial" pitchFamily="34" charset="0"/>
                <a:cs typeface="Arial" pitchFamily="34" charset="0"/>
              </a:rPr>
              <a:t> </a:t>
            </a:r>
            <a:r>
              <a:rPr lang="el-GR" sz="2400" b="1" dirty="0" smtClean="0">
                <a:solidFill>
                  <a:srgbClr val="FFFF00"/>
                </a:solidFill>
                <a:latin typeface="Arial" pitchFamily="34" charset="0"/>
                <a:cs typeface="Arial" pitchFamily="34" charset="0"/>
              </a:rPr>
              <a:t>(90% +)</a:t>
            </a:r>
            <a:endParaRPr lang="en-US" sz="2400" b="1" dirty="0" smtClean="0">
              <a:solidFill>
                <a:srgbClr val="FFFF00"/>
              </a:solidFill>
              <a:latin typeface="Arial" pitchFamily="34" charset="0"/>
              <a:cs typeface="Arial" pitchFamily="34" charset="0"/>
            </a:endParaRPr>
          </a:p>
          <a:p>
            <a:r>
              <a:rPr lang="en-US" sz="2400" dirty="0" smtClean="0">
                <a:solidFill>
                  <a:srgbClr val="FF0000"/>
                </a:solidFill>
                <a:latin typeface="Arial" pitchFamily="34" charset="0"/>
                <a:cs typeface="Arial" pitchFamily="34" charset="0"/>
              </a:rPr>
              <a:t>Fine needle biopsy (FNB) </a:t>
            </a:r>
            <a:r>
              <a:rPr lang="el-GR" sz="2400" dirty="0" smtClean="0">
                <a:solidFill>
                  <a:srgbClr val="FF0000"/>
                </a:solidFill>
                <a:latin typeface="Arial" pitchFamily="34" charset="0"/>
                <a:cs typeface="Arial" pitchFamily="34" charset="0"/>
              </a:rPr>
              <a:t>υπο αξονική</a:t>
            </a:r>
            <a:r>
              <a:rPr lang="en-US" sz="2400" dirty="0" smtClean="0">
                <a:solidFill>
                  <a:srgbClr val="FF0000"/>
                </a:solidFill>
                <a:latin typeface="Arial" pitchFamily="34" charset="0"/>
                <a:cs typeface="Arial" pitchFamily="34" charset="0"/>
              </a:rPr>
              <a:t>: </a:t>
            </a:r>
            <a:r>
              <a:rPr lang="el-GR" sz="2400" dirty="0" smtClean="0">
                <a:latin typeface="Arial" pitchFamily="34" charset="0"/>
                <a:cs typeface="Arial" pitchFamily="34" charset="0"/>
              </a:rPr>
              <a:t>κατάλληλη για διάγνωση περιφερικών βλαβών μακριά απο το διάφραγμα (10-20% κίνδυνος πνευμοθώρακα) (</a:t>
            </a:r>
            <a:r>
              <a:rPr lang="el-GR" sz="2400" b="1" dirty="0" smtClean="0">
                <a:solidFill>
                  <a:srgbClr val="FFFF00"/>
                </a:solidFill>
                <a:latin typeface="Arial" pitchFamily="34" charset="0"/>
                <a:cs typeface="Arial" pitchFamily="34" charset="0"/>
              </a:rPr>
              <a:t>95% +</a:t>
            </a:r>
            <a:r>
              <a:rPr lang="el-GR" sz="2400" dirty="0" smtClean="0">
                <a:latin typeface="Arial" pitchFamily="34" charset="0"/>
                <a:cs typeface="Arial" pitchFamily="34" charset="0"/>
              </a:rPr>
              <a:t>)</a:t>
            </a:r>
            <a:endParaRPr lang="el-GR" sz="2400" dirty="0">
              <a:latin typeface="Arial" pitchFamily="34" charset="0"/>
              <a:cs typeface="Arial" pitchFamily="34" charset="0"/>
            </a:endParaRPr>
          </a:p>
        </p:txBody>
      </p:sp>
    </p:spTree>
    <p:extLst>
      <p:ext uri="{BB962C8B-B14F-4D97-AF65-F5344CB8AC3E}">
        <p14:creationId xmlns:p14="http://schemas.microsoft.com/office/powerpoint/2010/main" xmlns="" val="3665118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I</a:t>
            </a:r>
            <a:r>
              <a:rPr lang="el-GR" sz="3600" b="1" dirty="0" smtClean="0">
                <a:latin typeface="Arial" pitchFamily="34" charset="0"/>
                <a:cs typeface="Arial" pitchFamily="34" charset="0"/>
              </a:rPr>
              <a:t>ΣΤΟΛΟΓΙΚΟΙ ΥΠΟΤΥΠΟΙ</a:t>
            </a:r>
            <a:endParaRPr lang="el-GR" sz="3600" b="1" dirty="0">
              <a:latin typeface="Arial" pitchFamily="34" charset="0"/>
              <a:cs typeface="Arial"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43608" y="2204864"/>
            <a:ext cx="7394339" cy="3888000"/>
          </a:xfrm>
        </p:spPr>
      </p:pic>
    </p:spTree>
    <p:extLst>
      <p:ext uri="{BB962C8B-B14F-4D97-AF65-F5344CB8AC3E}">
        <p14:creationId xmlns:p14="http://schemas.microsoft.com/office/powerpoint/2010/main" xmlns="" val="2868354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Arial" pitchFamily="34" charset="0"/>
                <a:cs typeface="Arial" pitchFamily="34" charset="0"/>
              </a:rPr>
              <a:t>ΠΕΡΙΣΤΑΤΙΚΟ</a:t>
            </a:r>
            <a:endParaRPr lang="el-GR"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l-GR" sz="2400" dirty="0" smtClean="0">
                <a:latin typeface="Arial" pitchFamily="34" charset="0"/>
                <a:cs typeface="Arial" pitchFamily="34" charset="0"/>
              </a:rPr>
              <a:t>Γυναίκα 64 ετών καπνίστρια (50 πακέτα έτη) παραπονείται για επίμονο βήχα</a:t>
            </a:r>
          </a:p>
          <a:p>
            <a:endParaRPr lang="el-GR" sz="2400" dirty="0">
              <a:latin typeface="Arial" pitchFamily="34" charset="0"/>
              <a:cs typeface="Arial" pitchFamily="34" charset="0"/>
            </a:endParaRPr>
          </a:p>
          <a:p>
            <a:endParaRPr lang="el-GR" sz="2400" dirty="0" smtClean="0">
              <a:latin typeface="Arial" pitchFamily="34" charset="0"/>
              <a:cs typeface="Arial" pitchFamily="34" charset="0"/>
            </a:endParaRPr>
          </a:p>
          <a:p>
            <a:endParaRPr lang="el-GR" sz="2400" dirty="0">
              <a:latin typeface="Arial" pitchFamily="34" charset="0"/>
              <a:cs typeface="Arial" pitchFamily="34" charset="0"/>
            </a:endParaRPr>
          </a:p>
          <a:p>
            <a:endParaRPr lang="el-GR" sz="2400"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2492895"/>
            <a:ext cx="4610100" cy="412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10976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1262</TotalTime>
  <Words>1366</Words>
  <Application>Microsoft Office PowerPoint</Application>
  <PresentationFormat>Προβολή στην οθόνη (4:3)</PresentationFormat>
  <Paragraphs>220</Paragraphs>
  <Slides>33</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Office Theme</vt:lpstr>
      <vt:lpstr>ΚΑΡΚΙΝΟΣ ΠΝΕΥΜΟΝΑ</vt:lpstr>
      <vt:lpstr>ΕΠΙΔΗΜΙΟΛΟΓΙΑ</vt:lpstr>
      <vt:lpstr>ΠΑΡΑΓΟΝΤΕΣ ΚΙΝΔΥΝΟΥ</vt:lpstr>
      <vt:lpstr>ΚΛΙΝΙΚΗ ΕΙΚΟΝΑ</vt:lpstr>
      <vt:lpstr>ΠΕΡΙΣΤΑΤΙΚΟ</vt:lpstr>
      <vt:lpstr>ΠΡΟΤΕΙΝΟΜΕΝΗ ΕΞΕΤΑΣΗ?</vt:lpstr>
      <vt:lpstr>ΔΙΑΓΝΩΣΤΙΚΗ ΠΡΟΣΕΓΓΙΣΗ</vt:lpstr>
      <vt:lpstr>IΣΤΟΛΟΓΙΚΟΙ ΥΠΟΤΥΠΟΙ</vt:lpstr>
      <vt:lpstr>ΠΕΡΙΣΤΑΤΙΚΟ</vt:lpstr>
      <vt:lpstr>ΠΕΡΙΣΤΑΤΙΚΟ</vt:lpstr>
      <vt:lpstr>ΜΙΚΡΟΚΥΤΤΑΡΙΚΟΣ ΚΑΡΚΙΝΟΣ ΠΝΕΥΜΟΝΑ</vt:lpstr>
      <vt:lpstr>ΜΙΚΡΟΚΥΤΤΑΡΙΚΟΣ ΚΑΡΚΙΝΟΣ</vt:lpstr>
      <vt:lpstr>Διαφάνεια 13</vt:lpstr>
      <vt:lpstr>ΔΙΑΓΝΩΣΤΙΚΗ ΠΡΟΣΕΓΓΙΣΗ</vt:lpstr>
      <vt:lpstr>Μη μικροκυτταρικός καρκίνος πνεύμονα: T στάδιο</vt:lpstr>
      <vt:lpstr>Διαφάνεια 16</vt:lpstr>
      <vt:lpstr>Διαφάνεια 17</vt:lpstr>
      <vt:lpstr>Διαφάνεια 18</vt:lpstr>
      <vt:lpstr>ΠΟΤΕ Ο ΜΜΚΠ ΕΙΝΑΙ ΑΝΕΓΧΕΙΡΗΤΟΣ?</vt:lpstr>
      <vt:lpstr>ΠΕΡΙΣΤΑΤΙΚΟ</vt:lpstr>
      <vt:lpstr>ΕΡΩΤΗΣΗ</vt:lpstr>
      <vt:lpstr>ΕΡΩΤΗΣΗ </vt:lpstr>
      <vt:lpstr>Διαφάνεια 23</vt:lpstr>
      <vt:lpstr>ΘΕΡΑΠΕΥΤΙΚΟΣ ΑΛΓΟΡΙΘΜΟΣ ΜΜΚΠ</vt:lpstr>
      <vt:lpstr>Μη μικροκυτταρικός καρκίνος πνεύμονα σταδίου IV</vt:lpstr>
      <vt:lpstr>ΠΕΡΙΣΤΑΤΙΚΟ</vt:lpstr>
      <vt:lpstr>ΠΕΡΙΣΤΑΤΙΚΟ</vt:lpstr>
      <vt:lpstr>ΠΕΡΙΣΤΑΤΙΚΟ</vt:lpstr>
      <vt:lpstr>ΑΝΟΣΟΘΕΡΑΠΕΙΑ ΓΙΑ ΜΜΚΠ</vt:lpstr>
      <vt:lpstr>ΘΕΡΑΠΕΥΤΙΚΟΣ ΑΛΓΟΡΙΘΜΟΣ ΓΙΑ ΜΜΚΠ ΣΤΑΔΙΟΥ IV</vt:lpstr>
      <vt:lpstr>ΘΕΡΑΠΕΥΤΙΚΟΣ ΑΛΓΟΡΙΘΜΟΣ ΜΜΚΠ ΣΤΑΔΙΟΥ ΙV</vt:lpstr>
      <vt:lpstr>TAKE HOME MESSAGES</vt:lpstr>
      <vt:lpstr>TAKE HOME MESSAGES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ΚΑΡΚΙΝΟΣ ΠΝΕΥΜΟΝΑ</dc:title>
  <dc:creator>psiri</dc:creator>
  <cp:lastModifiedBy>epost</cp:lastModifiedBy>
  <cp:revision>53</cp:revision>
  <dcterms:created xsi:type="dcterms:W3CDTF">2017-04-30T11:39:57Z</dcterms:created>
  <dcterms:modified xsi:type="dcterms:W3CDTF">2020-05-12T09:53:00Z</dcterms:modified>
</cp:coreProperties>
</file>