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m4a" ContentType="audio/mp4"/>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55"/>
  </p:notesMasterIdLst>
  <p:sldIdLst>
    <p:sldId id="271" r:id="rId2"/>
    <p:sldId id="272" r:id="rId3"/>
    <p:sldId id="355" r:id="rId4"/>
    <p:sldId id="478" r:id="rId5"/>
    <p:sldId id="419" r:id="rId6"/>
    <p:sldId id="480" r:id="rId7"/>
    <p:sldId id="481" r:id="rId8"/>
    <p:sldId id="276" r:id="rId9"/>
    <p:sldId id="407" r:id="rId10"/>
    <p:sldId id="408" r:id="rId11"/>
    <p:sldId id="365" r:id="rId12"/>
    <p:sldId id="395" r:id="rId13"/>
    <p:sldId id="396" r:id="rId14"/>
    <p:sldId id="347" r:id="rId15"/>
    <p:sldId id="473" r:id="rId16"/>
    <p:sldId id="384" r:id="rId17"/>
    <p:sldId id="399" r:id="rId18"/>
    <p:sldId id="415" r:id="rId19"/>
    <p:sldId id="525" r:id="rId20"/>
    <p:sldId id="450" r:id="rId21"/>
    <p:sldId id="451" r:id="rId22"/>
    <p:sldId id="376" r:id="rId23"/>
    <p:sldId id="401" r:id="rId24"/>
    <p:sldId id="400" r:id="rId25"/>
    <p:sldId id="371" r:id="rId26"/>
    <p:sldId id="430" r:id="rId27"/>
    <p:sldId id="431" r:id="rId28"/>
    <p:sldId id="432" r:id="rId29"/>
    <p:sldId id="433" r:id="rId30"/>
    <p:sldId id="434" r:id="rId31"/>
    <p:sldId id="435" r:id="rId32"/>
    <p:sldId id="437" r:id="rId33"/>
    <p:sldId id="439" r:id="rId34"/>
    <p:sldId id="440" r:id="rId35"/>
    <p:sldId id="441" r:id="rId36"/>
    <p:sldId id="489" r:id="rId37"/>
    <p:sldId id="490" r:id="rId38"/>
    <p:sldId id="491" r:id="rId39"/>
    <p:sldId id="492" r:id="rId40"/>
    <p:sldId id="493" r:id="rId41"/>
    <p:sldId id="494" r:id="rId42"/>
    <p:sldId id="495" r:id="rId43"/>
    <p:sldId id="496" r:id="rId44"/>
    <p:sldId id="497" r:id="rId45"/>
    <p:sldId id="498" r:id="rId46"/>
    <p:sldId id="499" r:id="rId47"/>
    <p:sldId id="500" r:id="rId48"/>
    <p:sldId id="502" r:id="rId49"/>
    <p:sldId id="503" r:id="rId50"/>
    <p:sldId id="504" r:id="rId51"/>
    <p:sldId id="505" r:id="rId52"/>
    <p:sldId id="506" r:id="rId53"/>
    <p:sldId id="416" r:id="rId5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3101" autoAdjust="0"/>
    <p:restoredTop sz="94660"/>
  </p:normalViewPr>
  <p:slideViewPr>
    <p:cSldViewPr snapToGrid="0" snapToObjects="1">
      <p:cViewPr varScale="1">
        <p:scale>
          <a:sx n="95" d="100"/>
          <a:sy n="95" d="100"/>
        </p:scale>
        <p:origin x="-90" y="-1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97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36E1BF63-0D81-41E7-8038-86D46E58767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0B6FE83F-E594-4474-AF28-3CEB8FFB81A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04F07FE-2440-42AA-A2E9-D8818FCEABD4}" type="datetimeFigureOut">
              <a:rPr lang="en-US"/>
              <a:pPr>
                <a:defRPr/>
              </a:pPr>
              <a:t>5/12/2020</a:t>
            </a:fld>
            <a:endParaRPr lang="en-US"/>
          </a:p>
        </p:txBody>
      </p:sp>
      <p:sp>
        <p:nvSpPr>
          <p:cNvPr id="4" name="Slide Image Placeholder 3">
            <a:extLst>
              <a:ext uri="{FF2B5EF4-FFF2-40B4-BE49-F238E27FC236}">
                <a16:creationId xmlns:a16="http://schemas.microsoft.com/office/drawing/2014/main" xmlns="" id="{987B0503-B7E6-44F2-A7D0-13B02A90D8C7}"/>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AFBF9096-E48A-4289-B7A5-B669690C3A0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97E1E240-C49D-489D-9079-8D0C6CB6DCB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xmlns="" id="{8733D725-5C11-4B95-9D02-C28A4CE4F2F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081B0ED9-7B32-4F6E-9EBA-DC301E3E4AC5}" type="slidenum">
              <a:rPr lang="en-US" altLang="el-GR"/>
              <a:pPr>
                <a:defRPr/>
              </a:pPr>
              <a:t>‹#›</a:t>
            </a:fld>
            <a:endParaRPr lang="en-US" altLang="el-G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Θέση εικόνας διαφάνειας">
            <a:extLst>
              <a:ext uri="{FF2B5EF4-FFF2-40B4-BE49-F238E27FC236}">
                <a16:creationId xmlns:a16="http://schemas.microsoft.com/office/drawing/2014/main" xmlns="" id="{F34463D0-407E-44CC-9423-D198D3225B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3" name="2 - Θέση σημειώσεων">
            <a:extLst>
              <a:ext uri="{FF2B5EF4-FFF2-40B4-BE49-F238E27FC236}">
                <a16:creationId xmlns:a16="http://schemas.microsoft.com/office/drawing/2014/main" xmlns="" id="{68EFB113-0E12-4806-82F0-E590BA05F68B}"/>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a:p>
        </p:txBody>
      </p:sp>
      <p:sp>
        <p:nvSpPr>
          <p:cNvPr id="15364" name="3 - Θέση αριθμού διαφάνειας">
            <a:extLst>
              <a:ext uri="{FF2B5EF4-FFF2-40B4-BE49-F238E27FC236}">
                <a16:creationId xmlns:a16="http://schemas.microsoft.com/office/drawing/2014/main" xmlns="" id="{121E1E6F-E174-44F7-9203-8684EB0B043A}"/>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1879DD-D39D-49B8-BF1D-9C10726D567E}" type="slidenum">
              <a:rPr lang="el-GR" altLang="el-GR">
                <a:latin typeface="Calibri" panose="020F0502020204030204" pitchFamily="34" charset="0"/>
              </a:rPr>
              <a:pPr/>
              <a:t>11</a:t>
            </a:fld>
            <a:endParaRPr lang="el-GR" altLang="el-GR">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xmlns="" id="{39B476C7-2FAA-4435-80C3-5E3973B5CD59}"/>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586D57-FEA1-45EB-B418-3742D1C59279}" type="slidenum">
              <a:rPr lang="el-GR" altLang="el-GR">
                <a:latin typeface="Calibri" panose="020F0502020204030204" pitchFamily="34" charset="0"/>
              </a:rPr>
              <a:pPr/>
              <a:t>13</a:t>
            </a:fld>
            <a:endParaRPr lang="el-GR" altLang="el-GR">
              <a:latin typeface="Calibri" panose="020F0502020204030204" pitchFamily="34" charset="0"/>
            </a:endParaRPr>
          </a:p>
        </p:txBody>
      </p:sp>
      <p:sp>
        <p:nvSpPr>
          <p:cNvPr id="18435" name="Rectangle 2">
            <a:extLst>
              <a:ext uri="{FF2B5EF4-FFF2-40B4-BE49-F238E27FC236}">
                <a16:creationId xmlns:a16="http://schemas.microsoft.com/office/drawing/2014/main" xmlns="" id="{17503DE1-EF2E-4E74-851B-1AD83DE952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6" name="Rectangle 3">
            <a:extLst>
              <a:ext uri="{FF2B5EF4-FFF2-40B4-BE49-F238E27FC236}">
                <a16:creationId xmlns:a16="http://schemas.microsoft.com/office/drawing/2014/main" xmlns="" id="{02CE52C7-A58E-40BF-906A-831BD7AFC6F2}"/>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l-GR"/>
              <a:t>It is strictly wrong to say this or that fluid is isotonic with plasma - what should be said is that the particular fluid is isotonic with plasma in reference to the cell membrane (ie the membrane should be specified.) By convention, this specification is not needed in practice as it is understood that the cell membrane is the reference membrane involved.</a:t>
            </a:r>
          </a:p>
          <a:p>
            <a:pPr eaLnBrk="1" hangingPunct="1"/>
            <a:endParaRPr lang="en-US"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xmlns="" id="{E1D884E3-50C5-4653-BF0F-CEBD15FCE93B}"/>
              </a:ext>
            </a:extLst>
          </p:cNvPr>
          <p:cNvSpPr>
            <a:spLocks noGrp="1"/>
          </p:cNvSpPr>
          <p:nvPr>
            <p:ph type="dt" sz="half" idx="10"/>
          </p:nvPr>
        </p:nvSpPr>
        <p:spPr/>
        <p:txBody>
          <a:bodyPr/>
          <a:lstStyle>
            <a:lvl1pPr>
              <a:defRPr/>
            </a:lvl1pPr>
          </a:lstStyle>
          <a:p>
            <a:pPr>
              <a:defRPr/>
            </a:pPr>
            <a:fld id="{64BFEC5E-A4E6-458D-A1D2-20D9320EF149}" type="datetimeFigureOut">
              <a:rPr lang="en-US"/>
              <a:pPr>
                <a:defRPr/>
              </a:pPr>
              <a:t>5/12/2020</a:t>
            </a:fld>
            <a:endParaRPr lang="en-US"/>
          </a:p>
        </p:txBody>
      </p:sp>
      <p:sp>
        <p:nvSpPr>
          <p:cNvPr id="5" name="Footer Placeholder 4">
            <a:extLst>
              <a:ext uri="{FF2B5EF4-FFF2-40B4-BE49-F238E27FC236}">
                <a16:creationId xmlns:a16="http://schemas.microsoft.com/office/drawing/2014/main" xmlns="" id="{2593A721-DCCE-44A5-9D44-8493D2642B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05FCCD03-04EA-4D91-95AD-B9CDF2FA8CAA}"/>
              </a:ext>
            </a:extLst>
          </p:cNvPr>
          <p:cNvSpPr>
            <a:spLocks noGrp="1"/>
          </p:cNvSpPr>
          <p:nvPr>
            <p:ph type="sldNum" sz="quarter" idx="12"/>
          </p:nvPr>
        </p:nvSpPr>
        <p:spPr/>
        <p:txBody>
          <a:bodyPr/>
          <a:lstStyle>
            <a:lvl1pPr>
              <a:defRPr/>
            </a:lvl1pPr>
          </a:lstStyle>
          <a:p>
            <a:pPr>
              <a:defRPr/>
            </a:pPr>
            <a:fld id="{8A9BCD8C-CB73-4364-9C60-F0288B7C4BF7}" type="slidenum">
              <a:rPr lang="en-US" altLang="el-GR"/>
              <a:pPr>
                <a:defRPr/>
              </a:pPr>
              <a:t>‹#›</a:t>
            </a:fld>
            <a:endParaRPr lang="en-US" altLang="el-GR"/>
          </a:p>
        </p:txBody>
      </p:sp>
    </p:spTree>
    <p:extLst>
      <p:ext uri="{BB962C8B-B14F-4D97-AF65-F5344CB8AC3E}">
        <p14:creationId xmlns:p14="http://schemas.microsoft.com/office/powerpoint/2010/main" xmlns="" val="1873889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xmlns="" id="{B59E1167-EE85-444C-953D-64A7F78C3195}"/>
              </a:ext>
            </a:extLst>
          </p:cNvPr>
          <p:cNvSpPr>
            <a:spLocks noGrp="1"/>
          </p:cNvSpPr>
          <p:nvPr>
            <p:ph type="dt" sz="half" idx="10"/>
          </p:nvPr>
        </p:nvSpPr>
        <p:spPr/>
        <p:txBody>
          <a:bodyPr/>
          <a:lstStyle>
            <a:lvl1pPr>
              <a:defRPr/>
            </a:lvl1pPr>
          </a:lstStyle>
          <a:p>
            <a:pPr>
              <a:defRPr/>
            </a:pPr>
            <a:fld id="{AEBBDBAC-F880-4913-A6DC-BFDF91F8B98F}" type="datetimeFigureOut">
              <a:rPr lang="en-US"/>
              <a:pPr>
                <a:defRPr/>
              </a:pPr>
              <a:t>5/12/2020</a:t>
            </a:fld>
            <a:endParaRPr lang="en-US"/>
          </a:p>
        </p:txBody>
      </p:sp>
      <p:sp>
        <p:nvSpPr>
          <p:cNvPr id="5" name="Footer Placeholder 4">
            <a:extLst>
              <a:ext uri="{FF2B5EF4-FFF2-40B4-BE49-F238E27FC236}">
                <a16:creationId xmlns:a16="http://schemas.microsoft.com/office/drawing/2014/main" xmlns="" id="{96AD52BE-6028-488B-9024-36E1438D6D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5D2838A-6A80-4ADB-B824-E4E2D91E3D62}"/>
              </a:ext>
            </a:extLst>
          </p:cNvPr>
          <p:cNvSpPr>
            <a:spLocks noGrp="1"/>
          </p:cNvSpPr>
          <p:nvPr>
            <p:ph type="sldNum" sz="quarter" idx="12"/>
          </p:nvPr>
        </p:nvSpPr>
        <p:spPr/>
        <p:txBody>
          <a:bodyPr/>
          <a:lstStyle>
            <a:lvl1pPr>
              <a:defRPr/>
            </a:lvl1pPr>
          </a:lstStyle>
          <a:p>
            <a:pPr>
              <a:defRPr/>
            </a:pPr>
            <a:fld id="{CF9228BC-2608-4A0B-BD85-ECFA67D8DC20}" type="slidenum">
              <a:rPr lang="en-US" altLang="el-GR"/>
              <a:pPr>
                <a:defRPr/>
              </a:pPr>
              <a:t>‹#›</a:t>
            </a:fld>
            <a:endParaRPr lang="en-US" altLang="el-GR"/>
          </a:p>
        </p:txBody>
      </p:sp>
    </p:spTree>
    <p:extLst>
      <p:ext uri="{BB962C8B-B14F-4D97-AF65-F5344CB8AC3E}">
        <p14:creationId xmlns:p14="http://schemas.microsoft.com/office/powerpoint/2010/main" xmlns="" val="311276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xmlns="" id="{5E3B5CAA-14CA-4BDC-97F0-B346AD632EBE}"/>
              </a:ext>
            </a:extLst>
          </p:cNvPr>
          <p:cNvSpPr>
            <a:spLocks noGrp="1"/>
          </p:cNvSpPr>
          <p:nvPr>
            <p:ph type="dt" sz="half" idx="10"/>
          </p:nvPr>
        </p:nvSpPr>
        <p:spPr/>
        <p:txBody>
          <a:bodyPr/>
          <a:lstStyle>
            <a:lvl1pPr>
              <a:defRPr/>
            </a:lvl1pPr>
          </a:lstStyle>
          <a:p>
            <a:pPr>
              <a:defRPr/>
            </a:pPr>
            <a:fld id="{473C69DD-EE08-4F98-8285-28CB3CDBBB16}" type="datetimeFigureOut">
              <a:rPr lang="en-US"/>
              <a:pPr>
                <a:defRPr/>
              </a:pPr>
              <a:t>5/12/2020</a:t>
            </a:fld>
            <a:endParaRPr lang="en-US"/>
          </a:p>
        </p:txBody>
      </p:sp>
      <p:sp>
        <p:nvSpPr>
          <p:cNvPr id="5" name="Footer Placeholder 4">
            <a:extLst>
              <a:ext uri="{FF2B5EF4-FFF2-40B4-BE49-F238E27FC236}">
                <a16:creationId xmlns:a16="http://schemas.microsoft.com/office/drawing/2014/main" xmlns="" id="{03F8D27F-9642-461F-A395-75D4084673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EAE020D1-D05E-4117-9E76-EF7369DE468D}"/>
              </a:ext>
            </a:extLst>
          </p:cNvPr>
          <p:cNvSpPr>
            <a:spLocks noGrp="1"/>
          </p:cNvSpPr>
          <p:nvPr>
            <p:ph type="sldNum" sz="quarter" idx="12"/>
          </p:nvPr>
        </p:nvSpPr>
        <p:spPr/>
        <p:txBody>
          <a:bodyPr/>
          <a:lstStyle>
            <a:lvl1pPr>
              <a:defRPr/>
            </a:lvl1pPr>
          </a:lstStyle>
          <a:p>
            <a:pPr>
              <a:defRPr/>
            </a:pPr>
            <a:fld id="{0CB4B04D-1A51-424C-A437-3F6DB61C83A7}" type="slidenum">
              <a:rPr lang="en-US" altLang="el-GR"/>
              <a:pPr>
                <a:defRPr/>
              </a:pPr>
              <a:t>‹#›</a:t>
            </a:fld>
            <a:endParaRPr lang="en-US" altLang="el-GR"/>
          </a:p>
        </p:txBody>
      </p:sp>
    </p:spTree>
    <p:extLst>
      <p:ext uri="{BB962C8B-B14F-4D97-AF65-F5344CB8AC3E}">
        <p14:creationId xmlns:p14="http://schemas.microsoft.com/office/powerpoint/2010/main" xmlns="" val="1856348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Date Placeholder 5">
            <a:extLst>
              <a:ext uri="{FF2B5EF4-FFF2-40B4-BE49-F238E27FC236}">
                <a16:creationId xmlns:a16="http://schemas.microsoft.com/office/drawing/2014/main" xmlns="" id="{A001FBAE-AA60-4287-986B-26F501DF2959}"/>
              </a:ext>
            </a:extLst>
          </p:cNvPr>
          <p:cNvSpPr>
            <a:spLocks noGrp="1"/>
          </p:cNvSpPr>
          <p:nvPr>
            <p:ph type="dt" sz="half" idx="10"/>
          </p:nvPr>
        </p:nvSpPr>
        <p:spPr>
          <a:xfrm>
            <a:off x="685800" y="6248400"/>
            <a:ext cx="1905000" cy="457200"/>
          </a:xfrm>
        </p:spPr>
        <p:txBody>
          <a:bodyPr/>
          <a:lstStyle>
            <a:lvl1pPr>
              <a:defRPr/>
            </a:lvl1pPr>
          </a:lstStyle>
          <a:p>
            <a:pPr>
              <a:defRPr/>
            </a:pPr>
            <a:endParaRPr lang="el-GR"/>
          </a:p>
        </p:txBody>
      </p:sp>
      <p:sp>
        <p:nvSpPr>
          <p:cNvPr id="7" name="Footer Placeholder 6">
            <a:extLst>
              <a:ext uri="{FF2B5EF4-FFF2-40B4-BE49-F238E27FC236}">
                <a16:creationId xmlns:a16="http://schemas.microsoft.com/office/drawing/2014/main" xmlns="" id="{5BC431DC-DF51-46A2-B5CF-D8F8B049CE0F}"/>
              </a:ext>
            </a:extLst>
          </p:cNvPr>
          <p:cNvSpPr>
            <a:spLocks noGrp="1"/>
          </p:cNvSpPr>
          <p:nvPr>
            <p:ph type="ftr" sz="quarter" idx="11"/>
          </p:nvPr>
        </p:nvSpPr>
        <p:spPr>
          <a:xfrm>
            <a:off x="3124200" y="6248400"/>
            <a:ext cx="2895600" cy="457200"/>
          </a:xfrm>
        </p:spPr>
        <p:txBody>
          <a:bodyPr/>
          <a:lstStyle>
            <a:lvl1pPr>
              <a:defRPr/>
            </a:lvl1pPr>
          </a:lstStyle>
          <a:p>
            <a:pPr>
              <a:defRPr/>
            </a:pPr>
            <a:endParaRPr lang="el-GR"/>
          </a:p>
        </p:txBody>
      </p:sp>
      <p:sp>
        <p:nvSpPr>
          <p:cNvPr id="8" name="Slide Number Placeholder 7">
            <a:extLst>
              <a:ext uri="{FF2B5EF4-FFF2-40B4-BE49-F238E27FC236}">
                <a16:creationId xmlns:a16="http://schemas.microsoft.com/office/drawing/2014/main" xmlns="" id="{9F3824D6-2A62-4D52-9C66-57E48EC5CF14}"/>
              </a:ext>
            </a:extLst>
          </p:cNvPr>
          <p:cNvSpPr>
            <a:spLocks noGrp="1"/>
          </p:cNvSpPr>
          <p:nvPr>
            <p:ph type="sldNum" sz="quarter" idx="12"/>
          </p:nvPr>
        </p:nvSpPr>
        <p:spPr>
          <a:xfrm>
            <a:off x="6553200" y="6248400"/>
            <a:ext cx="1905000" cy="457200"/>
          </a:xfrm>
        </p:spPr>
        <p:txBody>
          <a:bodyPr/>
          <a:lstStyle>
            <a:lvl1pPr>
              <a:defRPr smtClean="0"/>
            </a:lvl1pPr>
          </a:lstStyle>
          <a:p>
            <a:pPr>
              <a:defRPr/>
            </a:pPr>
            <a:fld id="{CC3EC245-6668-41A4-95EA-358790C180BE}" type="slidenum">
              <a:rPr lang="el-GR" altLang="el-GR"/>
              <a:pPr>
                <a:defRPr/>
              </a:pPr>
              <a:t>‹#›</a:t>
            </a:fld>
            <a:endParaRPr lang="el-GR" altLang="el-GR"/>
          </a:p>
        </p:txBody>
      </p:sp>
    </p:spTree>
    <p:extLst>
      <p:ext uri="{BB962C8B-B14F-4D97-AF65-F5344CB8AC3E}">
        <p14:creationId xmlns:p14="http://schemas.microsoft.com/office/powerpoint/2010/main" xmlns="" val="244483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xmlns="" id="{9EE06C14-D14A-4E1B-9CD8-6B4F1AE12F9A}"/>
              </a:ext>
            </a:extLst>
          </p:cNvPr>
          <p:cNvSpPr>
            <a:spLocks noGrp="1"/>
          </p:cNvSpPr>
          <p:nvPr>
            <p:ph type="dt" sz="half" idx="10"/>
          </p:nvPr>
        </p:nvSpPr>
        <p:spPr/>
        <p:txBody>
          <a:bodyPr/>
          <a:lstStyle>
            <a:lvl1pPr>
              <a:defRPr/>
            </a:lvl1pPr>
          </a:lstStyle>
          <a:p>
            <a:pPr>
              <a:defRPr/>
            </a:pPr>
            <a:fld id="{9C093B19-D64D-4150-98B0-CD7FDC1808BA}" type="datetimeFigureOut">
              <a:rPr lang="en-US"/>
              <a:pPr>
                <a:defRPr/>
              </a:pPr>
              <a:t>5/12/2020</a:t>
            </a:fld>
            <a:endParaRPr lang="en-US"/>
          </a:p>
        </p:txBody>
      </p:sp>
      <p:sp>
        <p:nvSpPr>
          <p:cNvPr id="5" name="Footer Placeholder 4">
            <a:extLst>
              <a:ext uri="{FF2B5EF4-FFF2-40B4-BE49-F238E27FC236}">
                <a16:creationId xmlns:a16="http://schemas.microsoft.com/office/drawing/2014/main" xmlns="" id="{E2266348-2C69-4AA6-9810-C31FA63623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EFBFC050-5D41-427B-899C-EBCDEB4CE52E}"/>
              </a:ext>
            </a:extLst>
          </p:cNvPr>
          <p:cNvSpPr>
            <a:spLocks noGrp="1"/>
          </p:cNvSpPr>
          <p:nvPr>
            <p:ph type="sldNum" sz="quarter" idx="12"/>
          </p:nvPr>
        </p:nvSpPr>
        <p:spPr/>
        <p:txBody>
          <a:bodyPr/>
          <a:lstStyle>
            <a:lvl1pPr>
              <a:defRPr/>
            </a:lvl1pPr>
          </a:lstStyle>
          <a:p>
            <a:pPr>
              <a:defRPr/>
            </a:pPr>
            <a:fld id="{AAC90CF8-DF05-4F4E-99DB-297A4571C407}" type="slidenum">
              <a:rPr lang="en-US" altLang="el-GR"/>
              <a:pPr>
                <a:defRPr/>
              </a:pPr>
              <a:t>‹#›</a:t>
            </a:fld>
            <a:endParaRPr lang="en-US" altLang="el-GR"/>
          </a:p>
        </p:txBody>
      </p:sp>
    </p:spTree>
    <p:extLst>
      <p:ext uri="{BB962C8B-B14F-4D97-AF65-F5344CB8AC3E}">
        <p14:creationId xmlns:p14="http://schemas.microsoft.com/office/powerpoint/2010/main" xmlns="" val="203947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87D3AD3-FD3C-43F6-B9F4-A8C7048D5EC7}"/>
              </a:ext>
            </a:extLst>
          </p:cNvPr>
          <p:cNvSpPr>
            <a:spLocks noGrp="1"/>
          </p:cNvSpPr>
          <p:nvPr>
            <p:ph type="dt" sz="half" idx="10"/>
          </p:nvPr>
        </p:nvSpPr>
        <p:spPr/>
        <p:txBody>
          <a:bodyPr/>
          <a:lstStyle>
            <a:lvl1pPr>
              <a:defRPr/>
            </a:lvl1pPr>
          </a:lstStyle>
          <a:p>
            <a:pPr>
              <a:defRPr/>
            </a:pPr>
            <a:fld id="{460CA595-2368-4A24-A9A6-F81C00E33F7B}" type="datetimeFigureOut">
              <a:rPr lang="en-US"/>
              <a:pPr>
                <a:defRPr/>
              </a:pPr>
              <a:t>5/12/2020</a:t>
            </a:fld>
            <a:endParaRPr lang="en-US"/>
          </a:p>
        </p:txBody>
      </p:sp>
      <p:sp>
        <p:nvSpPr>
          <p:cNvPr id="5" name="Footer Placeholder 4">
            <a:extLst>
              <a:ext uri="{FF2B5EF4-FFF2-40B4-BE49-F238E27FC236}">
                <a16:creationId xmlns:a16="http://schemas.microsoft.com/office/drawing/2014/main" xmlns="" id="{6AD76315-17C0-4B72-AC7C-6A0BB5121E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1F52C53-0FB0-4BE4-A02D-73302D06E858}"/>
              </a:ext>
            </a:extLst>
          </p:cNvPr>
          <p:cNvSpPr>
            <a:spLocks noGrp="1"/>
          </p:cNvSpPr>
          <p:nvPr>
            <p:ph type="sldNum" sz="quarter" idx="12"/>
          </p:nvPr>
        </p:nvSpPr>
        <p:spPr/>
        <p:txBody>
          <a:bodyPr/>
          <a:lstStyle>
            <a:lvl1pPr>
              <a:defRPr/>
            </a:lvl1pPr>
          </a:lstStyle>
          <a:p>
            <a:pPr>
              <a:defRPr/>
            </a:pPr>
            <a:fld id="{3EBDDB9F-6045-4C84-A699-F27461CDBB34}" type="slidenum">
              <a:rPr lang="en-US" altLang="el-GR"/>
              <a:pPr>
                <a:defRPr/>
              </a:pPr>
              <a:t>‹#›</a:t>
            </a:fld>
            <a:endParaRPr lang="en-US" altLang="el-GR"/>
          </a:p>
        </p:txBody>
      </p:sp>
    </p:spTree>
    <p:extLst>
      <p:ext uri="{BB962C8B-B14F-4D97-AF65-F5344CB8AC3E}">
        <p14:creationId xmlns:p14="http://schemas.microsoft.com/office/powerpoint/2010/main" xmlns="" val="2965805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a:extLst>
              <a:ext uri="{FF2B5EF4-FFF2-40B4-BE49-F238E27FC236}">
                <a16:creationId xmlns:a16="http://schemas.microsoft.com/office/drawing/2014/main" xmlns="" id="{062F684F-6D59-4649-AAFF-B0705EE9B515}"/>
              </a:ext>
            </a:extLst>
          </p:cNvPr>
          <p:cNvSpPr>
            <a:spLocks noGrp="1"/>
          </p:cNvSpPr>
          <p:nvPr>
            <p:ph type="dt" sz="half" idx="10"/>
          </p:nvPr>
        </p:nvSpPr>
        <p:spPr/>
        <p:txBody>
          <a:bodyPr/>
          <a:lstStyle>
            <a:lvl1pPr>
              <a:defRPr/>
            </a:lvl1pPr>
          </a:lstStyle>
          <a:p>
            <a:pPr>
              <a:defRPr/>
            </a:pPr>
            <a:fld id="{C4A1C557-5EB2-44B5-9609-210EDF5F6949}" type="datetimeFigureOut">
              <a:rPr lang="en-US"/>
              <a:pPr>
                <a:defRPr/>
              </a:pPr>
              <a:t>5/12/2020</a:t>
            </a:fld>
            <a:endParaRPr lang="en-US"/>
          </a:p>
        </p:txBody>
      </p:sp>
      <p:sp>
        <p:nvSpPr>
          <p:cNvPr id="6" name="Footer Placeholder 4">
            <a:extLst>
              <a:ext uri="{FF2B5EF4-FFF2-40B4-BE49-F238E27FC236}">
                <a16:creationId xmlns:a16="http://schemas.microsoft.com/office/drawing/2014/main" xmlns="" id="{963C6EF8-0472-4B87-ADC1-1F09257DAD2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F7E0BF8-DBB0-40D0-B19A-E6313D6CB3B3}"/>
              </a:ext>
            </a:extLst>
          </p:cNvPr>
          <p:cNvSpPr>
            <a:spLocks noGrp="1"/>
          </p:cNvSpPr>
          <p:nvPr>
            <p:ph type="sldNum" sz="quarter" idx="12"/>
          </p:nvPr>
        </p:nvSpPr>
        <p:spPr/>
        <p:txBody>
          <a:bodyPr/>
          <a:lstStyle>
            <a:lvl1pPr>
              <a:defRPr/>
            </a:lvl1pPr>
          </a:lstStyle>
          <a:p>
            <a:pPr>
              <a:defRPr/>
            </a:pPr>
            <a:fld id="{6EA1AF11-8E36-43DC-8743-1A2C1ADAAE49}" type="slidenum">
              <a:rPr lang="en-US" altLang="el-GR"/>
              <a:pPr>
                <a:defRPr/>
              </a:pPr>
              <a:t>‹#›</a:t>
            </a:fld>
            <a:endParaRPr lang="en-US" altLang="el-GR"/>
          </a:p>
        </p:txBody>
      </p:sp>
    </p:spTree>
    <p:extLst>
      <p:ext uri="{BB962C8B-B14F-4D97-AF65-F5344CB8AC3E}">
        <p14:creationId xmlns:p14="http://schemas.microsoft.com/office/powerpoint/2010/main" xmlns="" val="1331882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a:extLst>
              <a:ext uri="{FF2B5EF4-FFF2-40B4-BE49-F238E27FC236}">
                <a16:creationId xmlns:a16="http://schemas.microsoft.com/office/drawing/2014/main" xmlns="" id="{5FD74FE8-4116-4B1C-8DAE-BFC98C110C5D}"/>
              </a:ext>
            </a:extLst>
          </p:cNvPr>
          <p:cNvSpPr>
            <a:spLocks noGrp="1"/>
          </p:cNvSpPr>
          <p:nvPr>
            <p:ph type="dt" sz="half" idx="10"/>
          </p:nvPr>
        </p:nvSpPr>
        <p:spPr/>
        <p:txBody>
          <a:bodyPr/>
          <a:lstStyle>
            <a:lvl1pPr>
              <a:defRPr/>
            </a:lvl1pPr>
          </a:lstStyle>
          <a:p>
            <a:pPr>
              <a:defRPr/>
            </a:pPr>
            <a:fld id="{6C90DC24-E551-4271-ABF6-AB54A70AB8FC}" type="datetimeFigureOut">
              <a:rPr lang="en-US"/>
              <a:pPr>
                <a:defRPr/>
              </a:pPr>
              <a:t>5/12/2020</a:t>
            </a:fld>
            <a:endParaRPr lang="en-US"/>
          </a:p>
        </p:txBody>
      </p:sp>
      <p:sp>
        <p:nvSpPr>
          <p:cNvPr id="8" name="Footer Placeholder 4">
            <a:extLst>
              <a:ext uri="{FF2B5EF4-FFF2-40B4-BE49-F238E27FC236}">
                <a16:creationId xmlns:a16="http://schemas.microsoft.com/office/drawing/2014/main" xmlns="" id="{6E29F44D-6B40-47AE-BA38-4123AAE2BF8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671D473F-407C-4D82-8553-33C7FFD49BF1}"/>
              </a:ext>
            </a:extLst>
          </p:cNvPr>
          <p:cNvSpPr>
            <a:spLocks noGrp="1"/>
          </p:cNvSpPr>
          <p:nvPr>
            <p:ph type="sldNum" sz="quarter" idx="12"/>
          </p:nvPr>
        </p:nvSpPr>
        <p:spPr/>
        <p:txBody>
          <a:bodyPr/>
          <a:lstStyle>
            <a:lvl1pPr>
              <a:defRPr/>
            </a:lvl1pPr>
          </a:lstStyle>
          <a:p>
            <a:pPr>
              <a:defRPr/>
            </a:pPr>
            <a:fld id="{5FA727DE-CB27-4178-9D59-3154913C3923}" type="slidenum">
              <a:rPr lang="en-US" altLang="el-GR"/>
              <a:pPr>
                <a:defRPr/>
              </a:pPr>
              <a:t>‹#›</a:t>
            </a:fld>
            <a:endParaRPr lang="en-US" altLang="el-GR"/>
          </a:p>
        </p:txBody>
      </p:sp>
    </p:spTree>
    <p:extLst>
      <p:ext uri="{BB962C8B-B14F-4D97-AF65-F5344CB8AC3E}">
        <p14:creationId xmlns:p14="http://schemas.microsoft.com/office/powerpoint/2010/main" xmlns="" val="1329510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a:extLst>
              <a:ext uri="{FF2B5EF4-FFF2-40B4-BE49-F238E27FC236}">
                <a16:creationId xmlns:a16="http://schemas.microsoft.com/office/drawing/2014/main" xmlns="" id="{18A5BFFD-E0CC-4AD9-B3BF-6659B98DEE5F}"/>
              </a:ext>
            </a:extLst>
          </p:cNvPr>
          <p:cNvSpPr>
            <a:spLocks noGrp="1"/>
          </p:cNvSpPr>
          <p:nvPr>
            <p:ph type="dt" sz="half" idx="10"/>
          </p:nvPr>
        </p:nvSpPr>
        <p:spPr/>
        <p:txBody>
          <a:bodyPr/>
          <a:lstStyle>
            <a:lvl1pPr>
              <a:defRPr/>
            </a:lvl1pPr>
          </a:lstStyle>
          <a:p>
            <a:pPr>
              <a:defRPr/>
            </a:pPr>
            <a:fld id="{BF53EECB-5D10-4F64-9728-EA753A936BD5}" type="datetimeFigureOut">
              <a:rPr lang="en-US"/>
              <a:pPr>
                <a:defRPr/>
              </a:pPr>
              <a:t>5/12/2020</a:t>
            </a:fld>
            <a:endParaRPr lang="en-US"/>
          </a:p>
        </p:txBody>
      </p:sp>
      <p:sp>
        <p:nvSpPr>
          <p:cNvPr id="4" name="Footer Placeholder 4">
            <a:extLst>
              <a:ext uri="{FF2B5EF4-FFF2-40B4-BE49-F238E27FC236}">
                <a16:creationId xmlns:a16="http://schemas.microsoft.com/office/drawing/2014/main" xmlns="" id="{A6FB9335-BF80-4BD4-8AE5-3C3DB5E644B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DE6CCB52-3541-4E7B-AE9B-0815A726B4CD}"/>
              </a:ext>
            </a:extLst>
          </p:cNvPr>
          <p:cNvSpPr>
            <a:spLocks noGrp="1"/>
          </p:cNvSpPr>
          <p:nvPr>
            <p:ph type="sldNum" sz="quarter" idx="12"/>
          </p:nvPr>
        </p:nvSpPr>
        <p:spPr/>
        <p:txBody>
          <a:bodyPr/>
          <a:lstStyle>
            <a:lvl1pPr>
              <a:defRPr/>
            </a:lvl1pPr>
          </a:lstStyle>
          <a:p>
            <a:pPr>
              <a:defRPr/>
            </a:pPr>
            <a:fld id="{BBF63805-C4F2-48BD-B362-16DAD3AD8242}" type="slidenum">
              <a:rPr lang="en-US" altLang="el-GR"/>
              <a:pPr>
                <a:defRPr/>
              </a:pPr>
              <a:t>‹#›</a:t>
            </a:fld>
            <a:endParaRPr lang="en-US" altLang="el-GR"/>
          </a:p>
        </p:txBody>
      </p:sp>
    </p:spTree>
    <p:extLst>
      <p:ext uri="{BB962C8B-B14F-4D97-AF65-F5344CB8AC3E}">
        <p14:creationId xmlns:p14="http://schemas.microsoft.com/office/powerpoint/2010/main" xmlns="" val="378871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07714F0D-EBE2-4C60-A367-1136F63E8C9E}"/>
              </a:ext>
            </a:extLst>
          </p:cNvPr>
          <p:cNvSpPr>
            <a:spLocks noGrp="1"/>
          </p:cNvSpPr>
          <p:nvPr>
            <p:ph type="dt" sz="half" idx="10"/>
          </p:nvPr>
        </p:nvSpPr>
        <p:spPr/>
        <p:txBody>
          <a:bodyPr/>
          <a:lstStyle>
            <a:lvl1pPr>
              <a:defRPr/>
            </a:lvl1pPr>
          </a:lstStyle>
          <a:p>
            <a:pPr>
              <a:defRPr/>
            </a:pPr>
            <a:fld id="{D2049A81-03F0-4CD5-8996-71C970BFF3AD}" type="datetimeFigureOut">
              <a:rPr lang="en-US"/>
              <a:pPr>
                <a:defRPr/>
              </a:pPr>
              <a:t>5/12/2020</a:t>
            </a:fld>
            <a:endParaRPr lang="en-US"/>
          </a:p>
        </p:txBody>
      </p:sp>
      <p:sp>
        <p:nvSpPr>
          <p:cNvPr id="3" name="Footer Placeholder 4">
            <a:extLst>
              <a:ext uri="{FF2B5EF4-FFF2-40B4-BE49-F238E27FC236}">
                <a16:creationId xmlns:a16="http://schemas.microsoft.com/office/drawing/2014/main" xmlns="" id="{7E053173-7020-4825-A6A3-A9A44C8EE96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F9CB7C19-D0E1-45B7-B798-5F4AA6D465BE}"/>
              </a:ext>
            </a:extLst>
          </p:cNvPr>
          <p:cNvSpPr>
            <a:spLocks noGrp="1"/>
          </p:cNvSpPr>
          <p:nvPr>
            <p:ph type="sldNum" sz="quarter" idx="12"/>
          </p:nvPr>
        </p:nvSpPr>
        <p:spPr/>
        <p:txBody>
          <a:bodyPr/>
          <a:lstStyle>
            <a:lvl1pPr>
              <a:defRPr/>
            </a:lvl1pPr>
          </a:lstStyle>
          <a:p>
            <a:pPr>
              <a:defRPr/>
            </a:pPr>
            <a:fld id="{093B4A25-B281-4A6B-B68F-DB769678924E}" type="slidenum">
              <a:rPr lang="en-US" altLang="el-GR"/>
              <a:pPr>
                <a:defRPr/>
              </a:pPr>
              <a:t>‹#›</a:t>
            </a:fld>
            <a:endParaRPr lang="en-US" altLang="el-GR"/>
          </a:p>
        </p:txBody>
      </p:sp>
    </p:spTree>
    <p:extLst>
      <p:ext uri="{BB962C8B-B14F-4D97-AF65-F5344CB8AC3E}">
        <p14:creationId xmlns:p14="http://schemas.microsoft.com/office/powerpoint/2010/main" xmlns="" val="2200294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81526A5E-D45A-4E9C-94F7-070DCE324DE9}"/>
              </a:ext>
            </a:extLst>
          </p:cNvPr>
          <p:cNvSpPr>
            <a:spLocks noGrp="1"/>
          </p:cNvSpPr>
          <p:nvPr>
            <p:ph type="dt" sz="half" idx="10"/>
          </p:nvPr>
        </p:nvSpPr>
        <p:spPr/>
        <p:txBody>
          <a:bodyPr/>
          <a:lstStyle>
            <a:lvl1pPr>
              <a:defRPr/>
            </a:lvl1pPr>
          </a:lstStyle>
          <a:p>
            <a:pPr>
              <a:defRPr/>
            </a:pPr>
            <a:fld id="{3A10E42D-D327-46F8-A6F1-327D5C88F09B}" type="datetimeFigureOut">
              <a:rPr lang="en-US"/>
              <a:pPr>
                <a:defRPr/>
              </a:pPr>
              <a:t>5/12/2020</a:t>
            </a:fld>
            <a:endParaRPr lang="en-US"/>
          </a:p>
        </p:txBody>
      </p:sp>
      <p:sp>
        <p:nvSpPr>
          <p:cNvPr id="6" name="Footer Placeholder 4">
            <a:extLst>
              <a:ext uri="{FF2B5EF4-FFF2-40B4-BE49-F238E27FC236}">
                <a16:creationId xmlns:a16="http://schemas.microsoft.com/office/drawing/2014/main" xmlns="" id="{AE56E140-8192-4815-BA08-73471C962B3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CB22ABE5-14EF-4FA1-B72A-73A9C99489B8}"/>
              </a:ext>
            </a:extLst>
          </p:cNvPr>
          <p:cNvSpPr>
            <a:spLocks noGrp="1"/>
          </p:cNvSpPr>
          <p:nvPr>
            <p:ph type="sldNum" sz="quarter" idx="12"/>
          </p:nvPr>
        </p:nvSpPr>
        <p:spPr/>
        <p:txBody>
          <a:bodyPr/>
          <a:lstStyle>
            <a:lvl1pPr>
              <a:defRPr/>
            </a:lvl1pPr>
          </a:lstStyle>
          <a:p>
            <a:pPr>
              <a:defRPr/>
            </a:pPr>
            <a:fld id="{E060081D-954F-48D2-91BE-034D98487F63}" type="slidenum">
              <a:rPr lang="en-US" altLang="el-GR"/>
              <a:pPr>
                <a:defRPr/>
              </a:pPr>
              <a:t>‹#›</a:t>
            </a:fld>
            <a:endParaRPr lang="en-US" altLang="el-GR"/>
          </a:p>
        </p:txBody>
      </p:sp>
    </p:spTree>
    <p:extLst>
      <p:ext uri="{BB962C8B-B14F-4D97-AF65-F5344CB8AC3E}">
        <p14:creationId xmlns:p14="http://schemas.microsoft.com/office/powerpoint/2010/main" xmlns="" val="1920049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B4723880-B292-4186-99DC-78BBD09B8402}"/>
              </a:ext>
            </a:extLst>
          </p:cNvPr>
          <p:cNvSpPr>
            <a:spLocks noGrp="1"/>
          </p:cNvSpPr>
          <p:nvPr>
            <p:ph type="dt" sz="half" idx="10"/>
          </p:nvPr>
        </p:nvSpPr>
        <p:spPr/>
        <p:txBody>
          <a:bodyPr/>
          <a:lstStyle>
            <a:lvl1pPr>
              <a:defRPr/>
            </a:lvl1pPr>
          </a:lstStyle>
          <a:p>
            <a:pPr>
              <a:defRPr/>
            </a:pPr>
            <a:fld id="{9D759A56-2726-416E-A8F1-2A1A02CECD18}" type="datetimeFigureOut">
              <a:rPr lang="en-US"/>
              <a:pPr>
                <a:defRPr/>
              </a:pPr>
              <a:t>5/12/2020</a:t>
            </a:fld>
            <a:endParaRPr lang="en-US"/>
          </a:p>
        </p:txBody>
      </p:sp>
      <p:sp>
        <p:nvSpPr>
          <p:cNvPr id="6" name="Footer Placeholder 4">
            <a:extLst>
              <a:ext uri="{FF2B5EF4-FFF2-40B4-BE49-F238E27FC236}">
                <a16:creationId xmlns:a16="http://schemas.microsoft.com/office/drawing/2014/main" xmlns="" id="{1045FFD0-460A-40EC-BF6D-396674530A4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6E3EA075-B2C9-4311-9B85-5C0E5356E7D7}"/>
              </a:ext>
            </a:extLst>
          </p:cNvPr>
          <p:cNvSpPr>
            <a:spLocks noGrp="1"/>
          </p:cNvSpPr>
          <p:nvPr>
            <p:ph type="sldNum" sz="quarter" idx="12"/>
          </p:nvPr>
        </p:nvSpPr>
        <p:spPr/>
        <p:txBody>
          <a:bodyPr/>
          <a:lstStyle>
            <a:lvl1pPr>
              <a:defRPr/>
            </a:lvl1pPr>
          </a:lstStyle>
          <a:p>
            <a:pPr>
              <a:defRPr/>
            </a:pPr>
            <a:fld id="{A01A51D8-D84B-4F99-832D-2FB5965E4914}" type="slidenum">
              <a:rPr lang="en-US" altLang="el-GR"/>
              <a:pPr>
                <a:defRPr/>
              </a:pPr>
              <a:t>‹#›</a:t>
            </a:fld>
            <a:endParaRPr lang="en-US" altLang="el-GR"/>
          </a:p>
        </p:txBody>
      </p:sp>
    </p:spTree>
    <p:extLst>
      <p:ext uri="{BB962C8B-B14F-4D97-AF65-F5344CB8AC3E}">
        <p14:creationId xmlns:p14="http://schemas.microsoft.com/office/powerpoint/2010/main" xmlns="" val="359196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D5F77E40-AA95-4574-A640-6E4790E81ED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a:t>Click to edit Master title style</a:t>
            </a:r>
            <a:endParaRPr lang="el-GR" altLang="el-GR"/>
          </a:p>
        </p:txBody>
      </p:sp>
      <p:sp>
        <p:nvSpPr>
          <p:cNvPr id="1027" name="Text Placeholder 2">
            <a:extLst>
              <a:ext uri="{FF2B5EF4-FFF2-40B4-BE49-F238E27FC236}">
                <a16:creationId xmlns:a16="http://schemas.microsoft.com/office/drawing/2014/main" xmlns="" id="{8325BDC0-A0F9-477F-AC6C-722B9D02DA2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endParaRPr lang="el-GR" altLang="el-GR"/>
          </a:p>
        </p:txBody>
      </p:sp>
      <p:sp>
        <p:nvSpPr>
          <p:cNvPr id="4" name="Date Placeholder 3">
            <a:extLst>
              <a:ext uri="{FF2B5EF4-FFF2-40B4-BE49-F238E27FC236}">
                <a16:creationId xmlns:a16="http://schemas.microsoft.com/office/drawing/2014/main" xmlns="" id="{4ADAC0CD-EDA9-4B9A-B7F8-9AB10D826FD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fld id="{86829005-445F-4E2F-8DB7-E94A3B311738}" type="datetimeFigureOut">
              <a:rPr lang="en-US"/>
              <a:pPr>
                <a:defRPr/>
              </a:pPr>
              <a:t>5/12/2020</a:t>
            </a:fld>
            <a:endParaRPr lang="en-US"/>
          </a:p>
        </p:txBody>
      </p:sp>
      <p:sp>
        <p:nvSpPr>
          <p:cNvPr id="5" name="Footer Placeholder 4">
            <a:extLst>
              <a:ext uri="{FF2B5EF4-FFF2-40B4-BE49-F238E27FC236}">
                <a16:creationId xmlns:a16="http://schemas.microsoft.com/office/drawing/2014/main" xmlns="" id="{506636B2-63ED-4F7F-BFD9-4E0DF11DAA7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xmlns="" id="{8442DE79-860C-42A2-A188-B5F0D2ACD00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9F44BF4A-70CD-46CB-9761-7ECE0EF3DC30}" type="slidenum">
              <a:rPr lang="en-US" altLang="el-GR"/>
              <a:pPr>
                <a:defRPr/>
              </a:pPr>
              <a:t>‹#›</a:t>
            </a:fld>
            <a:endParaRPr lang="en-US" altLang="el-GR"/>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m4a"/></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media/media10.m4a"/><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video" Target="NULL" TargetMode="External"/><Relationship Id="rId6" Type="http://schemas.microsoft.com/office/2007/relationships/media" Target="../media/media11.m4a"/><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microsoft.com/office/2007/relationships/media" Target="../media/media12.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NULL" TargetMode="External"/><Relationship Id="rId1" Type="http://schemas.openxmlformats.org/officeDocument/2006/relationships/vmlDrawing" Target="../drawings/vmlDrawing1.vml"/><Relationship Id="rId6" Type="http://schemas.microsoft.com/office/2007/relationships/media" Target="../media/media13.m4a"/><Relationship Id="rId5" Type="http://schemas.openxmlformats.org/officeDocument/2006/relationships/oleObject" Target="../embeddings/oleObject1.bin"/><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microsoft.com/office/2007/relationships/media" Target="../media/media14.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microsoft.com/office/2007/relationships/media" Target="../media/media15.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media/media16.m4a"/><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7.m4a"/></Relationships>
</file>

<file path=ppt/slides/_rels/slide18.xml.rels><?xml version="1.0" encoding="UTF-8" standalone="yes"?>
<Relationships xmlns="http://schemas.openxmlformats.org/package/2006/relationships"><Relationship Id="rId3" Type="http://schemas.microsoft.com/office/2007/relationships/media" Target="../media/media18.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NULL" TargetMode="External"/><Relationship Id="rId1" Type="http://schemas.openxmlformats.org/officeDocument/2006/relationships/vmlDrawing" Target="../drawings/vmlDrawing2.vml"/><Relationship Id="rId6" Type="http://schemas.microsoft.com/office/2007/relationships/media" Target="../media/media19.m4a"/><Relationship Id="rId5" Type="http://schemas.openxmlformats.org/officeDocument/2006/relationships/oleObject" Target="../embeddings/oleObject2.bin"/><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m4a"/></Relationships>
</file>

<file path=ppt/slides/_rels/slide20.xml.rels><?xml version="1.0" encoding="UTF-8" standalone="yes"?>
<Relationships xmlns="http://schemas.openxmlformats.org/package/2006/relationships"><Relationship Id="rId3" Type="http://schemas.microsoft.com/office/2007/relationships/media" Target="../media/media20.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microsoft.com/office/2007/relationships/media" Target="../media/media21.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2.m4a"/></Relationships>
</file>

<file path=ppt/slides/_rels/slide23.xml.rels><?xml version="1.0" encoding="UTF-8" standalone="yes"?>
<Relationships xmlns="http://schemas.openxmlformats.org/package/2006/relationships"><Relationship Id="rId3" Type="http://schemas.microsoft.com/office/2007/relationships/media" Target="../media/media23.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microsoft.com/office/2007/relationships/media" Target="../media/media24.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5.m4a"/></Relationships>
</file>

<file path=ppt/slides/_rels/slide26.xml.rels><?xml version="1.0" encoding="UTF-8" standalone="yes"?>
<Relationships xmlns="http://schemas.openxmlformats.org/package/2006/relationships"><Relationship Id="rId3" Type="http://schemas.microsoft.com/office/2007/relationships/media" Target="../media/media26.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7.m4a"/></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8.m4a"/></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9.m4a"/></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m4a"/></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0.m4a"/></Relationships>
</file>

<file path=ppt/slides/_rels/slide31.xml.rels><?xml version="1.0" encoding="UTF-8" standalone="yes"?>
<Relationships xmlns="http://schemas.openxmlformats.org/package/2006/relationships"><Relationship Id="rId8" Type="http://schemas.microsoft.com/office/2007/relationships/media" Target="../media/media31.m4a"/><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microsoft.com/office/2007/relationships/media" Target="../media/media32.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microsoft.com/office/2007/relationships/media" Target="../media/media33.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microsoft.com/office/2007/relationships/media" Target="../media/media34.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microsoft.com/office/2007/relationships/media" Target="../media/media35.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6.m4a"/></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7.m4a"/></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8.m4a"/></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9.m4a"/></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microsoft.com/office/2007/relationships/media" Target="../media/media4.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0.m4a"/></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1.m4a"/></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2.m4a"/></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3.m4a"/></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4.m4a"/></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5.m4a"/></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6.m4a"/></Relationships>
</file>

<file path=ppt/slides/_rels/slide47.xml.rels><?xml version="1.0" encoding="UTF-8" standalone="yes"?>
<Relationships xmlns="http://schemas.openxmlformats.org/package/2006/relationships"><Relationship Id="rId3" Type="http://schemas.microsoft.com/office/2007/relationships/media" Target="../media/media47.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microsoft.com/office/2007/relationships/media" Target="../media/media48.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9.m4a"/></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5.m4a"/></Relationships>
</file>

<file path=ppt/slides/_rels/slide50.xml.rels><?xml version="1.0" encoding="UTF-8" standalone="yes"?>
<Relationships xmlns="http://schemas.openxmlformats.org/package/2006/relationships"><Relationship Id="rId3" Type="http://schemas.microsoft.com/office/2007/relationships/media" Target="../media/media50.m4a"/><Relationship Id="rId2" Type="http://schemas.openxmlformats.org/officeDocument/2006/relationships/slideLayout" Target="../slideLayouts/slideLayout6.xml"/><Relationship Id="rId1" Type="http://schemas.openxmlformats.org/officeDocument/2006/relationships/video" Target="NULL" TargetMode="Externa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microsoft.com/office/2007/relationships/media" Target="../media/media51.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microsoft.com/office/2007/relationships/media" Target="../media/media52.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53.m4a"/></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6.m4a"/><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8.m4a"/></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C98CA109-87C4-4053-A090-B60030D41C58}"/>
              </a:ext>
            </a:extLst>
          </p:cNvPr>
          <p:cNvSpPr>
            <a:spLocks noGrp="1"/>
          </p:cNvSpPr>
          <p:nvPr>
            <p:ph type="ctrTitle"/>
          </p:nvPr>
        </p:nvSpPr>
        <p:spPr>
          <a:xfrm>
            <a:off x="395288" y="549275"/>
            <a:ext cx="8528050" cy="1470025"/>
          </a:xfrm>
        </p:spPr>
        <p:txBody>
          <a:bodyPr/>
          <a:lstStyle/>
          <a:p>
            <a:pPr eaLnBrk="1" hangingPunct="1"/>
            <a:r>
              <a:rPr lang="el-GR" altLang="el-GR" sz="4800" b="1">
                <a:solidFill>
                  <a:schemeClr val="tx2"/>
                </a:solidFill>
              </a:rPr>
              <a:t>Διαταραχές ύδατος-Νατρίου</a:t>
            </a:r>
          </a:p>
        </p:txBody>
      </p:sp>
      <p:sp>
        <p:nvSpPr>
          <p:cNvPr id="5123" name="Rectangle 3">
            <a:extLst>
              <a:ext uri="{FF2B5EF4-FFF2-40B4-BE49-F238E27FC236}">
                <a16:creationId xmlns:a16="http://schemas.microsoft.com/office/drawing/2014/main" xmlns="" id="{B26B1568-42EE-4C49-818F-17314E5266EB}"/>
              </a:ext>
            </a:extLst>
          </p:cNvPr>
          <p:cNvSpPr>
            <a:spLocks noGrp="1" noChangeArrowheads="1"/>
          </p:cNvSpPr>
          <p:nvPr>
            <p:ph type="subTitle" idx="1"/>
          </p:nvPr>
        </p:nvSpPr>
        <p:spPr>
          <a:xfrm>
            <a:off x="0" y="4787900"/>
            <a:ext cx="9361488" cy="2495550"/>
          </a:xfrm>
        </p:spPr>
        <p:txBody>
          <a:bodyPr rtlCol="0">
            <a:normAutofit/>
          </a:bodyPr>
          <a:lstStyle/>
          <a:p>
            <a:pPr eaLnBrk="1" fontAlgn="auto" hangingPunct="1">
              <a:spcAft>
                <a:spcPts val="0"/>
              </a:spcAft>
              <a:defRPr/>
            </a:pPr>
            <a:r>
              <a:rPr lang="el-GR" sz="2000" dirty="0">
                <a:solidFill>
                  <a:schemeClr val="tx1">
                    <a:lumMod val="75000"/>
                    <a:lumOff val="25000"/>
                  </a:schemeClr>
                </a:solidFill>
              </a:rPr>
              <a:t>Δημήτριος Β. Βλαχάκος</a:t>
            </a:r>
          </a:p>
          <a:p>
            <a:pPr eaLnBrk="1" fontAlgn="auto" hangingPunct="1">
              <a:spcAft>
                <a:spcPts val="0"/>
              </a:spcAft>
              <a:defRPr/>
            </a:pPr>
            <a:r>
              <a:rPr lang="el-GR" sz="2000" dirty="0">
                <a:solidFill>
                  <a:schemeClr val="tx1">
                    <a:lumMod val="75000"/>
                    <a:lumOff val="25000"/>
                  </a:schemeClr>
                </a:solidFill>
              </a:rPr>
              <a:t>Καθηγητής Παθολογίας-Νεφρολογίας</a:t>
            </a:r>
          </a:p>
          <a:p>
            <a:pPr eaLnBrk="1" fontAlgn="auto" hangingPunct="1">
              <a:spcAft>
                <a:spcPts val="0"/>
              </a:spcAft>
              <a:defRPr/>
            </a:pPr>
            <a:r>
              <a:rPr lang="el-GR" sz="2000" dirty="0">
                <a:solidFill>
                  <a:schemeClr val="tx1">
                    <a:lumMod val="75000"/>
                    <a:lumOff val="25000"/>
                  </a:schemeClr>
                </a:solidFill>
              </a:rPr>
              <a:t>Υπεύθυνος της Νεφρολογικής Μονάδας</a:t>
            </a:r>
          </a:p>
          <a:p>
            <a:pPr eaLnBrk="1" fontAlgn="auto" hangingPunct="1">
              <a:spcAft>
                <a:spcPts val="0"/>
              </a:spcAft>
              <a:defRPr/>
            </a:pPr>
            <a:r>
              <a:rPr lang="el-GR" sz="2000" dirty="0">
                <a:solidFill>
                  <a:schemeClr val="tx1">
                    <a:lumMod val="75000"/>
                    <a:lumOff val="25000"/>
                  </a:schemeClr>
                </a:solidFill>
              </a:rPr>
              <a:t>Β</a:t>
            </a:r>
            <a:r>
              <a:rPr lang="en-US" sz="2000" dirty="0">
                <a:solidFill>
                  <a:schemeClr val="tx1">
                    <a:lumMod val="75000"/>
                    <a:lumOff val="25000"/>
                  </a:schemeClr>
                </a:solidFill>
              </a:rPr>
              <a:t> </a:t>
            </a:r>
            <a:r>
              <a:rPr lang="el-GR" sz="2000" dirty="0">
                <a:solidFill>
                  <a:schemeClr val="tx1">
                    <a:lumMod val="75000"/>
                    <a:lumOff val="25000"/>
                  </a:schemeClr>
                </a:solidFill>
              </a:rPr>
              <a:t>΄ Προπαιδευτική Παθολογική Κλινική</a:t>
            </a:r>
          </a:p>
          <a:p>
            <a:pPr eaLnBrk="1" fontAlgn="auto" hangingPunct="1">
              <a:spcAft>
                <a:spcPts val="0"/>
              </a:spcAft>
              <a:defRPr/>
            </a:pPr>
            <a:r>
              <a:rPr lang="el-GR" sz="2000" dirty="0">
                <a:solidFill>
                  <a:schemeClr val="tx1">
                    <a:lumMod val="75000"/>
                    <a:lumOff val="25000"/>
                  </a:schemeClr>
                </a:solidFill>
              </a:rPr>
              <a:t>Γενικό Πανεπιστημιακό Νοσοκομείο «ΑΤΤΙΚΟΝ»</a:t>
            </a:r>
          </a:p>
        </p:txBody>
      </p:sp>
      <p:pic>
        <p:nvPicPr>
          <p:cNvPr id="4100" name="Picture 4" descr="Γενική εξωτερική άποψη του νεόδμητου Aττικού Nοσοκομείου, στο Xαϊδάρι">
            <a:extLst>
              <a:ext uri="{FF2B5EF4-FFF2-40B4-BE49-F238E27FC236}">
                <a16:creationId xmlns:a16="http://schemas.microsoft.com/office/drawing/2014/main" xmlns="" id="{9F3E21BD-9512-4C44-8217-8D632C26AA8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4587" r="13786" b="37511"/>
          <a:stretch>
            <a:fillRect/>
          </a:stretch>
        </p:blipFill>
        <p:spPr bwMode="auto">
          <a:xfrm>
            <a:off x="2763838" y="2251075"/>
            <a:ext cx="3744912" cy="236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195AB723-A66F-4507-956E-AECD57FCF248}"/>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xmlns="" id="{B20A678F-FD4C-4B6E-A577-53C7B0CDC4E6}"/>
              </a:ext>
            </a:extLst>
          </p:cNvPr>
          <p:cNvSpPr>
            <a:spLocks noGrp="1"/>
          </p:cNvSpPr>
          <p:nvPr>
            <p:ph type="title"/>
          </p:nvPr>
        </p:nvSpPr>
        <p:spPr/>
        <p:txBody>
          <a:bodyPr/>
          <a:lstStyle/>
          <a:p>
            <a:pPr eaLnBrk="1" hangingPunct="1"/>
            <a:endParaRPr lang="el-GR" altLang="el-GR"/>
          </a:p>
        </p:txBody>
      </p:sp>
      <p:sp>
        <p:nvSpPr>
          <p:cNvPr id="13315" name="Content Placeholder 4">
            <a:extLst>
              <a:ext uri="{FF2B5EF4-FFF2-40B4-BE49-F238E27FC236}">
                <a16:creationId xmlns:a16="http://schemas.microsoft.com/office/drawing/2014/main" xmlns="" id="{35798606-6675-44B3-A4DC-36A8F1E0E308}"/>
              </a:ext>
            </a:extLst>
          </p:cNvPr>
          <p:cNvSpPr>
            <a:spLocks noGrp="1"/>
          </p:cNvSpPr>
          <p:nvPr>
            <p:ph idx="1"/>
          </p:nvPr>
        </p:nvSpPr>
        <p:spPr/>
        <p:txBody>
          <a:bodyPr/>
          <a:lstStyle/>
          <a:p>
            <a:pPr eaLnBrk="1" hangingPunct="1"/>
            <a:endParaRPr lang="el-GR" altLang="el-GR"/>
          </a:p>
        </p:txBody>
      </p:sp>
      <p:pic>
        <p:nvPicPr>
          <p:cNvPr id="13316" name="Picture 6">
            <a:extLst>
              <a:ext uri="{FF2B5EF4-FFF2-40B4-BE49-F238E27FC236}">
                <a16:creationId xmlns:a16="http://schemas.microsoft.com/office/drawing/2014/main" xmlns="" id="{ED647A00-CFCC-418C-84FB-F5FE6981AFA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274638"/>
            <a:ext cx="9234488" cy="615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8">
            <a:extLst>
              <a:ext uri="{FF2B5EF4-FFF2-40B4-BE49-F238E27FC236}">
                <a16:creationId xmlns:a16="http://schemas.microsoft.com/office/drawing/2014/main" xmlns="" id="{E94942D7-CCDF-4369-83C8-242D5BD6AB9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4837113"/>
            <a:ext cx="3549650" cy="202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10">
            <a:extLst>
              <a:ext uri="{FF2B5EF4-FFF2-40B4-BE49-F238E27FC236}">
                <a16:creationId xmlns:a16="http://schemas.microsoft.com/office/drawing/2014/main" xmlns="" id="{70361B91-752F-486C-A93F-295F83AA888A}"/>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200775" y="4316413"/>
            <a:ext cx="2660650" cy="2659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FA7531F5-559F-4A67-94D5-3C91122C3339}"/>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5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xmlns="" id="{F31D695C-B254-4DA1-B0C8-6D1D23B48A8D}"/>
              </a:ext>
            </a:extLst>
          </p:cNvPr>
          <p:cNvSpPr>
            <a:spLocks noGrp="1"/>
          </p:cNvSpPr>
          <p:nvPr>
            <p:ph type="title"/>
          </p:nvPr>
        </p:nvSpPr>
        <p:spPr>
          <a:xfrm>
            <a:off x="539750" y="0"/>
            <a:ext cx="8229600" cy="1143000"/>
          </a:xfrm>
        </p:spPr>
        <p:txBody>
          <a:bodyPr/>
          <a:lstStyle/>
          <a:p>
            <a:pPr eaLnBrk="1" hangingPunct="1"/>
            <a:r>
              <a:rPr lang="el-GR" altLang="el-GR"/>
              <a:t>Ισοζύγιο υγρών</a:t>
            </a:r>
          </a:p>
        </p:txBody>
      </p:sp>
      <p:sp>
        <p:nvSpPr>
          <p:cNvPr id="14339" name="Rectangle 5">
            <a:extLst>
              <a:ext uri="{FF2B5EF4-FFF2-40B4-BE49-F238E27FC236}">
                <a16:creationId xmlns:a16="http://schemas.microsoft.com/office/drawing/2014/main" xmlns="" id="{4A598E90-9256-423B-9A12-2A239CFF8A0E}"/>
              </a:ext>
            </a:extLst>
          </p:cNvPr>
          <p:cNvSpPr>
            <a:spLocks noGrp="1"/>
          </p:cNvSpPr>
          <p:nvPr>
            <p:ph sz="half" idx="1"/>
          </p:nvPr>
        </p:nvSpPr>
        <p:spPr>
          <a:xfrm>
            <a:off x="468313" y="1268413"/>
            <a:ext cx="4038600" cy="4525962"/>
          </a:xfrm>
        </p:spPr>
        <p:txBody>
          <a:bodyPr/>
          <a:lstStyle/>
          <a:p>
            <a:pPr eaLnBrk="1" hangingPunct="1"/>
            <a:r>
              <a:rPr lang="el-GR" altLang="el-GR">
                <a:solidFill>
                  <a:srgbClr val="FF0000"/>
                </a:solidFill>
              </a:rPr>
              <a:t>Προσλαμβανόμενα</a:t>
            </a:r>
          </a:p>
          <a:p>
            <a:pPr eaLnBrk="1" hangingPunct="1">
              <a:buFontTx/>
              <a:buChar char="-"/>
            </a:pPr>
            <a:r>
              <a:rPr lang="el-GR" altLang="el-GR"/>
              <a:t>1400 </a:t>
            </a:r>
            <a:r>
              <a:rPr lang="en-US" altLang="el-GR"/>
              <a:t>ml per os </a:t>
            </a:r>
            <a:r>
              <a:rPr lang="el-GR" altLang="el-GR"/>
              <a:t>ή </a:t>
            </a:r>
            <a:r>
              <a:rPr lang="en-US" altLang="el-GR"/>
              <a:t>E</a:t>
            </a:r>
            <a:r>
              <a:rPr lang="el-GR" altLang="el-GR"/>
              <a:t>Φ</a:t>
            </a:r>
          </a:p>
          <a:p>
            <a:pPr eaLnBrk="1" hangingPunct="1">
              <a:buFontTx/>
              <a:buChar char="-"/>
            </a:pPr>
            <a:r>
              <a:rPr lang="el-GR" altLang="el-GR"/>
              <a:t>850 </a:t>
            </a:r>
            <a:r>
              <a:rPr lang="en-US" altLang="el-GR"/>
              <a:t>ml </a:t>
            </a:r>
            <a:r>
              <a:rPr lang="el-GR" altLang="el-GR"/>
              <a:t>από τροφές</a:t>
            </a:r>
          </a:p>
          <a:p>
            <a:pPr eaLnBrk="1" hangingPunct="1">
              <a:buFontTx/>
              <a:buChar char="-"/>
            </a:pPr>
            <a:r>
              <a:rPr lang="el-GR" altLang="el-GR"/>
              <a:t>350 </a:t>
            </a:r>
            <a:r>
              <a:rPr lang="en-US" altLang="el-GR"/>
              <a:t>ml </a:t>
            </a:r>
            <a:r>
              <a:rPr lang="el-GR" altLang="el-GR"/>
              <a:t>από οξείδωση</a:t>
            </a:r>
          </a:p>
          <a:p>
            <a:pPr eaLnBrk="1" hangingPunct="1">
              <a:buFontTx/>
              <a:buChar char="-"/>
            </a:pPr>
            <a:endParaRPr lang="el-GR" altLang="el-GR">
              <a:solidFill>
                <a:srgbClr val="FF0000"/>
              </a:solidFill>
            </a:endParaRPr>
          </a:p>
          <a:p>
            <a:pPr eaLnBrk="1" hangingPunct="1">
              <a:buFontTx/>
              <a:buChar char="-"/>
            </a:pPr>
            <a:endParaRPr lang="en-US" altLang="el-GR">
              <a:solidFill>
                <a:srgbClr val="FF0000"/>
              </a:solidFill>
            </a:endParaRPr>
          </a:p>
          <a:p>
            <a:pPr eaLnBrk="1" hangingPunct="1">
              <a:buFontTx/>
              <a:buChar char="-"/>
            </a:pPr>
            <a:r>
              <a:rPr lang="el-GR" altLang="el-GR">
                <a:solidFill>
                  <a:srgbClr val="FF0000"/>
                </a:solidFill>
              </a:rPr>
              <a:t>ΣΥΝΟΛΟ 2600 </a:t>
            </a:r>
            <a:r>
              <a:rPr lang="en-US" altLang="el-GR">
                <a:solidFill>
                  <a:srgbClr val="FF0000"/>
                </a:solidFill>
              </a:rPr>
              <a:t>ml</a:t>
            </a:r>
            <a:endParaRPr lang="el-GR" altLang="el-GR">
              <a:solidFill>
                <a:srgbClr val="FF0000"/>
              </a:solidFill>
            </a:endParaRPr>
          </a:p>
        </p:txBody>
      </p:sp>
      <p:sp>
        <p:nvSpPr>
          <p:cNvPr id="14340" name="Rectangle 6">
            <a:extLst>
              <a:ext uri="{FF2B5EF4-FFF2-40B4-BE49-F238E27FC236}">
                <a16:creationId xmlns:a16="http://schemas.microsoft.com/office/drawing/2014/main" xmlns="" id="{139D6D09-00E3-41E8-8258-91AA3036865B}"/>
              </a:ext>
            </a:extLst>
          </p:cNvPr>
          <p:cNvSpPr>
            <a:spLocks noGrp="1"/>
          </p:cNvSpPr>
          <p:nvPr>
            <p:ph sz="half" idx="2"/>
          </p:nvPr>
        </p:nvSpPr>
        <p:spPr>
          <a:xfrm>
            <a:off x="4572000" y="1268413"/>
            <a:ext cx="4038600" cy="4525962"/>
          </a:xfrm>
        </p:spPr>
        <p:txBody>
          <a:bodyPr/>
          <a:lstStyle/>
          <a:p>
            <a:pPr eaLnBrk="1" hangingPunct="1"/>
            <a:r>
              <a:rPr lang="el-GR" altLang="el-GR">
                <a:solidFill>
                  <a:srgbClr val="FF0000"/>
                </a:solidFill>
              </a:rPr>
              <a:t>Αποβαλλόμενα</a:t>
            </a:r>
          </a:p>
          <a:p>
            <a:pPr eaLnBrk="1" hangingPunct="1">
              <a:buFont typeface="Wingdings" panose="05000000000000000000" pitchFamily="2" charset="2"/>
              <a:buNone/>
            </a:pPr>
            <a:r>
              <a:rPr lang="el-GR" altLang="el-GR"/>
              <a:t>	- 1500 </a:t>
            </a:r>
            <a:r>
              <a:rPr lang="en-US" altLang="el-GR"/>
              <a:t>ml </a:t>
            </a:r>
            <a:r>
              <a:rPr lang="el-GR" altLang="el-GR"/>
              <a:t>ούρα</a:t>
            </a:r>
          </a:p>
          <a:p>
            <a:pPr eaLnBrk="1" hangingPunct="1">
              <a:buFont typeface="Wingdings" panose="05000000000000000000" pitchFamily="2" charset="2"/>
              <a:buNone/>
            </a:pPr>
            <a:r>
              <a:rPr lang="el-GR" altLang="el-GR"/>
              <a:t>	- 500 </a:t>
            </a:r>
            <a:r>
              <a:rPr lang="en-US" altLang="el-GR"/>
              <a:t>ml</a:t>
            </a:r>
            <a:r>
              <a:rPr lang="el-GR" altLang="el-GR"/>
              <a:t> δέρμα</a:t>
            </a:r>
          </a:p>
          <a:p>
            <a:pPr eaLnBrk="1" hangingPunct="1">
              <a:buFont typeface="Wingdings" panose="05000000000000000000" pitchFamily="2" charset="2"/>
              <a:buNone/>
            </a:pPr>
            <a:r>
              <a:rPr lang="el-GR" altLang="el-GR"/>
              <a:t>	- 400 </a:t>
            </a:r>
            <a:r>
              <a:rPr lang="en-US" altLang="el-GR"/>
              <a:t>ml </a:t>
            </a:r>
            <a:r>
              <a:rPr lang="el-GR" altLang="el-GR"/>
              <a:t>αναπνοή</a:t>
            </a:r>
          </a:p>
          <a:p>
            <a:pPr eaLnBrk="1" hangingPunct="1">
              <a:buFont typeface="Wingdings" panose="05000000000000000000" pitchFamily="2" charset="2"/>
              <a:buNone/>
            </a:pPr>
            <a:r>
              <a:rPr lang="el-GR" altLang="el-GR"/>
              <a:t>	- 200 </a:t>
            </a:r>
            <a:r>
              <a:rPr lang="en-US" altLang="el-GR"/>
              <a:t>ml </a:t>
            </a:r>
            <a:r>
              <a:rPr lang="el-GR" altLang="el-GR"/>
              <a:t>κόπρανα</a:t>
            </a:r>
          </a:p>
          <a:p>
            <a:pPr eaLnBrk="1" hangingPunct="1">
              <a:buFont typeface="Wingdings" panose="05000000000000000000" pitchFamily="2" charset="2"/>
              <a:buNone/>
            </a:pPr>
            <a:endParaRPr lang="el-GR" altLang="el-GR"/>
          </a:p>
          <a:p>
            <a:pPr eaLnBrk="1" hangingPunct="1">
              <a:buFont typeface="Wingdings" panose="05000000000000000000" pitchFamily="2" charset="2"/>
              <a:buNone/>
            </a:pPr>
            <a:r>
              <a:rPr lang="el-GR" altLang="el-GR"/>
              <a:t>- </a:t>
            </a:r>
            <a:r>
              <a:rPr lang="el-GR" altLang="el-GR">
                <a:solidFill>
                  <a:srgbClr val="FF0000"/>
                </a:solidFill>
              </a:rPr>
              <a:t>ΣΥΝΟΛΟ 2600 </a:t>
            </a:r>
            <a:r>
              <a:rPr lang="en-US" altLang="el-GR">
                <a:solidFill>
                  <a:srgbClr val="FF0000"/>
                </a:solidFill>
              </a:rPr>
              <a:t>ml</a:t>
            </a:r>
            <a:endParaRPr lang="el-GR" altLang="el-GR">
              <a:solidFill>
                <a:srgbClr val="FF0000"/>
              </a:solidFill>
            </a:endParaRPr>
          </a:p>
        </p:txBody>
      </p:sp>
      <p:sp>
        <p:nvSpPr>
          <p:cNvPr id="14341" name="Rectangle 7">
            <a:extLst>
              <a:ext uri="{FF2B5EF4-FFF2-40B4-BE49-F238E27FC236}">
                <a16:creationId xmlns:a16="http://schemas.microsoft.com/office/drawing/2014/main" xmlns="" id="{78BC1820-31AA-451F-BAB9-8D18B956CAF9}"/>
              </a:ext>
            </a:extLst>
          </p:cNvPr>
          <p:cNvSpPr>
            <a:spLocks noChangeArrowheads="1"/>
          </p:cNvSpPr>
          <p:nvPr/>
        </p:nvSpPr>
        <p:spPr bwMode="auto">
          <a:xfrm>
            <a:off x="395288" y="1773238"/>
            <a:ext cx="7488237" cy="503237"/>
          </a:xfrm>
          <a:prstGeom prst="rect">
            <a:avLst/>
          </a:prstGeom>
          <a:noFill/>
          <a:ln w="508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l-GR" altLang="el-GR" sz="1800">
              <a:latin typeface="Arial" panose="020B0604020202020204" pitchFamily="34" charset="0"/>
            </a:endParaRPr>
          </a:p>
        </p:txBody>
      </p:sp>
      <p:pic>
        <p:nvPicPr>
          <p:cNvPr id="14342" name="Picture 2">
            <a:extLst>
              <a:ext uri="{FF2B5EF4-FFF2-40B4-BE49-F238E27FC236}">
                <a16:creationId xmlns:a16="http://schemas.microsoft.com/office/drawing/2014/main" xmlns="" id="{3D502F0A-F16A-4575-AD8E-BD9B4D23686B}"/>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24525" y="5013325"/>
            <a:ext cx="1714500" cy="166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3" name="Picture 1028" descr="Watercleanses">
            <a:extLst>
              <a:ext uri="{FF2B5EF4-FFF2-40B4-BE49-F238E27FC236}">
                <a16:creationId xmlns:a16="http://schemas.microsoft.com/office/drawing/2014/main" xmlns="" id="{31E8CE99-5779-44DA-B454-C8A7F0A344F2}"/>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4886" t="-3633" b="4831"/>
          <a:stretch>
            <a:fillRect/>
          </a:stretch>
        </p:blipFill>
        <p:spPr bwMode="auto">
          <a:xfrm>
            <a:off x="684213" y="4941888"/>
            <a:ext cx="3208337"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27F27E5D-055E-4E9E-90B9-72D44047B7DD}"/>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1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Τίτλος">
            <a:extLst>
              <a:ext uri="{FF2B5EF4-FFF2-40B4-BE49-F238E27FC236}">
                <a16:creationId xmlns:a16="http://schemas.microsoft.com/office/drawing/2014/main" xmlns="" id="{F821EBF4-63BA-4B05-AF57-CFAA350C6996}"/>
              </a:ext>
            </a:extLst>
          </p:cNvPr>
          <p:cNvSpPr>
            <a:spLocks noGrp="1"/>
          </p:cNvSpPr>
          <p:nvPr>
            <p:ph type="title"/>
          </p:nvPr>
        </p:nvSpPr>
        <p:spPr/>
        <p:txBody>
          <a:bodyPr/>
          <a:lstStyle/>
          <a:p>
            <a:pPr eaLnBrk="1" hangingPunct="1"/>
            <a:r>
              <a:rPr lang="el-GR" altLang="el-GR" b="1">
                <a:solidFill>
                  <a:srgbClr val="FF0000"/>
                </a:solidFill>
              </a:rPr>
              <a:t>Υπολογισμός Ωσμωτικότητας</a:t>
            </a:r>
          </a:p>
        </p:txBody>
      </p:sp>
      <p:sp>
        <p:nvSpPr>
          <p:cNvPr id="32771" name="2 - Θέση περιεχομένου">
            <a:extLst>
              <a:ext uri="{FF2B5EF4-FFF2-40B4-BE49-F238E27FC236}">
                <a16:creationId xmlns:a16="http://schemas.microsoft.com/office/drawing/2014/main" xmlns="" id="{6365E7AD-0882-47E2-8270-A974745C4358}"/>
              </a:ext>
            </a:extLst>
          </p:cNvPr>
          <p:cNvSpPr>
            <a:spLocks noGrp="1"/>
          </p:cNvSpPr>
          <p:nvPr>
            <p:ph idx="1"/>
          </p:nvPr>
        </p:nvSpPr>
        <p:spPr>
          <a:xfrm>
            <a:off x="0" y="1600200"/>
            <a:ext cx="9144000" cy="4530725"/>
          </a:xfrm>
        </p:spPr>
        <p:txBody>
          <a:bodyPr rtlCol="0">
            <a:normAutofit/>
          </a:bodyPr>
          <a:lstStyle/>
          <a:p>
            <a:pPr eaLnBrk="1" fontAlgn="auto" hangingPunct="1">
              <a:spcAft>
                <a:spcPts val="0"/>
              </a:spcAft>
              <a:buFont typeface="Arial" panose="020B0604020202020204" pitchFamily="34" charset="0"/>
              <a:buNone/>
              <a:defRPr/>
            </a:pPr>
            <a:r>
              <a:rPr lang="el-GR" sz="3600" b="1" dirty="0">
                <a:solidFill>
                  <a:schemeClr val="tx1">
                    <a:lumMod val="75000"/>
                    <a:lumOff val="25000"/>
                  </a:schemeClr>
                </a:solidFill>
              </a:rPr>
              <a:t>Ωσμωτικότητα (</a:t>
            </a:r>
            <a:r>
              <a:rPr lang="en-US" sz="3600" b="1" dirty="0">
                <a:solidFill>
                  <a:schemeClr val="tx1">
                    <a:lumMod val="75000"/>
                    <a:lumOff val="25000"/>
                  </a:schemeClr>
                </a:solidFill>
              </a:rPr>
              <a:t>m</a:t>
            </a:r>
            <a:r>
              <a:rPr lang="el-GR" sz="3600" b="1" dirty="0">
                <a:solidFill>
                  <a:schemeClr val="tx1">
                    <a:lumMod val="75000"/>
                    <a:lumOff val="25000"/>
                  </a:schemeClr>
                </a:solidFill>
              </a:rPr>
              <a:t>Ο</a:t>
            </a:r>
            <a:r>
              <a:rPr lang="en-US" sz="3600" b="1" dirty="0" err="1">
                <a:solidFill>
                  <a:schemeClr val="tx1">
                    <a:lumMod val="75000"/>
                    <a:lumOff val="25000"/>
                  </a:schemeClr>
                </a:solidFill>
              </a:rPr>
              <a:t>smol</a:t>
            </a:r>
            <a:r>
              <a:rPr lang="el-GR" sz="3600" b="1" dirty="0">
                <a:solidFill>
                  <a:schemeClr val="tx1">
                    <a:lumMod val="75000"/>
                    <a:lumOff val="25000"/>
                  </a:schemeClr>
                </a:solidFill>
              </a:rPr>
              <a:t>/</a:t>
            </a:r>
            <a:r>
              <a:rPr lang="en-US" sz="3600" b="1" dirty="0">
                <a:solidFill>
                  <a:schemeClr val="tx1">
                    <a:lumMod val="75000"/>
                    <a:lumOff val="25000"/>
                  </a:schemeClr>
                </a:solidFill>
              </a:rPr>
              <a:t>kg H20</a:t>
            </a:r>
            <a:r>
              <a:rPr lang="el-GR" sz="3600" b="1" dirty="0">
                <a:solidFill>
                  <a:schemeClr val="tx1">
                    <a:lumMod val="75000"/>
                    <a:lumOff val="25000"/>
                  </a:schemeClr>
                </a:solidFill>
              </a:rPr>
              <a:t>) </a:t>
            </a:r>
          </a:p>
          <a:p>
            <a:pPr eaLnBrk="1" fontAlgn="auto" hangingPunct="1">
              <a:spcAft>
                <a:spcPts val="0"/>
              </a:spcAft>
              <a:defRPr/>
            </a:pPr>
            <a:endParaRPr lang="el-GR" sz="3600" b="1" dirty="0">
              <a:solidFill>
                <a:schemeClr val="tx1">
                  <a:lumMod val="75000"/>
                  <a:lumOff val="25000"/>
                </a:schemeClr>
              </a:solidFill>
            </a:endParaRPr>
          </a:p>
          <a:p>
            <a:pPr eaLnBrk="1" fontAlgn="auto" hangingPunct="1">
              <a:spcAft>
                <a:spcPts val="0"/>
              </a:spcAft>
              <a:buFont typeface="Arial" panose="020B0604020202020204" pitchFamily="34" charset="0"/>
              <a:buNone/>
              <a:defRPr/>
            </a:pPr>
            <a:r>
              <a:rPr lang="el-GR" sz="3600" b="1" dirty="0">
                <a:solidFill>
                  <a:schemeClr val="tx1">
                    <a:lumMod val="75000"/>
                    <a:lumOff val="25000"/>
                  </a:schemeClr>
                </a:solidFill>
              </a:rPr>
              <a:t>= </a:t>
            </a:r>
            <a:r>
              <a:rPr lang="el-GR" b="1" dirty="0">
                <a:solidFill>
                  <a:schemeClr val="tx1">
                    <a:lumMod val="75000"/>
                    <a:lumOff val="25000"/>
                  </a:schemeClr>
                </a:solidFill>
              </a:rPr>
              <a:t>   </a:t>
            </a:r>
            <a:r>
              <a:rPr lang="el-GR" sz="4000" b="1" dirty="0">
                <a:solidFill>
                  <a:schemeClr val="tx1">
                    <a:lumMod val="75000"/>
                    <a:lumOff val="25000"/>
                  </a:schemeClr>
                </a:solidFill>
              </a:rPr>
              <a:t>[</a:t>
            </a:r>
            <a:r>
              <a:rPr lang="en-US" sz="4000" b="1" dirty="0">
                <a:solidFill>
                  <a:schemeClr val="tx1">
                    <a:lumMod val="75000"/>
                    <a:lumOff val="25000"/>
                  </a:schemeClr>
                </a:solidFill>
              </a:rPr>
              <a:t>Na</a:t>
            </a:r>
            <a:r>
              <a:rPr lang="el-GR" sz="4000" b="1" dirty="0">
                <a:solidFill>
                  <a:schemeClr val="tx1">
                    <a:lumMod val="75000"/>
                    <a:lumOff val="25000"/>
                  </a:schemeClr>
                </a:solidFill>
              </a:rPr>
              <a:t>+Κ]</a:t>
            </a:r>
            <a:r>
              <a:rPr lang="en-US" sz="4000" b="1" dirty="0">
                <a:solidFill>
                  <a:schemeClr val="tx1">
                    <a:lumMod val="75000"/>
                    <a:lumOff val="25000"/>
                  </a:schemeClr>
                </a:solidFill>
              </a:rPr>
              <a:t>x</a:t>
            </a:r>
            <a:r>
              <a:rPr lang="el-GR" sz="4000" b="1" dirty="0">
                <a:solidFill>
                  <a:schemeClr val="tx1">
                    <a:lumMod val="75000"/>
                    <a:lumOff val="25000"/>
                  </a:schemeClr>
                </a:solidFill>
              </a:rPr>
              <a:t>2 + [γλυκόζη/18] + [ουρία/6]</a:t>
            </a:r>
          </a:p>
          <a:p>
            <a:pPr eaLnBrk="1" fontAlgn="auto" hangingPunct="1">
              <a:spcAft>
                <a:spcPts val="0"/>
              </a:spcAft>
              <a:buFont typeface="Wingdings" pitchFamily="2" charset="2"/>
              <a:buNone/>
              <a:defRPr/>
            </a:pPr>
            <a:r>
              <a:rPr lang="el-GR" sz="4000" b="1" dirty="0">
                <a:solidFill>
                  <a:schemeClr val="folHlink"/>
                </a:solidFill>
              </a:rPr>
              <a:t>			         </a:t>
            </a:r>
          </a:p>
          <a:p>
            <a:pPr eaLnBrk="1" fontAlgn="auto" hangingPunct="1">
              <a:spcAft>
                <a:spcPts val="0"/>
              </a:spcAft>
              <a:buFont typeface="Wingdings" pitchFamily="2" charset="2"/>
              <a:buNone/>
              <a:defRPr/>
            </a:pPr>
            <a:r>
              <a:rPr lang="el-GR" sz="4000" b="1" dirty="0">
                <a:solidFill>
                  <a:schemeClr val="folHlink"/>
                </a:solidFill>
              </a:rPr>
              <a:t>      			</a:t>
            </a:r>
            <a:r>
              <a:rPr lang="el-GR" sz="4000" b="1" dirty="0">
                <a:solidFill>
                  <a:srgbClr val="FF0000"/>
                </a:solidFill>
              </a:rPr>
              <a:t>2 [</a:t>
            </a:r>
            <a:r>
              <a:rPr lang="el-GR" sz="7200" b="1" dirty="0">
                <a:solidFill>
                  <a:srgbClr val="FF0000"/>
                </a:solidFill>
              </a:rPr>
              <a:t>Να</a:t>
            </a:r>
            <a:r>
              <a:rPr lang="el-GR" sz="4000" b="1" dirty="0">
                <a:solidFill>
                  <a:srgbClr val="FF0000"/>
                </a:solidFill>
              </a:rPr>
              <a:t>] + 10</a:t>
            </a:r>
            <a:endParaRPr lang="el-GR" sz="4000" dirty="0">
              <a:solidFill>
                <a:srgbClr val="FF0000"/>
              </a:solidFill>
            </a:endParaRPr>
          </a:p>
          <a:p>
            <a:pPr eaLnBrk="1" fontAlgn="auto" hangingPunct="1">
              <a:spcAft>
                <a:spcPts val="0"/>
              </a:spcAft>
              <a:defRPr/>
            </a:pPr>
            <a:endParaRPr lang="el-GR" dirty="0"/>
          </a:p>
        </p:txBody>
      </p:sp>
      <p:pic>
        <p:nvPicPr>
          <p:cNvPr id="3" name="Εγγεγραμμένος ήχος">
            <a:hlinkClick r:id="" action="ppaction://media"/>
            <a:extLst>
              <a:ext uri="{FF2B5EF4-FFF2-40B4-BE49-F238E27FC236}">
                <a16:creationId xmlns:a16="http://schemas.microsoft.com/office/drawing/2014/main" xmlns="" id="{2B50517F-0694-4477-90F8-07020F63C9A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a:extLst>
              <a:ext uri="{FF2B5EF4-FFF2-40B4-BE49-F238E27FC236}">
                <a16:creationId xmlns:a16="http://schemas.microsoft.com/office/drawing/2014/main" xmlns="" id="{157785F5-F313-46A2-8553-68EC01359B9D}"/>
              </a:ext>
            </a:extLst>
          </p:cNvPr>
          <p:cNvSpPr>
            <a:spLocks noGrp="1"/>
          </p:cNvSpPr>
          <p:nvPr>
            <p:ph idx="1"/>
          </p:nvPr>
        </p:nvSpPr>
        <p:spPr>
          <a:xfrm>
            <a:off x="530225" y="3284538"/>
            <a:ext cx="8229600" cy="2270125"/>
          </a:xfrm>
        </p:spPr>
        <p:txBody>
          <a:bodyPr/>
          <a:lstStyle/>
          <a:p>
            <a:pPr eaLnBrk="1" hangingPunct="1">
              <a:lnSpc>
                <a:spcPct val="90000"/>
              </a:lnSpc>
              <a:buFont typeface="Wingdings" panose="05000000000000000000" pitchFamily="2" charset="2"/>
              <a:buNone/>
            </a:pPr>
            <a:endParaRPr lang="el-GR" altLang="el-GR"/>
          </a:p>
          <a:p>
            <a:pPr eaLnBrk="1" hangingPunct="1">
              <a:lnSpc>
                <a:spcPct val="90000"/>
              </a:lnSpc>
            </a:pPr>
            <a:endParaRPr lang="el-GR" altLang="el-GR" sz="2800"/>
          </a:p>
          <a:p>
            <a:pPr eaLnBrk="1" hangingPunct="1">
              <a:lnSpc>
                <a:spcPct val="90000"/>
              </a:lnSpc>
              <a:buFont typeface="Wingdings" panose="05000000000000000000" pitchFamily="2" charset="2"/>
              <a:buNone/>
            </a:pPr>
            <a:endParaRPr lang="el-GR" altLang="el-GR" sz="2800"/>
          </a:p>
          <a:p>
            <a:pPr eaLnBrk="1" hangingPunct="1">
              <a:lnSpc>
                <a:spcPct val="90000"/>
              </a:lnSpc>
              <a:buFont typeface="Wingdings" panose="05000000000000000000" pitchFamily="2" charset="2"/>
              <a:buNone/>
            </a:pPr>
            <a:r>
              <a:rPr lang="el-GR" altLang="el-GR" sz="2800"/>
              <a:t>	</a:t>
            </a:r>
            <a:endParaRPr lang="en-US" altLang="el-GR" sz="2800">
              <a:solidFill>
                <a:schemeClr val="folHlink"/>
              </a:solidFill>
            </a:endParaRPr>
          </a:p>
        </p:txBody>
      </p:sp>
      <p:graphicFrame>
        <p:nvGraphicFramePr>
          <p:cNvPr id="17411" name="Object 4">
            <a:extLst>
              <a:ext uri="{FF2B5EF4-FFF2-40B4-BE49-F238E27FC236}">
                <a16:creationId xmlns:a16="http://schemas.microsoft.com/office/drawing/2014/main" xmlns="" id="{E3721B21-385A-4D3E-B328-491D4C6ADAB9}"/>
              </a:ext>
            </a:extLst>
          </p:cNvPr>
          <p:cNvGraphicFramePr>
            <a:graphicFrameLocks noChangeAspect="1"/>
          </p:cNvGraphicFramePr>
          <p:nvPr/>
        </p:nvGraphicFramePr>
        <p:xfrm>
          <a:off x="530225" y="1290638"/>
          <a:ext cx="8148638" cy="3989387"/>
        </p:xfrm>
        <a:graphic>
          <a:graphicData uri="http://schemas.openxmlformats.org/presentationml/2006/ole">
            <p:oleObj spid="_x0000_s17429" name="Φωτογραφία του Photo Editor" r:id="rId5" imgW="5266667" imgH="2762636" progId="">
              <p:embed/>
            </p:oleObj>
          </a:graphicData>
        </a:graphic>
      </p:graphicFrame>
      <p:pic>
        <p:nvPicPr>
          <p:cNvPr id="3" name="Εγγεγραμμένος ήχος">
            <a:hlinkClick r:id="" action="ppaction://media"/>
            <a:extLst>
              <a:ext uri="{FF2B5EF4-FFF2-40B4-BE49-F238E27FC236}">
                <a16:creationId xmlns:a16="http://schemas.microsoft.com/office/drawing/2014/main" xmlns="" id="{6A6C4B2F-EAF9-4C5C-AF5D-AE1AD8DAD7B8}"/>
              </a:ext>
            </a:extLst>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8963">
                                            <p:txEl>
                                              <p:pRg st="3" end="3"/>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22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endCondLst>
                    <p:cond evt="onStopAudio" delay="0">
                      <p:tgtEl>
                        <p:sldTgt/>
                      </p:tgtEl>
                    </p:cond>
                  </p:endCondLst>
                </p:cTn>
                <p:tgtEl>
                  <p:spTgt spid="3"/>
                </p:tgtEl>
              </p:cMediaNode>
            </p:video>
          </p:childTnLst>
        </p:cTn>
      </p:par>
    </p:tnLst>
    <p:bldLst>
      <p:bldP spid="16896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5">
            <a:extLst>
              <a:ext uri="{FF2B5EF4-FFF2-40B4-BE49-F238E27FC236}">
                <a16:creationId xmlns:a16="http://schemas.microsoft.com/office/drawing/2014/main" xmlns="" id="{CE0014F3-0BE8-4DD5-9F07-563FCFF9B2AD}"/>
              </a:ext>
            </a:extLst>
          </p:cNvPr>
          <p:cNvSpPr>
            <a:spLocks noGrp="1"/>
          </p:cNvSpPr>
          <p:nvPr>
            <p:ph type="title"/>
          </p:nvPr>
        </p:nvSpPr>
        <p:spPr/>
        <p:txBody>
          <a:bodyPr/>
          <a:lstStyle/>
          <a:p>
            <a:pPr eaLnBrk="1" hangingPunct="1"/>
            <a:r>
              <a:rPr lang="el-GR" altLang="el-GR" sz="4000"/>
              <a:t>Δυσνατριαιμίες</a:t>
            </a:r>
          </a:p>
        </p:txBody>
      </p:sp>
      <p:grpSp>
        <p:nvGrpSpPr>
          <p:cNvPr id="19459" name="Group 59">
            <a:extLst>
              <a:ext uri="{FF2B5EF4-FFF2-40B4-BE49-F238E27FC236}">
                <a16:creationId xmlns:a16="http://schemas.microsoft.com/office/drawing/2014/main" xmlns="" id="{0B1B33C1-0552-4B57-B6C3-05A890CD29DA}"/>
              </a:ext>
            </a:extLst>
          </p:cNvPr>
          <p:cNvGrpSpPr>
            <a:grpSpLocks/>
          </p:cNvGrpSpPr>
          <p:nvPr/>
        </p:nvGrpSpPr>
        <p:grpSpPr bwMode="auto">
          <a:xfrm>
            <a:off x="1908175" y="2060575"/>
            <a:ext cx="6373813" cy="3894138"/>
            <a:chOff x="1745" y="935"/>
            <a:chExt cx="4015" cy="2453"/>
          </a:xfrm>
        </p:grpSpPr>
        <p:grpSp>
          <p:nvGrpSpPr>
            <p:cNvPr id="19461" name="Group 4">
              <a:extLst>
                <a:ext uri="{FF2B5EF4-FFF2-40B4-BE49-F238E27FC236}">
                  <a16:creationId xmlns:a16="http://schemas.microsoft.com/office/drawing/2014/main" xmlns="" id="{82BF0DBD-689D-4EE3-81DE-6A5EF97F9D41}"/>
                </a:ext>
              </a:extLst>
            </p:cNvPr>
            <p:cNvGrpSpPr>
              <a:grpSpLocks/>
            </p:cNvGrpSpPr>
            <p:nvPr/>
          </p:nvGrpSpPr>
          <p:grpSpPr bwMode="auto">
            <a:xfrm>
              <a:off x="1745" y="935"/>
              <a:ext cx="4015" cy="2453"/>
              <a:chOff x="1745" y="935"/>
              <a:chExt cx="4015" cy="2453"/>
            </a:xfrm>
          </p:grpSpPr>
          <p:grpSp>
            <p:nvGrpSpPr>
              <p:cNvPr id="19465" name="Group 5">
                <a:extLst>
                  <a:ext uri="{FF2B5EF4-FFF2-40B4-BE49-F238E27FC236}">
                    <a16:creationId xmlns:a16="http://schemas.microsoft.com/office/drawing/2014/main" xmlns="" id="{26EC2F99-0C10-4CC5-87CC-0A27526688FB}"/>
                  </a:ext>
                </a:extLst>
              </p:cNvPr>
              <p:cNvGrpSpPr>
                <a:grpSpLocks/>
              </p:cNvGrpSpPr>
              <p:nvPr/>
            </p:nvGrpSpPr>
            <p:grpSpPr bwMode="auto">
              <a:xfrm>
                <a:off x="1745" y="935"/>
                <a:ext cx="4015" cy="2453"/>
                <a:chOff x="1655" y="981"/>
                <a:chExt cx="4015" cy="2453"/>
              </a:xfrm>
            </p:grpSpPr>
            <p:grpSp>
              <p:nvGrpSpPr>
                <p:cNvPr id="19469" name="Group 6">
                  <a:extLst>
                    <a:ext uri="{FF2B5EF4-FFF2-40B4-BE49-F238E27FC236}">
                      <a16:creationId xmlns:a16="http://schemas.microsoft.com/office/drawing/2014/main" xmlns="" id="{9B9495ED-5674-472D-B20B-2D7C43F64114}"/>
                    </a:ext>
                  </a:extLst>
                </p:cNvPr>
                <p:cNvGrpSpPr>
                  <a:grpSpLocks/>
                </p:cNvGrpSpPr>
                <p:nvPr/>
              </p:nvGrpSpPr>
              <p:grpSpPr bwMode="auto">
                <a:xfrm>
                  <a:off x="1655" y="981"/>
                  <a:ext cx="2789" cy="2205"/>
                  <a:chOff x="1655" y="1434"/>
                  <a:chExt cx="3220" cy="2886"/>
                </a:xfrm>
              </p:grpSpPr>
              <p:sp>
                <p:nvSpPr>
                  <p:cNvPr id="19473" name="Freeform 7">
                    <a:extLst>
                      <a:ext uri="{FF2B5EF4-FFF2-40B4-BE49-F238E27FC236}">
                        <a16:creationId xmlns:a16="http://schemas.microsoft.com/office/drawing/2014/main" xmlns="" id="{053E7545-DFE4-4487-AD6A-51738ADAAF75}"/>
                      </a:ext>
                    </a:extLst>
                  </p:cNvPr>
                  <p:cNvSpPr>
                    <a:spLocks/>
                  </p:cNvSpPr>
                  <p:nvPr/>
                </p:nvSpPr>
                <p:spPr bwMode="auto">
                  <a:xfrm>
                    <a:off x="2562" y="1480"/>
                    <a:ext cx="1789" cy="521"/>
                  </a:xfrm>
                  <a:custGeom>
                    <a:avLst/>
                    <a:gdLst>
                      <a:gd name="T0" fmla="*/ 1789 w 1789"/>
                      <a:gd name="T1" fmla="*/ 521 h 521"/>
                      <a:gd name="T2" fmla="*/ 1759 w 1789"/>
                      <a:gd name="T3" fmla="*/ 398 h 521"/>
                      <a:gd name="T4" fmla="*/ 1648 w 1789"/>
                      <a:gd name="T5" fmla="*/ 447 h 521"/>
                      <a:gd name="T6" fmla="*/ 1612 w 1789"/>
                      <a:gd name="T7" fmla="*/ 459 h 521"/>
                      <a:gd name="T8" fmla="*/ 1593 w 1789"/>
                      <a:gd name="T9" fmla="*/ 465 h 521"/>
                      <a:gd name="T10" fmla="*/ 1556 w 1789"/>
                      <a:gd name="T11" fmla="*/ 416 h 521"/>
                      <a:gd name="T12" fmla="*/ 1532 w 1789"/>
                      <a:gd name="T13" fmla="*/ 380 h 521"/>
                      <a:gd name="T14" fmla="*/ 1507 w 1789"/>
                      <a:gd name="T15" fmla="*/ 300 h 521"/>
                      <a:gd name="T16" fmla="*/ 1501 w 1789"/>
                      <a:gd name="T17" fmla="*/ 275 h 521"/>
                      <a:gd name="T18" fmla="*/ 1483 w 1789"/>
                      <a:gd name="T19" fmla="*/ 269 h 521"/>
                      <a:gd name="T20" fmla="*/ 1428 w 1789"/>
                      <a:gd name="T21" fmla="*/ 337 h 521"/>
                      <a:gd name="T22" fmla="*/ 1354 w 1789"/>
                      <a:gd name="T23" fmla="*/ 441 h 521"/>
                      <a:gd name="T24" fmla="*/ 1268 w 1789"/>
                      <a:gd name="T25" fmla="*/ 355 h 521"/>
                      <a:gd name="T26" fmla="*/ 1238 w 1789"/>
                      <a:gd name="T27" fmla="*/ 306 h 521"/>
                      <a:gd name="T28" fmla="*/ 1170 w 1789"/>
                      <a:gd name="T29" fmla="*/ 331 h 521"/>
                      <a:gd name="T30" fmla="*/ 1121 w 1789"/>
                      <a:gd name="T31" fmla="*/ 367 h 521"/>
                      <a:gd name="T32" fmla="*/ 1109 w 1789"/>
                      <a:gd name="T33" fmla="*/ 386 h 521"/>
                      <a:gd name="T34" fmla="*/ 1091 w 1789"/>
                      <a:gd name="T35" fmla="*/ 398 h 521"/>
                      <a:gd name="T36" fmla="*/ 1017 w 1789"/>
                      <a:gd name="T37" fmla="*/ 386 h 521"/>
                      <a:gd name="T38" fmla="*/ 1005 w 1789"/>
                      <a:gd name="T39" fmla="*/ 367 h 521"/>
                      <a:gd name="T40" fmla="*/ 974 w 1789"/>
                      <a:gd name="T41" fmla="*/ 361 h 521"/>
                      <a:gd name="T42" fmla="*/ 846 w 1789"/>
                      <a:gd name="T43" fmla="*/ 263 h 521"/>
                      <a:gd name="T44" fmla="*/ 729 w 1789"/>
                      <a:gd name="T45" fmla="*/ 257 h 521"/>
                      <a:gd name="T46" fmla="*/ 625 w 1789"/>
                      <a:gd name="T47" fmla="*/ 153 h 521"/>
                      <a:gd name="T48" fmla="*/ 484 w 1789"/>
                      <a:gd name="T49" fmla="*/ 159 h 521"/>
                      <a:gd name="T50" fmla="*/ 337 w 1789"/>
                      <a:gd name="T51" fmla="*/ 73 h 521"/>
                      <a:gd name="T52" fmla="*/ 300 w 1789"/>
                      <a:gd name="T53" fmla="*/ 67 h 521"/>
                      <a:gd name="T54" fmla="*/ 251 w 1789"/>
                      <a:gd name="T55" fmla="*/ 55 h 521"/>
                      <a:gd name="T56" fmla="*/ 129 w 1789"/>
                      <a:gd name="T57" fmla="*/ 92 h 521"/>
                      <a:gd name="T58" fmla="*/ 61 w 1789"/>
                      <a:gd name="T59" fmla="*/ 36 h 521"/>
                      <a:gd name="T60" fmla="*/ 37 w 1789"/>
                      <a:gd name="T61" fmla="*/ 24 h 521"/>
                      <a:gd name="T62" fmla="*/ 0 w 1789"/>
                      <a:gd name="T63" fmla="*/ 0 h 5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89"/>
                      <a:gd name="T97" fmla="*/ 0 h 521"/>
                      <a:gd name="T98" fmla="*/ 1789 w 1789"/>
                      <a:gd name="T99" fmla="*/ 521 h 5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89" h="521">
                        <a:moveTo>
                          <a:pt x="1789" y="521"/>
                        </a:moveTo>
                        <a:cubicBezTo>
                          <a:pt x="1770" y="482"/>
                          <a:pt x="1767" y="440"/>
                          <a:pt x="1759" y="398"/>
                        </a:cubicBezTo>
                        <a:cubicBezTo>
                          <a:pt x="1714" y="407"/>
                          <a:pt x="1691" y="433"/>
                          <a:pt x="1648" y="447"/>
                        </a:cubicBezTo>
                        <a:cubicBezTo>
                          <a:pt x="1636" y="451"/>
                          <a:pt x="1624" y="455"/>
                          <a:pt x="1612" y="459"/>
                        </a:cubicBezTo>
                        <a:cubicBezTo>
                          <a:pt x="1606" y="461"/>
                          <a:pt x="1593" y="465"/>
                          <a:pt x="1593" y="465"/>
                        </a:cubicBezTo>
                        <a:cubicBezTo>
                          <a:pt x="1549" y="454"/>
                          <a:pt x="1574" y="449"/>
                          <a:pt x="1556" y="416"/>
                        </a:cubicBezTo>
                        <a:cubicBezTo>
                          <a:pt x="1549" y="403"/>
                          <a:pt x="1532" y="380"/>
                          <a:pt x="1532" y="380"/>
                        </a:cubicBezTo>
                        <a:cubicBezTo>
                          <a:pt x="1523" y="353"/>
                          <a:pt x="1515" y="327"/>
                          <a:pt x="1507" y="300"/>
                        </a:cubicBezTo>
                        <a:cubicBezTo>
                          <a:pt x="1505" y="292"/>
                          <a:pt x="1506" y="282"/>
                          <a:pt x="1501" y="275"/>
                        </a:cubicBezTo>
                        <a:cubicBezTo>
                          <a:pt x="1497" y="270"/>
                          <a:pt x="1489" y="271"/>
                          <a:pt x="1483" y="269"/>
                        </a:cubicBezTo>
                        <a:cubicBezTo>
                          <a:pt x="1468" y="293"/>
                          <a:pt x="1448" y="316"/>
                          <a:pt x="1428" y="337"/>
                        </a:cubicBezTo>
                        <a:cubicBezTo>
                          <a:pt x="1416" y="373"/>
                          <a:pt x="1382" y="416"/>
                          <a:pt x="1354" y="441"/>
                        </a:cubicBezTo>
                        <a:cubicBezTo>
                          <a:pt x="1314" y="428"/>
                          <a:pt x="1298" y="383"/>
                          <a:pt x="1268" y="355"/>
                        </a:cubicBezTo>
                        <a:cubicBezTo>
                          <a:pt x="1261" y="335"/>
                          <a:pt x="1250" y="324"/>
                          <a:pt x="1238" y="306"/>
                        </a:cubicBezTo>
                        <a:cubicBezTo>
                          <a:pt x="1210" y="311"/>
                          <a:pt x="1196" y="322"/>
                          <a:pt x="1170" y="331"/>
                        </a:cubicBezTo>
                        <a:cubicBezTo>
                          <a:pt x="1154" y="343"/>
                          <a:pt x="1137" y="355"/>
                          <a:pt x="1121" y="367"/>
                        </a:cubicBezTo>
                        <a:cubicBezTo>
                          <a:pt x="1115" y="371"/>
                          <a:pt x="1114" y="381"/>
                          <a:pt x="1109" y="386"/>
                        </a:cubicBezTo>
                        <a:cubicBezTo>
                          <a:pt x="1104" y="391"/>
                          <a:pt x="1097" y="394"/>
                          <a:pt x="1091" y="398"/>
                        </a:cubicBezTo>
                        <a:cubicBezTo>
                          <a:pt x="1066" y="395"/>
                          <a:pt x="1039" y="399"/>
                          <a:pt x="1017" y="386"/>
                        </a:cubicBezTo>
                        <a:cubicBezTo>
                          <a:pt x="1011" y="382"/>
                          <a:pt x="1011" y="371"/>
                          <a:pt x="1005" y="367"/>
                        </a:cubicBezTo>
                        <a:cubicBezTo>
                          <a:pt x="996" y="362"/>
                          <a:pt x="984" y="363"/>
                          <a:pt x="974" y="361"/>
                        </a:cubicBezTo>
                        <a:cubicBezTo>
                          <a:pt x="936" y="322"/>
                          <a:pt x="902" y="268"/>
                          <a:pt x="846" y="263"/>
                        </a:cubicBezTo>
                        <a:cubicBezTo>
                          <a:pt x="807" y="260"/>
                          <a:pt x="768" y="259"/>
                          <a:pt x="729" y="257"/>
                        </a:cubicBezTo>
                        <a:cubicBezTo>
                          <a:pt x="694" y="222"/>
                          <a:pt x="666" y="180"/>
                          <a:pt x="625" y="153"/>
                        </a:cubicBezTo>
                        <a:cubicBezTo>
                          <a:pt x="575" y="158"/>
                          <a:pt x="534" y="166"/>
                          <a:pt x="484" y="159"/>
                        </a:cubicBezTo>
                        <a:cubicBezTo>
                          <a:pt x="430" y="137"/>
                          <a:pt x="388" y="84"/>
                          <a:pt x="337" y="73"/>
                        </a:cubicBezTo>
                        <a:cubicBezTo>
                          <a:pt x="325" y="70"/>
                          <a:pt x="312" y="70"/>
                          <a:pt x="300" y="67"/>
                        </a:cubicBezTo>
                        <a:cubicBezTo>
                          <a:pt x="284" y="64"/>
                          <a:pt x="251" y="55"/>
                          <a:pt x="251" y="55"/>
                        </a:cubicBezTo>
                        <a:cubicBezTo>
                          <a:pt x="198" y="61"/>
                          <a:pt x="175" y="74"/>
                          <a:pt x="129" y="92"/>
                        </a:cubicBezTo>
                        <a:cubicBezTo>
                          <a:pt x="100" y="77"/>
                          <a:pt x="89" y="54"/>
                          <a:pt x="61" y="36"/>
                        </a:cubicBezTo>
                        <a:cubicBezTo>
                          <a:pt x="53" y="31"/>
                          <a:pt x="45" y="29"/>
                          <a:pt x="37" y="24"/>
                        </a:cubicBezTo>
                        <a:cubicBezTo>
                          <a:pt x="24" y="17"/>
                          <a:pt x="0" y="0"/>
                          <a:pt x="0"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grpSp>
                <p:nvGrpSpPr>
                  <p:cNvPr id="19474" name="Group 8">
                    <a:extLst>
                      <a:ext uri="{FF2B5EF4-FFF2-40B4-BE49-F238E27FC236}">
                        <a16:creationId xmlns:a16="http://schemas.microsoft.com/office/drawing/2014/main" xmlns="" id="{8C8E3AF3-873C-41C5-8F7B-102C3E7DFEA6}"/>
                      </a:ext>
                    </a:extLst>
                  </p:cNvPr>
                  <p:cNvGrpSpPr>
                    <a:grpSpLocks/>
                  </p:cNvGrpSpPr>
                  <p:nvPr/>
                </p:nvGrpSpPr>
                <p:grpSpPr bwMode="auto">
                  <a:xfrm>
                    <a:off x="1655" y="1434"/>
                    <a:ext cx="3220" cy="2886"/>
                    <a:chOff x="1655" y="1434"/>
                    <a:chExt cx="3220" cy="2886"/>
                  </a:xfrm>
                </p:grpSpPr>
                <p:sp>
                  <p:nvSpPr>
                    <p:cNvPr id="19475" name="Freeform 9">
                      <a:extLst>
                        <a:ext uri="{FF2B5EF4-FFF2-40B4-BE49-F238E27FC236}">
                          <a16:creationId xmlns:a16="http://schemas.microsoft.com/office/drawing/2014/main" xmlns="" id="{640800BE-3965-4589-B2EF-96555C8D6E11}"/>
                        </a:ext>
                      </a:extLst>
                    </p:cNvPr>
                    <p:cNvSpPr>
                      <a:spLocks/>
                    </p:cNvSpPr>
                    <p:nvPr/>
                  </p:nvSpPr>
                  <p:spPr bwMode="auto">
                    <a:xfrm>
                      <a:off x="2517" y="1434"/>
                      <a:ext cx="1789" cy="521"/>
                    </a:xfrm>
                    <a:custGeom>
                      <a:avLst/>
                      <a:gdLst>
                        <a:gd name="T0" fmla="*/ 1789 w 1789"/>
                        <a:gd name="T1" fmla="*/ 521 h 521"/>
                        <a:gd name="T2" fmla="*/ 1759 w 1789"/>
                        <a:gd name="T3" fmla="*/ 398 h 521"/>
                        <a:gd name="T4" fmla="*/ 1648 w 1789"/>
                        <a:gd name="T5" fmla="*/ 447 h 521"/>
                        <a:gd name="T6" fmla="*/ 1612 w 1789"/>
                        <a:gd name="T7" fmla="*/ 459 h 521"/>
                        <a:gd name="T8" fmla="*/ 1593 w 1789"/>
                        <a:gd name="T9" fmla="*/ 465 h 521"/>
                        <a:gd name="T10" fmla="*/ 1556 w 1789"/>
                        <a:gd name="T11" fmla="*/ 416 h 521"/>
                        <a:gd name="T12" fmla="*/ 1532 w 1789"/>
                        <a:gd name="T13" fmla="*/ 380 h 521"/>
                        <a:gd name="T14" fmla="*/ 1507 w 1789"/>
                        <a:gd name="T15" fmla="*/ 300 h 521"/>
                        <a:gd name="T16" fmla="*/ 1501 w 1789"/>
                        <a:gd name="T17" fmla="*/ 275 h 521"/>
                        <a:gd name="T18" fmla="*/ 1483 w 1789"/>
                        <a:gd name="T19" fmla="*/ 269 h 521"/>
                        <a:gd name="T20" fmla="*/ 1428 w 1789"/>
                        <a:gd name="T21" fmla="*/ 337 h 521"/>
                        <a:gd name="T22" fmla="*/ 1354 w 1789"/>
                        <a:gd name="T23" fmla="*/ 441 h 521"/>
                        <a:gd name="T24" fmla="*/ 1268 w 1789"/>
                        <a:gd name="T25" fmla="*/ 355 h 521"/>
                        <a:gd name="T26" fmla="*/ 1238 w 1789"/>
                        <a:gd name="T27" fmla="*/ 306 h 521"/>
                        <a:gd name="T28" fmla="*/ 1170 w 1789"/>
                        <a:gd name="T29" fmla="*/ 331 h 521"/>
                        <a:gd name="T30" fmla="*/ 1121 w 1789"/>
                        <a:gd name="T31" fmla="*/ 367 h 521"/>
                        <a:gd name="T32" fmla="*/ 1109 w 1789"/>
                        <a:gd name="T33" fmla="*/ 386 h 521"/>
                        <a:gd name="T34" fmla="*/ 1091 w 1789"/>
                        <a:gd name="T35" fmla="*/ 398 h 521"/>
                        <a:gd name="T36" fmla="*/ 1017 w 1789"/>
                        <a:gd name="T37" fmla="*/ 386 h 521"/>
                        <a:gd name="T38" fmla="*/ 1005 w 1789"/>
                        <a:gd name="T39" fmla="*/ 367 h 521"/>
                        <a:gd name="T40" fmla="*/ 974 w 1789"/>
                        <a:gd name="T41" fmla="*/ 361 h 521"/>
                        <a:gd name="T42" fmla="*/ 846 w 1789"/>
                        <a:gd name="T43" fmla="*/ 263 h 521"/>
                        <a:gd name="T44" fmla="*/ 729 w 1789"/>
                        <a:gd name="T45" fmla="*/ 257 h 521"/>
                        <a:gd name="T46" fmla="*/ 625 w 1789"/>
                        <a:gd name="T47" fmla="*/ 153 h 521"/>
                        <a:gd name="T48" fmla="*/ 484 w 1789"/>
                        <a:gd name="T49" fmla="*/ 159 h 521"/>
                        <a:gd name="T50" fmla="*/ 337 w 1789"/>
                        <a:gd name="T51" fmla="*/ 73 h 521"/>
                        <a:gd name="T52" fmla="*/ 300 w 1789"/>
                        <a:gd name="T53" fmla="*/ 67 h 521"/>
                        <a:gd name="T54" fmla="*/ 251 w 1789"/>
                        <a:gd name="T55" fmla="*/ 55 h 521"/>
                        <a:gd name="T56" fmla="*/ 129 w 1789"/>
                        <a:gd name="T57" fmla="*/ 92 h 521"/>
                        <a:gd name="T58" fmla="*/ 61 w 1789"/>
                        <a:gd name="T59" fmla="*/ 36 h 521"/>
                        <a:gd name="T60" fmla="*/ 37 w 1789"/>
                        <a:gd name="T61" fmla="*/ 24 h 521"/>
                        <a:gd name="T62" fmla="*/ 0 w 1789"/>
                        <a:gd name="T63" fmla="*/ 0 h 5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89"/>
                        <a:gd name="T97" fmla="*/ 0 h 521"/>
                        <a:gd name="T98" fmla="*/ 1789 w 1789"/>
                        <a:gd name="T99" fmla="*/ 521 h 5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89" h="521">
                          <a:moveTo>
                            <a:pt x="1789" y="521"/>
                          </a:moveTo>
                          <a:cubicBezTo>
                            <a:pt x="1770" y="482"/>
                            <a:pt x="1767" y="440"/>
                            <a:pt x="1759" y="398"/>
                          </a:cubicBezTo>
                          <a:cubicBezTo>
                            <a:pt x="1714" y="407"/>
                            <a:pt x="1691" y="433"/>
                            <a:pt x="1648" y="447"/>
                          </a:cubicBezTo>
                          <a:cubicBezTo>
                            <a:pt x="1636" y="451"/>
                            <a:pt x="1624" y="455"/>
                            <a:pt x="1612" y="459"/>
                          </a:cubicBezTo>
                          <a:cubicBezTo>
                            <a:pt x="1606" y="461"/>
                            <a:pt x="1593" y="465"/>
                            <a:pt x="1593" y="465"/>
                          </a:cubicBezTo>
                          <a:cubicBezTo>
                            <a:pt x="1549" y="454"/>
                            <a:pt x="1574" y="449"/>
                            <a:pt x="1556" y="416"/>
                          </a:cubicBezTo>
                          <a:cubicBezTo>
                            <a:pt x="1549" y="403"/>
                            <a:pt x="1532" y="380"/>
                            <a:pt x="1532" y="380"/>
                          </a:cubicBezTo>
                          <a:cubicBezTo>
                            <a:pt x="1523" y="353"/>
                            <a:pt x="1515" y="327"/>
                            <a:pt x="1507" y="300"/>
                          </a:cubicBezTo>
                          <a:cubicBezTo>
                            <a:pt x="1505" y="292"/>
                            <a:pt x="1506" y="282"/>
                            <a:pt x="1501" y="275"/>
                          </a:cubicBezTo>
                          <a:cubicBezTo>
                            <a:pt x="1497" y="270"/>
                            <a:pt x="1489" y="271"/>
                            <a:pt x="1483" y="269"/>
                          </a:cubicBezTo>
                          <a:cubicBezTo>
                            <a:pt x="1468" y="293"/>
                            <a:pt x="1448" y="316"/>
                            <a:pt x="1428" y="337"/>
                          </a:cubicBezTo>
                          <a:cubicBezTo>
                            <a:pt x="1416" y="373"/>
                            <a:pt x="1382" y="416"/>
                            <a:pt x="1354" y="441"/>
                          </a:cubicBezTo>
                          <a:cubicBezTo>
                            <a:pt x="1314" y="428"/>
                            <a:pt x="1298" y="383"/>
                            <a:pt x="1268" y="355"/>
                          </a:cubicBezTo>
                          <a:cubicBezTo>
                            <a:pt x="1261" y="335"/>
                            <a:pt x="1250" y="324"/>
                            <a:pt x="1238" y="306"/>
                          </a:cubicBezTo>
                          <a:cubicBezTo>
                            <a:pt x="1210" y="311"/>
                            <a:pt x="1196" y="322"/>
                            <a:pt x="1170" y="331"/>
                          </a:cubicBezTo>
                          <a:cubicBezTo>
                            <a:pt x="1154" y="343"/>
                            <a:pt x="1137" y="355"/>
                            <a:pt x="1121" y="367"/>
                          </a:cubicBezTo>
                          <a:cubicBezTo>
                            <a:pt x="1115" y="371"/>
                            <a:pt x="1114" y="381"/>
                            <a:pt x="1109" y="386"/>
                          </a:cubicBezTo>
                          <a:cubicBezTo>
                            <a:pt x="1104" y="391"/>
                            <a:pt x="1097" y="394"/>
                            <a:pt x="1091" y="398"/>
                          </a:cubicBezTo>
                          <a:cubicBezTo>
                            <a:pt x="1066" y="395"/>
                            <a:pt x="1039" y="399"/>
                            <a:pt x="1017" y="386"/>
                          </a:cubicBezTo>
                          <a:cubicBezTo>
                            <a:pt x="1011" y="382"/>
                            <a:pt x="1011" y="371"/>
                            <a:pt x="1005" y="367"/>
                          </a:cubicBezTo>
                          <a:cubicBezTo>
                            <a:pt x="996" y="362"/>
                            <a:pt x="984" y="363"/>
                            <a:pt x="974" y="361"/>
                          </a:cubicBezTo>
                          <a:cubicBezTo>
                            <a:pt x="936" y="322"/>
                            <a:pt x="902" y="268"/>
                            <a:pt x="846" y="263"/>
                          </a:cubicBezTo>
                          <a:cubicBezTo>
                            <a:pt x="807" y="260"/>
                            <a:pt x="768" y="259"/>
                            <a:pt x="729" y="257"/>
                          </a:cubicBezTo>
                          <a:cubicBezTo>
                            <a:pt x="694" y="222"/>
                            <a:pt x="666" y="180"/>
                            <a:pt x="625" y="153"/>
                          </a:cubicBezTo>
                          <a:cubicBezTo>
                            <a:pt x="575" y="158"/>
                            <a:pt x="534" y="166"/>
                            <a:pt x="484" y="159"/>
                          </a:cubicBezTo>
                          <a:cubicBezTo>
                            <a:pt x="430" y="137"/>
                            <a:pt x="388" y="84"/>
                            <a:pt x="337" y="73"/>
                          </a:cubicBezTo>
                          <a:cubicBezTo>
                            <a:pt x="325" y="70"/>
                            <a:pt x="312" y="70"/>
                            <a:pt x="300" y="67"/>
                          </a:cubicBezTo>
                          <a:cubicBezTo>
                            <a:pt x="284" y="64"/>
                            <a:pt x="251" y="55"/>
                            <a:pt x="251" y="55"/>
                          </a:cubicBezTo>
                          <a:cubicBezTo>
                            <a:pt x="198" y="61"/>
                            <a:pt x="175" y="74"/>
                            <a:pt x="129" y="92"/>
                          </a:cubicBezTo>
                          <a:cubicBezTo>
                            <a:pt x="100" y="77"/>
                            <a:pt x="89" y="54"/>
                            <a:pt x="61" y="36"/>
                          </a:cubicBezTo>
                          <a:cubicBezTo>
                            <a:pt x="53" y="31"/>
                            <a:pt x="45" y="29"/>
                            <a:pt x="37" y="24"/>
                          </a:cubicBezTo>
                          <a:cubicBezTo>
                            <a:pt x="24" y="17"/>
                            <a:pt x="0" y="0"/>
                            <a:pt x="0"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grpSp>
                  <p:nvGrpSpPr>
                    <p:cNvPr id="19476" name="Group 10">
                      <a:extLst>
                        <a:ext uri="{FF2B5EF4-FFF2-40B4-BE49-F238E27FC236}">
                          <a16:creationId xmlns:a16="http://schemas.microsoft.com/office/drawing/2014/main" xmlns="" id="{121D5D6F-48F2-4ED2-B3EF-0A2453B4CDC5}"/>
                        </a:ext>
                      </a:extLst>
                    </p:cNvPr>
                    <p:cNvGrpSpPr>
                      <a:grpSpLocks/>
                    </p:cNvGrpSpPr>
                    <p:nvPr/>
                  </p:nvGrpSpPr>
                  <p:grpSpPr bwMode="auto">
                    <a:xfrm>
                      <a:off x="1655" y="1554"/>
                      <a:ext cx="3220" cy="2766"/>
                      <a:chOff x="1655" y="300"/>
                      <a:chExt cx="3220" cy="2766"/>
                    </a:xfrm>
                  </p:grpSpPr>
                  <p:sp>
                    <p:nvSpPr>
                      <p:cNvPr id="19477" name="Freeform 11">
                        <a:extLst>
                          <a:ext uri="{FF2B5EF4-FFF2-40B4-BE49-F238E27FC236}">
                            <a16:creationId xmlns:a16="http://schemas.microsoft.com/office/drawing/2014/main" xmlns="" id="{002B1BF6-1F0A-475B-B5B4-D3A143F33773}"/>
                          </a:ext>
                        </a:extLst>
                      </p:cNvPr>
                      <p:cNvSpPr>
                        <a:spLocks/>
                      </p:cNvSpPr>
                      <p:nvPr/>
                    </p:nvSpPr>
                    <p:spPr bwMode="auto">
                      <a:xfrm>
                        <a:off x="3969" y="1253"/>
                        <a:ext cx="318" cy="182"/>
                      </a:xfrm>
                      <a:custGeom>
                        <a:avLst/>
                        <a:gdLst>
                          <a:gd name="T0" fmla="*/ 568 w 310"/>
                          <a:gd name="T1" fmla="*/ 0 h 110"/>
                          <a:gd name="T2" fmla="*/ 213 w 310"/>
                          <a:gd name="T3" fmla="*/ 24627024 h 110"/>
                          <a:gd name="T4" fmla="*/ 176 w 310"/>
                          <a:gd name="T5" fmla="*/ 29571709 h 110"/>
                          <a:gd name="T6" fmla="*/ 49 w 310"/>
                          <a:gd name="T7" fmla="*/ 34371216 h 110"/>
                          <a:gd name="T8" fmla="*/ 103 w 310"/>
                          <a:gd name="T9" fmla="*/ 53844017 h 110"/>
                          <a:gd name="T10" fmla="*/ 224 w 310"/>
                          <a:gd name="T11" fmla="*/ 63946428 h 110"/>
                          <a:gd name="T12" fmla="*/ 456 w 310"/>
                          <a:gd name="T13" fmla="*/ 73554072 h 110"/>
                          <a:gd name="T14" fmla="*/ 617 w 310"/>
                          <a:gd name="T15" fmla="*/ 88191262 h 110"/>
                          <a:gd name="T16" fmla="*/ 0 60000 65536"/>
                          <a:gd name="T17" fmla="*/ 0 60000 65536"/>
                          <a:gd name="T18" fmla="*/ 0 60000 65536"/>
                          <a:gd name="T19" fmla="*/ 0 60000 65536"/>
                          <a:gd name="T20" fmla="*/ 0 60000 65536"/>
                          <a:gd name="T21" fmla="*/ 0 60000 65536"/>
                          <a:gd name="T22" fmla="*/ 0 60000 65536"/>
                          <a:gd name="T23" fmla="*/ 0 60000 65536"/>
                          <a:gd name="T24" fmla="*/ 0 w 310"/>
                          <a:gd name="T25" fmla="*/ 0 h 110"/>
                          <a:gd name="T26" fmla="*/ 310 w 310"/>
                          <a:gd name="T27" fmla="*/ 110 h 1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0" h="110">
                            <a:moveTo>
                              <a:pt x="285" y="0"/>
                            </a:moveTo>
                            <a:cubicBezTo>
                              <a:pt x="227" y="15"/>
                              <a:pt x="168" y="22"/>
                              <a:pt x="108" y="31"/>
                            </a:cubicBezTo>
                            <a:cubicBezTo>
                              <a:pt x="102" y="33"/>
                              <a:pt x="96" y="36"/>
                              <a:pt x="89" y="37"/>
                            </a:cubicBezTo>
                            <a:cubicBezTo>
                              <a:pt x="67" y="40"/>
                              <a:pt x="43" y="34"/>
                              <a:pt x="22" y="43"/>
                            </a:cubicBezTo>
                            <a:cubicBezTo>
                              <a:pt x="0" y="53"/>
                              <a:pt x="42" y="63"/>
                              <a:pt x="53" y="67"/>
                            </a:cubicBezTo>
                            <a:cubicBezTo>
                              <a:pt x="74" y="90"/>
                              <a:pt x="83" y="86"/>
                              <a:pt x="114" y="80"/>
                            </a:cubicBezTo>
                            <a:cubicBezTo>
                              <a:pt x="153" y="85"/>
                              <a:pt x="192" y="86"/>
                              <a:pt x="230" y="92"/>
                            </a:cubicBezTo>
                            <a:cubicBezTo>
                              <a:pt x="255" y="96"/>
                              <a:pt x="284" y="110"/>
                              <a:pt x="310" y="11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grpSp>
                    <p:nvGrpSpPr>
                      <p:cNvPr id="19478" name="Group 12">
                        <a:extLst>
                          <a:ext uri="{FF2B5EF4-FFF2-40B4-BE49-F238E27FC236}">
                            <a16:creationId xmlns:a16="http://schemas.microsoft.com/office/drawing/2014/main" xmlns="" id="{D3DEC0EC-4789-4FCA-AB42-3467968ED057}"/>
                          </a:ext>
                        </a:extLst>
                      </p:cNvPr>
                      <p:cNvGrpSpPr>
                        <a:grpSpLocks/>
                      </p:cNvGrpSpPr>
                      <p:nvPr/>
                    </p:nvGrpSpPr>
                    <p:grpSpPr bwMode="auto">
                      <a:xfrm>
                        <a:off x="1655" y="300"/>
                        <a:ext cx="3220" cy="2766"/>
                        <a:chOff x="1383" y="210"/>
                        <a:chExt cx="3220" cy="2766"/>
                      </a:xfrm>
                    </p:grpSpPr>
                    <p:sp>
                      <p:nvSpPr>
                        <p:cNvPr id="19479" name="Freeform 13">
                          <a:extLst>
                            <a:ext uri="{FF2B5EF4-FFF2-40B4-BE49-F238E27FC236}">
                              <a16:creationId xmlns:a16="http://schemas.microsoft.com/office/drawing/2014/main" xmlns="" id="{DCBD06B5-A956-45BF-8C3A-3E6B0C138AAA}"/>
                            </a:ext>
                          </a:extLst>
                        </p:cNvPr>
                        <p:cNvSpPr>
                          <a:spLocks/>
                        </p:cNvSpPr>
                        <p:nvPr/>
                      </p:nvSpPr>
                      <p:spPr bwMode="auto">
                        <a:xfrm>
                          <a:off x="3198" y="2523"/>
                          <a:ext cx="85" cy="313"/>
                        </a:xfrm>
                        <a:custGeom>
                          <a:avLst/>
                          <a:gdLst>
                            <a:gd name="T0" fmla="*/ 42 w 85"/>
                            <a:gd name="T1" fmla="*/ 313 h 313"/>
                            <a:gd name="T2" fmla="*/ 79 w 85"/>
                            <a:gd name="T3" fmla="*/ 25 h 313"/>
                            <a:gd name="T4" fmla="*/ 85 w 85"/>
                            <a:gd name="T5" fmla="*/ 44 h 313"/>
                            <a:gd name="T6" fmla="*/ 0 60000 65536"/>
                            <a:gd name="T7" fmla="*/ 0 60000 65536"/>
                            <a:gd name="T8" fmla="*/ 0 60000 65536"/>
                            <a:gd name="T9" fmla="*/ 0 w 85"/>
                            <a:gd name="T10" fmla="*/ 0 h 313"/>
                            <a:gd name="T11" fmla="*/ 85 w 85"/>
                            <a:gd name="T12" fmla="*/ 313 h 313"/>
                          </a:gdLst>
                          <a:ahLst/>
                          <a:cxnLst>
                            <a:cxn ang="T6">
                              <a:pos x="T0" y="T1"/>
                            </a:cxn>
                            <a:cxn ang="T7">
                              <a:pos x="T2" y="T3"/>
                            </a:cxn>
                            <a:cxn ang="T8">
                              <a:pos x="T4" y="T5"/>
                            </a:cxn>
                          </a:cxnLst>
                          <a:rect l="T9" t="T10" r="T11" b="T12"/>
                          <a:pathLst>
                            <a:path w="85" h="313">
                              <a:moveTo>
                                <a:pt x="42" y="313"/>
                              </a:moveTo>
                              <a:cubicBezTo>
                                <a:pt x="44" y="240"/>
                                <a:pt x="0" y="0"/>
                                <a:pt x="79" y="25"/>
                              </a:cubicBezTo>
                              <a:cubicBezTo>
                                <a:pt x="81" y="31"/>
                                <a:pt x="85" y="44"/>
                                <a:pt x="85" y="44"/>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grpSp>
                      <p:nvGrpSpPr>
                        <p:cNvPr id="19480" name="Group 14">
                          <a:extLst>
                            <a:ext uri="{FF2B5EF4-FFF2-40B4-BE49-F238E27FC236}">
                              <a16:creationId xmlns:a16="http://schemas.microsoft.com/office/drawing/2014/main" xmlns="" id="{C9778998-3D8B-460C-9724-C7AF670700CD}"/>
                            </a:ext>
                          </a:extLst>
                        </p:cNvPr>
                        <p:cNvGrpSpPr>
                          <a:grpSpLocks/>
                        </p:cNvGrpSpPr>
                        <p:nvPr/>
                      </p:nvGrpSpPr>
                      <p:grpSpPr bwMode="auto">
                        <a:xfrm>
                          <a:off x="1383" y="210"/>
                          <a:ext cx="3220" cy="2766"/>
                          <a:chOff x="1383" y="210"/>
                          <a:chExt cx="3220" cy="2766"/>
                        </a:xfrm>
                      </p:grpSpPr>
                      <p:sp>
                        <p:nvSpPr>
                          <p:cNvPr id="19481" name="Freeform 15">
                            <a:extLst>
                              <a:ext uri="{FF2B5EF4-FFF2-40B4-BE49-F238E27FC236}">
                                <a16:creationId xmlns:a16="http://schemas.microsoft.com/office/drawing/2014/main" xmlns="" id="{053A4473-3280-4139-A425-1BD73869845B}"/>
                              </a:ext>
                            </a:extLst>
                          </p:cNvPr>
                          <p:cNvSpPr>
                            <a:spLocks/>
                          </p:cNvSpPr>
                          <p:nvPr/>
                        </p:nvSpPr>
                        <p:spPr bwMode="auto">
                          <a:xfrm>
                            <a:off x="4241" y="935"/>
                            <a:ext cx="269" cy="631"/>
                          </a:xfrm>
                          <a:custGeom>
                            <a:avLst/>
                            <a:gdLst>
                              <a:gd name="T0" fmla="*/ 0 w 269"/>
                              <a:gd name="T1" fmla="*/ 0 h 631"/>
                              <a:gd name="T2" fmla="*/ 43 w 269"/>
                              <a:gd name="T3" fmla="*/ 116 h 631"/>
                              <a:gd name="T4" fmla="*/ 86 w 269"/>
                              <a:gd name="T5" fmla="*/ 349 h 631"/>
                              <a:gd name="T6" fmla="*/ 117 w 269"/>
                              <a:gd name="T7" fmla="*/ 398 h 631"/>
                              <a:gd name="T8" fmla="*/ 178 w 269"/>
                              <a:gd name="T9" fmla="*/ 459 h 631"/>
                              <a:gd name="T10" fmla="*/ 233 w 269"/>
                              <a:gd name="T11" fmla="*/ 484 h 631"/>
                              <a:gd name="T12" fmla="*/ 264 w 269"/>
                              <a:gd name="T13" fmla="*/ 539 h 631"/>
                              <a:gd name="T14" fmla="*/ 258 w 269"/>
                              <a:gd name="T15" fmla="*/ 613 h 631"/>
                              <a:gd name="T16" fmla="*/ 221 w 269"/>
                              <a:gd name="T17" fmla="*/ 625 h 631"/>
                              <a:gd name="T18" fmla="*/ 19 w 269"/>
                              <a:gd name="T19" fmla="*/ 619 h 631"/>
                              <a:gd name="T20" fmla="*/ 6 w 269"/>
                              <a:gd name="T21" fmla="*/ 631 h 6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9"/>
                              <a:gd name="T34" fmla="*/ 0 h 631"/>
                              <a:gd name="T35" fmla="*/ 269 w 269"/>
                              <a:gd name="T36" fmla="*/ 631 h 6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9" h="631">
                                <a:moveTo>
                                  <a:pt x="0" y="0"/>
                                </a:moveTo>
                                <a:cubicBezTo>
                                  <a:pt x="23" y="34"/>
                                  <a:pt x="30" y="77"/>
                                  <a:pt x="43" y="116"/>
                                </a:cubicBezTo>
                                <a:cubicBezTo>
                                  <a:pt x="47" y="187"/>
                                  <a:pt x="43" y="285"/>
                                  <a:pt x="86" y="349"/>
                                </a:cubicBezTo>
                                <a:cubicBezTo>
                                  <a:pt x="93" y="372"/>
                                  <a:pt x="103" y="380"/>
                                  <a:pt x="117" y="398"/>
                                </a:cubicBezTo>
                                <a:cubicBezTo>
                                  <a:pt x="161" y="457"/>
                                  <a:pt x="116" y="417"/>
                                  <a:pt x="178" y="459"/>
                                </a:cubicBezTo>
                                <a:cubicBezTo>
                                  <a:pt x="195" y="470"/>
                                  <a:pt x="233" y="484"/>
                                  <a:pt x="233" y="484"/>
                                </a:cubicBezTo>
                                <a:cubicBezTo>
                                  <a:pt x="252" y="503"/>
                                  <a:pt x="256" y="514"/>
                                  <a:pt x="264" y="539"/>
                                </a:cubicBezTo>
                                <a:cubicBezTo>
                                  <a:pt x="262" y="564"/>
                                  <a:pt x="269" y="591"/>
                                  <a:pt x="258" y="613"/>
                                </a:cubicBezTo>
                                <a:cubicBezTo>
                                  <a:pt x="252" y="625"/>
                                  <a:pt x="221" y="625"/>
                                  <a:pt x="221" y="625"/>
                                </a:cubicBezTo>
                                <a:cubicBezTo>
                                  <a:pt x="151" y="622"/>
                                  <a:pt x="87" y="611"/>
                                  <a:pt x="19" y="619"/>
                                </a:cubicBezTo>
                                <a:cubicBezTo>
                                  <a:pt x="15" y="623"/>
                                  <a:pt x="6" y="631"/>
                                  <a:pt x="6" y="631"/>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grpSp>
                        <p:nvGrpSpPr>
                          <p:cNvPr id="19482" name="Group 16">
                            <a:extLst>
                              <a:ext uri="{FF2B5EF4-FFF2-40B4-BE49-F238E27FC236}">
                                <a16:creationId xmlns:a16="http://schemas.microsoft.com/office/drawing/2014/main" xmlns="" id="{2D3CF4EE-94B2-4E12-82CB-C96DDF77CE62}"/>
                              </a:ext>
                            </a:extLst>
                          </p:cNvPr>
                          <p:cNvGrpSpPr>
                            <a:grpSpLocks/>
                          </p:cNvGrpSpPr>
                          <p:nvPr/>
                        </p:nvGrpSpPr>
                        <p:grpSpPr bwMode="auto">
                          <a:xfrm>
                            <a:off x="1383" y="210"/>
                            <a:ext cx="3220" cy="2766"/>
                            <a:chOff x="1383" y="210"/>
                            <a:chExt cx="3220" cy="2766"/>
                          </a:xfrm>
                        </p:grpSpPr>
                        <p:sp>
                          <p:nvSpPr>
                            <p:cNvPr id="19483" name="Freeform 17">
                              <a:extLst>
                                <a:ext uri="{FF2B5EF4-FFF2-40B4-BE49-F238E27FC236}">
                                  <a16:creationId xmlns:a16="http://schemas.microsoft.com/office/drawing/2014/main" xmlns="" id="{E935ED60-7BB6-4138-BEAD-ED8BED2C10B8}"/>
                                </a:ext>
                              </a:extLst>
                            </p:cNvPr>
                            <p:cNvSpPr>
                              <a:spLocks/>
                            </p:cNvSpPr>
                            <p:nvPr/>
                          </p:nvSpPr>
                          <p:spPr bwMode="auto">
                            <a:xfrm>
                              <a:off x="3688" y="1183"/>
                              <a:ext cx="13" cy="43"/>
                            </a:xfrm>
                            <a:custGeom>
                              <a:avLst/>
                              <a:gdLst>
                                <a:gd name="T0" fmla="*/ 13 w 13"/>
                                <a:gd name="T1" fmla="*/ 43 h 43"/>
                                <a:gd name="T2" fmla="*/ 1 w 13"/>
                                <a:gd name="T3" fmla="*/ 0 h 43"/>
                                <a:gd name="T4" fmla="*/ 0 60000 65536"/>
                                <a:gd name="T5" fmla="*/ 0 60000 65536"/>
                                <a:gd name="T6" fmla="*/ 0 w 13"/>
                                <a:gd name="T7" fmla="*/ 0 h 43"/>
                                <a:gd name="T8" fmla="*/ 13 w 13"/>
                                <a:gd name="T9" fmla="*/ 43 h 43"/>
                              </a:gdLst>
                              <a:ahLst/>
                              <a:cxnLst>
                                <a:cxn ang="T4">
                                  <a:pos x="T0" y="T1"/>
                                </a:cxn>
                                <a:cxn ang="T5">
                                  <a:pos x="T2" y="T3"/>
                                </a:cxn>
                              </a:cxnLst>
                              <a:rect l="T6" t="T7" r="T8" b="T9"/>
                              <a:pathLst>
                                <a:path w="13" h="43">
                                  <a:moveTo>
                                    <a:pt x="13" y="43"/>
                                  </a:moveTo>
                                  <a:cubicBezTo>
                                    <a:pt x="0" y="4"/>
                                    <a:pt x="1" y="19"/>
                                    <a:pt x="1"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19484" name="Freeform 18">
                              <a:extLst>
                                <a:ext uri="{FF2B5EF4-FFF2-40B4-BE49-F238E27FC236}">
                                  <a16:creationId xmlns:a16="http://schemas.microsoft.com/office/drawing/2014/main" xmlns="" id="{41D577F3-2894-42DC-885A-41A9710943E7}"/>
                                </a:ext>
                              </a:extLst>
                            </p:cNvPr>
                            <p:cNvSpPr>
                              <a:spLocks/>
                            </p:cNvSpPr>
                            <p:nvPr/>
                          </p:nvSpPr>
                          <p:spPr bwMode="auto">
                            <a:xfrm>
                              <a:off x="3787" y="1162"/>
                              <a:ext cx="13" cy="43"/>
                            </a:xfrm>
                            <a:custGeom>
                              <a:avLst/>
                              <a:gdLst>
                                <a:gd name="T0" fmla="*/ 13 w 13"/>
                                <a:gd name="T1" fmla="*/ 43 h 43"/>
                                <a:gd name="T2" fmla="*/ 1 w 13"/>
                                <a:gd name="T3" fmla="*/ 0 h 43"/>
                                <a:gd name="T4" fmla="*/ 0 60000 65536"/>
                                <a:gd name="T5" fmla="*/ 0 60000 65536"/>
                                <a:gd name="T6" fmla="*/ 0 w 13"/>
                                <a:gd name="T7" fmla="*/ 0 h 43"/>
                                <a:gd name="T8" fmla="*/ 13 w 13"/>
                                <a:gd name="T9" fmla="*/ 43 h 43"/>
                              </a:gdLst>
                              <a:ahLst/>
                              <a:cxnLst>
                                <a:cxn ang="T4">
                                  <a:pos x="T0" y="T1"/>
                                </a:cxn>
                                <a:cxn ang="T5">
                                  <a:pos x="T2" y="T3"/>
                                </a:cxn>
                              </a:cxnLst>
                              <a:rect l="T6" t="T7" r="T8" b="T9"/>
                              <a:pathLst>
                                <a:path w="13" h="43">
                                  <a:moveTo>
                                    <a:pt x="13" y="43"/>
                                  </a:moveTo>
                                  <a:cubicBezTo>
                                    <a:pt x="0" y="4"/>
                                    <a:pt x="1" y="19"/>
                                    <a:pt x="1"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19485" name="Freeform 19">
                              <a:extLst>
                                <a:ext uri="{FF2B5EF4-FFF2-40B4-BE49-F238E27FC236}">
                                  <a16:creationId xmlns:a16="http://schemas.microsoft.com/office/drawing/2014/main" xmlns="" id="{B977A891-B284-4031-8446-A78363745649}"/>
                                </a:ext>
                              </a:extLst>
                            </p:cNvPr>
                            <p:cNvSpPr>
                              <a:spLocks/>
                            </p:cNvSpPr>
                            <p:nvPr/>
                          </p:nvSpPr>
                          <p:spPr bwMode="auto">
                            <a:xfrm>
                              <a:off x="3878" y="1162"/>
                              <a:ext cx="13" cy="43"/>
                            </a:xfrm>
                            <a:custGeom>
                              <a:avLst/>
                              <a:gdLst>
                                <a:gd name="T0" fmla="*/ 13 w 13"/>
                                <a:gd name="T1" fmla="*/ 43 h 43"/>
                                <a:gd name="T2" fmla="*/ 1 w 13"/>
                                <a:gd name="T3" fmla="*/ 0 h 43"/>
                                <a:gd name="T4" fmla="*/ 0 60000 65536"/>
                                <a:gd name="T5" fmla="*/ 0 60000 65536"/>
                                <a:gd name="T6" fmla="*/ 0 w 13"/>
                                <a:gd name="T7" fmla="*/ 0 h 43"/>
                                <a:gd name="T8" fmla="*/ 13 w 13"/>
                                <a:gd name="T9" fmla="*/ 43 h 43"/>
                              </a:gdLst>
                              <a:ahLst/>
                              <a:cxnLst>
                                <a:cxn ang="T4">
                                  <a:pos x="T0" y="T1"/>
                                </a:cxn>
                                <a:cxn ang="T5">
                                  <a:pos x="T2" y="T3"/>
                                </a:cxn>
                              </a:cxnLst>
                              <a:rect l="T6" t="T7" r="T8" b="T9"/>
                              <a:pathLst>
                                <a:path w="13" h="43">
                                  <a:moveTo>
                                    <a:pt x="13" y="43"/>
                                  </a:moveTo>
                                  <a:cubicBezTo>
                                    <a:pt x="0" y="4"/>
                                    <a:pt x="1" y="19"/>
                                    <a:pt x="1"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grpSp>
                          <p:nvGrpSpPr>
                            <p:cNvPr id="19486" name="Group 20">
                              <a:extLst>
                                <a:ext uri="{FF2B5EF4-FFF2-40B4-BE49-F238E27FC236}">
                                  <a16:creationId xmlns:a16="http://schemas.microsoft.com/office/drawing/2014/main" xmlns="" id="{F2558E9B-3361-4CC0-8F27-7ECC1DF31DC4}"/>
                                </a:ext>
                              </a:extLst>
                            </p:cNvPr>
                            <p:cNvGrpSpPr>
                              <a:grpSpLocks/>
                            </p:cNvGrpSpPr>
                            <p:nvPr/>
                          </p:nvGrpSpPr>
                          <p:grpSpPr bwMode="auto">
                            <a:xfrm>
                              <a:off x="1383" y="210"/>
                              <a:ext cx="3220" cy="2766"/>
                              <a:chOff x="1383" y="210"/>
                              <a:chExt cx="3220" cy="2766"/>
                            </a:xfrm>
                          </p:grpSpPr>
                          <p:grpSp>
                            <p:nvGrpSpPr>
                              <p:cNvPr id="19487" name="Group 21">
                                <a:extLst>
                                  <a:ext uri="{FF2B5EF4-FFF2-40B4-BE49-F238E27FC236}">
                                    <a16:creationId xmlns:a16="http://schemas.microsoft.com/office/drawing/2014/main" xmlns="" id="{3726E11E-69FE-4C3E-A4AD-815FEFDCAFC6}"/>
                                  </a:ext>
                                </a:extLst>
                              </p:cNvPr>
                              <p:cNvGrpSpPr>
                                <a:grpSpLocks/>
                              </p:cNvGrpSpPr>
                              <p:nvPr/>
                            </p:nvGrpSpPr>
                            <p:grpSpPr bwMode="auto">
                              <a:xfrm>
                                <a:off x="3696" y="1162"/>
                                <a:ext cx="273" cy="227"/>
                                <a:chOff x="3696" y="1162"/>
                                <a:chExt cx="273" cy="227"/>
                              </a:xfrm>
                            </p:grpSpPr>
                            <p:sp>
                              <p:nvSpPr>
                                <p:cNvPr id="19508" name="Oval 22">
                                  <a:extLst>
                                    <a:ext uri="{FF2B5EF4-FFF2-40B4-BE49-F238E27FC236}">
                                      <a16:creationId xmlns:a16="http://schemas.microsoft.com/office/drawing/2014/main" xmlns="" id="{47AD1426-A9CE-4255-8BA3-9F1A85E5D9FD}"/>
                                    </a:ext>
                                  </a:extLst>
                                </p:cNvPr>
                                <p:cNvSpPr>
                                  <a:spLocks noChangeArrowheads="1"/>
                                </p:cNvSpPr>
                                <p:nvPr/>
                              </p:nvSpPr>
                              <p:spPr bwMode="auto">
                                <a:xfrm>
                                  <a:off x="3878" y="1207"/>
                                  <a:ext cx="91" cy="91"/>
                                </a:xfrm>
                                <a:prstGeom prst="ellipse">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l-GR" altLang="el-GR" sz="1800">
                                    <a:latin typeface="Arial" panose="020B0604020202020204" pitchFamily="34" charset="0"/>
                                  </a:endParaRPr>
                                </a:p>
                              </p:txBody>
                            </p:sp>
                            <p:sp>
                              <p:nvSpPr>
                                <p:cNvPr id="19509" name="Freeform 23">
                                  <a:extLst>
                                    <a:ext uri="{FF2B5EF4-FFF2-40B4-BE49-F238E27FC236}">
                                      <a16:creationId xmlns:a16="http://schemas.microsoft.com/office/drawing/2014/main" xmlns="" id="{D20F14A8-2F88-4F37-AF8D-B5D05DF01C4B}"/>
                                    </a:ext>
                                  </a:extLst>
                                </p:cNvPr>
                                <p:cNvSpPr>
                                  <a:spLocks/>
                                </p:cNvSpPr>
                                <p:nvPr/>
                              </p:nvSpPr>
                              <p:spPr bwMode="auto">
                                <a:xfrm>
                                  <a:off x="3742" y="1162"/>
                                  <a:ext cx="13" cy="43"/>
                                </a:xfrm>
                                <a:custGeom>
                                  <a:avLst/>
                                  <a:gdLst>
                                    <a:gd name="T0" fmla="*/ 13 w 13"/>
                                    <a:gd name="T1" fmla="*/ 43 h 43"/>
                                    <a:gd name="T2" fmla="*/ 1 w 13"/>
                                    <a:gd name="T3" fmla="*/ 0 h 43"/>
                                    <a:gd name="T4" fmla="*/ 0 60000 65536"/>
                                    <a:gd name="T5" fmla="*/ 0 60000 65536"/>
                                    <a:gd name="T6" fmla="*/ 0 w 13"/>
                                    <a:gd name="T7" fmla="*/ 0 h 43"/>
                                    <a:gd name="T8" fmla="*/ 13 w 13"/>
                                    <a:gd name="T9" fmla="*/ 43 h 43"/>
                                  </a:gdLst>
                                  <a:ahLst/>
                                  <a:cxnLst>
                                    <a:cxn ang="T4">
                                      <a:pos x="T0" y="T1"/>
                                    </a:cxn>
                                    <a:cxn ang="T5">
                                      <a:pos x="T2" y="T3"/>
                                    </a:cxn>
                                  </a:cxnLst>
                                  <a:rect l="T6" t="T7" r="T8" b="T9"/>
                                  <a:pathLst>
                                    <a:path w="13" h="43">
                                      <a:moveTo>
                                        <a:pt x="13" y="43"/>
                                      </a:moveTo>
                                      <a:cubicBezTo>
                                        <a:pt x="0" y="4"/>
                                        <a:pt x="1" y="19"/>
                                        <a:pt x="1"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19510" name="Freeform 24">
                                  <a:extLst>
                                    <a:ext uri="{FF2B5EF4-FFF2-40B4-BE49-F238E27FC236}">
                                      <a16:creationId xmlns:a16="http://schemas.microsoft.com/office/drawing/2014/main" xmlns="" id="{AB8A4520-5082-4ADC-8D9D-087CC6B8A7D0}"/>
                                    </a:ext>
                                  </a:extLst>
                                </p:cNvPr>
                                <p:cNvSpPr>
                                  <a:spLocks/>
                                </p:cNvSpPr>
                                <p:nvPr/>
                              </p:nvSpPr>
                              <p:spPr bwMode="auto">
                                <a:xfrm>
                                  <a:off x="3833" y="1162"/>
                                  <a:ext cx="13" cy="43"/>
                                </a:xfrm>
                                <a:custGeom>
                                  <a:avLst/>
                                  <a:gdLst>
                                    <a:gd name="T0" fmla="*/ 13 w 13"/>
                                    <a:gd name="T1" fmla="*/ 43 h 43"/>
                                    <a:gd name="T2" fmla="*/ 1 w 13"/>
                                    <a:gd name="T3" fmla="*/ 0 h 43"/>
                                    <a:gd name="T4" fmla="*/ 0 60000 65536"/>
                                    <a:gd name="T5" fmla="*/ 0 60000 65536"/>
                                    <a:gd name="T6" fmla="*/ 0 w 13"/>
                                    <a:gd name="T7" fmla="*/ 0 h 43"/>
                                    <a:gd name="T8" fmla="*/ 13 w 13"/>
                                    <a:gd name="T9" fmla="*/ 43 h 43"/>
                                  </a:gdLst>
                                  <a:ahLst/>
                                  <a:cxnLst>
                                    <a:cxn ang="T4">
                                      <a:pos x="T0" y="T1"/>
                                    </a:cxn>
                                    <a:cxn ang="T5">
                                      <a:pos x="T2" y="T3"/>
                                    </a:cxn>
                                  </a:cxnLst>
                                  <a:rect l="T6" t="T7" r="T8" b="T9"/>
                                  <a:pathLst>
                                    <a:path w="13" h="43">
                                      <a:moveTo>
                                        <a:pt x="13" y="43"/>
                                      </a:moveTo>
                                      <a:cubicBezTo>
                                        <a:pt x="0" y="4"/>
                                        <a:pt x="1" y="19"/>
                                        <a:pt x="1"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19511" name="Freeform 25">
                                  <a:extLst>
                                    <a:ext uri="{FF2B5EF4-FFF2-40B4-BE49-F238E27FC236}">
                                      <a16:creationId xmlns:a16="http://schemas.microsoft.com/office/drawing/2014/main" xmlns="" id="{AA0C3909-32CD-4352-9993-0517D2EE4B34}"/>
                                    </a:ext>
                                  </a:extLst>
                                </p:cNvPr>
                                <p:cNvSpPr>
                                  <a:spLocks/>
                                </p:cNvSpPr>
                                <p:nvPr/>
                              </p:nvSpPr>
                              <p:spPr bwMode="auto">
                                <a:xfrm flipH="1">
                                  <a:off x="3742" y="1298"/>
                                  <a:ext cx="90" cy="91"/>
                                </a:xfrm>
                                <a:custGeom>
                                  <a:avLst/>
                                  <a:gdLst>
                                    <a:gd name="T0" fmla="*/ 2147483646 w 13"/>
                                    <a:gd name="T1" fmla="*/ 2147483646 h 43"/>
                                    <a:gd name="T2" fmla="*/ 2147483646 w 13"/>
                                    <a:gd name="T3" fmla="*/ 0 h 43"/>
                                    <a:gd name="T4" fmla="*/ 0 60000 65536"/>
                                    <a:gd name="T5" fmla="*/ 0 60000 65536"/>
                                    <a:gd name="T6" fmla="*/ 0 w 13"/>
                                    <a:gd name="T7" fmla="*/ 0 h 43"/>
                                    <a:gd name="T8" fmla="*/ 13 w 13"/>
                                    <a:gd name="T9" fmla="*/ 43 h 43"/>
                                  </a:gdLst>
                                  <a:ahLst/>
                                  <a:cxnLst>
                                    <a:cxn ang="T4">
                                      <a:pos x="T0" y="T1"/>
                                    </a:cxn>
                                    <a:cxn ang="T5">
                                      <a:pos x="T2" y="T3"/>
                                    </a:cxn>
                                  </a:cxnLst>
                                  <a:rect l="T6" t="T7" r="T8" b="T9"/>
                                  <a:pathLst>
                                    <a:path w="13" h="43">
                                      <a:moveTo>
                                        <a:pt x="13" y="43"/>
                                      </a:moveTo>
                                      <a:cubicBezTo>
                                        <a:pt x="0" y="4"/>
                                        <a:pt x="1" y="19"/>
                                        <a:pt x="1"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19512" name="Freeform 26">
                                  <a:extLst>
                                    <a:ext uri="{FF2B5EF4-FFF2-40B4-BE49-F238E27FC236}">
                                      <a16:creationId xmlns:a16="http://schemas.microsoft.com/office/drawing/2014/main" xmlns="" id="{CE19A1E9-94BA-4EE6-98A6-B1A4D56CBD90}"/>
                                    </a:ext>
                                  </a:extLst>
                                </p:cNvPr>
                                <p:cNvSpPr>
                                  <a:spLocks/>
                                </p:cNvSpPr>
                                <p:nvPr/>
                              </p:nvSpPr>
                              <p:spPr bwMode="auto">
                                <a:xfrm flipH="1">
                                  <a:off x="3696" y="1253"/>
                                  <a:ext cx="90" cy="91"/>
                                </a:xfrm>
                                <a:custGeom>
                                  <a:avLst/>
                                  <a:gdLst>
                                    <a:gd name="T0" fmla="*/ 2147483646 w 13"/>
                                    <a:gd name="T1" fmla="*/ 2147483646 h 43"/>
                                    <a:gd name="T2" fmla="*/ 2147483646 w 13"/>
                                    <a:gd name="T3" fmla="*/ 0 h 43"/>
                                    <a:gd name="T4" fmla="*/ 0 60000 65536"/>
                                    <a:gd name="T5" fmla="*/ 0 60000 65536"/>
                                    <a:gd name="T6" fmla="*/ 0 w 13"/>
                                    <a:gd name="T7" fmla="*/ 0 h 43"/>
                                    <a:gd name="T8" fmla="*/ 13 w 13"/>
                                    <a:gd name="T9" fmla="*/ 43 h 43"/>
                                  </a:gdLst>
                                  <a:ahLst/>
                                  <a:cxnLst>
                                    <a:cxn ang="T4">
                                      <a:pos x="T0" y="T1"/>
                                    </a:cxn>
                                    <a:cxn ang="T5">
                                      <a:pos x="T2" y="T3"/>
                                    </a:cxn>
                                  </a:cxnLst>
                                  <a:rect l="T6" t="T7" r="T8" b="T9"/>
                                  <a:pathLst>
                                    <a:path w="13" h="43">
                                      <a:moveTo>
                                        <a:pt x="13" y="43"/>
                                      </a:moveTo>
                                      <a:cubicBezTo>
                                        <a:pt x="0" y="4"/>
                                        <a:pt x="1" y="19"/>
                                        <a:pt x="1"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19513" name="Freeform 27">
                                  <a:extLst>
                                    <a:ext uri="{FF2B5EF4-FFF2-40B4-BE49-F238E27FC236}">
                                      <a16:creationId xmlns:a16="http://schemas.microsoft.com/office/drawing/2014/main" xmlns="" id="{B491D7C6-B655-4DE0-B48D-D694A455308B}"/>
                                    </a:ext>
                                  </a:extLst>
                                </p:cNvPr>
                                <p:cNvSpPr>
                                  <a:spLocks/>
                                </p:cNvSpPr>
                                <p:nvPr/>
                              </p:nvSpPr>
                              <p:spPr bwMode="auto">
                                <a:xfrm flipH="1">
                                  <a:off x="3833" y="1298"/>
                                  <a:ext cx="90" cy="91"/>
                                </a:xfrm>
                                <a:custGeom>
                                  <a:avLst/>
                                  <a:gdLst>
                                    <a:gd name="T0" fmla="*/ 2147483646 w 13"/>
                                    <a:gd name="T1" fmla="*/ 2147483646 h 43"/>
                                    <a:gd name="T2" fmla="*/ 2147483646 w 13"/>
                                    <a:gd name="T3" fmla="*/ 0 h 43"/>
                                    <a:gd name="T4" fmla="*/ 0 60000 65536"/>
                                    <a:gd name="T5" fmla="*/ 0 60000 65536"/>
                                    <a:gd name="T6" fmla="*/ 0 w 13"/>
                                    <a:gd name="T7" fmla="*/ 0 h 43"/>
                                    <a:gd name="T8" fmla="*/ 13 w 13"/>
                                    <a:gd name="T9" fmla="*/ 43 h 43"/>
                                  </a:gdLst>
                                  <a:ahLst/>
                                  <a:cxnLst>
                                    <a:cxn ang="T4">
                                      <a:pos x="T0" y="T1"/>
                                    </a:cxn>
                                    <a:cxn ang="T5">
                                      <a:pos x="T2" y="T3"/>
                                    </a:cxn>
                                  </a:cxnLst>
                                  <a:rect l="T6" t="T7" r="T8" b="T9"/>
                                  <a:pathLst>
                                    <a:path w="13" h="43">
                                      <a:moveTo>
                                        <a:pt x="13" y="43"/>
                                      </a:moveTo>
                                      <a:cubicBezTo>
                                        <a:pt x="0" y="4"/>
                                        <a:pt x="1" y="19"/>
                                        <a:pt x="1"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19514" name="Freeform 28">
                                  <a:extLst>
                                    <a:ext uri="{FF2B5EF4-FFF2-40B4-BE49-F238E27FC236}">
                                      <a16:creationId xmlns:a16="http://schemas.microsoft.com/office/drawing/2014/main" xmlns="" id="{67C73365-C03F-47CA-86D7-DBB9C004F895}"/>
                                    </a:ext>
                                  </a:extLst>
                                </p:cNvPr>
                                <p:cNvSpPr>
                                  <a:spLocks/>
                                </p:cNvSpPr>
                                <p:nvPr/>
                              </p:nvSpPr>
                              <p:spPr bwMode="auto">
                                <a:xfrm flipH="1">
                                  <a:off x="3878" y="1298"/>
                                  <a:ext cx="90" cy="91"/>
                                </a:xfrm>
                                <a:custGeom>
                                  <a:avLst/>
                                  <a:gdLst>
                                    <a:gd name="T0" fmla="*/ 2147483646 w 13"/>
                                    <a:gd name="T1" fmla="*/ 2147483646 h 43"/>
                                    <a:gd name="T2" fmla="*/ 2147483646 w 13"/>
                                    <a:gd name="T3" fmla="*/ 0 h 43"/>
                                    <a:gd name="T4" fmla="*/ 0 60000 65536"/>
                                    <a:gd name="T5" fmla="*/ 0 60000 65536"/>
                                    <a:gd name="T6" fmla="*/ 0 w 13"/>
                                    <a:gd name="T7" fmla="*/ 0 h 43"/>
                                    <a:gd name="T8" fmla="*/ 13 w 13"/>
                                    <a:gd name="T9" fmla="*/ 43 h 43"/>
                                  </a:gdLst>
                                  <a:ahLst/>
                                  <a:cxnLst>
                                    <a:cxn ang="T4">
                                      <a:pos x="T0" y="T1"/>
                                    </a:cxn>
                                    <a:cxn ang="T5">
                                      <a:pos x="T2" y="T3"/>
                                    </a:cxn>
                                  </a:cxnLst>
                                  <a:rect l="T6" t="T7" r="T8" b="T9"/>
                                  <a:pathLst>
                                    <a:path w="13" h="43">
                                      <a:moveTo>
                                        <a:pt x="13" y="43"/>
                                      </a:moveTo>
                                      <a:cubicBezTo>
                                        <a:pt x="0" y="4"/>
                                        <a:pt x="1" y="19"/>
                                        <a:pt x="1"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grpSp>
                          <p:grpSp>
                            <p:nvGrpSpPr>
                              <p:cNvPr id="19488" name="Group 29">
                                <a:extLst>
                                  <a:ext uri="{FF2B5EF4-FFF2-40B4-BE49-F238E27FC236}">
                                    <a16:creationId xmlns:a16="http://schemas.microsoft.com/office/drawing/2014/main" xmlns="" id="{B46AEB7C-9ABF-46A5-B55E-9126320BE771}"/>
                                  </a:ext>
                                </a:extLst>
                              </p:cNvPr>
                              <p:cNvGrpSpPr>
                                <a:grpSpLocks/>
                              </p:cNvGrpSpPr>
                              <p:nvPr/>
                            </p:nvGrpSpPr>
                            <p:grpSpPr bwMode="auto">
                              <a:xfrm>
                                <a:off x="1383" y="210"/>
                                <a:ext cx="3220" cy="2766"/>
                                <a:chOff x="1338" y="255"/>
                                <a:chExt cx="3220" cy="2766"/>
                              </a:xfrm>
                            </p:grpSpPr>
                            <p:sp>
                              <p:nvSpPr>
                                <p:cNvPr id="19489" name="Freeform 30">
                                  <a:extLst>
                                    <a:ext uri="{FF2B5EF4-FFF2-40B4-BE49-F238E27FC236}">
                                      <a16:creationId xmlns:a16="http://schemas.microsoft.com/office/drawing/2014/main" xmlns="" id="{ED64D439-1E2F-4B5F-99D4-4F1218C9905A}"/>
                                    </a:ext>
                                  </a:extLst>
                                </p:cNvPr>
                                <p:cNvSpPr>
                                  <a:spLocks/>
                                </p:cNvSpPr>
                                <p:nvPr/>
                              </p:nvSpPr>
                              <p:spPr bwMode="auto">
                                <a:xfrm>
                                  <a:off x="2402" y="368"/>
                                  <a:ext cx="1789" cy="521"/>
                                </a:xfrm>
                                <a:custGeom>
                                  <a:avLst/>
                                  <a:gdLst>
                                    <a:gd name="T0" fmla="*/ 1789 w 1789"/>
                                    <a:gd name="T1" fmla="*/ 521 h 521"/>
                                    <a:gd name="T2" fmla="*/ 1759 w 1789"/>
                                    <a:gd name="T3" fmla="*/ 398 h 521"/>
                                    <a:gd name="T4" fmla="*/ 1648 w 1789"/>
                                    <a:gd name="T5" fmla="*/ 447 h 521"/>
                                    <a:gd name="T6" fmla="*/ 1612 w 1789"/>
                                    <a:gd name="T7" fmla="*/ 459 h 521"/>
                                    <a:gd name="T8" fmla="*/ 1593 w 1789"/>
                                    <a:gd name="T9" fmla="*/ 465 h 521"/>
                                    <a:gd name="T10" fmla="*/ 1556 w 1789"/>
                                    <a:gd name="T11" fmla="*/ 416 h 521"/>
                                    <a:gd name="T12" fmla="*/ 1532 w 1789"/>
                                    <a:gd name="T13" fmla="*/ 380 h 521"/>
                                    <a:gd name="T14" fmla="*/ 1507 w 1789"/>
                                    <a:gd name="T15" fmla="*/ 300 h 521"/>
                                    <a:gd name="T16" fmla="*/ 1501 w 1789"/>
                                    <a:gd name="T17" fmla="*/ 275 h 521"/>
                                    <a:gd name="T18" fmla="*/ 1483 w 1789"/>
                                    <a:gd name="T19" fmla="*/ 269 h 521"/>
                                    <a:gd name="T20" fmla="*/ 1428 w 1789"/>
                                    <a:gd name="T21" fmla="*/ 337 h 521"/>
                                    <a:gd name="T22" fmla="*/ 1354 w 1789"/>
                                    <a:gd name="T23" fmla="*/ 441 h 521"/>
                                    <a:gd name="T24" fmla="*/ 1268 w 1789"/>
                                    <a:gd name="T25" fmla="*/ 355 h 521"/>
                                    <a:gd name="T26" fmla="*/ 1238 w 1789"/>
                                    <a:gd name="T27" fmla="*/ 306 h 521"/>
                                    <a:gd name="T28" fmla="*/ 1170 w 1789"/>
                                    <a:gd name="T29" fmla="*/ 331 h 521"/>
                                    <a:gd name="T30" fmla="*/ 1121 w 1789"/>
                                    <a:gd name="T31" fmla="*/ 367 h 521"/>
                                    <a:gd name="T32" fmla="*/ 1109 w 1789"/>
                                    <a:gd name="T33" fmla="*/ 386 h 521"/>
                                    <a:gd name="T34" fmla="*/ 1091 w 1789"/>
                                    <a:gd name="T35" fmla="*/ 398 h 521"/>
                                    <a:gd name="T36" fmla="*/ 1017 w 1789"/>
                                    <a:gd name="T37" fmla="*/ 386 h 521"/>
                                    <a:gd name="T38" fmla="*/ 1005 w 1789"/>
                                    <a:gd name="T39" fmla="*/ 367 h 521"/>
                                    <a:gd name="T40" fmla="*/ 974 w 1789"/>
                                    <a:gd name="T41" fmla="*/ 361 h 521"/>
                                    <a:gd name="T42" fmla="*/ 846 w 1789"/>
                                    <a:gd name="T43" fmla="*/ 263 h 521"/>
                                    <a:gd name="T44" fmla="*/ 729 w 1789"/>
                                    <a:gd name="T45" fmla="*/ 257 h 521"/>
                                    <a:gd name="T46" fmla="*/ 625 w 1789"/>
                                    <a:gd name="T47" fmla="*/ 153 h 521"/>
                                    <a:gd name="T48" fmla="*/ 484 w 1789"/>
                                    <a:gd name="T49" fmla="*/ 159 h 521"/>
                                    <a:gd name="T50" fmla="*/ 337 w 1789"/>
                                    <a:gd name="T51" fmla="*/ 73 h 521"/>
                                    <a:gd name="T52" fmla="*/ 300 w 1789"/>
                                    <a:gd name="T53" fmla="*/ 67 h 521"/>
                                    <a:gd name="T54" fmla="*/ 251 w 1789"/>
                                    <a:gd name="T55" fmla="*/ 55 h 521"/>
                                    <a:gd name="T56" fmla="*/ 129 w 1789"/>
                                    <a:gd name="T57" fmla="*/ 92 h 521"/>
                                    <a:gd name="T58" fmla="*/ 61 w 1789"/>
                                    <a:gd name="T59" fmla="*/ 36 h 521"/>
                                    <a:gd name="T60" fmla="*/ 37 w 1789"/>
                                    <a:gd name="T61" fmla="*/ 24 h 521"/>
                                    <a:gd name="T62" fmla="*/ 0 w 1789"/>
                                    <a:gd name="T63" fmla="*/ 0 h 5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89"/>
                                    <a:gd name="T97" fmla="*/ 0 h 521"/>
                                    <a:gd name="T98" fmla="*/ 1789 w 1789"/>
                                    <a:gd name="T99" fmla="*/ 521 h 5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89" h="521">
                                      <a:moveTo>
                                        <a:pt x="1789" y="521"/>
                                      </a:moveTo>
                                      <a:cubicBezTo>
                                        <a:pt x="1770" y="482"/>
                                        <a:pt x="1767" y="440"/>
                                        <a:pt x="1759" y="398"/>
                                      </a:cubicBezTo>
                                      <a:cubicBezTo>
                                        <a:pt x="1714" y="407"/>
                                        <a:pt x="1691" y="433"/>
                                        <a:pt x="1648" y="447"/>
                                      </a:cubicBezTo>
                                      <a:cubicBezTo>
                                        <a:pt x="1636" y="451"/>
                                        <a:pt x="1624" y="455"/>
                                        <a:pt x="1612" y="459"/>
                                      </a:cubicBezTo>
                                      <a:cubicBezTo>
                                        <a:pt x="1606" y="461"/>
                                        <a:pt x="1593" y="465"/>
                                        <a:pt x="1593" y="465"/>
                                      </a:cubicBezTo>
                                      <a:cubicBezTo>
                                        <a:pt x="1549" y="454"/>
                                        <a:pt x="1574" y="449"/>
                                        <a:pt x="1556" y="416"/>
                                      </a:cubicBezTo>
                                      <a:cubicBezTo>
                                        <a:pt x="1549" y="403"/>
                                        <a:pt x="1532" y="380"/>
                                        <a:pt x="1532" y="380"/>
                                      </a:cubicBezTo>
                                      <a:cubicBezTo>
                                        <a:pt x="1523" y="353"/>
                                        <a:pt x="1515" y="327"/>
                                        <a:pt x="1507" y="300"/>
                                      </a:cubicBezTo>
                                      <a:cubicBezTo>
                                        <a:pt x="1505" y="292"/>
                                        <a:pt x="1506" y="282"/>
                                        <a:pt x="1501" y="275"/>
                                      </a:cubicBezTo>
                                      <a:cubicBezTo>
                                        <a:pt x="1497" y="270"/>
                                        <a:pt x="1489" y="271"/>
                                        <a:pt x="1483" y="269"/>
                                      </a:cubicBezTo>
                                      <a:cubicBezTo>
                                        <a:pt x="1468" y="293"/>
                                        <a:pt x="1448" y="316"/>
                                        <a:pt x="1428" y="337"/>
                                      </a:cubicBezTo>
                                      <a:cubicBezTo>
                                        <a:pt x="1416" y="373"/>
                                        <a:pt x="1382" y="416"/>
                                        <a:pt x="1354" y="441"/>
                                      </a:cubicBezTo>
                                      <a:cubicBezTo>
                                        <a:pt x="1314" y="428"/>
                                        <a:pt x="1298" y="383"/>
                                        <a:pt x="1268" y="355"/>
                                      </a:cubicBezTo>
                                      <a:cubicBezTo>
                                        <a:pt x="1261" y="335"/>
                                        <a:pt x="1250" y="324"/>
                                        <a:pt x="1238" y="306"/>
                                      </a:cubicBezTo>
                                      <a:cubicBezTo>
                                        <a:pt x="1210" y="311"/>
                                        <a:pt x="1196" y="322"/>
                                        <a:pt x="1170" y="331"/>
                                      </a:cubicBezTo>
                                      <a:cubicBezTo>
                                        <a:pt x="1154" y="343"/>
                                        <a:pt x="1137" y="355"/>
                                        <a:pt x="1121" y="367"/>
                                      </a:cubicBezTo>
                                      <a:cubicBezTo>
                                        <a:pt x="1115" y="371"/>
                                        <a:pt x="1114" y="381"/>
                                        <a:pt x="1109" y="386"/>
                                      </a:cubicBezTo>
                                      <a:cubicBezTo>
                                        <a:pt x="1104" y="391"/>
                                        <a:pt x="1097" y="394"/>
                                        <a:pt x="1091" y="398"/>
                                      </a:cubicBezTo>
                                      <a:cubicBezTo>
                                        <a:pt x="1066" y="395"/>
                                        <a:pt x="1039" y="399"/>
                                        <a:pt x="1017" y="386"/>
                                      </a:cubicBezTo>
                                      <a:cubicBezTo>
                                        <a:pt x="1011" y="382"/>
                                        <a:pt x="1011" y="371"/>
                                        <a:pt x="1005" y="367"/>
                                      </a:cubicBezTo>
                                      <a:cubicBezTo>
                                        <a:pt x="996" y="362"/>
                                        <a:pt x="984" y="363"/>
                                        <a:pt x="974" y="361"/>
                                      </a:cubicBezTo>
                                      <a:cubicBezTo>
                                        <a:pt x="936" y="322"/>
                                        <a:pt x="902" y="268"/>
                                        <a:pt x="846" y="263"/>
                                      </a:cubicBezTo>
                                      <a:cubicBezTo>
                                        <a:pt x="807" y="260"/>
                                        <a:pt x="768" y="259"/>
                                        <a:pt x="729" y="257"/>
                                      </a:cubicBezTo>
                                      <a:cubicBezTo>
                                        <a:pt x="694" y="222"/>
                                        <a:pt x="666" y="180"/>
                                        <a:pt x="625" y="153"/>
                                      </a:cubicBezTo>
                                      <a:cubicBezTo>
                                        <a:pt x="575" y="158"/>
                                        <a:pt x="534" y="166"/>
                                        <a:pt x="484" y="159"/>
                                      </a:cubicBezTo>
                                      <a:cubicBezTo>
                                        <a:pt x="430" y="137"/>
                                        <a:pt x="388" y="84"/>
                                        <a:pt x="337" y="73"/>
                                      </a:cubicBezTo>
                                      <a:cubicBezTo>
                                        <a:pt x="325" y="70"/>
                                        <a:pt x="312" y="70"/>
                                        <a:pt x="300" y="67"/>
                                      </a:cubicBezTo>
                                      <a:cubicBezTo>
                                        <a:pt x="284" y="64"/>
                                        <a:pt x="251" y="55"/>
                                        <a:pt x="251" y="55"/>
                                      </a:cubicBezTo>
                                      <a:cubicBezTo>
                                        <a:pt x="198" y="61"/>
                                        <a:pt x="175" y="74"/>
                                        <a:pt x="129" y="92"/>
                                      </a:cubicBezTo>
                                      <a:cubicBezTo>
                                        <a:pt x="100" y="77"/>
                                        <a:pt x="89" y="54"/>
                                        <a:pt x="61" y="36"/>
                                      </a:cubicBezTo>
                                      <a:cubicBezTo>
                                        <a:pt x="53" y="31"/>
                                        <a:pt x="45" y="29"/>
                                        <a:pt x="37" y="24"/>
                                      </a:cubicBezTo>
                                      <a:cubicBezTo>
                                        <a:pt x="24" y="17"/>
                                        <a:pt x="0" y="0"/>
                                        <a:pt x="0"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19490" name="Freeform 31">
                                  <a:extLst>
                                    <a:ext uri="{FF2B5EF4-FFF2-40B4-BE49-F238E27FC236}">
                                      <a16:creationId xmlns:a16="http://schemas.microsoft.com/office/drawing/2014/main" xmlns="" id="{CB8FD850-2843-4DA6-83E2-7385F863C126}"/>
                                    </a:ext>
                                  </a:extLst>
                                </p:cNvPr>
                                <p:cNvSpPr>
                                  <a:spLocks/>
                                </p:cNvSpPr>
                                <p:nvPr/>
                              </p:nvSpPr>
                              <p:spPr bwMode="auto">
                                <a:xfrm>
                                  <a:off x="2426" y="482"/>
                                  <a:ext cx="1789" cy="521"/>
                                </a:xfrm>
                                <a:custGeom>
                                  <a:avLst/>
                                  <a:gdLst>
                                    <a:gd name="T0" fmla="*/ 1789 w 1789"/>
                                    <a:gd name="T1" fmla="*/ 521 h 521"/>
                                    <a:gd name="T2" fmla="*/ 1759 w 1789"/>
                                    <a:gd name="T3" fmla="*/ 398 h 521"/>
                                    <a:gd name="T4" fmla="*/ 1648 w 1789"/>
                                    <a:gd name="T5" fmla="*/ 447 h 521"/>
                                    <a:gd name="T6" fmla="*/ 1612 w 1789"/>
                                    <a:gd name="T7" fmla="*/ 459 h 521"/>
                                    <a:gd name="T8" fmla="*/ 1593 w 1789"/>
                                    <a:gd name="T9" fmla="*/ 465 h 521"/>
                                    <a:gd name="T10" fmla="*/ 1556 w 1789"/>
                                    <a:gd name="T11" fmla="*/ 416 h 521"/>
                                    <a:gd name="T12" fmla="*/ 1532 w 1789"/>
                                    <a:gd name="T13" fmla="*/ 380 h 521"/>
                                    <a:gd name="T14" fmla="*/ 1507 w 1789"/>
                                    <a:gd name="T15" fmla="*/ 300 h 521"/>
                                    <a:gd name="T16" fmla="*/ 1501 w 1789"/>
                                    <a:gd name="T17" fmla="*/ 275 h 521"/>
                                    <a:gd name="T18" fmla="*/ 1483 w 1789"/>
                                    <a:gd name="T19" fmla="*/ 269 h 521"/>
                                    <a:gd name="T20" fmla="*/ 1428 w 1789"/>
                                    <a:gd name="T21" fmla="*/ 337 h 521"/>
                                    <a:gd name="T22" fmla="*/ 1354 w 1789"/>
                                    <a:gd name="T23" fmla="*/ 441 h 521"/>
                                    <a:gd name="T24" fmla="*/ 1268 w 1789"/>
                                    <a:gd name="T25" fmla="*/ 355 h 521"/>
                                    <a:gd name="T26" fmla="*/ 1238 w 1789"/>
                                    <a:gd name="T27" fmla="*/ 306 h 521"/>
                                    <a:gd name="T28" fmla="*/ 1170 w 1789"/>
                                    <a:gd name="T29" fmla="*/ 331 h 521"/>
                                    <a:gd name="T30" fmla="*/ 1121 w 1789"/>
                                    <a:gd name="T31" fmla="*/ 367 h 521"/>
                                    <a:gd name="T32" fmla="*/ 1109 w 1789"/>
                                    <a:gd name="T33" fmla="*/ 386 h 521"/>
                                    <a:gd name="T34" fmla="*/ 1091 w 1789"/>
                                    <a:gd name="T35" fmla="*/ 398 h 521"/>
                                    <a:gd name="T36" fmla="*/ 1017 w 1789"/>
                                    <a:gd name="T37" fmla="*/ 386 h 521"/>
                                    <a:gd name="T38" fmla="*/ 1005 w 1789"/>
                                    <a:gd name="T39" fmla="*/ 367 h 521"/>
                                    <a:gd name="T40" fmla="*/ 974 w 1789"/>
                                    <a:gd name="T41" fmla="*/ 361 h 521"/>
                                    <a:gd name="T42" fmla="*/ 846 w 1789"/>
                                    <a:gd name="T43" fmla="*/ 263 h 521"/>
                                    <a:gd name="T44" fmla="*/ 729 w 1789"/>
                                    <a:gd name="T45" fmla="*/ 257 h 521"/>
                                    <a:gd name="T46" fmla="*/ 625 w 1789"/>
                                    <a:gd name="T47" fmla="*/ 153 h 521"/>
                                    <a:gd name="T48" fmla="*/ 484 w 1789"/>
                                    <a:gd name="T49" fmla="*/ 159 h 521"/>
                                    <a:gd name="T50" fmla="*/ 337 w 1789"/>
                                    <a:gd name="T51" fmla="*/ 73 h 521"/>
                                    <a:gd name="T52" fmla="*/ 300 w 1789"/>
                                    <a:gd name="T53" fmla="*/ 67 h 521"/>
                                    <a:gd name="T54" fmla="*/ 251 w 1789"/>
                                    <a:gd name="T55" fmla="*/ 55 h 521"/>
                                    <a:gd name="T56" fmla="*/ 129 w 1789"/>
                                    <a:gd name="T57" fmla="*/ 92 h 521"/>
                                    <a:gd name="T58" fmla="*/ 61 w 1789"/>
                                    <a:gd name="T59" fmla="*/ 36 h 521"/>
                                    <a:gd name="T60" fmla="*/ 37 w 1789"/>
                                    <a:gd name="T61" fmla="*/ 24 h 521"/>
                                    <a:gd name="T62" fmla="*/ 0 w 1789"/>
                                    <a:gd name="T63" fmla="*/ 0 h 5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89"/>
                                    <a:gd name="T97" fmla="*/ 0 h 521"/>
                                    <a:gd name="T98" fmla="*/ 1789 w 1789"/>
                                    <a:gd name="T99" fmla="*/ 521 h 5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89" h="521">
                                      <a:moveTo>
                                        <a:pt x="1789" y="521"/>
                                      </a:moveTo>
                                      <a:cubicBezTo>
                                        <a:pt x="1770" y="482"/>
                                        <a:pt x="1767" y="440"/>
                                        <a:pt x="1759" y="398"/>
                                      </a:cubicBezTo>
                                      <a:cubicBezTo>
                                        <a:pt x="1714" y="407"/>
                                        <a:pt x="1691" y="433"/>
                                        <a:pt x="1648" y="447"/>
                                      </a:cubicBezTo>
                                      <a:cubicBezTo>
                                        <a:pt x="1636" y="451"/>
                                        <a:pt x="1624" y="455"/>
                                        <a:pt x="1612" y="459"/>
                                      </a:cubicBezTo>
                                      <a:cubicBezTo>
                                        <a:pt x="1606" y="461"/>
                                        <a:pt x="1593" y="465"/>
                                        <a:pt x="1593" y="465"/>
                                      </a:cubicBezTo>
                                      <a:cubicBezTo>
                                        <a:pt x="1549" y="454"/>
                                        <a:pt x="1574" y="449"/>
                                        <a:pt x="1556" y="416"/>
                                      </a:cubicBezTo>
                                      <a:cubicBezTo>
                                        <a:pt x="1549" y="403"/>
                                        <a:pt x="1532" y="380"/>
                                        <a:pt x="1532" y="380"/>
                                      </a:cubicBezTo>
                                      <a:cubicBezTo>
                                        <a:pt x="1523" y="353"/>
                                        <a:pt x="1515" y="327"/>
                                        <a:pt x="1507" y="300"/>
                                      </a:cubicBezTo>
                                      <a:cubicBezTo>
                                        <a:pt x="1505" y="292"/>
                                        <a:pt x="1506" y="282"/>
                                        <a:pt x="1501" y="275"/>
                                      </a:cubicBezTo>
                                      <a:cubicBezTo>
                                        <a:pt x="1497" y="270"/>
                                        <a:pt x="1489" y="271"/>
                                        <a:pt x="1483" y="269"/>
                                      </a:cubicBezTo>
                                      <a:cubicBezTo>
                                        <a:pt x="1468" y="293"/>
                                        <a:pt x="1448" y="316"/>
                                        <a:pt x="1428" y="337"/>
                                      </a:cubicBezTo>
                                      <a:cubicBezTo>
                                        <a:pt x="1416" y="373"/>
                                        <a:pt x="1382" y="416"/>
                                        <a:pt x="1354" y="441"/>
                                      </a:cubicBezTo>
                                      <a:cubicBezTo>
                                        <a:pt x="1314" y="428"/>
                                        <a:pt x="1298" y="383"/>
                                        <a:pt x="1268" y="355"/>
                                      </a:cubicBezTo>
                                      <a:cubicBezTo>
                                        <a:pt x="1261" y="335"/>
                                        <a:pt x="1250" y="324"/>
                                        <a:pt x="1238" y="306"/>
                                      </a:cubicBezTo>
                                      <a:cubicBezTo>
                                        <a:pt x="1210" y="311"/>
                                        <a:pt x="1196" y="322"/>
                                        <a:pt x="1170" y="331"/>
                                      </a:cubicBezTo>
                                      <a:cubicBezTo>
                                        <a:pt x="1154" y="343"/>
                                        <a:pt x="1137" y="355"/>
                                        <a:pt x="1121" y="367"/>
                                      </a:cubicBezTo>
                                      <a:cubicBezTo>
                                        <a:pt x="1115" y="371"/>
                                        <a:pt x="1114" y="381"/>
                                        <a:pt x="1109" y="386"/>
                                      </a:cubicBezTo>
                                      <a:cubicBezTo>
                                        <a:pt x="1104" y="391"/>
                                        <a:pt x="1097" y="394"/>
                                        <a:pt x="1091" y="398"/>
                                      </a:cubicBezTo>
                                      <a:cubicBezTo>
                                        <a:pt x="1066" y="395"/>
                                        <a:pt x="1039" y="399"/>
                                        <a:pt x="1017" y="386"/>
                                      </a:cubicBezTo>
                                      <a:cubicBezTo>
                                        <a:pt x="1011" y="382"/>
                                        <a:pt x="1011" y="371"/>
                                        <a:pt x="1005" y="367"/>
                                      </a:cubicBezTo>
                                      <a:cubicBezTo>
                                        <a:pt x="996" y="362"/>
                                        <a:pt x="984" y="363"/>
                                        <a:pt x="974" y="361"/>
                                      </a:cubicBezTo>
                                      <a:cubicBezTo>
                                        <a:pt x="936" y="322"/>
                                        <a:pt x="902" y="268"/>
                                        <a:pt x="846" y="263"/>
                                      </a:cubicBezTo>
                                      <a:cubicBezTo>
                                        <a:pt x="807" y="260"/>
                                        <a:pt x="768" y="259"/>
                                        <a:pt x="729" y="257"/>
                                      </a:cubicBezTo>
                                      <a:cubicBezTo>
                                        <a:pt x="694" y="222"/>
                                        <a:pt x="666" y="180"/>
                                        <a:pt x="625" y="153"/>
                                      </a:cubicBezTo>
                                      <a:cubicBezTo>
                                        <a:pt x="575" y="158"/>
                                        <a:pt x="534" y="166"/>
                                        <a:pt x="484" y="159"/>
                                      </a:cubicBezTo>
                                      <a:cubicBezTo>
                                        <a:pt x="430" y="137"/>
                                        <a:pt x="388" y="84"/>
                                        <a:pt x="337" y="73"/>
                                      </a:cubicBezTo>
                                      <a:cubicBezTo>
                                        <a:pt x="325" y="70"/>
                                        <a:pt x="312" y="70"/>
                                        <a:pt x="300" y="67"/>
                                      </a:cubicBezTo>
                                      <a:cubicBezTo>
                                        <a:pt x="284" y="64"/>
                                        <a:pt x="251" y="55"/>
                                        <a:pt x="251" y="55"/>
                                      </a:cubicBezTo>
                                      <a:cubicBezTo>
                                        <a:pt x="198" y="61"/>
                                        <a:pt x="175" y="74"/>
                                        <a:pt x="129" y="92"/>
                                      </a:cubicBezTo>
                                      <a:cubicBezTo>
                                        <a:pt x="100" y="77"/>
                                        <a:pt x="89" y="54"/>
                                        <a:pt x="61" y="36"/>
                                      </a:cubicBezTo>
                                      <a:cubicBezTo>
                                        <a:pt x="53" y="31"/>
                                        <a:pt x="45" y="29"/>
                                        <a:pt x="37" y="24"/>
                                      </a:cubicBezTo>
                                      <a:cubicBezTo>
                                        <a:pt x="24" y="17"/>
                                        <a:pt x="0" y="0"/>
                                        <a:pt x="0"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19491" name="Freeform 32">
                                  <a:extLst>
                                    <a:ext uri="{FF2B5EF4-FFF2-40B4-BE49-F238E27FC236}">
                                      <a16:creationId xmlns:a16="http://schemas.microsoft.com/office/drawing/2014/main" xmlns="" id="{35EC105D-6012-48DE-83E8-4754BF2F46FE}"/>
                                    </a:ext>
                                  </a:extLst>
                                </p:cNvPr>
                                <p:cNvSpPr>
                                  <a:spLocks/>
                                </p:cNvSpPr>
                                <p:nvPr/>
                              </p:nvSpPr>
                              <p:spPr bwMode="auto">
                                <a:xfrm>
                                  <a:off x="2336" y="255"/>
                                  <a:ext cx="1789" cy="521"/>
                                </a:xfrm>
                                <a:custGeom>
                                  <a:avLst/>
                                  <a:gdLst>
                                    <a:gd name="T0" fmla="*/ 1789 w 1789"/>
                                    <a:gd name="T1" fmla="*/ 521 h 521"/>
                                    <a:gd name="T2" fmla="*/ 1759 w 1789"/>
                                    <a:gd name="T3" fmla="*/ 398 h 521"/>
                                    <a:gd name="T4" fmla="*/ 1648 w 1789"/>
                                    <a:gd name="T5" fmla="*/ 447 h 521"/>
                                    <a:gd name="T6" fmla="*/ 1612 w 1789"/>
                                    <a:gd name="T7" fmla="*/ 459 h 521"/>
                                    <a:gd name="T8" fmla="*/ 1593 w 1789"/>
                                    <a:gd name="T9" fmla="*/ 465 h 521"/>
                                    <a:gd name="T10" fmla="*/ 1556 w 1789"/>
                                    <a:gd name="T11" fmla="*/ 416 h 521"/>
                                    <a:gd name="T12" fmla="*/ 1532 w 1789"/>
                                    <a:gd name="T13" fmla="*/ 380 h 521"/>
                                    <a:gd name="T14" fmla="*/ 1507 w 1789"/>
                                    <a:gd name="T15" fmla="*/ 300 h 521"/>
                                    <a:gd name="T16" fmla="*/ 1501 w 1789"/>
                                    <a:gd name="T17" fmla="*/ 275 h 521"/>
                                    <a:gd name="T18" fmla="*/ 1483 w 1789"/>
                                    <a:gd name="T19" fmla="*/ 269 h 521"/>
                                    <a:gd name="T20" fmla="*/ 1428 w 1789"/>
                                    <a:gd name="T21" fmla="*/ 337 h 521"/>
                                    <a:gd name="T22" fmla="*/ 1354 w 1789"/>
                                    <a:gd name="T23" fmla="*/ 441 h 521"/>
                                    <a:gd name="T24" fmla="*/ 1268 w 1789"/>
                                    <a:gd name="T25" fmla="*/ 355 h 521"/>
                                    <a:gd name="T26" fmla="*/ 1238 w 1789"/>
                                    <a:gd name="T27" fmla="*/ 306 h 521"/>
                                    <a:gd name="T28" fmla="*/ 1170 w 1789"/>
                                    <a:gd name="T29" fmla="*/ 331 h 521"/>
                                    <a:gd name="T30" fmla="*/ 1121 w 1789"/>
                                    <a:gd name="T31" fmla="*/ 367 h 521"/>
                                    <a:gd name="T32" fmla="*/ 1109 w 1789"/>
                                    <a:gd name="T33" fmla="*/ 386 h 521"/>
                                    <a:gd name="T34" fmla="*/ 1091 w 1789"/>
                                    <a:gd name="T35" fmla="*/ 398 h 521"/>
                                    <a:gd name="T36" fmla="*/ 1017 w 1789"/>
                                    <a:gd name="T37" fmla="*/ 386 h 521"/>
                                    <a:gd name="T38" fmla="*/ 1005 w 1789"/>
                                    <a:gd name="T39" fmla="*/ 367 h 521"/>
                                    <a:gd name="T40" fmla="*/ 974 w 1789"/>
                                    <a:gd name="T41" fmla="*/ 361 h 521"/>
                                    <a:gd name="T42" fmla="*/ 846 w 1789"/>
                                    <a:gd name="T43" fmla="*/ 263 h 521"/>
                                    <a:gd name="T44" fmla="*/ 729 w 1789"/>
                                    <a:gd name="T45" fmla="*/ 257 h 521"/>
                                    <a:gd name="T46" fmla="*/ 625 w 1789"/>
                                    <a:gd name="T47" fmla="*/ 153 h 521"/>
                                    <a:gd name="T48" fmla="*/ 484 w 1789"/>
                                    <a:gd name="T49" fmla="*/ 159 h 521"/>
                                    <a:gd name="T50" fmla="*/ 337 w 1789"/>
                                    <a:gd name="T51" fmla="*/ 73 h 521"/>
                                    <a:gd name="T52" fmla="*/ 300 w 1789"/>
                                    <a:gd name="T53" fmla="*/ 67 h 521"/>
                                    <a:gd name="T54" fmla="*/ 251 w 1789"/>
                                    <a:gd name="T55" fmla="*/ 55 h 521"/>
                                    <a:gd name="T56" fmla="*/ 129 w 1789"/>
                                    <a:gd name="T57" fmla="*/ 92 h 521"/>
                                    <a:gd name="T58" fmla="*/ 61 w 1789"/>
                                    <a:gd name="T59" fmla="*/ 36 h 521"/>
                                    <a:gd name="T60" fmla="*/ 37 w 1789"/>
                                    <a:gd name="T61" fmla="*/ 24 h 521"/>
                                    <a:gd name="T62" fmla="*/ 0 w 1789"/>
                                    <a:gd name="T63" fmla="*/ 0 h 5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89"/>
                                    <a:gd name="T97" fmla="*/ 0 h 521"/>
                                    <a:gd name="T98" fmla="*/ 1789 w 1789"/>
                                    <a:gd name="T99" fmla="*/ 521 h 5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89" h="521">
                                      <a:moveTo>
                                        <a:pt x="1789" y="521"/>
                                      </a:moveTo>
                                      <a:cubicBezTo>
                                        <a:pt x="1770" y="482"/>
                                        <a:pt x="1767" y="440"/>
                                        <a:pt x="1759" y="398"/>
                                      </a:cubicBezTo>
                                      <a:cubicBezTo>
                                        <a:pt x="1714" y="407"/>
                                        <a:pt x="1691" y="433"/>
                                        <a:pt x="1648" y="447"/>
                                      </a:cubicBezTo>
                                      <a:cubicBezTo>
                                        <a:pt x="1636" y="451"/>
                                        <a:pt x="1624" y="455"/>
                                        <a:pt x="1612" y="459"/>
                                      </a:cubicBezTo>
                                      <a:cubicBezTo>
                                        <a:pt x="1606" y="461"/>
                                        <a:pt x="1593" y="465"/>
                                        <a:pt x="1593" y="465"/>
                                      </a:cubicBezTo>
                                      <a:cubicBezTo>
                                        <a:pt x="1549" y="454"/>
                                        <a:pt x="1574" y="449"/>
                                        <a:pt x="1556" y="416"/>
                                      </a:cubicBezTo>
                                      <a:cubicBezTo>
                                        <a:pt x="1549" y="403"/>
                                        <a:pt x="1532" y="380"/>
                                        <a:pt x="1532" y="380"/>
                                      </a:cubicBezTo>
                                      <a:cubicBezTo>
                                        <a:pt x="1523" y="353"/>
                                        <a:pt x="1515" y="327"/>
                                        <a:pt x="1507" y="300"/>
                                      </a:cubicBezTo>
                                      <a:cubicBezTo>
                                        <a:pt x="1505" y="292"/>
                                        <a:pt x="1506" y="282"/>
                                        <a:pt x="1501" y="275"/>
                                      </a:cubicBezTo>
                                      <a:cubicBezTo>
                                        <a:pt x="1497" y="270"/>
                                        <a:pt x="1489" y="271"/>
                                        <a:pt x="1483" y="269"/>
                                      </a:cubicBezTo>
                                      <a:cubicBezTo>
                                        <a:pt x="1468" y="293"/>
                                        <a:pt x="1448" y="316"/>
                                        <a:pt x="1428" y="337"/>
                                      </a:cubicBezTo>
                                      <a:cubicBezTo>
                                        <a:pt x="1416" y="373"/>
                                        <a:pt x="1382" y="416"/>
                                        <a:pt x="1354" y="441"/>
                                      </a:cubicBezTo>
                                      <a:cubicBezTo>
                                        <a:pt x="1314" y="428"/>
                                        <a:pt x="1298" y="383"/>
                                        <a:pt x="1268" y="355"/>
                                      </a:cubicBezTo>
                                      <a:cubicBezTo>
                                        <a:pt x="1261" y="335"/>
                                        <a:pt x="1250" y="324"/>
                                        <a:pt x="1238" y="306"/>
                                      </a:cubicBezTo>
                                      <a:cubicBezTo>
                                        <a:pt x="1210" y="311"/>
                                        <a:pt x="1196" y="322"/>
                                        <a:pt x="1170" y="331"/>
                                      </a:cubicBezTo>
                                      <a:cubicBezTo>
                                        <a:pt x="1154" y="343"/>
                                        <a:pt x="1137" y="355"/>
                                        <a:pt x="1121" y="367"/>
                                      </a:cubicBezTo>
                                      <a:cubicBezTo>
                                        <a:pt x="1115" y="371"/>
                                        <a:pt x="1114" y="381"/>
                                        <a:pt x="1109" y="386"/>
                                      </a:cubicBezTo>
                                      <a:cubicBezTo>
                                        <a:pt x="1104" y="391"/>
                                        <a:pt x="1097" y="394"/>
                                        <a:pt x="1091" y="398"/>
                                      </a:cubicBezTo>
                                      <a:cubicBezTo>
                                        <a:pt x="1066" y="395"/>
                                        <a:pt x="1039" y="399"/>
                                        <a:pt x="1017" y="386"/>
                                      </a:cubicBezTo>
                                      <a:cubicBezTo>
                                        <a:pt x="1011" y="382"/>
                                        <a:pt x="1011" y="371"/>
                                        <a:pt x="1005" y="367"/>
                                      </a:cubicBezTo>
                                      <a:cubicBezTo>
                                        <a:pt x="996" y="362"/>
                                        <a:pt x="984" y="363"/>
                                        <a:pt x="974" y="361"/>
                                      </a:cubicBezTo>
                                      <a:cubicBezTo>
                                        <a:pt x="936" y="322"/>
                                        <a:pt x="902" y="268"/>
                                        <a:pt x="846" y="263"/>
                                      </a:cubicBezTo>
                                      <a:cubicBezTo>
                                        <a:pt x="807" y="260"/>
                                        <a:pt x="768" y="259"/>
                                        <a:pt x="729" y="257"/>
                                      </a:cubicBezTo>
                                      <a:cubicBezTo>
                                        <a:pt x="694" y="222"/>
                                        <a:pt x="666" y="180"/>
                                        <a:pt x="625" y="153"/>
                                      </a:cubicBezTo>
                                      <a:cubicBezTo>
                                        <a:pt x="575" y="158"/>
                                        <a:pt x="534" y="166"/>
                                        <a:pt x="484" y="159"/>
                                      </a:cubicBezTo>
                                      <a:cubicBezTo>
                                        <a:pt x="430" y="137"/>
                                        <a:pt x="388" y="84"/>
                                        <a:pt x="337" y="73"/>
                                      </a:cubicBezTo>
                                      <a:cubicBezTo>
                                        <a:pt x="325" y="70"/>
                                        <a:pt x="312" y="70"/>
                                        <a:pt x="300" y="67"/>
                                      </a:cubicBezTo>
                                      <a:cubicBezTo>
                                        <a:pt x="284" y="64"/>
                                        <a:pt x="251" y="55"/>
                                        <a:pt x="251" y="55"/>
                                      </a:cubicBezTo>
                                      <a:cubicBezTo>
                                        <a:pt x="198" y="61"/>
                                        <a:pt x="175" y="74"/>
                                        <a:pt x="129" y="92"/>
                                      </a:cubicBezTo>
                                      <a:cubicBezTo>
                                        <a:pt x="100" y="77"/>
                                        <a:pt x="89" y="54"/>
                                        <a:pt x="61" y="36"/>
                                      </a:cubicBezTo>
                                      <a:cubicBezTo>
                                        <a:pt x="53" y="31"/>
                                        <a:pt x="45" y="29"/>
                                        <a:pt x="37" y="24"/>
                                      </a:cubicBezTo>
                                      <a:cubicBezTo>
                                        <a:pt x="24" y="17"/>
                                        <a:pt x="0" y="0"/>
                                        <a:pt x="0"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19492" name="Freeform 33">
                                  <a:extLst>
                                    <a:ext uri="{FF2B5EF4-FFF2-40B4-BE49-F238E27FC236}">
                                      <a16:creationId xmlns:a16="http://schemas.microsoft.com/office/drawing/2014/main" xmlns="" id="{DC4D1436-66AB-47F7-854C-7B1E7E11B006}"/>
                                    </a:ext>
                                  </a:extLst>
                                </p:cNvPr>
                                <p:cNvSpPr>
                                  <a:spLocks/>
                                </p:cNvSpPr>
                                <p:nvPr/>
                              </p:nvSpPr>
                              <p:spPr bwMode="auto">
                                <a:xfrm>
                                  <a:off x="2154" y="482"/>
                                  <a:ext cx="1789" cy="521"/>
                                </a:xfrm>
                                <a:custGeom>
                                  <a:avLst/>
                                  <a:gdLst>
                                    <a:gd name="T0" fmla="*/ 1789 w 1789"/>
                                    <a:gd name="T1" fmla="*/ 521 h 521"/>
                                    <a:gd name="T2" fmla="*/ 1759 w 1789"/>
                                    <a:gd name="T3" fmla="*/ 398 h 521"/>
                                    <a:gd name="T4" fmla="*/ 1648 w 1789"/>
                                    <a:gd name="T5" fmla="*/ 447 h 521"/>
                                    <a:gd name="T6" fmla="*/ 1612 w 1789"/>
                                    <a:gd name="T7" fmla="*/ 459 h 521"/>
                                    <a:gd name="T8" fmla="*/ 1593 w 1789"/>
                                    <a:gd name="T9" fmla="*/ 465 h 521"/>
                                    <a:gd name="T10" fmla="*/ 1556 w 1789"/>
                                    <a:gd name="T11" fmla="*/ 416 h 521"/>
                                    <a:gd name="T12" fmla="*/ 1532 w 1789"/>
                                    <a:gd name="T13" fmla="*/ 380 h 521"/>
                                    <a:gd name="T14" fmla="*/ 1507 w 1789"/>
                                    <a:gd name="T15" fmla="*/ 300 h 521"/>
                                    <a:gd name="T16" fmla="*/ 1501 w 1789"/>
                                    <a:gd name="T17" fmla="*/ 275 h 521"/>
                                    <a:gd name="T18" fmla="*/ 1483 w 1789"/>
                                    <a:gd name="T19" fmla="*/ 269 h 521"/>
                                    <a:gd name="T20" fmla="*/ 1428 w 1789"/>
                                    <a:gd name="T21" fmla="*/ 337 h 521"/>
                                    <a:gd name="T22" fmla="*/ 1354 w 1789"/>
                                    <a:gd name="T23" fmla="*/ 441 h 521"/>
                                    <a:gd name="T24" fmla="*/ 1268 w 1789"/>
                                    <a:gd name="T25" fmla="*/ 355 h 521"/>
                                    <a:gd name="T26" fmla="*/ 1238 w 1789"/>
                                    <a:gd name="T27" fmla="*/ 306 h 521"/>
                                    <a:gd name="T28" fmla="*/ 1170 w 1789"/>
                                    <a:gd name="T29" fmla="*/ 331 h 521"/>
                                    <a:gd name="T30" fmla="*/ 1121 w 1789"/>
                                    <a:gd name="T31" fmla="*/ 367 h 521"/>
                                    <a:gd name="T32" fmla="*/ 1109 w 1789"/>
                                    <a:gd name="T33" fmla="*/ 386 h 521"/>
                                    <a:gd name="T34" fmla="*/ 1091 w 1789"/>
                                    <a:gd name="T35" fmla="*/ 398 h 521"/>
                                    <a:gd name="T36" fmla="*/ 1017 w 1789"/>
                                    <a:gd name="T37" fmla="*/ 386 h 521"/>
                                    <a:gd name="T38" fmla="*/ 1005 w 1789"/>
                                    <a:gd name="T39" fmla="*/ 367 h 521"/>
                                    <a:gd name="T40" fmla="*/ 974 w 1789"/>
                                    <a:gd name="T41" fmla="*/ 361 h 521"/>
                                    <a:gd name="T42" fmla="*/ 846 w 1789"/>
                                    <a:gd name="T43" fmla="*/ 263 h 521"/>
                                    <a:gd name="T44" fmla="*/ 729 w 1789"/>
                                    <a:gd name="T45" fmla="*/ 257 h 521"/>
                                    <a:gd name="T46" fmla="*/ 625 w 1789"/>
                                    <a:gd name="T47" fmla="*/ 153 h 521"/>
                                    <a:gd name="T48" fmla="*/ 484 w 1789"/>
                                    <a:gd name="T49" fmla="*/ 159 h 521"/>
                                    <a:gd name="T50" fmla="*/ 337 w 1789"/>
                                    <a:gd name="T51" fmla="*/ 73 h 521"/>
                                    <a:gd name="T52" fmla="*/ 300 w 1789"/>
                                    <a:gd name="T53" fmla="*/ 67 h 521"/>
                                    <a:gd name="T54" fmla="*/ 251 w 1789"/>
                                    <a:gd name="T55" fmla="*/ 55 h 521"/>
                                    <a:gd name="T56" fmla="*/ 129 w 1789"/>
                                    <a:gd name="T57" fmla="*/ 92 h 521"/>
                                    <a:gd name="T58" fmla="*/ 61 w 1789"/>
                                    <a:gd name="T59" fmla="*/ 36 h 521"/>
                                    <a:gd name="T60" fmla="*/ 37 w 1789"/>
                                    <a:gd name="T61" fmla="*/ 24 h 521"/>
                                    <a:gd name="T62" fmla="*/ 0 w 1789"/>
                                    <a:gd name="T63" fmla="*/ 0 h 5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89"/>
                                    <a:gd name="T97" fmla="*/ 0 h 521"/>
                                    <a:gd name="T98" fmla="*/ 1789 w 1789"/>
                                    <a:gd name="T99" fmla="*/ 521 h 5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89" h="521">
                                      <a:moveTo>
                                        <a:pt x="1789" y="521"/>
                                      </a:moveTo>
                                      <a:cubicBezTo>
                                        <a:pt x="1770" y="482"/>
                                        <a:pt x="1767" y="440"/>
                                        <a:pt x="1759" y="398"/>
                                      </a:cubicBezTo>
                                      <a:cubicBezTo>
                                        <a:pt x="1714" y="407"/>
                                        <a:pt x="1691" y="433"/>
                                        <a:pt x="1648" y="447"/>
                                      </a:cubicBezTo>
                                      <a:cubicBezTo>
                                        <a:pt x="1636" y="451"/>
                                        <a:pt x="1624" y="455"/>
                                        <a:pt x="1612" y="459"/>
                                      </a:cubicBezTo>
                                      <a:cubicBezTo>
                                        <a:pt x="1606" y="461"/>
                                        <a:pt x="1593" y="465"/>
                                        <a:pt x="1593" y="465"/>
                                      </a:cubicBezTo>
                                      <a:cubicBezTo>
                                        <a:pt x="1549" y="454"/>
                                        <a:pt x="1574" y="449"/>
                                        <a:pt x="1556" y="416"/>
                                      </a:cubicBezTo>
                                      <a:cubicBezTo>
                                        <a:pt x="1549" y="403"/>
                                        <a:pt x="1532" y="380"/>
                                        <a:pt x="1532" y="380"/>
                                      </a:cubicBezTo>
                                      <a:cubicBezTo>
                                        <a:pt x="1523" y="353"/>
                                        <a:pt x="1515" y="327"/>
                                        <a:pt x="1507" y="300"/>
                                      </a:cubicBezTo>
                                      <a:cubicBezTo>
                                        <a:pt x="1505" y="292"/>
                                        <a:pt x="1506" y="282"/>
                                        <a:pt x="1501" y="275"/>
                                      </a:cubicBezTo>
                                      <a:cubicBezTo>
                                        <a:pt x="1497" y="270"/>
                                        <a:pt x="1489" y="271"/>
                                        <a:pt x="1483" y="269"/>
                                      </a:cubicBezTo>
                                      <a:cubicBezTo>
                                        <a:pt x="1468" y="293"/>
                                        <a:pt x="1448" y="316"/>
                                        <a:pt x="1428" y="337"/>
                                      </a:cubicBezTo>
                                      <a:cubicBezTo>
                                        <a:pt x="1416" y="373"/>
                                        <a:pt x="1382" y="416"/>
                                        <a:pt x="1354" y="441"/>
                                      </a:cubicBezTo>
                                      <a:cubicBezTo>
                                        <a:pt x="1314" y="428"/>
                                        <a:pt x="1298" y="383"/>
                                        <a:pt x="1268" y="355"/>
                                      </a:cubicBezTo>
                                      <a:cubicBezTo>
                                        <a:pt x="1261" y="335"/>
                                        <a:pt x="1250" y="324"/>
                                        <a:pt x="1238" y="306"/>
                                      </a:cubicBezTo>
                                      <a:cubicBezTo>
                                        <a:pt x="1210" y="311"/>
                                        <a:pt x="1196" y="322"/>
                                        <a:pt x="1170" y="331"/>
                                      </a:cubicBezTo>
                                      <a:cubicBezTo>
                                        <a:pt x="1154" y="343"/>
                                        <a:pt x="1137" y="355"/>
                                        <a:pt x="1121" y="367"/>
                                      </a:cubicBezTo>
                                      <a:cubicBezTo>
                                        <a:pt x="1115" y="371"/>
                                        <a:pt x="1114" y="381"/>
                                        <a:pt x="1109" y="386"/>
                                      </a:cubicBezTo>
                                      <a:cubicBezTo>
                                        <a:pt x="1104" y="391"/>
                                        <a:pt x="1097" y="394"/>
                                        <a:pt x="1091" y="398"/>
                                      </a:cubicBezTo>
                                      <a:cubicBezTo>
                                        <a:pt x="1066" y="395"/>
                                        <a:pt x="1039" y="399"/>
                                        <a:pt x="1017" y="386"/>
                                      </a:cubicBezTo>
                                      <a:cubicBezTo>
                                        <a:pt x="1011" y="382"/>
                                        <a:pt x="1011" y="371"/>
                                        <a:pt x="1005" y="367"/>
                                      </a:cubicBezTo>
                                      <a:cubicBezTo>
                                        <a:pt x="996" y="362"/>
                                        <a:pt x="984" y="363"/>
                                        <a:pt x="974" y="361"/>
                                      </a:cubicBezTo>
                                      <a:cubicBezTo>
                                        <a:pt x="936" y="322"/>
                                        <a:pt x="902" y="268"/>
                                        <a:pt x="846" y="263"/>
                                      </a:cubicBezTo>
                                      <a:cubicBezTo>
                                        <a:pt x="807" y="260"/>
                                        <a:pt x="768" y="259"/>
                                        <a:pt x="729" y="257"/>
                                      </a:cubicBezTo>
                                      <a:cubicBezTo>
                                        <a:pt x="694" y="222"/>
                                        <a:pt x="666" y="180"/>
                                        <a:pt x="625" y="153"/>
                                      </a:cubicBezTo>
                                      <a:cubicBezTo>
                                        <a:pt x="575" y="158"/>
                                        <a:pt x="534" y="166"/>
                                        <a:pt x="484" y="159"/>
                                      </a:cubicBezTo>
                                      <a:cubicBezTo>
                                        <a:pt x="430" y="137"/>
                                        <a:pt x="388" y="84"/>
                                        <a:pt x="337" y="73"/>
                                      </a:cubicBezTo>
                                      <a:cubicBezTo>
                                        <a:pt x="325" y="70"/>
                                        <a:pt x="312" y="70"/>
                                        <a:pt x="300" y="67"/>
                                      </a:cubicBezTo>
                                      <a:cubicBezTo>
                                        <a:pt x="284" y="64"/>
                                        <a:pt x="251" y="55"/>
                                        <a:pt x="251" y="55"/>
                                      </a:cubicBezTo>
                                      <a:cubicBezTo>
                                        <a:pt x="198" y="61"/>
                                        <a:pt x="175" y="74"/>
                                        <a:pt x="129" y="92"/>
                                      </a:cubicBezTo>
                                      <a:cubicBezTo>
                                        <a:pt x="100" y="77"/>
                                        <a:pt x="89" y="54"/>
                                        <a:pt x="61" y="36"/>
                                      </a:cubicBezTo>
                                      <a:cubicBezTo>
                                        <a:pt x="53" y="31"/>
                                        <a:pt x="45" y="29"/>
                                        <a:pt x="37" y="24"/>
                                      </a:cubicBezTo>
                                      <a:cubicBezTo>
                                        <a:pt x="24" y="17"/>
                                        <a:pt x="0" y="0"/>
                                        <a:pt x="0"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19493" name="Freeform 34">
                                  <a:extLst>
                                    <a:ext uri="{FF2B5EF4-FFF2-40B4-BE49-F238E27FC236}">
                                      <a16:creationId xmlns:a16="http://schemas.microsoft.com/office/drawing/2014/main" xmlns="" id="{742159B3-BE40-4820-B9AD-3546939A079E}"/>
                                    </a:ext>
                                  </a:extLst>
                                </p:cNvPr>
                                <p:cNvSpPr>
                                  <a:spLocks/>
                                </p:cNvSpPr>
                                <p:nvPr/>
                              </p:nvSpPr>
                              <p:spPr bwMode="auto">
                                <a:xfrm>
                                  <a:off x="1746" y="436"/>
                                  <a:ext cx="1789" cy="521"/>
                                </a:xfrm>
                                <a:custGeom>
                                  <a:avLst/>
                                  <a:gdLst>
                                    <a:gd name="T0" fmla="*/ 1789 w 1789"/>
                                    <a:gd name="T1" fmla="*/ 521 h 521"/>
                                    <a:gd name="T2" fmla="*/ 1759 w 1789"/>
                                    <a:gd name="T3" fmla="*/ 398 h 521"/>
                                    <a:gd name="T4" fmla="*/ 1648 w 1789"/>
                                    <a:gd name="T5" fmla="*/ 447 h 521"/>
                                    <a:gd name="T6" fmla="*/ 1612 w 1789"/>
                                    <a:gd name="T7" fmla="*/ 459 h 521"/>
                                    <a:gd name="T8" fmla="*/ 1593 w 1789"/>
                                    <a:gd name="T9" fmla="*/ 465 h 521"/>
                                    <a:gd name="T10" fmla="*/ 1556 w 1789"/>
                                    <a:gd name="T11" fmla="*/ 416 h 521"/>
                                    <a:gd name="T12" fmla="*/ 1532 w 1789"/>
                                    <a:gd name="T13" fmla="*/ 380 h 521"/>
                                    <a:gd name="T14" fmla="*/ 1507 w 1789"/>
                                    <a:gd name="T15" fmla="*/ 300 h 521"/>
                                    <a:gd name="T16" fmla="*/ 1501 w 1789"/>
                                    <a:gd name="T17" fmla="*/ 275 h 521"/>
                                    <a:gd name="T18" fmla="*/ 1483 w 1789"/>
                                    <a:gd name="T19" fmla="*/ 269 h 521"/>
                                    <a:gd name="T20" fmla="*/ 1428 w 1789"/>
                                    <a:gd name="T21" fmla="*/ 337 h 521"/>
                                    <a:gd name="T22" fmla="*/ 1354 w 1789"/>
                                    <a:gd name="T23" fmla="*/ 441 h 521"/>
                                    <a:gd name="T24" fmla="*/ 1268 w 1789"/>
                                    <a:gd name="T25" fmla="*/ 355 h 521"/>
                                    <a:gd name="T26" fmla="*/ 1238 w 1789"/>
                                    <a:gd name="T27" fmla="*/ 306 h 521"/>
                                    <a:gd name="T28" fmla="*/ 1170 w 1789"/>
                                    <a:gd name="T29" fmla="*/ 331 h 521"/>
                                    <a:gd name="T30" fmla="*/ 1121 w 1789"/>
                                    <a:gd name="T31" fmla="*/ 367 h 521"/>
                                    <a:gd name="T32" fmla="*/ 1109 w 1789"/>
                                    <a:gd name="T33" fmla="*/ 386 h 521"/>
                                    <a:gd name="T34" fmla="*/ 1091 w 1789"/>
                                    <a:gd name="T35" fmla="*/ 398 h 521"/>
                                    <a:gd name="T36" fmla="*/ 1017 w 1789"/>
                                    <a:gd name="T37" fmla="*/ 386 h 521"/>
                                    <a:gd name="T38" fmla="*/ 1005 w 1789"/>
                                    <a:gd name="T39" fmla="*/ 367 h 521"/>
                                    <a:gd name="T40" fmla="*/ 974 w 1789"/>
                                    <a:gd name="T41" fmla="*/ 361 h 521"/>
                                    <a:gd name="T42" fmla="*/ 846 w 1789"/>
                                    <a:gd name="T43" fmla="*/ 263 h 521"/>
                                    <a:gd name="T44" fmla="*/ 729 w 1789"/>
                                    <a:gd name="T45" fmla="*/ 257 h 521"/>
                                    <a:gd name="T46" fmla="*/ 625 w 1789"/>
                                    <a:gd name="T47" fmla="*/ 153 h 521"/>
                                    <a:gd name="T48" fmla="*/ 484 w 1789"/>
                                    <a:gd name="T49" fmla="*/ 159 h 521"/>
                                    <a:gd name="T50" fmla="*/ 337 w 1789"/>
                                    <a:gd name="T51" fmla="*/ 73 h 521"/>
                                    <a:gd name="T52" fmla="*/ 300 w 1789"/>
                                    <a:gd name="T53" fmla="*/ 67 h 521"/>
                                    <a:gd name="T54" fmla="*/ 251 w 1789"/>
                                    <a:gd name="T55" fmla="*/ 55 h 521"/>
                                    <a:gd name="T56" fmla="*/ 129 w 1789"/>
                                    <a:gd name="T57" fmla="*/ 92 h 521"/>
                                    <a:gd name="T58" fmla="*/ 61 w 1789"/>
                                    <a:gd name="T59" fmla="*/ 36 h 521"/>
                                    <a:gd name="T60" fmla="*/ 37 w 1789"/>
                                    <a:gd name="T61" fmla="*/ 24 h 521"/>
                                    <a:gd name="T62" fmla="*/ 0 w 1789"/>
                                    <a:gd name="T63" fmla="*/ 0 h 5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89"/>
                                    <a:gd name="T97" fmla="*/ 0 h 521"/>
                                    <a:gd name="T98" fmla="*/ 1789 w 1789"/>
                                    <a:gd name="T99" fmla="*/ 521 h 5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89" h="521">
                                      <a:moveTo>
                                        <a:pt x="1789" y="521"/>
                                      </a:moveTo>
                                      <a:cubicBezTo>
                                        <a:pt x="1770" y="482"/>
                                        <a:pt x="1767" y="440"/>
                                        <a:pt x="1759" y="398"/>
                                      </a:cubicBezTo>
                                      <a:cubicBezTo>
                                        <a:pt x="1714" y="407"/>
                                        <a:pt x="1691" y="433"/>
                                        <a:pt x="1648" y="447"/>
                                      </a:cubicBezTo>
                                      <a:cubicBezTo>
                                        <a:pt x="1636" y="451"/>
                                        <a:pt x="1624" y="455"/>
                                        <a:pt x="1612" y="459"/>
                                      </a:cubicBezTo>
                                      <a:cubicBezTo>
                                        <a:pt x="1606" y="461"/>
                                        <a:pt x="1593" y="465"/>
                                        <a:pt x="1593" y="465"/>
                                      </a:cubicBezTo>
                                      <a:cubicBezTo>
                                        <a:pt x="1549" y="454"/>
                                        <a:pt x="1574" y="449"/>
                                        <a:pt x="1556" y="416"/>
                                      </a:cubicBezTo>
                                      <a:cubicBezTo>
                                        <a:pt x="1549" y="403"/>
                                        <a:pt x="1532" y="380"/>
                                        <a:pt x="1532" y="380"/>
                                      </a:cubicBezTo>
                                      <a:cubicBezTo>
                                        <a:pt x="1523" y="353"/>
                                        <a:pt x="1515" y="327"/>
                                        <a:pt x="1507" y="300"/>
                                      </a:cubicBezTo>
                                      <a:cubicBezTo>
                                        <a:pt x="1505" y="292"/>
                                        <a:pt x="1506" y="282"/>
                                        <a:pt x="1501" y="275"/>
                                      </a:cubicBezTo>
                                      <a:cubicBezTo>
                                        <a:pt x="1497" y="270"/>
                                        <a:pt x="1489" y="271"/>
                                        <a:pt x="1483" y="269"/>
                                      </a:cubicBezTo>
                                      <a:cubicBezTo>
                                        <a:pt x="1468" y="293"/>
                                        <a:pt x="1448" y="316"/>
                                        <a:pt x="1428" y="337"/>
                                      </a:cubicBezTo>
                                      <a:cubicBezTo>
                                        <a:pt x="1416" y="373"/>
                                        <a:pt x="1382" y="416"/>
                                        <a:pt x="1354" y="441"/>
                                      </a:cubicBezTo>
                                      <a:cubicBezTo>
                                        <a:pt x="1314" y="428"/>
                                        <a:pt x="1298" y="383"/>
                                        <a:pt x="1268" y="355"/>
                                      </a:cubicBezTo>
                                      <a:cubicBezTo>
                                        <a:pt x="1261" y="335"/>
                                        <a:pt x="1250" y="324"/>
                                        <a:pt x="1238" y="306"/>
                                      </a:cubicBezTo>
                                      <a:cubicBezTo>
                                        <a:pt x="1210" y="311"/>
                                        <a:pt x="1196" y="322"/>
                                        <a:pt x="1170" y="331"/>
                                      </a:cubicBezTo>
                                      <a:cubicBezTo>
                                        <a:pt x="1154" y="343"/>
                                        <a:pt x="1137" y="355"/>
                                        <a:pt x="1121" y="367"/>
                                      </a:cubicBezTo>
                                      <a:cubicBezTo>
                                        <a:pt x="1115" y="371"/>
                                        <a:pt x="1114" y="381"/>
                                        <a:pt x="1109" y="386"/>
                                      </a:cubicBezTo>
                                      <a:cubicBezTo>
                                        <a:pt x="1104" y="391"/>
                                        <a:pt x="1097" y="394"/>
                                        <a:pt x="1091" y="398"/>
                                      </a:cubicBezTo>
                                      <a:cubicBezTo>
                                        <a:pt x="1066" y="395"/>
                                        <a:pt x="1039" y="399"/>
                                        <a:pt x="1017" y="386"/>
                                      </a:cubicBezTo>
                                      <a:cubicBezTo>
                                        <a:pt x="1011" y="382"/>
                                        <a:pt x="1011" y="371"/>
                                        <a:pt x="1005" y="367"/>
                                      </a:cubicBezTo>
                                      <a:cubicBezTo>
                                        <a:pt x="996" y="362"/>
                                        <a:pt x="984" y="363"/>
                                        <a:pt x="974" y="361"/>
                                      </a:cubicBezTo>
                                      <a:cubicBezTo>
                                        <a:pt x="936" y="322"/>
                                        <a:pt x="902" y="268"/>
                                        <a:pt x="846" y="263"/>
                                      </a:cubicBezTo>
                                      <a:cubicBezTo>
                                        <a:pt x="807" y="260"/>
                                        <a:pt x="768" y="259"/>
                                        <a:pt x="729" y="257"/>
                                      </a:cubicBezTo>
                                      <a:cubicBezTo>
                                        <a:pt x="694" y="222"/>
                                        <a:pt x="666" y="180"/>
                                        <a:pt x="625" y="153"/>
                                      </a:cubicBezTo>
                                      <a:cubicBezTo>
                                        <a:pt x="575" y="158"/>
                                        <a:pt x="534" y="166"/>
                                        <a:pt x="484" y="159"/>
                                      </a:cubicBezTo>
                                      <a:cubicBezTo>
                                        <a:pt x="430" y="137"/>
                                        <a:pt x="388" y="84"/>
                                        <a:pt x="337" y="73"/>
                                      </a:cubicBezTo>
                                      <a:cubicBezTo>
                                        <a:pt x="325" y="70"/>
                                        <a:pt x="312" y="70"/>
                                        <a:pt x="300" y="67"/>
                                      </a:cubicBezTo>
                                      <a:cubicBezTo>
                                        <a:pt x="284" y="64"/>
                                        <a:pt x="251" y="55"/>
                                        <a:pt x="251" y="55"/>
                                      </a:cubicBezTo>
                                      <a:cubicBezTo>
                                        <a:pt x="198" y="61"/>
                                        <a:pt x="175" y="74"/>
                                        <a:pt x="129" y="92"/>
                                      </a:cubicBezTo>
                                      <a:cubicBezTo>
                                        <a:pt x="100" y="77"/>
                                        <a:pt x="89" y="54"/>
                                        <a:pt x="61" y="36"/>
                                      </a:cubicBezTo>
                                      <a:cubicBezTo>
                                        <a:pt x="53" y="31"/>
                                        <a:pt x="45" y="29"/>
                                        <a:pt x="37" y="24"/>
                                      </a:cubicBezTo>
                                      <a:cubicBezTo>
                                        <a:pt x="24" y="17"/>
                                        <a:pt x="0" y="0"/>
                                        <a:pt x="0"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grpSp>
                              <p:nvGrpSpPr>
                                <p:cNvPr id="19494" name="Group 35">
                                  <a:extLst>
                                    <a:ext uri="{FF2B5EF4-FFF2-40B4-BE49-F238E27FC236}">
                                      <a16:creationId xmlns:a16="http://schemas.microsoft.com/office/drawing/2014/main" xmlns="" id="{3D660D98-5437-4C1F-8E0C-45ABB385D5DD}"/>
                                    </a:ext>
                                  </a:extLst>
                                </p:cNvPr>
                                <p:cNvGrpSpPr>
                                  <a:grpSpLocks/>
                                </p:cNvGrpSpPr>
                                <p:nvPr/>
                              </p:nvGrpSpPr>
                              <p:grpSpPr bwMode="auto">
                                <a:xfrm>
                                  <a:off x="1338" y="935"/>
                                  <a:ext cx="3220" cy="2086"/>
                                  <a:chOff x="1338" y="890"/>
                                  <a:chExt cx="3220" cy="2086"/>
                                </a:xfrm>
                              </p:grpSpPr>
                              <p:sp>
                                <p:nvSpPr>
                                  <p:cNvPr id="19495" name="Freeform 36">
                                    <a:extLst>
                                      <a:ext uri="{FF2B5EF4-FFF2-40B4-BE49-F238E27FC236}">
                                        <a16:creationId xmlns:a16="http://schemas.microsoft.com/office/drawing/2014/main" xmlns="" id="{F626C378-4ADD-4380-9791-1BE8C60DDCCD}"/>
                                      </a:ext>
                                    </a:extLst>
                                  </p:cNvPr>
                                  <p:cNvSpPr>
                                    <a:spLocks/>
                                  </p:cNvSpPr>
                                  <p:nvPr/>
                                </p:nvSpPr>
                                <p:spPr bwMode="auto">
                                  <a:xfrm>
                                    <a:off x="3765" y="1544"/>
                                    <a:ext cx="530" cy="760"/>
                                  </a:xfrm>
                                  <a:custGeom>
                                    <a:avLst/>
                                    <a:gdLst>
                                      <a:gd name="T0" fmla="*/ 426 w 530"/>
                                      <a:gd name="T1" fmla="*/ 74 h 760"/>
                                      <a:gd name="T2" fmla="*/ 500 w 530"/>
                                      <a:gd name="T3" fmla="*/ 98 h 760"/>
                                      <a:gd name="T4" fmla="*/ 451 w 530"/>
                                      <a:gd name="T5" fmla="*/ 215 h 760"/>
                                      <a:gd name="T6" fmla="*/ 365 w 530"/>
                                      <a:gd name="T7" fmla="*/ 184 h 760"/>
                                      <a:gd name="T8" fmla="*/ 316 w 530"/>
                                      <a:gd name="T9" fmla="*/ 141 h 760"/>
                                      <a:gd name="T10" fmla="*/ 279 w 530"/>
                                      <a:gd name="T11" fmla="*/ 98 h 760"/>
                                      <a:gd name="T12" fmla="*/ 242 w 530"/>
                                      <a:gd name="T13" fmla="*/ 86 h 760"/>
                                      <a:gd name="T14" fmla="*/ 132 w 530"/>
                                      <a:gd name="T15" fmla="*/ 92 h 760"/>
                                      <a:gd name="T16" fmla="*/ 114 w 530"/>
                                      <a:gd name="T17" fmla="*/ 110 h 760"/>
                                      <a:gd name="T18" fmla="*/ 218 w 530"/>
                                      <a:gd name="T19" fmla="*/ 631 h 760"/>
                                      <a:gd name="T20" fmla="*/ 359 w 530"/>
                                      <a:gd name="T21" fmla="*/ 595 h 760"/>
                                      <a:gd name="T22" fmla="*/ 377 w 530"/>
                                      <a:gd name="T23" fmla="*/ 503 h 760"/>
                                      <a:gd name="T24" fmla="*/ 432 w 530"/>
                                      <a:gd name="T25" fmla="*/ 441 h 760"/>
                                      <a:gd name="T26" fmla="*/ 500 w 530"/>
                                      <a:gd name="T27" fmla="*/ 466 h 760"/>
                                      <a:gd name="T28" fmla="*/ 518 w 530"/>
                                      <a:gd name="T29" fmla="*/ 539 h 760"/>
                                      <a:gd name="T30" fmla="*/ 475 w 530"/>
                                      <a:gd name="T31" fmla="*/ 576 h 760"/>
                                      <a:gd name="T32" fmla="*/ 445 w 530"/>
                                      <a:gd name="T33" fmla="*/ 613 h 760"/>
                                      <a:gd name="T34" fmla="*/ 420 w 530"/>
                                      <a:gd name="T35" fmla="*/ 705 h 760"/>
                                      <a:gd name="T36" fmla="*/ 322 w 530"/>
                                      <a:gd name="T37" fmla="*/ 760 h 760"/>
                                      <a:gd name="T38" fmla="*/ 236 w 530"/>
                                      <a:gd name="T39" fmla="*/ 748 h 760"/>
                                      <a:gd name="T40" fmla="*/ 157 w 530"/>
                                      <a:gd name="T41" fmla="*/ 711 h 760"/>
                                      <a:gd name="T42" fmla="*/ 89 w 530"/>
                                      <a:gd name="T43" fmla="*/ 693 h 760"/>
                                      <a:gd name="T44" fmla="*/ 46 w 530"/>
                                      <a:gd name="T45" fmla="*/ 680 h 760"/>
                                      <a:gd name="T46" fmla="*/ 10 w 530"/>
                                      <a:gd name="T47" fmla="*/ 625 h 760"/>
                                      <a:gd name="T48" fmla="*/ 16 w 530"/>
                                      <a:gd name="T49" fmla="*/ 497 h 760"/>
                                      <a:gd name="T50" fmla="*/ 28 w 530"/>
                                      <a:gd name="T51" fmla="*/ 447 h 760"/>
                                      <a:gd name="T52" fmla="*/ 46 w 530"/>
                                      <a:gd name="T53" fmla="*/ 294 h 760"/>
                                      <a:gd name="T54" fmla="*/ 59 w 530"/>
                                      <a:gd name="T55" fmla="*/ 74 h 760"/>
                                      <a:gd name="T56" fmla="*/ 102 w 530"/>
                                      <a:gd name="T57" fmla="*/ 19 h 760"/>
                                      <a:gd name="T58" fmla="*/ 157 w 530"/>
                                      <a:gd name="T59" fmla="*/ 0 h 760"/>
                                      <a:gd name="T60" fmla="*/ 310 w 530"/>
                                      <a:gd name="T61" fmla="*/ 19 h 760"/>
                                      <a:gd name="T62" fmla="*/ 469 w 530"/>
                                      <a:gd name="T63" fmla="*/ 74 h 7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0"/>
                                      <a:gd name="T97" fmla="*/ 0 h 760"/>
                                      <a:gd name="T98" fmla="*/ 530 w 530"/>
                                      <a:gd name="T99" fmla="*/ 760 h 7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0" h="760">
                                        <a:moveTo>
                                          <a:pt x="426" y="74"/>
                                        </a:moveTo>
                                        <a:cubicBezTo>
                                          <a:pt x="466" y="61"/>
                                          <a:pt x="481" y="60"/>
                                          <a:pt x="500" y="98"/>
                                        </a:cubicBezTo>
                                        <a:cubicBezTo>
                                          <a:pt x="496" y="151"/>
                                          <a:pt x="505" y="197"/>
                                          <a:pt x="451" y="215"/>
                                        </a:cubicBezTo>
                                        <a:cubicBezTo>
                                          <a:pt x="413" y="210"/>
                                          <a:pt x="396" y="205"/>
                                          <a:pt x="365" y="184"/>
                                        </a:cubicBezTo>
                                        <a:cubicBezTo>
                                          <a:pt x="353" y="166"/>
                                          <a:pt x="316" y="141"/>
                                          <a:pt x="316" y="141"/>
                                        </a:cubicBezTo>
                                        <a:cubicBezTo>
                                          <a:pt x="307" y="128"/>
                                          <a:pt x="294" y="105"/>
                                          <a:pt x="279" y="98"/>
                                        </a:cubicBezTo>
                                        <a:cubicBezTo>
                                          <a:pt x="267" y="92"/>
                                          <a:pt x="242" y="86"/>
                                          <a:pt x="242" y="86"/>
                                        </a:cubicBezTo>
                                        <a:cubicBezTo>
                                          <a:pt x="205" y="88"/>
                                          <a:pt x="168" y="85"/>
                                          <a:pt x="132" y="92"/>
                                        </a:cubicBezTo>
                                        <a:cubicBezTo>
                                          <a:pt x="124" y="94"/>
                                          <a:pt x="114" y="102"/>
                                          <a:pt x="114" y="110"/>
                                        </a:cubicBezTo>
                                        <a:cubicBezTo>
                                          <a:pt x="111" y="242"/>
                                          <a:pt x="0" y="596"/>
                                          <a:pt x="218" y="631"/>
                                        </a:cubicBezTo>
                                        <a:cubicBezTo>
                                          <a:pt x="292" y="627"/>
                                          <a:pt x="324" y="647"/>
                                          <a:pt x="359" y="595"/>
                                        </a:cubicBezTo>
                                        <a:cubicBezTo>
                                          <a:pt x="369" y="565"/>
                                          <a:pt x="367" y="533"/>
                                          <a:pt x="377" y="503"/>
                                        </a:cubicBezTo>
                                        <a:cubicBezTo>
                                          <a:pt x="388" y="469"/>
                                          <a:pt x="411" y="464"/>
                                          <a:pt x="432" y="441"/>
                                        </a:cubicBezTo>
                                        <a:cubicBezTo>
                                          <a:pt x="478" y="448"/>
                                          <a:pt x="464" y="455"/>
                                          <a:pt x="500" y="466"/>
                                        </a:cubicBezTo>
                                        <a:cubicBezTo>
                                          <a:pt x="528" y="485"/>
                                          <a:pt x="530" y="503"/>
                                          <a:pt x="518" y="539"/>
                                        </a:cubicBezTo>
                                        <a:cubicBezTo>
                                          <a:pt x="513" y="556"/>
                                          <a:pt x="486" y="563"/>
                                          <a:pt x="475" y="576"/>
                                        </a:cubicBezTo>
                                        <a:cubicBezTo>
                                          <a:pt x="435" y="626"/>
                                          <a:pt x="495" y="563"/>
                                          <a:pt x="445" y="613"/>
                                        </a:cubicBezTo>
                                        <a:cubicBezTo>
                                          <a:pt x="441" y="623"/>
                                          <a:pt x="422" y="703"/>
                                          <a:pt x="420" y="705"/>
                                        </a:cubicBezTo>
                                        <a:cubicBezTo>
                                          <a:pt x="397" y="728"/>
                                          <a:pt x="352" y="751"/>
                                          <a:pt x="322" y="760"/>
                                        </a:cubicBezTo>
                                        <a:cubicBezTo>
                                          <a:pt x="320" y="760"/>
                                          <a:pt x="255" y="759"/>
                                          <a:pt x="236" y="748"/>
                                        </a:cubicBezTo>
                                        <a:cubicBezTo>
                                          <a:pt x="200" y="728"/>
                                          <a:pt x="196" y="720"/>
                                          <a:pt x="157" y="711"/>
                                        </a:cubicBezTo>
                                        <a:cubicBezTo>
                                          <a:pt x="96" y="698"/>
                                          <a:pt x="157" y="714"/>
                                          <a:pt x="89" y="693"/>
                                        </a:cubicBezTo>
                                        <a:cubicBezTo>
                                          <a:pt x="75" y="689"/>
                                          <a:pt x="46" y="680"/>
                                          <a:pt x="46" y="680"/>
                                        </a:cubicBezTo>
                                        <a:cubicBezTo>
                                          <a:pt x="23" y="665"/>
                                          <a:pt x="18" y="650"/>
                                          <a:pt x="10" y="625"/>
                                        </a:cubicBezTo>
                                        <a:cubicBezTo>
                                          <a:pt x="12" y="582"/>
                                          <a:pt x="12" y="539"/>
                                          <a:pt x="16" y="497"/>
                                        </a:cubicBezTo>
                                        <a:cubicBezTo>
                                          <a:pt x="18" y="480"/>
                                          <a:pt x="28" y="447"/>
                                          <a:pt x="28" y="447"/>
                                        </a:cubicBezTo>
                                        <a:cubicBezTo>
                                          <a:pt x="31" y="389"/>
                                          <a:pt x="30" y="346"/>
                                          <a:pt x="46" y="294"/>
                                        </a:cubicBezTo>
                                        <a:cubicBezTo>
                                          <a:pt x="49" y="221"/>
                                          <a:pt x="24" y="138"/>
                                          <a:pt x="59" y="74"/>
                                        </a:cubicBezTo>
                                        <a:cubicBezTo>
                                          <a:pt x="69" y="56"/>
                                          <a:pt x="84" y="31"/>
                                          <a:pt x="102" y="19"/>
                                        </a:cubicBezTo>
                                        <a:cubicBezTo>
                                          <a:pt x="118" y="8"/>
                                          <a:pt x="157" y="0"/>
                                          <a:pt x="157" y="0"/>
                                        </a:cubicBezTo>
                                        <a:cubicBezTo>
                                          <a:pt x="234" y="4"/>
                                          <a:pt x="250" y="5"/>
                                          <a:pt x="310" y="19"/>
                                        </a:cubicBezTo>
                                        <a:cubicBezTo>
                                          <a:pt x="362" y="71"/>
                                          <a:pt x="397" y="74"/>
                                          <a:pt x="469" y="74"/>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19496" name="Freeform 37">
                                    <a:extLst>
                                      <a:ext uri="{FF2B5EF4-FFF2-40B4-BE49-F238E27FC236}">
                                        <a16:creationId xmlns:a16="http://schemas.microsoft.com/office/drawing/2014/main" xmlns="" id="{ECF4A22D-9BC6-44FF-B62C-51561571B766}"/>
                                      </a:ext>
                                    </a:extLst>
                                  </p:cNvPr>
                                  <p:cNvSpPr>
                                    <a:spLocks/>
                                  </p:cNvSpPr>
                                  <p:nvPr/>
                                </p:nvSpPr>
                                <p:spPr bwMode="auto">
                                  <a:xfrm>
                                    <a:off x="3240" y="1684"/>
                                    <a:ext cx="571" cy="914"/>
                                  </a:xfrm>
                                  <a:custGeom>
                                    <a:avLst/>
                                    <a:gdLst>
                                      <a:gd name="T0" fmla="*/ 571 w 571"/>
                                      <a:gd name="T1" fmla="*/ 93 h 914"/>
                                      <a:gd name="T2" fmla="*/ 412 w 571"/>
                                      <a:gd name="T3" fmla="*/ 69 h 914"/>
                                      <a:gd name="T4" fmla="*/ 363 w 571"/>
                                      <a:gd name="T5" fmla="*/ 56 h 914"/>
                                      <a:gd name="T6" fmla="*/ 332 w 571"/>
                                      <a:gd name="T7" fmla="*/ 32 h 914"/>
                                      <a:gd name="T8" fmla="*/ 290 w 571"/>
                                      <a:gd name="T9" fmla="*/ 19 h 914"/>
                                      <a:gd name="T10" fmla="*/ 204 w 571"/>
                                      <a:gd name="T11" fmla="*/ 7 h 914"/>
                                      <a:gd name="T12" fmla="*/ 149 w 571"/>
                                      <a:gd name="T13" fmla="*/ 26 h 914"/>
                                      <a:gd name="T14" fmla="*/ 100 w 571"/>
                                      <a:gd name="T15" fmla="*/ 56 h 914"/>
                                      <a:gd name="T16" fmla="*/ 75 w 571"/>
                                      <a:gd name="T17" fmla="*/ 111 h 914"/>
                                      <a:gd name="T18" fmla="*/ 57 w 571"/>
                                      <a:gd name="T19" fmla="*/ 246 h 914"/>
                                      <a:gd name="T20" fmla="*/ 136 w 571"/>
                                      <a:gd name="T21" fmla="*/ 528 h 914"/>
                                      <a:gd name="T22" fmla="*/ 210 w 571"/>
                                      <a:gd name="T23" fmla="*/ 510 h 914"/>
                                      <a:gd name="T24" fmla="*/ 222 w 571"/>
                                      <a:gd name="T25" fmla="*/ 491 h 914"/>
                                      <a:gd name="T26" fmla="*/ 241 w 571"/>
                                      <a:gd name="T27" fmla="*/ 479 h 914"/>
                                      <a:gd name="T28" fmla="*/ 247 w 571"/>
                                      <a:gd name="T29" fmla="*/ 461 h 914"/>
                                      <a:gd name="T30" fmla="*/ 332 w 571"/>
                                      <a:gd name="T31" fmla="*/ 399 h 914"/>
                                      <a:gd name="T32" fmla="*/ 418 w 571"/>
                                      <a:gd name="T33" fmla="*/ 442 h 914"/>
                                      <a:gd name="T34" fmla="*/ 381 w 571"/>
                                      <a:gd name="T35" fmla="*/ 559 h 914"/>
                                      <a:gd name="T36" fmla="*/ 296 w 571"/>
                                      <a:gd name="T37" fmla="*/ 595 h 914"/>
                                      <a:gd name="T38" fmla="*/ 259 w 571"/>
                                      <a:gd name="T39" fmla="*/ 608 h 914"/>
                                      <a:gd name="T40" fmla="*/ 277 w 571"/>
                                      <a:gd name="T41" fmla="*/ 706 h 914"/>
                                      <a:gd name="T42" fmla="*/ 498 w 571"/>
                                      <a:gd name="T43" fmla="*/ 712 h 914"/>
                                      <a:gd name="T44" fmla="*/ 467 w 571"/>
                                      <a:gd name="T45" fmla="*/ 773 h 914"/>
                                      <a:gd name="T46" fmla="*/ 351 w 571"/>
                                      <a:gd name="T47" fmla="*/ 847 h 914"/>
                                      <a:gd name="T48" fmla="*/ 400 w 571"/>
                                      <a:gd name="T49" fmla="*/ 914 h 9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1"/>
                                      <a:gd name="T76" fmla="*/ 0 h 914"/>
                                      <a:gd name="T77" fmla="*/ 571 w 571"/>
                                      <a:gd name="T78" fmla="*/ 914 h 9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1" h="914">
                                        <a:moveTo>
                                          <a:pt x="571" y="93"/>
                                        </a:moveTo>
                                        <a:cubicBezTo>
                                          <a:pt x="503" y="70"/>
                                          <a:pt x="521" y="75"/>
                                          <a:pt x="412" y="69"/>
                                        </a:cubicBezTo>
                                        <a:cubicBezTo>
                                          <a:pt x="396" y="64"/>
                                          <a:pt x="379" y="63"/>
                                          <a:pt x="363" y="56"/>
                                        </a:cubicBezTo>
                                        <a:cubicBezTo>
                                          <a:pt x="328" y="41"/>
                                          <a:pt x="360" y="48"/>
                                          <a:pt x="332" y="32"/>
                                        </a:cubicBezTo>
                                        <a:cubicBezTo>
                                          <a:pt x="328" y="30"/>
                                          <a:pt x="291" y="19"/>
                                          <a:pt x="290" y="19"/>
                                        </a:cubicBezTo>
                                        <a:cubicBezTo>
                                          <a:pt x="260" y="0"/>
                                          <a:pt x="236" y="18"/>
                                          <a:pt x="204" y="7"/>
                                        </a:cubicBezTo>
                                        <a:cubicBezTo>
                                          <a:pt x="161" y="21"/>
                                          <a:pt x="179" y="14"/>
                                          <a:pt x="149" y="26"/>
                                        </a:cubicBezTo>
                                        <a:cubicBezTo>
                                          <a:pt x="134" y="40"/>
                                          <a:pt x="117" y="44"/>
                                          <a:pt x="100" y="56"/>
                                        </a:cubicBezTo>
                                        <a:cubicBezTo>
                                          <a:pt x="93" y="76"/>
                                          <a:pt x="80" y="91"/>
                                          <a:pt x="75" y="111"/>
                                        </a:cubicBezTo>
                                        <a:cubicBezTo>
                                          <a:pt x="64" y="155"/>
                                          <a:pt x="61" y="201"/>
                                          <a:pt x="57" y="246"/>
                                        </a:cubicBezTo>
                                        <a:cubicBezTo>
                                          <a:pt x="61" y="405"/>
                                          <a:pt x="0" y="501"/>
                                          <a:pt x="136" y="528"/>
                                        </a:cubicBezTo>
                                        <a:cubicBezTo>
                                          <a:pt x="161" y="523"/>
                                          <a:pt x="185" y="518"/>
                                          <a:pt x="210" y="510"/>
                                        </a:cubicBezTo>
                                        <a:cubicBezTo>
                                          <a:pt x="214" y="504"/>
                                          <a:pt x="217" y="496"/>
                                          <a:pt x="222" y="491"/>
                                        </a:cubicBezTo>
                                        <a:cubicBezTo>
                                          <a:pt x="227" y="486"/>
                                          <a:pt x="236" y="485"/>
                                          <a:pt x="241" y="479"/>
                                        </a:cubicBezTo>
                                        <a:cubicBezTo>
                                          <a:pt x="245" y="474"/>
                                          <a:pt x="244" y="466"/>
                                          <a:pt x="247" y="461"/>
                                        </a:cubicBezTo>
                                        <a:cubicBezTo>
                                          <a:pt x="266" y="428"/>
                                          <a:pt x="296" y="409"/>
                                          <a:pt x="332" y="399"/>
                                        </a:cubicBezTo>
                                        <a:cubicBezTo>
                                          <a:pt x="395" y="406"/>
                                          <a:pt x="402" y="393"/>
                                          <a:pt x="418" y="442"/>
                                        </a:cubicBezTo>
                                        <a:cubicBezTo>
                                          <a:pt x="415" y="494"/>
                                          <a:pt x="432" y="543"/>
                                          <a:pt x="381" y="559"/>
                                        </a:cubicBezTo>
                                        <a:cubicBezTo>
                                          <a:pt x="361" y="589"/>
                                          <a:pt x="329" y="586"/>
                                          <a:pt x="296" y="595"/>
                                        </a:cubicBezTo>
                                        <a:cubicBezTo>
                                          <a:pt x="283" y="599"/>
                                          <a:pt x="259" y="608"/>
                                          <a:pt x="259" y="608"/>
                                        </a:cubicBezTo>
                                        <a:cubicBezTo>
                                          <a:pt x="226" y="641"/>
                                          <a:pt x="233" y="691"/>
                                          <a:pt x="277" y="706"/>
                                        </a:cubicBezTo>
                                        <a:cubicBezTo>
                                          <a:pt x="348" y="702"/>
                                          <a:pt x="429" y="690"/>
                                          <a:pt x="498" y="712"/>
                                        </a:cubicBezTo>
                                        <a:cubicBezTo>
                                          <a:pt x="508" y="742"/>
                                          <a:pt x="497" y="763"/>
                                          <a:pt x="467" y="773"/>
                                        </a:cubicBezTo>
                                        <a:cubicBezTo>
                                          <a:pt x="423" y="803"/>
                                          <a:pt x="391" y="804"/>
                                          <a:pt x="351" y="847"/>
                                        </a:cubicBezTo>
                                        <a:cubicBezTo>
                                          <a:pt x="357" y="893"/>
                                          <a:pt x="352" y="914"/>
                                          <a:pt x="400" y="914"/>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19497" name="Freeform 38">
                                    <a:extLst>
                                      <a:ext uri="{FF2B5EF4-FFF2-40B4-BE49-F238E27FC236}">
                                        <a16:creationId xmlns:a16="http://schemas.microsoft.com/office/drawing/2014/main" xmlns="" id="{EE9F2A35-F731-44B1-9085-38813E8CFD1B}"/>
                                      </a:ext>
                                    </a:extLst>
                                  </p:cNvPr>
                                  <p:cNvSpPr>
                                    <a:spLocks/>
                                  </p:cNvSpPr>
                                  <p:nvPr/>
                                </p:nvSpPr>
                                <p:spPr bwMode="auto">
                                  <a:xfrm>
                                    <a:off x="3464" y="1820"/>
                                    <a:ext cx="411" cy="827"/>
                                  </a:xfrm>
                                  <a:custGeom>
                                    <a:avLst/>
                                    <a:gdLst>
                                      <a:gd name="T0" fmla="*/ 317 w 411"/>
                                      <a:gd name="T1" fmla="*/ 276 h 827"/>
                                      <a:gd name="T2" fmla="*/ 286 w 411"/>
                                      <a:gd name="T3" fmla="*/ 129 h 827"/>
                                      <a:gd name="T4" fmla="*/ 237 w 411"/>
                                      <a:gd name="T5" fmla="*/ 86 h 827"/>
                                      <a:gd name="T6" fmla="*/ 121 w 411"/>
                                      <a:gd name="T7" fmla="*/ 0 h 827"/>
                                      <a:gd name="T8" fmla="*/ 145 w 411"/>
                                      <a:gd name="T9" fmla="*/ 153 h 827"/>
                                      <a:gd name="T10" fmla="*/ 17 w 411"/>
                                      <a:gd name="T11" fmla="*/ 239 h 827"/>
                                      <a:gd name="T12" fmla="*/ 53 w 411"/>
                                      <a:gd name="T13" fmla="*/ 270 h 827"/>
                                      <a:gd name="T14" fmla="*/ 133 w 411"/>
                                      <a:gd name="T15" fmla="*/ 190 h 827"/>
                                      <a:gd name="T16" fmla="*/ 225 w 411"/>
                                      <a:gd name="T17" fmla="*/ 227 h 827"/>
                                      <a:gd name="T18" fmla="*/ 243 w 411"/>
                                      <a:gd name="T19" fmla="*/ 294 h 827"/>
                                      <a:gd name="T20" fmla="*/ 176 w 411"/>
                                      <a:gd name="T21" fmla="*/ 472 h 827"/>
                                      <a:gd name="T22" fmla="*/ 164 w 411"/>
                                      <a:gd name="T23" fmla="*/ 509 h 827"/>
                                      <a:gd name="T24" fmla="*/ 329 w 411"/>
                                      <a:gd name="T25" fmla="*/ 521 h 827"/>
                                      <a:gd name="T26" fmla="*/ 305 w 411"/>
                                      <a:gd name="T27" fmla="*/ 668 h 827"/>
                                      <a:gd name="T28" fmla="*/ 249 w 411"/>
                                      <a:gd name="T29" fmla="*/ 723 h 827"/>
                                      <a:gd name="T30" fmla="*/ 280 w 411"/>
                                      <a:gd name="T31" fmla="*/ 827 h 8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1"/>
                                      <a:gd name="T49" fmla="*/ 0 h 827"/>
                                      <a:gd name="T50" fmla="*/ 411 w 411"/>
                                      <a:gd name="T51" fmla="*/ 827 h 8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1" h="827">
                                        <a:moveTo>
                                          <a:pt x="317" y="276"/>
                                        </a:moveTo>
                                        <a:cubicBezTo>
                                          <a:pt x="302" y="229"/>
                                          <a:pt x="305" y="174"/>
                                          <a:pt x="286" y="129"/>
                                        </a:cubicBezTo>
                                        <a:cubicBezTo>
                                          <a:pt x="275" y="104"/>
                                          <a:pt x="262" y="102"/>
                                          <a:pt x="237" y="86"/>
                                        </a:cubicBezTo>
                                        <a:cubicBezTo>
                                          <a:pt x="204" y="64"/>
                                          <a:pt x="157" y="12"/>
                                          <a:pt x="121" y="0"/>
                                        </a:cubicBezTo>
                                        <a:cubicBezTo>
                                          <a:pt x="88" y="30"/>
                                          <a:pt x="122" y="118"/>
                                          <a:pt x="145" y="153"/>
                                        </a:cubicBezTo>
                                        <a:cubicBezTo>
                                          <a:pt x="131" y="226"/>
                                          <a:pt x="76" y="219"/>
                                          <a:pt x="17" y="239"/>
                                        </a:cubicBezTo>
                                        <a:cubicBezTo>
                                          <a:pt x="0" y="284"/>
                                          <a:pt x="13" y="277"/>
                                          <a:pt x="53" y="270"/>
                                        </a:cubicBezTo>
                                        <a:cubicBezTo>
                                          <a:pt x="86" y="237"/>
                                          <a:pt x="83" y="207"/>
                                          <a:pt x="133" y="190"/>
                                        </a:cubicBezTo>
                                        <a:cubicBezTo>
                                          <a:pt x="176" y="198"/>
                                          <a:pt x="195" y="194"/>
                                          <a:pt x="225" y="227"/>
                                        </a:cubicBezTo>
                                        <a:cubicBezTo>
                                          <a:pt x="239" y="282"/>
                                          <a:pt x="232" y="260"/>
                                          <a:pt x="243" y="294"/>
                                        </a:cubicBezTo>
                                        <a:cubicBezTo>
                                          <a:pt x="240" y="368"/>
                                          <a:pt x="254" y="446"/>
                                          <a:pt x="176" y="472"/>
                                        </a:cubicBezTo>
                                        <a:cubicBezTo>
                                          <a:pt x="172" y="476"/>
                                          <a:pt x="139" y="496"/>
                                          <a:pt x="164" y="509"/>
                                        </a:cubicBezTo>
                                        <a:cubicBezTo>
                                          <a:pt x="213" y="534"/>
                                          <a:pt x="274" y="518"/>
                                          <a:pt x="329" y="521"/>
                                        </a:cubicBezTo>
                                        <a:cubicBezTo>
                                          <a:pt x="411" y="548"/>
                                          <a:pt x="352" y="637"/>
                                          <a:pt x="305" y="668"/>
                                        </a:cubicBezTo>
                                        <a:cubicBezTo>
                                          <a:pt x="290" y="689"/>
                                          <a:pt x="268" y="705"/>
                                          <a:pt x="249" y="723"/>
                                        </a:cubicBezTo>
                                        <a:cubicBezTo>
                                          <a:pt x="235" y="764"/>
                                          <a:pt x="228" y="827"/>
                                          <a:pt x="280" y="827"/>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19498" name="Freeform 39">
                                    <a:extLst>
                                      <a:ext uri="{FF2B5EF4-FFF2-40B4-BE49-F238E27FC236}">
                                        <a16:creationId xmlns:a16="http://schemas.microsoft.com/office/drawing/2014/main" xmlns="" id="{FBC44D07-42A3-47CF-80AE-4E7BF025C7B3}"/>
                                      </a:ext>
                                    </a:extLst>
                                  </p:cNvPr>
                                  <p:cNvSpPr>
                                    <a:spLocks/>
                                  </p:cNvSpPr>
                                  <p:nvPr/>
                                </p:nvSpPr>
                                <p:spPr bwMode="auto">
                                  <a:xfrm>
                                    <a:off x="2844" y="2308"/>
                                    <a:ext cx="537" cy="541"/>
                                  </a:xfrm>
                                  <a:custGeom>
                                    <a:avLst/>
                                    <a:gdLst>
                                      <a:gd name="T0" fmla="*/ 195 w 537"/>
                                      <a:gd name="T1" fmla="*/ 327 h 541"/>
                                      <a:gd name="T2" fmla="*/ 110 w 537"/>
                                      <a:gd name="T3" fmla="*/ 278 h 541"/>
                                      <a:gd name="T4" fmla="*/ 85 w 537"/>
                                      <a:gd name="T5" fmla="*/ 253 h 541"/>
                                      <a:gd name="T6" fmla="*/ 48 w 537"/>
                                      <a:gd name="T7" fmla="*/ 235 h 541"/>
                                      <a:gd name="T8" fmla="*/ 11 w 537"/>
                                      <a:gd name="T9" fmla="*/ 192 h 541"/>
                                      <a:gd name="T10" fmla="*/ 36 w 537"/>
                                      <a:gd name="T11" fmla="*/ 88 h 541"/>
                                      <a:gd name="T12" fmla="*/ 208 w 537"/>
                                      <a:gd name="T13" fmla="*/ 27 h 541"/>
                                      <a:gd name="T14" fmla="*/ 459 w 537"/>
                                      <a:gd name="T15" fmla="*/ 21 h 541"/>
                                      <a:gd name="T16" fmla="*/ 508 w 537"/>
                                      <a:gd name="T17" fmla="*/ 57 h 541"/>
                                      <a:gd name="T18" fmla="*/ 520 w 537"/>
                                      <a:gd name="T19" fmla="*/ 119 h 541"/>
                                      <a:gd name="T20" fmla="*/ 532 w 537"/>
                                      <a:gd name="T21" fmla="*/ 155 h 541"/>
                                      <a:gd name="T22" fmla="*/ 489 w 537"/>
                                      <a:gd name="T23" fmla="*/ 253 h 541"/>
                                      <a:gd name="T24" fmla="*/ 398 w 537"/>
                                      <a:gd name="T25" fmla="*/ 290 h 541"/>
                                      <a:gd name="T26" fmla="*/ 373 w 537"/>
                                      <a:gd name="T27" fmla="*/ 278 h 541"/>
                                      <a:gd name="T28" fmla="*/ 379 w 537"/>
                                      <a:gd name="T29" fmla="*/ 241 h 541"/>
                                      <a:gd name="T30" fmla="*/ 391 w 537"/>
                                      <a:gd name="T31" fmla="*/ 204 h 541"/>
                                      <a:gd name="T32" fmla="*/ 336 w 537"/>
                                      <a:gd name="T33" fmla="*/ 174 h 541"/>
                                      <a:gd name="T34" fmla="*/ 171 w 537"/>
                                      <a:gd name="T35" fmla="*/ 204 h 541"/>
                                      <a:gd name="T36" fmla="*/ 152 w 537"/>
                                      <a:gd name="T37" fmla="*/ 217 h 541"/>
                                      <a:gd name="T38" fmla="*/ 177 w 537"/>
                                      <a:gd name="T39" fmla="*/ 259 h 541"/>
                                      <a:gd name="T40" fmla="*/ 269 w 537"/>
                                      <a:gd name="T41" fmla="*/ 272 h 541"/>
                                      <a:gd name="T42" fmla="*/ 269 w 537"/>
                                      <a:gd name="T43" fmla="*/ 541 h 5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7"/>
                                      <a:gd name="T67" fmla="*/ 0 h 541"/>
                                      <a:gd name="T68" fmla="*/ 537 w 537"/>
                                      <a:gd name="T69" fmla="*/ 541 h 5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7" h="541">
                                        <a:moveTo>
                                          <a:pt x="195" y="327"/>
                                        </a:moveTo>
                                        <a:cubicBezTo>
                                          <a:pt x="168" y="320"/>
                                          <a:pt x="133" y="296"/>
                                          <a:pt x="110" y="278"/>
                                        </a:cubicBezTo>
                                        <a:cubicBezTo>
                                          <a:pt x="101" y="271"/>
                                          <a:pt x="95" y="259"/>
                                          <a:pt x="85" y="253"/>
                                        </a:cubicBezTo>
                                        <a:cubicBezTo>
                                          <a:pt x="73" y="246"/>
                                          <a:pt x="60" y="242"/>
                                          <a:pt x="48" y="235"/>
                                        </a:cubicBezTo>
                                        <a:cubicBezTo>
                                          <a:pt x="37" y="218"/>
                                          <a:pt x="26" y="206"/>
                                          <a:pt x="11" y="192"/>
                                        </a:cubicBezTo>
                                        <a:cubicBezTo>
                                          <a:pt x="0" y="148"/>
                                          <a:pt x="4" y="116"/>
                                          <a:pt x="36" y="88"/>
                                        </a:cubicBezTo>
                                        <a:cubicBezTo>
                                          <a:pt x="103" y="29"/>
                                          <a:pt x="107" y="35"/>
                                          <a:pt x="208" y="27"/>
                                        </a:cubicBezTo>
                                        <a:cubicBezTo>
                                          <a:pt x="288" y="0"/>
                                          <a:pt x="379" y="18"/>
                                          <a:pt x="459" y="21"/>
                                        </a:cubicBezTo>
                                        <a:cubicBezTo>
                                          <a:pt x="483" y="29"/>
                                          <a:pt x="494" y="36"/>
                                          <a:pt x="508" y="57"/>
                                        </a:cubicBezTo>
                                        <a:cubicBezTo>
                                          <a:pt x="512" y="80"/>
                                          <a:pt x="514" y="97"/>
                                          <a:pt x="520" y="119"/>
                                        </a:cubicBezTo>
                                        <a:cubicBezTo>
                                          <a:pt x="524" y="131"/>
                                          <a:pt x="532" y="155"/>
                                          <a:pt x="532" y="155"/>
                                        </a:cubicBezTo>
                                        <a:cubicBezTo>
                                          <a:pt x="528" y="203"/>
                                          <a:pt x="537" y="238"/>
                                          <a:pt x="489" y="253"/>
                                        </a:cubicBezTo>
                                        <a:cubicBezTo>
                                          <a:pt x="461" y="274"/>
                                          <a:pt x="428" y="270"/>
                                          <a:pt x="398" y="290"/>
                                        </a:cubicBezTo>
                                        <a:cubicBezTo>
                                          <a:pt x="383" y="329"/>
                                          <a:pt x="380" y="298"/>
                                          <a:pt x="373" y="278"/>
                                        </a:cubicBezTo>
                                        <a:cubicBezTo>
                                          <a:pt x="375" y="266"/>
                                          <a:pt x="376" y="253"/>
                                          <a:pt x="379" y="241"/>
                                        </a:cubicBezTo>
                                        <a:cubicBezTo>
                                          <a:pt x="382" y="228"/>
                                          <a:pt x="391" y="204"/>
                                          <a:pt x="391" y="204"/>
                                        </a:cubicBezTo>
                                        <a:cubicBezTo>
                                          <a:pt x="349" y="176"/>
                                          <a:pt x="369" y="184"/>
                                          <a:pt x="336" y="174"/>
                                        </a:cubicBezTo>
                                        <a:cubicBezTo>
                                          <a:pt x="277" y="179"/>
                                          <a:pt x="226" y="186"/>
                                          <a:pt x="171" y="204"/>
                                        </a:cubicBezTo>
                                        <a:cubicBezTo>
                                          <a:pt x="165" y="208"/>
                                          <a:pt x="157" y="211"/>
                                          <a:pt x="152" y="217"/>
                                        </a:cubicBezTo>
                                        <a:cubicBezTo>
                                          <a:pt x="133" y="240"/>
                                          <a:pt x="160" y="253"/>
                                          <a:pt x="177" y="259"/>
                                        </a:cubicBezTo>
                                        <a:cubicBezTo>
                                          <a:pt x="222" y="275"/>
                                          <a:pt x="173" y="264"/>
                                          <a:pt x="269" y="272"/>
                                        </a:cubicBezTo>
                                        <a:cubicBezTo>
                                          <a:pt x="306" y="327"/>
                                          <a:pt x="269" y="472"/>
                                          <a:pt x="269" y="541"/>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grpSp>
                                <p:nvGrpSpPr>
                                  <p:cNvPr id="19499" name="Group 40">
                                    <a:extLst>
                                      <a:ext uri="{FF2B5EF4-FFF2-40B4-BE49-F238E27FC236}">
                                        <a16:creationId xmlns:a16="http://schemas.microsoft.com/office/drawing/2014/main" xmlns="" id="{C361AEB4-5B4D-4ADE-97C7-5D6E82D67877}"/>
                                      </a:ext>
                                    </a:extLst>
                                  </p:cNvPr>
                                  <p:cNvGrpSpPr>
                                    <a:grpSpLocks/>
                                  </p:cNvGrpSpPr>
                                  <p:nvPr/>
                                </p:nvGrpSpPr>
                                <p:grpSpPr bwMode="auto">
                                  <a:xfrm>
                                    <a:off x="1338" y="890"/>
                                    <a:ext cx="3220" cy="2086"/>
                                    <a:chOff x="1338" y="890"/>
                                    <a:chExt cx="3220" cy="2086"/>
                                  </a:xfrm>
                                </p:grpSpPr>
                                <p:sp>
                                  <p:nvSpPr>
                                    <p:cNvPr id="19500" name="Rectangle 41">
                                      <a:extLst>
                                        <a:ext uri="{FF2B5EF4-FFF2-40B4-BE49-F238E27FC236}">
                                          <a16:creationId xmlns:a16="http://schemas.microsoft.com/office/drawing/2014/main" xmlns="" id="{781CC555-2A14-4729-A4AD-3AFEC5A3EEC0}"/>
                                        </a:ext>
                                      </a:extLst>
                                    </p:cNvPr>
                                    <p:cNvSpPr>
                                      <a:spLocks noChangeArrowheads="1"/>
                                    </p:cNvSpPr>
                                    <p:nvPr/>
                                  </p:nvSpPr>
                                  <p:spPr bwMode="auto">
                                    <a:xfrm>
                                      <a:off x="1338" y="890"/>
                                      <a:ext cx="2857" cy="172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l-GR" altLang="el-GR" sz="1800">
                                        <a:latin typeface="Arial" panose="020B0604020202020204" pitchFamily="34" charset="0"/>
                                      </a:endParaRPr>
                                    </a:p>
                                  </p:txBody>
                                </p:sp>
                                <p:sp>
                                  <p:nvSpPr>
                                    <p:cNvPr id="19501" name="Line 42">
                                      <a:extLst>
                                        <a:ext uri="{FF2B5EF4-FFF2-40B4-BE49-F238E27FC236}">
                                          <a16:creationId xmlns:a16="http://schemas.microsoft.com/office/drawing/2014/main" xmlns="" id="{E51B2BC8-6101-4F7B-A795-56F25D76E0DC}"/>
                                        </a:ext>
                                      </a:extLst>
                                    </p:cNvPr>
                                    <p:cNvSpPr>
                                      <a:spLocks noChangeShapeType="1"/>
                                    </p:cNvSpPr>
                                    <p:nvPr/>
                                  </p:nvSpPr>
                                  <p:spPr bwMode="auto">
                                    <a:xfrm>
                                      <a:off x="2835" y="890"/>
                                      <a:ext cx="0" cy="1724"/>
                                    </a:xfrm>
                                    <a:prstGeom prst="line">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l-GR"/>
                                    </a:p>
                                  </p:txBody>
                                </p:sp>
                                <p:sp>
                                  <p:nvSpPr>
                                    <p:cNvPr id="19502" name="Text Box 43">
                                      <a:extLst>
                                        <a:ext uri="{FF2B5EF4-FFF2-40B4-BE49-F238E27FC236}">
                                          <a16:creationId xmlns:a16="http://schemas.microsoft.com/office/drawing/2014/main" xmlns="" id="{F8F9D0FE-F38F-4C9D-B0D1-37CA0F558BE0}"/>
                                        </a:ext>
                                      </a:extLst>
                                    </p:cNvPr>
                                    <p:cNvSpPr txBox="1">
                                      <a:spLocks noChangeArrowheads="1"/>
                                    </p:cNvSpPr>
                                    <p:nvPr/>
                                  </p:nvSpPr>
                                  <p:spPr bwMode="auto">
                                    <a:xfrm>
                                      <a:off x="1926" y="934"/>
                                      <a:ext cx="591" cy="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l-GR" sz="2400" b="1">
                                          <a:latin typeface="Arial" panose="020B0604020202020204" pitchFamily="34" charset="0"/>
                                        </a:rPr>
                                        <a:t>ICF</a:t>
                                      </a:r>
                                      <a:endParaRPr lang="el-GR" altLang="el-GR" sz="2400" b="1">
                                        <a:latin typeface="Arial" panose="020B0604020202020204" pitchFamily="34" charset="0"/>
                                      </a:endParaRPr>
                                    </a:p>
                                  </p:txBody>
                                </p:sp>
                                <p:sp>
                                  <p:nvSpPr>
                                    <p:cNvPr id="19503" name="Text Box 44">
                                      <a:extLst>
                                        <a:ext uri="{FF2B5EF4-FFF2-40B4-BE49-F238E27FC236}">
                                          <a16:creationId xmlns:a16="http://schemas.microsoft.com/office/drawing/2014/main" xmlns="" id="{181CBA0E-B0C2-4CC9-B938-9D4847B02B64}"/>
                                        </a:ext>
                                      </a:extLst>
                                    </p:cNvPr>
                                    <p:cNvSpPr txBox="1">
                                      <a:spLocks noChangeArrowheads="1"/>
                                    </p:cNvSpPr>
                                    <p:nvPr/>
                                  </p:nvSpPr>
                                  <p:spPr bwMode="auto">
                                    <a:xfrm>
                                      <a:off x="3152" y="934"/>
                                      <a:ext cx="590" cy="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l-GR" sz="2400" b="1">
                                          <a:latin typeface="Arial" panose="020B0604020202020204" pitchFamily="34" charset="0"/>
                                        </a:rPr>
                                        <a:t>ECF</a:t>
                                      </a:r>
                                      <a:endParaRPr lang="el-GR" altLang="el-GR" sz="2400" b="1">
                                        <a:latin typeface="Arial" panose="020B0604020202020204" pitchFamily="34" charset="0"/>
                                      </a:endParaRPr>
                                    </a:p>
                                  </p:txBody>
                                </p:sp>
                                <p:sp>
                                  <p:nvSpPr>
                                    <p:cNvPr id="19504" name="AutoShape 45">
                                      <a:extLst>
                                        <a:ext uri="{FF2B5EF4-FFF2-40B4-BE49-F238E27FC236}">
                                          <a16:creationId xmlns:a16="http://schemas.microsoft.com/office/drawing/2014/main" xmlns="" id="{EC5A3C1F-543B-4EA4-A73D-63B88A17253B}"/>
                                        </a:ext>
                                      </a:extLst>
                                    </p:cNvPr>
                                    <p:cNvSpPr>
                                      <a:spLocks noChangeArrowheads="1"/>
                                    </p:cNvSpPr>
                                    <p:nvPr/>
                                  </p:nvSpPr>
                                  <p:spPr bwMode="auto">
                                    <a:xfrm>
                                      <a:off x="2562" y="1298"/>
                                      <a:ext cx="499" cy="182"/>
                                    </a:xfrm>
                                    <a:prstGeom prst="leftArrow">
                                      <a:avLst>
                                        <a:gd name="adj1" fmla="val 50000"/>
                                        <a:gd name="adj2" fmla="val 68544"/>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l-GR" altLang="el-GR" sz="1800">
                                        <a:latin typeface="Arial" panose="020B0604020202020204" pitchFamily="34" charset="0"/>
                                      </a:endParaRPr>
                                    </a:p>
                                  </p:txBody>
                                </p:sp>
                                <p:sp>
                                  <p:nvSpPr>
                                    <p:cNvPr id="19505" name="AutoShape 46">
                                      <a:extLst>
                                        <a:ext uri="{FF2B5EF4-FFF2-40B4-BE49-F238E27FC236}">
                                          <a16:creationId xmlns:a16="http://schemas.microsoft.com/office/drawing/2014/main" xmlns="" id="{496A1125-2E72-460F-B269-2CEE039D81EC}"/>
                                        </a:ext>
                                      </a:extLst>
                                    </p:cNvPr>
                                    <p:cNvSpPr>
                                      <a:spLocks noChangeArrowheads="1"/>
                                    </p:cNvSpPr>
                                    <p:nvPr/>
                                  </p:nvSpPr>
                                  <p:spPr bwMode="auto">
                                    <a:xfrm>
                                      <a:off x="3061" y="2750"/>
                                      <a:ext cx="136" cy="226"/>
                                    </a:xfrm>
                                    <a:prstGeom prst="downArrow">
                                      <a:avLst>
                                        <a:gd name="adj1" fmla="val 50000"/>
                                        <a:gd name="adj2" fmla="val 41544"/>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l-GR" altLang="el-GR" sz="1800">
                                        <a:latin typeface="Arial" panose="020B0604020202020204" pitchFamily="34" charset="0"/>
                                      </a:endParaRPr>
                                    </a:p>
                                  </p:txBody>
                                </p:sp>
                                <p:sp>
                                  <p:nvSpPr>
                                    <p:cNvPr id="19506" name="AutoShape 47">
                                      <a:extLst>
                                        <a:ext uri="{FF2B5EF4-FFF2-40B4-BE49-F238E27FC236}">
                                          <a16:creationId xmlns:a16="http://schemas.microsoft.com/office/drawing/2014/main" xmlns="" id="{F51F6DE5-4C3A-4755-83C3-A703E09D6693}"/>
                                        </a:ext>
                                      </a:extLst>
                                    </p:cNvPr>
                                    <p:cNvSpPr>
                                      <a:spLocks noChangeArrowheads="1"/>
                                    </p:cNvSpPr>
                                    <p:nvPr/>
                                  </p:nvSpPr>
                                  <p:spPr bwMode="auto">
                                    <a:xfrm>
                                      <a:off x="3606" y="2659"/>
                                      <a:ext cx="136" cy="226"/>
                                    </a:xfrm>
                                    <a:prstGeom prst="downArrow">
                                      <a:avLst>
                                        <a:gd name="adj1" fmla="val 50000"/>
                                        <a:gd name="adj2" fmla="val 41544"/>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l-GR" altLang="el-GR" sz="1800">
                                        <a:latin typeface="Arial" panose="020B0604020202020204" pitchFamily="34" charset="0"/>
                                      </a:endParaRPr>
                                    </a:p>
                                  </p:txBody>
                                </p:sp>
                                <p:sp>
                                  <p:nvSpPr>
                                    <p:cNvPr id="19507" name="AutoShape 48">
                                      <a:extLst>
                                        <a:ext uri="{FF2B5EF4-FFF2-40B4-BE49-F238E27FC236}">
                                          <a16:creationId xmlns:a16="http://schemas.microsoft.com/office/drawing/2014/main" xmlns="" id="{952EFAD3-C38D-47F5-91BA-03CC13F397C5}"/>
                                        </a:ext>
                                      </a:extLst>
                                    </p:cNvPr>
                                    <p:cNvSpPr>
                                      <a:spLocks noChangeArrowheads="1"/>
                                    </p:cNvSpPr>
                                    <p:nvPr/>
                                  </p:nvSpPr>
                                  <p:spPr bwMode="auto">
                                    <a:xfrm>
                                      <a:off x="3969" y="1842"/>
                                      <a:ext cx="589" cy="136"/>
                                    </a:xfrm>
                                    <a:prstGeom prst="leftArrow">
                                      <a:avLst>
                                        <a:gd name="adj1" fmla="val 50000"/>
                                        <a:gd name="adj2" fmla="val 108272"/>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l-GR" altLang="el-GR" sz="1800">
                                        <a:latin typeface="Arial" panose="020B0604020202020204" pitchFamily="34" charset="0"/>
                                      </a:endParaRPr>
                                    </a:p>
                                  </p:txBody>
                                </p:sp>
                              </p:grpSp>
                            </p:grpSp>
                          </p:grpSp>
                        </p:grpSp>
                      </p:grpSp>
                    </p:grpSp>
                  </p:grpSp>
                </p:grpSp>
              </p:grpSp>
            </p:grpSp>
            <p:sp>
              <p:nvSpPr>
                <p:cNvPr id="19470" name="Text Box 49">
                  <a:extLst>
                    <a:ext uri="{FF2B5EF4-FFF2-40B4-BE49-F238E27FC236}">
                      <a16:creationId xmlns:a16="http://schemas.microsoft.com/office/drawing/2014/main" xmlns="" id="{AAA21064-F49C-47EE-BE2A-5A7D786E89FE}"/>
                    </a:ext>
                  </a:extLst>
                </p:cNvPr>
                <p:cNvSpPr txBox="1">
                  <a:spLocks noChangeArrowheads="1"/>
                </p:cNvSpPr>
                <p:nvPr/>
              </p:nvSpPr>
              <p:spPr bwMode="auto">
                <a:xfrm>
                  <a:off x="4468" y="2251"/>
                  <a:ext cx="120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l-GR" sz="1800" b="1">
                      <a:latin typeface="Arial" panose="020B0604020202020204" pitchFamily="34" charset="0"/>
                    </a:rPr>
                    <a:t>6 g Nacl / day</a:t>
                  </a:r>
                  <a:endParaRPr lang="el-GR" altLang="el-GR" sz="1800" b="1">
                    <a:latin typeface="Arial" panose="020B0604020202020204" pitchFamily="34" charset="0"/>
                  </a:endParaRPr>
                </a:p>
              </p:txBody>
            </p:sp>
            <p:sp>
              <p:nvSpPr>
                <p:cNvPr id="19471" name="Text Box 50">
                  <a:extLst>
                    <a:ext uri="{FF2B5EF4-FFF2-40B4-BE49-F238E27FC236}">
                      <a16:creationId xmlns:a16="http://schemas.microsoft.com/office/drawing/2014/main" xmlns="" id="{EBCC4707-985C-4014-A6A3-AA8F60AAE9DC}"/>
                    </a:ext>
                  </a:extLst>
                </p:cNvPr>
                <p:cNvSpPr txBox="1">
                  <a:spLocks noChangeArrowheads="1"/>
                </p:cNvSpPr>
                <p:nvPr/>
              </p:nvSpPr>
              <p:spPr bwMode="auto">
                <a:xfrm>
                  <a:off x="3606" y="3203"/>
                  <a:ext cx="120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l-GR" altLang="el-GR" sz="1800" b="1">
                    <a:latin typeface="Arial" panose="020B0604020202020204" pitchFamily="34" charset="0"/>
                  </a:endParaRPr>
                </a:p>
              </p:txBody>
            </p:sp>
            <p:sp>
              <p:nvSpPr>
                <p:cNvPr id="19472" name="Text Box 51">
                  <a:extLst>
                    <a:ext uri="{FF2B5EF4-FFF2-40B4-BE49-F238E27FC236}">
                      <a16:creationId xmlns:a16="http://schemas.microsoft.com/office/drawing/2014/main" xmlns="" id="{C3FC413A-98FB-4620-8A48-8D702B20FE60}"/>
                    </a:ext>
                  </a:extLst>
                </p:cNvPr>
                <p:cNvSpPr txBox="1">
                  <a:spLocks noChangeArrowheads="1"/>
                </p:cNvSpPr>
                <p:nvPr/>
              </p:nvSpPr>
              <p:spPr bwMode="auto">
                <a:xfrm>
                  <a:off x="2608" y="3203"/>
                  <a:ext cx="120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l-GR" altLang="el-GR" sz="1800" b="1">
                    <a:latin typeface="Arial" panose="020B0604020202020204" pitchFamily="34" charset="0"/>
                  </a:endParaRPr>
                </a:p>
              </p:txBody>
            </p:sp>
          </p:grpSp>
          <p:sp>
            <p:nvSpPr>
              <p:cNvPr id="19466" name="WordArt 52">
                <a:extLst>
                  <a:ext uri="{FF2B5EF4-FFF2-40B4-BE49-F238E27FC236}">
                    <a16:creationId xmlns:a16="http://schemas.microsoft.com/office/drawing/2014/main" xmlns="" id="{D4151058-5987-4375-99AF-BB536836C13F}"/>
                  </a:ext>
                </a:extLst>
              </p:cNvPr>
              <p:cNvSpPr>
                <a:spLocks noChangeArrowheads="1" noChangeShapeType="1" noTextEdit="1"/>
              </p:cNvSpPr>
              <p:nvPr/>
            </p:nvSpPr>
            <p:spPr bwMode="auto">
              <a:xfrm rot="5400000">
                <a:off x="4411" y="2035"/>
                <a:ext cx="295" cy="91"/>
              </a:xfrm>
              <a:prstGeom prst="rect">
                <a:avLst/>
              </a:prstGeom>
            </p:spPr>
            <p:txBody>
              <a:bodyPr vert="wordArtVert" wrap="none" fromWordArt="1">
                <a:prstTxWarp prst="textPlain">
                  <a:avLst>
                    <a:gd name="adj" fmla="val 50000"/>
                  </a:avLst>
                </a:prstTxWarp>
              </a:bodyPr>
              <a:lstStyle/>
              <a:p>
                <a:pPr algn="ctr" fontAlgn="auto"/>
                <a:r>
                  <a:rPr lang="el-GR" sz="3600" kern="10">
                    <a:ln w="9525" cap="sq">
                      <a:solidFill>
                        <a:srgbClr val="000000"/>
                      </a:solidFill>
                      <a:miter lim="800000"/>
                      <a:headEnd type="none" w="sm" len="sm"/>
                      <a:tailEnd type="none" w="sm" len="sm"/>
                    </a:ln>
                    <a:solidFill>
                      <a:srgbClr val="000000"/>
                    </a:solidFill>
                    <a:latin typeface="Arial Black" panose="020B0A04020102020204" pitchFamily="34" charset="0"/>
                  </a:rPr>
                  <a:t>1</a:t>
                </a:r>
              </a:p>
            </p:txBody>
          </p:sp>
          <p:sp>
            <p:nvSpPr>
              <p:cNvPr id="19467" name="WordArt 53">
                <a:extLst>
                  <a:ext uri="{FF2B5EF4-FFF2-40B4-BE49-F238E27FC236}">
                    <a16:creationId xmlns:a16="http://schemas.microsoft.com/office/drawing/2014/main" xmlns="" id="{76170E1A-1FBD-4B76-A644-0C1BA8504223}"/>
                  </a:ext>
                </a:extLst>
              </p:cNvPr>
              <p:cNvSpPr>
                <a:spLocks noChangeArrowheads="1" noChangeShapeType="1" noTextEdit="1"/>
              </p:cNvSpPr>
              <p:nvPr/>
            </p:nvSpPr>
            <p:spPr bwMode="auto">
              <a:xfrm rot="5400000">
                <a:off x="3402" y="2954"/>
                <a:ext cx="272" cy="136"/>
              </a:xfrm>
              <a:prstGeom prst="rect">
                <a:avLst/>
              </a:prstGeom>
            </p:spPr>
            <p:txBody>
              <a:bodyPr vert="wordArtVert" wrap="none" fromWordArt="1">
                <a:prstTxWarp prst="textPlain">
                  <a:avLst>
                    <a:gd name="adj" fmla="val 50000"/>
                  </a:avLst>
                </a:prstTxWarp>
              </a:bodyPr>
              <a:lstStyle/>
              <a:p>
                <a:pPr algn="ctr" fontAlgn="auto"/>
                <a:r>
                  <a:rPr lang="el-GR" sz="3600" kern="10">
                    <a:ln w="9525" cap="sq">
                      <a:solidFill>
                        <a:srgbClr val="000000"/>
                      </a:solidFill>
                      <a:miter lim="800000"/>
                      <a:headEnd type="none" w="sm" len="sm"/>
                      <a:tailEnd type="none" w="sm" len="sm"/>
                    </a:ln>
                    <a:solidFill>
                      <a:srgbClr val="000000"/>
                    </a:solidFill>
                    <a:latin typeface="Arial Black" panose="020B0A04020102020204" pitchFamily="34" charset="0"/>
                  </a:rPr>
                  <a:t>2</a:t>
                </a:r>
              </a:p>
            </p:txBody>
          </p:sp>
          <p:sp>
            <p:nvSpPr>
              <p:cNvPr id="19468" name="WordArt 54">
                <a:extLst>
                  <a:ext uri="{FF2B5EF4-FFF2-40B4-BE49-F238E27FC236}">
                    <a16:creationId xmlns:a16="http://schemas.microsoft.com/office/drawing/2014/main" xmlns="" id="{71BF8712-F77A-4AD3-8147-8F1ED5882B61}"/>
                  </a:ext>
                </a:extLst>
              </p:cNvPr>
              <p:cNvSpPr>
                <a:spLocks noChangeArrowheads="1" noChangeShapeType="1" noTextEdit="1"/>
              </p:cNvSpPr>
              <p:nvPr/>
            </p:nvSpPr>
            <p:spPr bwMode="auto">
              <a:xfrm rot="5400000">
                <a:off x="2800" y="2149"/>
                <a:ext cx="295" cy="136"/>
              </a:xfrm>
              <a:prstGeom prst="rect">
                <a:avLst/>
              </a:prstGeom>
            </p:spPr>
            <p:txBody>
              <a:bodyPr vert="wordArtVert" wrap="none" fromWordArt="1">
                <a:prstTxWarp prst="textPlain">
                  <a:avLst>
                    <a:gd name="adj" fmla="val 50000"/>
                  </a:avLst>
                </a:prstTxWarp>
              </a:bodyPr>
              <a:lstStyle/>
              <a:p>
                <a:pPr algn="ctr" fontAlgn="auto"/>
                <a:r>
                  <a:rPr lang="el-GR" sz="3600" kern="10">
                    <a:ln w="9525" cap="sq">
                      <a:solidFill>
                        <a:srgbClr val="000000"/>
                      </a:solidFill>
                      <a:miter lim="800000"/>
                      <a:headEnd type="none" w="sm" len="sm"/>
                      <a:tailEnd type="none" w="sm" len="sm"/>
                    </a:ln>
                    <a:solidFill>
                      <a:srgbClr val="000000"/>
                    </a:solidFill>
                    <a:latin typeface="Arial Black" panose="020B0A04020102020204" pitchFamily="34" charset="0"/>
                  </a:rPr>
                  <a:t>3</a:t>
                </a:r>
              </a:p>
            </p:txBody>
          </p:sp>
        </p:grpSp>
        <p:grpSp>
          <p:nvGrpSpPr>
            <p:cNvPr id="19462" name="Group 58">
              <a:extLst>
                <a:ext uri="{FF2B5EF4-FFF2-40B4-BE49-F238E27FC236}">
                  <a16:creationId xmlns:a16="http://schemas.microsoft.com/office/drawing/2014/main" xmlns="" id="{83C80B8D-865E-4213-9DC6-2D895E9C73E2}"/>
                </a:ext>
              </a:extLst>
            </p:cNvPr>
            <p:cNvGrpSpPr>
              <a:grpSpLocks/>
            </p:cNvGrpSpPr>
            <p:nvPr/>
          </p:nvGrpSpPr>
          <p:grpSpPr bwMode="auto">
            <a:xfrm>
              <a:off x="2880" y="1842"/>
              <a:ext cx="363" cy="182"/>
              <a:chOff x="2018" y="3430"/>
              <a:chExt cx="363" cy="182"/>
            </a:xfrm>
          </p:grpSpPr>
          <p:sp>
            <p:nvSpPr>
              <p:cNvPr id="19463" name="Line 56">
                <a:extLst>
                  <a:ext uri="{FF2B5EF4-FFF2-40B4-BE49-F238E27FC236}">
                    <a16:creationId xmlns:a16="http://schemas.microsoft.com/office/drawing/2014/main" xmlns="" id="{734D7F5A-7D7C-45A9-86D7-110EF9079A9C}"/>
                  </a:ext>
                </a:extLst>
              </p:cNvPr>
              <p:cNvSpPr>
                <a:spLocks noChangeShapeType="1"/>
              </p:cNvSpPr>
              <p:nvPr/>
            </p:nvSpPr>
            <p:spPr bwMode="auto">
              <a:xfrm flipH="1">
                <a:off x="2018" y="3430"/>
                <a:ext cx="363" cy="182"/>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9464" name="Line 57">
                <a:extLst>
                  <a:ext uri="{FF2B5EF4-FFF2-40B4-BE49-F238E27FC236}">
                    <a16:creationId xmlns:a16="http://schemas.microsoft.com/office/drawing/2014/main" xmlns="" id="{D4F8AE3F-4471-4A7D-8332-94AFD545DF24}"/>
                  </a:ext>
                </a:extLst>
              </p:cNvPr>
              <p:cNvSpPr>
                <a:spLocks noChangeShapeType="1"/>
              </p:cNvSpPr>
              <p:nvPr/>
            </p:nvSpPr>
            <p:spPr bwMode="auto">
              <a:xfrm>
                <a:off x="2018" y="3430"/>
                <a:ext cx="318" cy="182"/>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l-GR"/>
              </a:p>
            </p:txBody>
          </p:sp>
        </p:grpSp>
      </p:grpSp>
      <p:pic>
        <p:nvPicPr>
          <p:cNvPr id="3" name="Εγγεγραμμένος ήχος">
            <a:hlinkClick r:id="" action="ppaction://media"/>
            <a:extLst>
              <a:ext uri="{FF2B5EF4-FFF2-40B4-BE49-F238E27FC236}">
                <a16:creationId xmlns:a16="http://schemas.microsoft.com/office/drawing/2014/main" xmlns="" id="{125936B2-F204-4CF4-A862-2493C9A8B8D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19 - Ομάδα">
            <a:extLst>
              <a:ext uri="{FF2B5EF4-FFF2-40B4-BE49-F238E27FC236}">
                <a16:creationId xmlns:a16="http://schemas.microsoft.com/office/drawing/2014/main" xmlns="" id="{6854825F-DA18-4D3D-8968-05897C8A2A02}"/>
              </a:ext>
            </a:extLst>
          </p:cNvPr>
          <p:cNvGrpSpPr>
            <a:grpSpLocks/>
          </p:cNvGrpSpPr>
          <p:nvPr/>
        </p:nvGrpSpPr>
        <p:grpSpPr bwMode="auto">
          <a:xfrm>
            <a:off x="568325" y="-120650"/>
            <a:ext cx="8201025" cy="2878138"/>
            <a:chOff x="568036" y="-120226"/>
            <a:chExt cx="8201890" cy="2877281"/>
          </a:xfrm>
        </p:grpSpPr>
        <p:grpSp>
          <p:nvGrpSpPr>
            <p:cNvPr id="20494" name="15 - Ομάδα">
              <a:extLst>
                <a:ext uri="{FF2B5EF4-FFF2-40B4-BE49-F238E27FC236}">
                  <a16:creationId xmlns:a16="http://schemas.microsoft.com/office/drawing/2014/main" xmlns="" id="{416FE4FF-9238-4C47-A7BC-3419DAA86A1F}"/>
                </a:ext>
              </a:extLst>
            </p:cNvPr>
            <p:cNvGrpSpPr>
              <a:grpSpLocks/>
            </p:cNvGrpSpPr>
            <p:nvPr/>
          </p:nvGrpSpPr>
          <p:grpSpPr bwMode="auto">
            <a:xfrm>
              <a:off x="568036" y="387606"/>
              <a:ext cx="8201890" cy="2369449"/>
              <a:chOff x="568036" y="387606"/>
              <a:chExt cx="8201890" cy="2369449"/>
            </a:xfrm>
          </p:grpSpPr>
          <p:sp>
            <p:nvSpPr>
              <p:cNvPr id="4" name="3 - Ορθογώνιο">
                <a:extLst>
                  <a:ext uri="{FF2B5EF4-FFF2-40B4-BE49-F238E27FC236}">
                    <a16:creationId xmlns:a16="http://schemas.microsoft.com/office/drawing/2014/main" xmlns="" id="{B5E71564-DEED-4CED-BBB7-1E4840E70E54}"/>
                  </a:ext>
                </a:extLst>
              </p:cNvPr>
              <p:cNvSpPr/>
              <p:nvPr/>
            </p:nvSpPr>
            <p:spPr>
              <a:xfrm>
                <a:off x="568036" y="387623"/>
                <a:ext cx="2216384" cy="2369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140 </a:t>
                </a:r>
                <a:r>
                  <a:rPr lang="en-US" sz="3200" b="1" dirty="0" err="1">
                    <a:solidFill>
                      <a:schemeClr val="bg1"/>
                    </a:solidFill>
                  </a:rPr>
                  <a:t>meq</a:t>
                </a:r>
                <a:r>
                  <a:rPr lang="en-US" sz="3200" b="1" dirty="0">
                    <a:solidFill>
                      <a:schemeClr val="bg1"/>
                    </a:solidFill>
                  </a:rPr>
                  <a:t>/L</a:t>
                </a:r>
                <a:endParaRPr lang="el-GR" sz="3200" b="1" dirty="0">
                  <a:solidFill>
                    <a:schemeClr val="bg1"/>
                  </a:solidFill>
                </a:endParaRPr>
              </a:p>
            </p:txBody>
          </p:sp>
          <p:grpSp>
            <p:nvGrpSpPr>
              <p:cNvPr id="20497" name="11 - Ομάδα">
                <a:extLst>
                  <a:ext uri="{FF2B5EF4-FFF2-40B4-BE49-F238E27FC236}">
                    <a16:creationId xmlns:a16="http://schemas.microsoft.com/office/drawing/2014/main" xmlns="" id="{6526F80B-7C11-4635-9ECF-73EDD99F1847}"/>
                  </a:ext>
                </a:extLst>
              </p:cNvPr>
              <p:cNvGrpSpPr>
                <a:grpSpLocks/>
              </p:cNvGrpSpPr>
              <p:nvPr/>
            </p:nvGrpSpPr>
            <p:grpSpPr bwMode="auto">
              <a:xfrm>
                <a:off x="2784763" y="1069410"/>
                <a:ext cx="5985163" cy="1163782"/>
                <a:chOff x="2784764" y="1759527"/>
                <a:chExt cx="5985163" cy="1163782"/>
              </a:xfrm>
            </p:grpSpPr>
            <p:grpSp>
              <p:nvGrpSpPr>
                <p:cNvPr id="20498" name="10 - Ομάδα">
                  <a:extLst>
                    <a:ext uri="{FF2B5EF4-FFF2-40B4-BE49-F238E27FC236}">
                      <a16:creationId xmlns:a16="http://schemas.microsoft.com/office/drawing/2014/main" xmlns="" id="{5C018752-3C83-4E75-B475-26A9AD0744D8}"/>
                    </a:ext>
                  </a:extLst>
                </p:cNvPr>
                <p:cNvGrpSpPr>
                  <a:grpSpLocks/>
                </p:cNvGrpSpPr>
                <p:nvPr/>
              </p:nvGrpSpPr>
              <p:grpSpPr bwMode="auto">
                <a:xfrm>
                  <a:off x="2784764" y="1759527"/>
                  <a:ext cx="2743200" cy="1163782"/>
                  <a:chOff x="2784764" y="1759527"/>
                  <a:chExt cx="2743200" cy="1163782"/>
                </a:xfrm>
              </p:grpSpPr>
              <p:sp>
                <p:nvSpPr>
                  <p:cNvPr id="5" name="4 - Δεξιό βέλος">
                    <a:extLst>
                      <a:ext uri="{FF2B5EF4-FFF2-40B4-BE49-F238E27FC236}">
                        <a16:creationId xmlns:a16="http://schemas.microsoft.com/office/drawing/2014/main" xmlns="" id="{D413CB92-0D3B-4531-9BB7-4549979DFBE7}"/>
                      </a:ext>
                    </a:extLst>
                  </p:cNvPr>
                  <p:cNvSpPr/>
                  <p:nvPr/>
                </p:nvSpPr>
                <p:spPr>
                  <a:xfrm>
                    <a:off x="2784421" y="1760162"/>
                    <a:ext cx="2743489" cy="11632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0501" name="5 - TextBox">
                    <a:extLst>
                      <a:ext uri="{FF2B5EF4-FFF2-40B4-BE49-F238E27FC236}">
                        <a16:creationId xmlns:a16="http://schemas.microsoft.com/office/drawing/2014/main" xmlns="" id="{99A3F372-1848-48E6-8258-682591A92F95}"/>
                      </a:ext>
                    </a:extLst>
                  </p:cNvPr>
                  <p:cNvSpPr txBox="1">
                    <a:spLocks noChangeArrowheads="1"/>
                  </p:cNvSpPr>
                  <p:nvPr/>
                </p:nvSpPr>
                <p:spPr bwMode="auto">
                  <a:xfrm>
                    <a:off x="3214255" y="2025695"/>
                    <a:ext cx="198119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2800" b="1">
                        <a:solidFill>
                          <a:schemeClr val="bg1"/>
                        </a:solidFill>
                        <a:latin typeface="Arial" panose="020B0604020202020204" pitchFamily="34" charset="0"/>
                      </a:rPr>
                      <a:t>75 meq/L</a:t>
                    </a:r>
                    <a:endParaRPr lang="el-GR" altLang="el-GR" sz="2800" b="1">
                      <a:solidFill>
                        <a:schemeClr val="bg1"/>
                      </a:solidFill>
                      <a:latin typeface="Arial" panose="020B0604020202020204" pitchFamily="34" charset="0"/>
                    </a:endParaRPr>
                  </a:p>
                </p:txBody>
              </p:sp>
            </p:grpSp>
            <p:sp>
              <p:nvSpPr>
                <p:cNvPr id="20499" name="6 - TextBox">
                  <a:extLst>
                    <a:ext uri="{FF2B5EF4-FFF2-40B4-BE49-F238E27FC236}">
                      <a16:creationId xmlns:a16="http://schemas.microsoft.com/office/drawing/2014/main" xmlns="" id="{6415030C-6E29-45FC-ADB9-A5F23F39B5CA}"/>
                    </a:ext>
                  </a:extLst>
                </p:cNvPr>
                <p:cNvSpPr txBox="1">
                  <a:spLocks noChangeArrowheads="1"/>
                </p:cNvSpPr>
                <p:nvPr/>
              </p:nvSpPr>
              <p:spPr bwMode="auto">
                <a:xfrm>
                  <a:off x="5805055" y="2025695"/>
                  <a:ext cx="296487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2800" b="1">
                      <a:latin typeface="Arial" panose="020B0604020202020204" pitchFamily="34" charset="0"/>
                    </a:rPr>
                    <a:t>Υπερνατριαιμία</a:t>
                  </a:r>
                </a:p>
              </p:txBody>
            </p:sp>
          </p:grpSp>
        </p:grpSp>
        <p:sp>
          <p:nvSpPr>
            <p:cNvPr id="20495" name="18 - TextBox">
              <a:extLst>
                <a:ext uri="{FF2B5EF4-FFF2-40B4-BE49-F238E27FC236}">
                  <a16:creationId xmlns:a16="http://schemas.microsoft.com/office/drawing/2014/main" xmlns="" id="{70D3DA02-EE15-4832-AF20-FB6613D30A5A}"/>
                </a:ext>
              </a:extLst>
            </p:cNvPr>
            <p:cNvSpPr txBox="1">
              <a:spLocks noChangeArrowheads="1"/>
            </p:cNvSpPr>
            <p:nvPr/>
          </p:nvSpPr>
          <p:spPr bwMode="auto">
            <a:xfrm>
              <a:off x="1503217" y="-120226"/>
              <a:ext cx="1981199"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6000" b="1">
                  <a:solidFill>
                    <a:srgbClr val="FF0000"/>
                  </a:solidFill>
                  <a:latin typeface="Arial" panose="020B0604020202020204" pitchFamily="34" charset="0"/>
                </a:rPr>
                <a:t>Χ</a:t>
              </a:r>
            </a:p>
          </p:txBody>
        </p:sp>
      </p:grpSp>
      <p:grpSp>
        <p:nvGrpSpPr>
          <p:cNvPr id="20483" name="24 - Ομάδα">
            <a:extLst>
              <a:ext uri="{FF2B5EF4-FFF2-40B4-BE49-F238E27FC236}">
                <a16:creationId xmlns:a16="http://schemas.microsoft.com/office/drawing/2014/main" xmlns="" id="{FA6286AD-66ED-44AF-A5F8-92A1A6769698}"/>
              </a:ext>
            </a:extLst>
          </p:cNvPr>
          <p:cNvGrpSpPr>
            <a:grpSpLocks/>
          </p:cNvGrpSpPr>
          <p:nvPr/>
        </p:nvGrpSpPr>
        <p:grpSpPr bwMode="auto">
          <a:xfrm>
            <a:off x="568325" y="3168650"/>
            <a:ext cx="8021638" cy="3024188"/>
            <a:chOff x="568036" y="3169438"/>
            <a:chExt cx="8021781" cy="3023544"/>
          </a:xfrm>
        </p:grpSpPr>
        <p:grpSp>
          <p:nvGrpSpPr>
            <p:cNvPr id="20485" name="17 - Ομάδα">
              <a:extLst>
                <a:ext uri="{FF2B5EF4-FFF2-40B4-BE49-F238E27FC236}">
                  <a16:creationId xmlns:a16="http://schemas.microsoft.com/office/drawing/2014/main" xmlns="" id="{31EF3323-8D86-498B-B5E4-CEDC47055C1E}"/>
                </a:ext>
              </a:extLst>
            </p:cNvPr>
            <p:cNvGrpSpPr>
              <a:grpSpLocks/>
            </p:cNvGrpSpPr>
            <p:nvPr/>
          </p:nvGrpSpPr>
          <p:grpSpPr bwMode="auto">
            <a:xfrm>
              <a:off x="568036" y="3169438"/>
              <a:ext cx="8021781" cy="3023544"/>
              <a:chOff x="748145" y="3588327"/>
              <a:chExt cx="8021781" cy="3023544"/>
            </a:xfrm>
          </p:grpSpPr>
          <p:sp>
            <p:nvSpPr>
              <p:cNvPr id="8" name="7 - Ορθογώνιο">
                <a:extLst>
                  <a:ext uri="{FF2B5EF4-FFF2-40B4-BE49-F238E27FC236}">
                    <a16:creationId xmlns:a16="http://schemas.microsoft.com/office/drawing/2014/main" xmlns="" id="{91ABFEB1-FF43-4EC3-BBCE-9503A7F89F16}"/>
                  </a:ext>
                </a:extLst>
              </p:cNvPr>
              <p:cNvSpPr/>
              <p:nvPr/>
            </p:nvSpPr>
            <p:spPr>
              <a:xfrm>
                <a:off x="748145" y="4450156"/>
                <a:ext cx="2216190" cy="2161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140 </a:t>
                </a:r>
                <a:r>
                  <a:rPr lang="en-US" sz="3200" b="1" dirty="0" err="1">
                    <a:solidFill>
                      <a:schemeClr val="bg1"/>
                    </a:solidFill>
                  </a:rPr>
                  <a:t>meq</a:t>
                </a:r>
                <a:r>
                  <a:rPr lang="en-US" sz="3200" b="1" dirty="0">
                    <a:solidFill>
                      <a:schemeClr val="bg1"/>
                    </a:solidFill>
                  </a:rPr>
                  <a:t>/L</a:t>
                </a:r>
                <a:endParaRPr lang="el-GR" sz="3200" b="1" dirty="0">
                  <a:solidFill>
                    <a:schemeClr val="bg1"/>
                  </a:solidFill>
                </a:endParaRPr>
              </a:p>
            </p:txBody>
          </p:sp>
          <p:grpSp>
            <p:nvGrpSpPr>
              <p:cNvPr id="20488" name="16 - Ομάδα">
                <a:extLst>
                  <a:ext uri="{FF2B5EF4-FFF2-40B4-BE49-F238E27FC236}">
                    <a16:creationId xmlns:a16="http://schemas.microsoft.com/office/drawing/2014/main" xmlns="" id="{14B934FC-965C-4B05-9424-99049DADD624}"/>
                  </a:ext>
                </a:extLst>
              </p:cNvPr>
              <p:cNvGrpSpPr>
                <a:grpSpLocks/>
              </p:cNvGrpSpPr>
              <p:nvPr/>
            </p:nvGrpSpPr>
            <p:grpSpPr bwMode="auto">
              <a:xfrm>
                <a:off x="2964872" y="5029200"/>
                <a:ext cx="5805054" cy="1163782"/>
                <a:chOff x="2964872" y="5029200"/>
                <a:chExt cx="5805054" cy="1163782"/>
              </a:xfrm>
            </p:grpSpPr>
            <p:sp>
              <p:nvSpPr>
                <p:cNvPr id="9" name="8 - Δεξιό βέλος">
                  <a:extLst>
                    <a:ext uri="{FF2B5EF4-FFF2-40B4-BE49-F238E27FC236}">
                      <a16:creationId xmlns:a16="http://schemas.microsoft.com/office/drawing/2014/main" xmlns="" id="{7FBDE459-EF04-4732-AA49-634D25A3FF4F}"/>
                    </a:ext>
                  </a:extLst>
                </p:cNvPr>
                <p:cNvSpPr/>
                <p:nvPr/>
              </p:nvSpPr>
              <p:spPr>
                <a:xfrm>
                  <a:off x="2964335" y="5029470"/>
                  <a:ext cx="2743249" cy="1163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0492" name="9 - TextBox">
                  <a:extLst>
                    <a:ext uri="{FF2B5EF4-FFF2-40B4-BE49-F238E27FC236}">
                      <a16:creationId xmlns:a16="http://schemas.microsoft.com/office/drawing/2014/main" xmlns="" id="{721BA856-6D62-4681-9997-171B06E0C1FD}"/>
                    </a:ext>
                  </a:extLst>
                </p:cNvPr>
                <p:cNvSpPr txBox="1">
                  <a:spLocks noChangeArrowheads="1"/>
                </p:cNvSpPr>
                <p:nvPr/>
              </p:nvSpPr>
              <p:spPr bwMode="auto">
                <a:xfrm>
                  <a:off x="2964872" y="5306291"/>
                  <a:ext cx="198119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2800" b="1">
                      <a:solidFill>
                        <a:schemeClr val="bg1"/>
                      </a:solidFill>
                      <a:latin typeface="Arial" panose="020B0604020202020204" pitchFamily="34" charset="0"/>
                    </a:rPr>
                    <a:t>75 meq/L</a:t>
                  </a:r>
                  <a:endParaRPr lang="el-GR" altLang="el-GR" sz="2800" b="1">
                    <a:solidFill>
                      <a:schemeClr val="bg1"/>
                    </a:solidFill>
                    <a:latin typeface="Arial" panose="020B0604020202020204" pitchFamily="34" charset="0"/>
                  </a:endParaRPr>
                </a:p>
              </p:txBody>
            </p:sp>
            <p:sp>
              <p:nvSpPr>
                <p:cNvPr id="20493" name="12 - TextBox">
                  <a:extLst>
                    <a:ext uri="{FF2B5EF4-FFF2-40B4-BE49-F238E27FC236}">
                      <a16:creationId xmlns:a16="http://schemas.microsoft.com/office/drawing/2014/main" xmlns="" id="{D89073D1-E414-4F8C-98B1-9176233F3A9E}"/>
                    </a:ext>
                  </a:extLst>
                </p:cNvPr>
                <p:cNvSpPr txBox="1">
                  <a:spLocks noChangeArrowheads="1"/>
                </p:cNvSpPr>
                <p:nvPr/>
              </p:nvSpPr>
              <p:spPr bwMode="auto">
                <a:xfrm>
                  <a:off x="5805054" y="5306291"/>
                  <a:ext cx="296487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2800" b="1">
                      <a:latin typeface="Arial" panose="020B0604020202020204" pitchFamily="34" charset="0"/>
                    </a:rPr>
                    <a:t>Υπονατριαιμία</a:t>
                  </a:r>
                </a:p>
              </p:txBody>
            </p:sp>
          </p:grpSp>
          <p:sp>
            <p:nvSpPr>
              <p:cNvPr id="14" name="13 - Τραπέζιο">
                <a:extLst>
                  <a:ext uri="{FF2B5EF4-FFF2-40B4-BE49-F238E27FC236}">
                    <a16:creationId xmlns:a16="http://schemas.microsoft.com/office/drawing/2014/main" xmlns="" id="{F33D2346-DDAA-448A-BD69-F12762E32AF2}"/>
                  </a:ext>
                </a:extLst>
              </p:cNvPr>
              <p:cNvSpPr/>
              <p:nvPr/>
            </p:nvSpPr>
            <p:spPr>
              <a:xfrm rot="10800000">
                <a:off x="1178366" y="3588327"/>
                <a:ext cx="1260497" cy="861829"/>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0490" name="14 - TextBox">
                <a:extLst>
                  <a:ext uri="{FF2B5EF4-FFF2-40B4-BE49-F238E27FC236}">
                    <a16:creationId xmlns:a16="http://schemas.microsoft.com/office/drawing/2014/main" xmlns="" id="{F4478490-18C7-4B63-BE63-03D1FEB5F0B5}"/>
                  </a:ext>
                </a:extLst>
              </p:cNvPr>
              <p:cNvSpPr txBox="1">
                <a:spLocks noChangeArrowheads="1"/>
              </p:cNvSpPr>
              <p:nvPr/>
            </p:nvSpPr>
            <p:spPr bwMode="auto">
              <a:xfrm>
                <a:off x="1385455" y="3588327"/>
                <a:ext cx="198119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2800" b="1">
                    <a:solidFill>
                      <a:schemeClr val="bg1"/>
                    </a:solidFill>
                    <a:latin typeface="Arial" panose="020B0604020202020204" pitchFamily="34" charset="0"/>
                  </a:rPr>
                  <a:t>Η2Ο</a:t>
                </a:r>
              </a:p>
            </p:txBody>
          </p:sp>
        </p:grpSp>
        <p:cxnSp>
          <p:nvCxnSpPr>
            <p:cNvPr id="22" name="21 - Ευθύγραμμο βέλος σύνδεσης">
              <a:extLst>
                <a:ext uri="{FF2B5EF4-FFF2-40B4-BE49-F238E27FC236}">
                  <a16:creationId xmlns:a16="http://schemas.microsoft.com/office/drawing/2014/main" xmlns="" id="{27BB92BA-5254-4263-87F0-2A73C60D476A}"/>
                </a:ext>
              </a:extLst>
            </p:cNvPr>
            <p:cNvCxnSpPr/>
            <p:nvPr/>
          </p:nvCxnSpPr>
          <p:spPr>
            <a:xfrm>
              <a:off x="1652318" y="3770973"/>
              <a:ext cx="47626" cy="839608"/>
            </a:xfrm>
            <a:prstGeom prst="straightConnector1">
              <a:avLst/>
            </a:prstGeom>
            <a:ln w="1301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3" name="Εγγεγραμμένος ήχος">
            <a:hlinkClick r:id="" action="ppaction://media"/>
            <a:extLst>
              <a:ext uri="{FF2B5EF4-FFF2-40B4-BE49-F238E27FC236}">
                <a16:creationId xmlns:a16="http://schemas.microsoft.com/office/drawing/2014/main" xmlns="" id="{AF017485-407B-47E2-9794-66BE9D4AF32C}"/>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F6204F-36B4-447A-B15C-907DDB9BC7BB}"/>
              </a:ext>
            </a:extLst>
          </p:cNvPr>
          <p:cNvSpPr>
            <a:spLocks noGrp="1"/>
          </p:cNvSpPr>
          <p:nvPr>
            <p:ph type="title"/>
          </p:nvPr>
        </p:nvSpPr>
        <p:spPr/>
        <p:txBody>
          <a:bodyPr/>
          <a:lstStyle/>
          <a:p>
            <a:pPr>
              <a:defRPr/>
            </a:pPr>
            <a:r>
              <a:rPr lang="el-GR" b="1" dirty="0">
                <a:solidFill>
                  <a:schemeClr val="tx2"/>
                </a:solidFill>
              </a:rPr>
              <a:t>Υπονατριαιμία</a:t>
            </a:r>
            <a:endParaRPr lang="el-GR" dirty="0">
              <a:solidFill>
                <a:schemeClr val="tx1">
                  <a:lumMod val="65000"/>
                  <a:lumOff val="35000"/>
                </a:schemeClr>
              </a:solidFill>
            </a:endParaRPr>
          </a:p>
        </p:txBody>
      </p:sp>
      <p:sp>
        <p:nvSpPr>
          <p:cNvPr id="21507" name="Content Placeholder 2">
            <a:extLst>
              <a:ext uri="{FF2B5EF4-FFF2-40B4-BE49-F238E27FC236}">
                <a16:creationId xmlns:a16="http://schemas.microsoft.com/office/drawing/2014/main" xmlns="" id="{3D747CC3-AB32-4A83-8A6C-EBDF50CAB288}"/>
              </a:ext>
            </a:extLst>
          </p:cNvPr>
          <p:cNvSpPr>
            <a:spLocks noGrp="1"/>
          </p:cNvSpPr>
          <p:nvPr>
            <p:ph idx="1"/>
          </p:nvPr>
        </p:nvSpPr>
        <p:spPr/>
        <p:txBody>
          <a:bodyPr/>
          <a:lstStyle/>
          <a:p>
            <a:endParaRPr lang="el-GR" altLang="el-GR"/>
          </a:p>
        </p:txBody>
      </p:sp>
      <p:pic>
        <p:nvPicPr>
          <p:cNvPr id="21508" name="Picture 2">
            <a:extLst>
              <a:ext uri="{FF2B5EF4-FFF2-40B4-BE49-F238E27FC236}">
                <a16:creationId xmlns:a16="http://schemas.microsoft.com/office/drawing/2014/main" xmlns="" id="{DD9D115B-622C-44A1-A796-5DB1A6B2CD0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 y="1270000"/>
            <a:ext cx="8221663"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509" name="Group 4">
            <a:extLst>
              <a:ext uri="{FF2B5EF4-FFF2-40B4-BE49-F238E27FC236}">
                <a16:creationId xmlns:a16="http://schemas.microsoft.com/office/drawing/2014/main" xmlns="" id="{E5E39309-97AB-4962-9E1F-F340937BDC4B}"/>
              </a:ext>
            </a:extLst>
          </p:cNvPr>
          <p:cNvGrpSpPr>
            <a:grpSpLocks/>
          </p:cNvGrpSpPr>
          <p:nvPr/>
        </p:nvGrpSpPr>
        <p:grpSpPr bwMode="auto">
          <a:xfrm>
            <a:off x="1903413" y="4264025"/>
            <a:ext cx="4160837" cy="2127250"/>
            <a:chOff x="4983163" y="0"/>
            <a:chExt cx="4160837" cy="2127250"/>
          </a:xfrm>
        </p:grpSpPr>
        <p:pic>
          <p:nvPicPr>
            <p:cNvPr id="21511" name="Picture 7" descr="District attorney Mike Ramsey shows reporters the type of water jug from which Carrington was forced">
              <a:extLst>
                <a:ext uri="{FF2B5EF4-FFF2-40B4-BE49-F238E27FC236}">
                  <a16:creationId xmlns:a16="http://schemas.microsoft.com/office/drawing/2014/main" xmlns="" id="{A876B42B-5B22-46BB-8301-56E7B005ACEE}"/>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08725" y="0"/>
              <a:ext cx="2835275" cy="212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2" name="Picture 5" descr="Chico State University student Matthew Carrington, 21, died Feb. 2, 2005 after a night of hazing. ">
              <a:extLst>
                <a:ext uri="{FF2B5EF4-FFF2-40B4-BE49-F238E27FC236}">
                  <a16:creationId xmlns:a16="http://schemas.microsoft.com/office/drawing/2014/main" xmlns="" id="{DEB16DA6-3879-4FFD-A6C5-08B1AABBED7F}"/>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983163" y="698500"/>
              <a:ext cx="1905000"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 name="Εγγεγραμμένος ήχος">
            <a:hlinkClick r:id="" action="ppaction://media"/>
            <a:extLst>
              <a:ext uri="{FF2B5EF4-FFF2-40B4-BE49-F238E27FC236}">
                <a16:creationId xmlns:a16="http://schemas.microsoft.com/office/drawing/2014/main" xmlns="" id="{A3F026A5-117B-45B8-BC28-D9154E42A1E8}"/>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3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a:extLst>
              <a:ext uri="{FF2B5EF4-FFF2-40B4-BE49-F238E27FC236}">
                <a16:creationId xmlns:a16="http://schemas.microsoft.com/office/drawing/2014/main" xmlns="" id="{EE0BC5AF-65A9-4262-9A10-C6A22B976C4B}"/>
              </a:ext>
            </a:extLst>
          </p:cNvPr>
          <p:cNvSpPr>
            <a:spLocks noGrp="1"/>
          </p:cNvSpPr>
          <p:nvPr>
            <p:ph idx="1"/>
          </p:nvPr>
        </p:nvSpPr>
        <p:spPr>
          <a:xfrm>
            <a:off x="457200" y="1417638"/>
            <a:ext cx="8229600" cy="1868487"/>
          </a:xfrm>
        </p:spPr>
        <p:txBody>
          <a:bodyPr/>
          <a:lstStyle/>
          <a:p>
            <a:r>
              <a:rPr lang="el-GR" altLang="el-GR"/>
              <a:t>1% του γενικού πληθυσμού</a:t>
            </a:r>
          </a:p>
          <a:p>
            <a:r>
              <a:rPr lang="el-GR" altLang="el-GR"/>
              <a:t>5-8% των νοσηλευομένων σε νοσοκομείο</a:t>
            </a:r>
          </a:p>
          <a:p>
            <a:r>
              <a:rPr lang="el-GR" altLang="el-GR"/>
              <a:t>30% των νοσηλευομένων σε ΜΕΘ</a:t>
            </a:r>
          </a:p>
        </p:txBody>
      </p:sp>
      <p:sp>
        <p:nvSpPr>
          <p:cNvPr id="22531" name="Title 1">
            <a:extLst>
              <a:ext uri="{FF2B5EF4-FFF2-40B4-BE49-F238E27FC236}">
                <a16:creationId xmlns:a16="http://schemas.microsoft.com/office/drawing/2014/main" xmlns="" id="{2F326C97-057E-4054-B73B-65EDEA09356D}"/>
              </a:ext>
            </a:extLst>
          </p:cNvPr>
          <p:cNvSpPr>
            <a:spLocks noGrp="1"/>
          </p:cNvSpPr>
          <p:nvPr>
            <p:ph type="title"/>
          </p:nvPr>
        </p:nvSpPr>
        <p:spPr>
          <a:xfrm>
            <a:off x="255588" y="274638"/>
            <a:ext cx="8569325" cy="1143000"/>
          </a:xfrm>
        </p:spPr>
        <p:txBody>
          <a:bodyPr/>
          <a:lstStyle/>
          <a:p>
            <a:r>
              <a:rPr lang="el-GR" altLang="el-GR" b="1">
                <a:solidFill>
                  <a:schemeClr val="tx2"/>
                </a:solidFill>
              </a:rPr>
              <a:t>Επιδημιολογία της υπονατριαιμίας </a:t>
            </a:r>
          </a:p>
        </p:txBody>
      </p:sp>
      <p:pic>
        <p:nvPicPr>
          <p:cNvPr id="22532" name="Picture 4">
            <a:extLst>
              <a:ext uri="{FF2B5EF4-FFF2-40B4-BE49-F238E27FC236}">
                <a16:creationId xmlns:a16="http://schemas.microsoft.com/office/drawing/2014/main" xmlns="" id="{F4A697EB-858F-486F-81DA-CD81B53F676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87613" y="3667125"/>
            <a:ext cx="4333875" cy="284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722E8951-225A-493D-9905-9704EA8EF7E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xmlns="" id="{47407996-4FF2-4C86-AA09-9B34D6029ED4}"/>
              </a:ext>
            </a:extLst>
          </p:cNvPr>
          <p:cNvSpPr>
            <a:spLocks noGrp="1"/>
          </p:cNvSpPr>
          <p:nvPr>
            <p:ph type="title"/>
          </p:nvPr>
        </p:nvSpPr>
        <p:spPr/>
        <p:txBody>
          <a:bodyPr/>
          <a:lstStyle/>
          <a:p>
            <a:r>
              <a:rPr lang="el-GR" altLang="el-GR" b="1">
                <a:solidFill>
                  <a:schemeClr val="tx2"/>
                </a:solidFill>
              </a:rPr>
              <a:t>Υπονατριαιμία</a:t>
            </a:r>
          </a:p>
        </p:txBody>
      </p:sp>
      <p:sp>
        <p:nvSpPr>
          <p:cNvPr id="23555" name="Content Placeholder 2">
            <a:extLst>
              <a:ext uri="{FF2B5EF4-FFF2-40B4-BE49-F238E27FC236}">
                <a16:creationId xmlns:a16="http://schemas.microsoft.com/office/drawing/2014/main" xmlns="" id="{B76590F9-D29C-4398-A03A-81A0B8F49785}"/>
              </a:ext>
            </a:extLst>
          </p:cNvPr>
          <p:cNvSpPr>
            <a:spLocks noGrp="1"/>
          </p:cNvSpPr>
          <p:nvPr>
            <p:ph idx="1"/>
          </p:nvPr>
        </p:nvSpPr>
        <p:spPr/>
        <p:txBody>
          <a:bodyPr/>
          <a:lstStyle/>
          <a:p>
            <a:r>
              <a:rPr lang="el-GR" altLang="el-GR" sz="2800" b="1" u="sng"/>
              <a:t>Ψευδοϋπονατριαιμία</a:t>
            </a:r>
            <a:r>
              <a:rPr lang="el-GR" altLang="el-GR" sz="2800">
                <a:solidFill>
                  <a:schemeClr val="tx2"/>
                </a:solidFill>
              </a:rPr>
              <a:t> </a:t>
            </a:r>
            <a:r>
              <a:rPr lang="el-GR" altLang="el-GR" sz="2800"/>
              <a:t>(φυσιολογική ωσμωτικότητα)</a:t>
            </a:r>
          </a:p>
          <a:p>
            <a:pPr>
              <a:buFont typeface="Wingdings" panose="05000000000000000000" pitchFamily="2" charset="2"/>
              <a:buChar char="Ø"/>
            </a:pPr>
            <a:r>
              <a:rPr lang="el-GR" altLang="el-GR" sz="2800"/>
              <a:t>Υπερλιπιδαιμία</a:t>
            </a:r>
          </a:p>
          <a:p>
            <a:pPr>
              <a:buFont typeface="Wingdings" panose="05000000000000000000" pitchFamily="2" charset="2"/>
              <a:buChar char="Ø"/>
            </a:pPr>
            <a:r>
              <a:rPr lang="el-GR" altLang="el-GR" sz="2800"/>
              <a:t>Υπερπρωτεϊναιμία</a:t>
            </a:r>
          </a:p>
          <a:p>
            <a:pPr>
              <a:buFont typeface="Wingdings" panose="05000000000000000000" pitchFamily="2" charset="2"/>
              <a:buChar char="Ø"/>
            </a:pPr>
            <a:endParaRPr lang="el-GR" altLang="el-GR" sz="2800"/>
          </a:p>
          <a:p>
            <a:r>
              <a:rPr lang="el-GR" altLang="el-GR" sz="2800" b="1" u="sng"/>
              <a:t>Υπονατριαιμία εξ αραιώσεως </a:t>
            </a:r>
            <a:r>
              <a:rPr lang="el-GR" altLang="el-GR" sz="2800"/>
              <a:t>(υπερωσμωτικότητα)</a:t>
            </a:r>
          </a:p>
          <a:p>
            <a:pPr>
              <a:buFont typeface="Wingdings" panose="05000000000000000000" pitchFamily="2" charset="2"/>
              <a:buChar char="Ø"/>
            </a:pPr>
            <a:r>
              <a:rPr lang="el-GR" altLang="el-GR" sz="2800"/>
              <a:t>Υπεργλυκαιμία</a:t>
            </a:r>
          </a:p>
          <a:p>
            <a:pPr>
              <a:buFont typeface="Wingdings" panose="05000000000000000000" pitchFamily="2" charset="2"/>
              <a:buChar char="Ø"/>
            </a:pPr>
            <a:r>
              <a:rPr lang="el-GR" altLang="el-GR" sz="2800"/>
              <a:t>Μαννιτόλη, σορβιτόλη, γλυκερόλη</a:t>
            </a:r>
          </a:p>
          <a:p>
            <a:pPr>
              <a:buFont typeface="Wingdings" panose="05000000000000000000" pitchFamily="2" charset="2"/>
              <a:buChar char="Ø"/>
            </a:pPr>
            <a:endParaRPr lang="el-GR" altLang="el-GR" sz="2800"/>
          </a:p>
          <a:p>
            <a:r>
              <a:rPr lang="el-GR" altLang="el-GR" sz="2800" b="1" u="sng"/>
              <a:t>Πραγματική υπονατριαιμία </a:t>
            </a:r>
            <a:r>
              <a:rPr lang="el-GR" altLang="el-GR" sz="2800"/>
              <a:t>(υποωσμωτικότητα)</a:t>
            </a:r>
          </a:p>
          <a:p>
            <a:pPr>
              <a:buFont typeface="Wingdings" panose="05000000000000000000" pitchFamily="2" charset="2"/>
              <a:buChar char="Ø"/>
            </a:pPr>
            <a:endParaRPr lang="el-GR" altLang="el-GR" sz="2800"/>
          </a:p>
        </p:txBody>
      </p:sp>
      <p:pic>
        <p:nvPicPr>
          <p:cNvPr id="3" name="Εγγεγραμμένος ήχος">
            <a:hlinkClick r:id="" action="ppaction://media"/>
            <a:extLst>
              <a:ext uri="{FF2B5EF4-FFF2-40B4-BE49-F238E27FC236}">
                <a16:creationId xmlns:a16="http://schemas.microsoft.com/office/drawing/2014/main" xmlns="" id="{298D6257-6363-4190-8EE5-80ECAAA8349D}"/>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5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3">
            <a:extLst>
              <a:ext uri="{FF2B5EF4-FFF2-40B4-BE49-F238E27FC236}">
                <a16:creationId xmlns:a16="http://schemas.microsoft.com/office/drawing/2014/main" xmlns="" id="{87B2440D-4212-4499-A563-45CB06DAB73D}"/>
              </a:ext>
            </a:extLst>
          </p:cNvPr>
          <p:cNvSpPr>
            <a:spLocks noChangeShapeType="1"/>
          </p:cNvSpPr>
          <p:nvPr/>
        </p:nvSpPr>
        <p:spPr bwMode="auto">
          <a:xfrm>
            <a:off x="4094163" y="2286000"/>
            <a:ext cx="0" cy="2951163"/>
          </a:xfrm>
          <a:prstGeom prst="line">
            <a:avLst/>
          </a:prstGeom>
          <a:noFill/>
          <a:ln w="114300">
            <a:solidFill>
              <a:schemeClr val="hlink"/>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24579" name="Text Box 4">
            <a:extLst>
              <a:ext uri="{FF2B5EF4-FFF2-40B4-BE49-F238E27FC236}">
                <a16:creationId xmlns:a16="http://schemas.microsoft.com/office/drawing/2014/main" xmlns="" id="{E24F8A1D-85D4-4961-B88D-81CFB7A415E9}"/>
              </a:ext>
            </a:extLst>
          </p:cNvPr>
          <p:cNvSpPr txBox="1">
            <a:spLocks noChangeArrowheads="1"/>
          </p:cNvSpPr>
          <p:nvPr/>
        </p:nvSpPr>
        <p:spPr bwMode="auto">
          <a:xfrm>
            <a:off x="3671888" y="1736725"/>
            <a:ext cx="13684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2800" b="1">
                <a:solidFill>
                  <a:schemeClr val="hlink"/>
                </a:solidFill>
              </a:rPr>
              <a:t>ΚΛΟΑ</a:t>
            </a:r>
          </a:p>
        </p:txBody>
      </p:sp>
      <p:sp>
        <p:nvSpPr>
          <p:cNvPr id="24580" name="Text Box 7">
            <a:extLst>
              <a:ext uri="{FF2B5EF4-FFF2-40B4-BE49-F238E27FC236}">
                <a16:creationId xmlns:a16="http://schemas.microsoft.com/office/drawing/2014/main" xmlns="" id="{292FB157-151E-43AB-A9CC-824F6EF7EC44}"/>
              </a:ext>
            </a:extLst>
          </p:cNvPr>
          <p:cNvSpPr txBox="1">
            <a:spLocks noChangeArrowheads="1"/>
          </p:cNvSpPr>
          <p:nvPr/>
        </p:nvSpPr>
        <p:spPr bwMode="auto">
          <a:xfrm>
            <a:off x="4973638" y="5484813"/>
            <a:ext cx="41703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2800" b="1">
                <a:solidFill>
                  <a:schemeClr val="hlink"/>
                </a:solidFill>
              </a:rPr>
              <a:t>Πίεση ενσφηνώσεως</a:t>
            </a:r>
          </a:p>
        </p:txBody>
      </p:sp>
      <p:grpSp>
        <p:nvGrpSpPr>
          <p:cNvPr id="24581" name="10 - Ομάδα">
            <a:extLst>
              <a:ext uri="{FF2B5EF4-FFF2-40B4-BE49-F238E27FC236}">
                <a16:creationId xmlns:a16="http://schemas.microsoft.com/office/drawing/2014/main" xmlns="" id="{9189DB28-00FD-471D-B2CC-B3AE3BADCB1F}"/>
              </a:ext>
            </a:extLst>
          </p:cNvPr>
          <p:cNvGrpSpPr>
            <a:grpSpLocks/>
          </p:cNvGrpSpPr>
          <p:nvPr/>
        </p:nvGrpSpPr>
        <p:grpSpPr bwMode="auto">
          <a:xfrm>
            <a:off x="4356100" y="1925638"/>
            <a:ext cx="4032250" cy="3097212"/>
            <a:chOff x="2555875" y="2060575"/>
            <a:chExt cx="4032250" cy="3097213"/>
          </a:xfrm>
        </p:grpSpPr>
        <p:sp>
          <p:nvSpPr>
            <p:cNvPr id="24588" name="Rectangle 2" descr="Light vertical">
              <a:extLst>
                <a:ext uri="{FF2B5EF4-FFF2-40B4-BE49-F238E27FC236}">
                  <a16:creationId xmlns:a16="http://schemas.microsoft.com/office/drawing/2014/main" xmlns="" id="{099F3744-80D3-4E0A-9A4B-1DAF430A2626}"/>
                </a:ext>
              </a:extLst>
            </p:cNvPr>
            <p:cNvSpPr>
              <a:spLocks noChangeArrowheads="1"/>
            </p:cNvSpPr>
            <p:nvPr/>
          </p:nvSpPr>
          <p:spPr bwMode="auto">
            <a:xfrm>
              <a:off x="4500563" y="2060575"/>
              <a:ext cx="1081087" cy="3097213"/>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l-GR" altLang="el-GR" sz="1800">
                <a:latin typeface="Arial" panose="020B0604020202020204" pitchFamily="34" charset="0"/>
              </a:endParaRPr>
            </a:p>
          </p:txBody>
        </p:sp>
        <p:sp>
          <p:nvSpPr>
            <p:cNvPr id="24589" name="Freeform 8">
              <a:extLst>
                <a:ext uri="{FF2B5EF4-FFF2-40B4-BE49-F238E27FC236}">
                  <a16:creationId xmlns:a16="http://schemas.microsoft.com/office/drawing/2014/main" xmlns="" id="{A78DCAA1-E576-4472-926F-FEDEB878A059}"/>
                </a:ext>
              </a:extLst>
            </p:cNvPr>
            <p:cNvSpPr>
              <a:spLocks/>
            </p:cNvSpPr>
            <p:nvPr/>
          </p:nvSpPr>
          <p:spPr bwMode="auto">
            <a:xfrm>
              <a:off x="2555875" y="2420938"/>
              <a:ext cx="4032250" cy="2663825"/>
            </a:xfrm>
            <a:custGeom>
              <a:avLst/>
              <a:gdLst>
                <a:gd name="T0" fmla="*/ 0 w 2314"/>
                <a:gd name="T1" fmla="*/ 2147483646 h 1444"/>
                <a:gd name="T2" fmla="*/ 2147483646 w 2314"/>
                <a:gd name="T3" fmla="*/ 2147483646 h 1444"/>
                <a:gd name="T4" fmla="*/ 2147483646 w 2314"/>
                <a:gd name="T5" fmla="*/ 2147483646 h 1444"/>
                <a:gd name="T6" fmla="*/ 0 60000 65536"/>
                <a:gd name="T7" fmla="*/ 0 60000 65536"/>
                <a:gd name="T8" fmla="*/ 0 60000 65536"/>
                <a:gd name="T9" fmla="*/ 0 w 2314"/>
                <a:gd name="T10" fmla="*/ 0 h 1444"/>
                <a:gd name="T11" fmla="*/ 2314 w 2314"/>
                <a:gd name="T12" fmla="*/ 1444 h 1444"/>
              </a:gdLst>
              <a:ahLst/>
              <a:cxnLst>
                <a:cxn ang="T6">
                  <a:pos x="T0" y="T1"/>
                </a:cxn>
                <a:cxn ang="T7">
                  <a:pos x="T2" y="T3"/>
                </a:cxn>
                <a:cxn ang="T8">
                  <a:pos x="T4" y="T5"/>
                </a:cxn>
              </a:cxnLst>
              <a:rect l="T9" t="T10" r="T11" b="T12"/>
              <a:pathLst>
                <a:path w="2314" h="1444">
                  <a:moveTo>
                    <a:pt x="0" y="1444"/>
                  </a:moveTo>
                  <a:cubicBezTo>
                    <a:pt x="397" y="896"/>
                    <a:pt x="794" y="348"/>
                    <a:pt x="1180" y="174"/>
                  </a:cubicBezTo>
                  <a:cubicBezTo>
                    <a:pt x="1566" y="0"/>
                    <a:pt x="1940" y="200"/>
                    <a:pt x="2314" y="401"/>
                  </a:cubicBezTo>
                </a:path>
              </a:pathLst>
            </a:custGeom>
            <a:noFill/>
            <a:ln w="11430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24582" name="Line 11">
            <a:extLst>
              <a:ext uri="{FF2B5EF4-FFF2-40B4-BE49-F238E27FC236}">
                <a16:creationId xmlns:a16="http://schemas.microsoft.com/office/drawing/2014/main" xmlns="" id="{7B1CB2E3-D686-4B02-A112-3B71605A4E99}"/>
              </a:ext>
            </a:extLst>
          </p:cNvPr>
          <p:cNvSpPr>
            <a:spLocks noChangeShapeType="1"/>
          </p:cNvSpPr>
          <p:nvPr/>
        </p:nvSpPr>
        <p:spPr bwMode="auto">
          <a:xfrm>
            <a:off x="4094163" y="5254625"/>
            <a:ext cx="4897437" cy="0"/>
          </a:xfrm>
          <a:prstGeom prst="line">
            <a:avLst/>
          </a:prstGeom>
          <a:noFill/>
          <a:ln w="381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l-GR"/>
          </a:p>
        </p:txBody>
      </p:sp>
      <p:sp>
        <p:nvSpPr>
          <p:cNvPr id="24583" name="TextBox 9">
            <a:extLst>
              <a:ext uri="{FF2B5EF4-FFF2-40B4-BE49-F238E27FC236}">
                <a16:creationId xmlns:a16="http://schemas.microsoft.com/office/drawing/2014/main" xmlns="" id="{F15FDD23-CCBF-4BA7-9A2F-11B3EB32BB21}"/>
              </a:ext>
            </a:extLst>
          </p:cNvPr>
          <p:cNvSpPr txBox="1">
            <a:spLocks noChangeArrowheads="1"/>
          </p:cNvSpPr>
          <p:nvPr/>
        </p:nvSpPr>
        <p:spPr bwMode="auto">
          <a:xfrm>
            <a:off x="7381875" y="3333750"/>
            <a:ext cx="17383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800">
                <a:latin typeface="Arial" panose="020B0604020202020204" pitchFamily="34" charset="0"/>
              </a:rPr>
              <a:t>υπερογκαιμία</a:t>
            </a:r>
          </a:p>
        </p:txBody>
      </p:sp>
      <p:sp>
        <p:nvSpPr>
          <p:cNvPr id="24584" name="TextBox 10">
            <a:extLst>
              <a:ext uri="{FF2B5EF4-FFF2-40B4-BE49-F238E27FC236}">
                <a16:creationId xmlns:a16="http://schemas.microsoft.com/office/drawing/2014/main" xmlns="" id="{99789243-4B53-49F7-879B-81E6C24C25AE}"/>
              </a:ext>
            </a:extLst>
          </p:cNvPr>
          <p:cNvSpPr txBox="1">
            <a:spLocks noChangeArrowheads="1"/>
          </p:cNvSpPr>
          <p:nvPr/>
        </p:nvSpPr>
        <p:spPr bwMode="auto">
          <a:xfrm>
            <a:off x="4356100" y="2543175"/>
            <a:ext cx="18478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800">
                <a:latin typeface="Arial" panose="020B0604020202020204" pitchFamily="34" charset="0"/>
              </a:rPr>
              <a:t>υποογκαιμία</a:t>
            </a:r>
          </a:p>
        </p:txBody>
      </p:sp>
      <p:sp>
        <p:nvSpPr>
          <p:cNvPr id="24585" name="TextBox 11">
            <a:extLst>
              <a:ext uri="{FF2B5EF4-FFF2-40B4-BE49-F238E27FC236}">
                <a16:creationId xmlns:a16="http://schemas.microsoft.com/office/drawing/2014/main" xmlns="" id="{F8A10786-6D05-44F0-AB0F-A1CD0659CDA7}"/>
              </a:ext>
            </a:extLst>
          </p:cNvPr>
          <p:cNvSpPr txBox="1">
            <a:spLocks noChangeArrowheads="1"/>
          </p:cNvSpPr>
          <p:nvPr/>
        </p:nvSpPr>
        <p:spPr bwMode="auto">
          <a:xfrm>
            <a:off x="6203950" y="1555750"/>
            <a:ext cx="18494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800">
                <a:latin typeface="Arial" panose="020B0604020202020204" pitchFamily="34" charset="0"/>
              </a:rPr>
              <a:t>ευογκαιμία</a:t>
            </a:r>
          </a:p>
        </p:txBody>
      </p:sp>
      <p:graphicFrame>
        <p:nvGraphicFramePr>
          <p:cNvPr id="24586" name="Object 2">
            <a:extLst>
              <a:ext uri="{FF2B5EF4-FFF2-40B4-BE49-F238E27FC236}">
                <a16:creationId xmlns:a16="http://schemas.microsoft.com/office/drawing/2014/main" xmlns="" id="{1FCEA125-E38F-419E-BF77-67199DB07BF4}"/>
              </a:ext>
            </a:extLst>
          </p:cNvPr>
          <p:cNvGraphicFramePr>
            <a:graphicFrameLocks noChangeAspect="1"/>
          </p:cNvGraphicFramePr>
          <p:nvPr/>
        </p:nvGraphicFramePr>
        <p:xfrm>
          <a:off x="147638" y="1555750"/>
          <a:ext cx="3362325" cy="3598863"/>
        </p:xfrm>
        <a:graphic>
          <a:graphicData uri="http://schemas.openxmlformats.org/presentationml/2006/ole">
            <p:oleObj spid="_x0000_s24597" name="Photo Editor Photo" r:id="rId5" imgW="5866667" imgH="7009524" progId="">
              <p:embed/>
            </p:oleObj>
          </a:graphicData>
        </a:graphic>
      </p:graphicFrame>
      <p:pic>
        <p:nvPicPr>
          <p:cNvPr id="3" name="Εγγεγραμμένος ήχος">
            <a:hlinkClick r:id="" action="ppaction://media"/>
            <a:extLst>
              <a:ext uri="{FF2B5EF4-FFF2-40B4-BE49-F238E27FC236}">
                <a16:creationId xmlns:a16="http://schemas.microsoft.com/office/drawing/2014/main" xmlns="" id="{22EA5B35-B8F9-4AA3-97AE-F34E8375C9A7}"/>
              </a:ext>
            </a:extLst>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2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5F65856D-371B-46EA-87A4-AA96839DA2D9}"/>
              </a:ext>
            </a:extLst>
          </p:cNvPr>
          <p:cNvSpPr>
            <a:spLocks noGrp="1"/>
          </p:cNvSpPr>
          <p:nvPr>
            <p:ph type="ctrTitle"/>
          </p:nvPr>
        </p:nvSpPr>
        <p:spPr/>
        <p:txBody>
          <a:bodyPr/>
          <a:lstStyle/>
          <a:p>
            <a:pPr eaLnBrk="1" hangingPunct="1"/>
            <a:endParaRPr lang="el-GR" altLang="el-GR"/>
          </a:p>
        </p:txBody>
      </p:sp>
      <p:sp>
        <p:nvSpPr>
          <p:cNvPr id="6147" name="Rectangle 3">
            <a:extLst>
              <a:ext uri="{FF2B5EF4-FFF2-40B4-BE49-F238E27FC236}">
                <a16:creationId xmlns:a16="http://schemas.microsoft.com/office/drawing/2014/main" xmlns="" id="{7B6AC0EF-F5AE-4C11-A346-1C9349EFF87C}"/>
              </a:ext>
            </a:extLst>
          </p:cNvPr>
          <p:cNvSpPr>
            <a:spLocks noGrp="1" noChangeArrowheads="1"/>
          </p:cNvSpPr>
          <p:nvPr>
            <p:ph type="subTitle" idx="1"/>
          </p:nvPr>
        </p:nvSpPr>
        <p:spPr/>
        <p:txBody>
          <a:bodyPr rtlCol="0">
            <a:normAutofit/>
          </a:bodyPr>
          <a:lstStyle/>
          <a:p>
            <a:pPr eaLnBrk="1" fontAlgn="auto" hangingPunct="1">
              <a:spcAft>
                <a:spcPts val="0"/>
              </a:spcAft>
              <a:defRPr/>
            </a:pPr>
            <a:endParaRPr lang="el-GR"/>
          </a:p>
        </p:txBody>
      </p:sp>
      <p:pic>
        <p:nvPicPr>
          <p:cNvPr id="5124" name="Picture 5" descr="A summary diagram showing the history of Earth in terms of formative events and the evolution of life.">
            <a:extLst>
              <a:ext uri="{FF2B5EF4-FFF2-40B4-BE49-F238E27FC236}">
                <a16:creationId xmlns:a16="http://schemas.microsoft.com/office/drawing/2014/main" xmlns="" id="{CB6952DC-B613-42AE-9045-E78C65F37E1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39713" y="452438"/>
            <a:ext cx="8842375" cy="6037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150C418F-1D24-4AB7-866C-5F1D659E2FDE}"/>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xmlns="" id="{A6C0BDF8-7E7A-40A1-BF9A-E71040AC2813}"/>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l-GR">
                <a:solidFill>
                  <a:srgbClr val="FF0000"/>
                </a:solidFill>
              </a:rPr>
              <a:t>Συμπτώματα και σημεία επί υποογκαιμίας</a:t>
            </a:r>
            <a:endParaRPr lang="en-GB">
              <a:solidFill>
                <a:srgbClr val="FF0000"/>
              </a:solidFill>
            </a:endParaRPr>
          </a:p>
        </p:txBody>
      </p:sp>
      <p:sp>
        <p:nvSpPr>
          <p:cNvPr id="25603" name="Rectangle 3">
            <a:extLst>
              <a:ext uri="{FF2B5EF4-FFF2-40B4-BE49-F238E27FC236}">
                <a16:creationId xmlns:a16="http://schemas.microsoft.com/office/drawing/2014/main" xmlns="" id="{944FF684-7072-4A67-BB53-911095F870A6}"/>
              </a:ext>
            </a:extLst>
          </p:cNvPr>
          <p:cNvSpPr>
            <a:spLocks noGrp="1"/>
          </p:cNvSpPr>
          <p:nvPr>
            <p:ph idx="1"/>
          </p:nvPr>
        </p:nvSpPr>
        <p:spPr/>
        <p:txBody>
          <a:bodyPr/>
          <a:lstStyle/>
          <a:p>
            <a:pPr eaLnBrk="1" hangingPunct="1"/>
            <a:r>
              <a:rPr lang="el-GR" altLang="el-GR"/>
              <a:t>Στεγνό στόμα, δίψα, κόπωση</a:t>
            </a:r>
          </a:p>
          <a:p>
            <a:pPr eaLnBrk="1" hangingPunct="1"/>
            <a:r>
              <a:rPr lang="el-GR" altLang="el-GR"/>
              <a:t>Ζάλη στην όρθια στάση, μυϊκές κράμπες </a:t>
            </a:r>
          </a:p>
          <a:p>
            <a:pPr eaLnBrk="1" hangingPunct="1"/>
            <a:r>
              <a:rPr lang="el-GR" altLang="el-GR"/>
              <a:t>Κοιλιακό άλγος, προκάρδιο άλγος, λήθαργος, σύγχυση, σπασμοί, κώμα</a:t>
            </a:r>
          </a:p>
          <a:p>
            <a:pPr eaLnBrk="1" hangingPunct="1"/>
            <a:r>
              <a:rPr lang="el-GR" altLang="el-GR"/>
              <a:t>Ελαττωμένη σπαργή, στεγνό δέρμα και βλεννογόνοι</a:t>
            </a:r>
          </a:p>
          <a:p>
            <a:pPr eaLnBrk="1" hangingPunct="1"/>
            <a:r>
              <a:rPr lang="el-GR" altLang="el-GR" u="sng"/>
              <a:t>Ορθοστατική υπόταση</a:t>
            </a:r>
            <a:r>
              <a:rPr lang="el-GR" altLang="el-GR"/>
              <a:t>, χαμηλή ΚΦΠ και πίεση ενσφηνώσεως</a:t>
            </a:r>
          </a:p>
          <a:p>
            <a:pPr eaLnBrk="1" hangingPunct="1"/>
            <a:endParaRPr lang="en-GB" altLang="el-GR"/>
          </a:p>
        </p:txBody>
      </p:sp>
      <p:pic>
        <p:nvPicPr>
          <p:cNvPr id="3" name="Εγγεγραμμένος ήχος">
            <a:hlinkClick r:id="" action="ppaction://media"/>
            <a:extLst>
              <a:ext uri="{FF2B5EF4-FFF2-40B4-BE49-F238E27FC236}">
                <a16:creationId xmlns:a16="http://schemas.microsoft.com/office/drawing/2014/main" xmlns="" id="{E4FE6F94-4934-4F65-925F-0E0F2068859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6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xmlns="" id="{BEBB02DF-D39B-400C-A555-792F14A906CF}"/>
              </a:ext>
            </a:extLst>
          </p:cNvPr>
          <p:cNvSpPr>
            <a:spLocks noGrp="1"/>
          </p:cNvSpPr>
          <p:nvPr>
            <p:ph type="title"/>
          </p:nvPr>
        </p:nvSpPr>
        <p:spPr/>
        <p:txBody>
          <a:bodyPr/>
          <a:lstStyle/>
          <a:p>
            <a:pPr eaLnBrk="1" hangingPunct="1"/>
            <a:r>
              <a:rPr lang="el-GR" altLang="el-GR" sz="3600">
                <a:solidFill>
                  <a:srgbClr val="FF0000"/>
                </a:solidFill>
              </a:rPr>
              <a:t>Συμπτώματα και σημεία επί υπερογκαιμίας (καρδιακή ανεπάρκεια)</a:t>
            </a:r>
            <a:endParaRPr lang="en-GB" altLang="el-GR" sz="3600">
              <a:solidFill>
                <a:srgbClr val="FF0000"/>
              </a:solidFill>
            </a:endParaRPr>
          </a:p>
        </p:txBody>
      </p:sp>
      <p:sp>
        <p:nvSpPr>
          <p:cNvPr id="26627" name="Rectangle 3">
            <a:extLst>
              <a:ext uri="{FF2B5EF4-FFF2-40B4-BE49-F238E27FC236}">
                <a16:creationId xmlns:a16="http://schemas.microsoft.com/office/drawing/2014/main" xmlns="" id="{8458329A-AB00-4BEC-812A-66CB198B867A}"/>
              </a:ext>
            </a:extLst>
          </p:cNvPr>
          <p:cNvSpPr>
            <a:spLocks noGrp="1"/>
          </p:cNvSpPr>
          <p:nvPr>
            <p:ph idx="1"/>
          </p:nvPr>
        </p:nvSpPr>
        <p:spPr/>
        <p:txBody>
          <a:bodyPr/>
          <a:lstStyle/>
          <a:p>
            <a:pPr eaLnBrk="1" hangingPunct="1"/>
            <a:r>
              <a:rPr lang="el-GR" altLang="el-GR"/>
              <a:t>Δύσπνοια στην κόπωση, ορθόπνοια, νυχτερινή παροξυσμική δύσπνοια ή βήχας</a:t>
            </a:r>
          </a:p>
          <a:p>
            <a:pPr eaLnBrk="1" hangingPunct="1"/>
            <a:r>
              <a:rPr lang="el-GR" altLang="el-GR"/>
              <a:t>Δίψα, οιδήματα σφυρών, ασκίτης, πλευριτική συλλογή</a:t>
            </a:r>
          </a:p>
          <a:p>
            <a:pPr eaLnBrk="1" hangingPunct="1"/>
            <a:r>
              <a:rPr lang="el-GR" altLang="el-GR"/>
              <a:t>Ταχυκαρδία, καλπαστικός ρυθμός</a:t>
            </a:r>
          </a:p>
          <a:p>
            <a:pPr eaLnBrk="1" hangingPunct="1"/>
            <a:r>
              <a:rPr lang="el-GR" altLang="el-GR"/>
              <a:t>Υποτρίζοντες στις βάσεις των πνευμόνων</a:t>
            </a:r>
          </a:p>
          <a:p>
            <a:pPr eaLnBrk="1" hangingPunct="1"/>
            <a:r>
              <a:rPr lang="el-GR" altLang="el-GR"/>
              <a:t>Αυξημένη ΚΦΠ και πίεση ενσφηνώσεως</a:t>
            </a:r>
          </a:p>
          <a:p>
            <a:pPr eaLnBrk="1" hangingPunct="1"/>
            <a:endParaRPr lang="en-GB" altLang="el-GR"/>
          </a:p>
        </p:txBody>
      </p:sp>
      <p:pic>
        <p:nvPicPr>
          <p:cNvPr id="3" name="Εγγεγραμμένος ήχος">
            <a:hlinkClick r:id="" action="ppaction://media"/>
            <a:extLst>
              <a:ext uri="{FF2B5EF4-FFF2-40B4-BE49-F238E27FC236}">
                <a16:creationId xmlns:a16="http://schemas.microsoft.com/office/drawing/2014/main" xmlns="" id="{3113A8E3-87E8-4032-81CC-C42228035E7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xmlns="" id="{E1E782E1-F46B-4778-97E2-B32859A5D775}"/>
              </a:ext>
            </a:extLst>
          </p:cNvPr>
          <p:cNvSpPr>
            <a:spLocks noGrp="1"/>
          </p:cNvSpPr>
          <p:nvPr>
            <p:ph type="title"/>
          </p:nvPr>
        </p:nvSpPr>
        <p:spPr/>
        <p:txBody>
          <a:bodyPr/>
          <a:lstStyle/>
          <a:p>
            <a:pPr eaLnBrk="1" hangingPunct="1"/>
            <a:endParaRPr lang="el-GR" altLang="el-GR"/>
          </a:p>
        </p:txBody>
      </p:sp>
      <p:sp>
        <p:nvSpPr>
          <p:cNvPr id="27651" name="Content Placeholder 2">
            <a:extLst>
              <a:ext uri="{FF2B5EF4-FFF2-40B4-BE49-F238E27FC236}">
                <a16:creationId xmlns:a16="http://schemas.microsoft.com/office/drawing/2014/main" xmlns="" id="{9EFD0C37-A3A3-4A48-8AE2-4CDE70AC7A8A}"/>
              </a:ext>
            </a:extLst>
          </p:cNvPr>
          <p:cNvSpPr>
            <a:spLocks noGrp="1"/>
          </p:cNvSpPr>
          <p:nvPr>
            <p:ph idx="1"/>
          </p:nvPr>
        </p:nvSpPr>
        <p:spPr/>
        <p:txBody>
          <a:bodyPr/>
          <a:lstStyle/>
          <a:p>
            <a:pPr eaLnBrk="1" hangingPunct="1"/>
            <a:endParaRPr lang="el-GR" altLang="el-GR"/>
          </a:p>
        </p:txBody>
      </p:sp>
      <p:pic>
        <p:nvPicPr>
          <p:cNvPr id="27652" name="Picture 2">
            <a:extLst>
              <a:ext uri="{FF2B5EF4-FFF2-40B4-BE49-F238E27FC236}">
                <a16:creationId xmlns:a16="http://schemas.microsoft.com/office/drawing/2014/main" xmlns="" id="{3B7CB266-8AD6-4D61-9636-445B22D280F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3238" y="0"/>
            <a:ext cx="8640762" cy="648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75C67AED-A11A-4719-B3D6-FBDC3AE3CD4C}"/>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2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xmlns="" id="{094C11FA-B8F3-452F-AE01-64D2007C9209}"/>
              </a:ext>
            </a:extLst>
          </p:cNvPr>
          <p:cNvSpPr>
            <a:spLocks noGrp="1"/>
          </p:cNvSpPr>
          <p:nvPr>
            <p:ph type="title"/>
          </p:nvPr>
        </p:nvSpPr>
        <p:spPr/>
        <p:txBody>
          <a:bodyPr/>
          <a:lstStyle/>
          <a:p>
            <a:r>
              <a:rPr lang="el-GR" altLang="el-GR" b="1">
                <a:solidFill>
                  <a:schemeClr val="tx2"/>
                </a:solidFill>
              </a:rPr>
              <a:t>Αντιμετώπιση υπονατριαιμίας</a:t>
            </a:r>
          </a:p>
        </p:txBody>
      </p:sp>
      <p:sp>
        <p:nvSpPr>
          <p:cNvPr id="30723" name="Content Placeholder 2">
            <a:extLst>
              <a:ext uri="{FF2B5EF4-FFF2-40B4-BE49-F238E27FC236}">
                <a16:creationId xmlns:a16="http://schemas.microsoft.com/office/drawing/2014/main" xmlns="" id="{97BAADDB-6233-4400-9A16-2998C800C229}"/>
              </a:ext>
            </a:extLst>
          </p:cNvPr>
          <p:cNvSpPr>
            <a:spLocks noGrp="1"/>
          </p:cNvSpPr>
          <p:nvPr>
            <p:ph idx="1"/>
          </p:nvPr>
        </p:nvSpPr>
        <p:spPr/>
        <p:txBody>
          <a:bodyPr/>
          <a:lstStyle/>
          <a:p>
            <a:r>
              <a:rPr lang="el-GR" altLang="el-GR"/>
              <a:t>Υποογκαιμική</a:t>
            </a:r>
            <a:r>
              <a:rPr lang="en-US" altLang="el-GR"/>
              <a:t>:</a:t>
            </a:r>
            <a:r>
              <a:rPr lang="el-GR" altLang="el-GR"/>
              <a:t> </a:t>
            </a:r>
            <a:r>
              <a:rPr lang="en-US" altLang="el-GR"/>
              <a:t>iv </a:t>
            </a:r>
            <a:r>
              <a:rPr lang="el-GR" altLang="el-GR"/>
              <a:t>ενυδάτωση με </a:t>
            </a:r>
            <a:r>
              <a:rPr lang="en-US" altLang="el-GR"/>
              <a:t>NS</a:t>
            </a:r>
            <a:r>
              <a:rPr lang="el-GR" altLang="el-GR"/>
              <a:t> που απενεργοποιεί την </a:t>
            </a:r>
            <a:r>
              <a:rPr lang="en-US" altLang="el-GR"/>
              <a:t>ADH</a:t>
            </a:r>
            <a:r>
              <a:rPr lang="el-GR" altLang="el-GR"/>
              <a:t> .</a:t>
            </a:r>
          </a:p>
          <a:p>
            <a:r>
              <a:rPr lang="el-GR" altLang="el-GR"/>
              <a:t>Ευογκαιμική</a:t>
            </a:r>
            <a:r>
              <a:rPr lang="en-US" altLang="el-GR"/>
              <a:t>:</a:t>
            </a:r>
            <a:r>
              <a:rPr lang="el-GR" altLang="el-GR"/>
              <a:t> στέρηση ύδατος, διόρθωση της υποκείμενης αιτίας</a:t>
            </a:r>
          </a:p>
          <a:p>
            <a:r>
              <a:rPr lang="el-GR" altLang="el-GR"/>
              <a:t>Υπερογκαιμική</a:t>
            </a:r>
            <a:r>
              <a:rPr lang="en-US" altLang="el-GR"/>
              <a:t>:</a:t>
            </a:r>
            <a:r>
              <a:rPr lang="el-GR" altLang="el-GR"/>
              <a:t> στέρηση άλατος και νερού, χορήγηση φουροσεμίδης </a:t>
            </a:r>
          </a:p>
        </p:txBody>
      </p:sp>
      <p:pic>
        <p:nvPicPr>
          <p:cNvPr id="2" name="Εγγεγραμμένος ήχος">
            <a:hlinkClick r:id="" action="ppaction://media"/>
            <a:extLst>
              <a:ext uri="{FF2B5EF4-FFF2-40B4-BE49-F238E27FC236}">
                <a16:creationId xmlns:a16="http://schemas.microsoft.com/office/drawing/2014/main" xmlns="" id="{5F4DBC48-E6AF-45FD-AFE5-254B39D16122}"/>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382383473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4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xmlns="" id="{A0069494-A519-4CB6-8A86-F06C6426ED63}"/>
              </a:ext>
            </a:extLst>
          </p:cNvPr>
          <p:cNvSpPr>
            <a:spLocks noGrp="1"/>
          </p:cNvSpPr>
          <p:nvPr>
            <p:ph type="title"/>
          </p:nvPr>
        </p:nvSpPr>
        <p:spPr>
          <a:xfrm>
            <a:off x="225425" y="274638"/>
            <a:ext cx="8789988" cy="1143000"/>
          </a:xfrm>
        </p:spPr>
        <p:txBody>
          <a:bodyPr/>
          <a:lstStyle/>
          <a:p>
            <a:r>
              <a:rPr lang="el-GR" altLang="el-GR" b="1">
                <a:solidFill>
                  <a:schemeClr val="tx2"/>
                </a:solidFill>
              </a:rPr>
              <a:t>ΑΡΧΕΣ ΘΕΡΑΠΕΙΑΣ ΥΠΟΝΑΤΡΙΑΙΜΙΑΣ</a:t>
            </a:r>
          </a:p>
        </p:txBody>
      </p:sp>
      <p:sp>
        <p:nvSpPr>
          <p:cNvPr id="28675" name="Content Placeholder 2">
            <a:extLst>
              <a:ext uri="{FF2B5EF4-FFF2-40B4-BE49-F238E27FC236}">
                <a16:creationId xmlns:a16="http://schemas.microsoft.com/office/drawing/2014/main" xmlns="" id="{55240120-B3CF-4E64-A023-B1A099DE1FA1}"/>
              </a:ext>
            </a:extLst>
          </p:cNvPr>
          <p:cNvSpPr>
            <a:spLocks noGrp="1"/>
          </p:cNvSpPr>
          <p:nvPr>
            <p:ph idx="1"/>
          </p:nvPr>
        </p:nvSpPr>
        <p:spPr>
          <a:xfrm>
            <a:off x="457200" y="1600200"/>
            <a:ext cx="8558213" cy="4525963"/>
          </a:xfrm>
        </p:spPr>
        <p:txBody>
          <a:bodyPr/>
          <a:lstStyle/>
          <a:p>
            <a:r>
              <a:rPr lang="el-GR" altLang="el-GR"/>
              <a:t>Σε οξεία συμπτωματική υπονατριαιμία, χορηγείται υπέρτονο διάλυμα Ν</a:t>
            </a:r>
            <a:r>
              <a:rPr lang="en-US" altLang="el-GR"/>
              <a:t>aCl </a:t>
            </a:r>
            <a:r>
              <a:rPr lang="el-GR" altLang="el-GR"/>
              <a:t>3</a:t>
            </a:r>
            <a:r>
              <a:rPr lang="en-US" altLang="el-GR"/>
              <a:t>%</a:t>
            </a:r>
            <a:r>
              <a:rPr lang="el-GR" altLang="el-GR"/>
              <a:t> (</a:t>
            </a:r>
            <a:r>
              <a:rPr lang="en-US" altLang="el-GR"/>
              <a:t>150 ml /20 min) </a:t>
            </a:r>
            <a:r>
              <a:rPr lang="el-GR" altLang="el-GR"/>
              <a:t>μέχρι να αυξηθεί το Ν</a:t>
            </a:r>
            <a:r>
              <a:rPr lang="en-US" altLang="el-GR"/>
              <a:t>a</a:t>
            </a:r>
            <a:r>
              <a:rPr lang="el-GR" altLang="el-GR"/>
              <a:t> κατά 5 </a:t>
            </a:r>
            <a:r>
              <a:rPr lang="en-US" altLang="el-GR"/>
              <a:t>meq/L </a:t>
            </a:r>
            <a:r>
              <a:rPr lang="el-GR" altLang="el-GR"/>
              <a:t>ή μέχρι την εξάλειψη των</a:t>
            </a:r>
            <a:r>
              <a:rPr lang="en-US" altLang="el-GR"/>
              <a:t> </a:t>
            </a:r>
            <a:r>
              <a:rPr lang="el-GR" altLang="el-GR"/>
              <a:t>συμπτωμάτων).</a:t>
            </a:r>
          </a:p>
          <a:p>
            <a:r>
              <a:rPr lang="el-GR" altLang="el-GR"/>
              <a:t>Έλεγχος </a:t>
            </a:r>
            <a:r>
              <a:rPr lang="en-US" altLang="el-GR"/>
              <a:t>[Na] </a:t>
            </a:r>
            <a:r>
              <a:rPr lang="el-GR" altLang="el-GR"/>
              <a:t>κάθε 2-4 </a:t>
            </a:r>
            <a:r>
              <a:rPr lang="en-US" altLang="el-GR"/>
              <a:t>h</a:t>
            </a:r>
            <a:r>
              <a:rPr lang="el-GR" altLang="el-GR"/>
              <a:t>.</a:t>
            </a:r>
          </a:p>
          <a:p>
            <a:r>
              <a:rPr lang="el-GR" altLang="el-GR" u="sng"/>
              <a:t>ΠΡΟΣΟΧΗ!</a:t>
            </a:r>
            <a:r>
              <a:rPr lang="el-GR" altLang="el-GR"/>
              <a:t> Σε χρόνια υπονατριαιμία, η διόρθωση πρέπει να είναι αργή (8-10</a:t>
            </a:r>
            <a:r>
              <a:rPr lang="en-US" altLang="el-GR"/>
              <a:t> meq/L</a:t>
            </a:r>
            <a:r>
              <a:rPr lang="el-GR" altLang="el-GR"/>
              <a:t> το πρώτο 24ωρο και κάτω από 18</a:t>
            </a:r>
            <a:r>
              <a:rPr lang="en-US" altLang="el-GR"/>
              <a:t> meq/L</a:t>
            </a:r>
            <a:r>
              <a:rPr lang="el-GR" altLang="el-GR"/>
              <a:t> το πρώτο 48ωρο)</a:t>
            </a:r>
          </a:p>
        </p:txBody>
      </p:sp>
      <p:pic>
        <p:nvPicPr>
          <p:cNvPr id="4" name="Εγγεγραμμένος ήχος">
            <a:hlinkClick r:id="" action="ppaction://media"/>
            <a:extLst>
              <a:ext uri="{FF2B5EF4-FFF2-40B4-BE49-F238E27FC236}">
                <a16:creationId xmlns:a16="http://schemas.microsoft.com/office/drawing/2014/main" xmlns="" id="{BB48B87A-D252-49E0-946B-693CE59DE1EC}"/>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xmlns="" id="{DDBEF3C3-C6AD-4C08-A0B5-C648B89ECF6A}"/>
              </a:ext>
            </a:extLst>
          </p:cNvPr>
          <p:cNvSpPr>
            <a:spLocks noGrp="1"/>
          </p:cNvSpPr>
          <p:nvPr>
            <p:ph type="title"/>
          </p:nvPr>
        </p:nvSpPr>
        <p:spPr/>
        <p:txBody>
          <a:bodyPr/>
          <a:lstStyle/>
          <a:p>
            <a:pPr eaLnBrk="1" hangingPunct="1"/>
            <a:r>
              <a:rPr lang="en-US" altLang="el-GR" b="1"/>
              <a:t>Central Pontine Myelinolysis</a:t>
            </a:r>
            <a:endParaRPr lang="el-GR" altLang="el-GR"/>
          </a:p>
        </p:txBody>
      </p:sp>
      <p:pic>
        <p:nvPicPr>
          <p:cNvPr id="29699" name="Picture 3">
            <a:extLst>
              <a:ext uri="{FF2B5EF4-FFF2-40B4-BE49-F238E27FC236}">
                <a16:creationId xmlns:a16="http://schemas.microsoft.com/office/drawing/2014/main" xmlns="" id="{093D1C96-7A4B-42D5-96C1-86A554491001}"/>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357188" y="1376363"/>
            <a:ext cx="8215312" cy="5113337"/>
          </a:xfrm>
          <a:noFill/>
        </p:spPr>
      </p:pic>
      <p:pic>
        <p:nvPicPr>
          <p:cNvPr id="3" name="Εγγεγραμμένος ήχος">
            <a:hlinkClick r:id="" action="ppaction://media"/>
            <a:extLst>
              <a:ext uri="{FF2B5EF4-FFF2-40B4-BE49-F238E27FC236}">
                <a16:creationId xmlns:a16="http://schemas.microsoft.com/office/drawing/2014/main" xmlns="" id="{32B27A05-B8DA-45DC-8DDA-0FE1AA5B60C3}"/>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xmlns="" id="{7DF054A4-78DE-46E0-8D92-410D93F04C57}"/>
              </a:ext>
            </a:extLst>
          </p:cNvPr>
          <p:cNvSpPr>
            <a:spLocks noGrp="1"/>
          </p:cNvSpPr>
          <p:nvPr>
            <p:ph type="title"/>
          </p:nvPr>
        </p:nvSpPr>
        <p:spPr/>
        <p:txBody>
          <a:bodyPr/>
          <a:lstStyle/>
          <a:p>
            <a:r>
              <a:rPr lang="el-GR" altLang="el-GR" b="1">
                <a:solidFill>
                  <a:schemeClr val="tx2"/>
                </a:solidFill>
              </a:rPr>
              <a:t>ΥΠΕΡΝΑΤΡΙΑΙΜΙΑ</a:t>
            </a:r>
          </a:p>
        </p:txBody>
      </p:sp>
      <p:sp>
        <p:nvSpPr>
          <p:cNvPr id="31747" name="Content Placeholder 2">
            <a:extLst>
              <a:ext uri="{FF2B5EF4-FFF2-40B4-BE49-F238E27FC236}">
                <a16:creationId xmlns:a16="http://schemas.microsoft.com/office/drawing/2014/main" xmlns="" id="{92EA2BC3-3D58-42DD-98DB-A41FE0B537B3}"/>
              </a:ext>
            </a:extLst>
          </p:cNvPr>
          <p:cNvSpPr>
            <a:spLocks noGrp="1"/>
          </p:cNvSpPr>
          <p:nvPr>
            <p:ph idx="1"/>
          </p:nvPr>
        </p:nvSpPr>
        <p:spPr/>
        <p:txBody>
          <a:bodyPr/>
          <a:lstStyle/>
          <a:p>
            <a:r>
              <a:rPr lang="el-GR" altLang="el-GR"/>
              <a:t>Ν</a:t>
            </a:r>
            <a:r>
              <a:rPr lang="en-US" altLang="el-GR"/>
              <a:t>a &gt; 145 meq/L</a:t>
            </a:r>
          </a:p>
          <a:p>
            <a:r>
              <a:rPr lang="el-GR" altLang="el-GR"/>
              <a:t>Λιγότερο συχνή από την ΥποΝ</a:t>
            </a:r>
            <a:r>
              <a:rPr lang="en-US" altLang="el-GR"/>
              <a:t>a</a:t>
            </a:r>
            <a:r>
              <a:rPr lang="el-GR" altLang="el-GR"/>
              <a:t>, αλλά με μεγαλύτερη θνητότητα (40-60%)</a:t>
            </a:r>
          </a:p>
          <a:p>
            <a:r>
              <a:rPr lang="el-GR" altLang="el-GR"/>
              <a:t>Απώλεια περίσσειας ύδατος σε σχέση με το νάτριο (ελεύθερο νερό, υπότονα υγρά)</a:t>
            </a:r>
          </a:p>
          <a:p>
            <a:r>
              <a:rPr lang="el-GR" altLang="el-GR"/>
              <a:t>Χορήγηση υπέρτονων διαλυμάτων σχεδόν πάντα ιατρογενώς</a:t>
            </a:r>
          </a:p>
          <a:p>
            <a:endParaRPr lang="el-GR" altLang="el-GR"/>
          </a:p>
        </p:txBody>
      </p:sp>
      <p:pic>
        <p:nvPicPr>
          <p:cNvPr id="3" name="Εγγεγραμμένος ήχος">
            <a:hlinkClick r:id="" action="ppaction://media"/>
            <a:extLst>
              <a:ext uri="{FF2B5EF4-FFF2-40B4-BE49-F238E27FC236}">
                <a16:creationId xmlns:a16="http://schemas.microsoft.com/office/drawing/2014/main" xmlns="" id="{7253B650-5BD2-48BF-A84D-BE580DE76201}"/>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xmlns="" id="{40CD6E28-066B-49EB-B4FB-96E0508B7522}"/>
              </a:ext>
            </a:extLst>
          </p:cNvPr>
          <p:cNvSpPr>
            <a:spLocks noGrp="1"/>
          </p:cNvSpPr>
          <p:nvPr>
            <p:ph type="title"/>
          </p:nvPr>
        </p:nvSpPr>
        <p:spPr>
          <a:xfrm>
            <a:off x="344488" y="285750"/>
            <a:ext cx="8229600" cy="1143000"/>
          </a:xfrm>
        </p:spPr>
        <p:txBody>
          <a:bodyPr/>
          <a:lstStyle/>
          <a:p>
            <a:pPr eaLnBrk="1" hangingPunct="1"/>
            <a:r>
              <a:rPr lang="el-GR" altLang="el-GR" b="1">
                <a:solidFill>
                  <a:schemeClr val="tx2"/>
                </a:solidFill>
              </a:rPr>
              <a:t>Τύποι Υπερνατριαιμίας</a:t>
            </a:r>
          </a:p>
        </p:txBody>
      </p:sp>
      <p:pic>
        <p:nvPicPr>
          <p:cNvPr id="32771" name="Picture 2">
            <a:extLst>
              <a:ext uri="{FF2B5EF4-FFF2-40B4-BE49-F238E27FC236}">
                <a16:creationId xmlns:a16="http://schemas.microsoft.com/office/drawing/2014/main" xmlns="" id="{F86CB37C-565F-4077-B6C7-4785364F00A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16229" t="41667" r="5135"/>
          <a:stretch>
            <a:fillRect/>
          </a:stretch>
        </p:blipFill>
        <p:spPr bwMode="auto">
          <a:xfrm>
            <a:off x="479425" y="1603375"/>
            <a:ext cx="8094663" cy="450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Εγγεγραμμένος ήχος">
            <a:hlinkClick r:id="" action="ppaction://media"/>
            <a:extLst>
              <a:ext uri="{FF2B5EF4-FFF2-40B4-BE49-F238E27FC236}">
                <a16:creationId xmlns:a16="http://schemas.microsoft.com/office/drawing/2014/main" xmlns="" id="{C2C2075D-0C80-4065-BB79-5408D4601EA1}"/>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8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xmlns="" id="{317C4148-21BA-456E-921A-D65DAD2EA150}"/>
              </a:ext>
            </a:extLst>
          </p:cNvPr>
          <p:cNvSpPr>
            <a:spLocks noGrp="1"/>
          </p:cNvSpPr>
          <p:nvPr>
            <p:ph type="title"/>
          </p:nvPr>
        </p:nvSpPr>
        <p:spPr>
          <a:xfrm>
            <a:off x="398463" y="0"/>
            <a:ext cx="8229600" cy="1143000"/>
          </a:xfrm>
        </p:spPr>
        <p:txBody>
          <a:bodyPr/>
          <a:lstStyle/>
          <a:p>
            <a:pPr eaLnBrk="1" hangingPunct="1"/>
            <a:r>
              <a:rPr lang="el-GR" altLang="el-GR" b="1">
                <a:solidFill>
                  <a:schemeClr val="tx2"/>
                </a:solidFill>
              </a:rPr>
              <a:t>Υπερνατριαιμία με υποογκαιμία</a:t>
            </a:r>
          </a:p>
        </p:txBody>
      </p:sp>
      <p:grpSp>
        <p:nvGrpSpPr>
          <p:cNvPr id="33795" name="Group 8">
            <a:extLst>
              <a:ext uri="{FF2B5EF4-FFF2-40B4-BE49-F238E27FC236}">
                <a16:creationId xmlns:a16="http://schemas.microsoft.com/office/drawing/2014/main" xmlns="" id="{A0BB26EA-990F-46F5-9666-CCAD660B935D}"/>
              </a:ext>
            </a:extLst>
          </p:cNvPr>
          <p:cNvGrpSpPr>
            <a:grpSpLocks/>
          </p:cNvGrpSpPr>
          <p:nvPr/>
        </p:nvGrpSpPr>
        <p:grpSpPr bwMode="auto">
          <a:xfrm>
            <a:off x="1438275" y="1143000"/>
            <a:ext cx="6569075" cy="5175250"/>
            <a:chOff x="737476" y="956034"/>
            <a:chExt cx="7030008" cy="6027511"/>
          </a:xfrm>
        </p:grpSpPr>
        <p:pic>
          <p:nvPicPr>
            <p:cNvPr id="33797" name="Picture 2">
              <a:extLst>
                <a:ext uri="{FF2B5EF4-FFF2-40B4-BE49-F238E27FC236}">
                  <a16:creationId xmlns:a16="http://schemas.microsoft.com/office/drawing/2014/main" xmlns="" id="{9BA78E8D-E35E-4235-9FD5-7A31367142A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6068" t="5875" r="23753" b="13892"/>
            <a:stretch>
              <a:fillRect/>
            </a:stretch>
          </p:blipFill>
          <p:spPr bwMode="auto">
            <a:xfrm>
              <a:off x="737476" y="956034"/>
              <a:ext cx="7030008" cy="602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8" name="TextBox 5">
              <a:extLst>
                <a:ext uri="{FF2B5EF4-FFF2-40B4-BE49-F238E27FC236}">
                  <a16:creationId xmlns:a16="http://schemas.microsoft.com/office/drawing/2014/main" xmlns="" id="{349E77EE-909A-4485-8372-3D49F3F11FD2}"/>
                </a:ext>
              </a:extLst>
            </p:cNvPr>
            <p:cNvSpPr txBox="1">
              <a:spLocks noChangeArrowheads="1"/>
            </p:cNvSpPr>
            <p:nvPr/>
          </p:nvSpPr>
          <p:spPr bwMode="auto">
            <a:xfrm>
              <a:off x="4242562" y="1809135"/>
              <a:ext cx="352492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2400">
                  <a:solidFill>
                    <a:srgbClr val="FF0000"/>
                  </a:solidFill>
                  <a:latin typeface="Arial" panose="020B0604020202020204" pitchFamily="34" charset="0"/>
                </a:rPr>
                <a:t>Urinary Na &gt; 20 meq/L</a:t>
              </a:r>
              <a:endParaRPr lang="el-GR" altLang="el-GR" sz="2400">
                <a:solidFill>
                  <a:srgbClr val="FF0000"/>
                </a:solidFill>
                <a:latin typeface="Arial" panose="020B0604020202020204" pitchFamily="34" charset="0"/>
              </a:endParaRPr>
            </a:p>
          </p:txBody>
        </p:sp>
        <p:sp>
          <p:nvSpPr>
            <p:cNvPr id="33799" name="TextBox 6">
              <a:extLst>
                <a:ext uri="{FF2B5EF4-FFF2-40B4-BE49-F238E27FC236}">
                  <a16:creationId xmlns:a16="http://schemas.microsoft.com/office/drawing/2014/main" xmlns="" id="{C5953464-55DC-4C02-9107-8B7A12FD1BD4}"/>
                </a:ext>
              </a:extLst>
            </p:cNvPr>
            <p:cNvSpPr txBox="1">
              <a:spLocks noChangeArrowheads="1"/>
            </p:cNvSpPr>
            <p:nvPr/>
          </p:nvSpPr>
          <p:spPr bwMode="auto">
            <a:xfrm>
              <a:off x="4242562" y="3844864"/>
              <a:ext cx="352492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2400">
                  <a:solidFill>
                    <a:srgbClr val="FF0000"/>
                  </a:solidFill>
                  <a:latin typeface="Arial" panose="020B0604020202020204" pitchFamily="34" charset="0"/>
                </a:rPr>
                <a:t>Urinary Na &lt; 20 meq/L</a:t>
              </a:r>
              <a:endParaRPr lang="el-GR" altLang="el-GR" sz="2400">
                <a:solidFill>
                  <a:srgbClr val="FF0000"/>
                </a:solidFill>
                <a:latin typeface="Arial" panose="020B0604020202020204" pitchFamily="34" charset="0"/>
              </a:endParaRPr>
            </a:p>
          </p:txBody>
        </p:sp>
        <p:sp>
          <p:nvSpPr>
            <p:cNvPr id="33800" name="TextBox 7">
              <a:extLst>
                <a:ext uri="{FF2B5EF4-FFF2-40B4-BE49-F238E27FC236}">
                  <a16:creationId xmlns:a16="http://schemas.microsoft.com/office/drawing/2014/main" xmlns="" id="{5422AC9E-C669-489E-8746-0483942BF1B4}"/>
                </a:ext>
              </a:extLst>
            </p:cNvPr>
            <p:cNvSpPr txBox="1">
              <a:spLocks noChangeArrowheads="1"/>
            </p:cNvSpPr>
            <p:nvPr/>
          </p:nvSpPr>
          <p:spPr bwMode="auto">
            <a:xfrm>
              <a:off x="4109827" y="6155445"/>
              <a:ext cx="352492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2400">
                  <a:solidFill>
                    <a:srgbClr val="FF0000"/>
                  </a:solidFill>
                  <a:latin typeface="Arial" panose="020B0604020202020204" pitchFamily="34" charset="0"/>
                </a:rPr>
                <a:t>Urinary Na &lt; 20 meq/L</a:t>
              </a:r>
              <a:endParaRPr lang="el-GR" altLang="el-GR" sz="2400">
                <a:solidFill>
                  <a:srgbClr val="FF0000"/>
                </a:solidFill>
                <a:latin typeface="Arial" panose="020B0604020202020204" pitchFamily="34" charset="0"/>
              </a:endParaRPr>
            </a:p>
          </p:txBody>
        </p:sp>
      </p:grpSp>
      <p:pic>
        <p:nvPicPr>
          <p:cNvPr id="3" name="Εγγεγραμμένος ήχος">
            <a:hlinkClick r:id="" action="ppaction://media"/>
            <a:extLst>
              <a:ext uri="{FF2B5EF4-FFF2-40B4-BE49-F238E27FC236}">
                <a16:creationId xmlns:a16="http://schemas.microsoft.com/office/drawing/2014/main" xmlns="" id="{0AD8EAF5-25B7-4C9D-A1B1-C68E3D9E160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a:extLst>
              <a:ext uri="{FF2B5EF4-FFF2-40B4-BE49-F238E27FC236}">
                <a16:creationId xmlns:a16="http://schemas.microsoft.com/office/drawing/2014/main" xmlns="" id="{431E3C69-6035-493A-B227-5976DDB89930}"/>
              </a:ext>
            </a:extLst>
          </p:cNvPr>
          <p:cNvSpPr>
            <a:spLocks noGrp="1"/>
          </p:cNvSpPr>
          <p:nvPr>
            <p:ph idx="1"/>
          </p:nvPr>
        </p:nvSpPr>
        <p:spPr/>
        <p:txBody>
          <a:bodyPr/>
          <a:lstStyle/>
          <a:p>
            <a:pPr eaLnBrk="1" hangingPunct="1"/>
            <a:endParaRPr lang="el-GR" altLang="el-GR"/>
          </a:p>
        </p:txBody>
      </p:sp>
      <p:pic>
        <p:nvPicPr>
          <p:cNvPr id="34819" name="Picture 2">
            <a:extLst>
              <a:ext uri="{FF2B5EF4-FFF2-40B4-BE49-F238E27FC236}">
                <a16:creationId xmlns:a16="http://schemas.microsoft.com/office/drawing/2014/main" xmlns="" id="{6C103C18-E235-4CF4-BB8B-739782BB99E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5969" t="15831" r="5292" b="10031"/>
          <a:stretch>
            <a:fillRect/>
          </a:stretch>
        </p:blipFill>
        <p:spPr bwMode="auto">
          <a:xfrm>
            <a:off x="796925" y="1600200"/>
            <a:ext cx="7500938" cy="470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0" name="Title 1">
            <a:extLst>
              <a:ext uri="{FF2B5EF4-FFF2-40B4-BE49-F238E27FC236}">
                <a16:creationId xmlns:a16="http://schemas.microsoft.com/office/drawing/2014/main" xmlns="" id="{3A38468F-50EF-47DF-899C-767C7092735B}"/>
              </a:ext>
            </a:extLst>
          </p:cNvPr>
          <p:cNvSpPr>
            <a:spLocks noGrp="1"/>
          </p:cNvSpPr>
          <p:nvPr>
            <p:ph type="title"/>
          </p:nvPr>
        </p:nvSpPr>
        <p:spPr/>
        <p:txBody>
          <a:bodyPr/>
          <a:lstStyle/>
          <a:p>
            <a:pPr eaLnBrk="1" hangingPunct="1"/>
            <a:r>
              <a:rPr lang="el-GR" altLang="el-GR" b="1">
                <a:solidFill>
                  <a:schemeClr val="tx2"/>
                </a:solidFill>
              </a:rPr>
              <a:t>Υπερνατριαιμία με ευογκαιμία</a:t>
            </a:r>
          </a:p>
        </p:txBody>
      </p:sp>
      <p:pic>
        <p:nvPicPr>
          <p:cNvPr id="3" name="Εγγεγραμμένος ήχος">
            <a:hlinkClick r:id="" action="ppaction://media"/>
            <a:extLst>
              <a:ext uri="{FF2B5EF4-FFF2-40B4-BE49-F238E27FC236}">
                <a16:creationId xmlns:a16="http://schemas.microsoft.com/office/drawing/2014/main" xmlns="" id="{DA123ABE-8742-4D90-A378-1CD3629EC47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8">
            <a:extLst>
              <a:ext uri="{FF2B5EF4-FFF2-40B4-BE49-F238E27FC236}">
                <a16:creationId xmlns:a16="http://schemas.microsoft.com/office/drawing/2014/main" xmlns="" id="{C306D332-8E12-4CBD-9F89-DCBB1C331AAF}"/>
              </a:ext>
            </a:extLst>
          </p:cNvPr>
          <p:cNvGrpSpPr>
            <a:grpSpLocks/>
          </p:cNvGrpSpPr>
          <p:nvPr/>
        </p:nvGrpSpPr>
        <p:grpSpPr bwMode="auto">
          <a:xfrm>
            <a:off x="915988" y="877888"/>
            <a:ext cx="7575550" cy="5980112"/>
            <a:chOff x="935335" y="395460"/>
            <a:chExt cx="8352928" cy="6591197"/>
          </a:xfrm>
        </p:grpSpPr>
        <p:grpSp>
          <p:nvGrpSpPr>
            <p:cNvPr id="6149" name="Group 6">
              <a:extLst>
                <a:ext uri="{FF2B5EF4-FFF2-40B4-BE49-F238E27FC236}">
                  <a16:creationId xmlns:a16="http://schemas.microsoft.com/office/drawing/2014/main" xmlns="" id="{B380AE08-57CB-4545-BEED-C3E57A1814BA}"/>
                </a:ext>
              </a:extLst>
            </p:cNvPr>
            <p:cNvGrpSpPr>
              <a:grpSpLocks/>
            </p:cNvGrpSpPr>
            <p:nvPr/>
          </p:nvGrpSpPr>
          <p:grpSpPr bwMode="auto">
            <a:xfrm>
              <a:off x="935335" y="395460"/>
              <a:ext cx="8352928" cy="6591197"/>
              <a:chOff x="935335" y="395460"/>
              <a:chExt cx="8352928" cy="6591197"/>
            </a:xfrm>
          </p:grpSpPr>
          <p:pic>
            <p:nvPicPr>
              <p:cNvPr id="6151" name="Picture 6">
                <a:extLst>
                  <a:ext uri="{FF2B5EF4-FFF2-40B4-BE49-F238E27FC236}">
                    <a16:creationId xmlns:a16="http://schemas.microsoft.com/office/drawing/2014/main" xmlns="" id="{876BB916-88F6-4496-B273-385D778822D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35335" y="395460"/>
                <a:ext cx="8352928" cy="6591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2" name="TextBox 5">
                <a:extLst>
                  <a:ext uri="{FF2B5EF4-FFF2-40B4-BE49-F238E27FC236}">
                    <a16:creationId xmlns:a16="http://schemas.microsoft.com/office/drawing/2014/main" xmlns="" id="{3C8CC2E5-8AF3-486E-8FF0-6D08B7EBEFD6}"/>
                  </a:ext>
                </a:extLst>
              </p:cNvPr>
              <p:cNvSpPr txBox="1">
                <a:spLocks noChangeArrowheads="1"/>
              </p:cNvSpPr>
              <p:nvPr/>
            </p:nvSpPr>
            <p:spPr bwMode="auto">
              <a:xfrm>
                <a:off x="3672160" y="1547589"/>
                <a:ext cx="2047486" cy="1323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hangingPunct="1">
                  <a:spcBef>
                    <a:spcPct val="0"/>
                  </a:spcBef>
                  <a:buFontTx/>
                  <a:buNone/>
                </a:pPr>
                <a:r>
                  <a:rPr lang="en-US" altLang="el-GR" sz="7200" b="1">
                    <a:solidFill>
                      <a:srgbClr val="FF0000"/>
                    </a:solidFill>
                    <a:latin typeface="Arial" panose="020B0604020202020204" pitchFamily="34" charset="0"/>
                  </a:rPr>
                  <a:t>K+</a:t>
                </a:r>
                <a:endParaRPr lang="el-GR" altLang="el-GR" sz="7200" b="1">
                  <a:solidFill>
                    <a:srgbClr val="FF0000"/>
                  </a:solidFill>
                  <a:latin typeface="Arial" panose="020B0604020202020204" pitchFamily="34" charset="0"/>
                </a:endParaRPr>
              </a:p>
            </p:txBody>
          </p:sp>
          <p:sp>
            <p:nvSpPr>
              <p:cNvPr id="6153" name="TextBox 6">
                <a:extLst>
                  <a:ext uri="{FF2B5EF4-FFF2-40B4-BE49-F238E27FC236}">
                    <a16:creationId xmlns:a16="http://schemas.microsoft.com/office/drawing/2014/main" xmlns="" id="{D98847A9-3BDB-4ED7-870D-A8E249D8B35C}"/>
                  </a:ext>
                </a:extLst>
              </p:cNvPr>
              <p:cNvSpPr txBox="1">
                <a:spLocks noChangeArrowheads="1"/>
              </p:cNvSpPr>
              <p:nvPr/>
            </p:nvSpPr>
            <p:spPr bwMode="auto">
              <a:xfrm>
                <a:off x="6336456" y="1979637"/>
                <a:ext cx="2598732" cy="1323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hangingPunct="1">
                  <a:spcBef>
                    <a:spcPct val="0"/>
                  </a:spcBef>
                  <a:buFontTx/>
                  <a:buNone/>
                </a:pPr>
                <a:r>
                  <a:rPr lang="en-US" altLang="el-GR" sz="7200" b="1">
                    <a:solidFill>
                      <a:srgbClr val="FFFF00"/>
                    </a:solidFill>
                    <a:latin typeface="Arial" panose="020B0604020202020204" pitchFamily="34" charset="0"/>
                  </a:rPr>
                  <a:t>Na+</a:t>
                </a:r>
                <a:endParaRPr lang="el-GR" altLang="el-GR" sz="7200" b="1">
                  <a:solidFill>
                    <a:srgbClr val="FFFF00"/>
                  </a:solidFill>
                  <a:latin typeface="Arial" panose="020B0604020202020204" pitchFamily="34" charset="0"/>
                </a:endParaRPr>
              </a:p>
            </p:txBody>
          </p:sp>
        </p:grpSp>
        <p:sp>
          <p:nvSpPr>
            <p:cNvPr id="6150" name="TextBox 6">
              <a:extLst>
                <a:ext uri="{FF2B5EF4-FFF2-40B4-BE49-F238E27FC236}">
                  <a16:creationId xmlns:a16="http://schemas.microsoft.com/office/drawing/2014/main" xmlns="" id="{5206FE86-E3E4-4BF4-A9F5-FA2861DAEA47}"/>
                </a:ext>
              </a:extLst>
            </p:cNvPr>
            <p:cNvSpPr txBox="1">
              <a:spLocks noChangeArrowheads="1"/>
            </p:cNvSpPr>
            <p:nvPr/>
          </p:nvSpPr>
          <p:spPr bwMode="auto">
            <a:xfrm>
              <a:off x="4968305" y="3347789"/>
              <a:ext cx="2598732" cy="1323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hangingPunct="1">
                <a:spcBef>
                  <a:spcPct val="0"/>
                </a:spcBef>
                <a:buFontTx/>
                <a:buNone/>
              </a:pPr>
              <a:r>
                <a:rPr lang="en-US" altLang="el-GR" sz="7200" b="1">
                  <a:solidFill>
                    <a:srgbClr val="FFFF00"/>
                  </a:solidFill>
                  <a:latin typeface="Arial" panose="020B0604020202020204" pitchFamily="34" charset="0"/>
                </a:rPr>
                <a:t>Cl-</a:t>
              </a:r>
              <a:endParaRPr lang="el-GR" altLang="el-GR" sz="7200" b="1">
                <a:solidFill>
                  <a:srgbClr val="FFFF00"/>
                </a:solidFill>
                <a:latin typeface="Arial" panose="020B0604020202020204" pitchFamily="34" charset="0"/>
              </a:endParaRPr>
            </a:p>
          </p:txBody>
        </p:sp>
      </p:grpSp>
      <p:sp>
        <p:nvSpPr>
          <p:cNvPr id="6147" name="TextBox 5">
            <a:extLst>
              <a:ext uri="{FF2B5EF4-FFF2-40B4-BE49-F238E27FC236}">
                <a16:creationId xmlns:a16="http://schemas.microsoft.com/office/drawing/2014/main" xmlns="" id="{595AAE24-152E-4B0C-AA88-7AB1E763F4EE}"/>
              </a:ext>
            </a:extLst>
          </p:cNvPr>
          <p:cNvSpPr txBox="1">
            <a:spLocks noChangeArrowheads="1"/>
          </p:cNvSpPr>
          <p:nvPr/>
        </p:nvSpPr>
        <p:spPr bwMode="auto">
          <a:xfrm>
            <a:off x="1046163" y="163513"/>
            <a:ext cx="7445375" cy="52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l-GR" sz="2900" b="1">
                <a:latin typeface="Arial" panose="020B0604020202020204" pitchFamily="34" charset="0"/>
              </a:rPr>
              <a:t>0.4% του βάρους μας</a:t>
            </a:r>
            <a:r>
              <a:rPr lang="en-US" altLang="el-GR" sz="2900" b="1">
                <a:latin typeface="Arial" panose="020B0604020202020204" pitchFamily="34" charset="0"/>
              </a:rPr>
              <a:t> </a:t>
            </a:r>
            <a:r>
              <a:rPr lang="el-GR" altLang="el-GR" sz="2900" b="1">
                <a:latin typeface="Arial" panose="020B0604020202020204" pitchFamily="34" charset="0"/>
              </a:rPr>
              <a:t>είναι ~ 300</a:t>
            </a:r>
            <a:r>
              <a:rPr lang="en-US" altLang="el-GR" sz="2900" b="1">
                <a:latin typeface="Arial" panose="020B0604020202020204" pitchFamily="34" charset="0"/>
              </a:rPr>
              <a:t> g </a:t>
            </a:r>
            <a:r>
              <a:rPr lang="el-GR" altLang="el-GR" sz="2900" b="1">
                <a:latin typeface="Arial" panose="020B0604020202020204" pitchFamily="34" charset="0"/>
              </a:rPr>
              <a:t>αλάτι</a:t>
            </a:r>
          </a:p>
        </p:txBody>
      </p:sp>
      <p:pic>
        <p:nvPicPr>
          <p:cNvPr id="3" name="Εγγεγραμμένος ήχος">
            <a:hlinkClick r:id="" action="ppaction://media"/>
            <a:extLst>
              <a:ext uri="{FF2B5EF4-FFF2-40B4-BE49-F238E27FC236}">
                <a16:creationId xmlns:a16="http://schemas.microsoft.com/office/drawing/2014/main" xmlns="" id="{9E292DA8-EBCC-48A1-9789-144CE9E4EB4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2603E56-5F1F-41F8-B0EB-1B8EE3893EA2}"/>
              </a:ext>
            </a:extLst>
          </p:cNvPr>
          <p:cNvSpPr txBox="1">
            <a:spLocks/>
          </p:cNvSpPr>
          <p:nvPr/>
        </p:nvSpPr>
        <p:spPr bwMode="auto">
          <a:xfrm>
            <a:off x="431800" y="488950"/>
            <a:ext cx="8229600" cy="1143000"/>
          </a:xfrm>
          <a:prstGeom prst="rect">
            <a:avLst/>
          </a:prstGeom>
          <a:noFill/>
          <a:ln w="9525">
            <a:noFill/>
            <a:miter lim="800000"/>
            <a:headEnd/>
            <a:tailEnd/>
          </a:ln>
        </p:spPr>
        <p:txBody>
          <a:bodyPr anchor="ctr"/>
          <a:lstStyle/>
          <a:p>
            <a:pPr algn="ctr">
              <a:defRPr/>
            </a:pPr>
            <a:r>
              <a:rPr lang="el-GR" sz="4400" b="1" dirty="0">
                <a:solidFill>
                  <a:schemeClr val="tx2"/>
                </a:solidFill>
                <a:latin typeface="+mj-lt"/>
                <a:ea typeface="+mj-ea"/>
                <a:cs typeface="+mj-cs"/>
              </a:rPr>
              <a:t>ΥπερΝ</a:t>
            </a:r>
            <a:r>
              <a:rPr lang="en-US" sz="4400" b="1" dirty="0">
                <a:solidFill>
                  <a:schemeClr val="tx2"/>
                </a:solidFill>
                <a:latin typeface="+mj-lt"/>
                <a:ea typeface="+mj-ea"/>
                <a:cs typeface="+mj-cs"/>
              </a:rPr>
              <a:t>a</a:t>
            </a:r>
            <a:r>
              <a:rPr lang="el-GR" sz="4400" b="1" dirty="0">
                <a:solidFill>
                  <a:schemeClr val="tx2"/>
                </a:solidFill>
                <a:latin typeface="+mj-lt"/>
                <a:ea typeface="+mj-ea"/>
                <a:cs typeface="+mj-cs"/>
              </a:rPr>
              <a:t> με υπερογκαιμία</a:t>
            </a:r>
          </a:p>
        </p:txBody>
      </p:sp>
      <p:pic>
        <p:nvPicPr>
          <p:cNvPr id="35843" name="Picture 2">
            <a:extLst>
              <a:ext uri="{FF2B5EF4-FFF2-40B4-BE49-F238E27FC236}">
                <a16:creationId xmlns:a16="http://schemas.microsoft.com/office/drawing/2014/main" xmlns="" id="{B2A81D9B-5F5B-4668-B61F-6C1C8ECA71C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4774" t="15538" r="31404" b="48497"/>
          <a:stretch>
            <a:fillRect/>
          </a:stretch>
        </p:blipFill>
        <p:spPr bwMode="auto">
          <a:xfrm>
            <a:off x="0" y="2124075"/>
            <a:ext cx="9121775" cy="385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AFC2AE20-F399-4195-A5E3-6CD9CB04DDA3}"/>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1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xmlns="" id="{D67C0B86-A01C-4B68-BC64-5390C6B36A73}"/>
              </a:ext>
            </a:extLst>
          </p:cNvPr>
          <p:cNvSpPr>
            <a:spLocks noGrp="1"/>
          </p:cNvSpPr>
          <p:nvPr>
            <p:ph type="title"/>
          </p:nvPr>
        </p:nvSpPr>
        <p:spPr/>
        <p:txBody>
          <a:bodyPr/>
          <a:lstStyle/>
          <a:p>
            <a:endParaRPr lang="el-GR" altLang="el-GR"/>
          </a:p>
        </p:txBody>
      </p:sp>
      <p:sp>
        <p:nvSpPr>
          <p:cNvPr id="36867" name="Content Placeholder 2">
            <a:extLst>
              <a:ext uri="{FF2B5EF4-FFF2-40B4-BE49-F238E27FC236}">
                <a16:creationId xmlns:a16="http://schemas.microsoft.com/office/drawing/2014/main" xmlns="" id="{5725A15A-B6FB-4457-AAD2-280E7458C64A}"/>
              </a:ext>
            </a:extLst>
          </p:cNvPr>
          <p:cNvSpPr>
            <a:spLocks noGrp="1"/>
          </p:cNvSpPr>
          <p:nvPr>
            <p:ph idx="1"/>
          </p:nvPr>
        </p:nvSpPr>
        <p:spPr/>
        <p:txBody>
          <a:bodyPr/>
          <a:lstStyle/>
          <a:p>
            <a:endParaRPr lang="el-GR" altLang="el-GR"/>
          </a:p>
        </p:txBody>
      </p:sp>
      <p:pic>
        <p:nvPicPr>
          <p:cNvPr id="36868" name="Picture 9">
            <a:extLst>
              <a:ext uri="{FF2B5EF4-FFF2-40B4-BE49-F238E27FC236}">
                <a16:creationId xmlns:a16="http://schemas.microsoft.com/office/drawing/2014/main" xmlns="" id="{8B56B119-C053-4B40-B3EE-AF0321B011A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16873" t="8569" r="17703" b="7561"/>
          <a:stretch>
            <a:fillRect/>
          </a:stretch>
        </p:blipFill>
        <p:spPr bwMode="auto">
          <a:xfrm>
            <a:off x="173038" y="274638"/>
            <a:ext cx="3730625" cy="359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9" name="Picture 7">
            <a:extLst>
              <a:ext uri="{FF2B5EF4-FFF2-40B4-BE49-F238E27FC236}">
                <a16:creationId xmlns:a16="http://schemas.microsoft.com/office/drawing/2014/main" xmlns="" id="{A8FC23D7-DAA2-4899-9C16-55242AA934D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17988" y="4302125"/>
            <a:ext cx="3228975" cy="234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0" name="Picture 8">
            <a:extLst>
              <a:ext uri="{FF2B5EF4-FFF2-40B4-BE49-F238E27FC236}">
                <a16:creationId xmlns:a16="http://schemas.microsoft.com/office/drawing/2014/main" xmlns="" id="{DB5D4E91-E2E8-4FF7-8277-64FE525CB0F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4489" t="24629" r="64490"/>
          <a:stretch>
            <a:fillRect/>
          </a:stretch>
        </p:blipFill>
        <p:spPr bwMode="auto">
          <a:xfrm>
            <a:off x="457200" y="4302125"/>
            <a:ext cx="2517775" cy="255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1" name="Picture 10">
            <a:extLst>
              <a:ext uri="{FF2B5EF4-FFF2-40B4-BE49-F238E27FC236}">
                <a16:creationId xmlns:a16="http://schemas.microsoft.com/office/drawing/2014/main" xmlns="" id="{38716C46-878D-43C7-B946-422E6491685A}"/>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l="19238" t="8731" r="18680" b="20491"/>
          <a:stretch>
            <a:fillRect/>
          </a:stretch>
        </p:blipFill>
        <p:spPr bwMode="auto">
          <a:xfrm>
            <a:off x="5005388" y="0"/>
            <a:ext cx="3368675" cy="255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2" name="Picture 5">
            <a:extLst>
              <a:ext uri="{FF2B5EF4-FFF2-40B4-BE49-F238E27FC236}">
                <a16:creationId xmlns:a16="http://schemas.microsoft.com/office/drawing/2014/main" xmlns="" id="{5651B8AC-ADBF-4A64-BFCF-AB17609874AB}"/>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b="42249"/>
          <a:stretch>
            <a:fillRect/>
          </a:stretch>
        </p:blipFill>
        <p:spPr bwMode="auto">
          <a:xfrm>
            <a:off x="2605088" y="2551113"/>
            <a:ext cx="6538912" cy="197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8520B582-4E40-4E16-B318-ED99E75114E8}"/>
              </a:ext>
            </a:extLst>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xmlns="" id="{4672D5AB-D077-41CB-9B22-4E7998B8FD95}"/>
              </a:ext>
            </a:extLst>
          </p:cNvPr>
          <p:cNvSpPr>
            <a:spLocks noGrp="1"/>
          </p:cNvSpPr>
          <p:nvPr>
            <p:ph type="title"/>
          </p:nvPr>
        </p:nvSpPr>
        <p:spPr/>
        <p:txBody>
          <a:bodyPr/>
          <a:lstStyle/>
          <a:p>
            <a:r>
              <a:rPr lang="el-GR" altLang="el-GR" b="1">
                <a:solidFill>
                  <a:schemeClr val="tx2"/>
                </a:solidFill>
              </a:rPr>
              <a:t>Θεραπεία υπερνατριαιμίας</a:t>
            </a:r>
          </a:p>
        </p:txBody>
      </p:sp>
      <p:sp>
        <p:nvSpPr>
          <p:cNvPr id="37891" name="Content Placeholder 2">
            <a:extLst>
              <a:ext uri="{FF2B5EF4-FFF2-40B4-BE49-F238E27FC236}">
                <a16:creationId xmlns:a16="http://schemas.microsoft.com/office/drawing/2014/main" xmlns="" id="{C0E017A1-09A2-4041-AF29-D3C157387A51}"/>
              </a:ext>
            </a:extLst>
          </p:cNvPr>
          <p:cNvSpPr>
            <a:spLocks noGrp="1"/>
          </p:cNvSpPr>
          <p:nvPr>
            <p:ph idx="1"/>
          </p:nvPr>
        </p:nvSpPr>
        <p:spPr/>
        <p:txBody>
          <a:bodyPr/>
          <a:lstStyle/>
          <a:p>
            <a:r>
              <a:rPr lang="el-GR" altLang="el-GR"/>
              <a:t>Μείωση συγκέντρωσης νατρίου όχι περισσότερο από 12 </a:t>
            </a:r>
            <a:r>
              <a:rPr lang="en-US" altLang="el-GR"/>
              <a:t>meq/L </a:t>
            </a:r>
            <a:r>
              <a:rPr lang="el-GR" altLang="el-GR"/>
              <a:t>την ημέρα</a:t>
            </a:r>
          </a:p>
          <a:p>
            <a:r>
              <a:rPr lang="el-GR" altLang="el-GR"/>
              <a:t>Ελεύθερο ύδωρ που απαιτείται:</a:t>
            </a:r>
          </a:p>
          <a:p>
            <a:pPr>
              <a:buFont typeface="Arial" panose="020B0604020202020204" pitchFamily="34" charset="0"/>
              <a:buNone/>
            </a:pPr>
            <a:r>
              <a:rPr lang="el-GR" altLang="el-GR"/>
              <a:t>			~ 36 - 48 </a:t>
            </a:r>
            <a:r>
              <a:rPr lang="en-US" altLang="el-GR"/>
              <a:t>mL/kg/</a:t>
            </a:r>
            <a:r>
              <a:rPr lang="el-GR" altLang="el-GR"/>
              <a:t>Ημέρα </a:t>
            </a:r>
          </a:p>
        </p:txBody>
      </p:sp>
      <p:pic>
        <p:nvPicPr>
          <p:cNvPr id="3" name="Εγγεγραμμένος ήχος">
            <a:hlinkClick r:id="" action="ppaction://media"/>
            <a:extLst>
              <a:ext uri="{FF2B5EF4-FFF2-40B4-BE49-F238E27FC236}">
                <a16:creationId xmlns:a16="http://schemas.microsoft.com/office/drawing/2014/main" xmlns="" id="{54B13177-8F7A-4870-BF91-38A3C8E1C6F5}"/>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a:extLst>
              <a:ext uri="{FF2B5EF4-FFF2-40B4-BE49-F238E27FC236}">
                <a16:creationId xmlns:a16="http://schemas.microsoft.com/office/drawing/2014/main" xmlns="" id="{B8A7F557-52E6-410D-8549-95A4954E008A}"/>
              </a:ext>
            </a:extLst>
          </p:cNvPr>
          <p:cNvSpPr>
            <a:spLocks noChangeArrowheads="1"/>
          </p:cNvSpPr>
          <p:nvPr/>
        </p:nvSpPr>
        <p:spPr bwMode="auto">
          <a:xfrm>
            <a:off x="357188" y="285750"/>
            <a:ext cx="8429625"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44608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4608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4608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4608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4608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608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608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608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6088" algn="l"/>
              </a:tabLst>
              <a:defRPr sz="2000">
                <a:solidFill>
                  <a:schemeClr val="tx1"/>
                </a:solidFill>
                <a:latin typeface="Calibri" panose="020F0502020204030204" pitchFamily="34" charset="0"/>
              </a:defRPr>
            </a:lvl9pPr>
          </a:lstStyle>
          <a:p>
            <a:pPr algn="just">
              <a:spcBef>
                <a:spcPct val="0"/>
              </a:spcBef>
              <a:buFontTx/>
              <a:buNone/>
            </a:pPr>
            <a:r>
              <a:rPr lang="el-GR" altLang="el-GR" sz="2000" b="1">
                <a:ea typeface="Calibri" panose="020F0502020204030204" pitchFamily="34" charset="0"/>
                <a:cs typeface="Times New Roman" panose="02020603050405020304" pitchFamily="18" charset="0"/>
              </a:rPr>
              <a:t>ΕΡΩΤΗΣΗ </a:t>
            </a:r>
            <a:r>
              <a:rPr lang="en-US" altLang="el-GR" sz="2000" b="1">
                <a:ea typeface="Calibri" panose="020F0502020204030204" pitchFamily="34" charset="0"/>
                <a:cs typeface="Times New Roman" panose="02020603050405020304" pitchFamily="18" charset="0"/>
              </a:rPr>
              <a:t>1</a:t>
            </a:r>
            <a:r>
              <a:rPr lang="el-GR" altLang="el-GR" sz="2000" b="1">
                <a:ea typeface="Calibri" panose="020F0502020204030204" pitchFamily="34" charset="0"/>
                <a:cs typeface="Times New Roman" panose="02020603050405020304" pitchFamily="18" charset="0"/>
              </a:rPr>
              <a:t>:</a:t>
            </a:r>
            <a:endParaRPr lang="el-GR" altLang="el-GR" sz="2000">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Tx/>
              <a:buNone/>
            </a:pPr>
            <a:r>
              <a:rPr lang="el-GR" altLang="el-GR" sz="2000">
                <a:ea typeface="Calibri" panose="020F0502020204030204" pitchFamily="34" charset="0"/>
                <a:cs typeface="Times New Roman" panose="02020603050405020304" pitchFamily="18" charset="0"/>
              </a:rPr>
              <a:t>Ο κ. Γ.Κ. είναι 65 ετών έχει βαρύτατη συμφορητική καρδιακή ανεπάρκεια (ΚΕ 25%) λόγω πολλαπλών εμφραγμάτων. Ευρίσκεται σε άναλο δίαιτα, ραμιπρίλη 5 </a:t>
            </a:r>
            <a:r>
              <a:rPr lang="en-US" altLang="el-GR" sz="2000">
                <a:ea typeface="Calibri" panose="020F0502020204030204" pitchFamily="34" charset="0"/>
                <a:cs typeface="Times New Roman" panose="02020603050405020304" pitchFamily="18" charset="0"/>
              </a:rPr>
              <a:t>mg</a:t>
            </a:r>
            <a:r>
              <a:rPr lang="el-GR" altLang="el-GR" sz="2000">
                <a:ea typeface="Calibri" panose="020F0502020204030204" pitchFamily="34" charset="0"/>
                <a:cs typeface="Times New Roman" panose="02020603050405020304" pitchFamily="18" charset="0"/>
              </a:rPr>
              <a:t>/ημ, φουροσεμίδη 80 </a:t>
            </a:r>
            <a:r>
              <a:rPr lang="en-US" altLang="el-GR" sz="2000">
                <a:ea typeface="Calibri" panose="020F0502020204030204" pitchFamily="34" charset="0"/>
                <a:cs typeface="Times New Roman" panose="02020603050405020304" pitchFamily="18" charset="0"/>
              </a:rPr>
              <a:t>mg x</a:t>
            </a:r>
            <a:r>
              <a:rPr lang="el-GR" altLang="el-GR" sz="2000">
                <a:ea typeface="Calibri" panose="020F0502020204030204" pitchFamily="34" charset="0"/>
                <a:cs typeface="Times New Roman" panose="02020603050405020304" pitchFamily="18" charset="0"/>
              </a:rPr>
              <a:t> 2/ημ, καρβεδιλόλη 6,25 </a:t>
            </a:r>
            <a:r>
              <a:rPr lang="en-US" altLang="el-GR" sz="2000">
                <a:ea typeface="Calibri" panose="020F0502020204030204" pitchFamily="34" charset="0"/>
                <a:cs typeface="Times New Roman" panose="02020603050405020304" pitchFamily="18" charset="0"/>
              </a:rPr>
              <a:t>mg x</a:t>
            </a:r>
            <a:r>
              <a:rPr lang="el-GR" altLang="el-GR" sz="2000">
                <a:ea typeface="Calibri" panose="020F0502020204030204" pitchFamily="34" charset="0"/>
                <a:cs typeface="Times New Roman" panose="02020603050405020304" pitchFamily="18" charset="0"/>
              </a:rPr>
              <a:t> 2/ημ, ασπιρίνη 100 </a:t>
            </a:r>
            <a:r>
              <a:rPr lang="en-US" altLang="el-GR" sz="2000">
                <a:ea typeface="Calibri" panose="020F0502020204030204" pitchFamily="34" charset="0"/>
                <a:cs typeface="Times New Roman" panose="02020603050405020304" pitchFamily="18" charset="0"/>
              </a:rPr>
              <a:t>mg</a:t>
            </a:r>
            <a:r>
              <a:rPr lang="el-GR" altLang="el-GR" sz="2000">
                <a:ea typeface="Calibri" panose="020F0502020204030204" pitchFamily="34" charset="0"/>
                <a:cs typeface="Times New Roman" panose="02020603050405020304" pitchFamily="18" charset="0"/>
              </a:rPr>
              <a:t>/ημ και ατροβαστατίνη 20 </a:t>
            </a:r>
            <a:r>
              <a:rPr lang="en-US" altLang="el-GR" sz="2000">
                <a:ea typeface="Calibri" panose="020F0502020204030204" pitchFamily="34" charset="0"/>
                <a:cs typeface="Times New Roman" panose="02020603050405020304" pitchFamily="18" charset="0"/>
              </a:rPr>
              <a:t>mg</a:t>
            </a:r>
            <a:r>
              <a:rPr lang="el-GR" altLang="el-GR" sz="2000">
                <a:ea typeface="Calibri" panose="020F0502020204030204" pitchFamily="34" charset="0"/>
                <a:cs typeface="Times New Roman" panose="02020603050405020304" pitchFamily="18" charset="0"/>
              </a:rPr>
              <a:t>/ημ. Προσέρχεται για αδυναμία και ζάλη. Στην φυσική εξέταση δεν έχει οιδήματα, η ΑΠ σε ύπτια στάση είναι 100/80 </a:t>
            </a:r>
            <a:r>
              <a:rPr lang="en-US" altLang="el-GR" sz="2000">
                <a:ea typeface="Calibri" panose="020F0502020204030204" pitchFamily="34" charset="0"/>
                <a:cs typeface="Times New Roman" panose="02020603050405020304" pitchFamily="18" charset="0"/>
              </a:rPr>
              <a:t>mmHg </a:t>
            </a:r>
            <a:r>
              <a:rPr lang="el-GR" altLang="el-GR" sz="2000">
                <a:ea typeface="Calibri" panose="020F0502020204030204" pitchFamily="34" charset="0"/>
                <a:cs typeface="Times New Roman" panose="02020603050405020304" pitchFamily="18" charset="0"/>
              </a:rPr>
              <a:t>και σε όρθια στάση 78/60 </a:t>
            </a:r>
            <a:r>
              <a:rPr lang="en-US" altLang="el-GR" sz="2000">
                <a:ea typeface="Calibri" panose="020F0502020204030204" pitchFamily="34" charset="0"/>
                <a:cs typeface="Times New Roman" panose="02020603050405020304" pitchFamily="18" charset="0"/>
              </a:rPr>
              <a:t>mmHg</a:t>
            </a:r>
            <a:r>
              <a:rPr lang="el-GR" altLang="el-GR" sz="2000">
                <a:ea typeface="Calibri" panose="020F0502020204030204" pitchFamily="34" charset="0"/>
                <a:cs typeface="Times New Roman" panose="02020603050405020304" pitchFamily="18" charset="0"/>
              </a:rPr>
              <a:t>, </a:t>
            </a:r>
            <a:r>
              <a:rPr lang="en-US" altLang="el-GR" sz="2000">
                <a:ea typeface="Calibri" panose="020F0502020204030204" pitchFamily="34" charset="0"/>
                <a:cs typeface="Times New Roman" panose="02020603050405020304" pitchFamily="18" charset="0"/>
              </a:rPr>
              <a:t>Na</a:t>
            </a:r>
            <a:r>
              <a:rPr lang="el-GR" altLang="el-GR" sz="2000">
                <a:ea typeface="Calibri" panose="020F0502020204030204" pitchFamily="34" charset="0"/>
                <a:cs typeface="Times New Roman" panose="02020603050405020304" pitchFamily="18" charset="0"/>
              </a:rPr>
              <a:t> 125 </a:t>
            </a:r>
            <a:r>
              <a:rPr lang="en-US" altLang="el-GR" sz="2000">
                <a:ea typeface="Calibri" panose="020F0502020204030204" pitchFamily="34" charset="0"/>
                <a:cs typeface="Times New Roman" panose="02020603050405020304" pitchFamily="18" charset="0"/>
              </a:rPr>
              <a:t>meq</a:t>
            </a:r>
            <a:r>
              <a:rPr lang="el-GR" altLang="el-GR" sz="2000">
                <a:ea typeface="Calibri" panose="020F0502020204030204" pitchFamily="34" charset="0"/>
                <a:cs typeface="Times New Roman" panose="02020603050405020304" pitchFamily="18" charset="0"/>
              </a:rPr>
              <a:t>/</a:t>
            </a:r>
            <a:r>
              <a:rPr lang="en-US" altLang="el-GR" sz="2000">
                <a:ea typeface="Calibri" panose="020F0502020204030204" pitchFamily="34" charset="0"/>
                <a:cs typeface="Times New Roman" panose="02020603050405020304" pitchFamily="18" charset="0"/>
              </a:rPr>
              <a:t>L</a:t>
            </a:r>
            <a:r>
              <a:rPr lang="el-GR" altLang="el-GR" sz="2000">
                <a:ea typeface="Calibri" panose="020F0502020204030204" pitchFamily="34" charset="0"/>
                <a:cs typeface="Times New Roman" panose="02020603050405020304" pitchFamily="18" charset="0"/>
              </a:rPr>
              <a:t>, </a:t>
            </a:r>
            <a:r>
              <a:rPr lang="en-US" altLang="el-GR" sz="2000">
                <a:ea typeface="Calibri" panose="020F0502020204030204" pitchFamily="34" charset="0"/>
                <a:cs typeface="Times New Roman" panose="02020603050405020304" pitchFamily="18" charset="0"/>
              </a:rPr>
              <a:t>K</a:t>
            </a:r>
            <a:r>
              <a:rPr lang="el-GR" altLang="el-GR" sz="2000">
                <a:ea typeface="Calibri" panose="020F0502020204030204" pitchFamily="34" charset="0"/>
                <a:cs typeface="Times New Roman" panose="02020603050405020304" pitchFamily="18" charset="0"/>
              </a:rPr>
              <a:t> 5 </a:t>
            </a:r>
            <a:r>
              <a:rPr lang="en-US" altLang="el-GR" sz="2000">
                <a:ea typeface="Calibri" panose="020F0502020204030204" pitchFamily="34" charset="0"/>
                <a:cs typeface="Times New Roman" panose="02020603050405020304" pitchFamily="18" charset="0"/>
              </a:rPr>
              <a:t>meq</a:t>
            </a:r>
            <a:r>
              <a:rPr lang="el-GR" altLang="el-GR" sz="2000">
                <a:ea typeface="Calibri" panose="020F0502020204030204" pitchFamily="34" charset="0"/>
                <a:cs typeface="Times New Roman" panose="02020603050405020304" pitchFamily="18" charset="0"/>
              </a:rPr>
              <a:t>/</a:t>
            </a:r>
            <a:r>
              <a:rPr lang="en-US" altLang="el-GR" sz="2000">
                <a:ea typeface="Calibri" panose="020F0502020204030204" pitchFamily="34" charset="0"/>
                <a:cs typeface="Times New Roman" panose="02020603050405020304" pitchFamily="18" charset="0"/>
              </a:rPr>
              <a:t>L</a:t>
            </a:r>
            <a:r>
              <a:rPr lang="el-GR" altLang="el-GR" sz="2000">
                <a:ea typeface="Calibri" panose="020F0502020204030204" pitchFamily="34" charset="0"/>
                <a:cs typeface="Times New Roman" panose="02020603050405020304" pitchFamily="18" charset="0"/>
              </a:rPr>
              <a:t>, </a:t>
            </a:r>
            <a:r>
              <a:rPr lang="en-US" altLang="el-GR" sz="2000">
                <a:ea typeface="Calibri" panose="020F0502020204030204" pitchFamily="34" charset="0"/>
                <a:cs typeface="Times New Roman" panose="02020603050405020304" pitchFamily="18" charset="0"/>
              </a:rPr>
              <a:t>creat</a:t>
            </a:r>
            <a:r>
              <a:rPr lang="el-GR" altLang="el-GR" sz="2000">
                <a:ea typeface="Calibri" panose="020F0502020204030204" pitchFamily="34" charset="0"/>
                <a:cs typeface="Times New Roman" panose="02020603050405020304" pitchFamily="18" charset="0"/>
              </a:rPr>
              <a:t> 1,8 </a:t>
            </a:r>
            <a:r>
              <a:rPr lang="en-US" altLang="el-GR" sz="2000">
                <a:ea typeface="Calibri" panose="020F0502020204030204" pitchFamily="34" charset="0"/>
                <a:cs typeface="Times New Roman" panose="02020603050405020304" pitchFamily="18" charset="0"/>
              </a:rPr>
              <a:t>mg</a:t>
            </a:r>
            <a:r>
              <a:rPr lang="el-GR" altLang="el-GR" sz="2000">
                <a:ea typeface="Calibri" panose="020F0502020204030204" pitchFamily="34" charset="0"/>
                <a:cs typeface="Times New Roman" panose="02020603050405020304" pitchFamily="18" charset="0"/>
              </a:rPr>
              <a:t>/</a:t>
            </a:r>
            <a:r>
              <a:rPr lang="en-US" altLang="el-GR" sz="2000">
                <a:ea typeface="Calibri" panose="020F0502020204030204" pitchFamily="34" charset="0"/>
                <a:cs typeface="Times New Roman" panose="02020603050405020304" pitchFamily="18" charset="0"/>
              </a:rPr>
              <a:t>dL </a:t>
            </a:r>
            <a:r>
              <a:rPr lang="el-GR" altLang="el-GR" sz="2000">
                <a:ea typeface="Calibri" panose="020F0502020204030204" pitchFamily="34" charset="0"/>
                <a:cs typeface="Times New Roman" panose="02020603050405020304" pitchFamily="18" charset="0"/>
              </a:rPr>
              <a:t>και </a:t>
            </a:r>
            <a:r>
              <a:rPr lang="en-US" altLang="el-GR" sz="2000">
                <a:ea typeface="Calibri" panose="020F0502020204030204" pitchFamily="34" charset="0"/>
                <a:cs typeface="Times New Roman" panose="02020603050405020304" pitchFamily="18" charset="0"/>
              </a:rPr>
              <a:t>urea</a:t>
            </a:r>
            <a:r>
              <a:rPr lang="el-GR" altLang="el-GR" sz="2000">
                <a:ea typeface="Calibri" panose="020F0502020204030204" pitchFamily="34" charset="0"/>
                <a:cs typeface="Times New Roman" panose="02020603050405020304" pitchFamily="18" charset="0"/>
              </a:rPr>
              <a:t> 102 </a:t>
            </a:r>
            <a:r>
              <a:rPr lang="en-US" altLang="el-GR" sz="2000">
                <a:ea typeface="Calibri" panose="020F0502020204030204" pitchFamily="34" charset="0"/>
                <a:cs typeface="Times New Roman" panose="02020603050405020304" pitchFamily="18" charset="0"/>
              </a:rPr>
              <a:t>mg</a:t>
            </a:r>
            <a:r>
              <a:rPr lang="el-GR" altLang="el-GR" sz="2000">
                <a:ea typeface="Calibri" panose="020F0502020204030204" pitchFamily="34" charset="0"/>
                <a:cs typeface="Times New Roman" panose="02020603050405020304" pitchFamily="18" charset="0"/>
              </a:rPr>
              <a:t>/</a:t>
            </a:r>
            <a:r>
              <a:rPr lang="en-US" altLang="el-GR" sz="2000">
                <a:ea typeface="Calibri" panose="020F0502020204030204" pitchFamily="34" charset="0"/>
                <a:cs typeface="Times New Roman" panose="02020603050405020304" pitchFamily="18" charset="0"/>
              </a:rPr>
              <a:t>dL</a:t>
            </a:r>
            <a:r>
              <a:rPr lang="el-GR" altLang="el-GR" sz="2000">
                <a:ea typeface="Calibri" panose="020F0502020204030204" pitchFamily="34" charset="0"/>
                <a:cs typeface="Times New Roman" panose="02020603050405020304" pitchFamily="18" charset="0"/>
              </a:rPr>
              <a:t>. </a:t>
            </a:r>
            <a:endParaRPr lang="el-GR" altLang="el-GR" sz="2000">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Tx/>
              <a:buNone/>
            </a:pPr>
            <a:endParaRPr lang="en-US" altLang="el-GR" sz="2000">
              <a:ea typeface="Calibri" panose="020F0502020204030204" pitchFamily="34" charset="0"/>
              <a:cs typeface="Times New Roman" panose="02020603050405020304" pitchFamily="18" charset="0"/>
            </a:endParaRPr>
          </a:p>
          <a:p>
            <a:pPr algn="just">
              <a:spcBef>
                <a:spcPct val="0"/>
              </a:spcBef>
              <a:buFontTx/>
              <a:buNone/>
            </a:pPr>
            <a:r>
              <a:rPr lang="el-GR" altLang="el-GR" sz="2000">
                <a:ea typeface="Calibri" panose="020F0502020204030204" pitchFamily="34" charset="0"/>
                <a:cs typeface="Times New Roman" panose="02020603050405020304" pitchFamily="18" charset="0"/>
              </a:rPr>
              <a:t>Ποια από τις κάτωθι προτάσεις είναι σωστή:</a:t>
            </a:r>
            <a:endParaRPr lang="en-US" altLang="el-GR" sz="2000">
              <a:ea typeface="Calibri" panose="020F0502020204030204" pitchFamily="34" charset="0"/>
              <a:cs typeface="Times New Roman" panose="02020603050405020304" pitchFamily="18" charset="0"/>
            </a:endParaRPr>
          </a:p>
          <a:p>
            <a:pPr algn="just">
              <a:spcBef>
                <a:spcPct val="0"/>
              </a:spcBef>
              <a:buFontTx/>
              <a:buNone/>
            </a:pPr>
            <a:endParaRPr lang="el-GR" altLang="el-GR" sz="2000">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AutoNum type="arabicPeriod"/>
            </a:pPr>
            <a:r>
              <a:rPr lang="el-GR" altLang="el-GR" sz="2000">
                <a:ea typeface="Calibri" panose="020F0502020204030204" pitchFamily="34" charset="0"/>
                <a:cs typeface="Times New Roman" panose="02020603050405020304" pitchFamily="18" charset="0"/>
              </a:rPr>
              <a:t>Ο αΜΕΑ προκαλεί υπονατριαιμία και δεν πρέπει ποτέ να χορηγηθεί πάλι στον ασθενή αυτόν</a:t>
            </a:r>
            <a:endParaRPr lang="el-GR" altLang="el-GR" sz="2000">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AutoNum type="arabicPeriod"/>
            </a:pPr>
            <a:r>
              <a:rPr lang="el-GR" altLang="el-GR" sz="2000">
                <a:ea typeface="Calibri" panose="020F0502020204030204" pitchFamily="34" charset="0"/>
                <a:cs typeface="Times New Roman" panose="02020603050405020304" pitchFamily="18" charset="0"/>
              </a:rPr>
              <a:t>Λόγω της σοβαρότατης καρδιακής ανεπάρκειας, η θεραπεία του ασθενούς αυτού πρέπει να είναι στέρηση ύδατος και άναλος δίαιτα</a:t>
            </a:r>
            <a:endParaRPr lang="el-GR" altLang="el-GR" sz="2000">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AutoNum type="arabicPeriod"/>
            </a:pPr>
            <a:r>
              <a:rPr lang="el-GR" altLang="el-GR" sz="2000">
                <a:ea typeface="Calibri" panose="020F0502020204030204" pitchFamily="34" charset="0"/>
                <a:cs typeface="Times New Roman" panose="02020603050405020304" pitchFamily="18" charset="0"/>
              </a:rPr>
              <a:t>Η νεφρική ανεπάρκεια οφείλεται στο χαμηλό κλάσμα εξώθησης και για την αντιμετώπιση της απαιτείται η τοποθέτηση ενδοαορτικής αντλίας</a:t>
            </a:r>
            <a:endParaRPr lang="el-GR" altLang="el-GR" sz="2000">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AutoNum type="arabicPeriod"/>
            </a:pPr>
            <a:r>
              <a:rPr lang="el-GR" altLang="el-GR" sz="2000">
                <a:ea typeface="Calibri" panose="020F0502020204030204" pitchFamily="34" charset="0"/>
                <a:cs typeface="Times New Roman" panose="02020603050405020304" pitchFamily="18" charset="0"/>
              </a:rPr>
              <a:t>Ο ασθενής αυτός πρέπει να λάβει φυσιολογικό ορό με 100 </a:t>
            </a:r>
            <a:r>
              <a:rPr lang="en-US" altLang="el-GR" sz="2000">
                <a:ea typeface="Calibri" panose="020F0502020204030204" pitchFamily="34" charset="0"/>
                <a:cs typeface="Times New Roman" panose="02020603050405020304" pitchFamily="18" charset="0"/>
              </a:rPr>
              <a:t>ml</a:t>
            </a:r>
            <a:r>
              <a:rPr lang="el-GR" altLang="el-GR" sz="2000">
                <a:ea typeface="Calibri" panose="020F0502020204030204" pitchFamily="34" charset="0"/>
                <a:cs typeface="Times New Roman" panose="02020603050405020304" pitchFamily="18" charset="0"/>
              </a:rPr>
              <a:t>/</a:t>
            </a:r>
            <a:r>
              <a:rPr lang="en-US" altLang="el-GR" sz="2000">
                <a:ea typeface="Calibri" panose="020F0502020204030204" pitchFamily="34" charset="0"/>
                <a:cs typeface="Times New Roman" panose="02020603050405020304" pitchFamily="18" charset="0"/>
              </a:rPr>
              <a:t>h</a:t>
            </a:r>
            <a:r>
              <a:rPr lang="el-GR" altLang="el-GR" sz="2000">
                <a:ea typeface="Calibri" panose="020F0502020204030204" pitchFamily="34" charset="0"/>
                <a:cs typeface="Times New Roman" panose="02020603050405020304" pitchFamily="18" charset="0"/>
              </a:rPr>
              <a:t>.</a:t>
            </a:r>
            <a:endParaRPr lang="el-GR" altLang="el-GR" sz="2000">
              <a:latin typeface="Arial" panose="020B0604020202020204" pitchFamily="34" charset="0"/>
              <a:ea typeface="Calibri" panose="020F0502020204030204" pitchFamily="34" charset="0"/>
              <a:cs typeface="Times New Roman" panose="02020603050405020304" pitchFamily="18" charset="0"/>
            </a:endParaRPr>
          </a:p>
        </p:txBody>
      </p:sp>
      <p:pic>
        <p:nvPicPr>
          <p:cNvPr id="3" name="Εγγεγραμμένος ήχος">
            <a:hlinkClick r:id="" action="ppaction://media"/>
            <a:extLst>
              <a:ext uri="{FF2B5EF4-FFF2-40B4-BE49-F238E27FC236}">
                <a16:creationId xmlns:a16="http://schemas.microsoft.com/office/drawing/2014/main" xmlns="" id="{C613B839-A54D-4FCD-B892-ADEFB94119C0}"/>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xmlns="" id="{0851073E-150E-4391-9085-EF9EC6F03A2C}"/>
              </a:ext>
            </a:extLst>
          </p:cNvPr>
          <p:cNvSpPr>
            <a:spLocks noChangeArrowheads="1"/>
          </p:cNvSpPr>
          <p:nvPr/>
        </p:nvSpPr>
        <p:spPr bwMode="auto">
          <a:xfrm>
            <a:off x="357188" y="642938"/>
            <a:ext cx="8643937" cy="5078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44608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4608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4608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4608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4608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608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608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608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6088" algn="l"/>
              </a:tabLst>
              <a:defRPr sz="2000">
                <a:solidFill>
                  <a:schemeClr val="tx1"/>
                </a:solidFill>
                <a:latin typeface="Calibri" panose="020F0502020204030204" pitchFamily="34" charset="0"/>
              </a:defRPr>
            </a:lvl9pPr>
          </a:lstStyle>
          <a:p>
            <a:pPr algn="just">
              <a:spcBef>
                <a:spcPct val="0"/>
              </a:spcBef>
              <a:buFontTx/>
              <a:buNone/>
            </a:pPr>
            <a:r>
              <a:rPr lang="el-GR" altLang="el-GR" sz="1800" b="1">
                <a:ea typeface="Calibri" panose="020F0502020204030204" pitchFamily="34" charset="0"/>
                <a:cs typeface="Times New Roman" panose="02020603050405020304" pitchFamily="18" charset="0"/>
              </a:rPr>
              <a:t>ΕΡΩΤΗΣΗ </a:t>
            </a:r>
            <a:r>
              <a:rPr lang="en-US" altLang="el-GR" sz="1800" b="1">
                <a:ea typeface="Calibri" panose="020F0502020204030204" pitchFamily="34" charset="0"/>
                <a:cs typeface="Times New Roman" panose="02020603050405020304" pitchFamily="18" charset="0"/>
              </a:rPr>
              <a:t>2</a:t>
            </a:r>
            <a:r>
              <a:rPr lang="el-GR" altLang="el-GR" sz="1800" b="1">
                <a:ea typeface="Calibri" panose="020F0502020204030204" pitchFamily="34" charset="0"/>
                <a:cs typeface="Times New Roman" panose="02020603050405020304" pitchFamily="18" charset="0"/>
              </a:rPr>
              <a:t>:</a:t>
            </a:r>
            <a:endParaRPr lang="el-GR" altLang="el-GR" sz="1800">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Tx/>
              <a:buNone/>
            </a:pPr>
            <a:r>
              <a:rPr lang="el-GR" altLang="el-GR" sz="1800">
                <a:ea typeface="Calibri" panose="020F0502020204030204" pitchFamily="34" charset="0"/>
                <a:cs typeface="Times New Roman" panose="02020603050405020304" pitchFamily="18" charset="0"/>
              </a:rPr>
              <a:t>Ο κ. Γ.Λ. είναι 30 ετών και έχει βαρύτατη συμφορητική καρδιακή ανεπάρκεια (ΚΕ 25%) λόγω μυοκαρδίτιδας. Προσήλθε με οιδημα ανά σάρκα, πλευριτική συλλογή δεξειά, ασκίτη και δύσπνοια. Είναι απείθαρχος ασθενής δεν ακολουθεί άναλο δίαιτα και πίνει νερό ανεξέλεγκτα λογω αφόρητης δίψας. Τα φάρμακα του περιλαμβάνουν ραμιπρίλη 5 </a:t>
            </a:r>
            <a:r>
              <a:rPr lang="en-US" altLang="el-GR" sz="1800">
                <a:ea typeface="Calibri" panose="020F0502020204030204" pitchFamily="34" charset="0"/>
                <a:cs typeface="Times New Roman" panose="02020603050405020304" pitchFamily="18" charset="0"/>
              </a:rPr>
              <a:t>mg</a:t>
            </a:r>
            <a:r>
              <a:rPr lang="el-GR" altLang="el-GR" sz="1800">
                <a:ea typeface="Calibri" panose="020F0502020204030204" pitchFamily="34" charset="0"/>
                <a:cs typeface="Times New Roman" panose="02020603050405020304" pitchFamily="18" charset="0"/>
              </a:rPr>
              <a:t>/ημ, φουροσεμίδη 250 </a:t>
            </a:r>
            <a:r>
              <a:rPr lang="en-US" altLang="el-GR" sz="1800">
                <a:ea typeface="Calibri" panose="020F0502020204030204" pitchFamily="34" charset="0"/>
                <a:cs typeface="Times New Roman" panose="02020603050405020304" pitchFamily="18" charset="0"/>
              </a:rPr>
              <a:t>mg x</a:t>
            </a:r>
            <a:r>
              <a:rPr lang="el-GR" altLang="el-GR" sz="1800">
                <a:ea typeface="Calibri" panose="020F0502020204030204" pitchFamily="34" charset="0"/>
                <a:cs typeface="Times New Roman" panose="02020603050405020304" pitchFamily="18" charset="0"/>
              </a:rPr>
              <a:t> 2/ημ, καρβεδιλόλη 6,25 </a:t>
            </a:r>
            <a:r>
              <a:rPr lang="en-US" altLang="el-GR" sz="1800">
                <a:ea typeface="Calibri" panose="020F0502020204030204" pitchFamily="34" charset="0"/>
                <a:cs typeface="Times New Roman" panose="02020603050405020304" pitchFamily="18" charset="0"/>
              </a:rPr>
              <a:t>mg x</a:t>
            </a:r>
            <a:r>
              <a:rPr lang="el-GR" altLang="el-GR" sz="1800">
                <a:ea typeface="Calibri" panose="020F0502020204030204" pitchFamily="34" charset="0"/>
                <a:cs typeface="Times New Roman" panose="02020603050405020304" pitchFamily="18" charset="0"/>
              </a:rPr>
              <a:t> 2/ημ . Προσέρχεται με ορθόπνοια, ολιγοανουρία και ΑΠ 90/80 </a:t>
            </a:r>
            <a:r>
              <a:rPr lang="en-US" altLang="el-GR" sz="1800">
                <a:ea typeface="Calibri" panose="020F0502020204030204" pitchFamily="34" charset="0"/>
                <a:cs typeface="Times New Roman" panose="02020603050405020304" pitchFamily="18" charset="0"/>
              </a:rPr>
              <a:t>mmHg</a:t>
            </a:r>
            <a:r>
              <a:rPr lang="el-GR" altLang="el-GR" sz="1800">
                <a:ea typeface="Calibri" panose="020F0502020204030204" pitchFamily="34" charset="0"/>
                <a:cs typeface="Times New Roman" panose="02020603050405020304" pitchFamily="18" charset="0"/>
              </a:rPr>
              <a:t>, κολπική μαρμαρυγή με σφύξεις 128/λεπτό, </a:t>
            </a:r>
            <a:r>
              <a:rPr lang="en-US" altLang="el-GR" sz="1800">
                <a:ea typeface="Calibri" panose="020F0502020204030204" pitchFamily="34" charset="0"/>
                <a:cs typeface="Times New Roman" panose="02020603050405020304" pitchFamily="18" charset="0"/>
              </a:rPr>
              <a:t>Na</a:t>
            </a:r>
            <a:r>
              <a:rPr lang="el-GR" altLang="el-GR" sz="1800">
                <a:ea typeface="Calibri" panose="020F0502020204030204" pitchFamily="34" charset="0"/>
                <a:cs typeface="Times New Roman" panose="02020603050405020304" pitchFamily="18" charset="0"/>
              </a:rPr>
              <a:t> 123 </a:t>
            </a:r>
            <a:r>
              <a:rPr lang="en-US" altLang="el-GR" sz="1800">
                <a:ea typeface="Calibri" panose="020F0502020204030204" pitchFamily="34" charset="0"/>
                <a:cs typeface="Times New Roman" panose="02020603050405020304" pitchFamily="18" charset="0"/>
              </a:rPr>
              <a:t>meq</a:t>
            </a:r>
            <a:r>
              <a:rPr lang="el-GR" altLang="el-GR" sz="1800">
                <a:ea typeface="Calibri" panose="020F0502020204030204" pitchFamily="34" charset="0"/>
                <a:cs typeface="Times New Roman" panose="02020603050405020304" pitchFamily="18" charset="0"/>
              </a:rPr>
              <a:t>/</a:t>
            </a:r>
            <a:r>
              <a:rPr lang="en-US" altLang="el-GR" sz="1800">
                <a:ea typeface="Calibri" panose="020F0502020204030204" pitchFamily="34" charset="0"/>
                <a:cs typeface="Times New Roman" panose="02020603050405020304" pitchFamily="18" charset="0"/>
              </a:rPr>
              <a:t>L</a:t>
            </a:r>
            <a:r>
              <a:rPr lang="el-GR" altLang="el-GR" sz="1800">
                <a:ea typeface="Calibri" panose="020F0502020204030204" pitchFamily="34" charset="0"/>
                <a:cs typeface="Times New Roman" panose="02020603050405020304" pitchFamily="18" charset="0"/>
              </a:rPr>
              <a:t>, </a:t>
            </a:r>
            <a:r>
              <a:rPr lang="en-US" altLang="el-GR" sz="1800">
                <a:ea typeface="Calibri" panose="020F0502020204030204" pitchFamily="34" charset="0"/>
                <a:cs typeface="Times New Roman" panose="02020603050405020304" pitchFamily="18" charset="0"/>
              </a:rPr>
              <a:t>K </a:t>
            </a:r>
            <a:r>
              <a:rPr lang="el-GR" altLang="el-GR" sz="1800">
                <a:ea typeface="Calibri" panose="020F0502020204030204" pitchFamily="34" charset="0"/>
                <a:cs typeface="Times New Roman" panose="02020603050405020304" pitchFamily="18" charset="0"/>
              </a:rPr>
              <a:t>4 </a:t>
            </a:r>
            <a:r>
              <a:rPr lang="en-US" altLang="el-GR" sz="1800">
                <a:ea typeface="Calibri" panose="020F0502020204030204" pitchFamily="34" charset="0"/>
                <a:cs typeface="Times New Roman" panose="02020603050405020304" pitchFamily="18" charset="0"/>
              </a:rPr>
              <a:t>meq</a:t>
            </a:r>
            <a:r>
              <a:rPr lang="el-GR" altLang="el-GR" sz="1800">
                <a:ea typeface="Calibri" panose="020F0502020204030204" pitchFamily="34" charset="0"/>
                <a:cs typeface="Times New Roman" panose="02020603050405020304" pitchFamily="18" charset="0"/>
              </a:rPr>
              <a:t>/</a:t>
            </a:r>
            <a:r>
              <a:rPr lang="en-US" altLang="el-GR" sz="1800">
                <a:ea typeface="Calibri" panose="020F0502020204030204" pitchFamily="34" charset="0"/>
                <a:cs typeface="Times New Roman" panose="02020603050405020304" pitchFamily="18" charset="0"/>
              </a:rPr>
              <a:t>L</a:t>
            </a:r>
            <a:r>
              <a:rPr lang="el-GR" altLang="el-GR" sz="1800">
                <a:ea typeface="Calibri" panose="020F0502020204030204" pitchFamily="34" charset="0"/>
                <a:cs typeface="Times New Roman" panose="02020603050405020304" pitchFamily="18" charset="0"/>
              </a:rPr>
              <a:t>, </a:t>
            </a:r>
            <a:r>
              <a:rPr lang="en-US" altLang="el-GR" sz="1800">
                <a:ea typeface="Calibri" panose="020F0502020204030204" pitchFamily="34" charset="0"/>
                <a:cs typeface="Times New Roman" panose="02020603050405020304" pitchFamily="18" charset="0"/>
              </a:rPr>
              <a:t>creat </a:t>
            </a:r>
            <a:r>
              <a:rPr lang="el-GR" altLang="el-GR" sz="1800">
                <a:ea typeface="Calibri" panose="020F0502020204030204" pitchFamily="34" charset="0"/>
                <a:cs typeface="Times New Roman" panose="02020603050405020304" pitchFamily="18" charset="0"/>
              </a:rPr>
              <a:t>2,8 </a:t>
            </a:r>
            <a:r>
              <a:rPr lang="en-US" altLang="el-GR" sz="1800">
                <a:ea typeface="Calibri" panose="020F0502020204030204" pitchFamily="34" charset="0"/>
                <a:cs typeface="Times New Roman" panose="02020603050405020304" pitchFamily="18" charset="0"/>
              </a:rPr>
              <a:t>mg</a:t>
            </a:r>
            <a:r>
              <a:rPr lang="el-GR" altLang="el-GR" sz="1800">
                <a:ea typeface="Calibri" panose="020F0502020204030204" pitchFamily="34" charset="0"/>
                <a:cs typeface="Times New Roman" panose="02020603050405020304" pitchFamily="18" charset="0"/>
              </a:rPr>
              <a:t>/</a:t>
            </a:r>
            <a:r>
              <a:rPr lang="en-US" altLang="el-GR" sz="1800">
                <a:ea typeface="Calibri" panose="020F0502020204030204" pitchFamily="34" charset="0"/>
                <a:cs typeface="Times New Roman" panose="02020603050405020304" pitchFamily="18" charset="0"/>
              </a:rPr>
              <a:t>dL </a:t>
            </a:r>
            <a:r>
              <a:rPr lang="el-GR" altLang="el-GR" sz="1800">
                <a:ea typeface="Calibri" panose="020F0502020204030204" pitchFamily="34" charset="0"/>
                <a:cs typeface="Times New Roman" panose="02020603050405020304" pitchFamily="18" charset="0"/>
              </a:rPr>
              <a:t>και </a:t>
            </a:r>
            <a:r>
              <a:rPr lang="en-US" altLang="el-GR" sz="1800">
                <a:ea typeface="Calibri" panose="020F0502020204030204" pitchFamily="34" charset="0"/>
                <a:cs typeface="Times New Roman" panose="02020603050405020304" pitchFamily="18" charset="0"/>
              </a:rPr>
              <a:t>urea</a:t>
            </a:r>
            <a:r>
              <a:rPr lang="el-GR" altLang="el-GR" sz="1800">
                <a:ea typeface="Calibri" panose="020F0502020204030204" pitchFamily="34" charset="0"/>
                <a:cs typeface="Times New Roman" panose="02020603050405020304" pitchFamily="18" charset="0"/>
              </a:rPr>
              <a:t> 192 </a:t>
            </a:r>
            <a:r>
              <a:rPr lang="en-US" altLang="el-GR" sz="1800">
                <a:ea typeface="Calibri" panose="020F0502020204030204" pitchFamily="34" charset="0"/>
                <a:cs typeface="Times New Roman" panose="02020603050405020304" pitchFamily="18" charset="0"/>
              </a:rPr>
              <a:t>mg</a:t>
            </a:r>
            <a:r>
              <a:rPr lang="el-GR" altLang="el-GR" sz="1800">
                <a:ea typeface="Calibri" panose="020F0502020204030204" pitchFamily="34" charset="0"/>
                <a:cs typeface="Times New Roman" panose="02020603050405020304" pitchFamily="18" charset="0"/>
              </a:rPr>
              <a:t>/</a:t>
            </a:r>
            <a:r>
              <a:rPr lang="en-US" altLang="el-GR" sz="1800">
                <a:ea typeface="Calibri" panose="020F0502020204030204" pitchFamily="34" charset="0"/>
                <a:cs typeface="Times New Roman" panose="02020603050405020304" pitchFamily="18" charset="0"/>
              </a:rPr>
              <a:t>dL</a:t>
            </a:r>
            <a:r>
              <a:rPr lang="el-GR" altLang="el-GR" sz="1800">
                <a:ea typeface="Calibri" panose="020F0502020204030204" pitchFamily="34" charset="0"/>
                <a:cs typeface="Times New Roman" panose="02020603050405020304" pitchFamily="18" charset="0"/>
              </a:rPr>
              <a:t>. </a:t>
            </a:r>
            <a:endParaRPr lang="el-GR" altLang="el-GR" sz="1800">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Tx/>
              <a:buNone/>
            </a:pPr>
            <a:endParaRPr lang="en-US" altLang="el-GR" sz="1800">
              <a:ea typeface="Calibri" panose="020F0502020204030204" pitchFamily="34" charset="0"/>
              <a:cs typeface="Times New Roman" panose="02020603050405020304" pitchFamily="18" charset="0"/>
            </a:endParaRPr>
          </a:p>
          <a:p>
            <a:pPr algn="just">
              <a:spcBef>
                <a:spcPct val="0"/>
              </a:spcBef>
              <a:buFontTx/>
              <a:buNone/>
            </a:pPr>
            <a:r>
              <a:rPr lang="el-GR" altLang="el-GR" sz="1800">
                <a:ea typeface="Calibri" panose="020F0502020204030204" pitchFamily="34" charset="0"/>
                <a:cs typeface="Times New Roman" panose="02020603050405020304" pitchFamily="18" charset="0"/>
              </a:rPr>
              <a:t>Ποια από τις κάτωθι προτάσεις είναι σωστή:</a:t>
            </a:r>
            <a:endParaRPr lang="en-US" altLang="el-GR" sz="1800">
              <a:ea typeface="Calibri" panose="020F0502020204030204" pitchFamily="34" charset="0"/>
              <a:cs typeface="Times New Roman" panose="02020603050405020304" pitchFamily="18" charset="0"/>
            </a:endParaRPr>
          </a:p>
          <a:p>
            <a:pPr algn="just">
              <a:spcBef>
                <a:spcPct val="0"/>
              </a:spcBef>
              <a:buFontTx/>
              <a:buNone/>
            </a:pPr>
            <a:endParaRPr lang="el-GR" altLang="el-GR" sz="1800">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AutoNum type="arabicPeriod"/>
            </a:pPr>
            <a:r>
              <a:rPr lang="el-GR" altLang="el-GR" sz="1800">
                <a:ea typeface="Calibri" panose="020F0502020204030204" pitchFamily="34" charset="0"/>
                <a:cs typeface="Times New Roman" panose="02020603050405020304" pitchFamily="18" charset="0"/>
              </a:rPr>
              <a:t>Ο αΜΕΑ προκαλεί υπονατριαιμία και νεφρική ανεπάρκεια και δεν πρέπει ποτέ να χορηγηθεί πάλι στον ασθενή αυτόν</a:t>
            </a:r>
            <a:endParaRPr lang="el-GR" altLang="el-GR" sz="1800">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AutoNum type="arabicPeriod"/>
            </a:pPr>
            <a:r>
              <a:rPr lang="el-GR" altLang="el-GR" sz="1800">
                <a:ea typeface="Calibri" panose="020F0502020204030204" pitchFamily="34" charset="0"/>
                <a:cs typeface="Times New Roman" panose="02020603050405020304" pitchFamily="18" charset="0"/>
              </a:rPr>
              <a:t>Λόγω της σοβαρότατης καρδιακής ανεπάρκειας, η θεραπεία του ασθενούς αυτού πρέπει να είναι στέρηση ύδατος και άναλος δίαιτα</a:t>
            </a:r>
            <a:endParaRPr lang="el-GR" altLang="el-GR" sz="1800">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AutoNum type="arabicPeriod"/>
            </a:pPr>
            <a:r>
              <a:rPr lang="el-GR" altLang="el-GR" sz="1800">
                <a:ea typeface="Calibri" panose="020F0502020204030204" pitchFamily="34" charset="0"/>
                <a:cs typeface="Times New Roman" panose="02020603050405020304" pitchFamily="18" charset="0"/>
              </a:rPr>
              <a:t>Για την θεραπεία του ασθενούς αυτού πρέπει να προηγείται αιμοκάθαρση και μετά να τοποθετείται ενδοαορτική αντλία</a:t>
            </a:r>
            <a:endParaRPr lang="el-GR" altLang="el-GR" sz="1800">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AutoNum type="arabicPeriod"/>
            </a:pPr>
            <a:r>
              <a:rPr lang="el-GR" altLang="el-GR" sz="1800">
                <a:ea typeface="Calibri" panose="020F0502020204030204" pitchFamily="34" charset="0"/>
                <a:cs typeface="Times New Roman" panose="02020603050405020304" pitchFamily="18" charset="0"/>
              </a:rPr>
              <a:t>Ο ασθενής αυτός πρέπει να λάβει φυσιολογικό ορό με 100 </a:t>
            </a:r>
            <a:r>
              <a:rPr lang="en-US" altLang="el-GR" sz="1800">
                <a:ea typeface="Calibri" panose="020F0502020204030204" pitchFamily="34" charset="0"/>
                <a:cs typeface="Times New Roman" panose="02020603050405020304" pitchFamily="18" charset="0"/>
              </a:rPr>
              <a:t>ml</a:t>
            </a:r>
            <a:r>
              <a:rPr lang="el-GR" altLang="el-GR" sz="1800">
                <a:ea typeface="Calibri" panose="020F0502020204030204" pitchFamily="34" charset="0"/>
                <a:cs typeface="Times New Roman" panose="02020603050405020304" pitchFamily="18" charset="0"/>
              </a:rPr>
              <a:t>/</a:t>
            </a:r>
            <a:r>
              <a:rPr lang="en-US" altLang="el-GR" sz="1800">
                <a:ea typeface="Calibri" panose="020F0502020204030204" pitchFamily="34" charset="0"/>
                <a:cs typeface="Times New Roman" panose="02020603050405020304" pitchFamily="18" charset="0"/>
              </a:rPr>
              <a:t>h</a:t>
            </a:r>
            <a:r>
              <a:rPr lang="el-GR" altLang="el-GR" sz="1800">
                <a:ea typeface="Calibri" panose="020F0502020204030204" pitchFamily="34" charset="0"/>
                <a:cs typeface="Times New Roman" panose="02020603050405020304" pitchFamily="18" charset="0"/>
              </a:rPr>
              <a:t>.</a:t>
            </a:r>
            <a:endParaRPr lang="el-GR" altLang="el-GR" sz="1800">
              <a:latin typeface="Arial" panose="020B0604020202020204" pitchFamily="34" charset="0"/>
              <a:ea typeface="Calibri" panose="020F0502020204030204" pitchFamily="34" charset="0"/>
              <a:cs typeface="Times New Roman" panose="02020603050405020304" pitchFamily="18" charset="0"/>
            </a:endParaRPr>
          </a:p>
        </p:txBody>
      </p:sp>
      <p:pic>
        <p:nvPicPr>
          <p:cNvPr id="3" name="Εγγεγραμμένος ήχος">
            <a:hlinkClick r:id="" action="ppaction://media"/>
            <a:extLst>
              <a:ext uri="{FF2B5EF4-FFF2-40B4-BE49-F238E27FC236}">
                <a16:creationId xmlns:a16="http://schemas.microsoft.com/office/drawing/2014/main" xmlns="" id="{26523FF6-D303-4B13-9130-9D6A010E402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3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a:extLst>
              <a:ext uri="{FF2B5EF4-FFF2-40B4-BE49-F238E27FC236}">
                <a16:creationId xmlns:a16="http://schemas.microsoft.com/office/drawing/2014/main" xmlns="" id="{ADE4B8EB-1BFE-4D33-813F-AFA69EFC0199}"/>
              </a:ext>
            </a:extLst>
          </p:cNvPr>
          <p:cNvSpPr>
            <a:spLocks noChangeArrowheads="1"/>
          </p:cNvSpPr>
          <p:nvPr/>
        </p:nvSpPr>
        <p:spPr bwMode="auto">
          <a:xfrm>
            <a:off x="642938" y="928688"/>
            <a:ext cx="8001000" cy="501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44608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4608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4608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4608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4608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608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608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608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6088" algn="l"/>
              </a:tabLst>
              <a:defRPr sz="2000">
                <a:solidFill>
                  <a:schemeClr val="tx1"/>
                </a:solidFill>
                <a:latin typeface="Calibri" panose="020F0502020204030204" pitchFamily="34" charset="0"/>
              </a:defRPr>
            </a:lvl9pPr>
          </a:lstStyle>
          <a:p>
            <a:pPr algn="just">
              <a:spcBef>
                <a:spcPct val="0"/>
              </a:spcBef>
              <a:buFontTx/>
              <a:buNone/>
            </a:pPr>
            <a:r>
              <a:rPr lang="el-GR" altLang="el-GR" sz="2000" b="1">
                <a:ea typeface="Calibri" panose="020F0502020204030204" pitchFamily="34" charset="0"/>
                <a:cs typeface="Times New Roman" panose="02020603050405020304" pitchFamily="18" charset="0"/>
              </a:rPr>
              <a:t>ΕΡΩΤΗΣΗ </a:t>
            </a:r>
            <a:r>
              <a:rPr lang="en-US" altLang="el-GR" sz="2000" b="1">
                <a:ea typeface="Calibri" panose="020F0502020204030204" pitchFamily="34" charset="0"/>
                <a:cs typeface="Times New Roman" panose="02020603050405020304" pitchFamily="18" charset="0"/>
              </a:rPr>
              <a:t>3</a:t>
            </a:r>
            <a:r>
              <a:rPr lang="el-GR" altLang="el-GR" sz="2000" b="1">
                <a:ea typeface="Calibri" panose="020F0502020204030204" pitchFamily="34" charset="0"/>
                <a:cs typeface="Times New Roman" panose="02020603050405020304" pitchFamily="18" charset="0"/>
              </a:rPr>
              <a:t>:</a:t>
            </a:r>
            <a:endParaRPr lang="el-GR" altLang="el-GR" sz="2000">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Tx/>
              <a:buNone/>
            </a:pPr>
            <a:r>
              <a:rPr lang="el-GR" altLang="el-GR" sz="2000">
                <a:ea typeface="Calibri" panose="020F0502020204030204" pitchFamily="34" charset="0"/>
                <a:cs typeface="Times New Roman" panose="02020603050405020304" pitchFamily="18" charset="0"/>
              </a:rPr>
              <a:t>Ο κ. Α.Κ. είναι 45 ετών και έχει κίρρωση ήπατος λόγω μακροχρόνιου αλκοολισμού. Προσέρχεται με εγκεφαλοπάθεια. Στην φυσική εξέταση έχει ήπια οιδήματα, αλλά ασκίτη υπό τάση. Η ΑΠ είναι 100/80 </a:t>
            </a:r>
            <a:r>
              <a:rPr lang="en-US" altLang="el-GR" sz="2000">
                <a:ea typeface="Calibri" panose="020F0502020204030204" pitchFamily="34" charset="0"/>
                <a:cs typeface="Times New Roman" panose="02020603050405020304" pitchFamily="18" charset="0"/>
              </a:rPr>
              <a:t>mmHg</a:t>
            </a:r>
            <a:r>
              <a:rPr lang="el-GR" altLang="el-GR" sz="2000">
                <a:ea typeface="Calibri" panose="020F0502020204030204" pitchFamily="34" charset="0"/>
                <a:cs typeface="Times New Roman" panose="02020603050405020304" pitchFamily="18" charset="0"/>
              </a:rPr>
              <a:t>, το </a:t>
            </a:r>
            <a:r>
              <a:rPr lang="en-US" altLang="el-GR" sz="2000">
                <a:ea typeface="Calibri" panose="020F0502020204030204" pitchFamily="34" charset="0"/>
                <a:cs typeface="Times New Roman" panose="02020603050405020304" pitchFamily="18" charset="0"/>
              </a:rPr>
              <a:t>Na</a:t>
            </a:r>
            <a:r>
              <a:rPr lang="el-GR" altLang="el-GR" sz="2000">
                <a:ea typeface="Calibri" panose="020F0502020204030204" pitchFamily="34" charset="0"/>
                <a:cs typeface="Times New Roman" panose="02020603050405020304" pitchFamily="18" charset="0"/>
              </a:rPr>
              <a:t> 120 </a:t>
            </a:r>
            <a:r>
              <a:rPr lang="en-US" altLang="el-GR" sz="2000">
                <a:ea typeface="Calibri" panose="020F0502020204030204" pitchFamily="34" charset="0"/>
                <a:cs typeface="Times New Roman" panose="02020603050405020304" pitchFamily="18" charset="0"/>
              </a:rPr>
              <a:t>meq</a:t>
            </a:r>
            <a:r>
              <a:rPr lang="el-GR" altLang="el-GR" sz="2000">
                <a:ea typeface="Calibri" panose="020F0502020204030204" pitchFamily="34" charset="0"/>
                <a:cs typeface="Times New Roman" panose="02020603050405020304" pitchFamily="18" charset="0"/>
              </a:rPr>
              <a:t>/</a:t>
            </a:r>
            <a:r>
              <a:rPr lang="en-US" altLang="el-GR" sz="2000">
                <a:ea typeface="Calibri" panose="020F0502020204030204" pitchFamily="34" charset="0"/>
                <a:cs typeface="Times New Roman" panose="02020603050405020304" pitchFamily="18" charset="0"/>
              </a:rPr>
              <a:t>L</a:t>
            </a:r>
            <a:r>
              <a:rPr lang="el-GR" altLang="el-GR" sz="2000">
                <a:ea typeface="Calibri" panose="020F0502020204030204" pitchFamily="34" charset="0"/>
                <a:cs typeface="Times New Roman" panose="02020603050405020304" pitchFamily="18" charset="0"/>
              </a:rPr>
              <a:t>, </a:t>
            </a:r>
            <a:r>
              <a:rPr lang="en-US" altLang="el-GR" sz="2000">
                <a:ea typeface="Calibri" panose="020F0502020204030204" pitchFamily="34" charset="0"/>
                <a:cs typeface="Times New Roman" panose="02020603050405020304" pitchFamily="18" charset="0"/>
              </a:rPr>
              <a:t>K </a:t>
            </a:r>
            <a:r>
              <a:rPr lang="el-GR" altLang="el-GR" sz="2000">
                <a:ea typeface="Calibri" panose="020F0502020204030204" pitchFamily="34" charset="0"/>
                <a:cs typeface="Times New Roman" panose="02020603050405020304" pitchFamily="18" charset="0"/>
              </a:rPr>
              <a:t>3,5 </a:t>
            </a:r>
            <a:r>
              <a:rPr lang="en-US" altLang="el-GR" sz="2000">
                <a:ea typeface="Calibri" panose="020F0502020204030204" pitchFamily="34" charset="0"/>
                <a:cs typeface="Times New Roman" panose="02020603050405020304" pitchFamily="18" charset="0"/>
              </a:rPr>
              <a:t>meq</a:t>
            </a:r>
            <a:r>
              <a:rPr lang="el-GR" altLang="el-GR" sz="2000">
                <a:ea typeface="Calibri" panose="020F0502020204030204" pitchFamily="34" charset="0"/>
                <a:cs typeface="Times New Roman" panose="02020603050405020304" pitchFamily="18" charset="0"/>
              </a:rPr>
              <a:t>/</a:t>
            </a:r>
            <a:r>
              <a:rPr lang="en-US" altLang="el-GR" sz="2000">
                <a:ea typeface="Calibri" panose="020F0502020204030204" pitchFamily="34" charset="0"/>
                <a:cs typeface="Times New Roman" panose="02020603050405020304" pitchFamily="18" charset="0"/>
              </a:rPr>
              <a:t>L</a:t>
            </a:r>
            <a:r>
              <a:rPr lang="el-GR" altLang="el-GR" sz="2000">
                <a:ea typeface="Calibri" panose="020F0502020204030204" pitchFamily="34" charset="0"/>
                <a:cs typeface="Times New Roman" panose="02020603050405020304" pitchFamily="18" charset="0"/>
              </a:rPr>
              <a:t>, </a:t>
            </a:r>
            <a:r>
              <a:rPr lang="en-US" altLang="el-GR" sz="2000">
                <a:ea typeface="Calibri" panose="020F0502020204030204" pitchFamily="34" charset="0"/>
                <a:cs typeface="Times New Roman" panose="02020603050405020304" pitchFamily="18" charset="0"/>
              </a:rPr>
              <a:t>creat</a:t>
            </a:r>
            <a:r>
              <a:rPr lang="el-GR" altLang="el-GR" sz="2000">
                <a:ea typeface="Calibri" panose="020F0502020204030204" pitchFamily="34" charset="0"/>
                <a:cs typeface="Times New Roman" panose="02020603050405020304" pitchFamily="18" charset="0"/>
              </a:rPr>
              <a:t> 1,1 </a:t>
            </a:r>
            <a:r>
              <a:rPr lang="en-US" altLang="el-GR" sz="2000">
                <a:ea typeface="Calibri" panose="020F0502020204030204" pitchFamily="34" charset="0"/>
                <a:cs typeface="Times New Roman" panose="02020603050405020304" pitchFamily="18" charset="0"/>
              </a:rPr>
              <a:t>mg</a:t>
            </a:r>
            <a:r>
              <a:rPr lang="el-GR" altLang="el-GR" sz="2000">
                <a:ea typeface="Calibri" panose="020F0502020204030204" pitchFamily="34" charset="0"/>
                <a:cs typeface="Times New Roman" panose="02020603050405020304" pitchFamily="18" charset="0"/>
              </a:rPr>
              <a:t>/</a:t>
            </a:r>
            <a:r>
              <a:rPr lang="en-US" altLang="el-GR" sz="2000">
                <a:ea typeface="Calibri" panose="020F0502020204030204" pitchFamily="34" charset="0"/>
                <a:cs typeface="Times New Roman" panose="02020603050405020304" pitchFamily="18" charset="0"/>
              </a:rPr>
              <a:t>dL </a:t>
            </a:r>
            <a:r>
              <a:rPr lang="el-GR" altLang="el-GR" sz="2000">
                <a:ea typeface="Calibri" panose="020F0502020204030204" pitchFamily="34" charset="0"/>
                <a:cs typeface="Times New Roman" panose="02020603050405020304" pitchFamily="18" charset="0"/>
              </a:rPr>
              <a:t>και </a:t>
            </a:r>
            <a:r>
              <a:rPr lang="en-US" altLang="el-GR" sz="2000">
                <a:ea typeface="Calibri" panose="020F0502020204030204" pitchFamily="34" charset="0"/>
                <a:cs typeface="Times New Roman" panose="02020603050405020304" pitchFamily="18" charset="0"/>
              </a:rPr>
              <a:t>urea </a:t>
            </a:r>
            <a:r>
              <a:rPr lang="el-GR" altLang="el-GR" sz="2000">
                <a:ea typeface="Calibri" panose="020F0502020204030204" pitchFamily="34" charset="0"/>
                <a:cs typeface="Times New Roman" panose="02020603050405020304" pitchFamily="18" charset="0"/>
              </a:rPr>
              <a:t>92 </a:t>
            </a:r>
            <a:r>
              <a:rPr lang="en-US" altLang="el-GR" sz="2000">
                <a:ea typeface="Calibri" panose="020F0502020204030204" pitchFamily="34" charset="0"/>
                <a:cs typeface="Times New Roman" panose="02020603050405020304" pitchFamily="18" charset="0"/>
              </a:rPr>
              <a:t>mg</a:t>
            </a:r>
            <a:r>
              <a:rPr lang="el-GR" altLang="el-GR" sz="2000">
                <a:ea typeface="Calibri" panose="020F0502020204030204" pitchFamily="34" charset="0"/>
                <a:cs typeface="Times New Roman" panose="02020603050405020304" pitchFamily="18" charset="0"/>
              </a:rPr>
              <a:t>/</a:t>
            </a:r>
            <a:r>
              <a:rPr lang="en-US" altLang="el-GR" sz="2000">
                <a:ea typeface="Calibri" panose="020F0502020204030204" pitchFamily="34" charset="0"/>
                <a:cs typeface="Times New Roman" panose="02020603050405020304" pitchFamily="18" charset="0"/>
              </a:rPr>
              <a:t>dL</a:t>
            </a:r>
            <a:r>
              <a:rPr lang="el-GR" altLang="el-GR" sz="2000">
                <a:ea typeface="Calibri" panose="020F0502020204030204" pitchFamily="34" charset="0"/>
                <a:cs typeface="Times New Roman" panose="02020603050405020304" pitchFamily="18" charset="0"/>
              </a:rPr>
              <a:t>. </a:t>
            </a:r>
            <a:endParaRPr lang="el-GR" altLang="el-GR" sz="2000">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Tx/>
              <a:buNone/>
            </a:pPr>
            <a:endParaRPr lang="en-US" altLang="el-GR" sz="2000">
              <a:ea typeface="Calibri" panose="020F0502020204030204" pitchFamily="34" charset="0"/>
              <a:cs typeface="Times New Roman" panose="02020603050405020304" pitchFamily="18" charset="0"/>
            </a:endParaRPr>
          </a:p>
          <a:p>
            <a:pPr algn="just">
              <a:spcBef>
                <a:spcPct val="0"/>
              </a:spcBef>
              <a:buFontTx/>
              <a:buNone/>
            </a:pPr>
            <a:r>
              <a:rPr lang="el-GR" altLang="el-GR" sz="2000">
                <a:ea typeface="Calibri" panose="020F0502020204030204" pitchFamily="34" charset="0"/>
                <a:cs typeface="Times New Roman" panose="02020603050405020304" pitchFamily="18" charset="0"/>
              </a:rPr>
              <a:t>Ποια από τις κάτωθι προτάσεις είναι σωστή:</a:t>
            </a:r>
            <a:endParaRPr lang="en-US" altLang="el-GR" sz="2000">
              <a:ea typeface="Calibri" panose="020F0502020204030204" pitchFamily="34" charset="0"/>
              <a:cs typeface="Times New Roman" panose="02020603050405020304" pitchFamily="18" charset="0"/>
            </a:endParaRPr>
          </a:p>
          <a:p>
            <a:pPr algn="just">
              <a:spcBef>
                <a:spcPct val="0"/>
              </a:spcBef>
              <a:buFontTx/>
              <a:buNone/>
            </a:pPr>
            <a:endParaRPr lang="el-GR" altLang="el-GR" sz="2000">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AutoNum type="arabicPeriod"/>
            </a:pPr>
            <a:r>
              <a:rPr lang="el-GR" altLang="el-GR" sz="2000">
                <a:ea typeface="Calibri" panose="020F0502020204030204" pitchFamily="34" charset="0"/>
                <a:cs typeface="Times New Roman" panose="02020603050405020304" pitchFamily="18" charset="0"/>
              </a:rPr>
              <a:t>Πρέπει να χορηγηθεί μεγάλη δόση φουροσεμίδης για να αποσυμφορηθεί ο ασκίτης</a:t>
            </a:r>
            <a:endParaRPr lang="el-GR" altLang="el-GR" sz="2000">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AutoNum type="arabicPeriod"/>
            </a:pPr>
            <a:r>
              <a:rPr lang="el-GR" altLang="el-GR" sz="2000">
                <a:ea typeface="Calibri" panose="020F0502020204030204" pitchFamily="34" charset="0"/>
                <a:cs typeface="Times New Roman" panose="02020603050405020304" pitchFamily="18" charset="0"/>
              </a:rPr>
              <a:t>Η θεραπεία του ασθενούς αυτού πρέπει να είναι στέρηση ύδατος και άναλος δίαιτα</a:t>
            </a:r>
            <a:endParaRPr lang="el-GR" altLang="el-GR" sz="2000">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AutoNum type="arabicPeriod"/>
            </a:pPr>
            <a:r>
              <a:rPr lang="el-GR" altLang="el-GR" sz="2000">
                <a:ea typeface="Calibri" panose="020F0502020204030204" pitchFamily="34" charset="0"/>
                <a:cs typeface="Times New Roman" panose="02020603050405020304" pitchFamily="18" charset="0"/>
              </a:rPr>
              <a:t> Λόγω της εγκεφαλοπάθειας ασθενής αυτός πρέπει να λάβει υπέρτονο νατριούχο ορό για να διορθώσουμε γρήγορα την υπονατριαιμία του.</a:t>
            </a:r>
            <a:endParaRPr lang="el-GR" altLang="el-GR" sz="2000">
              <a:latin typeface="Arial" panose="020B0604020202020204" pitchFamily="34"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AutoNum type="arabicPeriod"/>
            </a:pPr>
            <a:r>
              <a:rPr lang="el-GR" altLang="el-GR" sz="2000">
                <a:ea typeface="Calibri" panose="020F0502020204030204" pitchFamily="34" charset="0"/>
                <a:cs typeface="Times New Roman" panose="02020603050405020304" pitchFamily="18" charset="0"/>
              </a:rPr>
              <a:t>Ο ασκίτης πρέπει να εκκενωθεί και να του χορηγηθούν αντίστοιχα λίτρα φυσιολογικού ορού.</a:t>
            </a:r>
            <a:endParaRPr lang="el-GR" altLang="el-GR" sz="2000">
              <a:latin typeface="Arial" panose="020B0604020202020204" pitchFamily="34" charset="0"/>
              <a:ea typeface="Calibri" panose="020F0502020204030204" pitchFamily="34" charset="0"/>
              <a:cs typeface="Times New Roman" panose="02020603050405020304" pitchFamily="18" charset="0"/>
            </a:endParaRPr>
          </a:p>
        </p:txBody>
      </p:sp>
      <p:pic>
        <p:nvPicPr>
          <p:cNvPr id="3" name="Εγγεγραμμένος ήχος">
            <a:hlinkClick r:id="" action="ppaction://media"/>
            <a:extLst>
              <a:ext uri="{FF2B5EF4-FFF2-40B4-BE49-F238E27FC236}">
                <a16:creationId xmlns:a16="http://schemas.microsoft.com/office/drawing/2014/main" xmlns="" id="{26DC268A-B195-42E1-884C-3C15BB2D64A1}"/>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6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otassium">
            <a:extLst>
              <a:ext uri="{FF2B5EF4-FFF2-40B4-BE49-F238E27FC236}">
                <a16:creationId xmlns:a16="http://schemas.microsoft.com/office/drawing/2014/main" xmlns="" id="{47CF3684-B102-44F5-B0A5-1FBB9FE54E8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7452" t="2818" r="-3801" b="8809"/>
          <a:stretch>
            <a:fillRect/>
          </a:stretch>
        </p:blipFill>
        <p:spPr bwMode="auto">
          <a:xfrm>
            <a:off x="250825" y="88900"/>
            <a:ext cx="8208963" cy="676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Rectangle 3">
            <a:extLst>
              <a:ext uri="{FF2B5EF4-FFF2-40B4-BE49-F238E27FC236}">
                <a16:creationId xmlns:a16="http://schemas.microsoft.com/office/drawing/2014/main" xmlns="" id="{8CEC1284-AFED-4CE2-B589-DCD96F1F3D57}"/>
              </a:ext>
            </a:extLst>
          </p:cNvPr>
          <p:cNvSpPr>
            <a:spLocks noGrp="1"/>
          </p:cNvSpPr>
          <p:nvPr>
            <p:ph type="title"/>
          </p:nvPr>
        </p:nvSpPr>
        <p:spPr>
          <a:xfrm>
            <a:off x="4427538" y="1773238"/>
            <a:ext cx="8229600" cy="1139825"/>
          </a:xfrm>
        </p:spPr>
        <p:txBody>
          <a:bodyPr/>
          <a:lstStyle/>
          <a:p>
            <a:pPr eaLnBrk="1" hangingPunct="1"/>
            <a:r>
              <a:rPr lang="el-GR" altLang="el-GR">
                <a:solidFill>
                  <a:srgbClr val="FF0000"/>
                </a:solidFill>
                <a:latin typeface="Arial Black" panose="020B0A04020102020204" pitchFamily="34" charset="0"/>
              </a:rPr>
              <a:t>3.5 – 5.5 </a:t>
            </a:r>
            <a:r>
              <a:rPr lang="en-US" altLang="el-GR">
                <a:solidFill>
                  <a:srgbClr val="FF0000"/>
                </a:solidFill>
                <a:latin typeface="Arial Black" panose="020B0A04020102020204" pitchFamily="34" charset="0"/>
              </a:rPr>
              <a:t>meq/L</a:t>
            </a:r>
            <a:endParaRPr lang="el-GR" altLang="el-GR">
              <a:solidFill>
                <a:srgbClr val="FF0000"/>
              </a:solidFill>
              <a:latin typeface="Arial Black" panose="020B0A04020102020204" pitchFamily="34" charset="0"/>
            </a:endParaRPr>
          </a:p>
        </p:txBody>
      </p:sp>
      <p:pic>
        <p:nvPicPr>
          <p:cNvPr id="3" name="Εγγεγραμμένος ήχος">
            <a:hlinkClick r:id="" action="ppaction://media"/>
            <a:extLst>
              <a:ext uri="{FF2B5EF4-FFF2-40B4-BE49-F238E27FC236}">
                <a16:creationId xmlns:a16="http://schemas.microsoft.com/office/drawing/2014/main" xmlns="" id="{894F63CF-E617-4F92-ACD4-4CC1D2F484C9}"/>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potassium">
            <a:extLst>
              <a:ext uri="{FF2B5EF4-FFF2-40B4-BE49-F238E27FC236}">
                <a16:creationId xmlns:a16="http://schemas.microsoft.com/office/drawing/2014/main" xmlns="" id="{07F2F731-7A04-450B-851A-6A574E14CF3F}"/>
              </a:ext>
            </a:extLst>
          </p:cNvPr>
          <p:cNvPicPr>
            <a:picLocks noGrp="1" noChangeAspect="1" noChangeArrowheads="1"/>
          </p:cNvPicPr>
          <p:nvPr>
            <p:ph type="title"/>
          </p:nvPr>
        </p:nvPicPr>
        <p:blipFill>
          <a:blip r:embed="rId3">
            <a:extLst>
              <a:ext uri="{28A0092B-C50C-407E-A947-70E740481C1C}">
                <a14:useLocalDpi xmlns:a14="http://schemas.microsoft.com/office/drawing/2010/main" xmlns="" val="0"/>
              </a:ext>
            </a:extLst>
          </a:blip>
          <a:srcRect/>
          <a:stretch>
            <a:fillRect/>
          </a:stretch>
        </p:blipFill>
        <p:spPr>
          <a:xfrm>
            <a:off x="2627313" y="0"/>
            <a:ext cx="4164012" cy="1143000"/>
          </a:xfrm>
        </p:spPr>
      </p:pic>
      <p:sp>
        <p:nvSpPr>
          <p:cNvPr id="43011" name="Rectangle 3">
            <a:extLst>
              <a:ext uri="{FF2B5EF4-FFF2-40B4-BE49-F238E27FC236}">
                <a16:creationId xmlns:a16="http://schemas.microsoft.com/office/drawing/2014/main" xmlns="" id="{0B5E55E7-9044-447E-BBF2-8243F4B52224}"/>
              </a:ext>
            </a:extLst>
          </p:cNvPr>
          <p:cNvSpPr>
            <a:spLocks noGrp="1"/>
          </p:cNvSpPr>
          <p:nvPr>
            <p:ph type="body" idx="1"/>
          </p:nvPr>
        </p:nvSpPr>
        <p:spPr>
          <a:xfrm>
            <a:off x="1173163" y="5734050"/>
            <a:ext cx="7772400" cy="790575"/>
          </a:xfrm>
        </p:spPr>
        <p:txBody>
          <a:bodyPr/>
          <a:lstStyle/>
          <a:p>
            <a:pPr algn="ctr" eaLnBrk="1" hangingPunct="1"/>
            <a:r>
              <a:rPr lang="en-US" altLang="el-GR"/>
              <a:t>Total body K = 50 meq/kg</a:t>
            </a:r>
            <a:endParaRPr lang="el-GR" altLang="el-GR"/>
          </a:p>
        </p:txBody>
      </p:sp>
      <p:grpSp>
        <p:nvGrpSpPr>
          <p:cNvPr id="43012" name="Group 4">
            <a:extLst>
              <a:ext uri="{FF2B5EF4-FFF2-40B4-BE49-F238E27FC236}">
                <a16:creationId xmlns:a16="http://schemas.microsoft.com/office/drawing/2014/main" xmlns="" id="{4DA268F9-F7B6-41F9-A53A-57D416F29AA5}"/>
              </a:ext>
            </a:extLst>
          </p:cNvPr>
          <p:cNvGrpSpPr>
            <a:grpSpLocks/>
          </p:cNvGrpSpPr>
          <p:nvPr/>
        </p:nvGrpSpPr>
        <p:grpSpPr bwMode="auto">
          <a:xfrm>
            <a:off x="2770188" y="1484313"/>
            <a:ext cx="6373812" cy="3894137"/>
            <a:chOff x="1745" y="935"/>
            <a:chExt cx="4015" cy="2453"/>
          </a:xfrm>
        </p:grpSpPr>
        <p:grpSp>
          <p:nvGrpSpPr>
            <p:cNvPr id="43014" name="Group 5">
              <a:extLst>
                <a:ext uri="{FF2B5EF4-FFF2-40B4-BE49-F238E27FC236}">
                  <a16:creationId xmlns:a16="http://schemas.microsoft.com/office/drawing/2014/main" xmlns="" id="{AB2E0620-101F-4BCB-AA9A-95773E20659A}"/>
                </a:ext>
              </a:extLst>
            </p:cNvPr>
            <p:cNvGrpSpPr>
              <a:grpSpLocks/>
            </p:cNvGrpSpPr>
            <p:nvPr/>
          </p:nvGrpSpPr>
          <p:grpSpPr bwMode="auto">
            <a:xfrm>
              <a:off x="1745" y="935"/>
              <a:ext cx="4015" cy="2453"/>
              <a:chOff x="1655" y="981"/>
              <a:chExt cx="4015" cy="2453"/>
            </a:xfrm>
          </p:grpSpPr>
          <p:grpSp>
            <p:nvGrpSpPr>
              <p:cNvPr id="43018" name="Group 6">
                <a:extLst>
                  <a:ext uri="{FF2B5EF4-FFF2-40B4-BE49-F238E27FC236}">
                    <a16:creationId xmlns:a16="http://schemas.microsoft.com/office/drawing/2014/main" xmlns="" id="{EDA7A9D6-8414-4D1E-89E1-EC9F60D93D49}"/>
                  </a:ext>
                </a:extLst>
              </p:cNvPr>
              <p:cNvGrpSpPr>
                <a:grpSpLocks/>
              </p:cNvGrpSpPr>
              <p:nvPr/>
            </p:nvGrpSpPr>
            <p:grpSpPr bwMode="auto">
              <a:xfrm>
                <a:off x="1655" y="981"/>
                <a:ext cx="2789" cy="2205"/>
                <a:chOff x="1655" y="1434"/>
                <a:chExt cx="3220" cy="2886"/>
              </a:xfrm>
            </p:grpSpPr>
            <p:sp>
              <p:nvSpPr>
                <p:cNvPr id="43022" name="Freeform 7">
                  <a:extLst>
                    <a:ext uri="{FF2B5EF4-FFF2-40B4-BE49-F238E27FC236}">
                      <a16:creationId xmlns:a16="http://schemas.microsoft.com/office/drawing/2014/main" xmlns="" id="{BC1C858F-E3CF-4A26-B4D5-B8E1FA08B96A}"/>
                    </a:ext>
                  </a:extLst>
                </p:cNvPr>
                <p:cNvSpPr>
                  <a:spLocks/>
                </p:cNvSpPr>
                <p:nvPr/>
              </p:nvSpPr>
              <p:spPr bwMode="auto">
                <a:xfrm>
                  <a:off x="2562" y="1480"/>
                  <a:ext cx="1789" cy="521"/>
                </a:xfrm>
                <a:custGeom>
                  <a:avLst/>
                  <a:gdLst>
                    <a:gd name="T0" fmla="*/ 1789 w 1789"/>
                    <a:gd name="T1" fmla="*/ 521 h 521"/>
                    <a:gd name="T2" fmla="*/ 1759 w 1789"/>
                    <a:gd name="T3" fmla="*/ 398 h 521"/>
                    <a:gd name="T4" fmla="*/ 1648 w 1789"/>
                    <a:gd name="T5" fmla="*/ 447 h 521"/>
                    <a:gd name="T6" fmla="*/ 1612 w 1789"/>
                    <a:gd name="T7" fmla="*/ 459 h 521"/>
                    <a:gd name="T8" fmla="*/ 1593 w 1789"/>
                    <a:gd name="T9" fmla="*/ 465 h 521"/>
                    <a:gd name="T10" fmla="*/ 1556 w 1789"/>
                    <a:gd name="T11" fmla="*/ 416 h 521"/>
                    <a:gd name="T12" fmla="*/ 1532 w 1789"/>
                    <a:gd name="T13" fmla="*/ 380 h 521"/>
                    <a:gd name="T14" fmla="*/ 1507 w 1789"/>
                    <a:gd name="T15" fmla="*/ 300 h 521"/>
                    <a:gd name="T16" fmla="*/ 1501 w 1789"/>
                    <a:gd name="T17" fmla="*/ 275 h 521"/>
                    <a:gd name="T18" fmla="*/ 1483 w 1789"/>
                    <a:gd name="T19" fmla="*/ 269 h 521"/>
                    <a:gd name="T20" fmla="*/ 1428 w 1789"/>
                    <a:gd name="T21" fmla="*/ 337 h 521"/>
                    <a:gd name="T22" fmla="*/ 1354 w 1789"/>
                    <a:gd name="T23" fmla="*/ 441 h 521"/>
                    <a:gd name="T24" fmla="*/ 1268 w 1789"/>
                    <a:gd name="T25" fmla="*/ 355 h 521"/>
                    <a:gd name="T26" fmla="*/ 1238 w 1789"/>
                    <a:gd name="T27" fmla="*/ 306 h 521"/>
                    <a:gd name="T28" fmla="*/ 1170 w 1789"/>
                    <a:gd name="T29" fmla="*/ 331 h 521"/>
                    <a:gd name="T30" fmla="*/ 1121 w 1789"/>
                    <a:gd name="T31" fmla="*/ 367 h 521"/>
                    <a:gd name="T32" fmla="*/ 1109 w 1789"/>
                    <a:gd name="T33" fmla="*/ 386 h 521"/>
                    <a:gd name="T34" fmla="*/ 1091 w 1789"/>
                    <a:gd name="T35" fmla="*/ 398 h 521"/>
                    <a:gd name="T36" fmla="*/ 1017 w 1789"/>
                    <a:gd name="T37" fmla="*/ 386 h 521"/>
                    <a:gd name="T38" fmla="*/ 1005 w 1789"/>
                    <a:gd name="T39" fmla="*/ 367 h 521"/>
                    <a:gd name="T40" fmla="*/ 974 w 1789"/>
                    <a:gd name="T41" fmla="*/ 361 h 521"/>
                    <a:gd name="T42" fmla="*/ 846 w 1789"/>
                    <a:gd name="T43" fmla="*/ 263 h 521"/>
                    <a:gd name="T44" fmla="*/ 729 w 1789"/>
                    <a:gd name="T45" fmla="*/ 257 h 521"/>
                    <a:gd name="T46" fmla="*/ 625 w 1789"/>
                    <a:gd name="T47" fmla="*/ 153 h 521"/>
                    <a:gd name="T48" fmla="*/ 484 w 1789"/>
                    <a:gd name="T49" fmla="*/ 159 h 521"/>
                    <a:gd name="T50" fmla="*/ 337 w 1789"/>
                    <a:gd name="T51" fmla="*/ 73 h 521"/>
                    <a:gd name="T52" fmla="*/ 300 w 1789"/>
                    <a:gd name="T53" fmla="*/ 67 h 521"/>
                    <a:gd name="T54" fmla="*/ 251 w 1789"/>
                    <a:gd name="T55" fmla="*/ 55 h 521"/>
                    <a:gd name="T56" fmla="*/ 129 w 1789"/>
                    <a:gd name="T57" fmla="*/ 92 h 521"/>
                    <a:gd name="T58" fmla="*/ 61 w 1789"/>
                    <a:gd name="T59" fmla="*/ 36 h 521"/>
                    <a:gd name="T60" fmla="*/ 37 w 1789"/>
                    <a:gd name="T61" fmla="*/ 24 h 521"/>
                    <a:gd name="T62" fmla="*/ 0 w 1789"/>
                    <a:gd name="T63" fmla="*/ 0 h 5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89"/>
                    <a:gd name="T97" fmla="*/ 0 h 521"/>
                    <a:gd name="T98" fmla="*/ 1789 w 1789"/>
                    <a:gd name="T99" fmla="*/ 521 h 5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89" h="521">
                      <a:moveTo>
                        <a:pt x="1789" y="521"/>
                      </a:moveTo>
                      <a:cubicBezTo>
                        <a:pt x="1770" y="482"/>
                        <a:pt x="1767" y="440"/>
                        <a:pt x="1759" y="398"/>
                      </a:cubicBezTo>
                      <a:cubicBezTo>
                        <a:pt x="1714" y="407"/>
                        <a:pt x="1691" y="433"/>
                        <a:pt x="1648" y="447"/>
                      </a:cubicBezTo>
                      <a:cubicBezTo>
                        <a:pt x="1636" y="451"/>
                        <a:pt x="1624" y="455"/>
                        <a:pt x="1612" y="459"/>
                      </a:cubicBezTo>
                      <a:cubicBezTo>
                        <a:pt x="1606" y="461"/>
                        <a:pt x="1593" y="465"/>
                        <a:pt x="1593" y="465"/>
                      </a:cubicBezTo>
                      <a:cubicBezTo>
                        <a:pt x="1549" y="454"/>
                        <a:pt x="1574" y="449"/>
                        <a:pt x="1556" y="416"/>
                      </a:cubicBezTo>
                      <a:cubicBezTo>
                        <a:pt x="1549" y="403"/>
                        <a:pt x="1532" y="380"/>
                        <a:pt x="1532" y="380"/>
                      </a:cubicBezTo>
                      <a:cubicBezTo>
                        <a:pt x="1523" y="353"/>
                        <a:pt x="1515" y="327"/>
                        <a:pt x="1507" y="300"/>
                      </a:cubicBezTo>
                      <a:cubicBezTo>
                        <a:pt x="1505" y="292"/>
                        <a:pt x="1506" y="282"/>
                        <a:pt x="1501" y="275"/>
                      </a:cubicBezTo>
                      <a:cubicBezTo>
                        <a:pt x="1497" y="270"/>
                        <a:pt x="1489" y="271"/>
                        <a:pt x="1483" y="269"/>
                      </a:cubicBezTo>
                      <a:cubicBezTo>
                        <a:pt x="1468" y="293"/>
                        <a:pt x="1448" y="316"/>
                        <a:pt x="1428" y="337"/>
                      </a:cubicBezTo>
                      <a:cubicBezTo>
                        <a:pt x="1416" y="373"/>
                        <a:pt x="1382" y="416"/>
                        <a:pt x="1354" y="441"/>
                      </a:cubicBezTo>
                      <a:cubicBezTo>
                        <a:pt x="1314" y="428"/>
                        <a:pt x="1298" y="383"/>
                        <a:pt x="1268" y="355"/>
                      </a:cubicBezTo>
                      <a:cubicBezTo>
                        <a:pt x="1261" y="335"/>
                        <a:pt x="1250" y="324"/>
                        <a:pt x="1238" y="306"/>
                      </a:cubicBezTo>
                      <a:cubicBezTo>
                        <a:pt x="1210" y="311"/>
                        <a:pt x="1196" y="322"/>
                        <a:pt x="1170" y="331"/>
                      </a:cubicBezTo>
                      <a:cubicBezTo>
                        <a:pt x="1154" y="343"/>
                        <a:pt x="1137" y="355"/>
                        <a:pt x="1121" y="367"/>
                      </a:cubicBezTo>
                      <a:cubicBezTo>
                        <a:pt x="1115" y="371"/>
                        <a:pt x="1114" y="381"/>
                        <a:pt x="1109" y="386"/>
                      </a:cubicBezTo>
                      <a:cubicBezTo>
                        <a:pt x="1104" y="391"/>
                        <a:pt x="1097" y="394"/>
                        <a:pt x="1091" y="398"/>
                      </a:cubicBezTo>
                      <a:cubicBezTo>
                        <a:pt x="1066" y="395"/>
                        <a:pt x="1039" y="399"/>
                        <a:pt x="1017" y="386"/>
                      </a:cubicBezTo>
                      <a:cubicBezTo>
                        <a:pt x="1011" y="382"/>
                        <a:pt x="1011" y="371"/>
                        <a:pt x="1005" y="367"/>
                      </a:cubicBezTo>
                      <a:cubicBezTo>
                        <a:pt x="996" y="362"/>
                        <a:pt x="984" y="363"/>
                        <a:pt x="974" y="361"/>
                      </a:cubicBezTo>
                      <a:cubicBezTo>
                        <a:pt x="936" y="322"/>
                        <a:pt x="902" y="268"/>
                        <a:pt x="846" y="263"/>
                      </a:cubicBezTo>
                      <a:cubicBezTo>
                        <a:pt x="807" y="260"/>
                        <a:pt x="768" y="259"/>
                        <a:pt x="729" y="257"/>
                      </a:cubicBezTo>
                      <a:cubicBezTo>
                        <a:pt x="694" y="222"/>
                        <a:pt x="666" y="180"/>
                        <a:pt x="625" y="153"/>
                      </a:cubicBezTo>
                      <a:cubicBezTo>
                        <a:pt x="575" y="158"/>
                        <a:pt x="534" y="166"/>
                        <a:pt x="484" y="159"/>
                      </a:cubicBezTo>
                      <a:cubicBezTo>
                        <a:pt x="430" y="137"/>
                        <a:pt x="388" y="84"/>
                        <a:pt x="337" y="73"/>
                      </a:cubicBezTo>
                      <a:cubicBezTo>
                        <a:pt x="325" y="70"/>
                        <a:pt x="312" y="70"/>
                        <a:pt x="300" y="67"/>
                      </a:cubicBezTo>
                      <a:cubicBezTo>
                        <a:pt x="284" y="64"/>
                        <a:pt x="251" y="55"/>
                        <a:pt x="251" y="55"/>
                      </a:cubicBezTo>
                      <a:cubicBezTo>
                        <a:pt x="198" y="61"/>
                        <a:pt x="175" y="74"/>
                        <a:pt x="129" y="92"/>
                      </a:cubicBezTo>
                      <a:cubicBezTo>
                        <a:pt x="100" y="77"/>
                        <a:pt x="89" y="54"/>
                        <a:pt x="61" y="36"/>
                      </a:cubicBezTo>
                      <a:cubicBezTo>
                        <a:pt x="53" y="31"/>
                        <a:pt x="45" y="29"/>
                        <a:pt x="37" y="24"/>
                      </a:cubicBezTo>
                      <a:cubicBezTo>
                        <a:pt x="24" y="17"/>
                        <a:pt x="0" y="0"/>
                        <a:pt x="0"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grpSp>
              <p:nvGrpSpPr>
                <p:cNvPr id="43023" name="Group 8">
                  <a:extLst>
                    <a:ext uri="{FF2B5EF4-FFF2-40B4-BE49-F238E27FC236}">
                      <a16:creationId xmlns:a16="http://schemas.microsoft.com/office/drawing/2014/main" xmlns="" id="{ADC3F069-9D60-4E11-987D-2AB3A91A02CD}"/>
                    </a:ext>
                  </a:extLst>
                </p:cNvPr>
                <p:cNvGrpSpPr>
                  <a:grpSpLocks/>
                </p:cNvGrpSpPr>
                <p:nvPr/>
              </p:nvGrpSpPr>
              <p:grpSpPr bwMode="auto">
                <a:xfrm>
                  <a:off x="1655" y="1434"/>
                  <a:ext cx="3220" cy="2886"/>
                  <a:chOff x="1655" y="1434"/>
                  <a:chExt cx="3220" cy="2886"/>
                </a:xfrm>
              </p:grpSpPr>
              <p:sp>
                <p:nvSpPr>
                  <p:cNvPr id="43024" name="Freeform 9">
                    <a:extLst>
                      <a:ext uri="{FF2B5EF4-FFF2-40B4-BE49-F238E27FC236}">
                        <a16:creationId xmlns:a16="http://schemas.microsoft.com/office/drawing/2014/main" xmlns="" id="{CAEAC481-D138-468D-8743-C8993B7819C1}"/>
                      </a:ext>
                    </a:extLst>
                  </p:cNvPr>
                  <p:cNvSpPr>
                    <a:spLocks/>
                  </p:cNvSpPr>
                  <p:nvPr/>
                </p:nvSpPr>
                <p:spPr bwMode="auto">
                  <a:xfrm>
                    <a:off x="2517" y="1434"/>
                    <a:ext cx="1789" cy="521"/>
                  </a:xfrm>
                  <a:custGeom>
                    <a:avLst/>
                    <a:gdLst>
                      <a:gd name="T0" fmla="*/ 1789 w 1789"/>
                      <a:gd name="T1" fmla="*/ 521 h 521"/>
                      <a:gd name="T2" fmla="*/ 1759 w 1789"/>
                      <a:gd name="T3" fmla="*/ 398 h 521"/>
                      <a:gd name="T4" fmla="*/ 1648 w 1789"/>
                      <a:gd name="T5" fmla="*/ 447 h 521"/>
                      <a:gd name="T6" fmla="*/ 1612 w 1789"/>
                      <a:gd name="T7" fmla="*/ 459 h 521"/>
                      <a:gd name="T8" fmla="*/ 1593 w 1789"/>
                      <a:gd name="T9" fmla="*/ 465 h 521"/>
                      <a:gd name="T10" fmla="*/ 1556 w 1789"/>
                      <a:gd name="T11" fmla="*/ 416 h 521"/>
                      <a:gd name="T12" fmla="*/ 1532 w 1789"/>
                      <a:gd name="T13" fmla="*/ 380 h 521"/>
                      <a:gd name="T14" fmla="*/ 1507 w 1789"/>
                      <a:gd name="T15" fmla="*/ 300 h 521"/>
                      <a:gd name="T16" fmla="*/ 1501 w 1789"/>
                      <a:gd name="T17" fmla="*/ 275 h 521"/>
                      <a:gd name="T18" fmla="*/ 1483 w 1789"/>
                      <a:gd name="T19" fmla="*/ 269 h 521"/>
                      <a:gd name="T20" fmla="*/ 1428 w 1789"/>
                      <a:gd name="T21" fmla="*/ 337 h 521"/>
                      <a:gd name="T22" fmla="*/ 1354 w 1789"/>
                      <a:gd name="T23" fmla="*/ 441 h 521"/>
                      <a:gd name="T24" fmla="*/ 1268 w 1789"/>
                      <a:gd name="T25" fmla="*/ 355 h 521"/>
                      <a:gd name="T26" fmla="*/ 1238 w 1789"/>
                      <a:gd name="T27" fmla="*/ 306 h 521"/>
                      <a:gd name="T28" fmla="*/ 1170 w 1789"/>
                      <a:gd name="T29" fmla="*/ 331 h 521"/>
                      <a:gd name="T30" fmla="*/ 1121 w 1789"/>
                      <a:gd name="T31" fmla="*/ 367 h 521"/>
                      <a:gd name="T32" fmla="*/ 1109 w 1789"/>
                      <a:gd name="T33" fmla="*/ 386 h 521"/>
                      <a:gd name="T34" fmla="*/ 1091 w 1789"/>
                      <a:gd name="T35" fmla="*/ 398 h 521"/>
                      <a:gd name="T36" fmla="*/ 1017 w 1789"/>
                      <a:gd name="T37" fmla="*/ 386 h 521"/>
                      <a:gd name="T38" fmla="*/ 1005 w 1789"/>
                      <a:gd name="T39" fmla="*/ 367 h 521"/>
                      <a:gd name="T40" fmla="*/ 974 w 1789"/>
                      <a:gd name="T41" fmla="*/ 361 h 521"/>
                      <a:gd name="T42" fmla="*/ 846 w 1789"/>
                      <a:gd name="T43" fmla="*/ 263 h 521"/>
                      <a:gd name="T44" fmla="*/ 729 w 1789"/>
                      <a:gd name="T45" fmla="*/ 257 h 521"/>
                      <a:gd name="T46" fmla="*/ 625 w 1789"/>
                      <a:gd name="T47" fmla="*/ 153 h 521"/>
                      <a:gd name="T48" fmla="*/ 484 w 1789"/>
                      <a:gd name="T49" fmla="*/ 159 h 521"/>
                      <a:gd name="T50" fmla="*/ 337 w 1789"/>
                      <a:gd name="T51" fmla="*/ 73 h 521"/>
                      <a:gd name="T52" fmla="*/ 300 w 1789"/>
                      <a:gd name="T53" fmla="*/ 67 h 521"/>
                      <a:gd name="T54" fmla="*/ 251 w 1789"/>
                      <a:gd name="T55" fmla="*/ 55 h 521"/>
                      <a:gd name="T56" fmla="*/ 129 w 1789"/>
                      <a:gd name="T57" fmla="*/ 92 h 521"/>
                      <a:gd name="T58" fmla="*/ 61 w 1789"/>
                      <a:gd name="T59" fmla="*/ 36 h 521"/>
                      <a:gd name="T60" fmla="*/ 37 w 1789"/>
                      <a:gd name="T61" fmla="*/ 24 h 521"/>
                      <a:gd name="T62" fmla="*/ 0 w 1789"/>
                      <a:gd name="T63" fmla="*/ 0 h 5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89"/>
                      <a:gd name="T97" fmla="*/ 0 h 521"/>
                      <a:gd name="T98" fmla="*/ 1789 w 1789"/>
                      <a:gd name="T99" fmla="*/ 521 h 5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89" h="521">
                        <a:moveTo>
                          <a:pt x="1789" y="521"/>
                        </a:moveTo>
                        <a:cubicBezTo>
                          <a:pt x="1770" y="482"/>
                          <a:pt x="1767" y="440"/>
                          <a:pt x="1759" y="398"/>
                        </a:cubicBezTo>
                        <a:cubicBezTo>
                          <a:pt x="1714" y="407"/>
                          <a:pt x="1691" y="433"/>
                          <a:pt x="1648" y="447"/>
                        </a:cubicBezTo>
                        <a:cubicBezTo>
                          <a:pt x="1636" y="451"/>
                          <a:pt x="1624" y="455"/>
                          <a:pt x="1612" y="459"/>
                        </a:cubicBezTo>
                        <a:cubicBezTo>
                          <a:pt x="1606" y="461"/>
                          <a:pt x="1593" y="465"/>
                          <a:pt x="1593" y="465"/>
                        </a:cubicBezTo>
                        <a:cubicBezTo>
                          <a:pt x="1549" y="454"/>
                          <a:pt x="1574" y="449"/>
                          <a:pt x="1556" y="416"/>
                        </a:cubicBezTo>
                        <a:cubicBezTo>
                          <a:pt x="1549" y="403"/>
                          <a:pt x="1532" y="380"/>
                          <a:pt x="1532" y="380"/>
                        </a:cubicBezTo>
                        <a:cubicBezTo>
                          <a:pt x="1523" y="353"/>
                          <a:pt x="1515" y="327"/>
                          <a:pt x="1507" y="300"/>
                        </a:cubicBezTo>
                        <a:cubicBezTo>
                          <a:pt x="1505" y="292"/>
                          <a:pt x="1506" y="282"/>
                          <a:pt x="1501" y="275"/>
                        </a:cubicBezTo>
                        <a:cubicBezTo>
                          <a:pt x="1497" y="270"/>
                          <a:pt x="1489" y="271"/>
                          <a:pt x="1483" y="269"/>
                        </a:cubicBezTo>
                        <a:cubicBezTo>
                          <a:pt x="1468" y="293"/>
                          <a:pt x="1448" y="316"/>
                          <a:pt x="1428" y="337"/>
                        </a:cubicBezTo>
                        <a:cubicBezTo>
                          <a:pt x="1416" y="373"/>
                          <a:pt x="1382" y="416"/>
                          <a:pt x="1354" y="441"/>
                        </a:cubicBezTo>
                        <a:cubicBezTo>
                          <a:pt x="1314" y="428"/>
                          <a:pt x="1298" y="383"/>
                          <a:pt x="1268" y="355"/>
                        </a:cubicBezTo>
                        <a:cubicBezTo>
                          <a:pt x="1261" y="335"/>
                          <a:pt x="1250" y="324"/>
                          <a:pt x="1238" y="306"/>
                        </a:cubicBezTo>
                        <a:cubicBezTo>
                          <a:pt x="1210" y="311"/>
                          <a:pt x="1196" y="322"/>
                          <a:pt x="1170" y="331"/>
                        </a:cubicBezTo>
                        <a:cubicBezTo>
                          <a:pt x="1154" y="343"/>
                          <a:pt x="1137" y="355"/>
                          <a:pt x="1121" y="367"/>
                        </a:cubicBezTo>
                        <a:cubicBezTo>
                          <a:pt x="1115" y="371"/>
                          <a:pt x="1114" y="381"/>
                          <a:pt x="1109" y="386"/>
                        </a:cubicBezTo>
                        <a:cubicBezTo>
                          <a:pt x="1104" y="391"/>
                          <a:pt x="1097" y="394"/>
                          <a:pt x="1091" y="398"/>
                        </a:cubicBezTo>
                        <a:cubicBezTo>
                          <a:pt x="1066" y="395"/>
                          <a:pt x="1039" y="399"/>
                          <a:pt x="1017" y="386"/>
                        </a:cubicBezTo>
                        <a:cubicBezTo>
                          <a:pt x="1011" y="382"/>
                          <a:pt x="1011" y="371"/>
                          <a:pt x="1005" y="367"/>
                        </a:cubicBezTo>
                        <a:cubicBezTo>
                          <a:pt x="996" y="362"/>
                          <a:pt x="984" y="363"/>
                          <a:pt x="974" y="361"/>
                        </a:cubicBezTo>
                        <a:cubicBezTo>
                          <a:pt x="936" y="322"/>
                          <a:pt x="902" y="268"/>
                          <a:pt x="846" y="263"/>
                        </a:cubicBezTo>
                        <a:cubicBezTo>
                          <a:pt x="807" y="260"/>
                          <a:pt x="768" y="259"/>
                          <a:pt x="729" y="257"/>
                        </a:cubicBezTo>
                        <a:cubicBezTo>
                          <a:pt x="694" y="222"/>
                          <a:pt x="666" y="180"/>
                          <a:pt x="625" y="153"/>
                        </a:cubicBezTo>
                        <a:cubicBezTo>
                          <a:pt x="575" y="158"/>
                          <a:pt x="534" y="166"/>
                          <a:pt x="484" y="159"/>
                        </a:cubicBezTo>
                        <a:cubicBezTo>
                          <a:pt x="430" y="137"/>
                          <a:pt x="388" y="84"/>
                          <a:pt x="337" y="73"/>
                        </a:cubicBezTo>
                        <a:cubicBezTo>
                          <a:pt x="325" y="70"/>
                          <a:pt x="312" y="70"/>
                          <a:pt x="300" y="67"/>
                        </a:cubicBezTo>
                        <a:cubicBezTo>
                          <a:pt x="284" y="64"/>
                          <a:pt x="251" y="55"/>
                          <a:pt x="251" y="55"/>
                        </a:cubicBezTo>
                        <a:cubicBezTo>
                          <a:pt x="198" y="61"/>
                          <a:pt x="175" y="74"/>
                          <a:pt x="129" y="92"/>
                        </a:cubicBezTo>
                        <a:cubicBezTo>
                          <a:pt x="100" y="77"/>
                          <a:pt x="89" y="54"/>
                          <a:pt x="61" y="36"/>
                        </a:cubicBezTo>
                        <a:cubicBezTo>
                          <a:pt x="53" y="31"/>
                          <a:pt x="45" y="29"/>
                          <a:pt x="37" y="24"/>
                        </a:cubicBezTo>
                        <a:cubicBezTo>
                          <a:pt x="24" y="17"/>
                          <a:pt x="0" y="0"/>
                          <a:pt x="0"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grpSp>
                <p:nvGrpSpPr>
                  <p:cNvPr id="43025" name="Group 10">
                    <a:extLst>
                      <a:ext uri="{FF2B5EF4-FFF2-40B4-BE49-F238E27FC236}">
                        <a16:creationId xmlns:a16="http://schemas.microsoft.com/office/drawing/2014/main" xmlns="" id="{879B1280-CC1D-44E2-99BD-6A26DFFD12C7}"/>
                      </a:ext>
                    </a:extLst>
                  </p:cNvPr>
                  <p:cNvGrpSpPr>
                    <a:grpSpLocks/>
                  </p:cNvGrpSpPr>
                  <p:nvPr/>
                </p:nvGrpSpPr>
                <p:grpSpPr bwMode="auto">
                  <a:xfrm>
                    <a:off x="1655" y="1554"/>
                    <a:ext cx="3220" cy="2766"/>
                    <a:chOff x="1655" y="300"/>
                    <a:chExt cx="3220" cy="2766"/>
                  </a:xfrm>
                </p:grpSpPr>
                <p:sp>
                  <p:nvSpPr>
                    <p:cNvPr id="43026" name="Freeform 11">
                      <a:extLst>
                        <a:ext uri="{FF2B5EF4-FFF2-40B4-BE49-F238E27FC236}">
                          <a16:creationId xmlns:a16="http://schemas.microsoft.com/office/drawing/2014/main" xmlns="" id="{55386158-460A-46C6-80DF-89CE150DEF43}"/>
                        </a:ext>
                      </a:extLst>
                    </p:cNvPr>
                    <p:cNvSpPr>
                      <a:spLocks/>
                    </p:cNvSpPr>
                    <p:nvPr/>
                  </p:nvSpPr>
                  <p:spPr bwMode="auto">
                    <a:xfrm>
                      <a:off x="3969" y="1253"/>
                      <a:ext cx="318" cy="182"/>
                    </a:xfrm>
                    <a:custGeom>
                      <a:avLst/>
                      <a:gdLst>
                        <a:gd name="T0" fmla="*/ 440 w 310"/>
                        <a:gd name="T1" fmla="*/ 0 h 110"/>
                        <a:gd name="T2" fmla="*/ 166 w 310"/>
                        <a:gd name="T3" fmla="*/ 160186 h 110"/>
                        <a:gd name="T4" fmla="*/ 136 w 310"/>
                        <a:gd name="T5" fmla="*/ 192349 h 110"/>
                        <a:gd name="T6" fmla="*/ 39 w 310"/>
                        <a:gd name="T7" fmla="*/ 223567 h 110"/>
                        <a:gd name="T8" fmla="*/ 81 w 310"/>
                        <a:gd name="T9" fmla="*/ 350228 h 110"/>
                        <a:gd name="T10" fmla="*/ 174 w 310"/>
                        <a:gd name="T11" fmla="*/ 415939 h 110"/>
                        <a:gd name="T12" fmla="*/ 354 w 310"/>
                        <a:gd name="T13" fmla="*/ 478432 h 110"/>
                        <a:gd name="T14" fmla="*/ 478 w 310"/>
                        <a:gd name="T15" fmla="*/ 573639 h 110"/>
                        <a:gd name="T16" fmla="*/ 0 60000 65536"/>
                        <a:gd name="T17" fmla="*/ 0 60000 65536"/>
                        <a:gd name="T18" fmla="*/ 0 60000 65536"/>
                        <a:gd name="T19" fmla="*/ 0 60000 65536"/>
                        <a:gd name="T20" fmla="*/ 0 60000 65536"/>
                        <a:gd name="T21" fmla="*/ 0 60000 65536"/>
                        <a:gd name="T22" fmla="*/ 0 60000 65536"/>
                        <a:gd name="T23" fmla="*/ 0 60000 65536"/>
                        <a:gd name="T24" fmla="*/ 0 w 310"/>
                        <a:gd name="T25" fmla="*/ 0 h 110"/>
                        <a:gd name="T26" fmla="*/ 310 w 310"/>
                        <a:gd name="T27" fmla="*/ 110 h 1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0" h="110">
                          <a:moveTo>
                            <a:pt x="285" y="0"/>
                          </a:moveTo>
                          <a:cubicBezTo>
                            <a:pt x="227" y="15"/>
                            <a:pt x="168" y="22"/>
                            <a:pt x="108" y="31"/>
                          </a:cubicBezTo>
                          <a:cubicBezTo>
                            <a:pt x="102" y="33"/>
                            <a:pt x="96" y="36"/>
                            <a:pt x="89" y="37"/>
                          </a:cubicBezTo>
                          <a:cubicBezTo>
                            <a:pt x="67" y="40"/>
                            <a:pt x="43" y="34"/>
                            <a:pt x="22" y="43"/>
                          </a:cubicBezTo>
                          <a:cubicBezTo>
                            <a:pt x="0" y="53"/>
                            <a:pt x="42" y="63"/>
                            <a:pt x="53" y="67"/>
                          </a:cubicBezTo>
                          <a:cubicBezTo>
                            <a:pt x="74" y="90"/>
                            <a:pt x="83" y="86"/>
                            <a:pt x="114" y="80"/>
                          </a:cubicBezTo>
                          <a:cubicBezTo>
                            <a:pt x="153" y="85"/>
                            <a:pt x="192" y="86"/>
                            <a:pt x="230" y="92"/>
                          </a:cubicBezTo>
                          <a:cubicBezTo>
                            <a:pt x="255" y="96"/>
                            <a:pt x="284" y="110"/>
                            <a:pt x="310" y="11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grpSp>
                  <p:nvGrpSpPr>
                    <p:cNvPr id="43027" name="Group 12">
                      <a:extLst>
                        <a:ext uri="{FF2B5EF4-FFF2-40B4-BE49-F238E27FC236}">
                          <a16:creationId xmlns:a16="http://schemas.microsoft.com/office/drawing/2014/main" xmlns="" id="{3FAA0006-D5E4-4C3F-8619-88C06C31B8DD}"/>
                        </a:ext>
                      </a:extLst>
                    </p:cNvPr>
                    <p:cNvGrpSpPr>
                      <a:grpSpLocks/>
                    </p:cNvGrpSpPr>
                    <p:nvPr/>
                  </p:nvGrpSpPr>
                  <p:grpSpPr bwMode="auto">
                    <a:xfrm>
                      <a:off x="1655" y="300"/>
                      <a:ext cx="3220" cy="2766"/>
                      <a:chOff x="1383" y="210"/>
                      <a:chExt cx="3220" cy="2766"/>
                    </a:xfrm>
                  </p:grpSpPr>
                  <p:sp>
                    <p:nvSpPr>
                      <p:cNvPr id="43028" name="Freeform 13">
                        <a:extLst>
                          <a:ext uri="{FF2B5EF4-FFF2-40B4-BE49-F238E27FC236}">
                            <a16:creationId xmlns:a16="http://schemas.microsoft.com/office/drawing/2014/main" xmlns="" id="{E01343BF-7BDE-48FE-B8AD-331B579AF05E}"/>
                          </a:ext>
                        </a:extLst>
                      </p:cNvPr>
                      <p:cNvSpPr>
                        <a:spLocks/>
                      </p:cNvSpPr>
                      <p:nvPr/>
                    </p:nvSpPr>
                    <p:spPr bwMode="auto">
                      <a:xfrm>
                        <a:off x="3198" y="2523"/>
                        <a:ext cx="85" cy="313"/>
                      </a:xfrm>
                      <a:custGeom>
                        <a:avLst/>
                        <a:gdLst>
                          <a:gd name="T0" fmla="*/ 42 w 85"/>
                          <a:gd name="T1" fmla="*/ 313 h 313"/>
                          <a:gd name="T2" fmla="*/ 79 w 85"/>
                          <a:gd name="T3" fmla="*/ 25 h 313"/>
                          <a:gd name="T4" fmla="*/ 85 w 85"/>
                          <a:gd name="T5" fmla="*/ 44 h 313"/>
                          <a:gd name="T6" fmla="*/ 0 60000 65536"/>
                          <a:gd name="T7" fmla="*/ 0 60000 65536"/>
                          <a:gd name="T8" fmla="*/ 0 60000 65536"/>
                          <a:gd name="T9" fmla="*/ 0 w 85"/>
                          <a:gd name="T10" fmla="*/ 0 h 313"/>
                          <a:gd name="T11" fmla="*/ 85 w 85"/>
                          <a:gd name="T12" fmla="*/ 313 h 313"/>
                        </a:gdLst>
                        <a:ahLst/>
                        <a:cxnLst>
                          <a:cxn ang="T6">
                            <a:pos x="T0" y="T1"/>
                          </a:cxn>
                          <a:cxn ang="T7">
                            <a:pos x="T2" y="T3"/>
                          </a:cxn>
                          <a:cxn ang="T8">
                            <a:pos x="T4" y="T5"/>
                          </a:cxn>
                        </a:cxnLst>
                        <a:rect l="T9" t="T10" r="T11" b="T12"/>
                        <a:pathLst>
                          <a:path w="85" h="313">
                            <a:moveTo>
                              <a:pt x="42" y="313"/>
                            </a:moveTo>
                            <a:cubicBezTo>
                              <a:pt x="44" y="240"/>
                              <a:pt x="0" y="0"/>
                              <a:pt x="79" y="25"/>
                            </a:cubicBezTo>
                            <a:cubicBezTo>
                              <a:pt x="81" y="31"/>
                              <a:pt x="85" y="44"/>
                              <a:pt x="85" y="44"/>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grpSp>
                    <p:nvGrpSpPr>
                      <p:cNvPr id="43029" name="Group 14">
                        <a:extLst>
                          <a:ext uri="{FF2B5EF4-FFF2-40B4-BE49-F238E27FC236}">
                            <a16:creationId xmlns:a16="http://schemas.microsoft.com/office/drawing/2014/main" xmlns="" id="{29B52C36-FC17-41DD-BD1F-3209DD9E8425}"/>
                          </a:ext>
                        </a:extLst>
                      </p:cNvPr>
                      <p:cNvGrpSpPr>
                        <a:grpSpLocks/>
                      </p:cNvGrpSpPr>
                      <p:nvPr/>
                    </p:nvGrpSpPr>
                    <p:grpSpPr bwMode="auto">
                      <a:xfrm>
                        <a:off x="1383" y="210"/>
                        <a:ext cx="3220" cy="2766"/>
                        <a:chOff x="1383" y="210"/>
                        <a:chExt cx="3220" cy="2766"/>
                      </a:xfrm>
                    </p:grpSpPr>
                    <p:sp>
                      <p:nvSpPr>
                        <p:cNvPr id="43030" name="Freeform 15">
                          <a:extLst>
                            <a:ext uri="{FF2B5EF4-FFF2-40B4-BE49-F238E27FC236}">
                              <a16:creationId xmlns:a16="http://schemas.microsoft.com/office/drawing/2014/main" xmlns="" id="{8F042FAB-1ADE-4765-83FC-2C7E1AD8281E}"/>
                            </a:ext>
                          </a:extLst>
                        </p:cNvPr>
                        <p:cNvSpPr>
                          <a:spLocks/>
                        </p:cNvSpPr>
                        <p:nvPr/>
                      </p:nvSpPr>
                      <p:spPr bwMode="auto">
                        <a:xfrm>
                          <a:off x="4241" y="935"/>
                          <a:ext cx="269" cy="631"/>
                        </a:xfrm>
                        <a:custGeom>
                          <a:avLst/>
                          <a:gdLst>
                            <a:gd name="T0" fmla="*/ 0 w 269"/>
                            <a:gd name="T1" fmla="*/ 0 h 631"/>
                            <a:gd name="T2" fmla="*/ 43 w 269"/>
                            <a:gd name="T3" fmla="*/ 116 h 631"/>
                            <a:gd name="T4" fmla="*/ 86 w 269"/>
                            <a:gd name="T5" fmla="*/ 349 h 631"/>
                            <a:gd name="T6" fmla="*/ 117 w 269"/>
                            <a:gd name="T7" fmla="*/ 398 h 631"/>
                            <a:gd name="T8" fmla="*/ 178 w 269"/>
                            <a:gd name="T9" fmla="*/ 459 h 631"/>
                            <a:gd name="T10" fmla="*/ 233 w 269"/>
                            <a:gd name="T11" fmla="*/ 484 h 631"/>
                            <a:gd name="T12" fmla="*/ 264 w 269"/>
                            <a:gd name="T13" fmla="*/ 539 h 631"/>
                            <a:gd name="T14" fmla="*/ 258 w 269"/>
                            <a:gd name="T15" fmla="*/ 613 h 631"/>
                            <a:gd name="T16" fmla="*/ 221 w 269"/>
                            <a:gd name="T17" fmla="*/ 625 h 631"/>
                            <a:gd name="T18" fmla="*/ 19 w 269"/>
                            <a:gd name="T19" fmla="*/ 619 h 631"/>
                            <a:gd name="T20" fmla="*/ 6 w 269"/>
                            <a:gd name="T21" fmla="*/ 631 h 6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9"/>
                            <a:gd name="T34" fmla="*/ 0 h 631"/>
                            <a:gd name="T35" fmla="*/ 269 w 269"/>
                            <a:gd name="T36" fmla="*/ 631 h 6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9" h="631">
                              <a:moveTo>
                                <a:pt x="0" y="0"/>
                              </a:moveTo>
                              <a:cubicBezTo>
                                <a:pt x="23" y="34"/>
                                <a:pt x="30" y="77"/>
                                <a:pt x="43" y="116"/>
                              </a:cubicBezTo>
                              <a:cubicBezTo>
                                <a:pt x="47" y="187"/>
                                <a:pt x="43" y="285"/>
                                <a:pt x="86" y="349"/>
                              </a:cubicBezTo>
                              <a:cubicBezTo>
                                <a:pt x="93" y="372"/>
                                <a:pt x="103" y="380"/>
                                <a:pt x="117" y="398"/>
                              </a:cubicBezTo>
                              <a:cubicBezTo>
                                <a:pt x="161" y="457"/>
                                <a:pt x="116" y="417"/>
                                <a:pt x="178" y="459"/>
                              </a:cubicBezTo>
                              <a:cubicBezTo>
                                <a:pt x="195" y="470"/>
                                <a:pt x="233" y="484"/>
                                <a:pt x="233" y="484"/>
                              </a:cubicBezTo>
                              <a:cubicBezTo>
                                <a:pt x="252" y="503"/>
                                <a:pt x="256" y="514"/>
                                <a:pt x="264" y="539"/>
                              </a:cubicBezTo>
                              <a:cubicBezTo>
                                <a:pt x="262" y="564"/>
                                <a:pt x="269" y="591"/>
                                <a:pt x="258" y="613"/>
                              </a:cubicBezTo>
                              <a:cubicBezTo>
                                <a:pt x="252" y="625"/>
                                <a:pt x="221" y="625"/>
                                <a:pt x="221" y="625"/>
                              </a:cubicBezTo>
                              <a:cubicBezTo>
                                <a:pt x="151" y="622"/>
                                <a:pt x="87" y="611"/>
                                <a:pt x="19" y="619"/>
                              </a:cubicBezTo>
                              <a:cubicBezTo>
                                <a:pt x="15" y="623"/>
                                <a:pt x="6" y="631"/>
                                <a:pt x="6" y="631"/>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grpSp>
                      <p:nvGrpSpPr>
                        <p:cNvPr id="43031" name="Group 16">
                          <a:extLst>
                            <a:ext uri="{FF2B5EF4-FFF2-40B4-BE49-F238E27FC236}">
                              <a16:creationId xmlns:a16="http://schemas.microsoft.com/office/drawing/2014/main" xmlns="" id="{D4D0DFCC-D9E3-4807-877C-D56FA600E84B}"/>
                            </a:ext>
                          </a:extLst>
                        </p:cNvPr>
                        <p:cNvGrpSpPr>
                          <a:grpSpLocks/>
                        </p:cNvGrpSpPr>
                        <p:nvPr/>
                      </p:nvGrpSpPr>
                      <p:grpSpPr bwMode="auto">
                        <a:xfrm>
                          <a:off x="1383" y="210"/>
                          <a:ext cx="3220" cy="2766"/>
                          <a:chOff x="1383" y="210"/>
                          <a:chExt cx="3220" cy="2766"/>
                        </a:xfrm>
                      </p:grpSpPr>
                      <p:sp>
                        <p:nvSpPr>
                          <p:cNvPr id="43032" name="Freeform 17">
                            <a:extLst>
                              <a:ext uri="{FF2B5EF4-FFF2-40B4-BE49-F238E27FC236}">
                                <a16:creationId xmlns:a16="http://schemas.microsoft.com/office/drawing/2014/main" xmlns="" id="{0826DD3A-4211-4B00-8D1F-929C86E8A8CA}"/>
                              </a:ext>
                            </a:extLst>
                          </p:cNvPr>
                          <p:cNvSpPr>
                            <a:spLocks/>
                          </p:cNvSpPr>
                          <p:nvPr/>
                        </p:nvSpPr>
                        <p:spPr bwMode="auto">
                          <a:xfrm>
                            <a:off x="3688" y="1183"/>
                            <a:ext cx="13" cy="43"/>
                          </a:xfrm>
                          <a:custGeom>
                            <a:avLst/>
                            <a:gdLst>
                              <a:gd name="T0" fmla="*/ 13 w 13"/>
                              <a:gd name="T1" fmla="*/ 43 h 43"/>
                              <a:gd name="T2" fmla="*/ 1 w 13"/>
                              <a:gd name="T3" fmla="*/ 0 h 43"/>
                              <a:gd name="T4" fmla="*/ 0 60000 65536"/>
                              <a:gd name="T5" fmla="*/ 0 60000 65536"/>
                              <a:gd name="T6" fmla="*/ 0 w 13"/>
                              <a:gd name="T7" fmla="*/ 0 h 43"/>
                              <a:gd name="T8" fmla="*/ 13 w 13"/>
                              <a:gd name="T9" fmla="*/ 43 h 43"/>
                            </a:gdLst>
                            <a:ahLst/>
                            <a:cxnLst>
                              <a:cxn ang="T4">
                                <a:pos x="T0" y="T1"/>
                              </a:cxn>
                              <a:cxn ang="T5">
                                <a:pos x="T2" y="T3"/>
                              </a:cxn>
                            </a:cxnLst>
                            <a:rect l="T6" t="T7" r="T8" b="T9"/>
                            <a:pathLst>
                              <a:path w="13" h="43">
                                <a:moveTo>
                                  <a:pt x="13" y="43"/>
                                </a:moveTo>
                                <a:cubicBezTo>
                                  <a:pt x="0" y="4"/>
                                  <a:pt x="1" y="19"/>
                                  <a:pt x="1"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43033" name="Freeform 18">
                            <a:extLst>
                              <a:ext uri="{FF2B5EF4-FFF2-40B4-BE49-F238E27FC236}">
                                <a16:creationId xmlns:a16="http://schemas.microsoft.com/office/drawing/2014/main" xmlns="" id="{164337D1-7261-44C7-8C31-084045D4D5D0}"/>
                              </a:ext>
                            </a:extLst>
                          </p:cNvPr>
                          <p:cNvSpPr>
                            <a:spLocks/>
                          </p:cNvSpPr>
                          <p:nvPr/>
                        </p:nvSpPr>
                        <p:spPr bwMode="auto">
                          <a:xfrm>
                            <a:off x="3787" y="1162"/>
                            <a:ext cx="13" cy="43"/>
                          </a:xfrm>
                          <a:custGeom>
                            <a:avLst/>
                            <a:gdLst>
                              <a:gd name="T0" fmla="*/ 13 w 13"/>
                              <a:gd name="T1" fmla="*/ 43 h 43"/>
                              <a:gd name="T2" fmla="*/ 1 w 13"/>
                              <a:gd name="T3" fmla="*/ 0 h 43"/>
                              <a:gd name="T4" fmla="*/ 0 60000 65536"/>
                              <a:gd name="T5" fmla="*/ 0 60000 65536"/>
                              <a:gd name="T6" fmla="*/ 0 w 13"/>
                              <a:gd name="T7" fmla="*/ 0 h 43"/>
                              <a:gd name="T8" fmla="*/ 13 w 13"/>
                              <a:gd name="T9" fmla="*/ 43 h 43"/>
                            </a:gdLst>
                            <a:ahLst/>
                            <a:cxnLst>
                              <a:cxn ang="T4">
                                <a:pos x="T0" y="T1"/>
                              </a:cxn>
                              <a:cxn ang="T5">
                                <a:pos x="T2" y="T3"/>
                              </a:cxn>
                            </a:cxnLst>
                            <a:rect l="T6" t="T7" r="T8" b="T9"/>
                            <a:pathLst>
                              <a:path w="13" h="43">
                                <a:moveTo>
                                  <a:pt x="13" y="43"/>
                                </a:moveTo>
                                <a:cubicBezTo>
                                  <a:pt x="0" y="4"/>
                                  <a:pt x="1" y="19"/>
                                  <a:pt x="1"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43034" name="Freeform 19">
                            <a:extLst>
                              <a:ext uri="{FF2B5EF4-FFF2-40B4-BE49-F238E27FC236}">
                                <a16:creationId xmlns:a16="http://schemas.microsoft.com/office/drawing/2014/main" xmlns="" id="{DFAC3915-421A-4DDA-8CB6-24F634298BA1}"/>
                              </a:ext>
                            </a:extLst>
                          </p:cNvPr>
                          <p:cNvSpPr>
                            <a:spLocks/>
                          </p:cNvSpPr>
                          <p:nvPr/>
                        </p:nvSpPr>
                        <p:spPr bwMode="auto">
                          <a:xfrm>
                            <a:off x="3878" y="1162"/>
                            <a:ext cx="13" cy="43"/>
                          </a:xfrm>
                          <a:custGeom>
                            <a:avLst/>
                            <a:gdLst>
                              <a:gd name="T0" fmla="*/ 13 w 13"/>
                              <a:gd name="T1" fmla="*/ 43 h 43"/>
                              <a:gd name="T2" fmla="*/ 1 w 13"/>
                              <a:gd name="T3" fmla="*/ 0 h 43"/>
                              <a:gd name="T4" fmla="*/ 0 60000 65536"/>
                              <a:gd name="T5" fmla="*/ 0 60000 65536"/>
                              <a:gd name="T6" fmla="*/ 0 w 13"/>
                              <a:gd name="T7" fmla="*/ 0 h 43"/>
                              <a:gd name="T8" fmla="*/ 13 w 13"/>
                              <a:gd name="T9" fmla="*/ 43 h 43"/>
                            </a:gdLst>
                            <a:ahLst/>
                            <a:cxnLst>
                              <a:cxn ang="T4">
                                <a:pos x="T0" y="T1"/>
                              </a:cxn>
                              <a:cxn ang="T5">
                                <a:pos x="T2" y="T3"/>
                              </a:cxn>
                            </a:cxnLst>
                            <a:rect l="T6" t="T7" r="T8" b="T9"/>
                            <a:pathLst>
                              <a:path w="13" h="43">
                                <a:moveTo>
                                  <a:pt x="13" y="43"/>
                                </a:moveTo>
                                <a:cubicBezTo>
                                  <a:pt x="0" y="4"/>
                                  <a:pt x="1" y="19"/>
                                  <a:pt x="1"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grpSp>
                        <p:nvGrpSpPr>
                          <p:cNvPr id="43035" name="Group 20">
                            <a:extLst>
                              <a:ext uri="{FF2B5EF4-FFF2-40B4-BE49-F238E27FC236}">
                                <a16:creationId xmlns:a16="http://schemas.microsoft.com/office/drawing/2014/main" xmlns="" id="{ECB141B0-BA64-49B6-BC9B-CA877FFAAC3B}"/>
                              </a:ext>
                            </a:extLst>
                          </p:cNvPr>
                          <p:cNvGrpSpPr>
                            <a:grpSpLocks/>
                          </p:cNvGrpSpPr>
                          <p:nvPr/>
                        </p:nvGrpSpPr>
                        <p:grpSpPr bwMode="auto">
                          <a:xfrm>
                            <a:off x="1383" y="210"/>
                            <a:ext cx="3220" cy="2766"/>
                            <a:chOff x="1383" y="210"/>
                            <a:chExt cx="3220" cy="2766"/>
                          </a:xfrm>
                        </p:grpSpPr>
                        <p:grpSp>
                          <p:nvGrpSpPr>
                            <p:cNvPr id="43036" name="Group 21">
                              <a:extLst>
                                <a:ext uri="{FF2B5EF4-FFF2-40B4-BE49-F238E27FC236}">
                                  <a16:creationId xmlns:a16="http://schemas.microsoft.com/office/drawing/2014/main" xmlns="" id="{74A4DE31-6A9C-4267-B24F-EC0562FE10E6}"/>
                                </a:ext>
                              </a:extLst>
                            </p:cNvPr>
                            <p:cNvGrpSpPr>
                              <a:grpSpLocks/>
                            </p:cNvGrpSpPr>
                            <p:nvPr/>
                          </p:nvGrpSpPr>
                          <p:grpSpPr bwMode="auto">
                            <a:xfrm>
                              <a:off x="3696" y="1162"/>
                              <a:ext cx="273" cy="227"/>
                              <a:chOff x="3696" y="1162"/>
                              <a:chExt cx="273" cy="227"/>
                            </a:xfrm>
                          </p:grpSpPr>
                          <p:sp>
                            <p:nvSpPr>
                              <p:cNvPr id="43057" name="Oval 22">
                                <a:extLst>
                                  <a:ext uri="{FF2B5EF4-FFF2-40B4-BE49-F238E27FC236}">
                                    <a16:creationId xmlns:a16="http://schemas.microsoft.com/office/drawing/2014/main" xmlns="" id="{CE29AF3D-98EA-4442-978E-20E7C10C519F}"/>
                                  </a:ext>
                                </a:extLst>
                              </p:cNvPr>
                              <p:cNvSpPr>
                                <a:spLocks noChangeArrowheads="1"/>
                              </p:cNvSpPr>
                              <p:nvPr/>
                            </p:nvSpPr>
                            <p:spPr bwMode="auto">
                              <a:xfrm>
                                <a:off x="3878" y="1207"/>
                                <a:ext cx="91" cy="91"/>
                              </a:xfrm>
                              <a:prstGeom prst="ellipse">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43058" name="Freeform 23">
                                <a:extLst>
                                  <a:ext uri="{FF2B5EF4-FFF2-40B4-BE49-F238E27FC236}">
                                    <a16:creationId xmlns:a16="http://schemas.microsoft.com/office/drawing/2014/main" xmlns="" id="{6D947BB3-2F3B-452C-A238-A3FD63B544C0}"/>
                                  </a:ext>
                                </a:extLst>
                              </p:cNvPr>
                              <p:cNvSpPr>
                                <a:spLocks/>
                              </p:cNvSpPr>
                              <p:nvPr/>
                            </p:nvSpPr>
                            <p:spPr bwMode="auto">
                              <a:xfrm>
                                <a:off x="3742" y="1162"/>
                                <a:ext cx="13" cy="43"/>
                              </a:xfrm>
                              <a:custGeom>
                                <a:avLst/>
                                <a:gdLst>
                                  <a:gd name="T0" fmla="*/ 13 w 13"/>
                                  <a:gd name="T1" fmla="*/ 43 h 43"/>
                                  <a:gd name="T2" fmla="*/ 1 w 13"/>
                                  <a:gd name="T3" fmla="*/ 0 h 43"/>
                                  <a:gd name="T4" fmla="*/ 0 60000 65536"/>
                                  <a:gd name="T5" fmla="*/ 0 60000 65536"/>
                                  <a:gd name="T6" fmla="*/ 0 w 13"/>
                                  <a:gd name="T7" fmla="*/ 0 h 43"/>
                                  <a:gd name="T8" fmla="*/ 13 w 13"/>
                                  <a:gd name="T9" fmla="*/ 43 h 43"/>
                                </a:gdLst>
                                <a:ahLst/>
                                <a:cxnLst>
                                  <a:cxn ang="T4">
                                    <a:pos x="T0" y="T1"/>
                                  </a:cxn>
                                  <a:cxn ang="T5">
                                    <a:pos x="T2" y="T3"/>
                                  </a:cxn>
                                </a:cxnLst>
                                <a:rect l="T6" t="T7" r="T8" b="T9"/>
                                <a:pathLst>
                                  <a:path w="13" h="43">
                                    <a:moveTo>
                                      <a:pt x="13" y="43"/>
                                    </a:moveTo>
                                    <a:cubicBezTo>
                                      <a:pt x="0" y="4"/>
                                      <a:pt x="1" y="19"/>
                                      <a:pt x="1"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43059" name="Freeform 24">
                                <a:extLst>
                                  <a:ext uri="{FF2B5EF4-FFF2-40B4-BE49-F238E27FC236}">
                                    <a16:creationId xmlns:a16="http://schemas.microsoft.com/office/drawing/2014/main" xmlns="" id="{987EA843-AA70-45EE-8DF2-C07EF7AE651C}"/>
                                  </a:ext>
                                </a:extLst>
                              </p:cNvPr>
                              <p:cNvSpPr>
                                <a:spLocks/>
                              </p:cNvSpPr>
                              <p:nvPr/>
                            </p:nvSpPr>
                            <p:spPr bwMode="auto">
                              <a:xfrm>
                                <a:off x="3833" y="1162"/>
                                <a:ext cx="13" cy="43"/>
                              </a:xfrm>
                              <a:custGeom>
                                <a:avLst/>
                                <a:gdLst>
                                  <a:gd name="T0" fmla="*/ 13 w 13"/>
                                  <a:gd name="T1" fmla="*/ 43 h 43"/>
                                  <a:gd name="T2" fmla="*/ 1 w 13"/>
                                  <a:gd name="T3" fmla="*/ 0 h 43"/>
                                  <a:gd name="T4" fmla="*/ 0 60000 65536"/>
                                  <a:gd name="T5" fmla="*/ 0 60000 65536"/>
                                  <a:gd name="T6" fmla="*/ 0 w 13"/>
                                  <a:gd name="T7" fmla="*/ 0 h 43"/>
                                  <a:gd name="T8" fmla="*/ 13 w 13"/>
                                  <a:gd name="T9" fmla="*/ 43 h 43"/>
                                </a:gdLst>
                                <a:ahLst/>
                                <a:cxnLst>
                                  <a:cxn ang="T4">
                                    <a:pos x="T0" y="T1"/>
                                  </a:cxn>
                                  <a:cxn ang="T5">
                                    <a:pos x="T2" y="T3"/>
                                  </a:cxn>
                                </a:cxnLst>
                                <a:rect l="T6" t="T7" r="T8" b="T9"/>
                                <a:pathLst>
                                  <a:path w="13" h="43">
                                    <a:moveTo>
                                      <a:pt x="13" y="43"/>
                                    </a:moveTo>
                                    <a:cubicBezTo>
                                      <a:pt x="0" y="4"/>
                                      <a:pt x="1" y="19"/>
                                      <a:pt x="1"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43060" name="Freeform 25">
                                <a:extLst>
                                  <a:ext uri="{FF2B5EF4-FFF2-40B4-BE49-F238E27FC236}">
                                    <a16:creationId xmlns:a16="http://schemas.microsoft.com/office/drawing/2014/main" xmlns="" id="{86D0846B-F7C9-4018-8DD1-E4A6B71133F5}"/>
                                  </a:ext>
                                </a:extLst>
                              </p:cNvPr>
                              <p:cNvSpPr>
                                <a:spLocks/>
                              </p:cNvSpPr>
                              <p:nvPr/>
                            </p:nvSpPr>
                            <p:spPr bwMode="auto">
                              <a:xfrm flipH="1">
                                <a:off x="3742" y="1298"/>
                                <a:ext cx="90" cy="91"/>
                              </a:xfrm>
                              <a:custGeom>
                                <a:avLst/>
                                <a:gdLst>
                                  <a:gd name="T0" fmla="*/ 2147483646 w 13"/>
                                  <a:gd name="T1" fmla="*/ 14734123 h 43"/>
                                  <a:gd name="T2" fmla="*/ 2147483646 w 13"/>
                                  <a:gd name="T3" fmla="*/ 0 h 43"/>
                                  <a:gd name="T4" fmla="*/ 0 60000 65536"/>
                                  <a:gd name="T5" fmla="*/ 0 60000 65536"/>
                                  <a:gd name="T6" fmla="*/ 0 w 13"/>
                                  <a:gd name="T7" fmla="*/ 0 h 43"/>
                                  <a:gd name="T8" fmla="*/ 13 w 13"/>
                                  <a:gd name="T9" fmla="*/ 43 h 43"/>
                                </a:gdLst>
                                <a:ahLst/>
                                <a:cxnLst>
                                  <a:cxn ang="T4">
                                    <a:pos x="T0" y="T1"/>
                                  </a:cxn>
                                  <a:cxn ang="T5">
                                    <a:pos x="T2" y="T3"/>
                                  </a:cxn>
                                </a:cxnLst>
                                <a:rect l="T6" t="T7" r="T8" b="T9"/>
                                <a:pathLst>
                                  <a:path w="13" h="43">
                                    <a:moveTo>
                                      <a:pt x="13" y="43"/>
                                    </a:moveTo>
                                    <a:cubicBezTo>
                                      <a:pt x="0" y="4"/>
                                      <a:pt x="1" y="19"/>
                                      <a:pt x="1"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43061" name="Freeform 26">
                                <a:extLst>
                                  <a:ext uri="{FF2B5EF4-FFF2-40B4-BE49-F238E27FC236}">
                                    <a16:creationId xmlns:a16="http://schemas.microsoft.com/office/drawing/2014/main" xmlns="" id="{95DBDD5D-5737-4B07-A377-A0CAEFAC6EFD}"/>
                                  </a:ext>
                                </a:extLst>
                              </p:cNvPr>
                              <p:cNvSpPr>
                                <a:spLocks/>
                              </p:cNvSpPr>
                              <p:nvPr/>
                            </p:nvSpPr>
                            <p:spPr bwMode="auto">
                              <a:xfrm flipH="1">
                                <a:off x="3696" y="1253"/>
                                <a:ext cx="90" cy="91"/>
                              </a:xfrm>
                              <a:custGeom>
                                <a:avLst/>
                                <a:gdLst>
                                  <a:gd name="T0" fmla="*/ 2147483646 w 13"/>
                                  <a:gd name="T1" fmla="*/ 14734123 h 43"/>
                                  <a:gd name="T2" fmla="*/ 2147483646 w 13"/>
                                  <a:gd name="T3" fmla="*/ 0 h 43"/>
                                  <a:gd name="T4" fmla="*/ 0 60000 65536"/>
                                  <a:gd name="T5" fmla="*/ 0 60000 65536"/>
                                  <a:gd name="T6" fmla="*/ 0 w 13"/>
                                  <a:gd name="T7" fmla="*/ 0 h 43"/>
                                  <a:gd name="T8" fmla="*/ 13 w 13"/>
                                  <a:gd name="T9" fmla="*/ 43 h 43"/>
                                </a:gdLst>
                                <a:ahLst/>
                                <a:cxnLst>
                                  <a:cxn ang="T4">
                                    <a:pos x="T0" y="T1"/>
                                  </a:cxn>
                                  <a:cxn ang="T5">
                                    <a:pos x="T2" y="T3"/>
                                  </a:cxn>
                                </a:cxnLst>
                                <a:rect l="T6" t="T7" r="T8" b="T9"/>
                                <a:pathLst>
                                  <a:path w="13" h="43">
                                    <a:moveTo>
                                      <a:pt x="13" y="43"/>
                                    </a:moveTo>
                                    <a:cubicBezTo>
                                      <a:pt x="0" y="4"/>
                                      <a:pt x="1" y="19"/>
                                      <a:pt x="1"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43062" name="Freeform 27">
                                <a:extLst>
                                  <a:ext uri="{FF2B5EF4-FFF2-40B4-BE49-F238E27FC236}">
                                    <a16:creationId xmlns:a16="http://schemas.microsoft.com/office/drawing/2014/main" xmlns="" id="{5F89FA7C-5B39-42B5-A2CF-38B171B1A486}"/>
                                  </a:ext>
                                </a:extLst>
                              </p:cNvPr>
                              <p:cNvSpPr>
                                <a:spLocks/>
                              </p:cNvSpPr>
                              <p:nvPr/>
                            </p:nvSpPr>
                            <p:spPr bwMode="auto">
                              <a:xfrm flipH="1">
                                <a:off x="3833" y="1298"/>
                                <a:ext cx="90" cy="91"/>
                              </a:xfrm>
                              <a:custGeom>
                                <a:avLst/>
                                <a:gdLst>
                                  <a:gd name="T0" fmla="*/ 2147483646 w 13"/>
                                  <a:gd name="T1" fmla="*/ 14734123 h 43"/>
                                  <a:gd name="T2" fmla="*/ 2147483646 w 13"/>
                                  <a:gd name="T3" fmla="*/ 0 h 43"/>
                                  <a:gd name="T4" fmla="*/ 0 60000 65536"/>
                                  <a:gd name="T5" fmla="*/ 0 60000 65536"/>
                                  <a:gd name="T6" fmla="*/ 0 w 13"/>
                                  <a:gd name="T7" fmla="*/ 0 h 43"/>
                                  <a:gd name="T8" fmla="*/ 13 w 13"/>
                                  <a:gd name="T9" fmla="*/ 43 h 43"/>
                                </a:gdLst>
                                <a:ahLst/>
                                <a:cxnLst>
                                  <a:cxn ang="T4">
                                    <a:pos x="T0" y="T1"/>
                                  </a:cxn>
                                  <a:cxn ang="T5">
                                    <a:pos x="T2" y="T3"/>
                                  </a:cxn>
                                </a:cxnLst>
                                <a:rect l="T6" t="T7" r="T8" b="T9"/>
                                <a:pathLst>
                                  <a:path w="13" h="43">
                                    <a:moveTo>
                                      <a:pt x="13" y="43"/>
                                    </a:moveTo>
                                    <a:cubicBezTo>
                                      <a:pt x="0" y="4"/>
                                      <a:pt x="1" y="19"/>
                                      <a:pt x="1"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43063" name="Freeform 28">
                                <a:extLst>
                                  <a:ext uri="{FF2B5EF4-FFF2-40B4-BE49-F238E27FC236}">
                                    <a16:creationId xmlns:a16="http://schemas.microsoft.com/office/drawing/2014/main" xmlns="" id="{E7FC97FD-D918-47C6-9E4A-C3EABE2ACF91}"/>
                                  </a:ext>
                                </a:extLst>
                              </p:cNvPr>
                              <p:cNvSpPr>
                                <a:spLocks/>
                              </p:cNvSpPr>
                              <p:nvPr/>
                            </p:nvSpPr>
                            <p:spPr bwMode="auto">
                              <a:xfrm flipH="1">
                                <a:off x="3878" y="1298"/>
                                <a:ext cx="90" cy="91"/>
                              </a:xfrm>
                              <a:custGeom>
                                <a:avLst/>
                                <a:gdLst>
                                  <a:gd name="T0" fmla="*/ 2147483646 w 13"/>
                                  <a:gd name="T1" fmla="*/ 14734123 h 43"/>
                                  <a:gd name="T2" fmla="*/ 2147483646 w 13"/>
                                  <a:gd name="T3" fmla="*/ 0 h 43"/>
                                  <a:gd name="T4" fmla="*/ 0 60000 65536"/>
                                  <a:gd name="T5" fmla="*/ 0 60000 65536"/>
                                  <a:gd name="T6" fmla="*/ 0 w 13"/>
                                  <a:gd name="T7" fmla="*/ 0 h 43"/>
                                  <a:gd name="T8" fmla="*/ 13 w 13"/>
                                  <a:gd name="T9" fmla="*/ 43 h 43"/>
                                </a:gdLst>
                                <a:ahLst/>
                                <a:cxnLst>
                                  <a:cxn ang="T4">
                                    <a:pos x="T0" y="T1"/>
                                  </a:cxn>
                                  <a:cxn ang="T5">
                                    <a:pos x="T2" y="T3"/>
                                  </a:cxn>
                                </a:cxnLst>
                                <a:rect l="T6" t="T7" r="T8" b="T9"/>
                                <a:pathLst>
                                  <a:path w="13" h="43">
                                    <a:moveTo>
                                      <a:pt x="13" y="43"/>
                                    </a:moveTo>
                                    <a:cubicBezTo>
                                      <a:pt x="0" y="4"/>
                                      <a:pt x="1" y="19"/>
                                      <a:pt x="1"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grpSp>
                        <p:grpSp>
                          <p:nvGrpSpPr>
                            <p:cNvPr id="43037" name="Group 29">
                              <a:extLst>
                                <a:ext uri="{FF2B5EF4-FFF2-40B4-BE49-F238E27FC236}">
                                  <a16:creationId xmlns:a16="http://schemas.microsoft.com/office/drawing/2014/main" xmlns="" id="{DB74C16E-2081-4086-A64A-16EAD192DD6B}"/>
                                </a:ext>
                              </a:extLst>
                            </p:cNvPr>
                            <p:cNvGrpSpPr>
                              <a:grpSpLocks/>
                            </p:cNvGrpSpPr>
                            <p:nvPr/>
                          </p:nvGrpSpPr>
                          <p:grpSpPr bwMode="auto">
                            <a:xfrm>
                              <a:off x="1383" y="210"/>
                              <a:ext cx="3220" cy="2766"/>
                              <a:chOff x="1338" y="255"/>
                              <a:chExt cx="3220" cy="2766"/>
                            </a:xfrm>
                          </p:grpSpPr>
                          <p:sp>
                            <p:nvSpPr>
                              <p:cNvPr id="43038" name="Freeform 30">
                                <a:extLst>
                                  <a:ext uri="{FF2B5EF4-FFF2-40B4-BE49-F238E27FC236}">
                                    <a16:creationId xmlns:a16="http://schemas.microsoft.com/office/drawing/2014/main" xmlns="" id="{14427AE7-3072-491C-A8B4-F42652BDF488}"/>
                                  </a:ext>
                                </a:extLst>
                              </p:cNvPr>
                              <p:cNvSpPr>
                                <a:spLocks/>
                              </p:cNvSpPr>
                              <p:nvPr/>
                            </p:nvSpPr>
                            <p:spPr bwMode="auto">
                              <a:xfrm>
                                <a:off x="2402" y="368"/>
                                <a:ext cx="1789" cy="521"/>
                              </a:xfrm>
                              <a:custGeom>
                                <a:avLst/>
                                <a:gdLst>
                                  <a:gd name="T0" fmla="*/ 1789 w 1789"/>
                                  <a:gd name="T1" fmla="*/ 521 h 521"/>
                                  <a:gd name="T2" fmla="*/ 1759 w 1789"/>
                                  <a:gd name="T3" fmla="*/ 398 h 521"/>
                                  <a:gd name="T4" fmla="*/ 1648 w 1789"/>
                                  <a:gd name="T5" fmla="*/ 447 h 521"/>
                                  <a:gd name="T6" fmla="*/ 1612 w 1789"/>
                                  <a:gd name="T7" fmla="*/ 459 h 521"/>
                                  <a:gd name="T8" fmla="*/ 1593 w 1789"/>
                                  <a:gd name="T9" fmla="*/ 465 h 521"/>
                                  <a:gd name="T10" fmla="*/ 1556 w 1789"/>
                                  <a:gd name="T11" fmla="*/ 416 h 521"/>
                                  <a:gd name="T12" fmla="*/ 1532 w 1789"/>
                                  <a:gd name="T13" fmla="*/ 380 h 521"/>
                                  <a:gd name="T14" fmla="*/ 1507 w 1789"/>
                                  <a:gd name="T15" fmla="*/ 300 h 521"/>
                                  <a:gd name="T16" fmla="*/ 1501 w 1789"/>
                                  <a:gd name="T17" fmla="*/ 275 h 521"/>
                                  <a:gd name="T18" fmla="*/ 1483 w 1789"/>
                                  <a:gd name="T19" fmla="*/ 269 h 521"/>
                                  <a:gd name="T20" fmla="*/ 1428 w 1789"/>
                                  <a:gd name="T21" fmla="*/ 337 h 521"/>
                                  <a:gd name="T22" fmla="*/ 1354 w 1789"/>
                                  <a:gd name="T23" fmla="*/ 441 h 521"/>
                                  <a:gd name="T24" fmla="*/ 1268 w 1789"/>
                                  <a:gd name="T25" fmla="*/ 355 h 521"/>
                                  <a:gd name="T26" fmla="*/ 1238 w 1789"/>
                                  <a:gd name="T27" fmla="*/ 306 h 521"/>
                                  <a:gd name="T28" fmla="*/ 1170 w 1789"/>
                                  <a:gd name="T29" fmla="*/ 331 h 521"/>
                                  <a:gd name="T30" fmla="*/ 1121 w 1789"/>
                                  <a:gd name="T31" fmla="*/ 367 h 521"/>
                                  <a:gd name="T32" fmla="*/ 1109 w 1789"/>
                                  <a:gd name="T33" fmla="*/ 386 h 521"/>
                                  <a:gd name="T34" fmla="*/ 1091 w 1789"/>
                                  <a:gd name="T35" fmla="*/ 398 h 521"/>
                                  <a:gd name="T36" fmla="*/ 1017 w 1789"/>
                                  <a:gd name="T37" fmla="*/ 386 h 521"/>
                                  <a:gd name="T38" fmla="*/ 1005 w 1789"/>
                                  <a:gd name="T39" fmla="*/ 367 h 521"/>
                                  <a:gd name="T40" fmla="*/ 974 w 1789"/>
                                  <a:gd name="T41" fmla="*/ 361 h 521"/>
                                  <a:gd name="T42" fmla="*/ 846 w 1789"/>
                                  <a:gd name="T43" fmla="*/ 263 h 521"/>
                                  <a:gd name="T44" fmla="*/ 729 w 1789"/>
                                  <a:gd name="T45" fmla="*/ 257 h 521"/>
                                  <a:gd name="T46" fmla="*/ 625 w 1789"/>
                                  <a:gd name="T47" fmla="*/ 153 h 521"/>
                                  <a:gd name="T48" fmla="*/ 484 w 1789"/>
                                  <a:gd name="T49" fmla="*/ 159 h 521"/>
                                  <a:gd name="T50" fmla="*/ 337 w 1789"/>
                                  <a:gd name="T51" fmla="*/ 73 h 521"/>
                                  <a:gd name="T52" fmla="*/ 300 w 1789"/>
                                  <a:gd name="T53" fmla="*/ 67 h 521"/>
                                  <a:gd name="T54" fmla="*/ 251 w 1789"/>
                                  <a:gd name="T55" fmla="*/ 55 h 521"/>
                                  <a:gd name="T56" fmla="*/ 129 w 1789"/>
                                  <a:gd name="T57" fmla="*/ 92 h 521"/>
                                  <a:gd name="T58" fmla="*/ 61 w 1789"/>
                                  <a:gd name="T59" fmla="*/ 36 h 521"/>
                                  <a:gd name="T60" fmla="*/ 37 w 1789"/>
                                  <a:gd name="T61" fmla="*/ 24 h 521"/>
                                  <a:gd name="T62" fmla="*/ 0 w 1789"/>
                                  <a:gd name="T63" fmla="*/ 0 h 5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89"/>
                                  <a:gd name="T97" fmla="*/ 0 h 521"/>
                                  <a:gd name="T98" fmla="*/ 1789 w 1789"/>
                                  <a:gd name="T99" fmla="*/ 521 h 5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89" h="521">
                                    <a:moveTo>
                                      <a:pt x="1789" y="521"/>
                                    </a:moveTo>
                                    <a:cubicBezTo>
                                      <a:pt x="1770" y="482"/>
                                      <a:pt x="1767" y="440"/>
                                      <a:pt x="1759" y="398"/>
                                    </a:cubicBezTo>
                                    <a:cubicBezTo>
                                      <a:pt x="1714" y="407"/>
                                      <a:pt x="1691" y="433"/>
                                      <a:pt x="1648" y="447"/>
                                    </a:cubicBezTo>
                                    <a:cubicBezTo>
                                      <a:pt x="1636" y="451"/>
                                      <a:pt x="1624" y="455"/>
                                      <a:pt x="1612" y="459"/>
                                    </a:cubicBezTo>
                                    <a:cubicBezTo>
                                      <a:pt x="1606" y="461"/>
                                      <a:pt x="1593" y="465"/>
                                      <a:pt x="1593" y="465"/>
                                    </a:cubicBezTo>
                                    <a:cubicBezTo>
                                      <a:pt x="1549" y="454"/>
                                      <a:pt x="1574" y="449"/>
                                      <a:pt x="1556" y="416"/>
                                    </a:cubicBezTo>
                                    <a:cubicBezTo>
                                      <a:pt x="1549" y="403"/>
                                      <a:pt x="1532" y="380"/>
                                      <a:pt x="1532" y="380"/>
                                    </a:cubicBezTo>
                                    <a:cubicBezTo>
                                      <a:pt x="1523" y="353"/>
                                      <a:pt x="1515" y="327"/>
                                      <a:pt x="1507" y="300"/>
                                    </a:cubicBezTo>
                                    <a:cubicBezTo>
                                      <a:pt x="1505" y="292"/>
                                      <a:pt x="1506" y="282"/>
                                      <a:pt x="1501" y="275"/>
                                    </a:cubicBezTo>
                                    <a:cubicBezTo>
                                      <a:pt x="1497" y="270"/>
                                      <a:pt x="1489" y="271"/>
                                      <a:pt x="1483" y="269"/>
                                    </a:cubicBezTo>
                                    <a:cubicBezTo>
                                      <a:pt x="1468" y="293"/>
                                      <a:pt x="1448" y="316"/>
                                      <a:pt x="1428" y="337"/>
                                    </a:cubicBezTo>
                                    <a:cubicBezTo>
                                      <a:pt x="1416" y="373"/>
                                      <a:pt x="1382" y="416"/>
                                      <a:pt x="1354" y="441"/>
                                    </a:cubicBezTo>
                                    <a:cubicBezTo>
                                      <a:pt x="1314" y="428"/>
                                      <a:pt x="1298" y="383"/>
                                      <a:pt x="1268" y="355"/>
                                    </a:cubicBezTo>
                                    <a:cubicBezTo>
                                      <a:pt x="1261" y="335"/>
                                      <a:pt x="1250" y="324"/>
                                      <a:pt x="1238" y="306"/>
                                    </a:cubicBezTo>
                                    <a:cubicBezTo>
                                      <a:pt x="1210" y="311"/>
                                      <a:pt x="1196" y="322"/>
                                      <a:pt x="1170" y="331"/>
                                    </a:cubicBezTo>
                                    <a:cubicBezTo>
                                      <a:pt x="1154" y="343"/>
                                      <a:pt x="1137" y="355"/>
                                      <a:pt x="1121" y="367"/>
                                    </a:cubicBezTo>
                                    <a:cubicBezTo>
                                      <a:pt x="1115" y="371"/>
                                      <a:pt x="1114" y="381"/>
                                      <a:pt x="1109" y="386"/>
                                    </a:cubicBezTo>
                                    <a:cubicBezTo>
                                      <a:pt x="1104" y="391"/>
                                      <a:pt x="1097" y="394"/>
                                      <a:pt x="1091" y="398"/>
                                    </a:cubicBezTo>
                                    <a:cubicBezTo>
                                      <a:pt x="1066" y="395"/>
                                      <a:pt x="1039" y="399"/>
                                      <a:pt x="1017" y="386"/>
                                    </a:cubicBezTo>
                                    <a:cubicBezTo>
                                      <a:pt x="1011" y="382"/>
                                      <a:pt x="1011" y="371"/>
                                      <a:pt x="1005" y="367"/>
                                    </a:cubicBezTo>
                                    <a:cubicBezTo>
                                      <a:pt x="996" y="362"/>
                                      <a:pt x="984" y="363"/>
                                      <a:pt x="974" y="361"/>
                                    </a:cubicBezTo>
                                    <a:cubicBezTo>
                                      <a:pt x="936" y="322"/>
                                      <a:pt x="902" y="268"/>
                                      <a:pt x="846" y="263"/>
                                    </a:cubicBezTo>
                                    <a:cubicBezTo>
                                      <a:pt x="807" y="260"/>
                                      <a:pt x="768" y="259"/>
                                      <a:pt x="729" y="257"/>
                                    </a:cubicBezTo>
                                    <a:cubicBezTo>
                                      <a:pt x="694" y="222"/>
                                      <a:pt x="666" y="180"/>
                                      <a:pt x="625" y="153"/>
                                    </a:cubicBezTo>
                                    <a:cubicBezTo>
                                      <a:pt x="575" y="158"/>
                                      <a:pt x="534" y="166"/>
                                      <a:pt x="484" y="159"/>
                                    </a:cubicBezTo>
                                    <a:cubicBezTo>
                                      <a:pt x="430" y="137"/>
                                      <a:pt x="388" y="84"/>
                                      <a:pt x="337" y="73"/>
                                    </a:cubicBezTo>
                                    <a:cubicBezTo>
                                      <a:pt x="325" y="70"/>
                                      <a:pt x="312" y="70"/>
                                      <a:pt x="300" y="67"/>
                                    </a:cubicBezTo>
                                    <a:cubicBezTo>
                                      <a:pt x="284" y="64"/>
                                      <a:pt x="251" y="55"/>
                                      <a:pt x="251" y="55"/>
                                    </a:cubicBezTo>
                                    <a:cubicBezTo>
                                      <a:pt x="198" y="61"/>
                                      <a:pt x="175" y="74"/>
                                      <a:pt x="129" y="92"/>
                                    </a:cubicBezTo>
                                    <a:cubicBezTo>
                                      <a:pt x="100" y="77"/>
                                      <a:pt x="89" y="54"/>
                                      <a:pt x="61" y="36"/>
                                    </a:cubicBezTo>
                                    <a:cubicBezTo>
                                      <a:pt x="53" y="31"/>
                                      <a:pt x="45" y="29"/>
                                      <a:pt x="37" y="24"/>
                                    </a:cubicBezTo>
                                    <a:cubicBezTo>
                                      <a:pt x="24" y="17"/>
                                      <a:pt x="0" y="0"/>
                                      <a:pt x="0"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43039" name="Freeform 31">
                                <a:extLst>
                                  <a:ext uri="{FF2B5EF4-FFF2-40B4-BE49-F238E27FC236}">
                                    <a16:creationId xmlns:a16="http://schemas.microsoft.com/office/drawing/2014/main" xmlns="" id="{D272A53C-F37D-4DD7-973E-3B7A63B45EA2}"/>
                                  </a:ext>
                                </a:extLst>
                              </p:cNvPr>
                              <p:cNvSpPr>
                                <a:spLocks/>
                              </p:cNvSpPr>
                              <p:nvPr/>
                            </p:nvSpPr>
                            <p:spPr bwMode="auto">
                              <a:xfrm>
                                <a:off x="2426" y="482"/>
                                <a:ext cx="1789" cy="521"/>
                              </a:xfrm>
                              <a:custGeom>
                                <a:avLst/>
                                <a:gdLst>
                                  <a:gd name="T0" fmla="*/ 1789 w 1789"/>
                                  <a:gd name="T1" fmla="*/ 521 h 521"/>
                                  <a:gd name="T2" fmla="*/ 1759 w 1789"/>
                                  <a:gd name="T3" fmla="*/ 398 h 521"/>
                                  <a:gd name="T4" fmla="*/ 1648 w 1789"/>
                                  <a:gd name="T5" fmla="*/ 447 h 521"/>
                                  <a:gd name="T6" fmla="*/ 1612 w 1789"/>
                                  <a:gd name="T7" fmla="*/ 459 h 521"/>
                                  <a:gd name="T8" fmla="*/ 1593 w 1789"/>
                                  <a:gd name="T9" fmla="*/ 465 h 521"/>
                                  <a:gd name="T10" fmla="*/ 1556 w 1789"/>
                                  <a:gd name="T11" fmla="*/ 416 h 521"/>
                                  <a:gd name="T12" fmla="*/ 1532 w 1789"/>
                                  <a:gd name="T13" fmla="*/ 380 h 521"/>
                                  <a:gd name="T14" fmla="*/ 1507 w 1789"/>
                                  <a:gd name="T15" fmla="*/ 300 h 521"/>
                                  <a:gd name="T16" fmla="*/ 1501 w 1789"/>
                                  <a:gd name="T17" fmla="*/ 275 h 521"/>
                                  <a:gd name="T18" fmla="*/ 1483 w 1789"/>
                                  <a:gd name="T19" fmla="*/ 269 h 521"/>
                                  <a:gd name="T20" fmla="*/ 1428 w 1789"/>
                                  <a:gd name="T21" fmla="*/ 337 h 521"/>
                                  <a:gd name="T22" fmla="*/ 1354 w 1789"/>
                                  <a:gd name="T23" fmla="*/ 441 h 521"/>
                                  <a:gd name="T24" fmla="*/ 1268 w 1789"/>
                                  <a:gd name="T25" fmla="*/ 355 h 521"/>
                                  <a:gd name="T26" fmla="*/ 1238 w 1789"/>
                                  <a:gd name="T27" fmla="*/ 306 h 521"/>
                                  <a:gd name="T28" fmla="*/ 1170 w 1789"/>
                                  <a:gd name="T29" fmla="*/ 331 h 521"/>
                                  <a:gd name="T30" fmla="*/ 1121 w 1789"/>
                                  <a:gd name="T31" fmla="*/ 367 h 521"/>
                                  <a:gd name="T32" fmla="*/ 1109 w 1789"/>
                                  <a:gd name="T33" fmla="*/ 386 h 521"/>
                                  <a:gd name="T34" fmla="*/ 1091 w 1789"/>
                                  <a:gd name="T35" fmla="*/ 398 h 521"/>
                                  <a:gd name="T36" fmla="*/ 1017 w 1789"/>
                                  <a:gd name="T37" fmla="*/ 386 h 521"/>
                                  <a:gd name="T38" fmla="*/ 1005 w 1789"/>
                                  <a:gd name="T39" fmla="*/ 367 h 521"/>
                                  <a:gd name="T40" fmla="*/ 974 w 1789"/>
                                  <a:gd name="T41" fmla="*/ 361 h 521"/>
                                  <a:gd name="T42" fmla="*/ 846 w 1789"/>
                                  <a:gd name="T43" fmla="*/ 263 h 521"/>
                                  <a:gd name="T44" fmla="*/ 729 w 1789"/>
                                  <a:gd name="T45" fmla="*/ 257 h 521"/>
                                  <a:gd name="T46" fmla="*/ 625 w 1789"/>
                                  <a:gd name="T47" fmla="*/ 153 h 521"/>
                                  <a:gd name="T48" fmla="*/ 484 w 1789"/>
                                  <a:gd name="T49" fmla="*/ 159 h 521"/>
                                  <a:gd name="T50" fmla="*/ 337 w 1789"/>
                                  <a:gd name="T51" fmla="*/ 73 h 521"/>
                                  <a:gd name="T52" fmla="*/ 300 w 1789"/>
                                  <a:gd name="T53" fmla="*/ 67 h 521"/>
                                  <a:gd name="T54" fmla="*/ 251 w 1789"/>
                                  <a:gd name="T55" fmla="*/ 55 h 521"/>
                                  <a:gd name="T56" fmla="*/ 129 w 1789"/>
                                  <a:gd name="T57" fmla="*/ 92 h 521"/>
                                  <a:gd name="T58" fmla="*/ 61 w 1789"/>
                                  <a:gd name="T59" fmla="*/ 36 h 521"/>
                                  <a:gd name="T60" fmla="*/ 37 w 1789"/>
                                  <a:gd name="T61" fmla="*/ 24 h 521"/>
                                  <a:gd name="T62" fmla="*/ 0 w 1789"/>
                                  <a:gd name="T63" fmla="*/ 0 h 5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89"/>
                                  <a:gd name="T97" fmla="*/ 0 h 521"/>
                                  <a:gd name="T98" fmla="*/ 1789 w 1789"/>
                                  <a:gd name="T99" fmla="*/ 521 h 5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89" h="521">
                                    <a:moveTo>
                                      <a:pt x="1789" y="521"/>
                                    </a:moveTo>
                                    <a:cubicBezTo>
                                      <a:pt x="1770" y="482"/>
                                      <a:pt x="1767" y="440"/>
                                      <a:pt x="1759" y="398"/>
                                    </a:cubicBezTo>
                                    <a:cubicBezTo>
                                      <a:pt x="1714" y="407"/>
                                      <a:pt x="1691" y="433"/>
                                      <a:pt x="1648" y="447"/>
                                    </a:cubicBezTo>
                                    <a:cubicBezTo>
                                      <a:pt x="1636" y="451"/>
                                      <a:pt x="1624" y="455"/>
                                      <a:pt x="1612" y="459"/>
                                    </a:cubicBezTo>
                                    <a:cubicBezTo>
                                      <a:pt x="1606" y="461"/>
                                      <a:pt x="1593" y="465"/>
                                      <a:pt x="1593" y="465"/>
                                    </a:cubicBezTo>
                                    <a:cubicBezTo>
                                      <a:pt x="1549" y="454"/>
                                      <a:pt x="1574" y="449"/>
                                      <a:pt x="1556" y="416"/>
                                    </a:cubicBezTo>
                                    <a:cubicBezTo>
                                      <a:pt x="1549" y="403"/>
                                      <a:pt x="1532" y="380"/>
                                      <a:pt x="1532" y="380"/>
                                    </a:cubicBezTo>
                                    <a:cubicBezTo>
                                      <a:pt x="1523" y="353"/>
                                      <a:pt x="1515" y="327"/>
                                      <a:pt x="1507" y="300"/>
                                    </a:cubicBezTo>
                                    <a:cubicBezTo>
                                      <a:pt x="1505" y="292"/>
                                      <a:pt x="1506" y="282"/>
                                      <a:pt x="1501" y="275"/>
                                    </a:cubicBezTo>
                                    <a:cubicBezTo>
                                      <a:pt x="1497" y="270"/>
                                      <a:pt x="1489" y="271"/>
                                      <a:pt x="1483" y="269"/>
                                    </a:cubicBezTo>
                                    <a:cubicBezTo>
                                      <a:pt x="1468" y="293"/>
                                      <a:pt x="1448" y="316"/>
                                      <a:pt x="1428" y="337"/>
                                    </a:cubicBezTo>
                                    <a:cubicBezTo>
                                      <a:pt x="1416" y="373"/>
                                      <a:pt x="1382" y="416"/>
                                      <a:pt x="1354" y="441"/>
                                    </a:cubicBezTo>
                                    <a:cubicBezTo>
                                      <a:pt x="1314" y="428"/>
                                      <a:pt x="1298" y="383"/>
                                      <a:pt x="1268" y="355"/>
                                    </a:cubicBezTo>
                                    <a:cubicBezTo>
                                      <a:pt x="1261" y="335"/>
                                      <a:pt x="1250" y="324"/>
                                      <a:pt x="1238" y="306"/>
                                    </a:cubicBezTo>
                                    <a:cubicBezTo>
                                      <a:pt x="1210" y="311"/>
                                      <a:pt x="1196" y="322"/>
                                      <a:pt x="1170" y="331"/>
                                    </a:cubicBezTo>
                                    <a:cubicBezTo>
                                      <a:pt x="1154" y="343"/>
                                      <a:pt x="1137" y="355"/>
                                      <a:pt x="1121" y="367"/>
                                    </a:cubicBezTo>
                                    <a:cubicBezTo>
                                      <a:pt x="1115" y="371"/>
                                      <a:pt x="1114" y="381"/>
                                      <a:pt x="1109" y="386"/>
                                    </a:cubicBezTo>
                                    <a:cubicBezTo>
                                      <a:pt x="1104" y="391"/>
                                      <a:pt x="1097" y="394"/>
                                      <a:pt x="1091" y="398"/>
                                    </a:cubicBezTo>
                                    <a:cubicBezTo>
                                      <a:pt x="1066" y="395"/>
                                      <a:pt x="1039" y="399"/>
                                      <a:pt x="1017" y="386"/>
                                    </a:cubicBezTo>
                                    <a:cubicBezTo>
                                      <a:pt x="1011" y="382"/>
                                      <a:pt x="1011" y="371"/>
                                      <a:pt x="1005" y="367"/>
                                    </a:cubicBezTo>
                                    <a:cubicBezTo>
                                      <a:pt x="996" y="362"/>
                                      <a:pt x="984" y="363"/>
                                      <a:pt x="974" y="361"/>
                                    </a:cubicBezTo>
                                    <a:cubicBezTo>
                                      <a:pt x="936" y="322"/>
                                      <a:pt x="902" y="268"/>
                                      <a:pt x="846" y="263"/>
                                    </a:cubicBezTo>
                                    <a:cubicBezTo>
                                      <a:pt x="807" y="260"/>
                                      <a:pt x="768" y="259"/>
                                      <a:pt x="729" y="257"/>
                                    </a:cubicBezTo>
                                    <a:cubicBezTo>
                                      <a:pt x="694" y="222"/>
                                      <a:pt x="666" y="180"/>
                                      <a:pt x="625" y="153"/>
                                    </a:cubicBezTo>
                                    <a:cubicBezTo>
                                      <a:pt x="575" y="158"/>
                                      <a:pt x="534" y="166"/>
                                      <a:pt x="484" y="159"/>
                                    </a:cubicBezTo>
                                    <a:cubicBezTo>
                                      <a:pt x="430" y="137"/>
                                      <a:pt x="388" y="84"/>
                                      <a:pt x="337" y="73"/>
                                    </a:cubicBezTo>
                                    <a:cubicBezTo>
                                      <a:pt x="325" y="70"/>
                                      <a:pt x="312" y="70"/>
                                      <a:pt x="300" y="67"/>
                                    </a:cubicBezTo>
                                    <a:cubicBezTo>
                                      <a:pt x="284" y="64"/>
                                      <a:pt x="251" y="55"/>
                                      <a:pt x="251" y="55"/>
                                    </a:cubicBezTo>
                                    <a:cubicBezTo>
                                      <a:pt x="198" y="61"/>
                                      <a:pt x="175" y="74"/>
                                      <a:pt x="129" y="92"/>
                                    </a:cubicBezTo>
                                    <a:cubicBezTo>
                                      <a:pt x="100" y="77"/>
                                      <a:pt x="89" y="54"/>
                                      <a:pt x="61" y="36"/>
                                    </a:cubicBezTo>
                                    <a:cubicBezTo>
                                      <a:pt x="53" y="31"/>
                                      <a:pt x="45" y="29"/>
                                      <a:pt x="37" y="24"/>
                                    </a:cubicBezTo>
                                    <a:cubicBezTo>
                                      <a:pt x="24" y="17"/>
                                      <a:pt x="0" y="0"/>
                                      <a:pt x="0"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43040" name="Freeform 32">
                                <a:extLst>
                                  <a:ext uri="{FF2B5EF4-FFF2-40B4-BE49-F238E27FC236}">
                                    <a16:creationId xmlns:a16="http://schemas.microsoft.com/office/drawing/2014/main" xmlns="" id="{E3A40903-6DD3-4218-84D2-445E260D8F4F}"/>
                                  </a:ext>
                                </a:extLst>
                              </p:cNvPr>
                              <p:cNvSpPr>
                                <a:spLocks/>
                              </p:cNvSpPr>
                              <p:nvPr/>
                            </p:nvSpPr>
                            <p:spPr bwMode="auto">
                              <a:xfrm>
                                <a:off x="2336" y="255"/>
                                <a:ext cx="1789" cy="521"/>
                              </a:xfrm>
                              <a:custGeom>
                                <a:avLst/>
                                <a:gdLst>
                                  <a:gd name="T0" fmla="*/ 1789 w 1789"/>
                                  <a:gd name="T1" fmla="*/ 521 h 521"/>
                                  <a:gd name="T2" fmla="*/ 1759 w 1789"/>
                                  <a:gd name="T3" fmla="*/ 398 h 521"/>
                                  <a:gd name="T4" fmla="*/ 1648 w 1789"/>
                                  <a:gd name="T5" fmla="*/ 447 h 521"/>
                                  <a:gd name="T6" fmla="*/ 1612 w 1789"/>
                                  <a:gd name="T7" fmla="*/ 459 h 521"/>
                                  <a:gd name="T8" fmla="*/ 1593 w 1789"/>
                                  <a:gd name="T9" fmla="*/ 465 h 521"/>
                                  <a:gd name="T10" fmla="*/ 1556 w 1789"/>
                                  <a:gd name="T11" fmla="*/ 416 h 521"/>
                                  <a:gd name="T12" fmla="*/ 1532 w 1789"/>
                                  <a:gd name="T13" fmla="*/ 380 h 521"/>
                                  <a:gd name="T14" fmla="*/ 1507 w 1789"/>
                                  <a:gd name="T15" fmla="*/ 300 h 521"/>
                                  <a:gd name="T16" fmla="*/ 1501 w 1789"/>
                                  <a:gd name="T17" fmla="*/ 275 h 521"/>
                                  <a:gd name="T18" fmla="*/ 1483 w 1789"/>
                                  <a:gd name="T19" fmla="*/ 269 h 521"/>
                                  <a:gd name="T20" fmla="*/ 1428 w 1789"/>
                                  <a:gd name="T21" fmla="*/ 337 h 521"/>
                                  <a:gd name="T22" fmla="*/ 1354 w 1789"/>
                                  <a:gd name="T23" fmla="*/ 441 h 521"/>
                                  <a:gd name="T24" fmla="*/ 1268 w 1789"/>
                                  <a:gd name="T25" fmla="*/ 355 h 521"/>
                                  <a:gd name="T26" fmla="*/ 1238 w 1789"/>
                                  <a:gd name="T27" fmla="*/ 306 h 521"/>
                                  <a:gd name="T28" fmla="*/ 1170 w 1789"/>
                                  <a:gd name="T29" fmla="*/ 331 h 521"/>
                                  <a:gd name="T30" fmla="*/ 1121 w 1789"/>
                                  <a:gd name="T31" fmla="*/ 367 h 521"/>
                                  <a:gd name="T32" fmla="*/ 1109 w 1789"/>
                                  <a:gd name="T33" fmla="*/ 386 h 521"/>
                                  <a:gd name="T34" fmla="*/ 1091 w 1789"/>
                                  <a:gd name="T35" fmla="*/ 398 h 521"/>
                                  <a:gd name="T36" fmla="*/ 1017 w 1789"/>
                                  <a:gd name="T37" fmla="*/ 386 h 521"/>
                                  <a:gd name="T38" fmla="*/ 1005 w 1789"/>
                                  <a:gd name="T39" fmla="*/ 367 h 521"/>
                                  <a:gd name="T40" fmla="*/ 974 w 1789"/>
                                  <a:gd name="T41" fmla="*/ 361 h 521"/>
                                  <a:gd name="T42" fmla="*/ 846 w 1789"/>
                                  <a:gd name="T43" fmla="*/ 263 h 521"/>
                                  <a:gd name="T44" fmla="*/ 729 w 1789"/>
                                  <a:gd name="T45" fmla="*/ 257 h 521"/>
                                  <a:gd name="T46" fmla="*/ 625 w 1789"/>
                                  <a:gd name="T47" fmla="*/ 153 h 521"/>
                                  <a:gd name="T48" fmla="*/ 484 w 1789"/>
                                  <a:gd name="T49" fmla="*/ 159 h 521"/>
                                  <a:gd name="T50" fmla="*/ 337 w 1789"/>
                                  <a:gd name="T51" fmla="*/ 73 h 521"/>
                                  <a:gd name="T52" fmla="*/ 300 w 1789"/>
                                  <a:gd name="T53" fmla="*/ 67 h 521"/>
                                  <a:gd name="T54" fmla="*/ 251 w 1789"/>
                                  <a:gd name="T55" fmla="*/ 55 h 521"/>
                                  <a:gd name="T56" fmla="*/ 129 w 1789"/>
                                  <a:gd name="T57" fmla="*/ 92 h 521"/>
                                  <a:gd name="T58" fmla="*/ 61 w 1789"/>
                                  <a:gd name="T59" fmla="*/ 36 h 521"/>
                                  <a:gd name="T60" fmla="*/ 37 w 1789"/>
                                  <a:gd name="T61" fmla="*/ 24 h 521"/>
                                  <a:gd name="T62" fmla="*/ 0 w 1789"/>
                                  <a:gd name="T63" fmla="*/ 0 h 5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89"/>
                                  <a:gd name="T97" fmla="*/ 0 h 521"/>
                                  <a:gd name="T98" fmla="*/ 1789 w 1789"/>
                                  <a:gd name="T99" fmla="*/ 521 h 5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89" h="521">
                                    <a:moveTo>
                                      <a:pt x="1789" y="521"/>
                                    </a:moveTo>
                                    <a:cubicBezTo>
                                      <a:pt x="1770" y="482"/>
                                      <a:pt x="1767" y="440"/>
                                      <a:pt x="1759" y="398"/>
                                    </a:cubicBezTo>
                                    <a:cubicBezTo>
                                      <a:pt x="1714" y="407"/>
                                      <a:pt x="1691" y="433"/>
                                      <a:pt x="1648" y="447"/>
                                    </a:cubicBezTo>
                                    <a:cubicBezTo>
                                      <a:pt x="1636" y="451"/>
                                      <a:pt x="1624" y="455"/>
                                      <a:pt x="1612" y="459"/>
                                    </a:cubicBezTo>
                                    <a:cubicBezTo>
                                      <a:pt x="1606" y="461"/>
                                      <a:pt x="1593" y="465"/>
                                      <a:pt x="1593" y="465"/>
                                    </a:cubicBezTo>
                                    <a:cubicBezTo>
                                      <a:pt x="1549" y="454"/>
                                      <a:pt x="1574" y="449"/>
                                      <a:pt x="1556" y="416"/>
                                    </a:cubicBezTo>
                                    <a:cubicBezTo>
                                      <a:pt x="1549" y="403"/>
                                      <a:pt x="1532" y="380"/>
                                      <a:pt x="1532" y="380"/>
                                    </a:cubicBezTo>
                                    <a:cubicBezTo>
                                      <a:pt x="1523" y="353"/>
                                      <a:pt x="1515" y="327"/>
                                      <a:pt x="1507" y="300"/>
                                    </a:cubicBezTo>
                                    <a:cubicBezTo>
                                      <a:pt x="1505" y="292"/>
                                      <a:pt x="1506" y="282"/>
                                      <a:pt x="1501" y="275"/>
                                    </a:cubicBezTo>
                                    <a:cubicBezTo>
                                      <a:pt x="1497" y="270"/>
                                      <a:pt x="1489" y="271"/>
                                      <a:pt x="1483" y="269"/>
                                    </a:cubicBezTo>
                                    <a:cubicBezTo>
                                      <a:pt x="1468" y="293"/>
                                      <a:pt x="1448" y="316"/>
                                      <a:pt x="1428" y="337"/>
                                    </a:cubicBezTo>
                                    <a:cubicBezTo>
                                      <a:pt x="1416" y="373"/>
                                      <a:pt x="1382" y="416"/>
                                      <a:pt x="1354" y="441"/>
                                    </a:cubicBezTo>
                                    <a:cubicBezTo>
                                      <a:pt x="1314" y="428"/>
                                      <a:pt x="1298" y="383"/>
                                      <a:pt x="1268" y="355"/>
                                    </a:cubicBezTo>
                                    <a:cubicBezTo>
                                      <a:pt x="1261" y="335"/>
                                      <a:pt x="1250" y="324"/>
                                      <a:pt x="1238" y="306"/>
                                    </a:cubicBezTo>
                                    <a:cubicBezTo>
                                      <a:pt x="1210" y="311"/>
                                      <a:pt x="1196" y="322"/>
                                      <a:pt x="1170" y="331"/>
                                    </a:cubicBezTo>
                                    <a:cubicBezTo>
                                      <a:pt x="1154" y="343"/>
                                      <a:pt x="1137" y="355"/>
                                      <a:pt x="1121" y="367"/>
                                    </a:cubicBezTo>
                                    <a:cubicBezTo>
                                      <a:pt x="1115" y="371"/>
                                      <a:pt x="1114" y="381"/>
                                      <a:pt x="1109" y="386"/>
                                    </a:cubicBezTo>
                                    <a:cubicBezTo>
                                      <a:pt x="1104" y="391"/>
                                      <a:pt x="1097" y="394"/>
                                      <a:pt x="1091" y="398"/>
                                    </a:cubicBezTo>
                                    <a:cubicBezTo>
                                      <a:pt x="1066" y="395"/>
                                      <a:pt x="1039" y="399"/>
                                      <a:pt x="1017" y="386"/>
                                    </a:cubicBezTo>
                                    <a:cubicBezTo>
                                      <a:pt x="1011" y="382"/>
                                      <a:pt x="1011" y="371"/>
                                      <a:pt x="1005" y="367"/>
                                    </a:cubicBezTo>
                                    <a:cubicBezTo>
                                      <a:pt x="996" y="362"/>
                                      <a:pt x="984" y="363"/>
                                      <a:pt x="974" y="361"/>
                                    </a:cubicBezTo>
                                    <a:cubicBezTo>
                                      <a:pt x="936" y="322"/>
                                      <a:pt x="902" y="268"/>
                                      <a:pt x="846" y="263"/>
                                    </a:cubicBezTo>
                                    <a:cubicBezTo>
                                      <a:pt x="807" y="260"/>
                                      <a:pt x="768" y="259"/>
                                      <a:pt x="729" y="257"/>
                                    </a:cubicBezTo>
                                    <a:cubicBezTo>
                                      <a:pt x="694" y="222"/>
                                      <a:pt x="666" y="180"/>
                                      <a:pt x="625" y="153"/>
                                    </a:cubicBezTo>
                                    <a:cubicBezTo>
                                      <a:pt x="575" y="158"/>
                                      <a:pt x="534" y="166"/>
                                      <a:pt x="484" y="159"/>
                                    </a:cubicBezTo>
                                    <a:cubicBezTo>
                                      <a:pt x="430" y="137"/>
                                      <a:pt x="388" y="84"/>
                                      <a:pt x="337" y="73"/>
                                    </a:cubicBezTo>
                                    <a:cubicBezTo>
                                      <a:pt x="325" y="70"/>
                                      <a:pt x="312" y="70"/>
                                      <a:pt x="300" y="67"/>
                                    </a:cubicBezTo>
                                    <a:cubicBezTo>
                                      <a:pt x="284" y="64"/>
                                      <a:pt x="251" y="55"/>
                                      <a:pt x="251" y="55"/>
                                    </a:cubicBezTo>
                                    <a:cubicBezTo>
                                      <a:pt x="198" y="61"/>
                                      <a:pt x="175" y="74"/>
                                      <a:pt x="129" y="92"/>
                                    </a:cubicBezTo>
                                    <a:cubicBezTo>
                                      <a:pt x="100" y="77"/>
                                      <a:pt x="89" y="54"/>
                                      <a:pt x="61" y="36"/>
                                    </a:cubicBezTo>
                                    <a:cubicBezTo>
                                      <a:pt x="53" y="31"/>
                                      <a:pt x="45" y="29"/>
                                      <a:pt x="37" y="24"/>
                                    </a:cubicBezTo>
                                    <a:cubicBezTo>
                                      <a:pt x="24" y="17"/>
                                      <a:pt x="0" y="0"/>
                                      <a:pt x="0"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43041" name="Freeform 33">
                                <a:extLst>
                                  <a:ext uri="{FF2B5EF4-FFF2-40B4-BE49-F238E27FC236}">
                                    <a16:creationId xmlns:a16="http://schemas.microsoft.com/office/drawing/2014/main" xmlns="" id="{224A92E8-3CDA-43E0-9188-69AEA05CADFA}"/>
                                  </a:ext>
                                </a:extLst>
                              </p:cNvPr>
                              <p:cNvSpPr>
                                <a:spLocks/>
                              </p:cNvSpPr>
                              <p:nvPr/>
                            </p:nvSpPr>
                            <p:spPr bwMode="auto">
                              <a:xfrm>
                                <a:off x="2154" y="482"/>
                                <a:ext cx="1789" cy="521"/>
                              </a:xfrm>
                              <a:custGeom>
                                <a:avLst/>
                                <a:gdLst>
                                  <a:gd name="T0" fmla="*/ 1789 w 1789"/>
                                  <a:gd name="T1" fmla="*/ 521 h 521"/>
                                  <a:gd name="T2" fmla="*/ 1759 w 1789"/>
                                  <a:gd name="T3" fmla="*/ 398 h 521"/>
                                  <a:gd name="T4" fmla="*/ 1648 w 1789"/>
                                  <a:gd name="T5" fmla="*/ 447 h 521"/>
                                  <a:gd name="T6" fmla="*/ 1612 w 1789"/>
                                  <a:gd name="T7" fmla="*/ 459 h 521"/>
                                  <a:gd name="T8" fmla="*/ 1593 w 1789"/>
                                  <a:gd name="T9" fmla="*/ 465 h 521"/>
                                  <a:gd name="T10" fmla="*/ 1556 w 1789"/>
                                  <a:gd name="T11" fmla="*/ 416 h 521"/>
                                  <a:gd name="T12" fmla="*/ 1532 w 1789"/>
                                  <a:gd name="T13" fmla="*/ 380 h 521"/>
                                  <a:gd name="T14" fmla="*/ 1507 w 1789"/>
                                  <a:gd name="T15" fmla="*/ 300 h 521"/>
                                  <a:gd name="T16" fmla="*/ 1501 w 1789"/>
                                  <a:gd name="T17" fmla="*/ 275 h 521"/>
                                  <a:gd name="T18" fmla="*/ 1483 w 1789"/>
                                  <a:gd name="T19" fmla="*/ 269 h 521"/>
                                  <a:gd name="T20" fmla="*/ 1428 w 1789"/>
                                  <a:gd name="T21" fmla="*/ 337 h 521"/>
                                  <a:gd name="T22" fmla="*/ 1354 w 1789"/>
                                  <a:gd name="T23" fmla="*/ 441 h 521"/>
                                  <a:gd name="T24" fmla="*/ 1268 w 1789"/>
                                  <a:gd name="T25" fmla="*/ 355 h 521"/>
                                  <a:gd name="T26" fmla="*/ 1238 w 1789"/>
                                  <a:gd name="T27" fmla="*/ 306 h 521"/>
                                  <a:gd name="T28" fmla="*/ 1170 w 1789"/>
                                  <a:gd name="T29" fmla="*/ 331 h 521"/>
                                  <a:gd name="T30" fmla="*/ 1121 w 1789"/>
                                  <a:gd name="T31" fmla="*/ 367 h 521"/>
                                  <a:gd name="T32" fmla="*/ 1109 w 1789"/>
                                  <a:gd name="T33" fmla="*/ 386 h 521"/>
                                  <a:gd name="T34" fmla="*/ 1091 w 1789"/>
                                  <a:gd name="T35" fmla="*/ 398 h 521"/>
                                  <a:gd name="T36" fmla="*/ 1017 w 1789"/>
                                  <a:gd name="T37" fmla="*/ 386 h 521"/>
                                  <a:gd name="T38" fmla="*/ 1005 w 1789"/>
                                  <a:gd name="T39" fmla="*/ 367 h 521"/>
                                  <a:gd name="T40" fmla="*/ 974 w 1789"/>
                                  <a:gd name="T41" fmla="*/ 361 h 521"/>
                                  <a:gd name="T42" fmla="*/ 846 w 1789"/>
                                  <a:gd name="T43" fmla="*/ 263 h 521"/>
                                  <a:gd name="T44" fmla="*/ 729 w 1789"/>
                                  <a:gd name="T45" fmla="*/ 257 h 521"/>
                                  <a:gd name="T46" fmla="*/ 625 w 1789"/>
                                  <a:gd name="T47" fmla="*/ 153 h 521"/>
                                  <a:gd name="T48" fmla="*/ 484 w 1789"/>
                                  <a:gd name="T49" fmla="*/ 159 h 521"/>
                                  <a:gd name="T50" fmla="*/ 337 w 1789"/>
                                  <a:gd name="T51" fmla="*/ 73 h 521"/>
                                  <a:gd name="T52" fmla="*/ 300 w 1789"/>
                                  <a:gd name="T53" fmla="*/ 67 h 521"/>
                                  <a:gd name="T54" fmla="*/ 251 w 1789"/>
                                  <a:gd name="T55" fmla="*/ 55 h 521"/>
                                  <a:gd name="T56" fmla="*/ 129 w 1789"/>
                                  <a:gd name="T57" fmla="*/ 92 h 521"/>
                                  <a:gd name="T58" fmla="*/ 61 w 1789"/>
                                  <a:gd name="T59" fmla="*/ 36 h 521"/>
                                  <a:gd name="T60" fmla="*/ 37 w 1789"/>
                                  <a:gd name="T61" fmla="*/ 24 h 521"/>
                                  <a:gd name="T62" fmla="*/ 0 w 1789"/>
                                  <a:gd name="T63" fmla="*/ 0 h 5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89"/>
                                  <a:gd name="T97" fmla="*/ 0 h 521"/>
                                  <a:gd name="T98" fmla="*/ 1789 w 1789"/>
                                  <a:gd name="T99" fmla="*/ 521 h 5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89" h="521">
                                    <a:moveTo>
                                      <a:pt x="1789" y="521"/>
                                    </a:moveTo>
                                    <a:cubicBezTo>
                                      <a:pt x="1770" y="482"/>
                                      <a:pt x="1767" y="440"/>
                                      <a:pt x="1759" y="398"/>
                                    </a:cubicBezTo>
                                    <a:cubicBezTo>
                                      <a:pt x="1714" y="407"/>
                                      <a:pt x="1691" y="433"/>
                                      <a:pt x="1648" y="447"/>
                                    </a:cubicBezTo>
                                    <a:cubicBezTo>
                                      <a:pt x="1636" y="451"/>
                                      <a:pt x="1624" y="455"/>
                                      <a:pt x="1612" y="459"/>
                                    </a:cubicBezTo>
                                    <a:cubicBezTo>
                                      <a:pt x="1606" y="461"/>
                                      <a:pt x="1593" y="465"/>
                                      <a:pt x="1593" y="465"/>
                                    </a:cubicBezTo>
                                    <a:cubicBezTo>
                                      <a:pt x="1549" y="454"/>
                                      <a:pt x="1574" y="449"/>
                                      <a:pt x="1556" y="416"/>
                                    </a:cubicBezTo>
                                    <a:cubicBezTo>
                                      <a:pt x="1549" y="403"/>
                                      <a:pt x="1532" y="380"/>
                                      <a:pt x="1532" y="380"/>
                                    </a:cubicBezTo>
                                    <a:cubicBezTo>
                                      <a:pt x="1523" y="353"/>
                                      <a:pt x="1515" y="327"/>
                                      <a:pt x="1507" y="300"/>
                                    </a:cubicBezTo>
                                    <a:cubicBezTo>
                                      <a:pt x="1505" y="292"/>
                                      <a:pt x="1506" y="282"/>
                                      <a:pt x="1501" y="275"/>
                                    </a:cubicBezTo>
                                    <a:cubicBezTo>
                                      <a:pt x="1497" y="270"/>
                                      <a:pt x="1489" y="271"/>
                                      <a:pt x="1483" y="269"/>
                                    </a:cubicBezTo>
                                    <a:cubicBezTo>
                                      <a:pt x="1468" y="293"/>
                                      <a:pt x="1448" y="316"/>
                                      <a:pt x="1428" y="337"/>
                                    </a:cubicBezTo>
                                    <a:cubicBezTo>
                                      <a:pt x="1416" y="373"/>
                                      <a:pt x="1382" y="416"/>
                                      <a:pt x="1354" y="441"/>
                                    </a:cubicBezTo>
                                    <a:cubicBezTo>
                                      <a:pt x="1314" y="428"/>
                                      <a:pt x="1298" y="383"/>
                                      <a:pt x="1268" y="355"/>
                                    </a:cubicBezTo>
                                    <a:cubicBezTo>
                                      <a:pt x="1261" y="335"/>
                                      <a:pt x="1250" y="324"/>
                                      <a:pt x="1238" y="306"/>
                                    </a:cubicBezTo>
                                    <a:cubicBezTo>
                                      <a:pt x="1210" y="311"/>
                                      <a:pt x="1196" y="322"/>
                                      <a:pt x="1170" y="331"/>
                                    </a:cubicBezTo>
                                    <a:cubicBezTo>
                                      <a:pt x="1154" y="343"/>
                                      <a:pt x="1137" y="355"/>
                                      <a:pt x="1121" y="367"/>
                                    </a:cubicBezTo>
                                    <a:cubicBezTo>
                                      <a:pt x="1115" y="371"/>
                                      <a:pt x="1114" y="381"/>
                                      <a:pt x="1109" y="386"/>
                                    </a:cubicBezTo>
                                    <a:cubicBezTo>
                                      <a:pt x="1104" y="391"/>
                                      <a:pt x="1097" y="394"/>
                                      <a:pt x="1091" y="398"/>
                                    </a:cubicBezTo>
                                    <a:cubicBezTo>
                                      <a:pt x="1066" y="395"/>
                                      <a:pt x="1039" y="399"/>
                                      <a:pt x="1017" y="386"/>
                                    </a:cubicBezTo>
                                    <a:cubicBezTo>
                                      <a:pt x="1011" y="382"/>
                                      <a:pt x="1011" y="371"/>
                                      <a:pt x="1005" y="367"/>
                                    </a:cubicBezTo>
                                    <a:cubicBezTo>
                                      <a:pt x="996" y="362"/>
                                      <a:pt x="984" y="363"/>
                                      <a:pt x="974" y="361"/>
                                    </a:cubicBezTo>
                                    <a:cubicBezTo>
                                      <a:pt x="936" y="322"/>
                                      <a:pt x="902" y="268"/>
                                      <a:pt x="846" y="263"/>
                                    </a:cubicBezTo>
                                    <a:cubicBezTo>
                                      <a:pt x="807" y="260"/>
                                      <a:pt x="768" y="259"/>
                                      <a:pt x="729" y="257"/>
                                    </a:cubicBezTo>
                                    <a:cubicBezTo>
                                      <a:pt x="694" y="222"/>
                                      <a:pt x="666" y="180"/>
                                      <a:pt x="625" y="153"/>
                                    </a:cubicBezTo>
                                    <a:cubicBezTo>
                                      <a:pt x="575" y="158"/>
                                      <a:pt x="534" y="166"/>
                                      <a:pt x="484" y="159"/>
                                    </a:cubicBezTo>
                                    <a:cubicBezTo>
                                      <a:pt x="430" y="137"/>
                                      <a:pt x="388" y="84"/>
                                      <a:pt x="337" y="73"/>
                                    </a:cubicBezTo>
                                    <a:cubicBezTo>
                                      <a:pt x="325" y="70"/>
                                      <a:pt x="312" y="70"/>
                                      <a:pt x="300" y="67"/>
                                    </a:cubicBezTo>
                                    <a:cubicBezTo>
                                      <a:pt x="284" y="64"/>
                                      <a:pt x="251" y="55"/>
                                      <a:pt x="251" y="55"/>
                                    </a:cubicBezTo>
                                    <a:cubicBezTo>
                                      <a:pt x="198" y="61"/>
                                      <a:pt x="175" y="74"/>
                                      <a:pt x="129" y="92"/>
                                    </a:cubicBezTo>
                                    <a:cubicBezTo>
                                      <a:pt x="100" y="77"/>
                                      <a:pt x="89" y="54"/>
                                      <a:pt x="61" y="36"/>
                                    </a:cubicBezTo>
                                    <a:cubicBezTo>
                                      <a:pt x="53" y="31"/>
                                      <a:pt x="45" y="29"/>
                                      <a:pt x="37" y="24"/>
                                    </a:cubicBezTo>
                                    <a:cubicBezTo>
                                      <a:pt x="24" y="17"/>
                                      <a:pt x="0" y="0"/>
                                      <a:pt x="0"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43042" name="Freeform 34">
                                <a:extLst>
                                  <a:ext uri="{FF2B5EF4-FFF2-40B4-BE49-F238E27FC236}">
                                    <a16:creationId xmlns:a16="http://schemas.microsoft.com/office/drawing/2014/main" xmlns="" id="{FA8122E9-05A5-4A6B-AB16-35EC2097A56B}"/>
                                  </a:ext>
                                </a:extLst>
                              </p:cNvPr>
                              <p:cNvSpPr>
                                <a:spLocks/>
                              </p:cNvSpPr>
                              <p:nvPr/>
                            </p:nvSpPr>
                            <p:spPr bwMode="auto">
                              <a:xfrm>
                                <a:off x="1746" y="436"/>
                                <a:ext cx="1789" cy="521"/>
                              </a:xfrm>
                              <a:custGeom>
                                <a:avLst/>
                                <a:gdLst>
                                  <a:gd name="T0" fmla="*/ 1789 w 1789"/>
                                  <a:gd name="T1" fmla="*/ 521 h 521"/>
                                  <a:gd name="T2" fmla="*/ 1759 w 1789"/>
                                  <a:gd name="T3" fmla="*/ 398 h 521"/>
                                  <a:gd name="T4" fmla="*/ 1648 w 1789"/>
                                  <a:gd name="T5" fmla="*/ 447 h 521"/>
                                  <a:gd name="T6" fmla="*/ 1612 w 1789"/>
                                  <a:gd name="T7" fmla="*/ 459 h 521"/>
                                  <a:gd name="T8" fmla="*/ 1593 w 1789"/>
                                  <a:gd name="T9" fmla="*/ 465 h 521"/>
                                  <a:gd name="T10" fmla="*/ 1556 w 1789"/>
                                  <a:gd name="T11" fmla="*/ 416 h 521"/>
                                  <a:gd name="T12" fmla="*/ 1532 w 1789"/>
                                  <a:gd name="T13" fmla="*/ 380 h 521"/>
                                  <a:gd name="T14" fmla="*/ 1507 w 1789"/>
                                  <a:gd name="T15" fmla="*/ 300 h 521"/>
                                  <a:gd name="T16" fmla="*/ 1501 w 1789"/>
                                  <a:gd name="T17" fmla="*/ 275 h 521"/>
                                  <a:gd name="T18" fmla="*/ 1483 w 1789"/>
                                  <a:gd name="T19" fmla="*/ 269 h 521"/>
                                  <a:gd name="T20" fmla="*/ 1428 w 1789"/>
                                  <a:gd name="T21" fmla="*/ 337 h 521"/>
                                  <a:gd name="T22" fmla="*/ 1354 w 1789"/>
                                  <a:gd name="T23" fmla="*/ 441 h 521"/>
                                  <a:gd name="T24" fmla="*/ 1268 w 1789"/>
                                  <a:gd name="T25" fmla="*/ 355 h 521"/>
                                  <a:gd name="T26" fmla="*/ 1238 w 1789"/>
                                  <a:gd name="T27" fmla="*/ 306 h 521"/>
                                  <a:gd name="T28" fmla="*/ 1170 w 1789"/>
                                  <a:gd name="T29" fmla="*/ 331 h 521"/>
                                  <a:gd name="T30" fmla="*/ 1121 w 1789"/>
                                  <a:gd name="T31" fmla="*/ 367 h 521"/>
                                  <a:gd name="T32" fmla="*/ 1109 w 1789"/>
                                  <a:gd name="T33" fmla="*/ 386 h 521"/>
                                  <a:gd name="T34" fmla="*/ 1091 w 1789"/>
                                  <a:gd name="T35" fmla="*/ 398 h 521"/>
                                  <a:gd name="T36" fmla="*/ 1017 w 1789"/>
                                  <a:gd name="T37" fmla="*/ 386 h 521"/>
                                  <a:gd name="T38" fmla="*/ 1005 w 1789"/>
                                  <a:gd name="T39" fmla="*/ 367 h 521"/>
                                  <a:gd name="T40" fmla="*/ 974 w 1789"/>
                                  <a:gd name="T41" fmla="*/ 361 h 521"/>
                                  <a:gd name="T42" fmla="*/ 846 w 1789"/>
                                  <a:gd name="T43" fmla="*/ 263 h 521"/>
                                  <a:gd name="T44" fmla="*/ 729 w 1789"/>
                                  <a:gd name="T45" fmla="*/ 257 h 521"/>
                                  <a:gd name="T46" fmla="*/ 625 w 1789"/>
                                  <a:gd name="T47" fmla="*/ 153 h 521"/>
                                  <a:gd name="T48" fmla="*/ 484 w 1789"/>
                                  <a:gd name="T49" fmla="*/ 159 h 521"/>
                                  <a:gd name="T50" fmla="*/ 337 w 1789"/>
                                  <a:gd name="T51" fmla="*/ 73 h 521"/>
                                  <a:gd name="T52" fmla="*/ 300 w 1789"/>
                                  <a:gd name="T53" fmla="*/ 67 h 521"/>
                                  <a:gd name="T54" fmla="*/ 251 w 1789"/>
                                  <a:gd name="T55" fmla="*/ 55 h 521"/>
                                  <a:gd name="T56" fmla="*/ 129 w 1789"/>
                                  <a:gd name="T57" fmla="*/ 92 h 521"/>
                                  <a:gd name="T58" fmla="*/ 61 w 1789"/>
                                  <a:gd name="T59" fmla="*/ 36 h 521"/>
                                  <a:gd name="T60" fmla="*/ 37 w 1789"/>
                                  <a:gd name="T61" fmla="*/ 24 h 521"/>
                                  <a:gd name="T62" fmla="*/ 0 w 1789"/>
                                  <a:gd name="T63" fmla="*/ 0 h 5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89"/>
                                  <a:gd name="T97" fmla="*/ 0 h 521"/>
                                  <a:gd name="T98" fmla="*/ 1789 w 1789"/>
                                  <a:gd name="T99" fmla="*/ 521 h 5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89" h="521">
                                    <a:moveTo>
                                      <a:pt x="1789" y="521"/>
                                    </a:moveTo>
                                    <a:cubicBezTo>
                                      <a:pt x="1770" y="482"/>
                                      <a:pt x="1767" y="440"/>
                                      <a:pt x="1759" y="398"/>
                                    </a:cubicBezTo>
                                    <a:cubicBezTo>
                                      <a:pt x="1714" y="407"/>
                                      <a:pt x="1691" y="433"/>
                                      <a:pt x="1648" y="447"/>
                                    </a:cubicBezTo>
                                    <a:cubicBezTo>
                                      <a:pt x="1636" y="451"/>
                                      <a:pt x="1624" y="455"/>
                                      <a:pt x="1612" y="459"/>
                                    </a:cubicBezTo>
                                    <a:cubicBezTo>
                                      <a:pt x="1606" y="461"/>
                                      <a:pt x="1593" y="465"/>
                                      <a:pt x="1593" y="465"/>
                                    </a:cubicBezTo>
                                    <a:cubicBezTo>
                                      <a:pt x="1549" y="454"/>
                                      <a:pt x="1574" y="449"/>
                                      <a:pt x="1556" y="416"/>
                                    </a:cubicBezTo>
                                    <a:cubicBezTo>
                                      <a:pt x="1549" y="403"/>
                                      <a:pt x="1532" y="380"/>
                                      <a:pt x="1532" y="380"/>
                                    </a:cubicBezTo>
                                    <a:cubicBezTo>
                                      <a:pt x="1523" y="353"/>
                                      <a:pt x="1515" y="327"/>
                                      <a:pt x="1507" y="300"/>
                                    </a:cubicBezTo>
                                    <a:cubicBezTo>
                                      <a:pt x="1505" y="292"/>
                                      <a:pt x="1506" y="282"/>
                                      <a:pt x="1501" y="275"/>
                                    </a:cubicBezTo>
                                    <a:cubicBezTo>
                                      <a:pt x="1497" y="270"/>
                                      <a:pt x="1489" y="271"/>
                                      <a:pt x="1483" y="269"/>
                                    </a:cubicBezTo>
                                    <a:cubicBezTo>
                                      <a:pt x="1468" y="293"/>
                                      <a:pt x="1448" y="316"/>
                                      <a:pt x="1428" y="337"/>
                                    </a:cubicBezTo>
                                    <a:cubicBezTo>
                                      <a:pt x="1416" y="373"/>
                                      <a:pt x="1382" y="416"/>
                                      <a:pt x="1354" y="441"/>
                                    </a:cubicBezTo>
                                    <a:cubicBezTo>
                                      <a:pt x="1314" y="428"/>
                                      <a:pt x="1298" y="383"/>
                                      <a:pt x="1268" y="355"/>
                                    </a:cubicBezTo>
                                    <a:cubicBezTo>
                                      <a:pt x="1261" y="335"/>
                                      <a:pt x="1250" y="324"/>
                                      <a:pt x="1238" y="306"/>
                                    </a:cubicBezTo>
                                    <a:cubicBezTo>
                                      <a:pt x="1210" y="311"/>
                                      <a:pt x="1196" y="322"/>
                                      <a:pt x="1170" y="331"/>
                                    </a:cubicBezTo>
                                    <a:cubicBezTo>
                                      <a:pt x="1154" y="343"/>
                                      <a:pt x="1137" y="355"/>
                                      <a:pt x="1121" y="367"/>
                                    </a:cubicBezTo>
                                    <a:cubicBezTo>
                                      <a:pt x="1115" y="371"/>
                                      <a:pt x="1114" y="381"/>
                                      <a:pt x="1109" y="386"/>
                                    </a:cubicBezTo>
                                    <a:cubicBezTo>
                                      <a:pt x="1104" y="391"/>
                                      <a:pt x="1097" y="394"/>
                                      <a:pt x="1091" y="398"/>
                                    </a:cubicBezTo>
                                    <a:cubicBezTo>
                                      <a:pt x="1066" y="395"/>
                                      <a:pt x="1039" y="399"/>
                                      <a:pt x="1017" y="386"/>
                                    </a:cubicBezTo>
                                    <a:cubicBezTo>
                                      <a:pt x="1011" y="382"/>
                                      <a:pt x="1011" y="371"/>
                                      <a:pt x="1005" y="367"/>
                                    </a:cubicBezTo>
                                    <a:cubicBezTo>
                                      <a:pt x="996" y="362"/>
                                      <a:pt x="984" y="363"/>
                                      <a:pt x="974" y="361"/>
                                    </a:cubicBezTo>
                                    <a:cubicBezTo>
                                      <a:pt x="936" y="322"/>
                                      <a:pt x="902" y="268"/>
                                      <a:pt x="846" y="263"/>
                                    </a:cubicBezTo>
                                    <a:cubicBezTo>
                                      <a:pt x="807" y="260"/>
                                      <a:pt x="768" y="259"/>
                                      <a:pt x="729" y="257"/>
                                    </a:cubicBezTo>
                                    <a:cubicBezTo>
                                      <a:pt x="694" y="222"/>
                                      <a:pt x="666" y="180"/>
                                      <a:pt x="625" y="153"/>
                                    </a:cubicBezTo>
                                    <a:cubicBezTo>
                                      <a:pt x="575" y="158"/>
                                      <a:pt x="534" y="166"/>
                                      <a:pt x="484" y="159"/>
                                    </a:cubicBezTo>
                                    <a:cubicBezTo>
                                      <a:pt x="430" y="137"/>
                                      <a:pt x="388" y="84"/>
                                      <a:pt x="337" y="73"/>
                                    </a:cubicBezTo>
                                    <a:cubicBezTo>
                                      <a:pt x="325" y="70"/>
                                      <a:pt x="312" y="70"/>
                                      <a:pt x="300" y="67"/>
                                    </a:cubicBezTo>
                                    <a:cubicBezTo>
                                      <a:pt x="284" y="64"/>
                                      <a:pt x="251" y="55"/>
                                      <a:pt x="251" y="55"/>
                                    </a:cubicBezTo>
                                    <a:cubicBezTo>
                                      <a:pt x="198" y="61"/>
                                      <a:pt x="175" y="74"/>
                                      <a:pt x="129" y="92"/>
                                    </a:cubicBezTo>
                                    <a:cubicBezTo>
                                      <a:pt x="100" y="77"/>
                                      <a:pt x="89" y="54"/>
                                      <a:pt x="61" y="36"/>
                                    </a:cubicBezTo>
                                    <a:cubicBezTo>
                                      <a:pt x="53" y="31"/>
                                      <a:pt x="45" y="29"/>
                                      <a:pt x="37" y="24"/>
                                    </a:cubicBezTo>
                                    <a:cubicBezTo>
                                      <a:pt x="24" y="17"/>
                                      <a:pt x="0" y="0"/>
                                      <a:pt x="0" y="0"/>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grpSp>
                            <p:nvGrpSpPr>
                              <p:cNvPr id="43043" name="Group 35">
                                <a:extLst>
                                  <a:ext uri="{FF2B5EF4-FFF2-40B4-BE49-F238E27FC236}">
                                    <a16:creationId xmlns:a16="http://schemas.microsoft.com/office/drawing/2014/main" xmlns="" id="{C029B971-1248-42C6-8904-BAC7D9FCB888}"/>
                                  </a:ext>
                                </a:extLst>
                              </p:cNvPr>
                              <p:cNvGrpSpPr>
                                <a:grpSpLocks/>
                              </p:cNvGrpSpPr>
                              <p:nvPr/>
                            </p:nvGrpSpPr>
                            <p:grpSpPr bwMode="auto">
                              <a:xfrm>
                                <a:off x="1338" y="935"/>
                                <a:ext cx="3220" cy="2086"/>
                                <a:chOff x="1338" y="890"/>
                                <a:chExt cx="3220" cy="2086"/>
                              </a:xfrm>
                            </p:grpSpPr>
                            <p:sp>
                              <p:nvSpPr>
                                <p:cNvPr id="43044" name="Freeform 36">
                                  <a:extLst>
                                    <a:ext uri="{FF2B5EF4-FFF2-40B4-BE49-F238E27FC236}">
                                      <a16:creationId xmlns:a16="http://schemas.microsoft.com/office/drawing/2014/main" xmlns="" id="{50DE4491-4374-48E9-BFE8-53A19B4CD59A}"/>
                                    </a:ext>
                                  </a:extLst>
                                </p:cNvPr>
                                <p:cNvSpPr>
                                  <a:spLocks/>
                                </p:cNvSpPr>
                                <p:nvPr/>
                              </p:nvSpPr>
                              <p:spPr bwMode="auto">
                                <a:xfrm>
                                  <a:off x="3765" y="1544"/>
                                  <a:ext cx="530" cy="760"/>
                                </a:xfrm>
                                <a:custGeom>
                                  <a:avLst/>
                                  <a:gdLst>
                                    <a:gd name="T0" fmla="*/ 426 w 530"/>
                                    <a:gd name="T1" fmla="*/ 74 h 760"/>
                                    <a:gd name="T2" fmla="*/ 500 w 530"/>
                                    <a:gd name="T3" fmla="*/ 98 h 760"/>
                                    <a:gd name="T4" fmla="*/ 451 w 530"/>
                                    <a:gd name="T5" fmla="*/ 215 h 760"/>
                                    <a:gd name="T6" fmla="*/ 365 w 530"/>
                                    <a:gd name="T7" fmla="*/ 184 h 760"/>
                                    <a:gd name="T8" fmla="*/ 316 w 530"/>
                                    <a:gd name="T9" fmla="*/ 141 h 760"/>
                                    <a:gd name="T10" fmla="*/ 279 w 530"/>
                                    <a:gd name="T11" fmla="*/ 98 h 760"/>
                                    <a:gd name="T12" fmla="*/ 242 w 530"/>
                                    <a:gd name="T13" fmla="*/ 86 h 760"/>
                                    <a:gd name="T14" fmla="*/ 132 w 530"/>
                                    <a:gd name="T15" fmla="*/ 92 h 760"/>
                                    <a:gd name="T16" fmla="*/ 114 w 530"/>
                                    <a:gd name="T17" fmla="*/ 110 h 760"/>
                                    <a:gd name="T18" fmla="*/ 218 w 530"/>
                                    <a:gd name="T19" fmla="*/ 631 h 760"/>
                                    <a:gd name="T20" fmla="*/ 359 w 530"/>
                                    <a:gd name="T21" fmla="*/ 595 h 760"/>
                                    <a:gd name="T22" fmla="*/ 377 w 530"/>
                                    <a:gd name="T23" fmla="*/ 503 h 760"/>
                                    <a:gd name="T24" fmla="*/ 432 w 530"/>
                                    <a:gd name="T25" fmla="*/ 441 h 760"/>
                                    <a:gd name="T26" fmla="*/ 500 w 530"/>
                                    <a:gd name="T27" fmla="*/ 466 h 760"/>
                                    <a:gd name="T28" fmla="*/ 518 w 530"/>
                                    <a:gd name="T29" fmla="*/ 539 h 760"/>
                                    <a:gd name="T30" fmla="*/ 475 w 530"/>
                                    <a:gd name="T31" fmla="*/ 576 h 760"/>
                                    <a:gd name="T32" fmla="*/ 445 w 530"/>
                                    <a:gd name="T33" fmla="*/ 613 h 760"/>
                                    <a:gd name="T34" fmla="*/ 420 w 530"/>
                                    <a:gd name="T35" fmla="*/ 705 h 760"/>
                                    <a:gd name="T36" fmla="*/ 322 w 530"/>
                                    <a:gd name="T37" fmla="*/ 760 h 760"/>
                                    <a:gd name="T38" fmla="*/ 236 w 530"/>
                                    <a:gd name="T39" fmla="*/ 748 h 760"/>
                                    <a:gd name="T40" fmla="*/ 157 w 530"/>
                                    <a:gd name="T41" fmla="*/ 711 h 760"/>
                                    <a:gd name="T42" fmla="*/ 89 w 530"/>
                                    <a:gd name="T43" fmla="*/ 693 h 760"/>
                                    <a:gd name="T44" fmla="*/ 46 w 530"/>
                                    <a:gd name="T45" fmla="*/ 680 h 760"/>
                                    <a:gd name="T46" fmla="*/ 10 w 530"/>
                                    <a:gd name="T47" fmla="*/ 625 h 760"/>
                                    <a:gd name="T48" fmla="*/ 16 w 530"/>
                                    <a:gd name="T49" fmla="*/ 497 h 760"/>
                                    <a:gd name="T50" fmla="*/ 28 w 530"/>
                                    <a:gd name="T51" fmla="*/ 447 h 760"/>
                                    <a:gd name="T52" fmla="*/ 46 w 530"/>
                                    <a:gd name="T53" fmla="*/ 294 h 760"/>
                                    <a:gd name="T54" fmla="*/ 59 w 530"/>
                                    <a:gd name="T55" fmla="*/ 74 h 760"/>
                                    <a:gd name="T56" fmla="*/ 102 w 530"/>
                                    <a:gd name="T57" fmla="*/ 19 h 760"/>
                                    <a:gd name="T58" fmla="*/ 157 w 530"/>
                                    <a:gd name="T59" fmla="*/ 0 h 760"/>
                                    <a:gd name="T60" fmla="*/ 310 w 530"/>
                                    <a:gd name="T61" fmla="*/ 19 h 760"/>
                                    <a:gd name="T62" fmla="*/ 469 w 530"/>
                                    <a:gd name="T63" fmla="*/ 74 h 7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0"/>
                                    <a:gd name="T97" fmla="*/ 0 h 760"/>
                                    <a:gd name="T98" fmla="*/ 530 w 530"/>
                                    <a:gd name="T99" fmla="*/ 760 h 7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0" h="760">
                                      <a:moveTo>
                                        <a:pt x="426" y="74"/>
                                      </a:moveTo>
                                      <a:cubicBezTo>
                                        <a:pt x="466" y="61"/>
                                        <a:pt x="481" y="60"/>
                                        <a:pt x="500" y="98"/>
                                      </a:cubicBezTo>
                                      <a:cubicBezTo>
                                        <a:pt x="496" y="151"/>
                                        <a:pt x="505" y="197"/>
                                        <a:pt x="451" y="215"/>
                                      </a:cubicBezTo>
                                      <a:cubicBezTo>
                                        <a:pt x="413" y="210"/>
                                        <a:pt x="396" y="205"/>
                                        <a:pt x="365" y="184"/>
                                      </a:cubicBezTo>
                                      <a:cubicBezTo>
                                        <a:pt x="353" y="166"/>
                                        <a:pt x="316" y="141"/>
                                        <a:pt x="316" y="141"/>
                                      </a:cubicBezTo>
                                      <a:cubicBezTo>
                                        <a:pt x="307" y="128"/>
                                        <a:pt x="294" y="105"/>
                                        <a:pt x="279" y="98"/>
                                      </a:cubicBezTo>
                                      <a:cubicBezTo>
                                        <a:pt x="267" y="92"/>
                                        <a:pt x="242" y="86"/>
                                        <a:pt x="242" y="86"/>
                                      </a:cubicBezTo>
                                      <a:cubicBezTo>
                                        <a:pt x="205" y="88"/>
                                        <a:pt x="168" y="85"/>
                                        <a:pt x="132" y="92"/>
                                      </a:cubicBezTo>
                                      <a:cubicBezTo>
                                        <a:pt x="124" y="94"/>
                                        <a:pt x="114" y="102"/>
                                        <a:pt x="114" y="110"/>
                                      </a:cubicBezTo>
                                      <a:cubicBezTo>
                                        <a:pt x="111" y="242"/>
                                        <a:pt x="0" y="596"/>
                                        <a:pt x="218" y="631"/>
                                      </a:cubicBezTo>
                                      <a:cubicBezTo>
                                        <a:pt x="292" y="627"/>
                                        <a:pt x="324" y="647"/>
                                        <a:pt x="359" y="595"/>
                                      </a:cubicBezTo>
                                      <a:cubicBezTo>
                                        <a:pt x="369" y="565"/>
                                        <a:pt x="367" y="533"/>
                                        <a:pt x="377" y="503"/>
                                      </a:cubicBezTo>
                                      <a:cubicBezTo>
                                        <a:pt x="388" y="469"/>
                                        <a:pt x="411" y="464"/>
                                        <a:pt x="432" y="441"/>
                                      </a:cubicBezTo>
                                      <a:cubicBezTo>
                                        <a:pt x="478" y="448"/>
                                        <a:pt x="464" y="455"/>
                                        <a:pt x="500" y="466"/>
                                      </a:cubicBezTo>
                                      <a:cubicBezTo>
                                        <a:pt x="528" y="485"/>
                                        <a:pt x="530" y="503"/>
                                        <a:pt x="518" y="539"/>
                                      </a:cubicBezTo>
                                      <a:cubicBezTo>
                                        <a:pt x="513" y="556"/>
                                        <a:pt x="486" y="563"/>
                                        <a:pt x="475" y="576"/>
                                      </a:cubicBezTo>
                                      <a:cubicBezTo>
                                        <a:pt x="435" y="626"/>
                                        <a:pt x="495" y="563"/>
                                        <a:pt x="445" y="613"/>
                                      </a:cubicBezTo>
                                      <a:cubicBezTo>
                                        <a:pt x="441" y="623"/>
                                        <a:pt x="422" y="703"/>
                                        <a:pt x="420" y="705"/>
                                      </a:cubicBezTo>
                                      <a:cubicBezTo>
                                        <a:pt x="397" y="728"/>
                                        <a:pt x="352" y="751"/>
                                        <a:pt x="322" y="760"/>
                                      </a:cubicBezTo>
                                      <a:cubicBezTo>
                                        <a:pt x="320" y="760"/>
                                        <a:pt x="255" y="759"/>
                                        <a:pt x="236" y="748"/>
                                      </a:cubicBezTo>
                                      <a:cubicBezTo>
                                        <a:pt x="200" y="728"/>
                                        <a:pt x="196" y="720"/>
                                        <a:pt x="157" y="711"/>
                                      </a:cubicBezTo>
                                      <a:cubicBezTo>
                                        <a:pt x="96" y="698"/>
                                        <a:pt x="157" y="714"/>
                                        <a:pt x="89" y="693"/>
                                      </a:cubicBezTo>
                                      <a:cubicBezTo>
                                        <a:pt x="75" y="689"/>
                                        <a:pt x="46" y="680"/>
                                        <a:pt x="46" y="680"/>
                                      </a:cubicBezTo>
                                      <a:cubicBezTo>
                                        <a:pt x="23" y="665"/>
                                        <a:pt x="18" y="650"/>
                                        <a:pt x="10" y="625"/>
                                      </a:cubicBezTo>
                                      <a:cubicBezTo>
                                        <a:pt x="12" y="582"/>
                                        <a:pt x="12" y="539"/>
                                        <a:pt x="16" y="497"/>
                                      </a:cubicBezTo>
                                      <a:cubicBezTo>
                                        <a:pt x="18" y="480"/>
                                        <a:pt x="28" y="447"/>
                                        <a:pt x="28" y="447"/>
                                      </a:cubicBezTo>
                                      <a:cubicBezTo>
                                        <a:pt x="31" y="389"/>
                                        <a:pt x="30" y="346"/>
                                        <a:pt x="46" y="294"/>
                                      </a:cubicBezTo>
                                      <a:cubicBezTo>
                                        <a:pt x="49" y="221"/>
                                        <a:pt x="24" y="138"/>
                                        <a:pt x="59" y="74"/>
                                      </a:cubicBezTo>
                                      <a:cubicBezTo>
                                        <a:pt x="69" y="56"/>
                                        <a:pt x="84" y="31"/>
                                        <a:pt x="102" y="19"/>
                                      </a:cubicBezTo>
                                      <a:cubicBezTo>
                                        <a:pt x="118" y="8"/>
                                        <a:pt x="157" y="0"/>
                                        <a:pt x="157" y="0"/>
                                      </a:cubicBezTo>
                                      <a:cubicBezTo>
                                        <a:pt x="234" y="4"/>
                                        <a:pt x="250" y="5"/>
                                        <a:pt x="310" y="19"/>
                                      </a:cubicBezTo>
                                      <a:cubicBezTo>
                                        <a:pt x="362" y="71"/>
                                        <a:pt x="397" y="74"/>
                                        <a:pt x="469" y="74"/>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43045" name="Freeform 37">
                                  <a:extLst>
                                    <a:ext uri="{FF2B5EF4-FFF2-40B4-BE49-F238E27FC236}">
                                      <a16:creationId xmlns:a16="http://schemas.microsoft.com/office/drawing/2014/main" xmlns="" id="{609CDBC4-B7D5-4F22-A4CC-879849D93235}"/>
                                    </a:ext>
                                  </a:extLst>
                                </p:cNvPr>
                                <p:cNvSpPr>
                                  <a:spLocks/>
                                </p:cNvSpPr>
                                <p:nvPr/>
                              </p:nvSpPr>
                              <p:spPr bwMode="auto">
                                <a:xfrm>
                                  <a:off x="3240" y="1684"/>
                                  <a:ext cx="571" cy="914"/>
                                </a:xfrm>
                                <a:custGeom>
                                  <a:avLst/>
                                  <a:gdLst>
                                    <a:gd name="T0" fmla="*/ 571 w 571"/>
                                    <a:gd name="T1" fmla="*/ 93 h 914"/>
                                    <a:gd name="T2" fmla="*/ 412 w 571"/>
                                    <a:gd name="T3" fmla="*/ 69 h 914"/>
                                    <a:gd name="T4" fmla="*/ 363 w 571"/>
                                    <a:gd name="T5" fmla="*/ 56 h 914"/>
                                    <a:gd name="T6" fmla="*/ 332 w 571"/>
                                    <a:gd name="T7" fmla="*/ 32 h 914"/>
                                    <a:gd name="T8" fmla="*/ 290 w 571"/>
                                    <a:gd name="T9" fmla="*/ 19 h 914"/>
                                    <a:gd name="T10" fmla="*/ 204 w 571"/>
                                    <a:gd name="T11" fmla="*/ 7 h 914"/>
                                    <a:gd name="T12" fmla="*/ 149 w 571"/>
                                    <a:gd name="T13" fmla="*/ 26 h 914"/>
                                    <a:gd name="T14" fmla="*/ 100 w 571"/>
                                    <a:gd name="T15" fmla="*/ 56 h 914"/>
                                    <a:gd name="T16" fmla="*/ 75 w 571"/>
                                    <a:gd name="T17" fmla="*/ 111 h 914"/>
                                    <a:gd name="T18" fmla="*/ 57 w 571"/>
                                    <a:gd name="T19" fmla="*/ 246 h 914"/>
                                    <a:gd name="T20" fmla="*/ 136 w 571"/>
                                    <a:gd name="T21" fmla="*/ 528 h 914"/>
                                    <a:gd name="T22" fmla="*/ 210 w 571"/>
                                    <a:gd name="T23" fmla="*/ 510 h 914"/>
                                    <a:gd name="T24" fmla="*/ 222 w 571"/>
                                    <a:gd name="T25" fmla="*/ 491 h 914"/>
                                    <a:gd name="T26" fmla="*/ 241 w 571"/>
                                    <a:gd name="T27" fmla="*/ 479 h 914"/>
                                    <a:gd name="T28" fmla="*/ 247 w 571"/>
                                    <a:gd name="T29" fmla="*/ 461 h 914"/>
                                    <a:gd name="T30" fmla="*/ 332 w 571"/>
                                    <a:gd name="T31" fmla="*/ 399 h 914"/>
                                    <a:gd name="T32" fmla="*/ 418 w 571"/>
                                    <a:gd name="T33" fmla="*/ 442 h 914"/>
                                    <a:gd name="T34" fmla="*/ 381 w 571"/>
                                    <a:gd name="T35" fmla="*/ 559 h 914"/>
                                    <a:gd name="T36" fmla="*/ 296 w 571"/>
                                    <a:gd name="T37" fmla="*/ 595 h 914"/>
                                    <a:gd name="T38" fmla="*/ 259 w 571"/>
                                    <a:gd name="T39" fmla="*/ 608 h 914"/>
                                    <a:gd name="T40" fmla="*/ 277 w 571"/>
                                    <a:gd name="T41" fmla="*/ 706 h 914"/>
                                    <a:gd name="T42" fmla="*/ 498 w 571"/>
                                    <a:gd name="T43" fmla="*/ 712 h 914"/>
                                    <a:gd name="T44" fmla="*/ 467 w 571"/>
                                    <a:gd name="T45" fmla="*/ 773 h 914"/>
                                    <a:gd name="T46" fmla="*/ 351 w 571"/>
                                    <a:gd name="T47" fmla="*/ 847 h 914"/>
                                    <a:gd name="T48" fmla="*/ 400 w 571"/>
                                    <a:gd name="T49" fmla="*/ 914 h 9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1"/>
                                    <a:gd name="T76" fmla="*/ 0 h 914"/>
                                    <a:gd name="T77" fmla="*/ 571 w 571"/>
                                    <a:gd name="T78" fmla="*/ 914 h 9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1" h="914">
                                      <a:moveTo>
                                        <a:pt x="571" y="93"/>
                                      </a:moveTo>
                                      <a:cubicBezTo>
                                        <a:pt x="503" y="70"/>
                                        <a:pt x="521" y="75"/>
                                        <a:pt x="412" y="69"/>
                                      </a:cubicBezTo>
                                      <a:cubicBezTo>
                                        <a:pt x="396" y="64"/>
                                        <a:pt x="379" y="63"/>
                                        <a:pt x="363" y="56"/>
                                      </a:cubicBezTo>
                                      <a:cubicBezTo>
                                        <a:pt x="328" y="41"/>
                                        <a:pt x="360" y="48"/>
                                        <a:pt x="332" y="32"/>
                                      </a:cubicBezTo>
                                      <a:cubicBezTo>
                                        <a:pt x="328" y="30"/>
                                        <a:pt x="291" y="19"/>
                                        <a:pt x="290" y="19"/>
                                      </a:cubicBezTo>
                                      <a:cubicBezTo>
                                        <a:pt x="260" y="0"/>
                                        <a:pt x="236" y="18"/>
                                        <a:pt x="204" y="7"/>
                                      </a:cubicBezTo>
                                      <a:cubicBezTo>
                                        <a:pt x="161" y="21"/>
                                        <a:pt x="179" y="14"/>
                                        <a:pt x="149" y="26"/>
                                      </a:cubicBezTo>
                                      <a:cubicBezTo>
                                        <a:pt x="134" y="40"/>
                                        <a:pt x="117" y="44"/>
                                        <a:pt x="100" y="56"/>
                                      </a:cubicBezTo>
                                      <a:cubicBezTo>
                                        <a:pt x="93" y="76"/>
                                        <a:pt x="80" y="91"/>
                                        <a:pt x="75" y="111"/>
                                      </a:cubicBezTo>
                                      <a:cubicBezTo>
                                        <a:pt x="64" y="155"/>
                                        <a:pt x="61" y="201"/>
                                        <a:pt x="57" y="246"/>
                                      </a:cubicBezTo>
                                      <a:cubicBezTo>
                                        <a:pt x="61" y="405"/>
                                        <a:pt x="0" y="501"/>
                                        <a:pt x="136" y="528"/>
                                      </a:cubicBezTo>
                                      <a:cubicBezTo>
                                        <a:pt x="161" y="523"/>
                                        <a:pt x="185" y="518"/>
                                        <a:pt x="210" y="510"/>
                                      </a:cubicBezTo>
                                      <a:cubicBezTo>
                                        <a:pt x="214" y="504"/>
                                        <a:pt x="217" y="496"/>
                                        <a:pt x="222" y="491"/>
                                      </a:cubicBezTo>
                                      <a:cubicBezTo>
                                        <a:pt x="227" y="486"/>
                                        <a:pt x="236" y="485"/>
                                        <a:pt x="241" y="479"/>
                                      </a:cubicBezTo>
                                      <a:cubicBezTo>
                                        <a:pt x="245" y="474"/>
                                        <a:pt x="244" y="466"/>
                                        <a:pt x="247" y="461"/>
                                      </a:cubicBezTo>
                                      <a:cubicBezTo>
                                        <a:pt x="266" y="428"/>
                                        <a:pt x="296" y="409"/>
                                        <a:pt x="332" y="399"/>
                                      </a:cubicBezTo>
                                      <a:cubicBezTo>
                                        <a:pt x="395" y="406"/>
                                        <a:pt x="402" y="393"/>
                                        <a:pt x="418" y="442"/>
                                      </a:cubicBezTo>
                                      <a:cubicBezTo>
                                        <a:pt x="415" y="494"/>
                                        <a:pt x="432" y="543"/>
                                        <a:pt x="381" y="559"/>
                                      </a:cubicBezTo>
                                      <a:cubicBezTo>
                                        <a:pt x="361" y="589"/>
                                        <a:pt x="329" y="586"/>
                                        <a:pt x="296" y="595"/>
                                      </a:cubicBezTo>
                                      <a:cubicBezTo>
                                        <a:pt x="283" y="599"/>
                                        <a:pt x="259" y="608"/>
                                        <a:pt x="259" y="608"/>
                                      </a:cubicBezTo>
                                      <a:cubicBezTo>
                                        <a:pt x="226" y="641"/>
                                        <a:pt x="233" y="691"/>
                                        <a:pt x="277" y="706"/>
                                      </a:cubicBezTo>
                                      <a:cubicBezTo>
                                        <a:pt x="348" y="702"/>
                                        <a:pt x="429" y="690"/>
                                        <a:pt x="498" y="712"/>
                                      </a:cubicBezTo>
                                      <a:cubicBezTo>
                                        <a:pt x="508" y="742"/>
                                        <a:pt x="497" y="763"/>
                                        <a:pt x="467" y="773"/>
                                      </a:cubicBezTo>
                                      <a:cubicBezTo>
                                        <a:pt x="423" y="803"/>
                                        <a:pt x="391" y="804"/>
                                        <a:pt x="351" y="847"/>
                                      </a:cubicBezTo>
                                      <a:cubicBezTo>
                                        <a:pt x="357" y="893"/>
                                        <a:pt x="352" y="914"/>
                                        <a:pt x="400" y="914"/>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43046" name="Freeform 38">
                                  <a:extLst>
                                    <a:ext uri="{FF2B5EF4-FFF2-40B4-BE49-F238E27FC236}">
                                      <a16:creationId xmlns:a16="http://schemas.microsoft.com/office/drawing/2014/main" xmlns="" id="{B29DAD86-B74B-4C92-A56A-43C38F4B3A81}"/>
                                    </a:ext>
                                  </a:extLst>
                                </p:cNvPr>
                                <p:cNvSpPr>
                                  <a:spLocks/>
                                </p:cNvSpPr>
                                <p:nvPr/>
                              </p:nvSpPr>
                              <p:spPr bwMode="auto">
                                <a:xfrm>
                                  <a:off x="3464" y="1820"/>
                                  <a:ext cx="411" cy="827"/>
                                </a:xfrm>
                                <a:custGeom>
                                  <a:avLst/>
                                  <a:gdLst>
                                    <a:gd name="T0" fmla="*/ 317 w 411"/>
                                    <a:gd name="T1" fmla="*/ 276 h 827"/>
                                    <a:gd name="T2" fmla="*/ 286 w 411"/>
                                    <a:gd name="T3" fmla="*/ 129 h 827"/>
                                    <a:gd name="T4" fmla="*/ 237 w 411"/>
                                    <a:gd name="T5" fmla="*/ 86 h 827"/>
                                    <a:gd name="T6" fmla="*/ 121 w 411"/>
                                    <a:gd name="T7" fmla="*/ 0 h 827"/>
                                    <a:gd name="T8" fmla="*/ 145 w 411"/>
                                    <a:gd name="T9" fmla="*/ 153 h 827"/>
                                    <a:gd name="T10" fmla="*/ 17 w 411"/>
                                    <a:gd name="T11" fmla="*/ 239 h 827"/>
                                    <a:gd name="T12" fmla="*/ 53 w 411"/>
                                    <a:gd name="T13" fmla="*/ 270 h 827"/>
                                    <a:gd name="T14" fmla="*/ 133 w 411"/>
                                    <a:gd name="T15" fmla="*/ 190 h 827"/>
                                    <a:gd name="T16" fmla="*/ 225 w 411"/>
                                    <a:gd name="T17" fmla="*/ 227 h 827"/>
                                    <a:gd name="T18" fmla="*/ 243 w 411"/>
                                    <a:gd name="T19" fmla="*/ 294 h 827"/>
                                    <a:gd name="T20" fmla="*/ 176 w 411"/>
                                    <a:gd name="T21" fmla="*/ 472 h 827"/>
                                    <a:gd name="T22" fmla="*/ 164 w 411"/>
                                    <a:gd name="T23" fmla="*/ 509 h 827"/>
                                    <a:gd name="T24" fmla="*/ 329 w 411"/>
                                    <a:gd name="T25" fmla="*/ 521 h 827"/>
                                    <a:gd name="T26" fmla="*/ 305 w 411"/>
                                    <a:gd name="T27" fmla="*/ 668 h 827"/>
                                    <a:gd name="T28" fmla="*/ 249 w 411"/>
                                    <a:gd name="T29" fmla="*/ 723 h 827"/>
                                    <a:gd name="T30" fmla="*/ 280 w 411"/>
                                    <a:gd name="T31" fmla="*/ 827 h 8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1"/>
                                    <a:gd name="T49" fmla="*/ 0 h 827"/>
                                    <a:gd name="T50" fmla="*/ 411 w 411"/>
                                    <a:gd name="T51" fmla="*/ 827 h 8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1" h="827">
                                      <a:moveTo>
                                        <a:pt x="317" y="276"/>
                                      </a:moveTo>
                                      <a:cubicBezTo>
                                        <a:pt x="302" y="229"/>
                                        <a:pt x="305" y="174"/>
                                        <a:pt x="286" y="129"/>
                                      </a:cubicBezTo>
                                      <a:cubicBezTo>
                                        <a:pt x="275" y="104"/>
                                        <a:pt x="262" y="102"/>
                                        <a:pt x="237" y="86"/>
                                      </a:cubicBezTo>
                                      <a:cubicBezTo>
                                        <a:pt x="204" y="64"/>
                                        <a:pt x="157" y="12"/>
                                        <a:pt x="121" y="0"/>
                                      </a:cubicBezTo>
                                      <a:cubicBezTo>
                                        <a:pt x="88" y="30"/>
                                        <a:pt x="122" y="118"/>
                                        <a:pt x="145" y="153"/>
                                      </a:cubicBezTo>
                                      <a:cubicBezTo>
                                        <a:pt x="131" y="226"/>
                                        <a:pt x="76" y="219"/>
                                        <a:pt x="17" y="239"/>
                                      </a:cubicBezTo>
                                      <a:cubicBezTo>
                                        <a:pt x="0" y="284"/>
                                        <a:pt x="13" y="277"/>
                                        <a:pt x="53" y="270"/>
                                      </a:cubicBezTo>
                                      <a:cubicBezTo>
                                        <a:pt x="86" y="237"/>
                                        <a:pt x="83" y="207"/>
                                        <a:pt x="133" y="190"/>
                                      </a:cubicBezTo>
                                      <a:cubicBezTo>
                                        <a:pt x="176" y="198"/>
                                        <a:pt x="195" y="194"/>
                                        <a:pt x="225" y="227"/>
                                      </a:cubicBezTo>
                                      <a:cubicBezTo>
                                        <a:pt x="239" y="282"/>
                                        <a:pt x="232" y="260"/>
                                        <a:pt x="243" y="294"/>
                                      </a:cubicBezTo>
                                      <a:cubicBezTo>
                                        <a:pt x="240" y="368"/>
                                        <a:pt x="254" y="446"/>
                                        <a:pt x="176" y="472"/>
                                      </a:cubicBezTo>
                                      <a:cubicBezTo>
                                        <a:pt x="172" y="476"/>
                                        <a:pt x="139" y="496"/>
                                        <a:pt x="164" y="509"/>
                                      </a:cubicBezTo>
                                      <a:cubicBezTo>
                                        <a:pt x="213" y="534"/>
                                        <a:pt x="274" y="518"/>
                                        <a:pt x="329" y="521"/>
                                      </a:cubicBezTo>
                                      <a:cubicBezTo>
                                        <a:pt x="411" y="548"/>
                                        <a:pt x="352" y="637"/>
                                        <a:pt x="305" y="668"/>
                                      </a:cubicBezTo>
                                      <a:cubicBezTo>
                                        <a:pt x="290" y="689"/>
                                        <a:pt x="268" y="705"/>
                                        <a:pt x="249" y="723"/>
                                      </a:cubicBezTo>
                                      <a:cubicBezTo>
                                        <a:pt x="235" y="764"/>
                                        <a:pt x="228" y="827"/>
                                        <a:pt x="280" y="827"/>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sp>
                              <p:nvSpPr>
                                <p:cNvPr id="43047" name="Freeform 39">
                                  <a:extLst>
                                    <a:ext uri="{FF2B5EF4-FFF2-40B4-BE49-F238E27FC236}">
                                      <a16:creationId xmlns:a16="http://schemas.microsoft.com/office/drawing/2014/main" xmlns="" id="{2E3F7ECC-E1C0-494C-A181-2F33AA2CDD1F}"/>
                                    </a:ext>
                                  </a:extLst>
                                </p:cNvPr>
                                <p:cNvSpPr>
                                  <a:spLocks/>
                                </p:cNvSpPr>
                                <p:nvPr/>
                              </p:nvSpPr>
                              <p:spPr bwMode="auto">
                                <a:xfrm>
                                  <a:off x="2844" y="2308"/>
                                  <a:ext cx="537" cy="541"/>
                                </a:xfrm>
                                <a:custGeom>
                                  <a:avLst/>
                                  <a:gdLst>
                                    <a:gd name="T0" fmla="*/ 195 w 537"/>
                                    <a:gd name="T1" fmla="*/ 327 h 541"/>
                                    <a:gd name="T2" fmla="*/ 110 w 537"/>
                                    <a:gd name="T3" fmla="*/ 278 h 541"/>
                                    <a:gd name="T4" fmla="*/ 85 w 537"/>
                                    <a:gd name="T5" fmla="*/ 253 h 541"/>
                                    <a:gd name="T6" fmla="*/ 48 w 537"/>
                                    <a:gd name="T7" fmla="*/ 235 h 541"/>
                                    <a:gd name="T8" fmla="*/ 11 w 537"/>
                                    <a:gd name="T9" fmla="*/ 192 h 541"/>
                                    <a:gd name="T10" fmla="*/ 36 w 537"/>
                                    <a:gd name="T11" fmla="*/ 88 h 541"/>
                                    <a:gd name="T12" fmla="*/ 208 w 537"/>
                                    <a:gd name="T13" fmla="*/ 27 h 541"/>
                                    <a:gd name="T14" fmla="*/ 459 w 537"/>
                                    <a:gd name="T15" fmla="*/ 21 h 541"/>
                                    <a:gd name="T16" fmla="*/ 508 w 537"/>
                                    <a:gd name="T17" fmla="*/ 57 h 541"/>
                                    <a:gd name="T18" fmla="*/ 520 w 537"/>
                                    <a:gd name="T19" fmla="*/ 119 h 541"/>
                                    <a:gd name="T20" fmla="*/ 532 w 537"/>
                                    <a:gd name="T21" fmla="*/ 155 h 541"/>
                                    <a:gd name="T22" fmla="*/ 489 w 537"/>
                                    <a:gd name="T23" fmla="*/ 253 h 541"/>
                                    <a:gd name="T24" fmla="*/ 398 w 537"/>
                                    <a:gd name="T25" fmla="*/ 290 h 541"/>
                                    <a:gd name="T26" fmla="*/ 373 w 537"/>
                                    <a:gd name="T27" fmla="*/ 278 h 541"/>
                                    <a:gd name="T28" fmla="*/ 379 w 537"/>
                                    <a:gd name="T29" fmla="*/ 241 h 541"/>
                                    <a:gd name="T30" fmla="*/ 391 w 537"/>
                                    <a:gd name="T31" fmla="*/ 204 h 541"/>
                                    <a:gd name="T32" fmla="*/ 336 w 537"/>
                                    <a:gd name="T33" fmla="*/ 174 h 541"/>
                                    <a:gd name="T34" fmla="*/ 171 w 537"/>
                                    <a:gd name="T35" fmla="*/ 204 h 541"/>
                                    <a:gd name="T36" fmla="*/ 152 w 537"/>
                                    <a:gd name="T37" fmla="*/ 217 h 541"/>
                                    <a:gd name="T38" fmla="*/ 177 w 537"/>
                                    <a:gd name="T39" fmla="*/ 259 h 541"/>
                                    <a:gd name="T40" fmla="*/ 269 w 537"/>
                                    <a:gd name="T41" fmla="*/ 272 h 541"/>
                                    <a:gd name="T42" fmla="*/ 269 w 537"/>
                                    <a:gd name="T43" fmla="*/ 541 h 5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7"/>
                                    <a:gd name="T67" fmla="*/ 0 h 541"/>
                                    <a:gd name="T68" fmla="*/ 537 w 537"/>
                                    <a:gd name="T69" fmla="*/ 541 h 5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7" h="541">
                                      <a:moveTo>
                                        <a:pt x="195" y="327"/>
                                      </a:moveTo>
                                      <a:cubicBezTo>
                                        <a:pt x="168" y="320"/>
                                        <a:pt x="133" y="296"/>
                                        <a:pt x="110" y="278"/>
                                      </a:cubicBezTo>
                                      <a:cubicBezTo>
                                        <a:pt x="101" y="271"/>
                                        <a:pt x="95" y="259"/>
                                        <a:pt x="85" y="253"/>
                                      </a:cubicBezTo>
                                      <a:cubicBezTo>
                                        <a:pt x="73" y="246"/>
                                        <a:pt x="60" y="242"/>
                                        <a:pt x="48" y="235"/>
                                      </a:cubicBezTo>
                                      <a:cubicBezTo>
                                        <a:pt x="37" y="218"/>
                                        <a:pt x="26" y="206"/>
                                        <a:pt x="11" y="192"/>
                                      </a:cubicBezTo>
                                      <a:cubicBezTo>
                                        <a:pt x="0" y="148"/>
                                        <a:pt x="4" y="116"/>
                                        <a:pt x="36" y="88"/>
                                      </a:cubicBezTo>
                                      <a:cubicBezTo>
                                        <a:pt x="103" y="29"/>
                                        <a:pt x="107" y="35"/>
                                        <a:pt x="208" y="27"/>
                                      </a:cubicBezTo>
                                      <a:cubicBezTo>
                                        <a:pt x="288" y="0"/>
                                        <a:pt x="379" y="18"/>
                                        <a:pt x="459" y="21"/>
                                      </a:cubicBezTo>
                                      <a:cubicBezTo>
                                        <a:pt x="483" y="29"/>
                                        <a:pt x="494" y="36"/>
                                        <a:pt x="508" y="57"/>
                                      </a:cubicBezTo>
                                      <a:cubicBezTo>
                                        <a:pt x="512" y="80"/>
                                        <a:pt x="514" y="97"/>
                                        <a:pt x="520" y="119"/>
                                      </a:cubicBezTo>
                                      <a:cubicBezTo>
                                        <a:pt x="524" y="131"/>
                                        <a:pt x="532" y="155"/>
                                        <a:pt x="532" y="155"/>
                                      </a:cubicBezTo>
                                      <a:cubicBezTo>
                                        <a:pt x="528" y="203"/>
                                        <a:pt x="537" y="238"/>
                                        <a:pt x="489" y="253"/>
                                      </a:cubicBezTo>
                                      <a:cubicBezTo>
                                        <a:pt x="461" y="274"/>
                                        <a:pt x="428" y="270"/>
                                        <a:pt x="398" y="290"/>
                                      </a:cubicBezTo>
                                      <a:cubicBezTo>
                                        <a:pt x="383" y="329"/>
                                        <a:pt x="380" y="298"/>
                                        <a:pt x="373" y="278"/>
                                      </a:cubicBezTo>
                                      <a:cubicBezTo>
                                        <a:pt x="375" y="266"/>
                                        <a:pt x="376" y="253"/>
                                        <a:pt x="379" y="241"/>
                                      </a:cubicBezTo>
                                      <a:cubicBezTo>
                                        <a:pt x="382" y="228"/>
                                        <a:pt x="391" y="204"/>
                                        <a:pt x="391" y="204"/>
                                      </a:cubicBezTo>
                                      <a:cubicBezTo>
                                        <a:pt x="349" y="176"/>
                                        <a:pt x="369" y="184"/>
                                        <a:pt x="336" y="174"/>
                                      </a:cubicBezTo>
                                      <a:cubicBezTo>
                                        <a:pt x="277" y="179"/>
                                        <a:pt x="226" y="186"/>
                                        <a:pt x="171" y="204"/>
                                      </a:cubicBezTo>
                                      <a:cubicBezTo>
                                        <a:pt x="165" y="208"/>
                                        <a:pt x="157" y="211"/>
                                        <a:pt x="152" y="217"/>
                                      </a:cubicBezTo>
                                      <a:cubicBezTo>
                                        <a:pt x="133" y="240"/>
                                        <a:pt x="160" y="253"/>
                                        <a:pt x="177" y="259"/>
                                      </a:cubicBezTo>
                                      <a:cubicBezTo>
                                        <a:pt x="222" y="275"/>
                                        <a:pt x="173" y="264"/>
                                        <a:pt x="269" y="272"/>
                                      </a:cubicBezTo>
                                      <a:cubicBezTo>
                                        <a:pt x="306" y="327"/>
                                        <a:pt x="269" y="472"/>
                                        <a:pt x="269" y="541"/>
                                      </a:cubicBezTo>
                                    </a:path>
                                  </a:pathLst>
                                </a:custGeom>
                                <a:noFill/>
                                <a:ln w="12700" cap="sq" cmpd="sng">
                                  <a:solidFill>
                                    <a:schemeClr val="tx1"/>
                                  </a:solidFill>
                                  <a:prstDash val="solid"/>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l-GR"/>
                                </a:p>
                              </p:txBody>
                            </p:sp>
                            <p:grpSp>
                              <p:nvGrpSpPr>
                                <p:cNvPr id="43048" name="Group 40">
                                  <a:extLst>
                                    <a:ext uri="{FF2B5EF4-FFF2-40B4-BE49-F238E27FC236}">
                                      <a16:creationId xmlns:a16="http://schemas.microsoft.com/office/drawing/2014/main" xmlns="" id="{0B00C96A-F2BA-46AE-9F44-55241EFF864D}"/>
                                    </a:ext>
                                  </a:extLst>
                                </p:cNvPr>
                                <p:cNvGrpSpPr>
                                  <a:grpSpLocks/>
                                </p:cNvGrpSpPr>
                                <p:nvPr/>
                              </p:nvGrpSpPr>
                              <p:grpSpPr bwMode="auto">
                                <a:xfrm>
                                  <a:off x="1338" y="890"/>
                                  <a:ext cx="3220" cy="2086"/>
                                  <a:chOff x="1338" y="890"/>
                                  <a:chExt cx="3220" cy="2086"/>
                                </a:xfrm>
                              </p:grpSpPr>
                              <p:sp>
                                <p:nvSpPr>
                                  <p:cNvPr id="43049" name="Rectangle 41">
                                    <a:extLst>
                                      <a:ext uri="{FF2B5EF4-FFF2-40B4-BE49-F238E27FC236}">
                                        <a16:creationId xmlns:a16="http://schemas.microsoft.com/office/drawing/2014/main" xmlns="" id="{20C9332D-C3F5-4AD8-9655-20837D52E914}"/>
                                      </a:ext>
                                    </a:extLst>
                                  </p:cNvPr>
                                  <p:cNvSpPr>
                                    <a:spLocks noChangeArrowheads="1"/>
                                  </p:cNvSpPr>
                                  <p:nvPr/>
                                </p:nvSpPr>
                                <p:spPr bwMode="auto">
                                  <a:xfrm>
                                    <a:off x="1338" y="890"/>
                                    <a:ext cx="2857" cy="172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43050" name="Line 42">
                                    <a:extLst>
                                      <a:ext uri="{FF2B5EF4-FFF2-40B4-BE49-F238E27FC236}">
                                        <a16:creationId xmlns:a16="http://schemas.microsoft.com/office/drawing/2014/main" xmlns="" id="{B6AD0F38-DB41-4F73-A487-2CBC3D505119}"/>
                                      </a:ext>
                                    </a:extLst>
                                  </p:cNvPr>
                                  <p:cNvSpPr>
                                    <a:spLocks noChangeShapeType="1"/>
                                  </p:cNvSpPr>
                                  <p:nvPr/>
                                </p:nvSpPr>
                                <p:spPr bwMode="auto">
                                  <a:xfrm>
                                    <a:off x="2835" y="890"/>
                                    <a:ext cx="0" cy="1724"/>
                                  </a:xfrm>
                                  <a:prstGeom prst="line">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l-GR"/>
                                  </a:p>
                                </p:txBody>
                              </p:sp>
                              <p:sp>
                                <p:nvSpPr>
                                  <p:cNvPr id="43051" name="Text Box 43">
                                    <a:extLst>
                                      <a:ext uri="{FF2B5EF4-FFF2-40B4-BE49-F238E27FC236}">
                                        <a16:creationId xmlns:a16="http://schemas.microsoft.com/office/drawing/2014/main" xmlns="" id="{B1F4B4AB-0F6D-4A78-8B30-A6B970FC745B}"/>
                                      </a:ext>
                                    </a:extLst>
                                  </p:cNvPr>
                                  <p:cNvSpPr txBox="1">
                                    <a:spLocks noChangeArrowheads="1"/>
                                  </p:cNvSpPr>
                                  <p:nvPr/>
                                </p:nvSpPr>
                                <p:spPr bwMode="auto">
                                  <a:xfrm>
                                    <a:off x="1926" y="934"/>
                                    <a:ext cx="591" cy="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l-GR" sz="2400" b="1">
                                        <a:latin typeface="Arial" panose="020B0604020202020204" pitchFamily="34" charset="0"/>
                                      </a:rPr>
                                      <a:t>ICF</a:t>
                                    </a:r>
                                    <a:endParaRPr lang="el-GR" altLang="el-GR" sz="2400" b="1">
                                      <a:latin typeface="Arial" panose="020B0604020202020204" pitchFamily="34" charset="0"/>
                                    </a:endParaRPr>
                                  </a:p>
                                </p:txBody>
                              </p:sp>
                              <p:sp>
                                <p:nvSpPr>
                                  <p:cNvPr id="43052" name="Text Box 44">
                                    <a:extLst>
                                      <a:ext uri="{FF2B5EF4-FFF2-40B4-BE49-F238E27FC236}">
                                        <a16:creationId xmlns:a16="http://schemas.microsoft.com/office/drawing/2014/main" xmlns="" id="{2E3B5F9A-68F3-4E2D-842D-006EE2B0FF99}"/>
                                      </a:ext>
                                    </a:extLst>
                                  </p:cNvPr>
                                  <p:cNvSpPr txBox="1">
                                    <a:spLocks noChangeArrowheads="1"/>
                                  </p:cNvSpPr>
                                  <p:nvPr/>
                                </p:nvSpPr>
                                <p:spPr bwMode="auto">
                                  <a:xfrm>
                                    <a:off x="3152" y="934"/>
                                    <a:ext cx="590" cy="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l-GR" sz="2400" b="1">
                                        <a:latin typeface="Arial" panose="020B0604020202020204" pitchFamily="34" charset="0"/>
                                      </a:rPr>
                                      <a:t>ECF</a:t>
                                    </a:r>
                                    <a:endParaRPr lang="el-GR" altLang="el-GR" sz="2400" b="1">
                                      <a:latin typeface="Arial" panose="020B0604020202020204" pitchFamily="34" charset="0"/>
                                    </a:endParaRPr>
                                  </a:p>
                                </p:txBody>
                              </p:sp>
                              <p:sp>
                                <p:nvSpPr>
                                  <p:cNvPr id="43053" name="AutoShape 45">
                                    <a:extLst>
                                      <a:ext uri="{FF2B5EF4-FFF2-40B4-BE49-F238E27FC236}">
                                        <a16:creationId xmlns:a16="http://schemas.microsoft.com/office/drawing/2014/main" xmlns="" id="{1ECC3390-5C30-4E07-B26E-D817758AA441}"/>
                                      </a:ext>
                                    </a:extLst>
                                  </p:cNvPr>
                                  <p:cNvSpPr>
                                    <a:spLocks noChangeArrowheads="1"/>
                                  </p:cNvSpPr>
                                  <p:nvPr/>
                                </p:nvSpPr>
                                <p:spPr bwMode="auto">
                                  <a:xfrm>
                                    <a:off x="2562" y="1298"/>
                                    <a:ext cx="499" cy="182"/>
                                  </a:xfrm>
                                  <a:prstGeom prst="leftArrow">
                                    <a:avLst>
                                      <a:gd name="adj1" fmla="val 50000"/>
                                      <a:gd name="adj2" fmla="val 68544"/>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43054" name="AutoShape 46">
                                    <a:extLst>
                                      <a:ext uri="{FF2B5EF4-FFF2-40B4-BE49-F238E27FC236}">
                                        <a16:creationId xmlns:a16="http://schemas.microsoft.com/office/drawing/2014/main" xmlns="" id="{6E61C0D7-8E1E-446F-AEE6-2BC494EFB786}"/>
                                      </a:ext>
                                    </a:extLst>
                                  </p:cNvPr>
                                  <p:cNvSpPr>
                                    <a:spLocks noChangeArrowheads="1"/>
                                  </p:cNvSpPr>
                                  <p:nvPr/>
                                </p:nvSpPr>
                                <p:spPr bwMode="auto">
                                  <a:xfrm>
                                    <a:off x="3061" y="2750"/>
                                    <a:ext cx="136" cy="226"/>
                                  </a:xfrm>
                                  <a:prstGeom prst="downArrow">
                                    <a:avLst>
                                      <a:gd name="adj1" fmla="val 50000"/>
                                      <a:gd name="adj2" fmla="val 41544"/>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43055" name="AutoShape 47">
                                    <a:extLst>
                                      <a:ext uri="{FF2B5EF4-FFF2-40B4-BE49-F238E27FC236}">
                                        <a16:creationId xmlns:a16="http://schemas.microsoft.com/office/drawing/2014/main" xmlns="" id="{0AEAC6D2-9ADF-4340-83F0-5978173A7914}"/>
                                      </a:ext>
                                    </a:extLst>
                                  </p:cNvPr>
                                  <p:cNvSpPr>
                                    <a:spLocks noChangeArrowheads="1"/>
                                  </p:cNvSpPr>
                                  <p:nvPr/>
                                </p:nvSpPr>
                                <p:spPr bwMode="auto">
                                  <a:xfrm>
                                    <a:off x="3606" y="2659"/>
                                    <a:ext cx="136" cy="226"/>
                                  </a:xfrm>
                                  <a:prstGeom prst="downArrow">
                                    <a:avLst>
                                      <a:gd name="adj1" fmla="val 50000"/>
                                      <a:gd name="adj2" fmla="val 41544"/>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43056" name="AutoShape 48">
                                    <a:extLst>
                                      <a:ext uri="{FF2B5EF4-FFF2-40B4-BE49-F238E27FC236}">
                                        <a16:creationId xmlns:a16="http://schemas.microsoft.com/office/drawing/2014/main" xmlns="" id="{C15F3D6B-8D22-4C4F-9F4D-689A23F145C1}"/>
                                      </a:ext>
                                    </a:extLst>
                                  </p:cNvPr>
                                  <p:cNvSpPr>
                                    <a:spLocks noChangeArrowheads="1"/>
                                  </p:cNvSpPr>
                                  <p:nvPr/>
                                </p:nvSpPr>
                                <p:spPr bwMode="auto">
                                  <a:xfrm>
                                    <a:off x="3969" y="1842"/>
                                    <a:ext cx="589" cy="136"/>
                                  </a:xfrm>
                                  <a:prstGeom prst="leftArrow">
                                    <a:avLst>
                                      <a:gd name="adj1" fmla="val 50000"/>
                                      <a:gd name="adj2" fmla="val 108272"/>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grpSp>
                          </p:grpSp>
                        </p:grpSp>
                      </p:grpSp>
                    </p:grpSp>
                  </p:grpSp>
                </p:grpSp>
              </p:grpSp>
            </p:grpSp>
          </p:grpSp>
          <p:sp>
            <p:nvSpPr>
              <p:cNvPr id="43019" name="Text Box 49">
                <a:extLst>
                  <a:ext uri="{FF2B5EF4-FFF2-40B4-BE49-F238E27FC236}">
                    <a16:creationId xmlns:a16="http://schemas.microsoft.com/office/drawing/2014/main" xmlns="" id="{833ED8A6-D989-4790-9B35-85177E7DA706}"/>
                  </a:ext>
                </a:extLst>
              </p:cNvPr>
              <p:cNvSpPr txBox="1">
                <a:spLocks noChangeArrowheads="1"/>
              </p:cNvSpPr>
              <p:nvPr/>
            </p:nvSpPr>
            <p:spPr bwMode="auto">
              <a:xfrm>
                <a:off x="4468" y="2251"/>
                <a:ext cx="120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l-GR" sz="1800" b="1">
                    <a:latin typeface="Arial" panose="020B0604020202020204" pitchFamily="34" charset="0"/>
                  </a:rPr>
                  <a:t>100 meq/day</a:t>
                </a:r>
                <a:endParaRPr lang="el-GR" altLang="el-GR" sz="1800" b="1">
                  <a:latin typeface="Arial" panose="020B0604020202020204" pitchFamily="34" charset="0"/>
                </a:endParaRPr>
              </a:p>
            </p:txBody>
          </p:sp>
          <p:sp>
            <p:nvSpPr>
              <p:cNvPr id="43020" name="Text Box 50">
                <a:extLst>
                  <a:ext uri="{FF2B5EF4-FFF2-40B4-BE49-F238E27FC236}">
                    <a16:creationId xmlns:a16="http://schemas.microsoft.com/office/drawing/2014/main" xmlns="" id="{D2E2A002-FAD8-4E69-8EE8-64A8B39A7690}"/>
                  </a:ext>
                </a:extLst>
              </p:cNvPr>
              <p:cNvSpPr txBox="1">
                <a:spLocks noChangeArrowheads="1"/>
              </p:cNvSpPr>
              <p:nvPr/>
            </p:nvSpPr>
            <p:spPr bwMode="auto">
              <a:xfrm>
                <a:off x="3606" y="3203"/>
                <a:ext cx="120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l-GR" sz="1800" b="1">
                    <a:latin typeface="Arial" panose="020B0604020202020204" pitchFamily="34" charset="0"/>
                  </a:rPr>
                  <a:t>8 meq/day</a:t>
                </a:r>
                <a:endParaRPr lang="el-GR" altLang="el-GR" sz="1800" b="1">
                  <a:latin typeface="Arial" panose="020B0604020202020204" pitchFamily="34" charset="0"/>
                </a:endParaRPr>
              </a:p>
            </p:txBody>
          </p:sp>
          <p:sp>
            <p:nvSpPr>
              <p:cNvPr id="43021" name="Text Box 51">
                <a:extLst>
                  <a:ext uri="{FF2B5EF4-FFF2-40B4-BE49-F238E27FC236}">
                    <a16:creationId xmlns:a16="http://schemas.microsoft.com/office/drawing/2014/main" xmlns="" id="{073AC6C2-00F5-4DA3-B920-AD0FCBEC8205}"/>
                  </a:ext>
                </a:extLst>
              </p:cNvPr>
              <p:cNvSpPr txBox="1">
                <a:spLocks noChangeArrowheads="1"/>
              </p:cNvSpPr>
              <p:nvPr/>
            </p:nvSpPr>
            <p:spPr bwMode="auto">
              <a:xfrm>
                <a:off x="2608" y="3203"/>
                <a:ext cx="120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l-GR" sz="1800" b="1">
                    <a:latin typeface="Arial" panose="020B0604020202020204" pitchFamily="34" charset="0"/>
                  </a:rPr>
                  <a:t>92 meq/day</a:t>
                </a:r>
                <a:endParaRPr lang="el-GR" altLang="el-GR" sz="1800" b="1">
                  <a:latin typeface="Arial" panose="020B0604020202020204" pitchFamily="34" charset="0"/>
                </a:endParaRPr>
              </a:p>
            </p:txBody>
          </p:sp>
        </p:grpSp>
        <p:sp>
          <p:nvSpPr>
            <p:cNvPr id="43015" name="WordArt 52">
              <a:extLst>
                <a:ext uri="{FF2B5EF4-FFF2-40B4-BE49-F238E27FC236}">
                  <a16:creationId xmlns:a16="http://schemas.microsoft.com/office/drawing/2014/main" xmlns="" id="{922BA5D2-4485-4282-82A7-8AD14E80F740}"/>
                </a:ext>
              </a:extLst>
            </p:cNvPr>
            <p:cNvSpPr>
              <a:spLocks noChangeArrowheads="1" noChangeShapeType="1" noTextEdit="1"/>
            </p:cNvSpPr>
            <p:nvPr/>
          </p:nvSpPr>
          <p:spPr bwMode="auto">
            <a:xfrm rot="5400000">
              <a:off x="4411" y="2035"/>
              <a:ext cx="295" cy="91"/>
            </a:xfrm>
            <a:prstGeom prst="rect">
              <a:avLst/>
            </a:prstGeom>
          </p:spPr>
          <p:txBody>
            <a:bodyPr vert="wordArtVert" wrap="none" fromWordArt="1">
              <a:prstTxWarp prst="textPlain">
                <a:avLst>
                  <a:gd name="adj" fmla="val 50000"/>
                </a:avLst>
              </a:prstTxWarp>
            </a:bodyPr>
            <a:lstStyle/>
            <a:p>
              <a:pPr algn="ctr" fontAlgn="auto"/>
              <a:r>
                <a:rPr lang="el-GR" sz="3600" kern="10">
                  <a:ln w="9525" cap="sq">
                    <a:solidFill>
                      <a:srgbClr val="000000"/>
                    </a:solidFill>
                    <a:miter lim="800000"/>
                    <a:headEnd type="none" w="sm" len="sm"/>
                    <a:tailEnd type="none" w="sm" len="sm"/>
                  </a:ln>
                  <a:solidFill>
                    <a:srgbClr val="000000"/>
                  </a:solidFill>
                  <a:latin typeface="Arial Black" panose="020B0A04020102020204" pitchFamily="34" charset="0"/>
                </a:rPr>
                <a:t>1</a:t>
              </a:r>
            </a:p>
          </p:txBody>
        </p:sp>
        <p:sp>
          <p:nvSpPr>
            <p:cNvPr id="43016" name="WordArt 53">
              <a:extLst>
                <a:ext uri="{FF2B5EF4-FFF2-40B4-BE49-F238E27FC236}">
                  <a16:creationId xmlns:a16="http://schemas.microsoft.com/office/drawing/2014/main" xmlns="" id="{C7156F60-9711-41A4-ADC8-A0BA956F81BB}"/>
                </a:ext>
              </a:extLst>
            </p:cNvPr>
            <p:cNvSpPr>
              <a:spLocks noChangeArrowheads="1" noChangeShapeType="1" noTextEdit="1"/>
            </p:cNvSpPr>
            <p:nvPr/>
          </p:nvSpPr>
          <p:spPr bwMode="auto">
            <a:xfrm rot="5400000">
              <a:off x="3402" y="2954"/>
              <a:ext cx="272" cy="136"/>
            </a:xfrm>
            <a:prstGeom prst="rect">
              <a:avLst/>
            </a:prstGeom>
          </p:spPr>
          <p:txBody>
            <a:bodyPr vert="wordArtVert" wrap="none" fromWordArt="1">
              <a:prstTxWarp prst="textPlain">
                <a:avLst>
                  <a:gd name="adj" fmla="val 50000"/>
                </a:avLst>
              </a:prstTxWarp>
            </a:bodyPr>
            <a:lstStyle/>
            <a:p>
              <a:pPr algn="ctr" fontAlgn="auto"/>
              <a:r>
                <a:rPr lang="el-GR" sz="3600" kern="10">
                  <a:ln w="9525" cap="sq">
                    <a:solidFill>
                      <a:srgbClr val="000000"/>
                    </a:solidFill>
                    <a:miter lim="800000"/>
                    <a:headEnd type="none" w="sm" len="sm"/>
                    <a:tailEnd type="none" w="sm" len="sm"/>
                  </a:ln>
                  <a:solidFill>
                    <a:srgbClr val="000000"/>
                  </a:solidFill>
                  <a:latin typeface="Arial Black" panose="020B0A04020102020204" pitchFamily="34" charset="0"/>
                </a:rPr>
                <a:t>2</a:t>
              </a:r>
            </a:p>
          </p:txBody>
        </p:sp>
        <p:sp>
          <p:nvSpPr>
            <p:cNvPr id="43017" name="WordArt 54">
              <a:extLst>
                <a:ext uri="{FF2B5EF4-FFF2-40B4-BE49-F238E27FC236}">
                  <a16:creationId xmlns:a16="http://schemas.microsoft.com/office/drawing/2014/main" xmlns="" id="{513CA8E8-1983-47F6-9265-F2C2AEAD403B}"/>
                </a:ext>
              </a:extLst>
            </p:cNvPr>
            <p:cNvSpPr>
              <a:spLocks noChangeArrowheads="1" noChangeShapeType="1" noTextEdit="1"/>
            </p:cNvSpPr>
            <p:nvPr/>
          </p:nvSpPr>
          <p:spPr bwMode="auto">
            <a:xfrm rot="5400000">
              <a:off x="2800" y="2149"/>
              <a:ext cx="295" cy="136"/>
            </a:xfrm>
            <a:prstGeom prst="rect">
              <a:avLst/>
            </a:prstGeom>
          </p:spPr>
          <p:txBody>
            <a:bodyPr vert="wordArtVert" wrap="none" fromWordArt="1">
              <a:prstTxWarp prst="textPlain">
                <a:avLst>
                  <a:gd name="adj" fmla="val 50000"/>
                </a:avLst>
              </a:prstTxWarp>
            </a:bodyPr>
            <a:lstStyle/>
            <a:p>
              <a:pPr algn="ctr" fontAlgn="auto"/>
              <a:r>
                <a:rPr lang="el-GR" sz="3600" kern="10">
                  <a:ln w="9525" cap="sq">
                    <a:solidFill>
                      <a:srgbClr val="000000"/>
                    </a:solidFill>
                    <a:miter lim="800000"/>
                    <a:headEnd type="none" w="sm" len="sm"/>
                    <a:tailEnd type="none" w="sm" len="sm"/>
                  </a:ln>
                  <a:solidFill>
                    <a:srgbClr val="000000"/>
                  </a:solidFill>
                  <a:latin typeface="Arial Black" panose="020B0A04020102020204" pitchFamily="34" charset="0"/>
                </a:rPr>
                <a:t>3</a:t>
              </a:r>
            </a:p>
          </p:txBody>
        </p:sp>
      </p:grpSp>
      <p:pic>
        <p:nvPicPr>
          <p:cNvPr id="4" name="Εγγεγραμμένος ήχος">
            <a:hlinkClick r:id="" action="ppaction://media"/>
            <a:extLst>
              <a:ext uri="{FF2B5EF4-FFF2-40B4-BE49-F238E27FC236}">
                <a16:creationId xmlns:a16="http://schemas.microsoft.com/office/drawing/2014/main" xmlns="" id="{7E086E10-C379-428D-B930-1825AEE5592A}"/>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2CE13EF7-C1C8-46DE-88F7-CB1771E906AB}"/>
              </a:ext>
            </a:extLst>
          </p:cNvPr>
          <p:cNvSpPr>
            <a:spLocks noGrp="1"/>
          </p:cNvSpPr>
          <p:nvPr>
            <p:ph type="title"/>
          </p:nvPr>
        </p:nvSpPr>
        <p:spPr/>
        <p:txBody>
          <a:bodyPr/>
          <a:lstStyle/>
          <a:p>
            <a:pPr eaLnBrk="1" hangingPunct="1"/>
            <a:endParaRPr lang="el-GR" altLang="el-GR"/>
          </a:p>
        </p:txBody>
      </p:sp>
      <p:grpSp>
        <p:nvGrpSpPr>
          <p:cNvPr id="44035" name="Group 11">
            <a:extLst>
              <a:ext uri="{FF2B5EF4-FFF2-40B4-BE49-F238E27FC236}">
                <a16:creationId xmlns:a16="http://schemas.microsoft.com/office/drawing/2014/main" xmlns="" id="{BBA84A09-6E68-4AD4-9BB7-66B932FAD281}"/>
              </a:ext>
            </a:extLst>
          </p:cNvPr>
          <p:cNvGrpSpPr>
            <a:grpSpLocks/>
          </p:cNvGrpSpPr>
          <p:nvPr/>
        </p:nvGrpSpPr>
        <p:grpSpPr bwMode="auto">
          <a:xfrm>
            <a:off x="0" y="1095375"/>
            <a:ext cx="9144000" cy="6078538"/>
            <a:chOff x="0" y="690"/>
            <a:chExt cx="5760" cy="3829"/>
          </a:xfrm>
        </p:grpSpPr>
        <p:pic>
          <p:nvPicPr>
            <p:cNvPr id="44037" name="Picture 3">
              <a:extLst>
                <a:ext uri="{FF2B5EF4-FFF2-40B4-BE49-F238E27FC236}">
                  <a16:creationId xmlns:a16="http://schemas.microsoft.com/office/drawing/2014/main" xmlns="" id="{0BEE2977-D6C9-4B63-B10B-00896F99FC2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90"/>
              <a:ext cx="5760" cy="3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8" name="Line 4">
              <a:extLst>
                <a:ext uri="{FF2B5EF4-FFF2-40B4-BE49-F238E27FC236}">
                  <a16:creationId xmlns:a16="http://schemas.microsoft.com/office/drawing/2014/main" xmlns="" id="{D9A29337-40A7-4239-8F53-D280E73BD3CB}"/>
                </a:ext>
              </a:extLst>
            </p:cNvPr>
            <p:cNvSpPr>
              <a:spLocks noChangeShapeType="1"/>
            </p:cNvSpPr>
            <p:nvPr/>
          </p:nvSpPr>
          <p:spPr bwMode="auto">
            <a:xfrm>
              <a:off x="113" y="3475"/>
              <a:ext cx="1542" cy="0"/>
            </a:xfrm>
            <a:prstGeom prst="line">
              <a:avLst/>
            </a:prstGeom>
            <a:noFill/>
            <a:ln w="38100">
              <a:solidFill>
                <a:srgbClr val="FF00FF"/>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44039" name="Line 5">
              <a:extLst>
                <a:ext uri="{FF2B5EF4-FFF2-40B4-BE49-F238E27FC236}">
                  <a16:creationId xmlns:a16="http://schemas.microsoft.com/office/drawing/2014/main" xmlns="" id="{84001622-86F5-48EB-B89A-7B04942208B5}"/>
                </a:ext>
              </a:extLst>
            </p:cNvPr>
            <p:cNvSpPr>
              <a:spLocks noChangeShapeType="1"/>
            </p:cNvSpPr>
            <p:nvPr/>
          </p:nvSpPr>
          <p:spPr bwMode="auto">
            <a:xfrm>
              <a:off x="113" y="3884"/>
              <a:ext cx="1542" cy="0"/>
            </a:xfrm>
            <a:prstGeom prst="line">
              <a:avLst/>
            </a:prstGeom>
            <a:noFill/>
            <a:ln w="38100">
              <a:solidFill>
                <a:srgbClr val="FF00FF"/>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44040" name="Line 6">
              <a:extLst>
                <a:ext uri="{FF2B5EF4-FFF2-40B4-BE49-F238E27FC236}">
                  <a16:creationId xmlns:a16="http://schemas.microsoft.com/office/drawing/2014/main" xmlns="" id="{69C7794E-849D-43A6-AED9-FDE96D7E0C15}"/>
                </a:ext>
              </a:extLst>
            </p:cNvPr>
            <p:cNvSpPr>
              <a:spLocks noChangeShapeType="1"/>
            </p:cNvSpPr>
            <p:nvPr/>
          </p:nvSpPr>
          <p:spPr bwMode="auto">
            <a:xfrm>
              <a:off x="113" y="2341"/>
              <a:ext cx="953" cy="0"/>
            </a:xfrm>
            <a:prstGeom prst="line">
              <a:avLst/>
            </a:prstGeom>
            <a:noFill/>
            <a:ln w="38100">
              <a:solidFill>
                <a:srgbClr val="FF00FF"/>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44041" name="Line 7">
              <a:extLst>
                <a:ext uri="{FF2B5EF4-FFF2-40B4-BE49-F238E27FC236}">
                  <a16:creationId xmlns:a16="http://schemas.microsoft.com/office/drawing/2014/main" xmlns="" id="{350409BE-FBA8-4E58-956F-61FE36D0B8A5}"/>
                </a:ext>
              </a:extLst>
            </p:cNvPr>
            <p:cNvSpPr>
              <a:spLocks noChangeShapeType="1"/>
            </p:cNvSpPr>
            <p:nvPr/>
          </p:nvSpPr>
          <p:spPr bwMode="auto">
            <a:xfrm>
              <a:off x="2925" y="2115"/>
              <a:ext cx="454" cy="0"/>
            </a:xfrm>
            <a:prstGeom prst="line">
              <a:avLst/>
            </a:prstGeom>
            <a:noFill/>
            <a:ln w="38100">
              <a:solidFill>
                <a:srgbClr val="FF00FF"/>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44042" name="Line 8">
              <a:extLst>
                <a:ext uri="{FF2B5EF4-FFF2-40B4-BE49-F238E27FC236}">
                  <a16:creationId xmlns:a16="http://schemas.microsoft.com/office/drawing/2014/main" xmlns="" id="{C9B4DA3F-4746-4F9C-AD30-F5CCDAAC332B}"/>
                </a:ext>
              </a:extLst>
            </p:cNvPr>
            <p:cNvSpPr>
              <a:spLocks noChangeShapeType="1"/>
            </p:cNvSpPr>
            <p:nvPr/>
          </p:nvSpPr>
          <p:spPr bwMode="auto">
            <a:xfrm>
              <a:off x="2925" y="2341"/>
              <a:ext cx="908" cy="0"/>
            </a:xfrm>
            <a:prstGeom prst="line">
              <a:avLst/>
            </a:prstGeom>
            <a:noFill/>
            <a:ln w="38100">
              <a:solidFill>
                <a:srgbClr val="FF00FF"/>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44043" name="Line 9">
              <a:extLst>
                <a:ext uri="{FF2B5EF4-FFF2-40B4-BE49-F238E27FC236}">
                  <a16:creationId xmlns:a16="http://schemas.microsoft.com/office/drawing/2014/main" xmlns="" id="{5C782620-6A54-4163-A7C3-30F47039435A}"/>
                </a:ext>
              </a:extLst>
            </p:cNvPr>
            <p:cNvSpPr>
              <a:spLocks noChangeShapeType="1"/>
            </p:cNvSpPr>
            <p:nvPr/>
          </p:nvSpPr>
          <p:spPr bwMode="auto">
            <a:xfrm>
              <a:off x="2925" y="3430"/>
              <a:ext cx="1089" cy="0"/>
            </a:xfrm>
            <a:prstGeom prst="line">
              <a:avLst/>
            </a:prstGeom>
            <a:noFill/>
            <a:ln w="38100">
              <a:solidFill>
                <a:srgbClr val="FF00FF"/>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44044" name="Line 10">
              <a:extLst>
                <a:ext uri="{FF2B5EF4-FFF2-40B4-BE49-F238E27FC236}">
                  <a16:creationId xmlns:a16="http://schemas.microsoft.com/office/drawing/2014/main" xmlns="" id="{6E96A309-D90A-4300-8A0B-C95AA4E1AF9A}"/>
                </a:ext>
              </a:extLst>
            </p:cNvPr>
            <p:cNvSpPr>
              <a:spLocks noChangeShapeType="1"/>
            </p:cNvSpPr>
            <p:nvPr/>
          </p:nvSpPr>
          <p:spPr bwMode="auto">
            <a:xfrm>
              <a:off x="2925" y="3249"/>
              <a:ext cx="1542" cy="0"/>
            </a:xfrm>
            <a:prstGeom prst="line">
              <a:avLst/>
            </a:prstGeom>
            <a:noFill/>
            <a:ln w="38100">
              <a:solidFill>
                <a:srgbClr val="FF00FF"/>
              </a:solidFill>
              <a:round/>
              <a:headEnd/>
              <a:tailEnd/>
            </a:ln>
            <a:extLst>
              <a:ext uri="{909E8E84-426E-40DD-AFC4-6F175D3DCCD1}">
                <a14:hiddenFill xmlns:a14="http://schemas.microsoft.com/office/drawing/2010/main" xmlns="">
                  <a:noFill/>
                </a14:hiddenFill>
              </a:ext>
            </a:extLst>
          </p:spPr>
          <p:txBody>
            <a:bodyPr/>
            <a:lstStyle/>
            <a:p>
              <a:endParaRPr lang="el-GR"/>
            </a:p>
          </p:txBody>
        </p:sp>
      </p:grpSp>
      <p:pic>
        <p:nvPicPr>
          <p:cNvPr id="4" name="Εγγεγραμμένος ήχος">
            <a:hlinkClick r:id="" action="ppaction://media"/>
            <a:extLst>
              <a:ext uri="{FF2B5EF4-FFF2-40B4-BE49-F238E27FC236}">
                <a16:creationId xmlns:a16="http://schemas.microsoft.com/office/drawing/2014/main" xmlns="" id="{32BE0016-6EA3-438F-8865-08EDBA6203AC}"/>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8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xmlns="" id="{357979E2-AA01-4CC4-B192-BE3D6A94F583}"/>
              </a:ext>
            </a:extLst>
          </p:cNvPr>
          <p:cNvSpPr>
            <a:spLocks noGrp="1"/>
          </p:cNvSpPr>
          <p:nvPr>
            <p:ph type="title"/>
          </p:nvPr>
        </p:nvSpPr>
        <p:spPr/>
        <p:txBody>
          <a:bodyPr/>
          <a:lstStyle/>
          <a:p>
            <a:pPr eaLnBrk="1" hangingPunct="1"/>
            <a:endParaRPr lang="el-GR" altLang="el-GR"/>
          </a:p>
        </p:txBody>
      </p:sp>
      <p:pic>
        <p:nvPicPr>
          <p:cNvPr id="45059" name="Picture 3">
            <a:extLst>
              <a:ext uri="{FF2B5EF4-FFF2-40B4-BE49-F238E27FC236}">
                <a16:creationId xmlns:a16="http://schemas.microsoft.com/office/drawing/2014/main" xmlns="" id="{3B060179-1A07-420A-9216-E172A1238CCD}"/>
              </a:ext>
            </a:extLst>
          </p:cNvPr>
          <p:cNvPicPr>
            <a:picLocks noGrp="1" noChangeAspect="1" noChangeArrowheads="1"/>
          </p:cNvPicPr>
          <p:nvPr>
            <p:ph type="body" idx="1"/>
          </p:nvPr>
        </p:nvPicPr>
        <p:blipFill>
          <a:blip r:embed="rId3">
            <a:extLst>
              <a:ext uri="{28A0092B-C50C-407E-A947-70E740481C1C}">
                <a14:useLocalDpi xmlns:a14="http://schemas.microsoft.com/office/drawing/2010/main" xmlns="" val="0"/>
              </a:ext>
            </a:extLst>
          </a:blip>
          <a:srcRect/>
          <a:stretch>
            <a:fillRect/>
          </a:stretch>
        </p:blipFill>
        <p:spPr>
          <a:xfrm>
            <a:off x="0" y="549275"/>
            <a:ext cx="9144000" cy="6048375"/>
          </a:xfrm>
        </p:spPr>
      </p:pic>
      <p:pic>
        <p:nvPicPr>
          <p:cNvPr id="3" name="Εγγεγραμμένος ήχος">
            <a:hlinkClick r:id="" action="ppaction://media"/>
            <a:extLst>
              <a:ext uri="{FF2B5EF4-FFF2-40B4-BE49-F238E27FC236}">
                <a16:creationId xmlns:a16="http://schemas.microsoft.com/office/drawing/2014/main" xmlns="" id="{184D034E-0985-418C-B3C3-8F72288E0AC9}"/>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xmlns="" id="{A1C11039-90CE-43F0-85D7-EFD987BB6028}"/>
              </a:ext>
            </a:extLst>
          </p:cNvPr>
          <p:cNvSpPr>
            <a:spLocks noGrp="1"/>
          </p:cNvSpPr>
          <p:nvPr>
            <p:ph type="title"/>
          </p:nvPr>
        </p:nvSpPr>
        <p:spPr>
          <a:xfrm>
            <a:off x="1106488" y="1255713"/>
            <a:ext cx="8229600" cy="1143000"/>
          </a:xfrm>
        </p:spPr>
        <p:txBody>
          <a:bodyPr/>
          <a:lstStyle/>
          <a:p>
            <a:r>
              <a:rPr lang="el-GR" altLang="el-GR" sz="3200"/>
              <a:t>Οδυσσέας Ελύτης, 1911-1996</a:t>
            </a:r>
          </a:p>
        </p:txBody>
      </p:sp>
      <p:sp>
        <p:nvSpPr>
          <p:cNvPr id="7171" name="Content Placeholder 2">
            <a:extLst>
              <a:ext uri="{FF2B5EF4-FFF2-40B4-BE49-F238E27FC236}">
                <a16:creationId xmlns:a16="http://schemas.microsoft.com/office/drawing/2014/main" xmlns="" id="{E9D2B7EA-9E90-4942-A7DE-6F182D6EC203}"/>
              </a:ext>
            </a:extLst>
          </p:cNvPr>
          <p:cNvSpPr>
            <a:spLocks noGrp="1"/>
          </p:cNvSpPr>
          <p:nvPr>
            <p:ph idx="1"/>
          </p:nvPr>
        </p:nvSpPr>
        <p:spPr>
          <a:xfrm>
            <a:off x="457200" y="3017838"/>
            <a:ext cx="8229600" cy="4525962"/>
          </a:xfrm>
        </p:spPr>
        <p:txBody>
          <a:bodyPr/>
          <a:lstStyle/>
          <a:p>
            <a:r>
              <a:rPr lang="el-GR" altLang="el-GR" sz="2400"/>
              <a:t>Θα ποτίσω μ' ένα </a:t>
            </a:r>
            <a:r>
              <a:rPr lang="el-GR" altLang="el-GR" sz="2400" b="1"/>
              <a:t>δάκρυ</a:t>
            </a:r>
            <a:r>
              <a:rPr lang="el-GR" altLang="el-GR" sz="2400"/>
              <a:t> </a:t>
            </a:r>
            <a:r>
              <a:rPr lang="el-GR" altLang="el-GR" sz="2400" b="1"/>
              <a:t>μου</a:t>
            </a:r>
            <a:r>
              <a:rPr lang="el-GR" altLang="el-GR" sz="2400"/>
              <a:t> </a:t>
            </a:r>
            <a:r>
              <a:rPr lang="el-GR" altLang="el-GR" sz="2400" b="1"/>
              <a:t>αλμυρό</a:t>
            </a:r>
            <a:r>
              <a:rPr lang="el-GR" altLang="el-GR" sz="2400"/>
              <a:t> τον καιρό, πικρά καλοκαίρια, έμαθα κοντά σου να περνώ</a:t>
            </a:r>
            <a:endParaRPr lang="en-US" altLang="el-GR" sz="2400"/>
          </a:p>
          <a:p>
            <a:r>
              <a:rPr lang="el-GR" altLang="el-GR" sz="2400"/>
              <a:t>Η θεραπεία για όλα είναι </a:t>
            </a:r>
            <a:r>
              <a:rPr lang="el-GR" altLang="el-GR" sz="2400" b="1"/>
              <a:t>αλμυρό</a:t>
            </a:r>
            <a:r>
              <a:rPr lang="el-GR" altLang="el-GR" sz="2400"/>
              <a:t> </a:t>
            </a:r>
            <a:r>
              <a:rPr lang="el-GR" altLang="el-GR" sz="2400" b="1"/>
              <a:t>νερό:</a:t>
            </a:r>
            <a:r>
              <a:rPr lang="el-GR" altLang="el-GR" sz="2400"/>
              <a:t> </a:t>
            </a:r>
            <a:r>
              <a:rPr lang="el-GR" altLang="el-GR" sz="2400" b="1"/>
              <a:t>ιδρώτας,</a:t>
            </a:r>
            <a:r>
              <a:rPr lang="el-GR" altLang="el-GR" sz="2400"/>
              <a:t> </a:t>
            </a:r>
            <a:r>
              <a:rPr lang="el-GR" altLang="el-GR" sz="2400" b="1"/>
              <a:t>δάκρυα</a:t>
            </a:r>
            <a:r>
              <a:rPr lang="el-GR" altLang="el-GR" sz="2400"/>
              <a:t>, ή η θάλασσα. </a:t>
            </a:r>
            <a:endParaRPr lang="en-US" altLang="el-GR" sz="2400"/>
          </a:p>
          <a:p>
            <a:r>
              <a:rPr lang="el-GR" altLang="el-GR" sz="2400"/>
              <a:t>Απουσίαζε το καλοκαίρι ο </a:t>
            </a:r>
            <a:r>
              <a:rPr lang="el-GR" altLang="el-GR" sz="2400" b="1"/>
              <a:t>ιδρώτας ο αλμυρός</a:t>
            </a:r>
            <a:r>
              <a:rPr lang="el-GR" altLang="el-GR" sz="2400"/>
              <a:t> το φτερούγισμα .....</a:t>
            </a:r>
            <a:endParaRPr lang="en-US" altLang="el-GR" sz="2400"/>
          </a:p>
          <a:p>
            <a:r>
              <a:rPr lang="el-GR" altLang="el-GR" sz="2400"/>
              <a:t>Έλληνες που λένε ότι έχουν «γεννηθεί με </a:t>
            </a:r>
            <a:r>
              <a:rPr lang="en-US" altLang="el-GR" sz="2400" b="1"/>
              <a:t>“</a:t>
            </a:r>
            <a:r>
              <a:rPr lang="el-GR" altLang="el-GR" sz="2400" b="1"/>
              <a:t>αλμυρό αίμα</a:t>
            </a:r>
            <a:r>
              <a:rPr lang="en-US" altLang="el-GR" sz="2400" b="1"/>
              <a:t>”</a:t>
            </a:r>
            <a:endParaRPr lang="el-GR" altLang="el-GR" sz="2400" b="1"/>
          </a:p>
        </p:txBody>
      </p:sp>
      <p:pic>
        <p:nvPicPr>
          <p:cNvPr id="7172" name="Picture 2">
            <a:extLst>
              <a:ext uri="{FF2B5EF4-FFF2-40B4-BE49-F238E27FC236}">
                <a16:creationId xmlns:a16="http://schemas.microsoft.com/office/drawing/2014/main" xmlns="" id="{017E0686-7F74-40EF-BF10-2D1180AC24F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92163" y="520700"/>
            <a:ext cx="1612900"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Εγγεγραμμένος ήχος">
            <a:hlinkClick r:id="" action="ppaction://media"/>
            <a:extLst>
              <a:ext uri="{FF2B5EF4-FFF2-40B4-BE49-F238E27FC236}">
                <a16:creationId xmlns:a16="http://schemas.microsoft.com/office/drawing/2014/main" xmlns="" id="{0A02C48B-862E-4B4F-8F03-D7B6493DE23D}"/>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CC22C9E2-8417-4ECC-89E2-6DD4441A5829}"/>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xmlns="" id="{332B6D1A-83F5-492E-A291-0315E6082C14}"/>
              </a:ext>
            </a:extLst>
          </p:cNvPr>
          <p:cNvSpPr>
            <a:spLocks noGrp="1"/>
          </p:cNvSpPr>
          <p:nvPr>
            <p:ph type="title"/>
          </p:nvPr>
        </p:nvSpPr>
        <p:spPr/>
        <p:txBody>
          <a:bodyPr/>
          <a:lstStyle/>
          <a:p>
            <a:pPr eaLnBrk="1" hangingPunct="1"/>
            <a:endParaRPr lang="el-GR" altLang="el-GR"/>
          </a:p>
        </p:txBody>
      </p:sp>
      <p:pic>
        <p:nvPicPr>
          <p:cNvPr id="46083" name="Picture 3">
            <a:extLst>
              <a:ext uri="{FF2B5EF4-FFF2-40B4-BE49-F238E27FC236}">
                <a16:creationId xmlns:a16="http://schemas.microsoft.com/office/drawing/2014/main" xmlns="" id="{1107CBA1-BE3B-4E1D-860F-490EC86E075C}"/>
              </a:ext>
            </a:extLst>
          </p:cNvPr>
          <p:cNvPicPr>
            <a:picLocks noGrp="1" noChangeAspect="1" noChangeArrowheads="1"/>
          </p:cNvPicPr>
          <p:nvPr>
            <p:ph type="body" idx="1"/>
          </p:nvPr>
        </p:nvPicPr>
        <p:blipFill>
          <a:blip r:embed="rId3">
            <a:extLst>
              <a:ext uri="{28A0092B-C50C-407E-A947-70E740481C1C}">
                <a14:useLocalDpi xmlns:a14="http://schemas.microsoft.com/office/drawing/2010/main" xmlns="" val="0"/>
              </a:ext>
            </a:extLst>
          </a:blip>
          <a:srcRect/>
          <a:stretch>
            <a:fillRect/>
          </a:stretch>
        </p:blipFill>
        <p:spPr>
          <a:xfrm>
            <a:off x="133350" y="549275"/>
            <a:ext cx="9010650" cy="5903913"/>
          </a:xfrm>
        </p:spPr>
      </p:pic>
      <p:pic>
        <p:nvPicPr>
          <p:cNvPr id="3" name="Εγγεγραμμένος ήχος">
            <a:hlinkClick r:id="" action="ppaction://media"/>
            <a:extLst>
              <a:ext uri="{FF2B5EF4-FFF2-40B4-BE49-F238E27FC236}">
                <a16:creationId xmlns:a16="http://schemas.microsoft.com/office/drawing/2014/main" xmlns="" id="{1158077C-46C1-48E8-8FEC-13B51FF60F00}"/>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xmlns="" id="{FE30D93B-7198-4F18-946B-D8CD6CD697E6}"/>
              </a:ext>
            </a:extLst>
          </p:cNvPr>
          <p:cNvSpPr>
            <a:spLocks noGrp="1"/>
          </p:cNvSpPr>
          <p:nvPr>
            <p:ph type="title"/>
          </p:nvPr>
        </p:nvSpPr>
        <p:spPr/>
        <p:txBody>
          <a:bodyPr/>
          <a:lstStyle/>
          <a:p>
            <a:pPr eaLnBrk="1" hangingPunct="1"/>
            <a:endParaRPr lang="el-GR" altLang="el-GR"/>
          </a:p>
        </p:txBody>
      </p:sp>
      <p:sp>
        <p:nvSpPr>
          <p:cNvPr id="47107" name="Rectangle 3">
            <a:extLst>
              <a:ext uri="{FF2B5EF4-FFF2-40B4-BE49-F238E27FC236}">
                <a16:creationId xmlns:a16="http://schemas.microsoft.com/office/drawing/2014/main" xmlns="" id="{E5B5D2FA-7632-4CFB-ACE1-2979BD8FAFCC}"/>
              </a:ext>
            </a:extLst>
          </p:cNvPr>
          <p:cNvSpPr>
            <a:spLocks noGrp="1"/>
          </p:cNvSpPr>
          <p:nvPr>
            <p:ph type="body" idx="1"/>
          </p:nvPr>
        </p:nvSpPr>
        <p:spPr/>
        <p:txBody>
          <a:bodyPr/>
          <a:lstStyle/>
          <a:p>
            <a:pPr eaLnBrk="1" hangingPunct="1"/>
            <a:endParaRPr lang="el-GR" altLang="el-GR"/>
          </a:p>
        </p:txBody>
      </p:sp>
      <p:pic>
        <p:nvPicPr>
          <p:cNvPr id="47108" name="Picture 4" descr="slide19">
            <a:extLst>
              <a:ext uri="{FF2B5EF4-FFF2-40B4-BE49-F238E27FC236}">
                <a16:creationId xmlns:a16="http://schemas.microsoft.com/office/drawing/2014/main" xmlns="" id="{6F8065BC-5E90-4BB7-99D5-6C03CA9E744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9388" y="188913"/>
            <a:ext cx="8640762" cy="648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E82BFDE3-8A52-4C21-90AA-3348859F0F5D}"/>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xmlns="" id="{C91F6702-1B8E-4F09-B89E-98DB423C6E3A}"/>
              </a:ext>
            </a:extLst>
          </p:cNvPr>
          <p:cNvSpPr>
            <a:spLocks noGrp="1"/>
          </p:cNvSpPr>
          <p:nvPr>
            <p:ph type="title"/>
          </p:nvPr>
        </p:nvSpPr>
        <p:spPr/>
        <p:txBody>
          <a:bodyPr/>
          <a:lstStyle/>
          <a:p>
            <a:pPr eaLnBrk="1" hangingPunct="1"/>
            <a:endParaRPr lang="el-GR" altLang="el-GR"/>
          </a:p>
        </p:txBody>
      </p:sp>
      <p:pic>
        <p:nvPicPr>
          <p:cNvPr id="48131" name="Picture 3">
            <a:extLst>
              <a:ext uri="{FF2B5EF4-FFF2-40B4-BE49-F238E27FC236}">
                <a16:creationId xmlns:a16="http://schemas.microsoft.com/office/drawing/2014/main" xmlns="" id="{725ADE2B-8125-4469-8C14-E404F137FEB4}"/>
              </a:ext>
            </a:extLst>
          </p:cNvPr>
          <p:cNvPicPr>
            <a:picLocks noGrp="1" noChangeAspect="1" noChangeArrowheads="1"/>
          </p:cNvPicPr>
          <p:nvPr>
            <p:ph type="body" idx="1"/>
          </p:nvPr>
        </p:nvPicPr>
        <p:blipFill>
          <a:blip r:embed="rId3">
            <a:extLst>
              <a:ext uri="{28A0092B-C50C-407E-A947-70E740481C1C}">
                <a14:useLocalDpi xmlns:a14="http://schemas.microsoft.com/office/drawing/2010/main" xmlns="" val="0"/>
              </a:ext>
            </a:extLst>
          </a:blip>
          <a:srcRect/>
          <a:stretch>
            <a:fillRect/>
          </a:stretch>
        </p:blipFill>
        <p:spPr>
          <a:xfrm>
            <a:off x="1476375" y="260350"/>
            <a:ext cx="6284913" cy="6597650"/>
          </a:xfrm>
        </p:spPr>
      </p:pic>
      <p:pic>
        <p:nvPicPr>
          <p:cNvPr id="4" name="Εγγεγραμμένος ήχος">
            <a:hlinkClick r:id="" action="ppaction://media"/>
            <a:extLst>
              <a:ext uri="{FF2B5EF4-FFF2-40B4-BE49-F238E27FC236}">
                <a16:creationId xmlns:a16="http://schemas.microsoft.com/office/drawing/2014/main" xmlns="" id="{7F03B440-4BAC-45A7-8379-02630C8C3EEA}"/>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xmlns="" id="{7A8ED940-5DAE-465D-94DE-EFF3CADA2E19}"/>
              </a:ext>
            </a:extLst>
          </p:cNvPr>
          <p:cNvSpPr>
            <a:spLocks noGrp="1"/>
          </p:cNvSpPr>
          <p:nvPr>
            <p:ph type="title"/>
          </p:nvPr>
        </p:nvSpPr>
        <p:spPr/>
        <p:txBody>
          <a:bodyPr/>
          <a:lstStyle/>
          <a:p>
            <a:pPr eaLnBrk="1" hangingPunct="1"/>
            <a:endParaRPr lang="el-GR" altLang="el-GR"/>
          </a:p>
        </p:txBody>
      </p:sp>
      <p:pic>
        <p:nvPicPr>
          <p:cNvPr id="49155" name="Picture 3">
            <a:extLst>
              <a:ext uri="{FF2B5EF4-FFF2-40B4-BE49-F238E27FC236}">
                <a16:creationId xmlns:a16="http://schemas.microsoft.com/office/drawing/2014/main" xmlns="" id="{C5F6F2AB-5A7B-4325-A993-C87F81A99187}"/>
              </a:ext>
            </a:extLst>
          </p:cNvPr>
          <p:cNvPicPr>
            <a:picLocks noGrp="1" noChangeAspect="1" noChangeArrowheads="1"/>
          </p:cNvPicPr>
          <p:nvPr>
            <p:ph type="body" idx="1"/>
          </p:nvPr>
        </p:nvPicPr>
        <p:blipFill>
          <a:blip r:embed="rId3">
            <a:extLst>
              <a:ext uri="{28A0092B-C50C-407E-A947-70E740481C1C}">
                <a14:useLocalDpi xmlns:a14="http://schemas.microsoft.com/office/drawing/2010/main" xmlns="" val="0"/>
              </a:ext>
            </a:extLst>
          </a:blip>
          <a:srcRect/>
          <a:stretch>
            <a:fillRect/>
          </a:stretch>
        </p:blipFill>
        <p:spPr>
          <a:xfrm>
            <a:off x="457200" y="0"/>
            <a:ext cx="8229600" cy="6858000"/>
          </a:xfrm>
        </p:spPr>
      </p:pic>
      <p:pic>
        <p:nvPicPr>
          <p:cNvPr id="3" name="Εγγεγραμμένος ήχος">
            <a:hlinkClick r:id="" action="ppaction://media"/>
            <a:extLst>
              <a:ext uri="{FF2B5EF4-FFF2-40B4-BE49-F238E27FC236}">
                <a16:creationId xmlns:a16="http://schemas.microsoft.com/office/drawing/2014/main" xmlns="" id="{A4BEA817-B9DC-4EA5-89E6-8D21AE09C609}"/>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3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ile0034">
            <a:extLst>
              <a:ext uri="{FF2B5EF4-FFF2-40B4-BE49-F238E27FC236}">
                <a16:creationId xmlns:a16="http://schemas.microsoft.com/office/drawing/2014/main" xmlns="" id="{423523B9-A91B-4C51-8584-A8298E4E673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51050" y="620713"/>
            <a:ext cx="4392613" cy="550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F71D1E22-DDD6-48F5-8A2D-E50A9F97D1AD}"/>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xmlns="" id="{FB3E5F80-A3B6-4035-BB85-08CA054F375C}"/>
              </a:ext>
            </a:extLst>
          </p:cNvPr>
          <p:cNvSpPr>
            <a:spLocks noGrp="1"/>
          </p:cNvSpPr>
          <p:nvPr>
            <p:ph type="title"/>
          </p:nvPr>
        </p:nvSpPr>
        <p:spPr>
          <a:xfrm>
            <a:off x="3708400" y="549275"/>
            <a:ext cx="5076825" cy="1143000"/>
          </a:xfrm>
        </p:spPr>
        <p:txBody>
          <a:bodyPr/>
          <a:lstStyle/>
          <a:p>
            <a:pPr eaLnBrk="1" hangingPunct="1"/>
            <a:r>
              <a:rPr lang="el-GR" altLang="el-GR" sz="4000" b="1"/>
              <a:t>ΑΙΤΙΑ ΥΠΟΚΑΛΙΑΙΜΙΑΣ</a:t>
            </a:r>
            <a:r>
              <a:rPr lang="en-US" altLang="el-GR" sz="4000" b="1"/>
              <a:t> (1)</a:t>
            </a:r>
            <a:endParaRPr lang="el-GR" altLang="el-GR" sz="4000" b="1"/>
          </a:p>
        </p:txBody>
      </p:sp>
      <p:sp>
        <p:nvSpPr>
          <p:cNvPr id="51203" name="Rectangle 3">
            <a:extLst>
              <a:ext uri="{FF2B5EF4-FFF2-40B4-BE49-F238E27FC236}">
                <a16:creationId xmlns:a16="http://schemas.microsoft.com/office/drawing/2014/main" xmlns="" id="{64B51A9C-B85B-47AD-92B3-76AFD7C4AF95}"/>
              </a:ext>
            </a:extLst>
          </p:cNvPr>
          <p:cNvSpPr>
            <a:spLocks noGrp="1"/>
          </p:cNvSpPr>
          <p:nvPr>
            <p:ph type="body" idx="1"/>
          </p:nvPr>
        </p:nvSpPr>
        <p:spPr>
          <a:xfrm>
            <a:off x="0" y="2133600"/>
            <a:ext cx="8959850" cy="4114800"/>
          </a:xfrm>
        </p:spPr>
        <p:txBody>
          <a:bodyPr/>
          <a:lstStyle/>
          <a:p>
            <a:pPr eaLnBrk="1" hangingPunct="1">
              <a:lnSpc>
                <a:spcPct val="90000"/>
              </a:lnSpc>
            </a:pPr>
            <a:r>
              <a:rPr lang="el-GR" altLang="el-GR" sz="2800" u="sng"/>
              <a:t>Μειωμένη πρόσληψη:</a:t>
            </a:r>
            <a:r>
              <a:rPr lang="el-GR" altLang="el-GR" sz="2800"/>
              <a:t> Μία συνήθης δίαιτα στις Δυτικού Τύπου Κοινωνίες περιλαμβάνει 40-120 </a:t>
            </a:r>
            <a:r>
              <a:rPr lang="en-US" altLang="el-GR" sz="2800"/>
              <a:t>meq K+ </a:t>
            </a:r>
            <a:r>
              <a:rPr lang="el-GR" altLang="el-GR" sz="2800"/>
              <a:t>ημερησίως (φρυγανιά και τσάι, αλκοολισμός, ανορεξία).</a:t>
            </a:r>
          </a:p>
          <a:p>
            <a:pPr eaLnBrk="1" hangingPunct="1">
              <a:lnSpc>
                <a:spcPct val="90000"/>
              </a:lnSpc>
            </a:pPr>
            <a:r>
              <a:rPr lang="el-GR" altLang="el-GR" sz="2800" u="sng"/>
              <a:t>Τροφές πλούσιες σε κάλιο:</a:t>
            </a:r>
            <a:r>
              <a:rPr lang="el-GR" altLang="el-GR" sz="2800"/>
              <a:t> μπανάνα, πατάτα, πορτοκάλι, τομάτα, πράσο, παντζάρια, πεπόνι, σπανάκι, κουνουπίδι, γάλα</a:t>
            </a:r>
            <a:r>
              <a:rPr lang="en-US" altLang="el-GR" sz="2800"/>
              <a:t>, </a:t>
            </a:r>
            <a:r>
              <a:rPr lang="el-GR" altLang="el-GR" sz="2800"/>
              <a:t>κρέας</a:t>
            </a:r>
          </a:p>
          <a:p>
            <a:pPr eaLnBrk="1" hangingPunct="1">
              <a:lnSpc>
                <a:spcPct val="90000"/>
              </a:lnSpc>
            </a:pPr>
            <a:r>
              <a:rPr lang="el-GR" altLang="el-GR" sz="2800" u="sng"/>
              <a:t>Τροφές χαμηλές σε κάλιο:</a:t>
            </a:r>
            <a:r>
              <a:rPr lang="el-GR" altLang="el-GR" sz="2800"/>
              <a:t> λεμόνι, μήλο, σταφύλια, λάχανο, αγγούρι, ζυμαρικά, ρύζι, ελιές, μαρούλι, </a:t>
            </a:r>
          </a:p>
        </p:txBody>
      </p:sp>
      <p:pic>
        <p:nvPicPr>
          <p:cNvPr id="51204" name="Picture 4" descr="potassium">
            <a:extLst>
              <a:ext uri="{FF2B5EF4-FFF2-40B4-BE49-F238E27FC236}">
                <a16:creationId xmlns:a16="http://schemas.microsoft.com/office/drawing/2014/main" xmlns="" id="{3DFFC5C3-0A66-41E3-83F0-C2CDBA7E92F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87450" y="260350"/>
            <a:ext cx="2200275" cy="167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D4B74F04-6073-4542-8D97-DDF622A7FBC8}"/>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File0040">
            <a:extLst>
              <a:ext uri="{FF2B5EF4-FFF2-40B4-BE49-F238E27FC236}">
                <a16:creationId xmlns:a16="http://schemas.microsoft.com/office/drawing/2014/main" xmlns="" id="{F98564CF-1785-4141-92B4-B93CA15D0D3F}"/>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1447800" y="-304800"/>
            <a:ext cx="7162800" cy="4887913"/>
          </a:xfrm>
        </p:spPr>
      </p:pic>
      <p:sp>
        <p:nvSpPr>
          <p:cNvPr id="52227" name="Text Box 3">
            <a:extLst>
              <a:ext uri="{FF2B5EF4-FFF2-40B4-BE49-F238E27FC236}">
                <a16:creationId xmlns:a16="http://schemas.microsoft.com/office/drawing/2014/main" xmlns="" id="{5063A02D-8404-4A40-8623-50268C01A2F7}"/>
              </a:ext>
            </a:extLst>
          </p:cNvPr>
          <p:cNvSpPr txBox="1">
            <a:spLocks noChangeArrowheads="1"/>
          </p:cNvSpPr>
          <p:nvPr/>
        </p:nvSpPr>
        <p:spPr bwMode="auto">
          <a:xfrm>
            <a:off x="2987675" y="2133600"/>
            <a:ext cx="7921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l-GR" sz="1600" b="1">
                <a:latin typeface="Garamond" panose="02020404030301010803" pitchFamily="18" charset="0"/>
              </a:rPr>
              <a:t>  </a:t>
            </a:r>
          </a:p>
        </p:txBody>
      </p:sp>
      <p:sp>
        <p:nvSpPr>
          <p:cNvPr id="52228" name="WordArt 4">
            <a:extLst>
              <a:ext uri="{FF2B5EF4-FFF2-40B4-BE49-F238E27FC236}">
                <a16:creationId xmlns:a16="http://schemas.microsoft.com/office/drawing/2014/main" xmlns="" id="{6C7F6FC8-A076-41A1-808C-21658A4DDEF1}"/>
              </a:ext>
            </a:extLst>
          </p:cNvPr>
          <p:cNvSpPr>
            <a:spLocks noChangeArrowheads="1" noChangeShapeType="1" noTextEdit="1"/>
          </p:cNvSpPr>
          <p:nvPr/>
        </p:nvSpPr>
        <p:spPr bwMode="auto">
          <a:xfrm rot="705418">
            <a:off x="914400" y="2362200"/>
            <a:ext cx="3729038" cy="1957388"/>
          </a:xfrm>
          <a:prstGeom prst="rect">
            <a:avLst/>
          </a:prstGeom>
        </p:spPr>
        <p:txBody>
          <a:bodyPr wrap="none" fromWordArt="1">
            <a:prstTxWarp prst="textCascadeUp">
              <a:avLst>
                <a:gd name="adj" fmla="val 100000"/>
              </a:avLst>
            </a:prstTxWarp>
            <a:scene3d>
              <a:camera prst="legacyPerspectiveFront">
                <a:rot lat="20519969" lon="1080000" rev="0"/>
              </a:camera>
              <a:lightRig rig="legacyHarsh2" dir="b"/>
            </a:scene3d>
            <a:sp3d extrusionH="430200" prstMaterial="legacyMatte">
              <a:extrusionClr>
                <a:srgbClr val="FF6600"/>
              </a:extrusionClr>
              <a:contourClr>
                <a:srgbClr val="FFE701"/>
              </a:contourClr>
            </a:sp3d>
          </a:bodyPr>
          <a:lstStyle/>
          <a:p>
            <a:pPr algn="ctr"/>
            <a:r>
              <a:rPr lang="fr-FR" sz="3600" kern="10">
                <a:ln w="9525">
                  <a:round/>
                  <a:headEnd/>
                  <a:tailEnd/>
                </a:ln>
                <a:gradFill rotWithShape="1">
                  <a:gsLst>
                    <a:gs pos="0">
                      <a:srgbClr val="FFE701"/>
                    </a:gs>
                    <a:gs pos="100000">
                      <a:srgbClr val="FE3E02"/>
                    </a:gs>
                  </a:gsLst>
                  <a:lin ang="4680000" scaled="1"/>
                </a:gradFill>
                <a:latin typeface="Impact" panose="020B0806030902050204" pitchFamily="34" charset="0"/>
              </a:rPr>
              <a:t>100% = 180 L </a:t>
            </a:r>
          </a:p>
          <a:p>
            <a:pPr algn="ctr"/>
            <a:r>
              <a:rPr lang="fr-FR" sz="3600" kern="10">
                <a:ln w="9525">
                  <a:round/>
                  <a:headEnd/>
                  <a:tailEnd/>
                </a:ln>
                <a:gradFill rotWithShape="1">
                  <a:gsLst>
                    <a:gs pos="0">
                      <a:srgbClr val="FFE701"/>
                    </a:gs>
                    <a:gs pos="100000">
                      <a:srgbClr val="FE3E02"/>
                    </a:gs>
                  </a:gsLst>
                  <a:lin ang="4680000" scaled="1"/>
                </a:gradFill>
                <a:latin typeface="Impact" panose="020B0806030902050204" pitchFamily="34" charset="0"/>
              </a:rPr>
              <a:t>180L x 4 meq/L=</a:t>
            </a:r>
          </a:p>
          <a:p>
            <a:pPr algn="ctr"/>
            <a:r>
              <a:rPr lang="fr-FR" sz="3600" kern="10">
                <a:ln w="9525">
                  <a:round/>
                  <a:headEnd/>
                  <a:tailEnd/>
                </a:ln>
                <a:gradFill rotWithShape="1">
                  <a:gsLst>
                    <a:gs pos="0">
                      <a:srgbClr val="FFE701"/>
                    </a:gs>
                    <a:gs pos="100000">
                      <a:srgbClr val="FE3E02"/>
                    </a:gs>
                  </a:gsLst>
                  <a:lin ang="4680000" scaled="1"/>
                </a:gradFill>
                <a:latin typeface="Impact" panose="020B0806030902050204" pitchFamily="34" charset="0"/>
              </a:rPr>
              <a:t>720 meq K+</a:t>
            </a:r>
            <a:endParaRPr lang="el-GR" sz="3600" kern="10">
              <a:ln w="9525">
                <a:round/>
                <a:headEnd/>
                <a:tailEnd/>
              </a:ln>
              <a:gradFill rotWithShape="1">
                <a:gsLst>
                  <a:gs pos="0">
                    <a:srgbClr val="FFE701"/>
                  </a:gs>
                  <a:gs pos="100000">
                    <a:srgbClr val="FE3E02"/>
                  </a:gs>
                </a:gsLst>
                <a:lin ang="4680000" scaled="1"/>
              </a:gradFill>
              <a:latin typeface="Impact" panose="020B0806030902050204" pitchFamily="34" charset="0"/>
            </a:endParaRPr>
          </a:p>
        </p:txBody>
      </p:sp>
      <p:sp>
        <p:nvSpPr>
          <p:cNvPr id="52229" name="WordArt 5">
            <a:extLst>
              <a:ext uri="{FF2B5EF4-FFF2-40B4-BE49-F238E27FC236}">
                <a16:creationId xmlns:a16="http://schemas.microsoft.com/office/drawing/2014/main" xmlns="" id="{CE8A6EC1-F406-45CD-B2CC-BC450B7E5D96}"/>
              </a:ext>
            </a:extLst>
          </p:cNvPr>
          <p:cNvSpPr>
            <a:spLocks noChangeArrowheads="1" noChangeShapeType="1" noTextEdit="1"/>
          </p:cNvSpPr>
          <p:nvPr/>
        </p:nvSpPr>
        <p:spPr bwMode="auto">
          <a:xfrm rot="837021">
            <a:off x="3505200" y="1447800"/>
            <a:ext cx="1676400" cy="701675"/>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contourClr>
                <a:srgbClr val="FFE701"/>
              </a:contourClr>
            </a:sp3d>
          </a:bodyPr>
          <a:lstStyle/>
          <a:p>
            <a:pPr algn="ctr"/>
            <a:r>
              <a:rPr lang="el-GR" sz="3600" kern="10">
                <a:ln w="9525">
                  <a:round/>
                  <a:headEnd/>
                  <a:tailEnd/>
                </a:ln>
                <a:gradFill rotWithShape="1">
                  <a:gsLst>
                    <a:gs pos="0">
                      <a:srgbClr val="FFE701"/>
                    </a:gs>
                    <a:gs pos="100000">
                      <a:srgbClr val="FE3E02"/>
                    </a:gs>
                  </a:gsLst>
                  <a:lin ang="4560000" scaled="1"/>
                </a:gradFill>
                <a:latin typeface="Impact" panose="020B0806030902050204" pitchFamily="34" charset="0"/>
              </a:rPr>
              <a:t>-90%</a:t>
            </a:r>
          </a:p>
        </p:txBody>
      </p:sp>
      <p:sp>
        <p:nvSpPr>
          <p:cNvPr id="52230" name="WordArt 6">
            <a:extLst>
              <a:ext uri="{FF2B5EF4-FFF2-40B4-BE49-F238E27FC236}">
                <a16:creationId xmlns:a16="http://schemas.microsoft.com/office/drawing/2014/main" xmlns="" id="{D4A5489B-EE3B-4657-8328-CFB4057D2309}"/>
              </a:ext>
            </a:extLst>
          </p:cNvPr>
          <p:cNvSpPr>
            <a:spLocks noChangeArrowheads="1" noChangeShapeType="1" noTextEdit="1"/>
          </p:cNvSpPr>
          <p:nvPr/>
        </p:nvSpPr>
        <p:spPr bwMode="auto">
          <a:xfrm>
            <a:off x="7010400" y="2819400"/>
            <a:ext cx="790575" cy="433388"/>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contourClr>
                <a:srgbClr val="FFE701"/>
              </a:contourClr>
            </a:sp3d>
          </a:bodyPr>
          <a:lstStyle/>
          <a:p>
            <a:pPr algn="ctr"/>
            <a:r>
              <a:rPr lang="el-GR" sz="3600" kern="10">
                <a:ln w="9525">
                  <a:round/>
                  <a:headEnd/>
                  <a:tailEnd/>
                </a:ln>
                <a:gradFill rotWithShape="1">
                  <a:gsLst>
                    <a:gs pos="0">
                      <a:srgbClr val="FFE701"/>
                    </a:gs>
                    <a:gs pos="100000">
                      <a:srgbClr val="FE3E02"/>
                    </a:gs>
                  </a:gsLst>
                  <a:lin ang="5400000" scaled="1"/>
                </a:gradFill>
                <a:latin typeface="Impact" panose="020B0806030902050204" pitchFamily="34" charset="0"/>
              </a:rPr>
              <a:t>10%</a:t>
            </a:r>
          </a:p>
        </p:txBody>
      </p:sp>
      <p:sp>
        <p:nvSpPr>
          <p:cNvPr id="52231" name="Rectangle 7">
            <a:extLst>
              <a:ext uri="{FF2B5EF4-FFF2-40B4-BE49-F238E27FC236}">
                <a16:creationId xmlns:a16="http://schemas.microsoft.com/office/drawing/2014/main" xmlns="" id="{D3C50199-7E44-4ECD-B8FA-085A9E0A99F0}"/>
              </a:ext>
            </a:extLst>
          </p:cNvPr>
          <p:cNvSpPr>
            <a:spLocks noChangeArrowheads="1"/>
          </p:cNvSpPr>
          <p:nvPr/>
        </p:nvSpPr>
        <p:spPr bwMode="auto">
          <a:xfrm>
            <a:off x="1447800" y="4572000"/>
            <a:ext cx="7086600" cy="201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90000"/>
              </a:lnSpc>
              <a:buClr>
                <a:schemeClr val="accent1"/>
              </a:buClr>
              <a:buSzPct val="80000"/>
              <a:buFont typeface="Wingdings" panose="05000000000000000000" pitchFamily="2" charset="2"/>
              <a:buChar char="n"/>
            </a:pPr>
            <a:r>
              <a:rPr lang="el-GR" altLang="el-GR" sz="2800">
                <a:latin typeface="Arial" panose="020B0604020202020204" pitchFamily="34" charset="0"/>
              </a:rPr>
              <a:t>Για την κανονική απέκκριση του Κ+ απαιτείται φυσιολογικός αριθμός νεφρώνων, ύπαρξη αλδοστερόνης και παρουσία ανταλλάξιμου Να+ στον άπω νεφρώνα</a:t>
            </a:r>
          </a:p>
        </p:txBody>
      </p:sp>
      <p:pic>
        <p:nvPicPr>
          <p:cNvPr id="3" name="Εγγεγραμμένος ήχος">
            <a:hlinkClick r:id="" action="ppaction://media"/>
            <a:extLst>
              <a:ext uri="{FF2B5EF4-FFF2-40B4-BE49-F238E27FC236}">
                <a16:creationId xmlns:a16="http://schemas.microsoft.com/office/drawing/2014/main" xmlns="" id="{6C4B73FE-1125-4211-A2F6-2AB43DC85C64}"/>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xmlns="" id="{AD640318-8FD8-4EE1-837E-8EB5800732F1}"/>
              </a:ext>
            </a:extLst>
          </p:cNvPr>
          <p:cNvSpPr>
            <a:spLocks noGrp="1"/>
          </p:cNvSpPr>
          <p:nvPr>
            <p:ph type="title"/>
          </p:nvPr>
        </p:nvSpPr>
        <p:spPr/>
        <p:txBody>
          <a:bodyPr/>
          <a:lstStyle/>
          <a:p>
            <a:pPr eaLnBrk="1" hangingPunct="1"/>
            <a:r>
              <a:rPr lang="el-GR" altLang="el-GR" sz="3200" b="1"/>
              <a:t>ΕΞΩΝΕΦΡΙΚΕΣ ΑΠΩΛΕΙΕΣ ΚΑΛΙΟΥ</a:t>
            </a:r>
          </a:p>
        </p:txBody>
      </p:sp>
      <p:sp>
        <p:nvSpPr>
          <p:cNvPr id="53251" name="Rectangle 3">
            <a:extLst>
              <a:ext uri="{FF2B5EF4-FFF2-40B4-BE49-F238E27FC236}">
                <a16:creationId xmlns:a16="http://schemas.microsoft.com/office/drawing/2014/main" xmlns="" id="{088478DE-DF96-4CC1-AA82-6C3AC565BB0A}"/>
              </a:ext>
            </a:extLst>
          </p:cNvPr>
          <p:cNvSpPr>
            <a:spLocks noGrp="1"/>
          </p:cNvSpPr>
          <p:nvPr>
            <p:ph type="body" idx="1"/>
          </p:nvPr>
        </p:nvSpPr>
        <p:spPr>
          <a:xfrm>
            <a:off x="827088" y="1341438"/>
            <a:ext cx="8569325" cy="4114800"/>
          </a:xfrm>
        </p:spPr>
        <p:txBody>
          <a:bodyPr/>
          <a:lstStyle/>
          <a:p>
            <a:pPr algn="ctr" eaLnBrk="1" hangingPunct="1">
              <a:lnSpc>
                <a:spcPct val="90000"/>
              </a:lnSpc>
              <a:buFont typeface="Wingdings" panose="05000000000000000000" pitchFamily="2" charset="2"/>
              <a:buNone/>
            </a:pPr>
            <a:r>
              <a:rPr lang="el-GR" altLang="el-GR" sz="2400" u="sng"/>
              <a:t>Από τον γαστρεντερικό σωλήνα:</a:t>
            </a:r>
          </a:p>
          <a:p>
            <a:pPr algn="ctr" eaLnBrk="1" hangingPunct="1">
              <a:lnSpc>
                <a:spcPct val="90000"/>
              </a:lnSpc>
              <a:buFont typeface="Wingdings" panose="05000000000000000000" pitchFamily="2" charset="2"/>
              <a:buNone/>
            </a:pPr>
            <a:endParaRPr lang="el-GR" altLang="el-GR" sz="2400" u="sng"/>
          </a:p>
          <a:p>
            <a:pPr eaLnBrk="1" hangingPunct="1">
              <a:lnSpc>
                <a:spcPct val="90000"/>
              </a:lnSpc>
            </a:pPr>
            <a:r>
              <a:rPr lang="el-GR" altLang="el-GR" sz="2400"/>
              <a:t>Το γαστρικό υγρό περιέχει 5-10 </a:t>
            </a:r>
            <a:r>
              <a:rPr lang="en-US" altLang="el-GR" sz="2400"/>
              <a:t>meq K+/L</a:t>
            </a:r>
          </a:p>
          <a:p>
            <a:pPr eaLnBrk="1" hangingPunct="1">
              <a:lnSpc>
                <a:spcPct val="90000"/>
              </a:lnSpc>
            </a:pPr>
            <a:r>
              <a:rPr lang="el-GR" altLang="el-GR" sz="2400"/>
              <a:t>Το εντερικό περιεχόμενο περιέχει </a:t>
            </a:r>
            <a:r>
              <a:rPr lang="en-US" altLang="el-GR" sz="2400"/>
              <a:t>20-50 meq/L</a:t>
            </a:r>
            <a:r>
              <a:rPr lang="el-GR" altLang="el-GR" sz="2400"/>
              <a:t> (Διάρροιες, θηλώδες αδένωμα, ουρητηροσιγμοειδοστομία, τυφλή αγκύλη ειλεού, καθαρτικά)</a:t>
            </a:r>
            <a:endParaRPr lang="en-US" altLang="el-GR" sz="2400"/>
          </a:p>
          <a:p>
            <a:pPr eaLnBrk="1" hangingPunct="1">
              <a:lnSpc>
                <a:spcPct val="90000"/>
              </a:lnSpc>
            </a:pPr>
            <a:endParaRPr lang="en-US" altLang="el-GR" sz="2400"/>
          </a:p>
          <a:p>
            <a:pPr algn="ctr" eaLnBrk="1" hangingPunct="1">
              <a:lnSpc>
                <a:spcPct val="90000"/>
              </a:lnSpc>
              <a:buFont typeface="Wingdings" panose="05000000000000000000" pitchFamily="2" charset="2"/>
              <a:buNone/>
            </a:pPr>
            <a:r>
              <a:rPr lang="en-US" altLang="el-GR" sz="2400" u="sng"/>
              <a:t>A</a:t>
            </a:r>
            <a:r>
              <a:rPr lang="el-GR" altLang="el-GR" sz="2400" u="sng"/>
              <a:t>πό τον ιδρώτα:</a:t>
            </a:r>
          </a:p>
          <a:p>
            <a:pPr algn="ctr" eaLnBrk="1" hangingPunct="1">
              <a:lnSpc>
                <a:spcPct val="90000"/>
              </a:lnSpc>
              <a:buFont typeface="Wingdings" panose="05000000000000000000" pitchFamily="2" charset="2"/>
              <a:buNone/>
            </a:pPr>
            <a:endParaRPr lang="el-GR" altLang="el-GR" sz="2400" u="sng"/>
          </a:p>
          <a:p>
            <a:pPr eaLnBrk="1" hangingPunct="1">
              <a:lnSpc>
                <a:spcPct val="90000"/>
              </a:lnSpc>
            </a:pPr>
            <a:r>
              <a:rPr lang="el-GR" altLang="el-GR" sz="2400"/>
              <a:t>Ο ιδρώς περιέχει 5-10 </a:t>
            </a:r>
            <a:r>
              <a:rPr lang="en-US" altLang="el-GR" sz="2400"/>
              <a:t>meq K+/L</a:t>
            </a:r>
            <a:endParaRPr lang="el-GR" altLang="el-GR" sz="2400"/>
          </a:p>
        </p:txBody>
      </p:sp>
      <p:pic>
        <p:nvPicPr>
          <p:cNvPr id="3" name="Εγγεγραμμένος ήχος">
            <a:hlinkClick r:id="" action="ppaction://media"/>
            <a:extLst>
              <a:ext uri="{FF2B5EF4-FFF2-40B4-BE49-F238E27FC236}">
                <a16:creationId xmlns:a16="http://schemas.microsoft.com/office/drawing/2014/main" xmlns="" id="{30B46C2E-DC07-4301-8C54-4E462DAD1152}"/>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xmlns="" id="{473D17C0-68BC-4DE6-8D85-1F3F4C122ED7}"/>
              </a:ext>
            </a:extLst>
          </p:cNvPr>
          <p:cNvSpPr>
            <a:spLocks noGrp="1"/>
          </p:cNvSpPr>
          <p:nvPr>
            <p:ph type="title"/>
          </p:nvPr>
        </p:nvSpPr>
        <p:spPr>
          <a:xfrm>
            <a:off x="971550" y="260350"/>
            <a:ext cx="7772400" cy="1143000"/>
          </a:xfrm>
        </p:spPr>
        <p:txBody>
          <a:bodyPr/>
          <a:lstStyle/>
          <a:p>
            <a:pPr eaLnBrk="1" hangingPunct="1"/>
            <a:r>
              <a:rPr lang="el-GR" altLang="el-GR" b="1"/>
              <a:t>ΑΙΤΙΑ ΥΠΟΚΑΛΙΑΙΜΙΑΣ</a:t>
            </a:r>
            <a:r>
              <a:rPr lang="en-US" altLang="el-GR" b="1"/>
              <a:t> (3)</a:t>
            </a:r>
            <a:endParaRPr lang="el-GR" altLang="el-GR" b="1"/>
          </a:p>
        </p:txBody>
      </p:sp>
      <p:sp>
        <p:nvSpPr>
          <p:cNvPr id="54275" name="Rectangle 3">
            <a:extLst>
              <a:ext uri="{FF2B5EF4-FFF2-40B4-BE49-F238E27FC236}">
                <a16:creationId xmlns:a16="http://schemas.microsoft.com/office/drawing/2014/main" xmlns="" id="{EEEED682-6DB2-4083-B17F-619EBAD64FB0}"/>
              </a:ext>
            </a:extLst>
          </p:cNvPr>
          <p:cNvSpPr>
            <a:spLocks noGrp="1"/>
          </p:cNvSpPr>
          <p:nvPr>
            <p:ph type="body" idx="1"/>
          </p:nvPr>
        </p:nvSpPr>
        <p:spPr>
          <a:xfrm>
            <a:off x="250825" y="1412875"/>
            <a:ext cx="8785225" cy="5184775"/>
          </a:xfrm>
        </p:spPr>
        <p:txBody>
          <a:bodyPr/>
          <a:lstStyle/>
          <a:p>
            <a:pPr eaLnBrk="1" hangingPunct="1">
              <a:buFont typeface="Wingdings" panose="05000000000000000000" pitchFamily="2" charset="2"/>
              <a:buNone/>
            </a:pPr>
            <a:r>
              <a:rPr lang="el-GR" altLang="el-GR" u="sng"/>
              <a:t>Μετακίνηση Κ+ εντός των κυττάρων:</a:t>
            </a:r>
            <a:endParaRPr lang="el-GR" altLang="el-GR"/>
          </a:p>
          <a:p>
            <a:pPr eaLnBrk="1" hangingPunct="1"/>
            <a:r>
              <a:rPr lang="el-GR" altLang="el-GR"/>
              <a:t>Αλκάλωση (0.1 Δ </a:t>
            </a:r>
            <a:r>
              <a:rPr lang="en-US" altLang="el-GR"/>
              <a:t>pH -&gt; 0.6 meq </a:t>
            </a:r>
            <a:r>
              <a:rPr lang="el-GR" altLang="el-GR"/>
              <a:t>Δ Κ+)</a:t>
            </a:r>
            <a:r>
              <a:rPr lang="en-US" altLang="el-GR"/>
              <a:t> </a:t>
            </a:r>
            <a:endParaRPr lang="el-GR" altLang="el-GR"/>
          </a:p>
          <a:p>
            <a:pPr eaLnBrk="1" hangingPunct="1"/>
            <a:r>
              <a:rPr lang="el-GR" altLang="el-GR"/>
              <a:t>Ινσουλίνη (τελολογική σημασία)</a:t>
            </a:r>
          </a:p>
          <a:p>
            <a:pPr eaLnBrk="1" hangingPunct="1"/>
            <a:r>
              <a:rPr lang="el-GR" altLang="el-GR"/>
              <a:t>β-αγωνιστές, π.χ. αλβουτερόλη</a:t>
            </a:r>
          </a:p>
          <a:p>
            <a:pPr eaLnBrk="1" hangingPunct="1"/>
            <a:r>
              <a:rPr lang="el-GR" altLang="el-GR"/>
              <a:t>Κατεχολαμίνες, </a:t>
            </a:r>
            <a:r>
              <a:rPr lang="en-US" altLang="el-GR"/>
              <a:t>stress</a:t>
            </a:r>
          </a:p>
          <a:p>
            <a:pPr eaLnBrk="1" hangingPunct="1"/>
            <a:r>
              <a:rPr lang="el-GR" altLang="el-GR"/>
              <a:t>Υποκαλιαιμική περιοδική παράλυση</a:t>
            </a:r>
          </a:p>
          <a:p>
            <a:pPr eaLnBrk="1" hangingPunct="1"/>
            <a:r>
              <a:rPr lang="el-GR" altLang="el-GR"/>
              <a:t>Αυξημένη πρόσληψη από </a:t>
            </a:r>
            <a:r>
              <a:rPr lang="en-US" altLang="el-GR"/>
              <a:t>RBC’s </a:t>
            </a:r>
            <a:r>
              <a:rPr lang="el-GR" altLang="el-GR"/>
              <a:t>π.χ. χορήγηση Β12 ή φυλλικού οξέως ή παρεντερική διατροφή</a:t>
            </a:r>
          </a:p>
          <a:p>
            <a:pPr eaLnBrk="1" hangingPunct="1"/>
            <a:endParaRPr lang="el-GR" altLang="el-GR"/>
          </a:p>
        </p:txBody>
      </p:sp>
      <p:pic>
        <p:nvPicPr>
          <p:cNvPr id="3" name="Εγγεγραμμένος ήχος">
            <a:hlinkClick r:id="" action="ppaction://media"/>
            <a:extLst>
              <a:ext uri="{FF2B5EF4-FFF2-40B4-BE49-F238E27FC236}">
                <a16:creationId xmlns:a16="http://schemas.microsoft.com/office/drawing/2014/main" xmlns="" id="{13BDDCAE-62B7-47F9-ABDB-6C7ED88770A0}"/>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xmlns="" id="{AC645B3A-1040-489C-8358-4F51E137B582}"/>
              </a:ext>
            </a:extLst>
          </p:cNvPr>
          <p:cNvSpPr>
            <a:spLocks noGrp="1"/>
          </p:cNvSpPr>
          <p:nvPr>
            <p:ph type="title"/>
          </p:nvPr>
        </p:nvSpPr>
        <p:spPr/>
        <p:txBody>
          <a:bodyPr/>
          <a:lstStyle/>
          <a:p>
            <a:pPr eaLnBrk="1" hangingPunct="1"/>
            <a:r>
              <a:rPr lang="el-GR" altLang="el-GR" sz="3600" b="1"/>
              <a:t>Συμπτώματα Υποκαλιαιμίας</a:t>
            </a:r>
            <a:endParaRPr lang="en-GB" altLang="el-GR" sz="3600" b="1"/>
          </a:p>
        </p:txBody>
      </p:sp>
      <p:sp>
        <p:nvSpPr>
          <p:cNvPr id="55299" name="Rectangle 3">
            <a:extLst>
              <a:ext uri="{FF2B5EF4-FFF2-40B4-BE49-F238E27FC236}">
                <a16:creationId xmlns:a16="http://schemas.microsoft.com/office/drawing/2014/main" xmlns="" id="{1D835F0E-993A-4E6A-A9B1-B89C3A4365A4}"/>
              </a:ext>
            </a:extLst>
          </p:cNvPr>
          <p:cNvSpPr>
            <a:spLocks noGrp="1"/>
          </p:cNvSpPr>
          <p:nvPr>
            <p:ph type="body" idx="1"/>
          </p:nvPr>
        </p:nvSpPr>
        <p:spPr>
          <a:xfrm>
            <a:off x="755650" y="2060575"/>
            <a:ext cx="4187825" cy="4114800"/>
          </a:xfrm>
        </p:spPr>
        <p:txBody>
          <a:bodyPr/>
          <a:lstStyle/>
          <a:p>
            <a:pPr eaLnBrk="1" hangingPunct="1"/>
            <a:r>
              <a:rPr lang="el-GR" altLang="el-GR"/>
              <a:t>Αδυναμία</a:t>
            </a:r>
          </a:p>
          <a:p>
            <a:pPr eaLnBrk="1" hangingPunct="1"/>
            <a:r>
              <a:rPr lang="el-GR" altLang="el-GR"/>
              <a:t>Κόπωση</a:t>
            </a:r>
          </a:p>
          <a:p>
            <a:pPr eaLnBrk="1" hangingPunct="1"/>
            <a:r>
              <a:rPr lang="el-GR" altLang="el-GR"/>
              <a:t>Κράμπες</a:t>
            </a:r>
          </a:p>
          <a:p>
            <a:pPr eaLnBrk="1" hangingPunct="1"/>
            <a:r>
              <a:rPr lang="el-GR" altLang="el-GR"/>
              <a:t>Δυσκοιλιότητα</a:t>
            </a:r>
          </a:p>
          <a:p>
            <a:pPr eaLnBrk="1" hangingPunct="1"/>
            <a:r>
              <a:rPr lang="el-GR" altLang="el-GR"/>
              <a:t>Αρρυθμίες</a:t>
            </a:r>
            <a:endParaRPr lang="en-GB" altLang="el-GR"/>
          </a:p>
        </p:txBody>
      </p:sp>
      <p:pic>
        <p:nvPicPr>
          <p:cNvPr id="55300" name="Picture 4">
            <a:extLst>
              <a:ext uri="{FF2B5EF4-FFF2-40B4-BE49-F238E27FC236}">
                <a16:creationId xmlns:a16="http://schemas.microsoft.com/office/drawing/2014/main" xmlns="" id="{EAC63B59-BA3A-40C0-B266-358051C4621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1700213"/>
            <a:ext cx="4429125" cy="460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EEAB1DC2-E68A-4C5F-91EF-B5D7CB9C910D}"/>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5">
            <a:extLst>
              <a:ext uri="{FF2B5EF4-FFF2-40B4-BE49-F238E27FC236}">
                <a16:creationId xmlns:a16="http://schemas.microsoft.com/office/drawing/2014/main" xmlns="" id="{85E3D6AC-B4DB-48A4-A35A-936CADF8413D}"/>
              </a:ext>
            </a:extLst>
          </p:cNvPr>
          <p:cNvSpPr txBox="1">
            <a:spLocks noChangeArrowheads="1"/>
          </p:cNvSpPr>
          <p:nvPr/>
        </p:nvSpPr>
        <p:spPr bwMode="auto">
          <a:xfrm>
            <a:off x="250825" y="908050"/>
            <a:ext cx="287972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2400">
                <a:latin typeface="Arial" panose="020B0604020202020204" pitchFamily="34" charset="0"/>
              </a:rPr>
              <a:t>K+ 4 mmol/L</a:t>
            </a:r>
          </a:p>
          <a:p>
            <a:pPr>
              <a:spcBef>
                <a:spcPct val="0"/>
              </a:spcBef>
              <a:buFontTx/>
              <a:buNone/>
            </a:pPr>
            <a:r>
              <a:rPr lang="en-US" altLang="el-GR" sz="2400">
                <a:latin typeface="Arial" panose="020B0604020202020204" pitchFamily="34" charset="0"/>
              </a:rPr>
              <a:t>Total K = 56 meq</a:t>
            </a:r>
            <a:endParaRPr lang="el-GR" altLang="el-GR" sz="2400">
              <a:latin typeface="Arial" panose="020B0604020202020204" pitchFamily="34" charset="0"/>
            </a:endParaRPr>
          </a:p>
        </p:txBody>
      </p:sp>
      <p:sp>
        <p:nvSpPr>
          <p:cNvPr id="8195" name="Text Box 16">
            <a:extLst>
              <a:ext uri="{FF2B5EF4-FFF2-40B4-BE49-F238E27FC236}">
                <a16:creationId xmlns:a16="http://schemas.microsoft.com/office/drawing/2014/main" xmlns="" id="{A3076446-8046-41F9-9584-BF99B781DAAC}"/>
              </a:ext>
            </a:extLst>
          </p:cNvPr>
          <p:cNvSpPr txBox="1">
            <a:spLocks noChangeArrowheads="1"/>
          </p:cNvSpPr>
          <p:nvPr/>
        </p:nvSpPr>
        <p:spPr bwMode="auto">
          <a:xfrm>
            <a:off x="323850" y="1700213"/>
            <a:ext cx="25923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2400">
                <a:latin typeface="Arial" panose="020B0604020202020204" pitchFamily="34" charset="0"/>
              </a:rPr>
              <a:t>Na+ 140 mmol/L</a:t>
            </a:r>
            <a:endParaRPr lang="el-GR" altLang="el-GR" sz="1800">
              <a:latin typeface="Arial" panose="020B0604020202020204" pitchFamily="34" charset="0"/>
            </a:endParaRPr>
          </a:p>
        </p:txBody>
      </p:sp>
      <p:sp>
        <p:nvSpPr>
          <p:cNvPr id="8196" name="Text Box 17">
            <a:extLst>
              <a:ext uri="{FF2B5EF4-FFF2-40B4-BE49-F238E27FC236}">
                <a16:creationId xmlns:a16="http://schemas.microsoft.com/office/drawing/2014/main" xmlns="" id="{C28A08C9-23AF-49D2-8EBF-BA26BA1FA7F1}"/>
              </a:ext>
            </a:extLst>
          </p:cNvPr>
          <p:cNvSpPr txBox="1">
            <a:spLocks noChangeArrowheads="1"/>
          </p:cNvSpPr>
          <p:nvPr/>
        </p:nvSpPr>
        <p:spPr bwMode="auto">
          <a:xfrm>
            <a:off x="179388" y="5589588"/>
            <a:ext cx="3024187"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2400">
                <a:latin typeface="Arial" panose="020B0604020202020204" pitchFamily="34" charset="0"/>
              </a:rPr>
              <a:t>Κ+ </a:t>
            </a:r>
            <a:r>
              <a:rPr lang="en-US" altLang="el-GR" sz="2400">
                <a:latin typeface="Arial" panose="020B0604020202020204" pitchFamily="34" charset="0"/>
              </a:rPr>
              <a:t>150 mmol/L</a:t>
            </a:r>
          </a:p>
          <a:p>
            <a:pPr>
              <a:spcBef>
                <a:spcPct val="0"/>
              </a:spcBef>
              <a:buFontTx/>
              <a:buNone/>
            </a:pPr>
            <a:r>
              <a:rPr lang="en-US" altLang="el-GR" sz="2400">
                <a:latin typeface="Arial" panose="020B0604020202020204" pitchFamily="34" charset="0"/>
              </a:rPr>
              <a:t>Total K = 3400 meq</a:t>
            </a:r>
            <a:r>
              <a:rPr lang="el-GR" altLang="el-GR" sz="2400">
                <a:latin typeface="Arial" panose="020B0604020202020204" pitchFamily="34" charset="0"/>
              </a:rPr>
              <a:t> Να+ </a:t>
            </a:r>
            <a:r>
              <a:rPr lang="en-US" altLang="el-GR" sz="2400">
                <a:latin typeface="Arial" panose="020B0604020202020204" pitchFamily="34" charset="0"/>
              </a:rPr>
              <a:t>10 mmol/L</a:t>
            </a:r>
            <a:endParaRPr lang="el-GR" altLang="el-GR" sz="2400">
              <a:latin typeface="Arial" panose="020B0604020202020204" pitchFamily="34" charset="0"/>
            </a:endParaRPr>
          </a:p>
          <a:p>
            <a:pPr>
              <a:spcBef>
                <a:spcPct val="0"/>
              </a:spcBef>
              <a:buFontTx/>
              <a:buNone/>
            </a:pPr>
            <a:endParaRPr lang="el-GR" altLang="el-GR" sz="1800">
              <a:latin typeface="Arial" panose="020B0604020202020204" pitchFamily="34" charset="0"/>
            </a:endParaRPr>
          </a:p>
        </p:txBody>
      </p:sp>
      <p:sp>
        <p:nvSpPr>
          <p:cNvPr id="8197" name="WordArt 19">
            <a:extLst>
              <a:ext uri="{FF2B5EF4-FFF2-40B4-BE49-F238E27FC236}">
                <a16:creationId xmlns:a16="http://schemas.microsoft.com/office/drawing/2014/main" xmlns="" id="{C8C9E7E8-5283-4932-B03E-3690475697EA}"/>
              </a:ext>
            </a:extLst>
          </p:cNvPr>
          <p:cNvSpPr>
            <a:spLocks noChangeArrowheads="1" noChangeShapeType="1" noTextEdit="1"/>
          </p:cNvSpPr>
          <p:nvPr/>
        </p:nvSpPr>
        <p:spPr bwMode="auto">
          <a:xfrm>
            <a:off x="250825" y="260350"/>
            <a:ext cx="1687513" cy="4191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C0C0C0"/>
                </a:solidFill>
                <a:latin typeface="Arial Black" panose="020B0A04020102020204" pitchFamily="34" charset="0"/>
              </a:rPr>
              <a:t>ECF</a:t>
            </a:r>
            <a:endParaRPr lang="el-GR" sz="3600" kern="10">
              <a:ln w="9525">
                <a:solidFill>
                  <a:srgbClr val="000000"/>
                </a:solidFill>
                <a:round/>
                <a:headEnd/>
                <a:tailEnd/>
              </a:ln>
              <a:solidFill>
                <a:srgbClr val="C0C0C0"/>
              </a:solidFill>
              <a:latin typeface="Arial Black" panose="020B0A04020102020204" pitchFamily="34" charset="0"/>
            </a:endParaRPr>
          </a:p>
        </p:txBody>
      </p:sp>
      <p:sp>
        <p:nvSpPr>
          <p:cNvPr id="8198" name="WordArt 20">
            <a:extLst>
              <a:ext uri="{FF2B5EF4-FFF2-40B4-BE49-F238E27FC236}">
                <a16:creationId xmlns:a16="http://schemas.microsoft.com/office/drawing/2014/main" xmlns="" id="{2575D989-C8E7-4F6F-83E5-8A0D9DF98599}"/>
              </a:ext>
            </a:extLst>
          </p:cNvPr>
          <p:cNvSpPr>
            <a:spLocks noChangeArrowheads="1" noChangeShapeType="1" noTextEdit="1"/>
          </p:cNvSpPr>
          <p:nvPr/>
        </p:nvSpPr>
        <p:spPr bwMode="auto">
          <a:xfrm>
            <a:off x="179388" y="5084763"/>
            <a:ext cx="1468437" cy="4191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C0C0C0"/>
                </a:solidFill>
                <a:latin typeface="Arial Black" panose="020B0A04020102020204" pitchFamily="34" charset="0"/>
              </a:rPr>
              <a:t>ICF</a:t>
            </a:r>
            <a:endParaRPr lang="el-GR" sz="3600" kern="10">
              <a:ln w="9525">
                <a:solidFill>
                  <a:srgbClr val="000000"/>
                </a:solidFill>
                <a:round/>
                <a:headEnd/>
                <a:tailEnd/>
              </a:ln>
              <a:solidFill>
                <a:srgbClr val="C0C0C0"/>
              </a:solidFill>
              <a:latin typeface="Arial Black" panose="020B0A04020102020204" pitchFamily="34" charset="0"/>
            </a:endParaRPr>
          </a:p>
        </p:txBody>
      </p:sp>
      <p:pic>
        <p:nvPicPr>
          <p:cNvPr id="8199" name="Picture 21">
            <a:extLst>
              <a:ext uri="{FF2B5EF4-FFF2-40B4-BE49-F238E27FC236}">
                <a16:creationId xmlns:a16="http://schemas.microsoft.com/office/drawing/2014/main" xmlns="" id="{8AE1F5EB-4475-4F6E-B977-0486E0C2CCF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987675" y="981075"/>
            <a:ext cx="5832475" cy="5030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C2839C68-E22E-4331-9EC4-B23B745B2ACE}"/>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xmlns="" id="{906F0F6F-BD94-4EA9-AA6E-33E1BF5FCF3B}"/>
              </a:ext>
            </a:extLst>
          </p:cNvPr>
          <p:cNvSpPr>
            <a:spLocks noGrp="1"/>
          </p:cNvSpPr>
          <p:nvPr>
            <p:ph type="title"/>
          </p:nvPr>
        </p:nvSpPr>
        <p:spPr/>
        <p:txBody>
          <a:bodyPr/>
          <a:lstStyle/>
          <a:p>
            <a:pPr eaLnBrk="1" hangingPunct="1"/>
            <a:r>
              <a:rPr lang="el-GR" altLang="el-GR" sz="2400"/>
              <a:t>Διαγνωστικός </a:t>
            </a:r>
            <a:r>
              <a:rPr lang="en-US" altLang="el-GR" sz="2400"/>
              <a:t>A</a:t>
            </a:r>
            <a:r>
              <a:rPr lang="el-GR" altLang="el-GR" sz="2400"/>
              <a:t>λγόριθμος Υποκαλιαιμίας</a:t>
            </a:r>
            <a:r>
              <a:rPr lang="el-GR" altLang="el-GR"/>
              <a:t> </a:t>
            </a:r>
            <a:endParaRPr lang="en-GB" altLang="el-GR"/>
          </a:p>
        </p:txBody>
      </p:sp>
      <p:grpSp>
        <p:nvGrpSpPr>
          <p:cNvPr id="56323" name="Group 3">
            <a:extLst>
              <a:ext uri="{FF2B5EF4-FFF2-40B4-BE49-F238E27FC236}">
                <a16:creationId xmlns:a16="http://schemas.microsoft.com/office/drawing/2014/main" xmlns="" id="{96B56E28-EAB9-407E-A1FC-F33825847385}"/>
              </a:ext>
            </a:extLst>
          </p:cNvPr>
          <p:cNvGrpSpPr>
            <a:grpSpLocks/>
          </p:cNvGrpSpPr>
          <p:nvPr/>
        </p:nvGrpSpPr>
        <p:grpSpPr bwMode="auto">
          <a:xfrm>
            <a:off x="1143000" y="1828800"/>
            <a:ext cx="7620000" cy="3749675"/>
            <a:chOff x="720" y="1200"/>
            <a:chExt cx="4800" cy="2362"/>
          </a:xfrm>
        </p:grpSpPr>
        <p:sp>
          <p:nvSpPr>
            <p:cNvPr id="56325" name="Line 4">
              <a:extLst>
                <a:ext uri="{FF2B5EF4-FFF2-40B4-BE49-F238E27FC236}">
                  <a16:creationId xmlns:a16="http://schemas.microsoft.com/office/drawing/2014/main" xmlns="" id="{3E3E8C09-645B-4F33-8E53-A32483EBCF76}"/>
                </a:ext>
              </a:extLst>
            </p:cNvPr>
            <p:cNvSpPr>
              <a:spLocks noChangeShapeType="1"/>
            </p:cNvSpPr>
            <p:nvPr/>
          </p:nvSpPr>
          <p:spPr bwMode="auto">
            <a:xfrm>
              <a:off x="3216" y="2976"/>
              <a:ext cx="0" cy="336"/>
            </a:xfrm>
            <a:prstGeom prst="line">
              <a:avLst/>
            </a:prstGeom>
            <a:noFill/>
            <a:ln w="12700" cap="sq">
              <a:solidFill>
                <a:schemeClr val="tx1"/>
              </a:solidFill>
              <a:miter lim="800000"/>
              <a:headEnd type="none" w="sm" len="sm"/>
              <a:tailEnd type="triangle" w="sm" len="sm"/>
            </a:ln>
            <a:extLst>
              <a:ext uri="{909E8E84-426E-40DD-AFC4-6F175D3DCCD1}">
                <a14:hiddenFill xmlns:a14="http://schemas.microsoft.com/office/drawing/2010/main" xmlns="">
                  <a:noFill/>
                </a14:hiddenFill>
              </a:ext>
            </a:extLst>
          </p:spPr>
          <p:txBody>
            <a:bodyPr wrap="none"/>
            <a:lstStyle/>
            <a:p>
              <a:endParaRPr lang="el-GR"/>
            </a:p>
          </p:txBody>
        </p:sp>
        <p:sp>
          <p:nvSpPr>
            <p:cNvPr id="56326" name="Line 5">
              <a:extLst>
                <a:ext uri="{FF2B5EF4-FFF2-40B4-BE49-F238E27FC236}">
                  <a16:creationId xmlns:a16="http://schemas.microsoft.com/office/drawing/2014/main" xmlns="" id="{B96A10CB-1358-49A8-B288-093B4ABB1015}"/>
                </a:ext>
              </a:extLst>
            </p:cNvPr>
            <p:cNvSpPr>
              <a:spLocks noChangeShapeType="1"/>
            </p:cNvSpPr>
            <p:nvPr/>
          </p:nvSpPr>
          <p:spPr bwMode="auto">
            <a:xfrm flipV="1">
              <a:off x="3312" y="2208"/>
              <a:ext cx="0" cy="336"/>
            </a:xfrm>
            <a:prstGeom prst="line">
              <a:avLst/>
            </a:prstGeom>
            <a:noFill/>
            <a:ln w="12700" cap="sq">
              <a:solidFill>
                <a:schemeClr val="tx1"/>
              </a:solidFill>
              <a:miter lim="800000"/>
              <a:headEnd type="none" w="sm" len="sm"/>
              <a:tailEnd type="triangle" w="sm" len="sm"/>
            </a:ln>
            <a:extLst>
              <a:ext uri="{909E8E84-426E-40DD-AFC4-6F175D3DCCD1}">
                <a14:hiddenFill xmlns:a14="http://schemas.microsoft.com/office/drawing/2010/main" xmlns="">
                  <a:noFill/>
                </a14:hiddenFill>
              </a:ext>
            </a:extLst>
          </p:spPr>
          <p:txBody>
            <a:bodyPr wrap="none"/>
            <a:lstStyle/>
            <a:p>
              <a:endParaRPr lang="el-GR"/>
            </a:p>
          </p:txBody>
        </p:sp>
        <p:sp>
          <p:nvSpPr>
            <p:cNvPr id="56327" name="Line 6">
              <a:extLst>
                <a:ext uri="{FF2B5EF4-FFF2-40B4-BE49-F238E27FC236}">
                  <a16:creationId xmlns:a16="http://schemas.microsoft.com/office/drawing/2014/main" xmlns="" id="{85FFF7EE-DCA5-4241-AD07-0739B9FF5D83}"/>
                </a:ext>
              </a:extLst>
            </p:cNvPr>
            <p:cNvSpPr>
              <a:spLocks noChangeShapeType="1"/>
            </p:cNvSpPr>
            <p:nvPr/>
          </p:nvSpPr>
          <p:spPr bwMode="auto">
            <a:xfrm>
              <a:off x="1968" y="2640"/>
              <a:ext cx="0" cy="336"/>
            </a:xfrm>
            <a:prstGeom prst="line">
              <a:avLst/>
            </a:prstGeom>
            <a:noFill/>
            <a:ln w="12700" cap="sq">
              <a:solidFill>
                <a:schemeClr val="tx1"/>
              </a:solidFill>
              <a:miter lim="800000"/>
              <a:headEnd type="none" w="sm" len="sm"/>
              <a:tailEnd type="triangle" w="sm" len="sm"/>
            </a:ln>
            <a:extLst>
              <a:ext uri="{909E8E84-426E-40DD-AFC4-6F175D3DCCD1}">
                <a14:hiddenFill xmlns:a14="http://schemas.microsoft.com/office/drawing/2010/main" xmlns="">
                  <a:noFill/>
                </a14:hiddenFill>
              </a:ext>
            </a:extLst>
          </p:spPr>
          <p:txBody>
            <a:bodyPr wrap="none"/>
            <a:lstStyle/>
            <a:p>
              <a:endParaRPr lang="el-GR"/>
            </a:p>
          </p:txBody>
        </p:sp>
        <p:sp>
          <p:nvSpPr>
            <p:cNvPr id="56328" name="Line 7">
              <a:extLst>
                <a:ext uri="{FF2B5EF4-FFF2-40B4-BE49-F238E27FC236}">
                  <a16:creationId xmlns:a16="http://schemas.microsoft.com/office/drawing/2014/main" xmlns="" id="{6BA62B13-54F7-4208-928A-133F2D35EFAC}"/>
                </a:ext>
              </a:extLst>
            </p:cNvPr>
            <p:cNvSpPr>
              <a:spLocks noChangeShapeType="1"/>
            </p:cNvSpPr>
            <p:nvPr/>
          </p:nvSpPr>
          <p:spPr bwMode="auto">
            <a:xfrm flipV="1">
              <a:off x="2112" y="1488"/>
              <a:ext cx="0" cy="336"/>
            </a:xfrm>
            <a:prstGeom prst="line">
              <a:avLst/>
            </a:prstGeom>
            <a:noFill/>
            <a:ln w="12700" cap="sq">
              <a:solidFill>
                <a:schemeClr val="tx1"/>
              </a:solidFill>
              <a:miter lim="800000"/>
              <a:headEnd type="none" w="sm" len="sm"/>
              <a:tailEnd type="triangle" w="sm" len="sm"/>
            </a:ln>
            <a:extLst>
              <a:ext uri="{909E8E84-426E-40DD-AFC4-6F175D3DCCD1}">
                <a14:hiddenFill xmlns:a14="http://schemas.microsoft.com/office/drawing/2010/main" xmlns="">
                  <a:noFill/>
                </a14:hiddenFill>
              </a:ext>
            </a:extLst>
          </p:spPr>
          <p:txBody>
            <a:bodyPr wrap="none"/>
            <a:lstStyle/>
            <a:p>
              <a:endParaRPr lang="el-GR"/>
            </a:p>
          </p:txBody>
        </p:sp>
        <p:sp>
          <p:nvSpPr>
            <p:cNvPr id="56329" name="Text Box 8">
              <a:extLst>
                <a:ext uri="{FF2B5EF4-FFF2-40B4-BE49-F238E27FC236}">
                  <a16:creationId xmlns:a16="http://schemas.microsoft.com/office/drawing/2014/main" xmlns="" id="{76EAB94E-6ED2-47E2-8F80-7B6529ED61F3}"/>
                </a:ext>
              </a:extLst>
            </p:cNvPr>
            <p:cNvSpPr txBox="1">
              <a:spLocks noChangeArrowheads="1"/>
            </p:cNvSpPr>
            <p:nvPr/>
          </p:nvSpPr>
          <p:spPr bwMode="auto">
            <a:xfrm>
              <a:off x="768" y="2064"/>
              <a:ext cx="48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l-GR" altLang="el-GR" sz="2400">
                  <a:latin typeface="Arial Black" panose="020B0A04020102020204" pitchFamily="34" charset="0"/>
                </a:rPr>
                <a:t>Κ+</a:t>
              </a:r>
              <a:endParaRPr lang="en-GB" altLang="el-GR" sz="2400">
                <a:latin typeface="Arial Black" panose="020B0A04020102020204" pitchFamily="34" charset="0"/>
              </a:endParaRPr>
            </a:p>
          </p:txBody>
        </p:sp>
        <p:sp>
          <p:nvSpPr>
            <p:cNvPr id="56330" name="Text Box 9">
              <a:extLst>
                <a:ext uri="{FF2B5EF4-FFF2-40B4-BE49-F238E27FC236}">
                  <a16:creationId xmlns:a16="http://schemas.microsoft.com/office/drawing/2014/main" xmlns="" id="{6463BE34-F5AE-4014-938F-843A2989CAF5}"/>
                </a:ext>
              </a:extLst>
            </p:cNvPr>
            <p:cNvSpPr txBox="1">
              <a:spLocks noChangeArrowheads="1"/>
            </p:cNvSpPr>
            <p:nvPr/>
          </p:nvSpPr>
          <p:spPr bwMode="auto">
            <a:xfrm>
              <a:off x="1536" y="1536"/>
              <a:ext cx="57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l-GR" altLang="el-GR" sz="2400">
                  <a:latin typeface="Arial Black" panose="020B0A04020102020204" pitchFamily="34" charset="0"/>
                </a:rPr>
                <a:t>Να+</a:t>
              </a:r>
              <a:endParaRPr lang="en-GB" altLang="el-GR" sz="2400">
                <a:latin typeface="Arial Black" panose="020B0A04020102020204" pitchFamily="34" charset="0"/>
              </a:endParaRPr>
            </a:p>
          </p:txBody>
        </p:sp>
        <p:sp>
          <p:nvSpPr>
            <p:cNvPr id="56331" name="Text Box 10">
              <a:extLst>
                <a:ext uri="{FF2B5EF4-FFF2-40B4-BE49-F238E27FC236}">
                  <a16:creationId xmlns:a16="http://schemas.microsoft.com/office/drawing/2014/main" xmlns="" id="{4E906D44-334E-437E-BE8F-D95AD15BDB62}"/>
                </a:ext>
              </a:extLst>
            </p:cNvPr>
            <p:cNvSpPr txBox="1">
              <a:spLocks noChangeArrowheads="1"/>
            </p:cNvSpPr>
            <p:nvPr/>
          </p:nvSpPr>
          <p:spPr bwMode="auto">
            <a:xfrm>
              <a:off x="1392" y="2640"/>
              <a:ext cx="57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l-GR" altLang="el-GR" sz="2400">
                  <a:latin typeface="Arial Black" panose="020B0A04020102020204" pitchFamily="34" charset="0"/>
                </a:rPr>
                <a:t>Να+</a:t>
              </a:r>
              <a:endParaRPr lang="en-GB" altLang="el-GR" sz="2400">
                <a:latin typeface="Arial Black" panose="020B0A04020102020204" pitchFamily="34" charset="0"/>
              </a:endParaRPr>
            </a:p>
          </p:txBody>
        </p:sp>
        <p:sp>
          <p:nvSpPr>
            <p:cNvPr id="56332" name="Text Box 11">
              <a:extLst>
                <a:ext uri="{FF2B5EF4-FFF2-40B4-BE49-F238E27FC236}">
                  <a16:creationId xmlns:a16="http://schemas.microsoft.com/office/drawing/2014/main" xmlns="" id="{480ADB18-34DE-4255-8A31-117ED2CA5F16}"/>
                </a:ext>
              </a:extLst>
            </p:cNvPr>
            <p:cNvSpPr txBox="1">
              <a:spLocks noChangeArrowheads="1"/>
            </p:cNvSpPr>
            <p:nvPr/>
          </p:nvSpPr>
          <p:spPr bwMode="auto">
            <a:xfrm>
              <a:off x="2496" y="2256"/>
              <a:ext cx="86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l-GR" sz="2400">
                  <a:latin typeface="Arial Black" panose="020B0A04020102020204" pitchFamily="34" charset="0"/>
                </a:rPr>
                <a:t>HCO3</a:t>
              </a:r>
              <a:endParaRPr lang="en-GB" altLang="el-GR" sz="2400">
                <a:latin typeface="Arial Black" panose="020B0A04020102020204" pitchFamily="34" charset="0"/>
              </a:endParaRPr>
            </a:p>
          </p:txBody>
        </p:sp>
        <p:sp>
          <p:nvSpPr>
            <p:cNvPr id="56333" name="Text Box 12">
              <a:extLst>
                <a:ext uri="{FF2B5EF4-FFF2-40B4-BE49-F238E27FC236}">
                  <a16:creationId xmlns:a16="http://schemas.microsoft.com/office/drawing/2014/main" xmlns="" id="{DFDF1552-C67F-4B32-91FD-000BCC0F1C0D}"/>
                </a:ext>
              </a:extLst>
            </p:cNvPr>
            <p:cNvSpPr txBox="1">
              <a:spLocks noChangeArrowheads="1"/>
            </p:cNvSpPr>
            <p:nvPr/>
          </p:nvSpPr>
          <p:spPr bwMode="auto">
            <a:xfrm>
              <a:off x="2496" y="3024"/>
              <a:ext cx="86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l-GR" sz="2400">
                  <a:latin typeface="Arial Black" panose="020B0A04020102020204" pitchFamily="34" charset="0"/>
                </a:rPr>
                <a:t>HCO3</a:t>
              </a:r>
              <a:endParaRPr lang="en-GB" altLang="el-GR" sz="2400">
                <a:latin typeface="Arial Black" panose="020B0A04020102020204" pitchFamily="34" charset="0"/>
              </a:endParaRPr>
            </a:p>
          </p:txBody>
        </p:sp>
        <p:sp>
          <p:nvSpPr>
            <p:cNvPr id="56334" name="Line 13">
              <a:extLst>
                <a:ext uri="{FF2B5EF4-FFF2-40B4-BE49-F238E27FC236}">
                  <a16:creationId xmlns:a16="http://schemas.microsoft.com/office/drawing/2014/main" xmlns="" id="{9E661D8A-B497-4D52-A6BD-C227231C45D3}"/>
                </a:ext>
              </a:extLst>
            </p:cNvPr>
            <p:cNvSpPr>
              <a:spLocks noChangeShapeType="1"/>
            </p:cNvSpPr>
            <p:nvPr/>
          </p:nvSpPr>
          <p:spPr bwMode="auto">
            <a:xfrm>
              <a:off x="720" y="2064"/>
              <a:ext cx="0" cy="336"/>
            </a:xfrm>
            <a:prstGeom prst="line">
              <a:avLst/>
            </a:prstGeom>
            <a:noFill/>
            <a:ln w="12700" cap="sq">
              <a:solidFill>
                <a:schemeClr val="tx1"/>
              </a:solidFill>
              <a:miter lim="800000"/>
              <a:headEnd type="none" w="sm" len="sm"/>
              <a:tailEnd type="triangle" w="sm" len="sm"/>
            </a:ln>
            <a:extLst>
              <a:ext uri="{909E8E84-426E-40DD-AFC4-6F175D3DCCD1}">
                <a14:hiddenFill xmlns:a14="http://schemas.microsoft.com/office/drawing/2010/main" xmlns="">
                  <a:noFill/>
                </a14:hiddenFill>
              </a:ext>
            </a:extLst>
          </p:spPr>
          <p:txBody>
            <a:bodyPr wrap="none"/>
            <a:lstStyle/>
            <a:p>
              <a:endParaRPr lang="el-GR"/>
            </a:p>
          </p:txBody>
        </p:sp>
        <p:sp>
          <p:nvSpPr>
            <p:cNvPr id="56335" name="Line 14">
              <a:extLst>
                <a:ext uri="{FF2B5EF4-FFF2-40B4-BE49-F238E27FC236}">
                  <a16:creationId xmlns:a16="http://schemas.microsoft.com/office/drawing/2014/main" xmlns="" id="{79E415BA-1B41-4DD8-B4BD-D5C55E04A73E}"/>
                </a:ext>
              </a:extLst>
            </p:cNvPr>
            <p:cNvSpPr>
              <a:spLocks noChangeShapeType="1"/>
            </p:cNvSpPr>
            <p:nvPr/>
          </p:nvSpPr>
          <p:spPr bwMode="auto">
            <a:xfrm flipV="1">
              <a:off x="1152" y="1776"/>
              <a:ext cx="384" cy="288"/>
            </a:xfrm>
            <a:prstGeom prst="line">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l-GR"/>
            </a:p>
          </p:txBody>
        </p:sp>
        <p:sp>
          <p:nvSpPr>
            <p:cNvPr id="56336" name="Line 15">
              <a:extLst>
                <a:ext uri="{FF2B5EF4-FFF2-40B4-BE49-F238E27FC236}">
                  <a16:creationId xmlns:a16="http://schemas.microsoft.com/office/drawing/2014/main" xmlns="" id="{237665C5-34D7-499A-9835-EF8073722D69}"/>
                </a:ext>
              </a:extLst>
            </p:cNvPr>
            <p:cNvSpPr>
              <a:spLocks noChangeShapeType="1"/>
            </p:cNvSpPr>
            <p:nvPr/>
          </p:nvSpPr>
          <p:spPr bwMode="auto">
            <a:xfrm>
              <a:off x="1152" y="2304"/>
              <a:ext cx="336" cy="336"/>
            </a:xfrm>
            <a:prstGeom prst="line">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l-GR"/>
            </a:p>
          </p:txBody>
        </p:sp>
        <p:sp>
          <p:nvSpPr>
            <p:cNvPr id="56337" name="Line 16">
              <a:extLst>
                <a:ext uri="{FF2B5EF4-FFF2-40B4-BE49-F238E27FC236}">
                  <a16:creationId xmlns:a16="http://schemas.microsoft.com/office/drawing/2014/main" xmlns="" id="{749D7EF9-6D29-4E84-8096-A652E934513A}"/>
                </a:ext>
              </a:extLst>
            </p:cNvPr>
            <p:cNvSpPr>
              <a:spLocks noChangeShapeType="1"/>
            </p:cNvSpPr>
            <p:nvPr/>
          </p:nvSpPr>
          <p:spPr bwMode="auto">
            <a:xfrm flipV="1">
              <a:off x="2064" y="2448"/>
              <a:ext cx="384" cy="192"/>
            </a:xfrm>
            <a:prstGeom prst="line">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l-GR"/>
            </a:p>
          </p:txBody>
        </p:sp>
        <p:sp>
          <p:nvSpPr>
            <p:cNvPr id="56338" name="Line 17">
              <a:extLst>
                <a:ext uri="{FF2B5EF4-FFF2-40B4-BE49-F238E27FC236}">
                  <a16:creationId xmlns:a16="http://schemas.microsoft.com/office/drawing/2014/main" xmlns="" id="{026E3025-FAC9-456D-B1B1-B4C991C7EF4D}"/>
                </a:ext>
              </a:extLst>
            </p:cNvPr>
            <p:cNvSpPr>
              <a:spLocks noChangeShapeType="1"/>
            </p:cNvSpPr>
            <p:nvPr/>
          </p:nvSpPr>
          <p:spPr bwMode="auto">
            <a:xfrm>
              <a:off x="2112" y="2976"/>
              <a:ext cx="384" cy="192"/>
            </a:xfrm>
            <a:prstGeom prst="line">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l-GR"/>
            </a:p>
          </p:txBody>
        </p:sp>
        <p:sp>
          <p:nvSpPr>
            <p:cNvPr id="56339" name="Text Box 18">
              <a:extLst>
                <a:ext uri="{FF2B5EF4-FFF2-40B4-BE49-F238E27FC236}">
                  <a16:creationId xmlns:a16="http://schemas.microsoft.com/office/drawing/2014/main" xmlns="" id="{72D2E7FE-564D-40E0-99E7-76FB122930FD}"/>
                </a:ext>
              </a:extLst>
            </p:cNvPr>
            <p:cNvSpPr txBox="1">
              <a:spLocks noChangeArrowheads="1"/>
            </p:cNvSpPr>
            <p:nvPr/>
          </p:nvSpPr>
          <p:spPr bwMode="auto">
            <a:xfrm>
              <a:off x="2256" y="1200"/>
              <a:ext cx="2640"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l-GR" altLang="el-GR" sz="2000">
                  <a:latin typeface="Arial" panose="020B0604020202020204" pitchFamily="34" charset="0"/>
                </a:rPr>
                <a:t>Υπεραλδοστερονισμός, </a:t>
              </a:r>
              <a:r>
                <a:rPr lang="en-US" altLang="el-GR" sz="2000">
                  <a:latin typeface="Arial" panose="020B0604020202020204" pitchFamily="34" charset="0"/>
                </a:rPr>
                <a:t>Cushing, </a:t>
              </a:r>
              <a:r>
                <a:rPr lang="el-GR" altLang="el-GR" sz="2000">
                  <a:latin typeface="Arial" panose="020B0604020202020204" pitchFamily="34" charset="0"/>
                </a:rPr>
                <a:t>περιοδική παράλυση, χορήγηση υγρών χωρίς κάλιο</a:t>
              </a:r>
              <a:endParaRPr lang="en-GB" altLang="el-GR" sz="2000">
                <a:latin typeface="Arial" panose="020B0604020202020204" pitchFamily="34" charset="0"/>
              </a:endParaRPr>
            </a:p>
          </p:txBody>
        </p:sp>
        <p:sp>
          <p:nvSpPr>
            <p:cNvPr id="56340" name="Text Box 19">
              <a:extLst>
                <a:ext uri="{FF2B5EF4-FFF2-40B4-BE49-F238E27FC236}">
                  <a16:creationId xmlns:a16="http://schemas.microsoft.com/office/drawing/2014/main" xmlns="" id="{4696EDCF-3B8C-4CC5-9A10-A63908C1F4E1}"/>
                </a:ext>
              </a:extLst>
            </p:cNvPr>
            <p:cNvSpPr txBox="1">
              <a:spLocks noChangeArrowheads="1"/>
            </p:cNvSpPr>
            <p:nvPr/>
          </p:nvSpPr>
          <p:spPr bwMode="auto">
            <a:xfrm>
              <a:off x="3408" y="2112"/>
              <a:ext cx="2112"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l-GR" altLang="el-GR" sz="2000">
                  <a:latin typeface="Arial" panose="020B0604020202020204" pitchFamily="34" charset="0"/>
                </a:rPr>
                <a:t>Απώλειες από τον στόμαχο, διουρητικά</a:t>
              </a:r>
              <a:endParaRPr lang="en-GB" altLang="el-GR" sz="2000">
                <a:latin typeface="Arial" panose="020B0604020202020204" pitchFamily="34" charset="0"/>
              </a:endParaRPr>
            </a:p>
          </p:txBody>
        </p:sp>
        <p:sp>
          <p:nvSpPr>
            <p:cNvPr id="56341" name="Text Box 20">
              <a:extLst>
                <a:ext uri="{FF2B5EF4-FFF2-40B4-BE49-F238E27FC236}">
                  <a16:creationId xmlns:a16="http://schemas.microsoft.com/office/drawing/2014/main" xmlns="" id="{E6902B0C-5316-42CD-B4A8-F1CC9D1FF8D7}"/>
                </a:ext>
              </a:extLst>
            </p:cNvPr>
            <p:cNvSpPr txBox="1">
              <a:spLocks noChangeArrowheads="1"/>
            </p:cNvSpPr>
            <p:nvPr/>
          </p:nvSpPr>
          <p:spPr bwMode="auto">
            <a:xfrm>
              <a:off x="3360" y="2928"/>
              <a:ext cx="206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l-GR" altLang="el-GR" sz="2000">
                  <a:latin typeface="Arial" panose="020B0604020202020204" pitchFamily="34" charset="0"/>
                </a:rPr>
                <a:t>Διάρροιες, δυσαπορρόφηση, </a:t>
              </a:r>
              <a:r>
                <a:rPr lang="en-US" altLang="el-GR" sz="2000">
                  <a:latin typeface="Arial" panose="020B0604020202020204" pitchFamily="34" charset="0"/>
                </a:rPr>
                <a:t>RTA, </a:t>
              </a:r>
              <a:r>
                <a:rPr lang="el-GR" altLang="el-GR" sz="2000">
                  <a:latin typeface="Arial" panose="020B0604020202020204" pitchFamily="34" charset="0"/>
                </a:rPr>
                <a:t>διαβητική κετοξέωση</a:t>
              </a:r>
              <a:endParaRPr lang="en-GB" altLang="el-GR" sz="2000">
                <a:latin typeface="Arial" panose="020B0604020202020204" pitchFamily="34" charset="0"/>
              </a:endParaRPr>
            </a:p>
          </p:txBody>
        </p:sp>
      </p:grpSp>
      <p:pic>
        <p:nvPicPr>
          <p:cNvPr id="3" name="Εγγεγραμμένος ήχος">
            <a:hlinkClick r:id="" action="ppaction://media"/>
            <a:extLst>
              <a:ext uri="{FF2B5EF4-FFF2-40B4-BE49-F238E27FC236}">
                <a16:creationId xmlns:a16="http://schemas.microsoft.com/office/drawing/2014/main" xmlns="" id="{7B05DA33-4F28-4271-BAAF-3E79CEDCF16E}"/>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7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xmlns="" id="{AA9D52AC-A10F-4F55-9FB7-8E5040D73C05}"/>
              </a:ext>
            </a:extLst>
          </p:cNvPr>
          <p:cNvSpPr>
            <a:spLocks noGrp="1"/>
          </p:cNvSpPr>
          <p:nvPr>
            <p:ph type="title"/>
          </p:nvPr>
        </p:nvSpPr>
        <p:spPr>
          <a:xfrm>
            <a:off x="1219200" y="0"/>
            <a:ext cx="7772400" cy="1143000"/>
          </a:xfrm>
        </p:spPr>
        <p:txBody>
          <a:bodyPr/>
          <a:lstStyle/>
          <a:p>
            <a:pPr eaLnBrk="1" hangingPunct="1"/>
            <a:r>
              <a:rPr lang="el-GR" altLang="el-GR" sz="3600" b="1"/>
              <a:t>Θεραπεία υποκαλιαιμίας</a:t>
            </a:r>
            <a:endParaRPr lang="en-GB" altLang="el-GR" sz="3600" b="1"/>
          </a:p>
        </p:txBody>
      </p:sp>
      <p:sp>
        <p:nvSpPr>
          <p:cNvPr id="57347" name="Rectangle 3">
            <a:extLst>
              <a:ext uri="{FF2B5EF4-FFF2-40B4-BE49-F238E27FC236}">
                <a16:creationId xmlns:a16="http://schemas.microsoft.com/office/drawing/2014/main" xmlns="" id="{0DFAE73B-C456-4CB7-B6E4-08BD786E5F9A}"/>
              </a:ext>
            </a:extLst>
          </p:cNvPr>
          <p:cNvSpPr>
            <a:spLocks noGrp="1"/>
          </p:cNvSpPr>
          <p:nvPr>
            <p:ph type="body" idx="1"/>
          </p:nvPr>
        </p:nvSpPr>
        <p:spPr>
          <a:xfrm>
            <a:off x="1219200" y="1066800"/>
            <a:ext cx="7772400" cy="5562600"/>
          </a:xfrm>
        </p:spPr>
        <p:txBody>
          <a:bodyPr/>
          <a:lstStyle/>
          <a:p>
            <a:pPr eaLnBrk="1" hangingPunct="1">
              <a:lnSpc>
                <a:spcPct val="80000"/>
              </a:lnSpc>
            </a:pPr>
            <a:r>
              <a:rPr lang="el-GR" altLang="el-GR" sz="2800"/>
              <a:t>Ποια η αιτία της υποκαλιαιμίας; Η μετακίνηση Κ+ μέσα στα κύτταρα θα απαιτήσει λιγότερο Κ</a:t>
            </a:r>
            <a:r>
              <a:rPr lang="en-US" altLang="el-GR" sz="2800"/>
              <a:t>Cl </a:t>
            </a:r>
            <a:r>
              <a:rPr lang="el-GR" altLang="el-GR" sz="2800"/>
              <a:t>προς διόρθωση από ότι η απώλεια Κ+</a:t>
            </a:r>
          </a:p>
          <a:p>
            <a:pPr eaLnBrk="1" hangingPunct="1">
              <a:lnSpc>
                <a:spcPct val="80000"/>
              </a:lnSpc>
            </a:pPr>
            <a:r>
              <a:rPr lang="el-GR" altLang="el-GR" sz="2800"/>
              <a:t>Η από του στόματος χορήγηση είναι ασφαλέστερη</a:t>
            </a:r>
          </a:p>
          <a:p>
            <a:pPr eaLnBrk="1" hangingPunct="1">
              <a:lnSpc>
                <a:spcPct val="80000"/>
              </a:lnSpc>
            </a:pPr>
            <a:r>
              <a:rPr lang="el-GR" altLang="el-GR" sz="2800"/>
              <a:t>Εκτός από εξαιρετικές περιπτώσεις </a:t>
            </a:r>
            <a:r>
              <a:rPr lang="en-US" altLang="el-GR" sz="2800"/>
              <a:t>(</a:t>
            </a:r>
            <a:r>
              <a:rPr lang="el-GR" altLang="el-GR" sz="2800"/>
              <a:t>αρρυθμία, ραβδομυόλυση, μεγάλη αδυναμία, αναπνευστική ανεπάρκεια) μη διορθώνετε το κάλιο ΕΦ </a:t>
            </a:r>
          </a:p>
          <a:p>
            <a:pPr eaLnBrk="1" hangingPunct="1">
              <a:lnSpc>
                <a:spcPct val="80000"/>
              </a:lnSpc>
            </a:pPr>
            <a:r>
              <a:rPr lang="el-GR" altLang="el-GR" sz="2800"/>
              <a:t>Χορηγούνται άλλα φάρμακα που επηρεάζουν τα επίπεδα καλίου;</a:t>
            </a:r>
          </a:p>
          <a:p>
            <a:pPr eaLnBrk="1" hangingPunct="1">
              <a:lnSpc>
                <a:spcPct val="80000"/>
              </a:lnSpc>
            </a:pPr>
            <a:r>
              <a:rPr lang="el-GR" altLang="el-GR" sz="2800"/>
              <a:t>Μετράτε συχνά τα επίπεδα Κ+ και αναπροσαρμόσετε το πρωτόκολλο χορήγησης</a:t>
            </a:r>
          </a:p>
          <a:p>
            <a:pPr eaLnBrk="1" hangingPunct="1">
              <a:lnSpc>
                <a:spcPct val="80000"/>
              </a:lnSpc>
            </a:pPr>
            <a:endParaRPr lang="en-GB" altLang="el-GR" sz="2800"/>
          </a:p>
        </p:txBody>
      </p:sp>
      <p:pic>
        <p:nvPicPr>
          <p:cNvPr id="3" name="Εγγεγραμμένος ήχος">
            <a:hlinkClick r:id="" action="ppaction://media"/>
            <a:extLst>
              <a:ext uri="{FF2B5EF4-FFF2-40B4-BE49-F238E27FC236}">
                <a16:creationId xmlns:a16="http://schemas.microsoft.com/office/drawing/2014/main" xmlns="" id="{E5EFA60B-334A-4CE5-850C-E869069CCB1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5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xmlns="" id="{8557B8D1-CF33-41DA-B55B-3419BB3A6D6C}"/>
              </a:ext>
            </a:extLst>
          </p:cNvPr>
          <p:cNvSpPr>
            <a:spLocks noGrp="1"/>
          </p:cNvSpPr>
          <p:nvPr>
            <p:ph type="title"/>
          </p:nvPr>
        </p:nvSpPr>
        <p:spPr/>
        <p:txBody>
          <a:bodyPr/>
          <a:lstStyle/>
          <a:p>
            <a:pPr eaLnBrk="1" hangingPunct="1"/>
            <a:r>
              <a:rPr lang="el-GR" altLang="el-GR" sz="4800"/>
              <a:t>Χορήγηση καλίου</a:t>
            </a:r>
            <a:endParaRPr lang="en-GB" altLang="el-GR" sz="4800"/>
          </a:p>
        </p:txBody>
      </p:sp>
      <p:sp>
        <p:nvSpPr>
          <p:cNvPr id="58371" name="Rectangle 3">
            <a:extLst>
              <a:ext uri="{FF2B5EF4-FFF2-40B4-BE49-F238E27FC236}">
                <a16:creationId xmlns:a16="http://schemas.microsoft.com/office/drawing/2014/main" xmlns="" id="{C13460CA-7A05-478B-80B0-D7067327709C}"/>
              </a:ext>
            </a:extLst>
          </p:cNvPr>
          <p:cNvSpPr>
            <a:spLocks noGrp="1"/>
          </p:cNvSpPr>
          <p:nvPr>
            <p:ph type="body" idx="1"/>
          </p:nvPr>
        </p:nvSpPr>
        <p:spPr/>
        <p:txBody>
          <a:bodyPr/>
          <a:lstStyle/>
          <a:p>
            <a:pPr eaLnBrk="1" hangingPunct="1">
              <a:lnSpc>
                <a:spcPct val="80000"/>
              </a:lnSpc>
            </a:pPr>
            <a:r>
              <a:rPr lang="el-GR" altLang="el-GR" sz="2800"/>
              <a:t>Η από του στόματος χορήγηση απαιτεί </a:t>
            </a:r>
            <a:r>
              <a:rPr lang="en-US" altLang="el-GR" sz="2800"/>
              <a:t>10-20 meq x 2-4 </a:t>
            </a:r>
            <a:r>
              <a:rPr lang="el-GR" altLang="el-GR" sz="2800"/>
              <a:t>ημερησίως. Ενα κουταλάκι υποκατάστατο άλατος περιέχει 50-60 </a:t>
            </a:r>
            <a:r>
              <a:rPr lang="en-US" altLang="el-GR" sz="2800"/>
              <a:t>meq K+</a:t>
            </a:r>
            <a:endParaRPr lang="el-GR" altLang="el-GR" sz="2800"/>
          </a:p>
          <a:p>
            <a:pPr eaLnBrk="1" hangingPunct="1">
              <a:lnSpc>
                <a:spcPct val="80000"/>
              </a:lnSpc>
            </a:pPr>
            <a:r>
              <a:rPr lang="el-GR" altLang="el-GR" sz="2800"/>
              <a:t>ΕΦ Κ+ &lt; </a:t>
            </a:r>
            <a:r>
              <a:rPr lang="en-US" altLang="el-GR" sz="2800"/>
              <a:t>10-2</a:t>
            </a:r>
            <a:r>
              <a:rPr lang="el-GR" altLang="el-GR" sz="2800"/>
              <a:t>0 </a:t>
            </a:r>
            <a:r>
              <a:rPr lang="en-US" altLang="el-GR" sz="2800"/>
              <a:t>meq/</a:t>
            </a:r>
            <a:r>
              <a:rPr lang="el-GR" altLang="el-GR" sz="2800"/>
              <a:t>ώρα χωρίς </a:t>
            </a:r>
            <a:r>
              <a:rPr lang="en-US" altLang="el-GR" sz="2800"/>
              <a:t>monitoring. </a:t>
            </a:r>
          </a:p>
          <a:p>
            <a:pPr eaLnBrk="1" hangingPunct="1">
              <a:lnSpc>
                <a:spcPct val="80000"/>
              </a:lnSpc>
            </a:pPr>
            <a:r>
              <a:rPr lang="el-GR" altLang="el-GR" sz="2800"/>
              <a:t>Χορήγηση με ρυθμό </a:t>
            </a:r>
            <a:r>
              <a:rPr lang="en-US" altLang="el-GR" sz="2800"/>
              <a:t>&gt; 40 meq/</a:t>
            </a:r>
            <a:r>
              <a:rPr lang="el-GR" altLang="el-GR" sz="2800"/>
              <a:t>ώρα χρειάζεται συνεχή καταγραφή ΗΚΓ και συχνές μετρήσεις Κ+</a:t>
            </a:r>
          </a:p>
          <a:p>
            <a:pPr eaLnBrk="1" hangingPunct="1">
              <a:lnSpc>
                <a:spcPct val="80000"/>
              </a:lnSpc>
            </a:pPr>
            <a:r>
              <a:rPr lang="el-GR" altLang="el-GR" sz="2800"/>
              <a:t>Χορήγηση από περιφερική φλέβα: 3-4 </a:t>
            </a:r>
            <a:r>
              <a:rPr lang="en-US" altLang="el-GR" sz="2800"/>
              <a:t>amp KCl/ 1 L NS</a:t>
            </a:r>
          </a:p>
          <a:p>
            <a:pPr eaLnBrk="1" hangingPunct="1">
              <a:lnSpc>
                <a:spcPct val="80000"/>
              </a:lnSpc>
            </a:pPr>
            <a:r>
              <a:rPr lang="en-US" altLang="el-GR" sz="2800"/>
              <a:t>K</a:t>
            </a:r>
            <a:r>
              <a:rPr lang="el-GR" altLang="el-GR" sz="2800"/>
              <a:t>εντρική φλέβα 5-6 </a:t>
            </a:r>
            <a:r>
              <a:rPr lang="en-US" altLang="el-GR" sz="2800"/>
              <a:t>amp KCl/250 ml NS</a:t>
            </a:r>
            <a:endParaRPr lang="el-GR" altLang="el-GR" sz="2800"/>
          </a:p>
          <a:p>
            <a:pPr eaLnBrk="1" hangingPunct="1"/>
            <a:endParaRPr lang="en-GB" altLang="el-GR" sz="2800"/>
          </a:p>
        </p:txBody>
      </p:sp>
      <p:pic>
        <p:nvPicPr>
          <p:cNvPr id="3" name="Εγγεγραμμένος ήχος">
            <a:hlinkClick r:id="" action="ppaction://media"/>
            <a:extLst>
              <a:ext uri="{FF2B5EF4-FFF2-40B4-BE49-F238E27FC236}">
                <a16:creationId xmlns:a16="http://schemas.microsoft.com/office/drawing/2014/main" xmlns="" id="{B9ECADDC-221D-4E2A-B1B6-CDB33653C50F}"/>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xmlns="" id="{E700379A-739B-47D0-AC4C-39CF0BAF56E0}"/>
              </a:ext>
            </a:extLst>
          </p:cNvPr>
          <p:cNvPicPr>
            <a:picLocks noGrp="1" noChangeAspect="1" noChangeArrowheads="1"/>
          </p:cNvPicPr>
          <p:nvPr>
            <p:ph sz="quarter" idx="1"/>
          </p:nvPr>
        </p:nvPicPr>
        <p:blipFill>
          <a:blip r:embed="rId3">
            <a:extLst>
              <a:ext uri="{28A0092B-C50C-407E-A947-70E740481C1C}">
                <a14:useLocalDpi xmlns:a14="http://schemas.microsoft.com/office/drawing/2010/main" xmlns="" val="0"/>
              </a:ext>
            </a:extLst>
          </a:blip>
          <a:srcRect/>
          <a:stretch>
            <a:fillRect/>
          </a:stretch>
        </p:blipFill>
        <p:spPr>
          <a:xfrm>
            <a:off x="2030413" y="777875"/>
            <a:ext cx="5056187" cy="3941763"/>
          </a:xfrm>
        </p:spPr>
      </p:pic>
      <p:sp>
        <p:nvSpPr>
          <p:cNvPr id="59395" name="Title 1">
            <a:extLst>
              <a:ext uri="{FF2B5EF4-FFF2-40B4-BE49-F238E27FC236}">
                <a16:creationId xmlns:a16="http://schemas.microsoft.com/office/drawing/2014/main" xmlns="" id="{39563DCC-914A-4FD5-9DA0-E0777A11A16F}"/>
              </a:ext>
            </a:extLst>
          </p:cNvPr>
          <p:cNvSpPr>
            <a:spLocks noGrp="1"/>
          </p:cNvSpPr>
          <p:nvPr>
            <p:ph type="title"/>
          </p:nvPr>
        </p:nvSpPr>
        <p:spPr>
          <a:xfrm>
            <a:off x="684213" y="4956175"/>
            <a:ext cx="7772400" cy="1143000"/>
          </a:xfrm>
        </p:spPr>
        <p:txBody>
          <a:bodyPr/>
          <a:lstStyle/>
          <a:p>
            <a:pPr eaLnBrk="1" hangingPunct="1"/>
            <a:r>
              <a:rPr lang="el-GR" altLang="el-GR" sz="4000" b="1">
                <a:solidFill>
                  <a:srgbClr val="0070C0"/>
                </a:solidFill>
              </a:rPr>
              <a:t>Ευχαριστώ για την προσοχή σας</a:t>
            </a:r>
            <a:r>
              <a:rPr lang="en-US" altLang="el-GR" sz="4000" b="1">
                <a:solidFill>
                  <a:srgbClr val="0070C0"/>
                </a:solidFill>
              </a:rPr>
              <a:t>!</a:t>
            </a:r>
            <a:endParaRPr lang="el-GR" altLang="el-GR" sz="4000" b="1">
              <a:solidFill>
                <a:srgbClr val="0070C0"/>
              </a:solidFill>
            </a:endParaRPr>
          </a:p>
        </p:txBody>
      </p:sp>
      <p:pic>
        <p:nvPicPr>
          <p:cNvPr id="3" name="Εγγεγραμμένος ήχος">
            <a:hlinkClick r:id="" action="ppaction://media"/>
            <a:extLst>
              <a:ext uri="{FF2B5EF4-FFF2-40B4-BE49-F238E27FC236}">
                <a16:creationId xmlns:a16="http://schemas.microsoft.com/office/drawing/2014/main" xmlns="" id="{77C40F83-11BD-4432-8D9C-B839F140ED00}"/>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xmlns="" id="{6F99FA74-F16D-48C6-B0E4-EF6D24CC7DD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6063" y="1773238"/>
            <a:ext cx="3971925" cy="463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9" name="Picture 2">
            <a:extLst>
              <a:ext uri="{FF2B5EF4-FFF2-40B4-BE49-F238E27FC236}">
                <a16:creationId xmlns:a16="http://schemas.microsoft.com/office/drawing/2014/main" xmlns="" id="{94FB6F89-DAFA-4EAF-9F25-9AD1ED90FE0C}"/>
              </a:ext>
            </a:extLst>
          </p:cNvPr>
          <p:cNvPicPr>
            <a:picLocks noGrp="1" noChangeAspect="1" noChangeArrowheads="1"/>
          </p:cNvPicPr>
          <p:nvPr>
            <p:ph idx="1"/>
          </p:nvPr>
        </p:nvPicPr>
        <p:blipFill>
          <a:blip r:embed="rId4">
            <a:extLst>
              <a:ext uri="{28A0092B-C50C-407E-A947-70E740481C1C}">
                <a14:useLocalDpi xmlns:a14="http://schemas.microsoft.com/office/drawing/2010/main" xmlns="" val="0"/>
              </a:ext>
            </a:extLst>
          </a:blip>
          <a:srcRect/>
          <a:stretch>
            <a:fillRect/>
          </a:stretch>
        </p:blipFill>
        <p:spPr>
          <a:xfrm>
            <a:off x="4341813" y="1773238"/>
            <a:ext cx="4557712" cy="4559300"/>
          </a:xfrm>
        </p:spPr>
      </p:pic>
      <p:sp>
        <p:nvSpPr>
          <p:cNvPr id="9220" name="Title 4">
            <a:extLst>
              <a:ext uri="{FF2B5EF4-FFF2-40B4-BE49-F238E27FC236}">
                <a16:creationId xmlns:a16="http://schemas.microsoft.com/office/drawing/2014/main" xmlns="" id="{CE0F58E0-70E1-4F74-9A8F-95E16A9926DD}"/>
              </a:ext>
            </a:extLst>
          </p:cNvPr>
          <p:cNvSpPr>
            <a:spLocks noGrp="1"/>
          </p:cNvSpPr>
          <p:nvPr>
            <p:ph type="title"/>
          </p:nvPr>
        </p:nvSpPr>
        <p:spPr/>
        <p:txBody>
          <a:bodyPr/>
          <a:lstStyle/>
          <a:p>
            <a:pPr eaLnBrk="1" hangingPunct="1"/>
            <a:r>
              <a:rPr lang="en-US" altLang="el-GR"/>
              <a:t>GFR = 180 L/HM = 125 mL/min</a:t>
            </a:r>
            <a:r>
              <a:rPr lang="el-GR" altLang="el-GR"/>
              <a:t/>
            </a:r>
            <a:br>
              <a:rPr lang="el-GR" altLang="el-GR"/>
            </a:br>
            <a:r>
              <a:rPr lang="el-GR" altLang="el-GR"/>
              <a:t>Να</a:t>
            </a:r>
            <a:r>
              <a:rPr lang="el-GR" altLang="el-GR" baseline="30000"/>
              <a:t>+</a:t>
            </a:r>
            <a:r>
              <a:rPr lang="el-GR" altLang="el-GR"/>
              <a:t> = 9 </a:t>
            </a:r>
            <a:r>
              <a:rPr lang="en-US" altLang="el-GR"/>
              <a:t>g</a:t>
            </a:r>
            <a:r>
              <a:rPr lang="el-GR" altLang="el-GR"/>
              <a:t>/</a:t>
            </a:r>
            <a:r>
              <a:rPr lang="en-US" altLang="el-GR"/>
              <a:t>L x 180 L/</a:t>
            </a:r>
            <a:r>
              <a:rPr lang="el-GR" altLang="el-GR"/>
              <a:t>ημ</a:t>
            </a:r>
            <a:r>
              <a:rPr lang="en-US" altLang="el-GR"/>
              <a:t> = 1</a:t>
            </a:r>
            <a:r>
              <a:rPr lang="el-GR" altLang="el-GR"/>
              <a:t>6</a:t>
            </a:r>
            <a:r>
              <a:rPr lang="en-US" altLang="el-GR"/>
              <a:t>20 g</a:t>
            </a:r>
            <a:r>
              <a:rPr lang="el-GR" altLang="el-GR"/>
              <a:t>/ημ</a:t>
            </a:r>
          </a:p>
        </p:txBody>
      </p:sp>
      <p:pic>
        <p:nvPicPr>
          <p:cNvPr id="3" name="Εγγεγραμμένος ήχος">
            <a:hlinkClick r:id="" action="ppaction://media"/>
            <a:extLst>
              <a:ext uri="{FF2B5EF4-FFF2-40B4-BE49-F238E27FC236}">
                <a16:creationId xmlns:a16="http://schemas.microsoft.com/office/drawing/2014/main" xmlns="" id="{4111AD73-0BBF-4A6E-A044-A4870AA0B532}"/>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3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11">
            <a:extLst>
              <a:ext uri="{FF2B5EF4-FFF2-40B4-BE49-F238E27FC236}">
                <a16:creationId xmlns:a16="http://schemas.microsoft.com/office/drawing/2014/main" xmlns="" id="{A25C39C1-C27E-4266-8255-2D5CEFF3E58C}"/>
              </a:ext>
            </a:extLst>
          </p:cNvPr>
          <p:cNvGrpSpPr>
            <a:grpSpLocks/>
          </p:cNvGrpSpPr>
          <p:nvPr/>
        </p:nvGrpSpPr>
        <p:grpSpPr bwMode="auto">
          <a:xfrm>
            <a:off x="-373063" y="-242888"/>
            <a:ext cx="9517063" cy="7010401"/>
            <a:chOff x="428596" y="928670"/>
            <a:chExt cx="7858180" cy="5572140"/>
          </a:xfrm>
        </p:grpSpPr>
        <p:pic>
          <p:nvPicPr>
            <p:cNvPr id="10250" name="Picture 3" descr="07_03">
              <a:extLst>
                <a:ext uri="{FF2B5EF4-FFF2-40B4-BE49-F238E27FC236}">
                  <a16:creationId xmlns:a16="http://schemas.microsoft.com/office/drawing/2014/main" xmlns="" id="{BB89D495-EF13-4788-A623-AE31E521032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11040" t="14252" r="11008" b="16078"/>
            <a:stretch>
              <a:fillRect/>
            </a:stretch>
          </p:blipFill>
          <p:spPr bwMode="auto">
            <a:xfrm>
              <a:off x="428596" y="928670"/>
              <a:ext cx="7858180" cy="5572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251" name="Straight Connector 3">
              <a:extLst>
                <a:ext uri="{FF2B5EF4-FFF2-40B4-BE49-F238E27FC236}">
                  <a16:creationId xmlns:a16="http://schemas.microsoft.com/office/drawing/2014/main" xmlns="" id="{3F4CF9CF-2769-4FDD-B2B2-5AE32301A1B3}"/>
                </a:ext>
              </a:extLst>
            </p:cNvPr>
            <p:cNvCxnSpPr>
              <a:cxnSpLocks noChangeShapeType="1"/>
            </p:cNvCxnSpPr>
            <p:nvPr/>
          </p:nvCxnSpPr>
          <p:spPr bwMode="auto">
            <a:xfrm rot="5400000">
              <a:off x="-178627" y="1964521"/>
              <a:ext cx="1643074" cy="0"/>
            </a:xfrm>
            <a:prstGeom prst="line">
              <a:avLst/>
            </a:prstGeom>
            <a:noFill/>
            <a:ln w="101600" algn="ctr">
              <a:solidFill>
                <a:srgbClr val="FFC000"/>
              </a:solidFill>
              <a:round/>
              <a:headEnd/>
              <a:tailEnd/>
            </a:ln>
            <a:extLst>
              <a:ext uri="{909E8E84-426E-40DD-AFC4-6F175D3DCCD1}">
                <a14:hiddenFill xmlns:a14="http://schemas.microsoft.com/office/drawing/2010/main" xmlns="">
                  <a:noFill/>
                </a14:hiddenFill>
              </a:ext>
            </a:extLst>
          </p:spPr>
        </p:cxnSp>
        <p:cxnSp>
          <p:nvCxnSpPr>
            <p:cNvPr id="10252" name="Straight Connector 5">
              <a:extLst>
                <a:ext uri="{FF2B5EF4-FFF2-40B4-BE49-F238E27FC236}">
                  <a16:creationId xmlns:a16="http://schemas.microsoft.com/office/drawing/2014/main" xmlns="" id="{F25C5D9A-7376-4D66-BCE8-CD3205E9753F}"/>
                </a:ext>
              </a:extLst>
            </p:cNvPr>
            <p:cNvCxnSpPr>
              <a:cxnSpLocks noChangeShapeType="1"/>
            </p:cNvCxnSpPr>
            <p:nvPr/>
          </p:nvCxnSpPr>
          <p:spPr bwMode="auto">
            <a:xfrm rot="5400000">
              <a:off x="2857488" y="3786190"/>
              <a:ext cx="5286412" cy="0"/>
            </a:xfrm>
            <a:prstGeom prst="line">
              <a:avLst/>
            </a:prstGeom>
            <a:noFill/>
            <a:ln w="101600" algn="ctr">
              <a:solidFill>
                <a:srgbClr val="FFC000"/>
              </a:solidFill>
              <a:round/>
              <a:headEnd/>
              <a:tailEnd/>
            </a:ln>
            <a:extLst>
              <a:ext uri="{909E8E84-426E-40DD-AFC4-6F175D3DCCD1}">
                <a14:hiddenFill xmlns:a14="http://schemas.microsoft.com/office/drawing/2010/main" xmlns="">
                  <a:noFill/>
                </a14:hiddenFill>
              </a:ext>
            </a:extLst>
          </p:spPr>
        </p:cxnSp>
        <p:cxnSp>
          <p:nvCxnSpPr>
            <p:cNvPr id="10253" name="Straight Connector 7">
              <a:extLst>
                <a:ext uri="{FF2B5EF4-FFF2-40B4-BE49-F238E27FC236}">
                  <a16:creationId xmlns:a16="http://schemas.microsoft.com/office/drawing/2014/main" xmlns="" id="{F30AA98D-EC5E-4021-9999-D9C5875E093F}"/>
                </a:ext>
              </a:extLst>
            </p:cNvPr>
            <p:cNvCxnSpPr>
              <a:cxnSpLocks noChangeShapeType="1"/>
            </p:cNvCxnSpPr>
            <p:nvPr/>
          </p:nvCxnSpPr>
          <p:spPr bwMode="auto">
            <a:xfrm rot="5400000">
              <a:off x="2393141" y="1964521"/>
              <a:ext cx="1643074" cy="0"/>
            </a:xfrm>
            <a:prstGeom prst="line">
              <a:avLst/>
            </a:prstGeom>
            <a:noFill/>
            <a:ln w="101600" algn="ctr">
              <a:solidFill>
                <a:srgbClr val="FF0000"/>
              </a:solidFill>
              <a:round/>
              <a:headEnd/>
              <a:tailEnd/>
            </a:ln>
            <a:extLst>
              <a:ext uri="{909E8E84-426E-40DD-AFC4-6F175D3DCCD1}">
                <a14:hiddenFill xmlns:a14="http://schemas.microsoft.com/office/drawing/2010/main" xmlns="">
                  <a:noFill/>
                </a14:hiddenFill>
              </a:ext>
            </a:extLst>
          </p:spPr>
        </p:cxnSp>
        <p:cxnSp>
          <p:nvCxnSpPr>
            <p:cNvPr id="10254" name="Straight Connector 8">
              <a:extLst>
                <a:ext uri="{FF2B5EF4-FFF2-40B4-BE49-F238E27FC236}">
                  <a16:creationId xmlns:a16="http://schemas.microsoft.com/office/drawing/2014/main" xmlns="" id="{2F29A1B0-B4EF-4116-B402-52C31A430957}"/>
                </a:ext>
              </a:extLst>
            </p:cNvPr>
            <p:cNvCxnSpPr>
              <a:cxnSpLocks noChangeShapeType="1"/>
            </p:cNvCxnSpPr>
            <p:nvPr/>
          </p:nvCxnSpPr>
          <p:spPr bwMode="auto">
            <a:xfrm rot="5400000">
              <a:off x="5464975" y="3750471"/>
              <a:ext cx="5214974" cy="0"/>
            </a:xfrm>
            <a:prstGeom prst="line">
              <a:avLst/>
            </a:prstGeom>
            <a:noFill/>
            <a:ln w="101600" algn="ctr">
              <a:solidFill>
                <a:srgbClr val="FF0000"/>
              </a:solidFill>
              <a:round/>
              <a:headEnd/>
              <a:tailEnd/>
            </a:ln>
            <a:extLst>
              <a:ext uri="{909E8E84-426E-40DD-AFC4-6F175D3DCCD1}">
                <a14:hiddenFill xmlns:a14="http://schemas.microsoft.com/office/drawing/2010/main" xmlns="">
                  <a:noFill/>
                </a14:hiddenFill>
              </a:ext>
            </a:extLst>
          </p:spPr>
        </p:cxnSp>
      </p:grpSp>
      <p:sp>
        <p:nvSpPr>
          <p:cNvPr id="10243" name="TextBox 8">
            <a:extLst>
              <a:ext uri="{FF2B5EF4-FFF2-40B4-BE49-F238E27FC236}">
                <a16:creationId xmlns:a16="http://schemas.microsoft.com/office/drawing/2014/main" xmlns="" id="{C51C829C-095E-48A0-AE87-00DE5D8814DA}"/>
              </a:ext>
            </a:extLst>
          </p:cNvPr>
          <p:cNvSpPr txBox="1">
            <a:spLocks noChangeArrowheads="1"/>
          </p:cNvSpPr>
          <p:nvPr/>
        </p:nvSpPr>
        <p:spPr bwMode="auto">
          <a:xfrm>
            <a:off x="2151063" y="6551613"/>
            <a:ext cx="17002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l-GR" sz="1800" b="1">
                <a:latin typeface="Arial" panose="020B0604020202020204" pitchFamily="34" charset="0"/>
              </a:rPr>
              <a:t>1200 mOsm/L</a:t>
            </a:r>
            <a:endParaRPr lang="el-GR" altLang="el-GR" sz="1800" b="1">
              <a:latin typeface="Arial" panose="020B0604020202020204" pitchFamily="34" charset="0"/>
            </a:endParaRPr>
          </a:p>
        </p:txBody>
      </p:sp>
      <p:sp>
        <p:nvSpPr>
          <p:cNvPr id="10244" name="TextBox 9">
            <a:extLst>
              <a:ext uri="{FF2B5EF4-FFF2-40B4-BE49-F238E27FC236}">
                <a16:creationId xmlns:a16="http://schemas.microsoft.com/office/drawing/2014/main" xmlns="" id="{F3C1BA43-B0BE-4D4C-87D3-473C4807C314}"/>
              </a:ext>
            </a:extLst>
          </p:cNvPr>
          <p:cNvSpPr txBox="1">
            <a:spLocks noChangeArrowheads="1"/>
          </p:cNvSpPr>
          <p:nvPr/>
        </p:nvSpPr>
        <p:spPr bwMode="auto">
          <a:xfrm>
            <a:off x="5521325" y="6032500"/>
            <a:ext cx="17002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l-GR" sz="1800" b="1">
                <a:latin typeface="Arial" panose="020B0604020202020204" pitchFamily="34" charset="0"/>
              </a:rPr>
              <a:t>50 </a:t>
            </a:r>
          </a:p>
          <a:p>
            <a:pPr algn="ctr" eaLnBrk="1" hangingPunct="1">
              <a:spcBef>
                <a:spcPct val="0"/>
              </a:spcBef>
              <a:buFontTx/>
              <a:buNone/>
            </a:pPr>
            <a:r>
              <a:rPr lang="en-US" altLang="el-GR" sz="1800" b="1">
                <a:latin typeface="Arial" panose="020B0604020202020204" pitchFamily="34" charset="0"/>
              </a:rPr>
              <a:t>mOsm/L</a:t>
            </a:r>
            <a:endParaRPr lang="el-GR" altLang="el-GR" sz="1800" b="1">
              <a:latin typeface="Arial" panose="020B0604020202020204" pitchFamily="34" charset="0"/>
            </a:endParaRPr>
          </a:p>
        </p:txBody>
      </p:sp>
      <p:sp>
        <p:nvSpPr>
          <p:cNvPr id="10245" name="WordArt 3">
            <a:extLst>
              <a:ext uri="{FF2B5EF4-FFF2-40B4-BE49-F238E27FC236}">
                <a16:creationId xmlns:a16="http://schemas.microsoft.com/office/drawing/2014/main" xmlns="" id="{42225655-95D1-483E-851E-CB48A749B5F1}"/>
              </a:ext>
            </a:extLst>
          </p:cNvPr>
          <p:cNvSpPr>
            <a:spLocks noChangeArrowheads="1" noChangeShapeType="1" noTextEdit="1"/>
          </p:cNvSpPr>
          <p:nvPr/>
        </p:nvSpPr>
        <p:spPr bwMode="auto">
          <a:xfrm>
            <a:off x="-373063" y="3527425"/>
            <a:ext cx="2524126" cy="2505075"/>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a:r>
              <a:rPr lang="it-IT" sz="3600" kern="10">
                <a:ln w="9525">
                  <a:round/>
                  <a:headEnd/>
                  <a:tailEnd/>
                </a:ln>
                <a:gradFill rotWithShape="1">
                  <a:gsLst>
                    <a:gs pos="0">
                      <a:srgbClr val="FFE701"/>
                    </a:gs>
                    <a:gs pos="100000">
                      <a:srgbClr val="FE3E02"/>
                    </a:gs>
                  </a:gsLst>
                  <a:lin ang="5400000" scaled="1"/>
                </a:gradFill>
                <a:latin typeface="Impact" panose="020B0806030902050204" pitchFamily="34" charset="0"/>
              </a:rPr>
              <a:t>SGLT2 I</a:t>
            </a:r>
          </a:p>
          <a:p>
            <a:pPr algn="ctr"/>
            <a:r>
              <a:rPr lang="it-IT" sz="3600" kern="10">
                <a:ln w="9525">
                  <a:round/>
                  <a:headEnd/>
                  <a:tailEnd/>
                </a:ln>
                <a:gradFill rotWithShape="1">
                  <a:gsLst>
                    <a:gs pos="0">
                      <a:srgbClr val="FFE701"/>
                    </a:gs>
                    <a:gs pos="100000">
                      <a:srgbClr val="FE3E02"/>
                    </a:gs>
                  </a:gsLst>
                  <a:lin ang="5400000" scaled="1"/>
                </a:gradFill>
                <a:latin typeface="Impact" panose="020B0806030902050204" pitchFamily="34" charset="0"/>
              </a:rPr>
              <a:t>Μannitol</a:t>
            </a:r>
          </a:p>
          <a:p>
            <a:pPr algn="ctr"/>
            <a:r>
              <a:rPr lang="it-IT" sz="3600" kern="10">
                <a:ln w="9525">
                  <a:round/>
                  <a:headEnd/>
                  <a:tailEnd/>
                </a:ln>
                <a:gradFill rotWithShape="1">
                  <a:gsLst>
                    <a:gs pos="0">
                      <a:srgbClr val="FFE701"/>
                    </a:gs>
                    <a:gs pos="100000">
                      <a:srgbClr val="FE3E02"/>
                    </a:gs>
                  </a:gsLst>
                  <a:lin ang="5400000" scaled="1"/>
                </a:gradFill>
                <a:latin typeface="Impact" panose="020B0806030902050204" pitchFamily="34" charset="0"/>
              </a:rPr>
              <a:t>Dopamine</a:t>
            </a:r>
          </a:p>
          <a:p>
            <a:pPr algn="ctr"/>
            <a:r>
              <a:rPr lang="it-IT" sz="3600" kern="10">
                <a:ln w="9525">
                  <a:round/>
                  <a:headEnd/>
                  <a:tailEnd/>
                </a:ln>
                <a:gradFill rotWithShape="1">
                  <a:gsLst>
                    <a:gs pos="0">
                      <a:srgbClr val="FFE701"/>
                    </a:gs>
                    <a:gs pos="100000">
                      <a:srgbClr val="FE3E02"/>
                    </a:gs>
                  </a:gsLst>
                  <a:lin ang="5400000" scaled="1"/>
                </a:gradFill>
                <a:latin typeface="Impact" panose="020B0806030902050204" pitchFamily="34" charset="0"/>
              </a:rPr>
              <a:t>Acetazolamide</a:t>
            </a:r>
            <a:endParaRPr lang="el-GR" sz="3600" kern="10">
              <a:ln w="9525">
                <a:round/>
                <a:headEnd/>
                <a:tailEnd/>
              </a:ln>
              <a:gradFill rotWithShape="1">
                <a:gsLst>
                  <a:gs pos="0">
                    <a:srgbClr val="FFE701"/>
                  </a:gs>
                  <a:gs pos="100000">
                    <a:srgbClr val="FE3E02"/>
                  </a:gs>
                </a:gsLst>
                <a:lin ang="5400000" scaled="1"/>
              </a:gradFill>
              <a:latin typeface="Impact" panose="020B0806030902050204" pitchFamily="34" charset="0"/>
            </a:endParaRPr>
          </a:p>
        </p:txBody>
      </p:sp>
      <p:sp>
        <p:nvSpPr>
          <p:cNvPr id="10246" name="WordArt 5">
            <a:extLst>
              <a:ext uri="{FF2B5EF4-FFF2-40B4-BE49-F238E27FC236}">
                <a16:creationId xmlns:a16="http://schemas.microsoft.com/office/drawing/2014/main" xmlns="" id="{E2B2ED7F-38C2-4B78-B43E-43DD0B9068C8}"/>
              </a:ext>
            </a:extLst>
          </p:cNvPr>
          <p:cNvSpPr>
            <a:spLocks noChangeArrowheads="1" noChangeShapeType="1" noTextEdit="1"/>
          </p:cNvSpPr>
          <p:nvPr/>
        </p:nvSpPr>
        <p:spPr bwMode="auto">
          <a:xfrm rot="-302422">
            <a:off x="1431925" y="5349875"/>
            <a:ext cx="2695575" cy="8747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700000" scaled="1"/>
                </a:gradFill>
                <a:latin typeface="Impact" panose="020B0806030902050204" pitchFamily="34" charset="0"/>
              </a:rPr>
              <a:t>Loop Diuretics</a:t>
            </a:r>
            <a:endParaRPr lang="el-GR" sz="3600" kern="10">
              <a:ln w="9525">
                <a:round/>
                <a:headEnd/>
                <a:tailEnd/>
              </a:ln>
              <a:gradFill rotWithShape="1">
                <a:gsLst>
                  <a:gs pos="0">
                    <a:srgbClr val="FFE701"/>
                  </a:gs>
                  <a:gs pos="100000">
                    <a:srgbClr val="FE3E02"/>
                  </a:gs>
                </a:gsLst>
                <a:lin ang="5700000" scaled="1"/>
              </a:gradFill>
              <a:latin typeface="Impact" panose="020B0806030902050204" pitchFamily="34" charset="0"/>
            </a:endParaRPr>
          </a:p>
        </p:txBody>
      </p:sp>
      <p:sp>
        <p:nvSpPr>
          <p:cNvPr id="10247" name="WordArt 4">
            <a:extLst>
              <a:ext uri="{FF2B5EF4-FFF2-40B4-BE49-F238E27FC236}">
                <a16:creationId xmlns:a16="http://schemas.microsoft.com/office/drawing/2014/main" xmlns="" id="{78ACF823-D2BF-4C2B-8A30-07291822C82A}"/>
              </a:ext>
            </a:extLst>
          </p:cNvPr>
          <p:cNvSpPr>
            <a:spLocks noChangeArrowheads="1" noChangeShapeType="1" noTextEdit="1"/>
          </p:cNvSpPr>
          <p:nvPr/>
        </p:nvSpPr>
        <p:spPr bwMode="auto">
          <a:xfrm>
            <a:off x="2960688" y="2941638"/>
            <a:ext cx="1781175" cy="5857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Thiazides</a:t>
            </a:r>
            <a:endParaRPr lang="el-GR" sz="3600" kern="10">
              <a:ln w="9525">
                <a:round/>
                <a:headEnd/>
                <a:tailEnd/>
              </a:ln>
              <a:gradFill rotWithShape="1">
                <a:gsLst>
                  <a:gs pos="0">
                    <a:srgbClr val="FFE701"/>
                  </a:gs>
                  <a:gs pos="100000">
                    <a:srgbClr val="FE3E02"/>
                  </a:gs>
                </a:gsLst>
                <a:lin ang="5400000" scaled="1"/>
              </a:gradFill>
              <a:latin typeface="Impact" panose="020B0806030902050204" pitchFamily="34" charset="0"/>
            </a:endParaRPr>
          </a:p>
        </p:txBody>
      </p:sp>
      <p:sp>
        <p:nvSpPr>
          <p:cNvPr id="10248" name="WordArt 6">
            <a:extLst>
              <a:ext uri="{FF2B5EF4-FFF2-40B4-BE49-F238E27FC236}">
                <a16:creationId xmlns:a16="http://schemas.microsoft.com/office/drawing/2014/main" xmlns="" id="{D746B985-9288-4196-965C-DB8CC784F82F}"/>
              </a:ext>
            </a:extLst>
          </p:cNvPr>
          <p:cNvSpPr>
            <a:spLocks noChangeArrowheads="1" noChangeShapeType="1" noTextEdit="1"/>
          </p:cNvSpPr>
          <p:nvPr/>
        </p:nvSpPr>
        <p:spPr bwMode="auto">
          <a:xfrm>
            <a:off x="3851275" y="5748338"/>
            <a:ext cx="2305050" cy="803275"/>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Spironolactone</a:t>
            </a:r>
            <a:endParaRPr lang="el-GR" sz="3600" kern="10">
              <a:ln w="9525">
                <a:round/>
                <a:headEnd/>
                <a:tailEnd/>
              </a:ln>
              <a:gradFill rotWithShape="1">
                <a:gsLst>
                  <a:gs pos="0">
                    <a:srgbClr val="FFE701"/>
                  </a:gs>
                  <a:gs pos="100000">
                    <a:srgbClr val="FE3E02"/>
                  </a:gs>
                </a:gsLst>
                <a:lin ang="5400000" scaled="1"/>
              </a:gradFill>
              <a:latin typeface="Impact" panose="020B0806030902050204" pitchFamily="34" charset="0"/>
            </a:endParaRPr>
          </a:p>
        </p:txBody>
      </p:sp>
      <p:pic>
        <p:nvPicPr>
          <p:cNvPr id="3" name="Εγγεγραμμένος ήχος">
            <a:hlinkClick r:id="" action="ppaction://media"/>
            <a:extLst>
              <a:ext uri="{FF2B5EF4-FFF2-40B4-BE49-F238E27FC236}">
                <a16:creationId xmlns:a16="http://schemas.microsoft.com/office/drawing/2014/main" xmlns="" id="{66AC7A3C-1663-4BA4-B6D2-BC02AEF88B19}"/>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Εγγεγραμμένος ήχος">
            <a:hlinkClick r:id="" action="ppaction://media"/>
            <a:extLst>
              <a:ext uri="{FF2B5EF4-FFF2-40B4-BE49-F238E27FC236}">
                <a16:creationId xmlns:a16="http://schemas.microsoft.com/office/drawing/2014/main" xmlns="" id="{6DF4D863-CE8B-4BF0-97AB-8463236891DB}"/>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ig01_pctwtrbody_s">
            <a:extLst>
              <a:ext uri="{FF2B5EF4-FFF2-40B4-BE49-F238E27FC236}">
                <a16:creationId xmlns:a16="http://schemas.microsoft.com/office/drawing/2014/main" xmlns="" id="{21C7395B-9247-42D0-B5CE-4BD4FC01DA4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57313" y="825500"/>
            <a:ext cx="6696075" cy="503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2E49750C-20DE-4E1F-88A8-D0F0D7AE5C67}"/>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xmlns="" id="{D3F88777-9400-4BAA-9738-477A433C30E8}"/>
              </a:ext>
            </a:extLst>
          </p:cNvPr>
          <p:cNvSpPr>
            <a:spLocks noGrp="1"/>
          </p:cNvSpPr>
          <p:nvPr>
            <p:ph type="title"/>
          </p:nvPr>
        </p:nvSpPr>
        <p:spPr>
          <a:xfrm>
            <a:off x="468313" y="250825"/>
            <a:ext cx="8229600" cy="1139825"/>
          </a:xfrm>
        </p:spPr>
        <p:txBody>
          <a:bodyPr/>
          <a:lstStyle/>
          <a:p>
            <a:pPr eaLnBrk="1" hangingPunct="1"/>
            <a:r>
              <a:rPr lang="el-GR" altLang="el-GR"/>
              <a:t>Νόμος των «τρίτων»</a:t>
            </a:r>
            <a:endParaRPr lang="en-GB" altLang="el-GR"/>
          </a:p>
        </p:txBody>
      </p:sp>
      <p:pic>
        <p:nvPicPr>
          <p:cNvPr id="12291" name="Picture 5" descr="07_01">
            <a:extLst>
              <a:ext uri="{FF2B5EF4-FFF2-40B4-BE49-F238E27FC236}">
                <a16:creationId xmlns:a16="http://schemas.microsoft.com/office/drawing/2014/main" xmlns="" id="{530C45E5-4FC3-4956-AD7B-A9CF1924A6B1}"/>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l="27170" t="22542" r="26372" b="21823"/>
          <a:stretch>
            <a:fillRect/>
          </a:stretch>
        </p:blipFill>
        <p:spPr>
          <a:xfrm>
            <a:off x="962025" y="1390650"/>
            <a:ext cx="6962775" cy="5014913"/>
          </a:xfrm>
          <a:noFill/>
        </p:spPr>
      </p:pic>
      <p:pic>
        <p:nvPicPr>
          <p:cNvPr id="3" name="Εγγεγραμμένος ήχος">
            <a:hlinkClick r:id="" action="ppaction://media"/>
            <a:extLst>
              <a:ext uri="{FF2B5EF4-FFF2-40B4-BE49-F238E27FC236}">
                <a16:creationId xmlns:a16="http://schemas.microsoft.com/office/drawing/2014/main" xmlns="" id="{AEDF1399-3C38-4EBC-AA05-D95A46AB9E2C}"/>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3267</TotalTime>
  <Words>1509</Words>
  <Application>Microsoft Office PowerPoint</Application>
  <PresentationFormat>Προβολή στην οθόνη (4:3)</PresentationFormat>
  <Paragraphs>227</Paragraphs>
  <Slides>53</Slides>
  <Notes>2</Notes>
  <HiddenSlides>0</HiddenSlides>
  <MMClips>53</MMClips>
  <ScaleCrop>false</ScaleCrop>
  <HeadingPairs>
    <vt:vector size="6" baseType="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53</vt:i4>
      </vt:variant>
    </vt:vector>
  </HeadingPairs>
  <TitlesOfParts>
    <vt:vector size="56" baseType="lpstr">
      <vt:lpstr>Office Theme</vt:lpstr>
      <vt:lpstr>Φωτογραφία του Photo Editor</vt:lpstr>
      <vt:lpstr>Photo Editor Photo</vt:lpstr>
      <vt:lpstr>Διαταραχές ύδατος-Νατρίου</vt:lpstr>
      <vt:lpstr>Διαφάνεια 2</vt:lpstr>
      <vt:lpstr>Διαφάνεια 3</vt:lpstr>
      <vt:lpstr>Οδυσσέας Ελύτης, 1911-1996</vt:lpstr>
      <vt:lpstr>Διαφάνεια 5</vt:lpstr>
      <vt:lpstr>GFR = 180 L/HM = 125 mL/min Να+ = 9 g/L x 180 L/ημ = 1620 g/ημ</vt:lpstr>
      <vt:lpstr>Διαφάνεια 7</vt:lpstr>
      <vt:lpstr>Διαφάνεια 8</vt:lpstr>
      <vt:lpstr>Νόμος των «τρίτων»</vt:lpstr>
      <vt:lpstr>Διαφάνεια 10</vt:lpstr>
      <vt:lpstr>Ισοζύγιο υγρών</vt:lpstr>
      <vt:lpstr>Υπολογισμός Ωσμωτικότητας</vt:lpstr>
      <vt:lpstr>Διαφάνεια 13</vt:lpstr>
      <vt:lpstr>Δυσνατριαιμίες</vt:lpstr>
      <vt:lpstr>Διαφάνεια 15</vt:lpstr>
      <vt:lpstr>Υπονατριαιμία</vt:lpstr>
      <vt:lpstr>Επιδημιολογία της υπονατριαιμίας </vt:lpstr>
      <vt:lpstr>Υπονατριαιμία</vt:lpstr>
      <vt:lpstr>Διαφάνεια 19</vt:lpstr>
      <vt:lpstr>Συμπτώματα και σημεία επί υποογκαιμίας</vt:lpstr>
      <vt:lpstr>Συμπτώματα και σημεία επί υπερογκαιμίας (καρδιακή ανεπάρκεια)</vt:lpstr>
      <vt:lpstr>Διαφάνεια 22</vt:lpstr>
      <vt:lpstr>Αντιμετώπιση υπονατριαιμίας</vt:lpstr>
      <vt:lpstr>ΑΡΧΕΣ ΘΕΡΑΠΕΙΑΣ ΥΠΟΝΑΤΡΙΑΙΜΙΑΣ</vt:lpstr>
      <vt:lpstr>Central Pontine Myelinolysis</vt:lpstr>
      <vt:lpstr>ΥΠΕΡΝΑΤΡΙΑΙΜΙΑ</vt:lpstr>
      <vt:lpstr>Τύποι Υπερνατριαιμίας</vt:lpstr>
      <vt:lpstr>Υπερνατριαιμία με υποογκαιμία</vt:lpstr>
      <vt:lpstr>Υπερνατριαιμία με ευογκαιμία</vt:lpstr>
      <vt:lpstr>Διαφάνεια 30</vt:lpstr>
      <vt:lpstr>Διαφάνεια 31</vt:lpstr>
      <vt:lpstr>Θεραπεία υπερνατριαιμίας</vt:lpstr>
      <vt:lpstr>Διαφάνεια 33</vt:lpstr>
      <vt:lpstr>Διαφάνεια 34</vt:lpstr>
      <vt:lpstr>Διαφάνεια 35</vt:lpstr>
      <vt:lpstr>3.5 – 5.5 meq/L</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ΑΙΤΙΑ ΥΠΟΚΑΛΙΑΙΜΙΑΣ (1)</vt:lpstr>
      <vt:lpstr>Διαφάνεια 46</vt:lpstr>
      <vt:lpstr>ΕΞΩΝΕΦΡΙΚΕΣ ΑΠΩΛΕΙΕΣ ΚΑΛΙΟΥ</vt:lpstr>
      <vt:lpstr>ΑΙΤΙΑ ΥΠΟΚΑΛΙΑΙΜΙΑΣ (3)</vt:lpstr>
      <vt:lpstr>Συμπτώματα Υποκαλιαιμίας</vt:lpstr>
      <vt:lpstr>Διαγνωστικός Aλγόριθμος Υποκαλιαιμίας </vt:lpstr>
      <vt:lpstr>Θεραπεία υποκαλιαιμίας</vt:lpstr>
      <vt:lpstr>Χορήγηση καλίου</vt:lpstr>
      <vt:lpstr>Ευχαριστώ για την προσοχή σας!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Hyponatremia – Mini-lecture</dc:title>
  <dc:creator>Samantha Harris</dc:creator>
  <cp:lastModifiedBy>epost</cp:lastModifiedBy>
  <cp:revision>125</cp:revision>
  <dcterms:created xsi:type="dcterms:W3CDTF">2012-02-08T23:09:41Z</dcterms:created>
  <dcterms:modified xsi:type="dcterms:W3CDTF">2020-05-12T10:07:47Z</dcterms:modified>
</cp:coreProperties>
</file>