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73" r:id="rId5"/>
    <p:sldId id="274" r:id="rId6"/>
    <p:sldId id="264" r:id="rId7"/>
    <p:sldId id="265" r:id="rId8"/>
    <p:sldId id="275" r:id="rId9"/>
    <p:sldId id="272" r:id="rId10"/>
    <p:sldId id="276" r:id="rId11"/>
    <p:sldId id="277" r:id="rId12"/>
    <p:sldId id="278" r:id="rId13"/>
    <p:sldId id="279" r:id="rId14"/>
    <p:sldId id="280" r:id="rId15"/>
    <p:sldId id="281" r:id="rId16"/>
    <p:sldId id="285" r:id="rId17"/>
    <p:sldId id="284" r:id="rId18"/>
    <p:sldId id="286" r:id="rId19"/>
    <p:sldId id="288" r:id="rId20"/>
    <p:sldId id="287" r:id="rId21"/>
    <p:sldId id="300" r:id="rId22"/>
    <p:sldId id="290" r:id="rId23"/>
    <p:sldId id="291" r:id="rId24"/>
    <p:sldId id="292" r:id="rId25"/>
    <p:sldId id="294" r:id="rId26"/>
    <p:sldId id="295" r:id="rId27"/>
    <p:sldId id="297" r:id="rId28"/>
    <p:sldId id="298" r:id="rId29"/>
    <p:sldId id="299" r:id="rId30"/>
    <p:sldId id="296" r:id="rId31"/>
    <p:sldId id="293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6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6F7C0-7DD2-4039-8659-CD14102D7F0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F36DC-AC6F-4EB2-899F-0AC432FFF5B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882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F7D064F-5123-4A8F-9055-C230266807D5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98FA014-5460-4434-BBD6-402316A6A61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039F2-6522-4320-B597-9EC5E8B0998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08013"/>
            <a:ext cx="4498975" cy="3375025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23925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812C147-31FF-4B82-9F9E-B2CB05937CF5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7B3A792-E920-4AFC-A7CF-83E7B2113A85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B5ECA-ADF3-446F-88EB-559E6FF25FF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3886202" y="8736013"/>
            <a:ext cx="29892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 anchor="b"/>
          <a:lstStyle/>
          <a:p>
            <a:pPr algn="r" defTabSz="908050" eaLnBrk="0" hangingPunct="0"/>
            <a:r>
              <a:rPr lang="en-US" sz="1200" b="1" i="1" dirty="0">
                <a:latin typeface="Goudy" charset="0"/>
              </a:rPr>
              <a:t>6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2" y="8707438"/>
            <a:ext cx="29892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 anchor="b"/>
          <a:lstStyle/>
          <a:p>
            <a:pPr defTabSz="908050" eaLnBrk="0" hangingPunct="0"/>
            <a:r>
              <a:rPr lang="en-US" sz="1000" dirty="0"/>
              <a:t>Breast and Ovarian Cancer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1"/>
            <a:ext cx="6858000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/>
          <a:lstStyle/>
          <a:p>
            <a:pPr defTabSz="908050" eaLnBrk="0" hangingPunct="0"/>
            <a:r>
              <a:rPr lang="en-US" sz="1400" i="1" dirty="0">
                <a:latin typeface="Goudy" charset="0"/>
              </a:rPr>
              <a:t>ASCO Curriculum:</a:t>
            </a:r>
            <a:r>
              <a:rPr lang="en-US" sz="1400" i="1" dirty="0"/>
              <a:t> </a:t>
            </a:r>
            <a:r>
              <a:rPr lang="en-US" sz="1400" b="1" i="1" dirty="0"/>
              <a:t>Cancer Genetics &amp; Cancer Predisposition Testing</a:t>
            </a:r>
          </a:p>
        </p:txBody>
      </p:sp>
      <p:sp>
        <p:nvSpPr>
          <p:cNvPr id="27136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71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" y="976314"/>
            <a:ext cx="3362325" cy="7505700"/>
          </a:xfrm>
          <a:ln/>
        </p:spPr>
        <p:txBody>
          <a:bodyPr lIns="90488" tIns="46038" rIns="90488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727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4AD6C-44BC-4E83-BF30-3F4FAD290952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6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8705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0110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26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590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81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354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489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84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458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1652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4830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ΤΟΥ ΜΑΣΤΟΥ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ΑΜΑΝΤΑ ΨΥΡΡΗ</a:t>
            </a:r>
          </a:p>
          <a:p>
            <a:r>
              <a:rPr lang="el-GR" sz="2400" b="1" smtClean="0">
                <a:latin typeface="Arial" pitchFamily="34" charset="0"/>
                <a:cs typeface="Arial" pitchFamily="34" charset="0"/>
              </a:rPr>
              <a:t>ΑΝΑΠΛΗΡΩΤΡΙΑ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ΚΑΘΗΓΗΤΡΙΑ ΟΓΚΟΛΟΓΙΑΣ ΕΚΠΑ</a:t>
            </a: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ΑΤΤΙΚΟ ΝΟΣΟΚΟΜΕΙΟ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4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ΠΡΟΓΝΩΣΤΙΚΟΙ ΠΑΡΑΓΟΝΤΕΣ ΚΑΡΚΙΝΟΥ ΜΑΣΤΟΥ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Ιστολογικός υπότυπος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Συμμετοχή μασχαλιαίων λεμφαδένων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Μέγεθος όγκου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Βαθμός διαφοροποίησης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Ηλικία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Συνοσηρότητα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Οιστρογονικοί υποδοχείς/Προγεστερονικοί υποδοχείς/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2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548680"/>
            <a:ext cx="767198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37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48680"/>
            <a:ext cx="7480187" cy="56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77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Ασθενής ηλικίας 52 ετών διαγιγνώσκεται με καρκίνο μαστού όταν σε μαστογραφικό έλεγχο ρουτίνας βρέθηκε μία σκίαση περιπου 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στο άνω έξω τεταρτημόριο του δεξιού μαστού.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Fine needle biopsy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έδειξε πορογενές  διηθητικό αδενοκαρκίνωμα μαστού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ER+/PR+/Her2/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Τι θεραπεία θα συστήσουμε στην ασθενή?</a:t>
            </a:r>
            <a:endParaRPr 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93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Arial" pitchFamily="34" charset="0"/>
                <a:cs typeface="Arial" pitchFamily="34" charset="0"/>
              </a:rPr>
              <a:t>Χειρουργική αντιμετώπιση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κλασσική χειρουργική αντιμετώπιση περιελάμβανε ριζική τροποποιημένη μαστεκτομή και λεμφαδενικό καθαρισμό μασχάλης. Οι μελέτες έδειξαν ότι η ογκεκτομή ακολουθόυμενη απο ακτινοθεραπεία στο μαστό ισοδυναμεί με τροποποιημενη ριζική μαστεκτομή όσον αφορά την επιβίωση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 λεμφαδενικός καθαρισμός μασχάλης έχει αντκατασταθεί απο τη βιοψία φρουρού λεμφαδένα. Αν η βιοψία του φρουρού λεμφαδένα είναι αρνητική δεν πραγματοποιείται λεμφαδενικός καθαρισμός και αποφεύγεται το λεμφοίδημα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30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Arial" pitchFamily="34" charset="0"/>
                <a:cs typeface="Arial" pitchFamily="34" charset="0"/>
              </a:rPr>
              <a:t>Επικουρική Θεραπεία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ασθενής υπεβλήθη σε ογκεκτομή και βιοψία φρουρού λεμφαδένα. Η βιοψία έδειξε πορογενές διηθητικό καρκίνο 2.2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με αρνητικό φρουρό ΛΝ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Ν0)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ER++, PR++, Her2/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αρνητικό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Ki6725%.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ασθενείς υπεβλήθη σε προσδιορισμό μοριακού προφίλ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OncotypeDx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να προσδιοριστεί η ανάγκη χορήγησης επικουρικής χημειοθεραπείας. Το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score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ήταν 34 (υψηλό) και η ασθενής υπεβλήθη σε επικουρική χημειοθεραπεία με ανθρακυλίνη και ταξάνη, επικουρικη ακτινοθεραπεία στο μαστό και  ορμονοθεραπεία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69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fld id="{13ED5ED6-FFB0-4D6E-95F3-37DFCB8794D5}" type="slidenum">
              <a:rPr lang="en-US" altLang="en-US"/>
              <a:pPr algn="ctr"/>
              <a:t>16</a:t>
            </a:fld>
            <a:endParaRPr lang="en-US" alt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714375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HER-2+ </a:t>
            </a:r>
            <a:r>
              <a:rPr lang="el-GR" sz="3400" b="1" dirty="0" smtClean="0">
                <a:latin typeface="Arial" pitchFamily="34" charset="0"/>
                <a:cs typeface="Arial" pitchFamily="34" charset="0"/>
              </a:rPr>
              <a:t>καρκίνος μαστού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13"/>
          <p:cNvSpPr>
            <a:spLocks noChangeArrowheads="1"/>
          </p:cNvSpPr>
          <p:nvPr/>
        </p:nvSpPr>
        <p:spPr bwMode="auto">
          <a:xfrm>
            <a:off x="2319338" y="6213475"/>
            <a:ext cx="2100262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cell division</a:t>
            </a:r>
          </a:p>
        </p:txBody>
      </p:sp>
      <p:sp>
        <p:nvSpPr>
          <p:cNvPr id="4101" name="Text Box 17"/>
          <p:cNvSpPr txBox="1">
            <a:spLocks noChangeArrowheads="1"/>
          </p:cNvSpPr>
          <p:nvPr/>
        </p:nvSpPr>
        <p:spPr bwMode="auto">
          <a:xfrm>
            <a:off x="5943600" y="2133600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2" name="Freeform 3"/>
          <p:cNvSpPr>
            <a:spLocks/>
          </p:cNvSpPr>
          <p:nvPr/>
        </p:nvSpPr>
        <p:spPr bwMode="auto">
          <a:xfrm>
            <a:off x="1128713" y="3103563"/>
            <a:ext cx="4629150" cy="2725737"/>
          </a:xfrm>
          <a:custGeom>
            <a:avLst/>
            <a:gdLst>
              <a:gd name="T0" fmla="*/ 2147483647 w 3841"/>
              <a:gd name="T1" fmla="*/ 2147483647 h 1717"/>
              <a:gd name="T2" fmla="*/ 2147483647 w 3841"/>
              <a:gd name="T3" fmla="*/ 2147483647 h 1717"/>
              <a:gd name="T4" fmla="*/ 2147483647 w 3841"/>
              <a:gd name="T5" fmla="*/ 2147483647 h 1717"/>
              <a:gd name="T6" fmla="*/ 2147483647 w 3841"/>
              <a:gd name="T7" fmla="*/ 2147483647 h 1717"/>
              <a:gd name="T8" fmla="*/ 2147483647 w 3841"/>
              <a:gd name="T9" fmla="*/ 2147483647 h 1717"/>
              <a:gd name="T10" fmla="*/ 2147483647 w 3841"/>
              <a:gd name="T11" fmla="*/ 2147483647 h 1717"/>
              <a:gd name="T12" fmla="*/ 2147483647 w 3841"/>
              <a:gd name="T13" fmla="*/ 2147483647 h 1717"/>
              <a:gd name="T14" fmla="*/ 2147483647 w 3841"/>
              <a:gd name="T15" fmla="*/ 2147483647 h 1717"/>
              <a:gd name="T16" fmla="*/ 2147483647 w 3841"/>
              <a:gd name="T17" fmla="*/ 2147483647 h 1717"/>
              <a:gd name="T18" fmla="*/ 2147483647 w 3841"/>
              <a:gd name="T19" fmla="*/ 2147483647 h 1717"/>
              <a:gd name="T20" fmla="*/ 2147483647 w 3841"/>
              <a:gd name="T21" fmla="*/ 2147483647 h 1717"/>
              <a:gd name="T22" fmla="*/ 2147483647 w 3841"/>
              <a:gd name="T23" fmla="*/ 2147483647 h 1717"/>
              <a:gd name="T24" fmla="*/ 2147483647 w 3841"/>
              <a:gd name="T25" fmla="*/ 2147483647 h 1717"/>
              <a:gd name="T26" fmla="*/ 2147483647 w 3841"/>
              <a:gd name="T27" fmla="*/ 2147483647 h 1717"/>
              <a:gd name="T28" fmla="*/ 2147483647 w 3841"/>
              <a:gd name="T29" fmla="*/ 2147483647 h 1717"/>
              <a:gd name="T30" fmla="*/ 2147483647 w 3841"/>
              <a:gd name="T31" fmla="*/ 2147483647 h 1717"/>
              <a:gd name="T32" fmla="*/ 2147483647 w 3841"/>
              <a:gd name="T33" fmla="*/ 2147483647 h 1717"/>
              <a:gd name="T34" fmla="*/ 2147483647 w 3841"/>
              <a:gd name="T35" fmla="*/ 2147483647 h 1717"/>
              <a:gd name="T36" fmla="*/ 2147483647 w 3841"/>
              <a:gd name="T37" fmla="*/ 2147483647 h 1717"/>
              <a:gd name="T38" fmla="*/ 2147483647 w 3841"/>
              <a:gd name="T39" fmla="*/ 2147483647 h 1717"/>
              <a:gd name="T40" fmla="*/ 2147483647 w 3841"/>
              <a:gd name="T41" fmla="*/ 2147483647 h 1717"/>
              <a:gd name="T42" fmla="*/ 2147483647 w 3841"/>
              <a:gd name="T43" fmla="*/ 2147483647 h 1717"/>
              <a:gd name="T44" fmla="*/ 2147483647 w 3841"/>
              <a:gd name="T45" fmla="*/ 2147483647 h 1717"/>
              <a:gd name="T46" fmla="*/ 2147483647 w 3841"/>
              <a:gd name="T47" fmla="*/ 2147483647 h 1717"/>
              <a:gd name="T48" fmla="*/ 2147483647 w 3841"/>
              <a:gd name="T49" fmla="*/ 2147483647 h 1717"/>
              <a:gd name="T50" fmla="*/ 2147483647 w 3841"/>
              <a:gd name="T51" fmla="*/ 2147483647 h 1717"/>
              <a:gd name="T52" fmla="*/ 2147483647 w 3841"/>
              <a:gd name="T53" fmla="*/ 2147483647 h 1717"/>
              <a:gd name="T54" fmla="*/ 2147483647 w 3841"/>
              <a:gd name="T55" fmla="*/ 2147483647 h 1717"/>
              <a:gd name="T56" fmla="*/ 2147483647 w 3841"/>
              <a:gd name="T57" fmla="*/ 2147483647 h 1717"/>
              <a:gd name="T58" fmla="*/ 2147483647 w 3841"/>
              <a:gd name="T59" fmla="*/ 2147483647 h 1717"/>
              <a:gd name="T60" fmla="*/ 2147483647 w 3841"/>
              <a:gd name="T61" fmla="*/ 2147483647 h 1717"/>
              <a:gd name="T62" fmla="*/ 2147483647 w 3841"/>
              <a:gd name="T63" fmla="*/ 2147483647 h 1717"/>
              <a:gd name="T64" fmla="*/ 2147483647 w 3841"/>
              <a:gd name="T65" fmla="*/ 2147483647 h 1717"/>
              <a:gd name="T66" fmla="*/ 2147483647 w 3841"/>
              <a:gd name="T67" fmla="*/ 2147483647 h 1717"/>
              <a:gd name="T68" fmla="*/ 2147483647 w 3841"/>
              <a:gd name="T69" fmla="*/ 2147483647 h 1717"/>
              <a:gd name="T70" fmla="*/ 2147483647 w 3841"/>
              <a:gd name="T71" fmla="*/ 2147483647 h 1717"/>
              <a:gd name="T72" fmla="*/ 2147483647 w 3841"/>
              <a:gd name="T73" fmla="*/ 2147483647 h 1717"/>
              <a:gd name="T74" fmla="*/ 2147483647 w 3841"/>
              <a:gd name="T75" fmla="*/ 2147483647 h 1717"/>
              <a:gd name="T76" fmla="*/ 2147483647 w 3841"/>
              <a:gd name="T77" fmla="*/ 2147483647 h 1717"/>
              <a:gd name="T78" fmla="*/ 2147483647 w 3841"/>
              <a:gd name="T79" fmla="*/ 2147483647 h 1717"/>
              <a:gd name="T80" fmla="*/ 2147483647 w 3841"/>
              <a:gd name="T81" fmla="*/ 2147483647 h 1717"/>
              <a:gd name="T82" fmla="*/ 2147483647 w 3841"/>
              <a:gd name="T83" fmla="*/ 2147483647 h 1717"/>
              <a:gd name="T84" fmla="*/ 2147483647 w 3841"/>
              <a:gd name="T85" fmla="*/ 2147483647 h 1717"/>
              <a:gd name="T86" fmla="*/ 2147483647 w 3841"/>
              <a:gd name="T87" fmla="*/ 2147483647 h 1717"/>
              <a:gd name="T88" fmla="*/ 2147483647 w 3841"/>
              <a:gd name="T89" fmla="*/ 2147483647 h 1717"/>
              <a:gd name="T90" fmla="*/ 2147483647 w 3841"/>
              <a:gd name="T91" fmla="*/ 2147483647 h 1717"/>
              <a:gd name="T92" fmla="*/ 2147483647 w 3841"/>
              <a:gd name="T93" fmla="*/ 2147483647 h 1717"/>
              <a:gd name="T94" fmla="*/ 2147483647 w 3841"/>
              <a:gd name="T95" fmla="*/ 2147483647 h 1717"/>
              <a:gd name="T96" fmla="*/ 2147483647 w 3841"/>
              <a:gd name="T97" fmla="*/ 2147483647 h 1717"/>
              <a:gd name="T98" fmla="*/ 2147483647 w 3841"/>
              <a:gd name="T99" fmla="*/ 2147483647 h 1717"/>
              <a:gd name="T100" fmla="*/ 2147483647 w 3841"/>
              <a:gd name="T101" fmla="*/ 2147483647 h 1717"/>
              <a:gd name="T102" fmla="*/ 2147483647 w 3841"/>
              <a:gd name="T103" fmla="*/ 2147483647 h 1717"/>
              <a:gd name="T104" fmla="*/ 2147483647 w 3841"/>
              <a:gd name="T105" fmla="*/ 2147483647 h 171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841"/>
              <a:gd name="T160" fmla="*/ 0 h 1717"/>
              <a:gd name="T161" fmla="*/ 3841 w 3841"/>
              <a:gd name="T162" fmla="*/ 1717 h 171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841" h="1717">
                <a:moveTo>
                  <a:pt x="0" y="696"/>
                </a:moveTo>
                <a:lnTo>
                  <a:pt x="24" y="696"/>
                </a:lnTo>
                <a:lnTo>
                  <a:pt x="36" y="672"/>
                </a:lnTo>
                <a:lnTo>
                  <a:pt x="72" y="612"/>
                </a:lnTo>
                <a:lnTo>
                  <a:pt x="120" y="588"/>
                </a:lnTo>
                <a:lnTo>
                  <a:pt x="168" y="540"/>
                </a:lnTo>
                <a:lnTo>
                  <a:pt x="180" y="516"/>
                </a:lnTo>
                <a:lnTo>
                  <a:pt x="204" y="504"/>
                </a:lnTo>
                <a:lnTo>
                  <a:pt x="216" y="480"/>
                </a:lnTo>
                <a:lnTo>
                  <a:pt x="240" y="468"/>
                </a:lnTo>
                <a:lnTo>
                  <a:pt x="264" y="456"/>
                </a:lnTo>
                <a:lnTo>
                  <a:pt x="288" y="444"/>
                </a:lnTo>
                <a:lnTo>
                  <a:pt x="312" y="420"/>
                </a:lnTo>
                <a:lnTo>
                  <a:pt x="336" y="408"/>
                </a:lnTo>
                <a:lnTo>
                  <a:pt x="360" y="396"/>
                </a:lnTo>
                <a:lnTo>
                  <a:pt x="384" y="396"/>
                </a:lnTo>
                <a:lnTo>
                  <a:pt x="408" y="396"/>
                </a:lnTo>
                <a:lnTo>
                  <a:pt x="432" y="384"/>
                </a:lnTo>
                <a:lnTo>
                  <a:pt x="492" y="360"/>
                </a:lnTo>
                <a:lnTo>
                  <a:pt x="516" y="348"/>
                </a:lnTo>
                <a:lnTo>
                  <a:pt x="540" y="324"/>
                </a:lnTo>
                <a:lnTo>
                  <a:pt x="564" y="324"/>
                </a:lnTo>
                <a:lnTo>
                  <a:pt x="588" y="312"/>
                </a:lnTo>
                <a:lnTo>
                  <a:pt x="612" y="300"/>
                </a:lnTo>
                <a:lnTo>
                  <a:pt x="636" y="288"/>
                </a:lnTo>
                <a:lnTo>
                  <a:pt x="660" y="264"/>
                </a:lnTo>
                <a:lnTo>
                  <a:pt x="684" y="264"/>
                </a:lnTo>
                <a:lnTo>
                  <a:pt x="708" y="252"/>
                </a:lnTo>
                <a:lnTo>
                  <a:pt x="720" y="228"/>
                </a:lnTo>
                <a:lnTo>
                  <a:pt x="744" y="216"/>
                </a:lnTo>
                <a:lnTo>
                  <a:pt x="768" y="192"/>
                </a:lnTo>
                <a:lnTo>
                  <a:pt x="792" y="180"/>
                </a:lnTo>
                <a:lnTo>
                  <a:pt x="816" y="156"/>
                </a:lnTo>
                <a:lnTo>
                  <a:pt x="840" y="132"/>
                </a:lnTo>
                <a:lnTo>
                  <a:pt x="840" y="108"/>
                </a:lnTo>
                <a:lnTo>
                  <a:pt x="828" y="84"/>
                </a:lnTo>
                <a:lnTo>
                  <a:pt x="804" y="108"/>
                </a:lnTo>
                <a:lnTo>
                  <a:pt x="864" y="120"/>
                </a:lnTo>
                <a:lnTo>
                  <a:pt x="876" y="96"/>
                </a:lnTo>
                <a:lnTo>
                  <a:pt x="900" y="96"/>
                </a:lnTo>
                <a:lnTo>
                  <a:pt x="924" y="84"/>
                </a:lnTo>
                <a:lnTo>
                  <a:pt x="948" y="84"/>
                </a:lnTo>
                <a:lnTo>
                  <a:pt x="972" y="84"/>
                </a:lnTo>
                <a:lnTo>
                  <a:pt x="996" y="84"/>
                </a:lnTo>
                <a:lnTo>
                  <a:pt x="1020" y="84"/>
                </a:lnTo>
                <a:lnTo>
                  <a:pt x="1044" y="72"/>
                </a:lnTo>
                <a:lnTo>
                  <a:pt x="1068" y="60"/>
                </a:lnTo>
                <a:lnTo>
                  <a:pt x="1080" y="36"/>
                </a:lnTo>
                <a:lnTo>
                  <a:pt x="1104" y="24"/>
                </a:lnTo>
                <a:lnTo>
                  <a:pt x="1128" y="12"/>
                </a:lnTo>
                <a:lnTo>
                  <a:pt x="1152" y="0"/>
                </a:lnTo>
                <a:lnTo>
                  <a:pt x="1176" y="0"/>
                </a:lnTo>
                <a:lnTo>
                  <a:pt x="1200" y="12"/>
                </a:lnTo>
                <a:lnTo>
                  <a:pt x="1224" y="12"/>
                </a:lnTo>
                <a:lnTo>
                  <a:pt x="1248" y="24"/>
                </a:lnTo>
                <a:lnTo>
                  <a:pt x="1272" y="36"/>
                </a:lnTo>
                <a:lnTo>
                  <a:pt x="1296" y="60"/>
                </a:lnTo>
                <a:lnTo>
                  <a:pt x="1320" y="84"/>
                </a:lnTo>
                <a:lnTo>
                  <a:pt x="1344" y="96"/>
                </a:lnTo>
                <a:lnTo>
                  <a:pt x="1356" y="120"/>
                </a:lnTo>
                <a:lnTo>
                  <a:pt x="1380" y="132"/>
                </a:lnTo>
                <a:lnTo>
                  <a:pt x="1392" y="156"/>
                </a:lnTo>
                <a:lnTo>
                  <a:pt x="1416" y="180"/>
                </a:lnTo>
                <a:lnTo>
                  <a:pt x="1440" y="192"/>
                </a:lnTo>
                <a:lnTo>
                  <a:pt x="1464" y="216"/>
                </a:lnTo>
                <a:lnTo>
                  <a:pt x="1512" y="264"/>
                </a:lnTo>
                <a:lnTo>
                  <a:pt x="1584" y="312"/>
                </a:lnTo>
                <a:lnTo>
                  <a:pt x="1656" y="348"/>
                </a:lnTo>
                <a:lnTo>
                  <a:pt x="1728" y="372"/>
                </a:lnTo>
                <a:lnTo>
                  <a:pt x="1776" y="420"/>
                </a:lnTo>
                <a:lnTo>
                  <a:pt x="1824" y="444"/>
                </a:lnTo>
                <a:lnTo>
                  <a:pt x="1872" y="468"/>
                </a:lnTo>
                <a:lnTo>
                  <a:pt x="1920" y="480"/>
                </a:lnTo>
                <a:lnTo>
                  <a:pt x="2016" y="504"/>
                </a:lnTo>
                <a:lnTo>
                  <a:pt x="2088" y="540"/>
                </a:lnTo>
                <a:lnTo>
                  <a:pt x="2136" y="588"/>
                </a:lnTo>
                <a:lnTo>
                  <a:pt x="2184" y="588"/>
                </a:lnTo>
                <a:lnTo>
                  <a:pt x="2232" y="588"/>
                </a:lnTo>
                <a:lnTo>
                  <a:pt x="2280" y="612"/>
                </a:lnTo>
                <a:lnTo>
                  <a:pt x="2328" y="612"/>
                </a:lnTo>
                <a:lnTo>
                  <a:pt x="2376" y="612"/>
                </a:lnTo>
                <a:lnTo>
                  <a:pt x="2448" y="636"/>
                </a:lnTo>
                <a:lnTo>
                  <a:pt x="2520" y="636"/>
                </a:lnTo>
                <a:lnTo>
                  <a:pt x="2568" y="636"/>
                </a:lnTo>
                <a:lnTo>
                  <a:pt x="2616" y="684"/>
                </a:lnTo>
                <a:lnTo>
                  <a:pt x="2664" y="684"/>
                </a:lnTo>
                <a:lnTo>
                  <a:pt x="2712" y="684"/>
                </a:lnTo>
                <a:lnTo>
                  <a:pt x="2760" y="684"/>
                </a:lnTo>
                <a:lnTo>
                  <a:pt x="2808" y="684"/>
                </a:lnTo>
                <a:lnTo>
                  <a:pt x="2856" y="684"/>
                </a:lnTo>
                <a:lnTo>
                  <a:pt x="2880" y="684"/>
                </a:lnTo>
                <a:lnTo>
                  <a:pt x="2940" y="684"/>
                </a:lnTo>
                <a:lnTo>
                  <a:pt x="2988" y="684"/>
                </a:lnTo>
                <a:lnTo>
                  <a:pt x="3036" y="684"/>
                </a:lnTo>
                <a:lnTo>
                  <a:pt x="3084" y="684"/>
                </a:lnTo>
                <a:lnTo>
                  <a:pt x="3132" y="684"/>
                </a:lnTo>
                <a:lnTo>
                  <a:pt x="3180" y="684"/>
                </a:lnTo>
                <a:lnTo>
                  <a:pt x="3228" y="684"/>
                </a:lnTo>
                <a:lnTo>
                  <a:pt x="3276" y="684"/>
                </a:lnTo>
                <a:lnTo>
                  <a:pt x="3324" y="684"/>
                </a:lnTo>
                <a:lnTo>
                  <a:pt x="3372" y="684"/>
                </a:lnTo>
                <a:lnTo>
                  <a:pt x="3444" y="684"/>
                </a:lnTo>
                <a:lnTo>
                  <a:pt x="3492" y="684"/>
                </a:lnTo>
                <a:lnTo>
                  <a:pt x="3540" y="684"/>
                </a:lnTo>
                <a:lnTo>
                  <a:pt x="3588" y="684"/>
                </a:lnTo>
                <a:lnTo>
                  <a:pt x="3684" y="684"/>
                </a:lnTo>
                <a:lnTo>
                  <a:pt x="3732" y="684"/>
                </a:lnTo>
                <a:lnTo>
                  <a:pt x="3792" y="684"/>
                </a:lnTo>
                <a:lnTo>
                  <a:pt x="3816" y="684"/>
                </a:lnTo>
                <a:lnTo>
                  <a:pt x="3840" y="684"/>
                </a:lnTo>
                <a:lnTo>
                  <a:pt x="3816" y="684"/>
                </a:lnTo>
                <a:lnTo>
                  <a:pt x="3792" y="708"/>
                </a:lnTo>
                <a:lnTo>
                  <a:pt x="3768" y="720"/>
                </a:lnTo>
                <a:lnTo>
                  <a:pt x="3720" y="720"/>
                </a:lnTo>
                <a:lnTo>
                  <a:pt x="3672" y="768"/>
                </a:lnTo>
                <a:lnTo>
                  <a:pt x="3648" y="780"/>
                </a:lnTo>
                <a:lnTo>
                  <a:pt x="3600" y="804"/>
                </a:lnTo>
                <a:lnTo>
                  <a:pt x="3552" y="804"/>
                </a:lnTo>
                <a:lnTo>
                  <a:pt x="3528" y="816"/>
                </a:lnTo>
                <a:lnTo>
                  <a:pt x="3504" y="828"/>
                </a:lnTo>
                <a:lnTo>
                  <a:pt x="3492" y="852"/>
                </a:lnTo>
                <a:lnTo>
                  <a:pt x="3480" y="876"/>
                </a:lnTo>
                <a:lnTo>
                  <a:pt x="3456" y="888"/>
                </a:lnTo>
                <a:lnTo>
                  <a:pt x="3444" y="912"/>
                </a:lnTo>
                <a:lnTo>
                  <a:pt x="3432" y="936"/>
                </a:lnTo>
                <a:lnTo>
                  <a:pt x="3420" y="960"/>
                </a:lnTo>
                <a:lnTo>
                  <a:pt x="3408" y="984"/>
                </a:lnTo>
                <a:lnTo>
                  <a:pt x="3408" y="1008"/>
                </a:lnTo>
                <a:lnTo>
                  <a:pt x="3384" y="1008"/>
                </a:lnTo>
                <a:lnTo>
                  <a:pt x="3360" y="1008"/>
                </a:lnTo>
                <a:lnTo>
                  <a:pt x="3336" y="996"/>
                </a:lnTo>
                <a:lnTo>
                  <a:pt x="3312" y="996"/>
                </a:lnTo>
                <a:lnTo>
                  <a:pt x="3288" y="1008"/>
                </a:lnTo>
                <a:lnTo>
                  <a:pt x="3264" y="1008"/>
                </a:lnTo>
                <a:lnTo>
                  <a:pt x="3240" y="1008"/>
                </a:lnTo>
                <a:lnTo>
                  <a:pt x="3216" y="1020"/>
                </a:lnTo>
                <a:lnTo>
                  <a:pt x="3192" y="1032"/>
                </a:lnTo>
                <a:lnTo>
                  <a:pt x="3168" y="1044"/>
                </a:lnTo>
                <a:lnTo>
                  <a:pt x="3144" y="1056"/>
                </a:lnTo>
                <a:lnTo>
                  <a:pt x="3120" y="1068"/>
                </a:lnTo>
                <a:lnTo>
                  <a:pt x="3096" y="1080"/>
                </a:lnTo>
                <a:lnTo>
                  <a:pt x="3072" y="1092"/>
                </a:lnTo>
                <a:lnTo>
                  <a:pt x="3048" y="1104"/>
                </a:lnTo>
                <a:lnTo>
                  <a:pt x="3024" y="1116"/>
                </a:lnTo>
                <a:lnTo>
                  <a:pt x="3000" y="1128"/>
                </a:lnTo>
                <a:lnTo>
                  <a:pt x="2976" y="1128"/>
                </a:lnTo>
                <a:lnTo>
                  <a:pt x="2952" y="1152"/>
                </a:lnTo>
                <a:lnTo>
                  <a:pt x="2928" y="1164"/>
                </a:lnTo>
                <a:lnTo>
                  <a:pt x="2916" y="1188"/>
                </a:lnTo>
                <a:lnTo>
                  <a:pt x="2892" y="1212"/>
                </a:lnTo>
                <a:lnTo>
                  <a:pt x="2880" y="1236"/>
                </a:lnTo>
                <a:lnTo>
                  <a:pt x="2868" y="1260"/>
                </a:lnTo>
                <a:lnTo>
                  <a:pt x="2856" y="1284"/>
                </a:lnTo>
                <a:lnTo>
                  <a:pt x="2832" y="1308"/>
                </a:lnTo>
                <a:lnTo>
                  <a:pt x="2820" y="1332"/>
                </a:lnTo>
                <a:lnTo>
                  <a:pt x="2808" y="1356"/>
                </a:lnTo>
                <a:lnTo>
                  <a:pt x="2796" y="1380"/>
                </a:lnTo>
                <a:lnTo>
                  <a:pt x="2784" y="1404"/>
                </a:lnTo>
                <a:lnTo>
                  <a:pt x="2772" y="1428"/>
                </a:lnTo>
                <a:lnTo>
                  <a:pt x="2748" y="1440"/>
                </a:lnTo>
                <a:lnTo>
                  <a:pt x="2736" y="1416"/>
                </a:lnTo>
                <a:lnTo>
                  <a:pt x="2712" y="1416"/>
                </a:lnTo>
                <a:lnTo>
                  <a:pt x="2700" y="1392"/>
                </a:lnTo>
                <a:lnTo>
                  <a:pt x="2676" y="1380"/>
                </a:lnTo>
                <a:lnTo>
                  <a:pt x="2652" y="1380"/>
                </a:lnTo>
                <a:lnTo>
                  <a:pt x="2628" y="1380"/>
                </a:lnTo>
                <a:lnTo>
                  <a:pt x="2604" y="1380"/>
                </a:lnTo>
                <a:lnTo>
                  <a:pt x="2580" y="1368"/>
                </a:lnTo>
                <a:lnTo>
                  <a:pt x="2556" y="1368"/>
                </a:lnTo>
                <a:lnTo>
                  <a:pt x="2532" y="1368"/>
                </a:lnTo>
                <a:lnTo>
                  <a:pt x="2508" y="1368"/>
                </a:lnTo>
                <a:lnTo>
                  <a:pt x="2484" y="1356"/>
                </a:lnTo>
                <a:lnTo>
                  <a:pt x="2460" y="1368"/>
                </a:lnTo>
                <a:lnTo>
                  <a:pt x="2436" y="1416"/>
                </a:lnTo>
                <a:lnTo>
                  <a:pt x="2388" y="1416"/>
                </a:lnTo>
                <a:lnTo>
                  <a:pt x="2364" y="1428"/>
                </a:lnTo>
                <a:lnTo>
                  <a:pt x="2340" y="1452"/>
                </a:lnTo>
                <a:lnTo>
                  <a:pt x="2316" y="1464"/>
                </a:lnTo>
                <a:lnTo>
                  <a:pt x="2292" y="1464"/>
                </a:lnTo>
                <a:lnTo>
                  <a:pt x="2268" y="1488"/>
                </a:lnTo>
                <a:lnTo>
                  <a:pt x="2220" y="1512"/>
                </a:lnTo>
                <a:lnTo>
                  <a:pt x="2172" y="1560"/>
                </a:lnTo>
                <a:lnTo>
                  <a:pt x="2148" y="1584"/>
                </a:lnTo>
                <a:lnTo>
                  <a:pt x="2124" y="1596"/>
                </a:lnTo>
                <a:lnTo>
                  <a:pt x="2100" y="1608"/>
                </a:lnTo>
                <a:lnTo>
                  <a:pt x="2076" y="1596"/>
                </a:lnTo>
                <a:lnTo>
                  <a:pt x="2052" y="1584"/>
                </a:lnTo>
                <a:lnTo>
                  <a:pt x="2028" y="1584"/>
                </a:lnTo>
                <a:lnTo>
                  <a:pt x="2004" y="1572"/>
                </a:lnTo>
                <a:lnTo>
                  <a:pt x="1944" y="1572"/>
                </a:lnTo>
                <a:lnTo>
                  <a:pt x="1920" y="1572"/>
                </a:lnTo>
                <a:lnTo>
                  <a:pt x="1896" y="1572"/>
                </a:lnTo>
                <a:lnTo>
                  <a:pt x="1872" y="1572"/>
                </a:lnTo>
                <a:lnTo>
                  <a:pt x="1848" y="1572"/>
                </a:lnTo>
                <a:lnTo>
                  <a:pt x="1824" y="1572"/>
                </a:lnTo>
                <a:lnTo>
                  <a:pt x="1800" y="1572"/>
                </a:lnTo>
                <a:lnTo>
                  <a:pt x="1776" y="1572"/>
                </a:lnTo>
                <a:lnTo>
                  <a:pt x="1752" y="1572"/>
                </a:lnTo>
                <a:lnTo>
                  <a:pt x="1728" y="1572"/>
                </a:lnTo>
                <a:lnTo>
                  <a:pt x="1704" y="1572"/>
                </a:lnTo>
                <a:lnTo>
                  <a:pt x="1680" y="1572"/>
                </a:lnTo>
                <a:lnTo>
                  <a:pt x="1656" y="1572"/>
                </a:lnTo>
                <a:lnTo>
                  <a:pt x="1632" y="1572"/>
                </a:lnTo>
                <a:lnTo>
                  <a:pt x="1584" y="1572"/>
                </a:lnTo>
                <a:lnTo>
                  <a:pt x="1536" y="1572"/>
                </a:lnTo>
                <a:lnTo>
                  <a:pt x="1512" y="1572"/>
                </a:lnTo>
                <a:lnTo>
                  <a:pt x="1488" y="1572"/>
                </a:lnTo>
                <a:lnTo>
                  <a:pt x="1452" y="1572"/>
                </a:lnTo>
                <a:lnTo>
                  <a:pt x="1428" y="1572"/>
                </a:lnTo>
                <a:lnTo>
                  <a:pt x="1404" y="1572"/>
                </a:lnTo>
                <a:lnTo>
                  <a:pt x="1380" y="1584"/>
                </a:lnTo>
                <a:lnTo>
                  <a:pt x="1356" y="1584"/>
                </a:lnTo>
                <a:lnTo>
                  <a:pt x="1332" y="1584"/>
                </a:lnTo>
                <a:lnTo>
                  <a:pt x="1308" y="1584"/>
                </a:lnTo>
                <a:lnTo>
                  <a:pt x="1284" y="1584"/>
                </a:lnTo>
                <a:lnTo>
                  <a:pt x="1260" y="1584"/>
                </a:lnTo>
                <a:lnTo>
                  <a:pt x="1236" y="1584"/>
                </a:lnTo>
                <a:lnTo>
                  <a:pt x="1212" y="1596"/>
                </a:lnTo>
                <a:lnTo>
                  <a:pt x="1188" y="1596"/>
                </a:lnTo>
                <a:lnTo>
                  <a:pt x="1164" y="1596"/>
                </a:lnTo>
                <a:lnTo>
                  <a:pt x="1140" y="1608"/>
                </a:lnTo>
                <a:lnTo>
                  <a:pt x="1116" y="1620"/>
                </a:lnTo>
                <a:lnTo>
                  <a:pt x="1092" y="1620"/>
                </a:lnTo>
                <a:lnTo>
                  <a:pt x="1068" y="1632"/>
                </a:lnTo>
                <a:lnTo>
                  <a:pt x="1044" y="1644"/>
                </a:lnTo>
                <a:lnTo>
                  <a:pt x="1020" y="1644"/>
                </a:lnTo>
                <a:lnTo>
                  <a:pt x="996" y="1656"/>
                </a:lnTo>
                <a:lnTo>
                  <a:pt x="972" y="1668"/>
                </a:lnTo>
                <a:lnTo>
                  <a:pt x="948" y="1668"/>
                </a:lnTo>
                <a:lnTo>
                  <a:pt x="924" y="1692"/>
                </a:lnTo>
                <a:lnTo>
                  <a:pt x="900" y="1704"/>
                </a:lnTo>
                <a:lnTo>
                  <a:pt x="876" y="1716"/>
                </a:lnTo>
                <a:lnTo>
                  <a:pt x="876" y="1692"/>
                </a:lnTo>
                <a:lnTo>
                  <a:pt x="876" y="1668"/>
                </a:lnTo>
                <a:lnTo>
                  <a:pt x="864" y="1644"/>
                </a:lnTo>
                <a:lnTo>
                  <a:pt x="864" y="1620"/>
                </a:lnTo>
                <a:lnTo>
                  <a:pt x="852" y="1596"/>
                </a:lnTo>
                <a:lnTo>
                  <a:pt x="840" y="1572"/>
                </a:lnTo>
                <a:lnTo>
                  <a:pt x="828" y="1548"/>
                </a:lnTo>
                <a:lnTo>
                  <a:pt x="816" y="1524"/>
                </a:lnTo>
                <a:lnTo>
                  <a:pt x="792" y="1500"/>
                </a:lnTo>
                <a:lnTo>
                  <a:pt x="768" y="1464"/>
                </a:lnTo>
                <a:lnTo>
                  <a:pt x="744" y="1416"/>
                </a:lnTo>
                <a:lnTo>
                  <a:pt x="696" y="1368"/>
                </a:lnTo>
                <a:lnTo>
                  <a:pt x="588" y="1224"/>
                </a:lnTo>
                <a:lnTo>
                  <a:pt x="540" y="1176"/>
                </a:lnTo>
                <a:lnTo>
                  <a:pt x="492" y="1128"/>
                </a:lnTo>
                <a:lnTo>
                  <a:pt x="444" y="1080"/>
                </a:lnTo>
                <a:lnTo>
                  <a:pt x="444" y="1056"/>
                </a:lnTo>
                <a:lnTo>
                  <a:pt x="420" y="1032"/>
                </a:lnTo>
                <a:lnTo>
                  <a:pt x="408" y="1008"/>
                </a:lnTo>
                <a:lnTo>
                  <a:pt x="384" y="996"/>
                </a:lnTo>
                <a:lnTo>
                  <a:pt x="360" y="984"/>
                </a:lnTo>
                <a:lnTo>
                  <a:pt x="336" y="972"/>
                </a:lnTo>
                <a:lnTo>
                  <a:pt x="312" y="960"/>
                </a:lnTo>
                <a:lnTo>
                  <a:pt x="288" y="948"/>
                </a:lnTo>
                <a:lnTo>
                  <a:pt x="264" y="936"/>
                </a:lnTo>
                <a:lnTo>
                  <a:pt x="240" y="924"/>
                </a:lnTo>
                <a:lnTo>
                  <a:pt x="180" y="912"/>
                </a:lnTo>
                <a:lnTo>
                  <a:pt x="156" y="888"/>
                </a:lnTo>
                <a:lnTo>
                  <a:pt x="144" y="864"/>
                </a:lnTo>
                <a:lnTo>
                  <a:pt x="120" y="840"/>
                </a:lnTo>
                <a:lnTo>
                  <a:pt x="120" y="816"/>
                </a:lnTo>
                <a:lnTo>
                  <a:pt x="96" y="804"/>
                </a:lnTo>
                <a:lnTo>
                  <a:pt x="84" y="780"/>
                </a:lnTo>
                <a:lnTo>
                  <a:pt x="48" y="732"/>
                </a:lnTo>
                <a:lnTo>
                  <a:pt x="24" y="732"/>
                </a:lnTo>
                <a:lnTo>
                  <a:pt x="0" y="696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2079625" y="4386263"/>
            <a:ext cx="1747838" cy="1016000"/>
          </a:xfrm>
          <a:prstGeom prst="ellipse">
            <a:avLst/>
          </a:prstGeom>
          <a:solidFill>
            <a:srgbClr val="DC0081"/>
          </a:solidFill>
          <a:ln w="50800">
            <a:solidFill>
              <a:srgbClr val="DC008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4" name="AutoShape 5"/>
          <p:cNvSpPr>
            <a:spLocks noChangeArrowheads="1"/>
          </p:cNvSpPr>
          <p:nvPr/>
        </p:nvSpPr>
        <p:spPr bwMode="auto">
          <a:xfrm>
            <a:off x="4127500" y="3759200"/>
            <a:ext cx="241300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5" name="AutoShape 6"/>
          <p:cNvSpPr>
            <a:spLocks noChangeArrowheads="1"/>
          </p:cNvSpPr>
          <p:nvPr/>
        </p:nvSpPr>
        <p:spPr bwMode="auto">
          <a:xfrm flipH="1">
            <a:off x="3395663" y="4602163"/>
            <a:ext cx="311150" cy="355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6" name="AutoShape 7"/>
          <p:cNvSpPr>
            <a:spLocks noChangeArrowheads="1"/>
          </p:cNvSpPr>
          <p:nvPr/>
        </p:nvSpPr>
        <p:spPr bwMode="auto">
          <a:xfrm flipH="1">
            <a:off x="3794125" y="4373563"/>
            <a:ext cx="311150" cy="355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0971" name="Rectangle 8"/>
          <p:cNvSpPr>
            <a:spLocks noChangeArrowheads="1"/>
          </p:cNvSpPr>
          <p:nvPr/>
        </p:nvSpPr>
        <p:spPr bwMode="auto">
          <a:xfrm>
            <a:off x="1193800" y="2746375"/>
            <a:ext cx="1108075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HER-2</a:t>
            </a:r>
          </a:p>
        </p:txBody>
      </p:sp>
      <p:sp>
        <p:nvSpPr>
          <p:cNvPr id="40972" name="Rectangle 9"/>
          <p:cNvSpPr>
            <a:spLocks noChangeArrowheads="1"/>
          </p:cNvSpPr>
          <p:nvPr/>
        </p:nvSpPr>
        <p:spPr bwMode="auto">
          <a:xfrm>
            <a:off x="2187575" y="4727575"/>
            <a:ext cx="1344613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nucleus</a:t>
            </a:r>
          </a:p>
        </p:txBody>
      </p:sp>
      <p:sp>
        <p:nvSpPr>
          <p:cNvPr id="4109" name="AutoShape 10"/>
          <p:cNvSpPr>
            <a:spLocks noChangeArrowheads="1"/>
          </p:cNvSpPr>
          <p:nvPr/>
        </p:nvSpPr>
        <p:spPr bwMode="auto">
          <a:xfrm rot="16200000" flipH="1">
            <a:off x="2776538" y="5157788"/>
            <a:ext cx="355600" cy="311150"/>
          </a:xfrm>
          <a:prstGeom prst="rightArrow">
            <a:avLst>
              <a:gd name="adj1" fmla="val 50000"/>
              <a:gd name="adj2" fmla="val 57148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0" name="AutoShape 11"/>
          <p:cNvSpPr>
            <a:spLocks noChangeArrowheads="1"/>
          </p:cNvSpPr>
          <p:nvPr/>
        </p:nvSpPr>
        <p:spPr bwMode="auto">
          <a:xfrm rot="16200000" flipH="1">
            <a:off x="2776538" y="5767388"/>
            <a:ext cx="355600" cy="311150"/>
          </a:xfrm>
          <a:prstGeom prst="rightArrow">
            <a:avLst>
              <a:gd name="adj1" fmla="val 50000"/>
              <a:gd name="adj2" fmla="val 57148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0975" name="Rectangle 12"/>
          <p:cNvSpPr>
            <a:spLocks noChangeArrowheads="1"/>
          </p:cNvSpPr>
          <p:nvPr/>
        </p:nvSpPr>
        <p:spPr bwMode="auto">
          <a:xfrm>
            <a:off x="1577975" y="3614738"/>
            <a:ext cx="202247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cancer cell</a:t>
            </a:r>
          </a:p>
        </p:txBody>
      </p:sp>
      <p:sp>
        <p:nvSpPr>
          <p:cNvPr id="4112" name="AutoShape 14"/>
          <p:cNvSpPr>
            <a:spLocks noChangeArrowheads="1"/>
          </p:cNvSpPr>
          <p:nvPr/>
        </p:nvSpPr>
        <p:spPr bwMode="auto">
          <a:xfrm rot="1918325">
            <a:off x="1627188" y="4437063"/>
            <a:ext cx="242887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3" name="AutoShape 15"/>
          <p:cNvSpPr>
            <a:spLocks noChangeArrowheads="1"/>
          </p:cNvSpPr>
          <p:nvPr/>
        </p:nvSpPr>
        <p:spPr bwMode="auto">
          <a:xfrm rot="-1635740">
            <a:off x="2355850" y="2913063"/>
            <a:ext cx="242888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4" name="AutoShape 16"/>
          <p:cNvSpPr>
            <a:spLocks noChangeArrowheads="1"/>
          </p:cNvSpPr>
          <p:nvPr/>
        </p:nvSpPr>
        <p:spPr bwMode="auto">
          <a:xfrm rot="-1302453">
            <a:off x="4340225" y="4876800"/>
            <a:ext cx="242888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 rot="-7272149">
            <a:off x="4813301" y="3017837"/>
            <a:ext cx="49212" cy="754063"/>
          </a:xfrm>
          <a:prstGeom prst="rect">
            <a:avLst/>
          </a:prstGeom>
          <a:solidFill>
            <a:srgbClr val="03EB2A"/>
          </a:solidFill>
          <a:ln w="25400">
            <a:solidFill>
              <a:srgbClr val="03EB2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6" name="Line 19"/>
          <p:cNvSpPr>
            <a:spLocks noChangeShapeType="1"/>
          </p:cNvSpPr>
          <p:nvPr/>
        </p:nvSpPr>
        <p:spPr bwMode="auto">
          <a:xfrm rot="-7272149" flipH="1" flipV="1">
            <a:off x="4332287" y="3654426"/>
            <a:ext cx="257175" cy="285750"/>
          </a:xfrm>
          <a:prstGeom prst="line">
            <a:avLst/>
          </a:prstGeom>
          <a:noFill/>
          <a:ln w="57150">
            <a:solidFill>
              <a:srgbClr val="03EB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 rot="-1394315" flipH="1" flipV="1">
            <a:off x="4198938" y="3405188"/>
            <a:ext cx="287337" cy="257175"/>
          </a:xfrm>
          <a:prstGeom prst="line">
            <a:avLst/>
          </a:prstGeom>
          <a:noFill/>
          <a:ln w="57150">
            <a:solidFill>
              <a:srgbClr val="03EB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5237163" y="2819400"/>
            <a:ext cx="35829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r>
              <a:rPr lang="en-US" altLang="en-US" sz="2200">
                <a:solidFill>
                  <a:srgbClr val="03EB2A"/>
                </a:solidFill>
                <a:latin typeface="Helvetica" pitchFamily="34" charset="0"/>
              </a:rPr>
              <a:t>Trastuzumab </a:t>
            </a:r>
          </a:p>
          <a:p>
            <a:pPr algn="ctr"/>
            <a:r>
              <a:rPr lang="en-US" altLang="en-US" sz="2200">
                <a:solidFill>
                  <a:srgbClr val="FFFFFF"/>
                </a:solidFill>
                <a:latin typeface="Helvetica" pitchFamily="34" charset="0"/>
              </a:rPr>
              <a:t>Anti-HER-2 Antibody</a:t>
            </a:r>
          </a:p>
        </p:txBody>
      </p:sp>
      <p:sp>
        <p:nvSpPr>
          <p:cNvPr id="1020950" name="Text Box 22"/>
          <p:cNvSpPr txBox="1">
            <a:spLocks noChangeArrowheads="1"/>
          </p:cNvSpPr>
          <p:nvPr/>
        </p:nvSpPr>
        <p:spPr bwMode="auto">
          <a:xfrm>
            <a:off x="914400" y="946150"/>
            <a:ext cx="7456488" cy="76944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HER-2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Ογκογονίδιο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: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ενίσχυση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και υπερέκφραση σε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20-25%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των καρκίνων μαστού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4419600" y="5105400"/>
            <a:ext cx="35829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r>
              <a:rPr lang="en-US" altLang="en-US" sz="2200">
                <a:solidFill>
                  <a:srgbClr val="FFC000"/>
                </a:solidFill>
                <a:latin typeface="Helvetica" pitchFamily="34" charset="0"/>
              </a:rPr>
              <a:t>Lapatinib</a:t>
            </a:r>
          </a:p>
          <a:p>
            <a:pPr algn="ctr"/>
            <a:r>
              <a:rPr lang="en-US" altLang="en-US" sz="2200">
                <a:solidFill>
                  <a:srgbClr val="FFFFFF"/>
                </a:solidFill>
                <a:latin typeface="Helvetica" pitchFamily="34" charset="0"/>
              </a:rPr>
              <a:t>Dual HER-1/HER-2 Tyrosine Kinase Inhibitor</a:t>
            </a:r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 rot="-1496054">
            <a:off x="4265613" y="4724400"/>
            <a:ext cx="338137" cy="330200"/>
          </a:xfrm>
          <a:custGeom>
            <a:avLst/>
            <a:gdLst>
              <a:gd name="T0" fmla="*/ 2147483647 w 1050"/>
              <a:gd name="T1" fmla="*/ 2147483647 h 865"/>
              <a:gd name="T2" fmla="*/ 2147483647 w 1050"/>
              <a:gd name="T3" fmla="*/ 2147483647 h 865"/>
              <a:gd name="T4" fmla="*/ 2147483647 w 1050"/>
              <a:gd name="T5" fmla="*/ 2147483647 h 865"/>
              <a:gd name="T6" fmla="*/ 2147483647 w 1050"/>
              <a:gd name="T7" fmla="*/ 2147483647 h 865"/>
              <a:gd name="T8" fmla="*/ 2147483647 w 1050"/>
              <a:gd name="T9" fmla="*/ 2147483647 h 865"/>
              <a:gd name="T10" fmla="*/ 2147483647 w 1050"/>
              <a:gd name="T11" fmla="*/ 2147483647 h 865"/>
              <a:gd name="T12" fmla="*/ 2147483647 w 1050"/>
              <a:gd name="T13" fmla="*/ 2147483647 h 865"/>
              <a:gd name="T14" fmla="*/ 2147483647 w 1050"/>
              <a:gd name="T15" fmla="*/ 2147483647 h 865"/>
              <a:gd name="T16" fmla="*/ 2147483647 w 1050"/>
              <a:gd name="T17" fmla="*/ 2147483647 h 865"/>
              <a:gd name="T18" fmla="*/ 2147483647 w 1050"/>
              <a:gd name="T19" fmla="*/ 2147483647 h 865"/>
              <a:gd name="T20" fmla="*/ 2147483647 w 1050"/>
              <a:gd name="T21" fmla="*/ 2147483647 h 865"/>
              <a:gd name="T22" fmla="*/ 0 w 1050"/>
              <a:gd name="T23" fmla="*/ 2147483647 h 865"/>
              <a:gd name="T24" fmla="*/ 2147483647 w 1050"/>
              <a:gd name="T25" fmla="*/ 2147483647 h 865"/>
              <a:gd name="T26" fmla="*/ 2147483647 w 1050"/>
              <a:gd name="T27" fmla="*/ 2147483647 h 865"/>
              <a:gd name="T28" fmla="*/ 2147483647 w 1050"/>
              <a:gd name="T29" fmla="*/ 0 h 865"/>
              <a:gd name="T30" fmla="*/ 2147483647 w 1050"/>
              <a:gd name="T31" fmla="*/ 2147483647 h 8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50"/>
              <a:gd name="T49" fmla="*/ 0 h 865"/>
              <a:gd name="T50" fmla="*/ 1050 w 1050"/>
              <a:gd name="T51" fmla="*/ 865 h 86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50" h="865">
                <a:moveTo>
                  <a:pt x="1050" y="865"/>
                </a:moveTo>
                <a:lnTo>
                  <a:pt x="998" y="863"/>
                </a:lnTo>
                <a:lnTo>
                  <a:pt x="947" y="863"/>
                </a:lnTo>
                <a:lnTo>
                  <a:pt x="895" y="863"/>
                </a:lnTo>
                <a:lnTo>
                  <a:pt x="843" y="863"/>
                </a:lnTo>
                <a:lnTo>
                  <a:pt x="793" y="863"/>
                </a:lnTo>
                <a:lnTo>
                  <a:pt x="741" y="863"/>
                </a:lnTo>
                <a:lnTo>
                  <a:pt x="691" y="863"/>
                </a:lnTo>
                <a:lnTo>
                  <a:pt x="641" y="863"/>
                </a:lnTo>
                <a:lnTo>
                  <a:pt x="632" y="860"/>
                </a:lnTo>
                <a:lnTo>
                  <a:pt x="322" y="650"/>
                </a:lnTo>
                <a:lnTo>
                  <a:pt x="0" y="432"/>
                </a:lnTo>
                <a:lnTo>
                  <a:pt x="322" y="215"/>
                </a:lnTo>
                <a:lnTo>
                  <a:pt x="632" y="5"/>
                </a:lnTo>
                <a:lnTo>
                  <a:pt x="1050" y="0"/>
                </a:lnTo>
                <a:lnTo>
                  <a:pt x="1050" y="865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 rot="14327851">
            <a:off x="3111500" y="2079625"/>
            <a:ext cx="49213" cy="754063"/>
          </a:xfrm>
          <a:prstGeom prst="rect">
            <a:avLst/>
          </a:prstGeom>
          <a:solidFill>
            <a:srgbClr val="03EB2A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 rot="14327851" flipH="1" flipV="1">
            <a:off x="2630487" y="2716213"/>
            <a:ext cx="257175" cy="285750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 rot="20205685" flipH="1" flipV="1">
            <a:off x="2497138" y="2466975"/>
            <a:ext cx="287337" cy="25717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895600" y="1922463"/>
            <a:ext cx="3582988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defRPr/>
            </a:pPr>
            <a:r>
              <a:rPr lang="en-US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Helvetica" pitchFamily="34" charset="0"/>
              </a:rPr>
              <a:t>Pertuzumab</a:t>
            </a: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Helvetica" pitchFamily="34" charset="0"/>
              </a:rPr>
              <a:t> </a:t>
            </a:r>
          </a:p>
          <a:p>
            <a:pPr algn="ctr">
              <a:defRPr/>
            </a:pPr>
            <a:r>
              <a:rPr lang="en-US" sz="2200" dirty="0" smtClean="0">
                <a:solidFill>
                  <a:srgbClr val="FFFFFF"/>
                </a:solidFill>
                <a:latin typeface="Helvetica" pitchFamily="34" charset="0"/>
              </a:rPr>
              <a:t> Anti-HER-2 Antibody</a:t>
            </a:r>
          </a:p>
          <a:p>
            <a:pPr algn="ctr">
              <a:defRPr/>
            </a:pPr>
            <a:endParaRPr lang="en-US" sz="2200" dirty="0" smtClean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4126" name="Rectangle 18"/>
          <p:cNvSpPr>
            <a:spLocks noChangeArrowheads="1"/>
          </p:cNvSpPr>
          <p:nvPr/>
        </p:nvSpPr>
        <p:spPr bwMode="auto">
          <a:xfrm rot="-7272149">
            <a:off x="884238" y="5072063"/>
            <a:ext cx="49212" cy="754062"/>
          </a:xfrm>
          <a:prstGeom prst="rect">
            <a:avLst/>
          </a:prstGeom>
          <a:solidFill>
            <a:srgbClr val="7030A0"/>
          </a:solidFill>
          <a:ln w="25400">
            <a:solidFill>
              <a:srgbClr val="BF119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27" name="Line 19"/>
          <p:cNvSpPr>
            <a:spLocks noChangeShapeType="1"/>
          </p:cNvSpPr>
          <p:nvPr/>
        </p:nvSpPr>
        <p:spPr bwMode="auto">
          <a:xfrm rot="14327851" flipH="1">
            <a:off x="1295400" y="5157788"/>
            <a:ext cx="228600" cy="304800"/>
          </a:xfrm>
          <a:prstGeom prst="line">
            <a:avLst/>
          </a:prstGeom>
          <a:noFill/>
          <a:ln w="57150">
            <a:solidFill>
              <a:srgbClr val="BF1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28" name="Line 20"/>
          <p:cNvSpPr>
            <a:spLocks noChangeShapeType="1"/>
          </p:cNvSpPr>
          <p:nvPr/>
        </p:nvSpPr>
        <p:spPr bwMode="auto">
          <a:xfrm rot="20205685" flipV="1">
            <a:off x="1155700" y="4910138"/>
            <a:ext cx="239713" cy="328612"/>
          </a:xfrm>
          <a:prstGeom prst="line">
            <a:avLst/>
          </a:prstGeom>
          <a:noFill/>
          <a:ln w="57150">
            <a:solidFill>
              <a:srgbClr val="BF1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-304800" y="5491163"/>
            <a:ext cx="2976563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defRPr/>
            </a:pPr>
            <a:r>
              <a:rPr lang="en-US" sz="2200" dirty="0" smtClean="0">
                <a:solidFill>
                  <a:srgbClr val="BF11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T-DM1</a:t>
            </a:r>
          </a:p>
          <a:p>
            <a:pPr algn="ctr">
              <a:defRPr/>
            </a:pPr>
            <a:r>
              <a:rPr lang="en-US" sz="2200" dirty="0" smtClean="0">
                <a:solidFill>
                  <a:srgbClr val="FFFFFF"/>
                </a:solidFill>
                <a:latin typeface="Helvetica" pitchFamily="34" charset="0"/>
              </a:rPr>
              <a:t>Antibody-Drug Conjugate</a:t>
            </a:r>
          </a:p>
        </p:txBody>
      </p:sp>
    </p:spTree>
    <p:extLst>
      <p:ext uri="{BB962C8B-B14F-4D97-AF65-F5344CB8AC3E}">
        <p14:creationId xmlns:p14="http://schemas.microsoft.com/office/powerpoint/2010/main" xmlns="" val="31437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Γυναίκα 57 ετών μετεμμηνοπαυσιακή ψηλάφησε ένα ογκίδιο 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12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ώρα του αριστερού μαστού, Μαστογραφία η΄ταν συμβατή με ύποπτη σκίαση στην αντίστοιχη θέση. Υπεβλήθη σε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FNB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που ανέδειξε πορογενές διηθητικό καρκίνωμα μαστού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ER-/PR-/Her2 3+.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Τί θεραπεία θα λάβει η ασθενής?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4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ασθενής υπεβλήθη σε τμηματεκτομή και βιοψία φρουρού λεμφαδένα που ανέδειξε΄πορογενές διηθητικό καρκίνωμα 1.6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αρνητικό φρουρό ΛΝ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(pT1N0)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ER-,PR-. Her2 3+.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συνέχεια έλαβε επικουρική χημειοθεραπεία , ακτινοθεραπεία και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trastuzumab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ένα χρόνο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ΕΠΙΚΟΥΡΙΚΗ ΧΗΜΕΙΟΘΕΡΑΠΕΙΑ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Her2 -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          T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TC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CMF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TAC</a:t>
            </a:r>
          </a:p>
          <a:p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Her2+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41775" cy="39512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T+Trastuzumab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TCH+/-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l-GR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36578" y="2348880"/>
            <a:ext cx="3082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11660" y="2460306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44" y="544522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adriamycin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 C 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cyclophoshamide;T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: paclitaxel; CMF: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cyclophospamide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methotrexate, 5-Fuorouracil</a:t>
            </a:r>
            <a:endParaRPr lang="el-GR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 descr="Large confetti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ΕΠΙΔΗΜΙΟΛΟΓΙΑ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5638800" cy="2743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Μία στις 9 γυναίκες θα διαγνωστεί με καρκίνο μαστού στη ζωή της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1% αφορά άνδρες</a:t>
            </a:r>
          </a:p>
          <a:p>
            <a:pPr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1.15 εκατομύρια νέα περιστατικά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παγκοσμίως</a:t>
            </a:r>
          </a:p>
          <a:p>
            <a:pPr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470 000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θάνατοι</a:t>
            </a:r>
          </a:p>
          <a:p>
            <a:pPr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επίπτωση αυξάνεται στις </a:t>
            </a:r>
          </a:p>
          <a:p>
            <a:pPr marL="0" indent="0">
              <a:buNone/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περισσότερες χώρες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24F5C1C-654D-4127-9738-D2467E271EE2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1025" y="3810000"/>
            <a:ext cx="3482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95400"/>
            <a:ext cx="8293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SzPct val="85000"/>
              <a:buFontTx/>
              <a:buBlip>
                <a:blip r:embed="rId4"/>
              </a:buBlip>
              <a:defRPr/>
            </a:pPr>
            <a:r>
              <a:rPr lang="el-GR" sz="2400" kern="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Ο 2</a:t>
            </a:r>
            <a:r>
              <a:rPr lang="el-GR" sz="2400" kern="0" baseline="3000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ος</a:t>
            </a:r>
            <a:r>
              <a:rPr lang="el-GR" sz="2400" kern="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πιό θανατηφόρος καρκίνος μετά τον καρκίνο του πνεύμονα στις ΗΠΑ</a:t>
            </a:r>
            <a:endParaRPr lang="en-US" sz="2400" kern="0" dirty="0">
              <a:solidFill>
                <a:srgbClr val="FF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2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526877" cy="53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ΜΕΤΑΣΤΑΤΙΚΗ ΝΟΣΟΣ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78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MESSAGES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5-10%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καρκίνου μαστού είναι κληρονομικός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Πέρα απο την ιστολογική ταυτοποίηση σημαντική είναι η μοριακή ταυτοποίηση του καρκίνου του μαστού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luminal A, luminal B, Her2-enriched, triple negative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Αρκετές θεραπείες που στοχεύουν το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Her2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έχουν εγκριθεί απο τις ρυθμιστικές αρχές και έχουν σημαντικά βελτιώσει την πρόγνωση των ασθενών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Επικουρική χημειοθεραπεία έχει κυρίαρχο ρόλο στον πρώιμο καρκίνο μαστού</a:t>
            </a:r>
          </a:p>
          <a:p>
            <a:pPr marL="0" indent="0"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689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ΤΡΑΧΗΛΟΥ ΜΗΤΡΑΣ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Τρίτος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πιο συχνός καρκίνος στον κόσμο στις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γυναίκες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Πιο συχνός στις </a:t>
            </a:r>
            <a:r>
              <a:rPr lang="el-G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αναπτυσσόμενες χώρες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(85%), όπου αντιστοιχεί σε 13% των καρκίνων στις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Σεξουαλικά μεταδιδόμενο νόσημα καθώς λοίμωξη με τον ιό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HPV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ευθύνεται για το 99% των περιπτώσεων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Προδιηθητικό στάδιο 15 χρόνια πρίν την ανάπτυξη διηθητικού καρκίνου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Ιστολογικά οι όγκοι είναι πλακώδη, αδενοκαρκινώματα και σπανιώτατα νευροενδοκρινείς όγκοι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843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ΣΤΑΔΙΟΠΟΙΗΣΗ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Γυναικολογική </a:t>
            </a:r>
            <a:r>
              <a:rPr lang="el-GR" dirty="0">
                <a:latin typeface="Arial" pitchFamily="34" charset="0"/>
                <a:cs typeface="Arial" pitchFamily="34" charset="0"/>
              </a:rPr>
              <a:t>εξέταση υπό αναισθησία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CT </a:t>
            </a:r>
            <a:r>
              <a:rPr lang="el-GR" dirty="0">
                <a:latin typeface="Arial" pitchFamily="34" charset="0"/>
                <a:cs typeface="Arial" pitchFamily="34" charset="0"/>
              </a:rPr>
              <a:t>θώρακος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PET/CT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scan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Μ</a:t>
            </a:r>
            <a:r>
              <a:rPr lang="en-US" dirty="0">
                <a:latin typeface="Arial" pitchFamily="34" charset="0"/>
                <a:cs typeface="Arial" pitchFamily="34" charset="0"/>
              </a:rPr>
              <a:t>RI </a:t>
            </a:r>
            <a:r>
              <a:rPr lang="el-GR" dirty="0">
                <a:latin typeface="Arial" pitchFamily="34" charset="0"/>
                <a:cs typeface="Arial" pitchFamily="34" charset="0"/>
              </a:rPr>
              <a:t>κοιλίας όταν υπάρχει υποψία νόσου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ψηλά στον ενδοτράχηλο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Κυστεοσκόπηση /Πρωκτοσκόπηση σε στάδιο &gt;</a:t>
            </a:r>
            <a:r>
              <a:rPr lang="en-US" dirty="0">
                <a:latin typeface="Arial" pitchFamily="34" charset="0"/>
                <a:cs typeface="Arial" pitchFamily="34" charset="0"/>
              </a:rPr>
              <a:t>IB2 </a:t>
            </a:r>
            <a:r>
              <a:rPr lang="el-GR" dirty="0">
                <a:latin typeface="Arial" pitchFamily="34" charset="0"/>
                <a:cs typeface="Arial" pitchFamily="34" charset="0"/>
              </a:rPr>
              <a:t>για να αποκλειστεί η διήθηση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οργάνων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dirty="0">
                <a:latin typeface="Arial" pitchFamily="34" charset="0"/>
                <a:cs typeface="Arial" pitchFamily="34" charset="0"/>
              </a:rPr>
              <a:t>απεικονιστικός  έλεγχος είναι πραιρετικός σε στάδιο </a:t>
            </a:r>
            <a:r>
              <a:rPr lang="en-US" dirty="0">
                <a:latin typeface="Arial" pitchFamily="34" charset="0"/>
                <a:cs typeface="Arial" pitchFamily="34" charset="0"/>
              </a:rPr>
              <a:t>&lt;IB1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878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ΘΕΡΑΠΕΙΑ 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Στάδια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ΙΑ1-ΙΒ1 (εντόπιση στον τράχηλο)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+ επιλεγμένα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ΙΙΑ1 (επέκταση πέρα απο τη μήτρα αλλά όχι σε παραμήτρια):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ΧΕΙΡΟΥΡΓΕΙΟ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Επικουρική ακτινοθεραπεία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RT)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ή χημειοακτινοθεραπεία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ανάλογα με τα παθολογοανατομικά ευρήματα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στάδιο </a:t>
            </a: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ΙΙΒ (διήθηση παραμητρίων)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ανεγχείρητο</a:t>
            </a:r>
          </a:p>
          <a:p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Μεγάλος όγκος ΙΒ2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altLang="el-GR" sz="2400" dirty="0">
                <a:latin typeface="Arial" pitchFamily="34" charset="0"/>
                <a:cs typeface="Arial" pitchFamily="34" charset="0"/>
              </a:rPr>
              <a:t>(IB2-&gt; 4 CM)</a:t>
            </a:r>
            <a:br>
              <a:rPr lang="nl-BE" altLang="el-GR" sz="2400" dirty="0">
                <a:latin typeface="Arial" pitchFamily="34" charset="0"/>
                <a:cs typeface="Arial" pitchFamily="34" charset="0"/>
              </a:rPr>
            </a:b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Τοπικά προχωρημένο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altLang="el-GR" sz="2400" dirty="0">
                <a:latin typeface="Arial" pitchFamily="34" charset="0"/>
                <a:cs typeface="Arial" pitchFamily="34" charset="0"/>
              </a:rPr>
              <a:t>(II-IVA)</a:t>
            </a:r>
            <a:br>
              <a:rPr lang="nl-BE" altLang="el-GR" sz="2400" dirty="0">
                <a:latin typeface="Arial" pitchFamily="34" charset="0"/>
                <a:cs typeface="Arial" pitchFamily="34" charset="0"/>
              </a:rPr>
            </a:b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Ολα τα στάδια εκτός </a:t>
            </a:r>
            <a:r>
              <a:rPr lang="en-US" altLang="el-GR" sz="2400" dirty="0" smtClean="0">
                <a:latin typeface="Arial" pitchFamily="34" charset="0"/>
                <a:cs typeface="Arial" pitchFamily="34" charset="0"/>
              </a:rPr>
              <a:t>IVB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μεταστατικο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ΛΝ</a:t>
            </a:r>
            <a:r>
              <a:rPr lang="en-US" altLang="el-G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alt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χημειο-</a:t>
            </a:r>
            <a:endParaRPr lang="en-US" alt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RT</a:t>
            </a:r>
            <a:endParaRPr lang="nl-BE" alt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09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8763"/>
            <a:ext cx="9144000" cy="114300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ΚΑΡΚΙΝΟΣ ΩΟΘΗΚΩΝ</a:t>
            </a:r>
            <a:b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ΕΠΙΔΗΜΙΟΛΟΓΙΑ</a:t>
            </a:r>
            <a:endParaRPr lang="nl-NL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4616450"/>
          </a:xfrm>
        </p:spPr>
        <p:txBody>
          <a:bodyPr>
            <a:noAutofit/>
          </a:bodyPr>
          <a:lstStyle/>
          <a:p>
            <a:pPr marL="457200" indent="-457200"/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BE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ος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πιό συχνός καρκίνος στις γυναίκες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BE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ος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πιό θανατηφόρος καρκίνος στις γυναίκες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Μέση ηλικία διάγνωσης</a:t>
            </a:r>
            <a:r>
              <a:rPr lang="nl-BE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63 </a:t>
            </a:r>
            <a: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χρόνια</a:t>
            </a:r>
          </a:p>
          <a:p>
            <a:pPr marL="457200" indent="-457200"/>
            <a:r>
              <a:rPr lang="el-GR" sz="2400" dirty="0" smtClean="0">
                <a:latin typeface="Arial" pitchFamily="34" charset="0"/>
                <a:cs typeface="Arial" pitchFamily="34" charset="0"/>
              </a:rPr>
              <a:t>Η επίπτωση αυξάνει με την ηλικία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r>
              <a:rPr lang="nl-BE" sz="2400" i="1" dirty="0" smtClean="0">
                <a:latin typeface="Arial" pitchFamily="34" charset="0"/>
                <a:cs typeface="Arial" pitchFamily="34" charset="0"/>
              </a:rPr>
              <a:t>   </a:t>
            </a:r>
            <a:endParaRPr lang="nl-NL" sz="24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endParaRPr lang="nl-B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>
              <a:solidFill>
                <a:srgbClr val="FFFFFF"/>
              </a:solidFill>
              <a:ea typeface="+mn-ea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11188" y="5876925"/>
            <a:ext cx="561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i="1">
                <a:solidFill>
                  <a:srgbClr val="FFFFFF"/>
                </a:solidFill>
                <a:ea typeface="+mn-ea"/>
              </a:rPr>
              <a:t>* ESMO minimum Clinical Recommendations 2008 and 2013 (Ann Oncol )</a:t>
            </a:r>
          </a:p>
          <a:p>
            <a:pPr>
              <a:defRPr/>
            </a:pPr>
            <a:endParaRPr lang="nl-NL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31750" name="Straight Connector 7"/>
          <p:cNvCxnSpPr>
            <a:cxnSpLocks noChangeShapeType="1"/>
          </p:cNvCxnSpPr>
          <p:nvPr/>
        </p:nvCxnSpPr>
        <p:spPr bwMode="auto">
          <a:xfrm>
            <a:off x="0" y="5805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xmlns="" val="124831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ΕΡΩΤΗΣΕΙΣ</a:t>
            </a:r>
            <a:endParaRPr lang="el-GR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Ποιο από τα παρακάτω αυξάνει τον κίνδυνο εμφάνισης καρκίνου ωοθηκών σε μια γυναίκα?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χρήση αντισυλληπτικών για &gt;5 χρόνια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μη τεκνοποίηση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 θηλασμός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απολίνωση σαλπίγγων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5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ΠΑΡΑΓΟΝΤΕΣ ΚΙΝΔΥΝΟΥ</a:t>
            </a:r>
            <a:endParaRPr lang="nl-NL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323850" y="1773238"/>
            <a:ext cx="8351838" cy="4114800"/>
          </a:xfrm>
        </p:spPr>
        <p:txBody>
          <a:bodyPr>
            <a:normAutofit fontScale="92500"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Φύλο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					Multiple pregnancies↓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Ηλικία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	breast feeding↓		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Η μη τεκνοποίηση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	Oral contraceptives↓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Πρώιμη εμμηναρχή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Tubal ligation↓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Καυθστερημένη εμμηνόπαυση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Παχυσαρκία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Θετικό οικογενειακό ιστορικό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πρώτου βαθμού συγγενής με καρκίνο ωοθηκών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→ 2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πλάσιος  κίνδυνος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BRCA-1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μετάλλαξη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→15%-45%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(≤85%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 καρκίνου μαστού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BRCA-2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μετάλλαξη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→10%-20%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(≤85% BC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 καρκίνου μαστού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32772" name="Straight Connector 8"/>
          <p:cNvCxnSpPr>
            <a:cxnSpLocks noChangeShapeType="1"/>
          </p:cNvCxnSpPr>
          <p:nvPr/>
        </p:nvCxnSpPr>
        <p:spPr bwMode="auto">
          <a:xfrm>
            <a:off x="0" y="17732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3" name="Straight Connector 10"/>
          <p:cNvCxnSpPr>
            <a:cxnSpLocks noChangeShapeType="1"/>
          </p:cNvCxnSpPr>
          <p:nvPr/>
        </p:nvCxn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468313" y="6453188"/>
            <a:ext cx="4751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200" i="1">
                <a:solidFill>
                  <a:srgbClr val="FFFFFF"/>
                </a:solidFill>
                <a:ea typeface="+mn-ea"/>
              </a:rPr>
              <a:t>Ledermann et al. Ann Oncol 2013; 24 (suppl.6): vi24-vi32</a:t>
            </a:r>
          </a:p>
        </p:txBody>
      </p:sp>
    </p:spTree>
    <p:extLst>
      <p:ext uri="{BB962C8B-B14F-4D97-AF65-F5344CB8AC3E}">
        <p14:creationId xmlns:p14="http://schemas.microsoft.com/office/powerpoint/2010/main" xmlns="" val="329274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"/>
            <a:ext cx="89887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 dirty="0">
                <a:latin typeface="Arial" pitchFamily="34" charset="0"/>
                <a:cs typeface="Arial" pitchFamily="34" charset="0"/>
              </a:rPr>
              <a:t>ΕΠΙΘΗΛΙΑΚΟΣ ΚΑΡΚΙΝΟΣ ΩΟΘΗΚΩΝ</a:t>
            </a:r>
          </a:p>
          <a:p>
            <a:pPr algn="ctr"/>
            <a:r>
              <a:rPr lang="el-GR" sz="2800" b="1" dirty="0">
                <a:latin typeface="Arial" pitchFamily="34" charset="0"/>
                <a:cs typeface="Arial" pitchFamily="34" charset="0"/>
              </a:rPr>
              <a:t>Προγνωστικοί Παράγοντες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125539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Το αρχικό στάδιο κατά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FIGO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παραμένει η κυριότερη προγνωστική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παράμετρος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Ο όγκος της υπολειπόμενης νόσου μετά την αρχική σταδιοποιητική λαπαροτομία-ογκομειωτική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επέμβαση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αποτελεί επίσης σημαντικό προγνωστικό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παράγοντα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πενταετής επιβίωση σε ασθενείς σταδίου ΙΙΙ με βέλτιστη ογκομείωση (υπολειπόμενη νόσος &lt;1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cm)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είναι 35%. Αλλιώς κυμαίνεται μεταξύ 20-30% 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Symbol" pitchFamily="18" charset="2"/>
              <a:buChar char="·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Ο ιστολογικός βαθμός διαφοροποιήσεως ιδιαιτέρως σε ασθενείς πρώιμων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σταδίων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Symbol" pitchFamily="18" charset="2"/>
              <a:buChar char="·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ιστολογικός τύπος: ασθενείς προχωρημένων σταδίων και βλεννώδη ή διαυγοκυτταρική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clear cell)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ιστολογία έχουν χειρότερη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πρόγνωση</a:t>
            </a:r>
            <a:endParaRPr lang="el-GR" sz="2400" b="1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i="1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091874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2350" cy="1143000"/>
          </a:xfrm>
        </p:spPr>
        <p:txBody>
          <a:bodyPr>
            <a:noAutofit/>
          </a:bodyPr>
          <a:lstStyle/>
          <a:p>
            <a:r>
              <a:rPr lang="nl-B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BE" sz="3600" b="1" dirty="0" smtClean="0">
                <a:latin typeface="Arial" pitchFamily="34" charset="0"/>
                <a:cs typeface="Arial" pitchFamily="34" charset="0"/>
              </a:rPr>
            </a:b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ΘΕΡΑΠΕΙΑ </a:t>
            </a:r>
            <a:endParaRPr lang="nl-BE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844675"/>
            <a:ext cx="8640763" cy="49418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Ι-ΙΙΙ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Ολική υστερεκτομή, αμφοτερόπλευρη σαλιγγοωοθηκεκτομή και 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optimal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debulking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υπολλειπόμενη νόσος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&lt;1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Ασθενείς υψηλού κινδύνου για υποτροπή (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IB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ή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 – G2 , G3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και διαυγοκυτταρικό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καθώς και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IIa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-ΙΙΙ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επικουρική χημειοθεραπεία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Tx/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Trimbos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et al, JNCI 2003; Bell et al,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Gynecol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Oncol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2006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916" name="Rechte verbindingslijn 4"/>
          <p:cNvCxnSpPr>
            <a:cxnSpLocks noChangeShapeType="1"/>
          </p:cNvCxnSpPr>
          <p:nvPr/>
        </p:nvCxnSpPr>
        <p:spPr bwMode="auto">
          <a:xfrm>
            <a:off x="0" y="17732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17" name="Rechte verbindingslijn 6"/>
          <p:cNvCxnSpPr>
            <a:cxnSpLocks noChangeShapeType="1"/>
          </p:cNvCxnSpPr>
          <p:nvPr/>
        </p:nvCxn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xmlns="" val="2209274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 descr="Large confetti"/>
          <p:cNvSpPr>
            <a:spLocks noGrp="1"/>
          </p:cNvSpPr>
          <p:nvPr>
            <p:ph type="title"/>
          </p:nvPr>
        </p:nvSpPr>
        <p:spPr>
          <a:xfrm>
            <a:off x="1093788" y="152400"/>
            <a:ext cx="712311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ΣΗΜΕΙΑ ΚΑΙ ΣΥΜΠΤΩΜΑΤΑ</a:t>
            </a: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D0E7E20-D7D8-47CA-B2A5-558ABC7B5261}" type="slidenum">
              <a:rPr 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48131" name="Group 17"/>
          <p:cNvGrpSpPr>
            <a:grpSpLocks/>
          </p:cNvGrpSpPr>
          <p:nvPr/>
        </p:nvGrpSpPr>
        <p:grpSpPr bwMode="auto">
          <a:xfrm>
            <a:off x="1093788" y="1066800"/>
            <a:ext cx="8050212" cy="5638800"/>
            <a:chOff x="1295400" y="1828800"/>
            <a:chExt cx="7086600" cy="4876800"/>
          </a:xfrm>
        </p:grpSpPr>
        <p:pic>
          <p:nvPicPr>
            <p:cNvPr id="4814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224498"/>
              <a:ext cx="3884253" cy="26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702" y="3429000"/>
              <a:ext cx="32766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50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8100" y="1828800"/>
              <a:ext cx="3263900" cy="224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ounded Rectangular Callout 11"/>
          <p:cNvSpPr/>
          <p:nvPr/>
        </p:nvSpPr>
        <p:spPr bwMode="auto">
          <a:xfrm>
            <a:off x="0" y="1752600"/>
            <a:ext cx="1905000" cy="1544637"/>
          </a:xfrm>
          <a:prstGeom prst="wedgeRoundRectCallout">
            <a:avLst>
              <a:gd name="adj1" fmla="val 80745"/>
              <a:gd name="adj2" fmla="val -23541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100"/>
              </a:lnSpc>
              <a:defRPr/>
            </a:pP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Το πιό συχνό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μάζα ή πάχυνση στο μαστό συχνά ανώδυνη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5339144" y="5705856"/>
            <a:ext cx="1966912" cy="990600"/>
          </a:xfrm>
          <a:prstGeom prst="wedgeRoundRectCallout">
            <a:avLst>
              <a:gd name="adj1" fmla="val -56722"/>
              <a:gd name="adj2" fmla="val -164987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Αλλαγή στο χρώμα ή την εμφάνιση της θηλής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705600" y="4191000"/>
            <a:ext cx="2362200" cy="1371600"/>
          </a:xfrm>
          <a:prstGeom prst="wedgeRoundRectCallout">
            <a:avLst>
              <a:gd name="adj1" fmla="val 15391"/>
              <a:gd name="adj2" fmla="val -137509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Ερύθημα και αλλαγή της υφής του δέρματος του μαστού  σαν φλοιός πορτοκαλιού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-76200" y="4191000"/>
            <a:ext cx="1295400" cy="990600"/>
          </a:xfrm>
          <a:prstGeom prst="wedgeRoundRectCallout">
            <a:avLst>
              <a:gd name="adj1" fmla="val 93877"/>
              <a:gd name="adj2" fmla="val -62669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Έκκριση ή αιμα από τη θηλή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651944" y="5478555"/>
            <a:ext cx="1785080" cy="1210056"/>
          </a:xfrm>
          <a:prstGeom prst="wedgeRoundRectCallout">
            <a:avLst>
              <a:gd name="adj1" fmla="val 123121"/>
              <a:gd name="adj2" fmla="val -290854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Αλλαγή στο μέγεθος ή το περίγραμμα του μαστού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95625" y="4995863"/>
            <a:ext cx="914400" cy="9144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069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ΕΝΔΟΜΗΤΡΙΟΥ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 πιό συχνός γυναικολογικός καρκίνος στις δυτικές χώρες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Κληρονομικά σύνδρομα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Cowden, Lynch, BRCA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Μετεμμηνοπαυσιακή κολπική αιμόρροια το κύριο σύμπτωμα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Πάχυνση ενδομητρίου &gt;3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στον ενδοκολπικό υπερηχο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Διαγνωστική απόξεση για διάγνωση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Υστερεκτομή και αμφοτερόπλευρη σαλπιγγοωοθηκεκτομή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Βαθμός διαφοροποίησης και βάθος διήθησης μυομητρίου οι κύριο προγνωστικοί παράγοντες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Σε ασθενείς υψηλού κινδύνου για υποτροπή ενδείκνυται η βραχυθεραπεά ή εξωτερική ακτινοθεραπεία ανάλογα με το βαθμό επικυνδυνότητας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18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Στον καρκίνο του τραχήλου της μήτρας, ένα σπάνιο πλέον καρκίνο στις αναπτυγμένες χώρες, κυρίαρχο ρόλο παίζει η χημειοακτινοθεραπεία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Ο καρκίνος των ωοθηκών θεραπεύεται στα στάδια Ι-ΙΙΙ με χειρουργική επέμβαση ακολουθούμενη απο χημειοθεραπεία σε ασθενείς υψηλού κινδύνου για υποτροπή</a:t>
            </a:r>
          </a:p>
          <a:p>
            <a:r>
              <a:rPr lang="el-GR" sz="2400" smtClean="0">
                <a:latin typeface="Arial" pitchFamily="34" charset="0"/>
                <a:cs typeface="Arial" pitchFamily="34" charset="0"/>
              </a:rPr>
              <a:t>Ο καρκίνος του ενδομητρίου εκδηλώνεται συνήθως ως μετεμηνοπαυσιακή κολπική αιμόρροια και συνήθως αντιμετωπίζεται με χειρουργική επέμβαση ακολουθούμενη απο βραχυθεραπεία ή εξωτερική ακτινοθεραπεία σε ασθενείς υψηλού κινδύνου 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15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7590" y="1772509"/>
            <a:ext cx="8373533" cy="560141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Φύλο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Ηλικία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Οικογενειακό Ιστορικό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Εξαρτάται απο συγκεκριμένο οικογενειακό ιστορικό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Εξαρτάται απο το κατά πόσο υπάρχει γνωστή κληρονομική προδιάθεση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Αναπαραγωγικό Ιστορικό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Πρώιμη εμμηναρχή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Καθυστερημένη εμμηνόπαυση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Μετεμμηνοπαυσιακή λήψη οιστρογόνων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Πρώτο παιδί σε μεγάλη ηλικία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Γυναίκες που δεν θήλασαν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Αλκοόλ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Παχυσαρκία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Έλλιψη άσκησης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  <a:buNone/>
            </a:pP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b="1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36082" y="1752600"/>
            <a:ext cx="8128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5672" y="426281"/>
            <a:ext cx="7955806" cy="12466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274" y="531567"/>
            <a:ext cx="58961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ΠΑΡΑΓΟΝΤΕΣ ΚΙΝΔΥΝΟΥ ΓΙΑ </a:t>
            </a:r>
          </a:p>
          <a:p>
            <a:pPr algn="ctr"/>
            <a:r>
              <a:rPr lang="el-G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ΚΑΡΚΙΝΟ ΜΑΣΤΟΥ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7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Ασθενής ηλικίας 52 ετών διαγιγνώσκεται με χαμηλής διαφοροποίησης ορώδη καρκίνο ωοθηκών και υποβάλλεται σε ολική υστερεκτομή και αμφοτερόπλευρη ωοθηκεκτομή και χημειοθεραπεία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Δύο χρόνια αργότερα η ασθενής διαγιγνώσκεται με τριπλά αρνητικό καρκίνο μαστού. Πέρα από τη θεραπεία για τον καρκίνο του μαστού τι πρέπει να συστήσουμε σε αυτή τη γυναίκα?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8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7" name="Object 2"/>
          <p:cNvGraphicFramePr>
            <a:graphicFrameLocks/>
          </p:cNvGraphicFramePr>
          <p:nvPr/>
        </p:nvGraphicFramePr>
        <p:xfrm>
          <a:off x="4710113" y="1651000"/>
          <a:ext cx="3608387" cy="2732088"/>
        </p:xfrm>
        <a:graphic>
          <a:graphicData uri="http://schemas.openxmlformats.org/presentationml/2006/ole">
            <p:oleObj spid="_x0000_s1066" name="Chart" r:id="rId4" imgW="7143880" imgH="4619695" progId="MSGraph.Chart.8">
              <p:embed followColorScheme="full"/>
            </p:oleObj>
          </a:graphicData>
        </a:graphic>
      </p:graphicFrame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1143000"/>
          </a:xfrm>
        </p:spPr>
        <p:txBody>
          <a:bodyPr lIns="92075" tIns="46038" rIns="92075" bIns="46038" rtlCol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Οικογενειακό Ιστορικό ως παράγοντας κινδύνου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Κληρονομικός καρκίνος μαστού- ωοθηκών</a:t>
            </a:r>
            <a:r>
              <a:rPr lang="el-G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049713" y="5151438"/>
            <a:ext cx="3189287" cy="136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Σποραδικός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Οικογενειακές συστοιχίες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endParaRPr lang="el-G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Κληρονομικός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128" y="4530725"/>
            <a:ext cx="3368423" cy="53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l-GR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Καρκίνος ωοθηκών</a:t>
            </a:r>
            <a:endParaRPr lang="en-US" sz="29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38763" y="4530725"/>
            <a:ext cx="3011850" cy="53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l-GR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Καρκίνος μαστού</a:t>
            </a:r>
            <a:endParaRPr lang="en-US" sz="29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5782" name="Rectangle 7"/>
          <p:cNvSpPr>
            <a:spLocks noChangeArrowheads="1"/>
          </p:cNvSpPr>
          <p:nvPr/>
        </p:nvSpPr>
        <p:spPr bwMode="auto">
          <a:xfrm>
            <a:off x="3714750" y="6126163"/>
            <a:ext cx="349250" cy="252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3716338" y="5689600"/>
            <a:ext cx="349250" cy="2524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2667000" y="3951288"/>
            <a:ext cx="14065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5%–10%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7173913" y="3951288"/>
            <a:ext cx="14065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5%–10%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3141663" y="3078163"/>
            <a:ext cx="165893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15%-20%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>
            <a:off x="3716338" y="5253038"/>
            <a:ext cx="349250" cy="252412"/>
          </a:xfrm>
          <a:prstGeom prst="rect">
            <a:avLst/>
          </a:prstGeom>
          <a:solidFill>
            <a:srgbClr val="6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75788" name="Object 3"/>
          <p:cNvGraphicFramePr>
            <a:graphicFrameLocks/>
          </p:cNvGraphicFramePr>
          <p:nvPr/>
        </p:nvGraphicFramePr>
        <p:xfrm>
          <a:off x="304800" y="1600200"/>
          <a:ext cx="3609975" cy="2895600"/>
        </p:xfrm>
        <a:graphic>
          <a:graphicData uri="http://schemas.openxmlformats.org/presentationml/2006/ole">
            <p:oleObj spid="_x0000_s1067" name="Chart" r:id="rId5" imgW="7143880" imgH="4619695" progId="MSGraph.Chart.8">
              <p:embed followColorScheme="full"/>
            </p:oleObj>
          </a:graphicData>
        </a:graphic>
      </p:graphicFrame>
      <p:sp>
        <p:nvSpPr>
          <p:cNvPr id="75789" name="AutoShape 14"/>
          <p:cNvSpPr>
            <a:spLocks noChangeArrowheads="1"/>
          </p:cNvSpPr>
          <p:nvPr/>
        </p:nvSpPr>
        <p:spPr bwMode="auto">
          <a:xfrm rot="16200000" flipH="1">
            <a:off x="1372394" y="1520032"/>
            <a:ext cx="1062037" cy="2533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5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2" y="11295"/>
                </a:moveTo>
                <a:cubicBezTo>
                  <a:pt x="10875" y="11303"/>
                  <a:pt x="10837" y="11307"/>
                  <a:pt x="10800" y="11308"/>
                </a:cubicBezTo>
                <a:cubicBezTo>
                  <a:pt x="10762" y="11308"/>
                  <a:pt x="10724" y="11303"/>
                  <a:pt x="10687" y="11295"/>
                </a:cubicBezTo>
                <a:lnTo>
                  <a:pt x="8400" y="21330"/>
                </a:lnTo>
                <a:cubicBezTo>
                  <a:pt x="9188" y="21509"/>
                  <a:pt x="9992" y="21600"/>
                  <a:pt x="10800" y="21600"/>
                </a:cubicBezTo>
                <a:cubicBezTo>
                  <a:pt x="11607" y="21599"/>
                  <a:pt x="12411" y="21509"/>
                  <a:pt x="13199" y="21330"/>
                </a:cubicBezTo>
                <a:lnTo>
                  <a:pt x="10912" y="11295"/>
                </a:lnTo>
                <a:close/>
              </a:path>
            </a:pathLst>
          </a:custGeom>
          <a:gradFill rotWithShape="0">
            <a:gsLst>
              <a:gs pos="0">
                <a:srgbClr val="00FFFF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1653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7975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atin typeface="Arial" pitchFamily="34" charset="0"/>
                <a:cs typeface="Arial" pitchFamily="34" charset="0"/>
              </a:rPr>
              <a:t>Αίτια κληρονομικής προδιάθεσης καρκίνου μαστού 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125538" y="2693988"/>
            <a:ext cx="1322798" cy="362560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l-G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Γονίδιο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BRCA1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BRCA2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TP53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PTEN</a:t>
            </a:r>
            <a:endParaRPr lang="el-G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PALB2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BRIP1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4343400" y="1830388"/>
            <a:ext cx="4114800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el-GR" sz="2800" dirty="0" smtClean="0">
                <a:latin typeface="Comic Sans MS" pitchFamily="66" charset="0"/>
              </a:rPr>
              <a:t>Συμβολή στον κληρονομικό καρκίνο μαστού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20</a:t>
            </a:r>
            <a:r>
              <a:rPr lang="en-US" dirty="0">
                <a:latin typeface="Comic Sans MS" pitchFamily="66" charset="0"/>
              </a:rPr>
              <a:t>%–40%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10%–30%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&lt;1%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7828" name="Line 5"/>
          <p:cNvSpPr>
            <a:spLocks noChangeShapeType="1"/>
          </p:cNvSpPr>
          <p:nvPr/>
        </p:nvSpPr>
        <p:spPr bwMode="auto">
          <a:xfrm>
            <a:off x="1138238" y="3176588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1138238" y="37782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1138238" y="44386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1138238" y="504190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2" name="Line 9"/>
          <p:cNvSpPr>
            <a:spLocks noChangeShapeType="1"/>
          </p:cNvSpPr>
          <p:nvPr/>
        </p:nvSpPr>
        <p:spPr bwMode="auto">
          <a:xfrm>
            <a:off x="1138238" y="56451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>
            <a:off x="1138238" y="624840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431095" y="1447800"/>
            <a:ext cx="880176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5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%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καρκίνου του μαστού μπορεί να αποδοθεί σε κληρονομικά αίτια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819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0" y="1611919"/>
            <a:ext cx="8331588" cy="49998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</a:t>
            </a:r>
            <a:r>
              <a:rPr lang="en-US" sz="2800" b="0" dirty="0" smtClean="0">
                <a:latin typeface="Arial" charset="0"/>
              </a:rPr>
              <a:t> &lt;</a:t>
            </a:r>
            <a:r>
              <a:rPr lang="en-US" sz="2800" dirty="0" smtClean="0">
                <a:latin typeface="Arial" charset="0"/>
              </a:rPr>
              <a:t>45 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l-GR" sz="2800" dirty="0" smtClean="0">
                <a:latin typeface="Arial" charset="0"/>
              </a:rPr>
              <a:t>Περιστατικά καρκίνου ωοθηκών</a:t>
            </a:r>
            <a:r>
              <a:rPr lang="en-US" sz="2800" dirty="0" smtClean="0">
                <a:latin typeface="Arial" charset="0"/>
              </a:rPr>
              <a:t> (</a:t>
            </a:r>
            <a:r>
              <a:rPr lang="el-GR" sz="2800" dirty="0" smtClean="0">
                <a:latin typeface="Arial" charset="0"/>
              </a:rPr>
              <a:t>ειδικά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l-GR" sz="2800" dirty="0" smtClean="0">
                <a:latin typeface="Arial" charset="0"/>
              </a:rPr>
              <a:t>ορώδη χαμηλου βαθμού διαφ.</a:t>
            </a:r>
            <a:r>
              <a:rPr lang="en-US" sz="2800" dirty="0" smtClean="0">
                <a:latin typeface="Arial" charset="0"/>
              </a:rPr>
              <a:t>)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 σε άνδρα</a:t>
            </a:r>
            <a:endParaRPr lang="en-US" sz="28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 και ωοθηκών στην ίδια γενιά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0" dirty="0">
                <a:latin typeface="Arial" charset="0"/>
              </a:rPr>
              <a:t>2 </a:t>
            </a:r>
            <a:r>
              <a:rPr lang="el-GR" sz="2800" dirty="0" smtClean="0">
                <a:latin typeface="Arial" charset="0"/>
              </a:rPr>
              <a:t>ή περισσότερες γυναίκες με καρκίνο μαστού</a:t>
            </a:r>
            <a:r>
              <a:rPr lang="en-US" sz="2800" b="0" dirty="0" smtClean="0">
                <a:latin typeface="Arial" charset="0"/>
              </a:rPr>
              <a:t> &lt;50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0" dirty="0">
                <a:latin typeface="Arial" charset="0"/>
              </a:rPr>
              <a:t>Ashkenazi Jewish </a:t>
            </a:r>
            <a:r>
              <a:rPr lang="el-GR" sz="2800" dirty="0" smtClean="0">
                <a:latin typeface="Arial" charset="0"/>
              </a:rPr>
              <a:t>με καρκίνο μαστού ή ωοθηκών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</a:t>
            </a:r>
            <a:r>
              <a:rPr lang="en-US" sz="2800" b="0" dirty="0" smtClean="0">
                <a:latin typeface="Arial" charset="0"/>
              </a:rPr>
              <a:t> &lt; 60 </a:t>
            </a:r>
            <a:r>
              <a:rPr lang="el-GR" sz="2800" dirty="0" smtClean="0">
                <a:latin typeface="Arial" charset="0"/>
              </a:rPr>
              <a:t>και τριπλά αρνητικός</a:t>
            </a:r>
            <a:endParaRPr lang="en-US" sz="9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Αμφοτερόπλευρος καρκίνος μαστού</a:t>
            </a:r>
            <a:r>
              <a:rPr lang="en-US" sz="2800" b="0" dirty="0" smtClean="0">
                <a:latin typeface="Arial" charset="0"/>
              </a:rPr>
              <a:t> &lt;60</a:t>
            </a:r>
            <a:endParaRPr lang="el-GR" sz="28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900" b="0" dirty="0" smtClean="0">
                <a:latin typeface="Arial" charset="0"/>
              </a:rPr>
              <a:t>Καρκίνος μαστού και ωοθηκών στην ίδια γυναίκα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9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Προσοχή σε παγκρεατικό καρκίνο και χαμηλης διαφ καρκίνο προστάτη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Ashkenazi Jewish?</a:t>
            </a:r>
            <a:endParaRPr lang="en-US" sz="9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‘Ολες οι γυναίκες στα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30?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7745" y="329934"/>
            <a:ext cx="7955806" cy="10180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9210" y="558236"/>
            <a:ext cx="7489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Ποιοί ασθενείς πρέπει να ελεγχθούν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9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6037905" y="661145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 eaLnBrk="0" hangingPunct="0"/>
            <a:endParaRPr lang="en-US" sz="1600" b="1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9613" y="1365250"/>
            <a:ext cx="8775697" cy="4826000"/>
            <a:chOff x="447" y="1196"/>
            <a:chExt cx="5528" cy="3040"/>
          </a:xfrm>
        </p:grpSpPr>
        <p:sp>
          <p:nvSpPr>
            <p:cNvPr id="270341" name="Rectangle 5"/>
            <p:cNvSpPr>
              <a:spLocks noChangeArrowheads="1"/>
            </p:cNvSpPr>
            <p:nvPr/>
          </p:nvSpPr>
          <p:spPr bwMode="auto">
            <a:xfrm>
              <a:off x="1512" y="2880"/>
              <a:ext cx="4128" cy="1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endPara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eaLnBrk="0" hangingPunct="0"/>
              <a:r>
                <a:rPr lang="el-G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Αυξημένος κίνδυνος άλλου καρκίνου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Ανδρικός καρκίνος μαστού  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BRCA2&gt;BRCA1</a:t>
              </a:r>
              <a:endParaRPr lang="en-US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Παγκρεατικός καρκίνος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προστάτη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Μελάνωμα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hangingPunct="0"/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pic>
          <p:nvPicPr>
            <p:cNvPr id="270342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7" y="1196"/>
              <a:ext cx="1007" cy="2910"/>
            </a:xfrm>
            <a:prstGeom prst="rect">
              <a:avLst/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70343" name="Rectangle 7"/>
            <p:cNvSpPr>
              <a:spLocks noChangeArrowheads="1"/>
            </p:cNvSpPr>
            <p:nvPr/>
          </p:nvSpPr>
          <p:spPr bwMode="auto">
            <a:xfrm>
              <a:off x="1487" y="1527"/>
              <a:ext cx="259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μαστού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 50%-70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70344" name="Rectangle 8"/>
            <p:cNvSpPr>
              <a:spLocks noChangeArrowheads="1"/>
            </p:cNvSpPr>
            <p:nvPr/>
          </p:nvSpPr>
          <p:spPr bwMode="auto">
            <a:xfrm>
              <a:off x="1440" y="1920"/>
              <a:ext cx="4535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Δεύτερος πρωτοπαθής καρκίνος μαστού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40-50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1440" y="2501"/>
              <a:ext cx="406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ωοθηκών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15-55%  </a:t>
              </a:r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BRCA1&gt;BRCA2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0346" name="Line 10"/>
          <p:cNvSpPr>
            <a:spLocks noChangeShapeType="1"/>
          </p:cNvSpPr>
          <p:nvPr/>
        </p:nvSpPr>
        <p:spPr bwMode="auto">
          <a:xfrm flipH="1">
            <a:off x="1263651" y="2281238"/>
            <a:ext cx="1025525" cy="373062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7" name="Line 11"/>
          <p:cNvSpPr>
            <a:spLocks noChangeShapeType="1"/>
          </p:cNvSpPr>
          <p:nvPr/>
        </p:nvSpPr>
        <p:spPr bwMode="auto">
          <a:xfrm flipH="1">
            <a:off x="1887538" y="2774950"/>
            <a:ext cx="469900" cy="0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 flipH="1">
            <a:off x="1873250" y="3638550"/>
            <a:ext cx="444500" cy="0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4117977" y="3851277"/>
            <a:ext cx="1847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>
              <a:latin typeface="Times New Roman" pitchFamily="18" charset="0"/>
            </a:endParaRPr>
          </a:p>
          <a:p>
            <a:pPr eaLnBrk="0" hangingPunct="0"/>
            <a:endParaRPr lang="en-US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9735" y="190312"/>
            <a:ext cx="8593770" cy="10180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80231" y="405682"/>
            <a:ext cx="6565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BRCA1/2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σχετιζόμενοι καρκίνοι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συνολικός </a:t>
            </a:r>
          </a:p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κίνδυνος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990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6119</TotalTime>
  <Words>1401</Words>
  <Application>Microsoft Office PowerPoint</Application>
  <PresentationFormat>Προβολή στην οθόνη (4:3)</PresentationFormat>
  <Paragraphs>229</Paragraphs>
  <Slides>31</Slides>
  <Notes>7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3" baseType="lpstr">
      <vt:lpstr>Office Theme</vt:lpstr>
      <vt:lpstr>Chart</vt:lpstr>
      <vt:lpstr>ΚΑΡΚΙΝΟΣ ΤΟΥ ΜΑΣΤΟΥ</vt:lpstr>
      <vt:lpstr>ΕΠΙΔΗΜΙΟΛΟΓΙΑ</vt:lpstr>
      <vt:lpstr>ΣΗΜΕΙΑ ΚΑΙ ΣΥΜΠΤΩΜΑΤΑ</vt:lpstr>
      <vt:lpstr>Διαφάνεια 4</vt:lpstr>
      <vt:lpstr>ΠΕΡΙΣΤΑΤΙΚΟ</vt:lpstr>
      <vt:lpstr>Οικογενειακό Ιστορικό ως παράγοντας κινδύνου-Κληρονομικός καρκίνος μαστού- ωοθηκών </vt:lpstr>
      <vt:lpstr>Αίτια κληρονομικής προδιάθεσης καρκίνου μαστού </vt:lpstr>
      <vt:lpstr>Διαφάνεια 8</vt:lpstr>
      <vt:lpstr>Διαφάνεια 9</vt:lpstr>
      <vt:lpstr>ΠΡΟΓΝΩΣΤΙΚΟΙ ΠΑΡΑΓΟΝΤΕΣ ΚΑΡΚΙΝΟΥ ΜΑΣΤΟΥ</vt:lpstr>
      <vt:lpstr>Διαφάνεια 11</vt:lpstr>
      <vt:lpstr>Διαφάνεια 12</vt:lpstr>
      <vt:lpstr>ΠΕΡΙΣΤΑΤΙΚΟ</vt:lpstr>
      <vt:lpstr>Χειρουργική αντιμετώπιση</vt:lpstr>
      <vt:lpstr>Επικουρική Θεραπεία</vt:lpstr>
      <vt:lpstr>HER-2+ καρκίνος μαστού</vt:lpstr>
      <vt:lpstr>ΠΕΡΙΣΤΑΤΙΚΟ</vt:lpstr>
      <vt:lpstr>ΠΕΡΙΣΤΑΤΙΚΟ</vt:lpstr>
      <vt:lpstr>ΕΠΙΚΟΥΡΙΚΗ ΧΗΜΕΙΟΘΕΡΑΠΕΙΑ</vt:lpstr>
      <vt:lpstr>ΜΕΤΑΣΤΑΤΙΚΗ ΝΟΣΟΣ</vt:lpstr>
      <vt:lpstr>TAKE HOME MESSAGES</vt:lpstr>
      <vt:lpstr>ΚΑΡΚΙΝΟΣ ΤΡΑΧΗΛΟΥ ΜΗΤΡΑΣ</vt:lpstr>
      <vt:lpstr>ΣΤΑΔΙΟΠΟΙΗΣΗ</vt:lpstr>
      <vt:lpstr>ΘΕΡΑΠΕΙΑ </vt:lpstr>
      <vt:lpstr>ΚΑΡΚΙΝΟΣ ΩΟΘΗΚΩΝ ΕΠΙΔΗΜΙΟΛΟΓΙΑ</vt:lpstr>
      <vt:lpstr>ΕΡΩΤΗΣΕΙΣ</vt:lpstr>
      <vt:lpstr>ΠΑΡΑΓΟΝΤΕΣ ΚΙΝΔΥΝΟΥ</vt:lpstr>
      <vt:lpstr>Διαφάνεια 28</vt:lpstr>
      <vt:lpstr> ΘΕΡΑΠΕΙΑ </vt:lpstr>
      <vt:lpstr>ΚΑΡΚΙΝΟΣ ΕΝΔΟΜΗΤΡΙΟΥ</vt:lpstr>
      <vt:lpstr>TAKE HOME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ΚΑΡΚΙΝΟΣ ΤΟΥ ΜΑΣΤΟΥ</dc:title>
  <dc:creator>psiri</dc:creator>
  <cp:lastModifiedBy>epost</cp:lastModifiedBy>
  <cp:revision>46</cp:revision>
  <dcterms:created xsi:type="dcterms:W3CDTF">2017-05-01T09:43:23Z</dcterms:created>
  <dcterms:modified xsi:type="dcterms:W3CDTF">2020-05-12T09:52:16Z</dcterms:modified>
</cp:coreProperties>
</file>