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56" r:id="rId3"/>
    <p:sldId id="614" r:id="rId4"/>
    <p:sldId id="669" r:id="rId5"/>
    <p:sldId id="668" r:id="rId6"/>
    <p:sldId id="469" r:id="rId7"/>
    <p:sldId id="470" r:id="rId8"/>
    <p:sldId id="622" r:id="rId9"/>
    <p:sldId id="671" r:id="rId10"/>
    <p:sldId id="667" r:id="rId11"/>
    <p:sldId id="461" r:id="rId12"/>
    <p:sldId id="673" r:id="rId13"/>
    <p:sldId id="680" r:id="rId14"/>
    <p:sldId id="478" r:id="rId15"/>
    <p:sldId id="487" r:id="rId16"/>
    <p:sldId id="681" r:id="rId17"/>
    <p:sldId id="508" r:id="rId18"/>
    <p:sldId id="498" r:id="rId19"/>
    <p:sldId id="682" r:id="rId20"/>
    <p:sldId id="683" r:id="rId21"/>
    <p:sldId id="684" r:id="rId22"/>
    <p:sldId id="580" r:id="rId23"/>
    <p:sldId id="599" r:id="rId24"/>
    <p:sldId id="685" r:id="rId25"/>
    <p:sldId id="581" r:id="rId26"/>
    <p:sldId id="678" r:id="rId27"/>
    <p:sldId id="691" r:id="rId28"/>
    <p:sldId id="692" r:id="rId29"/>
    <p:sldId id="575" r:id="rId30"/>
    <p:sldId id="611" r:id="rId31"/>
    <p:sldId id="562" r:id="rId32"/>
    <p:sldId id="566" r:id="rId33"/>
    <p:sldId id="653" r:id="rId34"/>
    <p:sldId id="578" r:id="rId35"/>
    <p:sldId id="688" r:id="rId36"/>
    <p:sldId id="686" r:id="rId37"/>
    <p:sldId id="694" r:id="rId38"/>
    <p:sldId id="689" r:id="rId39"/>
    <p:sldId id="693" r:id="rId40"/>
    <p:sldId id="589" r:id="rId41"/>
  </p:sldIdLst>
  <p:sldSz cx="12190413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tsoulidis" pitchFamily="50" charset="-95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EA6"/>
    <a:srgbClr val="655C35"/>
    <a:srgbClr val="E6E6E6"/>
    <a:srgbClr val="89A4A7"/>
    <a:srgbClr val="8F824B"/>
    <a:srgbClr val="0033CC"/>
    <a:srgbClr val="ADB7AB"/>
    <a:srgbClr val="EA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0" autoAdjust="0"/>
    <p:restoredTop sz="88868" autoAdjust="0"/>
  </p:normalViewPr>
  <p:slideViewPr>
    <p:cSldViewPr>
      <p:cViewPr varScale="1">
        <p:scale>
          <a:sx n="64" d="100"/>
          <a:sy n="64" d="100"/>
        </p:scale>
        <p:origin x="14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179BB-8C51-4B94-84D0-81EE833EFC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B99A7A-3226-4F32-A66C-3395D090BD96}">
      <dgm:prSet phldrT="[Κείμενο]"/>
      <dgm:spPr>
        <a:solidFill>
          <a:srgbClr val="655C35"/>
        </a:solidFill>
      </dgm:spPr>
      <dgm:t>
        <a:bodyPr/>
        <a:lstStyle/>
        <a:p>
          <a:r>
            <a:rPr lang="el-GR" dirty="0">
              <a:latin typeface="Comic Sans MS" pitchFamily="66" charset="0"/>
            </a:rPr>
            <a:t>1953</a:t>
          </a:r>
        </a:p>
      </dgm:t>
    </dgm:pt>
    <dgm:pt modelId="{D3F51480-8C55-48F0-9D56-25E8D6FF0988}" type="parTrans" cxnId="{E28AD92F-3A2F-410A-8FE1-D9F2ED4AD90C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3F40F71E-40CE-48E5-A2FF-5F630F338160}" type="sibTrans" cxnId="{E28AD92F-3A2F-410A-8FE1-D9F2ED4AD90C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DB43B148-7DDD-4029-B46E-E69C55F57E9B}">
      <dgm:prSet phldrT="[Κείμενο]"/>
      <dgm:spPr>
        <a:solidFill>
          <a:srgbClr val="655C35"/>
        </a:solidFill>
      </dgm:spPr>
      <dgm:t>
        <a:bodyPr/>
        <a:lstStyle/>
        <a:p>
          <a:r>
            <a:rPr lang="el-GR" dirty="0">
              <a:latin typeface="Comic Sans MS" pitchFamily="66" charset="0"/>
            </a:rPr>
            <a:t>1983</a:t>
          </a:r>
        </a:p>
      </dgm:t>
    </dgm:pt>
    <dgm:pt modelId="{EEE0AEB5-1699-4704-A581-0F25A0995DE0}" type="parTrans" cxnId="{007C2F1E-5108-48B5-A78D-9841B27182BA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745FD357-D28F-42FD-ABC7-A32074AA2344}" type="sibTrans" cxnId="{007C2F1E-5108-48B5-A78D-9841B27182BA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46E16053-E135-4260-8F78-47722AB77971}">
      <dgm:prSet phldrT="[Κείμενο]"/>
      <dgm:spPr>
        <a:solidFill>
          <a:srgbClr val="655C35"/>
        </a:solidFill>
      </dgm:spPr>
      <dgm:t>
        <a:bodyPr/>
        <a:lstStyle/>
        <a:p>
          <a:r>
            <a:rPr lang="el-GR" dirty="0">
              <a:latin typeface="Comic Sans MS" pitchFamily="66" charset="0"/>
            </a:rPr>
            <a:t>1995</a:t>
          </a:r>
        </a:p>
      </dgm:t>
    </dgm:pt>
    <dgm:pt modelId="{DA4EAA4B-008F-44FF-84AD-5F77998D8866}" type="parTrans" cxnId="{CBE8D911-DFB9-4B88-AB4C-FFCB64017447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153367BD-4C81-4C4B-89F6-2FF01C1F6E36}" type="sibTrans" cxnId="{CBE8D911-DFB9-4B88-AB4C-FFCB64017447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3AC4FE0D-F11A-4D02-9926-4A3C54A2ACD1}">
      <dgm:prSet phldrT="[Κείμενο]"/>
      <dgm:spPr>
        <a:solidFill>
          <a:srgbClr val="655C35"/>
        </a:solidFill>
      </dgm:spPr>
      <dgm:t>
        <a:bodyPr/>
        <a:lstStyle/>
        <a:p>
          <a:r>
            <a:rPr lang="el-GR" dirty="0">
              <a:latin typeface="Comic Sans MS" pitchFamily="66" charset="0"/>
            </a:rPr>
            <a:t>2005</a:t>
          </a:r>
        </a:p>
      </dgm:t>
    </dgm:pt>
    <dgm:pt modelId="{4A703640-64D4-408E-9CF7-2262EC0C1D21}" type="parTrans" cxnId="{6216669D-A1C5-4A3E-87D5-076F279F910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8590E972-A6BC-43F7-9117-DA0244B75920}" type="sibTrans" cxnId="{6216669D-A1C5-4A3E-87D5-076F279F910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D36F65CF-BB83-4D7A-8DA0-92921E87B2E8}">
      <dgm:prSet phldrT="[Κείμενο]"/>
      <dgm:spPr>
        <a:solidFill>
          <a:srgbClr val="655C35"/>
        </a:solidFill>
      </dgm:spPr>
      <dgm:t>
        <a:bodyPr/>
        <a:lstStyle/>
        <a:p>
          <a:r>
            <a:rPr lang="el-GR" dirty="0">
              <a:latin typeface="Comic Sans MS" pitchFamily="66" charset="0"/>
            </a:rPr>
            <a:t>2012</a:t>
          </a:r>
        </a:p>
      </dgm:t>
    </dgm:pt>
    <dgm:pt modelId="{5CC562C8-E1C0-4D8D-A131-35A6A4202F7A}" type="parTrans" cxnId="{6A28B2AE-DB1E-46A4-ADA7-E9914B31E6E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820C0E47-4A09-4992-9ED2-B083DBCF955D}" type="sibTrans" cxnId="{6A28B2AE-DB1E-46A4-ADA7-E9914B31E6E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3ADB9E35-51DB-4CEE-A47A-4F19049B353C}" type="pres">
      <dgm:prSet presAssocID="{96A179BB-8C51-4B94-84D0-81EE833EFC79}" presName="CompostProcess" presStyleCnt="0">
        <dgm:presLayoutVars>
          <dgm:dir/>
          <dgm:resizeHandles val="exact"/>
        </dgm:presLayoutVars>
      </dgm:prSet>
      <dgm:spPr/>
    </dgm:pt>
    <dgm:pt modelId="{EAE84456-376C-4269-B75A-E8476B72D8D0}" type="pres">
      <dgm:prSet presAssocID="{96A179BB-8C51-4B94-84D0-81EE833EFC79}" presName="arrow" presStyleLbl="bgShp" presStyleIdx="0" presStyleCnt="1"/>
      <dgm:spPr/>
    </dgm:pt>
    <dgm:pt modelId="{44FB2E07-FBAC-4F68-9F9E-616173B58F2D}" type="pres">
      <dgm:prSet presAssocID="{96A179BB-8C51-4B94-84D0-81EE833EFC79}" presName="linearProcess" presStyleCnt="0"/>
      <dgm:spPr/>
    </dgm:pt>
    <dgm:pt modelId="{063C7E8F-DE64-48CF-A0D3-425000BBD633}" type="pres">
      <dgm:prSet presAssocID="{D2B99A7A-3226-4F32-A66C-3395D090BD96}" presName="textNode" presStyleLbl="node1" presStyleIdx="0" presStyleCnt="5">
        <dgm:presLayoutVars>
          <dgm:bulletEnabled val="1"/>
        </dgm:presLayoutVars>
      </dgm:prSet>
      <dgm:spPr/>
    </dgm:pt>
    <dgm:pt modelId="{C8532652-C902-4D58-B8EC-D6BC50798F3F}" type="pres">
      <dgm:prSet presAssocID="{3F40F71E-40CE-48E5-A2FF-5F630F338160}" presName="sibTrans" presStyleCnt="0"/>
      <dgm:spPr/>
    </dgm:pt>
    <dgm:pt modelId="{65D1DF3F-F289-4151-BFCE-A2301A06FA4F}" type="pres">
      <dgm:prSet presAssocID="{DB43B148-7DDD-4029-B46E-E69C55F57E9B}" presName="textNode" presStyleLbl="node1" presStyleIdx="1" presStyleCnt="5">
        <dgm:presLayoutVars>
          <dgm:bulletEnabled val="1"/>
        </dgm:presLayoutVars>
      </dgm:prSet>
      <dgm:spPr/>
    </dgm:pt>
    <dgm:pt modelId="{D8C7F7FB-6278-4E14-A38A-331378376CE0}" type="pres">
      <dgm:prSet presAssocID="{745FD357-D28F-42FD-ABC7-A32074AA2344}" presName="sibTrans" presStyleCnt="0"/>
      <dgm:spPr/>
    </dgm:pt>
    <dgm:pt modelId="{119CA13F-6B6D-47E3-93F7-C0F8DC3F585F}" type="pres">
      <dgm:prSet presAssocID="{46E16053-E135-4260-8F78-47722AB77971}" presName="textNode" presStyleLbl="node1" presStyleIdx="2" presStyleCnt="5">
        <dgm:presLayoutVars>
          <dgm:bulletEnabled val="1"/>
        </dgm:presLayoutVars>
      </dgm:prSet>
      <dgm:spPr/>
    </dgm:pt>
    <dgm:pt modelId="{6C3B844C-3611-4BC0-B7C5-3B54C9DEFD89}" type="pres">
      <dgm:prSet presAssocID="{153367BD-4C81-4C4B-89F6-2FF01C1F6E36}" presName="sibTrans" presStyleCnt="0"/>
      <dgm:spPr/>
    </dgm:pt>
    <dgm:pt modelId="{85399186-792E-4BC4-AB0F-AB1452AD7F6F}" type="pres">
      <dgm:prSet presAssocID="{3AC4FE0D-F11A-4D02-9926-4A3C54A2ACD1}" presName="textNode" presStyleLbl="node1" presStyleIdx="3" presStyleCnt="5">
        <dgm:presLayoutVars>
          <dgm:bulletEnabled val="1"/>
        </dgm:presLayoutVars>
      </dgm:prSet>
      <dgm:spPr/>
    </dgm:pt>
    <dgm:pt modelId="{B6996C17-15F9-4167-9830-2C135CFD1E24}" type="pres">
      <dgm:prSet presAssocID="{8590E972-A6BC-43F7-9117-DA0244B75920}" presName="sibTrans" presStyleCnt="0"/>
      <dgm:spPr/>
    </dgm:pt>
    <dgm:pt modelId="{2B11A659-B099-4A5B-B4B5-3BFF1611013B}" type="pres">
      <dgm:prSet presAssocID="{D36F65CF-BB83-4D7A-8DA0-92921E87B2E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BE8D911-DFB9-4B88-AB4C-FFCB64017447}" srcId="{96A179BB-8C51-4B94-84D0-81EE833EFC79}" destId="{46E16053-E135-4260-8F78-47722AB77971}" srcOrd="2" destOrd="0" parTransId="{DA4EAA4B-008F-44FF-84AD-5F77998D8866}" sibTransId="{153367BD-4C81-4C4B-89F6-2FF01C1F6E36}"/>
    <dgm:cxn modelId="{007C2F1E-5108-48B5-A78D-9841B27182BA}" srcId="{96A179BB-8C51-4B94-84D0-81EE833EFC79}" destId="{DB43B148-7DDD-4029-B46E-E69C55F57E9B}" srcOrd="1" destOrd="0" parTransId="{EEE0AEB5-1699-4704-A581-0F25A0995DE0}" sibTransId="{745FD357-D28F-42FD-ABC7-A32074AA2344}"/>
    <dgm:cxn modelId="{E28AD92F-3A2F-410A-8FE1-D9F2ED4AD90C}" srcId="{96A179BB-8C51-4B94-84D0-81EE833EFC79}" destId="{D2B99A7A-3226-4F32-A66C-3395D090BD96}" srcOrd="0" destOrd="0" parTransId="{D3F51480-8C55-48F0-9D56-25E8D6FF0988}" sibTransId="{3F40F71E-40CE-48E5-A2FF-5F630F338160}"/>
    <dgm:cxn modelId="{CF816B42-9E00-4CBB-9969-A1AAC73FF713}" type="presOf" srcId="{3AC4FE0D-F11A-4D02-9926-4A3C54A2ACD1}" destId="{85399186-792E-4BC4-AB0F-AB1452AD7F6F}" srcOrd="0" destOrd="0" presId="urn:microsoft.com/office/officeart/2005/8/layout/hProcess9"/>
    <dgm:cxn modelId="{6F059E62-2183-4BC7-A378-760AE559F7AB}" type="presOf" srcId="{46E16053-E135-4260-8F78-47722AB77971}" destId="{119CA13F-6B6D-47E3-93F7-C0F8DC3F585F}" srcOrd="0" destOrd="0" presId="urn:microsoft.com/office/officeart/2005/8/layout/hProcess9"/>
    <dgm:cxn modelId="{26C8EA84-6350-4B80-A9EC-BF09E26EE756}" type="presOf" srcId="{DB43B148-7DDD-4029-B46E-E69C55F57E9B}" destId="{65D1DF3F-F289-4151-BFCE-A2301A06FA4F}" srcOrd="0" destOrd="0" presId="urn:microsoft.com/office/officeart/2005/8/layout/hProcess9"/>
    <dgm:cxn modelId="{5946858D-B7E9-48D0-AFC3-CE0129A6B124}" type="presOf" srcId="{D36F65CF-BB83-4D7A-8DA0-92921E87B2E8}" destId="{2B11A659-B099-4A5B-B4B5-3BFF1611013B}" srcOrd="0" destOrd="0" presId="urn:microsoft.com/office/officeart/2005/8/layout/hProcess9"/>
    <dgm:cxn modelId="{6216669D-A1C5-4A3E-87D5-076F279F910B}" srcId="{96A179BB-8C51-4B94-84D0-81EE833EFC79}" destId="{3AC4FE0D-F11A-4D02-9926-4A3C54A2ACD1}" srcOrd="3" destOrd="0" parTransId="{4A703640-64D4-408E-9CF7-2262EC0C1D21}" sibTransId="{8590E972-A6BC-43F7-9117-DA0244B75920}"/>
    <dgm:cxn modelId="{6A28B2AE-DB1E-46A4-ADA7-E9914B31E6EB}" srcId="{96A179BB-8C51-4B94-84D0-81EE833EFC79}" destId="{D36F65CF-BB83-4D7A-8DA0-92921E87B2E8}" srcOrd="4" destOrd="0" parTransId="{5CC562C8-E1C0-4D8D-A131-35A6A4202F7A}" sibTransId="{820C0E47-4A09-4992-9ED2-B083DBCF955D}"/>
    <dgm:cxn modelId="{8B9E49C5-7E00-4DCB-BA3D-F999D4ED1F4F}" type="presOf" srcId="{D2B99A7A-3226-4F32-A66C-3395D090BD96}" destId="{063C7E8F-DE64-48CF-A0D3-425000BBD633}" srcOrd="0" destOrd="0" presId="urn:microsoft.com/office/officeart/2005/8/layout/hProcess9"/>
    <dgm:cxn modelId="{36CECBD6-1F85-4011-9FAD-C9607FD566BD}" type="presOf" srcId="{96A179BB-8C51-4B94-84D0-81EE833EFC79}" destId="{3ADB9E35-51DB-4CEE-A47A-4F19049B353C}" srcOrd="0" destOrd="0" presId="urn:microsoft.com/office/officeart/2005/8/layout/hProcess9"/>
    <dgm:cxn modelId="{2238F8FE-9C0F-42AF-890F-C52DAA9F6136}" type="presParOf" srcId="{3ADB9E35-51DB-4CEE-A47A-4F19049B353C}" destId="{EAE84456-376C-4269-B75A-E8476B72D8D0}" srcOrd="0" destOrd="0" presId="urn:microsoft.com/office/officeart/2005/8/layout/hProcess9"/>
    <dgm:cxn modelId="{B429D823-191D-4785-BA08-FECE0CF4FAAC}" type="presParOf" srcId="{3ADB9E35-51DB-4CEE-A47A-4F19049B353C}" destId="{44FB2E07-FBAC-4F68-9F9E-616173B58F2D}" srcOrd="1" destOrd="0" presId="urn:microsoft.com/office/officeart/2005/8/layout/hProcess9"/>
    <dgm:cxn modelId="{22B7160C-F996-4EA5-A02B-3A4C2C326FEB}" type="presParOf" srcId="{44FB2E07-FBAC-4F68-9F9E-616173B58F2D}" destId="{063C7E8F-DE64-48CF-A0D3-425000BBD633}" srcOrd="0" destOrd="0" presId="urn:microsoft.com/office/officeart/2005/8/layout/hProcess9"/>
    <dgm:cxn modelId="{20DF975D-3ADD-4C81-8271-CE4A58A15D19}" type="presParOf" srcId="{44FB2E07-FBAC-4F68-9F9E-616173B58F2D}" destId="{C8532652-C902-4D58-B8EC-D6BC50798F3F}" srcOrd="1" destOrd="0" presId="urn:microsoft.com/office/officeart/2005/8/layout/hProcess9"/>
    <dgm:cxn modelId="{E45785CB-0A75-43E9-83EE-C19103859F1A}" type="presParOf" srcId="{44FB2E07-FBAC-4F68-9F9E-616173B58F2D}" destId="{65D1DF3F-F289-4151-BFCE-A2301A06FA4F}" srcOrd="2" destOrd="0" presId="urn:microsoft.com/office/officeart/2005/8/layout/hProcess9"/>
    <dgm:cxn modelId="{87FC3491-8A67-4237-A323-1C2FD252A877}" type="presParOf" srcId="{44FB2E07-FBAC-4F68-9F9E-616173B58F2D}" destId="{D8C7F7FB-6278-4E14-A38A-331378376CE0}" srcOrd="3" destOrd="0" presId="urn:microsoft.com/office/officeart/2005/8/layout/hProcess9"/>
    <dgm:cxn modelId="{C49954D5-F342-4B30-81D4-B282EFFBE6A7}" type="presParOf" srcId="{44FB2E07-FBAC-4F68-9F9E-616173B58F2D}" destId="{119CA13F-6B6D-47E3-93F7-C0F8DC3F585F}" srcOrd="4" destOrd="0" presId="urn:microsoft.com/office/officeart/2005/8/layout/hProcess9"/>
    <dgm:cxn modelId="{DB3258AE-F77F-459F-9132-8709EBC89478}" type="presParOf" srcId="{44FB2E07-FBAC-4F68-9F9E-616173B58F2D}" destId="{6C3B844C-3611-4BC0-B7C5-3B54C9DEFD89}" srcOrd="5" destOrd="0" presId="urn:microsoft.com/office/officeart/2005/8/layout/hProcess9"/>
    <dgm:cxn modelId="{82A791F3-260C-4C20-A55F-C1643DE80907}" type="presParOf" srcId="{44FB2E07-FBAC-4F68-9F9E-616173B58F2D}" destId="{85399186-792E-4BC4-AB0F-AB1452AD7F6F}" srcOrd="6" destOrd="0" presId="urn:microsoft.com/office/officeart/2005/8/layout/hProcess9"/>
    <dgm:cxn modelId="{E8DF74DF-9832-4666-9C93-056BAE864D1B}" type="presParOf" srcId="{44FB2E07-FBAC-4F68-9F9E-616173B58F2D}" destId="{B6996C17-15F9-4167-9830-2C135CFD1E24}" srcOrd="7" destOrd="0" presId="urn:microsoft.com/office/officeart/2005/8/layout/hProcess9"/>
    <dgm:cxn modelId="{43BE832A-43A1-4378-A7DE-C65C6FB0F234}" type="presParOf" srcId="{44FB2E07-FBAC-4F68-9F9E-616173B58F2D}" destId="{2B11A659-B099-4A5B-B4B5-3BFF1611013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4F334-FC99-415D-815E-75E318FFCB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583AE3-382C-461E-9201-36E4E6432CDC}">
      <dgm:prSet phldrT="[Κείμενο]"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Εκχύλιση γενετικού υλικού (DNA ή RNA)</a:t>
          </a:r>
        </a:p>
      </dgm:t>
    </dgm:pt>
    <dgm:pt modelId="{F7D4CFD0-CC03-473A-A433-18F33D781A05}" type="parTrans" cxnId="{9AD11154-A5FA-4ABB-AA35-5AF3A94B3B36}">
      <dgm:prSet/>
      <dgm:spPr/>
      <dgm:t>
        <a:bodyPr/>
        <a:lstStyle/>
        <a:p>
          <a:endParaRPr lang="el-GR"/>
        </a:p>
      </dgm:t>
    </dgm:pt>
    <dgm:pt modelId="{3A13563C-E1FB-4769-8C29-4B35506FDE54}" type="sibTrans" cxnId="{9AD11154-A5FA-4ABB-AA35-5AF3A94B3B36}">
      <dgm:prSet/>
      <dgm:spPr/>
      <dgm:t>
        <a:bodyPr/>
        <a:lstStyle/>
        <a:p>
          <a:endParaRPr lang="el-GR"/>
        </a:p>
      </dgm:t>
    </dgm:pt>
    <dgm:pt modelId="{64636B69-8FE8-44F6-AE99-C42EED29E951}">
      <dgm:prSet phldrT="[Κείμενο]"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Ανίχνευση του προϊόντος</a:t>
          </a:r>
        </a:p>
      </dgm:t>
    </dgm:pt>
    <dgm:pt modelId="{71482E50-A710-4B01-82B0-CC90A3399FC7}" type="parTrans" cxnId="{107357DF-81B1-4CD4-939F-FB3CD122B31F}">
      <dgm:prSet/>
      <dgm:spPr/>
      <dgm:t>
        <a:bodyPr/>
        <a:lstStyle/>
        <a:p>
          <a:endParaRPr lang="el-GR"/>
        </a:p>
      </dgm:t>
    </dgm:pt>
    <dgm:pt modelId="{051B92F2-76E8-4F89-B336-D09099ADEC2C}" type="sibTrans" cxnId="{107357DF-81B1-4CD4-939F-FB3CD122B31F}">
      <dgm:prSet/>
      <dgm:spPr/>
      <dgm:t>
        <a:bodyPr/>
        <a:lstStyle/>
        <a:p>
          <a:endParaRPr lang="el-GR"/>
        </a:p>
      </dgm:t>
    </dgm:pt>
    <dgm:pt modelId="{6A8C2FF3-9A69-4F23-8337-528FDBB2676B}">
      <dgm:prSet phldrT="[Κείμενο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PCR</a:t>
          </a:r>
          <a:endParaRPr lang="el-GR" dirty="0">
            <a:latin typeface="Comic Sans MS" panose="030F0702030302020204" pitchFamily="66" charset="0"/>
          </a:endParaRPr>
        </a:p>
      </dgm:t>
    </dgm:pt>
    <dgm:pt modelId="{4CA4B745-AFEE-4C86-9665-E36043C50B48}" type="sibTrans" cxnId="{9182198D-1FD3-4C87-A9BA-CFA60CC25F46}">
      <dgm:prSet/>
      <dgm:spPr/>
      <dgm:t>
        <a:bodyPr/>
        <a:lstStyle/>
        <a:p>
          <a:endParaRPr lang="el-GR"/>
        </a:p>
      </dgm:t>
    </dgm:pt>
    <dgm:pt modelId="{03390C8E-37F9-46AD-8DCB-111126E9AC22}" type="parTrans" cxnId="{9182198D-1FD3-4C87-A9BA-CFA60CC25F46}">
      <dgm:prSet/>
      <dgm:spPr/>
      <dgm:t>
        <a:bodyPr/>
        <a:lstStyle/>
        <a:p>
          <a:endParaRPr lang="el-GR"/>
        </a:p>
      </dgm:t>
    </dgm:pt>
    <dgm:pt modelId="{3AE094E4-C589-44E6-8594-C19C888AD5EA}" type="pres">
      <dgm:prSet presAssocID="{A254F334-FC99-415D-815E-75E318FFCB9A}" presName="CompostProcess" presStyleCnt="0">
        <dgm:presLayoutVars>
          <dgm:dir/>
          <dgm:resizeHandles val="exact"/>
        </dgm:presLayoutVars>
      </dgm:prSet>
      <dgm:spPr/>
    </dgm:pt>
    <dgm:pt modelId="{C9BA50EF-2F42-468D-9110-099497A9BFC0}" type="pres">
      <dgm:prSet presAssocID="{A254F334-FC99-415D-815E-75E318FFCB9A}" presName="arrow" presStyleLbl="bgShp" presStyleIdx="0" presStyleCnt="1"/>
      <dgm:spPr/>
    </dgm:pt>
    <dgm:pt modelId="{D15569E4-8467-4E89-89CE-9548435BAB30}" type="pres">
      <dgm:prSet presAssocID="{A254F334-FC99-415D-815E-75E318FFCB9A}" presName="linearProcess" presStyleCnt="0"/>
      <dgm:spPr/>
    </dgm:pt>
    <dgm:pt modelId="{82711E3A-E9B6-4531-86A9-65E5255A0253}" type="pres">
      <dgm:prSet presAssocID="{81583AE3-382C-461E-9201-36E4E6432CDC}" presName="textNode" presStyleLbl="node1" presStyleIdx="0" presStyleCnt="3">
        <dgm:presLayoutVars>
          <dgm:bulletEnabled val="1"/>
        </dgm:presLayoutVars>
      </dgm:prSet>
      <dgm:spPr/>
    </dgm:pt>
    <dgm:pt modelId="{E6F9EE22-D68A-4BCA-BB12-4C5BDCFCE32B}" type="pres">
      <dgm:prSet presAssocID="{3A13563C-E1FB-4769-8C29-4B35506FDE54}" presName="sibTrans" presStyleCnt="0"/>
      <dgm:spPr/>
    </dgm:pt>
    <dgm:pt modelId="{76B8D969-CE03-4AD1-B5E0-279F4BA5C09F}" type="pres">
      <dgm:prSet presAssocID="{6A8C2FF3-9A69-4F23-8337-528FDBB2676B}" presName="textNode" presStyleLbl="node1" presStyleIdx="1" presStyleCnt="3">
        <dgm:presLayoutVars>
          <dgm:bulletEnabled val="1"/>
        </dgm:presLayoutVars>
      </dgm:prSet>
      <dgm:spPr/>
    </dgm:pt>
    <dgm:pt modelId="{8390FAAA-D5BA-42EE-A58D-96C24795AD6C}" type="pres">
      <dgm:prSet presAssocID="{4CA4B745-AFEE-4C86-9665-E36043C50B48}" presName="sibTrans" presStyleCnt="0"/>
      <dgm:spPr/>
    </dgm:pt>
    <dgm:pt modelId="{69448D37-176A-401F-995B-B684B8CD63E0}" type="pres">
      <dgm:prSet presAssocID="{64636B69-8FE8-44F6-AE99-C42EED29E95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AD11154-A5FA-4ABB-AA35-5AF3A94B3B36}" srcId="{A254F334-FC99-415D-815E-75E318FFCB9A}" destId="{81583AE3-382C-461E-9201-36E4E6432CDC}" srcOrd="0" destOrd="0" parTransId="{F7D4CFD0-CC03-473A-A433-18F33D781A05}" sibTransId="{3A13563C-E1FB-4769-8C29-4B35506FDE54}"/>
    <dgm:cxn modelId="{A2948689-3CB0-4048-9850-9DC48C94E9C4}" type="presOf" srcId="{6A8C2FF3-9A69-4F23-8337-528FDBB2676B}" destId="{76B8D969-CE03-4AD1-B5E0-279F4BA5C09F}" srcOrd="0" destOrd="0" presId="urn:microsoft.com/office/officeart/2005/8/layout/hProcess9"/>
    <dgm:cxn modelId="{9182198D-1FD3-4C87-A9BA-CFA60CC25F46}" srcId="{A254F334-FC99-415D-815E-75E318FFCB9A}" destId="{6A8C2FF3-9A69-4F23-8337-528FDBB2676B}" srcOrd="1" destOrd="0" parTransId="{03390C8E-37F9-46AD-8DCB-111126E9AC22}" sibTransId="{4CA4B745-AFEE-4C86-9665-E36043C50B48}"/>
    <dgm:cxn modelId="{05BD6EAF-9D0B-40D6-8118-143DA25FDC30}" type="presOf" srcId="{64636B69-8FE8-44F6-AE99-C42EED29E951}" destId="{69448D37-176A-401F-995B-B684B8CD63E0}" srcOrd="0" destOrd="0" presId="urn:microsoft.com/office/officeart/2005/8/layout/hProcess9"/>
    <dgm:cxn modelId="{3198EFC5-CB90-43EE-8001-46839BB07C99}" type="presOf" srcId="{A254F334-FC99-415D-815E-75E318FFCB9A}" destId="{3AE094E4-C589-44E6-8594-C19C888AD5EA}" srcOrd="0" destOrd="0" presId="urn:microsoft.com/office/officeart/2005/8/layout/hProcess9"/>
    <dgm:cxn modelId="{12957DCB-DD9A-412F-9AEF-05FF7557C339}" type="presOf" srcId="{81583AE3-382C-461E-9201-36E4E6432CDC}" destId="{82711E3A-E9B6-4531-86A9-65E5255A0253}" srcOrd="0" destOrd="0" presId="urn:microsoft.com/office/officeart/2005/8/layout/hProcess9"/>
    <dgm:cxn modelId="{107357DF-81B1-4CD4-939F-FB3CD122B31F}" srcId="{A254F334-FC99-415D-815E-75E318FFCB9A}" destId="{64636B69-8FE8-44F6-AE99-C42EED29E951}" srcOrd="2" destOrd="0" parTransId="{71482E50-A710-4B01-82B0-CC90A3399FC7}" sibTransId="{051B92F2-76E8-4F89-B336-D09099ADEC2C}"/>
    <dgm:cxn modelId="{F67BCF55-7DD2-46C6-8280-5930BEF7927C}" type="presParOf" srcId="{3AE094E4-C589-44E6-8594-C19C888AD5EA}" destId="{C9BA50EF-2F42-468D-9110-099497A9BFC0}" srcOrd="0" destOrd="0" presId="urn:microsoft.com/office/officeart/2005/8/layout/hProcess9"/>
    <dgm:cxn modelId="{596C9D9A-4E94-4170-BFE7-44524C2C62E7}" type="presParOf" srcId="{3AE094E4-C589-44E6-8594-C19C888AD5EA}" destId="{D15569E4-8467-4E89-89CE-9548435BAB30}" srcOrd="1" destOrd="0" presId="urn:microsoft.com/office/officeart/2005/8/layout/hProcess9"/>
    <dgm:cxn modelId="{C91B0E1B-06CE-4041-B110-10B27CE9125E}" type="presParOf" srcId="{D15569E4-8467-4E89-89CE-9548435BAB30}" destId="{82711E3A-E9B6-4531-86A9-65E5255A0253}" srcOrd="0" destOrd="0" presId="urn:microsoft.com/office/officeart/2005/8/layout/hProcess9"/>
    <dgm:cxn modelId="{94BEF4FF-5994-4345-A506-206A820A7504}" type="presParOf" srcId="{D15569E4-8467-4E89-89CE-9548435BAB30}" destId="{E6F9EE22-D68A-4BCA-BB12-4C5BDCFCE32B}" srcOrd="1" destOrd="0" presId="urn:microsoft.com/office/officeart/2005/8/layout/hProcess9"/>
    <dgm:cxn modelId="{2A04B91E-857E-41DA-A09A-B12213C431EB}" type="presParOf" srcId="{D15569E4-8467-4E89-89CE-9548435BAB30}" destId="{76B8D969-CE03-4AD1-B5E0-279F4BA5C09F}" srcOrd="2" destOrd="0" presId="urn:microsoft.com/office/officeart/2005/8/layout/hProcess9"/>
    <dgm:cxn modelId="{6883FE49-7058-4A3A-ADCF-3028C441E5B0}" type="presParOf" srcId="{D15569E4-8467-4E89-89CE-9548435BAB30}" destId="{8390FAAA-D5BA-42EE-A58D-96C24795AD6C}" srcOrd="3" destOrd="0" presId="urn:microsoft.com/office/officeart/2005/8/layout/hProcess9"/>
    <dgm:cxn modelId="{0BF5EBE7-5EAF-4755-BA68-2F2DC814D189}" type="presParOf" srcId="{D15569E4-8467-4E89-89CE-9548435BAB30}" destId="{69448D37-176A-401F-995B-B684B8CD63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A5E4B-2C56-42AE-A491-E5AC6DE4034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D9F6CFA-C25D-4CF5-9FEA-9D87A8258F0E}">
      <dgm:prSet phldrT="[Κείμενο]" custT="1"/>
      <dgm:spPr/>
      <dgm:t>
        <a:bodyPr/>
        <a:lstStyle/>
        <a:p>
          <a:r>
            <a:rPr lang="en-US" sz="3600" dirty="0">
              <a:latin typeface="Comic Sans MS" pitchFamily="66" charset="0"/>
            </a:rPr>
            <a:t>PCR</a:t>
          </a:r>
        </a:p>
      </dgm:t>
    </dgm:pt>
    <dgm:pt modelId="{ADCBDD1F-8268-48D5-87FA-F91F0EF97476}" type="parTrans" cxnId="{706405B8-8A86-468A-B72F-E894275BE6C7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38A85FE4-4B22-423D-ADFC-34D6374AC2EF}" type="sibTrans" cxnId="{706405B8-8A86-468A-B72F-E894275BE6C7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CDD78143-09E1-4C4A-B20F-3BFC25EB019D}">
      <dgm:prSet phldrT="[Κείμενο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dirty="0">
              <a:latin typeface="Comic Sans MS" pitchFamily="66" charset="0"/>
            </a:rPr>
            <a:t>Conventional </a:t>
          </a:r>
        </a:p>
        <a:p>
          <a:pPr algn="ctr">
            <a:spcAft>
              <a:spcPts val="600"/>
            </a:spcAft>
          </a:pPr>
          <a:r>
            <a:rPr lang="en-US" sz="1600" dirty="0">
              <a:latin typeface="Comic Sans MS" pitchFamily="66" charset="0"/>
            </a:rPr>
            <a:t>PCR</a:t>
          </a:r>
          <a:endParaRPr lang="el-GR" sz="1600" dirty="0">
            <a:latin typeface="Comic Sans MS" pitchFamily="66" charset="0"/>
          </a:endParaRPr>
        </a:p>
      </dgm:t>
    </dgm:pt>
    <dgm:pt modelId="{3147E9E0-04D2-4442-8ED2-09CB716EC209}" type="parTrans" cxnId="{951A8729-06F8-4CF0-BD12-8C03B9087CB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5126316D-9E23-4E24-AD23-5967F710A889}" type="sibTrans" cxnId="{951A8729-06F8-4CF0-BD12-8C03B9087CBB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E56EDEE1-7BB1-4393-A671-C5295E51EAEC}">
      <dgm:prSet phldrT="[Κείμενο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dirty="0">
              <a:latin typeface="Comic Sans MS" pitchFamily="66" charset="0"/>
            </a:rPr>
            <a:t>Real time </a:t>
          </a:r>
        </a:p>
        <a:p>
          <a:pPr algn="ctr">
            <a:spcAft>
              <a:spcPct val="35000"/>
            </a:spcAft>
          </a:pPr>
          <a:r>
            <a:rPr lang="en-US" sz="1600" dirty="0">
              <a:latin typeface="Comic Sans MS" pitchFamily="66" charset="0"/>
            </a:rPr>
            <a:t>PCR</a:t>
          </a:r>
          <a:endParaRPr lang="el-GR" sz="1600" dirty="0">
            <a:latin typeface="Comic Sans MS" pitchFamily="66" charset="0"/>
          </a:endParaRPr>
        </a:p>
      </dgm:t>
    </dgm:pt>
    <dgm:pt modelId="{80337172-9AE5-4CDF-ABB5-845EB5B3CEF0}" type="parTrans" cxnId="{0B18CEE5-6C6B-461E-9BAD-A5A2E6F2EA62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1EC74B27-EE19-4ED1-9C6F-6F6D67E548F9}" type="sibTrans" cxnId="{0B18CEE5-6C6B-461E-9BAD-A5A2E6F2EA62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FE800BA3-D560-4377-985B-AEB3CF874125}">
      <dgm:prSet phldrT="[Κείμενο]"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200" dirty="0">
              <a:latin typeface="Comic Sans MS" pitchFamily="66" charset="0"/>
            </a:rPr>
            <a:t>Endpoint detection</a:t>
          </a:r>
          <a:endParaRPr lang="el-GR" sz="1200" dirty="0">
            <a:latin typeface="Comic Sans MS" pitchFamily="66" charset="0"/>
          </a:endParaRPr>
        </a:p>
      </dgm:t>
    </dgm:pt>
    <dgm:pt modelId="{D2B2FF0C-73ED-447B-8BF8-F1030F39A6EA}" type="parTrans" cxnId="{95E218B3-96A4-4BAF-BC4D-3FEC525AFC4E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BEC0C4DC-AEE9-4C27-AD19-6A1BD20EF69C}" type="sibTrans" cxnId="{95E218B3-96A4-4BAF-BC4D-3FEC525AFC4E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040ACFD7-40DE-4CEC-8A96-EE92615413FC}">
      <dgm:prSet phldrT="[Κείμενο]"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200" dirty="0">
              <a:latin typeface="Comic Sans MS" pitchFamily="66" charset="0"/>
            </a:rPr>
            <a:t>Real time detection</a:t>
          </a:r>
          <a:endParaRPr lang="el-GR" sz="1200" dirty="0">
            <a:latin typeface="Comic Sans MS" pitchFamily="66" charset="0"/>
          </a:endParaRPr>
        </a:p>
      </dgm:t>
    </dgm:pt>
    <dgm:pt modelId="{A412AE7C-6D37-4FED-BED3-85D56EF44505}" type="parTrans" cxnId="{EACFEB43-26E6-496A-9DA3-B47115862460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38F39097-5550-4E3D-82E3-C9A4992B1FC0}" type="sibTrans" cxnId="{EACFEB43-26E6-496A-9DA3-B47115862460}">
      <dgm:prSet/>
      <dgm:spPr/>
      <dgm:t>
        <a:bodyPr/>
        <a:lstStyle/>
        <a:p>
          <a:endParaRPr lang="el-GR">
            <a:latin typeface="Comic Sans MS" pitchFamily="66" charset="0"/>
          </a:endParaRPr>
        </a:p>
      </dgm:t>
    </dgm:pt>
    <dgm:pt modelId="{A65ED7CB-0D17-4A9B-BE8D-7362A9EA88F9}" type="pres">
      <dgm:prSet presAssocID="{ED2A5E4B-2C56-42AE-A491-E5AC6DE403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760F66-B47A-4653-896E-E122732BD99D}" type="pres">
      <dgm:prSet presAssocID="{5D9F6CFA-C25D-4CF5-9FEA-9D87A8258F0E}" presName="root" presStyleCnt="0"/>
      <dgm:spPr/>
    </dgm:pt>
    <dgm:pt modelId="{7857B236-835F-4B3D-B023-EF72395A118C}" type="pres">
      <dgm:prSet presAssocID="{5D9F6CFA-C25D-4CF5-9FEA-9D87A8258F0E}" presName="rootComposite" presStyleCnt="0"/>
      <dgm:spPr/>
    </dgm:pt>
    <dgm:pt modelId="{15C4D7E5-5AA9-42F6-8E24-2A789E0F5422}" type="pres">
      <dgm:prSet presAssocID="{5D9F6CFA-C25D-4CF5-9FEA-9D87A8258F0E}" presName="rootText" presStyleLbl="node1" presStyleIdx="0" presStyleCnt="1" custScaleX="66526" custScaleY="47008"/>
      <dgm:spPr/>
    </dgm:pt>
    <dgm:pt modelId="{78503FCF-8F98-4F27-B99B-03CC11570F91}" type="pres">
      <dgm:prSet presAssocID="{5D9F6CFA-C25D-4CF5-9FEA-9D87A8258F0E}" presName="rootConnector" presStyleLbl="node1" presStyleIdx="0" presStyleCnt="1"/>
      <dgm:spPr/>
    </dgm:pt>
    <dgm:pt modelId="{054DAA39-86ED-4894-A611-C69A6620B3B8}" type="pres">
      <dgm:prSet presAssocID="{5D9F6CFA-C25D-4CF5-9FEA-9D87A8258F0E}" presName="childShape" presStyleCnt="0"/>
      <dgm:spPr/>
    </dgm:pt>
    <dgm:pt modelId="{AE8584C3-9666-4F91-9403-606A967C64DA}" type="pres">
      <dgm:prSet presAssocID="{3147E9E0-04D2-4442-8ED2-09CB716EC209}" presName="Name13" presStyleLbl="parChTrans1D2" presStyleIdx="0" presStyleCnt="2"/>
      <dgm:spPr/>
    </dgm:pt>
    <dgm:pt modelId="{9E3A15CE-CDA3-4A96-8369-E09A3DABB0D0}" type="pres">
      <dgm:prSet presAssocID="{CDD78143-09E1-4C4A-B20F-3BFC25EB019D}" presName="childText" presStyleLbl="bgAcc1" presStyleIdx="0" presStyleCnt="2" custScaleX="86219" custScaleY="44910">
        <dgm:presLayoutVars>
          <dgm:bulletEnabled val="1"/>
        </dgm:presLayoutVars>
      </dgm:prSet>
      <dgm:spPr/>
    </dgm:pt>
    <dgm:pt modelId="{B7FDEE8C-F82A-48DC-A3C6-317B48115A0F}" type="pres">
      <dgm:prSet presAssocID="{80337172-9AE5-4CDF-ABB5-845EB5B3CEF0}" presName="Name13" presStyleLbl="parChTrans1D2" presStyleIdx="1" presStyleCnt="2"/>
      <dgm:spPr/>
    </dgm:pt>
    <dgm:pt modelId="{27FB8227-0F64-46F1-A557-A2B937AD6607}" type="pres">
      <dgm:prSet presAssocID="{E56EDEE1-7BB1-4393-A671-C5295E51EAEC}" presName="childText" presStyleLbl="bgAcc1" presStyleIdx="1" presStyleCnt="2" custScaleX="86219" custScaleY="47108" custLinFactNeighborY="4861">
        <dgm:presLayoutVars>
          <dgm:bulletEnabled val="1"/>
        </dgm:presLayoutVars>
      </dgm:prSet>
      <dgm:spPr/>
    </dgm:pt>
  </dgm:ptLst>
  <dgm:cxnLst>
    <dgm:cxn modelId="{DEFE1113-4426-49A6-AFCA-54294507883B}" type="presOf" srcId="{ED2A5E4B-2C56-42AE-A491-E5AC6DE4034D}" destId="{A65ED7CB-0D17-4A9B-BE8D-7362A9EA88F9}" srcOrd="0" destOrd="0" presId="urn:microsoft.com/office/officeart/2005/8/layout/hierarchy3"/>
    <dgm:cxn modelId="{BEC79E16-4013-4EEE-AE0D-FD9B90EEE0F6}" type="presOf" srcId="{5D9F6CFA-C25D-4CF5-9FEA-9D87A8258F0E}" destId="{78503FCF-8F98-4F27-B99B-03CC11570F91}" srcOrd="1" destOrd="0" presId="urn:microsoft.com/office/officeart/2005/8/layout/hierarchy3"/>
    <dgm:cxn modelId="{3821CD18-3C69-4C3E-A20B-3B6E1A9FDED0}" type="presOf" srcId="{CDD78143-09E1-4C4A-B20F-3BFC25EB019D}" destId="{9E3A15CE-CDA3-4A96-8369-E09A3DABB0D0}" srcOrd="0" destOrd="0" presId="urn:microsoft.com/office/officeart/2005/8/layout/hierarchy3"/>
    <dgm:cxn modelId="{951A8729-06F8-4CF0-BD12-8C03B9087CBB}" srcId="{5D9F6CFA-C25D-4CF5-9FEA-9D87A8258F0E}" destId="{CDD78143-09E1-4C4A-B20F-3BFC25EB019D}" srcOrd="0" destOrd="0" parTransId="{3147E9E0-04D2-4442-8ED2-09CB716EC209}" sibTransId="{5126316D-9E23-4E24-AD23-5967F710A889}"/>
    <dgm:cxn modelId="{EACFEB43-26E6-496A-9DA3-B47115862460}" srcId="{E56EDEE1-7BB1-4393-A671-C5295E51EAEC}" destId="{040ACFD7-40DE-4CEC-8A96-EE92615413FC}" srcOrd="0" destOrd="0" parTransId="{A412AE7C-6D37-4FED-BED3-85D56EF44505}" sibTransId="{38F39097-5550-4E3D-82E3-C9A4992B1FC0}"/>
    <dgm:cxn modelId="{980C3F68-7B38-4277-82EA-08DBA1AAE8F8}" type="presOf" srcId="{80337172-9AE5-4CDF-ABB5-845EB5B3CEF0}" destId="{B7FDEE8C-F82A-48DC-A3C6-317B48115A0F}" srcOrd="0" destOrd="0" presId="urn:microsoft.com/office/officeart/2005/8/layout/hierarchy3"/>
    <dgm:cxn modelId="{A1D85971-30F8-4BF4-8E80-A9AE6B10C167}" type="presOf" srcId="{3147E9E0-04D2-4442-8ED2-09CB716EC209}" destId="{AE8584C3-9666-4F91-9403-606A967C64DA}" srcOrd="0" destOrd="0" presId="urn:microsoft.com/office/officeart/2005/8/layout/hierarchy3"/>
    <dgm:cxn modelId="{55A5DD7A-41D8-4C8D-A0C6-E84C1BD6C196}" type="presOf" srcId="{040ACFD7-40DE-4CEC-8A96-EE92615413FC}" destId="{27FB8227-0F64-46F1-A557-A2B937AD6607}" srcOrd="0" destOrd="1" presId="urn:microsoft.com/office/officeart/2005/8/layout/hierarchy3"/>
    <dgm:cxn modelId="{F4B0CC7E-AD43-48B6-AA2F-4480E114293A}" type="presOf" srcId="{E56EDEE1-7BB1-4393-A671-C5295E51EAEC}" destId="{27FB8227-0F64-46F1-A557-A2B937AD6607}" srcOrd="0" destOrd="0" presId="urn:microsoft.com/office/officeart/2005/8/layout/hierarchy3"/>
    <dgm:cxn modelId="{95E218B3-96A4-4BAF-BC4D-3FEC525AFC4E}" srcId="{CDD78143-09E1-4C4A-B20F-3BFC25EB019D}" destId="{FE800BA3-D560-4377-985B-AEB3CF874125}" srcOrd="0" destOrd="0" parTransId="{D2B2FF0C-73ED-447B-8BF8-F1030F39A6EA}" sibTransId="{BEC0C4DC-AEE9-4C27-AD19-6A1BD20EF69C}"/>
    <dgm:cxn modelId="{706405B8-8A86-468A-B72F-E894275BE6C7}" srcId="{ED2A5E4B-2C56-42AE-A491-E5AC6DE4034D}" destId="{5D9F6CFA-C25D-4CF5-9FEA-9D87A8258F0E}" srcOrd="0" destOrd="0" parTransId="{ADCBDD1F-8268-48D5-87FA-F91F0EF97476}" sibTransId="{38A85FE4-4B22-423D-ADFC-34D6374AC2EF}"/>
    <dgm:cxn modelId="{9BF886B8-DFF5-4186-8BED-73CB5EE0B9D5}" type="presOf" srcId="{5D9F6CFA-C25D-4CF5-9FEA-9D87A8258F0E}" destId="{15C4D7E5-5AA9-42F6-8E24-2A789E0F5422}" srcOrd="0" destOrd="0" presId="urn:microsoft.com/office/officeart/2005/8/layout/hierarchy3"/>
    <dgm:cxn modelId="{A40DB3BD-3321-4E23-97A9-D6D1A461CDB5}" type="presOf" srcId="{FE800BA3-D560-4377-985B-AEB3CF874125}" destId="{9E3A15CE-CDA3-4A96-8369-E09A3DABB0D0}" srcOrd="0" destOrd="1" presId="urn:microsoft.com/office/officeart/2005/8/layout/hierarchy3"/>
    <dgm:cxn modelId="{0B18CEE5-6C6B-461E-9BAD-A5A2E6F2EA62}" srcId="{5D9F6CFA-C25D-4CF5-9FEA-9D87A8258F0E}" destId="{E56EDEE1-7BB1-4393-A671-C5295E51EAEC}" srcOrd="1" destOrd="0" parTransId="{80337172-9AE5-4CDF-ABB5-845EB5B3CEF0}" sibTransId="{1EC74B27-EE19-4ED1-9C6F-6F6D67E548F9}"/>
    <dgm:cxn modelId="{95F59D24-C161-4B29-9D0C-BFC1CFA515A6}" type="presParOf" srcId="{A65ED7CB-0D17-4A9B-BE8D-7362A9EA88F9}" destId="{B0760F66-B47A-4653-896E-E122732BD99D}" srcOrd="0" destOrd="0" presId="urn:microsoft.com/office/officeart/2005/8/layout/hierarchy3"/>
    <dgm:cxn modelId="{139D91C2-DF62-4772-B2A8-C943732A12E2}" type="presParOf" srcId="{B0760F66-B47A-4653-896E-E122732BD99D}" destId="{7857B236-835F-4B3D-B023-EF72395A118C}" srcOrd="0" destOrd="0" presId="urn:microsoft.com/office/officeart/2005/8/layout/hierarchy3"/>
    <dgm:cxn modelId="{2B517EE1-6396-454E-B621-924DBB47235B}" type="presParOf" srcId="{7857B236-835F-4B3D-B023-EF72395A118C}" destId="{15C4D7E5-5AA9-42F6-8E24-2A789E0F5422}" srcOrd="0" destOrd="0" presId="urn:microsoft.com/office/officeart/2005/8/layout/hierarchy3"/>
    <dgm:cxn modelId="{07F6C4AF-F960-4F34-B777-86BEAE763386}" type="presParOf" srcId="{7857B236-835F-4B3D-B023-EF72395A118C}" destId="{78503FCF-8F98-4F27-B99B-03CC11570F91}" srcOrd="1" destOrd="0" presId="urn:microsoft.com/office/officeart/2005/8/layout/hierarchy3"/>
    <dgm:cxn modelId="{7A60CE61-7D1E-400C-969B-9EE09FC7CB0D}" type="presParOf" srcId="{B0760F66-B47A-4653-896E-E122732BD99D}" destId="{054DAA39-86ED-4894-A611-C69A6620B3B8}" srcOrd="1" destOrd="0" presId="urn:microsoft.com/office/officeart/2005/8/layout/hierarchy3"/>
    <dgm:cxn modelId="{666217C5-CEBA-44CA-9128-6E93E9C76A03}" type="presParOf" srcId="{054DAA39-86ED-4894-A611-C69A6620B3B8}" destId="{AE8584C3-9666-4F91-9403-606A967C64DA}" srcOrd="0" destOrd="0" presId="urn:microsoft.com/office/officeart/2005/8/layout/hierarchy3"/>
    <dgm:cxn modelId="{64F65BAB-68B4-4C80-9289-4892E376E587}" type="presParOf" srcId="{054DAA39-86ED-4894-A611-C69A6620B3B8}" destId="{9E3A15CE-CDA3-4A96-8369-E09A3DABB0D0}" srcOrd="1" destOrd="0" presId="urn:microsoft.com/office/officeart/2005/8/layout/hierarchy3"/>
    <dgm:cxn modelId="{76D727C9-B36A-425F-9FF1-946CB1F8BE78}" type="presParOf" srcId="{054DAA39-86ED-4894-A611-C69A6620B3B8}" destId="{B7FDEE8C-F82A-48DC-A3C6-317B48115A0F}" srcOrd="2" destOrd="0" presId="urn:microsoft.com/office/officeart/2005/8/layout/hierarchy3"/>
    <dgm:cxn modelId="{B60C7D7A-FB90-4F3C-9D5D-95127B24BB52}" type="presParOf" srcId="{054DAA39-86ED-4894-A611-C69A6620B3B8}" destId="{27FB8227-0F64-46F1-A557-A2B937AD66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84456-376C-4269-B75A-E8476B72D8D0}">
      <dsp:nvSpPr>
        <dsp:cNvPr id="0" name=""/>
        <dsp:cNvSpPr/>
      </dsp:nvSpPr>
      <dsp:spPr>
        <a:xfrm>
          <a:off x="656221" y="0"/>
          <a:ext cx="7437180" cy="1684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C7E8F-DE64-48CF-A0D3-425000BBD633}">
      <dsp:nvSpPr>
        <dsp:cNvPr id="0" name=""/>
        <dsp:cNvSpPr/>
      </dsp:nvSpPr>
      <dsp:spPr>
        <a:xfrm>
          <a:off x="2563" y="505434"/>
          <a:ext cx="1543146" cy="673913"/>
        </a:xfrm>
        <a:prstGeom prst="roundRect">
          <a:avLst/>
        </a:prstGeom>
        <a:solidFill>
          <a:srgbClr val="655C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Comic Sans MS" pitchFamily="66" charset="0"/>
            </a:rPr>
            <a:t>1953</a:t>
          </a:r>
        </a:p>
      </dsp:txBody>
      <dsp:txXfrm>
        <a:off x="35461" y="538332"/>
        <a:ext cx="1477350" cy="608117"/>
      </dsp:txXfrm>
    </dsp:sp>
    <dsp:sp modelId="{65D1DF3F-F289-4151-BFCE-A2301A06FA4F}">
      <dsp:nvSpPr>
        <dsp:cNvPr id="0" name=""/>
        <dsp:cNvSpPr/>
      </dsp:nvSpPr>
      <dsp:spPr>
        <a:xfrm>
          <a:off x="1802901" y="505434"/>
          <a:ext cx="1543146" cy="673913"/>
        </a:xfrm>
        <a:prstGeom prst="roundRect">
          <a:avLst/>
        </a:prstGeom>
        <a:solidFill>
          <a:srgbClr val="655C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Comic Sans MS" pitchFamily="66" charset="0"/>
            </a:rPr>
            <a:t>1983</a:t>
          </a:r>
        </a:p>
      </dsp:txBody>
      <dsp:txXfrm>
        <a:off x="1835799" y="538332"/>
        <a:ext cx="1477350" cy="608117"/>
      </dsp:txXfrm>
    </dsp:sp>
    <dsp:sp modelId="{119CA13F-6B6D-47E3-93F7-C0F8DC3F585F}">
      <dsp:nvSpPr>
        <dsp:cNvPr id="0" name=""/>
        <dsp:cNvSpPr/>
      </dsp:nvSpPr>
      <dsp:spPr>
        <a:xfrm>
          <a:off x="3603238" y="505434"/>
          <a:ext cx="1543146" cy="673913"/>
        </a:xfrm>
        <a:prstGeom prst="roundRect">
          <a:avLst/>
        </a:prstGeom>
        <a:solidFill>
          <a:srgbClr val="655C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Comic Sans MS" pitchFamily="66" charset="0"/>
            </a:rPr>
            <a:t>1995</a:t>
          </a:r>
        </a:p>
      </dsp:txBody>
      <dsp:txXfrm>
        <a:off x="3636136" y="538332"/>
        <a:ext cx="1477350" cy="608117"/>
      </dsp:txXfrm>
    </dsp:sp>
    <dsp:sp modelId="{85399186-792E-4BC4-AB0F-AB1452AD7F6F}">
      <dsp:nvSpPr>
        <dsp:cNvPr id="0" name=""/>
        <dsp:cNvSpPr/>
      </dsp:nvSpPr>
      <dsp:spPr>
        <a:xfrm>
          <a:off x="5403576" y="505434"/>
          <a:ext cx="1543146" cy="673913"/>
        </a:xfrm>
        <a:prstGeom prst="roundRect">
          <a:avLst/>
        </a:prstGeom>
        <a:solidFill>
          <a:srgbClr val="655C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Comic Sans MS" pitchFamily="66" charset="0"/>
            </a:rPr>
            <a:t>2005</a:t>
          </a:r>
        </a:p>
      </dsp:txBody>
      <dsp:txXfrm>
        <a:off x="5436474" y="538332"/>
        <a:ext cx="1477350" cy="608117"/>
      </dsp:txXfrm>
    </dsp:sp>
    <dsp:sp modelId="{2B11A659-B099-4A5B-B4B5-3BFF1611013B}">
      <dsp:nvSpPr>
        <dsp:cNvPr id="0" name=""/>
        <dsp:cNvSpPr/>
      </dsp:nvSpPr>
      <dsp:spPr>
        <a:xfrm>
          <a:off x="7203914" y="505434"/>
          <a:ext cx="1543146" cy="673913"/>
        </a:xfrm>
        <a:prstGeom prst="roundRect">
          <a:avLst/>
        </a:prstGeom>
        <a:solidFill>
          <a:srgbClr val="655C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Comic Sans MS" pitchFamily="66" charset="0"/>
            </a:rPr>
            <a:t>2012</a:t>
          </a:r>
        </a:p>
      </dsp:txBody>
      <dsp:txXfrm>
        <a:off x="7236812" y="538332"/>
        <a:ext cx="1477350" cy="608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A50EF-2F42-468D-9110-099497A9BFC0}">
      <dsp:nvSpPr>
        <dsp:cNvPr id="0" name=""/>
        <dsp:cNvSpPr/>
      </dsp:nvSpPr>
      <dsp:spPr>
        <a:xfrm>
          <a:off x="609520" y="0"/>
          <a:ext cx="6907900" cy="25661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11E3A-E9B6-4531-86A9-65E5255A0253}">
      <dsp:nvSpPr>
        <dsp:cNvPr id="0" name=""/>
        <dsp:cNvSpPr/>
      </dsp:nvSpPr>
      <dsp:spPr>
        <a:xfrm>
          <a:off x="8730" y="769831"/>
          <a:ext cx="2615859" cy="1026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Comic Sans MS" panose="030F0702030302020204" pitchFamily="66" charset="0"/>
            </a:rPr>
            <a:t>Εκχύλιση γενετικού υλικού (DNA ή RNA)</a:t>
          </a:r>
        </a:p>
      </dsp:txBody>
      <dsp:txXfrm>
        <a:off x="58837" y="819938"/>
        <a:ext cx="2515645" cy="926227"/>
      </dsp:txXfrm>
    </dsp:sp>
    <dsp:sp modelId="{76B8D969-CE03-4AD1-B5E0-279F4BA5C09F}">
      <dsp:nvSpPr>
        <dsp:cNvPr id="0" name=""/>
        <dsp:cNvSpPr/>
      </dsp:nvSpPr>
      <dsp:spPr>
        <a:xfrm>
          <a:off x="2755541" y="769831"/>
          <a:ext cx="2615859" cy="1026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omic Sans MS" panose="030F0702030302020204" pitchFamily="66" charset="0"/>
            </a:rPr>
            <a:t>PCR</a:t>
          </a:r>
          <a:endParaRPr lang="el-GR" sz="1900" kern="1200" dirty="0">
            <a:latin typeface="Comic Sans MS" panose="030F0702030302020204" pitchFamily="66" charset="0"/>
          </a:endParaRPr>
        </a:p>
      </dsp:txBody>
      <dsp:txXfrm>
        <a:off x="2805648" y="819938"/>
        <a:ext cx="2515645" cy="926227"/>
      </dsp:txXfrm>
    </dsp:sp>
    <dsp:sp modelId="{69448D37-176A-401F-995B-B684B8CD63E0}">
      <dsp:nvSpPr>
        <dsp:cNvPr id="0" name=""/>
        <dsp:cNvSpPr/>
      </dsp:nvSpPr>
      <dsp:spPr>
        <a:xfrm>
          <a:off x="5502352" y="769831"/>
          <a:ext cx="2615859" cy="1026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latin typeface="Comic Sans MS" panose="030F0702030302020204" pitchFamily="66" charset="0"/>
            </a:rPr>
            <a:t>Ανίχνευση του προϊόντος</a:t>
          </a:r>
        </a:p>
      </dsp:txBody>
      <dsp:txXfrm>
        <a:off x="5552459" y="819938"/>
        <a:ext cx="2515645" cy="92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D7E5-5AA9-42F6-8E24-2A789E0F5422}">
      <dsp:nvSpPr>
        <dsp:cNvPr id="0" name=""/>
        <dsp:cNvSpPr/>
      </dsp:nvSpPr>
      <dsp:spPr>
        <a:xfrm>
          <a:off x="540769" y="57"/>
          <a:ext cx="2722871" cy="962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mic Sans MS" pitchFamily="66" charset="0"/>
            </a:rPr>
            <a:t>PCR</a:t>
          </a:r>
        </a:p>
      </dsp:txBody>
      <dsp:txXfrm>
        <a:off x="568945" y="28233"/>
        <a:ext cx="2666519" cy="905653"/>
      </dsp:txXfrm>
    </dsp:sp>
    <dsp:sp modelId="{AE8584C3-9666-4F91-9403-606A967C64DA}">
      <dsp:nvSpPr>
        <dsp:cNvPr id="0" name=""/>
        <dsp:cNvSpPr/>
      </dsp:nvSpPr>
      <dsp:spPr>
        <a:xfrm>
          <a:off x="813056" y="962063"/>
          <a:ext cx="272287" cy="971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153"/>
              </a:lnTo>
              <a:lnTo>
                <a:pt x="272287" y="971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A15CE-CDA3-4A96-8369-E09A3DABB0D0}">
      <dsp:nvSpPr>
        <dsp:cNvPr id="0" name=""/>
        <dsp:cNvSpPr/>
      </dsp:nvSpPr>
      <dsp:spPr>
        <a:xfrm>
          <a:off x="1085344" y="1473681"/>
          <a:ext cx="2823116" cy="91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Comic Sans MS" pitchFamily="66" charset="0"/>
            </a:rPr>
            <a:t>Conventional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Comic Sans MS" pitchFamily="66" charset="0"/>
            </a:rPr>
            <a:t>PCR</a:t>
          </a:r>
          <a:endParaRPr lang="el-GR" sz="1600" kern="1200" dirty="0">
            <a:latin typeface="Comic Sans MS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mic Sans MS" pitchFamily="66" charset="0"/>
            </a:rPr>
            <a:t>Endpoint detection</a:t>
          </a:r>
          <a:endParaRPr lang="el-GR" sz="1200" kern="1200" dirty="0">
            <a:latin typeface="Comic Sans MS" pitchFamily="66" charset="0"/>
          </a:endParaRPr>
        </a:p>
      </dsp:txBody>
      <dsp:txXfrm>
        <a:off x="1112263" y="1500600"/>
        <a:ext cx="2769278" cy="865232"/>
      </dsp:txXfrm>
    </dsp:sp>
    <dsp:sp modelId="{B7FDEE8C-F82A-48DC-A3C6-317B48115A0F}">
      <dsp:nvSpPr>
        <dsp:cNvPr id="0" name=""/>
        <dsp:cNvSpPr/>
      </dsp:nvSpPr>
      <dsp:spPr>
        <a:xfrm>
          <a:off x="813056" y="962063"/>
          <a:ext cx="272287" cy="242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390"/>
              </a:lnTo>
              <a:lnTo>
                <a:pt x="272287" y="2424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B8227-0F64-46F1-A557-A2B937AD6607}">
      <dsp:nvSpPr>
        <dsp:cNvPr id="0" name=""/>
        <dsp:cNvSpPr/>
      </dsp:nvSpPr>
      <dsp:spPr>
        <a:xfrm>
          <a:off x="1085344" y="2904427"/>
          <a:ext cx="2823116" cy="964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Comic Sans MS" pitchFamily="66" charset="0"/>
            </a:rPr>
            <a:t>Real time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mic Sans MS" pitchFamily="66" charset="0"/>
            </a:rPr>
            <a:t>PCR</a:t>
          </a:r>
          <a:endParaRPr lang="el-GR" sz="1600" kern="1200" dirty="0">
            <a:latin typeface="Comic Sans MS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mic Sans MS" pitchFamily="66" charset="0"/>
            </a:rPr>
            <a:t>Real time detection</a:t>
          </a:r>
          <a:endParaRPr lang="el-GR" sz="1200" kern="1200" dirty="0">
            <a:latin typeface="Comic Sans MS" pitchFamily="66" charset="0"/>
          </a:endParaRPr>
        </a:p>
      </dsp:txBody>
      <dsp:txXfrm>
        <a:off x="1113580" y="2932663"/>
        <a:ext cx="2766644" cy="90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698B3B-A44B-49A7-A1BC-00C280699F61}" type="datetimeFigureOut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8DAFEC-E969-491C-8B94-5CA0C9E9DE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8FCAF-C6EB-4925-95A9-BFB9F577B8D0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931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E2783-122C-42EB-9DA1-32FB23F7434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DAFEC-E969-491C-8B94-5CA0C9E9DE68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87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E89A4-530A-4BF1-A0C8-2EB5AFD79705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942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A3D2BC-790E-420B-86D8-FBAF94F6507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DAFEC-E969-491C-8B94-5CA0C9E9DE68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25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75780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algn="r">
              <a:defRPr/>
            </a:pPr>
            <a:fld id="{9051AF72-D73E-47A0-8986-32D9416A2BD1}" type="slidenum">
              <a:rPr lang="el-GR" sz="1200" smtClean="0">
                <a:latin typeface="Calibri" pitchFamily="34" charset="0"/>
                <a:cs typeface="+mn-cs"/>
              </a:rPr>
              <a:pPr algn="r">
                <a:defRPr/>
              </a:pPr>
              <a:t>2</a:t>
            </a:fld>
            <a:endParaRPr lang="el-GR" sz="120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819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7911A-BAEB-40B6-AB8B-0AAB196283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29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5E3C8-70BE-4A7D-93D1-B50C350398C2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76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5D83F-3941-45A0-8D01-D84635D2F28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778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4EC63-E739-4D39-97C4-BB86D4E2675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880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EACB-D527-429F-83DD-E2E4115444C6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90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DBF0C-5C89-4BE1-A9A4-07BDF81FDA1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DAFEC-E969-491C-8B94-5CA0C9E9DE68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68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22527"/>
            <a:ext cx="12224275" cy="4435475"/>
            <a:chOff x="0" y="1526"/>
            <a:chExt cx="5776" cy="2794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3923" y="3161"/>
              <a:ext cx="1837" cy="784"/>
            </a:xfrm>
            <a:prstGeom prst="rect">
              <a:avLst/>
            </a:prstGeom>
            <a:solidFill>
              <a:srgbClr val="B9B8A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B9B8A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448" y="2364"/>
            <a:ext cx="2328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60" name="Image" r:id="rId3" imgW="4888889" imgH="1676190" progId="">
                    <p:embed/>
                  </p:oleObj>
                </mc:Choice>
                <mc:Fallback>
                  <p:oleObj name="Image" r:id="rId3" imgW="4888889" imgH="167619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8" y="2364"/>
                          <a:ext cx="2328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3" descr="logo_gr_ps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1353" y="258763"/>
            <a:ext cx="3555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3173" y="304800"/>
            <a:ext cx="33523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149190" y="228600"/>
            <a:ext cx="77205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3173" y="1905000"/>
            <a:ext cx="13206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17" descr="hintergrund"/>
          <p:cNvPicPr preferRelativeResize="0">
            <a:picLocks noChangeAspect="1" noChangeArrowheads="1"/>
          </p:cNvPicPr>
          <p:nvPr/>
        </p:nvPicPr>
        <p:blipFill>
          <a:blip r:embed="rId6"/>
          <a:srcRect l="5902" t="90849" r="24144"/>
          <a:stretch>
            <a:fillRect/>
          </a:stretch>
        </p:blipFill>
        <p:spPr bwMode="auto">
          <a:xfrm>
            <a:off x="0" y="0"/>
            <a:ext cx="121904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24336" y="2419352"/>
            <a:ext cx="9597833" cy="151447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24337" y="4003675"/>
            <a:ext cx="6239121" cy="1512888"/>
          </a:xfrm>
        </p:spPr>
        <p:txBody>
          <a:bodyPr/>
          <a:lstStyle>
            <a:lvl1pPr marL="180975" indent="1588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521" y="6245225"/>
            <a:ext cx="2844429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55C3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4412A-FB8C-44F2-83FA-41ECE57B7DB3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31F8-7BFD-4E2F-8B75-5B58430059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9004" y="274638"/>
            <a:ext cx="2761889" cy="574675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984" y="274638"/>
            <a:ext cx="8088847" cy="574675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5571-9E5E-4201-AB57-CFD9CD7B06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2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5B03-5B2B-49D1-A62F-2D07937A7DD0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0E2C-3661-4806-8E18-6A94BA74E2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8CAA-C926-467C-919A-55750237CDE0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3217-88BE-4C97-B49B-6796D51727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9EFE-DE69-4A30-9020-5925A8D2DC11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6606-46E7-467F-9111-AF508AD958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6794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F846-75C7-42FC-BF28-61BE0ED15BD9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E928-7E56-4CCB-BED1-6543892C49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25DC-0F6A-4D7C-AD96-87522254DA4F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87CE-6429-4585-99A8-586250BF8B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C9-97CD-43C0-9C18-DEE77280BEAD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082C-8DD5-43D2-A522-096C17FC78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6800-46E7-4EF9-8C73-6A172B20B16C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ECE6-543A-4760-B47A-E7E1DFCDD0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A2A3-57FB-4F92-B4B0-AC116232F3E5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388-337B-43C4-96B3-4E42B27A25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5D75-5547-4DFB-8640-A6C1082E28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329D-D2FB-423F-A0EF-014DA3282062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9F59-B7B8-4685-8627-4DA8F110F9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1D88-E742-4846-904E-300979198D62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3156-531D-4D54-B915-77A3A2A66B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8050" y="274640"/>
            <a:ext cx="2742843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520" y="274640"/>
            <a:ext cx="8025356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2CAA-DA5F-4342-960B-C5B3CA6492EC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AA0A-9E02-4CF1-B2C8-5DA16DB758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7F16-801C-4FD8-9589-CF0DD5E432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983" y="1971675"/>
            <a:ext cx="5384099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4256" y="1971675"/>
            <a:ext cx="5384099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4AB7-4E02-4027-B34B-7188B8D3B3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79BA-71AC-42CA-950B-B3A28CADD9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BA05-BBC8-4A89-AE49-2C17D6C710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0357-FF15-42DA-BA82-3CD17A002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E48C4-F629-4EAF-A684-303DB2AB72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9E44-5627-4F7A-AFBC-1AD9AA1E42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2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983" y="1971675"/>
            <a:ext cx="10971372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19536" y="6235700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744" y="6232525"/>
            <a:ext cx="28444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28C18-0173-465C-8029-67AE319547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-4232" y="2438400"/>
            <a:ext cx="12190413" cy="4419600"/>
            <a:chOff x="-2" y="1536"/>
            <a:chExt cx="5760" cy="2784"/>
          </a:xfrm>
        </p:grpSpPr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B9B8A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5" name="Line 9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Rectangle 10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B9B8A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7" name="Rectangle 11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8" name="Rectangle 12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D3D3C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03173" y="304800"/>
            <a:ext cx="33523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3149190" y="228600"/>
            <a:ext cx="77205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203173" y="1905000"/>
            <a:ext cx="13206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atsoulidis" pitchFamily="50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Katsoulidis" pitchFamily="50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Katsoulidis" pitchFamily="50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Katsoulidis" pitchFamily="50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Katsoulidis" pitchFamily="50" charset="-95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tsoulidis" pitchFamily="50" charset="-95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Katsoulidis" pitchFamily="50" charset="-95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Katsoulidis" pitchFamily="50" charset="-95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Katsoulidis" pitchFamily="50" charset="-95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Katsoulidis" pitchFamily="50" charset="-95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C5EA6"/>
          </a:solidFill>
          <a:latin typeface="Arial" charset="0"/>
        </a:defRPr>
      </a:lvl9pPr>
    </p:titleStyle>
    <p:bodyStyle>
      <a:lvl1pPr marL="342900" indent="-160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55C35"/>
          </a:solidFill>
          <a:latin typeface="+mn-lt"/>
          <a:ea typeface="+mn-ea"/>
          <a:cs typeface="+mn-cs"/>
        </a:defRPr>
      </a:lvl1pPr>
      <a:lvl2pPr marL="8080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55C35"/>
          </a:solidFill>
          <a:latin typeface="+mn-lt"/>
        </a:defRPr>
      </a:lvl2pPr>
      <a:lvl3pPr marL="1216025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55C35"/>
          </a:solidFill>
          <a:latin typeface="+mn-lt"/>
        </a:defRPr>
      </a:lvl3pPr>
      <a:lvl4pPr marL="16240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655C3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55C3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5C3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5C3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5C3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55C35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522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2051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522" y="1600202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40916-E3BA-4244-84D2-BFD4EC22C509}" type="datetime1">
              <a:rPr lang="el-GR"/>
              <a:pPr>
                <a:defRPr/>
              </a:pPr>
              <a:t>12/5/2020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D9839-E2F4-421A-A11A-40A795EB6A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Μοριακές μέθοδοι στις λοιμώξεις 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sz="1800" dirty="0">
              <a:solidFill>
                <a:srgbClr val="655C35"/>
              </a:solidFill>
              <a:latin typeface="Comic Sans MS" pitchFamily="66" charset="0"/>
            </a:endParaRPr>
          </a:p>
          <a:p>
            <a:pPr eaLnBrk="1" hangingPunct="1"/>
            <a:r>
              <a:rPr lang="el-GR" sz="1800" dirty="0">
                <a:latin typeface="Comic Sans MS" pitchFamily="66" charset="0"/>
              </a:rPr>
              <a:t>Ειρήνη Γαλάνη</a:t>
            </a:r>
            <a:endParaRPr lang="en-US" sz="1800" dirty="0">
              <a:latin typeface="Comic Sans MS" pitchFamily="66" charset="0"/>
            </a:endParaRPr>
          </a:p>
          <a:p>
            <a:pPr eaLnBrk="1" hangingPunct="1"/>
            <a:r>
              <a:rPr lang="el-GR" sz="1800" dirty="0">
                <a:latin typeface="Comic Sans MS" pitchFamily="66" charset="0"/>
              </a:rPr>
              <a:t>Ε.ΔΙ.Π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8302605" y="6376990"/>
            <a:ext cx="388781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Comic Sans MS" pitchFamily="66" charset="0"/>
              </a:rPr>
              <a:t>12</a:t>
            </a:r>
            <a:r>
              <a:rPr lang="el-GR" sz="1200" dirty="0">
                <a:latin typeface="Comic Sans MS" pitchFamily="66" charset="0"/>
              </a:rPr>
              <a:t>-5-20</a:t>
            </a:r>
            <a:r>
              <a:rPr lang="en-US" sz="1200" dirty="0">
                <a:latin typeface="Comic Sans MS" pitchFamily="66" charset="0"/>
              </a:rPr>
              <a:t>20</a:t>
            </a:r>
            <a:endParaRPr lang="el-GR" sz="1200" dirty="0">
              <a:latin typeface="Comic Sans MS" pitchFamily="66" charset="0"/>
            </a:endParaRPr>
          </a:p>
        </p:txBody>
      </p: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8469798" y="288925"/>
            <a:ext cx="355342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latin typeface="Comic Sans MS" pitchFamily="66" charset="0"/>
              </a:rPr>
              <a:t>Πρόγραμμα Παθολογίας 8ου εξαμήνου</a:t>
            </a:r>
          </a:p>
        </p:txBody>
      </p:sp>
      <p:pic>
        <p:nvPicPr>
          <p:cNvPr id="8" name="Picture 2" descr="F:\Έντυπα Πανεπιστημίου\LOGO UOA\LOGO_UOA CO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21162" t="34541"/>
          <a:stretch>
            <a:fillRect/>
          </a:stretch>
        </p:blipFill>
        <p:spPr bwMode="auto">
          <a:xfrm>
            <a:off x="890588" y="388938"/>
            <a:ext cx="20637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pitchFamily="66" charset="0"/>
              </a:rPr>
              <a:t>Μοριακή διαγνωστική πώς λειτουργεί;</a:t>
            </a:r>
          </a:p>
        </p:txBody>
      </p:sp>
      <p:sp>
        <p:nvSpPr>
          <p:cNvPr id="17411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463470" y="1989138"/>
            <a:ext cx="7034885" cy="40322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1800">
                <a:latin typeface="Comic Sans MS" pitchFamily="66" charset="0"/>
              </a:rPr>
              <a:t>Κάθε οργανισμός περιέχει κάποιες μοναδικές, συγκεκριμένες για το είδος αλληλουχίες DNA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1800">
                <a:latin typeface="Comic Sans MS" pitchFamily="66" charset="0"/>
              </a:rPr>
              <a:t>Η Μοριακή διαγνωστική κάνει το συγκεκριμένο για κάθε είδος DNA ορατό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 l="4826" t="4448" r="4863" b="5408"/>
          <a:stretch>
            <a:fillRect/>
          </a:stretch>
        </p:blipFill>
        <p:spPr bwMode="auto">
          <a:xfrm>
            <a:off x="6427481" y="3644902"/>
            <a:ext cx="262855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 l="9152" t="7764" r="10776" b="9337"/>
          <a:stretch>
            <a:fillRect/>
          </a:stretch>
        </p:blipFill>
        <p:spPr bwMode="auto">
          <a:xfrm>
            <a:off x="1346026" y="2006600"/>
            <a:ext cx="29608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052FED-4384-45C0-BC8C-8760E9E3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itchFamily="66" charset="0"/>
              </a:rPr>
              <a:t>Τεχνικές που χρησιμοποιούνται στην Μοριακή Μικροβιολογία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CDFD79-4D7C-4E7F-B001-A9979F012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l-GR" sz="2400" dirty="0">
                <a:latin typeface="Comic Sans MS" pitchFamily="66" charset="0"/>
              </a:rPr>
              <a:t>Πέψη με περιοριστικές </a:t>
            </a:r>
            <a:r>
              <a:rPr lang="el-GR" sz="2400" dirty="0" err="1">
                <a:latin typeface="Comic Sans MS" pitchFamily="66" charset="0"/>
              </a:rPr>
              <a:t>ενδονουκλεάσες</a:t>
            </a: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l-GR" sz="2400" dirty="0" err="1">
                <a:latin typeface="Comic Sans MS" pitchFamily="66" charset="0"/>
              </a:rPr>
              <a:t>Ηλεκτροφόρηση</a:t>
            </a: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l-GR" sz="2400" dirty="0">
                <a:latin typeface="Comic Sans MS" pitchFamily="66" charset="0"/>
              </a:rPr>
              <a:t>Υβριδισμός</a:t>
            </a:r>
          </a:p>
        </p:txBody>
      </p:sp>
      <p:pic>
        <p:nvPicPr>
          <p:cNvPr id="6" name="Picture 3" descr="C:\Users\Ειρήνη\Desktop\F5_large.jpg">
            <a:extLst>
              <a:ext uri="{FF2B5EF4-FFF2-40B4-BE49-F238E27FC236}">
                <a16:creationId xmlns:a16="http://schemas.microsoft.com/office/drawing/2014/main" id="{C12755D3-39A8-4ABF-89EF-6A6C2963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54441"/>
          <a:stretch>
            <a:fillRect/>
          </a:stretch>
        </p:blipFill>
        <p:spPr bwMode="auto">
          <a:xfrm>
            <a:off x="4380694" y="3286124"/>
            <a:ext cx="166131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934" y="5000636"/>
            <a:ext cx="314327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l-GR" sz="2400" dirty="0">
                <a:latin typeface="Comic Sans MS" pitchFamily="66" charset="0"/>
              </a:rPr>
              <a:t>Αλυσιδωτή αντίδραση </a:t>
            </a:r>
            <a:r>
              <a:rPr lang="el-GR" sz="2400" dirty="0" err="1">
                <a:latin typeface="Comic Sans MS" pitchFamily="66" charset="0"/>
              </a:rPr>
              <a:t>πολυμεράσης</a:t>
            </a:r>
            <a:r>
              <a:rPr lang="el-GR" sz="2400" dirty="0">
                <a:latin typeface="Comic Sans MS" pitchFamily="66" charset="0"/>
              </a:rPr>
              <a:t> (</a:t>
            </a:r>
            <a:r>
              <a:rPr lang="en-GB" sz="2400" dirty="0">
                <a:latin typeface="Comic Sans MS" pitchFamily="66" charset="0"/>
              </a:rPr>
              <a:t>PCR)</a:t>
            </a: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endParaRPr lang="el-GR" sz="2400" dirty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l-GR" sz="2400" dirty="0" err="1">
                <a:latin typeface="Comic Sans MS" pitchFamily="66" charset="0"/>
              </a:rPr>
              <a:t>Αλληλούχιση</a:t>
            </a:r>
            <a:endParaRPr lang="el-GR" sz="2400" dirty="0">
              <a:latin typeface="Comic Sans MS" pitchFamily="66" charset="0"/>
            </a:endParaRPr>
          </a:p>
          <a:p>
            <a:endParaRPr lang="el-GR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ED2F87D-F5B9-44F0-96F3-57AE6ADD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23570" y="1928802"/>
            <a:ext cx="1578800" cy="11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ΜΑΘΗΜΑΤΑ\ΜΟΡΙΑΚΕΣ ΤΕΧΝΙΚΕΣ\photos\12050-295155_164304_201226_1555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0940" y="2571745"/>
            <a:ext cx="1837802" cy="170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5668" y="4429132"/>
            <a:ext cx="1607743" cy="171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583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itchFamily="66" charset="0"/>
              </a:rPr>
              <a:t>Αλυσιδωτή αντίδραση </a:t>
            </a:r>
            <a:r>
              <a:rPr lang="el-GR" dirty="0" err="1">
                <a:latin typeface="Comic Sans MS" pitchFamily="66" charset="0"/>
              </a:rPr>
              <a:t>πολυμεράσης</a:t>
            </a:r>
            <a:r>
              <a:rPr lang="el-GR" dirty="0">
                <a:latin typeface="Comic Sans MS" pitchFamily="66" charset="0"/>
              </a:rPr>
              <a:t> </a:t>
            </a:r>
            <a:br>
              <a:rPr lang="el-GR" dirty="0">
                <a:latin typeface="Comic Sans MS" pitchFamily="66" charset="0"/>
              </a:rPr>
            </a:br>
            <a:r>
              <a:rPr lang="el-GR" dirty="0">
                <a:latin typeface="Comic Sans MS" pitchFamily="66" charset="0"/>
              </a:rPr>
              <a:t>(</a:t>
            </a:r>
            <a:r>
              <a:rPr lang="en-GB" dirty="0">
                <a:latin typeface="Comic Sans MS" pitchFamily="66" charset="0"/>
              </a:rPr>
              <a:t>Polymerase Chain Reaction, PCR)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6983" y="1772815"/>
            <a:ext cx="10971372" cy="42485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Αντιγραφή της φυσικής διαδικασίας πολλαπλασιασμού του DNA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Απλούστευση της αντίδρασης σε </a:t>
            </a:r>
            <a:r>
              <a:rPr lang="el-GR" sz="2400" i="1" dirty="0" err="1">
                <a:latin typeface="Comic Sans MS" pitchFamily="66" charset="0"/>
              </a:rPr>
              <a:t>in</a:t>
            </a:r>
            <a:r>
              <a:rPr lang="el-GR" sz="2400" i="1" dirty="0">
                <a:latin typeface="Comic Sans MS" pitchFamily="66" charset="0"/>
              </a:rPr>
              <a:t> </a:t>
            </a:r>
            <a:r>
              <a:rPr lang="el-GR" sz="2400" i="1" dirty="0" err="1">
                <a:latin typeface="Comic Sans MS" pitchFamily="66" charset="0"/>
              </a:rPr>
              <a:t>vitro</a:t>
            </a:r>
            <a:r>
              <a:rPr lang="el-GR" sz="2400" i="1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συνθήκες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Ανάπτυξη τεχνικών για την ανίχνευση του τελικού προϊόντος</a:t>
            </a:r>
          </a:p>
          <a:p>
            <a:pPr>
              <a:spcAft>
                <a:spcPts val="600"/>
              </a:spcAft>
            </a:pPr>
            <a:endParaRPr lang="el-GR" sz="2400" dirty="0"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endParaRPr lang="el-GR" sz="2400" dirty="0">
              <a:latin typeface="Comic Sans MS" pitchFamily="66" charset="0"/>
            </a:endParaRPr>
          </a:p>
        </p:txBody>
      </p:sp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val="1784927604"/>
              </p:ext>
            </p:extLst>
          </p:nvPr>
        </p:nvGraphicFramePr>
        <p:xfrm>
          <a:off x="2031735" y="3571876"/>
          <a:ext cx="8126942" cy="256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Στρογγυλεμένο ορθογώνιο"/>
          <p:cNvSpPr/>
          <p:nvPr/>
        </p:nvSpPr>
        <p:spPr>
          <a:xfrm>
            <a:off x="5237950" y="3857628"/>
            <a:ext cx="1612835" cy="599547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- Στρογγυλεμένο ορθογώνιο"/>
          <p:cNvSpPr/>
          <p:nvPr/>
        </p:nvSpPr>
        <p:spPr>
          <a:xfrm>
            <a:off x="9167040" y="3857628"/>
            <a:ext cx="1285884" cy="599547"/>
          </a:xfrm>
          <a:prstGeom prst="roundRect">
            <a:avLst>
              <a:gd name="adj" fmla="val 10000"/>
            </a:avLst>
          </a:prstGeom>
          <a:blipFill rotWithShape="1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- Στρογγυλεμένο ορθογώνιο"/>
          <p:cNvSpPr/>
          <p:nvPr/>
        </p:nvSpPr>
        <p:spPr>
          <a:xfrm>
            <a:off x="2666182" y="3857628"/>
            <a:ext cx="1285884" cy="599547"/>
          </a:xfrm>
          <a:prstGeom prst="roundRect">
            <a:avLst>
              <a:gd name="adj" fmla="val 10000"/>
            </a:avLst>
          </a:prstGeom>
          <a:blipFill rotWithShape="1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814813" y="4652963"/>
            <a:ext cx="7104724" cy="792162"/>
          </a:xfrm>
          <a:prstGeom prst="roundRect">
            <a:avLst/>
          </a:prstGeom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84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pitchFamily="66" charset="0"/>
              </a:rPr>
              <a:t>Αλυσιδωτή αντίδραση πολυμεράσης (</a:t>
            </a:r>
            <a:r>
              <a:rPr lang="en-US" sz="3600">
                <a:latin typeface="Comic Sans MS" pitchFamily="66" charset="0"/>
              </a:rPr>
              <a:t>PCR)</a:t>
            </a:r>
            <a:endParaRPr lang="el-GR" sz="3600">
              <a:latin typeface="Comic Sans MS" pitchFamily="66" charset="0"/>
            </a:endParaRPr>
          </a:p>
        </p:txBody>
      </p:sp>
      <p:sp>
        <p:nvSpPr>
          <p:cNvPr id="35844" name="Θέση περιεχομένου 2"/>
          <p:cNvSpPr>
            <a:spLocks noGrp="1"/>
          </p:cNvSpPr>
          <p:nvPr>
            <p:ph idx="1"/>
          </p:nvPr>
        </p:nvSpPr>
        <p:spPr>
          <a:xfrm>
            <a:off x="526984" y="1971675"/>
            <a:ext cx="7775621" cy="404971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fr-FR" i="1">
                <a:latin typeface="Comic Sans MS" pitchFamily="66" charset="0"/>
              </a:rPr>
              <a:t>in vitro </a:t>
            </a:r>
            <a:r>
              <a:rPr lang="el-GR">
                <a:latin typeface="Comic Sans MS" pitchFamily="66" charset="0"/>
              </a:rPr>
              <a:t>μέθοδος για τον πολλαπλασιασμό συγκεκριμένης αλληλουχίας </a:t>
            </a:r>
            <a:r>
              <a:rPr lang="fr-FR">
                <a:latin typeface="Comic Sans MS" pitchFamily="66" charset="0"/>
              </a:rPr>
              <a:t>DNA</a:t>
            </a:r>
          </a:p>
          <a:p>
            <a:pPr eaLnBrk="1" hangingPunct="1">
              <a:spcBef>
                <a:spcPts val="1200"/>
              </a:spcBef>
            </a:pPr>
            <a:r>
              <a:rPr lang="el-GR">
                <a:latin typeface="Comic Sans MS" pitchFamily="66" charset="0"/>
              </a:rPr>
              <a:t>δίνει τη δυνατότητα απόκτησης μεγάλης ποσότητας </a:t>
            </a:r>
            <a:r>
              <a:rPr lang="fr-FR">
                <a:latin typeface="Comic Sans MS" pitchFamily="66" charset="0"/>
              </a:rPr>
              <a:t>DNA </a:t>
            </a:r>
            <a:r>
              <a:rPr lang="el-GR">
                <a:latin typeface="Comic Sans MS" pitchFamily="66" charset="0"/>
              </a:rPr>
              <a:t>για ανάλυση</a:t>
            </a:r>
          </a:p>
          <a:p>
            <a:pPr eaLnBrk="1" hangingPunct="1">
              <a:spcBef>
                <a:spcPts val="1200"/>
              </a:spcBef>
            </a:pPr>
            <a:r>
              <a:rPr lang="fr-FR" i="1">
                <a:latin typeface="Comic Sans MS" pitchFamily="66" charset="0"/>
              </a:rPr>
              <a:t>in vitro </a:t>
            </a:r>
            <a:r>
              <a:rPr lang="el-GR">
                <a:latin typeface="Comic Sans MS" pitchFamily="66" charset="0"/>
              </a:rPr>
              <a:t>μέθοδος κλωνοποίησης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endParaRPr lang="el-GR" sz="1600">
              <a:latin typeface="Comic Sans MS" pitchFamily="66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sz="1600">
                <a:latin typeface="Comic Sans MS" pitchFamily="66" charset="0"/>
              </a:rPr>
              <a:t>With PCR, tiny bits of embedded, often hidden genetic information can be amplified into large quantities of accessible, identifiable and analyzable material.</a:t>
            </a:r>
            <a:r>
              <a:rPr lang="fr-FR" sz="1600">
                <a:latin typeface="Comic Sans MS" pitchFamily="66" charset="0"/>
              </a:rPr>
              <a:t> </a:t>
            </a:r>
            <a:endParaRPr lang="el-GR" sz="1600">
              <a:latin typeface="Comic Sans MS" pitchFamily="66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fr-FR" sz="1200">
                <a:latin typeface="Comic Sans MS" pitchFamily="66" charset="0"/>
              </a:rPr>
              <a:t>Guyer RL, Koshland DE. The molecule of the year</a:t>
            </a:r>
            <a:r>
              <a:rPr lang="el-GR" sz="1200">
                <a:latin typeface="Comic Sans MS" pitchFamily="66" charset="0"/>
              </a:rPr>
              <a:t>.</a:t>
            </a:r>
            <a:r>
              <a:rPr lang="fr-FR" sz="1200">
                <a:latin typeface="Comic Sans MS" pitchFamily="66" charset="0"/>
              </a:rPr>
              <a:t> Science, 246:1543, 1989</a:t>
            </a:r>
            <a:endParaRPr lang="el-GR" sz="1200">
              <a:latin typeface="Comic Sans MS" pitchFamily="66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0" y="1341438"/>
            <a:ext cx="386241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8399959" y="5445125"/>
            <a:ext cx="3574584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7919536" y="5373688"/>
            <a:ext cx="480422" cy="196850"/>
          </a:xfrm>
          <a:prstGeom prst="straightConnector1">
            <a:avLst/>
          </a:prstGeom>
          <a:ln w="25400">
            <a:solidFill>
              <a:srgbClr val="89A4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609522" y="274640"/>
            <a:ext cx="10971372" cy="706437"/>
          </a:xfrm>
        </p:spPr>
        <p:txBody>
          <a:bodyPr/>
          <a:lstStyle/>
          <a:p>
            <a:pPr eaLnBrk="1" hangingPunct="1"/>
            <a:r>
              <a:rPr lang="fr-FR" sz="3600" dirty="0">
                <a:latin typeface="Comic Sans MS" pitchFamily="66" charset="0"/>
              </a:rPr>
              <a:t>PCR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526983" y="1084263"/>
            <a:ext cx="10971372" cy="40497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1600" b="1">
                <a:latin typeface="Comic Sans MS" pitchFamily="66" charset="0"/>
              </a:rPr>
              <a:t>1983</a:t>
            </a:r>
            <a:r>
              <a:rPr lang="el-GR" sz="1600">
                <a:latin typeface="Comic Sans MS" pitchFamily="66" charset="0"/>
              </a:rPr>
              <a:t>: σύλληψη της ιδέας, </a:t>
            </a:r>
            <a:r>
              <a:rPr lang="fr-FR" sz="1600">
                <a:latin typeface="Comic Sans MS" pitchFamily="66" charset="0"/>
              </a:rPr>
              <a:t>K. Mullis, Cetus Corporation</a:t>
            </a:r>
          </a:p>
          <a:p>
            <a:pPr eaLnBrk="1" hangingPunct="1">
              <a:spcBef>
                <a:spcPts val="1200"/>
              </a:spcBef>
            </a:pPr>
            <a:r>
              <a:rPr lang="fr-FR" sz="1600" b="1">
                <a:latin typeface="Comic Sans MS" pitchFamily="66" charset="0"/>
              </a:rPr>
              <a:t>1985</a:t>
            </a:r>
            <a:r>
              <a:rPr lang="fr-FR" sz="1600">
                <a:latin typeface="Comic Sans MS" pitchFamily="66" charset="0"/>
              </a:rPr>
              <a:t>: </a:t>
            </a:r>
            <a:r>
              <a:rPr lang="el-GR" sz="1600">
                <a:latin typeface="Comic Sans MS" pitchFamily="66" charset="0"/>
              </a:rPr>
              <a:t>πρώτη δημοσίευση, </a:t>
            </a:r>
            <a:r>
              <a:rPr lang="fr-FR" sz="1600">
                <a:latin typeface="Comic Sans MS" pitchFamily="66" charset="0"/>
              </a:rPr>
              <a:t>Science 1985, 230:1350-1354</a:t>
            </a:r>
          </a:p>
          <a:p>
            <a:pPr eaLnBrk="1" hangingPunct="1">
              <a:spcBef>
                <a:spcPts val="1200"/>
              </a:spcBef>
            </a:pPr>
            <a:r>
              <a:rPr lang="fr-FR" sz="1600" b="1">
                <a:latin typeface="Comic Sans MS" pitchFamily="66" charset="0"/>
              </a:rPr>
              <a:t>1988</a:t>
            </a:r>
            <a:r>
              <a:rPr lang="fr-FR" sz="1600">
                <a:latin typeface="Comic Sans MS" pitchFamily="66" charset="0"/>
              </a:rPr>
              <a:t>: </a:t>
            </a:r>
            <a:r>
              <a:rPr lang="el-GR" sz="1600">
                <a:latin typeface="Comic Sans MS" pitchFamily="66" charset="0"/>
              </a:rPr>
              <a:t>θερμοσταθερή </a:t>
            </a:r>
            <a:r>
              <a:rPr lang="fr-FR" sz="1600">
                <a:latin typeface="Comic Sans MS" pitchFamily="66" charset="0"/>
              </a:rPr>
              <a:t>DNA </a:t>
            </a:r>
            <a:r>
              <a:rPr lang="el-GR" sz="1600">
                <a:latin typeface="Comic Sans MS" pitchFamily="66" charset="0"/>
              </a:rPr>
              <a:t>πολυμεράση</a:t>
            </a:r>
            <a:r>
              <a:rPr lang="en-US" sz="1600">
                <a:latin typeface="Comic Sans MS" pitchFamily="66" charset="0"/>
              </a:rPr>
              <a:t> (</a:t>
            </a:r>
            <a:r>
              <a:rPr lang="en-US" sz="1600" i="1">
                <a:latin typeface="Comic Sans MS" pitchFamily="66" charset="0"/>
              </a:rPr>
              <a:t>Thermus aquaticus</a:t>
            </a:r>
            <a:r>
              <a:rPr lang="en-US" sz="1600">
                <a:latin typeface="Comic Sans MS" pitchFamily="66" charset="0"/>
              </a:rPr>
              <a:t>)</a:t>
            </a:r>
            <a:r>
              <a:rPr lang="el-GR" sz="1600">
                <a:latin typeface="Comic Sans MS" pitchFamily="66" charset="0"/>
              </a:rPr>
              <a:t>, </a:t>
            </a:r>
            <a:r>
              <a:rPr lang="fr-FR" sz="1600">
                <a:latin typeface="Comic Sans MS" pitchFamily="66" charset="0"/>
              </a:rPr>
              <a:t>Science 1988, 239:487-491</a:t>
            </a:r>
          </a:p>
          <a:p>
            <a:pPr eaLnBrk="1" hangingPunct="1">
              <a:spcBef>
                <a:spcPts val="1200"/>
              </a:spcBef>
            </a:pPr>
            <a:r>
              <a:rPr lang="fr-FR" sz="1600" b="1">
                <a:latin typeface="Comic Sans MS" pitchFamily="66" charset="0"/>
              </a:rPr>
              <a:t>1988</a:t>
            </a:r>
            <a:r>
              <a:rPr lang="fr-FR" sz="1600">
                <a:latin typeface="Comic Sans MS" pitchFamily="66" charset="0"/>
              </a:rPr>
              <a:t>-</a:t>
            </a:r>
            <a:r>
              <a:rPr lang="el-GR" sz="1600">
                <a:latin typeface="Comic Sans MS" pitchFamily="66" charset="0"/>
              </a:rPr>
              <a:t>σήμερα : Χιλιάδες άρθρα με εφαρμογές </a:t>
            </a:r>
            <a:r>
              <a:rPr lang="fr-FR" sz="1600">
                <a:latin typeface="Comic Sans MS" pitchFamily="66" charset="0"/>
              </a:rPr>
              <a:t>PCR</a:t>
            </a:r>
          </a:p>
          <a:p>
            <a:pPr eaLnBrk="1" hangingPunct="1">
              <a:spcBef>
                <a:spcPts val="1200"/>
              </a:spcBef>
            </a:pPr>
            <a:r>
              <a:rPr lang="fr-FR" sz="1600" b="1">
                <a:latin typeface="Comic Sans MS" pitchFamily="66" charset="0"/>
              </a:rPr>
              <a:t>1989:</a:t>
            </a:r>
            <a:r>
              <a:rPr lang="fr-FR" sz="1600">
                <a:latin typeface="Comic Sans MS" pitchFamily="66" charset="0"/>
              </a:rPr>
              <a:t> </a:t>
            </a:r>
            <a:r>
              <a:rPr lang="el-GR" sz="1600">
                <a:latin typeface="Comic Sans MS" pitchFamily="66" charset="0"/>
              </a:rPr>
              <a:t>το περιοδικό </a:t>
            </a:r>
            <a:r>
              <a:rPr lang="fr-FR" sz="1600">
                <a:latin typeface="Comic Sans MS" pitchFamily="66" charset="0"/>
              </a:rPr>
              <a:t>Science </a:t>
            </a:r>
            <a:r>
              <a:rPr lang="el-GR" sz="1600">
                <a:latin typeface="Comic Sans MS" pitchFamily="66" charset="0"/>
              </a:rPr>
              <a:t>επέλεξε την </a:t>
            </a:r>
            <a:r>
              <a:rPr lang="fr-FR" sz="1600">
                <a:latin typeface="Comic Sans MS" pitchFamily="66" charset="0"/>
              </a:rPr>
              <a:t>PCR </a:t>
            </a:r>
            <a:r>
              <a:rPr lang="el-GR" sz="1600">
                <a:latin typeface="Comic Sans MS" pitchFamily="66" charset="0"/>
              </a:rPr>
              <a:t>σαν το "μέγιστο επιστημονικό επίτευγμα" και την </a:t>
            </a:r>
            <a:r>
              <a:rPr lang="fr-FR" sz="1600">
                <a:latin typeface="Comic Sans MS" pitchFamily="66" charset="0"/>
              </a:rPr>
              <a:t>Taq DNA </a:t>
            </a:r>
            <a:r>
              <a:rPr lang="el-GR" sz="1600">
                <a:latin typeface="Comic Sans MS" pitchFamily="66" charset="0"/>
              </a:rPr>
              <a:t>πολυμεράση σαν το "μόριο της χρονιάς “</a:t>
            </a:r>
          </a:p>
          <a:p>
            <a:pPr eaLnBrk="1" hangingPunct="1">
              <a:spcBef>
                <a:spcPts val="1200"/>
              </a:spcBef>
            </a:pPr>
            <a:r>
              <a:rPr lang="el-GR" sz="1600" b="1">
                <a:latin typeface="Comic Sans MS" pitchFamily="66" charset="0"/>
              </a:rPr>
              <a:t>1993</a:t>
            </a:r>
            <a:r>
              <a:rPr lang="en-US" sz="1600" b="1">
                <a:latin typeface="Comic Sans MS" pitchFamily="66" charset="0"/>
              </a:rPr>
              <a:t>:</a:t>
            </a:r>
            <a:r>
              <a:rPr lang="el-GR" sz="1600">
                <a:latin typeface="Comic Sans MS" pitchFamily="66" charset="0"/>
              </a:rPr>
              <a:t> βραβείο </a:t>
            </a:r>
            <a:r>
              <a:rPr lang="fr-FR" sz="1600">
                <a:latin typeface="Comic Sans MS" pitchFamily="66" charset="0"/>
              </a:rPr>
              <a:t>Nobel </a:t>
            </a:r>
            <a:r>
              <a:rPr lang="el-GR" sz="1600">
                <a:latin typeface="Comic Sans MS" pitchFamily="66" charset="0"/>
              </a:rPr>
              <a:t>Χημείας στον </a:t>
            </a:r>
            <a:r>
              <a:rPr lang="fr-FR" sz="1600">
                <a:latin typeface="Comic Sans MS" pitchFamily="66" charset="0"/>
              </a:rPr>
              <a:t>K.</a:t>
            </a:r>
            <a:r>
              <a:rPr lang="el-GR" sz="1600">
                <a:latin typeface="Comic Sans MS" pitchFamily="66" charset="0"/>
              </a:rPr>
              <a:t> </a:t>
            </a:r>
            <a:r>
              <a:rPr lang="fr-FR" sz="1600">
                <a:latin typeface="Comic Sans MS" pitchFamily="66" charset="0"/>
              </a:rPr>
              <a:t>Mullis</a:t>
            </a:r>
            <a:endParaRPr lang="el-GR" sz="1600">
              <a:latin typeface="Comic Sans MS" pitchFamily="66" charset="0"/>
            </a:endParaRPr>
          </a:p>
        </p:txBody>
      </p:sp>
      <p:grpSp>
        <p:nvGrpSpPr>
          <p:cNvPr id="36868" name="Ομάδα 3"/>
          <p:cNvGrpSpPr>
            <a:grpSpLocks/>
          </p:cNvGrpSpPr>
          <p:nvPr/>
        </p:nvGrpSpPr>
        <p:grpSpPr bwMode="auto">
          <a:xfrm>
            <a:off x="1030684" y="4191002"/>
            <a:ext cx="3178820" cy="2162175"/>
            <a:chOff x="2229381" y="4077290"/>
            <a:chExt cx="2383472" cy="2162393"/>
          </a:xfrm>
        </p:grpSpPr>
        <p:pic>
          <p:nvPicPr>
            <p:cNvPr id="36870" name="Picture 3" descr="C:\Users\Ειρήνη\Desktop\pcr3.jpg"/>
            <p:cNvPicPr>
              <a:picLocks noChangeAspect="1" noChangeArrowheads="1"/>
            </p:cNvPicPr>
            <p:nvPr/>
          </p:nvPicPr>
          <p:blipFill>
            <a:blip r:embed="rId3"/>
            <a:srcRect l="-2" r="45306"/>
            <a:stretch>
              <a:fillRect/>
            </a:stretch>
          </p:blipFill>
          <p:spPr bwMode="auto">
            <a:xfrm>
              <a:off x="2229381" y="4077290"/>
              <a:ext cx="2383472" cy="216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Box 5"/>
            <p:cNvSpPr txBox="1">
              <a:spLocks noChangeArrowheads="1"/>
            </p:cNvSpPr>
            <p:nvPr/>
          </p:nvSpPr>
          <p:spPr bwMode="auto">
            <a:xfrm>
              <a:off x="2411760" y="5867980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chemeClr val="bg1"/>
                  </a:solidFill>
                  <a:latin typeface="Comic Sans MS" pitchFamily="66" charset="0"/>
                </a:rPr>
                <a:t>Nobel Prize 1993</a:t>
              </a:r>
              <a:endParaRPr lang="el-GR" sz="16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00" y="4094163"/>
            <a:ext cx="614388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anose="030F0702030302020204" pitchFamily="66" charset="0"/>
              </a:rPr>
              <a:t>Διαδικασίες προ και μετά την </a:t>
            </a:r>
            <a:r>
              <a:rPr lang="en-US" sz="3200" dirty="0">
                <a:latin typeface="Comic Sans MS" panose="030F0702030302020204" pitchFamily="66" charset="0"/>
              </a:rPr>
              <a:t>PCR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rgbClr val="89A4A7"/>
                </a:solidFill>
                <a:latin typeface="Comic Sans MS" pitchFamily="66" charset="0"/>
              </a:rPr>
              <a:t>Απομόνωση γενετικού υλικού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2000" dirty="0">
                <a:latin typeface="Comic Sans MS" pitchFamily="66" charset="0"/>
              </a:rPr>
              <a:t>Κλινικό δείγμα</a:t>
            </a:r>
          </a:p>
          <a:p>
            <a:pPr lvl="1"/>
            <a:r>
              <a:rPr lang="el-GR" sz="1800" dirty="0">
                <a:latin typeface="Comic Sans MS" pitchFamily="66" charset="0"/>
              </a:rPr>
              <a:t>Είδος δείγματος  (</a:t>
            </a:r>
            <a:r>
              <a:rPr lang="el-GR" sz="1800" dirty="0" err="1">
                <a:latin typeface="Comic Sans MS" pitchFamily="66" charset="0"/>
              </a:rPr>
              <a:t>Π.χ</a:t>
            </a:r>
            <a:r>
              <a:rPr lang="el-GR" sz="1800" dirty="0">
                <a:latin typeface="Comic Sans MS" pitchFamily="66" charset="0"/>
              </a:rPr>
              <a:t> αίμα, δείγμα αναπνευστικού, κλπ)</a:t>
            </a:r>
          </a:p>
          <a:p>
            <a:pPr lvl="1"/>
            <a:r>
              <a:rPr lang="el-GR" sz="1800" dirty="0">
                <a:latin typeface="Comic Sans MS" pitchFamily="66" charset="0"/>
              </a:rPr>
              <a:t>Όγκος δείγματος</a:t>
            </a:r>
          </a:p>
          <a:p>
            <a:pPr lvl="1"/>
            <a:r>
              <a:rPr lang="el-GR" sz="1800" dirty="0" err="1">
                <a:latin typeface="Comic Sans MS" pitchFamily="66" charset="0"/>
              </a:rPr>
              <a:t>Στυλεός</a:t>
            </a:r>
            <a:r>
              <a:rPr lang="el-GR" sz="1800" dirty="0">
                <a:latin typeface="Comic Sans MS" pitchFamily="66" charset="0"/>
              </a:rPr>
              <a:t>, υγρό, ιστός </a:t>
            </a:r>
            <a:r>
              <a:rPr lang="el-GR" sz="1800" dirty="0" err="1">
                <a:latin typeface="Comic Sans MS" pitchFamily="66" charset="0"/>
              </a:rPr>
              <a:t>κ.α</a:t>
            </a:r>
            <a:endParaRPr lang="el-GR" sz="1800" dirty="0">
              <a:latin typeface="Comic Sans MS" pitchFamily="66" charset="0"/>
            </a:endParaRPr>
          </a:p>
          <a:p>
            <a:r>
              <a:rPr lang="el-GR" sz="2000" dirty="0">
                <a:latin typeface="Comic Sans MS" pitchFamily="66" charset="0"/>
              </a:rPr>
              <a:t>Είδος παθογόνου</a:t>
            </a:r>
          </a:p>
          <a:p>
            <a:pPr lvl="1"/>
            <a:r>
              <a:rPr lang="el-GR" sz="1800" dirty="0">
                <a:latin typeface="Comic Sans MS" pitchFamily="66" charset="0"/>
              </a:rPr>
              <a:t>ποσότητα/όγκο δείγματος</a:t>
            </a:r>
          </a:p>
          <a:p>
            <a:pPr lvl="1"/>
            <a:r>
              <a:rPr lang="el-GR" sz="1800" dirty="0">
                <a:latin typeface="Comic Sans MS" pitchFamily="66" charset="0"/>
              </a:rPr>
              <a:t>ιδιότητες όπως το κυτταρικό τοίχωμα (</a:t>
            </a:r>
            <a:r>
              <a:rPr lang="en-US" sz="1800" dirty="0">
                <a:latin typeface="Comic Sans MS" pitchFamily="66" charset="0"/>
              </a:rPr>
              <a:t>Gram (-), Gram(+)</a:t>
            </a:r>
            <a:r>
              <a:rPr lang="el-GR" sz="1800" dirty="0">
                <a:latin typeface="Comic Sans MS" pitchFamily="66" charset="0"/>
              </a:rPr>
              <a:t>, μύκητας, ιός </a:t>
            </a:r>
            <a:r>
              <a:rPr lang="el-GR" sz="1800" dirty="0" err="1">
                <a:latin typeface="Comic Sans MS" pitchFamily="66" charset="0"/>
              </a:rPr>
              <a:t>κ.α</a:t>
            </a:r>
            <a:r>
              <a:rPr lang="el-GR" sz="1800" dirty="0">
                <a:latin typeface="Comic Sans MS" pitchFamily="66" charset="0"/>
              </a:rPr>
              <a:t>)</a:t>
            </a:r>
          </a:p>
          <a:p>
            <a:r>
              <a:rPr lang="el-GR" sz="2000" dirty="0">
                <a:latin typeface="Comic Sans MS" pitchFamily="66" charset="0"/>
              </a:rPr>
              <a:t>Γενετικό υλικό</a:t>
            </a:r>
          </a:p>
          <a:p>
            <a:pPr lvl="1"/>
            <a:r>
              <a:rPr lang="en-GB" sz="1800" dirty="0">
                <a:latin typeface="Comic Sans MS" pitchFamily="66" charset="0"/>
              </a:rPr>
              <a:t>DNA,</a:t>
            </a:r>
            <a:r>
              <a:rPr lang="el-GR" sz="1800" dirty="0">
                <a:latin typeface="Comic Sans MS" pitchFamily="66" charset="0"/>
              </a:rPr>
              <a:t> </a:t>
            </a:r>
            <a:r>
              <a:rPr lang="en-GB" sz="1800" dirty="0">
                <a:latin typeface="Comic Sans MS" pitchFamily="66" charset="0"/>
              </a:rPr>
              <a:t>RNA,</a:t>
            </a:r>
            <a:r>
              <a:rPr lang="el-GR" sz="1800" dirty="0">
                <a:latin typeface="Comic Sans MS" pitchFamily="66" charset="0"/>
              </a:rPr>
              <a:t> </a:t>
            </a:r>
            <a:r>
              <a:rPr lang="el-GR" sz="1800" dirty="0" err="1">
                <a:latin typeface="Comic Sans MS" pitchFamily="66" charset="0"/>
              </a:rPr>
              <a:t>πλασμίδιο</a:t>
            </a:r>
            <a:endParaRPr lang="el-GR" sz="1800" dirty="0">
              <a:latin typeface="Comic Sans MS" pitchFamily="66" charset="0"/>
            </a:endParaRPr>
          </a:p>
          <a:p>
            <a:pPr lvl="1"/>
            <a:r>
              <a:rPr lang="el-GR" sz="1800" dirty="0">
                <a:latin typeface="Comic Sans MS" pitchFamily="66" charset="0"/>
              </a:rPr>
              <a:t>Μονόκλωνο ή δίκλωνο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solidFill>
                  <a:srgbClr val="89A4A7"/>
                </a:solidFill>
                <a:latin typeface="Comic Sans MS" pitchFamily="66" charset="0"/>
              </a:rPr>
              <a:t>Ανίχνευση προϊόντων </a:t>
            </a:r>
            <a:r>
              <a:rPr lang="en-GB" dirty="0">
                <a:solidFill>
                  <a:srgbClr val="89A4A7"/>
                </a:solidFill>
                <a:latin typeface="Comic Sans MS" pitchFamily="66" charset="0"/>
              </a:rPr>
              <a:t>PCR</a:t>
            </a:r>
            <a:endParaRPr lang="el-GR" dirty="0">
              <a:solidFill>
                <a:srgbClr val="89A4A7"/>
              </a:solidFill>
              <a:latin typeface="Comic Sans MS" pitchFamily="66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err="1">
                <a:latin typeface="Comic Sans MS" pitchFamily="66" charset="0"/>
              </a:rPr>
              <a:t>Ηλεκτροφόρηση</a:t>
            </a:r>
            <a:endParaRPr lang="el-GR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Elisa</a:t>
            </a:r>
            <a:endParaRPr lang="el-GR" dirty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9" name="Picture 5" descr="F:\ΜΑΘΗΜΑΤΑ\ΜΟΡΙΑΚΕΣ ΤΕΧΝΙΚΕΣ\photos\dna-lab-nggid041471-ngg0dyn-270x170x100-00f0w010c010r110f110r010t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1467" y="2282441"/>
            <a:ext cx="23019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 descr="Εικόνα που περιέχει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FDAE146-2F9C-460C-A05B-36D6F70C0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58"/>
          <a:stretch/>
        </p:blipFill>
        <p:spPr>
          <a:xfrm>
            <a:off x="9497398" y="3796542"/>
            <a:ext cx="1830094" cy="24438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latin typeface="Comic Sans MS" pitchFamily="66" charset="0"/>
              </a:rPr>
              <a:t>Παραλλαγές </a:t>
            </a:r>
            <a:r>
              <a:rPr lang="fr-FR" sz="3600" dirty="0">
                <a:latin typeface="Comic Sans MS" pitchFamily="66" charset="0"/>
              </a:rPr>
              <a:t>PCR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47107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FR" sz="1600" dirty="0">
                <a:latin typeface="Comic Sans MS" pitchFamily="66" charset="0"/>
              </a:rPr>
              <a:t>INVERSE PCR 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MULTIPLEX PCR 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NESTED PCR 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MULTIPLEX LIGATION-DEPENDENT PROBE AMPLIFICATION (MLPA)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LIGATION-MEDIATED PCR 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METHYLATION-SPECIFIC PCR (MSP)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HOT-START PCR 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ALLELE-SPECIFIC PCR 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HELICASE-DEPENDENT AMPLIFICATION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REVERSE TRANSCRIPTION PCR (RT-PCR)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IN SITU PCR (ISH)</a:t>
            </a:r>
            <a:endParaRPr lang="el-GR" sz="1600" b="1" dirty="0">
              <a:latin typeface="Comic Sans MS" pitchFamily="66" charset="0"/>
            </a:endParaRP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ASSEMBLY PCR OR POLYMERASE CYCLING ASSEMBLY (PCA)</a:t>
            </a:r>
          </a:p>
          <a:p>
            <a:pPr eaLnBrk="1" hangingPunct="1"/>
            <a:r>
              <a:rPr lang="fr-FR" sz="1600" dirty="0">
                <a:latin typeface="Comic Sans MS" pitchFamily="66" charset="0"/>
              </a:rPr>
              <a:t>ASYMMETRIC PCR</a:t>
            </a:r>
            <a:endParaRPr lang="fr-FR" sz="1600" b="1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Comic Sans MS" pitchFamily="66" charset="0"/>
              </a:rPr>
              <a:t>THERMAL ASYMMETRIC INTERLACED PCR (TAIL-PCR)</a:t>
            </a:r>
          </a:p>
          <a:p>
            <a:pPr eaLnBrk="1" hangingPunct="1"/>
            <a:r>
              <a:rPr lang="fr-FR" sz="1600" b="1" dirty="0">
                <a:latin typeface="Comic Sans MS" pitchFamily="66" charset="0"/>
              </a:rPr>
              <a:t>QUANTITATIVE PCR (Q-PCR)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LONG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COLONY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THE DIGITAL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OVERLAP-EXTENSION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SOLID PHASE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TOUCHDOWN PCR (STEP-DOWN PCR)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MINIPRIMER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UNIVERSAL FAST WALKING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VARIABLE NUMBER OF TANDEM REPEATS (VNTR) PCR </a:t>
            </a:r>
          </a:p>
          <a:p>
            <a:pPr eaLnBrk="1" hangingPunct="1"/>
            <a:r>
              <a:rPr lang="en-US" sz="1600" dirty="0">
                <a:latin typeface="Comic Sans MS" pitchFamily="66" charset="0"/>
              </a:rPr>
              <a:t>INTERSEQUENCE-SPECIFIC PCR (OR ISSR-PCR)</a:t>
            </a:r>
            <a:endParaRPr lang="el-GR" sz="1600" dirty="0">
              <a:latin typeface="Comic Sans MS" pitchFamily="66" charset="0"/>
            </a:endParaRPr>
          </a:p>
          <a:p>
            <a:endParaRPr lang="el-GR" sz="16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pitchFamily="66" charset="0"/>
              </a:rPr>
              <a:t>Επιμόλυνση στην </a:t>
            </a:r>
            <a:r>
              <a:rPr lang="fr-FR" sz="3600">
                <a:latin typeface="Comic Sans MS" pitchFamily="66" charset="0"/>
              </a:rPr>
              <a:t>PCR</a:t>
            </a:r>
            <a:endParaRPr lang="el-GR" sz="360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6983" y="1773238"/>
            <a:ext cx="10971372" cy="42481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οφείλεται στην εξαιρετική ευαισθησία της PCR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πολύ σημαντική ειδικά όταν ενισχύονται σπάνιες αλληλουχίες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πολύ σημαντική ειδικά όταν χρησιμοποιείται για διαγνωστικό σκοπό </a:t>
            </a:r>
          </a:p>
          <a:p>
            <a:pPr eaLnBrk="1" hangingPunct="1">
              <a:spcBef>
                <a:spcPts val="1200"/>
              </a:spcBef>
              <a:defRPr/>
            </a:pPr>
            <a:endParaRPr lang="el-GR" dirty="0">
              <a:latin typeface="Comic Sans MS" pitchFamily="66" charset="0"/>
            </a:endParaRPr>
          </a:p>
          <a:p>
            <a:pPr marL="182562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l-GR" u="sng" dirty="0">
                <a:latin typeface="Comic Sans MS" pitchFamily="66" charset="0"/>
              </a:rPr>
              <a:t>αποφεύγεται με </a:t>
            </a:r>
            <a:r>
              <a:rPr lang="el-GR" dirty="0"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καλή εργαστηριακή πρακτική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χρήση </a:t>
            </a:r>
            <a:r>
              <a:rPr lang="el-GR" dirty="0" err="1">
                <a:latin typeface="Comic Sans MS" pitchFamily="66" charset="0"/>
              </a:rPr>
              <a:t>control</a:t>
            </a:r>
            <a:r>
              <a:rPr lang="el-GR" dirty="0">
                <a:latin typeface="Comic Sans MS" pitchFamily="66" charset="0"/>
              </a:rPr>
              <a:t> (πχ Η</a:t>
            </a:r>
            <a:r>
              <a:rPr lang="el-GR" baseline="-25000" dirty="0">
                <a:latin typeface="Comic Sans MS" pitchFamily="66" charset="0"/>
              </a:rPr>
              <a:t>2</a:t>
            </a:r>
            <a:r>
              <a:rPr lang="el-GR" dirty="0">
                <a:latin typeface="Comic Sans MS" pitchFamily="66" charset="0"/>
              </a:rPr>
              <a:t>Ο) σε κάθε PCR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ακτινοβόληση του μίγματος της αντίδρασης με UV πριν την προσθήκη του δείγματος DNA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dirty="0">
                <a:latin typeface="Comic Sans MS" pitchFamily="66" charset="0"/>
              </a:rPr>
              <a:t>χρήση διαφορετικών χώρων και </a:t>
            </a:r>
            <a:r>
              <a:rPr lang="el-GR" dirty="0" err="1">
                <a:latin typeface="Comic Sans MS" pitchFamily="66" charset="0"/>
              </a:rPr>
              <a:t>πιπεττών</a:t>
            </a:r>
            <a:r>
              <a:rPr lang="el-GR" dirty="0">
                <a:latin typeface="Comic Sans MS" pitchFamily="66" charset="0"/>
              </a:rPr>
              <a:t> για προετοιμασία μίγματος και PCR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F305CF-7016-4CCD-88E2-3C1EB9F6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5646" y="102270"/>
            <a:ext cx="184972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itchFamily="66" charset="0"/>
              </a:rPr>
              <a:t>Multiplex PCR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Χρήση πολλαπλών ζευγών εκκινητών για την ταυτόχρονη ανίχνευση περισσοτέρων του ενός μικροοργανισμών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Απαιτείται βελτιστοποίηση των συνθηκών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Δύσκολη η ανάπτυξή τους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Έχουν μικρότερη ευαισθησία</a:t>
            </a:r>
          </a:p>
        </p:txBody>
      </p:sp>
      <p:pic>
        <p:nvPicPr>
          <p:cNvPr id="6" name="Picture 2" descr="http://www.premierbiosoft.com/images/tech_images/multiplex_pcr_mechan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2983" y="1048481"/>
            <a:ext cx="3862883" cy="497290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itchFamily="66" charset="0"/>
              </a:rPr>
              <a:t>Nested PCR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7933" y="1643050"/>
            <a:ext cx="5730149" cy="40497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Δύο ζεύγη εκκινητών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Το δεύτερο ζεύγος ανιχνεύει αλληλουχία εσωτερικά του προϊόντος του πρώτου ζεύγους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Απαιτεί δύο διαδοχικούς πολλαπλασιασμούς του </a:t>
            </a:r>
            <a:r>
              <a:rPr lang="en-GB" sz="2400" dirty="0">
                <a:latin typeface="Comic Sans MS" pitchFamily="66" charset="0"/>
              </a:rPr>
              <a:t>DNA-</a:t>
            </a:r>
            <a:r>
              <a:rPr lang="el-GR" sz="2400" dirty="0">
                <a:latin typeface="Comic Sans MS" pitchFamily="66" charset="0"/>
              </a:rPr>
              <a:t>στόχου</a:t>
            </a:r>
          </a:p>
          <a:p>
            <a:r>
              <a:rPr lang="el-GR" sz="2400" dirty="0">
                <a:latin typeface="Comic Sans MS" pitchFamily="66" charset="0"/>
              </a:rPr>
              <a:t>Αυξάνει την ειδικότητα και την ευαισθησία της μεθόδου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Δύο κύκλοι πολλαπλασιασμού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Το 2</a:t>
            </a:r>
            <a:r>
              <a:rPr lang="el-GR" sz="2000" baseline="30000" dirty="0">
                <a:latin typeface="Comic Sans MS" pitchFamily="66" charset="0"/>
              </a:rPr>
              <a:t>ο</a:t>
            </a:r>
            <a:r>
              <a:rPr lang="el-GR" sz="2000" dirty="0">
                <a:latin typeface="Comic Sans MS" pitchFamily="66" charset="0"/>
              </a:rPr>
              <a:t> ζεύγος </a:t>
            </a:r>
            <a:r>
              <a:rPr lang="el-GR" sz="2000" dirty="0" err="1">
                <a:latin typeface="Comic Sans MS" pitchFamily="66" charset="0"/>
              </a:rPr>
              <a:t>υβριδίζεται</a:t>
            </a:r>
            <a:r>
              <a:rPr lang="el-GR" sz="2000" dirty="0">
                <a:latin typeface="Comic Sans MS" pitchFamily="66" charset="0"/>
              </a:rPr>
              <a:t> σε ήδη ειδικό προϊόν</a:t>
            </a:r>
          </a:p>
        </p:txBody>
      </p:sp>
      <p:pic>
        <p:nvPicPr>
          <p:cNvPr id="6" name="Picture 2" descr="What is nested PCR? (With images) | Genetics, Dna polymerase, Dna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5821" y="1643063"/>
            <a:ext cx="4821983" cy="40497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sz="3200" dirty="0">
                <a:latin typeface="Comic Sans MS" pitchFamily="66" charset="0"/>
              </a:rPr>
              <a:t>Σύγχρονη διαγνωστική - Μοριακή Βιολογία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sz="half" idx="4294967295"/>
          </p:nvPr>
        </p:nvSpPr>
        <p:spPr>
          <a:xfrm>
            <a:off x="526982" y="1700213"/>
            <a:ext cx="11039097" cy="2665412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dirty="0">
                <a:latin typeface="Comic Sans MS" pitchFamily="66" charset="0"/>
              </a:rPr>
              <a:t>Η εισαγωγή των μοριακών μεθόδων στην κλινική διαγνωστική έγινε με κύριο σκοπό να επιλυθούν οι αδυναμίες των κλασσικών μεθόδων, έτσι ώστε ο αιτιολογικός παράγοντας της λοίμωξης να </a:t>
            </a:r>
            <a:r>
              <a:rPr lang="el-GR" dirty="0" err="1">
                <a:latin typeface="Comic Sans MS" pitchFamily="66" charset="0"/>
              </a:rPr>
              <a:t>ταυτοποιείται</a:t>
            </a:r>
            <a:r>
              <a:rPr lang="el-GR" dirty="0">
                <a:latin typeface="Comic Sans MS" pitchFamily="66" charset="0"/>
              </a:rPr>
              <a:t> </a:t>
            </a:r>
            <a:r>
              <a:rPr lang="el-GR" b="1" dirty="0">
                <a:latin typeface="Comic Sans MS" pitchFamily="66" charset="0"/>
              </a:rPr>
              <a:t>γρήγορα</a:t>
            </a:r>
            <a:r>
              <a:rPr lang="el-GR" dirty="0">
                <a:latin typeface="Comic Sans MS" pitchFamily="66" charset="0"/>
              </a:rPr>
              <a:t> και </a:t>
            </a:r>
            <a:r>
              <a:rPr lang="el-GR" b="1" dirty="0">
                <a:latin typeface="Comic Sans MS" pitchFamily="66" charset="0"/>
              </a:rPr>
              <a:t>αξιόπιστα,</a:t>
            </a:r>
            <a:r>
              <a:rPr lang="el-GR" dirty="0">
                <a:latin typeface="Comic Sans MS" pitchFamily="66" charset="0"/>
              </a:rPr>
              <a:t> με στόχο την εφαρμογή της κατάλληλης θεραπείας</a:t>
            </a:r>
          </a:p>
        </p:txBody>
      </p:sp>
      <p:pic>
        <p:nvPicPr>
          <p:cNvPr id="5124" name="Picture 2" descr="F:\ΜΑΘΗΜΑΤΑ\ΜΟΡΙΑΚΕΣ ΤΕΧΝΙΚΕΣ\photos\img_1704221173127279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4811" y="4464052"/>
            <a:ext cx="3360829" cy="1681163"/>
          </a:xfrm>
          <a:noFill/>
        </p:spPr>
      </p:pic>
      <p:pic>
        <p:nvPicPr>
          <p:cNvPr id="5125" name="Picture 3" descr="F:\ΜΑΘΗΜΑΤΑ\ΜΟΡΙΑΚΕΣ ΤΕΧΝΙΚΕΣ\photos\img_1475874159221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70" y="4464052"/>
            <a:ext cx="3589399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F:\ΜΑΘΗΜΑΤΑ\ΜΟΡΙΑΚΕΣ ΤΕΧΝΙΚΕΣ\photos\dna-lab-nggid041471-ngg0dyn-270x170x100-00f0w010c010r110f110r010t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2604" y="4464052"/>
            <a:ext cx="337352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itchFamily="66" charset="0"/>
              </a:rPr>
              <a:t>RT-PCR (Reverse transcriptase)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6983" y="1971675"/>
            <a:ext cx="6139727" cy="40497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dirty="0"/>
              <a:t>Στόχος είναι το </a:t>
            </a:r>
            <a:r>
              <a:rPr lang="en-GB" dirty="0"/>
              <a:t>RNA</a:t>
            </a:r>
            <a:r>
              <a:rPr lang="el-GR" dirty="0"/>
              <a:t> </a:t>
            </a:r>
          </a:p>
          <a:p>
            <a:r>
              <a:rPr lang="el-GR" dirty="0"/>
              <a:t>Το</a:t>
            </a:r>
            <a:r>
              <a:rPr lang="en-US" dirty="0"/>
              <a:t> </a:t>
            </a:r>
            <a:r>
              <a:rPr lang="en-GB" dirty="0"/>
              <a:t>RNA </a:t>
            </a:r>
            <a:r>
              <a:rPr lang="el-GR" dirty="0"/>
              <a:t>μεταγράφεται</a:t>
            </a:r>
            <a:r>
              <a:rPr lang="en-US" dirty="0"/>
              <a:t>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n-GB" dirty="0"/>
              <a:t>DNA 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l-GR" dirty="0"/>
              <a:t>αντίστροφη</a:t>
            </a:r>
            <a:r>
              <a:rPr lang="en-US" dirty="0"/>
              <a:t> </a:t>
            </a:r>
            <a:r>
              <a:rPr lang="el-GR" dirty="0" err="1"/>
              <a:t>μεταγραφάση</a:t>
            </a:r>
            <a:r>
              <a:rPr lang="en-US" dirty="0"/>
              <a:t> (</a:t>
            </a:r>
            <a:r>
              <a:rPr lang="el-GR" dirty="0"/>
              <a:t>απομονώνεται</a:t>
            </a:r>
            <a:r>
              <a:rPr lang="en-US" dirty="0"/>
              <a:t> </a:t>
            </a:r>
            <a:r>
              <a:rPr lang="el-GR" dirty="0"/>
              <a:t>από</a:t>
            </a:r>
            <a:r>
              <a:rPr lang="en-US" dirty="0"/>
              <a:t> </a:t>
            </a:r>
            <a:r>
              <a:rPr lang="el-GR" dirty="0" err="1"/>
              <a:t>ρετροϊούς</a:t>
            </a:r>
            <a:r>
              <a:rPr lang="en-US" dirty="0"/>
              <a:t>) </a:t>
            </a:r>
          </a:p>
          <a:p>
            <a:r>
              <a:rPr lang="en-GB" dirty="0"/>
              <a:t>PCR</a:t>
            </a:r>
            <a:endParaRPr lang="el-GR" dirty="0"/>
          </a:p>
        </p:txBody>
      </p:sp>
      <p:pic>
        <p:nvPicPr>
          <p:cNvPr id="8" name="Picture 2" descr="https://www.thermofisher.com/content/dam/LifeTech/global/life-sciences/images/reverse-transcription-polymerase-chain-reac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274" r="24719"/>
          <a:stretch>
            <a:fillRect/>
          </a:stretch>
        </p:blipFill>
        <p:spPr bwMode="auto">
          <a:xfrm>
            <a:off x="7023900" y="1571612"/>
            <a:ext cx="4357718" cy="44159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>
                <a:latin typeface="Comic Sans MS" pitchFamily="66" charset="0"/>
              </a:rPr>
              <a:t>REAL-TIME PCR</a:t>
            </a:r>
            <a:endParaRPr lang="el-GR" sz="3600">
              <a:latin typeface="Comic Sans MS" pitchFamily="66" charset="0"/>
            </a:endParaRPr>
          </a:p>
        </p:txBody>
      </p:sp>
      <p:sp>
        <p:nvSpPr>
          <p:cNvPr id="48131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526984" y="1971675"/>
            <a:ext cx="6354040" cy="404971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400" dirty="0">
                <a:latin typeface="Comic Sans MS" pitchFamily="66" charset="0"/>
              </a:rPr>
              <a:t>Είναι η διαδικασία ενίσχυσης μιας DNA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αλληλουχίας με τη μέθοδο της PCR και ταυτόχρονα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της </a:t>
            </a:r>
            <a:r>
              <a:rPr lang="el-GR" sz="2400" b="1" dirty="0">
                <a:latin typeface="Comic Sans MS" pitchFamily="66" charset="0"/>
              </a:rPr>
              <a:t>ανίχνευσης του παραγόμενου προϊόντος σε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πραγματικό χρόνο </a:t>
            </a:r>
            <a:r>
              <a:rPr lang="el-GR" sz="2400" dirty="0">
                <a:latin typeface="Comic Sans MS" pitchFamily="66" charset="0"/>
              </a:rPr>
              <a:t>καθ’ όλη τη διάρκεια της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αντίδρασης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l-GR" sz="2400" dirty="0">
                <a:latin typeface="Comic Sans MS" pitchFamily="66" charset="0"/>
              </a:rPr>
              <a:t>μέσω της χρήσης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ειδικών φθοριζόντων χρωστικών που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ενσωματώνονται στην αλληλουχία που ενισχύεται.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l-GR" sz="2000" dirty="0">
                <a:latin typeface="Comic Sans MS" pitchFamily="66" charset="0"/>
              </a:rPr>
              <a:t>Δεν απαιτείται ανάλυση με </a:t>
            </a:r>
            <a:r>
              <a:rPr lang="el-GR" sz="2000" dirty="0" err="1">
                <a:latin typeface="Comic Sans MS" pitchFamily="66" charset="0"/>
              </a:rPr>
              <a:t>ηλεκτροφόρηση</a:t>
            </a:r>
            <a:endParaRPr lang="el-GR" sz="2000" dirty="0">
              <a:latin typeface="Comic Sans MS" pitchFamily="66" charset="0"/>
            </a:endParaRPr>
          </a:p>
        </p:txBody>
      </p:sp>
      <p:graphicFrame>
        <p:nvGraphicFramePr>
          <p:cNvPr id="2" name="Διάγραμμα 1"/>
          <p:cNvGraphicFramePr/>
          <p:nvPr/>
        </p:nvGraphicFramePr>
        <p:xfrm>
          <a:off x="6575198" y="2060850"/>
          <a:ext cx="4449230" cy="386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3" name="Picture 5" descr="C:\Users\Ειρήνη\Desktop\principle-of-pcr-14-638.jpg"/>
          <p:cNvPicPr>
            <a:picLocks noChangeAspect="1" noChangeArrowheads="1"/>
          </p:cNvPicPr>
          <p:nvPr/>
        </p:nvPicPr>
        <p:blipFill>
          <a:blip r:embed="rId8"/>
          <a:srcRect l="8946" t="75858" r="74779"/>
          <a:stretch>
            <a:fillRect/>
          </a:stretch>
        </p:blipFill>
        <p:spPr bwMode="auto">
          <a:xfrm>
            <a:off x="10810114" y="3143248"/>
            <a:ext cx="94814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1" descr="F:\ΜΑΘΗΜΑΤΑ\ΜΟΡΙΑΚΕΣ ΤΕΧΝΙΚΕΣ\photos\mx_family_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 t="18303" r="38222" b="4771"/>
          <a:stretch>
            <a:fillRect/>
          </a:stretch>
        </p:blipFill>
        <p:spPr>
          <a:xfrm>
            <a:off x="10655999" y="4286255"/>
            <a:ext cx="1296000" cy="783776"/>
          </a:xfrm>
          <a:noFill/>
        </p:spPr>
      </p:pic>
      <p:pic>
        <p:nvPicPr>
          <p:cNvPr id="169986" name="Picture 2" descr="The Lowdown on Real-Time PCR – Part 1 - Nordic Biosi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56000" y="5214950"/>
            <a:ext cx="1296000" cy="9714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>
                <a:latin typeface="Comic Sans MS" pitchFamily="66" charset="0"/>
              </a:rPr>
              <a:t>REAL-TIME PCR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49155" name="Θέση περιεχομένου 8"/>
          <p:cNvSpPr>
            <a:spLocks noGrp="1"/>
          </p:cNvSpPr>
          <p:nvPr>
            <p:ph idx="1"/>
          </p:nvPr>
        </p:nvSpPr>
        <p:spPr>
          <a:xfrm>
            <a:off x="594480" y="5572140"/>
            <a:ext cx="10971372" cy="663562"/>
          </a:xfrm>
        </p:spPr>
        <p:txBody>
          <a:bodyPr/>
          <a:lstStyle/>
          <a:p>
            <a:pPr eaLnBrk="1" hangingPunct="1"/>
            <a:r>
              <a:rPr lang="el-GR" sz="2000" dirty="0">
                <a:latin typeface="Comic Sans MS" pitchFamily="66" charset="0"/>
              </a:rPr>
              <a:t>Η πρώτη σημαντική αύξηση στην ποσότητα του προϊόντος της PCR (CT – κύκλος - κατώφλι) σχετίζεται με την αρχική ποσότητα της μήτρας (ποσοτικοποίηση)</a:t>
            </a:r>
          </a:p>
          <a:p>
            <a:pPr eaLnBrk="1" hangingPunct="1"/>
            <a:endParaRPr lang="el-GR" sz="2000" dirty="0">
              <a:latin typeface="Comic Sans MS" pitchFamily="66" charset="0"/>
            </a:endParaRP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94612" y="1571612"/>
            <a:ext cx="7500990" cy="3764873"/>
          </a:xfrm>
          <a:noFill/>
        </p:spPr>
      </p:pic>
      <p:sp>
        <p:nvSpPr>
          <p:cNvPr id="6" name="5 - Επεξήγηση με γραμμή 2 (γραμμή έμφασης και περιγράμματος)"/>
          <p:cNvSpPr/>
          <p:nvPr/>
        </p:nvSpPr>
        <p:spPr>
          <a:xfrm>
            <a:off x="9381354" y="500042"/>
            <a:ext cx="2286016" cy="1285884"/>
          </a:xfrm>
          <a:prstGeom prst="accent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Με την απλή </a:t>
            </a:r>
            <a:r>
              <a:rPr lang="en-US" dirty="0">
                <a:solidFill>
                  <a:schemeClr val="tx1"/>
                </a:solidFill>
              </a:rPr>
              <a:t>PCR </a:t>
            </a:r>
            <a:r>
              <a:rPr lang="el-GR" dirty="0">
                <a:solidFill>
                  <a:schemeClr val="tx1"/>
                </a:solidFill>
              </a:rPr>
              <a:t>ανιχνεύουμε το τελικό προϊόν (</a:t>
            </a:r>
            <a:r>
              <a:rPr lang="el-GR" dirty="0" err="1">
                <a:solidFill>
                  <a:schemeClr val="tx1"/>
                </a:solidFill>
              </a:rPr>
              <a:t>ηλεκτροφόρηση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6 - Επεξήγηση με γραμμή 2 (γραμμή έμφασης και περιγράμματος)"/>
          <p:cNvSpPr/>
          <p:nvPr/>
        </p:nvSpPr>
        <p:spPr>
          <a:xfrm>
            <a:off x="9381354" y="2714620"/>
            <a:ext cx="2500330" cy="128588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065"/>
              <a:gd name="adj6" fmla="val -165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Με την </a:t>
            </a:r>
            <a:r>
              <a:rPr lang="en-US" dirty="0">
                <a:solidFill>
                  <a:schemeClr val="tx1"/>
                </a:solidFill>
              </a:rPr>
              <a:t>real-time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PCR </a:t>
            </a:r>
            <a:r>
              <a:rPr lang="el-GR" dirty="0">
                <a:solidFill>
                  <a:schemeClr val="tx1"/>
                </a:solidFill>
              </a:rPr>
              <a:t>βλέπουμε στην οθόνη το προϊόν ενώ πολλαπλασιάζεται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REAL-TIME PCR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dirty="0"/>
              <a:t>Η ανίχνευση γίνεται με τη χρήση </a:t>
            </a:r>
            <a:r>
              <a:rPr lang="el-GR" dirty="0" err="1"/>
              <a:t>σημασμένων</a:t>
            </a:r>
            <a:r>
              <a:rPr lang="el-GR" dirty="0"/>
              <a:t> εκκινητών</a:t>
            </a:r>
            <a:r>
              <a:rPr lang="en-US" dirty="0"/>
              <a:t> </a:t>
            </a:r>
            <a:r>
              <a:rPr lang="el-GR" dirty="0"/>
              <a:t>με φθορίζουσες χρωστικές</a:t>
            </a:r>
          </a:p>
          <a:p>
            <a:pPr>
              <a:spcAft>
                <a:spcPts val="1200"/>
              </a:spcAft>
            </a:pPr>
            <a:r>
              <a:rPr lang="el-GR" dirty="0"/>
              <a:t>Ανίχνευση </a:t>
            </a:r>
            <a:r>
              <a:rPr lang="en-GB" dirty="0"/>
              <a:t>DNA</a:t>
            </a:r>
            <a:r>
              <a:rPr lang="el-GR" dirty="0"/>
              <a:t> και </a:t>
            </a:r>
            <a:r>
              <a:rPr lang="en-GB" dirty="0"/>
              <a:t>RNA 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l-GR" dirty="0"/>
              <a:t>Ποσοτικός προσδιορισμός</a:t>
            </a:r>
            <a:r>
              <a:rPr lang="en-GB" dirty="0"/>
              <a:t> DNA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BB938D1-0B18-4CC9-9CAD-C2B374789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Ανίχνευση </a:t>
            </a:r>
            <a:r>
              <a:rPr lang="en-GB" dirty="0">
                <a:latin typeface="Comic Sans MS" panose="030F0702030302020204" pitchFamily="66" charset="0"/>
              </a:rPr>
              <a:t>MRSA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Ειρήνη\Desktop\ΜΑΘΗΜΑ\mrsa%20result_0.jpg">
            <a:extLst>
              <a:ext uri="{FF2B5EF4-FFF2-40B4-BE49-F238E27FC236}">
                <a16:creationId xmlns:a16="http://schemas.microsoft.com/office/drawing/2014/main" id="{B27F8E54-DD15-43A4-9C07-E40B3D45962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192838" y="2326663"/>
            <a:ext cx="5387975" cy="3647712"/>
          </a:xfr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>
                <a:latin typeface="Comic Sans MS" pitchFamily="66" charset="0"/>
              </a:rPr>
              <a:t>REAL-TIME PCR</a:t>
            </a:r>
            <a:endParaRPr lang="el-GR" sz="3600">
              <a:latin typeface="Comic Sans MS" pitchFamily="66" charset="0"/>
            </a:endParaRPr>
          </a:p>
        </p:txBody>
      </p:sp>
      <p:sp>
        <p:nvSpPr>
          <p:cNvPr id="50179" name="Θέση κειμένου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Comic Sans MS" pitchFamily="66" charset="0"/>
              </a:rPr>
              <a:t>Πλεονεκτήματα</a:t>
            </a:r>
          </a:p>
        </p:txBody>
      </p:sp>
      <p:sp>
        <p:nvSpPr>
          <p:cNvPr id="50180" name="Θέση περιεχομένου 7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580924" cy="39512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Σύντομη (1 </a:t>
            </a:r>
            <a:r>
              <a:rPr lang="fr-FR" sz="1800">
                <a:latin typeface="Comic Sans MS" pitchFamily="66" charset="0"/>
              </a:rPr>
              <a:t>hour)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αριθμός δειγμάτων (~200 ημερησίως)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χαμηλή συχνότητα επιμολύνσεων (κλειστά συστήματα)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μεγάλη ευαισθησία (3</a:t>
            </a:r>
            <a:r>
              <a:rPr lang="fr-FR" sz="1800">
                <a:latin typeface="Comic Sans MS" pitchFamily="66" charset="0"/>
              </a:rPr>
              <a:t>pg or 1 genome eq of DNA)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μεγάλο εύρος μέτρησης (10 - 1010 </a:t>
            </a:r>
            <a:r>
              <a:rPr lang="fr-FR" sz="1800">
                <a:latin typeface="Comic Sans MS" pitchFamily="66" charset="0"/>
              </a:rPr>
              <a:t>copies)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επαναληψιμότητα (</a:t>
            </a:r>
            <a:r>
              <a:rPr lang="fr-FR" sz="1800">
                <a:latin typeface="Comic Sans MS" pitchFamily="66" charset="0"/>
              </a:rPr>
              <a:t>CV &lt; 2.0 %)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ποσοτικός προσδιορισμός</a:t>
            </a:r>
          </a:p>
          <a:p>
            <a:pPr eaLnBrk="1" hangingPunct="1">
              <a:spcBef>
                <a:spcPts val="600"/>
              </a:spcBef>
            </a:pPr>
            <a:r>
              <a:rPr lang="el-GR" sz="1800">
                <a:latin typeface="Comic Sans MS" pitchFamily="66" charset="0"/>
              </a:rPr>
              <a:t>λειτουργία με βάση πρόγραμμα Η/Υ</a:t>
            </a:r>
          </a:p>
        </p:txBody>
      </p:sp>
      <p:sp>
        <p:nvSpPr>
          <p:cNvPr id="50181" name="Θέση κειμένου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Comic Sans MS" pitchFamily="66" charset="0"/>
              </a:rPr>
              <a:t>Μειονεκτήματα</a:t>
            </a:r>
          </a:p>
        </p:txBody>
      </p:sp>
      <p:sp>
        <p:nvSpPr>
          <p:cNvPr id="50182" name="Θέση περιεχομένου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1800">
                <a:latin typeface="Comic Sans MS" pitchFamily="66" charset="0"/>
              </a:rPr>
              <a:t>Περιορισμός στον αριθμό των στόχων που προσδιορίζονται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>
                <a:latin typeface="Comic Sans MS" pitchFamily="66" charset="0"/>
              </a:rPr>
              <a:t>Η ανάπτυξη νέου πρωτοκόλλου απαιτεί γνώσεις και ικανότητες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>
                <a:latin typeface="Comic Sans MS" pitchFamily="66" charset="0"/>
              </a:rPr>
              <a:t>Υψηλό κόστος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E37D89F2-E33C-4192-B6CF-D1604AFC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21" y="2184238"/>
            <a:ext cx="5386216" cy="639762"/>
          </a:xfrm>
        </p:spPr>
        <p:txBody>
          <a:bodyPr/>
          <a:lstStyle/>
          <a:p>
            <a:r>
              <a:rPr lang="en-GB" dirty="0">
                <a:solidFill>
                  <a:srgbClr val="3C5EA6"/>
                </a:solidFill>
                <a:latin typeface="Comic Sans MS" panose="030F0702030302020204" pitchFamily="66" charset="0"/>
              </a:rPr>
              <a:t>SARS-CoV-2 </a:t>
            </a:r>
            <a:endParaRPr lang="el-GR" dirty="0">
              <a:solidFill>
                <a:srgbClr val="3C5EA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B4438D76-A683-46B7-91A5-9AB03703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21" y="3222896"/>
            <a:ext cx="5386216" cy="2903266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spike protein (S)</a:t>
            </a:r>
          </a:p>
          <a:p>
            <a:r>
              <a:rPr lang="en-GB" dirty="0">
                <a:latin typeface="Comic Sans MS" panose="030F0702030302020204" pitchFamily="66" charset="0"/>
              </a:rPr>
              <a:t>envelope protein (E)</a:t>
            </a:r>
          </a:p>
          <a:p>
            <a:r>
              <a:rPr lang="en-GB" dirty="0">
                <a:latin typeface="Comic Sans MS" panose="030F0702030302020204" pitchFamily="66" charset="0"/>
              </a:rPr>
              <a:t>membrane protein (M)</a:t>
            </a:r>
          </a:p>
          <a:p>
            <a:r>
              <a:rPr lang="en-GB" dirty="0">
                <a:latin typeface="Comic Sans MS" panose="030F0702030302020204" pitchFamily="66" charset="0"/>
              </a:rPr>
              <a:t>nucleocapsid protein (N)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2A124F-651C-4B40-90FA-F52700F65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561" y="1544476"/>
            <a:ext cx="5388332" cy="639762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Schematic presentation of the genome organization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9" name="Θέση περιεχομένου 4">
            <a:extLst>
              <a:ext uri="{FF2B5EF4-FFF2-40B4-BE49-F238E27FC236}">
                <a16:creationId xmlns:a16="http://schemas.microsoft.com/office/drawing/2014/main" id="{D2A52D5B-A1A2-400C-BAEC-52CC614659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917" y="2423492"/>
            <a:ext cx="5387975" cy="2903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3403A-2998-4DFB-AA77-F5058D4721E4}"/>
              </a:ext>
            </a:extLst>
          </p:cNvPr>
          <p:cNvSpPr txBox="1"/>
          <p:nvPr/>
        </p:nvSpPr>
        <p:spPr>
          <a:xfrm>
            <a:off x="6192561" y="6334780"/>
            <a:ext cx="599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Comic Sans MS" panose="030F0702030302020204" pitchFamily="66" charset="0"/>
              </a:rPr>
              <a:t>Kim D, Lee JY, Yang JS, et al. The Architecture of SARS-CoV-2 Transcriptome. Cell. 2020. </a:t>
            </a:r>
            <a:r>
              <a:rPr lang="en-GB" sz="1400" i="1" dirty="0" err="1">
                <a:latin typeface="Comic Sans MS" panose="030F0702030302020204" pitchFamily="66" charset="0"/>
              </a:rPr>
              <a:t>pii</a:t>
            </a:r>
            <a:r>
              <a:rPr lang="en-GB" sz="1400" i="1" dirty="0">
                <a:latin typeface="Comic Sans MS" panose="030F0702030302020204" pitchFamily="66" charset="0"/>
              </a:rPr>
              <a:t>: S0092-8674(20)30406-2. </a:t>
            </a:r>
            <a:endParaRPr lang="el-GR" sz="1400" i="1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Covid-19 | European Economic and Social Committee">
            <a:extLst>
              <a:ext uri="{FF2B5EF4-FFF2-40B4-BE49-F238E27FC236}">
                <a16:creationId xmlns:a16="http://schemas.microsoft.com/office/drawing/2014/main" id="{29A858EF-CFDB-450C-A37C-7A58BCBA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94" y="3990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555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FEAA8-3567-4063-A9B9-D81331BA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Sars-Cov-2 Real Time PCR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C8C7E6F-4FA3-4E7D-A300-FA0DCD65C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83" y="2708645"/>
            <a:ext cx="7366989" cy="404971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03E070-D4D4-4E97-A3F2-2B114187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3" y="1398625"/>
            <a:ext cx="5424207" cy="131002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3BA38B9-7246-415A-AB28-EDE2D643E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8" r="49698"/>
          <a:stretch/>
        </p:blipFill>
        <p:spPr>
          <a:xfrm>
            <a:off x="7932433" y="388623"/>
            <a:ext cx="4122559" cy="3023769"/>
          </a:xfrm>
          <a:prstGeom prst="rect">
            <a:avLst/>
          </a:prstGeom>
        </p:spPr>
      </p:pic>
      <p:pic>
        <p:nvPicPr>
          <p:cNvPr id="126978" name="Picture 2" descr="Axygen PCR-02-R Thin Wall PCR Tubes With Flat Cap, 0.2mL, Red PP ...">
            <a:extLst>
              <a:ext uri="{FF2B5EF4-FFF2-40B4-BE49-F238E27FC236}">
                <a16:creationId xmlns:a16="http://schemas.microsoft.com/office/drawing/2014/main" id="{4D4ABCF6-CDED-4A70-92EA-AC10FB7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19853"/>
          <a:stretch/>
        </p:blipFill>
        <p:spPr bwMode="auto">
          <a:xfrm>
            <a:off x="6294662" y="272453"/>
            <a:ext cx="12961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235699B-F062-4570-82B1-3E6CC23008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98" t="8178"/>
          <a:stretch/>
        </p:blipFill>
        <p:spPr>
          <a:xfrm>
            <a:off x="7893972" y="3559593"/>
            <a:ext cx="4122559" cy="3023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6CEED-37BE-481D-BE7B-E05EF217A08B}"/>
              </a:ext>
            </a:extLst>
          </p:cNvPr>
          <p:cNvSpPr txBox="1"/>
          <p:nvPr/>
        </p:nvSpPr>
        <p:spPr>
          <a:xfrm>
            <a:off x="6300000" y="1417638"/>
            <a:ext cx="11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C5EA6"/>
                </a:solidFill>
                <a:latin typeface="Comic Sans MS" panose="030F0702030302020204" pitchFamily="66" charset="0"/>
              </a:rPr>
              <a:t>3 genes</a:t>
            </a:r>
            <a:endParaRPr lang="el-GR" b="1" dirty="0">
              <a:solidFill>
                <a:srgbClr val="3C5EA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039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7C042E-F621-4BE4-81DA-CC1934A8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Dilution series of N gene (10</a:t>
            </a:r>
            <a:r>
              <a:rPr lang="en-US" sz="3200" baseline="30000" dirty="0">
                <a:latin typeface="Comic Sans MS" panose="030F0702030302020204" pitchFamily="66" charset="0"/>
              </a:rPr>
              <a:t>7</a:t>
            </a:r>
            <a:r>
              <a:rPr lang="en-US" sz="3200" dirty="0">
                <a:latin typeface="Comic Sans MS" panose="030F0702030302020204" pitchFamily="66" charset="0"/>
              </a:rPr>
              <a:t>-10</a:t>
            </a:r>
            <a:r>
              <a:rPr lang="en-US" sz="3200" baseline="30000" dirty="0">
                <a:latin typeface="Comic Sans MS" panose="030F0702030302020204" pitchFamily="66" charset="0"/>
              </a:rPr>
              <a:t>1</a:t>
            </a:r>
            <a:r>
              <a:rPr lang="en-US" sz="3200" dirty="0">
                <a:latin typeface="Comic Sans MS" panose="030F0702030302020204" pitchFamily="66" charset="0"/>
              </a:rPr>
              <a:t> copies/</a:t>
            </a:r>
            <a:r>
              <a:rPr lang="en-US" sz="3200" dirty="0" err="1">
                <a:latin typeface="Comic Sans MS" panose="030F0702030302020204" pitchFamily="66" charset="0"/>
              </a:rPr>
              <a:t>rxn</a:t>
            </a:r>
            <a:r>
              <a:rPr lang="en-US" sz="3200" dirty="0">
                <a:latin typeface="Comic Sans MS" panose="030F0702030302020204" pitchFamily="66" charset="0"/>
              </a:rPr>
              <a:t>)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3B43432-A397-4B42-A2F8-C5098613C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827" y="1971675"/>
            <a:ext cx="6695659" cy="40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6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sz="3600" dirty="0" err="1">
                <a:latin typeface="Comic Sans MS" pitchFamily="66" charset="0"/>
              </a:rPr>
              <a:t>Μικροσυστοιχίες</a:t>
            </a:r>
            <a:r>
              <a:rPr lang="el-GR" sz="3600" dirty="0">
                <a:latin typeface="Comic Sans MS" pitchFamily="66" charset="0"/>
              </a:rPr>
              <a:t> (</a:t>
            </a:r>
            <a:r>
              <a:rPr lang="en-GB" sz="3600" dirty="0">
                <a:latin typeface="Comic Sans MS" pitchFamily="66" charset="0"/>
              </a:rPr>
              <a:t>Microarrays)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5632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6983" y="2060577"/>
            <a:ext cx="7007370" cy="3960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sz="2000" dirty="0">
                <a:latin typeface="Comic Sans MS" pitchFamily="66" charset="0"/>
              </a:rPr>
              <a:t>Στηρίζονται στον υβριδισμό</a:t>
            </a:r>
          </a:p>
          <a:p>
            <a:pPr eaLnBrk="1" hangingPunct="1">
              <a:spcAft>
                <a:spcPts val="600"/>
              </a:spcAft>
            </a:pPr>
            <a:r>
              <a:rPr lang="el-GR" sz="2000" dirty="0">
                <a:latin typeface="Comic Sans MS" pitchFamily="66" charset="0"/>
              </a:rPr>
              <a:t>Διερεύνηση χιλιάδων αλληλουχιών ταυτόχρονα </a:t>
            </a:r>
            <a:endParaRPr lang="en-US" sz="2000" dirty="0">
              <a:latin typeface="Comic Sans MS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l-GR" sz="2000" dirty="0">
                <a:latin typeface="Comic Sans MS" pitchFamily="66" charset="0"/>
              </a:rPr>
              <a:t>Η ανίχνευση και η επεξεργασία του αποτελέσματος γίνεται  με Η/Υ</a:t>
            </a:r>
          </a:p>
          <a:p>
            <a:pPr eaLnBrk="1" hangingPunct="1">
              <a:spcAft>
                <a:spcPts val="600"/>
              </a:spcAft>
            </a:pPr>
            <a:r>
              <a:rPr lang="el-GR" sz="2000" dirty="0">
                <a:latin typeface="Comic Sans MS" pitchFamily="66" charset="0"/>
              </a:rPr>
              <a:t>Χρήση στη Μοριακή Μικροβιολογία </a:t>
            </a:r>
          </a:p>
          <a:p>
            <a:pPr lvl="1" eaLnBrk="1" hangingPunct="1">
              <a:spcAft>
                <a:spcPts val="600"/>
              </a:spcAft>
            </a:pPr>
            <a:r>
              <a:rPr lang="el-GR" sz="1600" dirty="0">
                <a:latin typeface="Comic Sans MS" panose="030F0702030302020204" pitchFamily="66" charset="0"/>
              </a:rPr>
              <a:t>Ανίχνευση παρουσίας παθογόνων σε ένα δείγμα</a:t>
            </a:r>
          </a:p>
          <a:p>
            <a:pPr lvl="1" eaLnBrk="1" hangingPunct="1">
              <a:spcAft>
                <a:spcPts val="600"/>
              </a:spcAft>
            </a:pPr>
            <a:r>
              <a:rPr lang="el-GR" sz="1600" dirty="0">
                <a:latin typeface="Comic Sans MS" panose="030F0702030302020204" pitchFamily="66" charset="0"/>
              </a:rPr>
              <a:t>Ανίχνευση </a:t>
            </a:r>
            <a:r>
              <a:rPr lang="el-GR" sz="1600" b="1" dirty="0">
                <a:latin typeface="Comic Sans MS" panose="030F0702030302020204" pitchFamily="66" charset="0"/>
              </a:rPr>
              <a:t>γονιδίων μικροβιακής αντοχής </a:t>
            </a:r>
            <a:r>
              <a:rPr lang="el-GR" sz="1600" dirty="0">
                <a:latin typeface="Comic Sans MS" pitchFamily="66" charset="0"/>
              </a:rPr>
              <a:t>(γονότυπου αντοχής)</a:t>
            </a:r>
          </a:p>
          <a:p>
            <a:pPr lvl="1" eaLnBrk="1" hangingPunct="1">
              <a:spcAft>
                <a:spcPts val="600"/>
              </a:spcAft>
            </a:pPr>
            <a:r>
              <a:rPr lang="el-GR" sz="1600" dirty="0">
                <a:latin typeface="Comic Sans MS" pitchFamily="66" charset="0"/>
              </a:rPr>
              <a:t>Ανίχνευση ειδικών </a:t>
            </a:r>
            <a:r>
              <a:rPr lang="el-GR" sz="1600" b="1" dirty="0">
                <a:latin typeface="Comic Sans MS" panose="030F0702030302020204" pitchFamily="66" charset="0"/>
              </a:rPr>
              <a:t>σημειακών μεταλλάξεων</a:t>
            </a:r>
            <a:r>
              <a:rPr lang="el-GR" sz="1600" dirty="0">
                <a:latin typeface="Comic Sans MS" panose="030F0702030302020204" pitchFamily="66" charset="0"/>
              </a:rPr>
              <a:t> που συνδέονται με αντοχή σε </a:t>
            </a:r>
            <a:r>
              <a:rPr lang="el-GR" sz="1600" dirty="0" err="1">
                <a:latin typeface="Comic Sans MS" panose="030F0702030302020204" pitchFamily="66" charset="0"/>
              </a:rPr>
              <a:t>αντιιικούς</a:t>
            </a:r>
            <a:r>
              <a:rPr lang="el-GR" sz="1600" dirty="0">
                <a:latin typeface="Comic Sans MS" panose="030F0702030302020204" pitchFamily="66" charset="0"/>
              </a:rPr>
              <a:t> παράγοντες </a:t>
            </a:r>
          </a:p>
        </p:txBody>
      </p:sp>
      <p:pic>
        <p:nvPicPr>
          <p:cNvPr id="56324" name="Picture 4" descr="F:\ΜΑΘΗΜΑΤΑ\ΜΟΡΙΑΚΕΣ ΤΕΧΝΙΚΕΣ\photos\invc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4405" y="1865313"/>
            <a:ext cx="304337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2" descr="F:\ΜΑΘΗΜΑΤΑ\ΜΟΡΙΑΚΕΣ ΤΕΧΝΙΚΕΣ\photos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4405" y="4005265"/>
            <a:ext cx="304337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Comic Sans MS" pitchFamily="66" charset="0"/>
              </a:rPr>
              <a:t>Συστοιχίες μικροκηλίδων </a:t>
            </a:r>
            <a:r>
              <a:rPr lang="fr-FR">
                <a:latin typeface="Comic Sans MS" pitchFamily="66" charset="0"/>
              </a:rPr>
              <a:t>DNA</a:t>
            </a:r>
            <a:endParaRPr lang="el-GR">
              <a:latin typeface="Comic Sans MS" pitchFamily="66" charset="0"/>
            </a:endParaRPr>
          </a:p>
        </p:txBody>
      </p:sp>
      <p:sp>
        <p:nvSpPr>
          <p:cNvPr id="57347" name="Θέση περιεχομένου 5"/>
          <p:cNvSpPr>
            <a:spLocks noGrp="1"/>
          </p:cNvSpPr>
          <p:nvPr>
            <p:ph idx="1"/>
          </p:nvPr>
        </p:nvSpPr>
        <p:spPr>
          <a:xfrm>
            <a:off x="526983" y="1557338"/>
            <a:ext cx="10971372" cy="44640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dirty="0">
                <a:latin typeface="Comic Sans MS" pitchFamily="66" charset="0"/>
              </a:rPr>
              <a:t>Οι </a:t>
            </a:r>
            <a:r>
              <a:rPr lang="el-GR" dirty="0" err="1">
                <a:latin typeface="Comic Sans MS" pitchFamily="66" charset="0"/>
              </a:rPr>
              <a:t>μικροκηλίδες</a:t>
            </a:r>
            <a:r>
              <a:rPr lang="el-GR" dirty="0">
                <a:latin typeface="Comic Sans MS" pitchFamily="66" charset="0"/>
              </a:rPr>
              <a:t> DNA απαρτίζονται από πολλαπλούς </a:t>
            </a:r>
            <a:r>
              <a:rPr lang="el-GR" b="1" dirty="0">
                <a:latin typeface="Comic Sans MS" pitchFamily="66" charset="0"/>
              </a:rPr>
              <a:t>«ανιχνευτές» DNA </a:t>
            </a:r>
            <a:r>
              <a:rPr lang="el-GR" dirty="0" err="1">
                <a:latin typeface="Comic Sans MS" pitchFamily="66" charset="0"/>
              </a:rPr>
              <a:t>ακινητοποιημένους</a:t>
            </a:r>
            <a:r>
              <a:rPr lang="el-GR" dirty="0">
                <a:latin typeface="Comic Sans MS" pitchFamily="66" charset="0"/>
              </a:rPr>
              <a:t> σε μια στερεά επιφάνεια.</a:t>
            </a:r>
          </a:p>
          <a:p>
            <a:pPr eaLnBrk="1" hangingPunct="1">
              <a:spcAft>
                <a:spcPts val="600"/>
              </a:spcAft>
            </a:pPr>
            <a:r>
              <a:rPr lang="el-GR" dirty="0">
                <a:latin typeface="Comic Sans MS" pitchFamily="66" charset="0"/>
              </a:rPr>
              <a:t>Κάθε κηλίδα (διαμέτρου 50 έως150 </a:t>
            </a:r>
            <a:r>
              <a:rPr lang="el-GR" dirty="0" err="1">
                <a:latin typeface="Comic Sans MS" pitchFamily="66" charset="0"/>
              </a:rPr>
              <a:t>μm</a:t>
            </a:r>
            <a:r>
              <a:rPr lang="el-GR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αποτελείται από </a:t>
            </a:r>
            <a:r>
              <a:rPr lang="el-GR" b="1" dirty="0">
                <a:latin typeface="Comic Sans MS" pitchFamily="66" charset="0"/>
              </a:rPr>
              <a:t>μεγάλο αριθμό όμοιων </a:t>
            </a:r>
            <a:r>
              <a:rPr lang="el-GR" b="1" dirty="0" err="1">
                <a:latin typeface="Comic Sans MS" pitchFamily="66" charset="0"/>
              </a:rPr>
              <a:t>ολιγονουκλεοτιδίων</a:t>
            </a:r>
            <a:r>
              <a:rPr lang="el-GR" dirty="0">
                <a:latin typeface="Comic Sans MS" pitchFamily="66" charset="0"/>
              </a:rPr>
              <a:t> που είναι συμπληρωματικά με το γονίδιο που μας ενδιαφέρει (</a:t>
            </a:r>
            <a:r>
              <a:rPr lang="el-GR" dirty="0" err="1">
                <a:latin typeface="Comic Sans MS" pitchFamily="66" charset="0"/>
              </a:rPr>
              <a:t>DNAστόχος</a:t>
            </a:r>
            <a:r>
              <a:rPr lang="el-GR" dirty="0">
                <a:latin typeface="Comic Sans MS" pitchFamily="66" charset="0"/>
              </a:rPr>
              <a:t>).</a:t>
            </a:r>
          </a:p>
          <a:p>
            <a:pPr eaLnBrk="1" hangingPunct="1">
              <a:spcAft>
                <a:spcPts val="600"/>
              </a:spcAft>
            </a:pPr>
            <a:r>
              <a:rPr lang="el-GR" dirty="0">
                <a:latin typeface="Comic Sans MS" pitchFamily="66" charset="0"/>
              </a:rPr>
              <a:t>Κατά την διάρκεια του </a:t>
            </a:r>
            <a:r>
              <a:rPr lang="el-GR" dirty="0" err="1">
                <a:latin typeface="Comic Sans MS" pitchFamily="66" charset="0"/>
              </a:rPr>
              <a:t>υδριδισμού</a:t>
            </a:r>
            <a:r>
              <a:rPr lang="el-GR" dirty="0">
                <a:latin typeface="Comic Sans MS" pitchFamily="66" charset="0"/>
              </a:rPr>
              <a:t> το DNA «στόχος» συνδέεται με το συμπληρωματικό τμήμα στην στερεά επιφάνεια σχηματίζοντας </a:t>
            </a:r>
            <a:r>
              <a:rPr lang="el-GR" b="1" dirty="0">
                <a:latin typeface="Comic Sans MS" pitchFamily="66" charset="0"/>
              </a:rPr>
              <a:t>διπλή έλικα</a:t>
            </a:r>
            <a:r>
              <a:rPr lang="el-GR" dirty="0">
                <a:latin typeface="Comic Sans MS" pitchFamily="66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l-GR" dirty="0">
                <a:latin typeface="Comic Sans MS" pitchFamily="66" charset="0"/>
              </a:rPr>
              <a:t>Τα </a:t>
            </a:r>
            <a:r>
              <a:rPr lang="el-GR" dirty="0" err="1">
                <a:latin typeface="Comic Sans MS" pitchFamily="66" charset="0"/>
              </a:rPr>
              <a:t>υβριδισμένα</a:t>
            </a:r>
            <a:r>
              <a:rPr lang="el-GR" dirty="0">
                <a:latin typeface="Comic Sans MS" pitchFamily="66" charset="0"/>
              </a:rPr>
              <a:t> γονίδια στόχοι ανιχνεύονται στην συνέχεια χρησιμοποιώντας κάποιο κατάλληλο </a:t>
            </a:r>
            <a:r>
              <a:rPr lang="el-GR" b="1" dirty="0">
                <a:latin typeface="Comic Sans MS" pitchFamily="66" charset="0"/>
              </a:rPr>
              <a:t>σύστημα δημιουργίας σήματος</a:t>
            </a:r>
            <a:r>
              <a:rPr lang="el-GR" dirty="0">
                <a:latin typeface="Comic Sans MS" pitchFamily="66" charset="0"/>
              </a:rPr>
              <a:t>.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037" y="4581527"/>
            <a:ext cx="50920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>
                <a:latin typeface="Comic Sans MS" pitchFamily="66" charset="0"/>
              </a:rPr>
              <a:t>Γιατί να χρησιμοποιήσουμε ένα μοριακό τεστ για τη διάγνωση μιας λοίμωξης;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526983" y="1628775"/>
            <a:ext cx="10971372" cy="467995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sz="2400" dirty="0">
                <a:latin typeface="Comic Sans MS" pitchFamily="66" charset="0"/>
              </a:rPr>
              <a:t>Διάγνωση λοίμωξης από μικροοργανισμό 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που δεν καλλιεργείται</a:t>
            </a:r>
          </a:p>
          <a:p>
            <a:pPr lvl="2" eaLnBrk="1" hangingPunct="1"/>
            <a:r>
              <a:rPr lang="en-US" sz="1600" i="1" dirty="0">
                <a:latin typeface="Comic Sans MS" pitchFamily="66" charset="0"/>
              </a:rPr>
              <a:t>Human </a:t>
            </a:r>
            <a:r>
              <a:rPr lang="en-US" sz="1600" i="1" dirty="0" err="1">
                <a:latin typeface="Comic Sans MS" pitchFamily="66" charset="0"/>
              </a:rPr>
              <a:t>papilloma</a:t>
            </a:r>
            <a:r>
              <a:rPr lang="en-US" sz="1600" i="1" dirty="0">
                <a:latin typeface="Comic Sans MS" pitchFamily="66" charset="0"/>
              </a:rPr>
              <a:t> virus</a:t>
            </a:r>
            <a:endParaRPr lang="el-GR" sz="1600" i="1" dirty="0">
              <a:latin typeface="Comic Sans MS" pitchFamily="66" charset="0"/>
            </a:endParaRPr>
          </a:p>
          <a:p>
            <a:pPr lvl="2" eaLnBrk="1" hangingPunct="1"/>
            <a:r>
              <a:rPr lang="en-US" sz="1600" i="1" dirty="0">
                <a:latin typeface="Comic Sans MS" pitchFamily="66" charset="0"/>
              </a:rPr>
              <a:t>Hepatitis B virus</a:t>
            </a:r>
            <a:endParaRPr lang="el-GR" sz="1600" i="1" dirty="0">
              <a:latin typeface="Comic Sans MS" pitchFamily="66" charset="0"/>
            </a:endParaRP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που αναπτύσσεται αργά</a:t>
            </a:r>
          </a:p>
          <a:p>
            <a:pPr lvl="2" eaLnBrk="1" hangingPunct="1"/>
            <a:r>
              <a:rPr lang="en-US" sz="1600" i="1" dirty="0">
                <a:latin typeface="Comic Sans MS" pitchFamily="66" charset="0"/>
              </a:rPr>
              <a:t>Mycobacterium tuberculosis</a:t>
            </a:r>
            <a:endParaRPr lang="el-GR" sz="1600" dirty="0">
              <a:latin typeface="Comic Sans MS" pitchFamily="66" charset="0"/>
            </a:endParaRPr>
          </a:p>
          <a:p>
            <a:pPr lvl="2" eaLnBrk="1" hangingPunct="1"/>
            <a:r>
              <a:rPr lang="en-US" sz="1600" i="1" dirty="0" err="1">
                <a:latin typeface="Comic Sans MS" pitchFamily="66" charset="0"/>
              </a:rPr>
              <a:t>Legionella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pneumophilia</a:t>
            </a:r>
            <a:r>
              <a:rPr lang="el-GR" sz="1600" i="1" dirty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που είναι πολύ μολυσματικός και είναι επικίνδυνο να καλλιεργηθεί</a:t>
            </a:r>
          </a:p>
          <a:p>
            <a:pPr lvl="2" eaLnBrk="1" hangingPunct="1"/>
            <a:r>
              <a:rPr lang="en-US" sz="1600" i="1" dirty="0" err="1">
                <a:latin typeface="Comic Sans MS" pitchFamily="66" charset="0"/>
              </a:rPr>
              <a:t>Francisella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tularensis</a:t>
            </a:r>
            <a:r>
              <a:rPr lang="el-GR" sz="1600" i="1" dirty="0">
                <a:latin typeface="Comic Sans MS" pitchFamily="66" charset="0"/>
              </a:rPr>
              <a:t> </a:t>
            </a:r>
          </a:p>
          <a:p>
            <a:pPr lvl="2" eaLnBrk="1" hangingPunct="1"/>
            <a:r>
              <a:rPr lang="en-US" sz="1600" i="1" dirty="0" err="1">
                <a:latin typeface="Comic Sans MS" pitchFamily="66" charset="0"/>
              </a:rPr>
              <a:t>Brucella</a:t>
            </a:r>
            <a:r>
              <a:rPr lang="en-US" sz="1600" i="1" dirty="0">
                <a:latin typeface="Comic Sans MS" pitchFamily="66" charset="0"/>
              </a:rPr>
              <a:t> species</a:t>
            </a:r>
            <a:endParaRPr lang="el-GR" sz="1600" dirty="0">
              <a:latin typeface="Comic Sans MS" pitchFamily="66" charset="0"/>
            </a:endParaRPr>
          </a:p>
          <a:p>
            <a:pPr lvl="2" eaLnBrk="1" hangingPunct="1"/>
            <a:r>
              <a:rPr lang="en-US" sz="1600" i="1" dirty="0" err="1">
                <a:latin typeface="Comic Sans MS" pitchFamily="66" charset="0"/>
              </a:rPr>
              <a:t>Coccidioidis</a:t>
            </a:r>
            <a:r>
              <a:rPr lang="en-US" sz="1600" i="1" dirty="0">
                <a:latin typeface="Comic Sans MS" pitchFamily="66" charset="0"/>
              </a:rPr>
              <a:t> </a:t>
            </a:r>
            <a:r>
              <a:rPr lang="en-US" sz="1600" i="1" dirty="0" err="1">
                <a:latin typeface="Comic Sans MS" pitchFamily="66" charset="0"/>
              </a:rPr>
              <a:t>immitis</a:t>
            </a:r>
            <a:endParaRPr lang="el-GR" sz="1600" dirty="0">
              <a:latin typeface="Comic Sans MS" pitchFamily="66" charset="0"/>
            </a:endParaRP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που υπάρχει σε εξαιρετικά μικρές ποσότητες στο κλινικό δείγμα</a:t>
            </a:r>
            <a:endParaRPr lang="en-US" dirty="0">
              <a:latin typeface="Comic Sans MS" pitchFamily="66" charset="0"/>
            </a:endParaRPr>
          </a:p>
          <a:p>
            <a:pPr lvl="2" eaLnBrk="1" hangingPunct="1"/>
            <a:r>
              <a:rPr lang="el-GR" sz="1600" i="1" dirty="0">
                <a:latin typeface="Comic Sans MS" pitchFamily="66" charset="0"/>
              </a:rPr>
              <a:t>Μηνιγγίτιδα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>
                <a:latin typeface="Comic Sans MS" pitchFamily="66" charset="0"/>
              </a:rPr>
              <a:t>Νουκλεοτιδική Αλληλούχιση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526983" y="1754190"/>
            <a:ext cx="5856053" cy="45545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600" dirty="0">
                <a:latin typeface="Comic Sans MS" pitchFamily="66" charset="0"/>
              </a:rPr>
              <a:t>Προσδιορισμός της </a:t>
            </a:r>
            <a:r>
              <a:rPr lang="el-GR" sz="2600" dirty="0" err="1">
                <a:latin typeface="Comic Sans MS" pitchFamily="66" charset="0"/>
              </a:rPr>
              <a:t>νουκλεοτιδικής</a:t>
            </a:r>
            <a:r>
              <a:rPr lang="el-GR" sz="2600" dirty="0">
                <a:latin typeface="Comic Sans MS" pitchFamily="66" charset="0"/>
              </a:rPr>
              <a:t> αλληλουχίας ενός μορίου DNA.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300" dirty="0">
                <a:latin typeface="Comic Sans MS" pitchFamily="66" charset="0"/>
              </a:rPr>
              <a:t>Δύο δημοφιλείς μέθοδοι </a:t>
            </a: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700" dirty="0">
                <a:latin typeface="Comic Sans MS" pitchFamily="66" charset="0"/>
              </a:rPr>
              <a:t>Χημική μέθοδος κατά </a:t>
            </a:r>
            <a:r>
              <a:rPr lang="en-US" sz="1700" dirty="0" err="1">
                <a:latin typeface="Comic Sans MS" pitchFamily="66" charset="0"/>
              </a:rPr>
              <a:t>Maxam</a:t>
            </a:r>
            <a:r>
              <a:rPr lang="en-US" sz="1700" dirty="0">
                <a:latin typeface="Comic Sans MS" pitchFamily="66" charset="0"/>
              </a:rPr>
              <a:t>-Gilbert </a:t>
            </a:r>
            <a:endParaRPr lang="el-GR" sz="1700" dirty="0">
              <a:latin typeface="Comic Sans MS" pitchFamily="66" charset="0"/>
            </a:endParaRPr>
          </a:p>
          <a:p>
            <a:pPr lvl="2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1700" dirty="0">
                <a:latin typeface="Comic Sans MS" pitchFamily="66" charset="0"/>
              </a:rPr>
              <a:t>Μέθοδος τερματισμού της αλυσίδας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l-GR" sz="1700" dirty="0">
                <a:latin typeface="Comic Sans MS" pitchFamily="66" charset="0"/>
              </a:rPr>
              <a:t> ή μέθοδος </a:t>
            </a:r>
            <a:r>
              <a:rPr lang="fr-FR" sz="1700" dirty="0">
                <a:latin typeface="Comic Sans MS" pitchFamily="66" charset="0"/>
              </a:rPr>
              <a:t>Sanger</a:t>
            </a:r>
            <a:endParaRPr lang="el-GR" sz="1700" dirty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l-GR" sz="2600" dirty="0">
                <a:latin typeface="Comic Sans MS" pitchFamily="66" charset="0"/>
              </a:rPr>
              <a:t>Και οι δύο μέθοδοι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l-GR" sz="2600" dirty="0">
                <a:latin typeface="Comic Sans MS" pitchFamily="66" charset="0"/>
              </a:rPr>
              <a:t>έχουν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l-GR" sz="2600" dirty="0">
                <a:latin typeface="Comic Sans MS" pitchFamily="66" charset="0"/>
              </a:rPr>
              <a:t>πλέον αυτοματοποιηθεί και η αλληλουχία μπορεί να διαβαστεί χρησιμοποιώντας έναν υπολογιστή. Αυτή η τεχνολογία μπορεί να χρησιμοποιηθεί για</a:t>
            </a:r>
            <a:r>
              <a:rPr lang="en-US" sz="2600" dirty="0">
                <a:latin typeface="Comic Sans MS" pitchFamily="66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300" dirty="0">
                <a:latin typeface="Comic Sans MS" pitchFamily="66" charset="0"/>
              </a:rPr>
              <a:t>τη μελέτη της δομής ενός γονιδίου</a:t>
            </a:r>
            <a:endParaRPr lang="en-US" sz="2300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300" dirty="0">
                <a:latin typeface="Comic Sans MS" pitchFamily="66" charset="0"/>
              </a:rPr>
              <a:t>την ανίχνευση μεταλλάξεων</a:t>
            </a:r>
            <a:endParaRPr lang="en-US" sz="2300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300" dirty="0">
                <a:latin typeface="Comic Sans MS" pitchFamily="66" charset="0"/>
              </a:rPr>
              <a:t>την γενετική συγγένεια </a:t>
            </a:r>
          </a:p>
        </p:txBody>
      </p:sp>
      <p:pic>
        <p:nvPicPr>
          <p:cNvPr id="645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83036" y="2924175"/>
            <a:ext cx="2965065" cy="3168650"/>
          </a:xfrm>
          <a:noFill/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/>
          <a:srcRect l="8351" r="7314" b="11931"/>
          <a:stretch>
            <a:fillRect/>
          </a:stretch>
        </p:blipFill>
        <p:spPr bwMode="auto">
          <a:xfrm>
            <a:off x="9187255" y="3860800"/>
            <a:ext cx="300315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0596" y="692150"/>
            <a:ext cx="350474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dirty="0">
                <a:latin typeface="Comic Sans MS" pitchFamily="66" charset="0"/>
              </a:rPr>
              <a:t>Πλατφόρμα </a:t>
            </a:r>
            <a:r>
              <a:rPr lang="el-GR" sz="3200" b="1" dirty="0" err="1">
                <a:latin typeface="Comic Sans MS" pitchFamily="66" charset="0"/>
              </a:rPr>
              <a:t>αλληλούχισης</a:t>
            </a:r>
            <a:r>
              <a:rPr lang="el-GR" sz="3200" b="1" dirty="0">
                <a:latin typeface="Comic Sans MS" pitchFamily="66" charset="0"/>
              </a:rPr>
              <a:t> επόμενης γενιάς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5738016" y="1714487"/>
            <a:ext cx="5760339" cy="430690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latin typeface="Comic Sans MS" pitchFamily="66" charset="0"/>
              </a:rPr>
              <a:t>Μαζική παράλληλη </a:t>
            </a:r>
            <a:r>
              <a:rPr lang="el-GR" sz="2400" dirty="0" err="1">
                <a:latin typeface="Comic Sans MS" pitchFamily="66" charset="0"/>
              </a:rPr>
              <a:t>αλληλούχιση</a:t>
            </a:r>
            <a:r>
              <a:rPr lang="el-GR" sz="2400" dirty="0">
                <a:latin typeface="Comic Sans MS" pitchFamily="66" charset="0"/>
              </a:rPr>
              <a:t>, σε εκατομμύρια κομμάτια DNA ταυτόχρονα.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>
                <a:latin typeface="Comic Sans MS" pitchFamily="66" charset="0"/>
              </a:rPr>
              <a:t>Ταχεία (</a:t>
            </a:r>
            <a:r>
              <a:rPr lang="el-GR" sz="2000" dirty="0" err="1">
                <a:latin typeface="Comic Sans MS" pitchFamily="66" charset="0"/>
              </a:rPr>
              <a:t>αλληλούχιση</a:t>
            </a:r>
            <a:r>
              <a:rPr lang="el-GR" sz="2000" dirty="0">
                <a:latin typeface="Comic Sans MS" pitchFamily="66" charset="0"/>
              </a:rPr>
              <a:t> ολόκληρου του </a:t>
            </a:r>
            <a:r>
              <a:rPr lang="el-GR" sz="2000" dirty="0" err="1">
                <a:latin typeface="Comic Sans MS" pitchFamily="66" charset="0"/>
              </a:rPr>
              <a:t>γονιδιώματος</a:t>
            </a:r>
            <a:r>
              <a:rPr lang="el-GR" sz="2000" dirty="0">
                <a:latin typeface="Comic Sans MS" pitchFamily="66" charset="0"/>
              </a:rPr>
              <a:t> σε λιγότερο από μία ημέρα)</a:t>
            </a:r>
            <a:endParaRPr lang="en-US" sz="2000" dirty="0">
              <a:latin typeface="Comic Sans MS" pitchFamily="66" charset="0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>
                <a:latin typeface="Comic Sans MS" pitchFamily="66" charset="0"/>
              </a:rPr>
              <a:t>Δυνατότητα να ελέγξει την ύπαρξη απεριόριστου αριθμού πιθανών παθογόνων ταυτόχρονα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dirty="0">
                <a:latin typeface="Comic Sans MS" pitchFamily="66" charset="0"/>
              </a:rPr>
              <a:t>Χαμηλό κόστος σε σύγκριση με τις παραδοσιακές τεχνικές (</a:t>
            </a:r>
            <a:r>
              <a:rPr lang="el-GR" sz="2000" dirty="0" err="1">
                <a:latin typeface="Comic Sans MS" pitchFamily="66" charset="0"/>
              </a:rPr>
              <a:t>Sanger</a:t>
            </a:r>
            <a:r>
              <a:rPr lang="el-GR" sz="2000" dirty="0">
                <a:latin typeface="Comic Sans MS" pitchFamily="66" charset="0"/>
              </a:rPr>
              <a:t>)</a:t>
            </a:r>
            <a:br>
              <a:rPr lang="el-GR" sz="2000" dirty="0">
                <a:latin typeface="Comic Sans MS" pitchFamily="66" charset="0"/>
              </a:rPr>
            </a:br>
            <a:endParaRPr lang="en-US" sz="2000" dirty="0">
              <a:latin typeface="Comic Sans MS" pitchFamily="66" charset="0"/>
            </a:endParaRPr>
          </a:p>
          <a:p>
            <a:endParaRPr lang="el-GR" sz="2000" dirty="0"/>
          </a:p>
        </p:txBody>
      </p:sp>
      <p:pic>
        <p:nvPicPr>
          <p:cNvPr id="7" name="Picture 9" descr="HiSeqX_Ten_Single_Instrument_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75" y="1971675"/>
            <a:ext cx="48125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60" t="26962" r="31940" b="6905"/>
          <a:stretch>
            <a:fillRect/>
          </a:stretch>
        </p:blipFill>
        <p:spPr>
          <a:xfrm>
            <a:off x="3213490" y="1971675"/>
            <a:ext cx="5598332" cy="4049713"/>
          </a:xfr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pitchFamily="66" charset="0"/>
              </a:rPr>
              <a:t>Αλληλούχιση επόμενης γενιάς (</a:t>
            </a:r>
            <a:r>
              <a:rPr lang="en-US" sz="3600">
                <a:latin typeface="Comic Sans MS" pitchFamily="66" charset="0"/>
              </a:rPr>
              <a:t>NGS) </a:t>
            </a:r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AA734360-825A-4BBC-9F2C-C2C580FDC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1" y="2204864"/>
            <a:ext cx="8334855" cy="3000548"/>
          </a:xfr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F78DB-5015-4F82-9304-9F9A096B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anose="030F0702030302020204" pitchFamily="66" charset="0"/>
              </a:rPr>
              <a:t>Πλατφόρμες για ταχεία ανίχνευση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F1C558-07C1-4258-A38C-69A40A9ED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984" y="1971675"/>
            <a:ext cx="6459350" cy="40497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>
                <a:latin typeface="Comic Sans MS" panose="030F0702030302020204" pitchFamily="66" charset="0"/>
              </a:rPr>
              <a:t>Οι ανάπτυξη των μοριακών μεθόδων έχουν φέρει επανάσταση στον έλεγχο των λοιμώξεων επιτρέποντας την ταυτόχρονη ανίχνευση πολλαπλών παθογόνων και μηχανισμών αντοχής στα φάρμακα απευθείας από κλινικά δείγματα και θετικές καλλιέργειες αίματος.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latin typeface="Comic Sans MS" panose="030F0702030302020204" pitchFamily="66" charset="0"/>
              </a:rPr>
              <a:t>Τα μοριακά διαγνωστικά συστήματα έχουν περιορίσει την περιττή χρήση αντιβιοτικών, ενισχύοντας την ορθή χρήση των αντιμικροβιακών.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B0203F7-667A-4AD5-B8E7-C7F435099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05" y="2636912"/>
            <a:ext cx="3516646" cy="4049713"/>
          </a:xfrm>
          <a:prstGeom prst="rect">
            <a:avLst/>
          </a:prstGeom>
        </p:spPr>
      </p:pic>
      <p:pic>
        <p:nvPicPr>
          <p:cNvPr id="8" name="Εικόνα 7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8381936-E062-4040-8EB9-92468C7C5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3" y="0"/>
            <a:ext cx="5204080" cy="25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636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anose="030F0702030302020204" pitchFamily="66" charset="0"/>
              </a:rPr>
              <a:t>Διαθέσιμα πάνελ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6983" y="1628801"/>
            <a:ext cx="10971372" cy="4392588"/>
          </a:xfrm>
        </p:spPr>
        <p:txBody>
          <a:bodyPr/>
          <a:lstStyle/>
          <a:p>
            <a:r>
              <a:rPr lang="en-GB" sz="2400" dirty="0">
                <a:latin typeface="Comic Sans MS" panose="030F0702030302020204" pitchFamily="66" charset="0"/>
              </a:rPr>
              <a:t>Bloodstream Infections	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Identification and antibiotic resistance determination for a broad panel of gram-positive/negative bacteria and yeasts directly from positive blood culture bottles 	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Respiratory Tract Infections</a:t>
            </a:r>
            <a:r>
              <a:rPr lang="en-GB" sz="1800" dirty="0">
                <a:latin typeface="Comic Sans MS" panose="030F0702030302020204" pitchFamily="66" charset="0"/>
              </a:rPr>
              <a:t>	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Identification of a broad panel of viruses and bacteria commonly responsible for respiratory infections from nasopharyngeal swabs (NPS) 	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Gastrointestinal Tract Infections</a:t>
            </a:r>
            <a:r>
              <a:rPr lang="en-GB" sz="1800" dirty="0">
                <a:latin typeface="Comic Sans MS" panose="030F0702030302020204" pitchFamily="66" charset="0"/>
              </a:rPr>
              <a:t>	</a:t>
            </a:r>
          </a:p>
          <a:p>
            <a:pPr lvl="2"/>
            <a:r>
              <a:rPr lang="en-GB" dirty="0">
                <a:latin typeface="Comic Sans MS" panose="030F0702030302020204" pitchFamily="66" charset="0"/>
              </a:rPr>
              <a:t>Identification of common gastrointestinal pathogens including viruses, bacteria and parasites that cause infectious </a:t>
            </a:r>
            <a:r>
              <a:rPr lang="en-GB" dirty="0" err="1">
                <a:latin typeface="Comic Sans MS" panose="030F0702030302020204" pitchFamily="66" charset="0"/>
              </a:rPr>
              <a:t>diarrhea</a:t>
            </a:r>
            <a:endParaRPr lang="en-US" i="1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Meningitis-Encephalitis Panel 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Identification of common pathogens that cause central nervous system infections, including viruses, bacteria and yeast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556AE3-AF43-42CB-9AD0-062543AA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Panel simultaneously tests for 22 of the most common pathogens involved in upper respiratory tract infections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94F8CC0-1ABF-408F-8542-22E1A69C7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15" y="2276872"/>
            <a:ext cx="9585465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77A8B-704C-4990-8A99-049610311A68}"/>
              </a:ext>
            </a:extLst>
          </p:cNvPr>
          <p:cNvSpPr txBox="1"/>
          <p:nvPr/>
        </p:nvSpPr>
        <p:spPr>
          <a:xfrm>
            <a:off x="5375126" y="63813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sensitivity and specificity of 95% and 99% respectively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295581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B2E96-C10A-471B-A5C9-6D0DF1C4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>
                <a:latin typeface="Comic Sans MS" panose="030F0702030302020204" pitchFamily="66" charset="0"/>
              </a:rPr>
              <a:t>Παρακλίνια</a:t>
            </a:r>
            <a:r>
              <a:rPr lang="el-GR" sz="3200" dirty="0">
                <a:latin typeface="Comic Sans MS" panose="030F0702030302020204" pitchFamily="66" charset="0"/>
              </a:rPr>
              <a:t> μηχανήματα (</a:t>
            </a:r>
            <a:r>
              <a:rPr lang="en-US" sz="3200" dirty="0">
                <a:latin typeface="Comic Sans MS" panose="030F0702030302020204" pitchFamily="66" charset="0"/>
              </a:rPr>
              <a:t>Point of Care)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7A2178-EAD7-410C-84F1-2A73C4E5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>
                <a:latin typeface="Comic Sans MS" panose="030F0702030302020204" pitchFamily="66" charset="0"/>
              </a:rPr>
              <a:t>Είναι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l-GR" sz="2800" dirty="0">
                <a:latin typeface="Comic Sans MS" panose="030F0702030302020204" pitchFamily="66" charset="0"/>
              </a:rPr>
              <a:t>συσκευές που ανιχνεύουν συγκεκριμένες ομάδες γονιδίων, ενός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l-GR" sz="2800" dirty="0">
                <a:latin typeface="Comic Sans MS" panose="030F0702030302020204" pitchFamily="66" charset="0"/>
              </a:rPr>
              <a:t>μικροοργανισμού</a:t>
            </a:r>
          </a:p>
          <a:p>
            <a:r>
              <a:rPr lang="el-GR" sz="2800" dirty="0">
                <a:latin typeface="Comic Sans MS" panose="030F0702030302020204" pitchFamily="66" charset="0"/>
              </a:rPr>
              <a:t>Μικρές σε διαστάσεις, συχνά φορητές, γρήγορες (15-90 </a:t>
            </a:r>
            <a:r>
              <a:rPr lang="en-US" sz="2800" dirty="0">
                <a:latin typeface="Comic Sans MS" panose="030F0702030302020204" pitchFamily="66" charset="0"/>
              </a:rPr>
              <a:t>min</a:t>
            </a:r>
            <a:r>
              <a:rPr lang="el-GR" sz="2800" dirty="0">
                <a:latin typeface="Comic Sans MS" panose="030F0702030302020204" pitchFamily="66" charset="0"/>
              </a:rPr>
              <a:t> για το αποτέλεσμα)</a:t>
            </a:r>
          </a:p>
          <a:p>
            <a:r>
              <a:rPr lang="el-GR" sz="2800" dirty="0">
                <a:latin typeface="Comic Sans MS" panose="030F0702030302020204" pitchFamily="66" charset="0"/>
              </a:rPr>
              <a:t>Σκοπός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l-GR" sz="2800" dirty="0">
                <a:latin typeface="Comic Sans MS" panose="030F0702030302020204" pitchFamily="66" charset="0"/>
              </a:rPr>
              <a:t>είναι</a:t>
            </a:r>
            <a:r>
              <a:rPr lang="en-US" sz="2800" dirty="0">
                <a:latin typeface="Comic Sans MS" panose="030F0702030302020204" pitchFamily="66" charset="0"/>
              </a:rPr>
              <a:t>:</a:t>
            </a:r>
            <a:endParaRPr lang="el-GR" sz="2800" dirty="0">
              <a:latin typeface="Comic Sans MS" panose="030F0702030302020204" pitchFamily="66" charset="0"/>
            </a:endParaRPr>
          </a:p>
          <a:p>
            <a:pPr lvl="1"/>
            <a:r>
              <a:rPr lang="el-GR" sz="2400" dirty="0">
                <a:latin typeface="Comic Sans MS" panose="030F0702030302020204" pitchFamily="66" charset="0"/>
              </a:rPr>
              <a:t>η έγκυρη διάγνωση</a:t>
            </a:r>
            <a:endParaRPr lang="en-US" sz="2400" dirty="0">
              <a:latin typeface="Comic Sans MS" panose="030F0702030302020204" pitchFamily="66" charset="0"/>
            </a:endParaRPr>
          </a:p>
          <a:p>
            <a:pPr lvl="1"/>
            <a:r>
              <a:rPr lang="el-GR" sz="2400" dirty="0">
                <a:latin typeface="Comic Sans MS" panose="030F0702030302020204" pitchFamily="66" charset="0"/>
              </a:rPr>
              <a:t>η επιλογή της κατάλληλης θεραπείας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 descr="Εικόνα που περιέχει εσωτερικό, άτομο, πίνακας, office&#10;&#10;Περιγραφή που δημιουργήθηκε αυτόματα">
            <a:extLst>
              <a:ext uri="{FF2B5EF4-FFF2-40B4-BE49-F238E27FC236}">
                <a16:creationId xmlns:a16="http://schemas.microsoft.com/office/drawing/2014/main" id="{4CED794B-4B8A-4116-8012-671D163D8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2" y="4725144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757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380BBE-5974-48CF-97FF-7E636183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83" y="2492896"/>
            <a:ext cx="10971372" cy="35284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2400" dirty="0">
                <a:latin typeface="Comic Sans MS" panose="030F0702030302020204" pitchFamily="66" charset="0"/>
              </a:rPr>
              <a:t>Συμπεριλήφθηκαν 31 μελέτες με 5920 ασθενείς με βακτηριαιμία 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anose="030F0702030302020204" pitchFamily="66" charset="0"/>
              </a:rPr>
              <a:t>Στις 20 μελέτες είχαν χρησιμοποιήσει μεθόδους </a:t>
            </a:r>
            <a:r>
              <a:rPr lang="en-US" sz="2400" dirty="0">
                <a:latin typeface="Comic Sans MS" panose="030F0702030302020204" pitchFamily="66" charset="0"/>
              </a:rPr>
              <a:t>PCR </a:t>
            </a:r>
            <a:r>
              <a:rPr lang="el-GR" sz="2400" dirty="0">
                <a:latin typeface="Comic Sans MS" panose="030F0702030302020204" pitchFamily="66" charset="0"/>
              </a:rPr>
              <a:t>ή </a:t>
            </a:r>
            <a:r>
              <a:rPr lang="en-US" sz="2400" dirty="0">
                <a:latin typeface="Comic Sans MS" panose="030F0702030302020204" pitchFamily="66" charset="0"/>
              </a:rPr>
              <a:t>microarrays</a:t>
            </a:r>
            <a:r>
              <a:rPr lang="el-GR" sz="2400" dirty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anose="030F0702030302020204" pitchFamily="66" charset="0"/>
              </a:rPr>
              <a:t>Ο χρόνος για την αποτελεσματική θεραπεία μειώθηκε κατά </a:t>
            </a:r>
            <a:r>
              <a:rPr lang="el-GR" sz="2400" b="1" dirty="0">
                <a:latin typeface="Comic Sans MS" panose="030F0702030302020204" pitchFamily="66" charset="0"/>
              </a:rPr>
              <a:t>-5,03 </a:t>
            </a:r>
            <a:r>
              <a:rPr lang="el-GR" sz="2400" dirty="0">
                <a:latin typeface="Comic Sans MS" panose="030F0702030302020204" pitchFamily="66" charset="0"/>
              </a:rPr>
              <a:t>ώρες και η διάρκεια παραμονής μειώθηκε κατά </a:t>
            </a:r>
            <a:r>
              <a:rPr lang="el-GR" sz="2400" b="1" dirty="0">
                <a:latin typeface="Comic Sans MS" panose="030F0702030302020204" pitchFamily="66" charset="0"/>
              </a:rPr>
              <a:t>-2,48 </a:t>
            </a:r>
            <a:r>
              <a:rPr lang="el-GR" sz="2400" dirty="0">
                <a:latin typeface="Comic Sans MS" panose="030F0702030302020204" pitchFamily="66" charset="0"/>
              </a:rPr>
              <a:t>ημέρες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771472-6124-4F11-8433-319F154B1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66"/>
          <a:stretch/>
        </p:blipFill>
        <p:spPr>
          <a:xfrm>
            <a:off x="526983" y="0"/>
            <a:ext cx="8086771" cy="1816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A171D-89A5-4C86-A842-842BF6BD8325}"/>
              </a:ext>
            </a:extLst>
          </p:cNvPr>
          <p:cNvSpPr txBox="1"/>
          <p:nvPr/>
        </p:nvSpPr>
        <p:spPr>
          <a:xfrm>
            <a:off x="6599262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Timbrook et al. Clin Infect Dis. 2017; 64(1):15-23</a:t>
            </a:r>
            <a:endParaRPr lang="el-GR" i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4AF3BB-A764-4656-A423-54D35E40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49" y="56213"/>
            <a:ext cx="3517564" cy="6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38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>
                <a:latin typeface="Comic Sans MS" pitchFamily="66" charset="0"/>
              </a:rPr>
              <a:t>Ευχαριστώ για την προσοχή σας</a:t>
            </a:r>
          </a:p>
        </p:txBody>
      </p:sp>
      <p:pic>
        <p:nvPicPr>
          <p:cNvPr id="5" name="Picture 2" descr="F:\ΜΑΘΗΜΑΤΑ\cartoons\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96" t="2177" r="1701" b="2795"/>
          <a:stretch>
            <a:fillRect/>
          </a:stretch>
        </p:blipFill>
        <p:spPr>
          <a:xfrm>
            <a:off x="3726585" y="2249608"/>
            <a:ext cx="4572143" cy="3493847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>
                <a:latin typeface="Comic Sans MS" pitchFamily="66" charset="0"/>
              </a:rPr>
              <a:t>Γιατί να χρησιμοποιήσουμε ένα μοριακό τεστ για τη διάγνωση μιας λοίμωξης;</a:t>
            </a:r>
            <a:endParaRPr lang="el-GR" sz="3200" dirty="0"/>
          </a:p>
        </p:txBody>
      </p:sp>
      <p:sp>
        <p:nvSpPr>
          <p:cNvPr id="16387" name="Θέση περιεχομένου 6"/>
          <p:cNvSpPr>
            <a:spLocks noGrp="1"/>
          </p:cNvSpPr>
          <p:nvPr>
            <p:ph idx="1"/>
          </p:nvPr>
        </p:nvSpPr>
        <p:spPr>
          <a:xfrm>
            <a:off x="526982" y="1700215"/>
            <a:ext cx="11231687" cy="4537075"/>
          </a:xfrm>
        </p:spPr>
        <p:txBody>
          <a:bodyPr/>
          <a:lstStyle/>
          <a:p>
            <a:pPr eaLnBrk="1" hangingPunct="1"/>
            <a:r>
              <a:rPr lang="el-GR" sz="2400" dirty="0">
                <a:latin typeface="Comic Sans MS" pitchFamily="66" charset="0"/>
              </a:rPr>
              <a:t>Μοριακή επιδημιολογία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έλεγχος </a:t>
            </a:r>
            <a:r>
              <a:rPr lang="el-GR" dirty="0" err="1">
                <a:latin typeface="Comic Sans MS" pitchFamily="66" charset="0"/>
              </a:rPr>
              <a:t>ενδονοσοκομειακών</a:t>
            </a:r>
            <a:r>
              <a:rPr lang="el-GR" dirty="0">
                <a:latin typeface="Comic Sans MS" pitchFamily="66" charset="0"/>
              </a:rPr>
              <a:t> λοιμώξεων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προσδιορισμός της πηγής σε νοσοκομειακές  αλλά και σε λοιμώξεις της κοινότητας</a:t>
            </a:r>
          </a:p>
          <a:p>
            <a:pPr eaLnBrk="1" hangingPunct="1">
              <a:spcBef>
                <a:spcPts val="1800"/>
              </a:spcBef>
            </a:pPr>
            <a:r>
              <a:rPr lang="el-GR" sz="2400" dirty="0">
                <a:latin typeface="Comic Sans MS" pitchFamily="66" charset="0"/>
              </a:rPr>
              <a:t>Ταχεία ανίχνευση της ανθεκτικότητας στα αντιβιοτικά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γρήγορη ανίχνευση της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αντοχής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έλλειψη </a:t>
            </a:r>
            <a:r>
              <a:rPr lang="el-GR" dirty="0" err="1">
                <a:latin typeface="Comic Sans MS" pitchFamily="66" charset="0"/>
              </a:rPr>
              <a:t>φαινοτυπικών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μεθόδων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l-GR" dirty="0">
                <a:latin typeface="Comic Sans MS" pitchFamily="66" charset="0"/>
              </a:rPr>
              <a:t>προσδιορισμός μηχανισμού αντοχής</a:t>
            </a:r>
            <a:r>
              <a:rPr lang="en-US" dirty="0">
                <a:latin typeface="Comic Sans MS" pitchFamily="66" charset="0"/>
              </a:rPr>
              <a:t>)</a:t>
            </a:r>
            <a:endParaRPr lang="el-GR" dirty="0">
              <a:latin typeface="Comic Sans MS" pitchFamily="66" charset="0"/>
            </a:endParaRP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επιδημιολογική επιτήρηση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l-GR" sz="2400" dirty="0">
                <a:latin typeface="Comic Sans MS" pitchFamily="66" charset="0"/>
              </a:rPr>
              <a:t>Άμεση Διάγνωση της Λοίμωξης</a:t>
            </a:r>
          </a:p>
          <a:p>
            <a:pPr lvl="1" eaLnBrk="1" hangingPunct="1"/>
            <a:r>
              <a:rPr lang="el-GR" dirty="0">
                <a:latin typeface="Comic Sans MS" pitchFamily="66" charset="0"/>
              </a:rPr>
              <a:t>απ’ ευθείας ανίχνευση παθογόνου στο κλινικό δείγμα</a:t>
            </a:r>
          </a:p>
          <a:p>
            <a:pPr lvl="2" eaLnBrk="1" hangingPunct="1"/>
            <a:r>
              <a:rPr lang="el-GR" dirty="0">
                <a:latin typeface="Comic Sans MS" pitchFamily="66" charset="0"/>
              </a:rPr>
              <a:t>σημαντικό για την έναρξη της κατάλληλης θεραπείας</a:t>
            </a:r>
          </a:p>
          <a:p>
            <a:pPr lvl="2" eaLnBrk="1" hangingPunct="1"/>
            <a:r>
              <a:rPr lang="el-GR" dirty="0">
                <a:latin typeface="Comic Sans MS" pitchFamily="66" charset="0"/>
              </a:rPr>
              <a:t>σημαντικό για την πρόληψη της εξάπλωσης μιας μεταδοτικής νόσου</a:t>
            </a:r>
          </a:p>
          <a:p>
            <a:pPr eaLnBrk="1" hangingPunct="1"/>
            <a:endParaRPr lang="el-GR" dirty="0"/>
          </a:p>
        </p:txBody>
      </p:sp>
      <p:sp>
        <p:nvSpPr>
          <p:cNvPr id="8" name="Επεξήγηση με σύννεφο 7"/>
          <p:cNvSpPr/>
          <p:nvPr/>
        </p:nvSpPr>
        <p:spPr>
          <a:xfrm>
            <a:off x="7666842" y="4357694"/>
            <a:ext cx="3500462" cy="863600"/>
          </a:xfrm>
          <a:prstGeom prst="cloudCallout">
            <a:avLst>
              <a:gd name="adj1" fmla="val -56164"/>
              <a:gd name="adj2" fmla="val 48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Ιδιαίτερη Κλινική Σημασία </a:t>
            </a:r>
          </a:p>
        </p:txBody>
      </p:sp>
      <p:pic>
        <p:nvPicPr>
          <p:cNvPr id="16389" name="Picture 2" descr="C:\Users\Ειρήνη\Desktop\Infectio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302" y="1193571"/>
            <a:ext cx="1666003" cy="122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dirty="0">
                <a:latin typeface="Comic Sans MS" pitchFamily="66" charset="0"/>
              </a:rPr>
              <a:t>Εξέλιξη της τεχνολογίας</a:t>
            </a:r>
          </a:p>
        </p:txBody>
      </p:sp>
      <p:pic>
        <p:nvPicPr>
          <p:cNvPr id="6147" name="Picture 2" descr="C:\Users\Ειρήνη\Desktop\adv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6983" y="2144713"/>
            <a:ext cx="10971372" cy="3703637"/>
          </a:xfrm>
          <a:noFill/>
        </p:spPr>
      </p:pic>
      <p:grpSp>
        <p:nvGrpSpPr>
          <p:cNvPr id="6148" name="Ομάδα 7"/>
          <p:cNvGrpSpPr>
            <a:grpSpLocks/>
          </p:cNvGrpSpPr>
          <p:nvPr/>
        </p:nvGrpSpPr>
        <p:grpSpPr bwMode="auto">
          <a:xfrm>
            <a:off x="1390471" y="2339975"/>
            <a:ext cx="9985133" cy="3060750"/>
            <a:chOff x="1043608" y="2340000"/>
            <a:chExt cx="7488832" cy="3060506"/>
          </a:xfrm>
        </p:grpSpPr>
        <p:sp>
          <p:nvSpPr>
            <p:cNvPr id="6149" name="TextBox 2"/>
            <p:cNvSpPr txBox="1">
              <a:spLocks noChangeArrowheads="1"/>
            </p:cNvSpPr>
            <p:nvPr/>
          </p:nvSpPr>
          <p:spPr bwMode="auto">
            <a:xfrm>
              <a:off x="2390400" y="2844000"/>
              <a:ext cx="1476400" cy="6616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1200" b="1">
                  <a:latin typeface="Comic Sans MS" pitchFamily="66" charset="0"/>
                </a:rPr>
                <a:t>Μέσα-17</a:t>
              </a:r>
              <a:r>
                <a:rPr lang="el-GR" sz="1200" b="1" baseline="30000">
                  <a:latin typeface="Comic Sans MS" pitchFamily="66" charset="0"/>
                </a:rPr>
                <a:t>ου</a:t>
              </a:r>
              <a:r>
                <a:rPr lang="el-GR" sz="1200" b="1">
                  <a:latin typeface="Comic Sans MS" pitchFamily="66" charset="0"/>
                </a:rPr>
                <a:t> αιώνα:</a:t>
              </a:r>
              <a:endParaRPr lang="en-US" sz="1200" b="1">
                <a:latin typeface="Comic Sans MS" pitchFamily="66" charset="0"/>
              </a:endParaRPr>
            </a:p>
            <a:p>
              <a:pPr algn="ctr"/>
              <a:r>
                <a:rPr lang="el-GR" sz="1000" b="1">
                  <a:latin typeface="Comic Sans MS" pitchFamily="66" charset="0"/>
                </a:rPr>
                <a:t>Περιγραφή πρώτων μικροοργανισμών</a:t>
              </a:r>
            </a:p>
          </p:txBody>
        </p:sp>
        <p:sp>
          <p:nvSpPr>
            <p:cNvPr id="6150" name="TextBox 3"/>
            <p:cNvSpPr txBox="1">
              <a:spLocks noChangeArrowheads="1"/>
            </p:cNvSpPr>
            <p:nvPr/>
          </p:nvSpPr>
          <p:spPr bwMode="auto">
            <a:xfrm>
              <a:off x="1043608" y="4270673"/>
              <a:ext cx="1296144" cy="5077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>
                  <a:latin typeface="Comic Sans MS" pitchFamily="66" charset="0"/>
                  <a:sym typeface="Symbol" pitchFamily="18" charset="2"/>
                </a:rPr>
                <a:t> 1</a:t>
              </a:r>
              <a:r>
                <a:rPr lang="el-GR" sz="1200" b="1">
                  <a:latin typeface="Comic Sans MS" pitchFamily="66" charset="0"/>
                  <a:sym typeface="Symbol" pitchFamily="18" charset="2"/>
                </a:rPr>
                <a:t>7</a:t>
              </a:r>
              <a:r>
                <a:rPr lang="el-GR" sz="1200" b="1" baseline="30000">
                  <a:latin typeface="Comic Sans MS" pitchFamily="66" charset="0"/>
                  <a:sym typeface="Symbol" pitchFamily="18" charset="2"/>
                </a:rPr>
                <a:t>ος</a:t>
              </a:r>
              <a:r>
                <a:rPr lang="el-GR" sz="1200" b="1">
                  <a:latin typeface="Comic Sans MS" pitchFamily="66" charset="0"/>
                  <a:sym typeface="Symbol" pitchFamily="18" charset="2"/>
                </a:rPr>
                <a:t> αιώνας</a:t>
              </a:r>
              <a:r>
                <a:rPr lang="en-US" sz="1200" b="1">
                  <a:latin typeface="Comic Sans MS" pitchFamily="66" charset="0"/>
                  <a:sym typeface="Symbol" pitchFamily="18" charset="2"/>
                </a:rPr>
                <a:t>:</a:t>
              </a:r>
              <a:endParaRPr lang="en-US" sz="1200" b="1">
                <a:latin typeface="Comic Sans MS" pitchFamily="66" charset="0"/>
              </a:endParaRPr>
            </a:p>
            <a:p>
              <a:pPr algn="ctr"/>
              <a:r>
                <a:rPr lang="el-GR" sz="1000" b="1">
                  <a:latin typeface="Comic Sans MS" pitchFamily="66" charset="0"/>
                </a:rPr>
                <a:t>Εφεύρεση μικροσκοπίου</a:t>
              </a:r>
            </a:p>
          </p:txBody>
        </p:sp>
        <p:sp>
          <p:nvSpPr>
            <p:cNvPr id="6151" name="TextBox 4"/>
            <p:cNvSpPr txBox="1">
              <a:spLocks noChangeArrowheads="1"/>
            </p:cNvSpPr>
            <p:nvPr/>
          </p:nvSpPr>
          <p:spPr bwMode="auto">
            <a:xfrm>
              <a:off x="3996000" y="4278660"/>
              <a:ext cx="1152128" cy="9694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1200" b="1">
                  <a:latin typeface="Comic Sans MS" pitchFamily="66" charset="0"/>
                </a:rPr>
                <a:t>19</a:t>
              </a:r>
              <a:r>
                <a:rPr lang="el-GR" sz="1200" b="1" baseline="30000">
                  <a:latin typeface="Comic Sans MS" pitchFamily="66" charset="0"/>
                </a:rPr>
                <a:t>ος</a:t>
              </a:r>
              <a:r>
                <a:rPr lang="el-GR" sz="1200" b="1">
                  <a:latin typeface="Comic Sans MS" pitchFamily="66" charset="0"/>
                </a:rPr>
                <a:t> αιώνας</a:t>
              </a:r>
              <a:r>
                <a:rPr lang="en-US" sz="1200" b="1">
                  <a:latin typeface="Comic Sans MS" pitchFamily="66" charset="0"/>
                </a:rPr>
                <a:t>:</a:t>
              </a:r>
            </a:p>
            <a:p>
              <a:pPr algn="ctr"/>
              <a:r>
                <a:rPr lang="el-GR" sz="1000" b="1">
                  <a:latin typeface="Comic Sans MS" pitchFamily="66" charset="0"/>
                </a:rPr>
                <a:t>Σύνδεση μικροβίων και ασθενειών</a:t>
              </a:r>
            </a:p>
            <a:p>
              <a:pPr algn="ctr"/>
              <a:endParaRPr lang="el-GR" sz="1000" b="1">
                <a:latin typeface="Comic Sans MS" pitchFamily="66" charset="0"/>
              </a:endParaRPr>
            </a:p>
            <a:p>
              <a:pPr algn="ctr"/>
              <a:endParaRPr lang="el-GR" sz="1000" b="1">
                <a:latin typeface="Comic Sans MS" pitchFamily="66" charset="0"/>
              </a:endParaRPr>
            </a:p>
          </p:txBody>
        </p:sp>
        <p:sp>
          <p:nvSpPr>
            <p:cNvPr id="6152" name="TextBox 5"/>
            <p:cNvSpPr txBox="1">
              <a:spLocks noChangeArrowheads="1"/>
            </p:cNvSpPr>
            <p:nvPr/>
          </p:nvSpPr>
          <p:spPr bwMode="auto">
            <a:xfrm>
              <a:off x="5256000" y="2340000"/>
              <a:ext cx="1512000" cy="9078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1200" b="1">
                  <a:latin typeface="Comic Sans MS" pitchFamily="66" charset="0"/>
                </a:rPr>
                <a:t>19</a:t>
              </a:r>
              <a:r>
                <a:rPr lang="el-GR" sz="1200" b="1" baseline="30000">
                  <a:latin typeface="Comic Sans MS" pitchFamily="66" charset="0"/>
                </a:rPr>
                <a:t>ος</a:t>
              </a:r>
              <a:r>
                <a:rPr lang="el-GR" sz="1200" b="1">
                  <a:latin typeface="Comic Sans MS" pitchFamily="66" charset="0"/>
                </a:rPr>
                <a:t> αιώνας – σήμερα:</a:t>
              </a:r>
            </a:p>
            <a:p>
              <a:pPr algn="ctr"/>
              <a:r>
                <a:rPr lang="el-GR" sz="900" b="1">
                  <a:latin typeface="Comic Sans MS" pitchFamily="66" charset="0"/>
                </a:rPr>
                <a:t>Η καλλιέργεια, η</a:t>
              </a:r>
              <a:r>
                <a:rPr lang="en-US" sz="900" b="1">
                  <a:latin typeface="Comic Sans MS" pitchFamily="66" charset="0"/>
                </a:rPr>
                <a:t> </a:t>
              </a:r>
              <a:r>
                <a:rPr lang="el-GR" sz="900" b="1">
                  <a:latin typeface="Comic Sans MS" pitchFamily="66" charset="0"/>
                </a:rPr>
                <a:t>χρώση και το μικροσκόπιο χρησιμοποιούνται για την μελέτη των μικροβίων που μπορούν να καλλιεργηθούν</a:t>
              </a:r>
            </a:p>
          </p:txBody>
        </p:sp>
        <p:sp>
          <p:nvSpPr>
            <p:cNvPr id="6153" name="TextBox 6"/>
            <p:cNvSpPr txBox="1">
              <a:spLocks noChangeArrowheads="1"/>
            </p:cNvSpPr>
            <p:nvPr/>
          </p:nvSpPr>
          <p:spPr bwMode="auto">
            <a:xfrm>
              <a:off x="6876256" y="4277122"/>
              <a:ext cx="1656184" cy="1123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l-GR" sz="1200" b="1">
                  <a:latin typeface="Comic Sans MS" pitchFamily="66" charset="0"/>
                </a:rPr>
                <a:t>Δεκαετία 1990:</a:t>
              </a:r>
            </a:p>
            <a:p>
              <a:r>
                <a:rPr lang="el-GR" sz="1000" b="1">
                  <a:latin typeface="Comic Sans MS" pitchFamily="66" charset="0"/>
                </a:rPr>
                <a:t>Η αλληλούχιση του </a:t>
              </a:r>
              <a:r>
                <a:rPr lang="en-US" sz="1000" b="1">
                  <a:latin typeface="Comic Sans MS" pitchFamily="66" charset="0"/>
                </a:rPr>
                <a:t>DNA </a:t>
              </a:r>
              <a:r>
                <a:rPr lang="el-GR" sz="1000" b="1">
                  <a:latin typeface="Comic Sans MS" pitchFamily="66" charset="0"/>
                </a:rPr>
                <a:t>επιτρέπει την μελέτη μικροοργανισμών που δεν καλλιεργούνται</a:t>
              </a:r>
            </a:p>
            <a:p>
              <a:endParaRPr lang="el-GR" sz="1000" b="1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609522" y="2"/>
            <a:ext cx="10971372" cy="1268413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pitchFamily="66" charset="0"/>
              </a:rPr>
              <a:t>Εξέλιξη της τεχνολογίας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775288" y="2780930"/>
          <a:ext cx="8749624" cy="1684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1583061" y="2276477"/>
            <a:ext cx="1631738" cy="576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Ανακάλυψη του 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DNA 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599982" y="2276477"/>
            <a:ext cx="1631737" cy="576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Ανάπτυξη της 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PCR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193625" y="1484313"/>
            <a:ext cx="2122741" cy="658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Ανάπτυξη των </a:t>
            </a:r>
            <a:r>
              <a:rPr lang="el-GR" sz="1400" dirty="0" err="1">
                <a:solidFill>
                  <a:srgbClr val="002060"/>
                </a:solidFill>
                <a:latin typeface="Comic Sans MS" pitchFamily="66" charset="0"/>
              </a:rPr>
              <a:t>μικροσυστοιχιών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DNA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445465" y="1566863"/>
            <a:ext cx="1919567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Ανάπτυξη  της </a:t>
            </a:r>
            <a:r>
              <a:rPr lang="el-GR" sz="1400" dirty="0" err="1">
                <a:solidFill>
                  <a:srgbClr val="002060"/>
                </a:solidFill>
                <a:latin typeface="Comic Sans MS" pitchFamily="66" charset="0"/>
              </a:rPr>
              <a:t>αλληλούχισης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6391502" y="2205040"/>
            <a:ext cx="1741791" cy="71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Ανάπτυξη της </a:t>
            </a:r>
            <a:r>
              <a:rPr lang="en-US" sz="1400" dirty="0" err="1">
                <a:solidFill>
                  <a:srgbClr val="002060"/>
                </a:solidFill>
                <a:latin typeface="Comic Sans MS" pitchFamily="66" charset="0"/>
              </a:rPr>
              <a:t>MassTag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 PCR 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Βέλος προς τα κάτω 9"/>
          <p:cNvSpPr/>
          <p:nvPr/>
        </p:nvSpPr>
        <p:spPr>
          <a:xfrm>
            <a:off x="2399987" y="2862265"/>
            <a:ext cx="239153" cy="422275"/>
          </a:xfrm>
          <a:prstGeom prst="downArrow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1" name="Βέλος προς τα κάτω 10"/>
          <p:cNvSpPr/>
          <p:nvPr/>
        </p:nvSpPr>
        <p:spPr>
          <a:xfrm>
            <a:off x="4296273" y="2862265"/>
            <a:ext cx="239153" cy="422275"/>
          </a:xfrm>
          <a:prstGeom prst="downArrow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6135420" y="2160588"/>
            <a:ext cx="241269" cy="1116012"/>
          </a:xfrm>
          <a:prstGeom prst="downArrow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3" name="Βέλος προς τα κάτω 12"/>
          <p:cNvSpPr/>
          <p:nvPr/>
        </p:nvSpPr>
        <p:spPr>
          <a:xfrm>
            <a:off x="8165038" y="2160588"/>
            <a:ext cx="241269" cy="1116012"/>
          </a:xfrm>
          <a:prstGeom prst="downArrow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4" name="Βέλος προς τα κάτω 13"/>
          <p:cNvSpPr/>
          <p:nvPr/>
        </p:nvSpPr>
        <p:spPr>
          <a:xfrm>
            <a:off x="7839113" y="2933702"/>
            <a:ext cx="239153" cy="352425"/>
          </a:xfrm>
          <a:prstGeom prst="downArrow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5" name="Βέλος προς τα επάνω 14"/>
          <p:cNvSpPr/>
          <p:nvPr/>
        </p:nvSpPr>
        <p:spPr>
          <a:xfrm>
            <a:off x="6954461" y="4041777"/>
            <a:ext cx="192593" cy="7207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943890" y="4762502"/>
            <a:ext cx="2895223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Κόστος </a:t>
            </a:r>
            <a:r>
              <a:rPr lang="el-GR" sz="1400" dirty="0" err="1">
                <a:solidFill>
                  <a:srgbClr val="002060"/>
                </a:solidFill>
                <a:latin typeface="Comic Sans MS" pitchFamily="66" charset="0"/>
              </a:rPr>
              <a:t>αλληλούχισης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5.000 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$ /Μ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b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7284618" y="5661027"/>
            <a:ext cx="2895223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Κόστος </a:t>
            </a:r>
            <a:r>
              <a:rPr lang="el-GR" sz="1400" dirty="0" err="1">
                <a:solidFill>
                  <a:srgbClr val="002060"/>
                </a:solidFill>
                <a:latin typeface="Comic Sans MS" pitchFamily="66" charset="0"/>
              </a:rPr>
              <a:t>αλληλούχισης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15 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$ /Μ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b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9081435" y="4762502"/>
            <a:ext cx="2895223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Κόστος </a:t>
            </a:r>
            <a:r>
              <a:rPr lang="el-GR" sz="1400" dirty="0" err="1">
                <a:solidFill>
                  <a:srgbClr val="002060"/>
                </a:solidFill>
                <a:latin typeface="Comic Sans MS" pitchFamily="66" charset="0"/>
              </a:rPr>
              <a:t>αλληλούχισης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4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0,50 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$ /Μ</a:t>
            </a:r>
            <a:r>
              <a:rPr lang="en-US" sz="1400" dirty="0">
                <a:solidFill>
                  <a:srgbClr val="002060"/>
                </a:solidFill>
                <a:latin typeface="Comic Sans MS" pitchFamily="66" charset="0"/>
                <a:cs typeface="Arial"/>
              </a:rPr>
              <a:t>b</a:t>
            </a:r>
            <a:endParaRPr lang="el-G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Βέλος προς τα επάνω 18"/>
          <p:cNvSpPr/>
          <p:nvPr/>
        </p:nvSpPr>
        <p:spPr>
          <a:xfrm>
            <a:off x="8831702" y="4041775"/>
            <a:ext cx="190475" cy="161925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20" name="Βέλος προς τα επάνω 19"/>
          <p:cNvSpPr/>
          <p:nvPr/>
        </p:nvSpPr>
        <p:spPr>
          <a:xfrm>
            <a:off x="10317408" y="4041777"/>
            <a:ext cx="192591" cy="72072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omic Sans MS" pitchFamily="66" charset="0"/>
            </a:endParaRPr>
          </a:p>
        </p:txBody>
      </p:sp>
      <p:sp>
        <p:nvSpPr>
          <p:cNvPr id="7188" name="TextBox 20"/>
          <p:cNvSpPr txBox="1">
            <a:spLocks noChangeArrowheads="1"/>
          </p:cNvSpPr>
          <p:nvPr/>
        </p:nvSpPr>
        <p:spPr bwMode="auto">
          <a:xfrm>
            <a:off x="6135419" y="4379915"/>
            <a:ext cx="91639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>
                <a:latin typeface="Comic Sans MS" pitchFamily="66" charset="0"/>
              </a:rPr>
              <a:t>2001</a:t>
            </a:r>
          </a:p>
        </p:txBody>
      </p:sp>
      <p:sp>
        <p:nvSpPr>
          <p:cNvPr id="7189" name="TextBox 21"/>
          <p:cNvSpPr txBox="1">
            <a:spLocks noChangeArrowheads="1"/>
          </p:cNvSpPr>
          <p:nvPr/>
        </p:nvSpPr>
        <p:spPr bwMode="auto">
          <a:xfrm>
            <a:off x="7959749" y="5322890"/>
            <a:ext cx="101798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>
                <a:latin typeface="Comic Sans MS" pitchFamily="66" charset="0"/>
              </a:rPr>
              <a:t>2008</a:t>
            </a:r>
          </a:p>
        </p:txBody>
      </p:sp>
      <p:sp>
        <p:nvSpPr>
          <p:cNvPr id="7190" name="TextBox 22"/>
          <p:cNvSpPr txBox="1">
            <a:spLocks noChangeArrowheads="1"/>
          </p:cNvSpPr>
          <p:nvPr/>
        </p:nvSpPr>
        <p:spPr bwMode="auto">
          <a:xfrm>
            <a:off x="1007403" y="6237289"/>
            <a:ext cx="5760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Adapted from: Lipkin W . Nature Reviews, Microbiology 2013; 11: 133 - 141</a:t>
            </a:r>
            <a:endParaRPr lang="el-GR" sz="120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4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852488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2008</a:t>
            </a:r>
            <a:endParaRPr lang="el-GR" sz="360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2142" y="134938"/>
            <a:ext cx="5710023" cy="3213100"/>
          </a:xfrm>
          <a:noFill/>
        </p:spPr>
      </p:pic>
      <p:sp>
        <p:nvSpPr>
          <p:cNvPr id="819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>
                <a:latin typeface="Comic Sans MS" pitchFamily="66" charset="0"/>
              </a:rPr>
              <a:t>Η χρονιά κατά την οποία τα κέντρα προσδιορισμού αλληλουχίας μετέβησαν από την κατά Sanger αλληλούχιση </a:t>
            </a: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endParaRPr lang="el-GR">
              <a:latin typeface="Comic Sans MS" pitchFamily="66" charset="0"/>
            </a:endParaRPr>
          </a:p>
          <a:p>
            <a:r>
              <a:rPr lang="el-GR">
                <a:latin typeface="Comic Sans MS" pitchFamily="66" charset="0"/>
              </a:rPr>
              <a:t>σε τεχνολογίες "επόμενης γενιάς"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142" y="3473450"/>
            <a:ext cx="5758699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9" descr="HiSeqX_Ten_Single_Instrument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437" y="4365627"/>
            <a:ext cx="29227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125" y="2420938"/>
            <a:ext cx="2776706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Πλεονεκτήματα των μοριακών τεστ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6983" y="1643051"/>
            <a:ext cx="10971372" cy="4378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Μεγάλη ευαισθησία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Comic Sans MS" pitchFamily="66" charset="0"/>
              </a:rPr>
              <a:t>Θεωρητικά μπορεί να ανιχνεύσει την παρουσία ενός μόνο οργανισμού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Μεγάλη ειδικότητα</a:t>
            </a:r>
            <a:endParaRPr lang="en-US" sz="2400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Comic Sans MS" pitchFamily="66" charset="0"/>
              </a:rPr>
              <a:t>Μπορεί να ανιχνεύσει συγκεκριμένους γονότυπους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Μπορεί να ανιχνεύσει αντοχή σε </a:t>
            </a:r>
            <a:r>
              <a:rPr lang="el-GR" sz="2400" dirty="0" err="1">
                <a:latin typeface="Comic Sans MS" pitchFamily="66" charset="0"/>
              </a:rPr>
              <a:t>αντιμικροβιακά</a:t>
            </a:r>
            <a:endParaRPr lang="el-GR" sz="2400" dirty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Μπορεί να προβλέψει τη μολυσματικότητα</a:t>
            </a:r>
            <a:endParaRPr lang="en-US" sz="2400" dirty="0"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Ταχύτητα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1800" dirty="0">
                <a:latin typeface="Comic Sans MS" pitchFamily="66" charset="0"/>
              </a:rPr>
              <a:t>Ταχύτερη από την παραδοσιακή καλλιέργεια για ορισμένους οργανισμούς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Απλότητα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latin typeface="Comic Sans MS" pitchFamily="66" charset="0"/>
              </a:rPr>
              <a:t>Ορισμένα τεστ είναι πλέον αυτοματοποιημένα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omic Sans MS" pitchFamily="66" charset="0"/>
              </a:rPr>
              <a:t>Μειονεκτήματα μοριακών τεστ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400" dirty="0">
                <a:latin typeface="Comic Sans MS" pitchFamily="66" charset="0"/>
              </a:rPr>
              <a:t>Κόστος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itchFamily="66" charset="0"/>
              </a:rPr>
              <a:t>Είναι τόσο ειδικά που απαιτούνται κλινικά δεδομένα που να υποστηρίζουν την λοίμωξη από τον μικροοργανισμό πριν από την έναρξη της δοκιμής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itchFamily="66" charset="0"/>
              </a:rPr>
              <a:t>Δεν θα ανιχνευθούν νέοι μικροοργανισμοί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itchFamily="66" charset="0"/>
              </a:rPr>
              <a:t>Στις μικτές καλλιέργειες θα πρέπει να γίνουν τεστ για όλους τους οργανισμούς που μπορεί να προκαλούν τη λοίμωξη.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latin typeface="Comic Sans MS" pitchFamily="66" charset="0"/>
              </a:rPr>
              <a:t>Μεγάλη ευαισθησία. Τα αποτελέσματα είναι κλινικά σημαντικά;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Θέμα1">
  <a:themeElements>
    <a:clrScheme name="20_medizin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σαρμοσμένο 1">
      <a:majorFont>
        <a:latin typeface="Katsoulidis"/>
        <a:ea typeface=""/>
        <a:cs typeface=""/>
      </a:majorFont>
      <a:minorFont>
        <a:latin typeface="Katsoulid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medizin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medizin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medizin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medizin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medizin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medizin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medizin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8690</TotalTime>
  <Words>1741</Words>
  <Application>Microsoft Office PowerPoint</Application>
  <PresentationFormat>Προσαρμογή</PresentationFormat>
  <Paragraphs>310</Paragraphs>
  <Slides>39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Katsoulidis</vt:lpstr>
      <vt:lpstr>Times New Roman</vt:lpstr>
      <vt:lpstr>Θέμα1</vt:lpstr>
      <vt:lpstr>Προσαρμοσμένη σχεδίαση</vt:lpstr>
      <vt:lpstr>Image</vt:lpstr>
      <vt:lpstr>Μοριακές μέθοδοι στις λοιμώξεις </vt:lpstr>
      <vt:lpstr>Σύγχρονη διαγνωστική - Μοριακή Βιολογία</vt:lpstr>
      <vt:lpstr>Γιατί να χρησιμοποιήσουμε ένα μοριακό τεστ για τη διάγνωση μιας λοίμωξης;</vt:lpstr>
      <vt:lpstr>Γιατί να χρησιμοποιήσουμε ένα μοριακό τεστ για τη διάγνωση μιας λοίμωξης;</vt:lpstr>
      <vt:lpstr>Εξέλιξη της τεχνολογίας</vt:lpstr>
      <vt:lpstr>Εξέλιξη της τεχνολογίας</vt:lpstr>
      <vt:lpstr>2008</vt:lpstr>
      <vt:lpstr>Πλεονεκτήματα των μοριακών τεστ</vt:lpstr>
      <vt:lpstr>Μειονεκτήματα μοριακών τεστ</vt:lpstr>
      <vt:lpstr>Μοριακή διαγνωστική πώς λειτουργεί;</vt:lpstr>
      <vt:lpstr>Τεχνικές που χρησιμοποιούνται στην Μοριακή Μικροβιολογία</vt:lpstr>
      <vt:lpstr>Αλυσιδωτή αντίδραση πολυμεράσης  (Polymerase Chain Reaction, PCR)</vt:lpstr>
      <vt:lpstr>Αλυσιδωτή αντίδραση πολυμεράσης (PCR)</vt:lpstr>
      <vt:lpstr>PCR</vt:lpstr>
      <vt:lpstr>Διαδικασίες προ και μετά την PCR</vt:lpstr>
      <vt:lpstr>Παραλλαγές PCR</vt:lpstr>
      <vt:lpstr>Επιμόλυνση στην PCR</vt:lpstr>
      <vt:lpstr>Multiplex PCR</vt:lpstr>
      <vt:lpstr>Nested PCR</vt:lpstr>
      <vt:lpstr>RT-PCR (Reverse transcriptase)</vt:lpstr>
      <vt:lpstr>REAL-TIME PCR</vt:lpstr>
      <vt:lpstr>REAL-TIME PCR</vt:lpstr>
      <vt:lpstr>REAL-TIME PCR</vt:lpstr>
      <vt:lpstr>REAL-TIME PCR</vt:lpstr>
      <vt:lpstr>Παρουσίαση του PowerPoint</vt:lpstr>
      <vt:lpstr>Sars-Cov-2 Real Time PCR</vt:lpstr>
      <vt:lpstr>Dilution series of N gene (107-101 copies/rxn)</vt:lpstr>
      <vt:lpstr>Μικροσυστοιχίες (Microarrays)</vt:lpstr>
      <vt:lpstr>Συστοιχίες μικροκηλίδων DNA</vt:lpstr>
      <vt:lpstr>Νουκλεοτιδική Αλληλούχιση</vt:lpstr>
      <vt:lpstr>Πλατφόρμα αλληλούχισης επόμενης γενιάς</vt:lpstr>
      <vt:lpstr>Παρουσίαση του PowerPoint</vt:lpstr>
      <vt:lpstr>Αλληλούχιση επόμενης γενιάς (NGS) </vt:lpstr>
      <vt:lpstr>Πλατφόρμες για ταχεία ανίχνευση </vt:lpstr>
      <vt:lpstr>Διαθέσιμα πάνελ</vt:lpstr>
      <vt:lpstr>Respiratory Panel simultaneously tests for 22 of the most common pathogens involved in upper respiratory tract infections</vt:lpstr>
      <vt:lpstr>Παρακλίνια μηχανήματα (Point of Care)</vt:lpstr>
      <vt:lpstr>Παρουσίαση του PowerPoint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Ειρήνη Γαλάνη</dc:creator>
  <cp:lastModifiedBy>Ειρήνη Γαλάνη</cp:lastModifiedBy>
  <cp:revision>546</cp:revision>
  <dcterms:created xsi:type="dcterms:W3CDTF">2014-09-24T19:52:27Z</dcterms:created>
  <dcterms:modified xsi:type="dcterms:W3CDTF">2020-05-12T20:47:21Z</dcterms:modified>
</cp:coreProperties>
</file>