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86" r:id="rId6"/>
    <p:sldId id="260" r:id="rId7"/>
    <p:sldId id="273" r:id="rId8"/>
    <p:sldId id="297" r:id="rId9"/>
    <p:sldId id="311" r:id="rId10"/>
    <p:sldId id="274" r:id="rId11"/>
    <p:sldId id="275" r:id="rId12"/>
    <p:sldId id="298" r:id="rId13"/>
    <p:sldId id="299" r:id="rId14"/>
    <p:sldId id="267" r:id="rId15"/>
    <p:sldId id="276" r:id="rId16"/>
    <p:sldId id="287" r:id="rId17"/>
    <p:sldId id="300" r:id="rId18"/>
    <p:sldId id="279" r:id="rId19"/>
    <p:sldId id="301" r:id="rId20"/>
    <p:sldId id="280" r:id="rId21"/>
    <p:sldId id="307" r:id="rId22"/>
    <p:sldId id="293" r:id="rId23"/>
    <p:sldId id="308" r:id="rId24"/>
    <p:sldId id="295" r:id="rId25"/>
    <p:sldId id="296" r:id="rId26"/>
    <p:sldId id="272" r:id="rId27"/>
    <p:sldId id="277" r:id="rId28"/>
    <p:sldId id="278" r:id="rId29"/>
    <p:sldId id="288" r:id="rId30"/>
    <p:sldId id="289" r:id="rId31"/>
    <p:sldId id="290" r:id="rId32"/>
    <p:sldId id="291" r:id="rId33"/>
    <p:sldId id="292" r:id="rId34"/>
    <p:sldId id="262" r:id="rId35"/>
    <p:sldId id="285" r:id="rId36"/>
    <p:sldId id="309" r:id="rId37"/>
    <p:sldId id="263" r:id="rId38"/>
    <p:sldId id="303" r:id="rId39"/>
    <p:sldId id="264" r:id="rId40"/>
    <p:sldId id="306" r:id="rId41"/>
    <p:sldId id="304" r:id="rId42"/>
    <p:sldId id="305" r:id="rId43"/>
    <p:sldId id="265" r:id="rId44"/>
    <p:sldId id="302" r:id="rId45"/>
    <p:sldId id="266" r:id="rId46"/>
    <p:sldId id="294" r:id="rId47"/>
    <p:sldId id="268" r:id="rId48"/>
    <p:sldId id="269" r:id="rId49"/>
    <p:sldId id="282" r:id="rId50"/>
    <p:sldId id="270" r:id="rId51"/>
    <p:sldId id="281" r:id="rId52"/>
    <p:sldId id="271" r:id="rId53"/>
    <p:sldId id="283" r:id="rId54"/>
    <p:sldId id="284" r:id="rId55"/>
    <p:sldId id="310" r:id="rId5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A" initials="M" lastIdx="1" clrIdx="0">
    <p:extLst>
      <p:ext uri="{19B8F6BF-5375-455C-9EA6-DF929625EA0E}">
        <p15:presenceInfo xmlns:p15="http://schemas.microsoft.com/office/powerpoint/2012/main" userId="M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70DB90-B0B7-49DC-B4D0-CB195E3AA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719539A-AE4D-427A-9AEA-14491D669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AD7BD11-CC4C-4173-869F-8CC57627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64AE-BAFC-4A90-98A2-7617D29A8FAA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6A70DAA-6775-4751-9F2F-6A2A6175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E3B9E18-08BB-40A3-86A7-45A9E920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7E12-58E2-4BC5-AF85-33EEDC0D0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773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CB7CB0-C7DD-4D66-9A91-080F6F79C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2E508C7-0DD3-4C33-9D91-57802F049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DE8104E-A909-4F0B-A179-CF1A202B9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64AE-BAFC-4A90-98A2-7617D29A8FAA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7806B69-A30A-4828-B85E-97EB0C977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4F8D770-AF0F-4480-B0DB-890D2001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7E12-58E2-4BC5-AF85-33EEDC0D0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106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25AEF6E-D4B0-4E88-A4A2-BADBFA6BA5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B07AF01-AD5F-40AB-BAFC-2DF5107FD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183E0DD-2897-47D8-B7B7-6C877F81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64AE-BAFC-4A90-98A2-7617D29A8FAA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7C35164-B804-445D-A319-C56DDA07C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B046B2-9D46-465B-B7E8-6A2A4E0E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7E12-58E2-4BC5-AF85-33EEDC0D0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232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6820D0-2140-4C90-8C86-1AD99A095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3BD934-E257-4A45-8AC2-292C0CAD0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325F103-2D36-4B23-AD10-4F3BDE22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64AE-BAFC-4A90-98A2-7617D29A8FAA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64A9568-AFA0-4D43-9A89-61B31A84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82DC8E8-5B07-4BE2-84C2-C54E62C7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7E12-58E2-4BC5-AF85-33EEDC0D0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447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EE1D03-4FB6-4D1C-845F-61FA3531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0F8CB5B-DF27-4011-A9EF-7F37F13C7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256636F-9950-4A0E-9B73-1847F07C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64AE-BAFC-4A90-98A2-7617D29A8FAA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F72C75F-A3FB-42B6-BB58-EB0F202EC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43B69E8-45D9-4BCE-AC54-C7961603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7E12-58E2-4BC5-AF85-33EEDC0D0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287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5B4ADB-56FA-4622-90E0-12DFFAFF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ED709D-CEB5-4292-A621-A033C2A5B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2C45873-3AC6-4398-92C0-52C52D7B0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D6AE7C5-663E-4E56-A03E-9BFDF139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64AE-BAFC-4A90-98A2-7617D29A8FAA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3086145-6C1A-4E18-9F72-935430B77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E978941-4DA2-483B-B8C1-6E22B643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7E12-58E2-4BC5-AF85-33EEDC0D0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310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5F528D-3103-45C7-8C28-C224AB13D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5E17E43-213E-4673-9BDA-5F2D1503C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25E3300-32B0-4A26-81C4-796A6C5E2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AAB74DF-134A-41AA-9B01-39D0A0781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C299B13-ACFD-4160-A303-56BD9AA363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6F6D119-789A-4405-BD4C-E1DA8A78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64AE-BAFC-4A90-98A2-7617D29A8FAA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DC19FFB-306F-4D2D-895E-B03831D1D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E288E21-39E9-4B79-9A1E-76B5A670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7E12-58E2-4BC5-AF85-33EEDC0D0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405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459A7C-3CCF-4323-9064-CB42464A4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B587BE5-07EF-459E-B2A1-19AA41DC7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64AE-BAFC-4A90-98A2-7617D29A8FAA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3F85A94-A000-4ECF-9AC6-74A99892F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2235EE1-8624-4BF5-BD31-AF5EF9398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7E12-58E2-4BC5-AF85-33EEDC0D0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815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D7D11AA-393D-4708-9487-4D4257418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64AE-BAFC-4A90-98A2-7617D29A8FAA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848C669-902E-459A-B341-5FD8869E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F66428C-E497-4659-A9EE-24EAA641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7E12-58E2-4BC5-AF85-33EEDC0D0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702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78B7B2-5173-4B6F-9BFC-D56EB1A9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270445-5123-4BD9-8AFD-BEDE6A5D9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D7E5734-2E73-4F51-88E4-3A535689F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EF00180-C434-443E-8D0E-4B0178626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64AE-BAFC-4A90-98A2-7617D29A8FAA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6758299-4765-470E-9466-7436D5336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EED2E53-EE9B-4484-8D7C-4FFB1D53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7E12-58E2-4BC5-AF85-33EEDC0D0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866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0DA3C7-EB87-47EE-96E7-B51B95849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EFA0E4A-16FA-4487-819E-79BCB2E70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6E60627-A199-423D-AA00-9D5038D17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0993237-34EF-4648-8A61-A23716D22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64AE-BAFC-4A90-98A2-7617D29A8FAA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7CD4551-7CEC-4EEA-B5A4-6B617424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500EBE7-7254-4AAD-A44F-D1BB3323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7E12-58E2-4BC5-AF85-33EEDC0D0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12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2265A70-9E78-492A-8E84-CDB4286CA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F82041-7B27-4A28-8027-81AD5A945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CD75C66-63C2-457E-9B35-1BCC65CCF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464AE-BAFC-4A90-98A2-7617D29A8FAA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F2379BF-95A6-4CD4-95D2-3378AEB9A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BC867FA-E327-406A-BE4F-506CF4844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27E12-58E2-4BC5-AF85-33EEDC0D0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78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98F474-FBDD-453F-97E1-6E5FA318A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91" y="1789044"/>
            <a:ext cx="11569148" cy="1457740"/>
          </a:xfrm>
          <a:solidFill>
            <a:srgbClr val="C00000"/>
          </a:solidFill>
        </p:spPr>
        <p:txBody>
          <a:bodyPr/>
          <a:lstStyle/>
          <a:p>
            <a:r>
              <a:rPr lang="el-G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ΓΕΝΙΚΗ ΟΥΡΩΝ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183723B-C291-44F7-8739-958274518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6933" y="4854222"/>
            <a:ext cx="5689599" cy="160302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l-GR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ΣΑΦΑΡΙΚΑ ΑΣΗΜΙΝΑ</a:t>
            </a:r>
          </a:p>
          <a:p>
            <a:pPr algn="r"/>
            <a:r>
              <a:rPr lang="el-GR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ΙΑΤΡΟΣ ΒΙΟΠΑΘΟΛΟΓΟΣ</a:t>
            </a:r>
          </a:p>
          <a:p>
            <a:pPr algn="r"/>
            <a:r>
              <a:rPr lang="el-GR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ΑΚΑΔΗΜΑΙΚΗ ΥΠΟΤΡΟΦΟΣ</a:t>
            </a:r>
          </a:p>
          <a:p>
            <a:pPr algn="r"/>
            <a:r>
              <a:rPr lang="el-GR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Δ΄ ΠΑΘΟΛΟΓΙΚΗ ΚΛΙΝΙΚΗ</a:t>
            </a:r>
          </a:p>
          <a:p>
            <a:pPr algn="r"/>
            <a:r>
              <a:rPr lang="el-GR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ΠΑΝΕΠΙΣΤΗΜΙΑΚΟ ΓΕΝΙΚΟ ΝΟΣΟΚΟΜΕΙΟ ΑΤΤΙΚΟΝ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E3BC0B1-9A48-46C7-861A-7E5F1D00C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962400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74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E3CBD2-A229-4AB3-BE73-F2856C539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ΒΙΟΧΗΜΙΚΗ ΕΞΕΤΑΣΗ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550983-D832-4E92-8EAD-19A53557F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ΕΙΔΙΚΟ ΒΑΡΟΣ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Δείκτης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ωσμωτικότητας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των ούρων.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Εύρος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1001-1035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Διακύµανση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Ανάλογα µε το επίπεδο ενυδάτωσης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λινική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σημασία μέτρησης του ειδικού βάρους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των ούρων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Παρακολούθηση  της ενυδάτωσης ή αφυδάτωσης του ασθενούς , η απώλεια της συμπυκνωτικής ικανότητας των νεφρικών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σωληναρίων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η διάγνωση του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άποιου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διαβήτη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073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959E4D-D34C-46E8-B3FD-44B2DD271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ΒΙΟΧΗΜΙΚΗ ΕΞΕΤΑΣΗ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AA7425-E4E0-4ECE-AF83-9F9CD0C5C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ύρος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4,5-8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ενός πρώτου πρωινού δείγματος ούρων είναι ελαφρά όξινο κυμαινόμενο από 5-6.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Όξινα ούρα:µ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εταβολική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οξέωση,πυρετός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διάρροιες, δηλητηρίαση µε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οινόπνευµα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δίαιτα πλούσια σε κρέας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λκαλικά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ούρα: µ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εταβολική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αλκάλωση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νεφροσωληναριακή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οξέωση,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ουρολοιµώξεις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Proteus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 ,χορτοφάγοι</a:t>
            </a: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054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3D2720-8A52-4662-A638-CD7114D2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ΒΙΟΧΗΜΙΚΗ ΕΞΕΤΑΣΗ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ΣΑΚΧΑΡΟ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01BC7B-06DC-488F-BCDF-96732E865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Φυσιολογικά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όχι σάκχαρο στα ούρα</a:t>
            </a: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Γλυκοζουρία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ΣΔ 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Νοσήµατα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του εγγύς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εσπειραµένου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σωληναρίου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Ψευδώς αρνητικά σε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αυξηµένα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επίπεδα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ασκορβικού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οξέος (συντηρητικό σε αντιβιοτικά), σε ούρα με μεγάλες ποσότητες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κετονικών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σωμάτων</a:t>
            </a:r>
          </a:p>
        </p:txBody>
      </p:sp>
    </p:spTree>
    <p:extLst>
      <p:ext uri="{BB962C8B-B14F-4D97-AF65-F5344CB8AC3E}">
        <p14:creationId xmlns:p14="http://schemas.microsoft.com/office/powerpoint/2010/main" val="2576127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4E0B2C-327A-4A1E-8D19-F1CE9521E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ΒΙΟΧΗΜΙΚΗ ΕΞΕΤΑΣΗ-ΚΕΤΟΝΙΚΑ ΣΩΜΑΤΑ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034C61-F5D5-4735-A756-129D0BE54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Κετόνες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Αναφέρονται σε 3 ενδιάμεσα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προιόντα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του μεταβολισμού του λίπους(ακετόνη,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ακετοξεικό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β-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υδροξυβουτυρικό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οξύ)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Φυσιολογικά δεν ανιχνεύονται στα ούρα.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Μπορεί να εμφανιστούν σε χαμηλή πρόσληψη υδατανθράκων, σε απώλεια υδατανθράκων με εμέτους ή σε αδυναμία μεταβολισμού των υδατανθράκων (Σ.Δ)(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Κετοξέωση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8973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D582F6-71CD-4F2F-B729-3CDD89EAA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ΑΝΑΓΩΓΗ ΝΙΤΡΙΚΩΝ ΣΕ ΝΙΤΡΩΔΗ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85208E-3726-4966-8A40-43724CB44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727"/>
            <a:ext cx="10515600" cy="4722236"/>
          </a:xfrm>
        </p:spPr>
        <p:txBody>
          <a:bodyPr>
            <a:normAutofit fontScale="92500" lnSpcReduction="20000"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Το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νιτρωδών βασίζεται στη δυνατότητα κάποιων µ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ικροβίων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ουροπαθογόνων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να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καταβολίζουν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τα νιτρικά που προέρχονται από την τροφή σε νιτρώδη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 νιτρικά που λαμβάνονται με τη δίαιτα ανάγονται σε νιτρώδη παρουσία νιτρικής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ρεδουκτάσης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των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εντεροβακτηριακών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(E.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coli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 µ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ικρόβια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που συνήθως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συµβάλλουν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στο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σχηµατισµό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των νιτρικών είναι: E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coli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Klebsiella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Proteus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∆εν ανιχνεύεται σε λοιμώξεις από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S. saprophyticus, Pseudomonas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Enterococcus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κ.α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µ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ετατροπή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είναι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δοσοεξαρτώµενη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Απαιτείται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παραµονή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ούρων στη κύστη για 4-6 ώρες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ευαισθησία των νιτρικών είναι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χαµηλή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στα βρέφη και µ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ικρά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παιδιά λόγω των συχνών ουρήσεων</a:t>
            </a:r>
          </a:p>
        </p:txBody>
      </p:sp>
    </p:spTree>
    <p:extLst>
      <p:ext uri="{BB962C8B-B14F-4D97-AF65-F5344CB8AC3E}">
        <p14:creationId xmlns:p14="http://schemas.microsoft.com/office/powerpoint/2010/main" val="3018512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091C19-3F22-443E-9F55-B8459688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ΛΕΥΚΟΚΥΤΤΑΡΙΚΗ ΕΣΤΕΡΑΣΗ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EFD793-793F-42AA-ADC6-C936B493F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ταινία χημικής αντίδρασης(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dipstick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 ανιχνεύει την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εστεράση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που απελευθερώνεται από τη διάσπαση των λευκοκυττάρων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Έµµ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εσος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τρόπος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προσδιορισµού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των λευκοκυττάρων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Πλεονέκτημα: ανιχνεύει τόσο την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εστέραση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των ακέραιων λευκοκυττάρων όσο και των κατεστραμμένων λόγω μη σωστής συντήρησης του δείγματος. </a:t>
            </a:r>
          </a:p>
        </p:txBody>
      </p:sp>
    </p:spTree>
    <p:extLst>
      <p:ext uri="{BB962C8B-B14F-4D97-AF65-F5344CB8AC3E}">
        <p14:creationId xmlns:p14="http://schemas.microsoft.com/office/powerpoint/2010/main" val="2107714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D67D5F-84A6-4248-975C-EF64C6EC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ΛΕΥΚΟΚΥΤΤΑΡΙΚΗ ΕΣΤΕΡΑΣΗ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20BB9A-69B3-4FC9-93A4-279BBCB2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ΨΕΥΔΩΣ ΘΕΤΙΚΑ ΑΠΟΤΕΛΕΣΜΑΤΑ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όταν: 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• υπάρχει πρόσμιξη με κολπικές εκκρίσεις λόγω χλωρίδας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• στο δείγμα υπάρχουν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ηωσινόφιλα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ή τριχομονάδες (περιέχουν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εστεράσες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• ο ασθενής είναι υπό θεραπεία με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κλαβουλανικό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οξύ ή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ιμιπενέμη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ΨΕΥΔΩΣ ΑΡΝΗΤΙΚΑ ΑΠΟΤΕΛΕΣΜΑΤΑ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είναι δυνατόν να εμφανιστούν όταν: 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• ↑ ειδικό βάρος ή /και ↑ πρωτεΐνες και γλυκόζη 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• υπάρχουν υπολείμματα βορικού οξέος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• ↑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ασκορβικό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οξαλικό οξύ • ο ασθενής είναι υπό θεραπεία με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νιτροφουραντοϊνη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γενταμυκίνη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κεφαλοθίνη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κεφαλεξίνη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ή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τετρακυκλίνη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52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789893-DA44-4789-8E40-EDE67777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ΛΕΥΚΩΜΑ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2417DE-807D-4CAD-B08C-EB4A483E7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Από τις πρωτεΐνες που φυσιολογικά απεκκρίνονται στα ούρα: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60%από το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πλάσµα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κυρίως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λευκωµατίνη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αλβουμίνη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40%βλεννοπρωτεΐνες από επιθηλιακά κύτταρα ουροποιητικού:  κυρίως πρωτεΐνη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Tamm-Horsfall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H πρωτεΐνη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Tamm-Horsfall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εκκρίνεται από τα κύτταρα στο παχύ ανιόν σκέλος της αγκύλης του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Henle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αποτελεί τη βασική ουσία για τη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δηµιουργία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κυλίνδρων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ταινία χημικής αντίδρασης(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dipstick)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είναι περισσότερο ευαίσθητη για τη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λευκωματίνη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Δεν είναι ευαίσθητη για την ανίχνευση χαμηλού μοριακού βάρους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πρωτεινών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(ελαφρών αλύσων,β2-μικροσφαιρίνης)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5919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162355-FBDF-4EE8-B3C0-B8253F7CF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ΛΕΥΚΩΜΑ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EE824C-6437-423D-83B5-9AD0F50FC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1431235"/>
            <a:ext cx="11900452" cy="4943061"/>
          </a:xfrm>
        </p:spPr>
        <p:txBody>
          <a:bodyPr>
            <a:norm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Σε υγιή πληθυσμό μόνο μια μικρή ποσότητα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αλβουμίνης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(&lt;15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mg/dl),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απεκκρίνεται στα ούρα.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Αυτή η ποσότητα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αλβουμίνης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ορίζεται ως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μικροαλβουμίνη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δεν εκφράζει μια διαφορετική μορφή της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αλβουμίνης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αλλά μόνο τη μικρή ποσότητα της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αλβουμίνης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μικροαλβουμινουρία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αποτελεί σημαντικό δείκτη εμφάνισης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αρχόμενης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διαβητικής νεφροπάθειας.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Ανίχνευση κυρίως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αλβουµινουρίας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•Λιγότερη ευαισθησία (συνήθως µη ανίχνευση): µ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ικρού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ΜΒ πρωτεϊνών,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Bence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Jones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γ-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σφαιρίνες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39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2A6EEB-7A1C-4DB0-B9E9-EB96FB39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ΛΕΥΚΩΜΑ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875261D-902D-45AC-B5AA-DEFBDC0DD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Ηµιποσοτική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αξιολόγηση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λευκωµατουρίας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57275D8-9BE7-4C1D-9345-8626EF458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23" y="2638314"/>
            <a:ext cx="4324954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2C1264-EBC7-43AB-8388-7752FC73E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ΓΕΝΙΚΗ ΟΥΡΩΝ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A8D9E5-AF2C-4AE0-809C-44DD28C69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Βασική χρησιμότητα των ούρων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αποβολή παραπροϊόντων του μεταβολισμού.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σπουδαιότητα της εξέτασης των ούρων ήταν γνωστή από  τους χρόνους του Ιπποκράτη </a:t>
            </a: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ΑΠΑΡΑΙΤΗΤΕΣ ΠΡΟΫΠΟΘΕΣΕΙΣ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σωστή λήψη του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δείγµατος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σωστή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ερµηνεία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των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αποτελεσµάτων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1041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9C2A80-41E7-4F36-9F75-6BAE30236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7083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ΛΕΥΚΩΜΑ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F1FE8F-75D4-4398-A3BB-0B5A2BECB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1272208"/>
            <a:ext cx="11247783" cy="54598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ΨΕΥΔΩΣ ΘΕΤΙΚΟ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αλκαλικό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πολύ πυκνά ούρα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ακροσκοπική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αιµατουρία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πυουρία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βακτηριουρία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παραµονή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του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stick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πολύ ώρα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αντισηπτικά</a:t>
            </a:r>
          </a:p>
          <a:p>
            <a:pPr marL="0" indent="0">
              <a:buNone/>
            </a:pPr>
            <a:r>
              <a:rPr lang="el-G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ΨΕΥΔΩΣ ΑΡΝΗΤΙΚΟ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πολύ αραιά ούρα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&lt; 5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µη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αλβουµινουρία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39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3862BF-DA00-48B6-8E34-76A9F116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840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ΜΙΚΡΟΣΚΟΠΙΚΗ ΕΞΕΤΑΣΗ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6711412-2306-4313-8026-6FE27A47B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444"/>
            <a:ext cx="10515600" cy="5565914"/>
          </a:xfrm>
        </p:spPr>
        <p:txBody>
          <a:bodyPr/>
          <a:lstStyle/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Φυγοκέντρηση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ούρων στις 2000-3000 στροφές  για 5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Τοποθετούνται 1 με 2 σταγόνες ιζήματος σε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αντικειμενοφόρο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πλάκα ,καλύπτονται με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καλυπτρίδα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Κοινό μικροσκόπιο ή μικροσκόπιο αντίθετης φάσης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Αρχικά μικρή μεγέθυνση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x100)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για την ανίχνευση κυλίνδρων και άλλων έμμορφων στοιχείων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Μετά μεγαλύτερη μεγέθυνση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x400)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για τυποποίηση στοιχείων</a:t>
            </a: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FF7C1A8-C6E8-4AB1-898D-319B7AE0C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" y="4505739"/>
            <a:ext cx="3697357" cy="235226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F009DE3-633B-468D-B3FA-42E341616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409" y="4598504"/>
            <a:ext cx="3405808" cy="214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43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0B75BA-4265-4589-A413-8F08EB12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ΛΕΥΚΟΚΥΤΤΑΡΑ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1ACA17-C873-40E7-9757-B375E42F8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Μεγαλύτερα από τα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ερυθροκύτταρα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Έχουν πυρήνα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 περισσότερα είναι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πολυµορφοπύρηνα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λευκοκύτταρα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5AAF1DF-3C48-404A-97DB-857ECBF1C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4028660"/>
            <a:ext cx="5194853" cy="267693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7839A1B-7643-4FBA-A0B9-766D40163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87" y="3657600"/>
            <a:ext cx="6228522" cy="304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86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F6D9E3-36EA-45CA-978D-AEA3E958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ΛΕΥΚΟΚΥΤΤΑΡΑ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7C5F56-F957-4EEE-8C18-5C0F8CEEF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Αριθμός λευκοκυττάρων ≥4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κοπ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x400,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σε ίζημα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φυγοκεντρημένων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ούρων ή ≥10 λευκοκύτταρα /μ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αφυγοκέντρητα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ούρα χαρακτηρίζεται ως πυουρία.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Ουδετερόφιλα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ουρολοίμωξη ,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σπειραματονεφρίτιδα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Ηωσινόφιλα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διάµεση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νεφρίτιδα (χρώση επιχρίσματος ούρων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May-Grunwald-Giemsa)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7247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FDD14E-E14B-4F67-9B89-13F9C3BA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ΒΑΚΤΗΡΙΟΥΡΙΑ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A763599-E47B-4747-819E-23B5DD624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233" y="2438976"/>
            <a:ext cx="5077534" cy="3124636"/>
          </a:xfrm>
        </p:spPr>
      </p:pic>
    </p:spTree>
    <p:extLst>
      <p:ext uri="{BB962C8B-B14F-4D97-AF65-F5344CB8AC3E}">
        <p14:creationId xmlns:p14="http://schemas.microsoft.com/office/powerpoint/2010/main" val="360310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019DEB-824B-4CE1-8CC4-81746ECB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ΜΥΚΗΤΟΥΡΙΑ (ΚΑΝΤΙΝΤΟΥΡΙΑ 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C6B5CB9-0E47-4A32-B5D7-C875F05EC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" y="1690688"/>
            <a:ext cx="4664765" cy="5041416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3126C25-87E8-43DE-A24B-0465332C2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33" y="1484244"/>
            <a:ext cx="6074515" cy="51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47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08E700-E5DA-47A6-AFBF-B9B86459B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ΜΙΚΡΟΣΚΟΠΙΚΗ ΕΞΕΤΑΣΗ-ΑΙΜΑΤΟΥΡΙΑ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C599E4-4ADC-424B-A167-2645820A7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Μικροσκοπική αιματουρία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ριθμός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ερυθροκυττάρων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&gt;3 ανά οπτικό πεδίο με ξηρό φακό Χ400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αιματουρία ανάλογα με το αίτιο που την προκαλεί διακρίνεται σε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Σπειραματική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(αίτια οι διάφοροι τύποι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σπειραματονεφρίτιδων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ιδιοπαθείς, δευτεροπαθείς και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οικογενείς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σπειραματική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(αίτια νεφρικές και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εξωεφρικές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παθήσεις)</a:t>
            </a:r>
          </a:p>
        </p:txBody>
      </p:sp>
    </p:spTree>
    <p:extLst>
      <p:ext uri="{BB962C8B-B14F-4D97-AF65-F5344CB8AC3E}">
        <p14:creationId xmlns:p14="http://schemas.microsoft.com/office/powerpoint/2010/main" val="2428300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9FB602-2B15-4DE8-9776-663121127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ΧΑΡΑΚΤΗΡΙΣΤΙΚΑ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ΣΠΕΙΡΑΜΑΤΙΚΗΣ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ΑΙΜΑΤΟΥΡΙΑΣ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84A82B-48C3-432D-82E5-16C2ECB00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Στις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σπειραματικές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παθήσεις, τα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ερυθροκύτταρα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ποικίλλουν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ως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προς: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μέγεθος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μορφολογία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περιεκτικότητα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αιμοσφαιρίνη (τα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σπειραματικά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ερυθροκύτταρα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έχουν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συνήθως απωλέσει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ένα μεγάλο μέρος της αιμοσφαιρίνης)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σπειραματικά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ερυθροκύτταρα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είναι μικρότερα σε  μέγεθος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από τα μη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σπειραματικά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76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14A6CC-239D-4DB9-B4BF-47CD7CB1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ΣΗΜΑΣΙΑ ΤΟΥ ΚΑΘΟΡΙΣΜΟΥ ΤΗΣ ΠΡΟΕΛΕΥΣΗΣ ΤΩΝ ΕΡΥΘΡΩΝ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AC1C90-305F-4C45-81E3-5B9AB10DE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τυποποίηση της προέλευσης της αιματουρίας καθορίζει τον περαιτέρω έλεγχο του ασθενούς 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σπειραματική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αιματουρία απαιτεί: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Ανοσολογικό έλεγχο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Βιοψία νεφρού 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μη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σπειραματική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αιματουρία απαιτεί: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Απεικονιστικό έλεγχο του ουροποιητικού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Κυστεοσκόπηση</a:t>
            </a:r>
          </a:p>
        </p:txBody>
      </p:sp>
    </p:spTree>
    <p:extLst>
      <p:ext uri="{BB962C8B-B14F-4D97-AF65-F5344CB8AC3E}">
        <p14:creationId xmlns:p14="http://schemas.microsoft.com/office/powerpoint/2010/main" val="3491172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793C93-2C6B-4979-9220-C8FC2BEC8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ΔΥΣΜΟΡΦΟ ΕΡΥΘΡΟΚΥΤΤΑΡΟ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D383CB-CC5E-443A-B7F0-3BBBD977E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Birch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Fairley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περιέγραψαν πρώτοι τις μορφολογικές αλλαγές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των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ερυθροκυττάρων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τις συσχέτισαν με κλινικά ευρήματα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Μερικά όμως από τα χαρακτηριζόμενα ως δύσμορφα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ερυθροκύτταρα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θα μπορούσαν εύκολα να προκληθούν από αλλαγές στην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ωσμωτικότητα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το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Αποτέλεσμα του πτωχού ορισμού στο ερώτημα «τι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είναι δύσμορφο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ερυθροκύτταρο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;» ήταν αναφορές με αντικρουόμενα κριτήρια ως προς την εκατοστιαία αναλογία των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δυσμόρφων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ερυθροκυττάρων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η οποία θα μπορούσε να αποτελέσει δείκτη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σπειραματικής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αιματουρίας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Έχουναναφερθεί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ποσοστά 80%, 75%, 40%, 30% και 10%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δυσμόρφων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ερυθροκυττάρων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ως διαγνωστικά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σπειραματικής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αιματουρίας</a:t>
            </a:r>
          </a:p>
        </p:txBody>
      </p:sp>
    </p:spTree>
    <p:extLst>
      <p:ext uri="{BB962C8B-B14F-4D97-AF65-F5344CB8AC3E}">
        <p14:creationId xmlns:p14="http://schemas.microsoft.com/office/powerpoint/2010/main" val="300561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62E57C-5118-4E1F-9984-E06BB47AB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ΤΡΟΠΟΣ ΣΥΛΛΟΓΗΣ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EACF4A-CB5F-4DED-A0B3-CC60EBACE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Προτιµότερο</a:t>
            </a:r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 </a:t>
            </a:r>
            <a:r>
              <a:rPr lang="el-GR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δείγµα</a:t>
            </a:r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από πρώτα πρωινά ούρα </a:t>
            </a: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Είναι πυκνότερα</a:t>
            </a: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Είναι πιο όξινα (διατήρηση έµµ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ορφων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στοιχείων)</a:t>
            </a: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Έχουν µ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εγαλύτερο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Ε.Β. (έλεγχος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συµπυκνωτικής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ικανότητας)</a:t>
            </a:r>
          </a:p>
          <a:p>
            <a:pPr marL="0" indent="0">
              <a:buNone/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δείγμα ούρων μέσης ούρησης είναι καταλληλότερο γιατί έχει μικρότερη επιμόλυνση με επιθηλιακά κύτταρα και βακτήρια( στην αρχή της ούρησης παρασύρονται τα μικρόβια από την ουρήθρα)</a:t>
            </a:r>
          </a:p>
          <a:p>
            <a:pPr marL="0" indent="0">
              <a:buNone/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Προϋπόθεση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Εκτίµηση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του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δείγµατος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σε 1-2  ώρες σε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θερµοκρασία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δωµατίου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ή 4 ώρες στο ψυγείο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40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9A98E7-915C-4A89-98DB-DB6268C05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ΣΠΕΙΡΑΜΑΤΙΚΑ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ΕΡΥΘΡΟΚΥΤΤΑΡΑ</a:t>
            </a:r>
            <a:b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39A776-7F6C-4484-A1F2-16CFF1A70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Από τη μεγάλη ποικιλία των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δυσμόρφων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ερυθροκυττάρων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τα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ακανθοκύτταρα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(δακτυλιοειδείς μορφές με κυστικές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προσεκβολές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 βρέθηκαν να απαντούν αποκλειστικά σε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σπειραματικές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παθήσεις και να διατηρούν τη μορφολογία τους σταθερά αμετάβλητη σε διάφορες μεταβολές της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ωσμωτικότητας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του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της συγκέντρωσης των πρωτεϊνών στα ούρα</a:t>
            </a:r>
          </a:p>
        </p:txBody>
      </p:sp>
    </p:spTree>
    <p:extLst>
      <p:ext uri="{BB962C8B-B14F-4D97-AF65-F5344CB8AC3E}">
        <p14:creationId xmlns:p14="http://schemas.microsoft.com/office/powerpoint/2010/main" val="1402718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C6023D-663C-468A-8E85-E01F58D9E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ΣΠΕΙΡΑΜΑΤΙΚΗ ΑΙΜΑΤΟΥΡΙΑ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22F3E9-B120-4E40-B5DD-B0CF95C22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ακανθοκύτταρα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σε ποσοστό≥5% αναφέρονται ως ο πλέον ασφαλής διαγνωστικός δείκτης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σπειραματικής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αιματουρίας, με ευαισθησία και ειδικότητα 52% και 98%, αντίστοιχα(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Kidney Int 1991, 40:115)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ευαισθησία αυξάνει&gt;80% εάν εξετασθούν 3 δείγματα ούρων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κανθοκύτταρα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ή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G1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κύτταρα≥5% στα ούρα έχουν100% ειδικότητα και ευαισθησία στη διάγνωση της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σπειραματικής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αιματουρίας(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Nephrol1995, 9:425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47219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B16121-57BE-4B5C-A59C-26D57B31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F52FA3A-2010-488A-B6DC-72187414F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76661"/>
          </a:xfrm>
        </p:spPr>
      </p:pic>
    </p:spTree>
    <p:extLst>
      <p:ext uri="{BB962C8B-B14F-4D97-AF65-F5344CB8AC3E}">
        <p14:creationId xmlns:p14="http://schemas.microsoft.com/office/powerpoint/2010/main" val="1325915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572B23-0FC2-4A78-B360-D7B4C4147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 ΣΠΕΙΡΑΜΑΤΙΚΗ ΑΙΜΑΤΟΥΡΙΑ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E6CFFE-70B8-416B-B241-BE65A65B6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2279374"/>
          </a:xfrm>
        </p:spPr>
        <p:txBody>
          <a:bodyPr>
            <a:norm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 μη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σπειραματικά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ερυθροκύτταρα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είναι ομοιόμορφα ως προς το μέγεθος και τη μορφολογία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Συνήθως περιέχουν φυσιολογικά ποσά αιμοσφαιρίνης, αλλά  μπορεί να εμφανίσουν μεταβολές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Σε όξινα ούρα μπορεί να χάσουν μέρος της αιμοσφαιρίνης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123F841-69DD-40AC-B697-916286DEB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34" y="3803376"/>
            <a:ext cx="7633253" cy="305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68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48EC35-6FC5-49CC-9FFD-C2572362F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ΚΥΛΙΝΔΡΟΙ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461839-98F6-4D50-B5CA-67F95AB82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Οι κύλινδροι αποτελούν ένδειξη νεφρικής νόσου </a:t>
            </a: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Σχηµατίζονται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στα άπω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εσπειραμένα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και αθροιστικά νεφρικά σωληνάρια και διατηρούν το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σχήµα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των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σωληναρίων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Συνίστανται κυρίως από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Tamm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Horsfall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γλυκοπρωτεΐνη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, η οποία εκκρίνεται από τα επιθηλιακά κύτταρα του ανιόντος σκέλους της αγκύλης του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Henle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Η ενσωμάτωση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εμμόρφων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στοιχείων (ερυθρών, λευκοκυττάρων, επιθηλίων κ.λπ.) του περιεχομένου των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σωληναρίων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οδηγεί στο σχηματισμό μιας ποικιλίας κυλίνδρων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Οι διάφοροι τύποι κυλίνδρων αντανακλούν διαφορετικές κλινικές καταστάσεις.</a:t>
            </a:r>
          </a:p>
        </p:txBody>
      </p:sp>
    </p:spTree>
    <p:extLst>
      <p:ext uri="{BB962C8B-B14F-4D97-AF65-F5344CB8AC3E}">
        <p14:creationId xmlns:p14="http://schemas.microsoft.com/office/powerpoint/2010/main" val="1992358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F3714B-3082-4D4A-A875-E418BF912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ΥΑΛΩΔΕΙΣ ΚΥΛΙΝΔΡΟΙ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0381FE-C83A-4C3F-9C40-058CC11EA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722"/>
            <a:ext cx="10515600" cy="4825241"/>
          </a:xfrm>
        </p:spPr>
        <p:txBody>
          <a:bodyPr/>
          <a:lstStyle/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Συνίστανται σχεδόν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εξ΄ολοκλήρου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από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Tamm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Horsfall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γλυκοπρωτεΐνη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και έχουν μια ομοιογενή και διαυγή εμφάνιση.</a:t>
            </a: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Παράγοντες που αυξάνουν την απέκκριση των υαλωδών κυλίνδρων είναι η άσκηση, ο πυρετός και η χορήγηση διουρητικών</a:t>
            </a: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Διατηρούνται σε όξινα ούρα και τείνουν να διαλυθούν σε αλκαλικά.</a:t>
            </a: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5316D77-A71E-4C0A-B1F9-6C167C299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57" y="3332922"/>
            <a:ext cx="6082748" cy="325340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92CA9CF-5A6B-41AC-BA0E-27A06163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5" y="3332922"/>
            <a:ext cx="5499651" cy="325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62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146A26-D595-4926-8B23-65005EDDE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ΚΟΚΚΩΔΕΙΣ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ΚΥΛΙΝΔΡΟΙ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347611-2A11-4716-80B9-6BE6E092E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Εχουν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κοκκώδη εμφάνιση , η οποία οφείλεται σε ενσωμάτωση ποικίλων φυσιολογικών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πρωτεινών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του ορού. Η παρουσία τους είναι παθολογική αλλά μη ειδική. Είναι συχνοί σε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πρωτεϊνουρία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4700CD3-51B2-4EF3-8936-FA0E13D34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87" y="3429000"/>
            <a:ext cx="645380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08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C5C0B8-2455-430E-A3A0-704F339A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3588"/>
          </a:xfrm>
        </p:spPr>
        <p:txBody>
          <a:bodyPr/>
          <a:lstStyle/>
          <a:p>
            <a:r>
              <a:rPr lang="el-GR" dirty="0"/>
              <a:t>	</a:t>
            </a: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ΕΡΥΘΡΟΚΥΤΤΑΡΙΚΟΙ ΚΥΛΙΝΔΡΟΙ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F22421-A371-45A2-BB2F-D6478BAB4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713"/>
            <a:ext cx="10515600" cy="2451652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Αποτελούν δείκτες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σπειραματικής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αιματουρίας(ευαισθησία 87,38% και θετική προγνωστική αξία 97,16% Ιατρική1999, 76:273) </a:t>
            </a: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Αποτελούν πολύτιμο δείκτη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σπειραματικής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αιματουρίας στις περιπτώσεις απουσίας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δυσμόρφων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ερυθροκυττάρων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(μηνοειδείς,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ανοσοπενικές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-νεκρωτικές, και σπανιότερα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μεταλοιμώδεις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ΣΝ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2755476-FAE3-4B67-8EA2-209F0AD4B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56" y="3750365"/>
            <a:ext cx="5751443" cy="301487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98A5194-37F0-4C98-A75B-F8A26E75D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0" y="3750364"/>
            <a:ext cx="5976731" cy="301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14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9E719E-4A4E-4FB5-B301-6A3C1B43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ΕΡΥΘΡΟΚΥΤΤΑΡΙΚΟΙ ΚΥΛΙΝΔΡΟΙ ΣΕ ΜΗ ΣΠΕΙΡΑΜΑΤΙΚΕΣ ΠΑΘΗΣΕΙΣ</a:t>
            </a:r>
            <a:b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423218-EF63-4133-AF49-3E3C8A3CD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757"/>
            <a:ext cx="10515600" cy="4613206"/>
          </a:xfrm>
        </p:spPr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Οξεία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διαμεσοσωληναριακή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νεφρίτιδα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Οξεία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σωληναριακή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νέκρωση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Φλοιώδηςνέκρωση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Νεφρικό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έμφρακτο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Οξεία απόρριψη νεφρικού μοσχεύματος</a:t>
            </a:r>
          </a:p>
        </p:txBody>
      </p:sp>
    </p:spTree>
    <p:extLst>
      <p:ext uri="{BB962C8B-B14F-4D97-AF65-F5344CB8AC3E}">
        <p14:creationId xmlns:p14="http://schemas.microsoft.com/office/powerpoint/2010/main" val="3826914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794C5C-69E1-456B-A225-A5FCED927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ΛΕΥΚΟΚΥΤΤΑΡΙΚΟΙ ΚΥΛΙΝΔΡΟΙ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F265216-E8A2-44D5-A3EA-C613DFE9D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παρουσία τους στα ούρα δείχνει φλεγμονή του διάμεσου ιστού 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Απαντούν σε: 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Πυελονεφρίτιδα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Διάμεση νεφρίτιδα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Εξιδρωματική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μεταλοιμώδη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ΣΝ 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Μεμβρανοϋπερπλαστική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ΣΝ 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ΥπερπλαστικήΣΝ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(εστιακή και διάχυτη) από συστηματικό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ερυθηματώδη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λύκο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66F4F66-DC11-460E-9827-21A74B89F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97" y="2358887"/>
            <a:ext cx="5577303" cy="245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96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BBAA3B-C6FC-4DEE-AEB8-7D108D6C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ΤΡΟΠΟΣ ΣΥΛΛΟΓΗΣ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1D03FF8-55E2-4DDA-ADC6-55731D40E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Καθυστέρηση του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δείγµατος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για ανάλυση</a:t>
            </a: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Καταστροφή κυττάρων</a:t>
            </a: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Αύξηση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αριθµού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βακτηριδίων</a:t>
            </a: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Αύξηση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9872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51DC9E-B21C-4BB9-B857-1F06D708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ΒΑΚΤΗΡΙΑΚΟΙ ΚΥΛΙΝΔΡΟΙ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446974-E70F-4B79-8FEB-558D855F8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Είναι υαλώδεις κύλινδροι που έχουν καλυφθεί εξ ολοκλήρου με αναρίθμητα βακτήρια Η ανεύρεση τους είναι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παθογνωμονική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λοίμωξης του νεφρικού παρεγχύματος, συνήθως οξείας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πυελονεφρίτιδας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3FB7719-66E7-4AA2-BA3A-7434829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3273287"/>
            <a:ext cx="11317356" cy="345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325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60D30E-D9F3-4FC0-8BC3-FA06990DA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ΚΥΛΙΝΔΡΟΙ ΟΞΕΙΑΣ ΣΩΛΗΝΑΡΙΑΚΗΣ ΝΕΚΡΩΣΗΣ</a:t>
            </a:r>
            <a:b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3E2C263-1EDE-46F0-9964-7392ED697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Είναι κοκκώδεις, συνήθως ευρείς, καφέ χρώματος, σπανιότερα γκρι-μαύρου(χωρίς να είναι γνωστή η φύση της χρωστικής) και συχνά πολυάριθμοι. Αποκαλούνται και ρυπαροί καφέ κύλινδροι(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dirty brown casts)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Απαντούν στην οξεία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σωληναριακή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νέκρωση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συνήθως με άλλα στοιχεία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σωληναριακής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βλάβης(επιθήλια νεφρικών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σωληναρίων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ή τμήματα αυτών)</a:t>
            </a:r>
          </a:p>
        </p:txBody>
      </p:sp>
    </p:spTree>
    <p:extLst>
      <p:ext uri="{BB962C8B-B14F-4D97-AF65-F5344CB8AC3E}">
        <p14:creationId xmlns:p14="http://schemas.microsoft.com/office/powerpoint/2010/main" val="2414476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8BAB52-7076-4186-845B-316CD04EA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ΚΥΛΙΝΔΡΟΙ ΟΞΕΙΑΣ ΣΩΛΗΝΑΡΙΑΚΗΣ ΝΕΚΡΩΣΗΣ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48708BC-F0D7-421B-950C-EA69F6200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8" y="1825625"/>
            <a:ext cx="11595652" cy="4932984"/>
          </a:xfrm>
        </p:spPr>
      </p:pic>
    </p:spTree>
    <p:extLst>
      <p:ext uri="{BB962C8B-B14F-4D97-AF65-F5344CB8AC3E}">
        <p14:creationId xmlns:p14="http://schemas.microsoft.com/office/powerpoint/2010/main" val="5727764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D9D76A-AEF0-4752-B902-580BDD6FA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ΚΗΡΩΔΕΙΣ ΚΥΛΙΝΔΡΟΙ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273BAB-5E28-4A31-8FD5-4AAA010D6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Έχουν τετραγωνισμένα άκρα με εντομές στις πλευρές, είναι συνήθως ευρείς ή μπορεί να εμφανιστούν ως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εσπειραμένοι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δεν απαντούν σε φυσιολογικά ούρα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•Είναι χαρακτηριστικό αλλά όχι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παθογνωμονικό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εύρημα της ΧΝΑ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•Ανευρίσκονται στην οξεία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σωληναριακή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νέκρωση και οξεία ΣΝ</a:t>
            </a:r>
          </a:p>
        </p:txBody>
      </p:sp>
    </p:spTree>
    <p:extLst>
      <p:ext uri="{BB962C8B-B14F-4D97-AF65-F5344CB8AC3E}">
        <p14:creationId xmlns:p14="http://schemas.microsoft.com/office/powerpoint/2010/main" val="14043593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C65A53-E8A3-4660-AA45-63ECCFB79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ΚΗΡΩΔΕΙΣ ΚΥΛΙΝΔΡΟΙ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234F0BD-5FD7-454D-AA58-97BE47C70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6" y="1915975"/>
            <a:ext cx="11635408" cy="4802187"/>
          </a:xfrm>
        </p:spPr>
      </p:pic>
    </p:spTree>
    <p:extLst>
      <p:ext uri="{BB962C8B-B14F-4D97-AF65-F5344CB8AC3E}">
        <p14:creationId xmlns:p14="http://schemas.microsoft.com/office/powerpoint/2010/main" val="14647318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5B7E00-45F1-41B9-B7F3-1085E600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ΠΛΑΚΩΔΗ ΕΠΙΘΗΛΙΑΚΑ ΚΥΤΤΑΡΑ 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8A2B19-5A91-4DB1-9812-4C8A31F33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Φυσιολογικά: 0-2/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κοπ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(προέρχονται από ουρήθρα και κόλπο)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&gt;10/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κοπ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επιµόλυνση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από κολπικές εκκρίσεις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επιµόλυνση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από εκκρίσεις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ακροποσθίας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προέλευση από ουρήθρα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ανεύρεσή τους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σηµαίνει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µη σωστή συλλογή ούρων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Προσοχή στη διάγνωση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ουρολοίµωξης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όταν υπάρχουν πολλά πλακώδη επιθήλια (οι µ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ικροοργανισµοί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τα λευκοκύτταρα µ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πορεί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να προέρχονται από το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δέρµα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ή τον κόλπο)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 µ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εγαλύτερα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κυτταρικά στοιχεία που µ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πορεί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να βρεθούν στα ούρα</a:t>
            </a:r>
          </a:p>
        </p:txBody>
      </p:sp>
    </p:spTree>
    <p:extLst>
      <p:ext uri="{BB962C8B-B14F-4D97-AF65-F5344CB8AC3E}">
        <p14:creationId xmlns:p14="http://schemas.microsoft.com/office/powerpoint/2010/main" val="41847625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D98A1E-3CEB-48F1-9904-208E45F62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ΠΛΑΚΩΔΗ ΕΠΙΘΗΛΙΑΚΑ ΚΥΤΤΑΡΑ </a:t>
            </a:r>
            <a:br>
              <a:rPr lang="el-GR" dirty="0"/>
            </a:b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670B156-3978-490F-8AD4-F552786F9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45705"/>
            <a:ext cx="6096000" cy="5433392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81582F5-6CF7-48B5-85B0-D8FAD4185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1126435"/>
            <a:ext cx="5711687" cy="555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828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8BC2DA-F9F4-4614-A9A3-0636C90F9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ΚΡΥΣΤΑΛΛΟΙ</a:t>
            </a:r>
            <a:r>
              <a:rPr lang="el-GR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1E0B71-71E2-4713-AE0C-5E3C1C4FE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Σχηµατίζονται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από τη διήθηση ποικίλων ουσιών που ανευρίσκονται σε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υπερκορεσµένες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συγκεντρώσεις στα ούρα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µ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ορφολογία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των κρυστάλλων ποικίλλει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εξαρτώµενοι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από το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τις συγκεντρώσεις και τα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επιµέρους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συστατικά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Διακρίνονται σε κρυστάλλους ουρικού οξέος, φωσφορικού ασβεστίου και οξαλικού ασβεστίου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Κρύσταλλοι ουρικού οξέος: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σχηµατίζονται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σε όξινα ούρα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Κρύσταλλοι φωσφορικών: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σχηµατίζονται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σε αλκαλικά ούρα</a:t>
            </a:r>
          </a:p>
        </p:txBody>
      </p:sp>
    </p:spTree>
    <p:extLst>
      <p:ext uri="{BB962C8B-B14F-4D97-AF65-F5344CB8AC3E}">
        <p14:creationId xmlns:p14="http://schemas.microsoft.com/office/powerpoint/2010/main" val="24020831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A3B453-5F77-4FE8-9667-80688553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ΚΡΥΣΤΑΛΛΟΙ ΟΥΡΙΚΟΥ ΟΞΕΟΣ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EF272EE-810F-4B88-AB04-361C12725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Έχουν ποικίλο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μέγεθος και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σχήµα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διαµαντιού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πρίσµα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εξάγωνο) ή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άµορφο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σχήµα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τυπικό κεχριμπαρένιο χρώμα και κάτω από πολωμένο φως είναι τυπικά πολύχρωμοι και έντονα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διπλοδιαθλαστικοί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πορεί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να είναι φυσιολογικό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εύρηµα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σχετίζονται φτωχά µε διαταραχές του µ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εταβολισµού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του ουρικού οξέος</a:t>
            </a:r>
          </a:p>
        </p:txBody>
      </p:sp>
    </p:spTree>
    <p:extLst>
      <p:ext uri="{BB962C8B-B14F-4D97-AF65-F5344CB8AC3E}">
        <p14:creationId xmlns:p14="http://schemas.microsoft.com/office/powerpoint/2010/main" val="41474185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5286DF-2F87-4F6C-B3DD-B245A869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ΚΡΥΣΤΑΛΛΟΙ ΟΥΡΙΚΟΥ ΟΞΕΟΣ</a:t>
            </a:r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103117D-9A08-4D8F-9066-66E81C21F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37" y="1536562"/>
            <a:ext cx="8200324" cy="4956313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5D30F2C-CDCE-4A9C-B3B5-AA4E145AB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1942892"/>
            <a:ext cx="4002156" cy="29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13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55AA77-341C-49D5-BCD4-D4FCC81A6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ΑΝΑΛΥΣΗ ΟΥΡΩΝ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8F06A0C-4F19-421A-9144-5EDF4FB4F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452" y="1579227"/>
            <a:ext cx="10515600" cy="459773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F846FB4-1BB3-42D6-AF62-17C0D4B35A9A}"/>
              </a:ext>
            </a:extLst>
          </p:cNvPr>
          <p:cNvSpPr/>
          <p:nvPr/>
        </p:nvSpPr>
        <p:spPr>
          <a:xfrm>
            <a:off x="851452" y="1579228"/>
            <a:ext cx="3839817" cy="16312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l-GR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ΦΥΣΙΚΗ ΕΞΕΤΑΣΗ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</a:t>
            </a:r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l-GR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σµή</a:t>
            </a:r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Χρώμα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Όψη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Ίζημα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EC4FF75-80AD-4E16-89BD-B36B592F357C}"/>
              </a:ext>
            </a:extLst>
          </p:cNvPr>
          <p:cNvSpPr/>
          <p:nvPr/>
        </p:nvSpPr>
        <p:spPr>
          <a:xfrm>
            <a:off x="1007165" y="3604590"/>
            <a:ext cx="3839817" cy="257237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ΜΙΚΡΟΣΚΟΠΙΚΗ ΕΞΕΤΑΣΗ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Λευκοκύτταρα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l-GR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ρυθροκύτταρα</a:t>
            </a:r>
            <a:endParaRPr lang="el-G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Επιθηλιακά κύτταρα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Κρύσταλλοι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Κύλινδροι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B4E4C321-8448-40D4-9C7C-0CC019FCCC29}"/>
              </a:ext>
            </a:extLst>
          </p:cNvPr>
          <p:cNvSpPr/>
          <p:nvPr/>
        </p:nvSpPr>
        <p:spPr>
          <a:xfrm>
            <a:off x="5002695" y="1579226"/>
            <a:ext cx="6364356" cy="4597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ΒΙΟΧΗΜΙΚΗ ΕΞΕΤΑΣΗ</a:t>
            </a:r>
          </a:p>
          <a:p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Ειδικό βάρος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Αιµοσφαιρίνη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Λεύκωµα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Σάκχαρο </a:t>
            </a: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Οξόνη </a:t>
            </a:r>
          </a:p>
          <a:p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Χολερυθρίνη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Ουροχολινογόνο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Νιτρικά </a:t>
            </a: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Λευκοκυτταρική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Εστεράση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000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9F7F02-FBE2-418C-A633-7A76211E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ΚΡΥΣΤΑΛΛΟΙ ΦΩΣΦΟΡΙΚΟΥ ΑΣΒΕΣΤΙΟΥ</a:t>
            </a:r>
            <a:br>
              <a:rPr lang="el-GR" dirty="0"/>
            </a:br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ADF7B62F-F644-4204-8A8E-9244ECF55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103" y="1690689"/>
            <a:ext cx="7324897" cy="4802186"/>
          </a:xfr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80E8423-3740-4DD5-9448-A54A43BB1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9" y="1690689"/>
            <a:ext cx="4545496" cy="48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144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815811-5D36-437A-ADFA-4CF58E05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ΚΡΥΣΤΑΛΛΟΙ ΟΞΑΛΙΚΟΥ ΑΣΒΕΣΤΙΟΥ</a:t>
            </a:r>
            <a:br>
              <a:rPr lang="el-GR" dirty="0"/>
            </a:b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9DC7525-163B-48B2-91A6-64CED377F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61" y="1298713"/>
            <a:ext cx="7633252" cy="5559287"/>
          </a:xfrm>
        </p:spPr>
      </p:pic>
    </p:spTree>
    <p:extLst>
      <p:ext uri="{BB962C8B-B14F-4D97-AF65-F5344CB8AC3E}">
        <p14:creationId xmlns:p14="http://schemas.microsoft.com/office/powerpoint/2010/main" val="2809539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42E850-175F-4C6F-8EE9-1E40961E9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ΚΡΥΣΤΑΛΛΟΙ ΟΞΑΛΙΚΟΥ ΑΣΒΕΣΤΙΟΥ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5AD00A-0770-4AF6-B29B-025C5E05C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Εμφανίζονται σε όξινο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Τυπικά φαίνονται σαν µ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ικροί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φάκελοι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πορεί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να πάρουν ποικίλο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σχήµα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Δεν είναι διαγνωστικοί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συγκεκριµένου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νοσήµατος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Ανευρίσκονται συχνά σε υγιή άτομα, κυρίως μετά από λήψη σοκολάτας ,τεύτλων ,ξηρών καρπών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παρουσία αθροίσεων οξαλικού ασβεστίου σε πρόσφατα ούρα μπορεί να σχετίζεται με το σχηματισμό νεφρικών λίθων. Η πλειονότητα των νεφρικών λίθων συνίστανται από οξαλικό ασβέστιο</a:t>
            </a:r>
          </a:p>
        </p:txBody>
      </p:sp>
    </p:spTree>
    <p:extLst>
      <p:ext uri="{BB962C8B-B14F-4D97-AF65-F5344CB8AC3E}">
        <p14:creationId xmlns:p14="http://schemas.microsoft.com/office/powerpoint/2010/main" val="18762379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757F67-87A2-4EE4-A75E-9E43CF608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ΤΡΙΦΩΣΦΟΡΙΚΟΙ ΚΡΥΣΤΑΛΛΟΙ-ΕΝΑΜΜΩΝΙΟΥ ΦΩΣΦΟΡΙΚΟΥ ΜΑΓΝΗΣΙΟΥ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C1DF64D-5964-44BC-B21B-14BAEA430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Αποτελούνται από μαγνήσιο, αμμώνιο και φωσφορικά.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Μοιάζουν με πρίσματα(καλύμματα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φερέτρου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), τα οποία παρουσιάζουν έντονη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διπλοδιαθλαστικότητα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Είναι χαρακτηριστικά λοίμωξης του ουροποιητικού από βακτήρια που παράγουν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ουρεάση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.(Proteus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πιο συχνό,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Klebsiella, Staphylococcus, Pseudomonas , Providencia)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Σχηματίζονται σε αλκαλικό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5549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E74711-3B24-4B8D-BEDD-316D99ED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ΤΡΙΦΩΣΦΟΡΙΚΟΙ ΚΡΥΣΤΑΛΛΟΙ-ΕΝΑΜΜΩΝΙΟΥ ΦΩΣΦΟΡΙΚΟΥ ΜΑΓΝΗΣΙΟΥ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FC2CF07-7EBC-451B-BC94-31EAC8A07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584" y="1690688"/>
            <a:ext cx="8335616" cy="5167312"/>
          </a:xfrm>
        </p:spPr>
      </p:pic>
    </p:spTree>
    <p:extLst>
      <p:ext uri="{BB962C8B-B14F-4D97-AF65-F5344CB8AC3E}">
        <p14:creationId xmlns:p14="http://schemas.microsoft.com/office/powerpoint/2010/main" val="25152099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9C9FD5-F40D-43A3-A90B-A3441A0F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ΣΥΜΠΕΡΑΣΜΑ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9D6CD7A-8178-4CC3-8F2C-2CF2EBC85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εύκολη λήψη δείγματος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>
                <a:latin typeface="Arial" panose="020B0604020202020204" pitchFamily="34" charset="0"/>
                <a:cs typeface="Arial" panose="020B0604020202020204" pitchFamily="34" charset="0"/>
              </a:rPr>
              <a:t>ούρων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το χαμηλό κόστος και η απλότητα στην εκτέλεση της δοκιμασίας σε συνδυασμό με τις πολύτιμες διαγνωστικές πληροφορίες που δίνει η κατάλληλη ερμηνεία των ευρημάτων, κάνουν την ανάλυση των ούρων μια από τις βασικότερες και πολυτιμότερες εργαστηριακές εξετάσεις στην εκτίμηση των ασθενών </a:t>
            </a:r>
          </a:p>
        </p:txBody>
      </p:sp>
    </p:spTree>
    <p:extLst>
      <p:ext uri="{BB962C8B-B14F-4D97-AF65-F5344CB8AC3E}">
        <p14:creationId xmlns:p14="http://schemas.microsoft.com/office/powerpoint/2010/main" val="547069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133ABE-4805-4584-9793-12B445B93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ΦΥΣΙΚΗ ΕΞΕΤΑΣΗ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EBDC29-C0E9-4EFA-8A3F-962F52816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ΟΣΜΗ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l-G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Φυσιολογικά: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Άοσµα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Άσχηµη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οσµή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Ουρολοίµωξη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από E.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Coli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Οσµή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ακετόνης: Διαβητική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κετοξέωση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Μούχλας ή ποντικιού: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Φαινυλοκετονουρία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Αµµ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ωνίας:Υψηλή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ποσότητα ουρίας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Κλούβιου αβγού: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Κυστινουρία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οµοκυστινουρία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193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50DEE9-B3D0-46B3-B847-50D1D648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ΦΥΣΙΚΗ ΕΞΕΤΑΣΗ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0103CD-4C51-4158-A514-E3C2835D4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ΌΨΗ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Διαυγή: φυσιολογικά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Θολερότητα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Α.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Σχηµατισµός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κρυστάλλων 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Β. Παρουσία  κυτταρικών στοιχείων (πυοσφαίρια,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ερυθροκύτταρα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 και βακτηρίων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Γ. Παρουσία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βλέννης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4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801AC6-3754-4557-A021-5853D3889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ΦΥΣΙΚΗ ΕΞΕΤΑΣΗ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42EB981-22F1-45B9-83FF-98CC5BB05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ΧΡΩΜΑ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Φυσιολογικά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απαλό κίτρινο(αραιωμένα ούρα), σκούρο κίτρινο(συμπυκνωμένα ούρα) ή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ηλεκτρόχρουν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(κεχριμπαρένιο)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Σκούρο κίτρινο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παρουσία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χολερυθρίνης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Κόκκινο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αίμα,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αιμοσφαιρινουρία-μυοσφαιρινουρία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(σκούρο κόκκινο), τροφές(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πατζάρια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-βατόμουρα), φάρμακα(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ριφαμπικίνη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φαινοθειαζίνες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Καφέ-μαύρα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αλκαπτονουρία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φάρμακα(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λεβοντόπα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μετρονιδαζόλη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8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448FF3-05E9-4565-8F06-7E14033E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ΒΙΟΧΗΜΙΚΗ ΕΞΕΤΑΣΗ</a:t>
            </a:r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96F76DC-63C7-4707-833A-ABA371F4F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35" y="1825625"/>
            <a:ext cx="7885043" cy="466725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D5B9D67-2A46-467C-A5F0-8A4F57FE4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3" y="2093843"/>
            <a:ext cx="2981739" cy="43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4341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2197</Words>
  <Application>Microsoft Office PowerPoint</Application>
  <PresentationFormat>Ευρεία οθόνη</PresentationFormat>
  <Paragraphs>271</Paragraphs>
  <Slides>55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Θέμα του Office</vt:lpstr>
      <vt:lpstr>ΓΕΝΙΚΗ ΟΥΡΩΝ</vt:lpstr>
      <vt:lpstr>ΓΕΝΙΚΗ ΟΥΡΩΝ</vt:lpstr>
      <vt:lpstr>ΤΡΟΠΟΣ ΣΥΛΛΟΓΗΣ</vt:lpstr>
      <vt:lpstr>ΤΡΟΠΟΣ ΣΥΛΛΟΓΗΣ </vt:lpstr>
      <vt:lpstr>ΑΝΑΛΥΣΗ ΟΥΡΩΝ</vt:lpstr>
      <vt:lpstr>ΦΥΣΙΚΗ ΕΞΕΤΑΣΗ</vt:lpstr>
      <vt:lpstr>ΦΥΣΙΚΗ ΕΞΕΤΑΣΗ</vt:lpstr>
      <vt:lpstr>ΦΥΣΙΚΗ ΕΞΕΤΑΣΗ</vt:lpstr>
      <vt:lpstr>ΒΙΟΧΗΜΙΚΗ ΕΞΕΤΑΣΗ</vt:lpstr>
      <vt:lpstr>ΒΙΟΧΗΜΙΚΗ ΕΞΕΤΑΣΗ</vt:lpstr>
      <vt:lpstr>ΒΙΟΧΗΜΙΚΗ ΕΞΕΤΑΣΗ</vt:lpstr>
      <vt:lpstr>ΒΙΟΧΗΜΙΚΗ ΕΞΕΤΑΣΗ-ΣΑΚΧΑΡΟ</vt:lpstr>
      <vt:lpstr>ΒΙΟΧΗΜΙΚΗ ΕΞΕΤΑΣΗ-ΚΕΤΟΝΙΚΑ ΣΩΜΑΤΑ</vt:lpstr>
      <vt:lpstr>ΑΝΑΓΩΓΗ ΝΙΤΡΙΚΩΝ ΣΕ ΝΙΤΡΩΔΗ</vt:lpstr>
      <vt:lpstr>ΛΕΥΚΟΚΥΤΤΑΡΙΚΗ ΕΣΤΕΡΑΣΗ</vt:lpstr>
      <vt:lpstr>ΛΕΥΚΟΚΥΤΤΑΡΙΚΗ ΕΣΤΕΡΑΣΗ</vt:lpstr>
      <vt:lpstr>ΛΕΥΚΩΜΑ</vt:lpstr>
      <vt:lpstr>ΛΕΥΚΩΜΑ</vt:lpstr>
      <vt:lpstr>ΛΕΥΚΩΜΑ</vt:lpstr>
      <vt:lpstr>ΛΕΥΚΩΜΑ</vt:lpstr>
      <vt:lpstr>ΜΙΚΡΟΣΚΟΠΙΚΗ ΕΞΕΤΑΣΗ </vt:lpstr>
      <vt:lpstr>ΛΕΥΚΟΚΥΤΤΑΡΑ</vt:lpstr>
      <vt:lpstr>ΛΕΥΚΟΚΥΤΤΑΡΑ</vt:lpstr>
      <vt:lpstr>ΒΑΚΤΗΡΙΟΥΡΙΑ</vt:lpstr>
      <vt:lpstr>ΜΥΚΗΤΟΥΡΙΑ (ΚΑΝΤΙΝΤΟΥΡΙΑ )</vt:lpstr>
      <vt:lpstr>ΜΙΚΡΟΣΚΟΠΙΚΗ ΕΞΕΤΑΣΗ-ΑΙΜΑΤΟΥΡΙΑ</vt:lpstr>
      <vt:lpstr>ΧΑΡΑΚΤΗΡΙΣΤΙΚΑ ΣΠΕΙΡΑΜΑΤΙΚΗΣ ΑΙΜΑΤΟΥΡΙΑΣ</vt:lpstr>
      <vt:lpstr>ΣΗΜΑΣΙΑ ΤΟΥ ΚΑΘΟΡΙΣΜΟΥ ΤΗΣ ΠΡΟΕΛΕΥΣΗΣ ΤΩΝ ΕΡΥΘΡΩΝ</vt:lpstr>
      <vt:lpstr>ΔΥΣΜΟΡΦΟ ΕΡΥΘΡΟΚΥΤΤΑΡΟ</vt:lpstr>
      <vt:lpstr>ΣΠΕΙΡΑΜΑΤΙΚΑ ΕΡΥΘΡΟΚΥΤΤΑΡΑ </vt:lpstr>
      <vt:lpstr>ΣΠΕΙΡΑΜΑΤΙΚΗ ΑΙΜΑΤΟΥΡΙΑ</vt:lpstr>
      <vt:lpstr>Παρουσίαση του PowerPoint</vt:lpstr>
      <vt:lpstr>ΜΗ ΣΠΕΙΡΑΜΑΤΙΚΗ ΑΙΜΑΤΟΥΡΙΑ</vt:lpstr>
      <vt:lpstr>ΚΥΛΙΝΔΡΟΙ</vt:lpstr>
      <vt:lpstr>ΥΑΛΩΔΕΙΣ ΚΥΛΙΝΔΡΟΙ</vt:lpstr>
      <vt:lpstr>ΚΟΚΚΩΔΕΙΣ ΚΥΛΙΝΔΡΟΙ</vt:lpstr>
      <vt:lpstr> ΕΡΥΘΡΟΚΥΤΤΑΡΙΚΟΙ ΚΥΛΙΝΔΡΟΙ</vt:lpstr>
      <vt:lpstr>ΕΡΥΘΡΟΚΥΤΤΑΡΙΚΟΙ ΚΥΛΙΝΔΡΟΙ ΣΕ ΜΗ ΣΠΕΙΡΑΜΑΤΙΚΕΣ ΠΑΘΗΣΕΙΣ </vt:lpstr>
      <vt:lpstr>ΛΕΥΚΟΚΥΤΤΑΡΙΚΟΙ ΚΥΛΙΝΔΡΟΙ</vt:lpstr>
      <vt:lpstr>ΒΑΚΤΗΡΙΑΚΟΙ ΚΥΛΙΝΔΡΟΙ</vt:lpstr>
      <vt:lpstr>ΚΥΛΙΝΔΡΟΙ ΟΞΕΙΑΣ ΣΩΛΗΝΑΡΙΑΚΗΣ ΝΕΚΡΩΣΗΣ </vt:lpstr>
      <vt:lpstr>ΚΥΛΙΝΔΡΟΙ ΟΞΕΙΑΣ ΣΩΛΗΝΑΡΙΑΚΗΣ ΝΕΚΡΩΣΗΣ</vt:lpstr>
      <vt:lpstr>ΚΗΡΩΔΕΙΣ ΚΥΛΙΝΔΡΟΙ</vt:lpstr>
      <vt:lpstr>ΚΗΡΩΔΕΙΣ ΚΥΛΙΝΔΡΟΙ</vt:lpstr>
      <vt:lpstr>ΠΛΑΚΩΔΗ ΕΠΙΘΗΛΙΑΚΑ ΚΥΤΤΑΡΑ  </vt:lpstr>
      <vt:lpstr>ΠΛΑΚΩΔΗ ΕΠΙΘΗΛΙΑΚΑ ΚΥΤΤΑΡΑ  </vt:lpstr>
      <vt:lpstr>ΚΡΥΣΤΑΛΛΟΙ </vt:lpstr>
      <vt:lpstr>ΚΡΥΣΤΑΛΛΟΙ ΟΥΡΙΚΟΥ ΟΞΕΟΣ </vt:lpstr>
      <vt:lpstr>ΚΡΥΣΤΑΛΛΟΙ ΟΥΡΙΚΟΥ ΟΞΕΟΣ</vt:lpstr>
      <vt:lpstr>ΚΡΥΣΤΑΛΛΟΙ ΦΩΣΦΟΡΙΚΟΥ ΑΣΒΕΣΤΙΟΥ </vt:lpstr>
      <vt:lpstr>ΚΡΥΣΤΑΛΛΟΙ ΟΞΑΛΙΚΟΥ ΑΣΒΕΣΤΙΟΥ </vt:lpstr>
      <vt:lpstr>ΚΡΥΣΤΑΛΛΟΙ ΟΞΑΛΙΚΟΥ ΑΣΒΕΣΤΙΟΥ </vt:lpstr>
      <vt:lpstr>ΤΡΙΦΩΣΦΟΡΙΚΟΙ ΚΡΥΣΤΑΛΛΟΙ-ΕΝΑΜΜΩΝΙΟΥ ΦΩΣΦΟΡΙΚΟΥ ΜΑΓΝΗΣΙΟΥ</vt:lpstr>
      <vt:lpstr>ΤΡΙΦΩΣΦΟΡΙΚΟΙ ΚΡΥΣΤΑΛΛΟΙ-ΕΝΑΜΜΩΝΙΟΥ ΦΩΣΦΟΡΙΚΟΥ ΜΑΓΝΗΣΙΟΥ</vt:lpstr>
      <vt:lpstr>ΣΥΜΠΕΡΑΣΜΑ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ΓΕΝΙΚΗ ΟΥΡΩΝ</dc:title>
  <dc:creator>MINA</dc:creator>
  <cp:lastModifiedBy>MINA</cp:lastModifiedBy>
  <cp:revision>83</cp:revision>
  <dcterms:created xsi:type="dcterms:W3CDTF">2019-11-29T22:42:15Z</dcterms:created>
  <dcterms:modified xsi:type="dcterms:W3CDTF">2019-12-04T03:26:58Z</dcterms:modified>
</cp:coreProperties>
</file>