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media/image100.jpg" ContentType="image/jpg"/>
  <Override PartName="/ppt/media/image102.jpg" ContentType="image/jpg"/>
  <Override PartName="/ppt/media/image103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01" r:id="rId4"/>
    <p:sldMasterId id="2147483707" r:id="rId5"/>
    <p:sldMasterId id="2147483719" r:id="rId6"/>
    <p:sldMasterId id="2147483731" r:id="rId7"/>
  </p:sldMasterIdLst>
  <p:notesMasterIdLst>
    <p:notesMasterId r:id="rId136"/>
  </p:notesMasterIdLst>
  <p:sldIdLst>
    <p:sldId id="256" r:id="rId8"/>
    <p:sldId id="260" r:id="rId9"/>
    <p:sldId id="259" r:id="rId10"/>
    <p:sldId id="438" r:id="rId11"/>
    <p:sldId id="437" r:id="rId12"/>
    <p:sldId id="257" r:id="rId13"/>
    <p:sldId id="261" r:id="rId14"/>
    <p:sldId id="262" r:id="rId15"/>
    <p:sldId id="263" r:id="rId16"/>
    <p:sldId id="264" r:id="rId17"/>
    <p:sldId id="265" r:id="rId18"/>
    <p:sldId id="267" r:id="rId19"/>
    <p:sldId id="818" r:id="rId20"/>
    <p:sldId id="266" r:id="rId21"/>
    <p:sldId id="268" r:id="rId22"/>
    <p:sldId id="269" r:id="rId23"/>
    <p:sldId id="272" r:id="rId24"/>
    <p:sldId id="271" r:id="rId25"/>
    <p:sldId id="817" r:id="rId26"/>
    <p:sldId id="274" r:id="rId27"/>
    <p:sldId id="273" r:id="rId28"/>
    <p:sldId id="270" r:id="rId29"/>
    <p:sldId id="276" r:id="rId30"/>
    <p:sldId id="275" r:id="rId31"/>
    <p:sldId id="277" r:id="rId32"/>
    <p:sldId id="278" r:id="rId33"/>
    <p:sldId id="279" r:id="rId34"/>
    <p:sldId id="392" r:id="rId35"/>
    <p:sldId id="287" r:id="rId36"/>
    <p:sldId id="372" r:id="rId37"/>
    <p:sldId id="280" r:id="rId38"/>
    <p:sldId id="282" r:id="rId39"/>
    <p:sldId id="283" r:id="rId40"/>
    <p:sldId id="315" r:id="rId41"/>
    <p:sldId id="424" r:id="rId42"/>
    <p:sldId id="426" r:id="rId43"/>
    <p:sldId id="322" r:id="rId44"/>
    <p:sldId id="284" r:id="rId45"/>
    <p:sldId id="420" r:id="rId46"/>
    <p:sldId id="285" r:id="rId47"/>
    <p:sldId id="286" r:id="rId48"/>
    <p:sldId id="393" r:id="rId49"/>
    <p:sldId id="307" r:id="rId50"/>
    <p:sldId id="394" r:id="rId51"/>
    <p:sldId id="299" r:id="rId52"/>
    <p:sldId id="395" r:id="rId53"/>
    <p:sldId id="398" r:id="rId54"/>
    <p:sldId id="396" r:id="rId55"/>
    <p:sldId id="402" r:id="rId56"/>
    <p:sldId id="397" r:id="rId57"/>
    <p:sldId id="375" r:id="rId58"/>
    <p:sldId id="403" r:id="rId59"/>
    <p:sldId id="431" r:id="rId60"/>
    <p:sldId id="404" r:id="rId61"/>
    <p:sldId id="406" r:id="rId62"/>
    <p:sldId id="405" r:id="rId63"/>
    <p:sldId id="294" r:id="rId64"/>
    <p:sldId id="407" r:id="rId65"/>
    <p:sldId id="320" r:id="rId66"/>
    <p:sldId id="321" r:id="rId67"/>
    <p:sldId id="303" r:id="rId68"/>
    <p:sldId id="410" r:id="rId69"/>
    <p:sldId id="411" r:id="rId70"/>
    <p:sldId id="412" r:id="rId71"/>
    <p:sldId id="291" r:id="rId72"/>
    <p:sldId id="415" r:id="rId73"/>
    <p:sldId id="416" r:id="rId74"/>
    <p:sldId id="417" r:id="rId75"/>
    <p:sldId id="418" r:id="rId76"/>
    <p:sldId id="413" r:id="rId77"/>
    <p:sldId id="414" r:id="rId78"/>
    <p:sldId id="448" r:id="rId79"/>
    <p:sldId id="419" r:id="rId80"/>
    <p:sldId id="422" r:id="rId81"/>
    <p:sldId id="423" r:id="rId82"/>
    <p:sldId id="421" r:id="rId83"/>
    <p:sldId id="427" r:id="rId84"/>
    <p:sldId id="429" r:id="rId85"/>
    <p:sldId id="446" r:id="rId86"/>
    <p:sldId id="450" r:id="rId87"/>
    <p:sldId id="449" r:id="rId88"/>
    <p:sldId id="408" r:id="rId89"/>
    <p:sldId id="451" r:id="rId90"/>
    <p:sldId id="452" r:id="rId91"/>
    <p:sldId id="811" r:id="rId92"/>
    <p:sldId id="453" r:id="rId93"/>
    <p:sldId id="454" r:id="rId94"/>
    <p:sldId id="455" r:id="rId95"/>
    <p:sldId id="318" r:id="rId96"/>
    <p:sldId id="506" r:id="rId97"/>
    <p:sldId id="523" r:id="rId98"/>
    <p:sldId id="813" r:id="rId99"/>
    <p:sldId id="814" r:id="rId100"/>
    <p:sldId id="311" r:id="rId101"/>
    <p:sldId id="456" r:id="rId102"/>
    <p:sldId id="807" r:id="rId103"/>
    <p:sldId id="810" r:id="rId104"/>
    <p:sldId id="570" r:id="rId105"/>
    <p:sldId id="815" r:id="rId106"/>
    <p:sldId id="258" r:id="rId107"/>
    <p:sldId id="816" r:id="rId108"/>
    <p:sldId id="819" r:id="rId109"/>
    <p:sldId id="820" r:id="rId110"/>
    <p:sldId id="821" r:id="rId111"/>
    <p:sldId id="381" r:id="rId112"/>
    <p:sldId id="578" r:id="rId113"/>
    <p:sldId id="447" r:id="rId114"/>
    <p:sldId id="435" r:id="rId115"/>
    <p:sldId id="428" r:id="rId116"/>
    <p:sldId id="432" r:id="rId117"/>
    <p:sldId id="434" r:id="rId118"/>
    <p:sldId id="433" r:id="rId119"/>
    <p:sldId id="436" r:id="rId120"/>
    <p:sldId id="439" r:id="rId121"/>
    <p:sldId id="440" r:id="rId122"/>
    <p:sldId id="441" r:id="rId123"/>
    <p:sldId id="442" r:id="rId124"/>
    <p:sldId id="443" r:id="rId125"/>
    <p:sldId id="444" r:id="rId126"/>
    <p:sldId id="445" r:id="rId127"/>
    <p:sldId id="336" r:id="rId128"/>
    <p:sldId id="337" r:id="rId129"/>
    <p:sldId id="338" r:id="rId130"/>
    <p:sldId id="822" r:id="rId131"/>
    <p:sldId id="823" r:id="rId132"/>
    <p:sldId id="824" r:id="rId133"/>
    <p:sldId id="825" r:id="rId134"/>
    <p:sldId id="409" r:id="rId1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91" autoAdjust="0"/>
  </p:normalViewPr>
  <p:slideViewPr>
    <p:cSldViewPr snapToGrid="0">
      <p:cViewPr varScale="1">
        <p:scale>
          <a:sx n="64" d="100"/>
          <a:sy n="64" d="100"/>
        </p:scale>
        <p:origin x="14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38" Type="http://schemas.openxmlformats.org/officeDocument/2006/relationships/viewProps" Target="viewProps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slide" Target="slides/slide109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137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4DEBF1-8840-4A44-ABBA-5B65E4D86F9D}" type="doc">
      <dgm:prSet loTypeId="urn:microsoft.com/office/officeart/2016/7/layout/HorizontalActionLis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B263DED-0688-4D48-BEFD-3A114FC2AA0F}">
      <dgm:prSet phldrT="[Text]"/>
      <dgm:spPr/>
      <dgm:t>
        <a:bodyPr/>
        <a:lstStyle/>
        <a:p>
          <a:r>
            <a:rPr lang="en-US" b="1" dirty="0" err="1"/>
            <a:t>MenACWY</a:t>
          </a:r>
          <a:r>
            <a:rPr lang="en-US" b="1" dirty="0"/>
            <a:t> </a:t>
          </a:r>
        </a:p>
      </dgm:t>
    </dgm:pt>
    <dgm:pt modelId="{162EFD6E-1340-43A1-BBE4-7EAAA128F1E5}" type="parTrans" cxnId="{7EF0B55B-4EA8-419B-95BC-DB0793E91539}">
      <dgm:prSet/>
      <dgm:spPr/>
      <dgm:t>
        <a:bodyPr/>
        <a:lstStyle/>
        <a:p>
          <a:endParaRPr lang="en-US" sz="1400" b="1"/>
        </a:p>
      </dgm:t>
    </dgm:pt>
    <dgm:pt modelId="{D16995A4-7619-4086-8CDE-DC817AB408F4}" type="sibTrans" cxnId="{7EF0B55B-4EA8-419B-95BC-DB0793E91539}">
      <dgm:prSet/>
      <dgm:spPr/>
      <dgm:t>
        <a:bodyPr/>
        <a:lstStyle/>
        <a:p>
          <a:endParaRPr lang="en-US" b="1"/>
        </a:p>
      </dgm:t>
    </dgm:pt>
    <dgm:pt modelId="{03858188-95B6-4A60-AFBE-AF02A45E7596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l-GR" sz="1600" b="0" u="none" dirty="0" err="1"/>
            <a:t>Τετραδύναμο</a:t>
          </a:r>
          <a:r>
            <a:rPr lang="el-GR" sz="1600" b="0" u="none" dirty="0"/>
            <a:t>, συζευγμένο (ACWY)</a:t>
          </a:r>
        </a:p>
        <a:p>
          <a:pPr>
            <a:buFont typeface="Arial" panose="020B0604020202020204" pitchFamily="34" charset="0"/>
            <a:buNone/>
          </a:pPr>
          <a:r>
            <a:rPr lang="el-GR" sz="1600" b="0" u="none" dirty="0"/>
            <a:t>Μπορεί να γίνει μαζί με </a:t>
          </a:r>
          <a:r>
            <a:rPr lang="en-US" sz="1600" b="0" u="none" dirty="0"/>
            <a:t>PCV13</a:t>
          </a:r>
          <a:endParaRPr lang="el-GR" sz="1600" b="0" u="none" dirty="0"/>
        </a:p>
        <a:p>
          <a:pPr>
            <a:buFont typeface="Arial" panose="020B0604020202020204" pitchFamily="34" charset="0"/>
            <a:buNone/>
          </a:pPr>
          <a:r>
            <a:rPr lang="el-GR" sz="1600" b="0" u="none" dirty="0"/>
            <a:t>Δύο δόσεις εμβολίου με μεσοδιάστημα 8 εβδομάδων και επανάληψη σε 5 έτη</a:t>
          </a:r>
          <a:endParaRPr lang="en-US" sz="1600" b="0" u="none" dirty="0"/>
        </a:p>
      </dgm:t>
    </dgm:pt>
    <dgm:pt modelId="{D4807B76-8432-4255-99D2-0735B93103A9}" type="parTrans" cxnId="{FBA93246-C59B-4824-830F-8D6E0EE43D6B}">
      <dgm:prSet/>
      <dgm:spPr/>
      <dgm:t>
        <a:bodyPr/>
        <a:lstStyle/>
        <a:p>
          <a:endParaRPr lang="en-US" sz="1400" b="1"/>
        </a:p>
      </dgm:t>
    </dgm:pt>
    <dgm:pt modelId="{46D1B10F-3E8B-468A-AAF2-3D807938E887}" type="sibTrans" cxnId="{FBA93246-C59B-4824-830F-8D6E0EE43D6B}">
      <dgm:prSet/>
      <dgm:spPr/>
      <dgm:t>
        <a:bodyPr/>
        <a:lstStyle/>
        <a:p>
          <a:endParaRPr lang="en-US" b="1"/>
        </a:p>
      </dgm:t>
    </dgm:pt>
    <dgm:pt modelId="{3D4ED663-BF61-4E51-BE43-CD0D5B9195FC}">
      <dgm:prSet phldrT="[Text]" custT="1"/>
      <dgm:spPr/>
      <dgm:t>
        <a:bodyPr/>
        <a:lstStyle/>
        <a:p>
          <a:r>
            <a:rPr lang="el-GR" sz="1600" b="0" u="none" dirty="0"/>
            <a:t>Εμβόλιο </a:t>
          </a:r>
          <a:r>
            <a:rPr lang="el-GR" sz="1600" b="0" u="none" dirty="0" err="1"/>
            <a:t>ομάδος</a:t>
          </a:r>
          <a:r>
            <a:rPr lang="el-GR" sz="1600" b="0" u="none" dirty="0"/>
            <a:t> Β, πρωτεϊνικό</a:t>
          </a:r>
        </a:p>
        <a:p>
          <a:r>
            <a:rPr lang="el-GR" sz="1600" b="0" u="none" dirty="0"/>
            <a:t>Χορηγούνται δύο δόσεις του εμβολίου MenB-4C  με μεσοδιάστημα τουλάχιστον 1 μηνός</a:t>
          </a:r>
          <a:endParaRPr lang="en-US" sz="1600" b="0" u="none" dirty="0"/>
        </a:p>
      </dgm:t>
    </dgm:pt>
    <dgm:pt modelId="{37DB5088-5E86-44E1-BA75-038728E0B80F}" type="parTrans" cxnId="{C5B4CAAB-1691-451E-B743-0D7165297BC1}">
      <dgm:prSet/>
      <dgm:spPr/>
      <dgm:t>
        <a:bodyPr/>
        <a:lstStyle/>
        <a:p>
          <a:endParaRPr lang="en-US" sz="1400" b="1"/>
        </a:p>
      </dgm:t>
    </dgm:pt>
    <dgm:pt modelId="{D9E4EC7C-2B9F-411B-A80E-471418C5F8EE}" type="sibTrans" cxnId="{C5B4CAAB-1691-451E-B743-0D7165297BC1}">
      <dgm:prSet/>
      <dgm:spPr/>
      <dgm:t>
        <a:bodyPr/>
        <a:lstStyle/>
        <a:p>
          <a:endParaRPr lang="en-US" b="1"/>
        </a:p>
      </dgm:t>
    </dgm:pt>
    <dgm:pt modelId="{E8672859-24DC-438C-A6E0-C896F2356248}">
      <dgm:prSet phldrT="[Text]"/>
      <dgm:spPr/>
      <dgm:t>
        <a:bodyPr/>
        <a:lstStyle/>
        <a:p>
          <a:r>
            <a:rPr lang="en-US" b="1" dirty="0"/>
            <a:t>MenB‐4C</a:t>
          </a:r>
        </a:p>
      </dgm:t>
    </dgm:pt>
    <dgm:pt modelId="{5EF79344-B623-4BA7-BCE2-46D877D9D4F7}" type="sibTrans" cxnId="{1698DB2B-F159-41F4-9EAB-A9997A979B32}">
      <dgm:prSet/>
      <dgm:spPr/>
      <dgm:t>
        <a:bodyPr/>
        <a:lstStyle/>
        <a:p>
          <a:endParaRPr lang="en-US" b="1"/>
        </a:p>
      </dgm:t>
    </dgm:pt>
    <dgm:pt modelId="{20B7BEDE-0640-41B5-8E6D-B46235F8EF05}" type="parTrans" cxnId="{1698DB2B-F159-41F4-9EAB-A9997A979B32}">
      <dgm:prSet/>
      <dgm:spPr/>
      <dgm:t>
        <a:bodyPr/>
        <a:lstStyle/>
        <a:p>
          <a:endParaRPr lang="en-US" sz="1400" b="1"/>
        </a:p>
      </dgm:t>
    </dgm:pt>
    <dgm:pt modelId="{5705E5A6-6CFF-440A-A1B6-7C6C7B0929BF}">
      <dgm:prSet/>
      <dgm:spPr/>
      <dgm:t>
        <a:bodyPr/>
        <a:lstStyle/>
        <a:p>
          <a:r>
            <a:rPr lang="en-US" b="1" dirty="0" err="1"/>
            <a:t>MenB-FHbp</a:t>
          </a:r>
          <a:endParaRPr lang="en-US" b="1" dirty="0"/>
        </a:p>
      </dgm:t>
    </dgm:pt>
    <dgm:pt modelId="{832327BE-F5AD-4DFC-936F-99E3B0E95EFF}" type="parTrans" cxnId="{663671F8-5B32-498D-A3B0-386B343BD151}">
      <dgm:prSet/>
      <dgm:spPr/>
      <dgm:t>
        <a:bodyPr/>
        <a:lstStyle/>
        <a:p>
          <a:endParaRPr lang="en-US"/>
        </a:p>
      </dgm:t>
    </dgm:pt>
    <dgm:pt modelId="{36D9354E-2932-4396-A8BA-581D30E2D11D}" type="sibTrans" cxnId="{663671F8-5B32-498D-A3B0-386B343BD151}">
      <dgm:prSet/>
      <dgm:spPr/>
      <dgm:t>
        <a:bodyPr/>
        <a:lstStyle/>
        <a:p>
          <a:endParaRPr lang="en-US"/>
        </a:p>
      </dgm:t>
    </dgm:pt>
    <dgm:pt modelId="{C8BEA61B-3C7A-4491-B7AB-D171CD85B750}">
      <dgm:prSet custT="1"/>
      <dgm:spPr/>
      <dgm:t>
        <a:bodyPr/>
        <a:lstStyle/>
        <a:p>
          <a:r>
            <a:rPr lang="el-GR" sz="1600" dirty="0"/>
            <a:t>Εμβόλιο </a:t>
          </a:r>
          <a:r>
            <a:rPr lang="el-GR" sz="1600" dirty="0" err="1"/>
            <a:t>ομάδος</a:t>
          </a:r>
          <a:r>
            <a:rPr lang="el-GR" sz="1600" dirty="0"/>
            <a:t> Β, πρωτεϊνικό</a:t>
          </a:r>
          <a:endParaRPr lang="en-US" sz="1600" dirty="0"/>
        </a:p>
      </dgm:t>
    </dgm:pt>
    <dgm:pt modelId="{59629205-56A1-4762-B9C5-A1E972B635E5}" type="parTrans" cxnId="{BACE8BF5-70CE-4904-AAEE-7B0C004D3A7B}">
      <dgm:prSet/>
      <dgm:spPr/>
      <dgm:t>
        <a:bodyPr/>
        <a:lstStyle/>
        <a:p>
          <a:endParaRPr lang="en-US"/>
        </a:p>
      </dgm:t>
    </dgm:pt>
    <dgm:pt modelId="{F5BAF967-16E5-46ED-8372-EEA5159C9F95}" type="sibTrans" cxnId="{BACE8BF5-70CE-4904-AAEE-7B0C004D3A7B}">
      <dgm:prSet/>
      <dgm:spPr/>
      <dgm:t>
        <a:bodyPr/>
        <a:lstStyle/>
        <a:p>
          <a:endParaRPr lang="en-US"/>
        </a:p>
      </dgm:t>
    </dgm:pt>
    <dgm:pt modelId="{7DE69648-BD80-4F9F-8808-360D2243AACC}">
      <dgm:prSet custT="1"/>
      <dgm:spPr/>
      <dgm:t>
        <a:bodyPr/>
        <a:lstStyle/>
        <a:p>
          <a:r>
            <a:rPr lang="el-GR" sz="1600" dirty="0"/>
            <a:t>Τρεις δόσεις εμβολίου </a:t>
          </a:r>
          <a:r>
            <a:rPr lang="el-GR" sz="1600" dirty="0" err="1"/>
            <a:t>MenB-FHbp</a:t>
          </a:r>
          <a:r>
            <a:rPr lang="el-GR" sz="1600" dirty="0"/>
            <a:t> στους μήνες 0, 1-2 και 6.</a:t>
          </a:r>
          <a:endParaRPr lang="en-US" sz="1600" dirty="0"/>
        </a:p>
      </dgm:t>
    </dgm:pt>
    <dgm:pt modelId="{26A4F6D1-16A8-44AB-9B13-4F3977BE4FE8}" type="parTrans" cxnId="{20530D9C-4863-4A88-860A-6AEB8EEF3927}">
      <dgm:prSet/>
      <dgm:spPr/>
      <dgm:t>
        <a:bodyPr/>
        <a:lstStyle/>
        <a:p>
          <a:endParaRPr lang="en-US"/>
        </a:p>
      </dgm:t>
    </dgm:pt>
    <dgm:pt modelId="{E706FB68-4E23-44AB-BF37-477763BD9B60}" type="sibTrans" cxnId="{20530D9C-4863-4A88-860A-6AEB8EEF3927}">
      <dgm:prSet/>
      <dgm:spPr/>
      <dgm:t>
        <a:bodyPr/>
        <a:lstStyle/>
        <a:p>
          <a:endParaRPr lang="en-US"/>
        </a:p>
      </dgm:t>
    </dgm:pt>
    <dgm:pt modelId="{1C6398BE-8F7D-4F37-B99B-4F43739F53E7}" type="pres">
      <dgm:prSet presAssocID="{514DEBF1-8840-4A44-ABBA-5B65E4D86F9D}" presName="Name0" presStyleCnt="0">
        <dgm:presLayoutVars>
          <dgm:dir/>
          <dgm:animLvl val="lvl"/>
          <dgm:resizeHandles val="exact"/>
        </dgm:presLayoutVars>
      </dgm:prSet>
      <dgm:spPr/>
    </dgm:pt>
    <dgm:pt modelId="{2C00F7D6-EC9F-40CF-AF51-37EA5EA3EF33}" type="pres">
      <dgm:prSet presAssocID="{AB263DED-0688-4D48-BEFD-3A114FC2AA0F}" presName="composite" presStyleCnt="0"/>
      <dgm:spPr/>
    </dgm:pt>
    <dgm:pt modelId="{C76FCA20-FED1-4806-9BA5-1AE6FD5A4900}" type="pres">
      <dgm:prSet presAssocID="{AB263DED-0688-4D48-BEFD-3A114FC2AA0F}" presName="parTx" presStyleLbl="alignNode1" presStyleIdx="0" presStyleCnt="3">
        <dgm:presLayoutVars>
          <dgm:chMax val="0"/>
          <dgm:chPref val="0"/>
        </dgm:presLayoutVars>
      </dgm:prSet>
      <dgm:spPr/>
    </dgm:pt>
    <dgm:pt modelId="{9910D4F5-C04C-4AE5-B64F-29DE851EEC07}" type="pres">
      <dgm:prSet presAssocID="{AB263DED-0688-4D48-BEFD-3A114FC2AA0F}" presName="desTx" presStyleLbl="alignAccFollowNode1" presStyleIdx="0" presStyleCnt="3" custLinFactNeighborX="-337" custLinFactNeighborY="451">
        <dgm:presLayoutVars/>
      </dgm:prSet>
      <dgm:spPr/>
    </dgm:pt>
    <dgm:pt modelId="{213C9941-ED52-49FD-B244-971B1AE90A44}" type="pres">
      <dgm:prSet presAssocID="{D16995A4-7619-4086-8CDE-DC817AB408F4}" presName="space" presStyleCnt="0"/>
      <dgm:spPr/>
    </dgm:pt>
    <dgm:pt modelId="{07CC110F-04FE-4183-A26B-7C214C5992E9}" type="pres">
      <dgm:prSet presAssocID="{E8672859-24DC-438C-A6E0-C896F2356248}" presName="composite" presStyleCnt="0"/>
      <dgm:spPr/>
    </dgm:pt>
    <dgm:pt modelId="{D0989113-4496-4D5C-8BE2-B2A58B85AB33}" type="pres">
      <dgm:prSet presAssocID="{E8672859-24DC-438C-A6E0-C896F2356248}" presName="parTx" presStyleLbl="alignNode1" presStyleIdx="1" presStyleCnt="3">
        <dgm:presLayoutVars>
          <dgm:chMax val="0"/>
          <dgm:chPref val="0"/>
        </dgm:presLayoutVars>
      </dgm:prSet>
      <dgm:spPr/>
    </dgm:pt>
    <dgm:pt modelId="{319AE997-B8C3-4F4E-A14F-494F49C3C3C5}" type="pres">
      <dgm:prSet presAssocID="{E8672859-24DC-438C-A6E0-C896F2356248}" presName="desTx" presStyleLbl="alignAccFollowNode1" presStyleIdx="1" presStyleCnt="3">
        <dgm:presLayoutVars/>
      </dgm:prSet>
      <dgm:spPr/>
    </dgm:pt>
    <dgm:pt modelId="{4FE30946-0BD8-4995-B83A-44497D23A5F7}" type="pres">
      <dgm:prSet presAssocID="{5EF79344-B623-4BA7-BCE2-46D877D9D4F7}" presName="space" presStyleCnt="0"/>
      <dgm:spPr/>
    </dgm:pt>
    <dgm:pt modelId="{0AC5D12E-5B76-4CB2-9059-8565E08AA34F}" type="pres">
      <dgm:prSet presAssocID="{5705E5A6-6CFF-440A-A1B6-7C6C7B0929BF}" presName="composite" presStyleCnt="0"/>
      <dgm:spPr/>
    </dgm:pt>
    <dgm:pt modelId="{8EAA0747-25C2-4C76-A119-64C457B44728}" type="pres">
      <dgm:prSet presAssocID="{5705E5A6-6CFF-440A-A1B6-7C6C7B0929BF}" presName="parTx" presStyleLbl="alignNode1" presStyleIdx="2" presStyleCnt="3">
        <dgm:presLayoutVars>
          <dgm:chMax val="0"/>
          <dgm:chPref val="0"/>
        </dgm:presLayoutVars>
      </dgm:prSet>
      <dgm:spPr/>
    </dgm:pt>
    <dgm:pt modelId="{768F1B72-58E6-4D1D-97C8-8DA1D57C7A8E}" type="pres">
      <dgm:prSet presAssocID="{5705E5A6-6CFF-440A-A1B6-7C6C7B0929BF}" presName="desTx" presStyleLbl="alignAccFollowNode1" presStyleIdx="2" presStyleCnt="3">
        <dgm:presLayoutVars/>
      </dgm:prSet>
      <dgm:spPr/>
    </dgm:pt>
  </dgm:ptLst>
  <dgm:cxnLst>
    <dgm:cxn modelId="{5AA3BD10-8222-4B6F-A9F8-8A3B3D574BEE}" type="presOf" srcId="{7DE69648-BD80-4F9F-8808-360D2243AACC}" destId="{768F1B72-58E6-4D1D-97C8-8DA1D57C7A8E}" srcOrd="0" destOrd="1" presId="urn:microsoft.com/office/officeart/2016/7/layout/HorizontalActionList"/>
    <dgm:cxn modelId="{008B5F18-7C87-4384-B6CF-C187EDF352E3}" type="presOf" srcId="{3D4ED663-BF61-4E51-BE43-CD0D5B9195FC}" destId="{319AE997-B8C3-4F4E-A14F-494F49C3C3C5}" srcOrd="0" destOrd="0" presId="urn:microsoft.com/office/officeart/2016/7/layout/HorizontalActionList"/>
    <dgm:cxn modelId="{9D6F9822-49C0-45EF-9CD5-57421B91EB66}" type="presOf" srcId="{AB263DED-0688-4D48-BEFD-3A114FC2AA0F}" destId="{C76FCA20-FED1-4806-9BA5-1AE6FD5A4900}" srcOrd="0" destOrd="0" presId="urn:microsoft.com/office/officeart/2016/7/layout/HorizontalActionList"/>
    <dgm:cxn modelId="{1698DB2B-F159-41F4-9EAB-A9997A979B32}" srcId="{514DEBF1-8840-4A44-ABBA-5B65E4D86F9D}" destId="{E8672859-24DC-438C-A6E0-C896F2356248}" srcOrd="1" destOrd="0" parTransId="{20B7BEDE-0640-41B5-8E6D-B46235F8EF05}" sibTransId="{5EF79344-B623-4BA7-BCE2-46D877D9D4F7}"/>
    <dgm:cxn modelId="{660B683A-91C5-4E7F-92C8-8A04E6AB52BD}" type="presOf" srcId="{C8BEA61B-3C7A-4491-B7AB-D171CD85B750}" destId="{768F1B72-58E6-4D1D-97C8-8DA1D57C7A8E}" srcOrd="0" destOrd="0" presId="urn:microsoft.com/office/officeart/2016/7/layout/HorizontalActionList"/>
    <dgm:cxn modelId="{7EF0B55B-4EA8-419B-95BC-DB0793E91539}" srcId="{514DEBF1-8840-4A44-ABBA-5B65E4D86F9D}" destId="{AB263DED-0688-4D48-BEFD-3A114FC2AA0F}" srcOrd="0" destOrd="0" parTransId="{162EFD6E-1340-43A1-BBE4-7EAAA128F1E5}" sibTransId="{D16995A4-7619-4086-8CDE-DC817AB408F4}"/>
    <dgm:cxn modelId="{FBA93246-C59B-4824-830F-8D6E0EE43D6B}" srcId="{AB263DED-0688-4D48-BEFD-3A114FC2AA0F}" destId="{03858188-95B6-4A60-AFBE-AF02A45E7596}" srcOrd="0" destOrd="0" parTransId="{D4807B76-8432-4255-99D2-0735B93103A9}" sibTransId="{46D1B10F-3E8B-468A-AAF2-3D807938E887}"/>
    <dgm:cxn modelId="{73B0B996-8D89-47A0-9251-51AF7A93AA26}" type="presOf" srcId="{E8672859-24DC-438C-A6E0-C896F2356248}" destId="{D0989113-4496-4D5C-8BE2-B2A58B85AB33}" srcOrd="0" destOrd="0" presId="urn:microsoft.com/office/officeart/2016/7/layout/HorizontalActionList"/>
    <dgm:cxn modelId="{20530D9C-4863-4A88-860A-6AEB8EEF3927}" srcId="{5705E5A6-6CFF-440A-A1B6-7C6C7B0929BF}" destId="{7DE69648-BD80-4F9F-8808-360D2243AACC}" srcOrd="1" destOrd="0" parTransId="{26A4F6D1-16A8-44AB-9B13-4F3977BE4FE8}" sibTransId="{E706FB68-4E23-44AB-BF37-477763BD9B60}"/>
    <dgm:cxn modelId="{C5B4CAAB-1691-451E-B743-0D7165297BC1}" srcId="{E8672859-24DC-438C-A6E0-C896F2356248}" destId="{3D4ED663-BF61-4E51-BE43-CD0D5B9195FC}" srcOrd="0" destOrd="0" parTransId="{37DB5088-5E86-44E1-BA75-038728E0B80F}" sibTransId="{D9E4EC7C-2B9F-411B-A80E-471418C5F8EE}"/>
    <dgm:cxn modelId="{C4321FC0-0720-4A7F-8BF4-F3630C120970}" type="presOf" srcId="{514DEBF1-8840-4A44-ABBA-5B65E4D86F9D}" destId="{1C6398BE-8F7D-4F37-B99B-4F43739F53E7}" srcOrd="0" destOrd="0" presId="urn:microsoft.com/office/officeart/2016/7/layout/HorizontalActionList"/>
    <dgm:cxn modelId="{59DBC9C5-9426-496F-AAB7-2BA1D9D20A3D}" type="presOf" srcId="{03858188-95B6-4A60-AFBE-AF02A45E7596}" destId="{9910D4F5-C04C-4AE5-B64F-29DE851EEC07}" srcOrd="0" destOrd="0" presId="urn:microsoft.com/office/officeart/2016/7/layout/HorizontalActionList"/>
    <dgm:cxn modelId="{F42243EB-FBB6-46D7-A121-1B39DBD25E05}" type="presOf" srcId="{5705E5A6-6CFF-440A-A1B6-7C6C7B0929BF}" destId="{8EAA0747-25C2-4C76-A119-64C457B44728}" srcOrd="0" destOrd="0" presId="urn:microsoft.com/office/officeart/2016/7/layout/HorizontalActionList"/>
    <dgm:cxn modelId="{BACE8BF5-70CE-4904-AAEE-7B0C004D3A7B}" srcId="{5705E5A6-6CFF-440A-A1B6-7C6C7B0929BF}" destId="{C8BEA61B-3C7A-4491-B7AB-D171CD85B750}" srcOrd="0" destOrd="0" parTransId="{59629205-56A1-4762-B9C5-A1E972B635E5}" sibTransId="{F5BAF967-16E5-46ED-8372-EEA5159C9F95}"/>
    <dgm:cxn modelId="{663671F8-5B32-498D-A3B0-386B343BD151}" srcId="{514DEBF1-8840-4A44-ABBA-5B65E4D86F9D}" destId="{5705E5A6-6CFF-440A-A1B6-7C6C7B0929BF}" srcOrd="2" destOrd="0" parTransId="{832327BE-F5AD-4DFC-936F-99E3B0E95EFF}" sibTransId="{36D9354E-2932-4396-A8BA-581D30E2D11D}"/>
    <dgm:cxn modelId="{A11F6DB9-9141-4A80-904C-8B55A94482BA}" type="presParOf" srcId="{1C6398BE-8F7D-4F37-B99B-4F43739F53E7}" destId="{2C00F7D6-EC9F-40CF-AF51-37EA5EA3EF33}" srcOrd="0" destOrd="0" presId="urn:microsoft.com/office/officeart/2016/7/layout/HorizontalActionList"/>
    <dgm:cxn modelId="{FC1F0B7F-9E60-4D12-B4A9-570EC21C1D84}" type="presParOf" srcId="{2C00F7D6-EC9F-40CF-AF51-37EA5EA3EF33}" destId="{C76FCA20-FED1-4806-9BA5-1AE6FD5A4900}" srcOrd="0" destOrd="0" presId="urn:microsoft.com/office/officeart/2016/7/layout/HorizontalActionList"/>
    <dgm:cxn modelId="{5647144F-59C2-42CF-8BAA-14DCBC81AD09}" type="presParOf" srcId="{2C00F7D6-EC9F-40CF-AF51-37EA5EA3EF33}" destId="{9910D4F5-C04C-4AE5-B64F-29DE851EEC07}" srcOrd="1" destOrd="0" presId="urn:microsoft.com/office/officeart/2016/7/layout/HorizontalActionList"/>
    <dgm:cxn modelId="{2AC921B5-CD19-4540-9900-878FF34E0251}" type="presParOf" srcId="{1C6398BE-8F7D-4F37-B99B-4F43739F53E7}" destId="{213C9941-ED52-49FD-B244-971B1AE90A44}" srcOrd="1" destOrd="0" presId="urn:microsoft.com/office/officeart/2016/7/layout/HorizontalActionList"/>
    <dgm:cxn modelId="{4557C9B6-9563-489C-BD23-61DC1697FC6A}" type="presParOf" srcId="{1C6398BE-8F7D-4F37-B99B-4F43739F53E7}" destId="{07CC110F-04FE-4183-A26B-7C214C5992E9}" srcOrd="2" destOrd="0" presId="urn:microsoft.com/office/officeart/2016/7/layout/HorizontalActionList"/>
    <dgm:cxn modelId="{5BD1C1C2-0170-43D4-B74F-BAB602429E01}" type="presParOf" srcId="{07CC110F-04FE-4183-A26B-7C214C5992E9}" destId="{D0989113-4496-4D5C-8BE2-B2A58B85AB33}" srcOrd="0" destOrd="0" presId="urn:microsoft.com/office/officeart/2016/7/layout/HorizontalActionList"/>
    <dgm:cxn modelId="{B3827D79-FE9C-4032-BF3E-EE16B53A186A}" type="presParOf" srcId="{07CC110F-04FE-4183-A26B-7C214C5992E9}" destId="{319AE997-B8C3-4F4E-A14F-494F49C3C3C5}" srcOrd="1" destOrd="0" presId="urn:microsoft.com/office/officeart/2016/7/layout/HorizontalActionList"/>
    <dgm:cxn modelId="{A3E1D561-17EB-45FC-98CB-0FD62784FC26}" type="presParOf" srcId="{1C6398BE-8F7D-4F37-B99B-4F43739F53E7}" destId="{4FE30946-0BD8-4995-B83A-44497D23A5F7}" srcOrd="3" destOrd="0" presId="urn:microsoft.com/office/officeart/2016/7/layout/HorizontalActionList"/>
    <dgm:cxn modelId="{89474BF8-F082-49D8-8547-BECC61D208FD}" type="presParOf" srcId="{1C6398BE-8F7D-4F37-B99B-4F43739F53E7}" destId="{0AC5D12E-5B76-4CB2-9059-8565E08AA34F}" srcOrd="4" destOrd="0" presId="urn:microsoft.com/office/officeart/2016/7/layout/HorizontalActionList"/>
    <dgm:cxn modelId="{46797AF4-0856-4712-80DB-8C41FE585EF6}" type="presParOf" srcId="{0AC5D12E-5B76-4CB2-9059-8565E08AA34F}" destId="{8EAA0747-25C2-4C76-A119-64C457B44728}" srcOrd="0" destOrd="0" presId="urn:microsoft.com/office/officeart/2016/7/layout/HorizontalActionList"/>
    <dgm:cxn modelId="{2BC718B3-8D2F-4EEF-A112-FAB167B4DA94}" type="presParOf" srcId="{0AC5D12E-5B76-4CB2-9059-8565E08AA34F}" destId="{768F1B72-58E6-4D1D-97C8-8DA1D57C7A8E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FCA20-FED1-4806-9BA5-1AE6FD5A4900}">
      <dsp:nvSpPr>
        <dsp:cNvPr id="0" name=""/>
        <dsp:cNvSpPr/>
      </dsp:nvSpPr>
      <dsp:spPr>
        <a:xfrm>
          <a:off x="5176" y="0"/>
          <a:ext cx="2041422" cy="6124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318" tIns="161318" rIns="161318" bIns="16131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MenACWY</a:t>
          </a:r>
          <a:r>
            <a:rPr lang="en-US" sz="2000" b="1" kern="1200" dirty="0"/>
            <a:t> </a:t>
          </a:r>
        </a:p>
      </dsp:txBody>
      <dsp:txXfrm>
        <a:off x="5176" y="0"/>
        <a:ext cx="2041422" cy="612426"/>
      </dsp:txXfrm>
    </dsp:sp>
    <dsp:sp modelId="{9910D4F5-C04C-4AE5-B64F-29DE851EEC07}">
      <dsp:nvSpPr>
        <dsp:cNvPr id="0" name=""/>
        <dsp:cNvSpPr/>
      </dsp:nvSpPr>
      <dsp:spPr>
        <a:xfrm>
          <a:off x="0" y="612426"/>
          <a:ext cx="2041422" cy="283171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647" tIns="201647" rIns="201647" bIns="201647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l-GR" sz="1600" b="0" u="none" kern="1200" dirty="0" err="1"/>
            <a:t>Τετραδύναμο</a:t>
          </a:r>
          <a:r>
            <a:rPr lang="el-GR" sz="1600" b="0" u="none" kern="1200" dirty="0"/>
            <a:t>, συζευγμένο (ACWY)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l-GR" sz="1600" b="0" u="none" kern="1200" dirty="0"/>
            <a:t>Μπορεί να γίνει μαζί με </a:t>
          </a:r>
          <a:r>
            <a:rPr lang="en-US" sz="1600" b="0" u="none" kern="1200" dirty="0"/>
            <a:t>PCV13</a:t>
          </a:r>
          <a:endParaRPr lang="el-GR" sz="1600" b="0" u="none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l-GR" sz="1600" b="0" u="none" kern="1200" dirty="0"/>
            <a:t>Δύο δόσεις εμβολίου με μεσοδιάστημα 8 εβδομάδων και επανάληψη σε 5 έτη</a:t>
          </a:r>
          <a:endParaRPr lang="en-US" sz="1600" b="0" u="none" kern="1200" dirty="0"/>
        </a:p>
      </dsp:txBody>
      <dsp:txXfrm>
        <a:off x="0" y="612426"/>
        <a:ext cx="2041422" cy="2831711"/>
      </dsp:txXfrm>
    </dsp:sp>
    <dsp:sp modelId="{D0989113-4496-4D5C-8BE2-B2A58B85AB33}">
      <dsp:nvSpPr>
        <dsp:cNvPr id="0" name=""/>
        <dsp:cNvSpPr/>
      </dsp:nvSpPr>
      <dsp:spPr>
        <a:xfrm>
          <a:off x="2154493" y="0"/>
          <a:ext cx="2041422" cy="612426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318" tIns="161318" rIns="161318" bIns="16131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MenB‐4C</a:t>
          </a:r>
        </a:p>
      </dsp:txBody>
      <dsp:txXfrm>
        <a:off x="2154493" y="0"/>
        <a:ext cx="2041422" cy="612426"/>
      </dsp:txXfrm>
    </dsp:sp>
    <dsp:sp modelId="{319AE997-B8C3-4F4E-A14F-494F49C3C3C5}">
      <dsp:nvSpPr>
        <dsp:cNvPr id="0" name=""/>
        <dsp:cNvSpPr/>
      </dsp:nvSpPr>
      <dsp:spPr>
        <a:xfrm>
          <a:off x="2154493" y="612426"/>
          <a:ext cx="2041422" cy="2831711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647" tIns="201647" rIns="201647" bIns="201647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0" u="none" kern="1200" dirty="0"/>
            <a:t>Εμβόλιο </a:t>
          </a:r>
          <a:r>
            <a:rPr lang="el-GR" sz="1600" b="0" u="none" kern="1200" dirty="0" err="1"/>
            <a:t>ομάδος</a:t>
          </a:r>
          <a:r>
            <a:rPr lang="el-GR" sz="1600" b="0" u="none" kern="1200" dirty="0"/>
            <a:t> Β, πρωτεϊνικό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0" u="none" kern="1200" dirty="0"/>
            <a:t>Χορηγούνται δύο δόσεις του εμβολίου MenB-4C  με μεσοδιάστημα τουλάχιστον 1 μηνός</a:t>
          </a:r>
          <a:endParaRPr lang="en-US" sz="1600" b="0" u="none" kern="1200" dirty="0"/>
        </a:p>
      </dsp:txBody>
      <dsp:txXfrm>
        <a:off x="2154493" y="612426"/>
        <a:ext cx="2041422" cy="2831711"/>
      </dsp:txXfrm>
    </dsp:sp>
    <dsp:sp modelId="{8EAA0747-25C2-4C76-A119-64C457B44728}">
      <dsp:nvSpPr>
        <dsp:cNvPr id="0" name=""/>
        <dsp:cNvSpPr/>
      </dsp:nvSpPr>
      <dsp:spPr>
        <a:xfrm>
          <a:off x="4303810" y="0"/>
          <a:ext cx="2041422" cy="612426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1318" tIns="161318" rIns="161318" bIns="161318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MenB-FHbp</a:t>
          </a:r>
          <a:endParaRPr lang="en-US" sz="2000" b="1" kern="1200" dirty="0"/>
        </a:p>
      </dsp:txBody>
      <dsp:txXfrm>
        <a:off x="4303810" y="0"/>
        <a:ext cx="2041422" cy="612426"/>
      </dsp:txXfrm>
    </dsp:sp>
    <dsp:sp modelId="{768F1B72-58E6-4D1D-97C8-8DA1D57C7A8E}">
      <dsp:nvSpPr>
        <dsp:cNvPr id="0" name=""/>
        <dsp:cNvSpPr/>
      </dsp:nvSpPr>
      <dsp:spPr>
        <a:xfrm>
          <a:off x="4303810" y="612426"/>
          <a:ext cx="2041422" cy="2831711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647" tIns="201647" rIns="201647" bIns="201647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Εμβόλιο </a:t>
          </a:r>
          <a:r>
            <a:rPr lang="el-GR" sz="1600" kern="1200" dirty="0" err="1"/>
            <a:t>ομάδος</a:t>
          </a:r>
          <a:r>
            <a:rPr lang="el-GR" sz="1600" kern="1200" dirty="0"/>
            <a:t> Β, πρωτεϊνικό</a:t>
          </a:r>
          <a:endParaRPr lang="en-US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Τρεις δόσεις εμβολίου </a:t>
          </a:r>
          <a:r>
            <a:rPr lang="el-GR" sz="1600" kern="1200" dirty="0" err="1"/>
            <a:t>MenB-FHbp</a:t>
          </a:r>
          <a:r>
            <a:rPr lang="el-GR" sz="1600" kern="1200" dirty="0"/>
            <a:t> στους μήνες 0, 1-2 και 6.</a:t>
          </a:r>
          <a:endParaRPr lang="en-US" sz="1600" kern="1200" dirty="0"/>
        </a:p>
      </dsp:txBody>
      <dsp:txXfrm>
        <a:off x="4303810" y="612426"/>
        <a:ext cx="2041422" cy="2831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0CD6A-802D-4DD2-A43D-B9D567546439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47DB2-6933-4941-82CC-ECB43018B92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0029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031">
            <a:extLst>
              <a:ext uri="{FF2B5EF4-FFF2-40B4-BE49-F238E27FC236}">
                <a16:creationId xmlns:a16="http://schemas.microsoft.com/office/drawing/2014/main" id="{B2380E2E-9F05-4F70-B6E2-C433B1BE7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6B86B55-74A0-4091-9EB9-D8264559737D}" type="slidenum">
              <a:rPr lang="el-GR" altLang="el-GR"/>
              <a:pPr eaLnBrk="1" hangingPunct="1"/>
              <a:t>28</a:t>
            </a:fld>
            <a:endParaRPr lang="el-GR" altLang="el-GR"/>
          </a:p>
        </p:txBody>
      </p:sp>
      <p:sp>
        <p:nvSpPr>
          <p:cNvPr id="125955" name="Rectangle 2">
            <a:extLst>
              <a:ext uri="{FF2B5EF4-FFF2-40B4-BE49-F238E27FC236}">
                <a16:creationId xmlns:a16="http://schemas.microsoft.com/office/drawing/2014/main" id="{10BE6266-9F18-4FDC-8FFF-47B73F40F5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6" name="Rectangle 3">
            <a:extLst>
              <a:ext uri="{FF2B5EF4-FFF2-40B4-BE49-F238E27FC236}">
                <a16:creationId xmlns:a16="http://schemas.microsoft.com/office/drawing/2014/main" id="{DB04F461-C42C-4C92-9543-61E5A55C47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7D9E5B-799E-499A-B1FB-597AFE7D13AC}" type="slidenum">
              <a:rPr lang="el-GR" smtClean="0">
                <a:ea typeface="ＭＳ Ｐゴシック" pitchFamily="34" charset="-128"/>
              </a:rPr>
              <a:pPr/>
              <a:t>61</a:t>
            </a:fld>
            <a:endParaRPr lang="el-GR">
              <a:ea typeface="ＭＳ Ｐゴシック" pitchFamily="34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0FE5F0BB-4FB2-4801-B023-DFEDCB5030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Notes Placeholder 2">
            <a:extLst>
              <a:ext uri="{FF2B5EF4-FFF2-40B4-BE49-F238E27FC236}">
                <a16:creationId xmlns:a16="http://schemas.microsoft.com/office/drawing/2014/main" id="{640CB9E5-EA92-4C6F-B7A0-D7822BCAAB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65225" y="4400550"/>
            <a:ext cx="4343400" cy="463391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80000" lvl="1" indent="-447675" fontAlgn="auto">
              <a:spcBef>
                <a:spcPts val="863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tabLst>
                <a:tab pos="354013" algn="l"/>
                <a:tab pos="355600" algn="l"/>
              </a:tabLst>
              <a:defRPr/>
            </a:pPr>
            <a:r>
              <a:rPr lang="el-GR" sz="2400" dirty="0">
                <a:cs typeface="Times New Roman"/>
              </a:rPr>
              <a:t>Συχνότερο λοιμώδες αίτιο θανάτου σε υγιή άτομα</a:t>
            </a:r>
          </a:p>
          <a:p>
            <a:pPr marL="180000" lvl="1" indent="-447675" fontAlgn="auto">
              <a:spcBef>
                <a:spcPts val="863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tabLst>
                <a:tab pos="354013" algn="l"/>
                <a:tab pos="355600" algn="l"/>
              </a:tabLst>
              <a:defRPr/>
            </a:pPr>
            <a:r>
              <a:rPr lang="el-GR" sz="2400" dirty="0">
                <a:cs typeface="Times New Roman"/>
              </a:rPr>
              <a:t>1,2 x 10</a:t>
            </a:r>
            <a:r>
              <a:rPr lang="el-GR" sz="2400" baseline="30000" dirty="0">
                <a:cs typeface="Times New Roman"/>
              </a:rPr>
              <a:t>6</a:t>
            </a:r>
            <a:r>
              <a:rPr lang="el-GR" sz="2400" dirty="0">
                <a:cs typeface="Times New Roman"/>
              </a:rPr>
              <a:t> περιπτώσεις και 135.000 θάνατοι παγκόσμια</a:t>
            </a:r>
          </a:p>
          <a:p>
            <a:pPr marL="180000" lvl="1" indent="-447675" fontAlgn="auto">
              <a:spcBef>
                <a:spcPts val="863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tabLst>
                <a:tab pos="354013" algn="l"/>
                <a:tab pos="355600" algn="l"/>
              </a:tabLst>
              <a:defRPr/>
            </a:pPr>
            <a:r>
              <a:rPr lang="el-GR" sz="2400" dirty="0">
                <a:cs typeface="Times New Roman"/>
              </a:rPr>
              <a:t>Απρόβλεπτη νόσος </a:t>
            </a:r>
          </a:p>
          <a:p>
            <a:pPr marL="180000" lvl="1" indent="-447675" fontAlgn="auto">
              <a:spcBef>
                <a:spcPts val="863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tabLst>
                <a:tab pos="354013" algn="l"/>
                <a:tab pos="355600" algn="l"/>
              </a:tabLst>
              <a:defRPr/>
            </a:pPr>
            <a:r>
              <a:rPr lang="el-GR" sz="2400" dirty="0">
                <a:cs typeface="Times New Roman"/>
              </a:rPr>
              <a:t>Ταχύτατη εξέλιξη σε υγιή άτομα</a:t>
            </a:r>
          </a:p>
          <a:p>
            <a:pPr marL="180000" lvl="1" indent="-447675" fontAlgn="auto">
              <a:spcBef>
                <a:spcPts val="863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tabLst>
                <a:tab pos="354013" algn="l"/>
                <a:tab pos="355600" algn="l"/>
              </a:tabLst>
              <a:defRPr/>
            </a:pPr>
            <a:r>
              <a:rPr lang="el-GR" sz="2400" dirty="0">
                <a:cs typeface="Times New Roman"/>
              </a:rPr>
              <a:t>Θνητότητα 9–12% μετά </a:t>
            </a:r>
            <a:r>
              <a:rPr lang="el-GR" sz="2400" dirty="0" err="1">
                <a:cs typeface="Times New Roman"/>
              </a:rPr>
              <a:t>αντιβακτηριακή</a:t>
            </a:r>
            <a:r>
              <a:rPr lang="el-GR" sz="2400" dirty="0">
                <a:cs typeface="Times New Roman"/>
              </a:rPr>
              <a:t> αγωγή</a:t>
            </a:r>
          </a:p>
          <a:p>
            <a:pPr marL="180000" lvl="1" indent="-447675" fontAlgn="auto">
              <a:spcBef>
                <a:spcPts val="863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tabLst>
                <a:tab pos="354013" algn="l"/>
                <a:tab pos="355600" algn="l"/>
              </a:tabLst>
              <a:defRPr/>
            </a:pPr>
            <a:r>
              <a:rPr lang="el-GR" sz="2400" dirty="0">
                <a:cs typeface="Times New Roman"/>
              </a:rPr>
              <a:t>Μόνιμες επιπλοκές 11–19% επιζώντων</a:t>
            </a:r>
          </a:p>
          <a:p>
            <a:pPr marL="180000" lvl="1" indent="-447675" fontAlgn="auto">
              <a:spcBef>
                <a:spcPts val="863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tabLst>
                <a:tab pos="354013" algn="l"/>
                <a:tab pos="355600" algn="l"/>
              </a:tabLst>
              <a:defRPr/>
            </a:pPr>
            <a:r>
              <a:rPr lang="el-GR" sz="2400" dirty="0">
                <a:cs typeface="Times New Roman"/>
              </a:rPr>
              <a:t>Συμπτώματα μη ειδικά</a:t>
            </a:r>
          </a:p>
          <a:p>
            <a:pPr marL="180000" lvl="1" indent="-447675" fontAlgn="auto">
              <a:spcBef>
                <a:spcPts val="863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tabLst>
                <a:tab pos="354013" algn="l"/>
                <a:tab pos="355600" algn="l"/>
              </a:tabLst>
              <a:defRPr/>
            </a:pPr>
            <a:r>
              <a:rPr lang="el-GR" sz="2400" dirty="0" err="1">
                <a:cs typeface="Times New Roman"/>
              </a:rPr>
              <a:t>Πρώϊμη</a:t>
            </a:r>
            <a:r>
              <a:rPr lang="el-GR" sz="2400" dirty="0">
                <a:cs typeface="Times New Roman"/>
              </a:rPr>
              <a:t>  </a:t>
            </a:r>
            <a:r>
              <a:rPr lang="el-GR" sz="2400" spc="-5" dirty="0">
                <a:cs typeface="Times New Roman"/>
              </a:rPr>
              <a:t>διάγνωση </a:t>
            </a:r>
            <a:r>
              <a:rPr lang="el-GR" sz="2400" spc="-15" dirty="0">
                <a:cs typeface="Times New Roman"/>
              </a:rPr>
              <a:t>δύσκολη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dirty="0"/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C6364B9F-205F-4DF0-82A6-EFDB56DBEB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189453B-9420-4AE4-9861-57C4C56E1260}" type="slidenum">
              <a:rPr lang="en-US" altLang="en-US">
                <a:solidFill>
                  <a:srgbClr val="000000"/>
                </a:solidFill>
              </a:rPr>
              <a:pPr eaLnBrk="1" hangingPunct="1"/>
              <a:t>85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7AA62-6CF5-4002-B9AB-A2B3BD297B11}" type="slidenum">
              <a:rPr lang="el-GR" smtClean="0"/>
              <a:t>98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1246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5493A-EC35-4B09-9B2E-F7BB3BB781E3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24D7-A630-43C5-9658-DEFD8A3EAC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4428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5493A-EC35-4B09-9B2E-F7BB3BB781E3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24D7-A630-43C5-9658-DEFD8A3EAC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6026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5493A-EC35-4B09-9B2E-F7BB3BB781E3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24D7-A630-43C5-9658-DEFD8A3EAC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2221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75D8A-453C-4533-B4A1-AE28AFBD9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91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126">
            <a:extLst>
              <a:ext uri="{FF2B5EF4-FFF2-40B4-BE49-F238E27FC236}">
                <a16:creationId xmlns:a16="http://schemas.microsoft.com/office/drawing/2014/main" id="{F0D0E8E9-BB81-45F4-BE23-5361B1DEFA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7">
            <a:extLst>
              <a:ext uri="{FF2B5EF4-FFF2-40B4-BE49-F238E27FC236}">
                <a16:creationId xmlns:a16="http://schemas.microsoft.com/office/drawing/2014/main" id="{E0C03B2E-F4A6-419F-9D78-1A0214D388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28">
            <a:extLst>
              <a:ext uri="{FF2B5EF4-FFF2-40B4-BE49-F238E27FC236}">
                <a16:creationId xmlns:a16="http://schemas.microsoft.com/office/drawing/2014/main" id="{EDD372DB-6624-4DFB-AD43-D4C1C785B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342E2-F4D3-4580-9B26-C982E83CD8EA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875998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CA1190-2087-41DC-9981-47277E0F10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35927A-7DF9-4AE6-A561-191DF5D0FC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E5CAEA-32CF-4D79-9A5A-5C38EE715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40CB8-3DBB-4A3F-919E-0926A7456B73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094487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C8D338-9D9E-43D5-917E-F71F73957B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BF7E25-A31B-498D-95F7-842B372A9B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5AFAFF-EB8C-4559-8C15-A2101B0C2D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6AC5E-B6F6-4DA7-8FF0-B4F7348E5DE1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562041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0EE565-4A13-4A5A-9021-AA105ED8C4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B082A7-D07D-4D41-A624-DC76C0F21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56F3D8-0CFB-4D24-AD52-C077D0E123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993FCB-DE94-45B1-BCEE-8BB75B745CB5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791791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447501-26D7-4D1B-ABEC-4F6A09794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83499-3EDA-4319-9DE2-8B0E59CA58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B4659-0BC5-4367-BFA3-C662EA6CE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09983A-55FB-40CF-88AD-BC74D56A2951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608512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0E63AFE-E49C-4F86-8BA4-5773E1DF15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CAC041-352A-4A76-A73C-574A6C694D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DF84261-25A4-41C4-B84D-02A720408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35E75A-750F-4AC0-B291-D306CDA1FB2E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899599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9A6BAC2-16BF-4C54-B0D8-774109BE02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2BC719B-B6F3-4ECA-A8D2-58084682DD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A0D609-1711-4681-A766-4C45841037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EA86F-234C-43CB-B1E1-3D90DB3C6D2C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408998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5493A-EC35-4B09-9B2E-F7BB3BB781E3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24D7-A630-43C5-9658-DEFD8A3EAC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3429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BB7F940-B498-4A53-A286-2E4E3CC61F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92FCA30-1A30-4F46-93F3-5DE739F507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0D4B807-4A17-4B06-9ED3-581DB01CD8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4192E-733B-4923-84DC-C34881DDD153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570760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D3EC59-D7AA-433D-AD93-E0F289D825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276AB9-F679-495B-B671-5F05EAB7D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50BAC2-D657-4C65-BA4F-2C10DA9F4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89818-DE77-40F7-9CC8-C5BFF7362093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618323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4A46E5-F74F-4984-8E86-A5FB1D5EAE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E205FB-F646-4664-8602-6BD8C4AA27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81B36F-EEB1-4FD7-8FDA-AD9ADB9C90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F601C0-C5CA-463C-AB5B-AADE8F6A3EB4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211098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F157E2-3F58-4C54-B1CB-1ECB654413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CA8CD1-6C5E-48D9-AEC2-2F301CDE21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9CBC68-53CE-4F34-BC18-D56F09EC2D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7F9A6-3D72-4276-9F34-8B8E3C5A13E2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528407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2ECE91-3234-4F14-B25F-2B22EE0F7F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A87B1D-E0B9-4DDE-A970-2DE19F7ED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FEFE2D-C6C7-461F-8E54-CA372A06B4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C13750-9EE3-4395-96BC-A48BBE032CAD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524013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8F001C-4D77-4D25-B31B-843F54F2C3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AB733-A8C2-40B7-AA90-1BC7A2AFCE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72C1C8-C1F2-46C8-ACA4-B9ADB82479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876C9B-37E6-4FBF-9AB7-9013612DB3F7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1176043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E638F-4155-4DB0-B7E5-04CF62A9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DB2C9-88A0-447C-975D-06086ED02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304CF-7931-495C-8567-C7F4F7215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52AD3-8C01-458F-85DF-602A69853552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86356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0E82A0-FBE9-4237-8775-F90DA22ED4C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82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F6C03C-01FE-4042-836A-39128086F78A}" type="datetime1">
              <a:rPr lang="en-US" smtClean="0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343E3-757E-4C29-81D9-D71D3CAF29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20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F6C03C-01FE-4042-836A-39128086F78A}" type="datetime1">
              <a:rPr lang="en-US" smtClean="0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343E3-757E-4C29-81D9-D71D3CAF29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5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5493A-EC35-4B09-9B2E-F7BB3BB781E3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24D7-A630-43C5-9658-DEFD8A3EAC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5313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F6C03C-01FE-4042-836A-39128086F78A}" type="datetime1">
              <a:rPr lang="en-US" smtClean="0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343E3-757E-4C29-81D9-D71D3CAF29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10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F6C03C-01FE-4042-836A-39128086F78A}" type="datetime1">
              <a:rPr lang="en-US" smtClean="0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343E3-757E-4C29-81D9-D71D3CAF29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05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F6C03C-01FE-4042-836A-39128086F78A}" type="datetime1">
              <a:rPr lang="en-US" smtClean="0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343E3-757E-4C29-81D9-D71D3CAF29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21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D6098E-43E3-4F64-90E5-D22C5FFEC19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202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F6C03C-01FE-4042-836A-39128086F78A}" type="datetime1">
              <a:rPr lang="en-US" smtClean="0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343E3-757E-4C29-81D9-D71D3CAF29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61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F6C03C-01FE-4042-836A-39128086F78A}" type="datetime1">
              <a:rPr lang="en-US" smtClean="0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343E3-757E-4C29-81D9-D71D3CAF29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6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F6C03C-01FE-4042-836A-39128086F78A}" type="datetime1">
              <a:rPr lang="en-US" smtClean="0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343E3-757E-4C29-81D9-D71D3CAF29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61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F6C03C-01FE-4042-836A-39128086F78A}" type="datetime1">
              <a:rPr lang="en-US" smtClean="0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343E3-757E-4C29-81D9-D71D3CAF29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12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75D8A-453C-4533-B4A1-AE28AFBD9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52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1"/>
            <a:ext cx="6400799" cy="17145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897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5493A-EC35-4B09-9B2E-F7BB3BB781E3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24D7-A630-43C5-9658-DEFD8A3EAC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5012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6533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5597" y="1780537"/>
            <a:ext cx="3926161" cy="465570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445783" y="1780538"/>
            <a:ext cx="3054694" cy="41075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7157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89127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4110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63CEA-F73F-469F-BBC0-0BA0A8C3A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24577-9F6F-4192-8EA6-A2DA92C8A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8A25D-D3E5-42D8-9E0D-03533C54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7B23-848B-462C-9222-D1737F805C3D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93BAE-AF33-4335-81A9-939C6ADB6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5D483-8CBA-41CE-A99F-08D4ED7A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1623-B758-4753-875F-8CC8A917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57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2E17C-2728-4A04-894A-52387BC30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15AEC-5FDF-4293-8D7C-C5FA64146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87145-E2E6-4E0C-A263-2B11A0DB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7B23-848B-462C-9222-D1737F805C3D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3303B-DB0A-4B7B-8432-AE78A8B93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0A637-D3A0-4A1C-A0D4-71AB72629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1623-B758-4753-875F-8CC8A917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3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A5340-86EA-43D2-84C2-E80445640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BE8AD-F9EE-4805-8EFE-A7C1EFACE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51565-43FF-42D8-837C-1CB65A8BD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7B23-848B-462C-9222-D1737F805C3D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4F9DE-FE73-452E-847D-63E15C0AF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7B288-78BC-462B-ACD1-1DB1955E9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1623-B758-4753-875F-8CC8A917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109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36C40-28A2-49D0-8836-A1F3E02A6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37D8B-1775-4D08-9648-2A0727DD4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923B71-54A0-420F-8E23-0AF3E732E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19DC59-0CD7-4338-834C-E23BD0FDF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7B23-848B-462C-9222-D1737F805C3D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D9F02-F8A4-412E-B347-CCD94245C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1476D-93A0-49CC-B237-5601F5E4B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1623-B758-4753-875F-8CC8A917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307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E50-BA4F-4D01-82F7-F2EA95B7E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EC514-8B47-4DF4-BADA-4401A024A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1D5CE-18AC-43BE-AD88-6462C1108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63AE8-E312-4656-BAFB-E027D35F9D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85AF43-C572-4219-B013-277C4C59A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12E8DC-59A4-48C8-960D-18A16120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7B23-848B-462C-9222-D1737F805C3D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C6BC6-3051-46EB-933C-5FB48806C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3B38C-B7E3-4663-AA21-A13E876A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1623-B758-4753-875F-8CC8A917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893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A0A3-1577-42F3-BE73-7234E36DB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6D5E58-6762-4DE2-BF88-BE9E0EC90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7B23-848B-462C-9222-D1737F805C3D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7CDE62-4657-4A0C-8895-862580CF5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742C5-25C4-412A-B4EA-E3A532E5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1623-B758-4753-875F-8CC8A917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50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5493A-EC35-4B09-9B2E-F7BB3BB781E3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24D7-A630-43C5-9658-DEFD8A3EAC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47088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48FC7-48ED-49B0-9C3E-22096B62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7B23-848B-462C-9222-D1737F805C3D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298CB3-A3FE-4D04-8D25-48153A84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64384-8C82-408A-846B-A6C128E8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1623-B758-4753-875F-8CC8A917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536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955F5-5459-45AA-8249-8CC4A668C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C6E67-D69F-46DB-908E-483671DED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374FC-C24B-44D1-ADE3-E53BBCA47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4491-A818-4C44-9289-C21C6F464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7B23-848B-462C-9222-D1737F805C3D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FEBC4-2CEC-48DC-B92A-5E709863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03154-664B-4BE3-864E-94C2E076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1623-B758-4753-875F-8CC8A917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563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41E8F-CB7A-4638-ADE8-EFE05D4D2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314AEE-26D2-4DF1-8069-5D3C5A9BAC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C6374-D250-4DA0-908B-D7AAFFBF0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FFA7F7-F03D-482B-828C-DE1830C4C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7B23-848B-462C-9222-D1737F805C3D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03A43-198C-42B3-BD02-DB3D3354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C9F1B-B36D-449A-BAE8-1CACBFB9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1623-B758-4753-875F-8CC8A917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800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AB828-212B-4DE0-BCE6-3C4527B13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44931-CD1F-4D6B-B5DA-3D2180812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2B4AB-9B3B-4986-B174-7B5948C5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7B23-848B-462C-9222-D1737F805C3D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084AA-F5EF-42CA-90E3-FD7EF4EC1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0CD44-B79F-4A01-9634-7DABF13B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1623-B758-4753-875F-8CC8A917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118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A2B44D-175A-4129-BF56-75226B60DA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C8C98-46B8-445E-B537-CB811A4CF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1B566-23D8-41AF-BE0A-C69714D17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7B23-848B-462C-9222-D1737F805C3D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713A1-6131-47FB-A23E-702200D83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ADA58-4E5D-44E6-87A2-63E52406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1623-B758-4753-875F-8CC8A917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265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2C436-616C-4461-B4A2-538C4F9E1F03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46193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FD5E8-E6DC-4C0C-B160-976EFE8E40F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674505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4F6A2-31CD-414F-92DC-A15F32202F02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5602842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C6F99-A7A3-4DFB-9B5E-7D62C92CCD46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7851712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FB747-EB0A-4A17-A1DE-327C13B48053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55474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5493A-EC35-4B09-9B2E-F7BB3BB781E3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24D7-A630-43C5-9658-DEFD8A3EAC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13969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4AF34-4334-49A7-A290-F58D845160E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800111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0D012-2F76-4B14-AC0F-07BDE43DA912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9624205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2C3A0-79DB-44CD-88EB-6EF49CF0860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2852118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6E94F-BAF9-4338-A333-071D1D3A25A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306128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6B15E-455E-40E6-8B8C-65C3B9BE010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8648619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5AF59-866B-439D-B024-868ECF3BA35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8371707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52B-C659-442F-B6D9-8502C1949D22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B78-9DBD-48F6-8B02-2B70CB78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725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52B-C659-442F-B6D9-8502C1949D22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B78-9DBD-48F6-8B02-2B70CB78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43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52B-C659-442F-B6D9-8502C1949D22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B78-9DBD-48F6-8B02-2B70CB78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421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52B-C659-442F-B6D9-8502C1949D22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B78-9DBD-48F6-8B02-2B70CB78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45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5493A-EC35-4B09-9B2E-F7BB3BB781E3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24D7-A630-43C5-9658-DEFD8A3EAC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44067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52B-C659-442F-B6D9-8502C1949D22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B78-9DBD-48F6-8B02-2B70CB78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243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52B-C659-442F-B6D9-8502C1949D22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B78-9DBD-48F6-8B02-2B70CB78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885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52B-C659-442F-B6D9-8502C1949D22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B78-9DBD-48F6-8B02-2B70CB78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936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52B-C659-442F-B6D9-8502C1949D22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B78-9DBD-48F6-8B02-2B70CB78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177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52B-C659-442F-B6D9-8502C1949D22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B78-9DBD-48F6-8B02-2B70CB78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550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52B-C659-442F-B6D9-8502C1949D22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B78-9DBD-48F6-8B02-2B70CB78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628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252B-C659-442F-B6D9-8502C1949D22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97B78-9DBD-48F6-8B02-2B70CB78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67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42900" y="6189971"/>
            <a:ext cx="8458200" cy="223122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2" tIns="45712" rIns="91422" bIns="45712" anchor="b">
            <a:spAutoFit/>
          </a:bodyPr>
          <a:lstStyle>
            <a:lvl1pPr marL="168241" indent="-168241">
              <a:spcBef>
                <a:spcPts val="100"/>
              </a:spcBef>
              <a:buNone/>
              <a:defRPr kumimoji="0" lang="en-US" sz="1000" b="0" i="0" u="none" strike="noStrike" kern="1200" cap="none" normalizeH="0" baseline="0" dirty="0" smtClean="0">
                <a:ln>
                  <a:noFill/>
                </a:ln>
                <a:effectLst/>
              </a:defRPr>
            </a:lvl1pPr>
            <a:lvl2pPr>
              <a:defRPr lang="en-US" kern="1200" dirty="0" smtClean="0"/>
            </a:lvl2pPr>
            <a:lvl3pPr>
              <a:defRPr lang="en-US" kern="1200" dirty="0" smtClean="0"/>
            </a:lvl3pPr>
            <a:lvl4pPr>
              <a:defRPr lang="en-US" kern="1200" dirty="0" smtClean="0"/>
            </a:lvl4pPr>
            <a:lvl5pPr>
              <a:defRPr lang="en-US" kern="1200" dirty="0"/>
            </a:lvl5pPr>
          </a:lstStyle>
          <a:p>
            <a:pPr marL="0" lvl="0" indent="0">
              <a:lnSpc>
                <a:spcPct val="85000"/>
              </a:lnSpc>
              <a:spcBef>
                <a:spcPts val="200"/>
              </a:spcBef>
              <a:buClr>
                <a:schemeClr val="accent1"/>
              </a:buClr>
            </a:pPr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735666"/>
            <a:ext cx="8458200" cy="4275667"/>
          </a:xfrm>
        </p:spPr>
        <p:txBody>
          <a:bodyPr/>
          <a:lstStyle>
            <a:lvl1pPr>
              <a:buClr>
                <a:srgbClr val="020F38"/>
              </a:buCl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42900" y="1150606"/>
            <a:ext cx="8458200" cy="47192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2" tIns="45712" rIns="91422" bIns="45712" anchor="t" anchorCtr="0">
            <a:noAutofit/>
          </a:bodyPr>
          <a:lstStyle>
            <a:lvl1pPr marL="0" indent="0" algn="l" defTabSz="815808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rgbClr val="020F38"/>
              </a:buClr>
              <a:buNone/>
              <a:defRPr lang="en-US" sz="20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 lang="en-US" kern="1200" dirty="0" smtClean="0"/>
            </a:lvl2pPr>
            <a:lvl3pPr>
              <a:defRPr lang="en-US" kern="1200" dirty="0" smtClean="0"/>
            </a:lvl3pPr>
            <a:lvl4pPr>
              <a:defRPr lang="en-US" kern="1200" dirty="0" smtClean="0"/>
            </a:lvl4pPr>
            <a:lvl5pPr>
              <a:defRPr lang="en-US" kern="1200" dirty="0"/>
            </a:lvl5pPr>
          </a:lstStyle>
          <a:p>
            <a:pPr marL="0" lvl="0" indent="0">
              <a:lnSpc>
                <a:spcPct val="85000"/>
              </a:lnSpc>
              <a:spcBef>
                <a:spcPts val="200"/>
              </a:spcBef>
              <a:buClr>
                <a:schemeClr val="accent1"/>
              </a:buClr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86776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MAX_Corner_Tab_selected_549_rgb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8" t="15306" r="11128" b="9200"/>
          <a:stretch/>
        </p:blipFill>
        <p:spPr>
          <a:xfrm>
            <a:off x="8152389" y="6007608"/>
            <a:ext cx="1005832" cy="859536"/>
          </a:xfrm>
          <a:prstGeom prst="rect">
            <a:avLst/>
          </a:prstGeom>
        </p:spPr>
      </p:pic>
      <p:sp>
        <p:nvSpPr>
          <p:cNvPr id="6" name="Round Same Side Corner Rectangle 5"/>
          <p:cNvSpPr/>
          <p:nvPr userDrawn="1"/>
        </p:nvSpPr>
        <p:spPr>
          <a:xfrm>
            <a:off x="455625" y="0"/>
            <a:ext cx="7790305" cy="1143000"/>
          </a:xfrm>
          <a:prstGeom prst="round2SameRect">
            <a:avLst>
              <a:gd name="adj1" fmla="val 0"/>
              <a:gd name="adj2" fmla="val 40200"/>
            </a:avLst>
          </a:prstGeom>
          <a:solidFill>
            <a:srgbClr val="00877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3756" y="-6563"/>
            <a:ext cx="8229600" cy="1143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Enter Title of Slide </a:t>
            </a:r>
            <a:br>
              <a:rPr lang="en-US" dirty="0"/>
            </a:br>
            <a:r>
              <a:rPr lang="en-US" dirty="0"/>
              <a:t>Max Two Lines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881063" y="6346455"/>
            <a:ext cx="6095499" cy="207749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l">
              <a:buNone/>
              <a:defRPr lang="en-US" sz="750" b="0" i="0" baseline="0" smtClean="0"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750" dirty="0">
                <a:effectLst/>
                <a:latin typeface="Arial"/>
              </a:rPr>
              <a:t>References and/or abbreviations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477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MAX_Corner_Tab_selected_549_rgb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8" t="15306" r="11128" b="9200"/>
          <a:stretch/>
        </p:blipFill>
        <p:spPr>
          <a:xfrm>
            <a:off x="8152389" y="6007608"/>
            <a:ext cx="1005832" cy="859536"/>
          </a:xfrm>
          <a:prstGeom prst="rect">
            <a:avLst/>
          </a:prstGeom>
        </p:spPr>
      </p:pic>
      <p:sp>
        <p:nvSpPr>
          <p:cNvPr id="6" name="Round Same Side Corner Rectangle 5"/>
          <p:cNvSpPr/>
          <p:nvPr userDrawn="1"/>
        </p:nvSpPr>
        <p:spPr>
          <a:xfrm>
            <a:off x="455625" y="0"/>
            <a:ext cx="7790305" cy="1143000"/>
          </a:xfrm>
          <a:prstGeom prst="round2SameRect">
            <a:avLst>
              <a:gd name="adj1" fmla="val 0"/>
              <a:gd name="adj2" fmla="val 40200"/>
            </a:avLst>
          </a:prstGeom>
          <a:solidFill>
            <a:srgbClr val="00877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3756" y="-6563"/>
            <a:ext cx="8229600" cy="1143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Enter Title of Slide </a:t>
            </a:r>
            <a:br>
              <a:rPr lang="en-US" dirty="0"/>
            </a:br>
            <a:r>
              <a:rPr lang="en-US" dirty="0"/>
              <a:t>Max Two Lines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881063" y="6346455"/>
            <a:ext cx="6095499" cy="207749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l">
              <a:buNone/>
              <a:defRPr lang="en-US" sz="750" b="0" i="0" baseline="0" smtClean="0"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750" dirty="0">
                <a:effectLst/>
                <a:latin typeface="Arial"/>
              </a:rPr>
              <a:t>References and/or abbreviations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11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5493A-EC35-4B09-9B2E-F7BB3BB781E3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24D7-A630-43C5-9658-DEFD8A3EAC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3502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MAX_Corner_Tab_selected_549_rgb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8" t="15306" r="11128" b="9200"/>
          <a:stretch/>
        </p:blipFill>
        <p:spPr>
          <a:xfrm>
            <a:off x="8152389" y="6007608"/>
            <a:ext cx="1005832" cy="859536"/>
          </a:xfrm>
          <a:prstGeom prst="rect">
            <a:avLst/>
          </a:prstGeom>
        </p:spPr>
      </p:pic>
      <p:sp>
        <p:nvSpPr>
          <p:cNvPr id="6" name="Round Same Side Corner Rectangle 5"/>
          <p:cNvSpPr/>
          <p:nvPr userDrawn="1"/>
        </p:nvSpPr>
        <p:spPr>
          <a:xfrm>
            <a:off x="455625" y="0"/>
            <a:ext cx="7790305" cy="1143000"/>
          </a:xfrm>
          <a:prstGeom prst="round2SameRect">
            <a:avLst>
              <a:gd name="adj1" fmla="val 0"/>
              <a:gd name="adj2" fmla="val 40200"/>
            </a:avLst>
          </a:prstGeom>
          <a:solidFill>
            <a:srgbClr val="00877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3756" y="-6563"/>
            <a:ext cx="8229600" cy="1143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2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Enter Title of Slide </a:t>
            </a:r>
            <a:br>
              <a:rPr lang="en-US" dirty="0"/>
            </a:br>
            <a:r>
              <a:rPr lang="en-US" dirty="0"/>
              <a:t>Max Two Lines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881063" y="6346455"/>
            <a:ext cx="6095499" cy="207749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l">
              <a:buNone/>
              <a:defRPr lang="en-US" sz="750" b="0" i="0" baseline="0" smtClean="0">
                <a:effectLst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750" dirty="0">
                <a:effectLst/>
                <a:latin typeface="Arial"/>
              </a:rPr>
              <a:t>References and/or abbreviations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6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5493A-EC35-4B09-9B2E-F7BB3BB781E3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24D7-A630-43C5-9658-DEFD8A3EAC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631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5493A-EC35-4B09-9B2E-F7BB3BB781E3}" type="datetimeFigureOut">
              <a:rPr lang="el-GR" smtClean="0"/>
              <a:t>18/5/2020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524D7-A630-43C5-9658-DEFD8A3EAC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48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D198F66-D0BF-415E-B313-44F083BC46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32D98A5-F1E4-4434-8E57-CB5B38B2D2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Click to edit Master text styles</a:t>
            </a:r>
          </a:p>
          <a:p>
            <a:pPr lvl="1"/>
            <a:r>
              <a:rPr lang="en-GB" altLang="el-GR"/>
              <a:t>Second level</a:t>
            </a:r>
          </a:p>
          <a:p>
            <a:pPr lvl="2"/>
            <a:r>
              <a:rPr lang="en-GB" altLang="el-GR"/>
              <a:t>Third level</a:t>
            </a:r>
          </a:p>
          <a:p>
            <a:pPr lvl="3"/>
            <a:r>
              <a:rPr lang="en-GB" altLang="el-GR"/>
              <a:t>Fourth level</a:t>
            </a:r>
          </a:p>
          <a:p>
            <a:pPr lvl="4"/>
            <a:r>
              <a:rPr lang="en-GB" altLang="el-G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95564E3-B312-4EA4-8DFD-68EE855FF69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u="none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1547875-BD64-409D-9913-183A91881E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u="none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47A8675-6334-4D7F-BF92-572C0F52086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u="none"/>
            </a:lvl1pPr>
          </a:lstStyle>
          <a:p>
            <a:fld id="{CC101F1C-BA75-4006-89A7-E1B8FAC22ECE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91147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7ABA9C-5BCC-4061-8A85-C9E9E138043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04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18600" h="6845300">
                <a:moveTo>
                  <a:pt x="0" y="6845300"/>
                </a:moveTo>
                <a:lnTo>
                  <a:pt x="9118600" y="6845300"/>
                </a:lnTo>
                <a:lnTo>
                  <a:pt x="9118600" y="0"/>
                </a:lnTo>
                <a:lnTo>
                  <a:pt x="0" y="0"/>
                </a:lnTo>
                <a:lnTo>
                  <a:pt x="0" y="6845300"/>
                </a:lnTo>
              </a:path>
            </a:pathLst>
          </a:custGeom>
          <a:solidFill>
            <a:srgbClr val="007572"/>
          </a:solidFill>
        </p:spPr>
        <p:txBody>
          <a:bodyPr wrap="square" lIns="0" tIns="0" rIns="0" bIns="0" rtlCol="0">
            <a:noAutofit/>
          </a:bodyPr>
          <a:lstStyle/>
          <a:p>
            <a:endParaRPr sz="1803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6484" y="252425"/>
            <a:ext cx="7671033" cy="117961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8521" y="1517160"/>
            <a:ext cx="8506956" cy="452083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1" y="6377941"/>
            <a:ext cx="2926079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377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C96102-DC82-453A-8671-39BFD62DB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72DA5-452F-4551-B27A-DE841557D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09AD6-CCD7-4EB2-BC1D-B5ED5C32A1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37B23-848B-462C-9222-D1737F805C3D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D249F-B526-4127-850F-D8487427E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7BB9D-6330-46CA-B07A-56039D035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51623-B758-4753-875F-8CC8A917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6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τον τίτλο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54E027-6B4C-4B22-9AC5-4A578F001CC4}" type="slidenum">
              <a:rPr lang="el-GR" altLang="el-GR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 altLang="el-G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7846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A252B-C659-442F-B6D9-8502C1949D22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97B78-9DBD-48F6-8B02-2B70CB782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2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0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2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7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AE3F12-2324-48E0-83B3-45C3AA8C5640}"/>
              </a:ext>
            </a:extLst>
          </p:cNvPr>
          <p:cNvSpPr txBox="1"/>
          <p:nvPr/>
        </p:nvSpPr>
        <p:spPr>
          <a:xfrm>
            <a:off x="1226048" y="1482020"/>
            <a:ext cx="696123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</a:rPr>
              <a:t>ΒΑΚΤΗΡΙΑΚΕΣ ΛΟΙΜΩΞΕΙΣ ΚΝΣ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576730B-7FEF-485B-AE41-E8246C18FECD}"/>
              </a:ext>
            </a:extLst>
          </p:cNvPr>
          <p:cNvSpPr txBox="1">
            <a:spLocks/>
          </p:cNvSpPr>
          <p:nvPr/>
        </p:nvSpPr>
        <p:spPr>
          <a:xfrm>
            <a:off x="2543537" y="3513452"/>
            <a:ext cx="4326260" cy="121488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8000" b="1" dirty="0">
                <a:solidFill>
                  <a:srgbClr val="002060"/>
                </a:solidFill>
              </a:rPr>
              <a:t>ΑΝΤΩΝΗΣ ΠΑΠΑΔΟΠΟΥΛΟΣ</a:t>
            </a:r>
          </a:p>
          <a:p>
            <a:pPr marL="0" indent="0" algn="ctr">
              <a:buNone/>
            </a:pPr>
            <a:endParaRPr lang="el-GR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5600" b="1" dirty="0">
                <a:solidFill>
                  <a:srgbClr val="002060"/>
                </a:solidFill>
              </a:rPr>
              <a:t>ANA</a:t>
            </a:r>
            <a:r>
              <a:rPr lang="el-GR" sz="5600" b="1" dirty="0">
                <a:solidFill>
                  <a:srgbClr val="002060"/>
                </a:solidFill>
              </a:rPr>
              <a:t>ΠΛ. ΚΑΘΗΓΗΤΗΣ ΠΑΘΟΛΟΓΙΑΣ – ΛΟΙΜΩΞΕΩΝ</a:t>
            </a:r>
          </a:p>
          <a:p>
            <a:pPr marL="0" indent="0" algn="ctr">
              <a:buNone/>
            </a:pPr>
            <a:r>
              <a:rPr lang="el-GR" sz="5600" b="1" dirty="0">
                <a:solidFill>
                  <a:srgbClr val="002060"/>
                </a:solidFill>
              </a:rPr>
              <a:t>Δ΄ ΠΑΘΟΛΟΓΙΚΗ ΚΛΙΝΙΚΗ ΠΑΝΕΠΙΣΤΗΜΙΟΥ ΑΘΗΝΩΝ</a:t>
            </a:r>
          </a:p>
          <a:p>
            <a:pPr marL="0" indent="0" algn="ctr">
              <a:buNone/>
            </a:pPr>
            <a:r>
              <a:rPr lang="el-GR" sz="5600" b="1" dirty="0">
                <a:solidFill>
                  <a:srgbClr val="002060"/>
                </a:solidFill>
              </a:rPr>
              <a:t>ΓΕΝΙΚΟ ΠΑΝΕΠΙΣΤΗΜΙΑΚΟ ΝΟΣΟΚΟΜΕΙΟ «ΑΤΤΙΚΟΝ»</a:t>
            </a:r>
          </a:p>
          <a:p>
            <a:endParaRPr lang="el-GR" dirty="0">
              <a:solidFill>
                <a:srgbClr val="002060"/>
              </a:solidFill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94450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6271743-5430-419E-94B0-BAEB2BF4F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4" y="220059"/>
            <a:ext cx="8568812" cy="63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3610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MenB-4C Vaccine Composition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32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Εμβόλιο για την </a:t>
            </a:r>
            <a:r>
              <a:rPr lang="el-GR" sz="3600" dirty="0" err="1">
                <a:solidFill>
                  <a:srgbClr val="FF0000"/>
                </a:solidFill>
              </a:rPr>
              <a:t>οροομάδα</a:t>
            </a:r>
            <a:r>
              <a:rPr lang="el-GR" sz="3600" dirty="0">
                <a:solidFill>
                  <a:srgbClr val="FF0000"/>
                </a:solidFill>
              </a:rPr>
              <a:t> Β – Μ</a:t>
            </a:r>
            <a:r>
              <a:rPr lang="en-US" sz="3600" dirty="0">
                <a:solidFill>
                  <a:srgbClr val="FF0000"/>
                </a:solidFill>
              </a:rPr>
              <a:t>enB-4C</a:t>
            </a:r>
            <a:r>
              <a:rPr lang="el-GR" sz="3600" dirty="0">
                <a:solidFill>
                  <a:srgbClr val="FF0000"/>
                </a:solidFill>
              </a:rPr>
              <a:t> (</a:t>
            </a:r>
            <a:r>
              <a:rPr lang="el-GR" sz="3600" dirty="0" err="1">
                <a:solidFill>
                  <a:srgbClr val="FF0000"/>
                </a:solidFill>
              </a:rPr>
              <a:t>Bexsero</a:t>
            </a:r>
            <a:r>
              <a:rPr lang="el-GR" sz="3600" dirty="0">
                <a:solidFill>
                  <a:srgbClr val="FF0000"/>
                </a:solidFill>
                <a:sym typeface="Symbol"/>
              </a:rPr>
              <a:t></a:t>
            </a:r>
            <a:r>
              <a:rPr lang="el-GR" sz="36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l-GR" sz="2600" b="1" dirty="0"/>
              <a:t>Εξακολουθεί να αποτελεί σημαντικό πρόβλημα για την Ελλάδα η οροομάδα Β</a:t>
            </a:r>
          </a:p>
          <a:p>
            <a:r>
              <a:rPr lang="el-GR" sz="2600" b="1" dirty="0"/>
              <a:t>Το εμβόλιο είναι μείγμα τεσσάρων πρωτεϊνών και οι πρωτεΐνες αυτές θεωρούνται σταθερές στα στελέχη του μηνιγγιτιδόκοκκου οροομάδας Β διεθνώς</a:t>
            </a:r>
            <a:endParaRPr lang="en-US" sz="2600" b="1" dirty="0"/>
          </a:p>
          <a:p>
            <a:r>
              <a:rPr lang="el-GR" sz="2600" b="1" dirty="0"/>
              <a:t>Έγκριση ΕΜΑ 2013</a:t>
            </a:r>
          </a:p>
          <a:p>
            <a:r>
              <a:rPr lang="en-US" sz="2600" b="1" dirty="0"/>
              <a:t>Reverse vaccinology/recombinant DNA technology</a:t>
            </a:r>
          </a:p>
          <a:p>
            <a:r>
              <a:rPr lang="el-GR" sz="2600" b="1" dirty="0"/>
              <a:t>Χορήγηση: 2 δόσεις με μεσοδιάστημα ενός μηνός</a:t>
            </a:r>
          </a:p>
          <a:p>
            <a:r>
              <a:rPr lang="el-GR" sz="2600" b="1" dirty="0"/>
              <a:t>Σε άτομα &gt; 10</a:t>
            </a:r>
            <a:r>
              <a:rPr lang="en-US" sz="2600" b="1" dirty="0"/>
              <a:t> - 25</a:t>
            </a:r>
            <a:r>
              <a:rPr lang="el-GR" sz="2600" b="1" dirty="0"/>
              <a:t> ετών με υψηλό κίνδυνο </a:t>
            </a:r>
            <a:r>
              <a:rPr lang="el-GR" sz="2600" b="1" dirty="0" err="1"/>
              <a:t>νόσησης</a:t>
            </a:r>
            <a:r>
              <a:rPr lang="el-GR" sz="2600" b="1" dirty="0"/>
              <a:t> και σε εξάρσεις νόσου από </a:t>
            </a:r>
            <a:r>
              <a:rPr lang="el-GR" sz="2600" b="1" dirty="0" err="1"/>
              <a:t>ορότυπο</a:t>
            </a:r>
            <a:r>
              <a:rPr lang="el-GR" sz="2600" b="1" dirty="0"/>
              <a:t> Β.</a:t>
            </a:r>
            <a:endParaRPr lang="en-US" sz="2600" b="1" dirty="0"/>
          </a:p>
          <a:p>
            <a:r>
              <a:rPr lang="el-GR" sz="2600" b="1" dirty="0"/>
              <a:t>Δεν συστήνεται </a:t>
            </a:r>
            <a:r>
              <a:rPr lang="el-GR" sz="2600" b="1" dirty="0" err="1"/>
              <a:t>επανεμβολιασμός</a:t>
            </a:r>
            <a:r>
              <a:rPr lang="el-GR" sz="2600" b="1" dirty="0"/>
              <a:t> προς το παρόν</a:t>
            </a:r>
          </a:p>
          <a:p>
            <a:r>
              <a:rPr lang="el-GR" sz="2600" b="1" dirty="0"/>
              <a:t> Έχει ενταχθεί στο Εθνικό Πρόγραμμα Εμβολιασμών</a:t>
            </a:r>
          </a:p>
          <a:p>
            <a:r>
              <a:rPr lang="el-GR" sz="2600" b="1" dirty="0"/>
              <a:t>Περιορισμένη κλινική εμπειρία – </a:t>
            </a:r>
            <a:r>
              <a:rPr lang="el-GR" sz="2600" b="1" dirty="0" err="1"/>
              <a:t>ανοσογονικότητα</a:t>
            </a:r>
            <a:r>
              <a:rPr lang="el-GR" sz="2600" b="1" dirty="0"/>
              <a:t> ασταθής</a:t>
            </a:r>
          </a:p>
          <a:p>
            <a:r>
              <a:rPr lang="el-GR" sz="2600" b="1" dirty="0"/>
              <a:t>ΗΠΑ: Μ</a:t>
            </a:r>
            <a:r>
              <a:rPr lang="en-US" sz="2600" b="1" dirty="0" err="1"/>
              <a:t>enB-FHbp</a:t>
            </a:r>
            <a:r>
              <a:rPr lang="en-US" sz="2600" b="1" dirty="0"/>
              <a:t> (</a:t>
            </a:r>
            <a:r>
              <a:rPr lang="en-US" sz="2600" b="1" dirty="0" err="1"/>
              <a:t>Trumenba</a:t>
            </a:r>
            <a:r>
              <a:rPr lang="en-US" sz="2600" b="1" dirty="0"/>
              <a:t>), 3 </a:t>
            </a:r>
            <a:r>
              <a:rPr lang="el-GR" sz="2600" b="1" dirty="0"/>
              <a:t>δόσεις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270171"/>
            <a:ext cx="8686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Β</a:t>
            </a:r>
            <a:r>
              <a:rPr lang="en-US" sz="1600" dirty="0" err="1">
                <a:solidFill>
                  <a:srgbClr val="FF0000"/>
                </a:solidFill>
              </a:rPr>
              <a:t>asta</a:t>
            </a:r>
            <a:r>
              <a:rPr lang="en-US" sz="1600" dirty="0">
                <a:solidFill>
                  <a:srgbClr val="FF0000"/>
                </a:solidFill>
              </a:rPr>
              <a:t> NE, NEJM 2016         Watson PS, Vaccine 2016        Crum-</a:t>
            </a:r>
            <a:r>
              <a:rPr lang="en-US" sz="1600" dirty="0" err="1">
                <a:solidFill>
                  <a:srgbClr val="FF0000"/>
                </a:solidFill>
              </a:rPr>
              <a:t>Cianflore</a:t>
            </a:r>
            <a:r>
              <a:rPr lang="en-US" sz="1600" dirty="0">
                <a:solidFill>
                  <a:srgbClr val="FF0000"/>
                </a:solidFill>
              </a:rPr>
              <a:t> N, Infect Dis </a:t>
            </a:r>
            <a:r>
              <a:rPr lang="en-US" sz="1600" dirty="0" err="1">
                <a:solidFill>
                  <a:srgbClr val="FF0000"/>
                </a:solidFill>
              </a:rPr>
              <a:t>Ther</a:t>
            </a:r>
            <a:r>
              <a:rPr lang="en-US" sz="1600" dirty="0">
                <a:solidFill>
                  <a:srgbClr val="FF0000"/>
                </a:solidFill>
              </a:rPr>
              <a:t> 2016</a:t>
            </a:r>
            <a:endParaRPr lang="el-G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99618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MenB-fHbp Vaccine Composition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7022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MenB Vaccine Schedule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948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MenB Vaccine Side Effects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325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BE606D-CFFD-4DD1-8CCE-7AC9B32A5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b="1" dirty="0">
                <a:solidFill>
                  <a:srgbClr val="FF0000"/>
                </a:solidFill>
              </a:rPr>
              <a:t>E</a:t>
            </a:r>
            <a:r>
              <a:rPr lang="el-GR" sz="2700" b="1" dirty="0" err="1">
                <a:solidFill>
                  <a:srgbClr val="FF0000"/>
                </a:solidFill>
              </a:rPr>
              <a:t>μβόλιο</a:t>
            </a:r>
            <a:r>
              <a:rPr lang="el-GR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fHbp</a:t>
            </a:r>
            <a:r>
              <a:rPr lang="en-US" sz="2700" b="1" dirty="0">
                <a:solidFill>
                  <a:srgbClr val="FF0000"/>
                </a:solidFill>
              </a:rPr>
              <a:t> - </a:t>
            </a:r>
            <a:r>
              <a:rPr lang="en-US" sz="2700" b="1" dirty="0" err="1">
                <a:solidFill>
                  <a:srgbClr val="FF0000"/>
                </a:solidFill>
              </a:rPr>
              <a:t>Trumenba</a:t>
            </a:r>
            <a:r>
              <a:rPr lang="en-US" sz="2700" b="1" dirty="0">
                <a:solidFill>
                  <a:srgbClr val="FF0000"/>
                </a:solidFill>
              </a:rPr>
              <a:t>™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5313EEB-2C74-463F-8B60-3F404BE3A16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28601" y="2057400"/>
            <a:ext cx="8537447" cy="337185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rgbClr val="000066"/>
                </a:solidFill>
              </a:rPr>
              <a:t>Τ</a:t>
            </a:r>
            <a:r>
              <a:rPr lang="en-US" sz="2400" b="1" dirty="0" err="1">
                <a:solidFill>
                  <a:srgbClr val="000066"/>
                </a:solidFill>
              </a:rPr>
              <a:t>rumemba</a:t>
            </a:r>
            <a:r>
              <a:rPr lang="en-US" sz="2400" b="1" dirty="0">
                <a:solidFill>
                  <a:srgbClr val="000066"/>
                </a:solidFill>
              </a:rPr>
              <a:t> (Pfizer): </a:t>
            </a:r>
            <a:r>
              <a:rPr lang="el-GR" sz="2400" dirty="0">
                <a:solidFill>
                  <a:srgbClr val="000066"/>
                </a:solidFill>
              </a:rPr>
              <a:t>2 ανασυνδυασμένες πρωτεΐνες </a:t>
            </a:r>
            <a:r>
              <a:rPr lang="en-US" sz="2400" dirty="0">
                <a:solidFill>
                  <a:srgbClr val="000066"/>
                </a:solidFill>
              </a:rPr>
              <a:t>                         </a:t>
            </a:r>
            <a:r>
              <a:rPr lang="en-US" sz="2400" dirty="0">
                <a:solidFill>
                  <a:srgbClr val="FF0000"/>
                </a:solidFill>
              </a:rPr>
              <a:t>factor H binding protein (</a:t>
            </a:r>
            <a:r>
              <a:rPr lang="en-US" sz="2400" dirty="0" err="1">
                <a:solidFill>
                  <a:srgbClr val="FF0000"/>
                </a:solidFill>
              </a:rPr>
              <a:t>fHBP</a:t>
            </a:r>
            <a:r>
              <a:rPr lang="en-US" sz="2400" dirty="0">
                <a:solidFill>
                  <a:srgbClr val="FF0000"/>
                </a:solidFill>
              </a:rPr>
              <a:t>):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fHBP</a:t>
            </a:r>
            <a:r>
              <a:rPr lang="en-US" sz="2400" dirty="0">
                <a:solidFill>
                  <a:srgbClr val="000066"/>
                </a:solidFill>
              </a:rPr>
              <a:t> subfamily A </a:t>
            </a:r>
            <a:r>
              <a:rPr lang="el-GR" sz="2400" dirty="0">
                <a:solidFill>
                  <a:srgbClr val="000066"/>
                </a:solidFill>
              </a:rPr>
              <a:t>και </a:t>
            </a:r>
            <a:r>
              <a:rPr lang="en-US" sz="2400" dirty="0">
                <a:solidFill>
                  <a:srgbClr val="000066"/>
                </a:solidFill>
              </a:rPr>
              <a:t>subfamily B (A05 and B01</a:t>
            </a:r>
            <a:r>
              <a:rPr lang="el-GR" sz="2400" dirty="0">
                <a:solidFill>
                  <a:srgbClr val="000066"/>
                </a:solidFill>
              </a:rPr>
              <a:t>)</a:t>
            </a:r>
            <a:endParaRPr lang="en-US" sz="2400" dirty="0">
              <a:solidFill>
                <a:srgbClr val="000066"/>
              </a:solidFill>
            </a:endParaRPr>
          </a:p>
          <a:p>
            <a:pPr marL="0" indent="0">
              <a:buNone/>
            </a:pPr>
            <a:endParaRPr lang="el-GR" sz="2400" b="1" dirty="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rgbClr val="FF0000"/>
                </a:solidFill>
              </a:rPr>
              <a:t>Στόχος </a:t>
            </a:r>
            <a:r>
              <a:rPr lang="el-GR" sz="2400" dirty="0">
                <a:solidFill>
                  <a:srgbClr val="000066"/>
                </a:solidFill>
              </a:rPr>
              <a:t>η</a:t>
            </a:r>
            <a:r>
              <a:rPr lang="el-GR" sz="2400" dirty="0">
                <a:solidFill>
                  <a:srgbClr val="FF0000"/>
                </a:solidFill>
              </a:rPr>
              <a:t> </a:t>
            </a:r>
            <a:r>
              <a:rPr lang="el-GR" sz="2400" dirty="0">
                <a:solidFill>
                  <a:srgbClr val="000066"/>
                </a:solidFill>
              </a:rPr>
              <a:t> παραγωγή αντισωμάτων για την </a:t>
            </a:r>
            <a:r>
              <a:rPr lang="el-GR" sz="2400" dirty="0">
                <a:solidFill>
                  <a:srgbClr val="FF0000"/>
                </a:solidFill>
              </a:rPr>
              <a:t> </a:t>
            </a:r>
            <a:r>
              <a:rPr lang="el-GR" sz="2400" dirty="0">
                <a:solidFill>
                  <a:srgbClr val="000066"/>
                </a:solidFill>
              </a:rPr>
              <a:t>αδρανοποίηση της πρωτεΐνης  που δεσμεύει τον παράγοντα Η (</a:t>
            </a:r>
            <a:r>
              <a:rPr lang="en-US" sz="2400" dirty="0" err="1">
                <a:solidFill>
                  <a:srgbClr val="000066"/>
                </a:solidFill>
              </a:rPr>
              <a:t>fHbp</a:t>
            </a:r>
            <a:r>
              <a:rPr lang="en-US" sz="2400" dirty="0">
                <a:solidFill>
                  <a:srgbClr val="000066"/>
                </a:solidFill>
              </a:rPr>
              <a:t>)</a:t>
            </a:r>
            <a:endParaRPr lang="en-US" sz="2400" b="1" dirty="0">
              <a:solidFill>
                <a:srgbClr val="000066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rgbClr val="FF0000"/>
                </a:solidFill>
              </a:rPr>
              <a:t>Παράγοντας Η (</a:t>
            </a:r>
            <a:r>
              <a:rPr lang="en-US" sz="2400" b="1" dirty="0" err="1">
                <a:solidFill>
                  <a:srgbClr val="FF0000"/>
                </a:solidFill>
              </a:rPr>
              <a:t>fH</a:t>
            </a:r>
            <a:r>
              <a:rPr lang="en-US" sz="2400" b="1" dirty="0">
                <a:solidFill>
                  <a:srgbClr val="FF0000"/>
                </a:solidFill>
              </a:rPr>
              <a:t>): </a:t>
            </a:r>
            <a:r>
              <a:rPr lang="el-GR" sz="2400" dirty="0">
                <a:solidFill>
                  <a:srgbClr val="000066"/>
                </a:solidFill>
              </a:rPr>
              <a:t>Γλυκοπρωτεΐνη του πλάσματος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l-GR" sz="2400" dirty="0">
                <a:solidFill>
                  <a:srgbClr val="000066"/>
                </a:solidFill>
              </a:rPr>
              <a:t>του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l-GR" sz="2400" dirty="0">
                <a:solidFill>
                  <a:srgbClr val="000066"/>
                </a:solidFill>
              </a:rPr>
              <a:t>ανθρώπου: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l-GR" sz="2400" dirty="0">
                <a:solidFill>
                  <a:srgbClr val="000066"/>
                </a:solidFill>
              </a:rPr>
              <a:t>ρυθμιστής της ενεργοποίησης της εναλλακτικής οδού του συμπληρώματος</a:t>
            </a:r>
            <a:endParaRPr lang="el-GR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1A0C8-9E75-400C-A827-34B6294839D8}"/>
              </a:ext>
            </a:extLst>
          </p:cNvPr>
          <p:cNvSpPr txBox="1"/>
          <p:nvPr/>
        </p:nvSpPr>
        <p:spPr>
          <a:xfrm>
            <a:off x="986607" y="5762994"/>
            <a:ext cx="7021433" cy="23775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342900">
              <a:lnSpc>
                <a:spcPct val="90000"/>
              </a:lnSpc>
              <a:buSzPct val="100000"/>
              <a:defRPr/>
            </a:pPr>
            <a:r>
              <a:rPr lang="da-DK" sz="1050" b="1" dirty="0">
                <a:solidFill>
                  <a:srgbClr val="000066"/>
                </a:solidFill>
              </a:rPr>
              <a:t>1.</a:t>
            </a:r>
            <a:r>
              <a:rPr lang="da-DK" sz="1050" dirty="0">
                <a:solidFill>
                  <a:srgbClr val="000066"/>
                </a:solidFill>
              </a:rPr>
              <a:t> Schneider MC, et al. </a:t>
            </a:r>
            <a:r>
              <a:rPr lang="da-DK" sz="1050" i="1" dirty="0">
                <a:solidFill>
                  <a:srgbClr val="000066"/>
                </a:solidFill>
              </a:rPr>
              <a:t>J Immunol</a:t>
            </a:r>
            <a:r>
              <a:rPr lang="da-DK" sz="1050" dirty="0">
                <a:solidFill>
                  <a:srgbClr val="000066"/>
                </a:solidFill>
              </a:rPr>
              <a:t>. 2006;176:7566-7575. </a:t>
            </a:r>
            <a:r>
              <a:rPr lang="en-US" sz="1050" b="1" dirty="0">
                <a:solidFill>
                  <a:srgbClr val="000066"/>
                </a:solidFill>
              </a:rPr>
              <a:t>2.</a:t>
            </a:r>
            <a:r>
              <a:rPr lang="en-US" sz="1050" dirty="0">
                <a:solidFill>
                  <a:srgbClr val="000066"/>
                </a:solidFill>
              </a:rPr>
              <a:t> Tan LKK, et al</a:t>
            </a:r>
            <a:r>
              <a:rPr lang="en-US" sz="1050" i="1" dirty="0">
                <a:solidFill>
                  <a:srgbClr val="000066"/>
                </a:solidFill>
              </a:rPr>
              <a:t>. N Engl J Med. </a:t>
            </a:r>
            <a:r>
              <a:rPr lang="en-US" sz="1050" dirty="0">
                <a:solidFill>
                  <a:srgbClr val="000066"/>
                </a:solidFill>
              </a:rPr>
              <a:t>2010;362:1511-1520</a:t>
            </a:r>
            <a:r>
              <a:rPr lang="en-US" sz="750" dirty="0">
                <a:solidFill>
                  <a:srgbClr val="000066"/>
                </a:solidFill>
              </a:rPr>
              <a:t>. </a:t>
            </a:r>
          </a:p>
        </p:txBody>
      </p:sp>
      <p:pic>
        <p:nvPicPr>
          <p:cNvPr id="37890" name="Picture 2" descr="Αποτέλεσμα εικόνας για target">
            <a:extLst>
              <a:ext uri="{FF2B5EF4-FFF2-40B4-BE49-F238E27FC236}">
                <a16:creationId xmlns:a16="http://schemas.microsoft.com/office/drawing/2014/main" id="{EA43DA25-31CF-46B6-B4AC-763EF2776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2" y="1015252"/>
            <a:ext cx="2014538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003318"/>
      </p:ext>
    </p:extLst>
  </p:cSld>
  <p:clrMapOvr>
    <a:masterClrMapping/>
  </p:clrMapOvr>
  <p:transition spd="slow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Τίτλος 1">
            <a:extLst>
              <a:ext uri="{FF2B5EF4-FFF2-40B4-BE49-F238E27FC236}">
                <a16:creationId xmlns:a16="http://schemas.microsoft.com/office/drawing/2014/main" id="{B4391417-F29B-43F5-ABC0-36DC00BAE4EF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914400" y="4343400"/>
            <a:ext cx="7772400" cy="197485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R="0"/>
            <a:endParaRPr lang="el-GR" altLang="el-GR" cap="none">
              <a:effectLst/>
            </a:endParaRPr>
          </a:p>
        </p:txBody>
      </p:sp>
      <p:sp>
        <p:nvSpPr>
          <p:cNvPr id="16387" name="Υπότιτλος 2">
            <a:extLst>
              <a:ext uri="{FF2B5EF4-FFF2-40B4-BE49-F238E27FC236}">
                <a16:creationId xmlns:a16="http://schemas.microsoft.com/office/drawing/2014/main" id="{7FF37A71-F1E7-4ED2-AC92-C41D3CFB3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2835275"/>
            <a:ext cx="7772400" cy="1508125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l-GR" altLang="el-GR"/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651B6672-A13E-4D26-8FA5-BBB74B5A2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ÎÏÎ¿ÏÎ­Î»ÎµÏÎ¼Î± ÎµÎ¹ÎºÏÎ½Î±Ï Î³Î¹Î± csf shunt infection">
            <a:extLst>
              <a:ext uri="{FF2B5EF4-FFF2-40B4-BE49-F238E27FC236}">
                <a16:creationId xmlns:a16="http://schemas.microsoft.com/office/drawing/2014/main" id="{47BDA15D-F728-4C49-9975-6A93FDEFA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11" y="835908"/>
            <a:ext cx="6256421" cy="543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D4EA02-327A-427A-A354-28F19F7657E1}"/>
              </a:ext>
            </a:extLst>
          </p:cNvPr>
          <p:cNvSpPr txBox="1"/>
          <p:nvPr/>
        </p:nvSpPr>
        <p:spPr>
          <a:xfrm>
            <a:off x="374798" y="224589"/>
            <a:ext cx="900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             </a:t>
            </a:r>
            <a:r>
              <a:rPr lang="el-GR" sz="2400" b="1" dirty="0">
                <a:solidFill>
                  <a:srgbClr val="FF0000"/>
                </a:solidFill>
              </a:rPr>
              <a:t>ΕΜΦΥΤΕΥΜΑΤΑ ΠΑΡΟΧΕΤΕΥΣΗΣ (</a:t>
            </a:r>
            <a:r>
              <a:rPr lang="en-US" sz="2400" b="1" dirty="0">
                <a:solidFill>
                  <a:srgbClr val="FF0000"/>
                </a:solidFill>
              </a:rPr>
              <a:t>CSF SHUNTS)</a:t>
            </a:r>
            <a:endParaRPr lang="el-G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850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859DEC3-B37C-432B-BE4F-8AE86387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09" y="811161"/>
            <a:ext cx="7683397" cy="52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00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96063E6-8B53-4D6B-8ADB-F99B9AA15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42" y="1459832"/>
            <a:ext cx="8593603" cy="3882189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60D1FB45-A10B-4280-B98C-83D7C96FCDA5}"/>
              </a:ext>
            </a:extLst>
          </p:cNvPr>
          <p:cNvSpPr txBox="1">
            <a:spLocks/>
          </p:cNvSpPr>
          <p:nvPr/>
        </p:nvSpPr>
        <p:spPr>
          <a:xfrm>
            <a:off x="519343" y="613114"/>
            <a:ext cx="8229600" cy="5755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solidFill>
                  <a:srgbClr val="FF0000"/>
                </a:solidFill>
                <a:latin typeface="+mn-lt"/>
              </a:rPr>
              <a:t>ΝΟΣΟΚΟΜΕΙΑΚΗ ΜΗΝΙΓΓΙΤΙΔΑ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78DBC70-B9F6-4A58-AC43-BEAC615C3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97" y="5213684"/>
            <a:ext cx="1068126" cy="16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22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3880209-74E4-4AF4-B196-047A73656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94" y="227952"/>
            <a:ext cx="8332838" cy="623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0092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1562811-E2B3-4FE1-A8F0-130DE208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33" y="1171074"/>
            <a:ext cx="6920997" cy="455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6181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4245FAA-B9B9-4751-A0C9-22D727492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1" y="835593"/>
            <a:ext cx="7830318" cy="518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6671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C2C321C-9024-4C01-A465-1EB1E4CFD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90" y="1299411"/>
            <a:ext cx="7964835" cy="401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5051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4B7742F-7359-4E55-AEAB-53D9AF152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705" y="1030509"/>
            <a:ext cx="6596669" cy="460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1804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2" y="920933"/>
            <a:ext cx="7123807" cy="1056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42" y="0"/>
            <a:ext cx="7242874" cy="1899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6862" rIns="0" bIns="0" rtlCol="0">
            <a:noAutofit/>
          </a:bodyPr>
          <a:lstStyle/>
          <a:p>
            <a:pPr marL="1526259"/>
            <a:r>
              <a:rPr sz="4408" spc="-25" dirty="0">
                <a:solidFill>
                  <a:srgbClr val="FFFF00"/>
                </a:solidFill>
                <a:latin typeface="Arial"/>
                <a:cs typeface="Arial"/>
              </a:rPr>
              <a:t>Χρόνια</a:t>
            </a:r>
            <a:r>
              <a:rPr sz="4408" spc="16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408" spc="-20" dirty="0">
                <a:solidFill>
                  <a:srgbClr val="FFFF00"/>
                </a:solidFill>
                <a:latin typeface="Arial"/>
                <a:cs typeface="Arial"/>
              </a:rPr>
              <a:t>μηνιγγίτιδα</a:t>
            </a:r>
            <a:endParaRPr sz="440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341" y="1605960"/>
            <a:ext cx="7887972" cy="39882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39" marR="1278775" indent="-343552" defTabSz="916137">
              <a:lnSpc>
                <a:spcPct val="145000"/>
              </a:lnSpc>
              <a:buFontTx/>
              <a:buChar char="•"/>
              <a:tabLst>
                <a:tab pos="355639" algn="l"/>
              </a:tabLst>
            </a:pPr>
            <a:r>
              <a:rPr sz="2805" dirty="0">
                <a:solidFill>
                  <a:srgbClr val="FFFFCC"/>
                </a:solidFill>
                <a:latin typeface="Arial"/>
                <a:cs typeface="Arial"/>
              </a:rPr>
              <a:t>Η</a:t>
            </a:r>
            <a:r>
              <a:rPr sz="2805" spc="9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dirty="0">
                <a:solidFill>
                  <a:srgbClr val="FFFFCC"/>
                </a:solidFill>
                <a:latin typeface="Arial"/>
                <a:cs typeface="Arial"/>
              </a:rPr>
              <a:t>χρόνια</a:t>
            </a:r>
            <a:r>
              <a:rPr sz="2805" spc="10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dirty="0">
                <a:solidFill>
                  <a:srgbClr val="FFFFCC"/>
                </a:solidFill>
                <a:latin typeface="Arial"/>
                <a:cs typeface="Arial"/>
              </a:rPr>
              <a:t>μηνιγγίτιδα</a:t>
            </a:r>
            <a:r>
              <a:rPr sz="2805" spc="10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dirty="0">
                <a:solidFill>
                  <a:srgbClr val="FFFFCC"/>
                </a:solidFill>
                <a:latin typeface="Arial"/>
                <a:cs typeface="Arial"/>
              </a:rPr>
              <a:t>είναι</a:t>
            </a:r>
            <a:r>
              <a:rPr sz="2805" spc="9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dirty="0">
                <a:solidFill>
                  <a:srgbClr val="FFFFCC"/>
                </a:solidFill>
                <a:latin typeface="Arial"/>
                <a:cs typeface="Arial"/>
              </a:rPr>
              <a:t>λοίμωξη</a:t>
            </a:r>
            <a:r>
              <a:rPr sz="2805" spc="10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spc="-10" dirty="0">
                <a:solidFill>
                  <a:srgbClr val="FFFFCC"/>
                </a:solidFill>
                <a:latin typeface="Arial"/>
                <a:cs typeface="Arial"/>
              </a:rPr>
              <a:t>τ</a:t>
            </a:r>
            <a:r>
              <a:rPr sz="2805" spc="5" dirty="0">
                <a:solidFill>
                  <a:srgbClr val="FFFFCC"/>
                </a:solidFill>
                <a:latin typeface="Arial"/>
                <a:cs typeface="Arial"/>
              </a:rPr>
              <a:t>ο</a:t>
            </a:r>
            <a:r>
              <a:rPr sz="2805" spc="-20" dirty="0">
                <a:solidFill>
                  <a:srgbClr val="FFFFCC"/>
                </a:solidFill>
                <a:latin typeface="Arial"/>
                <a:cs typeface="Arial"/>
              </a:rPr>
              <a:t>υ</a:t>
            </a:r>
            <a:r>
              <a:rPr sz="2805" spc="-1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spc="-20" dirty="0">
                <a:solidFill>
                  <a:srgbClr val="FFFFCC"/>
                </a:solidFill>
                <a:latin typeface="Arial"/>
                <a:cs typeface="Arial"/>
              </a:rPr>
              <a:t>Κεντρικού</a:t>
            </a:r>
            <a:r>
              <a:rPr sz="2805" spc="11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spc="-15" dirty="0">
                <a:solidFill>
                  <a:srgbClr val="FFFFCC"/>
                </a:solidFill>
                <a:latin typeface="Arial"/>
                <a:cs typeface="Arial"/>
              </a:rPr>
              <a:t>Νευρικού</a:t>
            </a:r>
            <a:r>
              <a:rPr sz="2805" spc="9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spc="-5" dirty="0">
                <a:solidFill>
                  <a:srgbClr val="FFFFCC"/>
                </a:solidFill>
                <a:latin typeface="Arial"/>
                <a:cs typeface="Arial"/>
              </a:rPr>
              <a:t>Συστήματο</a:t>
            </a:r>
            <a:r>
              <a:rPr sz="2805" dirty="0">
                <a:solidFill>
                  <a:srgbClr val="FFFFCC"/>
                </a:solidFill>
                <a:latin typeface="Arial"/>
                <a:cs typeface="Arial"/>
              </a:rPr>
              <a:t>ς</a:t>
            </a:r>
            <a:r>
              <a:rPr sz="2805" spc="10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dirty="0">
                <a:solidFill>
                  <a:srgbClr val="FFFFCC"/>
                </a:solidFill>
                <a:latin typeface="Tahoma"/>
                <a:cs typeface="Tahoma"/>
              </a:rPr>
              <a:t>(</a:t>
            </a:r>
            <a:r>
              <a:rPr sz="2805" spc="-10" dirty="0">
                <a:solidFill>
                  <a:srgbClr val="FFFFCC"/>
                </a:solidFill>
                <a:latin typeface="Arial"/>
                <a:cs typeface="Arial"/>
              </a:rPr>
              <a:t>ΚΝ</a:t>
            </a:r>
            <a:r>
              <a:rPr sz="2805" spc="5" dirty="0">
                <a:solidFill>
                  <a:srgbClr val="FFFFCC"/>
                </a:solidFill>
                <a:latin typeface="Arial"/>
                <a:cs typeface="Arial"/>
              </a:rPr>
              <a:t>Σ</a:t>
            </a:r>
            <a:r>
              <a:rPr sz="2805" dirty="0">
                <a:solidFill>
                  <a:srgbClr val="FFFFCC"/>
                </a:solidFill>
                <a:latin typeface="Tahoma"/>
                <a:cs typeface="Tahoma"/>
              </a:rPr>
              <a:t>)</a:t>
            </a:r>
            <a:endParaRPr sz="2805">
              <a:solidFill>
                <a:prstClr val="black"/>
              </a:solidFill>
              <a:latin typeface="Tahoma"/>
              <a:cs typeface="Tahoma"/>
            </a:endParaRPr>
          </a:p>
          <a:p>
            <a:pPr defTabSz="916137">
              <a:lnSpc>
                <a:spcPts val="1002"/>
              </a:lnSpc>
              <a:buFontTx/>
              <a:buChar char="•"/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102"/>
              </a:lnSpc>
              <a:spcBef>
                <a:spcPts val="90"/>
              </a:spcBef>
              <a:buFontTx/>
              <a:buChar char="•"/>
            </a:pPr>
            <a:endParaRPr sz="1102">
              <a:solidFill>
                <a:prstClr val="black"/>
              </a:solidFill>
              <a:latin typeface="Calibri"/>
            </a:endParaRPr>
          </a:p>
          <a:p>
            <a:pPr marL="356276" indent="-343552" defTabSz="916137">
              <a:buFontTx/>
              <a:buChar char="•"/>
              <a:tabLst>
                <a:tab pos="355639" algn="l"/>
              </a:tabLst>
            </a:pPr>
            <a:r>
              <a:rPr sz="2805" spc="-25" dirty="0">
                <a:solidFill>
                  <a:srgbClr val="FFFFCC"/>
                </a:solidFill>
                <a:latin typeface="Arial"/>
                <a:cs typeface="Arial"/>
              </a:rPr>
              <a:t>Τ</a:t>
            </a:r>
            <a:r>
              <a:rPr sz="2805" spc="-20" dirty="0">
                <a:solidFill>
                  <a:srgbClr val="FFFFCC"/>
                </a:solidFill>
                <a:latin typeface="Arial"/>
                <a:cs typeface="Arial"/>
              </a:rPr>
              <a:t>α</a:t>
            </a:r>
            <a:r>
              <a:rPr sz="2805" spc="10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dirty="0">
                <a:solidFill>
                  <a:srgbClr val="FFFFCC"/>
                </a:solidFill>
                <a:latin typeface="Arial"/>
                <a:cs typeface="Arial"/>
              </a:rPr>
              <a:t>συμπτώματα</a:t>
            </a:r>
            <a:endParaRPr sz="28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651"/>
              </a:lnSpc>
              <a:spcBef>
                <a:spcPts val="20"/>
              </a:spcBef>
              <a:buFontTx/>
              <a:buChar char="•"/>
            </a:pPr>
            <a:endParaRPr sz="651">
              <a:solidFill>
                <a:prstClr val="black"/>
              </a:solidFill>
              <a:latin typeface="Calibri"/>
            </a:endParaRPr>
          </a:p>
          <a:p>
            <a:pPr marL="755813" marR="12724" lvl="1" indent="-285657" defTabSz="916137">
              <a:lnSpc>
                <a:spcPct val="145200"/>
              </a:lnSpc>
              <a:buFontTx/>
              <a:buChar char="–"/>
              <a:tabLst>
                <a:tab pos="756450" algn="l"/>
              </a:tabLst>
            </a:pPr>
            <a:r>
              <a:rPr sz="2805" spc="-5" dirty="0">
                <a:solidFill>
                  <a:srgbClr val="FFFFCC"/>
                </a:solidFill>
                <a:latin typeface="Arial"/>
                <a:cs typeface="Arial"/>
              </a:rPr>
              <a:t>εγκαθίσταντα</a:t>
            </a:r>
            <a:r>
              <a:rPr sz="2805" dirty="0">
                <a:solidFill>
                  <a:srgbClr val="FFFFCC"/>
                </a:solidFill>
                <a:latin typeface="Arial"/>
                <a:cs typeface="Arial"/>
              </a:rPr>
              <a:t>ι</a:t>
            </a:r>
            <a:r>
              <a:rPr sz="2805" spc="10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dirty="0">
                <a:solidFill>
                  <a:srgbClr val="FFFFCC"/>
                </a:solidFill>
                <a:latin typeface="Arial"/>
                <a:cs typeface="Arial"/>
              </a:rPr>
              <a:t>βαθμιαία</a:t>
            </a:r>
            <a:r>
              <a:rPr sz="2805" spc="9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spc="-25" dirty="0">
                <a:solidFill>
                  <a:srgbClr val="FFFFCC"/>
                </a:solidFill>
                <a:latin typeface="Arial"/>
                <a:cs typeface="Arial"/>
              </a:rPr>
              <a:t>σ</a:t>
            </a:r>
            <a:r>
              <a:rPr sz="2805" spc="-15" dirty="0">
                <a:solidFill>
                  <a:srgbClr val="FFFFCC"/>
                </a:solidFill>
                <a:latin typeface="Arial"/>
                <a:cs typeface="Arial"/>
              </a:rPr>
              <a:t>ε</a:t>
            </a:r>
            <a:r>
              <a:rPr sz="2805" spc="10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spc="-5" dirty="0">
                <a:solidFill>
                  <a:srgbClr val="FFFFCC"/>
                </a:solidFill>
                <a:latin typeface="Arial"/>
                <a:cs typeface="Arial"/>
              </a:rPr>
              <a:t>διάστημ</a:t>
            </a:r>
            <a:r>
              <a:rPr sz="2805" dirty="0">
                <a:solidFill>
                  <a:srgbClr val="FFFFCC"/>
                </a:solidFill>
                <a:latin typeface="Arial"/>
                <a:cs typeface="Arial"/>
              </a:rPr>
              <a:t>α</a:t>
            </a:r>
            <a:r>
              <a:rPr sz="2805" spc="10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spc="-15" dirty="0">
                <a:solidFill>
                  <a:srgbClr val="FFFFCC"/>
                </a:solidFill>
                <a:latin typeface="Arial"/>
                <a:cs typeface="Arial"/>
              </a:rPr>
              <a:t>μερικών</a:t>
            </a:r>
            <a:r>
              <a:rPr sz="2805" spc="-10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spc="-20" dirty="0">
                <a:solidFill>
                  <a:srgbClr val="FFFFCC"/>
                </a:solidFill>
                <a:latin typeface="Arial"/>
                <a:cs typeface="Arial"/>
              </a:rPr>
              <a:t>ημερών</a:t>
            </a:r>
            <a:r>
              <a:rPr sz="2805" spc="10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spc="-25" dirty="0">
                <a:solidFill>
                  <a:srgbClr val="FFFFCC"/>
                </a:solidFill>
                <a:latin typeface="Arial"/>
                <a:cs typeface="Arial"/>
              </a:rPr>
              <a:t>έω</a:t>
            </a:r>
            <a:r>
              <a:rPr sz="2805" spc="-15" dirty="0">
                <a:solidFill>
                  <a:srgbClr val="FFFFCC"/>
                </a:solidFill>
                <a:latin typeface="Arial"/>
                <a:cs typeface="Arial"/>
              </a:rPr>
              <a:t>ς</a:t>
            </a:r>
            <a:r>
              <a:rPr sz="2805" spc="10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spc="-20" dirty="0">
                <a:solidFill>
                  <a:srgbClr val="FFFFCC"/>
                </a:solidFill>
                <a:latin typeface="Arial"/>
                <a:cs typeface="Arial"/>
              </a:rPr>
              <a:t>μερικώ</a:t>
            </a:r>
            <a:r>
              <a:rPr sz="2805" spc="-15" dirty="0">
                <a:solidFill>
                  <a:srgbClr val="FFFFCC"/>
                </a:solidFill>
                <a:latin typeface="Arial"/>
                <a:cs typeface="Arial"/>
              </a:rPr>
              <a:t>ν</a:t>
            </a:r>
            <a:r>
              <a:rPr sz="2805" spc="10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spc="-15" dirty="0">
                <a:solidFill>
                  <a:srgbClr val="FFFFCC"/>
                </a:solidFill>
                <a:latin typeface="Arial"/>
                <a:cs typeface="Arial"/>
              </a:rPr>
              <a:t>εβδο</a:t>
            </a:r>
            <a:r>
              <a:rPr sz="2805" dirty="0">
                <a:solidFill>
                  <a:srgbClr val="FFFFCC"/>
                </a:solidFill>
                <a:latin typeface="Arial"/>
                <a:cs typeface="Arial"/>
              </a:rPr>
              <a:t>μάδων</a:t>
            </a:r>
            <a:endParaRPr sz="2805">
              <a:solidFill>
                <a:prstClr val="black"/>
              </a:solidFill>
              <a:latin typeface="Arial"/>
              <a:cs typeface="Arial"/>
            </a:endParaRPr>
          </a:p>
          <a:p>
            <a:pPr marL="458069" lvl="1" defTabSz="916137">
              <a:lnSpc>
                <a:spcPts val="1002"/>
              </a:lnSpc>
              <a:buFontTx/>
              <a:buChar char="–"/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458069" lvl="1" defTabSz="916137">
              <a:lnSpc>
                <a:spcPts val="1102"/>
              </a:lnSpc>
              <a:spcBef>
                <a:spcPts val="89"/>
              </a:spcBef>
              <a:buFontTx/>
              <a:buChar char="–"/>
            </a:pPr>
            <a:endParaRPr sz="1102">
              <a:solidFill>
                <a:prstClr val="black"/>
              </a:solidFill>
              <a:latin typeface="Calibri"/>
            </a:endParaRPr>
          </a:p>
          <a:p>
            <a:pPr marL="756450" lvl="1" indent="-286293" defTabSz="916137">
              <a:buFontTx/>
              <a:buChar char="–"/>
              <a:tabLst>
                <a:tab pos="756450" algn="l"/>
              </a:tabLst>
            </a:pPr>
            <a:r>
              <a:rPr sz="2805" spc="-15" dirty="0">
                <a:solidFill>
                  <a:srgbClr val="FFFFCC"/>
                </a:solidFill>
                <a:latin typeface="Arial"/>
                <a:cs typeface="Arial"/>
              </a:rPr>
              <a:t>διαρκούν</a:t>
            </a:r>
            <a:r>
              <a:rPr sz="2805" spc="10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dirty="0">
                <a:solidFill>
                  <a:srgbClr val="FFFFCC"/>
                </a:solidFill>
                <a:latin typeface="Arial"/>
                <a:cs typeface="Arial"/>
              </a:rPr>
              <a:t>τουλάχιστον</a:t>
            </a:r>
            <a:r>
              <a:rPr sz="2805" spc="95" dirty="0">
                <a:solidFill>
                  <a:srgbClr val="FFFFCC"/>
                </a:solidFill>
                <a:latin typeface="Arial"/>
                <a:cs typeface="Arial"/>
              </a:rPr>
              <a:t> </a:t>
            </a:r>
            <a:r>
              <a:rPr sz="2805" dirty="0">
                <a:solidFill>
                  <a:srgbClr val="FFFFCC"/>
                </a:solidFill>
                <a:latin typeface="Tahoma"/>
                <a:cs typeface="Tahoma"/>
              </a:rPr>
              <a:t>4</a:t>
            </a:r>
            <a:r>
              <a:rPr sz="2805" spc="-5" dirty="0">
                <a:solidFill>
                  <a:srgbClr val="FFFFCC"/>
                </a:solidFill>
                <a:latin typeface="Tahoma"/>
                <a:cs typeface="Tahoma"/>
              </a:rPr>
              <a:t> </a:t>
            </a:r>
            <a:r>
              <a:rPr sz="2805" spc="-15" dirty="0">
                <a:solidFill>
                  <a:srgbClr val="FFFFCC"/>
                </a:solidFill>
                <a:latin typeface="Arial"/>
                <a:cs typeface="Arial"/>
              </a:rPr>
              <a:t>εβδομάδες</a:t>
            </a:r>
            <a:endParaRPr sz="2805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2" y="920933"/>
            <a:ext cx="7123807" cy="1056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42" y="0"/>
            <a:ext cx="7242874" cy="1899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8197" y="530307"/>
            <a:ext cx="7986580" cy="6183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24" defTabSz="916137"/>
            <a:r>
              <a:rPr sz="4008" spc="-5" dirty="0">
                <a:solidFill>
                  <a:srgbClr val="FFFF00"/>
                </a:solidFill>
                <a:latin typeface="Arial"/>
                <a:cs typeface="Arial"/>
              </a:rPr>
              <a:t>Κλινικ</a:t>
            </a:r>
            <a:r>
              <a:rPr sz="4008" dirty="0">
                <a:solidFill>
                  <a:srgbClr val="FFFF00"/>
                </a:solidFill>
                <a:latin typeface="Arial"/>
                <a:cs typeface="Arial"/>
              </a:rPr>
              <a:t>ή</a:t>
            </a:r>
            <a:r>
              <a:rPr sz="4008" spc="1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dirty="0">
                <a:solidFill>
                  <a:srgbClr val="FFFF00"/>
                </a:solidFill>
                <a:latin typeface="Arial"/>
                <a:cs typeface="Arial"/>
              </a:rPr>
              <a:t>εικόνα</a:t>
            </a:r>
            <a:r>
              <a:rPr sz="4008" spc="1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spc="-25" dirty="0">
                <a:solidFill>
                  <a:srgbClr val="FFFF00"/>
                </a:solidFill>
                <a:latin typeface="Arial"/>
                <a:cs typeface="Arial"/>
              </a:rPr>
              <a:t>χρόνια</a:t>
            </a:r>
            <a:r>
              <a:rPr sz="4008" spc="-20" dirty="0">
                <a:solidFill>
                  <a:srgbClr val="FFFF00"/>
                </a:solidFill>
                <a:latin typeface="Arial"/>
                <a:cs typeface="Arial"/>
              </a:rPr>
              <a:t>ς</a:t>
            </a:r>
            <a:r>
              <a:rPr sz="4008" spc="1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spc="-5" dirty="0">
                <a:solidFill>
                  <a:srgbClr val="FFFF00"/>
                </a:solidFill>
                <a:latin typeface="Arial"/>
                <a:cs typeface="Arial"/>
              </a:rPr>
              <a:t>μηνιγγίτιδας</a:t>
            </a:r>
            <a:endParaRPr sz="400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0705" y="1775957"/>
            <a:ext cx="4597659" cy="40028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03586" indent="-190862" defTabSz="916137">
              <a:buFontTx/>
              <a:buChar char="•"/>
              <a:tabLst>
                <a:tab pos="287565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Κεφαλαλγία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852"/>
              </a:lnSpc>
              <a:spcBef>
                <a:spcPts val="21"/>
              </a:spcBef>
              <a:buFontTx/>
              <a:buChar char="•"/>
            </a:pPr>
            <a:endParaRPr sz="85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  <a:buFontTx/>
              <a:buChar char="•"/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287565" indent="-274841" defTabSz="916137">
              <a:buFontTx/>
              <a:buChar char="•"/>
              <a:tabLst>
                <a:tab pos="287565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Πυρετός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852"/>
              </a:lnSpc>
              <a:spcBef>
                <a:spcPts val="22"/>
              </a:spcBef>
              <a:buFontTx/>
              <a:buChar char="•"/>
            </a:pPr>
            <a:endParaRPr sz="85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  <a:buFontTx/>
              <a:buChar char="•"/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287565" indent="-274841" defTabSz="916137">
              <a:buFontTx/>
              <a:buChar char="•"/>
              <a:tabLst>
                <a:tab pos="287565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Ανορεξία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852"/>
              </a:lnSpc>
              <a:spcBef>
                <a:spcPts val="15"/>
              </a:spcBef>
              <a:buFontTx/>
              <a:buChar char="•"/>
            </a:pPr>
            <a:endParaRPr sz="85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  <a:buFontTx/>
              <a:buChar char="•"/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287565" indent="-274841" defTabSz="916137">
              <a:buFontTx/>
              <a:buChar char="•"/>
              <a:tabLst>
                <a:tab pos="287565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Αυχενική</a:t>
            </a:r>
            <a:r>
              <a:rPr sz="2405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δυσκαμψία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marL="203586" marR="12724" indent="-190862" defTabSz="916137">
              <a:lnSpc>
                <a:spcPct val="165000"/>
              </a:lnSpc>
              <a:buFontTx/>
              <a:buChar char="•"/>
              <a:tabLst>
                <a:tab pos="287565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Παράλυση</a:t>
            </a:r>
            <a:r>
              <a:rPr sz="2405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κρανιακών</a:t>
            </a:r>
            <a:r>
              <a:rPr sz="2405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νεύρω</a:t>
            </a:r>
            <a:r>
              <a:rPr sz="2405" spc="-10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: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διπλωπί</a:t>
            </a:r>
            <a:r>
              <a:rPr sz="2405" spc="-1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405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πάρεση</a:t>
            </a:r>
            <a:r>
              <a:rPr sz="2405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20" dirty="0">
                <a:solidFill>
                  <a:srgbClr val="FFFFFF"/>
                </a:solidFill>
                <a:latin typeface="Arial"/>
                <a:cs typeface="Arial"/>
              </a:rPr>
              <a:t>προσωπικού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852"/>
              </a:lnSpc>
              <a:spcBef>
                <a:spcPts val="16"/>
              </a:spcBef>
              <a:buFontTx/>
              <a:buChar char="•"/>
            </a:pPr>
            <a:endParaRPr sz="85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  <a:buFontTx/>
              <a:buChar char="•"/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287565" indent="-274841" defTabSz="916137">
              <a:buFontTx/>
              <a:buChar char="•"/>
              <a:tabLst>
                <a:tab pos="287565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Εστιακά</a:t>
            </a:r>
            <a:r>
              <a:rPr sz="2405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νευρολογικά</a:t>
            </a:r>
            <a:r>
              <a:rPr sz="2405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σημεία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36547" y="1775957"/>
            <a:ext cx="3561324" cy="40028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9017" indent="-286293" defTabSz="916137">
              <a:buFontTx/>
              <a:buChar char="•"/>
              <a:tabLst>
                <a:tab pos="287565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Αλλαγές</a:t>
            </a:r>
            <a:r>
              <a:rPr sz="2405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του</a:t>
            </a:r>
            <a:r>
              <a:rPr sz="2405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ψυχισμού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852"/>
              </a:lnSpc>
              <a:spcBef>
                <a:spcPts val="21"/>
              </a:spcBef>
              <a:buFontTx/>
              <a:buChar char="•"/>
            </a:pPr>
            <a:endParaRPr sz="85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  <a:buFontTx/>
              <a:buChar char="•"/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287565" indent="-274841" defTabSz="916137">
              <a:buFontTx/>
              <a:buChar char="•"/>
              <a:tabLst>
                <a:tab pos="287565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Σύγχυση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852"/>
              </a:lnSpc>
              <a:spcBef>
                <a:spcPts val="22"/>
              </a:spcBef>
              <a:buFontTx/>
              <a:buChar char="•"/>
            </a:pPr>
            <a:endParaRPr sz="85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  <a:buFontTx/>
              <a:buChar char="•"/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287565" indent="-274841" defTabSz="916137">
              <a:buFontTx/>
              <a:buChar char="•"/>
              <a:tabLst>
                <a:tab pos="287565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Παραισθήσεις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852"/>
              </a:lnSpc>
              <a:spcBef>
                <a:spcPts val="15"/>
              </a:spcBef>
              <a:buFontTx/>
              <a:buChar char="•"/>
            </a:pPr>
            <a:endParaRPr sz="85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  <a:buFontTx/>
              <a:buChar char="•"/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287565" indent="-274841" defTabSz="916137">
              <a:buFontTx/>
              <a:buChar char="•"/>
              <a:tabLst>
                <a:tab pos="287565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Επιληπτικές</a:t>
            </a:r>
            <a:r>
              <a:rPr sz="2405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κρίσεις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852"/>
              </a:lnSpc>
              <a:spcBef>
                <a:spcPts val="22"/>
              </a:spcBef>
              <a:buFontTx/>
              <a:buChar char="•"/>
            </a:pPr>
            <a:endParaRPr sz="85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  <a:buFontTx/>
              <a:buChar char="•"/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287565" indent="-274841" defTabSz="916137">
              <a:buFontTx/>
              <a:buChar char="•"/>
              <a:tabLst>
                <a:tab pos="287565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Υδροκέφαλος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marL="299017" marR="12724" indent="-286293" defTabSz="916137">
              <a:lnSpc>
                <a:spcPct val="164800"/>
              </a:lnSpc>
              <a:spcBef>
                <a:spcPts val="5"/>
              </a:spcBef>
              <a:buFontTx/>
              <a:buChar char="•"/>
              <a:tabLst>
                <a:tab pos="287565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Αυξημένη</a:t>
            </a:r>
            <a:r>
              <a:rPr sz="2405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ενδοκρανιακή</a:t>
            </a:r>
            <a:r>
              <a:rPr sz="2405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πίεση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2" y="920933"/>
            <a:ext cx="7123807" cy="1056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42" y="0"/>
            <a:ext cx="7242874" cy="1899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9635" rIns="0" bIns="0" rtlCol="0">
            <a:noAutofit/>
          </a:bodyPr>
          <a:lstStyle/>
          <a:p>
            <a:pPr marL="1009024">
              <a:lnSpc>
                <a:spcPts val="4769"/>
              </a:lnSpc>
            </a:pPr>
            <a:r>
              <a:rPr sz="4008" spc="-5" dirty="0">
                <a:solidFill>
                  <a:srgbClr val="FFFF00"/>
                </a:solidFill>
                <a:latin typeface="Arial"/>
                <a:cs typeface="Arial"/>
              </a:rPr>
              <a:t>Αίτι</a:t>
            </a:r>
            <a:r>
              <a:rPr sz="4008" dirty="0">
                <a:solidFill>
                  <a:srgbClr val="FFFF00"/>
                </a:solidFill>
                <a:latin typeface="Arial"/>
                <a:cs typeface="Arial"/>
              </a:rPr>
              <a:t>α</a:t>
            </a:r>
            <a:r>
              <a:rPr sz="4008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spc="-25" dirty="0">
                <a:solidFill>
                  <a:srgbClr val="FFFF00"/>
                </a:solidFill>
                <a:latin typeface="Arial"/>
                <a:cs typeface="Arial"/>
              </a:rPr>
              <a:t>χρόνια</a:t>
            </a:r>
            <a:r>
              <a:rPr sz="4008" spc="-20" dirty="0">
                <a:solidFill>
                  <a:srgbClr val="FFFF00"/>
                </a:solidFill>
                <a:latin typeface="Arial"/>
                <a:cs typeface="Arial"/>
              </a:rPr>
              <a:t>ς</a:t>
            </a:r>
            <a:r>
              <a:rPr sz="4008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spc="-5" dirty="0">
                <a:solidFill>
                  <a:srgbClr val="FFFF00"/>
                </a:solidFill>
                <a:latin typeface="Arial"/>
                <a:cs typeface="Arial"/>
              </a:rPr>
              <a:t>μηνιγγίτιδας</a:t>
            </a:r>
            <a:endParaRPr sz="400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5012" y="1445646"/>
            <a:ext cx="6018245" cy="4243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24" defTabSz="916137">
              <a:lnSpc>
                <a:spcPts val="3335"/>
              </a:lnSpc>
              <a:tabLst>
                <a:tab pos="4073629" algn="l"/>
              </a:tabLst>
            </a:pPr>
            <a:r>
              <a:rPr sz="2805" spc="-20" dirty="0">
                <a:solidFill>
                  <a:srgbClr val="FFFF00"/>
                </a:solidFill>
                <a:latin typeface="Arial"/>
                <a:cs typeface="Arial"/>
              </a:rPr>
              <a:t>Λοιμώδη	Μη λοιμώδη</a:t>
            </a:r>
            <a:endParaRPr sz="28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3800" y="2227896"/>
            <a:ext cx="1496927" cy="21897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24" defTabSz="916137"/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Ιοί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852"/>
              </a:lnSpc>
              <a:spcBef>
                <a:spcPts val="21"/>
              </a:spcBef>
            </a:pPr>
            <a:endParaRPr sz="85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12724" defTabSz="916137"/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Βακτήρια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852"/>
              </a:lnSpc>
              <a:spcBef>
                <a:spcPts val="22"/>
              </a:spcBef>
            </a:pPr>
            <a:endParaRPr sz="85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12724" defTabSz="916137"/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Μύκητες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852"/>
              </a:lnSpc>
              <a:spcBef>
                <a:spcPts val="16"/>
              </a:spcBef>
            </a:pPr>
            <a:endParaRPr sz="85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12724" defTabSz="916137"/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Παράσιτα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34887" y="1989711"/>
            <a:ext cx="5567195" cy="36370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1955" marR="12724" indent="-169867" defTabSz="916137">
              <a:lnSpc>
                <a:spcPct val="165000"/>
              </a:lnSpc>
            </a:pP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Διήθηση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25" dirty="0">
                <a:solidFill>
                  <a:srgbClr val="FFFFFF"/>
                </a:solidFill>
                <a:latin typeface="Arial"/>
                <a:cs typeface="Arial"/>
              </a:rPr>
              <a:t>απ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ό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κακοήθη</a:t>
            </a:r>
            <a:r>
              <a:rPr sz="2405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νόσ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αδενοκαρκίνωμα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λέμφωμα -μελάνωμα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852"/>
              </a:lnSpc>
              <a:spcBef>
                <a:spcPts val="22"/>
              </a:spcBef>
            </a:pPr>
            <a:endParaRPr sz="85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12724" defTabSz="916137"/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Σαρκοείδωση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852"/>
              </a:lnSpc>
              <a:spcBef>
                <a:spcPts val="16"/>
              </a:spcBef>
            </a:pPr>
            <a:endParaRPr sz="85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12724" defTabSz="916137"/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Κοκκιωματώδης</a:t>
            </a:r>
            <a:r>
              <a:rPr sz="2405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0" dirty="0">
                <a:solidFill>
                  <a:srgbClr val="FFFFFF"/>
                </a:solidFill>
                <a:latin typeface="Arial"/>
                <a:cs typeface="Arial"/>
              </a:rPr>
              <a:t>αγγειίτιδα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852"/>
              </a:lnSpc>
              <a:spcBef>
                <a:spcPts val="21"/>
              </a:spcBef>
            </a:pPr>
            <a:endParaRPr sz="85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12724" defTabSz="916137"/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Νόσος Αδαμαντιάδη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 Beh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ç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852"/>
              </a:lnSpc>
              <a:spcBef>
                <a:spcPts val="22"/>
              </a:spcBef>
            </a:pPr>
            <a:endParaRPr sz="85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12724" defTabSz="916137">
              <a:tabLst>
                <a:tab pos="1721575" algn="l"/>
              </a:tabLst>
            </a:pP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Σύνδρομο	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Vog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t -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Koyanagi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Harada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6108" y="1408753"/>
            <a:ext cx="8657112" cy="0"/>
          </a:xfrm>
          <a:custGeom>
            <a:avLst/>
            <a:gdLst/>
            <a:ahLst/>
            <a:cxnLst/>
            <a:rect l="l" t="t" r="r" b="b"/>
            <a:pathLst>
              <a:path w="8641080">
                <a:moveTo>
                  <a:pt x="0" y="0"/>
                </a:moveTo>
                <a:lnTo>
                  <a:pt x="864108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16108" y="2057654"/>
            <a:ext cx="8657112" cy="0"/>
          </a:xfrm>
          <a:custGeom>
            <a:avLst/>
            <a:gdLst/>
            <a:ahLst/>
            <a:cxnLst/>
            <a:rect l="l" t="t" r="r" b="b"/>
            <a:pathLst>
              <a:path w="8641080">
                <a:moveTo>
                  <a:pt x="0" y="0"/>
                </a:moveTo>
                <a:lnTo>
                  <a:pt x="864108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97195" y="1408753"/>
            <a:ext cx="0" cy="4559870"/>
          </a:xfrm>
          <a:custGeom>
            <a:avLst/>
            <a:gdLst/>
            <a:ahLst/>
            <a:cxnLst/>
            <a:rect l="l" t="t" r="r" b="b"/>
            <a:pathLst>
              <a:path h="4551426">
                <a:moveTo>
                  <a:pt x="0" y="0"/>
                </a:moveTo>
                <a:lnTo>
                  <a:pt x="0" y="455142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2" y="920933"/>
            <a:ext cx="7123807" cy="1056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42" y="0"/>
            <a:ext cx="7242874" cy="1899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7883" rIns="0" bIns="0" rtlCol="0">
            <a:noAutofit/>
          </a:bodyPr>
          <a:lstStyle/>
          <a:p>
            <a:pPr marL="398265"/>
            <a:r>
              <a:rPr sz="4008" spc="-5" dirty="0">
                <a:solidFill>
                  <a:srgbClr val="FFFF00"/>
                </a:solidFill>
                <a:latin typeface="Tahoma"/>
                <a:cs typeface="Tahoma"/>
              </a:rPr>
              <a:t>I</a:t>
            </a:r>
            <a:r>
              <a:rPr sz="4008" dirty="0">
                <a:solidFill>
                  <a:srgbClr val="FFFF00"/>
                </a:solidFill>
                <a:latin typeface="Arial"/>
                <a:cs typeface="Arial"/>
              </a:rPr>
              <a:t>οί</a:t>
            </a:r>
            <a:r>
              <a:rPr sz="4008" spc="1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dirty="0">
                <a:solidFill>
                  <a:srgbClr val="FFFF00"/>
                </a:solidFill>
                <a:latin typeface="Tahoma"/>
                <a:cs typeface="Tahoma"/>
              </a:rPr>
              <a:t>-</a:t>
            </a:r>
            <a:r>
              <a:rPr sz="4008" spc="-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4008" spc="-5" dirty="0">
                <a:solidFill>
                  <a:srgbClr val="FFFF00"/>
                </a:solidFill>
                <a:latin typeface="Arial"/>
                <a:cs typeface="Arial"/>
              </a:rPr>
              <a:t>αίτι</a:t>
            </a:r>
            <a:r>
              <a:rPr sz="4008" dirty="0">
                <a:solidFill>
                  <a:srgbClr val="FFFF00"/>
                </a:solidFill>
                <a:latin typeface="Arial"/>
                <a:cs typeface="Arial"/>
              </a:rPr>
              <a:t>α</a:t>
            </a:r>
            <a:r>
              <a:rPr sz="4008" spc="1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spc="-25" dirty="0">
                <a:solidFill>
                  <a:srgbClr val="FFFF00"/>
                </a:solidFill>
                <a:latin typeface="Arial"/>
                <a:cs typeface="Arial"/>
              </a:rPr>
              <a:t>χρόνια</a:t>
            </a:r>
            <a:r>
              <a:rPr sz="4008" spc="-20" dirty="0">
                <a:solidFill>
                  <a:srgbClr val="FFFF00"/>
                </a:solidFill>
                <a:latin typeface="Arial"/>
                <a:cs typeface="Arial"/>
              </a:rPr>
              <a:t>ς</a:t>
            </a:r>
            <a:r>
              <a:rPr sz="4008" spc="1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spc="-5" dirty="0">
                <a:solidFill>
                  <a:srgbClr val="FFFF00"/>
                </a:solidFill>
                <a:latin typeface="Arial"/>
                <a:cs typeface="Arial"/>
              </a:rPr>
              <a:t>μηνιγγίτιδας</a:t>
            </a:r>
            <a:endParaRPr sz="400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9604" y="1537769"/>
            <a:ext cx="4725531" cy="423503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24" marR="12724" defTabSz="916137">
              <a:lnSpc>
                <a:spcPct val="165000"/>
              </a:lnSpc>
            </a:pP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Lymphocytic</a:t>
            </a:r>
            <a:r>
              <a:rPr sz="2405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5" spc="-5" dirty="0">
                <a:solidFill>
                  <a:srgbClr val="FFFFFF"/>
                </a:solidFill>
                <a:latin typeface="Tahoma"/>
                <a:cs typeface="Tahoma"/>
              </a:rPr>
              <a:t>choriomeningiti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405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virus Mumps virus</a:t>
            </a:r>
            <a:endParaRPr sz="2405">
              <a:solidFill>
                <a:prstClr val="black"/>
              </a:solidFill>
              <a:latin typeface="Tahoma"/>
              <a:cs typeface="Tahoma"/>
            </a:endParaRPr>
          </a:p>
          <a:p>
            <a:pPr marL="12724" marR="2488840" defTabSz="916137">
              <a:lnSpc>
                <a:spcPct val="164800"/>
              </a:lnSpc>
              <a:spcBef>
                <a:spcPts val="5"/>
              </a:spcBef>
            </a:pPr>
            <a:r>
              <a:rPr sz="2405" spc="-5" dirty="0">
                <a:solidFill>
                  <a:srgbClr val="FFFFFF"/>
                </a:solidFill>
                <a:latin typeface="Tahoma"/>
                <a:cs typeface="Tahoma"/>
              </a:rPr>
              <a:t>Cytomegalovirus 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Echovirus</a:t>
            </a:r>
            <a:endParaRPr sz="2405">
              <a:solidFill>
                <a:prstClr val="black"/>
              </a:solidFill>
              <a:latin typeface="Tahoma"/>
              <a:cs typeface="Tahoma"/>
            </a:endParaRPr>
          </a:p>
          <a:p>
            <a:pPr defTabSz="916137">
              <a:lnSpc>
                <a:spcPts val="852"/>
              </a:lnSpc>
              <a:spcBef>
                <a:spcPts val="22"/>
              </a:spcBef>
            </a:pPr>
            <a:endParaRPr sz="85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12724" defTabSz="916137"/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HIV</a:t>
            </a:r>
            <a:endParaRPr sz="2405">
              <a:solidFill>
                <a:prstClr val="black"/>
              </a:solidFill>
              <a:latin typeface="Tahoma"/>
              <a:cs typeface="Tahoma"/>
            </a:endParaRPr>
          </a:p>
          <a:p>
            <a:pPr marL="12724" marR="1684675" defTabSz="916137">
              <a:lnSpc>
                <a:spcPct val="164800"/>
              </a:lnSpc>
              <a:spcBef>
                <a:spcPts val="5"/>
              </a:spcBef>
            </a:pP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Herpes simplex virus Varicella</a:t>
            </a:r>
            <a:r>
              <a:rPr sz="2405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– </a:t>
            </a:r>
            <a:r>
              <a:rPr sz="2405" spc="-5" dirty="0">
                <a:solidFill>
                  <a:srgbClr val="FFFFFF"/>
                </a:solidFill>
                <a:latin typeface="Tahoma"/>
                <a:cs typeface="Tahoma"/>
              </a:rPr>
              <a:t>zoste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r </a:t>
            </a:r>
            <a:r>
              <a:rPr sz="2405" spc="-5" dirty="0">
                <a:solidFill>
                  <a:srgbClr val="FFFFFF"/>
                </a:solidFill>
                <a:latin typeface="Tahoma"/>
                <a:cs typeface="Tahoma"/>
              </a:rPr>
              <a:t>virus</a:t>
            </a:r>
            <a:endParaRPr sz="2405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94323" y="3546311"/>
            <a:ext cx="3172747" cy="2528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2" y="920933"/>
            <a:ext cx="7123807" cy="1056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42" y="0"/>
            <a:ext cx="7242874" cy="1899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81205" marR="12724" indent="-1395837">
              <a:lnSpc>
                <a:spcPts val="4739"/>
              </a:lnSpc>
            </a:pPr>
            <a:r>
              <a:rPr sz="4008" spc="-5" dirty="0">
                <a:solidFill>
                  <a:srgbClr val="FFFF00"/>
                </a:solidFill>
                <a:latin typeface="Arial"/>
                <a:cs typeface="Arial"/>
              </a:rPr>
              <a:t>Βακτήρι</a:t>
            </a:r>
            <a:r>
              <a:rPr sz="4008" dirty="0">
                <a:solidFill>
                  <a:srgbClr val="FFFF00"/>
                </a:solidFill>
                <a:latin typeface="Arial"/>
                <a:cs typeface="Arial"/>
              </a:rPr>
              <a:t>α</a:t>
            </a:r>
            <a:r>
              <a:rPr sz="4008" spc="1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dirty="0">
                <a:solidFill>
                  <a:srgbClr val="FFFF00"/>
                </a:solidFill>
                <a:latin typeface="Tahoma"/>
                <a:cs typeface="Tahoma"/>
              </a:rPr>
              <a:t>-</a:t>
            </a:r>
            <a:r>
              <a:rPr sz="4008" spc="-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4008" spc="-5" dirty="0">
                <a:solidFill>
                  <a:srgbClr val="FFFF00"/>
                </a:solidFill>
                <a:latin typeface="Arial"/>
                <a:cs typeface="Arial"/>
              </a:rPr>
              <a:t>αίτι</a:t>
            </a:r>
            <a:r>
              <a:rPr sz="4008" dirty="0">
                <a:solidFill>
                  <a:srgbClr val="FFFF00"/>
                </a:solidFill>
                <a:latin typeface="Arial"/>
                <a:cs typeface="Arial"/>
              </a:rPr>
              <a:t>α</a:t>
            </a:r>
            <a:r>
              <a:rPr sz="4008" spc="1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spc="-25" dirty="0">
                <a:solidFill>
                  <a:srgbClr val="FFFF00"/>
                </a:solidFill>
                <a:latin typeface="Arial"/>
                <a:cs typeface="Arial"/>
              </a:rPr>
              <a:t>χρόνιας</a:t>
            </a:r>
            <a:r>
              <a:rPr sz="4008" spc="-20" dirty="0">
                <a:solidFill>
                  <a:srgbClr val="FFFF00"/>
                </a:solidFill>
                <a:latin typeface="Arial"/>
                <a:cs typeface="Arial"/>
              </a:rPr>
              <a:t> μηνιγγίτιδας</a:t>
            </a:r>
            <a:endParaRPr sz="400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9498" y="1570087"/>
            <a:ext cx="3756632" cy="4826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24" marR="12724" defTabSz="916137">
              <a:lnSpc>
                <a:spcPct val="158200"/>
              </a:lnSpc>
            </a:pPr>
            <a:r>
              <a:rPr sz="2505" spc="-65" dirty="0">
                <a:solidFill>
                  <a:srgbClr val="FFFFFF"/>
                </a:solidFill>
                <a:latin typeface="Tahoma"/>
                <a:cs typeface="Tahoma"/>
              </a:rPr>
              <a:t>Mycobacterium</a:t>
            </a:r>
            <a:r>
              <a:rPr sz="2505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55" dirty="0">
                <a:solidFill>
                  <a:srgbClr val="FFFFFF"/>
                </a:solidFill>
                <a:latin typeface="Tahoma"/>
                <a:cs typeface="Tahoma"/>
              </a:rPr>
              <a:t>tuberculosis</a:t>
            </a:r>
            <a:r>
              <a:rPr sz="2505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45" dirty="0">
                <a:solidFill>
                  <a:srgbClr val="FFFFFF"/>
                </a:solidFill>
                <a:latin typeface="Tahoma"/>
                <a:cs typeface="Tahoma"/>
              </a:rPr>
              <a:t>Brucella</a:t>
            </a:r>
            <a:r>
              <a:rPr sz="2505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spp.</a:t>
            </a:r>
            <a:endParaRPr sz="2405">
              <a:solidFill>
                <a:prstClr val="black"/>
              </a:solidFill>
              <a:latin typeface="Tahoma"/>
              <a:cs typeface="Tahoma"/>
            </a:endParaRPr>
          </a:p>
          <a:p>
            <a:pPr marL="12724" marR="983575" defTabSz="916137">
              <a:lnSpc>
                <a:spcPct val="158400"/>
              </a:lnSpc>
            </a:pPr>
            <a:r>
              <a:rPr sz="2505" spc="-75" dirty="0">
                <a:solidFill>
                  <a:srgbClr val="FFFFFF"/>
                </a:solidFill>
                <a:latin typeface="Tahoma"/>
                <a:cs typeface="Tahoma"/>
              </a:rPr>
              <a:t>Treponem</a:t>
            </a:r>
            <a:r>
              <a:rPr sz="2505" spc="-7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505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60" dirty="0">
                <a:solidFill>
                  <a:srgbClr val="FFFFFF"/>
                </a:solidFill>
                <a:latin typeface="Tahoma"/>
                <a:cs typeface="Tahoma"/>
              </a:rPr>
              <a:t>pallidum</a:t>
            </a:r>
            <a:r>
              <a:rPr sz="2505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45" dirty="0">
                <a:solidFill>
                  <a:srgbClr val="FFFFFF"/>
                </a:solidFill>
                <a:latin typeface="Tahoma"/>
                <a:cs typeface="Tahoma"/>
              </a:rPr>
              <a:t>Borelli</a:t>
            </a:r>
            <a:r>
              <a:rPr sz="2505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505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spp. </a:t>
            </a:r>
            <a:r>
              <a:rPr sz="2505" spc="-50" dirty="0">
                <a:solidFill>
                  <a:srgbClr val="FFFFFF"/>
                </a:solidFill>
                <a:latin typeface="Tahoma"/>
                <a:cs typeface="Tahoma"/>
              </a:rPr>
              <a:t>Leptospir</a:t>
            </a:r>
            <a:r>
              <a:rPr sz="2505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505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spp. </a:t>
            </a:r>
            <a:r>
              <a:rPr sz="2505" spc="-65" dirty="0">
                <a:solidFill>
                  <a:srgbClr val="FFFFFF"/>
                </a:solidFill>
                <a:latin typeface="Tahoma"/>
                <a:cs typeface="Tahoma"/>
              </a:rPr>
              <a:t>Nocardi</a:t>
            </a:r>
            <a:r>
              <a:rPr sz="2505" spc="-7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505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spp. </a:t>
            </a:r>
            <a:r>
              <a:rPr sz="2505" spc="-50" dirty="0">
                <a:solidFill>
                  <a:srgbClr val="FFFFFF"/>
                </a:solidFill>
                <a:latin typeface="Tahoma"/>
                <a:cs typeface="Tahoma"/>
              </a:rPr>
              <a:t>Actinomyces</a:t>
            </a:r>
            <a:r>
              <a:rPr sz="2505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spp.</a:t>
            </a:r>
            <a:endParaRPr sz="2405">
              <a:solidFill>
                <a:prstClr val="black"/>
              </a:solidFill>
              <a:latin typeface="Tahoma"/>
              <a:cs typeface="Tahoma"/>
            </a:endParaRPr>
          </a:p>
          <a:p>
            <a:pPr defTabSz="916137">
              <a:lnSpc>
                <a:spcPts val="701"/>
              </a:lnSpc>
              <a:spcBef>
                <a:spcPts val="45"/>
              </a:spcBef>
            </a:pPr>
            <a:endParaRPr sz="701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marL="12724" defTabSz="916137">
              <a:lnSpc>
                <a:spcPts val="2941"/>
              </a:lnSpc>
            </a:pPr>
            <a:r>
              <a:rPr sz="2505" spc="-45" dirty="0">
                <a:solidFill>
                  <a:srgbClr val="FFFFFF"/>
                </a:solidFill>
                <a:latin typeface="Tahoma"/>
                <a:cs typeface="Tahoma"/>
              </a:rPr>
              <a:t>Liste</a:t>
            </a:r>
            <a:r>
              <a:rPr sz="2505" spc="-5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505" spc="-40" dirty="0">
                <a:solidFill>
                  <a:srgbClr val="FFFFFF"/>
                </a:solidFill>
                <a:latin typeface="Tahoma"/>
                <a:cs typeface="Tahoma"/>
              </a:rPr>
              <a:t>ia</a:t>
            </a:r>
            <a:r>
              <a:rPr sz="2505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60" dirty="0">
                <a:solidFill>
                  <a:srgbClr val="FFFFFF"/>
                </a:solidFill>
                <a:latin typeface="Tahoma"/>
                <a:cs typeface="Tahoma"/>
              </a:rPr>
              <a:t>monocytogenes</a:t>
            </a:r>
            <a:endParaRPr sz="2505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27179" y="2130942"/>
            <a:ext cx="2452084" cy="3749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2" y="920933"/>
            <a:ext cx="7123807" cy="1056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42" y="0"/>
            <a:ext cx="7242874" cy="1899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81205" marR="12724" indent="-1318220">
              <a:lnSpc>
                <a:spcPts val="4739"/>
              </a:lnSpc>
            </a:pPr>
            <a:r>
              <a:rPr sz="4008" spc="-30" dirty="0">
                <a:solidFill>
                  <a:srgbClr val="FFFF00"/>
                </a:solidFill>
                <a:latin typeface="Arial"/>
                <a:cs typeface="Arial"/>
              </a:rPr>
              <a:t>Μύκητε</a:t>
            </a:r>
            <a:r>
              <a:rPr sz="4008" spc="-20" dirty="0">
                <a:solidFill>
                  <a:srgbClr val="FFFF00"/>
                </a:solidFill>
                <a:latin typeface="Arial"/>
                <a:cs typeface="Arial"/>
              </a:rPr>
              <a:t>ς</a:t>
            </a:r>
            <a:r>
              <a:rPr sz="4008" spc="1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dirty="0">
                <a:solidFill>
                  <a:srgbClr val="FFFF00"/>
                </a:solidFill>
                <a:latin typeface="Tahoma"/>
                <a:cs typeface="Tahoma"/>
              </a:rPr>
              <a:t>-</a:t>
            </a:r>
            <a:r>
              <a:rPr sz="4008" spc="-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4008" spc="-5" dirty="0">
                <a:solidFill>
                  <a:srgbClr val="FFFF00"/>
                </a:solidFill>
                <a:latin typeface="Arial"/>
                <a:cs typeface="Arial"/>
              </a:rPr>
              <a:t>αίτι</a:t>
            </a:r>
            <a:r>
              <a:rPr sz="4008" dirty="0">
                <a:solidFill>
                  <a:srgbClr val="FFFF00"/>
                </a:solidFill>
                <a:latin typeface="Arial"/>
                <a:cs typeface="Arial"/>
              </a:rPr>
              <a:t>α</a:t>
            </a:r>
            <a:r>
              <a:rPr sz="4008" spc="1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spc="-25" dirty="0">
                <a:solidFill>
                  <a:srgbClr val="FFFF00"/>
                </a:solidFill>
                <a:latin typeface="Arial"/>
                <a:cs typeface="Arial"/>
              </a:rPr>
              <a:t>χρόνιας</a:t>
            </a:r>
            <a:r>
              <a:rPr sz="4008" spc="-20" dirty="0">
                <a:solidFill>
                  <a:srgbClr val="FFFF00"/>
                </a:solidFill>
                <a:latin typeface="Arial"/>
                <a:cs typeface="Arial"/>
              </a:rPr>
              <a:t> μηνιγγίτιδας</a:t>
            </a:r>
            <a:endParaRPr sz="400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246" y="1540696"/>
            <a:ext cx="3491344" cy="42223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24" marR="12724" defTabSz="916137">
              <a:lnSpc>
                <a:spcPct val="158300"/>
              </a:lnSpc>
            </a:pPr>
            <a:r>
              <a:rPr sz="2505" spc="-65" dirty="0">
                <a:solidFill>
                  <a:srgbClr val="FFFFFF"/>
                </a:solidFill>
                <a:latin typeface="Tahoma"/>
                <a:cs typeface="Tahoma"/>
              </a:rPr>
              <a:t>Cryptococcus</a:t>
            </a:r>
            <a:r>
              <a:rPr sz="2505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75" dirty="0">
                <a:solidFill>
                  <a:srgbClr val="FFFFFF"/>
                </a:solidFill>
                <a:latin typeface="Tahoma"/>
                <a:cs typeface="Tahoma"/>
              </a:rPr>
              <a:t>neoformans</a:t>
            </a:r>
            <a:r>
              <a:rPr sz="2505" spc="-45" dirty="0">
                <a:solidFill>
                  <a:srgbClr val="FFFFFF"/>
                </a:solidFill>
                <a:latin typeface="Tahoma"/>
                <a:cs typeface="Tahoma"/>
              </a:rPr>
              <a:t> Coccidioides</a:t>
            </a:r>
            <a:r>
              <a:rPr sz="2505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45" dirty="0">
                <a:solidFill>
                  <a:srgbClr val="FFFFFF"/>
                </a:solidFill>
                <a:latin typeface="Tahoma"/>
                <a:cs typeface="Tahoma"/>
              </a:rPr>
              <a:t>immitis</a:t>
            </a:r>
            <a:r>
              <a:rPr sz="2505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65" dirty="0">
                <a:solidFill>
                  <a:srgbClr val="FFFFFF"/>
                </a:solidFill>
                <a:latin typeface="Tahoma"/>
                <a:cs typeface="Tahoma"/>
              </a:rPr>
              <a:t>Histoplasma</a:t>
            </a:r>
            <a:r>
              <a:rPr sz="2505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65" dirty="0">
                <a:solidFill>
                  <a:srgbClr val="FFFFFF"/>
                </a:solidFill>
                <a:latin typeface="Tahoma"/>
                <a:cs typeface="Tahoma"/>
              </a:rPr>
              <a:t>capsulatum</a:t>
            </a:r>
            <a:r>
              <a:rPr sz="2505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60" dirty="0">
                <a:solidFill>
                  <a:srgbClr val="FFFFFF"/>
                </a:solidFill>
                <a:latin typeface="Tahoma"/>
                <a:cs typeface="Tahoma"/>
              </a:rPr>
              <a:t>Candid</a:t>
            </a:r>
            <a:r>
              <a:rPr sz="2505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505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spp. </a:t>
            </a:r>
            <a:r>
              <a:rPr sz="2505" spc="-50" dirty="0">
                <a:solidFill>
                  <a:srgbClr val="FFFFFF"/>
                </a:solidFill>
                <a:latin typeface="Tahoma"/>
                <a:cs typeface="Tahoma"/>
              </a:rPr>
              <a:t>Blastomyces</a:t>
            </a:r>
            <a:r>
              <a:rPr sz="2505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50" dirty="0">
                <a:solidFill>
                  <a:srgbClr val="FFFFFF"/>
                </a:solidFill>
                <a:latin typeface="Tahoma"/>
                <a:cs typeface="Tahoma"/>
              </a:rPr>
              <a:t>dermatitidis</a:t>
            </a:r>
            <a:r>
              <a:rPr sz="2505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65" dirty="0">
                <a:solidFill>
                  <a:srgbClr val="FFFFFF"/>
                </a:solidFill>
                <a:latin typeface="Tahoma"/>
                <a:cs typeface="Tahoma"/>
              </a:rPr>
              <a:t>Sporothrix</a:t>
            </a:r>
            <a:r>
              <a:rPr sz="2505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55" dirty="0">
                <a:solidFill>
                  <a:srgbClr val="FFFFFF"/>
                </a:solidFill>
                <a:latin typeface="Tahoma"/>
                <a:cs typeface="Tahoma"/>
              </a:rPr>
              <a:t>schenckii</a:t>
            </a:r>
            <a:r>
              <a:rPr sz="2505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45" dirty="0">
                <a:solidFill>
                  <a:srgbClr val="FFFFFF"/>
                </a:solidFill>
                <a:latin typeface="Tahoma"/>
                <a:cs typeface="Tahoma"/>
              </a:rPr>
              <a:t>Aspergillus</a:t>
            </a:r>
            <a:r>
              <a:rPr sz="2505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spp.</a:t>
            </a:r>
            <a:endParaRPr sz="2405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43894" y="1913369"/>
            <a:ext cx="3968224" cy="38964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Î£ÏÎµÏÎ¹ÎºÎ® ÎµÎ¹ÎºÏÎ½Î±">
            <a:extLst>
              <a:ext uri="{FF2B5EF4-FFF2-40B4-BE49-F238E27FC236}">
                <a16:creationId xmlns:a16="http://schemas.microsoft.com/office/drawing/2014/main" id="{563993E5-133B-4268-AF16-6E3502040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2" y="1097930"/>
            <a:ext cx="8537895" cy="466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82528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2" y="920933"/>
            <a:ext cx="7123807" cy="1056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42" y="0"/>
            <a:ext cx="7242874" cy="1899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481205" marR="12724" indent="-1445461">
              <a:lnSpc>
                <a:spcPts val="4739"/>
              </a:lnSpc>
            </a:pPr>
            <a:r>
              <a:rPr sz="4008" spc="-5" dirty="0">
                <a:solidFill>
                  <a:srgbClr val="FFFF00"/>
                </a:solidFill>
                <a:latin typeface="Arial"/>
                <a:cs typeface="Arial"/>
              </a:rPr>
              <a:t>Παράσιτ</a:t>
            </a:r>
            <a:r>
              <a:rPr sz="4008" dirty="0">
                <a:solidFill>
                  <a:srgbClr val="FFFF00"/>
                </a:solidFill>
                <a:latin typeface="Arial"/>
                <a:cs typeface="Arial"/>
              </a:rPr>
              <a:t>α</a:t>
            </a:r>
            <a:r>
              <a:rPr sz="4008" spc="1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dirty="0">
                <a:solidFill>
                  <a:srgbClr val="FFFF00"/>
                </a:solidFill>
                <a:latin typeface="Tahoma"/>
                <a:cs typeface="Tahoma"/>
              </a:rPr>
              <a:t>-</a:t>
            </a:r>
            <a:r>
              <a:rPr sz="4008" spc="-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4008" spc="-5" dirty="0">
                <a:solidFill>
                  <a:srgbClr val="FFFF00"/>
                </a:solidFill>
                <a:latin typeface="Arial"/>
                <a:cs typeface="Arial"/>
              </a:rPr>
              <a:t>αίτι</a:t>
            </a:r>
            <a:r>
              <a:rPr sz="4008" dirty="0">
                <a:solidFill>
                  <a:srgbClr val="FFFF00"/>
                </a:solidFill>
                <a:latin typeface="Arial"/>
                <a:cs typeface="Arial"/>
              </a:rPr>
              <a:t>α</a:t>
            </a:r>
            <a:r>
              <a:rPr sz="4008" spc="1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spc="-25" dirty="0">
                <a:solidFill>
                  <a:srgbClr val="FFFF00"/>
                </a:solidFill>
                <a:latin typeface="Arial"/>
                <a:cs typeface="Arial"/>
              </a:rPr>
              <a:t>χρόνιας</a:t>
            </a:r>
            <a:r>
              <a:rPr sz="4008" spc="-20" dirty="0">
                <a:solidFill>
                  <a:srgbClr val="FFFF00"/>
                </a:solidFill>
                <a:latin typeface="Arial"/>
                <a:cs typeface="Arial"/>
              </a:rPr>
              <a:t> μηνιγγίτιδας</a:t>
            </a:r>
            <a:endParaRPr sz="400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197" y="1424657"/>
            <a:ext cx="3843788" cy="482668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24" marR="12724" defTabSz="916137">
              <a:lnSpc>
                <a:spcPct val="158300"/>
              </a:lnSpc>
            </a:pPr>
            <a:r>
              <a:rPr sz="2505" spc="-60" dirty="0">
                <a:solidFill>
                  <a:srgbClr val="FFFFFF"/>
                </a:solidFill>
                <a:latin typeface="Tahoma"/>
                <a:cs typeface="Tahoma"/>
              </a:rPr>
              <a:t>Cysticercus</a:t>
            </a:r>
            <a:r>
              <a:rPr sz="2505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spp. </a:t>
            </a:r>
            <a:r>
              <a:rPr sz="2505" spc="-55" dirty="0">
                <a:solidFill>
                  <a:srgbClr val="FFFFFF"/>
                </a:solidFill>
                <a:latin typeface="Tahoma"/>
                <a:cs typeface="Tahoma"/>
              </a:rPr>
              <a:t>Angiostrongylu</a:t>
            </a:r>
            <a:r>
              <a:rPr sz="2505" spc="-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505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50" dirty="0">
                <a:solidFill>
                  <a:srgbClr val="FFFFFF"/>
                </a:solidFill>
                <a:latin typeface="Tahoma"/>
                <a:cs typeface="Tahoma"/>
              </a:rPr>
              <a:t>cantonensis</a:t>
            </a:r>
            <a:r>
              <a:rPr sz="2505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60" dirty="0">
                <a:solidFill>
                  <a:srgbClr val="FFFFFF"/>
                </a:solidFill>
                <a:latin typeface="Tahoma"/>
                <a:cs typeface="Tahoma"/>
              </a:rPr>
              <a:t>Paragonimu</a:t>
            </a:r>
            <a:r>
              <a:rPr sz="2505" spc="-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505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55" dirty="0">
                <a:solidFill>
                  <a:srgbClr val="FFFFFF"/>
                </a:solidFill>
                <a:latin typeface="Tahoma"/>
                <a:cs typeface="Tahoma"/>
              </a:rPr>
              <a:t>weste</a:t>
            </a:r>
            <a:r>
              <a:rPr sz="2505" spc="-5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505" spc="-55" dirty="0">
                <a:solidFill>
                  <a:srgbClr val="FFFFFF"/>
                </a:solidFill>
                <a:latin typeface="Tahoma"/>
                <a:cs typeface="Tahoma"/>
              </a:rPr>
              <a:t>mani</a:t>
            </a:r>
            <a:r>
              <a:rPr sz="2505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60" dirty="0">
                <a:solidFill>
                  <a:srgbClr val="FFFFFF"/>
                </a:solidFill>
                <a:latin typeface="Tahoma"/>
                <a:cs typeface="Tahoma"/>
              </a:rPr>
              <a:t>Gnathostom</a:t>
            </a:r>
            <a:r>
              <a:rPr sz="2505" spc="-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505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50" dirty="0">
                <a:solidFill>
                  <a:srgbClr val="FFFFFF"/>
                </a:solidFill>
                <a:latin typeface="Tahoma"/>
                <a:cs typeface="Tahoma"/>
              </a:rPr>
              <a:t>spinigerum</a:t>
            </a:r>
            <a:r>
              <a:rPr sz="2505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65" dirty="0">
                <a:solidFill>
                  <a:srgbClr val="FFFFFF"/>
                </a:solidFill>
                <a:latin typeface="Tahoma"/>
                <a:cs typeface="Tahoma"/>
              </a:rPr>
              <a:t>Schistosoma</a:t>
            </a:r>
            <a:r>
              <a:rPr sz="2505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spp. </a:t>
            </a:r>
            <a:r>
              <a:rPr sz="2505" spc="-50" dirty="0">
                <a:solidFill>
                  <a:srgbClr val="FFFFFF"/>
                </a:solidFill>
                <a:latin typeface="Tahoma"/>
                <a:cs typeface="Tahoma"/>
              </a:rPr>
              <a:t>Echinococcus</a:t>
            </a:r>
            <a:r>
              <a:rPr sz="2505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spp. </a:t>
            </a:r>
            <a:r>
              <a:rPr sz="2505" spc="-50" dirty="0">
                <a:solidFill>
                  <a:srgbClr val="FFFFFF"/>
                </a:solidFill>
                <a:latin typeface="Tahoma"/>
                <a:cs typeface="Tahoma"/>
              </a:rPr>
              <a:t>Strongyloides</a:t>
            </a:r>
            <a:r>
              <a:rPr sz="2505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5" dirty="0">
                <a:solidFill>
                  <a:srgbClr val="FFFFFF"/>
                </a:solidFill>
                <a:latin typeface="Tahoma"/>
                <a:cs typeface="Tahoma"/>
              </a:rPr>
              <a:t>spp. </a:t>
            </a:r>
            <a:r>
              <a:rPr sz="2505" spc="-55" dirty="0">
                <a:solidFill>
                  <a:srgbClr val="FFFFFF"/>
                </a:solidFill>
                <a:latin typeface="Tahoma"/>
                <a:cs typeface="Tahoma"/>
              </a:rPr>
              <a:t>Toxoplasma</a:t>
            </a:r>
            <a:r>
              <a:rPr sz="2505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5" spc="-50" dirty="0">
                <a:solidFill>
                  <a:srgbClr val="FFFFFF"/>
                </a:solidFill>
                <a:latin typeface="Tahoma"/>
                <a:cs typeface="Tahoma"/>
              </a:rPr>
              <a:t>gondii</a:t>
            </a:r>
            <a:endParaRPr sz="2505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94993" y="1897337"/>
            <a:ext cx="5144765" cy="45613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2" y="920933"/>
            <a:ext cx="7123807" cy="1056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3"/>
          </a:p>
        </p:txBody>
      </p:sp>
      <p:sp>
        <p:nvSpPr>
          <p:cNvPr id="3" name="object 3"/>
          <p:cNvSpPr/>
          <p:nvPr/>
        </p:nvSpPr>
        <p:spPr>
          <a:xfrm>
            <a:off x="4242" y="0"/>
            <a:ext cx="7242874" cy="1899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3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7883" rIns="0" bIns="0" rtlCol="0">
            <a:noAutofit/>
          </a:bodyPr>
          <a:lstStyle/>
          <a:p>
            <a:pPr marL="1292135"/>
            <a:r>
              <a:rPr sz="4008" spc="-35" dirty="0">
                <a:solidFill>
                  <a:srgbClr val="FFFF00"/>
                </a:solidFill>
                <a:latin typeface="Arial"/>
                <a:cs typeface="Arial"/>
              </a:rPr>
              <a:t>Εγκ</a:t>
            </a:r>
            <a:r>
              <a:rPr sz="4008" spc="-25" dirty="0">
                <a:solidFill>
                  <a:srgbClr val="FFFF00"/>
                </a:solidFill>
                <a:latin typeface="Arial"/>
                <a:cs typeface="Arial"/>
              </a:rPr>
              <a:t>εφαλικ</a:t>
            </a:r>
            <a:r>
              <a:rPr sz="4008" dirty="0">
                <a:solidFill>
                  <a:srgbClr val="FFFF00"/>
                </a:solidFill>
                <a:latin typeface="Arial"/>
                <a:cs typeface="Arial"/>
              </a:rPr>
              <a:t>ό</a:t>
            </a:r>
            <a:r>
              <a:rPr sz="4008" spc="1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spc="-5" dirty="0">
                <a:solidFill>
                  <a:srgbClr val="FFFF00"/>
                </a:solidFill>
                <a:latin typeface="Arial"/>
                <a:cs typeface="Arial"/>
              </a:rPr>
              <a:t>απόστημα</a:t>
            </a:r>
            <a:endParaRPr sz="400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351" y="1598051"/>
            <a:ext cx="8262681" cy="46192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6276" marR="363274" indent="-343552">
              <a:lnSpc>
                <a:spcPct val="149800"/>
              </a:lnSpc>
              <a:buChar char="•"/>
              <a:tabLst>
                <a:tab pos="355639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Περιγεγραμμένη πυώδης</a:t>
            </a:r>
            <a:r>
              <a:rPr sz="2405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συλλογή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μέσα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στο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εγκεφαλικό</a:t>
            </a:r>
            <a:r>
              <a:rPr sz="2405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παρέγχυμα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20" dirty="0">
                <a:solidFill>
                  <a:srgbClr val="FFFFFF"/>
                </a:solidFill>
                <a:latin typeface="Arial"/>
                <a:cs typeface="Arial"/>
              </a:rPr>
              <a:t>πο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οφείλεται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ε: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551"/>
              </a:lnSpc>
              <a:spcBef>
                <a:spcPts val="31"/>
              </a:spcBef>
              <a:buChar char="•"/>
            </a:pPr>
            <a:endParaRPr sz="551"/>
          </a:p>
          <a:p>
            <a:pPr marL="756450" marR="824524" lvl="1" indent="-286293">
              <a:lnSpc>
                <a:spcPct val="149600"/>
              </a:lnSpc>
              <a:buChar char="–"/>
              <a:tabLst>
                <a:tab pos="756450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Ανοιχτό κάταγμα</a:t>
            </a:r>
            <a:r>
              <a:rPr sz="2405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20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20" dirty="0">
                <a:solidFill>
                  <a:srgbClr val="FFFFFF"/>
                </a:solidFill>
                <a:latin typeface="Arial"/>
                <a:cs typeface="Arial"/>
              </a:rPr>
              <a:t>κρανίο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ή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νευροχειρουργική</a:t>
            </a:r>
            <a:r>
              <a:rPr sz="2405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επέμβαση</a:t>
            </a:r>
            <a:endParaRPr sz="2405">
              <a:latin typeface="Arial"/>
              <a:cs typeface="Arial"/>
            </a:endParaRPr>
          </a:p>
          <a:p>
            <a:pPr lvl="1">
              <a:lnSpc>
                <a:spcPts val="551"/>
              </a:lnSpc>
              <a:spcBef>
                <a:spcPts val="28"/>
              </a:spcBef>
              <a:buChar char="–"/>
            </a:pPr>
            <a:endParaRPr sz="551"/>
          </a:p>
          <a:p>
            <a:pPr marL="757086" marR="12724" lvl="1" indent="-286293">
              <a:lnSpc>
                <a:spcPct val="149700"/>
              </a:lnSpc>
              <a:buChar char="–"/>
              <a:tabLst>
                <a:tab pos="756450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Επέκταση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γειτονικής</a:t>
            </a:r>
            <a:r>
              <a:rPr sz="2405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φλεγμονής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2405" spc="-10" dirty="0">
                <a:solidFill>
                  <a:srgbClr val="FFFFFF"/>
                </a:solidFill>
                <a:latin typeface="Arial"/>
                <a:cs typeface="Arial"/>
              </a:rPr>
              <a:t>μέσ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2405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ωτίτιδ</a:t>
            </a:r>
            <a:r>
              <a:rPr sz="2405" spc="-1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παραρινοκολπίτιδ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μαστοειδίτιδ</a:t>
            </a:r>
            <a:r>
              <a:rPr sz="2405" spc="-1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οδοντικό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απόστημ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2405">
              <a:latin typeface="Arial"/>
              <a:cs typeface="Arial"/>
            </a:endParaRPr>
          </a:p>
          <a:p>
            <a:pPr lvl="1">
              <a:lnSpc>
                <a:spcPts val="1002"/>
              </a:lnSpc>
              <a:buChar char="–"/>
            </a:pPr>
            <a:endParaRPr sz="1002"/>
          </a:p>
          <a:p>
            <a:pPr lvl="1">
              <a:lnSpc>
                <a:spcPts val="1002"/>
              </a:lnSpc>
              <a:spcBef>
                <a:spcPts val="5"/>
              </a:spcBef>
              <a:buChar char="–"/>
            </a:pPr>
            <a:endParaRPr sz="1002"/>
          </a:p>
          <a:p>
            <a:pPr marL="756450" lvl="1" indent="-286293">
              <a:buChar char="–"/>
              <a:tabLst>
                <a:tab pos="756450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Αιματογενής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διασπορά </a:t>
            </a:r>
            <a:r>
              <a:rPr sz="2405" spc="-25" dirty="0">
                <a:solidFill>
                  <a:srgbClr val="FFFFFF"/>
                </a:solidFill>
                <a:latin typeface="Arial"/>
                <a:cs typeface="Arial"/>
              </a:rPr>
              <a:t>απ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ό σηπτική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εστία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 (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πνεύμονε</a:t>
            </a:r>
            <a:r>
              <a:rPr sz="2405" spc="-10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1403"/>
              </a:lnSpc>
              <a:spcBef>
                <a:spcPts val="32"/>
              </a:spcBef>
            </a:pPr>
            <a:endParaRPr sz="1403"/>
          </a:p>
          <a:p>
            <a:pPr marL="757086"/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καρδιά)</a:t>
            </a:r>
            <a:endParaRPr sz="240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2" y="920933"/>
            <a:ext cx="7123807" cy="1056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3"/>
          </a:p>
        </p:txBody>
      </p:sp>
      <p:sp>
        <p:nvSpPr>
          <p:cNvPr id="3" name="object 3"/>
          <p:cNvSpPr/>
          <p:nvPr/>
        </p:nvSpPr>
        <p:spPr>
          <a:xfrm>
            <a:off x="4242" y="0"/>
            <a:ext cx="7242874" cy="1899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3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51362" marR="12724" indent="-2698152">
              <a:lnSpc>
                <a:spcPts val="4729"/>
              </a:lnSpc>
            </a:pPr>
            <a:r>
              <a:rPr sz="4008" spc="-35" dirty="0">
                <a:solidFill>
                  <a:srgbClr val="FFFF00"/>
                </a:solidFill>
                <a:latin typeface="Arial"/>
                <a:cs typeface="Arial"/>
              </a:rPr>
              <a:t>Κλινικ</a:t>
            </a:r>
            <a:r>
              <a:rPr sz="4008" dirty="0">
                <a:solidFill>
                  <a:srgbClr val="FFFF00"/>
                </a:solidFill>
                <a:latin typeface="Arial"/>
                <a:cs typeface="Arial"/>
              </a:rPr>
              <a:t>ή</a:t>
            </a:r>
            <a:r>
              <a:rPr sz="4008" spc="1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dirty="0">
                <a:solidFill>
                  <a:srgbClr val="FFFF00"/>
                </a:solidFill>
                <a:latin typeface="Arial"/>
                <a:cs typeface="Arial"/>
              </a:rPr>
              <a:t>εικόνα</a:t>
            </a:r>
            <a:r>
              <a:rPr sz="4008" spc="1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dirty="0">
                <a:solidFill>
                  <a:srgbClr val="FFFF00"/>
                </a:solidFill>
                <a:latin typeface="Tahoma"/>
                <a:cs typeface="Tahoma"/>
              </a:rPr>
              <a:t>-</a:t>
            </a:r>
            <a:r>
              <a:rPr sz="4008" spc="-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4008" spc="-30" dirty="0">
                <a:solidFill>
                  <a:srgbClr val="FFFF00"/>
                </a:solidFill>
                <a:latin typeface="Arial"/>
                <a:cs typeface="Arial"/>
              </a:rPr>
              <a:t>Εργαστηριακός</a:t>
            </a:r>
            <a:r>
              <a:rPr sz="4008" spc="-20" dirty="0">
                <a:solidFill>
                  <a:srgbClr val="FFFF00"/>
                </a:solidFill>
                <a:latin typeface="Arial"/>
                <a:cs typeface="Arial"/>
              </a:rPr>
              <a:t> έλεγχος</a:t>
            </a:r>
            <a:endParaRPr sz="4008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351" y="1780537"/>
            <a:ext cx="6770207" cy="403464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6276" indent="-343552">
              <a:buChar char="•"/>
              <a:tabLst>
                <a:tab pos="355639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Εκδηλώνεται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20" dirty="0">
                <a:solidFill>
                  <a:srgbClr val="FFFFFF"/>
                </a:solidFill>
                <a:latin typeface="Arial"/>
                <a:cs typeface="Arial"/>
              </a:rPr>
              <a:t>ως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χωροκατακτητική επεξεργασία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1002"/>
              </a:lnSpc>
              <a:buChar char="•"/>
            </a:pPr>
            <a:endParaRPr sz="1002"/>
          </a:p>
          <a:p>
            <a:pPr>
              <a:lnSpc>
                <a:spcPts val="1002"/>
              </a:lnSpc>
              <a:spcBef>
                <a:spcPts val="10"/>
              </a:spcBef>
              <a:buChar char="•"/>
            </a:pPr>
            <a:endParaRPr sz="1002"/>
          </a:p>
          <a:p>
            <a:pPr marL="356276" indent="-343552">
              <a:buChar char="•"/>
              <a:tabLst>
                <a:tab pos="355639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Προεξάρχουν</a:t>
            </a:r>
            <a:r>
              <a:rPr sz="2405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σημεία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ενδοκράνιας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υπέρτασης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1002"/>
              </a:lnSpc>
              <a:buChar char="•"/>
            </a:pPr>
            <a:endParaRPr sz="1002"/>
          </a:p>
          <a:p>
            <a:pPr>
              <a:lnSpc>
                <a:spcPts val="1002"/>
              </a:lnSpc>
              <a:spcBef>
                <a:spcPts val="3"/>
              </a:spcBef>
              <a:buChar char="•"/>
            </a:pPr>
            <a:endParaRPr sz="1002"/>
          </a:p>
          <a:p>
            <a:pPr marL="356276" indent="-343552">
              <a:buChar char="•"/>
              <a:tabLst>
                <a:tab pos="355639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Συχνά </a:t>
            </a:r>
            <a:r>
              <a:rPr sz="2405" spc="-20" dirty="0">
                <a:solidFill>
                  <a:srgbClr val="FFFFFF"/>
                </a:solidFill>
                <a:latin typeface="Arial"/>
                <a:cs typeface="Arial"/>
              </a:rPr>
              <a:t>παρατηρούντα</a:t>
            </a:r>
            <a:r>
              <a:rPr sz="2405" spc="-10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2405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επιληπτικές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κρίσεις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1002"/>
              </a:lnSpc>
              <a:buChar char="•"/>
            </a:pPr>
            <a:endParaRPr sz="1002"/>
          </a:p>
          <a:p>
            <a:pPr>
              <a:lnSpc>
                <a:spcPts val="1002"/>
              </a:lnSpc>
              <a:spcBef>
                <a:spcPts val="9"/>
              </a:spcBef>
              <a:buChar char="•"/>
            </a:pPr>
            <a:endParaRPr sz="1002"/>
          </a:p>
          <a:p>
            <a:pPr marL="356276" indent="-343552">
              <a:buChar char="•"/>
              <a:tabLst>
                <a:tab pos="355639" algn="l"/>
              </a:tabLst>
            </a:pP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Η </a:t>
            </a:r>
            <a:r>
              <a:rPr sz="2405" spc="-20" dirty="0">
                <a:solidFill>
                  <a:srgbClr val="FFFFFF"/>
                </a:solidFill>
                <a:latin typeface="Arial"/>
                <a:cs typeface="Arial"/>
              </a:rPr>
              <a:t>ΟΝΠ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αντενδείκνυται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551"/>
              </a:lnSpc>
              <a:spcBef>
                <a:spcPts val="31"/>
              </a:spcBef>
              <a:buChar char="•"/>
            </a:pPr>
            <a:endParaRPr sz="551"/>
          </a:p>
          <a:p>
            <a:pPr marL="356276" marR="36264" indent="-343552">
              <a:lnSpc>
                <a:spcPct val="149600"/>
              </a:lnSpc>
              <a:buChar char="•"/>
              <a:tabLst>
                <a:tab pos="355639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Λήψη </a:t>
            </a:r>
            <a:r>
              <a:rPr sz="2405" spc="-20" dirty="0">
                <a:solidFill>
                  <a:srgbClr val="FFFFFF"/>
                </a:solidFill>
                <a:latin typeface="Arial"/>
                <a:cs typeface="Arial"/>
              </a:rPr>
              <a:t>υλικο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ύ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25" dirty="0">
                <a:solidFill>
                  <a:srgbClr val="FFFFFF"/>
                </a:solidFill>
                <a:latin typeface="Arial"/>
                <a:cs typeface="Arial"/>
              </a:rPr>
              <a:t>απ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ό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το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απόστημα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για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χρώσεις</a:t>
            </a:r>
            <a:r>
              <a:rPr sz="2405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και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καλλιέργεια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1002"/>
              </a:lnSpc>
              <a:buChar char="•"/>
            </a:pPr>
            <a:endParaRPr sz="1002"/>
          </a:p>
          <a:p>
            <a:pPr>
              <a:lnSpc>
                <a:spcPts val="1002"/>
              </a:lnSpc>
              <a:spcBef>
                <a:spcPts val="10"/>
              </a:spcBef>
              <a:buChar char="•"/>
            </a:pPr>
            <a:endParaRPr sz="1002"/>
          </a:p>
          <a:p>
            <a:pPr marL="356276" indent="-343552">
              <a:buChar char="•"/>
              <a:tabLst>
                <a:tab pos="355639" algn="l"/>
              </a:tabLst>
            </a:pP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Νευροαπεικονιστικές</a:t>
            </a:r>
            <a:r>
              <a:rPr sz="2405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15" dirty="0">
                <a:solidFill>
                  <a:srgbClr val="FFFFFF"/>
                </a:solidFill>
                <a:latin typeface="Arial"/>
                <a:cs typeface="Arial"/>
              </a:rPr>
              <a:t>μέθοδοι</a:t>
            </a:r>
            <a:endParaRPr sz="240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2" y="920933"/>
            <a:ext cx="7123807" cy="1056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3"/>
          </a:p>
        </p:txBody>
      </p:sp>
      <p:sp>
        <p:nvSpPr>
          <p:cNvPr id="3" name="object 3"/>
          <p:cNvSpPr/>
          <p:nvPr/>
        </p:nvSpPr>
        <p:spPr>
          <a:xfrm>
            <a:off x="4242" y="0"/>
            <a:ext cx="7242874" cy="1899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3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7883" rIns="0" bIns="0" rtlCol="0">
            <a:noAutofit/>
          </a:bodyPr>
          <a:lstStyle/>
          <a:p>
            <a:pPr marL="680741"/>
            <a:r>
              <a:rPr sz="4008" dirty="0">
                <a:solidFill>
                  <a:srgbClr val="FFFF00"/>
                </a:solidFill>
                <a:latin typeface="Arial"/>
                <a:cs typeface="Arial"/>
              </a:rPr>
              <a:t>Παθογόνοι</a:t>
            </a:r>
            <a:r>
              <a:rPr sz="4008" spc="1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008" dirty="0">
                <a:solidFill>
                  <a:srgbClr val="FFFF00"/>
                </a:solidFill>
                <a:latin typeface="Arial"/>
                <a:cs typeface="Arial"/>
              </a:rPr>
              <a:t>μικροοργανισμοί</a:t>
            </a:r>
            <a:endParaRPr sz="4008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6276" indent="-343552">
              <a:buChar char="•"/>
              <a:tabLst>
                <a:tab pos="355639" algn="l"/>
              </a:tabLst>
            </a:pP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Streptococci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1002"/>
              </a:lnSpc>
              <a:buChar char="•"/>
            </a:pPr>
            <a:endParaRPr sz="1002"/>
          </a:p>
          <a:p>
            <a:pPr>
              <a:lnSpc>
                <a:spcPts val="1002"/>
              </a:lnSpc>
              <a:spcBef>
                <a:spcPts val="10"/>
              </a:spcBef>
              <a:buChar char="•"/>
            </a:pPr>
            <a:endParaRPr sz="1002"/>
          </a:p>
          <a:p>
            <a:pPr marL="356276" indent="-343552">
              <a:buChar char="•"/>
              <a:tabLst>
                <a:tab pos="355639" algn="l"/>
              </a:tabLst>
            </a:pPr>
            <a:r>
              <a:rPr sz="2405" i="1" dirty="0">
                <a:solidFill>
                  <a:srgbClr val="FFFFFF"/>
                </a:solidFill>
                <a:latin typeface="Arial"/>
                <a:cs typeface="Arial"/>
              </a:rPr>
              <a:t>Staphylococcus</a:t>
            </a:r>
            <a:r>
              <a:rPr sz="2405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i="1" dirty="0">
                <a:solidFill>
                  <a:srgbClr val="FFFFFF"/>
                </a:solidFill>
                <a:latin typeface="Arial"/>
                <a:cs typeface="Arial"/>
              </a:rPr>
              <a:t>aureus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551"/>
              </a:lnSpc>
              <a:spcBef>
                <a:spcPts val="22"/>
              </a:spcBef>
              <a:buChar char="•"/>
            </a:pPr>
            <a:endParaRPr sz="551"/>
          </a:p>
          <a:p>
            <a:pPr marL="356276" marR="608850" indent="-343552">
              <a:lnSpc>
                <a:spcPct val="149700"/>
              </a:lnSpc>
              <a:buChar char="•"/>
              <a:tabLst>
                <a:tab pos="355639" algn="l"/>
              </a:tabLst>
            </a:pP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Coagulase –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negative Staphylococci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1002"/>
              </a:lnSpc>
              <a:buChar char="•"/>
            </a:pPr>
            <a:endParaRPr sz="1002"/>
          </a:p>
          <a:p>
            <a:pPr>
              <a:lnSpc>
                <a:spcPts val="1002"/>
              </a:lnSpc>
              <a:spcBef>
                <a:spcPts val="11"/>
              </a:spcBef>
              <a:buChar char="•"/>
            </a:pPr>
            <a:endParaRPr sz="1002"/>
          </a:p>
          <a:p>
            <a:pPr marL="356276" indent="-343552">
              <a:buChar char="•"/>
              <a:tabLst>
                <a:tab pos="355639" algn="l"/>
              </a:tabLst>
            </a:pP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Enterococci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1002"/>
              </a:lnSpc>
              <a:buChar char="•"/>
            </a:pPr>
            <a:endParaRPr sz="1002"/>
          </a:p>
          <a:p>
            <a:pPr>
              <a:lnSpc>
                <a:spcPts val="1002"/>
              </a:lnSpc>
              <a:spcBef>
                <a:spcPts val="3"/>
              </a:spcBef>
              <a:buChar char="•"/>
            </a:pPr>
            <a:endParaRPr sz="1002"/>
          </a:p>
          <a:p>
            <a:pPr marL="356276" indent="-343552">
              <a:buChar char="•"/>
              <a:tabLst>
                <a:tab pos="355639" algn="l"/>
              </a:tabLst>
            </a:pP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Enterobacteriaceae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1002"/>
              </a:lnSpc>
              <a:buChar char="•"/>
            </a:pPr>
            <a:endParaRPr sz="1002"/>
          </a:p>
          <a:p>
            <a:pPr>
              <a:lnSpc>
                <a:spcPts val="1002"/>
              </a:lnSpc>
              <a:spcBef>
                <a:spcPts val="10"/>
              </a:spcBef>
              <a:buChar char="•"/>
            </a:pPr>
            <a:endParaRPr sz="1002"/>
          </a:p>
          <a:p>
            <a:pPr marL="356276" indent="-343552">
              <a:buChar char="•"/>
              <a:tabLst>
                <a:tab pos="355639" algn="l"/>
              </a:tabLst>
            </a:pPr>
            <a:r>
              <a:rPr sz="2405" i="1" dirty="0">
                <a:solidFill>
                  <a:srgbClr val="FFFFFF"/>
                </a:solidFill>
                <a:latin typeface="Arial"/>
                <a:cs typeface="Arial"/>
              </a:rPr>
              <a:t>Pseudomonas aeruginosa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1002"/>
              </a:lnSpc>
              <a:buChar char="•"/>
            </a:pPr>
            <a:endParaRPr sz="1002"/>
          </a:p>
          <a:p>
            <a:pPr>
              <a:lnSpc>
                <a:spcPts val="1002"/>
              </a:lnSpc>
              <a:spcBef>
                <a:spcPts val="4"/>
              </a:spcBef>
              <a:buChar char="•"/>
            </a:pPr>
            <a:endParaRPr sz="1002"/>
          </a:p>
          <a:p>
            <a:pPr marL="356276" indent="-343552">
              <a:buChar char="•"/>
              <a:tabLst>
                <a:tab pos="355639" algn="l"/>
              </a:tabLst>
            </a:pPr>
            <a:r>
              <a:rPr sz="2405" i="1" dirty="0">
                <a:solidFill>
                  <a:srgbClr val="FFFFFF"/>
                </a:solidFill>
                <a:latin typeface="Arial"/>
                <a:cs typeface="Arial"/>
              </a:rPr>
              <a:t>Haemophilus 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spp.</a:t>
            </a:r>
            <a:endParaRPr sz="2405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6276" indent="-343552">
              <a:buChar char="•"/>
              <a:tabLst>
                <a:tab pos="355639" algn="l"/>
              </a:tabLst>
            </a:pPr>
            <a:r>
              <a:rPr sz="2405" i="1" dirty="0">
                <a:solidFill>
                  <a:srgbClr val="FFFFFF"/>
                </a:solidFill>
                <a:latin typeface="Arial"/>
                <a:cs typeface="Arial"/>
              </a:rPr>
              <a:t>Bacteroides</a:t>
            </a:r>
            <a:r>
              <a:rPr sz="2405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spp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1002"/>
              </a:lnSpc>
              <a:buChar char="•"/>
            </a:pPr>
            <a:endParaRPr sz="1002"/>
          </a:p>
          <a:p>
            <a:pPr>
              <a:lnSpc>
                <a:spcPts val="1002"/>
              </a:lnSpc>
              <a:spcBef>
                <a:spcPts val="10"/>
              </a:spcBef>
              <a:buChar char="•"/>
            </a:pPr>
            <a:endParaRPr sz="1002"/>
          </a:p>
          <a:p>
            <a:pPr marL="356276" indent="-343552">
              <a:buChar char="•"/>
              <a:tabLst>
                <a:tab pos="355639" algn="l"/>
              </a:tabLst>
            </a:pPr>
            <a:r>
              <a:rPr sz="2405" i="1" dirty="0">
                <a:solidFill>
                  <a:srgbClr val="FFFFFF"/>
                </a:solidFill>
                <a:latin typeface="Arial"/>
                <a:cs typeface="Arial"/>
              </a:rPr>
              <a:t>Fusobacterium</a:t>
            </a:r>
            <a:r>
              <a:rPr sz="2405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spp.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1002"/>
              </a:lnSpc>
              <a:buChar char="•"/>
            </a:pPr>
            <a:endParaRPr sz="1002"/>
          </a:p>
          <a:p>
            <a:pPr>
              <a:lnSpc>
                <a:spcPts val="1002"/>
              </a:lnSpc>
              <a:spcBef>
                <a:spcPts val="3"/>
              </a:spcBef>
              <a:buChar char="•"/>
            </a:pPr>
            <a:endParaRPr sz="1002"/>
          </a:p>
          <a:p>
            <a:pPr marL="356276" indent="-343552">
              <a:buChar char="•"/>
              <a:tabLst>
                <a:tab pos="355639" algn="l"/>
              </a:tabLst>
            </a:pPr>
            <a:r>
              <a:rPr sz="2405" i="1" dirty="0">
                <a:solidFill>
                  <a:srgbClr val="FFFFFF"/>
                </a:solidFill>
                <a:latin typeface="Arial"/>
                <a:cs typeface="Arial"/>
              </a:rPr>
              <a:t>Nocardia</a:t>
            </a:r>
            <a:r>
              <a:rPr sz="2405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spp.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1002"/>
              </a:lnSpc>
              <a:buChar char="•"/>
            </a:pPr>
            <a:endParaRPr sz="1002"/>
          </a:p>
          <a:p>
            <a:pPr>
              <a:lnSpc>
                <a:spcPts val="1002"/>
              </a:lnSpc>
              <a:spcBef>
                <a:spcPts val="9"/>
              </a:spcBef>
              <a:buChar char="•"/>
            </a:pPr>
            <a:endParaRPr sz="1002"/>
          </a:p>
          <a:p>
            <a:pPr marL="356276" indent="-343552">
              <a:buChar char="•"/>
              <a:tabLst>
                <a:tab pos="355639" algn="l"/>
              </a:tabLst>
            </a:pPr>
            <a:r>
              <a:rPr sz="2405" i="1" dirty="0">
                <a:solidFill>
                  <a:srgbClr val="FFFFFF"/>
                </a:solidFill>
                <a:latin typeface="Arial"/>
                <a:cs typeface="Arial"/>
              </a:rPr>
              <a:t>Actinomyces</a:t>
            </a:r>
            <a:r>
              <a:rPr sz="2405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spp.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1002"/>
              </a:lnSpc>
              <a:buChar char="•"/>
            </a:pPr>
            <a:endParaRPr sz="1002"/>
          </a:p>
          <a:p>
            <a:pPr>
              <a:lnSpc>
                <a:spcPts val="1002"/>
              </a:lnSpc>
              <a:spcBef>
                <a:spcPts val="9"/>
              </a:spcBef>
              <a:buChar char="•"/>
            </a:pPr>
            <a:endParaRPr sz="1002"/>
          </a:p>
          <a:p>
            <a:pPr marL="356276" indent="-343552">
              <a:buChar char="•"/>
              <a:tabLst>
                <a:tab pos="355639" algn="l"/>
              </a:tabLst>
            </a:pPr>
            <a:r>
              <a:rPr sz="2405" i="1" dirty="0">
                <a:solidFill>
                  <a:srgbClr val="FFFFFF"/>
                </a:solidFill>
                <a:latin typeface="Arial"/>
                <a:cs typeface="Arial"/>
              </a:rPr>
              <a:t>Toxoplasma gondii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1002"/>
              </a:lnSpc>
              <a:buChar char="•"/>
            </a:pPr>
            <a:endParaRPr sz="1002"/>
          </a:p>
          <a:p>
            <a:pPr>
              <a:lnSpc>
                <a:spcPts val="1002"/>
              </a:lnSpc>
              <a:spcBef>
                <a:spcPts val="4"/>
              </a:spcBef>
              <a:buChar char="•"/>
            </a:pPr>
            <a:endParaRPr sz="1002"/>
          </a:p>
          <a:p>
            <a:pPr marL="356276" indent="-343552">
              <a:buChar char="•"/>
              <a:tabLst>
                <a:tab pos="355639" algn="l"/>
              </a:tabLst>
            </a:pPr>
            <a:r>
              <a:rPr sz="2405" i="1" dirty="0">
                <a:solidFill>
                  <a:srgbClr val="FFFFFF"/>
                </a:solidFill>
                <a:latin typeface="Arial"/>
                <a:cs typeface="Arial"/>
              </a:rPr>
              <a:t>Aspergillus</a:t>
            </a:r>
            <a:r>
              <a:rPr sz="2405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dirty="0">
                <a:solidFill>
                  <a:srgbClr val="FFFFFF"/>
                </a:solidFill>
                <a:latin typeface="Arial"/>
                <a:cs typeface="Arial"/>
              </a:rPr>
              <a:t>spp.</a:t>
            </a:r>
            <a:endParaRPr sz="2405">
              <a:latin typeface="Arial"/>
              <a:cs typeface="Arial"/>
            </a:endParaRPr>
          </a:p>
          <a:p>
            <a:pPr>
              <a:lnSpc>
                <a:spcPts val="1002"/>
              </a:lnSpc>
              <a:buChar char="•"/>
            </a:pPr>
            <a:endParaRPr sz="1002"/>
          </a:p>
          <a:p>
            <a:pPr>
              <a:lnSpc>
                <a:spcPts val="1002"/>
              </a:lnSpc>
              <a:spcBef>
                <a:spcPts val="9"/>
              </a:spcBef>
              <a:buChar char="•"/>
            </a:pPr>
            <a:endParaRPr sz="1002"/>
          </a:p>
          <a:p>
            <a:pPr marL="356276" indent="-343552">
              <a:buChar char="•"/>
              <a:tabLst>
                <a:tab pos="355639" algn="l"/>
              </a:tabLst>
            </a:pPr>
            <a:r>
              <a:rPr sz="2405" i="1" dirty="0">
                <a:solidFill>
                  <a:srgbClr val="FFFFFF"/>
                </a:solidFill>
                <a:latin typeface="Arial"/>
                <a:cs typeface="Arial"/>
              </a:rPr>
              <a:t>Mucor</a:t>
            </a:r>
            <a:r>
              <a:rPr sz="2405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5" spc="-5" dirty="0">
                <a:solidFill>
                  <a:srgbClr val="FFFFFF"/>
                </a:solidFill>
                <a:latin typeface="Arial"/>
                <a:cs typeface="Arial"/>
              </a:rPr>
              <a:t>spp.</a:t>
            </a:r>
            <a:endParaRPr sz="240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B0E83E12-7B73-40FB-BA61-F70EDD6D3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06" y="927539"/>
            <a:ext cx="8666988" cy="5002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2ACF63-880A-4933-AC4D-7426EC67A065}"/>
              </a:ext>
            </a:extLst>
          </p:cNvPr>
          <p:cNvSpPr txBox="1"/>
          <p:nvPr/>
        </p:nvSpPr>
        <p:spPr>
          <a:xfrm>
            <a:off x="2448232" y="6238568"/>
            <a:ext cx="5250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FF0000"/>
                </a:solidFill>
              </a:rPr>
              <a:t>Β</a:t>
            </a:r>
            <a:r>
              <a:rPr lang="en-US" sz="1400" dirty="0" err="1">
                <a:solidFill>
                  <a:srgbClr val="FF0000"/>
                </a:solidFill>
              </a:rPr>
              <a:t>ewersdorf</a:t>
            </a:r>
            <a:r>
              <a:rPr lang="en-US" sz="1400" dirty="0">
                <a:solidFill>
                  <a:srgbClr val="FF0000"/>
                </a:solidFill>
              </a:rPr>
              <a:t> JP et al, </a:t>
            </a:r>
            <a:r>
              <a:rPr lang="en-US" sz="1400" dirty="0" err="1">
                <a:solidFill>
                  <a:srgbClr val="FF0000"/>
                </a:solidFill>
              </a:rPr>
              <a:t>Curr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Opin</a:t>
            </a:r>
            <a:r>
              <a:rPr lang="en-US" sz="1400" dirty="0">
                <a:solidFill>
                  <a:srgbClr val="FF0000"/>
                </a:solidFill>
              </a:rPr>
              <a:t> Infect Dis 2018</a:t>
            </a:r>
            <a:endParaRPr lang="el-G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2555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6A12279-7474-4DEC-A7DB-E4B459CA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28" y="1443211"/>
            <a:ext cx="8413143" cy="3971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D3F4DE-D3F1-4455-BE1B-E2648E0FED7D}"/>
              </a:ext>
            </a:extLst>
          </p:cNvPr>
          <p:cNvSpPr txBox="1"/>
          <p:nvPr/>
        </p:nvSpPr>
        <p:spPr>
          <a:xfrm>
            <a:off x="2448232" y="6238568"/>
            <a:ext cx="5250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FF0000"/>
                </a:solidFill>
              </a:rPr>
              <a:t>Β</a:t>
            </a:r>
            <a:r>
              <a:rPr lang="en-US" sz="1400" dirty="0" err="1">
                <a:solidFill>
                  <a:srgbClr val="FF0000"/>
                </a:solidFill>
              </a:rPr>
              <a:t>ewersdorf</a:t>
            </a:r>
            <a:r>
              <a:rPr lang="en-US" sz="1400" dirty="0">
                <a:solidFill>
                  <a:srgbClr val="FF0000"/>
                </a:solidFill>
              </a:rPr>
              <a:t> JP et al, </a:t>
            </a:r>
            <a:r>
              <a:rPr lang="en-US" sz="1400" dirty="0" err="1">
                <a:solidFill>
                  <a:srgbClr val="FF0000"/>
                </a:solidFill>
              </a:rPr>
              <a:t>Curr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Opin</a:t>
            </a:r>
            <a:r>
              <a:rPr lang="en-US" sz="1400" dirty="0">
                <a:solidFill>
                  <a:srgbClr val="FF0000"/>
                </a:solidFill>
              </a:rPr>
              <a:t> Infect Dis 2018</a:t>
            </a:r>
            <a:endParaRPr lang="el-G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4102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55EFEF6-6137-4B8E-912F-442096E97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058" y="267076"/>
            <a:ext cx="5810865" cy="61369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581A7-1F11-4E2A-A816-6298E16BF030}"/>
              </a:ext>
            </a:extLst>
          </p:cNvPr>
          <p:cNvSpPr txBox="1"/>
          <p:nvPr/>
        </p:nvSpPr>
        <p:spPr>
          <a:xfrm>
            <a:off x="2477729" y="6518787"/>
            <a:ext cx="4984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Yau</a:t>
            </a:r>
            <a:r>
              <a:rPr lang="en-US" sz="1600" dirty="0">
                <a:solidFill>
                  <a:srgbClr val="FF0000"/>
                </a:solidFill>
              </a:rPr>
              <a:t> B et al, Int J Mol Sci 2018</a:t>
            </a:r>
            <a:endParaRPr lang="el-G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407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5581A7-1F11-4E2A-A816-6298E16BF030}"/>
              </a:ext>
            </a:extLst>
          </p:cNvPr>
          <p:cNvSpPr txBox="1"/>
          <p:nvPr/>
        </p:nvSpPr>
        <p:spPr>
          <a:xfrm>
            <a:off x="2477729" y="6518787"/>
            <a:ext cx="4984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Yau</a:t>
            </a:r>
            <a:r>
              <a:rPr lang="en-US" sz="1600" dirty="0">
                <a:solidFill>
                  <a:srgbClr val="FF0000"/>
                </a:solidFill>
              </a:rPr>
              <a:t> B et al, Int J Mol Sci 2018</a:t>
            </a:r>
            <a:endParaRPr lang="el-GR" sz="1600" dirty="0">
              <a:solidFill>
                <a:srgbClr val="FF0000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A4D4BE5-E31B-44FE-844B-1827D561D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36" y="673493"/>
            <a:ext cx="6813754" cy="570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1482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FB3F389-A668-4AC0-9400-789384D8E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467" y="2165684"/>
            <a:ext cx="2557533" cy="393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A8CE9EE-29F5-4FDF-956D-D3F975318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96" y="2448232"/>
            <a:ext cx="1893283" cy="2667056"/>
          </a:xfrm>
          <a:prstGeom prst="rect">
            <a:avLst/>
          </a:prstGeom>
        </p:spPr>
      </p:pic>
      <p:pic>
        <p:nvPicPr>
          <p:cNvPr id="7" name="Picture 2" descr="C:\Users\pc\Pictures\2017-06-05 ΔΗΛΩΣΗ ΣΥΜΦΕΡΟΝΤΩΝ ΕΟΦ\ΔΗΛΩΣΗ ΣΥΜΦΕΡΟΝΤΩΝ ΕΟΦ 001.jpg">
            <a:extLst>
              <a:ext uri="{FF2B5EF4-FFF2-40B4-BE49-F238E27FC236}">
                <a16:creationId xmlns:a16="http://schemas.microsoft.com/office/drawing/2014/main" id="{572B25CE-B756-4978-85B0-13E4F3A52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97" y="1017640"/>
            <a:ext cx="2551605" cy="355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965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 Distribution of Invasive Meningococcal Disease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20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A509514-D99D-4E13-AF78-2868B2F66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46" y="239940"/>
            <a:ext cx="8361586" cy="6234601"/>
          </a:xfrm>
          <a:prstGeom prst="rect">
            <a:avLst/>
          </a:prstGeom>
        </p:spPr>
      </p:pic>
      <p:sp>
        <p:nvSpPr>
          <p:cNvPr id="3" name="Βέλος: Κάτω 2">
            <a:extLst>
              <a:ext uri="{FF2B5EF4-FFF2-40B4-BE49-F238E27FC236}">
                <a16:creationId xmlns:a16="http://schemas.microsoft.com/office/drawing/2014/main" id="{CC4A5EEF-B32D-4649-B237-68DB60EBFDF2}"/>
              </a:ext>
            </a:extLst>
          </p:cNvPr>
          <p:cNvSpPr/>
          <p:nvPr/>
        </p:nvSpPr>
        <p:spPr>
          <a:xfrm>
            <a:off x="3613355" y="2389239"/>
            <a:ext cx="383458" cy="103976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2585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6C1056-1574-42BA-9F4C-9019C5E262B0}"/>
              </a:ext>
            </a:extLst>
          </p:cNvPr>
          <p:cNvSpPr txBox="1"/>
          <p:nvPr/>
        </p:nvSpPr>
        <p:spPr>
          <a:xfrm>
            <a:off x="929148" y="57530"/>
            <a:ext cx="7285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ΜΕΤΑΒΑΛΟΜΕΝΗ ΕΠΙΔΗΜΙΟΛΟΓΙΑ ΤΗΣ ΜΗΝΙΓΓΙΤΙΔΑΣ</a:t>
            </a:r>
          </a:p>
          <a:p>
            <a:pPr algn="ctr"/>
            <a:r>
              <a:rPr lang="el-GR" sz="2400" b="1" dirty="0">
                <a:solidFill>
                  <a:srgbClr val="FF0000"/>
                </a:solidFill>
              </a:rPr>
              <a:t>Οφείλεται στα καινούργια συζευγμένα εμβόλια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F9C31-5B5E-437E-8CE4-D3F30D06A286}"/>
              </a:ext>
            </a:extLst>
          </p:cNvPr>
          <p:cNvSpPr txBox="1"/>
          <p:nvPr/>
        </p:nvSpPr>
        <p:spPr>
          <a:xfrm>
            <a:off x="0" y="888527"/>
            <a:ext cx="9144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ΔΥΤΙΚΕΣ ΧΩΡΕΣ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Μείωση επίπτωσης κατά 45-64 % - σε 0,7-0,9 / 100.000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Κυρίως </a:t>
            </a:r>
            <a:r>
              <a:rPr lang="el-GR" sz="2000" dirty="0" err="1"/>
              <a:t>πνευμονιόκοκκος</a:t>
            </a:r>
            <a:r>
              <a:rPr lang="el-GR" sz="2000" dirty="0"/>
              <a:t> 45-72</a:t>
            </a:r>
            <a:r>
              <a:rPr lang="en-US" sz="2000" dirty="0"/>
              <a:t> </a:t>
            </a:r>
            <a:r>
              <a:rPr lang="el-GR" sz="2000" dirty="0"/>
              <a:t>% - </a:t>
            </a:r>
            <a:r>
              <a:rPr lang="el-GR" sz="2000" dirty="0" err="1"/>
              <a:t>μηνιγγιτιδόκοκκος</a:t>
            </a:r>
            <a:r>
              <a:rPr lang="el-GR" sz="2000" dirty="0"/>
              <a:t> (κυρίως </a:t>
            </a:r>
            <a:r>
              <a:rPr lang="el-GR" sz="2000" dirty="0" err="1"/>
              <a:t>οροομάδα</a:t>
            </a:r>
            <a:r>
              <a:rPr lang="el-GR" sz="2000" dirty="0"/>
              <a:t> Β) 11-33%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Μικρή μείωση </a:t>
            </a:r>
            <a:r>
              <a:rPr lang="el-GR" sz="2000" dirty="0" err="1"/>
              <a:t>πνευμονιοκοκκικής</a:t>
            </a:r>
            <a:r>
              <a:rPr lang="el-GR" sz="2000" dirty="0"/>
              <a:t> νόσου σε ενήλικες (αλλαγή </a:t>
            </a:r>
            <a:r>
              <a:rPr lang="el-GR" sz="2000" dirty="0" err="1"/>
              <a:t>οροτύπου</a:t>
            </a:r>
            <a:r>
              <a:rPr lang="el-GR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Μεγάλη μείωση </a:t>
            </a:r>
            <a:r>
              <a:rPr lang="el-GR" sz="2000" dirty="0" err="1"/>
              <a:t>οροομάδας</a:t>
            </a:r>
            <a:r>
              <a:rPr lang="el-GR" sz="2000" dirty="0"/>
              <a:t> </a:t>
            </a:r>
            <a:r>
              <a:rPr lang="en-US" sz="2000" dirty="0"/>
              <a:t>C</a:t>
            </a:r>
            <a:r>
              <a:rPr lang="el-GR" sz="2000" dirty="0"/>
              <a:t> </a:t>
            </a:r>
            <a:r>
              <a:rPr lang="el-GR" sz="2000" dirty="0" err="1"/>
              <a:t>μηνιγγιτιδοκόκκου</a:t>
            </a:r>
            <a:r>
              <a:rPr lang="el-GR" sz="2000" dirty="0"/>
              <a:t> (συλλογική ανοσία –</a:t>
            </a:r>
            <a:r>
              <a:rPr lang="en-US" sz="2000" dirty="0"/>
              <a:t> herd immunity</a:t>
            </a:r>
            <a:r>
              <a:rPr lang="el-GR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Θετική επίδραση και εμβολίου </a:t>
            </a:r>
            <a:r>
              <a:rPr lang="el-GR" sz="2000" dirty="0" err="1"/>
              <a:t>μηνιγγιτιδοκόκκου</a:t>
            </a:r>
            <a:r>
              <a:rPr lang="el-GR" sz="2000" dirty="0"/>
              <a:t> </a:t>
            </a:r>
            <a:r>
              <a:rPr lang="el-GR" sz="2000" dirty="0" err="1"/>
              <a:t>οροομάδας</a:t>
            </a:r>
            <a:r>
              <a:rPr lang="el-GR" sz="2000" dirty="0"/>
              <a:t> 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Σχεδόν εξάλειψη </a:t>
            </a:r>
            <a:r>
              <a:rPr lang="en-US" sz="2000" i="1" dirty="0" err="1"/>
              <a:t>H.influenzae</a:t>
            </a:r>
            <a:endParaRPr lang="en-US" sz="2000" i="1" dirty="0"/>
          </a:p>
          <a:p>
            <a:endParaRPr lang="en-US" sz="2000" i="1" dirty="0"/>
          </a:p>
          <a:p>
            <a:r>
              <a:rPr lang="el-GR" sz="2000" b="1" dirty="0"/>
              <a:t>ΑΦΡΙΚΗ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Ζώνη μηνιγγίτιδας – σχεδόν 1 % του πληθυσμού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Υψηλή επίπτωση νόσου 1</a:t>
            </a:r>
            <a:r>
              <a:rPr lang="en-US" sz="2000" dirty="0"/>
              <a:t>0</a:t>
            </a:r>
            <a:r>
              <a:rPr lang="el-GR" sz="2000" dirty="0"/>
              <a:t>-</a:t>
            </a:r>
            <a:r>
              <a:rPr lang="en-US" sz="2000" dirty="0"/>
              <a:t>40</a:t>
            </a:r>
            <a:r>
              <a:rPr lang="el-GR" sz="2000" dirty="0"/>
              <a:t> / 100.000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Κυρίως </a:t>
            </a:r>
            <a:r>
              <a:rPr lang="el-GR" sz="2000" dirty="0" err="1"/>
              <a:t>μηνιγγιτιδόκοκκος</a:t>
            </a:r>
            <a:r>
              <a:rPr lang="el-GR" sz="2000" dirty="0"/>
              <a:t> και </a:t>
            </a:r>
            <a:r>
              <a:rPr lang="el-GR" sz="2000" dirty="0" err="1"/>
              <a:t>πνευμονιόκοκκος</a:t>
            </a: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Θετική επίδραση εμβολίου για </a:t>
            </a:r>
            <a:r>
              <a:rPr lang="el-GR" sz="2000" dirty="0" err="1"/>
              <a:t>μηνιγγιτιδόκοκκο</a:t>
            </a:r>
            <a:r>
              <a:rPr lang="el-GR" sz="2000" dirty="0"/>
              <a:t> πχ για </a:t>
            </a:r>
            <a:r>
              <a:rPr lang="el-GR" sz="2000" dirty="0" err="1"/>
              <a:t>οροομάδα</a:t>
            </a:r>
            <a:r>
              <a:rPr lang="el-GR" sz="2000" dirty="0"/>
              <a:t> 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Αλλά ανάδυση άλλων </a:t>
            </a:r>
            <a:r>
              <a:rPr lang="el-GR" sz="2000" dirty="0" err="1"/>
              <a:t>οροτύπων</a:t>
            </a:r>
            <a:r>
              <a:rPr lang="el-GR" sz="2000" dirty="0"/>
              <a:t> πχ </a:t>
            </a:r>
            <a:r>
              <a:rPr lang="en-US" sz="2000" dirty="0"/>
              <a:t>W </a:t>
            </a:r>
            <a:r>
              <a:rPr lang="el-GR" sz="2000" dirty="0"/>
              <a:t>και </a:t>
            </a:r>
            <a:r>
              <a:rPr lang="en-US" sz="2000" dirty="0"/>
              <a:t>C </a:t>
            </a:r>
          </a:p>
          <a:p>
            <a:r>
              <a:rPr lang="en-US" sz="2000" b="1" dirty="0"/>
              <a:t>N.A. A</a:t>
            </a:r>
            <a:r>
              <a:rPr lang="el-GR" sz="2000" b="1" dirty="0"/>
              <a:t>ΣΙΑ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Streptococcus </a:t>
            </a:r>
            <a:r>
              <a:rPr lang="en-US" sz="2000" i="1" dirty="0" err="1"/>
              <a:t>suis</a:t>
            </a:r>
            <a:r>
              <a:rPr lang="en-US" sz="2000" dirty="0"/>
              <a:t> (30 %) – </a:t>
            </a:r>
            <a:r>
              <a:rPr lang="el-GR" sz="2000" dirty="0" err="1"/>
              <a:t>ζωονόσος</a:t>
            </a:r>
            <a:r>
              <a:rPr lang="el-GR" sz="2000" dirty="0"/>
              <a:t>, επαφή με χοίρους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74659-0574-408B-B452-35D8C9F8EE9F}"/>
              </a:ext>
            </a:extLst>
          </p:cNvPr>
          <p:cNvSpPr txBox="1"/>
          <p:nvPr/>
        </p:nvSpPr>
        <p:spPr>
          <a:xfrm>
            <a:off x="2005781" y="6327058"/>
            <a:ext cx="5574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FF0000"/>
                </a:solidFill>
              </a:rPr>
              <a:t>Β</a:t>
            </a:r>
            <a:r>
              <a:rPr lang="en-US" sz="1400" dirty="0">
                <a:solidFill>
                  <a:srgbClr val="FF0000"/>
                </a:solidFill>
              </a:rPr>
              <a:t>rower MC &amp; Van de </a:t>
            </a:r>
            <a:r>
              <a:rPr lang="en-US" sz="1400" dirty="0" err="1">
                <a:solidFill>
                  <a:srgbClr val="FF0000"/>
                </a:solidFill>
              </a:rPr>
              <a:t>Beek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  <a:r>
              <a:rPr lang="en-US" sz="1400" dirty="0" err="1">
                <a:solidFill>
                  <a:srgbClr val="FF0000"/>
                </a:solidFill>
              </a:rPr>
              <a:t>Curr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Opin</a:t>
            </a:r>
            <a:r>
              <a:rPr lang="en-US" sz="1400" dirty="0">
                <a:solidFill>
                  <a:srgbClr val="FF0000"/>
                </a:solidFill>
              </a:rPr>
              <a:t> Infect Dis 2018</a:t>
            </a:r>
          </a:p>
          <a:p>
            <a:r>
              <a:rPr lang="nl-NL" sz="1400" dirty="0">
                <a:solidFill>
                  <a:srgbClr val="FF0000"/>
                </a:solidFill>
              </a:rPr>
              <a:t>Hasbun R, Curr Opin Infect Dis 2019</a:t>
            </a:r>
          </a:p>
          <a:p>
            <a:endParaRPr lang="el-G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6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ÎÏÎ¿ÏÎ­Î»ÎµÏÎ¼Î± ÎµÎ¹ÎºÏÎ½Î±Ï Î³Î¹Î± meningitis belt">
            <a:extLst>
              <a:ext uri="{FF2B5EF4-FFF2-40B4-BE49-F238E27FC236}">
                <a16:creationId xmlns:a16="http://schemas.microsoft.com/office/drawing/2014/main" id="{33C0F5B9-1B81-4FE8-B15E-BCDFFB959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22" y="3658359"/>
            <a:ext cx="6371303" cy="304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6769EA-B68A-41D9-9D27-F2E6BDB7D484}"/>
              </a:ext>
            </a:extLst>
          </p:cNvPr>
          <p:cNvSpPr txBox="1"/>
          <p:nvPr/>
        </p:nvSpPr>
        <p:spPr>
          <a:xfrm>
            <a:off x="88489" y="4963230"/>
            <a:ext cx="153383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  <a:r>
              <a:rPr lang="el-GR" dirty="0" err="1">
                <a:solidFill>
                  <a:srgbClr val="FF0000"/>
                </a:solidFill>
              </a:rPr>
              <a:t>ώνη</a:t>
            </a:r>
            <a:r>
              <a:rPr lang="el-GR" dirty="0">
                <a:solidFill>
                  <a:srgbClr val="FF0000"/>
                </a:solidFill>
              </a:rPr>
              <a:t> μηνιγγίτιδας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0B11B8A-F3F7-427F-8097-5F3E4EE70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52" y="737419"/>
            <a:ext cx="8981048" cy="1757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FBC4CE-61EF-4A78-A7C9-6018CF5258CF}"/>
              </a:ext>
            </a:extLst>
          </p:cNvPr>
          <p:cNvSpPr txBox="1"/>
          <p:nvPr/>
        </p:nvSpPr>
        <p:spPr>
          <a:xfrm>
            <a:off x="811161" y="150044"/>
            <a:ext cx="800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ΕΠΙΔΗΜΙΟΛΟΓΙΑ ΟΞΕΙΑΣ ΒΑΚΤΗΡΙΑΚΗΣ ΜΗΝΙΓΓΙΤΙΔΑΣ ΤΗΣ ΚΟΙΝΟΤΗΤΑΣ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08084A-2055-41F8-B0E9-E50716BFA6D2}"/>
              </a:ext>
            </a:extLst>
          </p:cNvPr>
          <p:cNvSpPr txBox="1"/>
          <p:nvPr/>
        </p:nvSpPr>
        <p:spPr>
          <a:xfrm>
            <a:off x="2625213" y="2528642"/>
            <a:ext cx="429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Van de </a:t>
            </a:r>
            <a:r>
              <a:rPr lang="en-US" sz="1400" dirty="0" err="1">
                <a:solidFill>
                  <a:srgbClr val="FF0000"/>
                </a:solidFill>
              </a:rPr>
              <a:t>Beek</a:t>
            </a:r>
            <a:r>
              <a:rPr lang="en-US" sz="1400" dirty="0">
                <a:solidFill>
                  <a:srgbClr val="FF0000"/>
                </a:solidFill>
              </a:rPr>
              <a:t> et al, Clin </a:t>
            </a:r>
            <a:r>
              <a:rPr lang="en-US" sz="1400" dirty="0" err="1">
                <a:solidFill>
                  <a:srgbClr val="FF0000"/>
                </a:solidFill>
              </a:rPr>
              <a:t>Microb</a:t>
            </a:r>
            <a:r>
              <a:rPr lang="en-US" sz="1400" dirty="0">
                <a:solidFill>
                  <a:srgbClr val="FF0000"/>
                </a:solidFill>
              </a:rPr>
              <a:t> Infect 2016</a:t>
            </a:r>
            <a:endParaRPr lang="el-G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230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390ABB3-FD28-4901-BEFA-0DA00586F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69" y="827575"/>
            <a:ext cx="8646254" cy="54662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85A9DF-6628-480A-A08F-A9ADB2F743B8}"/>
              </a:ext>
            </a:extLst>
          </p:cNvPr>
          <p:cNvSpPr txBox="1"/>
          <p:nvPr/>
        </p:nvSpPr>
        <p:spPr>
          <a:xfrm>
            <a:off x="1563329" y="6356555"/>
            <a:ext cx="6179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FF0000"/>
                </a:solidFill>
              </a:rPr>
              <a:t>Ettekoven</a:t>
            </a:r>
            <a:r>
              <a:rPr lang="en-US" sz="1400" dirty="0">
                <a:solidFill>
                  <a:srgbClr val="FF0000"/>
                </a:solidFill>
              </a:rPr>
              <a:t> CN et al, Clin </a:t>
            </a:r>
            <a:r>
              <a:rPr lang="en-US" sz="1400" dirty="0" err="1">
                <a:solidFill>
                  <a:srgbClr val="FF0000"/>
                </a:solidFill>
              </a:rPr>
              <a:t>Microb</a:t>
            </a:r>
            <a:r>
              <a:rPr lang="en-US" sz="1400" dirty="0">
                <a:solidFill>
                  <a:srgbClr val="FF0000"/>
                </a:solidFill>
              </a:rPr>
              <a:t> Infect 2017</a:t>
            </a:r>
            <a:endParaRPr lang="el-GR" sz="14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AD3E30-D919-43E3-A013-91B978AB14AA}"/>
              </a:ext>
            </a:extLst>
          </p:cNvPr>
          <p:cNvSpPr txBox="1"/>
          <p:nvPr/>
        </p:nvSpPr>
        <p:spPr>
          <a:xfrm>
            <a:off x="1061884" y="105837"/>
            <a:ext cx="6902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AITIA BAKTH</a:t>
            </a:r>
            <a:r>
              <a:rPr lang="el-GR" b="1" dirty="0">
                <a:solidFill>
                  <a:srgbClr val="FF0000"/>
                </a:solidFill>
              </a:rPr>
              <a:t>ΡΙΑΚΗΣ ΜΗΝΙΓΓΙΤΙΔΑΣ </a:t>
            </a: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Ανάλογα με την ηλικία και υποκείμενη νόσο</a:t>
            </a:r>
          </a:p>
        </p:txBody>
      </p:sp>
    </p:spTree>
    <p:extLst>
      <p:ext uri="{BB962C8B-B14F-4D97-AF65-F5344CB8AC3E}">
        <p14:creationId xmlns:p14="http://schemas.microsoft.com/office/powerpoint/2010/main" val="710126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46909A9-59DD-47AB-BB65-A30ED40E3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621"/>
            <a:ext cx="9144000" cy="5288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1A5F70-5AB4-46EC-8E6A-C044B46179F5}"/>
              </a:ext>
            </a:extLst>
          </p:cNvPr>
          <p:cNvSpPr txBox="1"/>
          <p:nvPr/>
        </p:nvSpPr>
        <p:spPr>
          <a:xfrm>
            <a:off x="2168013" y="633478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FF0000"/>
                </a:solidFill>
              </a:rPr>
              <a:t>Adriani</a:t>
            </a:r>
            <a:r>
              <a:rPr lang="en-US" sz="1400" dirty="0">
                <a:solidFill>
                  <a:srgbClr val="FF0000"/>
                </a:solidFill>
              </a:rPr>
              <a:t> KS et al, </a:t>
            </a:r>
            <a:r>
              <a:rPr lang="en-US" sz="1400" dirty="0" err="1">
                <a:solidFill>
                  <a:srgbClr val="FF0000"/>
                </a:solidFill>
              </a:rPr>
              <a:t>Neth</a:t>
            </a:r>
            <a:r>
              <a:rPr lang="en-US" sz="1400" dirty="0">
                <a:solidFill>
                  <a:srgbClr val="FF0000"/>
                </a:solidFill>
              </a:rPr>
              <a:t> J Med 2015</a:t>
            </a:r>
            <a:endParaRPr lang="el-GR" sz="1400" dirty="0">
              <a:solidFill>
                <a:srgbClr val="FF0000"/>
              </a:solidFill>
            </a:endParaRPr>
          </a:p>
          <a:p>
            <a:pPr algn="ctr"/>
            <a:r>
              <a:rPr lang="el-GR" sz="1400" dirty="0">
                <a:solidFill>
                  <a:srgbClr val="FF0000"/>
                </a:solidFill>
              </a:rPr>
              <a:t>ΚΕΕΛΠΝΟ 2015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AD822-18DC-41B9-8BAF-2AE7F3F97B6A}"/>
              </a:ext>
            </a:extLst>
          </p:cNvPr>
          <p:cNvSpPr txBox="1"/>
          <p:nvPr/>
        </p:nvSpPr>
        <p:spPr>
          <a:xfrm>
            <a:off x="1696065" y="92956"/>
            <a:ext cx="5973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</a:rPr>
              <a:t>ΠΑΡΑΓΟΝΤΕΣ ΚΙΝΔΥΝΟΥ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E0071C-91A9-4433-9D3A-660A004D39E4}"/>
              </a:ext>
            </a:extLst>
          </p:cNvPr>
          <p:cNvSpPr txBox="1"/>
          <p:nvPr/>
        </p:nvSpPr>
        <p:spPr>
          <a:xfrm>
            <a:off x="294968" y="5934047"/>
            <a:ext cx="8627806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Για </a:t>
            </a:r>
            <a:r>
              <a:rPr lang="el-GR" dirty="0" err="1"/>
              <a:t>μηνιγγιτιδοκκοκική</a:t>
            </a:r>
            <a:r>
              <a:rPr lang="el-GR" dirty="0"/>
              <a:t> νόσο: Φορεία, γρίπη, διαταραχές συμπληρώματος</a:t>
            </a:r>
          </a:p>
        </p:txBody>
      </p:sp>
    </p:spTree>
    <p:extLst>
      <p:ext uri="{BB962C8B-B14F-4D97-AF65-F5344CB8AC3E}">
        <p14:creationId xmlns:p14="http://schemas.microsoft.com/office/powerpoint/2010/main" val="32902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Meningococcal Carriage by Age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12955"/>
            <a:ext cx="9144000" cy="55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98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CA909C0-26C2-4906-899F-2A59C0ACF51D}"/>
              </a:ext>
            </a:extLst>
          </p:cNvPr>
          <p:cNvSpPr/>
          <p:nvPr/>
        </p:nvSpPr>
        <p:spPr>
          <a:xfrm>
            <a:off x="383458" y="1126495"/>
            <a:ext cx="876054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ea typeface="ＭＳ Ｐゴシック" charset="-128"/>
                <a:cs typeface="Arial" pitchFamily="34" charset="0"/>
              </a:rPr>
              <a:t>Οπλίτης ιατρός υπηρετεί μία εβδομάδα στο 511 ΤΠ. </a:t>
            </a:r>
            <a:br>
              <a:rPr lang="el-GR" sz="2000" dirty="0">
                <a:ea typeface="ＭＳ Ｐゴシック" charset="-128"/>
                <a:cs typeface="Arial" pitchFamily="34" charset="0"/>
              </a:rPr>
            </a:br>
            <a:br>
              <a:rPr lang="el-GR" sz="2000" dirty="0">
                <a:ea typeface="ＭＳ Ｐゴシック" charset="-128"/>
                <a:cs typeface="Arial" pitchFamily="34" charset="0"/>
              </a:rPr>
            </a:br>
            <a:r>
              <a:rPr lang="el-GR" sz="2000" dirty="0">
                <a:ea typeface="ＭＳ Ｐゴシック" charset="-128"/>
                <a:cs typeface="Arial" pitchFamily="34" charset="0"/>
              </a:rPr>
              <a:t>Οπλίτης στρατιώτης 19 ετών μετά από άσκηση (</a:t>
            </a:r>
            <a:r>
              <a:rPr lang="el-GR" sz="2000" dirty="0" err="1">
                <a:ea typeface="ＭＳ Ｐゴシック" charset="-128"/>
                <a:cs typeface="Arial" pitchFamily="34" charset="0"/>
              </a:rPr>
              <a:t>σκηνάκια</a:t>
            </a:r>
            <a:r>
              <a:rPr lang="el-GR" sz="2000" dirty="0">
                <a:ea typeface="ＭＳ Ｐゴシック" charset="-128"/>
                <a:cs typeface="Arial" pitchFamily="34" charset="0"/>
              </a:rPr>
              <a:t>) εμφανίζει πυρετό έως 37,8 </a:t>
            </a:r>
            <a:r>
              <a:rPr lang="en-US" sz="2000" baseline="30000" dirty="0">
                <a:ea typeface="ＭＳ Ｐゴシック" charset="-128"/>
                <a:cs typeface="Arial" pitchFamily="34" charset="0"/>
              </a:rPr>
              <a:t>0</a:t>
            </a:r>
            <a:r>
              <a:rPr lang="en-US" sz="2000" dirty="0">
                <a:ea typeface="ＭＳ Ｐゴシック" charset="-128"/>
                <a:cs typeface="Arial" pitchFamily="34" charset="0"/>
              </a:rPr>
              <a:t>C </a:t>
            </a:r>
            <a:r>
              <a:rPr lang="el-GR" sz="2000" dirty="0">
                <a:ea typeface="ＭＳ Ｐゴシック" charset="-128"/>
                <a:cs typeface="Arial" pitchFamily="34" charset="0"/>
              </a:rPr>
              <a:t>και αδιαθεσία. Μεταφέρεται στο ιατρείο – αναρρωτήριο. Αιτιάται ήπια </a:t>
            </a:r>
            <a:r>
              <a:rPr lang="el-GR" sz="2000" dirty="0" err="1">
                <a:ea typeface="ＭＳ Ｐゴシック" charset="-128"/>
                <a:cs typeface="Arial" pitchFamily="34" charset="0"/>
              </a:rPr>
              <a:t>φαρυγγαλγία</a:t>
            </a:r>
            <a:r>
              <a:rPr lang="el-GR" sz="2000" dirty="0">
                <a:ea typeface="ＭＳ Ｐゴシック" charset="-128"/>
                <a:cs typeface="Arial" pitchFamily="34" charset="0"/>
              </a:rPr>
              <a:t> και καταβολή.</a:t>
            </a:r>
          </a:p>
          <a:p>
            <a:endParaRPr lang="el-GR" sz="2000" dirty="0">
              <a:ea typeface="ＭＳ Ｐゴシック" charset="-128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ea typeface="ＭＳ Ｐゴシック" charset="-128"/>
                <a:cs typeface="Arial" pitchFamily="34" charset="0"/>
              </a:rPr>
              <a:t>Κλινική εξέταση: μέτρια ευαισθησία πρόσθιων τραχηλικών τριγώνων χωρίς </a:t>
            </a:r>
            <a:r>
              <a:rPr lang="el-GR" sz="2000" dirty="0" err="1">
                <a:ea typeface="ＭＳ Ｐゴシック" charset="-128"/>
                <a:cs typeface="Arial" pitchFamily="34" charset="0"/>
              </a:rPr>
              <a:t>λεμφαδενοπάθεια</a:t>
            </a:r>
            <a:r>
              <a:rPr lang="el-GR" sz="2000" dirty="0">
                <a:ea typeface="ＭＳ Ｐゴシック" charset="-128"/>
                <a:cs typeface="Arial" pitchFamily="34" charset="0"/>
              </a:rPr>
              <a:t>, </a:t>
            </a:r>
            <a:r>
              <a:rPr lang="el-GR" sz="2000" dirty="0" err="1">
                <a:ea typeface="ＭＳ Ｐゴシック" charset="-128"/>
                <a:cs typeface="Arial" pitchFamily="34" charset="0"/>
              </a:rPr>
              <a:t>εξέρυθρα</a:t>
            </a:r>
            <a:r>
              <a:rPr lang="el-GR" sz="2000" dirty="0">
                <a:ea typeface="ＭＳ Ｐゴシック" charset="-128"/>
                <a:cs typeface="Arial" pitchFamily="34" charset="0"/>
              </a:rPr>
              <a:t> παρίσθμια</a:t>
            </a:r>
            <a:br>
              <a:rPr lang="el-GR" sz="2000" dirty="0">
                <a:ea typeface="ＭＳ Ｐゴシック" charset="-128"/>
                <a:cs typeface="Arial" pitchFamily="34" charset="0"/>
              </a:rPr>
            </a:br>
            <a:r>
              <a:rPr lang="el-GR" sz="2000" dirty="0">
                <a:ea typeface="ＭＳ Ｐゴシック" charset="-128"/>
                <a:cs typeface="Arial" pitchFamily="34" charset="0"/>
              </a:rPr>
              <a:t>Παραμένει στο αναρρωτήριο για παρακολούθηση.</a:t>
            </a:r>
            <a:br>
              <a:rPr lang="el-GR" sz="2000" dirty="0">
                <a:ea typeface="ＭＳ Ｐゴシック" charset="-128"/>
                <a:cs typeface="Arial" pitchFamily="34" charset="0"/>
              </a:rPr>
            </a:br>
            <a:br>
              <a:rPr lang="el-GR" sz="2000" dirty="0">
                <a:ea typeface="ＭＳ Ｐゴシック" charset="-128"/>
                <a:cs typeface="Arial" pitchFamily="34" charset="0"/>
              </a:rPr>
            </a:br>
            <a:r>
              <a:rPr lang="el-GR" sz="2000" dirty="0">
                <a:ea typeface="ＭＳ Ｐゴシック" charset="-128"/>
                <a:cs typeface="Arial" pitchFamily="34" charset="0"/>
              </a:rPr>
              <a:t>Τις πρώτες πρωινές ώρες ο ασθενής είναι ανήσυχος, παραπονείται για άλγος στην περιοχή του λαιμού και παρουσιάζει κοιλιακό άλγος και τάση προς έμετο. Μηνιγγικά σημεία: απόντα.</a:t>
            </a:r>
            <a:r>
              <a:rPr lang="en-US" sz="2000" dirty="0">
                <a:ea typeface="ＭＳ Ｐゴシック" charset="-128"/>
                <a:cs typeface="Arial" pitchFamily="34" charset="0"/>
              </a:rPr>
              <a:t> </a:t>
            </a:r>
            <a:r>
              <a:rPr lang="el-GR" sz="2000" dirty="0">
                <a:ea typeface="ＭＳ Ｐゴシック" charset="-128"/>
                <a:cs typeface="Arial" pitchFamily="34" charset="0"/>
              </a:rPr>
              <a:t>Θ χωρίς μεταβολή</a:t>
            </a:r>
            <a:br>
              <a:rPr lang="el-GR" sz="2000" dirty="0">
                <a:ea typeface="ＭＳ Ｐゴシック" charset="-128"/>
                <a:cs typeface="Arial" pitchFamily="34" charset="0"/>
              </a:rPr>
            </a:br>
            <a:br>
              <a:rPr lang="el-GR" sz="2000" dirty="0">
                <a:ea typeface="ＭＳ Ｐゴシック" charset="-128"/>
                <a:cs typeface="Arial" pitchFamily="34" charset="0"/>
              </a:rPr>
            </a:br>
            <a:r>
              <a:rPr lang="el-GR" sz="2000" dirty="0">
                <a:ea typeface="ＭＳ Ｐゴシック" charset="-128"/>
                <a:cs typeface="Arial" pitchFamily="34" charset="0"/>
              </a:rPr>
              <a:t>Μεταφέρεται επειγόντως στο κοντινό ΣΤΕΠ, όπου έφεδρος εφημερεύων χειρουργός πιθανολογεί οξεία κοιλία.</a:t>
            </a:r>
            <a:endParaRPr lang="el-GR" sz="20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A74EF17-3447-474A-A755-A9C4A9A73DBC}"/>
              </a:ext>
            </a:extLst>
          </p:cNvPr>
          <p:cNvSpPr/>
          <p:nvPr/>
        </p:nvSpPr>
        <p:spPr>
          <a:xfrm>
            <a:off x="2909471" y="469149"/>
            <a:ext cx="3649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chemeClr val="tx2"/>
                </a:solidFill>
                <a:ea typeface="ＭＳ Ｐゴシック" charset="-128"/>
                <a:cs typeface="Arial" pitchFamily="34" charset="0"/>
              </a:rPr>
              <a:t>Πραγματική περίπτωση (1)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139613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ÎÏÎ¿ÏÎ­Î»ÎµÏÎ¼Î± ÎµÎ¹ÎºÏÎ½Î±Ï Î³Î¹Î± pathogenesis meningitis">
            <a:extLst>
              <a:ext uri="{FF2B5EF4-FFF2-40B4-BE49-F238E27FC236}">
                <a16:creationId xmlns:a16="http://schemas.microsoft.com/office/drawing/2014/main" id="{49EB3367-EABB-4B31-8906-4455B739F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72" y="0"/>
            <a:ext cx="534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0B4ADF-5781-4820-B779-9F2BCD2D86CF}"/>
              </a:ext>
            </a:extLst>
          </p:cNvPr>
          <p:cNvSpPr txBox="1"/>
          <p:nvPr/>
        </p:nvSpPr>
        <p:spPr>
          <a:xfrm>
            <a:off x="6417084" y="117988"/>
            <a:ext cx="2225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ΠΑΘΟΓΕΝΕΤΙΚΟΙ 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l-GR" sz="2000" b="1" dirty="0">
                <a:solidFill>
                  <a:srgbClr val="FF0000"/>
                </a:solidFill>
              </a:rPr>
              <a:t>ΜΗΧΑΝΙΣΜΟΙ 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l-GR" sz="2000" b="1" dirty="0">
                <a:solidFill>
                  <a:srgbClr val="FF0000"/>
                </a:solidFill>
              </a:rPr>
              <a:t>ΒΑΚΤΗΡΙΑΚΗΣ 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l-GR" sz="2000" b="1" dirty="0">
                <a:solidFill>
                  <a:srgbClr val="FF0000"/>
                </a:solidFill>
              </a:rPr>
              <a:t>ΜΗΝΙΓΓΙΤΙΔΑΣ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5A2D79-33B2-4D47-A1EE-A829997857DD}"/>
              </a:ext>
            </a:extLst>
          </p:cNvPr>
          <p:cNvSpPr txBox="1"/>
          <p:nvPr/>
        </p:nvSpPr>
        <p:spPr>
          <a:xfrm>
            <a:off x="6597957" y="1441427"/>
            <a:ext cx="2225471" cy="2308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l-GR" dirty="0" err="1"/>
              <a:t>πιπλέον</a:t>
            </a:r>
            <a:r>
              <a:rPr lang="el-GR" dirty="0"/>
              <a:t> άμεση προσβολή ΚΝΣ:</a:t>
            </a:r>
          </a:p>
          <a:p>
            <a:pPr marL="285750" indent="-285750">
              <a:buFontTx/>
              <a:buChar char="-"/>
            </a:pPr>
            <a:r>
              <a:rPr lang="el-GR" dirty="0" err="1"/>
              <a:t>Ρινοκολπίτις</a:t>
            </a:r>
            <a:endParaRPr lang="el-GR" dirty="0"/>
          </a:p>
          <a:p>
            <a:pPr marL="285750" indent="-285750">
              <a:buFontTx/>
              <a:buChar char="-"/>
            </a:pPr>
            <a:r>
              <a:rPr lang="el-GR" dirty="0"/>
              <a:t>Μέση </a:t>
            </a:r>
            <a:r>
              <a:rPr lang="el-GR" dirty="0" err="1"/>
              <a:t>ωτίτις</a:t>
            </a:r>
            <a:endParaRPr lang="el-GR" dirty="0"/>
          </a:p>
          <a:p>
            <a:pPr marL="285750" indent="-285750">
              <a:buFontTx/>
              <a:buChar char="-"/>
            </a:pPr>
            <a:r>
              <a:rPr lang="el-GR" dirty="0"/>
              <a:t>Ελλείματα </a:t>
            </a:r>
            <a:r>
              <a:rPr lang="el-GR" dirty="0" err="1"/>
              <a:t>σκληράς</a:t>
            </a:r>
            <a:r>
              <a:rPr lang="el-GR" dirty="0"/>
              <a:t> μήνιγγος</a:t>
            </a:r>
          </a:p>
          <a:p>
            <a:pPr marL="285750" indent="-285750">
              <a:buFontTx/>
              <a:buChar char="-"/>
            </a:pPr>
            <a:r>
              <a:rPr lang="el-GR" dirty="0"/>
              <a:t>Τραύμα, </a:t>
            </a:r>
          </a:p>
          <a:p>
            <a:pPr marL="285750" indent="-285750">
              <a:buFontTx/>
              <a:buChar char="-"/>
            </a:pPr>
            <a:r>
              <a:rPr lang="el-GR" dirty="0"/>
              <a:t>Ν/Χ επέμβαση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8EDED62-439E-47C5-9C6C-9FEDA2597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851" y="4085302"/>
            <a:ext cx="3466782" cy="2772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A4E64E-34D8-49B1-8993-F067218F4807}"/>
              </a:ext>
            </a:extLst>
          </p:cNvPr>
          <p:cNvSpPr txBox="1"/>
          <p:nvPr/>
        </p:nvSpPr>
        <p:spPr>
          <a:xfrm>
            <a:off x="114049" y="6396334"/>
            <a:ext cx="3731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FF0000"/>
                </a:solidFill>
              </a:rPr>
              <a:t>Μ</a:t>
            </a:r>
            <a:r>
              <a:rPr lang="en-US" sz="1200" dirty="0" err="1">
                <a:solidFill>
                  <a:srgbClr val="FF0000"/>
                </a:solidFill>
              </a:rPr>
              <a:t>cGill</a:t>
            </a:r>
            <a:r>
              <a:rPr lang="en-US" sz="1200" dirty="0">
                <a:solidFill>
                  <a:srgbClr val="FF0000"/>
                </a:solidFill>
              </a:rPr>
              <a:t> Fiona et al, Lancet 2016</a:t>
            </a:r>
            <a:endParaRPr lang="el-GR" sz="1200" dirty="0">
              <a:solidFill>
                <a:srgbClr val="FF0000"/>
              </a:solidFill>
            </a:endParaRPr>
          </a:p>
          <a:p>
            <a:r>
              <a:rPr lang="el-GR" sz="1200" dirty="0">
                <a:solidFill>
                  <a:srgbClr val="FF0000"/>
                </a:solidFill>
              </a:rPr>
              <a:t>Α</a:t>
            </a:r>
            <a:r>
              <a:rPr lang="en-US" sz="1200" dirty="0" err="1">
                <a:solidFill>
                  <a:srgbClr val="FF0000"/>
                </a:solidFill>
              </a:rPr>
              <a:t>driani</a:t>
            </a:r>
            <a:r>
              <a:rPr lang="en-US" sz="1200" dirty="0">
                <a:solidFill>
                  <a:srgbClr val="FF0000"/>
                </a:solidFill>
              </a:rPr>
              <a:t> KS et al, </a:t>
            </a:r>
            <a:r>
              <a:rPr lang="en-US" sz="1200" dirty="0" err="1">
                <a:solidFill>
                  <a:srgbClr val="FF0000"/>
                </a:solidFill>
              </a:rPr>
              <a:t>Neth</a:t>
            </a:r>
            <a:r>
              <a:rPr lang="en-US" sz="1200" dirty="0">
                <a:solidFill>
                  <a:srgbClr val="FF0000"/>
                </a:solidFill>
              </a:rPr>
              <a:t> J Med 2015</a:t>
            </a:r>
            <a:endParaRPr lang="el-G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49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ÎÏÎ¿ÏÎ­Î»ÎµÏÎ¼Î± ÎµÎ¹ÎºÏÎ½Î±Ï Î³Î¹Î± pathogenesis meningitis">
            <a:extLst>
              <a:ext uri="{FF2B5EF4-FFF2-40B4-BE49-F238E27FC236}">
                <a16:creationId xmlns:a16="http://schemas.microsoft.com/office/drawing/2014/main" id="{E97FD488-81DE-438E-8BEB-6F3BD9BD8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43" y="138112"/>
            <a:ext cx="7990553" cy="658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3A30C1-6F24-4C7C-BE21-C77FAF6E0959}"/>
              </a:ext>
            </a:extLst>
          </p:cNvPr>
          <p:cNvSpPr txBox="1"/>
          <p:nvPr/>
        </p:nvSpPr>
        <p:spPr>
          <a:xfrm>
            <a:off x="6918529" y="294968"/>
            <a:ext cx="2225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ΠΑΘΟΓΕΝΕΤΙΚΟΙ 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l-GR" sz="2000" b="1" dirty="0">
                <a:solidFill>
                  <a:srgbClr val="FF0000"/>
                </a:solidFill>
              </a:rPr>
              <a:t>ΜΗΧΑΝΙΣΜΟΙ 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l-GR" sz="2000" b="1" dirty="0">
                <a:solidFill>
                  <a:srgbClr val="FF0000"/>
                </a:solidFill>
              </a:rPr>
              <a:t>ΒΑΚΤΗΡΙΑΚΗΣ 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l-GR" sz="2000" b="1" dirty="0">
                <a:solidFill>
                  <a:srgbClr val="FF0000"/>
                </a:solidFill>
              </a:rPr>
              <a:t>ΜΗΝΙΓΓΙΤΙΔΑΣ</a:t>
            </a:r>
          </a:p>
        </p:txBody>
      </p:sp>
    </p:spTree>
    <p:extLst>
      <p:ext uri="{BB962C8B-B14F-4D97-AF65-F5344CB8AC3E}">
        <p14:creationId xmlns:p14="http://schemas.microsoft.com/office/powerpoint/2010/main" val="2519061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F2AC6DD-482E-4A35-8F15-FFCAD1906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24" y="654105"/>
            <a:ext cx="8140017" cy="53927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72F60B-D82A-4117-9E4A-07D0F80DAF96}"/>
              </a:ext>
            </a:extLst>
          </p:cNvPr>
          <p:cNvSpPr txBox="1"/>
          <p:nvPr/>
        </p:nvSpPr>
        <p:spPr>
          <a:xfrm>
            <a:off x="1298403" y="117987"/>
            <a:ext cx="6784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ΠΑΘΟΓΕΝΕΤΙΚΟΙ ΜΗΧΑΝΙΣΜΟΙ ΒΑΚΤΗΡΙΑΚΗΣ ΜΗΝΙΓΓΙΤΙΔΑΣ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B5C47-B3D3-40F9-A803-DF2918290E09}"/>
              </a:ext>
            </a:extLst>
          </p:cNvPr>
          <p:cNvSpPr txBox="1"/>
          <p:nvPr/>
        </p:nvSpPr>
        <p:spPr>
          <a:xfrm>
            <a:off x="2772697" y="6518787"/>
            <a:ext cx="3731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solidFill>
                  <a:srgbClr val="FF0000"/>
                </a:solidFill>
              </a:rPr>
              <a:t>Μ</a:t>
            </a:r>
            <a:r>
              <a:rPr lang="en-US" sz="1600" dirty="0" err="1">
                <a:solidFill>
                  <a:srgbClr val="FF0000"/>
                </a:solidFill>
              </a:rPr>
              <a:t>cGill</a:t>
            </a:r>
            <a:r>
              <a:rPr lang="en-US" sz="1600" dirty="0">
                <a:solidFill>
                  <a:srgbClr val="FF0000"/>
                </a:solidFill>
              </a:rPr>
              <a:t> Fiona et al, Lancet 2016</a:t>
            </a:r>
            <a:endParaRPr lang="el-G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20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8BFB11-5711-4B15-ADC2-B2270BADB4BF}"/>
              </a:ext>
            </a:extLst>
          </p:cNvPr>
          <p:cNvSpPr txBox="1"/>
          <p:nvPr/>
        </p:nvSpPr>
        <p:spPr>
          <a:xfrm>
            <a:off x="1607574" y="2846439"/>
            <a:ext cx="604683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ΚΛΙΝΙΚΗ ΕΙΚΟΝΑ</a:t>
            </a:r>
          </a:p>
        </p:txBody>
      </p:sp>
    </p:spTree>
    <p:extLst>
      <p:ext uri="{BB962C8B-B14F-4D97-AF65-F5344CB8AC3E}">
        <p14:creationId xmlns:p14="http://schemas.microsoft.com/office/powerpoint/2010/main" val="2443874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8FB5C22-A1A5-47AC-85BB-0F5D46726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54" y="0"/>
            <a:ext cx="3693802" cy="644673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CEE2E377-6C76-486B-8A56-53CD14248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626" y="174534"/>
            <a:ext cx="3642648" cy="66834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F1F70A-A52A-4D8F-984D-158972C96A5D}"/>
              </a:ext>
            </a:extLst>
          </p:cNvPr>
          <p:cNvSpPr txBox="1"/>
          <p:nvPr/>
        </p:nvSpPr>
        <p:spPr>
          <a:xfrm>
            <a:off x="2470151" y="6123564"/>
            <a:ext cx="2344994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1">
                    <a:lumMod val="50000"/>
                  </a:schemeClr>
                </a:solidFill>
              </a:rPr>
              <a:t>ΕΘΝΙΚΟ ΚΕΝΤΡΟ ΜΗΝΙΓΓΙΤΙΔΑΣ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422E21-3B51-4EB3-9424-833C5E636510}"/>
              </a:ext>
            </a:extLst>
          </p:cNvPr>
          <p:cNvSpPr txBox="1"/>
          <p:nvPr/>
        </p:nvSpPr>
        <p:spPr>
          <a:xfrm>
            <a:off x="3290429" y="159400"/>
            <a:ext cx="187693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ΚΛΑΣΣΙΚΑ ΣΥΜΠΤΩΜΑΤΑ</a:t>
            </a:r>
          </a:p>
        </p:txBody>
      </p:sp>
    </p:spTree>
    <p:extLst>
      <p:ext uri="{BB962C8B-B14F-4D97-AF65-F5344CB8AC3E}">
        <p14:creationId xmlns:p14="http://schemas.microsoft.com/office/powerpoint/2010/main" val="4081278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17B990D-91F9-476C-A803-450B10E78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06" y="804862"/>
            <a:ext cx="7510742" cy="3849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4D04AE-03E0-41F5-A7C5-C66BBE051AB7}"/>
              </a:ext>
            </a:extLst>
          </p:cNvPr>
          <p:cNvSpPr txBox="1"/>
          <p:nvPr/>
        </p:nvSpPr>
        <p:spPr>
          <a:xfrm>
            <a:off x="412955" y="221226"/>
            <a:ext cx="7816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</a:rPr>
              <a:t>ΚΛΙΝΙΚΗ ΕΙΚΟΝΑ ΒΑΚΤΗΡΙΑΚΗΣ ΜΗΝΙΓΓΙΤΙΔΑΣ ΣΕ ΠΑΙΔΙΑ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D5EA8A-EC4B-48EC-A11B-A61275978058}"/>
              </a:ext>
            </a:extLst>
          </p:cNvPr>
          <p:cNvSpPr txBox="1"/>
          <p:nvPr/>
        </p:nvSpPr>
        <p:spPr>
          <a:xfrm>
            <a:off x="2212257" y="6144990"/>
            <a:ext cx="4291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Van de </a:t>
            </a:r>
            <a:r>
              <a:rPr lang="en-US" sz="1400" dirty="0" err="1">
                <a:solidFill>
                  <a:srgbClr val="FF0000"/>
                </a:solidFill>
              </a:rPr>
              <a:t>Beek</a:t>
            </a:r>
            <a:r>
              <a:rPr lang="en-US" sz="1400" dirty="0">
                <a:solidFill>
                  <a:srgbClr val="FF0000"/>
                </a:solidFill>
              </a:rPr>
              <a:t> et al, Clin </a:t>
            </a:r>
            <a:r>
              <a:rPr lang="en-US" sz="1400" dirty="0" err="1">
                <a:solidFill>
                  <a:srgbClr val="FF0000"/>
                </a:solidFill>
              </a:rPr>
              <a:t>Microb</a:t>
            </a:r>
            <a:r>
              <a:rPr lang="en-US" sz="1400" dirty="0">
                <a:solidFill>
                  <a:srgbClr val="FF0000"/>
                </a:solidFill>
              </a:rPr>
              <a:t> Infect 2016</a:t>
            </a:r>
            <a:endParaRPr lang="el-GR" sz="1400" dirty="0">
              <a:solidFill>
                <a:srgbClr val="FF0000"/>
              </a:solidFill>
            </a:endParaRPr>
          </a:p>
          <a:p>
            <a:r>
              <a:rPr lang="en-US" sz="1400" dirty="0" err="1">
                <a:solidFill>
                  <a:srgbClr val="FF0000"/>
                </a:solidFill>
              </a:rPr>
              <a:t>Vassilopoulou</a:t>
            </a:r>
            <a:r>
              <a:rPr lang="en-US" sz="1400" dirty="0">
                <a:solidFill>
                  <a:srgbClr val="FF0000"/>
                </a:solidFill>
              </a:rPr>
              <a:t> V et al, BMC Infect Dis 2011</a:t>
            </a:r>
            <a:endParaRPr lang="el-GR" sz="1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F23EC-829C-4CE0-A80F-16F410D82E5B}"/>
              </a:ext>
            </a:extLst>
          </p:cNvPr>
          <p:cNvSpPr txBox="1"/>
          <p:nvPr/>
        </p:nvSpPr>
        <p:spPr>
          <a:xfrm>
            <a:off x="565906" y="4753259"/>
            <a:ext cx="4743513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l-GR" dirty="0" err="1"/>
              <a:t>λλάδα</a:t>
            </a:r>
            <a:r>
              <a:rPr lang="el-GR" dirty="0"/>
              <a:t> (Ν &gt; 1000) αιμορραγικό εξάνθημα: </a:t>
            </a:r>
            <a:endParaRPr lang="en-US" dirty="0"/>
          </a:p>
          <a:p>
            <a:r>
              <a:rPr lang="en-US" dirty="0"/>
              <a:t>                                   </a:t>
            </a:r>
            <a:r>
              <a:rPr lang="el-GR" dirty="0"/>
              <a:t>- </a:t>
            </a:r>
            <a:r>
              <a:rPr lang="el-GR" dirty="0" err="1"/>
              <a:t>μηνιγγιτιδόκοκκος</a:t>
            </a:r>
            <a:r>
              <a:rPr lang="el-GR" dirty="0"/>
              <a:t> 61 %</a:t>
            </a:r>
          </a:p>
          <a:p>
            <a:r>
              <a:rPr lang="el-GR" dirty="0"/>
              <a:t>                                    - </a:t>
            </a:r>
            <a:r>
              <a:rPr lang="el-GR" dirty="0" err="1"/>
              <a:t>πνευμονιόκοκκος</a:t>
            </a:r>
            <a:r>
              <a:rPr lang="el-GR" dirty="0"/>
              <a:t>    9 %  </a:t>
            </a:r>
          </a:p>
        </p:txBody>
      </p:sp>
      <p:pic>
        <p:nvPicPr>
          <p:cNvPr id="1026" name="Picture 2" descr="ÎÏÎ¿ÏÎ­Î»ÎµÏÎ¼Î± ÎµÎ¹ÎºÏÎ½Î±Ï Î³Î¹Î± rash meningococcal meningitis">
            <a:extLst>
              <a:ext uri="{FF2B5EF4-FFF2-40B4-BE49-F238E27FC236}">
                <a16:creationId xmlns:a16="http://schemas.microsoft.com/office/drawing/2014/main" id="{9552B523-4E5E-41F3-A24B-DDFD59CDA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39" y="4776162"/>
            <a:ext cx="2779361" cy="208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443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4D04AE-03E0-41F5-A7C5-C66BBE051AB7}"/>
              </a:ext>
            </a:extLst>
          </p:cNvPr>
          <p:cNvSpPr txBox="1"/>
          <p:nvPr/>
        </p:nvSpPr>
        <p:spPr>
          <a:xfrm>
            <a:off x="412955" y="221226"/>
            <a:ext cx="814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</a:rPr>
              <a:t>ΚΛΙΝΙΚΗ ΕΙΚΟΝΑ ΒΑΚΤΗΡΙΑΚΗΣ ΜΗΝΙΓΓΙΤΙΔΑΣ ΣΕ ΕΝΗΛΙΚΕΣ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D5EA8A-EC4B-48EC-A11B-A61275978058}"/>
              </a:ext>
            </a:extLst>
          </p:cNvPr>
          <p:cNvSpPr txBox="1"/>
          <p:nvPr/>
        </p:nvSpPr>
        <p:spPr>
          <a:xfrm>
            <a:off x="2426109" y="6482885"/>
            <a:ext cx="429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Van de </a:t>
            </a:r>
            <a:r>
              <a:rPr lang="en-US" sz="1400" dirty="0" err="1">
                <a:solidFill>
                  <a:srgbClr val="FF0000"/>
                </a:solidFill>
              </a:rPr>
              <a:t>Beek</a:t>
            </a:r>
            <a:r>
              <a:rPr lang="en-US" sz="1400" dirty="0">
                <a:solidFill>
                  <a:srgbClr val="FF0000"/>
                </a:solidFill>
              </a:rPr>
              <a:t> et al, Clin </a:t>
            </a:r>
            <a:r>
              <a:rPr lang="en-US" sz="1400" dirty="0" err="1">
                <a:solidFill>
                  <a:srgbClr val="FF0000"/>
                </a:solidFill>
              </a:rPr>
              <a:t>Microb</a:t>
            </a:r>
            <a:r>
              <a:rPr lang="en-US" sz="1400" dirty="0">
                <a:solidFill>
                  <a:srgbClr val="FF0000"/>
                </a:solidFill>
              </a:rPr>
              <a:t> Infect 2016</a:t>
            </a:r>
            <a:endParaRPr lang="el-GR" sz="1400" dirty="0">
              <a:solidFill>
                <a:srgbClr val="FF0000"/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07C2694-53A0-4716-9A80-40D84F715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6" y="825909"/>
            <a:ext cx="8908027" cy="3156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F3CA64-964C-4B0E-ABB3-24630BCDCB8A}"/>
              </a:ext>
            </a:extLst>
          </p:cNvPr>
          <p:cNvSpPr txBox="1"/>
          <p:nvPr/>
        </p:nvSpPr>
        <p:spPr>
          <a:xfrm>
            <a:off x="722671" y="4321278"/>
            <a:ext cx="7329948" cy="147732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Η κλασσική τριάδα (πυρετός, αυχενική δυσκαμψία, διαταραχή επιπέδου συνείδησης) ανευρίσκεται σε ≤ 50 % των περιπτώσεων.</a:t>
            </a:r>
          </a:p>
          <a:p>
            <a:r>
              <a:rPr lang="el-GR" dirty="0"/>
              <a:t>Όμως, δύο από αυτά ανευρίσκονται έως σε 95 %.</a:t>
            </a:r>
          </a:p>
          <a:p>
            <a:endParaRPr lang="el-GR" dirty="0"/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ΥΨΗΛΗ ΥΠΟΨΙΑ ΚΑΙ ΚΛΙΝΙΚΗ ΚΡΙΣΗ</a:t>
            </a:r>
          </a:p>
        </p:txBody>
      </p:sp>
    </p:spTree>
    <p:extLst>
      <p:ext uri="{BB962C8B-B14F-4D97-AF65-F5344CB8AC3E}">
        <p14:creationId xmlns:p14="http://schemas.microsoft.com/office/powerpoint/2010/main" val="4265605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F3EA6DDD-BB03-44D8-945B-57A93A0AC1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7300" y="116451"/>
            <a:ext cx="7886700" cy="783201"/>
          </a:xfrm>
        </p:spPr>
        <p:txBody>
          <a:bodyPr/>
          <a:lstStyle/>
          <a:p>
            <a:pPr eaLnBrk="1" hangingPunct="1"/>
            <a:r>
              <a:rPr lang="en-US" altLang="el-GR" sz="3200" b="1" dirty="0"/>
              <a:t> </a:t>
            </a:r>
            <a:r>
              <a:rPr lang="el-GR" altLang="el-GR" sz="3200" b="1" dirty="0"/>
              <a:t>σύνδρομο </a:t>
            </a:r>
            <a:r>
              <a:rPr lang="en-US" altLang="el-GR" sz="3200" b="1" dirty="0"/>
              <a:t>Waterhouse-</a:t>
            </a:r>
            <a:r>
              <a:rPr lang="en-US" altLang="el-GR" sz="3200" b="1" dirty="0" err="1"/>
              <a:t>Friedericksen</a:t>
            </a:r>
            <a:endParaRPr lang="en-GB" altLang="el-GR" sz="3200" b="1" dirty="0"/>
          </a:p>
        </p:txBody>
      </p:sp>
      <p:pic>
        <p:nvPicPr>
          <p:cNvPr id="1026" name="Picture 2" descr="ÎÏÎ¿ÏÎ­Î»ÎµÏÎ¼Î± ÎµÎ¹ÎºÏÎ½Î±Ï Î³Î¹Î± waterhouse-friderichsen syndrome">
            <a:extLst>
              <a:ext uri="{FF2B5EF4-FFF2-40B4-BE49-F238E27FC236}">
                <a16:creationId xmlns:a16="http://schemas.microsoft.com/office/drawing/2014/main" id="{76028CEA-9ED7-463D-9320-260D0B1BA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529" y="830164"/>
            <a:ext cx="5105287" cy="591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E970B694-6AD4-4176-A60D-9C849117D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5F23258F-6728-4DFC-B770-3C58B3FBE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781300"/>
            <a:ext cx="8964612" cy="36718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el-GR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altLang="el-GR" sz="2400"/>
              <a:t>            </a:t>
            </a:r>
            <a:r>
              <a:rPr lang="el-GR" altLang="el-GR" sz="2400" b="1"/>
              <a:t>Διάρκεια συμπτωμάτων &lt; 24 ώρες:  48%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l-GR" altLang="el-GR" sz="2400" b="1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altLang="el-GR" sz="2400" b="1"/>
              <a:t>            Εστιακά νευρολογικά σημεία: </a:t>
            </a:r>
            <a:r>
              <a:rPr lang="en-US" altLang="el-GR" sz="2400" b="1"/>
              <a:t> </a:t>
            </a:r>
            <a:r>
              <a:rPr lang="el-GR" altLang="el-GR" sz="2400" b="1"/>
              <a:t>33%</a:t>
            </a:r>
          </a:p>
          <a:p>
            <a:pPr eaLnBrk="1" hangingPunct="1">
              <a:lnSpc>
                <a:spcPct val="80000"/>
              </a:lnSpc>
            </a:pPr>
            <a:endParaRPr lang="el-GR" altLang="el-GR" sz="240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altLang="el-GR" sz="2400" b="1"/>
              <a:t>                     Μεταβολές επιπέδου συνείδησης:  69%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l-GR" altLang="el-GR" sz="24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altLang="el-GR" sz="2400" b="1"/>
              <a:t>                                                                                 Κώμα: 14%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altLang="el-GR" sz="2400" b="1"/>
              <a:t>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altLang="el-GR" sz="2400" b="1"/>
              <a:t>                          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l-GR" altLang="el-GR" sz="24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l-GR" sz="2400" b="1"/>
              <a:t>                 </a:t>
            </a:r>
            <a:endParaRPr lang="en-GB" altLang="el-GR" sz="2400" b="1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8B5F4564-3DDC-49C6-8B88-12318AFA0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60350"/>
            <a:ext cx="8964612" cy="22320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FFFF"/>
            </a:extrusionClr>
          </a:sp3d>
        </p:spPr>
        <p:txBody>
          <a:bodyPr anchor="ctr">
            <a:flatTx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l-GR" sz="3200" b="0" i="0" u="none" strike="noStrike" kern="1200" cap="none" spc="0" normalizeH="0" baseline="0" noProof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l-G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Κλινική εικόνα ΒΜ σε ενήλικες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br>
              <a:rPr kumimoji="0" lang="el-G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l-G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κατά την εισαγωγή τους στο νοσοκομείο (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n=661</a:t>
            </a:r>
            <a:r>
              <a:rPr kumimoji="0" lang="el-G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br>
              <a:rPr kumimoji="0" lang="el-G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</a:b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4" name="AutoShape 6">
            <a:extLst>
              <a:ext uri="{FF2B5EF4-FFF2-40B4-BE49-F238E27FC236}">
                <a16:creationId xmlns:a16="http://schemas.microsoft.com/office/drawing/2014/main" id="{155E18B3-D559-4BBC-A9AD-8C00B1508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213100"/>
            <a:ext cx="936625" cy="287338"/>
          </a:xfrm>
          <a:prstGeom prst="rightArrow">
            <a:avLst>
              <a:gd name="adj1" fmla="val 50000"/>
              <a:gd name="adj2" fmla="val 814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18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85" name="AutoShape 7">
            <a:extLst>
              <a:ext uri="{FF2B5EF4-FFF2-40B4-BE49-F238E27FC236}">
                <a16:creationId xmlns:a16="http://schemas.microsoft.com/office/drawing/2014/main" id="{A622DC57-4BE2-4E8A-88CA-EBC5B84E3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005263"/>
            <a:ext cx="2089150" cy="287337"/>
          </a:xfrm>
          <a:prstGeom prst="rightArrow">
            <a:avLst>
              <a:gd name="adj1" fmla="val 50000"/>
              <a:gd name="adj2" fmla="val 1817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18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86" name="AutoShape 8">
            <a:extLst>
              <a:ext uri="{FF2B5EF4-FFF2-40B4-BE49-F238E27FC236}">
                <a16:creationId xmlns:a16="http://schemas.microsoft.com/office/drawing/2014/main" id="{5E87C71E-30CA-4578-A6B9-7FC7009FB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652963"/>
            <a:ext cx="2376487" cy="288925"/>
          </a:xfrm>
          <a:prstGeom prst="rightArrow">
            <a:avLst>
              <a:gd name="adj1" fmla="val 50000"/>
              <a:gd name="adj2" fmla="val 2056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18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87" name="Rectangle 9">
            <a:extLst>
              <a:ext uri="{FF2B5EF4-FFF2-40B4-BE49-F238E27FC236}">
                <a16:creationId xmlns:a16="http://schemas.microsoft.com/office/drawing/2014/main" id="{DAD88B26-4FE3-48E6-80C2-571D77161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1989138"/>
            <a:ext cx="3587264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Van de </a:t>
            </a:r>
            <a:r>
              <a:rPr kumimoji="0" lang="en-US" altLang="el-G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Beek</a:t>
            </a:r>
            <a:r>
              <a:rPr kumimoji="0" lang="en-US" altLang="el-G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</a:t>
            </a:r>
            <a:r>
              <a:rPr kumimoji="0" lang="el-GR" altLang="el-G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en-US" altLang="el-G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l-G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Engl</a:t>
            </a:r>
            <a:r>
              <a:rPr kumimoji="0" lang="en-US" altLang="el-GR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J Med 2006</a:t>
            </a:r>
            <a:endParaRPr kumimoji="0" lang="en-GB" altLang="el-GR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88" name="AutoShape 10">
            <a:extLst>
              <a:ext uri="{FF2B5EF4-FFF2-40B4-BE49-F238E27FC236}">
                <a16:creationId xmlns:a16="http://schemas.microsoft.com/office/drawing/2014/main" id="{6B35B8AF-A4CE-41E5-AF60-F53E9005D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373688"/>
            <a:ext cx="6408737" cy="287337"/>
          </a:xfrm>
          <a:prstGeom prst="rightArrow">
            <a:avLst>
              <a:gd name="adj1" fmla="val 50000"/>
              <a:gd name="adj2" fmla="val 5575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18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89" name="Oval 11">
            <a:extLst>
              <a:ext uri="{FF2B5EF4-FFF2-40B4-BE49-F238E27FC236}">
                <a16:creationId xmlns:a16="http://schemas.microsoft.com/office/drawing/2014/main" id="{5F0AD54F-42F2-4B55-BA58-4D15E3B8F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6021388"/>
            <a:ext cx="5327650" cy="620712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8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l-GR" altLang="el-GR" sz="1800" b="1" i="0" u="sng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ΒΜ=  ΕΠΕΙΓΟΥΣΑ ιατρική!</a:t>
            </a:r>
            <a:endParaRPr kumimoji="0" lang="en-GB" altLang="el-GR" sz="1800" b="1" i="0" u="sng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CA909C0-26C2-4906-899F-2A59C0ACF51D}"/>
              </a:ext>
            </a:extLst>
          </p:cNvPr>
          <p:cNvSpPr/>
          <p:nvPr/>
        </p:nvSpPr>
        <p:spPr>
          <a:xfrm>
            <a:off x="383458" y="1498333"/>
            <a:ext cx="87605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Ενημερώνεται προσερχόμενος ο διοικητής (ταγματάρχης – παθολόγος)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Άμεση διενέργεια ΟΝΠ: ΕΝΥ πυώδες, λευκά 20.000 </a:t>
            </a:r>
            <a:r>
              <a:rPr lang="el-GR" sz="2000" dirty="0" err="1"/>
              <a:t>κκχ</a:t>
            </a:r>
            <a:r>
              <a:rPr lang="el-GR" sz="2000" dirty="0"/>
              <a:t> (&gt;95 % ουδετερόφιλα)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Μεταφορά στο Τμήμα Λοιμώξεων του τοπικού νοσοκομείου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Έναρξη εμπειρικής </a:t>
            </a:r>
            <a:r>
              <a:rPr lang="el-GR" sz="2000" dirty="0" err="1"/>
              <a:t>αντιμικροβιακής</a:t>
            </a:r>
            <a:r>
              <a:rPr lang="el-GR" sz="2000" dirty="0"/>
              <a:t> αγωγής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Κ/α ΕΝΥ: </a:t>
            </a:r>
            <a:r>
              <a:rPr lang="en-US" sz="2000" i="1" dirty="0" err="1"/>
              <a:t>Haemophilus</a:t>
            </a:r>
            <a:r>
              <a:rPr lang="en-US" sz="2000" i="1" dirty="0"/>
              <a:t> influenzae</a:t>
            </a:r>
            <a:endParaRPr lang="el-GR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Λήψη </a:t>
            </a:r>
            <a:r>
              <a:rPr lang="el-GR" sz="2000" dirty="0" err="1"/>
              <a:t>αμπικιλλίνης</a:t>
            </a:r>
            <a:r>
              <a:rPr lang="el-GR" sz="2000" dirty="0"/>
              <a:t> </a:t>
            </a:r>
            <a:r>
              <a:rPr lang="en-US" sz="2000" dirty="0"/>
              <a:t>iv – </a:t>
            </a:r>
            <a:r>
              <a:rPr lang="el-GR" sz="2000" dirty="0"/>
              <a:t>πλήρης ανάρρωση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0A74EF17-3447-474A-A755-A9C4A9A73DBC}"/>
              </a:ext>
            </a:extLst>
          </p:cNvPr>
          <p:cNvSpPr/>
          <p:nvPr/>
        </p:nvSpPr>
        <p:spPr>
          <a:xfrm>
            <a:off x="2909471" y="469149"/>
            <a:ext cx="3649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chemeClr val="tx2"/>
                </a:solidFill>
                <a:ea typeface="ＭＳ Ｐゴシック" charset="-128"/>
                <a:cs typeface="Arial" pitchFamily="34" charset="0"/>
              </a:rPr>
              <a:t>Πραγματική περίπτωση (2)</a:t>
            </a:r>
            <a:endParaRPr lang="el-GR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C7FA4D-890D-4055-87BD-10F64EBFF7F1}"/>
              </a:ext>
            </a:extLst>
          </p:cNvPr>
          <p:cNvSpPr txBox="1"/>
          <p:nvPr/>
        </p:nvSpPr>
        <p:spPr>
          <a:xfrm>
            <a:off x="2153264" y="5927185"/>
            <a:ext cx="4837471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ΟΞΕΙΑ ΜΗΝΙΓΓΙΤΙΣ ΜΕ ΑΤΥΠΗ ΚΛΙΝΙΚΗ ΕΙΚΟΝΑ</a:t>
            </a:r>
          </a:p>
        </p:txBody>
      </p:sp>
      <p:pic>
        <p:nvPicPr>
          <p:cNvPr id="7" name="Picture 2" descr="ÎÏÎ¿ÏÎ­Î»ÎµÏÎ¼Î± ÎµÎ¹ÎºÏÎ½Î±Ï Î³Î¹Î± turbid csf">
            <a:extLst>
              <a:ext uri="{FF2B5EF4-FFF2-40B4-BE49-F238E27FC236}">
                <a16:creationId xmlns:a16="http://schemas.microsoft.com/office/drawing/2014/main" id="{13BD43F4-39CE-4724-8DF8-EF512EDA7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823" y="2619911"/>
            <a:ext cx="1627083" cy="153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755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5090" name="Group 114">
            <a:extLst>
              <a:ext uri="{FF2B5EF4-FFF2-40B4-BE49-F238E27FC236}">
                <a16:creationId xmlns:a16="http://schemas.microsoft.com/office/drawing/2014/main" id="{8CCE847F-8568-44E6-8E11-1E18B5B45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030160"/>
              </p:ext>
            </p:extLst>
          </p:nvPr>
        </p:nvGraphicFramePr>
        <p:xfrm>
          <a:off x="323850" y="907665"/>
          <a:ext cx="8640763" cy="4667425"/>
        </p:xfrm>
        <a:graphic>
          <a:graphicData uri="http://schemas.openxmlformats.org/drawingml/2006/table">
            <a:tbl>
              <a:tblPr/>
              <a:tblGrid>
                <a:gridCol w="2808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3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19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BM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S.pneumoniae</a:t>
                      </a:r>
                      <a:endParaRPr kumimoji="0" lang="el-GR" sz="2000" b="1" i="1" u="none" strike="noStrike" cap="none" normalizeH="0" baseline="0">
                        <a:ln>
                          <a:noFill/>
                        </a:ln>
                        <a:solidFill>
                          <a:srgbClr val="66FF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n</a:t>
                      </a:r>
                      <a:r>
                        <a:rPr kumimoji="0" lang="el-GR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=</a:t>
                      </a: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352</a:t>
                      </a:r>
                      <a:endParaRPr kumimoji="0" lang="en-GB" sz="20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N</a:t>
                      </a:r>
                      <a:r>
                        <a:rPr kumimoji="0" lang="el-GR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.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meningitidis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n= 257</a:t>
                      </a:r>
                      <a:endParaRPr kumimoji="0" lang="en-GB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p</a:t>
                      </a:r>
                      <a:endParaRPr kumimoji="0" lang="en-GB" sz="2000" b="0" i="1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9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Νευρολογικά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σημεία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0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 -σπασμοί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24%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rgbClr val="66FF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5%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.00</a:t>
                      </a: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0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1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 -εστιακά 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65%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rgbClr val="66FF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33%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&lt;.00</a:t>
                      </a: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0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1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9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Αναπνευστική ανεπάρκεια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38%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rgbClr val="66FF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18%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.0004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3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Μηχανικός αερισμός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31%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rgbClr val="66FF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14%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.0005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09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Διατήρηση 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performance 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50%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rgbClr val="66FF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88%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&lt;.0001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1245" name="Rectangle 104">
            <a:extLst>
              <a:ext uri="{FF2B5EF4-FFF2-40B4-BE49-F238E27FC236}">
                <a16:creationId xmlns:a16="http://schemas.microsoft.com/office/drawing/2014/main" id="{73C10F8D-5196-4CA6-8DD9-5A64080FF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511" y="6379970"/>
            <a:ext cx="3415102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l-GR" sz="1600" b="0" i="1" u="none" dirty="0">
                <a:solidFill>
                  <a:srgbClr val="FF0000"/>
                </a:solidFill>
              </a:rPr>
              <a:t>Van de </a:t>
            </a:r>
            <a:r>
              <a:rPr lang="en-US" altLang="el-GR" sz="1600" b="0" i="1" u="none" dirty="0" err="1">
                <a:solidFill>
                  <a:srgbClr val="FF0000"/>
                </a:solidFill>
              </a:rPr>
              <a:t>Beek</a:t>
            </a:r>
            <a:r>
              <a:rPr lang="en-US" altLang="el-GR" sz="1600" b="0" i="1" u="none" dirty="0">
                <a:solidFill>
                  <a:srgbClr val="FF0000"/>
                </a:solidFill>
              </a:rPr>
              <a:t> D, N </a:t>
            </a:r>
            <a:r>
              <a:rPr lang="en-US" altLang="el-GR" sz="1600" b="0" i="1" u="none" dirty="0" err="1">
                <a:solidFill>
                  <a:srgbClr val="FF0000"/>
                </a:solidFill>
              </a:rPr>
              <a:t>Engl</a:t>
            </a:r>
            <a:r>
              <a:rPr lang="en-US" altLang="el-GR" sz="1600" b="0" i="1" u="none" dirty="0">
                <a:solidFill>
                  <a:srgbClr val="FF0000"/>
                </a:solidFill>
              </a:rPr>
              <a:t> J Med 200</a:t>
            </a:r>
            <a:r>
              <a:rPr lang="el-GR" altLang="el-GR" sz="1600" b="0" i="1" u="none" dirty="0">
                <a:solidFill>
                  <a:srgbClr val="FF0000"/>
                </a:solidFill>
              </a:rPr>
              <a:t>6</a:t>
            </a:r>
            <a:endParaRPr lang="en-GB" altLang="el-GR" sz="1600" b="0" i="1" u="none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>
            <a:extLst>
              <a:ext uri="{FF2B5EF4-FFF2-40B4-BE49-F238E27FC236}">
                <a16:creationId xmlns:a16="http://schemas.microsoft.com/office/drawing/2014/main" id="{A565FBF0-DC08-470B-979A-25EBAAC9E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624788"/>
              </p:ext>
            </p:extLst>
          </p:nvPr>
        </p:nvGraphicFramePr>
        <p:xfrm>
          <a:off x="1388806" y="3074035"/>
          <a:ext cx="6484374" cy="2637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458">
                  <a:extLst>
                    <a:ext uri="{9D8B030D-6E8A-4147-A177-3AD203B41FA5}">
                      <a16:colId xmlns:a16="http://schemas.microsoft.com/office/drawing/2014/main" val="141593833"/>
                    </a:ext>
                  </a:extLst>
                </a:gridCol>
                <a:gridCol w="2161458">
                  <a:extLst>
                    <a:ext uri="{9D8B030D-6E8A-4147-A177-3AD203B41FA5}">
                      <a16:colId xmlns:a16="http://schemas.microsoft.com/office/drawing/2014/main" val="1588404453"/>
                    </a:ext>
                  </a:extLst>
                </a:gridCol>
                <a:gridCol w="2161458">
                  <a:extLst>
                    <a:ext uri="{9D8B030D-6E8A-4147-A177-3AD203B41FA5}">
                      <a16:colId xmlns:a16="http://schemas.microsoft.com/office/drawing/2014/main" val="880626078"/>
                    </a:ext>
                  </a:extLst>
                </a:gridCol>
              </a:tblGrid>
              <a:tr h="499315">
                <a:tc>
                  <a:txBody>
                    <a:bodyPr/>
                    <a:lstStyle/>
                    <a:p>
                      <a:r>
                        <a:rPr lang="el-GR" dirty="0"/>
                        <a:t>ΣΗΜΕΙΟ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ΕΥΑΙΣΘΗΣΙΑ</a:t>
                      </a:r>
                      <a:r>
                        <a:rPr lang="en-US" dirty="0"/>
                        <a:t> %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ΕΙΔΙΚΟΤΗΤΑ</a:t>
                      </a:r>
                      <a:r>
                        <a:rPr lang="en-US" dirty="0"/>
                        <a:t> %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471583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r>
                        <a:rPr lang="el-GR" dirty="0"/>
                        <a:t>Αυχενική δυσκαμψία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13-30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68-80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108195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r>
                        <a:rPr lang="el-GR" dirty="0"/>
                        <a:t>σ. </a:t>
                      </a:r>
                      <a:r>
                        <a:rPr lang="en-US" dirty="0"/>
                        <a:t>Kernig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2-14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92-97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195871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r>
                        <a:rPr lang="el-GR" dirty="0"/>
                        <a:t>σ. </a:t>
                      </a:r>
                      <a:r>
                        <a:rPr lang="en-US" dirty="0"/>
                        <a:t>Brudzinski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2-11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93-98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528863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r>
                        <a:rPr lang="en-US" dirty="0"/>
                        <a:t>Head jolt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6-21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82-98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61532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E92B78C-B8B7-4877-BA9B-D3B8EF1E1977}"/>
              </a:ext>
            </a:extLst>
          </p:cNvPr>
          <p:cNvSpPr txBox="1"/>
          <p:nvPr/>
        </p:nvSpPr>
        <p:spPr>
          <a:xfrm>
            <a:off x="2020529" y="6386052"/>
            <a:ext cx="4852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Dorsett M &amp; Liang S, </a:t>
            </a:r>
            <a:r>
              <a:rPr lang="en-US" sz="1600" dirty="0" err="1">
                <a:solidFill>
                  <a:srgbClr val="FF0000"/>
                </a:solidFill>
              </a:rPr>
              <a:t>Emerg</a:t>
            </a:r>
            <a:r>
              <a:rPr lang="en-US" sz="1600" dirty="0">
                <a:solidFill>
                  <a:srgbClr val="FF0000"/>
                </a:solidFill>
              </a:rPr>
              <a:t> Med Clin N Am 2016</a:t>
            </a:r>
            <a:endParaRPr lang="el-GR" sz="1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F88581-0D28-4D2C-99C4-8A4BE669853E}"/>
              </a:ext>
            </a:extLst>
          </p:cNvPr>
          <p:cNvSpPr txBox="1"/>
          <p:nvPr/>
        </p:nvSpPr>
        <p:spPr>
          <a:xfrm>
            <a:off x="929148" y="191729"/>
            <a:ext cx="7403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</a:rPr>
              <a:t>ΔΙΑΓΝΩΣΤΙΚΗ ΑΞΙΑ ΚΛΙΝΙΚΩΝ ΣΗΜΕΙΩΝ</a:t>
            </a:r>
          </a:p>
        </p:txBody>
      </p:sp>
      <p:pic>
        <p:nvPicPr>
          <p:cNvPr id="5" name="Picture 2" descr="ÎÏÎ¿ÏÎ­Î»ÎµÏÎ¼Î± ÎµÎ¹ÎºÏÎ½Î±Ï Î³Î¹Î± head jolt test">
            <a:extLst>
              <a:ext uri="{FF2B5EF4-FFF2-40B4-BE49-F238E27FC236}">
                <a16:creationId xmlns:a16="http://schemas.microsoft.com/office/drawing/2014/main" id="{E52DFCB1-9C64-46D8-AD6C-7D95437A9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0" y="857599"/>
            <a:ext cx="6076335" cy="160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ÎÏÎ¿ÏÎ­Î»ÎµÏÎ¼Î± ÎµÎ¹ÎºÏÎ½Î±Ï Î³Î¹Î± head jolt test">
            <a:extLst>
              <a:ext uri="{FF2B5EF4-FFF2-40B4-BE49-F238E27FC236}">
                <a16:creationId xmlns:a16="http://schemas.microsoft.com/office/drawing/2014/main" id="{573B8BAB-31AA-4E1D-BD3E-F1940A12B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142" y="964461"/>
            <a:ext cx="1804148" cy="130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176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nejm.org/na101/home/literatum/publisher/mms/journals/content/nejm/2006/nejm_2006.354.issue-1/nejmra052116/20190523/images/img_medium/nejmra052116_f1.jpeg">
            <a:extLst>
              <a:ext uri="{FF2B5EF4-FFF2-40B4-BE49-F238E27FC236}">
                <a16:creationId xmlns:a16="http://schemas.microsoft.com/office/drawing/2014/main" id="{3FAA2D83-A87F-46D2-84C4-12D8CED1D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7"/>
            <a:ext cx="615315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61599F-AE08-4D2C-BB9E-B3BD92401FBC}"/>
              </a:ext>
            </a:extLst>
          </p:cNvPr>
          <p:cNvSpPr txBox="1"/>
          <p:nvPr/>
        </p:nvSpPr>
        <p:spPr>
          <a:xfrm>
            <a:off x="6153150" y="516194"/>
            <a:ext cx="2990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ΜΕΙΖΟΝΕΣ ΕΠΙΠΛΟΚΕΣ ΒΑΚΤΗΡΙΑΚΗΣ ΜΗΝΙΓΓΙΤΙΔΑΣ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D1B771-330E-4313-A17F-75260E6D465B}"/>
              </a:ext>
            </a:extLst>
          </p:cNvPr>
          <p:cNvSpPr txBox="1"/>
          <p:nvPr/>
        </p:nvSpPr>
        <p:spPr>
          <a:xfrm>
            <a:off x="6153150" y="6172529"/>
            <a:ext cx="2990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Van De </a:t>
            </a:r>
            <a:r>
              <a:rPr lang="en-US" sz="1600" dirty="0" err="1">
                <a:solidFill>
                  <a:srgbClr val="FF0000"/>
                </a:solidFill>
              </a:rPr>
              <a:t>Beek</a:t>
            </a:r>
            <a:r>
              <a:rPr lang="en-US" sz="1600" dirty="0">
                <a:solidFill>
                  <a:srgbClr val="FF0000"/>
                </a:solidFill>
              </a:rPr>
              <a:t> D et al, NEJM 2006 </a:t>
            </a:r>
            <a:endParaRPr lang="el-G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69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nejm.org/na101/home/literatum/publisher/mms/journals/content/nejm/2006/nejm_2006.354.issue-1/nejmra052116/20190523/images/img_large/nejmra052116_t3.jpeg">
            <a:extLst>
              <a:ext uri="{FF2B5EF4-FFF2-40B4-BE49-F238E27FC236}">
                <a16:creationId xmlns:a16="http://schemas.microsoft.com/office/drawing/2014/main" id="{6FB8BD9E-0C01-4DD5-9827-C3ADC9EE3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227796"/>
            <a:ext cx="7544927" cy="663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B792C3-4431-4762-AFD4-831ABBD866B7}"/>
              </a:ext>
            </a:extLst>
          </p:cNvPr>
          <p:cNvSpPr txBox="1"/>
          <p:nvPr/>
        </p:nvSpPr>
        <p:spPr>
          <a:xfrm>
            <a:off x="6551356" y="6322427"/>
            <a:ext cx="299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Van De </a:t>
            </a:r>
            <a:r>
              <a:rPr lang="en-US" sz="1400" dirty="0" err="1">
                <a:solidFill>
                  <a:srgbClr val="FF0000"/>
                </a:solidFill>
              </a:rPr>
              <a:t>Beek</a:t>
            </a:r>
            <a:r>
              <a:rPr lang="en-US" sz="1400" dirty="0">
                <a:solidFill>
                  <a:srgbClr val="FF0000"/>
                </a:solidFill>
              </a:rPr>
              <a:t> D et al, NEJM 2006 </a:t>
            </a:r>
            <a:endParaRPr lang="el-GR" sz="14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182B0A-5712-4588-AD93-F51F3F7622C9}"/>
              </a:ext>
            </a:extLst>
          </p:cNvPr>
          <p:cNvSpPr txBox="1"/>
          <p:nvPr/>
        </p:nvSpPr>
        <p:spPr>
          <a:xfrm>
            <a:off x="1651820" y="27741"/>
            <a:ext cx="8893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ΕΠΙΠΛΟΚΕΣ </a:t>
            </a:r>
            <a:r>
              <a:rPr lang="en-US" sz="2000" b="1" dirty="0">
                <a:solidFill>
                  <a:srgbClr val="FF0000"/>
                </a:solidFill>
              </a:rPr>
              <a:t>KAI EKBA</a:t>
            </a:r>
            <a:r>
              <a:rPr lang="el-GR" sz="2000" b="1" dirty="0">
                <a:solidFill>
                  <a:srgbClr val="FF0000"/>
                </a:solidFill>
              </a:rPr>
              <a:t>ΣΗ ΒΑΚΤΗΡΙΑΚΗΣ ΜΗΝΙΓΓΙΤΙΔΑΣ</a:t>
            </a:r>
          </a:p>
        </p:txBody>
      </p:sp>
    </p:spTree>
    <p:extLst>
      <p:ext uri="{BB962C8B-B14F-4D97-AF65-F5344CB8AC3E}">
        <p14:creationId xmlns:p14="http://schemas.microsoft.com/office/powerpoint/2010/main" val="1036401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024" name="Group 104">
            <a:extLst>
              <a:ext uri="{FF2B5EF4-FFF2-40B4-BE49-F238E27FC236}">
                <a16:creationId xmlns:a16="http://schemas.microsoft.com/office/drawing/2014/main" id="{111729C5-838A-4B56-9B25-BC18A1A8D05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16355782"/>
              </p:ext>
            </p:extLst>
          </p:nvPr>
        </p:nvGraphicFramePr>
        <p:xfrm>
          <a:off x="323850" y="908050"/>
          <a:ext cx="8496300" cy="5205415"/>
        </p:xfrm>
        <a:graphic>
          <a:graphicData uri="http://schemas.openxmlformats.org/drawingml/2006/table">
            <a:tbl>
              <a:tblPr/>
              <a:tblGrid>
                <a:gridCol w="2735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9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3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4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20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BM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Verdana" pitchFamily="34" charset="0"/>
                        </a:rPr>
                        <a:t>S.pneumoniae</a:t>
                      </a:r>
                      <a:endParaRPr kumimoji="0" lang="el-GR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</a:t>
                      </a:r>
                      <a:r>
                        <a:rPr kumimoji="0" lang="el-GR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=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352</a:t>
                      </a:r>
                      <a:endParaRPr kumimoji="0" lang="en-GB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N</a:t>
                      </a:r>
                      <a:r>
                        <a:rPr kumimoji="0" lang="el-GR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meningitidis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n= 257</a:t>
                      </a:r>
                      <a:endParaRPr kumimoji="0" lang="en-GB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p</a:t>
                      </a:r>
                      <a:endParaRPr kumimoji="0" lang="en-GB" sz="2000" b="0" i="1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64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l-G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l-GR" sz="2000" b="1" i="0" u="sng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50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</a:rPr>
                        <a:t>Θνητότητα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Verdana" pitchFamily="34" charset="0"/>
                        </a:rPr>
                        <a:t>30%</a:t>
                      </a:r>
                      <a:endParaRPr kumimoji="0" lang="en-GB" sz="2000" b="1" i="0" u="sng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7%</a:t>
                      </a:r>
                      <a:endParaRPr kumimoji="0" lang="en-GB" sz="2000" b="1" i="0" u="sng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&lt;.001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509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l-G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l-GR" sz="2000" b="1" i="0" u="sng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9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κώφωση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Verdana" pitchFamily="34" charset="0"/>
                        </a:rPr>
                        <a:t>22%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8%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.001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596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παράλυση εγκεφαλικών συζυγιών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Verdana" pitchFamily="34" charset="0"/>
                        </a:rPr>
                        <a:t>6%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1,5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%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0.05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09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Ημι-τετρα-πάρεση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Verdana" pitchFamily="34" charset="0"/>
                        </a:rPr>
                        <a:t>9%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2%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0.05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950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αφασία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Verdana" pitchFamily="34" charset="0"/>
                        </a:rPr>
                        <a:t>3%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Verdana" pitchFamily="34" charset="0"/>
                        </a:rPr>
                        <a:t>1%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Ν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</a:rPr>
                        <a:t>S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Verdana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1968" name="Rectangle 48">
            <a:extLst>
              <a:ext uri="{FF2B5EF4-FFF2-40B4-BE49-F238E27FC236}">
                <a16:creationId xmlns:a16="http://schemas.microsoft.com/office/drawing/2014/main" id="{D61D47F3-B802-41C0-A7DF-B93001CB76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143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3200" b="1" dirty="0">
                <a:solidFill>
                  <a:srgbClr val="FF0000"/>
                </a:solidFill>
                <a:latin typeface="+mn-lt"/>
              </a:rPr>
              <a:t>Πρόγνωση ΒΜ σε ενήλικες</a:t>
            </a:r>
            <a:endParaRPr lang="en-GB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6850" name="AutoShape 88">
            <a:extLst>
              <a:ext uri="{FF2B5EF4-FFF2-40B4-BE49-F238E27FC236}">
                <a16:creationId xmlns:a16="http://schemas.microsoft.com/office/drawing/2014/main" id="{827EDF61-515D-42EC-914A-F6444B444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5038"/>
            <a:ext cx="8820150" cy="577850"/>
          </a:xfrm>
          <a:prstGeom prst="flowChartTerminator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76851" name="Text Box 90">
            <a:extLst>
              <a:ext uri="{FF2B5EF4-FFF2-40B4-BE49-F238E27FC236}">
                <a16:creationId xmlns:a16="http://schemas.microsoft.com/office/drawing/2014/main" id="{48ADCF0E-5392-41DF-930E-23D332D3A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6491288"/>
            <a:ext cx="5905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l-GR" b="0" i="1" u="none" dirty="0">
                <a:solidFill>
                  <a:srgbClr val="FF0000"/>
                </a:solidFill>
              </a:rPr>
              <a:t>Van de </a:t>
            </a:r>
            <a:r>
              <a:rPr lang="en-US" altLang="el-GR" b="0" i="1" u="none" dirty="0" err="1">
                <a:solidFill>
                  <a:srgbClr val="FF0000"/>
                </a:solidFill>
              </a:rPr>
              <a:t>Beek</a:t>
            </a:r>
            <a:r>
              <a:rPr lang="el-GR" altLang="el-GR" b="0" i="1" u="none" dirty="0">
                <a:solidFill>
                  <a:srgbClr val="FF0000"/>
                </a:solidFill>
              </a:rPr>
              <a:t> </a:t>
            </a:r>
            <a:r>
              <a:rPr lang="en-US" altLang="el-GR" b="0" i="1" u="none" dirty="0">
                <a:solidFill>
                  <a:srgbClr val="FF0000"/>
                </a:solidFill>
              </a:rPr>
              <a:t>D, N </a:t>
            </a:r>
            <a:r>
              <a:rPr lang="en-US" altLang="el-GR" b="0" i="1" u="none" dirty="0" err="1">
                <a:solidFill>
                  <a:srgbClr val="FF0000"/>
                </a:solidFill>
              </a:rPr>
              <a:t>Engl</a:t>
            </a:r>
            <a:r>
              <a:rPr lang="en-US" altLang="el-GR" b="0" i="1" u="none" dirty="0">
                <a:solidFill>
                  <a:srgbClr val="FF0000"/>
                </a:solidFill>
              </a:rPr>
              <a:t> J Med 2004</a:t>
            </a:r>
            <a:endParaRPr lang="en-GB" altLang="el-GR" b="0" i="1" u="none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76295E-CB4C-4E06-9627-258434E5CFE6}"/>
              </a:ext>
            </a:extLst>
          </p:cNvPr>
          <p:cNvSpPr txBox="1"/>
          <p:nvPr/>
        </p:nvSpPr>
        <p:spPr>
          <a:xfrm>
            <a:off x="2350168" y="157817"/>
            <a:ext cx="4443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</a:rPr>
              <a:t>ΚΩΦΩΣΗ</a:t>
            </a: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A9609923-0A11-4002-A0FE-FF98E0E86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23" y="818147"/>
            <a:ext cx="8354929" cy="4989847"/>
          </a:xfrm>
        </p:spPr>
        <p:txBody>
          <a:bodyPr>
            <a:noAutofit/>
          </a:bodyPr>
          <a:lstStyle/>
          <a:p>
            <a:r>
              <a:rPr lang="el-GR" sz="2400" b="1" dirty="0"/>
              <a:t>ΒΜ: συχνότερο αίτιο επίκτητης κώφωσης (παιδιά)</a:t>
            </a:r>
          </a:p>
          <a:p>
            <a:pPr marL="0" indent="0">
              <a:buNone/>
            </a:pPr>
            <a:endParaRPr lang="el-GR" sz="2400" b="1" dirty="0"/>
          </a:p>
          <a:p>
            <a:r>
              <a:rPr lang="el-GR" sz="2400" b="1" dirty="0"/>
              <a:t>54 % των ασθενών: </a:t>
            </a:r>
            <a:r>
              <a:rPr lang="el-GR" sz="2400" b="1" dirty="0" err="1"/>
              <a:t>ακοομετρική</a:t>
            </a:r>
            <a:r>
              <a:rPr lang="el-GR" sz="2400" b="1" dirty="0"/>
              <a:t> διαταραχή (!)</a:t>
            </a:r>
          </a:p>
          <a:p>
            <a:pPr marL="0" indent="0">
              <a:buNone/>
            </a:pPr>
            <a:endParaRPr lang="el-GR" sz="2400" b="1" dirty="0"/>
          </a:p>
          <a:p>
            <a:r>
              <a:rPr lang="el-GR" sz="2400" b="1" dirty="0"/>
              <a:t>5-35 % των ασθενών: κώφωση </a:t>
            </a:r>
            <a:r>
              <a:rPr lang="el-GR" sz="2400" b="1" dirty="0" err="1"/>
              <a:t>νευροαισθητηριακής</a:t>
            </a:r>
            <a:r>
              <a:rPr lang="el-GR" sz="2400" b="1" dirty="0"/>
              <a:t> μορφής (βαρεία 4 %)</a:t>
            </a:r>
          </a:p>
          <a:p>
            <a:pPr marL="0" indent="0">
              <a:buNone/>
            </a:pPr>
            <a:endParaRPr lang="el-GR" sz="2400" b="1" dirty="0"/>
          </a:p>
          <a:p>
            <a:r>
              <a:rPr lang="el-GR" sz="2400" b="1" dirty="0"/>
              <a:t>Εμφανίζεται κατά την οξεία φάση έως και 6-12 μήνες μετά</a:t>
            </a:r>
          </a:p>
          <a:p>
            <a:pPr marL="0" indent="0">
              <a:buNone/>
            </a:pPr>
            <a:endParaRPr lang="el-GR" sz="2400" b="1" dirty="0"/>
          </a:p>
          <a:p>
            <a:r>
              <a:rPr lang="el-GR" sz="2400" b="1" dirty="0"/>
              <a:t>Ακοόγραμμα - Ενημέρωση – παρακολούθηση</a:t>
            </a:r>
          </a:p>
          <a:p>
            <a:pPr marL="0" indent="0">
              <a:buNone/>
            </a:pPr>
            <a:endParaRPr lang="el-GR" sz="2400" b="1" dirty="0"/>
          </a:p>
          <a:p>
            <a:r>
              <a:rPr lang="el-GR" sz="2400" b="1" dirty="0"/>
              <a:t>Κοχλιακά εμφυτεύματα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8F7C5-9943-4724-950B-430A57623360}"/>
              </a:ext>
            </a:extLst>
          </p:cNvPr>
          <p:cNvSpPr txBox="1"/>
          <p:nvPr/>
        </p:nvSpPr>
        <p:spPr>
          <a:xfrm>
            <a:off x="2704024" y="6228578"/>
            <a:ext cx="4291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Van de </a:t>
            </a:r>
            <a:r>
              <a:rPr lang="en-US" sz="1400" dirty="0" err="1">
                <a:solidFill>
                  <a:srgbClr val="FF0000"/>
                </a:solidFill>
              </a:rPr>
              <a:t>Beek</a:t>
            </a:r>
            <a:r>
              <a:rPr lang="en-US" sz="1400" dirty="0">
                <a:solidFill>
                  <a:srgbClr val="FF0000"/>
                </a:solidFill>
              </a:rPr>
              <a:t> et al, Clin </a:t>
            </a:r>
            <a:r>
              <a:rPr lang="en-US" sz="1400" dirty="0" err="1">
                <a:solidFill>
                  <a:srgbClr val="FF0000"/>
                </a:solidFill>
              </a:rPr>
              <a:t>Microb</a:t>
            </a:r>
            <a:r>
              <a:rPr lang="en-US" sz="1400" dirty="0">
                <a:solidFill>
                  <a:srgbClr val="FF0000"/>
                </a:solidFill>
              </a:rPr>
              <a:t> Infect 2016</a:t>
            </a:r>
            <a:endParaRPr lang="el-GR" sz="1400" dirty="0">
              <a:solidFill>
                <a:srgbClr val="FF0000"/>
              </a:solidFill>
            </a:endParaRPr>
          </a:p>
          <a:p>
            <a:r>
              <a:rPr lang="el-GR" sz="1400" dirty="0">
                <a:solidFill>
                  <a:srgbClr val="FF0000"/>
                </a:solidFill>
              </a:rPr>
              <a:t>Μ</a:t>
            </a:r>
            <a:r>
              <a:rPr lang="en-US" sz="1400" dirty="0" err="1">
                <a:solidFill>
                  <a:srgbClr val="FF0000"/>
                </a:solidFill>
              </a:rPr>
              <a:t>cGill</a:t>
            </a:r>
            <a:r>
              <a:rPr lang="en-US" sz="1400" dirty="0">
                <a:solidFill>
                  <a:srgbClr val="FF0000"/>
                </a:solidFill>
              </a:rPr>
              <a:t> F et al, Lancet 2016</a:t>
            </a:r>
            <a:endParaRPr lang="el-G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56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76295E-CB4C-4E06-9627-258434E5CFE6}"/>
              </a:ext>
            </a:extLst>
          </p:cNvPr>
          <p:cNvSpPr txBox="1"/>
          <p:nvPr/>
        </p:nvSpPr>
        <p:spPr>
          <a:xfrm>
            <a:off x="2350168" y="157817"/>
            <a:ext cx="4443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</a:rPr>
              <a:t>ΓΝΩΣΙΑΚΕΣ ΔΙΑΤΑΡΑΧΕΣ</a:t>
            </a:r>
          </a:p>
        </p:txBody>
      </p:sp>
      <p:sp>
        <p:nvSpPr>
          <p:cNvPr id="7" name="Θέση περιεχομένου 6">
            <a:extLst>
              <a:ext uri="{FF2B5EF4-FFF2-40B4-BE49-F238E27FC236}">
                <a16:creationId xmlns:a16="http://schemas.microsoft.com/office/drawing/2014/main" id="{A9609923-0A11-4002-A0FE-FF98E0E86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23" y="882316"/>
            <a:ext cx="8354929" cy="4925678"/>
          </a:xfrm>
        </p:spPr>
        <p:txBody>
          <a:bodyPr>
            <a:noAutofit/>
          </a:bodyPr>
          <a:lstStyle/>
          <a:p>
            <a:r>
              <a:rPr lang="el-GR" sz="2400" b="1" dirty="0"/>
              <a:t>Παιδιά: διαταραχή γνωσιακής ανάπτυξης (παιδιά)</a:t>
            </a:r>
          </a:p>
          <a:p>
            <a:r>
              <a:rPr lang="el-GR" sz="2400" b="1" dirty="0"/>
              <a:t>Γνωσιακές διαταραχές: 32 %</a:t>
            </a:r>
          </a:p>
          <a:p>
            <a:pPr marL="0" indent="0">
              <a:buNone/>
            </a:pPr>
            <a:endParaRPr lang="el-GR" sz="2400" b="1" dirty="0"/>
          </a:p>
          <a:p>
            <a:r>
              <a:rPr lang="el-GR" sz="2400" b="1" dirty="0"/>
              <a:t>Κυρίως διαταραχές μνήμης, συγκέντρωσης</a:t>
            </a:r>
            <a:r>
              <a:rPr lang="en-US" sz="2400" b="1" dirty="0"/>
              <a:t>, </a:t>
            </a:r>
            <a:r>
              <a:rPr lang="el-GR" sz="2400" b="1" dirty="0"/>
              <a:t>μάθησης</a:t>
            </a:r>
          </a:p>
          <a:p>
            <a:pPr marL="0" indent="0">
              <a:buNone/>
            </a:pPr>
            <a:endParaRPr lang="el-GR" sz="2400" b="1" dirty="0"/>
          </a:p>
          <a:p>
            <a:r>
              <a:rPr lang="el-GR" sz="2400" b="1" dirty="0"/>
              <a:t>Βραδύτητα σκέψης</a:t>
            </a:r>
            <a:r>
              <a:rPr lang="en-US" sz="2400" b="1" dirty="0"/>
              <a:t>, </a:t>
            </a:r>
            <a:endParaRPr lang="el-GR" sz="2400" b="1" dirty="0"/>
          </a:p>
          <a:p>
            <a:pPr marL="0" indent="0">
              <a:buNone/>
            </a:pPr>
            <a:endParaRPr lang="el-GR" sz="2400" b="1" dirty="0"/>
          </a:p>
          <a:p>
            <a:r>
              <a:rPr lang="el-GR" sz="2400" b="1" dirty="0" err="1"/>
              <a:t>Νευροψυχολογική</a:t>
            </a:r>
            <a:r>
              <a:rPr lang="el-GR" sz="2400" b="1" dirty="0"/>
              <a:t> εκτίμηση – </a:t>
            </a:r>
            <a:r>
              <a:rPr lang="en-US" sz="2400" b="1" dirty="0" err="1"/>
              <a:t>MoCA</a:t>
            </a:r>
            <a:r>
              <a:rPr lang="en-US" sz="2400" b="1" dirty="0"/>
              <a:t> test </a:t>
            </a:r>
            <a:r>
              <a:rPr lang="el-GR" sz="2400" b="1" dirty="0" err="1"/>
              <a:t>κλπ</a:t>
            </a:r>
            <a:endParaRPr lang="el-GR" sz="2400" b="1" dirty="0"/>
          </a:p>
          <a:p>
            <a:endParaRPr lang="el-GR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8F7C5-9943-4724-950B-430A57623360}"/>
              </a:ext>
            </a:extLst>
          </p:cNvPr>
          <p:cNvSpPr txBox="1"/>
          <p:nvPr/>
        </p:nvSpPr>
        <p:spPr>
          <a:xfrm>
            <a:off x="2502050" y="5975684"/>
            <a:ext cx="4291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Van de </a:t>
            </a:r>
            <a:r>
              <a:rPr lang="en-US" sz="1400" dirty="0" err="1">
                <a:solidFill>
                  <a:srgbClr val="FF0000"/>
                </a:solidFill>
              </a:rPr>
              <a:t>Beek</a:t>
            </a:r>
            <a:r>
              <a:rPr lang="en-US" sz="1400" dirty="0">
                <a:solidFill>
                  <a:srgbClr val="FF0000"/>
                </a:solidFill>
              </a:rPr>
              <a:t> et al, Clin </a:t>
            </a:r>
            <a:r>
              <a:rPr lang="en-US" sz="1400" dirty="0" err="1">
                <a:solidFill>
                  <a:srgbClr val="FF0000"/>
                </a:solidFill>
              </a:rPr>
              <a:t>Microb</a:t>
            </a:r>
            <a:r>
              <a:rPr lang="en-US" sz="1400" dirty="0">
                <a:solidFill>
                  <a:srgbClr val="FF0000"/>
                </a:solidFill>
              </a:rPr>
              <a:t> Infect 2016</a:t>
            </a:r>
            <a:endParaRPr lang="el-GR" sz="1400" dirty="0">
              <a:solidFill>
                <a:srgbClr val="FF0000"/>
              </a:solidFill>
            </a:endParaRPr>
          </a:p>
          <a:p>
            <a:r>
              <a:rPr lang="el-GR" sz="1400" dirty="0">
                <a:solidFill>
                  <a:srgbClr val="FF0000"/>
                </a:solidFill>
              </a:rPr>
              <a:t>Μ</a:t>
            </a:r>
            <a:r>
              <a:rPr lang="en-US" sz="1400" dirty="0" err="1">
                <a:solidFill>
                  <a:srgbClr val="FF0000"/>
                </a:solidFill>
              </a:rPr>
              <a:t>cGill</a:t>
            </a:r>
            <a:r>
              <a:rPr lang="en-US" sz="1400" dirty="0">
                <a:solidFill>
                  <a:srgbClr val="FF0000"/>
                </a:solidFill>
              </a:rPr>
              <a:t> F et al, Lancet 2016</a:t>
            </a:r>
            <a:endParaRPr lang="el-GR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Loughran A et al, Microbiol </a:t>
            </a:r>
            <a:r>
              <a:rPr lang="en-US" sz="1400" dirty="0" err="1">
                <a:solidFill>
                  <a:srgbClr val="FF0000"/>
                </a:solidFill>
              </a:rPr>
              <a:t>Spectr</a:t>
            </a:r>
            <a:r>
              <a:rPr lang="en-US" sz="1400" dirty="0">
                <a:solidFill>
                  <a:srgbClr val="FF0000"/>
                </a:solidFill>
              </a:rPr>
              <a:t> 2019</a:t>
            </a:r>
            <a:endParaRPr lang="el-G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151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B4814B21-5D27-4689-93B6-67F0308578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111918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l-GR" sz="3600" b="1" i="1" dirty="0" err="1">
                <a:solidFill>
                  <a:srgbClr val="333399"/>
                </a:solidFill>
              </a:rPr>
              <a:t>S.Pneumoniae</a:t>
            </a:r>
            <a:r>
              <a:rPr lang="en-US" altLang="el-GR" sz="3600" b="1" dirty="0"/>
              <a:t> BM</a:t>
            </a:r>
            <a:br>
              <a:rPr lang="en-US" altLang="el-GR" sz="3600" b="1" dirty="0"/>
            </a:br>
            <a:r>
              <a:rPr lang="el-GR" altLang="el-GR" sz="3600" b="1" i="1" dirty="0" err="1"/>
              <a:t>Ποιά</a:t>
            </a:r>
            <a:r>
              <a:rPr lang="el-GR" altLang="el-GR" sz="3600" b="1" i="1" dirty="0"/>
              <a:t> η αιτία θανάτου</a:t>
            </a:r>
            <a:r>
              <a:rPr lang="el-GR" altLang="el-GR" sz="3600" b="1" dirty="0"/>
              <a:t>;</a:t>
            </a:r>
            <a:endParaRPr lang="en-GB" altLang="el-GR" sz="3600" b="1" dirty="0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A27046E3-5C3A-4E99-83F4-6A34A3C0C2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557338"/>
            <a:ext cx="8686800" cy="4525962"/>
          </a:xfrm>
          <a:gradFill rotWithShape="1">
            <a:gsLst>
              <a:gs pos="0">
                <a:srgbClr val="FFFF66"/>
              </a:gs>
              <a:gs pos="100000">
                <a:schemeClr val="bg1"/>
              </a:gs>
            </a:gsLst>
            <a:lin ang="5400000" scaled="1"/>
          </a:gra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  <a:contourClr>
              <a:srgbClr val="FFFF66"/>
            </a:contourClr>
          </a:sp3d>
        </p:spPr>
        <p:txBody>
          <a:bodyPr>
            <a:flatTx/>
          </a:bodyPr>
          <a:lstStyle/>
          <a:p>
            <a:pPr eaLnBrk="1" hangingPunct="1"/>
            <a:endParaRPr lang="el-GR" altLang="el-GR" dirty="0"/>
          </a:p>
          <a:p>
            <a:pPr eaLnBrk="1" hangingPunct="1"/>
            <a:r>
              <a:rPr lang="el-GR" altLang="el-GR" dirty="0"/>
              <a:t>       Νευρολογικές επιπλοκές        39-75%</a:t>
            </a:r>
          </a:p>
          <a:p>
            <a:pPr eaLnBrk="1" hangingPunct="1">
              <a:buFontTx/>
              <a:buNone/>
            </a:pPr>
            <a:r>
              <a:rPr lang="el-GR" altLang="el-GR" dirty="0"/>
              <a:t>          </a:t>
            </a:r>
            <a:r>
              <a:rPr lang="el-GR" altLang="el-GR" dirty="0" err="1"/>
              <a:t>Εγκολεασμός</a:t>
            </a:r>
            <a:r>
              <a:rPr lang="el-GR" altLang="el-GR" dirty="0"/>
              <a:t>                            13-75%</a:t>
            </a:r>
          </a:p>
          <a:p>
            <a:pPr eaLnBrk="1" hangingPunct="1"/>
            <a:r>
              <a:rPr lang="el-GR" altLang="el-GR" dirty="0"/>
              <a:t>       Συστηματικές εκδηλώσεις      24-51%</a:t>
            </a:r>
          </a:p>
          <a:p>
            <a:pPr eaLnBrk="1" hangingPunct="1">
              <a:buFontTx/>
              <a:buNone/>
            </a:pPr>
            <a:r>
              <a:rPr lang="el-GR" altLang="el-GR" dirty="0"/>
              <a:t>                                   </a:t>
            </a:r>
          </a:p>
          <a:p>
            <a:pPr eaLnBrk="1" hangingPunct="1">
              <a:buFontTx/>
              <a:buNone/>
            </a:pPr>
            <a:r>
              <a:rPr lang="el-GR" altLang="el-GR" dirty="0"/>
              <a:t>              </a:t>
            </a:r>
            <a:r>
              <a:rPr lang="el-GR" altLang="el-GR" b="1" dirty="0">
                <a:solidFill>
                  <a:srgbClr val="3333CC"/>
                </a:solidFill>
              </a:rPr>
              <a:t>Σήψη       19%</a:t>
            </a:r>
          </a:p>
        </p:txBody>
      </p:sp>
      <p:sp>
        <p:nvSpPr>
          <p:cNvPr id="77828" name="Text Box 5">
            <a:extLst>
              <a:ext uri="{FF2B5EF4-FFF2-40B4-BE49-F238E27FC236}">
                <a16:creationId xmlns:a16="http://schemas.microsoft.com/office/drawing/2014/main" id="{E9CD7336-E0C9-4DFD-BACA-0561AC90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229225"/>
            <a:ext cx="3529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l-GR" b="0" i="1" u="none"/>
              <a:t>Lancet Neurol 2006</a:t>
            </a:r>
            <a:endParaRPr lang="en-GB" altLang="el-GR" b="0" i="1" u="none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67C02F-B0A6-4F31-A030-BD91C2D35CCF}"/>
              </a:ext>
            </a:extLst>
          </p:cNvPr>
          <p:cNvSpPr txBox="1"/>
          <p:nvPr/>
        </p:nvSpPr>
        <p:spPr>
          <a:xfrm>
            <a:off x="929149" y="368709"/>
            <a:ext cx="6946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</a:rPr>
              <a:t>ΔΙΑΦΟΡΙΚΗ ΔΙΑΓΝΩΣΗ ΒΑΚΤΗΡΙΑΚΗΣ ΜΗΝΙΓΓΙΤΙΔΑΣ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0D12362-52B4-4568-B07D-8F3F44202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>
            <a:normAutofit/>
          </a:bodyPr>
          <a:lstStyle/>
          <a:p>
            <a:r>
              <a:rPr lang="el-GR" sz="2000" dirty="0"/>
              <a:t>Άλλες μορφές λοιμώδους προσβολής ΚΝΣ</a:t>
            </a:r>
          </a:p>
          <a:p>
            <a:pPr marL="0" indent="0">
              <a:buNone/>
            </a:pPr>
            <a:r>
              <a:rPr lang="el-GR" sz="2000" dirty="0"/>
              <a:t>    - ιογενής</a:t>
            </a:r>
          </a:p>
          <a:p>
            <a:pPr marL="0" indent="0">
              <a:buNone/>
            </a:pPr>
            <a:r>
              <a:rPr lang="el-GR" sz="2000" dirty="0"/>
              <a:t>    - φυματιώδης</a:t>
            </a:r>
          </a:p>
          <a:p>
            <a:pPr marL="0" indent="0">
              <a:buNone/>
            </a:pPr>
            <a:r>
              <a:rPr lang="el-GR" sz="2000" dirty="0"/>
              <a:t>    - </a:t>
            </a:r>
            <a:r>
              <a:rPr lang="el-GR" sz="2000" dirty="0" err="1"/>
              <a:t>μυκητιασική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    - παρασιτική, πρωτοζωική</a:t>
            </a:r>
          </a:p>
          <a:p>
            <a:r>
              <a:rPr lang="el-GR" sz="2000" dirty="0" err="1"/>
              <a:t>Αυτοάνοσα</a:t>
            </a:r>
            <a:r>
              <a:rPr lang="el-GR" sz="2000" dirty="0"/>
              <a:t> νοσήματα</a:t>
            </a:r>
          </a:p>
          <a:p>
            <a:r>
              <a:rPr lang="el-GR" sz="2000" dirty="0"/>
              <a:t>Φάρμακα πχ </a:t>
            </a:r>
            <a:r>
              <a:rPr lang="el-GR" sz="2000" dirty="0" err="1"/>
              <a:t>κοτριμοξαζόλη</a:t>
            </a:r>
            <a:r>
              <a:rPr lang="el-GR" sz="2000" dirty="0"/>
              <a:t>, Ν</a:t>
            </a:r>
            <a:r>
              <a:rPr lang="en-US" sz="2000" dirty="0"/>
              <a:t>SAIDs</a:t>
            </a:r>
          </a:p>
          <a:p>
            <a:r>
              <a:rPr lang="en-US" sz="2000" dirty="0"/>
              <a:t>K</a:t>
            </a:r>
            <a:r>
              <a:rPr lang="el-GR" sz="2000" dirty="0" err="1"/>
              <a:t>ακοήθεια</a:t>
            </a:r>
            <a:endParaRPr lang="el-GR" sz="2000" dirty="0"/>
          </a:p>
          <a:p>
            <a:r>
              <a:rPr lang="el-GR" sz="2000" dirty="0"/>
              <a:t>Διάφορα πχ </a:t>
            </a:r>
            <a:r>
              <a:rPr lang="el-GR" sz="2000" dirty="0" err="1"/>
              <a:t>υπαραχνοειδής</a:t>
            </a:r>
            <a:r>
              <a:rPr lang="el-GR" sz="2000" dirty="0"/>
              <a:t> αιμορραγία, ημικρανία, απλές ιογενείς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568107-E61B-40E8-B776-1B910130CFD3}"/>
              </a:ext>
            </a:extLst>
          </p:cNvPr>
          <p:cNvSpPr txBox="1"/>
          <p:nvPr/>
        </p:nvSpPr>
        <p:spPr>
          <a:xfrm>
            <a:off x="2536723" y="6320014"/>
            <a:ext cx="3731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solidFill>
                  <a:srgbClr val="FF0000"/>
                </a:solidFill>
              </a:rPr>
              <a:t>Μ</a:t>
            </a:r>
            <a:r>
              <a:rPr lang="en-US" sz="1600" dirty="0" err="1">
                <a:solidFill>
                  <a:srgbClr val="FF0000"/>
                </a:solidFill>
              </a:rPr>
              <a:t>cGill</a:t>
            </a:r>
            <a:r>
              <a:rPr lang="en-US" sz="1600" dirty="0">
                <a:solidFill>
                  <a:srgbClr val="FF0000"/>
                </a:solidFill>
              </a:rPr>
              <a:t> Fiona et al, Lancet 2016</a:t>
            </a:r>
            <a:endParaRPr lang="el-G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71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800" b="1" dirty="0">
                <a:solidFill>
                  <a:schemeClr val="tx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ΑΣΗΠΤΗ ΜΗΝΙΓΓΙΤΙΔΑ: ΜΗ ΑΝΕΥΡΕΣΗ ΠΑΘΟΓΟΝΟΥ ΣΤΙΣ ΚΑΛΛΙΕΡΓΕΙΕΣ ΕΝΥ</a:t>
            </a:r>
            <a:endParaRPr lang="en-GB" sz="2800" b="1" dirty="0">
              <a:solidFill>
                <a:schemeClr val="tx2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784"/>
            <a:ext cx="8401080" cy="499745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000" b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Εντεροϊοί: ομάδες και </a:t>
            </a:r>
            <a:r>
              <a:rPr lang="en-US" sz="2000" b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Echo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b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Ερπητοϊοί: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l-GR" sz="2000" b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               </a:t>
            </a:r>
            <a:r>
              <a:rPr lang="en-US" sz="2000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Herpes simplex (HSV-1,-2)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               </a:t>
            </a:r>
            <a:r>
              <a:rPr lang="en-US" sz="2000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Varicella-Zoster (VZV)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               </a:t>
            </a:r>
            <a:r>
              <a:rPr lang="en-US" sz="2000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Cytomegalovirus (CMV)</a:t>
            </a:r>
            <a:endParaRPr lang="el-GR" sz="2000" dirty="0">
              <a:effectLst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b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Ιός Δυτικού Νείλου</a:t>
            </a:r>
            <a:r>
              <a:rPr lang="en-US" sz="2000" b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(West-Nile Virus</a:t>
            </a:r>
            <a:r>
              <a:rPr lang="el-GR" sz="2000" b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-</a:t>
            </a:r>
            <a:r>
              <a:rPr lang="en-US" sz="2000" b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WNV)</a:t>
            </a:r>
            <a:endParaRPr lang="el-GR" sz="2000" b="1" dirty="0">
              <a:effectLst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b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Ιός λεμφοκυτταρικής </a:t>
            </a:r>
            <a:r>
              <a:rPr lang="el-GR" sz="2000" b="1" dirty="0" err="1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χοριομηνιγγίτιδας</a:t>
            </a:r>
            <a:endParaRPr lang="el-GR" sz="2000" b="1" dirty="0">
              <a:effectLst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HIV</a:t>
            </a:r>
            <a:r>
              <a:rPr lang="el-GR" sz="2000" b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(</a:t>
            </a:r>
            <a:r>
              <a:rPr lang="en-US" sz="2000" b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Human Immunodeficiency Virus)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i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Mycobacterium tuberculosis </a:t>
            </a:r>
            <a:r>
              <a:rPr lang="en-US" sz="2000" b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(TBC)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b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Σπειροχαιτώσεις</a:t>
            </a:r>
            <a:endParaRPr lang="en-US" sz="2000" b="1" dirty="0">
              <a:effectLst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l-GR" sz="2000" b="1" i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                </a:t>
            </a:r>
            <a:r>
              <a:rPr lang="en-US" sz="2000" i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Treponema pallidum (</a:t>
            </a:r>
            <a:r>
              <a:rPr lang="el-GR" sz="2000" i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σύφιλη)</a:t>
            </a:r>
            <a:endParaRPr lang="en-US" sz="2000" i="1" dirty="0">
              <a:effectLst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i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               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Borrellia</a:t>
            </a:r>
            <a:r>
              <a:rPr lang="en-US" sz="2000" i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burgdorferi</a:t>
            </a:r>
            <a:r>
              <a:rPr lang="el-GR" sz="2000" i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  (νόσος </a:t>
            </a:r>
            <a:r>
              <a:rPr lang="en-US" sz="2000" i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Lyme)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000" b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Βρουκέλωση: 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Brucella</a:t>
            </a:r>
            <a:r>
              <a:rPr lang="en-US" sz="2000" b="1" i="1" dirty="0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melitensis</a:t>
            </a:r>
            <a:endParaRPr lang="en-GB" sz="2000" b="1" i="1" dirty="0">
              <a:effectLst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8920E7-D97B-49C3-99ED-0265AB51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6578"/>
            <a:ext cx="7886700" cy="66156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BAKTH</a:t>
            </a:r>
            <a:r>
              <a:rPr lang="el-GR" sz="2800" b="1" dirty="0">
                <a:solidFill>
                  <a:srgbClr val="FF0000"/>
                </a:solidFill>
                <a:latin typeface="+mn-lt"/>
              </a:rPr>
              <a:t>ΡΙΑΚΕΣ ΛΟΙΜΩΞΕΙΣ ΚΝΣ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8F01A65-CD1F-4C0D-9F62-640D2C678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03158"/>
            <a:ext cx="7886700" cy="4973805"/>
          </a:xfrm>
        </p:spPr>
        <p:txBody>
          <a:bodyPr/>
          <a:lstStyle/>
          <a:p>
            <a:r>
              <a:rPr lang="el-GR" dirty="0"/>
              <a:t>ΜΗΝΙΓΓΙΤΙΔΑ </a:t>
            </a:r>
          </a:p>
          <a:p>
            <a:pPr marL="0" indent="0">
              <a:buNone/>
            </a:pPr>
            <a:r>
              <a:rPr lang="el-GR" dirty="0"/>
              <a:t>      - Κοινότητας</a:t>
            </a:r>
          </a:p>
          <a:p>
            <a:pPr marL="0" indent="0">
              <a:buNone/>
            </a:pPr>
            <a:r>
              <a:rPr lang="el-GR" dirty="0"/>
              <a:t>      - Νοσοκομειακή: - χωρίς ξένα σώματα</a:t>
            </a:r>
          </a:p>
          <a:p>
            <a:pPr marL="0" indent="0">
              <a:buNone/>
            </a:pPr>
            <a:r>
              <a:rPr lang="el-GR" dirty="0"/>
              <a:t>                                     - με ξένα σώματα πχ </a:t>
            </a:r>
            <a:r>
              <a:rPr lang="en-US" dirty="0"/>
              <a:t>shunts</a:t>
            </a:r>
            <a:endParaRPr lang="el-GR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</a:t>
            </a:r>
            <a:r>
              <a:rPr lang="el-GR" dirty="0"/>
              <a:t>ΓΚΕΦΑΛΙΚΟ ΑΠΟΣΤΗΜΑ</a:t>
            </a:r>
          </a:p>
        </p:txBody>
      </p:sp>
    </p:spTree>
    <p:extLst>
      <p:ext uri="{BB962C8B-B14F-4D97-AF65-F5344CB8AC3E}">
        <p14:creationId xmlns:p14="http://schemas.microsoft.com/office/powerpoint/2010/main" val="4083885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08BDAC-1F1E-4CB4-BA36-6C0BB367ECB7}"/>
              </a:ext>
            </a:extLst>
          </p:cNvPr>
          <p:cNvSpPr txBox="1"/>
          <p:nvPr/>
        </p:nvSpPr>
        <p:spPr>
          <a:xfrm>
            <a:off x="1253613" y="2949677"/>
            <a:ext cx="657778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</a:rPr>
              <a:t>ΕΡΓΑΣΤΗΡΙΑΚΗ ΔΙΑΓΝΩΣΤΙΚΗ ΠΡΟΣΕΓΓΙΣΗ</a:t>
            </a:r>
          </a:p>
        </p:txBody>
      </p:sp>
    </p:spTree>
    <p:extLst>
      <p:ext uri="{BB962C8B-B14F-4D97-AF65-F5344CB8AC3E}">
        <p14:creationId xmlns:p14="http://schemas.microsoft.com/office/powerpoint/2010/main" val="714558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F69539-7DAE-4035-89F1-A6F4DE32257D}"/>
              </a:ext>
            </a:extLst>
          </p:cNvPr>
          <p:cNvSpPr txBox="1"/>
          <p:nvPr/>
        </p:nvSpPr>
        <p:spPr>
          <a:xfrm>
            <a:off x="1991032" y="412955"/>
            <a:ext cx="4689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</a:rPr>
              <a:t>ΔΙΑΓΝΩΣΤΙΚΗ ΠΡΟΣΕΓΓΙΣΗ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0C4C3E3-E2F7-4FA3-8714-1CAE069AB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2103"/>
            <a:ext cx="7886700" cy="4834860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ΚΛΙΝΙΚΗ ΥΠΟΨΙΑ</a:t>
            </a:r>
          </a:p>
          <a:p>
            <a:r>
              <a:rPr lang="el-GR" sz="2000" b="1" dirty="0">
                <a:solidFill>
                  <a:srgbClr val="FF0000"/>
                </a:solidFill>
              </a:rPr>
              <a:t>ΟΝΠ – ΕΝΥ</a:t>
            </a:r>
            <a:r>
              <a:rPr lang="el-GR" sz="2000" dirty="0"/>
              <a:t> (Βυθοσκόπηση – </a:t>
            </a:r>
            <a:r>
              <a:rPr lang="en-US" sz="2000" dirty="0"/>
              <a:t>CT </a:t>
            </a:r>
            <a:r>
              <a:rPr lang="el-GR" sz="2000" dirty="0"/>
              <a:t>εγκεφάλου ?)</a:t>
            </a:r>
          </a:p>
          <a:p>
            <a:r>
              <a:rPr lang="el-GR" sz="2000" dirty="0"/>
              <a:t>κ/α αίματος</a:t>
            </a:r>
          </a:p>
          <a:p>
            <a:r>
              <a:rPr lang="el-GR" sz="2000" dirty="0"/>
              <a:t>α/α θώρακος</a:t>
            </a:r>
          </a:p>
          <a:p>
            <a:r>
              <a:rPr lang="el-GR" sz="2000" dirty="0"/>
              <a:t>Εξέταση ούρων (αντιγόνο </a:t>
            </a:r>
            <a:r>
              <a:rPr lang="el-GR" sz="2000" dirty="0" err="1"/>
              <a:t>πνευμονιοκόκκου</a:t>
            </a:r>
            <a:r>
              <a:rPr lang="el-GR" sz="2000" dirty="0"/>
              <a:t>)</a:t>
            </a:r>
          </a:p>
          <a:p>
            <a:r>
              <a:rPr lang="el-GR" sz="2000" dirty="0"/>
              <a:t>Εξέταση εξανθηματικής βλάβης (αναρρόφηση με βελόνα): </a:t>
            </a:r>
            <a:r>
              <a:rPr lang="en-US" sz="2000" dirty="0"/>
              <a:t>Gram, </a:t>
            </a:r>
            <a:r>
              <a:rPr lang="el-GR" sz="2000" dirty="0"/>
              <a:t>κ/α</a:t>
            </a:r>
          </a:p>
          <a:p>
            <a:endParaRPr lang="el-GR" sz="2000" dirty="0"/>
          </a:p>
          <a:p>
            <a:r>
              <a:rPr lang="el-GR" sz="2000" b="1" dirty="0">
                <a:solidFill>
                  <a:srgbClr val="FF0000"/>
                </a:solidFill>
              </a:rPr>
              <a:t>ΕΝΑΡΞΗ ΕΜΠΕΙΡΙΚΗΣ ΑΝΤΙΜΙΚΡΟΒΙΑΚΗΣ ΘΕΡΑΠΕΙΑΣ </a:t>
            </a:r>
          </a:p>
          <a:p>
            <a:pPr marL="0" indent="0">
              <a:buNone/>
            </a:pPr>
            <a:r>
              <a:rPr lang="el-GR" sz="2000" b="1" dirty="0">
                <a:solidFill>
                  <a:srgbClr val="FF0000"/>
                </a:solidFill>
              </a:rPr>
              <a:t>    ΤΟ ΤΑΧΥΤΕΡΟ ΔΥΝΑΤΟΝ  &lt; ½ - 1 ώρα</a:t>
            </a:r>
          </a:p>
        </p:txBody>
      </p:sp>
    </p:spTree>
    <p:extLst>
      <p:ext uri="{BB962C8B-B14F-4D97-AF65-F5344CB8AC3E}">
        <p14:creationId xmlns:p14="http://schemas.microsoft.com/office/powerpoint/2010/main" val="1580276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FB6013E-5F24-4FAA-8C0C-96A0818CEA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131762"/>
            <a:ext cx="7886700" cy="1325563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b="1" dirty="0" err="1">
                <a:solidFill>
                  <a:srgbClr val="FF0000"/>
                </a:solidFill>
              </a:rPr>
              <a:t>Ποιός</a:t>
            </a:r>
            <a:r>
              <a:rPr lang="el-GR" sz="3600" b="1" dirty="0">
                <a:solidFill>
                  <a:srgbClr val="FF0000"/>
                </a:solidFill>
              </a:rPr>
              <a:t> ο ρόλος της βυθοσκόπησης?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368A867-B582-43BD-9BC7-F1A74EF278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l-GR" dirty="0"/>
              <a:t>   </a:t>
            </a:r>
            <a:r>
              <a:rPr lang="el-GR" sz="2400" b="1" dirty="0">
                <a:solidFill>
                  <a:srgbClr val="333399"/>
                </a:solidFill>
              </a:rPr>
              <a:t>Οίδημα οπτικής θηλής</a:t>
            </a:r>
            <a:r>
              <a:rPr lang="el-GR" sz="2400" b="1" dirty="0">
                <a:solidFill>
                  <a:srgbClr val="3333CC"/>
                </a:solidFill>
              </a:rPr>
              <a:t> </a:t>
            </a:r>
            <a:r>
              <a:rPr lang="en-US" sz="2400" b="1" dirty="0">
                <a:solidFill>
                  <a:srgbClr val="3333CC"/>
                </a:solidFill>
              </a:rPr>
              <a:t>(3%) </a:t>
            </a:r>
            <a:r>
              <a:rPr lang="en-US" sz="2400" b="1" dirty="0">
                <a:solidFill>
                  <a:srgbClr val="3333CC"/>
                </a:solidFill>
                <a:cs typeface="Arial" charset="0"/>
              </a:rPr>
              <a:t>*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l-GR" sz="2400" b="1" dirty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l-GR" sz="2400" b="1" dirty="0"/>
              <a:t>όχι  </a:t>
            </a:r>
            <a:r>
              <a:rPr lang="el-GR" sz="2400" dirty="0"/>
              <a:t>                                               </a:t>
            </a:r>
            <a:r>
              <a:rPr lang="el-GR" sz="2400" b="1" dirty="0"/>
              <a:t>ναι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l-GR" sz="2400" dirty="0"/>
              <a:t>   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l-GR" sz="2400" dirty="0"/>
              <a:t>                                           αύξηση </a:t>
            </a:r>
            <a:r>
              <a:rPr lang="el-GR" sz="2400" dirty="0" err="1"/>
              <a:t>ενδοκράνιας</a:t>
            </a:r>
            <a:r>
              <a:rPr lang="el-GR" sz="2400" dirty="0"/>
              <a:t> πίεσης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l-GR" sz="2400" dirty="0"/>
              <a:t> </a:t>
            </a:r>
            <a:r>
              <a:rPr lang="el-GR" sz="2400" b="1" dirty="0"/>
              <a:t> ΟΝΠ </a:t>
            </a:r>
            <a:r>
              <a:rPr lang="el-GR" sz="2400" dirty="0"/>
              <a:t>                               θρόμβωση </a:t>
            </a:r>
            <a:r>
              <a:rPr lang="el-GR" sz="2400" dirty="0" err="1"/>
              <a:t>φλεβωδους</a:t>
            </a:r>
            <a:r>
              <a:rPr lang="el-GR" sz="2400" dirty="0"/>
              <a:t> κόλπου,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l-GR" sz="2400" dirty="0"/>
              <a:t>                                          απόφραξη στη ροή ΕΝΥ,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l-GR" sz="2400" dirty="0"/>
              <a:t>                                          </a:t>
            </a:r>
            <a:r>
              <a:rPr lang="el-GR" sz="2400" dirty="0" err="1"/>
              <a:t>υποσκληρίδιο</a:t>
            </a:r>
            <a:r>
              <a:rPr lang="el-GR" sz="2400" dirty="0"/>
              <a:t> εμπύημα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l-GR" sz="24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l-GR" sz="2400" dirty="0"/>
              <a:t>                                          </a:t>
            </a:r>
            <a:r>
              <a:rPr lang="en-US" sz="2400" b="1" dirty="0"/>
              <a:t>CT </a:t>
            </a:r>
            <a:r>
              <a:rPr lang="el-GR" sz="2400" b="1" dirty="0"/>
              <a:t>εγκεφάλου με σκιαγραφικό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l-GR" sz="2400" dirty="0"/>
              <a:t>                                            ΝΧ εκτίμηση</a:t>
            </a:r>
            <a:endParaRPr lang="en-GB" sz="2400" dirty="0"/>
          </a:p>
        </p:txBody>
      </p:sp>
      <p:sp>
        <p:nvSpPr>
          <p:cNvPr id="56324" name="Line 4">
            <a:extLst>
              <a:ext uri="{FF2B5EF4-FFF2-40B4-BE49-F238E27FC236}">
                <a16:creationId xmlns:a16="http://schemas.microsoft.com/office/drawing/2014/main" id="{D3EB13F0-0CF8-4002-B93D-5CE6EE6E2E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82412" y="2060575"/>
            <a:ext cx="19928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6325" name="Line 5">
            <a:extLst>
              <a:ext uri="{FF2B5EF4-FFF2-40B4-BE49-F238E27FC236}">
                <a16:creationId xmlns:a16="http://schemas.microsoft.com/office/drawing/2014/main" id="{3A9FE1BE-43D4-4E84-9401-D0D818A40E0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6825" y="2060575"/>
            <a:ext cx="1043756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6326" name="Line 6">
            <a:extLst>
              <a:ext uri="{FF2B5EF4-FFF2-40B4-BE49-F238E27FC236}">
                <a16:creationId xmlns:a16="http://schemas.microsoft.com/office/drawing/2014/main" id="{54A25CC5-1995-43ED-86CA-D43F9987C8A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4025" y="292417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6327" name="Line 7">
            <a:extLst>
              <a:ext uri="{FF2B5EF4-FFF2-40B4-BE49-F238E27FC236}">
                <a16:creationId xmlns:a16="http://schemas.microsoft.com/office/drawing/2014/main" id="{C909FE76-82D0-4932-9C24-2DC6C322CD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58888" y="2997200"/>
            <a:ext cx="865187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6328" name="Line 8">
            <a:extLst>
              <a:ext uri="{FF2B5EF4-FFF2-40B4-BE49-F238E27FC236}">
                <a16:creationId xmlns:a16="http://schemas.microsoft.com/office/drawing/2014/main" id="{C1D8EB30-632B-4746-8105-B3E4FB30B4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49418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5609" name="Text Box 9">
            <a:extLst>
              <a:ext uri="{FF2B5EF4-FFF2-40B4-BE49-F238E27FC236}">
                <a16:creationId xmlns:a16="http://schemas.microsoft.com/office/drawing/2014/main" id="{14D6B25E-5FA4-4462-9738-000CE4CED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1177"/>
            <a:ext cx="34068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l-GR" sz="1400" u="none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en-US" sz="1400" u="none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*</a:t>
            </a:r>
            <a:r>
              <a:rPr lang="el-GR" sz="1400" u="none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Σε ΟΝΠ κίνδυνος </a:t>
            </a:r>
            <a:r>
              <a:rPr lang="el-GR" sz="1400" u="none" dirty="0" err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εγκολεασμού</a:t>
            </a:r>
            <a:r>
              <a:rPr lang="el-GR" sz="1400" u="none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&lt; 2%)</a:t>
            </a:r>
            <a:endParaRPr lang="en-GB" sz="1400" u="none" dirty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6330" name="Text Box 10">
            <a:extLst>
              <a:ext uri="{FF2B5EF4-FFF2-40B4-BE49-F238E27FC236}">
                <a16:creationId xmlns:a16="http://schemas.microsoft.com/office/drawing/2014/main" id="{E2CA7078-068C-4265-BBC3-25D16286C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6426200"/>
            <a:ext cx="23664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l-GR" sz="1600" b="0" u="none" dirty="0">
                <a:solidFill>
                  <a:srgbClr val="FF0000"/>
                </a:solidFill>
                <a:latin typeface="+mn-lt"/>
              </a:rPr>
              <a:t>Van de </a:t>
            </a:r>
            <a:r>
              <a:rPr lang="en-US" altLang="el-GR" sz="1600" b="0" u="none" dirty="0" err="1">
                <a:solidFill>
                  <a:srgbClr val="FF0000"/>
                </a:solidFill>
                <a:latin typeface="+mn-lt"/>
              </a:rPr>
              <a:t>Beek</a:t>
            </a:r>
            <a:r>
              <a:rPr lang="en-US" altLang="el-GR" sz="1600" b="0" u="none" dirty="0">
                <a:solidFill>
                  <a:srgbClr val="FF0000"/>
                </a:solidFill>
                <a:latin typeface="+mn-lt"/>
              </a:rPr>
              <a:t>, NEJM 2006</a:t>
            </a:r>
            <a:endParaRPr lang="en-GB" altLang="el-GR" sz="1600" b="0" u="none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>
            <a:extLst>
              <a:ext uri="{FF2B5EF4-FFF2-40B4-BE49-F238E27FC236}">
                <a16:creationId xmlns:a16="http://schemas.microsoft.com/office/drawing/2014/main" id="{F998EFB3-AFFA-4BF5-997F-206447ABCB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1038" y="254307"/>
            <a:ext cx="7924800" cy="6011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l-GR" sz="3200" b="1" dirty="0">
                <a:solidFill>
                  <a:srgbClr val="FF0000"/>
                </a:solidFill>
                <a:latin typeface="+mn-lt"/>
              </a:rPr>
              <a:t>Ενδείξεις </a:t>
            </a:r>
            <a:r>
              <a:rPr lang="en-US" altLang="el-GR" sz="3200" b="1" dirty="0">
                <a:solidFill>
                  <a:srgbClr val="FF0000"/>
                </a:solidFill>
                <a:latin typeface="+mn-lt"/>
              </a:rPr>
              <a:t>CT </a:t>
            </a:r>
            <a:r>
              <a:rPr lang="el-GR" altLang="el-GR" sz="3200" b="1" dirty="0">
                <a:solidFill>
                  <a:srgbClr val="FF0000"/>
                </a:solidFill>
                <a:latin typeface="+mn-lt"/>
              </a:rPr>
              <a:t>εγκεφάλου</a:t>
            </a:r>
            <a:r>
              <a:rPr lang="en-US" altLang="el-GR" sz="3200" b="1" dirty="0">
                <a:solidFill>
                  <a:srgbClr val="FF0000"/>
                </a:solidFill>
                <a:latin typeface="+mn-lt"/>
              </a:rPr>
              <a:t> (</a:t>
            </a:r>
            <a:r>
              <a:rPr lang="el-GR" altLang="el-GR" sz="3200" b="1" dirty="0">
                <a:solidFill>
                  <a:srgbClr val="FF0000"/>
                </a:solidFill>
                <a:latin typeface="+mn-lt"/>
              </a:rPr>
              <a:t>πρόληψη </a:t>
            </a:r>
            <a:r>
              <a:rPr lang="el-GR" altLang="el-GR" sz="3200" b="1" dirty="0" err="1">
                <a:solidFill>
                  <a:srgbClr val="FF0000"/>
                </a:solidFill>
                <a:latin typeface="+mn-lt"/>
              </a:rPr>
              <a:t>εγκολεασμού</a:t>
            </a:r>
            <a:r>
              <a:rPr lang="el-GR" altLang="el-GR" sz="3200" b="1" dirty="0">
                <a:solidFill>
                  <a:srgbClr val="FF0000"/>
                </a:solidFill>
                <a:latin typeface="+mn-lt"/>
              </a:rPr>
              <a:t>)</a:t>
            </a:r>
            <a:endParaRPr lang="en-GB" altLang="el-GR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845A607B-C312-4199-AF67-F52CF2013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1038" y="1046854"/>
            <a:ext cx="7886700" cy="4351338"/>
          </a:xfrm>
        </p:spPr>
        <p:txBody>
          <a:bodyPr/>
          <a:lstStyle/>
          <a:p>
            <a:pPr eaLnBrk="1" hangingPunct="1"/>
            <a:r>
              <a:rPr lang="el-GR" altLang="el-GR" sz="2400" b="1" dirty="0"/>
              <a:t>Υποψία </a:t>
            </a:r>
            <a:r>
              <a:rPr lang="el-GR" altLang="el-GR" sz="2400" b="1" dirty="0" err="1"/>
              <a:t>χωροκατακτητικής</a:t>
            </a:r>
            <a:r>
              <a:rPr lang="el-GR" altLang="el-GR" sz="2400" b="1" dirty="0"/>
              <a:t> βλάβης- απόστημα </a:t>
            </a:r>
            <a:endParaRPr lang="en-US" altLang="el-GR" sz="2400" b="1" dirty="0"/>
          </a:p>
          <a:p>
            <a:pPr eaLnBrk="1" hangingPunct="1"/>
            <a:r>
              <a:rPr lang="el-GR" altLang="el-GR" sz="2400" b="1" dirty="0"/>
              <a:t>Σοβαρή διαταραχή επιπέδου συνείδησης – </a:t>
            </a:r>
            <a:r>
              <a:rPr lang="en-US" altLang="el-GR" sz="2400" b="1" dirty="0"/>
              <a:t>GS &lt; 10</a:t>
            </a:r>
            <a:r>
              <a:rPr lang="el-GR" altLang="el-GR" sz="2400" b="1" dirty="0"/>
              <a:t>  (8-13)</a:t>
            </a:r>
          </a:p>
          <a:p>
            <a:pPr eaLnBrk="1" hangingPunct="1"/>
            <a:r>
              <a:rPr lang="el-GR" altLang="el-GR" sz="2400" b="1" dirty="0"/>
              <a:t>Οίδημα οπτικής θηλής</a:t>
            </a:r>
          </a:p>
          <a:p>
            <a:pPr eaLnBrk="1" hangingPunct="1"/>
            <a:r>
              <a:rPr lang="el-GR" altLang="el-GR" sz="2400" b="1" dirty="0"/>
              <a:t>Εστιακά νευρολογικά σημεία (μη αντιδρώσα κόρη-παθολογικά οπτικά πεδία)</a:t>
            </a:r>
          </a:p>
          <a:p>
            <a:pPr eaLnBrk="1" hangingPunct="1"/>
            <a:r>
              <a:rPr lang="el-GR" altLang="el-GR" sz="2400" b="1" dirty="0"/>
              <a:t>Νέοι ή παρατεταμένοι επιληπτικοί σπασμοί</a:t>
            </a:r>
          </a:p>
          <a:p>
            <a:pPr eaLnBrk="1" hangingPunct="1"/>
            <a:r>
              <a:rPr lang="el-GR" altLang="el-GR" sz="2400" b="1" dirty="0" err="1"/>
              <a:t>Ανοσοκαταστολή</a:t>
            </a:r>
            <a:r>
              <a:rPr lang="el-GR" altLang="el-GR" sz="2400" b="1" dirty="0"/>
              <a:t> ( </a:t>
            </a:r>
            <a:r>
              <a:rPr lang="en-US" altLang="el-GR" sz="2400" b="1" dirty="0"/>
              <a:t>HIV +, </a:t>
            </a:r>
            <a:r>
              <a:rPr lang="el-GR" altLang="el-GR" sz="2400" b="1" dirty="0"/>
              <a:t>μεταμόσχευση)</a:t>
            </a:r>
          </a:p>
          <a:p>
            <a:pPr eaLnBrk="1" hangingPunct="1"/>
            <a:endParaRPr lang="el-GR" altLang="el-GR" sz="2400" b="1" dirty="0"/>
          </a:p>
          <a:p>
            <a:pPr eaLnBrk="1" hangingPunct="1"/>
            <a:endParaRPr lang="en-GB" altLang="el-GR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2258B6-7F2E-4954-9115-2A0472918FAF}"/>
              </a:ext>
            </a:extLst>
          </p:cNvPr>
          <p:cNvSpPr txBox="1"/>
          <p:nvPr/>
        </p:nvSpPr>
        <p:spPr>
          <a:xfrm>
            <a:off x="2704024" y="6228578"/>
            <a:ext cx="4291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Van de </a:t>
            </a:r>
            <a:r>
              <a:rPr lang="en-US" sz="1400" dirty="0" err="1">
                <a:solidFill>
                  <a:srgbClr val="FF0000"/>
                </a:solidFill>
              </a:rPr>
              <a:t>Beek</a:t>
            </a:r>
            <a:r>
              <a:rPr lang="en-US" sz="1400" dirty="0">
                <a:solidFill>
                  <a:srgbClr val="FF0000"/>
                </a:solidFill>
              </a:rPr>
              <a:t> et al, Clin </a:t>
            </a:r>
            <a:r>
              <a:rPr lang="en-US" sz="1400" dirty="0" err="1">
                <a:solidFill>
                  <a:srgbClr val="FF0000"/>
                </a:solidFill>
              </a:rPr>
              <a:t>Microb</a:t>
            </a:r>
            <a:r>
              <a:rPr lang="en-US" sz="1400" dirty="0">
                <a:solidFill>
                  <a:srgbClr val="FF0000"/>
                </a:solidFill>
              </a:rPr>
              <a:t> Infect 2016</a:t>
            </a:r>
            <a:endParaRPr lang="el-GR" sz="1400" dirty="0">
              <a:solidFill>
                <a:srgbClr val="FF0000"/>
              </a:solidFill>
            </a:endParaRPr>
          </a:p>
          <a:p>
            <a:r>
              <a:rPr lang="el-GR" sz="1400" dirty="0">
                <a:solidFill>
                  <a:srgbClr val="FF0000"/>
                </a:solidFill>
              </a:rPr>
              <a:t>Μ</a:t>
            </a:r>
            <a:r>
              <a:rPr lang="en-US" sz="1400" dirty="0" err="1">
                <a:solidFill>
                  <a:srgbClr val="FF0000"/>
                </a:solidFill>
              </a:rPr>
              <a:t>cGill</a:t>
            </a:r>
            <a:r>
              <a:rPr lang="en-US" sz="1400" dirty="0">
                <a:solidFill>
                  <a:srgbClr val="FF0000"/>
                </a:solidFill>
              </a:rPr>
              <a:t> F et al, Lancet 2016</a:t>
            </a:r>
            <a:endParaRPr lang="el-GR" sz="14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621605-C31F-4F46-8930-CF8898FC5C9A}"/>
              </a:ext>
            </a:extLst>
          </p:cNvPr>
          <p:cNvSpPr txBox="1"/>
          <p:nvPr/>
        </p:nvSpPr>
        <p:spPr>
          <a:xfrm>
            <a:off x="250722" y="4573976"/>
            <a:ext cx="8642555" cy="10156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>
                <a:solidFill>
                  <a:srgbClr val="FF0000"/>
                </a:solidFill>
              </a:rPr>
              <a:t>Η αναίτια καθυστέρηση </a:t>
            </a:r>
            <a:r>
              <a:rPr lang="el-GR" sz="2000" b="1" dirty="0" err="1">
                <a:solidFill>
                  <a:srgbClr val="FF0000"/>
                </a:solidFill>
              </a:rPr>
              <a:t>αντιμικροβιακής</a:t>
            </a:r>
            <a:r>
              <a:rPr lang="el-GR" sz="2000" b="1" dirty="0">
                <a:solidFill>
                  <a:srgbClr val="FF0000"/>
                </a:solidFill>
              </a:rPr>
              <a:t> αγωγής αυξάνει τη θνητότητα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 dirty="0">
                <a:solidFill>
                  <a:srgbClr val="FF0000"/>
                </a:solidFill>
              </a:rPr>
              <a:t>Εάν η </a:t>
            </a:r>
            <a:r>
              <a:rPr lang="en-US" sz="2000" b="1" dirty="0">
                <a:solidFill>
                  <a:srgbClr val="FF0000"/>
                </a:solidFill>
              </a:rPr>
              <a:t>CT </a:t>
            </a:r>
            <a:r>
              <a:rPr lang="el-GR" sz="2000" b="1" dirty="0">
                <a:solidFill>
                  <a:srgbClr val="FF0000"/>
                </a:solidFill>
              </a:rPr>
              <a:t>κρίνεται αναγκαία και θα προκαλέσει καθυστέρηση, </a:t>
            </a:r>
          </a:p>
          <a:p>
            <a:r>
              <a:rPr lang="el-GR" sz="2000" b="1" dirty="0">
                <a:solidFill>
                  <a:srgbClr val="FF0000"/>
                </a:solidFill>
              </a:rPr>
              <a:t>     τα αντιβιοτικά χορηγούνται εμπειρικά ΑΜΕΣΑ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4673D578-F02C-435A-9DA0-8A08AEB14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40" y="1054807"/>
            <a:ext cx="8948920" cy="2809179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272CD069-7747-43FD-AF34-4F07B1E0A0EA}"/>
              </a:ext>
            </a:extLst>
          </p:cNvPr>
          <p:cNvSpPr txBox="1">
            <a:spLocks noChangeArrowheads="1"/>
          </p:cNvSpPr>
          <p:nvPr/>
        </p:nvSpPr>
        <p:spPr>
          <a:xfrm>
            <a:off x="681038" y="254307"/>
            <a:ext cx="7924800" cy="6011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3200" b="1">
                <a:solidFill>
                  <a:srgbClr val="FF0000"/>
                </a:solidFill>
                <a:latin typeface="+mn-lt"/>
              </a:rPr>
              <a:t>Ενδείξεις </a:t>
            </a:r>
            <a:r>
              <a:rPr lang="en-US" altLang="el-GR" sz="3200" b="1">
                <a:solidFill>
                  <a:srgbClr val="FF0000"/>
                </a:solidFill>
                <a:latin typeface="+mn-lt"/>
              </a:rPr>
              <a:t>CT </a:t>
            </a:r>
            <a:r>
              <a:rPr lang="el-GR" altLang="el-GR" sz="3200" b="1">
                <a:solidFill>
                  <a:srgbClr val="FF0000"/>
                </a:solidFill>
                <a:latin typeface="+mn-lt"/>
              </a:rPr>
              <a:t>εγκεφάλου</a:t>
            </a:r>
            <a:r>
              <a:rPr lang="en-US" altLang="el-GR" sz="3200" b="1">
                <a:solidFill>
                  <a:srgbClr val="FF0000"/>
                </a:solidFill>
                <a:latin typeface="+mn-lt"/>
              </a:rPr>
              <a:t> (</a:t>
            </a:r>
            <a:r>
              <a:rPr lang="el-GR" altLang="el-GR" sz="3200" b="1">
                <a:solidFill>
                  <a:srgbClr val="FF0000"/>
                </a:solidFill>
                <a:latin typeface="+mn-lt"/>
              </a:rPr>
              <a:t>πρόληψη εγκολεασμού)</a:t>
            </a:r>
            <a:endParaRPr lang="en-GB" altLang="el-GR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D8D48-7095-4C84-B645-7AA16EA29DA4}"/>
              </a:ext>
            </a:extLst>
          </p:cNvPr>
          <p:cNvSpPr txBox="1"/>
          <p:nvPr/>
        </p:nvSpPr>
        <p:spPr>
          <a:xfrm>
            <a:off x="2726147" y="6273225"/>
            <a:ext cx="3834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Habsun</a:t>
            </a:r>
            <a:r>
              <a:rPr lang="en-US" sz="1600" dirty="0">
                <a:solidFill>
                  <a:srgbClr val="FF0000"/>
                </a:solidFill>
              </a:rPr>
              <a:t> R, </a:t>
            </a:r>
            <a:r>
              <a:rPr lang="en-US" sz="1600" dirty="0" err="1">
                <a:solidFill>
                  <a:srgbClr val="FF0000"/>
                </a:solidFill>
              </a:rPr>
              <a:t>Curr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Opin</a:t>
            </a:r>
            <a:r>
              <a:rPr lang="en-US" sz="1600" dirty="0">
                <a:solidFill>
                  <a:srgbClr val="FF0000"/>
                </a:solidFill>
              </a:rPr>
              <a:t> Infect Dis 2019</a:t>
            </a:r>
            <a:endParaRPr lang="el-GR" sz="1600" dirty="0">
              <a:solidFill>
                <a:srgbClr val="FF0000"/>
              </a:solidFill>
            </a:endParaRPr>
          </a:p>
          <a:p>
            <a:r>
              <a:rPr lang="en-US" sz="1600" dirty="0" err="1">
                <a:solidFill>
                  <a:srgbClr val="FF0000"/>
                </a:solidFill>
              </a:rPr>
              <a:t>Costerus</a:t>
            </a:r>
            <a:r>
              <a:rPr lang="en-US" sz="1600" dirty="0">
                <a:solidFill>
                  <a:srgbClr val="FF0000"/>
                </a:solidFill>
              </a:rPr>
              <a:t> JM et al, Clin Infect Dis 2018</a:t>
            </a:r>
            <a:endParaRPr lang="el-GR" sz="1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4040A-D19E-4441-8E05-A95B86CAF0C5}"/>
              </a:ext>
            </a:extLst>
          </p:cNvPr>
          <p:cNvSpPr txBox="1"/>
          <p:nvPr/>
        </p:nvSpPr>
        <p:spPr>
          <a:xfrm>
            <a:off x="416564" y="4218039"/>
            <a:ext cx="8310870" cy="147732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l-GR" dirty="0" err="1"/>
              <a:t>ίναι</a:t>
            </a:r>
            <a:r>
              <a:rPr lang="el-GR" dirty="0"/>
              <a:t> συχνή η διενέργεια </a:t>
            </a:r>
            <a:r>
              <a:rPr lang="en-US" dirty="0"/>
              <a:t>CT </a:t>
            </a:r>
            <a:r>
              <a:rPr lang="el-GR" dirty="0"/>
              <a:t>χωρίς ένδειξη (Ολλανδία: 74 %)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Η συμμόρφωση προς τις κατευθυντήριες οδηγίες δεν ξεπερνά το 50 %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</a:t>
            </a:r>
            <a:r>
              <a:rPr lang="el-GR" dirty="0" err="1"/>
              <a:t>λλανδία</a:t>
            </a:r>
            <a:r>
              <a:rPr lang="el-GR" dirty="0"/>
              <a:t> (ΒΜ, </a:t>
            </a:r>
            <a:r>
              <a:rPr lang="en-US" dirty="0"/>
              <a:t>n=</a:t>
            </a:r>
            <a:r>
              <a:rPr lang="el-GR" dirty="0"/>
              <a:t>1533</a:t>
            </a:r>
            <a:r>
              <a:rPr lang="el-GR" b="1" dirty="0"/>
              <a:t>), </a:t>
            </a:r>
            <a:r>
              <a:rPr lang="el-GR" b="1" dirty="0" err="1"/>
              <a:t>εγκολεασμός</a:t>
            </a:r>
            <a:r>
              <a:rPr lang="el-GR" b="1" dirty="0"/>
              <a:t> 3,1 %</a:t>
            </a:r>
            <a:r>
              <a:rPr lang="en-US" b="1" dirty="0"/>
              <a:t> </a:t>
            </a:r>
            <a:r>
              <a:rPr lang="el-GR" dirty="0"/>
              <a:t>ως πιθανό αποτέλεσμα ΟΝΠ</a:t>
            </a:r>
          </a:p>
          <a:p>
            <a:r>
              <a:rPr lang="el-GR" dirty="0"/>
              <a:t>      </a:t>
            </a:r>
            <a:r>
              <a:rPr lang="el-GR" b="1" dirty="0"/>
              <a:t>το 40 % των ασθενών με </a:t>
            </a:r>
            <a:r>
              <a:rPr lang="el-GR" b="1" dirty="0" err="1"/>
              <a:t>εγκολεασμό</a:t>
            </a:r>
            <a:r>
              <a:rPr lang="el-GR" b="1" dirty="0"/>
              <a:t> είχαν φυσιολογική </a:t>
            </a:r>
            <a:r>
              <a:rPr lang="en-US" b="1" dirty="0"/>
              <a:t>CT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0417000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2003-MK-t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48" y="0"/>
            <a:ext cx="4395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60634AB-2A57-47BD-8CCE-C8F9A4C52FA2}"/>
              </a:ext>
            </a:extLst>
          </p:cNvPr>
          <p:cNvSpPr/>
          <p:nvPr/>
        </p:nvSpPr>
        <p:spPr>
          <a:xfrm>
            <a:off x="4689067" y="2136338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000" dirty="0"/>
              <a:t>1.Υποψία εγκεφαλικής βλάβης </a:t>
            </a:r>
          </a:p>
          <a:p>
            <a:r>
              <a:rPr lang="el-GR" sz="2000" dirty="0"/>
              <a:t>   τύπου μάζας</a:t>
            </a:r>
          </a:p>
          <a:p>
            <a:r>
              <a:rPr lang="el-GR" sz="2000" dirty="0"/>
              <a:t>   - Εστιακή συμπτωματολογία</a:t>
            </a:r>
          </a:p>
          <a:p>
            <a:r>
              <a:rPr lang="el-GR" sz="2000" dirty="0"/>
              <a:t>   - Οίδημα οπτικών θηλών</a:t>
            </a:r>
          </a:p>
          <a:p>
            <a:r>
              <a:rPr lang="el-GR" sz="2000" dirty="0"/>
              <a:t>   - Σύγχυση-κώμα</a:t>
            </a:r>
          </a:p>
          <a:p>
            <a:r>
              <a:rPr lang="el-GR" sz="2000" dirty="0"/>
              <a:t>2. Σημαντική </a:t>
            </a:r>
            <a:r>
              <a:rPr lang="el-GR" sz="2000" dirty="0" err="1"/>
              <a:t>θρομβοπενία</a:t>
            </a:r>
            <a:r>
              <a:rPr lang="el-GR" sz="2000" dirty="0"/>
              <a:t>-</a:t>
            </a:r>
          </a:p>
          <a:p>
            <a:r>
              <a:rPr lang="el-GR" sz="2000" dirty="0"/>
              <a:t>    διαταραχές πηκτικότητας</a:t>
            </a:r>
          </a:p>
          <a:p>
            <a:r>
              <a:rPr lang="el-GR" sz="2000" dirty="0"/>
              <a:t>3. Φλεγμονή δέρματος στο σημείο </a:t>
            </a:r>
          </a:p>
          <a:p>
            <a:r>
              <a:rPr lang="el-GR" sz="2000" dirty="0"/>
              <a:t>    της παρακέντησης</a:t>
            </a:r>
          </a:p>
          <a:p>
            <a:r>
              <a:rPr lang="el-GR" sz="2000" dirty="0"/>
              <a:t>4. Σοβαρή αιμοδυναμική αστάθεια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3DF92-920A-4847-938E-56FFC852A4AD}"/>
              </a:ext>
            </a:extLst>
          </p:cNvPr>
          <p:cNvSpPr txBox="1"/>
          <p:nvPr/>
        </p:nvSpPr>
        <p:spPr>
          <a:xfrm>
            <a:off x="4689067" y="1592826"/>
            <a:ext cx="4086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ΑΝΤΕΝΔΕΙΞΕΙΣ ΟΝΠ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8E8E78-A397-48E7-A092-25908AE452A1}"/>
              </a:ext>
            </a:extLst>
          </p:cNvPr>
          <p:cNvSpPr txBox="1"/>
          <p:nvPr/>
        </p:nvSpPr>
        <p:spPr>
          <a:xfrm>
            <a:off x="4969286" y="6199081"/>
            <a:ext cx="429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Van de </a:t>
            </a:r>
            <a:r>
              <a:rPr lang="en-US" sz="1400" dirty="0" err="1">
                <a:solidFill>
                  <a:srgbClr val="FF0000"/>
                </a:solidFill>
              </a:rPr>
              <a:t>Beek</a:t>
            </a:r>
            <a:r>
              <a:rPr lang="en-US" sz="1400" dirty="0">
                <a:solidFill>
                  <a:srgbClr val="FF0000"/>
                </a:solidFill>
              </a:rPr>
              <a:t> et al, Clin </a:t>
            </a:r>
            <a:r>
              <a:rPr lang="en-US" sz="1400" dirty="0" err="1">
                <a:solidFill>
                  <a:srgbClr val="FF0000"/>
                </a:solidFill>
              </a:rPr>
              <a:t>Microb</a:t>
            </a:r>
            <a:r>
              <a:rPr lang="en-US" sz="1400" dirty="0">
                <a:solidFill>
                  <a:srgbClr val="FF0000"/>
                </a:solidFill>
              </a:rPr>
              <a:t> Infect 2016</a:t>
            </a:r>
            <a:endParaRPr lang="el-GR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991600" cy="695273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pitchFamily="34" charset="0"/>
              </a:rPr>
              <a:t>ΕΥΡΗΜΑΤΑ ΣΤΟ ΕΝΥ ΣΕ ΔΙΑΦΟΡΕΣ ΜΟΡΦΕΣ ΜΗΝΙΓΓΙΤΙΔΑΣ</a:t>
            </a:r>
          </a:p>
        </p:txBody>
      </p:sp>
      <p:graphicFrame>
        <p:nvGraphicFramePr>
          <p:cNvPr id="12697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134128683"/>
              </p:ext>
            </p:extLst>
          </p:nvPr>
        </p:nvGraphicFramePr>
        <p:xfrm>
          <a:off x="179388" y="1127330"/>
          <a:ext cx="8839200" cy="3795047"/>
        </p:xfrm>
        <a:graphic>
          <a:graphicData uri="http://schemas.openxmlformats.org/drawingml/2006/table">
            <a:tbl>
              <a:tblPr/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Φυσιολογικές τιμές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Βακτηριακή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Ιογενής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Φυματιώδης</a:t>
                      </a:r>
                      <a:r>
                        <a:rPr lang="el-GR" dirty="0"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kumimoji="0" lang="el-G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Αριθμός Λευκών /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mm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3</a:t>
                      </a:r>
                      <a:endParaRPr kumimoji="0" lang="el-GR" sz="18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0-5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&gt;1000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&lt;1000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&lt;500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6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Τύπος Λευκών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Λεμφοκύτταρα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Πολυ-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Λεμφο-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*Λεμφο-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8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Γλυκόζη ΕΝΥ/ορού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≥0.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6</a:t>
                      </a:r>
                      <a:endParaRPr kumimoji="0" lang="el-G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Μειωμένη (&lt;0.6)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Φυσιολογική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 </a:t>
                      </a: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ή λίγο χαμηλή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Μειωμένη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(&lt;0.6)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Λεύκωμα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mg/dl)</a:t>
                      </a:r>
                      <a:endParaRPr kumimoji="0" lang="el-GR" sz="18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itchFamily="34" charset="0"/>
                        <a:ea typeface="ＭＳ Ｐゴシック" charset="-128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15-45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&gt;100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 &lt;100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charset="-128"/>
                          <a:cs typeface="Arial" pitchFamily="34" charset="0"/>
                        </a:rPr>
                        <a:t>100-&gt;500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1001" name="TextBox 1"/>
          <p:cNvSpPr txBox="1">
            <a:spLocks noChangeArrowheads="1"/>
          </p:cNvSpPr>
          <p:nvPr/>
        </p:nvSpPr>
        <p:spPr bwMode="auto">
          <a:xfrm>
            <a:off x="179388" y="5876925"/>
            <a:ext cx="875033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b="1" dirty="0">
                <a:cs typeface="Arial" pitchFamily="34" charset="0"/>
              </a:rPr>
              <a:t>*</a:t>
            </a:r>
            <a:r>
              <a:rPr lang="el-GR" dirty="0">
                <a:cs typeface="Arial" pitchFamily="34" charset="0"/>
              </a:rPr>
              <a:t> Αρχικά ο τύπος των λευκών είναι </a:t>
            </a:r>
            <a:r>
              <a:rPr lang="el-GR" dirty="0" err="1">
                <a:cs typeface="Arial" pitchFamily="34" charset="0"/>
              </a:rPr>
              <a:t>πολυμορφοπυρηνικός</a:t>
            </a:r>
            <a:r>
              <a:rPr lang="el-GR" dirty="0">
                <a:cs typeface="Arial" pitchFamily="34" charset="0"/>
              </a:rPr>
              <a:t>.  Η μετατροπή του σε</a:t>
            </a:r>
          </a:p>
          <a:p>
            <a:r>
              <a:rPr lang="el-GR" dirty="0">
                <a:cs typeface="Arial" pitchFamily="34" charset="0"/>
              </a:rPr>
              <a:t>   λεμφοκυτταρικό επιτυγχάνεται μετά από τουλάχιστον 28-48 ώρες</a:t>
            </a:r>
            <a:endParaRPr lang="en-US" dirty="0"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2524D2-35F7-4463-80AA-F253E80EAE4E}"/>
              </a:ext>
            </a:extLst>
          </p:cNvPr>
          <p:cNvSpPr txBox="1"/>
          <p:nvPr/>
        </p:nvSpPr>
        <p:spPr>
          <a:xfrm>
            <a:off x="294968" y="5294671"/>
            <a:ext cx="8723620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Πίεση ΕΝΥ: αυξημένη (&gt;10-20 </a:t>
            </a:r>
            <a:r>
              <a:rPr lang="en-US" dirty="0"/>
              <a:t>cm CSF) </a:t>
            </a:r>
            <a:r>
              <a:rPr lang="el-GR" dirty="0"/>
              <a:t>σε </a:t>
            </a:r>
            <a:r>
              <a:rPr lang="el-GR" dirty="0" err="1"/>
              <a:t>βακτηριακή</a:t>
            </a:r>
            <a:r>
              <a:rPr lang="el-GR" dirty="0"/>
              <a:t> και ΤΒ, σε ιογενή </a:t>
            </a:r>
            <a:r>
              <a:rPr lang="el-GR" dirty="0" err="1"/>
              <a:t>κφ</a:t>
            </a:r>
            <a:r>
              <a:rPr lang="el-GR" dirty="0"/>
              <a:t> ή λίγο αυξημένη</a:t>
            </a:r>
          </a:p>
        </p:txBody>
      </p:sp>
      <p:pic>
        <p:nvPicPr>
          <p:cNvPr id="8194" name="Picture 2" descr="ÎÏÎ¿ÏÎ­Î»ÎµÏÎ¼Î± ÎµÎ¹ÎºÏÎ½Î±Ï Î³Î¹Î± turbid csf">
            <a:extLst>
              <a:ext uri="{FF2B5EF4-FFF2-40B4-BE49-F238E27FC236}">
                <a16:creationId xmlns:a16="http://schemas.microsoft.com/office/drawing/2014/main" id="{C0F76897-703C-4077-8CDF-D6B8DDADC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96" y="776364"/>
            <a:ext cx="1082664" cy="102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365126"/>
            <a:ext cx="9040760" cy="667261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pitchFamily="34" charset="0"/>
              </a:rPr>
              <a:t>ΕΥΡΗΜΑΤΑ ΣΤΟ ΕΝΥ ΣΕ ΒΑΚΤΗΡΙΑΚΗ ΜΗΝΙΓΓΙΤΙΔΑ</a:t>
            </a:r>
            <a:br>
              <a:rPr lang="el-GR" sz="2800" b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pitchFamily="34" charset="0"/>
              </a:rPr>
            </a:br>
            <a:r>
              <a:rPr lang="el-GR" sz="2800" b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pitchFamily="34" charset="0"/>
              </a:rPr>
              <a:t>ΑΤΥΠΙΕΣ ή ΠΑΡΑΝΟΗΣΕΙΣ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B40FBBC-43CD-4963-B949-858924457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5" y="1253330"/>
            <a:ext cx="8465575" cy="4528037"/>
          </a:xfrm>
        </p:spPr>
        <p:txBody>
          <a:bodyPr>
            <a:normAutofit/>
          </a:bodyPr>
          <a:lstStyle/>
          <a:p>
            <a:r>
              <a:rPr lang="el-GR" sz="2000" dirty="0"/>
              <a:t>Ο αριθμός των λευκών μπορεί να είναι φυσιολογικός ή ελαφρά αυξημένος:</a:t>
            </a:r>
          </a:p>
          <a:p>
            <a:pPr marL="0" indent="0">
              <a:buNone/>
            </a:pPr>
            <a:r>
              <a:rPr lang="el-GR" sz="2000" dirty="0"/>
              <a:t>    - σε συνοδό βαρεία σήψη /σηπτικό </a:t>
            </a:r>
            <a:r>
              <a:rPr lang="en-US" sz="2000" dirty="0"/>
              <a:t>shock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    - </a:t>
            </a:r>
            <a:r>
              <a:rPr lang="el-GR" sz="2000" dirty="0" err="1"/>
              <a:t>μηνιγγιτιδοκοκκική</a:t>
            </a:r>
            <a:r>
              <a:rPr lang="el-GR" sz="2000" dirty="0"/>
              <a:t> ΒΜ (</a:t>
            </a:r>
            <a:r>
              <a:rPr lang="en-US" sz="2000" dirty="0"/>
              <a:t>n=258): </a:t>
            </a:r>
            <a:r>
              <a:rPr lang="el-GR" sz="2000" dirty="0"/>
              <a:t>Λ &lt; 1000 σε 19 %, Λ </a:t>
            </a:r>
            <a:r>
              <a:rPr lang="el-GR" sz="2000" dirty="0" err="1"/>
              <a:t>κφ</a:t>
            </a:r>
            <a:r>
              <a:rPr lang="el-GR" sz="2000" dirty="0"/>
              <a:t> σε 1,7 % (έως 10% !)</a:t>
            </a:r>
          </a:p>
          <a:p>
            <a:pPr marL="0" indent="0">
              <a:buNone/>
            </a:pPr>
            <a:r>
              <a:rPr lang="el-GR" sz="2000" dirty="0"/>
              <a:t>    - </a:t>
            </a:r>
            <a:r>
              <a:rPr lang="el-GR" sz="2000" dirty="0" err="1"/>
              <a:t>πνευμονιοκοκκική</a:t>
            </a:r>
            <a:r>
              <a:rPr lang="el-GR" sz="2000" dirty="0"/>
              <a:t> ΒΜ (</a:t>
            </a:r>
            <a:r>
              <a:rPr lang="en-US" sz="2000" dirty="0"/>
              <a:t>n=</a:t>
            </a:r>
            <a:r>
              <a:rPr lang="el-GR" sz="2000" dirty="0"/>
              <a:t>153): Λ &lt; 100 σε 17 %, Λ &lt; 10 σε 5 %</a:t>
            </a:r>
          </a:p>
          <a:p>
            <a:pPr marL="0" indent="0">
              <a:buNone/>
            </a:pPr>
            <a:endParaRPr lang="el-GR" sz="2000" dirty="0"/>
          </a:p>
          <a:p>
            <a:r>
              <a:rPr lang="el-GR" sz="2000" dirty="0"/>
              <a:t>Η βραχεία χορήγηση αντιβιοτικών πριν την ΟΝΠ δεν αλλάζει σημαντικά των αριθμό των λευκών στο ΕΝΥ</a:t>
            </a:r>
          </a:p>
          <a:p>
            <a:endParaRPr lang="el-GR" sz="2000" dirty="0"/>
          </a:p>
          <a:p>
            <a:r>
              <a:rPr lang="el-GR" sz="2000" dirty="0"/>
              <a:t>Το γαλακτικό οξύ μειώνεται μετά τη χορήγηση αντιβιοτικών και πιθανώς δεν βοηθάει στη διάκριση με τις </a:t>
            </a:r>
            <a:r>
              <a:rPr lang="el-GR" sz="2000" dirty="0" err="1"/>
              <a:t>ερπητικές</a:t>
            </a:r>
            <a:r>
              <a:rPr lang="el-GR" sz="2000" dirty="0"/>
              <a:t> εγκεφαλίτιδες</a:t>
            </a:r>
          </a:p>
          <a:p>
            <a:endParaRPr lang="el-GR" sz="2000" dirty="0"/>
          </a:p>
          <a:p>
            <a:r>
              <a:rPr lang="el-GR" sz="2000" dirty="0"/>
              <a:t>Στη </a:t>
            </a:r>
            <a:r>
              <a:rPr lang="el-GR" sz="2000" dirty="0" err="1"/>
              <a:t>λιστέρια</a:t>
            </a:r>
            <a:r>
              <a:rPr lang="el-GR" sz="2000" dirty="0"/>
              <a:t> ο τύπος είναι λεμφοκυτταρικός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FDA03D-2955-4D8F-A784-0A19B4CB96A1}"/>
              </a:ext>
            </a:extLst>
          </p:cNvPr>
          <p:cNvSpPr txBox="1"/>
          <p:nvPr/>
        </p:nvSpPr>
        <p:spPr>
          <a:xfrm>
            <a:off x="3155234" y="6123542"/>
            <a:ext cx="4291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Van de </a:t>
            </a:r>
            <a:r>
              <a:rPr lang="en-US" sz="1400" dirty="0" err="1">
                <a:solidFill>
                  <a:srgbClr val="FF0000"/>
                </a:solidFill>
              </a:rPr>
              <a:t>Beek</a:t>
            </a:r>
            <a:r>
              <a:rPr lang="en-US" sz="1400" dirty="0">
                <a:solidFill>
                  <a:srgbClr val="FF0000"/>
                </a:solidFill>
              </a:rPr>
              <a:t> et al, Clin </a:t>
            </a:r>
            <a:r>
              <a:rPr lang="en-US" sz="1400" dirty="0" err="1">
                <a:solidFill>
                  <a:srgbClr val="FF0000"/>
                </a:solidFill>
              </a:rPr>
              <a:t>Microb</a:t>
            </a:r>
            <a:r>
              <a:rPr lang="en-US" sz="1400" dirty="0">
                <a:solidFill>
                  <a:srgbClr val="FF0000"/>
                </a:solidFill>
              </a:rPr>
              <a:t> Infect 2016</a:t>
            </a:r>
            <a:endParaRPr lang="el-GR" sz="1400" dirty="0">
              <a:solidFill>
                <a:srgbClr val="FF0000"/>
              </a:solidFill>
            </a:endParaRPr>
          </a:p>
          <a:p>
            <a:r>
              <a:rPr lang="en-US" sz="1400" dirty="0" err="1">
                <a:solidFill>
                  <a:srgbClr val="FF0000"/>
                </a:solidFill>
              </a:rPr>
              <a:t>Habsun</a:t>
            </a:r>
            <a:r>
              <a:rPr lang="en-US" sz="1400" dirty="0">
                <a:solidFill>
                  <a:srgbClr val="FF0000"/>
                </a:solidFill>
              </a:rPr>
              <a:t> R, </a:t>
            </a:r>
            <a:r>
              <a:rPr lang="en-US" sz="1400" dirty="0" err="1">
                <a:solidFill>
                  <a:srgbClr val="FF0000"/>
                </a:solidFill>
              </a:rPr>
              <a:t>Curr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Opin</a:t>
            </a:r>
            <a:r>
              <a:rPr lang="en-US" sz="1400" dirty="0">
                <a:solidFill>
                  <a:srgbClr val="FF0000"/>
                </a:solidFill>
              </a:rPr>
              <a:t> Infect Dis 2019</a:t>
            </a:r>
            <a:endParaRPr lang="el-GR" sz="1400" dirty="0">
              <a:solidFill>
                <a:srgbClr val="FF0000"/>
              </a:solidFill>
            </a:endParaRPr>
          </a:p>
          <a:p>
            <a:endParaRPr lang="el-G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5994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495D3F97-6EE9-4ABD-A93C-F3120C4DD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" y="1828800"/>
            <a:ext cx="9041039" cy="3805084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DAF7C1E3-B45C-4158-B331-3D641DD9CEF4}"/>
              </a:ext>
            </a:extLst>
          </p:cNvPr>
          <p:cNvSpPr/>
          <p:nvPr/>
        </p:nvSpPr>
        <p:spPr>
          <a:xfrm>
            <a:off x="2846764" y="6297250"/>
            <a:ext cx="2654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US" dirty="0" err="1">
                <a:solidFill>
                  <a:srgbClr val="FF0000"/>
                </a:solidFill>
              </a:rPr>
              <a:t>cGill</a:t>
            </a:r>
            <a:r>
              <a:rPr lang="en-US" dirty="0">
                <a:solidFill>
                  <a:srgbClr val="FF0000"/>
                </a:solidFill>
              </a:rPr>
              <a:t> F et al, Lancet 2016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1786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50F2C8E8-C9C5-49C4-B126-CFEEC2C5F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32"/>
          <a:stretch>
            <a:fillRect/>
          </a:stretch>
        </p:blipFill>
        <p:spPr bwMode="auto">
          <a:xfrm>
            <a:off x="4532134" y="500063"/>
            <a:ext cx="450056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2">
            <a:extLst>
              <a:ext uri="{FF2B5EF4-FFF2-40B4-BE49-F238E27FC236}">
                <a16:creationId xmlns:a16="http://schemas.microsoft.com/office/drawing/2014/main" id="{B5AEAA9F-42F1-4D7B-A39F-1A74941D3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40"/>
          <a:stretch>
            <a:fillRect/>
          </a:stretch>
        </p:blipFill>
        <p:spPr bwMode="auto">
          <a:xfrm>
            <a:off x="171450" y="500063"/>
            <a:ext cx="42862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2">
            <a:extLst>
              <a:ext uri="{FF2B5EF4-FFF2-40B4-BE49-F238E27FC236}">
                <a16:creationId xmlns:a16="http://schemas.microsoft.com/office/drawing/2014/main" id="{3E03056E-B737-48B7-B96E-484DFB108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32"/>
          <a:stretch>
            <a:fillRect/>
          </a:stretch>
        </p:blipFill>
        <p:spPr bwMode="auto">
          <a:xfrm>
            <a:off x="314325" y="3429000"/>
            <a:ext cx="41433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2">
            <a:extLst>
              <a:ext uri="{FF2B5EF4-FFF2-40B4-BE49-F238E27FC236}">
                <a16:creationId xmlns:a16="http://schemas.microsoft.com/office/drawing/2014/main" id="{7857BADC-4825-49BB-A3C5-1B0079C4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23"/>
          <a:stretch>
            <a:fillRect/>
          </a:stretch>
        </p:blipFill>
        <p:spPr bwMode="auto">
          <a:xfrm>
            <a:off x="4572000" y="3500437"/>
            <a:ext cx="425767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89151A-9B76-4E6F-843A-F0022C8B68F5}"/>
              </a:ext>
            </a:extLst>
          </p:cNvPr>
          <p:cNvSpPr txBox="1"/>
          <p:nvPr/>
        </p:nvSpPr>
        <p:spPr>
          <a:xfrm>
            <a:off x="2949677" y="117987"/>
            <a:ext cx="364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ΧΡΩΣΗ </a:t>
            </a:r>
            <a:r>
              <a:rPr lang="en-US" sz="2400" b="1" dirty="0">
                <a:solidFill>
                  <a:srgbClr val="FF0000"/>
                </a:solidFill>
              </a:rPr>
              <a:t>GRAM </a:t>
            </a:r>
            <a:r>
              <a:rPr lang="el-GR" sz="2400" b="1" dirty="0">
                <a:solidFill>
                  <a:srgbClr val="FF0000"/>
                </a:solidFill>
              </a:rPr>
              <a:t>ΤΟΥ ΕΝΥ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1B97B5-00AA-4C09-8814-031D1D5149CB}"/>
              </a:ext>
            </a:extLst>
          </p:cNvPr>
          <p:cNvSpPr txBox="1"/>
          <p:nvPr/>
        </p:nvSpPr>
        <p:spPr>
          <a:xfrm>
            <a:off x="1017639" y="6120581"/>
            <a:ext cx="7418438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l-GR" dirty="0"/>
              <a:t>Χρήσιμη όταν η κ/α είναι αρνητική</a:t>
            </a:r>
          </a:p>
          <a:p>
            <a:pPr marL="285750" indent="-285750">
              <a:buFontTx/>
              <a:buChar char="-"/>
            </a:pPr>
            <a:r>
              <a:rPr lang="el-GR" dirty="0"/>
              <a:t>Επηρεάζεται λίγο από λήψη αντιβιοτικού πριν την ΟΝΠ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42" y="920933"/>
            <a:ext cx="7123807" cy="1056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42" y="0"/>
            <a:ext cx="7242874" cy="1899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37022" y="2315688"/>
            <a:ext cx="587065" cy="2061217"/>
          </a:xfrm>
          <a:custGeom>
            <a:avLst/>
            <a:gdLst/>
            <a:ahLst/>
            <a:cxnLst/>
            <a:rect l="l" t="t" r="r" b="b"/>
            <a:pathLst>
              <a:path w="585978" h="2057400">
                <a:moveTo>
                  <a:pt x="585978" y="2057399"/>
                </a:moveTo>
                <a:lnTo>
                  <a:pt x="0" y="2057400"/>
                </a:lnTo>
                <a:lnTo>
                  <a:pt x="0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37022" y="2315688"/>
            <a:ext cx="587065" cy="825250"/>
          </a:xfrm>
          <a:custGeom>
            <a:avLst/>
            <a:gdLst/>
            <a:ahLst/>
            <a:cxnLst/>
            <a:rect l="l" t="t" r="r" b="b"/>
            <a:pathLst>
              <a:path w="585978" h="823722">
                <a:moveTo>
                  <a:pt x="585978" y="823721"/>
                </a:moveTo>
                <a:lnTo>
                  <a:pt x="0" y="823722"/>
                </a:lnTo>
                <a:lnTo>
                  <a:pt x="0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86471" y="1078194"/>
            <a:ext cx="587065" cy="4535441"/>
          </a:xfrm>
          <a:custGeom>
            <a:avLst/>
            <a:gdLst/>
            <a:ahLst/>
            <a:cxnLst/>
            <a:rect l="l" t="t" r="r" b="b"/>
            <a:pathLst>
              <a:path w="585978" h="4527042">
                <a:moveTo>
                  <a:pt x="585978" y="4527042"/>
                </a:moveTo>
                <a:lnTo>
                  <a:pt x="0" y="4527042"/>
                </a:lnTo>
                <a:lnTo>
                  <a:pt x="0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86471" y="1078194"/>
            <a:ext cx="587065" cy="825249"/>
          </a:xfrm>
          <a:custGeom>
            <a:avLst/>
            <a:gdLst/>
            <a:ahLst/>
            <a:cxnLst/>
            <a:rect l="l" t="t" r="r" b="b"/>
            <a:pathLst>
              <a:path w="585978" h="823721">
                <a:moveTo>
                  <a:pt x="585978" y="823721"/>
                </a:moveTo>
                <a:lnTo>
                  <a:pt x="0" y="823721"/>
                </a:lnTo>
                <a:lnTo>
                  <a:pt x="0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4513" y="254472"/>
            <a:ext cx="3523917" cy="823722"/>
          </a:xfrm>
          <a:custGeom>
            <a:avLst/>
            <a:gdLst/>
            <a:ahLst/>
            <a:cxnLst/>
            <a:rect l="l" t="t" r="r" b="b"/>
            <a:pathLst>
              <a:path w="3517391" h="822197">
                <a:moveTo>
                  <a:pt x="3517391" y="136397"/>
                </a:moveTo>
                <a:lnTo>
                  <a:pt x="3510646" y="93862"/>
                </a:lnTo>
                <a:lnTo>
                  <a:pt x="3491807" y="56827"/>
                </a:lnTo>
                <a:lnTo>
                  <a:pt x="3462970" y="27425"/>
                </a:lnTo>
                <a:lnTo>
                  <a:pt x="3426233" y="7786"/>
                </a:lnTo>
                <a:lnTo>
                  <a:pt x="3383690" y="41"/>
                </a:lnTo>
                <a:lnTo>
                  <a:pt x="136397" y="0"/>
                </a:lnTo>
                <a:lnTo>
                  <a:pt x="121699" y="779"/>
                </a:lnTo>
                <a:lnTo>
                  <a:pt x="80658" y="11834"/>
                </a:lnTo>
                <a:lnTo>
                  <a:pt x="45872" y="34293"/>
                </a:lnTo>
                <a:lnTo>
                  <a:pt x="19489" y="66007"/>
                </a:lnTo>
                <a:lnTo>
                  <a:pt x="3658" y="104827"/>
                </a:lnTo>
                <a:lnTo>
                  <a:pt x="0" y="685038"/>
                </a:lnTo>
                <a:lnTo>
                  <a:pt x="775" y="699705"/>
                </a:lnTo>
                <a:lnTo>
                  <a:pt x="11771" y="740765"/>
                </a:lnTo>
                <a:lnTo>
                  <a:pt x="34115" y="775697"/>
                </a:lnTo>
                <a:lnTo>
                  <a:pt x="65676" y="802301"/>
                </a:lnTo>
                <a:lnTo>
                  <a:pt x="104324" y="818375"/>
                </a:lnTo>
                <a:lnTo>
                  <a:pt x="3380231" y="822197"/>
                </a:lnTo>
                <a:lnTo>
                  <a:pt x="3394990" y="821417"/>
                </a:lnTo>
                <a:lnTo>
                  <a:pt x="3436143" y="810360"/>
                </a:lnTo>
                <a:lnTo>
                  <a:pt x="3470996" y="787925"/>
                </a:lnTo>
                <a:lnTo>
                  <a:pt x="3497472" y="756296"/>
                </a:lnTo>
                <a:lnTo>
                  <a:pt x="3513490" y="717655"/>
                </a:lnTo>
                <a:lnTo>
                  <a:pt x="3517391" y="136397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4513" y="254472"/>
            <a:ext cx="3523917" cy="823722"/>
          </a:xfrm>
          <a:custGeom>
            <a:avLst/>
            <a:gdLst/>
            <a:ahLst/>
            <a:cxnLst/>
            <a:rect l="l" t="t" r="r" b="b"/>
            <a:pathLst>
              <a:path w="3517391" h="822197">
                <a:moveTo>
                  <a:pt x="136397" y="0"/>
                </a:moveTo>
                <a:lnTo>
                  <a:pt x="93750" y="6776"/>
                </a:lnTo>
                <a:lnTo>
                  <a:pt x="56640" y="25673"/>
                </a:lnTo>
                <a:lnTo>
                  <a:pt x="27217" y="54540"/>
                </a:lnTo>
                <a:lnTo>
                  <a:pt x="7630" y="91230"/>
                </a:lnTo>
                <a:lnTo>
                  <a:pt x="28" y="133593"/>
                </a:lnTo>
                <a:lnTo>
                  <a:pt x="0" y="685038"/>
                </a:lnTo>
                <a:lnTo>
                  <a:pt x="775" y="699705"/>
                </a:lnTo>
                <a:lnTo>
                  <a:pt x="11771" y="740765"/>
                </a:lnTo>
                <a:lnTo>
                  <a:pt x="34115" y="775697"/>
                </a:lnTo>
                <a:lnTo>
                  <a:pt x="65676" y="802301"/>
                </a:lnTo>
                <a:lnTo>
                  <a:pt x="104324" y="818375"/>
                </a:lnTo>
                <a:lnTo>
                  <a:pt x="3380231" y="822197"/>
                </a:lnTo>
                <a:lnTo>
                  <a:pt x="3394990" y="821417"/>
                </a:lnTo>
                <a:lnTo>
                  <a:pt x="3436143" y="810360"/>
                </a:lnTo>
                <a:lnTo>
                  <a:pt x="3470996" y="787925"/>
                </a:lnTo>
                <a:lnTo>
                  <a:pt x="3497472" y="756296"/>
                </a:lnTo>
                <a:lnTo>
                  <a:pt x="3513490" y="717655"/>
                </a:lnTo>
                <a:lnTo>
                  <a:pt x="3517391" y="136397"/>
                </a:lnTo>
                <a:lnTo>
                  <a:pt x="3516616" y="121739"/>
                </a:lnTo>
                <a:lnTo>
                  <a:pt x="3505607" y="80800"/>
                </a:lnTo>
                <a:lnTo>
                  <a:pt x="3483202" y="46073"/>
                </a:lnTo>
                <a:lnTo>
                  <a:pt x="3451499" y="19689"/>
                </a:lnTo>
                <a:lnTo>
                  <a:pt x="3412593" y="3778"/>
                </a:lnTo>
                <a:lnTo>
                  <a:pt x="136397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925" rIns="0" bIns="0" rtlCol="0">
            <a:noAutofit/>
          </a:bodyPr>
          <a:lstStyle/>
          <a:p>
            <a:pPr marL="346733"/>
            <a:r>
              <a:rPr sz="3206" spc="-15" dirty="0">
                <a:solidFill>
                  <a:srgbClr val="FFFF00"/>
                </a:solidFill>
                <a:latin typeface="Arial"/>
                <a:cs typeface="Arial"/>
              </a:rPr>
              <a:t>Μηνιγγίτιδα</a:t>
            </a:r>
            <a:endParaRPr sz="3206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73537" y="1491200"/>
            <a:ext cx="3525432" cy="824487"/>
          </a:xfrm>
          <a:custGeom>
            <a:avLst/>
            <a:gdLst/>
            <a:ahLst/>
            <a:cxnLst/>
            <a:rect l="l" t="t" r="r" b="b"/>
            <a:pathLst>
              <a:path w="3518903" h="822960">
                <a:moveTo>
                  <a:pt x="3518903" y="137160"/>
                </a:moveTo>
                <a:lnTo>
                  <a:pt x="3512163" y="94547"/>
                </a:lnTo>
                <a:lnTo>
                  <a:pt x="3493365" y="57328"/>
                </a:lnTo>
                <a:lnTo>
                  <a:pt x="3464639" y="27703"/>
                </a:lnTo>
                <a:lnTo>
                  <a:pt x="3428117" y="7874"/>
                </a:lnTo>
                <a:lnTo>
                  <a:pt x="3385929" y="42"/>
                </a:lnTo>
                <a:lnTo>
                  <a:pt x="137160" y="0"/>
                </a:lnTo>
                <a:lnTo>
                  <a:pt x="122401" y="780"/>
                </a:lnTo>
                <a:lnTo>
                  <a:pt x="81248" y="11837"/>
                </a:lnTo>
                <a:lnTo>
                  <a:pt x="46395" y="34272"/>
                </a:lnTo>
                <a:lnTo>
                  <a:pt x="19919" y="65901"/>
                </a:lnTo>
                <a:lnTo>
                  <a:pt x="3901" y="104542"/>
                </a:lnTo>
                <a:lnTo>
                  <a:pt x="0" y="685800"/>
                </a:lnTo>
                <a:lnTo>
                  <a:pt x="771" y="700427"/>
                </a:lnTo>
                <a:lnTo>
                  <a:pt x="11721" y="741385"/>
                </a:lnTo>
                <a:lnTo>
                  <a:pt x="34012" y="776257"/>
                </a:lnTo>
                <a:lnTo>
                  <a:pt x="65563" y="802861"/>
                </a:lnTo>
                <a:lnTo>
                  <a:pt x="104296" y="819015"/>
                </a:lnTo>
                <a:lnTo>
                  <a:pt x="3382505" y="822960"/>
                </a:lnTo>
                <a:lnTo>
                  <a:pt x="3397163" y="822175"/>
                </a:lnTo>
                <a:lnTo>
                  <a:pt x="3438102" y="811058"/>
                </a:lnTo>
                <a:lnTo>
                  <a:pt x="3472829" y="788509"/>
                </a:lnTo>
                <a:lnTo>
                  <a:pt x="3499214" y="756729"/>
                </a:lnTo>
                <a:lnTo>
                  <a:pt x="3515125" y="717917"/>
                </a:lnTo>
                <a:lnTo>
                  <a:pt x="3518903" y="137160"/>
                </a:lnTo>
                <a:close/>
              </a:path>
            </a:pathLst>
          </a:custGeom>
          <a:solidFill>
            <a:srgbClr val="808000"/>
          </a:solid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73537" y="1491200"/>
            <a:ext cx="3525432" cy="824487"/>
          </a:xfrm>
          <a:custGeom>
            <a:avLst/>
            <a:gdLst/>
            <a:ahLst/>
            <a:cxnLst/>
            <a:rect l="l" t="t" r="r" b="b"/>
            <a:pathLst>
              <a:path w="3518903" h="822960">
                <a:moveTo>
                  <a:pt x="137160" y="0"/>
                </a:moveTo>
                <a:lnTo>
                  <a:pt x="94369" y="6779"/>
                </a:lnTo>
                <a:lnTo>
                  <a:pt x="57184" y="25664"/>
                </a:lnTo>
                <a:lnTo>
                  <a:pt x="27685" y="54471"/>
                </a:lnTo>
                <a:lnTo>
                  <a:pt x="7950" y="91017"/>
                </a:lnTo>
                <a:lnTo>
                  <a:pt x="58" y="133120"/>
                </a:lnTo>
                <a:lnTo>
                  <a:pt x="0" y="685800"/>
                </a:lnTo>
                <a:lnTo>
                  <a:pt x="771" y="700427"/>
                </a:lnTo>
                <a:lnTo>
                  <a:pt x="11721" y="741385"/>
                </a:lnTo>
                <a:lnTo>
                  <a:pt x="34012" y="776257"/>
                </a:lnTo>
                <a:lnTo>
                  <a:pt x="65563" y="802861"/>
                </a:lnTo>
                <a:lnTo>
                  <a:pt x="104296" y="819015"/>
                </a:lnTo>
                <a:lnTo>
                  <a:pt x="3382505" y="822960"/>
                </a:lnTo>
                <a:lnTo>
                  <a:pt x="3397163" y="822175"/>
                </a:lnTo>
                <a:lnTo>
                  <a:pt x="3438102" y="811058"/>
                </a:lnTo>
                <a:lnTo>
                  <a:pt x="3472829" y="788509"/>
                </a:lnTo>
                <a:lnTo>
                  <a:pt x="3499214" y="756729"/>
                </a:lnTo>
                <a:lnTo>
                  <a:pt x="3515125" y="717917"/>
                </a:lnTo>
                <a:lnTo>
                  <a:pt x="3518903" y="137160"/>
                </a:lnTo>
                <a:lnTo>
                  <a:pt x="3518128" y="122492"/>
                </a:lnTo>
                <a:lnTo>
                  <a:pt x="3507132" y="81432"/>
                </a:lnTo>
                <a:lnTo>
                  <a:pt x="3484787" y="46500"/>
                </a:lnTo>
                <a:lnTo>
                  <a:pt x="3453226" y="19896"/>
                </a:lnTo>
                <a:lnTo>
                  <a:pt x="3414578" y="3822"/>
                </a:lnTo>
                <a:lnTo>
                  <a:pt x="13716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73537" y="5202155"/>
            <a:ext cx="3525432" cy="823722"/>
          </a:xfrm>
          <a:custGeom>
            <a:avLst/>
            <a:gdLst/>
            <a:ahLst/>
            <a:cxnLst/>
            <a:rect l="l" t="t" r="r" b="b"/>
            <a:pathLst>
              <a:path w="3518903" h="822197">
                <a:moveTo>
                  <a:pt x="3518903" y="137159"/>
                </a:moveTo>
                <a:lnTo>
                  <a:pt x="3512163" y="94256"/>
                </a:lnTo>
                <a:lnTo>
                  <a:pt x="3493365" y="56997"/>
                </a:lnTo>
                <a:lnTo>
                  <a:pt x="3464639" y="27477"/>
                </a:lnTo>
                <a:lnTo>
                  <a:pt x="3428117" y="7793"/>
                </a:lnTo>
                <a:lnTo>
                  <a:pt x="3385929" y="41"/>
                </a:lnTo>
                <a:lnTo>
                  <a:pt x="137159" y="0"/>
                </a:lnTo>
                <a:lnTo>
                  <a:pt x="122401" y="771"/>
                </a:lnTo>
                <a:lnTo>
                  <a:pt x="81248" y="11721"/>
                </a:lnTo>
                <a:lnTo>
                  <a:pt x="46395" y="34012"/>
                </a:lnTo>
                <a:lnTo>
                  <a:pt x="19919" y="65563"/>
                </a:lnTo>
                <a:lnTo>
                  <a:pt x="3901" y="104296"/>
                </a:lnTo>
                <a:lnTo>
                  <a:pt x="0" y="685038"/>
                </a:lnTo>
                <a:lnTo>
                  <a:pt x="771" y="699796"/>
                </a:lnTo>
                <a:lnTo>
                  <a:pt x="11721" y="740949"/>
                </a:lnTo>
                <a:lnTo>
                  <a:pt x="34012" y="775802"/>
                </a:lnTo>
                <a:lnTo>
                  <a:pt x="65563" y="802278"/>
                </a:lnTo>
                <a:lnTo>
                  <a:pt x="104296" y="818296"/>
                </a:lnTo>
                <a:lnTo>
                  <a:pt x="3382505" y="822197"/>
                </a:lnTo>
                <a:lnTo>
                  <a:pt x="3397163" y="821422"/>
                </a:lnTo>
                <a:lnTo>
                  <a:pt x="3438102" y="810413"/>
                </a:lnTo>
                <a:lnTo>
                  <a:pt x="3472829" y="788008"/>
                </a:lnTo>
                <a:lnTo>
                  <a:pt x="3499214" y="756305"/>
                </a:lnTo>
                <a:lnTo>
                  <a:pt x="3515125" y="717399"/>
                </a:lnTo>
                <a:lnTo>
                  <a:pt x="3518903" y="137159"/>
                </a:lnTo>
                <a:close/>
              </a:path>
            </a:pathLst>
          </a:custGeom>
          <a:solidFill>
            <a:srgbClr val="808000"/>
          </a:solid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73537" y="5202155"/>
            <a:ext cx="3525432" cy="823722"/>
          </a:xfrm>
          <a:custGeom>
            <a:avLst/>
            <a:gdLst/>
            <a:ahLst/>
            <a:cxnLst/>
            <a:rect l="l" t="t" r="r" b="b"/>
            <a:pathLst>
              <a:path w="3518903" h="822197">
                <a:moveTo>
                  <a:pt x="137159" y="0"/>
                </a:moveTo>
                <a:lnTo>
                  <a:pt x="94369" y="6709"/>
                </a:lnTo>
                <a:lnTo>
                  <a:pt x="57184" y="25450"/>
                </a:lnTo>
                <a:lnTo>
                  <a:pt x="27685" y="54145"/>
                </a:lnTo>
                <a:lnTo>
                  <a:pt x="7950" y="90715"/>
                </a:lnTo>
                <a:lnTo>
                  <a:pt x="58" y="133081"/>
                </a:lnTo>
                <a:lnTo>
                  <a:pt x="0" y="685038"/>
                </a:lnTo>
                <a:lnTo>
                  <a:pt x="771" y="699796"/>
                </a:lnTo>
                <a:lnTo>
                  <a:pt x="11721" y="740949"/>
                </a:lnTo>
                <a:lnTo>
                  <a:pt x="34012" y="775802"/>
                </a:lnTo>
                <a:lnTo>
                  <a:pt x="65563" y="802278"/>
                </a:lnTo>
                <a:lnTo>
                  <a:pt x="104296" y="818296"/>
                </a:lnTo>
                <a:lnTo>
                  <a:pt x="3382505" y="822197"/>
                </a:lnTo>
                <a:lnTo>
                  <a:pt x="3397163" y="821422"/>
                </a:lnTo>
                <a:lnTo>
                  <a:pt x="3438102" y="810413"/>
                </a:lnTo>
                <a:lnTo>
                  <a:pt x="3472829" y="788008"/>
                </a:lnTo>
                <a:lnTo>
                  <a:pt x="3499214" y="756305"/>
                </a:lnTo>
                <a:lnTo>
                  <a:pt x="3515125" y="717399"/>
                </a:lnTo>
                <a:lnTo>
                  <a:pt x="3518903" y="137159"/>
                </a:lnTo>
                <a:lnTo>
                  <a:pt x="3518128" y="122361"/>
                </a:lnTo>
                <a:lnTo>
                  <a:pt x="3507132" y="81106"/>
                </a:lnTo>
                <a:lnTo>
                  <a:pt x="3484787" y="46193"/>
                </a:lnTo>
                <a:lnTo>
                  <a:pt x="3453226" y="19719"/>
                </a:lnTo>
                <a:lnTo>
                  <a:pt x="3414578" y="3780"/>
                </a:lnTo>
                <a:lnTo>
                  <a:pt x="137159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24088" y="2727168"/>
            <a:ext cx="3524680" cy="825249"/>
          </a:xfrm>
          <a:custGeom>
            <a:avLst/>
            <a:gdLst/>
            <a:ahLst/>
            <a:cxnLst/>
            <a:rect l="l" t="t" r="r" b="b"/>
            <a:pathLst>
              <a:path w="3518154" h="823721">
                <a:moveTo>
                  <a:pt x="3518153" y="137159"/>
                </a:moveTo>
                <a:lnTo>
                  <a:pt x="3511404" y="94770"/>
                </a:lnTo>
                <a:lnTo>
                  <a:pt x="3492577" y="57703"/>
                </a:lnTo>
                <a:lnTo>
                  <a:pt x="3463802" y="28122"/>
                </a:lnTo>
                <a:lnTo>
                  <a:pt x="3427209" y="8192"/>
                </a:lnTo>
                <a:lnTo>
                  <a:pt x="3384929" y="78"/>
                </a:lnTo>
                <a:lnTo>
                  <a:pt x="137159" y="0"/>
                </a:lnTo>
                <a:lnTo>
                  <a:pt x="122532" y="780"/>
                </a:lnTo>
                <a:lnTo>
                  <a:pt x="81574" y="11837"/>
                </a:lnTo>
                <a:lnTo>
                  <a:pt x="46702" y="34272"/>
                </a:lnTo>
                <a:lnTo>
                  <a:pt x="20098" y="65901"/>
                </a:lnTo>
                <a:lnTo>
                  <a:pt x="3944" y="104542"/>
                </a:lnTo>
                <a:lnTo>
                  <a:pt x="0" y="686561"/>
                </a:lnTo>
                <a:lnTo>
                  <a:pt x="780" y="701320"/>
                </a:lnTo>
                <a:lnTo>
                  <a:pt x="11837" y="742473"/>
                </a:lnTo>
                <a:lnTo>
                  <a:pt x="34272" y="777326"/>
                </a:lnTo>
                <a:lnTo>
                  <a:pt x="65901" y="803802"/>
                </a:lnTo>
                <a:lnTo>
                  <a:pt x="104542" y="819820"/>
                </a:lnTo>
                <a:lnTo>
                  <a:pt x="3380232" y="823721"/>
                </a:lnTo>
                <a:lnTo>
                  <a:pt x="3394959" y="822955"/>
                </a:lnTo>
                <a:lnTo>
                  <a:pt x="3436130" y="812062"/>
                </a:lnTo>
                <a:lnTo>
                  <a:pt x="3471128" y="789886"/>
                </a:lnTo>
                <a:lnTo>
                  <a:pt x="3497822" y="758486"/>
                </a:lnTo>
                <a:lnTo>
                  <a:pt x="3514083" y="719926"/>
                </a:lnTo>
                <a:lnTo>
                  <a:pt x="3518153" y="137159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24088" y="2727168"/>
            <a:ext cx="3524680" cy="825249"/>
          </a:xfrm>
          <a:custGeom>
            <a:avLst/>
            <a:gdLst/>
            <a:ahLst/>
            <a:cxnLst/>
            <a:rect l="l" t="t" r="r" b="b"/>
            <a:pathLst>
              <a:path w="3518154" h="823721">
                <a:moveTo>
                  <a:pt x="137159" y="0"/>
                </a:moveTo>
                <a:lnTo>
                  <a:pt x="94659" y="6779"/>
                </a:lnTo>
                <a:lnTo>
                  <a:pt x="57515" y="25664"/>
                </a:lnTo>
                <a:lnTo>
                  <a:pt x="27912" y="54471"/>
                </a:lnTo>
                <a:lnTo>
                  <a:pt x="8033" y="91017"/>
                </a:lnTo>
                <a:lnTo>
                  <a:pt x="59" y="133120"/>
                </a:lnTo>
                <a:lnTo>
                  <a:pt x="0" y="686561"/>
                </a:lnTo>
                <a:lnTo>
                  <a:pt x="780" y="701320"/>
                </a:lnTo>
                <a:lnTo>
                  <a:pt x="11837" y="742473"/>
                </a:lnTo>
                <a:lnTo>
                  <a:pt x="34272" y="777326"/>
                </a:lnTo>
                <a:lnTo>
                  <a:pt x="65901" y="803802"/>
                </a:lnTo>
                <a:lnTo>
                  <a:pt x="104542" y="819820"/>
                </a:lnTo>
                <a:lnTo>
                  <a:pt x="3380232" y="823721"/>
                </a:lnTo>
                <a:lnTo>
                  <a:pt x="3394959" y="822955"/>
                </a:lnTo>
                <a:lnTo>
                  <a:pt x="3436130" y="812062"/>
                </a:lnTo>
                <a:lnTo>
                  <a:pt x="3471128" y="789886"/>
                </a:lnTo>
                <a:lnTo>
                  <a:pt x="3497822" y="758486"/>
                </a:lnTo>
                <a:lnTo>
                  <a:pt x="3514083" y="719926"/>
                </a:lnTo>
                <a:lnTo>
                  <a:pt x="3518153" y="137159"/>
                </a:lnTo>
                <a:lnTo>
                  <a:pt x="3517377" y="122572"/>
                </a:lnTo>
                <a:lnTo>
                  <a:pt x="3506365" y="81716"/>
                </a:lnTo>
                <a:lnTo>
                  <a:pt x="3483986" y="46903"/>
                </a:lnTo>
                <a:lnTo>
                  <a:pt x="3452368" y="20299"/>
                </a:lnTo>
                <a:lnTo>
                  <a:pt x="3413643" y="4067"/>
                </a:lnTo>
                <a:lnTo>
                  <a:pt x="137159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24088" y="3964663"/>
            <a:ext cx="3524680" cy="823722"/>
          </a:xfrm>
          <a:custGeom>
            <a:avLst/>
            <a:gdLst/>
            <a:ahLst/>
            <a:cxnLst/>
            <a:rect l="l" t="t" r="r" b="b"/>
            <a:pathLst>
              <a:path w="3518154" h="822197">
                <a:moveTo>
                  <a:pt x="3518153" y="137159"/>
                </a:moveTo>
                <a:lnTo>
                  <a:pt x="3511374" y="94660"/>
                </a:lnTo>
                <a:lnTo>
                  <a:pt x="3492490" y="57518"/>
                </a:lnTo>
                <a:lnTo>
                  <a:pt x="3463684" y="27916"/>
                </a:lnTo>
                <a:lnTo>
                  <a:pt x="3427137" y="8035"/>
                </a:lnTo>
                <a:lnTo>
                  <a:pt x="3385031" y="59"/>
                </a:lnTo>
                <a:lnTo>
                  <a:pt x="137159" y="0"/>
                </a:lnTo>
                <a:lnTo>
                  <a:pt x="122401" y="780"/>
                </a:lnTo>
                <a:lnTo>
                  <a:pt x="81248" y="11837"/>
                </a:lnTo>
                <a:lnTo>
                  <a:pt x="46395" y="34272"/>
                </a:lnTo>
                <a:lnTo>
                  <a:pt x="19919" y="65901"/>
                </a:lnTo>
                <a:lnTo>
                  <a:pt x="3901" y="104542"/>
                </a:lnTo>
                <a:lnTo>
                  <a:pt x="0" y="685038"/>
                </a:lnTo>
                <a:lnTo>
                  <a:pt x="771" y="699796"/>
                </a:lnTo>
                <a:lnTo>
                  <a:pt x="11721" y="740949"/>
                </a:lnTo>
                <a:lnTo>
                  <a:pt x="34012" y="775802"/>
                </a:lnTo>
                <a:lnTo>
                  <a:pt x="65563" y="802278"/>
                </a:lnTo>
                <a:lnTo>
                  <a:pt x="104296" y="818296"/>
                </a:lnTo>
                <a:lnTo>
                  <a:pt x="3380981" y="822197"/>
                </a:lnTo>
                <a:lnTo>
                  <a:pt x="3395610" y="821426"/>
                </a:lnTo>
                <a:lnTo>
                  <a:pt x="3436571" y="810477"/>
                </a:lnTo>
                <a:lnTo>
                  <a:pt x="3471446" y="788188"/>
                </a:lnTo>
                <a:lnTo>
                  <a:pt x="3498051" y="756640"/>
                </a:lnTo>
                <a:lnTo>
                  <a:pt x="3514207" y="717910"/>
                </a:lnTo>
                <a:lnTo>
                  <a:pt x="3518153" y="137159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124088" y="3964663"/>
            <a:ext cx="3524680" cy="823722"/>
          </a:xfrm>
          <a:custGeom>
            <a:avLst/>
            <a:gdLst/>
            <a:ahLst/>
            <a:cxnLst/>
            <a:rect l="l" t="t" r="r" b="b"/>
            <a:pathLst>
              <a:path w="3518154" h="822197">
                <a:moveTo>
                  <a:pt x="137159" y="0"/>
                </a:moveTo>
                <a:lnTo>
                  <a:pt x="94369" y="6779"/>
                </a:lnTo>
                <a:lnTo>
                  <a:pt x="57184" y="25664"/>
                </a:lnTo>
                <a:lnTo>
                  <a:pt x="27685" y="54471"/>
                </a:lnTo>
                <a:lnTo>
                  <a:pt x="7950" y="91017"/>
                </a:lnTo>
                <a:lnTo>
                  <a:pt x="58" y="133120"/>
                </a:lnTo>
                <a:lnTo>
                  <a:pt x="0" y="685038"/>
                </a:lnTo>
                <a:lnTo>
                  <a:pt x="771" y="699796"/>
                </a:lnTo>
                <a:lnTo>
                  <a:pt x="11721" y="740949"/>
                </a:lnTo>
                <a:lnTo>
                  <a:pt x="34012" y="775802"/>
                </a:lnTo>
                <a:lnTo>
                  <a:pt x="65563" y="802278"/>
                </a:lnTo>
                <a:lnTo>
                  <a:pt x="104296" y="818296"/>
                </a:lnTo>
                <a:lnTo>
                  <a:pt x="3380981" y="822197"/>
                </a:lnTo>
                <a:lnTo>
                  <a:pt x="3395610" y="821426"/>
                </a:lnTo>
                <a:lnTo>
                  <a:pt x="3436571" y="810477"/>
                </a:lnTo>
                <a:lnTo>
                  <a:pt x="3471446" y="788188"/>
                </a:lnTo>
                <a:lnTo>
                  <a:pt x="3498051" y="756640"/>
                </a:lnTo>
                <a:lnTo>
                  <a:pt x="3514207" y="717910"/>
                </a:lnTo>
                <a:lnTo>
                  <a:pt x="3518153" y="137159"/>
                </a:lnTo>
                <a:lnTo>
                  <a:pt x="3517373" y="122533"/>
                </a:lnTo>
                <a:lnTo>
                  <a:pt x="3506317" y="81577"/>
                </a:lnTo>
                <a:lnTo>
                  <a:pt x="3483883" y="46705"/>
                </a:lnTo>
                <a:lnTo>
                  <a:pt x="3452254" y="20101"/>
                </a:lnTo>
                <a:lnTo>
                  <a:pt x="3413611" y="3946"/>
                </a:lnTo>
                <a:lnTo>
                  <a:pt x="137159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6137"/>
            <a:endParaRPr sz="180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16615" y="1685362"/>
            <a:ext cx="3716553" cy="414788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2591905" algn="ctr" defTabSz="916137"/>
            <a:r>
              <a:rPr sz="2805" spc="-20" dirty="0">
                <a:solidFill>
                  <a:srgbClr val="FFFF00"/>
                </a:solidFill>
                <a:latin typeface="Arial"/>
                <a:cs typeface="Arial"/>
              </a:rPr>
              <a:t>Οξεία</a:t>
            </a:r>
            <a:endParaRPr sz="28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1202"/>
              </a:lnSpc>
              <a:spcBef>
                <a:spcPts val="20"/>
              </a:spcBef>
            </a:pPr>
            <a:endParaRPr sz="1202">
              <a:solidFill>
                <a:prstClr val="black"/>
              </a:solidFill>
              <a:latin typeface="Calibri"/>
            </a:endParaRPr>
          </a:p>
          <a:p>
            <a:pPr marL="2388955" marR="12724" indent="-250028" defTabSz="916137">
              <a:lnSpc>
                <a:spcPts val="9748"/>
              </a:lnSpc>
            </a:pPr>
            <a:r>
              <a:rPr sz="2405" spc="-15" dirty="0">
                <a:solidFill>
                  <a:srgbClr val="FFFF00"/>
                </a:solidFill>
                <a:latin typeface="Arial"/>
                <a:cs typeface="Arial"/>
              </a:rPr>
              <a:t>Βακτηριακή Άσηπτη</a:t>
            </a:r>
            <a:endParaRPr sz="2405">
              <a:solidFill>
                <a:prstClr val="black"/>
              </a:solidFill>
              <a:latin typeface="Arial"/>
              <a:cs typeface="Arial"/>
            </a:endParaRPr>
          </a:p>
          <a:p>
            <a:pPr defTabSz="916137">
              <a:lnSpc>
                <a:spcPts val="1002"/>
              </a:lnSpc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002"/>
              </a:lnSpc>
            </a:pPr>
            <a:endParaRPr sz="1002">
              <a:solidFill>
                <a:prstClr val="black"/>
              </a:solidFill>
              <a:latin typeface="Calibri"/>
            </a:endParaRPr>
          </a:p>
          <a:p>
            <a:pPr defTabSz="916137">
              <a:lnSpc>
                <a:spcPts val="1102"/>
              </a:lnSpc>
              <a:spcBef>
                <a:spcPts val="30"/>
              </a:spcBef>
            </a:pPr>
            <a:endParaRPr sz="1102">
              <a:solidFill>
                <a:prstClr val="black"/>
              </a:solidFill>
              <a:latin typeface="Calibri"/>
            </a:endParaRPr>
          </a:p>
          <a:p>
            <a:pPr marR="2589360" algn="ctr" defTabSz="916137"/>
            <a:r>
              <a:rPr sz="2805" spc="-5" dirty="0">
                <a:solidFill>
                  <a:srgbClr val="FFFF00"/>
                </a:solidFill>
                <a:latin typeface="Arial"/>
                <a:cs typeface="Arial"/>
              </a:rPr>
              <a:t>Χρόνια</a:t>
            </a:r>
            <a:endParaRPr sz="2805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F3CE706-6385-4652-B3FD-7D2DD6216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9" y="715298"/>
            <a:ext cx="8903965" cy="2772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10CBB-AEEB-4BFB-9B8B-00EC2CF5828D}"/>
              </a:ext>
            </a:extLst>
          </p:cNvPr>
          <p:cNvSpPr txBox="1"/>
          <p:nvPr/>
        </p:nvSpPr>
        <p:spPr>
          <a:xfrm>
            <a:off x="1563329" y="6356555"/>
            <a:ext cx="6179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FF0000"/>
                </a:solidFill>
              </a:rPr>
              <a:t>Ettekoven</a:t>
            </a:r>
            <a:r>
              <a:rPr lang="en-US" sz="1400" dirty="0">
                <a:solidFill>
                  <a:srgbClr val="FF0000"/>
                </a:solidFill>
              </a:rPr>
              <a:t> CN et al, Clin </a:t>
            </a:r>
            <a:r>
              <a:rPr lang="en-US" sz="1400" dirty="0" err="1">
                <a:solidFill>
                  <a:srgbClr val="FF0000"/>
                </a:solidFill>
              </a:rPr>
              <a:t>Microb</a:t>
            </a:r>
            <a:r>
              <a:rPr lang="en-US" sz="1400" dirty="0">
                <a:solidFill>
                  <a:srgbClr val="FF0000"/>
                </a:solidFill>
              </a:rPr>
              <a:t> Infect 2017</a:t>
            </a:r>
            <a:endParaRPr lang="el-GR" sz="1400" dirty="0">
              <a:solidFill>
                <a:srgbClr val="FF0000"/>
              </a:solidFill>
            </a:endParaRPr>
          </a:p>
          <a:p>
            <a:pPr algn="ctr"/>
            <a:r>
              <a:rPr lang="nl-NL" sz="1400" dirty="0">
                <a:solidFill>
                  <a:srgbClr val="FF0000"/>
                </a:solidFill>
              </a:rPr>
              <a:t>Van de Beek et al, Clin Microb Infect 2016</a:t>
            </a:r>
          </a:p>
          <a:p>
            <a:pPr algn="ctr"/>
            <a:endParaRPr lang="el-GR" sz="1400" dirty="0">
              <a:solidFill>
                <a:srgbClr val="FF0000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5604AA4-8A7B-4A66-B906-B64D821A49D9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186533"/>
            <a:ext cx="9040760" cy="58993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b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pitchFamily="34" charset="0"/>
              </a:rPr>
              <a:t>ΕΥΡΗΜΑΤΑ ΣΤΟ ΕΝΥ ΣΕ ΒΑΚΤΗΡΙΑΚΗ ΜΗΝΙΓΓΙΤΙΔΑ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52B01-DDE9-424A-9F44-F8922C46949D}"/>
              </a:ext>
            </a:extLst>
          </p:cNvPr>
          <p:cNvSpPr txBox="1"/>
          <p:nvPr/>
        </p:nvSpPr>
        <p:spPr>
          <a:xfrm>
            <a:off x="368709" y="3500564"/>
            <a:ext cx="85688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ΚΑΛΛΙΕΡΓΕΙΑ ΕΝΥ: </a:t>
            </a:r>
            <a:r>
              <a:rPr lang="el-GR" dirty="0" err="1"/>
              <a:t>μεθοδος</a:t>
            </a:r>
            <a:r>
              <a:rPr lang="el-GR" dirty="0"/>
              <a:t> διαγνωστική</a:t>
            </a:r>
          </a:p>
          <a:p>
            <a:r>
              <a:rPr lang="el-GR" dirty="0"/>
              <a:t>Η λήψη αντιβιοτικών πριν την ΟΝΠ μειώνει την ευαισθησία της 6-20 %</a:t>
            </a:r>
            <a:endParaRPr lang="en-US" dirty="0"/>
          </a:p>
          <a:p>
            <a:endParaRPr lang="en-US" dirty="0"/>
          </a:p>
          <a:p>
            <a:r>
              <a:rPr lang="el-GR" u="sng" dirty="0"/>
              <a:t>ΣΥΓΚΟΛΛΗΤΙΝΟΝΤΙΔΡΑΣΗ ΜΕ </a:t>
            </a:r>
            <a:r>
              <a:rPr lang="en-US" u="sng" dirty="0"/>
              <a:t>LATEX </a:t>
            </a:r>
            <a:r>
              <a:rPr lang="en-US" dirty="0"/>
              <a:t>(</a:t>
            </a:r>
            <a:r>
              <a:rPr lang="el-GR" dirty="0"/>
              <a:t>ταχεία ανίχνευση αντιγόνων): </a:t>
            </a:r>
          </a:p>
          <a:p>
            <a:r>
              <a:rPr lang="el-GR" dirty="0"/>
              <a:t>Μικρή χρησιμότητα  - μόνον όταν ελλείπουν άλλα τεστ</a:t>
            </a:r>
          </a:p>
          <a:p>
            <a:r>
              <a:rPr lang="el-GR" dirty="0"/>
              <a:t>Η λήψη αντιβιοτικών πριν την ΟΝΠ μειώνει την ευαισθησία της </a:t>
            </a:r>
          </a:p>
          <a:p>
            <a:endParaRPr lang="el-GR" dirty="0"/>
          </a:p>
          <a:p>
            <a:r>
              <a:rPr lang="el-GR" u="sng" dirty="0"/>
              <a:t>ΠΡΟΚΑΛΣΙΤΟΝΙΝΗ ΕΝΥ: </a:t>
            </a:r>
            <a:r>
              <a:rPr lang="el-GR" dirty="0"/>
              <a:t>Τιμές </a:t>
            </a:r>
            <a:r>
              <a:rPr lang="en-US" dirty="0"/>
              <a:t>cut off 0,25-2,13</a:t>
            </a:r>
          </a:p>
          <a:p>
            <a:r>
              <a:rPr lang="el-GR" dirty="0"/>
              <a:t>Ευαισθησία 90 % και ειδικότητα 98 % για ΒΜ – αυξάνει πρώιμα σε 3-4 ώρες</a:t>
            </a:r>
          </a:p>
          <a:p>
            <a:r>
              <a:rPr lang="el-GR" dirty="0"/>
              <a:t>Αυξάνει και σε σήψη και πνευμονία – περισσότερες μελέτες αναγκαίες</a:t>
            </a:r>
          </a:p>
        </p:txBody>
      </p:sp>
    </p:spTree>
    <p:extLst>
      <p:ext uri="{BB962C8B-B14F-4D97-AF65-F5344CB8AC3E}">
        <p14:creationId xmlns:p14="http://schemas.microsoft.com/office/powerpoint/2010/main" val="2975753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>
            <a:extLst>
              <a:ext uri="{FF2B5EF4-FFF2-40B4-BE49-F238E27FC236}">
                <a16:creationId xmlns:a16="http://schemas.microsoft.com/office/drawing/2014/main" id="{4391F2EB-0249-4ED5-A397-9F8F99AEF6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476250"/>
            <a:ext cx="79248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l-GR" sz="3200" b="1" dirty="0" err="1">
                <a:solidFill>
                  <a:srgbClr val="FF0000"/>
                </a:solidFill>
                <a:latin typeface="+mn-lt"/>
              </a:rPr>
              <a:t>Binax</a:t>
            </a:r>
            <a:r>
              <a:rPr lang="en-US" altLang="el-GR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l-GR" altLang="el-GR" sz="3200" b="1" dirty="0">
                <a:solidFill>
                  <a:srgbClr val="FF0000"/>
                </a:solidFill>
                <a:latin typeface="+mn-lt"/>
              </a:rPr>
              <a:t>στο ΕΝΥ</a:t>
            </a:r>
            <a:br>
              <a:rPr lang="el-GR" altLang="el-GR" sz="3200" b="1" dirty="0">
                <a:solidFill>
                  <a:srgbClr val="FF0000"/>
                </a:solidFill>
                <a:latin typeface="+mn-lt"/>
              </a:rPr>
            </a:br>
            <a:r>
              <a:rPr lang="en-US" altLang="el-GR" sz="3200" b="1" i="1" dirty="0">
                <a:solidFill>
                  <a:srgbClr val="FF0000"/>
                </a:solidFill>
                <a:latin typeface="+mn-lt"/>
              </a:rPr>
              <a:t>Streptococcus pneumoniae</a:t>
            </a:r>
            <a:r>
              <a:rPr lang="el-GR" altLang="el-GR" sz="3200" b="1" i="1" dirty="0">
                <a:solidFill>
                  <a:srgbClr val="FF0000"/>
                </a:solidFill>
                <a:latin typeface="+mn-lt"/>
              </a:rPr>
              <a:t> ΒΜ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F515F143-418E-4093-BFCC-D0CA53F2D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5734050"/>
            <a:ext cx="5759450" cy="6715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u="none" dirty="0">
                <a:solidFill>
                  <a:srgbClr val="000000"/>
                </a:solidFill>
              </a:rPr>
              <a:t> </a:t>
            </a:r>
            <a:r>
              <a:rPr lang="el-GR" altLang="el-GR" b="0" i="1" u="none" dirty="0" err="1">
                <a:solidFill>
                  <a:srgbClr val="FF0000"/>
                </a:solidFill>
              </a:rPr>
              <a:t>Samra</a:t>
            </a:r>
            <a:r>
              <a:rPr lang="el-GR" altLang="el-GR" b="0" i="1" u="none" dirty="0">
                <a:solidFill>
                  <a:srgbClr val="FF0000"/>
                </a:solidFill>
              </a:rPr>
              <a:t> Z.</a:t>
            </a:r>
            <a:r>
              <a:rPr lang="en-US" altLang="el-GR" b="0" i="1" u="none" dirty="0">
                <a:solidFill>
                  <a:srgbClr val="FF0000"/>
                </a:solidFill>
              </a:rPr>
              <a:t>et al</a:t>
            </a:r>
            <a:r>
              <a:rPr lang="el-GR" altLang="el-GR" b="0" i="1" u="none" dirty="0">
                <a:solidFill>
                  <a:srgbClr val="FF0000"/>
                </a:solidFill>
              </a:rPr>
              <a:t> </a:t>
            </a:r>
            <a:r>
              <a:rPr lang="el-GR" altLang="el-GR" b="0" i="1" u="none" dirty="0" err="1">
                <a:solidFill>
                  <a:srgbClr val="FF0000"/>
                </a:solidFill>
              </a:rPr>
              <a:t>Diagn</a:t>
            </a:r>
            <a:r>
              <a:rPr lang="el-GR" altLang="el-GR" b="0" i="1" u="none" dirty="0">
                <a:solidFill>
                  <a:srgbClr val="FF0000"/>
                </a:solidFill>
              </a:rPr>
              <a:t> </a:t>
            </a:r>
            <a:r>
              <a:rPr lang="el-GR" altLang="el-GR" b="0" i="1" u="none" dirty="0" err="1">
                <a:solidFill>
                  <a:srgbClr val="FF0000"/>
                </a:solidFill>
              </a:rPr>
              <a:t>Microbiol</a:t>
            </a:r>
            <a:r>
              <a:rPr lang="el-GR" altLang="el-GR" b="0" i="1" u="none" dirty="0">
                <a:solidFill>
                  <a:srgbClr val="FF0000"/>
                </a:solidFill>
              </a:rPr>
              <a:t> </a:t>
            </a:r>
            <a:r>
              <a:rPr lang="el-GR" altLang="el-GR" b="0" i="1" u="none" dirty="0" err="1">
                <a:solidFill>
                  <a:srgbClr val="FF0000"/>
                </a:solidFill>
              </a:rPr>
              <a:t>Infect</a:t>
            </a:r>
            <a:r>
              <a:rPr lang="el-GR" altLang="el-GR" b="0" i="1" u="none" dirty="0">
                <a:solidFill>
                  <a:srgbClr val="FF0000"/>
                </a:solidFill>
              </a:rPr>
              <a:t> </a:t>
            </a:r>
            <a:r>
              <a:rPr lang="el-GR" altLang="el-GR" b="0" i="1" u="none" dirty="0" err="1">
                <a:solidFill>
                  <a:srgbClr val="FF0000"/>
                </a:solidFill>
              </a:rPr>
              <a:t>Dis</a:t>
            </a:r>
            <a:r>
              <a:rPr lang="el-GR" altLang="el-GR" b="0" i="1" u="none" dirty="0">
                <a:solidFill>
                  <a:srgbClr val="FF0000"/>
                </a:solidFill>
              </a:rPr>
              <a:t>. 2003;45:237</a:t>
            </a:r>
          </a:p>
          <a:p>
            <a:pPr eaLnBrk="1" hangingPunct="1"/>
            <a:r>
              <a:rPr lang="el-GR" altLang="el-GR" b="0" i="1" u="none" dirty="0">
                <a:solidFill>
                  <a:srgbClr val="FF0000"/>
                </a:solidFill>
              </a:rPr>
              <a:t> </a:t>
            </a:r>
            <a:r>
              <a:rPr lang="en-US" altLang="el-GR" sz="2000" b="0" i="1" u="none" dirty="0">
                <a:solidFill>
                  <a:srgbClr val="FF0000"/>
                </a:solidFill>
              </a:rPr>
              <a:t>Smith MD et al. J Clin Microbiol 2003;41:2810.</a:t>
            </a:r>
            <a:endParaRPr lang="el-GR" altLang="el-GR" b="0" i="1" u="none" dirty="0">
              <a:solidFill>
                <a:srgbClr val="FF0000"/>
              </a:solidFill>
            </a:endParaRPr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id="{E72C58DA-96C1-46F3-A99C-329E81CD3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060575"/>
            <a:ext cx="8713788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l-GR" altLang="el-GR" sz="2800" b="0" u="none">
                <a:cs typeface="Arial" panose="020B0604020202020204" pitchFamily="34" charset="0"/>
              </a:rPr>
              <a:t>►</a:t>
            </a:r>
            <a:r>
              <a:rPr lang="el-GR" altLang="el-GR" sz="2800" b="0" u="none"/>
              <a:t>Ευαισθησία 95% . Ειδικότητα 100% </a:t>
            </a:r>
            <a:endParaRPr lang="en-US" altLang="el-GR" sz="2800" b="0" u="none"/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l-GR" altLang="el-GR" sz="2800" b="0" u="none"/>
              <a:t> </a:t>
            </a:r>
            <a:r>
              <a:rPr lang="el-GR" altLang="el-GR" b="0" u="none"/>
              <a:t>►</a:t>
            </a:r>
            <a:r>
              <a:rPr lang="el-GR" altLang="el-GR" sz="2800" b="0" u="none"/>
              <a:t>Θετικό:την 3η μέρα θεραπείας</a:t>
            </a:r>
            <a:r>
              <a:rPr lang="en-US" altLang="el-GR" sz="2800" b="0" u="none"/>
              <a:t> </a:t>
            </a:r>
            <a:r>
              <a:rPr lang="el-GR" altLang="el-GR" sz="2800" b="0" u="none"/>
              <a:t>(83%)</a:t>
            </a: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l-GR" altLang="el-GR" b="0" u="none"/>
              <a:t>►</a:t>
            </a:r>
            <a:r>
              <a:rPr lang="el-GR" altLang="el-GR" sz="2800" b="0" u="none"/>
              <a:t>Θετικό:την 7</a:t>
            </a:r>
            <a:r>
              <a:rPr lang="el-GR" altLang="el-GR" sz="2800" b="0" u="none" baseline="30000"/>
              <a:t>η</a:t>
            </a:r>
            <a:r>
              <a:rPr lang="el-GR" altLang="el-GR" sz="2800" b="0" u="none"/>
              <a:t> μέρα θεραπείας (73%)</a:t>
            </a:r>
          </a:p>
          <a:p>
            <a:pPr algn="l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l-GR" altLang="el-GR" b="0" u="none"/>
              <a:t>►</a:t>
            </a:r>
            <a:r>
              <a:rPr lang="el-GR" altLang="el-GR" sz="2800" b="0" u="none"/>
              <a:t>30% επιπλέον διάγνωση σε σχέση με καλλιέργεια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0BFFB8-35F8-4637-9639-AA408DBD8C2A}"/>
              </a:ext>
            </a:extLst>
          </p:cNvPr>
          <p:cNvSpPr txBox="1"/>
          <p:nvPr/>
        </p:nvSpPr>
        <p:spPr>
          <a:xfrm>
            <a:off x="1548581" y="309716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PCR </a:t>
            </a:r>
            <a:r>
              <a:rPr lang="el-GR" sz="2400" b="1" dirty="0">
                <a:solidFill>
                  <a:srgbClr val="FF0000"/>
                </a:solidFill>
              </a:rPr>
              <a:t>ΣΕ ΒΑΚΤΗΡΙΑΚΗ ΜΗΝΙΓΓΙΤΙΔΑ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84A82C5-4CED-4822-B149-688AE4E0C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10" y="1253613"/>
            <a:ext cx="8775290" cy="4923350"/>
          </a:xfrm>
        </p:spPr>
        <p:txBody>
          <a:bodyPr>
            <a:normAutofit/>
          </a:bodyPr>
          <a:lstStyle/>
          <a:p>
            <a:r>
              <a:rPr lang="el-GR" sz="2000" dirty="0"/>
              <a:t>Προς το παρόν συμπληρωματική προς την καλλιέργεια ΕΝΥ</a:t>
            </a:r>
          </a:p>
          <a:p>
            <a:pPr marL="0" indent="0">
              <a:buNone/>
            </a:pPr>
            <a:endParaRPr lang="el-GR" sz="2000" dirty="0"/>
          </a:p>
          <a:p>
            <a:r>
              <a:rPr lang="en-US" sz="2000" dirty="0"/>
              <a:t>Real Time PCR, </a:t>
            </a:r>
            <a:r>
              <a:rPr lang="el-GR" sz="2000" dirty="0"/>
              <a:t>Μ</a:t>
            </a:r>
            <a:r>
              <a:rPr lang="en-US" sz="2000" dirty="0" err="1"/>
              <a:t>ultiplex</a:t>
            </a:r>
            <a:r>
              <a:rPr lang="en-US" sz="2000" dirty="0"/>
              <a:t> PCR, 16S PCR, MALDI-TOF, Whole Genome Sequencing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  <a:p>
            <a:r>
              <a:rPr lang="el-GR" sz="2000" dirty="0"/>
              <a:t>Σε μελέτες διέγνωσε το παθογόνο μόνο αυτή σε 25-57 %</a:t>
            </a:r>
          </a:p>
          <a:p>
            <a:pPr marL="0" indent="0">
              <a:buNone/>
            </a:pPr>
            <a:endParaRPr lang="el-GR" sz="2000" dirty="0"/>
          </a:p>
          <a:p>
            <a:r>
              <a:rPr lang="el-GR" sz="2000" dirty="0"/>
              <a:t>5 % αρνητική σε ταυτόχρονη θετική καλλιέργεια ΕΝΥ (ψευδώς αρνητική)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l-GR" sz="2000" dirty="0"/>
              <a:t>Ανιχνεύει και άλλα παθογόνα  (ιούς, μύκητες, </a:t>
            </a:r>
            <a:r>
              <a:rPr lang="el-GR" sz="2000" dirty="0" err="1"/>
              <a:t>μυκοβακτηρίδια</a:t>
            </a:r>
            <a:r>
              <a:rPr lang="el-GR" sz="2000" dirty="0"/>
              <a:t>)</a:t>
            </a:r>
          </a:p>
          <a:p>
            <a:endParaRPr lang="el-GR" sz="2000" dirty="0"/>
          </a:p>
          <a:p>
            <a:r>
              <a:rPr lang="el-GR" sz="2000" dirty="0"/>
              <a:t>Διαγνωστική ακρίβεια 67-100 %  - Ταχεία και εξελισσόμενη μέθοδος</a:t>
            </a:r>
          </a:p>
          <a:p>
            <a:endParaRPr lang="el-GR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F6C8D-B2D0-4E5C-89A2-968986DE9F2F}"/>
              </a:ext>
            </a:extLst>
          </p:cNvPr>
          <p:cNvSpPr txBox="1"/>
          <p:nvPr/>
        </p:nvSpPr>
        <p:spPr>
          <a:xfrm>
            <a:off x="1563329" y="6356555"/>
            <a:ext cx="6179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FF0000"/>
                </a:solidFill>
              </a:rPr>
              <a:t>Ettekoven</a:t>
            </a:r>
            <a:r>
              <a:rPr lang="en-US" sz="1400" dirty="0">
                <a:solidFill>
                  <a:srgbClr val="FF0000"/>
                </a:solidFill>
              </a:rPr>
              <a:t> CN et al, Clin </a:t>
            </a:r>
            <a:r>
              <a:rPr lang="en-US" sz="1400" dirty="0" err="1">
                <a:solidFill>
                  <a:srgbClr val="FF0000"/>
                </a:solidFill>
              </a:rPr>
              <a:t>Microb</a:t>
            </a:r>
            <a:r>
              <a:rPr lang="en-US" sz="1400" dirty="0">
                <a:solidFill>
                  <a:srgbClr val="FF0000"/>
                </a:solidFill>
              </a:rPr>
              <a:t> Infect 2017</a:t>
            </a:r>
            <a:endParaRPr lang="el-GR" sz="1400" dirty="0">
              <a:solidFill>
                <a:srgbClr val="FF0000"/>
              </a:solidFill>
            </a:endParaRPr>
          </a:p>
          <a:p>
            <a:pPr algn="ctr"/>
            <a:r>
              <a:rPr lang="nl-NL" sz="1400" dirty="0">
                <a:solidFill>
                  <a:srgbClr val="FF0000"/>
                </a:solidFill>
              </a:rPr>
              <a:t>Van de Beek et al, Clin Microb Infect 2016</a:t>
            </a:r>
          </a:p>
          <a:p>
            <a:pPr algn="ctr"/>
            <a:endParaRPr lang="el-G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825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1C86770-C79F-4FBF-89A1-76F0CF798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909" y="1034313"/>
            <a:ext cx="6619017" cy="466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342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A712477D-AD78-47A8-84CE-6C8019B15C07}"/>
              </a:ext>
            </a:extLst>
          </p:cNvPr>
          <p:cNvSpPr/>
          <p:nvPr/>
        </p:nvSpPr>
        <p:spPr>
          <a:xfrm>
            <a:off x="206478" y="335845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Οι διαγνωστικές μέθοδοι που χρησιμοποιούνται </a:t>
            </a:r>
            <a:r>
              <a:rPr lang="el-GR" b="1" dirty="0">
                <a:solidFill>
                  <a:srgbClr val="FF0000"/>
                </a:solidFill>
              </a:rPr>
              <a:t>στο Κέντρο Αναφοράς Μηνιγγίτιδας </a:t>
            </a:r>
            <a:r>
              <a:rPr lang="el-GR" b="1" dirty="0"/>
              <a:t>είναι:</a:t>
            </a:r>
          </a:p>
          <a:p>
            <a:endParaRPr lang="el-GR" sz="1400" dirty="0"/>
          </a:p>
          <a:p>
            <a:r>
              <a:rPr lang="el-GR" sz="1400" dirty="0"/>
              <a:t>1. μέθοδος της αλυσιδωτής αντίδρασης της </a:t>
            </a:r>
            <a:r>
              <a:rPr lang="el-GR" sz="1400" dirty="0" err="1"/>
              <a:t>πολυμεράσης</a:t>
            </a:r>
            <a:r>
              <a:rPr lang="el-GR" sz="1400" dirty="0"/>
              <a:t> (</a:t>
            </a:r>
            <a:r>
              <a:rPr lang="en-US" sz="1400" dirty="0"/>
              <a:t>PCR) </a:t>
            </a:r>
            <a:r>
              <a:rPr lang="el-GR" sz="1400" dirty="0"/>
              <a:t>συμβατική για αναγνώριση της </a:t>
            </a:r>
            <a:r>
              <a:rPr lang="en-US" sz="1400" dirty="0"/>
              <a:t>Neisseria meningitidis </a:t>
            </a:r>
            <a:r>
              <a:rPr lang="el-GR" sz="1400" dirty="0"/>
              <a:t>και για τις </a:t>
            </a:r>
            <a:r>
              <a:rPr lang="el-GR" sz="1400" dirty="0" err="1"/>
              <a:t>οροομάδες</a:t>
            </a:r>
            <a:r>
              <a:rPr lang="el-GR" sz="1400" dirty="0"/>
              <a:t> </a:t>
            </a:r>
            <a:r>
              <a:rPr lang="en-US" sz="1400" dirty="0"/>
              <a:t>A,B,C,W-135 </a:t>
            </a:r>
            <a:r>
              <a:rPr lang="el-GR" sz="1400" dirty="0"/>
              <a:t>και </a:t>
            </a:r>
            <a:r>
              <a:rPr lang="en-US" sz="1400" dirty="0"/>
              <a:t>Y,</a:t>
            </a:r>
          </a:p>
          <a:p>
            <a:endParaRPr lang="en-US" sz="1400" dirty="0"/>
          </a:p>
          <a:p>
            <a:r>
              <a:rPr lang="en-US" sz="1400" dirty="0"/>
              <a:t>2. </a:t>
            </a:r>
            <a:r>
              <a:rPr lang="el-GR" sz="1400" dirty="0"/>
              <a:t>Μέθοδος της αλυσιδωτής αντίδρασης της </a:t>
            </a:r>
            <a:r>
              <a:rPr lang="el-GR" sz="1400" dirty="0" err="1"/>
              <a:t>πολυμεράσης</a:t>
            </a:r>
            <a:r>
              <a:rPr lang="el-GR" sz="1400" dirty="0"/>
              <a:t> πραγματικού χρόνου (</a:t>
            </a:r>
            <a:r>
              <a:rPr lang="en-US" sz="1400" dirty="0"/>
              <a:t>Real-time PCR)</a:t>
            </a:r>
          </a:p>
          <a:p>
            <a:endParaRPr lang="en-US" sz="1400" dirty="0"/>
          </a:p>
          <a:p>
            <a:r>
              <a:rPr lang="en-US" sz="1400" dirty="0"/>
              <a:t>3. </a:t>
            </a:r>
            <a:r>
              <a:rPr lang="el-GR" sz="1400" dirty="0"/>
              <a:t>Μέθοδος της αλυσιδωτής αντίδρασης της </a:t>
            </a:r>
            <a:r>
              <a:rPr lang="el-GR" sz="1400" dirty="0" err="1"/>
              <a:t>πολυμεράσης</a:t>
            </a:r>
            <a:r>
              <a:rPr lang="el-GR" sz="1400" dirty="0"/>
              <a:t> (</a:t>
            </a:r>
            <a:r>
              <a:rPr lang="en-US" sz="1400" dirty="0"/>
              <a:t>multiplex PCR) </a:t>
            </a:r>
            <a:r>
              <a:rPr lang="el-GR" sz="1400" dirty="0"/>
              <a:t>για την ταυτόχρονη ανίχνευση των μικροοργανισμών </a:t>
            </a:r>
            <a:r>
              <a:rPr lang="en-US" sz="1400" dirty="0"/>
              <a:t>Neisseria meningitidis, Streptococcus pneumoniae, Listeria monocytogenes </a:t>
            </a:r>
            <a:r>
              <a:rPr lang="el-GR" sz="1400" dirty="0"/>
              <a:t>και </a:t>
            </a:r>
            <a:r>
              <a:rPr lang="en-US" sz="1400" dirty="0" err="1"/>
              <a:t>Haemophilus</a:t>
            </a:r>
            <a:r>
              <a:rPr lang="en-US" sz="1400" dirty="0"/>
              <a:t> influenzae type b.</a:t>
            </a:r>
          </a:p>
          <a:p>
            <a:endParaRPr lang="en-US" sz="1400" dirty="0"/>
          </a:p>
          <a:p>
            <a:r>
              <a:rPr lang="en-US" sz="1400" dirty="0"/>
              <a:t>4. </a:t>
            </a:r>
            <a:r>
              <a:rPr lang="el-GR" sz="1400" dirty="0"/>
              <a:t>Μέθοδος της αλυσιδωτής αντίδρασης της </a:t>
            </a:r>
            <a:r>
              <a:rPr lang="el-GR" sz="1400" dirty="0" err="1"/>
              <a:t>πολυμεράσης</a:t>
            </a:r>
            <a:r>
              <a:rPr lang="el-GR" sz="1400" dirty="0"/>
              <a:t> (</a:t>
            </a:r>
            <a:r>
              <a:rPr lang="en-US" sz="1400" dirty="0"/>
              <a:t>multiplex PCR) </a:t>
            </a:r>
            <a:r>
              <a:rPr lang="el-GR" sz="1400" dirty="0"/>
              <a:t>για την ταυτόχρονη τυποποίηση του μικροοργανισμού </a:t>
            </a:r>
            <a:r>
              <a:rPr lang="en-US" sz="1400" dirty="0"/>
              <a:t>Streptococcus pneumoniae </a:t>
            </a:r>
            <a:r>
              <a:rPr lang="el-GR" sz="1400" dirty="0"/>
              <a:t>ως προς τους 9 κύριους </a:t>
            </a:r>
            <a:r>
              <a:rPr lang="el-GR" sz="1400" dirty="0" err="1"/>
              <a:t>οροτύπους</a:t>
            </a:r>
            <a:r>
              <a:rPr lang="el-GR" sz="1400" dirty="0"/>
              <a:t> του (1, 3,4,6Β,14, 18</a:t>
            </a:r>
            <a:r>
              <a:rPr lang="en-US" sz="1400" dirty="0"/>
              <a:t>C, 19A, 19F, 23F). </a:t>
            </a:r>
            <a:r>
              <a:rPr lang="el-GR" sz="1400" dirty="0"/>
              <a:t>Έξι (6) </a:t>
            </a:r>
            <a:r>
              <a:rPr lang="el-GR" sz="1400" dirty="0" err="1"/>
              <a:t>ορότυποι</a:t>
            </a:r>
            <a:r>
              <a:rPr lang="el-GR" sz="1400" dirty="0"/>
              <a:t> εξ αυτών περιλαμβάνονται στο νέο 7δύναμο συζευκτικό εμβόλιο.</a:t>
            </a:r>
          </a:p>
          <a:p>
            <a:endParaRPr lang="el-GR" sz="1400" dirty="0"/>
          </a:p>
          <a:p>
            <a:r>
              <a:rPr lang="el-GR" sz="1400" dirty="0"/>
              <a:t>5. Μέθοδος της αλυσιδωτής αντίδρασης της </a:t>
            </a:r>
            <a:r>
              <a:rPr lang="el-GR" sz="1400" dirty="0" err="1"/>
              <a:t>πολυμεράσης</a:t>
            </a:r>
            <a:r>
              <a:rPr lang="el-GR" sz="1400" dirty="0"/>
              <a:t> (</a:t>
            </a:r>
            <a:r>
              <a:rPr lang="en-US" sz="1400" dirty="0"/>
              <a:t>multiplex PCR) </a:t>
            </a:r>
            <a:r>
              <a:rPr lang="el-GR" sz="1400" dirty="0"/>
              <a:t>για την ταυτόχρονη ανίχνευση των μικροοργανισμών </a:t>
            </a:r>
            <a:r>
              <a:rPr lang="en-US" sz="1400" dirty="0"/>
              <a:t>H. influenzae (non b), Pseudomonas aeruginosa, Staphylococcus aureus </a:t>
            </a:r>
            <a:r>
              <a:rPr lang="el-GR" sz="1400" dirty="0"/>
              <a:t>και </a:t>
            </a:r>
            <a:r>
              <a:rPr lang="en-US" sz="1400" dirty="0"/>
              <a:t>Streptococcus </a:t>
            </a:r>
            <a:r>
              <a:rPr lang="en-US" sz="1400" dirty="0" err="1"/>
              <a:t>spp</a:t>
            </a:r>
            <a:r>
              <a:rPr lang="en-US" sz="1400" dirty="0"/>
              <a:t> </a:t>
            </a:r>
            <a:r>
              <a:rPr lang="el-GR" sz="1400" dirty="0"/>
              <a:t>σε βιολογικά υλικά όπως ΕΝΥ, αίμα, </a:t>
            </a:r>
            <a:r>
              <a:rPr lang="el-GR" sz="1400" dirty="0" err="1"/>
              <a:t>ωτικά</a:t>
            </a:r>
            <a:r>
              <a:rPr lang="el-GR" sz="1400" dirty="0"/>
              <a:t> υγρά, πλευριτικά υγρά </a:t>
            </a:r>
            <a:r>
              <a:rPr lang="el-GR" sz="1400" dirty="0" err="1"/>
              <a:t>κλπ</a:t>
            </a:r>
            <a:endParaRPr lang="el-GR" sz="1400" dirty="0"/>
          </a:p>
          <a:p>
            <a:endParaRPr lang="el-GR" sz="1400" dirty="0"/>
          </a:p>
          <a:p>
            <a:r>
              <a:rPr lang="el-GR" sz="1400" dirty="0"/>
              <a:t>6. Τεχνική του προσδιορισμού της αλληλουχίας των βάσεων (</a:t>
            </a:r>
            <a:r>
              <a:rPr lang="en-US" sz="1400" dirty="0" err="1"/>
              <a:t>Multilocus</a:t>
            </a:r>
            <a:r>
              <a:rPr lang="en-US" sz="1400" dirty="0"/>
              <a:t> Sequence Typing MLST) </a:t>
            </a:r>
            <a:r>
              <a:rPr lang="el-GR" sz="1400" dirty="0"/>
              <a:t>για την μοριακή τυποποίηση των στελεχών </a:t>
            </a:r>
            <a:r>
              <a:rPr lang="en-US" sz="1400" dirty="0"/>
              <a:t>Neisseria meningitidis</a:t>
            </a:r>
          </a:p>
          <a:p>
            <a:endParaRPr lang="en-US" sz="1400" dirty="0"/>
          </a:p>
          <a:p>
            <a:r>
              <a:rPr lang="en-US" sz="1400" dirty="0"/>
              <a:t>7. </a:t>
            </a:r>
            <a:r>
              <a:rPr lang="el-GR" sz="1400" dirty="0"/>
              <a:t>Τεχνική </a:t>
            </a:r>
            <a:r>
              <a:rPr lang="el-GR" sz="1400" dirty="0" err="1"/>
              <a:t>τυποίησης</a:t>
            </a:r>
            <a:r>
              <a:rPr lang="el-GR" sz="1400" dirty="0"/>
              <a:t> της </a:t>
            </a:r>
            <a:r>
              <a:rPr lang="en-US" sz="1400" dirty="0"/>
              <a:t>Neisseria meningitidis </a:t>
            </a:r>
            <a:r>
              <a:rPr lang="el-GR" sz="1400" dirty="0"/>
              <a:t>βασισμένη στην ομοιομορφία διαδοχικών επαναλαμβανόμενων αλληλουχιών του </a:t>
            </a:r>
            <a:r>
              <a:rPr lang="el-GR" sz="1400" dirty="0" err="1"/>
              <a:t>γονιδιώματος</a:t>
            </a:r>
            <a:r>
              <a:rPr lang="el-GR" sz="1400" dirty="0"/>
              <a:t> (</a:t>
            </a:r>
            <a:r>
              <a:rPr lang="en-US" sz="1400" dirty="0"/>
              <a:t>Variable </a:t>
            </a:r>
            <a:r>
              <a:rPr lang="en-US" sz="1400" dirty="0" err="1"/>
              <a:t>Tantem</a:t>
            </a:r>
            <a:r>
              <a:rPr lang="en-US" sz="1400" dirty="0"/>
              <a:t> Repeats -VNTR) </a:t>
            </a:r>
            <a:r>
              <a:rPr lang="el-GR" sz="1400" dirty="0"/>
              <a:t>για την μοριακή τυποποίηση των στελεχών </a:t>
            </a:r>
            <a:r>
              <a:rPr lang="en-US" sz="1400" dirty="0"/>
              <a:t>Neisseria meningitidis / </a:t>
            </a:r>
            <a:r>
              <a:rPr lang="el-GR" sz="1400" dirty="0"/>
              <a:t>βιολογικών δειγμάτων .</a:t>
            </a:r>
          </a:p>
          <a:p>
            <a:endParaRPr lang="el-GR" sz="1400" dirty="0"/>
          </a:p>
          <a:p>
            <a:r>
              <a:rPr lang="el-GR" sz="1400" dirty="0"/>
              <a:t>8. Τεχνική της </a:t>
            </a:r>
            <a:r>
              <a:rPr lang="en-US" sz="1400" dirty="0"/>
              <a:t>Neisseria meningitidis </a:t>
            </a:r>
            <a:r>
              <a:rPr lang="el-GR" sz="1400" dirty="0"/>
              <a:t>βασισμένη στον τυχαίο πολλαπλασιασμό του πολυμορφισμού του </a:t>
            </a:r>
            <a:r>
              <a:rPr lang="en-US" sz="1400" dirty="0"/>
              <a:t>DNA (Random Amplification of Polymorphic DNA-RAPD)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5830812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www.nejm.org/na101/home/literatum/publisher/mms/journals/content/nejm/2019/nejm_2019.380.issue-24/nejmoa1803396/20190607/images/img_xlarge/nejmoa1803396_f2.jpeg">
            <a:extLst>
              <a:ext uri="{FF2B5EF4-FFF2-40B4-BE49-F238E27FC236}">
                <a16:creationId xmlns:a16="http://schemas.microsoft.com/office/drawing/2014/main" id="{0FC4A564-3FA1-40EB-BF89-5712DC026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971" y="339212"/>
            <a:ext cx="5467029" cy="651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683133FD-C4D2-42AE-B1AE-7C515A70C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3" y="0"/>
            <a:ext cx="3531956" cy="1533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E5029A-015E-4D24-8175-1AB8C95C5347}"/>
              </a:ext>
            </a:extLst>
          </p:cNvPr>
          <p:cNvSpPr txBox="1"/>
          <p:nvPr/>
        </p:nvSpPr>
        <p:spPr>
          <a:xfrm>
            <a:off x="398206" y="6533535"/>
            <a:ext cx="2934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Wilson M et al, NEJM 13 June 2019</a:t>
            </a:r>
            <a:endParaRPr lang="el-GR" sz="1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39BBD-54B1-4598-BACA-9FCDEA79A46E}"/>
              </a:ext>
            </a:extLst>
          </p:cNvPr>
          <p:cNvSpPr txBox="1"/>
          <p:nvPr/>
        </p:nvSpPr>
        <p:spPr>
          <a:xfrm>
            <a:off x="77143" y="1887794"/>
            <a:ext cx="35319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N=204</a:t>
            </a:r>
          </a:p>
          <a:p>
            <a:r>
              <a:rPr lang="en-US" dirty="0"/>
              <a:t>N=58 </a:t>
            </a:r>
            <a:r>
              <a:rPr lang="el-GR" dirty="0" err="1"/>
              <a:t>μηνιγγίτις</a:t>
            </a:r>
            <a:r>
              <a:rPr lang="el-GR" dirty="0"/>
              <a:t>, </a:t>
            </a:r>
            <a:r>
              <a:rPr lang="el-GR" dirty="0" err="1"/>
              <a:t>εγκεφαλίτις</a:t>
            </a:r>
            <a:endParaRPr lang="el-GR" dirty="0"/>
          </a:p>
          <a:p>
            <a:r>
              <a:rPr lang="en-US" dirty="0"/>
              <a:t>Next generation sequencing – NGS</a:t>
            </a:r>
          </a:p>
          <a:p>
            <a:endParaRPr lang="en-US" dirty="0"/>
          </a:p>
          <a:p>
            <a:r>
              <a:rPr lang="el-GR" dirty="0"/>
              <a:t>Διάγνωση μόνο με </a:t>
            </a:r>
            <a:r>
              <a:rPr lang="en-US" dirty="0"/>
              <a:t>NGS = 22 %</a:t>
            </a:r>
          </a:p>
          <a:p>
            <a:r>
              <a:rPr lang="el-GR" dirty="0"/>
              <a:t>Δεν διέγνωσε 44 % (διάγνωση με άλλες μεθόδους)</a:t>
            </a:r>
          </a:p>
        </p:txBody>
      </p:sp>
    </p:spTree>
    <p:extLst>
      <p:ext uri="{BB962C8B-B14F-4D97-AF65-F5344CB8AC3E}">
        <p14:creationId xmlns:p14="http://schemas.microsoft.com/office/powerpoint/2010/main" val="42165052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www.nejm.org/na101/home/literatum/publisher/mms/journals/content/nejm/2019/nejm_2019.380.issue-24/nejmoa1803396/20190607/images/img_xlarge/nejmoa1803396_f3.jpeg">
            <a:extLst>
              <a:ext uri="{FF2B5EF4-FFF2-40B4-BE49-F238E27FC236}">
                <a16:creationId xmlns:a16="http://schemas.microsoft.com/office/drawing/2014/main" id="{8239A021-101D-40C7-990D-ADB4E6E20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0"/>
            <a:ext cx="527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EB28A04-DB9D-4952-9B04-C9AEC002B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3" y="0"/>
            <a:ext cx="3531956" cy="1533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A1A50A-9CEC-4DA1-83BC-21AA0D866C33}"/>
              </a:ext>
            </a:extLst>
          </p:cNvPr>
          <p:cNvSpPr txBox="1"/>
          <p:nvPr/>
        </p:nvSpPr>
        <p:spPr>
          <a:xfrm>
            <a:off x="398206" y="6533535"/>
            <a:ext cx="2934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Wilson M et al, NEJM 13 June 2019</a:t>
            </a:r>
            <a:endParaRPr lang="el-G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778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>
            <a:extLst>
              <a:ext uri="{FF2B5EF4-FFF2-40B4-BE49-F238E27FC236}">
                <a16:creationId xmlns:a16="http://schemas.microsoft.com/office/drawing/2014/main" id="{CC9F3205-9B30-4333-A1A3-6E8F7DB7C0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200" b="1" dirty="0">
                <a:solidFill>
                  <a:srgbClr val="FF0000"/>
                </a:solidFill>
                <a:latin typeface="+mn-lt"/>
              </a:rPr>
              <a:t>Επαναλαμβάνουμε ΟΝΠ κατά την θεραπεία?</a:t>
            </a:r>
            <a:endParaRPr lang="en-GB" altLang="el-GR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9998033C-0C4F-4DEA-BC64-9B66CBF1F0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/>
              <a:t>M</a:t>
            </a:r>
            <a:r>
              <a:rPr lang="el-GR" altLang="el-GR"/>
              <a:t>όνο αν</a:t>
            </a:r>
          </a:p>
          <a:p>
            <a:pPr eaLnBrk="1" hangingPunct="1">
              <a:buFontTx/>
              <a:buChar char="-"/>
            </a:pPr>
            <a:r>
              <a:rPr lang="el-GR" altLang="el-GR"/>
              <a:t>Κλινική επιδείνωση-επανεμφάνιση πυρετού</a:t>
            </a:r>
          </a:p>
          <a:p>
            <a:pPr eaLnBrk="1" hangingPunct="1">
              <a:buFontTx/>
              <a:buNone/>
            </a:pPr>
            <a:endParaRPr lang="el-GR" altLang="el-GR"/>
          </a:p>
          <a:p>
            <a:pPr eaLnBrk="1" hangingPunct="1">
              <a:buFontTx/>
              <a:buChar char="-"/>
            </a:pPr>
            <a:r>
              <a:rPr lang="el-GR" altLang="el-GR"/>
              <a:t>Κ/α ΕΝΥ ή αίματος (+) με παθογόνο ανθεκτικό στην αγωγή</a:t>
            </a:r>
          </a:p>
          <a:p>
            <a:pPr eaLnBrk="1" hangingPunct="1">
              <a:buFontTx/>
              <a:buNone/>
            </a:pPr>
            <a:endParaRPr lang="en-GB" altLang="el-GR"/>
          </a:p>
        </p:txBody>
      </p:sp>
      <p:sp>
        <p:nvSpPr>
          <p:cNvPr id="66564" name="Text Box 4">
            <a:extLst>
              <a:ext uri="{FF2B5EF4-FFF2-40B4-BE49-F238E27FC236}">
                <a16:creationId xmlns:a16="http://schemas.microsoft.com/office/drawing/2014/main" id="{74C8CA8C-DE1E-42C6-87FF-0F0F04424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5661025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l-GR" u="none"/>
              <a:t>IDSA guidelines 2004</a:t>
            </a:r>
            <a:endParaRPr lang="en-GB" altLang="el-GR" u="none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4C2CBE-7E24-4F76-B8FA-56438B0EF080}"/>
              </a:ext>
            </a:extLst>
          </p:cNvPr>
          <p:cNvSpPr txBox="1"/>
          <p:nvPr/>
        </p:nvSpPr>
        <p:spPr>
          <a:xfrm>
            <a:off x="2580968" y="3023419"/>
            <a:ext cx="4085303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>
                <a:solidFill>
                  <a:srgbClr val="FF0000"/>
                </a:solidFill>
              </a:rPr>
              <a:t>ΘΕΡΑΠΕΙΑ</a:t>
            </a:r>
          </a:p>
        </p:txBody>
      </p:sp>
    </p:spTree>
    <p:extLst>
      <p:ext uri="{BB962C8B-B14F-4D97-AF65-F5344CB8AC3E}">
        <p14:creationId xmlns:p14="http://schemas.microsoft.com/office/powerpoint/2010/main" val="20413473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844" y="214290"/>
            <a:ext cx="9001156" cy="722295"/>
          </a:xfrm>
        </p:spPr>
        <p:txBody>
          <a:bodyPr>
            <a:noAutofit/>
          </a:bodyPr>
          <a:lstStyle/>
          <a:p>
            <a:r>
              <a:rPr lang="el-GR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ΕΝΥ ΣΕ ΒΑΚΤΗΡΙΑΚΗ ΜΗΝΙΓΓΙΤΙΔΑ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>
            <a:off x="5572132" y="1725310"/>
            <a:ext cx="642942" cy="571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8 - Ευθύγραμμο βέλος σύνδεσης"/>
          <p:cNvCxnSpPr/>
          <p:nvPr/>
        </p:nvCxnSpPr>
        <p:spPr>
          <a:xfrm rot="5400000">
            <a:off x="2536016" y="1653872"/>
            <a:ext cx="642942" cy="6429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934995" y="1052736"/>
            <a:ext cx="5196872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Προηγηθείσα χορήγηση αντιβιοτικών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558" y="2420888"/>
            <a:ext cx="439043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ΝΑΙ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Πιθανότατα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Gram 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χρώση αρνητική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Θετική καλλιέργεια στο 10-20%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90297" y="2423790"/>
            <a:ext cx="4418207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ΟΧΙ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Θετική καλλιέργεια και χρώση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Gram 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στο 60-90%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1161" y="3861048"/>
            <a:ext cx="8052619" cy="230832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Σε κλινική εικόνα μηνιγγίτιδας αν δεν γίνει άμεσα ΟΝΠ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ΔΕΝ ΚΑΘΥΣΤΕΡΟΥΜΕ ΤΗΝ 1</a:t>
            </a:r>
            <a:r>
              <a:rPr kumimoji="0" lang="el-GR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Η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ΔΟΣΗ ΑΝΤΙΒΙΟΤΙΚΟΥ!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1</a:t>
            </a:r>
            <a:r>
              <a:rPr lang="el-GR" sz="2400" b="1" baseline="30000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Η</a:t>
            </a:r>
            <a:r>
              <a:rPr lang="el-GR" sz="2400" b="1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ΔΟΣΗ ΤΟ ΠΟΛΥ ΣΕ ΜΙΑ ΩΡΑ ΑΠΟ ΤΗΝ ΕΛΕΥΣΗ</a:t>
            </a:r>
            <a:endParaRPr lang="en-US" sz="2400" b="1" dirty="0">
              <a:solidFill>
                <a:srgbClr val="FFFF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2000" b="1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Λήψη καλλιεργειών αίματος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  </a:t>
            </a:r>
            <a:endParaRPr kumimoji="0" lang="el-GR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0528E-88D4-4677-AC6A-02D01FC77E53}"/>
              </a:ext>
            </a:extLst>
          </p:cNvPr>
          <p:cNvSpPr txBox="1"/>
          <p:nvPr/>
        </p:nvSpPr>
        <p:spPr>
          <a:xfrm>
            <a:off x="3214928" y="6237024"/>
            <a:ext cx="2637005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Time is brain !</a:t>
            </a:r>
            <a:endParaRPr lang="el-GR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3262E03-C5E0-4E3A-B826-E04AC532BA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4000" b="1" dirty="0">
                <a:solidFill>
                  <a:srgbClr val="C00000"/>
                </a:solidFill>
              </a:rPr>
              <a:t>Η </a:t>
            </a:r>
            <a:r>
              <a:rPr lang="el-GR" sz="4000" b="1" dirty="0" err="1">
                <a:solidFill>
                  <a:srgbClr val="C00000"/>
                </a:solidFill>
              </a:rPr>
              <a:t>βακτηριακή</a:t>
            </a:r>
            <a:r>
              <a:rPr lang="el-GR" sz="4000" b="1" dirty="0">
                <a:solidFill>
                  <a:srgbClr val="C00000"/>
                </a:solidFill>
              </a:rPr>
              <a:t> μηνιγγίτιδα  των ενηλίκων μπορεί να είναι...</a:t>
            </a:r>
            <a:endParaRPr lang="en-GB" sz="4000" b="1" dirty="0">
              <a:solidFill>
                <a:srgbClr val="C00000"/>
              </a:solidFill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0738127-9FD1-421C-ABD7-645D7D3C16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29600" cy="4530725"/>
          </a:xfrm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 ●</a:t>
            </a:r>
            <a:r>
              <a:rPr lang="el-GR" dirty="0"/>
              <a:t> </a:t>
            </a:r>
            <a:r>
              <a:rPr lang="el-GR" b="1" dirty="0">
                <a:solidFill>
                  <a:srgbClr val="FF0000"/>
                </a:solidFill>
              </a:rPr>
              <a:t>Κοινότητας</a:t>
            </a:r>
            <a:r>
              <a:rPr lang="el-GR" dirty="0"/>
              <a:t> (</a:t>
            </a:r>
            <a:r>
              <a:rPr lang="en-US" dirty="0"/>
              <a:t>Community-acquired</a:t>
            </a:r>
            <a:r>
              <a:rPr lang="el-GR" dirty="0"/>
              <a:t>)</a:t>
            </a:r>
            <a:endParaRPr lang="en-US" dirty="0"/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el-GR" dirty="0"/>
              <a:t> </a:t>
            </a:r>
            <a:r>
              <a:rPr lang="en-US" dirty="0"/>
              <a:t>●</a:t>
            </a:r>
            <a:r>
              <a:rPr lang="el-GR" dirty="0"/>
              <a:t> </a:t>
            </a:r>
            <a:r>
              <a:rPr lang="el-GR" b="1" dirty="0">
                <a:solidFill>
                  <a:srgbClr val="FF0000"/>
                </a:solidFill>
              </a:rPr>
              <a:t>Νοσοκομειακή</a:t>
            </a:r>
            <a:r>
              <a:rPr lang="el-GR" dirty="0"/>
              <a:t> (</a:t>
            </a:r>
            <a:r>
              <a:rPr lang="en-US" dirty="0"/>
              <a:t>Hospital-acquired</a:t>
            </a:r>
            <a:r>
              <a:rPr lang="el-GR" dirty="0"/>
              <a:t>):   </a:t>
            </a:r>
            <a:r>
              <a:rPr lang="el-GR" sz="2800" dirty="0"/>
              <a:t>Μηνιγγίτιδα σε νοσηλευόμενους ασθενείς, συνήθως μετά από νευροχειρουργική επέμβαση- ιατρονοσηλευτικούς χειρισμούς ή/και  μηνιγγίτιδα που εκδηλώνεται εντός μίας εβδομάδας από το εξιτήριο.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el-GR" dirty="0"/>
              <a:t> </a:t>
            </a:r>
            <a:r>
              <a:rPr lang="en-US" dirty="0"/>
              <a:t>●</a:t>
            </a:r>
            <a:r>
              <a:rPr lang="el-GR" dirty="0"/>
              <a:t>  </a:t>
            </a:r>
            <a:r>
              <a:rPr lang="el-GR" b="1" dirty="0" err="1">
                <a:solidFill>
                  <a:srgbClr val="FF0000"/>
                </a:solidFill>
              </a:rPr>
              <a:t>Ανοσοκατεσταλμένων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l-GR" dirty="0"/>
              <a:t>ασθενών</a:t>
            </a:r>
            <a:endParaRPr lang="el-GR" sz="2800" dirty="0"/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endParaRPr lang="en-GB" sz="28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358246" cy="490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857232"/>
            <a:ext cx="4143404" cy="57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Έλλειψη"/>
          <p:cNvSpPr/>
          <p:nvPr/>
        </p:nvSpPr>
        <p:spPr bwMode="auto">
          <a:xfrm>
            <a:off x="642910" y="5143512"/>
            <a:ext cx="8001056" cy="1453840"/>
          </a:xfrm>
          <a:prstGeom prst="ellipse">
            <a:avLst/>
          </a:prstGeom>
          <a:solidFill>
            <a:srgbClr val="C00000"/>
          </a:solidFill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Διάμεση καθυστέρηση </a:t>
            </a:r>
            <a:r>
              <a:rPr kumimoji="0" lang="en-US" sz="18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(</a:t>
            </a:r>
            <a:r>
              <a:rPr kumimoji="0" lang="el-GR" sz="18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ώρες</a:t>
            </a:r>
            <a:r>
              <a:rPr kumimoji="0" lang="en-US" sz="18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)</a:t>
            </a:r>
            <a:r>
              <a:rPr kumimoji="0" lang="el-GR" sz="18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endParaRPr kumimoji="0" lang="en-US" sz="1800" b="1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        </a:t>
            </a:r>
            <a:r>
              <a:rPr lang="el-GR" b="1" u="sng" dirty="0">
                <a:solidFill>
                  <a:schemeClr val="bg1"/>
                </a:solidFill>
                <a:latin typeface="Arial" charset="0"/>
              </a:rPr>
              <a:t>Επίζήσαντες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: </a:t>
            </a:r>
            <a:r>
              <a:rPr lang="el-GR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 1.6 (0.6-3.7)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Θανόντες</a:t>
            </a:r>
            <a:r>
              <a:rPr kumimoji="0" lang="en-US" sz="18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:   </a:t>
            </a:r>
            <a:r>
              <a:rPr kumimoji="0" lang="en-US" sz="1800" b="1" i="0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3.8 (2.1-5.5</a:t>
            </a:r>
            <a:r>
              <a:rPr kumimoji="0" lang="en-US" sz="1800" b="1" i="0" u="sng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)</a:t>
            </a:r>
            <a:endParaRPr kumimoji="0" lang="el-GR" sz="18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6429388" y="578645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Arial" charset="0"/>
              </a:rPr>
              <a:t>p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=0.003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574675" y="0"/>
            <a:ext cx="8569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l-GR" sz="2400" b="1">
                <a:solidFill>
                  <a:srgbClr val="00FFCC"/>
                </a:solidFill>
                <a:cs typeface="Arial" pitchFamily="34" charset="0"/>
              </a:rPr>
              <a:t>.</a:t>
            </a:r>
          </a:p>
        </p:txBody>
      </p:sp>
      <p:graphicFrame>
        <p:nvGraphicFramePr>
          <p:cNvPr id="8223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12427"/>
              </p:ext>
            </p:extLst>
          </p:nvPr>
        </p:nvGraphicFramePr>
        <p:xfrm>
          <a:off x="214283" y="878834"/>
          <a:ext cx="8678892" cy="5040707"/>
        </p:xfrm>
        <a:graphic>
          <a:graphicData uri="http://schemas.openxmlformats.org/drawingml/2006/table">
            <a:tbl>
              <a:tblPr/>
              <a:tblGrid>
                <a:gridCol w="128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2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2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Ηλικία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Παθογόνο αίτιο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Επιλογή αντιβιοτικού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2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&lt; 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μηνός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S</a:t>
                      </a:r>
                      <a:r>
                        <a:rPr kumimoji="0" lang="en-GB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. </a:t>
                      </a: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agalactiae</a:t>
                      </a:r>
                      <a:r>
                        <a:rPr kumimoji="0" lang="en-GB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, </a:t>
                      </a:r>
                      <a:endParaRPr kumimoji="0" lang="el-GR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l-G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E</a:t>
                      </a:r>
                      <a:r>
                        <a:rPr kumimoji="0" lang="en-GB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.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coli, Klebsiella </a:t>
                      </a: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spp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Listeria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monocytogenes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,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            </a:t>
                      </a:r>
                      <a:r>
                        <a:rPr kumimoji="0" lang="el-G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Αμπικιλλίνη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                      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</a:t>
                      </a:r>
                      <a:r>
                        <a:rPr kumimoji="0" lang="el-G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Κεφτριαξόνη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ή   </a:t>
                      </a:r>
                      <a:r>
                        <a:rPr kumimoji="0" lang="el-G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Κεφοταξίμη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ή </a:t>
                      </a:r>
                      <a:r>
                        <a:rPr kumimoji="0" lang="el-G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αμπικιλλίνη+αμινογλυκοσίδη</a:t>
                      </a:r>
                      <a:endParaRPr kumimoji="0" lang="el-G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2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1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μηνος-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18 ετών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N</a:t>
                      </a:r>
                      <a:r>
                        <a:rPr kumimoji="0" lang="en-GB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.</a:t>
                      </a:r>
                      <a:r>
                        <a:rPr kumimoji="0" lang="en-GB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meningitidis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S. </a:t>
                      </a: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pneumoniae</a:t>
                      </a:r>
                      <a:r>
                        <a:rPr kumimoji="0" lang="el-G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,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H.</a:t>
                      </a:r>
                      <a:r>
                        <a:rPr kumimoji="0" lang="el-G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influenzae type b.</a:t>
                      </a:r>
                      <a:endParaRPr kumimoji="0" lang="el-GR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Κεφτριαξόνη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ή </a:t>
                      </a:r>
                      <a:r>
                        <a:rPr kumimoji="0" lang="el-G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Κεφοταξίμη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      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            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+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         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</a:t>
                      </a:r>
                      <a:r>
                        <a:rPr kumimoji="0" lang="el-G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Βανκομυκίνη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      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72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18-50*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ετών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S</a:t>
                      </a:r>
                      <a:r>
                        <a:rPr kumimoji="0" lang="el-GR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. </a:t>
                      </a: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pneumoniae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N. </a:t>
                      </a: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meningitidis</a:t>
                      </a:r>
                      <a:endParaRPr kumimoji="0" lang="el-GR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L.monocytogenes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*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Κεφτριαξόνη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ή </a:t>
                      </a:r>
                      <a:r>
                        <a:rPr kumimoji="0" lang="el-G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Κεφοταξίμη</a:t>
                      </a:r>
                      <a:endParaRPr kumimoji="0" lang="el-G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       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             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+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 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Βανκομυκίνη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 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(+/- αμπικιλλίνη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)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ＭＳ Ｐゴシック" charset="-128"/>
                        </a:rPr>
                        <a:t>*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1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&gt; 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50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ετών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S</a:t>
                      </a:r>
                      <a:r>
                        <a:rPr kumimoji="0" lang="en-GB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. 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pneumoniae</a:t>
                      </a:r>
                      <a:r>
                        <a:rPr kumimoji="0" lang="en-GB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N</a:t>
                      </a:r>
                      <a:r>
                        <a:rPr kumimoji="0" lang="en-GB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. 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meningitidis,</a:t>
                      </a:r>
                      <a:endParaRPr kumimoji="0" 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L. monocytogenes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Κεφτριαξόνη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 ή </a:t>
                      </a:r>
                      <a:r>
                        <a:rPr kumimoji="0" lang="el-G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Κεφοταξίμη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                      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  </a:t>
                      </a:r>
                      <a:r>
                        <a:rPr kumimoji="0" lang="el-G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Αμπικιλλίνη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 +</a:t>
                      </a:r>
                      <a:r>
                        <a:rPr kumimoji="0" lang="el-GR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charset="-128"/>
                        </a:rPr>
                        <a:t>Βανκομυκίνη</a:t>
                      </a:r>
                      <a:endParaRPr kumimoji="0" lang="el-G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1116013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>
              <a:cs typeface="Arial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106809" y="142852"/>
            <a:ext cx="8929687" cy="6429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sz="2400" b="1" dirty="0">
                <a:solidFill>
                  <a:schemeClr val="tx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ΕΜΠΕΙΡΙΚΗ ΘΕΡΑΠΕΙΑ ΒΑΚΤΗΡΙΑΚΗΣ ΜΗΝΙΓΓΙΤΙΔΑΣ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9046" y="6273225"/>
            <a:ext cx="564360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anose="020B0604020202020204" pitchFamily="34" charset="0"/>
              </a:rPr>
              <a:t>*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Παράγοντες κινδύνου: νεοπλασία,</a:t>
            </a:r>
          </a:p>
          <a:p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σακχαρώδης  διαβήτης, ανοσοκατασταλτική αγωγή  </a:t>
            </a:r>
          </a:p>
        </p:txBody>
      </p:sp>
      <p:sp>
        <p:nvSpPr>
          <p:cNvPr id="8" name="3 - TextBox"/>
          <p:cNvSpPr txBox="1"/>
          <p:nvPr/>
        </p:nvSpPr>
        <p:spPr>
          <a:xfrm>
            <a:off x="2339151" y="5964262"/>
            <a:ext cx="6590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Van de </a:t>
            </a:r>
            <a:r>
              <a:rPr lang="en-US" sz="1200" i="1" dirty="0" err="1"/>
              <a:t>Beek</a:t>
            </a:r>
            <a:r>
              <a:rPr lang="en-US" sz="1200" i="1" dirty="0"/>
              <a:t> D, et al. </a:t>
            </a:r>
            <a:r>
              <a:rPr lang="en-US" sz="1200" i="1" dirty="0" err="1"/>
              <a:t>Clin</a:t>
            </a:r>
            <a:r>
              <a:rPr lang="en-US" sz="1200" i="1" dirty="0"/>
              <a:t> </a:t>
            </a:r>
            <a:r>
              <a:rPr lang="en-US" sz="1200" i="1" dirty="0" err="1"/>
              <a:t>Microbiol</a:t>
            </a:r>
            <a:r>
              <a:rPr lang="en-US" sz="1200" i="1" dirty="0"/>
              <a:t> Infect </a:t>
            </a:r>
            <a:r>
              <a:rPr lang="en-US" sz="1200" dirty="0"/>
              <a:t>2016;  22 </a:t>
            </a:r>
            <a:r>
              <a:rPr lang="en-US" sz="1200" dirty="0" err="1"/>
              <a:t>Suppl</a:t>
            </a:r>
            <a:r>
              <a:rPr lang="en-US" sz="1200" dirty="0"/>
              <a:t> 3: S37-S62</a:t>
            </a:r>
            <a:endParaRPr lang="el-GR" sz="1200" i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BCB53CD-2FAB-4755-BB1B-EB964C946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271" y="23542"/>
            <a:ext cx="4984955" cy="677085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93BA1B05-6C1B-426D-8A38-EB7599D0E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42"/>
            <a:ext cx="1828800" cy="2576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CF359-7572-4636-94BC-3DD72976FE3B}"/>
              </a:ext>
            </a:extLst>
          </p:cNvPr>
          <p:cNvSpPr txBox="1"/>
          <p:nvPr/>
        </p:nvSpPr>
        <p:spPr>
          <a:xfrm>
            <a:off x="3510116" y="6062564"/>
            <a:ext cx="176059" cy="2144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935228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1DFC26F-725E-4CB6-8B0F-9E882B15A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48701" y="-1131383"/>
            <a:ext cx="5302375" cy="9088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6041F6-138B-4900-892E-ACA4C28F0B08}"/>
              </a:ext>
            </a:extLst>
          </p:cNvPr>
          <p:cNvSpPr txBox="1"/>
          <p:nvPr/>
        </p:nvSpPr>
        <p:spPr>
          <a:xfrm>
            <a:off x="1524000" y="208547"/>
            <a:ext cx="7090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ΑΙΤΙΟΛΟΓΙΚΗ ΘΕΡΑΠΕΙΑ ΟΞΕΙΑΣ ΒΑΚΤΗΡΙΑΚΗΣ ΜΗΝΙΓΓΙΤΙΔΑΣ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2A273E1-7E0B-474B-AD2E-902491F1B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932" y="4822413"/>
            <a:ext cx="1322291" cy="20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37AEA9-D606-4489-9E47-84EE3FA8BD13}"/>
              </a:ext>
            </a:extLst>
          </p:cNvPr>
          <p:cNvSpPr txBox="1"/>
          <p:nvPr/>
        </p:nvSpPr>
        <p:spPr>
          <a:xfrm>
            <a:off x="3144253" y="6288505"/>
            <a:ext cx="3368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FF0000"/>
                </a:solidFill>
              </a:rPr>
              <a:t>ΕΛΛΗΝΙΚΗ ΕΤΑΙΡΕΙΑ ΛΟΙΜΩΞΕΩΝ</a:t>
            </a:r>
          </a:p>
          <a:p>
            <a:r>
              <a:rPr lang="el-GR" sz="1400" dirty="0">
                <a:solidFill>
                  <a:srgbClr val="FF0000"/>
                </a:solidFill>
              </a:rPr>
              <a:t>&amp; ΚΕΕΛΠΝΟ 2015</a:t>
            </a:r>
          </a:p>
        </p:txBody>
      </p:sp>
    </p:spTree>
    <p:extLst>
      <p:ext uri="{BB962C8B-B14F-4D97-AF65-F5344CB8AC3E}">
        <p14:creationId xmlns:p14="http://schemas.microsoft.com/office/powerpoint/2010/main" val="19371117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86D2957-869B-4A63-B86D-A787E49D3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36" y="818147"/>
            <a:ext cx="7188284" cy="4555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100D97-84D3-4AE0-BDEC-6410DC71F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932" y="4822413"/>
            <a:ext cx="1322291" cy="20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E49E28-3C5A-4432-BF13-385033BAC6DF}"/>
              </a:ext>
            </a:extLst>
          </p:cNvPr>
          <p:cNvSpPr txBox="1"/>
          <p:nvPr/>
        </p:nvSpPr>
        <p:spPr>
          <a:xfrm>
            <a:off x="3144253" y="6288505"/>
            <a:ext cx="3368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FF0000"/>
                </a:solidFill>
              </a:rPr>
              <a:t>ΕΛΛΗΝΙΚΗ ΕΤΑΙΡΕΙΑ ΛΟΙΜΩΞΕΩΝ</a:t>
            </a:r>
          </a:p>
          <a:p>
            <a:r>
              <a:rPr lang="el-GR" sz="1400" dirty="0">
                <a:solidFill>
                  <a:srgbClr val="FF0000"/>
                </a:solidFill>
              </a:rPr>
              <a:t>&amp; ΚΕΕΛΠΝΟ 2015</a:t>
            </a:r>
          </a:p>
        </p:txBody>
      </p:sp>
    </p:spTree>
    <p:extLst>
      <p:ext uri="{BB962C8B-B14F-4D97-AF65-F5344CB8AC3E}">
        <p14:creationId xmlns:p14="http://schemas.microsoft.com/office/powerpoint/2010/main" val="7203777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O</a:t>
            </a:r>
            <a:r>
              <a:rPr lang="el-GR" sz="3200" b="1" dirty="0">
                <a:solidFill>
                  <a:schemeClr val="tx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ΡΙΑ ΕΥΑΙΣΘΗΣΙΑΣ </a:t>
            </a:r>
            <a:br>
              <a:rPr lang="el-GR" sz="3200" b="1" dirty="0">
                <a:solidFill>
                  <a:schemeClr val="tx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US" sz="3200" b="1" i="1" dirty="0">
                <a:solidFill>
                  <a:schemeClr val="tx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STREPTOCOCCUS PNEUMONIAE </a:t>
            </a:r>
            <a:r>
              <a:rPr lang="el-GR" sz="3200" b="1" dirty="0">
                <a:solidFill>
                  <a:schemeClr val="tx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ΓΙΑ ΤΗΝ ΜΗΝΙΓΓΙΤΙΔΑ </a:t>
            </a:r>
            <a:br>
              <a:rPr lang="el-GR" sz="3200" b="1" dirty="0">
                <a:solidFill>
                  <a:schemeClr val="tx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endParaRPr lang="en-GB" sz="3200" b="1" i="1" dirty="0">
              <a:solidFill>
                <a:schemeClr val="tx2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graphicFrame>
        <p:nvGraphicFramePr>
          <p:cNvPr id="30778" name="Group 58"/>
          <p:cNvGraphicFramePr>
            <a:graphicFrameLocks noGrp="1"/>
          </p:cNvGraphicFramePr>
          <p:nvPr>
            <p:ph type="tbl" idx="1"/>
          </p:nvPr>
        </p:nvGraphicFramePr>
        <p:xfrm>
          <a:off x="323528" y="2060575"/>
          <a:ext cx="8641085" cy="2841625"/>
        </p:xfrm>
        <a:graphic>
          <a:graphicData uri="http://schemas.openxmlformats.org/drawingml/2006/table">
            <a:tbl>
              <a:tblPr/>
              <a:tblGrid>
                <a:gridCol w="2394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88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4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02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en-US" sz="2400" b="1" i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S.pneumoniae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MIC</a:t>
                      </a:r>
                      <a:endParaRPr kumimoji="0" lang="en-GB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Sensitive</a:t>
                      </a:r>
                      <a:endParaRPr kumimoji="0" lang="el-GR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endParaRPr kumimoji="0" lang="en-GB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Intermediate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I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Resistant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R</a:t>
                      </a:r>
                      <a:endParaRPr kumimoji="0" lang="en-GB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8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Penicillin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0.06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&gt;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0.12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4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Ceftriaxone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&lt;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0.5</a:t>
                      </a:r>
                      <a:endParaRPr kumimoji="0" lang="en-GB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&gt;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3 - TextBox"/>
          <p:cNvSpPr txBox="1"/>
          <p:nvPr/>
        </p:nvSpPr>
        <p:spPr>
          <a:xfrm>
            <a:off x="1348802" y="6007260"/>
            <a:ext cx="6590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</a:rPr>
              <a:t>Van de </a:t>
            </a:r>
            <a:r>
              <a:rPr lang="en-US" sz="1600" i="1" dirty="0" err="1">
                <a:solidFill>
                  <a:srgbClr val="FF0000"/>
                </a:solidFill>
              </a:rPr>
              <a:t>Beek</a:t>
            </a:r>
            <a:r>
              <a:rPr lang="en-US" sz="1600" i="1" dirty="0">
                <a:solidFill>
                  <a:srgbClr val="FF0000"/>
                </a:solidFill>
              </a:rPr>
              <a:t> D, et al. Clin Microbiol Infect </a:t>
            </a:r>
            <a:r>
              <a:rPr lang="en-US" sz="1600" dirty="0">
                <a:solidFill>
                  <a:srgbClr val="FF0000"/>
                </a:solidFill>
              </a:rPr>
              <a:t>2016;  22 Suppl 3: S37-S62</a:t>
            </a:r>
            <a:endParaRPr lang="el-GR" sz="1600" dirty="0">
              <a:solidFill>
                <a:srgbClr val="FF0000"/>
              </a:solidFill>
            </a:endParaRPr>
          </a:p>
          <a:p>
            <a:pPr algn="ctr"/>
            <a:r>
              <a:rPr lang="el-GR" sz="1600" i="1" dirty="0">
                <a:solidFill>
                  <a:srgbClr val="FF0000"/>
                </a:solidFill>
              </a:rPr>
              <a:t>Ε</a:t>
            </a:r>
            <a:r>
              <a:rPr lang="en-US" sz="1600" i="1" dirty="0">
                <a:solidFill>
                  <a:srgbClr val="FF0000"/>
                </a:solidFill>
              </a:rPr>
              <a:t>UCAST 2018</a:t>
            </a:r>
            <a:endParaRPr lang="el-GR" sz="1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7EE77270-D96C-4824-9536-7ED7EEF20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82" y="0"/>
            <a:ext cx="7908118" cy="28049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1D9276-5B40-482C-AED5-1F1943C1B133}"/>
              </a:ext>
            </a:extLst>
          </p:cNvPr>
          <p:cNvSpPr txBox="1"/>
          <p:nvPr/>
        </p:nvSpPr>
        <p:spPr>
          <a:xfrm>
            <a:off x="8229600" y="2277979"/>
            <a:ext cx="78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758152-1AA2-4007-A782-DC9F010D3D9A}"/>
              </a:ext>
            </a:extLst>
          </p:cNvPr>
          <p:cNvSpPr txBox="1"/>
          <p:nvPr/>
        </p:nvSpPr>
        <p:spPr>
          <a:xfrm>
            <a:off x="1275667" y="2804926"/>
            <a:ext cx="6609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Ν=65993 στελέχη, αναπνευστικό 77 %, παιδιά 25 % , </a:t>
            </a:r>
            <a:r>
              <a:rPr lang="el-GR" b="1" dirty="0"/>
              <a:t>Ελλάδα: 510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1151F62C-E9E1-41F2-951F-7A1B9816F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40" y="3474469"/>
            <a:ext cx="8050507" cy="3383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919F1A-FAE5-4677-B952-F56FB024587F}"/>
              </a:ext>
            </a:extLst>
          </p:cNvPr>
          <p:cNvSpPr txBox="1"/>
          <p:nvPr/>
        </p:nvSpPr>
        <p:spPr>
          <a:xfrm>
            <a:off x="10090484" y="6224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E51767-6CF4-4B9A-9FF9-DC31A63D1215}"/>
              </a:ext>
            </a:extLst>
          </p:cNvPr>
          <p:cNvSpPr txBox="1"/>
          <p:nvPr/>
        </p:nvSpPr>
        <p:spPr>
          <a:xfrm>
            <a:off x="1973179" y="3659135"/>
            <a:ext cx="575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ΕΥΑΙΣΘΗΣΙΑ ΣΤΗΝ ΠΕΝΙΚΙΛΛΙΝΗ (</a:t>
            </a:r>
            <a:r>
              <a:rPr lang="en-US" b="1" dirty="0">
                <a:solidFill>
                  <a:srgbClr val="FF0000"/>
                </a:solidFill>
              </a:rPr>
              <a:t>MIC ≤ 0.06 mg/L)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690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3BAEB2D-03EC-488E-909C-A9A162EE9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0" y="1343695"/>
            <a:ext cx="8991873" cy="4575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B0B8D2-3E1A-4907-8F83-7041E7D4200D}"/>
              </a:ext>
            </a:extLst>
          </p:cNvPr>
          <p:cNvSpPr txBox="1"/>
          <p:nvPr/>
        </p:nvSpPr>
        <p:spPr>
          <a:xfrm>
            <a:off x="1246898" y="313525"/>
            <a:ext cx="6673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ΕΥΑΙΣΘΗΣΙΑ ΣΤΗΝ ΠΕΝΙΚΙΛΛΙΝΗ (</a:t>
            </a:r>
            <a:r>
              <a:rPr lang="en-US" sz="2000" b="1" dirty="0">
                <a:solidFill>
                  <a:srgbClr val="FF0000"/>
                </a:solidFill>
              </a:rPr>
              <a:t>MIC ≤ 0.06 mg/L) 2015-16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E</a:t>
            </a:r>
            <a:r>
              <a:rPr lang="el-GR" sz="2000" b="1" dirty="0">
                <a:solidFill>
                  <a:srgbClr val="FF0000"/>
                </a:solidFill>
              </a:rPr>
              <a:t>ΛΛΑΔΑ</a:t>
            </a:r>
            <a:r>
              <a:rPr lang="en-US" sz="2000" b="1" dirty="0">
                <a:solidFill>
                  <a:srgbClr val="FF0000"/>
                </a:solidFill>
              </a:rPr>
              <a:t> 37 %</a:t>
            </a:r>
            <a:endParaRPr lang="el-GR" sz="2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F44A4-599E-40A6-B9D1-F10B17D46003}"/>
              </a:ext>
            </a:extLst>
          </p:cNvPr>
          <p:cNvSpPr txBox="1"/>
          <p:nvPr/>
        </p:nvSpPr>
        <p:spPr>
          <a:xfrm>
            <a:off x="2169319" y="6341448"/>
            <a:ext cx="4828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Sader</a:t>
            </a:r>
            <a:r>
              <a:rPr lang="en-US" sz="1600" dirty="0">
                <a:solidFill>
                  <a:srgbClr val="FF0000"/>
                </a:solidFill>
              </a:rPr>
              <a:t> HS et al, Open Forum Infect Dis 2019 </a:t>
            </a:r>
            <a:endParaRPr lang="el-G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43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F73CF4A-22C0-4D08-A50F-D7E16D6D3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08" y="0"/>
            <a:ext cx="6382384" cy="3003563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1E6E15ED-1CBD-4918-B4C9-A8E9D6E6A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78" y="3551056"/>
            <a:ext cx="3393189" cy="25609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E7C021-82C1-40A1-93B6-72E3C1C3EFE1}"/>
              </a:ext>
            </a:extLst>
          </p:cNvPr>
          <p:cNvSpPr txBox="1"/>
          <p:nvPr/>
        </p:nvSpPr>
        <p:spPr>
          <a:xfrm>
            <a:off x="688787" y="6112042"/>
            <a:ext cx="3020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</a:t>
            </a:r>
            <a:r>
              <a:rPr lang="el-GR" sz="1400" dirty="0" err="1">
                <a:solidFill>
                  <a:srgbClr val="FF0000"/>
                </a:solidFill>
              </a:rPr>
              <a:t>πίπτωση</a:t>
            </a:r>
            <a:r>
              <a:rPr lang="el-GR" sz="1400" dirty="0">
                <a:solidFill>
                  <a:srgbClr val="FF0000"/>
                </a:solidFill>
              </a:rPr>
              <a:t> </a:t>
            </a:r>
            <a:r>
              <a:rPr lang="el-GR" sz="1400" dirty="0" err="1">
                <a:solidFill>
                  <a:srgbClr val="FF0000"/>
                </a:solidFill>
              </a:rPr>
              <a:t>πνευμονιοκοκκικής</a:t>
            </a:r>
            <a:r>
              <a:rPr lang="el-GR" sz="1400" dirty="0">
                <a:solidFill>
                  <a:srgbClr val="FF0000"/>
                </a:solidFill>
              </a:rPr>
              <a:t> νόσου </a:t>
            </a:r>
          </a:p>
          <a:p>
            <a:r>
              <a:rPr lang="el-GR" sz="1400" dirty="0">
                <a:solidFill>
                  <a:srgbClr val="FF0000"/>
                </a:solidFill>
              </a:rPr>
              <a:t>από τον </a:t>
            </a:r>
            <a:r>
              <a:rPr lang="el-GR" sz="1400" dirty="0" err="1">
                <a:solidFill>
                  <a:srgbClr val="FF0000"/>
                </a:solidFill>
              </a:rPr>
              <a:t>ορότυπο</a:t>
            </a:r>
            <a:r>
              <a:rPr lang="el-GR" sz="1400" dirty="0">
                <a:solidFill>
                  <a:srgbClr val="FF0000"/>
                </a:solidFill>
              </a:rPr>
              <a:t> 19Α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6B577E5-4F6B-4D05-9C04-88820CCC0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455" y="3854438"/>
            <a:ext cx="3619758" cy="22576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8EB45-D8E6-41B5-AED7-C0BECEFC38EA}"/>
              </a:ext>
            </a:extLst>
          </p:cNvPr>
          <p:cNvSpPr txBox="1"/>
          <p:nvPr/>
        </p:nvSpPr>
        <p:spPr>
          <a:xfrm>
            <a:off x="4989095" y="6133020"/>
            <a:ext cx="3619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FF0000"/>
                </a:solidFill>
              </a:rPr>
              <a:t>Κατανομή </a:t>
            </a:r>
            <a:r>
              <a:rPr lang="en-US" sz="1400" dirty="0">
                <a:solidFill>
                  <a:srgbClr val="FF0000"/>
                </a:solidFill>
              </a:rPr>
              <a:t>MIC </a:t>
            </a:r>
            <a:r>
              <a:rPr lang="el-GR" sz="1400" dirty="0">
                <a:solidFill>
                  <a:srgbClr val="FF0000"/>
                </a:solidFill>
              </a:rPr>
              <a:t>στην ΠΚΝ 210 στελεχών </a:t>
            </a:r>
            <a:r>
              <a:rPr lang="el-GR" sz="1400" dirty="0" err="1">
                <a:solidFill>
                  <a:srgbClr val="FF0000"/>
                </a:solidFill>
              </a:rPr>
              <a:t>πνευμονιοκόκκου</a:t>
            </a:r>
            <a:r>
              <a:rPr lang="el-GR" sz="1400" dirty="0">
                <a:solidFill>
                  <a:srgbClr val="FF0000"/>
                </a:solidFill>
              </a:rPr>
              <a:t> 19Α</a:t>
            </a:r>
          </a:p>
        </p:txBody>
      </p:sp>
    </p:spTree>
    <p:extLst>
      <p:ext uri="{BB962C8B-B14F-4D97-AF65-F5344CB8AC3E}">
        <p14:creationId xmlns:p14="http://schemas.microsoft.com/office/powerpoint/2010/main" val="42413034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42B348C-DB75-4BC1-AE96-B906ED475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18" y="1199147"/>
            <a:ext cx="8878963" cy="22298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CABD05-4A1A-4075-82A1-AF4DFBBA8428}"/>
              </a:ext>
            </a:extLst>
          </p:cNvPr>
          <p:cNvSpPr txBox="1"/>
          <p:nvPr/>
        </p:nvSpPr>
        <p:spPr>
          <a:xfrm>
            <a:off x="1042737" y="352926"/>
            <a:ext cx="6898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</a:rPr>
              <a:t>ΕΥΑΙΣΘΗΣΙΑ </a:t>
            </a:r>
            <a:r>
              <a:rPr lang="en-US" sz="2400" b="1" i="1" dirty="0" err="1">
                <a:solidFill>
                  <a:srgbClr val="FF0000"/>
                </a:solidFill>
              </a:rPr>
              <a:t>S.pneumoniae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19A  (n=210)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40014-95E9-46F4-9AAD-208A328C2961}"/>
              </a:ext>
            </a:extLst>
          </p:cNvPr>
          <p:cNvSpPr txBox="1"/>
          <p:nvPr/>
        </p:nvSpPr>
        <p:spPr>
          <a:xfrm>
            <a:off x="417095" y="3866147"/>
            <a:ext cx="8357937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Όλα τα στελέχη ευαίσθητα σε </a:t>
            </a:r>
            <a:r>
              <a:rPr lang="el-GR" dirty="0" err="1"/>
              <a:t>βανκομυκίνη</a:t>
            </a:r>
            <a:r>
              <a:rPr lang="el-GR" dirty="0"/>
              <a:t>, </a:t>
            </a:r>
            <a:r>
              <a:rPr lang="el-GR" dirty="0" err="1"/>
              <a:t>λινεζολίδη</a:t>
            </a:r>
            <a:r>
              <a:rPr lang="el-GR" dirty="0"/>
              <a:t>, </a:t>
            </a:r>
            <a:r>
              <a:rPr lang="el-GR" dirty="0" err="1"/>
              <a:t>μοξιφλοξασίνη</a:t>
            </a:r>
            <a:r>
              <a:rPr lang="el-GR" dirty="0"/>
              <a:t>, </a:t>
            </a:r>
            <a:r>
              <a:rPr lang="el-GR" dirty="0" err="1"/>
              <a:t>ριφαμπικίνη</a:t>
            </a:r>
            <a:endParaRPr lang="el-GR" dirty="0"/>
          </a:p>
        </p:txBody>
      </p:sp>
      <p:sp>
        <p:nvSpPr>
          <p:cNvPr id="6" name="Βέλος: Αριστερό 5">
            <a:extLst>
              <a:ext uri="{FF2B5EF4-FFF2-40B4-BE49-F238E27FC236}">
                <a16:creationId xmlns:a16="http://schemas.microsoft.com/office/drawing/2014/main" id="{CC2D1B41-6C8B-4AD3-B74E-723F6B99D571}"/>
              </a:ext>
            </a:extLst>
          </p:cNvPr>
          <p:cNvSpPr/>
          <p:nvPr/>
        </p:nvSpPr>
        <p:spPr>
          <a:xfrm>
            <a:off x="8630653" y="2486526"/>
            <a:ext cx="380828" cy="17646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Βέλος: Αριστερό 6">
            <a:extLst>
              <a:ext uri="{FF2B5EF4-FFF2-40B4-BE49-F238E27FC236}">
                <a16:creationId xmlns:a16="http://schemas.microsoft.com/office/drawing/2014/main" id="{CD895FC2-872D-46D5-A6C9-B2D8F87EBC99}"/>
              </a:ext>
            </a:extLst>
          </p:cNvPr>
          <p:cNvSpPr/>
          <p:nvPr/>
        </p:nvSpPr>
        <p:spPr>
          <a:xfrm>
            <a:off x="8630653" y="3252537"/>
            <a:ext cx="380828" cy="17646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12A0992A-6A93-4C3E-B9D8-83F0151B6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5" y="4487960"/>
            <a:ext cx="2901084" cy="183651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B88D5615-7B09-467E-991B-CD80AF018EF1}"/>
              </a:ext>
            </a:extLst>
          </p:cNvPr>
          <p:cNvSpPr/>
          <p:nvPr/>
        </p:nvSpPr>
        <p:spPr>
          <a:xfrm>
            <a:off x="715719" y="6324476"/>
            <a:ext cx="2303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MDR </a:t>
            </a:r>
            <a:r>
              <a:rPr lang="en-US" sz="1600" b="1" i="1" dirty="0" err="1">
                <a:solidFill>
                  <a:srgbClr val="FF0000"/>
                </a:solidFill>
              </a:rPr>
              <a:t>S.pneumoniae</a:t>
            </a:r>
            <a:r>
              <a:rPr lang="en-US" sz="1600" b="1" i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19A </a:t>
            </a:r>
            <a:endParaRPr lang="el-GR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157F69-6CC6-4E27-8284-A62C92813BAA}"/>
              </a:ext>
            </a:extLst>
          </p:cNvPr>
          <p:cNvSpPr txBox="1"/>
          <p:nvPr/>
        </p:nvSpPr>
        <p:spPr>
          <a:xfrm>
            <a:off x="4491790" y="5133474"/>
            <a:ext cx="2598822" cy="64633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</a:t>
            </a:r>
            <a:r>
              <a:rPr lang="el-GR" b="1" dirty="0" err="1"/>
              <a:t>ναγκαία</a:t>
            </a:r>
            <a:r>
              <a:rPr lang="el-GR" b="1" dirty="0"/>
              <a:t> η εμπειρική</a:t>
            </a:r>
          </a:p>
          <a:p>
            <a:pPr algn="ctr"/>
            <a:r>
              <a:rPr lang="el-GR" b="1" dirty="0"/>
              <a:t> χορήγηση </a:t>
            </a:r>
            <a:r>
              <a:rPr lang="el-GR" b="1" dirty="0" err="1"/>
              <a:t>βανκομυκίνης</a:t>
            </a:r>
            <a:endParaRPr lang="el-GR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D8E2C5-3E38-4356-89E5-F8F1E3C71337}"/>
              </a:ext>
            </a:extLst>
          </p:cNvPr>
          <p:cNvSpPr txBox="1"/>
          <p:nvPr/>
        </p:nvSpPr>
        <p:spPr>
          <a:xfrm>
            <a:off x="4475748" y="6339246"/>
            <a:ext cx="3930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Κ</a:t>
            </a:r>
            <a:r>
              <a:rPr lang="en-US" sz="1600" dirty="0" err="1">
                <a:solidFill>
                  <a:srgbClr val="FF0000"/>
                </a:solidFill>
              </a:rPr>
              <a:t>outouzis</a:t>
            </a:r>
            <a:r>
              <a:rPr lang="en-US" sz="1600" dirty="0">
                <a:solidFill>
                  <a:srgbClr val="FF0000"/>
                </a:solidFill>
              </a:rPr>
              <a:t> E et al, Vaccine 2018</a:t>
            </a:r>
            <a:endParaRPr lang="el-G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17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5366FF-8671-4FC6-B6B9-6D4F1F88C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2766218"/>
            <a:ext cx="6975987" cy="1325563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+mn-lt"/>
              </a:rPr>
              <a:t> ΟΞΕΙΑ ΒΑΚΤΗΡΙΑΚΗ ΜΗΝΙΓΓΙΤΙΔΑ ΕΝΗΛΙΚΩΝ</a:t>
            </a:r>
            <a:br>
              <a:rPr lang="el-GR" sz="2800" b="1" dirty="0">
                <a:solidFill>
                  <a:srgbClr val="FF0000"/>
                </a:solidFill>
                <a:latin typeface="+mn-lt"/>
              </a:rPr>
            </a:br>
            <a:br>
              <a:rPr lang="el-GR" sz="2800" b="1" dirty="0">
                <a:solidFill>
                  <a:srgbClr val="FF0000"/>
                </a:solidFill>
                <a:latin typeface="+mn-lt"/>
              </a:rPr>
            </a:br>
            <a:r>
              <a:rPr lang="en-US" sz="2800" b="1" dirty="0">
                <a:solidFill>
                  <a:srgbClr val="FF0000"/>
                </a:solidFill>
                <a:latin typeface="+mn-lt"/>
              </a:rPr>
              <a:t>COMMUNITY-ACQUIRED BACTERIAL MENINGITIS</a:t>
            </a:r>
            <a:endParaRPr lang="el-GR" sz="28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07834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99732F0-A21F-4474-9C08-9C60B574E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05" y="864808"/>
            <a:ext cx="5874695" cy="931828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2AC1174E-D436-4F27-B8CC-AB06C4E59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3179"/>
            <a:ext cx="9097277" cy="42832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B916E-91C4-473C-9444-2320F760B5FE}"/>
              </a:ext>
            </a:extLst>
          </p:cNvPr>
          <p:cNvSpPr txBox="1"/>
          <p:nvPr/>
        </p:nvSpPr>
        <p:spPr>
          <a:xfrm>
            <a:off x="3155234" y="6432964"/>
            <a:ext cx="4291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Van de </a:t>
            </a:r>
            <a:r>
              <a:rPr lang="en-US" sz="1400" dirty="0" err="1">
                <a:solidFill>
                  <a:srgbClr val="FF0000"/>
                </a:solidFill>
              </a:rPr>
              <a:t>Beek</a:t>
            </a:r>
            <a:r>
              <a:rPr lang="en-US" sz="1400" dirty="0">
                <a:solidFill>
                  <a:srgbClr val="FF0000"/>
                </a:solidFill>
              </a:rPr>
              <a:t> et al, Clin </a:t>
            </a:r>
            <a:r>
              <a:rPr lang="en-US" sz="1400" dirty="0" err="1">
                <a:solidFill>
                  <a:srgbClr val="FF0000"/>
                </a:solidFill>
              </a:rPr>
              <a:t>Microb</a:t>
            </a:r>
            <a:r>
              <a:rPr lang="en-US" sz="1400" dirty="0">
                <a:solidFill>
                  <a:srgbClr val="FF0000"/>
                </a:solidFill>
              </a:rPr>
              <a:t> Infect 20</a:t>
            </a:r>
            <a:r>
              <a:rPr lang="el-GR" sz="14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5" name="5 - Ορθογώνιο">
            <a:extLst>
              <a:ext uri="{FF2B5EF4-FFF2-40B4-BE49-F238E27FC236}">
                <a16:creationId xmlns:a16="http://schemas.microsoft.com/office/drawing/2014/main" id="{BEE73257-7593-4B01-83A3-ECA8D4919C0D}"/>
              </a:ext>
            </a:extLst>
          </p:cNvPr>
          <p:cNvSpPr/>
          <p:nvPr/>
        </p:nvSpPr>
        <p:spPr>
          <a:xfrm>
            <a:off x="106809" y="142852"/>
            <a:ext cx="8929687" cy="6429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sz="2400" b="1" dirty="0">
                <a:solidFill>
                  <a:schemeClr val="tx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ΕΜΠΕΙΡΙΚΗ ΘΕΡΑΠΕΙΑ ΒΑΚΤΗΡΙΑΚΗΣ ΜΗΝΙΓΓΙΤΙΔΑΣ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33B7B5-CD31-4448-9618-F5BB20D4E834}"/>
              </a:ext>
            </a:extLst>
          </p:cNvPr>
          <p:cNvSpPr txBox="1"/>
          <p:nvPr/>
        </p:nvSpPr>
        <p:spPr>
          <a:xfrm>
            <a:off x="7644311" y="864808"/>
            <a:ext cx="1392185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Τουλάχιστον επί 14 ημέρες</a:t>
            </a:r>
          </a:p>
        </p:txBody>
      </p:sp>
    </p:spTree>
    <p:extLst>
      <p:ext uri="{BB962C8B-B14F-4D97-AF65-F5344CB8AC3E}">
        <p14:creationId xmlns:p14="http://schemas.microsoft.com/office/powerpoint/2010/main" val="15400416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3BACF0C-930A-48AE-A798-9A9BE95E0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0" y="1299411"/>
            <a:ext cx="8987618" cy="4058652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E32EBC44-EF47-4314-8F09-92AA0FF56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105" y="136551"/>
            <a:ext cx="5874695" cy="9318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946847-2C4F-4590-A6FF-DE3AF0521E91}"/>
              </a:ext>
            </a:extLst>
          </p:cNvPr>
          <p:cNvSpPr txBox="1"/>
          <p:nvPr/>
        </p:nvSpPr>
        <p:spPr>
          <a:xfrm>
            <a:off x="2426109" y="6377646"/>
            <a:ext cx="4291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Van de </a:t>
            </a:r>
            <a:r>
              <a:rPr lang="en-US" sz="1400" dirty="0" err="1">
                <a:solidFill>
                  <a:srgbClr val="FF0000"/>
                </a:solidFill>
              </a:rPr>
              <a:t>Beek</a:t>
            </a:r>
            <a:r>
              <a:rPr lang="en-US" sz="1400" dirty="0">
                <a:solidFill>
                  <a:srgbClr val="FF0000"/>
                </a:solidFill>
              </a:rPr>
              <a:t> et al, Clin </a:t>
            </a:r>
            <a:r>
              <a:rPr lang="en-US" sz="1400" dirty="0" err="1">
                <a:solidFill>
                  <a:srgbClr val="FF0000"/>
                </a:solidFill>
              </a:rPr>
              <a:t>Microb</a:t>
            </a:r>
            <a:r>
              <a:rPr lang="en-US" sz="1400" dirty="0">
                <a:solidFill>
                  <a:srgbClr val="FF0000"/>
                </a:solidFill>
              </a:rPr>
              <a:t> Infect 20</a:t>
            </a:r>
            <a:r>
              <a:rPr lang="el-GR" sz="1400" dirty="0">
                <a:solidFill>
                  <a:srgbClr val="FF0000"/>
                </a:solidFill>
              </a:rPr>
              <a:t>16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KEE</a:t>
            </a:r>
            <a:r>
              <a:rPr lang="el-GR" sz="1400" dirty="0">
                <a:solidFill>
                  <a:srgbClr val="FF0000"/>
                </a:solidFill>
              </a:rPr>
              <a:t>ΛΠΝΟ 2015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92CF2-0C9A-447B-8E3D-57906A0D7376}"/>
              </a:ext>
            </a:extLst>
          </p:cNvPr>
          <p:cNvSpPr txBox="1"/>
          <p:nvPr/>
        </p:nvSpPr>
        <p:spPr>
          <a:xfrm>
            <a:off x="336883" y="5390146"/>
            <a:ext cx="8470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N. meningitis</a:t>
            </a:r>
            <a:r>
              <a:rPr lang="en-US" dirty="0"/>
              <a:t>: </a:t>
            </a:r>
            <a:r>
              <a:rPr lang="el-GR" dirty="0"/>
              <a:t>αύξηση αντοχής στην </a:t>
            </a:r>
            <a:r>
              <a:rPr lang="el-GR" dirty="0" err="1"/>
              <a:t>πενικιλλίνη</a:t>
            </a:r>
            <a:endParaRPr lang="el-GR" dirty="0"/>
          </a:p>
          <a:p>
            <a:r>
              <a:rPr lang="en-US" i="1" dirty="0" err="1"/>
              <a:t>S.aureus</a:t>
            </a:r>
            <a:r>
              <a:rPr lang="en-US" dirty="0"/>
              <a:t>: </a:t>
            </a:r>
            <a:r>
              <a:rPr lang="el-GR" dirty="0"/>
              <a:t>έλεγχος για ενδοκαρδίτιδα ή παρασπονδυλικό απόστημα, νοσοκομειακή</a:t>
            </a:r>
          </a:p>
          <a:p>
            <a:r>
              <a:rPr lang="el-GR" dirty="0" err="1"/>
              <a:t>Ριφαμπικίνη</a:t>
            </a:r>
            <a:r>
              <a:rPr lang="el-GR" dirty="0"/>
              <a:t>: σε υψηλή αντοχή σε ΠΚΝ-ΚΦΣ, </a:t>
            </a:r>
            <a:r>
              <a:rPr lang="en-US" dirty="0"/>
              <a:t>MRSA, </a:t>
            </a:r>
            <a:r>
              <a:rPr lang="el-GR" dirty="0"/>
              <a:t>εμφυτεύματα ΕΝΥ (</a:t>
            </a:r>
            <a:r>
              <a:rPr lang="en-US" dirty="0"/>
              <a:t>shunts)</a:t>
            </a:r>
            <a:endParaRPr lang="el-GR" dirty="0"/>
          </a:p>
        </p:txBody>
      </p:sp>
      <p:sp>
        <p:nvSpPr>
          <p:cNvPr id="6" name="Βέλος: Κάτω 5">
            <a:extLst>
              <a:ext uri="{FF2B5EF4-FFF2-40B4-BE49-F238E27FC236}">
                <a16:creationId xmlns:a16="http://schemas.microsoft.com/office/drawing/2014/main" id="{20A66A10-98B9-411E-90C8-AB0C66ED1A1E}"/>
              </a:ext>
            </a:extLst>
          </p:cNvPr>
          <p:cNvSpPr/>
          <p:nvPr/>
        </p:nvSpPr>
        <p:spPr>
          <a:xfrm>
            <a:off x="8325853" y="737937"/>
            <a:ext cx="320842" cy="4652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07700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57B2F0D-BF30-4043-A5CE-529379976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61" y="786064"/>
            <a:ext cx="8382094" cy="53099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9AAF3F-37B4-465C-BDF7-8C1A670BE15E}"/>
              </a:ext>
            </a:extLst>
          </p:cNvPr>
          <p:cNvSpPr txBox="1"/>
          <p:nvPr/>
        </p:nvSpPr>
        <p:spPr>
          <a:xfrm>
            <a:off x="1524000" y="208547"/>
            <a:ext cx="7090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ΑΙΤΙΟΛΟΓΙΚΗ ΘΕΡΑΠΕΙΑ ΟΞΕΙΑΣ ΒΑΚΤΗΡΙΑΚΗΣ ΜΗΝΙΓΓΙΤΙΔΑΣ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2DC39-66CD-4014-9C75-57BF1E6F8485}"/>
              </a:ext>
            </a:extLst>
          </p:cNvPr>
          <p:cNvSpPr txBox="1"/>
          <p:nvPr/>
        </p:nvSpPr>
        <p:spPr>
          <a:xfrm>
            <a:off x="3155234" y="6123542"/>
            <a:ext cx="4291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1400" dirty="0">
              <a:solidFill>
                <a:srgbClr val="FF0000"/>
              </a:solidFill>
            </a:endParaRPr>
          </a:p>
          <a:p>
            <a:r>
              <a:rPr lang="en-US" sz="1400" dirty="0" err="1">
                <a:solidFill>
                  <a:srgbClr val="FF0000"/>
                </a:solidFill>
              </a:rPr>
              <a:t>Habsun</a:t>
            </a:r>
            <a:r>
              <a:rPr lang="en-US" sz="1400" dirty="0">
                <a:solidFill>
                  <a:srgbClr val="FF0000"/>
                </a:solidFill>
              </a:rPr>
              <a:t> R, </a:t>
            </a:r>
            <a:r>
              <a:rPr lang="en-US" sz="1400" dirty="0" err="1">
                <a:solidFill>
                  <a:srgbClr val="FF0000"/>
                </a:solidFill>
              </a:rPr>
              <a:t>Curr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Opin</a:t>
            </a:r>
            <a:r>
              <a:rPr lang="en-US" sz="1400" dirty="0">
                <a:solidFill>
                  <a:srgbClr val="FF0000"/>
                </a:solidFill>
              </a:rPr>
              <a:t> Infect Dis 2019</a:t>
            </a:r>
            <a:endParaRPr lang="el-GR" sz="1400" dirty="0">
              <a:solidFill>
                <a:srgbClr val="FF0000"/>
              </a:solidFill>
            </a:endParaRPr>
          </a:p>
          <a:p>
            <a:endParaRPr lang="el-G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801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4674"/>
            <a:ext cx="8229600" cy="1071563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dirty="0">
                <a:solidFill>
                  <a:schemeClr val="tx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ΔΕΞΑΜΕΘΑΖΟΝΗ &amp;  ΜΗΝΙΓΓΙΤΙΔΑ</a:t>
            </a:r>
            <a:r>
              <a:rPr lang="en-US" sz="3200" b="1" dirty="0">
                <a:solidFill>
                  <a:schemeClr val="tx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l-GR" sz="3200" b="1" dirty="0">
                <a:solidFill>
                  <a:schemeClr val="tx2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ΕΝΗΛΙΚΩΝ</a:t>
            </a:r>
            <a:endParaRPr lang="en-GB" sz="3200" b="1" dirty="0">
              <a:solidFill>
                <a:schemeClr val="tx2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28338" y="1381259"/>
            <a:ext cx="9015662" cy="440994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l-GR" sz="2400" dirty="0"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l-GR" sz="2400" dirty="0" err="1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Δεξαμεθαζόνη</a:t>
            </a:r>
            <a:r>
              <a:rPr lang="el-GR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n-US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10mg</a:t>
            </a:r>
            <a:r>
              <a:rPr lang="el-GR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 ανά </a:t>
            </a:r>
            <a:r>
              <a:rPr lang="en-US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 6</a:t>
            </a:r>
            <a:r>
              <a:rPr lang="el-GR" sz="2400" dirty="0" err="1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ωρο</a:t>
            </a:r>
            <a:r>
              <a:rPr lang="el-GR" sz="2400" dirty="0"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l-GR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για 4 ημέρες</a:t>
            </a:r>
            <a:r>
              <a:rPr lang="el-GR" sz="2400" dirty="0">
                <a:latin typeface="Arial" pitchFamily="34" charset="0"/>
                <a:ea typeface="ＭＳ Ｐゴシック" charset="-128"/>
                <a:cs typeface="Arial" pitchFamily="34" charset="0"/>
              </a:rPr>
              <a:t> (0,15 </a:t>
            </a:r>
            <a:r>
              <a:rPr lang="en-US" sz="2400" dirty="0">
                <a:latin typeface="Arial" pitchFamily="34" charset="0"/>
                <a:ea typeface="ＭＳ Ｐゴシック" charset="-128"/>
                <a:cs typeface="Arial" pitchFamily="34" charset="0"/>
              </a:rPr>
              <a:t>mg/kg x4) </a:t>
            </a:r>
            <a:endParaRPr lang="el-GR" sz="2400" dirty="0">
              <a:effectLst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el-GR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l-GR" sz="2400" dirty="0">
                <a:latin typeface="Arial" pitchFamily="34" charset="0"/>
                <a:ea typeface="ＭＳ Ｐゴシック" charset="-128"/>
                <a:cs typeface="Arial" pitchFamily="34" charset="0"/>
              </a:rPr>
              <a:t>Έ</a:t>
            </a:r>
            <a:r>
              <a:rPr lang="el-GR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ναρξη</a:t>
            </a:r>
            <a:r>
              <a:rPr lang="en-US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l-GR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ΠΡΙΝ την 1</a:t>
            </a:r>
            <a:r>
              <a:rPr lang="el-GR" sz="2400" baseline="300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η</a:t>
            </a:r>
            <a:r>
              <a:rPr lang="el-GR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 δόση αντιβιοτικών</a:t>
            </a:r>
            <a:r>
              <a:rPr lang="en-US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</a:p>
          <a:p>
            <a:pPr marL="0" indent="0" algn="just" eaLnBrk="1" hangingPunct="1">
              <a:buNone/>
              <a:defRPr/>
            </a:pPr>
            <a:r>
              <a:rPr lang="en-US" sz="2400" dirty="0">
                <a:latin typeface="Arial" pitchFamily="34" charset="0"/>
                <a:ea typeface="ＭＳ Ｐゴシック" charset="-128"/>
                <a:cs typeface="Arial" pitchFamily="34" charset="0"/>
              </a:rPr>
              <a:t>     </a:t>
            </a:r>
            <a:r>
              <a:rPr lang="en-US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(</a:t>
            </a:r>
            <a:r>
              <a:rPr lang="en-US" sz="2400" u="sng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expert opinion:</a:t>
            </a:r>
            <a:r>
              <a:rPr lang="el-GR" sz="2400" u="sng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έως 4</a:t>
            </a:r>
            <a:r>
              <a:rPr lang="en-US" sz="2400" u="sng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 h </a:t>
            </a:r>
            <a:r>
              <a:rPr lang="el-GR" sz="2400" u="sng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μετά</a:t>
            </a:r>
            <a:r>
              <a:rPr lang="en-US" sz="2400" u="sng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 – ESCMID </a:t>
            </a:r>
            <a:r>
              <a:rPr lang="el-GR" sz="2400" u="sng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ή 12 </a:t>
            </a:r>
            <a:r>
              <a:rPr lang="en-US" sz="2400" u="sng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h  </a:t>
            </a:r>
            <a:r>
              <a:rPr lang="el-GR" sz="2400" u="sng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μετά - </a:t>
            </a:r>
            <a:r>
              <a:rPr lang="en-US" sz="2400" u="sng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UK</a:t>
            </a:r>
            <a:r>
              <a:rPr lang="el-GR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)</a:t>
            </a:r>
          </a:p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el-GR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l-GR" sz="2400" dirty="0">
                <a:latin typeface="Arial" pitchFamily="34" charset="0"/>
                <a:ea typeface="ＭＳ Ｐゴシック" charset="-128"/>
                <a:cs typeface="Arial" pitchFamily="34" charset="0"/>
              </a:rPr>
              <a:t>Έ</a:t>
            </a:r>
            <a:r>
              <a:rPr lang="el-GR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νδειξη: </a:t>
            </a:r>
            <a:r>
              <a:rPr lang="en-US" sz="2400" i="1" dirty="0" err="1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S.pneumoniae</a:t>
            </a:r>
            <a:r>
              <a:rPr lang="en-US" sz="2400" i="1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, </a:t>
            </a:r>
            <a:r>
              <a:rPr lang="en-US" sz="2400" i="1" dirty="0" err="1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H.influenza</a:t>
            </a:r>
            <a:r>
              <a:rPr lang="en-US" sz="2400" i="1" dirty="0" err="1">
                <a:latin typeface="Arial" pitchFamily="34" charset="0"/>
                <a:ea typeface="ＭＳ Ｐゴシック" charset="-128"/>
                <a:cs typeface="Arial" pitchFamily="34" charset="0"/>
              </a:rPr>
              <a:t>e</a:t>
            </a:r>
            <a:endParaRPr lang="en-US" sz="2400" dirty="0">
              <a:effectLst/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algn="just" eaLnBrk="1" hangingPunct="1">
              <a:buNone/>
              <a:defRPr/>
            </a:pPr>
            <a:r>
              <a:rPr lang="en-US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    (</a:t>
            </a:r>
            <a:r>
              <a:rPr lang="el-GR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μειώνει  απώλεια ακοής και υπολειπόμενη νευρολογική συνδρομή</a:t>
            </a:r>
            <a:r>
              <a:rPr lang="en-US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r>
              <a:rPr lang="el-GR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ή/και θνητότητα) </a:t>
            </a:r>
          </a:p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el-GR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 Σε άλλο παθογόνο αίτιο, διακοπή χορήγησή της. </a:t>
            </a:r>
          </a:p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el-GR" sz="2400" dirty="0"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 Άλλη ένδειξη: φυματιώδης μηνιγγίτιδα</a:t>
            </a:r>
          </a:p>
          <a:p>
            <a:pPr algn="just" eaLnBrk="1" hangingPunct="1">
              <a:buFont typeface="Wingdings" pitchFamily="2" charset="2"/>
              <a:buChar char="q"/>
              <a:defRPr/>
            </a:pPr>
            <a:endParaRPr lang="el-GR" sz="240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el-GR" sz="2400" dirty="0">
                <a:solidFill>
                  <a:srgbClr val="0070C0"/>
                </a:solidFill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Σχετίζεται με όψιμη εγκεφαλική βλάβη πχ θρ</a:t>
            </a:r>
            <a:r>
              <a:rPr lang="el-GR" sz="2400" dirty="0">
                <a:solidFill>
                  <a:srgbClr val="0070C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ό</a:t>
            </a:r>
            <a:r>
              <a:rPr lang="el-GR" sz="2400" dirty="0">
                <a:solidFill>
                  <a:srgbClr val="0070C0"/>
                </a:solidFill>
                <a:effectLst/>
                <a:latin typeface="Arial" pitchFamily="34" charset="0"/>
                <a:ea typeface="ＭＳ Ｐゴシック" charset="-128"/>
                <a:cs typeface="Arial" pitchFamily="34" charset="0"/>
              </a:rPr>
              <a:t>μβωση;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359084" y="5791200"/>
            <a:ext cx="6590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FF0000"/>
                </a:solidFill>
              </a:rPr>
              <a:t>Van de </a:t>
            </a:r>
            <a:r>
              <a:rPr lang="en-US" sz="1600" i="1" dirty="0" err="1">
                <a:solidFill>
                  <a:srgbClr val="FF0000"/>
                </a:solidFill>
              </a:rPr>
              <a:t>Beek</a:t>
            </a:r>
            <a:r>
              <a:rPr lang="en-US" sz="1600" i="1" dirty="0">
                <a:solidFill>
                  <a:srgbClr val="FF0000"/>
                </a:solidFill>
              </a:rPr>
              <a:t> D, et al. Clin Microbiol Infect </a:t>
            </a:r>
            <a:r>
              <a:rPr lang="en-US" sz="1600" dirty="0">
                <a:solidFill>
                  <a:srgbClr val="FF0000"/>
                </a:solidFill>
              </a:rPr>
              <a:t>2016;  22 Suppl 3: S37-S62</a:t>
            </a:r>
            <a:endParaRPr lang="el-GR" sz="1600" dirty="0">
              <a:solidFill>
                <a:srgbClr val="FF0000"/>
              </a:solidFill>
            </a:endParaRPr>
          </a:p>
          <a:p>
            <a:pPr algn="ctr"/>
            <a:r>
              <a:rPr lang="el-GR" sz="1600" i="1" dirty="0">
                <a:solidFill>
                  <a:srgbClr val="FF0000"/>
                </a:solidFill>
              </a:rPr>
              <a:t>Β</a:t>
            </a:r>
            <a:r>
              <a:rPr lang="en-US" sz="1600" i="1" dirty="0">
                <a:solidFill>
                  <a:srgbClr val="FF0000"/>
                </a:solidFill>
              </a:rPr>
              <a:t>rower MC et al, Cochrane Database Syst Rev 2013</a:t>
            </a:r>
            <a:endParaRPr lang="el-GR" sz="1600" i="1" dirty="0">
              <a:solidFill>
                <a:srgbClr val="FF0000"/>
              </a:solidFill>
            </a:endParaRPr>
          </a:p>
          <a:p>
            <a:pPr algn="ctr"/>
            <a:r>
              <a:rPr lang="en-US" sz="1600" i="1" dirty="0">
                <a:solidFill>
                  <a:srgbClr val="FF0000"/>
                </a:solidFill>
              </a:rPr>
              <a:t>Gallegos C et al, </a:t>
            </a:r>
            <a:r>
              <a:rPr lang="en-US" sz="1600" i="1" dirty="0" err="1">
                <a:solidFill>
                  <a:srgbClr val="FF0000"/>
                </a:solidFill>
              </a:rPr>
              <a:t>Crit</a:t>
            </a:r>
            <a:r>
              <a:rPr lang="en-US" sz="1600" i="1" dirty="0">
                <a:solidFill>
                  <a:srgbClr val="FF0000"/>
                </a:solidFill>
              </a:rPr>
              <a:t> Care Med</a:t>
            </a:r>
            <a:r>
              <a:rPr lang="el-GR" sz="1600" i="1" dirty="0">
                <a:solidFill>
                  <a:srgbClr val="FF0000"/>
                </a:solidFill>
              </a:rPr>
              <a:t> 2018</a:t>
            </a:r>
            <a:endParaRPr lang="en-US" sz="1600" i="1" dirty="0">
              <a:solidFill>
                <a:srgbClr val="FF0000"/>
              </a:solidFill>
            </a:endParaRPr>
          </a:p>
          <a:p>
            <a:pPr algn="ctr"/>
            <a:r>
              <a:rPr lang="en-US" sz="1600" i="1" dirty="0">
                <a:solidFill>
                  <a:srgbClr val="FF0000"/>
                </a:solidFill>
              </a:rPr>
              <a:t>McGill F et al, J Infection 2016</a:t>
            </a:r>
            <a:endParaRPr lang="el-GR" sz="1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50DFDE6-104B-45EA-B7BD-F270C412C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2146"/>
            <a:ext cx="8229600" cy="7520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3200" b="1" dirty="0" err="1">
                <a:solidFill>
                  <a:srgbClr val="FF0000"/>
                </a:solidFill>
                <a:latin typeface="+mn-lt"/>
              </a:rPr>
              <a:t>Χημειοπροφύλαξη</a:t>
            </a:r>
            <a:r>
              <a:rPr lang="el-GR" sz="3200" b="1" dirty="0">
                <a:solidFill>
                  <a:srgbClr val="FF0000"/>
                </a:solidFill>
                <a:latin typeface="+mn-lt"/>
              </a:rPr>
              <a:t> σε μηνιγγίτιδα</a:t>
            </a:r>
            <a:endParaRPr lang="en-GB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D1DAEFA8-181F-491D-91E1-9BA83C7BDE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2505" y="1166018"/>
            <a:ext cx="8807115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l-GR" altLang="el-GR" sz="2600" b="1" dirty="0">
                <a:solidFill>
                  <a:srgbClr val="0070C0"/>
                </a:solidFill>
              </a:rPr>
              <a:t>Αφορά ΜΟΝΟ τον </a:t>
            </a:r>
            <a:r>
              <a:rPr lang="el-GR" altLang="el-GR" sz="2600" b="1" dirty="0" err="1">
                <a:solidFill>
                  <a:srgbClr val="0070C0"/>
                </a:solidFill>
              </a:rPr>
              <a:t>μηνιγγιτιδόκοκκο</a:t>
            </a:r>
            <a:r>
              <a:rPr lang="el-GR" altLang="el-GR" sz="2600" b="1" dirty="0">
                <a:solidFill>
                  <a:srgbClr val="0070C0"/>
                </a:solidFill>
              </a:rPr>
              <a:t> (</a:t>
            </a:r>
            <a:r>
              <a:rPr lang="el-GR" altLang="el-GR" sz="2600" b="1" dirty="0" err="1">
                <a:solidFill>
                  <a:srgbClr val="0070C0"/>
                </a:solidFill>
              </a:rPr>
              <a:t>έξάλειψη</a:t>
            </a:r>
            <a:r>
              <a:rPr lang="el-GR" altLang="el-GR" sz="2600" b="1" dirty="0">
                <a:solidFill>
                  <a:srgbClr val="0070C0"/>
                </a:solidFill>
              </a:rPr>
              <a:t> </a:t>
            </a:r>
            <a:r>
              <a:rPr lang="el-GR" altLang="el-GR" sz="2600" b="1" dirty="0" err="1">
                <a:solidFill>
                  <a:srgbClr val="0070C0"/>
                </a:solidFill>
              </a:rPr>
              <a:t>φορείας</a:t>
            </a:r>
            <a:r>
              <a:rPr lang="el-GR" altLang="el-GR" sz="2600" b="1" dirty="0">
                <a:solidFill>
                  <a:srgbClr val="0070C0"/>
                </a:solidFill>
              </a:rPr>
              <a:t>)</a:t>
            </a:r>
            <a:endParaRPr lang="el-GR" altLang="el-GR" sz="2600" dirty="0">
              <a:solidFill>
                <a:srgbClr val="FFFF00"/>
              </a:solidFill>
            </a:endParaRPr>
          </a:p>
          <a:p>
            <a:pPr eaLnBrk="1" hangingPunct="1"/>
            <a:r>
              <a:rPr lang="el-GR" altLang="el-GR" sz="2600" dirty="0"/>
              <a:t>Μόνο σε όσους συγκατοικούν ή έχουν έρθει σε άμεση επαφή (πρόσωπο με πρόσωπο) με τον ασθενή</a:t>
            </a:r>
            <a:r>
              <a:rPr lang="en-US" altLang="el-GR" sz="2600" dirty="0"/>
              <a:t> </a:t>
            </a:r>
            <a:r>
              <a:rPr lang="el-GR" altLang="el-GR" sz="2600" dirty="0"/>
              <a:t>πχ οικογένεια, νηπιαγωγεία ή τις αναπνευστικές εκκρίσεις  του </a:t>
            </a:r>
            <a:endParaRPr lang="en-US" altLang="el-GR" sz="2600" dirty="0"/>
          </a:p>
          <a:p>
            <a:r>
              <a:rPr lang="el-GR" altLang="el-GR" sz="2600" dirty="0" err="1"/>
              <a:t>Σιπροφλοξασίνη</a:t>
            </a:r>
            <a:r>
              <a:rPr lang="el-GR" altLang="el-GR" sz="2600" dirty="0"/>
              <a:t> 500 </a:t>
            </a:r>
            <a:r>
              <a:rPr lang="en-US" altLang="el-GR" sz="2600" dirty="0"/>
              <a:t>mg </a:t>
            </a:r>
            <a:r>
              <a:rPr lang="el-GR" altLang="el-GR" sz="2600" dirty="0"/>
              <a:t>άπαξ</a:t>
            </a:r>
          </a:p>
          <a:p>
            <a:r>
              <a:rPr lang="el-GR" altLang="el-GR" sz="2600" dirty="0" err="1"/>
              <a:t>Κεφτριαξόνη</a:t>
            </a:r>
            <a:r>
              <a:rPr lang="el-GR" altLang="el-GR" sz="2600" dirty="0"/>
              <a:t> 250 </a:t>
            </a:r>
            <a:r>
              <a:rPr lang="en-US" altLang="el-GR" sz="2600" dirty="0"/>
              <a:t>mg </a:t>
            </a:r>
            <a:r>
              <a:rPr lang="en-US" altLang="el-GR" sz="2600" dirty="0" err="1"/>
              <a:t>im</a:t>
            </a:r>
            <a:endParaRPr lang="en-US" altLang="el-GR" sz="2600" dirty="0"/>
          </a:p>
          <a:p>
            <a:r>
              <a:rPr lang="el-GR" altLang="el-GR" sz="2600" dirty="0" err="1"/>
              <a:t>Ριφαμπικίνη</a:t>
            </a:r>
            <a:r>
              <a:rPr lang="el-GR" altLang="el-GR" sz="2600" dirty="0"/>
              <a:t> 600 </a:t>
            </a:r>
            <a:r>
              <a:rPr lang="en-US" altLang="el-GR" sz="2600" dirty="0"/>
              <a:t>mg x 2 x 2 </a:t>
            </a:r>
            <a:r>
              <a:rPr lang="el-GR" altLang="el-GR" sz="2600" dirty="0" err="1"/>
              <a:t>ημ</a:t>
            </a:r>
            <a:endParaRPr lang="el-GR" altLang="el-GR" sz="2600" dirty="0"/>
          </a:p>
          <a:p>
            <a:endParaRPr lang="el-GR" altLang="el-GR" sz="2600" dirty="0"/>
          </a:p>
          <a:p>
            <a:r>
              <a:rPr lang="el-GR" altLang="el-GR" sz="2600" dirty="0"/>
              <a:t>Εφαρμόζεται και σε όσους έλαβαν </a:t>
            </a:r>
            <a:r>
              <a:rPr lang="en-US" altLang="el-GR" sz="2600" dirty="0"/>
              <a:t>Rx </a:t>
            </a:r>
            <a:r>
              <a:rPr lang="el-GR" altLang="el-GR" sz="2600" dirty="0"/>
              <a:t>με ΠΚΝ </a:t>
            </a:r>
          </a:p>
          <a:p>
            <a:pPr eaLnBrk="1" hangingPunct="1">
              <a:buFontTx/>
              <a:buNone/>
            </a:pPr>
            <a:r>
              <a:rPr lang="el-GR" altLang="el-GR" dirty="0"/>
              <a:t>                         </a:t>
            </a:r>
            <a:endParaRPr lang="en-GB" altLang="el-GR" dirty="0"/>
          </a:p>
        </p:txBody>
      </p:sp>
      <p:sp>
        <p:nvSpPr>
          <p:cNvPr id="5" name="3 - TextBox">
            <a:extLst>
              <a:ext uri="{FF2B5EF4-FFF2-40B4-BE49-F238E27FC236}">
                <a16:creationId xmlns:a16="http://schemas.microsoft.com/office/drawing/2014/main" id="{AE672902-210B-4D28-8626-400C8F49D2D0}"/>
              </a:ext>
            </a:extLst>
          </p:cNvPr>
          <p:cNvSpPr txBox="1"/>
          <p:nvPr/>
        </p:nvSpPr>
        <p:spPr>
          <a:xfrm>
            <a:off x="1407210" y="6027003"/>
            <a:ext cx="6590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FF0000"/>
                </a:solidFill>
              </a:rPr>
              <a:t>Van de </a:t>
            </a:r>
            <a:r>
              <a:rPr lang="en-US" sz="1600" i="1" dirty="0" err="1">
                <a:solidFill>
                  <a:srgbClr val="FF0000"/>
                </a:solidFill>
              </a:rPr>
              <a:t>Beek</a:t>
            </a:r>
            <a:r>
              <a:rPr lang="en-US" sz="1600" i="1" dirty="0">
                <a:solidFill>
                  <a:srgbClr val="FF0000"/>
                </a:solidFill>
              </a:rPr>
              <a:t> D, et al. Clin Microbiol Infect </a:t>
            </a:r>
            <a:r>
              <a:rPr lang="en-US" sz="1600" dirty="0">
                <a:solidFill>
                  <a:srgbClr val="FF0000"/>
                </a:solidFill>
              </a:rPr>
              <a:t>2016;  22 Suppl 3: S37-S62</a:t>
            </a:r>
            <a:endParaRPr lang="el-GR" sz="1600" dirty="0">
              <a:solidFill>
                <a:srgbClr val="FF0000"/>
              </a:solidFill>
            </a:endParaRPr>
          </a:p>
          <a:p>
            <a:pPr algn="ctr"/>
            <a:r>
              <a:rPr lang="el-GR" sz="1600" i="1" dirty="0">
                <a:solidFill>
                  <a:srgbClr val="FF0000"/>
                </a:solidFill>
              </a:rPr>
              <a:t>Β</a:t>
            </a:r>
            <a:r>
              <a:rPr lang="en-US" sz="1600" i="1" dirty="0">
                <a:solidFill>
                  <a:srgbClr val="FF0000"/>
                </a:solidFill>
              </a:rPr>
              <a:t>rower MC et al, Cochrane Database Syst Rev 2013</a:t>
            </a:r>
            <a:endParaRPr lang="el-GR" sz="1600" i="1" dirty="0">
              <a:solidFill>
                <a:srgbClr val="FF0000"/>
              </a:solidFill>
            </a:endParaRPr>
          </a:p>
          <a:p>
            <a:pPr algn="ctr"/>
            <a:r>
              <a:rPr lang="el-GR" sz="1600" i="1" dirty="0">
                <a:solidFill>
                  <a:srgbClr val="FF0000"/>
                </a:solidFill>
              </a:rPr>
              <a:t>Ι</a:t>
            </a:r>
            <a:r>
              <a:rPr lang="en-US" sz="1600" i="1" dirty="0">
                <a:solidFill>
                  <a:srgbClr val="FF0000"/>
                </a:solidFill>
              </a:rPr>
              <a:t>DSA Guidelines, CID 2004</a:t>
            </a:r>
            <a:endParaRPr lang="el-GR" sz="1600" i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0B89BC-5706-4190-931C-2EB8E6BE3577}"/>
              </a:ext>
            </a:extLst>
          </p:cNvPr>
          <p:cNvSpPr txBox="1"/>
          <p:nvPr/>
        </p:nvSpPr>
        <p:spPr>
          <a:xfrm>
            <a:off x="1852862" y="5305494"/>
            <a:ext cx="548640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Απομόνωση ασθενούς με </a:t>
            </a:r>
            <a:r>
              <a:rPr lang="el-GR" dirty="0" err="1"/>
              <a:t>μηνιγγιτιδόκοκκο</a:t>
            </a:r>
            <a:r>
              <a:rPr lang="el-GR" dirty="0"/>
              <a:t> επί 24 ώρες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71000C3-A5C3-4C74-BFAC-EB861E29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el-GR" sz="3200" b="1" dirty="0">
                <a:solidFill>
                  <a:srgbClr val="FF0000"/>
                </a:solidFill>
                <a:latin typeface="+mn-lt"/>
              </a:rPr>
              <a:t>ΠΡΟΦΥΛΑΞΗ ΥΠΟΤΡΟΠΗΣ ΜΗΝΙΓΓΙΤΙΔΑΣ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3750153-3375-48DE-ADCA-747846CCF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0864"/>
            <a:ext cx="8430126" cy="5035300"/>
          </a:xfrm>
        </p:spPr>
        <p:txBody>
          <a:bodyPr>
            <a:normAutofit/>
          </a:bodyPr>
          <a:lstStyle/>
          <a:p>
            <a:r>
              <a:rPr lang="el-GR" sz="2400" dirty="0"/>
              <a:t>Υποτροπή σε 1-5 %</a:t>
            </a:r>
          </a:p>
          <a:p>
            <a:pPr marL="0" indent="0">
              <a:buNone/>
            </a:pPr>
            <a:endParaRPr lang="el-GR" sz="2400" dirty="0"/>
          </a:p>
          <a:p>
            <a:r>
              <a:rPr lang="el-GR" sz="2400" dirty="0"/>
              <a:t>Επί: διαφυγής ΕΝΥ (πχ τραύμα, επέμβαση)</a:t>
            </a:r>
          </a:p>
          <a:p>
            <a:pPr marL="0" indent="0">
              <a:buNone/>
            </a:pPr>
            <a:r>
              <a:rPr lang="el-GR" sz="2400" dirty="0"/>
              <a:t>            </a:t>
            </a:r>
            <a:r>
              <a:rPr lang="el-GR" sz="2400" dirty="0" err="1"/>
              <a:t>σπληνεκτομής</a:t>
            </a:r>
            <a:r>
              <a:rPr lang="el-GR" sz="2400" dirty="0"/>
              <a:t>, </a:t>
            </a:r>
            <a:r>
              <a:rPr lang="el-GR" sz="2400" dirty="0" err="1"/>
              <a:t>αγαμμασφαιριναιμίας</a:t>
            </a: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r>
              <a:rPr lang="el-GR" sz="2400" dirty="0"/>
              <a:t>Εμβολιασμός μετά την </a:t>
            </a:r>
            <a:r>
              <a:rPr lang="en-US" sz="2400" dirty="0"/>
              <a:t>Rx </a:t>
            </a:r>
            <a:r>
              <a:rPr lang="el-GR" sz="2400" dirty="0"/>
              <a:t>της μηνιγγίτιδας</a:t>
            </a:r>
          </a:p>
          <a:p>
            <a:pPr marL="0" indent="0">
              <a:buNone/>
            </a:pPr>
            <a:r>
              <a:rPr lang="el-GR" sz="2400" dirty="0"/>
              <a:t>    - </a:t>
            </a:r>
            <a:r>
              <a:rPr lang="el-GR" sz="2400" dirty="0" err="1"/>
              <a:t>πνευμονιοκόκκου</a:t>
            </a:r>
            <a:r>
              <a:rPr lang="el-GR" sz="2400" dirty="0"/>
              <a:t>, </a:t>
            </a:r>
            <a:r>
              <a:rPr lang="el-GR" sz="2400" dirty="0" err="1"/>
              <a:t>μηνιγγιτιδοκόκκου</a:t>
            </a:r>
            <a:r>
              <a:rPr lang="el-GR" sz="2400" dirty="0"/>
              <a:t>, </a:t>
            </a:r>
            <a:r>
              <a:rPr lang="el-GR" sz="2400" dirty="0" err="1"/>
              <a:t>αιμοφίλου</a:t>
            </a:r>
            <a:endParaRPr lang="el-GR" sz="2400" dirty="0"/>
          </a:p>
        </p:txBody>
      </p:sp>
      <p:sp>
        <p:nvSpPr>
          <p:cNvPr id="4" name="3 - TextBox">
            <a:extLst>
              <a:ext uri="{FF2B5EF4-FFF2-40B4-BE49-F238E27FC236}">
                <a16:creationId xmlns:a16="http://schemas.microsoft.com/office/drawing/2014/main" id="{0E970E7D-C8E3-496D-85A3-87E453B791DC}"/>
              </a:ext>
            </a:extLst>
          </p:cNvPr>
          <p:cNvSpPr txBox="1"/>
          <p:nvPr/>
        </p:nvSpPr>
        <p:spPr>
          <a:xfrm>
            <a:off x="1407210" y="6027003"/>
            <a:ext cx="6590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FF0000"/>
                </a:solidFill>
              </a:rPr>
              <a:t>Van de </a:t>
            </a:r>
            <a:r>
              <a:rPr lang="en-US" sz="1600" i="1" dirty="0" err="1">
                <a:solidFill>
                  <a:srgbClr val="FF0000"/>
                </a:solidFill>
              </a:rPr>
              <a:t>Beek</a:t>
            </a:r>
            <a:r>
              <a:rPr lang="en-US" sz="1600" i="1" dirty="0">
                <a:solidFill>
                  <a:srgbClr val="FF0000"/>
                </a:solidFill>
              </a:rPr>
              <a:t> D, et al. Clin Microbiol Infect </a:t>
            </a:r>
            <a:r>
              <a:rPr lang="en-US" sz="1600" dirty="0">
                <a:solidFill>
                  <a:srgbClr val="FF0000"/>
                </a:solidFill>
              </a:rPr>
              <a:t>2016;  22 Suppl 3: S37-S62</a:t>
            </a:r>
            <a:endParaRPr lang="el-GR" sz="1600" dirty="0">
              <a:solidFill>
                <a:srgbClr val="FF0000"/>
              </a:solidFill>
            </a:endParaRPr>
          </a:p>
          <a:p>
            <a:pPr algn="ctr"/>
            <a:endParaRPr lang="el-GR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036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C4C8EA9-CAC8-44B0-998F-3F77BC18E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87985"/>
            <a:ext cx="8229600" cy="575594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rgbClr val="FF0000"/>
                </a:solidFill>
                <a:latin typeface="+mn-lt"/>
              </a:rPr>
              <a:t>ΝΟΣΟΚΟΜΕΙΑΚΗ ΜΗΝΙΓΓΙΤΙΔΑ</a:t>
            </a:r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23C0319C-4E3E-470C-82AC-59C90E05BB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3030267"/>
              </p:ext>
            </p:extLst>
          </p:nvPr>
        </p:nvGraphicFramePr>
        <p:xfrm>
          <a:off x="457200" y="1998379"/>
          <a:ext cx="8462964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1482">
                  <a:extLst>
                    <a:ext uri="{9D8B030D-6E8A-4147-A177-3AD203B41FA5}">
                      <a16:colId xmlns:a16="http://schemas.microsoft.com/office/drawing/2014/main" val="2961741415"/>
                    </a:ext>
                  </a:extLst>
                </a:gridCol>
                <a:gridCol w="4231482">
                  <a:extLst>
                    <a:ext uri="{9D8B030D-6E8A-4147-A177-3AD203B41FA5}">
                      <a16:colId xmlns:a16="http://schemas.microsoft.com/office/drawing/2014/main" val="3331489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2400" dirty="0"/>
                        <a:t>ΑΙΤΙΟ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ΕΠΙΠΤΩΣΗ 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119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/>
                        <a:t>Κρανιοτομία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0,8-1,5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114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/>
                        <a:t>Εσωτερική παροχέτευση ΕΝΥ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4-17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690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 err="1"/>
                        <a:t>ΕΞωτερική</a:t>
                      </a:r>
                      <a:r>
                        <a:rPr lang="el-GR" sz="2400" dirty="0"/>
                        <a:t> παροχέτευση ΕΝΥ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845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/>
                        <a:t>Εξωτερικοί </a:t>
                      </a:r>
                      <a:r>
                        <a:rPr lang="el-GR" sz="2400" dirty="0" err="1"/>
                        <a:t>οσφυικοί</a:t>
                      </a:r>
                      <a:r>
                        <a:rPr lang="el-GR" sz="2400" dirty="0"/>
                        <a:t> καθετήρες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469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 err="1"/>
                        <a:t>Κρανιοεγκεφαλική</a:t>
                      </a:r>
                      <a:r>
                        <a:rPr lang="el-GR" sz="2400" dirty="0"/>
                        <a:t> κάκωση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1,5 %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620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/>
                        <a:t>Μετά ΟΝΠ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dirty="0"/>
                        <a:t>1 : 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448754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F4AA32CC-0BE2-4A16-A3A2-E5A71721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932" y="4822413"/>
            <a:ext cx="1322291" cy="20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8074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63CB06BD-8831-4523-AD55-AE158876A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74" y="659318"/>
            <a:ext cx="7186863" cy="5718051"/>
          </a:xfrm>
          <a:prstGeom prst="rect">
            <a:avLst/>
          </a:prstGeom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id="{2CE926F0-5DAB-42C1-9451-50AA582AC0DD}"/>
              </a:ext>
            </a:extLst>
          </p:cNvPr>
          <p:cNvSpPr txBox="1">
            <a:spLocks/>
          </p:cNvSpPr>
          <p:nvPr/>
        </p:nvSpPr>
        <p:spPr>
          <a:xfrm>
            <a:off x="457200" y="83724"/>
            <a:ext cx="8229600" cy="57559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solidFill>
                  <a:srgbClr val="FF0000"/>
                </a:solidFill>
                <a:latin typeface="+mn-lt"/>
              </a:rPr>
              <a:t>ΝΟΣΟΚΟΜΕΙΑΚΗ ΜΗΝΙΓΓΙΤΙΔΑ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813CA9F-300D-4DEB-AC5B-BB7D67CF9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97" y="5213684"/>
            <a:ext cx="1068126" cy="16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7890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459B997-4AEF-4965-8383-4B5BCA2AD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25" y="992832"/>
            <a:ext cx="8250142" cy="3914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D7E925-FB59-423C-9891-CF76B7870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97" y="5213684"/>
            <a:ext cx="1068126" cy="16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9BCB4A-C78C-4724-9D32-A0286F9FCD65}"/>
              </a:ext>
            </a:extLst>
          </p:cNvPr>
          <p:cNvSpPr txBox="1"/>
          <p:nvPr/>
        </p:nvSpPr>
        <p:spPr>
          <a:xfrm>
            <a:off x="374798" y="224589"/>
            <a:ext cx="900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ΕΠΙΜΟΛΥΣΜΕΝΑ ΕΜΦΥΤΕΥΜΑΤΑ ΠΑΡΟΧΕΤΕΥΣΗΣ (</a:t>
            </a:r>
            <a:r>
              <a:rPr lang="en-US" sz="2400" b="1" dirty="0">
                <a:solidFill>
                  <a:srgbClr val="FF0000"/>
                </a:solidFill>
              </a:rPr>
              <a:t>CSF SHUNTS)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8FCE01-E8E4-45D5-BAF7-DBC97AA2C233}"/>
              </a:ext>
            </a:extLst>
          </p:cNvPr>
          <p:cNvSpPr txBox="1"/>
          <p:nvPr/>
        </p:nvSpPr>
        <p:spPr>
          <a:xfrm>
            <a:off x="374798" y="5213684"/>
            <a:ext cx="613829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ANTIME</a:t>
            </a:r>
            <a:r>
              <a:rPr lang="el-GR" b="1" dirty="0">
                <a:solidFill>
                  <a:srgbClr val="0070C0"/>
                </a:solidFill>
              </a:rPr>
              <a:t>ΤΩΠΙΣΗ</a:t>
            </a:r>
          </a:p>
          <a:p>
            <a:pPr marL="285750" indent="-285750">
              <a:buFontTx/>
              <a:buChar char="-"/>
            </a:pPr>
            <a:r>
              <a:rPr lang="el-GR" dirty="0"/>
              <a:t>Αφαίρεση εμφυτεύματος</a:t>
            </a:r>
          </a:p>
          <a:p>
            <a:pPr marL="285750" indent="-285750">
              <a:buFontTx/>
              <a:buChar char="-"/>
            </a:pPr>
            <a:r>
              <a:rPr lang="el-GR" dirty="0" err="1"/>
              <a:t>Αντιμικροβιακή</a:t>
            </a:r>
            <a:r>
              <a:rPr lang="el-GR" dirty="0"/>
              <a:t> αγωγή</a:t>
            </a:r>
          </a:p>
          <a:p>
            <a:pPr marL="285750" indent="-285750">
              <a:buFontTx/>
              <a:buChar char="-"/>
            </a:pPr>
            <a:r>
              <a:rPr lang="el-GR" dirty="0"/>
              <a:t>Εξωτερικός καθετήρας παροχέτευσης</a:t>
            </a:r>
          </a:p>
        </p:txBody>
      </p:sp>
    </p:spTree>
    <p:extLst>
      <p:ext uri="{BB962C8B-B14F-4D97-AF65-F5344CB8AC3E}">
        <p14:creationId xmlns:p14="http://schemas.microsoft.com/office/powerpoint/2010/main" val="27752592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4119BF-BAD7-4820-8811-B224D184F0A4}"/>
              </a:ext>
            </a:extLst>
          </p:cNvPr>
          <p:cNvSpPr txBox="1"/>
          <p:nvPr/>
        </p:nvSpPr>
        <p:spPr>
          <a:xfrm>
            <a:off x="1756610" y="2750585"/>
            <a:ext cx="563077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EMBO</a:t>
            </a:r>
            <a:r>
              <a:rPr lang="el-GR" sz="3600" b="1" dirty="0">
                <a:solidFill>
                  <a:srgbClr val="FF0000"/>
                </a:solidFill>
              </a:rPr>
              <a:t>ΛΙΑ</a:t>
            </a:r>
          </a:p>
        </p:txBody>
      </p:sp>
    </p:spTree>
    <p:extLst>
      <p:ext uri="{BB962C8B-B14F-4D97-AF65-F5344CB8AC3E}">
        <p14:creationId xmlns:p14="http://schemas.microsoft.com/office/powerpoint/2010/main" val="2322863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Î£ÏÎµÏÎ¹ÎºÎ® ÎµÎ¹ÎºÏÎ½Î±">
            <a:extLst>
              <a:ext uri="{FF2B5EF4-FFF2-40B4-BE49-F238E27FC236}">
                <a16:creationId xmlns:a16="http://schemas.microsoft.com/office/drawing/2014/main" id="{E45A5C86-AF45-4893-A405-CD82A0140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32" y="383967"/>
            <a:ext cx="7837274" cy="588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581039-AF82-4889-91B0-F714311297F7}"/>
              </a:ext>
            </a:extLst>
          </p:cNvPr>
          <p:cNvSpPr txBox="1"/>
          <p:nvPr/>
        </p:nvSpPr>
        <p:spPr>
          <a:xfrm>
            <a:off x="3308072" y="6289367"/>
            <a:ext cx="280219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ΕΠΙΔΡΑΣΗ ΤΩΝ ΕΜΒΟΛΙΩΝ</a:t>
            </a:r>
          </a:p>
        </p:txBody>
      </p:sp>
    </p:spTree>
    <p:extLst>
      <p:ext uri="{BB962C8B-B14F-4D97-AF65-F5344CB8AC3E}">
        <p14:creationId xmlns:p14="http://schemas.microsoft.com/office/powerpoint/2010/main" val="28537592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7420A1A-2083-47F1-AEB9-8E79056BB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4189"/>
            <a:ext cx="9101067" cy="5214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11C45-E4A4-4A0C-BDDD-4E3A1CE53268}"/>
              </a:ext>
            </a:extLst>
          </p:cNvPr>
          <p:cNvSpPr txBox="1"/>
          <p:nvPr/>
        </p:nvSpPr>
        <p:spPr>
          <a:xfrm>
            <a:off x="3593432" y="6352674"/>
            <a:ext cx="354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US" dirty="0" err="1">
                <a:solidFill>
                  <a:srgbClr val="FF0000"/>
                </a:solidFill>
              </a:rPr>
              <a:t>cGill</a:t>
            </a:r>
            <a:r>
              <a:rPr lang="en-US" dirty="0">
                <a:solidFill>
                  <a:srgbClr val="FF0000"/>
                </a:solidFill>
              </a:rPr>
              <a:t> F, Lancet 2016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E71149-D359-4362-B617-7118754A0BA9}"/>
              </a:ext>
            </a:extLst>
          </p:cNvPr>
          <p:cNvSpPr txBox="1"/>
          <p:nvPr/>
        </p:nvSpPr>
        <p:spPr>
          <a:xfrm>
            <a:off x="2197768" y="256674"/>
            <a:ext cx="429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EMBO</a:t>
            </a:r>
            <a:r>
              <a:rPr lang="el-GR" b="1" dirty="0">
                <a:solidFill>
                  <a:srgbClr val="FF0000"/>
                </a:solidFill>
              </a:rPr>
              <a:t>ΛΙΑ ΓΙΑ ΒΑΚΤΗΡΙΑΚΗ ΜΗΝΙΓΓΙΤΙΔΑ</a:t>
            </a:r>
          </a:p>
        </p:txBody>
      </p:sp>
    </p:spTree>
    <p:extLst>
      <p:ext uri="{BB962C8B-B14F-4D97-AF65-F5344CB8AC3E}">
        <p14:creationId xmlns:p14="http://schemas.microsoft.com/office/powerpoint/2010/main" val="34879055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24A246-5404-436C-B74F-15F0A2EC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4763"/>
            <a:ext cx="7886700" cy="517190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  <a:latin typeface="+mn-lt"/>
              </a:rPr>
              <a:t>ΣΥΜΠΕΡΑΣΜΑΤΑ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514283F-4078-43AC-A6FC-824E8211D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69" y="711953"/>
            <a:ext cx="8710862" cy="5434094"/>
          </a:xfrm>
        </p:spPr>
        <p:txBody>
          <a:bodyPr>
            <a:noAutofit/>
          </a:bodyPr>
          <a:lstStyle/>
          <a:p>
            <a:r>
              <a:rPr lang="el-GR" sz="2000" b="1" dirty="0"/>
              <a:t>Οξεία </a:t>
            </a:r>
            <a:r>
              <a:rPr lang="el-GR" sz="2000" b="1" dirty="0" err="1"/>
              <a:t>βακτηριακή</a:t>
            </a:r>
            <a:r>
              <a:rPr lang="el-GR" sz="2000" b="1" dirty="0"/>
              <a:t> μηνιγγίτιδα (ΒΜ): υψηλή νοσηρότητα και θνητότητα</a:t>
            </a:r>
          </a:p>
          <a:p>
            <a:pPr marL="0" indent="0">
              <a:buNone/>
            </a:pPr>
            <a:endParaRPr lang="el-GR" sz="2000" b="1" dirty="0"/>
          </a:p>
          <a:p>
            <a:r>
              <a:rPr lang="el-GR" sz="2000" b="1" dirty="0"/>
              <a:t>Δυνατόν άτυπη κλινική εικόνα και εργαστηριακά ευρήματα ΕΝΥ</a:t>
            </a:r>
          </a:p>
          <a:p>
            <a:pPr marL="0" indent="0">
              <a:buNone/>
            </a:pPr>
            <a:endParaRPr lang="el-GR" sz="2000" b="1" dirty="0"/>
          </a:p>
          <a:p>
            <a:r>
              <a:rPr lang="el-GR" sz="2000" b="1" dirty="0"/>
              <a:t>Υψηλή κλινική υποψία – άμεση εμπειρική θεραπεία εντός 1 ώρας, ακόμα και χωρίς διάγνωση</a:t>
            </a:r>
          </a:p>
          <a:p>
            <a:pPr marL="0" indent="0">
              <a:buNone/>
            </a:pPr>
            <a:endParaRPr lang="el-GR" sz="2000" b="1" dirty="0"/>
          </a:p>
          <a:p>
            <a:r>
              <a:rPr lang="el-GR" sz="2000" b="1" dirty="0"/>
              <a:t>Οι απεικονιστικές εξετάσεις συνήθως δεν χρειάζονται και καθυστερούν τη </a:t>
            </a:r>
            <a:r>
              <a:rPr lang="en-US" sz="2000" b="1" dirty="0"/>
              <a:t>Rx</a:t>
            </a:r>
            <a:r>
              <a:rPr lang="el-GR" sz="2000" b="1" dirty="0"/>
              <a:t> οδηγώντας σε χειρότερη έκβαση</a:t>
            </a:r>
          </a:p>
          <a:p>
            <a:pPr marL="0" indent="0">
              <a:buNone/>
            </a:pPr>
            <a:endParaRPr lang="el-GR" sz="2000" b="1" dirty="0"/>
          </a:p>
          <a:p>
            <a:r>
              <a:rPr lang="el-GR" sz="2000" b="1" dirty="0"/>
              <a:t>Αυξανόμενη χρήση μοριακών μεθόδων</a:t>
            </a:r>
          </a:p>
          <a:p>
            <a:pPr marL="0" indent="0">
              <a:buNone/>
            </a:pPr>
            <a:endParaRPr lang="el-GR" sz="2000" b="1" dirty="0"/>
          </a:p>
          <a:p>
            <a:r>
              <a:rPr lang="el-GR" sz="2000" b="1" dirty="0"/>
              <a:t>Αυξανόμενη αντοχή στις </a:t>
            </a:r>
            <a:r>
              <a:rPr lang="el-GR" sz="2000" b="1" dirty="0" err="1"/>
              <a:t>κεφαλοσπορίνες</a:t>
            </a:r>
            <a:r>
              <a:rPr lang="el-GR" sz="2000" b="1" dirty="0"/>
              <a:t> Γ’ γενεάς</a:t>
            </a:r>
          </a:p>
          <a:p>
            <a:pPr marL="0" indent="0">
              <a:buNone/>
            </a:pPr>
            <a:endParaRPr lang="el-GR" sz="2000" b="1" dirty="0"/>
          </a:p>
          <a:p>
            <a:r>
              <a:rPr lang="el-GR" sz="2000" b="1" dirty="0"/>
              <a:t>Χρήση </a:t>
            </a:r>
            <a:r>
              <a:rPr lang="el-GR" sz="2000" b="1" dirty="0" err="1"/>
              <a:t>δεξαμεθαζόνης</a:t>
            </a:r>
            <a:r>
              <a:rPr lang="el-GR" sz="2000" b="1" dirty="0"/>
              <a:t> ακόμα και μετά την έναρξη </a:t>
            </a:r>
            <a:r>
              <a:rPr lang="el-GR" sz="2000" b="1" dirty="0" err="1"/>
              <a:t>αντιμικροβιακής</a:t>
            </a:r>
            <a:r>
              <a:rPr lang="el-GR" sz="2000" b="1" dirty="0"/>
              <a:t> θεραπείας</a:t>
            </a:r>
          </a:p>
        </p:txBody>
      </p:sp>
    </p:spTree>
    <p:extLst>
      <p:ext uri="{BB962C8B-B14F-4D97-AF65-F5344CB8AC3E}">
        <p14:creationId xmlns:p14="http://schemas.microsoft.com/office/powerpoint/2010/main" val="10872793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DBDC96-F9A7-46E7-994E-3E56E701692D}"/>
              </a:ext>
            </a:extLst>
          </p:cNvPr>
          <p:cNvSpPr txBox="1"/>
          <p:nvPr/>
        </p:nvSpPr>
        <p:spPr>
          <a:xfrm>
            <a:off x="2168012" y="3136612"/>
            <a:ext cx="480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BACK UP SLIDES</a:t>
            </a:r>
            <a:endParaRPr lang="el-G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1778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EBE89F2-AC57-4B58-9408-9CD363CC7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7" y="1443788"/>
            <a:ext cx="8940797" cy="4010527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9DD143B-07F8-4F99-8D81-D020B28AA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244" y="239933"/>
            <a:ext cx="7323051" cy="337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C9C212-8358-4923-A735-FB5C34247E6F}"/>
              </a:ext>
            </a:extLst>
          </p:cNvPr>
          <p:cNvSpPr txBox="1"/>
          <p:nvPr/>
        </p:nvSpPr>
        <p:spPr>
          <a:xfrm>
            <a:off x="2298201" y="6151309"/>
            <a:ext cx="5807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ΕΘΝΙΚΗ ΕΠΙΤΡΟΠΗ ΕΜΒΟΛΙΑΣΜΩΝ, ΣΕΠΤΕΜΒΡΙΟΣ 2018</a:t>
            </a:r>
          </a:p>
        </p:txBody>
      </p:sp>
    </p:spTree>
    <p:extLst>
      <p:ext uri="{BB962C8B-B14F-4D97-AF65-F5344CB8AC3E}">
        <p14:creationId xmlns:p14="http://schemas.microsoft.com/office/powerpoint/2010/main" val="13322580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564FDB6-8A7A-42DF-A443-CF885CA90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5" y="661231"/>
            <a:ext cx="8919410" cy="5535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316DC5-97C2-49A1-8E4A-20913352C592}"/>
              </a:ext>
            </a:extLst>
          </p:cNvPr>
          <p:cNvSpPr txBox="1"/>
          <p:nvPr/>
        </p:nvSpPr>
        <p:spPr>
          <a:xfrm>
            <a:off x="2217990" y="6519446"/>
            <a:ext cx="5807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ΕΘΝΙΚΗ ΕΠΙΤΡΟΠΗ ΕΜΒΟΛΙΑΣΜΩΝ, ΣΕΠΤΕΜΒΡΙΟΣ 2018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2A08B9E-AE05-4563-BD14-49F42DB9E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244" y="239933"/>
            <a:ext cx="7323051" cy="33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765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6AD756B-DC1B-4115-AED3-8777B768AE90}"/>
              </a:ext>
            </a:extLst>
          </p:cNvPr>
          <p:cNvSpPr/>
          <p:nvPr/>
        </p:nvSpPr>
        <p:spPr>
          <a:xfrm>
            <a:off x="2176463" y="1125538"/>
            <a:ext cx="6651625" cy="85090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marL="0" lvl="2" defTabSz="457200" fontAlgn="auto">
              <a:spcBef>
                <a:spcPts val="0"/>
              </a:spcBef>
              <a:spcAft>
                <a:spcPts val="0"/>
              </a:spcAft>
              <a:buClr>
                <a:srgbClr val="05A76D"/>
              </a:buClr>
              <a:defRPr/>
            </a:pPr>
            <a:r>
              <a:rPr lang="el-GR" b="1" dirty="0">
                <a:latin typeface="+mn-lt"/>
                <a:cs typeface="Arial" charset="0"/>
              </a:rPr>
              <a:t>Βρέφη και παιδιά </a:t>
            </a:r>
            <a:r>
              <a:rPr lang="en-US" b="1" dirty="0">
                <a:latin typeface="+mn-lt"/>
                <a:cs typeface="Arial" charset="0"/>
              </a:rPr>
              <a:t>&lt;5 </a:t>
            </a:r>
            <a:r>
              <a:rPr lang="el-GR" b="1" dirty="0">
                <a:latin typeface="+mn-lt"/>
                <a:cs typeface="Arial" charset="0"/>
              </a:rPr>
              <a:t>ετών</a:t>
            </a:r>
            <a:endParaRPr lang="en-US" b="1" dirty="0">
              <a:latin typeface="+mn-lt"/>
              <a:cs typeface="Arial" charset="0"/>
            </a:endParaRPr>
          </a:p>
          <a:p>
            <a:pPr marL="171450" lvl="2" indent="-171450" defTabSz="4572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3A9D9"/>
              </a:buClr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latin typeface="+mn-lt"/>
                <a:cs typeface="Arial" charset="0"/>
              </a:rPr>
              <a:t>Ανώριμο ανοσοποιητικό σύστημα και ελάττωση μητρικών αντισωμάτων</a:t>
            </a:r>
            <a:endParaRPr lang="en-US" sz="1600" baseline="30000" dirty="0">
              <a:latin typeface="+mn-lt"/>
              <a:cs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BDC045-3E90-4369-9F30-256986BE433D}"/>
              </a:ext>
            </a:extLst>
          </p:cNvPr>
          <p:cNvSpPr/>
          <p:nvPr/>
        </p:nvSpPr>
        <p:spPr>
          <a:xfrm>
            <a:off x="2176463" y="2438400"/>
            <a:ext cx="6967537" cy="111125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marL="0" lvl="2" defTabSz="457200" fontAlgn="auto">
              <a:spcBef>
                <a:spcPts val="0"/>
              </a:spcBef>
              <a:spcAft>
                <a:spcPts val="0"/>
              </a:spcAft>
              <a:buClr>
                <a:srgbClr val="05A76D"/>
              </a:buClr>
              <a:defRPr/>
            </a:pPr>
            <a:r>
              <a:rPr lang="el-GR" b="1" dirty="0">
                <a:latin typeface="+mn-lt"/>
                <a:cs typeface="Arial" charset="0"/>
              </a:rPr>
              <a:t>Έφηβοι και νεαροί ενήλικες</a:t>
            </a:r>
            <a:r>
              <a:rPr lang="en-US" b="1" dirty="0">
                <a:latin typeface="+mn-lt"/>
                <a:cs typeface="Arial" charset="0"/>
              </a:rPr>
              <a:t> (11–23 </a:t>
            </a:r>
            <a:r>
              <a:rPr lang="el-GR" b="1" dirty="0">
                <a:latin typeface="+mn-lt"/>
                <a:cs typeface="Arial" charset="0"/>
              </a:rPr>
              <a:t>ετών</a:t>
            </a:r>
            <a:r>
              <a:rPr lang="en-US" b="1" dirty="0">
                <a:latin typeface="+mn-lt"/>
                <a:cs typeface="Arial" charset="0"/>
              </a:rPr>
              <a:t>)</a:t>
            </a:r>
          </a:p>
          <a:p>
            <a:pPr marL="171450" lvl="2" indent="-171450" defTabSz="4572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3A9D9"/>
              </a:buClr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latin typeface="+mn-lt"/>
                <a:cs typeface="Arial" charset="0"/>
              </a:rPr>
              <a:t>Η φορεία της νόσου αφορά τους εφήβους </a:t>
            </a:r>
            <a:r>
              <a:rPr lang="en-US" sz="1600" dirty="0">
                <a:latin typeface="+mn-lt"/>
                <a:cs typeface="Arial" charset="0"/>
              </a:rPr>
              <a:t>(</a:t>
            </a:r>
            <a:r>
              <a:rPr lang="el-GR" sz="1600" dirty="0">
                <a:latin typeface="+mn-lt"/>
                <a:cs typeface="Arial" charset="0"/>
              </a:rPr>
              <a:t>24% σε ηλικίες 19 ετών</a:t>
            </a:r>
            <a:r>
              <a:rPr lang="en-US" sz="1600" dirty="0">
                <a:latin typeface="+mn-lt"/>
                <a:cs typeface="Arial" charset="0"/>
              </a:rPr>
              <a:t>)</a:t>
            </a:r>
          </a:p>
          <a:p>
            <a:pPr marL="171450" lvl="2" indent="-171450" defTabSz="4572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3A9D9"/>
              </a:buClr>
              <a:buFont typeface="Arial" panose="020B0604020202020204" pitchFamily="34" charset="0"/>
              <a:buChar char="•"/>
              <a:defRPr/>
            </a:pPr>
            <a:r>
              <a:rPr lang="el-GR" sz="1600" dirty="0">
                <a:latin typeface="+mn-lt"/>
                <a:cs typeface="Arial" charset="0"/>
              </a:rPr>
              <a:t>Οι έφηβοι και οι νεαροί ενήλικες παρουσιάζουν αυξημένο κίνδυνο λόγω κοινών καθημερινών συμπεριφορών</a:t>
            </a:r>
            <a:endParaRPr lang="en-US" sz="1600" baseline="30000" dirty="0">
              <a:latin typeface="Arial" charset="0"/>
              <a:cs typeface="Arial" charset="0"/>
            </a:endParaRPr>
          </a:p>
        </p:txBody>
      </p:sp>
      <p:pic>
        <p:nvPicPr>
          <p:cNvPr id="60420" name="Picture 3">
            <a:extLst>
              <a:ext uri="{FF2B5EF4-FFF2-40B4-BE49-F238E27FC236}">
                <a16:creationId xmlns:a16="http://schemas.microsoft.com/office/drawing/2014/main" id="{7BAA332C-3C07-4531-8F02-7A751AF10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14963"/>
            <a:ext cx="14478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FE9CC64-8177-4BDF-89CE-5E7DFC9F92B5}"/>
              </a:ext>
            </a:extLst>
          </p:cNvPr>
          <p:cNvSpPr/>
          <p:nvPr/>
        </p:nvSpPr>
        <p:spPr>
          <a:xfrm>
            <a:off x="2209800" y="3886200"/>
            <a:ext cx="6056313" cy="148272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marL="0" lvl="2" defTabSz="457200" fontAlgn="auto">
              <a:spcBef>
                <a:spcPts val="0"/>
              </a:spcBef>
              <a:spcAft>
                <a:spcPts val="0"/>
              </a:spcAft>
              <a:buClr>
                <a:srgbClr val="05A76D"/>
              </a:buClr>
              <a:defRPr/>
            </a:pPr>
            <a:r>
              <a:rPr lang="el-GR" b="1" dirty="0">
                <a:latin typeface="+mn-lt"/>
                <a:cs typeface="Arial" charset="0"/>
              </a:rPr>
              <a:t>Ενήλικες</a:t>
            </a:r>
            <a:r>
              <a:rPr lang="en-US" b="1" dirty="0">
                <a:latin typeface="+mn-lt"/>
                <a:cs typeface="Arial" charset="0"/>
              </a:rPr>
              <a:t> </a:t>
            </a:r>
          </a:p>
          <a:p>
            <a:pPr marL="171450" lvl="2" indent="-171450" defTabSz="4572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3A9D9"/>
              </a:buClr>
              <a:buFont typeface="Arial" panose="020B0604020202020204" pitchFamily="34" charset="0"/>
              <a:buChar char="•"/>
              <a:defRPr/>
            </a:pPr>
            <a:r>
              <a:rPr lang="el-GR" dirty="0">
                <a:latin typeface="+mn-lt"/>
                <a:cs typeface="Arial" charset="0"/>
              </a:rPr>
              <a:t>Άτομα με διαταραχές του ανοσοποιητικού συστήματος </a:t>
            </a:r>
            <a:r>
              <a:rPr lang="en-US" dirty="0">
                <a:latin typeface="+mn-lt"/>
                <a:cs typeface="Arial" charset="0"/>
              </a:rPr>
              <a:t>(</a:t>
            </a:r>
            <a:r>
              <a:rPr lang="el-GR" dirty="0">
                <a:latin typeface="+mn-lt"/>
                <a:cs typeface="Arial" charset="0"/>
              </a:rPr>
              <a:t>πχ </a:t>
            </a:r>
            <a:r>
              <a:rPr lang="el-GR" dirty="0" err="1">
                <a:latin typeface="+mn-lt"/>
                <a:cs typeface="Arial" charset="0"/>
              </a:rPr>
              <a:t>ασπληνία</a:t>
            </a:r>
            <a:r>
              <a:rPr lang="en-US" dirty="0">
                <a:latin typeface="+mn-lt"/>
                <a:cs typeface="Arial" charset="0"/>
              </a:rPr>
              <a:t>)</a:t>
            </a:r>
            <a:endParaRPr lang="el-GR" dirty="0">
              <a:latin typeface="+mn-lt"/>
              <a:cs typeface="Arial" charset="0"/>
            </a:endParaRPr>
          </a:p>
          <a:p>
            <a:pPr marL="171450" lvl="2" indent="-171450" defTabSz="4572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3A9D9"/>
              </a:buClr>
              <a:buFont typeface="Arial" panose="020B0604020202020204" pitchFamily="34" charset="0"/>
              <a:buChar char="•"/>
              <a:defRPr/>
            </a:pPr>
            <a:r>
              <a:rPr lang="el-GR" dirty="0">
                <a:latin typeface="+mn-lt"/>
                <a:cs typeface="Arial" charset="0"/>
              </a:rPr>
              <a:t>Ενδημικές  περιοχές</a:t>
            </a:r>
            <a:endParaRPr lang="en-US" dirty="0">
              <a:latin typeface="+mn-lt"/>
              <a:cs typeface="Arial" charset="0"/>
            </a:endParaRPr>
          </a:p>
          <a:p>
            <a:pPr marL="171450" lvl="2" indent="-171450" defTabSz="45720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3A9D9"/>
              </a:buClr>
              <a:buFont typeface="Arial" panose="020B0604020202020204" pitchFamily="34" charset="0"/>
              <a:buChar char="•"/>
              <a:defRPr/>
            </a:pPr>
            <a:r>
              <a:rPr lang="el-GR" dirty="0">
                <a:latin typeface="+mn-lt"/>
                <a:cs typeface="Arial" charset="0"/>
              </a:rPr>
              <a:t>Εργαζόμενοι σε εργαστήρια, στρατιώτες</a:t>
            </a:r>
            <a:endParaRPr lang="en-US" dirty="0">
              <a:latin typeface="+mn-lt"/>
              <a:cs typeface="Arial" charset="0"/>
            </a:endParaRPr>
          </a:p>
        </p:txBody>
      </p:sp>
      <p:sp>
        <p:nvSpPr>
          <p:cNvPr id="60422" name="Rectangle 21">
            <a:extLst>
              <a:ext uri="{FF2B5EF4-FFF2-40B4-BE49-F238E27FC236}">
                <a16:creationId xmlns:a16="http://schemas.microsoft.com/office/drawing/2014/main" id="{D62CEAAB-3FCF-47FB-B541-EB3B0CE28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715000"/>
            <a:ext cx="6054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2" eaLnBrk="1" hangingPunct="1">
              <a:buClr>
                <a:srgbClr val="05A76D"/>
              </a:buClr>
            </a:pPr>
            <a:r>
              <a:rPr lang="el-GR" altLang="en-US" b="1">
                <a:latin typeface="Comic Sans MS" panose="030F0702030302020204" pitchFamily="66" charset="0"/>
              </a:rPr>
              <a:t>Ταξιδιώτες</a:t>
            </a:r>
            <a:endParaRPr lang="en-US" altLang="en-US" b="1">
              <a:latin typeface="Comic Sans MS" panose="030F0702030302020204" pitchFamily="66" charset="0"/>
            </a:endParaRPr>
          </a:p>
        </p:txBody>
      </p:sp>
      <p:grpSp>
        <p:nvGrpSpPr>
          <p:cNvPr id="60423" name="Group 18">
            <a:extLst>
              <a:ext uri="{FF2B5EF4-FFF2-40B4-BE49-F238E27FC236}">
                <a16:creationId xmlns:a16="http://schemas.microsoft.com/office/drawing/2014/main" id="{C25EFBA4-8B7A-40A2-9BE6-5A8F386B6F9C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220788"/>
            <a:ext cx="1600200" cy="963612"/>
            <a:chOff x="304800" y="1371600"/>
            <a:chExt cx="1600200" cy="963252"/>
          </a:xfrm>
        </p:grpSpPr>
        <p:sp>
          <p:nvSpPr>
            <p:cNvPr id="60432" name="Freeform: Shape 39">
              <a:extLst>
                <a:ext uri="{FF2B5EF4-FFF2-40B4-BE49-F238E27FC236}">
                  <a16:creationId xmlns:a16="http://schemas.microsoft.com/office/drawing/2014/main" id="{8F014628-4938-4DF3-87E7-4188FD11A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995" y="1847850"/>
              <a:ext cx="520770" cy="335982"/>
            </a:xfrm>
            <a:custGeom>
              <a:avLst/>
              <a:gdLst>
                <a:gd name="T0" fmla="*/ 177 w 956773"/>
                <a:gd name="T1" fmla="*/ 13 h 617275"/>
                <a:gd name="T2" fmla="*/ 176 w 956773"/>
                <a:gd name="T3" fmla="*/ 41 h 617275"/>
                <a:gd name="T4" fmla="*/ 174 w 956773"/>
                <a:gd name="T5" fmla="*/ 51 h 617275"/>
                <a:gd name="T6" fmla="*/ 171 w 956773"/>
                <a:gd name="T7" fmla="*/ 52 h 617275"/>
                <a:gd name="T8" fmla="*/ 165 w 956773"/>
                <a:gd name="T9" fmla="*/ 53 h 617275"/>
                <a:gd name="T10" fmla="*/ 164 w 956773"/>
                <a:gd name="T11" fmla="*/ 58 h 617275"/>
                <a:gd name="T12" fmla="*/ 161 w 956773"/>
                <a:gd name="T13" fmla="*/ 62 h 617275"/>
                <a:gd name="T14" fmla="*/ 159 w 956773"/>
                <a:gd name="T15" fmla="*/ 66 h 617275"/>
                <a:gd name="T16" fmla="*/ 163 w 956773"/>
                <a:gd name="T17" fmla="*/ 82 h 617275"/>
                <a:gd name="T18" fmla="*/ 169 w 956773"/>
                <a:gd name="T19" fmla="*/ 103 h 617275"/>
                <a:gd name="T20" fmla="*/ 174 w 956773"/>
                <a:gd name="T21" fmla="*/ 113 h 617275"/>
                <a:gd name="T22" fmla="*/ 181 w 956773"/>
                <a:gd name="T23" fmla="*/ 115 h 617275"/>
                <a:gd name="T24" fmla="*/ 189 w 956773"/>
                <a:gd name="T25" fmla="*/ 118 h 617275"/>
                <a:gd name="T26" fmla="*/ 188 w 956773"/>
                <a:gd name="T27" fmla="*/ 121 h 617275"/>
                <a:gd name="T28" fmla="*/ 181 w 956773"/>
                <a:gd name="T29" fmla="*/ 120 h 617275"/>
                <a:gd name="T30" fmla="*/ 174 w 956773"/>
                <a:gd name="T31" fmla="*/ 121 h 617275"/>
                <a:gd name="T32" fmla="*/ 168 w 956773"/>
                <a:gd name="T33" fmla="*/ 121 h 617275"/>
                <a:gd name="T34" fmla="*/ 156 w 956773"/>
                <a:gd name="T35" fmla="*/ 105 h 617275"/>
                <a:gd name="T36" fmla="*/ 146 w 956773"/>
                <a:gd name="T37" fmla="*/ 76 h 617275"/>
                <a:gd name="T38" fmla="*/ 128 w 956773"/>
                <a:gd name="T39" fmla="*/ 88 h 617275"/>
                <a:gd name="T40" fmla="*/ 123 w 956773"/>
                <a:gd name="T41" fmla="*/ 98 h 617275"/>
                <a:gd name="T42" fmla="*/ 120 w 956773"/>
                <a:gd name="T43" fmla="*/ 112 h 617275"/>
                <a:gd name="T44" fmla="*/ 125 w 956773"/>
                <a:gd name="T45" fmla="*/ 116 h 617275"/>
                <a:gd name="T46" fmla="*/ 134 w 956773"/>
                <a:gd name="T47" fmla="*/ 119 h 617275"/>
                <a:gd name="T48" fmla="*/ 133 w 956773"/>
                <a:gd name="T49" fmla="*/ 123 h 617275"/>
                <a:gd name="T50" fmla="*/ 125 w 956773"/>
                <a:gd name="T51" fmla="*/ 124 h 617275"/>
                <a:gd name="T52" fmla="*/ 116 w 956773"/>
                <a:gd name="T53" fmla="*/ 122 h 617275"/>
                <a:gd name="T54" fmla="*/ 109 w 956773"/>
                <a:gd name="T55" fmla="*/ 121 h 617275"/>
                <a:gd name="T56" fmla="*/ 107 w 956773"/>
                <a:gd name="T57" fmla="*/ 113 h 617275"/>
                <a:gd name="T58" fmla="*/ 106 w 956773"/>
                <a:gd name="T59" fmla="*/ 105 h 617275"/>
                <a:gd name="T60" fmla="*/ 106 w 956773"/>
                <a:gd name="T61" fmla="*/ 94 h 617275"/>
                <a:gd name="T62" fmla="*/ 101 w 956773"/>
                <a:gd name="T63" fmla="*/ 96 h 617275"/>
                <a:gd name="T64" fmla="*/ 106 w 956773"/>
                <a:gd name="T65" fmla="*/ 105 h 617275"/>
                <a:gd name="T66" fmla="*/ 107 w 956773"/>
                <a:gd name="T67" fmla="*/ 114 h 617275"/>
                <a:gd name="T68" fmla="*/ 76 w 956773"/>
                <a:gd name="T69" fmla="*/ 122 h 617275"/>
                <a:gd name="T70" fmla="*/ 57 w 956773"/>
                <a:gd name="T71" fmla="*/ 119 h 617275"/>
                <a:gd name="T72" fmla="*/ 52 w 956773"/>
                <a:gd name="T73" fmla="*/ 121 h 617275"/>
                <a:gd name="T74" fmla="*/ 35 w 956773"/>
                <a:gd name="T75" fmla="*/ 121 h 617275"/>
                <a:gd name="T76" fmla="*/ 34 w 956773"/>
                <a:gd name="T77" fmla="*/ 121 h 617275"/>
                <a:gd name="T78" fmla="*/ 35 w 956773"/>
                <a:gd name="T79" fmla="*/ 116 h 617275"/>
                <a:gd name="T80" fmla="*/ 32 w 956773"/>
                <a:gd name="T81" fmla="*/ 114 h 617275"/>
                <a:gd name="T82" fmla="*/ 19 w 956773"/>
                <a:gd name="T83" fmla="*/ 114 h 617275"/>
                <a:gd name="T84" fmla="*/ 10 w 956773"/>
                <a:gd name="T85" fmla="*/ 118 h 617275"/>
                <a:gd name="T86" fmla="*/ 1 w 956773"/>
                <a:gd name="T87" fmla="*/ 116 h 617275"/>
                <a:gd name="T88" fmla="*/ 5 w 956773"/>
                <a:gd name="T89" fmla="*/ 109 h 617275"/>
                <a:gd name="T90" fmla="*/ 9 w 956773"/>
                <a:gd name="T91" fmla="*/ 103 h 617275"/>
                <a:gd name="T92" fmla="*/ 24 w 956773"/>
                <a:gd name="T93" fmla="*/ 99 h 617275"/>
                <a:gd name="T94" fmla="*/ 48 w 956773"/>
                <a:gd name="T95" fmla="*/ 96 h 617275"/>
                <a:gd name="T96" fmla="*/ 50 w 956773"/>
                <a:gd name="T97" fmla="*/ 75 h 617275"/>
                <a:gd name="T98" fmla="*/ 62 w 956773"/>
                <a:gd name="T99" fmla="*/ 65 h 617275"/>
                <a:gd name="T100" fmla="*/ 82 w 956773"/>
                <a:gd name="T101" fmla="*/ 58 h 617275"/>
                <a:gd name="T102" fmla="*/ 88 w 956773"/>
                <a:gd name="T103" fmla="*/ 57 h 617275"/>
                <a:gd name="T104" fmla="*/ 115 w 956773"/>
                <a:gd name="T105" fmla="*/ 48 h 617275"/>
                <a:gd name="T106" fmla="*/ 118 w 956773"/>
                <a:gd name="T107" fmla="*/ 48 h 617275"/>
                <a:gd name="T108" fmla="*/ 125 w 956773"/>
                <a:gd name="T109" fmla="*/ 45 h 617275"/>
                <a:gd name="T110" fmla="*/ 132 w 956773"/>
                <a:gd name="T111" fmla="*/ 39 h 617275"/>
                <a:gd name="T112" fmla="*/ 133 w 956773"/>
                <a:gd name="T113" fmla="*/ 33 h 617275"/>
                <a:gd name="T114" fmla="*/ 132 w 956773"/>
                <a:gd name="T115" fmla="*/ 20 h 617275"/>
                <a:gd name="T116" fmla="*/ 151 w 956773"/>
                <a:gd name="T117" fmla="*/ 1 h 6172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56773"/>
                <a:gd name="T178" fmla="*/ 0 h 617275"/>
                <a:gd name="T179" fmla="*/ 956773 w 956773"/>
                <a:gd name="T180" fmla="*/ 617275 h 61727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56773" h="617275">
                  <a:moveTo>
                    <a:pt x="777901" y="30"/>
                  </a:moveTo>
                  <a:cubicBezTo>
                    <a:pt x="786024" y="161"/>
                    <a:pt x="793365" y="715"/>
                    <a:pt x="796055" y="1751"/>
                  </a:cubicBezTo>
                  <a:cubicBezTo>
                    <a:pt x="818729" y="10483"/>
                    <a:pt x="866414" y="44021"/>
                    <a:pt x="883923" y="61681"/>
                  </a:cubicBezTo>
                  <a:cubicBezTo>
                    <a:pt x="895197" y="73052"/>
                    <a:pt x="901346" y="86539"/>
                    <a:pt x="905552" y="103137"/>
                  </a:cubicBezTo>
                  <a:cubicBezTo>
                    <a:pt x="909758" y="119734"/>
                    <a:pt x="913287" y="144517"/>
                    <a:pt x="909157" y="161264"/>
                  </a:cubicBezTo>
                  <a:cubicBezTo>
                    <a:pt x="905026" y="178012"/>
                    <a:pt x="887603" y="194384"/>
                    <a:pt x="880769" y="203621"/>
                  </a:cubicBezTo>
                  <a:cubicBezTo>
                    <a:pt x="873935" y="212858"/>
                    <a:pt x="869804" y="210005"/>
                    <a:pt x="868152" y="216689"/>
                  </a:cubicBezTo>
                  <a:cubicBezTo>
                    <a:pt x="866500" y="223373"/>
                    <a:pt x="870630" y="238017"/>
                    <a:pt x="870855" y="243725"/>
                  </a:cubicBezTo>
                  <a:cubicBezTo>
                    <a:pt x="871081" y="249432"/>
                    <a:pt x="870330" y="249357"/>
                    <a:pt x="869504" y="250934"/>
                  </a:cubicBezTo>
                  <a:cubicBezTo>
                    <a:pt x="868678" y="252511"/>
                    <a:pt x="867551" y="252812"/>
                    <a:pt x="865899" y="253187"/>
                  </a:cubicBezTo>
                  <a:cubicBezTo>
                    <a:pt x="864247" y="253563"/>
                    <a:pt x="861843" y="251685"/>
                    <a:pt x="859590" y="253187"/>
                  </a:cubicBezTo>
                  <a:cubicBezTo>
                    <a:pt x="857337" y="254689"/>
                    <a:pt x="855535" y="259120"/>
                    <a:pt x="852381" y="262199"/>
                  </a:cubicBezTo>
                  <a:cubicBezTo>
                    <a:pt x="849226" y="265279"/>
                    <a:pt x="844570" y="270536"/>
                    <a:pt x="840665" y="271662"/>
                  </a:cubicBezTo>
                  <a:cubicBezTo>
                    <a:pt x="836760" y="272789"/>
                    <a:pt x="831953" y="269935"/>
                    <a:pt x="828949" y="268959"/>
                  </a:cubicBezTo>
                  <a:cubicBezTo>
                    <a:pt x="825945" y="267982"/>
                    <a:pt x="823317" y="264753"/>
                    <a:pt x="822641" y="265804"/>
                  </a:cubicBezTo>
                  <a:cubicBezTo>
                    <a:pt x="821965" y="266856"/>
                    <a:pt x="824518" y="273014"/>
                    <a:pt x="824894" y="275267"/>
                  </a:cubicBezTo>
                  <a:cubicBezTo>
                    <a:pt x="825269" y="277520"/>
                    <a:pt x="826096" y="277370"/>
                    <a:pt x="824894" y="279322"/>
                  </a:cubicBezTo>
                  <a:cubicBezTo>
                    <a:pt x="823692" y="281275"/>
                    <a:pt x="819562" y="284955"/>
                    <a:pt x="817684" y="286983"/>
                  </a:cubicBezTo>
                  <a:cubicBezTo>
                    <a:pt x="815807" y="289010"/>
                    <a:pt x="814830" y="289086"/>
                    <a:pt x="813629" y="291489"/>
                  </a:cubicBezTo>
                  <a:cubicBezTo>
                    <a:pt x="812427" y="293892"/>
                    <a:pt x="812502" y="298848"/>
                    <a:pt x="810475" y="301402"/>
                  </a:cubicBezTo>
                  <a:cubicBezTo>
                    <a:pt x="808447" y="303955"/>
                    <a:pt x="808297" y="305608"/>
                    <a:pt x="801462" y="306809"/>
                  </a:cubicBezTo>
                  <a:lnTo>
                    <a:pt x="797354" y="309315"/>
                  </a:lnTo>
                  <a:lnTo>
                    <a:pt x="799998" y="317004"/>
                  </a:lnTo>
                  <a:cubicBezTo>
                    <a:pt x="799153" y="320177"/>
                    <a:pt x="797370" y="323782"/>
                    <a:pt x="797407" y="328438"/>
                  </a:cubicBezTo>
                  <a:cubicBezTo>
                    <a:pt x="797482" y="337751"/>
                    <a:pt x="796205" y="355174"/>
                    <a:pt x="797407" y="364036"/>
                  </a:cubicBezTo>
                  <a:cubicBezTo>
                    <a:pt x="798609" y="372898"/>
                    <a:pt x="801838" y="374024"/>
                    <a:pt x="804617" y="381609"/>
                  </a:cubicBezTo>
                  <a:cubicBezTo>
                    <a:pt x="807395" y="389194"/>
                    <a:pt x="810700" y="401886"/>
                    <a:pt x="814079" y="409547"/>
                  </a:cubicBezTo>
                  <a:cubicBezTo>
                    <a:pt x="817459" y="417207"/>
                    <a:pt x="820839" y="418934"/>
                    <a:pt x="824894" y="427571"/>
                  </a:cubicBezTo>
                  <a:cubicBezTo>
                    <a:pt x="828949" y="436207"/>
                    <a:pt x="834882" y="446872"/>
                    <a:pt x="838412" y="461366"/>
                  </a:cubicBezTo>
                  <a:cubicBezTo>
                    <a:pt x="841942" y="475861"/>
                    <a:pt x="843369" y="501395"/>
                    <a:pt x="846072" y="514537"/>
                  </a:cubicBezTo>
                  <a:cubicBezTo>
                    <a:pt x="848776" y="527680"/>
                    <a:pt x="851893" y="532749"/>
                    <a:pt x="854634" y="540222"/>
                  </a:cubicBezTo>
                  <a:cubicBezTo>
                    <a:pt x="857375" y="547694"/>
                    <a:pt x="860041" y="555148"/>
                    <a:pt x="862519" y="559372"/>
                  </a:cubicBezTo>
                  <a:cubicBezTo>
                    <a:pt x="864997" y="563597"/>
                    <a:pt x="866687" y="563728"/>
                    <a:pt x="869504" y="565568"/>
                  </a:cubicBezTo>
                  <a:cubicBezTo>
                    <a:pt x="872320" y="567408"/>
                    <a:pt x="875662" y="569042"/>
                    <a:pt x="879417" y="570412"/>
                  </a:cubicBezTo>
                  <a:cubicBezTo>
                    <a:pt x="883172" y="571783"/>
                    <a:pt x="888204" y="572890"/>
                    <a:pt x="892034" y="573792"/>
                  </a:cubicBezTo>
                  <a:cubicBezTo>
                    <a:pt x="895864" y="574693"/>
                    <a:pt x="898417" y="575125"/>
                    <a:pt x="902398" y="575819"/>
                  </a:cubicBezTo>
                  <a:cubicBezTo>
                    <a:pt x="906378" y="576514"/>
                    <a:pt x="910509" y="577284"/>
                    <a:pt x="915916" y="577960"/>
                  </a:cubicBezTo>
                  <a:cubicBezTo>
                    <a:pt x="921323" y="578636"/>
                    <a:pt x="929659" y="578354"/>
                    <a:pt x="934841" y="579875"/>
                  </a:cubicBezTo>
                  <a:cubicBezTo>
                    <a:pt x="940023" y="581396"/>
                    <a:pt x="943478" y="583405"/>
                    <a:pt x="947007" y="587084"/>
                  </a:cubicBezTo>
                  <a:cubicBezTo>
                    <a:pt x="950537" y="590764"/>
                    <a:pt x="959399" y="598387"/>
                    <a:pt x="956019" y="601954"/>
                  </a:cubicBezTo>
                  <a:cubicBezTo>
                    <a:pt x="952640" y="605522"/>
                    <a:pt x="950011" y="602105"/>
                    <a:pt x="947007" y="602405"/>
                  </a:cubicBezTo>
                  <a:cubicBezTo>
                    <a:pt x="944003" y="602705"/>
                    <a:pt x="940549" y="603532"/>
                    <a:pt x="937995" y="603757"/>
                  </a:cubicBezTo>
                  <a:cubicBezTo>
                    <a:pt x="935442" y="603982"/>
                    <a:pt x="934466" y="604095"/>
                    <a:pt x="931687" y="603757"/>
                  </a:cubicBezTo>
                  <a:cubicBezTo>
                    <a:pt x="928908" y="603419"/>
                    <a:pt x="925829" y="602255"/>
                    <a:pt x="921323" y="601729"/>
                  </a:cubicBezTo>
                  <a:cubicBezTo>
                    <a:pt x="916817" y="601203"/>
                    <a:pt x="909382" y="600715"/>
                    <a:pt x="904651" y="600603"/>
                  </a:cubicBezTo>
                  <a:cubicBezTo>
                    <a:pt x="899919" y="600490"/>
                    <a:pt x="896840" y="600903"/>
                    <a:pt x="892935" y="601053"/>
                  </a:cubicBezTo>
                  <a:cubicBezTo>
                    <a:pt x="888485" y="601222"/>
                    <a:pt x="882308" y="600790"/>
                    <a:pt x="877952" y="601617"/>
                  </a:cubicBezTo>
                  <a:cubicBezTo>
                    <a:pt x="873597" y="602443"/>
                    <a:pt x="870236" y="605353"/>
                    <a:pt x="866800" y="606010"/>
                  </a:cubicBezTo>
                  <a:cubicBezTo>
                    <a:pt x="863364" y="606667"/>
                    <a:pt x="860999" y="605822"/>
                    <a:pt x="857337" y="605559"/>
                  </a:cubicBezTo>
                  <a:cubicBezTo>
                    <a:pt x="853676" y="605296"/>
                    <a:pt x="848513" y="604883"/>
                    <a:pt x="844833" y="604433"/>
                  </a:cubicBezTo>
                  <a:cubicBezTo>
                    <a:pt x="841153" y="603982"/>
                    <a:pt x="839257" y="604470"/>
                    <a:pt x="835258" y="602856"/>
                  </a:cubicBezTo>
                  <a:cubicBezTo>
                    <a:pt x="831259" y="601241"/>
                    <a:pt x="823899" y="597523"/>
                    <a:pt x="820839" y="594745"/>
                  </a:cubicBezTo>
                  <a:cubicBezTo>
                    <a:pt x="817778" y="591966"/>
                    <a:pt x="818961" y="588774"/>
                    <a:pt x="816896" y="586183"/>
                  </a:cubicBezTo>
                  <a:cubicBezTo>
                    <a:pt x="807988" y="575009"/>
                    <a:pt x="787963" y="539320"/>
                    <a:pt x="778031" y="520395"/>
                  </a:cubicBezTo>
                  <a:cubicBezTo>
                    <a:pt x="768099" y="501470"/>
                    <a:pt x="763762" y="490055"/>
                    <a:pt x="757303" y="472631"/>
                  </a:cubicBezTo>
                  <a:cubicBezTo>
                    <a:pt x="750845" y="455208"/>
                    <a:pt x="743710" y="429899"/>
                    <a:pt x="739279" y="415855"/>
                  </a:cubicBezTo>
                  <a:cubicBezTo>
                    <a:pt x="734548" y="400234"/>
                    <a:pt x="729629" y="384763"/>
                    <a:pt x="728915" y="378906"/>
                  </a:cubicBezTo>
                  <a:cubicBezTo>
                    <a:pt x="726512" y="383186"/>
                    <a:pt x="720579" y="393250"/>
                    <a:pt x="708638" y="400985"/>
                  </a:cubicBezTo>
                  <a:cubicBezTo>
                    <a:pt x="696697" y="408721"/>
                    <a:pt x="668910" y="419310"/>
                    <a:pt x="657270" y="425318"/>
                  </a:cubicBezTo>
                  <a:cubicBezTo>
                    <a:pt x="645629" y="431326"/>
                    <a:pt x="643902" y="434105"/>
                    <a:pt x="638795" y="437034"/>
                  </a:cubicBezTo>
                  <a:cubicBezTo>
                    <a:pt x="633688" y="439962"/>
                    <a:pt x="630158" y="439662"/>
                    <a:pt x="626628" y="442891"/>
                  </a:cubicBezTo>
                  <a:cubicBezTo>
                    <a:pt x="623099" y="446121"/>
                    <a:pt x="619494" y="448824"/>
                    <a:pt x="617616" y="456410"/>
                  </a:cubicBezTo>
                  <a:cubicBezTo>
                    <a:pt x="615739" y="463995"/>
                    <a:pt x="618518" y="476687"/>
                    <a:pt x="615363" y="488402"/>
                  </a:cubicBezTo>
                  <a:cubicBezTo>
                    <a:pt x="612209" y="500118"/>
                    <a:pt x="601770" y="517992"/>
                    <a:pt x="598691" y="526704"/>
                  </a:cubicBezTo>
                  <a:cubicBezTo>
                    <a:pt x="595612" y="535415"/>
                    <a:pt x="597039" y="535415"/>
                    <a:pt x="596889" y="540672"/>
                  </a:cubicBezTo>
                  <a:cubicBezTo>
                    <a:pt x="596739" y="545929"/>
                    <a:pt x="597414" y="554040"/>
                    <a:pt x="597790" y="558246"/>
                  </a:cubicBezTo>
                  <a:cubicBezTo>
                    <a:pt x="598165" y="562451"/>
                    <a:pt x="597715" y="564179"/>
                    <a:pt x="599142" y="565906"/>
                  </a:cubicBezTo>
                  <a:cubicBezTo>
                    <a:pt x="600569" y="567633"/>
                    <a:pt x="601845" y="566582"/>
                    <a:pt x="606351" y="568610"/>
                  </a:cubicBezTo>
                  <a:cubicBezTo>
                    <a:pt x="610857" y="570637"/>
                    <a:pt x="621897" y="575894"/>
                    <a:pt x="626178" y="578072"/>
                  </a:cubicBezTo>
                  <a:cubicBezTo>
                    <a:pt x="630459" y="580250"/>
                    <a:pt x="627380" y="580851"/>
                    <a:pt x="632036" y="581677"/>
                  </a:cubicBezTo>
                  <a:cubicBezTo>
                    <a:pt x="636692" y="582503"/>
                    <a:pt x="647882" y="581076"/>
                    <a:pt x="654115" y="583029"/>
                  </a:cubicBezTo>
                  <a:cubicBezTo>
                    <a:pt x="660349" y="584982"/>
                    <a:pt x="665756" y="589337"/>
                    <a:pt x="669436" y="593393"/>
                  </a:cubicBezTo>
                  <a:cubicBezTo>
                    <a:pt x="673116" y="597448"/>
                    <a:pt x="675519" y="604132"/>
                    <a:pt x="676195" y="607362"/>
                  </a:cubicBezTo>
                  <a:cubicBezTo>
                    <a:pt x="676871" y="610591"/>
                    <a:pt x="675594" y="611492"/>
                    <a:pt x="673491" y="612769"/>
                  </a:cubicBezTo>
                  <a:cubicBezTo>
                    <a:pt x="671388" y="614046"/>
                    <a:pt x="667333" y="614571"/>
                    <a:pt x="663578" y="615022"/>
                  </a:cubicBezTo>
                  <a:cubicBezTo>
                    <a:pt x="659823" y="615472"/>
                    <a:pt x="656124" y="615341"/>
                    <a:pt x="650961" y="615472"/>
                  </a:cubicBezTo>
                  <a:cubicBezTo>
                    <a:pt x="645798" y="615604"/>
                    <a:pt x="636955" y="615510"/>
                    <a:pt x="632599" y="615810"/>
                  </a:cubicBezTo>
                  <a:cubicBezTo>
                    <a:pt x="628243" y="616111"/>
                    <a:pt x="628600" y="617256"/>
                    <a:pt x="624826" y="617275"/>
                  </a:cubicBezTo>
                  <a:cubicBezTo>
                    <a:pt x="621052" y="617294"/>
                    <a:pt x="614537" y="616449"/>
                    <a:pt x="609956" y="615923"/>
                  </a:cubicBezTo>
                  <a:cubicBezTo>
                    <a:pt x="605375" y="615397"/>
                    <a:pt x="602146" y="614571"/>
                    <a:pt x="597339" y="614121"/>
                  </a:cubicBezTo>
                  <a:cubicBezTo>
                    <a:pt x="592533" y="613670"/>
                    <a:pt x="585999" y="613445"/>
                    <a:pt x="581118" y="613219"/>
                  </a:cubicBezTo>
                  <a:cubicBezTo>
                    <a:pt x="578038" y="613219"/>
                    <a:pt x="568050" y="612769"/>
                    <a:pt x="568050" y="612769"/>
                  </a:cubicBezTo>
                  <a:cubicBezTo>
                    <a:pt x="563093" y="612619"/>
                    <a:pt x="555433" y="613295"/>
                    <a:pt x="551378" y="612318"/>
                  </a:cubicBezTo>
                  <a:cubicBezTo>
                    <a:pt x="547322" y="611342"/>
                    <a:pt x="546233" y="610741"/>
                    <a:pt x="543717" y="606911"/>
                  </a:cubicBezTo>
                  <a:cubicBezTo>
                    <a:pt x="541202" y="603081"/>
                    <a:pt x="543680" y="599589"/>
                    <a:pt x="542366" y="593393"/>
                  </a:cubicBezTo>
                  <a:cubicBezTo>
                    <a:pt x="541051" y="587197"/>
                    <a:pt x="537034" y="581076"/>
                    <a:pt x="535832" y="569736"/>
                  </a:cubicBezTo>
                  <a:lnTo>
                    <a:pt x="535574" y="567151"/>
                  </a:lnTo>
                  <a:lnTo>
                    <a:pt x="536839" y="544967"/>
                  </a:lnTo>
                  <a:lnTo>
                    <a:pt x="531132" y="525629"/>
                  </a:lnTo>
                  <a:lnTo>
                    <a:pt x="531101" y="525352"/>
                  </a:lnTo>
                  <a:cubicBezTo>
                    <a:pt x="529336" y="512472"/>
                    <a:pt x="531626" y="502671"/>
                    <a:pt x="533354" y="492458"/>
                  </a:cubicBezTo>
                  <a:cubicBezTo>
                    <a:pt x="535081" y="482244"/>
                    <a:pt x="538273" y="473157"/>
                    <a:pt x="541464" y="464070"/>
                  </a:cubicBezTo>
                  <a:cubicBezTo>
                    <a:pt x="538460" y="465572"/>
                    <a:pt x="530875" y="468200"/>
                    <a:pt x="527496" y="469026"/>
                  </a:cubicBezTo>
                  <a:cubicBezTo>
                    <a:pt x="524116" y="469853"/>
                    <a:pt x="524867" y="467074"/>
                    <a:pt x="521187" y="469026"/>
                  </a:cubicBezTo>
                  <a:cubicBezTo>
                    <a:pt x="519347" y="470003"/>
                    <a:pt x="517789" y="472274"/>
                    <a:pt x="515498" y="474631"/>
                  </a:cubicBezTo>
                  <a:lnTo>
                    <a:pt x="506573" y="480041"/>
                  </a:lnTo>
                  <a:lnTo>
                    <a:pt x="511324" y="486649"/>
                  </a:lnTo>
                  <a:cubicBezTo>
                    <a:pt x="518357" y="497006"/>
                    <a:pt x="524962" y="507834"/>
                    <a:pt x="528623" y="517128"/>
                  </a:cubicBezTo>
                  <a:lnTo>
                    <a:pt x="531132" y="525629"/>
                  </a:lnTo>
                  <a:lnTo>
                    <a:pt x="533677" y="548121"/>
                  </a:lnTo>
                  <a:lnTo>
                    <a:pt x="535574" y="567151"/>
                  </a:lnTo>
                  <a:lnTo>
                    <a:pt x="535382" y="570524"/>
                  </a:lnTo>
                  <a:cubicBezTo>
                    <a:pt x="529806" y="586070"/>
                    <a:pt x="513697" y="603250"/>
                    <a:pt x="495166" y="610403"/>
                  </a:cubicBezTo>
                  <a:cubicBezTo>
                    <a:pt x="476634" y="617556"/>
                    <a:pt x="443909" y="613275"/>
                    <a:pt x="424195" y="613444"/>
                  </a:cubicBezTo>
                  <a:cubicBezTo>
                    <a:pt x="404481" y="613614"/>
                    <a:pt x="393554" y="612093"/>
                    <a:pt x="376882" y="611417"/>
                  </a:cubicBezTo>
                  <a:cubicBezTo>
                    <a:pt x="376882" y="611417"/>
                    <a:pt x="336328" y="610910"/>
                    <a:pt x="324161" y="609389"/>
                  </a:cubicBezTo>
                  <a:cubicBezTo>
                    <a:pt x="311995" y="607868"/>
                    <a:pt x="310193" y="604883"/>
                    <a:pt x="303884" y="602292"/>
                  </a:cubicBezTo>
                  <a:cubicBezTo>
                    <a:pt x="297576" y="599701"/>
                    <a:pt x="290817" y="595026"/>
                    <a:pt x="286311" y="593843"/>
                  </a:cubicBezTo>
                  <a:cubicBezTo>
                    <a:pt x="281805" y="592660"/>
                    <a:pt x="279664" y="594406"/>
                    <a:pt x="276848" y="595195"/>
                  </a:cubicBezTo>
                  <a:cubicBezTo>
                    <a:pt x="274032" y="595984"/>
                    <a:pt x="272342" y="597279"/>
                    <a:pt x="269413" y="598575"/>
                  </a:cubicBezTo>
                  <a:cubicBezTo>
                    <a:pt x="266484" y="599870"/>
                    <a:pt x="263105" y="601898"/>
                    <a:pt x="259274" y="602968"/>
                  </a:cubicBezTo>
                  <a:cubicBezTo>
                    <a:pt x="255444" y="604038"/>
                    <a:pt x="253079" y="604489"/>
                    <a:pt x="246432" y="604996"/>
                  </a:cubicBezTo>
                  <a:cubicBezTo>
                    <a:pt x="239786" y="605503"/>
                    <a:pt x="230830" y="606179"/>
                    <a:pt x="219396" y="606009"/>
                  </a:cubicBezTo>
                  <a:cubicBezTo>
                    <a:pt x="207962" y="605841"/>
                    <a:pt x="185207" y="604320"/>
                    <a:pt x="177828" y="603982"/>
                  </a:cubicBezTo>
                  <a:cubicBezTo>
                    <a:pt x="177828" y="603982"/>
                    <a:pt x="176138" y="604432"/>
                    <a:pt x="175124" y="603982"/>
                  </a:cubicBezTo>
                  <a:cubicBezTo>
                    <a:pt x="174110" y="603531"/>
                    <a:pt x="172871" y="601785"/>
                    <a:pt x="171745" y="601278"/>
                  </a:cubicBezTo>
                  <a:cubicBezTo>
                    <a:pt x="170618" y="600771"/>
                    <a:pt x="169661" y="601334"/>
                    <a:pt x="168365" y="600940"/>
                  </a:cubicBezTo>
                  <a:cubicBezTo>
                    <a:pt x="167070" y="600546"/>
                    <a:pt x="164817" y="601053"/>
                    <a:pt x="163972" y="598913"/>
                  </a:cubicBezTo>
                  <a:cubicBezTo>
                    <a:pt x="163127" y="596772"/>
                    <a:pt x="161324" y="590971"/>
                    <a:pt x="163296" y="588098"/>
                  </a:cubicBezTo>
                  <a:cubicBezTo>
                    <a:pt x="165267" y="585225"/>
                    <a:pt x="173491" y="583536"/>
                    <a:pt x="175800" y="581677"/>
                  </a:cubicBezTo>
                  <a:cubicBezTo>
                    <a:pt x="178110" y="579818"/>
                    <a:pt x="175800" y="578410"/>
                    <a:pt x="177152" y="576946"/>
                  </a:cubicBezTo>
                  <a:cubicBezTo>
                    <a:pt x="178504" y="575481"/>
                    <a:pt x="186558" y="574186"/>
                    <a:pt x="183911" y="572890"/>
                  </a:cubicBezTo>
                  <a:cubicBezTo>
                    <a:pt x="181264" y="571595"/>
                    <a:pt x="171688" y="570975"/>
                    <a:pt x="161268" y="569173"/>
                  </a:cubicBezTo>
                  <a:cubicBezTo>
                    <a:pt x="161268" y="569173"/>
                    <a:pt x="126966" y="561513"/>
                    <a:pt x="121390" y="562076"/>
                  </a:cubicBezTo>
                  <a:cubicBezTo>
                    <a:pt x="115814" y="562639"/>
                    <a:pt x="110350" y="567201"/>
                    <a:pt x="105506" y="568497"/>
                  </a:cubicBezTo>
                  <a:cubicBezTo>
                    <a:pt x="100662" y="569792"/>
                    <a:pt x="95874" y="568666"/>
                    <a:pt x="92326" y="569849"/>
                  </a:cubicBezTo>
                  <a:cubicBezTo>
                    <a:pt x="88777" y="571031"/>
                    <a:pt x="88665" y="573003"/>
                    <a:pt x="84215" y="575594"/>
                  </a:cubicBezTo>
                  <a:cubicBezTo>
                    <a:pt x="79765" y="578185"/>
                    <a:pt x="71598" y="583423"/>
                    <a:pt x="65628" y="585394"/>
                  </a:cubicBezTo>
                  <a:cubicBezTo>
                    <a:pt x="59657" y="587366"/>
                    <a:pt x="58305" y="587197"/>
                    <a:pt x="48392" y="587422"/>
                  </a:cubicBezTo>
                  <a:cubicBezTo>
                    <a:pt x="38479" y="587647"/>
                    <a:pt x="13470" y="586972"/>
                    <a:pt x="6148" y="586746"/>
                  </a:cubicBezTo>
                  <a:cubicBezTo>
                    <a:pt x="-1174" y="586521"/>
                    <a:pt x="5472" y="587197"/>
                    <a:pt x="4458" y="586070"/>
                  </a:cubicBezTo>
                  <a:cubicBezTo>
                    <a:pt x="3444" y="584944"/>
                    <a:pt x="-555" y="583648"/>
                    <a:pt x="65" y="579987"/>
                  </a:cubicBezTo>
                  <a:cubicBezTo>
                    <a:pt x="684" y="576326"/>
                    <a:pt x="2768" y="567427"/>
                    <a:pt x="8176" y="564103"/>
                  </a:cubicBezTo>
                  <a:cubicBezTo>
                    <a:pt x="12421" y="561494"/>
                    <a:pt x="17413" y="561287"/>
                    <a:pt x="20342" y="558020"/>
                  </a:cubicBezTo>
                  <a:cubicBezTo>
                    <a:pt x="23271" y="554753"/>
                    <a:pt x="23890" y="548332"/>
                    <a:pt x="25749" y="544502"/>
                  </a:cubicBezTo>
                  <a:cubicBezTo>
                    <a:pt x="27608" y="540672"/>
                    <a:pt x="29241" y="538588"/>
                    <a:pt x="31494" y="535040"/>
                  </a:cubicBezTo>
                  <a:cubicBezTo>
                    <a:pt x="33747" y="531491"/>
                    <a:pt x="37071" y="526647"/>
                    <a:pt x="39267" y="523211"/>
                  </a:cubicBezTo>
                  <a:cubicBezTo>
                    <a:pt x="41464" y="519775"/>
                    <a:pt x="41013" y="520733"/>
                    <a:pt x="44675" y="514424"/>
                  </a:cubicBezTo>
                  <a:cubicBezTo>
                    <a:pt x="48336" y="508116"/>
                    <a:pt x="41971" y="496119"/>
                    <a:pt x="61234" y="485361"/>
                  </a:cubicBezTo>
                  <a:cubicBezTo>
                    <a:pt x="70591" y="480135"/>
                    <a:pt x="93452" y="487050"/>
                    <a:pt x="103478" y="488402"/>
                  </a:cubicBezTo>
                  <a:cubicBezTo>
                    <a:pt x="113504" y="489754"/>
                    <a:pt x="113786" y="494598"/>
                    <a:pt x="121390" y="493471"/>
                  </a:cubicBezTo>
                  <a:cubicBezTo>
                    <a:pt x="137127" y="491140"/>
                    <a:pt x="182897" y="482601"/>
                    <a:pt x="201823" y="481643"/>
                  </a:cubicBezTo>
                  <a:cubicBezTo>
                    <a:pt x="220748" y="480685"/>
                    <a:pt x="230887" y="482939"/>
                    <a:pt x="238997" y="483671"/>
                  </a:cubicBezTo>
                  <a:lnTo>
                    <a:pt x="240233" y="482186"/>
                  </a:lnTo>
                  <a:lnTo>
                    <a:pt x="233027" y="444891"/>
                  </a:lnTo>
                  <a:cubicBezTo>
                    <a:pt x="232407" y="432453"/>
                    <a:pt x="233214" y="421300"/>
                    <a:pt x="233702" y="411800"/>
                  </a:cubicBezTo>
                  <a:cubicBezTo>
                    <a:pt x="234679" y="392799"/>
                    <a:pt x="243015" y="379732"/>
                    <a:pt x="246770" y="371696"/>
                  </a:cubicBezTo>
                  <a:cubicBezTo>
                    <a:pt x="250525" y="363660"/>
                    <a:pt x="250675" y="368692"/>
                    <a:pt x="256233" y="363585"/>
                  </a:cubicBezTo>
                  <a:cubicBezTo>
                    <a:pt x="261790" y="358478"/>
                    <a:pt x="268699" y="348565"/>
                    <a:pt x="280115" y="341055"/>
                  </a:cubicBezTo>
                  <a:cubicBezTo>
                    <a:pt x="291530" y="333545"/>
                    <a:pt x="300016" y="332569"/>
                    <a:pt x="311206" y="326636"/>
                  </a:cubicBezTo>
                  <a:cubicBezTo>
                    <a:pt x="322396" y="320703"/>
                    <a:pt x="335839" y="309513"/>
                    <a:pt x="347254" y="305457"/>
                  </a:cubicBezTo>
                  <a:cubicBezTo>
                    <a:pt x="358670" y="301402"/>
                    <a:pt x="369785" y="304932"/>
                    <a:pt x="379698" y="302303"/>
                  </a:cubicBezTo>
                  <a:cubicBezTo>
                    <a:pt x="389611" y="299675"/>
                    <a:pt x="393441" y="294042"/>
                    <a:pt x="406734" y="289686"/>
                  </a:cubicBezTo>
                  <a:cubicBezTo>
                    <a:pt x="420027" y="285330"/>
                    <a:pt x="425134" y="287734"/>
                    <a:pt x="429715" y="286983"/>
                  </a:cubicBezTo>
                  <a:cubicBezTo>
                    <a:pt x="434296" y="286232"/>
                    <a:pt x="432343" y="285481"/>
                    <a:pt x="434221" y="285180"/>
                  </a:cubicBezTo>
                  <a:cubicBezTo>
                    <a:pt x="436098" y="284880"/>
                    <a:pt x="431367" y="286607"/>
                    <a:pt x="440980" y="285180"/>
                  </a:cubicBezTo>
                  <a:cubicBezTo>
                    <a:pt x="450593" y="283753"/>
                    <a:pt x="472973" y="282702"/>
                    <a:pt x="491898" y="276619"/>
                  </a:cubicBezTo>
                  <a:cubicBezTo>
                    <a:pt x="510823" y="270536"/>
                    <a:pt x="538385" y="255215"/>
                    <a:pt x="554532" y="248681"/>
                  </a:cubicBezTo>
                  <a:lnTo>
                    <a:pt x="575675" y="241727"/>
                  </a:lnTo>
                  <a:lnTo>
                    <a:pt x="578273" y="240542"/>
                  </a:lnTo>
                  <a:lnTo>
                    <a:pt x="581464" y="239822"/>
                  </a:lnTo>
                  <a:lnTo>
                    <a:pt x="588778" y="237416"/>
                  </a:lnTo>
                  <a:lnTo>
                    <a:pt x="590607" y="237610"/>
                  </a:lnTo>
                  <a:lnTo>
                    <a:pt x="607703" y="228404"/>
                  </a:lnTo>
                  <a:cubicBezTo>
                    <a:pt x="613335" y="225776"/>
                    <a:pt x="617992" y="225550"/>
                    <a:pt x="623925" y="222096"/>
                  </a:cubicBezTo>
                  <a:cubicBezTo>
                    <a:pt x="629858" y="218641"/>
                    <a:pt x="638269" y="211882"/>
                    <a:pt x="643301" y="207676"/>
                  </a:cubicBezTo>
                  <a:cubicBezTo>
                    <a:pt x="648332" y="203471"/>
                    <a:pt x="651111" y="198664"/>
                    <a:pt x="654115" y="196862"/>
                  </a:cubicBezTo>
                  <a:cubicBezTo>
                    <a:pt x="657119" y="195060"/>
                    <a:pt x="659935" y="198589"/>
                    <a:pt x="661325" y="196862"/>
                  </a:cubicBezTo>
                  <a:cubicBezTo>
                    <a:pt x="662714" y="195135"/>
                    <a:pt x="662001" y="189652"/>
                    <a:pt x="662451" y="186498"/>
                  </a:cubicBezTo>
                  <a:cubicBezTo>
                    <a:pt x="662902" y="183344"/>
                    <a:pt x="664066" y="181466"/>
                    <a:pt x="664028" y="177937"/>
                  </a:cubicBezTo>
                  <a:cubicBezTo>
                    <a:pt x="663991" y="174407"/>
                    <a:pt x="662902" y="169901"/>
                    <a:pt x="662226" y="165320"/>
                  </a:cubicBezTo>
                  <a:cubicBezTo>
                    <a:pt x="661550" y="160739"/>
                    <a:pt x="661024" y="154731"/>
                    <a:pt x="659973" y="150450"/>
                  </a:cubicBezTo>
                  <a:cubicBezTo>
                    <a:pt x="658921" y="146169"/>
                    <a:pt x="655767" y="148422"/>
                    <a:pt x="655917" y="139635"/>
                  </a:cubicBezTo>
                  <a:cubicBezTo>
                    <a:pt x="656068" y="130849"/>
                    <a:pt x="657701" y="111623"/>
                    <a:pt x="660874" y="97729"/>
                  </a:cubicBezTo>
                  <a:cubicBezTo>
                    <a:pt x="664047" y="83836"/>
                    <a:pt x="668459" y="66900"/>
                    <a:pt x="674956" y="56274"/>
                  </a:cubicBezTo>
                  <a:cubicBezTo>
                    <a:pt x="681452" y="45647"/>
                    <a:pt x="700696" y="24957"/>
                    <a:pt x="714045" y="15720"/>
                  </a:cubicBezTo>
                  <a:cubicBezTo>
                    <a:pt x="727394" y="6482"/>
                    <a:pt x="743410" y="2164"/>
                    <a:pt x="755050" y="850"/>
                  </a:cubicBezTo>
                  <a:cubicBezTo>
                    <a:pt x="760871" y="193"/>
                    <a:pt x="769777" y="-100"/>
                    <a:pt x="777901" y="3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DDEF0A0-788D-43E7-BC9C-EA2C0F7032FB}"/>
                </a:ext>
              </a:extLst>
            </p:cNvPr>
            <p:cNvSpPr/>
            <p:nvPr/>
          </p:nvSpPr>
          <p:spPr>
            <a:xfrm>
              <a:off x="304800" y="1371600"/>
              <a:ext cx="1600200" cy="963252"/>
            </a:xfrm>
            <a:prstGeom prst="roundRect">
              <a:avLst>
                <a:gd name="adj" fmla="val 11427"/>
              </a:avLst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0434" name="Freeform 6">
              <a:extLst>
                <a:ext uri="{FF2B5EF4-FFF2-40B4-BE49-F238E27FC236}">
                  <a16:creationId xmlns:a16="http://schemas.microsoft.com/office/drawing/2014/main" id="{E2B57837-E4DF-4862-8DF8-9FD439D69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576" y="1509712"/>
              <a:ext cx="295143" cy="697493"/>
            </a:xfrm>
            <a:custGeom>
              <a:avLst/>
              <a:gdLst>
                <a:gd name="T0" fmla="*/ 0 w 809150"/>
                <a:gd name="T1" fmla="*/ 0 h 1912209"/>
                <a:gd name="T2" fmla="*/ 0 w 809150"/>
                <a:gd name="T3" fmla="*/ 0 h 1912209"/>
                <a:gd name="T4" fmla="*/ 0 w 809150"/>
                <a:gd name="T5" fmla="*/ 0 h 1912209"/>
                <a:gd name="T6" fmla="*/ 0 w 809150"/>
                <a:gd name="T7" fmla="*/ 0 h 1912209"/>
                <a:gd name="T8" fmla="*/ 0 w 809150"/>
                <a:gd name="T9" fmla="*/ 0 h 1912209"/>
                <a:gd name="T10" fmla="*/ 0 w 809150"/>
                <a:gd name="T11" fmla="*/ 0 h 1912209"/>
                <a:gd name="T12" fmla="*/ 0 w 809150"/>
                <a:gd name="T13" fmla="*/ 0 h 1912209"/>
                <a:gd name="T14" fmla="*/ 0 w 809150"/>
                <a:gd name="T15" fmla="*/ 0 h 1912209"/>
                <a:gd name="T16" fmla="*/ 0 w 809150"/>
                <a:gd name="T17" fmla="*/ 1 h 1912209"/>
                <a:gd name="T18" fmla="*/ 0 w 809150"/>
                <a:gd name="T19" fmla="*/ 1 h 1912209"/>
                <a:gd name="T20" fmla="*/ 0 w 809150"/>
                <a:gd name="T21" fmla="*/ 1 h 1912209"/>
                <a:gd name="T22" fmla="*/ 0 w 809150"/>
                <a:gd name="T23" fmla="*/ 1 h 1912209"/>
                <a:gd name="T24" fmla="*/ 0 w 809150"/>
                <a:gd name="T25" fmla="*/ 1 h 1912209"/>
                <a:gd name="T26" fmla="*/ 0 w 809150"/>
                <a:gd name="T27" fmla="*/ 1 h 1912209"/>
                <a:gd name="T28" fmla="*/ 0 w 809150"/>
                <a:gd name="T29" fmla="*/ 1 h 1912209"/>
                <a:gd name="T30" fmla="*/ 0 w 809150"/>
                <a:gd name="T31" fmla="*/ 1 h 1912209"/>
                <a:gd name="T32" fmla="*/ 0 w 809150"/>
                <a:gd name="T33" fmla="*/ 1 h 1912209"/>
                <a:gd name="T34" fmla="*/ 0 w 809150"/>
                <a:gd name="T35" fmla="*/ 1 h 1912209"/>
                <a:gd name="T36" fmla="*/ 0 w 809150"/>
                <a:gd name="T37" fmla="*/ 1 h 1912209"/>
                <a:gd name="T38" fmla="*/ 0 w 809150"/>
                <a:gd name="T39" fmla="*/ 1 h 1912209"/>
                <a:gd name="T40" fmla="*/ 0 w 809150"/>
                <a:gd name="T41" fmla="*/ 1 h 1912209"/>
                <a:gd name="T42" fmla="*/ 0 w 809150"/>
                <a:gd name="T43" fmla="*/ 1 h 1912209"/>
                <a:gd name="T44" fmla="*/ 0 w 809150"/>
                <a:gd name="T45" fmla="*/ 1 h 1912209"/>
                <a:gd name="T46" fmla="*/ 0 w 809150"/>
                <a:gd name="T47" fmla="*/ 1 h 1912209"/>
                <a:gd name="T48" fmla="*/ 0 w 809150"/>
                <a:gd name="T49" fmla="*/ 1 h 1912209"/>
                <a:gd name="T50" fmla="*/ 0 w 809150"/>
                <a:gd name="T51" fmla="*/ 1 h 1912209"/>
                <a:gd name="T52" fmla="*/ 0 w 809150"/>
                <a:gd name="T53" fmla="*/ 1 h 1912209"/>
                <a:gd name="T54" fmla="*/ 0 w 809150"/>
                <a:gd name="T55" fmla="*/ 1 h 1912209"/>
                <a:gd name="T56" fmla="*/ 0 w 809150"/>
                <a:gd name="T57" fmla="*/ 1 h 1912209"/>
                <a:gd name="T58" fmla="*/ 0 w 809150"/>
                <a:gd name="T59" fmla="*/ 1 h 1912209"/>
                <a:gd name="T60" fmla="*/ 0 w 809150"/>
                <a:gd name="T61" fmla="*/ 1 h 1912209"/>
                <a:gd name="T62" fmla="*/ 0 w 809150"/>
                <a:gd name="T63" fmla="*/ 1 h 1912209"/>
                <a:gd name="T64" fmla="*/ 0 w 809150"/>
                <a:gd name="T65" fmla="*/ 1 h 1912209"/>
                <a:gd name="T66" fmla="*/ 0 w 809150"/>
                <a:gd name="T67" fmla="*/ 1 h 1912209"/>
                <a:gd name="T68" fmla="*/ 0 w 809150"/>
                <a:gd name="T69" fmla="*/ 1 h 1912209"/>
                <a:gd name="T70" fmla="*/ 0 w 809150"/>
                <a:gd name="T71" fmla="*/ 1 h 1912209"/>
                <a:gd name="T72" fmla="*/ 0 w 809150"/>
                <a:gd name="T73" fmla="*/ 1 h 1912209"/>
                <a:gd name="T74" fmla="*/ 0 w 809150"/>
                <a:gd name="T75" fmla="*/ 1 h 1912209"/>
                <a:gd name="T76" fmla="*/ 0 w 809150"/>
                <a:gd name="T77" fmla="*/ 1 h 1912209"/>
                <a:gd name="T78" fmla="*/ 0 w 809150"/>
                <a:gd name="T79" fmla="*/ 1 h 1912209"/>
                <a:gd name="T80" fmla="*/ 0 w 809150"/>
                <a:gd name="T81" fmla="*/ 1 h 1912209"/>
                <a:gd name="T82" fmla="*/ 0 w 809150"/>
                <a:gd name="T83" fmla="*/ 0 h 1912209"/>
                <a:gd name="T84" fmla="*/ 0 w 809150"/>
                <a:gd name="T85" fmla="*/ 1 h 1912209"/>
                <a:gd name="T86" fmla="*/ 0 w 809150"/>
                <a:gd name="T87" fmla="*/ 1 h 1912209"/>
                <a:gd name="T88" fmla="*/ 0 w 809150"/>
                <a:gd name="T89" fmla="*/ 1 h 1912209"/>
                <a:gd name="T90" fmla="*/ 0 w 809150"/>
                <a:gd name="T91" fmla="*/ 1 h 1912209"/>
                <a:gd name="T92" fmla="*/ 0 w 809150"/>
                <a:gd name="T93" fmla="*/ 1 h 1912209"/>
                <a:gd name="T94" fmla="*/ 0 w 809150"/>
                <a:gd name="T95" fmla="*/ 1 h 1912209"/>
                <a:gd name="T96" fmla="*/ 0 w 809150"/>
                <a:gd name="T97" fmla="*/ 1 h 1912209"/>
                <a:gd name="T98" fmla="*/ 0 w 809150"/>
                <a:gd name="T99" fmla="*/ 1 h 1912209"/>
                <a:gd name="T100" fmla="*/ 0 w 809150"/>
                <a:gd name="T101" fmla="*/ 0 h 1912209"/>
                <a:gd name="T102" fmla="*/ 0 w 809150"/>
                <a:gd name="T103" fmla="*/ 0 h 1912209"/>
                <a:gd name="T104" fmla="*/ 0 w 809150"/>
                <a:gd name="T105" fmla="*/ 0 h 1912209"/>
                <a:gd name="T106" fmla="*/ 0 w 809150"/>
                <a:gd name="T107" fmla="*/ 0 h 1912209"/>
                <a:gd name="T108" fmla="*/ 0 w 809150"/>
                <a:gd name="T109" fmla="*/ 0 h 1912209"/>
                <a:gd name="T110" fmla="*/ 0 w 809150"/>
                <a:gd name="T111" fmla="*/ 0 h 1912209"/>
                <a:gd name="T112" fmla="*/ 0 w 809150"/>
                <a:gd name="T113" fmla="*/ 0 h 1912209"/>
                <a:gd name="T114" fmla="*/ 0 w 809150"/>
                <a:gd name="T115" fmla="*/ 0 h 191220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09150"/>
                <a:gd name="T175" fmla="*/ 0 h 1912209"/>
                <a:gd name="T176" fmla="*/ 809150 w 809150"/>
                <a:gd name="T177" fmla="*/ 1912209 h 191220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09150" h="1912209">
                  <a:moveTo>
                    <a:pt x="432988" y="739"/>
                  </a:moveTo>
                  <a:cubicBezTo>
                    <a:pt x="484316" y="-4949"/>
                    <a:pt x="535380" y="23229"/>
                    <a:pt x="564749" y="49158"/>
                  </a:cubicBezTo>
                  <a:cubicBezTo>
                    <a:pt x="594118" y="75087"/>
                    <a:pt x="601263" y="127476"/>
                    <a:pt x="609201" y="156315"/>
                  </a:cubicBezTo>
                  <a:cubicBezTo>
                    <a:pt x="617139" y="185154"/>
                    <a:pt x="615286" y="201425"/>
                    <a:pt x="612375" y="222195"/>
                  </a:cubicBezTo>
                  <a:cubicBezTo>
                    <a:pt x="609464" y="242965"/>
                    <a:pt x="597029" y="265587"/>
                    <a:pt x="591737" y="280933"/>
                  </a:cubicBezTo>
                  <a:cubicBezTo>
                    <a:pt x="586445" y="296279"/>
                    <a:pt x="585915" y="305672"/>
                    <a:pt x="580624" y="314271"/>
                  </a:cubicBezTo>
                  <a:cubicBezTo>
                    <a:pt x="575333" y="322870"/>
                    <a:pt x="569513" y="323002"/>
                    <a:pt x="559988" y="332527"/>
                  </a:cubicBezTo>
                  <a:cubicBezTo>
                    <a:pt x="550463" y="342052"/>
                    <a:pt x="530486" y="360572"/>
                    <a:pt x="523475" y="371420"/>
                  </a:cubicBezTo>
                  <a:cubicBezTo>
                    <a:pt x="516464" y="382268"/>
                    <a:pt x="514083" y="386898"/>
                    <a:pt x="517919" y="397614"/>
                  </a:cubicBezTo>
                  <a:cubicBezTo>
                    <a:pt x="521756" y="408330"/>
                    <a:pt x="536969" y="425660"/>
                    <a:pt x="546494" y="435714"/>
                  </a:cubicBezTo>
                  <a:cubicBezTo>
                    <a:pt x="556019" y="445768"/>
                    <a:pt x="561840" y="451589"/>
                    <a:pt x="575069" y="457939"/>
                  </a:cubicBezTo>
                  <a:cubicBezTo>
                    <a:pt x="588298" y="464289"/>
                    <a:pt x="611846" y="468522"/>
                    <a:pt x="625869" y="473814"/>
                  </a:cubicBezTo>
                  <a:cubicBezTo>
                    <a:pt x="639892" y="479106"/>
                    <a:pt x="647698" y="476857"/>
                    <a:pt x="659207" y="489689"/>
                  </a:cubicBezTo>
                  <a:cubicBezTo>
                    <a:pt x="670716" y="502521"/>
                    <a:pt x="686327" y="520646"/>
                    <a:pt x="694926" y="550808"/>
                  </a:cubicBezTo>
                  <a:cubicBezTo>
                    <a:pt x="703525" y="580970"/>
                    <a:pt x="712520" y="639311"/>
                    <a:pt x="717944" y="673045"/>
                  </a:cubicBezTo>
                  <a:cubicBezTo>
                    <a:pt x="723368" y="706779"/>
                    <a:pt x="722177" y="732973"/>
                    <a:pt x="727469" y="753214"/>
                  </a:cubicBezTo>
                  <a:cubicBezTo>
                    <a:pt x="732761" y="773455"/>
                    <a:pt x="744138" y="777953"/>
                    <a:pt x="749694" y="794489"/>
                  </a:cubicBezTo>
                  <a:cubicBezTo>
                    <a:pt x="755250" y="811026"/>
                    <a:pt x="758160" y="834970"/>
                    <a:pt x="760806" y="852433"/>
                  </a:cubicBezTo>
                  <a:cubicBezTo>
                    <a:pt x="763452" y="869896"/>
                    <a:pt x="763188" y="885638"/>
                    <a:pt x="765569" y="899264"/>
                  </a:cubicBezTo>
                  <a:cubicBezTo>
                    <a:pt x="767950" y="912890"/>
                    <a:pt x="774036" y="923606"/>
                    <a:pt x="775094" y="934189"/>
                  </a:cubicBezTo>
                  <a:cubicBezTo>
                    <a:pt x="776152" y="944772"/>
                    <a:pt x="771390" y="950593"/>
                    <a:pt x="771919" y="962764"/>
                  </a:cubicBezTo>
                  <a:cubicBezTo>
                    <a:pt x="772448" y="974935"/>
                    <a:pt x="779856" y="993985"/>
                    <a:pt x="778269" y="1007214"/>
                  </a:cubicBezTo>
                  <a:cubicBezTo>
                    <a:pt x="776682" y="1020443"/>
                    <a:pt x="758690" y="1027322"/>
                    <a:pt x="762394" y="1042139"/>
                  </a:cubicBezTo>
                  <a:cubicBezTo>
                    <a:pt x="766098" y="1056956"/>
                    <a:pt x="793086" y="1077593"/>
                    <a:pt x="800494" y="1096114"/>
                  </a:cubicBezTo>
                  <a:cubicBezTo>
                    <a:pt x="807902" y="1114635"/>
                    <a:pt x="812004" y="1139770"/>
                    <a:pt x="806844" y="1153264"/>
                  </a:cubicBezTo>
                  <a:cubicBezTo>
                    <a:pt x="801685" y="1166758"/>
                    <a:pt x="777607" y="1176150"/>
                    <a:pt x="769537" y="1177076"/>
                  </a:cubicBezTo>
                  <a:cubicBezTo>
                    <a:pt x="761467" y="1178002"/>
                    <a:pt x="761204" y="1164376"/>
                    <a:pt x="758426" y="1158820"/>
                  </a:cubicBezTo>
                  <a:cubicBezTo>
                    <a:pt x="755648" y="1153264"/>
                    <a:pt x="755383" y="1152073"/>
                    <a:pt x="752869" y="1143739"/>
                  </a:cubicBezTo>
                  <a:cubicBezTo>
                    <a:pt x="750355" y="1135405"/>
                    <a:pt x="745990" y="1109872"/>
                    <a:pt x="743344" y="1108814"/>
                  </a:cubicBezTo>
                  <a:cubicBezTo>
                    <a:pt x="740698" y="1107756"/>
                    <a:pt x="741757" y="1136860"/>
                    <a:pt x="736994" y="1137389"/>
                  </a:cubicBezTo>
                  <a:cubicBezTo>
                    <a:pt x="732232" y="1137918"/>
                    <a:pt x="719002" y="1124689"/>
                    <a:pt x="714769" y="1111989"/>
                  </a:cubicBezTo>
                  <a:cubicBezTo>
                    <a:pt x="710536" y="1099289"/>
                    <a:pt x="715827" y="1077064"/>
                    <a:pt x="711594" y="1061189"/>
                  </a:cubicBezTo>
                  <a:cubicBezTo>
                    <a:pt x="707361" y="1045314"/>
                    <a:pt x="697836" y="1036318"/>
                    <a:pt x="689369" y="1016739"/>
                  </a:cubicBezTo>
                  <a:cubicBezTo>
                    <a:pt x="680902" y="997160"/>
                    <a:pt x="670319" y="969114"/>
                    <a:pt x="660794" y="943714"/>
                  </a:cubicBezTo>
                  <a:cubicBezTo>
                    <a:pt x="651269" y="918314"/>
                    <a:pt x="637511" y="864868"/>
                    <a:pt x="632219" y="864339"/>
                  </a:cubicBezTo>
                  <a:cubicBezTo>
                    <a:pt x="626927" y="863810"/>
                    <a:pt x="627986" y="901910"/>
                    <a:pt x="629044" y="940539"/>
                  </a:cubicBezTo>
                  <a:cubicBezTo>
                    <a:pt x="630102" y="979168"/>
                    <a:pt x="637114" y="1056030"/>
                    <a:pt x="638569" y="1096114"/>
                  </a:cubicBezTo>
                  <a:cubicBezTo>
                    <a:pt x="640024" y="1136198"/>
                    <a:pt x="634865" y="1146649"/>
                    <a:pt x="637775" y="1181045"/>
                  </a:cubicBezTo>
                  <a:cubicBezTo>
                    <a:pt x="640685" y="1215441"/>
                    <a:pt x="653253" y="1264257"/>
                    <a:pt x="656031" y="1302489"/>
                  </a:cubicBezTo>
                  <a:cubicBezTo>
                    <a:pt x="658809" y="1340721"/>
                    <a:pt x="654709" y="1379747"/>
                    <a:pt x="654444" y="1410439"/>
                  </a:cubicBezTo>
                  <a:cubicBezTo>
                    <a:pt x="654180" y="1441131"/>
                    <a:pt x="656958" y="1468515"/>
                    <a:pt x="654444" y="1486639"/>
                  </a:cubicBezTo>
                  <a:cubicBezTo>
                    <a:pt x="651931" y="1504763"/>
                    <a:pt x="643596" y="1508071"/>
                    <a:pt x="639363" y="1519183"/>
                  </a:cubicBezTo>
                  <a:cubicBezTo>
                    <a:pt x="635130" y="1530296"/>
                    <a:pt x="634468" y="1539159"/>
                    <a:pt x="629044" y="1553314"/>
                  </a:cubicBezTo>
                  <a:cubicBezTo>
                    <a:pt x="623620" y="1567469"/>
                    <a:pt x="611052" y="1587181"/>
                    <a:pt x="606819" y="1604114"/>
                  </a:cubicBezTo>
                  <a:cubicBezTo>
                    <a:pt x="602586" y="1621047"/>
                    <a:pt x="603115" y="1634277"/>
                    <a:pt x="603644" y="1654914"/>
                  </a:cubicBezTo>
                  <a:cubicBezTo>
                    <a:pt x="604173" y="1675551"/>
                    <a:pt x="605232" y="1703597"/>
                    <a:pt x="609994" y="1727939"/>
                  </a:cubicBezTo>
                  <a:cubicBezTo>
                    <a:pt x="614756" y="1752281"/>
                    <a:pt x="623223" y="1781385"/>
                    <a:pt x="632219" y="1800964"/>
                  </a:cubicBezTo>
                  <a:cubicBezTo>
                    <a:pt x="641215" y="1820543"/>
                    <a:pt x="655502" y="1828481"/>
                    <a:pt x="663969" y="1845414"/>
                  </a:cubicBezTo>
                  <a:cubicBezTo>
                    <a:pt x="672436" y="1862347"/>
                    <a:pt x="691486" y="1891452"/>
                    <a:pt x="683019" y="1902564"/>
                  </a:cubicBezTo>
                  <a:cubicBezTo>
                    <a:pt x="674552" y="1913676"/>
                    <a:pt x="635923" y="1911560"/>
                    <a:pt x="613169" y="1912089"/>
                  </a:cubicBezTo>
                  <a:cubicBezTo>
                    <a:pt x="590415" y="1912618"/>
                    <a:pt x="560781" y="1911560"/>
                    <a:pt x="546494" y="1905739"/>
                  </a:cubicBezTo>
                  <a:cubicBezTo>
                    <a:pt x="532207" y="1899918"/>
                    <a:pt x="533794" y="1885631"/>
                    <a:pt x="527444" y="1877164"/>
                  </a:cubicBezTo>
                  <a:cubicBezTo>
                    <a:pt x="521094" y="1868697"/>
                    <a:pt x="513686" y="1864993"/>
                    <a:pt x="508394" y="1854939"/>
                  </a:cubicBezTo>
                  <a:cubicBezTo>
                    <a:pt x="503102" y="1844885"/>
                    <a:pt x="495694" y="1831126"/>
                    <a:pt x="495694" y="1816839"/>
                  </a:cubicBezTo>
                  <a:cubicBezTo>
                    <a:pt x="495694" y="1802552"/>
                    <a:pt x="503631" y="1787735"/>
                    <a:pt x="508394" y="1769214"/>
                  </a:cubicBezTo>
                  <a:cubicBezTo>
                    <a:pt x="513157" y="1750693"/>
                    <a:pt x="522682" y="1727939"/>
                    <a:pt x="524269" y="1705714"/>
                  </a:cubicBezTo>
                  <a:cubicBezTo>
                    <a:pt x="525856" y="1683489"/>
                    <a:pt x="525857" y="1657031"/>
                    <a:pt x="517919" y="1635864"/>
                  </a:cubicBezTo>
                  <a:cubicBezTo>
                    <a:pt x="509982" y="1614697"/>
                    <a:pt x="490931" y="1601997"/>
                    <a:pt x="476644" y="1578714"/>
                  </a:cubicBezTo>
                  <a:cubicBezTo>
                    <a:pt x="462357" y="1555431"/>
                    <a:pt x="444365" y="1531618"/>
                    <a:pt x="432194" y="1496164"/>
                  </a:cubicBezTo>
                  <a:cubicBezTo>
                    <a:pt x="420023" y="1460710"/>
                    <a:pt x="410498" y="1358051"/>
                    <a:pt x="403619" y="1365989"/>
                  </a:cubicBezTo>
                  <a:cubicBezTo>
                    <a:pt x="396740" y="1373927"/>
                    <a:pt x="400444" y="1507806"/>
                    <a:pt x="390919" y="1543789"/>
                  </a:cubicBezTo>
                  <a:cubicBezTo>
                    <a:pt x="381394" y="1579772"/>
                    <a:pt x="356523" y="1570777"/>
                    <a:pt x="346469" y="1581889"/>
                  </a:cubicBezTo>
                  <a:cubicBezTo>
                    <a:pt x="336415" y="1593001"/>
                    <a:pt x="334827" y="1586122"/>
                    <a:pt x="330594" y="1610464"/>
                  </a:cubicBezTo>
                  <a:cubicBezTo>
                    <a:pt x="326361" y="1634806"/>
                    <a:pt x="316836" y="1691427"/>
                    <a:pt x="321069" y="1727939"/>
                  </a:cubicBezTo>
                  <a:cubicBezTo>
                    <a:pt x="325302" y="1764452"/>
                    <a:pt x="355465" y="1809960"/>
                    <a:pt x="355994" y="1829539"/>
                  </a:cubicBezTo>
                  <a:cubicBezTo>
                    <a:pt x="356523" y="1849118"/>
                    <a:pt x="330594" y="1837477"/>
                    <a:pt x="324244" y="1845414"/>
                  </a:cubicBezTo>
                  <a:cubicBezTo>
                    <a:pt x="317894" y="1853351"/>
                    <a:pt x="336944" y="1867110"/>
                    <a:pt x="317894" y="1877164"/>
                  </a:cubicBezTo>
                  <a:cubicBezTo>
                    <a:pt x="298844" y="1887218"/>
                    <a:pt x="236402" y="1906268"/>
                    <a:pt x="209944" y="1905739"/>
                  </a:cubicBezTo>
                  <a:cubicBezTo>
                    <a:pt x="183486" y="1905210"/>
                    <a:pt x="163907" y="1888806"/>
                    <a:pt x="159144" y="1873989"/>
                  </a:cubicBezTo>
                  <a:cubicBezTo>
                    <a:pt x="154381" y="1859172"/>
                    <a:pt x="173961" y="1834301"/>
                    <a:pt x="181369" y="1816839"/>
                  </a:cubicBezTo>
                  <a:cubicBezTo>
                    <a:pt x="188777" y="1799377"/>
                    <a:pt x="199890" y="1781914"/>
                    <a:pt x="203594" y="1769214"/>
                  </a:cubicBezTo>
                  <a:cubicBezTo>
                    <a:pt x="207298" y="1756514"/>
                    <a:pt x="199890" y="1757572"/>
                    <a:pt x="203594" y="1740639"/>
                  </a:cubicBezTo>
                  <a:cubicBezTo>
                    <a:pt x="207298" y="1723706"/>
                    <a:pt x="222644" y="1686664"/>
                    <a:pt x="225819" y="1667614"/>
                  </a:cubicBezTo>
                  <a:cubicBezTo>
                    <a:pt x="228994" y="1648564"/>
                    <a:pt x="223702" y="1636922"/>
                    <a:pt x="222644" y="1626339"/>
                  </a:cubicBezTo>
                  <a:cubicBezTo>
                    <a:pt x="221586" y="1615756"/>
                    <a:pt x="225819" y="1609935"/>
                    <a:pt x="219469" y="1604114"/>
                  </a:cubicBezTo>
                  <a:cubicBezTo>
                    <a:pt x="213119" y="1598293"/>
                    <a:pt x="190365" y="1603056"/>
                    <a:pt x="184544" y="1591414"/>
                  </a:cubicBezTo>
                  <a:cubicBezTo>
                    <a:pt x="178723" y="1579772"/>
                    <a:pt x="187190" y="1549081"/>
                    <a:pt x="184544" y="1534264"/>
                  </a:cubicBezTo>
                  <a:cubicBezTo>
                    <a:pt x="181898" y="1519447"/>
                    <a:pt x="175019" y="1518918"/>
                    <a:pt x="168669" y="1502514"/>
                  </a:cubicBezTo>
                  <a:cubicBezTo>
                    <a:pt x="162319" y="1486110"/>
                    <a:pt x="151736" y="1481877"/>
                    <a:pt x="146444" y="1435839"/>
                  </a:cubicBezTo>
                  <a:cubicBezTo>
                    <a:pt x="141152" y="1389802"/>
                    <a:pt x="136390" y="1282910"/>
                    <a:pt x="136919" y="1226289"/>
                  </a:cubicBezTo>
                  <a:cubicBezTo>
                    <a:pt x="137448" y="1169668"/>
                    <a:pt x="146444" y="1132097"/>
                    <a:pt x="149619" y="1096114"/>
                  </a:cubicBezTo>
                  <a:cubicBezTo>
                    <a:pt x="152794" y="1060131"/>
                    <a:pt x="150677" y="1050606"/>
                    <a:pt x="155969" y="1010389"/>
                  </a:cubicBezTo>
                  <a:cubicBezTo>
                    <a:pt x="161261" y="970172"/>
                    <a:pt x="174490" y="899264"/>
                    <a:pt x="181369" y="854814"/>
                  </a:cubicBezTo>
                  <a:cubicBezTo>
                    <a:pt x="188248" y="810364"/>
                    <a:pt x="193540" y="760622"/>
                    <a:pt x="197244" y="743689"/>
                  </a:cubicBezTo>
                  <a:cubicBezTo>
                    <a:pt x="200948" y="726756"/>
                    <a:pt x="208356" y="737339"/>
                    <a:pt x="203594" y="753214"/>
                  </a:cubicBezTo>
                  <a:cubicBezTo>
                    <a:pt x="198832" y="769089"/>
                    <a:pt x="178723" y="810893"/>
                    <a:pt x="168669" y="838939"/>
                  </a:cubicBezTo>
                  <a:cubicBezTo>
                    <a:pt x="158615" y="866985"/>
                    <a:pt x="152265" y="896618"/>
                    <a:pt x="143269" y="921489"/>
                  </a:cubicBezTo>
                  <a:cubicBezTo>
                    <a:pt x="134273" y="946360"/>
                    <a:pt x="119456" y="966997"/>
                    <a:pt x="114694" y="988164"/>
                  </a:cubicBezTo>
                  <a:cubicBezTo>
                    <a:pt x="109932" y="1009331"/>
                    <a:pt x="117869" y="1040551"/>
                    <a:pt x="114694" y="1048489"/>
                  </a:cubicBezTo>
                  <a:cubicBezTo>
                    <a:pt x="111519" y="1056427"/>
                    <a:pt x="99877" y="1028910"/>
                    <a:pt x="95644" y="1035789"/>
                  </a:cubicBezTo>
                  <a:cubicBezTo>
                    <a:pt x="91411" y="1042668"/>
                    <a:pt x="92469" y="1081297"/>
                    <a:pt x="89294" y="1089764"/>
                  </a:cubicBezTo>
                  <a:cubicBezTo>
                    <a:pt x="86119" y="1098231"/>
                    <a:pt x="81886" y="1084472"/>
                    <a:pt x="76594" y="1086589"/>
                  </a:cubicBezTo>
                  <a:cubicBezTo>
                    <a:pt x="71302" y="1088706"/>
                    <a:pt x="62836" y="1100877"/>
                    <a:pt x="57544" y="1102464"/>
                  </a:cubicBezTo>
                  <a:cubicBezTo>
                    <a:pt x="52252" y="1104051"/>
                    <a:pt x="49606" y="1096643"/>
                    <a:pt x="44844" y="1096114"/>
                  </a:cubicBezTo>
                  <a:cubicBezTo>
                    <a:pt x="40081" y="1095585"/>
                    <a:pt x="34790" y="1101406"/>
                    <a:pt x="28969" y="1099289"/>
                  </a:cubicBezTo>
                  <a:cubicBezTo>
                    <a:pt x="23148" y="1097172"/>
                    <a:pt x="14681" y="1093468"/>
                    <a:pt x="9919" y="1083414"/>
                  </a:cubicBezTo>
                  <a:cubicBezTo>
                    <a:pt x="5156" y="1073360"/>
                    <a:pt x="-1723" y="1054310"/>
                    <a:pt x="394" y="1038964"/>
                  </a:cubicBezTo>
                  <a:cubicBezTo>
                    <a:pt x="2511" y="1023618"/>
                    <a:pt x="22619" y="1005097"/>
                    <a:pt x="22619" y="991339"/>
                  </a:cubicBezTo>
                  <a:cubicBezTo>
                    <a:pt x="22619" y="977581"/>
                    <a:pt x="2511" y="969114"/>
                    <a:pt x="394" y="956414"/>
                  </a:cubicBezTo>
                  <a:cubicBezTo>
                    <a:pt x="-1723" y="943714"/>
                    <a:pt x="7273" y="930485"/>
                    <a:pt x="9919" y="915139"/>
                  </a:cubicBezTo>
                  <a:cubicBezTo>
                    <a:pt x="12565" y="899793"/>
                    <a:pt x="10448" y="898206"/>
                    <a:pt x="16269" y="864339"/>
                  </a:cubicBezTo>
                  <a:cubicBezTo>
                    <a:pt x="22090" y="830472"/>
                    <a:pt x="35716" y="749907"/>
                    <a:pt x="44844" y="711939"/>
                  </a:cubicBezTo>
                  <a:cubicBezTo>
                    <a:pt x="53972" y="673971"/>
                    <a:pt x="66276" y="657170"/>
                    <a:pt x="71038" y="636533"/>
                  </a:cubicBezTo>
                  <a:cubicBezTo>
                    <a:pt x="75800" y="615896"/>
                    <a:pt x="61910" y="609942"/>
                    <a:pt x="73419" y="588114"/>
                  </a:cubicBezTo>
                  <a:cubicBezTo>
                    <a:pt x="84928" y="566286"/>
                    <a:pt x="114694" y="527789"/>
                    <a:pt x="140094" y="505564"/>
                  </a:cubicBezTo>
                  <a:cubicBezTo>
                    <a:pt x="165494" y="483339"/>
                    <a:pt x="195127" y="469051"/>
                    <a:pt x="225819" y="454764"/>
                  </a:cubicBezTo>
                  <a:cubicBezTo>
                    <a:pt x="256511" y="440477"/>
                    <a:pt x="306253" y="430951"/>
                    <a:pt x="324244" y="419839"/>
                  </a:cubicBezTo>
                  <a:cubicBezTo>
                    <a:pt x="342235" y="408727"/>
                    <a:pt x="334034" y="396026"/>
                    <a:pt x="333769" y="388089"/>
                  </a:cubicBezTo>
                  <a:cubicBezTo>
                    <a:pt x="333504" y="380152"/>
                    <a:pt x="330064" y="380946"/>
                    <a:pt x="322656" y="372214"/>
                  </a:cubicBezTo>
                  <a:cubicBezTo>
                    <a:pt x="315248" y="363482"/>
                    <a:pt x="297919" y="349326"/>
                    <a:pt x="289320" y="335700"/>
                  </a:cubicBezTo>
                  <a:cubicBezTo>
                    <a:pt x="280721" y="322074"/>
                    <a:pt x="275031" y="310565"/>
                    <a:pt x="271062" y="290457"/>
                  </a:cubicBezTo>
                  <a:cubicBezTo>
                    <a:pt x="267093" y="270349"/>
                    <a:pt x="267490" y="228412"/>
                    <a:pt x="265506" y="215051"/>
                  </a:cubicBezTo>
                  <a:cubicBezTo>
                    <a:pt x="263522" y="201690"/>
                    <a:pt x="257965" y="212802"/>
                    <a:pt x="259156" y="210289"/>
                  </a:cubicBezTo>
                  <a:cubicBezTo>
                    <a:pt x="260347" y="207776"/>
                    <a:pt x="271988" y="212538"/>
                    <a:pt x="272650" y="199970"/>
                  </a:cubicBezTo>
                  <a:cubicBezTo>
                    <a:pt x="273312" y="187402"/>
                    <a:pt x="258628" y="159092"/>
                    <a:pt x="263126" y="134883"/>
                  </a:cubicBezTo>
                  <a:cubicBezTo>
                    <a:pt x="267624" y="110674"/>
                    <a:pt x="273708" y="79452"/>
                    <a:pt x="299637" y="54713"/>
                  </a:cubicBezTo>
                  <a:cubicBezTo>
                    <a:pt x="325566" y="29974"/>
                    <a:pt x="381660" y="6427"/>
                    <a:pt x="432988" y="739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</p:grpSp>
      <p:grpSp>
        <p:nvGrpSpPr>
          <p:cNvPr id="60424" name="Group 43">
            <a:extLst>
              <a:ext uri="{FF2B5EF4-FFF2-40B4-BE49-F238E27FC236}">
                <a16:creationId xmlns:a16="http://schemas.microsoft.com/office/drawing/2014/main" id="{0AE7B758-FA25-49EE-825A-9715A27D6028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886200"/>
            <a:ext cx="1860550" cy="1371600"/>
            <a:chOff x="304800" y="3567694"/>
            <a:chExt cx="1600200" cy="96325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687B70C-F779-41BE-9C44-8A3A953DE9C7}"/>
                </a:ext>
              </a:extLst>
            </p:cNvPr>
            <p:cNvSpPr/>
            <p:nvPr/>
          </p:nvSpPr>
          <p:spPr>
            <a:xfrm>
              <a:off x="304800" y="3567694"/>
              <a:ext cx="1600200" cy="963252"/>
            </a:xfrm>
            <a:prstGeom prst="roundRect">
              <a:avLst>
                <a:gd name="adj" fmla="val 11427"/>
              </a:avLst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5B34745-0733-480C-B4AA-C0CA4C047776}"/>
                </a:ext>
              </a:extLst>
            </p:cNvPr>
            <p:cNvSpPr/>
            <p:nvPr/>
          </p:nvSpPr>
          <p:spPr>
            <a:xfrm flipH="1">
              <a:off x="775849" y="3617864"/>
              <a:ext cx="274437" cy="877406"/>
            </a:xfrm>
            <a:custGeom>
              <a:avLst/>
              <a:gdLst>
                <a:gd name="connsiteX0" fmla="*/ 1047562 w 2070027"/>
                <a:gd name="connsiteY0" fmla="*/ 3766271 h 6599380"/>
                <a:gd name="connsiteX1" fmla="*/ 939496 w 2070027"/>
                <a:gd name="connsiteY1" fmla="*/ 4223471 h 6599380"/>
                <a:gd name="connsiteX2" fmla="*/ 914558 w 2070027"/>
                <a:gd name="connsiteY2" fmla="*/ 4564293 h 6599380"/>
                <a:gd name="connsiteX3" fmla="*/ 897932 w 2070027"/>
                <a:gd name="connsiteY3" fmla="*/ 4855238 h 6599380"/>
                <a:gd name="connsiteX4" fmla="*/ 872994 w 2070027"/>
                <a:gd name="connsiteY4" fmla="*/ 4988242 h 6599380"/>
                <a:gd name="connsiteX5" fmla="*/ 864682 w 2070027"/>
                <a:gd name="connsiteY5" fmla="*/ 5345689 h 6599380"/>
                <a:gd name="connsiteX6" fmla="*/ 889620 w 2070027"/>
                <a:gd name="connsiteY6" fmla="*/ 5753013 h 6599380"/>
                <a:gd name="connsiteX7" fmla="*/ 814805 w 2070027"/>
                <a:gd name="connsiteY7" fmla="*/ 5969144 h 6599380"/>
                <a:gd name="connsiteX8" fmla="*/ 906245 w 2070027"/>
                <a:gd name="connsiteY8" fmla="*/ 6027333 h 6599380"/>
                <a:gd name="connsiteX9" fmla="*/ 864682 w 2070027"/>
                <a:gd name="connsiteY9" fmla="*/ 6127086 h 6599380"/>
                <a:gd name="connsiteX10" fmla="*/ 831431 w 2070027"/>
                <a:gd name="connsiteY10" fmla="*/ 6235151 h 6599380"/>
                <a:gd name="connsiteX11" fmla="*/ 781554 w 2070027"/>
                <a:gd name="connsiteY11" fmla="*/ 6268402 h 6599380"/>
                <a:gd name="connsiteX12" fmla="*/ 723365 w 2070027"/>
                <a:gd name="connsiteY12" fmla="*/ 6376468 h 6599380"/>
                <a:gd name="connsiteX13" fmla="*/ 698427 w 2070027"/>
                <a:gd name="connsiteY13" fmla="*/ 6492846 h 6599380"/>
                <a:gd name="connsiteX14" fmla="*/ 532172 w 2070027"/>
                <a:gd name="connsiteY14" fmla="*/ 6592598 h 6599380"/>
                <a:gd name="connsiteX15" fmla="*/ 390856 w 2070027"/>
                <a:gd name="connsiteY15" fmla="*/ 6584286 h 6599380"/>
                <a:gd name="connsiteX16" fmla="*/ 365918 w 2070027"/>
                <a:gd name="connsiteY16" fmla="*/ 6534409 h 6599380"/>
                <a:gd name="connsiteX17" fmla="*/ 365918 w 2070027"/>
                <a:gd name="connsiteY17" fmla="*/ 6509471 h 6599380"/>
                <a:gd name="connsiteX18" fmla="*/ 382543 w 2070027"/>
                <a:gd name="connsiteY18" fmla="*/ 6376468 h 6599380"/>
                <a:gd name="connsiteX19" fmla="*/ 523860 w 2070027"/>
                <a:gd name="connsiteY19" fmla="*/ 6143711 h 6599380"/>
                <a:gd name="connsiteX20" fmla="*/ 515547 w 2070027"/>
                <a:gd name="connsiteY20" fmla="*/ 6043958 h 6599380"/>
                <a:gd name="connsiteX21" fmla="*/ 498922 w 2070027"/>
                <a:gd name="connsiteY21" fmla="*/ 5935893 h 6599380"/>
                <a:gd name="connsiteX22" fmla="*/ 523860 w 2070027"/>
                <a:gd name="connsiteY22" fmla="*/ 5894329 h 6599380"/>
                <a:gd name="connsiteX23" fmla="*/ 473983 w 2070027"/>
                <a:gd name="connsiteY23" fmla="*/ 5777951 h 6599380"/>
                <a:gd name="connsiteX24" fmla="*/ 424107 w 2070027"/>
                <a:gd name="connsiteY24" fmla="*/ 5420504 h 6599380"/>
                <a:gd name="connsiteX25" fmla="*/ 449045 w 2070027"/>
                <a:gd name="connsiteY25" fmla="*/ 4722235 h 6599380"/>
                <a:gd name="connsiteX26" fmla="*/ 382543 w 2070027"/>
                <a:gd name="connsiteY26" fmla="*/ 3949151 h 6599380"/>
                <a:gd name="connsiteX27" fmla="*/ 374231 w 2070027"/>
                <a:gd name="connsiteY27" fmla="*/ 3782897 h 6599380"/>
                <a:gd name="connsiteX28" fmla="*/ 316042 w 2070027"/>
                <a:gd name="connsiteY28" fmla="*/ 3741333 h 6599380"/>
                <a:gd name="connsiteX29" fmla="*/ 282791 w 2070027"/>
                <a:gd name="connsiteY29" fmla="*/ 3757958 h 6599380"/>
                <a:gd name="connsiteX30" fmla="*/ 232914 w 2070027"/>
                <a:gd name="connsiteY30" fmla="*/ 3699769 h 6599380"/>
                <a:gd name="connsiteX31" fmla="*/ 133162 w 2070027"/>
                <a:gd name="connsiteY31" fmla="*/ 3566766 h 6599380"/>
                <a:gd name="connsiteX32" fmla="*/ 108223 w 2070027"/>
                <a:gd name="connsiteY32" fmla="*/ 3508577 h 6599380"/>
                <a:gd name="connsiteX33" fmla="*/ 116536 w 2070027"/>
                <a:gd name="connsiteY33" fmla="*/ 3433762 h 6599380"/>
                <a:gd name="connsiteX34" fmla="*/ 133162 w 2070027"/>
                <a:gd name="connsiteY34" fmla="*/ 3392198 h 6599380"/>
                <a:gd name="connsiteX35" fmla="*/ 99911 w 2070027"/>
                <a:gd name="connsiteY35" fmla="*/ 3408824 h 6599380"/>
                <a:gd name="connsiteX36" fmla="*/ 91598 w 2070027"/>
                <a:gd name="connsiteY36" fmla="*/ 3009813 h 6599380"/>
                <a:gd name="connsiteX37" fmla="*/ 158 w 2070027"/>
                <a:gd name="connsiteY37" fmla="*/ 2519362 h 6599380"/>
                <a:gd name="connsiteX38" fmla="*/ 116536 w 2070027"/>
                <a:gd name="connsiteY38" fmla="*/ 1821093 h 6599380"/>
                <a:gd name="connsiteX39" fmla="*/ 199663 w 2070027"/>
                <a:gd name="connsiteY39" fmla="*/ 1413769 h 6599380"/>
                <a:gd name="connsiteX40" fmla="*/ 316042 w 2070027"/>
                <a:gd name="connsiteY40" fmla="*/ 1056322 h 6599380"/>
                <a:gd name="connsiteX41" fmla="*/ 357605 w 2070027"/>
                <a:gd name="connsiteY41" fmla="*/ 1048009 h 6599380"/>
                <a:gd name="connsiteX42" fmla="*/ 681802 w 2070027"/>
                <a:gd name="connsiteY42" fmla="*/ 948257 h 6599380"/>
                <a:gd name="connsiteX43" fmla="*/ 848056 w 2070027"/>
                <a:gd name="connsiteY43" fmla="*/ 881755 h 6599380"/>
                <a:gd name="connsiteX44" fmla="*/ 922871 w 2070027"/>
                <a:gd name="connsiteY44" fmla="*/ 806940 h 6599380"/>
                <a:gd name="connsiteX45" fmla="*/ 922871 w 2070027"/>
                <a:gd name="connsiteY45" fmla="*/ 607435 h 6599380"/>
                <a:gd name="connsiteX46" fmla="*/ 881307 w 2070027"/>
                <a:gd name="connsiteY46" fmla="*/ 574184 h 6599380"/>
                <a:gd name="connsiteX47" fmla="*/ 856369 w 2070027"/>
                <a:gd name="connsiteY47" fmla="*/ 499369 h 6599380"/>
                <a:gd name="connsiteX48" fmla="*/ 848056 w 2070027"/>
                <a:gd name="connsiteY48" fmla="*/ 424555 h 6599380"/>
                <a:gd name="connsiteX49" fmla="*/ 856369 w 2070027"/>
                <a:gd name="connsiteY49" fmla="*/ 391304 h 6599380"/>
                <a:gd name="connsiteX50" fmla="*/ 872994 w 2070027"/>
                <a:gd name="connsiteY50" fmla="*/ 374678 h 6599380"/>
                <a:gd name="connsiteX51" fmla="*/ 889620 w 2070027"/>
                <a:gd name="connsiteY51" fmla="*/ 233362 h 6599380"/>
                <a:gd name="connsiteX52" fmla="*/ 931183 w 2070027"/>
                <a:gd name="connsiteY52" fmla="*/ 133609 h 6599380"/>
                <a:gd name="connsiteX53" fmla="*/ 972747 w 2070027"/>
                <a:gd name="connsiteY53" fmla="*/ 75420 h 6599380"/>
                <a:gd name="connsiteX54" fmla="*/ 1055874 w 2070027"/>
                <a:gd name="connsiteY54" fmla="*/ 17231 h 6599380"/>
                <a:gd name="connsiteX55" fmla="*/ 1205503 w 2070027"/>
                <a:gd name="connsiteY55" fmla="*/ 606 h 6599380"/>
                <a:gd name="connsiteX56" fmla="*/ 1330194 w 2070027"/>
                <a:gd name="connsiteY56" fmla="*/ 33857 h 6599380"/>
                <a:gd name="connsiteX57" fmla="*/ 1438260 w 2070027"/>
                <a:gd name="connsiteY57" fmla="*/ 108671 h 6599380"/>
                <a:gd name="connsiteX58" fmla="*/ 1429947 w 2070027"/>
                <a:gd name="connsiteY58" fmla="*/ 125297 h 6599380"/>
                <a:gd name="connsiteX59" fmla="*/ 1454885 w 2070027"/>
                <a:gd name="connsiteY59" fmla="*/ 233362 h 6599380"/>
                <a:gd name="connsiteX60" fmla="*/ 1479823 w 2070027"/>
                <a:gd name="connsiteY60" fmla="*/ 374678 h 6599380"/>
                <a:gd name="connsiteX61" fmla="*/ 1471511 w 2070027"/>
                <a:gd name="connsiteY61" fmla="*/ 424555 h 6599380"/>
                <a:gd name="connsiteX62" fmla="*/ 1463198 w 2070027"/>
                <a:gd name="connsiteY62" fmla="*/ 507682 h 6599380"/>
                <a:gd name="connsiteX63" fmla="*/ 1463198 w 2070027"/>
                <a:gd name="connsiteY63" fmla="*/ 574184 h 6599380"/>
                <a:gd name="connsiteX64" fmla="*/ 1446572 w 2070027"/>
                <a:gd name="connsiteY64" fmla="*/ 615748 h 6599380"/>
                <a:gd name="connsiteX65" fmla="*/ 1421634 w 2070027"/>
                <a:gd name="connsiteY65" fmla="*/ 624060 h 6599380"/>
                <a:gd name="connsiteX66" fmla="*/ 1405009 w 2070027"/>
                <a:gd name="connsiteY66" fmla="*/ 748751 h 6599380"/>
                <a:gd name="connsiteX67" fmla="*/ 1363445 w 2070027"/>
                <a:gd name="connsiteY67" fmla="*/ 815253 h 6599380"/>
                <a:gd name="connsiteX68" fmla="*/ 1338507 w 2070027"/>
                <a:gd name="connsiteY68" fmla="*/ 848504 h 6599380"/>
                <a:gd name="connsiteX69" fmla="*/ 1355132 w 2070027"/>
                <a:gd name="connsiteY69" fmla="*/ 873442 h 6599380"/>
                <a:gd name="connsiteX70" fmla="*/ 1380071 w 2070027"/>
                <a:gd name="connsiteY70" fmla="*/ 964882 h 6599380"/>
                <a:gd name="connsiteX71" fmla="*/ 1538012 w 2070027"/>
                <a:gd name="connsiteY71" fmla="*/ 1048009 h 6599380"/>
                <a:gd name="connsiteX72" fmla="*/ 1729205 w 2070027"/>
                <a:gd name="connsiteY72" fmla="*/ 1122824 h 6599380"/>
                <a:gd name="connsiteX73" fmla="*/ 1820645 w 2070027"/>
                <a:gd name="connsiteY73" fmla="*/ 1147762 h 6599380"/>
                <a:gd name="connsiteX74" fmla="*/ 1878834 w 2070027"/>
                <a:gd name="connsiteY74" fmla="*/ 1164388 h 6599380"/>
                <a:gd name="connsiteX75" fmla="*/ 1878834 w 2070027"/>
                <a:gd name="connsiteY75" fmla="*/ 1314017 h 6599380"/>
                <a:gd name="connsiteX76" fmla="*/ 1920398 w 2070027"/>
                <a:gd name="connsiteY76" fmla="*/ 1471958 h 6599380"/>
                <a:gd name="connsiteX77" fmla="*/ 1937023 w 2070027"/>
                <a:gd name="connsiteY77" fmla="*/ 1546773 h 6599380"/>
                <a:gd name="connsiteX78" fmla="*/ 1961962 w 2070027"/>
                <a:gd name="connsiteY78" fmla="*/ 1629900 h 6599380"/>
                <a:gd name="connsiteX79" fmla="*/ 1978587 w 2070027"/>
                <a:gd name="connsiteY79" fmla="*/ 1746278 h 6599380"/>
                <a:gd name="connsiteX80" fmla="*/ 2028463 w 2070027"/>
                <a:gd name="connsiteY80" fmla="*/ 1962409 h 6599380"/>
                <a:gd name="connsiteX81" fmla="*/ 2020151 w 2070027"/>
                <a:gd name="connsiteY81" fmla="*/ 1970722 h 6599380"/>
                <a:gd name="connsiteX82" fmla="*/ 2020151 w 2070027"/>
                <a:gd name="connsiteY82" fmla="*/ 2161915 h 6599380"/>
                <a:gd name="connsiteX83" fmla="*/ 2053402 w 2070027"/>
                <a:gd name="connsiteY83" fmla="*/ 2436235 h 6599380"/>
                <a:gd name="connsiteX84" fmla="*/ 2070027 w 2070027"/>
                <a:gd name="connsiteY84" fmla="*/ 2785369 h 6599380"/>
                <a:gd name="connsiteX85" fmla="*/ 2053402 w 2070027"/>
                <a:gd name="connsiteY85" fmla="*/ 2934998 h 6599380"/>
                <a:gd name="connsiteX86" fmla="*/ 2028463 w 2070027"/>
                <a:gd name="connsiteY86" fmla="*/ 3001500 h 6599380"/>
                <a:gd name="connsiteX87" fmla="*/ 2011838 w 2070027"/>
                <a:gd name="connsiteY87" fmla="*/ 3101253 h 6599380"/>
                <a:gd name="connsiteX88" fmla="*/ 1961962 w 2070027"/>
                <a:gd name="connsiteY88" fmla="*/ 3325697 h 6599380"/>
                <a:gd name="connsiteX89" fmla="*/ 1953649 w 2070027"/>
                <a:gd name="connsiteY89" fmla="*/ 3367260 h 6599380"/>
                <a:gd name="connsiteX90" fmla="*/ 1953649 w 2070027"/>
                <a:gd name="connsiteY90" fmla="*/ 3392198 h 6599380"/>
                <a:gd name="connsiteX91" fmla="*/ 1945336 w 2070027"/>
                <a:gd name="connsiteY91" fmla="*/ 3516889 h 6599380"/>
                <a:gd name="connsiteX92" fmla="*/ 1928711 w 2070027"/>
                <a:gd name="connsiteY92" fmla="*/ 3633268 h 6599380"/>
                <a:gd name="connsiteX93" fmla="*/ 1878834 w 2070027"/>
                <a:gd name="connsiteY93" fmla="*/ 3708082 h 6599380"/>
                <a:gd name="connsiteX94" fmla="*/ 1804020 w 2070027"/>
                <a:gd name="connsiteY94" fmla="*/ 3774584 h 6599380"/>
                <a:gd name="connsiteX95" fmla="*/ 1770769 w 2070027"/>
                <a:gd name="connsiteY95" fmla="*/ 3799522 h 6599380"/>
                <a:gd name="connsiteX96" fmla="*/ 1712580 w 2070027"/>
                <a:gd name="connsiteY96" fmla="*/ 3832773 h 6599380"/>
                <a:gd name="connsiteX97" fmla="*/ 1687642 w 2070027"/>
                <a:gd name="connsiteY97" fmla="*/ 3866024 h 6599380"/>
                <a:gd name="connsiteX98" fmla="*/ 1637765 w 2070027"/>
                <a:gd name="connsiteY98" fmla="*/ 4398038 h 6599380"/>
                <a:gd name="connsiteX99" fmla="*/ 1612827 w 2070027"/>
                <a:gd name="connsiteY99" fmla="*/ 4664046 h 6599380"/>
                <a:gd name="connsiteX100" fmla="*/ 1637765 w 2070027"/>
                <a:gd name="connsiteY100" fmla="*/ 5171122 h 6599380"/>
                <a:gd name="connsiteX101" fmla="*/ 1671016 w 2070027"/>
                <a:gd name="connsiteY101" fmla="*/ 5520257 h 6599380"/>
                <a:gd name="connsiteX102" fmla="*/ 1562951 w 2070027"/>
                <a:gd name="connsiteY102" fmla="*/ 5861078 h 6599380"/>
                <a:gd name="connsiteX103" fmla="*/ 1571263 w 2070027"/>
                <a:gd name="connsiteY103" fmla="*/ 5944206 h 6599380"/>
                <a:gd name="connsiteX104" fmla="*/ 1571263 w 2070027"/>
                <a:gd name="connsiteY104" fmla="*/ 6127086 h 6599380"/>
                <a:gd name="connsiteX105" fmla="*/ 1695954 w 2070027"/>
                <a:gd name="connsiteY105" fmla="*/ 6343217 h 6599380"/>
                <a:gd name="connsiteX106" fmla="*/ 1695954 w 2070027"/>
                <a:gd name="connsiteY106" fmla="*/ 6393093 h 6599380"/>
                <a:gd name="connsiteX107" fmla="*/ 1720892 w 2070027"/>
                <a:gd name="connsiteY107" fmla="*/ 6476220 h 6599380"/>
                <a:gd name="connsiteX108" fmla="*/ 1662703 w 2070027"/>
                <a:gd name="connsiteY108" fmla="*/ 6517784 h 6599380"/>
                <a:gd name="connsiteX109" fmla="*/ 1538012 w 2070027"/>
                <a:gd name="connsiteY109" fmla="*/ 6526097 h 6599380"/>
                <a:gd name="connsiteX110" fmla="*/ 1438260 w 2070027"/>
                <a:gd name="connsiteY110" fmla="*/ 6484533 h 6599380"/>
                <a:gd name="connsiteX111" fmla="*/ 1388383 w 2070027"/>
                <a:gd name="connsiteY111" fmla="*/ 6409718 h 6599380"/>
                <a:gd name="connsiteX112" fmla="*/ 1371758 w 2070027"/>
                <a:gd name="connsiteY112" fmla="*/ 6318278 h 6599380"/>
                <a:gd name="connsiteX113" fmla="*/ 1346820 w 2070027"/>
                <a:gd name="connsiteY113" fmla="*/ 6260089 h 6599380"/>
                <a:gd name="connsiteX114" fmla="*/ 1305256 w 2070027"/>
                <a:gd name="connsiteY114" fmla="*/ 6268402 h 6599380"/>
                <a:gd name="connsiteX115" fmla="*/ 1238754 w 2070027"/>
                <a:gd name="connsiteY115" fmla="*/ 6176962 h 6599380"/>
                <a:gd name="connsiteX116" fmla="*/ 1197191 w 2070027"/>
                <a:gd name="connsiteY116" fmla="*/ 6102148 h 6599380"/>
                <a:gd name="connsiteX117" fmla="*/ 1188878 w 2070027"/>
                <a:gd name="connsiteY117" fmla="*/ 6052271 h 6599380"/>
                <a:gd name="connsiteX118" fmla="*/ 1205503 w 2070027"/>
                <a:gd name="connsiteY118" fmla="*/ 5944206 h 6599380"/>
                <a:gd name="connsiteX119" fmla="*/ 1155627 w 2070027"/>
                <a:gd name="connsiteY119" fmla="*/ 5852766 h 6599380"/>
                <a:gd name="connsiteX120" fmla="*/ 1147314 w 2070027"/>
                <a:gd name="connsiteY120" fmla="*/ 5553508 h 6599380"/>
                <a:gd name="connsiteX121" fmla="*/ 1180565 w 2070027"/>
                <a:gd name="connsiteY121" fmla="*/ 4946678 h 6599380"/>
                <a:gd name="connsiteX122" fmla="*/ 1188878 w 2070027"/>
                <a:gd name="connsiteY122" fmla="*/ 4664046 h 6599380"/>
                <a:gd name="connsiteX123" fmla="*/ 1122376 w 2070027"/>
                <a:gd name="connsiteY123" fmla="*/ 4331537 h 6599380"/>
                <a:gd name="connsiteX124" fmla="*/ 1097438 w 2070027"/>
                <a:gd name="connsiteY124" fmla="*/ 3932526 h 6599380"/>
                <a:gd name="connsiteX125" fmla="*/ 1072500 w 2070027"/>
                <a:gd name="connsiteY125" fmla="*/ 3824460 h 6599380"/>
                <a:gd name="connsiteX126" fmla="*/ 1047562 w 2070027"/>
                <a:gd name="connsiteY126" fmla="*/ 3766271 h 6599380"/>
                <a:gd name="connsiteX0" fmla="*/ 1047562 w 2070027"/>
                <a:gd name="connsiteY0" fmla="*/ 3766271 h 6599380"/>
                <a:gd name="connsiteX1" fmla="*/ 939496 w 2070027"/>
                <a:gd name="connsiteY1" fmla="*/ 4223471 h 6599380"/>
                <a:gd name="connsiteX2" fmla="*/ 914558 w 2070027"/>
                <a:gd name="connsiteY2" fmla="*/ 4564293 h 6599380"/>
                <a:gd name="connsiteX3" fmla="*/ 897932 w 2070027"/>
                <a:gd name="connsiteY3" fmla="*/ 4855238 h 6599380"/>
                <a:gd name="connsiteX4" fmla="*/ 872994 w 2070027"/>
                <a:gd name="connsiteY4" fmla="*/ 4988242 h 6599380"/>
                <a:gd name="connsiteX5" fmla="*/ 864682 w 2070027"/>
                <a:gd name="connsiteY5" fmla="*/ 5345689 h 6599380"/>
                <a:gd name="connsiteX6" fmla="*/ 889620 w 2070027"/>
                <a:gd name="connsiteY6" fmla="*/ 5753013 h 6599380"/>
                <a:gd name="connsiteX7" fmla="*/ 814805 w 2070027"/>
                <a:gd name="connsiteY7" fmla="*/ 5969144 h 6599380"/>
                <a:gd name="connsiteX8" fmla="*/ 906245 w 2070027"/>
                <a:gd name="connsiteY8" fmla="*/ 6027333 h 6599380"/>
                <a:gd name="connsiteX9" fmla="*/ 864682 w 2070027"/>
                <a:gd name="connsiteY9" fmla="*/ 6127086 h 6599380"/>
                <a:gd name="connsiteX10" fmla="*/ 831431 w 2070027"/>
                <a:gd name="connsiteY10" fmla="*/ 6235151 h 6599380"/>
                <a:gd name="connsiteX11" fmla="*/ 781554 w 2070027"/>
                <a:gd name="connsiteY11" fmla="*/ 6268402 h 6599380"/>
                <a:gd name="connsiteX12" fmla="*/ 723365 w 2070027"/>
                <a:gd name="connsiteY12" fmla="*/ 6376468 h 6599380"/>
                <a:gd name="connsiteX13" fmla="*/ 698427 w 2070027"/>
                <a:gd name="connsiteY13" fmla="*/ 6492846 h 6599380"/>
                <a:gd name="connsiteX14" fmla="*/ 532172 w 2070027"/>
                <a:gd name="connsiteY14" fmla="*/ 6592598 h 6599380"/>
                <a:gd name="connsiteX15" fmla="*/ 390856 w 2070027"/>
                <a:gd name="connsiteY15" fmla="*/ 6584286 h 6599380"/>
                <a:gd name="connsiteX16" fmla="*/ 365918 w 2070027"/>
                <a:gd name="connsiteY16" fmla="*/ 6534409 h 6599380"/>
                <a:gd name="connsiteX17" fmla="*/ 365918 w 2070027"/>
                <a:gd name="connsiteY17" fmla="*/ 6509471 h 6599380"/>
                <a:gd name="connsiteX18" fmla="*/ 382543 w 2070027"/>
                <a:gd name="connsiteY18" fmla="*/ 6376468 h 6599380"/>
                <a:gd name="connsiteX19" fmla="*/ 523860 w 2070027"/>
                <a:gd name="connsiteY19" fmla="*/ 6143711 h 6599380"/>
                <a:gd name="connsiteX20" fmla="*/ 515547 w 2070027"/>
                <a:gd name="connsiteY20" fmla="*/ 6043958 h 6599380"/>
                <a:gd name="connsiteX21" fmla="*/ 498922 w 2070027"/>
                <a:gd name="connsiteY21" fmla="*/ 5935893 h 6599380"/>
                <a:gd name="connsiteX22" fmla="*/ 523860 w 2070027"/>
                <a:gd name="connsiteY22" fmla="*/ 5894329 h 6599380"/>
                <a:gd name="connsiteX23" fmla="*/ 473983 w 2070027"/>
                <a:gd name="connsiteY23" fmla="*/ 5777951 h 6599380"/>
                <a:gd name="connsiteX24" fmla="*/ 424107 w 2070027"/>
                <a:gd name="connsiteY24" fmla="*/ 5420504 h 6599380"/>
                <a:gd name="connsiteX25" fmla="*/ 449045 w 2070027"/>
                <a:gd name="connsiteY25" fmla="*/ 4722235 h 6599380"/>
                <a:gd name="connsiteX26" fmla="*/ 382543 w 2070027"/>
                <a:gd name="connsiteY26" fmla="*/ 3949151 h 6599380"/>
                <a:gd name="connsiteX27" fmla="*/ 374231 w 2070027"/>
                <a:gd name="connsiteY27" fmla="*/ 3782897 h 6599380"/>
                <a:gd name="connsiteX28" fmla="*/ 316042 w 2070027"/>
                <a:gd name="connsiteY28" fmla="*/ 3741333 h 6599380"/>
                <a:gd name="connsiteX29" fmla="*/ 282791 w 2070027"/>
                <a:gd name="connsiteY29" fmla="*/ 3757958 h 6599380"/>
                <a:gd name="connsiteX30" fmla="*/ 232914 w 2070027"/>
                <a:gd name="connsiteY30" fmla="*/ 3699769 h 6599380"/>
                <a:gd name="connsiteX31" fmla="*/ 133162 w 2070027"/>
                <a:gd name="connsiteY31" fmla="*/ 3566766 h 6599380"/>
                <a:gd name="connsiteX32" fmla="*/ 108223 w 2070027"/>
                <a:gd name="connsiteY32" fmla="*/ 3508577 h 6599380"/>
                <a:gd name="connsiteX33" fmla="*/ 116536 w 2070027"/>
                <a:gd name="connsiteY33" fmla="*/ 3433762 h 6599380"/>
                <a:gd name="connsiteX34" fmla="*/ 133162 w 2070027"/>
                <a:gd name="connsiteY34" fmla="*/ 3392198 h 6599380"/>
                <a:gd name="connsiteX35" fmla="*/ 99911 w 2070027"/>
                <a:gd name="connsiteY35" fmla="*/ 3408824 h 6599380"/>
                <a:gd name="connsiteX36" fmla="*/ 91598 w 2070027"/>
                <a:gd name="connsiteY36" fmla="*/ 3009813 h 6599380"/>
                <a:gd name="connsiteX37" fmla="*/ 158 w 2070027"/>
                <a:gd name="connsiteY37" fmla="*/ 2519362 h 6599380"/>
                <a:gd name="connsiteX38" fmla="*/ 116536 w 2070027"/>
                <a:gd name="connsiteY38" fmla="*/ 1821093 h 6599380"/>
                <a:gd name="connsiteX39" fmla="*/ 199663 w 2070027"/>
                <a:gd name="connsiteY39" fmla="*/ 1413769 h 6599380"/>
                <a:gd name="connsiteX40" fmla="*/ 316042 w 2070027"/>
                <a:gd name="connsiteY40" fmla="*/ 1056322 h 6599380"/>
                <a:gd name="connsiteX41" fmla="*/ 357605 w 2070027"/>
                <a:gd name="connsiteY41" fmla="*/ 1048009 h 6599380"/>
                <a:gd name="connsiteX42" fmla="*/ 681802 w 2070027"/>
                <a:gd name="connsiteY42" fmla="*/ 948257 h 6599380"/>
                <a:gd name="connsiteX43" fmla="*/ 848056 w 2070027"/>
                <a:gd name="connsiteY43" fmla="*/ 881755 h 6599380"/>
                <a:gd name="connsiteX44" fmla="*/ 922871 w 2070027"/>
                <a:gd name="connsiteY44" fmla="*/ 806940 h 6599380"/>
                <a:gd name="connsiteX45" fmla="*/ 922871 w 2070027"/>
                <a:gd name="connsiteY45" fmla="*/ 607435 h 6599380"/>
                <a:gd name="connsiteX46" fmla="*/ 881307 w 2070027"/>
                <a:gd name="connsiteY46" fmla="*/ 574184 h 6599380"/>
                <a:gd name="connsiteX47" fmla="*/ 856369 w 2070027"/>
                <a:gd name="connsiteY47" fmla="*/ 499369 h 6599380"/>
                <a:gd name="connsiteX48" fmla="*/ 848056 w 2070027"/>
                <a:gd name="connsiteY48" fmla="*/ 424555 h 6599380"/>
                <a:gd name="connsiteX49" fmla="*/ 856369 w 2070027"/>
                <a:gd name="connsiteY49" fmla="*/ 391304 h 6599380"/>
                <a:gd name="connsiteX50" fmla="*/ 872994 w 2070027"/>
                <a:gd name="connsiteY50" fmla="*/ 374678 h 6599380"/>
                <a:gd name="connsiteX51" fmla="*/ 889620 w 2070027"/>
                <a:gd name="connsiteY51" fmla="*/ 233362 h 6599380"/>
                <a:gd name="connsiteX52" fmla="*/ 931183 w 2070027"/>
                <a:gd name="connsiteY52" fmla="*/ 133609 h 6599380"/>
                <a:gd name="connsiteX53" fmla="*/ 972747 w 2070027"/>
                <a:gd name="connsiteY53" fmla="*/ 75420 h 6599380"/>
                <a:gd name="connsiteX54" fmla="*/ 1055874 w 2070027"/>
                <a:gd name="connsiteY54" fmla="*/ 17231 h 6599380"/>
                <a:gd name="connsiteX55" fmla="*/ 1205503 w 2070027"/>
                <a:gd name="connsiteY55" fmla="*/ 606 h 6599380"/>
                <a:gd name="connsiteX56" fmla="*/ 1330194 w 2070027"/>
                <a:gd name="connsiteY56" fmla="*/ 33857 h 6599380"/>
                <a:gd name="connsiteX57" fmla="*/ 1438260 w 2070027"/>
                <a:gd name="connsiteY57" fmla="*/ 108671 h 6599380"/>
                <a:gd name="connsiteX58" fmla="*/ 1429947 w 2070027"/>
                <a:gd name="connsiteY58" fmla="*/ 125297 h 6599380"/>
                <a:gd name="connsiteX59" fmla="*/ 1454885 w 2070027"/>
                <a:gd name="connsiteY59" fmla="*/ 233362 h 6599380"/>
                <a:gd name="connsiteX60" fmla="*/ 1479823 w 2070027"/>
                <a:gd name="connsiteY60" fmla="*/ 374678 h 6599380"/>
                <a:gd name="connsiteX61" fmla="*/ 1471511 w 2070027"/>
                <a:gd name="connsiteY61" fmla="*/ 424555 h 6599380"/>
                <a:gd name="connsiteX62" fmla="*/ 1463198 w 2070027"/>
                <a:gd name="connsiteY62" fmla="*/ 507682 h 6599380"/>
                <a:gd name="connsiteX63" fmla="*/ 1463198 w 2070027"/>
                <a:gd name="connsiteY63" fmla="*/ 574184 h 6599380"/>
                <a:gd name="connsiteX64" fmla="*/ 1446572 w 2070027"/>
                <a:gd name="connsiteY64" fmla="*/ 615748 h 6599380"/>
                <a:gd name="connsiteX65" fmla="*/ 1421634 w 2070027"/>
                <a:gd name="connsiteY65" fmla="*/ 624060 h 6599380"/>
                <a:gd name="connsiteX66" fmla="*/ 1405009 w 2070027"/>
                <a:gd name="connsiteY66" fmla="*/ 748751 h 6599380"/>
                <a:gd name="connsiteX67" fmla="*/ 1363445 w 2070027"/>
                <a:gd name="connsiteY67" fmla="*/ 815253 h 6599380"/>
                <a:gd name="connsiteX68" fmla="*/ 1338507 w 2070027"/>
                <a:gd name="connsiteY68" fmla="*/ 848504 h 6599380"/>
                <a:gd name="connsiteX69" fmla="*/ 1355132 w 2070027"/>
                <a:gd name="connsiteY69" fmla="*/ 873442 h 6599380"/>
                <a:gd name="connsiteX70" fmla="*/ 1380071 w 2070027"/>
                <a:gd name="connsiteY70" fmla="*/ 964882 h 6599380"/>
                <a:gd name="connsiteX71" fmla="*/ 1538012 w 2070027"/>
                <a:gd name="connsiteY71" fmla="*/ 1048009 h 6599380"/>
                <a:gd name="connsiteX72" fmla="*/ 1729205 w 2070027"/>
                <a:gd name="connsiteY72" fmla="*/ 1122824 h 6599380"/>
                <a:gd name="connsiteX73" fmla="*/ 1820645 w 2070027"/>
                <a:gd name="connsiteY73" fmla="*/ 1147762 h 6599380"/>
                <a:gd name="connsiteX74" fmla="*/ 1853896 w 2070027"/>
                <a:gd name="connsiteY74" fmla="*/ 1181013 h 6599380"/>
                <a:gd name="connsiteX75" fmla="*/ 1878834 w 2070027"/>
                <a:gd name="connsiteY75" fmla="*/ 1314017 h 6599380"/>
                <a:gd name="connsiteX76" fmla="*/ 1920398 w 2070027"/>
                <a:gd name="connsiteY76" fmla="*/ 1471958 h 6599380"/>
                <a:gd name="connsiteX77" fmla="*/ 1937023 w 2070027"/>
                <a:gd name="connsiteY77" fmla="*/ 1546773 h 6599380"/>
                <a:gd name="connsiteX78" fmla="*/ 1961962 w 2070027"/>
                <a:gd name="connsiteY78" fmla="*/ 1629900 h 6599380"/>
                <a:gd name="connsiteX79" fmla="*/ 1978587 w 2070027"/>
                <a:gd name="connsiteY79" fmla="*/ 1746278 h 6599380"/>
                <a:gd name="connsiteX80" fmla="*/ 2028463 w 2070027"/>
                <a:gd name="connsiteY80" fmla="*/ 1962409 h 6599380"/>
                <a:gd name="connsiteX81" fmla="*/ 2020151 w 2070027"/>
                <a:gd name="connsiteY81" fmla="*/ 1970722 h 6599380"/>
                <a:gd name="connsiteX82" fmla="*/ 2020151 w 2070027"/>
                <a:gd name="connsiteY82" fmla="*/ 2161915 h 6599380"/>
                <a:gd name="connsiteX83" fmla="*/ 2053402 w 2070027"/>
                <a:gd name="connsiteY83" fmla="*/ 2436235 h 6599380"/>
                <a:gd name="connsiteX84" fmla="*/ 2070027 w 2070027"/>
                <a:gd name="connsiteY84" fmla="*/ 2785369 h 6599380"/>
                <a:gd name="connsiteX85" fmla="*/ 2053402 w 2070027"/>
                <a:gd name="connsiteY85" fmla="*/ 2934998 h 6599380"/>
                <a:gd name="connsiteX86" fmla="*/ 2028463 w 2070027"/>
                <a:gd name="connsiteY86" fmla="*/ 3001500 h 6599380"/>
                <a:gd name="connsiteX87" fmla="*/ 2011838 w 2070027"/>
                <a:gd name="connsiteY87" fmla="*/ 3101253 h 6599380"/>
                <a:gd name="connsiteX88" fmla="*/ 1961962 w 2070027"/>
                <a:gd name="connsiteY88" fmla="*/ 3325697 h 6599380"/>
                <a:gd name="connsiteX89" fmla="*/ 1953649 w 2070027"/>
                <a:gd name="connsiteY89" fmla="*/ 3367260 h 6599380"/>
                <a:gd name="connsiteX90" fmla="*/ 1953649 w 2070027"/>
                <a:gd name="connsiteY90" fmla="*/ 3392198 h 6599380"/>
                <a:gd name="connsiteX91" fmla="*/ 1945336 w 2070027"/>
                <a:gd name="connsiteY91" fmla="*/ 3516889 h 6599380"/>
                <a:gd name="connsiteX92" fmla="*/ 1928711 w 2070027"/>
                <a:gd name="connsiteY92" fmla="*/ 3633268 h 6599380"/>
                <a:gd name="connsiteX93" fmla="*/ 1878834 w 2070027"/>
                <a:gd name="connsiteY93" fmla="*/ 3708082 h 6599380"/>
                <a:gd name="connsiteX94" fmla="*/ 1804020 w 2070027"/>
                <a:gd name="connsiteY94" fmla="*/ 3774584 h 6599380"/>
                <a:gd name="connsiteX95" fmla="*/ 1770769 w 2070027"/>
                <a:gd name="connsiteY95" fmla="*/ 3799522 h 6599380"/>
                <a:gd name="connsiteX96" fmla="*/ 1712580 w 2070027"/>
                <a:gd name="connsiteY96" fmla="*/ 3832773 h 6599380"/>
                <a:gd name="connsiteX97" fmla="*/ 1687642 w 2070027"/>
                <a:gd name="connsiteY97" fmla="*/ 3866024 h 6599380"/>
                <a:gd name="connsiteX98" fmla="*/ 1637765 w 2070027"/>
                <a:gd name="connsiteY98" fmla="*/ 4398038 h 6599380"/>
                <a:gd name="connsiteX99" fmla="*/ 1612827 w 2070027"/>
                <a:gd name="connsiteY99" fmla="*/ 4664046 h 6599380"/>
                <a:gd name="connsiteX100" fmla="*/ 1637765 w 2070027"/>
                <a:gd name="connsiteY100" fmla="*/ 5171122 h 6599380"/>
                <a:gd name="connsiteX101" fmla="*/ 1671016 w 2070027"/>
                <a:gd name="connsiteY101" fmla="*/ 5520257 h 6599380"/>
                <a:gd name="connsiteX102" fmla="*/ 1562951 w 2070027"/>
                <a:gd name="connsiteY102" fmla="*/ 5861078 h 6599380"/>
                <a:gd name="connsiteX103" fmla="*/ 1571263 w 2070027"/>
                <a:gd name="connsiteY103" fmla="*/ 5944206 h 6599380"/>
                <a:gd name="connsiteX104" fmla="*/ 1571263 w 2070027"/>
                <a:gd name="connsiteY104" fmla="*/ 6127086 h 6599380"/>
                <a:gd name="connsiteX105" fmla="*/ 1695954 w 2070027"/>
                <a:gd name="connsiteY105" fmla="*/ 6343217 h 6599380"/>
                <a:gd name="connsiteX106" fmla="*/ 1695954 w 2070027"/>
                <a:gd name="connsiteY106" fmla="*/ 6393093 h 6599380"/>
                <a:gd name="connsiteX107" fmla="*/ 1720892 w 2070027"/>
                <a:gd name="connsiteY107" fmla="*/ 6476220 h 6599380"/>
                <a:gd name="connsiteX108" fmla="*/ 1662703 w 2070027"/>
                <a:gd name="connsiteY108" fmla="*/ 6517784 h 6599380"/>
                <a:gd name="connsiteX109" fmla="*/ 1538012 w 2070027"/>
                <a:gd name="connsiteY109" fmla="*/ 6526097 h 6599380"/>
                <a:gd name="connsiteX110" fmla="*/ 1438260 w 2070027"/>
                <a:gd name="connsiteY110" fmla="*/ 6484533 h 6599380"/>
                <a:gd name="connsiteX111" fmla="*/ 1388383 w 2070027"/>
                <a:gd name="connsiteY111" fmla="*/ 6409718 h 6599380"/>
                <a:gd name="connsiteX112" fmla="*/ 1371758 w 2070027"/>
                <a:gd name="connsiteY112" fmla="*/ 6318278 h 6599380"/>
                <a:gd name="connsiteX113" fmla="*/ 1346820 w 2070027"/>
                <a:gd name="connsiteY113" fmla="*/ 6260089 h 6599380"/>
                <a:gd name="connsiteX114" fmla="*/ 1305256 w 2070027"/>
                <a:gd name="connsiteY114" fmla="*/ 6268402 h 6599380"/>
                <a:gd name="connsiteX115" fmla="*/ 1238754 w 2070027"/>
                <a:gd name="connsiteY115" fmla="*/ 6176962 h 6599380"/>
                <a:gd name="connsiteX116" fmla="*/ 1197191 w 2070027"/>
                <a:gd name="connsiteY116" fmla="*/ 6102148 h 6599380"/>
                <a:gd name="connsiteX117" fmla="*/ 1188878 w 2070027"/>
                <a:gd name="connsiteY117" fmla="*/ 6052271 h 6599380"/>
                <a:gd name="connsiteX118" fmla="*/ 1205503 w 2070027"/>
                <a:gd name="connsiteY118" fmla="*/ 5944206 h 6599380"/>
                <a:gd name="connsiteX119" fmla="*/ 1155627 w 2070027"/>
                <a:gd name="connsiteY119" fmla="*/ 5852766 h 6599380"/>
                <a:gd name="connsiteX120" fmla="*/ 1147314 w 2070027"/>
                <a:gd name="connsiteY120" fmla="*/ 5553508 h 6599380"/>
                <a:gd name="connsiteX121" fmla="*/ 1180565 w 2070027"/>
                <a:gd name="connsiteY121" fmla="*/ 4946678 h 6599380"/>
                <a:gd name="connsiteX122" fmla="*/ 1188878 w 2070027"/>
                <a:gd name="connsiteY122" fmla="*/ 4664046 h 6599380"/>
                <a:gd name="connsiteX123" fmla="*/ 1122376 w 2070027"/>
                <a:gd name="connsiteY123" fmla="*/ 4331537 h 6599380"/>
                <a:gd name="connsiteX124" fmla="*/ 1097438 w 2070027"/>
                <a:gd name="connsiteY124" fmla="*/ 3932526 h 6599380"/>
                <a:gd name="connsiteX125" fmla="*/ 1072500 w 2070027"/>
                <a:gd name="connsiteY125" fmla="*/ 3824460 h 6599380"/>
                <a:gd name="connsiteX126" fmla="*/ 1047562 w 2070027"/>
                <a:gd name="connsiteY126" fmla="*/ 3766271 h 6599380"/>
                <a:gd name="connsiteX0" fmla="*/ 1047562 w 2070027"/>
                <a:gd name="connsiteY0" fmla="*/ 3766271 h 6599380"/>
                <a:gd name="connsiteX1" fmla="*/ 939496 w 2070027"/>
                <a:gd name="connsiteY1" fmla="*/ 4223471 h 6599380"/>
                <a:gd name="connsiteX2" fmla="*/ 914558 w 2070027"/>
                <a:gd name="connsiteY2" fmla="*/ 4564293 h 6599380"/>
                <a:gd name="connsiteX3" fmla="*/ 897932 w 2070027"/>
                <a:gd name="connsiteY3" fmla="*/ 4855238 h 6599380"/>
                <a:gd name="connsiteX4" fmla="*/ 872994 w 2070027"/>
                <a:gd name="connsiteY4" fmla="*/ 4988242 h 6599380"/>
                <a:gd name="connsiteX5" fmla="*/ 864682 w 2070027"/>
                <a:gd name="connsiteY5" fmla="*/ 5345689 h 6599380"/>
                <a:gd name="connsiteX6" fmla="*/ 889620 w 2070027"/>
                <a:gd name="connsiteY6" fmla="*/ 5753013 h 6599380"/>
                <a:gd name="connsiteX7" fmla="*/ 814805 w 2070027"/>
                <a:gd name="connsiteY7" fmla="*/ 5969144 h 6599380"/>
                <a:gd name="connsiteX8" fmla="*/ 906245 w 2070027"/>
                <a:gd name="connsiteY8" fmla="*/ 6027333 h 6599380"/>
                <a:gd name="connsiteX9" fmla="*/ 864682 w 2070027"/>
                <a:gd name="connsiteY9" fmla="*/ 6127086 h 6599380"/>
                <a:gd name="connsiteX10" fmla="*/ 831431 w 2070027"/>
                <a:gd name="connsiteY10" fmla="*/ 6235151 h 6599380"/>
                <a:gd name="connsiteX11" fmla="*/ 781554 w 2070027"/>
                <a:gd name="connsiteY11" fmla="*/ 6268402 h 6599380"/>
                <a:gd name="connsiteX12" fmla="*/ 723365 w 2070027"/>
                <a:gd name="connsiteY12" fmla="*/ 6376468 h 6599380"/>
                <a:gd name="connsiteX13" fmla="*/ 698427 w 2070027"/>
                <a:gd name="connsiteY13" fmla="*/ 6492846 h 6599380"/>
                <a:gd name="connsiteX14" fmla="*/ 532172 w 2070027"/>
                <a:gd name="connsiteY14" fmla="*/ 6592598 h 6599380"/>
                <a:gd name="connsiteX15" fmla="*/ 390856 w 2070027"/>
                <a:gd name="connsiteY15" fmla="*/ 6584286 h 6599380"/>
                <a:gd name="connsiteX16" fmla="*/ 365918 w 2070027"/>
                <a:gd name="connsiteY16" fmla="*/ 6534409 h 6599380"/>
                <a:gd name="connsiteX17" fmla="*/ 365918 w 2070027"/>
                <a:gd name="connsiteY17" fmla="*/ 6509471 h 6599380"/>
                <a:gd name="connsiteX18" fmla="*/ 382543 w 2070027"/>
                <a:gd name="connsiteY18" fmla="*/ 6376468 h 6599380"/>
                <a:gd name="connsiteX19" fmla="*/ 523860 w 2070027"/>
                <a:gd name="connsiteY19" fmla="*/ 6143711 h 6599380"/>
                <a:gd name="connsiteX20" fmla="*/ 515547 w 2070027"/>
                <a:gd name="connsiteY20" fmla="*/ 6043958 h 6599380"/>
                <a:gd name="connsiteX21" fmla="*/ 498922 w 2070027"/>
                <a:gd name="connsiteY21" fmla="*/ 5935893 h 6599380"/>
                <a:gd name="connsiteX22" fmla="*/ 523860 w 2070027"/>
                <a:gd name="connsiteY22" fmla="*/ 5894329 h 6599380"/>
                <a:gd name="connsiteX23" fmla="*/ 473983 w 2070027"/>
                <a:gd name="connsiteY23" fmla="*/ 5777951 h 6599380"/>
                <a:gd name="connsiteX24" fmla="*/ 424107 w 2070027"/>
                <a:gd name="connsiteY24" fmla="*/ 5420504 h 6599380"/>
                <a:gd name="connsiteX25" fmla="*/ 449045 w 2070027"/>
                <a:gd name="connsiteY25" fmla="*/ 4722235 h 6599380"/>
                <a:gd name="connsiteX26" fmla="*/ 382543 w 2070027"/>
                <a:gd name="connsiteY26" fmla="*/ 3949151 h 6599380"/>
                <a:gd name="connsiteX27" fmla="*/ 374231 w 2070027"/>
                <a:gd name="connsiteY27" fmla="*/ 3782897 h 6599380"/>
                <a:gd name="connsiteX28" fmla="*/ 316042 w 2070027"/>
                <a:gd name="connsiteY28" fmla="*/ 3741333 h 6599380"/>
                <a:gd name="connsiteX29" fmla="*/ 282791 w 2070027"/>
                <a:gd name="connsiteY29" fmla="*/ 3757958 h 6599380"/>
                <a:gd name="connsiteX30" fmla="*/ 232914 w 2070027"/>
                <a:gd name="connsiteY30" fmla="*/ 3699769 h 6599380"/>
                <a:gd name="connsiteX31" fmla="*/ 133162 w 2070027"/>
                <a:gd name="connsiteY31" fmla="*/ 3566766 h 6599380"/>
                <a:gd name="connsiteX32" fmla="*/ 108223 w 2070027"/>
                <a:gd name="connsiteY32" fmla="*/ 3508577 h 6599380"/>
                <a:gd name="connsiteX33" fmla="*/ 116536 w 2070027"/>
                <a:gd name="connsiteY33" fmla="*/ 3433762 h 6599380"/>
                <a:gd name="connsiteX34" fmla="*/ 133162 w 2070027"/>
                <a:gd name="connsiteY34" fmla="*/ 3392198 h 6599380"/>
                <a:gd name="connsiteX35" fmla="*/ 99911 w 2070027"/>
                <a:gd name="connsiteY35" fmla="*/ 3408824 h 6599380"/>
                <a:gd name="connsiteX36" fmla="*/ 91598 w 2070027"/>
                <a:gd name="connsiteY36" fmla="*/ 3009813 h 6599380"/>
                <a:gd name="connsiteX37" fmla="*/ 158 w 2070027"/>
                <a:gd name="connsiteY37" fmla="*/ 2519362 h 6599380"/>
                <a:gd name="connsiteX38" fmla="*/ 116536 w 2070027"/>
                <a:gd name="connsiteY38" fmla="*/ 1821093 h 6599380"/>
                <a:gd name="connsiteX39" fmla="*/ 199663 w 2070027"/>
                <a:gd name="connsiteY39" fmla="*/ 1413769 h 6599380"/>
                <a:gd name="connsiteX40" fmla="*/ 316042 w 2070027"/>
                <a:gd name="connsiteY40" fmla="*/ 1075372 h 6599380"/>
                <a:gd name="connsiteX41" fmla="*/ 357605 w 2070027"/>
                <a:gd name="connsiteY41" fmla="*/ 1048009 h 6599380"/>
                <a:gd name="connsiteX42" fmla="*/ 681802 w 2070027"/>
                <a:gd name="connsiteY42" fmla="*/ 948257 h 6599380"/>
                <a:gd name="connsiteX43" fmla="*/ 848056 w 2070027"/>
                <a:gd name="connsiteY43" fmla="*/ 881755 h 6599380"/>
                <a:gd name="connsiteX44" fmla="*/ 922871 w 2070027"/>
                <a:gd name="connsiteY44" fmla="*/ 806940 h 6599380"/>
                <a:gd name="connsiteX45" fmla="*/ 922871 w 2070027"/>
                <a:gd name="connsiteY45" fmla="*/ 607435 h 6599380"/>
                <a:gd name="connsiteX46" fmla="*/ 881307 w 2070027"/>
                <a:gd name="connsiteY46" fmla="*/ 574184 h 6599380"/>
                <a:gd name="connsiteX47" fmla="*/ 856369 w 2070027"/>
                <a:gd name="connsiteY47" fmla="*/ 499369 h 6599380"/>
                <a:gd name="connsiteX48" fmla="*/ 848056 w 2070027"/>
                <a:gd name="connsiteY48" fmla="*/ 424555 h 6599380"/>
                <a:gd name="connsiteX49" fmla="*/ 856369 w 2070027"/>
                <a:gd name="connsiteY49" fmla="*/ 391304 h 6599380"/>
                <a:gd name="connsiteX50" fmla="*/ 872994 w 2070027"/>
                <a:gd name="connsiteY50" fmla="*/ 374678 h 6599380"/>
                <a:gd name="connsiteX51" fmla="*/ 889620 w 2070027"/>
                <a:gd name="connsiteY51" fmla="*/ 233362 h 6599380"/>
                <a:gd name="connsiteX52" fmla="*/ 931183 w 2070027"/>
                <a:gd name="connsiteY52" fmla="*/ 133609 h 6599380"/>
                <a:gd name="connsiteX53" fmla="*/ 972747 w 2070027"/>
                <a:gd name="connsiteY53" fmla="*/ 75420 h 6599380"/>
                <a:gd name="connsiteX54" fmla="*/ 1055874 w 2070027"/>
                <a:gd name="connsiteY54" fmla="*/ 17231 h 6599380"/>
                <a:gd name="connsiteX55" fmla="*/ 1205503 w 2070027"/>
                <a:gd name="connsiteY55" fmla="*/ 606 h 6599380"/>
                <a:gd name="connsiteX56" fmla="*/ 1330194 w 2070027"/>
                <a:gd name="connsiteY56" fmla="*/ 33857 h 6599380"/>
                <a:gd name="connsiteX57" fmla="*/ 1438260 w 2070027"/>
                <a:gd name="connsiteY57" fmla="*/ 108671 h 6599380"/>
                <a:gd name="connsiteX58" fmla="*/ 1429947 w 2070027"/>
                <a:gd name="connsiteY58" fmla="*/ 125297 h 6599380"/>
                <a:gd name="connsiteX59" fmla="*/ 1454885 w 2070027"/>
                <a:gd name="connsiteY59" fmla="*/ 233362 h 6599380"/>
                <a:gd name="connsiteX60" fmla="*/ 1479823 w 2070027"/>
                <a:gd name="connsiteY60" fmla="*/ 374678 h 6599380"/>
                <a:gd name="connsiteX61" fmla="*/ 1471511 w 2070027"/>
                <a:gd name="connsiteY61" fmla="*/ 424555 h 6599380"/>
                <a:gd name="connsiteX62" fmla="*/ 1463198 w 2070027"/>
                <a:gd name="connsiteY62" fmla="*/ 507682 h 6599380"/>
                <a:gd name="connsiteX63" fmla="*/ 1463198 w 2070027"/>
                <a:gd name="connsiteY63" fmla="*/ 574184 h 6599380"/>
                <a:gd name="connsiteX64" fmla="*/ 1446572 w 2070027"/>
                <a:gd name="connsiteY64" fmla="*/ 615748 h 6599380"/>
                <a:gd name="connsiteX65" fmla="*/ 1421634 w 2070027"/>
                <a:gd name="connsiteY65" fmla="*/ 624060 h 6599380"/>
                <a:gd name="connsiteX66" fmla="*/ 1405009 w 2070027"/>
                <a:gd name="connsiteY66" fmla="*/ 748751 h 6599380"/>
                <a:gd name="connsiteX67" fmla="*/ 1363445 w 2070027"/>
                <a:gd name="connsiteY67" fmla="*/ 815253 h 6599380"/>
                <a:gd name="connsiteX68" fmla="*/ 1338507 w 2070027"/>
                <a:gd name="connsiteY68" fmla="*/ 848504 h 6599380"/>
                <a:gd name="connsiteX69" fmla="*/ 1355132 w 2070027"/>
                <a:gd name="connsiteY69" fmla="*/ 873442 h 6599380"/>
                <a:gd name="connsiteX70" fmla="*/ 1380071 w 2070027"/>
                <a:gd name="connsiteY70" fmla="*/ 964882 h 6599380"/>
                <a:gd name="connsiteX71" fmla="*/ 1538012 w 2070027"/>
                <a:gd name="connsiteY71" fmla="*/ 1048009 h 6599380"/>
                <a:gd name="connsiteX72" fmla="*/ 1729205 w 2070027"/>
                <a:gd name="connsiteY72" fmla="*/ 1122824 h 6599380"/>
                <a:gd name="connsiteX73" fmla="*/ 1820645 w 2070027"/>
                <a:gd name="connsiteY73" fmla="*/ 1147762 h 6599380"/>
                <a:gd name="connsiteX74" fmla="*/ 1853896 w 2070027"/>
                <a:gd name="connsiteY74" fmla="*/ 1181013 h 6599380"/>
                <a:gd name="connsiteX75" fmla="*/ 1878834 w 2070027"/>
                <a:gd name="connsiteY75" fmla="*/ 1314017 h 6599380"/>
                <a:gd name="connsiteX76" fmla="*/ 1920398 w 2070027"/>
                <a:gd name="connsiteY76" fmla="*/ 1471958 h 6599380"/>
                <a:gd name="connsiteX77" fmla="*/ 1937023 w 2070027"/>
                <a:gd name="connsiteY77" fmla="*/ 1546773 h 6599380"/>
                <a:gd name="connsiteX78" fmla="*/ 1961962 w 2070027"/>
                <a:gd name="connsiteY78" fmla="*/ 1629900 h 6599380"/>
                <a:gd name="connsiteX79" fmla="*/ 1978587 w 2070027"/>
                <a:gd name="connsiteY79" fmla="*/ 1746278 h 6599380"/>
                <a:gd name="connsiteX80" fmla="*/ 2028463 w 2070027"/>
                <a:gd name="connsiteY80" fmla="*/ 1962409 h 6599380"/>
                <a:gd name="connsiteX81" fmla="*/ 2020151 w 2070027"/>
                <a:gd name="connsiteY81" fmla="*/ 1970722 h 6599380"/>
                <a:gd name="connsiteX82" fmla="*/ 2020151 w 2070027"/>
                <a:gd name="connsiteY82" fmla="*/ 2161915 h 6599380"/>
                <a:gd name="connsiteX83" fmla="*/ 2053402 w 2070027"/>
                <a:gd name="connsiteY83" fmla="*/ 2436235 h 6599380"/>
                <a:gd name="connsiteX84" fmla="*/ 2070027 w 2070027"/>
                <a:gd name="connsiteY84" fmla="*/ 2785369 h 6599380"/>
                <a:gd name="connsiteX85" fmla="*/ 2053402 w 2070027"/>
                <a:gd name="connsiteY85" fmla="*/ 2934998 h 6599380"/>
                <a:gd name="connsiteX86" fmla="*/ 2028463 w 2070027"/>
                <a:gd name="connsiteY86" fmla="*/ 3001500 h 6599380"/>
                <a:gd name="connsiteX87" fmla="*/ 2011838 w 2070027"/>
                <a:gd name="connsiteY87" fmla="*/ 3101253 h 6599380"/>
                <a:gd name="connsiteX88" fmla="*/ 1961962 w 2070027"/>
                <a:gd name="connsiteY88" fmla="*/ 3325697 h 6599380"/>
                <a:gd name="connsiteX89" fmla="*/ 1953649 w 2070027"/>
                <a:gd name="connsiteY89" fmla="*/ 3367260 h 6599380"/>
                <a:gd name="connsiteX90" fmla="*/ 1953649 w 2070027"/>
                <a:gd name="connsiteY90" fmla="*/ 3392198 h 6599380"/>
                <a:gd name="connsiteX91" fmla="*/ 1945336 w 2070027"/>
                <a:gd name="connsiteY91" fmla="*/ 3516889 h 6599380"/>
                <a:gd name="connsiteX92" fmla="*/ 1928711 w 2070027"/>
                <a:gd name="connsiteY92" fmla="*/ 3633268 h 6599380"/>
                <a:gd name="connsiteX93" fmla="*/ 1878834 w 2070027"/>
                <a:gd name="connsiteY93" fmla="*/ 3708082 h 6599380"/>
                <a:gd name="connsiteX94" fmla="*/ 1804020 w 2070027"/>
                <a:gd name="connsiteY94" fmla="*/ 3774584 h 6599380"/>
                <a:gd name="connsiteX95" fmla="*/ 1770769 w 2070027"/>
                <a:gd name="connsiteY95" fmla="*/ 3799522 h 6599380"/>
                <a:gd name="connsiteX96" fmla="*/ 1712580 w 2070027"/>
                <a:gd name="connsiteY96" fmla="*/ 3832773 h 6599380"/>
                <a:gd name="connsiteX97" fmla="*/ 1687642 w 2070027"/>
                <a:gd name="connsiteY97" fmla="*/ 3866024 h 6599380"/>
                <a:gd name="connsiteX98" fmla="*/ 1637765 w 2070027"/>
                <a:gd name="connsiteY98" fmla="*/ 4398038 h 6599380"/>
                <a:gd name="connsiteX99" fmla="*/ 1612827 w 2070027"/>
                <a:gd name="connsiteY99" fmla="*/ 4664046 h 6599380"/>
                <a:gd name="connsiteX100" fmla="*/ 1637765 w 2070027"/>
                <a:gd name="connsiteY100" fmla="*/ 5171122 h 6599380"/>
                <a:gd name="connsiteX101" fmla="*/ 1671016 w 2070027"/>
                <a:gd name="connsiteY101" fmla="*/ 5520257 h 6599380"/>
                <a:gd name="connsiteX102" fmla="*/ 1562951 w 2070027"/>
                <a:gd name="connsiteY102" fmla="*/ 5861078 h 6599380"/>
                <a:gd name="connsiteX103" fmla="*/ 1571263 w 2070027"/>
                <a:gd name="connsiteY103" fmla="*/ 5944206 h 6599380"/>
                <a:gd name="connsiteX104" fmla="*/ 1571263 w 2070027"/>
                <a:gd name="connsiteY104" fmla="*/ 6127086 h 6599380"/>
                <a:gd name="connsiteX105" fmla="*/ 1695954 w 2070027"/>
                <a:gd name="connsiteY105" fmla="*/ 6343217 h 6599380"/>
                <a:gd name="connsiteX106" fmla="*/ 1695954 w 2070027"/>
                <a:gd name="connsiteY106" fmla="*/ 6393093 h 6599380"/>
                <a:gd name="connsiteX107" fmla="*/ 1720892 w 2070027"/>
                <a:gd name="connsiteY107" fmla="*/ 6476220 h 6599380"/>
                <a:gd name="connsiteX108" fmla="*/ 1662703 w 2070027"/>
                <a:gd name="connsiteY108" fmla="*/ 6517784 h 6599380"/>
                <a:gd name="connsiteX109" fmla="*/ 1538012 w 2070027"/>
                <a:gd name="connsiteY109" fmla="*/ 6526097 h 6599380"/>
                <a:gd name="connsiteX110" fmla="*/ 1438260 w 2070027"/>
                <a:gd name="connsiteY110" fmla="*/ 6484533 h 6599380"/>
                <a:gd name="connsiteX111" fmla="*/ 1388383 w 2070027"/>
                <a:gd name="connsiteY111" fmla="*/ 6409718 h 6599380"/>
                <a:gd name="connsiteX112" fmla="*/ 1371758 w 2070027"/>
                <a:gd name="connsiteY112" fmla="*/ 6318278 h 6599380"/>
                <a:gd name="connsiteX113" fmla="*/ 1346820 w 2070027"/>
                <a:gd name="connsiteY113" fmla="*/ 6260089 h 6599380"/>
                <a:gd name="connsiteX114" fmla="*/ 1305256 w 2070027"/>
                <a:gd name="connsiteY114" fmla="*/ 6268402 h 6599380"/>
                <a:gd name="connsiteX115" fmla="*/ 1238754 w 2070027"/>
                <a:gd name="connsiteY115" fmla="*/ 6176962 h 6599380"/>
                <a:gd name="connsiteX116" fmla="*/ 1197191 w 2070027"/>
                <a:gd name="connsiteY116" fmla="*/ 6102148 h 6599380"/>
                <a:gd name="connsiteX117" fmla="*/ 1188878 w 2070027"/>
                <a:gd name="connsiteY117" fmla="*/ 6052271 h 6599380"/>
                <a:gd name="connsiteX118" fmla="*/ 1205503 w 2070027"/>
                <a:gd name="connsiteY118" fmla="*/ 5944206 h 6599380"/>
                <a:gd name="connsiteX119" fmla="*/ 1155627 w 2070027"/>
                <a:gd name="connsiteY119" fmla="*/ 5852766 h 6599380"/>
                <a:gd name="connsiteX120" fmla="*/ 1147314 w 2070027"/>
                <a:gd name="connsiteY120" fmla="*/ 5553508 h 6599380"/>
                <a:gd name="connsiteX121" fmla="*/ 1180565 w 2070027"/>
                <a:gd name="connsiteY121" fmla="*/ 4946678 h 6599380"/>
                <a:gd name="connsiteX122" fmla="*/ 1188878 w 2070027"/>
                <a:gd name="connsiteY122" fmla="*/ 4664046 h 6599380"/>
                <a:gd name="connsiteX123" fmla="*/ 1122376 w 2070027"/>
                <a:gd name="connsiteY123" fmla="*/ 4331537 h 6599380"/>
                <a:gd name="connsiteX124" fmla="*/ 1097438 w 2070027"/>
                <a:gd name="connsiteY124" fmla="*/ 3932526 h 6599380"/>
                <a:gd name="connsiteX125" fmla="*/ 1072500 w 2070027"/>
                <a:gd name="connsiteY125" fmla="*/ 3824460 h 6599380"/>
                <a:gd name="connsiteX126" fmla="*/ 1047562 w 2070027"/>
                <a:gd name="connsiteY126" fmla="*/ 3766271 h 6599380"/>
                <a:gd name="connsiteX0" fmla="*/ 1047562 w 2070027"/>
                <a:gd name="connsiteY0" fmla="*/ 3766271 h 6599380"/>
                <a:gd name="connsiteX1" fmla="*/ 939496 w 2070027"/>
                <a:gd name="connsiteY1" fmla="*/ 4223471 h 6599380"/>
                <a:gd name="connsiteX2" fmla="*/ 914558 w 2070027"/>
                <a:gd name="connsiteY2" fmla="*/ 4564293 h 6599380"/>
                <a:gd name="connsiteX3" fmla="*/ 897932 w 2070027"/>
                <a:gd name="connsiteY3" fmla="*/ 4855238 h 6599380"/>
                <a:gd name="connsiteX4" fmla="*/ 872994 w 2070027"/>
                <a:gd name="connsiteY4" fmla="*/ 4988242 h 6599380"/>
                <a:gd name="connsiteX5" fmla="*/ 864682 w 2070027"/>
                <a:gd name="connsiteY5" fmla="*/ 5345689 h 6599380"/>
                <a:gd name="connsiteX6" fmla="*/ 889620 w 2070027"/>
                <a:gd name="connsiteY6" fmla="*/ 5753013 h 6599380"/>
                <a:gd name="connsiteX7" fmla="*/ 814805 w 2070027"/>
                <a:gd name="connsiteY7" fmla="*/ 5969144 h 6599380"/>
                <a:gd name="connsiteX8" fmla="*/ 906245 w 2070027"/>
                <a:gd name="connsiteY8" fmla="*/ 6027333 h 6599380"/>
                <a:gd name="connsiteX9" fmla="*/ 864682 w 2070027"/>
                <a:gd name="connsiteY9" fmla="*/ 6127086 h 6599380"/>
                <a:gd name="connsiteX10" fmla="*/ 831431 w 2070027"/>
                <a:gd name="connsiteY10" fmla="*/ 6235151 h 6599380"/>
                <a:gd name="connsiteX11" fmla="*/ 781554 w 2070027"/>
                <a:gd name="connsiteY11" fmla="*/ 6268402 h 6599380"/>
                <a:gd name="connsiteX12" fmla="*/ 723365 w 2070027"/>
                <a:gd name="connsiteY12" fmla="*/ 6376468 h 6599380"/>
                <a:gd name="connsiteX13" fmla="*/ 698427 w 2070027"/>
                <a:gd name="connsiteY13" fmla="*/ 6492846 h 6599380"/>
                <a:gd name="connsiteX14" fmla="*/ 532172 w 2070027"/>
                <a:gd name="connsiteY14" fmla="*/ 6592598 h 6599380"/>
                <a:gd name="connsiteX15" fmla="*/ 390856 w 2070027"/>
                <a:gd name="connsiteY15" fmla="*/ 6584286 h 6599380"/>
                <a:gd name="connsiteX16" fmla="*/ 365918 w 2070027"/>
                <a:gd name="connsiteY16" fmla="*/ 6534409 h 6599380"/>
                <a:gd name="connsiteX17" fmla="*/ 365918 w 2070027"/>
                <a:gd name="connsiteY17" fmla="*/ 6509471 h 6599380"/>
                <a:gd name="connsiteX18" fmla="*/ 382543 w 2070027"/>
                <a:gd name="connsiteY18" fmla="*/ 6376468 h 6599380"/>
                <a:gd name="connsiteX19" fmla="*/ 523860 w 2070027"/>
                <a:gd name="connsiteY19" fmla="*/ 6143711 h 6599380"/>
                <a:gd name="connsiteX20" fmla="*/ 515547 w 2070027"/>
                <a:gd name="connsiteY20" fmla="*/ 6043958 h 6599380"/>
                <a:gd name="connsiteX21" fmla="*/ 498922 w 2070027"/>
                <a:gd name="connsiteY21" fmla="*/ 5935893 h 6599380"/>
                <a:gd name="connsiteX22" fmla="*/ 523860 w 2070027"/>
                <a:gd name="connsiteY22" fmla="*/ 5894329 h 6599380"/>
                <a:gd name="connsiteX23" fmla="*/ 473983 w 2070027"/>
                <a:gd name="connsiteY23" fmla="*/ 5777951 h 6599380"/>
                <a:gd name="connsiteX24" fmla="*/ 424107 w 2070027"/>
                <a:gd name="connsiteY24" fmla="*/ 5420504 h 6599380"/>
                <a:gd name="connsiteX25" fmla="*/ 449045 w 2070027"/>
                <a:gd name="connsiteY25" fmla="*/ 4722235 h 6599380"/>
                <a:gd name="connsiteX26" fmla="*/ 382543 w 2070027"/>
                <a:gd name="connsiteY26" fmla="*/ 3949151 h 6599380"/>
                <a:gd name="connsiteX27" fmla="*/ 374231 w 2070027"/>
                <a:gd name="connsiteY27" fmla="*/ 3782897 h 6599380"/>
                <a:gd name="connsiteX28" fmla="*/ 316042 w 2070027"/>
                <a:gd name="connsiteY28" fmla="*/ 3741333 h 6599380"/>
                <a:gd name="connsiteX29" fmla="*/ 282791 w 2070027"/>
                <a:gd name="connsiteY29" fmla="*/ 3757958 h 6599380"/>
                <a:gd name="connsiteX30" fmla="*/ 232914 w 2070027"/>
                <a:gd name="connsiteY30" fmla="*/ 3699769 h 6599380"/>
                <a:gd name="connsiteX31" fmla="*/ 133162 w 2070027"/>
                <a:gd name="connsiteY31" fmla="*/ 3566766 h 6599380"/>
                <a:gd name="connsiteX32" fmla="*/ 108223 w 2070027"/>
                <a:gd name="connsiteY32" fmla="*/ 3508577 h 6599380"/>
                <a:gd name="connsiteX33" fmla="*/ 116536 w 2070027"/>
                <a:gd name="connsiteY33" fmla="*/ 3433762 h 6599380"/>
                <a:gd name="connsiteX34" fmla="*/ 133162 w 2070027"/>
                <a:gd name="connsiteY34" fmla="*/ 3392198 h 6599380"/>
                <a:gd name="connsiteX35" fmla="*/ 99911 w 2070027"/>
                <a:gd name="connsiteY35" fmla="*/ 3408824 h 6599380"/>
                <a:gd name="connsiteX36" fmla="*/ 91598 w 2070027"/>
                <a:gd name="connsiteY36" fmla="*/ 3009813 h 6599380"/>
                <a:gd name="connsiteX37" fmla="*/ 158 w 2070027"/>
                <a:gd name="connsiteY37" fmla="*/ 2519362 h 6599380"/>
                <a:gd name="connsiteX38" fmla="*/ 116536 w 2070027"/>
                <a:gd name="connsiteY38" fmla="*/ 1821093 h 6599380"/>
                <a:gd name="connsiteX39" fmla="*/ 199663 w 2070027"/>
                <a:gd name="connsiteY39" fmla="*/ 1413769 h 6599380"/>
                <a:gd name="connsiteX40" fmla="*/ 316042 w 2070027"/>
                <a:gd name="connsiteY40" fmla="*/ 1075372 h 6599380"/>
                <a:gd name="connsiteX41" fmla="*/ 357605 w 2070027"/>
                <a:gd name="connsiteY41" fmla="*/ 1048009 h 6599380"/>
                <a:gd name="connsiteX42" fmla="*/ 681802 w 2070027"/>
                <a:gd name="connsiteY42" fmla="*/ 948257 h 6599380"/>
                <a:gd name="connsiteX43" fmla="*/ 848056 w 2070027"/>
                <a:gd name="connsiteY43" fmla="*/ 881755 h 6599380"/>
                <a:gd name="connsiteX44" fmla="*/ 922871 w 2070027"/>
                <a:gd name="connsiteY44" fmla="*/ 806940 h 6599380"/>
                <a:gd name="connsiteX45" fmla="*/ 922871 w 2070027"/>
                <a:gd name="connsiteY45" fmla="*/ 607435 h 6599380"/>
                <a:gd name="connsiteX46" fmla="*/ 881307 w 2070027"/>
                <a:gd name="connsiteY46" fmla="*/ 574184 h 6599380"/>
                <a:gd name="connsiteX47" fmla="*/ 856369 w 2070027"/>
                <a:gd name="connsiteY47" fmla="*/ 499369 h 6599380"/>
                <a:gd name="connsiteX48" fmla="*/ 848056 w 2070027"/>
                <a:gd name="connsiteY48" fmla="*/ 424555 h 6599380"/>
                <a:gd name="connsiteX49" fmla="*/ 856369 w 2070027"/>
                <a:gd name="connsiteY49" fmla="*/ 391304 h 6599380"/>
                <a:gd name="connsiteX50" fmla="*/ 872994 w 2070027"/>
                <a:gd name="connsiteY50" fmla="*/ 374678 h 6599380"/>
                <a:gd name="connsiteX51" fmla="*/ 889620 w 2070027"/>
                <a:gd name="connsiteY51" fmla="*/ 233362 h 6599380"/>
                <a:gd name="connsiteX52" fmla="*/ 931183 w 2070027"/>
                <a:gd name="connsiteY52" fmla="*/ 133609 h 6599380"/>
                <a:gd name="connsiteX53" fmla="*/ 972747 w 2070027"/>
                <a:gd name="connsiteY53" fmla="*/ 75420 h 6599380"/>
                <a:gd name="connsiteX54" fmla="*/ 1055874 w 2070027"/>
                <a:gd name="connsiteY54" fmla="*/ 17231 h 6599380"/>
                <a:gd name="connsiteX55" fmla="*/ 1205503 w 2070027"/>
                <a:gd name="connsiteY55" fmla="*/ 606 h 6599380"/>
                <a:gd name="connsiteX56" fmla="*/ 1330194 w 2070027"/>
                <a:gd name="connsiteY56" fmla="*/ 33857 h 6599380"/>
                <a:gd name="connsiteX57" fmla="*/ 1438260 w 2070027"/>
                <a:gd name="connsiteY57" fmla="*/ 108671 h 6599380"/>
                <a:gd name="connsiteX58" fmla="*/ 1429947 w 2070027"/>
                <a:gd name="connsiteY58" fmla="*/ 125297 h 6599380"/>
                <a:gd name="connsiteX59" fmla="*/ 1454885 w 2070027"/>
                <a:gd name="connsiteY59" fmla="*/ 233362 h 6599380"/>
                <a:gd name="connsiteX60" fmla="*/ 1479823 w 2070027"/>
                <a:gd name="connsiteY60" fmla="*/ 374678 h 6599380"/>
                <a:gd name="connsiteX61" fmla="*/ 1471511 w 2070027"/>
                <a:gd name="connsiteY61" fmla="*/ 424555 h 6599380"/>
                <a:gd name="connsiteX62" fmla="*/ 1463198 w 2070027"/>
                <a:gd name="connsiteY62" fmla="*/ 507682 h 6599380"/>
                <a:gd name="connsiteX63" fmla="*/ 1463198 w 2070027"/>
                <a:gd name="connsiteY63" fmla="*/ 574184 h 6599380"/>
                <a:gd name="connsiteX64" fmla="*/ 1446572 w 2070027"/>
                <a:gd name="connsiteY64" fmla="*/ 615748 h 6599380"/>
                <a:gd name="connsiteX65" fmla="*/ 1421634 w 2070027"/>
                <a:gd name="connsiteY65" fmla="*/ 624060 h 6599380"/>
                <a:gd name="connsiteX66" fmla="*/ 1405009 w 2070027"/>
                <a:gd name="connsiteY66" fmla="*/ 748751 h 6599380"/>
                <a:gd name="connsiteX67" fmla="*/ 1363445 w 2070027"/>
                <a:gd name="connsiteY67" fmla="*/ 815253 h 6599380"/>
                <a:gd name="connsiteX68" fmla="*/ 1338507 w 2070027"/>
                <a:gd name="connsiteY68" fmla="*/ 848504 h 6599380"/>
                <a:gd name="connsiteX69" fmla="*/ 1355132 w 2070027"/>
                <a:gd name="connsiteY69" fmla="*/ 873442 h 6599380"/>
                <a:gd name="connsiteX70" fmla="*/ 1380071 w 2070027"/>
                <a:gd name="connsiteY70" fmla="*/ 964882 h 6599380"/>
                <a:gd name="connsiteX71" fmla="*/ 1538012 w 2070027"/>
                <a:gd name="connsiteY71" fmla="*/ 1048009 h 6599380"/>
                <a:gd name="connsiteX72" fmla="*/ 1729205 w 2070027"/>
                <a:gd name="connsiteY72" fmla="*/ 1122824 h 6599380"/>
                <a:gd name="connsiteX73" fmla="*/ 1820645 w 2070027"/>
                <a:gd name="connsiteY73" fmla="*/ 1147762 h 6599380"/>
                <a:gd name="connsiteX74" fmla="*/ 1853896 w 2070027"/>
                <a:gd name="connsiteY74" fmla="*/ 1181013 h 6599380"/>
                <a:gd name="connsiteX75" fmla="*/ 1878834 w 2070027"/>
                <a:gd name="connsiteY75" fmla="*/ 1314017 h 6599380"/>
                <a:gd name="connsiteX76" fmla="*/ 1920398 w 2070027"/>
                <a:gd name="connsiteY76" fmla="*/ 1471958 h 6599380"/>
                <a:gd name="connsiteX77" fmla="*/ 1937023 w 2070027"/>
                <a:gd name="connsiteY77" fmla="*/ 1546773 h 6599380"/>
                <a:gd name="connsiteX78" fmla="*/ 1961962 w 2070027"/>
                <a:gd name="connsiteY78" fmla="*/ 1629900 h 6599380"/>
                <a:gd name="connsiteX79" fmla="*/ 1978587 w 2070027"/>
                <a:gd name="connsiteY79" fmla="*/ 1746278 h 6599380"/>
                <a:gd name="connsiteX80" fmla="*/ 2028463 w 2070027"/>
                <a:gd name="connsiteY80" fmla="*/ 1962409 h 6599380"/>
                <a:gd name="connsiteX81" fmla="*/ 2020151 w 2070027"/>
                <a:gd name="connsiteY81" fmla="*/ 1970722 h 6599380"/>
                <a:gd name="connsiteX82" fmla="*/ 2020151 w 2070027"/>
                <a:gd name="connsiteY82" fmla="*/ 2161915 h 6599380"/>
                <a:gd name="connsiteX83" fmla="*/ 2053402 w 2070027"/>
                <a:gd name="connsiteY83" fmla="*/ 2436235 h 6599380"/>
                <a:gd name="connsiteX84" fmla="*/ 2070027 w 2070027"/>
                <a:gd name="connsiteY84" fmla="*/ 2785369 h 6599380"/>
                <a:gd name="connsiteX85" fmla="*/ 2053402 w 2070027"/>
                <a:gd name="connsiteY85" fmla="*/ 2934998 h 6599380"/>
                <a:gd name="connsiteX86" fmla="*/ 2028463 w 2070027"/>
                <a:gd name="connsiteY86" fmla="*/ 3001500 h 6599380"/>
                <a:gd name="connsiteX87" fmla="*/ 2011838 w 2070027"/>
                <a:gd name="connsiteY87" fmla="*/ 3101253 h 6599380"/>
                <a:gd name="connsiteX88" fmla="*/ 1961962 w 2070027"/>
                <a:gd name="connsiteY88" fmla="*/ 3325697 h 6599380"/>
                <a:gd name="connsiteX89" fmla="*/ 1953649 w 2070027"/>
                <a:gd name="connsiteY89" fmla="*/ 3367260 h 6599380"/>
                <a:gd name="connsiteX90" fmla="*/ 1953649 w 2070027"/>
                <a:gd name="connsiteY90" fmla="*/ 3392198 h 6599380"/>
                <a:gd name="connsiteX91" fmla="*/ 1945336 w 2070027"/>
                <a:gd name="connsiteY91" fmla="*/ 3516889 h 6599380"/>
                <a:gd name="connsiteX92" fmla="*/ 1928711 w 2070027"/>
                <a:gd name="connsiteY92" fmla="*/ 3633268 h 6599380"/>
                <a:gd name="connsiteX93" fmla="*/ 1878834 w 2070027"/>
                <a:gd name="connsiteY93" fmla="*/ 3708082 h 6599380"/>
                <a:gd name="connsiteX94" fmla="*/ 1804020 w 2070027"/>
                <a:gd name="connsiteY94" fmla="*/ 3774584 h 6599380"/>
                <a:gd name="connsiteX95" fmla="*/ 1770769 w 2070027"/>
                <a:gd name="connsiteY95" fmla="*/ 3799522 h 6599380"/>
                <a:gd name="connsiteX96" fmla="*/ 1712580 w 2070027"/>
                <a:gd name="connsiteY96" fmla="*/ 3832773 h 6599380"/>
                <a:gd name="connsiteX97" fmla="*/ 1687642 w 2070027"/>
                <a:gd name="connsiteY97" fmla="*/ 3866024 h 6599380"/>
                <a:gd name="connsiteX98" fmla="*/ 1637765 w 2070027"/>
                <a:gd name="connsiteY98" fmla="*/ 4398038 h 6599380"/>
                <a:gd name="connsiteX99" fmla="*/ 1612827 w 2070027"/>
                <a:gd name="connsiteY99" fmla="*/ 4664046 h 6599380"/>
                <a:gd name="connsiteX100" fmla="*/ 1637765 w 2070027"/>
                <a:gd name="connsiteY100" fmla="*/ 5171122 h 6599380"/>
                <a:gd name="connsiteX101" fmla="*/ 1671016 w 2070027"/>
                <a:gd name="connsiteY101" fmla="*/ 5520257 h 6599380"/>
                <a:gd name="connsiteX102" fmla="*/ 1562951 w 2070027"/>
                <a:gd name="connsiteY102" fmla="*/ 5861078 h 6599380"/>
                <a:gd name="connsiteX103" fmla="*/ 1571263 w 2070027"/>
                <a:gd name="connsiteY103" fmla="*/ 5944206 h 6599380"/>
                <a:gd name="connsiteX104" fmla="*/ 1571263 w 2070027"/>
                <a:gd name="connsiteY104" fmla="*/ 6127086 h 6599380"/>
                <a:gd name="connsiteX105" fmla="*/ 1695954 w 2070027"/>
                <a:gd name="connsiteY105" fmla="*/ 6343217 h 6599380"/>
                <a:gd name="connsiteX106" fmla="*/ 1695954 w 2070027"/>
                <a:gd name="connsiteY106" fmla="*/ 6393093 h 6599380"/>
                <a:gd name="connsiteX107" fmla="*/ 1720892 w 2070027"/>
                <a:gd name="connsiteY107" fmla="*/ 6476220 h 6599380"/>
                <a:gd name="connsiteX108" fmla="*/ 1662703 w 2070027"/>
                <a:gd name="connsiteY108" fmla="*/ 6517784 h 6599380"/>
                <a:gd name="connsiteX109" fmla="*/ 1538012 w 2070027"/>
                <a:gd name="connsiteY109" fmla="*/ 6526097 h 6599380"/>
                <a:gd name="connsiteX110" fmla="*/ 1438260 w 2070027"/>
                <a:gd name="connsiteY110" fmla="*/ 6484533 h 6599380"/>
                <a:gd name="connsiteX111" fmla="*/ 1388383 w 2070027"/>
                <a:gd name="connsiteY111" fmla="*/ 6409718 h 6599380"/>
                <a:gd name="connsiteX112" fmla="*/ 1371758 w 2070027"/>
                <a:gd name="connsiteY112" fmla="*/ 6318278 h 6599380"/>
                <a:gd name="connsiteX113" fmla="*/ 1346820 w 2070027"/>
                <a:gd name="connsiteY113" fmla="*/ 6260089 h 6599380"/>
                <a:gd name="connsiteX114" fmla="*/ 1305256 w 2070027"/>
                <a:gd name="connsiteY114" fmla="*/ 6268402 h 6599380"/>
                <a:gd name="connsiteX115" fmla="*/ 1238754 w 2070027"/>
                <a:gd name="connsiteY115" fmla="*/ 6176962 h 6599380"/>
                <a:gd name="connsiteX116" fmla="*/ 1197191 w 2070027"/>
                <a:gd name="connsiteY116" fmla="*/ 6102148 h 6599380"/>
                <a:gd name="connsiteX117" fmla="*/ 1188878 w 2070027"/>
                <a:gd name="connsiteY117" fmla="*/ 6052271 h 6599380"/>
                <a:gd name="connsiteX118" fmla="*/ 1205503 w 2070027"/>
                <a:gd name="connsiteY118" fmla="*/ 5944206 h 6599380"/>
                <a:gd name="connsiteX119" fmla="*/ 1155627 w 2070027"/>
                <a:gd name="connsiteY119" fmla="*/ 5852766 h 6599380"/>
                <a:gd name="connsiteX120" fmla="*/ 1147314 w 2070027"/>
                <a:gd name="connsiteY120" fmla="*/ 5553508 h 6599380"/>
                <a:gd name="connsiteX121" fmla="*/ 1180565 w 2070027"/>
                <a:gd name="connsiteY121" fmla="*/ 4946678 h 6599380"/>
                <a:gd name="connsiteX122" fmla="*/ 1188878 w 2070027"/>
                <a:gd name="connsiteY122" fmla="*/ 4664046 h 6599380"/>
                <a:gd name="connsiteX123" fmla="*/ 1122376 w 2070027"/>
                <a:gd name="connsiteY123" fmla="*/ 4331537 h 6599380"/>
                <a:gd name="connsiteX124" fmla="*/ 1097438 w 2070027"/>
                <a:gd name="connsiteY124" fmla="*/ 3932526 h 6599380"/>
                <a:gd name="connsiteX125" fmla="*/ 1072500 w 2070027"/>
                <a:gd name="connsiteY125" fmla="*/ 3824460 h 6599380"/>
                <a:gd name="connsiteX126" fmla="*/ 1047562 w 2070027"/>
                <a:gd name="connsiteY126" fmla="*/ 3766271 h 6599380"/>
                <a:gd name="connsiteX0" fmla="*/ 1047562 w 2070027"/>
                <a:gd name="connsiteY0" fmla="*/ 3766271 h 6599380"/>
                <a:gd name="connsiteX1" fmla="*/ 939496 w 2070027"/>
                <a:gd name="connsiteY1" fmla="*/ 4223471 h 6599380"/>
                <a:gd name="connsiteX2" fmla="*/ 914558 w 2070027"/>
                <a:gd name="connsiteY2" fmla="*/ 4564293 h 6599380"/>
                <a:gd name="connsiteX3" fmla="*/ 897932 w 2070027"/>
                <a:gd name="connsiteY3" fmla="*/ 4855238 h 6599380"/>
                <a:gd name="connsiteX4" fmla="*/ 872994 w 2070027"/>
                <a:gd name="connsiteY4" fmla="*/ 4988242 h 6599380"/>
                <a:gd name="connsiteX5" fmla="*/ 864682 w 2070027"/>
                <a:gd name="connsiteY5" fmla="*/ 5345689 h 6599380"/>
                <a:gd name="connsiteX6" fmla="*/ 889620 w 2070027"/>
                <a:gd name="connsiteY6" fmla="*/ 5753013 h 6599380"/>
                <a:gd name="connsiteX7" fmla="*/ 814805 w 2070027"/>
                <a:gd name="connsiteY7" fmla="*/ 5969144 h 6599380"/>
                <a:gd name="connsiteX8" fmla="*/ 906245 w 2070027"/>
                <a:gd name="connsiteY8" fmla="*/ 6027333 h 6599380"/>
                <a:gd name="connsiteX9" fmla="*/ 864682 w 2070027"/>
                <a:gd name="connsiteY9" fmla="*/ 6127086 h 6599380"/>
                <a:gd name="connsiteX10" fmla="*/ 831431 w 2070027"/>
                <a:gd name="connsiteY10" fmla="*/ 6235151 h 6599380"/>
                <a:gd name="connsiteX11" fmla="*/ 781554 w 2070027"/>
                <a:gd name="connsiteY11" fmla="*/ 6268402 h 6599380"/>
                <a:gd name="connsiteX12" fmla="*/ 723365 w 2070027"/>
                <a:gd name="connsiteY12" fmla="*/ 6376468 h 6599380"/>
                <a:gd name="connsiteX13" fmla="*/ 698427 w 2070027"/>
                <a:gd name="connsiteY13" fmla="*/ 6492846 h 6599380"/>
                <a:gd name="connsiteX14" fmla="*/ 532172 w 2070027"/>
                <a:gd name="connsiteY14" fmla="*/ 6592598 h 6599380"/>
                <a:gd name="connsiteX15" fmla="*/ 390856 w 2070027"/>
                <a:gd name="connsiteY15" fmla="*/ 6584286 h 6599380"/>
                <a:gd name="connsiteX16" fmla="*/ 365918 w 2070027"/>
                <a:gd name="connsiteY16" fmla="*/ 6534409 h 6599380"/>
                <a:gd name="connsiteX17" fmla="*/ 365918 w 2070027"/>
                <a:gd name="connsiteY17" fmla="*/ 6509471 h 6599380"/>
                <a:gd name="connsiteX18" fmla="*/ 382543 w 2070027"/>
                <a:gd name="connsiteY18" fmla="*/ 6376468 h 6599380"/>
                <a:gd name="connsiteX19" fmla="*/ 523860 w 2070027"/>
                <a:gd name="connsiteY19" fmla="*/ 6143711 h 6599380"/>
                <a:gd name="connsiteX20" fmla="*/ 515547 w 2070027"/>
                <a:gd name="connsiteY20" fmla="*/ 6043958 h 6599380"/>
                <a:gd name="connsiteX21" fmla="*/ 498922 w 2070027"/>
                <a:gd name="connsiteY21" fmla="*/ 5935893 h 6599380"/>
                <a:gd name="connsiteX22" fmla="*/ 523860 w 2070027"/>
                <a:gd name="connsiteY22" fmla="*/ 5894329 h 6599380"/>
                <a:gd name="connsiteX23" fmla="*/ 473983 w 2070027"/>
                <a:gd name="connsiteY23" fmla="*/ 5777951 h 6599380"/>
                <a:gd name="connsiteX24" fmla="*/ 424107 w 2070027"/>
                <a:gd name="connsiteY24" fmla="*/ 5420504 h 6599380"/>
                <a:gd name="connsiteX25" fmla="*/ 449045 w 2070027"/>
                <a:gd name="connsiteY25" fmla="*/ 4722235 h 6599380"/>
                <a:gd name="connsiteX26" fmla="*/ 382543 w 2070027"/>
                <a:gd name="connsiteY26" fmla="*/ 3949151 h 6599380"/>
                <a:gd name="connsiteX27" fmla="*/ 374231 w 2070027"/>
                <a:gd name="connsiteY27" fmla="*/ 3782897 h 6599380"/>
                <a:gd name="connsiteX28" fmla="*/ 316042 w 2070027"/>
                <a:gd name="connsiteY28" fmla="*/ 3741333 h 6599380"/>
                <a:gd name="connsiteX29" fmla="*/ 282791 w 2070027"/>
                <a:gd name="connsiteY29" fmla="*/ 3757958 h 6599380"/>
                <a:gd name="connsiteX30" fmla="*/ 232914 w 2070027"/>
                <a:gd name="connsiteY30" fmla="*/ 3699769 h 6599380"/>
                <a:gd name="connsiteX31" fmla="*/ 133162 w 2070027"/>
                <a:gd name="connsiteY31" fmla="*/ 3566766 h 6599380"/>
                <a:gd name="connsiteX32" fmla="*/ 108223 w 2070027"/>
                <a:gd name="connsiteY32" fmla="*/ 3508577 h 6599380"/>
                <a:gd name="connsiteX33" fmla="*/ 116536 w 2070027"/>
                <a:gd name="connsiteY33" fmla="*/ 3433762 h 6599380"/>
                <a:gd name="connsiteX34" fmla="*/ 133162 w 2070027"/>
                <a:gd name="connsiteY34" fmla="*/ 3392198 h 6599380"/>
                <a:gd name="connsiteX35" fmla="*/ 99911 w 2070027"/>
                <a:gd name="connsiteY35" fmla="*/ 3408824 h 6599380"/>
                <a:gd name="connsiteX36" fmla="*/ 91598 w 2070027"/>
                <a:gd name="connsiteY36" fmla="*/ 3009813 h 6599380"/>
                <a:gd name="connsiteX37" fmla="*/ 158 w 2070027"/>
                <a:gd name="connsiteY37" fmla="*/ 2519362 h 6599380"/>
                <a:gd name="connsiteX38" fmla="*/ 116536 w 2070027"/>
                <a:gd name="connsiteY38" fmla="*/ 1821093 h 6599380"/>
                <a:gd name="connsiteX39" fmla="*/ 199663 w 2070027"/>
                <a:gd name="connsiteY39" fmla="*/ 1413769 h 6599380"/>
                <a:gd name="connsiteX40" fmla="*/ 316042 w 2070027"/>
                <a:gd name="connsiteY40" fmla="*/ 1075372 h 6599380"/>
                <a:gd name="connsiteX41" fmla="*/ 357605 w 2070027"/>
                <a:gd name="connsiteY41" fmla="*/ 1048009 h 6599380"/>
                <a:gd name="connsiteX42" fmla="*/ 681802 w 2070027"/>
                <a:gd name="connsiteY42" fmla="*/ 948257 h 6599380"/>
                <a:gd name="connsiteX43" fmla="*/ 848056 w 2070027"/>
                <a:gd name="connsiteY43" fmla="*/ 881755 h 6599380"/>
                <a:gd name="connsiteX44" fmla="*/ 922871 w 2070027"/>
                <a:gd name="connsiteY44" fmla="*/ 806940 h 6599380"/>
                <a:gd name="connsiteX45" fmla="*/ 922871 w 2070027"/>
                <a:gd name="connsiteY45" fmla="*/ 607435 h 6599380"/>
                <a:gd name="connsiteX46" fmla="*/ 881307 w 2070027"/>
                <a:gd name="connsiteY46" fmla="*/ 574184 h 6599380"/>
                <a:gd name="connsiteX47" fmla="*/ 856369 w 2070027"/>
                <a:gd name="connsiteY47" fmla="*/ 499369 h 6599380"/>
                <a:gd name="connsiteX48" fmla="*/ 848056 w 2070027"/>
                <a:gd name="connsiteY48" fmla="*/ 424555 h 6599380"/>
                <a:gd name="connsiteX49" fmla="*/ 856369 w 2070027"/>
                <a:gd name="connsiteY49" fmla="*/ 391304 h 6599380"/>
                <a:gd name="connsiteX50" fmla="*/ 872994 w 2070027"/>
                <a:gd name="connsiteY50" fmla="*/ 374678 h 6599380"/>
                <a:gd name="connsiteX51" fmla="*/ 889620 w 2070027"/>
                <a:gd name="connsiteY51" fmla="*/ 233362 h 6599380"/>
                <a:gd name="connsiteX52" fmla="*/ 931183 w 2070027"/>
                <a:gd name="connsiteY52" fmla="*/ 133609 h 6599380"/>
                <a:gd name="connsiteX53" fmla="*/ 972747 w 2070027"/>
                <a:gd name="connsiteY53" fmla="*/ 75420 h 6599380"/>
                <a:gd name="connsiteX54" fmla="*/ 1055874 w 2070027"/>
                <a:gd name="connsiteY54" fmla="*/ 17231 h 6599380"/>
                <a:gd name="connsiteX55" fmla="*/ 1205503 w 2070027"/>
                <a:gd name="connsiteY55" fmla="*/ 606 h 6599380"/>
                <a:gd name="connsiteX56" fmla="*/ 1330194 w 2070027"/>
                <a:gd name="connsiteY56" fmla="*/ 33857 h 6599380"/>
                <a:gd name="connsiteX57" fmla="*/ 1438260 w 2070027"/>
                <a:gd name="connsiteY57" fmla="*/ 108671 h 6599380"/>
                <a:gd name="connsiteX58" fmla="*/ 1429947 w 2070027"/>
                <a:gd name="connsiteY58" fmla="*/ 125297 h 6599380"/>
                <a:gd name="connsiteX59" fmla="*/ 1454885 w 2070027"/>
                <a:gd name="connsiteY59" fmla="*/ 233362 h 6599380"/>
                <a:gd name="connsiteX60" fmla="*/ 1479823 w 2070027"/>
                <a:gd name="connsiteY60" fmla="*/ 374678 h 6599380"/>
                <a:gd name="connsiteX61" fmla="*/ 1471511 w 2070027"/>
                <a:gd name="connsiteY61" fmla="*/ 424555 h 6599380"/>
                <a:gd name="connsiteX62" fmla="*/ 1463198 w 2070027"/>
                <a:gd name="connsiteY62" fmla="*/ 507682 h 6599380"/>
                <a:gd name="connsiteX63" fmla="*/ 1463198 w 2070027"/>
                <a:gd name="connsiteY63" fmla="*/ 574184 h 6599380"/>
                <a:gd name="connsiteX64" fmla="*/ 1446572 w 2070027"/>
                <a:gd name="connsiteY64" fmla="*/ 615748 h 6599380"/>
                <a:gd name="connsiteX65" fmla="*/ 1421634 w 2070027"/>
                <a:gd name="connsiteY65" fmla="*/ 624060 h 6599380"/>
                <a:gd name="connsiteX66" fmla="*/ 1405009 w 2070027"/>
                <a:gd name="connsiteY66" fmla="*/ 748751 h 6599380"/>
                <a:gd name="connsiteX67" fmla="*/ 1363445 w 2070027"/>
                <a:gd name="connsiteY67" fmla="*/ 791440 h 6599380"/>
                <a:gd name="connsiteX68" fmla="*/ 1338507 w 2070027"/>
                <a:gd name="connsiteY68" fmla="*/ 848504 h 6599380"/>
                <a:gd name="connsiteX69" fmla="*/ 1355132 w 2070027"/>
                <a:gd name="connsiteY69" fmla="*/ 873442 h 6599380"/>
                <a:gd name="connsiteX70" fmla="*/ 1380071 w 2070027"/>
                <a:gd name="connsiteY70" fmla="*/ 964882 h 6599380"/>
                <a:gd name="connsiteX71" fmla="*/ 1538012 w 2070027"/>
                <a:gd name="connsiteY71" fmla="*/ 1048009 h 6599380"/>
                <a:gd name="connsiteX72" fmla="*/ 1729205 w 2070027"/>
                <a:gd name="connsiteY72" fmla="*/ 1122824 h 6599380"/>
                <a:gd name="connsiteX73" fmla="*/ 1820645 w 2070027"/>
                <a:gd name="connsiteY73" fmla="*/ 1147762 h 6599380"/>
                <a:gd name="connsiteX74" fmla="*/ 1853896 w 2070027"/>
                <a:gd name="connsiteY74" fmla="*/ 1181013 h 6599380"/>
                <a:gd name="connsiteX75" fmla="*/ 1878834 w 2070027"/>
                <a:gd name="connsiteY75" fmla="*/ 1314017 h 6599380"/>
                <a:gd name="connsiteX76" fmla="*/ 1920398 w 2070027"/>
                <a:gd name="connsiteY76" fmla="*/ 1471958 h 6599380"/>
                <a:gd name="connsiteX77" fmla="*/ 1937023 w 2070027"/>
                <a:gd name="connsiteY77" fmla="*/ 1546773 h 6599380"/>
                <a:gd name="connsiteX78" fmla="*/ 1961962 w 2070027"/>
                <a:gd name="connsiteY78" fmla="*/ 1629900 h 6599380"/>
                <a:gd name="connsiteX79" fmla="*/ 1978587 w 2070027"/>
                <a:gd name="connsiteY79" fmla="*/ 1746278 h 6599380"/>
                <a:gd name="connsiteX80" fmla="*/ 2028463 w 2070027"/>
                <a:gd name="connsiteY80" fmla="*/ 1962409 h 6599380"/>
                <a:gd name="connsiteX81" fmla="*/ 2020151 w 2070027"/>
                <a:gd name="connsiteY81" fmla="*/ 1970722 h 6599380"/>
                <a:gd name="connsiteX82" fmla="*/ 2020151 w 2070027"/>
                <a:gd name="connsiteY82" fmla="*/ 2161915 h 6599380"/>
                <a:gd name="connsiteX83" fmla="*/ 2053402 w 2070027"/>
                <a:gd name="connsiteY83" fmla="*/ 2436235 h 6599380"/>
                <a:gd name="connsiteX84" fmla="*/ 2070027 w 2070027"/>
                <a:gd name="connsiteY84" fmla="*/ 2785369 h 6599380"/>
                <a:gd name="connsiteX85" fmla="*/ 2053402 w 2070027"/>
                <a:gd name="connsiteY85" fmla="*/ 2934998 h 6599380"/>
                <a:gd name="connsiteX86" fmla="*/ 2028463 w 2070027"/>
                <a:gd name="connsiteY86" fmla="*/ 3001500 h 6599380"/>
                <a:gd name="connsiteX87" fmla="*/ 2011838 w 2070027"/>
                <a:gd name="connsiteY87" fmla="*/ 3101253 h 6599380"/>
                <a:gd name="connsiteX88" fmla="*/ 1961962 w 2070027"/>
                <a:gd name="connsiteY88" fmla="*/ 3325697 h 6599380"/>
                <a:gd name="connsiteX89" fmla="*/ 1953649 w 2070027"/>
                <a:gd name="connsiteY89" fmla="*/ 3367260 h 6599380"/>
                <a:gd name="connsiteX90" fmla="*/ 1953649 w 2070027"/>
                <a:gd name="connsiteY90" fmla="*/ 3392198 h 6599380"/>
                <a:gd name="connsiteX91" fmla="*/ 1945336 w 2070027"/>
                <a:gd name="connsiteY91" fmla="*/ 3516889 h 6599380"/>
                <a:gd name="connsiteX92" fmla="*/ 1928711 w 2070027"/>
                <a:gd name="connsiteY92" fmla="*/ 3633268 h 6599380"/>
                <a:gd name="connsiteX93" fmla="*/ 1878834 w 2070027"/>
                <a:gd name="connsiteY93" fmla="*/ 3708082 h 6599380"/>
                <a:gd name="connsiteX94" fmla="*/ 1804020 w 2070027"/>
                <a:gd name="connsiteY94" fmla="*/ 3774584 h 6599380"/>
                <a:gd name="connsiteX95" fmla="*/ 1770769 w 2070027"/>
                <a:gd name="connsiteY95" fmla="*/ 3799522 h 6599380"/>
                <a:gd name="connsiteX96" fmla="*/ 1712580 w 2070027"/>
                <a:gd name="connsiteY96" fmla="*/ 3832773 h 6599380"/>
                <a:gd name="connsiteX97" fmla="*/ 1687642 w 2070027"/>
                <a:gd name="connsiteY97" fmla="*/ 3866024 h 6599380"/>
                <a:gd name="connsiteX98" fmla="*/ 1637765 w 2070027"/>
                <a:gd name="connsiteY98" fmla="*/ 4398038 h 6599380"/>
                <a:gd name="connsiteX99" fmla="*/ 1612827 w 2070027"/>
                <a:gd name="connsiteY99" fmla="*/ 4664046 h 6599380"/>
                <a:gd name="connsiteX100" fmla="*/ 1637765 w 2070027"/>
                <a:gd name="connsiteY100" fmla="*/ 5171122 h 6599380"/>
                <a:gd name="connsiteX101" fmla="*/ 1671016 w 2070027"/>
                <a:gd name="connsiteY101" fmla="*/ 5520257 h 6599380"/>
                <a:gd name="connsiteX102" fmla="*/ 1562951 w 2070027"/>
                <a:gd name="connsiteY102" fmla="*/ 5861078 h 6599380"/>
                <a:gd name="connsiteX103" fmla="*/ 1571263 w 2070027"/>
                <a:gd name="connsiteY103" fmla="*/ 5944206 h 6599380"/>
                <a:gd name="connsiteX104" fmla="*/ 1571263 w 2070027"/>
                <a:gd name="connsiteY104" fmla="*/ 6127086 h 6599380"/>
                <a:gd name="connsiteX105" fmla="*/ 1695954 w 2070027"/>
                <a:gd name="connsiteY105" fmla="*/ 6343217 h 6599380"/>
                <a:gd name="connsiteX106" fmla="*/ 1695954 w 2070027"/>
                <a:gd name="connsiteY106" fmla="*/ 6393093 h 6599380"/>
                <a:gd name="connsiteX107" fmla="*/ 1720892 w 2070027"/>
                <a:gd name="connsiteY107" fmla="*/ 6476220 h 6599380"/>
                <a:gd name="connsiteX108" fmla="*/ 1662703 w 2070027"/>
                <a:gd name="connsiteY108" fmla="*/ 6517784 h 6599380"/>
                <a:gd name="connsiteX109" fmla="*/ 1538012 w 2070027"/>
                <a:gd name="connsiteY109" fmla="*/ 6526097 h 6599380"/>
                <a:gd name="connsiteX110" fmla="*/ 1438260 w 2070027"/>
                <a:gd name="connsiteY110" fmla="*/ 6484533 h 6599380"/>
                <a:gd name="connsiteX111" fmla="*/ 1388383 w 2070027"/>
                <a:gd name="connsiteY111" fmla="*/ 6409718 h 6599380"/>
                <a:gd name="connsiteX112" fmla="*/ 1371758 w 2070027"/>
                <a:gd name="connsiteY112" fmla="*/ 6318278 h 6599380"/>
                <a:gd name="connsiteX113" fmla="*/ 1346820 w 2070027"/>
                <a:gd name="connsiteY113" fmla="*/ 6260089 h 6599380"/>
                <a:gd name="connsiteX114" fmla="*/ 1305256 w 2070027"/>
                <a:gd name="connsiteY114" fmla="*/ 6268402 h 6599380"/>
                <a:gd name="connsiteX115" fmla="*/ 1238754 w 2070027"/>
                <a:gd name="connsiteY115" fmla="*/ 6176962 h 6599380"/>
                <a:gd name="connsiteX116" fmla="*/ 1197191 w 2070027"/>
                <a:gd name="connsiteY116" fmla="*/ 6102148 h 6599380"/>
                <a:gd name="connsiteX117" fmla="*/ 1188878 w 2070027"/>
                <a:gd name="connsiteY117" fmla="*/ 6052271 h 6599380"/>
                <a:gd name="connsiteX118" fmla="*/ 1205503 w 2070027"/>
                <a:gd name="connsiteY118" fmla="*/ 5944206 h 6599380"/>
                <a:gd name="connsiteX119" fmla="*/ 1155627 w 2070027"/>
                <a:gd name="connsiteY119" fmla="*/ 5852766 h 6599380"/>
                <a:gd name="connsiteX120" fmla="*/ 1147314 w 2070027"/>
                <a:gd name="connsiteY120" fmla="*/ 5553508 h 6599380"/>
                <a:gd name="connsiteX121" fmla="*/ 1180565 w 2070027"/>
                <a:gd name="connsiteY121" fmla="*/ 4946678 h 6599380"/>
                <a:gd name="connsiteX122" fmla="*/ 1188878 w 2070027"/>
                <a:gd name="connsiteY122" fmla="*/ 4664046 h 6599380"/>
                <a:gd name="connsiteX123" fmla="*/ 1122376 w 2070027"/>
                <a:gd name="connsiteY123" fmla="*/ 4331537 h 6599380"/>
                <a:gd name="connsiteX124" fmla="*/ 1097438 w 2070027"/>
                <a:gd name="connsiteY124" fmla="*/ 3932526 h 6599380"/>
                <a:gd name="connsiteX125" fmla="*/ 1072500 w 2070027"/>
                <a:gd name="connsiteY125" fmla="*/ 3824460 h 6599380"/>
                <a:gd name="connsiteX126" fmla="*/ 1047562 w 2070027"/>
                <a:gd name="connsiteY126" fmla="*/ 3766271 h 6599380"/>
                <a:gd name="connsiteX0" fmla="*/ 1047562 w 2070027"/>
                <a:gd name="connsiteY0" fmla="*/ 3766271 h 6599380"/>
                <a:gd name="connsiteX1" fmla="*/ 939496 w 2070027"/>
                <a:gd name="connsiteY1" fmla="*/ 4223471 h 6599380"/>
                <a:gd name="connsiteX2" fmla="*/ 914558 w 2070027"/>
                <a:gd name="connsiteY2" fmla="*/ 4564293 h 6599380"/>
                <a:gd name="connsiteX3" fmla="*/ 897932 w 2070027"/>
                <a:gd name="connsiteY3" fmla="*/ 4855238 h 6599380"/>
                <a:gd name="connsiteX4" fmla="*/ 872994 w 2070027"/>
                <a:gd name="connsiteY4" fmla="*/ 4988242 h 6599380"/>
                <a:gd name="connsiteX5" fmla="*/ 864682 w 2070027"/>
                <a:gd name="connsiteY5" fmla="*/ 5345689 h 6599380"/>
                <a:gd name="connsiteX6" fmla="*/ 889620 w 2070027"/>
                <a:gd name="connsiteY6" fmla="*/ 5753013 h 6599380"/>
                <a:gd name="connsiteX7" fmla="*/ 814805 w 2070027"/>
                <a:gd name="connsiteY7" fmla="*/ 5969144 h 6599380"/>
                <a:gd name="connsiteX8" fmla="*/ 906245 w 2070027"/>
                <a:gd name="connsiteY8" fmla="*/ 6027333 h 6599380"/>
                <a:gd name="connsiteX9" fmla="*/ 864682 w 2070027"/>
                <a:gd name="connsiteY9" fmla="*/ 6127086 h 6599380"/>
                <a:gd name="connsiteX10" fmla="*/ 831431 w 2070027"/>
                <a:gd name="connsiteY10" fmla="*/ 6235151 h 6599380"/>
                <a:gd name="connsiteX11" fmla="*/ 781554 w 2070027"/>
                <a:gd name="connsiteY11" fmla="*/ 6268402 h 6599380"/>
                <a:gd name="connsiteX12" fmla="*/ 723365 w 2070027"/>
                <a:gd name="connsiteY12" fmla="*/ 6376468 h 6599380"/>
                <a:gd name="connsiteX13" fmla="*/ 698427 w 2070027"/>
                <a:gd name="connsiteY13" fmla="*/ 6492846 h 6599380"/>
                <a:gd name="connsiteX14" fmla="*/ 532172 w 2070027"/>
                <a:gd name="connsiteY14" fmla="*/ 6592598 h 6599380"/>
                <a:gd name="connsiteX15" fmla="*/ 390856 w 2070027"/>
                <a:gd name="connsiteY15" fmla="*/ 6584286 h 6599380"/>
                <a:gd name="connsiteX16" fmla="*/ 365918 w 2070027"/>
                <a:gd name="connsiteY16" fmla="*/ 6534409 h 6599380"/>
                <a:gd name="connsiteX17" fmla="*/ 365918 w 2070027"/>
                <a:gd name="connsiteY17" fmla="*/ 6509471 h 6599380"/>
                <a:gd name="connsiteX18" fmla="*/ 382543 w 2070027"/>
                <a:gd name="connsiteY18" fmla="*/ 6376468 h 6599380"/>
                <a:gd name="connsiteX19" fmla="*/ 523860 w 2070027"/>
                <a:gd name="connsiteY19" fmla="*/ 6143711 h 6599380"/>
                <a:gd name="connsiteX20" fmla="*/ 515547 w 2070027"/>
                <a:gd name="connsiteY20" fmla="*/ 6043958 h 6599380"/>
                <a:gd name="connsiteX21" fmla="*/ 498922 w 2070027"/>
                <a:gd name="connsiteY21" fmla="*/ 5935893 h 6599380"/>
                <a:gd name="connsiteX22" fmla="*/ 523860 w 2070027"/>
                <a:gd name="connsiteY22" fmla="*/ 5894329 h 6599380"/>
                <a:gd name="connsiteX23" fmla="*/ 473983 w 2070027"/>
                <a:gd name="connsiteY23" fmla="*/ 5777951 h 6599380"/>
                <a:gd name="connsiteX24" fmla="*/ 424107 w 2070027"/>
                <a:gd name="connsiteY24" fmla="*/ 5420504 h 6599380"/>
                <a:gd name="connsiteX25" fmla="*/ 449045 w 2070027"/>
                <a:gd name="connsiteY25" fmla="*/ 4722235 h 6599380"/>
                <a:gd name="connsiteX26" fmla="*/ 382543 w 2070027"/>
                <a:gd name="connsiteY26" fmla="*/ 3949151 h 6599380"/>
                <a:gd name="connsiteX27" fmla="*/ 374231 w 2070027"/>
                <a:gd name="connsiteY27" fmla="*/ 3782897 h 6599380"/>
                <a:gd name="connsiteX28" fmla="*/ 316042 w 2070027"/>
                <a:gd name="connsiteY28" fmla="*/ 3741333 h 6599380"/>
                <a:gd name="connsiteX29" fmla="*/ 282791 w 2070027"/>
                <a:gd name="connsiteY29" fmla="*/ 3757958 h 6599380"/>
                <a:gd name="connsiteX30" fmla="*/ 232914 w 2070027"/>
                <a:gd name="connsiteY30" fmla="*/ 3699769 h 6599380"/>
                <a:gd name="connsiteX31" fmla="*/ 133162 w 2070027"/>
                <a:gd name="connsiteY31" fmla="*/ 3566766 h 6599380"/>
                <a:gd name="connsiteX32" fmla="*/ 108223 w 2070027"/>
                <a:gd name="connsiteY32" fmla="*/ 3508577 h 6599380"/>
                <a:gd name="connsiteX33" fmla="*/ 116536 w 2070027"/>
                <a:gd name="connsiteY33" fmla="*/ 3433762 h 6599380"/>
                <a:gd name="connsiteX34" fmla="*/ 133162 w 2070027"/>
                <a:gd name="connsiteY34" fmla="*/ 3392198 h 6599380"/>
                <a:gd name="connsiteX35" fmla="*/ 99911 w 2070027"/>
                <a:gd name="connsiteY35" fmla="*/ 3408824 h 6599380"/>
                <a:gd name="connsiteX36" fmla="*/ 91598 w 2070027"/>
                <a:gd name="connsiteY36" fmla="*/ 3009813 h 6599380"/>
                <a:gd name="connsiteX37" fmla="*/ 158 w 2070027"/>
                <a:gd name="connsiteY37" fmla="*/ 2519362 h 6599380"/>
                <a:gd name="connsiteX38" fmla="*/ 116536 w 2070027"/>
                <a:gd name="connsiteY38" fmla="*/ 1821093 h 6599380"/>
                <a:gd name="connsiteX39" fmla="*/ 199663 w 2070027"/>
                <a:gd name="connsiteY39" fmla="*/ 1413769 h 6599380"/>
                <a:gd name="connsiteX40" fmla="*/ 316042 w 2070027"/>
                <a:gd name="connsiteY40" fmla="*/ 1075372 h 6599380"/>
                <a:gd name="connsiteX41" fmla="*/ 357605 w 2070027"/>
                <a:gd name="connsiteY41" fmla="*/ 1048009 h 6599380"/>
                <a:gd name="connsiteX42" fmla="*/ 681802 w 2070027"/>
                <a:gd name="connsiteY42" fmla="*/ 948257 h 6599380"/>
                <a:gd name="connsiteX43" fmla="*/ 848056 w 2070027"/>
                <a:gd name="connsiteY43" fmla="*/ 881755 h 6599380"/>
                <a:gd name="connsiteX44" fmla="*/ 922871 w 2070027"/>
                <a:gd name="connsiteY44" fmla="*/ 806940 h 6599380"/>
                <a:gd name="connsiteX45" fmla="*/ 922871 w 2070027"/>
                <a:gd name="connsiteY45" fmla="*/ 607435 h 6599380"/>
                <a:gd name="connsiteX46" fmla="*/ 881307 w 2070027"/>
                <a:gd name="connsiteY46" fmla="*/ 574184 h 6599380"/>
                <a:gd name="connsiteX47" fmla="*/ 856369 w 2070027"/>
                <a:gd name="connsiteY47" fmla="*/ 499369 h 6599380"/>
                <a:gd name="connsiteX48" fmla="*/ 848056 w 2070027"/>
                <a:gd name="connsiteY48" fmla="*/ 424555 h 6599380"/>
                <a:gd name="connsiteX49" fmla="*/ 856369 w 2070027"/>
                <a:gd name="connsiteY49" fmla="*/ 391304 h 6599380"/>
                <a:gd name="connsiteX50" fmla="*/ 872994 w 2070027"/>
                <a:gd name="connsiteY50" fmla="*/ 374678 h 6599380"/>
                <a:gd name="connsiteX51" fmla="*/ 889620 w 2070027"/>
                <a:gd name="connsiteY51" fmla="*/ 233362 h 6599380"/>
                <a:gd name="connsiteX52" fmla="*/ 931183 w 2070027"/>
                <a:gd name="connsiteY52" fmla="*/ 133609 h 6599380"/>
                <a:gd name="connsiteX53" fmla="*/ 972747 w 2070027"/>
                <a:gd name="connsiteY53" fmla="*/ 75420 h 6599380"/>
                <a:gd name="connsiteX54" fmla="*/ 1055874 w 2070027"/>
                <a:gd name="connsiteY54" fmla="*/ 17231 h 6599380"/>
                <a:gd name="connsiteX55" fmla="*/ 1205503 w 2070027"/>
                <a:gd name="connsiteY55" fmla="*/ 606 h 6599380"/>
                <a:gd name="connsiteX56" fmla="*/ 1330194 w 2070027"/>
                <a:gd name="connsiteY56" fmla="*/ 33857 h 6599380"/>
                <a:gd name="connsiteX57" fmla="*/ 1438260 w 2070027"/>
                <a:gd name="connsiteY57" fmla="*/ 108671 h 6599380"/>
                <a:gd name="connsiteX58" fmla="*/ 1429947 w 2070027"/>
                <a:gd name="connsiteY58" fmla="*/ 125297 h 6599380"/>
                <a:gd name="connsiteX59" fmla="*/ 1454885 w 2070027"/>
                <a:gd name="connsiteY59" fmla="*/ 233362 h 6599380"/>
                <a:gd name="connsiteX60" fmla="*/ 1479823 w 2070027"/>
                <a:gd name="connsiteY60" fmla="*/ 374678 h 6599380"/>
                <a:gd name="connsiteX61" fmla="*/ 1471511 w 2070027"/>
                <a:gd name="connsiteY61" fmla="*/ 424555 h 6599380"/>
                <a:gd name="connsiteX62" fmla="*/ 1463198 w 2070027"/>
                <a:gd name="connsiteY62" fmla="*/ 507682 h 6599380"/>
                <a:gd name="connsiteX63" fmla="*/ 1463198 w 2070027"/>
                <a:gd name="connsiteY63" fmla="*/ 574184 h 6599380"/>
                <a:gd name="connsiteX64" fmla="*/ 1446572 w 2070027"/>
                <a:gd name="connsiteY64" fmla="*/ 615748 h 6599380"/>
                <a:gd name="connsiteX65" fmla="*/ 1421634 w 2070027"/>
                <a:gd name="connsiteY65" fmla="*/ 624060 h 6599380"/>
                <a:gd name="connsiteX66" fmla="*/ 1405009 w 2070027"/>
                <a:gd name="connsiteY66" fmla="*/ 743989 h 6599380"/>
                <a:gd name="connsiteX67" fmla="*/ 1363445 w 2070027"/>
                <a:gd name="connsiteY67" fmla="*/ 791440 h 6599380"/>
                <a:gd name="connsiteX68" fmla="*/ 1338507 w 2070027"/>
                <a:gd name="connsiteY68" fmla="*/ 848504 h 6599380"/>
                <a:gd name="connsiteX69" fmla="*/ 1355132 w 2070027"/>
                <a:gd name="connsiteY69" fmla="*/ 873442 h 6599380"/>
                <a:gd name="connsiteX70" fmla="*/ 1380071 w 2070027"/>
                <a:gd name="connsiteY70" fmla="*/ 964882 h 6599380"/>
                <a:gd name="connsiteX71" fmla="*/ 1538012 w 2070027"/>
                <a:gd name="connsiteY71" fmla="*/ 1048009 h 6599380"/>
                <a:gd name="connsiteX72" fmla="*/ 1729205 w 2070027"/>
                <a:gd name="connsiteY72" fmla="*/ 1122824 h 6599380"/>
                <a:gd name="connsiteX73" fmla="*/ 1820645 w 2070027"/>
                <a:gd name="connsiteY73" fmla="*/ 1147762 h 6599380"/>
                <a:gd name="connsiteX74" fmla="*/ 1853896 w 2070027"/>
                <a:gd name="connsiteY74" fmla="*/ 1181013 h 6599380"/>
                <a:gd name="connsiteX75" fmla="*/ 1878834 w 2070027"/>
                <a:gd name="connsiteY75" fmla="*/ 1314017 h 6599380"/>
                <a:gd name="connsiteX76" fmla="*/ 1920398 w 2070027"/>
                <a:gd name="connsiteY76" fmla="*/ 1471958 h 6599380"/>
                <a:gd name="connsiteX77" fmla="*/ 1937023 w 2070027"/>
                <a:gd name="connsiteY77" fmla="*/ 1546773 h 6599380"/>
                <a:gd name="connsiteX78" fmla="*/ 1961962 w 2070027"/>
                <a:gd name="connsiteY78" fmla="*/ 1629900 h 6599380"/>
                <a:gd name="connsiteX79" fmla="*/ 1978587 w 2070027"/>
                <a:gd name="connsiteY79" fmla="*/ 1746278 h 6599380"/>
                <a:gd name="connsiteX80" fmla="*/ 2028463 w 2070027"/>
                <a:gd name="connsiteY80" fmla="*/ 1962409 h 6599380"/>
                <a:gd name="connsiteX81" fmla="*/ 2020151 w 2070027"/>
                <a:gd name="connsiteY81" fmla="*/ 1970722 h 6599380"/>
                <a:gd name="connsiteX82" fmla="*/ 2020151 w 2070027"/>
                <a:gd name="connsiteY82" fmla="*/ 2161915 h 6599380"/>
                <a:gd name="connsiteX83" fmla="*/ 2053402 w 2070027"/>
                <a:gd name="connsiteY83" fmla="*/ 2436235 h 6599380"/>
                <a:gd name="connsiteX84" fmla="*/ 2070027 w 2070027"/>
                <a:gd name="connsiteY84" fmla="*/ 2785369 h 6599380"/>
                <a:gd name="connsiteX85" fmla="*/ 2053402 w 2070027"/>
                <a:gd name="connsiteY85" fmla="*/ 2934998 h 6599380"/>
                <a:gd name="connsiteX86" fmla="*/ 2028463 w 2070027"/>
                <a:gd name="connsiteY86" fmla="*/ 3001500 h 6599380"/>
                <a:gd name="connsiteX87" fmla="*/ 2011838 w 2070027"/>
                <a:gd name="connsiteY87" fmla="*/ 3101253 h 6599380"/>
                <a:gd name="connsiteX88" fmla="*/ 1961962 w 2070027"/>
                <a:gd name="connsiteY88" fmla="*/ 3325697 h 6599380"/>
                <a:gd name="connsiteX89" fmla="*/ 1953649 w 2070027"/>
                <a:gd name="connsiteY89" fmla="*/ 3367260 h 6599380"/>
                <a:gd name="connsiteX90" fmla="*/ 1953649 w 2070027"/>
                <a:gd name="connsiteY90" fmla="*/ 3392198 h 6599380"/>
                <a:gd name="connsiteX91" fmla="*/ 1945336 w 2070027"/>
                <a:gd name="connsiteY91" fmla="*/ 3516889 h 6599380"/>
                <a:gd name="connsiteX92" fmla="*/ 1928711 w 2070027"/>
                <a:gd name="connsiteY92" fmla="*/ 3633268 h 6599380"/>
                <a:gd name="connsiteX93" fmla="*/ 1878834 w 2070027"/>
                <a:gd name="connsiteY93" fmla="*/ 3708082 h 6599380"/>
                <a:gd name="connsiteX94" fmla="*/ 1804020 w 2070027"/>
                <a:gd name="connsiteY94" fmla="*/ 3774584 h 6599380"/>
                <a:gd name="connsiteX95" fmla="*/ 1770769 w 2070027"/>
                <a:gd name="connsiteY95" fmla="*/ 3799522 h 6599380"/>
                <a:gd name="connsiteX96" fmla="*/ 1712580 w 2070027"/>
                <a:gd name="connsiteY96" fmla="*/ 3832773 h 6599380"/>
                <a:gd name="connsiteX97" fmla="*/ 1687642 w 2070027"/>
                <a:gd name="connsiteY97" fmla="*/ 3866024 h 6599380"/>
                <a:gd name="connsiteX98" fmla="*/ 1637765 w 2070027"/>
                <a:gd name="connsiteY98" fmla="*/ 4398038 h 6599380"/>
                <a:gd name="connsiteX99" fmla="*/ 1612827 w 2070027"/>
                <a:gd name="connsiteY99" fmla="*/ 4664046 h 6599380"/>
                <a:gd name="connsiteX100" fmla="*/ 1637765 w 2070027"/>
                <a:gd name="connsiteY100" fmla="*/ 5171122 h 6599380"/>
                <a:gd name="connsiteX101" fmla="*/ 1671016 w 2070027"/>
                <a:gd name="connsiteY101" fmla="*/ 5520257 h 6599380"/>
                <a:gd name="connsiteX102" fmla="*/ 1562951 w 2070027"/>
                <a:gd name="connsiteY102" fmla="*/ 5861078 h 6599380"/>
                <a:gd name="connsiteX103" fmla="*/ 1571263 w 2070027"/>
                <a:gd name="connsiteY103" fmla="*/ 5944206 h 6599380"/>
                <a:gd name="connsiteX104" fmla="*/ 1571263 w 2070027"/>
                <a:gd name="connsiteY104" fmla="*/ 6127086 h 6599380"/>
                <a:gd name="connsiteX105" fmla="*/ 1695954 w 2070027"/>
                <a:gd name="connsiteY105" fmla="*/ 6343217 h 6599380"/>
                <a:gd name="connsiteX106" fmla="*/ 1695954 w 2070027"/>
                <a:gd name="connsiteY106" fmla="*/ 6393093 h 6599380"/>
                <a:gd name="connsiteX107" fmla="*/ 1720892 w 2070027"/>
                <a:gd name="connsiteY107" fmla="*/ 6476220 h 6599380"/>
                <a:gd name="connsiteX108" fmla="*/ 1662703 w 2070027"/>
                <a:gd name="connsiteY108" fmla="*/ 6517784 h 6599380"/>
                <a:gd name="connsiteX109" fmla="*/ 1538012 w 2070027"/>
                <a:gd name="connsiteY109" fmla="*/ 6526097 h 6599380"/>
                <a:gd name="connsiteX110" fmla="*/ 1438260 w 2070027"/>
                <a:gd name="connsiteY110" fmla="*/ 6484533 h 6599380"/>
                <a:gd name="connsiteX111" fmla="*/ 1388383 w 2070027"/>
                <a:gd name="connsiteY111" fmla="*/ 6409718 h 6599380"/>
                <a:gd name="connsiteX112" fmla="*/ 1371758 w 2070027"/>
                <a:gd name="connsiteY112" fmla="*/ 6318278 h 6599380"/>
                <a:gd name="connsiteX113" fmla="*/ 1346820 w 2070027"/>
                <a:gd name="connsiteY113" fmla="*/ 6260089 h 6599380"/>
                <a:gd name="connsiteX114" fmla="*/ 1305256 w 2070027"/>
                <a:gd name="connsiteY114" fmla="*/ 6268402 h 6599380"/>
                <a:gd name="connsiteX115" fmla="*/ 1238754 w 2070027"/>
                <a:gd name="connsiteY115" fmla="*/ 6176962 h 6599380"/>
                <a:gd name="connsiteX116" fmla="*/ 1197191 w 2070027"/>
                <a:gd name="connsiteY116" fmla="*/ 6102148 h 6599380"/>
                <a:gd name="connsiteX117" fmla="*/ 1188878 w 2070027"/>
                <a:gd name="connsiteY117" fmla="*/ 6052271 h 6599380"/>
                <a:gd name="connsiteX118" fmla="*/ 1205503 w 2070027"/>
                <a:gd name="connsiteY118" fmla="*/ 5944206 h 6599380"/>
                <a:gd name="connsiteX119" fmla="*/ 1155627 w 2070027"/>
                <a:gd name="connsiteY119" fmla="*/ 5852766 h 6599380"/>
                <a:gd name="connsiteX120" fmla="*/ 1147314 w 2070027"/>
                <a:gd name="connsiteY120" fmla="*/ 5553508 h 6599380"/>
                <a:gd name="connsiteX121" fmla="*/ 1180565 w 2070027"/>
                <a:gd name="connsiteY121" fmla="*/ 4946678 h 6599380"/>
                <a:gd name="connsiteX122" fmla="*/ 1188878 w 2070027"/>
                <a:gd name="connsiteY122" fmla="*/ 4664046 h 6599380"/>
                <a:gd name="connsiteX123" fmla="*/ 1122376 w 2070027"/>
                <a:gd name="connsiteY123" fmla="*/ 4331537 h 6599380"/>
                <a:gd name="connsiteX124" fmla="*/ 1097438 w 2070027"/>
                <a:gd name="connsiteY124" fmla="*/ 3932526 h 6599380"/>
                <a:gd name="connsiteX125" fmla="*/ 1072500 w 2070027"/>
                <a:gd name="connsiteY125" fmla="*/ 3824460 h 6599380"/>
                <a:gd name="connsiteX126" fmla="*/ 1047562 w 2070027"/>
                <a:gd name="connsiteY126" fmla="*/ 3766271 h 6599380"/>
                <a:gd name="connsiteX0" fmla="*/ 1047562 w 2070027"/>
                <a:gd name="connsiteY0" fmla="*/ 3766271 h 6599380"/>
                <a:gd name="connsiteX1" fmla="*/ 939496 w 2070027"/>
                <a:gd name="connsiteY1" fmla="*/ 4223471 h 6599380"/>
                <a:gd name="connsiteX2" fmla="*/ 914558 w 2070027"/>
                <a:gd name="connsiteY2" fmla="*/ 4564293 h 6599380"/>
                <a:gd name="connsiteX3" fmla="*/ 897932 w 2070027"/>
                <a:gd name="connsiteY3" fmla="*/ 4855238 h 6599380"/>
                <a:gd name="connsiteX4" fmla="*/ 872994 w 2070027"/>
                <a:gd name="connsiteY4" fmla="*/ 4988242 h 6599380"/>
                <a:gd name="connsiteX5" fmla="*/ 864682 w 2070027"/>
                <a:gd name="connsiteY5" fmla="*/ 5345689 h 6599380"/>
                <a:gd name="connsiteX6" fmla="*/ 889620 w 2070027"/>
                <a:gd name="connsiteY6" fmla="*/ 5753013 h 6599380"/>
                <a:gd name="connsiteX7" fmla="*/ 814805 w 2070027"/>
                <a:gd name="connsiteY7" fmla="*/ 5969144 h 6599380"/>
                <a:gd name="connsiteX8" fmla="*/ 906245 w 2070027"/>
                <a:gd name="connsiteY8" fmla="*/ 6027333 h 6599380"/>
                <a:gd name="connsiteX9" fmla="*/ 864682 w 2070027"/>
                <a:gd name="connsiteY9" fmla="*/ 6127086 h 6599380"/>
                <a:gd name="connsiteX10" fmla="*/ 831431 w 2070027"/>
                <a:gd name="connsiteY10" fmla="*/ 6235151 h 6599380"/>
                <a:gd name="connsiteX11" fmla="*/ 781554 w 2070027"/>
                <a:gd name="connsiteY11" fmla="*/ 6268402 h 6599380"/>
                <a:gd name="connsiteX12" fmla="*/ 723365 w 2070027"/>
                <a:gd name="connsiteY12" fmla="*/ 6376468 h 6599380"/>
                <a:gd name="connsiteX13" fmla="*/ 698427 w 2070027"/>
                <a:gd name="connsiteY13" fmla="*/ 6492846 h 6599380"/>
                <a:gd name="connsiteX14" fmla="*/ 532172 w 2070027"/>
                <a:gd name="connsiteY14" fmla="*/ 6592598 h 6599380"/>
                <a:gd name="connsiteX15" fmla="*/ 390856 w 2070027"/>
                <a:gd name="connsiteY15" fmla="*/ 6584286 h 6599380"/>
                <a:gd name="connsiteX16" fmla="*/ 365918 w 2070027"/>
                <a:gd name="connsiteY16" fmla="*/ 6534409 h 6599380"/>
                <a:gd name="connsiteX17" fmla="*/ 365918 w 2070027"/>
                <a:gd name="connsiteY17" fmla="*/ 6509471 h 6599380"/>
                <a:gd name="connsiteX18" fmla="*/ 382543 w 2070027"/>
                <a:gd name="connsiteY18" fmla="*/ 6376468 h 6599380"/>
                <a:gd name="connsiteX19" fmla="*/ 523860 w 2070027"/>
                <a:gd name="connsiteY19" fmla="*/ 6143711 h 6599380"/>
                <a:gd name="connsiteX20" fmla="*/ 515547 w 2070027"/>
                <a:gd name="connsiteY20" fmla="*/ 6043958 h 6599380"/>
                <a:gd name="connsiteX21" fmla="*/ 498922 w 2070027"/>
                <a:gd name="connsiteY21" fmla="*/ 5935893 h 6599380"/>
                <a:gd name="connsiteX22" fmla="*/ 523860 w 2070027"/>
                <a:gd name="connsiteY22" fmla="*/ 5894329 h 6599380"/>
                <a:gd name="connsiteX23" fmla="*/ 473983 w 2070027"/>
                <a:gd name="connsiteY23" fmla="*/ 5777951 h 6599380"/>
                <a:gd name="connsiteX24" fmla="*/ 424107 w 2070027"/>
                <a:gd name="connsiteY24" fmla="*/ 5420504 h 6599380"/>
                <a:gd name="connsiteX25" fmla="*/ 449045 w 2070027"/>
                <a:gd name="connsiteY25" fmla="*/ 4722235 h 6599380"/>
                <a:gd name="connsiteX26" fmla="*/ 382543 w 2070027"/>
                <a:gd name="connsiteY26" fmla="*/ 3949151 h 6599380"/>
                <a:gd name="connsiteX27" fmla="*/ 374231 w 2070027"/>
                <a:gd name="connsiteY27" fmla="*/ 3782897 h 6599380"/>
                <a:gd name="connsiteX28" fmla="*/ 316042 w 2070027"/>
                <a:gd name="connsiteY28" fmla="*/ 3741333 h 6599380"/>
                <a:gd name="connsiteX29" fmla="*/ 282791 w 2070027"/>
                <a:gd name="connsiteY29" fmla="*/ 3757958 h 6599380"/>
                <a:gd name="connsiteX30" fmla="*/ 232914 w 2070027"/>
                <a:gd name="connsiteY30" fmla="*/ 3699769 h 6599380"/>
                <a:gd name="connsiteX31" fmla="*/ 133162 w 2070027"/>
                <a:gd name="connsiteY31" fmla="*/ 3566766 h 6599380"/>
                <a:gd name="connsiteX32" fmla="*/ 108223 w 2070027"/>
                <a:gd name="connsiteY32" fmla="*/ 3508577 h 6599380"/>
                <a:gd name="connsiteX33" fmla="*/ 116536 w 2070027"/>
                <a:gd name="connsiteY33" fmla="*/ 3433762 h 6599380"/>
                <a:gd name="connsiteX34" fmla="*/ 133162 w 2070027"/>
                <a:gd name="connsiteY34" fmla="*/ 3392198 h 6599380"/>
                <a:gd name="connsiteX35" fmla="*/ 99911 w 2070027"/>
                <a:gd name="connsiteY35" fmla="*/ 3408824 h 6599380"/>
                <a:gd name="connsiteX36" fmla="*/ 91598 w 2070027"/>
                <a:gd name="connsiteY36" fmla="*/ 3009813 h 6599380"/>
                <a:gd name="connsiteX37" fmla="*/ 158 w 2070027"/>
                <a:gd name="connsiteY37" fmla="*/ 2519362 h 6599380"/>
                <a:gd name="connsiteX38" fmla="*/ 116536 w 2070027"/>
                <a:gd name="connsiteY38" fmla="*/ 1821093 h 6599380"/>
                <a:gd name="connsiteX39" fmla="*/ 199663 w 2070027"/>
                <a:gd name="connsiteY39" fmla="*/ 1413769 h 6599380"/>
                <a:gd name="connsiteX40" fmla="*/ 316042 w 2070027"/>
                <a:gd name="connsiteY40" fmla="*/ 1075372 h 6599380"/>
                <a:gd name="connsiteX41" fmla="*/ 357605 w 2070027"/>
                <a:gd name="connsiteY41" fmla="*/ 1048009 h 6599380"/>
                <a:gd name="connsiteX42" fmla="*/ 681802 w 2070027"/>
                <a:gd name="connsiteY42" fmla="*/ 948257 h 6599380"/>
                <a:gd name="connsiteX43" fmla="*/ 848056 w 2070027"/>
                <a:gd name="connsiteY43" fmla="*/ 881755 h 6599380"/>
                <a:gd name="connsiteX44" fmla="*/ 922871 w 2070027"/>
                <a:gd name="connsiteY44" fmla="*/ 806940 h 6599380"/>
                <a:gd name="connsiteX45" fmla="*/ 922871 w 2070027"/>
                <a:gd name="connsiteY45" fmla="*/ 607435 h 6599380"/>
                <a:gd name="connsiteX46" fmla="*/ 881307 w 2070027"/>
                <a:gd name="connsiteY46" fmla="*/ 574184 h 6599380"/>
                <a:gd name="connsiteX47" fmla="*/ 856369 w 2070027"/>
                <a:gd name="connsiteY47" fmla="*/ 499369 h 6599380"/>
                <a:gd name="connsiteX48" fmla="*/ 848056 w 2070027"/>
                <a:gd name="connsiteY48" fmla="*/ 424555 h 6599380"/>
                <a:gd name="connsiteX49" fmla="*/ 856369 w 2070027"/>
                <a:gd name="connsiteY49" fmla="*/ 391304 h 6599380"/>
                <a:gd name="connsiteX50" fmla="*/ 872994 w 2070027"/>
                <a:gd name="connsiteY50" fmla="*/ 374678 h 6599380"/>
                <a:gd name="connsiteX51" fmla="*/ 889620 w 2070027"/>
                <a:gd name="connsiteY51" fmla="*/ 233362 h 6599380"/>
                <a:gd name="connsiteX52" fmla="*/ 931183 w 2070027"/>
                <a:gd name="connsiteY52" fmla="*/ 133609 h 6599380"/>
                <a:gd name="connsiteX53" fmla="*/ 972747 w 2070027"/>
                <a:gd name="connsiteY53" fmla="*/ 75420 h 6599380"/>
                <a:gd name="connsiteX54" fmla="*/ 1055874 w 2070027"/>
                <a:gd name="connsiteY54" fmla="*/ 17231 h 6599380"/>
                <a:gd name="connsiteX55" fmla="*/ 1205503 w 2070027"/>
                <a:gd name="connsiteY55" fmla="*/ 606 h 6599380"/>
                <a:gd name="connsiteX56" fmla="*/ 1330194 w 2070027"/>
                <a:gd name="connsiteY56" fmla="*/ 33857 h 6599380"/>
                <a:gd name="connsiteX57" fmla="*/ 1438260 w 2070027"/>
                <a:gd name="connsiteY57" fmla="*/ 108671 h 6599380"/>
                <a:gd name="connsiteX58" fmla="*/ 1429947 w 2070027"/>
                <a:gd name="connsiteY58" fmla="*/ 125297 h 6599380"/>
                <a:gd name="connsiteX59" fmla="*/ 1454885 w 2070027"/>
                <a:gd name="connsiteY59" fmla="*/ 233362 h 6599380"/>
                <a:gd name="connsiteX60" fmla="*/ 1479823 w 2070027"/>
                <a:gd name="connsiteY60" fmla="*/ 374678 h 6599380"/>
                <a:gd name="connsiteX61" fmla="*/ 1471511 w 2070027"/>
                <a:gd name="connsiteY61" fmla="*/ 424555 h 6599380"/>
                <a:gd name="connsiteX62" fmla="*/ 1463198 w 2070027"/>
                <a:gd name="connsiteY62" fmla="*/ 507682 h 6599380"/>
                <a:gd name="connsiteX63" fmla="*/ 1463198 w 2070027"/>
                <a:gd name="connsiteY63" fmla="*/ 574184 h 6599380"/>
                <a:gd name="connsiteX64" fmla="*/ 1446572 w 2070027"/>
                <a:gd name="connsiteY64" fmla="*/ 615748 h 6599380"/>
                <a:gd name="connsiteX65" fmla="*/ 1421634 w 2070027"/>
                <a:gd name="connsiteY65" fmla="*/ 624060 h 6599380"/>
                <a:gd name="connsiteX66" fmla="*/ 1405009 w 2070027"/>
                <a:gd name="connsiteY66" fmla="*/ 743989 h 6599380"/>
                <a:gd name="connsiteX67" fmla="*/ 1363445 w 2070027"/>
                <a:gd name="connsiteY67" fmla="*/ 791440 h 6599380"/>
                <a:gd name="connsiteX68" fmla="*/ 1338507 w 2070027"/>
                <a:gd name="connsiteY68" fmla="*/ 848504 h 6599380"/>
                <a:gd name="connsiteX69" fmla="*/ 1345607 w 2070027"/>
                <a:gd name="connsiteY69" fmla="*/ 930592 h 6599380"/>
                <a:gd name="connsiteX70" fmla="*/ 1380071 w 2070027"/>
                <a:gd name="connsiteY70" fmla="*/ 964882 h 6599380"/>
                <a:gd name="connsiteX71" fmla="*/ 1538012 w 2070027"/>
                <a:gd name="connsiteY71" fmla="*/ 1048009 h 6599380"/>
                <a:gd name="connsiteX72" fmla="*/ 1729205 w 2070027"/>
                <a:gd name="connsiteY72" fmla="*/ 1122824 h 6599380"/>
                <a:gd name="connsiteX73" fmla="*/ 1820645 w 2070027"/>
                <a:gd name="connsiteY73" fmla="*/ 1147762 h 6599380"/>
                <a:gd name="connsiteX74" fmla="*/ 1853896 w 2070027"/>
                <a:gd name="connsiteY74" fmla="*/ 1181013 h 6599380"/>
                <a:gd name="connsiteX75" fmla="*/ 1878834 w 2070027"/>
                <a:gd name="connsiteY75" fmla="*/ 1314017 h 6599380"/>
                <a:gd name="connsiteX76" fmla="*/ 1920398 w 2070027"/>
                <a:gd name="connsiteY76" fmla="*/ 1471958 h 6599380"/>
                <a:gd name="connsiteX77" fmla="*/ 1937023 w 2070027"/>
                <a:gd name="connsiteY77" fmla="*/ 1546773 h 6599380"/>
                <a:gd name="connsiteX78" fmla="*/ 1961962 w 2070027"/>
                <a:gd name="connsiteY78" fmla="*/ 1629900 h 6599380"/>
                <a:gd name="connsiteX79" fmla="*/ 1978587 w 2070027"/>
                <a:gd name="connsiteY79" fmla="*/ 1746278 h 6599380"/>
                <a:gd name="connsiteX80" fmla="*/ 2028463 w 2070027"/>
                <a:gd name="connsiteY80" fmla="*/ 1962409 h 6599380"/>
                <a:gd name="connsiteX81" fmla="*/ 2020151 w 2070027"/>
                <a:gd name="connsiteY81" fmla="*/ 1970722 h 6599380"/>
                <a:gd name="connsiteX82" fmla="*/ 2020151 w 2070027"/>
                <a:gd name="connsiteY82" fmla="*/ 2161915 h 6599380"/>
                <a:gd name="connsiteX83" fmla="*/ 2053402 w 2070027"/>
                <a:gd name="connsiteY83" fmla="*/ 2436235 h 6599380"/>
                <a:gd name="connsiteX84" fmla="*/ 2070027 w 2070027"/>
                <a:gd name="connsiteY84" fmla="*/ 2785369 h 6599380"/>
                <a:gd name="connsiteX85" fmla="*/ 2053402 w 2070027"/>
                <a:gd name="connsiteY85" fmla="*/ 2934998 h 6599380"/>
                <a:gd name="connsiteX86" fmla="*/ 2028463 w 2070027"/>
                <a:gd name="connsiteY86" fmla="*/ 3001500 h 6599380"/>
                <a:gd name="connsiteX87" fmla="*/ 2011838 w 2070027"/>
                <a:gd name="connsiteY87" fmla="*/ 3101253 h 6599380"/>
                <a:gd name="connsiteX88" fmla="*/ 1961962 w 2070027"/>
                <a:gd name="connsiteY88" fmla="*/ 3325697 h 6599380"/>
                <a:gd name="connsiteX89" fmla="*/ 1953649 w 2070027"/>
                <a:gd name="connsiteY89" fmla="*/ 3367260 h 6599380"/>
                <a:gd name="connsiteX90" fmla="*/ 1953649 w 2070027"/>
                <a:gd name="connsiteY90" fmla="*/ 3392198 h 6599380"/>
                <a:gd name="connsiteX91" fmla="*/ 1945336 w 2070027"/>
                <a:gd name="connsiteY91" fmla="*/ 3516889 h 6599380"/>
                <a:gd name="connsiteX92" fmla="*/ 1928711 w 2070027"/>
                <a:gd name="connsiteY92" fmla="*/ 3633268 h 6599380"/>
                <a:gd name="connsiteX93" fmla="*/ 1878834 w 2070027"/>
                <a:gd name="connsiteY93" fmla="*/ 3708082 h 6599380"/>
                <a:gd name="connsiteX94" fmla="*/ 1804020 w 2070027"/>
                <a:gd name="connsiteY94" fmla="*/ 3774584 h 6599380"/>
                <a:gd name="connsiteX95" fmla="*/ 1770769 w 2070027"/>
                <a:gd name="connsiteY95" fmla="*/ 3799522 h 6599380"/>
                <a:gd name="connsiteX96" fmla="*/ 1712580 w 2070027"/>
                <a:gd name="connsiteY96" fmla="*/ 3832773 h 6599380"/>
                <a:gd name="connsiteX97" fmla="*/ 1687642 w 2070027"/>
                <a:gd name="connsiteY97" fmla="*/ 3866024 h 6599380"/>
                <a:gd name="connsiteX98" fmla="*/ 1637765 w 2070027"/>
                <a:gd name="connsiteY98" fmla="*/ 4398038 h 6599380"/>
                <a:gd name="connsiteX99" fmla="*/ 1612827 w 2070027"/>
                <a:gd name="connsiteY99" fmla="*/ 4664046 h 6599380"/>
                <a:gd name="connsiteX100" fmla="*/ 1637765 w 2070027"/>
                <a:gd name="connsiteY100" fmla="*/ 5171122 h 6599380"/>
                <a:gd name="connsiteX101" fmla="*/ 1671016 w 2070027"/>
                <a:gd name="connsiteY101" fmla="*/ 5520257 h 6599380"/>
                <a:gd name="connsiteX102" fmla="*/ 1562951 w 2070027"/>
                <a:gd name="connsiteY102" fmla="*/ 5861078 h 6599380"/>
                <a:gd name="connsiteX103" fmla="*/ 1571263 w 2070027"/>
                <a:gd name="connsiteY103" fmla="*/ 5944206 h 6599380"/>
                <a:gd name="connsiteX104" fmla="*/ 1571263 w 2070027"/>
                <a:gd name="connsiteY104" fmla="*/ 6127086 h 6599380"/>
                <a:gd name="connsiteX105" fmla="*/ 1695954 w 2070027"/>
                <a:gd name="connsiteY105" fmla="*/ 6343217 h 6599380"/>
                <a:gd name="connsiteX106" fmla="*/ 1695954 w 2070027"/>
                <a:gd name="connsiteY106" fmla="*/ 6393093 h 6599380"/>
                <a:gd name="connsiteX107" fmla="*/ 1720892 w 2070027"/>
                <a:gd name="connsiteY107" fmla="*/ 6476220 h 6599380"/>
                <a:gd name="connsiteX108" fmla="*/ 1662703 w 2070027"/>
                <a:gd name="connsiteY108" fmla="*/ 6517784 h 6599380"/>
                <a:gd name="connsiteX109" fmla="*/ 1538012 w 2070027"/>
                <a:gd name="connsiteY109" fmla="*/ 6526097 h 6599380"/>
                <a:gd name="connsiteX110" fmla="*/ 1438260 w 2070027"/>
                <a:gd name="connsiteY110" fmla="*/ 6484533 h 6599380"/>
                <a:gd name="connsiteX111" fmla="*/ 1388383 w 2070027"/>
                <a:gd name="connsiteY111" fmla="*/ 6409718 h 6599380"/>
                <a:gd name="connsiteX112" fmla="*/ 1371758 w 2070027"/>
                <a:gd name="connsiteY112" fmla="*/ 6318278 h 6599380"/>
                <a:gd name="connsiteX113" fmla="*/ 1346820 w 2070027"/>
                <a:gd name="connsiteY113" fmla="*/ 6260089 h 6599380"/>
                <a:gd name="connsiteX114" fmla="*/ 1305256 w 2070027"/>
                <a:gd name="connsiteY114" fmla="*/ 6268402 h 6599380"/>
                <a:gd name="connsiteX115" fmla="*/ 1238754 w 2070027"/>
                <a:gd name="connsiteY115" fmla="*/ 6176962 h 6599380"/>
                <a:gd name="connsiteX116" fmla="*/ 1197191 w 2070027"/>
                <a:gd name="connsiteY116" fmla="*/ 6102148 h 6599380"/>
                <a:gd name="connsiteX117" fmla="*/ 1188878 w 2070027"/>
                <a:gd name="connsiteY117" fmla="*/ 6052271 h 6599380"/>
                <a:gd name="connsiteX118" fmla="*/ 1205503 w 2070027"/>
                <a:gd name="connsiteY118" fmla="*/ 5944206 h 6599380"/>
                <a:gd name="connsiteX119" fmla="*/ 1155627 w 2070027"/>
                <a:gd name="connsiteY119" fmla="*/ 5852766 h 6599380"/>
                <a:gd name="connsiteX120" fmla="*/ 1147314 w 2070027"/>
                <a:gd name="connsiteY120" fmla="*/ 5553508 h 6599380"/>
                <a:gd name="connsiteX121" fmla="*/ 1180565 w 2070027"/>
                <a:gd name="connsiteY121" fmla="*/ 4946678 h 6599380"/>
                <a:gd name="connsiteX122" fmla="*/ 1188878 w 2070027"/>
                <a:gd name="connsiteY122" fmla="*/ 4664046 h 6599380"/>
                <a:gd name="connsiteX123" fmla="*/ 1122376 w 2070027"/>
                <a:gd name="connsiteY123" fmla="*/ 4331537 h 6599380"/>
                <a:gd name="connsiteX124" fmla="*/ 1097438 w 2070027"/>
                <a:gd name="connsiteY124" fmla="*/ 3932526 h 6599380"/>
                <a:gd name="connsiteX125" fmla="*/ 1072500 w 2070027"/>
                <a:gd name="connsiteY125" fmla="*/ 3824460 h 6599380"/>
                <a:gd name="connsiteX126" fmla="*/ 1047562 w 2070027"/>
                <a:gd name="connsiteY126" fmla="*/ 3766271 h 6599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070027" h="6599380">
                  <a:moveTo>
                    <a:pt x="1047562" y="3766271"/>
                  </a:moveTo>
                  <a:cubicBezTo>
                    <a:pt x="1025395" y="3832773"/>
                    <a:pt x="961663" y="4090467"/>
                    <a:pt x="939496" y="4223471"/>
                  </a:cubicBezTo>
                  <a:cubicBezTo>
                    <a:pt x="917329" y="4356475"/>
                    <a:pt x="921485" y="4458999"/>
                    <a:pt x="914558" y="4564293"/>
                  </a:cubicBezTo>
                  <a:cubicBezTo>
                    <a:pt x="907631" y="4669587"/>
                    <a:pt x="904859" y="4784580"/>
                    <a:pt x="897932" y="4855238"/>
                  </a:cubicBezTo>
                  <a:cubicBezTo>
                    <a:pt x="891005" y="4925896"/>
                    <a:pt x="878536" y="4906500"/>
                    <a:pt x="872994" y="4988242"/>
                  </a:cubicBezTo>
                  <a:cubicBezTo>
                    <a:pt x="867452" y="5069984"/>
                    <a:pt x="861911" y="5218227"/>
                    <a:pt x="864682" y="5345689"/>
                  </a:cubicBezTo>
                  <a:cubicBezTo>
                    <a:pt x="867453" y="5473151"/>
                    <a:pt x="897933" y="5649104"/>
                    <a:pt x="889620" y="5753013"/>
                  </a:cubicBezTo>
                  <a:cubicBezTo>
                    <a:pt x="881307" y="5856922"/>
                    <a:pt x="812034" y="5923424"/>
                    <a:pt x="814805" y="5969144"/>
                  </a:cubicBezTo>
                  <a:cubicBezTo>
                    <a:pt x="817576" y="6014864"/>
                    <a:pt x="897932" y="6001009"/>
                    <a:pt x="906245" y="6027333"/>
                  </a:cubicBezTo>
                  <a:cubicBezTo>
                    <a:pt x="914558" y="6053657"/>
                    <a:pt x="877151" y="6092450"/>
                    <a:pt x="864682" y="6127086"/>
                  </a:cubicBezTo>
                  <a:cubicBezTo>
                    <a:pt x="852213" y="6161722"/>
                    <a:pt x="845286" y="6211598"/>
                    <a:pt x="831431" y="6235151"/>
                  </a:cubicBezTo>
                  <a:cubicBezTo>
                    <a:pt x="817576" y="6258704"/>
                    <a:pt x="799565" y="6244849"/>
                    <a:pt x="781554" y="6268402"/>
                  </a:cubicBezTo>
                  <a:cubicBezTo>
                    <a:pt x="763543" y="6291955"/>
                    <a:pt x="737220" y="6339061"/>
                    <a:pt x="723365" y="6376468"/>
                  </a:cubicBezTo>
                  <a:cubicBezTo>
                    <a:pt x="709510" y="6413875"/>
                    <a:pt x="730292" y="6456824"/>
                    <a:pt x="698427" y="6492846"/>
                  </a:cubicBezTo>
                  <a:cubicBezTo>
                    <a:pt x="666562" y="6528868"/>
                    <a:pt x="583434" y="6577358"/>
                    <a:pt x="532172" y="6592598"/>
                  </a:cubicBezTo>
                  <a:cubicBezTo>
                    <a:pt x="480910" y="6607838"/>
                    <a:pt x="418565" y="6593984"/>
                    <a:pt x="390856" y="6584286"/>
                  </a:cubicBezTo>
                  <a:cubicBezTo>
                    <a:pt x="363147" y="6574588"/>
                    <a:pt x="365918" y="6534409"/>
                    <a:pt x="365918" y="6534409"/>
                  </a:cubicBezTo>
                  <a:cubicBezTo>
                    <a:pt x="361762" y="6521940"/>
                    <a:pt x="363147" y="6535794"/>
                    <a:pt x="365918" y="6509471"/>
                  </a:cubicBezTo>
                  <a:cubicBezTo>
                    <a:pt x="368689" y="6483148"/>
                    <a:pt x="356219" y="6437428"/>
                    <a:pt x="382543" y="6376468"/>
                  </a:cubicBezTo>
                  <a:cubicBezTo>
                    <a:pt x="408867" y="6315508"/>
                    <a:pt x="501693" y="6199129"/>
                    <a:pt x="523860" y="6143711"/>
                  </a:cubicBezTo>
                  <a:cubicBezTo>
                    <a:pt x="546027" y="6088293"/>
                    <a:pt x="519703" y="6078594"/>
                    <a:pt x="515547" y="6043958"/>
                  </a:cubicBezTo>
                  <a:cubicBezTo>
                    <a:pt x="511391" y="6009322"/>
                    <a:pt x="497537" y="5960831"/>
                    <a:pt x="498922" y="5935893"/>
                  </a:cubicBezTo>
                  <a:cubicBezTo>
                    <a:pt x="500307" y="5910955"/>
                    <a:pt x="528016" y="5920652"/>
                    <a:pt x="523860" y="5894329"/>
                  </a:cubicBezTo>
                  <a:cubicBezTo>
                    <a:pt x="519704" y="5868006"/>
                    <a:pt x="490608" y="5856922"/>
                    <a:pt x="473983" y="5777951"/>
                  </a:cubicBezTo>
                  <a:cubicBezTo>
                    <a:pt x="457357" y="5698980"/>
                    <a:pt x="428263" y="5596457"/>
                    <a:pt x="424107" y="5420504"/>
                  </a:cubicBezTo>
                  <a:cubicBezTo>
                    <a:pt x="419951" y="5244551"/>
                    <a:pt x="455972" y="4967460"/>
                    <a:pt x="449045" y="4722235"/>
                  </a:cubicBezTo>
                  <a:cubicBezTo>
                    <a:pt x="442118" y="4477010"/>
                    <a:pt x="395012" y="4105707"/>
                    <a:pt x="382543" y="3949151"/>
                  </a:cubicBezTo>
                  <a:cubicBezTo>
                    <a:pt x="370074" y="3792595"/>
                    <a:pt x="385315" y="3817533"/>
                    <a:pt x="374231" y="3782897"/>
                  </a:cubicBezTo>
                  <a:cubicBezTo>
                    <a:pt x="363147" y="3748261"/>
                    <a:pt x="316042" y="3741333"/>
                    <a:pt x="316042" y="3741333"/>
                  </a:cubicBezTo>
                  <a:cubicBezTo>
                    <a:pt x="300802" y="3737177"/>
                    <a:pt x="296646" y="3764885"/>
                    <a:pt x="282791" y="3757958"/>
                  </a:cubicBezTo>
                  <a:cubicBezTo>
                    <a:pt x="268936" y="3751031"/>
                    <a:pt x="257852" y="3731634"/>
                    <a:pt x="232914" y="3699769"/>
                  </a:cubicBezTo>
                  <a:cubicBezTo>
                    <a:pt x="207976" y="3667904"/>
                    <a:pt x="153944" y="3598631"/>
                    <a:pt x="133162" y="3566766"/>
                  </a:cubicBezTo>
                  <a:cubicBezTo>
                    <a:pt x="112380" y="3534901"/>
                    <a:pt x="110994" y="3530744"/>
                    <a:pt x="108223" y="3508577"/>
                  </a:cubicBezTo>
                  <a:cubicBezTo>
                    <a:pt x="105452" y="3486410"/>
                    <a:pt x="112379" y="3453158"/>
                    <a:pt x="116536" y="3433762"/>
                  </a:cubicBezTo>
                  <a:cubicBezTo>
                    <a:pt x="120692" y="3414365"/>
                    <a:pt x="133162" y="3392198"/>
                    <a:pt x="133162" y="3392198"/>
                  </a:cubicBezTo>
                  <a:cubicBezTo>
                    <a:pt x="130391" y="3388042"/>
                    <a:pt x="106838" y="3472555"/>
                    <a:pt x="99911" y="3408824"/>
                  </a:cubicBezTo>
                  <a:cubicBezTo>
                    <a:pt x="92984" y="3345093"/>
                    <a:pt x="108223" y="3158057"/>
                    <a:pt x="91598" y="3009813"/>
                  </a:cubicBezTo>
                  <a:cubicBezTo>
                    <a:pt x="74973" y="2861569"/>
                    <a:pt x="-3998" y="2717482"/>
                    <a:pt x="158" y="2519362"/>
                  </a:cubicBezTo>
                  <a:cubicBezTo>
                    <a:pt x="4314" y="2321242"/>
                    <a:pt x="83285" y="2005358"/>
                    <a:pt x="116536" y="1821093"/>
                  </a:cubicBezTo>
                  <a:cubicBezTo>
                    <a:pt x="149787" y="1636827"/>
                    <a:pt x="166412" y="1538056"/>
                    <a:pt x="199663" y="1413769"/>
                  </a:cubicBezTo>
                  <a:cubicBezTo>
                    <a:pt x="232914" y="1289482"/>
                    <a:pt x="304006" y="1083945"/>
                    <a:pt x="316042" y="1075372"/>
                  </a:cubicBezTo>
                  <a:cubicBezTo>
                    <a:pt x="328078" y="1066799"/>
                    <a:pt x="296645" y="1069195"/>
                    <a:pt x="357605" y="1048009"/>
                  </a:cubicBezTo>
                  <a:cubicBezTo>
                    <a:pt x="418565" y="1026823"/>
                    <a:pt x="600060" y="975966"/>
                    <a:pt x="681802" y="948257"/>
                  </a:cubicBezTo>
                  <a:cubicBezTo>
                    <a:pt x="763544" y="920548"/>
                    <a:pt x="807878" y="905308"/>
                    <a:pt x="848056" y="881755"/>
                  </a:cubicBezTo>
                  <a:cubicBezTo>
                    <a:pt x="888234" y="858202"/>
                    <a:pt x="910402" y="852660"/>
                    <a:pt x="922871" y="806940"/>
                  </a:cubicBezTo>
                  <a:cubicBezTo>
                    <a:pt x="935340" y="761220"/>
                    <a:pt x="929798" y="646228"/>
                    <a:pt x="922871" y="607435"/>
                  </a:cubicBezTo>
                  <a:cubicBezTo>
                    <a:pt x="915944" y="568642"/>
                    <a:pt x="892391" y="592195"/>
                    <a:pt x="881307" y="574184"/>
                  </a:cubicBezTo>
                  <a:cubicBezTo>
                    <a:pt x="870223" y="556173"/>
                    <a:pt x="861911" y="524307"/>
                    <a:pt x="856369" y="499369"/>
                  </a:cubicBezTo>
                  <a:cubicBezTo>
                    <a:pt x="850827" y="474431"/>
                    <a:pt x="848056" y="424555"/>
                    <a:pt x="848056" y="424555"/>
                  </a:cubicBezTo>
                  <a:cubicBezTo>
                    <a:pt x="848056" y="406544"/>
                    <a:pt x="856369" y="391304"/>
                    <a:pt x="856369" y="391304"/>
                  </a:cubicBezTo>
                  <a:cubicBezTo>
                    <a:pt x="860525" y="382991"/>
                    <a:pt x="867452" y="401002"/>
                    <a:pt x="872994" y="374678"/>
                  </a:cubicBezTo>
                  <a:cubicBezTo>
                    <a:pt x="878536" y="348354"/>
                    <a:pt x="879922" y="273540"/>
                    <a:pt x="889620" y="233362"/>
                  </a:cubicBezTo>
                  <a:cubicBezTo>
                    <a:pt x="899318" y="193184"/>
                    <a:pt x="917328" y="159933"/>
                    <a:pt x="931183" y="133609"/>
                  </a:cubicBezTo>
                  <a:cubicBezTo>
                    <a:pt x="945037" y="107285"/>
                    <a:pt x="951965" y="94816"/>
                    <a:pt x="972747" y="75420"/>
                  </a:cubicBezTo>
                  <a:cubicBezTo>
                    <a:pt x="993529" y="56024"/>
                    <a:pt x="1017081" y="29700"/>
                    <a:pt x="1055874" y="17231"/>
                  </a:cubicBezTo>
                  <a:cubicBezTo>
                    <a:pt x="1094667" y="4762"/>
                    <a:pt x="1159783" y="-2165"/>
                    <a:pt x="1205503" y="606"/>
                  </a:cubicBezTo>
                  <a:cubicBezTo>
                    <a:pt x="1251223" y="3377"/>
                    <a:pt x="1291401" y="15846"/>
                    <a:pt x="1330194" y="33857"/>
                  </a:cubicBezTo>
                  <a:cubicBezTo>
                    <a:pt x="1368987" y="51868"/>
                    <a:pt x="1438260" y="108671"/>
                    <a:pt x="1438260" y="108671"/>
                  </a:cubicBezTo>
                  <a:cubicBezTo>
                    <a:pt x="1454885" y="123911"/>
                    <a:pt x="1427176" y="104515"/>
                    <a:pt x="1429947" y="125297"/>
                  </a:cubicBezTo>
                  <a:cubicBezTo>
                    <a:pt x="1432718" y="146079"/>
                    <a:pt x="1446572" y="191798"/>
                    <a:pt x="1454885" y="233362"/>
                  </a:cubicBezTo>
                  <a:cubicBezTo>
                    <a:pt x="1463198" y="274925"/>
                    <a:pt x="1477052" y="342812"/>
                    <a:pt x="1479823" y="374678"/>
                  </a:cubicBezTo>
                  <a:cubicBezTo>
                    <a:pt x="1482594" y="406543"/>
                    <a:pt x="1474282" y="402388"/>
                    <a:pt x="1471511" y="424555"/>
                  </a:cubicBezTo>
                  <a:cubicBezTo>
                    <a:pt x="1468740" y="446722"/>
                    <a:pt x="1464583" y="482744"/>
                    <a:pt x="1463198" y="507682"/>
                  </a:cubicBezTo>
                  <a:cubicBezTo>
                    <a:pt x="1461813" y="532620"/>
                    <a:pt x="1465969" y="556173"/>
                    <a:pt x="1463198" y="574184"/>
                  </a:cubicBezTo>
                  <a:cubicBezTo>
                    <a:pt x="1460427" y="592195"/>
                    <a:pt x="1446572" y="615748"/>
                    <a:pt x="1446572" y="615748"/>
                  </a:cubicBezTo>
                  <a:cubicBezTo>
                    <a:pt x="1439645" y="624061"/>
                    <a:pt x="1428561" y="602687"/>
                    <a:pt x="1421634" y="624060"/>
                  </a:cubicBezTo>
                  <a:cubicBezTo>
                    <a:pt x="1414707" y="645433"/>
                    <a:pt x="1414707" y="716092"/>
                    <a:pt x="1405009" y="743989"/>
                  </a:cubicBezTo>
                  <a:cubicBezTo>
                    <a:pt x="1395311" y="771886"/>
                    <a:pt x="1374529" y="774021"/>
                    <a:pt x="1363445" y="791440"/>
                  </a:cubicBezTo>
                  <a:cubicBezTo>
                    <a:pt x="1352361" y="808859"/>
                    <a:pt x="1341480" y="825312"/>
                    <a:pt x="1338507" y="848504"/>
                  </a:cubicBezTo>
                  <a:cubicBezTo>
                    <a:pt x="1335534" y="871696"/>
                    <a:pt x="1338680" y="911196"/>
                    <a:pt x="1345607" y="930592"/>
                  </a:cubicBezTo>
                  <a:cubicBezTo>
                    <a:pt x="1352534" y="949988"/>
                    <a:pt x="1348004" y="945313"/>
                    <a:pt x="1380071" y="964882"/>
                  </a:cubicBezTo>
                  <a:cubicBezTo>
                    <a:pt x="1412138" y="984451"/>
                    <a:pt x="1479823" y="1021685"/>
                    <a:pt x="1538012" y="1048009"/>
                  </a:cubicBezTo>
                  <a:cubicBezTo>
                    <a:pt x="1596201" y="1074333"/>
                    <a:pt x="1682100" y="1106199"/>
                    <a:pt x="1729205" y="1122824"/>
                  </a:cubicBezTo>
                  <a:cubicBezTo>
                    <a:pt x="1776310" y="1139449"/>
                    <a:pt x="1799863" y="1138064"/>
                    <a:pt x="1820645" y="1147762"/>
                  </a:cubicBezTo>
                  <a:cubicBezTo>
                    <a:pt x="1841427" y="1157460"/>
                    <a:pt x="1844198" y="1153304"/>
                    <a:pt x="1853896" y="1181013"/>
                  </a:cubicBezTo>
                  <a:cubicBezTo>
                    <a:pt x="1863594" y="1208722"/>
                    <a:pt x="1867750" y="1265526"/>
                    <a:pt x="1878834" y="1314017"/>
                  </a:cubicBezTo>
                  <a:cubicBezTo>
                    <a:pt x="1889918" y="1362508"/>
                    <a:pt x="1910700" y="1433165"/>
                    <a:pt x="1920398" y="1471958"/>
                  </a:cubicBezTo>
                  <a:cubicBezTo>
                    <a:pt x="1930096" y="1510751"/>
                    <a:pt x="1930096" y="1520449"/>
                    <a:pt x="1937023" y="1546773"/>
                  </a:cubicBezTo>
                  <a:cubicBezTo>
                    <a:pt x="1943950" y="1573097"/>
                    <a:pt x="1955035" y="1596649"/>
                    <a:pt x="1961962" y="1629900"/>
                  </a:cubicBezTo>
                  <a:cubicBezTo>
                    <a:pt x="1968889" y="1663151"/>
                    <a:pt x="1967504" y="1690860"/>
                    <a:pt x="1978587" y="1746278"/>
                  </a:cubicBezTo>
                  <a:cubicBezTo>
                    <a:pt x="1989670" y="1801696"/>
                    <a:pt x="2028463" y="1962409"/>
                    <a:pt x="2028463" y="1962409"/>
                  </a:cubicBezTo>
                  <a:cubicBezTo>
                    <a:pt x="2035390" y="1999816"/>
                    <a:pt x="2021536" y="1937471"/>
                    <a:pt x="2020151" y="1970722"/>
                  </a:cubicBezTo>
                  <a:cubicBezTo>
                    <a:pt x="2018766" y="2003973"/>
                    <a:pt x="2014609" y="2084330"/>
                    <a:pt x="2020151" y="2161915"/>
                  </a:cubicBezTo>
                  <a:cubicBezTo>
                    <a:pt x="2025693" y="2239500"/>
                    <a:pt x="2045089" y="2332326"/>
                    <a:pt x="2053402" y="2436235"/>
                  </a:cubicBezTo>
                  <a:cubicBezTo>
                    <a:pt x="2061715" y="2540144"/>
                    <a:pt x="2070027" y="2702242"/>
                    <a:pt x="2070027" y="2785369"/>
                  </a:cubicBezTo>
                  <a:cubicBezTo>
                    <a:pt x="2070027" y="2868496"/>
                    <a:pt x="2060329" y="2898976"/>
                    <a:pt x="2053402" y="2934998"/>
                  </a:cubicBezTo>
                  <a:cubicBezTo>
                    <a:pt x="2046475" y="2971020"/>
                    <a:pt x="2035390" y="2973791"/>
                    <a:pt x="2028463" y="3001500"/>
                  </a:cubicBezTo>
                  <a:cubicBezTo>
                    <a:pt x="2021536" y="3029209"/>
                    <a:pt x="2022922" y="3047220"/>
                    <a:pt x="2011838" y="3101253"/>
                  </a:cubicBezTo>
                  <a:cubicBezTo>
                    <a:pt x="2000755" y="3155286"/>
                    <a:pt x="1971660" y="3281363"/>
                    <a:pt x="1961962" y="3325697"/>
                  </a:cubicBezTo>
                  <a:cubicBezTo>
                    <a:pt x="1952264" y="3370031"/>
                    <a:pt x="1953649" y="3367260"/>
                    <a:pt x="1953649" y="3367260"/>
                  </a:cubicBezTo>
                  <a:cubicBezTo>
                    <a:pt x="1952264" y="3378343"/>
                    <a:pt x="1955034" y="3367260"/>
                    <a:pt x="1953649" y="3392198"/>
                  </a:cubicBezTo>
                  <a:cubicBezTo>
                    <a:pt x="1952264" y="3417136"/>
                    <a:pt x="1949492" y="3476711"/>
                    <a:pt x="1945336" y="3516889"/>
                  </a:cubicBezTo>
                  <a:cubicBezTo>
                    <a:pt x="1941180" y="3557067"/>
                    <a:pt x="1939795" y="3601402"/>
                    <a:pt x="1928711" y="3633268"/>
                  </a:cubicBezTo>
                  <a:cubicBezTo>
                    <a:pt x="1917627" y="3665133"/>
                    <a:pt x="1899616" y="3684529"/>
                    <a:pt x="1878834" y="3708082"/>
                  </a:cubicBezTo>
                  <a:cubicBezTo>
                    <a:pt x="1858052" y="3731635"/>
                    <a:pt x="1804020" y="3774584"/>
                    <a:pt x="1804020" y="3774584"/>
                  </a:cubicBezTo>
                  <a:cubicBezTo>
                    <a:pt x="1786009" y="3789824"/>
                    <a:pt x="1786009" y="3789824"/>
                    <a:pt x="1770769" y="3799522"/>
                  </a:cubicBezTo>
                  <a:cubicBezTo>
                    <a:pt x="1755529" y="3809220"/>
                    <a:pt x="1712580" y="3832773"/>
                    <a:pt x="1712580" y="3832773"/>
                  </a:cubicBezTo>
                  <a:cubicBezTo>
                    <a:pt x="1698726" y="3843857"/>
                    <a:pt x="1700111" y="3771813"/>
                    <a:pt x="1687642" y="3866024"/>
                  </a:cubicBezTo>
                  <a:cubicBezTo>
                    <a:pt x="1675173" y="3960235"/>
                    <a:pt x="1637765" y="4398038"/>
                    <a:pt x="1637765" y="4398038"/>
                  </a:cubicBezTo>
                  <a:cubicBezTo>
                    <a:pt x="1625296" y="4531042"/>
                    <a:pt x="1612827" y="4535199"/>
                    <a:pt x="1612827" y="4664046"/>
                  </a:cubicBezTo>
                  <a:cubicBezTo>
                    <a:pt x="1612827" y="4792893"/>
                    <a:pt x="1628067" y="5028420"/>
                    <a:pt x="1637765" y="5171122"/>
                  </a:cubicBezTo>
                  <a:cubicBezTo>
                    <a:pt x="1647463" y="5313824"/>
                    <a:pt x="1683485" y="5405264"/>
                    <a:pt x="1671016" y="5520257"/>
                  </a:cubicBezTo>
                  <a:cubicBezTo>
                    <a:pt x="1658547" y="5635250"/>
                    <a:pt x="1579576" y="5790420"/>
                    <a:pt x="1562951" y="5861078"/>
                  </a:cubicBezTo>
                  <a:cubicBezTo>
                    <a:pt x="1546326" y="5931736"/>
                    <a:pt x="1569878" y="5899871"/>
                    <a:pt x="1571263" y="5944206"/>
                  </a:cubicBezTo>
                  <a:cubicBezTo>
                    <a:pt x="1572648" y="5988541"/>
                    <a:pt x="1550481" y="6060584"/>
                    <a:pt x="1571263" y="6127086"/>
                  </a:cubicBezTo>
                  <a:cubicBezTo>
                    <a:pt x="1592045" y="6193588"/>
                    <a:pt x="1675172" y="6298882"/>
                    <a:pt x="1695954" y="6343217"/>
                  </a:cubicBezTo>
                  <a:cubicBezTo>
                    <a:pt x="1716736" y="6387552"/>
                    <a:pt x="1691798" y="6370926"/>
                    <a:pt x="1695954" y="6393093"/>
                  </a:cubicBezTo>
                  <a:cubicBezTo>
                    <a:pt x="1700110" y="6415260"/>
                    <a:pt x="1726434" y="6455438"/>
                    <a:pt x="1720892" y="6476220"/>
                  </a:cubicBezTo>
                  <a:cubicBezTo>
                    <a:pt x="1715350" y="6497002"/>
                    <a:pt x="1693183" y="6509471"/>
                    <a:pt x="1662703" y="6517784"/>
                  </a:cubicBezTo>
                  <a:cubicBezTo>
                    <a:pt x="1632223" y="6526097"/>
                    <a:pt x="1575419" y="6531639"/>
                    <a:pt x="1538012" y="6526097"/>
                  </a:cubicBezTo>
                  <a:cubicBezTo>
                    <a:pt x="1500605" y="6520555"/>
                    <a:pt x="1463198" y="6503929"/>
                    <a:pt x="1438260" y="6484533"/>
                  </a:cubicBezTo>
                  <a:cubicBezTo>
                    <a:pt x="1413322" y="6465137"/>
                    <a:pt x="1399467" y="6437427"/>
                    <a:pt x="1388383" y="6409718"/>
                  </a:cubicBezTo>
                  <a:cubicBezTo>
                    <a:pt x="1377299" y="6382009"/>
                    <a:pt x="1378685" y="6343216"/>
                    <a:pt x="1371758" y="6318278"/>
                  </a:cubicBezTo>
                  <a:cubicBezTo>
                    <a:pt x="1364831" y="6293340"/>
                    <a:pt x="1357904" y="6268402"/>
                    <a:pt x="1346820" y="6260089"/>
                  </a:cubicBezTo>
                  <a:cubicBezTo>
                    <a:pt x="1335736" y="6251776"/>
                    <a:pt x="1323267" y="6282256"/>
                    <a:pt x="1305256" y="6268402"/>
                  </a:cubicBezTo>
                  <a:cubicBezTo>
                    <a:pt x="1287245" y="6254548"/>
                    <a:pt x="1256765" y="6204671"/>
                    <a:pt x="1238754" y="6176962"/>
                  </a:cubicBezTo>
                  <a:cubicBezTo>
                    <a:pt x="1220743" y="6149253"/>
                    <a:pt x="1205504" y="6122930"/>
                    <a:pt x="1197191" y="6102148"/>
                  </a:cubicBezTo>
                  <a:cubicBezTo>
                    <a:pt x="1188878" y="6081366"/>
                    <a:pt x="1187493" y="6078595"/>
                    <a:pt x="1188878" y="6052271"/>
                  </a:cubicBezTo>
                  <a:cubicBezTo>
                    <a:pt x="1190263" y="6025947"/>
                    <a:pt x="1211045" y="5977457"/>
                    <a:pt x="1205503" y="5944206"/>
                  </a:cubicBezTo>
                  <a:cubicBezTo>
                    <a:pt x="1199961" y="5910955"/>
                    <a:pt x="1165325" y="5917882"/>
                    <a:pt x="1155627" y="5852766"/>
                  </a:cubicBezTo>
                  <a:cubicBezTo>
                    <a:pt x="1145929" y="5787650"/>
                    <a:pt x="1143158" y="5704523"/>
                    <a:pt x="1147314" y="5553508"/>
                  </a:cubicBezTo>
                  <a:cubicBezTo>
                    <a:pt x="1151470" y="5402493"/>
                    <a:pt x="1173638" y="5094922"/>
                    <a:pt x="1180565" y="4946678"/>
                  </a:cubicBezTo>
                  <a:cubicBezTo>
                    <a:pt x="1187492" y="4798434"/>
                    <a:pt x="1198576" y="4766570"/>
                    <a:pt x="1188878" y="4664046"/>
                  </a:cubicBezTo>
                  <a:cubicBezTo>
                    <a:pt x="1179180" y="4561523"/>
                    <a:pt x="1137616" y="4453457"/>
                    <a:pt x="1122376" y="4331537"/>
                  </a:cubicBezTo>
                  <a:cubicBezTo>
                    <a:pt x="1107136" y="4209617"/>
                    <a:pt x="1105751" y="4017039"/>
                    <a:pt x="1097438" y="3932526"/>
                  </a:cubicBezTo>
                  <a:cubicBezTo>
                    <a:pt x="1089125" y="3848013"/>
                    <a:pt x="1079427" y="3852169"/>
                    <a:pt x="1072500" y="3824460"/>
                  </a:cubicBezTo>
                  <a:cubicBezTo>
                    <a:pt x="1065573" y="3796751"/>
                    <a:pt x="1069729" y="3699769"/>
                    <a:pt x="1047562" y="376627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1BA9ADD-3A7C-42DB-B0CB-43A0B308AD3D}"/>
                </a:ext>
              </a:extLst>
            </p:cNvPr>
            <p:cNvSpPr/>
            <p:nvPr/>
          </p:nvSpPr>
          <p:spPr>
            <a:xfrm flipH="1">
              <a:off x="1134938" y="3669148"/>
              <a:ext cx="241669" cy="825008"/>
            </a:xfrm>
            <a:custGeom>
              <a:avLst/>
              <a:gdLst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00563 w 1709498"/>
                <a:gd name="connsiteY3" fmla="*/ 4416669 h 6264701"/>
                <a:gd name="connsiteX4" fmla="*/ 692250 w 1709498"/>
                <a:gd name="connsiteY4" fmla="*/ 4566298 h 6264701"/>
                <a:gd name="connsiteX5" fmla="*/ 717188 w 1709498"/>
                <a:gd name="connsiteY5" fmla="*/ 4848931 h 6264701"/>
                <a:gd name="connsiteX6" fmla="*/ 650686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76366 w 1709498"/>
                <a:gd name="connsiteY22" fmla="*/ 4815680 h 6264701"/>
                <a:gd name="connsiteX23" fmla="*/ 351428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68053 w 1709498"/>
                <a:gd name="connsiteY39" fmla="*/ 200597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9326 w 1709498"/>
                <a:gd name="connsiteY72" fmla="*/ 784007 h 6264701"/>
                <a:gd name="connsiteX73" fmla="*/ 1191013 w 1709498"/>
                <a:gd name="connsiteY73" fmla="*/ 925323 h 6264701"/>
                <a:gd name="connsiteX74" fmla="*/ 1215952 w 1709498"/>
                <a:gd name="connsiteY74" fmla="*/ 950262 h 6264701"/>
                <a:gd name="connsiteX75" fmla="*/ 1515210 w 1709498"/>
                <a:gd name="connsiteY75" fmla="*/ 1041702 h 6264701"/>
                <a:gd name="connsiteX76" fmla="*/ 1581712 w 1709498"/>
                <a:gd name="connsiteY76" fmla="*/ 1299396 h 6264701"/>
                <a:gd name="connsiteX77" fmla="*/ 1706403 w 1709498"/>
                <a:gd name="connsiteY77" fmla="*/ 1881287 h 6264701"/>
                <a:gd name="connsiteX78" fmla="*/ 1664839 w 1709498"/>
                <a:gd name="connsiteY78" fmla="*/ 1947789 h 6264701"/>
                <a:gd name="connsiteX79" fmla="*/ 1590024 w 1709498"/>
                <a:gd name="connsiteY79" fmla="*/ 1956102 h 6264701"/>
                <a:gd name="connsiteX80" fmla="*/ 1590024 w 1709498"/>
                <a:gd name="connsiteY80" fmla="*/ 2155607 h 6264701"/>
                <a:gd name="connsiteX81" fmla="*/ 1606650 w 1709498"/>
                <a:gd name="connsiteY81" fmla="*/ 2720873 h 6264701"/>
                <a:gd name="connsiteX82" fmla="*/ 1623275 w 1709498"/>
                <a:gd name="connsiteY82" fmla="*/ 2986880 h 6264701"/>
                <a:gd name="connsiteX83" fmla="*/ 1673152 w 1709498"/>
                <a:gd name="connsiteY83" fmla="*/ 3153134 h 6264701"/>
                <a:gd name="connsiteX84" fmla="*/ 1581712 w 1709498"/>
                <a:gd name="connsiteY84" fmla="*/ 3319389 h 6264701"/>
                <a:gd name="connsiteX85" fmla="*/ 1465333 w 1709498"/>
                <a:gd name="connsiteY85" fmla="*/ 3402516 h 6264701"/>
                <a:gd name="connsiteX86" fmla="*/ 1473646 w 1709498"/>
                <a:gd name="connsiteY86" fmla="*/ 3344327 h 6264701"/>
                <a:gd name="connsiteX87" fmla="*/ 1556773 w 1709498"/>
                <a:gd name="connsiteY87" fmla="*/ 3186385 h 6264701"/>
                <a:gd name="connsiteX88" fmla="*/ 1556773 w 1709498"/>
                <a:gd name="connsiteY88" fmla="*/ 3111571 h 6264701"/>
                <a:gd name="connsiteX89" fmla="*/ 1506897 w 1709498"/>
                <a:gd name="connsiteY89" fmla="*/ 3119883 h 6264701"/>
                <a:gd name="connsiteX90" fmla="*/ 1506897 w 1709498"/>
                <a:gd name="connsiteY90" fmla="*/ 3236262 h 6264701"/>
                <a:gd name="connsiteX91" fmla="*/ 1481959 w 1709498"/>
                <a:gd name="connsiteY91" fmla="*/ 3277825 h 6264701"/>
                <a:gd name="connsiteX92" fmla="*/ 1448708 w 1709498"/>
                <a:gd name="connsiteY92" fmla="*/ 3011818 h 6264701"/>
                <a:gd name="connsiteX93" fmla="*/ 1481959 w 1709498"/>
                <a:gd name="connsiteY93" fmla="*/ 2895440 h 6264701"/>
                <a:gd name="connsiteX94" fmla="*/ 1498584 w 1709498"/>
                <a:gd name="connsiteY94" fmla="*/ 2720873 h 6264701"/>
                <a:gd name="connsiteX95" fmla="*/ 1415457 w 1709498"/>
                <a:gd name="connsiteY95" fmla="*/ 2446553 h 6264701"/>
                <a:gd name="connsiteX96" fmla="*/ 1348955 w 1709498"/>
                <a:gd name="connsiteY96" fmla="*/ 2122356 h 6264701"/>
                <a:gd name="connsiteX97" fmla="*/ 1357268 w 1709498"/>
                <a:gd name="connsiteY97" fmla="*/ 1956102 h 6264701"/>
                <a:gd name="connsiteX98" fmla="*/ 1324017 w 1709498"/>
                <a:gd name="connsiteY98" fmla="*/ 1956102 h 6264701"/>
                <a:gd name="connsiteX99" fmla="*/ 1299079 w 1709498"/>
                <a:gd name="connsiteY99" fmla="*/ 1823098 h 6264701"/>
                <a:gd name="connsiteX100" fmla="*/ 1290766 w 1709498"/>
                <a:gd name="connsiteY100" fmla="*/ 1731658 h 6264701"/>
                <a:gd name="connsiteX101" fmla="*/ 1249203 w 1709498"/>
                <a:gd name="connsiteY101" fmla="*/ 1914538 h 6264701"/>
                <a:gd name="connsiteX102" fmla="*/ 1307392 w 1709498"/>
                <a:gd name="connsiteY102" fmla="*/ 2180545 h 6264701"/>
                <a:gd name="connsiteX103" fmla="*/ 1382206 w 1709498"/>
                <a:gd name="connsiteY103" fmla="*/ 2488116 h 6264701"/>
                <a:gd name="connsiteX104" fmla="*/ 1481959 w 1709498"/>
                <a:gd name="connsiteY104" fmla="*/ 2903753 h 6264701"/>
                <a:gd name="connsiteX105" fmla="*/ 1473646 w 1709498"/>
                <a:gd name="connsiteY105" fmla="*/ 3402516 h 6264701"/>
                <a:gd name="connsiteX106" fmla="*/ 1457021 w 1709498"/>
                <a:gd name="connsiteY106" fmla="*/ 4075847 h 6264701"/>
                <a:gd name="connsiteX107" fmla="*/ 1423770 w 1709498"/>
                <a:gd name="connsiteY107" fmla="*/ 4109098 h 6264701"/>
                <a:gd name="connsiteX108" fmla="*/ 1390519 w 1709498"/>
                <a:gd name="connsiteY108" fmla="*/ 4366793 h 6264701"/>
                <a:gd name="connsiteX109" fmla="*/ 1506897 w 1709498"/>
                <a:gd name="connsiteY109" fmla="*/ 4641113 h 6264701"/>
                <a:gd name="connsiteX110" fmla="*/ 1506897 w 1709498"/>
                <a:gd name="connsiteY110" fmla="*/ 5580451 h 6264701"/>
                <a:gd name="connsiteX111" fmla="*/ 1590024 w 1709498"/>
                <a:gd name="connsiteY111" fmla="*/ 5655265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57268 w 1709498"/>
                <a:gd name="connsiteY123" fmla="*/ 5464073 h 6264701"/>
                <a:gd name="connsiteX124" fmla="*/ 1274141 w 1709498"/>
                <a:gd name="connsiteY124" fmla="*/ 5073374 h 6264701"/>
                <a:gd name="connsiteX125" fmla="*/ 1157763 w 1709498"/>
                <a:gd name="connsiteY125" fmla="*/ 4749178 h 6264701"/>
                <a:gd name="connsiteX126" fmla="*/ 1132824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00563 w 1709498"/>
                <a:gd name="connsiteY3" fmla="*/ 4416669 h 6264701"/>
                <a:gd name="connsiteX4" fmla="*/ 692250 w 1709498"/>
                <a:gd name="connsiteY4" fmla="*/ 4566298 h 6264701"/>
                <a:gd name="connsiteX5" fmla="*/ 717188 w 1709498"/>
                <a:gd name="connsiteY5" fmla="*/ 4848931 h 6264701"/>
                <a:gd name="connsiteX6" fmla="*/ 650686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76366 w 1709498"/>
                <a:gd name="connsiteY22" fmla="*/ 4815680 h 6264701"/>
                <a:gd name="connsiteX23" fmla="*/ 351428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68053 w 1709498"/>
                <a:gd name="connsiteY39" fmla="*/ 200597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49203 w 1709498"/>
                <a:gd name="connsiteY100" fmla="*/ 1914538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390519 w 1709498"/>
                <a:gd name="connsiteY107" fmla="*/ 4366793 h 6264701"/>
                <a:gd name="connsiteX108" fmla="*/ 1506897 w 1709498"/>
                <a:gd name="connsiteY108" fmla="*/ 4641113 h 6264701"/>
                <a:gd name="connsiteX109" fmla="*/ 1506897 w 1709498"/>
                <a:gd name="connsiteY109" fmla="*/ 5580451 h 6264701"/>
                <a:gd name="connsiteX110" fmla="*/ 1590024 w 1709498"/>
                <a:gd name="connsiteY110" fmla="*/ 5655265 h 6264701"/>
                <a:gd name="connsiteX111" fmla="*/ 1573399 w 1709498"/>
                <a:gd name="connsiteY111" fmla="*/ 5763331 h 6264701"/>
                <a:gd name="connsiteX112" fmla="*/ 1614963 w 1709498"/>
                <a:gd name="connsiteY112" fmla="*/ 5979462 h 6264701"/>
                <a:gd name="connsiteX113" fmla="*/ 1614963 w 1709498"/>
                <a:gd name="connsiteY113" fmla="*/ 6162342 h 6264701"/>
                <a:gd name="connsiteX114" fmla="*/ 1565086 w 1709498"/>
                <a:gd name="connsiteY114" fmla="*/ 6253782 h 6264701"/>
                <a:gd name="connsiteX115" fmla="*/ 1440395 w 1709498"/>
                <a:gd name="connsiteY115" fmla="*/ 6262094 h 6264701"/>
                <a:gd name="connsiteX116" fmla="*/ 1382206 w 1709498"/>
                <a:gd name="connsiteY116" fmla="*/ 6245469 h 6264701"/>
                <a:gd name="connsiteX117" fmla="*/ 1324017 w 1709498"/>
                <a:gd name="connsiteY117" fmla="*/ 6187280 h 6264701"/>
                <a:gd name="connsiteX118" fmla="*/ 1332330 w 1709498"/>
                <a:gd name="connsiteY118" fmla="*/ 6070902 h 6264701"/>
                <a:gd name="connsiteX119" fmla="*/ 1348955 w 1709498"/>
                <a:gd name="connsiteY119" fmla="*/ 5971149 h 6264701"/>
                <a:gd name="connsiteX120" fmla="*/ 1324017 w 1709498"/>
                <a:gd name="connsiteY120" fmla="*/ 5788269 h 6264701"/>
                <a:gd name="connsiteX121" fmla="*/ 1357268 w 1709498"/>
                <a:gd name="connsiteY121" fmla="*/ 5597076 h 6264701"/>
                <a:gd name="connsiteX122" fmla="*/ 1357268 w 1709498"/>
                <a:gd name="connsiteY122" fmla="*/ 5464073 h 6264701"/>
                <a:gd name="connsiteX123" fmla="*/ 1274141 w 1709498"/>
                <a:gd name="connsiteY123" fmla="*/ 5073374 h 6264701"/>
                <a:gd name="connsiteX124" fmla="*/ 1157763 w 1709498"/>
                <a:gd name="connsiteY124" fmla="*/ 4749178 h 6264701"/>
                <a:gd name="connsiteX125" fmla="*/ 1132824 w 1709498"/>
                <a:gd name="connsiteY125" fmla="*/ 4416669 h 6264701"/>
                <a:gd name="connsiteX126" fmla="*/ 1066323 w 1709498"/>
                <a:gd name="connsiteY126" fmla="*/ 4208851 h 6264701"/>
                <a:gd name="connsiteX127" fmla="*/ 1016446 w 1709498"/>
                <a:gd name="connsiteY127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00563 w 1709498"/>
                <a:gd name="connsiteY3" fmla="*/ 4416669 h 6264701"/>
                <a:gd name="connsiteX4" fmla="*/ 692250 w 1709498"/>
                <a:gd name="connsiteY4" fmla="*/ 4566298 h 6264701"/>
                <a:gd name="connsiteX5" fmla="*/ 717188 w 1709498"/>
                <a:gd name="connsiteY5" fmla="*/ 4848931 h 6264701"/>
                <a:gd name="connsiteX6" fmla="*/ 650686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76366 w 1709498"/>
                <a:gd name="connsiteY22" fmla="*/ 4815680 h 6264701"/>
                <a:gd name="connsiteX23" fmla="*/ 351428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68053 w 1709498"/>
                <a:gd name="connsiteY39" fmla="*/ 200597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49203 w 1709498"/>
                <a:gd name="connsiteY100" fmla="*/ 1914538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390519 w 1709498"/>
                <a:gd name="connsiteY107" fmla="*/ 4366793 h 6264701"/>
                <a:gd name="connsiteX108" fmla="*/ 1506897 w 1709498"/>
                <a:gd name="connsiteY108" fmla="*/ 4641113 h 6264701"/>
                <a:gd name="connsiteX109" fmla="*/ 1506897 w 1709498"/>
                <a:gd name="connsiteY109" fmla="*/ 5580451 h 6264701"/>
                <a:gd name="connsiteX110" fmla="*/ 1590024 w 1709498"/>
                <a:gd name="connsiteY110" fmla="*/ 5655265 h 6264701"/>
                <a:gd name="connsiteX111" fmla="*/ 1573399 w 1709498"/>
                <a:gd name="connsiteY111" fmla="*/ 5763331 h 6264701"/>
                <a:gd name="connsiteX112" fmla="*/ 1614963 w 1709498"/>
                <a:gd name="connsiteY112" fmla="*/ 5979462 h 6264701"/>
                <a:gd name="connsiteX113" fmla="*/ 1614963 w 1709498"/>
                <a:gd name="connsiteY113" fmla="*/ 6162342 h 6264701"/>
                <a:gd name="connsiteX114" fmla="*/ 1565086 w 1709498"/>
                <a:gd name="connsiteY114" fmla="*/ 6253782 h 6264701"/>
                <a:gd name="connsiteX115" fmla="*/ 1440395 w 1709498"/>
                <a:gd name="connsiteY115" fmla="*/ 6262094 h 6264701"/>
                <a:gd name="connsiteX116" fmla="*/ 1382206 w 1709498"/>
                <a:gd name="connsiteY116" fmla="*/ 6245469 h 6264701"/>
                <a:gd name="connsiteX117" fmla="*/ 1324017 w 1709498"/>
                <a:gd name="connsiteY117" fmla="*/ 6187280 h 6264701"/>
                <a:gd name="connsiteX118" fmla="*/ 1332330 w 1709498"/>
                <a:gd name="connsiteY118" fmla="*/ 6070902 h 6264701"/>
                <a:gd name="connsiteX119" fmla="*/ 1348955 w 1709498"/>
                <a:gd name="connsiteY119" fmla="*/ 5971149 h 6264701"/>
                <a:gd name="connsiteX120" fmla="*/ 1324017 w 1709498"/>
                <a:gd name="connsiteY120" fmla="*/ 5788269 h 6264701"/>
                <a:gd name="connsiteX121" fmla="*/ 1357268 w 1709498"/>
                <a:gd name="connsiteY121" fmla="*/ 5597076 h 6264701"/>
                <a:gd name="connsiteX122" fmla="*/ 1357268 w 1709498"/>
                <a:gd name="connsiteY122" fmla="*/ 5464073 h 6264701"/>
                <a:gd name="connsiteX123" fmla="*/ 1274141 w 1709498"/>
                <a:gd name="connsiteY123" fmla="*/ 5073374 h 6264701"/>
                <a:gd name="connsiteX124" fmla="*/ 1157763 w 1709498"/>
                <a:gd name="connsiteY124" fmla="*/ 4749178 h 6264701"/>
                <a:gd name="connsiteX125" fmla="*/ 1132824 w 1709498"/>
                <a:gd name="connsiteY125" fmla="*/ 4416669 h 6264701"/>
                <a:gd name="connsiteX126" fmla="*/ 1066323 w 1709498"/>
                <a:gd name="connsiteY126" fmla="*/ 4208851 h 6264701"/>
                <a:gd name="connsiteX127" fmla="*/ 1016446 w 1709498"/>
                <a:gd name="connsiteY127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00563 w 1709498"/>
                <a:gd name="connsiteY3" fmla="*/ 4416669 h 6264701"/>
                <a:gd name="connsiteX4" fmla="*/ 692250 w 1709498"/>
                <a:gd name="connsiteY4" fmla="*/ 4566298 h 6264701"/>
                <a:gd name="connsiteX5" fmla="*/ 717188 w 1709498"/>
                <a:gd name="connsiteY5" fmla="*/ 4848931 h 6264701"/>
                <a:gd name="connsiteX6" fmla="*/ 650686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76366 w 1709498"/>
                <a:gd name="connsiteY22" fmla="*/ 4815680 h 6264701"/>
                <a:gd name="connsiteX23" fmla="*/ 351428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68053 w 1709498"/>
                <a:gd name="connsiteY39" fmla="*/ 200597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49203 w 1709498"/>
                <a:gd name="connsiteY100" fmla="*/ 1914538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390519 w 1709498"/>
                <a:gd name="connsiteY107" fmla="*/ 4366793 h 6264701"/>
                <a:gd name="connsiteX108" fmla="*/ 1506897 w 1709498"/>
                <a:gd name="connsiteY108" fmla="*/ 4641113 h 6264701"/>
                <a:gd name="connsiteX109" fmla="*/ 1506897 w 1709498"/>
                <a:gd name="connsiteY109" fmla="*/ 5580451 h 6264701"/>
                <a:gd name="connsiteX110" fmla="*/ 1548460 w 1709498"/>
                <a:gd name="connsiteY110" fmla="*/ 5688516 h 6264701"/>
                <a:gd name="connsiteX111" fmla="*/ 1573399 w 1709498"/>
                <a:gd name="connsiteY111" fmla="*/ 5763331 h 6264701"/>
                <a:gd name="connsiteX112" fmla="*/ 1614963 w 1709498"/>
                <a:gd name="connsiteY112" fmla="*/ 5979462 h 6264701"/>
                <a:gd name="connsiteX113" fmla="*/ 1614963 w 1709498"/>
                <a:gd name="connsiteY113" fmla="*/ 6162342 h 6264701"/>
                <a:gd name="connsiteX114" fmla="*/ 1565086 w 1709498"/>
                <a:gd name="connsiteY114" fmla="*/ 6253782 h 6264701"/>
                <a:gd name="connsiteX115" fmla="*/ 1440395 w 1709498"/>
                <a:gd name="connsiteY115" fmla="*/ 6262094 h 6264701"/>
                <a:gd name="connsiteX116" fmla="*/ 1382206 w 1709498"/>
                <a:gd name="connsiteY116" fmla="*/ 6245469 h 6264701"/>
                <a:gd name="connsiteX117" fmla="*/ 1324017 w 1709498"/>
                <a:gd name="connsiteY117" fmla="*/ 6187280 h 6264701"/>
                <a:gd name="connsiteX118" fmla="*/ 1332330 w 1709498"/>
                <a:gd name="connsiteY118" fmla="*/ 6070902 h 6264701"/>
                <a:gd name="connsiteX119" fmla="*/ 1348955 w 1709498"/>
                <a:gd name="connsiteY119" fmla="*/ 5971149 h 6264701"/>
                <a:gd name="connsiteX120" fmla="*/ 1324017 w 1709498"/>
                <a:gd name="connsiteY120" fmla="*/ 5788269 h 6264701"/>
                <a:gd name="connsiteX121" fmla="*/ 1357268 w 1709498"/>
                <a:gd name="connsiteY121" fmla="*/ 5597076 h 6264701"/>
                <a:gd name="connsiteX122" fmla="*/ 1357268 w 1709498"/>
                <a:gd name="connsiteY122" fmla="*/ 5464073 h 6264701"/>
                <a:gd name="connsiteX123" fmla="*/ 1274141 w 1709498"/>
                <a:gd name="connsiteY123" fmla="*/ 5073374 h 6264701"/>
                <a:gd name="connsiteX124" fmla="*/ 1157763 w 1709498"/>
                <a:gd name="connsiteY124" fmla="*/ 4749178 h 6264701"/>
                <a:gd name="connsiteX125" fmla="*/ 1132824 w 1709498"/>
                <a:gd name="connsiteY125" fmla="*/ 4416669 h 6264701"/>
                <a:gd name="connsiteX126" fmla="*/ 1066323 w 1709498"/>
                <a:gd name="connsiteY126" fmla="*/ 4208851 h 6264701"/>
                <a:gd name="connsiteX127" fmla="*/ 1016446 w 1709498"/>
                <a:gd name="connsiteY127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00563 w 1709498"/>
                <a:gd name="connsiteY3" fmla="*/ 4416669 h 6264701"/>
                <a:gd name="connsiteX4" fmla="*/ 692250 w 1709498"/>
                <a:gd name="connsiteY4" fmla="*/ 4566298 h 6264701"/>
                <a:gd name="connsiteX5" fmla="*/ 717188 w 1709498"/>
                <a:gd name="connsiteY5" fmla="*/ 4848931 h 6264701"/>
                <a:gd name="connsiteX6" fmla="*/ 650686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76366 w 1709498"/>
                <a:gd name="connsiteY22" fmla="*/ 4815680 h 6264701"/>
                <a:gd name="connsiteX23" fmla="*/ 351428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68053 w 1709498"/>
                <a:gd name="connsiteY39" fmla="*/ 200597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49203 w 1709498"/>
                <a:gd name="connsiteY100" fmla="*/ 1914538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23770 w 1709498"/>
                <a:gd name="connsiteY107" fmla="*/ 4366793 h 6264701"/>
                <a:gd name="connsiteX108" fmla="*/ 1506897 w 1709498"/>
                <a:gd name="connsiteY108" fmla="*/ 4641113 h 6264701"/>
                <a:gd name="connsiteX109" fmla="*/ 1506897 w 1709498"/>
                <a:gd name="connsiteY109" fmla="*/ 5580451 h 6264701"/>
                <a:gd name="connsiteX110" fmla="*/ 1548460 w 1709498"/>
                <a:gd name="connsiteY110" fmla="*/ 5688516 h 6264701"/>
                <a:gd name="connsiteX111" fmla="*/ 1573399 w 1709498"/>
                <a:gd name="connsiteY111" fmla="*/ 5763331 h 6264701"/>
                <a:gd name="connsiteX112" fmla="*/ 1614963 w 1709498"/>
                <a:gd name="connsiteY112" fmla="*/ 5979462 h 6264701"/>
                <a:gd name="connsiteX113" fmla="*/ 1614963 w 1709498"/>
                <a:gd name="connsiteY113" fmla="*/ 6162342 h 6264701"/>
                <a:gd name="connsiteX114" fmla="*/ 1565086 w 1709498"/>
                <a:gd name="connsiteY114" fmla="*/ 6253782 h 6264701"/>
                <a:gd name="connsiteX115" fmla="*/ 1440395 w 1709498"/>
                <a:gd name="connsiteY115" fmla="*/ 6262094 h 6264701"/>
                <a:gd name="connsiteX116" fmla="*/ 1382206 w 1709498"/>
                <a:gd name="connsiteY116" fmla="*/ 6245469 h 6264701"/>
                <a:gd name="connsiteX117" fmla="*/ 1324017 w 1709498"/>
                <a:gd name="connsiteY117" fmla="*/ 6187280 h 6264701"/>
                <a:gd name="connsiteX118" fmla="*/ 1332330 w 1709498"/>
                <a:gd name="connsiteY118" fmla="*/ 6070902 h 6264701"/>
                <a:gd name="connsiteX119" fmla="*/ 1348955 w 1709498"/>
                <a:gd name="connsiteY119" fmla="*/ 5971149 h 6264701"/>
                <a:gd name="connsiteX120" fmla="*/ 1324017 w 1709498"/>
                <a:gd name="connsiteY120" fmla="*/ 5788269 h 6264701"/>
                <a:gd name="connsiteX121" fmla="*/ 1357268 w 1709498"/>
                <a:gd name="connsiteY121" fmla="*/ 5597076 h 6264701"/>
                <a:gd name="connsiteX122" fmla="*/ 1357268 w 1709498"/>
                <a:gd name="connsiteY122" fmla="*/ 5464073 h 6264701"/>
                <a:gd name="connsiteX123" fmla="*/ 1274141 w 1709498"/>
                <a:gd name="connsiteY123" fmla="*/ 5073374 h 6264701"/>
                <a:gd name="connsiteX124" fmla="*/ 1157763 w 1709498"/>
                <a:gd name="connsiteY124" fmla="*/ 4749178 h 6264701"/>
                <a:gd name="connsiteX125" fmla="*/ 1132824 w 1709498"/>
                <a:gd name="connsiteY125" fmla="*/ 4416669 h 6264701"/>
                <a:gd name="connsiteX126" fmla="*/ 1066323 w 1709498"/>
                <a:gd name="connsiteY126" fmla="*/ 4208851 h 6264701"/>
                <a:gd name="connsiteX127" fmla="*/ 1016446 w 1709498"/>
                <a:gd name="connsiteY127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00563 w 1709498"/>
                <a:gd name="connsiteY3" fmla="*/ 4416669 h 6264701"/>
                <a:gd name="connsiteX4" fmla="*/ 692250 w 1709498"/>
                <a:gd name="connsiteY4" fmla="*/ 4566298 h 6264701"/>
                <a:gd name="connsiteX5" fmla="*/ 717188 w 1709498"/>
                <a:gd name="connsiteY5" fmla="*/ 4848931 h 6264701"/>
                <a:gd name="connsiteX6" fmla="*/ 650686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76366 w 1709498"/>
                <a:gd name="connsiteY22" fmla="*/ 4815680 h 6264701"/>
                <a:gd name="connsiteX23" fmla="*/ 351428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68053 w 1709498"/>
                <a:gd name="connsiteY39" fmla="*/ 200597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49203 w 1709498"/>
                <a:gd name="connsiteY100" fmla="*/ 1914538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23770 w 1709498"/>
                <a:gd name="connsiteY107" fmla="*/ 4366793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57268 w 1709498"/>
                <a:gd name="connsiteY123" fmla="*/ 5464073 h 6264701"/>
                <a:gd name="connsiteX124" fmla="*/ 1274141 w 1709498"/>
                <a:gd name="connsiteY124" fmla="*/ 5073374 h 6264701"/>
                <a:gd name="connsiteX125" fmla="*/ 1157763 w 1709498"/>
                <a:gd name="connsiteY125" fmla="*/ 4749178 h 6264701"/>
                <a:gd name="connsiteX126" fmla="*/ 1132824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00563 w 1709498"/>
                <a:gd name="connsiteY3" fmla="*/ 4416669 h 6264701"/>
                <a:gd name="connsiteX4" fmla="*/ 692250 w 1709498"/>
                <a:gd name="connsiteY4" fmla="*/ 4566298 h 6264701"/>
                <a:gd name="connsiteX5" fmla="*/ 717188 w 1709498"/>
                <a:gd name="connsiteY5" fmla="*/ 4848931 h 6264701"/>
                <a:gd name="connsiteX6" fmla="*/ 650686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76366 w 1709498"/>
                <a:gd name="connsiteY22" fmla="*/ 4815680 h 6264701"/>
                <a:gd name="connsiteX23" fmla="*/ 351428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68053 w 1709498"/>
                <a:gd name="connsiteY39" fmla="*/ 200597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49203 w 1709498"/>
                <a:gd name="connsiteY100" fmla="*/ 1914538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23770 w 1709498"/>
                <a:gd name="connsiteY107" fmla="*/ 4366793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57268 w 1709498"/>
                <a:gd name="connsiteY123" fmla="*/ 5464073 h 6264701"/>
                <a:gd name="connsiteX124" fmla="*/ 1274141 w 1709498"/>
                <a:gd name="connsiteY124" fmla="*/ 5073374 h 6264701"/>
                <a:gd name="connsiteX125" fmla="*/ 1124512 w 1709498"/>
                <a:gd name="connsiteY125" fmla="*/ 4757490 h 6264701"/>
                <a:gd name="connsiteX126" fmla="*/ 1132824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00563 w 1709498"/>
                <a:gd name="connsiteY3" fmla="*/ 4416669 h 6264701"/>
                <a:gd name="connsiteX4" fmla="*/ 692250 w 1709498"/>
                <a:gd name="connsiteY4" fmla="*/ 4566298 h 6264701"/>
                <a:gd name="connsiteX5" fmla="*/ 717188 w 1709498"/>
                <a:gd name="connsiteY5" fmla="*/ 4848931 h 6264701"/>
                <a:gd name="connsiteX6" fmla="*/ 650686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76366 w 1709498"/>
                <a:gd name="connsiteY22" fmla="*/ 4815680 h 6264701"/>
                <a:gd name="connsiteX23" fmla="*/ 351428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68053 w 1709498"/>
                <a:gd name="connsiteY39" fmla="*/ 200597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49203 w 1709498"/>
                <a:gd name="connsiteY100" fmla="*/ 1914538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23770 w 1709498"/>
                <a:gd name="connsiteY107" fmla="*/ 4366793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57268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132824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00563 w 1709498"/>
                <a:gd name="connsiteY3" fmla="*/ 4416669 h 6264701"/>
                <a:gd name="connsiteX4" fmla="*/ 692250 w 1709498"/>
                <a:gd name="connsiteY4" fmla="*/ 4566298 h 6264701"/>
                <a:gd name="connsiteX5" fmla="*/ 717188 w 1709498"/>
                <a:gd name="connsiteY5" fmla="*/ 4848931 h 6264701"/>
                <a:gd name="connsiteX6" fmla="*/ 650686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76366 w 1709498"/>
                <a:gd name="connsiteY22" fmla="*/ 4815680 h 6264701"/>
                <a:gd name="connsiteX23" fmla="*/ 351428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68053 w 1709498"/>
                <a:gd name="connsiteY39" fmla="*/ 200597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49203 w 1709498"/>
                <a:gd name="connsiteY100" fmla="*/ 1914538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23770 w 1709498"/>
                <a:gd name="connsiteY107" fmla="*/ 4366793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132824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00563 w 1709498"/>
                <a:gd name="connsiteY3" fmla="*/ 4416669 h 6264701"/>
                <a:gd name="connsiteX4" fmla="*/ 692250 w 1709498"/>
                <a:gd name="connsiteY4" fmla="*/ 4566298 h 6264701"/>
                <a:gd name="connsiteX5" fmla="*/ 717188 w 1709498"/>
                <a:gd name="connsiteY5" fmla="*/ 4848931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76366 w 1709498"/>
                <a:gd name="connsiteY22" fmla="*/ 4815680 h 6264701"/>
                <a:gd name="connsiteX23" fmla="*/ 351428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68053 w 1709498"/>
                <a:gd name="connsiteY39" fmla="*/ 200597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49203 w 1709498"/>
                <a:gd name="connsiteY100" fmla="*/ 1914538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23770 w 1709498"/>
                <a:gd name="connsiteY107" fmla="*/ 4366793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132824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692250 w 1709498"/>
                <a:gd name="connsiteY4" fmla="*/ 4566298 h 6264701"/>
                <a:gd name="connsiteX5" fmla="*/ 717188 w 1709498"/>
                <a:gd name="connsiteY5" fmla="*/ 4848931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76366 w 1709498"/>
                <a:gd name="connsiteY22" fmla="*/ 4815680 h 6264701"/>
                <a:gd name="connsiteX23" fmla="*/ 351428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68053 w 1709498"/>
                <a:gd name="connsiteY39" fmla="*/ 200597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49203 w 1709498"/>
                <a:gd name="connsiteY100" fmla="*/ 1914538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23770 w 1709498"/>
                <a:gd name="connsiteY107" fmla="*/ 4366793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132824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725501 w 1709498"/>
                <a:gd name="connsiteY4" fmla="*/ 4566298 h 6264701"/>
                <a:gd name="connsiteX5" fmla="*/ 717188 w 1709498"/>
                <a:gd name="connsiteY5" fmla="*/ 4848931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76366 w 1709498"/>
                <a:gd name="connsiteY22" fmla="*/ 4815680 h 6264701"/>
                <a:gd name="connsiteX23" fmla="*/ 351428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68053 w 1709498"/>
                <a:gd name="connsiteY39" fmla="*/ 200597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49203 w 1709498"/>
                <a:gd name="connsiteY100" fmla="*/ 1914538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23770 w 1709498"/>
                <a:gd name="connsiteY107" fmla="*/ 4366793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132824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725501 w 1709498"/>
                <a:gd name="connsiteY4" fmla="*/ 4566298 h 6264701"/>
                <a:gd name="connsiteX5" fmla="*/ 733813 w 1709498"/>
                <a:gd name="connsiteY5" fmla="*/ 4840619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76366 w 1709498"/>
                <a:gd name="connsiteY22" fmla="*/ 4815680 h 6264701"/>
                <a:gd name="connsiteX23" fmla="*/ 351428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68053 w 1709498"/>
                <a:gd name="connsiteY39" fmla="*/ 200597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49203 w 1709498"/>
                <a:gd name="connsiteY100" fmla="*/ 1914538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23770 w 1709498"/>
                <a:gd name="connsiteY107" fmla="*/ 4366793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132824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725501 w 1709498"/>
                <a:gd name="connsiteY4" fmla="*/ 4566298 h 6264701"/>
                <a:gd name="connsiteX5" fmla="*/ 733813 w 1709498"/>
                <a:gd name="connsiteY5" fmla="*/ 4840619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59741 w 1709498"/>
                <a:gd name="connsiteY22" fmla="*/ 4815680 h 6264701"/>
                <a:gd name="connsiteX23" fmla="*/ 351428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68053 w 1709498"/>
                <a:gd name="connsiteY39" fmla="*/ 200597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49203 w 1709498"/>
                <a:gd name="connsiteY100" fmla="*/ 1914538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23770 w 1709498"/>
                <a:gd name="connsiteY107" fmla="*/ 4366793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132824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725501 w 1709498"/>
                <a:gd name="connsiteY4" fmla="*/ 4566298 h 6264701"/>
                <a:gd name="connsiteX5" fmla="*/ 733813 w 1709498"/>
                <a:gd name="connsiteY5" fmla="*/ 4840619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59741 w 1709498"/>
                <a:gd name="connsiteY22" fmla="*/ 4815680 h 6264701"/>
                <a:gd name="connsiteX23" fmla="*/ 343115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68053 w 1709498"/>
                <a:gd name="connsiteY39" fmla="*/ 200597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49203 w 1709498"/>
                <a:gd name="connsiteY100" fmla="*/ 1914538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23770 w 1709498"/>
                <a:gd name="connsiteY107" fmla="*/ 4366793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132824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725501 w 1709498"/>
                <a:gd name="connsiteY4" fmla="*/ 4566298 h 6264701"/>
                <a:gd name="connsiteX5" fmla="*/ 733813 w 1709498"/>
                <a:gd name="connsiteY5" fmla="*/ 4840619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59741 w 1709498"/>
                <a:gd name="connsiteY22" fmla="*/ 4815680 h 6264701"/>
                <a:gd name="connsiteX23" fmla="*/ 343115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68053 w 1709498"/>
                <a:gd name="connsiteY39" fmla="*/ 200597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49203 w 1709498"/>
                <a:gd name="connsiteY100" fmla="*/ 1914538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23770 w 1709498"/>
                <a:gd name="connsiteY107" fmla="*/ 4366793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099573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725501 w 1709498"/>
                <a:gd name="connsiteY4" fmla="*/ 4566298 h 6264701"/>
                <a:gd name="connsiteX5" fmla="*/ 733813 w 1709498"/>
                <a:gd name="connsiteY5" fmla="*/ 4840619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59741 w 1709498"/>
                <a:gd name="connsiteY22" fmla="*/ 4815680 h 6264701"/>
                <a:gd name="connsiteX23" fmla="*/ 343115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68053 w 1709498"/>
                <a:gd name="connsiteY39" fmla="*/ 200597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49203 w 1709498"/>
                <a:gd name="connsiteY100" fmla="*/ 1914538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57021 w 1709498"/>
                <a:gd name="connsiteY107" fmla="*/ 4358480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099573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725501 w 1709498"/>
                <a:gd name="connsiteY4" fmla="*/ 4566298 h 6264701"/>
                <a:gd name="connsiteX5" fmla="*/ 733813 w 1709498"/>
                <a:gd name="connsiteY5" fmla="*/ 4840619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59741 w 1709498"/>
                <a:gd name="connsiteY22" fmla="*/ 4815680 h 6264701"/>
                <a:gd name="connsiteX23" fmla="*/ 343115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50133 w 1709498"/>
                <a:gd name="connsiteY39" fmla="*/ 1970130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49203 w 1709498"/>
                <a:gd name="connsiteY100" fmla="*/ 1914538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57021 w 1709498"/>
                <a:gd name="connsiteY107" fmla="*/ 4358480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099573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725501 w 1709498"/>
                <a:gd name="connsiteY4" fmla="*/ 4566298 h 6264701"/>
                <a:gd name="connsiteX5" fmla="*/ 733813 w 1709498"/>
                <a:gd name="connsiteY5" fmla="*/ 4840619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59741 w 1709498"/>
                <a:gd name="connsiteY22" fmla="*/ 4815680 h 6264701"/>
                <a:gd name="connsiteX23" fmla="*/ 343115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50133 w 1709498"/>
                <a:gd name="connsiteY39" fmla="*/ 1970130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85055 w 1709498"/>
                <a:gd name="connsiteY100" fmla="*/ 1914541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57021 w 1709498"/>
                <a:gd name="connsiteY107" fmla="*/ 4358480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099573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725501 w 1709498"/>
                <a:gd name="connsiteY4" fmla="*/ 4566298 h 6264701"/>
                <a:gd name="connsiteX5" fmla="*/ 733813 w 1709498"/>
                <a:gd name="connsiteY5" fmla="*/ 4840619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59741 w 1709498"/>
                <a:gd name="connsiteY22" fmla="*/ 4815680 h 6264701"/>
                <a:gd name="connsiteX23" fmla="*/ 343115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42868 w 1709498"/>
                <a:gd name="connsiteY33" fmla="*/ 1972727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14280 w 1709498"/>
                <a:gd name="connsiteY39" fmla="*/ 195220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85055 w 1709498"/>
                <a:gd name="connsiteY100" fmla="*/ 1914541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57021 w 1709498"/>
                <a:gd name="connsiteY107" fmla="*/ 4358480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099573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725501 w 1709498"/>
                <a:gd name="connsiteY4" fmla="*/ 4566298 h 6264701"/>
                <a:gd name="connsiteX5" fmla="*/ 733813 w 1709498"/>
                <a:gd name="connsiteY5" fmla="*/ 4840619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59741 w 1709498"/>
                <a:gd name="connsiteY22" fmla="*/ 4815680 h 6264701"/>
                <a:gd name="connsiteX23" fmla="*/ 343115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19973 w 1709498"/>
                <a:gd name="connsiteY33" fmla="*/ 1957465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14280 w 1709498"/>
                <a:gd name="connsiteY39" fmla="*/ 195220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85055 w 1709498"/>
                <a:gd name="connsiteY100" fmla="*/ 1914541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57021 w 1709498"/>
                <a:gd name="connsiteY107" fmla="*/ 4358480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099573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725501 w 1709498"/>
                <a:gd name="connsiteY4" fmla="*/ 4566298 h 6264701"/>
                <a:gd name="connsiteX5" fmla="*/ 733813 w 1709498"/>
                <a:gd name="connsiteY5" fmla="*/ 4840619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59741 w 1709498"/>
                <a:gd name="connsiteY22" fmla="*/ 4815680 h 6264701"/>
                <a:gd name="connsiteX23" fmla="*/ 343115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19973 w 1709498"/>
                <a:gd name="connsiteY33" fmla="*/ 1957465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84679 w 1709498"/>
                <a:gd name="connsiteY38" fmla="*/ 1989353 h 6264701"/>
                <a:gd name="connsiteX39" fmla="*/ 314280 w 1709498"/>
                <a:gd name="connsiteY39" fmla="*/ 195220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85055 w 1709498"/>
                <a:gd name="connsiteY100" fmla="*/ 1914541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57021 w 1709498"/>
                <a:gd name="connsiteY107" fmla="*/ 4358480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099573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725501 w 1709498"/>
                <a:gd name="connsiteY4" fmla="*/ 4566298 h 6264701"/>
                <a:gd name="connsiteX5" fmla="*/ 733813 w 1709498"/>
                <a:gd name="connsiteY5" fmla="*/ 4840619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59741 w 1709498"/>
                <a:gd name="connsiteY22" fmla="*/ 4815680 h 6264701"/>
                <a:gd name="connsiteX23" fmla="*/ 343115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19973 w 1709498"/>
                <a:gd name="connsiteY33" fmla="*/ 1957465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77050 w 1709498"/>
                <a:gd name="connsiteY38" fmla="*/ 1981724 h 6264701"/>
                <a:gd name="connsiteX39" fmla="*/ 314280 w 1709498"/>
                <a:gd name="connsiteY39" fmla="*/ 1952208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85055 w 1709498"/>
                <a:gd name="connsiteY100" fmla="*/ 1914541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57021 w 1709498"/>
                <a:gd name="connsiteY107" fmla="*/ 4358480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099573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725501 w 1709498"/>
                <a:gd name="connsiteY4" fmla="*/ 4566298 h 6264701"/>
                <a:gd name="connsiteX5" fmla="*/ 733813 w 1709498"/>
                <a:gd name="connsiteY5" fmla="*/ 4840619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59741 w 1709498"/>
                <a:gd name="connsiteY22" fmla="*/ 4815680 h 6264701"/>
                <a:gd name="connsiteX23" fmla="*/ 343115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19973 w 1709498"/>
                <a:gd name="connsiteY33" fmla="*/ 1957465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77050 w 1709498"/>
                <a:gd name="connsiteY38" fmla="*/ 1981724 h 6264701"/>
                <a:gd name="connsiteX39" fmla="*/ 352435 w 1709498"/>
                <a:gd name="connsiteY39" fmla="*/ 1959839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135297 w 1709498"/>
                <a:gd name="connsiteY59" fmla="*/ 1956102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85055 w 1709498"/>
                <a:gd name="connsiteY100" fmla="*/ 1914541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57021 w 1709498"/>
                <a:gd name="connsiteY107" fmla="*/ 4358480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099573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725501 w 1709498"/>
                <a:gd name="connsiteY4" fmla="*/ 4566298 h 6264701"/>
                <a:gd name="connsiteX5" fmla="*/ 733813 w 1709498"/>
                <a:gd name="connsiteY5" fmla="*/ 4840619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59741 w 1709498"/>
                <a:gd name="connsiteY22" fmla="*/ 4815680 h 6264701"/>
                <a:gd name="connsiteX23" fmla="*/ 343115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19973 w 1709498"/>
                <a:gd name="connsiteY33" fmla="*/ 1957465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77050 w 1709498"/>
                <a:gd name="connsiteY38" fmla="*/ 1981724 h 6264701"/>
                <a:gd name="connsiteX39" fmla="*/ 352435 w 1709498"/>
                <a:gd name="connsiteY39" fmla="*/ 1959839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102046 w 1709498"/>
                <a:gd name="connsiteY58" fmla="*/ 2097418 h 6264701"/>
                <a:gd name="connsiteX59" fmla="*/ 74248 w 1709498"/>
                <a:gd name="connsiteY59" fmla="*/ 1963733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85055 w 1709498"/>
                <a:gd name="connsiteY100" fmla="*/ 1914541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57021 w 1709498"/>
                <a:gd name="connsiteY107" fmla="*/ 4358480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099573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725501 w 1709498"/>
                <a:gd name="connsiteY4" fmla="*/ 4566298 h 6264701"/>
                <a:gd name="connsiteX5" fmla="*/ 733813 w 1709498"/>
                <a:gd name="connsiteY5" fmla="*/ 4840619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59741 w 1709498"/>
                <a:gd name="connsiteY22" fmla="*/ 4815680 h 6264701"/>
                <a:gd name="connsiteX23" fmla="*/ 343115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19973 w 1709498"/>
                <a:gd name="connsiteY33" fmla="*/ 1957465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77050 w 1709498"/>
                <a:gd name="connsiteY38" fmla="*/ 1981724 h 6264701"/>
                <a:gd name="connsiteX39" fmla="*/ 352435 w 1709498"/>
                <a:gd name="connsiteY39" fmla="*/ 1959839 h 6264701"/>
                <a:gd name="connsiteX40" fmla="*/ 359741 w 1709498"/>
                <a:gd name="connsiteY40" fmla="*/ 2105731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63891 w 1709498"/>
                <a:gd name="connsiteY58" fmla="*/ 2089787 h 6264701"/>
                <a:gd name="connsiteX59" fmla="*/ 74248 w 1709498"/>
                <a:gd name="connsiteY59" fmla="*/ 1963733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85055 w 1709498"/>
                <a:gd name="connsiteY100" fmla="*/ 1914541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57021 w 1709498"/>
                <a:gd name="connsiteY107" fmla="*/ 4358480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099573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725501 w 1709498"/>
                <a:gd name="connsiteY4" fmla="*/ 4566298 h 6264701"/>
                <a:gd name="connsiteX5" fmla="*/ 733813 w 1709498"/>
                <a:gd name="connsiteY5" fmla="*/ 4840619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59741 w 1709498"/>
                <a:gd name="connsiteY22" fmla="*/ 4815680 h 6264701"/>
                <a:gd name="connsiteX23" fmla="*/ 343115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19973 w 1709498"/>
                <a:gd name="connsiteY33" fmla="*/ 1957465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77050 w 1709498"/>
                <a:gd name="connsiteY38" fmla="*/ 1981724 h 6264701"/>
                <a:gd name="connsiteX39" fmla="*/ 352435 w 1709498"/>
                <a:gd name="connsiteY39" fmla="*/ 1959839 h 6264701"/>
                <a:gd name="connsiteX40" fmla="*/ 321587 w 1709498"/>
                <a:gd name="connsiteY40" fmla="*/ 2098100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63891 w 1709498"/>
                <a:gd name="connsiteY58" fmla="*/ 2089787 h 6264701"/>
                <a:gd name="connsiteX59" fmla="*/ 74248 w 1709498"/>
                <a:gd name="connsiteY59" fmla="*/ 1963733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85055 w 1709498"/>
                <a:gd name="connsiteY100" fmla="*/ 1914541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57021 w 1709498"/>
                <a:gd name="connsiteY107" fmla="*/ 4358480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099573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709498"/>
                <a:gd name="connsiteY0" fmla="*/ 4109098 h 6264701"/>
                <a:gd name="connsiteX1" fmla="*/ 783690 w 1709498"/>
                <a:gd name="connsiteY1" fmla="*/ 4125723 h 6264701"/>
                <a:gd name="connsiteX2" fmla="*/ 767064 w 1709498"/>
                <a:gd name="connsiteY2" fmla="*/ 4233789 h 6264701"/>
                <a:gd name="connsiteX3" fmla="*/ 725501 w 1709498"/>
                <a:gd name="connsiteY3" fmla="*/ 4416669 h 6264701"/>
                <a:gd name="connsiteX4" fmla="*/ 725501 w 1709498"/>
                <a:gd name="connsiteY4" fmla="*/ 4566298 h 6264701"/>
                <a:gd name="connsiteX5" fmla="*/ 733813 w 1709498"/>
                <a:gd name="connsiteY5" fmla="*/ 4840619 h 6264701"/>
                <a:gd name="connsiteX6" fmla="*/ 683937 w 1709498"/>
                <a:gd name="connsiteY6" fmla="*/ 5389258 h 6264701"/>
                <a:gd name="connsiteX7" fmla="*/ 683937 w 1709498"/>
                <a:gd name="connsiteY7" fmla="*/ 5555513 h 6264701"/>
                <a:gd name="connsiteX8" fmla="*/ 708875 w 1709498"/>
                <a:gd name="connsiteY8" fmla="*/ 5613702 h 6264701"/>
                <a:gd name="connsiteX9" fmla="*/ 708875 w 1709498"/>
                <a:gd name="connsiteY9" fmla="*/ 5663578 h 6264701"/>
                <a:gd name="connsiteX10" fmla="*/ 742126 w 1709498"/>
                <a:gd name="connsiteY10" fmla="*/ 5846458 h 6264701"/>
                <a:gd name="connsiteX11" fmla="*/ 750439 w 1709498"/>
                <a:gd name="connsiteY11" fmla="*/ 6029338 h 6264701"/>
                <a:gd name="connsiteX12" fmla="*/ 775377 w 1709498"/>
                <a:gd name="connsiteY12" fmla="*/ 6154029 h 6264701"/>
                <a:gd name="connsiteX13" fmla="*/ 767064 w 1709498"/>
                <a:gd name="connsiteY13" fmla="*/ 6203905 h 6264701"/>
                <a:gd name="connsiteX14" fmla="*/ 609123 w 1709498"/>
                <a:gd name="connsiteY14" fmla="*/ 6228843 h 6264701"/>
                <a:gd name="connsiteX15" fmla="*/ 501057 w 1709498"/>
                <a:gd name="connsiteY15" fmla="*/ 6187280 h 6264701"/>
                <a:gd name="connsiteX16" fmla="*/ 442868 w 1709498"/>
                <a:gd name="connsiteY16" fmla="*/ 6079214 h 6264701"/>
                <a:gd name="connsiteX17" fmla="*/ 451181 w 1709498"/>
                <a:gd name="connsiteY17" fmla="*/ 5921273 h 6264701"/>
                <a:gd name="connsiteX18" fmla="*/ 467806 w 1709498"/>
                <a:gd name="connsiteY18" fmla="*/ 5746705 h 6264701"/>
                <a:gd name="connsiteX19" fmla="*/ 492744 w 1709498"/>
                <a:gd name="connsiteY19" fmla="*/ 5646953 h 6264701"/>
                <a:gd name="connsiteX20" fmla="*/ 476119 w 1709498"/>
                <a:gd name="connsiteY20" fmla="*/ 5563825 h 6264701"/>
                <a:gd name="connsiteX21" fmla="*/ 476119 w 1709498"/>
                <a:gd name="connsiteY21" fmla="*/ 5405883 h 6264701"/>
                <a:gd name="connsiteX22" fmla="*/ 359741 w 1709498"/>
                <a:gd name="connsiteY22" fmla="*/ 4815680 h 6264701"/>
                <a:gd name="connsiteX23" fmla="*/ 343115 w 1709498"/>
                <a:gd name="connsiteY23" fmla="*/ 4433294 h 6264701"/>
                <a:gd name="connsiteX24" fmla="*/ 359741 w 1709498"/>
                <a:gd name="connsiteY24" fmla="*/ 4242102 h 6264701"/>
                <a:gd name="connsiteX25" fmla="*/ 359741 w 1709498"/>
                <a:gd name="connsiteY25" fmla="*/ 4084160 h 6264701"/>
                <a:gd name="connsiteX26" fmla="*/ 210112 w 1709498"/>
                <a:gd name="connsiteY26" fmla="*/ 4050909 h 6264701"/>
                <a:gd name="connsiteX27" fmla="*/ 201799 w 1709498"/>
                <a:gd name="connsiteY27" fmla="*/ 3984407 h 6264701"/>
                <a:gd name="connsiteX28" fmla="*/ 185173 w 1709498"/>
                <a:gd name="connsiteY28" fmla="*/ 3394203 h 6264701"/>
                <a:gd name="connsiteX29" fmla="*/ 185173 w 1709498"/>
                <a:gd name="connsiteY29" fmla="*/ 3186385 h 6264701"/>
                <a:gd name="connsiteX30" fmla="*/ 168548 w 1709498"/>
                <a:gd name="connsiteY30" fmla="*/ 2920378 h 6264701"/>
                <a:gd name="connsiteX31" fmla="*/ 210112 w 1709498"/>
                <a:gd name="connsiteY31" fmla="*/ 2712560 h 6264701"/>
                <a:gd name="connsiteX32" fmla="*/ 284926 w 1709498"/>
                <a:gd name="connsiteY32" fmla="*/ 2288611 h 6264701"/>
                <a:gd name="connsiteX33" fmla="*/ 419973 w 1709498"/>
                <a:gd name="connsiteY33" fmla="*/ 1957465 h 6264701"/>
                <a:gd name="connsiteX34" fmla="*/ 417930 w 1709498"/>
                <a:gd name="connsiteY34" fmla="*/ 1764909 h 6264701"/>
                <a:gd name="connsiteX35" fmla="*/ 392992 w 1709498"/>
                <a:gd name="connsiteY35" fmla="*/ 1698407 h 6264701"/>
                <a:gd name="connsiteX36" fmla="*/ 376366 w 1709498"/>
                <a:gd name="connsiteY36" fmla="*/ 1739971 h 6264701"/>
                <a:gd name="connsiteX37" fmla="*/ 376366 w 1709498"/>
                <a:gd name="connsiteY37" fmla="*/ 1964414 h 6264701"/>
                <a:gd name="connsiteX38" fmla="*/ 377050 w 1709498"/>
                <a:gd name="connsiteY38" fmla="*/ 1981724 h 6264701"/>
                <a:gd name="connsiteX39" fmla="*/ 352435 w 1709498"/>
                <a:gd name="connsiteY39" fmla="*/ 1959839 h 6264701"/>
                <a:gd name="connsiteX40" fmla="*/ 321587 w 1709498"/>
                <a:gd name="connsiteY40" fmla="*/ 2098100 h 6264701"/>
                <a:gd name="connsiteX41" fmla="*/ 243363 w 1709498"/>
                <a:gd name="connsiteY41" fmla="*/ 2421614 h 6264701"/>
                <a:gd name="connsiteX42" fmla="*/ 201799 w 1709498"/>
                <a:gd name="connsiteY42" fmla="*/ 2745811 h 6264701"/>
                <a:gd name="connsiteX43" fmla="*/ 160235 w 1709498"/>
                <a:gd name="connsiteY43" fmla="*/ 2878814 h 6264701"/>
                <a:gd name="connsiteX44" fmla="*/ 176861 w 1709498"/>
                <a:gd name="connsiteY44" fmla="*/ 3045069 h 6264701"/>
                <a:gd name="connsiteX45" fmla="*/ 210112 w 1709498"/>
                <a:gd name="connsiteY45" fmla="*/ 3186385 h 6264701"/>
                <a:gd name="connsiteX46" fmla="*/ 168548 w 1709498"/>
                <a:gd name="connsiteY46" fmla="*/ 3360953 h 6264701"/>
                <a:gd name="connsiteX47" fmla="*/ 143610 w 1709498"/>
                <a:gd name="connsiteY47" fmla="*/ 3394203 h 6264701"/>
                <a:gd name="connsiteX48" fmla="*/ 176861 w 1709498"/>
                <a:gd name="connsiteY48" fmla="*/ 3452393 h 6264701"/>
                <a:gd name="connsiteX49" fmla="*/ 210112 w 1709498"/>
                <a:gd name="connsiteY49" fmla="*/ 3543833 h 6264701"/>
                <a:gd name="connsiteX50" fmla="*/ 185173 w 1709498"/>
                <a:gd name="connsiteY50" fmla="*/ 3568771 h 6264701"/>
                <a:gd name="connsiteX51" fmla="*/ 168548 w 1709498"/>
                <a:gd name="connsiteY51" fmla="*/ 3510582 h 6264701"/>
                <a:gd name="connsiteX52" fmla="*/ 135297 w 1709498"/>
                <a:gd name="connsiteY52" fmla="*/ 3502269 h 6264701"/>
                <a:gd name="connsiteX53" fmla="*/ 85421 w 1709498"/>
                <a:gd name="connsiteY53" fmla="*/ 3369265 h 6264701"/>
                <a:gd name="connsiteX54" fmla="*/ 18919 w 1709498"/>
                <a:gd name="connsiteY54" fmla="*/ 3227949 h 6264701"/>
                <a:gd name="connsiteX55" fmla="*/ 2293 w 1709498"/>
                <a:gd name="connsiteY55" fmla="*/ 3194698 h 6264701"/>
                <a:gd name="connsiteX56" fmla="*/ 60483 w 1709498"/>
                <a:gd name="connsiteY56" fmla="*/ 2903753 h 6264701"/>
                <a:gd name="connsiteX57" fmla="*/ 43857 w 1709498"/>
                <a:gd name="connsiteY57" fmla="*/ 2388363 h 6264701"/>
                <a:gd name="connsiteX58" fmla="*/ 63891 w 1709498"/>
                <a:gd name="connsiteY58" fmla="*/ 2089787 h 6264701"/>
                <a:gd name="connsiteX59" fmla="*/ 74248 w 1709498"/>
                <a:gd name="connsiteY59" fmla="*/ 1963733 h 6264701"/>
                <a:gd name="connsiteX60" fmla="*/ 18919 w 1709498"/>
                <a:gd name="connsiteY60" fmla="*/ 1939476 h 6264701"/>
                <a:gd name="connsiteX61" fmla="*/ 135297 w 1709498"/>
                <a:gd name="connsiteY61" fmla="*/ 1241207 h 6264701"/>
                <a:gd name="connsiteX62" fmla="*/ 160235 w 1709498"/>
                <a:gd name="connsiteY62" fmla="*/ 1149767 h 6264701"/>
                <a:gd name="connsiteX63" fmla="*/ 243363 w 1709498"/>
                <a:gd name="connsiteY63" fmla="*/ 1050014 h 6264701"/>
                <a:gd name="connsiteX64" fmla="*/ 434555 w 1709498"/>
                <a:gd name="connsiteY64" fmla="*/ 991825 h 6264701"/>
                <a:gd name="connsiteX65" fmla="*/ 492744 w 1709498"/>
                <a:gd name="connsiteY65" fmla="*/ 975200 h 6264701"/>
                <a:gd name="connsiteX66" fmla="*/ 534308 w 1709498"/>
                <a:gd name="connsiteY66" fmla="*/ 542938 h 6264701"/>
                <a:gd name="connsiteX67" fmla="*/ 584184 w 1709498"/>
                <a:gd name="connsiteY67" fmla="*/ 251993 h 6264701"/>
                <a:gd name="connsiteX68" fmla="*/ 700563 w 1709498"/>
                <a:gd name="connsiteY68" fmla="*/ 52487 h 6264701"/>
                <a:gd name="connsiteX69" fmla="*/ 958257 w 1709498"/>
                <a:gd name="connsiteY69" fmla="*/ 10923 h 6264701"/>
                <a:gd name="connsiteX70" fmla="*/ 1116199 w 1709498"/>
                <a:gd name="connsiteY70" fmla="*/ 218742 h 6264701"/>
                <a:gd name="connsiteX71" fmla="*/ 1207639 w 1709498"/>
                <a:gd name="connsiteY71" fmla="*/ 692567 h 6264701"/>
                <a:gd name="connsiteX72" fmla="*/ 1191013 w 1709498"/>
                <a:gd name="connsiteY72" fmla="*/ 925323 h 6264701"/>
                <a:gd name="connsiteX73" fmla="*/ 1215952 w 1709498"/>
                <a:gd name="connsiteY73" fmla="*/ 950262 h 6264701"/>
                <a:gd name="connsiteX74" fmla="*/ 1515210 w 1709498"/>
                <a:gd name="connsiteY74" fmla="*/ 1041702 h 6264701"/>
                <a:gd name="connsiteX75" fmla="*/ 1581712 w 1709498"/>
                <a:gd name="connsiteY75" fmla="*/ 1299396 h 6264701"/>
                <a:gd name="connsiteX76" fmla="*/ 1706403 w 1709498"/>
                <a:gd name="connsiteY76" fmla="*/ 1881287 h 6264701"/>
                <a:gd name="connsiteX77" fmla="*/ 1664839 w 1709498"/>
                <a:gd name="connsiteY77" fmla="*/ 1947789 h 6264701"/>
                <a:gd name="connsiteX78" fmla="*/ 1590024 w 1709498"/>
                <a:gd name="connsiteY78" fmla="*/ 1956102 h 6264701"/>
                <a:gd name="connsiteX79" fmla="*/ 1590024 w 1709498"/>
                <a:gd name="connsiteY79" fmla="*/ 2155607 h 6264701"/>
                <a:gd name="connsiteX80" fmla="*/ 1606650 w 1709498"/>
                <a:gd name="connsiteY80" fmla="*/ 2720873 h 6264701"/>
                <a:gd name="connsiteX81" fmla="*/ 1623275 w 1709498"/>
                <a:gd name="connsiteY81" fmla="*/ 2986880 h 6264701"/>
                <a:gd name="connsiteX82" fmla="*/ 1673152 w 1709498"/>
                <a:gd name="connsiteY82" fmla="*/ 3153134 h 6264701"/>
                <a:gd name="connsiteX83" fmla="*/ 1581712 w 1709498"/>
                <a:gd name="connsiteY83" fmla="*/ 3319389 h 6264701"/>
                <a:gd name="connsiteX84" fmla="*/ 1465333 w 1709498"/>
                <a:gd name="connsiteY84" fmla="*/ 3402516 h 6264701"/>
                <a:gd name="connsiteX85" fmla="*/ 1473646 w 1709498"/>
                <a:gd name="connsiteY85" fmla="*/ 3344327 h 6264701"/>
                <a:gd name="connsiteX86" fmla="*/ 1556773 w 1709498"/>
                <a:gd name="connsiteY86" fmla="*/ 3186385 h 6264701"/>
                <a:gd name="connsiteX87" fmla="*/ 1556773 w 1709498"/>
                <a:gd name="connsiteY87" fmla="*/ 3111571 h 6264701"/>
                <a:gd name="connsiteX88" fmla="*/ 1506897 w 1709498"/>
                <a:gd name="connsiteY88" fmla="*/ 3119883 h 6264701"/>
                <a:gd name="connsiteX89" fmla="*/ 1506897 w 1709498"/>
                <a:gd name="connsiteY89" fmla="*/ 3236262 h 6264701"/>
                <a:gd name="connsiteX90" fmla="*/ 1481959 w 1709498"/>
                <a:gd name="connsiteY90" fmla="*/ 3277825 h 6264701"/>
                <a:gd name="connsiteX91" fmla="*/ 1448708 w 1709498"/>
                <a:gd name="connsiteY91" fmla="*/ 3011818 h 6264701"/>
                <a:gd name="connsiteX92" fmla="*/ 1481959 w 1709498"/>
                <a:gd name="connsiteY92" fmla="*/ 2895440 h 6264701"/>
                <a:gd name="connsiteX93" fmla="*/ 1498584 w 1709498"/>
                <a:gd name="connsiteY93" fmla="*/ 2720873 h 6264701"/>
                <a:gd name="connsiteX94" fmla="*/ 1415457 w 1709498"/>
                <a:gd name="connsiteY94" fmla="*/ 2446553 h 6264701"/>
                <a:gd name="connsiteX95" fmla="*/ 1348955 w 1709498"/>
                <a:gd name="connsiteY95" fmla="*/ 2122356 h 6264701"/>
                <a:gd name="connsiteX96" fmla="*/ 1357268 w 1709498"/>
                <a:gd name="connsiteY96" fmla="*/ 1956102 h 6264701"/>
                <a:gd name="connsiteX97" fmla="*/ 1324017 w 1709498"/>
                <a:gd name="connsiteY97" fmla="*/ 1956102 h 6264701"/>
                <a:gd name="connsiteX98" fmla="*/ 1299079 w 1709498"/>
                <a:gd name="connsiteY98" fmla="*/ 1823098 h 6264701"/>
                <a:gd name="connsiteX99" fmla="*/ 1290766 w 1709498"/>
                <a:gd name="connsiteY99" fmla="*/ 1731658 h 6264701"/>
                <a:gd name="connsiteX100" fmla="*/ 1285055 w 1709498"/>
                <a:gd name="connsiteY100" fmla="*/ 1914541 h 6264701"/>
                <a:gd name="connsiteX101" fmla="*/ 1307392 w 1709498"/>
                <a:gd name="connsiteY101" fmla="*/ 2180545 h 6264701"/>
                <a:gd name="connsiteX102" fmla="*/ 1382206 w 1709498"/>
                <a:gd name="connsiteY102" fmla="*/ 2488116 h 6264701"/>
                <a:gd name="connsiteX103" fmla="*/ 1481959 w 1709498"/>
                <a:gd name="connsiteY103" fmla="*/ 2903753 h 6264701"/>
                <a:gd name="connsiteX104" fmla="*/ 1473646 w 1709498"/>
                <a:gd name="connsiteY104" fmla="*/ 3402516 h 6264701"/>
                <a:gd name="connsiteX105" fmla="*/ 1457021 w 1709498"/>
                <a:gd name="connsiteY105" fmla="*/ 4075847 h 6264701"/>
                <a:gd name="connsiteX106" fmla="*/ 1423770 w 1709498"/>
                <a:gd name="connsiteY106" fmla="*/ 4109098 h 6264701"/>
                <a:gd name="connsiteX107" fmla="*/ 1457021 w 1709498"/>
                <a:gd name="connsiteY107" fmla="*/ 4358480 h 6264701"/>
                <a:gd name="connsiteX108" fmla="*/ 1506897 w 1709498"/>
                <a:gd name="connsiteY108" fmla="*/ 4641113 h 6264701"/>
                <a:gd name="connsiteX109" fmla="*/ 1531835 w 1709498"/>
                <a:gd name="connsiteY109" fmla="*/ 4707614 h 6264701"/>
                <a:gd name="connsiteX110" fmla="*/ 1506897 w 1709498"/>
                <a:gd name="connsiteY110" fmla="*/ 5580451 h 6264701"/>
                <a:gd name="connsiteX111" fmla="*/ 1548460 w 1709498"/>
                <a:gd name="connsiteY111" fmla="*/ 5688516 h 6264701"/>
                <a:gd name="connsiteX112" fmla="*/ 1573399 w 1709498"/>
                <a:gd name="connsiteY112" fmla="*/ 5763331 h 6264701"/>
                <a:gd name="connsiteX113" fmla="*/ 1614963 w 1709498"/>
                <a:gd name="connsiteY113" fmla="*/ 5979462 h 6264701"/>
                <a:gd name="connsiteX114" fmla="*/ 1614963 w 1709498"/>
                <a:gd name="connsiteY114" fmla="*/ 6162342 h 6264701"/>
                <a:gd name="connsiteX115" fmla="*/ 1565086 w 1709498"/>
                <a:gd name="connsiteY115" fmla="*/ 6253782 h 6264701"/>
                <a:gd name="connsiteX116" fmla="*/ 1440395 w 1709498"/>
                <a:gd name="connsiteY116" fmla="*/ 6262094 h 6264701"/>
                <a:gd name="connsiteX117" fmla="*/ 1382206 w 1709498"/>
                <a:gd name="connsiteY117" fmla="*/ 6245469 h 6264701"/>
                <a:gd name="connsiteX118" fmla="*/ 1324017 w 1709498"/>
                <a:gd name="connsiteY118" fmla="*/ 6187280 h 6264701"/>
                <a:gd name="connsiteX119" fmla="*/ 1332330 w 1709498"/>
                <a:gd name="connsiteY119" fmla="*/ 6070902 h 6264701"/>
                <a:gd name="connsiteX120" fmla="*/ 1348955 w 1709498"/>
                <a:gd name="connsiteY120" fmla="*/ 5971149 h 6264701"/>
                <a:gd name="connsiteX121" fmla="*/ 1324017 w 1709498"/>
                <a:gd name="connsiteY121" fmla="*/ 5788269 h 6264701"/>
                <a:gd name="connsiteX122" fmla="*/ 1357268 w 1709498"/>
                <a:gd name="connsiteY122" fmla="*/ 5597076 h 6264701"/>
                <a:gd name="connsiteX123" fmla="*/ 1324017 w 1709498"/>
                <a:gd name="connsiteY123" fmla="*/ 5464073 h 6264701"/>
                <a:gd name="connsiteX124" fmla="*/ 1240890 w 1709498"/>
                <a:gd name="connsiteY124" fmla="*/ 5081687 h 6264701"/>
                <a:gd name="connsiteX125" fmla="*/ 1124512 w 1709498"/>
                <a:gd name="connsiteY125" fmla="*/ 4757490 h 6264701"/>
                <a:gd name="connsiteX126" fmla="*/ 1099573 w 1709498"/>
                <a:gd name="connsiteY126" fmla="*/ 4416669 h 6264701"/>
                <a:gd name="connsiteX127" fmla="*/ 1066323 w 1709498"/>
                <a:gd name="connsiteY127" fmla="*/ 4208851 h 6264701"/>
                <a:gd name="connsiteX128" fmla="*/ 1016446 w 1709498"/>
                <a:gd name="connsiteY128" fmla="*/ 4109098 h 6264701"/>
                <a:gd name="connsiteX0" fmla="*/ 1016446 w 1673863"/>
                <a:gd name="connsiteY0" fmla="*/ 4109098 h 6264701"/>
                <a:gd name="connsiteX1" fmla="*/ 783690 w 1673863"/>
                <a:gd name="connsiteY1" fmla="*/ 4125723 h 6264701"/>
                <a:gd name="connsiteX2" fmla="*/ 767064 w 1673863"/>
                <a:gd name="connsiteY2" fmla="*/ 4233789 h 6264701"/>
                <a:gd name="connsiteX3" fmla="*/ 725501 w 1673863"/>
                <a:gd name="connsiteY3" fmla="*/ 4416669 h 6264701"/>
                <a:gd name="connsiteX4" fmla="*/ 725501 w 1673863"/>
                <a:gd name="connsiteY4" fmla="*/ 4566298 h 6264701"/>
                <a:gd name="connsiteX5" fmla="*/ 733813 w 1673863"/>
                <a:gd name="connsiteY5" fmla="*/ 4840619 h 6264701"/>
                <a:gd name="connsiteX6" fmla="*/ 683937 w 1673863"/>
                <a:gd name="connsiteY6" fmla="*/ 5389258 h 6264701"/>
                <a:gd name="connsiteX7" fmla="*/ 683937 w 1673863"/>
                <a:gd name="connsiteY7" fmla="*/ 5555513 h 6264701"/>
                <a:gd name="connsiteX8" fmla="*/ 708875 w 1673863"/>
                <a:gd name="connsiteY8" fmla="*/ 5613702 h 6264701"/>
                <a:gd name="connsiteX9" fmla="*/ 708875 w 1673863"/>
                <a:gd name="connsiteY9" fmla="*/ 5663578 h 6264701"/>
                <a:gd name="connsiteX10" fmla="*/ 742126 w 1673863"/>
                <a:gd name="connsiteY10" fmla="*/ 5846458 h 6264701"/>
                <a:gd name="connsiteX11" fmla="*/ 750439 w 1673863"/>
                <a:gd name="connsiteY11" fmla="*/ 6029338 h 6264701"/>
                <a:gd name="connsiteX12" fmla="*/ 775377 w 1673863"/>
                <a:gd name="connsiteY12" fmla="*/ 6154029 h 6264701"/>
                <a:gd name="connsiteX13" fmla="*/ 767064 w 1673863"/>
                <a:gd name="connsiteY13" fmla="*/ 6203905 h 6264701"/>
                <a:gd name="connsiteX14" fmla="*/ 609123 w 1673863"/>
                <a:gd name="connsiteY14" fmla="*/ 6228843 h 6264701"/>
                <a:gd name="connsiteX15" fmla="*/ 501057 w 1673863"/>
                <a:gd name="connsiteY15" fmla="*/ 6187280 h 6264701"/>
                <a:gd name="connsiteX16" fmla="*/ 442868 w 1673863"/>
                <a:gd name="connsiteY16" fmla="*/ 6079214 h 6264701"/>
                <a:gd name="connsiteX17" fmla="*/ 451181 w 1673863"/>
                <a:gd name="connsiteY17" fmla="*/ 5921273 h 6264701"/>
                <a:gd name="connsiteX18" fmla="*/ 467806 w 1673863"/>
                <a:gd name="connsiteY18" fmla="*/ 5746705 h 6264701"/>
                <a:gd name="connsiteX19" fmla="*/ 492744 w 1673863"/>
                <a:gd name="connsiteY19" fmla="*/ 5646953 h 6264701"/>
                <a:gd name="connsiteX20" fmla="*/ 476119 w 1673863"/>
                <a:gd name="connsiteY20" fmla="*/ 5563825 h 6264701"/>
                <a:gd name="connsiteX21" fmla="*/ 476119 w 1673863"/>
                <a:gd name="connsiteY21" fmla="*/ 5405883 h 6264701"/>
                <a:gd name="connsiteX22" fmla="*/ 359741 w 1673863"/>
                <a:gd name="connsiteY22" fmla="*/ 4815680 h 6264701"/>
                <a:gd name="connsiteX23" fmla="*/ 343115 w 1673863"/>
                <a:gd name="connsiteY23" fmla="*/ 4433294 h 6264701"/>
                <a:gd name="connsiteX24" fmla="*/ 359741 w 1673863"/>
                <a:gd name="connsiteY24" fmla="*/ 4242102 h 6264701"/>
                <a:gd name="connsiteX25" fmla="*/ 359741 w 1673863"/>
                <a:gd name="connsiteY25" fmla="*/ 4084160 h 6264701"/>
                <a:gd name="connsiteX26" fmla="*/ 210112 w 1673863"/>
                <a:gd name="connsiteY26" fmla="*/ 4050909 h 6264701"/>
                <a:gd name="connsiteX27" fmla="*/ 201799 w 1673863"/>
                <a:gd name="connsiteY27" fmla="*/ 3984407 h 6264701"/>
                <a:gd name="connsiteX28" fmla="*/ 185173 w 1673863"/>
                <a:gd name="connsiteY28" fmla="*/ 3394203 h 6264701"/>
                <a:gd name="connsiteX29" fmla="*/ 185173 w 1673863"/>
                <a:gd name="connsiteY29" fmla="*/ 3186385 h 6264701"/>
                <a:gd name="connsiteX30" fmla="*/ 168548 w 1673863"/>
                <a:gd name="connsiteY30" fmla="*/ 2920378 h 6264701"/>
                <a:gd name="connsiteX31" fmla="*/ 210112 w 1673863"/>
                <a:gd name="connsiteY31" fmla="*/ 2712560 h 6264701"/>
                <a:gd name="connsiteX32" fmla="*/ 284926 w 1673863"/>
                <a:gd name="connsiteY32" fmla="*/ 2288611 h 6264701"/>
                <a:gd name="connsiteX33" fmla="*/ 419973 w 1673863"/>
                <a:gd name="connsiteY33" fmla="*/ 1957465 h 6264701"/>
                <a:gd name="connsiteX34" fmla="*/ 417930 w 1673863"/>
                <a:gd name="connsiteY34" fmla="*/ 1764909 h 6264701"/>
                <a:gd name="connsiteX35" fmla="*/ 392992 w 1673863"/>
                <a:gd name="connsiteY35" fmla="*/ 1698407 h 6264701"/>
                <a:gd name="connsiteX36" fmla="*/ 376366 w 1673863"/>
                <a:gd name="connsiteY36" fmla="*/ 1739971 h 6264701"/>
                <a:gd name="connsiteX37" fmla="*/ 376366 w 1673863"/>
                <a:gd name="connsiteY37" fmla="*/ 1964414 h 6264701"/>
                <a:gd name="connsiteX38" fmla="*/ 377050 w 1673863"/>
                <a:gd name="connsiteY38" fmla="*/ 1981724 h 6264701"/>
                <a:gd name="connsiteX39" fmla="*/ 352435 w 1673863"/>
                <a:gd name="connsiteY39" fmla="*/ 1959839 h 6264701"/>
                <a:gd name="connsiteX40" fmla="*/ 321587 w 1673863"/>
                <a:gd name="connsiteY40" fmla="*/ 2098100 h 6264701"/>
                <a:gd name="connsiteX41" fmla="*/ 243363 w 1673863"/>
                <a:gd name="connsiteY41" fmla="*/ 2421614 h 6264701"/>
                <a:gd name="connsiteX42" fmla="*/ 201799 w 1673863"/>
                <a:gd name="connsiteY42" fmla="*/ 2745811 h 6264701"/>
                <a:gd name="connsiteX43" fmla="*/ 160235 w 1673863"/>
                <a:gd name="connsiteY43" fmla="*/ 2878814 h 6264701"/>
                <a:gd name="connsiteX44" fmla="*/ 176861 w 1673863"/>
                <a:gd name="connsiteY44" fmla="*/ 3045069 h 6264701"/>
                <a:gd name="connsiteX45" fmla="*/ 210112 w 1673863"/>
                <a:gd name="connsiteY45" fmla="*/ 3186385 h 6264701"/>
                <a:gd name="connsiteX46" fmla="*/ 168548 w 1673863"/>
                <a:gd name="connsiteY46" fmla="*/ 3360953 h 6264701"/>
                <a:gd name="connsiteX47" fmla="*/ 143610 w 1673863"/>
                <a:gd name="connsiteY47" fmla="*/ 3394203 h 6264701"/>
                <a:gd name="connsiteX48" fmla="*/ 176861 w 1673863"/>
                <a:gd name="connsiteY48" fmla="*/ 3452393 h 6264701"/>
                <a:gd name="connsiteX49" fmla="*/ 210112 w 1673863"/>
                <a:gd name="connsiteY49" fmla="*/ 3543833 h 6264701"/>
                <a:gd name="connsiteX50" fmla="*/ 185173 w 1673863"/>
                <a:gd name="connsiteY50" fmla="*/ 3568771 h 6264701"/>
                <a:gd name="connsiteX51" fmla="*/ 168548 w 1673863"/>
                <a:gd name="connsiteY51" fmla="*/ 3510582 h 6264701"/>
                <a:gd name="connsiteX52" fmla="*/ 135297 w 1673863"/>
                <a:gd name="connsiteY52" fmla="*/ 3502269 h 6264701"/>
                <a:gd name="connsiteX53" fmla="*/ 85421 w 1673863"/>
                <a:gd name="connsiteY53" fmla="*/ 3369265 h 6264701"/>
                <a:gd name="connsiteX54" fmla="*/ 18919 w 1673863"/>
                <a:gd name="connsiteY54" fmla="*/ 3227949 h 6264701"/>
                <a:gd name="connsiteX55" fmla="*/ 2293 w 1673863"/>
                <a:gd name="connsiteY55" fmla="*/ 3194698 h 6264701"/>
                <a:gd name="connsiteX56" fmla="*/ 60483 w 1673863"/>
                <a:gd name="connsiteY56" fmla="*/ 2903753 h 6264701"/>
                <a:gd name="connsiteX57" fmla="*/ 43857 w 1673863"/>
                <a:gd name="connsiteY57" fmla="*/ 2388363 h 6264701"/>
                <a:gd name="connsiteX58" fmla="*/ 63891 w 1673863"/>
                <a:gd name="connsiteY58" fmla="*/ 2089787 h 6264701"/>
                <a:gd name="connsiteX59" fmla="*/ 74248 w 1673863"/>
                <a:gd name="connsiteY59" fmla="*/ 1963733 h 6264701"/>
                <a:gd name="connsiteX60" fmla="*/ 18919 w 1673863"/>
                <a:gd name="connsiteY60" fmla="*/ 1939476 h 6264701"/>
                <a:gd name="connsiteX61" fmla="*/ 135297 w 1673863"/>
                <a:gd name="connsiteY61" fmla="*/ 1241207 h 6264701"/>
                <a:gd name="connsiteX62" fmla="*/ 160235 w 1673863"/>
                <a:gd name="connsiteY62" fmla="*/ 1149767 h 6264701"/>
                <a:gd name="connsiteX63" fmla="*/ 243363 w 1673863"/>
                <a:gd name="connsiteY63" fmla="*/ 1050014 h 6264701"/>
                <a:gd name="connsiteX64" fmla="*/ 434555 w 1673863"/>
                <a:gd name="connsiteY64" fmla="*/ 991825 h 6264701"/>
                <a:gd name="connsiteX65" fmla="*/ 492744 w 1673863"/>
                <a:gd name="connsiteY65" fmla="*/ 975200 h 6264701"/>
                <a:gd name="connsiteX66" fmla="*/ 534308 w 1673863"/>
                <a:gd name="connsiteY66" fmla="*/ 542938 h 6264701"/>
                <a:gd name="connsiteX67" fmla="*/ 584184 w 1673863"/>
                <a:gd name="connsiteY67" fmla="*/ 251993 h 6264701"/>
                <a:gd name="connsiteX68" fmla="*/ 700563 w 1673863"/>
                <a:gd name="connsiteY68" fmla="*/ 52487 h 6264701"/>
                <a:gd name="connsiteX69" fmla="*/ 958257 w 1673863"/>
                <a:gd name="connsiteY69" fmla="*/ 10923 h 6264701"/>
                <a:gd name="connsiteX70" fmla="*/ 1116199 w 1673863"/>
                <a:gd name="connsiteY70" fmla="*/ 218742 h 6264701"/>
                <a:gd name="connsiteX71" fmla="*/ 1207639 w 1673863"/>
                <a:gd name="connsiteY71" fmla="*/ 692567 h 6264701"/>
                <a:gd name="connsiteX72" fmla="*/ 1191013 w 1673863"/>
                <a:gd name="connsiteY72" fmla="*/ 925323 h 6264701"/>
                <a:gd name="connsiteX73" fmla="*/ 1215952 w 1673863"/>
                <a:gd name="connsiteY73" fmla="*/ 950262 h 6264701"/>
                <a:gd name="connsiteX74" fmla="*/ 1515210 w 1673863"/>
                <a:gd name="connsiteY74" fmla="*/ 1041702 h 6264701"/>
                <a:gd name="connsiteX75" fmla="*/ 1581712 w 1673863"/>
                <a:gd name="connsiteY75" fmla="*/ 1299396 h 6264701"/>
                <a:gd name="connsiteX76" fmla="*/ 1645354 w 1673863"/>
                <a:gd name="connsiteY76" fmla="*/ 1881288 h 6264701"/>
                <a:gd name="connsiteX77" fmla="*/ 1664839 w 1673863"/>
                <a:gd name="connsiteY77" fmla="*/ 1947789 h 6264701"/>
                <a:gd name="connsiteX78" fmla="*/ 1590024 w 1673863"/>
                <a:gd name="connsiteY78" fmla="*/ 1956102 h 6264701"/>
                <a:gd name="connsiteX79" fmla="*/ 1590024 w 1673863"/>
                <a:gd name="connsiteY79" fmla="*/ 2155607 h 6264701"/>
                <a:gd name="connsiteX80" fmla="*/ 1606650 w 1673863"/>
                <a:gd name="connsiteY80" fmla="*/ 2720873 h 6264701"/>
                <a:gd name="connsiteX81" fmla="*/ 1623275 w 1673863"/>
                <a:gd name="connsiteY81" fmla="*/ 2986880 h 6264701"/>
                <a:gd name="connsiteX82" fmla="*/ 1673152 w 1673863"/>
                <a:gd name="connsiteY82" fmla="*/ 3153134 h 6264701"/>
                <a:gd name="connsiteX83" fmla="*/ 1581712 w 1673863"/>
                <a:gd name="connsiteY83" fmla="*/ 3319389 h 6264701"/>
                <a:gd name="connsiteX84" fmla="*/ 1465333 w 1673863"/>
                <a:gd name="connsiteY84" fmla="*/ 3402516 h 6264701"/>
                <a:gd name="connsiteX85" fmla="*/ 1473646 w 1673863"/>
                <a:gd name="connsiteY85" fmla="*/ 3344327 h 6264701"/>
                <a:gd name="connsiteX86" fmla="*/ 1556773 w 1673863"/>
                <a:gd name="connsiteY86" fmla="*/ 3186385 h 6264701"/>
                <a:gd name="connsiteX87" fmla="*/ 1556773 w 1673863"/>
                <a:gd name="connsiteY87" fmla="*/ 3111571 h 6264701"/>
                <a:gd name="connsiteX88" fmla="*/ 1506897 w 1673863"/>
                <a:gd name="connsiteY88" fmla="*/ 3119883 h 6264701"/>
                <a:gd name="connsiteX89" fmla="*/ 1506897 w 1673863"/>
                <a:gd name="connsiteY89" fmla="*/ 3236262 h 6264701"/>
                <a:gd name="connsiteX90" fmla="*/ 1481959 w 1673863"/>
                <a:gd name="connsiteY90" fmla="*/ 3277825 h 6264701"/>
                <a:gd name="connsiteX91" fmla="*/ 1448708 w 1673863"/>
                <a:gd name="connsiteY91" fmla="*/ 3011818 h 6264701"/>
                <a:gd name="connsiteX92" fmla="*/ 1481959 w 1673863"/>
                <a:gd name="connsiteY92" fmla="*/ 2895440 h 6264701"/>
                <a:gd name="connsiteX93" fmla="*/ 1498584 w 1673863"/>
                <a:gd name="connsiteY93" fmla="*/ 2720873 h 6264701"/>
                <a:gd name="connsiteX94" fmla="*/ 1415457 w 1673863"/>
                <a:gd name="connsiteY94" fmla="*/ 2446553 h 6264701"/>
                <a:gd name="connsiteX95" fmla="*/ 1348955 w 1673863"/>
                <a:gd name="connsiteY95" fmla="*/ 2122356 h 6264701"/>
                <a:gd name="connsiteX96" fmla="*/ 1357268 w 1673863"/>
                <a:gd name="connsiteY96" fmla="*/ 1956102 h 6264701"/>
                <a:gd name="connsiteX97" fmla="*/ 1324017 w 1673863"/>
                <a:gd name="connsiteY97" fmla="*/ 1956102 h 6264701"/>
                <a:gd name="connsiteX98" fmla="*/ 1299079 w 1673863"/>
                <a:gd name="connsiteY98" fmla="*/ 1823098 h 6264701"/>
                <a:gd name="connsiteX99" fmla="*/ 1290766 w 1673863"/>
                <a:gd name="connsiteY99" fmla="*/ 1731658 h 6264701"/>
                <a:gd name="connsiteX100" fmla="*/ 1285055 w 1673863"/>
                <a:gd name="connsiteY100" fmla="*/ 1914541 h 6264701"/>
                <a:gd name="connsiteX101" fmla="*/ 1307392 w 1673863"/>
                <a:gd name="connsiteY101" fmla="*/ 2180545 h 6264701"/>
                <a:gd name="connsiteX102" fmla="*/ 1382206 w 1673863"/>
                <a:gd name="connsiteY102" fmla="*/ 2488116 h 6264701"/>
                <a:gd name="connsiteX103" fmla="*/ 1481959 w 1673863"/>
                <a:gd name="connsiteY103" fmla="*/ 2903753 h 6264701"/>
                <a:gd name="connsiteX104" fmla="*/ 1473646 w 1673863"/>
                <a:gd name="connsiteY104" fmla="*/ 3402516 h 6264701"/>
                <a:gd name="connsiteX105" fmla="*/ 1457021 w 1673863"/>
                <a:gd name="connsiteY105" fmla="*/ 4075847 h 6264701"/>
                <a:gd name="connsiteX106" fmla="*/ 1423770 w 1673863"/>
                <a:gd name="connsiteY106" fmla="*/ 4109098 h 6264701"/>
                <a:gd name="connsiteX107" fmla="*/ 1457021 w 1673863"/>
                <a:gd name="connsiteY107" fmla="*/ 4358480 h 6264701"/>
                <a:gd name="connsiteX108" fmla="*/ 1506897 w 1673863"/>
                <a:gd name="connsiteY108" fmla="*/ 4641113 h 6264701"/>
                <a:gd name="connsiteX109" fmla="*/ 1531835 w 1673863"/>
                <a:gd name="connsiteY109" fmla="*/ 4707614 h 6264701"/>
                <a:gd name="connsiteX110" fmla="*/ 1506897 w 1673863"/>
                <a:gd name="connsiteY110" fmla="*/ 5580451 h 6264701"/>
                <a:gd name="connsiteX111" fmla="*/ 1548460 w 1673863"/>
                <a:gd name="connsiteY111" fmla="*/ 5688516 h 6264701"/>
                <a:gd name="connsiteX112" fmla="*/ 1573399 w 1673863"/>
                <a:gd name="connsiteY112" fmla="*/ 5763331 h 6264701"/>
                <a:gd name="connsiteX113" fmla="*/ 1614963 w 1673863"/>
                <a:gd name="connsiteY113" fmla="*/ 5979462 h 6264701"/>
                <a:gd name="connsiteX114" fmla="*/ 1614963 w 1673863"/>
                <a:gd name="connsiteY114" fmla="*/ 6162342 h 6264701"/>
                <a:gd name="connsiteX115" fmla="*/ 1565086 w 1673863"/>
                <a:gd name="connsiteY115" fmla="*/ 6253782 h 6264701"/>
                <a:gd name="connsiteX116" fmla="*/ 1440395 w 1673863"/>
                <a:gd name="connsiteY116" fmla="*/ 6262094 h 6264701"/>
                <a:gd name="connsiteX117" fmla="*/ 1382206 w 1673863"/>
                <a:gd name="connsiteY117" fmla="*/ 6245469 h 6264701"/>
                <a:gd name="connsiteX118" fmla="*/ 1324017 w 1673863"/>
                <a:gd name="connsiteY118" fmla="*/ 6187280 h 6264701"/>
                <a:gd name="connsiteX119" fmla="*/ 1332330 w 1673863"/>
                <a:gd name="connsiteY119" fmla="*/ 6070902 h 6264701"/>
                <a:gd name="connsiteX120" fmla="*/ 1348955 w 1673863"/>
                <a:gd name="connsiteY120" fmla="*/ 5971149 h 6264701"/>
                <a:gd name="connsiteX121" fmla="*/ 1324017 w 1673863"/>
                <a:gd name="connsiteY121" fmla="*/ 5788269 h 6264701"/>
                <a:gd name="connsiteX122" fmla="*/ 1357268 w 1673863"/>
                <a:gd name="connsiteY122" fmla="*/ 5597076 h 6264701"/>
                <a:gd name="connsiteX123" fmla="*/ 1324017 w 1673863"/>
                <a:gd name="connsiteY123" fmla="*/ 5464073 h 6264701"/>
                <a:gd name="connsiteX124" fmla="*/ 1240890 w 1673863"/>
                <a:gd name="connsiteY124" fmla="*/ 5081687 h 6264701"/>
                <a:gd name="connsiteX125" fmla="*/ 1124512 w 1673863"/>
                <a:gd name="connsiteY125" fmla="*/ 4757490 h 6264701"/>
                <a:gd name="connsiteX126" fmla="*/ 1099573 w 1673863"/>
                <a:gd name="connsiteY126" fmla="*/ 4416669 h 6264701"/>
                <a:gd name="connsiteX127" fmla="*/ 1066323 w 1673863"/>
                <a:gd name="connsiteY127" fmla="*/ 4208851 h 6264701"/>
                <a:gd name="connsiteX128" fmla="*/ 1016446 w 1673863"/>
                <a:gd name="connsiteY128" fmla="*/ 4109098 h 6264701"/>
                <a:gd name="connsiteX0" fmla="*/ 1016446 w 1676824"/>
                <a:gd name="connsiteY0" fmla="*/ 4109098 h 6264701"/>
                <a:gd name="connsiteX1" fmla="*/ 783690 w 1676824"/>
                <a:gd name="connsiteY1" fmla="*/ 4125723 h 6264701"/>
                <a:gd name="connsiteX2" fmla="*/ 767064 w 1676824"/>
                <a:gd name="connsiteY2" fmla="*/ 4233789 h 6264701"/>
                <a:gd name="connsiteX3" fmla="*/ 725501 w 1676824"/>
                <a:gd name="connsiteY3" fmla="*/ 4416669 h 6264701"/>
                <a:gd name="connsiteX4" fmla="*/ 725501 w 1676824"/>
                <a:gd name="connsiteY4" fmla="*/ 4566298 h 6264701"/>
                <a:gd name="connsiteX5" fmla="*/ 733813 w 1676824"/>
                <a:gd name="connsiteY5" fmla="*/ 4840619 h 6264701"/>
                <a:gd name="connsiteX6" fmla="*/ 683937 w 1676824"/>
                <a:gd name="connsiteY6" fmla="*/ 5389258 h 6264701"/>
                <a:gd name="connsiteX7" fmla="*/ 683937 w 1676824"/>
                <a:gd name="connsiteY7" fmla="*/ 5555513 h 6264701"/>
                <a:gd name="connsiteX8" fmla="*/ 708875 w 1676824"/>
                <a:gd name="connsiteY8" fmla="*/ 5613702 h 6264701"/>
                <a:gd name="connsiteX9" fmla="*/ 708875 w 1676824"/>
                <a:gd name="connsiteY9" fmla="*/ 5663578 h 6264701"/>
                <a:gd name="connsiteX10" fmla="*/ 742126 w 1676824"/>
                <a:gd name="connsiteY10" fmla="*/ 5846458 h 6264701"/>
                <a:gd name="connsiteX11" fmla="*/ 750439 w 1676824"/>
                <a:gd name="connsiteY11" fmla="*/ 6029338 h 6264701"/>
                <a:gd name="connsiteX12" fmla="*/ 775377 w 1676824"/>
                <a:gd name="connsiteY12" fmla="*/ 6154029 h 6264701"/>
                <a:gd name="connsiteX13" fmla="*/ 767064 w 1676824"/>
                <a:gd name="connsiteY13" fmla="*/ 6203905 h 6264701"/>
                <a:gd name="connsiteX14" fmla="*/ 609123 w 1676824"/>
                <a:gd name="connsiteY14" fmla="*/ 6228843 h 6264701"/>
                <a:gd name="connsiteX15" fmla="*/ 501057 w 1676824"/>
                <a:gd name="connsiteY15" fmla="*/ 6187280 h 6264701"/>
                <a:gd name="connsiteX16" fmla="*/ 442868 w 1676824"/>
                <a:gd name="connsiteY16" fmla="*/ 6079214 h 6264701"/>
                <a:gd name="connsiteX17" fmla="*/ 451181 w 1676824"/>
                <a:gd name="connsiteY17" fmla="*/ 5921273 h 6264701"/>
                <a:gd name="connsiteX18" fmla="*/ 467806 w 1676824"/>
                <a:gd name="connsiteY18" fmla="*/ 5746705 h 6264701"/>
                <a:gd name="connsiteX19" fmla="*/ 492744 w 1676824"/>
                <a:gd name="connsiteY19" fmla="*/ 5646953 h 6264701"/>
                <a:gd name="connsiteX20" fmla="*/ 476119 w 1676824"/>
                <a:gd name="connsiteY20" fmla="*/ 5563825 h 6264701"/>
                <a:gd name="connsiteX21" fmla="*/ 476119 w 1676824"/>
                <a:gd name="connsiteY21" fmla="*/ 5405883 h 6264701"/>
                <a:gd name="connsiteX22" fmla="*/ 359741 w 1676824"/>
                <a:gd name="connsiteY22" fmla="*/ 4815680 h 6264701"/>
                <a:gd name="connsiteX23" fmla="*/ 343115 w 1676824"/>
                <a:gd name="connsiteY23" fmla="*/ 4433294 h 6264701"/>
                <a:gd name="connsiteX24" fmla="*/ 359741 w 1676824"/>
                <a:gd name="connsiteY24" fmla="*/ 4242102 h 6264701"/>
                <a:gd name="connsiteX25" fmla="*/ 359741 w 1676824"/>
                <a:gd name="connsiteY25" fmla="*/ 4084160 h 6264701"/>
                <a:gd name="connsiteX26" fmla="*/ 210112 w 1676824"/>
                <a:gd name="connsiteY26" fmla="*/ 4050909 h 6264701"/>
                <a:gd name="connsiteX27" fmla="*/ 201799 w 1676824"/>
                <a:gd name="connsiteY27" fmla="*/ 3984407 h 6264701"/>
                <a:gd name="connsiteX28" fmla="*/ 185173 w 1676824"/>
                <a:gd name="connsiteY28" fmla="*/ 3394203 h 6264701"/>
                <a:gd name="connsiteX29" fmla="*/ 185173 w 1676824"/>
                <a:gd name="connsiteY29" fmla="*/ 3186385 h 6264701"/>
                <a:gd name="connsiteX30" fmla="*/ 168548 w 1676824"/>
                <a:gd name="connsiteY30" fmla="*/ 2920378 h 6264701"/>
                <a:gd name="connsiteX31" fmla="*/ 210112 w 1676824"/>
                <a:gd name="connsiteY31" fmla="*/ 2712560 h 6264701"/>
                <a:gd name="connsiteX32" fmla="*/ 284926 w 1676824"/>
                <a:gd name="connsiteY32" fmla="*/ 2288611 h 6264701"/>
                <a:gd name="connsiteX33" fmla="*/ 419973 w 1676824"/>
                <a:gd name="connsiteY33" fmla="*/ 1957465 h 6264701"/>
                <a:gd name="connsiteX34" fmla="*/ 417930 w 1676824"/>
                <a:gd name="connsiteY34" fmla="*/ 1764909 h 6264701"/>
                <a:gd name="connsiteX35" fmla="*/ 392992 w 1676824"/>
                <a:gd name="connsiteY35" fmla="*/ 1698407 h 6264701"/>
                <a:gd name="connsiteX36" fmla="*/ 376366 w 1676824"/>
                <a:gd name="connsiteY36" fmla="*/ 1739971 h 6264701"/>
                <a:gd name="connsiteX37" fmla="*/ 376366 w 1676824"/>
                <a:gd name="connsiteY37" fmla="*/ 1964414 h 6264701"/>
                <a:gd name="connsiteX38" fmla="*/ 377050 w 1676824"/>
                <a:gd name="connsiteY38" fmla="*/ 1981724 h 6264701"/>
                <a:gd name="connsiteX39" fmla="*/ 352435 w 1676824"/>
                <a:gd name="connsiteY39" fmla="*/ 1959839 h 6264701"/>
                <a:gd name="connsiteX40" fmla="*/ 321587 w 1676824"/>
                <a:gd name="connsiteY40" fmla="*/ 2098100 h 6264701"/>
                <a:gd name="connsiteX41" fmla="*/ 243363 w 1676824"/>
                <a:gd name="connsiteY41" fmla="*/ 2421614 h 6264701"/>
                <a:gd name="connsiteX42" fmla="*/ 201799 w 1676824"/>
                <a:gd name="connsiteY42" fmla="*/ 2745811 h 6264701"/>
                <a:gd name="connsiteX43" fmla="*/ 160235 w 1676824"/>
                <a:gd name="connsiteY43" fmla="*/ 2878814 h 6264701"/>
                <a:gd name="connsiteX44" fmla="*/ 176861 w 1676824"/>
                <a:gd name="connsiteY44" fmla="*/ 3045069 h 6264701"/>
                <a:gd name="connsiteX45" fmla="*/ 210112 w 1676824"/>
                <a:gd name="connsiteY45" fmla="*/ 3186385 h 6264701"/>
                <a:gd name="connsiteX46" fmla="*/ 168548 w 1676824"/>
                <a:gd name="connsiteY46" fmla="*/ 3360953 h 6264701"/>
                <a:gd name="connsiteX47" fmla="*/ 143610 w 1676824"/>
                <a:gd name="connsiteY47" fmla="*/ 3394203 h 6264701"/>
                <a:gd name="connsiteX48" fmla="*/ 176861 w 1676824"/>
                <a:gd name="connsiteY48" fmla="*/ 3452393 h 6264701"/>
                <a:gd name="connsiteX49" fmla="*/ 210112 w 1676824"/>
                <a:gd name="connsiteY49" fmla="*/ 3543833 h 6264701"/>
                <a:gd name="connsiteX50" fmla="*/ 185173 w 1676824"/>
                <a:gd name="connsiteY50" fmla="*/ 3568771 h 6264701"/>
                <a:gd name="connsiteX51" fmla="*/ 168548 w 1676824"/>
                <a:gd name="connsiteY51" fmla="*/ 3510582 h 6264701"/>
                <a:gd name="connsiteX52" fmla="*/ 135297 w 1676824"/>
                <a:gd name="connsiteY52" fmla="*/ 3502269 h 6264701"/>
                <a:gd name="connsiteX53" fmla="*/ 85421 w 1676824"/>
                <a:gd name="connsiteY53" fmla="*/ 3369265 h 6264701"/>
                <a:gd name="connsiteX54" fmla="*/ 18919 w 1676824"/>
                <a:gd name="connsiteY54" fmla="*/ 3227949 h 6264701"/>
                <a:gd name="connsiteX55" fmla="*/ 2293 w 1676824"/>
                <a:gd name="connsiteY55" fmla="*/ 3194698 h 6264701"/>
                <a:gd name="connsiteX56" fmla="*/ 60483 w 1676824"/>
                <a:gd name="connsiteY56" fmla="*/ 2903753 h 6264701"/>
                <a:gd name="connsiteX57" fmla="*/ 43857 w 1676824"/>
                <a:gd name="connsiteY57" fmla="*/ 2388363 h 6264701"/>
                <a:gd name="connsiteX58" fmla="*/ 63891 w 1676824"/>
                <a:gd name="connsiteY58" fmla="*/ 2089787 h 6264701"/>
                <a:gd name="connsiteX59" fmla="*/ 74248 w 1676824"/>
                <a:gd name="connsiteY59" fmla="*/ 1963733 h 6264701"/>
                <a:gd name="connsiteX60" fmla="*/ 18919 w 1676824"/>
                <a:gd name="connsiteY60" fmla="*/ 1939476 h 6264701"/>
                <a:gd name="connsiteX61" fmla="*/ 135297 w 1676824"/>
                <a:gd name="connsiteY61" fmla="*/ 1241207 h 6264701"/>
                <a:gd name="connsiteX62" fmla="*/ 160235 w 1676824"/>
                <a:gd name="connsiteY62" fmla="*/ 1149767 h 6264701"/>
                <a:gd name="connsiteX63" fmla="*/ 243363 w 1676824"/>
                <a:gd name="connsiteY63" fmla="*/ 1050014 h 6264701"/>
                <a:gd name="connsiteX64" fmla="*/ 434555 w 1676824"/>
                <a:gd name="connsiteY64" fmla="*/ 991825 h 6264701"/>
                <a:gd name="connsiteX65" fmla="*/ 492744 w 1676824"/>
                <a:gd name="connsiteY65" fmla="*/ 975200 h 6264701"/>
                <a:gd name="connsiteX66" fmla="*/ 534308 w 1676824"/>
                <a:gd name="connsiteY66" fmla="*/ 542938 h 6264701"/>
                <a:gd name="connsiteX67" fmla="*/ 584184 w 1676824"/>
                <a:gd name="connsiteY67" fmla="*/ 251993 h 6264701"/>
                <a:gd name="connsiteX68" fmla="*/ 700563 w 1676824"/>
                <a:gd name="connsiteY68" fmla="*/ 52487 h 6264701"/>
                <a:gd name="connsiteX69" fmla="*/ 958257 w 1676824"/>
                <a:gd name="connsiteY69" fmla="*/ 10923 h 6264701"/>
                <a:gd name="connsiteX70" fmla="*/ 1116199 w 1676824"/>
                <a:gd name="connsiteY70" fmla="*/ 218742 h 6264701"/>
                <a:gd name="connsiteX71" fmla="*/ 1207639 w 1676824"/>
                <a:gd name="connsiteY71" fmla="*/ 692567 h 6264701"/>
                <a:gd name="connsiteX72" fmla="*/ 1191013 w 1676824"/>
                <a:gd name="connsiteY72" fmla="*/ 925323 h 6264701"/>
                <a:gd name="connsiteX73" fmla="*/ 1215952 w 1676824"/>
                <a:gd name="connsiteY73" fmla="*/ 950262 h 6264701"/>
                <a:gd name="connsiteX74" fmla="*/ 1515210 w 1676824"/>
                <a:gd name="connsiteY74" fmla="*/ 1041702 h 6264701"/>
                <a:gd name="connsiteX75" fmla="*/ 1581712 w 1676824"/>
                <a:gd name="connsiteY75" fmla="*/ 1299396 h 6264701"/>
                <a:gd name="connsiteX76" fmla="*/ 1668245 w 1676824"/>
                <a:gd name="connsiteY76" fmla="*/ 1881288 h 6264701"/>
                <a:gd name="connsiteX77" fmla="*/ 1664839 w 1676824"/>
                <a:gd name="connsiteY77" fmla="*/ 1947789 h 6264701"/>
                <a:gd name="connsiteX78" fmla="*/ 1590024 w 1676824"/>
                <a:gd name="connsiteY78" fmla="*/ 1956102 h 6264701"/>
                <a:gd name="connsiteX79" fmla="*/ 1590024 w 1676824"/>
                <a:gd name="connsiteY79" fmla="*/ 2155607 h 6264701"/>
                <a:gd name="connsiteX80" fmla="*/ 1606650 w 1676824"/>
                <a:gd name="connsiteY80" fmla="*/ 2720873 h 6264701"/>
                <a:gd name="connsiteX81" fmla="*/ 1623275 w 1676824"/>
                <a:gd name="connsiteY81" fmla="*/ 2986880 h 6264701"/>
                <a:gd name="connsiteX82" fmla="*/ 1673152 w 1676824"/>
                <a:gd name="connsiteY82" fmla="*/ 3153134 h 6264701"/>
                <a:gd name="connsiteX83" fmla="*/ 1581712 w 1676824"/>
                <a:gd name="connsiteY83" fmla="*/ 3319389 h 6264701"/>
                <a:gd name="connsiteX84" fmla="*/ 1465333 w 1676824"/>
                <a:gd name="connsiteY84" fmla="*/ 3402516 h 6264701"/>
                <a:gd name="connsiteX85" fmla="*/ 1473646 w 1676824"/>
                <a:gd name="connsiteY85" fmla="*/ 3344327 h 6264701"/>
                <a:gd name="connsiteX86" fmla="*/ 1556773 w 1676824"/>
                <a:gd name="connsiteY86" fmla="*/ 3186385 h 6264701"/>
                <a:gd name="connsiteX87" fmla="*/ 1556773 w 1676824"/>
                <a:gd name="connsiteY87" fmla="*/ 3111571 h 6264701"/>
                <a:gd name="connsiteX88" fmla="*/ 1506897 w 1676824"/>
                <a:gd name="connsiteY88" fmla="*/ 3119883 h 6264701"/>
                <a:gd name="connsiteX89" fmla="*/ 1506897 w 1676824"/>
                <a:gd name="connsiteY89" fmla="*/ 3236262 h 6264701"/>
                <a:gd name="connsiteX90" fmla="*/ 1481959 w 1676824"/>
                <a:gd name="connsiteY90" fmla="*/ 3277825 h 6264701"/>
                <a:gd name="connsiteX91" fmla="*/ 1448708 w 1676824"/>
                <a:gd name="connsiteY91" fmla="*/ 3011818 h 6264701"/>
                <a:gd name="connsiteX92" fmla="*/ 1481959 w 1676824"/>
                <a:gd name="connsiteY92" fmla="*/ 2895440 h 6264701"/>
                <a:gd name="connsiteX93" fmla="*/ 1498584 w 1676824"/>
                <a:gd name="connsiteY93" fmla="*/ 2720873 h 6264701"/>
                <a:gd name="connsiteX94" fmla="*/ 1415457 w 1676824"/>
                <a:gd name="connsiteY94" fmla="*/ 2446553 h 6264701"/>
                <a:gd name="connsiteX95" fmla="*/ 1348955 w 1676824"/>
                <a:gd name="connsiteY95" fmla="*/ 2122356 h 6264701"/>
                <a:gd name="connsiteX96" fmla="*/ 1357268 w 1676824"/>
                <a:gd name="connsiteY96" fmla="*/ 1956102 h 6264701"/>
                <a:gd name="connsiteX97" fmla="*/ 1324017 w 1676824"/>
                <a:gd name="connsiteY97" fmla="*/ 1956102 h 6264701"/>
                <a:gd name="connsiteX98" fmla="*/ 1299079 w 1676824"/>
                <a:gd name="connsiteY98" fmla="*/ 1823098 h 6264701"/>
                <a:gd name="connsiteX99" fmla="*/ 1290766 w 1676824"/>
                <a:gd name="connsiteY99" fmla="*/ 1731658 h 6264701"/>
                <a:gd name="connsiteX100" fmla="*/ 1285055 w 1676824"/>
                <a:gd name="connsiteY100" fmla="*/ 1914541 h 6264701"/>
                <a:gd name="connsiteX101" fmla="*/ 1307392 w 1676824"/>
                <a:gd name="connsiteY101" fmla="*/ 2180545 h 6264701"/>
                <a:gd name="connsiteX102" fmla="*/ 1382206 w 1676824"/>
                <a:gd name="connsiteY102" fmla="*/ 2488116 h 6264701"/>
                <a:gd name="connsiteX103" fmla="*/ 1481959 w 1676824"/>
                <a:gd name="connsiteY103" fmla="*/ 2903753 h 6264701"/>
                <a:gd name="connsiteX104" fmla="*/ 1473646 w 1676824"/>
                <a:gd name="connsiteY104" fmla="*/ 3402516 h 6264701"/>
                <a:gd name="connsiteX105" fmla="*/ 1457021 w 1676824"/>
                <a:gd name="connsiteY105" fmla="*/ 4075847 h 6264701"/>
                <a:gd name="connsiteX106" fmla="*/ 1423770 w 1676824"/>
                <a:gd name="connsiteY106" fmla="*/ 4109098 h 6264701"/>
                <a:gd name="connsiteX107" fmla="*/ 1457021 w 1676824"/>
                <a:gd name="connsiteY107" fmla="*/ 4358480 h 6264701"/>
                <a:gd name="connsiteX108" fmla="*/ 1506897 w 1676824"/>
                <a:gd name="connsiteY108" fmla="*/ 4641113 h 6264701"/>
                <a:gd name="connsiteX109" fmla="*/ 1531835 w 1676824"/>
                <a:gd name="connsiteY109" fmla="*/ 4707614 h 6264701"/>
                <a:gd name="connsiteX110" fmla="*/ 1506897 w 1676824"/>
                <a:gd name="connsiteY110" fmla="*/ 5580451 h 6264701"/>
                <a:gd name="connsiteX111" fmla="*/ 1548460 w 1676824"/>
                <a:gd name="connsiteY111" fmla="*/ 5688516 h 6264701"/>
                <a:gd name="connsiteX112" fmla="*/ 1573399 w 1676824"/>
                <a:gd name="connsiteY112" fmla="*/ 5763331 h 6264701"/>
                <a:gd name="connsiteX113" fmla="*/ 1614963 w 1676824"/>
                <a:gd name="connsiteY113" fmla="*/ 5979462 h 6264701"/>
                <a:gd name="connsiteX114" fmla="*/ 1614963 w 1676824"/>
                <a:gd name="connsiteY114" fmla="*/ 6162342 h 6264701"/>
                <a:gd name="connsiteX115" fmla="*/ 1565086 w 1676824"/>
                <a:gd name="connsiteY115" fmla="*/ 6253782 h 6264701"/>
                <a:gd name="connsiteX116" fmla="*/ 1440395 w 1676824"/>
                <a:gd name="connsiteY116" fmla="*/ 6262094 h 6264701"/>
                <a:gd name="connsiteX117" fmla="*/ 1382206 w 1676824"/>
                <a:gd name="connsiteY117" fmla="*/ 6245469 h 6264701"/>
                <a:gd name="connsiteX118" fmla="*/ 1324017 w 1676824"/>
                <a:gd name="connsiteY118" fmla="*/ 6187280 h 6264701"/>
                <a:gd name="connsiteX119" fmla="*/ 1332330 w 1676824"/>
                <a:gd name="connsiteY119" fmla="*/ 6070902 h 6264701"/>
                <a:gd name="connsiteX120" fmla="*/ 1348955 w 1676824"/>
                <a:gd name="connsiteY120" fmla="*/ 5971149 h 6264701"/>
                <a:gd name="connsiteX121" fmla="*/ 1324017 w 1676824"/>
                <a:gd name="connsiteY121" fmla="*/ 5788269 h 6264701"/>
                <a:gd name="connsiteX122" fmla="*/ 1357268 w 1676824"/>
                <a:gd name="connsiteY122" fmla="*/ 5597076 h 6264701"/>
                <a:gd name="connsiteX123" fmla="*/ 1324017 w 1676824"/>
                <a:gd name="connsiteY123" fmla="*/ 5464073 h 6264701"/>
                <a:gd name="connsiteX124" fmla="*/ 1240890 w 1676824"/>
                <a:gd name="connsiteY124" fmla="*/ 5081687 h 6264701"/>
                <a:gd name="connsiteX125" fmla="*/ 1124512 w 1676824"/>
                <a:gd name="connsiteY125" fmla="*/ 4757490 h 6264701"/>
                <a:gd name="connsiteX126" fmla="*/ 1099573 w 1676824"/>
                <a:gd name="connsiteY126" fmla="*/ 4416669 h 6264701"/>
                <a:gd name="connsiteX127" fmla="*/ 1066323 w 1676824"/>
                <a:gd name="connsiteY127" fmla="*/ 4208851 h 6264701"/>
                <a:gd name="connsiteX128" fmla="*/ 1016446 w 1676824"/>
                <a:gd name="connsiteY128" fmla="*/ 4109098 h 6264701"/>
                <a:gd name="connsiteX0" fmla="*/ 1016446 w 1675770"/>
                <a:gd name="connsiteY0" fmla="*/ 4109098 h 6264701"/>
                <a:gd name="connsiteX1" fmla="*/ 783690 w 1675770"/>
                <a:gd name="connsiteY1" fmla="*/ 4125723 h 6264701"/>
                <a:gd name="connsiteX2" fmla="*/ 767064 w 1675770"/>
                <a:gd name="connsiteY2" fmla="*/ 4233789 h 6264701"/>
                <a:gd name="connsiteX3" fmla="*/ 725501 w 1675770"/>
                <a:gd name="connsiteY3" fmla="*/ 4416669 h 6264701"/>
                <a:gd name="connsiteX4" fmla="*/ 725501 w 1675770"/>
                <a:gd name="connsiteY4" fmla="*/ 4566298 h 6264701"/>
                <a:gd name="connsiteX5" fmla="*/ 733813 w 1675770"/>
                <a:gd name="connsiteY5" fmla="*/ 4840619 h 6264701"/>
                <a:gd name="connsiteX6" fmla="*/ 683937 w 1675770"/>
                <a:gd name="connsiteY6" fmla="*/ 5389258 h 6264701"/>
                <a:gd name="connsiteX7" fmla="*/ 683937 w 1675770"/>
                <a:gd name="connsiteY7" fmla="*/ 5555513 h 6264701"/>
                <a:gd name="connsiteX8" fmla="*/ 708875 w 1675770"/>
                <a:gd name="connsiteY8" fmla="*/ 5613702 h 6264701"/>
                <a:gd name="connsiteX9" fmla="*/ 708875 w 1675770"/>
                <a:gd name="connsiteY9" fmla="*/ 5663578 h 6264701"/>
                <a:gd name="connsiteX10" fmla="*/ 742126 w 1675770"/>
                <a:gd name="connsiteY10" fmla="*/ 5846458 h 6264701"/>
                <a:gd name="connsiteX11" fmla="*/ 750439 w 1675770"/>
                <a:gd name="connsiteY11" fmla="*/ 6029338 h 6264701"/>
                <a:gd name="connsiteX12" fmla="*/ 775377 w 1675770"/>
                <a:gd name="connsiteY12" fmla="*/ 6154029 h 6264701"/>
                <a:gd name="connsiteX13" fmla="*/ 767064 w 1675770"/>
                <a:gd name="connsiteY13" fmla="*/ 6203905 h 6264701"/>
                <a:gd name="connsiteX14" fmla="*/ 609123 w 1675770"/>
                <a:gd name="connsiteY14" fmla="*/ 6228843 h 6264701"/>
                <a:gd name="connsiteX15" fmla="*/ 501057 w 1675770"/>
                <a:gd name="connsiteY15" fmla="*/ 6187280 h 6264701"/>
                <a:gd name="connsiteX16" fmla="*/ 442868 w 1675770"/>
                <a:gd name="connsiteY16" fmla="*/ 6079214 h 6264701"/>
                <a:gd name="connsiteX17" fmla="*/ 451181 w 1675770"/>
                <a:gd name="connsiteY17" fmla="*/ 5921273 h 6264701"/>
                <a:gd name="connsiteX18" fmla="*/ 467806 w 1675770"/>
                <a:gd name="connsiteY18" fmla="*/ 5746705 h 6264701"/>
                <a:gd name="connsiteX19" fmla="*/ 492744 w 1675770"/>
                <a:gd name="connsiteY19" fmla="*/ 5646953 h 6264701"/>
                <a:gd name="connsiteX20" fmla="*/ 476119 w 1675770"/>
                <a:gd name="connsiteY20" fmla="*/ 5563825 h 6264701"/>
                <a:gd name="connsiteX21" fmla="*/ 476119 w 1675770"/>
                <a:gd name="connsiteY21" fmla="*/ 5405883 h 6264701"/>
                <a:gd name="connsiteX22" fmla="*/ 359741 w 1675770"/>
                <a:gd name="connsiteY22" fmla="*/ 4815680 h 6264701"/>
                <a:gd name="connsiteX23" fmla="*/ 343115 w 1675770"/>
                <a:gd name="connsiteY23" fmla="*/ 4433294 h 6264701"/>
                <a:gd name="connsiteX24" fmla="*/ 359741 w 1675770"/>
                <a:gd name="connsiteY24" fmla="*/ 4242102 h 6264701"/>
                <a:gd name="connsiteX25" fmla="*/ 359741 w 1675770"/>
                <a:gd name="connsiteY25" fmla="*/ 4084160 h 6264701"/>
                <a:gd name="connsiteX26" fmla="*/ 210112 w 1675770"/>
                <a:gd name="connsiteY26" fmla="*/ 4050909 h 6264701"/>
                <a:gd name="connsiteX27" fmla="*/ 201799 w 1675770"/>
                <a:gd name="connsiteY27" fmla="*/ 3984407 h 6264701"/>
                <a:gd name="connsiteX28" fmla="*/ 185173 w 1675770"/>
                <a:gd name="connsiteY28" fmla="*/ 3394203 h 6264701"/>
                <a:gd name="connsiteX29" fmla="*/ 185173 w 1675770"/>
                <a:gd name="connsiteY29" fmla="*/ 3186385 h 6264701"/>
                <a:gd name="connsiteX30" fmla="*/ 168548 w 1675770"/>
                <a:gd name="connsiteY30" fmla="*/ 2920378 h 6264701"/>
                <a:gd name="connsiteX31" fmla="*/ 210112 w 1675770"/>
                <a:gd name="connsiteY31" fmla="*/ 2712560 h 6264701"/>
                <a:gd name="connsiteX32" fmla="*/ 284926 w 1675770"/>
                <a:gd name="connsiteY32" fmla="*/ 2288611 h 6264701"/>
                <a:gd name="connsiteX33" fmla="*/ 419973 w 1675770"/>
                <a:gd name="connsiteY33" fmla="*/ 1957465 h 6264701"/>
                <a:gd name="connsiteX34" fmla="*/ 417930 w 1675770"/>
                <a:gd name="connsiteY34" fmla="*/ 1764909 h 6264701"/>
                <a:gd name="connsiteX35" fmla="*/ 392992 w 1675770"/>
                <a:gd name="connsiteY35" fmla="*/ 1698407 h 6264701"/>
                <a:gd name="connsiteX36" fmla="*/ 376366 w 1675770"/>
                <a:gd name="connsiteY36" fmla="*/ 1739971 h 6264701"/>
                <a:gd name="connsiteX37" fmla="*/ 376366 w 1675770"/>
                <a:gd name="connsiteY37" fmla="*/ 1964414 h 6264701"/>
                <a:gd name="connsiteX38" fmla="*/ 377050 w 1675770"/>
                <a:gd name="connsiteY38" fmla="*/ 1981724 h 6264701"/>
                <a:gd name="connsiteX39" fmla="*/ 352435 w 1675770"/>
                <a:gd name="connsiteY39" fmla="*/ 1959839 h 6264701"/>
                <a:gd name="connsiteX40" fmla="*/ 321587 w 1675770"/>
                <a:gd name="connsiteY40" fmla="*/ 2098100 h 6264701"/>
                <a:gd name="connsiteX41" fmla="*/ 243363 w 1675770"/>
                <a:gd name="connsiteY41" fmla="*/ 2421614 h 6264701"/>
                <a:gd name="connsiteX42" fmla="*/ 201799 w 1675770"/>
                <a:gd name="connsiteY42" fmla="*/ 2745811 h 6264701"/>
                <a:gd name="connsiteX43" fmla="*/ 160235 w 1675770"/>
                <a:gd name="connsiteY43" fmla="*/ 2878814 h 6264701"/>
                <a:gd name="connsiteX44" fmla="*/ 176861 w 1675770"/>
                <a:gd name="connsiteY44" fmla="*/ 3045069 h 6264701"/>
                <a:gd name="connsiteX45" fmla="*/ 210112 w 1675770"/>
                <a:gd name="connsiteY45" fmla="*/ 3186385 h 6264701"/>
                <a:gd name="connsiteX46" fmla="*/ 168548 w 1675770"/>
                <a:gd name="connsiteY46" fmla="*/ 3360953 h 6264701"/>
                <a:gd name="connsiteX47" fmla="*/ 143610 w 1675770"/>
                <a:gd name="connsiteY47" fmla="*/ 3394203 h 6264701"/>
                <a:gd name="connsiteX48" fmla="*/ 176861 w 1675770"/>
                <a:gd name="connsiteY48" fmla="*/ 3452393 h 6264701"/>
                <a:gd name="connsiteX49" fmla="*/ 210112 w 1675770"/>
                <a:gd name="connsiteY49" fmla="*/ 3543833 h 6264701"/>
                <a:gd name="connsiteX50" fmla="*/ 185173 w 1675770"/>
                <a:gd name="connsiteY50" fmla="*/ 3568771 h 6264701"/>
                <a:gd name="connsiteX51" fmla="*/ 168548 w 1675770"/>
                <a:gd name="connsiteY51" fmla="*/ 3510582 h 6264701"/>
                <a:gd name="connsiteX52" fmla="*/ 135297 w 1675770"/>
                <a:gd name="connsiteY52" fmla="*/ 3502269 h 6264701"/>
                <a:gd name="connsiteX53" fmla="*/ 85421 w 1675770"/>
                <a:gd name="connsiteY53" fmla="*/ 3369265 h 6264701"/>
                <a:gd name="connsiteX54" fmla="*/ 18919 w 1675770"/>
                <a:gd name="connsiteY54" fmla="*/ 3227949 h 6264701"/>
                <a:gd name="connsiteX55" fmla="*/ 2293 w 1675770"/>
                <a:gd name="connsiteY55" fmla="*/ 3194698 h 6264701"/>
                <a:gd name="connsiteX56" fmla="*/ 60483 w 1675770"/>
                <a:gd name="connsiteY56" fmla="*/ 2903753 h 6264701"/>
                <a:gd name="connsiteX57" fmla="*/ 43857 w 1675770"/>
                <a:gd name="connsiteY57" fmla="*/ 2388363 h 6264701"/>
                <a:gd name="connsiteX58" fmla="*/ 63891 w 1675770"/>
                <a:gd name="connsiteY58" fmla="*/ 2089787 h 6264701"/>
                <a:gd name="connsiteX59" fmla="*/ 74248 w 1675770"/>
                <a:gd name="connsiteY59" fmla="*/ 1963733 h 6264701"/>
                <a:gd name="connsiteX60" fmla="*/ 18919 w 1675770"/>
                <a:gd name="connsiteY60" fmla="*/ 1939476 h 6264701"/>
                <a:gd name="connsiteX61" fmla="*/ 135297 w 1675770"/>
                <a:gd name="connsiteY61" fmla="*/ 1241207 h 6264701"/>
                <a:gd name="connsiteX62" fmla="*/ 160235 w 1675770"/>
                <a:gd name="connsiteY62" fmla="*/ 1149767 h 6264701"/>
                <a:gd name="connsiteX63" fmla="*/ 243363 w 1675770"/>
                <a:gd name="connsiteY63" fmla="*/ 1050014 h 6264701"/>
                <a:gd name="connsiteX64" fmla="*/ 434555 w 1675770"/>
                <a:gd name="connsiteY64" fmla="*/ 991825 h 6264701"/>
                <a:gd name="connsiteX65" fmla="*/ 492744 w 1675770"/>
                <a:gd name="connsiteY65" fmla="*/ 975200 h 6264701"/>
                <a:gd name="connsiteX66" fmla="*/ 534308 w 1675770"/>
                <a:gd name="connsiteY66" fmla="*/ 542938 h 6264701"/>
                <a:gd name="connsiteX67" fmla="*/ 584184 w 1675770"/>
                <a:gd name="connsiteY67" fmla="*/ 251993 h 6264701"/>
                <a:gd name="connsiteX68" fmla="*/ 700563 w 1675770"/>
                <a:gd name="connsiteY68" fmla="*/ 52487 h 6264701"/>
                <a:gd name="connsiteX69" fmla="*/ 958257 w 1675770"/>
                <a:gd name="connsiteY69" fmla="*/ 10923 h 6264701"/>
                <a:gd name="connsiteX70" fmla="*/ 1116199 w 1675770"/>
                <a:gd name="connsiteY70" fmla="*/ 218742 h 6264701"/>
                <a:gd name="connsiteX71" fmla="*/ 1207639 w 1675770"/>
                <a:gd name="connsiteY71" fmla="*/ 692567 h 6264701"/>
                <a:gd name="connsiteX72" fmla="*/ 1191013 w 1675770"/>
                <a:gd name="connsiteY72" fmla="*/ 925323 h 6264701"/>
                <a:gd name="connsiteX73" fmla="*/ 1215952 w 1675770"/>
                <a:gd name="connsiteY73" fmla="*/ 950262 h 6264701"/>
                <a:gd name="connsiteX74" fmla="*/ 1515210 w 1675770"/>
                <a:gd name="connsiteY74" fmla="*/ 1041702 h 6264701"/>
                <a:gd name="connsiteX75" fmla="*/ 1596971 w 1675770"/>
                <a:gd name="connsiteY75" fmla="*/ 1299395 h 6264701"/>
                <a:gd name="connsiteX76" fmla="*/ 1668245 w 1675770"/>
                <a:gd name="connsiteY76" fmla="*/ 1881288 h 6264701"/>
                <a:gd name="connsiteX77" fmla="*/ 1664839 w 1675770"/>
                <a:gd name="connsiteY77" fmla="*/ 1947789 h 6264701"/>
                <a:gd name="connsiteX78" fmla="*/ 1590024 w 1675770"/>
                <a:gd name="connsiteY78" fmla="*/ 1956102 h 6264701"/>
                <a:gd name="connsiteX79" fmla="*/ 1590024 w 1675770"/>
                <a:gd name="connsiteY79" fmla="*/ 2155607 h 6264701"/>
                <a:gd name="connsiteX80" fmla="*/ 1606650 w 1675770"/>
                <a:gd name="connsiteY80" fmla="*/ 2720873 h 6264701"/>
                <a:gd name="connsiteX81" fmla="*/ 1623275 w 1675770"/>
                <a:gd name="connsiteY81" fmla="*/ 2986880 h 6264701"/>
                <a:gd name="connsiteX82" fmla="*/ 1673152 w 1675770"/>
                <a:gd name="connsiteY82" fmla="*/ 3153134 h 6264701"/>
                <a:gd name="connsiteX83" fmla="*/ 1581712 w 1675770"/>
                <a:gd name="connsiteY83" fmla="*/ 3319389 h 6264701"/>
                <a:gd name="connsiteX84" fmla="*/ 1465333 w 1675770"/>
                <a:gd name="connsiteY84" fmla="*/ 3402516 h 6264701"/>
                <a:gd name="connsiteX85" fmla="*/ 1473646 w 1675770"/>
                <a:gd name="connsiteY85" fmla="*/ 3344327 h 6264701"/>
                <a:gd name="connsiteX86" fmla="*/ 1556773 w 1675770"/>
                <a:gd name="connsiteY86" fmla="*/ 3186385 h 6264701"/>
                <a:gd name="connsiteX87" fmla="*/ 1556773 w 1675770"/>
                <a:gd name="connsiteY87" fmla="*/ 3111571 h 6264701"/>
                <a:gd name="connsiteX88" fmla="*/ 1506897 w 1675770"/>
                <a:gd name="connsiteY88" fmla="*/ 3119883 h 6264701"/>
                <a:gd name="connsiteX89" fmla="*/ 1506897 w 1675770"/>
                <a:gd name="connsiteY89" fmla="*/ 3236262 h 6264701"/>
                <a:gd name="connsiteX90" fmla="*/ 1481959 w 1675770"/>
                <a:gd name="connsiteY90" fmla="*/ 3277825 h 6264701"/>
                <a:gd name="connsiteX91" fmla="*/ 1448708 w 1675770"/>
                <a:gd name="connsiteY91" fmla="*/ 3011818 h 6264701"/>
                <a:gd name="connsiteX92" fmla="*/ 1481959 w 1675770"/>
                <a:gd name="connsiteY92" fmla="*/ 2895440 h 6264701"/>
                <a:gd name="connsiteX93" fmla="*/ 1498584 w 1675770"/>
                <a:gd name="connsiteY93" fmla="*/ 2720873 h 6264701"/>
                <a:gd name="connsiteX94" fmla="*/ 1415457 w 1675770"/>
                <a:gd name="connsiteY94" fmla="*/ 2446553 h 6264701"/>
                <a:gd name="connsiteX95" fmla="*/ 1348955 w 1675770"/>
                <a:gd name="connsiteY95" fmla="*/ 2122356 h 6264701"/>
                <a:gd name="connsiteX96" fmla="*/ 1357268 w 1675770"/>
                <a:gd name="connsiteY96" fmla="*/ 1956102 h 6264701"/>
                <a:gd name="connsiteX97" fmla="*/ 1324017 w 1675770"/>
                <a:gd name="connsiteY97" fmla="*/ 1956102 h 6264701"/>
                <a:gd name="connsiteX98" fmla="*/ 1299079 w 1675770"/>
                <a:gd name="connsiteY98" fmla="*/ 1823098 h 6264701"/>
                <a:gd name="connsiteX99" fmla="*/ 1290766 w 1675770"/>
                <a:gd name="connsiteY99" fmla="*/ 1731658 h 6264701"/>
                <a:gd name="connsiteX100" fmla="*/ 1285055 w 1675770"/>
                <a:gd name="connsiteY100" fmla="*/ 1914541 h 6264701"/>
                <a:gd name="connsiteX101" fmla="*/ 1307392 w 1675770"/>
                <a:gd name="connsiteY101" fmla="*/ 2180545 h 6264701"/>
                <a:gd name="connsiteX102" fmla="*/ 1382206 w 1675770"/>
                <a:gd name="connsiteY102" fmla="*/ 2488116 h 6264701"/>
                <a:gd name="connsiteX103" fmla="*/ 1481959 w 1675770"/>
                <a:gd name="connsiteY103" fmla="*/ 2903753 h 6264701"/>
                <a:gd name="connsiteX104" fmla="*/ 1473646 w 1675770"/>
                <a:gd name="connsiteY104" fmla="*/ 3402516 h 6264701"/>
                <a:gd name="connsiteX105" fmla="*/ 1457021 w 1675770"/>
                <a:gd name="connsiteY105" fmla="*/ 4075847 h 6264701"/>
                <a:gd name="connsiteX106" fmla="*/ 1423770 w 1675770"/>
                <a:gd name="connsiteY106" fmla="*/ 4109098 h 6264701"/>
                <a:gd name="connsiteX107" fmla="*/ 1457021 w 1675770"/>
                <a:gd name="connsiteY107" fmla="*/ 4358480 h 6264701"/>
                <a:gd name="connsiteX108" fmla="*/ 1506897 w 1675770"/>
                <a:gd name="connsiteY108" fmla="*/ 4641113 h 6264701"/>
                <a:gd name="connsiteX109" fmla="*/ 1531835 w 1675770"/>
                <a:gd name="connsiteY109" fmla="*/ 4707614 h 6264701"/>
                <a:gd name="connsiteX110" fmla="*/ 1506897 w 1675770"/>
                <a:gd name="connsiteY110" fmla="*/ 5580451 h 6264701"/>
                <a:gd name="connsiteX111" fmla="*/ 1548460 w 1675770"/>
                <a:gd name="connsiteY111" fmla="*/ 5688516 h 6264701"/>
                <a:gd name="connsiteX112" fmla="*/ 1573399 w 1675770"/>
                <a:gd name="connsiteY112" fmla="*/ 5763331 h 6264701"/>
                <a:gd name="connsiteX113" fmla="*/ 1614963 w 1675770"/>
                <a:gd name="connsiteY113" fmla="*/ 5979462 h 6264701"/>
                <a:gd name="connsiteX114" fmla="*/ 1614963 w 1675770"/>
                <a:gd name="connsiteY114" fmla="*/ 6162342 h 6264701"/>
                <a:gd name="connsiteX115" fmla="*/ 1565086 w 1675770"/>
                <a:gd name="connsiteY115" fmla="*/ 6253782 h 6264701"/>
                <a:gd name="connsiteX116" fmla="*/ 1440395 w 1675770"/>
                <a:gd name="connsiteY116" fmla="*/ 6262094 h 6264701"/>
                <a:gd name="connsiteX117" fmla="*/ 1382206 w 1675770"/>
                <a:gd name="connsiteY117" fmla="*/ 6245469 h 6264701"/>
                <a:gd name="connsiteX118" fmla="*/ 1324017 w 1675770"/>
                <a:gd name="connsiteY118" fmla="*/ 6187280 h 6264701"/>
                <a:gd name="connsiteX119" fmla="*/ 1332330 w 1675770"/>
                <a:gd name="connsiteY119" fmla="*/ 6070902 h 6264701"/>
                <a:gd name="connsiteX120" fmla="*/ 1348955 w 1675770"/>
                <a:gd name="connsiteY120" fmla="*/ 5971149 h 6264701"/>
                <a:gd name="connsiteX121" fmla="*/ 1324017 w 1675770"/>
                <a:gd name="connsiteY121" fmla="*/ 5788269 h 6264701"/>
                <a:gd name="connsiteX122" fmla="*/ 1357268 w 1675770"/>
                <a:gd name="connsiteY122" fmla="*/ 5597076 h 6264701"/>
                <a:gd name="connsiteX123" fmla="*/ 1324017 w 1675770"/>
                <a:gd name="connsiteY123" fmla="*/ 5464073 h 6264701"/>
                <a:gd name="connsiteX124" fmla="*/ 1240890 w 1675770"/>
                <a:gd name="connsiteY124" fmla="*/ 5081687 h 6264701"/>
                <a:gd name="connsiteX125" fmla="*/ 1124512 w 1675770"/>
                <a:gd name="connsiteY125" fmla="*/ 4757490 h 6264701"/>
                <a:gd name="connsiteX126" fmla="*/ 1099573 w 1675770"/>
                <a:gd name="connsiteY126" fmla="*/ 4416669 h 6264701"/>
                <a:gd name="connsiteX127" fmla="*/ 1066323 w 1675770"/>
                <a:gd name="connsiteY127" fmla="*/ 4208851 h 6264701"/>
                <a:gd name="connsiteX128" fmla="*/ 1016446 w 1675770"/>
                <a:gd name="connsiteY128" fmla="*/ 4109098 h 6264701"/>
                <a:gd name="connsiteX0" fmla="*/ 1016446 w 1675772"/>
                <a:gd name="connsiteY0" fmla="*/ 4109098 h 6264701"/>
                <a:gd name="connsiteX1" fmla="*/ 783690 w 1675772"/>
                <a:gd name="connsiteY1" fmla="*/ 4125723 h 6264701"/>
                <a:gd name="connsiteX2" fmla="*/ 767064 w 1675772"/>
                <a:gd name="connsiteY2" fmla="*/ 4233789 h 6264701"/>
                <a:gd name="connsiteX3" fmla="*/ 725501 w 1675772"/>
                <a:gd name="connsiteY3" fmla="*/ 4416669 h 6264701"/>
                <a:gd name="connsiteX4" fmla="*/ 725501 w 1675772"/>
                <a:gd name="connsiteY4" fmla="*/ 4566298 h 6264701"/>
                <a:gd name="connsiteX5" fmla="*/ 733813 w 1675772"/>
                <a:gd name="connsiteY5" fmla="*/ 4840619 h 6264701"/>
                <a:gd name="connsiteX6" fmla="*/ 683937 w 1675772"/>
                <a:gd name="connsiteY6" fmla="*/ 5389258 h 6264701"/>
                <a:gd name="connsiteX7" fmla="*/ 683937 w 1675772"/>
                <a:gd name="connsiteY7" fmla="*/ 5555513 h 6264701"/>
                <a:gd name="connsiteX8" fmla="*/ 708875 w 1675772"/>
                <a:gd name="connsiteY8" fmla="*/ 5613702 h 6264701"/>
                <a:gd name="connsiteX9" fmla="*/ 708875 w 1675772"/>
                <a:gd name="connsiteY9" fmla="*/ 5663578 h 6264701"/>
                <a:gd name="connsiteX10" fmla="*/ 742126 w 1675772"/>
                <a:gd name="connsiteY10" fmla="*/ 5846458 h 6264701"/>
                <a:gd name="connsiteX11" fmla="*/ 750439 w 1675772"/>
                <a:gd name="connsiteY11" fmla="*/ 6029338 h 6264701"/>
                <a:gd name="connsiteX12" fmla="*/ 775377 w 1675772"/>
                <a:gd name="connsiteY12" fmla="*/ 6154029 h 6264701"/>
                <a:gd name="connsiteX13" fmla="*/ 767064 w 1675772"/>
                <a:gd name="connsiteY13" fmla="*/ 6203905 h 6264701"/>
                <a:gd name="connsiteX14" fmla="*/ 609123 w 1675772"/>
                <a:gd name="connsiteY14" fmla="*/ 6228843 h 6264701"/>
                <a:gd name="connsiteX15" fmla="*/ 501057 w 1675772"/>
                <a:gd name="connsiteY15" fmla="*/ 6187280 h 6264701"/>
                <a:gd name="connsiteX16" fmla="*/ 442868 w 1675772"/>
                <a:gd name="connsiteY16" fmla="*/ 6079214 h 6264701"/>
                <a:gd name="connsiteX17" fmla="*/ 451181 w 1675772"/>
                <a:gd name="connsiteY17" fmla="*/ 5921273 h 6264701"/>
                <a:gd name="connsiteX18" fmla="*/ 467806 w 1675772"/>
                <a:gd name="connsiteY18" fmla="*/ 5746705 h 6264701"/>
                <a:gd name="connsiteX19" fmla="*/ 492744 w 1675772"/>
                <a:gd name="connsiteY19" fmla="*/ 5646953 h 6264701"/>
                <a:gd name="connsiteX20" fmla="*/ 476119 w 1675772"/>
                <a:gd name="connsiteY20" fmla="*/ 5563825 h 6264701"/>
                <a:gd name="connsiteX21" fmla="*/ 476119 w 1675772"/>
                <a:gd name="connsiteY21" fmla="*/ 5405883 h 6264701"/>
                <a:gd name="connsiteX22" fmla="*/ 359741 w 1675772"/>
                <a:gd name="connsiteY22" fmla="*/ 4815680 h 6264701"/>
                <a:gd name="connsiteX23" fmla="*/ 343115 w 1675772"/>
                <a:gd name="connsiteY23" fmla="*/ 4433294 h 6264701"/>
                <a:gd name="connsiteX24" fmla="*/ 359741 w 1675772"/>
                <a:gd name="connsiteY24" fmla="*/ 4242102 h 6264701"/>
                <a:gd name="connsiteX25" fmla="*/ 359741 w 1675772"/>
                <a:gd name="connsiteY25" fmla="*/ 4084160 h 6264701"/>
                <a:gd name="connsiteX26" fmla="*/ 210112 w 1675772"/>
                <a:gd name="connsiteY26" fmla="*/ 4050909 h 6264701"/>
                <a:gd name="connsiteX27" fmla="*/ 201799 w 1675772"/>
                <a:gd name="connsiteY27" fmla="*/ 3984407 h 6264701"/>
                <a:gd name="connsiteX28" fmla="*/ 185173 w 1675772"/>
                <a:gd name="connsiteY28" fmla="*/ 3394203 h 6264701"/>
                <a:gd name="connsiteX29" fmla="*/ 185173 w 1675772"/>
                <a:gd name="connsiteY29" fmla="*/ 3186385 h 6264701"/>
                <a:gd name="connsiteX30" fmla="*/ 168548 w 1675772"/>
                <a:gd name="connsiteY30" fmla="*/ 2920378 h 6264701"/>
                <a:gd name="connsiteX31" fmla="*/ 210112 w 1675772"/>
                <a:gd name="connsiteY31" fmla="*/ 2712560 h 6264701"/>
                <a:gd name="connsiteX32" fmla="*/ 284926 w 1675772"/>
                <a:gd name="connsiteY32" fmla="*/ 2288611 h 6264701"/>
                <a:gd name="connsiteX33" fmla="*/ 419973 w 1675772"/>
                <a:gd name="connsiteY33" fmla="*/ 1957465 h 6264701"/>
                <a:gd name="connsiteX34" fmla="*/ 417930 w 1675772"/>
                <a:gd name="connsiteY34" fmla="*/ 1764909 h 6264701"/>
                <a:gd name="connsiteX35" fmla="*/ 392992 w 1675772"/>
                <a:gd name="connsiteY35" fmla="*/ 1698407 h 6264701"/>
                <a:gd name="connsiteX36" fmla="*/ 376366 w 1675772"/>
                <a:gd name="connsiteY36" fmla="*/ 1739971 h 6264701"/>
                <a:gd name="connsiteX37" fmla="*/ 376366 w 1675772"/>
                <a:gd name="connsiteY37" fmla="*/ 1964414 h 6264701"/>
                <a:gd name="connsiteX38" fmla="*/ 377050 w 1675772"/>
                <a:gd name="connsiteY38" fmla="*/ 1981724 h 6264701"/>
                <a:gd name="connsiteX39" fmla="*/ 352435 w 1675772"/>
                <a:gd name="connsiteY39" fmla="*/ 1959839 h 6264701"/>
                <a:gd name="connsiteX40" fmla="*/ 321587 w 1675772"/>
                <a:gd name="connsiteY40" fmla="*/ 2098100 h 6264701"/>
                <a:gd name="connsiteX41" fmla="*/ 243363 w 1675772"/>
                <a:gd name="connsiteY41" fmla="*/ 2421614 h 6264701"/>
                <a:gd name="connsiteX42" fmla="*/ 201799 w 1675772"/>
                <a:gd name="connsiteY42" fmla="*/ 2745811 h 6264701"/>
                <a:gd name="connsiteX43" fmla="*/ 160235 w 1675772"/>
                <a:gd name="connsiteY43" fmla="*/ 2878814 h 6264701"/>
                <a:gd name="connsiteX44" fmla="*/ 176861 w 1675772"/>
                <a:gd name="connsiteY44" fmla="*/ 3045069 h 6264701"/>
                <a:gd name="connsiteX45" fmla="*/ 210112 w 1675772"/>
                <a:gd name="connsiteY45" fmla="*/ 3186385 h 6264701"/>
                <a:gd name="connsiteX46" fmla="*/ 168548 w 1675772"/>
                <a:gd name="connsiteY46" fmla="*/ 3360953 h 6264701"/>
                <a:gd name="connsiteX47" fmla="*/ 143610 w 1675772"/>
                <a:gd name="connsiteY47" fmla="*/ 3394203 h 6264701"/>
                <a:gd name="connsiteX48" fmla="*/ 176861 w 1675772"/>
                <a:gd name="connsiteY48" fmla="*/ 3452393 h 6264701"/>
                <a:gd name="connsiteX49" fmla="*/ 210112 w 1675772"/>
                <a:gd name="connsiteY49" fmla="*/ 3543833 h 6264701"/>
                <a:gd name="connsiteX50" fmla="*/ 185173 w 1675772"/>
                <a:gd name="connsiteY50" fmla="*/ 3568771 h 6264701"/>
                <a:gd name="connsiteX51" fmla="*/ 168548 w 1675772"/>
                <a:gd name="connsiteY51" fmla="*/ 3510582 h 6264701"/>
                <a:gd name="connsiteX52" fmla="*/ 135297 w 1675772"/>
                <a:gd name="connsiteY52" fmla="*/ 3502269 h 6264701"/>
                <a:gd name="connsiteX53" fmla="*/ 85421 w 1675772"/>
                <a:gd name="connsiteY53" fmla="*/ 3369265 h 6264701"/>
                <a:gd name="connsiteX54" fmla="*/ 18919 w 1675772"/>
                <a:gd name="connsiteY54" fmla="*/ 3227949 h 6264701"/>
                <a:gd name="connsiteX55" fmla="*/ 2293 w 1675772"/>
                <a:gd name="connsiteY55" fmla="*/ 3194698 h 6264701"/>
                <a:gd name="connsiteX56" fmla="*/ 60483 w 1675772"/>
                <a:gd name="connsiteY56" fmla="*/ 2903753 h 6264701"/>
                <a:gd name="connsiteX57" fmla="*/ 43857 w 1675772"/>
                <a:gd name="connsiteY57" fmla="*/ 2388363 h 6264701"/>
                <a:gd name="connsiteX58" fmla="*/ 63891 w 1675772"/>
                <a:gd name="connsiteY58" fmla="*/ 2089787 h 6264701"/>
                <a:gd name="connsiteX59" fmla="*/ 74248 w 1675772"/>
                <a:gd name="connsiteY59" fmla="*/ 1963733 h 6264701"/>
                <a:gd name="connsiteX60" fmla="*/ 18919 w 1675772"/>
                <a:gd name="connsiteY60" fmla="*/ 1939476 h 6264701"/>
                <a:gd name="connsiteX61" fmla="*/ 135297 w 1675772"/>
                <a:gd name="connsiteY61" fmla="*/ 1241207 h 6264701"/>
                <a:gd name="connsiteX62" fmla="*/ 160235 w 1675772"/>
                <a:gd name="connsiteY62" fmla="*/ 1149767 h 6264701"/>
                <a:gd name="connsiteX63" fmla="*/ 243363 w 1675772"/>
                <a:gd name="connsiteY63" fmla="*/ 1050014 h 6264701"/>
                <a:gd name="connsiteX64" fmla="*/ 434555 w 1675772"/>
                <a:gd name="connsiteY64" fmla="*/ 991825 h 6264701"/>
                <a:gd name="connsiteX65" fmla="*/ 492744 w 1675772"/>
                <a:gd name="connsiteY65" fmla="*/ 975200 h 6264701"/>
                <a:gd name="connsiteX66" fmla="*/ 534308 w 1675772"/>
                <a:gd name="connsiteY66" fmla="*/ 542938 h 6264701"/>
                <a:gd name="connsiteX67" fmla="*/ 584184 w 1675772"/>
                <a:gd name="connsiteY67" fmla="*/ 251993 h 6264701"/>
                <a:gd name="connsiteX68" fmla="*/ 700563 w 1675772"/>
                <a:gd name="connsiteY68" fmla="*/ 52487 h 6264701"/>
                <a:gd name="connsiteX69" fmla="*/ 958257 w 1675772"/>
                <a:gd name="connsiteY69" fmla="*/ 10923 h 6264701"/>
                <a:gd name="connsiteX70" fmla="*/ 1116199 w 1675772"/>
                <a:gd name="connsiteY70" fmla="*/ 218742 h 6264701"/>
                <a:gd name="connsiteX71" fmla="*/ 1207639 w 1675772"/>
                <a:gd name="connsiteY71" fmla="*/ 692567 h 6264701"/>
                <a:gd name="connsiteX72" fmla="*/ 1191013 w 1675772"/>
                <a:gd name="connsiteY72" fmla="*/ 925323 h 6264701"/>
                <a:gd name="connsiteX73" fmla="*/ 1215952 w 1675772"/>
                <a:gd name="connsiteY73" fmla="*/ 950262 h 6264701"/>
                <a:gd name="connsiteX74" fmla="*/ 1515210 w 1675772"/>
                <a:gd name="connsiteY74" fmla="*/ 1041702 h 6264701"/>
                <a:gd name="connsiteX75" fmla="*/ 1596971 w 1675772"/>
                <a:gd name="connsiteY75" fmla="*/ 1299395 h 6264701"/>
                <a:gd name="connsiteX76" fmla="*/ 1668245 w 1675772"/>
                <a:gd name="connsiteY76" fmla="*/ 1881288 h 6264701"/>
                <a:gd name="connsiteX77" fmla="*/ 1664839 w 1675772"/>
                <a:gd name="connsiteY77" fmla="*/ 1947789 h 6264701"/>
                <a:gd name="connsiteX78" fmla="*/ 1590024 w 1675772"/>
                <a:gd name="connsiteY78" fmla="*/ 1956102 h 6264701"/>
                <a:gd name="connsiteX79" fmla="*/ 1590024 w 1675772"/>
                <a:gd name="connsiteY79" fmla="*/ 2155607 h 6264701"/>
                <a:gd name="connsiteX80" fmla="*/ 1606650 w 1675772"/>
                <a:gd name="connsiteY80" fmla="*/ 2720873 h 6264701"/>
                <a:gd name="connsiteX81" fmla="*/ 1623275 w 1675772"/>
                <a:gd name="connsiteY81" fmla="*/ 2986880 h 6264701"/>
                <a:gd name="connsiteX82" fmla="*/ 1673152 w 1675772"/>
                <a:gd name="connsiteY82" fmla="*/ 3153134 h 6264701"/>
                <a:gd name="connsiteX83" fmla="*/ 1581712 w 1675772"/>
                <a:gd name="connsiteY83" fmla="*/ 3319389 h 6264701"/>
                <a:gd name="connsiteX84" fmla="*/ 1465333 w 1675772"/>
                <a:gd name="connsiteY84" fmla="*/ 3402516 h 6264701"/>
                <a:gd name="connsiteX85" fmla="*/ 1473646 w 1675772"/>
                <a:gd name="connsiteY85" fmla="*/ 3344327 h 6264701"/>
                <a:gd name="connsiteX86" fmla="*/ 1556773 w 1675772"/>
                <a:gd name="connsiteY86" fmla="*/ 3186385 h 6264701"/>
                <a:gd name="connsiteX87" fmla="*/ 1556773 w 1675772"/>
                <a:gd name="connsiteY87" fmla="*/ 3111571 h 6264701"/>
                <a:gd name="connsiteX88" fmla="*/ 1538322 w 1675772"/>
                <a:gd name="connsiteY88" fmla="*/ 3123811 h 6264701"/>
                <a:gd name="connsiteX89" fmla="*/ 1506897 w 1675772"/>
                <a:gd name="connsiteY89" fmla="*/ 3236262 h 6264701"/>
                <a:gd name="connsiteX90" fmla="*/ 1481959 w 1675772"/>
                <a:gd name="connsiteY90" fmla="*/ 3277825 h 6264701"/>
                <a:gd name="connsiteX91" fmla="*/ 1448708 w 1675772"/>
                <a:gd name="connsiteY91" fmla="*/ 3011818 h 6264701"/>
                <a:gd name="connsiteX92" fmla="*/ 1481959 w 1675772"/>
                <a:gd name="connsiteY92" fmla="*/ 2895440 h 6264701"/>
                <a:gd name="connsiteX93" fmla="*/ 1498584 w 1675772"/>
                <a:gd name="connsiteY93" fmla="*/ 2720873 h 6264701"/>
                <a:gd name="connsiteX94" fmla="*/ 1415457 w 1675772"/>
                <a:gd name="connsiteY94" fmla="*/ 2446553 h 6264701"/>
                <a:gd name="connsiteX95" fmla="*/ 1348955 w 1675772"/>
                <a:gd name="connsiteY95" fmla="*/ 2122356 h 6264701"/>
                <a:gd name="connsiteX96" fmla="*/ 1357268 w 1675772"/>
                <a:gd name="connsiteY96" fmla="*/ 1956102 h 6264701"/>
                <a:gd name="connsiteX97" fmla="*/ 1324017 w 1675772"/>
                <a:gd name="connsiteY97" fmla="*/ 1956102 h 6264701"/>
                <a:gd name="connsiteX98" fmla="*/ 1299079 w 1675772"/>
                <a:gd name="connsiteY98" fmla="*/ 1823098 h 6264701"/>
                <a:gd name="connsiteX99" fmla="*/ 1290766 w 1675772"/>
                <a:gd name="connsiteY99" fmla="*/ 1731658 h 6264701"/>
                <a:gd name="connsiteX100" fmla="*/ 1285055 w 1675772"/>
                <a:gd name="connsiteY100" fmla="*/ 1914541 h 6264701"/>
                <a:gd name="connsiteX101" fmla="*/ 1307392 w 1675772"/>
                <a:gd name="connsiteY101" fmla="*/ 2180545 h 6264701"/>
                <a:gd name="connsiteX102" fmla="*/ 1382206 w 1675772"/>
                <a:gd name="connsiteY102" fmla="*/ 2488116 h 6264701"/>
                <a:gd name="connsiteX103" fmla="*/ 1481959 w 1675772"/>
                <a:gd name="connsiteY103" fmla="*/ 2903753 h 6264701"/>
                <a:gd name="connsiteX104" fmla="*/ 1473646 w 1675772"/>
                <a:gd name="connsiteY104" fmla="*/ 3402516 h 6264701"/>
                <a:gd name="connsiteX105" fmla="*/ 1457021 w 1675772"/>
                <a:gd name="connsiteY105" fmla="*/ 4075847 h 6264701"/>
                <a:gd name="connsiteX106" fmla="*/ 1423770 w 1675772"/>
                <a:gd name="connsiteY106" fmla="*/ 4109098 h 6264701"/>
                <a:gd name="connsiteX107" fmla="*/ 1457021 w 1675772"/>
                <a:gd name="connsiteY107" fmla="*/ 4358480 h 6264701"/>
                <a:gd name="connsiteX108" fmla="*/ 1506897 w 1675772"/>
                <a:gd name="connsiteY108" fmla="*/ 4641113 h 6264701"/>
                <a:gd name="connsiteX109" fmla="*/ 1531835 w 1675772"/>
                <a:gd name="connsiteY109" fmla="*/ 4707614 h 6264701"/>
                <a:gd name="connsiteX110" fmla="*/ 1506897 w 1675772"/>
                <a:gd name="connsiteY110" fmla="*/ 5580451 h 6264701"/>
                <a:gd name="connsiteX111" fmla="*/ 1548460 w 1675772"/>
                <a:gd name="connsiteY111" fmla="*/ 5688516 h 6264701"/>
                <a:gd name="connsiteX112" fmla="*/ 1573399 w 1675772"/>
                <a:gd name="connsiteY112" fmla="*/ 5763331 h 6264701"/>
                <a:gd name="connsiteX113" fmla="*/ 1614963 w 1675772"/>
                <a:gd name="connsiteY113" fmla="*/ 5979462 h 6264701"/>
                <a:gd name="connsiteX114" fmla="*/ 1614963 w 1675772"/>
                <a:gd name="connsiteY114" fmla="*/ 6162342 h 6264701"/>
                <a:gd name="connsiteX115" fmla="*/ 1565086 w 1675772"/>
                <a:gd name="connsiteY115" fmla="*/ 6253782 h 6264701"/>
                <a:gd name="connsiteX116" fmla="*/ 1440395 w 1675772"/>
                <a:gd name="connsiteY116" fmla="*/ 6262094 h 6264701"/>
                <a:gd name="connsiteX117" fmla="*/ 1382206 w 1675772"/>
                <a:gd name="connsiteY117" fmla="*/ 6245469 h 6264701"/>
                <a:gd name="connsiteX118" fmla="*/ 1324017 w 1675772"/>
                <a:gd name="connsiteY118" fmla="*/ 6187280 h 6264701"/>
                <a:gd name="connsiteX119" fmla="*/ 1332330 w 1675772"/>
                <a:gd name="connsiteY119" fmla="*/ 6070902 h 6264701"/>
                <a:gd name="connsiteX120" fmla="*/ 1348955 w 1675772"/>
                <a:gd name="connsiteY120" fmla="*/ 5971149 h 6264701"/>
                <a:gd name="connsiteX121" fmla="*/ 1324017 w 1675772"/>
                <a:gd name="connsiteY121" fmla="*/ 5788269 h 6264701"/>
                <a:gd name="connsiteX122" fmla="*/ 1357268 w 1675772"/>
                <a:gd name="connsiteY122" fmla="*/ 5597076 h 6264701"/>
                <a:gd name="connsiteX123" fmla="*/ 1324017 w 1675772"/>
                <a:gd name="connsiteY123" fmla="*/ 5464073 h 6264701"/>
                <a:gd name="connsiteX124" fmla="*/ 1240890 w 1675772"/>
                <a:gd name="connsiteY124" fmla="*/ 5081687 h 6264701"/>
                <a:gd name="connsiteX125" fmla="*/ 1124512 w 1675772"/>
                <a:gd name="connsiteY125" fmla="*/ 4757490 h 6264701"/>
                <a:gd name="connsiteX126" fmla="*/ 1099573 w 1675772"/>
                <a:gd name="connsiteY126" fmla="*/ 4416669 h 6264701"/>
                <a:gd name="connsiteX127" fmla="*/ 1066323 w 1675772"/>
                <a:gd name="connsiteY127" fmla="*/ 4208851 h 6264701"/>
                <a:gd name="connsiteX128" fmla="*/ 1016446 w 1675772"/>
                <a:gd name="connsiteY128" fmla="*/ 4109098 h 6264701"/>
                <a:gd name="connsiteX0" fmla="*/ 1016446 w 1675770"/>
                <a:gd name="connsiteY0" fmla="*/ 4109098 h 6264701"/>
                <a:gd name="connsiteX1" fmla="*/ 783690 w 1675770"/>
                <a:gd name="connsiteY1" fmla="*/ 4125723 h 6264701"/>
                <a:gd name="connsiteX2" fmla="*/ 767064 w 1675770"/>
                <a:gd name="connsiteY2" fmla="*/ 4233789 h 6264701"/>
                <a:gd name="connsiteX3" fmla="*/ 725501 w 1675770"/>
                <a:gd name="connsiteY3" fmla="*/ 4416669 h 6264701"/>
                <a:gd name="connsiteX4" fmla="*/ 725501 w 1675770"/>
                <a:gd name="connsiteY4" fmla="*/ 4566298 h 6264701"/>
                <a:gd name="connsiteX5" fmla="*/ 733813 w 1675770"/>
                <a:gd name="connsiteY5" fmla="*/ 4840619 h 6264701"/>
                <a:gd name="connsiteX6" fmla="*/ 683937 w 1675770"/>
                <a:gd name="connsiteY6" fmla="*/ 5389258 h 6264701"/>
                <a:gd name="connsiteX7" fmla="*/ 683937 w 1675770"/>
                <a:gd name="connsiteY7" fmla="*/ 5555513 h 6264701"/>
                <a:gd name="connsiteX8" fmla="*/ 708875 w 1675770"/>
                <a:gd name="connsiteY8" fmla="*/ 5613702 h 6264701"/>
                <a:gd name="connsiteX9" fmla="*/ 708875 w 1675770"/>
                <a:gd name="connsiteY9" fmla="*/ 5663578 h 6264701"/>
                <a:gd name="connsiteX10" fmla="*/ 742126 w 1675770"/>
                <a:gd name="connsiteY10" fmla="*/ 5846458 h 6264701"/>
                <a:gd name="connsiteX11" fmla="*/ 750439 w 1675770"/>
                <a:gd name="connsiteY11" fmla="*/ 6029338 h 6264701"/>
                <a:gd name="connsiteX12" fmla="*/ 775377 w 1675770"/>
                <a:gd name="connsiteY12" fmla="*/ 6154029 h 6264701"/>
                <a:gd name="connsiteX13" fmla="*/ 767064 w 1675770"/>
                <a:gd name="connsiteY13" fmla="*/ 6203905 h 6264701"/>
                <a:gd name="connsiteX14" fmla="*/ 609123 w 1675770"/>
                <a:gd name="connsiteY14" fmla="*/ 6228843 h 6264701"/>
                <a:gd name="connsiteX15" fmla="*/ 501057 w 1675770"/>
                <a:gd name="connsiteY15" fmla="*/ 6187280 h 6264701"/>
                <a:gd name="connsiteX16" fmla="*/ 442868 w 1675770"/>
                <a:gd name="connsiteY16" fmla="*/ 6079214 h 6264701"/>
                <a:gd name="connsiteX17" fmla="*/ 451181 w 1675770"/>
                <a:gd name="connsiteY17" fmla="*/ 5921273 h 6264701"/>
                <a:gd name="connsiteX18" fmla="*/ 467806 w 1675770"/>
                <a:gd name="connsiteY18" fmla="*/ 5746705 h 6264701"/>
                <a:gd name="connsiteX19" fmla="*/ 492744 w 1675770"/>
                <a:gd name="connsiteY19" fmla="*/ 5646953 h 6264701"/>
                <a:gd name="connsiteX20" fmla="*/ 476119 w 1675770"/>
                <a:gd name="connsiteY20" fmla="*/ 5563825 h 6264701"/>
                <a:gd name="connsiteX21" fmla="*/ 476119 w 1675770"/>
                <a:gd name="connsiteY21" fmla="*/ 5405883 h 6264701"/>
                <a:gd name="connsiteX22" fmla="*/ 359741 w 1675770"/>
                <a:gd name="connsiteY22" fmla="*/ 4815680 h 6264701"/>
                <a:gd name="connsiteX23" fmla="*/ 343115 w 1675770"/>
                <a:gd name="connsiteY23" fmla="*/ 4433294 h 6264701"/>
                <a:gd name="connsiteX24" fmla="*/ 359741 w 1675770"/>
                <a:gd name="connsiteY24" fmla="*/ 4242102 h 6264701"/>
                <a:gd name="connsiteX25" fmla="*/ 359741 w 1675770"/>
                <a:gd name="connsiteY25" fmla="*/ 4084160 h 6264701"/>
                <a:gd name="connsiteX26" fmla="*/ 210112 w 1675770"/>
                <a:gd name="connsiteY26" fmla="*/ 4050909 h 6264701"/>
                <a:gd name="connsiteX27" fmla="*/ 201799 w 1675770"/>
                <a:gd name="connsiteY27" fmla="*/ 3984407 h 6264701"/>
                <a:gd name="connsiteX28" fmla="*/ 185173 w 1675770"/>
                <a:gd name="connsiteY28" fmla="*/ 3394203 h 6264701"/>
                <a:gd name="connsiteX29" fmla="*/ 185173 w 1675770"/>
                <a:gd name="connsiteY29" fmla="*/ 3186385 h 6264701"/>
                <a:gd name="connsiteX30" fmla="*/ 168548 w 1675770"/>
                <a:gd name="connsiteY30" fmla="*/ 2920378 h 6264701"/>
                <a:gd name="connsiteX31" fmla="*/ 210112 w 1675770"/>
                <a:gd name="connsiteY31" fmla="*/ 2712560 h 6264701"/>
                <a:gd name="connsiteX32" fmla="*/ 284926 w 1675770"/>
                <a:gd name="connsiteY32" fmla="*/ 2288611 h 6264701"/>
                <a:gd name="connsiteX33" fmla="*/ 419973 w 1675770"/>
                <a:gd name="connsiteY33" fmla="*/ 1957465 h 6264701"/>
                <a:gd name="connsiteX34" fmla="*/ 417930 w 1675770"/>
                <a:gd name="connsiteY34" fmla="*/ 1764909 h 6264701"/>
                <a:gd name="connsiteX35" fmla="*/ 392992 w 1675770"/>
                <a:gd name="connsiteY35" fmla="*/ 1698407 h 6264701"/>
                <a:gd name="connsiteX36" fmla="*/ 376366 w 1675770"/>
                <a:gd name="connsiteY36" fmla="*/ 1739971 h 6264701"/>
                <a:gd name="connsiteX37" fmla="*/ 376366 w 1675770"/>
                <a:gd name="connsiteY37" fmla="*/ 1964414 h 6264701"/>
                <a:gd name="connsiteX38" fmla="*/ 377050 w 1675770"/>
                <a:gd name="connsiteY38" fmla="*/ 1981724 h 6264701"/>
                <a:gd name="connsiteX39" fmla="*/ 352435 w 1675770"/>
                <a:gd name="connsiteY39" fmla="*/ 1959839 h 6264701"/>
                <a:gd name="connsiteX40" fmla="*/ 321587 w 1675770"/>
                <a:gd name="connsiteY40" fmla="*/ 2098100 h 6264701"/>
                <a:gd name="connsiteX41" fmla="*/ 243363 w 1675770"/>
                <a:gd name="connsiteY41" fmla="*/ 2421614 h 6264701"/>
                <a:gd name="connsiteX42" fmla="*/ 201799 w 1675770"/>
                <a:gd name="connsiteY42" fmla="*/ 2745811 h 6264701"/>
                <a:gd name="connsiteX43" fmla="*/ 160235 w 1675770"/>
                <a:gd name="connsiteY43" fmla="*/ 2878814 h 6264701"/>
                <a:gd name="connsiteX44" fmla="*/ 176861 w 1675770"/>
                <a:gd name="connsiteY44" fmla="*/ 3045069 h 6264701"/>
                <a:gd name="connsiteX45" fmla="*/ 210112 w 1675770"/>
                <a:gd name="connsiteY45" fmla="*/ 3186385 h 6264701"/>
                <a:gd name="connsiteX46" fmla="*/ 168548 w 1675770"/>
                <a:gd name="connsiteY46" fmla="*/ 3360953 h 6264701"/>
                <a:gd name="connsiteX47" fmla="*/ 143610 w 1675770"/>
                <a:gd name="connsiteY47" fmla="*/ 3394203 h 6264701"/>
                <a:gd name="connsiteX48" fmla="*/ 176861 w 1675770"/>
                <a:gd name="connsiteY48" fmla="*/ 3452393 h 6264701"/>
                <a:gd name="connsiteX49" fmla="*/ 210112 w 1675770"/>
                <a:gd name="connsiteY49" fmla="*/ 3543833 h 6264701"/>
                <a:gd name="connsiteX50" fmla="*/ 157676 w 1675770"/>
                <a:gd name="connsiteY50" fmla="*/ 3537345 h 6264701"/>
                <a:gd name="connsiteX51" fmla="*/ 168548 w 1675770"/>
                <a:gd name="connsiteY51" fmla="*/ 3510582 h 6264701"/>
                <a:gd name="connsiteX52" fmla="*/ 135297 w 1675770"/>
                <a:gd name="connsiteY52" fmla="*/ 3502269 h 6264701"/>
                <a:gd name="connsiteX53" fmla="*/ 85421 w 1675770"/>
                <a:gd name="connsiteY53" fmla="*/ 3369265 h 6264701"/>
                <a:gd name="connsiteX54" fmla="*/ 18919 w 1675770"/>
                <a:gd name="connsiteY54" fmla="*/ 3227949 h 6264701"/>
                <a:gd name="connsiteX55" fmla="*/ 2293 w 1675770"/>
                <a:gd name="connsiteY55" fmla="*/ 3194698 h 6264701"/>
                <a:gd name="connsiteX56" fmla="*/ 60483 w 1675770"/>
                <a:gd name="connsiteY56" fmla="*/ 2903753 h 6264701"/>
                <a:gd name="connsiteX57" fmla="*/ 43857 w 1675770"/>
                <a:gd name="connsiteY57" fmla="*/ 2388363 h 6264701"/>
                <a:gd name="connsiteX58" fmla="*/ 63891 w 1675770"/>
                <a:gd name="connsiteY58" fmla="*/ 2089787 h 6264701"/>
                <a:gd name="connsiteX59" fmla="*/ 74248 w 1675770"/>
                <a:gd name="connsiteY59" fmla="*/ 1963733 h 6264701"/>
                <a:gd name="connsiteX60" fmla="*/ 18919 w 1675770"/>
                <a:gd name="connsiteY60" fmla="*/ 1939476 h 6264701"/>
                <a:gd name="connsiteX61" fmla="*/ 135297 w 1675770"/>
                <a:gd name="connsiteY61" fmla="*/ 1241207 h 6264701"/>
                <a:gd name="connsiteX62" fmla="*/ 160235 w 1675770"/>
                <a:gd name="connsiteY62" fmla="*/ 1149767 h 6264701"/>
                <a:gd name="connsiteX63" fmla="*/ 243363 w 1675770"/>
                <a:gd name="connsiteY63" fmla="*/ 1050014 h 6264701"/>
                <a:gd name="connsiteX64" fmla="*/ 434555 w 1675770"/>
                <a:gd name="connsiteY64" fmla="*/ 991825 h 6264701"/>
                <a:gd name="connsiteX65" fmla="*/ 492744 w 1675770"/>
                <a:gd name="connsiteY65" fmla="*/ 975200 h 6264701"/>
                <a:gd name="connsiteX66" fmla="*/ 534308 w 1675770"/>
                <a:gd name="connsiteY66" fmla="*/ 542938 h 6264701"/>
                <a:gd name="connsiteX67" fmla="*/ 584184 w 1675770"/>
                <a:gd name="connsiteY67" fmla="*/ 251993 h 6264701"/>
                <a:gd name="connsiteX68" fmla="*/ 700563 w 1675770"/>
                <a:gd name="connsiteY68" fmla="*/ 52487 h 6264701"/>
                <a:gd name="connsiteX69" fmla="*/ 958257 w 1675770"/>
                <a:gd name="connsiteY69" fmla="*/ 10923 h 6264701"/>
                <a:gd name="connsiteX70" fmla="*/ 1116199 w 1675770"/>
                <a:gd name="connsiteY70" fmla="*/ 218742 h 6264701"/>
                <a:gd name="connsiteX71" fmla="*/ 1207639 w 1675770"/>
                <a:gd name="connsiteY71" fmla="*/ 692567 h 6264701"/>
                <a:gd name="connsiteX72" fmla="*/ 1191013 w 1675770"/>
                <a:gd name="connsiteY72" fmla="*/ 925323 h 6264701"/>
                <a:gd name="connsiteX73" fmla="*/ 1215952 w 1675770"/>
                <a:gd name="connsiteY73" fmla="*/ 950262 h 6264701"/>
                <a:gd name="connsiteX74" fmla="*/ 1515210 w 1675770"/>
                <a:gd name="connsiteY74" fmla="*/ 1041702 h 6264701"/>
                <a:gd name="connsiteX75" fmla="*/ 1596971 w 1675770"/>
                <a:gd name="connsiteY75" fmla="*/ 1299395 h 6264701"/>
                <a:gd name="connsiteX76" fmla="*/ 1668245 w 1675770"/>
                <a:gd name="connsiteY76" fmla="*/ 1881288 h 6264701"/>
                <a:gd name="connsiteX77" fmla="*/ 1664839 w 1675770"/>
                <a:gd name="connsiteY77" fmla="*/ 1947789 h 6264701"/>
                <a:gd name="connsiteX78" fmla="*/ 1590024 w 1675770"/>
                <a:gd name="connsiteY78" fmla="*/ 1956102 h 6264701"/>
                <a:gd name="connsiteX79" fmla="*/ 1590024 w 1675770"/>
                <a:gd name="connsiteY79" fmla="*/ 2155607 h 6264701"/>
                <a:gd name="connsiteX80" fmla="*/ 1606650 w 1675770"/>
                <a:gd name="connsiteY80" fmla="*/ 2720873 h 6264701"/>
                <a:gd name="connsiteX81" fmla="*/ 1623275 w 1675770"/>
                <a:gd name="connsiteY81" fmla="*/ 2986880 h 6264701"/>
                <a:gd name="connsiteX82" fmla="*/ 1673152 w 1675770"/>
                <a:gd name="connsiteY82" fmla="*/ 3153134 h 6264701"/>
                <a:gd name="connsiteX83" fmla="*/ 1581712 w 1675770"/>
                <a:gd name="connsiteY83" fmla="*/ 3319389 h 6264701"/>
                <a:gd name="connsiteX84" fmla="*/ 1465333 w 1675770"/>
                <a:gd name="connsiteY84" fmla="*/ 3402516 h 6264701"/>
                <a:gd name="connsiteX85" fmla="*/ 1473646 w 1675770"/>
                <a:gd name="connsiteY85" fmla="*/ 3344327 h 6264701"/>
                <a:gd name="connsiteX86" fmla="*/ 1556773 w 1675770"/>
                <a:gd name="connsiteY86" fmla="*/ 3186385 h 6264701"/>
                <a:gd name="connsiteX87" fmla="*/ 1556773 w 1675770"/>
                <a:gd name="connsiteY87" fmla="*/ 3111571 h 6264701"/>
                <a:gd name="connsiteX88" fmla="*/ 1538322 w 1675770"/>
                <a:gd name="connsiteY88" fmla="*/ 3123811 h 6264701"/>
                <a:gd name="connsiteX89" fmla="*/ 1506897 w 1675770"/>
                <a:gd name="connsiteY89" fmla="*/ 3236262 h 6264701"/>
                <a:gd name="connsiteX90" fmla="*/ 1481959 w 1675770"/>
                <a:gd name="connsiteY90" fmla="*/ 3277825 h 6264701"/>
                <a:gd name="connsiteX91" fmla="*/ 1448708 w 1675770"/>
                <a:gd name="connsiteY91" fmla="*/ 3011818 h 6264701"/>
                <a:gd name="connsiteX92" fmla="*/ 1481959 w 1675770"/>
                <a:gd name="connsiteY92" fmla="*/ 2895440 h 6264701"/>
                <a:gd name="connsiteX93" fmla="*/ 1498584 w 1675770"/>
                <a:gd name="connsiteY93" fmla="*/ 2720873 h 6264701"/>
                <a:gd name="connsiteX94" fmla="*/ 1415457 w 1675770"/>
                <a:gd name="connsiteY94" fmla="*/ 2446553 h 6264701"/>
                <a:gd name="connsiteX95" fmla="*/ 1348955 w 1675770"/>
                <a:gd name="connsiteY95" fmla="*/ 2122356 h 6264701"/>
                <a:gd name="connsiteX96" fmla="*/ 1357268 w 1675770"/>
                <a:gd name="connsiteY96" fmla="*/ 1956102 h 6264701"/>
                <a:gd name="connsiteX97" fmla="*/ 1324017 w 1675770"/>
                <a:gd name="connsiteY97" fmla="*/ 1956102 h 6264701"/>
                <a:gd name="connsiteX98" fmla="*/ 1299079 w 1675770"/>
                <a:gd name="connsiteY98" fmla="*/ 1823098 h 6264701"/>
                <a:gd name="connsiteX99" fmla="*/ 1290766 w 1675770"/>
                <a:gd name="connsiteY99" fmla="*/ 1731658 h 6264701"/>
                <a:gd name="connsiteX100" fmla="*/ 1285055 w 1675770"/>
                <a:gd name="connsiteY100" fmla="*/ 1914541 h 6264701"/>
                <a:gd name="connsiteX101" fmla="*/ 1307392 w 1675770"/>
                <a:gd name="connsiteY101" fmla="*/ 2180545 h 6264701"/>
                <a:gd name="connsiteX102" fmla="*/ 1382206 w 1675770"/>
                <a:gd name="connsiteY102" fmla="*/ 2488116 h 6264701"/>
                <a:gd name="connsiteX103" fmla="*/ 1481959 w 1675770"/>
                <a:gd name="connsiteY103" fmla="*/ 2903753 h 6264701"/>
                <a:gd name="connsiteX104" fmla="*/ 1473646 w 1675770"/>
                <a:gd name="connsiteY104" fmla="*/ 3402516 h 6264701"/>
                <a:gd name="connsiteX105" fmla="*/ 1457021 w 1675770"/>
                <a:gd name="connsiteY105" fmla="*/ 4075847 h 6264701"/>
                <a:gd name="connsiteX106" fmla="*/ 1423770 w 1675770"/>
                <a:gd name="connsiteY106" fmla="*/ 4109098 h 6264701"/>
                <a:gd name="connsiteX107" fmla="*/ 1457021 w 1675770"/>
                <a:gd name="connsiteY107" fmla="*/ 4358480 h 6264701"/>
                <a:gd name="connsiteX108" fmla="*/ 1506897 w 1675770"/>
                <a:gd name="connsiteY108" fmla="*/ 4641113 h 6264701"/>
                <a:gd name="connsiteX109" fmla="*/ 1531835 w 1675770"/>
                <a:gd name="connsiteY109" fmla="*/ 4707614 h 6264701"/>
                <a:gd name="connsiteX110" fmla="*/ 1506897 w 1675770"/>
                <a:gd name="connsiteY110" fmla="*/ 5580451 h 6264701"/>
                <a:gd name="connsiteX111" fmla="*/ 1548460 w 1675770"/>
                <a:gd name="connsiteY111" fmla="*/ 5688516 h 6264701"/>
                <a:gd name="connsiteX112" fmla="*/ 1573399 w 1675770"/>
                <a:gd name="connsiteY112" fmla="*/ 5763331 h 6264701"/>
                <a:gd name="connsiteX113" fmla="*/ 1614963 w 1675770"/>
                <a:gd name="connsiteY113" fmla="*/ 5979462 h 6264701"/>
                <a:gd name="connsiteX114" fmla="*/ 1614963 w 1675770"/>
                <a:gd name="connsiteY114" fmla="*/ 6162342 h 6264701"/>
                <a:gd name="connsiteX115" fmla="*/ 1565086 w 1675770"/>
                <a:gd name="connsiteY115" fmla="*/ 6253782 h 6264701"/>
                <a:gd name="connsiteX116" fmla="*/ 1440395 w 1675770"/>
                <a:gd name="connsiteY116" fmla="*/ 6262094 h 6264701"/>
                <a:gd name="connsiteX117" fmla="*/ 1382206 w 1675770"/>
                <a:gd name="connsiteY117" fmla="*/ 6245469 h 6264701"/>
                <a:gd name="connsiteX118" fmla="*/ 1324017 w 1675770"/>
                <a:gd name="connsiteY118" fmla="*/ 6187280 h 6264701"/>
                <a:gd name="connsiteX119" fmla="*/ 1332330 w 1675770"/>
                <a:gd name="connsiteY119" fmla="*/ 6070902 h 6264701"/>
                <a:gd name="connsiteX120" fmla="*/ 1348955 w 1675770"/>
                <a:gd name="connsiteY120" fmla="*/ 5971149 h 6264701"/>
                <a:gd name="connsiteX121" fmla="*/ 1324017 w 1675770"/>
                <a:gd name="connsiteY121" fmla="*/ 5788269 h 6264701"/>
                <a:gd name="connsiteX122" fmla="*/ 1357268 w 1675770"/>
                <a:gd name="connsiteY122" fmla="*/ 5597076 h 6264701"/>
                <a:gd name="connsiteX123" fmla="*/ 1324017 w 1675770"/>
                <a:gd name="connsiteY123" fmla="*/ 5464073 h 6264701"/>
                <a:gd name="connsiteX124" fmla="*/ 1240890 w 1675770"/>
                <a:gd name="connsiteY124" fmla="*/ 5081687 h 6264701"/>
                <a:gd name="connsiteX125" fmla="*/ 1124512 w 1675770"/>
                <a:gd name="connsiteY125" fmla="*/ 4757490 h 6264701"/>
                <a:gd name="connsiteX126" fmla="*/ 1099573 w 1675770"/>
                <a:gd name="connsiteY126" fmla="*/ 4416669 h 6264701"/>
                <a:gd name="connsiteX127" fmla="*/ 1066323 w 1675770"/>
                <a:gd name="connsiteY127" fmla="*/ 4208851 h 6264701"/>
                <a:gd name="connsiteX128" fmla="*/ 1016446 w 1675770"/>
                <a:gd name="connsiteY128" fmla="*/ 4109098 h 6264701"/>
                <a:gd name="connsiteX0" fmla="*/ 1016446 w 1675772"/>
                <a:gd name="connsiteY0" fmla="*/ 4109098 h 6264701"/>
                <a:gd name="connsiteX1" fmla="*/ 783690 w 1675772"/>
                <a:gd name="connsiteY1" fmla="*/ 4125723 h 6264701"/>
                <a:gd name="connsiteX2" fmla="*/ 767064 w 1675772"/>
                <a:gd name="connsiteY2" fmla="*/ 4233789 h 6264701"/>
                <a:gd name="connsiteX3" fmla="*/ 725501 w 1675772"/>
                <a:gd name="connsiteY3" fmla="*/ 4416669 h 6264701"/>
                <a:gd name="connsiteX4" fmla="*/ 725501 w 1675772"/>
                <a:gd name="connsiteY4" fmla="*/ 4566298 h 6264701"/>
                <a:gd name="connsiteX5" fmla="*/ 733813 w 1675772"/>
                <a:gd name="connsiteY5" fmla="*/ 4840619 h 6264701"/>
                <a:gd name="connsiteX6" fmla="*/ 683937 w 1675772"/>
                <a:gd name="connsiteY6" fmla="*/ 5389258 h 6264701"/>
                <a:gd name="connsiteX7" fmla="*/ 683937 w 1675772"/>
                <a:gd name="connsiteY7" fmla="*/ 5555513 h 6264701"/>
                <a:gd name="connsiteX8" fmla="*/ 708875 w 1675772"/>
                <a:gd name="connsiteY8" fmla="*/ 5613702 h 6264701"/>
                <a:gd name="connsiteX9" fmla="*/ 708875 w 1675772"/>
                <a:gd name="connsiteY9" fmla="*/ 5663578 h 6264701"/>
                <a:gd name="connsiteX10" fmla="*/ 742126 w 1675772"/>
                <a:gd name="connsiteY10" fmla="*/ 5846458 h 6264701"/>
                <a:gd name="connsiteX11" fmla="*/ 750439 w 1675772"/>
                <a:gd name="connsiteY11" fmla="*/ 6029338 h 6264701"/>
                <a:gd name="connsiteX12" fmla="*/ 775377 w 1675772"/>
                <a:gd name="connsiteY12" fmla="*/ 6154029 h 6264701"/>
                <a:gd name="connsiteX13" fmla="*/ 767064 w 1675772"/>
                <a:gd name="connsiteY13" fmla="*/ 6203905 h 6264701"/>
                <a:gd name="connsiteX14" fmla="*/ 609123 w 1675772"/>
                <a:gd name="connsiteY14" fmla="*/ 6228843 h 6264701"/>
                <a:gd name="connsiteX15" fmla="*/ 501057 w 1675772"/>
                <a:gd name="connsiteY15" fmla="*/ 6187280 h 6264701"/>
                <a:gd name="connsiteX16" fmla="*/ 442868 w 1675772"/>
                <a:gd name="connsiteY16" fmla="*/ 6079214 h 6264701"/>
                <a:gd name="connsiteX17" fmla="*/ 451181 w 1675772"/>
                <a:gd name="connsiteY17" fmla="*/ 5921273 h 6264701"/>
                <a:gd name="connsiteX18" fmla="*/ 467806 w 1675772"/>
                <a:gd name="connsiteY18" fmla="*/ 5746705 h 6264701"/>
                <a:gd name="connsiteX19" fmla="*/ 492744 w 1675772"/>
                <a:gd name="connsiteY19" fmla="*/ 5646953 h 6264701"/>
                <a:gd name="connsiteX20" fmla="*/ 476119 w 1675772"/>
                <a:gd name="connsiteY20" fmla="*/ 5563825 h 6264701"/>
                <a:gd name="connsiteX21" fmla="*/ 476119 w 1675772"/>
                <a:gd name="connsiteY21" fmla="*/ 5405883 h 6264701"/>
                <a:gd name="connsiteX22" fmla="*/ 359741 w 1675772"/>
                <a:gd name="connsiteY22" fmla="*/ 4815680 h 6264701"/>
                <a:gd name="connsiteX23" fmla="*/ 343115 w 1675772"/>
                <a:gd name="connsiteY23" fmla="*/ 4433294 h 6264701"/>
                <a:gd name="connsiteX24" fmla="*/ 359741 w 1675772"/>
                <a:gd name="connsiteY24" fmla="*/ 4242102 h 6264701"/>
                <a:gd name="connsiteX25" fmla="*/ 359741 w 1675772"/>
                <a:gd name="connsiteY25" fmla="*/ 4084160 h 6264701"/>
                <a:gd name="connsiteX26" fmla="*/ 210112 w 1675772"/>
                <a:gd name="connsiteY26" fmla="*/ 4050909 h 6264701"/>
                <a:gd name="connsiteX27" fmla="*/ 201799 w 1675772"/>
                <a:gd name="connsiteY27" fmla="*/ 3984407 h 6264701"/>
                <a:gd name="connsiteX28" fmla="*/ 185173 w 1675772"/>
                <a:gd name="connsiteY28" fmla="*/ 3394203 h 6264701"/>
                <a:gd name="connsiteX29" fmla="*/ 185173 w 1675772"/>
                <a:gd name="connsiteY29" fmla="*/ 3186385 h 6264701"/>
                <a:gd name="connsiteX30" fmla="*/ 168548 w 1675772"/>
                <a:gd name="connsiteY30" fmla="*/ 2920378 h 6264701"/>
                <a:gd name="connsiteX31" fmla="*/ 210112 w 1675772"/>
                <a:gd name="connsiteY31" fmla="*/ 2712560 h 6264701"/>
                <a:gd name="connsiteX32" fmla="*/ 284926 w 1675772"/>
                <a:gd name="connsiteY32" fmla="*/ 2288611 h 6264701"/>
                <a:gd name="connsiteX33" fmla="*/ 419973 w 1675772"/>
                <a:gd name="connsiteY33" fmla="*/ 1957465 h 6264701"/>
                <a:gd name="connsiteX34" fmla="*/ 417930 w 1675772"/>
                <a:gd name="connsiteY34" fmla="*/ 1764909 h 6264701"/>
                <a:gd name="connsiteX35" fmla="*/ 392992 w 1675772"/>
                <a:gd name="connsiteY35" fmla="*/ 1698407 h 6264701"/>
                <a:gd name="connsiteX36" fmla="*/ 376366 w 1675772"/>
                <a:gd name="connsiteY36" fmla="*/ 1739971 h 6264701"/>
                <a:gd name="connsiteX37" fmla="*/ 376366 w 1675772"/>
                <a:gd name="connsiteY37" fmla="*/ 1964414 h 6264701"/>
                <a:gd name="connsiteX38" fmla="*/ 377050 w 1675772"/>
                <a:gd name="connsiteY38" fmla="*/ 1981724 h 6264701"/>
                <a:gd name="connsiteX39" fmla="*/ 352435 w 1675772"/>
                <a:gd name="connsiteY39" fmla="*/ 1959839 h 6264701"/>
                <a:gd name="connsiteX40" fmla="*/ 321587 w 1675772"/>
                <a:gd name="connsiteY40" fmla="*/ 2098100 h 6264701"/>
                <a:gd name="connsiteX41" fmla="*/ 243363 w 1675772"/>
                <a:gd name="connsiteY41" fmla="*/ 2421614 h 6264701"/>
                <a:gd name="connsiteX42" fmla="*/ 201799 w 1675772"/>
                <a:gd name="connsiteY42" fmla="*/ 2745811 h 6264701"/>
                <a:gd name="connsiteX43" fmla="*/ 160235 w 1675772"/>
                <a:gd name="connsiteY43" fmla="*/ 2878814 h 6264701"/>
                <a:gd name="connsiteX44" fmla="*/ 176861 w 1675772"/>
                <a:gd name="connsiteY44" fmla="*/ 3045069 h 6264701"/>
                <a:gd name="connsiteX45" fmla="*/ 210112 w 1675772"/>
                <a:gd name="connsiteY45" fmla="*/ 3186385 h 6264701"/>
                <a:gd name="connsiteX46" fmla="*/ 168548 w 1675772"/>
                <a:gd name="connsiteY46" fmla="*/ 3360953 h 6264701"/>
                <a:gd name="connsiteX47" fmla="*/ 159322 w 1675772"/>
                <a:gd name="connsiteY47" fmla="*/ 3398131 h 6264701"/>
                <a:gd name="connsiteX48" fmla="*/ 176861 w 1675772"/>
                <a:gd name="connsiteY48" fmla="*/ 3452393 h 6264701"/>
                <a:gd name="connsiteX49" fmla="*/ 210112 w 1675772"/>
                <a:gd name="connsiteY49" fmla="*/ 3543833 h 6264701"/>
                <a:gd name="connsiteX50" fmla="*/ 157676 w 1675772"/>
                <a:gd name="connsiteY50" fmla="*/ 3537345 h 6264701"/>
                <a:gd name="connsiteX51" fmla="*/ 168548 w 1675772"/>
                <a:gd name="connsiteY51" fmla="*/ 3510582 h 6264701"/>
                <a:gd name="connsiteX52" fmla="*/ 135297 w 1675772"/>
                <a:gd name="connsiteY52" fmla="*/ 3502269 h 6264701"/>
                <a:gd name="connsiteX53" fmla="*/ 85421 w 1675772"/>
                <a:gd name="connsiteY53" fmla="*/ 3369265 h 6264701"/>
                <a:gd name="connsiteX54" fmla="*/ 18919 w 1675772"/>
                <a:gd name="connsiteY54" fmla="*/ 3227949 h 6264701"/>
                <a:gd name="connsiteX55" fmla="*/ 2293 w 1675772"/>
                <a:gd name="connsiteY55" fmla="*/ 3194698 h 6264701"/>
                <a:gd name="connsiteX56" fmla="*/ 60483 w 1675772"/>
                <a:gd name="connsiteY56" fmla="*/ 2903753 h 6264701"/>
                <a:gd name="connsiteX57" fmla="*/ 43857 w 1675772"/>
                <a:gd name="connsiteY57" fmla="*/ 2388363 h 6264701"/>
                <a:gd name="connsiteX58" fmla="*/ 63891 w 1675772"/>
                <a:gd name="connsiteY58" fmla="*/ 2089787 h 6264701"/>
                <a:gd name="connsiteX59" fmla="*/ 74248 w 1675772"/>
                <a:gd name="connsiteY59" fmla="*/ 1963733 h 6264701"/>
                <a:gd name="connsiteX60" fmla="*/ 18919 w 1675772"/>
                <a:gd name="connsiteY60" fmla="*/ 1939476 h 6264701"/>
                <a:gd name="connsiteX61" fmla="*/ 135297 w 1675772"/>
                <a:gd name="connsiteY61" fmla="*/ 1241207 h 6264701"/>
                <a:gd name="connsiteX62" fmla="*/ 160235 w 1675772"/>
                <a:gd name="connsiteY62" fmla="*/ 1149767 h 6264701"/>
                <a:gd name="connsiteX63" fmla="*/ 243363 w 1675772"/>
                <a:gd name="connsiteY63" fmla="*/ 1050014 h 6264701"/>
                <a:gd name="connsiteX64" fmla="*/ 434555 w 1675772"/>
                <a:gd name="connsiteY64" fmla="*/ 991825 h 6264701"/>
                <a:gd name="connsiteX65" fmla="*/ 492744 w 1675772"/>
                <a:gd name="connsiteY65" fmla="*/ 975200 h 6264701"/>
                <a:gd name="connsiteX66" fmla="*/ 534308 w 1675772"/>
                <a:gd name="connsiteY66" fmla="*/ 542938 h 6264701"/>
                <a:gd name="connsiteX67" fmla="*/ 584184 w 1675772"/>
                <a:gd name="connsiteY67" fmla="*/ 251993 h 6264701"/>
                <a:gd name="connsiteX68" fmla="*/ 700563 w 1675772"/>
                <a:gd name="connsiteY68" fmla="*/ 52487 h 6264701"/>
                <a:gd name="connsiteX69" fmla="*/ 958257 w 1675772"/>
                <a:gd name="connsiteY69" fmla="*/ 10923 h 6264701"/>
                <a:gd name="connsiteX70" fmla="*/ 1116199 w 1675772"/>
                <a:gd name="connsiteY70" fmla="*/ 218742 h 6264701"/>
                <a:gd name="connsiteX71" fmla="*/ 1207639 w 1675772"/>
                <a:gd name="connsiteY71" fmla="*/ 692567 h 6264701"/>
                <a:gd name="connsiteX72" fmla="*/ 1191013 w 1675772"/>
                <a:gd name="connsiteY72" fmla="*/ 925323 h 6264701"/>
                <a:gd name="connsiteX73" fmla="*/ 1215952 w 1675772"/>
                <a:gd name="connsiteY73" fmla="*/ 950262 h 6264701"/>
                <a:gd name="connsiteX74" fmla="*/ 1515210 w 1675772"/>
                <a:gd name="connsiteY74" fmla="*/ 1041702 h 6264701"/>
                <a:gd name="connsiteX75" fmla="*/ 1596971 w 1675772"/>
                <a:gd name="connsiteY75" fmla="*/ 1299395 h 6264701"/>
                <a:gd name="connsiteX76" fmla="*/ 1668245 w 1675772"/>
                <a:gd name="connsiteY76" fmla="*/ 1881288 h 6264701"/>
                <a:gd name="connsiteX77" fmla="*/ 1664839 w 1675772"/>
                <a:gd name="connsiteY77" fmla="*/ 1947789 h 6264701"/>
                <a:gd name="connsiteX78" fmla="*/ 1590024 w 1675772"/>
                <a:gd name="connsiteY78" fmla="*/ 1956102 h 6264701"/>
                <a:gd name="connsiteX79" fmla="*/ 1590024 w 1675772"/>
                <a:gd name="connsiteY79" fmla="*/ 2155607 h 6264701"/>
                <a:gd name="connsiteX80" fmla="*/ 1606650 w 1675772"/>
                <a:gd name="connsiteY80" fmla="*/ 2720873 h 6264701"/>
                <a:gd name="connsiteX81" fmla="*/ 1623275 w 1675772"/>
                <a:gd name="connsiteY81" fmla="*/ 2986880 h 6264701"/>
                <a:gd name="connsiteX82" fmla="*/ 1673152 w 1675772"/>
                <a:gd name="connsiteY82" fmla="*/ 3153134 h 6264701"/>
                <a:gd name="connsiteX83" fmla="*/ 1581712 w 1675772"/>
                <a:gd name="connsiteY83" fmla="*/ 3319389 h 6264701"/>
                <a:gd name="connsiteX84" fmla="*/ 1465333 w 1675772"/>
                <a:gd name="connsiteY84" fmla="*/ 3402516 h 6264701"/>
                <a:gd name="connsiteX85" fmla="*/ 1473646 w 1675772"/>
                <a:gd name="connsiteY85" fmla="*/ 3344327 h 6264701"/>
                <a:gd name="connsiteX86" fmla="*/ 1556773 w 1675772"/>
                <a:gd name="connsiteY86" fmla="*/ 3186385 h 6264701"/>
                <a:gd name="connsiteX87" fmla="*/ 1556773 w 1675772"/>
                <a:gd name="connsiteY87" fmla="*/ 3111571 h 6264701"/>
                <a:gd name="connsiteX88" fmla="*/ 1538322 w 1675772"/>
                <a:gd name="connsiteY88" fmla="*/ 3123811 h 6264701"/>
                <a:gd name="connsiteX89" fmla="*/ 1506897 w 1675772"/>
                <a:gd name="connsiteY89" fmla="*/ 3236262 h 6264701"/>
                <a:gd name="connsiteX90" fmla="*/ 1481959 w 1675772"/>
                <a:gd name="connsiteY90" fmla="*/ 3277825 h 6264701"/>
                <a:gd name="connsiteX91" fmla="*/ 1448708 w 1675772"/>
                <a:gd name="connsiteY91" fmla="*/ 3011818 h 6264701"/>
                <a:gd name="connsiteX92" fmla="*/ 1481959 w 1675772"/>
                <a:gd name="connsiteY92" fmla="*/ 2895440 h 6264701"/>
                <a:gd name="connsiteX93" fmla="*/ 1498584 w 1675772"/>
                <a:gd name="connsiteY93" fmla="*/ 2720873 h 6264701"/>
                <a:gd name="connsiteX94" fmla="*/ 1415457 w 1675772"/>
                <a:gd name="connsiteY94" fmla="*/ 2446553 h 6264701"/>
                <a:gd name="connsiteX95" fmla="*/ 1348955 w 1675772"/>
                <a:gd name="connsiteY95" fmla="*/ 2122356 h 6264701"/>
                <a:gd name="connsiteX96" fmla="*/ 1357268 w 1675772"/>
                <a:gd name="connsiteY96" fmla="*/ 1956102 h 6264701"/>
                <a:gd name="connsiteX97" fmla="*/ 1324017 w 1675772"/>
                <a:gd name="connsiteY97" fmla="*/ 1956102 h 6264701"/>
                <a:gd name="connsiteX98" fmla="*/ 1299079 w 1675772"/>
                <a:gd name="connsiteY98" fmla="*/ 1823098 h 6264701"/>
                <a:gd name="connsiteX99" fmla="*/ 1290766 w 1675772"/>
                <a:gd name="connsiteY99" fmla="*/ 1731658 h 6264701"/>
                <a:gd name="connsiteX100" fmla="*/ 1285055 w 1675772"/>
                <a:gd name="connsiteY100" fmla="*/ 1914541 h 6264701"/>
                <a:gd name="connsiteX101" fmla="*/ 1307392 w 1675772"/>
                <a:gd name="connsiteY101" fmla="*/ 2180545 h 6264701"/>
                <a:gd name="connsiteX102" fmla="*/ 1382206 w 1675772"/>
                <a:gd name="connsiteY102" fmla="*/ 2488116 h 6264701"/>
                <a:gd name="connsiteX103" fmla="*/ 1481959 w 1675772"/>
                <a:gd name="connsiteY103" fmla="*/ 2903753 h 6264701"/>
                <a:gd name="connsiteX104" fmla="*/ 1473646 w 1675772"/>
                <a:gd name="connsiteY104" fmla="*/ 3402516 h 6264701"/>
                <a:gd name="connsiteX105" fmla="*/ 1457021 w 1675772"/>
                <a:gd name="connsiteY105" fmla="*/ 4075847 h 6264701"/>
                <a:gd name="connsiteX106" fmla="*/ 1423770 w 1675772"/>
                <a:gd name="connsiteY106" fmla="*/ 4109098 h 6264701"/>
                <a:gd name="connsiteX107" fmla="*/ 1457021 w 1675772"/>
                <a:gd name="connsiteY107" fmla="*/ 4358480 h 6264701"/>
                <a:gd name="connsiteX108" fmla="*/ 1506897 w 1675772"/>
                <a:gd name="connsiteY108" fmla="*/ 4641113 h 6264701"/>
                <a:gd name="connsiteX109" fmla="*/ 1531835 w 1675772"/>
                <a:gd name="connsiteY109" fmla="*/ 4707614 h 6264701"/>
                <a:gd name="connsiteX110" fmla="*/ 1506897 w 1675772"/>
                <a:gd name="connsiteY110" fmla="*/ 5580451 h 6264701"/>
                <a:gd name="connsiteX111" fmla="*/ 1548460 w 1675772"/>
                <a:gd name="connsiteY111" fmla="*/ 5688516 h 6264701"/>
                <a:gd name="connsiteX112" fmla="*/ 1573399 w 1675772"/>
                <a:gd name="connsiteY112" fmla="*/ 5763331 h 6264701"/>
                <a:gd name="connsiteX113" fmla="*/ 1614963 w 1675772"/>
                <a:gd name="connsiteY113" fmla="*/ 5979462 h 6264701"/>
                <a:gd name="connsiteX114" fmla="*/ 1614963 w 1675772"/>
                <a:gd name="connsiteY114" fmla="*/ 6162342 h 6264701"/>
                <a:gd name="connsiteX115" fmla="*/ 1565086 w 1675772"/>
                <a:gd name="connsiteY115" fmla="*/ 6253782 h 6264701"/>
                <a:gd name="connsiteX116" fmla="*/ 1440395 w 1675772"/>
                <a:gd name="connsiteY116" fmla="*/ 6262094 h 6264701"/>
                <a:gd name="connsiteX117" fmla="*/ 1382206 w 1675772"/>
                <a:gd name="connsiteY117" fmla="*/ 6245469 h 6264701"/>
                <a:gd name="connsiteX118" fmla="*/ 1324017 w 1675772"/>
                <a:gd name="connsiteY118" fmla="*/ 6187280 h 6264701"/>
                <a:gd name="connsiteX119" fmla="*/ 1332330 w 1675772"/>
                <a:gd name="connsiteY119" fmla="*/ 6070902 h 6264701"/>
                <a:gd name="connsiteX120" fmla="*/ 1348955 w 1675772"/>
                <a:gd name="connsiteY120" fmla="*/ 5971149 h 6264701"/>
                <a:gd name="connsiteX121" fmla="*/ 1324017 w 1675772"/>
                <a:gd name="connsiteY121" fmla="*/ 5788269 h 6264701"/>
                <a:gd name="connsiteX122" fmla="*/ 1357268 w 1675772"/>
                <a:gd name="connsiteY122" fmla="*/ 5597076 h 6264701"/>
                <a:gd name="connsiteX123" fmla="*/ 1324017 w 1675772"/>
                <a:gd name="connsiteY123" fmla="*/ 5464073 h 6264701"/>
                <a:gd name="connsiteX124" fmla="*/ 1240890 w 1675772"/>
                <a:gd name="connsiteY124" fmla="*/ 5081687 h 6264701"/>
                <a:gd name="connsiteX125" fmla="*/ 1124512 w 1675772"/>
                <a:gd name="connsiteY125" fmla="*/ 4757490 h 6264701"/>
                <a:gd name="connsiteX126" fmla="*/ 1099573 w 1675772"/>
                <a:gd name="connsiteY126" fmla="*/ 4416669 h 6264701"/>
                <a:gd name="connsiteX127" fmla="*/ 1066323 w 1675772"/>
                <a:gd name="connsiteY127" fmla="*/ 4208851 h 6264701"/>
                <a:gd name="connsiteX128" fmla="*/ 1016446 w 1675772"/>
                <a:gd name="connsiteY128" fmla="*/ 4109098 h 6264701"/>
                <a:gd name="connsiteX0" fmla="*/ 1016228 w 1675553"/>
                <a:gd name="connsiteY0" fmla="*/ 4109098 h 6264701"/>
                <a:gd name="connsiteX1" fmla="*/ 783472 w 1675553"/>
                <a:gd name="connsiteY1" fmla="*/ 4125723 h 6264701"/>
                <a:gd name="connsiteX2" fmla="*/ 766846 w 1675553"/>
                <a:gd name="connsiteY2" fmla="*/ 4233789 h 6264701"/>
                <a:gd name="connsiteX3" fmla="*/ 725283 w 1675553"/>
                <a:gd name="connsiteY3" fmla="*/ 4416669 h 6264701"/>
                <a:gd name="connsiteX4" fmla="*/ 725283 w 1675553"/>
                <a:gd name="connsiteY4" fmla="*/ 4566298 h 6264701"/>
                <a:gd name="connsiteX5" fmla="*/ 733595 w 1675553"/>
                <a:gd name="connsiteY5" fmla="*/ 4840619 h 6264701"/>
                <a:gd name="connsiteX6" fmla="*/ 683719 w 1675553"/>
                <a:gd name="connsiteY6" fmla="*/ 5389258 h 6264701"/>
                <a:gd name="connsiteX7" fmla="*/ 683719 w 1675553"/>
                <a:gd name="connsiteY7" fmla="*/ 5555513 h 6264701"/>
                <a:gd name="connsiteX8" fmla="*/ 708657 w 1675553"/>
                <a:gd name="connsiteY8" fmla="*/ 5613702 h 6264701"/>
                <a:gd name="connsiteX9" fmla="*/ 708657 w 1675553"/>
                <a:gd name="connsiteY9" fmla="*/ 5663578 h 6264701"/>
                <a:gd name="connsiteX10" fmla="*/ 741908 w 1675553"/>
                <a:gd name="connsiteY10" fmla="*/ 5846458 h 6264701"/>
                <a:gd name="connsiteX11" fmla="*/ 750221 w 1675553"/>
                <a:gd name="connsiteY11" fmla="*/ 6029338 h 6264701"/>
                <a:gd name="connsiteX12" fmla="*/ 775159 w 1675553"/>
                <a:gd name="connsiteY12" fmla="*/ 6154029 h 6264701"/>
                <a:gd name="connsiteX13" fmla="*/ 766846 w 1675553"/>
                <a:gd name="connsiteY13" fmla="*/ 6203905 h 6264701"/>
                <a:gd name="connsiteX14" fmla="*/ 608905 w 1675553"/>
                <a:gd name="connsiteY14" fmla="*/ 6228843 h 6264701"/>
                <a:gd name="connsiteX15" fmla="*/ 500839 w 1675553"/>
                <a:gd name="connsiteY15" fmla="*/ 6187280 h 6264701"/>
                <a:gd name="connsiteX16" fmla="*/ 442650 w 1675553"/>
                <a:gd name="connsiteY16" fmla="*/ 6079214 h 6264701"/>
                <a:gd name="connsiteX17" fmla="*/ 450963 w 1675553"/>
                <a:gd name="connsiteY17" fmla="*/ 5921273 h 6264701"/>
                <a:gd name="connsiteX18" fmla="*/ 467588 w 1675553"/>
                <a:gd name="connsiteY18" fmla="*/ 5746705 h 6264701"/>
                <a:gd name="connsiteX19" fmla="*/ 492526 w 1675553"/>
                <a:gd name="connsiteY19" fmla="*/ 5646953 h 6264701"/>
                <a:gd name="connsiteX20" fmla="*/ 475901 w 1675553"/>
                <a:gd name="connsiteY20" fmla="*/ 5563825 h 6264701"/>
                <a:gd name="connsiteX21" fmla="*/ 475901 w 1675553"/>
                <a:gd name="connsiteY21" fmla="*/ 5405883 h 6264701"/>
                <a:gd name="connsiteX22" fmla="*/ 359523 w 1675553"/>
                <a:gd name="connsiteY22" fmla="*/ 4815680 h 6264701"/>
                <a:gd name="connsiteX23" fmla="*/ 342897 w 1675553"/>
                <a:gd name="connsiteY23" fmla="*/ 4433294 h 6264701"/>
                <a:gd name="connsiteX24" fmla="*/ 359523 w 1675553"/>
                <a:gd name="connsiteY24" fmla="*/ 4242102 h 6264701"/>
                <a:gd name="connsiteX25" fmla="*/ 359523 w 1675553"/>
                <a:gd name="connsiteY25" fmla="*/ 4084160 h 6264701"/>
                <a:gd name="connsiteX26" fmla="*/ 209894 w 1675553"/>
                <a:gd name="connsiteY26" fmla="*/ 4050909 h 6264701"/>
                <a:gd name="connsiteX27" fmla="*/ 201581 w 1675553"/>
                <a:gd name="connsiteY27" fmla="*/ 3984407 h 6264701"/>
                <a:gd name="connsiteX28" fmla="*/ 184955 w 1675553"/>
                <a:gd name="connsiteY28" fmla="*/ 3394203 h 6264701"/>
                <a:gd name="connsiteX29" fmla="*/ 184955 w 1675553"/>
                <a:gd name="connsiteY29" fmla="*/ 3186385 h 6264701"/>
                <a:gd name="connsiteX30" fmla="*/ 168330 w 1675553"/>
                <a:gd name="connsiteY30" fmla="*/ 2920378 h 6264701"/>
                <a:gd name="connsiteX31" fmla="*/ 209894 w 1675553"/>
                <a:gd name="connsiteY31" fmla="*/ 2712560 h 6264701"/>
                <a:gd name="connsiteX32" fmla="*/ 284708 w 1675553"/>
                <a:gd name="connsiteY32" fmla="*/ 2288611 h 6264701"/>
                <a:gd name="connsiteX33" fmla="*/ 419755 w 1675553"/>
                <a:gd name="connsiteY33" fmla="*/ 1957465 h 6264701"/>
                <a:gd name="connsiteX34" fmla="*/ 417712 w 1675553"/>
                <a:gd name="connsiteY34" fmla="*/ 1764909 h 6264701"/>
                <a:gd name="connsiteX35" fmla="*/ 392774 w 1675553"/>
                <a:gd name="connsiteY35" fmla="*/ 1698407 h 6264701"/>
                <a:gd name="connsiteX36" fmla="*/ 376148 w 1675553"/>
                <a:gd name="connsiteY36" fmla="*/ 1739971 h 6264701"/>
                <a:gd name="connsiteX37" fmla="*/ 376148 w 1675553"/>
                <a:gd name="connsiteY37" fmla="*/ 1964414 h 6264701"/>
                <a:gd name="connsiteX38" fmla="*/ 376832 w 1675553"/>
                <a:gd name="connsiteY38" fmla="*/ 1981724 h 6264701"/>
                <a:gd name="connsiteX39" fmla="*/ 352217 w 1675553"/>
                <a:gd name="connsiteY39" fmla="*/ 1959839 h 6264701"/>
                <a:gd name="connsiteX40" fmla="*/ 321369 w 1675553"/>
                <a:gd name="connsiteY40" fmla="*/ 2098100 h 6264701"/>
                <a:gd name="connsiteX41" fmla="*/ 243145 w 1675553"/>
                <a:gd name="connsiteY41" fmla="*/ 2421614 h 6264701"/>
                <a:gd name="connsiteX42" fmla="*/ 201581 w 1675553"/>
                <a:gd name="connsiteY42" fmla="*/ 2745811 h 6264701"/>
                <a:gd name="connsiteX43" fmla="*/ 160017 w 1675553"/>
                <a:gd name="connsiteY43" fmla="*/ 2878814 h 6264701"/>
                <a:gd name="connsiteX44" fmla="*/ 176643 w 1675553"/>
                <a:gd name="connsiteY44" fmla="*/ 3045069 h 6264701"/>
                <a:gd name="connsiteX45" fmla="*/ 209894 w 1675553"/>
                <a:gd name="connsiteY45" fmla="*/ 3186385 h 6264701"/>
                <a:gd name="connsiteX46" fmla="*/ 168330 w 1675553"/>
                <a:gd name="connsiteY46" fmla="*/ 3360953 h 6264701"/>
                <a:gd name="connsiteX47" fmla="*/ 159104 w 1675553"/>
                <a:gd name="connsiteY47" fmla="*/ 3398131 h 6264701"/>
                <a:gd name="connsiteX48" fmla="*/ 176643 w 1675553"/>
                <a:gd name="connsiteY48" fmla="*/ 3452393 h 6264701"/>
                <a:gd name="connsiteX49" fmla="*/ 209894 w 1675553"/>
                <a:gd name="connsiteY49" fmla="*/ 3543833 h 6264701"/>
                <a:gd name="connsiteX50" fmla="*/ 157458 w 1675553"/>
                <a:gd name="connsiteY50" fmla="*/ 3537345 h 6264701"/>
                <a:gd name="connsiteX51" fmla="*/ 168330 w 1675553"/>
                <a:gd name="connsiteY51" fmla="*/ 3510582 h 6264701"/>
                <a:gd name="connsiteX52" fmla="*/ 135079 w 1675553"/>
                <a:gd name="connsiteY52" fmla="*/ 3502269 h 6264701"/>
                <a:gd name="connsiteX53" fmla="*/ 73419 w 1675553"/>
                <a:gd name="connsiteY53" fmla="*/ 3369266 h 6264701"/>
                <a:gd name="connsiteX54" fmla="*/ 18701 w 1675553"/>
                <a:gd name="connsiteY54" fmla="*/ 3227949 h 6264701"/>
                <a:gd name="connsiteX55" fmla="*/ 2075 w 1675553"/>
                <a:gd name="connsiteY55" fmla="*/ 3194698 h 6264701"/>
                <a:gd name="connsiteX56" fmla="*/ 60265 w 1675553"/>
                <a:gd name="connsiteY56" fmla="*/ 2903753 h 6264701"/>
                <a:gd name="connsiteX57" fmla="*/ 43639 w 1675553"/>
                <a:gd name="connsiteY57" fmla="*/ 2388363 h 6264701"/>
                <a:gd name="connsiteX58" fmla="*/ 63673 w 1675553"/>
                <a:gd name="connsiteY58" fmla="*/ 2089787 h 6264701"/>
                <a:gd name="connsiteX59" fmla="*/ 74030 w 1675553"/>
                <a:gd name="connsiteY59" fmla="*/ 1963733 h 6264701"/>
                <a:gd name="connsiteX60" fmla="*/ 18701 w 1675553"/>
                <a:gd name="connsiteY60" fmla="*/ 1939476 h 6264701"/>
                <a:gd name="connsiteX61" fmla="*/ 135079 w 1675553"/>
                <a:gd name="connsiteY61" fmla="*/ 1241207 h 6264701"/>
                <a:gd name="connsiteX62" fmla="*/ 160017 w 1675553"/>
                <a:gd name="connsiteY62" fmla="*/ 1149767 h 6264701"/>
                <a:gd name="connsiteX63" fmla="*/ 243145 w 1675553"/>
                <a:gd name="connsiteY63" fmla="*/ 1050014 h 6264701"/>
                <a:gd name="connsiteX64" fmla="*/ 434337 w 1675553"/>
                <a:gd name="connsiteY64" fmla="*/ 991825 h 6264701"/>
                <a:gd name="connsiteX65" fmla="*/ 492526 w 1675553"/>
                <a:gd name="connsiteY65" fmla="*/ 975200 h 6264701"/>
                <a:gd name="connsiteX66" fmla="*/ 534090 w 1675553"/>
                <a:gd name="connsiteY66" fmla="*/ 542938 h 6264701"/>
                <a:gd name="connsiteX67" fmla="*/ 583966 w 1675553"/>
                <a:gd name="connsiteY67" fmla="*/ 251993 h 6264701"/>
                <a:gd name="connsiteX68" fmla="*/ 700345 w 1675553"/>
                <a:gd name="connsiteY68" fmla="*/ 52487 h 6264701"/>
                <a:gd name="connsiteX69" fmla="*/ 958039 w 1675553"/>
                <a:gd name="connsiteY69" fmla="*/ 10923 h 6264701"/>
                <a:gd name="connsiteX70" fmla="*/ 1115981 w 1675553"/>
                <a:gd name="connsiteY70" fmla="*/ 218742 h 6264701"/>
                <a:gd name="connsiteX71" fmla="*/ 1207421 w 1675553"/>
                <a:gd name="connsiteY71" fmla="*/ 692567 h 6264701"/>
                <a:gd name="connsiteX72" fmla="*/ 1190795 w 1675553"/>
                <a:gd name="connsiteY72" fmla="*/ 925323 h 6264701"/>
                <a:gd name="connsiteX73" fmla="*/ 1215734 w 1675553"/>
                <a:gd name="connsiteY73" fmla="*/ 950262 h 6264701"/>
                <a:gd name="connsiteX74" fmla="*/ 1514992 w 1675553"/>
                <a:gd name="connsiteY74" fmla="*/ 1041702 h 6264701"/>
                <a:gd name="connsiteX75" fmla="*/ 1596753 w 1675553"/>
                <a:gd name="connsiteY75" fmla="*/ 1299395 h 6264701"/>
                <a:gd name="connsiteX76" fmla="*/ 1668027 w 1675553"/>
                <a:gd name="connsiteY76" fmla="*/ 1881288 h 6264701"/>
                <a:gd name="connsiteX77" fmla="*/ 1664621 w 1675553"/>
                <a:gd name="connsiteY77" fmla="*/ 1947789 h 6264701"/>
                <a:gd name="connsiteX78" fmla="*/ 1589806 w 1675553"/>
                <a:gd name="connsiteY78" fmla="*/ 1956102 h 6264701"/>
                <a:gd name="connsiteX79" fmla="*/ 1589806 w 1675553"/>
                <a:gd name="connsiteY79" fmla="*/ 2155607 h 6264701"/>
                <a:gd name="connsiteX80" fmla="*/ 1606432 w 1675553"/>
                <a:gd name="connsiteY80" fmla="*/ 2720873 h 6264701"/>
                <a:gd name="connsiteX81" fmla="*/ 1623057 w 1675553"/>
                <a:gd name="connsiteY81" fmla="*/ 2986880 h 6264701"/>
                <a:gd name="connsiteX82" fmla="*/ 1672934 w 1675553"/>
                <a:gd name="connsiteY82" fmla="*/ 3153134 h 6264701"/>
                <a:gd name="connsiteX83" fmla="*/ 1581494 w 1675553"/>
                <a:gd name="connsiteY83" fmla="*/ 3319389 h 6264701"/>
                <a:gd name="connsiteX84" fmla="*/ 1465115 w 1675553"/>
                <a:gd name="connsiteY84" fmla="*/ 3402516 h 6264701"/>
                <a:gd name="connsiteX85" fmla="*/ 1473428 w 1675553"/>
                <a:gd name="connsiteY85" fmla="*/ 3344327 h 6264701"/>
                <a:gd name="connsiteX86" fmla="*/ 1556555 w 1675553"/>
                <a:gd name="connsiteY86" fmla="*/ 3186385 h 6264701"/>
                <a:gd name="connsiteX87" fmla="*/ 1556555 w 1675553"/>
                <a:gd name="connsiteY87" fmla="*/ 3111571 h 6264701"/>
                <a:gd name="connsiteX88" fmla="*/ 1538104 w 1675553"/>
                <a:gd name="connsiteY88" fmla="*/ 3123811 h 6264701"/>
                <a:gd name="connsiteX89" fmla="*/ 1506679 w 1675553"/>
                <a:gd name="connsiteY89" fmla="*/ 3236262 h 6264701"/>
                <a:gd name="connsiteX90" fmla="*/ 1481741 w 1675553"/>
                <a:gd name="connsiteY90" fmla="*/ 3277825 h 6264701"/>
                <a:gd name="connsiteX91" fmla="*/ 1448490 w 1675553"/>
                <a:gd name="connsiteY91" fmla="*/ 3011818 h 6264701"/>
                <a:gd name="connsiteX92" fmla="*/ 1481741 w 1675553"/>
                <a:gd name="connsiteY92" fmla="*/ 2895440 h 6264701"/>
                <a:gd name="connsiteX93" fmla="*/ 1498366 w 1675553"/>
                <a:gd name="connsiteY93" fmla="*/ 2720873 h 6264701"/>
                <a:gd name="connsiteX94" fmla="*/ 1415239 w 1675553"/>
                <a:gd name="connsiteY94" fmla="*/ 2446553 h 6264701"/>
                <a:gd name="connsiteX95" fmla="*/ 1348737 w 1675553"/>
                <a:gd name="connsiteY95" fmla="*/ 2122356 h 6264701"/>
                <a:gd name="connsiteX96" fmla="*/ 1357050 w 1675553"/>
                <a:gd name="connsiteY96" fmla="*/ 1956102 h 6264701"/>
                <a:gd name="connsiteX97" fmla="*/ 1323799 w 1675553"/>
                <a:gd name="connsiteY97" fmla="*/ 1956102 h 6264701"/>
                <a:gd name="connsiteX98" fmla="*/ 1298861 w 1675553"/>
                <a:gd name="connsiteY98" fmla="*/ 1823098 h 6264701"/>
                <a:gd name="connsiteX99" fmla="*/ 1290548 w 1675553"/>
                <a:gd name="connsiteY99" fmla="*/ 1731658 h 6264701"/>
                <a:gd name="connsiteX100" fmla="*/ 1284837 w 1675553"/>
                <a:gd name="connsiteY100" fmla="*/ 1914541 h 6264701"/>
                <a:gd name="connsiteX101" fmla="*/ 1307174 w 1675553"/>
                <a:gd name="connsiteY101" fmla="*/ 2180545 h 6264701"/>
                <a:gd name="connsiteX102" fmla="*/ 1381988 w 1675553"/>
                <a:gd name="connsiteY102" fmla="*/ 2488116 h 6264701"/>
                <a:gd name="connsiteX103" fmla="*/ 1481741 w 1675553"/>
                <a:gd name="connsiteY103" fmla="*/ 2903753 h 6264701"/>
                <a:gd name="connsiteX104" fmla="*/ 1473428 w 1675553"/>
                <a:gd name="connsiteY104" fmla="*/ 3402516 h 6264701"/>
                <a:gd name="connsiteX105" fmla="*/ 1456803 w 1675553"/>
                <a:gd name="connsiteY105" fmla="*/ 4075847 h 6264701"/>
                <a:gd name="connsiteX106" fmla="*/ 1423552 w 1675553"/>
                <a:gd name="connsiteY106" fmla="*/ 4109098 h 6264701"/>
                <a:gd name="connsiteX107" fmla="*/ 1456803 w 1675553"/>
                <a:gd name="connsiteY107" fmla="*/ 4358480 h 6264701"/>
                <a:gd name="connsiteX108" fmla="*/ 1506679 w 1675553"/>
                <a:gd name="connsiteY108" fmla="*/ 4641113 h 6264701"/>
                <a:gd name="connsiteX109" fmla="*/ 1531617 w 1675553"/>
                <a:gd name="connsiteY109" fmla="*/ 4707614 h 6264701"/>
                <a:gd name="connsiteX110" fmla="*/ 1506679 w 1675553"/>
                <a:gd name="connsiteY110" fmla="*/ 5580451 h 6264701"/>
                <a:gd name="connsiteX111" fmla="*/ 1548242 w 1675553"/>
                <a:gd name="connsiteY111" fmla="*/ 5688516 h 6264701"/>
                <a:gd name="connsiteX112" fmla="*/ 1573181 w 1675553"/>
                <a:gd name="connsiteY112" fmla="*/ 5763331 h 6264701"/>
                <a:gd name="connsiteX113" fmla="*/ 1614745 w 1675553"/>
                <a:gd name="connsiteY113" fmla="*/ 5979462 h 6264701"/>
                <a:gd name="connsiteX114" fmla="*/ 1614745 w 1675553"/>
                <a:gd name="connsiteY114" fmla="*/ 6162342 h 6264701"/>
                <a:gd name="connsiteX115" fmla="*/ 1564868 w 1675553"/>
                <a:gd name="connsiteY115" fmla="*/ 6253782 h 6264701"/>
                <a:gd name="connsiteX116" fmla="*/ 1440177 w 1675553"/>
                <a:gd name="connsiteY116" fmla="*/ 6262094 h 6264701"/>
                <a:gd name="connsiteX117" fmla="*/ 1381988 w 1675553"/>
                <a:gd name="connsiteY117" fmla="*/ 6245469 h 6264701"/>
                <a:gd name="connsiteX118" fmla="*/ 1323799 w 1675553"/>
                <a:gd name="connsiteY118" fmla="*/ 6187280 h 6264701"/>
                <a:gd name="connsiteX119" fmla="*/ 1332112 w 1675553"/>
                <a:gd name="connsiteY119" fmla="*/ 6070902 h 6264701"/>
                <a:gd name="connsiteX120" fmla="*/ 1348737 w 1675553"/>
                <a:gd name="connsiteY120" fmla="*/ 5971149 h 6264701"/>
                <a:gd name="connsiteX121" fmla="*/ 1323799 w 1675553"/>
                <a:gd name="connsiteY121" fmla="*/ 5788269 h 6264701"/>
                <a:gd name="connsiteX122" fmla="*/ 1357050 w 1675553"/>
                <a:gd name="connsiteY122" fmla="*/ 5597076 h 6264701"/>
                <a:gd name="connsiteX123" fmla="*/ 1323799 w 1675553"/>
                <a:gd name="connsiteY123" fmla="*/ 5464073 h 6264701"/>
                <a:gd name="connsiteX124" fmla="*/ 1240672 w 1675553"/>
                <a:gd name="connsiteY124" fmla="*/ 5081687 h 6264701"/>
                <a:gd name="connsiteX125" fmla="*/ 1124294 w 1675553"/>
                <a:gd name="connsiteY125" fmla="*/ 4757490 h 6264701"/>
                <a:gd name="connsiteX126" fmla="*/ 1099355 w 1675553"/>
                <a:gd name="connsiteY126" fmla="*/ 4416669 h 6264701"/>
                <a:gd name="connsiteX127" fmla="*/ 1066105 w 1675553"/>
                <a:gd name="connsiteY127" fmla="*/ 4208851 h 6264701"/>
                <a:gd name="connsiteX128" fmla="*/ 1016228 w 1675553"/>
                <a:gd name="connsiteY128" fmla="*/ 4109098 h 6264701"/>
                <a:gd name="connsiteX0" fmla="*/ 1017048 w 1676373"/>
                <a:gd name="connsiteY0" fmla="*/ 4109098 h 6264701"/>
                <a:gd name="connsiteX1" fmla="*/ 784292 w 1676373"/>
                <a:gd name="connsiteY1" fmla="*/ 4125723 h 6264701"/>
                <a:gd name="connsiteX2" fmla="*/ 767666 w 1676373"/>
                <a:gd name="connsiteY2" fmla="*/ 4233789 h 6264701"/>
                <a:gd name="connsiteX3" fmla="*/ 726103 w 1676373"/>
                <a:gd name="connsiteY3" fmla="*/ 4416669 h 6264701"/>
                <a:gd name="connsiteX4" fmla="*/ 726103 w 1676373"/>
                <a:gd name="connsiteY4" fmla="*/ 4566298 h 6264701"/>
                <a:gd name="connsiteX5" fmla="*/ 734415 w 1676373"/>
                <a:gd name="connsiteY5" fmla="*/ 4840619 h 6264701"/>
                <a:gd name="connsiteX6" fmla="*/ 684539 w 1676373"/>
                <a:gd name="connsiteY6" fmla="*/ 5389258 h 6264701"/>
                <a:gd name="connsiteX7" fmla="*/ 684539 w 1676373"/>
                <a:gd name="connsiteY7" fmla="*/ 5555513 h 6264701"/>
                <a:gd name="connsiteX8" fmla="*/ 709477 w 1676373"/>
                <a:gd name="connsiteY8" fmla="*/ 5613702 h 6264701"/>
                <a:gd name="connsiteX9" fmla="*/ 709477 w 1676373"/>
                <a:gd name="connsiteY9" fmla="*/ 5663578 h 6264701"/>
                <a:gd name="connsiteX10" fmla="*/ 742728 w 1676373"/>
                <a:gd name="connsiteY10" fmla="*/ 5846458 h 6264701"/>
                <a:gd name="connsiteX11" fmla="*/ 751041 w 1676373"/>
                <a:gd name="connsiteY11" fmla="*/ 6029338 h 6264701"/>
                <a:gd name="connsiteX12" fmla="*/ 775979 w 1676373"/>
                <a:gd name="connsiteY12" fmla="*/ 6154029 h 6264701"/>
                <a:gd name="connsiteX13" fmla="*/ 767666 w 1676373"/>
                <a:gd name="connsiteY13" fmla="*/ 6203905 h 6264701"/>
                <a:gd name="connsiteX14" fmla="*/ 609725 w 1676373"/>
                <a:gd name="connsiteY14" fmla="*/ 6228843 h 6264701"/>
                <a:gd name="connsiteX15" fmla="*/ 501659 w 1676373"/>
                <a:gd name="connsiteY15" fmla="*/ 6187280 h 6264701"/>
                <a:gd name="connsiteX16" fmla="*/ 443470 w 1676373"/>
                <a:gd name="connsiteY16" fmla="*/ 6079214 h 6264701"/>
                <a:gd name="connsiteX17" fmla="*/ 451783 w 1676373"/>
                <a:gd name="connsiteY17" fmla="*/ 5921273 h 6264701"/>
                <a:gd name="connsiteX18" fmla="*/ 468408 w 1676373"/>
                <a:gd name="connsiteY18" fmla="*/ 5746705 h 6264701"/>
                <a:gd name="connsiteX19" fmla="*/ 493346 w 1676373"/>
                <a:gd name="connsiteY19" fmla="*/ 5646953 h 6264701"/>
                <a:gd name="connsiteX20" fmla="*/ 476721 w 1676373"/>
                <a:gd name="connsiteY20" fmla="*/ 5563825 h 6264701"/>
                <a:gd name="connsiteX21" fmla="*/ 476721 w 1676373"/>
                <a:gd name="connsiteY21" fmla="*/ 5405883 h 6264701"/>
                <a:gd name="connsiteX22" fmla="*/ 360343 w 1676373"/>
                <a:gd name="connsiteY22" fmla="*/ 4815680 h 6264701"/>
                <a:gd name="connsiteX23" fmla="*/ 343717 w 1676373"/>
                <a:gd name="connsiteY23" fmla="*/ 4433294 h 6264701"/>
                <a:gd name="connsiteX24" fmla="*/ 360343 w 1676373"/>
                <a:gd name="connsiteY24" fmla="*/ 4242102 h 6264701"/>
                <a:gd name="connsiteX25" fmla="*/ 360343 w 1676373"/>
                <a:gd name="connsiteY25" fmla="*/ 4084160 h 6264701"/>
                <a:gd name="connsiteX26" fmla="*/ 210714 w 1676373"/>
                <a:gd name="connsiteY26" fmla="*/ 4050909 h 6264701"/>
                <a:gd name="connsiteX27" fmla="*/ 202401 w 1676373"/>
                <a:gd name="connsiteY27" fmla="*/ 3984407 h 6264701"/>
                <a:gd name="connsiteX28" fmla="*/ 185775 w 1676373"/>
                <a:gd name="connsiteY28" fmla="*/ 3394203 h 6264701"/>
                <a:gd name="connsiteX29" fmla="*/ 185775 w 1676373"/>
                <a:gd name="connsiteY29" fmla="*/ 3186385 h 6264701"/>
                <a:gd name="connsiteX30" fmla="*/ 169150 w 1676373"/>
                <a:gd name="connsiteY30" fmla="*/ 2920378 h 6264701"/>
                <a:gd name="connsiteX31" fmla="*/ 210714 w 1676373"/>
                <a:gd name="connsiteY31" fmla="*/ 2712560 h 6264701"/>
                <a:gd name="connsiteX32" fmla="*/ 285528 w 1676373"/>
                <a:gd name="connsiteY32" fmla="*/ 2288611 h 6264701"/>
                <a:gd name="connsiteX33" fmla="*/ 420575 w 1676373"/>
                <a:gd name="connsiteY33" fmla="*/ 1957465 h 6264701"/>
                <a:gd name="connsiteX34" fmla="*/ 418532 w 1676373"/>
                <a:gd name="connsiteY34" fmla="*/ 1764909 h 6264701"/>
                <a:gd name="connsiteX35" fmla="*/ 393594 w 1676373"/>
                <a:gd name="connsiteY35" fmla="*/ 1698407 h 6264701"/>
                <a:gd name="connsiteX36" fmla="*/ 376968 w 1676373"/>
                <a:gd name="connsiteY36" fmla="*/ 1739971 h 6264701"/>
                <a:gd name="connsiteX37" fmla="*/ 376968 w 1676373"/>
                <a:gd name="connsiteY37" fmla="*/ 1964414 h 6264701"/>
                <a:gd name="connsiteX38" fmla="*/ 377652 w 1676373"/>
                <a:gd name="connsiteY38" fmla="*/ 1981724 h 6264701"/>
                <a:gd name="connsiteX39" fmla="*/ 353037 w 1676373"/>
                <a:gd name="connsiteY39" fmla="*/ 1959839 h 6264701"/>
                <a:gd name="connsiteX40" fmla="*/ 322189 w 1676373"/>
                <a:gd name="connsiteY40" fmla="*/ 2098100 h 6264701"/>
                <a:gd name="connsiteX41" fmla="*/ 243965 w 1676373"/>
                <a:gd name="connsiteY41" fmla="*/ 2421614 h 6264701"/>
                <a:gd name="connsiteX42" fmla="*/ 202401 w 1676373"/>
                <a:gd name="connsiteY42" fmla="*/ 2745811 h 6264701"/>
                <a:gd name="connsiteX43" fmla="*/ 160837 w 1676373"/>
                <a:gd name="connsiteY43" fmla="*/ 2878814 h 6264701"/>
                <a:gd name="connsiteX44" fmla="*/ 177463 w 1676373"/>
                <a:gd name="connsiteY44" fmla="*/ 3045069 h 6264701"/>
                <a:gd name="connsiteX45" fmla="*/ 210714 w 1676373"/>
                <a:gd name="connsiteY45" fmla="*/ 3186385 h 6264701"/>
                <a:gd name="connsiteX46" fmla="*/ 169150 w 1676373"/>
                <a:gd name="connsiteY46" fmla="*/ 3360953 h 6264701"/>
                <a:gd name="connsiteX47" fmla="*/ 159924 w 1676373"/>
                <a:gd name="connsiteY47" fmla="*/ 3398131 h 6264701"/>
                <a:gd name="connsiteX48" fmla="*/ 177463 w 1676373"/>
                <a:gd name="connsiteY48" fmla="*/ 3452393 h 6264701"/>
                <a:gd name="connsiteX49" fmla="*/ 210714 w 1676373"/>
                <a:gd name="connsiteY49" fmla="*/ 3543833 h 6264701"/>
                <a:gd name="connsiteX50" fmla="*/ 158278 w 1676373"/>
                <a:gd name="connsiteY50" fmla="*/ 3537345 h 6264701"/>
                <a:gd name="connsiteX51" fmla="*/ 169150 w 1676373"/>
                <a:gd name="connsiteY51" fmla="*/ 3510582 h 6264701"/>
                <a:gd name="connsiteX52" fmla="*/ 135899 w 1676373"/>
                <a:gd name="connsiteY52" fmla="*/ 3502269 h 6264701"/>
                <a:gd name="connsiteX53" fmla="*/ 74239 w 1676373"/>
                <a:gd name="connsiteY53" fmla="*/ 3369266 h 6264701"/>
                <a:gd name="connsiteX54" fmla="*/ 15593 w 1676373"/>
                <a:gd name="connsiteY54" fmla="*/ 3243662 h 6264701"/>
                <a:gd name="connsiteX55" fmla="*/ 2895 w 1676373"/>
                <a:gd name="connsiteY55" fmla="*/ 3194698 h 6264701"/>
                <a:gd name="connsiteX56" fmla="*/ 61085 w 1676373"/>
                <a:gd name="connsiteY56" fmla="*/ 2903753 h 6264701"/>
                <a:gd name="connsiteX57" fmla="*/ 44459 w 1676373"/>
                <a:gd name="connsiteY57" fmla="*/ 2388363 h 6264701"/>
                <a:gd name="connsiteX58" fmla="*/ 64493 w 1676373"/>
                <a:gd name="connsiteY58" fmla="*/ 2089787 h 6264701"/>
                <a:gd name="connsiteX59" fmla="*/ 74850 w 1676373"/>
                <a:gd name="connsiteY59" fmla="*/ 1963733 h 6264701"/>
                <a:gd name="connsiteX60" fmla="*/ 19521 w 1676373"/>
                <a:gd name="connsiteY60" fmla="*/ 1939476 h 6264701"/>
                <a:gd name="connsiteX61" fmla="*/ 135899 w 1676373"/>
                <a:gd name="connsiteY61" fmla="*/ 1241207 h 6264701"/>
                <a:gd name="connsiteX62" fmla="*/ 160837 w 1676373"/>
                <a:gd name="connsiteY62" fmla="*/ 1149767 h 6264701"/>
                <a:gd name="connsiteX63" fmla="*/ 243965 w 1676373"/>
                <a:gd name="connsiteY63" fmla="*/ 1050014 h 6264701"/>
                <a:gd name="connsiteX64" fmla="*/ 435157 w 1676373"/>
                <a:gd name="connsiteY64" fmla="*/ 991825 h 6264701"/>
                <a:gd name="connsiteX65" fmla="*/ 493346 w 1676373"/>
                <a:gd name="connsiteY65" fmla="*/ 975200 h 6264701"/>
                <a:gd name="connsiteX66" fmla="*/ 534910 w 1676373"/>
                <a:gd name="connsiteY66" fmla="*/ 542938 h 6264701"/>
                <a:gd name="connsiteX67" fmla="*/ 584786 w 1676373"/>
                <a:gd name="connsiteY67" fmla="*/ 251993 h 6264701"/>
                <a:gd name="connsiteX68" fmla="*/ 701165 w 1676373"/>
                <a:gd name="connsiteY68" fmla="*/ 52487 h 6264701"/>
                <a:gd name="connsiteX69" fmla="*/ 958859 w 1676373"/>
                <a:gd name="connsiteY69" fmla="*/ 10923 h 6264701"/>
                <a:gd name="connsiteX70" fmla="*/ 1116801 w 1676373"/>
                <a:gd name="connsiteY70" fmla="*/ 218742 h 6264701"/>
                <a:gd name="connsiteX71" fmla="*/ 1208241 w 1676373"/>
                <a:gd name="connsiteY71" fmla="*/ 692567 h 6264701"/>
                <a:gd name="connsiteX72" fmla="*/ 1191615 w 1676373"/>
                <a:gd name="connsiteY72" fmla="*/ 925323 h 6264701"/>
                <a:gd name="connsiteX73" fmla="*/ 1216554 w 1676373"/>
                <a:gd name="connsiteY73" fmla="*/ 950262 h 6264701"/>
                <a:gd name="connsiteX74" fmla="*/ 1515812 w 1676373"/>
                <a:gd name="connsiteY74" fmla="*/ 1041702 h 6264701"/>
                <a:gd name="connsiteX75" fmla="*/ 1597573 w 1676373"/>
                <a:gd name="connsiteY75" fmla="*/ 1299395 h 6264701"/>
                <a:gd name="connsiteX76" fmla="*/ 1668847 w 1676373"/>
                <a:gd name="connsiteY76" fmla="*/ 1881288 h 6264701"/>
                <a:gd name="connsiteX77" fmla="*/ 1665441 w 1676373"/>
                <a:gd name="connsiteY77" fmla="*/ 1947789 h 6264701"/>
                <a:gd name="connsiteX78" fmla="*/ 1590626 w 1676373"/>
                <a:gd name="connsiteY78" fmla="*/ 1956102 h 6264701"/>
                <a:gd name="connsiteX79" fmla="*/ 1590626 w 1676373"/>
                <a:gd name="connsiteY79" fmla="*/ 2155607 h 6264701"/>
                <a:gd name="connsiteX80" fmla="*/ 1607252 w 1676373"/>
                <a:gd name="connsiteY80" fmla="*/ 2720873 h 6264701"/>
                <a:gd name="connsiteX81" fmla="*/ 1623877 w 1676373"/>
                <a:gd name="connsiteY81" fmla="*/ 2986880 h 6264701"/>
                <a:gd name="connsiteX82" fmla="*/ 1673754 w 1676373"/>
                <a:gd name="connsiteY82" fmla="*/ 3153134 h 6264701"/>
                <a:gd name="connsiteX83" fmla="*/ 1582314 w 1676373"/>
                <a:gd name="connsiteY83" fmla="*/ 3319389 h 6264701"/>
                <a:gd name="connsiteX84" fmla="*/ 1465935 w 1676373"/>
                <a:gd name="connsiteY84" fmla="*/ 3402516 h 6264701"/>
                <a:gd name="connsiteX85" fmla="*/ 1474248 w 1676373"/>
                <a:gd name="connsiteY85" fmla="*/ 3344327 h 6264701"/>
                <a:gd name="connsiteX86" fmla="*/ 1557375 w 1676373"/>
                <a:gd name="connsiteY86" fmla="*/ 3186385 h 6264701"/>
                <a:gd name="connsiteX87" fmla="*/ 1557375 w 1676373"/>
                <a:gd name="connsiteY87" fmla="*/ 3111571 h 6264701"/>
                <a:gd name="connsiteX88" fmla="*/ 1538924 w 1676373"/>
                <a:gd name="connsiteY88" fmla="*/ 3123811 h 6264701"/>
                <a:gd name="connsiteX89" fmla="*/ 1507499 w 1676373"/>
                <a:gd name="connsiteY89" fmla="*/ 3236262 h 6264701"/>
                <a:gd name="connsiteX90" fmla="*/ 1482561 w 1676373"/>
                <a:gd name="connsiteY90" fmla="*/ 3277825 h 6264701"/>
                <a:gd name="connsiteX91" fmla="*/ 1449310 w 1676373"/>
                <a:gd name="connsiteY91" fmla="*/ 3011818 h 6264701"/>
                <a:gd name="connsiteX92" fmla="*/ 1482561 w 1676373"/>
                <a:gd name="connsiteY92" fmla="*/ 2895440 h 6264701"/>
                <a:gd name="connsiteX93" fmla="*/ 1499186 w 1676373"/>
                <a:gd name="connsiteY93" fmla="*/ 2720873 h 6264701"/>
                <a:gd name="connsiteX94" fmla="*/ 1416059 w 1676373"/>
                <a:gd name="connsiteY94" fmla="*/ 2446553 h 6264701"/>
                <a:gd name="connsiteX95" fmla="*/ 1349557 w 1676373"/>
                <a:gd name="connsiteY95" fmla="*/ 2122356 h 6264701"/>
                <a:gd name="connsiteX96" fmla="*/ 1357870 w 1676373"/>
                <a:gd name="connsiteY96" fmla="*/ 1956102 h 6264701"/>
                <a:gd name="connsiteX97" fmla="*/ 1324619 w 1676373"/>
                <a:gd name="connsiteY97" fmla="*/ 1956102 h 6264701"/>
                <a:gd name="connsiteX98" fmla="*/ 1299681 w 1676373"/>
                <a:gd name="connsiteY98" fmla="*/ 1823098 h 6264701"/>
                <a:gd name="connsiteX99" fmla="*/ 1291368 w 1676373"/>
                <a:gd name="connsiteY99" fmla="*/ 1731658 h 6264701"/>
                <a:gd name="connsiteX100" fmla="*/ 1285657 w 1676373"/>
                <a:gd name="connsiteY100" fmla="*/ 1914541 h 6264701"/>
                <a:gd name="connsiteX101" fmla="*/ 1307994 w 1676373"/>
                <a:gd name="connsiteY101" fmla="*/ 2180545 h 6264701"/>
                <a:gd name="connsiteX102" fmla="*/ 1382808 w 1676373"/>
                <a:gd name="connsiteY102" fmla="*/ 2488116 h 6264701"/>
                <a:gd name="connsiteX103" fmla="*/ 1482561 w 1676373"/>
                <a:gd name="connsiteY103" fmla="*/ 2903753 h 6264701"/>
                <a:gd name="connsiteX104" fmla="*/ 1474248 w 1676373"/>
                <a:gd name="connsiteY104" fmla="*/ 3402516 h 6264701"/>
                <a:gd name="connsiteX105" fmla="*/ 1457623 w 1676373"/>
                <a:gd name="connsiteY105" fmla="*/ 4075847 h 6264701"/>
                <a:gd name="connsiteX106" fmla="*/ 1424372 w 1676373"/>
                <a:gd name="connsiteY106" fmla="*/ 4109098 h 6264701"/>
                <a:gd name="connsiteX107" fmla="*/ 1457623 w 1676373"/>
                <a:gd name="connsiteY107" fmla="*/ 4358480 h 6264701"/>
                <a:gd name="connsiteX108" fmla="*/ 1507499 w 1676373"/>
                <a:gd name="connsiteY108" fmla="*/ 4641113 h 6264701"/>
                <a:gd name="connsiteX109" fmla="*/ 1532437 w 1676373"/>
                <a:gd name="connsiteY109" fmla="*/ 4707614 h 6264701"/>
                <a:gd name="connsiteX110" fmla="*/ 1507499 w 1676373"/>
                <a:gd name="connsiteY110" fmla="*/ 5580451 h 6264701"/>
                <a:gd name="connsiteX111" fmla="*/ 1549062 w 1676373"/>
                <a:gd name="connsiteY111" fmla="*/ 5688516 h 6264701"/>
                <a:gd name="connsiteX112" fmla="*/ 1574001 w 1676373"/>
                <a:gd name="connsiteY112" fmla="*/ 5763331 h 6264701"/>
                <a:gd name="connsiteX113" fmla="*/ 1615565 w 1676373"/>
                <a:gd name="connsiteY113" fmla="*/ 5979462 h 6264701"/>
                <a:gd name="connsiteX114" fmla="*/ 1615565 w 1676373"/>
                <a:gd name="connsiteY114" fmla="*/ 6162342 h 6264701"/>
                <a:gd name="connsiteX115" fmla="*/ 1565688 w 1676373"/>
                <a:gd name="connsiteY115" fmla="*/ 6253782 h 6264701"/>
                <a:gd name="connsiteX116" fmla="*/ 1440997 w 1676373"/>
                <a:gd name="connsiteY116" fmla="*/ 6262094 h 6264701"/>
                <a:gd name="connsiteX117" fmla="*/ 1382808 w 1676373"/>
                <a:gd name="connsiteY117" fmla="*/ 6245469 h 6264701"/>
                <a:gd name="connsiteX118" fmla="*/ 1324619 w 1676373"/>
                <a:gd name="connsiteY118" fmla="*/ 6187280 h 6264701"/>
                <a:gd name="connsiteX119" fmla="*/ 1332932 w 1676373"/>
                <a:gd name="connsiteY119" fmla="*/ 6070902 h 6264701"/>
                <a:gd name="connsiteX120" fmla="*/ 1349557 w 1676373"/>
                <a:gd name="connsiteY120" fmla="*/ 5971149 h 6264701"/>
                <a:gd name="connsiteX121" fmla="*/ 1324619 w 1676373"/>
                <a:gd name="connsiteY121" fmla="*/ 5788269 h 6264701"/>
                <a:gd name="connsiteX122" fmla="*/ 1357870 w 1676373"/>
                <a:gd name="connsiteY122" fmla="*/ 5597076 h 6264701"/>
                <a:gd name="connsiteX123" fmla="*/ 1324619 w 1676373"/>
                <a:gd name="connsiteY123" fmla="*/ 5464073 h 6264701"/>
                <a:gd name="connsiteX124" fmla="*/ 1241492 w 1676373"/>
                <a:gd name="connsiteY124" fmla="*/ 5081687 h 6264701"/>
                <a:gd name="connsiteX125" fmla="*/ 1125114 w 1676373"/>
                <a:gd name="connsiteY125" fmla="*/ 4757490 h 6264701"/>
                <a:gd name="connsiteX126" fmla="*/ 1100175 w 1676373"/>
                <a:gd name="connsiteY126" fmla="*/ 4416669 h 6264701"/>
                <a:gd name="connsiteX127" fmla="*/ 1066925 w 1676373"/>
                <a:gd name="connsiteY127" fmla="*/ 4208851 h 6264701"/>
                <a:gd name="connsiteX128" fmla="*/ 1017048 w 1676373"/>
                <a:gd name="connsiteY128" fmla="*/ 4109098 h 6264701"/>
                <a:gd name="connsiteX0" fmla="*/ 1017048 w 1676373"/>
                <a:gd name="connsiteY0" fmla="*/ 4109098 h 6264701"/>
                <a:gd name="connsiteX1" fmla="*/ 784292 w 1676373"/>
                <a:gd name="connsiteY1" fmla="*/ 4125723 h 6264701"/>
                <a:gd name="connsiteX2" fmla="*/ 767666 w 1676373"/>
                <a:gd name="connsiteY2" fmla="*/ 4233789 h 6264701"/>
                <a:gd name="connsiteX3" fmla="*/ 726103 w 1676373"/>
                <a:gd name="connsiteY3" fmla="*/ 4416669 h 6264701"/>
                <a:gd name="connsiteX4" fmla="*/ 726103 w 1676373"/>
                <a:gd name="connsiteY4" fmla="*/ 4566298 h 6264701"/>
                <a:gd name="connsiteX5" fmla="*/ 734415 w 1676373"/>
                <a:gd name="connsiteY5" fmla="*/ 4840619 h 6264701"/>
                <a:gd name="connsiteX6" fmla="*/ 684539 w 1676373"/>
                <a:gd name="connsiteY6" fmla="*/ 5389258 h 6264701"/>
                <a:gd name="connsiteX7" fmla="*/ 684539 w 1676373"/>
                <a:gd name="connsiteY7" fmla="*/ 5555513 h 6264701"/>
                <a:gd name="connsiteX8" fmla="*/ 709477 w 1676373"/>
                <a:gd name="connsiteY8" fmla="*/ 5613702 h 6264701"/>
                <a:gd name="connsiteX9" fmla="*/ 709477 w 1676373"/>
                <a:gd name="connsiteY9" fmla="*/ 5663578 h 6264701"/>
                <a:gd name="connsiteX10" fmla="*/ 742728 w 1676373"/>
                <a:gd name="connsiteY10" fmla="*/ 5846458 h 6264701"/>
                <a:gd name="connsiteX11" fmla="*/ 751041 w 1676373"/>
                <a:gd name="connsiteY11" fmla="*/ 6029338 h 6264701"/>
                <a:gd name="connsiteX12" fmla="*/ 775979 w 1676373"/>
                <a:gd name="connsiteY12" fmla="*/ 6154029 h 6264701"/>
                <a:gd name="connsiteX13" fmla="*/ 767666 w 1676373"/>
                <a:gd name="connsiteY13" fmla="*/ 6203905 h 6264701"/>
                <a:gd name="connsiteX14" fmla="*/ 609725 w 1676373"/>
                <a:gd name="connsiteY14" fmla="*/ 6228843 h 6264701"/>
                <a:gd name="connsiteX15" fmla="*/ 501659 w 1676373"/>
                <a:gd name="connsiteY15" fmla="*/ 6187280 h 6264701"/>
                <a:gd name="connsiteX16" fmla="*/ 443470 w 1676373"/>
                <a:gd name="connsiteY16" fmla="*/ 6079214 h 6264701"/>
                <a:gd name="connsiteX17" fmla="*/ 451783 w 1676373"/>
                <a:gd name="connsiteY17" fmla="*/ 5921273 h 6264701"/>
                <a:gd name="connsiteX18" fmla="*/ 468408 w 1676373"/>
                <a:gd name="connsiteY18" fmla="*/ 5746705 h 6264701"/>
                <a:gd name="connsiteX19" fmla="*/ 493346 w 1676373"/>
                <a:gd name="connsiteY19" fmla="*/ 5646953 h 6264701"/>
                <a:gd name="connsiteX20" fmla="*/ 476721 w 1676373"/>
                <a:gd name="connsiteY20" fmla="*/ 5563825 h 6264701"/>
                <a:gd name="connsiteX21" fmla="*/ 476721 w 1676373"/>
                <a:gd name="connsiteY21" fmla="*/ 5405883 h 6264701"/>
                <a:gd name="connsiteX22" fmla="*/ 360343 w 1676373"/>
                <a:gd name="connsiteY22" fmla="*/ 4815680 h 6264701"/>
                <a:gd name="connsiteX23" fmla="*/ 343717 w 1676373"/>
                <a:gd name="connsiteY23" fmla="*/ 4433294 h 6264701"/>
                <a:gd name="connsiteX24" fmla="*/ 360343 w 1676373"/>
                <a:gd name="connsiteY24" fmla="*/ 4242102 h 6264701"/>
                <a:gd name="connsiteX25" fmla="*/ 360343 w 1676373"/>
                <a:gd name="connsiteY25" fmla="*/ 4084160 h 6264701"/>
                <a:gd name="connsiteX26" fmla="*/ 210714 w 1676373"/>
                <a:gd name="connsiteY26" fmla="*/ 4050909 h 6264701"/>
                <a:gd name="connsiteX27" fmla="*/ 202401 w 1676373"/>
                <a:gd name="connsiteY27" fmla="*/ 3984407 h 6264701"/>
                <a:gd name="connsiteX28" fmla="*/ 185775 w 1676373"/>
                <a:gd name="connsiteY28" fmla="*/ 3394203 h 6264701"/>
                <a:gd name="connsiteX29" fmla="*/ 185775 w 1676373"/>
                <a:gd name="connsiteY29" fmla="*/ 3186385 h 6264701"/>
                <a:gd name="connsiteX30" fmla="*/ 169150 w 1676373"/>
                <a:gd name="connsiteY30" fmla="*/ 2920378 h 6264701"/>
                <a:gd name="connsiteX31" fmla="*/ 210714 w 1676373"/>
                <a:gd name="connsiteY31" fmla="*/ 2712560 h 6264701"/>
                <a:gd name="connsiteX32" fmla="*/ 285528 w 1676373"/>
                <a:gd name="connsiteY32" fmla="*/ 2288611 h 6264701"/>
                <a:gd name="connsiteX33" fmla="*/ 420575 w 1676373"/>
                <a:gd name="connsiteY33" fmla="*/ 1957465 h 6264701"/>
                <a:gd name="connsiteX34" fmla="*/ 418532 w 1676373"/>
                <a:gd name="connsiteY34" fmla="*/ 1764909 h 6264701"/>
                <a:gd name="connsiteX35" fmla="*/ 393594 w 1676373"/>
                <a:gd name="connsiteY35" fmla="*/ 1698407 h 6264701"/>
                <a:gd name="connsiteX36" fmla="*/ 376968 w 1676373"/>
                <a:gd name="connsiteY36" fmla="*/ 1739971 h 6264701"/>
                <a:gd name="connsiteX37" fmla="*/ 376968 w 1676373"/>
                <a:gd name="connsiteY37" fmla="*/ 1964414 h 6264701"/>
                <a:gd name="connsiteX38" fmla="*/ 377652 w 1676373"/>
                <a:gd name="connsiteY38" fmla="*/ 1981724 h 6264701"/>
                <a:gd name="connsiteX39" fmla="*/ 353037 w 1676373"/>
                <a:gd name="connsiteY39" fmla="*/ 1959839 h 6264701"/>
                <a:gd name="connsiteX40" fmla="*/ 322189 w 1676373"/>
                <a:gd name="connsiteY40" fmla="*/ 2098100 h 6264701"/>
                <a:gd name="connsiteX41" fmla="*/ 243965 w 1676373"/>
                <a:gd name="connsiteY41" fmla="*/ 2421614 h 6264701"/>
                <a:gd name="connsiteX42" fmla="*/ 202401 w 1676373"/>
                <a:gd name="connsiteY42" fmla="*/ 2745811 h 6264701"/>
                <a:gd name="connsiteX43" fmla="*/ 160837 w 1676373"/>
                <a:gd name="connsiteY43" fmla="*/ 2878814 h 6264701"/>
                <a:gd name="connsiteX44" fmla="*/ 177463 w 1676373"/>
                <a:gd name="connsiteY44" fmla="*/ 3045069 h 6264701"/>
                <a:gd name="connsiteX45" fmla="*/ 210714 w 1676373"/>
                <a:gd name="connsiteY45" fmla="*/ 3186385 h 6264701"/>
                <a:gd name="connsiteX46" fmla="*/ 169150 w 1676373"/>
                <a:gd name="connsiteY46" fmla="*/ 3360953 h 6264701"/>
                <a:gd name="connsiteX47" fmla="*/ 159924 w 1676373"/>
                <a:gd name="connsiteY47" fmla="*/ 3398131 h 6264701"/>
                <a:gd name="connsiteX48" fmla="*/ 177463 w 1676373"/>
                <a:gd name="connsiteY48" fmla="*/ 3452393 h 6264701"/>
                <a:gd name="connsiteX49" fmla="*/ 210714 w 1676373"/>
                <a:gd name="connsiteY49" fmla="*/ 3543833 h 6264701"/>
                <a:gd name="connsiteX50" fmla="*/ 169150 w 1676373"/>
                <a:gd name="connsiteY50" fmla="*/ 3510582 h 6264701"/>
                <a:gd name="connsiteX51" fmla="*/ 135899 w 1676373"/>
                <a:gd name="connsiteY51" fmla="*/ 3502269 h 6264701"/>
                <a:gd name="connsiteX52" fmla="*/ 74239 w 1676373"/>
                <a:gd name="connsiteY52" fmla="*/ 3369266 h 6264701"/>
                <a:gd name="connsiteX53" fmla="*/ 15593 w 1676373"/>
                <a:gd name="connsiteY53" fmla="*/ 3243662 h 6264701"/>
                <a:gd name="connsiteX54" fmla="*/ 2895 w 1676373"/>
                <a:gd name="connsiteY54" fmla="*/ 3194698 h 6264701"/>
                <a:gd name="connsiteX55" fmla="*/ 61085 w 1676373"/>
                <a:gd name="connsiteY55" fmla="*/ 2903753 h 6264701"/>
                <a:gd name="connsiteX56" fmla="*/ 44459 w 1676373"/>
                <a:gd name="connsiteY56" fmla="*/ 2388363 h 6264701"/>
                <a:gd name="connsiteX57" fmla="*/ 64493 w 1676373"/>
                <a:gd name="connsiteY57" fmla="*/ 2089787 h 6264701"/>
                <a:gd name="connsiteX58" fmla="*/ 74850 w 1676373"/>
                <a:gd name="connsiteY58" fmla="*/ 1963733 h 6264701"/>
                <a:gd name="connsiteX59" fmla="*/ 19521 w 1676373"/>
                <a:gd name="connsiteY59" fmla="*/ 1939476 h 6264701"/>
                <a:gd name="connsiteX60" fmla="*/ 135899 w 1676373"/>
                <a:gd name="connsiteY60" fmla="*/ 1241207 h 6264701"/>
                <a:gd name="connsiteX61" fmla="*/ 160837 w 1676373"/>
                <a:gd name="connsiteY61" fmla="*/ 1149767 h 6264701"/>
                <a:gd name="connsiteX62" fmla="*/ 243965 w 1676373"/>
                <a:gd name="connsiteY62" fmla="*/ 1050014 h 6264701"/>
                <a:gd name="connsiteX63" fmla="*/ 435157 w 1676373"/>
                <a:gd name="connsiteY63" fmla="*/ 991825 h 6264701"/>
                <a:gd name="connsiteX64" fmla="*/ 493346 w 1676373"/>
                <a:gd name="connsiteY64" fmla="*/ 975200 h 6264701"/>
                <a:gd name="connsiteX65" fmla="*/ 534910 w 1676373"/>
                <a:gd name="connsiteY65" fmla="*/ 542938 h 6264701"/>
                <a:gd name="connsiteX66" fmla="*/ 584786 w 1676373"/>
                <a:gd name="connsiteY66" fmla="*/ 251993 h 6264701"/>
                <a:gd name="connsiteX67" fmla="*/ 701165 w 1676373"/>
                <a:gd name="connsiteY67" fmla="*/ 52487 h 6264701"/>
                <a:gd name="connsiteX68" fmla="*/ 958859 w 1676373"/>
                <a:gd name="connsiteY68" fmla="*/ 10923 h 6264701"/>
                <a:gd name="connsiteX69" fmla="*/ 1116801 w 1676373"/>
                <a:gd name="connsiteY69" fmla="*/ 218742 h 6264701"/>
                <a:gd name="connsiteX70" fmla="*/ 1208241 w 1676373"/>
                <a:gd name="connsiteY70" fmla="*/ 692567 h 6264701"/>
                <a:gd name="connsiteX71" fmla="*/ 1191615 w 1676373"/>
                <a:gd name="connsiteY71" fmla="*/ 925323 h 6264701"/>
                <a:gd name="connsiteX72" fmla="*/ 1216554 w 1676373"/>
                <a:gd name="connsiteY72" fmla="*/ 950262 h 6264701"/>
                <a:gd name="connsiteX73" fmla="*/ 1515812 w 1676373"/>
                <a:gd name="connsiteY73" fmla="*/ 1041702 h 6264701"/>
                <a:gd name="connsiteX74" fmla="*/ 1597573 w 1676373"/>
                <a:gd name="connsiteY74" fmla="*/ 1299395 h 6264701"/>
                <a:gd name="connsiteX75" fmla="*/ 1668847 w 1676373"/>
                <a:gd name="connsiteY75" fmla="*/ 1881288 h 6264701"/>
                <a:gd name="connsiteX76" fmla="*/ 1665441 w 1676373"/>
                <a:gd name="connsiteY76" fmla="*/ 1947789 h 6264701"/>
                <a:gd name="connsiteX77" fmla="*/ 1590626 w 1676373"/>
                <a:gd name="connsiteY77" fmla="*/ 1956102 h 6264701"/>
                <a:gd name="connsiteX78" fmla="*/ 1590626 w 1676373"/>
                <a:gd name="connsiteY78" fmla="*/ 2155607 h 6264701"/>
                <a:gd name="connsiteX79" fmla="*/ 1607252 w 1676373"/>
                <a:gd name="connsiteY79" fmla="*/ 2720873 h 6264701"/>
                <a:gd name="connsiteX80" fmla="*/ 1623877 w 1676373"/>
                <a:gd name="connsiteY80" fmla="*/ 2986880 h 6264701"/>
                <a:gd name="connsiteX81" fmla="*/ 1673754 w 1676373"/>
                <a:gd name="connsiteY81" fmla="*/ 3153134 h 6264701"/>
                <a:gd name="connsiteX82" fmla="*/ 1582314 w 1676373"/>
                <a:gd name="connsiteY82" fmla="*/ 3319389 h 6264701"/>
                <a:gd name="connsiteX83" fmla="*/ 1465935 w 1676373"/>
                <a:gd name="connsiteY83" fmla="*/ 3402516 h 6264701"/>
                <a:gd name="connsiteX84" fmla="*/ 1474248 w 1676373"/>
                <a:gd name="connsiteY84" fmla="*/ 3344327 h 6264701"/>
                <a:gd name="connsiteX85" fmla="*/ 1557375 w 1676373"/>
                <a:gd name="connsiteY85" fmla="*/ 3186385 h 6264701"/>
                <a:gd name="connsiteX86" fmla="*/ 1557375 w 1676373"/>
                <a:gd name="connsiteY86" fmla="*/ 3111571 h 6264701"/>
                <a:gd name="connsiteX87" fmla="*/ 1538924 w 1676373"/>
                <a:gd name="connsiteY87" fmla="*/ 3123811 h 6264701"/>
                <a:gd name="connsiteX88" fmla="*/ 1507499 w 1676373"/>
                <a:gd name="connsiteY88" fmla="*/ 3236262 h 6264701"/>
                <a:gd name="connsiteX89" fmla="*/ 1482561 w 1676373"/>
                <a:gd name="connsiteY89" fmla="*/ 3277825 h 6264701"/>
                <a:gd name="connsiteX90" fmla="*/ 1449310 w 1676373"/>
                <a:gd name="connsiteY90" fmla="*/ 3011818 h 6264701"/>
                <a:gd name="connsiteX91" fmla="*/ 1482561 w 1676373"/>
                <a:gd name="connsiteY91" fmla="*/ 2895440 h 6264701"/>
                <a:gd name="connsiteX92" fmla="*/ 1499186 w 1676373"/>
                <a:gd name="connsiteY92" fmla="*/ 2720873 h 6264701"/>
                <a:gd name="connsiteX93" fmla="*/ 1416059 w 1676373"/>
                <a:gd name="connsiteY93" fmla="*/ 2446553 h 6264701"/>
                <a:gd name="connsiteX94" fmla="*/ 1349557 w 1676373"/>
                <a:gd name="connsiteY94" fmla="*/ 2122356 h 6264701"/>
                <a:gd name="connsiteX95" fmla="*/ 1357870 w 1676373"/>
                <a:gd name="connsiteY95" fmla="*/ 1956102 h 6264701"/>
                <a:gd name="connsiteX96" fmla="*/ 1324619 w 1676373"/>
                <a:gd name="connsiteY96" fmla="*/ 1956102 h 6264701"/>
                <a:gd name="connsiteX97" fmla="*/ 1299681 w 1676373"/>
                <a:gd name="connsiteY97" fmla="*/ 1823098 h 6264701"/>
                <a:gd name="connsiteX98" fmla="*/ 1291368 w 1676373"/>
                <a:gd name="connsiteY98" fmla="*/ 1731658 h 6264701"/>
                <a:gd name="connsiteX99" fmla="*/ 1285657 w 1676373"/>
                <a:gd name="connsiteY99" fmla="*/ 1914541 h 6264701"/>
                <a:gd name="connsiteX100" fmla="*/ 1307994 w 1676373"/>
                <a:gd name="connsiteY100" fmla="*/ 2180545 h 6264701"/>
                <a:gd name="connsiteX101" fmla="*/ 1382808 w 1676373"/>
                <a:gd name="connsiteY101" fmla="*/ 2488116 h 6264701"/>
                <a:gd name="connsiteX102" fmla="*/ 1482561 w 1676373"/>
                <a:gd name="connsiteY102" fmla="*/ 2903753 h 6264701"/>
                <a:gd name="connsiteX103" fmla="*/ 1474248 w 1676373"/>
                <a:gd name="connsiteY103" fmla="*/ 3402516 h 6264701"/>
                <a:gd name="connsiteX104" fmla="*/ 1457623 w 1676373"/>
                <a:gd name="connsiteY104" fmla="*/ 4075847 h 6264701"/>
                <a:gd name="connsiteX105" fmla="*/ 1424372 w 1676373"/>
                <a:gd name="connsiteY105" fmla="*/ 4109098 h 6264701"/>
                <a:gd name="connsiteX106" fmla="*/ 1457623 w 1676373"/>
                <a:gd name="connsiteY106" fmla="*/ 4358480 h 6264701"/>
                <a:gd name="connsiteX107" fmla="*/ 1507499 w 1676373"/>
                <a:gd name="connsiteY107" fmla="*/ 4641113 h 6264701"/>
                <a:gd name="connsiteX108" fmla="*/ 1532437 w 1676373"/>
                <a:gd name="connsiteY108" fmla="*/ 4707614 h 6264701"/>
                <a:gd name="connsiteX109" fmla="*/ 1507499 w 1676373"/>
                <a:gd name="connsiteY109" fmla="*/ 5580451 h 6264701"/>
                <a:gd name="connsiteX110" fmla="*/ 1549062 w 1676373"/>
                <a:gd name="connsiteY110" fmla="*/ 5688516 h 6264701"/>
                <a:gd name="connsiteX111" fmla="*/ 1574001 w 1676373"/>
                <a:gd name="connsiteY111" fmla="*/ 5763331 h 6264701"/>
                <a:gd name="connsiteX112" fmla="*/ 1615565 w 1676373"/>
                <a:gd name="connsiteY112" fmla="*/ 5979462 h 6264701"/>
                <a:gd name="connsiteX113" fmla="*/ 1615565 w 1676373"/>
                <a:gd name="connsiteY113" fmla="*/ 6162342 h 6264701"/>
                <a:gd name="connsiteX114" fmla="*/ 1565688 w 1676373"/>
                <a:gd name="connsiteY114" fmla="*/ 6253782 h 6264701"/>
                <a:gd name="connsiteX115" fmla="*/ 1440997 w 1676373"/>
                <a:gd name="connsiteY115" fmla="*/ 6262094 h 6264701"/>
                <a:gd name="connsiteX116" fmla="*/ 1382808 w 1676373"/>
                <a:gd name="connsiteY116" fmla="*/ 6245469 h 6264701"/>
                <a:gd name="connsiteX117" fmla="*/ 1324619 w 1676373"/>
                <a:gd name="connsiteY117" fmla="*/ 6187280 h 6264701"/>
                <a:gd name="connsiteX118" fmla="*/ 1332932 w 1676373"/>
                <a:gd name="connsiteY118" fmla="*/ 6070902 h 6264701"/>
                <a:gd name="connsiteX119" fmla="*/ 1349557 w 1676373"/>
                <a:gd name="connsiteY119" fmla="*/ 5971149 h 6264701"/>
                <a:gd name="connsiteX120" fmla="*/ 1324619 w 1676373"/>
                <a:gd name="connsiteY120" fmla="*/ 5788269 h 6264701"/>
                <a:gd name="connsiteX121" fmla="*/ 1357870 w 1676373"/>
                <a:gd name="connsiteY121" fmla="*/ 5597076 h 6264701"/>
                <a:gd name="connsiteX122" fmla="*/ 1324619 w 1676373"/>
                <a:gd name="connsiteY122" fmla="*/ 5464073 h 6264701"/>
                <a:gd name="connsiteX123" fmla="*/ 1241492 w 1676373"/>
                <a:gd name="connsiteY123" fmla="*/ 5081687 h 6264701"/>
                <a:gd name="connsiteX124" fmla="*/ 1125114 w 1676373"/>
                <a:gd name="connsiteY124" fmla="*/ 4757490 h 6264701"/>
                <a:gd name="connsiteX125" fmla="*/ 1100175 w 1676373"/>
                <a:gd name="connsiteY125" fmla="*/ 4416669 h 6264701"/>
                <a:gd name="connsiteX126" fmla="*/ 1066925 w 1676373"/>
                <a:gd name="connsiteY126" fmla="*/ 4208851 h 6264701"/>
                <a:gd name="connsiteX127" fmla="*/ 1017048 w 1676373"/>
                <a:gd name="connsiteY127" fmla="*/ 4109098 h 6264701"/>
                <a:gd name="connsiteX0" fmla="*/ 1017048 w 1676373"/>
                <a:gd name="connsiteY0" fmla="*/ 4109098 h 6264701"/>
                <a:gd name="connsiteX1" fmla="*/ 784292 w 1676373"/>
                <a:gd name="connsiteY1" fmla="*/ 4125723 h 6264701"/>
                <a:gd name="connsiteX2" fmla="*/ 767666 w 1676373"/>
                <a:gd name="connsiteY2" fmla="*/ 4233789 h 6264701"/>
                <a:gd name="connsiteX3" fmla="*/ 726103 w 1676373"/>
                <a:gd name="connsiteY3" fmla="*/ 4416669 h 6264701"/>
                <a:gd name="connsiteX4" fmla="*/ 726103 w 1676373"/>
                <a:gd name="connsiteY4" fmla="*/ 4566298 h 6264701"/>
                <a:gd name="connsiteX5" fmla="*/ 734415 w 1676373"/>
                <a:gd name="connsiteY5" fmla="*/ 4840619 h 6264701"/>
                <a:gd name="connsiteX6" fmla="*/ 684539 w 1676373"/>
                <a:gd name="connsiteY6" fmla="*/ 5389258 h 6264701"/>
                <a:gd name="connsiteX7" fmla="*/ 684539 w 1676373"/>
                <a:gd name="connsiteY7" fmla="*/ 5555513 h 6264701"/>
                <a:gd name="connsiteX8" fmla="*/ 709477 w 1676373"/>
                <a:gd name="connsiteY8" fmla="*/ 5613702 h 6264701"/>
                <a:gd name="connsiteX9" fmla="*/ 709477 w 1676373"/>
                <a:gd name="connsiteY9" fmla="*/ 5663578 h 6264701"/>
                <a:gd name="connsiteX10" fmla="*/ 742728 w 1676373"/>
                <a:gd name="connsiteY10" fmla="*/ 5846458 h 6264701"/>
                <a:gd name="connsiteX11" fmla="*/ 751041 w 1676373"/>
                <a:gd name="connsiteY11" fmla="*/ 6029338 h 6264701"/>
                <a:gd name="connsiteX12" fmla="*/ 775979 w 1676373"/>
                <a:gd name="connsiteY12" fmla="*/ 6154029 h 6264701"/>
                <a:gd name="connsiteX13" fmla="*/ 767666 w 1676373"/>
                <a:gd name="connsiteY13" fmla="*/ 6203905 h 6264701"/>
                <a:gd name="connsiteX14" fmla="*/ 609725 w 1676373"/>
                <a:gd name="connsiteY14" fmla="*/ 6228843 h 6264701"/>
                <a:gd name="connsiteX15" fmla="*/ 501659 w 1676373"/>
                <a:gd name="connsiteY15" fmla="*/ 6187280 h 6264701"/>
                <a:gd name="connsiteX16" fmla="*/ 443470 w 1676373"/>
                <a:gd name="connsiteY16" fmla="*/ 6079214 h 6264701"/>
                <a:gd name="connsiteX17" fmla="*/ 451783 w 1676373"/>
                <a:gd name="connsiteY17" fmla="*/ 5921273 h 6264701"/>
                <a:gd name="connsiteX18" fmla="*/ 468408 w 1676373"/>
                <a:gd name="connsiteY18" fmla="*/ 5746705 h 6264701"/>
                <a:gd name="connsiteX19" fmla="*/ 493346 w 1676373"/>
                <a:gd name="connsiteY19" fmla="*/ 5646953 h 6264701"/>
                <a:gd name="connsiteX20" fmla="*/ 476721 w 1676373"/>
                <a:gd name="connsiteY20" fmla="*/ 5563825 h 6264701"/>
                <a:gd name="connsiteX21" fmla="*/ 476721 w 1676373"/>
                <a:gd name="connsiteY21" fmla="*/ 5405883 h 6264701"/>
                <a:gd name="connsiteX22" fmla="*/ 360343 w 1676373"/>
                <a:gd name="connsiteY22" fmla="*/ 4815680 h 6264701"/>
                <a:gd name="connsiteX23" fmla="*/ 343717 w 1676373"/>
                <a:gd name="connsiteY23" fmla="*/ 4433294 h 6264701"/>
                <a:gd name="connsiteX24" fmla="*/ 360343 w 1676373"/>
                <a:gd name="connsiteY24" fmla="*/ 4242102 h 6264701"/>
                <a:gd name="connsiteX25" fmla="*/ 360343 w 1676373"/>
                <a:gd name="connsiteY25" fmla="*/ 4084160 h 6264701"/>
                <a:gd name="connsiteX26" fmla="*/ 210714 w 1676373"/>
                <a:gd name="connsiteY26" fmla="*/ 4050909 h 6264701"/>
                <a:gd name="connsiteX27" fmla="*/ 202401 w 1676373"/>
                <a:gd name="connsiteY27" fmla="*/ 3984407 h 6264701"/>
                <a:gd name="connsiteX28" fmla="*/ 185775 w 1676373"/>
                <a:gd name="connsiteY28" fmla="*/ 3394203 h 6264701"/>
                <a:gd name="connsiteX29" fmla="*/ 185775 w 1676373"/>
                <a:gd name="connsiteY29" fmla="*/ 3186385 h 6264701"/>
                <a:gd name="connsiteX30" fmla="*/ 169150 w 1676373"/>
                <a:gd name="connsiteY30" fmla="*/ 2920378 h 6264701"/>
                <a:gd name="connsiteX31" fmla="*/ 210714 w 1676373"/>
                <a:gd name="connsiteY31" fmla="*/ 2712560 h 6264701"/>
                <a:gd name="connsiteX32" fmla="*/ 285528 w 1676373"/>
                <a:gd name="connsiteY32" fmla="*/ 2288611 h 6264701"/>
                <a:gd name="connsiteX33" fmla="*/ 420575 w 1676373"/>
                <a:gd name="connsiteY33" fmla="*/ 1957465 h 6264701"/>
                <a:gd name="connsiteX34" fmla="*/ 418532 w 1676373"/>
                <a:gd name="connsiteY34" fmla="*/ 1764909 h 6264701"/>
                <a:gd name="connsiteX35" fmla="*/ 393594 w 1676373"/>
                <a:gd name="connsiteY35" fmla="*/ 1698407 h 6264701"/>
                <a:gd name="connsiteX36" fmla="*/ 376968 w 1676373"/>
                <a:gd name="connsiteY36" fmla="*/ 1739971 h 6264701"/>
                <a:gd name="connsiteX37" fmla="*/ 376968 w 1676373"/>
                <a:gd name="connsiteY37" fmla="*/ 1964414 h 6264701"/>
                <a:gd name="connsiteX38" fmla="*/ 377652 w 1676373"/>
                <a:gd name="connsiteY38" fmla="*/ 1981724 h 6264701"/>
                <a:gd name="connsiteX39" fmla="*/ 353037 w 1676373"/>
                <a:gd name="connsiteY39" fmla="*/ 1959839 h 6264701"/>
                <a:gd name="connsiteX40" fmla="*/ 322189 w 1676373"/>
                <a:gd name="connsiteY40" fmla="*/ 2098100 h 6264701"/>
                <a:gd name="connsiteX41" fmla="*/ 243965 w 1676373"/>
                <a:gd name="connsiteY41" fmla="*/ 2421614 h 6264701"/>
                <a:gd name="connsiteX42" fmla="*/ 202401 w 1676373"/>
                <a:gd name="connsiteY42" fmla="*/ 2745811 h 6264701"/>
                <a:gd name="connsiteX43" fmla="*/ 160837 w 1676373"/>
                <a:gd name="connsiteY43" fmla="*/ 2878814 h 6264701"/>
                <a:gd name="connsiteX44" fmla="*/ 177463 w 1676373"/>
                <a:gd name="connsiteY44" fmla="*/ 3045069 h 6264701"/>
                <a:gd name="connsiteX45" fmla="*/ 210714 w 1676373"/>
                <a:gd name="connsiteY45" fmla="*/ 3186385 h 6264701"/>
                <a:gd name="connsiteX46" fmla="*/ 169150 w 1676373"/>
                <a:gd name="connsiteY46" fmla="*/ 3360953 h 6264701"/>
                <a:gd name="connsiteX47" fmla="*/ 159924 w 1676373"/>
                <a:gd name="connsiteY47" fmla="*/ 3398131 h 6264701"/>
                <a:gd name="connsiteX48" fmla="*/ 177463 w 1676373"/>
                <a:gd name="connsiteY48" fmla="*/ 3452393 h 6264701"/>
                <a:gd name="connsiteX49" fmla="*/ 169150 w 1676373"/>
                <a:gd name="connsiteY49" fmla="*/ 3510582 h 6264701"/>
                <a:gd name="connsiteX50" fmla="*/ 135899 w 1676373"/>
                <a:gd name="connsiteY50" fmla="*/ 3502269 h 6264701"/>
                <a:gd name="connsiteX51" fmla="*/ 74239 w 1676373"/>
                <a:gd name="connsiteY51" fmla="*/ 3369266 h 6264701"/>
                <a:gd name="connsiteX52" fmla="*/ 15593 w 1676373"/>
                <a:gd name="connsiteY52" fmla="*/ 3243662 h 6264701"/>
                <a:gd name="connsiteX53" fmla="*/ 2895 w 1676373"/>
                <a:gd name="connsiteY53" fmla="*/ 3194698 h 6264701"/>
                <a:gd name="connsiteX54" fmla="*/ 61085 w 1676373"/>
                <a:gd name="connsiteY54" fmla="*/ 2903753 h 6264701"/>
                <a:gd name="connsiteX55" fmla="*/ 44459 w 1676373"/>
                <a:gd name="connsiteY55" fmla="*/ 2388363 h 6264701"/>
                <a:gd name="connsiteX56" fmla="*/ 64493 w 1676373"/>
                <a:gd name="connsiteY56" fmla="*/ 2089787 h 6264701"/>
                <a:gd name="connsiteX57" fmla="*/ 74850 w 1676373"/>
                <a:gd name="connsiteY57" fmla="*/ 1963733 h 6264701"/>
                <a:gd name="connsiteX58" fmla="*/ 19521 w 1676373"/>
                <a:gd name="connsiteY58" fmla="*/ 1939476 h 6264701"/>
                <a:gd name="connsiteX59" fmla="*/ 135899 w 1676373"/>
                <a:gd name="connsiteY59" fmla="*/ 1241207 h 6264701"/>
                <a:gd name="connsiteX60" fmla="*/ 160837 w 1676373"/>
                <a:gd name="connsiteY60" fmla="*/ 1149767 h 6264701"/>
                <a:gd name="connsiteX61" fmla="*/ 243965 w 1676373"/>
                <a:gd name="connsiteY61" fmla="*/ 1050014 h 6264701"/>
                <a:gd name="connsiteX62" fmla="*/ 435157 w 1676373"/>
                <a:gd name="connsiteY62" fmla="*/ 991825 h 6264701"/>
                <a:gd name="connsiteX63" fmla="*/ 493346 w 1676373"/>
                <a:gd name="connsiteY63" fmla="*/ 975200 h 6264701"/>
                <a:gd name="connsiteX64" fmla="*/ 534910 w 1676373"/>
                <a:gd name="connsiteY64" fmla="*/ 542938 h 6264701"/>
                <a:gd name="connsiteX65" fmla="*/ 584786 w 1676373"/>
                <a:gd name="connsiteY65" fmla="*/ 251993 h 6264701"/>
                <a:gd name="connsiteX66" fmla="*/ 701165 w 1676373"/>
                <a:gd name="connsiteY66" fmla="*/ 52487 h 6264701"/>
                <a:gd name="connsiteX67" fmla="*/ 958859 w 1676373"/>
                <a:gd name="connsiteY67" fmla="*/ 10923 h 6264701"/>
                <a:gd name="connsiteX68" fmla="*/ 1116801 w 1676373"/>
                <a:gd name="connsiteY68" fmla="*/ 218742 h 6264701"/>
                <a:gd name="connsiteX69" fmla="*/ 1208241 w 1676373"/>
                <a:gd name="connsiteY69" fmla="*/ 692567 h 6264701"/>
                <a:gd name="connsiteX70" fmla="*/ 1191615 w 1676373"/>
                <a:gd name="connsiteY70" fmla="*/ 925323 h 6264701"/>
                <a:gd name="connsiteX71" fmla="*/ 1216554 w 1676373"/>
                <a:gd name="connsiteY71" fmla="*/ 950262 h 6264701"/>
                <a:gd name="connsiteX72" fmla="*/ 1515812 w 1676373"/>
                <a:gd name="connsiteY72" fmla="*/ 1041702 h 6264701"/>
                <a:gd name="connsiteX73" fmla="*/ 1597573 w 1676373"/>
                <a:gd name="connsiteY73" fmla="*/ 1299395 h 6264701"/>
                <a:gd name="connsiteX74" fmla="*/ 1668847 w 1676373"/>
                <a:gd name="connsiteY74" fmla="*/ 1881288 h 6264701"/>
                <a:gd name="connsiteX75" fmla="*/ 1665441 w 1676373"/>
                <a:gd name="connsiteY75" fmla="*/ 1947789 h 6264701"/>
                <a:gd name="connsiteX76" fmla="*/ 1590626 w 1676373"/>
                <a:gd name="connsiteY76" fmla="*/ 1956102 h 6264701"/>
                <a:gd name="connsiteX77" fmla="*/ 1590626 w 1676373"/>
                <a:gd name="connsiteY77" fmla="*/ 2155607 h 6264701"/>
                <a:gd name="connsiteX78" fmla="*/ 1607252 w 1676373"/>
                <a:gd name="connsiteY78" fmla="*/ 2720873 h 6264701"/>
                <a:gd name="connsiteX79" fmla="*/ 1623877 w 1676373"/>
                <a:gd name="connsiteY79" fmla="*/ 2986880 h 6264701"/>
                <a:gd name="connsiteX80" fmla="*/ 1673754 w 1676373"/>
                <a:gd name="connsiteY80" fmla="*/ 3153134 h 6264701"/>
                <a:gd name="connsiteX81" fmla="*/ 1582314 w 1676373"/>
                <a:gd name="connsiteY81" fmla="*/ 3319389 h 6264701"/>
                <a:gd name="connsiteX82" fmla="*/ 1465935 w 1676373"/>
                <a:gd name="connsiteY82" fmla="*/ 3402516 h 6264701"/>
                <a:gd name="connsiteX83" fmla="*/ 1474248 w 1676373"/>
                <a:gd name="connsiteY83" fmla="*/ 3344327 h 6264701"/>
                <a:gd name="connsiteX84" fmla="*/ 1557375 w 1676373"/>
                <a:gd name="connsiteY84" fmla="*/ 3186385 h 6264701"/>
                <a:gd name="connsiteX85" fmla="*/ 1557375 w 1676373"/>
                <a:gd name="connsiteY85" fmla="*/ 3111571 h 6264701"/>
                <a:gd name="connsiteX86" fmla="*/ 1538924 w 1676373"/>
                <a:gd name="connsiteY86" fmla="*/ 3123811 h 6264701"/>
                <a:gd name="connsiteX87" fmla="*/ 1507499 w 1676373"/>
                <a:gd name="connsiteY87" fmla="*/ 3236262 h 6264701"/>
                <a:gd name="connsiteX88" fmla="*/ 1482561 w 1676373"/>
                <a:gd name="connsiteY88" fmla="*/ 3277825 h 6264701"/>
                <a:gd name="connsiteX89" fmla="*/ 1449310 w 1676373"/>
                <a:gd name="connsiteY89" fmla="*/ 3011818 h 6264701"/>
                <a:gd name="connsiteX90" fmla="*/ 1482561 w 1676373"/>
                <a:gd name="connsiteY90" fmla="*/ 2895440 h 6264701"/>
                <a:gd name="connsiteX91" fmla="*/ 1499186 w 1676373"/>
                <a:gd name="connsiteY91" fmla="*/ 2720873 h 6264701"/>
                <a:gd name="connsiteX92" fmla="*/ 1416059 w 1676373"/>
                <a:gd name="connsiteY92" fmla="*/ 2446553 h 6264701"/>
                <a:gd name="connsiteX93" fmla="*/ 1349557 w 1676373"/>
                <a:gd name="connsiteY93" fmla="*/ 2122356 h 6264701"/>
                <a:gd name="connsiteX94" fmla="*/ 1357870 w 1676373"/>
                <a:gd name="connsiteY94" fmla="*/ 1956102 h 6264701"/>
                <a:gd name="connsiteX95" fmla="*/ 1324619 w 1676373"/>
                <a:gd name="connsiteY95" fmla="*/ 1956102 h 6264701"/>
                <a:gd name="connsiteX96" fmla="*/ 1299681 w 1676373"/>
                <a:gd name="connsiteY96" fmla="*/ 1823098 h 6264701"/>
                <a:gd name="connsiteX97" fmla="*/ 1291368 w 1676373"/>
                <a:gd name="connsiteY97" fmla="*/ 1731658 h 6264701"/>
                <a:gd name="connsiteX98" fmla="*/ 1285657 w 1676373"/>
                <a:gd name="connsiteY98" fmla="*/ 1914541 h 6264701"/>
                <a:gd name="connsiteX99" fmla="*/ 1307994 w 1676373"/>
                <a:gd name="connsiteY99" fmla="*/ 2180545 h 6264701"/>
                <a:gd name="connsiteX100" fmla="*/ 1382808 w 1676373"/>
                <a:gd name="connsiteY100" fmla="*/ 2488116 h 6264701"/>
                <a:gd name="connsiteX101" fmla="*/ 1482561 w 1676373"/>
                <a:gd name="connsiteY101" fmla="*/ 2903753 h 6264701"/>
                <a:gd name="connsiteX102" fmla="*/ 1474248 w 1676373"/>
                <a:gd name="connsiteY102" fmla="*/ 3402516 h 6264701"/>
                <a:gd name="connsiteX103" fmla="*/ 1457623 w 1676373"/>
                <a:gd name="connsiteY103" fmla="*/ 4075847 h 6264701"/>
                <a:gd name="connsiteX104" fmla="*/ 1424372 w 1676373"/>
                <a:gd name="connsiteY104" fmla="*/ 4109098 h 6264701"/>
                <a:gd name="connsiteX105" fmla="*/ 1457623 w 1676373"/>
                <a:gd name="connsiteY105" fmla="*/ 4358480 h 6264701"/>
                <a:gd name="connsiteX106" fmla="*/ 1507499 w 1676373"/>
                <a:gd name="connsiteY106" fmla="*/ 4641113 h 6264701"/>
                <a:gd name="connsiteX107" fmla="*/ 1532437 w 1676373"/>
                <a:gd name="connsiteY107" fmla="*/ 4707614 h 6264701"/>
                <a:gd name="connsiteX108" fmla="*/ 1507499 w 1676373"/>
                <a:gd name="connsiteY108" fmla="*/ 5580451 h 6264701"/>
                <a:gd name="connsiteX109" fmla="*/ 1549062 w 1676373"/>
                <a:gd name="connsiteY109" fmla="*/ 5688516 h 6264701"/>
                <a:gd name="connsiteX110" fmla="*/ 1574001 w 1676373"/>
                <a:gd name="connsiteY110" fmla="*/ 5763331 h 6264701"/>
                <a:gd name="connsiteX111" fmla="*/ 1615565 w 1676373"/>
                <a:gd name="connsiteY111" fmla="*/ 5979462 h 6264701"/>
                <a:gd name="connsiteX112" fmla="*/ 1615565 w 1676373"/>
                <a:gd name="connsiteY112" fmla="*/ 6162342 h 6264701"/>
                <a:gd name="connsiteX113" fmla="*/ 1565688 w 1676373"/>
                <a:gd name="connsiteY113" fmla="*/ 6253782 h 6264701"/>
                <a:gd name="connsiteX114" fmla="*/ 1440997 w 1676373"/>
                <a:gd name="connsiteY114" fmla="*/ 6262094 h 6264701"/>
                <a:gd name="connsiteX115" fmla="*/ 1382808 w 1676373"/>
                <a:gd name="connsiteY115" fmla="*/ 6245469 h 6264701"/>
                <a:gd name="connsiteX116" fmla="*/ 1324619 w 1676373"/>
                <a:gd name="connsiteY116" fmla="*/ 6187280 h 6264701"/>
                <a:gd name="connsiteX117" fmla="*/ 1332932 w 1676373"/>
                <a:gd name="connsiteY117" fmla="*/ 6070902 h 6264701"/>
                <a:gd name="connsiteX118" fmla="*/ 1349557 w 1676373"/>
                <a:gd name="connsiteY118" fmla="*/ 5971149 h 6264701"/>
                <a:gd name="connsiteX119" fmla="*/ 1324619 w 1676373"/>
                <a:gd name="connsiteY119" fmla="*/ 5788269 h 6264701"/>
                <a:gd name="connsiteX120" fmla="*/ 1357870 w 1676373"/>
                <a:gd name="connsiteY120" fmla="*/ 5597076 h 6264701"/>
                <a:gd name="connsiteX121" fmla="*/ 1324619 w 1676373"/>
                <a:gd name="connsiteY121" fmla="*/ 5464073 h 6264701"/>
                <a:gd name="connsiteX122" fmla="*/ 1241492 w 1676373"/>
                <a:gd name="connsiteY122" fmla="*/ 5081687 h 6264701"/>
                <a:gd name="connsiteX123" fmla="*/ 1125114 w 1676373"/>
                <a:gd name="connsiteY123" fmla="*/ 4757490 h 6264701"/>
                <a:gd name="connsiteX124" fmla="*/ 1100175 w 1676373"/>
                <a:gd name="connsiteY124" fmla="*/ 4416669 h 6264701"/>
                <a:gd name="connsiteX125" fmla="*/ 1066925 w 1676373"/>
                <a:gd name="connsiteY125" fmla="*/ 4208851 h 6264701"/>
                <a:gd name="connsiteX126" fmla="*/ 1017048 w 1676373"/>
                <a:gd name="connsiteY126" fmla="*/ 4109098 h 6264701"/>
                <a:gd name="connsiteX0" fmla="*/ 1017048 w 1676373"/>
                <a:gd name="connsiteY0" fmla="*/ 4109098 h 6264701"/>
                <a:gd name="connsiteX1" fmla="*/ 784292 w 1676373"/>
                <a:gd name="connsiteY1" fmla="*/ 4125723 h 6264701"/>
                <a:gd name="connsiteX2" fmla="*/ 767666 w 1676373"/>
                <a:gd name="connsiteY2" fmla="*/ 4233789 h 6264701"/>
                <a:gd name="connsiteX3" fmla="*/ 726103 w 1676373"/>
                <a:gd name="connsiteY3" fmla="*/ 4416669 h 6264701"/>
                <a:gd name="connsiteX4" fmla="*/ 726103 w 1676373"/>
                <a:gd name="connsiteY4" fmla="*/ 4566298 h 6264701"/>
                <a:gd name="connsiteX5" fmla="*/ 734415 w 1676373"/>
                <a:gd name="connsiteY5" fmla="*/ 4840619 h 6264701"/>
                <a:gd name="connsiteX6" fmla="*/ 684539 w 1676373"/>
                <a:gd name="connsiteY6" fmla="*/ 5389258 h 6264701"/>
                <a:gd name="connsiteX7" fmla="*/ 684539 w 1676373"/>
                <a:gd name="connsiteY7" fmla="*/ 5555513 h 6264701"/>
                <a:gd name="connsiteX8" fmla="*/ 709477 w 1676373"/>
                <a:gd name="connsiteY8" fmla="*/ 5613702 h 6264701"/>
                <a:gd name="connsiteX9" fmla="*/ 709477 w 1676373"/>
                <a:gd name="connsiteY9" fmla="*/ 5663578 h 6264701"/>
                <a:gd name="connsiteX10" fmla="*/ 742728 w 1676373"/>
                <a:gd name="connsiteY10" fmla="*/ 5846458 h 6264701"/>
                <a:gd name="connsiteX11" fmla="*/ 751041 w 1676373"/>
                <a:gd name="connsiteY11" fmla="*/ 6029338 h 6264701"/>
                <a:gd name="connsiteX12" fmla="*/ 775979 w 1676373"/>
                <a:gd name="connsiteY12" fmla="*/ 6154029 h 6264701"/>
                <a:gd name="connsiteX13" fmla="*/ 767666 w 1676373"/>
                <a:gd name="connsiteY13" fmla="*/ 6203905 h 6264701"/>
                <a:gd name="connsiteX14" fmla="*/ 609725 w 1676373"/>
                <a:gd name="connsiteY14" fmla="*/ 6228843 h 6264701"/>
                <a:gd name="connsiteX15" fmla="*/ 501659 w 1676373"/>
                <a:gd name="connsiteY15" fmla="*/ 6187280 h 6264701"/>
                <a:gd name="connsiteX16" fmla="*/ 443470 w 1676373"/>
                <a:gd name="connsiteY16" fmla="*/ 6079214 h 6264701"/>
                <a:gd name="connsiteX17" fmla="*/ 451783 w 1676373"/>
                <a:gd name="connsiteY17" fmla="*/ 5921273 h 6264701"/>
                <a:gd name="connsiteX18" fmla="*/ 468408 w 1676373"/>
                <a:gd name="connsiteY18" fmla="*/ 5746705 h 6264701"/>
                <a:gd name="connsiteX19" fmla="*/ 493346 w 1676373"/>
                <a:gd name="connsiteY19" fmla="*/ 5646953 h 6264701"/>
                <a:gd name="connsiteX20" fmla="*/ 476721 w 1676373"/>
                <a:gd name="connsiteY20" fmla="*/ 5563825 h 6264701"/>
                <a:gd name="connsiteX21" fmla="*/ 476721 w 1676373"/>
                <a:gd name="connsiteY21" fmla="*/ 5405883 h 6264701"/>
                <a:gd name="connsiteX22" fmla="*/ 360343 w 1676373"/>
                <a:gd name="connsiteY22" fmla="*/ 4815680 h 6264701"/>
                <a:gd name="connsiteX23" fmla="*/ 343717 w 1676373"/>
                <a:gd name="connsiteY23" fmla="*/ 4433294 h 6264701"/>
                <a:gd name="connsiteX24" fmla="*/ 360343 w 1676373"/>
                <a:gd name="connsiteY24" fmla="*/ 4242102 h 6264701"/>
                <a:gd name="connsiteX25" fmla="*/ 360343 w 1676373"/>
                <a:gd name="connsiteY25" fmla="*/ 4084160 h 6264701"/>
                <a:gd name="connsiteX26" fmla="*/ 210714 w 1676373"/>
                <a:gd name="connsiteY26" fmla="*/ 4050909 h 6264701"/>
                <a:gd name="connsiteX27" fmla="*/ 202401 w 1676373"/>
                <a:gd name="connsiteY27" fmla="*/ 3984407 h 6264701"/>
                <a:gd name="connsiteX28" fmla="*/ 185775 w 1676373"/>
                <a:gd name="connsiteY28" fmla="*/ 3394203 h 6264701"/>
                <a:gd name="connsiteX29" fmla="*/ 185775 w 1676373"/>
                <a:gd name="connsiteY29" fmla="*/ 3186385 h 6264701"/>
                <a:gd name="connsiteX30" fmla="*/ 169150 w 1676373"/>
                <a:gd name="connsiteY30" fmla="*/ 2920378 h 6264701"/>
                <a:gd name="connsiteX31" fmla="*/ 210714 w 1676373"/>
                <a:gd name="connsiteY31" fmla="*/ 2712560 h 6264701"/>
                <a:gd name="connsiteX32" fmla="*/ 285528 w 1676373"/>
                <a:gd name="connsiteY32" fmla="*/ 2288611 h 6264701"/>
                <a:gd name="connsiteX33" fmla="*/ 420575 w 1676373"/>
                <a:gd name="connsiteY33" fmla="*/ 1957465 h 6264701"/>
                <a:gd name="connsiteX34" fmla="*/ 418532 w 1676373"/>
                <a:gd name="connsiteY34" fmla="*/ 1764909 h 6264701"/>
                <a:gd name="connsiteX35" fmla="*/ 393594 w 1676373"/>
                <a:gd name="connsiteY35" fmla="*/ 1698407 h 6264701"/>
                <a:gd name="connsiteX36" fmla="*/ 376968 w 1676373"/>
                <a:gd name="connsiteY36" fmla="*/ 1739971 h 6264701"/>
                <a:gd name="connsiteX37" fmla="*/ 376968 w 1676373"/>
                <a:gd name="connsiteY37" fmla="*/ 1964414 h 6264701"/>
                <a:gd name="connsiteX38" fmla="*/ 377652 w 1676373"/>
                <a:gd name="connsiteY38" fmla="*/ 1981724 h 6264701"/>
                <a:gd name="connsiteX39" fmla="*/ 353037 w 1676373"/>
                <a:gd name="connsiteY39" fmla="*/ 1959839 h 6264701"/>
                <a:gd name="connsiteX40" fmla="*/ 322189 w 1676373"/>
                <a:gd name="connsiteY40" fmla="*/ 2098100 h 6264701"/>
                <a:gd name="connsiteX41" fmla="*/ 243965 w 1676373"/>
                <a:gd name="connsiteY41" fmla="*/ 2421614 h 6264701"/>
                <a:gd name="connsiteX42" fmla="*/ 202401 w 1676373"/>
                <a:gd name="connsiteY42" fmla="*/ 2745811 h 6264701"/>
                <a:gd name="connsiteX43" fmla="*/ 160837 w 1676373"/>
                <a:gd name="connsiteY43" fmla="*/ 2878814 h 6264701"/>
                <a:gd name="connsiteX44" fmla="*/ 177463 w 1676373"/>
                <a:gd name="connsiteY44" fmla="*/ 3045069 h 6264701"/>
                <a:gd name="connsiteX45" fmla="*/ 210714 w 1676373"/>
                <a:gd name="connsiteY45" fmla="*/ 3186385 h 6264701"/>
                <a:gd name="connsiteX46" fmla="*/ 145582 w 1676373"/>
                <a:gd name="connsiteY46" fmla="*/ 3321670 h 6264701"/>
                <a:gd name="connsiteX47" fmla="*/ 159924 w 1676373"/>
                <a:gd name="connsiteY47" fmla="*/ 3398131 h 6264701"/>
                <a:gd name="connsiteX48" fmla="*/ 177463 w 1676373"/>
                <a:gd name="connsiteY48" fmla="*/ 3452393 h 6264701"/>
                <a:gd name="connsiteX49" fmla="*/ 169150 w 1676373"/>
                <a:gd name="connsiteY49" fmla="*/ 3510582 h 6264701"/>
                <a:gd name="connsiteX50" fmla="*/ 135899 w 1676373"/>
                <a:gd name="connsiteY50" fmla="*/ 3502269 h 6264701"/>
                <a:gd name="connsiteX51" fmla="*/ 74239 w 1676373"/>
                <a:gd name="connsiteY51" fmla="*/ 3369266 h 6264701"/>
                <a:gd name="connsiteX52" fmla="*/ 15593 w 1676373"/>
                <a:gd name="connsiteY52" fmla="*/ 3243662 h 6264701"/>
                <a:gd name="connsiteX53" fmla="*/ 2895 w 1676373"/>
                <a:gd name="connsiteY53" fmla="*/ 3194698 h 6264701"/>
                <a:gd name="connsiteX54" fmla="*/ 61085 w 1676373"/>
                <a:gd name="connsiteY54" fmla="*/ 2903753 h 6264701"/>
                <a:gd name="connsiteX55" fmla="*/ 44459 w 1676373"/>
                <a:gd name="connsiteY55" fmla="*/ 2388363 h 6264701"/>
                <a:gd name="connsiteX56" fmla="*/ 64493 w 1676373"/>
                <a:gd name="connsiteY56" fmla="*/ 2089787 h 6264701"/>
                <a:gd name="connsiteX57" fmla="*/ 74850 w 1676373"/>
                <a:gd name="connsiteY57" fmla="*/ 1963733 h 6264701"/>
                <a:gd name="connsiteX58" fmla="*/ 19521 w 1676373"/>
                <a:gd name="connsiteY58" fmla="*/ 1939476 h 6264701"/>
                <a:gd name="connsiteX59" fmla="*/ 135899 w 1676373"/>
                <a:gd name="connsiteY59" fmla="*/ 1241207 h 6264701"/>
                <a:gd name="connsiteX60" fmla="*/ 160837 w 1676373"/>
                <a:gd name="connsiteY60" fmla="*/ 1149767 h 6264701"/>
                <a:gd name="connsiteX61" fmla="*/ 243965 w 1676373"/>
                <a:gd name="connsiteY61" fmla="*/ 1050014 h 6264701"/>
                <a:gd name="connsiteX62" fmla="*/ 435157 w 1676373"/>
                <a:gd name="connsiteY62" fmla="*/ 991825 h 6264701"/>
                <a:gd name="connsiteX63" fmla="*/ 493346 w 1676373"/>
                <a:gd name="connsiteY63" fmla="*/ 975200 h 6264701"/>
                <a:gd name="connsiteX64" fmla="*/ 534910 w 1676373"/>
                <a:gd name="connsiteY64" fmla="*/ 542938 h 6264701"/>
                <a:gd name="connsiteX65" fmla="*/ 584786 w 1676373"/>
                <a:gd name="connsiteY65" fmla="*/ 251993 h 6264701"/>
                <a:gd name="connsiteX66" fmla="*/ 701165 w 1676373"/>
                <a:gd name="connsiteY66" fmla="*/ 52487 h 6264701"/>
                <a:gd name="connsiteX67" fmla="*/ 958859 w 1676373"/>
                <a:gd name="connsiteY67" fmla="*/ 10923 h 6264701"/>
                <a:gd name="connsiteX68" fmla="*/ 1116801 w 1676373"/>
                <a:gd name="connsiteY68" fmla="*/ 218742 h 6264701"/>
                <a:gd name="connsiteX69" fmla="*/ 1208241 w 1676373"/>
                <a:gd name="connsiteY69" fmla="*/ 692567 h 6264701"/>
                <a:gd name="connsiteX70" fmla="*/ 1191615 w 1676373"/>
                <a:gd name="connsiteY70" fmla="*/ 925323 h 6264701"/>
                <a:gd name="connsiteX71" fmla="*/ 1216554 w 1676373"/>
                <a:gd name="connsiteY71" fmla="*/ 950262 h 6264701"/>
                <a:gd name="connsiteX72" fmla="*/ 1515812 w 1676373"/>
                <a:gd name="connsiteY72" fmla="*/ 1041702 h 6264701"/>
                <a:gd name="connsiteX73" fmla="*/ 1597573 w 1676373"/>
                <a:gd name="connsiteY73" fmla="*/ 1299395 h 6264701"/>
                <a:gd name="connsiteX74" fmla="*/ 1668847 w 1676373"/>
                <a:gd name="connsiteY74" fmla="*/ 1881288 h 6264701"/>
                <a:gd name="connsiteX75" fmla="*/ 1665441 w 1676373"/>
                <a:gd name="connsiteY75" fmla="*/ 1947789 h 6264701"/>
                <a:gd name="connsiteX76" fmla="*/ 1590626 w 1676373"/>
                <a:gd name="connsiteY76" fmla="*/ 1956102 h 6264701"/>
                <a:gd name="connsiteX77" fmla="*/ 1590626 w 1676373"/>
                <a:gd name="connsiteY77" fmla="*/ 2155607 h 6264701"/>
                <a:gd name="connsiteX78" fmla="*/ 1607252 w 1676373"/>
                <a:gd name="connsiteY78" fmla="*/ 2720873 h 6264701"/>
                <a:gd name="connsiteX79" fmla="*/ 1623877 w 1676373"/>
                <a:gd name="connsiteY79" fmla="*/ 2986880 h 6264701"/>
                <a:gd name="connsiteX80" fmla="*/ 1673754 w 1676373"/>
                <a:gd name="connsiteY80" fmla="*/ 3153134 h 6264701"/>
                <a:gd name="connsiteX81" fmla="*/ 1582314 w 1676373"/>
                <a:gd name="connsiteY81" fmla="*/ 3319389 h 6264701"/>
                <a:gd name="connsiteX82" fmla="*/ 1465935 w 1676373"/>
                <a:gd name="connsiteY82" fmla="*/ 3402516 h 6264701"/>
                <a:gd name="connsiteX83" fmla="*/ 1474248 w 1676373"/>
                <a:gd name="connsiteY83" fmla="*/ 3344327 h 6264701"/>
                <a:gd name="connsiteX84" fmla="*/ 1557375 w 1676373"/>
                <a:gd name="connsiteY84" fmla="*/ 3186385 h 6264701"/>
                <a:gd name="connsiteX85" fmla="*/ 1557375 w 1676373"/>
                <a:gd name="connsiteY85" fmla="*/ 3111571 h 6264701"/>
                <a:gd name="connsiteX86" fmla="*/ 1538924 w 1676373"/>
                <a:gd name="connsiteY86" fmla="*/ 3123811 h 6264701"/>
                <a:gd name="connsiteX87" fmla="*/ 1507499 w 1676373"/>
                <a:gd name="connsiteY87" fmla="*/ 3236262 h 6264701"/>
                <a:gd name="connsiteX88" fmla="*/ 1482561 w 1676373"/>
                <a:gd name="connsiteY88" fmla="*/ 3277825 h 6264701"/>
                <a:gd name="connsiteX89" fmla="*/ 1449310 w 1676373"/>
                <a:gd name="connsiteY89" fmla="*/ 3011818 h 6264701"/>
                <a:gd name="connsiteX90" fmla="*/ 1482561 w 1676373"/>
                <a:gd name="connsiteY90" fmla="*/ 2895440 h 6264701"/>
                <a:gd name="connsiteX91" fmla="*/ 1499186 w 1676373"/>
                <a:gd name="connsiteY91" fmla="*/ 2720873 h 6264701"/>
                <a:gd name="connsiteX92" fmla="*/ 1416059 w 1676373"/>
                <a:gd name="connsiteY92" fmla="*/ 2446553 h 6264701"/>
                <a:gd name="connsiteX93" fmla="*/ 1349557 w 1676373"/>
                <a:gd name="connsiteY93" fmla="*/ 2122356 h 6264701"/>
                <a:gd name="connsiteX94" fmla="*/ 1357870 w 1676373"/>
                <a:gd name="connsiteY94" fmla="*/ 1956102 h 6264701"/>
                <a:gd name="connsiteX95" fmla="*/ 1324619 w 1676373"/>
                <a:gd name="connsiteY95" fmla="*/ 1956102 h 6264701"/>
                <a:gd name="connsiteX96" fmla="*/ 1299681 w 1676373"/>
                <a:gd name="connsiteY96" fmla="*/ 1823098 h 6264701"/>
                <a:gd name="connsiteX97" fmla="*/ 1291368 w 1676373"/>
                <a:gd name="connsiteY97" fmla="*/ 1731658 h 6264701"/>
                <a:gd name="connsiteX98" fmla="*/ 1285657 w 1676373"/>
                <a:gd name="connsiteY98" fmla="*/ 1914541 h 6264701"/>
                <a:gd name="connsiteX99" fmla="*/ 1307994 w 1676373"/>
                <a:gd name="connsiteY99" fmla="*/ 2180545 h 6264701"/>
                <a:gd name="connsiteX100" fmla="*/ 1382808 w 1676373"/>
                <a:gd name="connsiteY100" fmla="*/ 2488116 h 6264701"/>
                <a:gd name="connsiteX101" fmla="*/ 1482561 w 1676373"/>
                <a:gd name="connsiteY101" fmla="*/ 2903753 h 6264701"/>
                <a:gd name="connsiteX102" fmla="*/ 1474248 w 1676373"/>
                <a:gd name="connsiteY102" fmla="*/ 3402516 h 6264701"/>
                <a:gd name="connsiteX103" fmla="*/ 1457623 w 1676373"/>
                <a:gd name="connsiteY103" fmla="*/ 4075847 h 6264701"/>
                <a:gd name="connsiteX104" fmla="*/ 1424372 w 1676373"/>
                <a:gd name="connsiteY104" fmla="*/ 4109098 h 6264701"/>
                <a:gd name="connsiteX105" fmla="*/ 1457623 w 1676373"/>
                <a:gd name="connsiteY105" fmla="*/ 4358480 h 6264701"/>
                <a:gd name="connsiteX106" fmla="*/ 1507499 w 1676373"/>
                <a:gd name="connsiteY106" fmla="*/ 4641113 h 6264701"/>
                <a:gd name="connsiteX107" fmla="*/ 1532437 w 1676373"/>
                <a:gd name="connsiteY107" fmla="*/ 4707614 h 6264701"/>
                <a:gd name="connsiteX108" fmla="*/ 1507499 w 1676373"/>
                <a:gd name="connsiteY108" fmla="*/ 5580451 h 6264701"/>
                <a:gd name="connsiteX109" fmla="*/ 1549062 w 1676373"/>
                <a:gd name="connsiteY109" fmla="*/ 5688516 h 6264701"/>
                <a:gd name="connsiteX110" fmla="*/ 1574001 w 1676373"/>
                <a:gd name="connsiteY110" fmla="*/ 5763331 h 6264701"/>
                <a:gd name="connsiteX111" fmla="*/ 1615565 w 1676373"/>
                <a:gd name="connsiteY111" fmla="*/ 5979462 h 6264701"/>
                <a:gd name="connsiteX112" fmla="*/ 1615565 w 1676373"/>
                <a:gd name="connsiteY112" fmla="*/ 6162342 h 6264701"/>
                <a:gd name="connsiteX113" fmla="*/ 1565688 w 1676373"/>
                <a:gd name="connsiteY113" fmla="*/ 6253782 h 6264701"/>
                <a:gd name="connsiteX114" fmla="*/ 1440997 w 1676373"/>
                <a:gd name="connsiteY114" fmla="*/ 6262094 h 6264701"/>
                <a:gd name="connsiteX115" fmla="*/ 1382808 w 1676373"/>
                <a:gd name="connsiteY115" fmla="*/ 6245469 h 6264701"/>
                <a:gd name="connsiteX116" fmla="*/ 1324619 w 1676373"/>
                <a:gd name="connsiteY116" fmla="*/ 6187280 h 6264701"/>
                <a:gd name="connsiteX117" fmla="*/ 1332932 w 1676373"/>
                <a:gd name="connsiteY117" fmla="*/ 6070902 h 6264701"/>
                <a:gd name="connsiteX118" fmla="*/ 1349557 w 1676373"/>
                <a:gd name="connsiteY118" fmla="*/ 5971149 h 6264701"/>
                <a:gd name="connsiteX119" fmla="*/ 1324619 w 1676373"/>
                <a:gd name="connsiteY119" fmla="*/ 5788269 h 6264701"/>
                <a:gd name="connsiteX120" fmla="*/ 1357870 w 1676373"/>
                <a:gd name="connsiteY120" fmla="*/ 5597076 h 6264701"/>
                <a:gd name="connsiteX121" fmla="*/ 1324619 w 1676373"/>
                <a:gd name="connsiteY121" fmla="*/ 5464073 h 6264701"/>
                <a:gd name="connsiteX122" fmla="*/ 1241492 w 1676373"/>
                <a:gd name="connsiteY122" fmla="*/ 5081687 h 6264701"/>
                <a:gd name="connsiteX123" fmla="*/ 1125114 w 1676373"/>
                <a:gd name="connsiteY123" fmla="*/ 4757490 h 6264701"/>
                <a:gd name="connsiteX124" fmla="*/ 1100175 w 1676373"/>
                <a:gd name="connsiteY124" fmla="*/ 4416669 h 6264701"/>
                <a:gd name="connsiteX125" fmla="*/ 1066925 w 1676373"/>
                <a:gd name="connsiteY125" fmla="*/ 4208851 h 6264701"/>
                <a:gd name="connsiteX126" fmla="*/ 1017048 w 1676373"/>
                <a:gd name="connsiteY126" fmla="*/ 4109098 h 6264701"/>
                <a:gd name="connsiteX0" fmla="*/ 1017048 w 1676373"/>
                <a:gd name="connsiteY0" fmla="*/ 4109098 h 6264701"/>
                <a:gd name="connsiteX1" fmla="*/ 784292 w 1676373"/>
                <a:gd name="connsiteY1" fmla="*/ 4125723 h 6264701"/>
                <a:gd name="connsiteX2" fmla="*/ 767666 w 1676373"/>
                <a:gd name="connsiteY2" fmla="*/ 4233789 h 6264701"/>
                <a:gd name="connsiteX3" fmla="*/ 726103 w 1676373"/>
                <a:gd name="connsiteY3" fmla="*/ 4416669 h 6264701"/>
                <a:gd name="connsiteX4" fmla="*/ 726103 w 1676373"/>
                <a:gd name="connsiteY4" fmla="*/ 4566298 h 6264701"/>
                <a:gd name="connsiteX5" fmla="*/ 734415 w 1676373"/>
                <a:gd name="connsiteY5" fmla="*/ 4840619 h 6264701"/>
                <a:gd name="connsiteX6" fmla="*/ 684539 w 1676373"/>
                <a:gd name="connsiteY6" fmla="*/ 5389258 h 6264701"/>
                <a:gd name="connsiteX7" fmla="*/ 684539 w 1676373"/>
                <a:gd name="connsiteY7" fmla="*/ 5555513 h 6264701"/>
                <a:gd name="connsiteX8" fmla="*/ 709477 w 1676373"/>
                <a:gd name="connsiteY8" fmla="*/ 5613702 h 6264701"/>
                <a:gd name="connsiteX9" fmla="*/ 709477 w 1676373"/>
                <a:gd name="connsiteY9" fmla="*/ 5663578 h 6264701"/>
                <a:gd name="connsiteX10" fmla="*/ 742728 w 1676373"/>
                <a:gd name="connsiteY10" fmla="*/ 5846458 h 6264701"/>
                <a:gd name="connsiteX11" fmla="*/ 751041 w 1676373"/>
                <a:gd name="connsiteY11" fmla="*/ 6029338 h 6264701"/>
                <a:gd name="connsiteX12" fmla="*/ 775979 w 1676373"/>
                <a:gd name="connsiteY12" fmla="*/ 6154029 h 6264701"/>
                <a:gd name="connsiteX13" fmla="*/ 767666 w 1676373"/>
                <a:gd name="connsiteY13" fmla="*/ 6203905 h 6264701"/>
                <a:gd name="connsiteX14" fmla="*/ 609725 w 1676373"/>
                <a:gd name="connsiteY14" fmla="*/ 6228843 h 6264701"/>
                <a:gd name="connsiteX15" fmla="*/ 501659 w 1676373"/>
                <a:gd name="connsiteY15" fmla="*/ 6187280 h 6264701"/>
                <a:gd name="connsiteX16" fmla="*/ 443470 w 1676373"/>
                <a:gd name="connsiteY16" fmla="*/ 6079214 h 6264701"/>
                <a:gd name="connsiteX17" fmla="*/ 451783 w 1676373"/>
                <a:gd name="connsiteY17" fmla="*/ 5921273 h 6264701"/>
                <a:gd name="connsiteX18" fmla="*/ 468408 w 1676373"/>
                <a:gd name="connsiteY18" fmla="*/ 5746705 h 6264701"/>
                <a:gd name="connsiteX19" fmla="*/ 493346 w 1676373"/>
                <a:gd name="connsiteY19" fmla="*/ 5646953 h 6264701"/>
                <a:gd name="connsiteX20" fmla="*/ 476721 w 1676373"/>
                <a:gd name="connsiteY20" fmla="*/ 5563825 h 6264701"/>
                <a:gd name="connsiteX21" fmla="*/ 476721 w 1676373"/>
                <a:gd name="connsiteY21" fmla="*/ 5405883 h 6264701"/>
                <a:gd name="connsiteX22" fmla="*/ 360343 w 1676373"/>
                <a:gd name="connsiteY22" fmla="*/ 4815680 h 6264701"/>
                <a:gd name="connsiteX23" fmla="*/ 343717 w 1676373"/>
                <a:gd name="connsiteY23" fmla="*/ 4433294 h 6264701"/>
                <a:gd name="connsiteX24" fmla="*/ 360343 w 1676373"/>
                <a:gd name="connsiteY24" fmla="*/ 4242102 h 6264701"/>
                <a:gd name="connsiteX25" fmla="*/ 360343 w 1676373"/>
                <a:gd name="connsiteY25" fmla="*/ 4084160 h 6264701"/>
                <a:gd name="connsiteX26" fmla="*/ 210714 w 1676373"/>
                <a:gd name="connsiteY26" fmla="*/ 4050909 h 6264701"/>
                <a:gd name="connsiteX27" fmla="*/ 202401 w 1676373"/>
                <a:gd name="connsiteY27" fmla="*/ 3984407 h 6264701"/>
                <a:gd name="connsiteX28" fmla="*/ 185775 w 1676373"/>
                <a:gd name="connsiteY28" fmla="*/ 3394203 h 6264701"/>
                <a:gd name="connsiteX29" fmla="*/ 185776 w 1676373"/>
                <a:gd name="connsiteY29" fmla="*/ 3186385 h 6264701"/>
                <a:gd name="connsiteX30" fmla="*/ 169150 w 1676373"/>
                <a:gd name="connsiteY30" fmla="*/ 2920378 h 6264701"/>
                <a:gd name="connsiteX31" fmla="*/ 210714 w 1676373"/>
                <a:gd name="connsiteY31" fmla="*/ 2712560 h 6264701"/>
                <a:gd name="connsiteX32" fmla="*/ 285528 w 1676373"/>
                <a:gd name="connsiteY32" fmla="*/ 2288611 h 6264701"/>
                <a:gd name="connsiteX33" fmla="*/ 420575 w 1676373"/>
                <a:gd name="connsiteY33" fmla="*/ 1957465 h 6264701"/>
                <a:gd name="connsiteX34" fmla="*/ 418532 w 1676373"/>
                <a:gd name="connsiteY34" fmla="*/ 1764909 h 6264701"/>
                <a:gd name="connsiteX35" fmla="*/ 393594 w 1676373"/>
                <a:gd name="connsiteY35" fmla="*/ 1698407 h 6264701"/>
                <a:gd name="connsiteX36" fmla="*/ 376968 w 1676373"/>
                <a:gd name="connsiteY36" fmla="*/ 1739971 h 6264701"/>
                <a:gd name="connsiteX37" fmla="*/ 376968 w 1676373"/>
                <a:gd name="connsiteY37" fmla="*/ 1964414 h 6264701"/>
                <a:gd name="connsiteX38" fmla="*/ 377652 w 1676373"/>
                <a:gd name="connsiteY38" fmla="*/ 1981724 h 6264701"/>
                <a:gd name="connsiteX39" fmla="*/ 353037 w 1676373"/>
                <a:gd name="connsiteY39" fmla="*/ 1959839 h 6264701"/>
                <a:gd name="connsiteX40" fmla="*/ 322189 w 1676373"/>
                <a:gd name="connsiteY40" fmla="*/ 2098100 h 6264701"/>
                <a:gd name="connsiteX41" fmla="*/ 243965 w 1676373"/>
                <a:gd name="connsiteY41" fmla="*/ 2421614 h 6264701"/>
                <a:gd name="connsiteX42" fmla="*/ 202401 w 1676373"/>
                <a:gd name="connsiteY42" fmla="*/ 2745811 h 6264701"/>
                <a:gd name="connsiteX43" fmla="*/ 160837 w 1676373"/>
                <a:gd name="connsiteY43" fmla="*/ 2878814 h 6264701"/>
                <a:gd name="connsiteX44" fmla="*/ 177463 w 1676373"/>
                <a:gd name="connsiteY44" fmla="*/ 3045069 h 6264701"/>
                <a:gd name="connsiteX45" fmla="*/ 210714 w 1676373"/>
                <a:gd name="connsiteY45" fmla="*/ 3186385 h 6264701"/>
                <a:gd name="connsiteX46" fmla="*/ 145582 w 1676373"/>
                <a:gd name="connsiteY46" fmla="*/ 3321670 h 6264701"/>
                <a:gd name="connsiteX47" fmla="*/ 159924 w 1676373"/>
                <a:gd name="connsiteY47" fmla="*/ 3398131 h 6264701"/>
                <a:gd name="connsiteX48" fmla="*/ 177463 w 1676373"/>
                <a:gd name="connsiteY48" fmla="*/ 3452393 h 6264701"/>
                <a:gd name="connsiteX49" fmla="*/ 169150 w 1676373"/>
                <a:gd name="connsiteY49" fmla="*/ 3510582 h 6264701"/>
                <a:gd name="connsiteX50" fmla="*/ 135899 w 1676373"/>
                <a:gd name="connsiteY50" fmla="*/ 3502269 h 6264701"/>
                <a:gd name="connsiteX51" fmla="*/ 74239 w 1676373"/>
                <a:gd name="connsiteY51" fmla="*/ 3369266 h 6264701"/>
                <a:gd name="connsiteX52" fmla="*/ 15593 w 1676373"/>
                <a:gd name="connsiteY52" fmla="*/ 3243662 h 6264701"/>
                <a:gd name="connsiteX53" fmla="*/ 2895 w 1676373"/>
                <a:gd name="connsiteY53" fmla="*/ 3194698 h 6264701"/>
                <a:gd name="connsiteX54" fmla="*/ 61085 w 1676373"/>
                <a:gd name="connsiteY54" fmla="*/ 2903753 h 6264701"/>
                <a:gd name="connsiteX55" fmla="*/ 44459 w 1676373"/>
                <a:gd name="connsiteY55" fmla="*/ 2388363 h 6264701"/>
                <a:gd name="connsiteX56" fmla="*/ 64493 w 1676373"/>
                <a:gd name="connsiteY56" fmla="*/ 2089787 h 6264701"/>
                <a:gd name="connsiteX57" fmla="*/ 74850 w 1676373"/>
                <a:gd name="connsiteY57" fmla="*/ 1963733 h 6264701"/>
                <a:gd name="connsiteX58" fmla="*/ 19521 w 1676373"/>
                <a:gd name="connsiteY58" fmla="*/ 1939476 h 6264701"/>
                <a:gd name="connsiteX59" fmla="*/ 135899 w 1676373"/>
                <a:gd name="connsiteY59" fmla="*/ 1241207 h 6264701"/>
                <a:gd name="connsiteX60" fmla="*/ 160837 w 1676373"/>
                <a:gd name="connsiteY60" fmla="*/ 1149767 h 6264701"/>
                <a:gd name="connsiteX61" fmla="*/ 243965 w 1676373"/>
                <a:gd name="connsiteY61" fmla="*/ 1050014 h 6264701"/>
                <a:gd name="connsiteX62" fmla="*/ 435157 w 1676373"/>
                <a:gd name="connsiteY62" fmla="*/ 991825 h 6264701"/>
                <a:gd name="connsiteX63" fmla="*/ 493346 w 1676373"/>
                <a:gd name="connsiteY63" fmla="*/ 975200 h 6264701"/>
                <a:gd name="connsiteX64" fmla="*/ 534910 w 1676373"/>
                <a:gd name="connsiteY64" fmla="*/ 542938 h 6264701"/>
                <a:gd name="connsiteX65" fmla="*/ 584786 w 1676373"/>
                <a:gd name="connsiteY65" fmla="*/ 251993 h 6264701"/>
                <a:gd name="connsiteX66" fmla="*/ 701165 w 1676373"/>
                <a:gd name="connsiteY66" fmla="*/ 52487 h 6264701"/>
                <a:gd name="connsiteX67" fmla="*/ 958859 w 1676373"/>
                <a:gd name="connsiteY67" fmla="*/ 10923 h 6264701"/>
                <a:gd name="connsiteX68" fmla="*/ 1116801 w 1676373"/>
                <a:gd name="connsiteY68" fmla="*/ 218742 h 6264701"/>
                <a:gd name="connsiteX69" fmla="*/ 1208241 w 1676373"/>
                <a:gd name="connsiteY69" fmla="*/ 692567 h 6264701"/>
                <a:gd name="connsiteX70" fmla="*/ 1191615 w 1676373"/>
                <a:gd name="connsiteY70" fmla="*/ 925323 h 6264701"/>
                <a:gd name="connsiteX71" fmla="*/ 1216554 w 1676373"/>
                <a:gd name="connsiteY71" fmla="*/ 950262 h 6264701"/>
                <a:gd name="connsiteX72" fmla="*/ 1515812 w 1676373"/>
                <a:gd name="connsiteY72" fmla="*/ 1041702 h 6264701"/>
                <a:gd name="connsiteX73" fmla="*/ 1597573 w 1676373"/>
                <a:gd name="connsiteY73" fmla="*/ 1299395 h 6264701"/>
                <a:gd name="connsiteX74" fmla="*/ 1668847 w 1676373"/>
                <a:gd name="connsiteY74" fmla="*/ 1881288 h 6264701"/>
                <a:gd name="connsiteX75" fmla="*/ 1665441 w 1676373"/>
                <a:gd name="connsiteY75" fmla="*/ 1947789 h 6264701"/>
                <a:gd name="connsiteX76" fmla="*/ 1590626 w 1676373"/>
                <a:gd name="connsiteY76" fmla="*/ 1956102 h 6264701"/>
                <a:gd name="connsiteX77" fmla="*/ 1590626 w 1676373"/>
                <a:gd name="connsiteY77" fmla="*/ 2155607 h 6264701"/>
                <a:gd name="connsiteX78" fmla="*/ 1607252 w 1676373"/>
                <a:gd name="connsiteY78" fmla="*/ 2720873 h 6264701"/>
                <a:gd name="connsiteX79" fmla="*/ 1623877 w 1676373"/>
                <a:gd name="connsiteY79" fmla="*/ 2986880 h 6264701"/>
                <a:gd name="connsiteX80" fmla="*/ 1673754 w 1676373"/>
                <a:gd name="connsiteY80" fmla="*/ 3153134 h 6264701"/>
                <a:gd name="connsiteX81" fmla="*/ 1582314 w 1676373"/>
                <a:gd name="connsiteY81" fmla="*/ 3319389 h 6264701"/>
                <a:gd name="connsiteX82" fmla="*/ 1465935 w 1676373"/>
                <a:gd name="connsiteY82" fmla="*/ 3402516 h 6264701"/>
                <a:gd name="connsiteX83" fmla="*/ 1474248 w 1676373"/>
                <a:gd name="connsiteY83" fmla="*/ 3344327 h 6264701"/>
                <a:gd name="connsiteX84" fmla="*/ 1557375 w 1676373"/>
                <a:gd name="connsiteY84" fmla="*/ 3186385 h 6264701"/>
                <a:gd name="connsiteX85" fmla="*/ 1557375 w 1676373"/>
                <a:gd name="connsiteY85" fmla="*/ 3111571 h 6264701"/>
                <a:gd name="connsiteX86" fmla="*/ 1538924 w 1676373"/>
                <a:gd name="connsiteY86" fmla="*/ 3123811 h 6264701"/>
                <a:gd name="connsiteX87" fmla="*/ 1507499 w 1676373"/>
                <a:gd name="connsiteY87" fmla="*/ 3236262 h 6264701"/>
                <a:gd name="connsiteX88" fmla="*/ 1482561 w 1676373"/>
                <a:gd name="connsiteY88" fmla="*/ 3277825 h 6264701"/>
                <a:gd name="connsiteX89" fmla="*/ 1449310 w 1676373"/>
                <a:gd name="connsiteY89" fmla="*/ 3011818 h 6264701"/>
                <a:gd name="connsiteX90" fmla="*/ 1482561 w 1676373"/>
                <a:gd name="connsiteY90" fmla="*/ 2895440 h 6264701"/>
                <a:gd name="connsiteX91" fmla="*/ 1499186 w 1676373"/>
                <a:gd name="connsiteY91" fmla="*/ 2720873 h 6264701"/>
                <a:gd name="connsiteX92" fmla="*/ 1416059 w 1676373"/>
                <a:gd name="connsiteY92" fmla="*/ 2446553 h 6264701"/>
                <a:gd name="connsiteX93" fmla="*/ 1349557 w 1676373"/>
                <a:gd name="connsiteY93" fmla="*/ 2122356 h 6264701"/>
                <a:gd name="connsiteX94" fmla="*/ 1357870 w 1676373"/>
                <a:gd name="connsiteY94" fmla="*/ 1956102 h 6264701"/>
                <a:gd name="connsiteX95" fmla="*/ 1324619 w 1676373"/>
                <a:gd name="connsiteY95" fmla="*/ 1956102 h 6264701"/>
                <a:gd name="connsiteX96" fmla="*/ 1299681 w 1676373"/>
                <a:gd name="connsiteY96" fmla="*/ 1823098 h 6264701"/>
                <a:gd name="connsiteX97" fmla="*/ 1291368 w 1676373"/>
                <a:gd name="connsiteY97" fmla="*/ 1731658 h 6264701"/>
                <a:gd name="connsiteX98" fmla="*/ 1285657 w 1676373"/>
                <a:gd name="connsiteY98" fmla="*/ 1914541 h 6264701"/>
                <a:gd name="connsiteX99" fmla="*/ 1307994 w 1676373"/>
                <a:gd name="connsiteY99" fmla="*/ 2180545 h 6264701"/>
                <a:gd name="connsiteX100" fmla="*/ 1382808 w 1676373"/>
                <a:gd name="connsiteY100" fmla="*/ 2488116 h 6264701"/>
                <a:gd name="connsiteX101" fmla="*/ 1482561 w 1676373"/>
                <a:gd name="connsiteY101" fmla="*/ 2903753 h 6264701"/>
                <a:gd name="connsiteX102" fmla="*/ 1474248 w 1676373"/>
                <a:gd name="connsiteY102" fmla="*/ 3402516 h 6264701"/>
                <a:gd name="connsiteX103" fmla="*/ 1457623 w 1676373"/>
                <a:gd name="connsiteY103" fmla="*/ 4075847 h 6264701"/>
                <a:gd name="connsiteX104" fmla="*/ 1424372 w 1676373"/>
                <a:gd name="connsiteY104" fmla="*/ 4109098 h 6264701"/>
                <a:gd name="connsiteX105" fmla="*/ 1457623 w 1676373"/>
                <a:gd name="connsiteY105" fmla="*/ 4358480 h 6264701"/>
                <a:gd name="connsiteX106" fmla="*/ 1507499 w 1676373"/>
                <a:gd name="connsiteY106" fmla="*/ 4641113 h 6264701"/>
                <a:gd name="connsiteX107" fmla="*/ 1532437 w 1676373"/>
                <a:gd name="connsiteY107" fmla="*/ 4707614 h 6264701"/>
                <a:gd name="connsiteX108" fmla="*/ 1507499 w 1676373"/>
                <a:gd name="connsiteY108" fmla="*/ 5580451 h 6264701"/>
                <a:gd name="connsiteX109" fmla="*/ 1549062 w 1676373"/>
                <a:gd name="connsiteY109" fmla="*/ 5688516 h 6264701"/>
                <a:gd name="connsiteX110" fmla="*/ 1574001 w 1676373"/>
                <a:gd name="connsiteY110" fmla="*/ 5763331 h 6264701"/>
                <a:gd name="connsiteX111" fmla="*/ 1615565 w 1676373"/>
                <a:gd name="connsiteY111" fmla="*/ 5979462 h 6264701"/>
                <a:gd name="connsiteX112" fmla="*/ 1615565 w 1676373"/>
                <a:gd name="connsiteY112" fmla="*/ 6162342 h 6264701"/>
                <a:gd name="connsiteX113" fmla="*/ 1565688 w 1676373"/>
                <a:gd name="connsiteY113" fmla="*/ 6253782 h 6264701"/>
                <a:gd name="connsiteX114" fmla="*/ 1440997 w 1676373"/>
                <a:gd name="connsiteY114" fmla="*/ 6262094 h 6264701"/>
                <a:gd name="connsiteX115" fmla="*/ 1382808 w 1676373"/>
                <a:gd name="connsiteY115" fmla="*/ 6245469 h 6264701"/>
                <a:gd name="connsiteX116" fmla="*/ 1324619 w 1676373"/>
                <a:gd name="connsiteY116" fmla="*/ 6187280 h 6264701"/>
                <a:gd name="connsiteX117" fmla="*/ 1332932 w 1676373"/>
                <a:gd name="connsiteY117" fmla="*/ 6070902 h 6264701"/>
                <a:gd name="connsiteX118" fmla="*/ 1349557 w 1676373"/>
                <a:gd name="connsiteY118" fmla="*/ 5971149 h 6264701"/>
                <a:gd name="connsiteX119" fmla="*/ 1324619 w 1676373"/>
                <a:gd name="connsiteY119" fmla="*/ 5788269 h 6264701"/>
                <a:gd name="connsiteX120" fmla="*/ 1357870 w 1676373"/>
                <a:gd name="connsiteY120" fmla="*/ 5597076 h 6264701"/>
                <a:gd name="connsiteX121" fmla="*/ 1324619 w 1676373"/>
                <a:gd name="connsiteY121" fmla="*/ 5464073 h 6264701"/>
                <a:gd name="connsiteX122" fmla="*/ 1241492 w 1676373"/>
                <a:gd name="connsiteY122" fmla="*/ 5081687 h 6264701"/>
                <a:gd name="connsiteX123" fmla="*/ 1125114 w 1676373"/>
                <a:gd name="connsiteY123" fmla="*/ 4757490 h 6264701"/>
                <a:gd name="connsiteX124" fmla="*/ 1100175 w 1676373"/>
                <a:gd name="connsiteY124" fmla="*/ 4416669 h 6264701"/>
                <a:gd name="connsiteX125" fmla="*/ 1066925 w 1676373"/>
                <a:gd name="connsiteY125" fmla="*/ 4208851 h 6264701"/>
                <a:gd name="connsiteX126" fmla="*/ 1017048 w 1676373"/>
                <a:gd name="connsiteY126" fmla="*/ 4109098 h 6264701"/>
                <a:gd name="connsiteX0" fmla="*/ 1017048 w 1676373"/>
                <a:gd name="connsiteY0" fmla="*/ 4109098 h 6264701"/>
                <a:gd name="connsiteX1" fmla="*/ 784292 w 1676373"/>
                <a:gd name="connsiteY1" fmla="*/ 4125723 h 6264701"/>
                <a:gd name="connsiteX2" fmla="*/ 767666 w 1676373"/>
                <a:gd name="connsiteY2" fmla="*/ 4233789 h 6264701"/>
                <a:gd name="connsiteX3" fmla="*/ 726103 w 1676373"/>
                <a:gd name="connsiteY3" fmla="*/ 4416669 h 6264701"/>
                <a:gd name="connsiteX4" fmla="*/ 726103 w 1676373"/>
                <a:gd name="connsiteY4" fmla="*/ 4566298 h 6264701"/>
                <a:gd name="connsiteX5" fmla="*/ 734415 w 1676373"/>
                <a:gd name="connsiteY5" fmla="*/ 4840619 h 6264701"/>
                <a:gd name="connsiteX6" fmla="*/ 684539 w 1676373"/>
                <a:gd name="connsiteY6" fmla="*/ 5389258 h 6264701"/>
                <a:gd name="connsiteX7" fmla="*/ 684539 w 1676373"/>
                <a:gd name="connsiteY7" fmla="*/ 5555513 h 6264701"/>
                <a:gd name="connsiteX8" fmla="*/ 709477 w 1676373"/>
                <a:gd name="connsiteY8" fmla="*/ 5613702 h 6264701"/>
                <a:gd name="connsiteX9" fmla="*/ 709477 w 1676373"/>
                <a:gd name="connsiteY9" fmla="*/ 5663578 h 6264701"/>
                <a:gd name="connsiteX10" fmla="*/ 742728 w 1676373"/>
                <a:gd name="connsiteY10" fmla="*/ 5846458 h 6264701"/>
                <a:gd name="connsiteX11" fmla="*/ 751041 w 1676373"/>
                <a:gd name="connsiteY11" fmla="*/ 6029338 h 6264701"/>
                <a:gd name="connsiteX12" fmla="*/ 775979 w 1676373"/>
                <a:gd name="connsiteY12" fmla="*/ 6154029 h 6264701"/>
                <a:gd name="connsiteX13" fmla="*/ 767666 w 1676373"/>
                <a:gd name="connsiteY13" fmla="*/ 6203905 h 6264701"/>
                <a:gd name="connsiteX14" fmla="*/ 609725 w 1676373"/>
                <a:gd name="connsiteY14" fmla="*/ 6228843 h 6264701"/>
                <a:gd name="connsiteX15" fmla="*/ 501659 w 1676373"/>
                <a:gd name="connsiteY15" fmla="*/ 6187280 h 6264701"/>
                <a:gd name="connsiteX16" fmla="*/ 443470 w 1676373"/>
                <a:gd name="connsiteY16" fmla="*/ 6079214 h 6264701"/>
                <a:gd name="connsiteX17" fmla="*/ 451783 w 1676373"/>
                <a:gd name="connsiteY17" fmla="*/ 5921273 h 6264701"/>
                <a:gd name="connsiteX18" fmla="*/ 468408 w 1676373"/>
                <a:gd name="connsiteY18" fmla="*/ 5746705 h 6264701"/>
                <a:gd name="connsiteX19" fmla="*/ 493346 w 1676373"/>
                <a:gd name="connsiteY19" fmla="*/ 5646953 h 6264701"/>
                <a:gd name="connsiteX20" fmla="*/ 476721 w 1676373"/>
                <a:gd name="connsiteY20" fmla="*/ 5563825 h 6264701"/>
                <a:gd name="connsiteX21" fmla="*/ 476721 w 1676373"/>
                <a:gd name="connsiteY21" fmla="*/ 5405883 h 6264701"/>
                <a:gd name="connsiteX22" fmla="*/ 360343 w 1676373"/>
                <a:gd name="connsiteY22" fmla="*/ 4815680 h 6264701"/>
                <a:gd name="connsiteX23" fmla="*/ 343717 w 1676373"/>
                <a:gd name="connsiteY23" fmla="*/ 4433294 h 6264701"/>
                <a:gd name="connsiteX24" fmla="*/ 360343 w 1676373"/>
                <a:gd name="connsiteY24" fmla="*/ 4242102 h 6264701"/>
                <a:gd name="connsiteX25" fmla="*/ 360343 w 1676373"/>
                <a:gd name="connsiteY25" fmla="*/ 4084160 h 6264701"/>
                <a:gd name="connsiteX26" fmla="*/ 210714 w 1676373"/>
                <a:gd name="connsiteY26" fmla="*/ 4050909 h 6264701"/>
                <a:gd name="connsiteX27" fmla="*/ 202401 w 1676373"/>
                <a:gd name="connsiteY27" fmla="*/ 3984407 h 6264701"/>
                <a:gd name="connsiteX28" fmla="*/ 185775 w 1676373"/>
                <a:gd name="connsiteY28" fmla="*/ 3394203 h 6264701"/>
                <a:gd name="connsiteX29" fmla="*/ 185776 w 1676373"/>
                <a:gd name="connsiteY29" fmla="*/ 3186385 h 6264701"/>
                <a:gd name="connsiteX30" fmla="*/ 169150 w 1676373"/>
                <a:gd name="connsiteY30" fmla="*/ 2920378 h 6264701"/>
                <a:gd name="connsiteX31" fmla="*/ 210714 w 1676373"/>
                <a:gd name="connsiteY31" fmla="*/ 2712560 h 6264701"/>
                <a:gd name="connsiteX32" fmla="*/ 285528 w 1676373"/>
                <a:gd name="connsiteY32" fmla="*/ 2288611 h 6264701"/>
                <a:gd name="connsiteX33" fmla="*/ 420575 w 1676373"/>
                <a:gd name="connsiteY33" fmla="*/ 1957465 h 6264701"/>
                <a:gd name="connsiteX34" fmla="*/ 418532 w 1676373"/>
                <a:gd name="connsiteY34" fmla="*/ 1764909 h 6264701"/>
                <a:gd name="connsiteX35" fmla="*/ 393594 w 1676373"/>
                <a:gd name="connsiteY35" fmla="*/ 1698407 h 6264701"/>
                <a:gd name="connsiteX36" fmla="*/ 376968 w 1676373"/>
                <a:gd name="connsiteY36" fmla="*/ 1739971 h 6264701"/>
                <a:gd name="connsiteX37" fmla="*/ 376968 w 1676373"/>
                <a:gd name="connsiteY37" fmla="*/ 1964414 h 6264701"/>
                <a:gd name="connsiteX38" fmla="*/ 377652 w 1676373"/>
                <a:gd name="connsiteY38" fmla="*/ 1981724 h 6264701"/>
                <a:gd name="connsiteX39" fmla="*/ 353037 w 1676373"/>
                <a:gd name="connsiteY39" fmla="*/ 1959839 h 6264701"/>
                <a:gd name="connsiteX40" fmla="*/ 322189 w 1676373"/>
                <a:gd name="connsiteY40" fmla="*/ 2098100 h 6264701"/>
                <a:gd name="connsiteX41" fmla="*/ 243965 w 1676373"/>
                <a:gd name="connsiteY41" fmla="*/ 2421614 h 6264701"/>
                <a:gd name="connsiteX42" fmla="*/ 202401 w 1676373"/>
                <a:gd name="connsiteY42" fmla="*/ 2745811 h 6264701"/>
                <a:gd name="connsiteX43" fmla="*/ 160837 w 1676373"/>
                <a:gd name="connsiteY43" fmla="*/ 2878814 h 6264701"/>
                <a:gd name="connsiteX44" fmla="*/ 177463 w 1676373"/>
                <a:gd name="connsiteY44" fmla="*/ 3045069 h 6264701"/>
                <a:gd name="connsiteX45" fmla="*/ 191073 w 1676373"/>
                <a:gd name="connsiteY45" fmla="*/ 3186385 h 6264701"/>
                <a:gd name="connsiteX46" fmla="*/ 145582 w 1676373"/>
                <a:gd name="connsiteY46" fmla="*/ 3321670 h 6264701"/>
                <a:gd name="connsiteX47" fmla="*/ 159924 w 1676373"/>
                <a:gd name="connsiteY47" fmla="*/ 3398131 h 6264701"/>
                <a:gd name="connsiteX48" fmla="*/ 177463 w 1676373"/>
                <a:gd name="connsiteY48" fmla="*/ 3452393 h 6264701"/>
                <a:gd name="connsiteX49" fmla="*/ 169150 w 1676373"/>
                <a:gd name="connsiteY49" fmla="*/ 3510582 h 6264701"/>
                <a:gd name="connsiteX50" fmla="*/ 135899 w 1676373"/>
                <a:gd name="connsiteY50" fmla="*/ 3502269 h 6264701"/>
                <a:gd name="connsiteX51" fmla="*/ 74239 w 1676373"/>
                <a:gd name="connsiteY51" fmla="*/ 3369266 h 6264701"/>
                <a:gd name="connsiteX52" fmla="*/ 15593 w 1676373"/>
                <a:gd name="connsiteY52" fmla="*/ 3243662 h 6264701"/>
                <a:gd name="connsiteX53" fmla="*/ 2895 w 1676373"/>
                <a:gd name="connsiteY53" fmla="*/ 3194698 h 6264701"/>
                <a:gd name="connsiteX54" fmla="*/ 61085 w 1676373"/>
                <a:gd name="connsiteY54" fmla="*/ 2903753 h 6264701"/>
                <a:gd name="connsiteX55" fmla="*/ 44459 w 1676373"/>
                <a:gd name="connsiteY55" fmla="*/ 2388363 h 6264701"/>
                <a:gd name="connsiteX56" fmla="*/ 64493 w 1676373"/>
                <a:gd name="connsiteY56" fmla="*/ 2089787 h 6264701"/>
                <a:gd name="connsiteX57" fmla="*/ 74850 w 1676373"/>
                <a:gd name="connsiteY57" fmla="*/ 1963733 h 6264701"/>
                <a:gd name="connsiteX58" fmla="*/ 19521 w 1676373"/>
                <a:gd name="connsiteY58" fmla="*/ 1939476 h 6264701"/>
                <a:gd name="connsiteX59" fmla="*/ 135899 w 1676373"/>
                <a:gd name="connsiteY59" fmla="*/ 1241207 h 6264701"/>
                <a:gd name="connsiteX60" fmla="*/ 160837 w 1676373"/>
                <a:gd name="connsiteY60" fmla="*/ 1149767 h 6264701"/>
                <a:gd name="connsiteX61" fmla="*/ 243965 w 1676373"/>
                <a:gd name="connsiteY61" fmla="*/ 1050014 h 6264701"/>
                <a:gd name="connsiteX62" fmla="*/ 435157 w 1676373"/>
                <a:gd name="connsiteY62" fmla="*/ 991825 h 6264701"/>
                <a:gd name="connsiteX63" fmla="*/ 493346 w 1676373"/>
                <a:gd name="connsiteY63" fmla="*/ 975200 h 6264701"/>
                <a:gd name="connsiteX64" fmla="*/ 534910 w 1676373"/>
                <a:gd name="connsiteY64" fmla="*/ 542938 h 6264701"/>
                <a:gd name="connsiteX65" fmla="*/ 584786 w 1676373"/>
                <a:gd name="connsiteY65" fmla="*/ 251993 h 6264701"/>
                <a:gd name="connsiteX66" fmla="*/ 701165 w 1676373"/>
                <a:gd name="connsiteY66" fmla="*/ 52487 h 6264701"/>
                <a:gd name="connsiteX67" fmla="*/ 958859 w 1676373"/>
                <a:gd name="connsiteY67" fmla="*/ 10923 h 6264701"/>
                <a:gd name="connsiteX68" fmla="*/ 1116801 w 1676373"/>
                <a:gd name="connsiteY68" fmla="*/ 218742 h 6264701"/>
                <a:gd name="connsiteX69" fmla="*/ 1208241 w 1676373"/>
                <a:gd name="connsiteY69" fmla="*/ 692567 h 6264701"/>
                <a:gd name="connsiteX70" fmla="*/ 1191615 w 1676373"/>
                <a:gd name="connsiteY70" fmla="*/ 925323 h 6264701"/>
                <a:gd name="connsiteX71" fmla="*/ 1216554 w 1676373"/>
                <a:gd name="connsiteY71" fmla="*/ 950262 h 6264701"/>
                <a:gd name="connsiteX72" fmla="*/ 1515812 w 1676373"/>
                <a:gd name="connsiteY72" fmla="*/ 1041702 h 6264701"/>
                <a:gd name="connsiteX73" fmla="*/ 1597573 w 1676373"/>
                <a:gd name="connsiteY73" fmla="*/ 1299395 h 6264701"/>
                <a:gd name="connsiteX74" fmla="*/ 1668847 w 1676373"/>
                <a:gd name="connsiteY74" fmla="*/ 1881288 h 6264701"/>
                <a:gd name="connsiteX75" fmla="*/ 1665441 w 1676373"/>
                <a:gd name="connsiteY75" fmla="*/ 1947789 h 6264701"/>
                <a:gd name="connsiteX76" fmla="*/ 1590626 w 1676373"/>
                <a:gd name="connsiteY76" fmla="*/ 1956102 h 6264701"/>
                <a:gd name="connsiteX77" fmla="*/ 1590626 w 1676373"/>
                <a:gd name="connsiteY77" fmla="*/ 2155607 h 6264701"/>
                <a:gd name="connsiteX78" fmla="*/ 1607252 w 1676373"/>
                <a:gd name="connsiteY78" fmla="*/ 2720873 h 6264701"/>
                <a:gd name="connsiteX79" fmla="*/ 1623877 w 1676373"/>
                <a:gd name="connsiteY79" fmla="*/ 2986880 h 6264701"/>
                <a:gd name="connsiteX80" fmla="*/ 1673754 w 1676373"/>
                <a:gd name="connsiteY80" fmla="*/ 3153134 h 6264701"/>
                <a:gd name="connsiteX81" fmla="*/ 1582314 w 1676373"/>
                <a:gd name="connsiteY81" fmla="*/ 3319389 h 6264701"/>
                <a:gd name="connsiteX82" fmla="*/ 1465935 w 1676373"/>
                <a:gd name="connsiteY82" fmla="*/ 3402516 h 6264701"/>
                <a:gd name="connsiteX83" fmla="*/ 1474248 w 1676373"/>
                <a:gd name="connsiteY83" fmla="*/ 3344327 h 6264701"/>
                <a:gd name="connsiteX84" fmla="*/ 1557375 w 1676373"/>
                <a:gd name="connsiteY84" fmla="*/ 3186385 h 6264701"/>
                <a:gd name="connsiteX85" fmla="*/ 1557375 w 1676373"/>
                <a:gd name="connsiteY85" fmla="*/ 3111571 h 6264701"/>
                <a:gd name="connsiteX86" fmla="*/ 1538924 w 1676373"/>
                <a:gd name="connsiteY86" fmla="*/ 3123811 h 6264701"/>
                <a:gd name="connsiteX87" fmla="*/ 1507499 w 1676373"/>
                <a:gd name="connsiteY87" fmla="*/ 3236262 h 6264701"/>
                <a:gd name="connsiteX88" fmla="*/ 1482561 w 1676373"/>
                <a:gd name="connsiteY88" fmla="*/ 3277825 h 6264701"/>
                <a:gd name="connsiteX89" fmla="*/ 1449310 w 1676373"/>
                <a:gd name="connsiteY89" fmla="*/ 3011818 h 6264701"/>
                <a:gd name="connsiteX90" fmla="*/ 1482561 w 1676373"/>
                <a:gd name="connsiteY90" fmla="*/ 2895440 h 6264701"/>
                <a:gd name="connsiteX91" fmla="*/ 1499186 w 1676373"/>
                <a:gd name="connsiteY91" fmla="*/ 2720873 h 6264701"/>
                <a:gd name="connsiteX92" fmla="*/ 1416059 w 1676373"/>
                <a:gd name="connsiteY92" fmla="*/ 2446553 h 6264701"/>
                <a:gd name="connsiteX93" fmla="*/ 1349557 w 1676373"/>
                <a:gd name="connsiteY93" fmla="*/ 2122356 h 6264701"/>
                <a:gd name="connsiteX94" fmla="*/ 1357870 w 1676373"/>
                <a:gd name="connsiteY94" fmla="*/ 1956102 h 6264701"/>
                <a:gd name="connsiteX95" fmla="*/ 1324619 w 1676373"/>
                <a:gd name="connsiteY95" fmla="*/ 1956102 h 6264701"/>
                <a:gd name="connsiteX96" fmla="*/ 1299681 w 1676373"/>
                <a:gd name="connsiteY96" fmla="*/ 1823098 h 6264701"/>
                <a:gd name="connsiteX97" fmla="*/ 1291368 w 1676373"/>
                <a:gd name="connsiteY97" fmla="*/ 1731658 h 6264701"/>
                <a:gd name="connsiteX98" fmla="*/ 1285657 w 1676373"/>
                <a:gd name="connsiteY98" fmla="*/ 1914541 h 6264701"/>
                <a:gd name="connsiteX99" fmla="*/ 1307994 w 1676373"/>
                <a:gd name="connsiteY99" fmla="*/ 2180545 h 6264701"/>
                <a:gd name="connsiteX100" fmla="*/ 1382808 w 1676373"/>
                <a:gd name="connsiteY100" fmla="*/ 2488116 h 6264701"/>
                <a:gd name="connsiteX101" fmla="*/ 1482561 w 1676373"/>
                <a:gd name="connsiteY101" fmla="*/ 2903753 h 6264701"/>
                <a:gd name="connsiteX102" fmla="*/ 1474248 w 1676373"/>
                <a:gd name="connsiteY102" fmla="*/ 3402516 h 6264701"/>
                <a:gd name="connsiteX103" fmla="*/ 1457623 w 1676373"/>
                <a:gd name="connsiteY103" fmla="*/ 4075847 h 6264701"/>
                <a:gd name="connsiteX104" fmla="*/ 1424372 w 1676373"/>
                <a:gd name="connsiteY104" fmla="*/ 4109098 h 6264701"/>
                <a:gd name="connsiteX105" fmla="*/ 1457623 w 1676373"/>
                <a:gd name="connsiteY105" fmla="*/ 4358480 h 6264701"/>
                <a:gd name="connsiteX106" fmla="*/ 1507499 w 1676373"/>
                <a:gd name="connsiteY106" fmla="*/ 4641113 h 6264701"/>
                <a:gd name="connsiteX107" fmla="*/ 1532437 w 1676373"/>
                <a:gd name="connsiteY107" fmla="*/ 4707614 h 6264701"/>
                <a:gd name="connsiteX108" fmla="*/ 1507499 w 1676373"/>
                <a:gd name="connsiteY108" fmla="*/ 5580451 h 6264701"/>
                <a:gd name="connsiteX109" fmla="*/ 1549062 w 1676373"/>
                <a:gd name="connsiteY109" fmla="*/ 5688516 h 6264701"/>
                <a:gd name="connsiteX110" fmla="*/ 1574001 w 1676373"/>
                <a:gd name="connsiteY110" fmla="*/ 5763331 h 6264701"/>
                <a:gd name="connsiteX111" fmla="*/ 1615565 w 1676373"/>
                <a:gd name="connsiteY111" fmla="*/ 5979462 h 6264701"/>
                <a:gd name="connsiteX112" fmla="*/ 1615565 w 1676373"/>
                <a:gd name="connsiteY112" fmla="*/ 6162342 h 6264701"/>
                <a:gd name="connsiteX113" fmla="*/ 1565688 w 1676373"/>
                <a:gd name="connsiteY113" fmla="*/ 6253782 h 6264701"/>
                <a:gd name="connsiteX114" fmla="*/ 1440997 w 1676373"/>
                <a:gd name="connsiteY114" fmla="*/ 6262094 h 6264701"/>
                <a:gd name="connsiteX115" fmla="*/ 1382808 w 1676373"/>
                <a:gd name="connsiteY115" fmla="*/ 6245469 h 6264701"/>
                <a:gd name="connsiteX116" fmla="*/ 1324619 w 1676373"/>
                <a:gd name="connsiteY116" fmla="*/ 6187280 h 6264701"/>
                <a:gd name="connsiteX117" fmla="*/ 1332932 w 1676373"/>
                <a:gd name="connsiteY117" fmla="*/ 6070902 h 6264701"/>
                <a:gd name="connsiteX118" fmla="*/ 1349557 w 1676373"/>
                <a:gd name="connsiteY118" fmla="*/ 5971149 h 6264701"/>
                <a:gd name="connsiteX119" fmla="*/ 1324619 w 1676373"/>
                <a:gd name="connsiteY119" fmla="*/ 5788269 h 6264701"/>
                <a:gd name="connsiteX120" fmla="*/ 1357870 w 1676373"/>
                <a:gd name="connsiteY120" fmla="*/ 5597076 h 6264701"/>
                <a:gd name="connsiteX121" fmla="*/ 1324619 w 1676373"/>
                <a:gd name="connsiteY121" fmla="*/ 5464073 h 6264701"/>
                <a:gd name="connsiteX122" fmla="*/ 1241492 w 1676373"/>
                <a:gd name="connsiteY122" fmla="*/ 5081687 h 6264701"/>
                <a:gd name="connsiteX123" fmla="*/ 1125114 w 1676373"/>
                <a:gd name="connsiteY123" fmla="*/ 4757490 h 6264701"/>
                <a:gd name="connsiteX124" fmla="*/ 1100175 w 1676373"/>
                <a:gd name="connsiteY124" fmla="*/ 4416669 h 6264701"/>
                <a:gd name="connsiteX125" fmla="*/ 1066925 w 1676373"/>
                <a:gd name="connsiteY125" fmla="*/ 4208851 h 6264701"/>
                <a:gd name="connsiteX126" fmla="*/ 1017048 w 1676373"/>
                <a:gd name="connsiteY126" fmla="*/ 4109098 h 626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676373" h="6264701">
                  <a:moveTo>
                    <a:pt x="1017048" y="4109098"/>
                  </a:moveTo>
                  <a:cubicBezTo>
                    <a:pt x="969942" y="4095243"/>
                    <a:pt x="825856" y="4104941"/>
                    <a:pt x="784292" y="4125723"/>
                  </a:cubicBezTo>
                  <a:cubicBezTo>
                    <a:pt x="742728" y="4146505"/>
                    <a:pt x="777364" y="4185298"/>
                    <a:pt x="767666" y="4233789"/>
                  </a:cubicBezTo>
                  <a:cubicBezTo>
                    <a:pt x="757968" y="4282280"/>
                    <a:pt x="733030" y="4361251"/>
                    <a:pt x="726103" y="4416669"/>
                  </a:cubicBezTo>
                  <a:cubicBezTo>
                    <a:pt x="719176" y="4472087"/>
                    <a:pt x="724718" y="4495640"/>
                    <a:pt x="726103" y="4566298"/>
                  </a:cubicBezTo>
                  <a:cubicBezTo>
                    <a:pt x="727488" y="4636956"/>
                    <a:pt x="741342" y="4703459"/>
                    <a:pt x="734415" y="4840619"/>
                  </a:cubicBezTo>
                  <a:cubicBezTo>
                    <a:pt x="727488" y="4977779"/>
                    <a:pt x="692852" y="5270109"/>
                    <a:pt x="684539" y="5389258"/>
                  </a:cubicBezTo>
                  <a:cubicBezTo>
                    <a:pt x="676226" y="5508407"/>
                    <a:pt x="680383" y="5518106"/>
                    <a:pt x="684539" y="5555513"/>
                  </a:cubicBezTo>
                  <a:cubicBezTo>
                    <a:pt x="688695" y="5592920"/>
                    <a:pt x="705321" y="5595691"/>
                    <a:pt x="709477" y="5613702"/>
                  </a:cubicBezTo>
                  <a:cubicBezTo>
                    <a:pt x="713633" y="5631713"/>
                    <a:pt x="703935" y="5624785"/>
                    <a:pt x="709477" y="5663578"/>
                  </a:cubicBezTo>
                  <a:cubicBezTo>
                    <a:pt x="715019" y="5702371"/>
                    <a:pt x="735801" y="5785498"/>
                    <a:pt x="742728" y="5846458"/>
                  </a:cubicBezTo>
                  <a:cubicBezTo>
                    <a:pt x="749655" y="5907418"/>
                    <a:pt x="745499" y="5978076"/>
                    <a:pt x="751041" y="6029338"/>
                  </a:cubicBezTo>
                  <a:cubicBezTo>
                    <a:pt x="756583" y="6080600"/>
                    <a:pt x="773208" y="6124935"/>
                    <a:pt x="775979" y="6154029"/>
                  </a:cubicBezTo>
                  <a:cubicBezTo>
                    <a:pt x="778750" y="6183123"/>
                    <a:pt x="795375" y="6191436"/>
                    <a:pt x="767666" y="6203905"/>
                  </a:cubicBezTo>
                  <a:cubicBezTo>
                    <a:pt x="739957" y="6216374"/>
                    <a:pt x="654059" y="6231614"/>
                    <a:pt x="609725" y="6228843"/>
                  </a:cubicBezTo>
                  <a:cubicBezTo>
                    <a:pt x="565391" y="6226072"/>
                    <a:pt x="529368" y="6212218"/>
                    <a:pt x="501659" y="6187280"/>
                  </a:cubicBezTo>
                  <a:cubicBezTo>
                    <a:pt x="473950" y="6162342"/>
                    <a:pt x="451783" y="6123549"/>
                    <a:pt x="443470" y="6079214"/>
                  </a:cubicBezTo>
                  <a:cubicBezTo>
                    <a:pt x="435157" y="6034880"/>
                    <a:pt x="447627" y="5976691"/>
                    <a:pt x="451783" y="5921273"/>
                  </a:cubicBezTo>
                  <a:cubicBezTo>
                    <a:pt x="455939" y="5865855"/>
                    <a:pt x="461481" y="5792425"/>
                    <a:pt x="468408" y="5746705"/>
                  </a:cubicBezTo>
                  <a:cubicBezTo>
                    <a:pt x="475335" y="5700985"/>
                    <a:pt x="491961" y="5677433"/>
                    <a:pt x="493346" y="5646953"/>
                  </a:cubicBezTo>
                  <a:cubicBezTo>
                    <a:pt x="494731" y="5616473"/>
                    <a:pt x="479492" y="5604003"/>
                    <a:pt x="476721" y="5563825"/>
                  </a:cubicBezTo>
                  <a:cubicBezTo>
                    <a:pt x="473950" y="5523647"/>
                    <a:pt x="496117" y="5530574"/>
                    <a:pt x="476721" y="5405883"/>
                  </a:cubicBezTo>
                  <a:cubicBezTo>
                    <a:pt x="457325" y="5281192"/>
                    <a:pt x="382510" y="4977778"/>
                    <a:pt x="360343" y="4815680"/>
                  </a:cubicBezTo>
                  <a:cubicBezTo>
                    <a:pt x="338176" y="4653582"/>
                    <a:pt x="343717" y="4528890"/>
                    <a:pt x="343717" y="4433294"/>
                  </a:cubicBezTo>
                  <a:cubicBezTo>
                    <a:pt x="343717" y="4337698"/>
                    <a:pt x="357572" y="4300291"/>
                    <a:pt x="360343" y="4242102"/>
                  </a:cubicBezTo>
                  <a:cubicBezTo>
                    <a:pt x="363114" y="4183913"/>
                    <a:pt x="385281" y="4116026"/>
                    <a:pt x="360343" y="4084160"/>
                  </a:cubicBezTo>
                  <a:cubicBezTo>
                    <a:pt x="335405" y="4052294"/>
                    <a:pt x="237038" y="4067534"/>
                    <a:pt x="210714" y="4050909"/>
                  </a:cubicBezTo>
                  <a:cubicBezTo>
                    <a:pt x="184390" y="4034284"/>
                    <a:pt x="206557" y="4093858"/>
                    <a:pt x="202401" y="3984407"/>
                  </a:cubicBezTo>
                  <a:cubicBezTo>
                    <a:pt x="198245" y="3874956"/>
                    <a:pt x="188546" y="3527207"/>
                    <a:pt x="185775" y="3394203"/>
                  </a:cubicBezTo>
                  <a:cubicBezTo>
                    <a:pt x="183004" y="3261199"/>
                    <a:pt x="188547" y="3265356"/>
                    <a:pt x="185776" y="3186385"/>
                  </a:cubicBezTo>
                  <a:cubicBezTo>
                    <a:pt x="183005" y="3107414"/>
                    <a:pt x="164994" y="2999349"/>
                    <a:pt x="169150" y="2920378"/>
                  </a:cubicBezTo>
                  <a:cubicBezTo>
                    <a:pt x="173306" y="2841407"/>
                    <a:pt x="191318" y="2817854"/>
                    <a:pt x="210714" y="2712560"/>
                  </a:cubicBezTo>
                  <a:cubicBezTo>
                    <a:pt x="230110" y="2607266"/>
                    <a:pt x="250551" y="2414460"/>
                    <a:pt x="285528" y="2288611"/>
                  </a:cubicBezTo>
                  <a:cubicBezTo>
                    <a:pt x="320505" y="2162762"/>
                    <a:pt x="413673" y="2052380"/>
                    <a:pt x="420575" y="1957465"/>
                  </a:cubicBezTo>
                  <a:cubicBezTo>
                    <a:pt x="427477" y="1862550"/>
                    <a:pt x="423029" y="1808085"/>
                    <a:pt x="418532" y="1764909"/>
                  </a:cubicBezTo>
                  <a:cubicBezTo>
                    <a:pt x="414035" y="1721733"/>
                    <a:pt x="393594" y="1698407"/>
                    <a:pt x="393594" y="1698407"/>
                  </a:cubicBezTo>
                  <a:cubicBezTo>
                    <a:pt x="386667" y="1694251"/>
                    <a:pt x="379739" y="1695637"/>
                    <a:pt x="376968" y="1739971"/>
                  </a:cubicBezTo>
                  <a:cubicBezTo>
                    <a:pt x="374197" y="1784305"/>
                    <a:pt x="376854" y="1924122"/>
                    <a:pt x="376968" y="1964414"/>
                  </a:cubicBezTo>
                  <a:cubicBezTo>
                    <a:pt x="377082" y="2004706"/>
                    <a:pt x="381640" y="1982486"/>
                    <a:pt x="377652" y="1981724"/>
                  </a:cubicBezTo>
                  <a:cubicBezTo>
                    <a:pt x="373664" y="1980962"/>
                    <a:pt x="362281" y="1940443"/>
                    <a:pt x="353037" y="1959839"/>
                  </a:cubicBezTo>
                  <a:cubicBezTo>
                    <a:pt x="343793" y="1979235"/>
                    <a:pt x="340368" y="2021138"/>
                    <a:pt x="322189" y="2098100"/>
                  </a:cubicBezTo>
                  <a:cubicBezTo>
                    <a:pt x="304010" y="2175062"/>
                    <a:pt x="263930" y="2313662"/>
                    <a:pt x="243965" y="2421614"/>
                  </a:cubicBezTo>
                  <a:cubicBezTo>
                    <a:pt x="224000" y="2529566"/>
                    <a:pt x="216256" y="2669611"/>
                    <a:pt x="202401" y="2745811"/>
                  </a:cubicBezTo>
                  <a:cubicBezTo>
                    <a:pt x="188546" y="2822011"/>
                    <a:pt x="164993" y="2828938"/>
                    <a:pt x="160837" y="2878814"/>
                  </a:cubicBezTo>
                  <a:cubicBezTo>
                    <a:pt x="156681" y="2928690"/>
                    <a:pt x="172424" y="2993807"/>
                    <a:pt x="177463" y="3045069"/>
                  </a:cubicBezTo>
                  <a:cubicBezTo>
                    <a:pt x="182502" y="3096331"/>
                    <a:pt x="196386" y="3140285"/>
                    <a:pt x="191073" y="3186385"/>
                  </a:cubicBezTo>
                  <a:cubicBezTo>
                    <a:pt x="185760" y="3232485"/>
                    <a:pt x="150773" y="3286379"/>
                    <a:pt x="145582" y="3321670"/>
                  </a:cubicBezTo>
                  <a:cubicBezTo>
                    <a:pt x="140391" y="3356961"/>
                    <a:pt x="154611" y="3376344"/>
                    <a:pt x="159924" y="3398131"/>
                  </a:cubicBezTo>
                  <a:cubicBezTo>
                    <a:pt x="165237" y="3419918"/>
                    <a:pt x="175925" y="3433651"/>
                    <a:pt x="177463" y="3452393"/>
                  </a:cubicBezTo>
                  <a:cubicBezTo>
                    <a:pt x="179001" y="3471135"/>
                    <a:pt x="176077" y="3502269"/>
                    <a:pt x="169150" y="3510582"/>
                  </a:cubicBezTo>
                  <a:cubicBezTo>
                    <a:pt x="162223" y="3518895"/>
                    <a:pt x="151717" y="3525822"/>
                    <a:pt x="135899" y="3502269"/>
                  </a:cubicBezTo>
                  <a:cubicBezTo>
                    <a:pt x="120081" y="3478716"/>
                    <a:pt x="94290" y="3412367"/>
                    <a:pt x="74239" y="3369266"/>
                  </a:cubicBezTo>
                  <a:cubicBezTo>
                    <a:pt x="54188" y="3326165"/>
                    <a:pt x="27484" y="3272757"/>
                    <a:pt x="15593" y="3243662"/>
                  </a:cubicBezTo>
                  <a:cubicBezTo>
                    <a:pt x="3702" y="3214567"/>
                    <a:pt x="-4687" y="3251349"/>
                    <a:pt x="2895" y="3194698"/>
                  </a:cubicBezTo>
                  <a:cubicBezTo>
                    <a:pt x="10477" y="3138047"/>
                    <a:pt x="54158" y="3038142"/>
                    <a:pt x="61085" y="2903753"/>
                  </a:cubicBezTo>
                  <a:cubicBezTo>
                    <a:pt x="68012" y="2769364"/>
                    <a:pt x="43891" y="2524024"/>
                    <a:pt x="44459" y="2388363"/>
                  </a:cubicBezTo>
                  <a:cubicBezTo>
                    <a:pt x="45027" y="2252702"/>
                    <a:pt x="59428" y="2160559"/>
                    <a:pt x="64493" y="2089787"/>
                  </a:cubicBezTo>
                  <a:cubicBezTo>
                    <a:pt x="69558" y="2019015"/>
                    <a:pt x="82345" y="1988785"/>
                    <a:pt x="74850" y="1963733"/>
                  </a:cubicBezTo>
                  <a:cubicBezTo>
                    <a:pt x="67355" y="1938681"/>
                    <a:pt x="9347" y="1983586"/>
                    <a:pt x="19521" y="1939476"/>
                  </a:cubicBezTo>
                  <a:cubicBezTo>
                    <a:pt x="29695" y="1895366"/>
                    <a:pt x="112346" y="1372825"/>
                    <a:pt x="135899" y="1241207"/>
                  </a:cubicBezTo>
                  <a:cubicBezTo>
                    <a:pt x="159452" y="1109589"/>
                    <a:pt x="142826" y="1181632"/>
                    <a:pt x="160837" y="1149767"/>
                  </a:cubicBezTo>
                  <a:cubicBezTo>
                    <a:pt x="178848" y="1117901"/>
                    <a:pt x="198245" y="1076338"/>
                    <a:pt x="243965" y="1050014"/>
                  </a:cubicBezTo>
                  <a:cubicBezTo>
                    <a:pt x="289685" y="1023690"/>
                    <a:pt x="393593" y="1004294"/>
                    <a:pt x="435157" y="991825"/>
                  </a:cubicBezTo>
                  <a:cubicBezTo>
                    <a:pt x="476720" y="979356"/>
                    <a:pt x="476721" y="1050014"/>
                    <a:pt x="493346" y="975200"/>
                  </a:cubicBezTo>
                  <a:cubicBezTo>
                    <a:pt x="509971" y="900386"/>
                    <a:pt x="519670" y="663473"/>
                    <a:pt x="534910" y="542938"/>
                  </a:cubicBezTo>
                  <a:cubicBezTo>
                    <a:pt x="550150" y="422403"/>
                    <a:pt x="557077" y="333735"/>
                    <a:pt x="584786" y="251993"/>
                  </a:cubicBezTo>
                  <a:cubicBezTo>
                    <a:pt x="612495" y="170251"/>
                    <a:pt x="638819" y="92665"/>
                    <a:pt x="701165" y="52487"/>
                  </a:cubicBezTo>
                  <a:cubicBezTo>
                    <a:pt x="763511" y="12309"/>
                    <a:pt x="889586" y="-16786"/>
                    <a:pt x="958859" y="10923"/>
                  </a:cubicBezTo>
                  <a:cubicBezTo>
                    <a:pt x="1028132" y="38632"/>
                    <a:pt x="1075237" y="105135"/>
                    <a:pt x="1116801" y="218742"/>
                  </a:cubicBezTo>
                  <a:cubicBezTo>
                    <a:pt x="1158365" y="332349"/>
                    <a:pt x="1204085" y="558179"/>
                    <a:pt x="1208241" y="692567"/>
                  </a:cubicBezTo>
                  <a:cubicBezTo>
                    <a:pt x="1212397" y="826955"/>
                    <a:pt x="1190230" y="882374"/>
                    <a:pt x="1191615" y="925323"/>
                  </a:cubicBezTo>
                  <a:cubicBezTo>
                    <a:pt x="1193000" y="968272"/>
                    <a:pt x="1162521" y="930865"/>
                    <a:pt x="1216554" y="950262"/>
                  </a:cubicBezTo>
                  <a:cubicBezTo>
                    <a:pt x="1270587" y="969658"/>
                    <a:pt x="1452309" y="983513"/>
                    <a:pt x="1515812" y="1041702"/>
                  </a:cubicBezTo>
                  <a:cubicBezTo>
                    <a:pt x="1579315" y="1099891"/>
                    <a:pt x="1572067" y="1159464"/>
                    <a:pt x="1597573" y="1299395"/>
                  </a:cubicBezTo>
                  <a:cubicBezTo>
                    <a:pt x="1623079" y="1439326"/>
                    <a:pt x="1657536" y="1773222"/>
                    <a:pt x="1668847" y="1881288"/>
                  </a:cubicBezTo>
                  <a:cubicBezTo>
                    <a:pt x="1680158" y="1989354"/>
                    <a:pt x="1678478" y="1935320"/>
                    <a:pt x="1665441" y="1947789"/>
                  </a:cubicBezTo>
                  <a:cubicBezTo>
                    <a:pt x="1652404" y="1960258"/>
                    <a:pt x="1603095" y="1921466"/>
                    <a:pt x="1590626" y="1956102"/>
                  </a:cubicBezTo>
                  <a:cubicBezTo>
                    <a:pt x="1578157" y="1990738"/>
                    <a:pt x="1587855" y="2028145"/>
                    <a:pt x="1590626" y="2155607"/>
                  </a:cubicBezTo>
                  <a:cubicBezTo>
                    <a:pt x="1593397" y="2283069"/>
                    <a:pt x="1601710" y="2582328"/>
                    <a:pt x="1607252" y="2720873"/>
                  </a:cubicBezTo>
                  <a:cubicBezTo>
                    <a:pt x="1612794" y="2859418"/>
                    <a:pt x="1612793" y="2914837"/>
                    <a:pt x="1623877" y="2986880"/>
                  </a:cubicBezTo>
                  <a:cubicBezTo>
                    <a:pt x="1634961" y="3058923"/>
                    <a:pt x="1680681" y="3097716"/>
                    <a:pt x="1673754" y="3153134"/>
                  </a:cubicBezTo>
                  <a:cubicBezTo>
                    <a:pt x="1666827" y="3208552"/>
                    <a:pt x="1616950" y="3277825"/>
                    <a:pt x="1582314" y="3319389"/>
                  </a:cubicBezTo>
                  <a:cubicBezTo>
                    <a:pt x="1547678" y="3360953"/>
                    <a:pt x="1483946" y="3398360"/>
                    <a:pt x="1465935" y="3402516"/>
                  </a:cubicBezTo>
                  <a:cubicBezTo>
                    <a:pt x="1447924" y="3406672"/>
                    <a:pt x="1459008" y="3380349"/>
                    <a:pt x="1474248" y="3344327"/>
                  </a:cubicBezTo>
                  <a:cubicBezTo>
                    <a:pt x="1489488" y="3308305"/>
                    <a:pt x="1543521" y="3225178"/>
                    <a:pt x="1557375" y="3186385"/>
                  </a:cubicBezTo>
                  <a:cubicBezTo>
                    <a:pt x="1571230" y="3147592"/>
                    <a:pt x="1560450" y="3122000"/>
                    <a:pt x="1557375" y="3111571"/>
                  </a:cubicBezTo>
                  <a:cubicBezTo>
                    <a:pt x="1554300" y="3101142"/>
                    <a:pt x="1547237" y="3103029"/>
                    <a:pt x="1538924" y="3123811"/>
                  </a:cubicBezTo>
                  <a:cubicBezTo>
                    <a:pt x="1530611" y="3144593"/>
                    <a:pt x="1516893" y="3210593"/>
                    <a:pt x="1507499" y="3236262"/>
                  </a:cubicBezTo>
                  <a:cubicBezTo>
                    <a:pt x="1498105" y="3261931"/>
                    <a:pt x="1492259" y="3315232"/>
                    <a:pt x="1482561" y="3277825"/>
                  </a:cubicBezTo>
                  <a:cubicBezTo>
                    <a:pt x="1472863" y="3240418"/>
                    <a:pt x="1449310" y="3075549"/>
                    <a:pt x="1449310" y="3011818"/>
                  </a:cubicBezTo>
                  <a:cubicBezTo>
                    <a:pt x="1449310" y="2948087"/>
                    <a:pt x="1474248" y="2943931"/>
                    <a:pt x="1482561" y="2895440"/>
                  </a:cubicBezTo>
                  <a:cubicBezTo>
                    <a:pt x="1490874" y="2846949"/>
                    <a:pt x="1510270" y="2795687"/>
                    <a:pt x="1499186" y="2720873"/>
                  </a:cubicBezTo>
                  <a:cubicBezTo>
                    <a:pt x="1488102" y="2646059"/>
                    <a:pt x="1440997" y="2546306"/>
                    <a:pt x="1416059" y="2446553"/>
                  </a:cubicBezTo>
                  <a:cubicBezTo>
                    <a:pt x="1391121" y="2346800"/>
                    <a:pt x="1359255" y="2204098"/>
                    <a:pt x="1349557" y="2122356"/>
                  </a:cubicBezTo>
                  <a:cubicBezTo>
                    <a:pt x="1339859" y="2040614"/>
                    <a:pt x="1357870" y="1956102"/>
                    <a:pt x="1357870" y="1956102"/>
                  </a:cubicBezTo>
                  <a:cubicBezTo>
                    <a:pt x="1353714" y="1928393"/>
                    <a:pt x="1334317" y="1978269"/>
                    <a:pt x="1324619" y="1956102"/>
                  </a:cubicBezTo>
                  <a:cubicBezTo>
                    <a:pt x="1314921" y="1933935"/>
                    <a:pt x="1305223" y="1860505"/>
                    <a:pt x="1299681" y="1823098"/>
                  </a:cubicBezTo>
                  <a:cubicBezTo>
                    <a:pt x="1294139" y="1785691"/>
                    <a:pt x="1293705" y="1716418"/>
                    <a:pt x="1291368" y="1731658"/>
                  </a:cubicBezTo>
                  <a:cubicBezTo>
                    <a:pt x="1289031" y="1746898"/>
                    <a:pt x="1282886" y="1839727"/>
                    <a:pt x="1285657" y="1914541"/>
                  </a:cubicBezTo>
                  <a:cubicBezTo>
                    <a:pt x="1288428" y="1989355"/>
                    <a:pt x="1291802" y="2084949"/>
                    <a:pt x="1307994" y="2180545"/>
                  </a:cubicBezTo>
                  <a:cubicBezTo>
                    <a:pt x="1324186" y="2276141"/>
                    <a:pt x="1353714" y="2367581"/>
                    <a:pt x="1382808" y="2488116"/>
                  </a:cubicBezTo>
                  <a:cubicBezTo>
                    <a:pt x="1411903" y="2608651"/>
                    <a:pt x="1467321" y="2751353"/>
                    <a:pt x="1482561" y="2903753"/>
                  </a:cubicBezTo>
                  <a:cubicBezTo>
                    <a:pt x="1497801" y="3056153"/>
                    <a:pt x="1478404" y="3207167"/>
                    <a:pt x="1474248" y="3402516"/>
                  </a:cubicBezTo>
                  <a:cubicBezTo>
                    <a:pt x="1470092" y="3597865"/>
                    <a:pt x="1465936" y="3958083"/>
                    <a:pt x="1457623" y="4075847"/>
                  </a:cubicBezTo>
                  <a:cubicBezTo>
                    <a:pt x="1449310" y="4193611"/>
                    <a:pt x="1424372" y="4061993"/>
                    <a:pt x="1424372" y="4109098"/>
                  </a:cubicBezTo>
                  <a:cubicBezTo>
                    <a:pt x="1424372" y="4156203"/>
                    <a:pt x="1443769" y="4269811"/>
                    <a:pt x="1457623" y="4358480"/>
                  </a:cubicBezTo>
                  <a:cubicBezTo>
                    <a:pt x="1471478" y="4447149"/>
                    <a:pt x="1495030" y="4582924"/>
                    <a:pt x="1507499" y="4641113"/>
                  </a:cubicBezTo>
                  <a:cubicBezTo>
                    <a:pt x="1519968" y="4699302"/>
                    <a:pt x="1532437" y="4551058"/>
                    <a:pt x="1532437" y="4707614"/>
                  </a:cubicBezTo>
                  <a:cubicBezTo>
                    <a:pt x="1532437" y="4864170"/>
                    <a:pt x="1504728" y="5416967"/>
                    <a:pt x="1507499" y="5580451"/>
                  </a:cubicBezTo>
                  <a:cubicBezTo>
                    <a:pt x="1510270" y="5743935"/>
                    <a:pt x="1537978" y="5658036"/>
                    <a:pt x="1549062" y="5688516"/>
                  </a:cubicBezTo>
                  <a:cubicBezTo>
                    <a:pt x="1560146" y="5718996"/>
                    <a:pt x="1562917" y="5714840"/>
                    <a:pt x="1574001" y="5763331"/>
                  </a:cubicBezTo>
                  <a:cubicBezTo>
                    <a:pt x="1585085" y="5811822"/>
                    <a:pt x="1608638" y="5912960"/>
                    <a:pt x="1615565" y="5979462"/>
                  </a:cubicBezTo>
                  <a:cubicBezTo>
                    <a:pt x="1622492" y="6045964"/>
                    <a:pt x="1623878" y="6116622"/>
                    <a:pt x="1615565" y="6162342"/>
                  </a:cubicBezTo>
                  <a:cubicBezTo>
                    <a:pt x="1607252" y="6208062"/>
                    <a:pt x="1594783" y="6237157"/>
                    <a:pt x="1565688" y="6253782"/>
                  </a:cubicBezTo>
                  <a:cubicBezTo>
                    <a:pt x="1536593" y="6270407"/>
                    <a:pt x="1471477" y="6263479"/>
                    <a:pt x="1440997" y="6262094"/>
                  </a:cubicBezTo>
                  <a:cubicBezTo>
                    <a:pt x="1410517" y="6260709"/>
                    <a:pt x="1402204" y="6257938"/>
                    <a:pt x="1382808" y="6245469"/>
                  </a:cubicBezTo>
                  <a:cubicBezTo>
                    <a:pt x="1363412" y="6233000"/>
                    <a:pt x="1332932" y="6216374"/>
                    <a:pt x="1324619" y="6187280"/>
                  </a:cubicBezTo>
                  <a:cubicBezTo>
                    <a:pt x="1316306" y="6158186"/>
                    <a:pt x="1328776" y="6106924"/>
                    <a:pt x="1332932" y="6070902"/>
                  </a:cubicBezTo>
                  <a:cubicBezTo>
                    <a:pt x="1337088" y="6034880"/>
                    <a:pt x="1350942" y="6018254"/>
                    <a:pt x="1349557" y="5971149"/>
                  </a:cubicBezTo>
                  <a:cubicBezTo>
                    <a:pt x="1348172" y="5924044"/>
                    <a:pt x="1323234" y="5850614"/>
                    <a:pt x="1324619" y="5788269"/>
                  </a:cubicBezTo>
                  <a:cubicBezTo>
                    <a:pt x="1326004" y="5725924"/>
                    <a:pt x="1357870" y="5651109"/>
                    <a:pt x="1357870" y="5597076"/>
                  </a:cubicBezTo>
                  <a:cubicBezTo>
                    <a:pt x="1357870" y="5543043"/>
                    <a:pt x="1344015" y="5549971"/>
                    <a:pt x="1324619" y="5464073"/>
                  </a:cubicBezTo>
                  <a:cubicBezTo>
                    <a:pt x="1305223" y="5378175"/>
                    <a:pt x="1274743" y="5199451"/>
                    <a:pt x="1241492" y="5081687"/>
                  </a:cubicBezTo>
                  <a:cubicBezTo>
                    <a:pt x="1208241" y="4963923"/>
                    <a:pt x="1148667" y="4868326"/>
                    <a:pt x="1125114" y="4757490"/>
                  </a:cubicBezTo>
                  <a:cubicBezTo>
                    <a:pt x="1101561" y="4646654"/>
                    <a:pt x="1115415" y="4506723"/>
                    <a:pt x="1100175" y="4416669"/>
                  </a:cubicBezTo>
                  <a:cubicBezTo>
                    <a:pt x="1084935" y="4326615"/>
                    <a:pt x="1080779" y="4260113"/>
                    <a:pt x="1066925" y="4208851"/>
                  </a:cubicBezTo>
                  <a:cubicBezTo>
                    <a:pt x="1053071" y="4157589"/>
                    <a:pt x="1064154" y="4122953"/>
                    <a:pt x="1017048" y="4109098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60425" name="Picture 2">
            <a:extLst>
              <a:ext uri="{FF2B5EF4-FFF2-40B4-BE49-F238E27FC236}">
                <a16:creationId xmlns:a16="http://schemas.microsoft.com/office/drawing/2014/main" id="{38C24C7D-C373-47ED-A84E-465D15176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19478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E32D42-AFDA-4AC7-9C74-9E7A51F50259}"/>
              </a:ext>
            </a:extLst>
          </p:cNvPr>
          <p:cNvSpPr/>
          <p:nvPr/>
        </p:nvSpPr>
        <p:spPr>
          <a:xfrm>
            <a:off x="63500" y="1000125"/>
            <a:ext cx="9017000" cy="2771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C46E451-9F99-44A8-9228-88BD023F2ABC}"/>
              </a:ext>
            </a:extLst>
          </p:cNvPr>
          <p:cNvSpPr txBox="1">
            <a:spLocks/>
          </p:cNvSpPr>
          <p:nvPr/>
        </p:nvSpPr>
        <p:spPr>
          <a:xfrm>
            <a:off x="63500" y="330200"/>
            <a:ext cx="9017000" cy="508000"/>
          </a:xfrm>
          <a:prstGeom prst="rect">
            <a:avLst/>
          </a:prstGeom>
        </p:spPr>
        <p:txBody>
          <a:bodyPr lIns="68579" tIns="34289" rIns="68579" bIns="34289"/>
          <a:lstStyle/>
          <a:p>
            <a:pPr algn="ctr" defTabSz="685783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n-cs"/>
              </a:rPr>
              <a:t>Ομάδες κινδύνου </a:t>
            </a:r>
            <a:r>
              <a:rPr lang="el-GR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n-cs"/>
              </a:rPr>
              <a:t>μηνιγγιτιδοκοκκικής</a:t>
            </a:r>
            <a:r>
              <a:rPr lang="el-G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n-cs"/>
              </a:rPr>
              <a:t> νόσου </a:t>
            </a:r>
          </a:p>
        </p:txBody>
      </p:sp>
      <p:sp>
        <p:nvSpPr>
          <p:cNvPr id="60428" name="TextBox 18">
            <a:extLst>
              <a:ext uri="{FF2B5EF4-FFF2-40B4-BE49-F238E27FC236}">
                <a16:creationId xmlns:a16="http://schemas.microsoft.com/office/drawing/2014/main" id="{3EB73E27-D98F-4EF5-A30C-F5F5A00C2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6350000"/>
            <a:ext cx="86836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600">
                <a:latin typeface="Comic Sans MS" panose="030F0702030302020204" pitchFamily="66" charset="0"/>
                <a:ea typeface="MS PGothic" panose="020B0600070205080204" pitchFamily="34" charset="-128"/>
              </a:rPr>
              <a:t>*</a:t>
            </a:r>
            <a:r>
              <a:rPr lang="el-GR" altLang="en-US" sz="600">
                <a:latin typeface="Comic Sans MS" panose="030F0702030302020204" pitchFamily="66" charset="0"/>
                <a:ea typeface="MS PGothic" panose="020B0600070205080204" pitchFamily="34" charset="-128"/>
              </a:rPr>
              <a:t> Ο κίνδυνος μηνιγγιττιδοκκικής νόσου στους ταξιδιώτες διαφέρει ανάλογα με τον προορισμό, το μέσο μεταφοράς, τις συνθήκες διαμονής , τον λόγο του ταξιδιού και τις δραστηριότητες κατά τη διάρκεια του ταξιδιού.</a:t>
            </a:r>
            <a:br>
              <a:rPr lang="en-US" altLang="en-US" sz="600">
                <a:latin typeface="Comic Sans MS" panose="030F0702030302020204" pitchFamily="66" charset="0"/>
                <a:ea typeface="MS PGothic" panose="020B0600070205080204" pitchFamily="34" charset="-128"/>
              </a:rPr>
            </a:br>
            <a:r>
              <a:rPr lang="el-GR" altLang="en-US" sz="600">
                <a:latin typeface="Comic Sans MS" panose="030F0702030302020204" pitchFamily="66" charset="0"/>
                <a:ea typeface="MS PGothic" panose="020B0600070205080204" pitchFamily="34" charset="-128"/>
              </a:rPr>
              <a:t>Ο εμβολιασμός των ταξιδιωτών πρέπει να γίνεται σύμφωνα με τις επίσημες συστάσεις.</a:t>
            </a:r>
            <a:br>
              <a:rPr lang="en-US" altLang="en-US" sz="600">
                <a:latin typeface="Comic Sans MS" panose="030F0702030302020204" pitchFamily="66" charset="0"/>
                <a:ea typeface="MS PGothic" panose="020B0600070205080204" pitchFamily="34" charset="-128"/>
              </a:rPr>
            </a:br>
            <a:r>
              <a:rPr lang="en-US" altLang="en-US" sz="600">
                <a:latin typeface="Comic Sans MS" panose="030F0702030302020204" pitchFamily="66" charset="0"/>
                <a:ea typeface="MS PGothic" panose="020B0600070205080204" pitchFamily="34" charset="-128"/>
              </a:rPr>
              <a:t>1. World Health Organization. Wkly Epidemiol Rec. 2011;86:521-540. 2. Rosenstein NE, et al. N Eng J Med. 2001;344(18):1378-1388. 3. Goldschneider I, et al. J Exp Med. 1969;129(6):1307-1326. </a:t>
            </a:r>
            <a:r>
              <a:rPr lang="en-GB" altLang="en-US" sz="600">
                <a:latin typeface="Comic Sans MS" panose="030F0702030302020204" pitchFamily="66" charset="0"/>
                <a:ea typeface="MS PGothic" panose="020B0600070205080204" pitchFamily="34" charset="-128"/>
              </a:rPr>
              <a:t>4. </a:t>
            </a:r>
            <a:r>
              <a:rPr lang="fr-FR" altLang="en-US" sz="600">
                <a:latin typeface="Comic Sans MS" panose="030F0702030302020204" pitchFamily="66" charset="0"/>
                <a:ea typeface="MS PGothic" panose="020B0600070205080204" pitchFamily="34" charset="-128"/>
              </a:rPr>
              <a:t>Christensen H, et al. Lancet Infect Dis. 2010;10:853-861. 5. </a:t>
            </a:r>
            <a:r>
              <a:rPr lang="en-US" altLang="en-US" sz="600">
                <a:latin typeface="Comic Sans MS" panose="030F0702030302020204" pitchFamily="66" charset="0"/>
                <a:ea typeface="MS PGothic" panose="020B0600070205080204" pitchFamily="34" charset="-128"/>
              </a:rPr>
              <a:t>World Health Organization. Meningococcal meningitis. Fact sheet no. 141. http://www.who.int/mediacentre/factsheets/fs141/en/. Updated November 2015. Accessed August 29, 2017. 6. </a:t>
            </a:r>
            <a:r>
              <a:rPr lang="en-GB" altLang="en-US" sz="600">
                <a:latin typeface="Comic Sans MS" panose="030F0702030302020204" pitchFamily="66" charset="0"/>
                <a:ea typeface="MS PGothic" panose="020B0600070205080204" pitchFamily="34" charset="-128"/>
              </a:rPr>
              <a:t>Harrison LH, et al. Clin Microbiol Rev. 2006;19:142-164.</a:t>
            </a:r>
            <a:r>
              <a:rPr lang="en-US" altLang="en-US" sz="600">
                <a:latin typeface="Comic Sans MS" panose="030F0702030302020204" pitchFamily="66" charset="0"/>
                <a:ea typeface="MS PGothic" panose="020B0600070205080204" pitchFamily="34" charset="-128"/>
              </a:rPr>
              <a:t> 7. Memish ZA, et al. J Infect Public Health. 2010;3:143-151. </a:t>
            </a:r>
          </a:p>
        </p:txBody>
      </p:sp>
    </p:spTree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CA1AEFE-7806-45E1-8EDE-A784C7854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77" y="64168"/>
            <a:ext cx="7912270" cy="6266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473161-0A06-48C5-99FE-A91D22F58864}"/>
              </a:ext>
            </a:extLst>
          </p:cNvPr>
          <p:cNvSpPr txBox="1"/>
          <p:nvPr/>
        </p:nvSpPr>
        <p:spPr>
          <a:xfrm>
            <a:off x="2217990" y="6519446"/>
            <a:ext cx="5807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ΕΘΝΙΚΗ ΕΠΙΤΡΟΠΗ ΕΜΒΟΛΙΑΣΜΩΝ, ΣΕΠΤΕΜΒΡΙΟΣ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A25940-1522-45E1-9F67-0892C61D597D}"/>
              </a:ext>
            </a:extLst>
          </p:cNvPr>
          <p:cNvSpPr txBox="1"/>
          <p:nvPr/>
        </p:nvSpPr>
        <p:spPr>
          <a:xfrm>
            <a:off x="8025232" y="6042392"/>
            <a:ext cx="853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Soliris</a:t>
            </a:r>
            <a:r>
              <a:rPr lang="en-US" dirty="0"/>
              <a:t> PNA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691020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5EE8619-A6B7-4986-95B0-6BB954A7F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07" y="1058779"/>
            <a:ext cx="9046963" cy="4325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0CB9AF-D83B-4734-9EC5-B3356D849DEC}"/>
              </a:ext>
            </a:extLst>
          </p:cNvPr>
          <p:cNvSpPr txBox="1"/>
          <p:nvPr/>
        </p:nvSpPr>
        <p:spPr>
          <a:xfrm>
            <a:off x="2217990" y="6359025"/>
            <a:ext cx="5807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ΕΘΝΙΚΗ ΕΠΙΤΡΟΠΗ ΕΜΒΟΛΙΑΣΜΩΝ, ΣΕΠΤΕΜΒΡΙΟΣ 2018</a:t>
            </a:r>
          </a:p>
        </p:txBody>
      </p:sp>
    </p:spTree>
    <p:extLst>
      <p:ext uri="{BB962C8B-B14F-4D97-AF65-F5344CB8AC3E}">
        <p14:creationId xmlns:p14="http://schemas.microsoft.com/office/powerpoint/2010/main" val="30542497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39410D0-2B4D-4296-B4A8-AFBA1B33C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891744"/>
            <a:ext cx="8178799" cy="3074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A61B7E-520B-4C85-B5F6-022FBF53E5EA}"/>
              </a:ext>
            </a:extLst>
          </p:cNvPr>
          <p:cNvSpPr txBox="1"/>
          <p:nvPr/>
        </p:nvSpPr>
        <p:spPr>
          <a:xfrm>
            <a:off x="2201947" y="5797552"/>
            <a:ext cx="5807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ΕΘΝΙΚΗ ΕΠΙΤΡΟΠΗ ΕΜΒΟΛΙΑΣΜΩΝ, ΣΕΠΤΕΜΒΡΙΟΣ 2018</a:t>
            </a:r>
          </a:p>
        </p:txBody>
      </p:sp>
    </p:spTree>
    <p:extLst>
      <p:ext uri="{BB962C8B-B14F-4D97-AF65-F5344CB8AC3E}">
        <p14:creationId xmlns:p14="http://schemas.microsoft.com/office/powerpoint/2010/main" val="9782026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4747" t="66305" r="56590" b="4582"/>
          <a:stretch>
            <a:fillRect/>
          </a:stretch>
        </p:blipFill>
        <p:spPr bwMode="auto">
          <a:xfrm>
            <a:off x="899592" y="4293096"/>
            <a:ext cx="3096344" cy="209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el-GR" sz="3600" b="1" spc="300" dirty="0"/>
              <a:t>Εμβόλια </a:t>
            </a:r>
            <a:r>
              <a:rPr lang="el-GR" sz="3600" b="1" spc="300" dirty="0" err="1"/>
              <a:t>Μηνιγγιτιδοκόκκου</a:t>
            </a:r>
            <a:endParaRPr lang="en-US" sz="3600" b="1" spc="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6114" y="980728"/>
            <a:ext cx="9027886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2400" b="1" dirty="0"/>
          </a:p>
          <a:p>
            <a:r>
              <a:rPr lang="el-GR" sz="2400" b="1" dirty="0"/>
              <a:t>Πολυσακχαριδικό για στελέχη </a:t>
            </a:r>
            <a:r>
              <a:rPr lang="en-US" sz="2400" b="1" dirty="0"/>
              <a:t>A</a:t>
            </a:r>
            <a:r>
              <a:rPr lang="el-GR" sz="2400" b="1" dirty="0"/>
              <a:t>,</a:t>
            </a:r>
            <a:r>
              <a:rPr lang="en-US" sz="2400" b="1" dirty="0"/>
              <a:t>C</a:t>
            </a:r>
            <a:r>
              <a:rPr lang="el-GR" sz="2400" b="1" dirty="0"/>
              <a:t>,</a:t>
            </a:r>
            <a:r>
              <a:rPr lang="en-US" sz="2400" b="1" dirty="0"/>
              <a:t>Y</a:t>
            </a:r>
            <a:r>
              <a:rPr lang="el-GR" sz="2400" b="1" dirty="0"/>
              <a:t>,</a:t>
            </a:r>
            <a:r>
              <a:rPr lang="en-US" sz="2400" b="1" dirty="0"/>
              <a:t>W</a:t>
            </a:r>
            <a:r>
              <a:rPr lang="el-GR" sz="2400" b="1" dirty="0"/>
              <a:t>-135 (</a:t>
            </a:r>
            <a:r>
              <a:rPr lang="en-US" sz="2400" b="1" dirty="0"/>
              <a:t>MPSV</a:t>
            </a:r>
            <a:r>
              <a:rPr lang="el-GR" sz="2400" b="1" dirty="0"/>
              <a:t>4): </a:t>
            </a:r>
            <a:r>
              <a:rPr lang="en-US" sz="2400" b="1" dirty="0" err="1"/>
              <a:t>Menomune</a:t>
            </a:r>
            <a:r>
              <a:rPr lang="el-GR" sz="2400" b="1" dirty="0"/>
              <a:t>® </a:t>
            </a:r>
          </a:p>
          <a:p>
            <a:pPr>
              <a:spcBef>
                <a:spcPts val="1200"/>
              </a:spcBef>
            </a:pPr>
            <a:r>
              <a:rPr lang="el-GR" sz="2400" b="1" dirty="0"/>
              <a:t>Ορομάδας </a:t>
            </a:r>
            <a:r>
              <a:rPr lang="en-US" sz="2400" b="1" dirty="0"/>
              <a:t>C</a:t>
            </a:r>
            <a:r>
              <a:rPr lang="el-GR" sz="2400" b="1" dirty="0"/>
              <a:t> συζευγμένο</a:t>
            </a:r>
          </a:p>
          <a:p>
            <a:pPr lvl="1">
              <a:spcBef>
                <a:spcPts val="1200"/>
              </a:spcBef>
            </a:pPr>
            <a:r>
              <a:rPr lang="en-US" sz="2000" dirty="0" err="1"/>
              <a:t>Meningitec</a:t>
            </a:r>
            <a:r>
              <a:rPr lang="en-US" sz="2000" dirty="0"/>
              <a:t> (Wyeth/Pfizer), </a:t>
            </a:r>
            <a:r>
              <a:rPr lang="en-US" sz="2000" dirty="0" err="1"/>
              <a:t>Meninvact</a:t>
            </a:r>
            <a:r>
              <a:rPr lang="en-US" sz="2000" dirty="0"/>
              <a:t> (SP-MSD), </a:t>
            </a:r>
            <a:r>
              <a:rPr lang="en-US" sz="2000" dirty="0" err="1"/>
              <a:t>NeisVac</a:t>
            </a:r>
            <a:r>
              <a:rPr lang="en-US" sz="2000" dirty="0"/>
              <a:t>-C (Baxter)</a:t>
            </a:r>
          </a:p>
          <a:p>
            <a:r>
              <a:rPr lang="el-GR" sz="2400" b="1" dirty="0">
                <a:solidFill>
                  <a:srgbClr val="FF0000"/>
                </a:solidFill>
              </a:rPr>
              <a:t>Συζευγμένο (</a:t>
            </a:r>
            <a:r>
              <a:rPr lang="en-US" sz="2400" b="1" dirty="0">
                <a:solidFill>
                  <a:srgbClr val="FF0000"/>
                </a:solidFill>
              </a:rPr>
              <a:t>MCV</a:t>
            </a:r>
            <a:r>
              <a:rPr lang="el-GR" sz="2400" b="1" dirty="0">
                <a:solidFill>
                  <a:srgbClr val="FF0000"/>
                </a:solidFill>
              </a:rPr>
              <a:t>4) για στελέχη </a:t>
            </a:r>
            <a:r>
              <a:rPr lang="en-US" sz="2400" b="1" dirty="0">
                <a:solidFill>
                  <a:srgbClr val="FF0000"/>
                </a:solidFill>
              </a:rPr>
              <a:t>A</a:t>
            </a:r>
            <a:r>
              <a:rPr lang="el-GR" sz="2400" b="1" dirty="0">
                <a:solidFill>
                  <a:srgbClr val="FF0000"/>
                </a:solidFill>
              </a:rPr>
              <a:t>,</a:t>
            </a:r>
            <a:r>
              <a:rPr lang="en-US" sz="2400" b="1" dirty="0">
                <a:solidFill>
                  <a:srgbClr val="FF0000"/>
                </a:solidFill>
              </a:rPr>
              <a:t>C</a:t>
            </a:r>
            <a:r>
              <a:rPr lang="el-GR" sz="2400" b="1" dirty="0">
                <a:solidFill>
                  <a:srgbClr val="FF0000"/>
                </a:solidFill>
              </a:rPr>
              <a:t>,</a:t>
            </a:r>
            <a:r>
              <a:rPr lang="en-US" sz="2400" b="1" dirty="0">
                <a:solidFill>
                  <a:srgbClr val="FF0000"/>
                </a:solidFill>
              </a:rPr>
              <a:t>Y</a:t>
            </a:r>
            <a:r>
              <a:rPr lang="el-GR" sz="2400" b="1" dirty="0">
                <a:solidFill>
                  <a:srgbClr val="FF0000"/>
                </a:solidFill>
              </a:rPr>
              <a:t>,</a:t>
            </a:r>
            <a:r>
              <a:rPr lang="en-US" sz="2400" b="1" dirty="0">
                <a:solidFill>
                  <a:srgbClr val="FF0000"/>
                </a:solidFill>
              </a:rPr>
              <a:t>W</a:t>
            </a:r>
            <a:r>
              <a:rPr lang="el-GR" sz="2400" b="1" dirty="0">
                <a:solidFill>
                  <a:srgbClr val="FF0000"/>
                </a:solidFill>
              </a:rPr>
              <a:t>-135: </a:t>
            </a:r>
            <a:r>
              <a:rPr lang="en-US" sz="2400" b="1" dirty="0" err="1">
                <a:solidFill>
                  <a:srgbClr val="FF0000"/>
                </a:solidFill>
              </a:rPr>
              <a:t>Menveo</a:t>
            </a:r>
            <a:r>
              <a:rPr lang="el-GR" sz="2400" b="1" dirty="0">
                <a:solidFill>
                  <a:srgbClr val="FF0000"/>
                </a:solidFill>
              </a:rPr>
              <a:t>®</a:t>
            </a:r>
          </a:p>
          <a:p>
            <a:r>
              <a:rPr lang="el-GR" sz="2400" b="1" dirty="0">
                <a:solidFill>
                  <a:srgbClr val="FF0000"/>
                </a:solidFill>
              </a:rPr>
              <a:t>Βιοτεχνολογικό για στέλεχος </a:t>
            </a:r>
            <a:r>
              <a:rPr lang="en-US" sz="2400" b="1" dirty="0">
                <a:solidFill>
                  <a:srgbClr val="FF0000"/>
                </a:solidFill>
              </a:rPr>
              <a:t>B</a:t>
            </a:r>
            <a:r>
              <a:rPr lang="el-GR" sz="2400" b="1" dirty="0">
                <a:solidFill>
                  <a:srgbClr val="FF0000"/>
                </a:solidFill>
              </a:rPr>
              <a:t> (4</a:t>
            </a:r>
            <a:r>
              <a:rPr lang="en-US" sz="2400" b="1" dirty="0" err="1">
                <a:solidFill>
                  <a:srgbClr val="FF0000"/>
                </a:solidFill>
              </a:rPr>
              <a:t>CMenB</a:t>
            </a:r>
            <a:r>
              <a:rPr lang="el-GR" sz="2400" b="1" dirty="0">
                <a:solidFill>
                  <a:srgbClr val="FF0000"/>
                </a:solidFill>
              </a:rPr>
              <a:t>): </a:t>
            </a:r>
            <a:r>
              <a:rPr lang="en-US" sz="2400" b="1" dirty="0" err="1">
                <a:solidFill>
                  <a:srgbClr val="FF0000"/>
                </a:solidFill>
              </a:rPr>
              <a:t>Bexsero</a:t>
            </a:r>
            <a:r>
              <a:rPr lang="el-GR" sz="2400" b="1" dirty="0">
                <a:solidFill>
                  <a:srgbClr val="FF0000"/>
                </a:solidFill>
              </a:rPr>
              <a:t>®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l-GR" sz="2400" b="1" dirty="0">
                <a:solidFill>
                  <a:srgbClr val="FF0000"/>
                </a:solidFill>
              </a:rPr>
              <a:t>Πρωτεϊνικό για στέλεχος Β (</a:t>
            </a:r>
            <a:r>
              <a:rPr lang="en-US" sz="2400" b="1" dirty="0" err="1">
                <a:solidFill>
                  <a:srgbClr val="FF0000"/>
                </a:solidFill>
              </a:rPr>
              <a:t>Trumenba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  <a:r>
              <a:rPr lang="el-GR" sz="24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5691" t="65823" r="13960" b="3797"/>
          <a:stretch>
            <a:fillRect/>
          </a:stretch>
        </p:blipFill>
        <p:spPr bwMode="auto">
          <a:xfrm>
            <a:off x="5112060" y="4293096"/>
            <a:ext cx="31323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516567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C12B5A9-4440-4722-94C0-A4FB4B24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94" y="297739"/>
            <a:ext cx="8568490" cy="629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49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0D9B6-DAC4-4DAA-A8FE-80C01C540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642938"/>
            <a:ext cx="8258175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3200" dirty="0">
                <a:solidFill>
                  <a:srgbClr val="FF0000"/>
                </a:solidFill>
              </a:rPr>
              <a:t>Πρωτεϊνικά εμβόλια MenB-4C &amp; </a:t>
            </a:r>
            <a:r>
              <a:rPr lang="el-GR" sz="3200" dirty="0" err="1">
                <a:solidFill>
                  <a:srgbClr val="FF0000"/>
                </a:solidFill>
              </a:rPr>
              <a:t>MenB</a:t>
            </a:r>
            <a:r>
              <a:rPr lang="el-GR" sz="3200" dirty="0">
                <a:solidFill>
                  <a:srgbClr val="FF0000"/>
                </a:solidFill>
              </a:rPr>
              <a:t>-</a:t>
            </a:r>
            <a:r>
              <a:rPr lang="el-GR" sz="3200" dirty="0" err="1">
                <a:solidFill>
                  <a:srgbClr val="FF0000"/>
                </a:solidFill>
              </a:rPr>
              <a:t>FHbp</a:t>
            </a:r>
            <a:r>
              <a:rPr lang="el-GR" sz="3200" dirty="0">
                <a:solidFill>
                  <a:srgbClr val="FF0000"/>
                </a:solidFill>
              </a:rPr>
              <a:t> </a:t>
            </a:r>
            <a:br>
              <a:rPr lang="en-US" sz="3200" dirty="0">
                <a:solidFill>
                  <a:srgbClr val="FF000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66F79EE-A46C-4090-996D-B8E7B3C1E6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5000625"/>
          <a:ext cx="9144000" cy="782638"/>
        </p:xfrm>
        <a:graphic>
          <a:graphicData uri="http://schemas.openxmlformats.org/drawingml/2006/table">
            <a:tbl>
              <a:tblPr/>
              <a:tblGrid>
                <a:gridCol w="4643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0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3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Άτομα ≥6 εβδομάδων</a:t>
                      </a:r>
                    </a:p>
                  </a:txBody>
                  <a:tcPr marL="51435" marR="5143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Άτομα  &gt;10 ετών</a:t>
                      </a:r>
                    </a:p>
                  </a:txBody>
                  <a:tcPr marL="51435" marR="5143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3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</a:p>
                  </a:txBody>
                  <a:tcPr marL="51435" marR="5143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51435" marR="5143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4520" name="Picture 2" descr="Αποτέλεσμα εικόνας για bexsero trumenba">
            <a:extLst>
              <a:ext uri="{FF2B5EF4-FFF2-40B4-BE49-F238E27FC236}">
                <a16:creationId xmlns:a16="http://schemas.microsoft.com/office/drawing/2014/main" id="{DD70186D-97E9-4649-A03B-66C2195DD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813"/>
            <a:ext cx="464343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AutoShape 4" descr="Αποτέλεσμα εικόνας για trumenba">
            <a:extLst>
              <a:ext uri="{FF2B5EF4-FFF2-40B4-BE49-F238E27FC236}">
                <a16:creationId xmlns:a16="http://schemas.microsoft.com/office/drawing/2014/main" id="{6947DC8E-1494-40D8-A7BC-8718E7C0A6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22" name="AutoShape 6" descr="Αποτέλεσμα εικόνας για trumenba">
            <a:extLst>
              <a:ext uri="{FF2B5EF4-FFF2-40B4-BE49-F238E27FC236}">
                <a16:creationId xmlns:a16="http://schemas.microsoft.com/office/drawing/2014/main" id="{28CFA324-2066-4A82-A699-EF0943F08F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4523" name="Picture 8" descr="Αποτέλεσμα εικόνας για trumenba">
            <a:extLst>
              <a:ext uri="{FF2B5EF4-FFF2-40B4-BE49-F238E27FC236}">
                <a16:creationId xmlns:a16="http://schemas.microsoft.com/office/drawing/2014/main" id="{CE7E294C-27B3-413B-B5A6-96581617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28813"/>
            <a:ext cx="450056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1F685-4A0A-473D-9C90-AA0B30036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60" y="30562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Εμβόλια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Μηνιγγιτιδοκόκκου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D24096A-D754-4F5A-8D37-17E66E5919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765185"/>
              </p:ext>
            </p:extLst>
          </p:nvPr>
        </p:nvGraphicFramePr>
        <p:xfrm>
          <a:off x="1379622" y="1753504"/>
          <a:ext cx="6350410" cy="3444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9DF7B12-69EC-42AA-8358-9D43BC853714}"/>
              </a:ext>
            </a:extLst>
          </p:cNvPr>
          <p:cNvSpPr/>
          <p:nvPr/>
        </p:nvSpPr>
        <p:spPr>
          <a:xfrm>
            <a:off x="587265" y="5363173"/>
            <a:ext cx="814289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Σε άτομα με ανατομική ή λειτουργική </a:t>
            </a:r>
            <a:r>
              <a:rPr lang="el-GR" sz="1350" dirty="0" err="1">
                <a:solidFill>
                  <a:prstClr val="black"/>
                </a:solidFill>
                <a:latin typeface="Calibri" panose="020F0502020204030204"/>
              </a:rPr>
              <a:t>ασπληνία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 στις περιπτώσεις προγραμματισμένης </a:t>
            </a:r>
            <a:r>
              <a:rPr lang="el-GR" sz="1350" dirty="0" err="1">
                <a:solidFill>
                  <a:prstClr val="black"/>
                </a:solidFill>
                <a:latin typeface="Calibri" panose="020F0502020204030204"/>
              </a:rPr>
              <a:t>σπληνεκτομής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 ο εμβολιασμός έναντι </a:t>
            </a:r>
            <a:r>
              <a:rPr lang="el-GR" sz="1350" dirty="0" err="1">
                <a:solidFill>
                  <a:prstClr val="black"/>
                </a:solidFill>
                <a:latin typeface="Calibri" panose="020F0502020204030204"/>
              </a:rPr>
              <a:t>MenACWY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 συστήνεται να έχει ολοκληρωθεί 14 ή περισσότερες ημέρες πριν την επέμβαση.</a:t>
            </a: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Τα δύο πρωτεϊνικά εμβόλια </a:t>
            </a:r>
            <a:r>
              <a:rPr lang="el-GR" sz="1350" dirty="0" err="1">
                <a:solidFill>
                  <a:prstClr val="black"/>
                </a:solidFill>
                <a:latin typeface="Calibri" panose="020F0502020204030204"/>
              </a:rPr>
              <a:t>μηνιγγιτιδοκόκκου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 δεν είναι ανταλλάξιμα το ένα με το άλλο. Μπορούν τα </a:t>
            </a:r>
            <a:r>
              <a:rPr lang="el-GR" sz="1350" dirty="0" err="1">
                <a:solidFill>
                  <a:prstClr val="black"/>
                </a:solidFill>
                <a:latin typeface="Calibri" panose="020F0502020204030204"/>
              </a:rPr>
              <a:t>συγχορηγηθούν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 με το συζευγμένο </a:t>
            </a:r>
            <a:r>
              <a:rPr lang="el-GR" sz="1350" dirty="0" err="1">
                <a:solidFill>
                  <a:prstClr val="black"/>
                </a:solidFill>
                <a:latin typeface="Calibri" panose="020F0502020204030204"/>
              </a:rPr>
              <a:t>μηνιγγιτιδοκοκκικό</a:t>
            </a:r>
            <a:r>
              <a:rPr lang="el-GR" sz="1350" dirty="0">
                <a:solidFill>
                  <a:prstClr val="black"/>
                </a:solidFill>
                <a:latin typeface="Calibri" panose="020F0502020204030204"/>
              </a:rPr>
              <a:t> εμβόλιο, αλλά σε διαφορετικό σημείο του σώματος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64458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-541338" y="0"/>
            <a:ext cx="10298113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2800" b="1" dirty="0">
                <a:solidFill>
                  <a:srgbClr val="FF0000"/>
                </a:solidFill>
              </a:rPr>
              <a:t>ΕΝΔΕΙΞΕΙΣ ΕΜΒΟΛΙΑΣΜΟΥ ΜΕ </a:t>
            </a:r>
            <a:r>
              <a:rPr lang="en-US" sz="2800" b="1" dirty="0">
                <a:solidFill>
                  <a:srgbClr val="FF0000"/>
                </a:solidFill>
              </a:rPr>
              <a:t>PPV 23/PCV13</a:t>
            </a:r>
            <a:endParaRPr lang="el-GR" sz="2800" b="1" dirty="0">
              <a:solidFill>
                <a:srgbClr val="FF0000"/>
              </a:solidFill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6019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400" b="1" i="1" dirty="0">
                <a:solidFill>
                  <a:srgbClr val="FF0000"/>
                </a:solidFill>
              </a:rPr>
              <a:t>Σε ανοσοεπαρκή άτομα: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sz="2000" b="1" dirty="0">
                <a:solidFill>
                  <a:schemeClr val="bg1"/>
                </a:solidFill>
              </a:rPr>
              <a:t>  </a:t>
            </a:r>
            <a:r>
              <a:rPr lang="el-GR" sz="2200" b="1" dirty="0"/>
              <a:t>ηλικίας </a:t>
            </a:r>
            <a:r>
              <a:rPr lang="en-US" sz="2200" b="1" dirty="0"/>
              <a:t>&gt;65 </a:t>
            </a:r>
            <a:r>
              <a:rPr lang="el-GR" sz="2200" b="1" dirty="0"/>
              <a:t>ετών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sz="2200" b="1" dirty="0"/>
              <a:t> </a:t>
            </a:r>
            <a:r>
              <a:rPr lang="en-US" sz="2200" b="1" dirty="0"/>
              <a:t> </a:t>
            </a:r>
            <a:r>
              <a:rPr lang="el-GR" sz="2200" b="1" dirty="0"/>
              <a:t>με συμφορητική καρδιακή ανεπάρκεια και μυοκαρδιοπάθεια,     </a:t>
            </a:r>
            <a:endParaRPr lang="en-US" sz="2200" b="1" dirty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l-GR" sz="2200" b="1" dirty="0"/>
              <a:t>     </a:t>
            </a:r>
            <a:r>
              <a:rPr lang="en-US" sz="2200" b="1" dirty="0"/>
              <a:t> </a:t>
            </a:r>
            <a:r>
              <a:rPr lang="el-GR" sz="2200" b="1" dirty="0"/>
              <a:t>ΧΑΠ, άσθμα, χρόνια ηπατική νόσο και κίρρωση ήπατος,                                 σακχαρώδη    διαβήτη,</a:t>
            </a:r>
            <a:endParaRPr lang="en-US" sz="2200" b="1" dirty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sz="2200" b="1" dirty="0"/>
              <a:t> με λειτουργική ή ανατομική </a:t>
            </a:r>
            <a:r>
              <a:rPr lang="el-GR" sz="2200" b="1" dirty="0" err="1"/>
              <a:t>ασπληνία</a:t>
            </a:r>
            <a:r>
              <a:rPr lang="en-US" sz="2200" b="1" dirty="0"/>
              <a:t>, </a:t>
            </a:r>
            <a:r>
              <a:rPr lang="el-GR" sz="2200" b="1" dirty="0"/>
              <a:t>διαφυγή ΕΝΥ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sz="2200" b="1" dirty="0"/>
              <a:t>  σε ειδικές περιβαλλοντικές ή κοινωνικές συνθήκες (γηροκομεία, ιδρύματα)</a:t>
            </a:r>
            <a:endParaRPr lang="en-US" sz="2200" b="1" dirty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sz="2200" b="1" dirty="0"/>
              <a:t>Με ωτικά εμφυτεύματα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sz="2200" b="1" dirty="0"/>
              <a:t>Καπνιστές - ΗΠΑ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r>
              <a:rPr lang="el-GR" sz="2400" b="1" i="1" dirty="0">
                <a:solidFill>
                  <a:srgbClr val="FF0000"/>
                </a:solidFill>
              </a:rPr>
              <a:t>Σε ανοσοκατεσταλμένα άτομα με:</a:t>
            </a:r>
            <a:r>
              <a:rPr lang="el-GR" sz="20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sz="2000" b="1" dirty="0">
                <a:solidFill>
                  <a:schemeClr val="bg1"/>
                </a:solidFill>
              </a:rPr>
              <a:t>      </a:t>
            </a:r>
            <a:r>
              <a:rPr lang="el-GR" sz="2200" b="1" dirty="0"/>
              <a:t>λευχαιμία, λέμφωμα, </a:t>
            </a:r>
            <a:r>
              <a:rPr lang="en-US" sz="2200" b="1" dirty="0"/>
              <a:t>v. Hodgkin, </a:t>
            </a:r>
            <a:r>
              <a:rPr lang="el-GR" sz="2200" b="1" dirty="0"/>
              <a:t>πολλαπλούν μυέλωμα   ή  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el-GR" sz="2200" b="1" dirty="0"/>
              <a:t>           γενικευμένη κακοήθεια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sz="2200" b="1" dirty="0"/>
              <a:t>      </a:t>
            </a:r>
            <a:r>
              <a:rPr lang="en-US" sz="2200" b="1" dirty="0"/>
              <a:t>HIV</a:t>
            </a:r>
            <a:r>
              <a:rPr lang="el-GR" sz="2200" b="1" dirty="0"/>
              <a:t> λοίμωξη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sz="2200" b="1" dirty="0"/>
              <a:t>      χρόνια νεφρική ανεπάρκεια ή νεφρωσικό σύνδρομο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sz="2200" b="1" dirty="0"/>
              <a:t>      ανοσοκατασταλτική χημειοθεραπεία και κορτικοειδή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l-GR" sz="2200" b="1" dirty="0"/>
              <a:t>      μεταμόσχευση οργάνου ή μυελού οστών</a:t>
            </a:r>
          </a:p>
        </p:txBody>
      </p:sp>
      <p:sp>
        <p:nvSpPr>
          <p:cNvPr id="671748" name="TextBox 3"/>
          <p:cNvSpPr txBox="1">
            <a:spLocks noChangeArrowheads="1"/>
          </p:cNvSpPr>
          <p:nvPr/>
        </p:nvSpPr>
        <p:spPr bwMode="auto">
          <a:xfrm>
            <a:off x="6930635" y="838200"/>
            <a:ext cx="2339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MMWR 2010;59:34, E</a:t>
            </a:r>
            <a:r>
              <a:rPr kumimoji="0" lang="el-GR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ΠΕ 2015/201</a:t>
            </a:r>
            <a:r>
              <a:rPr kumimoji="0" lang="en-US" alt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l-GR" altLang="el-G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Δεξιό άγκιστρο 1"/>
          <p:cNvSpPr/>
          <p:nvPr/>
        </p:nvSpPr>
        <p:spPr bwMode="auto">
          <a:xfrm>
            <a:off x="8316416" y="1628800"/>
            <a:ext cx="216024" cy="100811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4525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6481763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3011" name="TextBox 2"/>
          <p:cNvSpPr txBox="1">
            <a:spLocks noChangeArrowheads="1"/>
          </p:cNvSpPr>
          <p:nvPr/>
        </p:nvSpPr>
        <p:spPr bwMode="auto">
          <a:xfrm>
            <a:off x="6553200" y="1219200"/>
            <a:ext cx="25908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8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Σύζευξη με ανενεργό τροποποιημένη διφθεριτική τοξίνη </a:t>
            </a:r>
            <a:r>
              <a:rPr kumimoji="0" lang="en-US" altLang="el-GR" sz="18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CRM197</a:t>
            </a:r>
            <a:endParaRPr kumimoji="0" lang="el-GR" altLang="el-GR" sz="1800" b="1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1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1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Αύξηση επίπτωσης άλλων οροτύπων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1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1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1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1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Ανάγκη εμβολίων με περισσότερους ορότυπους</a:t>
            </a:r>
          </a:p>
        </p:txBody>
      </p:sp>
      <p:sp>
        <p:nvSpPr>
          <p:cNvPr id="683012" name="TextBox 3"/>
          <p:cNvSpPr txBox="1">
            <a:spLocks noChangeArrowheads="1"/>
          </p:cNvSpPr>
          <p:nvPr/>
        </p:nvSpPr>
        <p:spPr bwMode="auto">
          <a:xfrm>
            <a:off x="1600200" y="228600"/>
            <a:ext cx="601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ΣΥΖΕΥΓΜΕΝΑ ΕΜΒΟΛΙΑ ΠΝΕΥΜΟΝΙΟΚΟΚΚΟΥ</a:t>
            </a:r>
          </a:p>
        </p:txBody>
      </p:sp>
      <p:sp>
        <p:nvSpPr>
          <p:cNvPr id="683013" name="Down Arrow 4"/>
          <p:cNvSpPr>
            <a:spLocks noChangeArrowheads="1"/>
          </p:cNvSpPr>
          <p:nvPr/>
        </p:nvSpPr>
        <p:spPr bwMode="auto">
          <a:xfrm>
            <a:off x="7391400" y="3733800"/>
            <a:ext cx="457200" cy="685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83014" name="Ορθογώνιο 1"/>
          <p:cNvSpPr>
            <a:spLocks noChangeArrowheads="1"/>
          </p:cNvSpPr>
          <p:nvPr/>
        </p:nvSpPr>
        <p:spPr bwMode="auto">
          <a:xfrm>
            <a:off x="3657600" y="6134100"/>
            <a:ext cx="2262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Prevenar-13, Pfizer</a:t>
            </a:r>
            <a:endParaRPr kumimoji="0" lang="el-GR" altLang="el-GR" sz="1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3015" name="TextBox 2"/>
          <p:cNvSpPr txBox="1">
            <a:spLocks noChangeArrowheads="1"/>
          </p:cNvSpPr>
          <p:nvPr/>
        </p:nvSpPr>
        <p:spPr bwMode="auto">
          <a:xfrm>
            <a:off x="609600" y="6134100"/>
            <a:ext cx="205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l-GR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Synflorix, GSK</a:t>
            </a:r>
            <a:endParaRPr kumimoji="0" lang="el-GR" altLang="el-GR" sz="18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488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7607" y="1255945"/>
            <a:ext cx="4192626" cy="394489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53523" y="1255944"/>
            <a:ext cx="4270873" cy="3944891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4" descr="C:\_Projects\122314\P12111\cells 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29338"/>
          <a:stretch/>
        </p:blipFill>
        <p:spPr bwMode="auto">
          <a:xfrm>
            <a:off x="3089108" y="2779811"/>
            <a:ext cx="1181226" cy="78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389077" y="7594"/>
            <a:ext cx="8460450" cy="715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0" cap="none" spc="0" normalizeH="0" baseline="0" noProof="0" dirty="0">
                <a:ln>
                  <a:noFill/>
                </a:ln>
                <a:solidFill>
                  <a:srgbClr val="020F38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Τι διαφοροποιεί τα συζευγμένα εμβόλια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20F38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1</a:t>
            </a:r>
            <a:r>
              <a:rPr kumimoji="0" lang="el-GR" sz="2000" b="0" i="0" u="none" strike="noStrike" kern="0" cap="none" spc="0" normalizeH="0" baseline="30000" noProof="0" dirty="0">
                <a:ln>
                  <a:noFill/>
                </a:ln>
                <a:solidFill>
                  <a:srgbClr val="020F38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,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20F38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 bwMode="gray">
          <a:xfrm>
            <a:off x="451895" y="865810"/>
            <a:ext cx="4188337" cy="389812"/>
          </a:xfrm>
          <a:prstGeom prst="rect">
            <a:avLst/>
          </a:prstGeom>
          <a:solidFill>
            <a:srgbClr val="4F81BD"/>
          </a:solidFill>
          <a:ln w="190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Πολυσακχαριδικό Εμβόλιο</a:t>
            </a:r>
            <a:endParaRPr kumimoji="0" lang="en-US" sz="16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4753523" y="865810"/>
            <a:ext cx="4270873" cy="373774"/>
          </a:xfrm>
          <a:prstGeom prst="rect">
            <a:avLst/>
          </a:prstGeom>
          <a:solidFill>
            <a:srgbClr val="4F81BD"/>
          </a:solidFill>
          <a:ln w="190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Συζευγμένο Εμβόλιο</a:t>
            </a:r>
            <a:endParaRPr kumimoji="0" lang="en-US" sz="1600" b="1" i="0" u="none" strike="noStrike" kern="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869" t="55225" r="66921" b="24657"/>
          <a:stretch/>
        </p:blipFill>
        <p:spPr bwMode="gray">
          <a:xfrm>
            <a:off x="3089108" y="4181368"/>
            <a:ext cx="1182910" cy="710977"/>
          </a:xfrm>
          <a:prstGeom prst="rect">
            <a:avLst/>
          </a:prstGeom>
          <a:noFill/>
          <a:ln w="19050" cmpd="sng" algn="ctr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 bwMode="white">
          <a:xfrm>
            <a:off x="2617011" y="2076967"/>
            <a:ext cx="224695" cy="23734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 bwMode="white">
          <a:xfrm>
            <a:off x="6577544" y="2076967"/>
            <a:ext cx="224695" cy="23734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18514" y="2759859"/>
            <a:ext cx="1848833" cy="802482"/>
            <a:chOff x="5035303" y="3236339"/>
            <a:chExt cx="3077798" cy="1088011"/>
          </a:xfrm>
        </p:grpSpPr>
        <p:pic>
          <p:nvPicPr>
            <p:cNvPr id="13" name="Picture 4" descr="C:\_Projects\122314\P12111\cells 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5303" y="3236339"/>
              <a:ext cx="3077798" cy="1088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Arc 13"/>
            <p:cNvSpPr/>
            <p:nvPr/>
          </p:nvSpPr>
          <p:spPr>
            <a:xfrm rot="537936" flipV="1">
              <a:off x="5823751" y="3355528"/>
              <a:ext cx="1295400" cy="739049"/>
            </a:xfrm>
            <a:prstGeom prst="arc">
              <a:avLst>
                <a:gd name="adj1" fmla="val 13902763"/>
                <a:gd name="adj2" fmla="val 20349802"/>
              </a:avLst>
            </a:prstGeom>
            <a:noFill/>
            <a:ln w="44450" cap="flat" cmpd="sng" algn="ctr">
              <a:solidFill>
                <a:sysClr val="windowText" lastClr="000000"/>
              </a:solidFill>
              <a:prstDash val="soli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Arc 14"/>
            <p:cNvSpPr/>
            <p:nvPr/>
          </p:nvSpPr>
          <p:spPr>
            <a:xfrm rot="537936" flipH="1">
              <a:off x="6008323" y="3448754"/>
              <a:ext cx="1295400" cy="739049"/>
            </a:xfrm>
            <a:prstGeom prst="arc">
              <a:avLst>
                <a:gd name="adj1" fmla="val 13902763"/>
                <a:gd name="adj2" fmla="val 20349802"/>
              </a:avLst>
            </a:prstGeom>
            <a:noFill/>
            <a:ln w="44450" cap="flat" cmpd="sng" algn="ctr">
              <a:solidFill>
                <a:sysClr val="windowText" lastClr="000000"/>
              </a:solidFill>
              <a:prstDash val="soli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16" name="Picture 2" descr="C:\_Projects\122314\P12111\cell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r="1799"/>
          <a:stretch/>
        </p:blipFill>
        <p:spPr bwMode="gray">
          <a:xfrm>
            <a:off x="4785563" y="4231815"/>
            <a:ext cx="1973602" cy="62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95017" y="4198167"/>
            <a:ext cx="2095404" cy="73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3038" lvl="0" indent="-173038" fontAlgn="base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1pPr>
            <a:lvl2pPr marL="515938" lvl="1" indent="-227013" fontAlgn="base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–"/>
              <a:defRPr sz="2000">
                <a:latin typeface="Arial" pitchFamily="34" charset="0"/>
                <a:cs typeface="Arial" pitchFamily="34" charset="0"/>
              </a:defRPr>
            </a:lvl2pPr>
            <a:lvl3pPr marL="739775" lvl="2" indent="-173038" fontAlgn="base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3pPr>
            <a:lvl4pPr marL="1028700" lvl="3" indent="-225425" fontAlgn="base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–"/>
              <a:defRPr sz="1600">
                <a:latin typeface="Arial" pitchFamily="34" charset="0"/>
                <a:cs typeface="Arial" pitchFamily="34" charset="0"/>
              </a:defRPr>
            </a:lvl4pPr>
            <a:lvl5pPr marL="1258888" lvl="4" indent="-169863" fontAlgn="base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173038" marR="0" lvl="0" indent="-173038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E20177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T–</a:t>
            </a:r>
            <a:r>
              <a:rPr kumimoji="0" lang="el-GR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εξαρτημένη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l-G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ανοσολογική απόκριση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1088" y="4235389"/>
            <a:ext cx="2235710" cy="73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3038" lvl="0" indent="-173038" fontAlgn="base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1pPr>
            <a:lvl2pPr marL="515938" lvl="1" indent="-227013" fontAlgn="base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–"/>
              <a:defRPr sz="2000">
                <a:latin typeface="Arial" pitchFamily="34" charset="0"/>
                <a:cs typeface="Arial" pitchFamily="34" charset="0"/>
              </a:defRPr>
            </a:lvl2pPr>
            <a:lvl3pPr marL="739775" lvl="2" indent="-173038" fontAlgn="base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3pPr>
            <a:lvl4pPr marL="1028700" lvl="3" indent="-225425" fontAlgn="base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–"/>
              <a:defRPr sz="1600">
                <a:latin typeface="Arial" pitchFamily="34" charset="0"/>
                <a:cs typeface="Arial" pitchFamily="34" charset="0"/>
              </a:defRPr>
            </a:lvl4pPr>
            <a:lvl5pPr marL="1258888" lvl="4" indent="-169863" fontAlgn="base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173038" marR="0" lvl="0" indent="-173038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E20177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T–</a:t>
            </a:r>
            <a:r>
              <a:rPr kumimoji="0" lang="el-GR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ανεξάρτητη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l-G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ανοσολογική απόκριση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1087" y="1708756"/>
            <a:ext cx="2106970" cy="67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3038" marR="0" lvl="0" indent="-173038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E20177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Περιέχει πολυσακχαριδικά αντιγόνα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95017" y="1600432"/>
            <a:ext cx="2058025" cy="7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3038" marR="0" lvl="0" indent="-173038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E20177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Περιέχει πολυσακχαριδικά αντιγόνα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συζευγμένα με μια πρωτεΐνη-φορέα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688472" y="1322492"/>
            <a:ext cx="4052263" cy="1175014"/>
          </a:xfrm>
          <a:prstGeom prst="roundRect">
            <a:avLst/>
          </a:prstGeom>
          <a:noFill/>
          <a:ln w="28575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704712" y="2581314"/>
            <a:ext cx="4036024" cy="1175014"/>
          </a:xfrm>
          <a:prstGeom prst="roundRect">
            <a:avLst/>
          </a:prstGeom>
          <a:noFill/>
          <a:ln w="28575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754374" y="3959217"/>
            <a:ext cx="4004792" cy="1175014"/>
          </a:xfrm>
          <a:prstGeom prst="roundRect">
            <a:avLst/>
          </a:prstGeom>
          <a:noFill/>
          <a:ln w="28575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1087" y="2926188"/>
            <a:ext cx="2017773" cy="73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3038" lvl="0" indent="-173038" fontAlgn="base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1pPr>
            <a:lvl2pPr marL="515938" lvl="1" indent="-227013" fontAlgn="base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–"/>
              <a:defRPr sz="2000">
                <a:latin typeface="Arial" pitchFamily="34" charset="0"/>
                <a:cs typeface="Arial" pitchFamily="34" charset="0"/>
              </a:defRPr>
            </a:lvl2pPr>
            <a:lvl3pPr marL="739775" lvl="2" indent="-173038" fontAlgn="base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3pPr>
            <a:lvl4pPr marL="1028700" lvl="3" indent="-225425" fontAlgn="base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–"/>
              <a:defRPr sz="1600">
                <a:latin typeface="Arial" pitchFamily="34" charset="0"/>
                <a:cs typeface="Arial" pitchFamily="34" charset="0"/>
              </a:defRPr>
            </a:lvl4pPr>
            <a:lvl5pPr marL="1258888" lvl="4" indent="-169863" fontAlgn="base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173038" marR="0" lvl="0" indent="-173038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E20177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l-G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Ενεργοποιεί τα Β-λεμφοκύτταρα για την παραγωγή αντισωμάτων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95017" y="2688704"/>
            <a:ext cx="1765887" cy="117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3038" lvl="0" indent="-173038" fontAlgn="base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1pPr>
            <a:lvl2pPr marL="515938" lvl="1" indent="-227013" fontAlgn="base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–"/>
              <a:defRPr sz="2000">
                <a:latin typeface="Arial" pitchFamily="34" charset="0"/>
                <a:cs typeface="Arial" pitchFamily="34" charset="0"/>
              </a:defRPr>
            </a:lvl2pPr>
            <a:lvl3pPr marL="739775" lvl="2" indent="-173038" fontAlgn="base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3pPr>
            <a:lvl4pPr marL="1028700" lvl="3" indent="-225425" fontAlgn="base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–"/>
              <a:defRPr sz="1600">
                <a:latin typeface="Arial" pitchFamily="34" charset="0"/>
                <a:cs typeface="Arial" pitchFamily="34" charset="0"/>
              </a:defRPr>
            </a:lvl4pPr>
            <a:lvl5pPr marL="1258888" lvl="4" indent="-169863" fontAlgn="base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Font typeface="Arial" pitchFamily="34" charset="0"/>
              <a:buChar char="•"/>
              <a:defRPr sz="1400"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173038" marR="0" lvl="0" indent="-173038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E20177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l-G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Ενεργοποιεί τα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</a:t>
            </a:r>
            <a:r>
              <a:rPr kumimoji="0" lang="el-G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-λεμφοκύτταρα που βοηθούν τα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</a:t>
            </a:r>
            <a:r>
              <a:rPr kumimoji="0" lang="el-GR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-λεμφοκύτταρα στην παραγωγή αντισωμάτων και την πρόκληση ανοσολογικής μνήμης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6" name="Isosceles Triangle 25"/>
          <p:cNvSpPr/>
          <p:nvPr/>
        </p:nvSpPr>
        <p:spPr>
          <a:xfrm rot="10800000">
            <a:off x="3406308" y="3697608"/>
            <a:ext cx="805337" cy="429768"/>
          </a:xfrm>
          <a:prstGeom prst="triangle">
            <a:avLst/>
          </a:prstGeom>
          <a:gradFill flip="none" rotWithShape="1">
            <a:gsLst>
              <a:gs pos="0">
                <a:srgbClr val="4F81BD">
                  <a:alpha val="0"/>
                </a:srgbClr>
              </a:gs>
              <a:gs pos="80000">
                <a:srgbClr val="4F81BD">
                  <a:lumMod val="20000"/>
                  <a:lumOff val="80000"/>
                </a:srgbClr>
              </a:gs>
            </a:gsLst>
            <a:lin ang="5400000" scaled="1"/>
            <a:tileRect/>
          </a:gra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5325947" y="3697609"/>
            <a:ext cx="805337" cy="429768"/>
          </a:xfrm>
          <a:prstGeom prst="triangle">
            <a:avLst/>
          </a:prstGeom>
          <a:gradFill flip="none" rotWithShape="1">
            <a:gsLst>
              <a:gs pos="0">
                <a:srgbClr val="C0504D">
                  <a:lumMod val="40000"/>
                  <a:lumOff val="60000"/>
                </a:srgbClr>
              </a:gs>
              <a:gs pos="100000">
                <a:srgbClr val="C0504D">
                  <a:lumMod val="40000"/>
                  <a:lumOff val="60000"/>
                  <a:tint val="23500"/>
                  <a:satMod val="160000"/>
                  <a:alpha val="0"/>
                </a:srgbClr>
              </a:gs>
            </a:gsLst>
            <a:lin ang="16200000" scaled="1"/>
            <a:tileRect/>
          </a:gradFill>
          <a:ln w="28575">
            <a:noFill/>
            <a:miter lim="800000"/>
            <a:headEnd/>
            <a:tailEnd/>
          </a:ln>
          <a:effectLst>
            <a:glow>
              <a:srgbClr val="4F81BD"/>
            </a:glo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088959" y="1557124"/>
            <a:ext cx="1454955" cy="754906"/>
            <a:chOff x="1654734" y="2296459"/>
            <a:chExt cx="1915885" cy="95483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/>
            <a:srcRect l="8729" t="22089" r="68121" b="62528"/>
            <a:stretch/>
          </p:blipFill>
          <p:spPr bwMode="gray">
            <a:xfrm>
              <a:off x="1654734" y="2296459"/>
              <a:ext cx="1915885" cy="954836"/>
            </a:xfrm>
            <a:prstGeom prst="rect">
              <a:avLst/>
            </a:prstGeom>
            <a:noFill/>
            <a:ln w="19050" cmpd="sng" algn="ctr">
              <a:noFill/>
              <a:miter lim="800000"/>
              <a:headEnd/>
              <a:tailEnd/>
            </a:ln>
            <a:effectLst/>
          </p:spPr>
        </p:pic>
        <p:sp>
          <p:nvSpPr>
            <p:cNvPr id="30" name="Pentagon 29"/>
            <p:cNvSpPr/>
            <p:nvPr/>
          </p:nvSpPr>
          <p:spPr>
            <a:xfrm rot="5400000">
              <a:off x="2474823" y="2972974"/>
              <a:ext cx="256063" cy="224694"/>
            </a:xfrm>
            <a:prstGeom prst="homePlate">
              <a:avLst>
                <a:gd name="adj" fmla="val 27841"/>
              </a:avLst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575322" y="2055916"/>
            <a:ext cx="478279" cy="27043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860419" y="1413251"/>
            <a:ext cx="1734316" cy="997986"/>
            <a:chOff x="5738949" y="2053917"/>
            <a:chExt cx="1959428" cy="1108727"/>
          </a:xfrm>
        </p:grpSpPr>
        <p:grpSp>
          <p:nvGrpSpPr>
            <p:cNvPr id="33" name="Group 32"/>
            <p:cNvGrpSpPr/>
            <p:nvPr/>
          </p:nvGrpSpPr>
          <p:grpSpPr bwMode="gray">
            <a:xfrm>
              <a:off x="5738949" y="2053917"/>
              <a:ext cx="1959428" cy="1108727"/>
              <a:chOff x="5862111" y="2080044"/>
              <a:chExt cx="1959428" cy="1108727"/>
            </a:xfrm>
          </p:grpSpPr>
          <p:sp>
            <p:nvSpPr>
              <p:cNvPr id="35" name="Rectangle 34"/>
              <p:cNvSpPr/>
              <p:nvPr/>
            </p:nvSpPr>
            <p:spPr bwMode="gray">
              <a:xfrm>
                <a:off x="5862111" y="2080044"/>
                <a:ext cx="1959428" cy="1108727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3"/>
              <a:srcRect l="62421" t="20742" r="14982" b="60700"/>
              <a:stretch/>
            </p:blipFill>
            <p:spPr bwMode="gray">
              <a:xfrm>
                <a:off x="5931778" y="2107175"/>
                <a:ext cx="1715589" cy="1056837"/>
              </a:xfrm>
              <a:prstGeom prst="rect">
                <a:avLst/>
              </a:prstGeom>
              <a:noFill/>
              <a:ln w="19050" cmpd="sng" algn="ctr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34" name="Pentagon 33"/>
            <p:cNvSpPr/>
            <p:nvPr/>
          </p:nvSpPr>
          <p:spPr>
            <a:xfrm rot="5400000">
              <a:off x="6404830" y="2868468"/>
              <a:ext cx="256063" cy="224694"/>
            </a:xfrm>
            <a:prstGeom prst="homePlate">
              <a:avLst>
                <a:gd name="adj" fmla="val 27841"/>
              </a:avLst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5202929" y="2102152"/>
            <a:ext cx="478279" cy="27043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83819" y="5313957"/>
            <a:ext cx="8563449" cy="66023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3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Τα πνευμονιοκοκκικά συζευγμένα εμβόλια (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PCVs</a:t>
            </a:r>
            <a:r>
              <a:rPr kumimoji="0" lang="el-GR" sz="13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l-GR" sz="13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παράγουν μια Τ-εξαρτημένη απάντηση 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3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και προωθούν τη μνήμη των Β-κυττάρων 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3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σε αντιδιαστολή με τα πνευμονιοκοκκικά πολυσακχαριδικά εμβόλια (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PPVs)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7954" y="5974191"/>
            <a:ext cx="8529475" cy="59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0" marR="0" lvl="0" indent="-112710" algn="l" defTabSz="914378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4F81BD"/>
              </a:buClr>
              <a:buSzTx/>
              <a:buFontTx/>
              <a:buNone/>
              <a:tabLst>
                <a:tab pos="112710" algn="l"/>
              </a:tabLst>
              <a:defRPr/>
            </a:pPr>
            <a:r>
              <a:rPr kumimoji="0" lang="el-G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Δεν έχει μελετηθεί η παραγωγή των B-κυττάρων μνήμης όταν χορηγείται 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CV13 </a:t>
            </a:r>
            <a:r>
              <a:rPr kumimoji="0" lang="el-G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σε ενήλικες. 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2710" marR="0" lvl="0" indent="-112710" algn="l" defTabSz="914378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>
                <a:srgbClr val="4F81BD"/>
              </a:buClr>
              <a:buSzTx/>
              <a:buFontTx/>
              <a:buNone/>
              <a:tabLst>
                <a:tab pos="112710" algn="l"/>
              </a:tabLst>
              <a:defRPr/>
            </a:pPr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de Roux A, et al. Clin Infect Dis. 2008;46(7):1015-1023. 2. Pollard AJ, et al. Nat Rev Immunol. 2009;9(3):213-220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777720" y="4892345"/>
            <a:ext cx="1175322" cy="2154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Προσαρμογή από 1,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lang="el-GR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20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4" grpId="0"/>
      <p:bldP spid="25" grpId="0"/>
      <p:bldP spid="26" grpId="0" animBg="1"/>
      <p:bldP spid="2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DE2838F7-5317-40EE-918B-779900AD7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06089"/>
            <a:ext cx="8178799" cy="5384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C522A8-7593-4009-9483-F9E24E6CF8AE}"/>
              </a:ext>
            </a:extLst>
          </p:cNvPr>
          <p:cNvSpPr txBox="1"/>
          <p:nvPr/>
        </p:nvSpPr>
        <p:spPr>
          <a:xfrm>
            <a:off x="993533" y="480060"/>
            <a:ext cx="7971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ΕΜΒΟΛΙΑ ΠΝΕΥΜΟΝΙΟΚΟΚΚΟΥ - ΕΘΝΙΚΗ ΕΠΙΤΡΟΠΗ ΕΜΒΟΛΙΑΣΜΩΝ, ΣΕΠΤΕΜΒΡΙΟΣ 2018</a:t>
            </a:r>
          </a:p>
        </p:txBody>
      </p:sp>
    </p:spTree>
    <p:extLst>
      <p:ext uri="{BB962C8B-B14F-4D97-AF65-F5344CB8AC3E}">
        <p14:creationId xmlns:p14="http://schemas.microsoft.com/office/powerpoint/2010/main" val="31554656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620687"/>
          </a:xfrm>
        </p:spPr>
        <p:txBody>
          <a:bodyPr>
            <a:normAutofit/>
          </a:bodyPr>
          <a:lstStyle/>
          <a:p>
            <a:r>
              <a:rPr lang="el-GR" sz="2400" b="1" dirty="0">
                <a:solidFill>
                  <a:srgbClr val="006600"/>
                </a:solidFill>
                <a:latin typeface="+mn-lt"/>
              </a:rPr>
              <a:t>   </a:t>
            </a:r>
            <a:r>
              <a:rPr lang="el-GR" sz="2400" b="1" dirty="0">
                <a:latin typeface="+mn-lt"/>
              </a:rPr>
              <a:t>ΠΟΙΑ ΤΑ ΜΕΣΟΔΙΑΣΤΗΜΑΤΑ ΜΕΤΑΞΥ ΤΩΝ ΔΥΟ ΕΜΒΟΛΙΩΝ</a:t>
            </a:r>
            <a:r>
              <a:rPr lang="en-US" sz="2400" b="1" dirty="0">
                <a:latin typeface="+mn-lt"/>
              </a:rPr>
              <a:t>;</a:t>
            </a:r>
            <a:endParaRPr lang="en-US" sz="24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64704"/>
            <a:ext cx="8640960" cy="60932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000" dirty="0"/>
              <a:t>                  </a:t>
            </a:r>
            <a:r>
              <a:rPr lang="el-GR" sz="2000" dirty="0">
                <a:solidFill>
                  <a:srgbClr val="C00000"/>
                </a:solidFill>
              </a:rPr>
              <a:t>Ενήλικες 19-64 ετών με συνοδά ιατρικά προβλήματα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99592" y="3068960"/>
            <a:ext cx="1368152" cy="648071"/>
          </a:xfrm>
        </p:spPr>
        <p:txBody>
          <a:bodyPr/>
          <a:lstStyle/>
          <a:p>
            <a:r>
              <a:rPr lang="el-GR" sz="1600" b="1" i="1" dirty="0">
                <a:solidFill>
                  <a:srgbClr val="006600"/>
                </a:solidFill>
              </a:rPr>
              <a:t>    </a:t>
            </a:r>
            <a:r>
              <a:rPr lang="en-US" sz="1600" b="1" i="1" dirty="0">
                <a:solidFill>
                  <a:srgbClr val="006600"/>
                </a:solidFill>
              </a:rPr>
              <a:t>PCV13 </a:t>
            </a:r>
            <a:r>
              <a:rPr lang="en-US" sz="1600" b="1" dirty="0">
                <a:solidFill>
                  <a:srgbClr val="006600"/>
                </a:solidFill>
              </a:rPr>
              <a:t>(</a:t>
            </a:r>
            <a:r>
              <a:rPr lang="el-GR" sz="1600" b="1" dirty="0">
                <a:solidFill>
                  <a:srgbClr val="006600"/>
                </a:solidFill>
              </a:rPr>
              <a:t>Αν δεν έχει γίνει)</a:t>
            </a:r>
            <a:endParaRPr lang="en-US" sz="1600" b="1" dirty="0">
              <a:solidFill>
                <a:srgbClr val="006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580112" y="6356351"/>
            <a:ext cx="2935238" cy="365125"/>
          </a:xfrm>
        </p:spPr>
        <p:txBody>
          <a:bodyPr/>
          <a:lstStyle/>
          <a:p>
            <a:fld id="{2B6CF0E8-7D04-4BEA-B9E9-986E063677FC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331640" y="764704"/>
            <a:ext cx="5904656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39552" y="1124744"/>
            <a:ext cx="2160240" cy="15121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915816" y="1124744"/>
            <a:ext cx="2304256" cy="13681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724128" y="1124744"/>
            <a:ext cx="2160240" cy="1440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1560" y="1124744"/>
            <a:ext cx="2016224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l-GR" sz="1200" b="1" dirty="0">
                <a:solidFill>
                  <a:srgbClr val="006600"/>
                </a:solidFill>
              </a:rPr>
              <a:t> </a:t>
            </a:r>
            <a:r>
              <a:rPr lang="el-GR" sz="1300" b="1" dirty="0">
                <a:solidFill>
                  <a:srgbClr val="0062AC"/>
                </a:solidFill>
              </a:rPr>
              <a:t>κάπνισμα</a:t>
            </a:r>
          </a:p>
          <a:p>
            <a:pPr>
              <a:buFont typeface="Courier New" pitchFamily="49" charset="0"/>
              <a:buChar char="o"/>
            </a:pPr>
            <a:r>
              <a:rPr lang="el-GR" sz="1300" b="1" dirty="0">
                <a:solidFill>
                  <a:srgbClr val="0062AC"/>
                </a:solidFill>
              </a:rPr>
              <a:t> Χρόνια καρδιακή νόσος</a:t>
            </a:r>
          </a:p>
          <a:p>
            <a:pPr>
              <a:buFont typeface="Courier New" pitchFamily="49" charset="0"/>
              <a:buChar char="o"/>
            </a:pPr>
            <a:r>
              <a:rPr lang="el-GR" sz="1300" b="1" dirty="0">
                <a:solidFill>
                  <a:srgbClr val="0062AC"/>
                </a:solidFill>
              </a:rPr>
              <a:t> Χρονια πνευμονική νόσος</a:t>
            </a:r>
          </a:p>
          <a:p>
            <a:pPr>
              <a:buFont typeface="Courier New" pitchFamily="49" charset="0"/>
              <a:buChar char="o"/>
            </a:pPr>
            <a:r>
              <a:rPr lang="el-GR" sz="1300" b="1" dirty="0">
                <a:solidFill>
                  <a:srgbClr val="0062AC"/>
                </a:solidFill>
              </a:rPr>
              <a:t> Χρόνια ηπατική νόσος</a:t>
            </a:r>
          </a:p>
          <a:p>
            <a:pPr>
              <a:buFont typeface="Courier New" pitchFamily="49" charset="0"/>
              <a:buChar char="o"/>
            </a:pPr>
            <a:r>
              <a:rPr lang="el-GR" sz="1300" b="1" dirty="0">
                <a:solidFill>
                  <a:srgbClr val="0062AC"/>
                </a:solidFill>
              </a:rPr>
              <a:t> Αλκοολισμός</a:t>
            </a:r>
          </a:p>
          <a:p>
            <a:pPr>
              <a:buFont typeface="Courier New" pitchFamily="49" charset="0"/>
              <a:buChar char="o"/>
            </a:pPr>
            <a:r>
              <a:rPr lang="el-GR" sz="1300" b="1" dirty="0">
                <a:solidFill>
                  <a:srgbClr val="0062AC"/>
                </a:solidFill>
              </a:rPr>
              <a:t> ΣΔ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59832" y="1556792"/>
            <a:ext cx="2232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l-GR" sz="1300" b="1" dirty="0">
                <a:solidFill>
                  <a:srgbClr val="002060"/>
                </a:solidFill>
              </a:rPr>
              <a:t> </a:t>
            </a:r>
            <a:r>
              <a:rPr lang="el-GR" sz="1300" b="1" dirty="0">
                <a:solidFill>
                  <a:srgbClr val="0062AC"/>
                </a:solidFill>
              </a:rPr>
              <a:t>Κοχλιακά εμφυτεύματα</a:t>
            </a:r>
          </a:p>
          <a:p>
            <a:pPr>
              <a:buFont typeface="Courier New" pitchFamily="49" charset="0"/>
              <a:buChar char="o"/>
            </a:pPr>
            <a:r>
              <a:rPr lang="el-GR" sz="1300" b="1" dirty="0">
                <a:solidFill>
                  <a:srgbClr val="0062AC"/>
                </a:solidFill>
              </a:rPr>
              <a:t>  Διαρροή ΕΝΥ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40152" y="1124744"/>
            <a:ext cx="172819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l-GR" sz="1300" b="1" dirty="0">
                <a:solidFill>
                  <a:srgbClr val="002060"/>
                </a:solidFill>
              </a:rPr>
              <a:t> </a:t>
            </a:r>
            <a:r>
              <a:rPr lang="el-GR" sz="1300" b="1" dirty="0">
                <a:solidFill>
                  <a:srgbClr val="0062AC"/>
                </a:solidFill>
              </a:rPr>
              <a:t>Ασθενείς με ανοσοσοκαταστολή </a:t>
            </a:r>
          </a:p>
          <a:p>
            <a:pPr>
              <a:buFont typeface="Courier New" pitchFamily="49" charset="0"/>
              <a:buChar char="o"/>
            </a:pPr>
            <a:r>
              <a:rPr lang="el-GR" sz="1300" b="1" dirty="0">
                <a:solidFill>
                  <a:srgbClr val="0062AC"/>
                </a:solidFill>
              </a:rPr>
              <a:t> Χρόνια νεφρική νόσος</a:t>
            </a:r>
          </a:p>
          <a:p>
            <a:pPr>
              <a:buFont typeface="Courier New" pitchFamily="49" charset="0"/>
              <a:buChar char="o"/>
            </a:pPr>
            <a:r>
              <a:rPr lang="el-GR" sz="1300" b="1" dirty="0">
                <a:solidFill>
                  <a:srgbClr val="0062AC"/>
                </a:solidFill>
              </a:rPr>
              <a:t> Νεφρωσικό σύνδρομο</a:t>
            </a:r>
          </a:p>
          <a:p>
            <a:pPr>
              <a:buFont typeface="Courier New" pitchFamily="49" charset="0"/>
              <a:buChar char="o"/>
            </a:pPr>
            <a:r>
              <a:rPr lang="el-GR" sz="1300" b="1" dirty="0">
                <a:solidFill>
                  <a:srgbClr val="0062AC"/>
                </a:solidFill>
              </a:rPr>
              <a:t> Ασπληνία</a:t>
            </a:r>
            <a:endParaRPr lang="en-US" sz="1300" dirty="0">
              <a:solidFill>
                <a:srgbClr val="0062AC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1331640" y="2708920"/>
            <a:ext cx="484632" cy="28803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3707904" y="2564904"/>
            <a:ext cx="648072" cy="504056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6516216" y="2636912"/>
            <a:ext cx="484632" cy="36004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115616" y="3068960"/>
            <a:ext cx="1080120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own Arrow 18"/>
          <p:cNvSpPr/>
          <p:nvPr/>
        </p:nvSpPr>
        <p:spPr>
          <a:xfrm>
            <a:off x="683568" y="3933056"/>
            <a:ext cx="2016224" cy="720080"/>
          </a:xfrm>
          <a:prstGeom prst="downArrow">
            <a:avLst>
              <a:gd name="adj1" fmla="val 52297"/>
              <a:gd name="adj2" fmla="val 4314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oter Placeholder 3"/>
          <p:cNvSpPr txBox="1">
            <a:spLocks/>
          </p:cNvSpPr>
          <p:nvPr/>
        </p:nvSpPr>
        <p:spPr>
          <a:xfrm>
            <a:off x="1043608" y="3645024"/>
            <a:ext cx="1224136" cy="122413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1" i="1" dirty="0"/>
              <a:t>Ελάχιστο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1" i="1" dirty="0"/>
              <a:t> μεσοδιάστημα 1 έτος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187624" y="4941168"/>
            <a:ext cx="864096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3"/>
          <p:cNvSpPr txBox="1">
            <a:spLocks/>
          </p:cNvSpPr>
          <p:nvPr/>
        </p:nvSpPr>
        <p:spPr>
          <a:xfrm>
            <a:off x="1115616" y="4797152"/>
            <a:ext cx="1008112" cy="36004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6600"/>
                </a:solidFill>
              </a:rPr>
              <a:t>   </a:t>
            </a:r>
            <a:r>
              <a:rPr lang="el-GR" sz="2000" b="1" i="1" dirty="0">
                <a:solidFill>
                  <a:srgbClr val="006600"/>
                </a:solidFill>
              </a:rPr>
              <a:t>    </a:t>
            </a:r>
            <a:r>
              <a:rPr lang="en-US" sz="2000" b="1" i="1" dirty="0">
                <a:solidFill>
                  <a:srgbClr val="006600"/>
                </a:solidFill>
              </a:rPr>
              <a:t>PPSV</a:t>
            </a:r>
            <a:r>
              <a:rPr lang="el-GR" sz="2000" b="1" i="1" dirty="0">
                <a:solidFill>
                  <a:srgbClr val="006600"/>
                </a:solidFill>
              </a:rPr>
              <a:t>23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563888" y="3140968"/>
            <a:ext cx="1008112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3347864" y="3212977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PCV13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2915816" y="3717032"/>
            <a:ext cx="2304256" cy="1080120"/>
          </a:xfrm>
          <a:prstGeom prst="downArrow">
            <a:avLst>
              <a:gd name="adj1" fmla="val 50000"/>
              <a:gd name="adj2" fmla="val 5583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oter Placeholder 3"/>
          <p:cNvSpPr txBox="1">
            <a:spLocks/>
          </p:cNvSpPr>
          <p:nvPr/>
        </p:nvSpPr>
        <p:spPr>
          <a:xfrm>
            <a:off x="3059832" y="3789040"/>
            <a:ext cx="2016224" cy="79208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1" i="1" dirty="0"/>
              <a:t>Ελάχιστο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b="1" i="1" dirty="0"/>
              <a:t> μεσοδιάστημα </a:t>
            </a:r>
            <a:r>
              <a:rPr lang="en-US" sz="1200" b="1" i="1" dirty="0"/>
              <a:t>8 </a:t>
            </a:r>
            <a:r>
              <a:rPr lang="el-GR" sz="1200" b="1" i="1" dirty="0"/>
              <a:t>εβδομάδες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3419872" y="4725144"/>
            <a:ext cx="1224136" cy="7920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rgbClr val="006600"/>
                </a:solidFill>
              </a:rPr>
              <a:t>   </a:t>
            </a:r>
            <a:r>
              <a:rPr lang="el-GR" b="1" i="1" dirty="0">
                <a:solidFill>
                  <a:srgbClr val="006600"/>
                </a:solidFill>
              </a:rPr>
              <a:t>        </a:t>
            </a:r>
            <a:r>
              <a:rPr lang="en-US" sz="2000" b="1" i="1" dirty="0">
                <a:solidFill>
                  <a:srgbClr val="006600"/>
                </a:solidFill>
              </a:rPr>
              <a:t>PPSV23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563888" y="5085184"/>
            <a:ext cx="1008112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 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6228184" y="3068960"/>
            <a:ext cx="1008112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oter Placeholder 3"/>
          <p:cNvSpPr txBox="1">
            <a:spLocks/>
          </p:cNvSpPr>
          <p:nvPr/>
        </p:nvSpPr>
        <p:spPr>
          <a:xfrm>
            <a:off x="6300192" y="3068961"/>
            <a:ext cx="936104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PCV13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5796136" y="3573016"/>
            <a:ext cx="1872208" cy="93610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oter Placeholder 3"/>
          <p:cNvSpPr txBox="1">
            <a:spLocks/>
          </p:cNvSpPr>
          <p:nvPr/>
        </p:nvSpPr>
        <p:spPr>
          <a:xfrm>
            <a:off x="5796136" y="3573016"/>
            <a:ext cx="1944216" cy="100811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ctr">
              <a:defRPr/>
            </a:pPr>
            <a:r>
              <a:rPr lang="el-GR" sz="1200" b="1" i="1" dirty="0"/>
              <a:t>Ελάχιστο</a:t>
            </a:r>
          </a:p>
          <a:p>
            <a:pPr lvl="0" algn="ctr">
              <a:defRPr/>
            </a:pPr>
            <a:r>
              <a:rPr lang="el-GR" sz="1200" b="1" i="1" dirty="0"/>
              <a:t> μεσοδιάστημα </a:t>
            </a:r>
            <a:r>
              <a:rPr lang="en-US" sz="1200" b="1" i="1" dirty="0"/>
              <a:t>8 </a:t>
            </a:r>
            <a:r>
              <a:rPr lang="el-GR" sz="1200" b="1" i="1" dirty="0"/>
              <a:t>εβδομάδες </a:t>
            </a:r>
            <a:endParaRPr lang="en-US" sz="1200" b="1" dirty="0"/>
          </a:p>
        </p:txBody>
      </p:sp>
      <p:sp>
        <p:nvSpPr>
          <p:cNvPr id="34" name="Footer Placeholder 3"/>
          <p:cNvSpPr txBox="1">
            <a:spLocks/>
          </p:cNvSpPr>
          <p:nvPr/>
        </p:nvSpPr>
        <p:spPr>
          <a:xfrm>
            <a:off x="6012160" y="4653136"/>
            <a:ext cx="129614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rgbClr val="006600"/>
                </a:solidFill>
              </a:rPr>
              <a:t>   </a:t>
            </a:r>
            <a:r>
              <a:rPr lang="el-GR" b="1" i="1" dirty="0">
                <a:solidFill>
                  <a:srgbClr val="006600"/>
                </a:solidFill>
              </a:rPr>
              <a:t>        </a:t>
            </a:r>
            <a:r>
              <a:rPr lang="en-US" sz="2000" b="1" i="1" dirty="0">
                <a:solidFill>
                  <a:srgbClr val="006600"/>
                </a:solidFill>
              </a:rPr>
              <a:t>PPSV23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228184" y="4581128"/>
            <a:ext cx="936104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/>
          <p:cNvSpPr/>
          <p:nvPr/>
        </p:nvSpPr>
        <p:spPr>
          <a:xfrm>
            <a:off x="5940152" y="5229200"/>
            <a:ext cx="1584176" cy="978408"/>
          </a:xfrm>
          <a:prstGeom prst="downArrow">
            <a:avLst>
              <a:gd name="adj1" fmla="val 50000"/>
              <a:gd name="adj2" fmla="val 602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716016" y="5373216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l-GR" sz="1200" b="1" i="1" dirty="0"/>
              <a:t>Ελάχιστο</a:t>
            </a:r>
          </a:p>
          <a:p>
            <a:pPr lvl="0" algn="ctr">
              <a:defRPr/>
            </a:pPr>
            <a:r>
              <a:rPr lang="el-GR" sz="1200" b="1" i="1" dirty="0"/>
              <a:t> μεσοδιάστημα 5 έτη </a:t>
            </a:r>
            <a:endParaRPr lang="en-US" sz="1200" b="1" i="1" dirty="0"/>
          </a:p>
        </p:txBody>
      </p:sp>
      <p:sp>
        <p:nvSpPr>
          <p:cNvPr id="41" name="Footer Placeholder 3"/>
          <p:cNvSpPr txBox="1">
            <a:spLocks/>
          </p:cNvSpPr>
          <p:nvPr/>
        </p:nvSpPr>
        <p:spPr>
          <a:xfrm>
            <a:off x="3572272" y="6021288"/>
            <a:ext cx="5248200" cy="83671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rgbClr val="006600"/>
                </a:solidFill>
              </a:rPr>
              <a:t>   </a:t>
            </a:r>
            <a:r>
              <a:rPr lang="el-GR" b="1" i="1" dirty="0">
                <a:solidFill>
                  <a:srgbClr val="006600"/>
                </a:solidFill>
              </a:rPr>
              <a:t>                 </a:t>
            </a:r>
            <a:r>
              <a:rPr lang="en-US" sz="2000" b="1" i="1" dirty="0">
                <a:solidFill>
                  <a:srgbClr val="006600"/>
                </a:solidFill>
              </a:rPr>
              <a:t>PPSV23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228184" y="6309320"/>
            <a:ext cx="1008112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79512" y="5805265"/>
            <a:ext cx="5184576" cy="83099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ΔΥΟ ΕΜΒΟΛΙΑ ΔΕΝ ΔΙΝΟΝΤΑΙ ΠΟΤΕ ΤΑΥΤΟΧΡΟΝΑ ΣΤΗΝ ΙΔΙΑ ΕΠΙΣΚΕΨΗ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79512" y="5805264"/>
            <a:ext cx="5040560" cy="86409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88641"/>
            <a:ext cx="9144000" cy="504055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       </a:t>
            </a:r>
            <a:r>
              <a:rPr lang="el-GR" sz="2400" b="1" dirty="0">
                <a:latin typeface="+mn-lt"/>
              </a:rPr>
              <a:t>ΠΟΙΑ ΤΑ ΜΕΣΟΔΙΑΣΤΗΜΑΤΑ ΜΕΤΑΞΥ ΤΩΝ ΔΥΟ ΕΜΒΟΛΙΩΝ</a:t>
            </a:r>
            <a:r>
              <a:rPr lang="en-US" sz="2400" b="1" dirty="0">
                <a:latin typeface="+mn-lt"/>
              </a:rPr>
              <a:t>;</a:t>
            </a:r>
            <a:endParaRPr lang="en-US" sz="2400" dirty="0"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26824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000" dirty="0">
                <a:solidFill>
                  <a:srgbClr val="C00000"/>
                </a:solidFill>
              </a:rPr>
              <a:t>                                       </a:t>
            </a:r>
            <a:r>
              <a:rPr lang="el-GR" sz="2000" b="1" dirty="0">
                <a:solidFill>
                  <a:srgbClr val="C00000"/>
                </a:solidFill>
              </a:rPr>
              <a:t>Ενήλικες &gt; 65  ετών ανοσοεπαρκείς</a:t>
            </a:r>
          </a:p>
          <a:p>
            <a:pPr>
              <a:buNone/>
            </a:pPr>
            <a:r>
              <a:rPr lang="en-US" sz="2000" dirty="0"/>
              <a:t>                                                                   </a:t>
            </a:r>
            <a:endParaRPr lang="en-US" sz="2000" b="1" dirty="0">
              <a:solidFill>
                <a:srgbClr val="006600"/>
              </a:solidFill>
            </a:endParaRPr>
          </a:p>
          <a:p>
            <a:pPr>
              <a:buNone/>
            </a:pPr>
            <a:r>
              <a:rPr lang="en-US" sz="2000" dirty="0"/>
              <a:t>                                                                                                                                            </a:t>
            </a:r>
            <a:endParaRPr lang="en-US" sz="2000" b="1" dirty="0">
              <a:solidFill>
                <a:srgbClr val="006600"/>
              </a:solidFill>
            </a:endParaRPr>
          </a:p>
          <a:p>
            <a:pPr>
              <a:buNone/>
            </a:pPr>
            <a:endParaRPr lang="en-US" sz="2000" b="1" dirty="0">
              <a:solidFill>
                <a:srgbClr val="006600"/>
              </a:solidFill>
            </a:endParaRPr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         </a:t>
            </a:r>
            <a:endParaRPr lang="en-US" sz="2000" b="1" dirty="0">
              <a:solidFill>
                <a:srgbClr val="0066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75856" y="6525344"/>
            <a:ext cx="3086100" cy="332656"/>
          </a:xfrm>
        </p:spPr>
        <p:txBody>
          <a:bodyPr/>
          <a:lstStyle/>
          <a:p>
            <a:pPr lvl="0"/>
            <a:r>
              <a:rPr lang="el-GR" b="1" i="1" dirty="0">
                <a:solidFill>
                  <a:schemeClr val="tx1"/>
                </a:solidFill>
              </a:rPr>
              <a:t>Ελάχιστο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l-GR" b="1" i="1" dirty="0">
                <a:solidFill>
                  <a:schemeClr val="tx1"/>
                </a:solidFill>
              </a:rPr>
              <a:t>μεσοδιάστημα 5</a:t>
            </a:r>
            <a:r>
              <a:rPr lang="en-US" b="1" i="1" dirty="0">
                <a:solidFill>
                  <a:schemeClr val="tx1"/>
                </a:solidFill>
              </a:rPr>
              <a:t> </a:t>
            </a:r>
            <a:r>
              <a:rPr lang="el-GR" b="1" i="1" dirty="0">
                <a:solidFill>
                  <a:schemeClr val="tx1"/>
                </a:solidFill>
              </a:rPr>
              <a:t>έτη 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F0E8-7D04-4BEA-B9E9-986E063677FC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67744" y="836712"/>
            <a:ext cx="4176464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211960" y="1628800"/>
            <a:ext cx="1080120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00"/>
                </a:solidFill>
              </a:rPr>
              <a:t>PCV13 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5436096" y="1340768"/>
            <a:ext cx="1656184" cy="93610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64088" y="1556793"/>
            <a:ext cx="1656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l-GR" sz="1200" b="1" i="1" dirty="0"/>
              <a:t>Ελάχιστο</a:t>
            </a:r>
            <a:r>
              <a:rPr lang="en-US" sz="1200" b="1" i="1" dirty="0"/>
              <a:t> </a:t>
            </a:r>
            <a:r>
              <a:rPr lang="el-GR" sz="1200" b="1" i="1" dirty="0"/>
              <a:t>μεσοδιάστημα 1 έτος </a:t>
            </a:r>
            <a:endParaRPr lang="en-US" sz="12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7236296" y="1484784"/>
            <a:ext cx="100811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7020272" y="1484784"/>
            <a:ext cx="1296144" cy="50405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6600"/>
                </a:solidFill>
              </a:rPr>
              <a:t>   PPSV</a:t>
            </a:r>
            <a:r>
              <a:rPr lang="el-GR" sz="2000" b="1" i="1" dirty="0">
                <a:solidFill>
                  <a:srgbClr val="006600"/>
                </a:solidFill>
              </a:rPr>
              <a:t>2</a:t>
            </a:r>
            <a:r>
              <a:rPr lang="en-US" sz="2000" b="1" i="1" dirty="0">
                <a:solidFill>
                  <a:srgbClr val="006600"/>
                </a:solidFill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0" y="1628800"/>
            <a:ext cx="3491880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6600"/>
                </a:solidFill>
              </a:rPr>
              <a:t>   </a:t>
            </a:r>
            <a:r>
              <a:rPr lang="el-GR" sz="1600" b="1" i="1" dirty="0"/>
              <a:t>Αν όχι προηγούμενος εμβολιασμός ή άγνωστο ιστορικό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9512" y="1556792"/>
            <a:ext cx="3312368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3635896" y="1700808"/>
            <a:ext cx="432048" cy="36004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oter Placeholder 3"/>
          <p:cNvSpPr txBox="1">
            <a:spLocks/>
          </p:cNvSpPr>
          <p:nvPr/>
        </p:nvSpPr>
        <p:spPr>
          <a:xfrm>
            <a:off x="-252536" y="2420888"/>
            <a:ext cx="3896816" cy="50405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6600"/>
                </a:solidFill>
              </a:rPr>
              <a:t>   </a:t>
            </a:r>
            <a:r>
              <a:rPr lang="el-GR" sz="1600" b="1" i="1" dirty="0"/>
              <a:t>Αν προηγούμενος εμβολιασμός με </a:t>
            </a:r>
            <a:r>
              <a:rPr lang="en-US" sz="1600" b="1" i="1" dirty="0"/>
              <a:t>PPSV23</a:t>
            </a:r>
            <a:r>
              <a:rPr lang="el-GR" sz="1600" b="1" i="1" dirty="0"/>
              <a:t> σε ηλικία &gt;65</a:t>
            </a:r>
            <a:r>
              <a:rPr lang="en-US" sz="1600" b="1" i="1" dirty="0"/>
              <a:t> </a:t>
            </a:r>
            <a:r>
              <a:rPr lang="el-GR" sz="1600" b="1" i="1" dirty="0"/>
              <a:t>ετών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79512" y="2348880"/>
            <a:ext cx="3168352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3491880" y="2276872"/>
            <a:ext cx="1728192" cy="79208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3"/>
          <p:cNvSpPr txBox="1">
            <a:spLocks/>
          </p:cNvSpPr>
          <p:nvPr/>
        </p:nvSpPr>
        <p:spPr>
          <a:xfrm>
            <a:off x="5292080" y="2276872"/>
            <a:ext cx="1080120" cy="64807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6600"/>
                </a:solidFill>
              </a:rPr>
              <a:t> PCV13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19872" y="2420888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l-GR" sz="1200" b="1" i="1" dirty="0"/>
              <a:t>Ελάχιστο</a:t>
            </a:r>
            <a:r>
              <a:rPr lang="en-US" sz="1200" b="1" i="1" dirty="0"/>
              <a:t> </a:t>
            </a:r>
            <a:r>
              <a:rPr lang="el-GR" sz="1200" b="1" i="1" dirty="0"/>
              <a:t>μεσοδιάστημα 1 έτος </a:t>
            </a:r>
            <a:endParaRPr lang="en-US" sz="12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5292080" y="2348880"/>
            <a:ext cx="100811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oter Placeholder 3"/>
          <p:cNvSpPr txBox="1">
            <a:spLocks/>
          </p:cNvSpPr>
          <p:nvPr/>
        </p:nvSpPr>
        <p:spPr>
          <a:xfrm>
            <a:off x="0" y="3212976"/>
            <a:ext cx="3491880" cy="64807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6600"/>
                </a:solidFill>
              </a:rPr>
              <a:t>   </a:t>
            </a:r>
            <a:r>
              <a:rPr lang="el-GR" sz="1600" b="1" i="1" dirty="0"/>
              <a:t>Αν προηγούμενος εμβολιασμός με </a:t>
            </a:r>
            <a:r>
              <a:rPr lang="en-US" sz="1600" b="1" i="1" dirty="0"/>
              <a:t>PPSV23</a:t>
            </a:r>
            <a:r>
              <a:rPr lang="el-GR" sz="1600" b="1" i="1" dirty="0"/>
              <a:t> σε ηλικία </a:t>
            </a:r>
            <a:r>
              <a:rPr lang="en-US" sz="1600" b="1" i="1" dirty="0"/>
              <a:t>&lt;</a:t>
            </a:r>
            <a:r>
              <a:rPr lang="el-GR" sz="1600" b="1" i="1" dirty="0"/>
              <a:t>65</a:t>
            </a:r>
            <a:r>
              <a:rPr lang="en-US" sz="1600" b="1" i="1" dirty="0"/>
              <a:t> </a:t>
            </a:r>
            <a:r>
              <a:rPr lang="el-GR" sz="1600" b="1" i="1" dirty="0"/>
              <a:t>ετών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9512" y="3284984"/>
            <a:ext cx="3240360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3635896" y="3365376"/>
            <a:ext cx="1800200" cy="64807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6600"/>
                </a:solidFill>
              </a:rPr>
              <a:t>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Footer Placeholder 3"/>
          <p:cNvSpPr txBox="1">
            <a:spLocks/>
          </p:cNvSpPr>
          <p:nvPr/>
        </p:nvSpPr>
        <p:spPr>
          <a:xfrm>
            <a:off x="3635896" y="3365376"/>
            <a:ext cx="1656184" cy="42366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91880" y="3429000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l-GR" sz="1200" b="1" i="1" dirty="0"/>
              <a:t>Ελάχιστο</a:t>
            </a:r>
            <a:r>
              <a:rPr lang="en-US" sz="1200" b="1" i="1" dirty="0"/>
              <a:t> </a:t>
            </a:r>
            <a:r>
              <a:rPr lang="el-GR" sz="1200" b="1" i="1" dirty="0"/>
              <a:t>μεσοδιάστημα 1 έτος </a:t>
            </a:r>
            <a:endParaRPr lang="en-US" sz="1200" b="1" dirty="0"/>
          </a:p>
        </p:txBody>
      </p:sp>
      <p:sp>
        <p:nvSpPr>
          <p:cNvPr id="30" name="Right Arrow 29"/>
          <p:cNvSpPr/>
          <p:nvPr/>
        </p:nvSpPr>
        <p:spPr>
          <a:xfrm>
            <a:off x="3491880" y="3284984"/>
            <a:ext cx="1728192" cy="72008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oter Placeholder 3"/>
          <p:cNvSpPr txBox="1">
            <a:spLocks/>
          </p:cNvSpPr>
          <p:nvPr/>
        </p:nvSpPr>
        <p:spPr>
          <a:xfrm>
            <a:off x="5148064" y="3356992"/>
            <a:ext cx="1080120" cy="64807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6600"/>
                </a:solidFill>
              </a:rPr>
              <a:t> PCV13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292080" y="3356992"/>
            <a:ext cx="936104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372200" y="3429000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l-GR" sz="1200" b="1" i="1" dirty="0"/>
              <a:t>Ελάχιστο</a:t>
            </a:r>
            <a:r>
              <a:rPr lang="en-US" sz="1200" b="1" i="1" dirty="0"/>
              <a:t> </a:t>
            </a:r>
            <a:r>
              <a:rPr lang="el-GR" sz="1200" b="1" i="1" dirty="0"/>
              <a:t>μεσοδιάστημα 1</a:t>
            </a:r>
            <a:r>
              <a:rPr lang="en-US" sz="1200" b="1" i="1" dirty="0"/>
              <a:t> </a:t>
            </a:r>
            <a:r>
              <a:rPr lang="el-GR" sz="1200" b="1" i="1" dirty="0"/>
              <a:t>έτος </a:t>
            </a:r>
            <a:endParaRPr lang="en-US" sz="1200" b="1" dirty="0"/>
          </a:p>
        </p:txBody>
      </p:sp>
      <p:sp>
        <p:nvSpPr>
          <p:cNvPr id="34" name="Right Arrow 33"/>
          <p:cNvSpPr/>
          <p:nvPr/>
        </p:nvSpPr>
        <p:spPr>
          <a:xfrm>
            <a:off x="6372200" y="3284984"/>
            <a:ext cx="1584176" cy="72008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ooter Placeholder 3"/>
          <p:cNvSpPr txBox="1">
            <a:spLocks/>
          </p:cNvSpPr>
          <p:nvPr/>
        </p:nvSpPr>
        <p:spPr>
          <a:xfrm>
            <a:off x="7740352" y="3356992"/>
            <a:ext cx="1403648" cy="64807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6600"/>
                </a:solidFill>
              </a:rPr>
              <a:t>   PPSV</a:t>
            </a:r>
            <a:r>
              <a:rPr lang="el-GR" sz="2000" b="1" i="1" dirty="0">
                <a:solidFill>
                  <a:srgbClr val="006600"/>
                </a:solidFill>
              </a:rPr>
              <a:t>2</a:t>
            </a:r>
            <a:r>
              <a:rPr lang="en-US" sz="2000" b="1" i="1" dirty="0">
                <a:solidFill>
                  <a:srgbClr val="006600"/>
                </a:solidFill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028384" y="3429000"/>
            <a:ext cx="936104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47664" y="4077072"/>
            <a:ext cx="6561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l-GR" sz="1200" b="1" i="1" dirty="0"/>
              <a:t>Ελάχιστο</a:t>
            </a:r>
            <a:r>
              <a:rPr lang="en-US" sz="1200" b="1" i="1" dirty="0"/>
              <a:t> </a:t>
            </a:r>
            <a:r>
              <a:rPr lang="el-GR" sz="1200" b="1" i="1" dirty="0"/>
              <a:t>μεσοδιάστημα 5</a:t>
            </a:r>
            <a:r>
              <a:rPr lang="en-US" sz="1200" b="1" i="1" dirty="0"/>
              <a:t> </a:t>
            </a:r>
            <a:r>
              <a:rPr lang="el-GR" sz="1200" b="1" i="1" dirty="0"/>
              <a:t>έτη </a:t>
            </a:r>
            <a:endParaRPr lang="en-US" sz="1200" b="1" dirty="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1691680" y="3933056"/>
            <a:ext cx="0" cy="36004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691680" y="4293096"/>
            <a:ext cx="69127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8604448" y="3933056"/>
            <a:ext cx="0" cy="36004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ooter Placeholder 3"/>
          <p:cNvSpPr txBox="1">
            <a:spLocks/>
          </p:cNvSpPr>
          <p:nvPr/>
        </p:nvSpPr>
        <p:spPr>
          <a:xfrm>
            <a:off x="1259632" y="4509120"/>
            <a:ext cx="6984776" cy="43204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6600"/>
                </a:solidFill>
              </a:rPr>
              <a:t>   </a:t>
            </a:r>
            <a:r>
              <a:rPr lang="el-GR" sz="2000" b="1" dirty="0">
                <a:solidFill>
                  <a:srgbClr val="C00000"/>
                </a:solidFill>
              </a:rPr>
              <a:t>Ενήλικες &gt;65 ετών με καταστάσεις ανοσοανεπάρκειας 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907704" y="4509120"/>
            <a:ext cx="5832648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ooter Placeholder 3"/>
          <p:cNvSpPr txBox="1">
            <a:spLocks/>
          </p:cNvSpPr>
          <p:nvPr/>
        </p:nvSpPr>
        <p:spPr>
          <a:xfrm>
            <a:off x="152400" y="5013176"/>
            <a:ext cx="3195464" cy="7920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6600"/>
                </a:solidFill>
              </a:rPr>
              <a:t>   </a:t>
            </a:r>
            <a:r>
              <a:rPr lang="el-GR" sz="1600" b="1" i="1" dirty="0"/>
              <a:t>Αν όχι προηγούμενος εμβολιασμός ή άγνωστο ιστορικό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179512" y="5157192"/>
            <a:ext cx="3240360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ight Arrow 94"/>
          <p:cNvSpPr/>
          <p:nvPr/>
        </p:nvSpPr>
        <p:spPr>
          <a:xfrm flipV="1">
            <a:off x="3563888" y="5229200"/>
            <a:ext cx="432048" cy="36004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ounded Rectangle 95"/>
          <p:cNvSpPr/>
          <p:nvPr/>
        </p:nvSpPr>
        <p:spPr>
          <a:xfrm>
            <a:off x="4067944" y="5157192"/>
            <a:ext cx="936104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00"/>
                </a:solidFill>
              </a:rPr>
              <a:t>PCV13 </a:t>
            </a:r>
            <a:endParaRPr lang="en-US" dirty="0"/>
          </a:p>
        </p:txBody>
      </p:sp>
      <p:sp>
        <p:nvSpPr>
          <p:cNvPr id="97" name="Rectangle 96"/>
          <p:cNvSpPr/>
          <p:nvPr/>
        </p:nvSpPr>
        <p:spPr>
          <a:xfrm>
            <a:off x="5148064" y="5229200"/>
            <a:ext cx="2024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l-GR" sz="1200" b="1" i="1" dirty="0"/>
              <a:t>Ελάχιστο</a:t>
            </a:r>
            <a:r>
              <a:rPr lang="en-US" sz="1200" b="1" i="1" dirty="0"/>
              <a:t> </a:t>
            </a:r>
            <a:r>
              <a:rPr lang="el-GR" sz="1200" b="1" i="1" dirty="0"/>
              <a:t>μεσοδιάστημα 8 εβδομάδες </a:t>
            </a:r>
            <a:endParaRPr lang="en-US" sz="1200" b="1" dirty="0"/>
          </a:p>
        </p:txBody>
      </p:sp>
      <p:sp>
        <p:nvSpPr>
          <p:cNvPr id="98" name="Right Arrow 97"/>
          <p:cNvSpPr/>
          <p:nvPr/>
        </p:nvSpPr>
        <p:spPr>
          <a:xfrm>
            <a:off x="5220072" y="5013176"/>
            <a:ext cx="2058528" cy="86409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ooter Placeholder 3"/>
          <p:cNvSpPr txBox="1">
            <a:spLocks/>
          </p:cNvSpPr>
          <p:nvPr/>
        </p:nvSpPr>
        <p:spPr>
          <a:xfrm>
            <a:off x="7380312" y="4941168"/>
            <a:ext cx="1088504" cy="72008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6600"/>
                </a:solidFill>
              </a:rPr>
              <a:t>   PPSV</a:t>
            </a:r>
            <a:r>
              <a:rPr lang="el-GR" sz="2000" b="1" i="1" dirty="0">
                <a:solidFill>
                  <a:srgbClr val="006600"/>
                </a:solidFill>
              </a:rPr>
              <a:t>2</a:t>
            </a:r>
            <a:r>
              <a:rPr lang="en-US" sz="2000" b="1" i="1" dirty="0">
                <a:solidFill>
                  <a:srgbClr val="006600"/>
                </a:solidFill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380312" y="5229200"/>
            <a:ext cx="1152128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ooter Placeholder 3"/>
          <p:cNvSpPr txBox="1">
            <a:spLocks/>
          </p:cNvSpPr>
          <p:nvPr/>
        </p:nvSpPr>
        <p:spPr>
          <a:xfrm>
            <a:off x="304800" y="6021288"/>
            <a:ext cx="3195464" cy="64807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6600"/>
                </a:solidFill>
              </a:rPr>
              <a:t>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" name="Footer Placeholder 3"/>
          <p:cNvSpPr txBox="1">
            <a:spLocks/>
          </p:cNvSpPr>
          <p:nvPr/>
        </p:nvSpPr>
        <p:spPr>
          <a:xfrm>
            <a:off x="152400" y="5949280"/>
            <a:ext cx="3195464" cy="64807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6600"/>
                </a:solidFill>
              </a:rPr>
              <a:t>   </a:t>
            </a:r>
            <a:r>
              <a:rPr lang="el-GR" sz="1600" b="1" i="1" dirty="0"/>
              <a:t>Αν προηγούμενος εμβολιασμός με </a:t>
            </a:r>
            <a:r>
              <a:rPr lang="en-US" sz="1600" b="1" i="1" dirty="0"/>
              <a:t>PPSV23</a:t>
            </a:r>
            <a:r>
              <a:rPr lang="el-GR" sz="1600" b="1" i="1" dirty="0"/>
              <a:t> σε ηλικία </a:t>
            </a:r>
            <a:r>
              <a:rPr lang="en-US" sz="1600" b="1" i="1" dirty="0"/>
              <a:t>&lt;</a:t>
            </a:r>
            <a:r>
              <a:rPr lang="el-GR" sz="1600" b="1" i="1" dirty="0"/>
              <a:t>65</a:t>
            </a:r>
            <a:r>
              <a:rPr lang="en-US" sz="1600" b="1" i="1" dirty="0"/>
              <a:t> </a:t>
            </a:r>
            <a:r>
              <a:rPr lang="el-GR" sz="1600" b="1" i="1" dirty="0"/>
              <a:t>ετών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179512" y="6021288"/>
            <a:ext cx="31683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ight Arrow 103"/>
          <p:cNvSpPr/>
          <p:nvPr/>
        </p:nvSpPr>
        <p:spPr>
          <a:xfrm>
            <a:off x="3491880" y="6093296"/>
            <a:ext cx="504056" cy="43204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ounded Rectangle 104"/>
          <p:cNvSpPr/>
          <p:nvPr/>
        </p:nvSpPr>
        <p:spPr>
          <a:xfrm>
            <a:off x="4139952" y="5949280"/>
            <a:ext cx="1008112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00"/>
                </a:solidFill>
              </a:rPr>
              <a:t>PCV13 </a:t>
            </a:r>
            <a:endParaRPr lang="en-US" dirty="0"/>
          </a:p>
        </p:txBody>
      </p:sp>
      <p:sp>
        <p:nvSpPr>
          <p:cNvPr id="106" name="Rectangle 105"/>
          <p:cNvSpPr/>
          <p:nvPr/>
        </p:nvSpPr>
        <p:spPr>
          <a:xfrm>
            <a:off x="5300464" y="6021288"/>
            <a:ext cx="2024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l-GR" sz="1200" b="1" i="1" dirty="0"/>
              <a:t>Ελάχιστο</a:t>
            </a:r>
            <a:r>
              <a:rPr lang="en-US" sz="1200" b="1" i="1" dirty="0"/>
              <a:t> </a:t>
            </a:r>
            <a:r>
              <a:rPr lang="el-GR" sz="1200" b="1" i="1" dirty="0"/>
              <a:t>μεσοδιάστημα 8 εβδομάδες </a:t>
            </a:r>
            <a:endParaRPr lang="en-US" sz="1200" b="1" dirty="0"/>
          </a:p>
        </p:txBody>
      </p:sp>
      <p:sp>
        <p:nvSpPr>
          <p:cNvPr id="107" name="Right Arrow 106"/>
          <p:cNvSpPr/>
          <p:nvPr/>
        </p:nvSpPr>
        <p:spPr>
          <a:xfrm>
            <a:off x="5364088" y="5877272"/>
            <a:ext cx="1872208" cy="72008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ooter Placeholder 3"/>
          <p:cNvSpPr txBox="1">
            <a:spLocks/>
          </p:cNvSpPr>
          <p:nvPr/>
        </p:nvSpPr>
        <p:spPr>
          <a:xfrm>
            <a:off x="7092280" y="5949280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006600"/>
                </a:solidFill>
              </a:rPr>
              <a:t>PPSV</a:t>
            </a:r>
            <a:r>
              <a:rPr lang="el-GR" sz="2000" b="1" i="1" dirty="0">
                <a:solidFill>
                  <a:srgbClr val="006600"/>
                </a:solidFill>
              </a:rPr>
              <a:t>2</a:t>
            </a:r>
            <a:r>
              <a:rPr lang="en-US" sz="2000" b="1" i="1" dirty="0">
                <a:solidFill>
                  <a:srgbClr val="006600"/>
                </a:solidFill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7380312" y="5949280"/>
            <a:ext cx="936104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/>
          <p:nvPr/>
        </p:nvCxnSpPr>
        <p:spPr>
          <a:xfrm>
            <a:off x="1547664" y="6669360"/>
            <a:ext cx="61926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V="1">
            <a:off x="7740352" y="6525344"/>
            <a:ext cx="0" cy="14401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 flipV="1">
            <a:off x="1547664" y="6525344"/>
            <a:ext cx="0" cy="14401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378" y="-6563"/>
            <a:ext cx="8847793" cy="1143000"/>
          </a:xfrm>
        </p:spPr>
        <p:txBody>
          <a:bodyPr>
            <a:normAutofit/>
          </a:bodyPr>
          <a:lstStyle/>
          <a:p>
            <a:r>
              <a:rPr lang="el-GR" sz="3200" b="1" baseline="30000" dirty="0">
                <a:solidFill>
                  <a:srgbClr val="FF0000"/>
                </a:solidFill>
              </a:rPr>
              <a:t>  </a:t>
            </a:r>
            <a:r>
              <a:rPr lang="el-GR" sz="3600" b="1" baseline="30000" dirty="0">
                <a:solidFill>
                  <a:srgbClr val="FF0000"/>
                </a:solidFill>
              </a:rPr>
              <a:t>ΧΡΟΝΟΔΙΑΓΡΑΜΜΑ ΑΝΤΙΠΝΕΥΜΟΝΙΟΚΟΚΚΙΚΟΥ ΕΜΒΟΛΙΑΣΜΟΥ</a:t>
            </a:r>
            <a:endParaRPr lang="en-US" sz="3600" b="1" baseline="30000" dirty="0">
              <a:solidFill>
                <a:srgbClr val="FF0000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5882109"/>
            <a:ext cx="9144000" cy="1015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defRPr/>
            </a:pPr>
            <a:r>
              <a:rPr lang="en-US" altLang="ko-KR" sz="1000" dirty="0">
                <a:ea typeface="Gulim" pitchFamily="34" charset="-127"/>
              </a:rPr>
              <a:t> </a:t>
            </a:r>
            <a:r>
              <a:rPr lang="el-GR" altLang="ko-KR" sz="1000" dirty="0">
                <a:ea typeface="Gulim" pitchFamily="34" charset="-127"/>
              </a:rPr>
              <a:t>PCV13=13-δύναμο </a:t>
            </a:r>
            <a:r>
              <a:rPr lang="el-GR" altLang="ko-KR" sz="1000" dirty="0" err="1">
                <a:ea typeface="Gulim" pitchFamily="34" charset="-127"/>
              </a:rPr>
              <a:t>πνευμονιοκοκκικό</a:t>
            </a:r>
            <a:r>
              <a:rPr lang="el-GR" altLang="ko-KR" sz="1000" dirty="0">
                <a:ea typeface="Gulim" pitchFamily="34" charset="-127"/>
              </a:rPr>
              <a:t> πρωτεΐνης πολυσακχαρίτη συζευγμένο εμβόλιο. PPSV23=23-δύναμο </a:t>
            </a:r>
            <a:r>
              <a:rPr lang="el-GR" altLang="ko-KR" sz="1000" dirty="0" err="1">
                <a:ea typeface="Gulim" pitchFamily="34" charset="-127"/>
              </a:rPr>
              <a:t>πνευμονιοκοκκικό</a:t>
            </a:r>
            <a:r>
              <a:rPr lang="el-GR" altLang="ko-KR" sz="1000" dirty="0">
                <a:ea typeface="Gulim" pitchFamily="34" charset="-127"/>
              </a:rPr>
              <a:t> </a:t>
            </a:r>
            <a:r>
              <a:rPr lang="el-GR" altLang="ko-KR" sz="1000" dirty="0" err="1">
                <a:ea typeface="Gulim" pitchFamily="34" charset="-127"/>
              </a:rPr>
              <a:t>πολυσακχαριδικό</a:t>
            </a:r>
            <a:r>
              <a:rPr lang="el-GR" altLang="ko-KR" sz="1000" dirty="0">
                <a:ea typeface="Gulim" pitchFamily="34" charset="-127"/>
              </a:rPr>
              <a:t> εμβόλιο</a:t>
            </a:r>
            <a:r>
              <a:rPr lang="en-US" altLang="ko-KR" sz="1000" dirty="0">
                <a:ea typeface="Gulim" pitchFamily="34" charset="-127"/>
              </a:rPr>
              <a:t>.</a:t>
            </a:r>
            <a:br>
              <a:rPr lang="en-US" altLang="ko-KR" sz="1000" dirty="0">
                <a:ea typeface="Gulim" pitchFamily="34" charset="-127"/>
              </a:rPr>
            </a:br>
            <a:r>
              <a:rPr lang="en-US" altLang="ko-KR" sz="1000" b="1" dirty="0">
                <a:solidFill>
                  <a:srgbClr val="FF0000"/>
                </a:solidFill>
                <a:ea typeface="Gulim" pitchFamily="34" charset="-127"/>
              </a:rPr>
              <a:t>1. </a:t>
            </a:r>
            <a:r>
              <a:rPr lang="en-US" altLang="ko-KR" sz="1000" dirty="0">
                <a:solidFill>
                  <a:srgbClr val="FF0000"/>
                </a:solidFill>
                <a:ea typeface="Gulim" pitchFamily="34" charset="-127"/>
              </a:rPr>
              <a:t>Kim DK et al. </a:t>
            </a:r>
            <a:r>
              <a:rPr lang="en-US" altLang="ko-KR" sz="1000" i="1" dirty="0">
                <a:solidFill>
                  <a:srgbClr val="FF0000"/>
                </a:solidFill>
                <a:ea typeface="Gulim" pitchFamily="34" charset="-127"/>
              </a:rPr>
              <a:t>Ann Intern Med. </a:t>
            </a:r>
            <a:r>
              <a:rPr lang="en-US" altLang="ko-KR" sz="1000" dirty="0">
                <a:solidFill>
                  <a:srgbClr val="FF0000"/>
                </a:solidFill>
                <a:ea typeface="Gulim" pitchFamily="34" charset="-127"/>
              </a:rPr>
              <a:t>2015;162:214–223. From </a:t>
            </a:r>
            <a:r>
              <a:rPr lang="en-US" altLang="ko-KR" sz="1000" i="1" dirty="0">
                <a:solidFill>
                  <a:srgbClr val="FF0000"/>
                </a:solidFill>
                <a:ea typeface="Gulim" pitchFamily="34" charset="-127"/>
              </a:rPr>
              <a:t>Annals of Internal Medicine, </a:t>
            </a:r>
            <a:r>
              <a:rPr lang="en-US" altLang="ko-KR" sz="1000" dirty="0">
                <a:solidFill>
                  <a:srgbClr val="FF0000"/>
                </a:solidFill>
                <a:ea typeface="Gulim" pitchFamily="34" charset="-127"/>
              </a:rPr>
              <a:t>Kim DK et al, Advisory Committee on Immunization Practices Recommended Immunization Schedule for Adults Aged 19 Years or Older: United States, 2015.*, Vol. 162, p.214–223, Copyright © 2015 American College of Physicians. All rights reserved. Reprinted with permission of American College of Physicians, Inc.</a:t>
            </a:r>
            <a:br>
              <a:rPr lang="en-US" sz="1000" b="1" dirty="0">
                <a:solidFill>
                  <a:srgbClr val="FF0000"/>
                </a:solidFill>
              </a:rPr>
            </a:br>
            <a:r>
              <a:rPr lang="en-US" sz="1000" b="1" dirty="0">
                <a:solidFill>
                  <a:srgbClr val="FF0000"/>
                </a:solidFill>
              </a:rPr>
              <a:t>2. </a:t>
            </a:r>
            <a:r>
              <a:rPr lang="en-US" sz="1000" dirty="0">
                <a:solidFill>
                  <a:srgbClr val="FF0000"/>
                </a:solidFill>
              </a:rPr>
              <a:t>Kobayashi M et al. </a:t>
            </a:r>
            <a:r>
              <a:rPr lang="en-US" sz="1000" i="1" dirty="0">
                <a:solidFill>
                  <a:srgbClr val="FF0000"/>
                </a:solidFill>
              </a:rPr>
              <a:t>MMWR </a:t>
            </a:r>
            <a:r>
              <a:rPr lang="en-US" sz="1000" i="1" dirty="0" err="1">
                <a:solidFill>
                  <a:srgbClr val="FF0000"/>
                </a:solidFill>
              </a:rPr>
              <a:t>Morb</a:t>
            </a:r>
            <a:r>
              <a:rPr lang="en-US" sz="1000" i="1" dirty="0">
                <a:solidFill>
                  <a:srgbClr val="FF0000"/>
                </a:solidFill>
              </a:rPr>
              <a:t> Mortal </a:t>
            </a:r>
            <a:r>
              <a:rPr lang="en-US" sz="1000" i="1" dirty="0" err="1">
                <a:solidFill>
                  <a:srgbClr val="FF0000"/>
                </a:solidFill>
              </a:rPr>
              <a:t>Wkly</a:t>
            </a:r>
            <a:r>
              <a:rPr lang="en-US" sz="1000" i="1" dirty="0">
                <a:solidFill>
                  <a:srgbClr val="FF0000"/>
                </a:solidFill>
              </a:rPr>
              <a:t> Rep.</a:t>
            </a:r>
            <a:r>
              <a:rPr lang="en-US" sz="1000" dirty="0">
                <a:solidFill>
                  <a:srgbClr val="FF0000"/>
                </a:solidFill>
              </a:rPr>
              <a:t> 2015;64(34):944–947.</a:t>
            </a:r>
          </a:p>
        </p:txBody>
      </p:sp>
      <p:sp>
        <p:nvSpPr>
          <p:cNvPr id="6" name="Rectangle 5"/>
          <p:cNvSpPr/>
          <p:nvPr/>
        </p:nvSpPr>
        <p:spPr>
          <a:xfrm>
            <a:off x="735865" y="1247422"/>
            <a:ext cx="2011680" cy="956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>
                <a:solidFill>
                  <a:srgbClr val="FFFFFF"/>
                </a:solidFill>
              </a:rPr>
              <a:t>Χωρίς παράγοντες κινδύνου πλην ηλικίας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5576" y="1247284"/>
            <a:ext cx="2011680" cy="9561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baseline="30000" dirty="0">
                <a:solidFill>
                  <a:srgbClr val="FFFFFF"/>
                </a:solidFill>
              </a:rPr>
              <a:t>Χρόνιες νόσοι</a:t>
            </a:r>
            <a:endParaRPr lang="en-US" sz="2400" b="1" baseline="300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67182" y="1247284"/>
            <a:ext cx="2377440" cy="9561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baseline="30000" dirty="0" err="1">
                <a:solidFill>
                  <a:srgbClr val="FFFFFF"/>
                </a:solidFill>
              </a:rPr>
              <a:t>Ανοσοανεπάρκεια</a:t>
            </a:r>
            <a:r>
              <a:rPr lang="el-GR" sz="2400" b="1" baseline="30000" dirty="0">
                <a:solidFill>
                  <a:srgbClr val="FFFFFF"/>
                </a:solidFill>
              </a:rPr>
              <a:t> ή ανατομική / λειτουργική </a:t>
            </a:r>
            <a:r>
              <a:rPr lang="el-GR" sz="2400" b="1" baseline="30000" dirty="0" err="1">
                <a:solidFill>
                  <a:srgbClr val="FFFFFF"/>
                </a:solidFill>
              </a:rPr>
              <a:t>ασπληνία</a:t>
            </a:r>
            <a:endParaRPr lang="en-US" sz="2400" b="1" baseline="30000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69888" y="4428003"/>
            <a:ext cx="8567283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378" y="3629486"/>
            <a:ext cx="1649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Ενήλικες</a:t>
            </a:r>
            <a:r>
              <a:rPr lang="en-US" sz="1600" dirty="0"/>
              <a:t> 19–64 </a:t>
            </a:r>
            <a:r>
              <a:rPr lang="en-US" sz="1600" baseline="30000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379" y="4645488"/>
            <a:ext cx="1649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ενήλικες</a:t>
            </a:r>
            <a:r>
              <a:rPr lang="en-US" sz="1600" dirty="0"/>
              <a:t> ≥65</a:t>
            </a:r>
            <a:r>
              <a:rPr lang="el-GR" sz="1600" dirty="0"/>
              <a:t> </a:t>
            </a:r>
            <a:r>
              <a:rPr lang="el-GR" sz="1600" baseline="30000" dirty="0"/>
              <a:t>2</a:t>
            </a:r>
            <a:endParaRPr lang="en-US" sz="1600" baseline="300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07021" y="4904124"/>
            <a:ext cx="159682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89512" y="3617639"/>
            <a:ext cx="649763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1200" dirty="0">
                <a:solidFill>
                  <a:srgbClr val="37424A"/>
                </a:solidFill>
              </a:rPr>
              <a:t>≥1 </a:t>
            </a:r>
            <a:r>
              <a:rPr lang="el-GR" sz="1200" dirty="0">
                <a:solidFill>
                  <a:srgbClr val="37424A"/>
                </a:solidFill>
              </a:rPr>
              <a:t>έτος</a:t>
            </a:r>
            <a:endParaRPr lang="en-US" sz="1200" baseline="30000" dirty="0">
              <a:solidFill>
                <a:srgbClr val="37424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14735" y="5473313"/>
            <a:ext cx="914399" cy="338554"/>
          </a:xfrm>
          <a:prstGeom prst="rect">
            <a:avLst/>
          </a:prstGeom>
          <a:solidFill>
            <a:srgbClr val="005595">
              <a:alpha val="20000"/>
            </a:srgbClr>
          </a:solidFill>
          <a:ln w="19050">
            <a:solidFill>
              <a:srgbClr val="005595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37424A"/>
                </a:solidFill>
              </a:rPr>
              <a:t>PPSV23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4736" y="4734847"/>
            <a:ext cx="914399" cy="338554"/>
          </a:xfrm>
          <a:prstGeom prst="rect">
            <a:avLst/>
          </a:prstGeom>
          <a:solidFill>
            <a:srgbClr val="D57E00">
              <a:alpha val="20000"/>
            </a:srgbClr>
          </a:solidFill>
          <a:ln w="19050">
            <a:solidFill>
              <a:srgbClr val="D57E00"/>
            </a:solidFill>
          </a:ln>
        </p:spPr>
        <p:txBody>
          <a:bodyPr wrap="square" lIns="45720" rIns="45720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37424A"/>
                </a:solidFill>
              </a:rPr>
              <a:t>PCV13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817907" y="2191746"/>
            <a:ext cx="0" cy="2712378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71936" y="2203046"/>
            <a:ext cx="0" cy="51907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19069" y="2733003"/>
            <a:ext cx="914399" cy="338554"/>
          </a:xfrm>
          <a:prstGeom prst="rect">
            <a:avLst/>
          </a:prstGeom>
          <a:solidFill>
            <a:srgbClr val="005595">
              <a:alpha val="20000"/>
            </a:srgbClr>
          </a:solidFill>
          <a:ln w="19050">
            <a:solidFill>
              <a:srgbClr val="005595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37424A"/>
                </a:solidFill>
              </a:rPr>
              <a:t>PPSV23</a:t>
            </a:r>
          </a:p>
        </p:txBody>
      </p:sp>
      <p:cxnSp>
        <p:nvCxnSpPr>
          <p:cNvPr id="19" name="Straight Arrow Connector 18"/>
          <p:cNvCxnSpPr>
            <a:stCxn id="18" idx="2"/>
            <a:endCxn id="15" idx="0"/>
          </p:cNvCxnSpPr>
          <p:nvPr/>
        </p:nvCxnSpPr>
        <p:spPr>
          <a:xfrm flipH="1">
            <a:off x="3871936" y="3071557"/>
            <a:ext cx="0" cy="16632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98702" y="2525081"/>
            <a:ext cx="914399" cy="338554"/>
          </a:xfrm>
          <a:prstGeom prst="rect">
            <a:avLst/>
          </a:prstGeom>
          <a:solidFill>
            <a:srgbClr val="D57E00">
              <a:alpha val="20000"/>
            </a:srgbClr>
          </a:solidFill>
          <a:ln w="19050">
            <a:solidFill>
              <a:srgbClr val="D57E00"/>
            </a:solidFill>
          </a:ln>
        </p:spPr>
        <p:txBody>
          <a:bodyPr wrap="square" lIns="45720" rIns="45720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37424A"/>
                </a:solidFill>
              </a:rPr>
              <a:t>PCV13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98703" y="3237693"/>
            <a:ext cx="914399" cy="338554"/>
          </a:xfrm>
          <a:prstGeom prst="rect">
            <a:avLst/>
          </a:prstGeom>
          <a:solidFill>
            <a:srgbClr val="005595">
              <a:alpha val="20000"/>
            </a:srgbClr>
          </a:solidFill>
          <a:ln w="19050">
            <a:solidFill>
              <a:srgbClr val="005595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37424A"/>
                </a:solidFill>
              </a:rPr>
              <a:t>PPSV23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98703" y="3954404"/>
            <a:ext cx="914399" cy="338554"/>
          </a:xfrm>
          <a:prstGeom prst="rect">
            <a:avLst/>
          </a:prstGeom>
          <a:solidFill>
            <a:srgbClr val="005595">
              <a:alpha val="20000"/>
            </a:srgbClr>
          </a:solidFill>
          <a:ln w="19050">
            <a:solidFill>
              <a:srgbClr val="005595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37424A"/>
                </a:solidFill>
              </a:rPr>
              <a:t>PPSV23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99052" y="1247284"/>
            <a:ext cx="1383688" cy="9561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baseline="30000" dirty="0">
                <a:solidFill>
                  <a:srgbClr val="FFFFFF"/>
                </a:solidFill>
              </a:rPr>
              <a:t>Διαφυγή ΕΝΥ ή κοχλιακό εμφύτευμα</a:t>
            </a:r>
            <a:endParaRPr lang="en-US" sz="2400" b="1" baseline="30000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33696" y="2532111"/>
            <a:ext cx="914399" cy="338554"/>
          </a:xfrm>
          <a:prstGeom prst="rect">
            <a:avLst/>
          </a:prstGeom>
          <a:solidFill>
            <a:srgbClr val="D57E00">
              <a:alpha val="20000"/>
            </a:srgbClr>
          </a:solidFill>
          <a:ln w="19050">
            <a:solidFill>
              <a:srgbClr val="D57E00"/>
            </a:solidFill>
          </a:ln>
        </p:spPr>
        <p:txBody>
          <a:bodyPr wrap="square" lIns="45720" rIns="45720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37424A"/>
                </a:solidFill>
              </a:rPr>
              <a:t>PCV13</a:t>
            </a:r>
          </a:p>
        </p:txBody>
      </p:sp>
      <p:cxnSp>
        <p:nvCxnSpPr>
          <p:cNvPr id="25" name="Straight Arrow Connector 24"/>
          <p:cNvCxnSpPr>
            <a:endCxn id="20" idx="0"/>
          </p:cNvCxnSpPr>
          <p:nvPr/>
        </p:nvCxnSpPr>
        <p:spPr>
          <a:xfrm>
            <a:off x="6255901" y="2126430"/>
            <a:ext cx="1" cy="39865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255902" y="2863635"/>
            <a:ext cx="1" cy="3657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ight Bracket 26"/>
          <p:cNvSpPr/>
          <p:nvPr/>
        </p:nvSpPr>
        <p:spPr>
          <a:xfrm>
            <a:off x="4333468" y="2903022"/>
            <a:ext cx="292961" cy="2663366"/>
          </a:xfrm>
          <a:prstGeom prst="rightBracket">
            <a:avLst/>
          </a:prstGeom>
          <a:ln w="190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7424A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54768" y="3662012"/>
            <a:ext cx="74773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rgbClr val="37424A"/>
                </a:solidFill>
              </a:rPr>
              <a:t>≥5</a:t>
            </a:r>
            <a:r>
              <a:rPr lang="el-GR" sz="1200" dirty="0">
                <a:solidFill>
                  <a:srgbClr val="37424A"/>
                </a:solidFill>
              </a:rPr>
              <a:t> έτη</a:t>
            </a:r>
            <a:endParaRPr lang="en-US" sz="1200" baseline="30000" dirty="0">
              <a:solidFill>
                <a:srgbClr val="37424A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82998" y="2957452"/>
            <a:ext cx="11490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rgbClr val="37424A"/>
                </a:solidFill>
              </a:rPr>
              <a:t>≥8 </a:t>
            </a:r>
            <a:r>
              <a:rPr lang="el-GR" sz="1200" dirty="0" err="1">
                <a:solidFill>
                  <a:srgbClr val="37424A"/>
                </a:solidFill>
              </a:rPr>
              <a:t>εβδ</a:t>
            </a:r>
            <a:endParaRPr lang="en-US" sz="1200" baseline="30000" dirty="0">
              <a:solidFill>
                <a:srgbClr val="37424A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4343777" y="5714898"/>
            <a:ext cx="191745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721702" y="4129917"/>
            <a:ext cx="148008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8190894" y="2124290"/>
            <a:ext cx="1" cy="39865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200322" y="3406970"/>
            <a:ext cx="94367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rgbClr val="37424A"/>
                </a:solidFill>
              </a:rPr>
              <a:t>≥8 </a:t>
            </a:r>
            <a:r>
              <a:rPr lang="el-GR" sz="1200" dirty="0" err="1">
                <a:solidFill>
                  <a:srgbClr val="37424A"/>
                </a:solidFill>
              </a:rPr>
              <a:t>εβδ</a:t>
            </a:r>
            <a:endParaRPr lang="en-US" sz="1200" baseline="30000" dirty="0">
              <a:solidFill>
                <a:srgbClr val="37424A"/>
              </a:solidFill>
            </a:endParaRPr>
          </a:p>
        </p:txBody>
      </p:sp>
      <p:cxnSp>
        <p:nvCxnSpPr>
          <p:cNvPr id="35" name="Straight Connector 34"/>
          <p:cNvCxnSpPr>
            <a:stCxn id="24" idx="2"/>
          </p:cNvCxnSpPr>
          <p:nvPr/>
        </p:nvCxnSpPr>
        <p:spPr>
          <a:xfrm>
            <a:off x="8190896" y="2870665"/>
            <a:ext cx="0" cy="1270138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14" idx="0"/>
          </p:cNvCxnSpPr>
          <p:nvPr/>
        </p:nvCxnSpPr>
        <p:spPr>
          <a:xfrm flipH="1">
            <a:off x="3871935" y="5085206"/>
            <a:ext cx="0" cy="3881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255902" y="3581099"/>
            <a:ext cx="1" cy="3657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2" idx="2"/>
          </p:cNvCxnSpPr>
          <p:nvPr/>
        </p:nvCxnSpPr>
        <p:spPr>
          <a:xfrm>
            <a:off x="6255903" y="4292958"/>
            <a:ext cx="0" cy="142659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FC186DE-C74C-4568-9FAE-5EE6F8C14671}"/>
              </a:ext>
            </a:extLst>
          </p:cNvPr>
          <p:cNvSpPr txBox="1"/>
          <p:nvPr/>
        </p:nvSpPr>
        <p:spPr>
          <a:xfrm>
            <a:off x="6301479" y="4979118"/>
            <a:ext cx="74773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rgbClr val="37424A"/>
                </a:solidFill>
              </a:rPr>
              <a:t>≥5</a:t>
            </a:r>
            <a:r>
              <a:rPr lang="el-GR" sz="1200" dirty="0">
                <a:solidFill>
                  <a:srgbClr val="37424A"/>
                </a:solidFill>
              </a:rPr>
              <a:t> έτη</a:t>
            </a:r>
            <a:endParaRPr lang="en-US" sz="1200" baseline="30000" dirty="0">
              <a:solidFill>
                <a:srgbClr val="37424A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3718168-F4EF-4EA6-B4BF-FA233D7A5305}"/>
              </a:ext>
            </a:extLst>
          </p:cNvPr>
          <p:cNvSpPr txBox="1"/>
          <p:nvPr/>
        </p:nvSpPr>
        <p:spPr>
          <a:xfrm>
            <a:off x="6648139" y="3700002"/>
            <a:ext cx="74773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rgbClr val="37424A"/>
                </a:solidFill>
              </a:rPr>
              <a:t>≥5</a:t>
            </a:r>
            <a:r>
              <a:rPr lang="el-GR" sz="1200" dirty="0">
                <a:solidFill>
                  <a:srgbClr val="37424A"/>
                </a:solidFill>
              </a:rPr>
              <a:t> έτη</a:t>
            </a:r>
            <a:endParaRPr lang="en-US" sz="1200" baseline="30000" dirty="0">
              <a:solidFill>
                <a:srgbClr val="37424A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2587C7-80B0-4967-8975-2C14E1D61544}"/>
              </a:ext>
            </a:extLst>
          </p:cNvPr>
          <p:cNvSpPr txBox="1"/>
          <p:nvPr/>
        </p:nvSpPr>
        <p:spPr>
          <a:xfrm>
            <a:off x="2885434" y="5140759"/>
            <a:ext cx="649763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1200" dirty="0">
                <a:solidFill>
                  <a:srgbClr val="37424A"/>
                </a:solidFill>
              </a:rPr>
              <a:t>≥1 </a:t>
            </a:r>
            <a:r>
              <a:rPr lang="el-GR" sz="1200" dirty="0">
                <a:solidFill>
                  <a:srgbClr val="37424A"/>
                </a:solidFill>
              </a:rPr>
              <a:t>έτος</a:t>
            </a:r>
            <a:endParaRPr lang="en-US" sz="1200" baseline="30000" dirty="0">
              <a:solidFill>
                <a:srgbClr val="3742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286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5534" y="0"/>
            <a:ext cx="9048466" cy="1143000"/>
          </a:xfrm>
        </p:spPr>
        <p:txBody>
          <a:bodyPr/>
          <a:lstStyle/>
          <a:p>
            <a:r>
              <a:rPr lang="el-GR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Γ</a:t>
            </a:r>
            <a:r>
              <a:rPr lang="el-GR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ενικές αρχές εμβολιασμού </a:t>
            </a:r>
            <a:br>
              <a:rPr lang="el-GR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l-GR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αφορούν κυρίως τη συχνότητα και τη σειρά χορηγήσεως των εμβολίων</a:t>
            </a:r>
            <a:endParaRPr lang="el-GR" sz="2000" b="1" dirty="0">
              <a:solidFill>
                <a:srgbClr val="FF0000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95534" y="1143000"/>
            <a:ext cx="880280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Το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PCV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13 χορηγείται μόνο μία φορά 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και δεν απαιτείται </a:t>
            </a:r>
            <a:r>
              <a:rPr kumimoji="0" lang="el-GR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επανεμβολιασμός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l-GR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Το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PCV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13 πρέπει να προηγείται 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της χορηγήσεως του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PPSV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23. </a:t>
            </a:r>
            <a:endParaRPr kumimoji="0" lang="el-GR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Το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PPSV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23 χορηγείται 12 μήνες μετά το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PCV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13.</a:t>
            </a:r>
            <a:endParaRPr kumimoji="0" lang="el-GR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858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E</a:t>
            </a:r>
            <a:r>
              <a:rPr kumimoji="0" lang="el-GR" sz="2400" b="0" i="1" u="sng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ξαίρεση</a:t>
            </a:r>
            <a:r>
              <a:rPr kumimoji="0" lang="el-GR" sz="2400" b="0" i="1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το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PPSV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23 χορηγείται ≥2 μήνες μετά το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PCV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13 σε ασθενείς με </a:t>
            </a:r>
            <a:r>
              <a:rPr kumimoji="0" lang="el-GR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ανοσοκαταστολή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l-GR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ασπληνία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, διαφυγή ΕΝΥ και κοχλιακά εμφυτεύματα.</a:t>
            </a:r>
          </a:p>
          <a:p>
            <a:pPr marL="6858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4) 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Εάν έχει προηγηθεί το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PPSV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23, τότε το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PCV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13 χορηγείται τουλάχιστον μετά από 1 έτος.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5)  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Σε άτομα &gt; 65 ετών το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PPSV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23 χορηγείται μόνο μία φορά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l-GR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45053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Με υφή">
  <a:themeElements>
    <a:clrScheme name="Με υφή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Με υφή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Με υφή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Με υφή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Με υφή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Με υφή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Με υφή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Με υφή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Με υφή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Με υφή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1252</TotalTime>
  <Words>4848</Words>
  <Application>Microsoft Office PowerPoint</Application>
  <PresentationFormat>Προβολή στην οθόνη (4:3)</PresentationFormat>
  <Paragraphs>990</Paragraphs>
  <Slides>128</Slides>
  <Notes>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7</vt:i4>
      </vt:variant>
      <vt:variant>
        <vt:lpstr>Τίτλοι διαφανειών</vt:lpstr>
      </vt:variant>
      <vt:variant>
        <vt:i4>128</vt:i4>
      </vt:variant>
    </vt:vector>
  </HeadingPairs>
  <TitlesOfParts>
    <vt:vector size="145" baseType="lpstr">
      <vt:lpstr>Arial</vt:lpstr>
      <vt:lpstr>Calibri</vt:lpstr>
      <vt:lpstr>Calibri Light</vt:lpstr>
      <vt:lpstr>Comic Sans MS</vt:lpstr>
      <vt:lpstr>Courier New</vt:lpstr>
      <vt:lpstr>Garamond</vt:lpstr>
      <vt:lpstr>Tahoma</vt:lpstr>
      <vt:lpstr>Times New Roman</vt:lpstr>
      <vt:lpstr>Verdana</vt:lpstr>
      <vt:lpstr>Wingdings</vt:lpstr>
      <vt:lpstr>Θέμα του Office</vt:lpstr>
      <vt:lpstr>Default Design</vt:lpstr>
      <vt:lpstr>1_Θέμα του Office</vt:lpstr>
      <vt:lpstr>Office Theme</vt:lpstr>
      <vt:lpstr>1_Office Theme</vt:lpstr>
      <vt:lpstr>4_Με υφή</vt:lpstr>
      <vt:lpstr>2_Office Theme</vt:lpstr>
      <vt:lpstr>Παρουσίαση του PowerPoint</vt:lpstr>
      <vt:lpstr>Παρουσίαση του PowerPoint</vt:lpstr>
      <vt:lpstr>Παρουσίαση του PowerPoint</vt:lpstr>
      <vt:lpstr>BAKTHΡΙΑΚΕΣ ΛΟΙΜΩΞΕΙΣ ΚΝΣ</vt:lpstr>
      <vt:lpstr>Μηνιγγίτιδα</vt:lpstr>
      <vt:lpstr>Η βακτηριακή μηνιγγίτιδα  των ενηλίκων μπορεί να είναι...</vt:lpstr>
      <vt:lpstr> ΟΞΕΙΑ ΒΑΚΤΗΡΙΑΚΗ ΜΗΝΙΓΓΙΤΙΔΑ ΕΝΗΛΙΚΩΝ  COMMUNITY-ACQUIRED BACTERIAL MENINGITIS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Age Distribution of Invasive Meningococcal Disease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Meningococcal Carriage by Age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σύνδρομο Waterhouse-Friedericksen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Πρόγνωση ΒΜ σε ενήλικες</vt:lpstr>
      <vt:lpstr>Παρουσίαση του PowerPoint</vt:lpstr>
      <vt:lpstr>Παρουσίαση του PowerPoint</vt:lpstr>
      <vt:lpstr>S.Pneumoniae BM Ποιά η αιτία θανάτου;</vt:lpstr>
      <vt:lpstr>Παρουσίαση του PowerPoint</vt:lpstr>
      <vt:lpstr>ΑΣΗΠΤΗ ΜΗΝΙΓΓΙΤΙΔΑ: ΜΗ ΑΝΕΥΡΕΣΗ ΠΑΘΟΓΟΝΟΥ ΣΤΙΣ ΚΑΛΛΙΕΡΓΕΙΕΣ ΕΝΥ</vt:lpstr>
      <vt:lpstr>Παρουσίαση του PowerPoint</vt:lpstr>
      <vt:lpstr>Παρουσίαση του PowerPoint</vt:lpstr>
      <vt:lpstr>Ποιός ο ρόλος της βυθοσκόπησης?</vt:lpstr>
      <vt:lpstr>Ενδείξεις CT εγκεφάλου (πρόληψη εγκολεασμού)</vt:lpstr>
      <vt:lpstr>Παρουσίαση του PowerPoint</vt:lpstr>
      <vt:lpstr>Παρουσίαση του PowerPoint</vt:lpstr>
      <vt:lpstr>ΕΥΡΗΜΑΤΑ ΣΤΟ ΕΝΥ ΣΕ ΔΙΑΦΟΡΕΣ ΜΟΡΦΕΣ ΜΗΝΙΓΓΙΤΙΔΑΣ</vt:lpstr>
      <vt:lpstr>ΕΥΡΗΜΑΤΑ ΣΤΟ ΕΝΥ ΣΕ ΒΑΚΤΗΡΙΑΚΗ ΜΗΝΙΓΓΙΤΙΔΑ ΑΤΥΠΙΕΣ ή ΠΑΡΑΝΟΗΣΕΙΣ</vt:lpstr>
      <vt:lpstr>Παρουσίαση του PowerPoint</vt:lpstr>
      <vt:lpstr>Παρουσίαση του PowerPoint</vt:lpstr>
      <vt:lpstr>Παρουσίαση του PowerPoint</vt:lpstr>
      <vt:lpstr>Binax στο ΕΝΥ Streptococcus pneumoniae ΒΜ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Επαναλαμβάνουμε ΟΝΠ κατά την θεραπεία?</vt:lpstr>
      <vt:lpstr>Παρουσίαση του PowerPoint</vt:lpstr>
      <vt:lpstr>ΕΝΥ ΣΕ ΒΑΚΤΗΡΙΑΚΗ ΜΗΝΙΓΓΙΤΙΔΑ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OΡΙΑ ΕΥΑΙΣΘΗΣΙΑΣ  STREPTOCOCCUS PNEUMONIAE ΓΙΑ ΤΗΝ ΜΗΝΙΓΓΙΤΙΔΑ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ΔΕΞΑΜΕΘΑΖΟΝΗ &amp;  ΜΗΝΙΓΓΙΤΙΔΑ ΕΝΗΛΙΚΩΝ</vt:lpstr>
      <vt:lpstr>Χημειοπροφύλαξη σε μηνιγγίτιδα</vt:lpstr>
      <vt:lpstr>ΠΡΟΦΥΛΑΞΗ ΥΠΟΤΡΟΠΗΣ ΜΗΝΙΓΓΙΤΙΔΑΣ</vt:lpstr>
      <vt:lpstr>ΝΟΣΟΚΟΜΕΙΑΚΗ ΜΗΝΙΓΓΙΤΙΔΑ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ΣΥΜΠΕΡΑΣΜΑΤΑ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Εμβόλια Μηνιγγιτιδοκόκκου</vt:lpstr>
      <vt:lpstr>Πρωτεϊνικά εμβόλια MenB-4C &amp; MenB-FHbp  </vt:lpstr>
      <vt:lpstr>Εμβόλια Μηνιγγιτιδοκόκκου</vt:lpstr>
      <vt:lpstr>ΕΝΔΕΙΞΕΙΣ ΕΜΒΟΛΙΑΣΜΟΥ ΜΕ PPV 23/PCV13</vt:lpstr>
      <vt:lpstr>Παρουσίαση του PowerPoint</vt:lpstr>
      <vt:lpstr>Παρουσίαση του PowerPoint</vt:lpstr>
      <vt:lpstr>Παρουσίαση του PowerPoint</vt:lpstr>
      <vt:lpstr>   ΠΟΙΑ ΤΑ ΜΕΣΟΔΙΑΣΤΗΜΑΤΑ ΜΕΤΑΞΥ ΤΩΝ ΔΥΟ ΕΜΒΟΛΙΩΝ;</vt:lpstr>
      <vt:lpstr>           ΠΟΙΑ ΤΑ ΜΕΣΟΔΙΑΣΤΗΜΑΤΑ ΜΕΤΑΞΥ ΤΩΝ ΔΥΟ ΕΜΒΟΛΙΩΝ;</vt:lpstr>
      <vt:lpstr>  ΧΡΟΝΟΔΙΑΓΡΑΜΜΑ ΑΝΤΙΠΝΕΥΜΟΝΙΟΚΟΚΚΙΚΟΥ ΕΜΒΟΛΙΑΣΜΟΥ</vt:lpstr>
      <vt:lpstr>Γενικές αρχές εμβολιασμού  αφορούν κυρίως τη συχνότητα και τη σειρά χορηγήσεως των εμβολίων</vt:lpstr>
      <vt:lpstr>MenB-4C Vaccine Composition</vt:lpstr>
      <vt:lpstr>Εμβόλιο για την οροομάδα Β – ΜenB-4C (Bexsero)</vt:lpstr>
      <vt:lpstr>MenB-fHbp Vaccine Composition</vt:lpstr>
      <vt:lpstr>MenB Vaccine Schedule</vt:lpstr>
      <vt:lpstr>MenB Vaccine Side Effects</vt:lpstr>
      <vt:lpstr>Eμβόλιο fHbp - Trumenba™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Χρόνια μηνιγγίτιδα</vt:lpstr>
      <vt:lpstr>Παρουσίαση του PowerPoint</vt:lpstr>
      <vt:lpstr>Αίτια χρόνιας μηνιγγίτιδας</vt:lpstr>
      <vt:lpstr>Iοί - αίτια χρόνιας μηνιγγίτιδας</vt:lpstr>
      <vt:lpstr>Βακτήρια - αίτια χρόνιας μηνιγγίτιδας</vt:lpstr>
      <vt:lpstr>Μύκητες - αίτια χρόνιας μηνιγγίτιδας</vt:lpstr>
      <vt:lpstr>Παράσιτα - αίτια χρόνιας μηνιγγίτιδας</vt:lpstr>
      <vt:lpstr>Εγκεφαλικό απόστημα</vt:lpstr>
      <vt:lpstr>Κλινική εικόνα - Εργαστηριακός έλεγχος</vt:lpstr>
      <vt:lpstr>Παθογόνοι μικροοργανισμοί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ΗΜΕΡΙΔΑ ΝΕΥΡΟΛΟΓΙΚΗΣ ΚΛΙΝΙΚΗΣ ΝΝΑ Δευτέρα 24 Ιουνίου 2019</dc:title>
  <dc:creator>Antonios</dc:creator>
  <cp:lastModifiedBy>Antonios</cp:lastModifiedBy>
  <cp:revision>123</cp:revision>
  <dcterms:created xsi:type="dcterms:W3CDTF">2019-06-19T18:19:51Z</dcterms:created>
  <dcterms:modified xsi:type="dcterms:W3CDTF">2020-05-18T06:48:37Z</dcterms:modified>
</cp:coreProperties>
</file>