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69" r:id="rId2"/>
    <p:sldId id="256" r:id="rId3"/>
    <p:sldId id="257" r:id="rId4"/>
    <p:sldId id="329" r:id="rId5"/>
    <p:sldId id="326" r:id="rId6"/>
    <p:sldId id="272" r:id="rId7"/>
    <p:sldId id="273" r:id="rId8"/>
    <p:sldId id="274" r:id="rId9"/>
    <p:sldId id="275" r:id="rId10"/>
    <p:sldId id="276" r:id="rId11"/>
    <p:sldId id="278" r:id="rId12"/>
    <p:sldId id="280" r:id="rId13"/>
    <p:sldId id="281" r:id="rId14"/>
    <p:sldId id="282" r:id="rId15"/>
    <p:sldId id="283" r:id="rId16"/>
    <p:sldId id="284" r:id="rId17"/>
    <p:sldId id="328" r:id="rId18"/>
    <p:sldId id="356" r:id="rId19"/>
    <p:sldId id="347" r:id="rId20"/>
    <p:sldId id="349" r:id="rId21"/>
    <p:sldId id="350" r:id="rId22"/>
    <p:sldId id="303" r:id="rId23"/>
    <p:sldId id="327" r:id="rId24"/>
    <p:sldId id="300" r:id="rId25"/>
    <p:sldId id="346" r:id="rId26"/>
    <p:sldId id="331" r:id="rId27"/>
    <p:sldId id="344" r:id="rId28"/>
    <p:sldId id="340" r:id="rId29"/>
    <p:sldId id="339" r:id="rId30"/>
    <p:sldId id="342" r:id="rId31"/>
    <p:sldId id="332" r:id="rId32"/>
    <p:sldId id="319" r:id="rId33"/>
    <p:sldId id="310" r:id="rId34"/>
    <p:sldId id="318" r:id="rId35"/>
    <p:sldId id="353" r:id="rId36"/>
    <p:sldId id="311" r:id="rId37"/>
    <p:sldId id="312" r:id="rId38"/>
    <p:sldId id="317" r:id="rId39"/>
    <p:sldId id="355" r:id="rId40"/>
    <p:sldId id="357" r:id="rId41"/>
    <p:sldId id="358" r:id="rId42"/>
    <p:sldId id="313" r:id="rId43"/>
    <p:sldId id="315" r:id="rId44"/>
    <p:sldId id="351" r:id="rId45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68B32"/>
    <a:srgbClr val="FFFF66"/>
    <a:srgbClr val="FF3300"/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3" autoAdjust="0"/>
    <p:restoredTop sz="94662" autoAdjust="0"/>
  </p:normalViewPr>
  <p:slideViewPr>
    <p:cSldViewPr>
      <p:cViewPr varScale="1">
        <p:scale>
          <a:sx n="72" d="100"/>
          <a:sy n="72" d="100"/>
        </p:scale>
        <p:origin x="34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46" cy="49633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60" y="1"/>
            <a:ext cx="2945346" cy="49633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7A0850AE-7631-4971-A19B-97154FE93B71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31"/>
            <a:ext cx="2945346" cy="496332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76124336-6BF5-4378-8376-61E77A95B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r">
              <a:defRPr sz="1300"/>
            </a:lvl1pPr>
          </a:lstStyle>
          <a:p>
            <a:fld id="{C3545D3C-35EE-4A75-A31A-43AA1E82A5F4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5" tIns="47777" rIns="95555" bIns="47777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5555" tIns="47777" rIns="95555" bIns="47777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r">
              <a:defRPr sz="1300"/>
            </a:lvl1pPr>
          </a:lstStyle>
          <a:p>
            <a:fld id="{20B6D3FA-8F80-4C89-A936-5CF0B6A3B18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09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6D3FA-8F80-4C89-A936-5CF0B6A3B185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6D3FA-8F80-4C89-A936-5CF0B6A3B18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6D3FA-8F80-4C89-A936-5CF0B6A3B185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C46DC9-E950-4680-82B2-0230EEA830B9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6BF2BF-4D4F-4DAE-95D2-E356F5807F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DC9-E950-4680-82B2-0230EEA830B9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F2BF-4D4F-4DAE-95D2-E356F5807F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DC9-E950-4680-82B2-0230EEA830B9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F2BF-4D4F-4DAE-95D2-E356F5807F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5B6FE-789F-4800-AF86-CE35FD403D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7E8D-359A-4B61-9AD5-C4E9FF2201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27C3F-B028-448D-B576-C057DBAB7E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DC9-E950-4680-82B2-0230EEA830B9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F2BF-4D4F-4DAE-95D2-E356F5807F2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DC9-E950-4680-82B2-0230EEA830B9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F2BF-4D4F-4DAE-95D2-E356F5807F2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DC9-E950-4680-82B2-0230EEA830B9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F2BF-4D4F-4DAE-95D2-E356F5807F2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DC9-E950-4680-82B2-0230EEA830B9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F2BF-4D4F-4DAE-95D2-E356F5807F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DC9-E950-4680-82B2-0230EEA830B9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F2BF-4D4F-4DAE-95D2-E356F5807F2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DC9-E950-4680-82B2-0230EEA830B9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F2BF-4D4F-4DAE-95D2-E356F5807F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CC46DC9-E950-4680-82B2-0230EEA830B9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F2BF-4D4F-4DAE-95D2-E356F5807F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C46DC9-E950-4680-82B2-0230EEA830B9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6BF2BF-4D4F-4DAE-95D2-E356F5807F2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C46DC9-E950-4680-82B2-0230EEA830B9}" type="datetimeFigureOut">
              <a:rPr lang="el-GR" smtClean="0"/>
              <a:pPr/>
              <a:t>10/11/2021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6BF2BF-4D4F-4DAE-95D2-E356F5807F2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668707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7858180" cy="1571636"/>
          </a:xfrm>
        </p:spPr>
        <p:txBody>
          <a:bodyPr>
            <a:normAutofit/>
          </a:bodyPr>
          <a:lstStyle/>
          <a:p>
            <a:r>
              <a:rPr lang="el-GR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el-GR" b="1" dirty="0">
                <a:latin typeface="+mn-lt"/>
                <a:cs typeface="Arial" pitchFamily="34" charset="0"/>
              </a:rPr>
              <a:t>ΣΥΣΤΗΜΑΤΙΚΟΣ ΕΡΥΘΗΜΑΤΩΔΗΣ ΛΥΚΟΣ</a:t>
            </a:r>
            <a:endParaRPr lang="el-GR" dirty="0"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643314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  <a:cs typeface="Arial" pitchFamily="34" charset="0"/>
              </a:rPr>
              <a:t>Τεκτονίδου Μαρία</a:t>
            </a:r>
          </a:p>
          <a:p>
            <a:r>
              <a:rPr lang="el-GR" sz="1400" dirty="0">
                <a:latin typeface="+mj-lt"/>
                <a:cs typeface="Arial" pitchFamily="34" charset="0"/>
              </a:rPr>
              <a:t>Καθηγήτρια Παθολογίας-Ρευματολογίας, </a:t>
            </a:r>
          </a:p>
          <a:p>
            <a:r>
              <a:rPr lang="el-GR" sz="1400" dirty="0">
                <a:latin typeface="+mj-lt"/>
                <a:cs typeface="Arial" pitchFamily="34" charset="0"/>
              </a:rPr>
              <a:t>Υπεύθυνη Ρευματολογικής Μονάδας, </a:t>
            </a:r>
          </a:p>
          <a:p>
            <a:r>
              <a:rPr lang="el-GR" sz="1400" dirty="0">
                <a:latin typeface="+mj-lt"/>
                <a:cs typeface="Arial" pitchFamily="34" charset="0"/>
              </a:rPr>
              <a:t>Α’ Προπαιδευτική Παθολογική Κλινική, </a:t>
            </a:r>
          </a:p>
          <a:p>
            <a:r>
              <a:rPr lang="el-GR" sz="1400" dirty="0">
                <a:latin typeface="+mj-lt"/>
                <a:cs typeface="Arial" pitchFamily="34" charset="0"/>
              </a:rPr>
              <a:t>Εθνικό Κέντρο Εμπειρογνωμοσύνης Σπανίων Νοσημάτων του Συνδετικού Ιστού και Μυοσκελετικών Παθήσεων, </a:t>
            </a:r>
          </a:p>
          <a:p>
            <a:r>
              <a:rPr lang="el-GR" sz="1400" dirty="0">
                <a:latin typeface="+mj-lt"/>
                <a:cs typeface="Arial" pitchFamily="34" charset="0"/>
              </a:rPr>
              <a:t>EULAR Centre of Excellence, Γ.Ν.Α Λαϊκό, Ιατρική Σχολή ΕΚΠΑ</a:t>
            </a:r>
          </a:p>
          <a:p>
            <a:endParaRPr lang="el-GR" sz="2400" i="1" dirty="0">
              <a:latin typeface="+mj-lt"/>
              <a:cs typeface="Arial" pitchFamily="34" charset="0"/>
            </a:endParaRPr>
          </a:p>
        </p:txBody>
      </p:sp>
      <p:pic>
        <p:nvPicPr>
          <p:cNvPr id="6" name="Picture 5" descr="EK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28663" cy="1454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40748"/>
            <a:ext cx="73136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dirty="0"/>
              <a:t>Εκδηλώσεις από το στόμα και τους σιελογόνους αδένες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16832"/>
            <a:ext cx="5007005" cy="3373448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500" dirty="0"/>
              <a:t>Άφθες, έλκη στόματος</a:t>
            </a:r>
          </a:p>
          <a:p>
            <a:pPr eaLnBrk="1" hangingPunct="1"/>
            <a:endParaRPr lang="el-GR" sz="2500" dirty="0"/>
          </a:p>
          <a:p>
            <a:pPr eaLnBrk="1" hangingPunct="1"/>
            <a:r>
              <a:rPr lang="el-GR" sz="2500" dirty="0"/>
              <a:t>Ενάνθημα υπερώας</a:t>
            </a:r>
          </a:p>
          <a:p>
            <a:pPr eaLnBrk="1" hangingPunct="1"/>
            <a:endParaRPr lang="el-GR" sz="2500" dirty="0"/>
          </a:p>
          <a:p>
            <a:pPr eaLnBrk="1" hangingPunct="1"/>
            <a:r>
              <a:rPr lang="el-GR" sz="2500" dirty="0"/>
              <a:t>Ξηροστομία</a:t>
            </a:r>
          </a:p>
          <a:p>
            <a:pPr eaLnBrk="1" hangingPunct="1"/>
            <a:r>
              <a:rPr lang="el-GR" sz="2500" dirty="0"/>
              <a:t>Διόγκωση παρωτίδων</a:t>
            </a:r>
            <a:r>
              <a:rPr lang="en-US" sz="2500" dirty="0"/>
              <a:t>- </a:t>
            </a:r>
            <a:r>
              <a:rPr lang="el-GR" sz="1600" dirty="0"/>
              <a:t>συνήθως σε συνύπαρξη με </a:t>
            </a:r>
            <a:r>
              <a:rPr lang="en-US" sz="1600" dirty="0"/>
              <a:t>S. </a:t>
            </a:r>
            <a:r>
              <a:rPr lang="en-US" sz="1600" dirty="0" err="1"/>
              <a:t>Sjogren</a:t>
            </a:r>
            <a:endParaRPr lang="el-GR" sz="1600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070" y="3933056"/>
            <a:ext cx="3348930" cy="2111722"/>
          </a:xfrm>
          <a:noFill/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930398" y="3451812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i="1" dirty="0"/>
              <a:t>άφθες στόματος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30688" y="6060763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ενάνθημα</a:t>
            </a:r>
            <a:r>
              <a:rPr lang="el-GR" dirty="0"/>
              <a:t> υπερώας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3347864" cy="203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dirty="0"/>
              <a:t>Α. Από το κεντρικό νευρικό σύστημα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l-GR" sz="2000" dirty="0">
                <a:solidFill>
                  <a:srgbClr val="C00000"/>
                </a:solidFill>
              </a:rPr>
              <a:t>ΑΕΕ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l-GR" sz="2000" dirty="0">
                <a:solidFill>
                  <a:srgbClr val="C00000"/>
                </a:solidFill>
              </a:rPr>
              <a:t>Επιληψία</a:t>
            </a:r>
          </a:p>
          <a:p>
            <a:pPr lvl="1">
              <a:lnSpc>
                <a:spcPct val="90000"/>
              </a:lnSpc>
              <a:buFontTx/>
              <a:buChar char="o"/>
            </a:pPr>
            <a:r>
              <a:rPr lang="el-GR" sz="2000" dirty="0">
                <a:latin typeface="Arial" charset="0"/>
              </a:rPr>
              <a:t>Άσηπτη μηνιγγίτιδα</a:t>
            </a:r>
          </a:p>
          <a:p>
            <a:pPr lvl="1">
              <a:lnSpc>
                <a:spcPct val="90000"/>
              </a:lnSpc>
              <a:buFontTx/>
              <a:buChar char="o"/>
            </a:pPr>
            <a:r>
              <a:rPr lang="el-GR" sz="2000" dirty="0"/>
              <a:t>Ψύχωση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l-GR" sz="2000" dirty="0"/>
              <a:t>Οργανικό ψυχοσύνδρομο</a:t>
            </a:r>
          </a:p>
          <a:p>
            <a:pPr lvl="1">
              <a:lnSpc>
                <a:spcPct val="90000"/>
              </a:lnSpc>
              <a:buFontTx/>
              <a:buChar char="o"/>
            </a:pPr>
            <a:r>
              <a:rPr lang="el-GR" sz="2000" dirty="0"/>
              <a:t>Χορεία</a:t>
            </a:r>
            <a:endParaRPr lang="en-US" sz="2000" dirty="0"/>
          </a:p>
          <a:p>
            <a:pPr marL="393192" lvl="1" indent="0" eaLnBrk="1" hangingPunct="1">
              <a:lnSpc>
                <a:spcPct val="90000"/>
              </a:lnSpc>
              <a:buNone/>
            </a:pPr>
            <a:endParaRPr lang="el-GR" sz="2900" dirty="0"/>
          </a:p>
          <a:p>
            <a:pPr lvl="2" eaLnBrk="1" hangingPunct="1">
              <a:lnSpc>
                <a:spcPct val="90000"/>
              </a:lnSpc>
              <a:buFontTx/>
              <a:buChar char="o"/>
            </a:pPr>
            <a:endParaRPr lang="el-GR" sz="29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826"/>
            <a:ext cx="883129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/>
              <a:t>Νευροψυχιατρικές εκδηλώσεις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6752"/>
            <a:ext cx="19145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4005064"/>
            <a:ext cx="4860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Β. Από το περιφερικό νευρικό σύστημα:</a:t>
            </a:r>
          </a:p>
          <a:p>
            <a:pPr lvl="1">
              <a:buFontTx/>
              <a:buChar char="o"/>
            </a:pPr>
            <a:r>
              <a:rPr lang="el-GR" sz="2000" dirty="0"/>
              <a:t>Αυτόνομη νευροπάθεια</a:t>
            </a:r>
          </a:p>
          <a:p>
            <a:pPr lvl="1">
              <a:buFontTx/>
              <a:buChar char="o"/>
            </a:pPr>
            <a:r>
              <a:rPr lang="el-GR" sz="2000" dirty="0"/>
              <a:t>Περιφερική νευροπάθεια</a:t>
            </a:r>
          </a:p>
          <a:p>
            <a:pPr lvl="1">
              <a:buFontTx/>
              <a:buChar char="o"/>
            </a:pPr>
            <a:r>
              <a:rPr lang="el-GR" sz="2000" dirty="0"/>
              <a:t>Αισθητηριακή απώλεια ακοής</a:t>
            </a:r>
          </a:p>
          <a:p>
            <a:pPr lvl="1">
              <a:buFontTx/>
              <a:buChar char="o"/>
            </a:pPr>
            <a:r>
              <a:rPr lang="el-GR" sz="2000" dirty="0">
                <a:solidFill>
                  <a:srgbClr val="C00000"/>
                </a:solidFill>
              </a:rPr>
              <a:t>Μυασθένεια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3136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/>
              <a:t>Εκδηλώσεις από την καρδιά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628800"/>
            <a:ext cx="4392488" cy="43924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sz="2600" dirty="0">
                <a:solidFill>
                  <a:srgbClr val="C00000"/>
                </a:solidFill>
              </a:rPr>
              <a:t>Περικαρδίτιδα</a:t>
            </a:r>
            <a:r>
              <a:rPr lang="en-US" sz="2600" dirty="0"/>
              <a:t> (</a:t>
            </a:r>
            <a:r>
              <a:rPr lang="el-GR" sz="2600" dirty="0"/>
              <a:t>ήπια-βαριά)</a:t>
            </a:r>
          </a:p>
          <a:p>
            <a:pPr eaLnBrk="1" hangingPunct="1"/>
            <a:endParaRPr lang="el-GR" sz="2600" dirty="0"/>
          </a:p>
          <a:p>
            <a:r>
              <a:rPr lang="el-GR" sz="2600" dirty="0" err="1">
                <a:solidFill>
                  <a:srgbClr val="C00000"/>
                </a:solidFill>
              </a:rPr>
              <a:t>Βαλβιδοπάθεια</a:t>
            </a:r>
            <a:endParaRPr lang="el-GR" sz="2600" dirty="0">
              <a:solidFill>
                <a:srgbClr val="C00000"/>
              </a:solidFill>
            </a:endParaRPr>
          </a:p>
          <a:p>
            <a:pPr eaLnBrk="1" hangingPunct="1"/>
            <a:endParaRPr lang="el-GR" sz="2600" dirty="0"/>
          </a:p>
          <a:p>
            <a:pPr eaLnBrk="1" hangingPunct="1"/>
            <a:r>
              <a:rPr lang="el-GR" sz="2600" dirty="0"/>
              <a:t>Ενδοκαρδίτιδα</a:t>
            </a:r>
          </a:p>
          <a:p>
            <a:r>
              <a:rPr lang="el-GR" sz="2600" dirty="0"/>
              <a:t>Μυοκαρδίτιδα</a:t>
            </a:r>
          </a:p>
          <a:p>
            <a:pPr marL="109728" indent="0">
              <a:buNone/>
            </a:pPr>
            <a:endParaRPr lang="el-GR" sz="2600" dirty="0"/>
          </a:p>
          <a:p>
            <a:pPr eaLnBrk="1" hangingPunct="1"/>
            <a:r>
              <a:rPr lang="el-GR" sz="2600" dirty="0">
                <a:solidFill>
                  <a:srgbClr val="C00000"/>
                </a:solidFill>
              </a:rPr>
              <a:t>Αθηροσκλήρυνση</a:t>
            </a:r>
          </a:p>
          <a:p>
            <a:pPr eaLnBrk="1" hangingPunct="1"/>
            <a:r>
              <a:rPr lang="el-GR" sz="2600" dirty="0">
                <a:solidFill>
                  <a:srgbClr val="C00000"/>
                </a:solidFill>
              </a:rPr>
              <a:t>Στεφανιαία </a:t>
            </a:r>
            <a:r>
              <a:rPr lang="en-GB" sz="2600" dirty="0">
                <a:solidFill>
                  <a:srgbClr val="C00000"/>
                </a:solidFill>
              </a:rPr>
              <a:t>N</a:t>
            </a:r>
            <a:r>
              <a:rPr lang="el-GR" sz="2600" dirty="0">
                <a:solidFill>
                  <a:srgbClr val="C00000"/>
                </a:solidFill>
              </a:rPr>
              <a:t>όσος</a:t>
            </a:r>
            <a:endParaRPr lang="en-GB" sz="2600" dirty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l-GR" sz="2600" dirty="0"/>
          </a:p>
          <a:p>
            <a:pPr eaLnBrk="1" hangingPunct="1"/>
            <a:endParaRPr lang="el-GR" sz="2500" dirty="0"/>
          </a:p>
          <a:p>
            <a:pPr eaLnBrk="1" hangingPunct="1"/>
            <a:endParaRPr lang="el-GR" sz="2500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1196752"/>
            <a:ext cx="3074814" cy="2362572"/>
          </a:xfrm>
          <a:noFill/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695652" y="3717032"/>
            <a:ext cx="406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i="1" dirty="0"/>
              <a:t>Α/α θώρακα-περικαρδίτιδα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4196" y="6293346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στεφανιογραφία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30" y="-243408"/>
            <a:ext cx="9286939" cy="1143000"/>
          </a:xfrm>
        </p:spPr>
        <p:txBody>
          <a:bodyPr/>
          <a:lstStyle/>
          <a:p>
            <a:pPr eaLnBrk="1" hangingPunct="1"/>
            <a:r>
              <a:rPr lang="el-GR" sz="3200" dirty="0"/>
              <a:t>Εκδηλώσεις από τους πνεύμονες (1)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9668" y="1124744"/>
            <a:ext cx="5003352" cy="5583932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u="sng" dirty="0">
                <a:solidFill>
                  <a:srgbClr val="C00000"/>
                </a:solidFill>
              </a:rPr>
              <a:t>Πλευρίτιδα</a:t>
            </a:r>
            <a:r>
              <a:rPr lang="el-GR" sz="2400" dirty="0"/>
              <a:t> (με ή χωρίς πλευριτική συλλογή)</a:t>
            </a:r>
            <a:endParaRPr lang="en-GB" sz="2400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l-GR" sz="2000" dirty="0"/>
              <a:t>Εξιδρωματικό υγρό, σάκχαρο: κφ, </a:t>
            </a:r>
            <a:r>
              <a:rPr lang="el-GR" sz="2000" dirty="0">
                <a:latin typeface="Arial Narrow"/>
              </a:rPr>
              <a:t>↑</a:t>
            </a:r>
            <a:r>
              <a:rPr lang="el-GR" sz="2000" dirty="0"/>
              <a:t>λεύκωμα , </a:t>
            </a:r>
            <a:r>
              <a:rPr lang="en-US" sz="2000" dirty="0"/>
              <a:t>WBC &lt;10,000 (</a:t>
            </a:r>
            <a:r>
              <a:rPr lang="el-GR" sz="2000" dirty="0"/>
              <a:t>πολυμορφοπύρηνα ή λεμφοκύτταρα</a:t>
            </a:r>
            <a:r>
              <a:rPr lang="en-US" sz="2000" dirty="0"/>
              <a:t>), </a:t>
            </a:r>
            <a:r>
              <a:rPr lang="el-GR" sz="2000" dirty="0"/>
              <a:t>ΑΝΑ+, </a:t>
            </a:r>
            <a:r>
              <a:rPr lang="en-US" sz="2000" dirty="0"/>
              <a:t>↓</a:t>
            </a:r>
            <a:r>
              <a:rPr lang="el-GR" sz="2000" dirty="0"/>
              <a:t>συμπλήρωμα</a:t>
            </a:r>
            <a:endParaRPr lang="en-US" sz="2000" dirty="0"/>
          </a:p>
          <a:p>
            <a:pPr eaLnBrk="1" hangingPunct="1"/>
            <a:endParaRPr lang="el-GR" sz="2500" dirty="0"/>
          </a:p>
          <a:p>
            <a:pPr eaLnBrk="1" hangingPunct="1"/>
            <a:r>
              <a:rPr lang="el-GR" sz="2400" u="sng" dirty="0"/>
              <a:t>Οξεία πνευμονίτιδα του λύκου</a:t>
            </a:r>
            <a:r>
              <a:rPr lang="en-US" sz="2400" u="sng" dirty="0"/>
              <a:t> </a:t>
            </a:r>
            <a:r>
              <a:rPr lang="en-US" sz="2400" dirty="0"/>
              <a:t>(1-4%)</a:t>
            </a:r>
            <a:endParaRPr lang="en-GB" sz="2400" dirty="0"/>
          </a:p>
          <a:p>
            <a:pPr eaLnBrk="1" hangingPunct="1"/>
            <a:endParaRPr lang="el-GR" sz="2500" dirty="0"/>
          </a:p>
          <a:p>
            <a:pPr eaLnBrk="1" hangingPunct="1"/>
            <a:r>
              <a:rPr lang="el-GR" sz="2400" u="sng" dirty="0"/>
              <a:t>Διάχυτη κυψελιδική αιμορραγία </a:t>
            </a:r>
            <a:r>
              <a:rPr lang="el-GR" sz="2400" dirty="0"/>
              <a:t>(σπάνια)</a:t>
            </a:r>
            <a:endParaRPr lang="en-US" sz="2400" dirty="0"/>
          </a:p>
          <a:p>
            <a:pPr eaLnBrk="1" hangingPunct="1"/>
            <a:endParaRPr lang="el-GR" sz="2500" dirty="0"/>
          </a:p>
          <a:p>
            <a:pPr eaLnBrk="1" hangingPunct="1">
              <a:buFont typeface="Wingdings" pitchFamily="2" charset="2"/>
              <a:buNone/>
            </a:pPr>
            <a:endParaRPr lang="el-GR" sz="2500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3976761"/>
            <a:ext cx="2808288" cy="2428875"/>
          </a:xfrm>
          <a:noFill/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1258888" y="6237288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759450" y="6406802"/>
            <a:ext cx="676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i="1" dirty="0"/>
              <a:t>Διάχυτη κυψελιδική αιμορραγία</a:t>
            </a:r>
            <a:r>
              <a:rPr lang="el-GR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3059832" cy="221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64311" y="3444359"/>
            <a:ext cx="2755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i="1" dirty="0" err="1"/>
              <a:t>Πνευμονίτιδα</a:t>
            </a:r>
            <a:r>
              <a:rPr lang="el-GR" sz="1600" i="1" dirty="0"/>
              <a:t> του λύκου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1" y="1484313"/>
            <a:ext cx="7097740" cy="4114800"/>
          </a:xfrm>
        </p:spPr>
        <p:txBody>
          <a:bodyPr/>
          <a:lstStyle/>
          <a:p>
            <a:pPr eaLnBrk="1" hangingPunct="1"/>
            <a:r>
              <a:rPr lang="el-GR" sz="2500" dirty="0"/>
              <a:t>Πνευμονική εμβολή</a:t>
            </a:r>
          </a:p>
          <a:p>
            <a:pPr eaLnBrk="1" hangingPunct="1"/>
            <a:endParaRPr lang="el-GR" sz="2500" dirty="0"/>
          </a:p>
          <a:p>
            <a:pPr eaLnBrk="1" hangingPunct="1"/>
            <a:r>
              <a:rPr lang="el-GR" sz="2500" dirty="0"/>
              <a:t>Πνευμονική υπέρταση</a:t>
            </a:r>
          </a:p>
          <a:p>
            <a:pPr eaLnBrk="1" hangingPunct="1"/>
            <a:endParaRPr lang="el-GR" sz="2500" dirty="0"/>
          </a:p>
          <a:p>
            <a:r>
              <a:rPr lang="el-GR" sz="2500" dirty="0"/>
              <a:t>Διάμεση πνευμονική νόσος</a:t>
            </a:r>
          </a:p>
          <a:p>
            <a:endParaRPr lang="el-GR" sz="2500" dirty="0"/>
          </a:p>
          <a:p>
            <a:pPr eaLnBrk="1" hangingPunct="1"/>
            <a:r>
              <a:rPr lang="el-GR" sz="2500" dirty="0"/>
              <a:t>Σύνδρομο ρικνού πνεύμονα</a:t>
            </a:r>
          </a:p>
          <a:p>
            <a:pPr eaLnBrk="1" hangingPunct="1"/>
            <a:endParaRPr lang="el-GR" sz="2500" dirty="0"/>
          </a:p>
          <a:p>
            <a:pPr eaLnBrk="1" hangingPunct="1">
              <a:buFont typeface="Wingdings" pitchFamily="2" charset="2"/>
              <a:buNone/>
            </a:pPr>
            <a:endParaRPr lang="el-GR" sz="2500" dirty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09982" y="1412776"/>
            <a:ext cx="2775112" cy="2149386"/>
          </a:xfrm>
          <a:noFill/>
        </p:spPr>
      </p:pic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6010114" y="3573016"/>
            <a:ext cx="3132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i="1" dirty="0"/>
              <a:t>Πνευμονική εμβολή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357166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Εκδηλώσεις από τους πνεύμονες (2)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98" y="4437112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0086" y="6161925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Πνευμονική </a:t>
            </a:r>
            <a:r>
              <a:rPr lang="el-GR" dirty="0" err="1"/>
              <a:t>ίνωση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00174"/>
            <a:ext cx="8104216" cy="4459301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dirty="0"/>
              <a:t>Η νεφρίτιδα του λύκου εμφανίζεται στο 30-60% των ασθενών με ΣΕΛ.</a:t>
            </a:r>
          </a:p>
          <a:p>
            <a:pPr eaLnBrk="1" hangingPunct="1"/>
            <a:r>
              <a:rPr lang="el-GR" sz="2400" dirty="0"/>
              <a:t>συχνά </a:t>
            </a:r>
            <a:r>
              <a:rPr lang="el-GR" sz="2400" dirty="0" err="1"/>
              <a:t>ασυμπτωματική</a:t>
            </a:r>
            <a:endParaRPr lang="el-GR" sz="2400" dirty="0"/>
          </a:p>
          <a:p>
            <a:pPr eaLnBrk="1" hangingPunct="1"/>
            <a:endParaRPr lang="el-GR" sz="2400" dirty="0"/>
          </a:p>
          <a:p>
            <a:pPr eaLnBrk="1" hangingPunct="1"/>
            <a:r>
              <a:rPr lang="el-GR" sz="2400" dirty="0"/>
              <a:t>Συμπτώματα: νεφριτιδικό σύνδρομο (υπέρταση, ουραιμία) ή νεφρωσικό σύνδρομο (οιδήματα ανά σάρκα).</a:t>
            </a:r>
          </a:p>
          <a:p>
            <a:pPr eaLnBrk="1" hangingPunct="1"/>
            <a:endParaRPr lang="el-GR" sz="2400" dirty="0"/>
          </a:p>
          <a:p>
            <a:pPr eaLnBrk="1" hangingPunct="1"/>
            <a:r>
              <a:rPr lang="el-GR" sz="2400" dirty="0"/>
              <a:t>Χαρακτηρίζεται από </a:t>
            </a:r>
            <a:r>
              <a:rPr lang="el-GR" sz="2400" dirty="0">
                <a:solidFill>
                  <a:srgbClr val="C00000"/>
                </a:solidFill>
              </a:rPr>
              <a:t>λευκωματουρία, αιματουρία (σπειραματικά ερυθρά) ή/και κυλινδρουρία</a:t>
            </a:r>
            <a:r>
              <a:rPr lang="el-GR" sz="2400" dirty="0"/>
              <a:t>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/>
              <a:t>Εκδηλώσεις από τους νεφρούς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476250"/>
            <a:ext cx="8172450" cy="5033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400" dirty="0"/>
              <a:t>Σύμφωνα με την κατάταξη </a:t>
            </a:r>
            <a:r>
              <a:rPr lang="en-US" sz="2400" dirty="0"/>
              <a:t>200</a:t>
            </a:r>
            <a:r>
              <a:rPr lang="el-GR" sz="2400" dirty="0"/>
              <a:t>3 </a:t>
            </a:r>
            <a:r>
              <a:rPr lang="en-US" sz="2400" dirty="0"/>
              <a:t>ISN/RPS </a:t>
            </a:r>
            <a:endParaRPr lang="el-GR" sz="2400" dirty="0"/>
          </a:p>
          <a:p>
            <a:pPr eaLnBrk="1" hangingPunct="1">
              <a:buFont typeface="Wingdings" pitchFamily="2" charset="2"/>
              <a:buNone/>
            </a:pPr>
            <a:r>
              <a:rPr lang="el-GR" sz="2400" dirty="0"/>
              <a:t>η νεφρίτιδα του λύκου  διακρίνεται σε:</a:t>
            </a:r>
          </a:p>
          <a:p>
            <a:pPr eaLnBrk="1" hangingPunct="1">
              <a:buFont typeface="Wingdings" pitchFamily="2" charset="2"/>
              <a:buNone/>
            </a:pPr>
            <a:endParaRPr lang="el-GR" sz="2400" dirty="0"/>
          </a:p>
          <a:p>
            <a:pPr eaLnBrk="1" hangingPunct="1">
              <a:buFontTx/>
              <a:buChar char="o"/>
            </a:pPr>
            <a:r>
              <a:rPr lang="el-GR" sz="2400" dirty="0"/>
              <a:t>Ι.  Μικροσκοπική μεσαγγειακή </a:t>
            </a:r>
          </a:p>
          <a:p>
            <a:pPr eaLnBrk="1" hangingPunct="1">
              <a:buFontTx/>
              <a:buChar char="o"/>
            </a:pPr>
            <a:r>
              <a:rPr lang="el-GR" sz="2400" dirty="0"/>
              <a:t>ΙΙ. Μεσαγγειακή υπερπλαστική</a:t>
            </a:r>
          </a:p>
          <a:p>
            <a:pPr eaLnBrk="1" hangingPunct="1">
              <a:buFontTx/>
              <a:buChar char="o"/>
            </a:pPr>
            <a:r>
              <a:rPr lang="el-GR" sz="2400" dirty="0">
                <a:solidFill>
                  <a:srgbClr val="C00000"/>
                </a:solidFill>
              </a:rPr>
              <a:t>ΙΙΙ.Εστιακή υπερπλαστική</a:t>
            </a:r>
          </a:p>
          <a:p>
            <a:pPr eaLnBrk="1" hangingPunct="1">
              <a:buFontTx/>
              <a:buChar char="o"/>
            </a:pPr>
            <a:r>
              <a:rPr lang="el-GR" sz="2400" dirty="0">
                <a:solidFill>
                  <a:srgbClr val="C00000"/>
                </a:solidFill>
              </a:rPr>
              <a:t>Ι</a:t>
            </a:r>
            <a:r>
              <a:rPr lang="en-US" sz="2400" dirty="0">
                <a:solidFill>
                  <a:srgbClr val="C00000"/>
                </a:solidFill>
              </a:rPr>
              <a:t>V</a:t>
            </a:r>
            <a:r>
              <a:rPr lang="el-GR" sz="2400" dirty="0">
                <a:solidFill>
                  <a:srgbClr val="C00000"/>
                </a:solidFill>
              </a:rPr>
              <a:t>.Διάχυτη υπερπλαστική</a:t>
            </a:r>
          </a:p>
          <a:p>
            <a:pPr eaLnBrk="1" hangingPunct="1">
              <a:buFontTx/>
              <a:buChar char="o"/>
            </a:pPr>
            <a:r>
              <a:rPr lang="en-US" sz="2400" dirty="0"/>
              <a:t>V.</a:t>
            </a:r>
            <a:r>
              <a:rPr lang="el-GR" sz="2400" dirty="0"/>
              <a:t> Μεμβρανώδης</a:t>
            </a:r>
          </a:p>
          <a:p>
            <a:pPr eaLnBrk="1" hangingPunct="1">
              <a:buFontTx/>
              <a:buChar char="o"/>
            </a:pPr>
            <a:r>
              <a:rPr lang="en-US" sz="2400" dirty="0"/>
              <a:t>VI</a:t>
            </a:r>
            <a:r>
              <a:rPr lang="el-GR" sz="2400" dirty="0"/>
              <a:t>.Σπειραματοσκλήρυνση</a:t>
            </a:r>
          </a:p>
          <a:p>
            <a:pPr eaLnBrk="1" hangingPunct="1">
              <a:buFontTx/>
              <a:buChar char="o"/>
            </a:pPr>
            <a:endParaRPr lang="el-GR" sz="2800" dirty="0"/>
          </a:p>
          <a:p>
            <a:pPr eaLnBrk="1" hangingPunct="1">
              <a:buFontTx/>
              <a:buChar char="o"/>
            </a:pPr>
            <a:endParaRPr lang="el-GR" sz="2800" dirty="0"/>
          </a:p>
          <a:p>
            <a:pPr eaLnBrk="1" hangingPunct="1">
              <a:buFontTx/>
              <a:buChar char="o"/>
            </a:pPr>
            <a:endParaRPr lang="el-G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uspharmacist.com/CMSImagesContent/2010/9/lupusT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995936" cy="4608512"/>
          </a:xfrm>
          <a:prstGeom prst="rect">
            <a:avLst/>
          </a:prstGeom>
          <a:noFill/>
        </p:spPr>
      </p:pic>
      <p:pic>
        <p:nvPicPr>
          <p:cNvPr id="3" name="Picture 6" descr="2012 SLICC Crit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20688"/>
            <a:ext cx="514806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9B8C3E-6D97-44A2-AD23-53638629023C}"/>
              </a:ext>
            </a:extLst>
          </p:cNvPr>
          <p:cNvSpPr txBox="1"/>
          <p:nvPr/>
        </p:nvSpPr>
        <p:spPr>
          <a:xfrm>
            <a:off x="1667517" y="188640"/>
            <a:ext cx="609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EULAR/ACR CLASSIFICATION CRITERIA FOR SLE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9B22B-F7DB-447D-BA67-CE755E067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-171400"/>
            <a:ext cx="6768752" cy="4062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1832D9-C2F6-48AC-8685-D5066318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1270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Sensitivity 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Specificity (%)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Antinuclear abs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93-95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3 - Ορθογώνιο"/>
          <p:cNvSpPr/>
          <p:nvPr/>
        </p:nvSpPr>
        <p:spPr>
          <a:xfrm>
            <a:off x="1331640" y="3212976"/>
            <a:ext cx="7056784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>
                <a:latin typeface="Arial" pitchFamily="34" charset="0"/>
                <a:cs typeface="Arial" pitchFamily="34" charset="0"/>
              </a:rPr>
              <a:t>Α</a:t>
            </a:r>
            <a:r>
              <a:rPr lang="en-US" dirty="0">
                <a:latin typeface="Arial" pitchFamily="34" charset="0"/>
                <a:cs typeface="Arial" pitchFamily="34" charset="0"/>
              </a:rPr>
              <a:t>NA </a:t>
            </a:r>
            <a:r>
              <a:rPr lang="el-GR" dirty="0">
                <a:latin typeface="Arial" pitchFamily="34" charset="0"/>
                <a:cs typeface="Arial" pitchFamily="34" charset="0"/>
              </a:rPr>
              <a:t>+ : 	           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Μη ρευματικές παθήσεις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	</a:t>
            </a:r>
            <a:endParaRPr lang="el-GR" sz="1600" dirty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>
                <a:cs typeface="Arial" pitchFamily="34" charset="0"/>
              </a:rPr>
              <a:t>	</a:t>
            </a:r>
            <a:r>
              <a:rPr lang="el-GR" sz="1600" dirty="0">
                <a:solidFill>
                  <a:srgbClr val="C00000"/>
                </a:solidFill>
                <a:cs typeface="Arial" pitchFamily="34" charset="0"/>
              </a:rPr>
              <a:t>Θυρεοειδίτιδα </a:t>
            </a:r>
            <a:r>
              <a:rPr lang="en-US" sz="1600" dirty="0">
                <a:solidFill>
                  <a:srgbClr val="C00000"/>
                </a:solidFill>
                <a:cs typeface="Arial" pitchFamily="34" charset="0"/>
              </a:rPr>
              <a:t>Hashimoto</a:t>
            </a:r>
            <a:r>
              <a:rPr lang="el-GR" sz="1600" dirty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en-US" sz="1600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             </a:t>
            </a:r>
            <a:r>
              <a:rPr lang="el-GR" sz="1600" dirty="0">
                <a:cs typeface="Arial" pitchFamily="34" charset="0"/>
              </a:rPr>
              <a:t>ΑΙΗ, </a:t>
            </a:r>
            <a:r>
              <a:rPr lang="en-US" sz="1600" dirty="0">
                <a:cs typeface="Arial" pitchFamily="34" charset="0"/>
              </a:rPr>
              <a:t>PBC, </a:t>
            </a:r>
            <a:r>
              <a:rPr lang="el-GR" sz="1600" dirty="0">
                <a:cs typeface="Arial" pitchFamily="34" charset="0"/>
              </a:rPr>
              <a:t>αυτοάνοση χολαγγειίτιδα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>
                <a:cs typeface="Arial" pitchFamily="34" charset="0"/>
              </a:rPr>
              <a:t>	Ν. </a:t>
            </a:r>
            <a:r>
              <a:rPr lang="en-US" sz="1600" dirty="0" err="1">
                <a:cs typeface="Arial" pitchFamily="34" charset="0"/>
              </a:rPr>
              <a:t>Crohn</a:t>
            </a:r>
            <a:r>
              <a:rPr lang="el-GR" sz="1600" dirty="0">
                <a:cs typeface="Arial" pitchFamily="34" charset="0"/>
              </a:rPr>
              <a:t> 	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>
                <a:cs typeface="Arial" pitchFamily="34" charset="0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>
                <a:cs typeface="Arial" pitchFamily="34" charset="0"/>
              </a:rPr>
              <a:t>	Λοιμώδη  νοσήματα </a:t>
            </a:r>
            <a:r>
              <a:rPr lang="el-GR" sz="1400" dirty="0">
                <a:cs typeface="Arial" pitchFamily="34" charset="0"/>
              </a:rPr>
              <a:t>(</a:t>
            </a:r>
            <a:r>
              <a:rPr lang="en-US" sz="1400" dirty="0">
                <a:cs typeface="Arial" pitchFamily="34" charset="0"/>
              </a:rPr>
              <a:t>EBV </a:t>
            </a:r>
            <a:r>
              <a:rPr lang="el-GR" sz="1400" dirty="0">
                <a:cs typeface="Arial" pitchFamily="34" charset="0"/>
              </a:rPr>
              <a:t>λοίμωξη, υποξεία βακτηριακή    ενδοκαρδίτιδα, </a:t>
            </a:r>
            <a:r>
              <a:rPr lang="en-US" sz="1400" dirty="0">
                <a:cs typeface="Arial" pitchFamily="34" charset="0"/>
              </a:rPr>
              <a:t> HCV</a:t>
            </a:r>
            <a:r>
              <a:rPr lang="el-GR" sz="1400" dirty="0">
                <a:cs typeface="Arial" pitchFamily="34" charset="0"/>
              </a:rPr>
              <a:t>)</a:t>
            </a:r>
            <a:endParaRPr lang="el-GR" sz="1600" dirty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>
                <a:cs typeface="Arial" pitchFamily="34" charset="0"/>
              </a:rPr>
              <a:t>	Λεμφουπερπλαστικές νόσοι</a:t>
            </a:r>
          </a:p>
          <a:p>
            <a:endParaRPr lang="el-GR" sz="1600" dirty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>
                <a:cs typeface="Arial" pitchFamily="34" charset="0"/>
              </a:rPr>
              <a:t>	</a:t>
            </a:r>
            <a:r>
              <a:rPr lang="el-GR" sz="1600" b="1" dirty="0">
                <a:cs typeface="Arial" pitchFamily="34" charset="0"/>
              </a:rPr>
              <a:t>Υγιείς</a:t>
            </a:r>
            <a:r>
              <a:rPr lang="el-GR" sz="1600" dirty="0">
                <a:cs typeface="Arial" pitchFamily="34" charset="0"/>
              </a:rPr>
              <a:t> </a:t>
            </a:r>
            <a:r>
              <a:rPr lang="el-GR" sz="1200" dirty="0">
                <a:cs typeface="Arial" pitchFamily="34" charset="0"/>
              </a:rPr>
              <a:t>(≥ 1:160 = ~ 8%)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87524" y="1813822"/>
            <a:ext cx="8568952" cy="7632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180" b="1" dirty="0">
                <a:ln w="3175">
                  <a:solidFill>
                    <a:schemeClr val="tx1"/>
                  </a:solidFill>
                </a:ln>
              </a:rPr>
              <a:t>Συστηματική, κλινικά ετερογενής, αυτοάνοσης αιτιολογίας χρόνια νόσος</a:t>
            </a:r>
            <a:r>
              <a:rPr lang="en-US" sz="2180" b="1" dirty="0">
                <a:ln w="3175">
                  <a:solidFill>
                    <a:schemeClr val="tx1"/>
                  </a:solidFill>
                </a:ln>
              </a:rPr>
              <a:t>  </a:t>
            </a:r>
            <a:r>
              <a:rPr lang="el-GR" sz="2180" b="1" dirty="0">
                <a:ln w="3175">
                  <a:solidFill>
                    <a:schemeClr val="tx1"/>
                  </a:solidFill>
                </a:ln>
              </a:rPr>
              <a:t>με υφέσεις και εξάρσεις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31540" y="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                </a:t>
            </a:r>
            <a:r>
              <a:rPr lang="el-GR" b="1" dirty="0">
                <a:solidFill>
                  <a:srgbClr val="0070C0"/>
                </a:solidFill>
              </a:rPr>
              <a:t>  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l-GR" sz="3200" b="1" dirty="0"/>
              <a:t>ΣΥΣΤΗΜΑΤΙΚΟΣ                                      ΕΡΥΘΗΜΑΤΩΔΗΣ ΛΥΚΟΣ (ΣΕΛ)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1" y="2780928"/>
            <a:ext cx="2188108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57103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57103"/>
            <a:ext cx="151028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34518"/>
            <a:ext cx="1548172" cy="167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1270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Sensitivity 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Specificity (%)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Anti-</a:t>
                      </a:r>
                      <a:r>
                        <a:rPr lang="en-US" b="1" i="0" dirty="0" err="1"/>
                        <a:t>dsDNA</a:t>
                      </a:r>
                      <a:r>
                        <a:rPr lang="en-US" b="1" i="0" baseline="0" dirty="0"/>
                        <a:t> </a:t>
                      </a:r>
                      <a:r>
                        <a:rPr lang="en-US" b="0" i="0" baseline="0" dirty="0"/>
                        <a:t>a</a:t>
                      </a:r>
                      <a:r>
                        <a:rPr lang="en-US" b="0" baseline="0" dirty="0"/>
                        <a:t>bs</a:t>
                      </a:r>
                      <a:endParaRPr lang="en-US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&gt;95%</a:t>
                      </a:r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35696" y="3068960"/>
            <a:ext cx="63367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cs typeface="Arial" pitchFamily="34" charset="0"/>
              </a:rPr>
              <a:t>Χρήσιμα όχι μόνο στη διάγνωση αλλά και στην </a:t>
            </a:r>
            <a:r>
              <a:rPr lang="el-GR" sz="2000" b="1" dirty="0">
                <a:solidFill>
                  <a:srgbClr val="FF0000"/>
                </a:solidFill>
                <a:cs typeface="Arial" pitchFamily="34" charset="0"/>
              </a:rPr>
              <a:t>παρακολούθηση ενεργότητας ΣΕΛ </a:t>
            </a:r>
          </a:p>
          <a:p>
            <a:endParaRPr lang="el-GR" sz="2400" dirty="0">
              <a:cs typeface="Arial" pitchFamily="34" charset="0"/>
            </a:endParaRPr>
          </a:p>
          <a:p>
            <a:r>
              <a:rPr lang="el-GR" sz="2000" b="1" dirty="0">
                <a:cs typeface="Arial" pitchFamily="34" charset="0"/>
              </a:rPr>
              <a:t>Συσχέτιση με νεφρίτιδα</a:t>
            </a:r>
          </a:p>
          <a:p>
            <a:pPr lvl="1">
              <a:lnSpc>
                <a:spcPct val="170000"/>
              </a:lnSpc>
            </a:pPr>
            <a:r>
              <a:rPr lang="en-US" sz="2000" b="1" dirty="0">
                <a:cs typeface="Arial" pitchFamily="34" charset="0"/>
              </a:rPr>
              <a:t>- </a:t>
            </a:r>
            <a:r>
              <a:rPr lang="el-GR" sz="2000" b="1" dirty="0">
                <a:cs typeface="Arial" pitchFamily="34" charset="0"/>
              </a:rPr>
              <a:t>Πρόβλεψη έξαρσης</a:t>
            </a:r>
          </a:p>
          <a:p>
            <a:pPr lvl="2">
              <a:lnSpc>
                <a:spcPct val="170000"/>
              </a:lnSpc>
            </a:pPr>
            <a:r>
              <a:rPr lang="el-GR" sz="2000" b="1" dirty="0">
                <a:cs typeface="Arial" pitchFamily="34" charset="0"/>
              </a:rPr>
              <a:t>Αυξανόμενοι τίτλοι</a:t>
            </a:r>
          </a:p>
          <a:p>
            <a:pPr lvl="1">
              <a:lnSpc>
                <a:spcPct val="170000"/>
              </a:lnSpc>
            </a:pPr>
            <a:r>
              <a:rPr lang="en-US" sz="2000" b="1" dirty="0">
                <a:cs typeface="Arial" pitchFamily="34" charset="0"/>
              </a:rPr>
              <a:t>- </a:t>
            </a:r>
            <a:r>
              <a:rPr lang="el-GR" sz="2000" b="1" dirty="0">
                <a:cs typeface="Arial" pitchFamily="34" charset="0"/>
              </a:rPr>
              <a:t>Σε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l-GR" sz="2000" b="1" dirty="0">
                <a:cs typeface="Arial" pitchFamily="34" charset="0"/>
              </a:rPr>
              <a:t>συνδυασμό με χαμηλό </a:t>
            </a:r>
            <a:r>
              <a:rPr lang="en-US" sz="2000" b="1" dirty="0">
                <a:cs typeface="Arial" pitchFamily="34" charset="0"/>
              </a:rPr>
              <a:t>C3 </a:t>
            </a:r>
            <a:r>
              <a:rPr lang="el-GR" sz="2000" b="1" dirty="0">
                <a:cs typeface="Arial" pitchFamily="34" charset="0"/>
              </a:rPr>
              <a:t>ή/και </a:t>
            </a:r>
            <a:r>
              <a:rPr lang="en-US" sz="2000" b="1" dirty="0">
                <a:cs typeface="Arial" pitchFamily="34" charset="0"/>
              </a:rPr>
              <a:t>C4</a:t>
            </a:r>
            <a:endParaRPr lang="el-GR" sz="2400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99592" y="1196752"/>
          <a:ext cx="6984776" cy="2620211"/>
        </p:xfrm>
        <a:graphic>
          <a:graphicData uri="http://schemas.openxmlformats.org/drawingml/2006/table">
            <a:tbl>
              <a:tblPr firstRow="1">
                <a:tableStyleId>{8799B23B-EC83-4686-B30A-512413B5E67A}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>
                          <a:latin typeface="Arial" pitchFamily="34" charset="0"/>
                          <a:cs typeface="Arial" pitchFamily="34" charset="0"/>
                        </a:rPr>
                        <a:t>ΕΝΑ 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Autoantibody</a:t>
                      </a:r>
                    </a:p>
                  </a:txBody>
                  <a:tcPr marL="53474" marR="53474" marT="26737" marB="26737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Diagnosis</a:t>
                      </a:r>
                    </a:p>
                  </a:txBody>
                  <a:tcPr marL="53474" marR="53474" marT="26737" marB="2673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3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Anti-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Sm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474" marR="53474" marT="26737" marB="26737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SLE (30%),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υψηλή</a:t>
                      </a:r>
                      <a:r>
                        <a:rPr lang="el-GR" sz="16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ειδικότητα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474" marR="53474" marT="26737" marB="2673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158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Anti-SS-A (Ro)</a:t>
                      </a:r>
                    </a:p>
                  </a:txBody>
                  <a:tcPr marL="53474" marR="53474" marT="26737" marB="26737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Sjögren's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syndrome (75%);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SLE (35-40%)</a:t>
                      </a:r>
                    </a:p>
                  </a:txBody>
                  <a:tcPr marL="53474" marR="53474" marT="26737" marB="2673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57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Anti-SS-B (La)</a:t>
                      </a:r>
                    </a:p>
                  </a:txBody>
                  <a:tcPr marL="53474" marR="53474" marT="26737" marB="26737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Sjögren's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syndrome (14-60%),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SLE (15%)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474" marR="53474" marT="26737" marB="2673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000" dirty="0">
                <a:cs typeface="Arial" pitchFamily="34" charset="0"/>
              </a:rPr>
              <a:t>Τυπικά σε μία </a:t>
            </a:r>
            <a:r>
              <a:rPr lang="el-GR" sz="2000" b="1" dirty="0">
                <a:cs typeface="Arial" pitchFamily="34" charset="0"/>
              </a:rPr>
              <a:t>έξαρση της νόσου</a:t>
            </a:r>
            <a:r>
              <a:rPr lang="el-GR" sz="2000" dirty="0">
                <a:cs typeface="Arial" pitchFamily="34" charset="0"/>
              </a:rPr>
              <a:t>:</a:t>
            </a:r>
          </a:p>
          <a:p>
            <a:pPr marL="109728" indent="0">
              <a:buNone/>
            </a:pPr>
            <a:endParaRPr lang="el-GR" sz="2000" dirty="0">
              <a:cs typeface="Arial" pitchFamily="34" charset="0"/>
            </a:endParaRPr>
          </a:p>
          <a:p>
            <a:r>
              <a:rPr lang="el-GR" sz="2000" dirty="0">
                <a:cs typeface="Arial" pitchFamily="34" charset="0"/>
              </a:rPr>
              <a:t>αύξηση του τίτλου  των </a:t>
            </a:r>
            <a:r>
              <a:rPr lang="en-US" sz="2000" dirty="0">
                <a:cs typeface="Arial" pitchFamily="34" charset="0"/>
              </a:rPr>
              <a:t>anti </a:t>
            </a:r>
            <a:r>
              <a:rPr lang="el-GR" sz="2000" dirty="0">
                <a:cs typeface="Arial" pitchFamily="34" charset="0"/>
              </a:rPr>
              <a:t>-</a:t>
            </a:r>
            <a:r>
              <a:rPr lang="en-US" sz="2000" dirty="0" err="1">
                <a:cs typeface="Arial" pitchFamily="34" charset="0"/>
              </a:rPr>
              <a:t>dsDNA</a:t>
            </a:r>
            <a:r>
              <a:rPr lang="el-GR" sz="2000" dirty="0">
                <a:cs typeface="Arial" pitchFamily="34" charset="0"/>
              </a:rPr>
              <a:t> </a:t>
            </a:r>
          </a:p>
          <a:p>
            <a:r>
              <a:rPr lang="el-GR" sz="2000" dirty="0">
                <a:cs typeface="Arial" pitchFamily="34" charset="0"/>
              </a:rPr>
              <a:t>Μείωση </a:t>
            </a:r>
            <a:r>
              <a:rPr lang="en-US" sz="2000" dirty="0">
                <a:cs typeface="Arial" pitchFamily="34" charset="0"/>
              </a:rPr>
              <a:t>C3 </a:t>
            </a:r>
            <a:r>
              <a:rPr lang="el-GR" sz="2000" dirty="0">
                <a:cs typeface="Arial" pitchFamily="34" charset="0"/>
              </a:rPr>
              <a:t>ή/και </a:t>
            </a:r>
            <a:r>
              <a:rPr lang="en-US" sz="2000" dirty="0">
                <a:cs typeface="Arial" pitchFamily="34" charset="0"/>
              </a:rPr>
              <a:t>C4</a:t>
            </a:r>
            <a:endParaRPr lang="el-GR" sz="2000" dirty="0">
              <a:cs typeface="Arial" pitchFamily="34" charset="0"/>
            </a:endParaRPr>
          </a:p>
          <a:p>
            <a:r>
              <a:rPr lang="el-GR" sz="2000" dirty="0">
                <a:cs typeface="Arial" pitchFamily="34" charset="0"/>
              </a:rPr>
              <a:t>αύξηση της ΤΚΕ</a:t>
            </a:r>
          </a:p>
          <a:p>
            <a:r>
              <a:rPr lang="el-GR" sz="2000" dirty="0" err="1">
                <a:cs typeface="Arial" pitchFamily="34" charset="0"/>
              </a:rPr>
              <a:t>λευκοπενία</a:t>
            </a:r>
            <a:endParaRPr lang="el-GR" sz="2000" dirty="0">
              <a:cs typeface="Arial" pitchFamily="34" charset="0"/>
            </a:endParaRPr>
          </a:p>
          <a:p>
            <a:r>
              <a:rPr lang="el-GR" sz="2000" dirty="0">
                <a:cs typeface="Arial" pitchFamily="34" charset="0"/>
              </a:rPr>
              <a:t>η </a:t>
            </a:r>
            <a:r>
              <a:rPr lang="en-US" sz="2000" dirty="0">
                <a:cs typeface="Arial" pitchFamily="34" charset="0"/>
              </a:rPr>
              <a:t>CRP</a:t>
            </a:r>
            <a:r>
              <a:rPr lang="el-GR" sz="2000" dirty="0">
                <a:cs typeface="Arial" pitchFamily="34" charset="0"/>
              </a:rPr>
              <a:t> είναι φυσιολογική εκτός και αν συνυπάρχει λοίμωξη, ορογονίτιδα ή αρθρίτιδα</a:t>
            </a:r>
          </a:p>
          <a:p>
            <a:endParaRPr lang="el-GR" sz="2000" dirty="0">
              <a:cs typeface="Arial" pitchFamily="34" charset="0"/>
            </a:endParaRPr>
          </a:p>
          <a:p>
            <a:r>
              <a:rPr lang="el-GR" sz="2000" dirty="0">
                <a:cs typeface="Arial" pitchFamily="34" charset="0"/>
              </a:rPr>
              <a:t>Σε ασθενείς με ΣΕΛ, </a:t>
            </a:r>
            <a:r>
              <a:rPr lang="el-GR" sz="2000" dirty="0">
                <a:solidFill>
                  <a:srgbClr val="C00000"/>
                </a:solidFill>
                <a:cs typeface="Arial" pitchFamily="34" charset="0"/>
              </a:rPr>
              <a:t>η αύξηση της 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</a:rPr>
              <a:t>CRP</a:t>
            </a:r>
            <a:r>
              <a:rPr lang="el-GR" sz="2000" dirty="0">
                <a:solidFill>
                  <a:srgbClr val="C00000"/>
                </a:solidFill>
                <a:cs typeface="Arial" pitchFamily="34" charset="0"/>
              </a:rPr>
              <a:t> πρέπει πάντα να θέτει την υποψία λοίμωξης</a:t>
            </a:r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arthritisresearchuk.org/~/media/Images/Educational-resources/Reports%20images/TR_7_2/Figure%201.ashx?la=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200800" cy="6264696"/>
          </a:xfrm>
          <a:prstGeom prst="rect">
            <a:avLst/>
          </a:prstGeom>
          <a:noFill/>
        </p:spPr>
      </p:pic>
      <p:sp>
        <p:nvSpPr>
          <p:cNvPr id="3" name="1 - Τίτλος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</a:t>
            </a:r>
            <a:r>
              <a:rPr kumimoji="0" lang="el-GR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Θεραπεία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43992" y="1052736"/>
            <a:ext cx="8820472" cy="592933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000" b="1" dirty="0">
                <a:cs typeface="Arial" pitchFamily="34" charset="0"/>
              </a:rPr>
              <a:t>Επιπλοκές</a:t>
            </a:r>
            <a:r>
              <a:rPr lang="el-GR" sz="2000" u="sng" dirty="0">
                <a:cs typeface="Arial" pitchFamily="34" charset="0"/>
              </a:rPr>
              <a:t> </a:t>
            </a:r>
            <a:r>
              <a:rPr lang="el-GR" sz="2000" dirty="0">
                <a:cs typeface="Arial" pitchFamily="34" charset="0"/>
              </a:rPr>
              <a:t>οφειλόμενες στη νόσο ή τη θεραπεία</a:t>
            </a:r>
            <a:r>
              <a:rPr lang="en-US" sz="2400" dirty="0">
                <a:cs typeface="Arial" pitchFamily="34" charset="0"/>
              </a:rPr>
              <a:t>:</a:t>
            </a:r>
          </a:p>
          <a:p>
            <a:r>
              <a:rPr lang="el-GR" sz="2000" dirty="0">
                <a:cs typeface="Arial" pitchFamily="34" charset="0"/>
              </a:rPr>
              <a:t>λοιμώξεις</a:t>
            </a:r>
            <a:endParaRPr lang="en-US" sz="2000" dirty="0">
              <a:cs typeface="Arial" pitchFamily="34" charset="0"/>
            </a:endParaRPr>
          </a:p>
          <a:p>
            <a:r>
              <a:rPr lang="el-GR" sz="2000" dirty="0">
                <a:cs typeface="Arial" pitchFamily="34" charset="0"/>
              </a:rPr>
              <a:t>καρδιαγγειακή νόσος</a:t>
            </a:r>
            <a:r>
              <a:rPr lang="en-US" sz="2000" dirty="0">
                <a:cs typeface="Arial" pitchFamily="34" charset="0"/>
              </a:rPr>
              <a:t> </a:t>
            </a:r>
            <a:endParaRPr lang="el-GR" sz="2000" dirty="0">
              <a:cs typeface="Arial" pitchFamily="34" charset="0"/>
            </a:endParaRPr>
          </a:p>
          <a:p>
            <a:r>
              <a:rPr lang="el-GR" sz="2000" dirty="0">
                <a:cs typeface="Arial" pitchFamily="34" charset="0"/>
              </a:rPr>
              <a:t>άσηπτη νέκρωση, βαριά οστεοπόρωση</a:t>
            </a:r>
            <a:r>
              <a:rPr lang="en-US" sz="2000" dirty="0">
                <a:cs typeface="Arial" pitchFamily="34" charset="0"/>
              </a:rPr>
              <a:t>, </a:t>
            </a:r>
            <a:r>
              <a:rPr lang="el-GR" sz="2000" dirty="0">
                <a:cs typeface="Arial" pitchFamily="34" charset="0"/>
              </a:rPr>
              <a:t>Σ/Δ, καταρράκτης</a:t>
            </a:r>
            <a:endParaRPr lang="en-US" sz="2000" dirty="0">
              <a:cs typeface="Arial" pitchFamily="34" charset="0"/>
            </a:endParaRPr>
          </a:p>
          <a:p>
            <a:endParaRPr lang="el-GR" sz="2400" dirty="0">
              <a:cs typeface="Arial" pitchFamily="34" charset="0"/>
            </a:endParaRPr>
          </a:p>
          <a:p>
            <a:pPr marL="109728" indent="0">
              <a:buNone/>
            </a:pPr>
            <a:r>
              <a:rPr lang="el-GR" sz="2000" b="1" dirty="0">
                <a:cs typeface="Arial" pitchFamily="34" charset="0"/>
              </a:rPr>
              <a:t>Κακοί προγνωστικοί δείκτες </a:t>
            </a:r>
            <a:r>
              <a:rPr lang="en-US" sz="2000" dirty="0">
                <a:cs typeface="Arial" pitchFamily="34" charset="0"/>
              </a:rPr>
              <a:t>: </a:t>
            </a:r>
          </a:p>
          <a:p>
            <a:pPr lvl="1"/>
            <a:r>
              <a:rPr lang="el-GR" sz="2000" dirty="0">
                <a:cs typeface="Arial" pitchFamily="34" charset="0"/>
              </a:rPr>
              <a:t>Πρώιμη ηλικία έναρξης της νόσου</a:t>
            </a:r>
          </a:p>
          <a:p>
            <a:pPr lvl="1"/>
            <a:r>
              <a:rPr lang="el-GR" sz="2000" dirty="0">
                <a:cs typeface="Arial" pitchFamily="34" charset="0"/>
              </a:rPr>
              <a:t>Βαριά νεφρική βλάβη </a:t>
            </a:r>
          </a:p>
          <a:p>
            <a:pPr lvl="1"/>
            <a:r>
              <a:rPr lang="el-GR" sz="2000" dirty="0">
                <a:cs typeface="Arial" pitchFamily="34" charset="0"/>
              </a:rPr>
              <a:t>Προσβολή του ΚΝΣ</a:t>
            </a:r>
          </a:p>
          <a:p>
            <a:pPr lvl="1"/>
            <a:endParaRPr lang="en-US" sz="2400" dirty="0">
              <a:cs typeface="Arial" pitchFamily="34" charset="0"/>
            </a:endParaRPr>
          </a:p>
          <a:p>
            <a:pPr marL="109728" indent="0">
              <a:buNone/>
            </a:pPr>
            <a:r>
              <a:rPr lang="el-GR" sz="2000" dirty="0">
                <a:cs typeface="Arial" pitchFamily="34" charset="0"/>
              </a:rPr>
              <a:t>Συχνότερες </a:t>
            </a:r>
            <a:r>
              <a:rPr lang="el-GR" sz="2000" b="1" dirty="0">
                <a:cs typeface="Arial" pitchFamily="34" charset="0"/>
              </a:rPr>
              <a:t>αιτίες θανάτου </a:t>
            </a:r>
            <a:r>
              <a:rPr lang="el-GR" sz="2000" dirty="0">
                <a:cs typeface="Arial" pitchFamily="34" charset="0"/>
              </a:rPr>
              <a:t>ασθενών με ΣΕΛ</a:t>
            </a:r>
            <a:r>
              <a:rPr lang="en-US" sz="2400" dirty="0">
                <a:cs typeface="Arial" pitchFamily="34" charset="0"/>
              </a:rPr>
              <a:t>: </a:t>
            </a:r>
            <a:endParaRPr lang="el-GR" sz="2400" dirty="0">
              <a:cs typeface="Arial" pitchFamily="34" charset="0"/>
            </a:endParaRPr>
          </a:p>
          <a:p>
            <a:pPr lvl="1"/>
            <a:r>
              <a:rPr lang="el-GR" sz="2000" dirty="0">
                <a:solidFill>
                  <a:srgbClr val="C00000"/>
                </a:solidFill>
                <a:cs typeface="Arial" pitchFamily="34" charset="0"/>
              </a:rPr>
              <a:t>Καρδιαγγειακά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</a:rPr>
              <a:t>/</a:t>
            </a:r>
            <a:r>
              <a:rPr lang="el-GR" sz="2000" dirty="0">
                <a:solidFill>
                  <a:srgbClr val="C00000"/>
                </a:solidFill>
                <a:cs typeface="Arial" pitchFamily="34" charset="0"/>
              </a:rPr>
              <a:t>θρομβοεμβολικά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l-GR" sz="2000" dirty="0">
                <a:solidFill>
                  <a:srgbClr val="C00000"/>
                </a:solidFill>
                <a:cs typeface="Arial" pitchFamily="34" charset="0"/>
              </a:rPr>
              <a:t>επεισόδια</a:t>
            </a:r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  <a:p>
            <a:pPr lvl="1"/>
            <a:r>
              <a:rPr lang="el-GR" sz="2000" dirty="0">
                <a:solidFill>
                  <a:srgbClr val="C00000"/>
                </a:solidFill>
                <a:cs typeface="Arial" pitchFamily="34" charset="0"/>
              </a:rPr>
              <a:t>Λοιμώξεις</a:t>
            </a:r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  <a:p>
            <a:pPr lvl="1"/>
            <a:r>
              <a:rPr lang="el-GR" sz="2000" dirty="0">
                <a:solidFill>
                  <a:srgbClr val="C00000"/>
                </a:solidFill>
                <a:cs typeface="Arial" pitchFamily="34" charset="0"/>
              </a:rPr>
              <a:t>Νεφρική ανεπάρκεια τελικού σταδίου</a:t>
            </a:r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+mn-lt"/>
                <a:cs typeface="Arial" pitchFamily="34" charset="0"/>
              </a:rPr>
              <a:t>Πρόγνωση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1988840"/>
            <a:ext cx="7772400" cy="182976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l-GR" sz="3600" b="1" dirty="0">
                <a:latin typeface="Arial" pitchFamily="34" charset="0"/>
                <a:cs typeface="Arial" pitchFamily="34" charset="0"/>
              </a:rPr>
              <a:t>Σύνδρομο</a:t>
            </a:r>
            <a:r>
              <a:rPr lang="en-GB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latin typeface="Arial" pitchFamily="34" charset="0"/>
                <a:cs typeface="Arial" pitchFamily="34" charset="0"/>
              </a:rPr>
              <a:t>Sjögren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132856"/>
            <a:ext cx="7355160" cy="4525963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cs typeface="Arial" pitchFamily="34" charset="0"/>
              </a:rPr>
              <a:t>Επιπολασμός:</a:t>
            </a:r>
            <a:r>
              <a:rPr lang="en-GB" sz="2400" dirty="0">
                <a:cs typeface="Arial" pitchFamily="34" charset="0"/>
              </a:rPr>
              <a:t> 0.1-4% </a:t>
            </a:r>
            <a:r>
              <a:rPr lang="el-GR" sz="2400" dirty="0">
                <a:cs typeface="Arial" pitchFamily="34" charset="0"/>
              </a:rPr>
              <a:t>του πληθυσμού</a:t>
            </a:r>
          </a:p>
          <a:p>
            <a:pPr algn="just"/>
            <a:endParaRPr lang="en-GB" sz="2400" dirty="0"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l-GR" sz="2400" dirty="0">
                <a:cs typeface="Arial" pitchFamily="34" charset="0"/>
              </a:rPr>
              <a:t>Αναλογία γυναίκες:άνδρες= 9:1</a:t>
            </a:r>
          </a:p>
          <a:p>
            <a:pPr algn="just">
              <a:lnSpc>
                <a:spcPct val="90000"/>
              </a:lnSpc>
            </a:pPr>
            <a:endParaRPr lang="en-US" sz="2400" dirty="0"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l-GR" sz="2400" dirty="0">
                <a:cs typeface="Arial" pitchFamily="34" charset="0"/>
              </a:rPr>
              <a:t>2παθές συνδρομο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Sjögren's</a:t>
            </a:r>
            <a:r>
              <a:rPr lang="el-GR" sz="2400" dirty="0">
                <a:cs typeface="Arial" pitchFamily="34" charset="0"/>
              </a:rPr>
              <a:t>: συχνότερα με Ρευμ. Αρθρίτιδα ή ΣΕΛ</a:t>
            </a:r>
          </a:p>
          <a:p>
            <a:pPr algn="just">
              <a:lnSpc>
                <a:spcPct val="90000"/>
              </a:lnSpc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Σύνδρομο</a:t>
            </a: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Sjögren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025" y="476672"/>
            <a:ext cx="24669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sz="2400" b="1" dirty="0">
                <a:cs typeface="Arial" pitchFamily="34" charset="0"/>
              </a:rPr>
              <a:t>Προσβολή εξωκρινών αδένων </a:t>
            </a:r>
            <a:r>
              <a:rPr lang="el-GR" sz="2400" dirty="0">
                <a:cs typeface="Arial" pitchFamily="34" charset="0"/>
              </a:rPr>
              <a:t>(</a:t>
            </a:r>
            <a:r>
              <a:rPr lang="el-GR" sz="2000" dirty="0">
                <a:cs typeface="Arial" pitchFamily="34" charset="0"/>
              </a:rPr>
              <a:t>σιελογόνων, </a:t>
            </a:r>
          </a:p>
          <a:p>
            <a:pPr>
              <a:buNone/>
            </a:pPr>
            <a:r>
              <a:rPr lang="el-GR" sz="2000" dirty="0">
                <a:cs typeface="Arial" pitchFamily="34" charset="0"/>
              </a:rPr>
              <a:t>δακρυικών, παρωτίδων)</a:t>
            </a:r>
          </a:p>
          <a:p>
            <a:pPr>
              <a:buNone/>
            </a:pPr>
            <a:endParaRPr lang="el-GR" sz="2400" b="1" dirty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2400" dirty="0">
              <a:cs typeface="Arial" pitchFamily="34" charset="0"/>
            </a:endParaRPr>
          </a:p>
          <a:p>
            <a:pPr>
              <a:buNone/>
            </a:pPr>
            <a:r>
              <a:rPr lang="el-GR" sz="2400" b="1" dirty="0">
                <a:cs typeface="Arial" pitchFamily="34" charset="0"/>
              </a:rPr>
              <a:t>Εξωαδενική (συστηματική) προσβολή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cs typeface="Arial" pitchFamily="34" charset="0"/>
              </a:rPr>
              <a:t>Αγγειίτιδα (</a:t>
            </a:r>
            <a:r>
              <a:rPr lang="el-GR" sz="2000" dirty="0">
                <a:solidFill>
                  <a:srgbClr val="C00000"/>
                </a:solidFill>
                <a:cs typeface="Arial" pitchFamily="34" charset="0"/>
              </a:rPr>
              <a:t>κρυοσφαιριναιμική</a:t>
            </a:r>
            <a:r>
              <a:rPr lang="el-GR" sz="2000" dirty="0"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cs typeface="Arial" pitchFamily="34" charset="0"/>
              </a:rPr>
              <a:t>περιφερική νευροπάθεια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cs typeface="Arial" pitchFamily="34" charset="0"/>
              </a:rPr>
              <a:t>Νεφρική προσβολή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cs typeface="Arial" pitchFamily="34" charset="0"/>
              </a:rPr>
              <a:t>Προσβολή ΚΝΣ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br>
              <a:rPr lang="el-GR" sz="4400" dirty="0">
                <a:latin typeface="Arial" pitchFamily="34" charset="0"/>
                <a:cs typeface="Arial" pitchFamily="34" charset="0"/>
              </a:rPr>
            </a:br>
            <a:r>
              <a:rPr lang="el-GR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Κλινική εικόνα</a:t>
            </a:r>
            <a:endParaRPr lang="en-GB" sz="3100" dirty="0">
              <a:solidFill>
                <a:schemeClr val="tx1"/>
              </a:solidFill>
            </a:endParaRPr>
          </a:p>
        </p:txBody>
      </p:sp>
      <p:pic>
        <p:nvPicPr>
          <p:cNvPr id="80900" name="Picture 4" descr="https://encrypted-tbn0.gstatic.com/images?q=tbn:ANd9GcTg0dM2V58-bPm7tVXIpVQOZTdZgF_KS1jwKMfErLqfZ8syUc_zg2zKPd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025" y="0"/>
            <a:ext cx="2847975" cy="1600200"/>
          </a:xfrm>
          <a:prstGeom prst="rect">
            <a:avLst/>
          </a:prstGeom>
          <a:noFill/>
        </p:spPr>
      </p:pic>
      <p:pic>
        <p:nvPicPr>
          <p:cNvPr id="6" name="Picture 6" descr="Image result for sjogren's syndr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772816"/>
            <a:ext cx="1752600" cy="1512168"/>
          </a:xfrm>
          <a:prstGeom prst="rect">
            <a:avLst/>
          </a:prstGeom>
          <a:noFill/>
        </p:spPr>
      </p:pic>
      <p:pic>
        <p:nvPicPr>
          <p:cNvPr id="80902" name="Picture 6" descr="https://encrypted-tbn0.gstatic.com/images?q=tbn:ANd9GcRvPk1Iz1tXiLbCt9qTYcOJ98G7D7OJobiSkNoEqGJYzV5UbCkBWBtHizk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0" y="5229200"/>
            <a:ext cx="234315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b="1" dirty="0"/>
              <a:t>Ocular symptoms (at least one)</a:t>
            </a:r>
          </a:p>
          <a:p>
            <a:r>
              <a:rPr lang="en-GB" dirty="0"/>
              <a:t>Persistent, troublesome dry eyes every day for longer than</a:t>
            </a:r>
            <a:r>
              <a:rPr lang="el-GR" dirty="0"/>
              <a:t> 3</a:t>
            </a:r>
            <a:r>
              <a:rPr lang="en-GB" dirty="0"/>
              <a:t> months</a:t>
            </a:r>
          </a:p>
          <a:p>
            <a:r>
              <a:rPr lang="en-GB" dirty="0"/>
              <a:t>Recurrent sensation of sand or gravel in the eyes</a:t>
            </a:r>
          </a:p>
          <a:p>
            <a:r>
              <a:rPr lang="en-GB" dirty="0"/>
              <a:t>Use of a tear substitute more than three times per day</a:t>
            </a:r>
          </a:p>
          <a:p>
            <a:pPr>
              <a:buNone/>
            </a:pPr>
            <a:r>
              <a:rPr lang="en-GB" b="1" dirty="0"/>
              <a:t>Oral symptoms (at least one)</a:t>
            </a:r>
          </a:p>
          <a:p>
            <a:r>
              <a:rPr lang="en-GB" dirty="0"/>
              <a:t>Feeling of dry mouth every day for at least three months</a:t>
            </a:r>
          </a:p>
          <a:p>
            <a:r>
              <a:rPr lang="en-GB" dirty="0"/>
              <a:t>Recurrent feeling of swollen salivary glands as an adult</a:t>
            </a:r>
          </a:p>
          <a:p>
            <a:r>
              <a:rPr lang="en-GB" dirty="0"/>
              <a:t>Need to drink liquids to aid in swallowing dry foods</a:t>
            </a:r>
          </a:p>
          <a:p>
            <a:pPr>
              <a:buNone/>
            </a:pPr>
            <a:r>
              <a:rPr lang="en-GB" b="1" dirty="0"/>
              <a:t>Objective evidence of dry eyes (at least one)</a:t>
            </a:r>
          </a:p>
          <a:p>
            <a:r>
              <a:rPr lang="en-GB" dirty="0" err="1"/>
              <a:t>Schirmer</a:t>
            </a:r>
            <a:r>
              <a:rPr lang="en-GB" dirty="0"/>
              <a:t> test ≤ 5 mm/5min</a:t>
            </a:r>
          </a:p>
          <a:p>
            <a:r>
              <a:rPr lang="en-GB" dirty="0"/>
              <a:t>Van </a:t>
            </a:r>
            <a:r>
              <a:rPr lang="en-GB" dirty="0" err="1"/>
              <a:t>Bijsterveld</a:t>
            </a:r>
            <a:r>
              <a:rPr lang="en-GB" dirty="0"/>
              <a:t> score ≥ 4 (after </a:t>
            </a:r>
            <a:r>
              <a:rPr lang="en-GB" dirty="0" err="1"/>
              <a:t>lissamine</a:t>
            </a:r>
            <a:r>
              <a:rPr lang="en-GB" dirty="0"/>
              <a:t> test)</a:t>
            </a:r>
          </a:p>
          <a:p>
            <a:pPr>
              <a:buNone/>
            </a:pPr>
            <a:r>
              <a:rPr lang="en-GB" b="1" dirty="0"/>
              <a:t>Objective evidence of salivary-gland involvement (at least one)</a:t>
            </a:r>
          </a:p>
          <a:p>
            <a:r>
              <a:rPr lang="en-GB" dirty="0"/>
              <a:t>Salivary-gland </a:t>
            </a:r>
            <a:r>
              <a:rPr lang="en-GB" dirty="0" err="1"/>
              <a:t>scintigraphy</a:t>
            </a:r>
            <a:endParaRPr lang="en-GB" dirty="0"/>
          </a:p>
          <a:p>
            <a:r>
              <a:rPr lang="en-GB" dirty="0"/>
              <a:t>Parotid </a:t>
            </a:r>
            <a:r>
              <a:rPr lang="en-GB" dirty="0" err="1"/>
              <a:t>sialography</a:t>
            </a:r>
            <a:endParaRPr lang="en-GB" dirty="0"/>
          </a:p>
          <a:p>
            <a:r>
              <a:rPr lang="en-GB" dirty="0" err="1"/>
              <a:t>Unstimulated</a:t>
            </a:r>
            <a:r>
              <a:rPr lang="en-GB" dirty="0"/>
              <a:t> salivary flow (≤ 1.5 </a:t>
            </a:r>
            <a:r>
              <a:rPr lang="en-GB" dirty="0" err="1"/>
              <a:t>mL</a:t>
            </a:r>
            <a:r>
              <a:rPr lang="en-GB" dirty="0"/>
              <a:t>/15 min, ≤ 0.1 </a:t>
            </a:r>
            <a:r>
              <a:rPr lang="en-GB" dirty="0" err="1"/>
              <a:t>mL</a:t>
            </a:r>
            <a:r>
              <a:rPr lang="en-GB" dirty="0"/>
              <a:t>/min)</a:t>
            </a:r>
          </a:p>
          <a:p>
            <a:pPr>
              <a:buNone/>
            </a:pPr>
            <a:r>
              <a:rPr lang="en-GB" b="1" dirty="0"/>
              <a:t>Histological features</a:t>
            </a:r>
          </a:p>
          <a:p>
            <a:r>
              <a:rPr lang="en-GB" dirty="0"/>
              <a:t>Positive biopsy sample of a minor salivary gland (focus score &gt; 1; refers to a cluster of ≥ 50 lymphocytes</a:t>
            </a:r>
            <a:r>
              <a:rPr lang="el-GR" dirty="0"/>
              <a:t>/</a:t>
            </a:r>
            <a:r>
              <a:rPr lang="en-GB" dirty="0"/>
              <a:t>lobule when at least </a:t>
            </a:r>
            <a:r>
              <a:rPr lang="el-GR" dirty="0"/>
              <a:t>4</a:t>
            </a:r>
            <a:r>
              <a:rPr lang="en-GB" dirty="0"/>
              <a:t> lobules are assessed)</a:t>
            </a:r>
          </a:p>
          <a:p>
            <a:pPr>
              <a:buNone/>
            </a:pPr>
            <a:r>
              <a:rPr lang="en-GB" b="1" dirty="0" err="1"/>
              <a:t>Autoantibodie</a:t>
            </a:r>
            <a:r>
              <a:rPr lang="en-GB" dirty="0" err="1"/>
              <a:t>s</a:t>
            </a:r>
            <a:endParaRPr lang="en-GB" dirty="0"/>
          </a:p>
          <a:p>
            <a:r>
              <a:rPr lang="en-GB" dirty="0"/>
              <a:t>Presence of antibodies to SSA (Ro/SSA) or to SSB (La/SSB)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American/European classification criteria Classification criteria for </a:t>
            </a:r>
            <a:r>
              <a:rPr lang="en-GB" sz="2700" dirty="0" err="1"/>
              <a:t>Sjögren</a:t>
            </a:r>
            <a:r>
              <a:rPr lang="en-GB" sz="2700" dirty="0"/>
              <a:t> syndrome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77826" name="Picture 2" descr="http://img.medscapestatic.com/pi/meds/ckb/18/39218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284984"/>
            <a:ext cx="1619672" cy="1204367"/>
          </a:xfrm>
          <a:prstGeom prst="rect">
            <a:avLst/>
          </a:prstGeom>
          <a:noFill/>
        </p:spPr>
      </p:pic>
      <p:pic>
        <p:nvPicPr>
          <p:cNvPr id="77828" name="Picture 4" descr="Image result for sjogren's syndr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412776"/>
            <a:ext cx="1752600" cy="120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>
                <a:cs typeface="Arial" pitchFamily="34" charset="0"/>
              </a:rPr>
              <a:t>Φάρμακα (διουρητικά, αντιισταμινικά)</a:t>
            </a:r>
            <a:endParaRPr lang="en-GB" sz="2000" dirty="0">
              <a:cs typeface="Arial" pitchFamily="34" charset="0"/>
            </a:endParaRPr>
          </a:p>
          <a:p>
            <a:endParaRPr lang="en-US" sz="2000" dirty="0">
              <a:cs typeface="Arial" pitchFamily="34" charset="0"/>
            </a:endParaRPr>
          </a:p>
          <a:p>
            <a:r>
              <a:rPr lang="el-GR" sz="2000" dirty="0">
                <a:cs typeface="Arial" pitchFamily="34" charset="0"/>
              </a:rPr>
              <a:t>Ιογενείς λοιμώξεις </a:t>
            </a:r>
            <a:r>
              <a:rPr lang="en-GB" sz="2000" dirty="0">
                <a:cs typeface="Arial" pitchFamily="34" charset="0"/>
              </a:rPr>
              <a:t>(HIV</a:t>
            </a:r>
            <a:r>
              <a:rPr lang="el-GR" sz="2000" dirty="0">
                <a:cs typeface="Arial" pitchFamily="34" charset="0"/>
              </a:rPr>
              <a:t>, </a:t>
            </a:r>
            <a:r>
              <a:rPr lang="en-US" sz="2000" dirty="0">
                <a:cs typeface="Arial" pitchFamily="34" charset="0"/>
              </a:rPr>
              <a:t>HCV</a:t>
            </a:r>
            <a:r>
              <a:rPr lang="en-GB" sz="2000" dirty="0">
                <a:cs typeface="Arial" pitchFamily="34" charset="0"/>
              </a:rPr>
              <a:t>)</a:t>
            </a:r>
          </a:p>
          <a:p>
            <a:endParaRPr lang="en-US" sz="2000" dirty="0">
              <a:cs typeface="Arial" pitchFamily="34" charset="0"/>
            </a:endParaRPr>
          </a:p>
          <a:p>
            <a:r>
              <a:rPr lang="el-GR" sz="2000" dirty="0">
                <a:cs typeface="Arial" pitchFamily="34" charset="0"/>
              </a:rPr>
              <a:t>Μεταβολικά νοσήματα (Σ. Διαβήτης</a:t>
            </a:r>
            <a:r>
              <a:rPr lang="en-GB" sz="2000" dirty="0">
                <a:cs typeface="Arial" pitchFamily="34" charset="0"/>
              </a:rPr>
              <a:t>)</a:t>
            </a:r>
          </a:p>
          <a:p>
            <a:endParaRPr lang="en-US" sz="2000" dirty="0">
              <a:cs typeface="Arial" pitchFamily="34" charset="0"/>
            </a:endParaRPr>
          </a:p>
          <a:p>
            <a:r>
              <a:rPr lang="el-GR" sz="2000" dirty="0">
                <a:cs typeface="Arial" pitchFamily="34" charset="0"/>
              </a:rPr>
              <a:t>Νεοπλάσματα, λέμφωμα, ακτινοβολία</a:t>
            </a:r>
          </a:p>
          <a:p>
            <a:endParaRPr lang="en-US" sz="2000" dirty="0">
              <a:cs typeface="Arial" pitchFamily="34" charset="0"/>
            </a:endParaRPr>
          </a:p>
          <a:p>
            <a:r>
              <a:rPr lang="el-GR" sz="2000" dirty="0">
                <a:cs typeface="Arial" pitchFamily="34" charset="0"/>
              </a:rPr>
              <a:t>Σαρκοείδωση</a:t>
            </a:r>
          </a:p>
          <a:p>
            <a:r>
              <a:rPr lang="el-GR" sz="2000" dirty="0">
                <a:cs typeface="Arial" pitchFamily="34" charset="0"/>
              </a:rPr>
              <a:t>Αμυλοείδωση</a:t>
            </a:r>
          </a:p>
          <a:p>
            <a:endParaRPr lang="en-US" sz="2000" dirty="0">
              <a:cs typeface="Arial" pitchFamily="34" charset="0"/>
            </a:endParaRPr>
          </a:p>
          <a:p>
            <a:r>
              <a:rPr lang="el-GR" sz="2000" dirty="0"/>
              <a:t>Νόσος μοσχεύματος έναντι ξενιστή</a:t>
            </a:r>
            <a:endParaRPr lang="en-US" sz="2000" dirty="0"/>
          </a:p>
          <a:p>
            <a:r>
              <a:rPr lang="en-GB" sz="2000" dirty="0">
                <a:cs typeface="Arial" pitchFamily="34" charset="0"/>
              </a:rPr>
              <a:t>IgG4-</a:t>
            </a:r>
            <a:r>
              <a:rPr lang="el-GR" sz="2000" dirty="0">
                <a:cs typeface="Arial" pitchFamily="34" charset="0"/>
              </a:rPr>
              <a:t>σχετιζόμενη σιαλαδενίτιδα</a:t>
            </a:r>
            <a:endParaRPr lang="en-GB" sz="2000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Arial" pitchFamily="34" charset="0"/>
                <a:cs typeface="Arial" pitchFamily="34" charset="0"/>
              </a:rPr>
              <a:t>Διαφορική διάγνωση</a:t>
            </a:r>
            <a:br>
              <a:rPr lang="en-GB" sz="2400" dirty="0">
                <a:latin typeface="Arial" pitchFamily="34" charset="0"/>
                <a:cs typeface="Arial" pitchFamily="34" charset="0"/>
              </a:rPr>
            </a:b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 txBox="1">
            <a:spLocks noGrp="1"/>
          </p:cNvSpPr>
          <p:nvPr>
            <p:ph type="title"/>
          </p:nvPr>
        </p:nvSpPr>
        <p:spPr>
          <a:xfrm>
            <a:off x="526834" y="188640"/>
            <a:ext cx="82296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</a:rPr>
              <a:t>ΕΠΙΔΗΜΙΟΛΟΓΙΑ</a:t>
            </a:r>
            <a:br>
              <a:rPr lang="el-GR" dirty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l-GR" dirty="0">
              <a:ln w="3175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75048" y="1556792"/>
            <a:ext cx="85689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000" dirty="0"/>
              <a:t>Επίπτωση του ΣΕΛ: 1-10/100.000 ανά έτος</a:t>
            </a:r>
          </a:p>
          <a:p>
            <a:pPr algn="just">
              <a:lnSpc>
                <a:spcPct val="80000"/>
              </a:lnSpc>
              <a:defRPr/>
            </a:pPr>
            <a:endParaRPr lang="en-US" sz="2000" dirty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000" dirty="0"/>
              <a:t>Επιπολασμός: 20-200/100.000</a:t>
            </a:r>
            <a:r>
              <a:rPr lang="en-US" sz="2000" dirty="0"/>
              <a:t> </a:t>
            </a:r>
            <a:r>
              <a:rPr lang="el-GR" sz="2000" dirty="0"/>
              <a:t>(διαφορές ανάλογα με φύλο, ηλικία, εθνικότητα, γεωγραφική εντόπιση)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endParaRPr lang="el-GR" sz="2000" dirty="0"/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000" dirty="0"/>
              <a:t>Γυναικείο φύλο&gt;90% των περιστατικών. </a:t>
            </a:r>
            <a:endParaRPr lang="en-US" sz="2000" dirty="0"/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000" dirty="0"/>
              <a:t>Peak </a:t>
            </a:r>
            <a:r>
              <a:rPr lang="el-GR" sz="2000" dirty="0"/>
              <a:t>ηλικιακής κατανομής: 15-40 ετών</a:t>
            </a:r>
            <a:r>
              <a:rPr lang="en-US" sz="2000" dirty="0"/>
              <a:t>. </a:t>
            </a:r>
            <a:r>
              <a:rPr lang="el-GR" sz="2000" dirty="0"/>
              <a:t>Συχνά και σε παιδική ηλικία. </a:t>
            </a:r>
            <a:endParaRPr lang="en-US" sz="2000" dirty="0"/>
          </a:p>
          <a:p>
            <a:pPr>
              <a:buClr>
                <a:schemeClr val="tx1"/>
              </a:buClr>
            </a:pPr>
            <a:endParaRPr lang="el-GR" sz="2000" dirty="0"/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000" dirty="0"/>
              <a:t>Συχνότερη και πιο σοβαρή σε </a:t>
            </a:r>
            <a:r>
              <a:rPr lang="el-GR" sz="2000" dirty="0" err="1"/>
              <a:t>Αφρο</a:t>
            </a:r>
            <a:r>
              <a:rPr lang="el-GR" sz="2000" dirty="0"/>
              <a:t>-Αμερικανούς, </a:t>
            </a:r>
            <a:r>
              <a:rPr lang="el-GR" sz="2000" dirty="0" err="1"/>
              <a:t>Λατινο</a:t>
            </a:r>
            <a:r>
              <a:rPr lang="el-GR" sz="2000" dirty="0"/>
              <a:t>-Αμερικανούς και Ασιάτες</a:t>
            </a:r>
            <a:r>
              <a:rPr lang="en-US" sz="2000" dirty="0"/>
              <a:t>, </a:t>
            </a:r>
            <a:r>
              <a:rPr lang="el-GR" sz="2000" dirty="0"/>
              <a:t>σε σύγκριση με Καυκάσιους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endParaRPr lang="el-GR" sz="2400" dirty="0"/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sz="2800" b="1" dirty="0">
                <a:cs typeface="Arial" pitchFamily="34" charset="0"/>
              </a:rPr>
              <a:t>Προσβολή εξωκρινών αδένων</a:t>
            </a:r>
            <a:endParaRPr lang="el-GR" b="1" dirty="0"/>
          </a:p>
          <a:p>
            <a:endParaRPr lang="el-GR" b="1" dirty="0"/>
          </a:p>
          <a:p>
            <a:r>
              <a:rPr lang="el-GR" dirty="0">
                <a:cs typeface="Arial" pitchFamily="34" charset="0"/>
              </a:rPr>
              <a:t>Τεχνητά δάκρυα</a:t>
            </a:r>
          </a:p>
          <a:p>
            <a:r>
              <a:rPr lang="el-GR" dirty="0">
                <a:cs typeface="Arial" pitchFamily="34" charset="0"/>
              </a:rPr>
              <a:t>Κολλύρια που περιέχουν κυκλοσπορίνη (0,05%)</a:t>
            </a:r>
          </a:p>
          <a:p>
            <a:r>
              <a:rPr lang="el-GR" dirty="0">
                <a:cs typeface="Arial" pitchFamily="34" charset="0"/>
              </a:rPr>
              <a:t>Λιπαντικές οφθαλμικές αλοιφές</a:t>
            </a:r>
          </a:p>
          <a:p>
            <a:r>
              <a:rPr lang="el-GR">
                <a:cs typeface="Arial" pitchFamily="34" charset="0"/>
              </a:rPr>
              <a:t>Σιαλαγωγά </a:t>
            </a:r>
            <a:r>
              <a:rPr lang="el-GR" dirty="0">
                <a:cs typeface="Arial" pitchFamily="34" charset="0"/>
              </a:rPr>
              <a:t>φάρμακα</a:t>
            </a:r>
            <a:br>
              <a:rPr lang="el-GR" dirty="0">
                <a:cs typeface="Arial" pitchFamily="34" charset="0"/>
              </a:rPr>
            </a:br>
            <a:r>
              <a:rPr lang="el-GR" dirty="0">
                <a:cs typeface="Arial" pitchFamily="34" charset="0"/>
              </a:rPr>
              <a:t>- Πιλοκαρπίνη</a:t>
            </a:r>
            <a:br>
              <a:rPr lang="el-GR" dirty="0">
                <a:cs typeface="Arial" pitchFamily="34" charset="0"/>
              </a:rPr>
            </a:br>
            <a:r>
              <a:rPr lang="el-GR" dirty="0">
                <a:cs typeface="Arial" pitchFamily="34" charset="0"/>
              </a:rPr>
              <a:t>- Σεβιμελίνη</a:t>
            </a:r>
          </a:p>
          <a:p>
            <a:pPr fontAlgn="t">
              <a:buNone/>
            </a:pPr>
            <a:endParaRPr lang="el-GR" dirty="0"/>
          </a:p>
          <a:p>
            <a:pPr fontAlgn="t">
              <a:buNone/>
            </a:pPr>
            <a:endParaRPr lang="el-GR" sz="2800" b="1" dirty="0">
              <a:cs typeface="Arial" pitchFamily="34" charset="0"/>
            </a:endParaRPr>
          </a:p>
          <a:p>
            <a:pPr fontAlgn="t">
              <a:buNone/>
            </a:pPr>
            <a:r>
              <a:rPr lang="el-GR" sz="2800" b="1" dirty="0">
                <a:cs typeface="Arial" pitchFamily="34" charset="0"/>
              </a:rPr>
              <a:t>Συστηματική) προσβολή</a:t>
            </a: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sz="2800" dirty="0">
                <a:cs typeface="Arial" pitchFamily="34" charset="0"/>
              </a:rPr>
              <a:t>αγγειίτιδα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cs typeface="Arial" pitchFamily="34" charset="0"/>
              </a:rPr>
              <a:t>περιφερική νευροπάθεια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cs typeface="Arial" pitchFamily="34" charset="0"/>
              </a:rPr>
              <a:t>νεφρική προσβολή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cs typeface="Arial" pitchFamily="34" charset="0"/>
              </a:rPr>
              <a:t>προσβολή ΚΝΣ</a:t>
            </a:r>
          </a:p>
          <a:p>
            <a:pPr fontAlgn="t"/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Θεραπεία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016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>
              <a:buFont typeface="Arial" pitchFamily="34" charset="0"/>
              <a:buChar char="•"/>
            </a:pPr>
            <a:r>
              <a:rPr lang="en-GB" dirty="0" err="1">
                <a:cs typeface="Arial" pitchFamily="34" charset="0"/>
              </a:rPr>
              <a:t>Prednisolone</a:t>
            </a:r>
            <a:r>
              <a:rPr lang="el-GR" dirty="0">
                <a:cs typeface="Arial" pitchFamily="34" charset="0"/>
              </a:rPr>
              <a:t>/</a:t>
            </a:r>
            <a:r>
              <a:rPr lang="en-GB" dirty="0">
                <a:cs typeface="Arial" pitchFamily="34" charset="0"/>
              </a:rPr>
              <a:t>Pulse steroids</a:t>
            </a:r>
            <a:r>
              <a:rPr lang="el-GR" dirty="0">
                <a:cs typeface="Arial" pitchFamily="34" charset="0"/>
              </a:rPr>
              <a:t> </a:t>
            </a:r>
            <a:endParaRPr lang="en-GB" dirty="0">
              <a:cs typeface="Arial" pitchFamily="34" charset="0"/>
            </a:endParaRPr>
          </a:p>
          <a:p>
            <a:pPr fontAlgn="t">
              <a:buFont typeface="Arial" pitchFamily="34" charset="0"/>
              <a:buChar char="•"/>
            </a:pPr>
            <a:r>
              <a:rPr lang="en-GB" dirty="0" err="1">
                <a:cs typeface="Arial" pitchFamily="34" charset="0"/>
              </a:rPr>
              <a:t>Cyclophosphamide</a:t>
            </a:r>
            <a:endParaRPr lang="en-GB" dirty="0">
              <a:cs typeface="Arial" pitchFamily="34" charset="0"/>
            </a:endParaRPr>
          </a:p>
          <a:p>
            <a:pPr fontAlgn="t">
              <a:buFont typeface="Arial" pitchFamily="34" charset="0"/>
              <a:buChar char="•"/>
            </a:pPr>
            <a:r>
              <a:rPr lang="en-GB" dirty="0" err="1">
                <a:cs typeface="Arial" pitchFamily="34" charset="0"/>
              </a:rPr>
              <a:t>Azathioprine</a:t>
            </a:r>
            <a:endParaRPr lang="en-GB" dirty="0">
              <a:cs typeface="Arial" pitchFamily="34" charset="0"/>
            </a:endParaRPr>
          </a:p>
          <a:p>
            <a:pPr fontAlgn="t">
              <a:buFont typeface="Arial" pitchFamily="34" charset="0"/>
              <a:buChar char="•"/>
            </a:pPr>
            <a:r>
              <a:rPr lang="en-GB" dirty="0">
                <a:cs typeface="Arial" pitchFamily="34" charset="0"/>
              </a:rPr>
              <a:t>Intravenous gamma globulin</a:t>
            </a:r>
          </a:p>
          <a:p>
            <a:pPr fontAlgn="t">
              <a:buFont typeface="Arial" pitchFamily="34" charset="0"/>
              <a:buChar char="•"/>
            </a:pPr>
            <a:r>
              <a:rPr lang="en-GB" dirty="0" err="1">
                <a:cs typeface="Arial" pitchFamily="34" charset="0"/>
              </a:rPr>
              <a:t>Rituximab</a:t>
            </a:r>
            <a:endParaRPr lang="en-GB" dirty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err="1">
                <a:cs typeface="Arial" pitchFamily="34" charset="0"/>
              </a:rPr>
              <a:t>Plasmapheresis</a:t>
            </a:r>
            <a:endParaRPr lang="en-GB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80000"/>
              </a:lnSpc>
              <a:defRPr/>
            </a:pPr>
            <a:r>
              <a:rPr lang="el-GR" sz="2800" b="1" dirty="0">
                <a:latin typeface="Calibri" pitchFamily="34" charset="0"/>
              </a:rPr>
              <a:t>44 φορές </a:t>
            </a:r>
            <a:r>
              <a:rPr lang="el-GR" sz="2800" dirty="0">
                <a:latin typeface="Calibri" pitchFamily="34" charset="0"/>
              </a:rPr>
              <a:t>μεγαλύτερος κίνδυνος Ν</a:t>
            </a:r>
            <a:r>
              <a:rPr lang="en-US" sz="2800" dirty="0">
                <a:latin typeface="Calibri" pitchFamily="34" charset="0"/>
              </a:rPr>
              <a:t>on </a:t>
            </a:r>
            <a:r>
              <a:rPr lang="en-US" sz="2800" dirty="0" err="1">
                <a:latin typeface="Calibri" pitchFamily="34" charset="0"/>
              </a:rPr>
              <a:t>Hodg</a:t>
            </a:r>
            <a:r>
              <a:rPr lang="el-GR" sz="2800" dirty="0">
                <a:latin typeface="Calibri" pitchFamily="34" charset="0"/>
              </a:rPr>
              <a:t>κ</a:t>
            </a:r>
            <a:r>
              <a:rPr lang="en-US" sz="2800" dirty="0">
                <a:latin typeface="Calibri" pitchFamily="34" charset="0"/>
              </a:rPr>
              <a:t>in </a:t>
            </a:r>
            <a:r>
              <a:rPr lang="el-GR" sz="2800" dirty="0">
                <a:latin typeface="Calibri" pitchFamily="34" charset="0"/>
              </a:rPr>
              <a:t>λεμφώματος(ΝΗ</a:t>
            </a:r>
            <a:r>
              <a:rPr lang="en-US" sz="2800" dirty="0">
                <a:latin typeface="Calibri" pitchFamily="34" charset="0"/>
              </a:rPr>
              <a:t>L)</a:t>
            </a:r>
            <a:r>
              <a:rPr lang="el-GR" sz="2800" dirty="0">
                <a:latin typeface="Calibri" pitchFamily="34" charset="0"/>
              </a:rPr>
              <a:t> σε σύγκριση με ομάδα ελέγχου</a:t>
            </a:r>
            <a:endParaRPr lang="en-GB" sz="28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800" dirty="0"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	      </a:t>
            </a:r>
            <a:r>
              <a:rPr lang="en-GB" sz="2000" i="1" dirty="0" err="1">
                <a:latin typeface="Calibri" pitchFamily="34" charset="0"/>
              </a:rPr>
              <a:t>Kassan</a:t>
            </a:r>
            <a:r>
              <a:rPr lang="en-GB" sz="2000" i="1" dirty="0">
                <a:latin typeface="Calibri" pitchFamily="34" charset="0"/>
              </a:rPr>
              <a:t> SS, Thomas TL, </a:t>
            </a:r>
            <a:r>
              <a:rPr lang="en-GB" sz="2000" i="1" dirty="0" err="1">
                <a:latin typeface="Calibri" pitchFamily="34" charset="0"/>
              </a:rPr>
              <a:t>Moutsopoulos</a:t>
            </a:r>
            <a:r>
              <a:rPr lang="en-GB" sz="2000" i="1" dirty="0">
                <a:latin typeface="Calibri" pitchFamily="34" charset="0"/>
              </a:rPr>
              <a:t> HM, Ann Intern Med. 1978;89:888</a:t>
            </a:r>
            <a:endParaRPr lang="el-GR" sz="2000" i="1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1800" dirty="0">
              <a:latin typeface="Calibri" pitchFamily="34" charset="0"/>
            </a:endParaRPr>
          </a:p>
          <a:p>
            <a:pPr marL="0" indent="0" algn="just">
              <a:lnSpc>
                <a:spcPct val="80000"/>
              </a:lnSpc>
              <a:defRPr/>
            </a:pPr>
            <a:r>
              <a:rPr lang="el-GR" sz="2800" dirty="0">
                <a:latin typeface="Calibri" pitchFamily="34" charset="0"/>
              </a:rPr>
              <a:t> Σε πιο πρόσφατες μελέτες</a:t>
            </a:r>
            <a:r>
              <a:rPr lang="en-US" sz="2800" dirty="0">
                <a:latin typeface="Calibri" pitchFamily="34" charset="0"/>
              </a:rPr>
              <a:t>,</a:t>
            </a:r>
            <a:r>
              <a:rPr lang="el-GR" sz="2800" dirty="0">
                <a:latin typeface="Calibri" pitchFamily="34" charset="0"/>
              </a:rPr>
              <a:t> σχετικός κίνδυνος εμφάνισης  </a:t>
            </a:r>
            <a:r>
              <a:rPr lang="en-GB" sz="2800" dirty="0">
                <a:latin typeface="Calibri" pitchFamily="34" charset="0"/>
              </a:rPr>
              <a:t>NHL (</a:t>
            </a:r>
            <a:r>
              <a:rPr lang="en-GB" sz="2800" b="1" dirty="0">
                <a:latin typeface="Calibri" pitchFamily="34" charset="0"/>
              </a:rPr>
              <a:t>RR 13.76</a:t>
            </a:r>
            <a:r>
              <a:rPr lang="en-GB" sz="2800" dirty="0">
                <a:latin typeface="Calibri" pitchFamily="34" charset="0"/>
              </a:rPr>
              <a:t>; 95% CI 8.53–18.99)</a:t>
            </a:r>
            <a:endParaRPr lang="en-GB" sz="28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1800" dirty="0">
                <a:latin typeface="Calibri" pitchFamily="34" charset="0"/>
              </a:rPr>
              <a:t>			</a:t>
            </a:r>
            <a:r>
              <a:rPr lang="en-US" sz="1800" dirty="0">
                <a:latin typeface="Calibri" pitchFamily="34" charset="0"/>
              </a:rPr>
              <a:t>                      </a:t>
            </a:r>
            <a:r>
              <a:rPr lang="en-GB" sz="2000" i="1" dirty="0">
                <a:latin typeface="Calibri" pitchFamily="34" charset="0"/>
              </a:rPr>
              <a:t>Liang Y, Ann Rheum Dis. 2013 May 17</a:t>
            </a:r>
            <a:endParaRPr lang="el-GR" sz="2000" i="1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2000" i="1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defRPr/>
            </a:pPr>
            <a:endParaRPr lang="en-GB" sz="18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defRPr/>
            </a:pPr>
            <a:r>
              <a:rPr lang="el-GR" sz="2800" u="sng" dirty="0">
                <a:latin typeface="Calibri" pitchFamily="34" charset="0"/>
              </a:rPr>
              <a:t>Παράγοντες κινδύνου για την ανάπτυξη Ν</a:t>
            </a:r>
            <a:r>
              <a:rPr lang="en-US" sz="2800" u="sng" dirty="0">
                <a:latin typeface="Calibri" pitchFamily="34" charset="0"/>
              </a:rPr>
              <a:t>on </a:t>
            </a:r>
            <a:r>
              <a:rPr lang="en-US" sz="2800" u="sng" dirty="0" err="1">
                <a:latin typeface="Calibri" pitchFamily="34" charset="0"/>
              </a:rPr>
              <a:t>Hodg</a:t>
            </a:r>
            <a:r>
              <a:rPr lang="el-GR" sz="2800" u="sng" dirty="0">
                <a:latin typeface="Calibri" pitchFamily="34" charset="0"/>
              </a:rPr>
              <a:t>κ</a:t>
            </a:r>
            <a:r>
              <a:rPr lang="en-US" sz="2800" u="sng" dirty="0">
                <a:latin typeface="Calibri" pitchFamily="34" charset="0"/>
              </a:rPr>
              <a:t>in </a:t>
            </a:r>
            <a:r>
              <a:rPr lang="el-GR" sz="2800" u="sng" dirty="0">
                <a:latin typeface="Calibri" pitchFamily="34" charset="0"/>
              </a:rPr>
              <a:t>λεμφώματο</a:t>
            </a:r>
            <a:r>
              <a:rPr lang="el-GR" sz="2800" dirty="0">
                <a:latin typeface="Calibri" pitchFamily="34" charset="0"/>
              </a:rPr>
              <a:t>ς</a:t>
            </a:r>
            <a:r>
              <a:rPr lang="en-US" sz="2800" dirty="0">
                <a:latin typeface="Calibri" pitchFamily="34" charset="0"/>
              </a:rPr>
              <a:t>:</a:t>
            </a:r>
            <a:r>
              <a:rPr lang="el-GR" sz="2800" dirty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2800" dirty="0">
                <a:latin typeface="Calibri" pitchFamily="34" charset="0"/>
              </a:rPr>
              <a:t>Παρουσία κρυοσφαιρινών</a:t>
            </a:r>
            <a:endParaRPr lang="en-US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l-GR" sz="2800" dirty="0">
                <a:latin typeface="Calibri" pitchFamily="34" charset="0"/>
              </a:rPr>
              <a:t>Χαμηλές τιμές </a:t>
            </a:r>
            <a:r>
              <a:rPr lang="en-GB" sz="2800" dirty="0">
                <a:latin typeface="Calibri" pitchFamily="34" charset="0"/>
              </a:rPr>
              <a:t> C3 and C4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2800" dirty="0">
                <a:latin typeface="Calibri" pitchFamily="34" charset="0"/>
              </a:rPr>
              <a:t>Πορφυρικό εξάνθημα</a:t>
            </a:r>
            <a:r>
              <a:rPr lang="en-GB" sz="2800" dirty="0">
                <a:latin typeface="Calibri" pitchFamily="34" charset="0"/>
              </a:rPr>
              <a:t>	</a:t>
            </a:r>
            <a:endParaRPr lang="el-GR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l-GR" sz="2800" dirty="0">
                <a:latin typeface="Calibri" pitchFamily="34" charset="0"/>
              </a:rPr>
              <a:t>Σπληνομεγαλία και λεμφαδενοπάθεια</a:t>
            </a:r>
            <a:endParaRPr lang="en-GB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l-GR" sz="2800" dirty="0">
                <a:latin typeface="Calibri" pitchFamily="34" charset="0"/>
              </a:rPr>
              <a:t>Επίμονη διόγκωση παρωτίδων</a:t>
            </a:r>
            <a:endParaRPr lang="en-GB" sz="2800" dirty="0">
              <a:latin typeface="Calibri" pitchFamily="34" charset="0"/>
            </a:endParaRPr>
          </a:p>
          <a:p>
            <a:pPr>
              <a:buNone/>
              <a:defRPr/>
            </a:pPr>
            <a:r>
              <a:rPr lang="el-GR" sz="2800" dirty="0">
                <a:latin typeface="Calibri" pitchFamily="34" charset="0"/>
              </a:rPr>
              <a:t>                          </a:t>
            </a:r>
            <a:r>
              <a:rPr lang="en-US" sz="1800" dirty="0">
                <a:latin typeface="Calibri" pitchFamily="34" charset="0"/>
              </a:rPr>
              <a:t>		</a:t>
            </a:r>
            <a:r>
              <a:rPr lang="el-GR" sz="1800" dirty="0">
                <a:latin typeface="Calibri" pitchFamily="34" charset="0"/>
              </a:rPr>
              <a:t> </a:t>
            </a:r>
            <a:r>
              <a:rPr lang="en-GB" sz="1800" i="1" dirty="0" err="1">
                <a:latin typeface="Calibri" pitchFamily="34" charset="0"/>
              </a:rPr>
              <a:t>Theander</a:t>
            </a:r>
            <a:r>
              <a:rPr lang="en-GB" sz="1800" i="1" dirty="0">
                <a:latin typeface="Calibri" pitchFamily="34" charset="0"/>
              </a:rPr>
              <a:t> E, Ann Rheum Dis. 2006;65:796</a:t>
            </a:r>
            <a:endParaRPr lang="el-GR" sz="1800" i="1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sz="1800" i="1" dirty="0">
                <a:latin typeface="Calibri" pitchFamily="34" charset="0"/>
              </a:rPr>
              <a:t>                     </a:t>
            </a:r>
            <a:r>
              <a:rPr lang="el-GR" sz="1800" i="1" dirty="0">
                <a:latin typeface="Calibri" pitchFamily="34" charset="0"/>
              </a:rPr>
              <a:t>                                           </a:t>
            </a:r>
            <a:r>
              <a:rPr lang="en-GB" sz="1800" i="1" dirty="0" err="1">
                <a:latin typeface="Calibri" pitchFamily="34" charset="0"/>
              </a:rPr>
              <a:t>Papageorgiou</a:t>
            </a:r>
            <a:r>
              <a:rPr lang="el-GR" sz="1800" i="1" dirty="0">
                <a:latin typeface="Calibri" pitchFamily="34" charset="0"/>
              </a:rPr>
              <a:t> Α</a:t>
            </a:r>
            <a:r>
              <a:rPr lang="en-GB" sz="1800" i="1" dirty="0">
                <a:latin typeface="Calibri" pitchFamily="34" charset="0"/>
              </a:rPr>
              <a:t>, </a:t>
            </a:r>
            <a:r>
              <a:rPr lang="en-GB" sz="1800" i="1" dirty="0" err="1">
                <a:latin typeface="Calibri" pitchFamily="34" charset="0"/>
              </a:rPr>
              <a:t>Voulgarelis</a:t>
            </a:r>
            <a:r>
              <a:rPr lang="en-GB" sz="1800" i="1" dirty="0">
                <a:latin typeface="Calibri" pitchFamily="34" charset="0"/>
              </a:rPr>
              <a:t> M, </a:t>
            </a:r>
            <a:r>
              <a:rPr lang="en-GB" sz="1800" i="1" dirty="0" err="1">
                <a:latin typeface="Calibri" pitchFamily="34" charset="0"/>
              </a:rPr>
              <a:t>Tzioufas</a:t>
            </a:r>
            <a:r>
              <a:rPr lang="en-GB" sz="1800" i="1" dirty="0">
                <a:latin typeface="Calibri" pitchFamily="34" charset="0"/>
              </a:rPr>
              <a:t> AG.</a:t>
            </a:r>
            <a:r>
              <a:rPr lang="el-GR" sz="1800" i="1" dirty="0">
                <a:latin typeface="Calibri" pitchFamily="34" charset="0"/>
              </a:rPr>
              <a:t> </a:t>
            </a:r>
            <a:r>
              <a:rPr lang="en-GB" sz="1800" i="1" dirty="0" err="1">
                <a:latin typeface="Calibri" pitchFamily="34" charset="0"/>
              </a:rPr>
              <a:t>Autoimmun</a:t>
            </a:r>
            <a:r>
              <a:rPr lang="en-GB" sz="1800" i="1" dirty="0">
                <a:latin typeface="Calibri" pitchFamily="34" charset="0"/>
              </a:rPr>
              <a:t> Rev. 2015 ;14:641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Σύνδρομο</a:t>
            </a:r>
            <a:r>
              <a:rPr lang="en-GB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Sjögren</a:t>
            </a:r>
            <a:r>
              <a:rPr lang="el-GR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-Πρόγνωση</a:t>
            </a:r>
            <a:endParaRPr lang="en-GB" sz="2800" b="0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949280"/>
            <a:ext cx="3028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962650"/>
            <a:ext cx="1581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ΑΝΤΙΦΩΣΦΟΛΙΠΙΔΙΚΟ ΣΥΝΔΡΟΜΟ</a:t>
            </a:r>
          </a:p>
        </p:txBody>
      </p:sp>
    </p:spTree>
    <p:extLst>
      <p:ext uri="{BB962C8B-B14F-4D97-AF65-F5344CB8AC3E}">
        <p14:creationId xmlns:p14="http://schemas.microsoft.com/office/powerpoint/2010/main" val="2250018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r>
              <a:rPr lang="el-GR" sz="2400" b="1" dirty="0"/>
              <a:t>Πρωτοπαθές</a:t>
            </a:r>
            <a:r>
              <a:rPr lang="el-GR" sz="2400" dirty="0"/>
              <a:t> (χωρίς υποκείμενο ρευματικό νόσημα)</a:t>
            </a:r>
          </a:p>
          <a:p>
            <a:endParaRPr lang="el-GR" sz="2400" dirty="0"/>
          </a:p>
          <a:p>
            <a:r>
              <a:rPr lang="el-GR" sz="2400" b="1" dirty="0"/>
              <a:t>Σχετιζόμενο με υποκείμενο ρευματικό νόσημα </a:t>
            </a:r>
            <a:r>
              <a:rPr lang="el-GR" sz="2400" dirty="0"/>
              <a:t>(κυρίως ΣΕΛ)</a:t>
            </a:r>
          </a:p>
          <a:p>
            <a:endParaRPr lang="el-GR" sz="2400" dirty="0"/>
          </a:p>
          <a:p>
            <a:r>
              <a:rPr lang="el-GR" sz="2400" b="1" dirty="0"/>
              <a:t>Καταστροφικό APS: </a:t>
            </a:r>
            <a:r>
              <a:rPr lang="el-GR" sz="2400" dirty="0" err="1"/>
              <a:t>θρομβωτικές</a:t>
            </a:r>
            <a:r>
              <a:rPr lang="el-GR" sz="2400" dirty="0"/>
              <a:t> εκδηλώσεις από ταυτόχρονα 3 όργανα σε διάστημα &lt;1 εβδομάδας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75240" cy="1143000"/>
          </a:xfrm>
        </p:spPr>
        <p:txBody>
          <a:bodyPr>
            <a:normAutofit/>
          </a:bodyPr>
          <a:lstStyle/>
          <a:p>
            <a:r>
              <a:rPr lang="el-GR" sz="2800" dirty="0"/>
              <a:t>ΑΝΤΙΦΩΣΦΟΛΙΠΙΔΙΚΟ ΣΥΝΔΡΟΜΟ</a:t>
            </a:r>
          </a:p>
        </p:txBody>
      </p:sp>
    </p:spTree>
    <p:extLst>
      <p:ext uri="{BB962C8B-B14F-4D97-AF65-F5344CB8AC3E}">
        <p14:creationId xmlns:p14="http://schemas.microsoft.com/office/powerpoint/2010/main" val="923914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l-GR" b="1" dirty="0"/>
              <a:t>Κλινικές εκδηλώσεις:</a:t>
            </a:r>
          </a:p>
          <a:p>
            <a:r>
              <a:rPr lang="el-GR" dirty="0"/>
              <a:t>Αρτηριακές ή φλεβικές θρομβώσεις</a:t>
            </a:r>
          </a:p>
          <a:p>
            <a:pPr marL="109728" indent="0">
              <a:buNone/>
            </a:pPr>
            <a:r>
              <a:rPr lang="el-GR" dirty="0"/>
              <a:t>         ή/και</a:t>
            </a:r>
          </a:p>
          <a:p>
            <a:r>
              <a:rPr lang="el-GR" dirty="0"/>
              <a:t>Νοσηρότητα κύησης </a:t>
            </a:r>
          </a:p>
          <a:p>
            <a:pPr lvl="2">
              <a:buFont typeface="Arial" pitchFamily="34" charset="0"/>
              <a:buChar char="•"/>
            </a:pPr>
            <a:r>
              <a:rPr lang="el-GR" sz="2600" dirty="0"/>
              <a:t>≥3 αποβολές 1ου τριμήνου, ή</a:t>
            </a:r>
          </a:p>
          <a:p>
            <a:pPr lvl="2">
              <a:buFont typeface="Arial" pitchFamily="34" charset="0"/>
              <a:buChar char="•"/>
            </a:pPr>
            <a:r>
              <a:rPr lang="el-GR" sz="2600" dirty="0"/>
              <a:t>≥1αποβολή 2ου/3ου τριμήνου, ή</a:t>
            </a:r>
          </a:p>
          <a:p>
            <a:pPr lvl="2">
              <a:buFont typeface="Arial" pitchFamily="34" charset="0"/>
              <a:buChar char="•"/>
            </a:pPr>
            <a:r>
              <a:rPr lang="el-GR" sz="2600" dirty="0"/>
              <a:t>πρόωρος τοκετός λόγω εκλαμψίας/</a:t>
            </a:r>
            <a:r>
              <a:rPr lang="el-GR" sz="2600" dirty="0" err="1"/>
              <a:t>προεκλαμψίας</a:t>
            </a:r>
            <a:r>
              <a:rPr lang="el-GR" sz="2600" dirty="0"/>
              <a:t>) </a:t>
            </a:r>
          </a:p>
          <a:p>
            <a:endParaRPr lang="el-GR" dirty="0"/>
          </a:p>
          <a:p>
            <a:pPr marL="109728" indent="0">
              <a:buNone/>
            </a:pPr>
            <a:r>
              <a:rPr lang="el-GR" b="1" dirty="0"/>
              <a:t>Εργαστηριακά ευρήματα:</a:t>
            </a:r>
            <a:r>
              <a:rPr lang="el-GR" dirty="0"/>
              <a:t> </a:t>
            </a:r>
          </a:p>
          <a:p>
            <a:r>
              <a:rPr lang="el-GR" dirty="0"/>
              <a:t>Παρουσία τουλάχιστον ενός εκ των </a:t>
            </a:r>
            <a:r>
              <a:rPr lang="el-GR" dirty="0" err="1"/>
              <a:t>αντιφωσφολιπιδικών</a:t>
            </a:r>
            <a:r>
              <a:rPr lang="el-GR" dirty="0"/>
              <a:t> αντισωμάτων (θετικά σε τουλάχιστον 2 μετρήσεις με απόσταση 12 εβδομάδων σε μέτριους ή υψηλούς τίτλους)</a:t>
            </a:r>
          </a:p>
          <a:p>
            <a:endParaRPr lang="el-GR" dirty="0"/>
          </a:p>
          <a:p>
            <a:pPr lvl="2">
              <a:buFont typeface="Arial" pitchFamily="34" charset="0"/>
              <a:buChar char="•"/>
            </a:pPr>
            <a:r>
              <a:rPr lang="el-GR" sz="2600" dirty="0"/>
              <a:t>Αντισώματα </a:t>
            </a:r>
            <a:r>
              <a:rPr lang="el-GR" sz="2600" dirty="0" err="1"/>
              <a:t>καρδιολιπίνης</a:t>
            </a:r>
            <a:r>
              <a:rPr lang="el-GR" sz="2600" dirty="0"/>
              <a:t> </a:t>
            </a:r>
            <a:r>
              <a:rPr lang="en-US" sz="2600" dirty="0" err="1"/>
              <a:t>IgG</a:t>
            </a:r>
            <a:r>
              <a:rPr lang="el-GR" sz="2600" dirty="0"/>
              <a:t> ή/και</a:t>
            </a:r>
            <a:r>
              <a:rPr lang="en-US" sz="2600" dirty="0"/>
              <a:t> </a:t>
            </a:r>
            <a:r>
              <a:rPr lang="en-US" sz="2600" dirty="0" err="1"/>
              <a:t>IgM</a:t>
            </a:r>
            <a:endParaRPr lang="en-US" sz="2600" dirty="0"/>
          </a:p>
          <a:p>
            <a:pPr lvl="2">
              <a:buFont typeface="Arial" pitchFamily="34" charset="0"/>
              <a:buChar char="•"/>
            </a:pPr>
            <a:r>
              <a:rPr lang="en-US" sz="2600" dirty="0"/>
              <a:t>Anti-</a:t>
            </a:r>
            <a:r>
              <a:rPr lang="el-GR" sz="2600" dirty="0"/>
              <a:t>β2</a:t>
            </a:r>
            <a:r>
              <a:rPr lang="en-US" sz="2600" dirty="0"/>
              <a:t>GP</a:t>
            </a:r>
            <a:r>
              <a:rPr lang="el-GR" sz="2600" dirty="0"/>
              <a:t> </a:t>
            </a:r>
            <a:r>
              <a:rPr lang="en-US" sz="2600" dirty="0" err="1"/>
              <a:t>IgG</a:t>
            </a:r>
            <a:r>
              <a:rPr lang="el-GR" sz="2600" dirty="0"/>
              <a:t> ή/και</a:t>
            </a:r>
            <a:r>
              <a:rPr lang="en-US" sz="2600" dirty="0"/>
              <a:t> </a:t>
            </a:r>
            <a:r>
              <a:rPr lang="en-US" sz="2600" dirty="0" err="1"/>
              <a:t>IgM</a:t>
            </a:r>
            <a:endParaRPr lang="en-US" sz="2600" dirty="0"/>
          </a:p>
          <a:p>
            <a:pPr lvl="2">
              <a:buFont typeface="Arial" pitchFamily="34" charset="0"/>
              <a:buChar char="•"/>
            </a:pPr>
            <a:r>
              <a:rPr lang="el-GR" sz="2600" dirty="0"/>
              <a:t>Αντιπηκτικό του λύκου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/>
              <a:t>ΑΝΤΙΦΩΣΦΟΛΙΠΙΔΙΚΟ ΣΥΝΔΡΟΜΟ</a:t>
            </a:r>
            <a:br>
              <a:rPr lang="el-GR" sz="2800" dirty="0"/>
            </a:br>
            <a:r>
              <a:rPr lang="el-GR" sz="2200" dirty="0"/>
              <a:t>Αναθεωρημένα κριτήρια ταξινόμησης,  </a:t>
            </a:r>
            <a:r>
              <a:rPr lang="el-GR" sz="2200" dirty="0" err="1"/>
              <a:t>Sydney</a:t>
            </a:r>
            <a:r>
              <a:rPr lang="el-GR" sz="2200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783819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Διαφορική διάγνωση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- Ορθογώνιο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>
                <a:cs typeface="Arial" pitchFamily="34" charset="0"/>
              </a:rPr>
              <a:t>Λήψη αντισυλληπτικών και θεραπεία με οιστρογόνα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>
                <a:cs typeface="Arial" pitchFamily="34" charset="0"/>
              </a:rPr>
              <a:t>Κακοήθεια 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>
                <a:cs typeface="Arial" pitchFamily="34" charset="0"/>
              </a:rPr>
              <a:t>Ομοκυστεϊναιμία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cs typeface="Arial" pitchFamily="34" charset="0"/>
              </a:rPr>
              <a:t>Ανεπάρκεια </a:t>
            </a:r>
            <a:r>
              <a:rPr lang="el-GR" sz="2000" dirty="0" err="1">
                <a:cs typeface="Arial" pitchFamily="34" charset="0"/>
              </a:rPr>
              <a:t>αντιθρομβίνης</a:t>
            </a:r>
            <a:r>
              <a:rPr lang="el-GR" sz="2000" dirty="0">
                <a:cs typeface="Arial" pitchFamily="34" charset="0"/>
              </a:rPr>
              <a:t> ΙΙΙ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cs typeface="Arial" pitchFamily="34" charset="0"/>
              </a:rPr>
              <a:t>Ανεπάρκεια πρωτεΐνης C και S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cs typeface="Arial" pitchFamily="34" charset="0"/>
              </a:rPr>
              <a:t>Μετάλλαξη στον παράγοντα V </a:t>
            </a:r>
            <a:r>
              <a:rPr lang="el-GR" sz="2000" dirty="0" err="1">
                <a:cs typeface="Arial" pitchFamily="34" charset="0"/>
              </a:rPr>
              <a:t>Leiden</a:t>
            </a:r>
            <a:r>
              <a:rPr lang="el-GR" sz="2000" dirty="0"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cs typeface="Arial" pitchFamily="34" charset="0"/>
              </a:rPr>
              <a:t>Μετάλλαξη της προθρομβίνης A20210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cs typeface="Arial" pitchFamily="34" charset="0"/>
              </a:rPr>
              <a:t>Αντισώματα </a:t>
            </a:r>
            <a:r>
              <a:rPr lang="el-GR" sz="2000" dirty="0" err="1">
                <a:cs typeface="Arial" pitchFamily="34" charset="0"/>
              </a:rPr>
              <a:t>αντιπροθρομβινης</a:t>
            </a:r>
            <a:endParaRPr lang="el-GR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l-GR" sz="2400" b="1" dirty="0"/>
              <a:t>Υψηλού κινδύνου προφίλ </a:t>
            </a:r>
            <a:r>
              <a:rPr lang="el-GR" sz="2400" b="1" dirty="0" err="1"/>
              <a:t>αντιφωσφολιπιδικών</a:t>
            </a:r>
            <a:r>
              <a:rPr lang="el-GR" sz="2400" b="1" dirty="0"/>
              <a:t> αντισωμάτων 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Αντιπηκτικό λύκου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Τριπλή θετικότητα αντισωμάτων</a:t>
            </a:r>
          </a:p>
          <a:p>
            <a:pPr marL="109728" indent="0">
              <a:buNone/>
            </a:pPr>
            <a:endParaRPr lang="el-GR" sz="2400" dirty="0"/>
          </a:p>
          <a:p>
            <a:pPr marL="109728" indent="0">
              <a:buNone/>
            </a:pPr>
            <a:endParaRPr lang="en-US" sz="2400" dirty="0"/>
          </a:p>
          <a:p>
            <a:r>
              <a:rPr lang="el-GR" sz="2400" dirty="0"/>
              <a:t>Η θρόμβωση μπορεί να συμβεί σε οποιοδήποτε αγγείο, οποιουδήποτε μεγέθους (μεγάλου, μεσαίου ή μικρού) </a:t>
            </a:r>
          </a:p>
          <a:p>
            <a:endParaRPr lang="el-GR" sz="2400" dirty="0"/>
          </a:p>
          <a:p>
            <a:r>
              <a:rPr lang="el-GR" sz="2400" dirty="0"/>
              <a:t>Φλεβική θρόμβωση= συχνότερη από την αρτηριακή</a:t>
            </a:r>
          </a:p>
          <a:p>
            <a:endParaRPr lang="el-GR" sz="2400" dirty="0">
              <a:solidFill>
                <a:srgbClr val="C00000"/>
              </a:solidFill>
            </a:endParaRPr>
          </a:p>
          <a:p>
            <a:r>
              <a:rPr lang="el-GR" sz="2400" dirty="0">
                <a:solidFill>
                  <a:srgbClr val="C00000"/>
                </a:solidFill>
              </a:rPr>
              <a:t>Εν τω </a:t>
            </a:r>
            <a:r>
              <a:rPr lang="el-GR" sz="2400" dirty="0" err="1">
                <a:solidFill>
                  <a:srgbClr val="C00000"/>
                </a:solidFill>
              </a:rPr>
              <a:t>βάθει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 err="1">
                <a:solidFill>
                  <a:srgbClr val="C00000"/>
                </a:solidFill>
              </a:rPr>
              <a:t>φλεβοθρόμβωση</a:t>
            </a:r>
            <a:r>
              <a:rPr lang="el-GR" sz="2400" dirty="0">
                <a:solidFill>
                  <a:srgbClr val="C00000"/>
                </a:solidFill>
              </a:rPr>
              <a:t>: η συχνότερη </a:t>
            </a:r>
            <a:r>
              <a:rPr lang="el-GR" sz="2400" dirty="0" err="1">
                <a:solidFill>
                  <a:srgbClr val="C00000"/>
                </a:solidFill>
              </a:rPr>
              <a:t>θρομβωτική</a:t>
            </a:r>
            <a:r>
              <a:rPr lang="el-GR" sz="2400" dirty="0">
                <a:solidFill>
                  <a:srgbClr val="C00000"/>
                </a:solidFill>
              </a:rPr>
              <a:t> εκδήλωση </a:t>
            </a:r>
            <a:r>
              <a:rPr lang="el-GR" sz="2400" dirty="0"/>
              <a:t>(30-40%)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/>
              <a:t>Αρτηριακές/φλεβικές Θρομβώσεις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13" y="5157192"/>
            <a:ext cx="3494087" cy="18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616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86808" cy="4525963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Α.Ε.Ε : η πιο συχνή αρτηριακή </a:t>
            </a:r>
            <a:r>
              <a:rPr lang="el-GR" sz="2000" dirty="0" err="1">
                <a:solidFill>
                  <a:srgbClr val="C00000"/>
                </a:solidFill>
              </a:rPr>
              <a:t>θρομβωτική</a:t>
            </a:r>
            <a:r>
              <a:rPr lang="el-GR" sz="2000" dirty="0">
                <a:solidFill>
                  <a:srgbClr val="C00000"/>
                </a:solidFill>
              </a:rPr>
              <a:t> εκδήλωση </a:t>
            </a:r>
            <a:r>
              <a:rPr lang="el-GR" sz="2000" dirty="0"/>
              <a:t>(15-20%)</a:t>
            </a:r>
          </a:p>
          <a:p>
            <a:endParaRPr lang="el-GR" sz="2000" dirty="0"/>
          </a:p>
          <a:p>
            <a:r>
              <a:rPr lang="el-GR" sz="2000" dirty="0"/>
              <a:t>Άλλες εντοπίσεις αρτηριακής θρόμβωσης: </a:t>
            </a:r>
            <a:r>
              <a:rPr lang="el-GR" sz="2000" dirty="0" err="1"/>
              <a:t>αμφιβληστροειδική</a:t>
            </a:r>
            <a:r>
              <a:rPr lang="el-GR" sz="2000" dirty="0"/>
              <a:t>, στεφανιαίες, </a:t>
            </a:r>
            <a:r>
              <a:rPr lang="el-GR" sz="2000" dirty="0" err="1"/>
              <a:t>βραχιόνιες</a:t>
            </a:r>
            <a:r>
              <a:rPr lang="el-GR" sz="2000" dirty="0"/>
              <a:t>, </a:t>
            </a:r>
            <a:r>
              <a:rPr lang="el-GR" sz="2000" dirty="0" err="1"/>
              <a:t>μεσεντέριες</a:t>
            </a:r>
            <a:r>
              <a:rPr lang="el-GR" sz="2000" dirty="0"/>
              <a:t>, νεφρικά </a:t>
            </a:r>
            <a:r>
              <a:rPr lang="el-GR" sz="2000" dirty="0" err="1"/>
              <a:t>αρτηριόλια</a:t>
            </a:r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Υψηλή υποψία σε νέους ασθενείς  χωρίς   </a:t>
            </a:r>
            <a:r>
              <a:rPr lang="el-GR" sz="2000" dirty="0" err="1"/>
              <a:t>προδιαθεσικούς</a:t>
            </a:r>
            <a:r>
              <a:rPr lang="el-GR" sz="2000" dirty="0"/>
              <a:t> παράγοντες για </a:t>
            </a:r>
            <a:r>
              <a:rPr lang="el-GR" sz="2000" dirty="0" err="1"/>
              <a:t>αθηροσκλήρυνση</a:t>
            </a:r>
            <a:r>
              <a:rPr lang="el-GR" sz="2000" dirty="0"/>
              <a:t>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/>
              <a:t>Αρτηριακές/φλεβικές Θρομβώσεις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45832"/>
            <a:ext cx="280831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89240"/>
            <a:ext cx="2736304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55" y="3393033"/>
            <a:ext cx="2836317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stroke m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2" name="AutoShape 4" descr="Image result for stroke m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 descr="http://www.uhnj.org/stroke/images/diagnosis/m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980728"/>
            <a:ext cx="2400300" cy="2407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664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5760640" cy="4525963"/>
          </a:xfrm>
        </p:spPr>
        <p:txBody>
          <a:bodyPr>
            <a:normAutofit/>
          </a:bodyPr>
          <a:lstStyle/>
          <a:p>
            <a:r>
              <a:rPr lang="el-GR" sz="2000" dirty="0" err="1"/>
              <a:t>Θρομβοπενία</a:t>
            </a:r>
            <a:r>
              <a:rPr lang="el-GR" sz="2000" dirty="0"/>
              <a:t> (22%)</a:t>
            </a:r>
          </a:p>
          <a:p>
            <a:endParaRPr lang="el-GR" sz="2000" dirty="0"/>
          </a:p>
          <a:p>
            <a:r>
              <a:rPr lang="el-GR" sz="2000" dirty="0"/>
              <a:t>Δικτυωτή πελίδνωση (20%)</a:t>
            </a:r>
          </a:p>
          <a:p>
            <a:endParaRPr lang="el-GR" sz="2000" dirty="0"/>
          </a:p>
          <a:p>
            <a:r>
              <a:rPr lang="el-GR" sz="2000" dirty="0" err="1"/>
              <a:t>Βαλβιδοπάθεια</a:t>
            </a:r>
            <a:r>
              <a:rPr lang="el-GR" sz="2000" dirty="0"/>
              <a:t> (μιτροειδούς-αορτικής, ενδοκαρδίτιδα </a:t>
            </a:r>
            <a:r>
              <a:rPr lang="en-US" sz="2000" dirty="0" err="1"/>
              <a:t>Libman</a:t>
            </a:r>
            <a:r>
              <a:rPr lang="en-US" sz="2000" dirty="0"/>
              <a:t>-Sacks</a:t>
            </a:r>
            <a:r>
              <a:rPr lang="el-GR" sz="2000" dirty="0"/>
              <a:t>)</a:t>
            </a:r>
          </a:p>
          <a:p>
            <a:endParaRPr lang="en-US" sz="2000" dirty="0"/>
          </a:p>
          <a:p>
            <a:r>
              <a:rPr lang="el-GR" sz="2000" dirty="0"/>
              <a:t>Νεφροπάθεια </a:t>
            </a:r>
            <a:r>
              <a:rPr lang="en-US" sz="2000" dirty="0"/>
              <a:t>(</a:t>
            </a:r>
            <a:r>
              <a:rPr lang="el-GR" sz="2000" dirty="0" err="1"/>
              <a:t>θρομβωτική</a:t>
            </a:r>
            <a:r>
              <a:rPr lang="el-GR" sz="2000" dirty="0"/>
              <a:t> </a:t>
            </a:r>
            <a:r>
              <a:rPr lang="el-GR" sz="2000" dirty="0" err="1"/>
              <a:t>μικροαγγειοπάθεια</a:t>
            </a:r>
            <a:r>
              <a:rPr lang="el-GR" sz="2000" dirty="0"/>
              <a:t>)</a:t>
            </a:r>
          </a:p>
          <a:p>
            <a:endParaRPr lang="el-GR" sz="2000" dirty="0"/>
          </a:p>
          <a:p>
            <a:endParaRPr lang="el-GR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000" dirty="0"/>
              <a:t>Άλλες εκδηλώσεις σχετιζόμενες με το σύνδρομο (</a:t>
            </a:r>
            <a:r>
              <a:rPr lang="el-GR" sz="2000" dirty="0" err="1"/>
              <a:t>non</a:t>
            </a:r>
            <a:r>
              <a:rPr lang="el-GR" sz="2000" dirty="0"/>
              <a:t>-</a:t>
            </a:r>
            <a:r>
              <a:rPr lang="el-GR" sz="2000" dirty="0" err="1"/>
              <a:t>criteria</a:t>
            </a:r>
            <a:r>
              <a:rPr lang="el-GR" sz="2000" dirty="0"/>
              <a:t> APS </a:t>
            </a:r>
            <a:r>
              <a:rPr lang="el-GR" sz="2000" dirty="0" err="1"/>
              <a:t>manifestations</a:t>
            </a:r>
            <a:r>
              <a:rPr lang="el-GR" sz="2000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1094866"/>
            <a:ext cx="2592290" cy="22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35" y="3883468"/>
            <a:ext cx="282595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2731" y="5910780"/>
            <a:ext cx="32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Libman</a:t>
            </a:r>
            <a:r>
              <a:rPr lang="en-US" dirty="0"/>
              <a:t>-Sacks endocarditis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441719" y="3347206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Livedo</a:t>
            </a:r>
            <a:r>
              <a:rPr lang="en-US" dirty="0"/>
              <a:t> </a:t>
            </a:r>
            <a:r>
              <a:rPr lang="en-US" dirty="0" err="1"/>
              <a:t>reticularis</a:t>
            </a:r>
            <a:endParaRPr lang="el-G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8" y="4779367"/>
            <a:ext cx="38163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346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00808"/>
            <a:ext cx="3826768" cy="4525963"/>
          </a:xfrm>
        </p:spPr>
        <p:txBody>
          <a:bodyPr/>
          <a:lstStyle/>
          <a:p>
            <a:r>
              <a:rPr lang="en-US" sz="2400" dirty="0"/>
              <a:t>MS-like</a:t>
            </a:r>
            <a:r>
              <a:rPr lang="el-GR" sz="2400" dirty="0"/>
              <a:t> αλλοιώσεις λευκής ουσίας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</a:t>
            </a:r>
            <a:r>
              <a:rPr lang="el-GR" sz="2400" dirty="0"/>
              <a:t>Επιμήκης μυελίτιδα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dirty="0"/>
              <a:t>Άλλες εκδηλώσεις σχετιζόμενες με το σύνδρομο (non-criteria APS manifestations)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1196752"/>
            <a:ext cx="367240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http://www.cmaj.ca/content/184/3/E197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89040"/>
            <a:ext cx="5148064" cy="330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573088"/>
            <a:ext cx="557212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6A670-83A6-42DE-BFA7-A32EBC70B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624"/>
            <a:ext cx="66198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08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r>
              <a:rPr lang="el-GR" sz="2000" b="1" dirty="0"/>
              <a:t>ΣΕΛ: </a:t>
            </a:r>
            <a:r>
              <a:rPr lang="el-GR" sz="2000" dirty="0"/>
              <a:t>30-50% των ασθενών έχουν θετικά </a:t>
            </a:r>
            <a:r>
              <a:rPr lang="el-GR" sz="2000" dirty="0" err="1"/>
              <a:t>αντιφωσφολιπιδικά</a:t>
            </a:r>
            <a:r>
              <a:rPr lang="el-GR" sz="2000" dirty="0"/>
              <a:t> αντισώματα</a:t>
            </a:r>
            <a:r>
              <a:rPr lang="en-US" sz="2000" dirty="0"/>
              <a:t>-</a:t>
            </a:r>
            <a:endParaRPr lang="el-GR" sz="2000" dirty="0"/>
          </a:p>
          <a:p>
            <a:pPr marL="365760" lvl="1" indent="0">
              <a:buNone/>
            </a:pPr>
            <a:r>
              <a:rPr lang="el-GR" sz="2000" dirty="0"/>
              <a:t>1/3 εξ αυτών θα εμφανίσει τελικά κάποιο </a:t>
            </a:r>
            <a:r>
              <a:rPr lang="el-GR" sz="2000" dirty="0" err="1"/>
              <a:t>θρομβωτικό</a:t>
            </a:r>
            <a:r>
              <a:rPr lang="el-GR" sz="2000" dirty="0"/>
              <a:t> επεισόδιο</a:t>
            </a:r>
          </a:p>
          <a:p>
            <a:endParaRPr lang="el-GR" sz="2400" dirty="0"/>
          </a:p>
          <a:p>
            <a:pPr marL="365760" lvl="1" indent="0">
              <a:buNone/>
            </a:pPr>
            <a:r>
              <a:rPr lang="el-GR" sz="2000" dirty="0"/>
              <a:t>Σε ασθενείς με </a:t>
            </a:r>
            <a:r>
              <a:rPr lang="el-GR" sz="2000" b="1" dirty="0"/>
              <a:t>ΣΕΛ και θετικό LA ή/και </a:t>
            </a:r>
            <a:r>
              <a:rPr lang="el-GR" sz="2000" b="1" dirty="0" err="1"/>
              <a:t>εμμενόντως</a:t>
            </a:r>
            <a:r>
              <a:rPr lang="el-GR" sz="2000" b="1" dirty="0"/>
              <a:t> θετικά αντισώματα κατά </a:t>
            </a:r>
            <a:r>
              <a:rPr lang="el-GR" sz="2000" b="1" dirty="0" err="1"/>
              <a:t>καρδιολιπίνης</a:t>
            </a:r>
            <a:r>
              <a:rPr lang="el-GR" sz="2000" b="1" dirty="0"/>
              <a:t> </a:t>
            </a:r>
            <a:r>
              <a:rPr lang="el-GR" sz="2000" dirty="0"/>
              <a:t>σε μέτριους ή υψηλούς τίτλους: </a:t>
            </a:r>
          </a:p>
          <a:p>
            <a:r>
              <a:rPr lang="el-GR" sz="2000" dirty="0" err="1"/>
              <a:t>Υδροξυχλωροκίνη</a:t>
            </a:r>
            <a:r>
              <a:rPr lang="el-GR" sz="2000" dirty="0"/>
              <a:t> και μικρή δόση ασπιρίνης (80-100 </a:t>
            </a:r>
            <a:r>
              <a:rPr lang="en-US" sz="2000" dirty="0"/>
              <a:t>mg)</a:t>
            </a:r>
            <a:endParaRPr lang="el-GR" sz="2000" dirty="0"/>
          </a:p>
          <a:p>
            <a:endParaRPr lang="el-G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/>
              <a:t>Πρωτοπαθής προφύλαξη σε ασθενείς  με θετικά αντισώματα </a:t>
            </a:r>
            <a:br>
              <a:rPr lang="el-GR" sz="2400" dirty="0"/>
            </a:b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56441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Ασθενείς με </a:t>
            </a:r>
            <a:r>
              <a:rPr lang="en-US" sz="2000" dirty="0"/>
              <a:t>1</a:t>
            </a:r>
            <a:r>
              <a:rPr lang="el-GR" sz="2000" dirty="0"/>
              <a:t> </a:t>
            </a:r>
            <a:r>
              <a:rPr lang="el-GR" sz="2000" b="1" dirty="0"/>
              <a:t>επεισόδιο φλεβικής θρόμβωσης</a:t>
            </a:r>
            <a:r>
              <a:rPr lang="el-GR" sz="2000" dirty="0"/>
              <a:t>:  </a:t>
            </a: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   </a:t>
            </a:r>
            <a:r>
              <a:rPr lang="el-GR" sz="2000" dirty="0"/>
              <a:t>χρόνια αντιπηκτική αγωγή με  INR 2.0-3.0</a:t>
            </a:r>
          </a:p>
          <a:p>
            <a:endParaRPr lang="el-GR" sz="2000" dirty="0"/>
          </a:p>
          <a:p>
            <a:r>
              <a:rPr lang="el-GR" sz="2000" dirty="0"/>
              <a:t>Ασθενείς με </a:t>
            </a:r>
            <a:r>
              <a:rPr lang="el-GR" sz="2000" b="1" dirty="0"/>
              <a:t>αρτηριακή θρόμβωση </a:t>
            </a:r>
            <a:r>
              <a:rPr lang="el-GR" sz="2000" dirty="0"/>
              <a:t>ή </a:t>
            </a:r>
            <a:r>
              <a:rPr lang="el-GR" sz="2000" b="1" dirty="0"/>
              <a:t>επαναλαμβανόμενα </a:t>
            </a:r>
            <a:r>
              <a:rPr lang="el-GR" sz="2000" b="1" dirty="0" err="1"/>
              <a:t>θρομβωτικά</a:t>
            </a:r>
            <a:r>
              <a:rPr lang="el-GR" sz="2000" b="1" dirty="0"/>
              <a:t> επεισόδια παρότι INR  2.0-3.0</a:t>
            </a:r>
            <a:r>
              <a:rPr lang="el-GR" sz="2000" dirty="0"/>
              <a:t>: </a:t>
            </a:r>
            <a:endParaRPr lang="en-US" sz="2000" dirty="0"/>
          </a:p>
          <a:p>
            <a:pPr marL="365760" lvl="1" indent="0">
              <a:buNone/>
            </a:pPr>
            <a:r>
              <a:rPr lang="el-GR" sz="2000" dirty="0"/>
              <a:t>στόχος INR 3.0-4.0 ή συνδυασμένη αντιθρομβωτική θεραπεία</a:t>
            </a:r>
          </a:p>
          <a:p>
            <a:endParaRPr lang="el-G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143000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ΘΕΡΑΠΕΙΑ</a:t>
            </a:r>
            <a:br>
              <a:rPr lang="el-GR" sz="2800" dirty="0"/>
            </a:br>
            <a:r>
              <a:rPr lang="el-GR" sz="2800" dirty="0"/>
              <a:t>Δευτεροπαθής προφύλαξη-Ιστορικό θρομβώσεων</a:t>
            </a:r>
          </a:p>
        </p:txBody>
      </p:sp>
    </p:spTree>
    <p:extLst>
      <p:ext uri="{BB962C8B-B14F-4D97-AF65-F5344CB8AC3E}">
        <p14:creationId xmlns:p14="http://schemas.microsoft.com/office/powerpoint/2010/main" val="1650659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6056" y="1638428"/>
            <a:ext cx="3610744" cy="5030932"/>
          </a:xfrm>
        </p:spPr>
        <p:txBody>
          <a:bodyPr>
            <a:normAutofit fontScale="85000" lnSpcReduction="20000"/>
          </a:bodyPr>
          <a:lstStyle/>
          <a:p>
            <a:r>
              <a:rPr lang="el-GR" sz="2000" dirty="0"/>
              <a:t>Χαμηλή δόση ασπιρίνης (80-100 </a:t>
            </a:r>
            <a:r>
              <a:rPr lang="en-US" sz="2000" dirty="0"/>
              <a:t>mg)</a:t>
            </a:r>
            <a:r>
              <a:rPr lang="el-GR" sz="2000" dirty="0"/>
              <a:t> </a:t>
            </a:r>
            <a:r>
              <a:rPr lang="el-GR" sz="2000" b="1" dirty="0"/>
              <a:t>ή</a:t>
            </a:r>
            <a:r>
              <a:rPr lang="en-US" sz="2000" b="1" dirty="0"/>
              <a:t> </a:t>
            </a:r>
            <a:r>
              <a:rPr lang="el-GR" sz="2000" dirty="0"/>
              <a:t>σε συνδυασμό με ΧΜΒΗ (συνήθης </a:t>
            </a:r>
            <a:r>
              <a:rPr lang="el-GR" sz="2000" b="1" dirty="0"/>
              <a:t>προφυλακτική δόση</a:t>
            </a:r>
            <a:r>
              <a:rPr lang="el-GR" sz="2000" dirty="0"/>
              <a:t>)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Χαμηλή δόση ασπιρίνης </a:t>
            </a:r>
            <a:r>
              <a:rPr lang="el-GR" sz="2000" b="1" dirty="0"/>
              <a:t>και</a:t>
            </a:r>
            <a:r>
              <a:rPr lang="el-GR" sz="2000" dirty="0"/>
              <a:t> ΧΜΒΗ ή μη κλασματοποιημένη ηπαρίνη (συνήθης </a:t>
            </a:r>
            <a:r>
              <a:rPr lang="el-GR" sz="2000" b="1" dirty="0"/>
              <a:t>προφυλακτική δόση </a:t>
            </a:r>
            <a:r>
              <a:rPr lang="el-GR" sz="2000" dirty="0"/>
              <a:t>)</a:t>
            </a:r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Χαμηλή δόση ασπιρίνης </a:t>
            </a:r>
            <a:r>
              <a:rPr lang="el-GR" sz="2000" b="1" dirty="0"/>
              <a:t>και</a:t>
            </a:r>
            <a:r>
              <a:rPr lang="el-GR" sz="2000" dirty="0"/>
              <a:t> ΧΜΒΗ ή μη </a:t>
            </a:r>
            <a:r>
              <a:rPr lang="el-GR" sz="2000" dirty="0" err="1"/>
              <a:t>κλασματοποιημένη</a:t>
            </a:r>
            <a:r>
              <a:rPr lang="el-GR" sz="2000" dirty="0"/>
              <a:t> ηπαρίνη (συνήθης </a:t>
            </a:r>
            <a:r>
              <a:rPr lang="el-GR" sz="2000" b="1" dirty="0"/>
              <a:t>θεραπευτική δόση</a:t>
            </a:r>
            <a:r>
              <a:rPr lang="el-GR" sz="2000" dirty="0"/>
              <a:t>)</a:t>
            </a:r>
          </a:p>
          <a:p>
            <a:endParaRPr lang="el-G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184" y="1498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ΘΕΡΑΠΕΙΑ</a:t>
            </a:r>
            <a:br>
              <a:rPr lang="el-GR" sz="2400" dirty="0"/>
            </a:br>
            <a:r>
              <a:rPr lang="el-GR" sz="2400" dirty="0"/>
              <a:t>Δευτεροπαθής προφύλαξη-Ιστορικό νοσηρότητας κύησης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Επαναλαμβανόμενες αποβολές 1</a:t>
            </a:r>
            <a:r>
              <a:rPr lang="el-GR" sz="2000" baseline="30000" dirty="0"/>
              <a:t>ου</a:t>
            </a:r>
            <a:r>
              <a:rPr lang="el-GR" sz="2000" dirty="0"/>
              <a:t> τριμήνου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Θάνατος εμβρύου 2</a:t>
            </a:r>
            <a:r>
              <a:rPr lang="el-GR" sz="2000" baseline="30000" dirty="0"/>
              <a:t>ο</a:t>
            </a:r>
            <a:r>
              <a:rPr lang="el-GR" sz="2000" dirty="0"/>
              <a:t> ή 3</a:t>
            </a:r>
            <a:r>
              <a:rPr lang="el-GR" sz="2000" baseline="30000" dirty="0"/>
              <a:t>ο</a:t>
            </a:r>
            <a:r>
              <a:rPr lang="el-GR" sz="2000" dirty="0"/>
              <a:t> τρίμηνο</a:t>
            </a:r>
            <a:r>
              <a:rPr lang="en-US" sz="2000" dirty="0"/>
              <a:t> </a:t>
            </a:r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Προηγούμενο ιστορικό και θρόμβωσης</a:t>
            </a:r>
          </a:p>
        </p:txBody>
      </p:sp>
    </p:spTree>
    <p:extLst>
      <p:ext uri="{BB962C8B-B14F-4D97-AF65-F5344CB8AC3E}">
        <p14:creationId xmlns:p14="http://schemas.microsoft.com/office/powerpoint/2010/main" val="3038864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85177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71600" y="2492896"/>
            <a:ext cx="7571184" cy="3816424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10-ετής επιβίωση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: 91%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(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παρόμοια σε πρωτοπαθές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APS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και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SLE/APS)</a:t>
            </a:r>
          </a:p>
          <a:p>
            <a:pPr marL="68263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    </a:t>
            </a:r>
          </a:p>
          <a:p>
            <a:pPr marL="68263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     </a:t>
            </a:r>
            <a:r>
              <a:rPr kumimoji="0" lang="el-GR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Πιο συχνά αίτια θανάτου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σε ασθενείς με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APS: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σοβαρά θρομβωτικά επεισόδια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(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ΟΕΜ, ΑΕΕ, Πν. εμβολή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( 36%)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λοιμώξεις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(27%)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αιμορραγίες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(10 %)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Καταστροφικό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APS=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0.9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%.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Θάνατος: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55%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ασθενών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68263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l-G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edc2.healthtap.com/ht-staging/user_answer/avatars/417507/large/open-uri20120926-7422-3tiqv5.jpeg?13865986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192688" cy="4824536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7744" y="188640"/>
            <a:ext cx="4286248" cy="16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Κλινική Εικόνα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484784"/>
            <a:ext cx="8229600" cy="4525963"/>
          </a:xfrm>
        </p:spPr>
        <p:txBody>
          <a:bodyPr/>
          <a:lstStyle/>
          <a:p>
            <a:pPr eaLnBrk="1" hangingPunct="1"/>
            <a:r>
              <a:rPr lang="el-GR" sz="2400" dirty="0"/>
              <a:t>Αρθραλγίες-Αρθρίτιδες</a:t>
            </a:r>
          </a:p>
          <a:p>
            <a:pPr eaLnBrk="1" hangingPunct="1"/>
            <a:endParaRPr lang="el-GR" sz="2400" dirty="0"/>
          </a:p>
          <a:p>
            <a:pPr eaLnBrk="1" hangingPunct="1"/>
            <a:r>
              <a:rPr lang="el-GR" sz="2400" dirty="0"/>
              <a:t>Μυαλγίες</a:t>
            </a:r>
          </a:p>
          <a:p>
            <a:pPr eaLnBrk="1" hangingPunct="1"/>
            <a:r>
              <a:rPr lang="el-GR" sz="2400" dirty="0"/>
              <a:t>Μυοσίτιδα</a:t>
            </a:r>
          </a:p>
          <a:p>
            <a:pPr eaLnBrk="1" hangingPunct="1"/>
            <a:endParaRPr lang="el-GR" sz="2400" dirty="0"/>
          </a:p>
          <a:p>
            <a:pPr eaLnBrk="1" hangingPunct="1"/>
            <a:r>
              <a:rPr lang="el-GR" sz="2400" dirty="0">
                <a:solidFill>
                  <a:srgbClr val="C00000"/>
                </a:solidFill>
              </a:rPr>
              <a:t>Οστεοπόρωση</a:t>
            </a:r>
          </a:p>
          <a:p>
            <a:pPr eaLnBrk="1" hangingPunct="1"/>
            <a:r>
              <a:rPr lang="el-GR" sz="2400" dirty="0">
                <a:solidFill>
                  <a:srgbClr val="C00000"/>
                </a:solidFill>
              </a:rPr>
              <a:t>Οστεονέκρωση</a:t>
            </a:r>
          </a:p>
          <a:p>
            <a:pPr eaLnBrk="1" hangingPunct="1"/>
            <a:endParaRPr lang="el-GR" dirty="0"/>
          </a:p>
          <a:p>
            <a:pPr eaLnBrk="1" hangingPunct="1"/>
            <a:endParaRPr lang="el-GR" dirty="0"/>
          </a:p>
          <a:p>
            <a:pPr eaLnBrk="1" hangingPunct="1"/>
            <a:endParaRPr lang="el-GR" dirty="0"/>
          </a:p>
          <a:p>
            <a:pPr eaLnBrk="1" hangingPunct="1"/>
            <a:endParaRPr lang="el-GR" dirty="0"/>
          </a:p>
          <a:p>
            <a:pPr eaLnBrk="1" hangingPunct="1"/>
            <a:endParaRPr lang="el-GR" dirty="0"/>
          </a:p>
          <a:p>
            <a:pPr eaLnBrk="1" hangingPunct="1"/>
            <a:endParaRPr lang="el-GR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0"/>
            <a:ext cx="8229600" cy="1071546"/>
          </a:xfrm>
        </p:spPr>
        <p:txBody>
          <a:bodyPr/>
          <a:lstStyle/>
          <a:p>
            <a:pPr eaLnBrk="1" hangingPunct="1"/>
            <a:r>
              <a:rPr lang="el-GR" sz="3200" dirty="0"/>
              <a:t>Εκδηλώσεις από το μυοσκελετικό</a:t>
            </a: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3743523" y="3608412"/>
            <a:ext cx="504825" cy="649288"/>
          </a:xfrm>
          <a:prstGeom prst="rightBrace">
            <a:avLst>
              <a:gd name="adj1" fmla="val 107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99992" y="3608412"/>
            <a:ext cx="3095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dirty="0"/>
              <a:t>Συνέπεια της χρήσης κορτικοειδών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24" y="1064816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32" y="4437112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3136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/>
              <a:t>Δερματικές εκδηλώσεις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500174"/>
            <a:ext cx="442595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sz="2500" dirty="0">
                <a:solidFill>
                  <a:srgbClr val="C00000"/>
                </a:solidFill>
              </a:rPr>
              <a:t>Εξάνθημα παρειών «δίκην πεταλούδας»</a:t>
            </a:r>
          </a:p>
          <a:p>
            <a:pPr eaLnBrk="1" hangingPunct="1"/>
            <a:endParaRPr lang="el-GR" sz="2500" dirty="0">
              <a:solidFill>
                <a:srgbClr val="C00000"/>
              </a:solidFill>
            </a:endParaRPr>
          </a:p>
          <a:p>
            <a:pPr eaLnBrk="1" hangingPunct="1"/>
            <a:r>
              <a:rPr lang="el-GR" sz="2500" dirty="0">
                <a:solidFill>
                  <a:srgbClr val="C00000"/>
                </a:solidFill>
              </a:rPr>
              <a:t>Δισκοειδές εξάνθημα</a:t>
            </a:r>
          </a:p>
          <a:p>
            <a:pPr eaLnBrk="1" hangingPunct="1"/>
            <a:endParaRPr lang="el-GR" sz="2500" dirty="0">
              <a:solidFill>
                <a:srgbClr val="C00000"/>
              </a:solidFill>
            </a:endParaRPr>
          </a:p>
          <a:p>
            <a:pPr eaLnBrk="1" hangingPunct="1"/>
            <a:r>
              <a:rPr lang="el-GR" sz="2500" dirty="0">
                <a:solidFill>
                  <a:srgbClr val="C00000"/>
                </a:solidFill>
              </a:rPr>
              <a:t>Φωτοευαισθησία</a:t>
            </a:r>
          </a:p>
          <a:p>
            <a:pPr eaLnBrk="1" hangingPunct="1"/>
            <a:endParaRPr lang="el-GR" sz="2500" dirty="0">
              <a:solidFill>
                <a:srgbClr val="C00000"/>
              </a:solidFill>
            </a:endParaRPr>
          </a:p>
          <a:p>
            <a:pPr eaLnBrk="1" hangingPunct="1"/>
            <a:r>
              <a:rPr lang="el-GR" sz="2500" dirty="0">
                <a:solidFill>
                  <a:srgbClr val="C00000"/>
                </a:solidFill>
              </a:rPr>
              <a:t>Αλωπεκία</a:t>
            </a:r>
          </a:p>
          <a:p>
            <a:pPr eaLnBrk="1" hangingPunct="1"/>
            <a:endParaRPr lang="el-GR" sz="2500" dirty="0"/>
          </a:p>
          <a:p>
            <a:r>
              <a:rPr lang="el-GR" sz="2500" dirty="0"/>
              <a:t>Αγγειϊτιδικό εξάνθημα</a:t>
            </a:r>
            <a:endParaRPr lang="en-GB" sz="2500" dirty="0"/>
          </a:p>
          <a:p>
            <a:endParaRPr lang="el-GR" sz="2500" dirty="0"/>
          </a:p>
          <a:p>
            <a:pPr eaLnBrk="1" hangingPunct="1"/>
            <a:r>
              <a:rPr lang="el-GR" sz="2500" dirty="0"/>
              <a:t>Δικτυωτή πελίδνωση</a:t>
            </a:r>
          </a:p>
          <a:p>
            <a:pPr eaLnBrk="1" hangingPunct="1"/>
            <a:endParaRPr lang="el-GR" sz="2500" dirty="0"/>
          </a:p>
          <a:p>
            <a:pPr eaLnBrk="1" hangingPunct="1"/>
            <a:endParaRPr lang="el-GR" sz="2500" dirty="0"/>
          </a:p>
          <a:p>
            <a:pPr eaLnBrk="1" hangingPunct="1"/>
            <a:endParaRPr lang="el-GR" sz="2500" dirty="0"/>
          </a:p>
        </p:txBody>
      </p:sp>
      <p:pic>
        <p:nvPicPr>
          <p:cNvPr id="6148" name="Picture 7" descr="sl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74199" y="1484784"/>
            <a:ext cx="2765425" cy="2355850"/>
          </a:xfrm>
          <a:noFill/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974199" y="4243387"/>
            <a:ext cx="3600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i="1" dirty="0"/>
              <a:t>Ερύθημα παρειάς «δίκην πεταλούδας»</a:t>
            </a:r>
          </a:p>
        </p:txBody>
      </p:sp>
      <p:pic>
        <p:nvPicPr>
          <p:cNvPr id="35842" name="Picture 2" descr="Image result for systemic lupus erythemato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157192"/>
            <a:ext cx="241935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apopek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6632"/>
            <a:ext cx="3713191" cy="3122630"/>
          </a:xfrm>
          <a:noFill/>
        </p:spPr>
      </p:pic>
      <p:pic>
        <p:nvPicPr>
          <p:cNvPr id="7171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868143" y="116633"/>
            <a:ext cx="2952329" cy="3276266"/>
          </a:xfrm>
          <a:noFill/>
        </p:spPr>
      </p:pic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07504" y="3356992"/>
            <a:ext cx="42465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i="1" dirty="0"/>
              <a:t>Δισκοειδή εξανθήματα στο τριχωτό της κεφαλής-Αλωπεκία</a:t>
            </a:r>
          </a:p>
        </p:txBody>
      </p:sp>
      <p:sp>
        <p:nvSpPr>
          <p:cNvPr id="7173" name="Text Box 20"/>
          <p:cNvSpPr txBox="1">
            <a:spLocks noChangeArrowheads="1"/>
          </p:cNvSpPr>
          <p:nvPr/>
        </p:nvSpPr>
        <p:spPr bwMode="auto">
          <a:xfrm>
            <a:off x="6052111" y="3478227"/>
            <a:ext cx="30972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i="1" dirty="0" err="1"/>
              <a:t>Αγγειϊτιδικό</a:t>
            </a:r>
            <a:r>
              <a:rPr lang="el-GR" sz="1600" i="1" dirty="0"/>
              <a:t> εξάνθημα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81" y="3938017"/>
            <a:ext cx="302433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7581" y="6220427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Φωτοευαίσθητο εξάνθημα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99392"/>
            <a:ext cx="73136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/>
              <a:t>Αγγειακές εκδηλώσεις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7"/>
            <a:ext cx="4104456" cy="261654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2600" dirty="0"/>
              <a:t>Φαινόμενο </a:t>
            </a:r>
            <a:r>
              <a:rPr lang="en-US" sz="2600" dirty="0">
                <a:solidFill>
                  <a:srgbClr val="C00000"/>
                </a:solidFill>
              </a:rPr>
              <a:t>Raynaud</a:t>
            </a:r>
            <a:endParaRPr lang="el-GR" sz="2600" dirty="0">
              <a:solidFill>
                <a:srgbClr val="C00000"/>
              </a:solidFill>
            </a:endParaRPr>
          </a:p>
          <a:p>
            <a:pPr eaLnBrk="1" hangingPunct="1"/>
            <a:endParaRPr lang="en-US" sz="2600" dirty="0"/>
          </a:p>
          <a:p>
            <a:pPr eaLnBrk="1" hangingPunct="1"/>
            <a:r>
              <a:rPr lang="el-GR" sz="2600" dirty="0"/>
              <a:t>Φλεβικές και αρτηριακές θρομβώσεις (αντιφωσφολιπιδικό σύνδρομο)</a:t>
            </a:r>
          </a:p>
          <a:p>
            <a:pPr eaLnBrk="1" hangingPunct="1"/>
            <a:endParaRPr lang="el-GR" sz="2500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1196752"/>
            <a:ext cx="3581400" cy="2433638"/>
          </a:xfrm>
          <a:noFill/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004048" y="3717032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i="1" dirty="0"/>
              <a:t>Φαινόμενο </a:t>
            </a:r>
            <a:r>
              <a:rPr lang="en-US" sz="1600" i="1" dirty="0" err="1"/>
              <a:t>Raynaud</a:t>
            </a:r>
            <a:endParaRPr lang="el-GR" sz="1600" i="1" dirty="0"/>
          </a:p>
        </p:txBody>
      </p:sp>
      <p:pic>
        <p:nvPicPr>
          <p:cNvPr id="3379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653136"/>
            <a:ext cx="1902321" cy="133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1676</Words>
  <Application>Microsoft Office PowerPoint</Application>
  <PresentationFormat>On-screen Show (4:3)</PresentationFormat>
  <Paragraphs>386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Arial Narrow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      ΣΥΣΤΗΜΑΤΙΚΟΣ ΕΡΥΘΗΜΑΤΩΔΗΣ ΛΥΚΟΣ</vt:lpstr>
      <vt:lpstr>PowerPoint Presentation</vt:lpstr>
      <vt:lpstr>ΕΠΙΔΗΜΙΟΛΟΓΙΑ </vt:lpstr>
      <vt:lpstr>PowerPoint Presentation</vt:lpstr>
      <vt:lpstr>PowerPoint Presentation</vt:lpstr>
      <vt:lpstr>Εκδηλώσεις από το μυοσκελετικό</vt:lpstr>
      <vt:lpstr>Δερματικές εκδηλώσεις </vt:lpstr>
      <vt:lpstr>PowerPoint Presentation</vt:lpstr>
      <vt:lpstr>Αγγειακές εκδηλώσεις </vt:lpstr>
      <vt:lpstr>Εκδηλώσεις από το στόμα και τους σιελογόνους αδένες </vt:lpstr>
      <vt:lpstr>Νευροψυχιατρικές εκδηλώσεις</vt:lpstr>
      <vt:lpstr>Εκδηλώσεις από την καρδιά</vt:lpstr>
      <vt:lpstr>Εκδηλώσεις από τους πνεύμονες (1)</vt:lpstr>
      <vt:lpstr>PowerPoint Presentation</vt:lpstr>
      <vt:lpstr>Εκδηλώσεις από τους νεφρούς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Πρόγνωση </vt:lpstr>
      <vt:lpstr>PowerPoint Presentation</vt:lpstr>
      <vt:lpstr>Σύνδρομο Sjögren</vt:lpstr>
      <vt:lpstr> Κλινική εικόνα</vt:lpstr>
      <vt:lpstr>American/European classification criteria Classification criteria for Sjögren syndrome  </vt:lpstr>
      <vt:lpstr>Διαφορική διάγνωση </vt:lpstr>
      <vt:lpstr>Θεραπεία</vt:lpstr>
      <vt:lpstr>Σύνδρομο Sjögren-Πρόγνωση</vt:lpstr>
      <vt:lpstr>ΑΝΤΙΦΩΣΦΟΛΙΠΙΔΙΚΟ ΣΥΝΔΡΟΜΟ</vt:lpstr>
      <vt:lpstr>ΑΝΤΙΦΩΣΦΟΛΙΠΙΔΙΚΟ ΣΥΝΔΡΟΜΟ</vt:lpstr>
      <vt:lpstr>ΑΝΤΙΦΩΣΦΟΛΙΠΙΔΙΚΟ ΣΥΝΔΡΟΜΟ Αναθεωρημένα κριτήρια ταξινόμησης,  Sydney 2006</vt:lpstr>
      <vt:lpstr>Διαφορική διάγνωση</vt:lpstr>
      <vt:lpstr>Αρτηριακές/φλεβικές Θρομβώσεις</vt:lpstr>
      <vt:lpstr>Αρτηριακές/φλεβικές Θρομβώσεις</vt:lpstr>
      <vt:lpstr>Άλλες εκδηλώσεις σχετιζόμενες με το σύνδρομο (non-criteria APS manifestations)</vt:lpstr>
      <vt:lpstr>Άλλες εκδηλώσεις σχετιζόμενες με το σύνδρομο (non-criteria APS manifestations)</vt:lpstr>
      <vt:lpstr>PowerPoint Presentation</vt:lpstr>
      <vt:lpstr>Πρωτοπαθής προφύλαξη σε ασθενείς  με θετικά αντισώματα  </vt:lpstr>
      <vt:lpstr>ΘΕΡΑΠΕΙΑ Δευτεροπαθής προφύλαξη-Ιστορικό θρομβώσεων</vt:lpstr>
      <vt:lpstr>ΘΕΡΑΠΕΙΑ Δευτεροπαθής προφύλαξη-Ιστορικό νοσηρότητας κύησης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ΣΥΣΤΗΜΑΤΙΚΟΣ ΕΡΥΘΗΜΑΤΩΔΗΣ ΛΥΚΟΣ</dc:title>
  <dc:creator>user</dc:creator>
  <cp:lastModifiedBy>MT</cp:lastModifiedBy>
  <cp:revision>141</cp:revision>
  <cp:lastPrinted>2020-11-11T10:06:40Z</cp:lastPrinted>
  <dcterms:created xsi:type="dcterms:W3CDTF">2011-02-14T18:59:26Z</dcterms:created>
  <dcterms:modified xsi:type="dcterms:W3CDTF">2021-11-10T11:50:00Z</dcterms:modified>
</cp:coreProperties>
</file>