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0" r:id="rId3"/>
    <p:sldId id="293" r:id="rId4"/>
    <p:sldId id="291" r:id="rId5"/>
    <p:sldId id="260" r:id="rId6"/>
    <p:sldId id="270" r:id="rId7"/>
    <p:sldId id="272" r:id="rId8"/>
    <p:sldId id="299" r:id="rId9"/>
    <p:sldId id="274" r:id="rId10"/>
    <p:sldId id="297" r:id="rId11"/>
    <p:sldId id="295" r:id="rId12"/>
    <p:sldId id="275" r:id="rId13"/>
    <p:sldId id="302" r:id="rId14"/>
    <p:sldId id="276" r:id="rId15"/>
    <p:sldId id="279" r:id="rId16"/>
    <p:sldId id="258" r:id="rId17"/>
    <p:sldId id="259" r:id="rId18"/>
    <p:sldId id="261" r:id="rId19"/>
    <p:sldId id="262" r:id="rId20"/>
    <p:sldId id="263" r:id="rId21"/>
    <p:sldId id="266" r:id="rId22"/>
    <p:sldId id="284" r:id="rId23"/>
    <p:sldId id="267" r:id="rId24"/>
    <p:sldId id="285" r:id="rId25"/>
    <p:sldId id="268" r:id="rId26"/>
    <p:sldId id="294" r:id="rId27"/>
    <p:sldId id="309" r:id="rId28"/>
    <p:sldId id="311" r:id="rId29"/>
    <p:sldId id="288" r:id="rId30"/>
    <p:sldId id="282" r:id="rId31"/>
    <p:sldId id="277" r:id="rId32"/>
    <p:sldId id="315" r:id="rId33"/>
    <p:sldId id="316" r:id="rId34"/>
    <p:sldId id="317" r:id="rId35"/>
    <p:sldId id="278" r:id="rId36"/>
    <p:sldId id="318" r:id="rId37"/>
    <p:sldId id="320" r:id="rId38"/>
    <p:sldId id="319" r:id="rId39"/>
    <p:sldId id="286" r:id="rId40"/>
    <p:sldId id="287" r:id="rId41"/>
    <p:sldId id="304" r:id="rId42"/>
    <p:sldId id="306" r:id="rId43"/>
    <p:sldId id="308" r:id="rId44"/>
    <p:sldId id="283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93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AE1CB-165F-4FFA-93E2-B1843924A99C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628CE-06E6-476F-973D-BDF8FDA6D6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5" Type="http://schemas.openxmlformats.org/officeDocument/2006/relationships/hyperlink" Target="../../../rosh/Desktop/Dimitris/vasculitis%20chapter/img18','','../images/viewpdf1.gif" TargetMode="External"/><Relationship Id="rId4" Type="http://schemas.openxmlformats.org/officeDocument/2006/relationships/hyperlink" Target="file:///D:\Hochberg\chaps\122PF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628CE-06E6-476F-973D-BDF8FDA6D63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F8833-7A23-4381-BD6F-B4C80A7DF9B6}" type="slidenum">
              <a:rPr lang="el-GR" altLang="el-GR" smtClean="0"/>
              <a:pPr/>
              <a:t>42</a:t>
            </a:fld>
            <a:endParaRPr lang="el-GR" altLang="el-G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altLang="el-GR" b="1"/>
              <a:t>Fig. 122.8 </a:t>
            </a:r>
            <a:r>
              <a:rPr lang="el-GR" altLang="el-GR"/>
              <a:t>  </a:t>
            </a:r>
            <a:r>
              <a:rPr lang="el-GR" altLang="el-GR" b="1"/>
              <a:t>Early vasculitic lesions over the tips of the toes in a patient with active SLE. </a:t>
            </a:r>
            <a:br>
              <a:rPr lang="el-GR" altLang="el-GR" b="1"/>
            </a:br>
            <a:endParaRPr lang="el-GR" altLang="el-GR" b="1"/>
          </a:p>
          <a:p>
            <a:pPr eaLnBrk="1" hangingPunct="1"/>
            <a:r>
              <a:rPr lang="el-GR" altLang="el-GR" b="1"/>
              <a:t>Fig. 122.9   Gangrene of the toe in a patient with SLE and vasculitis</a:t>
            </a:r>
            <a:r>
              <a:rPr lang="el-GR" altLang="el-GR" b="1">
                <a:hlinkClick r:id="rId3" action="ppaction://hlinksldjump"/>
              </a:rPr>
              <a:t> </a:t>
            </a:r>
            <a:r>
              <a:rPr lang="el-GR" altLang="el-GR" b="1"/>
              <a:t>. </a:t>
            </a:r>
            <a:br>
              <a:rPr lang="el-GR" altLang="el-GR" b="1"/>
            </a:br>
            <a:br>
              <a:rPr lang="el-GR" altLang="el-GR" b="1"/>
            </a:br>
            <a:endParaRPr lang="el-GR" altLang="el-GR" b="1"/>
          </a:p>
          <a:p>
            <a:pPr eaLnBrk="1" hangingPunct="1"/>
            <a:r>
              <a:rPr lang="el-GR" altLang="el-GR" b="1">
                <a:hlinkClick r:id="rId4" action="ppaction://hlinkfile"/>
                <a:hlinkMouseOver r:id="rId5" action="ppaction://hlinkfile"/>
              </a:rPr>
              <a:t> </a:t>
            </a:r>
            <a:endParaRPr lang="el-GR" altLang="el-GR" b="1"/>
          </a:p>
          <a:p>
            <a:pPr eaLnBrk="1" hangingPunct="1"/>
            <a:endParaRPr lang="el-GR" altLang="el-GR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2F57D-FC63-47C7-B75A-2EE1C5A637A9}" type="slidenum">
              <a:rPr lang="el-GR" altLang="el-GR" smtClean="0"/>
              <a:pPr/>
              <a:t>43</a:t>
            </a:fld>
            <a:endParaRPr lang="el-GR" altLang="el-G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altLang="el-GR" b="1"/>
              <a:t>Fig. 155.6 </a:t>
            </a:r>
            <a:r>
              <a:rPr lang="el-GR" altLang="el-GR"/>
              <a:t>  </a:t>
            </a:r>
            <a:r>
              <a:rPr lang="el-GR" altLang="el-GR" b="1"/>
              <a:t>Leukocytoclastic </a:t>
            </a:r>
            <a:r>
              <a:rPr lang="el-GR" altLang="el-GR" b="1">
                <a:hlinkClick r:id="rId3" action="ppaction://hlinksldjump"/>
              </a:rPr>
              <a:t> </a:t>
            </a:r>
            <a:r>
              <a:rPr lang="el-GR" altLang="el-GR" b="1"/>
              <a:t>vasculitis</a:t>
            </a:r>
            <a:r>
              <a:rPr lang="el-GR" altLang="el-GR" b="1">
                <a:hlinkClick r:id="rId4" action="ppaction://hlinksldjump"/>
              </a:rPr>
              <a:t> </a:t>
            </a:r>
            <a:r>
              <a:rPr lang="el-GR" altLang="el-GR" b="1"/>
              <a:t> with ulceration in a patient with rheumatoid arthritis. </a:t>
            </a:r>
            <a:br>
              <a:rPr lang="el-GR" altLang="el-GR"/>
            </a:br>
            <a:br>
              <a:rPr lang="el-GR" altLang="el-GR"/>
            </a:br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BFC-B2E2-4B80-B108-E016956B67F1}" type="datetimeFigureOut">
              <a:rPr lang="en-GB" smtClean="0"/>
              <a:pPr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.gr/search/?q=%CE%B5%CE%BE%CE%AC%CE%BD%CE%B8%CE%B7%CE%BC%CE%B1" TargetMode="External"/><Relationship Id="rId2" Type="http://schemas.openxmlformats.org/officeDocument/2006/relationships/hyperlink" Target="http://www.care.gr/search/?q=%CE%AD%CE%BB%CE%BA%CE%BF%CF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E:\HOCHBERG\images\147FF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Συστηματικές Αγειίτιδες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448872" cy="1752600"/>
          </a:xfrm>
        </p:spPr>
        <p:txBody>
          <a:bodyPr>
            <a:normAutofit fontScale="70000" lnSpcReduction="20000"/>
          </a:bodyPr>
          <a:lstStyle/>
          <a:p>
            <a:r>
              <a:rPr lang="el-GR" sz="3100" dirty="0">
                <a:solidFill>
                  <a:schemeClr val="tx1"/>
                </a:solidFill>
              </a:rPr>
              <a:t>Μαρία Γ. Τεκτονίδου</a:t>
            </a:r>
          </a:p>
          <a:p>
            <a:br>
              <a:rPr lang="el-GR" sz="4800" dirty="0">
                <a:solidFill>
                  <a:schemeClr val="tx1"/>
                </a:solidFill>
              </a:rPr>
            </a:br>
            <a:r>
              <a:rPr lang="el-GR" sz="2400" dirty="0">
                <a:solidFill>
                  <a:schemeClr val="tx1"/>
                </a:solidFill>
              </a:rPr>
              <a:t>Καθηγήτρια Παθολογίας-Ρευματολογίας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Υπεύθυνη Ρευματολογικής Μονάδας, </a:t>
            </a:r>
          </a:p>
          <a:p>
            <a:r>
              <a:rPr lang="el-GR" sz="2400" dirty="0">
                <a:solidFill>
                  <a:schemeClr val="tx1"/>
                </a:solidFill>
              </a:rPr>
              <a:t>Α’ Προπαιδευτική Παθολογική Κλινική, Γ.Ν.Α ‘Λαϊκό’, ΕΚΠΑ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25461" cy="10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ChangeArrowheads="1"/>
          </p:cNvSpPr>
          <p:nvPr/>
        </p:nvSpPr>
        <p:spPr bwMode="auto">
          <a:xfrm>
            <a:off x="0" y="115888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l-GR" sz="3900" b="1" dirty="0">
              <a:solidFill>
                <a:srgbClr val="FFFF00"/>
              </a:solidFill>
            </a:endParaRPr>
          </a:p>
        </p:txBody>
      </p:sp>
      <p:pic>
        <p:nvPicPr>
          <p:cNvPr id="53251" name="Picture 8" descr="img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95375"/>
            <a:ext cx="4743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08104" y="620688"/>
            <a:ext cx="3201988" cy="4752528"/>
            <a:chOff x="3470" y="663"/>
            <a:chExt cx="2017" cy="3357"/>
          </a:xfrm>
        </p:grpSpPr>
        <p:pic>
          <p:nvPicPr>
            <p:cNvPr id="53261" name="Picture 10" descr="img0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2296"/>
              <a:ext cx="1927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11" descr="img0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663"/>
              <a:ext cx="1927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3" name="Rectangle 12"/>
            <p:cNvSpPr>
              <a:spLocks noChangeArrowheads="1"/>
            </p:cNvSpPr>
            <p:nvPr/>
          </p:nvSpPr>
          <p:spPr bwMode="auto">
            <a:xfrm>
              <a:off x="3470" y="663"/>
              <a:ext cx="136" cy="335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1672789" y="6092825"/>
            <a:ext cx="2834559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b="1" dirty="0"/>
              <a:t>Μη αναστρέψιμη τύφλωση</a:t>
            </a:r>
          </a:p>
          <a:p>
            <a:pPr algn="ctr" eaLnBrk="1" hangingPunct="1"/>
            <a:r>
              <a:rPr lang="el-GR" altLang="el-GR" b="1" dirty="0"/>
              <a:t>(&lt;10 %)</a:t>
            </a:r>
          </a:p>
        </p:txBody>
      </p:sp>
      <p:sp>
        <p:nvSpPr>
          <p:cNvPr id="53254" name="Text Box 14"/>
          <p:cNvSpPr txBox="1">
            <a:spLocks noChangeArrowheads="1"/>
          </p:cNvSpPr>
          <p:nvPr/>
        </p:nvSpPr>
        <p:spPr bwMode="auto">
          <a:xfrm>
            <a:off x="754063" y="5776913"/>
            <a:ext cx="4465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l-GR" sz="900" b="1" i="1">
                <a:solidFill>
                  <a:schemeClr val="bg1"/>
                </a:solidFill>
              </a:rPr>
              <a:t>Stone JH, A Clinician’s Pearls and Myths in Rheumatology</a:t>
            </a:r>
            <a:r>
              <a:rPr lang="el-GR" altLang="el-GR" sz="900" b="1" i="1">
                <a:solidFill>
                  <a:schemeClr val="bg1"/>
                </a:solidFill>
              </a:rPr>
              <a:t>,2010</a:t>
            </a:r>
          </a:p>
        </p:txBody>
      </p:sp>
      <p:sp>
        <p:nvSpPr>
          <p:cNvPr id="53255" name="Text Box 15"/>
          <p:cNvSpPr txBox="1">
            <a:spLocks noChangeArrowheads="1"/>
          </p:cNvSpPr>
          <p:nvPr/>
        </p:nvSpPr>
        <p:spPr bwMode="auto">
          <a:xfrm>
            <a:off x="5684838" y="6092825"/>
            <a:ext cx="30368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Αρτηριτιδική - Πρόσθια ισχαιμική </a:t>
            </a:r>
          </a:p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οπτική νευροπάθεια</a:t>
            </a:r>
          </a:p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(Α-ΑΙΟΝ)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116013" y="2492375"/>
            <a:ext cx="4103687" cy="2016125"/>
            <a:chOff x="703" y="1570"/>
            <a:chExt cx="2585" cy="1270"/>
          </a:xfrm>
        </p:grpSpPr>
        <p:sp>
          <p:nvSpPr>
            <p:cNvPr id="53257" name="Rectangle 17"/>
            <p:cNvSpPr>
              <a:spLocks noChangeArrowheads="1"/>
            </p:cNvSpPr>
            <p:nvPr/>
          </p:nvSpPr>
          <p:spPr bwMode="auto">
            <a:xfrm>
              <a:off x="703" y="2704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53258" name="Rectangle 18"/>
            <p:cNvSpPr>
              <a:spLocks noChangeArrowheads="1"/>
            </p:cNvSpPr>
            <p:nvPr/>
          </p:nvSpPr>
          <p:spPr bwMode="auto">
            <a:xfrm>
              <a:off x="1338" y="1661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53259" name="Rectangle 19"/>
            <p:cNvSpPr>
              <a:spLocks noChangeArrowheads="1"/>
            </p:cNvSpPr>
            <p:nvPr/>
          </p:nvSpPr>
          <p:spPr bwMode="auto">
            <a:xfrm>
              <a:off x="2018" y="2568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53260" name="Rectangle 20"/>
            <p:cNvSpPr>
              <a:spLocks noChangeArrowheads="1"/>
            </p:cNvSpPr>
            <p:nvPr/>
          </p:nvSpPr>
          <p:spPr bwMode="auto">
            <a:xfrm>
              <a:off x="3016" y="1570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/>
              <a:t>Γιγαντοκυτταρική αρτηρίτιδα </a:t>
            </a:r>
            <a:br>
              <a:rPr lang="el-GR" altLang="el-GR" sz="3200" b="1" dirty="0"/>
            </a:br>
            <a:endParaRPr lang="en-US" altLang="el-GR" sz="3900" b="1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667151" y="5445224"/>
            <a:ext cx="3476849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l-GR" b="1" dirty="0"/>
              <a:t>Αρτηριτιδική - Πρόσθια ισχαιμική </a:t>
            </a:r>
          </a:p>
          <a:p>
            <a:pPr algn="ctr"/>
            <a:r>
              <a:rPr lang="el-GR" altLang="el-GR" b="1" dirty="0"/>
              <a:t>οπτική νευροπάθεια </a:t>
            </a:r>
          </a:p>
          <a:p>
            <a:pPr algn="ctr"/>
            <a:r>
              <a:rPr lang="el-GR" altLang="el-GR" dirty="0"/>
              <a:t>(Αιφνίδια έκπτωση όρασης</a:t>
            </a:r>
          </a:p>
          <a:p>
            <a:pPr algn="ctr"/>
            <a:r>
              <a:rPr lang="el-GR" altLang="el-GR" dirty="0"/>
              <a:t>Οίδημα οπτικού νεύρου)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Εικόνα" descr="img0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22350"/>
            <a:ext cx="597217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400" b="1" dirty="0"/>
              <a:t>Γιγαντοκυτταρική αρτηρίτιδα </a:t>
            </a:r>
            <a:br>
              <a:rPr lang="el-GR" altLang="el-GR" sz="2400" b="1" dirty="0"/>
            </a:br>
            <a:r>
              <a:rPr lang="el-GR" altLang="el-GR" sz="2400" b="1" dirty="0"/>
              <a:t>Συστηματική αγγειΐτιδα </a:t>
            </a:r>
            <a:endParaRPr lang="en-US" altLang="el-GR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Αρτηρίτιδα </a:t>
            </a:r>
            <a:r>
              <a:rPr lang="el-GR" sz="3200" b="1" i="1" dirty="0">
                <a:solidFill>
                  <a:srgbClr val="C00000"/>
                </a:solidFill>
              </a:rPr>
              <a:t>Takayasu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/>
              <a:t>    «Άσφυγμη νόσος»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   Χρόνια, εστιακή, φλεγμονή των μεγάλων αγγείων, κυρίως της </a:t>
            </a:r>
            <a:r>
              <a:rPr lang="el-GR" sz="2400" b="1" dirty="0"/>
              <a:t>αορτής και των κύριων κλάδων της,</a:t>
            </a:r>
            <a:r>
              <a:rPr lang="el-GR" sz="2400" dirty="0"/>
              <a:t> η οποία οδηγεί σε </a:t>
            </a:r>
            <a:r>
              <a:rPr lang="el-GR" sz="2400" dirty="0">
                <a:solidFill>
                  <a:srgbClr val="C00000"/>
                </a:solidFill>
              </a:rPr>
              <a:t>πάχυνση, ίνωση, στένωση και διάταση του τοιχώματος των αγγείων </a:t>
            </a:r>
            <a:r>
              <a:rPr lang="el-GR" sz="2400" dirty="0"/>
              <a:t>και σχηματισμό </a:t>
            </a:r>
            <a:r>
              <a:rPr lang="el-GR" sz="2400" dirty="0">
                <a:solidFill>
                  <a:srgbClr val="C00000"/>
                </a:solidFill>
              </a:rPr>
              <a:t>θρόμβων και ανευρυσμάτων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Συχνότερες αγγειΐτιδες της παιδικής ηλικίας</a:t>
            </a:r>
          </a:p>
          <a:p>
            <a:r>
              <a:rPr lang="el-GR" sz="2400" i="1" dirty="0"/>
              <a:t>Kawasaki</a:t>
            </a:r>
            <a:r>
              <a:rPr lang="el-GR" sz="2400" dirty="0"/>
              <a:t> </a:t>
            </a:r>
          </a:p>
          <a:p>
            <a:r>
              <a:rPr lang="el-GR" sz="2400" i="1" dirty="0"/>
              <a:t>Henoch-Schonlein</a:t>
            </a:r>
            <a:endParaRPr lang="en-GB" sz="2400" dirty="0"/>
          </a:p>
          <a:p>
            <a:r>
              <a:rPr lang="el-GR" sz="2400" dirty="0"/>
              <a:t>Αρτηρίτιδα </a:t>
            </a:r>
            <a:r>
              <a:rPr lang="el-GR" sz="2400" i="1" dirty="0"/>
              <a:t>Takayasu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744538" y="1600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endParaRPr lang="el-GR" altLang="el-GR" sz="2600">
              <a:solidFill>
                <a:schemeClr val="bg1"/>
              </a:solidFill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5292725" y="1340768"/>
            <a:ext cx="3851275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</a:pPr>
            <a:r>
              <a:rPr lang="el-GR" altLang="el-GR" sz="2000" b="1" dirty="0"/>
              <a:t>Φλεγμονή αορτής και κλάδων της </a:t>
            </a:r>
            <a:r>
              <a:rPr lang="el-GR" altLang="el-GR" sz="2000" dirty="0"/>
              <a:t>(υποκλείδιες α.)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l-GR" altLang="el-GR" sz="2000" b="1" dirty="0"/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l-GR" altLang="el-GR" sz="2000" b="1" dirty="0"/>
              <a:t> </a:t>
            </a:r>
            <a:r>
              <a:rPr lang="el-GR" altLang="el-GR" sz="2000" dirty="0"/>
              <a:t>Γυναίκες &lt; 40 χρ.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l-GR" altLang="el-GR" sz="2000" b="1" dirty="0"/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l-GR" altLang="el-GR" sz="2000" b="1" dirty="0"/>
              <a:t>Κλινική εικόνα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sz="2200" dirty="0"/>
              <a:t>- </a:t>
            </a:r>
            <a:r>
              <a:rPr lang="el-GR" altLang="el-GR" dirty="0"/>
              <a:t>Χωλότητα άνω/κάτω άκρων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dirty="0"/>
              <a:t>- Ζάλη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dirty="0"/>
              <a:t>- Κεφαλαλγία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dirty="0"/>
              <a:t>- Διαταραχές όρασης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endParaRPr lang="el-GR" altLang="el-GR" b="1" dirty="0"/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395536" y="18864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l-GR" sz="3200" b="1" dirty="0">
                <a:solidFill>
                  <a:srgbClr val="C00000"/>
                </a:solidFill>
              </a:rPr>
              <a:t>A</a:t>
            </a:r>
            <a:r>
              <a:rPr lang="el-GR" altLang="el-GR" sz="3200" b="1" dirty="0">
                <a:solidFill>
                  <a:srgbClr val="C00000"/>
                </a:solidFill>
              </a:rPr>
              <a:t>ρτηρίτιδα </a:t>
            </a:r>
            <a:r>
              <a:rPr lang="en-US" altLang="el-GR" sz="3200" b="1" i="1" dirty="0" err="1">
                <a:solidFill>
                  <a:srgbClr val="C00000"/>
                </a:solidFill>
              </a:rPr>
              <a:t>Takayasu</a:t>
            </a:r>
            <a:endParaRPr lang="en-US" altLang="el-GR" sz="3200" b="1" i="1" dirty="0">
              <a:solidFill>
                <a:srgbClr val="C00000"/>
              </a:solidFill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375" y="1773040"/>
            <a:ext cx="5337987" cy="2936875"/>
            <a:chOff x="177" y="818"/>
            <a:chExt cx="5379" cy="2960"/>
          </a:xfrm>
        </p:grpSpPr>
        <p:pic>
          <p:nvPicPr>
            <p:cNvPr id="59399" name="Picture 8" descr="vasc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" y="818"/>
              <a:ext cx="5188" cy="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Rectangle 9"/>
            <p:cNvSpPr>
              <a:spLocks noChangeAspect="1" noChangeArrowheads="1"/>
            </p:cNvSpPr>
            <p:nvPr/>
          </p:nvSpPr>
          <p:spPr bwMode="auto">
            <a:xfrm>
              <a:off x="4740" y="3612"/>
              <a:ext cx="81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59398" name="TextBox 1"/>
          <p:cNvSpPr txBox="1">
            <a:spLocks noChangeArrowheads="1"/>
          </p:cNvSpPr>
          <p:nvPr/>
        </p:nvSpPr>
        <p:spPr bwMode="auto">
          <a:xfrm>
            <a:off x="1547813" y="5373688"/>
            <a:ext cx="1977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b="1" dirty="0"/>
              <a:t>«Άσφυγμη νόσος»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Αρτηρίτιδα </a:t>
            </a:r>
            <a:r>
              <a:rPr lang="el-GR" sz="3200" b="1" i="1" dirty="0">
                <a:solidFill>
                  <a:srgbClr val="C00000"/>
                </a:solidFill>
              </a:rPr>
              <a:t>Takayasu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2" y="836712"/>
            <a:ext cx="8507288" cy="5472608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l-GR" sz="3100" dirty="0"/>
              <a:t>     </a:t>
            </a:r>
            <a:r>
              <a:rPr lang="el-GR" sz="2200" dirty="0"/>
              <a:t>ΚΡΙΤΗΡΙΑ ΕΝΕΡΓΟΤΗΤΑΣ ΑΡΤΗΡΙΤΙΔΑΣ ΤAKAYASU  (</a:t>
            </a:r>
            <a:r>
              <a:rPr lang="el-GR" sz="1800" i="1" dirty="0"/>
              <a:t>Kerr JS et al, 1994</a:t>
            </a:r>
            <a:r>
              <a:rPr lang="el-GR" sz="1800" dirty="0"/>
              <a:t>)</a:t>
            </a:r>
          </a:p>
          <a:p>
            <a:pPr fontAlgn="base">
              <a:buNone/>
            </a:pPr>
            <a:endParaRPr lang="el-GR" sz="2200" dirty="0"/>
          </a:p>
          <a:p>
            <a:pPr fontAlgn="base"/>
            <a:r>
              <a:rPr lang="el-GR" sz="2200" b="1" dirty="0"/>
              <a:t>Συστηματικές</a:t>
            </a:r>
            <a:r>
              <a:rPr lang="el-GR" sz="2200" dirty="0"/>
              <a:t> εκδηλώσεις (</a:t>
            </a:r>
            <a:r>
              <a:rPr lang="el-GR" sz="2200" i="1" dirty="0"/>
              <a:t>πυρετός, μυοσκελετικοί πόνοι</a:t>
            </a:r>
            <a:r>
              <a:rPr lang="el-GR" sz="2200" dirty="0"/>
              <a:t>) μη σχετιζόμενες με άλλα αίτια</a:t>
            </a:r>
          </a:p>
          <a:p>
            <a:pPr fontAlgn="base"/>
            <a:r>
              <a:rPr lang="el-GR" sz="2200" dirty="0"/>
              <a:t>Αύξηση </a:t>
            </a:r>
            <a:r>
              <a:rPr lang="el-GR" sz="2200" b="1" dirty="0"/>
              <a:t>ΤΚΕ</a:t>
            </a:r>
            <a:r>
              <a:rPr lang="el-GR" sz="2200" dirty="0"/>
              <a:t> (&gt;20 mm/h)</a:t>
            </a:r>
          </a:p>
          <a:p>
            <a:pPr fontAlgn="base"/>
            <a:r>
              <a:rPr lang="el-GR" sz="2200" dirty="0"/>
              <a:t>Εκδηλώσεις </a:t>
            </a:r>
            <a:r>
              <a:rPr lang="el-GR" sz="2200" b="1" dirty="0"/>
              <a:t>ισχαιμίας ή φλεγμονής </a:t>
            </a:r>
            <a:r>
              <a:rPr lang="el-GR" sz="2200" dirty="0"/>
              <a:t>(</a:t>
            </a:r>
            <a:r>
              <a:rPr lang="el-GR" sz="2200" i="1" dirty="0">
                <a:solidFill>
                  <a:srgbClr val="C00000"/>
                </a:solidFill>
              </a:rPr>
              <a:t>διαλείπουσα χωλότητα, </a:t>
            </a:r>
            <a:r>
              <a:rPr lang="el-GR" sz="2200" b="1" i="1" dirty="0">
                <a:solidFill>
                  <a:srgbClr val="C00000"/>
                </a:solidFill>
              </a:rPr>
              <a:t>μείωση ή κατάργηση των σφύξεων</a:t>
            </a:r>
            <a:r>
              <a:rPr lang="el-GR" sz="2200" dirty="0"/>
              <a:t>), </a:t>
            </a:r>
            <a:r>
              <a:rPr lang="el-GR" sz="2200" b="1" dirty="0">
                <a:solidFill>
                  <a:srgbClr val="C00000"/>
                </a:solidFill>
              </a:rPr>
              <a:t>φυσήματα</a:t>
            </a:r>
            <a:r>
              <a:rPr lang="el-GR" sz="2200" dirty="0">
                <a:solidFill>
                  <a:srgbClr val="C00000"/>
                </a:solidFill>
              </a:rPr>
              <a:t>,</a:t>
            </a:r>
            <a:r>
              <a:rPr lang="el-GR" sz="2200" dirty="0"/>
              <a:t> αγγειακός πόνος (</a:t>
            </a:r>
            <a:r>
              <a:rPr lang="el-GR" sz="2200" i="1" dirty="0"/>
              <a:t>καρωτιδυνία</a:t>
            </a:r>
            <a:r>
              <a:rPr lang="el-GR" sz="2200" dirty="0"/>
              <a:t>), </a:t>
            </a:r>
            <a:r>
              <a:rPr lang="el-GR" sz="2200" b="1" dirty="0">
                <a:solidFill>
                  <a:srgbClr val="C00000"/>
                </a:solidFill>
              </a:rPr>
              <a:t>διαφορά αρτηριακής πίεσης μεταξύ άνω ή/κάτω άκρων</a:t>
            </a:r>
            <a:r>
              <a:rPr lang="el-GR" sz="2200" dirty="0"/>
              <a:t> </a:t>
            </a:r>
          </a:p>
          <a:p>
            <a:pPr fontAlgn="base"/>
            <a:r>
              <a:rPr lang="el-GR" sz="2200" dirty="0"/>
              <a:t>Τυπικά </a:t>
            </a:r>
            <a:r>
              <a:rPr lang="el-GR" sz="2200" b="1" dirty="0"/>
              <a:t>αγγειογραφικά</a:t>
            </a:r>
            <a:r>
              <a:rPr lang="el-GR" sz="2200" dirty="0"/>
              <a:t> ευρήματα</a:t>
            </a:r>
          </a:p>
          <a:p>
            <a:pPr fontAlgn="base"/>
            <a:endParaRPr lang="el-GR" sz="2200" dirty="0"/>
          </a:p>
          <a:p>
            <a:pPr fontAlgn="base"/>
            <a:r>
              <a:rPr lang="el-GR" sz="2200" i="1" dirty="0"/>
              <a:t>Εμφάνιση ή επιδείνωση 2 ή περισσότερων </a:t>
            </a:r>
          </a:p>
          <a:p>
            <a:pPr fontAlgn="base">
              <a:buNone/>
            </a:pPr>
            <a:r>
              <a:rPr lang="el-GR" sz="2200" i="1" dirty="0"/>
              <a:t>    εκδηλώσεων δείχνει «ενεργό νόσο»</a:t>
            </a:r>
            <a:endParaRPr lang="el-GR" sz="2200" dirty="0"/>
          </a:p>
          <a:p>
            <a:endParaRPr lang="en-GB" dirty="0"/>
          </a:p>
        </p:txBody>
      </p:sp>
      <p:pic>
        <p:nvPicPr>
          <p:cNvPr id="15362" name="Picture 2" descr="Image result for takayasu arteritis angiographic 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149081"/>
            <a:ext cx="2555776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Οζώδης πολυαρτηρίτιδα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784976" cy="6984776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el-GR" sz="4200" b="1" dirty="0"/>
              <a:t>ΚΡΙΤΗΡΙΑ ΤΑΞΙΝΟΜΗΣΗΣ ΟΖΩΔΟΥΣ ΠΟΛΥΑΡΤΗΡΙΤΙΔΑΣ (ACR)</a:t>
            </a:r>
          </a:p>
          <a:p>
            <a:pPr fontAlgn="base">
              <a:buNone/>
            </a:pPr>
            <a:r>
              <a:rPr lang="el-GR" sz="4200" b="1" dirty="0"/>
              <a:t>1</a:t>
            </a:r>
            <a:r>
              <a:rPr lang="el-GR" sz="4200" dirty="0"/>
              <a:t>.</a:t>
            </a:r>
            <a:r>
              <a:rPr lang="el-GR" sz="4200" b="1" dirty="0"/>
              <a:t>   Απώλεια βάρους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Απώλεια βάρους &gt;4 kg, μη οφειλόμενη σε δίαιτα ή άλλους παράγοντες</a:t>
            </a:r>
          </a:p>
          <a:p>
            <a:pPr fontAlgn="base">
              <a:buNone/>
            </a:pPr>
            <a:r>
              <a:rPr lang="el-GR" sz="4200" b="1" dirty="0"/>
              <a:t>2</a:t>
            </a:r>
            <a:r>
              <a:rPr lang="el-GR" sz="4200" dirty="0"/>
              <a:t>.</a:t>
            </a:r>
            <a:r>
              <a:rPr lang="el-GR" sz="4200" b="1" dirty="0"/>
              <a:t>  Δικτυωτή πελίωση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Στικτός δικτυωτός τύπος σε περιοχές του δέρματος των μελών ή του κορμού</a:t>
            </a:r>
          </a:p>
          <a:p>
            <a:pPr fontAlgn="base">
              <a:buNone/>
            </a:pPr>
            <a:r>
              <a:rPr lang="el-GR" sz="4200" b="1" dirty="0"/>
              <a:t>3</a:t>
            </a:r>
            <a:r>
              <a:rPr lang="el-GR" sz="4200" dirty="0"/>
              <a:t>.</a:t>
            </a:r>
            <a:r>
              <a:rPr lang="el-GR" sz="4200" b="1" dirty="0"/>
              <a:t>  Πόνος στους όρχεις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Πόνος ή ευαισθησία στους όρχεις, που δεν οφείλονται σε λοιμώξεις, κακώσεις ή άλλα αίτια</a:t>
            </a:r>
          </a:p>
          <a:p>
            <a:pPr fontAlgn="base">
              <a:buNone/>
            </a:pPr>
            <a:r>
              <a:rPr lang="el-GR" sz="4200" b="1" dirty="0"/>
              <a:t>4</a:t>
            </a:r>
            <a:r>
              <a:rPr lang="el-GR" sz="4200" dirty="0"/>
              <a:t>.</a:t>
            </a:r>
            <a:r>
              <a:rPr lang="el-GR" sz="4200" b="1" dirty="0"/>
              <a:t>  Μυαλγίες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Διάχυτες μυαλγίες (</a:t>
            </a:r>
            <a:r>
              <a:rPr lang="el-GR" sz="4200" i="1" dirty="0"/>
              <a:t>εκτός από τους μυς της ωμικής και πυελικής ζώνης</a:t>
            </a:r>
            <a:r>
              <a:rPr lang="el-GR" sz="4200" dirty="0"/>
              <a:t>) ή μυϊκή αδυναμία ή ευαισθησία των μυών των κνημών</a:t>
            </a:r>
          </a:p>
          <a:p>
            <a:pPr fontAlgn="base">
              <a:buNone/>
            </a:pPr>
            <a:r>
              <a:rPr lang="el-GR" sz="4200" b="1" dirty="0"/>
              <a:t>5</a:t>
            </a:r>
            <a:r>
              <a:rPr lang="el-GR" sz="4200" dirty="0"/>
              <a:t>.</a:t>
            </a:r>
            <a:r>
              <a:rPr lang="el-GR" sz="4200" b="1" dirty="0"/>
              <a:t>  Μονο- ή πολυ-νευροπάθεια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Μονονευροπάθεια, πολυνευροπάθεια ή πολλαπλή μονονευροπάθεια</a:t>
            </a:r>
          </a:p>
          <a:p>
            <a:pPr fontAlgn="base">
              <a:buNone/>
            </a:pPr>
            <a:r>
              <a:rPr lang="el-GR" sz="4200" b="1" dirty="0"/>
              <a:t>6</a:t>
            </a:r>
            <a:r>
              <a:rPr lang="el-GR" sz="4200" dirty="0"/>
              <a:t>.</a:t>
            </a:r>
            <a:r>
              <a:rPr lang="el-GR" sz="4200" b="1" dirty="0"/>
              <a:t>  Διαστολική πίεση &gt;90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Αύξηση διαστολικής πίεσης &gt; 90 mm Hg</a:t>
            </a:r>
          </a:p>
          <a:p>
            <a:pPr fontAlgn="base">
              <a:buNone/>
            </a:pPr>
            <a:r>
              <a:rPr lang="el-GR" sz="4200" b="1" dirty="0"/>
              <a:t>7</a:t>
            </a:r>
            <a:r>
              <a:rPr lang="el-GR" sz="4200" dirty="0"/>
              <a:t>.</a:t>
            </a:r>
            <a:r>
              <a:rPr lang="el-GR" sz="4200" b="1" dirty="0"/>
              <a:t>   Αύξηση ουρίας ή κρεατινίνης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Αύξηση ουρίας &gt;40 mg/dL ή κρεατινίνης &gt;1.5 mg/dL μη οφειλόμενη σε αφυδάτωση ή απόφραξη</a:t>
            </a:r>
          </a:p>
          <a:p>
            <a:pPr fontAlgn="base">
              <a:buNone/>
            </a:pPr>
            <a:r>
              <a:rPr lang="el-GR" sz="4200" b="1" dirty="0"/>
              <a:t>8</a:t>
            </a:r>
            <a:r>
              <a:rPr lang="el-GR" sz="4200" dirty="0"/>
              <a:t>.</a:t>
            </a:r>
            <a:r>
              <a:rPr lang="el-GR" sz="4200" b="1" dirty="0"/>
              <a:t>   Ιός ηπατίτιδας Β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Θετικό αντιγόνο επιφανείας ή αντίσωμα στον ορό</a:t>
            </a:r>
          </a:p>
          <a:p>
            <a:pPr fontAlgn="base">
              <a:buNone/>
            </a:pPr>
            <a:r>
              <a:rPr lang="el-GR" sz="4200" b="1" dirty="0"/>
              <a:t>9</a:t>
            </a:r>
            <a:r>
              <a:rPr lang="el-GR" sz="4200" dirty="0"/>
              <a:t>.</a:t>
            </a:r>
            <a:r>
              <a:rPr lang="el-GR" sz="4200" b="1" dirty="0"/>
              <a:t>   Αγγειογραφικά ευρήματα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Ανευρύσματα ή αποφράξεις σπλαγχνικών αρτηριών (</a:t>
            </a:r>
            <a:r>
              <a:rPr lang="el-GR" sz="4200" i="1" dirty="0"/>
              <a:t>στην αρτηριογραφία</a:t>
            </a:r>
            <a:r>
              <a:rPr lang="el-GR" sz="4200" dirty="0"/>
              <a:t>) μη οφειλόμενα σε αρτηριοσκλήρυνση, ινομυϊκή δυσπλασία ή άλλα μη φλεγμονώδη αίτια</a:t>
            </a:r>
          </a:p>
          <a:p>
            <a:pPr fontAlgn="base">
              <a:buNone/>
            </a:pPr>
            <a:r>
              <a:rPr lang="el-GR" sz="4200" b="1" dirty="0"/>
              <a:t>10</a:t>
            </a:r>
            <a:r>
              <a:rPr lang="el-GR" sz="4200" dirty="0"/>
              <a:t>.</a:t>
            </a:r>
            <a:r>
              <a:rPr lang="el-GR" sz="4200" b="1" dirty="0"/>
              <a:t>  Βιοψία </a:t>
            </a:r>
            <a:r>
              <a:rPr lang="el-GR" sz="4200" dirty="0"/>
              <a:t>Κοκκιοκύτταρα και μονοπύρηνα λευκοκύτταρα στο τοίχωμα των μικρών ή μέσου μεγέθους αρτηριών.                         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ANCA</a:t>
            </a:r>
            <a:r>
              <a:rPr lang="el-GR" sz="3200" b="1" dirty="0">
                <a:solidFill>
                  <a:srgbClr val="C00000"/>
                </a:solidFill>
              </a:rPr>
              <a:t> Αγγειίτιδες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629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el-GR" sz="2400" dirty="0">
              <a:latin typeface="Calibri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l-GR" sz="2400" dirty="0">
                <a:latin typeface="Calibri" pitchFamily="34" charset="0"/>
              </a:rPr>
              <a:t>Επιπολασμός </a:t>
            </a:r>
            <a:r>
              <a:rPr lang="en-GB" sz="2400" b="1" dirty="0">
                <a:latin typeface="Calibri" pitchFamily="34" charset="0"/>
              </a:rPr>
              <a:t>ANCA-</a:t>
            </a:r>
            <a:r>
              <a:rPr lang="el-GR" sz="2400" b="1" dirty="0">
                <a:latin typeface="Calibri" pitchFamily="34" charset="0"/>
              </a:rPr>
              <a:t>αγγειιτίδων</a:t>
            </a:r>
            <a:r>
              <a:rPr lang="el-GR" sz="2400" dirty="0">
                <a:latin typeface="Calibri" pitchFamily="34" charset="0"/>
              </a:rPr>
              <a:t>: διπλάσιος στους Ευρωπαίους σε σύγκριση με μη Ευρωπαίους </a:t>
            </a:r>
            <a:r>
              <a:rPr lang="en-GB" sz="2400" dirty="0">
                <a:latin typeface="Calibri" pitchFamily="34" charset="0"/>
              </a:rPr>
              <a:t>(104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vs</a:t>
            </a:r>
            <a:r>
              <a:rPr lang="en-GB" sz="2400" dirty="0">
                <a:latin typeface="Calibri" pitchFamily="34" charset="0"/>
              </a:rPr>
              <a:t> 52</a:t>
            </a:r>
            <a:r>
              <a:rPr lang="el-GR" sz="2400" dirty="0">
                <a:latin typeface="Calibri" pitchFamily="34" charset="0"/>
              </a:rPr>
              <a:t> περιπτ</a:t>
            </a:r>
            <a:r>
              <a:rPr lang="en-GB" sz="2400" dirty="0">
                <a:latin typeface="Calibri" pitchFamily="34" charset="0"/>
              </a:rPr>
              <a:t>/</a:t>
            </a:r>
            <a:r>
              <a:rPr lang="el-GR" sz="2400" dirty="0">
                <a:latin typeface="Calibri" pitchFamily="34" charset="0"/>
              </a:rPr>
              <a:t>1.000.000)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latin typeface="Calibri" pitchFamily="34" charset="0"/>
              </a:rPr>
              <a:t>Επίπτωση </a:t>
            </a:r>
            <a:r>
              <a:rPr lang="en-GB" sz="2400" b="1" dirty="0">
                <a:latin typeface="Calibri" pitchFamily="34" charset="0"/>
              </a:rPr>
              <a:t>ANCA-</a:t>
            </a:r>
            <a:r>
              <a:rPr lang="el-GR" sz="2400" b="1" dirty="0">
                <a:latin typeface="Calibri" pitchFamily="34" charset="0"/>
              </a:rPr>
              <a:t>αγγειιτίδων</a:t>
            </a:r>
            <a:r>
              <a:rPr lang="el-GR" sz="2400" dirty="0">
                <a:latin typeface="Calibri" pitchFamily="34" charset="0"/>
              </a:rPr>
              <a:t> στην Ευρώπη: 13-20 περιπτώσεις/1.000.000</a:t>
            </a:r>
            <a:r>
              <a:rPr lang="en-US" sz="2400" dirty="0">
                <a:latin typeface="Calibri" pitchFamily="34" charset="0"/>
              </a:rPr>
              <a:t>/</a:t>
            </a:r>
            <a:r>
              <a:rPr lang="el-GR" sz="2400" dirty="0">
                <a:latin typeface="Calibri" pitchFamily="34" charset="0"/>
              </a:rPr>
              <a:t>έτος </a:t>
            </a:r>
          </a:p>
          <a:p>
            <a:pPr>
              <a:lnSpc>
                <a:spcPct val="80000"/>
              </a:lnSpc>
              <a:buNone/>
            </a:pPr>
            <a:r>
              <a:rPr lang="el-GR" sz="2400" i="1" dirty="0">
                <a:latin typeface="Calibri" pitchFamily="34" charset="0"/>
              </a:rPr>
              <a:t>                                            </a:t>
            </a:r>
            <a:r>
              <a:rPr lang="en-GB" sz="2000" i="1" dirty="0" err="1">
                <a:latin typeface="Calibri" pitchFamily="34" charset="0"/>
              </a:rPr>
              <a:t>Wats</a:t>
            </a:r>
            <a:r>
              <a:rPr lang="en-GB" sz="2000" i="1" dirty="0">
                <a:latin typeface="Calibri" pitchFamily="34" charset="0"/>
              </a:rPr>
              <a:t> R, </a:t>
            </a:r>
            <a:r>
              <a:rPr lang="en-GB" sz="2000" i="1" dirty="0" err="1">
                <a:latin typeface="Calibri" pitchFamily="34" charset="0"/>
              </a:rPr>
              <a:t>Nephrol</a:t>
            </a:r>
            <a:r>
              <a:rPr lang="en-GB" sz="2000" i="1" dirty="0">
                <a:latin typeface="Calibri" pitchFamily="34" charset="0"/>
              </a:rPr>
              <a:t>. Dial. Transplant. 2015</a:t>
            </a:r>
            <a:endParaRPr lang="en-US" sz="2000" i="1" dirty="0">
              <a:latin typeface="Calibri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Group 27"/>
          <p:cNvGraphicFramePr>
            <a:graphicFrameLocks noGrp="1"/>
          </p:cNvGraphicFramePr>
          <p:nvPr/>
        </p:nvGraphicFramePr>
        <p:xfrm>
          <a:off x="1403648" y="4221088"/>
          <a:ext cx="5418438" cy="2435226"/>
        </p:xfrm>
        <a:graphic>
          <a:graphicData uri="http://schemas.openxmlformats.org/drawingml/2006/table">
            <a:tbl>
              <a:tblPr/>
              <a:tblGrid>
                <a:gridCol w="293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AAV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Επίπτωση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1.000.000/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έτος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Βόρεια Ευρώπη,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UK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GPA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G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ranulomatosis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with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Polyangiitis</a:t>
                      </a:r>
                      <a:r>
                        <a:rPr lang="el-GR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21.8</a:t>
                      </a: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MPA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Microscopic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Polyangiitis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6.5</a:t>
                      </a: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ANCA</a:t>
            </a:r>
            <a:r>
              <a:rPr lang="el-GR" sz="2800" b="1" dirty="0">
                <a:solidFill>
                  <a:srgbClr val="C00000"/>
                </a:solidFill>
              </a:rPr>
              <a:t> Αγγειίτιδες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475941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5517232"/>
            <a:ext cx="8136904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Άνδρες: γυναίκες=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1.5:1.0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400" dirty="0">
                <a:latin typeface="Calibri" pitchFamily="34" charset="0"/>
              </a:rPr>
              <a:t>Γενετικοί και περιβαλλοντικοί παράγοντες (λοιμώξεις, φάρμακα, διοξείδιο  πυριτίου) συμμετέχουν στην παθογένεια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20000" cy="470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78022" y="332656"/>
            <a:ext cx="4597734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0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  <a:ea typeface="msgothic" charset="0"/>
                <a:cs typeface="msgothic" charset="0"/>
              </a:rPr>
              <a:t>ANCA-</a:t>
            </a:r>
            <a:r>
              <a:rPr lang="el-GR" altLang="en-US" sz="2400" b="1" dirty="0">
                <a:solidFill>
                  <a:srgbClr val="C00000"/>
                </a:solidFill>
                <a:latin typeface="Arial" charset="0"/>
                <a:ea typeface="msgothic" charset="0"/>
                <a:cs typeface="msgothic" charset="0"/>
              </a:rPr>
              <a:t>αγγειΐτιδες- Παθογένεια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l-PL" sz="2800" b="1" dirty="0">
                <a:solidFill>
                  <a:srgbClr val="C00000"/>
                </a:solidFill>
              </a:rPr>
              <a:t>ANCA </a:t>
            </a:r>
            <a:r>
              <a:rPr lang="el-GR" sz="2800" b="1" dirty="0">
                <a:solidFill>
                  <a:srgbClr val="C00000"/>
                </a:solidFill>
              </a:rPr>
              <a:t>(</a:t>
            </a:r>
            <a:r>
              <a:rPr lang="pl-PL" sz="2800" b="1" dirty="0">
                <a:solidFill>
                  <a:srgbClr val="C00000"/>
                </a:solidFill>
              </a:rPr>
              <a:t>antineutrophil cytoplasmic antibody)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 txBox="1">
            <a:spLocks noGrp="1" noChangeArrowheads="1"/>
          </p:cNvSpPr>
          <p:nvPr>
            <p:ph idx="1"/>
          </p:nvPr>
        </p:nvSpPr>
        <p:spPr>
          <a:xfrm>
            <a:off x="251520" y="112474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Περιγραφή με βάση το πρότυπο του ανοσοφθορισμού: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κ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υτταροπλασματικ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ά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(cytoplasmic,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c-ANCA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περιπυρηνικ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ά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perinuclear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p-ANCA)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5868144" cy="33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300192" y="3068960"/>
            <a:ext cx="3060700" cy="41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l-GR" sz="2400" b="1" dirty="0">
                <a:sym typeface="Symbol" pitchFamily="18" charset="2"/>
              </a:rPr>
              <a:t>       </a:t>
            </a:r>
            <a:r>
              <a:rPr lang="en-US" altLang="el-GR" sz="2200" b="1" dirty="0">
                <a:solidFill>
                  <a:srgbClr val="C00000"/>
                </a:solidFill>
                <a:sym typeface="Symbol" pitchFamily="18" charset="2"/>
              </a:rPr>
              <a:t>A</a:t>
            </a:r>
            <a:r>
              <a:rPr lang="el-GR" altLang="el-GR" sz="2200" b="1" dirty="0">
                <a:solidFill>
                  <a:srgbClr val="C00000"/>
                </a:solidFill>
                <a:sym typeface="Symbol" pitchFamily="18" charset="2"/>
              </a:rPr>
              <a:t>νίχνευση</a:t>
            </a:r>
            <a:endParaRPr lang="en-US" altLang="el-GR" sz="2200" b="1" dirty="0">
              <a:solidFill>
                <a:srgbClr val="C00000"/>
              </a:solidFill>
              <a:sym typeface="Symbol" pitchFamily="18" charset="2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l-GR" altLang="el-GR" sz="2200" b="1" dirty="0">
                <a:sym typeface="Symbol" pitchFamily="18" charset="2"/>
              </a:rPr>
              <a:t>Ανοσοφθορισμός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r>
              <a:rPr lang="el-GR" altLang="el-GR" sz="2200" b="1" dirty="0">
                <a:sym typeface="Symbol" pitchFamily="18" charset="2"/>
              </a:rPr>
              <a:t>    </a:t>
            </a:r>
            <a:r>
              <a:rPr lang="el-GR" altLang="el-GR" sz="2200" dirty="0">
                <a:sym typeface="Symbol" pitchFamily="18" charset="2"/>
              </a:rPr>
              <a:t>(</a:t>
            </a:r>
            <a:r>
              <a:rPr lang="en-US" altLang="el-GR" sz="2200" dirty="0">
                <a:sym typeface="Symbol" pitchFamily="18" charset="2"/>
              </a:rPr>
              <a:t>c-ANCA/p- ANCA)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endParaRPr lang="en-US" altLang="el-GR" sz="2200" b="1" dirty="0">
              <a:sym typeface="Symbol" pitchFamily="18" charset="2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n-US" altLang="el-GR" sz="2200" b="1" dirty="0">
                <a:sym typeface="Symbol" pitchFamily="18" charset="2"/>
              </a:rPr>
              <a:t>ELISA 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r>
              <a:rPr lang="en-US" altLang="el-GR" sz="2200" b="1" dirty="0">
                <a:sym typeface="Symbol" pitchFamily="18" charset="2"/>
              </a:rPr>
              <a:t>	</a:t>
            </a:r>
            <a:r>
              <a:rPr lang="en-US" altLang="el-GR" sz="2200" dirty="0">
                <a:sym typeface="Symbol" pitchFamily="18" charset="2"/>
              </a:rPr>
              <a:t>Anti – PR3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r>
              <a:rPr lang="en-US" altLang="el-GR" sz="2200" dirty="0">
                <a:sym typeface="Symbol" pitchFamily="18" charset="2"/>
              </a:rPr>
              <a:t>	Anti – MPO</a:t>
            </a:r>
            <a:endParaRPr lang="en-US" altLang="el-GR" sz="20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Συστηματικές Αγειίτιδες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Ομάδα </a:t>
            </a:r>
            <a:r>
              <a:rPr lang="el-GR" sz="2400" dirty="0">
                <a:solidFill>
                  <a:srgbClr val="C00000"/>
                </a:solidFill>
              </a:rPr>
              <a:t>αυτοάνοσων συστηματικών παθήσεων </a:t>
            </a:r>
            <a:r>
              <a:rPr lang="el-GR" sz="2400" dirty="0"/>
              <a:t>με κοινό χαρακτηριστικό τη </a:t>
            </a:r>
            <a:r>
              <a:rPr lang="el-GR" sz="2400" dirty="0">
                <a:solidFill>
                  <a:srgbClr val="C00000"/>
                </a:solidFill>
              </a:rPr>
              <a:t>φλεγμονή στο τοίχωμα των αιμοφόρων αγγείων</a:t>
            </a:r>
          </a:p>
          <a:p>
            <a:endParaRPr lang="el-GR" sz="2400" dirty="0"/>
          </a:p>
          <a:p>
            <a:r>
              <a:rPr lang="el-GR" sz="2400" dirty="0"/>
              <a:t>Φλεγμονώδεις βλάβες αιμοφόρων αγγείων - στένωση ή και απόφραξη των αγγείων- ανάπτυξη ισχαιμικών βλαβών στους ιστούς και στα όργανα</a:t>
            </a:r>
          </a:p>
        </p:txBody>
      </p:sp>
      <p:pic>
        <p:nvPicPr>
          <p:cNvPr id="25602" name="Picture 2" descr="Image result for systemic vascu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2962275" cy="1844824"/>
          </a:xfrm>
          <a:prstGeom prst="rect">
            <a:avLst/>
          </a:prstGeom>
          <a:noFill/>
        </p:spPr>
      </p:pic>
      <p:pic>
        <p:nvPicPr>
          <p:cNvPr id="25606" name="Picture 6" descr="Image result for systemic vascul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13176"/>
            <a:ext cx="2190750" cy="1844824"/>
          </a:xfrm>
          <a:prstGeom prst="rect">
            <a:avLst/>
          </a:prstGeom>
          <a:noFill/>
        </p:spPr>
      </p:pic>
      <p:pic>
        <p:nvPicPr>
          <p:cNvPr id="25608" name="Picture 8" descr="Image result for systemic vascul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85185"/>
            <a:ext cx="2247900" cy="1772816"/>
          </a:xfrm>
          <a:prstGeom prst="rect">
            <a:avLst/>
          </a:prstGeom>
          <a:noFill/>
        </p:spPr>
      </p:pic>
      <p:pic>
        <p:nvPicPr>
          <p:cNvPr id="25612" name="Picture 12" descr="Image result for systemic vasculi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48249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ANCA </a:t>
            </a:r>
            <a:r>
              <a:rPr lang="el-GR" sz="3100" b="1" dirty="0"/>
              <a:t>(</a:t>
            </a:r>
            <a:r>
              <a:rPr lang="pl-PL" sz="3100" b="1" dirty="0"/>
              <a:t>antineutrophil cytoplasmic antibody)</a:t>
            </a:r>
            <a:br>
              <a:rPr lang="el-GR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10908704" cy="4525963"/>
          </a:xfrm>
        </p:spPr>
        <p:txBody>
          <a:bodyPr>
            <a:normAutofit/>
          </a:bodyPr>
          <a:lstStyle/>
          <a:p>
            <a:pPr marL="1479550" lvl="1" indent="-565150" algn="just">
              <a:spcBef>
                <a:spcPts val="600"/>
              </a:spcBef>
              <a:buFont typeface="Times New Roman" pitchFamily="18" charset="0"/>
              <a:buChar char="–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l-GR" sz="2400" b="1" u="sng" dirty="0">
                <a:latin typeface="Arial" pitchFamily="34" charset="0"/>
                <a:cs typeface="Arial" pitchFamily="34" charset="0"/>
              </a:rPr>
              <a:t>Αντιγόνα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πρωτείνες των αζουρόφιλων κοκκίων των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ουδετεροφίλων: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	- πρωτεϊνάση 3  (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c-ANCA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	- μυελοπεροξειδάση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λακτοφερίνη,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	  καθεψίνη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G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, ελαστάση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(p-ANCA)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b="1" dirty="0">
              <a:solidFill>
                <a:srgbClr val="000000"/>
              </a:solidFill>
            </a:endParaRP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b="1" dirty="0">
                <a:solidFill>
                  <a:srgbClr val="000000"/>
                </a:solidFill>
              </a:rPr>
              <a:t>Κοκκιωμάτωση του Wegener</a:t>
            </a:r>
            <a:r>
              <a:rPr lang="el-GR" sz="2400" dirty="0">
                <a:solidFill>
                  <a:srgbClr val="000000"/>
                </a:solidFill>
              </a:rPr>
              <a:t>: </a:t>
            </a:r>
            <a:r>
              <a:rPr lang="el-GR" sz="2400" dirty="0">
                <a:solidFill>
                  <a:srgbClr val="C00000"/>
                </a:solidFill>
              </a:rPr>
              <a:t>c-ANCA </a:t>
            </a:r>
            <a:r>
              <a:rPr lang="el-GR" sz="2400" dirty="0">
                <a:solidFill>
                  <a:srgbClr val="000000"/>
                </a:solidFill>
              </a:rPr>
              <a:t>στο 80-90% (anti-PR3+)</a:t>
            </a: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b="1" dirty="0">
                <a:solidFill>
                  <a:srgbClr val="000000"/>
                </a:solidFill>
              </a:rPr>
              <a:t>Μικροσκοπική πολυαγγείτιδα: </a:t>
            </a:r>
            <a:r>
              <a:rPr lang="el-GR" sz="2400" dirty="0">
                <a:solidFill>
                  <a:srgbClr val="C00000"/>
                </a:solidFill>
              </a:rPr>
              <a:t>p-ANCA</a:t>
            </a:r>
            <a:r>
              <a:rPr lang="en-US" sz="2400" dirty="0">
                <a:solidFill>
                  <a:srgbClr val="000000"/>
                </a:solidFill>
              </a:rPr>
              <a:t> 40-70%</a:t>
            </a:r>
            <a:r>
              <a:rPr lang="el-GR" sz="2400" dirty="0">
                <a:solidFill>
                  <a:srgbClr val="000000"/>
                </a:solidFill>
              </a:rPr>
              <a:t> (αντι-</a:t>
            </a:r>
            <a:r>
              <a:rPr lang="en-US" sz="2400" dirty="0">
                <a:solidFill>
                  <a:srgbClr val="000000"/>
                </a:solidFill>
              </a:rPr>
              <a:t>MPO+)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>
                <a:solidFill>
                  <a:srgbClr val="000000"/>
                </a:solidFill>
              </a:rPr>
              <a:t>ή σπανιότερα c-ANCA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ANCA </a:t>
            </a:r>
            <a:r>
              <a:rPr lang="el-GR" sz="4000" b="1" dirty="0">
                <a:solidFill>
                  <a:srgbClr val="C00000"/>
                </a:solidFill>
              </a:rPr>
              <a:t>ΑΓΓΕΙΙΤΙΔΕΣ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Κοκκιωμάτωση με πολυαγγειίτιδα </a:t>
            </a:r>
            <a:r>
              <a:rPr lang="el-GR" dirty="0"/>
              <a:t>(Κοκκιωμάτωση Wegener)</a:t>
            </a:r>
          </a:p>
          <a:p>
            <a:endParaRPr lang="el-GR" dirty="0"/>
          </a:p>
          <a:p>
            <a:r>
              <a:rPr lang="el-GR" b="1" dirty="0"/>
              <a:t>Ηωσινοφιλική κοκκιωμάτωση με πολυαγγειίτιδα </a:t>
            </a:r>
            <a:r>
              <a:rPr lang="el-GR" dirty="0"/>
              <a:t>(Σύνδρομο Churg-Strauss)</a:t>
            </a:r>
          </a:p>
          <a:p>
            <a:endParaRPr lang="el-GR" dirty="0"/>
          </a:p>
          <a:p>
            <a:r>
              <a:rPr lang="el-GR" b="1" dirty="0"/>
              <a:t>Μικροσκοπική πολυαγγειίτιδα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000000"/>
                </a:solidFill>
                <a:cs typeface="Lucida Sans Unicode" pitchFamily="34" charset="0"/>
              </a:rPr>
              <a:t>Κοκκιωμάτωση Wegener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/>
          <a:lstStyle/>
          <a:p>
            <a:pPr marL="325438" indent="-325438" algn="just">
              <a:buSzPct val="4500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800" dirty="0"/>
              <a:t>Χαρακτηρίζεται από </a:t>
            </a:r>
            <a:r>
              <a:rPr lang="el-GR" sz="2800" dirty="0">
                <a:solidFill>
                  <a:srgbClr val="C00000"/>
                </a:solidFill>
              </a:rPr>
              <a:t>νεκρωτική κοκκιωματώδη φλεγμονή-</a:t>
            </a:r>
            <a:r>
              <a:rPr lang="el-GR" sz="2800" dirty="0"/>
              <a:t>αγγειίτιδα μικρού και μεσαίου μεγέθους αγγείων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000000"/>
                </a:solidFill>
                <a:cs typeface="Lucida Sans Unicode" pitchFamily="34" charset="0"/>
              </a:rPr>
              <a:t>Κοκκιωμάτωση του Wegener</a:t>
            </a:r>
            <a:br>
              <a:rPr lang="en-GB" sz="4000" dirty="0"/>
            </a:b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6995120" cy="525780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Πυρετός, πολυαρθραλγίες / αρθρίτιδα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Ανώτερο αναπνευστικό</a:t>
            </a: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: πυώδης ρινόρροια, </a:t>
            </a:r>
          </a:p>
          <a:p>
            <a:pPr>
              <a:buNone/>
            </a:pP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     ρινικά έλκη, παραρρινοκολπίτιδα</a:t>
            </a: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Κατώτερο αναπνευστικό</a:t>
            </a: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: βήχας, αιμόπτυση, δύσπνοια </a:t>
            </a: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Νεφροί</a:t>
            </a: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: μικροσκοπική αιματουρία, πρωτεϊνουρία , έκπτωση νεφρικής λειτουργίας  (από ήπια μέχρι νεφρική ανεπάρκεια τελικού σταδίου</a:t>
            </a:r>
            <a:r>
              <a:rPr lang="el-GR" sz="2400" u="sng" dirty="0">
                <a:solidFill>
                  <a:srgbClr val="000000"/>
                </a:solidFill>
                <a:cs typeface="Lucida Sans Unicode" pitchFamily="34" charset="0"/>
              </a:rPr>
              <a:t>)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σπάνια δερματική πορφύρα και πολλαπλή μονονευρίτιδα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/>
          </a:p>
          <a:p>
            <a:endParaRPr lang="en-GB" dirty="0"/>
          </a:p>
        </p:txBody>
      </p:sp>
      <p:pic>
        <p:nvPicPr>
          <p:cNvPr id="7170" name="Picture 2" descr="https://my.clevelandclinic.org/ccf/media/Images/HIC/hic-wegeners-lung.gif?la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060848"/>
            <a:ext cx="212372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000000"/>
                </a:solidFill>
                <a:cs typeface="Lucida Sans Unicode" pitchFamily="34" charset="0"/>
              </a:rPr>
              <a:t>Κοκκιωμάτωση του Wegener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/>
              <a:t>Διάγνωση: κλινική εικόνα, εργαστηρ. έλεγχος (δείκτες φλεγμονής (ΤΚΕ, </a:t>
            </a:r>
            <a:r>
              <a:rPr lang="en-US" sz="2400" dirty="0"/>
              <a:t>CRP)</a:t>
            </a:r>
            <a:r>
              <a:rPr lang="el-GR" sz="2400" dirty="0"/>
              <a:t>, ευρήματα  σπειραματονεφρίτιδας, </a:t>
            </a:r>
            <a:r>
              <a:rPr lang="en-US" sz="2400" dirty="0"/>
              <a:t>C-ANCA</a:t>
            </a:r>
            <a:r>
              <a:rPr lang="el-GR" sz="2400" dirty="0"/>
              <a:t>+ απεικονιστικός έλεγχος (α/α παραρρινίων, θώρακα)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n-US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/>
              <a:t>Συνήθως απαιτείται βιοψία</a:t>
            </a:r>
            <a:r>
              <a:rPr lang="en-US" sz="2400" dirty="0"/>
              <a:t> (</a:t>
            </a:r>
            <a:r>
              <a:rPr lang="el-GR" sz="2400" dirty="0"/>
              <a:t>νεφρού, πνεύμονα)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/>
              <a:t>Θεραπεία: κορτικοστεροειδή,  ανοσοκατασταλτική αγωγή (αναλόγως της έκτασης/σοβαρότητας  προσβολής οργάνων)</a:t>
            </a:r>
            <a:endParaRPr lang="en-GB" dirty="0"/>
          </a:p>
        </p:txBody>
      </p:sp>
      <p:pic>
        <p:nvPicPr>
          <p:cNvPr id="35844" name="Picture 4" descr="Image result for wegener's granuloma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2520280" cy="2209801"/>
          </a:xfrm>
          <a:prstGeom prst="rect">
            <a:avLst/>
          </a:prstGeom>
          <a:noFill/>
        </p:spPr>
      </p:pic>
      <p:pic>
        <p:nvPicPr>
          <p:cNvPr id="35846" name="Picture 6" descr="Image result for wegener's granulomat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250316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ANCA </a:t>
            </a:r>
            <a:r>
              <a:rPr lang="el-GR" sz="3600" b="1" dirty="0"/>
              <a:t>ΑΓΓΕΙΙΤΙΔΕΣ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6203032" cy="4525963"/>
          </a:xfrm>
        </p:spPr>
        <p:txBody>
          <a:bodyPr>
            <a:normAutofit/>
          </a:bodyPr>
          <a:lstStyle/>
          <a:p>
            <a:pPr marL="325438" indent="-325438" algn="just">
              <a:spcBef>
                <a:spcPts val="600"/>
              </a:spcBef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600" dirty="0">
                <a:solidFill>
                  <a:srgbClr val="000000"/>
                </a:solidFill>
                <a:cs typeface="Lucida Sans Unicode" pitchFamily="34" charset="0"/>
              </a:rPr>
              <a:t>Αγγειίτιδα μικρών αγγείων που </a:t>
            </a:r>
            <a:r>
              <a:rPr lang="el-GR" sz="2600" dirty="0">
                <a:solidFill>
                  <a:srgbClr val="C00000"/>
                </a:solidFill>
                <a:cs typeface="Lucida Sans Unicode" pitchFamily="34" charset="0"/>
              </a:rPr>
              <a:t>προσβάλλει κυρίως τους νεφρούς </a:t>
            </a:r>
            <a:r>
              <a:rPr lang="el-GR" sz="2600" dirty="0">
                <a:solidFill>
                  <a:srgbClr val="000000"/>
                </a:solidFill>
                <a:cs typeface="Lucida Sans Unicode" pitchFamily="34" charset="0"/>
              </a:rPr>
              <a:t>(</a:t>
            </a:r>
            <a:r>
              <a:rPr lang="el-GR" sz="2600" dirty="0">
                <a:solidFill>
                  <a:schemeClr val="tx1"/>
                </a:solidFill>
                <a:cs typeface="Lucida Sans Unicode" pitchFamily="34" charset="0"/>
              </a:rPr>
              <a:t>±</a:t>
            </a:r>
            <a:r>
              <a:rPr lang="el-GR" sz="2600" dirty="0">
                <a:solidFill>
                  <a:srgbClr val="000000"/>
                </a:solidFill>
                <a:cs typeface="Lucida Sans Unicode" pitchFamily="34" charset="0"/>
              </a:rPr>
              <a:t>πνεύμονες, δέρμα, αρθρώσεις) με εύρος νεφρικής νόσου από νεφριτιδικό σύνδρομο με ήπια επηρεασμένη GFR έως νεφρική ανεπάρκεια τελικού σταδίου </a:t>
            </a:r>
          </a:p>
          <a:p>
            <a:pPr marL="325438" indent="-325438" algn="just">
              <a:spcBef>
                <a:spcPts val="600"/>
              </a:spcBef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600" dirty="0">
              <a:solidFill>
                <a:srgbClr val="000000"/>
              </a:solidFill>
              <a:cs typeface="Lucida Sans Unicode" pitchFamily="34" charset="0"/>
            </a:endParaRPr>
          </a:p>
          <a:p>
            <a:pPr marL="325438" indent="-325438" algn="just">
              <a:spcBef>
                <a:spcPts val="600"/>
              </a:spcBef>
              <a:buClrTx/>
              <a:buSzPct val="45000"/>
              <a:buFontTx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vas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2520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44208" y="4725144"/>
            <a:ext cx="2464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dirty="0"/>
              <a:t>Πνευμονική αιμορραγία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124744"/>
            <a:ext cx="478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  <a:cs typeface="Lucida Sans Unicode" pitchFamily="34" charset="0"/>
              </a:rPr>
              <a:t>Μικροσκοπική πολυαγγειίτιδα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7" name="Picture 3" descr="vas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81128"/>
            <a:ext cx="2809007" cy="2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0000"/>
                </a:solidFill>
                <a:cs typeface="Lucida Sans Unicode" pitchFamily="34" charset="0"/>
              </a:rPr>
              <a:t>Churg-Strauss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>
                <a:solidFill>
                  <a:srgbClr val="000000"/>
                </a:solidFill>
                <a:cs typeface="Lucida Sans Unicode" pitchFamily="34" charset="0"/>
              </a:rPr>
              <a:t>    </a:t>
            </a:r>
            <a:r>
              <a:rPr lang="el-GR" sz="2000" dirty="0">
                <a:solidFill>
                  <a:srgbClr val="000000"/>
                </a:solidFill>
                <a:cs typeface="Lucida Sans Unicode" pitchFamily="34" charset="0"/>
              </a:rPr>
              <a:t>Αγγειίτιδα μικρών αγγείων </a:t>
            </a:r>
            <a:endParaRPr lang="en-US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pPr>
              <a:buNone/>
            </a:pPr>
            <a:endParaRPr lang="el-GR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περιφερική </a:t>
            </a:r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ηωσινοφιλία</a:t>
            </a: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άσθμα και αλλεργική ρινίτιδα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πνευμονικά διηθήματα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δερματική πορφύρα</a:t>
            </a:r>
          </a:p>
          <a:p>
            <a:endParaRPr lang="el-GR" sz="2400" dirty="0">
              <a:solidFill>
                <a:srgbClr val="C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πολλαπλή μονονευρίτιδα 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43438" y="981075"/>
            <a:ext cx="4321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olidFill>
                  <a:schemeClr val="bg1"/>
                </a:solidFill>
                <a:sym typeface="Symbol" pitchFamily="18" charset="2"/>
              </a:rPr>
              <a:t> 	</a:t>
            </a:r>
            <a:r>
              <a:rPr lang="el-GR" altLang="el-GR" sz="2200" b="1" dirty="0">
                <a:sym typeface="Symbol" pitchFamily="18" charset="2"/>
              </a:rPr>
              <a:t>Άσθμα (100 %)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200" dirty="0">
                <a:sym typeface="Symbol" pitchFamily="18" charset="2"/>
              </a:rPr>
              <a:t>	Αλλεργική ρινίτιδα (70 %)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200" dirty="0">
                <a:sym typeface="Symbol" pitchFamily="18" charset="2"/>
              </a:rPr>
              <a:t>	Πολυνευροπάθεια (70 %)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200" dirty="0">
                <a:solidFill>
                  <a:schemeClr val="bg1"/>
                </a:solidFill>
                <a:sym typeface="Symbol" pitchFamily="18" charset="2"/>
              </a:rPr>
              <a:t>	Πνευμονικές διηθήσεις (50%)</a:t>
            </a:r>
            <a:endParaRPr lang="en-US" altLang="el-GR" sz="2200" dirty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endParaRPr lang="en-US" altLang="el-GR" sz="2200" dirty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olidFill>
                  <a:schemeClr val="bg1"/>
                </a:solidFill>
                <a:sym typeface="Symbol" pitchFamily="18" charset="2"/>
              </a:rPr>
              <a:t>   	</a:t>
            </a:r>
            <a:r>
              <a:rPr lang="en-US" altLang="el-GR" sz="2400" b="1" dirty="0" err="1">
                <a:sym typeface="Symbol" pitchFamily="18" charset="2"/>
              </a:rPr>
              <a:t>Ηωσινοφιλία</a:t>
            </a:r>
            <a:r>
              <a:rPr lang="en-US" altLang="el-GR" sz="2400" b="1" dirty="0">
                <a:sym typeface="Symbol" pitchFamily="18" charset="2"/>
              </a:rPr>
              <a:t>	85 - 90 %</a:t>
            </a:r>
          </a:p>
          <a:p>
            <a:pPr eaLnBrk="1" hangingPunct="1"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n-US" altLang="el-GR" sz="2400" dirty="0">
                <a:sym typeface="Symbol" pitchFamily="18" charset="2"/>
              </a:rPr>
              <a:t>	</a:t>
            </a:r>
          </a:p>
          <a:p>
            <a:pPr eaLnBrk="1" hangingPunct="1"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endParaRPr lang="en-US" altLang="el-GR" sz="2400" dirty="0"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ym typeface="Symbol" pitchFamily="18" charset="2"/>
              </a:rPr>
              <a:t> 	</a:t>
            </a:r>
            <a:r>
              <a:rPr lang="en-US" altLang="el-GR" sz="2400" b="1" dirty="0">
                <a:sym typeface="Symbol" pitchFamily="18" charset="2"/>
              </a:rPr>
              <a:t>P-</a:t>
            </a:r>
            <a:r>
              <a:rPr lang="el-GR" altLang="el-GR" sz="2400" b="1" dirty="0">
                <a:sym typeface="Symbol" pitchFamily="18" charset="2"/>
              </a:rPr>
              <a:t> </a:t>
            </a:r>
            <a:r>
              <a:rPr lang="en-US" altLang="el-GR" sz="2400" b="1" dirty="0">
                <a:sym typeface="Symbol" pitchFamily="18" charset="2"/>
              </a:rPr>
              <a:t>ANCA</a:t>
            </a:r>
            <a:r>
              <a:rPr lang="en-US" altLang="el-GR" sz="2400" dirty="0">
                <a:sym typeface="Symbol" pitchFamily="18" charset="2"/>
              </a:rPr>
              <a:t>		</a:t>
            </a:r>
            <a:r>
              <a:rPr lang="en-US" altLang="el-GR" sz="2400" b="1" dirty="0">
                <a:sym typeface="Symbol" pitchFamily="18" charset="2"/>
              </a:rPr>
              <a:t>40 - 60 %</a:t>
            </a:r>
            <a:r>
              <a:rPr lang="en-US" altLang="el-GR" sz="2400" dirty="0">
                <a:sym typeface="Symbol" pitchFamily="18" charset="2"/>
              </a:rPr>
              <a:t>   	</a:t>
            </a:r>
            <a:r>
              <a:rPr lang="en-US" altLang="el-GR" sz="2400" b="1" dirty="0">
                <a:sym typeface="Symbol" pitchFamily="18" charset="2"/>
              </a:rPr>
              <a:t>MPO</a:t>
            </a:r>
            <a:r>
              <a:rPr lang="en-US" altLang="el-GR" sz="2400" dirty="0">
                <a:sym typeface="Symbol" pitchFamily="18" charset="2"/>
              </a:rPr>
              <a:t>-</a:t>
            </a:r>
            <a:r>
              <a:rPr lang="el-GR" altLang="el-GR" sz="2400" dirty="0">
                <a:sym typeface="Symbol" pitchFamily="18" charset="2"/>
              </a:rPr>
              <a:t> </a:t>
            </a:r>
            <a:r>
              <a:rPr lang="en-US" altLang="el-GR" sz="2400" dirty="0">
                <a:sym typeface="Symbol" pitchFamily="18" charset="2"/>
              </a:rPr>
              <a:t>ANCA</a:t>
            </a:r>
          </a:p>
        </p:txBody>
      </p:sp>
      <p:pic>
        <p:nvPicPr>
          <p:cNvPr id="41987" name="Picture 3" descr="104-0490_IMG 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40814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27088" y="3111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900" b="1" dirty="0"/>
              <a:t>Σύνδρομο </a:t>
            </a:r>
            <a:r>
              <a:rPr lang="en-US" altLang="el-GR" sz="3900" b="1" dirty="0" err="1"/>
              <a:t>Churg</a:t>
            </a:r>
            <a:r>
              <a:rPr lang="en-US" altLang="el-GR" sz="3900" b="1" dirty="0"/>
              <a:t> - Strauss</a:t>
            </a:r>
          </a:p>
        </p:txBody>
      </p:sp>
      <p:pic>
        <p:nvPicPr>
          <p:cNvPr id="41989" name="Picture 10" descr="6-1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4005263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0"/>
            <a:ext cx="750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Wegener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304" y="0"/>
            <a:ext cx="1496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Microscopic </a:t>
            </a:r>
            <a:r>
              <a:rPr lang="en-GB" sz="1200" dirty="0" err="1">
                <a:solidFill>
                  <a:schemeClr val="bg1"/>
                </a:solidFill>
              </a:rPr>
              <a:t>arteriitis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Churg</a:t>
            </a:r>
            <a:r>
              <a:rPr lang="en-GB" sz="1200" dirty="0">
                <a:solidFill>
                  <a:schemeClr val="bg1"/>
                </a:solidFill>
              </a:rPr>
              <a:t>-Strauss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76713" y="2276475"/>
            <a:ext cx="4859337" cy="36551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SzPct val="80000"/>
            </a:pPr>
            <a:endParaRPr lang="el-GR" altLang="el-GR" b="1" dirty="0"/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Δέρμα: 		Εξάνθημα (πορφύρα)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Νεφροί: 	</a:t>
            </a:r>
            <a:r>
              <a:rPr lang="en-US" altLang="el-GR" sz="1600" b="1" dirty="0"/>
              <a:t>                    </a:t>
            </a:r>
            <a:r>
              <a:rPr lang="el-GR" altLang="el-GR" sz="1600" b="1" dirty="0"/>
              <a:t>Αιματουρία/πρωτεϊνουρία</a:t>
            </a:r>
          </a:p>
          <a:p>
            <a:pPr lvl="1" eaLnBrk="1" hangingPunct="1">
              <a:lnSpc>
                <a:spcPct val="120000"/>
              </a:lnSpc>
              <a:buSzPct val="80000"/>
            </a:pPr>
            <a:r>
              <a:rPr lang="el-GR" altLang="el-GR" sz="1600" b="1" dirty="0"/>
              <a:t>		Νεφρική ανεπάρκεια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Εγκέφαλος: 	ΑΕΕ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Νεύρα:		Αδυναμία/μουδιάσματα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Κοιλιά:		Κοιλιακός πόνος/</a:t>
            </a:r>
          </a:p>
          <a:p>
            <a:pPr lvl="1" eaLnBrk="1" hangingPunct="1">
              <a:lnSpc>
                <a:spcPct val="120000"/>
              </a:lnSpc>
              <a:buSzPct val="80000"/>
            </a:pPr>
            <a:r>
              <a:rPr lang="el-GR" altLang="el-GR" sz="1600" b="1" dirty="0"/>
              <a:t>		αίμα στα κόπρανα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Πνεύμονες:	Βήχας/δύσπνοια/αίμα στα 			πτύελα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Μάτια:		έκπτωση της όρασης/ 			τύφλωση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302418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0" y="1196752"/>
            <a:ext cx="4032250" cy="4370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SzPct val="80000"/>
            </a:pPr>
            <a:r>
              <a:rPr lang="el-GR" altLang="el-GR" sz="2000" b="1" dirty="0"/>
              <a:t>Φλεγμονή στο τοίχωμα αγγείων</a:t>
            </a:r>
            <a:endParaRPr lang="el-GR" altLang="el-GR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83768" y="0"/>
            <a:ext cx="4032250" cy="5749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SzPct val="80000"/>
            </a:pPr>
            <a:r>
              <a:rPr lang="el-GR" altLang="el-GR" sz="2800" b="1" dirty="0">
                <a:solidFill>
                  <a:srgbClr val="C00000"/>
                </a:solidFill>
              </a:rPr>
              <a:t>ΑΓΓΕΙΙΤΙΔΕΣ- ΠΑΘΟΓΕΝΕΙΑ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12160" y="162880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Αγγειίτιδες σχετιζόμενες με ανοσοσυμπλέγματα</a:t>
            </a:r>
            <a:br>
              <a:rPr lang="el-GR" b="1" dirty="0">
                <a:solidFill>
                  <a:srgbClr val="C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dirty="0"/>
              <a:t>Σύνδρομο </a:t>
            </a:r>
            <a:r>
              <a:rPr lang="en-GB" dirty="0" err="1"/>
              <a:t>Goodpasture</a:t>
            </a:r>
            <a:r>
              <a:rPr lang="el-GR" dirty="0"/>
              <a:t> 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GBM </a:t>
            </a:r>
            <a:r>
              <a:rPr lang="el-GR" dirty="0"/>
              <a:t>αντισώματα</a:t>
            </a:r>
            <a:r>
              <a:rPr lang="en-US" dirty="0"/>
              <a:t>)</a:t>
            </a:r>
            <a:endParaRPr lang="en-GB" dirty="0"/>
          </a:p>
          <a:p>
            <a:pPr lvl="1">
              <a:buFont typeface="Arial" pitchFamily="34" charset="0"/>
              <a:buChar char="•"/>
            </a:pPr>
            <a:r>
              <a:rPr lang="en-GB" dirty="0" err="1"/>
              <a:t>IgA</a:t>
            </a:r>
            <a:r>
              <a:rPr lang="en-GB" dirty="0"/>
              <a:t> </a:t>
            </a:r>
            <a:r>
              <a:rPr lang="el-GR" dirty="0"/>
              <a:t>αγγειίτιδα (Πορφύρα </a:t>
            </a:r>
            <a:r>
              <a:rPr lang="en-GB" dirty="0" err="1"/>
              <a:t>Henoch-Schönlein</a:t>
            </a:r>
            <a:r>
              <a:rPr lang="en-GB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Κρυοσφαριναιμική αγγειίτιδα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Υποσυμπληρωματαιμική κνιδωτική αγγειίτιδα</a:t>
            </a:r>
          </a:p>
        </p:txBody>
      </p:sp>
      <p:sp>
        <p:nvSpPr>
          <p:cNvPr id="6146" name="AutoShape 2" descr="Image result for hypocomplementemic urticarial vascul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14" descr="Image result for hypocomplementemic urticarial vascu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17032"/>
            <a:ext cx="23431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Αγγειίτιδα </a:t>
            </a:r>
            <a:r>
              <a:rPr lang="en-US" sz="3200" b="1" dirty="0" err="1">
                <a:solidFill>
                  <a:srgbClr val="C00000"/>
                </a:solidFill>
              </a:rPr>
              <a:t>Henoch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Schonlein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4522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l-GR" dirty="0"/>
              <a:t>Αγγειΐτιδα μικρού μεγέθους αγγείων (τριχοειδή, φλεβίδια, αρτηρίδια) που χαρακτηρίζεται από εναπόθεση </a:t>
            </a:r>
            <a:r>
              <a:rPr lang="en-US" dirty="0" err="1"/>
              <a:t>IgA</a:t>
            </a:r>
            <a:r>
              <a:rPr lang="el-GR" dirty="0"/>
              <a:t>  ανοσοσυμπλεγμάτων</a:t>
            </a:r>
            <a:endParaRPr lang="en-US" dirty="0"/>
          </a:p>
          <a:p>
            <a:pPr fontAlgn="base"/>
            <a:endParaRPr lang="el-GR" dirty="0"/>
          </a:p>
          <a:p>
            <a:pPr fontAlgn="base"/>
            <a:r>
              <a:rPr lang="el-GR" dirty="0"/>
              <a:t>13.5 περιπτώσεις/100.000 πληθυσμού </a:t>
            </a:r>
            <a:endParaRPr lang="en-US" dirty="0"/>
          </a:p>
          <a:p>
            <a:pPr fontAlgn="base"/>
            <a:r>
              <a:rPr lang="el-GR" dirty="0"/>
              <a:t>Συχνότερα στα παιδιά, αλλά και σε ενήλικες </a:t>
            </a:r>
          </a:p>
          <a:p>
            <a:pPr fontAlgn="base"/>
            <a:endParaRPr lang="el-GR" dirty="0"/>
          </a:p>
          <a:p>
            <a:pPr fontAlgn="base">
              <a:buNone/>
            </a:pPr>
            <a:r>
              <a:rPr lang="el-GR" dirty="0"/>
              <a:t>ΔΙΑΓΝΩΣΤΙΚΑ ΚΡΙΤΗΡΙΑ ΠΟΡΦΥΡΑΣ HENOCH-SCHONLEIN</a:t>
            </a:r>
          </a:p>
          <a:p>
            <a:pPr fontAlgn="base">
              <a:buNone/>
            </a:pPr>
            <a:r>
              <a:rPr lang="el-GR" dirty="0"/>
              <a:t>Α)   ΑΜΕΡΙΚΑΝΙΚΟ ΚΟΛΛΕΓΙΟ ΡΕΥΜΑΤΟΛΟΓΙΑΣ (ACR)</a:t>
            </a:r>
          </a:p>
          <a:p>
            <a:pPr fontAlgn="base"/>
            <a:r>
              <a:rPr lang="el-GR" b="1" dirty="0"/>
              <a:t>Ηλικία ασθενούς &lt;20 ετών</a:t>
            </a:r>
          </a:p>
          <a:p>
            <a:pPr fontAlgn="base"/>
            <a:r>
              <a:rPr lang="el-GR" b="1" dirty="0"/>
              <a:t>Ψηλαφητή </a:t>
            </a:r>
            <a:r>
              <a:rPr lang="el-GR" b="1" dirty="0">
                <a:solidFill>
                  <a:srgbClr val="C00000"/>
                </a:solidFill>
              </a:rPr>
              <a:t>πορφύρα</a:t>
            </a:r>
          </a:p>
          <a:p>
            <a:pPr fontAlgn="base"/>
            <a:r>
              <a:rPr lang="el-GR" b="1" dirty="0">
                <a:solidFill>
                  <a:srgbClr val="C00000"/>
                </a:solidFill>
              </a:rPr>
              <a:t>Κοιλιακός</a:t>
            </a:r>
            <a:r>
              <a:rPr lang="el-GR" b="1" dirty="0"/>
              <a:t> πόνος ή </a:t>
            </a:r>
            <a:r>
              <a:rPr lang="el-GR" b="1" dirty="0">
                <a:solidFill>
                  <a:srgbClr val="C00000"/>
                </a:solidFill>
              </a:rPr>
              <a:t>γαστρεντερική αιμορραγία</a:t>
            </a:r>
          </a:p>
          <a:p>
            <a:pPr fontAlgn="base"/>
            <a:r>
              <a:rPr lang="el-GR" b="1" dirty="0"/>
              <a:t>Εξωαγγειακά ή περιαγγειακά κοκκιοκύτταρα στη βιοψία</a:t>
            </a:r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r>
              <a:rPr lang="en-GB" dirty="0"/>
              <a:t>Chapel Hill Consensus Group</a:t>
            </a:r>
          </a:p>
          <a:p>
            <a:pPr fontAlgn="base"/>
            <a:r>
              <a:rPr lang="en-GB" dirty="0"/>
              <a:t>1.   </a:t>
            </a:r>
            <a:r>
              <a:rPr lang="el-GR" dirty="0"/>
              <a:t>Αγγειΐτιδα μικρών αγγείων με </a:t>
            </a:r>
            <a:r>
              <a:rPr lang="el-GR" dirty="0">
                <a:solidFill>
                  <a:srgbClr val="C00000"/>
                </a:solidFill>
              </a:rPr>
              <a:t>εναποθέσεις </a:t>
            </a:r>
            <a:r>
              <a:rPr lang="en-GB" b="1" dirty="0" err="1">
                <a:solidFill>
                  <a:srgbClr val="C00000"/>
                </a:solidFill>
              </a:rPr>
              <a:t>IgA</a:t>
            </a:r>
            <a:endParaRPr lang="en-GB" b="1" dirty="0">
              <a:solidFill>
                <a:srgbClr val="C00000"/>
              </a:solidFill>
            </a:endParaRPr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endParaRPr lang="el-GR" dirty="0"/>
          </a:p>
          <a:p>
            <a:endParaRPr lang="en-GB" dirty="0"/>
          </a:p>
        </p:txBody>
      </p:sp>
      <p:sp>
        <p:nvSpPr>
          <p:cNvPr id="3076" name="AutoShape 4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AutoShape 6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AutoShape 8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AutoShape 10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6" descr="Image result for systemic vascu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2780928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6" name="Rectangle 124"/>
          <p:cNvSpPr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C00000"/>
                </a:solidFill>
                <a:latin typeface="Arial" pitchFamily="34" charset="0"/>
              </a:rPr>
              <a:t>Κλινική εικόνα </a:t>
            </a:r>
            <a:r>
              <a:rPr lang="en-US" sz="2400" b="1" dirty="0" err="1">
                <a:solidFill>
                  <a:srgbClr val="C00000"/>
                </a:solidFill>
              </a:rPr>
              <a:t>Henoch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Schonlein</a:t>
            </a:r>
            <a:r>
              <a:rPr lang="el-GR" sz="2400" b="1" dirty="0">
                <a:solidFill>
                  <a:srgbClr val="C00000"/>
                </a:solidFill>
                <a:latin typeface="Arial" pitchFamily="34" charset="0"/>
              </a:rPr>
              <a:t> ενηλίκων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4340" name="Text Box 125"/>
          <p:cNvSpPr txBox="1">
            <a:spLocks noChangeArrowheads="1"/>
          </p:cNvSpPr>
          <p:nvPr/>
        </p:nvSpPr>
        <p:spPr bwMode="auto">
          <a:xfrm>
            <a:off x="735013" y="1144588"/>
            <a:ext cx="779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sp>
        <p:nvSpPr>
          <p:cNvPr id="14341" name="AutoShape 127"/>
          <p:cNvSpPr>
            <a:spLocks noChangeAspect="1" noChangeArrowheads="1" noTextEdit="1"/>
          </p:cNvSpPr>
          <p:nvPr/>
        </p:nvSpPr>
        <p:spPr bwMode="auto">
          <a:xfrm>
            <a:off x="2915816" y="980728"/>
            <a:ext cx="222091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Freeform 128"/>
          <p:cNvSpPr>
            <a:spLocks/>
          </p:cNvSpPr>
          <p:nvPr/>
        </p:nvSpPr>
        <p:spPr bwMode="auto">
          <a:xfrm>
            <a:off x="2952750" y="1722438"/>
            <a:ext cx="2192338" cy="4840287"/>
          </a:xfrm>
          <a:custGeom>
            <a:avLst/>
            <a:gdLst>
              <a:gd name="T0" fmla="*/ 2147483647 w 1381"/>
              <a:gd name="T1" fmla="*/ 2147483647 h 3049"/>
              <a:gd name="T2" fmla="*/ 2147483647 w 1381"/>
              <a:gd name="T3" fmla="*/ 2147483647 h 3049"/>
              <a:gd name="T4" fmla="*/ 2147483647 w 1381"/>
              <a:gd name="T5" fmla="*/ 2147483647 h 3049"/>
              <a:gd name="T6" fmla="*/ 2147483647 w 1381"/>
              <a:gd name="T7" fmla="*/ 2147483647 h 3049"/>
              <a:gd name="T8" fmla="*/ 2147483647 w 1381"/>
              <a:gd name="T9" fmla="*/ 2147483647 h 3049"/>
              <a:gd name="T10" fmla="*/ 2147483647 w 1381"/>
              <a:gd name="T11" fmla="*/ 2147483647 h 3049"/>
              <a:gd name="T12" fmla="*/ 2147483647 w 1381"/>
              <a:gd name="T13" fmla="*/ 2147483647 h 3049"/>
              <a:gd name="T14" fmla="*/ 2147483647 w 1381"/>
              <a:gd name="T15" fmla="*/ 2147483647 h 3049"/>
              <a:gd name="T16" fmla="*/ 2147483647 w 1381"/>
              <a:gd name="T17" fmla="*/ 2147483647 h 3049"/>
              <a:gd name="T18" fmla="*/ 2147483647 w 1381"/>
              <a:gd name="T19" fmla="*/ 2147483647 h 3049"/>
              <a:gd name="T20" fmla="*/ 2147483647 w 1381"/>
              <a:gd name="T21" fmla="*/ 2147483647 h 3049"/>
              <a:gd name="T22" fmla="*/ 2147483647 w 1381"/>
              <a:gd name="T23" fmla="*/ 2147483647 h 3049"/>
              <a:gd name="T24" fmla="*/ 2147483647 w 1381"/>
              <a:gd name="T25" fmla="*/ 2147483647 h 3049"/>
              <a:gd name="T26" fmla="*/ 2147483647 w 1381"/>
              <a:gd name="T27" fmla="*/ 2147483647 h 3049"/>
              <a:gd name="T28" fmla="*/ 2147483647 w 1381"/>
              <a:gd name="T29" fmla="*/ 2147483647 h 3049"/>
              <a:gd name="T30" fmla="*/ 2147483647 w 1381"/>
              <a:gd name="T31" fmla="*/ 2147483647 h 3049"/>
              <a:gd name="T32" fmla="*/ 2147483647 w 1381"/>
              <a:gd name="T33" fmla="*/ 2147483647 h 3049"/>
              <a:gd name="T34" fmla="*/ 2147483647 w 1381"/>
              <a:gd name="T35" fmla="*/ 2147483647 h 3049"/>
              <a:gd name="T36" fmla="*/ 2147483647 w 1381"/>
              <a:gd name="T37" fmla="*/ 2147483647 h 3049"/>
              <a:gd name="T38" fmla="*/ 2147483647 w 1381"/>
              <a:gd name="T39" fmla="*/ 2147483647 h 3049"/>
              <a:gd name="T40" fmla="*/ 2147483647 w 1381"/>
              <a:gd name="T41" fmla="*/ 2147483647 h 3049"/>
              <a:gd name="T42" fmla="*/ 2147483647 w 1381"/>
              <a:gd name="T43" fmla="*/ 2147483647 h 3049"/>
              <a:gd name="T44" fmla="*/ 2147483647 w 1381"/>
              <a:gd name="T45" fmla="*/ 2147483647 h 3049"/>
              <a:gd name="T46" fmla="*/ 2147483647 w 1381"/>
              <a:gd name="T47" fmla="*/ 2147483647 h 3049"/>
              <a:gd name="T48" fmla="*/ 2147483647 w 1381"/>
              <a:gd name="T49" fmla="*/ 2147483647 h 3049"/>
              <a:gd name="T50" fmla="*/ 2147483647 w 1381"/>
              <a:gd name="T51" fmla="*/ 2147483647 h 3049"/>
              <a:gd name="T52" fmla="*/ 2147483647 w 1381"/>
              <a:gd name="T53" fmla="*/ 2147483647 h 3049"/>
              <a:gd name="T54" fmla="*/ 2147483647 w 1381"/>
              <a:gd name="T55" fmla="*/ 2147483647 h 3049"/>
              <a:gd name="T56" fmla="*/ 2147483647 w 1381"/>
              <a:gd name="T57" fmla="*/ 2147483647 h 3049"/>
              <a:gd name="T58" fmla="*/ 2147483647 w 1381"/>
              <a:gd name="T59" fmla="*/ 2147483647 h 3049"/>
              <a:gd name="T60" fmla="*/ 2147483647 w 1381"/>
              <a:gd name="T61" fmla="*/ 2147483647 h 3049"/>
              <a:gd name="T62" fmla="*/ 2147483647 w 1381"/>
              <a:gd name="T63" fmla="*/ 2147483647 h 3049"/>
              <a:gd name="T64" fmla="*/ 2147483647 w 1381"/>
              <a:gd name="T65" fmla="*/ 2147483647 h 3049"/>
              <a:gd name="T66" fmla="*/ 2147483647 w 1381"/>
              <a:gd name="T67" fmla="*/ 2147483647 h 3049"/>
              <a:gd name="T68" fmla="*/ 2147483647 w 1381"/>
              <a:gd name="T69" fmla="*/ 2147483647 h 3049"/>
              <a:gd name="T70" fmla="*/ 2147483647 w 1381"/>
              <a:gd name="T71" fmla="*/ 2147483647 h 3049"/>
              <a:gd name="T72" fmla="*/ 2147483647 w 1381"/>
              <a:gd name="T73" fmla="*/ 2147483647 h 3049"/>
              <a:gd name="T74" fmla="*/ 2147483647 w 1381"/>
              <a:gd name="T75" fmla="*/ 2147483647 h 3049"/>
              <a:gd name="T76" fmla="*/ 2147483647 w 1381"/>
              <a:gd name="T77" fmla="*/ 2147483647 h 3049"/>
              <a:gd name="T78" fmla="*/ 2147483647 w 1381"/>
              <a:gd name="T79" fmla="*/ 2147483647 h 3049"/>
              <a:gd name="T80" fmla="*/ 2147483647 w 1381"/>
              <a:gd name="T81" fmla="*/ 2147483647 h 3049"/>
              <a:gd name="T82" fmla="*/ 2147483647 w 1381"/>
              <a:gd name="T83" fmla="*/ 2147483647 h 3049"/>
              <a:gd name="T84" fmla="*/ 2147483647 w 1381"/>
              <a:gd name="T85" fmla="*/ 2147483647 h 3049"/>
              <a:gd name="T86" fmla="*/ 2147483647 w 1381"/>
              <a:gd name="T87" fmla="*/ 2147483647 h 3049"/>
              <a:gd name="T88" fmla="*/ 2147483647 w 1381"/>
              <a:gd name="T89" fmla="*/ 2147483647 h 3049"/>
              <a:gd name="T90" fmla="*/ 2147483647 w 1381"/>
              <a:gd name="T91" fmla="*/ 2147483647 h 3049"/>
              <a:gd name="T92" fmla="*/ 2147483647 w 1381"/>
              <a:gd name="T93" fmla="*/ 2147483647 h 3049"/>
              <a:gd name="T94" fmla="*/ 2147483647 w 1381"/>
              <a:gd name="T95" fmla="*/ 2147483647 h 3049"/>
              <a:gd name="T96" fmla="*/ 2147483647 w 1381"/>
              <a:gd name="T97" fmla="*/ 2147483647 h 3049"/>
              <a:gd name="T98" fmla="*/ 2147483647 w 1381"/>
              <a:gd name="T99" fmla="*/ 2147483647 h 3049"/>
              <a:gd name="T100" fmla="*/ 2147483647 w 1381"/>
              <a:gd name="T101" fmla="*/ 2147483647 h 3049"/>
              <a:gd name="T102" fmla="*/ 2147483647 w 1381"/>
              <a:gd name="T103" fmla="*/ 2147483647 h 3049"/>
              <a:gd name="T104" fmla="*/ 2147483647 w 1381"/>
              <a:gd name="T105" fmla="*/ 2147483647 h 3049"/>
              <a:gd name="T106" fmla="*/ 2147483647 w 1381"/>
              <a:gd name="T107" fmla="*/ 2147483647 h 3049"/>
              <a:gd name="T108" fmla="*/ 2147483647 w 1381"/>
              <a:gd name="T109" fmla="*/ 2147483647 h 3049"/>
              <a:gd name="T110" fmla="*/ 2147483647 w 1381"/>
              <a:gd name="T111" fmla="*/ 2147483647 h 3049"/>
              <a:gd name="T112" fmla="*/ 2147483647 w 1381"/>
              <a:gd name="T113" fmla="*/ 2147483647 h 3049"/>
              <a:gd name="T114" fmla="*/ 2147483647 w 1381"/>
              <a:gd name="T115" fmla="*/ 2147483647 h 3049"/>
              <a:gd name="T116" fmla="*/ 2147483647 w 1381"/>
              <a:gd name="T117" fmla="*/ 2147483647 h 3049"/>
              <a:gd name="T118" fmla="*/ 2147483647 w 1381"/>
              <a:gd name="T119" fmla="*/ 2147483647 h 3049"/>
              <a:gd name="T120" fmla="*/ 2147483647 w 1381"/>
              <a:gd name="T121" fmla="*/ 2147483647 h 30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1"/>
              <a:gd name="T184" fmla="*/ 0 h 3049"/>
              <a:gd name="T185" fmla="*/ 1381 w 1381"/>
              <a:gd name="T186" fmla="*/ 3049 h 30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1" h="3049">
                <a:moveTo>
                  <a:pt x="564" y="9"/>
                </a:moveTo>
                <a:lnTo>
                  <a:pt x="569" y="53"/>
                </a:lnTo>
                <a:lnTo>
                  <a:pt x="566" y="86"/>
                </a:lnTo>
                <a:lnTo>
                  <a:pt x="555" y="107"/>
                </a:lnTo>
                <a:lnTo>
                  <a:pt x="528" y="117"/>
                </a:lnTo>
                <a:lnTo>
                  <a:pt x="503" y="121"/>
                </a:lnTo>
                <a:lnTo>
                  <a:pt x="470" y="133"/>
                </a:lnTo>
                <a:lnTo>
                  <a:pt x="433" y="145"/>
                </a:lnTo>
                <a:lnTo>
                  <a:pt x="393" y="164"/>
                </a:lnTo>
                <a:lnTo>
                  <a:pt x="362" y="176"/>
                </a:lnTo>
                <a:lnTo>
                  <a:pt x="338" y="189"/>
                </a:lnTo>
                <a:lnTo>
                  <a:pt x="304" y="202"/>
                </a:lnTo>
                <a:lnTo>
                  <a:pt x="274" y="209"/>
                </a:lnTo>
                <a:lnTo>
                  <a:pt x="258" y="220"/>
                </a:lnTo>
                <a:lnTo>
                  <a:pt x="236" y="232"/>
                </a:lnTo>
                <a:lnTo>
                  <a:pt x="222" y="255"/>
                </a:lnTo>
                <a:lnTo>
                  <a:pt x="210" y="270"/>
                </a:lnTo>
                <a:lnTo>
                  <a:pt x="193" y="287"/>
                </a:lnTo>
                <a:lnTo>
                  <a:pt x="180" y="301"/>
                </a:lnTo>
                <a:lnTo>
                  <a:pt x="174" y="318"/>
                </a:lnTo>
                <a:lnTo>
                  <a:pt x="165" y="344"/>
                </a:lnTo>
                <a:lnTo>
                  <a:pt x="153" y="378"/>
                </a:lnTo>
                <a:lnTo>
                  <a:pt x="149" y="402"/>
                </a:lnTo>
                <a:lnTo>
                  <a:pt x="149" y="421"/>
                </a:lnTo>
                <a:lnTo>
                  <a:pt x="153" y="457"/>
                </a:lnTo>
                <a:lnTo>
                  <a:pt x="157" y="474"/>
                </a:lnTo>
                <a:lnTo>
                  <a:pt x="151" y="500"/>
                </a:lnTo>
                <a:lnTo>
                  <a:pt x="144" y="517"/>
                </a:lnTo>
                <a:lnTo>
                  <a:pt x="131" y="549"/>
                </a:lnTo>
                <a:lnTo>
                  <a:pt x="126" y="566"/>
                </a:lnTo>
                <a:lnTo>
                  <a:pt x="119" y="599"/>
                </a:lnTo>
                <a:lnTo>
                  <a:pt x="112" y="626"/>
                </a:lnTo>
                <a:lnTo>
                  <a:pt x="105" y="666"/>
                </a:lnTo>
                <a:lnTo>
                  <a:pt x="102" y="706"/>
                </a:lnTo>
                <a:lnTo>
                  <a:pt x="98" y="743"/>
                </a:lnTo>
                <a:lnTo>
                  <a:pt x="99" y="784"/>
                </a:lnTo>
                <a:lnTo>
                  <a:pt x="103" y="823"/>
                </a:lnTo>
                <a:lnTo>
                  <a:pt x="93" y="837"/>
                </a:lnTo>
                <a:lnTo>
                  <a:pt x="80" y="858"/>
                </a:lnTo>
                <a:lnTo>
                  <a:pt x="69" y="882"/>
                </a:lnTo>
                <a:lnTo>
                  <a:pt x="54" y="912"/>
                </a:lnTo>
                <a:lnTo>
                  <a:pt x="49" y="936"/>
                </a:lnTo>
                <a:lnTo>
                  <a:pt x="39" y="965"/>
                </a:lnTo>
                <a:lnTo>
                  <a:pt x="35" y="1000"/>
                </a:lnTo>
                <a:lnTo>
                  <a:pt x="29" y="1054"/>
                </a:lnTo>
                <a:lnTo>
                  <a:pt x="26" y="1111"/>
                </a:lnTo>
                <a:lnTo>
                  <a:pt x="21" y="1169"/>
                </a:lnTo>
                <a:lnTo>
                  <a:pt x="17" y="1225"/>
                </a:lnTo>
                <a:lnTo>
                  <a:pt x="14" y="1313"/>
                </a:lnTo>
                <a:lnTo>
                  <a:pt x="11" y="1363"/>
                </a:lnTo>
                <a:lnTo>
                  <a:pt x="9" y="1381"/>
                </a:lnTo>
                <a:lnTo>
                  <a:pt x="12" y="1398"/>
                </a:lnTo>
                <a:lnTo>
                  <a:pt x="14" y="1419"/>
                </a:lnTo>
                <a:lnTo>
                  <a:pt x="20" y="1433"/>
                </a:lnTo>
                <a:lnTo>
                  <a:pt x="9" y="1479"/>
                </a:lnTo>
                <a:lnTo>
                  <a:pt x="4" y="1515"/>
                </a:lnTo>
                <a:lnTo>
                  <a:pt x="0" y="1549"/>
                </a:lnTo>
                <a:lnTo>
                  <a:pt x="7" y="1576"/>
                </a:lnTo>
                <a:lnTo>
                  <a:pt x="17" y="1603"/>
                </a:lnTo>
                <a:lnTo>
                  <a:pt x="31" y="1634"/>
                </a:lnTo>
                <a:lnTo>
                  <a:pt x="41" y="1653"/>
                </a:lnTo>
                <a:lnTo>
                  <a:pt x="76" y="1684"/>
                </a:lnTo>
                <a:lnTo>
                  <a:pt x="106" y="1700"/>
                </a:lnTo>
                <a:lnTo>
                  <a:pt x="128" y="1705"/>
                </a:lnTo>
                <a:lnTo>
                  <a:pt x="150" y="1701"/>
                </a:lnTo>
                <a:lnTo>
                  <a:pt x="165" y="1690"/>
                </a:lnTo>
                <a:lnTo>
                  <a:pt x="172" y="1686"/>
                </a:lnTo>
                <a:lnTo>
                  <a:pt x="176" y="1678"/>
                </a:lnTo>
                <a:lnTo>
                  <a:pt x="179" y="1671"/>
                </a:lnTo>
                <a:lnTo>
                  <a:pt x="175" y="1664"/>
                </a:lnTo>
                <a:lnTo>
                  <a:pt x="167" y="1656"/>
                </a:lnTo>
                <a:lnTo>
                  <a:pt x="169" y="1649"/>
                </a:lnTo>
                <a:lnTo>
                  <a:pt x="168" y="1642"/>
                </a:lnTo>
                <a:lnTo>
                  <a:pt x="163" y="1636"/>
                </a:lnTo>
                <a:lnTo>
                  <a:pt x="151" y="1631"/>
                </a:lnTo>
                <a:lnTo>
                  <a:pt x="135" y="1623"/>
                </a:lnTo>
                <a:lnTo>
                  <a:pt x="125" y="1607"/>
                </a:lnTo>
                <a:lnTo>
                  <a:pt x="112" y="1598"/>
                </a:lnTo>
                <a:lnTo>
                  <a:pt x="105" y="1580"/>
                </a:lnTo>
                <a:lnTo>
                  <a:pt x="102" y="1553"/>
                </a:lnTo>
                <a:lnTo>
                  <a:pt x="103" y="1539"/>
                </a:lnTo>
                <a:lnTo>
                  <a:pt x="111" y="1536"/>
                </a:lnTo>
                <a:lnTo>
                  <a:pt x="120" y="1542"/>
                </a:lnTo>
                <a:lnTo>
                  <a:pt x="135" y="1560"/>
                </a:lnTo>
                <a:lnTo>
                  <a:pt x="142" y="1581"/>
                </a:lnTo>
                <a:lnTo>
                  <a:pt x="146" y="1591"/>
                </a:lnTo>
                <a:lnTo>
                  <a:pt x="153" y="1600"/>
                </a:lnTo>
                <a:lnTo>
                  <a:pt x="161" y="1604"/>
                </a:lnTo>
                <a:lnTo>
                  <a:pt x="171" y="1608"/>
                </a:lnTo>
                <a:lnTo>
                  <a:pt x="181" y="1609"/>
                </a:lnTo>
                <a:lnTo>
                  <a:pt x="189" y="1606"/>
                </a:lnTo>
                <a:lnTo>
                  <a:pt x="196" y="1598"/>
                </a:lnTo>
                <a:lnTo>
                  <a:pt x="197" y="1589"/>
                </a:lnTo>
                <a:lnTo>
                  <a:pt x="196" y="1576"/>
                </a:lnTo>
                <a:lnTo>
                  <a:pt x="193" y="1564"/>
                </a:lnTo>
                <a:lnTo>
                  <a:pt x="183" y="1545"/>
                </a:lnTo>
                <a:lnTo>
                  <a:pt x="169" y="1526"/>
                </a:lnTo>
                <a:lnTo>
                  <a:pt x="161" y="1512"/>
                </a:lnTo>
                <a:lnTo>
                  <a:pt x="160" y="1494"/>
                </a:lnTo>
                <a:lnTo>
                  <a:pt x="157" y="1471"/>
                </a:lnTo>
                <a:lnTo>
                  <a:pt x="146" y="1452"/>
                </a:lnTo>
                <a:lnTo>
                  <a:pt x="137" y="1439"/>
                </a:lnTo>
                <a:lnTo>
                  <a:pt x="126" y="1421"/>
                </a:lnTo>
                <a:lnTo>
                  <a:pt x="113" y="1414"/>
                </a:lnTo>
                <a:lnTo>
                  <a:pt x="106" y="1387"/>
                </a:lnTo>
                <a:lnTo>
                  <a:pt x="107" y="1351"/>
                </a:lnTo>
                <a:lnTo>
                  <a:pt x="120" y="1303"/>
                </a:lnTo>
                <a:lnTo>
                  <a:pt x="133" y="1266"/>
                </a:lnTo>
                <a:lnTo>
                  <a:pt x="150" y="1219"/>
                </a:lnTo>
                <a:lnTo>
                  <a:pt x="173" y="1175"/>
                </a:lnTo>
                <a:lnTo>
                  <a:pt x="188" y="1148"/>
                </a:lnTo>
                <a:lnTo>
                  <a:pt x="202" y="1124"/>
                </a:lnTo>
                <a:lnTo>
                  <a:pt x="216" y="1100"/>
                </a:lnTo>
                <a:lnTo>
                  <a:pt x="226" y="1079"/>
                </a:lnTo>
                <a:lnTo>
                  <a:pt x="234" y="1056"/>
                </a:lnTo>
                <a:lnTo>
                  <a:pt x="240" y="1033"/>
                </a:lnTo>
                <a:lnTo>
                  <a:pt x="245" y="993"/>
                </a:lnTo>
                <a:lnTo>
                  <a:pt x="244" y="958"/>
                </a:lnTo>
                <a:lnTo>
                  <a:pt x="245" y="920"/>
                </a:lnTo>
                <a:lnTo>
                  <a:pt x="245" y="897"/>
                </a:lnTo>
                <a:lnTo>
                  <a:pt x="243" y="868"/>
                </a:lnTo>
                <a:lnTo>
                  <a:pt x="255" y="858"/>
                </a:lnTo>
                <a:lnTo>
                  <a:pt x="263" y="845"/>
                </a:lnTo>
                <a:lnTo>
                  <a:pt x="267" y="830"/>
                </a:lnTo>
                <a:lnTo>
                  <a:pt x="270" y="808"/>
                </a:lnTo>
                <a:lnTo>
                  <a:pt x="281" y="797"/>
                </a:lnTo>
                <a:lnTo>
                  <a:pt x="293" y="782"/>
                </a:lnTo>
                <a:lnTo>
                  <a:pt x="303" y="761"/>
                </a:lnTo>
                <a:lnTo>
                  <a:pt x="309" y="730"/>
                </a:lnTo>
                <a:lnTo>
                  <a:pt x="311" y="699"/>
                </a:lnTo>
                <a:lnTo>
                  <a:pt x="316" y="669"/>
                </a:lnTo>
                <a:lnTo>
                  <a:pt x="326" y="720"/>
                </a:lnTo>
                <a:lnTo>
                  <a:pt x="333" y="744"/>
                </a:lnTo>
                <a:lnTo>
                  <a:pt x="343" y="774"/>
                </a:lnTo>
                <a:lnTo>
                  <a:pt x="351" y="795"/>
                </a:lnTo>
                <a:lnTo>
                  <a:pt x="363" y="821"/>
                </a:lnTo>
                <a:lnTo>
                  <a:pt x="376" y="854"/>
                </a:lnTo>
                <a:lnTo>
                  <a:pt x="393" y="886"/>
                </a:lnTo>
                <a:lnTo>
                  <a:pt x="410" y="926"/>
                </a:lnTo>
                <a:lnTo>
                  <a:pt x="407" y="955"/>
                </a:lnTo>
                <a:lnTo>
                  <a:pt x="407" y="989"/>
                </a:lnTo>
                <a:lnTo>
                  <a:pt x="399" y="1009"/>
                </a:lnTo>
                <a:lnTo>
                  <a:pt x="386" y="1042"/>
                </a:lnTo>
                <a:lnTo>
                  <a:pt x="382" y="1065"/>
                </a:lnTo>
                <a:lnTo>
                  <a:pt x="382" y="1084"/>
                </a:lnTo>
                <a:lnTo>
                  <a:pt x="387" y="1110"/>
                </a:lnTo>
                <a:lnTo>
                  <a:pt x="377" y="1133"/>
                </a:lnTo>
                <a:lnTo>
                  <a:pt x="368" y="1152"/>
                </a:lnTo>
                <a:lnTo>
                  <a:pt x="361" y="1169"/>
                </a:lnTo>
                <a:lnTo>
                  <a:pt x="354" y="1193"/>
                </a:lnTo>
                <a:lnTo>
                  <a:pt x="349" y="1220"/>
                </a:lnTo>
                <a:lnTo>
                  <a:pt x="346" y="1251"/>
                </a:lnTo>
                <a:lnTo>
                  <a:pt x="338" y="1286"/>
                </a:lnTo>
                <a:lnTo>
                  <a:pt x="333" y="1323"/>
                </a:lnTo>
                <a:lnTo>
                  <a:pt x="328" y="1367"/>
                </a:lnTo>
                <a:lnTo>
                  <a:pt x="327" y="1417"/>
                </a:lnTo>
                <a:lnTo>
                  <a:pt x="328" y="1468"/>
                </a:lnTo>
                <a:lnTo>
                  <a:pt x="335" y="1521"/>
                </a:lnTo>
                <a:lnTo>
                  <a:pt x="343" y="1581"/>
                </a:lnTo>
                <a:lnTo>
                  <a:pt x="347" y="1622"/>
                </a:lnTo>
                <a:lnTo>
                  <a:pt x="350" y="1671"/>
                </a:lnTo>
                <a:lnTo>
                  <a:pt x="358" y="1721"/>
                </a:lnTo>
                <a:lnTo>
                  <a:pt x="366" y="1771"/>
                </a:lnTo>
                <a:lnTo>
                  <a:pt x="380" y="1819"/>
                </a:lnTo>
                <a:lnTo>
                  <a:pt x="392" y="1867"/>
                </a:lnTo>
                <a:lnTo>
                  <a:pt x="402" y="1912"/>
                </a:lnTo>
                <a:lnTo>
                  <a:pt x="414" y="1936"/>
                </a:lnTo>
                <a:lnTo>
                  <a:pt x="424" y="1966"/>
                </a:lnTo>
                <a:lnTo>
                  <a:pt x="435" y="1987"/>
                </a:lnTo>
                <a:lnTo>
                  <a:pt x="441" y="2036"/>
                </a:lnTo>
                <a:lnTo>
                  <a:pt x="439" y="2074"/>
                </a:lnTo>
                <a:lnTo>
                  <a:pt x="438" y="2165"/>
                </a:lnTo>
                <a:lnTo>
                  <a:pt x="429" y="2199"/>
                </a:lnTo>
                <a:lnTo>
                  <a:pt x="418" y="2232"/>
                </a:lnTo>
                <a:lnTo>
                  <a:pt x="410" y="2273"/>
                </a:lnTo>
                <a:lnTo>
                  <a:pt x="404" y="2308"/>
                </a:lnTo>
                <a:lnTo>
                  <a:pt x="401" y="2341"/>
                </a:lnTo>
                <a:lnTo>
                  <a:pt x="399" y="2374"/>
                </a:lnTo>
                <a:lnTo>
                  <a:pt x="399" y="2404"/>
                </a:lnTo>
                <a:lnTo>
                  <a:pt x="400" y="2440"/>
                </a:lnTo>
                <a:lnTo>
                  <a:pt x="410" y="2483"/>
                </a:lnTo>
                <a:lnTo>
                  <a:pt x="424" y="2528"/>
                </a:lnTo>
                <a:lnTo>
                  <a:pt x="449" y="2608"/>
                </a:lnTo>
                <a:lnTo>
                  <a:pt x="465" y="2660"/>
                </a:lnTo>
                <a:lnTo>
                  <a:pt x="479" y="2707"/>
                </a:lnTo>
                <a:lnTo>
                  <a:pt x="493" y="2774"/>
                </a:lnTo>
                <a:lnTo>
                  <a:pt x="499" y="2818"/>
                </a:lnTo>
                <a:lnTo>
                  <a:pt x="496" y="2843"/>
                </a:lnTo>
                <a:lnTo>
                  <a:pt x="488" y="2857"/>
                </a:lnTo>
                <a:lnTo>
                  <a:pt x="485" y="2871"/>
                </a:lnTo>
                <a:lnTo>
                  <a:pt x="482" y="2885"/>
                </a:lnTo>
                <a:lnTo>
                  <a:pt x="484" y="2902"/>
                </a:lnTo>
                <a:lnTo>
                  <a:pt x="483" y="2907"/>
                </a:lnTo>
                <a:lnTo>
                  <a:pt x="478" y="2926"/>
                </a:lnTo>
                <a:lnTo>
                  <a:pt x="467" y="2938"/>
                </a:lnTo>
                <a:lnTo>
                  <a:pt x="455" y="2945"/>
                </a:lnTo>
                <a:lnTo>
                  <a:pt x="445" y="2962"/>
                </a:lnTo>
                <a:lnTo>
                  <a:pt x="440" y="2974"/>
                </a:lnTo>
                <a:lnTo>
                  <a:pt x="432" y="2991"/>
                </a:lnTo>
                <a:lnTo>
                  <a:pt x="423" y="3003"/>
                </a:lnTo>
                <a:lnTo>
                  <a:pt x="422" y="3012"/>
                </a:lnTo>
                <a:lnTo>
                  <a:pt x="434" y="3025"/>
                </a:lnTo>
                <a:lnTo>
                  <a:pt x="454" y="3032"/>
                </a:lnTo>
                <a:lnTo>
                  <a:pt x="472" y="3036"/>
                </a:lnTo>
                <a:lnTo>
                  <a:pt x="493" y="3041"/>
                </a:lnTo>
                <a:lnTo>
                  <a:pt x="515" y="3048"/>
                </a:lnTo>
                <a:lnTo>
                  <a:pt x="538" y="3049"/>
                </a:lnTo>
                <a:lnTo>
                  <a:pt x="564" y="3048"/>
                </a:lnTo>
                <a:lnTo>
                  <a:pt x="581" y="3036"/>
                </a:lnTo>
                <a:lnTo>
                  <a:pt x="590" y="3043"/>
                </a:lnTo>
                <a:lnTo>
                  <a:pt x="602" y="3049"/>
                </a:lnTo>
                <a:lnTo>
                  <a:pt x="613" y="3049"/>
                </a:lnTo>
                <a:lnTo>
                  <a:pt x="625" y="3046"/>
                </a:lnTo>
                <a:lnTo>
                  <a:pt x="634" y="3041"/>
                </a:lnTo>
                <a:lnTo>
                  <a:pt x="642" y="3034"/>
                </a:lnTo>
                <a:lnTo>
                  <a:pt x="646" y="3025"/>
                </a:lnTo>
                <a:lnTo>
                  <a:pt x="646" y="3015"/>
                </a:lnTo>
                <a:lnTo>
                  <a:pt x="640" y="2989"/>
                </a:lnTo>
                <a:lnTo>
                  <a:pt x="634" y="2967"/>
                </a:lnTo>
                <a:lnTo>
                  <a:pt x="628" y="2936"/>
                </a:lnTo>
                <a:lnTo>
                  <a:pt x="619" y="2918"/>
                </a:lnTo>
                <a:lnTo>
                  <a:pt x="623" y="2868"/>
                </a:lnTo>
                <a:lnTo>
                  <a:pt x="614" y="2846"/>
                </a:lnTo>
                <a:lnTo>
                  <a:pt x="604" y="2828"/>
                </a:lnTo>
                <a:lnTo>
                  <a:pt x="601" y="2805"/>
                </a:lnTo>
                <a:lnTo>
                  <a:pt x="597" y="2766"/>
                </a:lnTo>
                <a:lnTo>
                  <a:pt x="602" y="2725"/>
                </a:lnTo>
                <a:lnTo>
                  <a:pt x="606" y="2676"/>
                </a:lnTo>
                <a:lnTo>
                  <a:pt x="615" y="2621"/>
                </a:lnTo>
                <a:lnTo>
                  <a:pt x="619" y="2594"/>
                </a:lnTo>
                <a:lnTo>
                  <a:pt x="640" y="2539"/>
                </a:lnTo>
                <a:lnTo>
                  <a:pt x="644" y="2486"/>
                </a:lnTo>
                <a:lnTo>
                  <a:pt x="643" y="2450"/>
                </a:lnTo>
                <a:lnTo>
                  <a:pt x="642" y="2412"/>
                </a:lnTo>
                <a:lnTo>
                  <a:pt x="637" y="2380"/>
                </a:lnTo>
                <a:lnTo>
                  <a:pt x="630" y="2339"/>
                </a:lnTo>
                <a:lnTo>
                  <a:pt x="625" y="2300"/>
                </a:lnTo>
                <a:lnTo>
                  <a:pt x="629" y="2255"/>
                </a:lnTo>
                <a:lnTo>
                  <a:pt x="642" y="2231"/>
                </a:lnTo>
                <a:lnTo>
                  <a:pt x="650" y="2210"/>
                </a:lnTo>
                <a:lnTo>
                  <a:pt x="657" y="2180"/>
                </a:lnTo>
                <a:lnTo>
                  <a:pt x="662" y="2152"/>
                </a:lnTo>
                <a:lnTo>
                  <a:pt x="663" y="2124"/>
                </a:lnTo>
                <a:lnTo>
                  <a:pt x="665" y="2100"/>
                </a:lnTo>
                <a:lnTo>
                  <a:pt x="661" y="2084"/>
                </a:lnTo>
                <a:lnTo>
                  <a:pt x="659" y="2064"/>
                </a:lnTo>
                <a:lnTo>
                  <a:pt x="659" y="2039"/>
                </a:lnTo>
                <a:lnTo>
                  <a:pt x="661" y="2012"/>
                </a:lnTo>
                <a:lnTo>
                  <a:pt x="669" y="1986"/>
                </a:lnTo>
                <a:lnTo>
                  <a:pt x="673" y="1962"/>
                </a:lnTo>
                <a:lnTo>
                  <a:pt x="675" y="1941"/>
                </a:lnTo>
                <a:lnTo>
                  <a:pt x="670" y="1915"/>
                </a:lnTo>
                <a:lnTo>
                  <a:pt x="663" y="1887"/>
                </a:lnTo>
                <a:lnTo>
                  <a:pt x="660" y="1835"/>
                </a:lnTo>
                <a:lnTo>
                  <a:pt x="665" y="1798"/>
                </a:lnTo>
                <a:lnTo>
                  <a:pt x="674" y="1733"/>
                </a:lnTo>
                <a:lnTo>
                  <a:pt x="681" y="1687"/>
                </a:lnTo>
                <a:lnTo>
                  <a:pt x="690" y="1621"/>
                </a:lnTo>
                <a:lnTo>
                  <a:pt x="700" y="1686"/>
                </a:lnTo>
                <a:lnTo>
                  <a:pt x="708" y="1731"/>
                </a:lnTo>
                <a:lnTo>
                  <a:pt x="716" y="1798"/>
                </a:lnTo>
                <a:lnTo>
                  <a:pt x="722" y="1834"/>
                </a:lnTo>
                <a:lnTo>
                  <a:pt x="719" y="1881"/>
                </a:lnTo>
                <a:lnTo>
                  <a:pt x="711" y="1915"/>
                </a:lnTo>
                <a:lnTo>
                  <a:pt x="706" y="1939"/>
                </a:lnTo>
                <a:lnTo>
                  <a:pt x="709" y="1970"/>
                </a:lnTo>
                <a:lnTo>
                  <a:pt x="715" y="1995"/>
                </a:lnTo>
                <a:lnTo>
                  <a:pt x="723" y="2027"/>
                </a:lnTo>
                <a:lnTo>
                  <a:pt x="724" y="2070"/>
                </a:lnTo>
                <a:lnTo>
                  <a:pt x="716" y="2094"/>
                </a:lnTo>
                <a:lnTo>
                  <a:pt x="715" y="2116"/>
                </a:lnTo>
                <a:lnTo>
                  <a:pt x="719" y="2149"/>
                </a:lnTo>
                <a:lnTo>
                  <a:pt x="724" y="2180"/>
                </a:lnTo>
                <a:lnTo>
                  <a:pt x="733" y="2209"/>
                </a:lnTo>
                <a:lnTo>
                  <a:pt x="745" y="2237"/>
                </a:lnTo>
                <a:lnTo>
                  <a:pt x="754" y="2260"/>
                </a:lnTo>
                <a:lnTo>
                  <a:pt x="754" y="2295"/>
                </a:lnTo>
                <a:lnTo>
                  <a:pt x="752" y="2335"/>
                </a:lnTo>
                <a:lnTo>
                  <a:pt x="743" y="2387"/>
                </a:lnTo>
                <a:lnTo>
                  <a:pt x="742" y="2428"/>
                </a:lnTo>
                <a:lnTo>
                  <a:pt x="738" y="2463"/>
                </a:lnTo>
                <a:lnTo>
                  <a:pt x="738" y="2497"/>
                </a:lnTo>
                <a:lnTo>
                  <a:pt x="741" y="2539"/>
                </a:lnTo>
                <a:lnTo>
                  <a:pt x="761" y="2586"/>
                </a:lnTo>
                <a:lnTo>
                  <a:pt x="771" y="2645"/>
                </a:lnTo>
                <a:lnTo>
                  <a:pt x="779" y="2717"/>
                </a:lnTo>
                <a:lnTo>
                  <a:pt x="785" y="2762"/>
                </a:lnTo>
                <a:lnTo>
                  <a:pt x="783" y="2797"/>
                </a:lnTo>
                <a:lnTo>
                  <a:pt x="777" y="2828"/>
                </a:lnTo>
                <a:lnTo>
                  <a:pt x="767" y="2850"/>
                </a:lnTo>
                <a:lnTo>
                  <a:pt x="759" y="2869"/>
                </a:lnTo>
                <a:lnTo>
                  <a:pt x="760" y="2888"/>
                </a:lnTo>
                <a:lnTo>
                  <a:pt x="762" y="2918"/>
                </a:lnTo>
                <a:lnTo>
                  <a:pt x="754" y="2936"/>
                </a:lnTo>
                <a:lnTo>
                  <a:pt x="750" y="2963"/>
                </a:lnTo>
                <a:lnTo>
                  <a:pt x="744" y="2982"/>
                </a:lnTo>
                <a:lnTo>
                  <a:pt x="738" y="3002"/>
                </a:lnTo>
                <a:lnTo>
                  <a:pt x="736" y="3013"/>
                </a:lnTo>
                <a:lnTo>
                  <a:pt x="736" y="3024"/>
                </a:lnTo>
                <a:lnTo>
                  <a:pt x="739" y="3033"/>
                </a:lnTo>
                <a:lnTo>
                  <a:pt x="746" y="3040"/>
                </a:lnTo>
                <a:lnTo>
                  <a:pt x="756" y="3046"/>
                </a:lnTo>
                <a:lnTo>
                  <a:pt x="764" y="3048"/>
                </a:lnTo>
                <a:lnTo>
                  <a:pt x="775" y="3048"/>
                </a:lnTo>
                <a:lnTo>
                  <a:pt x="787" y="3046"/>
                </a:lnTo>
                <a:lnTo>
                  <a:pt x="803" y="3038"/>
                </a:lnTo>
                <a:lnTo>
                  <a:pt x="817" y="3048"/>
                </a:lnTo>
                <a:lnTo>
                  <a:pt x="856" y="3048"/>
                </a:lnTo>
                <a:lnTo>
                  <a:pt x="881" y="3046"/>
                </a:lnTo>
                <a:lnTo>
                  <a:pt x="902" y="3039"/>
                </a:lnTo>
                <a:lnTo>
                  <a:pt x="923" y="3032"/>
                </a:lnTo>
                <a:lnTo>
                  <a:pt x="942" y="3028"/>
                </a:lnTo>
                <a:lnTo>
                  <a:pt x="954" y="3023"/>
                </a:lnTo>
                <a:lnTo>
                  <a:pt x="958" y="3015"/>
                </a:lnTo>
                <a:lnTo>
                  <a:pt x="959" y="3003"/>
                </a:lnTo>
                <a:lnTo>
                  <a:pt x="954" y="2998"/>
                </a:lnTo>
                <a:lnTo>
                  <a:pt x="943" y="2980"/>
                </a:lnTo>
                <a:lnTo>
                  <a:pt x="935" y="2957"/>
                </a:lnTo>
                <a:lnTo>
                  <a:pt x="923" y="2942"/>
                </a:lnTo>
                <a:lnTo>
                  <a:pt x="913" y="2936"/>
                </a:lnTo>
                <a:lnTo>
                  <a:pt x="904" y="2925"/>
                </a:lnTo>
                <a:lnTo>
                  <a:pt x="901" y="2913"/>
                </a:lnTo>
                <a:lnTo>
                  <a:pt x="898" y="2896"/>
                </a:lnTo>
                <a:lnTo>
                  <a:pt x="901" y="2884"/>
                </a:lnTo>
                <a:lnTo>
                  <a:pt x="898" y="2875"/>
                </a:lnTo>
                <a:lnTo>
                  <a:pt x="893" y="2857"/>
                </a:lnTo>
                <a:lnTo>
                  <a:pt x="883" y="2838"/>
                </a:lnTo>
                <a:lnTo>
                  <a:pt x="881" y="2815"/>
                </a:lnTo>
                <a:lnTo>
                  <a:pt x="887" y="2784"/>
                </a:lnTo>
                <a:lnTo>
                  <a:pt x="895" y="2741"/>
                </a:lnTo>
                <a:lnTo>
                  <a:pt x="906" y="2689"/>
                </a:lnTo>
                <a:lnTo>
                  <a:pt x="929" y="2614"/>
                </a:lnTo>
                <a:lnTo>
                  <a:pt x="949" y="2555"/>
                </a:lnTo>
                <a:lnTo>
                  <a:pt x="969" y="2490"/>
                </a:lnTo>
                <a:lnTo>
                  <a:pt x="981" y="2440"/>
                </a:lnTo>
                <a:lnTo>
                  <a:pt x="981" y="2395"/>
                </a:lnTo>
                <a:lnTo>
                  <a:pt x="981" y="2356"/>
                </a:lnTo>
                <a:lnTo>
                  <a:pt x="978" y="2321"/>
                </a:lnTo>
                <a:lnTo>
                  <a:pt x="973" y="2286"/>
                </a:lnTo>
                <a:lnTo>
                  <a:pt x="967" y="2251"/>
                </a:lnTo>
                <a:lnTo>
                  <a:pt x="957" y="2212"/>
                </a:lnTo>
                <a:lnTo>
                  <a:pt x="949" y="2180"/>
                </a:lnTo>
                <a:lnTo>
                  <a:pt x="946" y="2161"/>
                </a:lnTo>
                <a:lnTo>
                  <a:pt x="941" y="2107"/>
                </a:lnTo>
                <a:lnTo>
                  <a:pt x="943" y="2069"/>
                </a:lnTo>
                <a:lnTo>
                  <a:pt x="941" y="2036"/>
                </a:lnTo>
                <a:lnTo>
                  <a:pt x="943" y="1990"/>
                </a:lnTo>
                <a:lnTo>
                  <a:pt x="955" y="1970"/>
                </a:lnTo>
                <a:lnTo>
                  <a:pt x="967" y="1937"/>
                </a:lnTo>
                <a:lnTo>
                  <a:pt x="978" y="1914"/>
                </a:lnTo>
                <a:lnTo>
                  <a:pt x="992" y="1852"/>
                </a:lnTo>
                <a:lnTo>
                  <a:pt x="1005" y="1797"/>
                </a:lnTo>
                <a:lnTo>
                  <a:pt x="1017" y="1732"/>
                </a:lnTo>
                <a:lnTo>
                  <a:pt x="1030" y="1668"/>
                </a:lnTo>
                <a:lnTo>
                  <a:pt x="1037" y="1581"/>
                </a:lnTo>
                <a:lnTo>
                  <a:pt x="1047" y="1517"/>
                </a:lnTo>
                <a:lnTo>
                  <a:pt x="1053" y="1477"/>
                </a:lnTo>
                <a:lnTo>
                  <a:pt x="1054" y="1447"/>
                </a:lnTo>
                <a:lnTo>
                  <a:pt x="1055" y="1415"/>
                </a:lnTo>
                <a:lnTo>
                  <a:pt x="1054" y="1390"/>
                </a:lnTo>
                <a:lnTo>
                  <a:pt x="1053" y="1353"/>
                </a:lnTo>
                <a:lnTo>
                  <a:pt x="1048" y="1311"/>
                </a:lnTo>
                <a:lnTo>
                  <a:pt x="1042" y="1276"/>
                </a:lnTo>
                <a:lnTo>
                  <a:pt x="1035" y="1247"/>
                </a:lnTo>
                <a:lnTo>
                  <a:pt x="1031" y="1210"/>
                </a:lnTo>
                <a:lnTo>
                  <a:pt x="1026" y="1185"/>
                </a:lnTo>
                <a:lnTo>
                  <a:pt x="1022" y="1168"/>
                </a:lnTo>
                <a:lnTo>
                  <a:pt x="1015" y="1152"/>
                </a:lnTo>
                <a:lnTo>
                  <a:pt x="1002" y="1127"/>
                </a:lnTo>
                <a:lnTo>
                  <a:pt x="994" y="1108"/>
                </a:lnTo>
                <a:lnTo>
                  <a:pt x="1000" y="1084"/>
                </a:lnTo>
                <a:lnTo>
                  <a:pt x="1000" y="1069"/>
                </a:lnTo>
                <a:lnTo>
                  <a:pt x="999" y="1049"/>
                </a:lnTo>
                <a:lnTo>
                  <a:pt x="995" y="1036"/>
                </a:lnTo>
                <a:lnTo>
                  <a:pt x="988" y="1020"/>
                </a:lnTo>
                <a:lnTo>
                  <a:pt x="980" y="1002"/>
                </a:lnTo>
                <a:lnTo>
                  <a:pt x="975" y="988"/>
                </a:lnTo>
                <a:lnTo>
                  <a:pt x="975" y="964"/>
                </a:lnTo>
                <a:lnTo>
                  <a:pt x="975" y="947"/>
                </a:lnTo>
                <a:lnTo>
                  <a:pt x="972" y="933"/>
                </a:lnTo>
                <a:lnTo>
                  <a:pt x="972" y="922"/>
                </a:lnTo>
                <a:lnTo>
                  <a:pt x="980" y="904"/>
                </a:lnTo>
                <a:lnTo>
                  <a:pt x="992" y="879"/>
                </a:lnTo>
                <a:lnTo>
                  <a:pt x="1003" y="858"/>
                </a:lnTo>
                <a:lnTo>
                  <a:pt x="1009" y="846"/>
                </a:lnTo>
                <a:lnTo>
                  <a:pt x="1018" y="820"/>
                </a:lnTo>
                <a:lnTo>
                  <a:pt x="1030" y="795"/>
                </a:lnTo>
                <a:lnTo>
                  <a:pt x="1035" y="781"/>
                </a:lnTo>
                <a:lnTo>
                  <a:pt x="1042" y="763"/>
                </a:lnTo>
                <a:lnTo>
                  <a:pt x="1049" y="740"/>
                </a:lnTo>
                <a:lnTo>
                  <a:pt x="1056" y="715"/>
                </a:lnTo>
                <a:lnTo>
                  <a:pt x="1060" y="698"/>
                </a:lnTo>
                <a:lnTo>
                  <a:pt x="1063" y="679"/>
                </a:lnTo>
                <a:lnTo>
                  <a:pt x="1066" y="668"/>
                </a:lnTo>
                <a:lnTo>
                  <a:pt x="1071" y="697"/>
                </a:lnTo>
                <a:lnTo>
                  <a:pt x="1072" y="713"/>
                </a:lnTo>
                <a:lnTo>
                  <a:pt x="1073" y="729"/>
                </a:lnTo>
                <a:lnTo>
                  <a:pt x="1076" y="744"/>
                </a:lnTo>
                <a:lnTo>
                  <a:pt x="1078" y="755"/>
                </a:lnTo>
                <a:lnTo>
                  <a:pt x="1083" y="768"/>
                </a:lnTo>
                <a:lnTo>
                  <a:pt x="1091" y="782"/>
                </a:lnTo>
                <a:lnTo>
                  <a:pt x="1101" y="796"/>
                </a:lnTo>
                <a:lnTo>
                  <a:pt x="1113" y="807"/>
                </a:lnTo>
                <a:lnTo>
                  <a:pt x="1115" y="823"/>
                </a:lnTo>
                <a:lnTo>
                  <a:pt x="1116" y="831"/>
                </a:lnTo>
                <a:lnTo>
                  <a:pt x="1121" y="838"/>
                </a:lnTo>
                <a:lnTo>
                  <a:pt x="1125" y="846"/>
                </a:lnTo>
                <a:lnTo>
                  <a:pt x="1139" y="867"/>
                </a:lnTo>
                <a:lnTo>
                  <a:pt x="1137" y="894"/>
                </a:lnTo>
                <a:lnTo>
                  <a:pt x="1137" y="913"/>
                </a:lnTo>
                <a:lnTo>
                  <a:pt x="1137" y="939"/>
                </a:lnTo>
                <a:lnTo>
                  <a:pt x="1137" y="977"/>
                </a:lnTo>
                <a:lnTo>
                  <a:pt x="1137" y="993"/>
                </a:lnTo>
                <a:lnTo>
                  <a:pt x="1139" y="1008"/>
                </a:lnTo>
                <a:lnTo>
                  <a:pt x="1141" y="1026"/>
                </a:lnTo>
                <a:lnTo>
                  <a:pt x="1146" y="1041"/>
                </a:lnTo>
                <a:lnTo>
                  <a:pt x="1152" y="1061"/>
                </a:lnTo>
                <a:lnTo>
                  <a:pt x="1156" y="1076"/>
                </a:lnTo>
                <a:lnTo>
                  <a:pt x="1169" y="1101"/>
                </a:lnTo>
                <a:lnTo>
                  <a:pt x="1198" y="1153"/>
                </a:lnTo>
                <a:lnTo>
                  <a:pt x="1221" y="1195"/>
                </a:lnTo>
                <a:lnTo>
                  <a:pt x="1232" y="1217"/>
                </a:lnTo>
                <a:lnTo>
                  <a:pt x="1240" y="1239"/>
                </a:lnTo>
                <a:lnTo>
                  <a:pt x="1248" y="1260"/>
                </a:lnTo>
                <a:lnTo>
                  <a:pt x="1254" y="1278"/>
                </a:lnTo>
                <a:lnTo>
                  <a:pt x="1268" y="1322"/>
                </a:lnTo>
                <a:lnTo>
                  <a:pt x="1275" y="1349"/>
                </a:lnTo>
                <a:lnTo>
                  <a:pt x="1276" y="1388"/>
                </a:lnTo>
                <a:lnTo>
                  <a:pt x="1268" y="1413"/>
                </a:lnTo>
                <a:lnTo>
                  <a:pt x="1256" y="1420"/>
                </a:lnTo>
                <a:lnTo>
                  <a:pt x="1237" y="1450"/>
                </a:lnTo>
                <a:lnTo>
                  <a:pt x="1225" y="1470"/>
                </a:lnTo>
                <a:lnTo>
                  <a:pt x="1220" y="1511"/>
                </a:lnTo>
                <a:lnTo>
                  <a:pt x="1213" y="1526"/>
                </a:lnTo>
                <a:lnTo>
                  <a:pt x="1199" y="1543"/>
                </a:lnTo>
                <a:lnTo>
                  <a:pt x="1192" y="1555"/>
                </a:lnTo>
                <a:lnTo>
                  <a:pt x="1187" y="1566"/>
                </a:lnTo>
                <a:lnTo>
                  <a:pt x="1185" y="1576"/>
                </a:lnTo>
                <a:lnTo>
                  <a:pt x="1184" y="1584"/>
                </a:lnTo>
                <a:lnTo>
                  <a:pt x="1184" y="1592"/>
                </a:lnTo>
                <a:lnTo>
                  <a:pt x="1185" y="1598"/>
                </a:lnTo>
                <a:lnTo>
                  <a:pt x="1188" y="1603"/>
                </a:lnTo>
                <a:lnTo>
                  <a:pt x="1193" y="1607"/>
                </a:lnTo>
                <a:lnTo>
                  <a:pt x="1202" y="1608"/>
                </a:lnTo>
                <a:lnTo>
                  <a:pt x="1209" y="1608"/>
                </a:lnTo>
                <a:lnTo>
                  <a:pt x="1216" y="1607"/>
                </a:lnTo>
                <a:lnTo>
                  <a:pt x="1225" y="1603"/>
                </a:lnTo>
                <a:lnTo>
                  <a:pt x="1232" y="1594"/>
                </a:lnTo>
                <a:lnTo>
                  <a:pt x="1239" y="1579"/>
                </a:lnTo>
                <a:lnTo>
                  <a:pt x="1247" y="1560"/>
                </a:lnTo>
                <a:lnTo>
                  <a:pt x="1267" y="1536"/>
                </a:lnTo>
                <a:lnTo>
                  <a:pt x="1278" y="1534"/>
                </a:lnTo>
                <a:lnTo>
                  <a:pt x="1277" y="1553"/>
                </a:lnTo>
                <a:lnTo>
                  <a:pt x="1275" y="1574"/>
                </a:lnTo>
                <a:lnTo>
                  <a:pt x="1271" y="1596"/>
                </a:lnTo>
                <a:lnTo>
                  <a:pt x="1262" y="1610"/>
                </a:lnTo>
                <a:lnTo>
                  <a:pt x="1250" y="1621"/>
                </a:lnTo>
                <a:lnTo>
                  <a:pt x="1228" y="1631"/>
                </a:lnTo>
                <a:lnTo>
                  <a:pt x="1217" y="1633"/>
                </a:lnTo>
                <a:lnTo>
                  <a:pt x="1214" y="1639"/>
                </a:lnTo>
                <a:lnTo>
                  <a:pt x="1214" y="1647"/>
                </a:lnTo>
                <a:lnTo>
                  <a:pt x="1218" y="1652"/>
                </a:lnTo>
                <a:lnTo>
                  <a:pt x="1210" y="1655"/>
                </a:lnTo>
                <a:lnTo>
                  <a:pt x="1205" y="1661"/>
                </a:lnTo>
                <a:lnTo>
                  <a:pt x="1201" y="1665"/>
                </a:lnTo>
                <a:lnTo>
                  <a:pt x="1201" y="1672"/>
                </a:lnTo>
                <a:lnTo>
                  <a:pt x="1205" y="1678"/>
                </a:lnTo>
                <a:lnTo>
                  <a:pt x="1216" y="1684"/>
                </a:lnTo>
                <a:lnTo>
                  <a:pt x="1231" y="1699"/>
                </a:lnTo>
                <a:lnTo>
                  <a:pt x="1253" y="1702"/>
                </a:lnTo>
                <a:lnTo>
                  <a:pt x="1274" y="1699"/>
                </a:lnTo>
                <a:lnTo>
                  <a:pt x="1305" y="1683"/>
                </a:lnTo>
                <a:lnTo>
                  <a:pt x="1340" y="1652"/>
                </a:lnTo>
                <a:lnTo>
                  <a:pt x="1360" y="1611"/>
                </a:lnTo>
                <a:lnTo>
                  <a:pt x="1370" y="1583"/>
                </a:lnTo>
                <a:lnTo>
                  <a:pt x="1381" y="1548"/>
                </a:lnTo>
                <a:lnTo>
                  <a:pt x="1377" y="1517"/>
                </a:lnTo>
                <a:lnTo>
                  <a:pt x="1369" y="1473"/>
                </a:lnTo>
                <a:lnTo>
                  <a:pt x="1362" y="1430"/>
                </a:lnTo>
                <a:lnTo>
                  <a:pt x="1366" y="1422"/>
                </a:lnTo>
                <a:lnTo>
                  <a:pt x="1368" y="1409"/>
                </a:lnTo>
                <a:lnTo>
                  <a:pt x="1369" y="1397"/>
                </a:lnTo>
                <a:lnTo>
                  <a:pt x="1370" y="1379"/>
                </a:lnTo>
                <a:lnTo>
                  <a:pt x="1369" y="1351"/>
                </a:lnTo>
                <a:lnTo>
                  <a:pt x="1367" y="1321"/>
                </a:lnTo>
                <a:lnTo>
                  <a:pt x="1365" y="1254"/>
                </a:lnTo>
                <a:lnTo>
                  <a:pt x="1364" y="1217"/>
                </a:lnTo>
                <a:lnTo>
                  <a:pt x="1361" y="1183"/>
                </a:lnTo>
                <a:lnTo>
                  <a:pt x="1357" y="1104"/>
                </a:lnTo>
                <a:lnTo>
                  <a:pt x="1352" y="1043"/>
                </a:lnTo>
                <a:lnTo>
                  <a:pt x="1347" y="1005"/>
                </a:lnTo>
                <a:lnTo>
                  <a:pt x="1345" y="979"/>
                </a:lnTo>
                <a:lnTo>
                  <a:pt x="1342" y="960"/>
                </a:lnTo>
                <a:lnTo>
                  <a:pt x="1335" y="941"/>
                </a:lnTo>
                <a:lnTo>
                  <a:pt x="1330" y="926"/>
                </a:lnTo>
                <a:lnTo>
                  <a:pt x="1328" y="912"/>
                </a:lnTo>
                <a:lnTo>
                  <a:pt x="1316" y="889"/>
                </a:lnTo>
                <a:lnTo>
                  <a:pt x="1309" y="873"/>
                </a:lnTo>
                <a:lnTo>
                  <a:pt x="1304" y="858"/>
                </a:lnTo>
                <a:lnTo>
                  <a:pt x="1294" y="845"/>
                </a:lnTo>
                <a:lnTo>
                  <a:pt x="1285" y="831"/>
                </a:lnTo>
                <a:lnTo>
                  <a:pt x="1278" y="823"/>
                </a:lnTo>
                <a:lnTo>
                  <a:pt x="1281" y="803"/>
                </a:lnTo>
                <a:lnTo>
                  <a:pt x="1282" y="784"/>
                </a:lnTo>
                <a:lnTo>
                  <a:pt x="1283" y="765"/>
                </a:lnTo>
                <a:lnTo>
                  <a:pt x="1284" y="746"/>
                </a:lnTo>
                <a:lnTo>
                  <a:pt x="1283" y="725"/>
                </a:lnTo>
                <a:lnTo>
                  <a:pt x="1279" y="700"/>
                </a:lnTo>
                <a:lnTo>
                  <a:pt x="1278" y="679"/>
                </a:lnTo>
                <a:lnTo>
                  <a:pt x="1276" y="660"/>
                </a:lnTo>
                <a:lnTo>
                  <a:pt x="1273" y="639"/>
                </a:lnTo>
                <a:lnTo>
                  <a:pt x="1269" y="622"/>
                </a:lnTo>
                <a:lnTo>
                  <a:pt x="1264" y="604"/>
                </a:lnTo>
                <a:lnTo>
                  <a:pt x="1261" y="587"/>
                </a:lnTo>
                <a:lnTo>
                  <a:pt x="1256" y="568"/>
                </a:lnTo>
                <a:lnTo>
                  <a:pt x="1252" y="551"/>
                </a:lnTo>
                <a:lnTo>
                  <a:pt x="1245" y="535"/>
                </a:lnTo>
                <a:lnTo>
                  <a:pt x="1237" y="516"/>
                </a:lnTo>
                <a:lnTo>
                  <a:pt x="1231" y="501"/>
                </a:lnTo>
                <a:lnTo>
                  <a:pt x="1228" y="488"/>
                </a:lnTo>
                <a:lnTo>
                  <a:pt x="1225" y="472"/>
                </a:lnTo>
                <a:lnTo>
                  <a:pt x="1231" y="440"/>
                </a:lnTo>
                <a:lnTo>
                  <a:pt x="1232" y="424"/>
                </a:lnTo>
                <a:lnTo>
                  <a:pt x="1232" y="413"/>
                </a:lnTo>
                <a:lnTo>
                  <a:pt x="1232" y="399"/>
                </a:lnTo>
                <a:lnTo>
                  <a:pt x="1228" y="374"/>
                </a:lnTo>
                <a:lnTo>
                  <a:pt x="1223" y="363"/>
                </a:lnTo>
                <a:lnTo>
                  <a:pt x="1217" y="344"/>
                </a:lnTo>
                <a:lnTo>
                  <a:pt x="1213" y="328"/>
                </a:lnTo>
                <a:lnTo>
                  <a:pt x="1207" y="314"/>
                </a:lnTo>
                <a:lnTo>
                  <a:pt x="1201" y="300"/>
                </a:lnTo>
                <a:lnTo>
                  <a:pt x="1191" y="288"/>
                </a:lnTo>
                <a:lnTo>
                  <a:pt x="1183" y="280"/>
                </a:lnTo>
                <a:lnTo>
                  <a:pt x="1172" y="270"/>
                </a:lnTo>
                <a:lnTo>
                  <a:pt x="1162" y="258"/>
                </a:lnTo>
                <a:lnTo>
                  <a:pt x="1153" y="244"/>
                </a:lnTo>
                <a:lnTo>
                  <a:pt x="1145" y="231"/>
                </a:lnTo>
                <a:lnTo>
                  <a:pt x="1127" y="221"/>
                </a:lnTo>
                <a:lnTo>
                  <a:pt x="1108" y="208"/>
                </a:lnTo>
                <a:lnTo>
                  <a:pt x="1079" y="202"/>
                </a:lnTo>
                <a:lnTo>
                  <a:pt x="1046" y="189"/>
                </a:lnTo>
                <a:lnTo>
                  <a:pt x="1019" y="174"/>
                </a:lnTo>
                <a:lnTo>
                  <a:pt x="988" y="162"/>
                </a:lnTo>
                <a:lnTo>
                  <a:pt x="951" y="146"/>
                </a:lnTo>
                <a:lnTo>
                  <a:pt x="916" y="133"/>
                </a:lnTo>
                <a:lnTo>
                  <a:pt x="901" y="128"/>
                </a:lnTo>
                <a:lnTo>
                  <a:pt x="872" y="118"/>
                </a:lnTo>
                <a:lnTo>
                  <a:pt x="851" y="114"/>
                </a:lnTo>
                <a:lnTo>
                  <a:pt x="828" y="107"/>
                </a:lnTo>
                <a:lnTo>
                  <a:pt x="815" y="83"/>
                </a:lnTo>
                <a:lnTo>
                  <a:pt x="811" y="49"/>
                </a:lnTo>
                <a:lnTo>
                  <a:pt x="814" y="8"/>
                </a:lnTo>
                <a:lnTo>
                  <a:pt x="688" y="0"/>
                </a:lnTo>
                <a:lnTo>
                  <a:pt x="564" y="9"/>
                </a:lnTo>
                <a:close/>
              </a:path>
            </a:pathLst>
          </a:custGeom>
          <a:solidFill>
            <a:srgbClr val="FFDFB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4129088" y="3579813"/>
            <a:ext cx="417512" cy="625475"/>
            <a:chOff x="2601" y="2255"/>
            <a:chExt cx="263" cy="394"/>
          </a:xfrm>
        </p:grpSpPr>
        <p:sp>
          <p:nvSpPr>
            <p:cNvPr id="14451" name="Freeform 130"/>
            <p:cNvSpPr>
              <a:spLocks/>
            </p:cNvSpPr>
            <p:nvPr/>
          </p:nvSpPr>
          <p:spPr bwMode="auto">
            <a:xfrm>
              <a:off x="2601" y="2255"/>
              <a:ext cx="231" cy="308"/>
            </a:xfrm>
            <a:custGeom>
              <a:avLst/>
              <a:gdLst>
                <a:gd name="T0" fmla="*/ 170 w 231"/>
                <a:gd name="T1" fmla="*/ 2 h 308"/>
                <a:gd name="T2" fmla="*/ 193 w 231"/>
                <a:gd name="T3" fmla="*/ 0 h 308"/>
                <a:gd name="T4" fmla="*/ 210 w 231"/>
                <a:gd name="T5" fmla="*/ 9 h 308"/>
                <a:gd name="T6" fmla="*/ 222 w 231"/>
                <a:gd name="T7" fmla="*/ 24 h 308"/>
                <a:gd name="T8" fmla="*/ 229 w 231"/>
                <a:gd name="T9" fmla="*/ 46 h 308"/>
                <a:gd name="T10" fmla="*/ 231 w 231"/>
                <a:gd name="T11" fmla="*/ 63 h 308"/>
                <a:gd name="T12" fmla="*/ 231 w 231"/>
                <a:gd name="T13" fmla="*/ 90 h 308"/>
                <a:gd name="T14" fmla="*/ 228 w 231"/>
                <a:gd name="T15" fmla="*/ 116 h 308"/>
                <a:gd name="T16" fmla="*/ 224 w 231"/>
                <a:gd name="T17" fmla="*/ 138 h 308"/>
                <a:gd name="T18" fmla="*/ 217 w 231"/>
                <a:gd name="T19" fmla="*/ 165 h 308"/>
                <a:gd name="T20" fmla="*/ 208 w 231"/>
                <a:gd name="T21" fmla="*/ 186 h 308"/>
                <a:gd name="T22" fmla="*/ 196 w 231"/>
                <a:gd name="T23" fmla="*/ 212 h 308"/>
                <a:gd name="T24" fmla="*/ 186 w 231"/>
                <a:gd name="T25" fmla="*/ 235 h 308"/>
                <a:gd name="T26" fmla="*/ 173 w 231"/>
                <a:gd name="T27" fmla="*/ 255 h 308"/>
                <a:gd name="T28" fmla="*/ 155 w 231"/>
                <a:gd name="T29" fmla="*/ 273 h 308"/>
                <a:gd name="T30" fmla="*/ 132 w 231"/>
                <a:gd name="T31" fmla="*/ 293 h 308"/>
                <a:gd name="T32" fmla="*/ 110 w 231"/>
                <a:gd name="T33" fmla="*/ 297 h 308"/>
                <a:gd name="T34" fmla="*/ 89 w 231"/>
                <a:gd name="T35" fmla="*/ 304 h 308"/>
                <a:gd name="T36" fmla="*/ 70 w 231"/>
                <a:gd name="T37" fmla="*/ 308 h 308"/>
                <a:gd name="T38" fmla="*/ 46 w 231"/>
                <a:gd name="T39" fmla="*/ 301 h 308"/>
                <a:gd name="T40" fmla="*/ 21 w 231"/>
                <a:gd name="T41" fmla="*/ 280 h 308"/>
                <a:gd name="T42" fmla="*/ 8 w 231"/>
                <a:gd name="T43" fmla="*/ 265 h 308"/>
                <a:gd name="T44" fmla="*/ 3 w 231"/>
                <a:gd name="T45" fmla="*/ 248 h 308"/>
                <a:gd name="T46" fmla="*/ 0 w 231"/>
                <a:gd name="T47" fmla="*/ 220 h 308"/>
                <a:gd name="T48" fmla="*/ 6 w 231"/>
                <a:gd name="T49" fmla="*/ 189 h 308"/>
                <a:gd name="T50" fmla="*/ 15 w 231"/>
                <a:gd name="T51" fmla="*/ 166 h 308"/>
                <a:gd name="T52" fmla="*/ 24 w 231"/>
                <a:gd name="T53" fmla="*/ 148 h 308"/>
                <a:gd name="T54" fmla="*/ 47 w 231"/>
                <a:gd name="T55" fmla="*/ 118 h 308"/>
                <a:gd name="T56" fmla="*/ 66 w 231"/>
                <a:gd name="T57" fmla="*/ 110 h 308"/>
                <a:gd name="T58" fmla="*/ 86 w 231"/>
                <a:gd name="T59" fmla="*/ 104 h 308"/>
                <a:gd name="T60" fmla="*/ 125 w 231"/>
                <a:gd name="T61" fmla="*/ 55 h 308"/>
                <a:gd name="T62" fmla="*/ 139 w 231"/>
                <a:gd name="T63" fmla="*/ 31 h 308"/>
                <a:gd name="T64" fmla="*/ 153 w 231"/>
                <a:gd name="T65" fmla="*/ 16 h 308"/>
                <a:gd name="T66" fmla="*/ 170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170" y="2"/>
                  </a:moveTo>
                  <a:lnTo>
                    <a:pt x="193" y="0"/>
                  </a:lnTo>
                  <a:lnTo>
                    <a:pt x="210" y="9"/>
                  </a:lnTo>
                  <a:lnTo>
                    <a:pt x="222" y="24"/>
                  </a:lnTo>
                  <a:lnTo>
                    <a:pt x="229" y="46"/>
                  </a:lnTo>
                  <a:lnTo>
                    <a:pt x="231" y="63"/>
                  </a:lnTo>
                  <a:lnTo>
                    <a:pt x="231" y="90"/>
                  </a:lnTo>
                  <a:lnTo>
                    <a:pt x="228" y="116"/>
                  </a:lnTo>
                  <a:lnTo>
                    <a:pt x="224" y="138"/>
                  </a:lnTo>
                  <a:lnTo>
                    <a:pt x="217" y="165"/>
                  </a:lnTo>
                  <a:lnTo>
                    <a:pt x="208" y="186"/>
                  </a:lnTo>
                  <a:lnTo>
                    <a:pt x="196" y="212"/>
                  </a:lnTo>
                  <a:lnTo>
                    <a:pt x="186" y="235"/>
                  </a:lnTo>
                  <a:lnTo>
                    <a:pt x="173" y="255"/>
                  </a:lnTo>
                  <a:lnTo>
                    <a:pt x="155" y="273"/>
                  </a:lnTo>
                  <a:lnTo>
                    <a:pt x="132" y="293"/>
                  </a:lnTo>
                  <a:lnTo>
                    <a:pt x="110" y="297"/>
                  </a:lnTo>
                  <a:lnTo>
                    <a:pt x="89" y="304"/>
                  </a:lnTo>
                  <a:lnTo>
                    <a:pt x="70" y="308"/>
                  </a:lnTo>
                  <a:lnTo>
                    <a:pt x="46" y="301"/>
                  </a:lnTo>
                  <a:lnTo>
                    <a:pt x="21" y="280"/>
                  </a:lnTo>
                  <a:lnTo>
                    <a:pt x="8" y="265"/>
                  </a:lnTo>
                  <a:lnTo>
                    <a:pt x="3" y="248"/>
                  </a:lnTo>
                  <a:lnTo>
                    <a:pt x="0" y="220"/>
                  </a:lnTo>
                  <a:lnTo>
                    <a:pt x="6" y="189"/>
                  </a:lnTo>
                  <a:lnTo>
                    <a:pt x="15" y="166"/>
                  </a:lnTo>
                  <a:lnTo>
                    <a:pt x="24" y="148"/>
                  </a:lnTo>
                  <a:lnTo>
                    <a:pt x="47" y="118"/>
                  </a:lnTo>
                  <a:lnTo>
                    <a:pt x="66" y="110"/>
                  </a:lnTo>
                  <a:lnTo>
                    <a:pt x="86" y="104"/>
                  </a:lnTo>
                  <a:lnTo>
                    <a:pt x="125" y="55"/>
                  </a:lnTo>
                  <a:lnTo>
                    <a:pt x="139" y="31"/>
                  </a:lnTo>
                  <a:lnTo>
                    <a:pt x="153" y="16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52" name="Freeform 131"/>
            <p:cNvSpPr>
              <a:spLocks/>
            </p:cNvSpPr>
            <p:nvPr/>
          </p:nvSpPr>
          <p:spPr bwMode="auto">
            <a:xfrm>
              <a:off x="2640" y="2427"/>
              <a:ext cx="224" cy="222"/>
            </a:xfrm>
            <a:custGeom>
              <a:avLst/>
              <a:gdLst>
                <a:gd name="T0" fmla="*/ 195 w 224"/>
                <a:gd name="T1" fmla="*/ 6 h 222"/>
                <a:gd name="T2" fmla="*/ 210 w 224"/>
                <a:gd name="T3" fmla="*/ 0 h 222"/>
                <a:gd name="T4" fmla="*/ 219 w 224"/>
                <a:gd name="T5" fmla="*/ 8 h 222"/>
                <a:gd name="T6" fmla="*/ 223 w 224"/>
                <a:gd name="T7" fmla="*/ 24 h 222"/>
                <a:gd name="T8" fmla="*/ 223 w 224"/>
                <a:gd name="T9" fmla="*/ 39 h 222"/>
                <a:gd name="T10" fmla="*/ 224 w 224"/>
                <a:gd name="T11" fmla="*/ 59 h 222"/>
                <a:gd name="T12" fmla="*/ 224 w 224"/>
                <a:gd name="T13" fmla="*/ 73 h 222"/>
                <a:gd name="T14" fmla="*/ 224 w 224"/>
                <a:gd name="T15" fmla="*/ 93 h 222"/>
                <a:gd name="T16" fmla="*/ 224 w 224"/>
                <a:gd name="T17" fmla="*/ 117 h 222"/>
                <a:gd name="T18" fmla="*/ 223 w 224"/>
                <a:gd name="T19" fmla="*/ 138 h 222"/>
                <a:gd name="T20" fmla="*/ 217 w 224"/>
                <a:gd name="T21" fmla="*/ 159 h 222"/>
                <a:gd name="T22" fmla="*/ 207 w 224"/>
                <a:gd name="T23" fmla="*/ 177 h 222"/>
                <a:gd name="T24" fmla="*/ 190 w 224"/>
                <a:gd name="T25" fmla="*/ 192 h 222"/>
                <a:gd name="T26" fmla="*/ 170 w 224"/>
                <a:gd name="T27" fmla="*/ 205 h 222"/>
                <a:gd name="T28" fmla="*/ 138 w 224"/>
                <a:gd name="T29" fmla="*/ 215 h 222"/>
                <a:gd name="T30" fmla="*/ 109 w 224"/>
                <a:gd name="T31" fmla="*/ 220 h 222"/>
                <a:gd name="T32" fmla="*/ 81 w 224"/>
                <a:gd name="T33" fmla="*/ 222 h 222"/>
                <a:gd name="T34" fmla="*/ 50 w 224"/>
                <a:gd name="T35" fmla="*/ 220 h 222"/>
                <a:gd name="T36" fmla="*/ 29 w 224"/>
                <a:gd name="T37" fmla="*/ 215 h 222"/>
                <a:gd name="T38" fmla="*/ 10 w 224"/>
                <a:gd name="T39" fmla="*/ 212 h 222"/>
                <a:gd name="T40" fmla="*/ 0 w 224"/>
                <a:gd name="T41" fmla="*/ 203 h 222"/>
                <a:gd name="T42" fmla="*/ 1 w 224"/>
                <a:gd name="T43" fmla="*/ 190 h 222"/>
                <a:gd name="T44" fmla="*/ 14 w 224"/>
                <a:gd name="T45" fmla="*/ 179 h 222"/>
                <a:gd name="T46" fmla="*/ 37 w 224"/>
                <a:gd name="T47" fmla="*/ 173 h 222"/>
                <a:gd name="T48" fmla="*/ 62 w 224"/>
                <a:gd name="T49" fmla="*/ 160 h 222"/>
                <a:gd name="T50" fmla="*/ 88 w 224"/>
                <a:gd name="T51" fmla="*/ 150 h 222"/>
                <a:gd name="T52" fmla="*/ 117 w 224"/>
                <a:gd name="T53" fmla="*/ 126 h 222"/>
                <a:gd name="T54" fmla="*/ 137 w 224"/>
                <a:gd name="T55" fmla="*/ 108 h 222"/>
                <a:gd name="T56" fmla="*/ 148 w 224"/>
                <a:gd name="T57" fmla="*/ 94 h 222"/>
                <a:gd name="T58" fmla="*/ 160 w 224"/>
                <a:gd name="T59" fmla="*/ 73 h 222"/>
                <a:gd name="T60" fmla="*/ 169 w 224"/>
                <a:gd name="T61" fmla="*/ 52 h 222"/>
                <a:gd name="T62" fmla="*/ 176 w 224"/>
                <a:gd name="T63" fmla="*/ 29 h 222"/>
                <a:gd name="T64" fmla="*/ 185 w 224"/>
                <a:gd name="T65" fmla="*/ 15 h 222"/>
                <a:gd name="T66" fmla="*/ 195 w 224"/>
                <a:gd name="T67" fmla="*/ 6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222"/>
                <a:gd name="T104" fmla="*/ 224 w 224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222">
                  <a:moveTo>
                    <a:pt x="195" y="6"/>
                  </a:moveTo>
                  <a:lnTo>
                    <a:pt x="210" y="0"/>
                  </a:lnTo>
                  <a:lnTo>
                    <a:pt x="219" y="8"/>
                  </a:lnTo>
                  <a:lnTo>
                    <a:pt x="223" y="24"/>
                  </a:lnTo>
                  <a:lnTo>
                    <a:pt x="223" y="39"/>
                  </a:lnTo>
                  <a:lnTo>
                    <a:pt x="224" y="59"/>
                  </a:lnTo>
                  <a:lnTo>
                    <a:pt x="224" y="73"/>
                  </a:lnTo>
                  <a:lnTo>
                    <a:pt x="224" y="93"/>
                  </a:lnTo>
                  <a:lnTo>
                    <a:pt x="224" y="117"/>
                  </a:lnTo>
                  <a:lnTo>
                    <a:pt x="223" y="138"/>
                  </a:lnTo>
                  <a:lnTo>
                    <a:pt x="217" y="159"/>
                  </a:lnTo>
                  <a:lnTo>
                    <a:pt x="207" y="177"/>
                  </a:lnTo>
                  <a:lnTo>
                    <a:pt x="190" y="192"/>
                  </a:lnTo>
                  <a:lnTo>
                    <a:pt x="170" y="205"/>
                  </a:lnTo>
                  <a:lnTo>
                    <a:pt x="138" y="215"/>
                  </a:lnTo>
                  <a:lnTo>
                    <a:pt x="109" y="220"/>
                  </a:lnTo>
                  <a:lnTo>
                    <a:pt x="81" y="222"/>
                  </a:lnTo>
                  <a:lnTo>
                    <a:pt x="50" y="220"/>
                  </a:lnTo>
                  <a:lnTo>
                    <a:pt x="29" y="215"/>
                  </a:lnTo>
                  <a:lnTo>
                    <a:pt x="10" y="212"/>
                  </a:lnTo>
                  <a:lnTo>
                    <a:pt x="0" y="203"/>
                  </a:lnTo>
                  <a:lnTo>
                    <a:pt x="1" y="190"/>
                  </a:lnTo>
                  <a:lnTo>
                    <a:pt x="14" y="179"/>
                  </a:lnTo>
                  <a:lnTo>
                    <a:pt x="37" y="173"/>
                  </a:lnTo>
                  <a:lnTo>
                    <a:pt x="62" y="160"/>
                  </a:lnTo>
                  <a:lnTo>
                    <a:pt x="88" y="150"/>
                  </a:lnTo>
                  <a:lnTo>
                    <a:pt x="117" y="126"/>
                  </a:lnTo>
                  <a:lnTo>
                    <a:pt x="137" y="108"/>
                  </a:lnTo>
                  <a:lnTo>
                    <a:pt x="148" y="94"/>
                  </a:lnTo>
                  <a:lnTo>
                    <a:pt x="160" y="73"/>
                  </a:lnTo>
                  <a:lnTo>
                    <a:pt x="169" y="52"/>
                  </a:lnTo>
                  <a:lnTo>
                    <a:pt x="176" y="29"/>
                  </a:lnTo>
                  <a:lnTo>
                    <a:pt x="185" y="15"/>
                  </a:lnTo>
                  <a:lnTo>
                    <a:pt x="195" y="6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32"/>
          <p:cNvGrpSpPr>
            <a:grpSpLocks/>
          </p:cNvGrpSpPr>
          <p:nvPr/>
        </p:nvGrpSpPr>
        <p:grpSpPr bwMode="auto">
          <a:xfrm>
            <a:off x="3570288" y="3590925"/>
            <a:ext cx="419100" cy="625475"/>
            <a:chOff x="2249" y="2262"/>
            <a:chExt cx="264" cy="394"/>
          </a:xfrm>
        </p:grpSpPr>
        <p:sp>
          <p:nvSpPr>
            <p:cNvPr id="14449" name="Freeform 133"/>
            <p:cNvSpPr>
              <a:spLocks/>
            </p:cNvSpPr>
            <p:nvPr/>
          </p:nvSpPr>
          <p:spPr bwMode="auto">
            <a:xfrm>
              <a:off x="2282" y="2262"/>
              <a:ext cx="231" cy="308"/>
            </a:xfrm>
            <a:custGeom>
              <a:avLst/>
              <a:gdLst>
                <a:gd name="T0" fmla="*/ 61 w 231"/>
                <a:gd name="T1" fmla="*/ 2 h 308"/>
                <a:gd name="T2" fmla="*/ 38 w 231"/>
                <a:gd name="T3" fmla="*/ 0 h 308"/>
                <a:gd name="T4" fmla="*/ 20 w 231"/>
                <a:gd name="T5" fmla="*/ 9 h 308"/>
                <a:gd name="T6" fmla="*/ 9 w 231"/>
                <a:gd name="T7" fmla="*/ 24 h 308"/>
                <a:gd name="T8" fmla="*/ 2 w 231"/>
                <a:gd name="T9" fmla="*/ 46 h 308"/>
                <a:gd name="T10" fmla="*/ 0 w 231"/>
                <a:gd name="T11" fmla="*/ 63 h 308"/>
                <a:gd name="T12" fmla="*/ 0 w 231"/>
                <a:gd name="T13" fmla="*/ 90 h 308"/>
                <a:gd name="T14" fmla="*/ 3 w 231"/>
                <a:gd name="T15" fmla="*/ 116 h 308"/>
                <a:gd name="T16" fmla="*/ 7 w 231"/>
                <a:gd name="T17" fmla="*/ 138 h 308"/>
                <a:gd name="T18" fmla="*/ 13 w 231"/>
                <a:gd name="T19" fmla="*/ 165 h 308"/>
                <a:gd name="T20" fmla="*/ 23 w 231"/>
                <a:gd name="T21" fmla="*/ 186 h 308"/>
                <a:gd name="T22" fmla="*/ 34 w 231"/>
                <a:gd name="T23" fmla="*/ 212 h 308"/>
                <a:gd name="T24" fmla="*/ 45 w 231"/>
                <a:gd name="T25" fmla="*/ 235 h 308"/>
                <a:gd name="T26" fmla="*/ 57 w 231"/>
                <a:gd name="T27" fmla="*/ 255 h 308"/>
                <a:gd name="T28" fmla="*/ 76 w 231"/>
                <a:gd name="T29" fmla="*/ 273 h 308"/>
                <a:gd name="T30" fmla="*/ 99 w 231"/>
                <a:gd name="T31" fmla="*/ 293 h 308"/>
                <a:gd name="T32" fmla="*/ 121 w 231"/>
                <a:gd name="T33" fmla="*/ 297 h 308"/>
                <a:gd name="T34" fmla="*/ 141 w 231"/>
                <a:gd name="T35" fmla="*/ 304 h 308"/>
                <a:gd name="T36" fmla="*/ 161 w 231"/>
                <a:gd name="T37" fmla="*/ 308 h 308"/>
                <a:gd name="T38" fmla="*/ 185 w 231"/>
                <a:gd name="T39" fmla="*/ 301 h 308"/>
                <a:gd name="T40" fmla="*/ 209 w 231"/>
                <a:gd name="T41" fmla="*/ 280 h 308"/>
                <a:gd name="T42" fmla="*/ 223 w 231"/>
                <a:gd name="T43" fmla="*/ 265 h 308"/>
                <a:gd name="T44" fmla="*/ 228 w 231"/>
                <a:gd name="T45" fmla="*/ 248 h 308"/>
                <a:gd name="T46" fmla="*/ 231 w 231"/>
                <a:gd name="T47" fmla="*/ 220 h 308"/>
                <a:gd name="T48" fmla="*/ 224 w 231"/>
                <a:gd name="T49" fmla="*/ 189 h 308"/>
                <a:gd name="T50" fmla="*/ 216 w 231"/>
                <a:gd name="T51" fmla="*/ 166 h 308"/>
                <a:gd name="T52" fmla="*/ 207 w 231"/>
                <a:gd name="T53" fmla="*/ 147 h 308"/>
                <a:gd name="T54" fmla="*/ 184 w 231"/>
                <a:gd name="T55" fmla="*/ 118 h 308"/>
                <a:gd name="T56" fmla="*/ 164 w 231"/>
                <a:gd name="T57" fmla="*/ 109 h 308"/>
                <a:gd name="T58" fmla="*/ 145 w 231"/>
                <a:gd name="T59" fmla="*/ 104 h 308"/>
                <a:gd name="T60" fmla="*/ 106 w 231"/>
                <a:gd name="T61" fmla="*/ 55 h 308"/>
                <a:gd name="T62" fmla="*/ 92 w 231"/>
                <a:gd name="T63" fmla="*/ 31 h 308"/>
                <a:gd name="T64" fmla="*/ 78 w 231"/>
                <a:gd name="T65" fmla="*/ 16 h 308"/>
                <a:gd name="T66" fmla="*/ 61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61" y="2"/>
                  </a:moveTo>
                  <a:lnTo>
                    <a:pt x="38" y="0"/>
                  </a:lnTo>
                  <a:lnTo>
                    <a:pt x="20" y="9"/>
                  </a:lnTo>
                  <a:lnTo>
                    <a:pt x="9" y="24"/>
                  </a:lnTo>
                  <a:lnTo>
                    <a:pt x="2" y="46"/>
                  </a:lnTo>
                  <a:lnTo>
                    <a:pt x="0" y="63"/>
                  </a:lnTo>
                  <a:lnTo>
                    <a:pt x="0" y="90"/>
                  </a:lnTo>
                  <a:lnTo>
                    <a:pt x="3" y="116"/>
                  </a:lnTo>
                  <a:lnTo>
                    <a:pt x="7" y="138"/>
                  </a:lnTo>
                  <a:lnTo>
                    <a:pt x="13" y="165"/>
                  </a:lnTo>
                  <a:lnTo>
                    <a:pt x="23" y="186"/>
                  </a:lnTo>
                  <a:lnTo>
                    <a:pt x="34" y="212"/>
                  </a:lnTo>
                  <a:lnTo>
                    <a:pt x="45" y="235"/>
                  </a:lnTo>
                  <a:lnTo>
                    <a:pt x="57" y="255"/>
                  </a:lnTo>
                  <a:lnTo>
                    <a:pt x="76" y="273"/>
                  </a:lnTo>
                  <a:lnTo>
                    <a:pt x="99" y="293"/>
                  </a:lnTo>
                  <a:lnTo>
                    <a:pt x="121" y="297"/>
                  </a:lnTo>
                  <a:lnTo>
                    <a:pt x="141" y="304"/>
                  </a:lnTo>
                  <a:lnTo>
                    <a:pt x="161" y="308"/>
                  </a:lnTo>
                  <a:lnTo>
                    <a:pt x="185" y="301"/>
                  </a:lnTo>
                  <a:lnTo>
                    <a:pt x="209" y="280"/>
                  </a:lnTo>
                  <a:lnTo>
                    <a:pt x="223" y="265"/>
                  </a:lnTo>
                  <a:lnTo>
                    <a:pt x="228" y="248"/>
                  </a:lnTo>
                  <a:lnTo>
                    <a:pt x="231" y="220"/>
                  </a:lnTo>
                  <a:lnTo>
                    <a:pt x="224" y="189"/>
                  </a:lnTo>
                  <a:lnTo>
                    <a:pt x="216" y="166"/>
                  </a:lnTo>
                  <a:lnTo>
                    <a:pt x="207" y="147"/>
                  </a:lnTo>
                  <a:lnTo>
                    <a:pt x="184" y="118"/>
                  </a:lnTo>
                  <a:lnTo>
                    <a:pt x="164" y="109"/>
                  </a:lnTo>
                  <a:lnTo>
                    <a:pt x="145" y="104"/>
                  </a:lnTo>
                  <a:lnTo>
                    <a:pt x="106" y="55"/>
                  </a:lnTo>
                  <a:lnTo>
                    <a:pt x="92" y="31"/>
                  </a:lnTo>
                  <a:lnTo>
                    <a:pt x="78" y="16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50" name="Freeform 134"/>
            <p:cNvSpPr>
              <a:spLocks/>
            </p:cNvSpPr>
            <p:nvPr/>
          </p:nvSpPr>
          <p:spPr bwMode="auto">
            <a:xfrm>
              <a:off x="2249" y="2434"/>
              <a:ext cx="225" cy="222"/>
            </a:xfrm>
            <a:custGeom>
              <a:avLst/>
              <a:gdLst>
                <a:gd name="T0" fmla="*/ 29 w 225"/>
                <a:gd name="T1" fmla="*/ 5 h 222"/>
                <a:gd name="T2" fmla="*/ 14 w 225"/>
                <a:gd name="T3" fmla="*/ 0 h 222"/>
                <a:gd name="T4" fmla="*/ 6 w 225"/>
                <a:gd name="T5" fmla="*/ 8 h 222"/>
                <a:gd name="T6" fmla="*/ 2 w 225"/>
                <a:gd name="T7" fmla="*/ 24 h 222"/>
                <a:gd name="T8" fmla="*/ 2 w 225"/>
                <a:gd name="T9" fmla="*/ 39 h 222"/>
                <a:gd name="T10" fmla="*/ 0 w 225"/>
                <a:gd name="T11" fmla="*/ 58 h 222"/>
                <a:gd name="T12" fmla="*/ 0 w 225"/>
                <a:gd name="T13" fmla="*/ 73 h 222"/>
                <a:gd name="T14" fmla="*/ 0 w 225"/>
                <a:gd name="T15" fmla="*/ 93 h 222"/>
                <a:gd name="T16" fmla="*/ 0 w 225"/>
                <a:gd name="T17" fmla="*/ 117 h 222"/>
                <a:gd name="T18" fmla="*/ 2 w 225"/>
                <a:gd name="T19" fmla="*/ 138 h 222"/>
                <a:gd name="T20" fmla="*/ 7 w 225"/>
                <a:gd name="T21" fmla="*/ 159 h 222"/>
                <a:gd name="T22" fmla="*/ 18 w 225"/>
                <a:gd name="T23" fmla="*/ 177 h 222"/>
                <a:gd name="T24" fmla="*/ 35 w 225"/>
                <a:gd name="T25" fmla="*/ 192 h 222"/>
                <a:gd name="T26" fmla="*/ 55 w 225"/>
                <a:gd name="T27" fmla="*/ 205 h 222"/>
                <a:gd name="T28" fmla="*/ 87 w 225"/>
                <a:gd name="T29" fmla="*/ 215 h 222"/>
                <a:gd name="T30" fmla="*/ 116 w 225"/>
                <a:gd name="T31" fmla="*/ 220 h 222"/>
                <a:gd name="T32" fmla="*/ 143 w 225"/>
                <a:gd name="T33" fmla="*/ 222 h 222"/>
                <a:gd name="T34" fmla="*/ 174 w 225"/>
                <a:gd name="T35" fmla="*/ 220 h 222"/>
                <a:gd name="T36" fmla="*/ 196 w 225"/>
                <a:gd name="T37" fmla="*/ 215 h 222"/>
                <a:gd name="T38" fmla="*/ 215 w 225"/>
                <a:gd name="T39" fmla="*/ 212 h 222"/>
                <a:gd name="T40" fmla="*/ 225 w 225"/>
                <a:gd name="T41" fmla="*/ 202 h 222"/>
                <a:gd name="T42" fmla="*/ 224 w 225"/>
                <a:gd name="T43" fmla="*/ 190 h 222"/>
                <a:gd name="T44" fmla="*/ 211 w 225"/>
                <a:gd name="T45" fmla="*/ 179 h 222"/>
                <a:gd name="T46" fmla="*/ 188 w 225"/>
                <a:gd name="T47" fmla="*/ 172 h 222"/>
                <a:gd name="T48" fmla="*/ 163 w 225"/>
                <a:gd name="T49" fmla="*/ 160 h 222"/>
                <a:gd name="T50" fmla="*/ 136 w 225"/>
                <a:gd name="T51" fmla="*/ 149 h 222"/>
                <a:gd name="T52" fmla="*/ 107 w 225"/>
                <a:gd name="T53" fmla="*/ 126 h 222"/>
                <a:gd name="T54" fmla="*/ 88 w 225"/>
                <a:gd name="T55" fmla="*/ 108 h 222"/>
                <a:gd name="T56" fmla="*/ 76 w 225"/>
                <a:gd name="T57" fmla="*/ 94 h 222"/>
                <a:gd name="T58" fmla="*/ 65 w 225"/>
                <a:gd name="T59" fmla="*/ 73 h 222"/>
                <a:gd name="T60" fmla="*/ 56 w 225"/>
                <a:gd name="T61" fmla="*/ 52 h 222"/>
                <a:gd name="T62" fmla="*/ 49 w 225"/>
                <a:gd name="T63" fmla="*/ 28 h 222"/>
                <a:gd name="T64" fmla="*/ 40 w 225"/>
                <a:gd name="T65" fmla="*/ 15 h 222"/>
                <a:gd name="T66" fmla="*/ 29 w 225"/>
                <a:gd name="T67" fmla="*/ 5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22"/>
                <a:gd name="T104" fmla="*/ 225 w 225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22">
                  <a:moveTo>
                    <a:pt x="29" y="5"/>
                  </a:moveTo>
                  <a:lnTo>
                    <a:pt x="14" y="0"/>
                  </a:lnTo>
                  <a:lnTo>
                    <a:pt x="6" y="8"/>
                  </a:lnTo>
                  <a:lnTo>
                    <a:pt x="2" y="24"/>
                  </a:lnTo>
                  <a:lnTo>
                    <a:pt x="2" y="39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0" y="117"/>
                  </a:lnTo>
                  <a:lnTo>
                    <a:pt x="2" y="138"/>
                  </a:lnTo>
                  <a:lnTo>
                    <a:pt x="7" y="159"/>
                  </a:lnTo>
                  <a:lnTo>
                    <a:pt x="18" y="177"/>
                  </a:lnTo>
                  <a:lnTo>
                    <a:pt x="35" y="192"/>
                  </a:lnTo>
                  <a:lnTo>
                    <a:pt x="55" y="205"/>
                  </a:lnTo>
                  <a:lnTo>
                    <a:pt x="87" y="215"/>
                  </a:lnTo>
                  <a:lnTo>
                    <a:pt x="116" y="220"/>
                  </a:lnTo>
                  <a:lnTo>
                    <a:pt x="143" y="222"/>
                  </a:lnTo>
                  <a:lnTo>
                    <a:pt x="174" y="220"/>
                  </a:lnTo>
                  <a:lnTo>
                    <a:pt x="196" y="215"/>
                  </a:lnTo>
                  <a:lnTo>
                    <a:pt x="215" y="212"/>
                  </a:lnTo>
                  <a:lnTo>
                    <a:pt x="225" y="202"/>
                  </a:lnTo>
                  <a:lnTo>
                    <a:pt x="224" y="190"/>
                  </a:lnTo>
                  <a:lnTo>
                    <a:pt x="211" y="179"/>
                  </a:lnTo>
                  <a:lnTo>
                    <a:pt x="188" y="172"/>
                  </a:lnTo>
                  <a:lnTo>
                    <a:pt x="163" y="160"/>
                  </a:lnTo>
                  <a:lnTo>
                    <a:pt x="136" y="149"/>
                  </a:lnTo>
                  <a:lnTo>
                    <a:pt x="107" y="126"/>
                  </a:lnTo>
                  <a:lnTo>
                    <a:pt x="88" y="108"/>
                  </a:lnTo>
                  <a:lnTo>
                    <a:pt x="76" y="94"/>
                  </a:lnTo>
                  <a:lnTo>
                    <a:pt x="65" y="73"/>
                  </a:lnTo>
                  <a:lnTo>
                    <a:pt x="56" y="52"/>
                  </a:lnTo>
                  <a:lnTo>
                    <a:pt x="49" y="28"/>
                  </a:lnTo>
                  <a:lnTo>
                    <a:pt x="40" y="1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35"/>
          <p:cNvGrpSpPr>
            <a:grpSpLocks/>
          </p:cNvGrpSpPr>
          <p:nvPr/>
        </p:nvGrpSpPr>
        <p:grpSpPr bwMode="auto">
          <a:xfrm>
            <a:off x="3795713" y="3459163"/>
            <a:ext cx="533400" cy="452437"/>
            <a:chOff x="2391" y="2179"/>
            <a:chExt cx="336" cy="285"/>
          </a:xfrm>
        </p:grpSpPr>
        <p:sp>
          <p:nvSpPr>
            <p:cNvPr id="14436" name="Freeform 136"/>
            <p:cNvSpPr>
              <a:spLocks/>
            </p:cNvSpPr>
            <p:nvPr/>
          </p:nvSpPr>
          <p:spPr bwMode="auto">
            <a:xfrm>
              <a:off x="2391" y="2179"/>
              <a:ext cx="336" cy="285"/>
            </a:xfrm>
            <a:custGeom>
              <a:avLst/>
              <a:gdLst>
                <a:gd name="T0" fmla="*/ 10 w 336"/>
                <a:gd name="T1" fmla="*/ 21 h 285"/>
                <a:gd name="T2" fmla="*/ 21 w 336"/>
                <a:gd name="T3" fmla="*/ 8 h 285"/>
                <a:gd name="T4" fmla="*/ 55 w 336"/>
                <a:gd name="T5" fmla="*/ 0 h 285"/>
                <a:gd name="T6" fmla="*/ 82 w 336"/>
                <a:gd name="T7" fmla="*/ 1 h 285"/>
                <a:gd name="T8" fmla="*/ 99 w 336"/>
                <a:gd name="T9" fmla="*/ 17 h 285"/>
                <a:gd name="T10" fmla="*/ 127 w 336"/>
                <a:gd name="T11" fmla="*/ 19 h 285"/>
                <a:gd name="T12" fmla="*/ 155 w 336"/>
                <a:gd name="T13" fmla="*/ 7 h 285"/>
                <a:gd name="T14" fmla="*/ 199 w 336"/>
                <a:gd name="T15" fmla="*/ 6 h 285"/>
                <a:gd name="T16" fmla="*/ 249 w 336"/>
                <a:gd name="T17" fmla="*/ 13 h 285"/>
                <a:gd name="T18" fmla="*/ 290 w 336"/>
                <a:gd name="T19" fmla="*/ 12 h 285"/>
                <a:gd name="T20" fmla="*/ 319 w 336"/>
                <a:gd name="T21" fmla="*/ 19 h 285"/>
                <a:gd name="T22" fmla="*/ 333 w 336"/>
                <a:gd name="T23" fmla="*/ 33 h 285"/>
                <a:gd name="T24" fmla="*/ 332 w 336"/>
                <a:gd name="T25" fmla="*/ 54 h 285"/>
                <a:gd name="T26" fmla="*/ 310 w 336"/>
                <a:gd name="T27" fmla="*/ 82 h 285"/>
                <a:gd name="T28" fmla="*/ 324 w 336"/>
                <a:gd name="T29" fmla="*/ 113 h 285"/>
                <a:gd name="T30" fmla="*/ 324 w 336"/>
                <a:gd name="T31" fmla="*/ 130 h 285"/>
                <a:gd name="T32" fmla="*/ 332 w 336"/>
                <a:gd name="T33" fmla="*/ 148 h 285"/>
                <a:gd name="T34" fmla="*/ 335 w 336"/>
                <a:gd name="T35" fmla="*/ 165 h 285"/>
                <a:gd name="T36" fmla="*/ 330 w 336"/>
                <a:gd name="T37" fmla="*/ 183 h 285"/>
                <a:gd name="T38" fmla="*/ 336 w 336"/>
                <a:gd name="T39" fmla="*/ 202 h 285"/>
                <a:gd name="T40" fmla="*/ 333 w 336"/>
                <a:gd name="T41" fmla="*/ 224 h 285"/>
                <a:gd name="T42" fmla="*/ 313 w 336"/>
                <a:gd name="T43" fmla="*/ 242 h 285"/>
                <a:gd name="T44" fmla="*/ 298 w 336"/>
                <a:gd name="T45" fmla="*/ 247 h 285"/>
                <a:gd name="T46" fmla="*/ 284 w 336"/>
                <a:gd name="T47" fmla="*/ 259 h 285"/>
                <a:gd name="T48" fmla="*/ 264 w 336"/>
                <a:gd name="T49" fmla="*/ 260 h 285"/>
                <a:gd name="T50" fmla="*/ 249 w 336"/>
                <a:gd name="T51" fmla="*/ 281 h 285"/>
                <a:gd name="T52" fmla="*/ 226 w 336"/>
                <a:gd name="T53" fmla="*/ 278 h 285"/>
                <a:gd name="T54" fmla="*/ 207 w 336"/>
                <a:gd name="T55" fmla="*/ 283 h 285"/>
                <a:gd name="T56" fmla="*/ 174 w 336"/>
                <a:gd name="T57" fmla="*/ 285 h 285"/>
                <a:gd name="T58" fmla="*/ 131 w 336"/>
                <a:gd name="T59" fmla="*/ 280 h 285"/>
                <a:gd name="T60" fmla="*/ 109 w 336"/>
                <a:gd name="T61" fmla="*/ 250 h 285"/>
                <a:gd name="T62" fmla="*/ 83 w 336"/>
                <a:gd name="T63" fmla="*/ 234 h 285"/>
                <a:gd name="T64" fmla="*/ 58 w 336"/>
                <a:gd name="T65" fmla="*/ 218 h 285"/>
                <a:gd name="T66" fmla="*/ 27 w 336"/>
                <a:gd name="T67" fmla="*/ 206 h 285"/>
                <a:gd name="T68" fmla="*/ 8 w 336"/>
                <a:gd name="T69" fmla="*/ 186 h 285"/>
                <a:gd name="T70" fmla="*/ 9 w 336"/>
                <a:gd name="T71" fmla="*/ 174 h 285"/>
                <a:gd name="T72" fmla="*/ 12 w 336"/>
                <a:gd name="T73" fmla="*/ 149 h 285"/>
                <a:gd name="T74" fmla="*/ 1 w 336"/>
                <a:gd name="T75" fmla="*/ 127 h 285"/>
                <a:gd name="T76" fmla="*/ 2 w 336"/>
                <a:gd name="T77" fmla="*/ 99 h 285"/>
                <a:gd name="T78" fmla="*/ 0 w 336"/>
                <a:gd name="T79" fmla="*/ 90 h 285"/>
                <a:gd name="T80" fmla="*/ 3 w 336"/>
                <a:gd name="T81" fmla="*/ 81 h 285"/>
                <a:gd name="T82" fmla="*/ 10 w 336"/>
                <a:gd name="T83" fmla="*/ 72 h 285"/>
                <a:gd name="T84" fmla="*/ 20 w 336"/>
                <a:gd name="T85" fmla="*/ 73 h 285"/>
                <a:gd name="T86" fmla="*/ 6 w 336"/>
                <a:gd name="T87" fmla="*/ 59 h 285"/>
                <a:gd name="T88" fmla="*/ 9 w 336"/>
                <a:gd name="T89" fmla="*/ 31 h 2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6"/>
                <a:gd name="T136" fmla="*/ 0 h 285"/>
                <a:gd name="T137" fmla="*/ 336 w 336"/>
                <a:gd name="T138" fmla="*/ 285 h 2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6" h="285">
                  <a:moveTo>
                    <a:pt x="9" y="31"/>
                  </a:moveTo>
                  <a:lnTo>
                    <a:pt x="10" y="21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9" y="1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82" y="1"/>
                  </a:lnTo>
                  <a:lnTo>
                    <a:pt x="92" y="7"/>
                  </a:lnTo>
                  <a:lnTo>
                    <a:pt x="99" y="17"/>
                  </a:lnTo>
                  <a:lnTo>
                    <a:pt x="100" y="25"/>
                  </a:lnTo>
                  <a:lnTo>
                    <a:pt x="127" y="19"/>
                  </a:lnTo>
                  <a:lnTo>
                    <a:pt x="145" y="9"/>
                  </a:lnTo>
                  <a:lnTo>
                    <a:pt x="155" y="7"/>
                  </a:lnTo>
                  <a:lnTo>
                    <a:pt x="178" y="4"/>
                  </a:lnTo>
                  <a:lnTo>
                    <a:pt x="199" y="6"/>
                  </a:lnTo>
                  <a:lnTo>
                    <a:pt x="210" y="7"/>
                  </a:lnTo>
                  <a:lnTo>
                    <a:pt x="249" y="13"/>
                  </a:lnTo>
                  <a:lnTo>
                    <a:pt x="272" y="12"/>
                  </a:lnTo>
                  <a:lnTo>
                    <a:pt x="290" y="12"/>
                  </a:lnTo>
                  <a:lnTo>
                    <a:pt x="304" y="13"/>
                  </a:lnTo>
                  <a:lnTo>
                    <a:pt x="319" y="19"/>
                  </a:lnTo>
                  <a:lnTo>
                    <a:pt x="327" y="25"/>
                  </a:lnTo>
                  <a:lnTo>
                    <a:pt x="333" y="33"/>
                  </a:lnTo>
                  <a:lnTo>
                    <a:pt x="335" y="44"/>
                  </a:lnTo>
                  <a:lnTo>
                    <a:pt x="332" y="54"/>
                  </a:lnTo>
                  <a:lnTo>
                    <a:pt x="328" y="62"/>
                  </a:lnTo>
                  <a:lnTo>
                    <a:pt x="310" y="82"/>
                  </a:lnTo>
                  <a:lnTo>
                    <a:pt x="321" y="101"/>
                  </a:lnTo>
                  <a:lnTo>
                    <a:pt x="324" y="113"/>
                  </a:lnTo>
                  <a:lnTo>
                    <a:pt x="319" y="126"/>
                  </a:lnTo>
                  <a:lnTo>
                    <a:pt x="324" y="130"/>
                  </a:lnTo>
                  <a:lnTo>
                    <a:pt x="328" y="138"/>
                  </a:lnTo>
                  <a:lnTo>
                    <a:pt x="332" y="148"/>
                  </a:lnTo>
                  <a:lnTo>
                    <a:pt x="333" y="154"/>
                  </a:lnTo>
                  <a:lnTo>
                    <a:pt x="335" y="165"/>
                  </a:lnTo>
                  <a:lnTo>
                    <a:pt x="333" y="176"/>
                  </a:lnTo>
                  <a:lnTo>
                    <a:pt x="330" y="183"/>
                  </a:lnTo>
                  <a:lnTo>
                    <a:pt x="335" y="192"/>
                  </a:lnTo>
                  <a:lnTo>
                    <a:pt x="336" y="202"/>
                  </a:lnTo>
                  <a:lnTo>
                    <a:pt x="336" y="212"/>
                  </a:lnTo>
                  <a:lnTo>
                    <a:pt x="333" y="224"/>
                  </a:lnTo>
                  <a:lnTo>
                    <a:pt x="326" y="234"/>
                  </a:lnTo>
                  <a:lnTo>
                    <a:pt x="313" y="242"/>
                  </a:lnTo>
                  <a:lnTo>
                    <a:pt x="299" y="244"/>
                  </a:lnTo>
                  <a:lnTo>
                    <a:pt x="298" y="247"/>
                  </a:lnTo>
                  <a:lnTo>
                    <a:pt x="295" y="256"/>
                  </a:lnTo>
                  <a:lnTo>
                    <a:pt x="284" y="259"/>
                  </a:lnTo>
                  <a:lnTo>
                    <a:pt x="275" y="262"/>
                  </a:lnTo>
                  <a:lnTo>
                    <a:pt x="264" y="260"/>
                  </a:lnTo>
                  <a:lnTo>
                    <a:pt x="260" y="271"/>
                  </a:lnTo>
                  <a:lnTo>
                    <a:pt x="249" y="281"/>
                  </a:lnTo>
                  <a:lnTo>
                    <a:pt x="236" y="282"/>
                  </a:lnTo>
                  <a:lnTo>
                    <a:pt x="226" y="278"/>
                  </a:lnTo>
                  <a:lnTo>
                    <a:pt x="219" y="281"/>
                  </a:lnTo>
                  <a:lnTo>
                    <a:pt x="207" y="283"/>
                  </a:lnTo>
                  <a:lnTo>
                    <a:pt x="192" y="285"/>
                  </a:lnTo>
                  <a:lnTo>
                    <a:pt x="174" y="285"/>
                  </a:lnTo>
                  <a:lnTo>
                    <a:pt x="155" y="283"/>
                  </a:lnTo>
                  <a:lnTo>
                    <a:pt x="131" y="280"/>
                  </a:lnTo>
                  <a:lnTo>
                    <a:pt x="120" y="270"/>
                  </a:lnTo>
                  <a:lnTo>
                    <a:pt x="109" y="250"/>
                  </a:lnTo>
                  <a:lnTo>
                    <a:pt x="99" y="242"/>
                  </a:lnTo>
                  <a:lnTo>
                    <a:pt x="83" y="234"/>
                  </a:lnTo>
                  <a:lnTo>
                    <a:pt x="69" y="224"/>
                  </a:lnTo>
                  <a:lnTo>
                    <a:pt x="58" y="218"/>
                  </a:lnTo>
                  <a:lnTo>
                    <a:pt x="46" y="214"/>
                  </a:lnTo>
                  <a:lnTo>
                    <a:pt x="27" y="206"/>
                  </a:lnTo>
                  <a:lnTo>
                    <a:pt x="14" y="196"/>
                  </a:lnTo>
                  <a:lnTo>
                    <a:pt x="8" y="186"/>
                  </a:lnTo>
                  <a:lnTo>
                    <a:pt x="8" y="179"/>
                  </a:lnTo>
                  <a:lnTo>
                    <a:pt x="9" y="174"/>
                  </a:lnTo>
                  <a:lnTo>
                    <a:pt x="15" y="165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1" y="127"/>
                  </a:lnTo>
                  <a:lnTo>
                    <a:pt x="0" y="113"/>
                  </a:lnTo>
                  <a:lnTo>
                    <a:pt x="2" y="99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81"/>
                  </a:lnTo>
                  <a:lnTo>
                    <a:pt x="7" y="75"/>
                  </a:lnTo>
                  <a:lnTo>
                    <a:pt x="10" y="72"/>
                  </a:lnTo>
                  <a:lnTo>
                    <a:pt x="13" y="70"/>
                  </a:lnTo>
                  <a:lnTo>
                    <a:pt x="20" y="73"/>
                  </a:lnTo>
                  <a:lnTo>
                    <a:pt x="12" y="68"/>
                  </a:lnTo>
                  <a:lnTo>
                    <a:pt x="6" y="59"/>
                  </a:lnTo>
                  <a:lnTo>
                    <a:pt x="6" y="50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DF9F7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7" name="Freeform 137"/>
            <p:cNvSpPr>
              <a:spLocks/>
            </p:cNvSpPr>
            <p:nvPr/>
          </p:nvSpPr>
          <p:spPr bwMode="auto">
            <a:xfrm>
              <a:off x="2400" y="2208"/>
              <a:ext cx="66" cy="25"/>
            </a:xfrm>
            <a:custGeom>
              <a:avLst/>
              <a:gdLst>
                <a:gd name="T0" fmla="*/ 0 w 66"/>
                <a:gd name="T1" fmla="*/ 8 h 25"/>
                <a:gd name="T2" fmla="*/ 13 w 66"/>
                <a:gd name="T3" fmla="*/ 11 h 25"/>
                <a:gd name="T4" fmla="*/ 30 w 66"/>
                <a:gd name="T5" fmla="*/ 13 h 25"/>
                <a:gd name="T6" fmla="*/ 46 w 66"/>
                <a:gd name="T7" fmla="*/ 13 h 25"/>
                <a:gd name="T8" fmla="*/ 54 w 66"/>
                <a:gd name="T9" fmla="*/ 11 h 25"/>
                <a:gd name="T10" fmla="*/ 61 w 66"/>
                <a:gd name="T11" fmla="*/ 7 h 25"/>
                <a:gd name="T12" fmla="*/ 66 w 66"/>
                <a:gd name="T13" fmla="*/ 0 h 25"/>
                <a:gd name="T14" fmla="*/ 61 w 66"/>
                <a:gd name="T15" fmla="*/ 7 h 25"/>
                <a:gd name="T16" fmla="*/ 58 w 66"/>
                <a:gd name="T17" fmla="*/ 15 h 25"/>
                <a:gd name="T18" fmla="*/ 59 w 66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5"/>
                <a:gd name="T32" fmla="*/ 66 w 6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5">
                  <a:moveTo>
                    <a:pt x="0" y="8"/>
                  </a:moveTo>
                  <a:lnTo>
                    <a:pt x="13" y="11"/>
                  </a:lnTo>
                  <a:lnTo>
                    <a:pt x="30" y="13"/>
                  </a:lnTo>
                  <a:lnTo>
                    <a:pt x="46" y="13"/>
                  </a:lnTo>
                  <a:lnTo>
                    <a:pt x="54" y="11"/>
                  </a:lnTo>
                  <a:lnTo>
                    <a:pt x="61" y="7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8" y="15"/>
                  </a:lnTo>
                  <a:lnTo>
                    <a:pt x="59" y="25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8" name="Freeform 138"/>
            <p:cNvSpPr>
              <a:spLocks/>
            </p:cNvSpPr>
            <p:nvPr/>
          </p:nvSpPr>
          <p:spPr bwMode="auto">
            <a:xfrm>
              <a:off x="2412" y="2204"/>
              <a:ext cx="82" cy="50"/>
            </a:xfrm>
            <a:custGeom>
              <a:avLst/>
              <a:gdLst>
                <a:gd name="T0" fmla="*/ 80 w 82"/>
                <a:gd name="T1" fmla="*/ 0 h 50"/>
                <a:gd name="T2" fmla="*/ 82 w 82"/>
                <a:gd name="T3" fmla="*/ 12 h 50"/>
                <a:gd name="T4" fmla="*/ 79 w 82"/>
                <a:gd name="T5" fmla="*/ 23 h 50"/>
                <a:gd name="T6" fmla="*/ 76 w 82"/>
                <a:gd name="T7" fmla="*/ 30 h 50"/>
                <a:gd name="T8" fmla="*/ 71 w 82"/>
                <a:gd name="T9" fmla="*/ 36 h 50"/>
                <a:gd name="T10" fmla="*/ 67 w 82"/>
                <a:gd name="T11" fmla="*/ 40 h 50"/>
                <a:gd name="T12" fmla="*/ 58 w 82"/>
                <a:gd name="T13" fmla="*/ 43 h 50"/>
                <a:gd name="T14" fmla="*/ 47 w 82"/>
                <a:gd name="T15" fmla="*/ 47 h 50"/>
                <a:gd name="T16" fmla="*/ 34 w 82"/>
                <a:gd name="T17" fmla="*/ 49 h 50"/>
                <a:gd name="T18" fmla="*/ 23 w 82"/>
                <a:gd name="T19" fmla="*/ 50 h 50"/>
                <a:gd name="T20" fmla="*/ 11 w 82"/>
                <a:gd name="T21" fmla="*/ 49 h 50"/>
                <a:gd name="T22" fmla="*/ 6 w 82"/>
                <a:gd name="T23" fmla="*/ 49 h 50"/>
                <a:gd name="T24" fmla="*/ 0 w 82"/>
                <a:gd name="T25" fmla="*/ 48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50"/>
                <a:gd name="T41" fmla="*/ 82 w 82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50">
                  <a:moveTo>
                    <a:pt x="80" y="0"/>
                  </a:moveTo>
                  <a:lnTo>
                    <a:pt x="82" y="12"/>
                  </a:lnTo>
                  <a:lnTo>
                    <a:pt x="79" y="23"/>
                  </a:lnTo>
                  <a:lnTo>
                    <a:pt x="76" y="30"/>
                  </a:lnTo>
                  <a:lnTo>
                    <a:pt x="71" y="36"/>
                  </a:lnTo>
                  <a:lnTo>
                    <a:pt x="67" y="40"/>
                  </a:lnTo>
                  <a:lnTo>
                    <a:pt x="58" y="43"/>
                  </a:lnTo>
                  <a:lnTo>
                    <a:pt x="47" y="47"/>
                  </a:lnTo>
                  <a:lnTo>
                    <a:pt x="34" y="49"/>
                  </a:lnTo>
                  <a:lnTo>
                    <a:pt x="23" y="50"/>
                  </a:lnTo>
                  <a:lnTo>
                    <a:pt x="11" y="49"/>
                  </a:lnTo>
                  <a:lnTo>
                    <a:pt x="6" y="49"/>
                  </a:lnTo>
                  <a:lnTo>
                    <a:pt x="0" y="4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9" name="Freeform 139"/>
            <p:cNvSpPr>
              <a:spLocks/>
            </p:cNvSpPr>
            <p:nvPr/>
          </p:nvSpPr>
          <p:spPr bwMode="auto">
            <a:xfrm>
              <a:off x="2393" y="2241"/>
              <a:ext cx="117" cy="69"/>
            </a:xfrm>
            <a:custGeom>
              <a:avLst/>
              <a:gdLst>
                <a:gd name="T0" fmla="*/ 0 w 117"/>
                <a:gd name="T1" fmla="*/ 38 h 69"/>
                <a:gd name="T2" fmla="*/ 7 w 117"/>
                <a:gd name="T3" fmla="*/ 33 h 69"/>
                <a:gd name="T4" fmla="*/ 13 w 117"/>
                <a:gd name="T5" fmla="*/ 29 h 69"/>
                <a:gd name="T6" fmla="*/ 21 w 117"/>
                <a:gd name="T7" fmla="*/ 24 h 69"/>
                <a:gd name="T8" fmla="*/ 28 w 117"/>
                <a:gd name="T9" fmla="*/ 21 h 69"/>
                <a:gd name="T10" fmla="*/ 37 w 117"/>
                <a:gd name="T11" fmla="*/ 18 h 69"/>
                <a:gd name="T12" fmla="*/ 48 w 117"/>
                <a:gd name="T13" fmla="*/ 14 h 69"/>
                <a:gd name="T14" fmla="*/ 56 w 117"/>
                <a:gd name="T15" fmla="*/ 12 h 69"/>
                <a:gd name="T16" fmla="*/ 71 w 117"/>
                <a:gd name="T17" fmla="*/ 8 h 69"/>
                <a:gd name="T18" fmla="*/ 81 w 117"/>
                <a:gd name="T19" fmla="*/ 5 h 69"/>
                <a:gd name="T20" fmla="*/ 92 w 117"/>
                <a:gd name="T21" fmla="*/ 3 h 69"/>
                <a:gd name="T22" fmla="*/ 103 w 117"/>
                <a:gd name="T23" fmla="*/ 1 h 69"/>
                <a:gd name="T24" fmla="*/ 114 w 117"/>
                <a:gd name="T25" fmla="*/ 0 h 69"/>
                <a:gd name="T26" fmla="*/ 115 w 117"/>
                <a:gd name="T27" fmla="*/ 3 h 69"/>
                <a:gd name="T28" fmla="*/ 117 w 117"/>
                <a:gd name="T29" fmla="*/ 7 h 69"/>
                <a:gd name="T30" fmla="*/ 115 w 117"/>
                <a:gd name="T31" fmla="*/ 11 h 69"/>
                <a:gd name="T32" fmla="*/ 113 w 117"/>
                <a:gd name="T33" fmla="*/ 14 h 69"/>
                <a:gd name="T34" fmla="*/ 110 w 117"/>
                <a:gd name="T35" fmla="*/ 20 h 69"/>
                <a:gd name="T36" fmla="*/ 104 w 117"/>
                <a:gd name="T37" fmla="*/ 23 h 69"/>
                <a:gd name="T38" fmla="*/ 95 w 117"/>
                <a:gd name="T39" fmla="*/ 29 h 69"/>
                <a:gd name="T40" fmla="*/ 87 w 117"/>
                <a:gd name="T41" fmla="*/ 34 h 69"/>
                <a:gd name="T42" fmla="*/ 77 w 117"/>
                <a:gd name="T43" fmla="*/ 38 h 69"/>
                <a:gd name="T44" fmla="*/ 68 w 117"/>
                <a:gd name="T45" fmla="*/ 42 h 69"/>
                <a:gd name="T46" fmla="*/ 60 w 117"/>
                <a:gd name="T47" fmla="*/ 45 h 69"/>
                <a:gd name="T48" fmla="*/ 54 w 117"/>
                <a:gd name="T49" fmla="*/ 50 h 69"/>
                <a:gd name="T50" fmla="*/ 46 w 117"/>
                <a:gd name="T51" fmla="*/ 53 h 69"/>
                <a:gd name="T52" fmla="*/ 39 w 117"/>
                <a:gd name="T53" fmla="*/ 54 h 69"/>
                <a:gd name="T54" fmla="*/ 27 w 117"/>
                <a:gd name="T55" fmla="*/ 54 h 69"/>
                <a:gd name="T56" fmla="*/ 14 w 117"/>
                <a:gd name="T57" fmla="*/ 54 h 69"/>
                <a:gd name="T58" fmla="*/ 30 w 117"/>
                <a:gd name="T59" fmla="*/ 56 h 69"/>
                <a:gd name="T60" fmla="*/ 28 w 117"/>
                <a:gd name="T61" fmla="*/ 59 h 69"/>
                <a:gd name="T62" fmla="*/ 26 w 117"/>
                <a:gd name="T63" fmla="*/ 63 h 69"/>
                <a:gd name="T64" fmla="*/ 23 w 117"/>
                <a:gd name="T65" fmla="*/ 67 h 69"/>
                <a:gd name="T66" fmla="*/ 26 w 117"/>
                <a:gd name="T67" fmla="*/ 63 h 69"/>
                <a:gd name="T68" fmla="*/ 33 w 117"/>
                <a:gd name="T69" fmla="*/ 54 h 69"/>
                <a:gd name="T70" fmla="*/ 42 w 117"/>
                <a:gd name="T71" fmla="*/ 57 h 69"/>
                <a:gd name="T72" fmla="*/ 45 w 117"/>
                <a:gd name="T73" fmla="*/ 58 h 69"/>
                <a:gd name="T74" fmla="*/ 49 w 117"/>
                <a:gd name="T75" fmla="*/ 61 h 69"/>
                <a:gd name="T76" fmla="*/ 51 w 117"/>
                <a:gd name="T77" fmla="*/ 65 h 69"/>
                <a:gd name="T78" fmla="*/ 51 w 117"/>
                <a:gd name="T79" fmla="*/ 6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"/>
                <a:gd name="T121" fmla="*/ 0 h 69"/>
                <a:gd name="T122" fmla="*/ 117 w 117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" h="69">
                  <a:moveTo>
                    <a:pt x="0" y="38"/>
                  </a:moveTo>
                  <a:lnTo>
                    <a:pt x="7" y="33"/>
                  </a:lnTo>
                  <a:lnTo>
                    <a:pt x="13" y="29"/>
                  </a:lnTo>
                  <a:lnTo>
                    <a:pt x="21" y="24"/>
                  </a:lnTo>
                  <a:lnTo>
                    <a:pt x="28" y="21"/>
                  </a:lnTo>
                  <a:lnTo>
                    <a:pt x="37" y="18"/>
                  </a:lnTo>
                  <a:lnTo>
                    <a:pt x="48" y="14"/>
                  </a:lnTo>
                  <a:lnTo>
                    <a:pt x="56" y="12"/>
                  </a:lnTo>
                  <a:lnTo>
                    <a:pt x="71" y="8"/>
                  </a:lnTo>
                  <a:lnTo>
                    <a:pt x="81" y="5"/>
                  </a:lnTo>
                  <a:lnTo>
                    <a:pt x="92" y="3"/>
                  </a:lnTo>
                  <a:lnTo>
                    <a:pt x="103" y="1"/>
                  </a:lnTo>
                  <a:lnTo>
                    <a:pt x="114" y="0"/>
                  </a:lnTo>
                  <a:lnTo>
                    <a:pt x="115" y="3"/>
                  </a:lnTo>
                  <a:lnTo>
                    <a:pt x="117" y="7"/>
                  </a:lnTo>
                  <a:lnTo>
                    <a:pt x="115" y="11"/>
                  </a:lnTo>
                  <a:lnTo>
                    <a:pt x="113" y="14"/>
                  </a:lnTo>
                  <a:lnTo>
                    <a:pt x="110" y="20"/>
                  </a:lnTo>
                  <a:lnTo>
                    <a:pt x="104" y="23"/>
                  </a:lnTo>
                  <a:lnTo>
                    <a:pt x="95" y="29"/>
                  </a:lnTo>
                  <a:lnTo>
                    <a:pt x="87" y="34"/>
                  </a:lnTo>
                  <a:lnTo>
                    <a:pt x="77" y="38"/>
                  </a:lnTo>
                  <a:lnTo>
                    <a:pt x="68" y="42"/>
                  </a:lnTo>
                  <a:lnTo>
                    <a:pt x="60" y="45"/>
                  </a:lnTo>
                  <a:lnTo>
                    <a:pt x="54" y="50"/>
                  </a:lnTo>
                  <a:lnTo>
                    <a:pt x="46" y="53"/>
                  </a:lnTo>
                  <a:lnTo>
                    <a:pt x="39" y="54"/>
                  </a:lnTo>
                  <a:lnTo>
                    <a:pt x="27" y="54"/>
                  </a:lnTo>
                  <a:lnTo>
                    <a:pt x="14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6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3" y="54"/>
                  </a:lnTo>
                  <a:lnTo>
                    <a:pt x="42" y="57"/>
                  </a:lnTo>
                  <a:lnTo>
                    <a:pt x="45" y="58"/>
                  </a:lnTo>
                  <a:lnTo>
                    <a:pt x="49" y="61"/>
                  </a:lnTo>
                  <a:lnTo>
                    <a:pt x="51" y="65"/>
                  </a:lnTo>
                  <a:lnTo>
                    <a:pt x="51" y="6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0" name="Freeform 140"/>
            <p:cNvSpPr>
              <a:spLocks/>
            </p:cNvSpPr>
            <p:nvPr/>
          </p:nvSpPr>
          <p:spPr bwMode="auto">
            <a:xfrm>
              <a:off x="2404" y="2262"/>
              <a:ext cx="304" cy="89"/>
            </a:xfrm>
            <a:custGeom>
              <a:avLst/>
              <a:gdLst>
                <a:gd name="T0" fmla="*/ 0 w 304"/>
                <a:gd name="T1" fmla="*/ 69 h 89"/>
                <a:gd name="T2" fmla="*/ 5 w 304"/>
                <a:gd name="T3" fmla="*/ 80 h 89"/>
                <a:gd name="T4" fmla="*/ 18 w 304"/>
                <a:gd name="T5" fmla="*/ 83 h 89"/>
                <a:gd name="T6" fmla="*/ 32 w 304"/>
                <a:gd name="T7" fmla="*/ 81 h 89"/>
                <a:gd name="T8" fmla="*/ 48 w 304"/>
                <a:gd name="T9" fmla="*/ 73 h 89"/>
                <a:gd name="T10" fmla="*/ 66 w 304"/>
                <a:gd name="T11" fmla="*/ 59 h 89"/>
                <a:gd name="T12" fmla="*/ 81 w 304"/>
                <a:gd name="T13" fmla="*/ 46 h 89"/>
                <a:gd name="T14" fmla="*/ 92 w 304"/>
                <a:gd name="T15" fmla="*/ 38 h 89"/>
                <a:gd name="T16" fmla="*/ 113 w 304"/>
                <a:gd name="T17" fmla="*/ 25 h 89"/>
                <a:gd name="T18" fmla="*/ 114 w 304"/>
                <a:gd name="T19" fmla="*/ 15 h 89"/>
                <a:gd name="T20" fmla="*/ 118 w 304"/>
                <a:gd name="T21" fmla="*/ 6 h 89"/>
                <a:gd name="T22" fmla="*/ 126 w 304"/>
                <a:gd name="T23" fmla="*/ 0 h 89"/>
                <a:gd name="T24" fmla="*/ 118 w 304"/>
                <a:gd name="T25" fmla="*/ 13 h 89"/>
                <a:gd name="T26" fmla="*/ 117 w 304"/>
                <a:gd name="T27" fmla="*/ 24 h 89"/>
                <a:gd name="T28" fmla="*/ 118 w 304"/>
                <a:gd name="T29" fmla="*/ 29 h 89"/>
                <a:gd name="T30" fmla="*/ 125 w 304"/>
                <a:gd name="T31" fmla="*/ 32 h 89"/>
                <a:gd name="T32" fmla="*/ 140 w 304"/>
                <a:gd name="T33" fmla="*/ 37 h 89"/>
                <a:gd name="T34" fmla="*/ 154 w 304"/>
                <a:gd name="T35" fmla="*/ 43 h 89"/>
                <a:gd name="T36" fmla="*/ 165 w 304"/>
                <a:gd name="T37" fmla="*/ 47 h 89"/>
                <a:gd name="T38" fmla="*/ 174 w 304"/>
                <a:gd name="T39" fmla="*/ 56 h 89"/>
                <a:gd name="T40" fmla="*/ 179 w 304"/>
                <a:gd name="T41" fmla="*/ 66 h 89"/>
                <a:gd name="T42" fmla="*/ 190 w 304"/>
                <a:gd name="T43" fmla="*/ 78 h 89"/>
                <a:gd name="T44" fmla="*/ 195 w 304"/>
                <a:gd name="T45" fmla="*/ 86 h 89"/>
                <a:gd name="T46" fmla="*/ 207 w 304"/>
                <a:gd name="T47" fmla="*/ 89 h 89"/>
                <a:gd name="T48" fmla="*/ 220 w 304"/>
                <a:gd name="T49" fmla="*/ 88 h 89"/>
                <a:gd name="T50" fmla="*/ 238 w 304"/>
                <a:gd name="T51" fmla="*/ 80 h 89"/>
                <a:gd name="T52" fmla="*/ 247 w 304"/>
                <a:gd name="T53" fmla="*/ 74 h 89"/>
                <a:gd name="T54" fmla="*/ 258 w 304"/>
                <a:gd name="T55" fmla="*/ 68 h 89"/>
                <a:gd name="T56" fmla="*/ 273 w 304"/>
                <a:gd name="T57" fmla="*/ 62 h 89"/>
                <a:gd name="T58" fmla="*/ 286 w 304"/>
                <a:gd name="T59" fmla="*/ 59 h 89"/>
                <a:gd name="T60" fmla="*/ 297 w 304"/>
                <a:gd name="T61" fmla="*/ 56 h 89"/>
                <a:gd name="T62" fmla="*/ 301 w 304"/>
                <a:gd name="T63" fmla="*/ 51 h 89"/>
                <a:gd name="T64" fmla="*/ 304 w 304"/>
                <a:gd name="T65" fmla="*/ 4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4"/>
                <a:gd name="T100" fmla="*/ 0 h 89"/>
                <a:gd name="T101" fmla="*/ 304 w 304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4" h="89">
                  <a:moveTo>
                    <a:pt x="0" y="69"/>
                  </a:moveTo>
                  <a:lnTo>
                    <a:pt x="5" y="80"/>
                  </a:lnTo>
                  <a:lnTo>
                    <a:pt x="18" y="83"/>
                  </a:lnTo>
                  <a:lnTo>
                    <a:pt x="32" y="81"/>
                  </a:lnTo>
                  <a:lnTo>
                    <a:pt x="48" y="73"/>
                  </a:lnTo>
                  <a:lnTo>
                    <a:pt x="66" y="59"/>
                  </a:lnTo>
                  <a:lnTo>
                    <a:pt x="81" y="46"/>
                  </a:lnTo>
                  <a:lnTo>
                    <a:pt x="92" y="38"/>
                  </a:lnTo>
                  <a:lnTo>
                    <a:pt x="113" y="25"/>
                  </a:lnTo>
                  <a:lnTo>
                    <a:pt x="114" y="15"/>
                  </a:lnTo>
                  <a:lnTo>
                    <a:pt x="118" y="6"/>
                  </a:lnTo>
                  <a:lnTo>
                    <a:pt x="126" y="0"/>
                  </a:lnTo>
                  <a:lnTo>
                    <a:pt x="118" y="13"/>
                  </a:lnTo>
                  <a:lnTo>
                    <a:pt x="117" y="24"/>
                  </a:lnTo>
                  <a:lnTo>
                    <a:pt x="118" y="29"/>
                  </a:lnTo>
                  <a:lnTo>
                    <a:pt x="125" y="32"/>
                  </a:lnTo>
                  <a:lnTo>
                    <a:pt x="140" y="37"/>
                  </a:lnTo>
                  <a:lnTo>
                    <a:pt x="154" y="43"/>
                  </a:lnTo>
                  <a:lnTo>
                    <a:pt x="165" y="47"/>
                  </a:lnTo>
                  <a:lnTo>
                    <a:pt x="174" y="56"/>
                  </a:lnTo>
                  <a:lnTo>
                    <a:pt x="179" y="66"/>
                  </a:lnTo>
                  <a:lnTo>
                    <a:pt x="190" y="78"/>
                  </a:lnTo>
                  <a:lnTo>
                    <a:pt x="195" y="86"/>
                  </a:lnTo>
                  <a:lnTo>
                    <a:pt x="207" y="89"/>
                  </a:lnTo>
                  <a:lnTo>
                    <a:pt x="220" y="88"/>
                  </a:lnTo>
                  <a:lnTo>
                    <a:pt x="238" y="80"/>
                  </a:lnTo>
                  <a:lnTo>
                    <a:pt x="247" y="74"/>
                  </a:lnTo>
                  <a:lnTo>
                    <a:pt x="258" y="68"/>
                  </a:lnTo>
                  <a:lnTo>
                    <a:pt x="273" y="62"/>
                  </a:lnTo>
                  <a:lnTo>
                    <a:pt x="286" y="59"/>
                  </a:lnTo>
                  <a:lnTo>
                    <a:pt x="297" y="56"/>
                  </a:lnTo>
                  <a:lnTo>
                    <a:pt x="301" y="51"/>
                  </a:lnTo>
                  <a:lnTo>
                    <a:pt x="304" y="44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1" name="Freeform 141"/>
            <p:cNvSpPr>
              <a:spLocks/>
            </p:cNvSpPr>
            <p:nvPr/>
          </p:nvSpPr>
          <p:spPr bwMode="auto">
            <a:xfrm>
              <a:off x="2511" y="2210"/>
              <a:ext cx="177" cy="97"/>
            </a:xfrm>
            <a:custGeom>
              <a:avLst/>
              <a:gdLst>
                <a:gd name="T0" fmla="*/ 0 w 177"/>
                <a:gd name="T1" fmla="*/ 35 h 97"/>
                <a:gd name="T2" fmla="*/ 11 w 177"/>
                <a:gd name="T3" fmla="*/ 29 h 97"/>
                <a:gd name="T4" fmla="*/ 27 w 177"/>
                <a:gd name="T5" fmla="*/ 28 h 97"/>
                <a:gd name="T6" fmla="*/ 40 w 177"/>
                <a:gd name="T7" fmla="*/ 32 h 97"/>
                <a:gd name="T8" fmla="*/ 47 w 177"/>
                <a:gd name="T9" fmla="*/ 41 h 97"/>
                <a:gd name="T10" fmla="*/ 53 w 177"/>
                <a:gd name="T11" fmla="*/ 52 h 97"/>
                <a:gd name="T12" fmla="*/ 62 w 177"/>
                <a:gd name="T13" fmla="*/ 59 h 97"/>
                <a:gd name="T14" fmla="*/ 70 w 177"/>
                <a:gd name="T15" fmla="*/ 64 h 97"/>
                <a:gd name="T16" fmla="*/ 78 w 177"/>
                <a:gd name="T17" fmla="*/ 69 h 97"/>
                <a:gd name="T18" fmla="*/ 88 w 177"/>
                <a:gd name="T19" fmla="*/ 76 h 97"/>
                <a:gd name="T20" fmla="*/ 99 w 177"/>
                <a:gd name="T21" fmla="*/ 85 h 97"/>
                <a:gd name="T22" fmla="*/ 105 w 177"/>
                <a:gd name="T23" fmla="*/ 94 h 97"/>
                <a:gd name="T24" fmla="*/ 111 w 177"/>
                <a:gd name="T25" fmla="*/ 97 h 97"/>
                <a:gd name="T26" fmla="*/ 123 w 177"/>
                <a:gd name="T27" fmla="*/ 97 h 97"/>
                <a:gd name="T28" fmla="*/ 131 w 177"/>
                <a:gd name="T29" fmla="*/ 92 h 97"/>
                <a:gd name="T30" fmla="*/ 140 w 177"/>
                <a:gd name="T31" fmla="*/ 87 h 97"/>
                <a:gd name="T32" fmla="*/ 156 w 177"/>
                <a:gd name="T33" fmla="*/ 76 h 97"/>
                <a:gd name="T34" fmla="*/ 168 w 177"/>
                <a:gd name="T35" fmla="*/ 70 h 97"/>
                <a:gd name="T36" fmla="*/ 146 w 177"/>
                <a:gd name="T37" fmla="*/ 76 h 97"/>
                <a:gd name="T38" fmla="*/ 143 w 177"/>
                <a:gd name="T39" fmla="*/ 77 h 97"/>
                <a:gd name="T40" fmla="*/ 131 w 177"/>
                <a:gd name="T41" fmla="*/ 77 h 97"/>
                <a:gd name="T42" fmla="*/ 128 w 177"/>
                <a:gd name="T43" fmla="*/ 73 h 97"/>
                <a:gd name="T44" fmla="*/ 116 w 177"/>
                <a:gd name="T45" fmla="*/ 66 h 97"/>
                <a:gd name="T46" fmla="*/ 106 w 177"/>
                <a:gd name="T47" fmla="*/ 53 h 97"/>
                <a:gd name="T48" fmla="*/ 103 w 177"/>
                <a:gd name="T49" fmla="*/ 47 h 97"/>
                <a:gd name="T50" fmla="*/ 105 w 177"/>
                <a:gd name="T51" fmla="*/ 41 h 97"/>
                <a:gd name="T52" fmla="*/ 109 w 177"/>
                <a:gd name="T53" fmla="*/ 35 h 97"/>
                <a:gd name="T54" fmla="*/ 118 w 177"/>
                <a:gd name="T55" fmla="*/ 31 h 97"/>
                <a:gd name="T56" fmla="*/ 129 w 177"/>
                <a:gd name="T57" fmla="*/ 29 h 97"/>
                <a:gd name="T58" fmla="*/ 139 w 177"/>
                <a:gd name="T59" fmla="*/ 28 h 97"/>
                <a:gd name="T60" fmla="*/ 149 w 177"/>
                <a:gd name="T61" fmla="*/ 27 h 97"/>
                <a:gd name="T62" fmla="*/ 158 w 177"/>
                <a:gd name="T63" fmla="*/ 27 h 97"/>
                <a:gd name="T64" fmla="*/ 169 w 177"/>
                <a:gd name="T65" fmla="*/ 23 h 97"/>
                <a:gd name="T66" fmla="*/ 171 w 177"/>
                <a:gd name="T67" fmla="*/ 8 h 97"/>
                <a:gd name="T68" fmla="*/ 177 w 177"/>
                <a:gd name="T69" fmla="*/ 0 h 97"/>
                <a:gd name="T70" fmla="*/ 168 w 177"/>
                <a:gd name="T71" fmla="*/ 14 h 97"/>
                <a:gd name="T72" fmla="*/ 168 w 177"/>
                <a:gd name="T73" fmla="*/ 19 h 97"/>
                <a:gd name="T74" fmla="*/ 159 w 177"/>
                <a:gd name="T75" fmla="*/ 16 h 97"/>
                <a:gd name="T76" fmla="*/ 153 w 177"/>
                <a:gd name="T77" fmla="*/ 9 h 97"/>
                <a:gd name="T78" fmla="*/ 151 w 177"/>
                <a:gd name="T79" fmla="*/ 4 h 97"/>
                <a:gd name="T80" fmla="*/ 162 w 177"/>
                <a:gd name="T81" fmla="*/ 20 h 97"/>
                <a:gd name="T82" fmla="*/ 141 w 177"/>
                <a:gd name="T83" fmla="*/ 22 h 97"/>
                <a:gd name="T84" fmla="*/ 133 w 177"/>
                <a:gd name="T85" fmla="*/ 24 h 97"/>
                <a:gd name="T86" fmla="*/ 124 w 177"/>
                <a:gd name="T87" fmla="*/ 24 h 97"/>
                <a:gd name="T88" fmla="*/ 114 w 177"/>
                <a:gd name="T89" fmla="*/ 24 h 97"/>
                <a:gd name="T90" fmla="*/ 100 w 177"/>
                <a:gd name="T91" fmla="*/ 23 h 97"/>
                <a:gd name="T92" fmla="*/ 91 w 177"/>
                <a:gd name="T93" fmla="*/ 21 h 97"/>
                <a:gd name="T94" fmla="*/ 82 w 177"/>
                <a:gd name="T95" fmla="*/ 20 h 97"/>
                <a:gd name="T96" fmla="*/ 72 w 177"/>
                <a:gd name="T97" fmla="*/ 20 h 97"/>
                <a:gd name="T98" fmla="*/ 65 w 177"/>
                <a:gd name="T99" fmla="*/ 20 h 97"/>
                <a:gd name="T100" fmla="*/ 58 w 177"/>
                <a:gd name="T101" fmla="*/ 22 h 97"/>
                <a:gd name="T102" fmla="*/ 53 w 177"/>
                <a:gd name="T103" fmla="*/ 26 h 97"/>
                <a:gd name="T104" fmla="*/ 47 w 177"/>
                <a:gd name="T105" fmla="*/ 28 h 97"/>
                <a:gd name="T106" fmla="*/ 45 w 177"/>
                <a:gd name="T107" fmla="*/ 29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97"/>
                <a:gd name="T164" fmla="*/ 177 w 177"/>
                <a:gd name="T165" fmla="*/ 97 h 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97">
                  <a:moveTo>
                    <a:pt x="0" y="35"/>
                  </a:moveTo>
                  <a:lnTo>
                    <a:pt x="11" y="29"/>
                  </a:lnTo>
                  <a:lnTo>
                    <a:pt x="27" y="28"/>
                  </a:lnTo>
                  <a:lnTo>
                    <a:pt x="40" y="32"/>
                  </a:lnTo>
                  <a:lnTo>
                    <a:pt x="47" y="41"/>
                  </a:lnTo>
                  <a:lnTo>
                    <a:pt x="53" y="52"/>
                  </a:lnTo>
                  <a:lnTo>
                    <a:pt x="62" y="59"/>
                  </a:lnTo>
                  <a:lnTo>
                    <a:pt x="70" y="64"/>
                  </a:lnTo>
                  <a:lnTo>
                    <a:pt x="78" y="69"/>
                  </a:lnTo>
                  <a:lnTo>
                    <a:pt x="88" y="76"/>
                  </a:lnTo>
                  <a:lnTo>
                    <a:pt x="99" y="85"/>
                  </a:lnTo>
                  <a:lnTo>
                    <a:pt x="105" y="94"/>
                  </a:lnTo>
                  <a:lnTo>
                    <a:pt x="111" y="97"/>
                  </a:lnTo>
                  <a:lnTo>
                    <a:pt x="123" y="97"/>
                  </a:lnTo>
                  <a:lnTo>
                    <a:pt x="131" y="92"/>
                  </a:lnTo>
                  <a:lnTo>
                    <a:pt x="140" y="87"/>
                  </a:lnTo>
                  <a:lnTo>
                    <a:pt x="156" y="76"/>
                  </a:lnTo>
                  <a:lnTo>
                    <a:pt x="168" y="70"/>
                  </a:lnTo>
                  <a:lnTo>
                    <a:pt x="146" y="76"/>
                  </a:lnTo>
                  <a:lnTo>
                    <a:pt x="143" y="77"/>
                  </a:lnTo>
                  <a:lnTo>
                    <a:pt x="131" y="77"/>
                  </a:lnTo>
                  <a:lnTo>
                    <a:pt x="128" y="73"/>
                  </a:lnTo>
                  <a:lnTo>
                    <a:pt x="116" y="66"/>
                  </a:lnTo>
                  <a:lnTo>
                    <a:pt x="106" y="53"/>
                  </a:lnTo>
                  <a:lnTo>
                    <a:pt x="103" y="47"/>
                  </a:lnTo>
                  <a:lnTo>
                    <a:pt x="105" y="41"/>
                  </a:lnTo>
                  <a:lnTo>
                    <a:pt x="109" y="35"/>
                  </a:lnTo>
                  <a:lnTo>
                    <a:pt x="118" y="31"/>
                  </a:lnTo>
                  <a:lnTo>
                    <a:pt x="129" y="29"/>
                  </a:lnTo>
                  <a:lnTo>
                    <a:pt x="139" y="28"/>
                  </a:lnTo>
                  <a:lnTo>
                    <a:pt x="149" y="27"/>
                  </a:lnTo>
                  <a:lnTo>
                    <a:pt x="158" y="27"/>
                  </a:lnTo>
                  <a:lnTo>
                    <a:pt x="169" y="23"/>
                  </a:lnTo>
                  <a:lnTo>
                    <a:pt x="171" y="8"/>
                  </a:lnTo>
                  <a:lnTo>
                    <a:pt x="177" y="0"/>
                  </a:lnTo>
                  <a:lnTo>
                    <a:pt x="168" y="14"/>
                  </a:lnTo>
                  <a:lnTo>
                    <a:pt x="168" y="19"/>
                  </a:lnTo>
                  <a:lnTo>
                    <a:pt x="159" y="16"/>
                  </a:lnTo>
                  <a:lnTo>
                    <a:pt x="153" y="9"/>
                  </a:lnTo>
                  <a:lnTo>
                    <a:pt x="151" y="4"/>
                  </a:lnTo>
                  <a:lnTo>
                    <a:pt x="162" y="20"/>
                  </a:lnTo>
                  <a:lnTo>
                    <a:pt x="141" y="22"/>
                  </a:lnTo>
                  <a:lnTo>
                    <a:pt x="133" y="24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00" y="23"/>
                  </a:lnTo>
                  <a:lnTo>
                    <a:pt x="91" y="21"/>
                  </a:lnTo>
                  <a:lnTo>
                    <a:pt x="82" y="20"/>
                  </a:lnTo>
                  <a:lnTo>
                    <a:pt x="72" y="20"/>
                  </a:lnTo>
                  <a:lnTo>
                    <a:pt x="65" y="20"/>
                  </a:lnTo>
                  <a:lnTo>
                    <a:pt x="58" y="22"/>
                  </a:lnTo>
                  <a:lnTo>
                    <a:pt x="53" y="26"/>
                  </a:lnTo>
                  <a:lnTo>
                    <a:pt x="47" y="28"/>
                  </a:lnTo>
                  <a:lnTo>
                    <a:pt x="45" y="2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2" name="Freeform 142"/>
            <p:cNvSpPr>
              <a:spLocks/>
            </p:cNvSpPr>
            <p:nvPr/>
          </p:nvSpPr>
          <p:spPr bwMode="auto">
            <a:xfrm>
              <a:off x="2489" y="2301"/>
              <a:ext cx="167" cy="137"/>
            </a:xfrm>
            <a:custGeom>
              <a:avLst/>
              <a:gdLst>
                <a:gd name="T0" fmla="*/ 7 w 167"/>
                <a:gd name="T1" fmla="*/ 0 h 137"/>
                <a:gd name="T2" fmla="*/ 1 w 167"/>
                <a:gd name="T3" fmla="*/ 11 h 137"/>
                <a:gd name="T4" fmla="*/ 0 w 167"/>
                <a:gd name="T5" fmla="*/ 27 h 137"/>
                <a:gd name="T6" fmla="*/ 0 w 167"/>
                <a:gd name="T7" fmla="*/ 35 h 137"/>
                <a:gd name="T8" fmla="*/ 3 w 167"/>
                <a:gd name="T9" fmla="*/ 45 h 137"/>
                <a:gd name="T10" fmla="*/ 13 w 167"/>
                <a:gd name="T11" fmla="*/ 52 h 137"/>
                <a:gd name="T12" fmla="*/ 23 w 167"/>
                <a:gd name="T13" fmla="*/ 54 h 137"/>
                <a:gd name="T14" fmla="*/ 36 w 167"/>
                <a:gd name="T15" fmla="*/ 57 h 137"/>
                <a:gd name="T16" fmla="*/ 46 w 167"/>
                <a:gd name="T17" fmla="*/ 58 h 137"/>
                <a:gd name="T18" fmla="*/ 60 w 167"/>
                <a:gd name="T19" fmla="*/ 57 h 137"/>
                <a:gd name="T20" fmla="*/ 68 w 167"/>
                <a:gd name="T21" fmla="*/ 54 h 137"/>
                <a:gd name="T22" fmla="*/ 64 w 167"/>
                <a:gd name="T23" fmla="*/ 58 h 137"/>
                <a:gd name="T24" fmla="*/ 61 w 167"/>
                <a:gd name="T25" fmla="*/ 62 h 137"/>
                <a:gd name="T26" fmla="*/ 62 w 167"/>
                <a:gd name="T27" fmla="*/ 70 h 137"/>
                <a:gd name="T28" fmla="*/ 69 w 167"/>
                <a:gd name="T29" fmla="*/ 76 h 137"/>
                <a:gd name="T30" fmla="*/ 79 w 167"/>
                <a:gd name="T31" fmla="*/ 80 h 137"/>
                <a:gd name="T32" fmla="*/ 105 w 167"/>
                <a:gd name="T33" fmla="*/ 83 h 137"/>
                <a:gd name="T34" fmla="*/ 114 w 167"/>
                <a:gd name="T35" fmla="*/ 85 h 137"/>
                <a:gd name="T36" fmla="*/ 123 w 167"/>
                <a:gd name="T37" fmla="*/ 94 h 137"/>
                <a:gd name="T38" fmla="*/ 132 w 167"/>
                <a:gd name="T39" fmla="*/ 99 h 137"/>
                <a:gd name="T40" fmla="*/ 138 w 167"/>
                <a:gd name="T41" fmla="*/ 111 h 137"/>
                <a:gd name="T42" fmla="*/ 146 w 167"/>
                <a:gd name="T43" fmla="*/ 120 h 137"/>
                <a:gd name="T44" fmla="*/ 154 w 167"/>
                <a:gd name="T45" fmla="*/ 126 h 137"/>
                <a:gd name="T46" fmla="*/ 158 w 167"/>
                <a:gd name="T47" fmla="*/ 129 h 137"/>
                <a:gd name="T48" fmla="*/ 161 w 167"/>
                <a:gd name="T49" fmla="*/ 134 h 137"/>
                <a:gd name="T50" fmla="*/ 167 w 167"/>
                <a:gd name="T51" fmla="*/ 137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37"/>
                <a:gd name="T80" fmla="*/ 167 w 167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37">
                  <a:moveTo>
                    <a:pt x="7" y="0"/>
                  </a:moveTo>
                  <a:lnTo>
                    <a:pt x="1" y="1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3" y="45"/>
                  </a:lnTo>
                  <a:lnTo>
                    <a:pt x="13" y="52"/>
                  </a:lnTo>
                  <a:lnTo>
                    <a:pt x="23" y="54"/>
                  </a:lnTo>
                  <a:lnTo>
                    <a:pt x="36" y="57"/>
                  </a:lnTo>
                  <a:lnTo>
                    <a:pt x="46" y="58"/>
                  </a:lnTo>
                  <a:lnTo>
                    <a:pt x="60" y="57"/>
                  </a:lnTo>
                  <a:lnTo>
                    <a:pt x="68" y="54"/>
                  </a:lnTo>
                  <a:lnTo>
                    <a:pt x="64" y="58"/>
                  </a:lnTo>
                  <a:lnTo>
                    <a:pt x="61" y="62"/>
                  </a:lnTo>
                  <a:lnTo>
                    <a:pt x="62" y="70"/>
                  </a:lnTo>
                  <a:lnTo>
                    <a:pt x="69" y="76"/>
                  </a:lnTo>
                  <a:lnTo>
                    <a:pt x="79" y="80"/>
                  </a:lnTo>
                  <a:lnTo>
                    <a:pt x="105" y="83"/>
                  </a:lnTo>
                  <a:lnTo>
                    <a:pt x="114" y="85"/>
                  </a:lnTo>
                  <a:lnTo>
                    <a:pt x="123" y="94"/>
                  </a:lnTo>
                  <a:lnTo>
                    <a:pt x="132" y="99"/>
                  </a:lnTo>
                  <a:lnTo>
                    <a:pt x="138" y="111"/>
                  </a:lnTo>
                  <a:lnTo>
                    <a:pt x="146" y="120"/>
                  </a:lnTo>
                  <a:lnTo>
                    <a:pt x="154" y="126"/>
                  </a:lnTo>
                  <a:lnTo>
                    <a:pt x="158" y="129"/>
                  </a:lnTo>
                  <a:lnTo>
                    <a:pt x="161" y="134"/>
                  </a:lnTo>
                  <a:lnTo>
                    <a:pt x="167" y="137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3" name="Freeform 143"/>
            <p:cNvSpPr>
              <a:spLocks/>
            </p:cNvSpPr>
            <p:nvPr/>
          </p:nvSpPr>
          <p:spPr bwMode="auto">
            <a:xfrm>
              <a:off x="2625" y="2352"/>
              <a:ext cx="68" cy="70"/>
            </a:xfrm>
            <a:custGeom>
              <a:avLst/>
              <a:gdLst>
                <a:gd name="T0" fmla="*/ 0 w 68"/>
                <a:gd name="T1" fmla="*/ 0 h 70"/>
                <a:gd name="T2" fmla="*/ 14 w 68"/>
                <a:gd name="T3" fmla="*/ 4 h 70"/>
                <a:gd name="T4" fmla="*/ 19 w 68"/>
                <a:gd name="T5" fmla="*/ 9 h 70"/>
                <a:gd name="T6" fmla="*/ 27 w 68"/>
                <a:gd name="T7" fmla="*/ 18 h 70"/>
                <a:gd name="T8" fmla="*/ 34 w 68"/>
                <a:gd name="T9" fmla="*/ 24 h 70"/>
                <a:gd name="T10" fmla="*/ 38 w 68"/>
                <a:gd name="T11" fmla="*/ 30 h 70"/>
                <a:gd name="T12" fmla="*/ 46 w 68"/>
                <a:gd name="T13" fmla="*/ 41 h 70"/>
                <a:gd name="T14" fmla="*/ 53 w 68"/>
                <a:gd name="T15" fmla="*/ 49 h 70"/>
                <a:gd name="T16" fmla="*/ 58 w 68"/>
                <a:gd name="T17" fmla="*/ 55 h 70"/>
                <a:gd name="T18" fmla="*/ 63 w 68"/>
                <a:gd name="T19" fmla="*/ 61 h 70"/>
                <a:gd name="T20" fmla="*/ 67 w 68"/>
                <a:gd name="T21" fmla="*/ 67 h 70"/>
                <a:gd name="T22" fmla="*/ 68 w 68"/>
                <a:gd name="T23" fmla="*/ 7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70"/>
                <a:gd name="T38" fmla="*/ 68 w 6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70">
                  <a:moveTo>
                    <a:pt x="0" y="0"/>
                  </a:moveTo>
                  <a:lnTo>
                    <a:pt x="14" y="4"/>
                  </a:lnTo>
                  <a:lnTo>
                    <a:pt x="19" y="9"/>
                  </a:lnTo>
                  <a:lnTo>
                    <a:pt x="27" y="18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6" y="41"/>
                  </a:lnTo>
                  <a:lnTo>
                    <a:pt x="53" y="49"/>
                  </a:lnTo>
                  <a:lnTo>
                    <a:pt x="58" y="55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8" y="70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4" name="Freeform 144"/>
            <p:cNvSpPr>
              <a:spLocks/>
            </p:cNvSpPr>
            <p:nvPr/>
          </p:nvSpPr>
          <p:spPr bwMode="auto">
            <a:xfrm>
              <a:off x="2511" y="2304"/>
              <a:ext cx="54" cy="12"/>
            </a:xfrm>
            <a:custGeom>
              <a:avLst/>
              <a:gdLst>
                <a:gd name="T0" fmla="*/ 54 w 54"/>
                <a:gd name="T1" fmla="*/ 4 h 12"/>
                <a:gd name="T2" fmla="*/ 38 w 54"/>
                <a:gd name="T3" fmla="*/ 0 h 12"/>
                <a:gd name="T4" fmla="*/ 24 w 54"/>
                <a:gd name="T5" fmla="*/ 0 h 12"/>
                <a:gd name="T6" fmla="*/ 17 w 54"/>
                <a:gd name="T7" fmla="*/ 0 h 12"/>
                <a:gd name="T8" fmla="*/ 7 w 54"/>
                <a:gd name="T9" fmla="*/ 3 h 12"/>
                <a:gd name="T10" fmla="*/ 3 w 54"/>
                <a:gd name="T11" fmla="*/ 8 h 12"/>
                <a:gd name="T12" fmla="*/ 0 w 5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2"/>
                <a:gd name="T23" fmla="*/ 54 w 5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2">
                  <a:moveTo>
                    <a:pt x="54" y="4"/>
                  </a:moveTo>
                  <a:lnTo>
                    <a:pt x="3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1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5" name="Freeform 145"/>
            <p:cNvSpPr>
              <a:spLocks/>
            </p:cNvSpPr>
            <p:nvPr/>
          </p:nvSpPr>
          <p:spPr bwMode="auto">
            <a:xfrm>
              <a:off x="2427" y="2338"/>
              <a:ext cx="73" cy="42"/>
            </a:xfrm>
            <a:custGeom>
              <a:avLst/>
              <a:gdLst>
                <a:gd name="T0" fmla="*/ 0 w 73"/>
                <a:gd name="T1" fmla="*/ 13 h 42"/>
                <a:gd name="T2" fmla="*/ 9 w 73"/>
                <a:gd name="T3" fmla="*/ 5 h 42"/>
                <a:gd name="T4" fmla="*/ 18 w 73"/>
                <a:gd name="T5" fmla="*/ 1 h 42"/>
                <a:gd name="T6" fmla="*/ 25 w 73"/>
                <a:gd name="T7" fmla="*/ 0 h 42"/>
                <a:gd name="T8" fmla="*/ 38 w 73"/>
                <a:gd name="T9" fmla="*/ 1 h 42"/>
                <a:gd name="T10" fmla="*/ 49 w 73"/>
                <a:gd name="T11" fmla="*/ 5 h 42"/>
                <a:gd name="T12" fmla="*/ 58 w 73"/>
                <a:gd name="T13" fmla="*/ 10 h 42"/>
                <a:gd name="T14" fmla="*/ 64 w 73"/>
                <a:gd name="T15" fmla="*/ 18 h 42"/>
                <a:gd name="T16" fmla="*/ 69 w 73"/>
                <a:gd name="T17" fmla="*/ 27 h 42"/>
                <a:gd name="T18" fmla="*/ 70 w 73"/>
                <a:gd name="T19" fmla="*/ 29 h 42"/>
                <a:gd name="T20" fmla="*/ 73 w 73"/>
                <a:gd name="T21" fmla="*/ 37 h 42"/>
                <a:gd name="T22" fmla="*/ 73 w 73"/>
                <a:gd name="T23" fmla="*/ 42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42"/>
                <a:gd name="T38" fmla="*/ 73 w 73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42">
                  <a:moveTo>
                    <a:pt x="0" y="13"/>
                  </a:moveTo>
                  <a:lnTo>
                    <a:pt x="9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8" y="1"/>
                  </a:lnTo>
                  <a:lnTo>
                    <a:pt x="49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9" y="27"/>
                  </a:lnTo>
                  <a:lnTo>
                    <a:pt x="70" y="29"/>
                  </a:lnTo>
                  <a:lnTo>
                    <a:pt x="73" y="37"/>
                  </a:lnTo>
                  <a:lnTo>
                    <a:pt x="73" y="4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6" name="Freeform 146"/>
            <p:cNvSpPr>
              <a:spLocks/>
            </p:cNvSpPr>
            <p:nvPr/>
          </p:nvSpPr>
          <p:spPr bwMode="auto">
            <a:xfrm>
              <a:off x="2498" y="2378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4 w 36"/>
                <a:gd name="T3" fmla="*/ 5 h 12"/>
                <a:gd name="T4" fmla="*/ 10 w 36"/>
                <a:gd name="T5" fmla="*/ 2 h 12"/>
                <a:gd name="T6" fmla="*/ 20 w 36"/>
                <a:gd name="T7" fmla="*/ 0 h 12"/>
                <a:gd name="T8" fmla="*/ 30 w 36"/>
                <a:gd name="T9" fmla="*/ 3 h 12"/>
                <a:gd name="T10" fmla="*/ 36 w 36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2"/>
                <a:gd name="T20" fmla="*/ 36 w 3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2">
                  <a:moveTo>
                    <a:pt x="0" y="12"/>
                  </a:moveTo>
                  <a:lnTo>
                    <a:pt x="4" y="5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6" y="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7" name="Freeform 147"/>
            <p:cNvSpPr>
              <a:spLocks/>
            </p:cNvSpPr>
            <p:nvPr/>
          </p:nvSpPr>
          <p:spPr bwMode="auto">
            <a:xfrm>
              <a:off x="2532" y="2376"/>
              <a:ext cx="87" cy="81"/>
            </a:xfrm>
            <a:custGeom>
              <a:avLst/>
              <a:gdLst>
                <a:gd name="T0" fmla="*/ 23 w 87"/>
                <a:gd name="T1" fmla="*/ 0 h 81"/>
                <a:gd name="T2" fmla="*/ 11 w 87"/>
                <a:gd name="T3" fmla="*/ 1 h 81"/>
                <a:gd name="T4" fmla="*/ 4 w 87"/>
                <a:gd name="T5" fmla="*/ 8 h 81"/>
                <a:gd name="T6" fmla="*/ 1 w 87"/>
                <a:gd name="T7" fmla="*/ 14 h 81"/>
                <a:gd name="T8" fmla="*/ 0 w 87"/>
                <a:gd name="T9" fmla="*/ 24 h 81"/>
                <a:gd name="T10" fmla="*/ 1 w 87"/>
                <a:gd name="T11" fmla="*/ 31 h 81"/>
                <a:gd name="T12" fmla="*/ 5 w 87"/>
                <a:gd name="T13" fmla="*/ 38 h 81"/>
                <a:gd name="T14" fmla="*/ 20 w 87"/>
                <a:gd name="T15" fmla="*/ 43 h 81"/>
                <a:gd name="T16" fmla="*/ 32 w 87"/>
                <a:gd name="T17" fmla="*/ 45 h 81"/>
                <a:gd name="T18" fmla="*/ 42 w 87"/>
                <a:gd name="T19" fmla="*/ 50 h 81"/>
                <a:gd name="T20" fmla="*/ 51 w 87"/>
                <a:gd name="T21" fmla="*/ 55 h 81"/>
                <a:gd name="T22" fmla="*/ 61 w 87"/>
                <a:gd name="T23" fmla="*/ 62 h 81"/>
                <a:gd name="T24" fmla="*/ 75 w 87"/>
                <a:gd name="T25" fmla="*/ 70 h 81"/>
                <a:gd name="T26" fmla="*/ 82 w 87"/>
                <a:gd name="T27" fmla="*/ 75 h 81"/>
                <a:gd name="T28" fmla="*/ 87 w 87"/>
                <a:gd name="T29" fmla="*/ 8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81"/>
                <a:gd name="T47" fmla="*/ 87 w 87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81">
                  <a:moveTo>
                    <a:pt x="23" y="0"/>
                  </a:moveTo>
                  <a:lnTo>
                    <a:pt x="11" y="1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5" y="38"/>
                  </a:lnTo>
                  <a:lnTo>
                    <a:pt x="20" y="43"/>
                  </a:lnTo>
                  <a:lnTo>
                    <a:pt x="32" y="45"/>
                  </a:lnTo>
                  <a:lnTo>
                    <a:pt x="42" y="50"/>
                  </a:lnTo>
                  <a:lnTo>
                    <a:pt x="51" y="55"/>
                  </a:lnTo>
                  <a:lnTo>
                    <a:pt x="61" y="62"/>
                  </a:lnTo>
                  <a:lnTo>
                    <a:pt x="75" y="70"/>
                  </a:lnTo>
                  <a:lnTo>
                    <a:pt x="82" y="75"/>
                  </a:lnTo>
                  <a:lnTo>
                    <a:pt x="87" y="81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8" name="Freeform 148"/>
            <p:cNvSpPr>
              <a:spLocks/>
            </p:cNvSpPr>
            <p:nvPr/>
          </p:nvSpPr>
          <p:spPr bwMode="auto">
            <a:xfrm>
              <a:off x="2495" y="2389"/>
              <a:ext cx="10" cy="7"/>
            </a:xfrm>
            <a:custGeom>
              <a:avLst/>
              <a:gdLst>
                <a:gd name="T0" fmla="*/ 0 w 10"/>
                <a:gd name="T1" fmla="*/ 0 h 7"/>
                <a:gd name="T2" fmla="*/ 3 w 10"/>
                <a:gd name="T3" fmla="*/ 2 h 7"/>
                <a:gd name="T4" fmla="*/ 10 w 10"/>
                <a:gd name="T5" fmla="*/ 7 h 7"/>
                <a:gd name="T6" fmla="*/ 0 w 1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0" y="0"/>
                  </a:moveTo>
                  <a:lnTo>
                    <a:pt x="3" y="2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6" name="Freeform 149"/>
          <p:cNvSpPr>
            <a:spLocks/>
          </p:cNvSpPr>
          <p:nvPr/>
        </p:nvSpPr>
        <p:spPr bwMode="auto">
          <a:xfrm>
            <a:off x="3921125" y="2343150"/>
            <a:ext cx="234950" cy="1384300"/>
          </a:xfrm>
          <a:custGeom>
            <a:avLst/>
            <a:gdLst>
              <a:gd name="T0" fmla="*/ 2147483647 w 148"/>
              <a:gd name="T1" fmla="*/ 2147483647 h 872"/>
              <a:gd name="T2" fmla="*/ 2147483647 w 148"/>
              <a:gd name="T3" fmla="*/ 2147483647 h 872"/>
              <a:gd name="T4" fmla="*/ 2147483647 w 148"/>
              <a:gd name="T5" fmla="*/ 2147483647 h 872"/>
              <a:gd name="T6" fmla="*/ 2147483647 w 148"/>
              <a:gd name="T7" fmla="*/ 2147483647 h 872"/>
              <a:gd name="T8" fmla="*/ 2147483647 w 148"/>
              <a:gd name="T9" fmla="*/ 2147483647 h 872"/>
              <a:gd name="T10" fmla="*/ 2147483647 w 148"/>
              <a:gd name="T11" fmla="*/ 2147483647 h 872"/>
              <a:gd name="T12" fmla="*/ 2147483647 w 148"/>
              <a:gd name="T13" fmla="*/ 2147483647 h 872"/>
              <a:gd name="T14" fmla="*/ 2147483647 w 148"/>
              <a:gd name="T15" fmla="*/ 2147483647 h 872"/>
              <a:gd name="T16" fmla="*/ 0 w 148"/>
              <a:gd name="T17" fmla="*/ 2147483647 h 872"/>
              <a:gd name="T18" fmla="*/ 2147483647 w 148"/>
              <a:gd name="T19" fmla="*/ 2147483647 h 872"/>
              <a:gd name="T20" fmla="*/ 2147483647 w 148"/>
              <a:gd name="T21" fmla="*/ 2147483647 h 872"/>
              <a:gd name="T22" fmla="*/ 2147483647 w 148"/>
              <a:gd name="T23" fmla="*/ 2147483647 h 872"/>
              <a:gd name="T24" fmla="*/ 2147483647 w 148"/>
              <a:gd name="T25" fmla="*/ 2147483647 h 872"/>
              <a:gd name="T26" fmla="*/ 2147483647 w 148"/>
              <a:gd name="T27" fmla="*/ 2147483647 h 872"/>
              <a:gd name="T28" fmla="*/ 2147483647 w 148"/>
              <a:gd name="T29" fmla="*/ 2147483647 h 872"/>
              <a:gd name="T30" fmla="*/ 2147483647 w 148"/>
              <a:gd name="T31" fmla="*/ 2147483647 h 872"/>
              <a:gd name="T32" fmla="*/ 2147483647 w 148"/>
              <a:gd name="T33" fmla="*/ 2147483647 h 872"/>
              <a:gd name="T34" fmla="*/ 2147483647 w 148"/>
              <a:gd name="T35" fmla="*/ 2147483647 h 872"/>
              <a:gd name="T36" fmla="*/ 2147483647 w 148"/>
              <a:gd name="T37" fmla="*/ 2147483647 h 872"/>
              <a:gd name="T38" fmla="*/ 2147483647 w 148"/>
              <a:gd name="T39" fmla="*/ 2147483647 h 872"/>
              <a:gd name="T40" fmla="*/ 2147483647 w 148"/>
              <a:gd name="T41" fmla="*/ 2147483647 h 872"/>
              <a:gd name="T42" fmla="*/ 2147483647 w 148"/>
              <a:gd name="T43" fmla="*/ 2147483647 h 872"/>
              <a:gd name="T44" fmla="*/ 2147483647 w 148"/>
              <a:gd name="T45" fmla="*/ 2147483647 h 872"/>
              <a:gd name="T46" fmla="*/ 2147483647 w 148"/>
              <a:gd name="T47" fmla="*/ 2147483647 h 872"/>
              <a:gd name="T48" fmla="*/ 2147483647 w 148"/>
              <a:gd name="T49" fmla="*/ 2147483647 h 872"/>
              <a:gd name="T50" fmla="*/ 2147483647 w 148"/>
              <a:gd name="T51" fmla="*/ 2147483647 h 872"/>
              <a:gd name="T52" fmla="*/ 2147483647 w 148"/>
              <a:gd name="T53" fmla="*/ 2147483647 h 872"/>
              <a:gd name="T54" fmla="*/ 2147483647 w 148"/>
              <a:gd name="T55" fmla="*/ 2147483647 h 872"/>
              <a:gd name="T56" fmla="*/ 2147483647 w 148"/>
              <a:gd name="T57" fmla="*/ 2147483647 h 872"/>
              <a:gd name="T58" fmla="*/ 2147483647 w 148"/>
              <a:gd name="T59" fmla="*/ 2147483647 h 872"/>
              <a:gd name="T60" fmla="*/ 2147483647 w 148"/>
              <a:gd name="T61" fmla="*/ 2147483647 h 872"/>
              <a:gd name="T62" fmla="*/ 2147483647 w 148"/>
              <a:gd name="T63" fmla="*/ 2147483647 h 872"/>
              <a:gd name="T64" fmla="*/ 2147483647 w 148"/>
              <a:gd name="T65" fmla="*/ 2147483647 h 872"/>
              <a:gd name="T66" fmla="*/ 2147483647 w 148"/>
              <a:gd name="T67" fmla="*/ 0 h 872"/>
              <a:gd name="T68" fmla="*/ 2147483647 w 148"/>
              <a:gd name="T69" fmla="*/ 2147483647 h 8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8"/>
              <a:gd name="T106" fmla="*/ 0 h 872"/>
              <a:gd name="T107" fmla="*/ 148 w 148"/>
              <a:gd name="T108" fmla="*/ 872 h 8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8" h="872">
                <a:moveTo>
                  <a:pt x="72" y="35"/>
                </a:moveTo>
                <a:lnTo>
                  <a:pt x="72" y="257"/>
                </a:lnTo>
                <a:lnTo>
                  <a:pt x="66" y="402"/>
                </a:lnTo>
                <a:lnTo>
                  <a:pt x="55" y="413"/>
                </a:lnTo>
                <a:lnTo>
                  <a:pt x="43" y="415"/>
                </a:lnTo>
                <a:lnTo>
                  <a:pt x="36" y="412"/>
                </a:lnTo>
                <a:lnTo>
                  <a:pt x="32" y="407"/>
                </a:lnTo>
                <a:lnTo>
                  <a:pt x="17" y="390"/>
                </a:lnTo>
                <a:lnTo>
                  <a:pt x="0" y="400"/>
                </a:lnTo>
                <a:lnTo>
                  <a:pt x="15" y="421"/>
                </a:lnTo>
                <a:lnTo>
                  <a:pt x="24" y="428"/>
                </a:lnTo>
                <a:lnTo>
                  <a:pt x="33" y="432"/>
                </a:lnTo>
                <a:lnTo>
                  <a:pt x="41" y="435"/>
                </a:lnTo>
                <a:lnTo>
                  <a:pt x="50" y="436"/>
                </a:lnTo>
                <a:lnTo>
                  <a:pt x="58" y="434"/>
                </a:lnTo>
                <a:lnTo>
                  <a:pt x="66" y="429"/>
                </a:lnTo>
                <a:lnTo>
                  <a:pt x="66" y="443"/>
                </a:lnTo>
                <a:lnTo>
                  <a:pt x="17" y="443"/>
                </a:lnTo>
                <a:lnTo>
                  <a:pt x="15" y="461"/>
                </a:lnTo>
                <a:lnTo>
                  <a:pt x="65" y="461"/>
                </a:lnTo>
                <a:lnTo>
                  <a:pt x="65" y="584"/>
                </a:lnTo>
                <a:lnTo>
                  <a:pt x="65" y="866"/>
                </a:lnTo>
                <a:lnTo>
                  <a:pt x="103" y="872"/>
                </a:lnTo>
                <a:lnTo>
                  <a:pt x="103" y="786"/>
                </a:lnTo>
                <a:lnTo>
                  <a:pt x="106" y="592"/>
                </a:lnTo>
                <a:lnTo>
                  <a:pt x="137" y="637"/>
                </a:lnTo>
                <a:lnTo>
                  <a:pt x="148" y="617"/>
                </a:lnTo>
                <a:lnTo>
                  <a:pt x="108" y="569"/>
                </a:lnTo>
                <a:lnTo>
                  <a:pt x="108" y="462"/>
                </a:lnTo>
                <a:lnTo>
                  <a:pt x="129" y="460"/>
                </a:lnTo>
                <a:lnTo>
                  <a:pt x="126" y="443"/>
                </a:lnTo>
                <a:lnTo>
                  <a:pt x="105" y="442"/>
                </a:lnTo>
                <a:lnTo>
                  <a:pt x="106" y="226"/>
                </a:lnTo>
                <a:lnTo>
                  <a:pt x="106" y="0"/>
                </a:lnTo>
                <a:lnTo>
                  <a:pt x="72" y="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3690938" y="3279775"/>
            <a:ext cx="768350" cy="595313"/>
            <a:chOff x="2325" y="2066"/>
            <a:chExt cx="484" cy="375"/>
          </a:xfrm>
        </p:grpSpPr>
        <p:sp>
          <p:nvSpPr>
            <p:cNvPr id="14431" name="Freeform 151"/>
            <p:cNvSpPr>
              <a:spLocks/>
            </p:cNvSpPr>
            <p:nvPr/>
          </p:nvSpPr>
          <p:spPr bwMode="auto">
            <a:xfrm>
              <a:off x="2325" y="2066"/>
              <a:ext cx="484" cy="375"/>
            </a:xfrm>
            <a:custGeom>
              <a:avLst/>
              <a:gdLst>
                <a:gd name="T0" fmla="*/ 63 w 484"/>
                <a:gd name="T1" fmla="*/ 304 h 375"/>
                <a:gd name="T2" fmla="*/ 101 w 484"/>
                <a:gd name="T3" fmla="*/ 269 h 375"/>
                <a:gd name="T4" fmla="*/ 95 w 484"/>
                <a:gd name="T5" fmla="*/ 216 h 375"/>
                <a:gd name="T6" fmla="*/ 104 w 484"/>
                <a:gd name="T7" fmla="*/ 172 h 375"/>
                <a:gd name="T8" fmla="*/ 109 w 484"/>
                <a:gd name="T9" fmla="*/ 137 h 375"/>
                <a:gd name="T10" fmla="*/ 114 w 484"/>
                <a:gd name="T11" fmla="*/ 91 h 375"/>
                <a:gd name="T12" fmla="*/ 127 w 484"/>
                <a:gd name="T13" fmla="*/ 69 h 375"/>
                <a:gd name="T14" fmla="*/ 180 w 484"/>
                <a:gd name="T15" fmla="*/ 89 h 375"/>
                <a:gd name="T16" fmla="*/ 261 w 484"/>
                <a:gd name="T17" fmla="*/ 107 h 375"/>
                <a:gd name="T18" fmla="*/ 353 w 484"/>
                <a:gd name="T19" fmla="*/ 85 h 375"/>
                <a:gd name="T20" fmla="*/ 388 w 484"/>
                <a:gd name="T21" fmla="*/ 90 h 375"/>
                <a:gd name="T22" fmla="*/ 368 w 484"/>
                <a:gd name="T23" fmla="*/ 126 h 375"/>
                <a:gd name="T24" fmla="*/ 355 w 484"/>
                <a:gd name="T25" fmla="*/ 156 h 375"/>
                <a:gd name="T26" fmla="*/ 370 w 484"/>
                <a:gd name="T27" fmla="*/ 183 h 375"/>
                <a:gd name="T28" fmla="*/ 385 w 484"/>
                <a:gd name="T29" fmla="*/ 212 h 375"/>
                <a:gd name="T30" fmla="*/ 398 w 484"/>
                <a:gd name="T31" fmla="*/ 232 h 375"/>
                <a:gd name="T32" fmla="*/ 406 w 484"/>
                <a:gd name="T33" fmla="*/ 254 h 375"/>
                <a:gd name="T34" fmla="*/ 378 w 484"/>
                <a:gd name="T35" fmla="*/ 271 h 375"/>
                <a:gd name="T36" fmla="*/ 342 w 484"/>
                <a:gd name="T37" fmla="*/ 276 h 375"/>
                <a:gd name="T38" fmla="*/ 312 w 484"/>
                <a:gd name="T39" fmla="*/ 301 h 375"/>
                <a:gd name="T40" fmla="*/ 288 w 484"/>
                <a:gd name="T41" fmla="*/ 312 h 375"/>
                <a:gd name="T42" fmla="*/ 238 w 484"/>
                <a:gd name="T43" fmla="*/ 261 h 375"/>
                <a:gd name="T44" fmla="*/ 208 w 484"/>
                <a:gd name="T45" fmla="*/ 269 h 375"/>
                <a:gd name="T46" fmla="*/ 209 w 484"/>
                <a:gd name="T47" fmla="*/ 299 h 375"/>
                <a:gd name="T48" fmla="*/ 234 w 484"/>
                <a:gd name="T49" fmla="*/ 325 h 375"/>
                <a:gd name="T50" fmla="*/ 259 w 484"/>
                <a:gd name="T51" fmla="*/ 368 h 375"/>
                <a:gd name="T52" fmla="*/ 323 w 484"/>
                <a:gd name="T53" fmla="*/ 365 h 375"/>
                <a:gd name="T54" fmla="*/ 384 w 484"/>
                <a:gd name="T55" fmla="*/ 345 h 375"/>
                <a:gd name="T56" fmla="*/ 440 w 484"/>
                <a:gd name="T57" fmla="*/ 307 h 375"/>
                <a:gd name="T58" fmla="*/ 477 w 484"/>
                <a:gd name="T59" fmla="*/ 278 h 375"/>
                <a:gd name="T60" fmla="*/ 453 w 484"/>
                <a:gd name="T61" fmla="*/ 203 h 375"/>
                <a:gd name="T62" fmla="*/ 429 w 484"/>
                <a:gd name="T63" fmla="*/ 151 h 375"/>
                <a:gd name="T64" fmla="*/ 456 w 484"/>
                <a:gd name="T65" fmla="*/ 84 h 375"/>
                <a:gd name="T66" fmla="*/ 459 w 484"/>
                <a:gd name="T67" fmla="*/ 36 h 375"/>
                <a:gd name="T68" fmla="*/ 439 w 484"/>
                <a:gd name="T69" fmla="*/ 16 h 375"/>
                <a:gd name="T70" fmla="*/ 392 w 484"/>
                <a:gd name="T71" fmla="*/ 15 h 375"/>
                <a:gd name="T72" fmla="*/ 308 w 484"/>
                <a:gd name="T73" fmla="*/ 39 h 375"/>
                <a:gd name="T74" fmla="*/ 221 w 484"/>
                <a:gd name="T75" fmla="*/ 37 h 375"/>
                <a:gd name="T76" fmla="*/ 156 w 484"/>
                <a:gd name="T77" fmla="*/ 15 h 375"/>
                <a:gd name="T78" fmla="*/ 89 w 484"/>
                <a:gd name="T79" fmla="*/ 2 h 375"/>
                <a:gd name="T80" fmla="*/ 48 w 484"/>
                <a:gd name="T81" fmla="*/ 5 h 375"/>
                <a:gd name="T82" fmla="*/ 31 w 484"/>
                <a:gd name="T83" fmla="*/ 39 h 375"/>
                <a:gd name="T84" fmla="*/ 36 w 484"/>
                <a:gd name="T85" fmla="*/ 89 h 375"/>
                <a:gd name="T86" fmla="*/ 25 w 484"/>
                <a:gd name="T87" fmla="*/ 161 h 375"/>
                <a:gd name="T88" fmla="*/ 11 w 484"/>
                <a:gd name="T89" fmla="*/ 199 h 375"/>
                <a:gd name="T90" fmla="*/ 5 w 484"/>
                <a:gd name="T91" fmla="*/ 244 h 375"/>
                <a:gd name="T92" fmla="*/ 0 w 484"/>
                <a:gd name="T93" fmla="*/ 289 h 375"/>
                <a:gd name="T94" fmla="*/ 33 w 484"/>
                <a:gd name="T95" fmla="*/ 305 h 3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4"/>
                <a:gd name="T145" fmla="*/ 0 h 375"/>
                <a:gd name="T146" fmla="*/ 484 w 484"/>
                <a:gd name="T147" fmla="*/ 375 h 3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4" h="375">
                  <a:moveTo>
                    <a:pt x="33" y="305"/>
                  </a:moveTo>
                  <a:lnTo>
                    <a:pt x="50" y="305"/>
                  </a:lnTo>
                  <a:lnTo>
                    <a:pt x="63" y="304"/>
                  </a:lnTo>
                  <a:lnTo>
                    <a:pt x="79" y="299"/>
                  </a:lnTo>
                  <a:lnTo>
                    <a:pt x="89" y="288"/>
                  </a:lnTo>
                  <a:lnTo>
                    <a:pt x="101" y="269"/>
                  </a:lnTo>
                  <a:lnTo>
                    <a:pt x="102" y="249"/>
                  </a:lnTo>
                  <a:lnTo>
                    <a:pt x="101" y="229"/>
                  </a:lnTo>
                  <a:lnTo>
                    <a:pt x="95" y="216"/>
                  </a:lnTo>
                  <a:lnTo>
                    <a:pt x="95" y="203"/>
                  </a:lnTo>
                  <a:lnTo>
                    <a:pt x="102" y="189"/>
                  </a:lnTo>
                  <a:lnTo>
                    <a:pt x="104" y="172"/>
                  </a:lnTo>
                  <a:lnTo>
                    <a:pt x="98" y="160"/>
                  </a:lnTo>
                  <a:lnTo>
                    <a:pt x="105" y="151"/>
                  </a:lnTo>
                  <a:lnTo>
                    <a:pt x="109" y="137"/>
                  </a:lnTo>
                  <a:lnTo>
                    <a:pt x="105" y="117"/>
                  </a:lnTo>
                  <a:lnTo>
                    <a:pt x="109" y="106"/>
                  </a:lnTo>
                  <a:lnTo>
                    <a:pt x="114" y="91"/>
                  </a:lnTo>
                  <a:lnTo>
                    <a:pt x="112" y="79"/>
                  </a:lnTo>
                  <a:lnTo>
                    <a:pt x="109" y="64"/>
                  </a:lnTo>
                  <a:lnTo>
                    <a:pt x="127" y="69"/>
                  </a:lnTo>
                  <a:lnTo>
                    <a:pt x="143" y="75"/>
                  </a:lnTo>
                  <a:lnTo>
                    <a:pt x="160" y="82"/>
                  </a:lnTo>
                  <a:lnTo>
                    <a:pt x="180" y="89"/>
                  </a:lnTo>
                  <a:lnTo>
                    <a:pt x="209" y="98"/>
                  </a:lnTo>
                  <a:lnTo>
                    <a:pt x="240" y="105"/>
                  </a:lnTo>
                  <a:lnTo>
                    <a:pt x="261" y="107"/>
                  </a:lnTo>
                  <a:lnTo>
                    <a:pt x="287" y="105"/>
                  </a:lnTo>
                  <a:lnTo>
                    <a:pt x="318" y="99"/>
                  </a:lnTo>
                  <a:lnTo>
                    <a:pt x="353" y="85"/>
                  </a:lnTo>
                  <a:lnTo>
                    <a:pt x="392" y="79"/>
                  </a:lnTo>
                  <a:lnTo>
                    <a:pt x="402" y="81"/>
                  </a:lnTo>
                  <a:lnTo>
                    <a:pt x="388" y="90"/>
                  </a:lnTo>
                  <a:lnTo>
                    <a:pt x="378" y="102"/>
                  </a:lnTo>
                  <a:lnTo>
                    <a:pt x="371" y="111"/>
                  </a:lnTo>
                  <a:lnTo>
                    <a:pt x="368" y="126"/>
                  </a:lnTo>
                  <a:lnTo>
                    <a:pt x="362" y="135"/>
                  </a:lnTo>
                  <a:lnTo>
                    <a:pt x="356" y="146"/>
                  </a:lnTo>
                  <a:lnTo>
                    <a:pt x="355" y="156"/>
                  </a:lnTo>
                  <a:lnTo>
                    <a:pt x="360" y="168"/>
                  </a:lnTo>
                  <a:lnTo>
                    <a:pt x="363" y="178"/>
                  </a:lnTo>
                  <a:lnTo>
                    <a:pt x="370" y="183"/>
                  </a:lnTo>
                  <a:lnTo>
                    <a:pt x="382" y="194"/>
                  </a:lnTo>
                  <a:lnTo>
                    <a:pt x="383" y="205"/>
                  </a:lnTo>
                  <a:lnTo>
                    <a:pt x="385" y="212"/>
                  </a:lnTo>
                  <a:lnTo>
                    <a:pt x="392" y="220"/>
                  </a:lnTo>
                  <a:lnTo>
                    <a:pt x="400" y="224"/>
                  </a:lnTo>
                  <a:lnTo>
                    <a:pt x="398" y="232"/>
                  </a:lnTo>
                  <a:lnTo>
                    <a:pt x="396" y="240"/>
                  </a:lnTo>
                  <a:lnTo>
                    <a:pt x="399" y="246"/>
                  </a:lnTo>
                  <a:lnTo>
                    <a:pt x="406" y="254"/>
                  </a:lnTo>
                  <a:lnTo>
                    <a:pt x="411" y="254"/>
                  </a:lnTo>
                  <a:lnTo>
                    <a:pt x="391" y="267"/>
                  </a:lnTo>
                  <a:lnTo>
                    <a:pt x="378" y="271"/>
                  </a:lnTo>
                  <a:lnTo>
                    <a:pt x="364" y="272"/>
                  </a:lnTo>
                  <a:lnTo>
                    <a:pt x="350" y="272"/>
                  </a:lnTo>
                  <a:lnTo>
                    <a:pt x="342" y="276"/>
                  </a:lnTo>
                  <a:lnTo>
                    <a:pt x="332" y="282"/>
                  </a:lnTo>
                  <a:lnTo>
                    <a:pt x="325" y="289"/>
                  </a:lnTo>
                  <a:lnTo>
                    <a:pt x="312" y="301"/>
                  </a:lnTo>
                  <a:lnTo>
                    <a:pt x="302" y="310"/>
                  </a:lnTo>
                  <a:lnTo>
                    <a:pt x="295" y="312"/>
                  </a:lnTo>
                  <a:lnTo>
                    <a:pt x="288" y="312"/>
                  </a:lnTo>
                  <a:lnTo>
                    <a:pt x="258" y="274"/>
                  </a:lnTo>
                  <a:lnTo>
                    <a:pt x="249" y="266"/>
                  </a:lnTo>
                  <a:lnTo>
                    <a:pt x="238" y="261"/>
                  </a:lnTo>
                  <a:lnTo>
                    <a:pt x="225" y="261"/>
                  </a:lnTo>
                  <a:lnTo>
                    <a:pt x="216" y="263"/>
                  </a:lnTo>
                  <a:lnTo>
                    <a:pt x="208" y="269"/>
                  </a:lnTo>
                  <a:lnTo>
                    <a:pt x="203" y="278"/>
                  </a:lnTo>
                  <a:lnTo>
                    <a:pt x="202" y="289"/>
                  </a:lnTo>
                  <a:lnTo>
                    <a:pt x="209" y="299"/>
                  </a:lnTo>
                  <a:lnTo>
                    <a:pt x="216" y="304"/>
                  </a:lnTo>
                  <a:lnTo>
                    <a:pt x="227" y="316"/>
                  </a:lnTo>
                  <a:lnTo>
                    <a:pt x="234" y="325"/>
                  </a:lnTo>
                  <a:lnTo>
                    <a:pt x="248" y="349"/>
                  </a:lnTo>
                  <a:lnTo>
                    <a:pt x="253" y="361"/>
                  </a:lnTo>
                  <a:lnTo>
                    <a:pt x="259" y="368"/>
                  </a:lnTo>
                  <a:lnTo>
                    <a:pt x="270" y="372"/>
                  </a:lnTo>
                  <a:lnTo>
                    <a:pt x="299" y="375"/>
                  </a:lnTo>
                  <a:lnTo>
                    <a:pt x="323" y="365"/>
                  </a:lnTo>
                  <a:lnTo>
                    <a:pt x="344" y="355"/>
                  </a:lnTo>
                  <a:lnTo>
                    <a:pt x="357" y="352"/>
                  </a:lnTo>
                  <a:lnTo>
                    <a:pt x="384" y="345"/>
                  </a:lnTo>
                  <a:lnTo>
                    <a:pt x="416" y="323"/>
                  </a:lnTo>
                  <a:lnTo>
                    <a:pt x="429" y="316"/>
                  </a:lnTo>
                  <a:lnTo>
                    <a:pt x="440" y="307"/>
                  </a:lnTo>
                  <a:lnTo>
                    <a:pt x="456" y="302"/>
                  </a:lnTo>
                  <a:lnTo>
                    <a:pt x="468" y="292"/>
                  </a:lnTo>
                  <a:lnTo>
                    <a:pt x="477" y="278"/>
                  </a:lnTo>
                  <a:lnTo>
                    <a:pt x="484" y="255"/>
                  </a:lnTo>
                  <a:lnTo>
                    <a:pt x="481" y="234"/>
                  </a:lnTo>
                  <a:lnTo>
                    <a:pt x="453" y="203"/>
                  </a:lnTo>
                  <a:lnTo>
                    <a:pt x="443" y="185"/>
                  </a:lnTo>
                  <a:lnTo>
                    <a:pt x="432" y="164"/>
                  </a:lnTo>
                  <a:lnTo>
                    <a:pt x="429" y="151"/>
                  </a:lnTo>
                  <a:lnTo>
                    <a:pt x="431" y="132"/>
                  </a:lnTo>
                  <a:lnTo>
                    <a:pt x="443" y="112"/>
                  </a:lnTo>
                  <a:lnTo>
                    <a:pt x="456" y="84"/>
                  </a:lnTo>
                  <a:lnTo>
                    <a:pt x="463" y="64"/>
                  </a:lnTo>
                  <a:lnTo>
                    <a:pt x="463" y="49"/>
                  </a:lnTo>
                  <a:lnTo>
                    <a:pt x="459" y="36"/>
                  </a:lnTo>
                  <a:lnTo>
                    <a:pt x="454" y="29"/>
                  </a:lnTo>
                  <a:lnTo>
                    <a:pt x="447" y="22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4" y="13"/>
                  </a:lnTo>
                  <a:lnTo>
                    <a:pt x="392" y="15"/>
                  </a:lnTo>
                  <a:lnTo>
                    <a:pt x="357" y="22"/>
                  </a:lnTo>
                  <a:lnTo>
                    <a:pt x="330" y="34"/>
                  </a:lnTo>
                  <a:lnTo>
                    <a:pt x="308" y="39"/>
                  </a:lnTo>
                  <a:lnTo>
                    <a:pt x="278" y="44"/>
                  </a:lnTo>
                  <a:lnTo>
                    <a:pt x="257" y="44"/>
                  </a:lnTo>
                  <a:lnTo>
                    <a:pt x="221" y="37"/>
                  </a:lnTo>
                  <a:lnTo>
                    <a:pt x="201" y="30"/>
                  </a:lnTo>
                  <a:lnTo>
                    <a:pt x="177" y="21"/>
                  </a:lnTo>
                  <a:lnTo>
                    <a:pt x="156" y="15"/>
                  </a:lnTo>
                  <a:lnTo>
                    <a:pt x="129" y="8"/>
                  </a:lnTo>
                  <a:lnTo>
                    <a:pt x="109" y="4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8" y="5"/>
                  </a:lnTo>
                  <a:lnTo>
                    <a:pt x="40" y="12"/>
                  </a:lnTo>
                  <a:lnTo>
                    <a:pt x="35" y="20"/>
                  </a:lnTo>
                  <a:lnTo>
                    <a:pt x="31" y="39"/>
                  </a:lnTo>
                  <a:lnTo>
                    <a:pt x="31" y="54"/>
                  </a:lnTo>
                  <a:lnTo>
                    <a:pt x="33" y="70"/>
                  </a:lnTo>
                  <a:lnTo>
                    <a:pt x="36" y="89"/>
                  </a:lnTo>
                  <a:lnTo>
                    <a:pt x="35" y="117"/>
                  </a:lnTo>
                  <a:lnTo>
                    <a:pt x="30" y="140"/>
                  </a:lnTo>
                  <a:lnTo>
                    <a:pt x="25" y="161"/>
                  </a:lnTo>
                  <a:lnTo>
                    <a:pt x="19" y="171"/>
                  </a:lnTo>
                  <a:lnTo>
                    <a:pt x="12" y="185"/>
                  </a:lnTo>
                  <a:lnTo>
                    <a:pt x="11" y="199"/>
                  </a:lnTo>
                  <a:lnTo>
                    <a:pt x="11" y="212"/>
                  </a:lnTo>
                  <a:lnTo>
                    <a:pt x="4" y="233"/>
                  </a:lnTo>
                  <a:lnTo>
                    <a:pt x="5" y="244"/>
                  </a:lnTo>
                  <a:lnTo>
                    <a:pt x="2" y="261"/>
                  </a:lnTo>
                  <a:lnTo>
                    <a:pt x="0" y="276"/>
                  </a:lnTo>
                  <a:lnTo>
                    <a:pt x="0" y="289"/>
                  </a:lnTo>
                  <a:lnTo>
                    <a:pt x="6" y="297"/>
                  </a:lnTo>
                  <a:lnTo>
                    <a:pt x="17" y="303"/>
                  </a:lnTo>
                  <a:lnTo>
                    <a:pt x="33" y="305"/>
                  </a:lnTo>
                  <a:close/>
                </a:path>
              </a:pathLst>
            </a:custGeom>
            <a:solidFill>
              <a:srgbClr val="FF5FB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2" name="Freeform 152"/>
            <p:cNvSpPr>
              <a:spLocks/>
            </p:cNvSpPr>
            <p:nvPr/>
          </p:nvSpPr>
          <p:spPr bwMode="auto">
            <a:xfrm>
              <a:off x="2361" y="2080"/>
              <a:ext cx="407" cy="48"/>
            </a:xfrm>
            <a:custGeom>
              <a:avLst/>
              <a:gdLst>
                <a:gd name="T0" fmla="*/ 0 w 407"/>
                <a:gd name="T1" fmla="*/ 0 h 48"/>
                <a:gd name="T2" fmla="*/ 31 w 407"/>
                <a:gd name="T3" fmla="*/ 3 h 48"/>
                <a:gd name="T4" fmla="*/ 52 w 407"/>
                <a:gd name="T5" fmla="*/ 7 h 48"/>
                <a:gd name="T6" fmla="*/ 78 w 407"/>
                <a:gd name="T7" fmla="*/ 16 h 48"/>
                <a:gd name="T8" fmla="*/ 104 w 407"/>
                <a:gd name="T9" fmla="*/ 24 h 48"/>
                <a:gd name="T10" fmla="*/ 134 w 407"/>
                <a:gd name="T11" fmla="*/ 31 h 48"/>
                <a:gd name="T12" fmla="*/ 161 w 407"/>
                <a:gd name="T13" fmla="*/ 40 h 48"/>
                <a:gd name="T14" fmla="*/ 194 w 407"/>
                <a:gd name="T15" fmla="*/ 47 h 48"/>
                <a:gd name="T16" fmla="*/ 220 w 407"/>
                <a:gd name="T17" fmla="*/ 48 h 48"/>
                <a:gd name="T18" fmla="*/ 251 w 407"/>
                <a:gd name="T19" fmla="*/ 48 h 48"/>
                <a:gd name="T20" fmla="*/ 275 w 407"/>
                <a:gd name="T21" fmla="*/ 44 h 48"/>
                <a:gd name="T22" fmla="*/ 299 w 407"/>
                <a:gd name="T23" fmla="*/ 37 h 48"/>
                <a:gd name="T24" fmla="*/ 324 w 407"/>
                <a:gd name="T25" fmla="*/ 27 h 48"/>
                <a:gd name="T26" fmla="*/ 342 w 407"/>
                <a:gd name="T27" fmla="*/ 20 h 48"/>
                <a:gd name="T28" fmla="*/ 363 w 407"/>
                <a:gd name="T29" fmla="*/ 13 h 48"/>
                <a:gd name="T30" fmla="*/ 380 w 407"/>
                <a:gd name="T31" fmla="*/ 7 h 48"/>
                <a:gd name="T32" fmla="*/ 393 w 407"/>
                <a:gd name="T33" fmla="*/ 7 h 48"/>
                <a:gd name="T34" fmla="*/ 407 w 407"/>
                <a:gd name="T35" fmla="*/ 9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7"/>
                <a:gd name="T55" fmla="*/ 0 h 48"/>
                <a:gd name="T56" fmla="*/ 407 w 407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7" h="48">
                  <a:moveTo>
                    <a:pt x="0" y="0"/>
                  </a:moveTo>
                  <a:lnTo>
                    <a:pt x="31" y="3"/>
                  </a:lnTo>
                  <a:lnTo>
                    <a:pt x="52" y="7"/>
                  </a:lnTo>
                  <a:lnTo>
                    <a:pt x="78" y="16"/>
                  </a:lnTo>
                  <a:lnTo>
                    <a:pt x="104" y="24"/>
                  </a:lnTo>
                  <a:lnTo>
                    <a:pt x="134" y="31"/>
                  </a:lnTo>
                  <a:lnTo>
                    <a:pt x="161" y="40"/>
                  </a:lnTo>
                  <a:lnTo>
                    <a:pt x="194" y="47"/>
                  </a:lnTo>
                  <a:lnTo>
                    <a:pt x="220" y="48"/>
                  </a:lnTo>
                  <a:lnTo>
                    <a:pt x="251" y="48"/>
                  </a:lnTo>
                  <a:lnTo>
                    <a:pt x="275" y="44"/>
                  </a:lnTo>
                  <a:lnTo>
                    <a:pt x="299" y="37"/>
                  </a:lnTo>
                  <a:lnTo>
                    <a:pt x="324" y="27"/>
                  </a:lnTo>
                  <a:lnTo>
                    <a:pt x="342" y="20"/>
                  </a:lnTo>
                  <a:lnTo>
                    <a:pt x="363" y="13"/>
                  </a:lnTo>
                  <a:lnTo>
                    <a:pt x="380" y="7"/>
                  </a:lnTo>
                  <a:lnTo>
                    <a:pt x="393" y="7"/>
                  </a:lnTo>
                  <a:lnTo>
                    <a:pt x="407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3" name="Freeform 153"/>
            <p:cNvSpPr>
              <a:spLocks/>
            </p:cNvSpPr>
            <p:nvPr/>
          </p:nvSpPr>
          <p:spPr bwMode="auto">
            <a:xfrm>
              <a:off x="2409" y="2118"/>
              <a:ext cx="27" cy="10"/>
            </a:xfrm>
            <a:custGeom>
              <a:avLst/>
              <a:gdLst>
                <a:gd name="T0" fmla="*/ 27 w 27"/>
                <a:gd name="T1" fmla="*/ 10 h 10"/>
                <a:gd name="T2" fmla="*/ 7 w 27"/>
                <a:gd name="T3" fmla="*/ 6 h 10"/>
                <a:gd name="T4" fmla="*/ 0 w 27"/>
                <a:gd name="T5" fmla="*/ 0 h 10"/>
                <a:gd name="T6" fmla="*/ 0 60000 65536"/>
                <a:gd name="T7" fmla="*/ 0 60000 65536"/>
                <a:gd name="T8" fmla="*/ 0 60000 65536"/>
                <a:gd name="T9" fmla="*/ 0 w 27"/>
                <a:gd name="T10" fmla="*/ 0 h 10"/>
                <a:gd name="T11" fmla="*/ 27 w 2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0">
                  <a:moveTo>
                    <a:pt x="27" y="10"/>
                  </a:move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4" name="Freeform 154"/>
            <p:cNvSpPr>
              <a:spLocks/>
            </p:cNvSpPr>
            <p:nvPr/>
          </p:nvSpPr>
          <p:spPr bwMode="auto">
            <a:xfrm>
              <a:off x="2568" y="2146"/>
              <a:ext cx="197" cy="259"/>
            </a:xfrm>
            <a:custGeom>
              <a:avLst/>
              <a:gdLst>
                <a:gd name="T0" fmla="*/ 158 w 197"/>
                <a:gd name="T1" fmla="*/ 0 h 259"/>
                <a:gd name="T2" fmla="*/ 175 w 197"/>
                <a:gd name="T3" fmla="*/ 7 h 259"/>
                <a:gd name="T4" fmla="*/ 175 w 197"/>
                <a:gd name="T5" fmla="*/ 20 h 259"/>
                <a:gd name="T6" fmla="*/ 166 w 197"/>
                <a:gd name="T7" fmla="*/ 27 h 259"/>
                <a:gd name="T8" fmla="*/ 159 w 197"/>
                <a:gd name="T9" fmla="*/ 34 h 259"/>
                <a:gd name="T10" fmla="*/ 152 w 197"/>
                <a:gd name="T11" fmla="*/ 43 h 259"/>
                <a:gd name="T12" fmla="*/ 149 w 197"/>
                <a:gd name="T13" fmla="*/ 54 h 259"/>
                <a:gd name="T14" fmla="*/ 148 w 197"/>
                <a:gd name="T15" fmla="*/ 64 h 259"/>
                <a:gd name="T16" fmla="*/ 149 w 197"/>
                <a:gd name="T17" fmla="*/ 72 h 259"/>
                <a:gd name="T18" fmla="*/ 156 w 197"/>
                <a:gd name="T19" fmla="*/ 81 h 259"/>
                <a:gd name="T20" fmla="*/ 162 w 197"/>
                <a:gd name="T21" fmla="*/ 88 h 259"/>
                <a:gd name="T22" fmla="*/ 166 w 197"/>
                <a:gd name="T23" fmla="*/ 92 h 259"/>
                <a:gd name="T24" fmla="*/ 172 w 197"/>
                <a:gd name="T25" fmla="*/ 102 h 259"/>
                <a:gd name="T26" fmla="*/ 172 w 197"/>
                <a:gd name="T27" fmla="*/ 114 h 259"/>
                <a:gd name="T28" fmla="*/ 170 w 197"/>
                <a:gd name="T29" fmla="*/ 121 h 259"/>
                <a:gd name="T30" fmla="*/ 175 w 197"/>
                <a:gd name="T31" fmla="*/ 130 h 259"/>
                <a:gd name="T32" fmla="*/ 183 w 197"/>
                <a:gd name="T33" fmla="*/ 134 h 259"/>
                <a:gd name="T34" fmla="*/ 189 w 197"/>
                <a:gd name="T35" fmla="*/ 140 h 259"/>
                <a:gd name="T36" fmla="*/ 193 w 197"/>
                <a:gd name="T37" fmla="*/ 161 h 259"/>
                <a:gd name="T38" fmla="*/ 197 w 197"/>
                <a:gd name="T39" fmla="*/ 171 h 259"/>
                <a:gd name="T40" fmla="*/ 193 w 197"/>
                <a:gd name="T41" fmla="*/ 192 h 259"/>
                <a:gd name="T42" fmla="*/ 182 w 197"/>
                <a:gd name="T43" fmla="*/ 213 h 259"/>
                <a:gd name="T44" fmla="*/ 173 w 197"/>
                <a:gd name="T45" fmla="*/ 224 h 259"/>
                <a:gd name="T46" fmla="*/ 159 w 197"/>
                <a:gd name="T47" fmla="*/ 228 h 259"/>
                <a:gd name="T48" fmla="*/ 142 w 197"/>
                <a:gd name="T49" fmla="*/ 228 h 259"/>
                <a:gd name="T50" fmla="*/ 114 w 197"/>
                <a:gd name="T51" fmla="*/ 230 h 259"/>
                <a:gd name="T52" fmla="*/ 101 w 197"/>
                <a:gd name="T53" fmla="*/ 240 h 259"/>
                <a:gd name="T54" fmla="*/ 90 w 197"/>
                <a:gd name="T55" fmla="*/ 249 h 259"/>
                <a:gd name="T56" fmla="*/ 79 w 197"/>
                <a:gd name="T57" fmla="*/ 255 h 259"/>
                <a:gd name="T58" fmla="*/ 59 w 197"/>
                <a:gd name="T59" fmla="*/ 259 h 259"/>
                <a:gd name="T60" fmla="*/ 52 w 197"/>
                <a:gd name="T61" fmla="*/ 259 h 259"/>
                <a:gd name="T62" fmla="*/ 44 w 197"/>
                <a:gd name="T63" fmla="*/ 258 h 259"/>
                <a:gd name="T64" fmla="*/ 34 w 197"/>
                <a:gd name="T65" fmla="*/ 252 h 259"/>
                <a:gd name="T66" fmla="*/ 23 w 197"/>
                <a:gd name="T67" fmla="*/ 240 h 259"/>
                <a:gd name="T68" fmla="*/ 21 w 197"/>
                <a:gd name="T69" fmla="*/ 227 h 259"/>
                <a:gd name="T70" fmla="*/ 20 w 197"/>
                <a:gd name="T71" fmla="*/ 213 h 259"/>
                <a:gd name="T72" fmla="*/ 10 w 197"/>
                <a:gd name="T73" fmla="*/ 199 h 259"/>
                <a:gd name="T74" fmla="*/ 0 w 197"/>
                <a:gd name="T75" fmla="*/ 190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259"/>
                <a:gd name="T116" fmla="*/ 197 w 197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259">
                  <a:moveTo>
                    <a:pt x="158" y="0"/>
                  </a:moveTo>
                  <a:lnTo>
                    <a:pt x="175" y="7"/>
                  </a:lnTo>
                  <a:lnTo>
                    <a:pt x="175" y="20"/>
                  </a:lnTo>
                  <a:lnTo>
                    <a:pt x="166" y="27"/>
                  </a:lnTo>
                  <a:lnTo>
                    <a:pt x="159" y="34"/>
                  </a:lnTo>
                  <a:lnTo>
                    <a:pt x="152" y="43"/>
                  </a:lnTo>
                  <a:lnTo>
                    <a:pt x="149" y="54"/>
                  </a:lnTo>
                  <a:lnTo>
                    <a:pt x="148" y="64"/>
                  </a:lnTo>
                  <a:lnTo>
                    <a:pt x="149" y="72"/>
                  </a:lnTo>
                  <a:lnTo>
                    <a:pt x="156" y="81"/>
                  </a:lnTo>
                  <a:lnTo>
                    <a:pt x="162" y="88"/>
                  </a:lnTo>
                  <a:lnTo>
                    <a:pt x="166" y="92"/>
                  </a:lnTo>
                  <a:lnTo>
                    <a:pt x="172" y="102"/>
                  </a:lnTo>
                  <a:lnTo>
                    <a:pt x="172" y="114"/>
                  </a:lnTo>
                  <a:lnTo>
                    <a:pt x="170" y="121"/>
                  </a:lnTo>
                  <a:lnTo>
                    <a:pt x="175" y="130"/>
                  </a:lnTo>
                  <a:lnTo>
                    <a:pt x="183" y="134"/>
                  </a:lnTo>
                  <a:lnTo>
                    <a:pt x="189" y="140"/>
                  </a:lnTo>
                  <a:lnTo>
                    <a:pt x="193" y="161"/>
                  </a:lnTo>
                  <a:lnTo>
                    <a:pt x="197" y="171"/>
                  </a:lnTo>
                  <a:lnTo>
                    <a:pt x="193" y="192"/>
                  </a:lnTo>
                  <a:lnTo>
                    <a:pt x="182" y="213"/>
                  </a:lnTo>
                  <a:lnTo>
                    <a:pt x="173" y="224"/>
                  </a:lnTo>
                  <a:lnTo>
                    <a:pt x="159" y="228"/>
                  </a:lnTo>
                  <a:lnTo>
                    <a:pt x="142" y="228"/>
                  </a:lnTo>
                  <a:lnTo>
                    <a:pt x="114" y="230"/>
                  </a:lnTo>
                  <a:lnTo>
                    <a:pt x="101" y="240"/>
                  </a:lnTo>
                  <a:lnTo>
                    <a:pt x="90" y="249"/>
                  </a:lnTo>
                  <a:lnTo>
                    <a:pt x="79" y="255"/>
                  </a:lnTo>
                  <a:lnTo>
                    <a:pt x="59" y="259"/>
                  </a:lnTo>
                  <a:lnTo>
                    <a:pt x="52" y="259"/>
                  </a:lnTo>
                  <a:lnTo>
                    <a:pt x="44" y="258"/>
                  </a:lnTo>
                  <a:lnTo>
                    <a:pt x="34" y="252"/>
                  </a:lnTo>
                  <a:lnTo>
                    <a:pt x="23" y="240"/>
                  </a:lnTo>
                  <a:lnTo>
                    <a:pt x="21" y="227"/>
                  </a:lnTo>
                  <a:lnTo>
                    <a:pt x="20" y="213"/>
                  </a:lnTo>
                  <a:lnTo>
                    <a:pt x="10" y="199"/>
                  </a:lnTo>
                  <a:lnTo>
                    <a:pt x="0" y="19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5" name="Freeform 155"/>
            <p:cNvSpPr>
              <a:spLocks/>
            </p:cNvSpPr>
            <p:nvPr/>
          </p:nvSpPr>
          <p:spPr bwMode="auto">
            <a:xfrm>
              <a:off x="2363" y="2126"/>
              <a:ext cx="53" cy="242"/>
            </a:xfrm>
            <a:custGeom>
              <a:avLst/>
              <a:gdLst>
                <a:gd name="T0" fmla="*/ 52 w 53"/>
                <a:gd name="T1" fmla="*/ 0 h 242"/>
                <a:gd name="T2" fmla="*/ 53 w 53"/>
                <a:gd name="T3" fmla="*/ 19 h 242"/>
                <a:gd name="T4" fmla="*/ 49 w 53"/>
                <a:gd name="T5" fmla="*/ 32 h 242"/>
                <a:gd name="T6" fmla="*/ 42 w 53"/>
                <a:gd name="T7" fmla="*/ 39 h 242"/>
                <a:gd name="T8" fmla="*/ 38 w 53"/>
                <a:gd name="T9" fmla="*/ 50 h 242"/>
                <a:gd name="T10" fmla="*/ 35 w 53"/>
                <a:gd name="T11" fmla="*/ 60 h 242"/>
                <a:gd name="T12" fmla="*/ 35 w 53"/>
                <a:gd name="T13" fmla="*/ 74 h 242"/>
                <a:gd name="T14" fmla="*/ 36 w 53"/>
                <a:gd name="T15" fmla="*/ 81 h 242"/>
                <a:gd name="T16" fmla="*/ 36 w 53"/>
                <a:gd name="T17" fmla="*/ 95 h 242"/>
                <a:gd name="T18" fmla="*/ 31 w 53"/>
                <a:gd name="T19" fmla="*/ 107 h 242"/>
                <a:gd name="T20" fmla="*/ 26 w 53"/>
                <a:gd name="T21" fmla="*/ 118 h 242"/>
                <a:gd name="T22" fmla="*/ 22 w 53"/>
                <a:gd name="T23" fmla="*/ 131 h 242"/>
                <a:gd name="T24" fmla="*/ 21 w 53"/>
                <a:gd name="T25" fmla="*/ 138 h 242"/>
                <a:gd name="T26" fmla="*/ 25 w 53"/>
                <a:gd name="T27" fmla="*/ 146 h 242"/>
                <a:gd name="T28" fmla="*/ 29 w 53"/>
                <a:gd name="T29" fmla="*/ 152 h 242"/>
                <a:gd name="T30" fmla="*/ 26 w 53"/>
                <a:gd name="T31" fmla="*/ 156 h 242"/>
                <a:gd name="T32" fmla="*/ 14 w 53"/>
                <a:gd name="T33" fmla="*/ 157 h 242"/>
                <a:gd name="T34" fmla="*/ 8 w 53"/>
                <a:gd name="T35" fmla="*/ 163 h 242"/>
                <a:gd name="T36" fmla="*/ 7 w 53"/>
                <a:gd name="T37" fmla="*/ 171 h 242"/>
                <a:gd name="T38" fmla="*/ 12 w 53"/>
                <a:gd name="T39" fmla="*/ 181 h 242"/>
                <a:gd name="T40" fmla="*/ 14 w 53"/>
                <a:gd name="T41" fmla="*/ 195 h 242"/>
                <a:gd name="T42" fmla="*/ 14 w 53"/>
                <a:gd name="T43" fmla="*/ 209 h 242"/>
                <a:gd name="T44" fmla="*/ 14 w 53"/>
                <a:gd name="T45" fmla="*/ 218 h 242"/>
                <a:gd name="T46" fmla="*/ 8 w 53"/>
                <a:gd name="T47" fmla="*/ 232 h 242"/>
                <a:gd name="T48" fmla="*/ 0 w 53"/>
                <a:gd name="T49" fmla="*/ 242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42"/>
                <a:gd name="T77" fmla="*/ 53 w 53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42">
                  <a:moveTo>
                    <a:pt x="52" y="0"/>
                  </a:moveTo>
                  <a:lnTo>
                    <a:pt x="53" y="19"/>
                  </a:lnTo>
                  <a:lnTo>
                    <a:pt x="49" y="32"/>
                  </a:lnTo>
                  <a:lnTo>
                    <a:pt x="42" y="39"/>
                  </a:lnTo>
                  <a:lnTo>
                    <a:pt x="38" y="50"/>
                  </a:lnTo>
                  <a:lnTo>
                    <a:pt x="35" y="60"/>
                  </a:lnTo>
                  <a:lnTo>
                    <a:pt x="35" y="74"/>
                  </a:lnTo>
                  <a:lnTo>
                    <a:pt x="36" y="81"/>
                  </a:lnTo>
                  <a:lnTo>
                    <a:pt x="36" y="95"/>
                  </a:lnTo>
                  <a:lnTo>
                    <a:pt x="31" y="107"/>
                  </a:lnTo>
                  <a:lnTo>
                    <a:pt x="26" y="118"/>
                  </a:lnTo>
                  <a:lnTo>
                    <a:pt x="22" y="131"/>
                  </a:lnTo>
                  <a:lnTo>
                    <a:pt x="21" y="138"/>
                  </a:lnTo>
                  <a:lnTo>
                    <a:pt x="25" y="146"/>
                  </a:lnTo>
                  <a:lnTo>
                    <a:pt x="29" y="152"/>
                  </a:lnTo>
                  <a:lnTo>
                    <a:pt x="26" y="156"/>
                  </a:lnTo>
                  <a:lnTo>
                    <a:pt x="14" y="157"/>
                  </a:lnTo>
                  <a:lnTo>
                    <a:pt x="8" y="163"/>
                  </a:lnTo>
                  <a:lnTo>
                    <a:pt x="7" y="171"/>
                  </a:lnTo>
                  <a:lnTo>
                    <a:pt x="12" y="181"/>
                  </a:lnTo>
                  <a:lnTo>
                    <a:pt x="14" y="195"/>
                  </a:lnTo>
                  <a:lnTo>
                    <a:pt x="14" y="209"/>
                  </a:lnTo>
                  <a:lnTo>
                    <a:pt x="14" y="218"/>
                  </a:lnTo>
                  <a:lnTo>
                    <a:pt x="8" y="232"/>
                  </a:lnTo>
                  <a:lnTo>
                    <a:pt x="0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8" name="Freeform 156"/>
          <p:cNvSpPr>
            <a:spLocks/>
          </p:cNvSpPr>
          <p:nvPr/>
        </p:nvSpPr>
        <p:spPr bwMode="auto">
          <a:xfrm>
            <a:off x="3732213" y="1057275"/>
            <a:ext cx="627062" cy="852488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3"/>
                </a:lnTo>
                <a:lnTo>
                  <a:pt x="262" y="7"/>
                </a:lnTo>
                <a:lnTo>
                  <a:pt x="283" y="15"/>
                </a:lnTo>
                <a:lnTo>
                  <a:pt x="303" y="26"/>
                </a:lnTo>
                <a:lnTo>
                  <a:pt x="323" y="41"/>
                </a:lnTo>
                <a:lnTo>
                  <a:pt x="338" y="55"/>
                </a:lnTo>
                <a:lnTo>
                  <a:pt x="351" y="72"/>
                </a:lnTo>
                <a:lnTo>
                  <a:pt x="360" y="88"/>
                </a:lnTo>
                <a:lnTo>
                  <a:pt x="368" y="109"/>
                </a:lnTo>
                <a:lnTo>
                  <a:pt x="372" y="124"/>
                </a:lnTo>
                <a:lnTo>
                  <a:pt x="373" y="142"/>
                </a:lnTo>
                <a:lnTo>
                  <a:pt x="374" y="163"/>
                </a:lnTo>
                <a:lnTo>
                  <a:pt x="374" y="232"/>
                </a:lnTo>
                <a:lnTo>
                  <a:pt x="379" y="225"/>
                </a:lnTo>
                <a:lnTo>
                  <a:pt x="387" y="225"/>
                </a:lnTo>
                <a:lnTo>
                  <a:pt x="391" y="229"/>
                </a:lnTo>
                <a:lnTo>
                  <a:pt x="395" y="241"/>
                </a:lnTo>
                <a:lnTo>
                  <a:pt x="392" y="256"/>
                </a:lnTo>
                <a:lnTo>
                  <a:pt x="387" y="267"/>
                </a:lnTo>
                <a:lnTo>
                  <a:pt x="376" y="284"/>
                </a:lnTo>
                <a:lnTo>
                  <a:pt x="372" y="293"/>
                </a:lnTo>
                <a:lnTo>
                  <a:pt x="370" y="306"/>
                </a:lnTo>
                <a:lnTo>
                  <a:pt x="370" y="336"/>
                </a:lnTo>
                <a:lnTo>
                  <a:pt x="368" y="347"/>
                </a:lnTo>
                <a:lnTo>
                  <a:pt x="364" y="354"/>
                </a:lnTo>
                <a:lnTo>
                  <a:pt x="358" y="360"/>
                </a:lnTo>
                <a:lnTo>
                  <a:pt x="347" y="364"/>
                </a:lnTo>
                <a:lnTo>
                  <a:pt x="346" y="386"/>
                </a:lnTo>
                <a:lnTo>
                  <a:pt x="342" y="413"/>
                </a:lnTo>
                <a:lnTo>
                  <a:pt x="335" y="436"/>
                </a:lnTo>
                <a:lnTo>
                  <a:pt x="327" y="456"/>
                </a:lnTo>
                <a:lnTo>
                  <a:pt x="313" y="473"/>
                </a:lnTo>
                <a:lnTo>
                  <a:pt x="289" y="492"/>
                </a:lnTo>
                <a:lnTo>
                  <a:pt x="274" y="504"/>
                </a:lnTo>
                <a:lnTo>
                  <a:pt x="251" y="520"/>
                </a:lnTo>
                <a:lnTo>
                  <a:pt x="230" y="532"/>
                </a:lnTo>
                <a:lnTo>
                  <a:pt x="218" y="536"/>
                </a:lnTo>
                <a:lnTo>
                  <a:pt x="200" y="537"/>
                </a:lnTo>
                <a:lnTo>
                  <a:pt x="178" y="535"/>
                </a:lnTo>
                <a:lnTo>
                  <a:pt x="160" y="529"/>
                </a:lnTo>
                <a:lnTo>
                  <a:pt x="143" y="520"/>
                </a:lnTo>
                <a:lnTo>
                  <a:pt x="134" y="513"/>
                </a:lnTo>
                <a:lnTo>
                  <a:pt x="128" y="507"/>
                </a:lnTo>
                <a:lnTo>
                  <a:pt x="115" y="498"/>
                </a:lnTo>
                <a:lnTo>
                  <a:pt x="102" y="489"/>
                </a:lnTo>
                <a:lnTo>
                  <a:pt x="87" y="477"/>
                </a:lnTo>
                <a:lnTo>
                  <a:pt x="77" y="464"/>
                </a:lnTo>
                <a:lnTo>
                  <a:pt x="64" y="442"/>
                </a:lnTo>
                <a:lnTo>
                  <a:pt x="56" y="417"/>
                </a:lnTo>
                <a:lnTo>
                  <a:pt x="50" y="390"/>
                </a:lnTo>
                <a:lnTo>
                  <a:pt x="48" y="362"/>
                </a:lnTo>
                <a:lnTo>
                  <a:pt x="40" y="361"/>
                </a:lnTo>
                <a:lnTo>
                  <a:pt x="33" y="358"/>
                </a:lnTo>
                <a:lnTo>
                  <a:pt x="30" y="354"/>
                </a:lnTo>
                <a:lnTo>
                  <a:pt x="27" y="347"/>
                </a:lnTo>
                <a:lnTo>
                  <a:pt x="25" y="337"/>
                </a:lnTo>
                <a:lnTo>
                  <a:pt x="22" y="297"/>
                </a:lnTo>
                <a:lnTo>
                  <a:pt x="15" y="285"/>
                </a:lnTo>
                <a:lnTo>
                  <a:pt x="10" y="272"/>
                </a:lnTo>
                <a:lnTo>
                  <a:pt x="2" y="255"/>
                </a:lnTo>
                <a:lnTo>
                  <a:pt x="0" y="245"/>
                </a:lnTo>
                <a:lnTo>
                  <a:pt x="1" y="235"/>
                </a:lnTo>
                <a:lnTo>
                  <a:pt x="4" y="229"/>
                </a:lnTo>
                <a:lnTo>
                  <a:pt x="12" y="227"/>
                </a:lnTo>
                <a:lnTo>
                  <a:pt x="22" y="232"/>
                </a:lnTo>
                <a:lnTo>
                  <a:pt x="22" y="166"/>
                </a:lnTo>
                <a:lnTo>
                  <a:pt x="24" y="143"/>
                </a:lnTo>
                <a:lnTo>
                  <a:pt x="26" y="124"/>
                </a:lnTo>
                <a:lnTo>
                  <a:pt x="30" y="108"/>
                </a:lnTo>
                <a:lnTo>
                  <a:pt x="38" y="87"/>
                </a:lnTo>
                <a:lnTo>
                  <a:pt x="50" y="66"/>
                </a:lnTo>
                <a:lnTo>
                  <a:pt x="62" y="52"/>
                </a:lnTo>
                <a:lnTo>
                  <a:pt x="80" y="36"/>
                </a:lnTo>
                <a:lnTo>
                  <a:pt x="107" y="20"/>
                </a:lnTo>
                <a:lnTo>
                  <a:pt x="132" y="11"/>
                </a:lnTo>
                <a:lnTo>
                  <a:pt x="159" y="5"/>
                </a:lnTo>
                <a:lnTo>
                  <a:pt x="183" y="2"/>
                </a:lnTo>
                <a:lnTo>
                  <a:pt x="206" y="0"/>
                </a:lnTo>
                <a:close/>
              </a:path>
            </a:pathLst>
          </a:custGeom>
          <a:solidFill>
            <a:srgbClr val="FFD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9" name="Freeform 157"/>
          <p:cNvSpPr>
            <a:spLocks/>
          </p:cNvSpPr>
          <p:nvPr/>
        </p:nvSpPr>
        <p:spPr bwMode="auto">
          <a:xfrm>
            <a:off x="3732213" y="1062038"/>
            <a:ext cx="627062" cy="852487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2"/>
                </a:lnTo>
                <a:lnTo>
                  <a:pt x="262" y="7"/>
                </a:lnTo>
                <a:lnTo>
                  <a:pt x="283" y="15"/>
                </a:lnTo>
                <a:lnTo>
                  <a:pt x="303" y="25"/>
                </a:lnTo>
                <a:lnTo>
                  <a:pt x="323" y="40"/>
                </a:lnTo>
                <a:lnTo>
                  <a:pt x="338" y="54"/>
                </a:lnTo>
                <a:lnTo>
                  <a:pt x="351" y="71"/>
                </a:lnTo>
                <a:lnTo>
                  <a:pt x="360" y="87"/>
                </a:lnTo>
                <a:lnTo>
                  <a:pt x="368" y="108"/>
                </a:lnTo>
                <a:lnTo>
                  <a:pt x="372" y="123"/>
                </a:lnTo>
                <a:lnTo>
                  <a:pt x="373" y="141"/>
                </a:lnTo>
                <a:lnTo>
                  <a:pt x="374" y="162"/>
                </a:lnTo>
                <a:lnTo>
                  <a:pt x="374" y="231"/>
                </a:lnTo>
                <a:lnTo>
                  <a:pt x="379" y="224"/>
                </a:lnTo>
                <a:lnTo>
                  <a:pt x="387" y="224"/>
                </a:lnTo>
                <a:lnTo>
                  <a:pt x="391" y="228"/>
                </a:lnTo>
                <a:lnTo>
                  <a:pt x="395" y="241"/>
                </a:lnTo>
                <a:lnTo>
                  <a:pt x="392" y="256"/>
                </a:lnTo>
                <a:lnTo>
                  <a:pt x="387" y="266"/>
                </a:lnTo>
                <a:lnTo>
                  <a:pt x="376" y="283"/>
                </a:lnTo>
                <a:lnTo>
                  <a:pt x="372" y="292"/>
                </a:lnTo>
                <a:lnTo>
                  <a:pt x="370" y="305"/>
                </a:lnTo>
                <a:lnTo>
                  <a:pt x="370" y="335"/>
                </a:lnTo>
                <a:lnTo>
                  <a:pt x="368" y="347"/>
                </a:lnTo>
                <a:lnTo>
                  <a:pt x="364" y="353"/>
                </a:lnTo>
                <a:lnTo>
                  <a:pt x="358" y="359"/>
                </a:lnTo>
                <a:lnTo>
                  <a:pt x="347" y="364"/>
                </a:lnTo>
                <a:lnTo>
                  <a:pt x="346" y="386"/>
                </a:lnTo>
                <a:lnTo>
                  <a:pt x="342" y="412"/>
                </a:lnTo>
                <a:lnTo>
                  <a:pt x="335" y="435"/>
                </a:lnTo>
                <a:lnTo>
                  <a:pt x="327" y="455"/>
                </a:lnTo>
                <a:lnTo>
                  <a:pt x="313" y="472"/>
                </a:lnTo>
                <a:lnTo>
                  <a:pt x="289" y="492"/>
                </a:lnTo>
                <a:lnTo>
                  <a:pt x="274" y="503"/>
                </a:lnTo>
                <a:lnTo>
                  <a:pt x="251" y="519"/>
                </a:lnTo>
                <a:lnTo>
                  <a:pt x="230" y="531"/>
                </a:lnTo>
                <a:lnTo>
                  <a:pt x="218" y="535"/>
                </a:lnTo>
                <a:lnTo>
                  <a:pt x="200" y="537"/>
                </a:lnTo>
                <a:lnTo>
                  <a:pt x="178" y="534"/>
                </a:lnTo>
                <a:lnTo>
                  <a:pt x="160" y="529"/>
                </a:lnTo>
                <a:lnTo>
                  <a:pt x="143" y="519"/>
                </a:lnTo>
                <a:lnTo>
                  <a:pt x="134" y="512"/>
                </a:lnTo>
                <a:lnTo>
                  <a:pt x="128" y="507"/>
                </a:lnTo>
                <a:lnTo>
                  <a:pt x="115" y="497"/>
                </a:lnTo>
                <a:lnTo>
                  <a:pt x="102" y="488"/>
                </a:lnTo>
                <a:lnTo>
                  <a:pt x="87" y="477"/>
                </a:lnTo>
                <a:lnTo>
                  <a:pt x="77" y="463"/>
                </a:lnTo>
                <a:lnTo>
                  <a:pt x="64" y="441"/>
                </a:lnTo>
                <a:lnTo>
                  <a:pt x="56" y="417"/>
                </a:lnTo>
                <a:lnTo>
                  <a:pt x="50" y="389"/>
                </a:lnTo>
                <a:lnTo>
                  <a:pt x="48" y="361"/>
                </a:lnTo>
                <a:lnTo>
                  <a:pt x="40" y="360"/>
                </a:lnTo>
                <a:lnTo>
                  <a:pt x="33" y="357"/>
                </a:lnTo>
                <a:lnTo>
                  <a:pt x="30" y="353"/>
                </a:lnTo>
                <a:lnTo>
                  <a:pt x="27" y="347"/>
                </a:lnTo>
                <a:lnTo>
                  <a:pt x="25" y="336"/>
                </a:lnTo>
                <a:lnTo>
                  <a:pt x="22" y="296"/>
                </a:lnTo>
                <a:lnTo>
                  <a:pt x="15" y="284"/>
                </a:lnTo>
                <a:lnTo>
                  <a:pt x="10" y="272"/>
                </a:lnTo>
                <a:lnTo>
                  <a:pt x="2" y="254"/>
                </a:lnTo>
                <a:lnTo>
                  <a:pt x="0" y="244"/>
                </a:lnTo>
                <a:lnTo>
                  <a:pt x="1" y="235"/>
                </a:lnTo>
                <a:lnTo>
                  <a:pt x="4" y="228"/>
                </a:lnTo>
                <a:lnTo>
                  <a:pt x="12" y="227"/>
                </a:lnTo>
                <a:lnTo>
                  <a:pt x="22" y="231"/>
                </a:lnTo>
                <a:lnTo>
                  <a:pt x="22" y="166"/>
                </a:lnTo>
                <a:lnTo>
                  <a:pt x="24" y="143"/>
                </a:lnTo>
                <a:lnTo>
                  <a:pt x="26" y="123"/>
                </a:lnTo>
                <a:lnTo>
                  <a:pt x="30" y="107"/>
                </a:lnTo>
                <a:lnTo>
                  <a:pt x="38" y="86"/>
                </a:lnTo>
                <a:lnTo>
                  <a:pt x="50" y="65"/>
                </a:lnTo>
                <a:lnTo>
                  <a:pt x="62" y="52"/>
                </a:lnTo>
                <a:lnTo>
                  <a:pt x="80" y="35"/>
                </a:lnTo>
                <a:lnTo>
                  <a:pt x="107" y="19"/>
                </a:lnTo>
                <a:lnTo>
                  <a:pt x="132" y="10"/>
                </a:lnTo>
                <a:lnTo>
                  <a:pt x="159" y="4"/>
                </a:lnTo>
                <a:lnTo>
                  <a:pt x="183" y="1"/>
                </a:lnTo>
                <a:lnTo>
                  <a:pt x="20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3852863" y="1387475"/>
            <a:ext cx="403225" cy="409575"/>
            <a:chOff x="2427" y="874"/>
            <a:chExt cx="254" cy="258"/>
          </a:xfrm>
        </p:grpSpPr>
        <p:grpSp>
          <p:nvGrpSpPr>
            <p:cNvPr id="7" name="Group 159"/>
            <p:cNvGrpSpPr>
              <a:grpSpLocks/>
            </p:cNvGrpSpPr>
            <p:nvPr/>
          </p:nvGrpSpPr>
          <p:grpSpPr bwMode="auto">
            <a:xfrm>
              <a:off x="2427" y="874"/>
              <a:ext cx="254" cy="57"/>
              <a:chOff x="2427" y="874"/>
              <a:chExt cx="254" cy="57"/>
            </a:xfrm>
          </p:grpSpPr>
          <p:grpSp>
            <p:nvGrpSpPr>
              <p:cNvPr id="8" name="Group 160"/>
              <p:cNvGrpSpPr>
                <a:grpSpLocks/>
              </p:cNvGrpSpPr>
              <p:nvPr/>
            </p:nvGrpSpPr>
            <p:grpSpPr bwMode="auto">
              <a:xfrm>
                <a:off x="2572" y="875"/>
                <a:ext cx="109" cy="56"/>
                <a:chOff x="2572" y="875"/>
                <a:chExt cx="109" cy="56"/>
              </a:xfrm>
            </p:grpSpPr>
            <p:sp>
              <p:nvSpPr>
                <p:cNvPr id="14429" name="Freeform 161"/>
                <p:cNvSpPr>
                  <a:spLocks/>
                </p:cNvSpPr>
                <p:nvPr/>
              </p:nvSpPr>
              <p:spPr bwMode="auto">
                <a:xfrm>
                  <a:off x="2572" y="875"/>
                  <a:ext cx="109" cy="56"/>
                </a:xfrm>
                <a:custGeom>
                  <a:avLst/>
                  <a:gdLst>
                    <a:gd name="T0" fmla="*/ 0 w 109"/>
                    <a:gd name="T1" fmla="*/ 56 h 56"/>
                    <a:gd name="T2" fmla="*/ 3 w 109"/>
                    <a:gd name="T3" fmla="*/ 41 h 56"/>
                    <a:gd name="T4" fmla="*/ 8 w 109"/>
                    <a:gd name="T5" fmla="*/ 29 h 56"/>
                    <a:gd name="T6" fmla="*/ 11 w 109"/>
                    <a:gd name="T7" fmla="*/ 18 h 56"/>
                    <a:gd name="T8" fmla="*/ 14 w 109"/>
                    <a:gd name="T9" fmla="*/ 11 h 56"/>
                    <a:gd name="T10" fmla="*/ 19 w 109"/>
                    <a:gd name="T11" fmla="*/ 6 h 56"/>
                    <a:gd name="T12" fmla="*/ 26 w 109"/>
                    <a:gd name="T13" fmla="*/ 2 h 56"/>
                    <a:gd name="T14" fmla="*/ 37 w 109"/>
                    <a:gd name="T15" fmla="*/ 0 h 56"/>
                    <a:gd name="T16" fmla="*/ 48 w 109"/>
                    <a:gd name="T17" fmla="*/ 0 h 56"/>
                    <a:gd name="T18" fmla="*/ 64 w 109"/>
                    <a:gd name="T19" fmla="*/ 2 h 56"/>
                    <a:gd name="T20" fmla="*/ 80 w 109"/>
                    <a:gd name="T21" fmla="*/ 6 h 56"/>
                    <a:gd name="T22" fmla="*/ 97 w 109"/>
                    <a:gd name="T23" fmla="*/ 10 h 56"/>
                    <a:gd name="T24" fmla="*/ 109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0" y="56"/>
                      </a:moveTo>
                      <a:lnTo>
                        <a:pt x="3" y="41"/>
                      </a:lnTo>
                      <a:lnTo>
                        <a:pt x="8" y="29"/>
                      </a:lnTo>
                      <a:lnTo>
                        <a:pt x="11" y="18"/>
                      </a:lnTo>
                      <a:lnTo>
                        <a:pt x="14" y="11"/>
                      </a:lnTo>
                      <a:lnTo>
                        <a:pt x="19" y="6"/>
                      </a:lnTo>
                      <a:lnTo>
                        <a:pt x="26" y="2"/>
                      </a:lnTo>
                      <a:lnTo>
                        <a:pt x="37" y="0"/>
                      </a:lnTo>
                      <a:lnTo>
                        <a:pt x="48" y="0"/>
                      </a:lnTo>
                      <a:lnTo>
                        <a:pt x="64" y="2"/>
                      </a:lnTo>
                      <a:lnTo>
                        <a:pt x="80" y="6"/>
                      </a:lnTo>
                      <a:lnTo>
                        <a:pt x="97" y="10"/>
                      </a:lnTo>
                      <a:lnTo>
                        <a:pt x="109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30" name="Freeform 162"/>
                <p:cNvSpPr>
                  <a:spLocks/>
                </p:cNvSpPr>
                <p:nvPr/>
              </p:nvSpPr>
              <p:spPr bwMode="auto">
                <a:xfrm>
                  <a:off x="2593" y="897"/>
                  <a:ext cx="76" cy="24"/>
                </a:xfrm>
                <a:custGeom>
                  <a:avLst/>
                  <a:gdLst>
                    <a:gd name="T0" fmla="*/ 0 w 76"/>
                    <a:gd name="T1" fmla="*/ 18 h 24"/>
                    <a:gd name="T2" fmla="*/ 5 w 76"/>
                    <a:gd name="T3" fmla="*/ 13 h 24"/>
                    <a:gd name="T4" fmla="*/ 12 w 76"/>
                    <a:gd name="T5" fmla="*/ 7 h 24"/>
                    <a:gd name="T6" fmla="*/ 20 w 76"/>
                    <a:gd name="T7" fmla="*/ 2 h 24"/>
                    <a:gd name="T8" fmla="*/ 27 w 76"/>
                    <a:gd name="T9" fmla="*/ 1 h 24"/>
                    <a:gd name="T10" fmla="*/ 39 w 76"/>
                    <a:gd name="T11" fmla="*/ 0 h 24"/>
                    <a:gd name="T12" fmla="*/ 54 w 76"/>
                    <a:gd name="T13" fmla="*/ 2 h 24"/>
                    <a:gd name="T14" fmla="*/ 62 w 76"/>
                    <a:gd name="T15" fmla="*/ 7 h 24"/>
                    <a:gd name="T16" fmla="*/ 70 w 76"/>
                    <a:gd name="T17" fmla="*/ 11 h 24"/>
                    <a:gd name="T18" fmla="*/ 76 w 76"/>
                    <a:gd name="T19" fmla="*/ 16 h 24"/>
                    <a:gd name="T20" fmla="*/ 67 w 76"/>
                    <a:gd name="T21" fmla="*/ 19 h 24"/>
                    <a:gd name="T22" fmla="*/ 55 w 76"/>
                    <a:gd name="T23" fmla="*/ 23 h 24"/>
                    <a:gd name="T24" fmla="*/ 41 w 76"/>
                    <a:gd name="T25" fmla="*/ 24 h 24"/>
                    <a:gd name="T26" fmla="*/ 26 w 76"/>
                    <a:gd name="T27" fmla="*/ 23 h 24"/>
                    <a:gd name="T28" fmla="*/ 13 w 76"/>
                    <a:gd name="T29" fmla="*/ 22 h 24"/>
                    <a:gd name="T30" fmla="*/ 0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0" y="18"/>
                      </a:moveTo>
                      <a:lnTo>
                        <a:pt x="5" y="13"/>
                      </a:lnTo>
                      <a:lnTo>
                        <a:pt x="12" y="7"/>
                      </a:lnTo>
                      <a:lnTo>
                        <a:pt x="20" y="2"/>
                      </a:lnTo>
                      <a:lnTo>
                        <a:pt x="27" y="1"/>
                      </a:lnTo>
                      <a:lnTo>
                        <a:pt x="39" y="0"/>
                      </a:lnTo>
                      <a:lnTo>
                        <a:pt x="54" y="2"/>
                      </a:lnTo>
                      <a:lnTo>
                        <a:pt x="62" y="7"/>
                      </a:lnTo>
                      <a:lnTo>
                        <a:pt x="70" y="11"/>
                      </a:lnTo>
                      <a:lnTo>
                        <a:pt x="76" y="16"/>
                      </a:lnTo>
                      <a:lnTo>
                        <a:pt x="67" y="19"/>
                      </a:lnTo>
                      <a:lnTo>
                        <a:pt x="55" y="23"/>
                      </a:lnTo>
                      <a:lnTo>
                        <a:pt x="41" y="24"/>
                      </a:lnTo>
                      <a:lnTo>
                        <a:pt x="26" y="23"/>
                      </a:lnTo>
                      <a:lnTo>
                        <a:pt x="13" y="2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63"/>
              <p:cNvGrpSpPr>
                <a:grpSpLocks/>
              </p:cNvGrpSpPr>
              <p:nvPr/>
            </p:nvGrpSpPr>
            <p:grpSpPr bwMode="auto">
              <a:xfrm>
                <a:off x="2427" y="874"/>
                <a:ext cx="109" cy="56"/>
                <a:chOff x="2427" y="874"/>
                <a:chExt cx="109" cy="56"/>
              </a:xfrm>
            </p:grpSpPr>
            <p:sp>
              <p:nvSpPr>
                <p:cNvPr id="14427" name="Freeform 164"/>
                <p:cNvSpPr>
                  <a:spLocks/>
                </p:cNvSpPr>
                <p:nvPr/>
              </p:nvSpPr>
              <p:spPr bwMode="auto">
                <a:xfrm>
                  <a:off x="2427" y="874"/>
                  <a:ext cx="109" cy="56"/>
                </a:xfrm>
                <a:custGeom>
                  <a:avLst/>
                  <a:gdLst>
                    <a:gd name="T0" fmla="*/ 109 w 109"/>
                    <a:gd name="T1" fmla="*/ 56 h 56"/>
                    <a:gd name="T2" fmla="*/ 106 w 109"/>
                    <a:gd name="T3" fmla="*/ 41 h 56"/>
                    <a:gd name="T4" fmla="*/ 101 w 109"/>
                    <a:gd name="T5" fmla="*/ 29 h 56"/>
                    <a:gd name="T6" fmla="*/ 98 w 109"/>
                    <a:gd name="T7" fmla="*/ 18 h 56"/>
                    <a:gd name="T8" fmla="*/ 93 w 109"/>
                    <a:gd name="T9" fmla="*/ 9 h 56"/>
                    <a:gd name="T10" fmla="*/ 88 w 109"/>
                    <a:gd name="T11" fmla="*/ 4 h 56"/>
                    <a:gd name="T12" fmla="*/ 80 w 109"/>
                    <a:gd name="T13" fmla="*/ 0 h 56"/>
                    <a:gd name="T14" fmla="*/ 72 w 109"/>
                    <a:gd name="T15" fmla="*/ 0 h 56"/>
                    <a:gd name="T16" fmla="*/ 61 w 109"/>
                    <a:gd name="T17" fmla="*/ 0 h 56"/>
                    <a:gd name="T18" fmla="*/ 45 w 109"/>
                    <a:gd name="T19" fmla="*/ 2 h 56"/>
                    <a:gd name="T20" fmla="*/ 29 w 109"/>
                    <a:gd name="T21" fmla="*/ 6 h 56"/>
                    <a:gd name="T22" fmla="*/ 12 w 109"/>
                    <a:gd name="T23" fmla="*/ 10 h 56"/>
                    <a:gd name="T24" fmla="*/ 0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109" y="56"/>
                      </a:moveTo>
                      <a:lnTo>
                        <a:pt x="106" y="41"/>
                      </a:lnTo>
                      <a:lnTo>
                        <a:pt x="101" y="29"/>
                      </a:lnTo>
                      <a:lnTo>
                        <a:pt x="98" y="18"/>
                      </a:lnTo>
                      <a:lnTo>
                        <a:pt x="93" y="9"/>
                      </a:lnTo>
                      <a:lnTo>
                        <a:pt x="88" y="4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2"/>
                      </a:lnTo>
                      <a:lnTo>
                        <a:pt x="29" y="6"/>
                      </a:lnTo>
                      <a:lnTo>
                        <a:pt x="12" y="1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28" name="Freeform 165"/>
                <p:cNvSpPr>
                  <a:spLocks/>
                </p:cNvSpPr>
                <p:nvPr/>
              </p:nvSpPr>
              <p:spPr bwMode="auto">
                <a:xfrm>
                  <a:off x="2439" y="896"/>
                  <a:ext cx="76" cy="24"/>
                </a:xfrm>
                <a:custGeom>
                  <a:avLst/>
                  <a:gdLst>
                    <a:gd name="T0" fmla="*/ 76 w 76"/>
                    <a:gd name="T1" fmla="*/ 18 h 24"/>
                    <a:gd name="T2" fmla="*/ 71 w 76"/>
                    <a:gd name="T3" fmla="*/ 12 h 24"/>
                    <a:gd name="T4" fmla="*/ 64 w 76"/>
                    <a:gd name="T5" fmla="*/ 7 h 24"/>
                    <a:gd name="T6" fmla="*/ 56 w 76"/>
                    <a:gd name="T7" fmla="*/ 2 h 24"/>
                    <a:gd name="T8" fmla="*/ 49 w 76"/>
                    <a:gd name="T9" fmla="*/ 1 h 24"/>
                    <a:gd name="T10" fmla="*/ 37 w 76"/>
                    <a:gd name="T11" fmla="*/ 0 h 24"/>
                    <a:gd name="T12" fmla="*/ 22 w 76"/>
                    <a:gd name="T13" fmla="*/ 2 h 24"/>
                    <a:gd name="T14" fmla="*/ 14 w 76"/>
                    <a:gd name="T15" fmla="*/ 7 h 24"/>
                    <a:gd name="T16" fmla="*/ 6 w 76"/>
                    <a:gd name="T17" fmla="*/ 11 h 24"/>
                    <a:gd name="T18" fmla="*/ 0 w 76"/>
                    <a:gd name="T19" fmla="*/ 16 h 24"/>
                    <a:gd name="T20" fmla="*/ 8 w 76"/>
                    <a:gd name="T21" fmla="*/ 19 h 24"/>
                    <a:gd name="T22" fmla="*/ 21 w 76"/>
                    <a:gd name="T23" fmla="*/ 23 h 24"/>
                    <a:gd name="T24" fmla="*/ 35 w 76"/>
                    <a:gd name="T25" fmla="*/ 24 h 24"/>
                    <a:gd name="T26" fmla="*/ 50 w 76"/>
                    <a:gd name="T27" fmla="*/ 23 h 24"/>
                    <a:gd name="T28" fmla="*/ 63 w 76"/>
                    <a:gd name="T29" fmla="*/ 22 h 24"/>
                    <a:gd name="T30" fmla="*/ 76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76" y="18"/>
                      </a:moveTo>
                      <a:lnTo>
                        <a:pt x="71" y="12"/>
                      </a:lnTo>
                      <a:lnTo>
                        <a:pt x="64" y="7"/>
                      </a:lnTo>
                      <a:lnTo>
                        <a:pt x="56" y="2"/>
                      </a:lnTo>
                      <a:lnTo>
                        <a:pt x="49" y="1"/>
                      </a:lnTo>
                      <a:lnTo>
                        <a:pt x="37" y="0"/>
                      </a:lnTo>
                      <a:lnTo>
                        <a:pt x="22" y="2"/>
                      </a:lnTo>
                      <a:lnTo>
                        <a:pt x="14" y="7"/>
                      </a:lnTo>
                      <a:lnTo>
                        <a:pt x="6" y="11"/>
                      </a:lnTo>
                      <a:lnTo>
                        <a:pt x="0" y="16"/>
                      </a:lnTo>
                      <a:lnTo>
                        <a:pt x="8" y="19"/>
                      </a:lnTo>
                      <a:lnTo>
                        <a:pt x="21" y="23"/>
                      </a:lnTo>
                      <a:lnTo>
                        <a:pt x="35" y="24"/>
                      </a:lnTo>
                      <a:lnTo>
                        <a:pt x="50" y="23"/>
                      </a:lnTo>
                      <a:lnTo>
                        <a:pt x="63" y="22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4423" name="Freeform 166"/>
            <p:cNvSpPr>
              <a:spLocks/>
            </p:cNvSpPr>
            <p:nvPr/>
          </p:nvSpPr>
          <p:spPr bwMode="auto">
            <a:xfrm>
              <a:off x="2495" y="1098"/>
              <a:ext cx="110" cy="34"/>
            </a:xfrm>
            <a:custGeom>
              <a:avLst/>
              <a:gdLst>
                <a:gd name="T0" fmla="*/ 0 w 110"/>
                <a:gd name="T1" fmla="*/ 4 h 34"/>
                <a:gd name="T2" fmla="*/ 15 w 110"/>
                <a:gd name="T3" fmla="*/ 3 h 34"/>
                <a:gd name="T4" fmla="*/ 24 w 110"/>
                <a:gd name="T5" fmla="*/ 2 h 34"/>
                <a:gd name="T6" fmla="*/ 34 w 110"/>
                <a:gd name="T7" fmla="*/ 0 h 34"/>
                <a:gd name="T8" fmla="*/ 45 w 110"/>
                <a:gd name="T9" fmla="*/ 0 h 34"/>
                <a:gd name="T10" fmla="*/ 58 w 110"/>
                <a:gd name="T11" fmla="*/ 4 h 34"/>
                <a:gd name="T12" fmla="*/ 69 w 110"/>
                <a:gd name="T13" fmla="*/ 0 h 34"/>
                <a:gd name="T14" fmla="*/ 79 w 110"/>
                <a:gd name="T15" fmla="*/ 0 h 34"/>
                <a:gd name="T16" fmla="*/ 93 w 110"/>
                <a:gd name="T17" fmla="*/ 0 h 34"/>
                <a:gd name="T18" fmla="*/ 110 w 110"/>
                <a:gd name="T19" fmla="*/ 4 h 34"/>
                <a:gd name="T20" fmla="*/ 108 w 110"/>
                <a:gd name="T21" fmla="*/ 9 h 34"/>
                <a:gd name="T22" fmla="*/ 103 w 110"/>
                <a:gd name="T23" fmla="*/ 15 h 34"/>
                <a:gd name="T24" fmla="*/ 100 w 110"/>
                <a:gd name="T25" fmla="*/ 25 h 34"/>
                <a:gd name="T26" fmla="*/ 94 w 110"/>
                <a:gd name="T27" fmla="*/ 29 h 34"/>
                <a:gd name="T28" fmla="*/ 83 w 110"/>
                <a:gd name="T29" fmla="*/ 34 h 34"/>
                <a:gd name="T30" fmla="*/ 69 w 110"/>
                <a:gd name="T31" fmla="*/ 34 h 34"/>
                <a:gd name="T32" fmla="*/ 49 w 110"/>
                <a:gd name="T33" fmla="*/ 34 h 34"/>
                <a:gd name="T34" fmla="*/ 32 w 110"/>
                <a:gd name="T35" fmla="*/ 33 h 34"/>
                <a:gd name="T36" fmla="*/ 20 w 110"/>
                <a:gd name="T37" fmla="*/ 30 h 34"/>
                <a:gd name="T38" fmla="*/ 11 w 110"/>
                <a:gd name="T39" fmla="*/ 24 h 34"/>
                <a:gd name="T40" fmla="*/ 10 w 110"/>
                <a:gd name="T41" fmla="*/ 20 h 34"/>
                <a:gd name="T42" fmla="*/ 7 w 110"/>
                <a:gd name="T43" fmla="*/ 14 h 34"/>
                <a:gd name="T44" fmla="*/ 0 w 110"/>
                <a:gd name="T45" fmla="*/ 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34"/>
                <a:gd name="T71" fmla="*/ 110 w 110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34">
                  <a:moveTo>
                    <a:pt x="0" y="4"/>
                  </a:moveTo>
                  <a:lnTo>
                    <a:pt x="15" y="3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8" y="4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10" y="4"/>
                  </a:lnTo>
                  <a:lnTo>
                    <a:pt x="108" y="9"/>
                  </a:lnTo>
                  <a:lnTo>
                    <a:pt x="103" y="15"/>
                  </a:lnTo>
                  <a:lnTo>
                    <a:pt x="100" y="25"/>
                  </a:lnTo>
                  <a:lnTo>
                    <a:pt x="94" y="29"/>
                  </a:lnTo>
                  <a:lnTo>
                    <a:pt x="83" y="34"/>
                  </a:lnTo>
                  <a:lnTo>
                    <a:pt x="69" y="34"/>
                  </a:lnTo>
                  <a:lnTo>
                    <a:pt x="49" y="34"/>
                  </a:lnTo>
                  <a:lnTo>
                    <a:pt x="32" y="33"/>
                  </a:lnTo>
                  <a:lnTo>
                    <a:pt x="20" y="30"/>
                  </a:lnTo>
                  <a:lnTo>
                    <a:pt x="11" y="24"/>
                  </a:lnTo>
                  <a:lnTo>
                    <a:pt x="10" y="20"/>
                  </a:lnTo>
                  <a:lnTo>
                    <a:pt x="7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24" name="Freeform 167"/>
            <p:cNvSpPr>
              <a:spLocks/>
            </p:cNvSpPr>
            <p:nvPr/>
          </p:nvSpPr>
          <p:spPr bwMode="auto">
            <a:xfrm>
              <a:off x="2517" y="1020"/>
              <a:ext cx="70" cy="25"/>
            </a:xfrm>
            <a:custGeom>
              <a:avLst/>
              <a:gdLst>
                <a:gd name="T0" fmla="*/ 3 w 70"/>
                <a:gd name="T1" fmla="*/ 0 h 25"/>
                <a:gd name="T2" fmla="*/ 1 w 70"/>
                <a:gd name="T3" fmla="*/ 7 h 25"/>
                <a:gd name="T4" fmla="*/ 0 w 70"/>
                <a:gd name="T5" fmla="*/ 14 h 25"/>
                <a:gd name="T6" fmla="*/ 2 w 70"/>
                <a:gd name="T7" fmla="*/ 17 h 25"/>
                <a:gd name="T8" fmla="*/ 8 w 70"/>
                <a:gd name="T9" fmla="*/ 21 h 25"/>
                <a:gd name="T10" fmla="*/ 15 w 70"/>
                <a:gd name="T11" fmla="*/ 22 h 25"/>
                <a:gd name="T12" fmla="*/ 24 w 70"/>
                <a:gd name="T13" fmla="*/ 24 h 25"/>
                <a:gd name="T14" fmla="*/ 36 w 70"/>
                <a:gd name="T15" fmla="*/ 25 h 25"/>
                <a:gd name="T16" fmla="*/ 46 w 70"/>
                <a:gd name="T17" fmla="*/ 25 h 25"/>
                <a:gd name="T18" fmla="*/ 50 w 70"/>
                <a:gd name="T19" fmla="*/ 24 h 25"/>
                <a:gd name="T20" fmla="*/ 57 w 70"/>
                <a:gd name="T21" fmla="*/ 22 h 25"/>
                <a:gd name="T22" fmla="*/ 63 w 70"/>
                <a:gd name="T23" fmla="*/ 21 h 25"/>
                <a:gd name="T24" fmla="*/ 69 w 70"/>
                <a:gd name="T25" fmla="*/ 16 h 25"/>
                <a:gd name="T26" fmla="*/ 70 w 70"/>
                <a:gd name="T27" fmla="*/ 12 h 25"/>
                <a:gd name="T28" fmla="*/ 69 w 70"/>
                <a:gd name="T29" fmla="*/ 2 h 25"/>
                <a:gd name="T30" fmla="*/ 66 w 70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25"/>
                <a:gd name="T50" fmla="*/ 70 w 70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25">
                  <a:moveTo>
                    <a:pt x="3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8" y="21"/>
                  </a:lnTo>
                  <a:lnTo>
                    <a:pt x="15" y="22"/>
                  </a:lnTo>
                  <a:lnTo>
                    <a:pt x="24" y="24"/>
                  </a:lnTo>
                  <a:lnTo>
                    <a:pt x="36" y="25"/>
                  </a:lnTo>
                  <a:lnTo>
                    <a:pt x="46" y="25"/>
                  </a:lnTo>
                  <a:lnTo>
                    <a:pt x="50" y="24"/>
                  </a:lnTo>
                  <a:lnTo>
                    <a:pt x="57" y="22"/>
                  </a:lnTo>
                  <a:lnTo>
                    <a:pt x="63" y="21"/>
                  </a:lnTo>
                  <a:lnTo>
                    <a:pt x="69" y="16"/>
                  </a:lnTo>
                  <a:lnTo>
                    <a:pt x="70" y="12"/>
                  </a:lnTo>
                  <a:lnTo>
                    <a:pt x="69" y="2"/>
                  </a:lnTo>
                  <a:lnTo>
                    <a:pt x="6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51" name="Freeform 168"/>
          <p:cNvSpPr>
            <a:spLocks/>
          </p:cNvSpPr>
          <p:nvPr/>
        </p:nvSpPr>
        <p:spPr bwMode="auto">
          <a:xfrm>
            <a:off x="4179888" y="5065713"/>
            <a:ext cx="230187" cy="234950"/>
          </a:xfrm>
          <a:custGeom>
            <a:avLst/>
            <a:gdLst>
              <a:gd name="T0" fmla="*/ 2147483647 w 145"/>
              <a:gd name="T1" fmla="*/ 0 h 148"/>
              <a:gd name="T2" fmla="*/ 2147483647 w 145"/>
              <a:gd name="T3" fmla="*/ 2147483647 h 148"/>
              <a:gd name="T4" fmla="*/ 2147483647 w 145"/>
              <a:gd name="T5" fmla="*/ 2147483647 h 148"/>
              <a:gd name="T6" fmla="*/ 2147483647 w 145"/>
              <a:gd name="T7" fmla="*/ 2147483647 h 148"/>
              <a:gd name="T8" fmla="*/ 2147483647 w 145"/>
              <a:gd name="T9" fmla="*/ 2147483647 h 148"/>
              <a:gd name="T10" fmla="*/ 2147483647 w 145"/>
              <a:gd name="T11" fmla="*/ 2147483647 h 148"/>
              <a:gd name="T12" fmla="*/ 2147483647 w 145"/>
              <a:gd name="T13" fmla="*/ 2147483647 h 148"/>
              <a:gd name="T14" fmla="*/ 2147483647 w 145"/>
              <a:gd name="T15" fmla="*/ 2147483647 h 148"/>
              <a:gd name="T16" fmla="*/ 2147483647 w 145"/>
              <a:gd name="T17" fmla="*/ 2147483647 h 148"/>
              <a:gd name="T18" fmla="*/ 2147483647 w 145"/>
              <a:gd name="T19" fmla="*/ 2147483647 h 148"/>
              <a:gd name="T20" fmla="*/ 2147483647 w 145"/>
              <a:gd name="T21" fmla="*/ 2147483647 h 148"/>
              <a:gd name="T22" fmla="*/ 2147483647 w 145"/>
              <a:gd name="T23" fmla="*/ 2147483647 h 148"/>
              <a:gd name="T24" fmla="*/ 2147483647 w 145"/>
              <a:gd name="T25" fmla="*/ 2147483647 h 148"/>
              <a:gd name="T26" fmla="*/ 2147483647 w 145"/>
              <a:gd name="T27" fmla="*/ 2147483647 h 148"/>
              <a:gd name="T28" fmla="*/ 2147483647 w 145"/>
              <a:gd name="T29" fmla="*/ 2147483647 h 148"/>
              <a:gd name="T30" fmla="*/ 2147483647 w 145"/>
              <a:gd name="T31" fmla="*/ 2147483647 h 148"/>
              <a:gd name="T32" fmla="*/ 2147483647 w 145"/>
              <a:gd name="T33" fmla="*/ 2147483647 h 148"/>
              <a:gd name="T34" fmla="*/ 2147483647 w 145"/>
              <a:gd name="T35" fmla="*/ 2147483647 h 148"/>
              <a:gd name="T36" fmla="*/ 2147483647 w 145"/>
              <a:gd name="T37" fmla="*/ 2147483647 h 148"/>
              <a:gd name="T38" fmla="*/ 2147483647 w 145"/>
              <a:gd name="T39" fmla="*/ 2147483647 h 148"/>
              <a:gd name="T40" fmla="*/ 2147483647 w 145"/>
              <a:gd name="T41" fmla="*/ 2147483647 h 148"/>
              <a:gd name="T42" fmla="*/ 2147483647 w 145"/>
              <a:gd name="T43" fmla="*/ 2147483647 h 148"/>
              <a:gd name="T44" fmla="*/ 2147483647 w 145"/>
              <a:gd name="T45" fmla="*/ 2147483647 h 148"/>
              <a:gd name="T46" fmla="*/ 2147483647 w 145"/>
              <a:gd name="T47" fmla="*/ 2147483647 h 148"/>
              <a:gd name="T48" fmla="*/ 2147483647 w 145"/>
              <a:gd name="T49" fmla="*/ 2147483647 h 148"/>
              <a:gd name="T50" fmla="*/ 2147483647 w 145"/>
              <a:gd name="T51" fmla="*/ 2147483647 h 148"/>
              <a:gd name="T52" fmla="*/ 2147483647 w 145"/>
              <a:gd name="T53" fmla="*/ 2147483647 h 148"/>
              <a:gd name="T54" fmla="*/ 2147483647 w 145"/>
              <a:gd name="T55" fmla="*/ 2147483647 h 148"/>
              <a:gd name="T56" fmla="*/ 2147483647 w 145"/>
              <a:gd name="T57" fmla="*/ 2147483647 h 148"/>
              <a:gd name="T58" fmla="*/ 2147483647 w 145"/>
              <a:gd name="T59" fmla="*/ 2147483647 h 148"/>
              <a:gd name="T60" fmla="*/ 2147483647 w 145"/>
              <a:gd name="T61" fmla="*/ 2147483647 h 148"/>
              <a:gd name="T62" fmla="*/ 2147483647 w 145"/>
              <a:gd name="T63" fmla="*/ 2147483647 h 148"/>
              <a:gd name="T64" fmla="*/ 2147483647 w 145"/>
              <a:gd name="T65" fmla="*/ 2147483647 h 148"/>
              <a:gd name="T66" fmla="*/ 2147483647 w 145"/>
              <a:gd name="T67" fmla="*/ 2147483647 h 148"/>
              <a:gd name="T68" fmla="*/ 2147483647 w 145"/>
              <a:gd name="T69" fmla="*/ 2147483647 h 148"/>
              <a:gd name="T70" fmla="*/ 2147483647 w 145"/>
              <a:gd name="T71" fmla="*/ 2147483647 h 148"/>
              <a:gd name="T72" fmla="*/ 2147483647 w 145"/>
              <a:gd name="T73" fmla="*/ 2147483647 h 148"/>
              <a:gd name="T74" fmla="*/ 2147483647 w 145"/>
              <a:gd name="T75" fmla="*/ 2147483647 h 148"/>
              <a:gd name="T76" fmla="*/ 2147483647 w 145"/>
              <a:gd name="T77" fmla="*/ 2147483647 h 148"/>
              <a:gd name="T78" fmla="*/ 2147483647 w 145"/>
              <a:gd name="T79" fmla="*/ 2147483647 h 148"/>
              <a:gd name="T80" fmla="*/ 2147483647 w 145"/>
              <a:gd name="T81" fmla="*/ 2147483647 h 148"/>
              <a:gd name="T82" fmla="*/ 0 w 145"/>
              <a:gd name="T83" fmla="*/ 2147483647 h 148"/>
              <a:gd name="T84" fmla="*/ 2147483647 w 145"/>
              <a:gd name="T85" fmla="*/ 2147483647 h 148"/>
              <a:gd name="T86" fmla="*/ 0 w 145"/>
              <a:gd name="T87" fmla="*/ 2147483647 h 148"/>
              <a:gd name="T88" fmla="*/ 2147483647 w 145"/>
              <a:gd name="T89" fmla="*/ 2147483647 h 148"/>
              <a:gd name="T90" fmla="*/ 2147483647 w 145"/>
              <a:gd name="T91" fmla="*/ 2147483647 h 148"/>
              <a:gd name="T92" fmla="*/ 2147483647 w 145"/>
              <a:gd name="T93" fmla="*/ 2147483647 h 148"/>
              <a:gd name="T94" fmla="*/ 2147483647 w 145"/>
              <a:gd name="T95" fmla="*/ 2147483647 h 148"/>
              <a:gd name="T96" fmla="*/ 2147483647 w 145"/>
              <a:gd name="T97" fmla="*/ 2147483647 h 148"/>
              <a:gd name="T98" fmla="*/ 2147483647 w 145"/>
              <a:gd name="T99" fmla="*/ 2147483647 h 148"/>
              <a:gd name="T100" fmla="*/ 2147483647 w 145"/>
              <a:gd name="T101" fmla="*/ 2147483647 h 1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8"/>
              <a:gd name="T155" fmla="*/ 145 w 145"/>
              <a:gd name="T156" fmla="*/ 148 h 14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8">
                <a:moveTo>
                  <a:pt x="18" y="0"/>
                </a:moveTo>
                <a:lnTo>
                  <a:pt x="41" y="31"/>
                </a:lnTo>
                <a:lnTo>
                  <a:pt x="56" y="35"/>
                </a:lnTo>
                <a:lnTo>
                  <a:pt x="69" y="38"/>
                </a:lnTo>
                <a:lnTo>
                  <a:pt x="84" y="34"/>
                </a:lnTo>
                <a:lnTo>
                  <a:pt x="94" y="28"/>
                </a:lnTo>
                <a:lnTo>
                  <a:pt x="112" y="24"/>
                </a:lnTo>
                <a:lnTo>
                  <a:pt x="121" y="25"/>
                </a:lnTo>
                <a:lnTo>
                  <a:pt x="129" y="30"/>
                </a:lnTo>
                <a:lnTo>
                  <a:pt x="137" y="35"/>
                </a:lnTo>
                <a:lnTo>
                  <a:pt x="143" y="44"/>
                </a:lnTo>
                <a:lnTo>
                  <a:pt x="144" y="55"/>
                </a:lnTo>
                <a:lnTo>
                  <a:pt x="145" y="65"/>
                </a:lnTo>
                <a:lnTo>
                  <a:pt x="143" y="77"/>
                </a:lnTo>
                <a:lnTo>
                  <a:pt x="138" y="86"/>
                </a:lnTo>
                <a:lnTo>
                  <a:pt x="128" y="93"/>
                </a:lnTo>
                <a:lnTo>
                  <a:pt x="115" y="96"/>
                </a:lnTo>
                <a:lnTo>
                  <a:pt x="101" y="96"/>
                </a:lnTo>
                <a:lnTo>
                  <a:pt x="88" y="89"/>
                </a:lnTo>
                <a:lnTo>
                  <a:pt x="86" y="81"/>
                </a:lnTo>
                <a:lnTo>
                  <a:pt x="83" y="62"/>
                </a:lnTo>
                <a:lnTo>
                  <a:pt x="83" y="87"/>
                </a:lnTo>
                <a:lnTo>
                  <a:pt x="80" y="97"/>
                </a:lnTo>
                <a:lnTo>
                  <a:pt x="94" y="95"/>
                </a:lnTo>
                <a:lnTo>
                  <a:pt x="110" y="101"/>
                </a:lnTo>
                <a:lnTo>
                  <a:pt x="122" y="112"/>
                </a:lnTo>
                <a:lnTo>
                  <a:pt x="129" y="129"/>
                </a:lnTo>
                <a:lnTo>
                  <a:pt x="128" y="139"/>
                </a:lnTo>
                <a:lnTo>
                  <a:pt x="120" y="148"/>
                </a:lnTo>
                <a:lnTo>
                  <a:pt x="109" y="148"/>
                </a:lnTo>
                <a:lnTo>
                  <a:pt x="93" y="142"/>
                </a:lnTo>
                <a:lnTo>
                  <a:pt x="76" y="137"/>
                </a:lnTo>
                <a:lnTo>
                  <a:pt x="60" y="133"/>
                </a:lnTo>
                <a:lnTo>
                  <a:pt x="42" y="134"/>
                </a:lnTo>
                <a:lnTo>
                  <a:pt x="26" y="132"/>
                </a:lnTo>
                <a:lnTo>
                  <a:pt x="16" y="129"/>
                </a:lnTo>
                <a:lnTo>
                  <a:pt x="7" y="122"/>
                </a:lnTo>
                <a:lnTo>
                  <a:pt x="2" y="110"/>
                </a:lnTo>
                <a:lnTo>
                  <a:pt x="1" y="96"/>
                </a:lnTo>
                <a:lnTo>
                  <a:pt x="4" y="80"/>
                </a:lnTo>
                <a:lnTo>
                  <a:pt x="4" y="57"/>
                </a:lnTo>
                <a:lnTo>
                  <a:pt x="0" y="38"/>
                </a:lnTo>
                <a:lnTo>
                  <a:pt x="4" y="15"/>
                </a:lnTo>
                <a:lnTo>
                  <a:pt x="0" y="38"/>
                </a:lnTo>
                <a:lnTo>
                  <a:pt x="6" y="56"/>
                </a:lnTo>
                <a:lnTo>
                  <a:pt x="7" y="69"/>
                </a:lnTo>
                <a:lnTo>
                  <a:pt x="9" y="76"/>
                </a:lnTo>
                <a:lnTo>
                  <a:pt x="16" y="83"/>
                </a:lnTo>
                <a:lnTo>
                  <a:pt x="27" y="84"/>
                </a:lnTo>
                <a:lnTo>
                  <a:pt x="40" y="83"/>
                </a:lnTo>
                <a:lnTo>
                  <a:pt x="54" y="78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Freeform 169"/>
          <p:cNvSpPr>
            <a:spLocks/>
          </p:cNvSpPr>
          <p:nvPr/>
        </p:nvSpPr>
        <p:spPr bwMode="auto">
          <a:xfrm>
            <a:off x="3698875" y="5070475"/>
            <a:ext cx="230188" cy="236538"/>
          </a:xfrm>
          <a:custGeom>
            <a:avLst/>
            <a:gdLst>
              <a:gd name="T0" fmla="*/ 2147483647 w 145"/>
              <a:gd name="T1" fmla="*/ 0 h 149"/>
              <a:gd name="T2" fmla="*/ 2147483647 w 145"/>
              <a:gd name="T3" fmla="*/ 2147483647 h 149"/>
              <a:gd name="T4" fmla="*/ 2147483647 w 145"/>
              <a:gd name="T5" fmla="*/ 2147483647 h 149"/>
              <a:gd name="T6" fmla="*/ 2147483647 w 145"/>
              <a:gd name="T7" fmla="*/ 2147483647 h 149"/>
              <a:gd name="T8" fmla="*/ 2147483647 w 145"/>
              <a:gd name="T9" fmla="*/ 2147483647 h 149"/>
              <a:gd name="T10" fmla="*/ 2147483647 w 145"/>
              <a:gd name="T11" fmla="*/ 2147483647 h 149"/>
              <a:gd name="T12" fmla="*/ 2147483647 w 145"/>
              <a:gd name="T13" fmla="*/ 2147483647 h 149"/>
              <a:gd name="T14" fmla="*/ 2147483647 w 145"/>
              <a:gd name="T15" fmla="*/ 2147483647 h 149"/>
              <a:gd name="T16" fmla="*/ 2147483647 w 145"/>
              <a:gd name="T17" fmla="*/ 2147483647 h 149"/>
              <a:gd name="T18" fmla="*/ 2147483647 w 145"/>
              <a:gd name="T19" fmla="*/ 2147483647 h 149"/>
              <a:gd name="T20" fmla="*/ 2147483647 w 145"/>
              <a:gd name="T21" fmla="*/ 2147483647 h 149"/>
              <a:gd name="T22" fmla="*/ 2147483647 w 145"/>
              <a:gd name="T23" fmla="*/ 2147483647 h 149"/>
              <a:gd name="T24" fmla="*/ 0 w 145"/>
              <a:gd name="T25" fmla="*/ 2147483647 h 149"/>
              <a:gd name="T26" fmla="*/ 2147483647 w 145"/>
              <a:gd name="T27" fmla="*/ 2147483647 h 149"/>
              <a:gd name="T28" fmla="*/ 2147483647 w 145"/>
              <a:gd name="T29" fmla="*/ 2147483647 h 149"/>
              <a:gd name="T30" fmla="*/ 2147483647 w 145"/>
              <a:gd name="T31" fmla="*/ 2147483647 h 149"/>
              <a:gd name="T32" fmla="*/ 2147483647 w 145"/>
              <a:gd name="T33" fmla="*/ 2147483647 h 149"/>
              <a:gd name="T34" fmla="*/ 2147483647 w 145"/>
              <a:gd name="T35" fmla="*/ 2147483647 h 149"/>
              <a:gd name="T36" fmla="*/ 2147483647 w 145"/>
              <a:gd name="T37" fmla="*/ 2147483647 h 149"/>
              <a:gd name="T38" fmla="*/ 2147483647 w 145"/>
              <a:gd name="T39" fmla="*/ 2147483647 h 149"/>
              <a:gd name="T40" fmla="*/ 2147483647 w 145"/>
              <a:gd name="T41" fmla="*/ 2147483647 h 149"/>
              <a:gd name="T42" fmla="*/ 2147483647 w 145"/>
              <a:gd name="T43" fmla="*/ 2147483647 h 149"/>
              <a:gd name="T44" fmla="*/ 2147483647 w 145"/>
              <a:gd name="T45" fmla="*/ 2147483647 h 149"/>
              <a:gd name="T46" fmla="*/ 2147483647 w 145"/>
              <a:gd name="T47" fmla="*/ 2147483647 h 149"/>
              <a:gd name="T48" fmla="*/ 2147483647 w 145"/>
              <a:gd name="T49" fmla="*/ 2147483647 h 149"/>
              <a:gd name="T50" fmla="*/ 2147483647 w 145"/>
              <a:gd name="T51" fmla="*/ 2147483647 h 149"/>
              <a:gd name="T52" fmla="*/ 2147483647 w 145"/>
              <a:gd name="T53" fmla="*/ 2147483647 h 149"/>
              <a:gd name="T54" fmla="*/ 2147483647 w 145"/>
              <a:gd name="T55" fmla="*/ 2147483647 h 149"/>
              <a:gd name="T56" fmla="*/ 2147483647 w 145"/>
              <a:gd name="T57" fmla="*/ 2147483647 h 149"/>
              <a:gd name="T58" fmla="*/ 2147483647 w 145"/>
              <a:gd name="T59" fmla="*/ 2147483647 h 149"/>
              <a:gd name="T60" fmla="*/ 2147483647 w 145"/>
              <a:gd name="T61" fmla="*/ 2147483647 h 149"/>
              <a:gd name="T62" fmla="*/ 2147483647 w 145"/>
              <a:gd name="T63" fmla="*/ 2147483647 h 149"/>
              <a:gd name="T64" fmla="*/ 2147483647 w 145"/>
              <a:gd name="T65" fmla="*/ 2147483647 h 149"/>
              <a:gd name="T66" fmla="*/ 2147483647 w 145"/>
              <a:gd name="T67" fmla="*/ 2147483647 h 149"/>
              <a:gd name="T68" fmla="*/ 2147483647 w 145"/>
              <a:gd name="T69" fmla="*/ 2147483647 h 149"/>
              <a:gd name="T70" fmla="*/ 2147483647 w 145"/>
              <a:gd name="T71" fmla="*/ 2147483647 h 149"/>
              <a:gd name="T72" fmla="*/ 2147483647 w 145"/>
              <a:gd name="T73" fmla="*/ 2147483647 h 149"/>
              <a:gd name="T74" fmla="*/ 2147483647 w 145"/>
              <a:gd name="T75" fmla="*/ 2147483647 h 149"/>
              <a:gd name="T76" fmla="*/ 2147483647 w 145"/>
              <a:gd name="T77" fmla="*/ 2147483647 h 149"/>
              <a:gd name="T78" fmla="*/ 2147483647 w 145"/>
              <a:gd name="T79" fmla="*/ 2147483647 h 149"/>
              <a:gd name="T80" fmla="*/ 2147483647 w 145"/>
              <a:gd name="T81" fmla="*/ 2147483647 h 149"/>
              <a:gd name="T82" fmla="*/ 2147483647 w 145"/>
              <a:gd name="T83" fmla="*/ 2147483647 h 149"/>
              <a:gd name="T84" fmla="*/ 2147483647 w 145"/>
              <a:gd name="T85" fmla="*/ 2147483647 h 149"/>
              <a:gd name="T86" fmla="*/ 2147483647 w 145"/>
              <a:gd name="T87" fmla="*/ 2147483647 h 149"/>
              <a:gd name="T88" fmla="*/ 2147483647 w 145"/>
              <a:gd name="T89" fmla="*/ 2147483647 h 149"/>
              <a:gd name="T90" fmla="*/ 2147483647 w 145"/>
              <a:gd name="T91" fmla="*/ 2147483647 h 149"/>
              <a:gd name="T92" fmla="*/ 2147483647 w 145"/>
              <a:gd name="T93" fmla="*/ 2147483647 h 149"/>
              <a:gd name="T94" fmla="*/ 2147483647 w 145"/>
              <a:gd name="T95" fmla="*/ 2147483647 h 149"/>
              <a:gd name="T96" fmla="*/ 2147483647 w 145"/>
              <a:gd name="T97" fmla="*/ 2147483647 h 149"/>
              <a:gd name="T98" fmla="*/ 2147483647 w 145"/>
              <a:gd name="T99" fmla="*/ 2147483647 h 149"/>
              <a:gd name="T100" fmla="*/ 2147483647 w 145"/>
              <a:gd name="T101" fmla="*/ 2147483647 h 1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9"/>
              <a:gd name="T155" fmla="*/ 145 w 145"/>
              <a:gd name="T156" fmla="*/ 149 h 1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9">
                <a:moveTo>
                  <a:pt x="127" y="0"/>
                </a:moveTo>
                <a:lnTo>
                  <a:pt x="104" y="31"/>
                </a:lnTo>
                <a:lnTo>
                  <a:pt x="89" y="36"/>
                </a:lnTo>
                <a:lnTo>
                  <a:pt x="76" y="38"/>
                </a:lnTo>
                <a:lnTo>
                  <a:pt x="61" y="35"/>
                </a:lnTo>
                <a:lnTo>
                  <a:pt x="51" y="29"/>
                </a:lnTo>
                <a:lnTo>
                  <a:pt x="33" y="24"/>
                </a:lnTo>
                <a:lnTo>
                  <a:pt x="24" y="25"/>
                </a:lnTo>
                <a:lnTo>
                  <a:pt x="16" y="30"/>
                </a:lnTo>
                <a:lnTo>
                  <a:pt x="8" y="36"/>
                </a:lnTo>
                <a:lnTo>
                  <a:pt x="2" y="45"/>
                </a:lnTo>
                <a:lnTo>
                  <a:pt x="1" y="55"/>
                </a:lnTo>
                <a:lnTo>
                  <a:pt x="0" y="66"/>
                </a:lnTo>
                <a:lnTo>
                  <a:pt x="2" y="78"/>
                </a:lnTo>
                <a:lnTo>
                  <a:pt x="7" y="86"/>
                </a:lnTo>
                <a:lnTo>
                  <a:pt x="17" y="93"/>
                </a:lnTo>
                <a:lnTo>
                  <a:pt x="30" y="97"/>
                </a:lnTo>
                <a:lnTo>
                  <a:pt x="44" y="97"/>
                </a:lnTo>
                <a:lnTo>
                  <a:pt x="56" y="90"/>
                </a:lnTo>
                <a:lnTo>
                  <a:pt x="59" y="82"/>
                </a:lnTo>
                <a:lnTo>
                  <a:pt x="62" y="62"/>
                </a:lnTo>
                <a:lnTo>
                  <a:pt x="62" y="88"/>
                </a:lnTo>
                <a:lnTo>
                  <a:pt x="64" y="98"/>
                </a:lnTo>
                <a:lnTo>
                  <a:pt x="51" y="96"/>
                </a:lnTo>
                <a:lnTo>
                  <a:pt x="35" y="101"/>
                </a:lnTo>
                <a:lnTo>
                  <a:pt x="23" y="113"/>
                </a:lnTo>
                <a:lnTo>
                  <a:pt x="16" y="129"/>
                </a:lnTo>
                <a:lnTo>
                  <a:pt x="17" y="139"/>
                </a:lnTo>
                <a:lnTo>
                  <a:pt x="25" y="149"/>
                </a:lnTo>
                <a:lnTo>
                  <a:pt x="36" y="149"/>
                </a:lnTo>
                <a:lnTo>
                  <a:pt x="52" y="143"/>
                </a:lnTo>
                <a:lnTo>
                  <a:pt x="69" y="137"/>
                </a:lnTo>
                <a:lnTo>
                  <a:pt x="85" y="134"/>
                </a:lnTo>
                <a:lnTo>
                  <a:pt x="102" y="135"/>
                </a:lnTo>
                <a:lnTo>
                  <a:pt x="119" y="133"/>
                </a:lnTo>
                <a:lnTo>
                  <a:pt x="129" y="129"/>
                </a:lnTo>
                <a:lnTo>
                  <a:pt x="138" y="122"/>
                </a:lnTo>
                <a:lnTo>
                  <a:pt x="143" y="111"/>
                </a:lnTo>
                <a:lnTo>
                  <a:pt x="144" y="97"/>
                </a:lnTo>
                <a:lnTo>
                  <a:pt x="140" y="81"/>
                </a:lnTo>
                <a:lnTo>
                  <a:pt x="140" y="58"/>
                </a:lnTo>
                <a:lnTo>
                  <a:pt x="145" y="38"/>
                </a:lnTo>
                <a:lnTo>
                  <a:pt x="140" y="15"/>
                </a:lnTo>
                <a:lnTo>
                  <a:pt x="145" y="38"/>
                </a:lnTo>
                <a:lnTo>
                  <a:pt x="139" y="56"/>
                </a:lnTo>
                <a:lnTo>
                  <a:pt x="138" y="69"/>
                </a:lnTo>
                <a:lnTo>
                  <a:pt x="136" y="77"/>
                </a:lnTo>
                <a:lnTo>
                  <a:pt x="129" y="83"/>
                </a:lnTo>
                <a:lnTo>
                  <a:pt x="117" y="84"/>
                </a:lnTo>
                <a:lnTo>
                  <a:pt x="105" y="83"/>
                </a:lnTo>
                <a:lnTo>
                  <a:pt x="91" y="80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70"/>
          <p:cNvGrpSpPr>
            <a:grpSpLocks/>
          </p:cNvGrpSpPr>
          <p:nvPr/>
        </p:nvGrpSpPr>
        <p:grpSpPr bwMode="auto">
          <a:xfrm>
            <a:off x="3544888" y="2071688"/>
            <a:ext cx="1025525" cy="725487"/>
            <a:chOff x="2233" y="1305"/>
            <a:chExt cx="646" cy="457"/>
          </a:xfrm>
        </p:grpSpPr>
        <p:grpSp>
          <p:nvGrpSpPr>
            <p:cNvPr id="11" name="Group 171"/>
            <p:cNvGrpSpPr>
              <a:grpSpLocks/>
            </p:cNvGrpSpPr>
            <p:nvPr/>
          </p:nvGrpSpPr>
          <p:grpSpPr bwMode="auto">
            <a:xfrm>
              <a:off x="2233" y="1305"/>
              <a:ext cx="646" cy="457"/>
              <a:chOff x="2233" y="1305"/>
              <a:chExt cx="646" cy="457"/>
            </a:xfrm>
          </p:grpSpPr>
          <p:sp>
            <p:nvSpPr>
              <p:cNvPr id="14420" name="Freeform 172"/>
              <p:cNvSpPr>
                <a:spLocks/>
              </p:cNvSpPr>
              <p:nvPr/>
            </p:nvSpPr>
            <p:spPr bwMode="auto">
              <a:xfrm>
                <a:off x="2644" y="1305"/>
                <a:ext cx="235" cy="457"/>
              </a:xfrm>
              <a:custGeom>
                <a:avLst/>
                <a:gdLst>
                  <a:gd name="T0" fmla="*/ 31 w 235"/>
                  <a:gd name="T1" fmla="*/ 0 h 457"/>
                  <a:gd name="T2" fmla="*/ 43 w 235"/>
                  <a:gd name="T3" fmla="*/ 2 h 457"/>
                  <a:gd name="T4" fmla="*/ 58 w 235"/>
                  <a:gd name="T5" fmla="*/ 8 h 457"/>
                  <a:gd name="T6" fmla="*/ 72 w 235"/>
                  <a:gd name="T7" fmla="*/ 15 h 457"/>
                  <a:gd name="T8" fmla="*/ 83 w 235"/>
                  <a:gd name="T9" fmla="*/ 22 h 457"/>
                  <a:gd name="T10" fmla="*/ 96 w 235"/>
                  <a:gd name="T11" fmla="*/ 31 h 457"/>
                  <a:gd name="T12" fmla="*/ 111 w 235"/>
                  <a:gd name="T13" fmla="*/ 42 h 457"/>
                  <a:gd name="T14" fmla="*/ 124 w 235"/>
                  <a:gd name="T15" fmla="*/ 54 h 457"/>
                  <a:gd name="T16" fmla="*/ 135 w 235"/>
                  <a:gd name="T17" fmla="*/ 67 h 457"/>
                  <a:gd name="T18" fmla="*/ 148 w 235"/>
                  <a:gd name="T19" fmla="*/ 83 h 457"/>
                  <a:gd name="T20" fmla="*/ 159 w 235"/>
                  <a:gd name="T21" fmla="*/ 100 h 457"/>
                  <a:gd name="T22" fmla="*/ 168 w 235"/>
                  <a:gd name="T23" fmla="*/ 115 h 457"/>
                  <a:gd name="T24" fmla="*/ 180 w 235"/>
                  <a:gd name="T25" fmla="*/ 136 h 457"/>
                  <a:gd name="T26" fmla="*/ 193 w 235"/>
                  <a:gd name="T27" fmla="*/ 163 h 457"/>
                  <a:gd name="T28" fmla="*/ 203 w 235"/>
                  <a:gd name="T29" fmla="*/ 191 h 457"/>
                  <a:gd name="T30" fmla="*/ 212 w 235"/>
                  <a:gd name="T31" fmla="*/ 221 h 457"/>
                  <a:gd name="T32" fmla="*/ 219 w 235"/>
                  <a:gd name="T33" fmla="*/ 247 h 457"/>
                  <a:gd name="T34" fmla="*/ 225 w 235"/>
                  <a:gd name="T35" fmla="*/ 273 h 457"/>
                  <a:gd name="T36" fmla="*/ 228 w 235"/>
                  <a:gd name="T37" fmla="*/ 293 h 457"/>
                  <a:gd name="T38" fmla="*/ 231 w 235"/>
                  <a:gd name="T39" fmla="*/ 313 h 457"/>
                  <a:gd name="T40" fmla="*/ 234 w 235"/>
                  <a:gd name="T41" fmla="*/ 344 h 457"/>
                  <a:gd name="T42" fmla="*/ 235 w 235"/>
                  <a:gd name="T43" fmla="*/ 375 h 457"/>
                  <a:gd name="T44" fmla="*/ 235 w 235"/>
                  <a:gd name="T45" fmla="*/ 405 h 457"/>
                  <a:gd name="T46" fmla="*/ 234 w 235"/>
                  <a:gd name="T47" fmla="*/ 417 h 457"/>
                  <a:gd name="T48" fmla="*/ 233 w 235"/>
                  <a:gd name="T49" fmla="*/ 431 h 457"/>
                  <a:gd name="T50" fmla="*/ 232 w 235"/>
                  <a:gd name="T51" fmla="*/ 436 h 457"/>
                  <a:gd name="T52" fmla="*/ 231 w 235"/>
                  <a:gd name="T53" fmla="*/ 442 h 457"/>
                  <a:gd name="T54" fmla="*/ 228 w 235"/>
                  <a:gd name="T55" fmla="*/ 449 h 457"/>
                  <a:gd name="T56" fmla="*/ 224 w 235"/>
                  <a:gd name="T57" fmla="*/ 454 h 457"/>
                  <a:gd name="T58" fmla="*/ 217 w 235"/>
                  <a:gd name="T59" fmla="*/ 457 h 457"/>
                  <a:gd name="T60" fmla="*/ 210 w 235"/>
                  <a:gd name="T61" fmla="*/ 457 h 457"/>
                  <a:gd name="T62" fmla="*/ 202 w 235"/>
                  <a:gd name="T63" fmla="*/ 455 h 457"/>
                  <a:gd name="T64" fmla="*/ 193 w 235"/>
                  <a:gd name="T65" fmla="*/ 448 h 457"/>
                  <a:gd name="T66" fmla="*/ 185 w 235"/>
                  <a:gd name="T67" fmla="*/ 440 h 457"/>
                  <a:gd name="T68" fmla="*/ 174 w 235"/>
                  <a:gd name="T69" fmla="*/ 433 h 457"/>
                  <a:gd name="T70" fmla="*/ 160 w 235"/>
                  <a:gd name="T71" fmla="*/ 424 h 457"/>
                  <a:gd name="T72" fmla="*/ 147 w 235"/>
                  <a:gd name="T73" fmla="*/ 418 h 457"/>
                  <a:gd name="T74" fmla="*/ 132 w 235"/>
                  <a:gd name="T75" fmla="*/ 414 h 457"/>
                  <a:gd name="T76" fmla="*/ 109 w 235"/>
                  <a:gd name="T77" fmla="*/ 409 h 457"/>
                  <a:gd name="T78" fmla="*/ 87 w 235"/>
                  <a:gd name="T79" fmla="*/ 404 h 457"/>
                  <a:gd name="T80" fmla="*/ 73 w 235"/>
                  <a:gd name="T81" fmla="*/ 398 h 457"/>
                  <a:gd name="T82" fmla="*/ 59 w 235"/>
                  <a:gd name="T83" fmla="*/ 391 h 457"/>
                  <a:gd name="T84" fmla="*/ 49 w 235"/>
                  <a:gd name="T85" fmla="*/ 383 h 457"/>
                  <a:gd name="T86" fmla="*/ 43 w 235"/>
                  <a:gd name="T87" fmla="*/ 374 h 457"/>
                  <a:gd name="T88" fmla="*/ 39 w 235"/>
                  <a:gd name="T89" fmla="*/ 366 h 457"/>
                  <a:gd name="T90" fmla="*/ 38 w 235"/>
                  <a:gd name="T91" fmla="*/ 356 h 457"/>
                  <a:gd name="T92" fmla="*/ 38 w 235"/>
                  <a:gd name="T93" fmla="*/ 346 h 457"/>
                  <a:gd name="T94" fmla="*/ 39 w 235"/>
                  <a:gd name="T95" fmla="*/ 305 h 457"/>
                  <a:gd name="T96" fmla="*/ 38 w 235"/>
                  <a:gd name="T97" fmla="*/ 272 h 457"/>
                  <a:gd name="T98" fmla="*/ 35 w 235"/>
                  <a:gd name="T99" fmla="*/ 232 h 457"/>
                  <a:gd name="T100" fmla="*/ 31 w 235"/>
                  <a:gd name="T101" fmla="*/ 194 h 457"/>
                  <a:gd name="T102" fmla="*/ 27 w 235"/>
                  <a:gd name="T103" fmla="*/ 163 h 457"/>
                  <a:gd name="T104" fmla="*/ 22 w 235"/>
                  <a:gd name="T105" fmla="*/ 134 h 457"/>
                  <a:gd name="T106" fmla="*/ 18 w 235"/>
                  <a:gd name="T107" fmla="*/ 110 h 457"/>
                  <a:gd name="T108" fmla="*/ 11 w 235"/>
                  <a:gd name="T109" fmla="*/ 77 h 457"/>
                  <a:gd name="T110" fmla="*/ 7 w 235"/>
                  <a:gd name="T111" fmla="*/ 60 h 457"/>
                  <a:gd name="T112" fmla="*/ 3 w 235"/>
                  <a:gd name="T113" fmla="*/ 40 h 457"/>
                  <a:gd name="T114" fmla="*/ 0 w 235"/>
                  <a:gd name="T115" fmla="*/ 24 h 457"/>
                  <a:gd name="T116" fmla="*/ 1 w 235"/>
                  <a:gd name="T117" fmla="*/ 14 h 457"/>
                  <a:gd name="T118" fmla="*/ 5 w 235"/>
                  <a:gd name="T119" fmla="*/ 7 h 457"/>
                  <a:gd name="T120" fmla="*/ 12 w 235"/>
                  <a:gd name="T121" fmla="*/ 2 h 457"/>
                  <a:gd name="T122" fmla="*/ 22 w 235"/>
                  <a:gd name="T123" fmla="*/ 0 h 457"/>
                  <a:gd name="T124" fmla="*/ 31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31" y="0"/>
                    </a:moveTo>
                    <a:lnTo>
                      <a:pt x="43" y="2"/>
                    </a:lnTo>
                    <a:lnTo>
                      <a:pt x="58" y="8"/>
                    </a:lnTo>
                    <a:lnTo>
                      <a:pt x="72" y="15"/>
                    </a:lnTo>
                    <a:lnTo>
                      <a:pt x="83" y="22"/>
                    </a:lnTo>
                    <a:lnTo>
                      <a:pt x="96" y="31"/>
                    </a:lnTo>
                    <a:lnTo>
                      <a:pt x="111" y="42"/>
                    </a:lnTo>
                    <a:lnTo>
                      <a:pt x="124" y="54"/>
                    </a:lnTo>
                    <a:lnTo>
                      <a:pt x="135" y="67"/>
                    </a:lnTo>
                    <a:lnTo>
                      <a:pt x="148" y="83"/>
                    </a:lnTo>
                    <a:lnTo>
                      <a:pt x="159" y="100"/>
                    </a:lnTo>
                    <a:lnTo>
                      <a:pt x="168" y="115"/>
                    </a:lnTo>
                    <a:lnTo>
                      <a:pt x="180" y="136"/>
                    </a:lnTo>
                    <a:lnTo>
                      <a:pt x="193" y="163"/>
                    </a:lnTo>
                    <a:lnTo>
                      <a:pt x="203" y="191"/>
                    </a:lnTo>
                    <a:lnTo>
                      <a:pt x="212" y="221"/>
                    </a:lnTo>
                    <a:lnTo>
                      <a:pt x="219" y="247"/>
                    </a:lnTo>
                    <a:lnTo>
                      <a:pt x="225" y="273"/>
                    </a:lnTo>
                    <a:lnTo>
                      <a:pt x="228" y="293"/>
                    </a:lnTo>
                    <a:lnTo>
                      <a:pt x="231" y="313"/>
                    </a:lnTo>
                    <a:lnTo>
                      <a:pt x="234" y="344"/>
                    </a:lnTo>
                    <a:lnTo>
                      <a:pt x="235" y="375"/>
                    </a:lnTo>
                    <a:lnTo>
                      <a:pt x="235" y="405"/>
                    </a:lnTo>
                    <a:lnTo>
                      <a:pt x="234" y="417"/>
                    </a:lnTo>
                    <a:lnTo>
                      <a:pt x="233" y="431"/>
                    </a:lnTo>
                    <a:lnTo>
                      <a:pt x="232" y="436"/>
                    </a:lnTo>
                    <a:lnTo>
                      <a:pt x="231" y="442"/>
                    </a:lnTo>
                    <a:lnTo>
                      <a:pt x="228" y="449"/>
                    </a:lnTo>
                    <a:lnTo>
                      <a:pt x="224" y="454"/>
                    </a:lnTo>
                    <a:lnTo>
                      <a:pt x="217" y="457"/>
                    </a:lnTo>
                    <a:lnTo>
                      <a:pt x="210" y="457"/>
                    </a:lnTo>
                    <a:lnTo>
                      <a:pt x="202" y="455"/>
                    </a:lnTo>
                    <a:lnTo>
                      <a:pt x="193" y="448"/>
                    </a:lnTo>
                    <a:lnTo>
                      <a:pt x="185" y="440"/>
                    </a:lnTo>
                    <a:lnTo>
                      <a:pt x="174" y="433"/>
                    </a:lnTo>
                    <a:lnTo>
                      <a:pt x="160" y="424"/>
                    </a:lnTo>
                    <a:lnTo>
                      <a:pt x="147" y="418"/>
                    </a:lnTo>
                    <a:lnTo>
                      <a:pt x="132" y="414"/>
                    </a:lnTo>
                    <a:lnTo>
                      <a:pt x="109" y="409"/>
                    </a:lnTo>
                    <a:lnTo>
                      <a:pt x="87" y="404"/>
                    </a:lnTo>
                    <a:lnTo>
                      <a:pt x="73" y="398"/>
                    </a:lnTo>
                    <a:lnTo>
                      <a:pt x="59" y="391"/>
                    </a:lnTo>
                    <a:lnTo>
                      <a:pt x="49" y="383"/>
                    </a:lnTo>
                    <a:lnTo>
                      <a:pt x="43" y="374"/>
                    </a:lnTo>
                    <a:lnTo>
                      <a:pt x="39" y="366"/>
                    </a:lnTo>
                    <a:lnTo>
                      <a:pt x="38" y="356"/>
                    </a:lnTo>
                    <a:lnTo>
                      <a:pt x="38" y="346"/>
                    </a:lnTo>
                    <a:lnTo>
                      <a:pt x="39" y="305"/>
                    </a:lnTo>
                    <a:lnTo>
                      <a:pt x="38" y="272"/>
                    </a:lnTo>
                    <a:lnTo>
                      <a:pt x="35" y="232"/>
                    </a:lnTo>
                    <a:lnTo>
                      <a:pt x="31" y="194"/>
                    </a:lnTo>
                    <a:lnTo>
                      <a:pt x="27" y="163"/>
                    </a:lnTo>
                    <a:lnTo>
                      <a:pt x="22" y="134"/>
                    </a:lnTo>
                    <a:lnTo>
                      <a:pt x="18" y="110"/>
                    </a:lnTo>
                    <a:lnTo>
                      <a:pt x="11" y="77"/>
                    </a:lnTo>
                    <a:lnTo>
                      <a:pt x="7" y="60"/>
                    </a:lnTo>
                    <a:lnTo>
                      <a:pt x="3" y="40"/>
                    </a:lnTo>
                    <a:lnTo>
                      <a:pt x="0" y="24"/>
                    </a:lnTo>
                    <a:lnTo>
                      <a:pt x="1" y="14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21" name="Freeform 173"/>
              <p:cNvSpPr>
                <a:spLocks/>
              </p:cNvSpPr>
              <p:nvPr/>
            </p:nvSpPr>
            <p:spPr bwMode="auto">
              <a:xfrm>
                <a:off x="2233" y="1305"/>
                <a:ext cx="235" cy="457"/>
              </a:xfrm>
              <a:custGeom>
                <a:avLst/>
                <a:gdLst>
                  <a:gd name="T0" fmla="*/ 204 w 235"/>
                  <a:gd name="T1" fmla="*/ 0 h 457"/>
                  <a:gd name="T2" fmla="*/ 193 w 235"/>
                  <a:gd name="T3" fmla="*/ 2 h 457"/>
                  <a:gd name="T4" fmla="*/ 178 w 235"/>
                  <a:gd name="T5" fmla="*/ 8 h 457"/>
                  <a:gd name="T6" fmla="*/ 164 w 235"/>
                  <a:gd name="T7" fmla="*/ 15 h 457"/>
                  <a:gd name="T8" fmla="*/ 152 w 235"/>
                  <a:gd name="T9" fmla="*/ 22 h 457"/>
                  <a:gd name="T10" fmla="*/ 140 w 235"/>
                  <a:gd name="T11" fmla="*/ 31 h 457"/>
                  <a:gd name="T12" fmla="*/ 125 w 235"/>
                  <a:gd name="T13" fmla="*/ 42 h 457"/>
                  <a:gd name="T14" fmla="*/ 112 w 235"/>
                  <a:gd name="T15" fmla="*/ 54 h 457"/>
                  <a:gd name="T16" fmla="*/ 100 w 235"/>
                  <a:gd name="T17" fmla="*/ 67 h 457"/>
                  <a:gd name="T18" fmla="*/ 88 w 235"/>
                  <a:gd name="T19" fmla="*/ 83 h 457"/>
                  <a:gd name="T20" fmla="*/ 76 w 235"/>
                  <a:gd name="T21" fmla="*/ 100 h 457"/>
                  <a:gd name="T22" fmla="*/ 67 w 235"/>
                  <a:gd name="T23" fmla="*/ 115 h 457"/>
                  <a:gd name="T24" fmla="*/ 56 w 235"/>
                  <a:gd name="T25" fmla="*/ 136 h 457"/>
                  <a:gd name="T26" fmla="*/ 43 w 235"/>
                  <a:gd name="T27" fmla="*/ 163 h 457"/>
                  <a:gd name="T28" fmla="*/ 33 w 235"/>
                  <a:gd name="T29" fmla="*/ 191 h 457"/>
                  <a:gd name="T30" fmla="*/ 23 w 235"/>
                  <a:gd name="T31" fmla="*/ 221 h 457"/>
                  <a:gd name="T32" fmla="*/ 16 w 235"/>
                  <a:gd name="T33" fmla="*/ 247 h 457"/>
                  <a:gd name="T34" fmla="*/ 11 w 235"/>
                  <a:gd name="T35" fmla="*/ 273 h 457"/>
                  <a:gd name="T36" fmla="*/ 7 w 235"/>
                  <a:gd name="T37" fmla="*/ 293 h 457"/>
                  <a:gd name="T38" fmla="*/ 5 w 235"/>
                  <a:gd name="T39" fmla="*/ 313 h 457"/>
                  <a:gd name="T40" fmla="*/ 1 w 235"/>
                  <a:gd name="T41" fmla="*/ 344 h 457"/>
                  <a:gd name="T42" fmla="*/ 0 w 235"/>
                  <a:gd name="T43" fmla="*/ 375 h 457"/>
                  <a:gd name="T44" fmla="*/ 0 w 235"/>
                  <a:gd name="T45" fmla="*/ 405 h 457"/>
                  <a:gd name="T46" fmla="*/ 1 w 235"/>
                  <a:gd name="T47" fmla="*/ 417 h 457"/>
                  <a:gd name="T48" fmla="*/ 3 w 235"/>
                  <a:gd name="T49" fmla="*/ 431 h 457"/>
                  <a:gd name="T50" fmla="*/ 4 w 235"/>
                  <a:gd name="T51" fmla="*/ 436 h 457"/>
                  <a:gd name="T52" fmla="*/ 5 w 235"/>
                  <a:gd name="T53" fmla="*/ 442 h 457"/>
                  <a:gd name="T54" fmla="*/ 7 w 235"/>
                  <a:gd name="T55" fmla="*/ 449 h 457"/>
                  <a:gd name="T56" fmla="*/ 12 w 235"/>
                  <a:gd name="T57" fmla="*/ 454 h 457"/>
                  <a:gd name="T58" fmla="*/ 19 w 235"/>
                  <a:gd name="T59" fmla="*/ 457 h 457"/>
                  <a:gd name="T60" fmla="*/ 26 w 235"/>
                  <a:gd name="T61" fmla="*/ 457 h 457"/>
                  <a:gd name="T62" fmla="*/ 34 w 235"/>
                  <a:gd name="T63" fmla="*/ 455 h 457"/>
                  <a:gd name="T64" fmla="*/ 43 w 235"/>
                  <a:gd name="T65" fmla="*/ 448 h 457"/>
                  <a:gd name="T66" fmla="*/ 51 w 235"/>
                  <a:gd name="T67" fmla="*/ 440 h 457"/>
                  <a:gd name="T68" fmla="*/ 61 w 235"/>
                  <a:gd name="T69" fmla="*/ 433 h 457"/>
                  <a:gd name="T70" fmla="*/ 75 w 235"/>
                  <a:gd name="T71" fmla="*/ 424 h 457"/>
                  <a:gd name="T72" fmla="*/ 89 w 235"/>
                  <a:gd name="T73" fmla="*/ 418 h 457"/>
                  <a:gd name="T74" fmla="*/ 104 w 235"/>
                  <a:gd name="T75" fmla="*/ 414 h 457"/>
                  <a:gd name="T76" fmla="*/ 127 w 235"/>
                  <a:gd name="T77" fmla="*/ 409 h 457"/>
                  <a:gd name="T78" fmla="*/ 149 w 235"/>
                  <a:gd name="T79" fmla="*/ 404 h 457"/>
                  <a:gd name="T80" fmla="*/ 163 w 235"/>
                  <a:gd name="T81" fmla="*/ 398 h 457"/>
                  <a:gd name="T82" fmla="*/ 176 w 235"/>
                  <a:gd name="T83" fmla="*/ 391 h 457"/>
                  <a:gd name="T84" fmla="*/ 187 w 235"/>
                  <a:gd name="T85" fmla="*/ 383 h 457"/>
                  <a:gd name="T86" fmla="*/ 193 w 235"/>
                  <a:gd name="T87" fmla="*/ 374 h 457"/>
                  <a:gd name="T88" fmla="*/ 196 w 235"/>
                  <a:gd name="T89" fmla="*/ 366 h 457"/>
                  <a:gd name="T90" fmla="*/ 197 w 235"/>
                  <a:gd name="T91" fmla="*/ 356 h 457"/>
                  <a:gd name="T92" fmla="*/ 197 w 235"/>
                  <a:gd name="T93" fmla="*/ 346 h 457"/>
                  <a:gd name="T94" fmla="*/ 196 w 235"/>
                  <a:gd name="T95" fmla="*/ 305 h 457"/>
                  <a:gd name="T96" fmla="*/ 197 w 235"/>
                  <a:gd name="T97" fmla="*/ 272 h 457"/>
                  <a:gd name="T98" fmla="*/ 201 w 235"/>
                  <a:gd name="T99" fmla="*/ 232 h 457"/>
                  <a:gd name="T100" fmla="*/ 204 w 235"/>
                  <a:gd name="T101" fmla="*/ 194 h 457"/>
                  <a:gd name="T102" fmla="*/ 209 w 235"/>
                  <a:gd name="T103" fmla="*/ 163 h 457"/>
                  <a:gd name="T104" fmla="*/ 213 w 235"/>
                  <a:gd name="T105" fmla="*/ 134 h 457"/>
                  <a:gd name="T106" fmla="*/ 218 w 235"/>
                  <a:gd name="T107" fmla="*/ 110 h 457"/>
                  <a:gd name="T108" fmla="*/ 225 w 235"/>
                  <a:gd name="T109" fmla="*/ 77 h 457"/>
                  <a:gd name="T110" fmla="*/ 228 w 235"/>
                  <a:gd name="T111" fmla="*/ 60 h 457"/>
                  <a:gd name="T112" fmla="*/ 233 w 235"/>
                  <a:gd name="T113" fmla="*/ 40 h 457"/>
                  <a:gd name="T114" fmla="*/ 235 w 235"/>
                  <a:gd name="T115" fmla="*/ 24 h 457"/>
                  <a:gd name="T116" fmla="*/ 234 w 235"/>
                  <a:gd name="T117" fmla="*/ 14 h 457"/>
                  <a:gd name="T118" fmla="*/ 231 w 235"/>
                  <a:gd name="T119" fmla="*/ 7 h 457"/>
                  <a:gd name="T120" fmla="*/ 224 w 235"/>
                  <a:gd name="T121" fmla="*/ 2 h 457"/>
                  <a:gd name="T122" fmla="*/ 213 w 235"/>
                  <a:gd name="T123" fmla="*/ 0 h 457"/>
                  <a:gd name="T124" fmla="*/ 204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204" y="0"/>
                    </a:moveTo>
                    <a:lnTo>
                      <a:pt x="193" y="2"/>
                    </a:lnTo>
                    <a:lnTo>
                      <a:pt x="178" y="8"/>
                    </a:lnTo>
                    <a:lnTo>
                      <a:pt x="164" y="15"/>
                    </a:lnTo>
                    <a:lnTo>
                      <a:pt x="152" y="22"/>
                    </a:lnTo>
                    <a:lnTo>
                      <a:pt x="140" y="31"/>
                    </a:lnTo>
                    <a:lnTo>
                      <a:pt x="125" y="42"/>
                    </a:lnTo>
                    <a:lnTo>
                      <a:pt x="112" y="54"/>
                    </a:lnTo>
                    <a:lnTo>
                      <a:pt x="100" y="67"/>
                    </a:lnTo>
                    <a:lnTo>
                      <a:pt x="88" y="83"/>
                    </a:lnTo>
                    <a:lnTo>
                      <a:pt x="76" y="100"/>
                    </a:lnTo>
                    <a:lnTo>
                      <a:pt x="67" y="115"/>
                    </a:lnTo>
                    <a:lnTo>
                      <a:pt x="56" y="136"/>
                    </a:lnTo>
                    <a:lnTo>
                      <a:pt x="43" y="163"/>
                    </a:lnTo>
                    <a:lnTo>
                      <a:pt x="33" y="191"/>
                    </a:lnTo>
                    <a:lnTo>
                      <a:pt x="23" y="221"/>
                    </a:lnTo>
                    <a:lnTo>
                      <a:pt x="16" y="247"/>
                    </a:lnTo>
                    <a:lnTo>
                      <a:pt x="11" y="273"/>
                    </a:lnTo>
                    <a:lnTo>
                      <a:pt x="7" y="293"/>
                    </a:lnTo>
                    <a:lnTo>
                      <a:pt x="5" y="313"/>
                    </a:lnTo>
                    <a:lnTo>
                      <a:pt x="1" y="344"/>
                    </a:lnTo>
                    <a:lnTo>
                      <a:pt x="0" y="375"/>
                    </a:lnTo>
                    <a:lnTo>
                      <a:pt x="0" y="405"/>
                    </a:lnTo>
                    <a:lnTo>
                      <a:pt x="1" y="417"/>
                    </a:lnTo>
                    <a:lnTo>
                      <a:pt x="3" y="431"/>
                    </a:lnTo>
                    <a:lnTo>
                      <a:pt x="4" y="436"/>
                    </a:lnTo>
                    <a:lnTo>
                      <a:pt x="5" y="442"/>
                    </a:lnTo>
                    <a:lnTo>
                      <a:pt x="7" y="449"/>
                    </a:lnTo>
                    <a:lnTo>
                      <a:pt x="12" y="454"/>
                    </a:lnTo>
                    <a:lnTo>
                      <a:pt x="19" y="457"/>
                    </a:lnTo>
                    <a:lnTo>
                      <a:pt x="26" y="457"/>
                    </a:lnTo>
                    <a:lnTo>
                      <a:pt x="34" y="455"/>
                    </a:lnTo>
                    <a:lnTo>
                      <a:pt x="43" y="448"/>
                    </a:lnTo>
                    <a:lnTo>
                      <a:pt x="51" y="440"/>
                    </a:lnTo>
                    <a:lnTo>
                      <a:pt x="61" y="433"/>
                    </a:lnTo>
                    <a:lnTo>
                      <a:pt x="75" y="424"/>
                    </a:lnTo>
                    <a:lnTo>
                      <a:pt x="89" y="418"/>
                    </a:lnTo>
                    <a:lnTo>
                      <a:pt x="104" y="414"/>
                    </a:lnTo>
                    <a:lnTo>
                      <a:pt x="127" y="409"/>
                    </a:lnTo>
                    <a:lnTo>
                      <a:pt x="149" y="404"/>
                    </a:lnTo>
                    <a:lnTo>
                      <a:pt x="163" y="398"/>
                    </a:lnTo>
                    <a:lnTo>
                      <a:pt x="176" y="391"/>
                    </a:lnTo>
                    <a:lnTo>
                      <a:pt x="187" y="383"/>
                    </a:lnTo>
                    <a:lnTo>
                      <a:pt x="193" y="374"/>
                    </a:lnTo>
                    <a:lnTo>
                      <a:pt x="196" y="366"/>
                    </a:lnTo>
                    <a:lnTo>
                      <a:pt x="197" y="356"/>
                    </a:lnTo>
                    <a:lnTo>
                      <a:pt x="197" y="346"/>
                    </a:lnTo>
                    <a:lnTo>
                      <a:pt x="196" y="305"/>
                    </a:lnTo>
                    <a:lnTo>
                      <a:pt x="197" y="272"/>
                    </a:lnTo>
                    <a:lnTo>
                      <a:pt x="201" y="232"/>
                    </a:lnTo>
                    <a:lnTo>
                      <a:pt x="204" y="194"/>
                    </a:lnTo>
                    <a:lnTo>
                      <a:pt x="209" y="163"/>
                    </a:lnTo>
                    <a:lnTo>
                      <a:pt x="213" y="134"/>
                    </a:lnTo>
                    <a:lnTo>
                      <a:pt x="218" y="110"/>
                    </a:lnTo>
                    <a:lnTo>
                      <a:pt x="225" y="77"/>
                    </a:lnTo>
                    <a:lnTo>
                      <a:pt x="228" y="60"/>
                    </a:lnTo>
                    <a:lnTo>
                      <a:pt x="233" y="40"/>
                    </a:lnTo>
                    <a:lnTo>
                      <a:pt x="235" y="24"/>
                    </a:lnTo>
                    <a:lnTo>
                      <a:pt x="234" y="14"/>
                    </a:lnTo>
                    <a:lnTo>
                      <a:pt x="231" y="7"/>
                    </a:lnTo>
                    <a:lnTo>
                      <a:pt x="224" y="2"/>
                    </a:lnTo>
                    <a:lnTo>
                      <a:pt x="213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74"/>
            <p:cNvGrpSpPr>
              <a:grpSpLocks/>
            </p:cNvGrpSpPr>
            <p:nvPr/>
          </p:nvGrpSpPr>
          <p:grpSpPr bwMode="auto">
            <a:xfrm>
              <a:off x="2289" y="1365"/>
              <a:ext cx="542" cy="356"/>
              <a:chOff x="2289" y="1365"/>
              <a:chExt cx="542" cy="356"/>
            </a:xfrm>
          </p:grpSpPr>
          <p:sp>
            <p:nvSpPr>
              <p:cNvPr id="14413" name="Freeform 175"/>
              <p:cNvSpPr>
                <a:spLocks/>
              </p:cNvSpPr>
              <p:nvPr/>
            </p:nvSpPr>
            <p:spPr bwMode="auto">
              <a:xfrm>
                <a:off x="2508" y="1429"/>
                <a:ext cx="128" cy="130"/>
              </a:xfrm>
              <a:custGeom>
                <a:avLst/>
                <a:gdLst>
                  <a:gd name="T0" fmla="*/ 0 w 128"/>
                  <a:gd name="T1" fmla="*/ 95 h 130"/>
                  <a:gd name="T2" fmla="*/ 0 w 128"/>
                  <a:gd name="T3" fmla="*/ 83 h 130"/>
                  <a:gd name="T4" fmla="*/ 2 w 128"/>
                  <a:gd name="T5" fmla="*/ 69 h 130"/>
                  <a:gd name="T6" fmla="*/ 5 w 128"/>
                  <a:gd name="T7" fmla="*/ 57 h 130"/>
                  <a:gd name="T8" fmla="*/ 10 w 128"/>
                  <a:gd name="T9" fmla="*/ 44 h 130"/>
                  <a:gd name="T10" fmla="*/ 14 w 128"/>
                  <a:gd name="T11" fmla="*/ 35 h 130"/>
                  <a:gd name="T12" fmla="*/ 19 w 128"/>
                  <a:gd name="T13" fmla="*/ 27 h 130"/>
                  <a:gd name="T14" fmla="*/ 26 w 128"/>
                  <a:gd name="T15" fmla="*/ 19 h 130"/>
                  <a:gd name="T16" fmla="*/ 33 w 128"/>
                  <a:gd name="T17" fmla="*/ 13 h 130"/>
                  <a:gd name="T18" fmla="*/ 40 w 128"/>
                  <a:gd name="T19" fmla="*/ 8 h 130"/>
                  <a:gd name="T20" fmla="*/ 52 w 128"/>
                  <a:gd name="T21" fmla="*/ 4 h 130"/>
                  <a:gd name="T22" fmla="*/ 67 w 128"/>
                  <a:gd name="T23" fmla="*/ 0 h 130"/>
                  <a:gd name="T24" fmla="*/ 83 w 128"/>
                  <a:gd name="T25" fmla="*/ 1 h 130"/>
                  <a:gd name="T26" fmla="*/ 97 w 128"/>
                  <a:gd name="T27" fmla="*/ 6 h 130"/>
                  <a:gd name="T28" fmla="*/ 106 w 128"/>
                  <a:gd name="T29" fmla="*/ 12 h 130"/>
                  <a:gd name="T30" fmla="*/ 116 w 128"/>
                  <a:gd name="T31" fmla="*/ 20 h 130"/>
                  <a:gd name="T32" fmla="*/ 124 w 128"/>
                  <a:gd name="T33" fmla="*/ 31 h 130"/>
                  <a:gd name="T34" fmla="*/ 127 w 128"/>
                  <a:gd name="T35" fmla="*/ 44 h 130"/>
                  <a:gd name="T36" fmla="*/ 128 w 128"/>
                  <a:gd name="T37" fmla="*/ 58 h 130"/>
                  <a:gd name="T38" fmla="*/ 127 w 128"/>
                  <a:gd name="T39" fmla="*/ 74 h 130"/>
                  <a:gd name="T40" fmla="*/ 121 w 128"/>
                  <a:gd name="T41" fmla="*/ 90 h 130"/>
                  <a:gd name="T42" fmla="*/ 106 w 128"/>
                  <a:gd name="T43" fmla="*/ 130 h 130"/>
                  <a:gd name="T44" fmla="*/ 2 w 128"/>
                  <a:gd name="T45" fmla="*/ 130 h 130"/>
                  <a:gd name="T46" fmla="*/ 0 w 128"/>
                  <a:gd name="T47" fmla="*/ 95 h 1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8"/>
                  <a:gd name="T73" fmla="*/ 0 h 130"/>
                  <a:gd name="T74" fmla="*/ 128 w 128"/>
                  <a:gd name="T75" fmla="*/ 130 h 1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8" h="130">
                    <a:moveTo>
                      <a:pt x="0" y="95"/>
                    </a:moveTo>
                    <a:lnTo>
                      <a:pt x="0" y="83"/>
                    </a:lnTo>
                    <a:lnTo>
                      <a:pt x="2" y="69"/>
                    </a:lnTo>
                    <a:lnTo>
                      <a:pt x="5" y="57"/>
                    </a:lnTo>
                    <a:lnTo>
                      <a:pt x="10" y="44"/>
                    </a:lnTo>
                    <a:lnTo>
                      <a:pt x="14" y="35"/>
                    </a:lnTo>
                    <a:lnTo>
                      <a:pt x="19" y="27"/>
                    </a:lnTo>
                    <a:lnTo>
                      <a:pt x="26" y="19"/>
                    </a:lnTo>
                    <a:lnTo>
                      <a:pt x="33" y="13"/>
                    </a:lnTo>
                    <a:lnTo>
                      <a:pt x="40" y="8"/>
                    </a:lnTo>
                    <a:lnTo>
                      <a:pt x="52" y="4"/>
                    </a:lnTo>
                    <a:lnTo>
                      <a:pt x="67" y="0"/>
                    </a:lnTo>
                    <a:lnTo>
                      <a:pt x="83" y="1"/>
                    </a:lnTo>
                    <a:lnTo>
                      <a:pt x="97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1"/>
                    </a:lnTo>
                    <a:lnTo>
                      <a:pt x="127" y="44"/>
                    </a:lnTo>
                    <a:lnTo>
                      <a:pt x="128" y="58"/>
                    </a:lnTo>
                    <a:lnTo>
                      <a:pt x="127" y="74"/>
                    </a:lnTo>
                    <a:lnTo>
                      <a:pt x="121" y="90"/>
                    </a:lnTo>
                    <a:lnTo>
                      <a:pt x="106" y="130"/>
                    </a:lnTo>
                    <a:lnTo>
                      <a:pt x="2" y="13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4" name="Freeform 176"/>
              <p:cNvSpPr>
                <a:spLocks/>
              </p:cNvSpPr>
              <p:nvPr/>
            </p:nvSpPr>
            <p:spPr bwMode="auto">
              <a:xfrm>
                <a:off x="2530" y="1456"/>
                <a:ext cx="89" cy="92"/>
              </a:xfrm>
              <a:custGeom>
                <a:avLst/>
                <a:gdLst>
                  <a:gd name="T0" fmla="*/ 0 w 89"/>
                  <a:gd name="T1" fmla="*/ 68 h 92"/>
                  <a:gd name="T2" fmla="*/ 0 w 89"/>
                  <a:gd name="T3" fmla="*/ 57 h 92"/>
                  <a:gd name="T4" fmla="*/ 3 w 89"/>
                  <a:gd name="T5" fmla="*/ 43 h 92"/>
                  <a:gd name="T6" fmla="*/ 6 w 89"/>
                  <a:gd name="T7" fmla="*/ 31 h 92"/>
                  <a:gd name="T8" fmla="*/ 12 w 89"/>
                  <a:gd name="T9" fmla="*/ 20 h 92"/>
                  <a:gd name="T10" fmla="*/ 18 w 89"/>
                  <a:gd name="T11" fmla="*/ 13 h 92"/>
                  <a:gd name="T12" fmla="*/ 25 w 89"/>
                  <a:gd name="T13" fmla="*/ 7 h 92"/>
                  <a:gd name="T14" fmla="*/ 33 w 89"/>
                  <a:gd name="T15" fmla="*/ 2 h 92"/>
                  <a:gd name="T16" fmla="*/ 44 w 89"/>
                  <a:gd name="T17" fmla="*/ 0 h 92"/>
                  <a:gd name="T18" fmla="*/ 58 w 89"/>
                  <a:gd name="T19" fmla="*/ 1 h 92"/>
                  <a:gd name="T20" fmla="*/ 45 w 89"/>
                  <a:gd name="T21" fmla="*/ 4 h 92"/>
                  <a:gd name="T22" fmla="*/ 37 w 89"/>
                  <a:gd name="T23" fmla="*/ 9 h 92"/>
                  <a:gd name="T24" fmla="*/ 30 w 89"/>
                  <a:gd name="T25" fmla="*/ 16 h 92"/>
                  <a:gd name="T26" fmla="*/ 27 w 89"/>
                  <a:gd name="T27" fmla="*/ 21 h 92"/>
                  <a:gd name="T28" fmla="*/ 22 w 89"/>
                  <a:gd name="T29" fmla="*/ 33 h 92"/>
                  <a:gd name="T30" fmla="*/ 20 w 89"/>
                  <a:gd name="T31" fmla="*/ 46 h 92"/>
                  <a:gd name="T32" fmla="*/ 25 w 89"/>
                  <a:gd name="T33" fmla="*/ 36 h 92"/>
                  <a:gd name="T34" fmla="*/ 29 w 89"/>
                  <a:gd name="T35" fmla="*/ 30 h 92"/>
                  <a:gd name="T36" fmla="*/ 35 w 89"/>
                  <a:gd name="T37" fmla="*/ 23 h 92"/>
                  <a:gd name="T38" fmla="*/ 43 w 89"/>
                  <a:gd name="T39" fmla="*/ 16 h 92"/>
                  <a:gd name="T40" fmla="*/ 52 w 89"/>
                  <a:gd name="T41" fmla="*/ 11 h 92"/>
                  <a:gd name="T42" fmla="*/ 66 w 89"/>
                  <a:gd name="T43" fmla="*/ 7 h 92"/>
                  <a:gd name="T44" fmla="*/ 74 w 89"/>
                  <a:gd name="T45" fmla="*/ 7 h 92"/>
                  <a:gd name="T46" fmla="*/ 83 w 89"/>
                  <a:gd name="T47" fmla="*/ 9 h 92"/>
                  <a:gd name="T48" fmla="*/ 88 w 89"/>
                  <a:gd name="T49" fmla="*/ 15 h 92"/>
                  <a:gd name="T50" fmla="*/ 89 w 89"/>
                  <a:gd name="T51" fmla="*/ 20 h 92"/>
                  <a:gd name="T52" fmla="*/ 89 w 89"/>
                  <a:gd name="T53" fmla="*/ 27 h 92"/>
                  <a:gd name="T54" fmla="*/ 88 w 89"/>
                  <a:gd name="T55" fmla="*/ 35 h 92"/>
                  <a:gd name="T56" fmla="*/ 86 w 89"/>
                  <a:gd name="T57" fmla="*/ 41 h 92"/>
                  <a:gd name="T58" fmla="*/ 80 w 89"/>
                  <a:gd name="T59" fmla="*/ 47 h 92"/>
                  <a:gd name="T60" fmla="*/ 71 w 89"/>
                  <a:gd name="T61" fmla="*/ 50 h 92"/>
                  <a:gd name="T62" fmla="*/ 58 w 89"/>
                  <a:gd name="T63" fmla="*/ 57 h 92"/>
                  <a:gd name="T64" fmla="*/ 49 w 89"/>
                  <a:gd name="T65" fmla="*/ 64 h 92"/>
                  <a:gd name="T66" fmla="*/ 42 w 89"/>
                  <a:gd name="T67" fmla="*/ 76 h 92"/>
                  <a:gd name="T68" fmla="*/ 37 w 89"/>
                  <a:gd name="T69" fmla="*/ 92 h 92"/>
                  <a:gd name="T70" fmla="*/ 4 w 89"/>
                  <a:gd name="T71" fmla="*/ 92 h 92"/>
                  <a:gd name="T72" fmla="*/ 2 w 89"/>
                  <a:gd name="T73" fmla="*/ 80 h 92"/>
                  <a:gd name="T74" fmla="*/ 0 w 89"/>
                  <a:gd name="T75" fmla="*/ 68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9"/>
                  <a:gd name="T115" fmla="*/ 0 h 92"/>
                  <a:gd name="T116" fmla="*/ 89 w 89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9" h="92">
                    <a:moveTo>
                      <a:pt x="0" y="68"/>
                    </a:moveTo>
                    <a:lnTo>
                      <a:pt x="0" y="57"/>
                    </a:lnTo>
                    <a:lnTo>
                      <a:pt x="3" y="43"/>
                    </a:lnTo>
                    <a:lnTo>
                      <a:pt x="6" y="31"/>
                    </a:lnTo>
                    <a:lnTo>
                      <a:pt x="12" y="20"/>
                    </a:lnTo>
                    <a:lnTo>
                      <a:pt x="18" y="13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4" y="0"/>
                    </a:lnTo>
                    <a:lnTo>
                      <a:pt x="58" y="1"/>
                    </a:lnTo>
                    <a:lnTo>
                      <a:pt x="45" y="4"/>
                    </a:lnTo>
                    <a:lnTo>
                      <a:pt x="37" y="9"/>
                    </a:lnTo>
                    <a:lnTo>
                      <a:pt x="30" y="16"/>
                    </a:lnTo>
                    <a:lnTo>
                      <a:pt x="27" y="21"/>
                    </a:lnTo>
                    <a:lnTo>
                      <a:pt x="22" y="33"/>
                    </a:lnTo>
                    <a:lnTo>
                      <a:pt x="20" y="46"/>
                    </a:lnTo>
                    <a:lnTo>
                      <a:pt x="25" y="36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2" y="11"/>
                    </a:lnTo>
                    <a:lnTo>
                      <a:pt x="66" y="7"/>
                    </a:lnTo>
                    <a:lnTo>
                      <a:pt x="74" y="7"/>
                    </a:lnTo>
                    <a:lnTo>
                      <a:pt x="83" y="9"/>
                    </a:lnTo>
                    <a:lnTo>
                      <a:pt x="88" y="15"/>
                    </a:lnTo>
                    <a:lnTo>
                      <a:pt x="89" y="20"/>
                    </a:lnTo>
                    <a:lnTo>
                      <a:pt x="89" y="27"/>
                    </a:lnTo>
                    <a:lnTo>
                      <a:pt x="88" y="35"/>
                    </a:lnTo>
                    <a:lnTo>
                      <a:pt x="86" y="41"/>
                    </a:lnTo>
                    <a:lnTo>
                      <a:pt x="80" y="47"/>
                    </a:lnTo>
                    <a:lnTo>
                      <a:pt x="71" y="50"/>
                    </a:lnTo>
                    <a:lnTo>
                      <a:pt x="58" y="57"/>
                    </a:lnTo>
                    <a:lnTo>
                      <a:pt x="49" y="64"/>
                    </a:lnTo>
                    <a:lnTo>
                      <a:pt x="42" y="76"/>
                    </a:lnTo>
                    <a:lnTo>
                      <a:pt x="37" y="92"/>
                    </a:lnTo>
                    <a:lnTo>
                      <a:pt x="4" y="92"/>
                    </a:lnTo>
                    <a:lnTo>
                      <a:pt x="2" y="8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5" name="Freeform 177"/>
              <p:cNvSpPr>
                <a:spLocks/>
              </p:cNvSpPr>
              <p:nvPr/>
            </p:nvSpPr>
            <p:spPr bwMode="auto">
              <a:xfrm>
                <a:off x="2445" y="1498"/>
                <a:ext cx="227" cy="223"/>
              </a:xfrm>
              <a:custGeom>
                <a:avLst/>
                <a:gdLst>
                  <a:gd name="T0" fmla="*/ 84 w 227"/>
                  <a:gd name="T1" fmla="*/ 39 h 223"/>
                  <a:gd name="T2" fmla="*/ 80 w 227"/>
                  <a:gd name="T3" fmla="*/ 34 h 223"/>
                  <a:gd name="T4" fmla="*/ 73 w 227"/>
                  <a:gd name="T5" fmla="*/ 27 h 223"/>
                  <a:gd name="T6" fmla="*/ 60 w 227"/>
                  <a:gd name="T7" fmla="*/ 21 h 223"/>
                  <a:gd name="T8" fmla="*/ 55 w 227"/>
                  <a:gd name="T9" fmla="*/ 20 h 223"/>
                  <a:gd name="T10" fmla="*/ 47 w 227"/>
                  <a:gd name="T11" fmla="*/ 20 h 223"/>
                  <a:gd name="T12" fmla="*/ 39 w 227"/>
                  <a:gd name="T13" fmla="*/ 20 h 223"/>
                  <a:gd name="T14" fmla="*/ 28 w 227"/>
                  <a:gd name="T15" fmla="*/ 22 h 223"/>
                  <a:gd name="T16" fmla="*/ 21 w 227"/>
                  <a:gd name="T17" fmla="*/ 26 h 223"/>
                  <a:gd name="T18" fmla="*/ 14 w 227"/>
                  <a:gd name="T19" fmla="*/ 31 h 223"/>
                  <a:gd name="T20" fmla="*/ 9 w 227"/>
                  <a:gd name="T21" fmla="*/ 38 h 223"/>
                  <a:gd name="T22" fmla="*/ 5 w 227"/>
                  <a:gd name="T23" fmla="*/ 46 h 223"/>
                  <a:gd name="T24" fmla="*/ 1 w 227"/>
                  <a:gd name="T25" fmla="*/ 57 h 223"/>
                  <a:gd name="T26" fmla="*/ 0 w 227"/>
                  <a:gd name="T27" fmla="*/ 64 h 223"/>
                  <a:gd name="T28" fmla="*/ 0 w 227"/>
                  <a:gd name="T29" fmla="*/ 74 h 223"/>
                  <a:gd name="T30" fmla="*/ 2 w 227"/>
                  <a:gd name="T31" fmla="*/ 84 h 223"/>
                  <a:gd name="T32" fmla="*/ 6 w 227"/>
                  <a:gd name="T33" fmla="*/ 95 h 223"/>
                  <a:gd name="T34" fmla="*/ 13 w 227"/>
                  <a:gd name="T35" fmla="*/ 103 h 223"/>
                  <a:gd name="T36" fmla="*/ 21 w 227"/>
                  <a:gd name="T37" fmla="*/ 109 h 223"/>
                  <a:gd name="T38" fmla="*/ 16 w 227"/>
                  <a:gd name="T39" fmla="*/ 120 h 223"/>
                  <a:gd name="T40" fmla="*/ 14 w 227"/>
                  <a:gd name="T41" fmla="*/ 130 h 223"/>
                  <a:gd name="T42" fmla="*/ 14 w 227"/>
                  <a:gd name="T43" fmla="*/ 141 h 223"/>
                  <a:gd name="T44" fmla="*/ 15 w 227"/>
                  <a:gd name="T45" fmla="*/ 147 h 223"/>
                  <a:gd name="T46" fmla="*/ 20 w 227"/>
                  <a:gd name="T47" fmla="*/ 157 h 223"/>
                  <a:gd name="T48" fmla="*/ 25 w 227"/>
                  <a:gd name="T49" fmla="*/ 165 h 223"/>
                  <a:gd name="T50" fmla="*/ 37 w 227"/>
                  <a:gd name="T51" fmla="*/ 176 h 223"/>
                  <a:gd name="T52" fmla="*/ 54 w 227"/>
                  <a:gd name="T53" fmla="*/ 187 h 223"/>
                  <a:gd name="T54" fmla="*/ 78 w 227"/>
                  <a:gd name="T55" fmla="*/ 198 h 223"/>
                  <a:gd name="T56" fmla="*/ 101 w 227"/>
                  <a:gd name="T57" fmla="*/ 208 h 223"/>
                  <a:gd name="T58" fmla="*/ 122 w 227"/>
                  <a:gd name="T59" fmla="*/ 213 h 223"/>
                  <a:gd name="T60" fmla="*/ 150 w 227"/>
                  <a:gd name="T61" fmla="*/ 219 h 223"/>
                  <a:gd name="T62" fmla="*/ 169 w 227"/>
                  <a:gd name="T63" fmla="*/ 221 h 223"/>
                  <a:gd name="T64" fmla="*/ 183 w 227"/>
                  <a:gd name="T65" fmla="*/ 223 h 223"/>
                  <a:gd name="T66" fmla="*/ 198 w 227"/>
                  <a:gd name="T67" fmla="*/ 220 h 223"/>
                  <a:gd name="T68" fmla="*/ 209 w 227"/>
                  <a:gd name="T69" fmla="*/ 217 h 223"/>
                  <a:gd name="T70" fmla="*/ 214 w 227"/>
                  <a:gd name="T71" fmla="*/ 212 h 223"/>
                  <a:gd name="T72" fmla="*/ 221 w 227"/>
                  <a:gd name="T73" fmla="*/ 203 h 223"/>
                  <a:gd name="T74" fmla="*/ 226 w 227"/>
                  <a:gd name="T75" fmla="*/ 191 h 223"/>
                  <a:gd name="T76" fmla="*/ 227 w 227"/>
                  <a:gd name="T77" fmla="*/ 180 h 223"/>
                  <a:gd name="T78" fmla="*/ 225 w 227"/>
                  <a:gd name="T79" fmla="*/ 159 h 223"/>
                  <a:gd name="T80" fmla="*/ 221 w 227"/>
                  <a:gd name="T81" fmla="*/ 138 h 223"/>
                  <a:gd name="T82" fmla="*/ 215 w 227"/>
                  <a:gd name="T83" fmla="*/ 105 h 223"/>
                  <a:gd name="T84" fmla="*/ 212 w 227"/>
                  <a:gd name="T85" fmla="*/ 84 h 223"/>
                  <a:gd name="T86" fmla="*/ 211 w 227"/>
                  <a:gd name="T87" fmla="*/ 59 h 223"/>
                  <a:gd name="T88" fmla="*/ 209 w 227"/>
                  <a:gd name="T89" fmla="*/ 38 h 223"/>
                  <a:gd name="T90" fmla="*/ 204 w 227"/>
                  <a:gd name="T91" fmla="*/ 24 h 223"/>
                  <a:gd name="T92" fmla="*/ 195 w 227"/>
                  <a:gd name="T93" fmla="*/ 11 h 223"/>
                  <a:gd name="T94" fmla="*/ 184 w 227"/>
                  <a:gd name="T95" fmla="*/ 4 h 223"/>
                  <a:gd name="T96" fmla="*/ 173 w 227"/>
                  <a:gd name="T97" fmla="*/ 0 h 223"/>
                  <a:gd name="T98" fmla="*/ 158 w 227"/>
                  <a:gd name="T99" fmla="*/ 1 h 223"/>
                  <a:gd name="T100" fmla="*/ 142 w 227"/>
                  <a:gd name="T101" fmla="*/ 7 h 223"/>
                  <a:gd name="T102" fmla="*/ 126 w 227"/>
                  <a:gd name="T103" fmla="*/ 18 h 223"/>
                  <a:gd name="T104" fmla="*/ 115 w 227"/>
                  <a:gd name="T105" fmla="*/ 28 h 223"/>
                  <a:gd name="T106" fmla="*/ 105 w 227"/>
                  <a:gd name="T107" fmla="*/ 43 h 223"/>
                  <a:gd name="T108" fmla="*/ 100 w 227"/>
                  <a:gd name="T109" fmla="*/ 50 h 223"/>
                  <a:gd name="T110" fmla="*/ 84 w 227"/>
                  <a:gd name="T111" fmla="*/ 39 h 2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7"/>
                  <a:gd name="T169" fmla="*/ 0 h 223"/>
                  <a:gd name="T170" fmla="*/ 227 w 227"/>
                  <a:gd name="T171" fmla="*/ 223 h 2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7" h="223">
                    <a:moveTo>
                      <a:pt x="84" y="39"/>
                    </a:moveTo>
                    <a:lnTo>
                      <a:pt x="80" y="34"/>
                    </a:lnTo>
                    <a:lnTo>
                      <a:pt x="73" y="27"/>
                    </a:lnTo>
                    <a:lnTo>
                      <a:pt x="60" y="21"/>
                    </a:lnTo>
                    <a:lnTo>
                      <a:pt x="55" y="20"/>
                    </a:lnTo>
                    <a:lnTo>
                      <a:pt x="47" y="20"/>
                    </a:lnTo>
                    <a:lnTo>
                      <a:pt x="39" y="20"/>
                    </a:lnTo>
                    <a:lnTo>
                      <a:pt x="28" y="22"/>
                    </a:lnTo>
                    <a:lnTo>
                      <a:pt x="21" y="26"/>
                    </a:lnTo>
                    <a:lnTo>
                      <a:pt x="14" y="31"/>
                    </a:lnTo>
                    <a:lnTo>
                      <a:pt x="9" y="38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6" y="95"/>
                    </a:lnTo>
                    <a:lnTo>
                      <a:pt x="13" y="103"/>
                    </a:lnTo>
                    <a:lnTo>
                      <a:pt x="21" y="109"/>
                    </a:lnTo>
                    <a:lnTo>
                      <a:pt x="16" y="120"/>
                    </a:lnTo>
                    <a:lnTo>
                      <a:pt x="14" y="130"/>
                    </a:lnTo>
                    <a:lnTo>
                      <a:pt x="14" y="141"/>
                    </a:lnTo>
                    <a:lnTo>
                      <a:pt x="15" y="147"/>
                    </a:lnTo>
                    <a:lnTo>
                      <a:pt x="20" y="157"/>
                    </a:lnTo>
                    <a:lnTo>
                      <a:pt x="25" y="165"/>
                    </a:lnTo>
                    <a:lnTo>
                      <a:pt x="37" y="176"/>
                    </a:lnTo>
                    <a:lnTo>
                      <a:pt x="54" y="187"/>
                    </a:lnTo>
                    <a:lnTo>
                      <a:pt x="78" y="198"/>
                    </a:lnTo>
                    <a:lnTo>
                      <a:pt x="101" y="208"/>
                    </a:lnTo>
                    <a:lnTo>
                      <a:pt x="122" y="213"/>
                    </a:lnTo>
                    <a:lnTo>
                      <a:pt x="150" y="219"/>
                    </a:lnTo>
                    <a:lnTo>
                      <a:pt x="169" y="221"/>
                    </a:lnTo>
                    <a:lnTo>
                      <a:pt x="183" y="223"/>
                    </a:lnTo>
                    <a:lnTo>
                      <a:pt x="198" y="220"/>
                    </a:lnTo>
                    <a:lnTo>
                      <a:pt x="209" y="217"/>
                    </a:lnTo>
                    <a:lnTo>
                      <a:pt x="214" y="212"/>
                    </a:lnTo>
                    <a:lnTo>
                      <a:pt x="221" y="203"/>
                    </a:lnTo>
                    <a:lnTo>
                      <a:pt x="226" y="191"/>
                    </a:lnTo>
                    <a:lnTo>
                      <a:pt x="227" y="180"/>
                    </a:lnTo>
                    <a:lnTo>
                      <a:pt x="225" y="159"/>
                    </a:lnTo>
                    <a:lnTo>
                      <a:pt x="221" y="138"/>
                    </a:lnTo>
                    <a:lnTo>
                      <a:pt x="215" y="105"/>
                    </a:lnTo>
                    <a:lnTo>
                      <a:pt x="212" y="84"/>
                    </a:lnTo>
                    <a:lnTo>
                      <a:pt x="211" y="59"/>
                    </a:lnTo>
                    <a:lnTo>
                      <a:pt x="209" y="38"/>
                    </a:lnTo>
                    <a:lnTo>
                      <a:pt x="204" y="24"/>
                    </a:lnTo>
                    <a:lnTo>
                      <a:pt x="195" y="11"/>
                    </a:lnTo>
                    <a:lnTo>
                      <a:pt x="184" y="4"/>
                    </a:lnTo>
                    <a:lnTo>
                      <a:pt x="173" y="0"/>
                    </a:lnTo>
                    <a:lnTo>
                      <a:pt x="158" y="1"/>
                    </a:lnTo>
                    <a:lnTo>
                      <a:pt x="142" y="7"/>
                    </a:lnTo>
                    <a:lnTo>
                      <a:pt x="126" y="18"/>
                    </a:lnTo>
                    <a:lnTo>
                      <a:pt x="115" y="28"/>
                    </a:lnTo>
                    <a:lnTo>
                      <a:pt x="105" y="43"/>
                    </a:lnTo>
                    <a:lnTo>
                      <a:pt x="100" y="50"/>
                    </a:lnTo>
                    <a:lnTo>
                      <a:pt x="84" y="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6" name="Freeform 178"/>
              <p:cNvSpPr>
                <a:spLocks/>
              </p:cNvSpPr>
              <p:nvPr/>
            </p:nvSpPr>
            <p:spPr bwMode="auto">
              <a:xfrm>
                <a:off x="2619" y="1367"/>
                <a:ext cx="212" cy="180"/>
              </a:xfrm>
              <a:custGeom>
                <a:avLst/>
                <a:gdLst>
                  <a:gd name="T0" fmla="*/ 55 w 212"/>
                  <a:gd name="T1" fmla="*/ 83 h 180"/>
                  <a:gd name="T2" fmla="*/ 70 w 212"/>
                  <a:gd name="T3" fmla="*/ 67 h 180"/>
                  <a:gd name="T4" fmla="*/ 71 w 212"/>
                  <a:gd name="T5" fmla="*/ 25 h 180"/>
                  <a:gd name="T6" fmla="*/ 90 w 212"/>
                  <a:gd name="T7" fmla="*/ 2 h 180"/>
                  <a:gd name="T8" fmla="*/ 128 w 212"/>
                  <a:gd name="T9" fmla="*/ 5 h 180"/>
                  <a:gd name="T10" fmla="*/ 165 w 212"/>
                  <a:gd name="T11" fmla="*/ 40 h 180"/>
                  <a:gd name="T12" fmla="*/ 193 w 212"/>
                  <a:gd name="T13" fmla="*/ 94 h 180"/>
                  <a:gd name="T14" fmla="*/ 211 w 212"/>
                  <a:gd name="T15" fmla="*/ 146 h 180"/>
                  <a:gd name="T16" fmla="*/ 202 w 212"/>
                  <a:gd name="T17" fmla="*/ 134 h 180"/>
                  <a:gd name="T18" fmla="*/ 182 w 212"/>
                  <a:gd name="T19" fmla="*/ 92 h 180"/>
                  <a:gd name="T20" fmla="*/ 155 w 212"/>
                  <a:gd name="T21" fmla="*/ 45 h 180"/>
                  <a:gd name="T22" fmla="*/ 127 w 212"/>
                  <a:gd name="T23" fmla="*/ 16 h 180"/>
                  <a:gd name="T24" fmla="*/ 96 w 212"/>
                  <a:gd name="T25" fmla="*/ 15 h 180"/>
                  <a:gd name="T26" fmla="*/ 96 w 212"/>
                  <a:gd name="T27" fmla="*/ 22 h 180"/>
                  <a:gd name="T28" fmla="*/ 122 w 212"/>
                  <a:gd name="T29" fmla="*/ 22 h 180"/>
                  <a:gd name="T30" fmla="*/ 146 w 212"/>
                  <a:gd name="T31" fmla="*/ 48 h 180"/>
                  <a:gd name="T32" fmla="*/ 173 w 212"/>
                  <a:gd name="T33" fmla="*/ 96 h 180"/>
                  <a:gd name="T34" fmla="*/ 188 w 212"/>
                  <a:gd name="T35" fmla="*/ 138 h 180"/>
                  <a:gd name="T36" fmla="*/ 173 w 212"/>
                  <a:gd name="T37" fmla="*/ 113 h 180"/>
                  <a:gd name="T38" fmla="*/ 150 w 212"/>
                  <a:gd name="T39" fmla="*/ 74 h 180"/>
                  <a:gd name="T40" fmla="*/ 120 w 212"/>
                  <a:gd name="T41" fmla="*/ 36 h 180"/>
                  <a:gd name="T42" fmla="*/ 93 w 212"/>
                  <a:gd name="T43" fmla="*/ 39 h 180"/>
                  <a:gd name="T44" fmla="*/ 105 w 212"/>
                  <a:gd name="T45" fmla="*/ 40 h 180"/>
                  <a:gd name="T46" fmla="*/ 128 w 212"/>
                  <a:gd name="T47" fmla="*/ 53 h 180"/>
                  <a:gd name="T48" fmla="*/ 158 w 212"/>
                  <a:gd name="T49" fmla="*/ 98 h 180"/>
                  <a:gd name="T50" fmla="*/ 181 w 212"/>
                  <a:gd name="T51" fmla="*/ 146 h 180"/>
                  <a:gd name="T52" fmla="*/ 162 w 212"/>
                  <a:gd name="T53" fmla="*/ 121 h 180"/>
                  <a:gd name="T54" fmla="*/ 152 w 212"/>
                  <a:gd name="T55" fmla="*/ 119 h 180"/>
                  <a:gd name="T56" fmla="*/ 131 w 212"/>
                  <a:gd name="T57" fmla="*/ 78 h 180"/>
                  <a:gd name="T58" fmla="*/ 108 w 212"/>
                  <a:gd name="T59" fmla="*/ 59 h 180"/>
                  <a:gd name="T60" fmla="*/ 89 w 212"/>
                  <a:gd name="T61" fmla="*/ 66 h 180"/>
                  <a:gd name="T62" fmla="*/ 119 w 212"/>
                  <a:gd name="T63" fmla="*/ 76 h 180"/>
                  <a:gd name="T64" fmla="*/ 146 w 212"/>
                  <a:gd name="T65" fmla="*/ 119 h 180"/>
                  <a:gd name="T66" fmla="*/ 145 w 212"/>
                  <a:gd name="T67" fmla="*/ 130 h 180"/>
                  <a:gd name="T68" fmla="*/ 121 w 212"/>
                  <a:gd name="T69" fmla="*/ 93 h 180"/>
                  <a:gd name="T70" fmla="*/ 96 w 212"/>
                  <a:gd name="T71" fmla="*/ 79 h 180"/>
                  <a:gd name="T72" fmla="*/ 109 w 212"/>
                  <a:gd name="T73" fmla="*/ 91 h 180"/>
                  <a:gd name="T74" fmla="*/ 132 w 212"/>
                  <a:gd name="T75" fmla="*/ 120 h 180"/>
                  <a:gd name="T76" fmla="*/ 127 w 212"/>
                  <a:gd name="T77" fmla="*/ 127 h 180"/>
                  <a:gd name="T78" fmla="*/ 100 w 212"/>
                  <a:gd name="T79" fmla="*/ 96 h 180"/>
                  <a:gd name="T80" fmla="*/ 105 w 212"/>
                  <a:gd name="T81" fmla="*/ 105 h 180"/>
                  <a:gd name="T82" fmla="*/ 126 w 212"/>
                  <a:gd name="T83" fmla="*/ 132 h 180"/>
                  <a:gd name="T84" fmla="*/ 138 w 212"/>
                  <a:gd name="T85" fmla="*/ 172 h 180"/>
                  <a:gd name="T86" fmla="*/ 122 w 212"/>
                  <a:gd name="T87" fmla="*/ 158 h 180"/>
                  <a:gd name="T88" fmla="*/ 114 w 212"/>
                  <a:gd name="T89" fmla="*/ 151 h 180"/>
                  <a:gd name="T90" fmla="*/ 112 w 212"/>
                  <a:gd name="T91" fmla="*/ 155 h 180"/>
                  <a:gd name="T92" fmla="*/ 100 w 212"/>
                  <a:gd name="T93" fmla="*/ 124 h 180"/>
                  <a:gd name="T94" fmla="*/ 77 w 212"/>
                  <a:gd name="T95" fmla="*/ 101 h 180"/>
                  <a:gd name="T96" fmla="*/ 82 w 212"/>
                  <a:gd name="T97" fmla="*/ 114 h 180"/>
                  <a:gd name="T98" fmla="*/ 97 w 212"/>
                  <a:gd name="T99" fmla="*/ 143 h 180"/>
                  <a:gd name="T100" fmla="*/ 93 w 212"/>
                  <a:gd name="T101" fmla="*/ 151 h 180"/>
                  <a:gd name="T102" fmla="*/ 78 w 212"/>
                  <a:gd name="T103" fmla="*/ 121 h 180"/>
                  <a:gd name="T104" fmla="*/ 53 w 212"/>
                  <a:gd name="T105" fmla="*/ 100 h 180"/>
                  <a:gd name="T106" fmla="*/ 0 w 212"/>
                  <a:gd name="T107" fmla="*/ 84 h 1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2"/>
                  <a:gd name="T163" fmla="*/ 0 h 180"/>
                  <a:gd name="T164" fmla="*/ 212 w 212"/>
                  <a:gd name="T165" fmla="*/ 180 h 1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2" h="180">
                    <a:moveTo>
                      <a:pt x="0" y="84"/>
                    </a:moveTo>
                    <a:lnTo>
                      <a:pt x="41" y="84"/>
                    </a:lnTo>
                    <a:lnTo>
                      <a:pt x="55" y="83"/>
                    </a:lnTo>
                    <a:lnTo>
                      <a:pt x="63" y="78"/>
                    </a:lnTo>
                    <a:lnTo>
                      <a:pt x="68" y="72"/>
                    </a:lnTo>
                    <a:lnTo>
                      <a:pt x="70" y="67"/>
                    </a:lnTo>
                    <a:lnTo>
                      <a:pt x="70" y="56"/>
                    </a:lnTo>
                    <a:lnTo>
                      <a:pt x="70" y="38"/>
                    </a:lnTo>
                    <a:lnTo>
                      <a:pt x="71" y="25"/>
                    </a:lnTo>
                    <a:lnTo>
                      <a:pt x="75" y="15"/>
                    </a:lnTo>
                    <a:lnTo>
                      <a:pt x="82" y="7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8" y="5"/>
                    </a:lnTo>
                    <a:lnTo>
                      <a:pt x="140" y="13"/>
                    </a:lnTo>
                    <a:lnTo>
                      <a:pt x="152" y="24"/>
                    </a:lnTo>
                    <a:lnTo>
                      <a:pt x="165" y="40"/>
                    </a:lnTo>
                    <a:lnTo>
                      <a:pt x="175" y="56"/>
                    </a:lnTo>
                    <a:lnTo>
                      <a:pt x="183" y="71"/>
                    </a:lnTo>
                    <a:lnTo>
                      <a:pt x="193" y="94"/>
                    </a:lnTo>
                    <a:lnTo>
                      <a:pt x="200" y="113"/>
                    </a:lnTo>
                    <a:lnTo>
                      <a:pt x="206" y="129"/>
                    </a:lnTo>
                    <a:lnTo>
                      <a:pt x="211" y="146"/>
                    </a:lnTo>
                    <a:lnTo>
                      <a:pt x="212" y="169"/>
                    </a:lnTo>
                    <a:lnTo>
                      <a:pt x="206" y="147"/>
                    </a:lnTo>
                    <a:lnTo>
                      <a:pt x="202" y="134"/>
                    </a:lnTo>
                    <a:lnTo>
                      <a:pt x="195" y="120"/>
                    </a:lnTo>
                    <a:lnTo>
                      <a:pt x="188" y="105"/>
                    </a:lnTo>
                    <a:lnTo>
                      <a:pt x="182" y="92"/>
                    </a:lnTo>
                    <a:lnTo>
                      <a:pt x="173" y="74"/>
                    </a:lnTo>
                    <a:lnTo>
                      <a:pt x="165" y="60"/>
                    </a:lnTo>
                    <a:lnTo>
                      <a:pt x="155" y="45"/>
                    </a:lnTo>
                    <a:lnTo>
                      <a:pt x="149" y="36"/>
                    </a:lnTo>
                    <a:lnTo>
                      <a:pt x="139" y="26"/>
                    </a:lnTo>
                    <a:lnTo>
                      <a:pt x="127" y="16"/>
                    </a:lnTo>
                    <a:lnTo>
                      <a:pt x="115" y="13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91" y="19"/>
                    </a:lnTo>
                    <a:lnTo>
                      <a:pt x="88" y="28"/>
                    </a:lnTo>
                    <a:lnTo>
                      <a:pt x="96" y="22"/>
                    </a:lnTo>
                    <a:lnTo>
                      <a:pt x="101" y="19"/>
                    </a:lnTo>
                    <a:lnTo>
                      <a:pt x="109" y="19"/>
                    </a:lnTo>
                    <a:lnTo>
                      <a:pt x="122" y="22"/>
                    </a:lnTo>
                    <a:lnTo>
                      <a:pt x="132" y="30"/>
                    </a:lnTo>
                    <a:lnTo>
                      <a:pt x="138" y="37"/>
                    </a:lnTo>
                    <a:lnTo>
                      <a:pt x="146" y="48"/>
                    </a:lnTo>
                    <a:lnTo>
                      <a:pt x="155" y="63"/>
                    </a:lnTo>
                    <a:lnTo>
                      <a:pt x="166" y="82"/>
                    </a:lnTo>
                    <a:lnTo>
                      <a:pt x="173" y="96"/>
                    </a:lnTo>
                    <a:lnTo>
                      <a:pt x="177" y="107"/>
                    </a:lnTo>
                    <a:lnTo>
                      <a:pt x="183" y="123"/>
                    </a:lnTo>
                    <a:lnTo>
                      <a:pt x="188" y="138"/>
                    </a:lnTo>
                    <a:lnTo>
                      <a:pt x="192" y="160"/>
                    </a:lnTo>
                    <a:lnTo>
                      <a:pt x="181" y="131"/>
                    </a:lnTo>
                    <a:lnTo>
                      <a:pt x="173" y="113"/>
                    </a:lnTo>
                    <a:lnTo>
                      <a:pt x="165" y="99"/>
                    </a:lnTo>
                    <a:lnTo>
                      <a:pt x="158" y="86"/>
                    </a:lnTo>
                    <a:lnTo>
                      <a:pt x="150" y="74"/>
                    </a:lnTo>
                    <a:lnTo>
                      <a:pt x="142" y="59"/>
                    </a:lnTo>
                    <a:lnTo>
                      <a:pt x="128" y="43"/>
                    </a:lnTo>
                    <a:lnTo>
                      <a:pt x="120" y="36"/>
                    </a:lnTo>
                    <a:lnTo>
                      <a:pt x="111" y="33"/>
                    </a:lnTo>
                    <a:lnTo>
                      <a:pt x="101" y="33"/>
                    </a:lnTo>
                    <a:lnTo>
                      <a:pt x="93" y="39"/>
                    </a:lnTo>
                    <a:lnTo>
                      <a:pt x="90" y="46"/>
                    </a:lnTo>
                    <a:lnTo>
                      <a:pt x="97" y="41"/>
                    </a:lnTo>
                    <a:lnTo>
                      <a:pt x="105" y="40"/>
                    </a:lnTo>
                    <a:lnTo>
                      <a:pt x="113" y="41"/>
                    </a:lnTo>
                    <a:lnTo>
                      <a:pt x="121" y="46"/>
                    </a:lnTo>
                    <a:lnTo>
                      <a:pt x="128" y="53"/>
                    </a:lnTo>
                    <a:lnTo>
                      <a:pt x="136" y="62"/>
                    </a:lnTo>
                    <a:lnTo>
                      <a:pt x="145" y="77"/>
                    </a:lnTo>
                    <a:lnTo>
                      <a:pt x="158" y="98"/>
                    </a:lnTo>
                    <a:lnTo>
                      <a:pt x="166" y="112"/>
                    </a:lnTo>
                    <a:lnTo>
                      <a:pt x="175" y="129"/>
                    </a:lnTo>
                    <a:lnTo>
                      <a:pt x="181" y="146"/>
                    </a:lnTo>
                    <a:lnTo>
                      <a:pt x="187" y="169"/>
                    </a:lnTo>
                    <a:lnTo>
                      <a:pt x="168" y="131"/>
                    </a:lnTo>
                    <a:lnTo>
                      <a:pt x="162" y="121"/>
                    </a:lnTo>
                    <a:lnTo>
                      <a:pt x="157" y="115"/>
                    </a:lnTo>
                    <a:lnTo>
                      <a:pt x="157" y="137"/>
                    </a:lnTo>
                    <a:lnTo>
                      <a:pt x="152" y="119"/>
                    </a:lnTo>
                    <a:lnTo>
                      <a:pt x="147" y="105"/>
                    </a:lnTo>
                    <a:lnTo>
                      <a:pt x="140" y="92"/>
                    </a:lnTo>
                    <a:lnTo>
                      <a:pt x="131" y="78"/>
                    </a:lnTo>
                    <a:lnTo>
                      <a:pt x="126" y="69"/>
                    </a:lnTo>
                    <a:lnTo>
                      <a:pt x="117" y="62"/>
                    </a:lnTo>
                    <a:lnTo>
                      <a:pt x="108" y="59"/>
                    </a:lnTo>
                    <a:lnTo>
                      <a:pt x="100" y="59"/>
                    </a:lnTo>
                    <a:lnTo>
                      <a:pt x="92" y="61"/>
                    </a:lnTo>
                    <a:lnTo>
                      <a:pt x="89" y="66"/>
                    </a:lnTo>
                    <a:lnTo>
                      <a:pt x="100" y="66"/>
                    </a:lnTo>
                    <a:lnTo>
                      <a:pt x="111" y="70"/>
                    </a:lnTo>
                    <a:lnTo>
                      <a:pt x="119" y="76"/>
                    </a:lnTo>
                    <a:lnTo>
                      <a:pt x="128" y="86"/>
                    </a:lnTo>
                    <a:lnTo>
                      <a:pt x="138" y="101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3" y="149"/>
                    </a:lnTo>
                    <a:lnTo>
                      <a:pt x="145" y="130"/>
                    </a:lnTo>
                    <a:lnTo>
                      <a:pt x="139" y="120"/>
                    </a:lnTo>
                    <a:lnTo>
                      <a:pt x="132" y="110"/>
                    </a:lnTo>
                    <a:lnTo>
                      <a:pt x="121" y="93"/>
                    </a:lnTo>
                    <a:lnTo>
                      <a:pt x="113" y="86"/>
                    </a:lnTo>
                    <a:lnTo>
                      <a:pt x="105" y="83"/>
                    </a:lnTo>
                    <a:lnTo>
                      <a:pt x="96" y="79"/>
                    </a:lnTo>
                    <a:lnTo>
                      <a:pt x="85" y="79"/>
                    </a:lnTo>
                    <a:lnTo>
                      <a:pt x="100" y="84"/>
                    </a:lnTo>
                    <a:lnTo>
                      <a:pt x="109" y="91"/>
                    </a:lnTo>
                    <a:lnTo>
                      <a:pt x="117" y="99"/>
                    </a:lnTo>
                    <a:lnTo>
                      <a:pt x="124" y="106"/>
                    </a:lnTo>
                    <a:lnTo>
                      <a:pt x="132" y="120"/>
                    </a:lnTo>
                    <a:lnTo>
                      <a:pt x="142" y="140"/>
                    </a:lnTo>
                    <a:lnTo>
                      <a:pt x="121" y="109"/>
                    </a:lnTo>
                    <a:lnTo>
                      <a:pt x="127" y="127"/>
                    </a:lnTo>
                    <a:lnTo>
                      <a:pt x="112" y="104"/>
                    </a:lnTo>
                    <a:lnTo>
                      <a:pt x="105" y="99"/>
                    </a:lnTo>
                    <a:lnTo>
                      <a:pt x="100" y="96"/>
                    </a:lnTo>
                    <a:lnTo>
                      <a:pt x="92" y="93"/>
                    </a:lnTo>
                    <a:lnTo>
                      <a:pt x="98" y="98"/>
                    </a:lnTo>
                    <a:lnTo>
                      <a:pt x="105" y="105"/>
                    </a:lnTo>
                    <a:lnTo>
                      <a:pt x="111" y="112"/>
                    </a:lnTo>
                    <a:lnTo>
                      <a:pt x="117" y="121"/>
                    </a:lnTo>
                    <a:lnTo>
                      <a:pt x="126" y="132"/>
                    </a:lnTo>
                    <a:lnTo>
                      <a:pt x="131" y="144"/>
                    </a:lnTo>
                    <a:lnTo>
                      <a:pt x="136" y="159"/>
                    </a:lnTo>
                    <a:lnTo>
                      <a:pt x="138" y="172"/>
                    </a:lnTo>
                    <a:lnTo>
                      <a:pt x="129" y="150"/>
                    </a:lnTo>
                    <a:lnTo>
                      <a:pt x="121" y="137"/>
                    </a:lnTo>
                    <a:lnTo>
                      <a:pt x="122" y="158"/>
                    </a:lnTo>
                    <a:lnTo>
                      <a:pt x="117" y="143"/>
                    </a:lnTo>
                    <a:lnTo>
                      <a:pt x="111" y="134"/>
                    </a:lnTo>
                    <a:lnTo>
                      <a:pt x="114" y="151"/>
                    </a:lnTo>
                    <a:lnTo>
                      <a:pt x="115" y="161"/>
                    </a:lnTo>
                    <a:lnTo>
                      <a:pt x="114" y="180"/>
                    </a:lnTo>
                    <a:lnTo>
                      <a:pt x="112" y="155"/>
                    </a:lnTo>
                    <a:lnTo>
                      <a:pt x="108" y="143"/>
                    </a:lnTo>
                    <a:lnTo>
                      <a:pt x="105" y="132"/>
                    </a:lnTo>
                    <a:lnTo>
                      <a:pt x="100" y="124"/>
                    </a:lnTo>
                    <a:lnTo>
                      <a:pt x="93" y="115"/>
                    </a:lnTo>
                    <a:lnTo>
                      <a:pt x="86" y="107"/>
                    </a:lnTo>
                    <a:lnTo>
                      <a:pt x="77" y="101"/>
                    </a:lnTo>
                    <a:lnTo>
                      <a:pt x="66" y="98"/>
                    </a:lnTo>
                    <a:lnTo>
                      <a:pt x="76" y="106"/>
                    </a:lnTo>
                    <a:lnTo>
                      <a:pt x="82" y="114"/>
                    </a:lnTo>
                    <a:lnTo>
                      <a:pt x="88" y="123"/>
                    </a:lnTo>
                    <a:lnTo>
                      <a:pt x="93" y="132"/>
                    </a:lnTo>
                    <a:lnTo>
                      <a:pt x="97" y="143"/>
                    </a:lnTo>
                    <a:lnTo>
                      <a:pt x="99" y="155"/>
                    </a:lnTo>
                    <a:lnTo>
                      <a:pt x="99" y="173"/>
                    </a:lnTo>
                    <a:lnTo>
                      <a:pt x="93" y="151"/>
                    </a:lnTo>
                    <a:lnTo>
                      <a:pt x="90" y="140"/>
                    </a:lnTo>
                    <a:lnTo>
                      <a:pt x="84" y="130"/>
                    </a:lnTo>
                    <a:lnTo>
                      <a:pt x="78" y="121"/>
                    </a:lnTo>
                    <a:lnTo>
                      <a:pt x="73" y="113"/>
                    </a:lnTo>
                    <a:lnTo>
                      <a:pt x="62" y="104"/>
                    </a:lnTo>
                    <a:lnTo>
                      <a:pt x="53" y="100"/>
                    </a:lnTo>
                    <a:lnTo>
                      <a:pt x="43" y="98"/>
                    </a:lnTo>
                    <a:lnTo>
                      <a:pt x="2" y="9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7" name="Freeform 179"/>
              <p:cNvSpPr>
                <a:spLocks/>
              </p:cNvSpPr>
              <p:nvPr/>
            </p:nvSpPr>
            <p:spPr bwMode="auto">
              <a:xfrm>
                <a:off x="2456" y="1526"/>
                <a:ext cx="149" cy="167"/>
              </a:xfrm>
              <a:custGeom>
                <a:avLst/>
                <a:gdLst>
                  <a:gd name="T0" fmla="*/ 72 w 149"/>
                  <a:gd name="T1" fmla="*/ 23 h 167"/>
                  <a:gd name="T2" fmla="*/ 59 w 149"/>
                  <a:gd name="T3" fmla="*/ 13 h 167"/>
                  <a:gd name="T4" fmla="*/ 50 w 149"/>
                  <a:gd name="T5" fmla="*/ 7 h 167"/>
                  <a:gd name="T6" fmla="*/ 33 w 149"/>
                  <a:gd name="T7" fmla="*/ 2 h 167"/>
                  <a:gd name="T8" fmla="*/ 25 w 149"/>
                  <a:gd name="T9" fmla="*/ 3 h 167"/>
                  <a:gd name="T10" fmla="*/ 16 w 149"/>
                  <a:gd name="T11" fmla="*/ 8 h 167"/>
                  <a:gd name="T12" fmla="*/ 6 w 149"/>
                  <a:gd name="T13" fmla="*/ 16 h 167"/>
                  <a:gd name="T14" fmla="*/ 2 w 149"/>
                  <a:gd name="T15" fmla="*/ 24 h 167"/>
                  <a:gd name="T16" fmla="*/ 0 w 149"/>
                  <a:gd name="T17" fmla="*/ 34 h 167"/>
                  <a:gd name="T18" fmla="*/ 0 w 149"/>
                  <a:gd name="T19" fmla="*/ 44 h 167"/>
                  <a:gd name="T20" fmla="*/ 2 w 149"/>
                  <a:gd name="T21" fmla="*/ 53 h 167"/>
                  <a:gd name="T22" fmla="*/ 5 w 149"/>
                  <a:gd name="T23" fmla="*/ 60 h 167"/>
                  <a:gd name="T24" fmla="*/ 13 w 149"/>
                  <a:gd name="T25" fmla="*/ 67 h 167"/>
                  <a:gd name="T26" fmla="*/ 25 w 149"/>
                  <a:gd name="T27" fmla="*/ 72 h 167"/>
                  <a:gd name="T28" fmla="*/ 47 w 149"/>
                  <a:gd name="T29" fmla="*/ 79 h 167"/>
                  <a:gd name="T30" fmla="*/ 34 w 149"/>
                  <a:gd name="T31" fmla="*/ 81 h 167"/>
                  <a:gd name="T32" fmla="*/ 27 w 149"/>
                  <a:gd name="T33" fmla="*/ 85 h 167"/>
                  <a:gd name="T34" fmla="*/ 23 w 149"/>
                  <a:gd name="T35" fmla="*/ 91 h 167"/>
                  <a:gd name="T36" fmla="*/ 21 w 149"/>
                  <a:gd name="T37" fmla="*/ 99 h 167"/>
                  <a:gd name="T38" fmla="*/ 21 w 149"/>
                  <a:gd name="T39" fmla="*/ 106 h 167"/>
                  <a:gd name="T40" fmla="*/ 23 w 149"/>
                  <a:gd name="T41" fmla="*/ 114 h 167"/>
                  <a:gd name="T42" fmla="*/ 25 w 149"/>
                  <a:gd name="T43" fmla="*/ 120 h 167"/>
                  <a:gd name="T44" fmla="*/ 29 w 149"/>
                  <a:gd name="T45" fmla="*/ 127 h 167"/>
                  <a:gd name="T46" fmla="*/ 36 w 149"/>
                  <a:gd name="T47" fmla="*/ 134 h 167"/>
                  <a:gd name="T48" fmla="*/ 49 w 149"/>
                  <a:gd name="T49" fmla="*/ 142 h 167"/>
                  <a:gd name="T50" fmla="*/ 66 w 149"/>
                  <a:gd name="T51" fmla="*/ 150 h 167"/>
                  <a:gd name="T52" fmla="*/ 84 w 149"/>
                  <a:gd name="T53" fmla="*/ 157 h 167"/>
                  <a:gd name="T54" fmla="*/ 101 w 149"/>
                  <a:gd name="T55" fmla="*/ 161 h 167"/>
                  <a:gd name="T56" fmla="*/ 120 w 149"/>
                  <a:gd name="T57" fmla="*/ 165 h 167"/>
                  <a:gd name="T58" fmla="*/ 140 w 149"/>
                  <a:gd name="T59" fmla="*/ 167 h 167"/>
                  <a:gd name="T60" fmla="*/ 149 w 149"/>
                  <a:gd name="T61" fmla="*/ 167 h 167"/>
                  <a:gd name="T62" fmla="*/ 133 w 149"/>
                  <a:gd name="T63" fmla="*/ 152 h 167"/>
                  <a:gd name="T64" fmla="*/ 126 w 149"/>
                  <a:gd name="T65" fmla="*/ 143 h 167"/>
                  <a:gd name="T66" fmla="*/ 119 w 149"/>
                  <a:gd name="T67" fmla="*/ 134 h 167"/>
                  <a:gd name="T68" fmla="*/ 112 w 149"/>
                  <a:gd name="T69" fmla="*/ 124 h 167"/>
                  <a:gd name="T70" fmla="*/ 107 w 149"/>
                  <a:gd name="T71" fmla="*/ 115 h 167"/>
                  <a:gd name="T72" fmla="*/ 102 w 149"/>
                  <a:gd name="T73" fmla="*/ 106 h 167"/>
                  <a:gd name="T74" fmla="*/ 99 w 149"/>
                  <a:gd name="T75" fmla="*/ 97 h 167"/>
                  <a:gd name="T76" fmla="*/ 96 w 149"/>
                  <a:gd name="T77" fmla="*/ 86 h 167"/>
                  <a:gd name="T78" fmla="*/ 95 w 149"/>
                  <a:gd name="T79" fmla="*/ 71 h 167"/>
                  <a:gd name="T80" fmla="*/ 96 w 149"/>
                  <a:gd name="T81" fmla="*/ 59 h 167"/>
                  <a:gd name="T82" fmla="*/ 100 w 149"/>
                  <a:gd name="T83" fmla="*/ 48 h 167"/>
                  <a:gd name="T84" fmla="*/ 107 w 149"/>
                  <a:gd name="T85" fmla="*/ 38 h 167"/>
                  <a:gd name="T86" fmla="*/ 113 w 149"/>
                  <a:gd name="T87" fmla="*/ 32 h 167"/>
                  <a:gd name="T88" fmla="*/ 120 w 149"/>
                  <a:gd name="T89" fmla="*/ 28 h 167"/>
                  <a:gd name="T90" fmla="*/ 127 w 149"/>
                  <a:gd name="T91" fmla="*/ 23 h 167"/>
                  <a:gd name="T92" fmla="*/ 128 w 149"/>
                  <a:gd name="T93" fmla="*/ 15 h 167"/>
                  <a:gd name="T94" fmla="*/ 127 w 149"/>
                  <a:gd name="T95" fmla="*/ 8 h 167"/>
                  <a:gd name="T96" fmla="*/ 124 w 149"/>
                  <a:gd name="T97" fmla="*/ 2 h 167"/>
                  <a:gd name="T98" fmla="*/ 117 w 149"/>
                  <a:gd name="T99" fmla="*/ 0 h 167"/>
                  <a:gd name="T100" fmla="*/ 109 w 149"/>
                  <a:gd name="T101" fmla="*/ 2 h 167"/>
                  <a:gd name="T102" fmla="*/ 104 w 149"/>
                  <a:gd name="T103" fmla="*/ 7 h 167"/>
                  <a:gd name="T104" fmla="*/ 100 w 149"/>
                  <a:gd name="T105" fmla="*/ 13 h 167"/>
                  <a:gd name="T106" fmla="*/ 97 w 149"/>
                  <a:gd name="T107" fmla="*/ 18 h 167"/>
                  <a:gd name="T108" fmla="*/ 97 w 149"/>
                  <a:gd name="T109" fmla="*/ 26 h 167"/>
                  <a:gd name="T110" fmla="*/ 92 w 149"/>
                  <a:gd name="T111" fmla="*/ 32 h 167"/>
                  <a:gd name="T112" fmla="*/ 87 w 149"/>
                  <a:gd name="T113" fmla="*/ 38 h 167"/>
                  <a:gd name="T114" fmla="*/ 79 w 149"/>
                  <a:gd name="T115" fmla="*/ 51 h 167"/>
                  <a:gd name="T116" fmla="*/ 79 w 149"/>
                  <a:gd name="T117" fmla="*/ 33 h 167"/>
                  <a:gd name="T118" fmla="*/ 72 w 149"/>
                  <a:gd name="T119" fmla="*/ 23 h 1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"/>
                  <a:gd name="T181" fmla="*/ 0 h 167"/>
                  <a:gd name="T182" fmla="*/ 149 w 149"/>
                  <a:gd name="T183" fmla="*/ 167 h 1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" h="167">
                    <a:moveTo>
                      <a:pt x="72" y="23"/>
                    </a:moveTo>
                    <a:lnTo>
                      <a:pt x="59" y="13"/>
                    </a:lnTo>
                    <a:lnTo>
                      <a:pt x="50" y="7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6" y="8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60"/>
                    </a:lnTo>
                    <a:lnTo>
                      <a:pt x="13" y="67"/>
                    </a:lnTo>
                    <a:lnTo>
                      <a:pt x="25" y="72"/>
                    </a:lnTo>
                    <a:lnTo>
                      <a:pt x="47" y="79"/>
                    </a:lnTo>
                    <a:lnTo>
                      <a:pt x="34" y="81"/>
                    </a:lnTo>
                    <a:lnTo>
                      <a:pt x="27" y="85"/>
                    </a:lnTo>
                    <a:lnTo>
                      <a:pt x="23" y="91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3" y="114"/>
                    </a:lnTo>
                    <a:lnTo>
                      <a:pt x="25" y="120"/>
                    </a:lnTo>
                    <a:lnTo>
                      <a:pt x="29" y="127"/>
                    </a:lnTo>
                    <a:lnTo>
                      <a:pt x="36" y="134"/>
                    </a:lnTo>
                    <a:lnTo>
                      <a:pt x="49" y="142"/>
                    </a:lnTo>
                    <a:lnTo>
                      <a:pt x="66" y="150"/>
                    </a:lnTo>
                    <a:lnTo>
                      <a:pt x="84" y="157"/>
                    </a:lnTo>
                    <a:lnTo>
                      <a:pt x="101" y="161"/>
                    </a:lnTo>
                    <a:lnTo>
                      <a:pt x="120" y="165"/>
                    </a:lnTo>
                    <a:lnTo>
                      <a:pt x="140" y="167"/>
                    </a:lnTo>
                    <a:lnTo>
                      <a:pt x="149" y="167"/>
                    </a:lnTo>
                    <a:lnTo>
                      <a:pt x="133" y="152"/>
                    </a:lnTo>
                    <a:lnTo>
                      <a:pt x="126" y="143"/>
                    </a:lnTo>
                    <a:lnTo>
                      <a:pt x="119" y="134"/>
                    </a:lnTo>
                    <a:lnTo>
                      <a:pt x="112" y="124"/>
                    </a:lnTo>
                    <a:lnTo>
                      <a:pt x="107" y="115"/>
                    </a:lnTo>
                    <a:lnTo>
                      <a:pt x="102" y="106"/>
                    </a:lnTo>
                    <a:lnTo>
                      <a:pt x="99" y="97"/>
                    </a:lnTo>
                    <a:lnTo>
                      <a:pt x="96" y="86"/>
                    </a:lnTo>
                    <a:lnTo>
                      <a:pt x="95" y="71"/>
                    </a:lnTo>
                    <a:lnTo>
                      <a:pt x="96" y="59"/>
                    </a:lnTo>
                    <a:lnTo>
                      <a:pt x="100" y="48"/>
                    </a:lnTo>
                    <a:lnTo>
                      <a:pt x="107" y="38"/>
                    </a:lnTo>
                    <a:lnTo>
                      <a:pt x="113" y="32"/>
                    </a:lnTo>
                    <a:lnTo>
                      <a:pt x="120" y="28"/>
                    </a:lnTo>
                    <a:lnTo>
                      <a:pt x="127" y="23"/>
                    </a:lnTo>
                    <a:lnTo>
                      <a:pt x="128" y="15"/>
                    </a:lnTo>
                    <a:lnTo>
                      <a:pt x="127" y="8"/>
                    </a:lnTo>
                    <a:lnTo>
                      <a:pt x="124" y="2"/>
                    </a:lnTo>
                    <a:lnTo>
                      <a:pt x="117" y="0"/>
                    </a:lnTo>
                    <a:lnTo>
                      <a:pt x="109" y="2"/>
                    </a:lnTo>
                    <a:lnTo>
                      <a:pt x="104" y="7"/>
                    </a:lnTo>
                    <a:lnTo>
                      <a:pt x="100" y="13"/>
                    </a:lnTo>
                    <a:lnTo>
                      <a:pt x="97" y="18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7" y="38"/>
                    </a:lnTo>
                    <a:lnTo>
                      <a:pt x="79" y="51"/>
                    </a:lnTo>
                    <a:lnTo>
                      <a:pt x="79" y="33"/>
                    </a:lnTo>
                    <a:lnTo>
                      <a:pt x="72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8" name="Freeform 180"/>
              <p:cNvSpPr>
                <a:spLocks/>
              </p:cNvSpPr>
              <p:nvPr/>
            </p:nvSpPr>
            <p:spPr bwMode="auto">
              <a:xfrm>
                <a:off x="2563" y="1513"/>
                <a:ext cx="79" cy="161"/>
              </a:xfrm>
              <a:custGeom>
                <a:avLst/>
                <a:gdLst>
                  <a:gd name="T0" fmla="*/ 46 w 79"/>
                  <a:gd name="T1" fmla="*/ 0 h 161"/>
                  <a:gd name="T2" fmla="*/ 56 w 79"/>
                  <a:gd name="T3" fmla="*/ 1 h 161"/>
                  <a:gd name="T4" fmla="*/ 65 w 79"/>
                  <a:gd name="T5" fmla="*/ 7 h 161"/>
                  <a:gd name="T6" fmla="*/ 70 w 79"/>
                  <a:gd name="T7" fmla="*/ 13 h 161"/>
                  <a:gd name="T8" fmla="*/ 73 w 79"/>
                  <a:gd name="T9" fmla="*/ 23 h 161"/>
                  <a:gd name="T10" fmla="*/ 74 w 79"/>
                  <a:gd name="T11" fmla="*/ 34 h 161"/>
                  <a:gd name="T12" fmla="*/ 74 w 79"/>
                  <a:gd name="T13" fmla="*/ 44 h 161"/>
                  <a:gd name="T14" fmla="*/ 71 w 79"/>
                  <a:gd name="T15" fmla="*/ 53 h 161"/>
                  <a:gd name="T16" fmla="*/ 65 w 79"/>
                  <a:gd name="T17" fmla="*/ 59 h 161"/>
                  <a:gd name="T18" fmla="*/ 57 w 79"/>
                  <a:gd name="T19" fmla="*/ 62 h 161"/>
                  <a:gd name="T20" fmla="*/ 65 w 79"/>
                  <a:gd name="T21" fmla="*/ 69 h 161"/>
                  <a:gd name="T22" fmla="*/ 71 w 79"/>
                  <a:gd name="T23" fmla="*/ 80 h 161"/>
                  <a:gd name="T24" fmla="*/ 74 w 79"/>
                  <a:gd name="T25" fmla="*/ 90 h 161"/>
                  <a:gd name="T26" fmla="*/ 77 w 79"/>
                  <a:gd name="T27" fmla="*/ 98 h 161"/>
                  <a:gd name="T28" fmla="*/ 78 w 79"/>
                  <a:gd name="T29" fmla="*/ 114 h 161"/>
                  <a:gd name="T30" fmla="*/ 79 w 79"/>
                  <a:gd name="T31" fmla="*/ 129 h 161"/>
                  <a:gd name="T32" fmla="*/ 78 w 79"/>
                  <a:gd name="T33" fmla="*/ 142 h 161"/>
                  <a:gd name="T34" fmla="*/ 74 w 79"/>
                  <a:gd name="T35" fmla="*/ 156 h 161"/>
                  <a:gd name="T36" fmla="*/ 71 w 79"/>
                  <a:gd name="T37" fmla="*/ 160 h 161"/>
                  <a:gd name="T38" fmla="*/ 64 w 79"/>
                  <a:gd name="T39" fmla="*/ 161 h 161"/>
                  <a:gd name="T40" fmla="*/ 49 w 79"/>
                  <a:gd name="T41" fmla="*/ 153 h 161"/>
                  <a:gd name="T42" fmla="*/ 36 w 79"/>
                  <a:gd name="T43" fmla="*/ 145 h 161"/>
                  <a:gd name="T44" fmla="*/ 24 w 79"/>
                  <a:gd name="T45" fmla="*/ 135 h 161"/>
                  <a:gd name="T46" fmla="*/ 15 w 79"/>
                  <a:gd name="T47" fmla="*/ 125 h 161"/>
                  <a:gd name="T48" fmla="*/ 8 w 79"/>
                  <a:gd name="T49" fmla="*/ 114 h 161"/>
                  <a:gd name="T50" fmla="*/ 4 w 79"/>
                  <a:gd name="T51" fmla="*/ 105 h 161"/>
                  <a:gd name="T52" fmla="*/ 1 w 79"/>
                  <a:gd name="T53" fmla="*/ 94 h 161"/>
                  <a:gd name="T54" fmla="*/ 0 w 79"/>
                  <a:gd name="T55" fmla="*/ 83 h 161"/>
                  <a:gd name="T56" fmla="*/ 0 w 79"/>
                  <a:gd name="T57" fmla="*/ 74 h 161"/>
                  <a:gd name="T58" fmla="*/ 3 w 79"/>
                  <a:gd name="T59" fmla="*/ 62 h 161"/>
                  <a:gd name="T60" fmla="*/ 8 w 79"/>
                  <a:gd name="T61" fmla="*/ 54 h 161"/>
                  <a:gd name="T62" fmla="*/ 15 w 79"/>
                  <a:gd name="T63" fmla="*/ 49 h 161"/>
                  <a:gd name="T64" fmla="*/ 23 w 79"/>
                  <a:gd name="T65" fmla="*/ 46 h 161"/>
                  <a:gd name="T66" fmla="*/ 30 w 79"/>
                  <a:gd name="T67" fmla="*/ 47 h 161"/>
                  <a:gd name="T68" fmla="*/ 38 w 79"/>
                  <a:gd name="T69" fmla="*/ 54 h 161"/>
                  <a:gd name="T70" fmla="*/ 43 w 79"/>
                  <a:gd name="T71" fmla="*/ 69 h 161"/>
                  <a:gd name="T72" fmla="*/ 41 w 79"/>
                  <a:gd name="T73" fmla="*/ 50 h 161"/>
                  <a:gd name="T74" fmla="*/ 36 w 79"/>
                  <a:gd name="T75" fmla="*/ 39 h 161"/>
                  <a:gd name="T76" fmla="*/ 31 w 79"/>
                  <a:gd name="T77" fmla="*/ 32 h 161"/>
                  <a:gd name="T78" fmla="*/ 27 w 79"/>
                  <a:gd name="T79" fmla="*/ 26 h 161"/>
                  <a:gd name="T80" fmla="*/ 27 w 79"/>
                  <a:gd name="T81" fmla="*/ 16 h 161"/>
                  <a:gd name="T82" fmla="*/ 30 w 79"/>
                  <a:gd name="T83" fmla="*/ 8 h 161"/>
                  <a:gd name="T84" fmla="*/ 38 w 79"/>
                  <a:gd name="T85" fmla="*/ 1 h 161"/>
                  <a:gd name="T86" fmla="*/ 46 w 79"/>
                  <a:gd name="T87" fmla="*/ 0 h 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9"/>
                  <a:gd name="T133" fmla="*/ 0 h 161"/>
                  <a:gd name="T134" fmla="*/ 79 w 79"/>
                  <a:gd name="T135" fmla="*/ 161 h 1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9" h="161">
                    <a:moveTo>
                      <a:pt x="46" y="0"/>
                    </a:moveTo>
                    <a:lnTo>
                      <a:pt x="56" y="1"/>
                    </a:lnTo>
                    <a:lnTo>
                      <a:pt x="65" y="7"/>
                    </a:lnTo>
                    <a:lnTo>
                      <a:pt x="70" y="13"/>
                    </a:lnTo>
                    <a:lnTo>
                      <a:pt x="73" y="23"/>
                    </a:lnTo>
                    <a:lnTo>
                      <a:pt x="74" y="34"/>
                    </a:lnTo>
                    <a:lnTo>
                      <a:pt x="74" y="44"/>
                    </a:lnTo>
                    <a:lnTo>
                      <a:pt x="71" y="53"/>
                    </a:lnTo>
                    <a:lnTo>
                      <a:pt x="65" y="59"/>
                    </a:lnTo>
                    <a:lnTo>
                      <a:pt x="57" y="62"/>
                    </a:lnTo>
                    <a:lnTo>
                      <a:pt x="65" y="69"/>
                    </a:lnTo>
                    <a:lnTo>
                      <a:pt x="71" y="80"/>
                    </a:lnTo>
                    <a:lnTo>
                      <a:pt x="74" y="90"/>
                    </a:lnTo>
                    <a:lnTo>
                      <a:pt x="77" y="98"/>
                    </a:lnTo>
                    <a:lnTo>
                      <a:pt x="78" y="114"/>
                    </a:lnTo>
                    <a:lnTo>
                      <a:pt x="79" y="129"/>
                    </a:lnTo>
                    <a:lnTo>
                      <a:pt x="78" y="142"/>
                    </a:lnTo>
                    <a:lnTo>
                      <a:pt x="74" y="156"/>
                    </a:lnTo>
                    <a:lnTo>
                      <a:pt x="71" y="160"/>
                    </a:lnTo>
                    <a:lnTo>
                      <a:pt x="64" y="161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5"/>
                    </a:lnTo>
                    <a:lnTo>
                      <a:pt x="15" y="125"/>
                    </a:lnTo>
                    <a:lnTo>
                      <a:pt x="8" y="114"/>
                    </a:lnTo>
                    <a:lnTo>
                      <a:pt x="4" y="105"/>
                    </a:lnTo>
                    <a:lnTo>
                      <a:pt x="1" y="94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3" y="62"/>
                    </a:lnTo>
                    <a:lnTo>
                      <a:pt x="8" y="54"/>
                    </a:lnTo>
                    <a:lnTo>
                      <a:pt x="15" y="49"/>
                    </a:lnTo>
                    <a:lnTo>
                      <a:pt x="23" y="46"/>
                    </a:lnTo>
                    <a:lnTo>
                      <a:pt x="30" y="47"/>
                    </a:lnTo>
                    <a:lnTo>
                      <a:pt x="38" y="54"/>
                    </a:lnTo>
                    <a:lnTo>
                      <a:pt x="43" y="69"/>
                    </a:lnTo>
                    <a:lnTo>
                      <a:pt x="41" y="50"/>
                    </a:lnTo>
                    <a:lnTo>
                      <a:pt x="36" y="39"/>
                    </a:lnTo>
                    <a:lnTo>
                      <a:pt x="31" y="32"/>
                    </a:lnTo>
                    <a:lnTo>
                      <a:pt x="27" y="26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8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9" name="Freeform 181"/>
              <p:cNvSpPr>
                <a:spLocks/>
              </p:cNvSpPr>
              <p:nvPr/>
            </p:nvSpPr>
            <p:spPr bwMode="auto">
              <a:xfrm>
                <a:off x="2289" y="1365"/>
                <a:ext cx="245" cy="179"/>
              </a:xfrm>
              <a:custGeom>
                <a:avLst/>
                <a:gdLst>
                  <a:gd name="T0" fmla="*/ 202 w 245"/>
                  <a:gd name="T1" fmla="*/ 80 h 179"/>
                  <a:gd name="T2" fmla="*/ 156 w 245"/>
                  <a:gd name="T3" fmla="*/ 81 h 179"/>
                  <a:gd name="T4" fmla="*/ 141 w 245"/>
                  <a:gd name="T5" fmla="*/ 66 h 179"/>
                  <a:gd name="T6" fmla="*/ 140 w 245"/>
                  <a:gd name="T7" fmla="*/ 25 h 179"/>
                  <a:gd name="T8" fmla="*/ 122 w 245"/>
                  <a:gd name="T9" fmla="*/ 2 h 179"/>
                  <a:gd name="T10" fmla="*/ 84 w 245"/>
                  <a:gd name="T11" fmla="*/ 4 h 179"/>
                  <a:gd name="T12" fmla="*/ 47 w 245"/>
                  <a:gd name="T13" fmla="*/ 40 h 179"/>
                  <a:gd name="T14" fmla="*/ 18 w 245"/>
                  <a:gd name="T15" fmla="*/ 94 h 179"/>
                  <a:gd name="T16" fmla="*/ 1 w 245"/>
                  <a:gd name="T17" fmla="*/ 146 h 179"/>
                  <a:gd name="T18" fmla="*/ 10 w 245"/>
                  <a:gd name="T19" fmla="*/ 133 h 179"/>
                  <a:gd name="T20" fmla="*/ 29 w 245"/>
                  <a:gd name="T21" fmla="*/ 92 h 179"/>
                  <a:gd name="T22" fmla="*/ 56 w 245"/>
                  <a:gd name="T23" fmla="*/ 45 h 179"/>
                  <a:gd name="T24" fmla="*/ 85 w 245"/>
                  <a:gd name="T25" fmla="*/ 16 h 179"/>
                  <a:gd name="T26" fmla="*/ 116 w 245"/>
                  <a:gd name="T27" fmla="*/ 15 h 179"/>
                  <a:gd name="T28" fmla="*/ 116 w 245"/>
                  <a:gd name="T29" fmla="*/ 21 h 179"/>
                  <a:gd name="T30" fmla="*/ 89 w 245"/>
                  <a:gd name="T31" fmla="*/ 21 h 179"/>
                  <a:gd name="T32" fmla="*/ 65 w 245"/>
                  <a:gd name="T33" fmla="*/ 48 h 179"/>
                  <a:gd name="T34" fmla="*/ 39 w 245"/>
                  <a:gd name="T35" fmla="*/ 95 h 179"/>
                  <a:gd name="T36" fmla="*/ 24 w 245"/>
                  <a:gd name="T37" fmla="*/ 138 h 179"/>
                  <a:gd name="T38" fmla="*/ 39 w 245"/>
                  <a:gd name="T39" fmla="*/ 112 h 179"/>
                  <a:gd name="T40" fmla="*/ 62 w 245"/>
                  <a:gd name="T41" fmla="*/ 73 h 179"/>
                  <a:gd name="T42" fmla="*/ 92 w 245"/>
                  <a:gd name="T43" fmla="*/ 35 h 179"/>
                  <a:gd name="T44" fmla="*/ 118 w 245"/>
                  <a:gd name="T45" fmla="*/ 39 h 179"/>
                  <a:gd name="T46" fmla="*/ 107 w 245"/>
                  <a:gd name="T47" fmla="*/ 40 h 179"/>
                  <a:gd name="T48" fmla="*/ 84 w 245"/>
                  <a:gd name="T49" fmla="*/ 53 h 179"/>
                  <a:gd name="T50" fmla="*/ 54 w 245"/>
                  <a:gd name="T51" fmla="*/ 98 h 179"/>
                  <a:gd name="T52" fmla="*/ 31 w 245"/>
                  <a:gd name="T53" fmla="*/ 146 h 179"/>
                  <a:gd name="T54" fmla="*/ 49 w 245"/>
                  <a:gd name="T55" fmla="*/ 121 h 179"/>
                  <a:gd name="T56" fmla="*/ 59 w 245"/>
                  <a:gd name="T57" fmla="*/ 118 h 179"/>
                  <a:gd name="T58" fmla="*/ 80 w 245"/>
                  <a:gd name="T59" fmla="*/ 78 h 179"/>
                  <a:gd name="T60" fmla="*/ 103 w 245"/>
                  <a:gd name="T61" fmla="*/ 58 h 179"/>
                  <a:gd name="T62" fmla="*/ 123 w 245"/>
                  <a:gd name="T63" fmla="*/ 65 h 179"/>
                  <a:gd name="T64" fmla="*/ 93 w 245"/>
                  <a:gd name="T65" fmla="*/ 76 h 179"/>
                  <a:gd name="T66" fmla="*/ 65 w 245"/>
                  <a:gd name="T67" fmla="*/ 118 h 179"/>
                  <a:gd name="T68" fmla="*/ 66 w 245"/>
                  <a:gd name="T69" fmla="*/ 130 h 179"/>
                  <a:gd name="T70" fmla="*/ 91 w 245"/>
                  <a:gd name="T71" fmla="*/ 93 h 179"/>
                  <a:gd name="T72" fmla="*/ 116 w 245"/>
                  <a:gd name="T73" fmla="*/ 79 h 179"/>
                  <a:gd name="T74" fmla="*/ 102 w 245"/>
                  <a:gd name="T75" fmla="*/ 91 h 179"/>
                  <a:gd name="T76" fmla="*/ 79 w 245"/>
                  <a:gd name="T77" fmla="*/ 119 h 179"/>
                  <a:gd name="T78" fmla="*/ 85 w 245"/>
                  <a:gd name="T79" fmla="*/ 126 h 179"/>
                  <a:gd name="T80" fmla="*/ 111 w 245"/>
                  <a:gd name="T81" fmla="*/ 95 h 179"/>
                  <a:gd name="T82" fmla="*/ 107 w 245"/>
                  <a:gd name="T83" fmla="*/ 104 h 179"/>
                  <a:gd name="T84" fmla="*/ 86 w 245"/>
                  <a:gd name="T85" fmla="*/ 132 h 179"/>
                  <a:gd name="T86" fmla="*/ 73 w 245"/>
                  <a:gd name="T87" fmla="*/ 171 h 179"/>
                  <a:gd name="T88" fmla="*/ 89 w 245"/>
                  <a:gd name="T89" fmla="*/ 157 h 179"/>
                  <a:gd name="T90" fmla="*/ 97 w 245"/>
                  <a:gd name="T91" fmla="*/ 151 h 179"/>
                  <a:gd name="T92" fmla="*/ 100 w 245"/>
                  <a:gd name="T93" fmla="*/ 155 h 179"/>
                  <a:gd name="T94" fmla="*/ 111 w 245"/>
                  <a:gd name="T95" fmla="*/ 124 h 179"/>
                  <a:gd name="T96" fmla="*/ 134 w 245"/>
                  <a:gd name="T97" fmla="*/ 101 h 179"/>
                  <a:gd name="T98" fmla="*/ 130 w 245"/>
                  <a:gd name="T99" fmla="*/ 114 h 179"/>
                  <a:gd name="T100" fmla="*/ 115 w 245"/>
                  <a:gd name="T101" fmla="*/ 142 h 179"/>
                  <a:gd name="T102" fmla="*/ 118 w 245"/>
                  <a:gd name="T103" fmla="*/ 151 h 179"/>
                  <a:gd name="T104" fmla="*/ 133 w 245"/>
                  <a:gd name="T105" fmla="*/ 121 h 179"/>
                  <a:gd name="T106" fmla="*/ 158 w 245"/>
                  <a:gd name="T107" fmla="*/ 100 h 179"/>
                  <a:gd name="T108" fmla="*/ 205 w 245"/>
                  <a:gd name="T109" fmla="*/ 93 h 179"/>
                  <a:gd name="T110" fmla="*/ 245 w 245"/>
                  <a:gd name="T111" fmla="*/ 88 h 1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5"/>
                  <a:gd name="T169" fmla="*/ 0 h 179"/>
                  <a:gd name="T170" fmla="*/ 245 w 245"/>
                  <a:gd name="T171" fmla="*/ 179 h 1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5" h="179">
                    <a:moveTo>
                      <a:pt x="245" y="88"/>
                    </a:moveTo>
                    <a:lnTo>
                      <a:pt x="226" y="84"/>
                    </a:lnTo>
                    <a:lnTo>
                      <a:pt x="202" y="80"/>
                    </a:lnTo>
                    <a:lnTo>
                      <a:pt x="185" y="79"/>
                    </a:lnTo>
                    <a:lnTo>
                      <a:pt x="170" y="80"/>
                    </a:lnTo>
                    <a:lnTo>
                      <a:pt x="156" y="81"/>
                    </a:lnTo>
                    <a:lnTo>
                      <a:pt x="148" y="78"/>
                    </a:lnTo>
                    <a:lnTo>
                      <a:pt x="143" y="72"/>
                    </a:lnTo>
                    <a:lnTo>
                      <a:pt x="141" y="66"/>
                    </a:lnTo>
                    <a:lnTo>
                      <a:pt x="141" y="56"/>
                    </a:lnTo>
                    <a:lnTo>
                      <a:pt x="141" y="38"/>
                    </a:lnTo>
                    <a:lnTo>
                      <a:pt x="140" y="25"/>
                    </a:lnTo>
                    <a:lnTo>
                      <a:pt x="137" y="15"/>
                    </a:lnTo>
                    <a:lnTo>
                      <a:pt x="130" y="7"/>
                    </a:lnTo>
                    <a:lnTo>
                      <a:pt x="122" y="2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4" y="4"/>
                    </a:lnTo>
                    <a:lnTo>
                      <a:pt x="71" y="12"/>
                    </a:lnTo>
                    <a:lnTo>
                      <a:pt x="59" y="24"/>
                    </a:lnTo>
                    <a:lnTo>
                      <a:pt x="47" y="40"/>
                    </a:lnTo>
                    <a:lnTo>
                      <a:pt x="36" y="56"/>
                    </a:lnTo>
                    <a:lnTo>
                      <a:pt x="28" y="71"/>
                    </a:lnTo>
                    <a:lnTo>
                      <a:pt x="18" y="94"/>
                    </a:lnTo>
                    <a:lnTo>
                      <a:pt x="11" y="112"/>
                    </a:lnTo>
                    <a:lnTo>
                      <a:pt x="5" y="129"/>
                    </a:lnTo>
                    <a:lnTo>
                      <a:pt x="1" y="146"/>
                    </a:lnTo>
                    <a:lnTo>
                      <a:pt x="0" y="169"/>
                    </a:lnTo>
                    <a:lnTo>
                      <a:pt x="5" y="147"/>
                    </a:lnTo>
                    <a:lnTo>
                      <a:pt x="10" y="133"/>
                    </a:lnTo>
                    <a:lnTo>
                      <a:pt x="17" y="119"/>
                    </a:lnTo>
                    <a:lnTo>
                      <a:pt x="24" y="104"/>
                    </a:lnTo>
                    <a:lnTo>
                      <a:pt x="29" y="92"/>
                    </a:lnTo>
                    <a:lnTo>
                      <a:pt x="39" y="73"/>
                    </a:lnTo>
                    <a:lnTo>
                      <a:pt x="47" y="59"/>
                    </a:lnTo>
                    <a:lnTo>
                      <a:pt x="56" y="45"/>
                    </a:lnTo>
                    <a:lnTo>
                      <a:pt x="63" y="35"/>
                    </a:lnTo>
                    <a:lnTo>
                      <a:pt x="72" y="26"/>
                    </a:lnTo>
                    <a:lnTo>
                      <a:pt x="85" y="16"/>
                    </a:lnTo>
                    <a:lnTo>
                      <a:pt x="96" y="12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0" y="19"/>
                    </a:lnTo>
                    <a:lnTo>
                      <a:pt x="124" y="27"/>
                    </a:lnTo>
                    <a:lnTo>
                      <a:pt x="116" y="21"/>
                    </a:lnTo>
                    <a:lnTo>
                      <a:pt x="110" y="19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9" y="30"/>
                    </a:lnTo>
                    <a:lnTo>
                      <a:pt x="73" y="36"/>
                    </a:lnTo>
                    <a:lnTo>
                      <a:pt x="65" y="48"/>
                    </a:lnTo>
                    <a:lnTo>
                      <a:pt x="56" y="63"/>
                    </a:lnTo>
                    <a:lnTo>
                      <a:pt x="46" y="81"/>
                    </a:lnTo>
                    <a:lnTo>
                      <a:pt x="39" y="95"/>
                    </a:lnTo>
                    <a:lnTo>
                      <a:pt x="34" y="107"/>
                    </a:lnTo>
                    <a:lnTo>
                      <a:pt x="28" y="123"/>
                    </a:lnTo>
                    <a:lnTo>
                      <a:pt x="24" y="138"/>
                    </a:lnTo>
                    <a:lnTo>
                      <a:pt x="19" y="160"/>
                    </a:lnTo>
                    <a:lnTo>
                      <a:pt x="31" y="131"/>
                    </a:lnTo>
                    <a:lnTo>
                      <a:pt x="39" y="112"/>
                    </a:lnTo>
                    <a:lnTo>
                      <a:pt x="47" y="99"/>
                    </a:lnTo>
                    <a:lnTo>
                      <a:pt x="54" y="86"/>
                    </a:lnTo>
                    <a:lnTo>
                      <a:pt x="62" y="73"/>
                    </a:lnTo>
                    <a:lnTo>
                      <a:pt x="70" y="58"/>
                    </a:lnTo>
                    <a:lnTo>
                      <a:pt x="84" y="42"/>
                    </a:lnTo>
                    <a:lnTo>
                      <a:pt x="92" y="35"/>
                    </a:lnTo>
                    <a:lnTo>
                      <a:pt x="101" y="33"/>
                    </a:lnTo>
                    <a:lnTo>
                      <a:pt x="110" y="33"/>
                    </a:lnTo>
                    <a:lnTo>
                      <a:pt x="118" y="39"/>
                    </a:lnTo>
                    <a:lnTo>
                      <a:pt x="122" y="46"/>
                    </a:lnTo>
                    <a:lnTo>
                      <a:pt x="115" y="41"/>
                    </a:lnTo>
                    <a:lnTo>
                      <a:pt x="107" y="40"/>
                    </a:lnTo>
                    <a:lnTo>
                      <a:pt x="99" y="41"/>
                    </a:lnTo>
                    <a:lnTo>
                      <a:pt x="91" y="46"/>
                    </a:lnTo>
                    <a:lnTo>
                      <a:pt x="84" y="53"/>
                    </a:lnTo>
                    <a:lnTo>
                      <a:pt x="76" y="62"/>
                    </a:lnTo>
                    <a:lnTo>
                      <a:pt x="66" y="77"/>
                    </a:lnTo>
                    <a:lnTo>
                      <a:pt x="54" y="98"/>
                    </a:lnTo>
                    <a:lnTo>
                      <a:pt x="46" y="111"/>
                    </a:lnTo>
                    <a:lnTo>
                      <a:pt x="36" y="129"/>
                    </a:lnTo>
                    <a:lnTo>
                      <a:pt x="31" y="146"/>
                    </a:lnTo>
                    <a:lnTo>
                      <a:pt x="25" y="169"/>
                    </a:lnTo>
                    <a:lnTo>
                      <a:pt x="43" y="131"/>
                    </a:lnTo>
                    <a:lnTo>
                      <a:pt x="49" y="121"/>
                    </a:lnTo>
                    <a:lnTo>
                      <a:pt x="55" y="115"/>
                    </a:lnTo>
                    <a:lnTo>
                      <a:pt x="55" y="137"/>
                    </a:lnTo>
                    <a:lnTo>
                      <a:pt x="59" y="118"/>
                    </a:lnTo>
                    <a:lnTo>
                      <a:pt x="64" y="104"/>
                    </a:lnTo>
                    <a:lnTo>
                      <a:pt x="71" y="92"/>
                    </a:lnTo>
                    <a:lnTo>
                      <a:pt x="80" y="78"/>
                    </a:lnTo>
                    <a:lnTo>
                      <a:pt x="86" y="69"/>
                    </a:lnTo>
                    <a:lnTo>
                      <a:pt x="94" y="62"/>
                    </a:lnTo>
                    <a:lnTo>
                      <a:pt x="103" y="58"/>
                    </a:lnTo>
                    <a:lnTo>
                      <a:pt x="111" y="58"/>
                    </a:lnTo>
                    <a:lnTo>
                      <a:pt x="119" y="61"/>
                    </a:lnTo>
                    <a:lnTo>
                      <a:pt x="123" y="65"/>
                    </a:lnTo>
                    <a:lnTo>
                      <a:pt x="111" y="65"/>
                    </a:lnTo>
                    <a:lnTo>
                      <a:pt x="101" y="70"/>
                    </a:lnTo>
                    <a:lnTo>
                      <a:pt x="93" y="76"/>
                    </a:lnTo>
                    <a:lnTo>
                      <a:pt x="84" y="86"/>
                    </a:lnTo>
                    <a:lnTo>
                      <a:pt x="73" y="101"/>
                    </a:lnTo>
                    <a:lnTo>
                      <a:pt x="65" y="118"/>
                    </a:lnTo>
                    <a:lnTo>
                      <a:pt x="61" y="132"/>
                    </a:lnTo>
                    <a:lnTo>
                      <a:pt x="58" y="148"/>
                    </a:lnTo>
                    <a:lnTo>
                      <a:pt x="66" y="130"/>
                    </a:lnTo>
                    <a:lnTo>
                      <a:pt x="72" y="119"/>
                    </a:lnTo>
                    <a:lnTo>
                      <a:pt x="79" y="110"/>
                    </a:lnTo>
                    <a:lnTo>
                      <a:pt x="91" y="93"/>
                    </a:lnTo>
                    <a:lnTo>
                      <a:pt x="99" y="86"/>
                    </a:lnTo>
                    <a:lnTo>
                      <a:pt x="107" y="83"/>
                    </a:lnTo>
                    <a:lnTo>
                      <a:pt x="116" y="79"/>
                    </a:lnTo>
                    <a:lnTo>
                      <a:pt x="126" y="79"/>
                    </a:lnTo>
                    <a:lnTo>
                      <a:pt x="111" y="84"/>
                    </a:lnTo>
                    <a:lnTo>
                      <a:pt x="102" y="91"/>
                    </a:lnTo>
                    <a:lnTo>
                      <a:pt x="94" y="99"/>
                    </a:lnTo>
                    <a:lnTo>
                      <a:pt x="87" y="106"/>
                    </a:lnTo>
                    <a:lnTo>
                      <a:pt x="79" y="119"/>
                    </a:lnTo>
                    <a:lnTo>
                      <a:pt x="70" y="140"/>
                    </a:lnTo>
                    <a:lnTo>
                      <a:pt x="91" y="109"/>
                    </a:lnTo>
                    <a:lnTo>
                      <a:pt x="85" y="126"/>
                    </a:lnTo>
                    <a:lnTo>
                      <a:pt x="100" y="103"/>
                    </a:lnTo>
                    <a:lnTo>
                      <a:pt x="107" y="99"/>
                    </a:lnTo>
                    <a:lnTo>
                      <a:pt x="111" y="95"/>
                    </a:lnTo>
                    <a:lnTo>
                      <a:pt x="119" y="93"/>
                    </a:lnTo>
                    <a:lnTo>
                      <a:pt x="114" y="98"/>
                    </a:lnTo>
                    <a:lnTo>
                      <a:pt x="107" y="104"/>
                    </a:lnTo>
                    <a:lnTo>
                      <a:pt x="101" y="111"/>
                    </a:lnTo>
                    <a:lnTo>
                      <a:pt x="94" y="121"/>
                    </a:lnTo>
                    <a:lnTo>
                      <a:pt x="86" y="132"/>
                    </a:lnTo>
                    <a:lnTo>
                      <a:pt x="80" y="144"/>
                    </a:lnTo>
                    <a:lnTo>
                      <a:pt x="76" y="159"/>
                    </a:lnTo>
                    <a:lnTo>
                      <a:pt x="73" y="171"/>
                    </a:lnTo>
                    <a:lnTo>
                      <a:pt x="82" y="149"/>
                    </a:lnTo>
                    <a:lnTo>
                      <a:pt x="91" y="137"/>
                    </a:lnTo>
                    <a:lnTo>
                      <a:pt x="89" y="157"/>
                    </a:lnTo>
                    <a:lnTo>
                      <a:pt x="94" y="142"/>
                    </a:lnTo>
                    <a:lnTo>
                      <a:pt x="101" y="133"/>
                    </a:lnTo>
                    <a:lnTo>
                      <a:pt x="97" y="151"/>
                    </a:lnTo>
                    <a:lnTo>
                      <a:pt x="96" y="161"/>
                    </a:lnTo>
                    <a:lnTo>
                      <a:pt x="97" y="179"/>
                    </a:lnTo>
                    <a:lnTo>
                      <a:pt x="100" y="155"/>
                    </a:lnTo>
                    <a:lnTo>
                      <a:pt x="103" y="142"/>
                    </a:lnTo>
                    <a:lnTo>
                      <a:pt x="107" y="132"/>
                    </a:lnTo>
                    <a:lnTo>
                      <a:pt x="111" y="124"/>
                    </a:lnTo>
                    <a:lnTo>
                      <a:pt x="118" y="115"/>
                    </a:lnTo>
                    <a:lnTo>
                      <a:pt x="125" y="107"/>
                    </a:lnTo>
                    <a:lnTo>
                      <a:pt x="134" y="101"/>
                    </a:lnTo>
                    <a:lnTo>
                      <a:pt x="146" y="98"/>
                    </a:lnTo>
                    <a:lnTo>
                      <a:pt x="135" y="106"/>
                    </a:lnTo>
                    <a:lnTo>
                      <a:pt x="130" y="114"/>
                    </a:lnTo>
                    <a:lnTo>
                      <a:pt x="124" y="123"/>
                    </a:lnTo>
                    <a:lnTo>
                      <a:pt x="118" y="132"/>
                    </a:lnTo>
                    <a:lnTo>
                      <a:pt x="115" y="142"/>
                    </a:lnTo>
                    <a:lnTo>
                      <a:pt x="112" y="155"/>
                    </a:lnTo>
                    <a:lnTo>
                      <a:pt x="112" y="172"/>
                    </a:lnTo>
                    <a:lnTo>
                      <a:pt x="118" y="151"/>
                    </a:lnTo>
                    <a:lnTo>
                      <a:pt x="122" y="140"/>
                    </a:lnTo>
                    <a:lnTo>
                      <a:pt x="127" y="130"/>
                    </a:lnTo>
                    <a:lnTo>
                      <a:pt x="133" y="121"/>
                    </a:lnTo>
                    <a:lnTo>
                      <a:pt x="139" y="112"/>
                    </a:lnTo>
                    <a:lnTo>
                      <a:pt x="149" y="103"/>
                    </a:lnTo>
                    <a:lnTo>
                      <a:pt x="158" y="100"/>
                    </a:lnTo>
                    <a:lnTo>
                      <a:pt x="171" y="95"/>
                    </a:lnTo>
                    <a:lnTo>
                      <a:pt x="187" y="93"/>
                    </a:lnTo>
                    <a:lnTo>
                      <a:pt x="205" y="93"/>
                    </a:lnTo>
                    <a:lnTo>
                      <a:pt x="224" y="96"/>
                    </a:lnTo>
                    <a:lnTo>
                      <a:pt x="243" y="101"/>
                    </a:lnTo>
                    <a:lnTo>
                      <a:pt x="245" y="8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3598863" y="2779713"/>
            <a:ext cx="819150" cy="471487"/>
            <a:chOff x="2267" y="1751"/>
            <a:chExt cx="516" cy="297"/>
          </a:xfrm>
        </p:grpSpPr>
        <p:grpSp>
          <p:nvGrpSpPr>
            <p:cNvPr id="14" name="Group 183"/>
            <p:cNvGrpSpPr>
              <a:grpSpLocks/>
            </p:cNvGrpSpPr>
            <p:nvPr/>
          </p:nvGrpSpPr>
          <p:grpSpPr bwMode="auto">
            <a:xfrm>
              <a:off x="2363" y="1839"/>
              <a:ext cx="420" cy="209"/>
              <a:chOff x="2363" y="1839"/>
              <a:chExt cx="420" cy="209"/>
            </a:xfrm>
          </p:grpSpPr>
          <p:sp>
            <p:nvSpPr>
              <p:cNvPr id="14409" name="Freeform 184"/>
              <p:cNvSpPr>
                <a:spLocks/>
              </p:cNvSpPr>
              <p:nvPr/>
            </p:nvSpPr>
            <p:spPr bwMode="auto">
              <a:xfrm>
                <a:off x="2363" y="1839"/>
                <a:ext cx="122" cy="209"/>
              </a:xfrm>
              <a:custGeom>
                <a:avLst/>
                <a:gdLst>
                  <a:gd name="T0" fmla="*/ 86 w 122"/>
                  <a:gd name="T1" fmla="*/ 5 h 209"/>
                  <a:gd name="T2" fmla="*/ 73 w 122"/>
                  <a:gd name="T3" fmla="*/ 1 h 209"/>
                  <a:gd name="T4" fmla="*/ 63 w 122"/>
                  <a:gd name="T5" fmla="*/ 0 h 209"/>
                  <a:gd name="T6" fmla="*/ 50 w 122"/>
                  <a:gd name="T7" fmla="*/ 0 h 209"/>
                  <a:gd name="T8" fmla="*/ 38 w 122"/>
                  <a:gd name="T9" fmla="*/ 4 h 209"/>
                  <a:gd name="T10" fmla="*/ 27 w 122"/>
                  <a:gd name="T11" fmla="*/ 12 h 209"/>
                  <a:gd name="T12" fmla="*/ 20 w 122"/>
                  <a:gd name="T13" fmla="*/ 20 h 209"/>
                  <a:gd name="T14" fmla="*/ 14 w 122"/>
                  <a:gd name="T15" fmla="*/ 27 h 209"/>
                  <a:gd name="T16" fmla="*/ 8 w 122"/>
                  <a:gd name="T17" fmla="*/ 38 h 209"/>
                  <a:gd name="T18" fmla="*/ 4 w 122"/>
                  <a:gd name="T19" fmla="*/ 53 h 209"/>
                  <a:gd name="T20" fmla="*/ 2 w 122"/>
                  <a:gd name="T21" fmla="*/ 67 h 209"/>
                  <a:gd name="T22" fmla="*/ 0 w 122"/>
                  <a:gd name="T23" fmla="*/ 89 h 209"/>
                  <a:gd name="T24" fmla="*/ 0 w 122"/>
                  <a:gd name="T25" fmla="*/ 117 h 209"/>
                  <a:gd name="T26" fmla="*/ 2 w 122"/>
                  <a:gd name="T27" fmla="*/ 145 h 209"/>
                  <a:gd name="T28" fmla="*/ 8 w 122"/>
                  <a:gd name="T29" fmla="*/ 168 h 209"/>
                  <a:gd name="T30" fmla="*/ 14 w 122"/>
                  <a:gd name="T31" fmla="*/ 182 h 209"/>
                  <a:gd name="T32" fmla="*/ 26 w 122"/>
                  <a:gd name="T33" fmla="*/ 195 h 209"/>
                  <a:gd name="T34" fmla="*/ 37 w 122"/>
                  <a:gd name="T35" fmla="*/ 203 h 209"/>
                  <a:gd name="T36" fmla="*/ 49 w 122"/>
                  <a:gd name="T37" fmla="*/ 206 h 209"/>
                  <a:gd name="T38" fmla="*/ 61 w 122"/>
                  <a:gd name="T39" fmla="*/ 209 h 209"/>
                  <a:gd name="T40" fmla="*/ 79 w 122"/>
                  <a:gd name="T41" fmla="*/ 209 h 209"/>
                  <a:gd name="T42" fmla="*/ 95 w 122"/>
                  <a:gd name="T43" fmla="*/ 205 h 209"/>
                  <a:gd name="T44" fmla="*/ 105 w 122"/>
                  <a:gd name="T45" fmla="*/ 200 h 209"/>
                  <a:gd name="T46" fmla="*/ 112 w 122"/>
                  <a:gd name="T47" fmla="*/ 193 h 209"/>
                  <a:gd name="T48" fmla="*/ 118 w 122"/>
                  <a:gd name="T49" fmla="*/ 185 h 209"/>
                  <a:gd name="T50" fmla="*/ 120 w 122"/>
                  <a:gd name="T51" fmla="*/ 175 h 209"/>
                  <a:gd name="T52" fmla="*/ 120 w 122"/>
                  <a:gd name="T53" fmla="*/ 165 h 209"/>
                  <a:gd name="T54" fmla="*/ 117 w 122"/>
                  <a:gd name="T55" fmla="*/ 153 h 209"/>
                  <a:gd name="T56" fmla="*/ 112 w 122"/>
                  <a:gd name="T57" fmla="*/ 145 h 209"/>
                  <a:gd name="T58" fmla="*/ 107 w 122"/>
                  <a:gd name="T59" fmla="*/ 132 h 209"/>
                  <a:gd name="T60" fmla="*/ 109 w 122"/>
                  <a:gd name="T61" fmla="*/ 113 h 209"/>
                  <a:gd name="T62" fmla="*/ 110 w 122"/>
                  <a:gd name="T63" fmla="*/ 100 h 209"/>
                  <a:gd name="T64" fmla="*/ 112 w 122"/>
                  <a:gd name="T65" fmla="*/ 87 h 209"/>
                  <a:gd name="T66" fmla="*/ 114 w 122"/>
                  <a:gd name="T67" fmla="*/ 76 h 209"/>
                  <a:gd name="T68" fmla="*/ 120 w 122"/>
                  <a:gd name="T69" fmla="*/ 67 h 209"/>
                  <a:gd name="T70" fmla="*/ 122 w 122"/>
                  <a:gd name="T71" fmla="*/ 54 h 209"/>
                  <a:gd name="T72" fmla="*/ 121 w 122"/>
                  <a:gd name="T73" fmla="*/ 44 h 209"/>
                  <a:gd name="T74" fmla="*/ 118 w 122"/>
                  <a:gd name="T75" fmla="*/ 35 h 209"/>
                  <a:gd name="T76" fmla="*/ 113 w 122"/>
                  <a:gd name="T77" fmla="*/ 26 h 209"/>
                  <a:gd name="T78" fmla="*/ 105 w 122"/>
                  <a:gd name="T79" fmla="*/ 18 h 209"/>
                  <a:gd name="T80" fmla="*/ 97 w 122"/>
                  <a:gd name="T81" fmla="*/ 11 h 209"/>
                  <a:gd name="T82" fmla="*/ 86 w 122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209"/>
                  <a:gd name="T128" fmla="*/ 122 w 122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209">
                    <a:moveTo>
                      <a:pt x="86" y="5"/>
                    </a:moveTo>
                    <a:lnTo>
                      <a:pt x="73" y="1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38" y="4"/>
                    </a:lnTo>
                    <a:lnTo>
                      <a:pt x="27" y="12"/>
                    </a:lnTo>
                    <a:lnTo>
                      <a:pt x="20" y="20"/>
                    </a:lnTo>
                    <a:lnTo>
                      <a:pt x="14" y="27"/>
                    </a:lnTo>
                    <a:lnTo>
                      <a:pt x="8" y="38"/>
                    </a:lnTo>
                    <a:lnTo>
                      <a:pt x="4" y="53"/>
                    </a:lnTo>
                    <a:lnTo>
                      <a:pt x="2" y="67"/>
                    </a:lnTo>
                    <a:lnTo>
                      <a:pt x="0" y="89"/>
                    </a:lnTo>
                    <a:lnTo>
                      <a:pt x="0" y="117"/>
                    </a:lnTo>
                    <a:lnTo>
                      <a:pt x="2" y="145"/>
                    </a:lnTo>
                    <a:lnTo>
                      <a:pt x="8" y="168"/>
                    </a:lnTo>
                    <a:lnTo>
                      <a:pt x="14" y="182"/>
                    </a:lnTo>
                    <a:lnTo>
                      <a:pt x="26" y="195"/>
                    </a:lnTo>
                    <a:lnTo>
                      <a:pt x="37" y="203"/>
                    </a:lnTo>
                    <a:lnTo>
                      <a:pt x="49" y="206"/>
                    </a:lnTo>
                    <a:lnTo>
                      <a:pt x="61" y="209"/>
                    </a:lnTo>
                    <a:lnTo>
                      <a:pt x="79" y="209"/>
                    </a:lnTo>
                    <a:lnTo>
                      <a:pt x="95" y="205"/>
                    </a:lnTo>
                    <a:lnTo>
                      <a:pt x="105" y="200"/>
                    </a:lnTo>
                    <a:lnTo>
                      <a:pt x="112" y="193"/>
                    </a:lnTo>
                    <a:lnTo>
                      <a:pt x="118" y="185"/>
                    </a:lnTo>
                    <a:lnTo>
                      <a:pt x="120" y="175"/>
                    </a:lnTo>
                    <a:lnTo>
                      <a:pt x="120" y="165"/>
                    </a:lnTo>
                    <a:lnTo>
                      <a:pt x="117" y="153"/>
                    </a:lnTo>
                    <a:lnTo>
                      <a:pt x="112" y="145"/>
                    </a:lnTo>
                    <a:lnTo>
                      <a:pt x="107" y="132"/>
                    </a:lnTo>
                    <a:lnTo>
                      <a:pt x="109" y="113"/>
                    </a:lnTo>
                    <a:lnTo>
                      <a:pt x="110" y="100"/>
                    </a:lnTo>
                    <a:lnTo>
                      <a:pt x="112" y="87"/>
                    </a:lnTo>
                    <a:lnTo>
                      <a:pt x="114" y="76"/>
                    </a:lnTo>
                    <a:lnTo>
                      <a:pt x="120" y="67"/>
                    </a:lnTo>
                    <a:lnTo>
                      <a:pt x="122" y="54"/>
                    </a:lnTo>
                    <a:lnTo>
                      <a:pt x="121" y="44"/>
                    </a:lnTo>
                    <a:lnTo>
                      <a:pt x="118" y="35"/>
                    </a:lnTo>
                    <a:lnTo>
                      <a:pt x="113" y="26"/>
                    </a:lnTo>
                    <a:lnTo>
                      <a:pt x="105" y="18"/>
                    </a:lnTo>
                    <a:lnTo>
                      <a:pt x="97" y="11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0" name="Freeform 185"/>
              <p:cNvSpPr>
                <a:spLocks/>
              </p:cNvSpPr>
              <p:nvPr/>
            </p:nvSpPr>
            <p:spPr bwMode="auto">
              <a:xfrm>
                <a:off x="2660" y="1839"/>
                <a:ext cx="123" cy="209"/>
              </a:xfrm>
              <a:custGeom>
                <a:avLst/>
                <a:gdLst>
                  <a:gd name="T0" fmla="*/ 37 w 123"/>
                  <a:gd name="T1" fmla="*/ 5 h 209"/>
                  <a:gd name="T2" fmla="*/ 50 w 123"/>
                  <a:gd name="T3" fmla="*/ 1 h 209"/>
                  <a:gd name="T4" fmla="*/ 60 w 123"/>
                  <a:gd name="T5" fmla="*/ 0 h 209"/>
                  <a:gd name="T6" fmla="*/ 73 w 123"/>
                  <a:gd name="T7" fmla="*/ 0 h 209"/>
                  <a:gd name="T8" fmla="*/ 85 w 123"/>
                  <a:gd name="T9" fmla="*/ 4 h 209"/>
                  <a:gd name="T10" fmla="*/ 96 w 123"/>
                  <a:gd name="T11" fmla="*/ 12 h 209"/>
                  <a:gd name="T12" fmla="*/ 103 w 123"/>
                  <a:gd name="T13" fmla="*/ 20 h 209"/>
                  <a:gd name="T14" fmla="*/ 109 w 123"/>
                  <a:gd name="T15" fmla="*/ 27 h 209"/>
                  <a:gd name="T16" fmla="*/ 114 w 123"/>
                  <a:gd name="T17" fmla="*/ 38 h 209"/>
                  <a:gd name="T18" fmla="*/ 119 w 123"/>
                  <a:gd name="T19" fmla="*/ 53 h 209"/>
                  <a:gd name="T20" fmla="*/ 121 w 123"/>
                  <a:gd name="T21" fmla="*/ 67 h 209"/>
                  <a:gd name="T22" fmla="*/ 123 w 123"/>
                  <a:gd name="T23" fmla="*/ 89 h 209"/>
                  <a:gd name="T24" fmla="*/ 123 w 123"/>
                  <a:gd name="T25" fmla="*/ 117 h 209"/>
                  <a:gd name="T26" fmla="*/ 121 w 123"/>
                  <a:gd name="T27" fmla="*/ 145 h 209"/>
                  <a:gd name="T28" fmla="*/ 114 w 123"/>
                  <a:gd name="T29" fmla="*/ 168 h 209"/>
                  <a:gd name="T30" fmla="*/ 109 w 123"/>
                  <a:gd name="T31" fmla="*/ 182 h 209"/>
                  <a:gd name="T32" fmla="*/ 97 w 123"/>
                  <a:gd name="T33" fmla="*/ 195 h 209"/>
                  <a:gd name="T34" fmla="*/ 86 w 123"/>
                  <a:gd name="T35" fmla="*/ 203 h 209"/>
                  <a:gd name="T36" fmla="*/ 74 w 123"/>
                  <a:gd name="T37" fmla="*/ 206 h 209"/>
                  <a:gd name="T38" fmla="*/ 61 w 123"/>
                  <a:gd name="T39" fmla="*/ 209 h 209"/>
                  <a:gd name="T40" fmla="*/ 44 w 123"/>
                  <a:gd name="T41" fmla="*/ 209 h 209"/>
                  <a:gd name="T42" fmla="*/ 28 w 123"/>
                  <a:gd name="T43" fmla="*/ 205 h 209"/>
                  <a:gd name="T44" fmla="*/ 18 w 123"/>
                  <a:gd name="T45" fmla="*/ 200 h 209"/>
                  <a:gd name="T46" fmla="*/ 11 w 123"/>
                  <a:gd name="T47" fmla="*/ 193 h 209"/>
                  <a:gd name="T48" fmla="*/ 5 w 123"/>
                  <a:gd name="T49" fmla="*/ 185 h 209"/>
                  <a:gd name="T50" fmla="*/ 3 w 123"/>
                  <a:gd name="T51" fmla="*/ 175 h 209"/>
                  <a:gd name="T52" fmla="*/ 3 w 123"/>
                  <a:gd name="T53" fmla="*/ 165 h 209"/>
                  <a:gd name="T54" fmla="*/ 6 w 123"/>
                  <a:gd name="T55" fmla="*/ 153 h 209"/>
                  <a:gd name="T56" fmla="*/ 11 w 123"/>
                  <a:gd name="T57" fmla="*/ 145 h 209"/>
                  <a:gd name="T58" fmla="*/ 15 w 123"/>
                  <a:gd name="T59" fmla="*/ 132 h 209"/>
                  <a:gd name="T60" fmla="*/ 14 w 123"/>
                  <a:gd name="T61" fmla="*/ 113 h 209"/>
                  <a:gd name="T62" fmla="*/ 13 w 123"/>
                  <a:gd name="T63" fmla="*/ 100 h 209"/>
                  <a:gd name="T64" fmla="*/ 11 w 123"/>
                  <a:gd name="T65" fmla="*/ 87 h 209"/>
                  <a:gd name="T66" fmla="*/ 9 w 123"/>
                  <a:gd name="T67" fmla="*/ 76 h 209"/>
                  <a:gd name="T68" fmla="*/ 3 w 123"/>
                  <a:gd name="T69" fmla="*/ 67 h 209"/>
                  <a:gd name="T70" fmla="*/ 0 w 123"/>
                  <a:gd name="T71" fmla="*/ 54 h 209"/>
                  <a:gd name="T72" fmla="*/ 2 w 123"/>
                  <a:gd name="T73" fmla="*/ 44 h 209"/>
                  <a:gd name="T74" fmla="*/ 5 w 123"/>
                  <a:gd name="T75" fmla="*/ 35 h 209"/>
                  <a:gd name="T76" fmla="*/ 10 w 123"/>
                  <a:gd name="T77" fmla="*/ 26 h 209"/>
                  <a:gd name="T78" fmla="*/ 18 w 123"/>
                  <a:gd name="T79" fmla="*/ 18 h 209"/>
                  <a:gd name="T80" fmla="*/ 26 w 123"/>
                  <a:gd name="T81" fmla="*/ 11 h 209"/>
                  <a:gd name="T82" fmla="*/ 37 w 123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"/>
                  <a:gd name="T127" fmla="*/ 0 h 209"/>
                  <a:gd name="T128" fmla="*/ 123 w 123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" h="209">
                    <a:moveTo>
                      <a:pt x="37" y="5"/>
                    </a:moveTo>
                    <a:lnTo>
                      <a:pt x="50" y="1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5" y="4"/>
                    </a:lnTo>
                    <a:lnTo>
                      <a:pt x="96" y="12"/>
                    </a:lnTo>
                    <a:lnTo>
                      <a:pt x="103" y="20"/>
                    </a:lnTo>
                    <a:lnTo>
                      <a:pt x="109" y="27"/>
                    </a:lnTo>
                    <a:lnTo>
                      <a:pt x="114" y="38"/>
                    </a:lnTo>
                    <a:lnTo>
                      <a:pt x="119" y="53"/>
                    </a:lnTo>
                    <a:lnTo>
                      <a:pt x="121" y="67"/>
                    </a:lnTo>
                    <a:lnTo>
                      <a:pt x="123" y="89"/>
                    </a:lnTo>
                    <a:lnTo>
                      <a:pt x="123" y="117"/>
                    </a:lnTo>
                    <a:lnTo>
                      <a:pt x="121" y="145"/>
                    </a:lnTo>
                    <a:lnTo>
                      <a:pt x="114" y="168"/>
                    </a:lnTo>
                    <a:lnTo>
                      <a:pt x="109" y="182"/>
                    </a:lnTo>
                    <a:lnTo>
                      <a:pt x="97" y="195"/>
                    </a:lnTo>
                    <a:lnTo>
                      <a:pt x="86" y="203"/>
                    </a:lnTo>
                    <a:lnTo>
                      <a:pt x="74" y="206"/>
                    </a:lnTo>
                    <a:lnTo>
                      <a:pt x="61" y="209"/>
                    </a:lnTo>
                    <a:lnTo>
                      <a:pt x="44" y="209"/>
                    </a:lnTo>
                    <a:lnTo>
                      <a:pt x="28" y="205"/>
                    </a:lnTo>
                    <a:lnTo>
                      <a:pt x="18" y="200"/>
                    </a:lnTo>
                    <a:lnTo>
                      <a:pt x="11" y="193"/>
                    </a:lnTo>
                    <a:lnTo>
                      <a:pt x="5" y="185"/>
                    </a:lnTo>
                    <a:lnTo>
                      <a:pt x="3" y="175"/>
                    </a:lnTo>
                    <a:lnTo>
                      <a:pt x="3" y="165"/>
                    </a:lnTo>
                    <a:lnTo>
                      <a:pt x="6" y="153"/>
                    </a:lnTo>
                    <a:lnTo>
                      <a:pt x="11" y="145"/>
                    </a:lnTo>
                    <a:lnTo>
                      <a:pt x="15" y="132"/>
                    </a:lnTo>
                    <a:lnTo>
                      <a:pt x="14" y="113"/>
                    </a:lnTo>
                    <a:lnTo>
                      <a:pt x="13" y="100"/>
                    </a:lnTo>
                    <a:lnTo>
                      <a:pt x="11" y="87"/>
                    </a:lnTo>
                    <a:lnTo>
                      <a:pt x="9" y="76"/>
                    </a:lnTo>
                    <a:lnTo>
                      <a:pt x="3" y="67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5" y="35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186"/>
            <p:cNvGrpSpPr>
              <a:grpSpLocks/>
            </p:cNvGrpSpPr>
            <p:nvPr/>
          </p:nvGrpSpPr>
          <p:grpSpPr bwMode="auto">
            <a:xfrm>
              <a:off x="2376" y="1869"/>
              <a:ext cx="387" cy="107"/>
              <a:chOff x="2376" y="1869"/>
              <a:chExt cx="387" cy="107"/>
            </a:xfrm>
          </p:grpSpPr>
          <p:sp>
            <p:nvSpPr>
              <p:cNvPr id="14407" name="Freeform 187"/>
              <p:cNvSpPr>
                <a:spLocks/>
              </p:cNvSpPr>
              <p:nvPr/>
            </p:nvSpPr>
            <p:spPr bwMode="auto">
              <a:xfrm>
                <a:off x="2376" y="1869"/>
                <a:ext cx="170" cy="107"/>
              </a:xfrm>
              <a:custGeom>
                <a:avLst/>
                <a:gdLst>
                  <a:gd name="T0" fmla="*/ 93 w 170"/>
                  <a:gd name="T1" fmla="*/ 68 h 107"/>
                  <a:gd name="T2" fmla="*/ 84 w 170"/>
                  <a:gd name="T3" fmla="*/ 76 h 107"/>
                  <a:gd name="T4" fmla="*/ 75 w 170"/>
                  <a:gd name="T5" fmla="*/ 95 h 107"/>
                  <a:gd name="T6" fmla="*/ 70 w 170"/>
                  <a:gd name="T7" fmla="*/ 102 h 107"/>
                  <a:gd name="T8" fmla="*/ 70 w 170"/>
                  <a:gd name="T9" fmla="*/ 90 h 107"/>
                  <a:gd name="T10" fmla="*/ 75 w 170"/>
                  <a:gd name="T11" fmla="*/ 81 h 107"/>
                  <a:gd name="T12" fmla="*/ 67 w 170"/>
                  <a:gd name="T13" fmla="*/ 67 h 107"/>
                  <a:gd name="T14" fmla="*/ 59 w 170"/>
                  <a:gd name="T15" fmla="*/ 74 h 107"/>
                  <a:gd name="T16" fmla="*/ 66 w 170"/>
                  <a:gd name="T17" fmla="*/ 99 h 107"/>
                  <a:gd name="T18" fmla="*/ 54 w 170"/>
                  <a:gd name="T19" fmla="*/ 83 h 107"/>
                  <a:gd name="T20" fmla="*/ 52 w 170"/>
                  <a:gd name="T21" fmla="*/ 68 h 107"/>
                  <a:gd name="T22" fmla="*/ 65 w 170"/>
                  <a:gd name="T23" fmla="*/ 58 h 107"/>
                  <a:gd name="T24" fmla="*/ 83 w 170"/>
                  <a:gd name="T25" fmla="*/ 65 h 107"/>
                  <a:gd name="T26" fmla="*/ 77 w 170"/>
                  <a:gd name="T27" fmla="*/ 52 h 107"/>
                  <a:gd name="T28" fmla="*/ 59 w 170"/>
                  <a:gd name="T29" fmla="*/ 51 h 107"/>
                  <a:gd name="T30" fmla="*/ 50 w 170"/>
                  <a:gd name="T31" fmla="*/ 62 h 107"/>
                  <a:gd name="T32" fmla="*/ 44 w 170"/>
                  <a:gd name="T33" fmla="*/ 61 h 107"/>
                  <a:gd name="T34" fmla="*/ 47 w 170"/>
                  <a:gd name="T35" fmla="*/ 45 h 107"/>
                  <a:gd name="T36" fmla="*/ 65 w 170"/>
                  <a:gd name="T37" fmla="*/ 38 h 107"/>
                  <a:gd name="T38" fmla="*/ 66 w 170"/>
                  <a:gd name="T39" fmla="*/ 34 h 107"/>
                  <a:gd name="T40" fmla="*/ 52 w 170"/>
                  <a:gd name="T41" fmla="*/ 29 h 107"/>
                  <a:gd name="T42" fmla="*/ 47 w 170"/>
                  <a:gd name="T43" fmla="*/ 26 h 107"/>
                  <a:gd name="T44" fmla="*/ 73 w 170"/>
                  <a:gd name="T45" fmla="*/ 29 h 107"/>
                  <a:gd name="T46" fmla="*/ 59 w 170"/>
                  <a:gd name="T47" fmla="*/ 14 h 107"/>
                  <a:gd name="T48" fmla="*/ 44 w 170"/>
                  <a:gd name="T49" fmla="*/ 12 h 107"/>
                  <a:gd name="T50" fmla="*/ 36 w 170"/>
                  <a:gd name="T51" fmla="*/ 26 h 107"/>
                  <a:gd name="T52" fmla="*/ 36 w 170"/>
                  <a:gd name="T53" fmla="*/ 44 h 107"/>
                  <a:gd name="T54" fmla="*/ 38 w 170"/>
                  <a:gd name="T55" fmla="*/ 72 h 107"/>
                  <a:gd name="T56" fmla="*/ 43 w 170"/>
                  <a:gd name="T57" fmla="*/ 95 h 107"/>
                  <a:gd name="T58" fmla="*/ 42 w 170"/>
                  <a:gd name="T59" fmla="*/ 98 h 107"/>
                  <a:gd name="T60" fmla="*/ 33 w 170"/>
                  <a:gd name="T61" fmla="*/ 82 h 107"/>
                  <a:gd name="T62" fmla="*/ 28 w 170"/>
                  <a:gd name="T63" fmla="*/ 57 h 107"/>
                  <a:gd name="T64" fmla="*/ 27 w 170"/>
                  <a:gd name="T65" fmla="*/ 34 h 107"/>
                  <a:gd name="T66" fmla="*/ 12 w 170"/>
                  <a:gd name="T67" fmla="*/ 39 h 107"/>
                  <a:gd name="T68" fmla="*/ 10 w 170"/>
                  <a:gd name="T69" fmla="*/ 53 h 107"/>
                  <a:gd name="T70" fmla="*/ 14 w 170"/>
                  <a:gd name="T71" fmla="*/ 73 h 107"/>
                  <a:gd name="T72" fmla="*/ 21 w 170"/>
                  <a:gd name="T73" fmla="*/ 91 h 107"/>
                  <a:gd name="T74" fmla="*/ 17 w 170"/>
                  <a:gd name="T75" fmla="*/ 96 h 107"/>
                  <a:gd name="T76" fmla="*/ 4 w 170"/>
                  <a:gd name="T77" fmla="*/ 70 h 107"/>
                  <a:gd name="T78" fmla="*/ 0 w 170"/>
                  <a:gd name="T79" fmla="*/ 49 h 107"/>
                  <a:gd name="T80" fmla="*/ 4 w 170"/>
                  <a:gd name="T81" fmla="*/ 29 h 107"/>
                  <a:gd name="T82" fmla="*/ 17 w 170"/>
                  <a:gd name="T83" fmla="*/ 21 h 107"/>
                  <a:gd name="T84" fmla="*/ 29 w 170"/>
                  <a:gd name="T85" fmla="*/ 11 h 107"/>
                  <a:gd name="T86" fmla="*/ 42 w 170"/>
                  <a:gd name="T87" fmla="*/ 0 h 107"/>
                  <a:gd name="T88" fmla="*/ 65 w 170"/>
                  <a:gd name="T89" fmla="*/ 6 h 107"/>
                  <a:gd name="T90" fmla="*/ 80 w 170"/>
                  <a:gd name="T91" fmla="*/ 21 h 107"/>
                  <a:gd name="T92" fmla="*/ 89 w 170"/>
                  <a:gd name="T93" fmla="*/ 39 h 107"/>
                  <a:gd name="T94" fmla="*/ 17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168" y="68"/>
                    </a:moveTo>
                    <a:lnTo>
                      <a:pt x="93" y="68"/>
                    </a:lnTo>
                    <a:lnTo>
                      <a:pt x="89" y="69"/>
                    </a:lnTo>
                    <a:lnTo>
                      <a:pt x="84" y="76"/>
                    </a:lnTo>
                    <a:lnTo>
                      <a:pt x="78" y="84"/>
                    </a:lnTo>
                    <a:lnTo>
                      <a:pt x="75" y="95"/>
                    </a:lnTo>
                    <a:lnTo>
                      <a:pt x="75" y="107"/>
                    </a:lnTo>
                    <a:lnTo>
                      <a:pt x="70" y="102"/>
                    </a:lnTo>
                    <a:lnTo>
                      <a:pt x="69" y="95"/>
                    </a:lnTo>
                    <a:lnTo>
                      <a:pt x="70" y="90"/>
                    </a:lnTo>
                    <a:lnTo>
                      <a:pt x="71" y="85"/>
                    </a:lnTo>
                    <a:lnTo>
                      <a:pt x="75" y="81"/>
                    </a:lnTo>
                    <a:lnTo>
                      <a:pt x="76" y="69"/>
                    </a:lnTo>
                    <a:lnTo>
                      <a:pt x="67" y="67"/>
                    </a:lnTo>
                    <a:lnTo>
                      <a:pt x="61" y="69"/>
                    </a:lnTo>
                    <a:lnTo>
                      <a:pt x="59" y="74"/>
                    </a:lnTo>
                    <a:lnTo>
                      <a:pt x="60" y="81"/>
                    </a:lnTo>
                    <a:lnTo>
                      <a:pt x="66" y="99"/>
                    </a:lnTo>
                    <a:lnTo>
                      <a:pt x="58" y="91"/>
                    </a:lnTo>
                    <a:lnTo>
                      <a:pt x="54" y="83"/>
                    </a:lnTo>
                    <a:lnTo>
                      <a:pt x="52" y="75"/>
                    </a:lnTo>
                    <a:lnTo>
                      <a:pt x="52" y="68"/>
                    </a:lnTo>
                    <a:lnTo>
                      <a:pt x="55" y="61"/>
                    </a:lnTo>
                    <a:lnTo>
                      <a:pt x="65" y="58"/>
                    </a:lnTo>
                    <a:lnTo>
                      <a:pt x="75" y="59"/>
                    </a:lnTo>
                    <a:lnTo>
                      <a:pt x="83" y="65"/>
                    </a:lnTo>
                    <a:lnTo>
                      <a:pt x="82" y="58"/>
                    </a:lnTo>
                    <a:lnTo>
                      <a:pt x="77" y="52"/>
                    </a:lnTo>
                    <a:lnTo>
                      <a:pt x="69" y="50"/>
                    </a:lnTo>
                    <a:lnTo>
                      <a:pt x="59" y="51"/>
                    </a:lnTo>
                    <a:lnTo>
                      <a:pt x="53" y="55"/>
                    </a:lnTo>
                    <a:lnTo>
                      <a:pt x="50" y="62"/>
                    </a:lnTo>
                    <a:lnTo>
                      <a:pt x="46" y="77"/>
                    </a:lnTo>
                    <a:lnTo>
                      <a:pt x="44" y="61"/>
                    </a:lnTo>
                    <a:lnTo>
                      <a:pt x="45" y="51"/>
                    </a:lnTo>
                    <a:lnTo>
                      <a:pt x="47" y="45"/>
                    </a:lnTo>
                    <a:lnTo>
                      <a:pt x="54" y="41"/>
                    </a:lnTo>
                    <a:lnTo>
                      <a:pt x="65" y="38"/>
                    </a:lnTo>
                    <a:lnTo>
                      <a:pt x="75" y="41"/>
                    </a:lnTo>
                    <a:lnTo>
                      <a:pt x="66" y="34"/>
                    </a:lnTo>
                    <a:lnTo>
                      <a:pt x="59" y="30"/>
                    </a:lnTo>
                    <a:lnTo>
                      <a:pt x="52" y="29"/>
                    </a:lnTo>
                    <a:lnTo>
                      <a:pt x="40" y="32"/>
                    </a:lnTo>
                    <a:lnTo>
                      <a:pt x="47" y="26"/>
                    </a:lnTo>
                    <a:lnTo>
                      <a:pt x="60" y="23"/>
                    </a:lnTo>
                    <a:lnTo>
                      <a:pt x="73" y="29"/>
                    </a:lnTo>
                    <a:lnTo>
                      <a:pt x="65" y="20"/>
                    </a:lnTo>
                    <a:lnTo>
                      <a:pt x="59" y="14"/>
                    </a:lnTo>
                    <a:lnTo>
                      <a:pt x="52" y="11"/>
                    </a:lnTo>
                    <a:lnTo>
                      <a:pt x="44" y="12"/>
                    </a:lnTo>
                    <a:lnTo>
                      <a:pt x="38" y="17"/>
                    </a:lnTo>
                    <a:lnTo>
                      <a:pt x="36" y="26"/>
                    </a:lnTo>
                    <a:lnTo>
                      <a:pt x="36" y="34"/>
                    </a:lnTo>
                    <a:lnTo>
                      <a:pt x="36" y="44"/>
                    </a:lnTo>
                    <a:lnTo>
                      <a:pt x="37" y="60"/>
                    </a:lnTo>
                    <a:lnTo>
                      <a:pt x="38" y="72"/>
                    </a:lnTo>
                    <a:lnTo>
                      <a:pt x="39" y="83"/>
                    </a:lnTo>
                    <a:lnTo>
                      <a:pt x="43" y="95"/>
                    </a:lnTo>
                    <a:lnTo>
                      <a:pt x="47" y="106"/>
                    </a:lnTo>
                    <a:lnTo>
                      <a:pt x="42" y="98"/>
                    </a:lnTo>
                    <a:lnTo>
                      <a:pt x="37" y="90"/>
                    </a:lnTo>
                    <a:lnTo>
                      <a:pt x="33" y="82"/>
                    </a:lnTo>
                    <a:lnTo>
                      <a:pt x="30" y="69"/>
                    </a:lnTo>
                    <a:lnTo>
                      <a:pt x="28" y="57"/>
                    </a:lnTo>
                    <a:lnTo>
                      <a:pt x="28" y="45"/>
                    </a:lnTo>
                    <a:lnTo>
                      <a:pt x="27" y="34"/>
                    </a:lnTo>
                    <a:lnTo>
                      <a:pt x="17" y="34"/>
                    </a:lnTo>
                    <a:lnTo>
                      <a:pt x="12" y="39"/>
                    </a:lnTo>
                    <a:lnTo>
                      <a:pt x="10" y="46"/>
                    </a:lnTo>
                    <a:lnTo>
                      <a:pt x="10" y="53"/>
                    </a:lnTo>
                    <a:lnTo>
                      <a:pt x="12" y="64"/>
                    </a:lnTo>
                    <a:lnTo>
                      <a:pt x="14" y="73"/>
                    </a:lnTo>
                    <a:lnTo>
                      <a:pt x="16" y="81"/>
                    </a:lnTo>
                    <a:lnTo>
                      <a:pt x="21" y="91"/>
                    </a:lnTo>
                    <a:lnTo>
                      <a:pt x="31" y="107"/>
                    </a:lnTo>
                    <a:lnTo>
                      <a:pt x="17" y="96"/>
                    </a:lnTo>
                    <a:lnTo>
                      <a:pt x="9" y="84"/>
                    </a:lnTo>
                    <a:lnTo>
                      <a:pt x="4" y="70"/>
                    </a:lnTo>
                    <a:lnTo>
                      <a:pt x="1" y="61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4" y="29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8" y="19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4" y="14"/>
                    </a:lnTo>
                    <a:lnTo>
                      <a:pt x="80" y="21"/>
                    </a:lnTo>
                    <a:lnTo>
                      <a:pt x="85" y="30"/>
                    </a:lnTo>
                    <a:lnTo>
                      <a:pt x="89" y="39"/>
                    </a:lnTo>
                    <a:lnTo>
                      <a:pt x="91" y="50"/>
                    </a:lnTo>
                    <a:lnTo>
                      <a:pt x="170" y="50"/>
                    </a:lnTo>
                    <a:lnTo>
                      <a:pt x="168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8" name="Freeform 188"/>
              <p:cNvSpPr>
                <a:spLocks/>
              </p:cNvSpPr>
              <p:nvPr/>
            </p:nvSpPr>
            <p:spPr bwMode="auto">
              <a:xfrm>
                <a:off x="2593" y="1869"/>
                <a:ext cx="170" cy="107"/>
              </a:xfrm>
              <a:custGeom>
                <a:avLst/>
                <a:gdLst>
                  <a:gd name="T0" fmla="*/ 77 w 170"/>
                  <a:gd name="T1" fmla="*/ 68 h 107"/>
                  <a:gd name="T2" fmla="*/ 86 w 170"/>
                  <a:gd name="T3" fmla="*/ 76 h 107"/>
                  <a:gd name="T4" fmla="*/ 95 w 170"/>
                  <a:gd name="T5" fmla="*/ 95 h 107"/>
                  <a:gd name="T6" fmla="*/ 100 w 170"/>
                  <a:gd name="T7" fmla="*/ 102 h 107"/>
                  <a:gd name="T8" fmla="*/ 100 w 170"/>
                  <a:gd name="T9" fmla="*/ 90 h 107"/>
                  <a:gd name="T10" fmla="*/ 95 w 170"/>
                  <a:gd name="T11" fmla="*/ 81 h 107"/>
                  <a:gd name="T12" fmla="*/ 103 w 170"/>
                  <a:gd name="T13" fmla="*/ 67 h 107"/>
                  <a:gd name="T14" fmla="*/ 111 w 170"/>
                  <a:gd name="T15" fmla="*/ 74 h 107"/>
                  <a:gd name="T16" fmla="*/ 104 w 170"/>
                  <a:gd name="T17" fmla="*/ 99 h 107"/>
                  <a:gd name="T18" fmla="*/ 116 w 170"/>
                  <a:gd name="T19" fmla="*/ 83 h 107"/>
                  <a:gd name="T20" fmla="*/ 118 w 170"/>
                  <a:gd name="T21" fmla="*/ 68 h 107"/>
                  <a:gd name="T22" fmla="*/ 105 w 170"/>
                  <a:gd name="T23" fmla="*/ 58 h 107"/>
                  <a:gd name="T24" fmla="*/ 87 w 170"/>
                  <a:gd name="T25" fmla="*/ 65 h 107"/>
                  <a:gd name="T26" fmla="*/ 93 w 170"/>
                  <a:gd name="T27" fmla="*/ 52 h 107"/>
                  <a:gd name="T28" fmla="*/ 111 w 170"/>
                  <a:gd name="T29" fmla="*/ 51 h 107"/>
                  <a:gd name="T30" fmla="*/ 120 w 170"/>
                  <a:gd name="T31" fmla="*/ 62 h 107"/>
                  <a:gd name="T32" fmla="*/ 126 w 170"/>
                  <a:gd name="T33" fmla="*/ 61 h 107"/>
                  <a:gd name="T34" fmla="*/ 123 w 170"/>
                  <a:gd name="T35" fmla="*/ 45 h 107"/>
                  <a:gd name="T36" fmla="*/ 105 w 170"/>
                  <a:gd name="T37" fmla="*/ 38 h 107"/>
                  <a:gd name="T38" fmla="*/ 104 w 170"/>
                  <a:gd name="T39" fmla="*/ 34 h 107"/>
                  <a:gd name="T40" fmla="*/ 118 w 170"/>
                  <a:gd name="T41" fmla="*/ 29 h 107"/>
                  <a:gd name="T42" fmla="*/ 123 w 170"/>
                  <a:gd name="T43" fmla="*/ 26 h 107"/>
                  <a:gd name="T44" fmla="*/ 97 w 170"/>
                  <a:gd name="T45" fmla="*/ 29 h 107"/>
                  <a:gd name="T46" fmla="*/ 111 w 170"/>
                  <a:gd name="T47" fmla="*/ 14 h 107"/>
                  <a:gd name="T48" fmla="*/ 126 w 170"/>
                  <a:gd name="T49" fmla="*/ 12 h 107"/>
                  <a:gd name="T50" fmla="*/ 134 w 170"/>
                  <a:gd name="T51" fmla="*/ 26 h 107"/>
                  <a:gd name="T52" fmla="*/ 134 w 170"/>
                  <a:gd name="T53" fmla="*/ 44 h 107"/>
                  <a:gd name="T54" fmla="*/ 132 w 170"/>
                  <a:gd name="T55" fmla="*/ 72 h 107"/>
                  <a:gd name="T56" fmla="*/ 127 w 170"/>
                  <a:gd name="T57" fmla="*/ 95 h 107"/>
                  <a:gd name="T58" fmla="*/ 128 w 170"/>
                  <a:gd name="T59" fmla="*/ 98 h 107"/>
                  <a:gd name="T60" fmla="*/ 137 w 170"/>
                  <a:gd name="T61" fmla="*/ 82 h 107"/>
                  <a:gd name="T62" fmla="*/ 142 w 170"/>
                  <a:gd name="T63" fmla="*/ 57 h 107"/>
                  <a:gd name="T64" fmla="*/ 143 w 170"/>
                  <a:gd name="T65" fmla="*/ 34 h 107"/>
                  <a:gd name="T66" fmla="*/ 158 w 170"/>
                  <a:gd name="T67" fmla="*/ 39 h 107"/>
                  <a:gd name="T68" fmla="*/ 160 w 170"/>
                  <a:gd name="T69" fmla="*/ 53 h 107"/>
                  <a:gd name="T70" fmla="*/ 156 w 170"/>
                  <a:gd name="T71" fmla="*/ 73 h 107"/>
                  <a:gd name="T72" fmla="*/ 149 w 170"/>
                  <a:gd name="T73" fmla="*/ 91 h 107"/>
                  <a:gd name="T74" fmla="*/ 153 w 170"/>
                  <a:gd name="T75" fmla="*/ 96 h 107"/>
                  <a:gd name="T76" fmla="*/ 166 w 170"/>
                  <a:gd name="T77" fmla="*/ 70 h 107"/>
                  <a:gd name="T78" fmla="*/ 170 w 170"/>
                  <a:gd name="T79" fmla="*/ 49 h 107"/>
                  <a:gd name="T80" fmla="*/ 166 w 170"/>
                  <a:gd name="T81" fmla="*/ 29 h 107"/>
                  <a:gd name="T82" fmla="*/ 153 w 170"/>
                  <a:gd name="T83" fmla="*/ 21 h 107"/>
                  <a:gd name="T84" fmla="*/ 141 w 170"/>
                  <a:gd name="T85" fmla="*/ 11 h 107"/>
                  <a:gd name="T86" fmla="*/ 128 w 170"/>
                  <a:gd name="T87" fmla="*/ 0 h 107"/>
                  <a:gd name="T88" fmla="*/ 105 w 170"/>
                  <a:gd name="T89" fmla="*/ 6 h 107"/>
                  <a:gd name="T90" fmla="*/ 90 w 170"/>
                  <a:gd name="T91" fmla="*/ 21 h 107"/>
                  <a:gd name="T92" fmla="*/ 81 w 170"/>
                  <a:gd name="T93" fmla="*/ 39 h 107"/>
                  <a:gd name="T94" fmla="*/ 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2" y="68"/>
                    </a:moveTo>
                    <a:lnTo>
                      <a:pt x="77" y="68"/>
                    </a:lnTo>
                    <a:lnTo>
                      <a:pt x="81" y="69"/>
                    </a:lnTo>
                    <a:lnTo>
                      <a:pt x="86" y="76"/>
                    </a:lnTo>
                    <a:lnTo>
                      <a:pt x="92" y="84"/>
                    </a:lnTo>
                    <a:lnTo>
                      <a:pt x="95" y="95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01" y="95"/>
                    </a:lnTo>
                    <a:lnTo>
                      <a:pt x="100" y="90"/>
                    </a:lnTo>
                    <a:lnTo>
                      <a:pt x="99" y="85"/>
                    </a:lnTo>
                    <a:lnTo>
                      <a:pt x="95" y="81"/>
                    </a:lnTo>
                    <a:lnTo>
                      <a:pt x="94" y="69"/>
                    </a:lnTo>
                    <a:lnTo>
                      <a:pt x="103" y="67"/>
                    </a:lnTo>
                    <a:lnTo>
                      <a:pt x="109" y="69"/>
                    </a:lnTo>
                    <a:lnTo>
                      <a:pt x="111" y="74"/>
                    </a:lnTo>
                    <a:lnTo>
                      <a:pt x="110" y="81"/>
                    </a:lnTo>
                    <a:lnTo>
                      <a:pt x="104" y="99"/>
                    </a:lnTo>
                    <a:lnTo>
                      <a:pt x="112" y="91"/>
                    </a:lnTo>
                    <a:lnTo>
                      <a:pt x="116" y="83"/>
                    </a:lnTo>
                    <a:lnTo>
                      <a:pt x="118" y="75"/>
                    </a:lnTo>
                    <a:lnTo>
                      <a:pt x="118" y="68"/>
                    </a:lnTo>
                    <a:lnTo>
                      <a:pt x="115" y="61"/>
                    </a:lnTo>
                    <a:lnTo>
                      <a:pt x="105" y="58"/>
                    </a:lnTo>
                    <a:lnTo>
                      <a:pt x="95" y="59"/>
                    </a:lnTo>
                    <a:lnTo>
                      <a:pt x="87" y="65"/>
                    </a:lnTo>
                    <a:lnTo>
                      <a:pt x="88" y="58"/>
                    </a:lnTo>
                    <a:lnTo>
                      <a:pt x="93" y="52"/>
                    </a:lnTo>
                    <a:lnTo>
                      <a:pt x="101" y="50"/>
                    </a:lnTo>
                    <a:lnTo>
                      <a:pt x="111" y="51"/>
                    </a:lnTo>
                    <a:lnTo>
                      <a:pt x="117" y="55"/>
                    </a:lnTo>
                    <a:lnTo>
                      <a:pt x="120" y="62"/>
                    </a:lnTo>
                    <a:lnTo>
                      <a:pt x="124" y="77"/>
                    </a:lnTo>
                    <a:lnTo>
                      <a:pt x="126" y="61"/>
                    </a:lnTo>
                    <a:lnTo>
                      <a:pt x="125" y="51"/>
                    </a:lnTo>
                    <a:lnTo>
                      <a:pt x="123" y="45"/>
                    </a:lnTo>
                    <a:lnTo>
                      <a:pt x="116" y="41"/>
                    </a:lnTo>
                    <a:lnTo>
                      <a:pt x="105" y="38"/>
                    </a:lnTo>
                    <a:lnTo>
                      <a:pt x="95" y="41"/>
                    </a:lnTo>
                    <a:lnTo>
                      <a:pt x="104" y="34"/>
                    </a:lnTo>
                    <a:lnTo>
                      <a:pt x="111" y="30"/>
                    </a:lnTo>
                    <a:lnTo>
                      <a:pt x="118" y="29"/>
                    </a:lnTo>
                    <a:lnTo>
                      <a:pt x="130" y="32"/>
                    </a:lnTo>
                    <a:lnTo>
                      <a:pt x="123" y="26"/>
                    </a:lnTo>
                    <a:lnTo>
                      <a:pt x="110" y="23"/>
                    </a:lnTo>
                    <a:lnTo>
                      <a:pt x="97" y="29"/>
                    </a:lnTo>
                    <a:lnTo>
                      <a:pt x="105" y="20"/>
                    </a:lnTo>
                    <a:lnTo>
                      <a:pt x="111" y="14"/>
                    </a:lnTo>
                    <a:lnTo>
                      <a:pt x="118" y="11"/>
                    </a:lnTo>
                    <a:lnTo>
                      <a:pt x="126" y="12"/>
                    </a:lnTo>
                    <a:lnTo>
                      <a:pt x="132" y="17"/>
                    </a:lnTo>
                    <a:lnTo>
                      <a:pt x="134" y="26"/>
                    </a:lnTo>
                    <a:lnTo>
                      <a:pt x="134" y="34"/>
                    </a:lnTo>
                    <a:lnTo>
                      <a:pt x="134" y="44"/>
                    </a:lnTo>
                    <a:lnTo>
                      <a:pt x="133" y="60"/>
                    </a:lnTo>
                    <a:lnTo>
                      <a:pt x="132" y="72"/>
                    </a:lnTo>
                    <a:lnTo>
                      <a:pt x="131" y="83"/>
                    </a:lnTo>
                    <a:lnTo>
                      <a:pt x="127" y="95"/>
                    </a:lnTo>
                    <a:lnTo>
                      <a:pt x="123" y="106"/>
                    </a:lnTo>
                    <a:lnTo>
                      <a:pt x="128" y="98"/>
                    </a:lnTo>
                    <a:lnTo>
                      <a:pt x="133" y="90"/>
                    </a:lnTo>
                    <a:lnTo>
                      <a:pt x="137" y="82"/>
                    </a:lnTo>
                    <a:lnTo>
                      <a:pt x="140" y="69"/>
                    </a:lnTo>
                    <a:lnTo>
                      <a:pt x="142" y="57"/>
                    </a:lnTo>
                    <a:lnTo>
                      <a:pt x="142" y="45"/>
                    </a:lnTo>
                    <a:lnTo>
                      <a:pt x="143" y="34"/>
                    </a:lnTo>
                    <a:lnTo>
                      <a:pt x="153" y="34"/>
                    </a:lnTo>
                    <a:lnTo>
                      <a:pt x="158" y="39"/>
                    </a:lnTo>
                    <a:lnTo>
                      <a:pt x="160" y="46"/>
                    </a:lnTo>
                    <a:lnTo>
                      <a:pt x="160" y="53"/>
                    </a:lnTo>
                    <a:lnTo>
                      <a:pt x="158" y="64"/>
                    </a:lnTo>
                    <a:lnTo>
                      <a:pt x="156" y="73"/>
                    </a:lnTo>
                    <a:lnTo>
                      <a:pt x="154" y="81"/>
                    </a:lnTo>
                    <a:lnTo>
                      <a:pt x="149" y="91"/>
                    </a:lnTo>
                    <a:lnTo>
                      <a:pt x="139" y="107"/>
                    </a:lnTo>
                    <a:lnTo>
                      <a:pt x="153" y="96"/>
                    </a:lnTo>
                    <a:lnTo>
                      <a:pt x="161" y="84"/>
                    </a:lnTo>
                    <a:lnTo>
                      <a:pt x="166" y="70"/>
                    </a:lnTo>
                    <a:lnTo>
                      <a:pt x="169" y="61"/>
                    </a:lnTo>
                    <a:lnTo>
                      <a:pt x="170" y="49"/>
                    </a:lnTo>
                    <a:lnTo>
                      <a:pt x="170" y="38"/>
                    </a:lnTo>
                    <a:lnTo>
                      <a:pt x="166" y="29"/>
                    </a:lnTo>
                    <a:lnTo>
                      <a:pt x="161" y="24"/>
                    </a:lnTo>
                    <a:lnTo>
                      <a:pt x="153" y="21"/>
                    </a:lnTo>
                    <a:lnTo>
                      <a:pt x="142" y="19"/>
                    </a:lnTo>
                    <a:lnTo>
                      <a:pt x="141" y="11"/>
                    </a:lnTo>
                    <a:lnTo>
                      <a:pt x="138" y="5"/>
                    </a:lnTo>
                    <a:lnTo>
                      <a:pt x="128" y="0"/>
                    </a:lnTo>
                    <a:lnTo>
                      <a:pt x="117" y="0"/>
                    </a:lnTo>
                    <a:lnTo>
                      <a:pt x="105" y="6"/>
                    </a:lnTo>
                    <a:lnTo>
                      <a:pt x="96" y="14"/>
                    </a:lnTo>
                    <a:lnTo>
                      <a:pt x="90" y="21"/>
                    </a:lnTo>
                    <a:lnTo>
                      <a:pt x="85" y="30"/>
                    </a:lnTo>
                    <a:lnTo>
                      <a:pt x="81" y="39"/>
                    </a:lnTo>
                    <a:lnTo>
                      <a:pt x="79" y="50"/>
                    </a:lnTo>
                    <a:lnTo>
                      <a:pt x="0" y="50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06" name="Freeform 189"/>
            <p:cNvSpPr>
              <a:spLocks/>
            </p:cNvSpPr>
            <p:nvPr/>
          </p:nvSpPr>
          <p:spPr bwMode="auto">
            <a:xfrm>
              <a:off x="2267" y="1751"/>
              <a:ext cx="429" cy="289"/>
            </a:xfrm>
            <a:custGeom>
              <a:avLst/>
              <a:gdLst>
                <a:gd name="T0" fmla="*/ 387 w 429"/>
                <a:gd name="T1" fmla="*/ 18 h 289"/>
                <a:gd name="T2" fmla="*/ 355 w 429"/>
                <a:gd name="T3" fmla="*/ 14 h 289"/>
                <a:gd name="T4" fmla="*/ 319 w 429"/>
                <a:gd name="T5" fmla="*/ 10 h 289"/>
                <a:gd name="T6" fmla="*/ 253 w 429"/>
                <a:gd name="T7" fmla="*/ 4 h 289"/>
                <a:gd name="T8" fmla="*/ 191 w 429"/>
                <a:gd name="T9" fmla="*/ 1 h 289"/>
                <a:gd name="T10" fmla="*/ 141 w 429"/>
                <a:gd name="T11" fmla="*/ 0 h 289"/>
                <a:gd name="T12" fmla="*/ 96 w 429"/>
                <a:gd name="T13" fmla="*/ 1 h 289"/>
                <a:gd name="T14" fmla="*/ 79 w 429"/>
                <a:gd name="T15" fmla="*/ 3 h 289"/>
                <a:gd name="T16" fmla="*/ 63 w 429"/>
                <a:gd name="T17" fmla="*/ 8 h 289"/>
                <a:gd name="T18" fmla="*/ 53 w 429"/>
                <a:gd name="T19" fmla="*/ 12 h 289"/>
                <a:gd name="T20" fmla="*/ 43 w 429"/>
                <a:gd name="T21" fmla="*/ 18 h 289"/>
                <a:gd name="T22" fmla="*/ 34 w 429"/>
                <a:gd name="T23" fmla="*/ 24 h 289"/>
                <a:gd name="T24" fmla="*/ 25 w 429"/>
                <a:gd name="T25" fmla="*/ 33 h 289"/>
                <a:gd name="T26" fmla="*/ 18 w 429"/>
                <a:gd name="T27" fmla="*/ 41 h 289"/>
                <a:gd name="T28" fmla="*/ 13 w 429"/>
                <a:gd name="T29" fmla="*/ 50 h 289"/>
                <a:gd name="T30" fmla="*/ 10 w 429"/>
                <a:gd name="T31" fmla="*/ 59 h 289"/>
                <a:gd name="T32" fmla="*/ 7 w 429"/>
                <a:gd name="T33" fmla="*/ 72 h 289"/>
                <a:gd name="T34" fmla="*/ 3 w 429"/>
                <a:gd name="T35" fmla="*/ 88 h 289"/>
                <a:gd name="T36" fmla="*/ 0 w 429"/>
                <a:gd name="T37" fmla="*/ 118 h 289"/>
                <a:gd name="T38" fmla="*/ 1 w 429"/>
                <a:gd name="T39" fmla="*/ 152 h 289"/>
                <a:gd name="T40" fmla="*/ 3 w 429"/>
                <a:gd name="T41" fmla="*/ 184 h 289"/>
                <a:gd name="T42" fmla="*/ 8 w 429"/>
                <a:gd name="T43" fmla="*/ 215 h 289"/>
                <a:gd name="T44" fmla="*/ 11 w 429"/>
                <a:gd name="T45" fmla="*/ 231 h 289"/>
                <a:gd name="T46" fmla="*/ 15 w 429"/>
                <a:gd name="T47" fmla="*/ 243 h 289"/>
                <a:gd name="T48" fmla="*/ 19 w 429"/>
                <a:gd name="T49" fmla="*/ 254 h 289"/>
                <a:gd name="T50" fmla="*/ 24 w 429"/>
                <a:gd name="T51" fmla="*/ 263 h 289"/>
                <a:gd name="T52" fmla="*/ 27 w 429"/>
                <a:gd name="T53" fmla="*/ 269 h 289"/>
                <a:gd name="T54" fmla="*/ 33 w 429"/>
                <a:gd name="T55" fmla="*/ 276 h 289"/>
                <a:gd name="T56" fmla="*/ 39 w 429"/>
                <a:gd name="T57" fmla="*/ 282 h 289"/>
                <a:gd name="T58" fmla="*/ 45 w 429"/>
                <a:gd name="T59" fmla="*/ 285 h 289"/>
                <a:gd name="T60" fmla="*/ 51 w 429"/>
                <a:gd name="T61" fmla="*/ 288 h 289"/>
                <a:gd name="T62" fmla="*/ 62 w 429"/>
                <a:gd name="T63" fmla="*/ 289 h 289"/>
                <a:gd name="T64" fmla="*/ 70 w 429"/>
                <a:gd name="T65" fmla="*/ 286 h 289"/>
                <a:gd name="T66" fmla="*/ 79 w 429"/>
                <a:gd name="T67" fmla="*/ 278 h 289"/>
                <a:gd name="T68" fmla="*/ 92 w 429"/>
                <a:gd name="T69" fmla="*/ 261 h 289"/>
                <a:gd name="T70" fmla="*/ 108 w 429"/>
                <a:gd name="T71" fmla="*/ 241 h 289"/>
                <a:gd name="T72" fmla="*/ 129 w 429"/>
                <a:gd name="T73" fmla="*/ 216 h 289"/>
                <a:gd name="T74" fmla="*/ 154 w 429"/>
                <a:gd name="T75" fmla="*/ 191 h 289"/>
                <a:gd name="T76" fmla="*/ 193 w 429"/>
                <a:gd name="T77" fmla="*/ 163 h 289"/>
                <a:gd name="T78" fmla="*/ 221 w 429"/>
                <a:gd name="T79" fmla="*/ 146 h 289"/>
                <a:gd name="T80" fmla="*/ 241 w 429"/>
                <a:gd name="T81" fmla="*/ 133 h 289"/>
                <a:gd name="T82" fmla="*/ 260 w 429"/>
                <a:gd name="T83" fmla="*/ 124 h 289"/>
                <a:gd name="T84" fmla="*/ 293 w 429"/>
                <a:gd name="T85" fmla="*/ 110 h 289"/>
                <a:gd name="T86" fmla="*/ 320 w 429"/>
                <a:gd name="T87" fmla="*/ 102 h 289"/>
                <a:gd name="T88" fmla="*/ 346 w 429"/>
                <a:gd name="T89" fmla="*/ 94 h 289"/>
                <a:gd name="T90" fmla="*/ 375 w 429"/>
                <a:gd name="T91" fmla="*/ 82 h 289"/>
                <a:gd name="T92" fmla="*/ 398 w 429"/>
                <a:gd name="T93" fmla="*/ 72 h 289"/>
                <a:gd name="T94" fmla="*/ 410 w 429"/>
                <a:gd name="T95" fmla="*/ 65 h 289"/>
                <a:gd name="T96" fmla="*/ 418 w 429"/>
                <a:gd name="T97" fmla="*/ 59 h 289"/>
                <a:gd name="T98" fmla="*/ 423 w 429"/>
                <a:gd name="T99" fmla="*/ 53 h 289"/>
                <a:gd name="T100" fmla="*/ 428 w 429"/>
                <a:gd name="T101" fmla="*/ 42 h 289"/>
                <a:gd name="T102" fmla="*/ 429 w 429"/>
                <a:gd name="T103" fmla="*/ 34 h 289"/>
                <a:gd name="T104" fmla="*/ 427 w 429"/>
                <a:gd name="T105" fmla="*/ 28 h 289"/>
                <a:gd name="T106" fmla="*/ 421 w 429"/>
                <a:gd name="T107" fmla="*/ 25 h 289"/>
                <a:gd name="T108" fmla="*/ 411 w 429"/>
                <a:gd name="T109" fmla="*/ 21 h 289"/>
                <a:gd name="T110" fmla="*/ 387 w 429"/>
                <a:gd name="T111" fmla="*/ 18 h 2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9"/>
                <a:gd name="T169" fmla="*/ 0 h 289"/>
                <a:gd name="T170" fmla="*/ 429 w 429"/>
                <a:gd name="T171" fmla="*/ 289 h 2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9" h="289">
                  <a:moveTo>
                    <a:pt x="387" y="18"/>
                  </a:moveTo>
                  <a:lnTo>
                    <a:pt x="355" y="14"/>
                  </a:lnTo>
                  <a:lnTo>
                    <a:pt x="319" y="10"/>
                  </a:lnTo>
                  <a:lnTo>
                    <a:pt x="253" y="4"/>
                  </a:lnTo>
                  <a:lnTo>
                    <a:pt x="191" y="1"/>
                  </a:lnTo>
                  <a:lnTo>
                    <a:pt x="141" y="0"/>
                  </a:lnTo>
                  <a:lnTo>
                    <a:pt x="96" y="1"/>
                  </a:lnTo>
                  <a:lnTo>
                    <a:pt x="79" y="3"/>
                  </a:lnTo>
                  <a:lnTo>
                    <a:pt x="63" y="8"/>
                  </a:lnTo>
                  <a:lnTo>
                    <a:pt x="53" y="12"/>
                  </a:lnTo>
                  <a:lnTo>
                    <a:pt x="43" y="18"/>
                  </a:lnTo>
                  <a:lnTo>
                    <a:pt x="34" y="24"/>
                  </a:lnTo>
                  <a:lnTo>
                    <a:pt x="25" y="33"/>
                  </a:lnTo>
                  <a:lnTo>
                    <a:pt x="18" y="41"/>
                  </a:lnTo>
                  <a:lnTo>
                    <a:pt x="13" y="50"/>
                  </a:lnTo>
                  <a:lnTo>
                    <a:pt x="10" y="59"/>
                  </a:lnTo>
                  <a:lnTo>
                    <a:pt x="7" y="72"/>
                  </a:lnTo>
                  <a:lnTo>
                    <a:pt x="3" y="88"/>
                  </a:lnTo>
                  <a:lnTo>
                    <a:pt x="0" y="118"/>
                  </a:lnTo>
                  <a:lnTo>
                    <a:pt x="1" y="152"/>
                  </a:lnTo>
                  <a:lnTo>
                    <a:pt x="3" y="184"/>
                  </a:lnTo>
                  <a:lnTo>
                    <a:pt x="8" y="215"/>
                  </a:lnTo>
                  <a:lnTo>
                    <a:pt x="11" y="231"/>
                  </a:lnTo>
                  <a:lnTo>
                    <a:pt x="15" y="243"/>
                  </a:lnTo>
                  <a:lnTo>
                    <a:pt x="19" y="254"/>
                  </a:lnTo>
                  <a:lnTo>
                    <a:pt x="24" y="263"/>
                  </a:lnTo>
                  <a:lnTo>
                    <a:pt x="27" y="269"/>
                  </a:lnTo>
                  <a:lnTo>
                    <a:pt x="33" y="276"/>
                  </a:lnTo>
                  <a:lnTo>
                    <a:pt x="39" y="282"/>
                  </a:lnTo>
                  <a:lnTo>
                    <a:pt x="45" y="285"/>
                  </a:lnTo>
                  <a:lnTo>
                    <a:pt x="51" y="288"/>
                  </a:lnTo>
                  <a:lnTo>
                    <a:pt x="62" y="289"/>
                  </a:lnTo>
                  <a:lnTo>
                    <a:pt x="70" y="286"/>
                  </a:lnTo>
                  <a:lnTo>
                    <a:pt x="79" y="278"/>
                  </a:lnTo>
                  <a:lnTo>
                    <a:pt x="92" y="261"/>
                  </a:lnTo>
                  <a:lnTo>
                    <a:pt x="108" y="241"/>
                  </a:lnTo>
                  <a:lnTo>
                    <a:pt x="129" y="216"/>
                  </a:lnTo>
                  <a:lnTo>
                    <a:pt x="154" y="191"/>
                  </a:lnTo>
                  <a:lnTo>
                    <a:pt x="193" y="163"/>
                  </a:lnTo>
                  <a:lnTo>
                    <a:pt x="221" y="146"/>
                  </a:lnTo>
                  <a:lnTo>
                    <a:pt x="241" y="133"/>
                  </a:lnTo>
                  <a:lnTo>
                    <a:pt x="260" y="124"/>
                  </a:lnTo>
                  <a:lnTo>
                    <a:pt x="293" y="110"/>
                  </a:lnTo>
                  <a:lnTo>
                    <a:pt x="320" y="102"/>
                  </a:lnTo>
                  <a:lnTo>
                    <a:pt x="346" y="94"/>
                  </a:lnTo>
                  <a:lnTo>
                    <a:pt x="375" y="82"/>
                  </a:lnTo>
                  <a:lnTo>
                    <a:pt x="398" y="72"/>
                  </a:lnTo>
                  <a:lnTo>
                    <a:pt x="410" y="65"/>
                  </a:lnTo>
                  <a:lnTo>
                    <a:pt x="418" y="59"/>
                  </a:lnTo>
                  <a:lnTo>
                    <a:pt x="423" y="53"/>
                  </a:lnTo>
                  <a:lnTo>
                    <a:pt x="428" y="42"/>
                  </a:lnTo>
                  <a:lnTo>
                    <a:pt x="429" y="34"/>
                  </a:lnTo>
                  <a:lnTo>
                    <a:pt x="427" y="28"/>
                  </a:lnTo>
                  <a:lnTo>
                    <a:pt x="421" y="25"/>
                  </a:lnTo>
                  <a:lnTo>
                    <a:pt x="411" y="21"/>
                  </a:lnTo>
                  <a:lnTo>
                    <a:pt x="387" y="18"/>
                  </a:lnTo>
                  <a:close/>
                </a:path>
              </a:pathLst>
            </a:custGeom>
            <a:solidFill>
              <a:srgbClr val="3F5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55" name="Oval 190"/>
          <p:cNvSpPr>
            <a:spLocks noChangeAspect="1" noChangeArrowheads="1"/>
          </p:cNvSpPr>
          <p:nvPr/>
        </p:nvSpPr>
        <p:spPr bwMode="auto">
          <a:xfrm>
            <a:off x="4248150" y="5480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6" name="Oval 191"/>
          <p:cNvSpPr>
            <a:spLocks noChangeAspect="1" noChangeArrowheads="1"/>
          </p:cNvSpPr>
          <p:nvPr/>
        </p:nvSpPr>
        <p:spPr bwMode="auto">
          <a:xfrm>
            <a:off x="4246563" y="56610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7" name="Oval 192"/>
          <p:cNvSpPr>
            <a:spLocks noChangeAspect="1" noChangeArrowheads="1"/>
          </p:cNvSpPr>
          <p:nvPr/>
        </p:nvSpPr>
        <p:spPr bwMode="auto">
          <a:xfrm>
            <a:off x="4284663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8" name="Oval 193"/>
          <p:cNvSpPr>
            <a:spLocks noChangeAspect="1" noChangeArrowheads="1"/>
          </p:cNvSpPr>
          <p:nvPr/>
        </p:nvSpPr>
        <p:spPr bwMode="auto">
          <a:xfrm>
            <a:off x="4284663" y="551656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9" name="Oval 194"/>
          <p:cNvSpPr>
            <a:spLocks noChangeAspect="1" noChangeArrowheads="1"/>
          </p:cNvSpPr>
          <p:nvPr/>
        </p:nvSpPr>
        <p:spPr bwMode="auto">
          <a:xfrm>
            <a:off x="4319588" y="562451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0" name="Oval 195"/>
          <p:cNvSpPr>
            <a:spLocks noChangeAspect="1" noChangeArrowheads="1"/>
          </p:cNvSpPr>
          <p:nvPr/>
        </p:nvSpPr>
        <p:spPr bwMode="auto">
          <a:xfrm>
            <a:off x="4211638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1" name="Oval 196"/>
          <p:cNvSpPr>
            <a:spLocks noChangeAspect="1" noChangeArrowheads="1"/>
          </p:cNvSpPr>
          <p:nvPr/>
        </p:nvSpPr>
        <p:spPr bwMode="auto">
          <a:xfrm>
            <a:off x="4248150" y="5734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2" name="Oval 197"/>
          <p:cNvSpPr>
            <a:spLocks noChangeAspect="1" noChangeArrowheads="1"/>
          </p:cNvSpPr>
          <p:nvPr/>
        </p:nvSpPr>
        <p:spPr bwMode="auto">
          <a:xfrm>
            <a:off x="4319588" y="56975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3" name="Oval 198"/>
          <p:cNvSpPr>
            <a:spLocks noChangeAspect="1" noChangeArrowheads="1"/>
          </p:cNvSpPr>
          <p:nvPr/>
        </p:nvSpPr>
        <p:spPr bwMode="auto">
          <a:xfrm>
            <a:off x="3743325" y="5480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4" name="Oval 199"/>
          <p:cNvSpPr>
            <a:spLocks noChangeAspect="1" noChangeArrowheads="1"/>
          </p:cNvSpPr>
          <p:nvPr/>
        </p:nvSpPr>
        <p:spPr bwMode="auto">
          <a:xfrm>
            <a:off x="3741738" y="56610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5" name="Oval 200"/>
          <p:cNvSpPr>
            <a:spLocks noChangeAspect="1" noChangeArrowheads="1"/>
          </p:cNvSpPr>
          <p:nvPr/>
        </p:nvSpPr>
        <p:spPr bwMode="auto">
          <a:xfrm>
            <a:off x="3779838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6" name="Oval 201"/>
          <p:cNvSpPr>
            <a:spLocks noChangeAspect="1" noChangeArrowheads="1"/>
          </p:cNvSpPr>
          <p:nvPr/>
        </p:nvSpPr>
        <p:spPr bwMode="auto">
          <a:xfrm>
            <a:off x="3779838" y="551656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7" name="Oval 202"/>
          <p:cNvSpPr>
            <a:spLocks noChangeAspect="1" noChangeArrowheads="1"/>
          </p:cNvSpPr>
          <p:nvPr/>
        </p:nvSpPr>
        <p:spPr bwMode="auto">
          <a:xfrm>
            <a:off x="3814763" y="562451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8" name="Oval 203"/>
          <p:cNvSpPr>
            <a:spLocks noChangeAspect="1" noChangeArrowheads="1"/>
          </p:cNvSpPr>
          <p:nvPr/>
        </p:nvSpPr>
        <p:spPr bwMode="auto">
          <a:xfrm>
            <a:off x="3706813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9" name="Oval 204"/>
          <p:cNvSpPr>
            <a:spLocks noChangeAspect="1" noChangeArrowheads="1"/>
          </p:cNvSpPr>
          <p:nvPr/>
        </p:nvSpPr>
        <p:spPr bwMode="auto">
          <a:xfrm>
            <a:off x="3743325" y="5734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70" name="Oval 205"/>
          <p:cNvSpPr>
            <a:spLocks noChangeAspect="1" noChangeArrowheads="1"/>
          </p:cNvSpPr>
          <p:nvPr/>
        </p:nvSpPr>
        <p:spPr bwMode="auto">
          <a:xfrm>
            <a:off x="3814763" y="56975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71" name="Oval 206"/>
          <p:cNvSpPr>
            <a:spLocks noChangeAspect="1" noChangeArrowheads="1"/>
          </p:cNvSpPr>
          <p:nvPr/>
        </p:nvSpPr>
        <p:spPr bwMode="auto">
          <a:xfrm>
            <a:off x="3851275" y="5589588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grpSp>
        <p:nvGrpSpPr>
          <p:cNvPr id="16" name="Group 207"/>
          <p:cNvGrpSpPr>
            <a:grpSpLocks/>
          </p:cNvGrpSpPr>
          <p:nvPr/>
        </p:nvGrpSpPr>
        <p:grpSpPr bwMode="auto">
          <a:xfrm>
            <a:off x="4211638" y="4437063"/>
            <a:ext cx="252412" cy="396875"/>
            <a:chOff x="2744" y="3521"/>
            <a:chExt cx="159" cy="250"/>
          </a:xfrm>
        </p:grpSpPr>
        <p:sp>
          <p:nvSpPr>
            <p:cNvPr id="14394" name="Oval 208"/>
            <p:cNvSpPr>
              <a:spLocks noChangeAspect="1" noChangeArrowheads="1"/>
            </p:cNvSpPr>
            <p:nvPr/>
          </p:nvSpPr>
          <p:spPr bwMode="auto">
            <a:xfrm>
              <a:off x="2744" y="352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5" name="Oval 209"/>
            <p:cNvSpPr>
              <a:spLocks noChangeAspect="1" noChangeArrowheads="1"/>
            </p:cNvSpPr>
            <p:nvPr/>
          </p:nvSpPr>
          <p:spPr bwMode="auto">
            <a:xfrm>
              <a:off x="2812" y="358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6" name="Oval 210"/>
            <p:cNvSpPr>
              <a:spLocks noChangeAspect="1" noChangeArrowheads="1"/>
            </p:cNvSpPr>
            <p:nvPr/>
          </p:nvSpPr>
          <p:spPr bwMode="auto">
            <a:xfrm>
              <a:off x="2811" y="3702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7" name="Oval 211"/>
            <p:cNvSpPr>
              <a:spLocks noChangeAspect="1" noChangeArrowheads="1"/>
            </p:cNvSpPr>
            <p:nvPr/>
          </p:nvSpPr>
          <p:spPr bwMode="auto">
            <a:xfrm>
              <a:off x="2835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8" name="Oval 212"/>
            <p:cNvSpPr>
              <a:spLocks noChangeAspect="1" noChangeArrowheads="1"/>
            </p:cNvSpPr>
            <p:nvPr/>
          </p:nvSpPr>
          <p:spPr bwMode="auto">
            <a:xfrm>
              <a:off x="2835" y="361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9" name="Oval 213"/>
            <p:cNvSpPr>
              <a:spLocks noChangeAspect="1" noChangeArrowheads="1"/>
            </p:cNvSpPr>
            <p:nvPr/>
          </p:nvSpPr>
          <p:spPr bwMode="auto">
            <a:xfrm>
              <a:off x="2857" y="3679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0" name="Oval 214"/>
            <p:cNvSpPr>
              <a:spLocks noChangeAspect="1" noChangeArrowheads="1"/>
            </p:cNvSpPr>
            <p:nvPr/>
          </p:nvSpPr>
          <p:spPr bwMode="auto">
            <a:xfrm>
              <a:off x="2789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1" name="Oval 215"/>
            <p:cNvSpPr>
              <a:spLocks noChangeAspect="1" noChangeArrowheads="1"/>
            </p:cNvSpPr>
            <p:nvPr/>
          </p:nvSpPr>
          <p:spPr bwMode="auto">
            <a:xfrm>
              <a:off x="2812" y="374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2" name="Oval 216"/>
            <p:cNvSpPr>
              <a:spLocks noChangeAspect="1" noChangeArrowheads="1"/>
            </p:cNvSpPr>
            <p:nvPr/>
          </p:nvSpPr>
          <p:spPr bwMode="auto">
            <a:xfrm>
              <a:off x="2857" y="3725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3" name="Oval 217"/>
            <p:cNvSpPr>
              <a:spLocks noChangeAspect="1" noChangeArrowheads="1"/>
            </p:cNvSpPr>
            <p:nvPr/>
          </p:nvSpPr>
          <p:spPr bwMode="auto">
            <a:xfrm>
              <a:off x="2880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grpSp>
        <p:nvGrpSpPr>
          <p:cNvPr id="17" name="Group 218"/>
          <p:cNvGrpSpPr>
            <a:grpSpLocks/>
          </p:cNvGrpSpPr>
          <p:nvPr/>
        </p:nvGrpSpPr>
        <p:grpSpPr bwMode="auto">
          <a:xfrm>
            <a:off x="3708400" y="4437063"/>
            <a:ext cx="252413" cy="396875"/>
            <a:chOff x="2744" y="3521"/>
            <a:chExt cx="159" cy="250"/>
          </a:xfrm>
        </p:grpSpPr>
        <p:sp>
          <p:nvSpPr>
            <p:cNvPr id="14384" name="Oval 219"/>
            <p:cNvSpPr>
              <a:spLocks noChangeAspect="1" noChangeArrowheads="1"/>
            </p:cNvSpPr>
            <p:nvPr/>
          </p:nvSpPr>
          <p:spPr bwMode="auto">
            <a:xfrm>
              <a:off x="2744" y="352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5" name="Oval 220"/>
            <p:cNvSpPr>
              <a:spLocks noChangeAspect="1" noChangeArrowheads="1"/>
            </p:cNvSpPr>
            <p:nvPr/>
          </p:nvSpPr>
          <p:spPr bwMode="auto">
            <a:xfrm>
              <a:off x="2812" y="358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6" name="Oval 221"/>
            <p:cNvSpPr>
              <a:spLocks noChangeAspect="1" noChangeArrowheads="1"/>
            </p:cNvSpPr>
            <p:nvPr/>
          </p:nvSpPr>
          <p:spPr bwMode="auto">
            <a:xfrm>
              <a:off x="2811" y="3702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7" name="Oval 222"/>
            <p:cNvSpPr>
              <a:spLocks noChangeAspect="1" noChangeArrowheads="1"/>
            </p:cNvSpPr>
            <p:nvPr/>
          </p:nvSpPr>
          <p:spPr bwMode="auto">
            <a:xfrm>
              <a:off x="2835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8" name="Oval 223"/>
            <p:cNvSpPr>
              <a:spLocks noChangeAspect="1" noChangeArrowheads="1"/>
            </p:cNvSpPr>
            <p:nvPr/>
          </p:nvSpPr>
          <p:spPr bwMode="auto">
            <a:xfrm>
              <a:off x="2835" y="361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9" name="Oval 224"/>
            <p:cNvSpPr>
              <a:spLocks noChangeAspect="1" noChangeArrowheads="1"/>
            </p:cNvSpPr>
            <p:nvPr/>
          </p:nvSpPr>
          <p:spPr bwMode="auto">
            <a:xfrm>
              <a:off x="2857" y="3679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0" name="Oval 225"/>
            <p:cNvSpPr>
              <a:spLocks noChangeAspect="1" noChangeArrowheads="1"/>
            </p:cNvSpPr>
            <p:nvPr/>
          </p:nvSpPr>
          <p:spPr bwMode="auto">
            <a:xfrm>
              <a:off x="2789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1" name="Oval 226"/>
            <p:cNvSpPr>
              <a:spLocks noChangeAspect="1" noChangeArrowheads="1"/>
            </p:cNvSpPr>
            <p:nvPr/>
          </p:nvSpPr>
          <p:spPr bwMode="auto">
            <a:xfrm>
              <a:off x="2812" y="374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2" name="Oval 227"/>
            <p:cNvSpPr>
              <a:spLocks noChangeAspect="1" noChangeArrowheads="1"/>
            </p:cNvSpPr>
            <p:nvPr/>
          </p:nvSpPr>
          <p:spPr bwMode="auto">
            <a:xfrm>
              <a:off x="2857" y="3725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3" name="Oval 228"/>
            <p:cNvSpPr>
              <a:spLocks noChangeAspect="1" noChangeArrowheads="1"/>
            </p:cNvSpPr>
            <p:nvPr/>
          </p:nvSpPr>
          <p:spPr bwMode="auto">
            <a:xfrm>
              <a:off x="2880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14374" name="Text Box 229"/>
          <p:cNvSpPr txBox="1">
            <a:spLocks noChangeArrowheads="1"/>
          </p:cNvSpPr>
          <p:nvPr/>
        </p:nvSpPr>
        <p:spPr bwMode="auto">
          <a:xfrm>
            <a:off x="5076056" y="4797152"/>
            <a:ext cx="1518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l-GR" sz="2000" b="1" dirty="0"/>
              <a:t>     </a:t>
            </a:r>
            <a:r>
              <a:rPr lang="el-GR" altLang="el-GR" sz="2000" b="1" dirty="0"/>
              <a:t>Πορφύρα</a:t>
            </a:r>
          </a:p>
          <a:p>
            <a:pPr algn="ctr" eaLnBrk="1" hangingPunct="1"/>
            <a:r>
              <a:rPr lang="el-GR" altLang="el-GR" sz="2000" b="1" dirty="0"/>
              <a:t>   </a:t>
            </a:r>
            <a:r>
              <a:rPr lang="en-US" altLang="el-GR" sz="2000" b="1" dirty="0"/>
              <a:t> </a:t>
            </a:r>
            <a:r>
              <a:rPr lang="el-GR" altLang="el-GR" sz="1600" b="1" dirty="0"/>
              <a:t>(9</a:t>
            </a:r>
            <a:r>
              <a:rPr lang="en-US" altLang="el-GR" sz="1600" b="1" dirty="0"/>
              <a:t>0 - 95</a:t>
            </a:r>
            <a:r>
              <a:rPr lang="el-GR" altLang="el-GR" sz="1600" b="1" dirty="0"/>
              <a:t> %)</a:t>
            </a:r>
          </a:p>
        </p:txBody>
      </p:sp>
      <p:sp>
        <p:nvSpPr>
          <p:cNvPr id="14375" name="Text Box 230"/>
          <p:cNvSpPr txBox="1">
            <a:spLocks noChangeArrowheads="1"/>
          </p:cNvSpPr>
          <p:nvPr/>
        </p:nvSpPr>
        <p:spPr bwMode="auto">
          <a:xfrm>
            <a:off x="1606550" y="5084763"/>
            <a:ext cx="1282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000" b="1" dirty="0"/>
              <a:t>Αρθρίτιδα</a:t>
            </a:r>
          </a:p>
          <a:p>
            <a:pPr eaLnBrk="1" hangingPunct="1"/>
            <a:r>
              <a:rPr lang="el-GR" altLang="el-GR" sz="2000" b="1" dirty="0"/>
              <a:t>   </a:t>
            </a:r>
            <a:r>
              <a:rPr lang="el-GR" altLang="el-GR" sz="1600" b="1" dirty="0"/>
              <a:t>(50 %)</a:t>
            </a:r>
          </a:p>
        </p:txBody>
      </p:sp>
      <p:sp>
        <p:nvSpPr>
          <p:cNvPr id="14376" name="Text Box 231"/>
          <p:cNvSpPr txBox="1">
            <a:spLocks noChangeArrowheads="1"/>
          </p:cNvSpPr>
          <p:nvPr/>
        </p:nvSpPr>
        <p:spPr bwMode="auto">
          <a:xfrm>
            <a:off x="755576" y="3140968"/>
            <a:ext cx="2004566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l-GR" altLang="el-GR" sz="2000" b="1" dirty="0"/>
              <a:t>Συμμετοχή ΓΕΣ</a:t>
            </a:r>
          </a:p>
          <a:p>
            <a:pPr algn="ctr" eaLnBrk="1" hangingPunct="1"/>
            <a:r>
              <a:rPr lang="el-GR" altLang="el-GR" b="1" dirty="0"/>
              <a:t>(50 %)</a:t>
            </a:r>
          </a:p>
        </p:txBody>
      </p:sp>
      <p:sp>
        <p:nvSpPr>
          <p:cNvPr id="14377" name="Text Box 232"/>
          <p:cNvSpPr txBox="1">
            <a:spLocks noChangeArrowheads="1"/>
          </p:cNvSpPr>
          <p:nvPr/>
        </p:nvSpPr>
        <p:spPr bwMode="auto">
          <a:xfrm>
            <a:off x="5508104" y="1988840"/>
            <a:ext cx="2961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000" b="1" dirty="0">
                <a:solidFill>
                  <a:schemeClr val="bg1"/>
                </a:solidFill>
              </a:rPr>
              <a:t>       </a:t>
            </a:r>
            <a:r>
              <a:rPr lang="el-GR" altLang="el-GR" sz="2000" b="1" dirty="0"/>
              <a:t>Νεφρική συμμετοχή</a:t>
            </a:r>
          </a:p>
          <a:p>
            <a:pPr eaLnBrk="1" hangingPunct="1"/>
            <a:r>
              <a:rPr lang="el-GR" altLang="el-GR" sz="1600" b="1" dirty="0"/>
              <a:t>       (Πρωτεινουρία/αιματουρία)</a:t>
            </a:r>
          </a:p>
        </p:txBody>
      </p:sp>
      <p:sp>
        <p:nvSpPr>
          <p:cNvPr id="14378" name="Line 233"/>
          <p:cNvSpPr>
            <a:spLocks noChangeShapeType="1"/>
          </p:cNvSpPr>
          <p:nvPr/>
        </p:nvSpPr>
        <p:spPr bwMode="auto">
          <a:xfrm flipH="1">
            <a:off x="2916238" y="5229225"/>
            <a:ext cx="792162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79" name="Line 234"/>
          <p:cNvSpPr>
            <a:spLocks noChangeShapeType="1"/>
          </p:cNvSpPr>
          <p:nvPr/>
        </p:nvSpPr>
        <p:spPr bwMode="auto">
          <a:xfrm>
            <a:off x="2916238" y="5516563"/>
            <a:ext cx="863600" cy="576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0" name="Line 235"/>
          <p:cNvSpPr>
            <a:spLocks noChangeShapeType="1"/>
          </p:cNvSpPr>
          <p:nvPr/>
        </p:nvSpPr>
        <p:spPr bwMode="auto">
          <a:xfrm flipH="1" flipV="1">
            <a:off x="4427538" y="4797425"/>
            <a:ext cx="576262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1" name="Line 236"/>
          <p:cNvSpPr>
            <a:spLocks noChangeShapeType="1"/>
          </p:cNvSpPr>
          <p:nvPr/>
        </p:nvSpPr>
        <p:spPr bwMode="auto">
          <a:xfrm flipH="1">
            <a:off x="4427538" y="5157788"/>
            <a:ext cx="576262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2" name="Line 237"/>
          <p:cNvSpPr>
            <a:spLocks noChangeShapeType="1"/>
          </p:cNvSpPr>
          <p:nvPr/>
        </p:nvSpPr>
        <p:spPr bwMode="auto">
          <a:xfrm flipV="1">
            <a:off x="4283968" y="1916832"/>
            <a:ext cx="1727497" cy="12968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3" name="Line 238"/>
          <p:cNvSpPr>
            <a:spLocks noChangeShapeType="1"/>
          </p:cNvSpPr>
          <p:nvPr/>
        </p:nvSpPr>
        <p:spPr bwMode="auto">
          <a:xfrm flipH="1">
            <a:off x="2339975" y="3573463"/>
            <a:ext cx="15843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17" name="Group 17"/>
          <p:cNvGrpSpPr>
            <a:grpSpLocks/>
          </p:cNvGrpSpPr>
          <p:nvPr/>
        </p:nvGrpSpPr>
        <p:grpSpPr bwMode="auto">
          <a:xfrm>
            <a:off x="6732240" y="5157192"/>
            <a:ext cx="2411760" cy="2104405"/>
            <a:chOff x="793" y="799"/>
            <a:chExt cx="4037" cy="3221"/>
          </a:xfrm>
        </p:grpSpPr>
        <p:pic>
          <p:nvPicPr>
            <p:cNvPr id="118" name="Picture 14" descr="102-0229_IM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99"/>
              <a:ext cx="3913" cy="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Rectangle 15"/>
            <p:cNvSpPr>
              <a:spLocks noChangeAspect="1" noChangeArrowheads="1"/>
            </p:cNvSpPr>
            <p:nvPr/>
          </p:nvSpPr>
          <p:spPr bwMode="auto">
            <a:xfrm>
              <a:off x="793" y="3294"/>
              <a:ext cx="4037" cy="72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333375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l-GR" sz="2400" b="1" dirty="0">
                <a:latin typeface="Arial" pitchFamily="34" charset="0"/>
              </a:rPr>
              <a:t>Βιοψία δέρματος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35013" y="1144588"/>
            <a:ext cx="779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pic>
        <p:nvPicPr>
          <p:cNvPr id="16388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079875" cy="403247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115616" y="5229200"/>
            <a:ext cx="1944216" cy="576064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1846263" y="544512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chemeClr val="bg1"/>
                </a:solidFill>
              </a:rPr>
              <a:t>Η &amp; Ε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48263" y="1052513"/>
            <a:ext cx="3606800" cy="5354637"/>
            <a:chOff x="3243" y="663"/>
            <a:chExt cx="2272" cy="3373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243" y="663"/>
              <a:ext cx="2272" cy="3373"/>
              <a:chOff x="3243" y="663"/>
              <a:chExt cx="2272" cy="3373"/>
            </a:xfrm>
          </p:grpSpPr>
          <p:pic>
            <p:nvPicPr>
              <p:cNvPr id="16396" name="Picture 12" descr="0992-T03-  Vassilopoulos IgA Vasculti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43" y="663"/>
                <a:ext cx="2272" cy="3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7" name="Text Box 13"/>
              <p:cNvSpPr txBox="1">
                <a:spLocks noChangeArrowheads="1"/>
              </p:cNvSpPr>
              <p:nvPr/>
            </p:nvSpPr>
            <p:spPr bwMode="auto">
              <a:xfrm>
                <a:off x="3515" y="3748"/>
                <a:ext cx="17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l-GR" altLang="el-GR" sz="2400" b="1">
                    <a:solidFill>
                      <a:schemeClr val="bg1"/>
                    </a:solidFill>
                  </a:rPr>
                  <a:t>Ανοσοφθορισμός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195" y="2251"/>
              <a:ext cx="477" cy="907"/>
              <a:chOff x="4195" y="2251"/>
              <a:chExt cx="477" cy="907"/>
            </a:xfrm>
          </p:grpSpPr>
          <p:sp>
            <p:nvSpPr>
              <p:cNvPr id="16394" name="Text Box 15"/>
              <p:cNvSpPr txBox="1">
                <a:spLocks noChangeArrowheads="1"/>
              </p:cNvSpPr>
              <p:nvPr/>
            </p:nvSpPr>
            <p:spPr bwMode="auto">
              <a:xfrm>
                <a:off x="4195" y="2251"/>
                <a:ext cx="477" cy="3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l-GR" sz="2800" b="1"/>
                  <a:t>IgA</a:t>
                </a:r>
                <a:endParaRPr lang="el-GR" altLang="el-GR" sz="2800" b="1"/>
              </a:p>
            </p:txBody>
          </p:sp>
          <p:sp>
            <p:nvSpPr>
              <p:cNvPr id="16395" name="AutoShape 16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27" cy="499"/>
              </a:xfrm>
              <a:prstGeom prst="downArrow">
                <a:avLst>
                  <a:gd name="adj1" fmla="val 50000"/>
                  <a:gd name="adj2" fmla="val 54956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l-GR" alt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57200" y="4175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000" b="1" dirty="0"/>
              <a:t>Αγγει</a:t>
            </a:r>
            <a:r>
              <a:rPr lang="el-GR" altLang="el-GR" sz="2000" b="1" dirty="0">
                <a:cs typeface="Arial" charset="0"/>
              </a:rPr>
              <a:t>ΐ</a:t>
            </a:r>
            <a:r>
              <a:rPr lang="el-GR" altLang="el-GR" sz="2000" b="1" dirty="0"/>
              <a:t>τιδα </a:t>
            </a:r>
            <a:r>
              <a:rPr lang="en-US" altLang="el-GR" sz="2000" b="1" dirty="0" err="1"/>
              <a:t>Henoch</a:t>
            </a:r>
            <a:r>
              <a:rPr lang="en-US" altLang="el-GR" sz="2000" b="1" dirty="0"/>
              <a:t> </a:t>
            </a:r>
            <a:r>
              <a:rPr lang="en-US" altLang="el-GR" sz="2000" b="1" dirty="0" err="1"/>
              <a:t>Sch</a:t>
            </a:r>
            <a:r>
              <a:rPr lang="en-US" altLang="el-GR" sz="2000" b="1" dirty="0" err="1">
                <a:cs typeface="Arial" charset="0"/>
              </a:rPr>
              <a:t>ö</a:t>
            </a:r>
            <a:r>
              <a:rPr lang="en-US" altLang="el-GR" sz="2000" b="1" dirty="0" err="1"/>
              <a:t>nlein</a:t>
            </a:r>
            <a:r>
              <a:rPr lang="el-GR" altLang="el-GR" sz="2000" b="1" dirty="0"/>
              <a:t> </a:t>
            </a:r>
          </a:p>
          <a:p>
            <a:pPr algn="ctr" eaLnBrk="1" hangingPunct="1"/>
            <a:r>
              <a:rPr lang="el-GR" altLang="el-GR" sz="2000" b="1" dirty="0"/>
              <a:t>Βιοψία νεφρού</a:t>
            </a:r>
            <a:r>
              <a:rPr lang="el-GR" altLang="el-GR" sz="2400" b="1" dirty="0"/>
              <a:t> </a:t>
            </a:r>
          </a:p>
        </p:txBody>
      </p:sp>
      <p:pic>
        <p:nvPicPr>
          <p:cNvPr id="17411" name="Picture 5" descr="sino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60563"/>
            <a:ext cx="43180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403350" y="5127625"/>
            <a:ext cx="221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l-GR" sz="2400" b="1">
                <a:solidFill>
                  <a:schemeClr val="bg1"/>
                </a:solidFill>
              </a:rPr>
              <a:t>Methenamine </a:t>
            </a:r>
          </a:p>
          <a:p>
            <a:pPr eaLnBrk="1" hangingPunct="1"/>
            <a:r>
              <a:rPr lang="en-US" altLang="el-GR" sz="2400" b="1">
                <a:solidFill>
                  <a:schemeClr val="bg1"/>
                </a:solidFill>
              </a:rPr>
              <a:t> Silver stain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pic>
        <p:nvPicPr>
          <p:cNvPr id="17413" name="Picture 7" descr="sino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1887538"/>
            <a:ext cx="43180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561138" y="5219700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l-GR" sz="2400" b="1">
                <a:solidFill>
                  <a:schemeClr val="bg1"/>
                </a:solidFill>
              </a:rPr>
              <a:t>IgA</a:t>
            </a:r>
            <a:endParaRPr lang="el-GR" altLang="el-G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Νόσος </a:t>
            </a:r>
            <a:r>
              <a:rPr lang="en-US" sz="3600" b="1" dirty="0" err="1">
                <a:solidFill>
                  <a:srgbClr val="C00000"/>
                </a:solidFill>
              </a:rPr>
              <a:t>Behcet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800" b="1" dirty="0"/>
              <a:t>      1. Υποτροπιάζοντα </a:t>
            </a:r>
            <a:r>
              <a:rPr lang="el-GR" sz="2800" b="1" dirty="0">
                <a:solidFill>
                  <a:srgbClr val="C00000"/>
                </a:solidFill>
              </a:rPr>
              <a:t>έλκη (άφθες) του στόματος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       </a:t>
            </a:r>
            <a:r>
              <a:rPr lang="el-GR" sz="2800" b="1" dirty="0">
                <a:solidFill>
                  <a:srgbClr val="C00000"/>
                </a:solidFill>
              </a:rPr>
              <a:t> </a:t>
            </a:r>
            <a:r>
              <a:rPr lang="el-GR" sz="2800" b="1" dirty="0"/>
              <a:t>(</a:t>
            </a:r>
            <a:r>
              <a:rPr lang="el-GR" sz="2800" dirty="0"/>
              <a:t>93-100%), τουλάχιστον </a:t>
            </a:r>
            <a:r>
              <a:rPr lang="en-US" sz="2800" dirty="0"/>
              <a:t>3-4</a:t>
            </a:r>
            <a:r>
              <a:rPr lang="el-GR" sz="2800" dirty="0"/>
              <a:t> φορές/έτος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br>
              <a:rPr lang="el-GR" sz="2800" dirty="0"/>
            </a:br>
            <a:r>
              <a:rPr lang="el-GR" sz="2800" b="1" dirty="0"/>
              <a:t>2</a:t>
            </a:r>
            <a:r>
              <a:rPr lang="el-GR" sz="2800" dirty="0"/>
              <a:t>. </a:t>
            </a:r>
            <a:r>
              <a:rPr lang="el-GR" sz="2800" b="1" dirty="0"/>
              <a:t>Υποτροπιάζοντα </a:t>
            </a:r>
            <a:r>
              <a:rPr lang="el-GR" sz="2800" b="1" dirty="0">
                <a:solidFill>
                  <a:srgbClr val="C00000"/>
                </a:solidFill>
              </a:rPr>
              <a:t>έλκη γεννητικών οργάνων</a:t>
            </a:r>
            <a:r>
              <a:rPr lang="el-GR" sz="2800" b="1" dirty="0"/>
              <a:t>. </a:t>
            </a:r>
            <a:br>
              <a:rPr lang="el-GR" sz="2800" b="1" dirty="0"/>
            </a:br>
            <a:r>
              <a:rPr lang="el-GR" sz="2800" b="1" dirty="0"/>
              <a:t>3. </a:t>
            </a:r>
            <a:r>
              <a:rPr lang="el-GR" sz="2800" b="1" dirty="0">
                <a:solidFill>
                  <a:srgbClr val="C00000"/>
                </a:solidFill>
              </a:rPr>
              <a:t>Προσβολή των οφθαλμών </a:t>
            </a:r>
            <a:r>
              <a:rPr lang="el-GR" sz="2800" dirty="0"/>
              <a:t>(50-79%): Ραγοειδίτιδα, επιπεφυκίτιδα, </a:t>
            </a:r>
            <a:r>
              <a:rPr lang="el-GR" sz="2800" dirty="0">
                <a:hlinkClick r:id="rId2" tooltip="Περισσότερες πληροφορίες για: «έλκος»"/>
              </a:rPr>
              <a:t>έλκος</a:t>
            </a:r>
            <a:r>
              <a:rPr lang="el-GR" sz="2800" dirty="0"/>
              <a:t> κερατοειδούς, υπόπυο, χωρίς αγωγή μπορεί να οδηγήσει στην τύφλωση.</a:t>
            </a:r>
            <a:br>
              <a:rPr lang="el-GR" sz="2800" dirty="0"/>
            </a:br>
            <a:r>
              <a:rPr lang="el-GR" sz="2800" b="1" dirty="0"/>
              <a:t>4</a:t>
            </a:r>
            <a:r>
              <a:rPr lang="el-GR" sz="2800" b="1" dirty="0">
                <a:solidFill>
                  <a:srgbClr val="C00000"/>
                </a:solidFill>
              </a:rPr>
              <a:t>. Δερματικές βλάβες </a:t>
            </a:r>
            <a:r>
              <a:rPr lang="el-GR" sz="2800" dirty="0"/>
              <a:t>(30-65%): Οζώδες ερύθημα, </a:t>
            </a:r>
            <a:r>
              <a:rPr lang="el-GR" sz="2800" dirty="0">
                <a:hlinkClick r:id="rId3" tooltip="Περισσότερες πληροφορίες για: «εξάνθημα»"/>
              </a:rPr>
              <a:t>εξάνθημα</a:t>
            </a:r>
            <a:r>
              <a:rPr lang="el-GR" sz="2800" dirty="0"/>
              <a:t> που μοιάζει με ακμή, ψευδοθυλακίτιδα, υπερερεθισιμότητα του δέρματος</a:t>
            </a:r>
            <a:br>
              <a:rPr lang="el-GR" dirty="0"/>
            </a:br>
            <a:r>
              <a:rPr lang="el-GR" b="1" dirty="0"/>
              <a:t>5. </a:t>
            </a:r>
            <a:r>
              <a:rPr lang="el-GR" sz="2400" b="1" dirty="0"/>
              <a:t>Αρθρίτιδα-αρθραλγίες </a:t>
            </a:r>
            <a:r>
              <a:rPr lang="el-GR" sz="2400" dirty="0"/>
              <a:t>(30-50%).</a:t>
            </a:r>
            <a:br>
              <a:rPr lang="el-GR" sz="2400" dirty="0"/>
            </a:br>
            <a:r>
              <a:rPr lang="el-GR" sz="2400" b="1" dirty="0"/>
              <a:t>6. Προσβολή του ΚΝΣ (10-30%): </a:t>
            </a:r>
            <a:r>
              <a:rPr lang="el-GR" sz="2400" dirty="0"/>
              <a:t>μηνιγγοεγκεφαλίτιδα, πάρεση κρανιακών νεύρων</a:t>
            </a:r>
            <a:br>
              <a:rPr lang="el-GR" sz="2400" dirty="0"/>
            </a:br>
            <a:r>
              <a:rPr lang="el-GR" sz="2400" b="1" dirty="0"/>
              <a:t>7. Προσβολή αγγείων: </a:t>
            </a:r>
            <a:r>
              <a:rPr lang="el-GR" sz="2400" dirty="0"/>
              <a:t>θρομβοφλεβίτιδες, αρτηριακές θρομβώσεις, αρτηριακά ανευρύσματα</a:t>
            </a:r>
            <a:br>
              <a:rPr lang="el-GR" dirty="0"/>
            </a:br>
            <a:endParaRPr lang="en-GB" dirty="0"/>
          </a:p>
        </p:txBody>
      </p:sp>
      <p:sp>
        <p:nvSpPr>
          <p:cNvPr id="2050" name="AutoShape 2" descr="Image result for behcet's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8" descr="Image result for behcet's dise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2915816" cy="191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179512" y="548680"/>
            <a:ext cx="84359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>
                <a:solidFill>
                  <a:srgbClr val="C00000"/>
                </a:solidFill>
              </a:rPr>
              <a:t>Κρυοσφαιριναιμική αγγει</a:t>
            </a:r>
            <a:r>
              <a:rPr lang="el-GR" altLang="el-GR" sz="2800" b="1" dirty="0">
                <a:solidFill>
                  <a:srgbClr val="C00000"/>
                </a:solidFill>
                <a:cs typeface="Arial" charset="0"/>
              </a:rPr>
              <a:t>ΐ</a:t>
            </a:r>
            <a:r>
              <a:rPr lang="el-GR" altLang="el-GR" sz="2800" b="1" dirty="0">
                <a:solidFill>
                  <a:srgbClr val="C00000"/>
                </a:solidFill>
              </a:rPr>
              <a:t>τιδα</a:t>
            </a:r>
          </a:p>
          <a:p>
            <a:pPr algn="ctr" eaLnBrk="1" hangingPunct="1"/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endParaRPr lang="el-GR" altLang="el-GR" sz="2400" dirty="0"/>
          </a:p>
        </p:txBody>
      </p: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1187624" y="1700808"/>
            <a:ext cx="6840537" cy="36703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>
                <a:solidFill>
                  <a:srgbClr val="FFFF00"/>
                </a:solidFill>
              </a:rPr>
              <a:t>  </a:t>
            </a:r>
            <a:r>
              <a:rPr lang="el-GR" altLang="el-GR" sz="2400" b="1" dirty="0"/>
              <a:t>Ηπατίτιδα </a:t>
            </a:r>
            <a:r>
              <a:rPr lang="en-US" altLang="el-GR" sz="2400" b="1" dirty="0"/>
              <a:t>C</a:t>
            </a:r>
            <a:r>
              <a:rPr lang="el-GR" altLang="el-GR" sz="2400" b="1" dirty="0"/>
              <a:t> (80 – 90 %)</a:t>
            </a:r>
            <a:endParaRPr lang="en-US" altLang="el-GR" sz="2400" b="1" dirty="0"/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Σύνδρομο </a:t>
            </a:r>
            <a:r>
              <a:rPr lang="en-US" altLang="el-GR" sz="2400" dirty="0" err="1"/>
              <a:t>Sj</a:t>
            </a:r>
            <a:r>
              <a:rPr lang="en-US" altLang="el-GR" sz="2400" dirty="0" err="1">
                <a:cs typeface="Arial" charset="0"/>
              </a:rPr>
              <a:t>ö</a:t>
            </a:r>
            <a:r>
              <a:rPr lang="en-US" altLang="el-GR" sz="2400" dirty="0" err="1"/>
              <a:t>gren</a:t>
            </a:r>
            <a:r>
              <a:rPr lang="el-GR" altLang="el-GR" sz="2400" dirty="0"/>
              <a:t> 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ΣΕΛ </a:t>
            </a:r>
            <a:endParaRPr lang="en-US" altLang="el-GR" sz="2400" dirty="0"/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ΡΑ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Λοιμώξεις (ενδοκαρδίτιδα/</a:t>
            </a:r>
            <a:r>
              <a:rPr lang="en-US" altLang="el-GR" sz="2400" dirty="0"/>
              <a:t>HIV)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Λεμφώματα 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Λεμφο</a:t>
            </a:r>
            <a:r>
              <a:rPr lang="el-GR" altLang="el-GR" sz="2400" dirty="0">
                <a:cs typeface="Arial" charset="0"/>
              </a:rPr>
              <a:t>ϋ</a:t>
            </a:r>
            <a:r>
              <a:rPr lang="el-GR" altLang="el-GR" sz="2400" dirty="0"/>
              <a:t>περπλαστικά νοσήματα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201613"/>
            <a:ext cx="84359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600" b="1" dirty="0">
                <a:solidFill>
                  <a:srgbClr val="C00000"/>
                </a:solidFill>
              </a:rPr>
              <a:t>Κρυοσφαιριναιμική αγγει</a:t>
            </a:r>
            <a:r>
              <a:rPr lang="el-GR" altLang="el-GR" sz="3600" b="1" dirty="0">
                <a:solidFill>
                  <a:srgbClr val="C00000"/>
                </a:solidFill>
                <a:cs typeface="Arial" charset="0"/>
              </a:rPr>
              <a:t>ΐ</a:t>
            </a:r>
            <a:r>
              <a:rPr lang="el-GR" altLang="el-GR" sz="3600" b="1" dirty="0">
                <a:solidFill>
                  <a:srgbClr val="C00000"/>
                </a:solidFill>
              </a:rPr>
              <a:t>τιδα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11188" y="1122363"/>
            <a:ext cx="8208962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40000"/>
              </a:lnSpc>
              <a:buSzPct val="80000"/>
              <a:defRPr/>
            </a:pPr>
            <a:r>
              <a:rPr lang="el-GR" sz="2000" dirty="0">
                <a:latin typeface="Arial" pitchFamily="34" charset="0"/>
              </a:rPr>
              <a:t>Αγγειΐτιδα μικρού μεγέθους αγγείων (τριχοειδή, φλεβίδια, αρτηρίδια) που χαρακτηρίζεται από:</a:t>
            </a:r>
          </a:p>
          <a:p>
            <a:pPr algn="just" eaLnBrk="1" hangingPunct="1">
              <a:lnSpc>
                <a:spcPct val="140000"/>
              </a:lnSpc>
              <a:buSzPct val="80000"/>
              <a:defRPr/>
            </a:pPr>
            <a:endParaRPr lang="el-GR" sz="2000" dirty="0">
              <a:latin typeface="Arial" pitchFamily="34" charset="0"/>
            </a:endParaRPr>
          </a:p>
          <a:p>
            <a:pPr algn="just">
              <a:lnSpc>
                <a:spcPct val="140000"/>
              </a:lnSpc>
              <a:buSzPct val="80000"/>
              <a:buFont typeface="Arial" pitchFamily="34" charset="0"/>
              <a:buChar char="•"/>
              <a:defRPr/>
            </a:pPr>
            <a:r>
              <a:rPr lang="el-GR" sz="2000" dirty="0">
                <a:latin typeface="Arial" pitchFamily="34" charset="0"/>
              </a:rPr>
              <a:t> παρουσία </a:t>
            </a:r>
            <a:r>
              <a:rPr lang="el-GR" sz="2000" b="1" dirty="0">
                <a:solidFill>
                  <a:srgbClr val="C00000"/>
                </a:solidFill>
                <a:latin typeface="Arial" pitchFamily="34" charset="0"/>
              </a:rPr>
              <a:t>κρυοσφαιρινών στον ορό (</a:t>
            </a:r>
            <a:r>
              <a:rPr lang="el-GR" sz="2000" dirty="0"/>
              <a:t>ανοσοσφαιρίνες ή συμπλέγματα ανοσοσφαιρινών που καθιζάνουν αυτόματα σε χαμηλές θερμοκρασίες</a:t>
            </a:r>
            <a:endParaRPr lang="el-GR" sz="2000" dirty="0">
              <a:latin typeface="Arial" pitchFamily="34" charset="0"/>
            </a:endParaRPr>
          </a:p>
          <a:p>
            <a:pPr algn="just">
              <a:lnSpc>
                <a:spcPct val="140000"/>
              </a:lnSpc>
              <a:buSzPct val="80000"/>
              <a:buFont typeface="Arial" pitchFamily="34" charset="0"/>
              <a:buChar char="•"/>
              <a:defRPr/>
            </a:pPr>
            <a:r>
              <a:rPr lang="el-GR" sz="2000" dirty="0">
                <a:latin typeface="Arial" pitchFamily="34" charset="0"/>
              </a:rPr>
              <a:t> εναπόθεση </a:t>
            </a:r>
            <a:r>
              <a:rPr lang="el-GR" sz="2000" dirty="0">
                <a:solidFill>
                  <a:srgbClr val="C00000"/>
                </a:solidFill>
                <a:latin typeface="Arial" pitchFamily="34" charset="0"/>
              </a:rPr>
              <a:t>ανοσοσυμπλεγμάτων</a:t>
            </a:r>
          </a:p>
          <a:p>
            <a:pPr algn="just">
              <a:lnSpc>
                <a:spcPct val="140000"/>
              </a:lnSpc>
              <a:buSzPct val="80000"/>
              <a:buFont typeface="Wingdings" pitchFamily="2" charset="2"/>
              <a:buChar char="l"/>
              <a:defRPr/>
            </a:pPr>
            <a:endParaRPr lang="el-GR" sz="2000" dirty="0">
              <a:latin typeface="Arial" pitchFamily="34" charset="0"/>
            </a:endParaRPr>
          </a:p>
          <a:p>
            <a:pPr algn="just" eaLnBrk="1" hangingPunct="1">
              <a:lnSpc>
                <a:spcPct val="140000"/>
              </a:lnSpc>
              <a:buSzPct val="80000"/>
              <a:defRPr/>
            </a:pPr>
            <a:r>
              <a:rPr lang="el-GR" sz="2000" dirty="0">
                <a:latin typeface="Arial" pitchFamily="34" charset="0"/>
              </a:rPr>
              <a:t> </a:t>
            </a:r>
          </a:p>
          <a:p>
            <a:pPr algn="just" eaLnBrk="1" hangingPunct="1">
              <a:lnSpc>
                <a:spcPct val="140000"/>
              </a:lnSpc>
              <a:buSzPct val="80000"/>
              <a:defRPr/>
            </a:pPr>
            <a:r>
              <a:rPr lang="el-GR" sz="2000" dirty="0">
                <a:latin typeface="Arial" pitchFamily="34" charset="0"/>
              </a:rPr>
              <a:t>Συχνή προσβολή:	     - δέρματος</a:t>
            </a:r>
          </a:p>
          <a:p>
            <a:pPr algn="just" eaLnBrk="1" hangingPunct="1">
              <a:lnSpc>
                <a:spcPct val="140000"/>
              </a:lnSpc>
              <a:buSzPct val="80000"/>
              <a:buFont typeface="Wingdings" pitchFamily="2" charset="2"/>
              <a:buNone/>
              <a:defRPr/>
            </a:pPr>
            <a:r>
              <a:rPr lang="el-GR" sz="2000" dirty="0">
                <a:latin typeface="Arial" pitchFamily="34" charset="0"/>
              </a:rPr>
              <a:t>			    - νεφρικών σπειραμάτων</a:t>
            </a:r>
          </a:p>
          <a:p>
            <a:pPr algn="just" eaLnBrk="1" hangingPunct="1">
              <a:lnSpc>
                <a:spcPct val="140000"/>
              </a:lnSpc>
              <a:buSzPct val="80000"/>
              <a:buFont typeface="Wingdings" pitchFamily="2" charset="2"/>
              <a:buNone/>
              <a:defRPr/>
            </a:pPr>
            <a:r>
              <a:rPr lang="el-GR" sz="2400" dirty="0">
                <a:latin typeface="Arial" pitchFamily="34" charset="0"/>
              </a:rPr>
              <a:t>				</a:t>
            </a:r>
          </a:p>
          <a:p>
            <a:pPr algn="just" eaLnBrk="1" hangingPunct="1">
              <a:lnSpc>
                <a:spcPct val="140000"/>
              </a:lnSpc>
              <a:buSzPct val="80000"/>
              <a:buFont typeface="Wingdings" pitchFamily="2" charset="2"/>
              <a:buNone/>
              <a:defRPr/>
            </a:pPr>
            <a:r>
              <a:rPr lang="el-GR" sz="2400" dirty="0">
                <a:latin typeface="Arial" pitchFamily="34" charset="0"/>
              </a:rPr>
              <a:t>		</a:t>
            </a:r>
            <a:r>
              <a:rPr lang="en-US" sz="2400" dirty="0">
                <a:latin typeface="Arial" pitchFamily="34" charset="0"/>
              </a:rPr>
              <a:t>		</a:t>
            </a:r>
            <a:endParaRPr lang="el-GR" sz="1400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16"/>
          <p:cNvSpPr>
            <a:spLocks noChangeAspect="1" noChangeArrowheads="1" noTextEdit="1"/>
          </p:cNvSpPr>
          <p:nvPr/>
        </p:nvSpPr>
        <p:spPr bwMode="auto">
          <a:xfrm>
            <a:off x="3046413" y="1076325"/>
            <a:ext cx="222091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1" name="Freeform 117"/>
          <p:cNvSpPr>
            <a:spLocks/>
          </p:cNvSpPr>
          <p:nvPr/>
        </p:nvSpPr>
        <p:spPr bwMode="auto">
          <a:xfrm>
            <a:off x="3060700" y="1746250"/>
            <a:ext cx="2192338" cy="4840288"/>
          </a:xfrm>
          <a:custGeom>
            <a:avLst/>
            <a:gdLst>
              <a:gd name="T0" fmla="*/ 2147483647 w 1381"/>
              <a:gd name="T1" fmla="*/ 2147483647 h 3049"/>
              <a:gd name="T2" fmla="*/ 2147483647 w 1381"/>
              <a:gd name="T3" fmla="*/ 2147483647 h 3049"/>
              <a:gd name="T4" fmla="*/ 2147483647 w 1381"/>
              <a:gd name="T5" fmla="*/ 2147483647 h 3049"/>
              <a:gd name="T6" fmla="*/ 2147483647 w 1381"/>
              <a:gd name="T7" fmla="*/ 2147483647 h 3049"/>
              <a:gd name="T8" fmla="*/ 2147483647 w 1381"/>
              <a:gd name="T9" fmla="*/ 2147483647 h 3049"/>
              <a:gd name="T10" fmla="*/ 2147483647 w 1381"/>
              <a:gd name="T11" fmla="*/ 2147483647 h 3049"/>
              <a:gd name="T12" fmla="*/ 2147483647 w 1381"/>
              <a:gd name="T13" fmla="*/ 2147483647 h 3049"/>
              <a:gd name="T14" fmla="*/ 2147483647 w 1381"/>
              <a:gd name="T15" fmla="*/ 2147483647 h 3049"/>
              <a:gd name="T16" fmla="*/ 2147483647 w 1381"/>
              <a:gd name="T17" fmla="*/ 2147483647 h 3049"/>
              <a:gd name="T18" fmla="*/ 2147483647 w 1381"/>
              <a:gd name="T19" fmla="*/ 2147483647 h 3049"/>
              <a:gd name="T20" fmla="*/ 2147483647 w 1381"/>
              <a:gd name="T21" fmla="*/ 2147483647 h 3049"/>
              <a:gd name="T22" fmla="*/ 2147483647 w 1381"/>
              <a:gd name="T23" fmla="*/ 2147483647 h 3049"/>
              <a:gd name="T24" fmla="*/ 2147483647 w 1381"/>
              <a:gd name="T25" fmla="*/ 2147483647 h 3049"/>
              <a:gd name="T26" fmla="*/ 2147483647 w 1381"/>
              <a:gd name="T27" fmla="*/ 2147483647 h 3049"/>
              <a:gd name="T28" fmla="*/ 2147483647 w 1381"/>
              <a:gd name="T29" fmla="*/ 2147483647 h 3049"/>
              <a:gd name="T30" fmla="*/ 2147483647 w 1381"/>
              <a:gd name="T31" fmla="*/ 2147483647 h 3049"/>
              <a:gd name="T32" fmla="*/ 2147483647 w 1381"/>
              <a:gd name="T33" fmla="*/ 2147483647 h 3049"/>
              <a:gd name="T34" fmla="*/ 2147483647 w 1381"/>
              <a:gd name="T35" fmla="*/ 2147483647 h 3049"/>
              <a:gd name="T36" fmla="*/ 2147483647 w 1381"/>
              <a:gd name="T37" fmla="*/ 2147483647 h 3049"/>
              <a:gd name="T38" fmla="*/ 2147483647 w 1381"/>
              <a:gd name="T39" fmla="*/ 2147483647 h 3049"/>
              <a:gd name="T40" fmla="*/ 2147483647 w 1381"/>
              <a:gd name="T41" fmla="*/ 2147483647 h 3049"/>
              <a:gd name="T42" fmla="*/ 2147483647 w 1381"/>
              <a:gd name="T43" fmla="*/ 2147483647 h 3049"/>
              <a:gd name="T44" fmla="*/ 2147483647 w 1381"/>
              <a:gd name="T45" fmla="*/ 2147483647 h 3049"/>
              <a:gd name="T46" fmla="*/ 2147483647 w 1381"/>
              <a:gd name="T47" fmla="*/ 2147483647 h 3049"/>
              <a:gd name="T48" fmla="*/ 2147483647 w 1381"/>
              <a:gd name="T49" fmla="*/ 2147483647 h 3049"/>
              <a:gd name="T50" fmla="*/ 2147483647 w 1381"/>
              <a:gd name="T51" fmla="*/ 2147483647 h 3049"/>
              <a:gd name="T52" fmla="*/ 2147483647 w 1381"/>
              <a:gd name="T53" fmla="*/ 2147483647 h 3049"/>
              <a:gd name="T54" fmla="*/ 2147483647 w 1381"/>
              <a:gd name="T55" fmla="*/ 2147483647 h 3049"/>
              <a:gd name="T56" fmla="*/ 2147483647 w 1381"/>
              <a:gd name="T57" fmla="*/ 2147483647 h 3049"/>
              <a:gd name="T58" fmla="*/ 2147483647 w 1381"/>
              <a:gd name="T59" fmla="*/ 2147483647 h 3049"/>
              <a:gd name="T60" fmla="*/ 2147483647 w 1381"/>
              <a:gd name="T61" fmla="*/ 2147483647 h 3049"/>
              <a:gd name="T62" fmla="*/ 2147483647 w 1381"/>
              <a:gd name="T63" fmla="*/ 2147483647 h 3049"/>
              <a:gd name="T64" fmla="*/ 2147483647 w 1381"/>
              <a:gd name="T65" fmla="*/ 2147483647 h 3049"/>
              <a:gd name="T66" fmla="*/ 2147483647 w 1381"/>
              <a:gd name="T67" fmla="*/ 2147483647 h 3049"/>
              <a:gd name="T68" fmla="*/ 2147483647 w 1381"/>
              <a:gd name="T69" fmla="*/ 2147483647 h 3049"/>
              <a:gd name="T70" fmla="*/ 2147483647 w 1381"/>
              <a:gd name="T71" fmla="*/ 2147483647 h 3049"/>
              <a:gd name="T72" fmla="*/ 2147483647 w 1381"/>
              <a:gd name="T73" fmla="*/ 2147483647 h 3049"/>
              <a:gd name="T74" fmla="*/ 2147483647 w 1381"/>
              <a:gd name="T75" fmla="*/ 2147483647 h 3049"/>
              <a:gd name="T76" fmla="*/ 2147483647 w 1381"/>
              <a:gd name="T77" fmla="*/ 2147483647 h 3049"/>
              <a:gd name="T78" fmla="*/ 2147483647 w 1381"/>
              <a:gd name="T79" fmla="*/ 2147483647 h 3049"/>
              <a:gd name="T80" fmla="*/ 2147483647 w 1381"/>
              <a:gd name="T81" fmla="*/ 2147483647 h 3049"/>
              <a:gd name="T82" fmla="*/ 2147483647 w 1381"/>
              <a:gd name="T83" fmla="*/ 2147483647 h 3049"/>
              <a:gd name="T84" fmla="*/ 2147483647 w 1381"/>
              <a:gd name="T85" fmla="*/ 2147483647 h 3049"/>
              <a:gd name="T86" fmla="*/ 2147483647 w 1381"/>
              <a:gd name="T87" fmla="*/ 2147483647 h 3049"/>
              <a:gd name="T88" fmla="*/ 2147483647 w 1381"/>
              <a:gd name="T89" fmla="*/ 2147483647 h 3049"/>
              <a:gd name="T90" fmla="*/ 2147483647 w 1381"/>
              <a:gd name="T91" fmla="*/ 2147483647 h 3049"/>
              <a:gd name="T92" fmla="*/ 2147483647 w 1381"/>
              <a:gd name="T93" fmla="*/ 2147483647 h 3049"/>
              <a:gd name="T94" fmla="*/ 2147483647 w 1381"/>
              <a:gd name="T95" fmla="*/ 2147483647 h 3049"/>
              <a:gd name="T96" fmla="*/ 2147483647 w 1381"/>
              <a:gd name="T97" fmla="*/ 2147483647 h 3049"/>
              <a:gd name="T98" fmla="*/ 2147483647 w 1381"/>
              <a:gd name="T99" fmla="*/ 2147483647 h 3049"/>
              <a:gd name="T100" fmla="*/ 2147483647 w 1381"/>
              <a:gd name="T101" fmla="*/ 2147483647 h 3049"/>
              <a:gd name="T102" fmla="*/ 2147483647 w 1381"/>
              <a:gd name="T103" fmla="*/ 2147483647 h 3049"/>
              <a:gd name="T104" fmla="*/ 2147483647 w 1381"/>
              <a:gd name="T105" fmla="*/ 2147483647 h 3049"/>
              <a:gd name="T106" fmla="*/ 2147483647 w 1381"/>
              <a:gd name="T107" fmla="*/ 2147483647 h 3049"/>
              <a:gd name="T108" fmla="*/ 2147483647 w 1381"/>
              <a:gd name="T109" fmla="*/ 2147483647 h 3049"/>
              <a:gd name="T110" fmla="*/ 2147483647 w 1381"/>
              <a:gd name="T111" fmla="*/ 2147483647 h 3049"/>
              <a:gd name="T112" fmla="*/ 2147483647 w 1381"/>
              <a:gd name="T113" fmla="*/ 2147483647 h 3049"/>
              <a:gd name="T114" fmla="*/ 2147483647 w 1381"/>
              <a:gd name="T115" fmla="*/ 2147483647 h 3049"/>
              <a:gd name="T116" fmla="*/ 2147483647 w 1381"/>
              <a:gd name="T117" fmla="*/ 2147483647 h 3049"/>
              <a:gd name="T118" fmla="*/ 2147483647 w 1381"/>
              <a:gd name="T119" fmla="*/ 2147483647 h 3049"/>
              <a:gd name="T120" fmla="*/ 2147483647 w 1381"/>
              <a:gd name="T121" fmla="*/ 2147483647 h 30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1"/>
              <a:gd name="T184" fmla="*/ 0 h 3049"/>
              <a:gd name="T185" fmla="*/ 1381 w 1381"/>
              <a:gd name="T186" fmla="*/ 3049 h 30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1" h="3049">
                <a:moveTo>
                  <a:pt x="564" y="9"/>
                </a:moveTo>
                <a:lnTo>
                  <a:pt x="569" y="53"/>
                </a:lnTo>
                <a:lnTo>
                  <a:pt x="566" y="86"/>
                </a:lnTo>
                <a:lnTo>
                  <a:pt x="555" y="107"/>
                </a:lnTo>
                <a:lnTo>
                  <a:pt x="528" y="117"/>
                </a:lnTo>
                <a:lnTo>
                  <a:pt x="503" y="121"/>
                </a:lnTo>
                <a:lnTo>
                  <a:pt x="470" y="133"/>
                </a:lnTo>
                <a:lnTo>
                  <a:pt x="433" y="145"/>
                </a:lnTo>
                <a:lnTo>
                  <a:pt x="393" y="164"/>
                </a:lnTo>
                <a:lnTo>
                  <a:pt x="362" y="176"/>
                </a:lnTo>
                <a:lnTo>
                  <a:pt x="338" y="189"/>
                </a:lnTo>
                <a:lnTo>
                  <a:pt x="304" y="202"/>
                </a:lnTo>
                <a:lnTo>
                  <a:pt x="274" y="209"/>
                </a:lnTo>
                <a:lnTo>
                  <a:pt x="258" y="220"/>
                </a:lnTo>
                <a:lnTo>
                  <a:pt x="236" y="232"/>
                </a:lnTo>
                <a:lnTo>
                  <a:pt x="222" y="255"/>
                </a:lnTo>
                <a:lnTo>
                  <a:pt x="210" y="270"/>
                </a:lnTo>
                <a:lnTo>
                  <a:pt x="193" y="287"/>
                </a:lnTo>
                <a:lnTo>
                  <a:pt x="180" y="301"/>
                </a:lnTo>
                <a:lnTo>
                  <a:pt x="174" y="318"/>
                </a:lnTo>
                <a:lnTo>
                  <a:pt x="165" y="344"/>
                </a:lnTo>
                <a:lnTo>
                  <a:pt x="153" y="378"/>
                </a:lnTo>
                <a:lnTo>
                  <a:pt x="149" y="402"/>
                </a:lnTo>
                <a:lnTo>
                  <a:pt x="149" y="421"/>
                </a:lnTo>
                <a:lnTo>
                  <a:pt x="153" y="457"/>
                </a:lnTo>
                <a:lnTo>
                  <a:pt x="157" y="474"/>
                </a:lnTo>
                <a:lnTo>
                  <a:pt x="151" y="500"/>
                </a:lnTo>
                <a:lnTo>
                  <a:pt x="144" y="517"/>
                </a:lnTo>
                <a:lnTo>
                  <a:pt x="131" y="549"/>
                </a:lnTo>
                <a:lnTo>
                  <a:pt x="126" y="566"/>
                </a:lnTo>
                <a:lnTo>
                  <a:pt x="119" y="599"/>
                </a:lnTo>
                <a:lnTo>
                  <a:pt x="112" y="626"/>
                </a:lnTo>
                <a:lnTo>
                  <a:pt x="105" y="666"/>
                </a:lnTo>
                <a:lnTo>
                  <a:pt x="102" y="706"/>
                </a:lnTo>
                <a:lnTo>
                  <a:pt x="98" y="743"/>
                </a:lnTo>
                <a:lnTo>
                  <a:pt x="99" y="784"/>
                </a:lnTo>
                <a:lnTo>
                  <a:pt x="103" y="823"/>
                </a:lnTo>
                <a:lnTo>
                  <a:pt x="93" y="837"/>
                </a:lnTo>
                <a:lnTo>
                  <a:pt x="80" y="858"/>
                </a:lnTo>
                <a:lnTo>
                  <a:pt x="69" y="882"/>
                </a:lnTo>
                <a:lnTo>
                  <a:pt x="54" y="912"/>
                </a:lnTo>
                <a:lnTo>
                  <a:pt x="49" y="936"/>
                </a:lnTo>
                <a:lnTo>
                  <a:pt x="39" y="965"/>
                </a:lnTo>
                <a:lnTo>
                  <a:pt x="35" y="1000"/>
                </a:lnTo>
                <a:lnTo>
                  <a:pt x="29" y="1054"/>
                </a:lnTo>
                <a:lnTo>
                  <a:pt x="26" y="1111"/>
                </a:lnTo>
                <a:lnTo>
                  <a:pt x="21" y="1169"/>
                </a:lnTo>
                <a:lnTo>
                  <a:pt x="17" y="1225"/>
                </a:lnTo>
                <a:lnTo>
                  <a:pt x="14" y="1313"/>
                </a:lnTo>
                <a:lnTo>
                  <a:pt x="11" y="1363"/>
                </a:lnTo>
                <a:lnTo>
                  <a:pt x="9" y="1381"/>
                </a:lnTo>
                <a:lnTo>
                  <a:pt x="12" y="1398"/>
                </a:lnTo>
                <a:lnTo>
                  <a:pt x="14" y="1419"/>
                </a:lnTo>
                <a:lnTo>
                  <a:pt x="20" y="1433"/>
                </a:lnTo>
                <a:lnTo>
                  <a:pt x="9" y="1479"/>
                </a:lnTo>
                <a:lnTo>
                  <a:pt x="4" y="1515"/>
                </a:lnTo>
                <a:lnTo>
                  <a:pt x="0" y="1549"/>
                </a:lnTo>
                <a:lnTo>
                  <a:pt x="7" y="1576"/>
                </a:lnTo>
                <a:lnTo>
                  <a:pt x="17" y="1603"/>
                </a:lnTo>
                <a:lnTo>
                  <a:pt x="31" y="1634"/>
                </a:lnTo>
                <a:lnTo>
                  <a:pt x="41" y="1653"/>
                </a:lnTo>
                <a:lnTo>
                  <a:pt x="76" y="1684"/>
                </a:lnTo>
                <a:lnTo>
                  <a:pt x="106" y="1700"/>
                </a:lnTo>
                <a:lnTo>
                  <a:pt x="128" y="1705"/>
                </a:lnTo>
                <a:lnTo>
                  <a:pt x="150" y="1701"/>
                </a:lnTo>
                <a:lnTo>
                  <a:pt x="165" y="1690"/>
                </a:lnTo>
                <a:lnTo>
                  <a:pt x="172" y="1686"/>
                </a:lnTo>
                <a:lnTo>
                  <a:pt x="176" y="1678"/>
                </a:lnTo>
                <a:lnTo>
                  <a:pt x="179" y="1671"/>
                </a:lnTo>
                <a:lnTo>
                  <a:pt x="175" y="1664"/>
                </a:lnTo>
                <a:lnTo>
                  <a:pt x="167" y="1656"/>
                </a:lnTo>
                <a:lnTo>
                  <a:pt x="169" y="1649"/>
                </a:lnTo>
                <a:lnTo>
                  <a:pt x="168" y="1642"/>
                </a:lnTo>
                <a:lnTo>
                  <a:pt x="163" y="1636"/>
                </a:lnTo>
                <a:lnTo>
                  <a:pt x="151" y="1631"/>
                </a:lnTo>
                <a:lnTo>
                  <a:pt x="135" y="1623"/>
                </a:lnTo>
                <a:lnTo>
                  <a:pt x="125" y="1607"/>
                </a:lnTo>
                <a:lnTo>
                  <a:pt x="112" y="1598"/>
                </a:lnTo>
                <a:lnTo>
                  <a:pt x="105" y="1580"/>
                </a:lnTo>
                <a:lnTo>
                  <a:pt x="102" y="1553"/>
                </a:lnTo>
                <a:lnTo>
                  <a:pt x="103" y="1539"/>
                </a:lnTo>
                <a:lnTo>
                  <a:pt x="111" y="1536"/>
                </a:lnTo>
                <a:lnTo>
                  <a:pt x="120" y="1542"/>
                </a:lnTo>
                <a:lnTo>
                  <a:pt x="135" y="1560"/>
                </a:lnTo>
                <a:lnTo>
                  <a:pt x="142" y="1581"/>
                </a:lnTo>
                <a:lnTo>
                  <a:pt x="146" y="1591"/>
                </a:lnTo>
                <a:lnTo>
                  <a:pt x="153" y="1600"/>
                </a:lnTo>
                <a:lnTo>
                  <a:pt x="161" y="1604"/>
                </a:lnTo>
                <a:lnTo>
                  <a:pt x="171" y="1608"/>
                </a:lnTo>
                <a:lnTo>
                  <a:pt x="181" y="1609"/>
                </a:lnTo>
                <a:lnTo>
                  <a:pt x="189" y="1606"/>
                </a:lnTo>
                <a:lnTo>
                  <a:pt x="196" y="1598"/>
                </a:lnTo>
                <a:lnTo>
                  <a:pt x="197" y="1589"/>
                </a:lnTo>
                <a:lnTo>
                  <a:pt x="196" y="1576"/>
                </a:lnTo>
                <a:lnTo>
                  <a:pt x="193" y="1564"/>
                </a:lnTo>
                <a:lnTo>
                  <a:pt x="183" y="1545"/>
                </a:lnTo>
                <a:lnTo>
                  <a:pt x="169" y="1526"/>
                </a:lnTo>
                <a:lnTo>
                  <a:pt x="161" y="1512"/>
                </a:lnTo>
                <a:lnTo>
                  <a:pt x="160" y="1494"/>
                </a:lnTo>
                <a:lnTo>
                  <a:pt x="157" y="1471"/>
                </a:lnTo>
                <a:lnTo>
                  <a:pt x="146" y="1452"/>
                </a:lnTo>
                <a:lnTo>
                  <a:pt x="137" y="1439"/>
                </a:lnTo>
                <a:lnTo>
                  <a:pt x="126" y="1421"/>
                </a:lnTo>
                <a:lnTo>
                  <a:pt x="113" y="1414"/>
                </a:lnTo>
                <a:lnTo>
                  <a:pt x="106" y="1387"/>
                </a:lnTo>
                <a:lnTo>
                  <a:pt x="107" y="1351"/>
                </a:lnTo>
                <a:lnTo>
                  <a:pt x="120" y="1303"/>
                </a:lnTo>
                <a:lnTo>
                  <a:pt x="133" y="1266"/>
                </a:lnTo>
                <a:lnTo>
                  <a:pt x="150" y="1219"/>
                </a:lnTo>
                <a:lnTo>
                  <a:pt x="173" y="1175"/>
                </a:lnTo>
                <a:lnTo>
                  <a:pt x="188" y="1148"/>
                </a:lnTo>
                <a:lnTo>
                  <a:pt x="202" y="1124"/>
                </a:lnTo>
                <a:lnTo>
                  <a:pt x="216" y="1100"/>
                </a:lnTo>
                <a:lnTo>
                  <a:pt x="226" y="1079"/>
                </a:lnTo>
                <a:lnTo>
                  <a:pt x="234" y="1056"/>
                </a:lnTo>
                <a:lnTo>
                  <a:pt x="240" y="1033"/>
                </a:lnTo>
                <a:lnTo>
                  <a:pt x="245" y="993"/>
                </a:lnTo>
                <a:lnTo>
                  <a:pt x="244" y="958"/>
                </a:lnTo>
                <a:lnTo>
                  <a:pt x="245" y="920"/>
                </a:lnTo>
                <a:lnTo>
                  <a:pt x="245" y="897"/>
                </a:lnTo>
                <a:lnTo>
                  <a:pt x="243" y="868"/>
                </a:lnTo>
                <a:lnTo>
                  <a:pt x="255" y="858"/>
                </a:lnTo>
                <a:lnTo>
                  <a:pt x="263" y="845"/>
                </a:lnTo>
                <a:lnTo>
                  <a:pt x="267" y="830"/>
                </a:lnTo>
                <a:lnTo>
                  <a:pt x="270" y="808"/>
                </a:lnTo>
                <a:lnTo>
                  <a:pt x="281" y="797"/>
                </a:lnTo>
                <a:lnTo>
                  <a:pt x="293" y="782"/>
                </a:lnTo>
                <a:lnTo>
                  <a:pt x="303" y="761"/>
                </a:lnTo>
                <a:lnTo>
                  <a:pt x="309" y="730"/>
                </a:lnTo>
                <a:lnTo>
                  <a:pt x="311" y="699"/>
                </a:lnTo>
                <a:lnTo>
                  <a:pt x="316" y="669"/>
                </a:lnTo>
                <a:lnTo>
                  <a:pt x="326" y="720"/>
                </a:lnTo>
                <a:lnTo>
                  <a:pt x="333" y="744"/>
                </a:lnTo>
                <a:lnTo>
                  <a:pt x="343" y="774"/>
                </a:lnTo>
                <a:lnTo>
                  <a:pt x="351" y="795"/>
                </a:lnTo>
                <a:lnTo>
                  <a:pt x="363" y="821"/>
                </a:lnTo>
                <a:lnTo>
                  <a:pt x="376" y="854"/>
                </a:lnTo>
                <a:lnTo>
                  <a:pt x="393" y="886"/>
                </a:lnTo>
                <a:lnTo>
                  <a:pt x="410" y="926"/>
                </a:lnTo>
                <a:lnTo>
                  <a:pt x="407" y="955"/>
                </a:lnTo>
                <a:lnTo>
                  <a:pt x="407" y="989"/>
                </a:lnTo>
                <a:lnTo>
                  <a:pt x="399" y="1009"/>
                </a:lnTo>
                <a:lnTo>
                  <a:pt x="386" y="1042"/>
                </a:lnTo>
                <a:lnTo>
                  <a:pt x="382" y="1065"/>
                </a:lnTo>
                <a:lnTo>
                  <a:pt x="382" y="1084"/>
                </a:lnTo>
                <a:lnTo>
                  <a:pt x="387" y="1110"/>
                </a:lnTo>
                <a:lnTo>
                  <a:pt x="377" y="1133"/>
                </a:lnTo>
                <a:lnTo>
                  <a:pt x="368" y="1152"/>
                </a:lnTo>
                <a:lnTo>
                  <a:pt x="361" y="1169"/>
                </a:lnTo>
                <a:lnTo>
                  <a:pt x="354" y="1193"/>
                </a:lnTo>
                <a:lnTo>
                  <a:pt x="349" y="1220"/>
                </a:lnTo>
                <a:lnTo>
                  <a:pt x="346" y="1251"/>
                </a:lnTo>
                <a:lnTo>
                  <a:pt x="338" y="1286"/>
                </a:lnTo>
                <a:lnTo>
                  <a:pt x="333" y="1323"/>
                </a:lnTo>
                <a:lnTo>
                  <a:pt x="328" y="1367"/>
                </a:lnTo>
                <a:lnTo>
                  <a:pt x="327" y="1417"/>
                </a:lnTo>
                <a:lnTo>
                  <a:pt x="328" y="1468"/>
                </a:lnTo>
                <a:lnTo>
                  <a:pt x="335" y="1521"/>
                </a:lnTo>
                <a:lnTo>
                  <a:pt x="343" y="1581"/>
                </a:lnTo>
                <a:lnTo>
                  <a:pt x="347" y="1622"/>
                </a:lnTo>
                <a:lnTo>
                  <a:pt x="350" y="1671"/>
                </a:lnTo>
                <a:lnTo>
                  <a:pt x="358" y="1721"/>
                </a:lnTo>
                <a:lnTo>
                  <a:pt x="366" y="1771"/>
                </a:lnTo>
                <a:lnTo>
                  <a:pt x="380" y="1819"/>
                </a:lnTo>
                <a:lnTo>
                  <a:pt x="392" y="1867"/>
                </a:lnTo>
                <a:lnTo>
                  <a:pt x="402" y="1912"/>
                </a:lnTo>
                <a:lnTo>
                  <a:pt x="414" y="1936"/>
                </a:lnTo>
                <a:lnTo>
                  <a:pt x="424" y="1966"/>
                </a:lnTo>
                <a:lnTo>
                  <a:pt x="435" y="1987"/>
                </a:lnTo>
                <a:lnTo>
                  <a:pt x="441" y="2036"/>
                </a:lnTo>
                <a:lnTo>
                  <a:pt x="439" y="2074"/>
                </a:lnTo>
                <a:lnTo>
                  <a:pt x="438" y="2165"/>
                </a:lnTo>
                <a:lnTo>
                  <a:pt x="429" y="2199"/>
                </a:lnTo>
                <a:lnTo>
                  <a:pt x="418" y="2232"/>
                </a:lnTo>
                <a:lnTo>
                  <a:pt x="410" y="2273"/>
                </a:lnTo>
                <a:lnTo>
                  <a:pt x="404" y="2308"/>
                </a:lnTo>
                <a:lnTo>
                  <a:pt x="401" y="2341"/>
                </a:lnTo>
                <a:lnTo>
                  <a:pt x="399" y="2374"/>
                </a:lnTo>
                <a:lnTo>
                  <a:pt x="399" y="2404"/>
                </a:lnTo>
                <a:lnTo>
                  <a:pt x="400" y="2440"/>
                </a:lnTo>
                <a:lnTo>
                  <a:pt x="410" y="2483"/>
                </a:lnTo>
                <a:lnTo>
                  <a:pt x="424" y="2528"/>
                </a:lnTo>
                <a:lnTo>
                  <a:pt x="449" y="2608"/>
                </a:lnTo>
                <a:lnTo>
                  <a:pt x="465" y="2660"/>
                </a:lnTo>
                <a:lnTo>
                  <a:pt x="479" y="2707"/>
                </a:lnTo>
                <a:lnTo>
                  <a:pt x="493" y="2774"/>
                </a:lnTo>
                <a:lnTo>
                  <a:pt x="499" y="2818"/>
                </a:lnTo>
                <a:lnTo>
                  <a:pt x="496" y="2843"/>
                </a:lnTo>
                <a:lnTo>
                  <a:pt x="488" y="2857"/>
                </a:lnTo>
                <a:lnTo>
                  <a:pt x="485" y="2871"/>
                </a:lnTo>
                <a:lnTo>
                  <a:pt x="482" y="2885"/>
                </a:lnTo>
                <a:lnTo>
                  <a:pt x="484" y="2902"/>
                </a:lnTo>
                <a:lnTo>
                  <a:pt x="483" y="2907"/>
                </a:lnTo>
                <a:lnTo>
                  <a:pt x="478" y="2926"/>
                </a:lnTo>
                <a:lnTo>
                  <a:pt x="467" y="2938"/>
                </a:lnTo>
                <a:lnTo>
                  <a:pt x="455" y="2945"/>
                </a:lnTo>
                <a:lnTo>
                  <a:pt x="445" y="2962"/>
                </a:lnTo>
                <a:lnTo>
                  <a:pt x="440" y="2974"/>
                </a:lnTo>
                <a:lnTo>
                  <a:pt x="432" y="2991"/>
                </a:lnTo>
                <a:lnTo>
                  <a:pt x="423" y="3003"/>
                </a:lnTo>
                <a:lnTo>
                  <a:pt x="422" y="3012"/>
                </a:lnTo>
                <a:lnTo>
                  <a:pt x="434" y="3025"/>
                </a:lnTo>
                <a:lnTo>
                  <a:pt x="454" y="3032"/>
                </a:lnTo>
                <a:lnTo>
                  <a:pt x="472" y="3036"/>
                </a:lnTo>
                <a:lnTo>
                  <a:pt x="493" y="3041"/>
                </a:lnTo>
                <a:lnTo>
                  <a:pt x="515" y="3048"/>
                </a:lnTo>
                <a:lnTo>
                  <a:pt x="538" y="3049"/>
                </a:lnTo>
                <a:lnTo>
                  <a:pt x="564" y="3048"/>
                </a:lnTo>
                <a:lnTo>
                  <a:pt x="581" y="3036"/>
                </a:lnTo>
                <a:lnTo>
                  <a:pt x="590" y="3043"/>
                </a:lnTo>
                <a:lnTo>
                  <a:pt x="602" y="3049"/>
                </a:lnTo>
                <a:lnTo>
                  <a:pt x="613" y="3049"/>
                </a:lnTo>
                <a:lnTo>
                  <a:pt x="625" y="3046"/>
                </a:lnTo>
                <a:lnTo>
                  <a:pt x="634" y="3041"/>
                </a:lnTo>
                <a:lnTo>
                  <a:pt x="642" y="3034"/>
                </a:lnTo>
                <a:lnTo>
                  <a:pt x="646" y="3025"/>
                </a:lnTo>
                <a:lnTo>
                  <a:pt x="646" y="3015"/>
                </a:lnTo>
                <a:lnTo>
                  <a:pt x="640" y="2989"/>
                </a:lnTo>
                <a:lnTo>
                  <a:pt x="634" y="2967"/>
                </a:lnTo>
                <a:lnTo>
                  <a:pt x="628" y="2936"/>
                </a:lnTo>
                <a:lnTo>
                  <a:pt x="619" y="2918"/>
                </a:lnTo>
                <a:lnTo>
                  <a:pt x="623" y="2868"/>
                </a:lnTo>
                <a:lnTo>
                  <a:pt x="614" y="2846"/>
                </a:lnTo>
                <a:lnTo>
                  <a:pt x="604" y="2828"/>
                </a:lnTo>
                <a:lnTo>
                  <a:pt x="601" y="2805"/>
                </a:lnTo>
                <a:lnTo>
                  <a:pt x="597" y="2766"/>
                </a:lnTo>
                <a:lnTo>
                  <a:pt x="602" y="2725"/>
                </a:lnTo>
                <a:lnTo>
                  <a:pt x="606" y="2676"/>
                </a:lnTo>
                <a:lnTo>
                  <a:pt x="615" y="2621"/>
                </a:lnTo>
                <a:lnTo>
                  <a:pt x="619" y="2594"/>
                </a:lnTo>
                <a:lnTo>
                  <a:pt x="640" y="2539"/>
                </a:lnTo>
                <a:lnTo>
                  <a:pt x="644" y="2486"/>
                </a:lnTo>
                <a:lnTo>
                  <a:pt x="643" y="2450"/>
                </a:lnTo>
                <a:lnTo>
                  <a:pt x="642" y="2412"/>
                </a:lnTo>
                <a:lnTo>
                  <a:pt x="637" y="2380"/>
                </a:lnTo>
                <a:lnTo>
                  <a:pt x="630" y="2339"/>
                </a:lnTo>
                <a:lnTo>
                  <a:pt x="625" y="2300"/>
                </a:lnTo>
                <a:lnTo>
                  <a:pt x="629" y="2255"/>
                </a:lnTo>
                <a:lnTo>
                  <a:pt x="642" y="2231"/>
                </a:lnTo>
                <a:lnTo>
                  <a:pt x="650" y="2210"/>
                </a:lnTo>
                <a:lnTo>
                  <a:pt x="657" y="2180"/>
                </a:lnTo>
                <a:lnTo>
                  <a:pt x="662" y="2152"/>
                </a:lnTo>
                <a:lnTo>
                  <a:pt x="663" y="2124"/>
                </a:lnTo>
                <a:lnTo>
                  <a:pt x="665" y="2100"/>
                </a:lnTo>
                <a:lnTo>
                  <a:pt x="661" y="2084"/>
                </a:lnTo>
                <a:lnTo>
                  <a:pt x="659" y="2064"/>
                </a:lnTo>
                <a:lnTo>
                  <a:pt x="659" y="2039"/>
                </a:lnTo>
                <a:lnTo>
                  <a:pt x="661" y="2012"/>
                </a:lnTo>
                <a:lnTo>
                  <a:pt x="669" y="1986"/>
                </a:lnTo>
                <a:lnTo>
                  <a:pt x="673" y="1962"/>
                </a:lnTo>
                <a:lnTo>
                  <a:pt x="675" y="1941"/>
                </a:lnTo>
                <a:lnTo>
                  <a:pt x="670" y="1915"/>
                </a:lnTo>
                <a:lnTo>
                  <a:pt x="663" y="1887"/>
                </a:lnTo>
                <a:lnTo>
                  <a:pt x="660" y="1835"/>
                </a:lnTo>
                <a:lnTo>
                  <a:pt x="665" y="1798"/>
                </a:lnTo>
                <a:lnTo>
                  <a:pt x="674" y="1733"/>
                </a:lnTo>
                <a:lnTo>
                  <a:pt x="681" y="1687"/>
                </a:lnTo>
                <a:lnTo>
                  <a:pt x="690" y="1621"/>
                </a:lnTo>
                <a:lnTo>
                  <a:pt x="700" y="1686"/>
                </a:lnTo>
                <a:lnTo>
                  <a:pt x="708" y="1731"/>
                </a:lnTo>
                <a:lnTo>
                  <a:pt x="716" y="1798"/>
                </a:lnTo>
                <a:lnTo>
                  <a:pt x="722" y="1834"/>
                </a:lnTo>
                <a:lnTo>
                  <a:pt x="719" y="1881"/>
                </a:lnTo>
                <a:lnTo>
                  <a:pt x="711" y="1915"/>
                </a:lnTo>
                <a:lnTo>
                  <a:pt x="706" y="1939"/>
                </a:lnTo>
                <a:lnTo>
                  <a:pt x="709" y="1970"/>
                </a:lnTo>
                <a:lnTo>
                  <a:pt x="715" y="1995"/>
                </a:lnTo>
                <a:lnTo>
                  <a:pt x="723" y="2027"/>
                </a:lnTo>
                <a:lnTo>
                  <a:pt x="724" y="2070"/>
                </a:lnTo>
                <a:lnTo>
                  <a:pt x="716" y="2094"/>
                </a:lnTo>
                <a:lnTo>
                  <a:pt x="715" y="2116"/>
                </a:lnTo>
                <a:lnTo>
                  <a:pt x="719" y="2149"/>
                </a:lnTo>
                <a:lnTo>
                  <a:pt x="724" y="2180"/>
                </a:lnTo>
                <a:lnTo>
                  <a:pt x="733" y="2209"/>
                </a:lnTo>
                <a:lnTo>
                  <a:pt x="745" y="2237"/>
                </a:lnTo>
                <a:lnTo>
                  <a:pt x="754" y="2260"/>
                </a:lnTo>
                <a:lnTo>
                  <a:pt x="754" y="2295"/>
                </a:lnTo>
                <a:lnTo>
                  <a:pt x="752" y="2335"/>
                </a:lnTo>
                <a:lnTo>
                  <a:pt x="743" y="2387"/>
                </a:lnTo>
                <a:lnTo>
                  <a:pt x="742" y="2428"/>
                </a:lnTo>
                <a:lnTo>
                  <a:pt x="738" y="2463"/>
                </a:lnTo>
                <a:lnTo>
                  <a:pt x="738" y="2497"/>
                </a:lnTo>
                <a:lnTo>
                  <a:pt x="741" y="2539"/>
                </a:lnTo>
                <a:lnTo>
                  <a:pt x="761" y="2586"/>
                </a:lnTo>
                <a:lnTo>
                  <a:pt x="771" y="2645"/>
                </a:lnTo>
                <a:lnTo>
                  <a:pt x="779" y="2717"/>
                </a:lnTo>
                <a:lnTo>
                  <a:pt x="785" y="2762"/>
                </a:lnTo>
                <a:lnTo>
                  <a:pt x="783" y="2797"/>
                </a:lnTo>
                <a:lnTo>
                  <a:pt x="777" y="2828"/>
                </a:lnTo>
                <a:lnTo>
                  <a:pt x="767" y="2850"/>
                </a:lnTo>
                <a:lnTo>
                  <a:pt x="759" y="2869"/>
                </a:lnTo>
                <a:lnTo>
                  <a:pt x="760" y="2888"/>
                </a:lnTo>
                <a:lnTo>
                  <a:pt x="762" y="2918"/>
                </a:lnTo>
                <a:lnTo>
                  <a:pt x="754" y="2936"/>
                </a:lnTo>
                <a:lnTo>
                  <a:pt x="750" y="2963"/>
                </a:lnTo>
                <a:lnTo>
                  <a:pt x="744" y="2982"/>
                </a:lnTo>
                <a:lnTo>
                  <a:pt x="738" y="3002"/>
                </a:lnTo>
                <a:lnTo>
                  <a:pt x="736" y="3013"/>
                </a:lnTo>
                <a:lnTo>
                  <a:pt x="736" y="3024"/>
                </a:lnTo>
                <a:lnTo>
                  <a:pt x="739" y="3033"/>
                </a:lnTo>
                <a:lnTo>
                  <a:pt x="746" y="3040"/>
                </a:lnTo>
                <a:lnTo>
                  <a:pt x="756" y="3046"/>
                </a:lnTo>
                <a:lnTo>
                  <a:pt x="764" y="3048"/>
                </a:lnTo>
                <a:lnTo>
                  <a:pt x="775" y="3048"/>
                </a:lnTo>
                <a:lnTo>
                  <a:pt x="787" y="3046"/>
                </a:lnTo>
                <a:lnTo>
                  <a:pt x="803" y="3038"/>
                </a:lnTo>
                <a:lnTo>
                  <a:pt x="817" y="3048"/>
                </a:lnTo>
                <a:lnTo>
                  <a:pt x="856" y="3048"/>
                </a:lnTo>
                <a:lnTo>
                  <a:pt x="881" y="3046"/>
                </a:lnTo>
                <a:lnTo>
                  <a:pt x="902" y="3039"/>
                </a:lnTo>
                <a:lnTo>
                  <a:pt x="923" y="3032"/>
                </a:lnTo>
                <a:lnTo>
                  <a:pt x="942" y="3028"/>
                </a:lnTo>
                <a:lnTo>
                  <a:pt x="954" y="3023"/>
                </a:lnTo>
                <a:lnTo>
                  <a:pt x="958" y="3015"/>
                </a:lnTo>
                <a:lnTo>
                  <a:pt x="959" y="3003"/>
                </a:lnTo>
                <a:lnTo>
                  <a:pt x="954" y="2998"/>
                </a:lnTo>
                <a:lnTo>
                  <a:pt x="943" y="2980"/>
                </a:lnTo>
                <a:lnTo>
                  <a:pt x="935" y="2957"/>
                </a:lnTo>
                <a:lnTo>
                  <a:pt x="923" y="2942"/>
                </a:lnTo>
                <a:lnTo>
                  <a:pt x="913" y="2936"/>
                </a:lnTo>
                <a:lnTo>
                  <a:pt x="904" y="2925"/>
                </a:lnTo>
                <a:lnTo>
                  <a:pt x="901" y="2913"/>
                </a:lnTo>
                <a:lnTo>
                  <a:pt x="898" y="2896"/>
                </a:lnTo>
                <a:lnTo>
                  <a:pt x="901" y="2884"/>
                </a:lnTo>
                <a:lnTo>
                  <a:pt x="898" y="2875"/>
                </a:lnTo>
                <a:lnTo>
                  <a:pt x="893" y="2857"/>
                </a:lnTo>
                <a:lnTo>
                  <a:pt x="883" y="2838"/>
                </a:lnTo>
                <a:lnTo>
                  <a:pt x="881" y="2815"/>
                </a:lnTo>
                <a:lnTo>
                  <a:pt x="887" y="2784"/>
                </a:lnTo>
                <a:lnTo>
                  <a:pt x="895" y="2741"/>
                </a:lnTo>
                <a:lnTo>
                  <a:pt x="906" y="2689"/>
                </a:lnTo>
                <a:lnTo>
                  <a:pt x="929" y="2614"/>
                </a:lnTo>
                <a:lnTo>
                  <a:pt x="949" y="2555"/>
                </a:lnTo>
                <a:lnTo>
                  <a:pt x="969" y="2490"/>
                </a:lnTo>
                <a:lnTo>
                  <a:pt x="981" y="2440"/>
                </a:lnTo>
                <a:lnTo>
                  <a:pt x="981" y="2395"/>
                </a:lnTo>
                <a:lnTo>
                  <a:pt x="981" y="2356"/>
                </a:lnTo>
                <a:lnTo>
                  <a:pt x="978" y="2321"/>
                </a:lnTo>
                <a:lnTo>
                  <a:pt x="973" y="2286"/>
                </a:lnTo>
                <a:lnTo>
                  <a:pt x="967" y="2251"/>
                </a:lnTo>
                <a:lnTo>
                  <a:pt x="957" y="2212"/>
                </a:lnTo>
                <a:lnTo>
                  <a:pt x="949" y="2180"/>
                </a:lnTo>
                <a:lnTo>
                  <a:pt x="946" y="2161"/>
                </a:lnTo>
                <a:lnTo>
                  <a:pt x="941" y="2107"/>
                </a:lnTo>
                <a:lnTo>
                  <a:pt x="943" y="2069"/>
                </a:lnTo>
                <a:lnTo>
                  <a:pt x="941" y="2036"/>
                </a:lnTo>
                <a:lnTo>
                  <a:pt x="943" y="1990"/>
                </a:lnTo>
                <a:lnTo>
                  <a:pt x="955" y="1970"/>
                </a:lnTo>
                <a:lnTo>
                  <a:pt x="967" y="1937"/>
                </a:lnTo>
                <a:lnTo>
                  <a:pt x="978" y="1914"/>
                </a:lnTo>
                <a:lnTo>
                  <a:pt x="992" y="1852"/>
                </a:lnTo>
                <a:lnTo>
                  <a:pt x="1005" y="1797"/>
                </a:lnTo>
                <a:lnTo>
                  <a:pt x="1017" y="1732"/>
                </a:lnTo>
                <a:lnTo>
                  <a:pt x="1030" y="1668"/>
                </a:lnTo>
                <a:lnTo>
                  <a:pt x="1037" y="1581"/>
                </a:lnTo>
                <a:lnTo>
                  <a:pt x="1047" y="1517"/>
                </a:lnTo>
                <a:lnTo>
                  <a:pt x="1053" y="1477"/>
                </a:lnTo>
                <a:lnTo>
                  <a:pt x="1054" y="1447"/>
                </a:lnTo>
                <a:lnTo>
                  <a:pt x="1055" y="1415"/>
                </a:lnTo>
                <a:lnTo>
                  <a:pt x="1054" y="1390"/>
                </a:lnTo>
                <a:lnTo>
                  <a:pt x="1053" y="1353"/>
                </a:lnTo>
                <a:lnTo>
                  <a:pt x="1048" y="1311"/>
                </a:lnTo>
                <a:lnTo>
                  <a:pt x="1042" y="1276"/>
                </a:lnTo>
                <a:lnTo>
                  <a:pt x="1035" y="1247"/>
                </a:lnTo>
                <a:lnTo>
                  <a:pt x="1031" y="1210"/>
                </a:lnTo>
                <a:lnTo>
                  <a:pt x="1026" y="1185"/>
                </a:lnTo>
                <a:lnTo>
                  <a:pt x="1022" y="1168"/>
                </a:lnTo>
                <a:lnTo>
                  <a:pt x="1015" y="1152"/>
                </a:lnTo>
                <a:lnTo>
                  <a:pt x="1002" y="1127"/>
                </a:lnTo>
                <a:lnTo>
                  <a:pt x="994" y="1108"/>
                </a:lnTo>
                <a:lnTo>
                  <a:pt x="1000" y="1084"/>
                </a:lnTo>
                <a:lnTo>
                  <a:pt x="1000" y="1069"/>
                </a:lnTo>
                <a:lnTo>
                  <a:pt x="999" y="1049"/>
                </a:lnTo>
                <a:lnTo>
                  <a:pt x="995" y="1036"/>
                </a:lnTo>
                <a:lnTo>
                  <a:pt x="988" y="1020"/>
                </a:lnTo>
                <a:lnTo>
                  <a:pt x="980" y="1002"/>
                </a:lnTo>
                <a:lnTo>
                  <a:pt x="975" y="988"/>
                </a:lnTo>
                <a:lnTo>
                  <a:pt x="975" y="964"/>
                </a:lnTo>
                <a:lnTo>
                  <a:pt x="975" y="947"/>
                </a:lnTo>
                <a:lnTo>
                  <a:pt x="972" y="933"/>
                </a:lnTo>
                <a:lnTo>
                  <a:pt x="972" y="922"/>
                </a:lnTo>
                <a:lnTo>
                  <a:pt x="980" y="904"/>
                </a:lnTo>
                <a:lnTo>
                  <a:pt x="992" y="879"/>
                </a:lnTo>
                <a:lnTo>
                  <a:pt x="1003" y="858"/>
                </a:lnTo>
                <a:lnTo>
                  <a:pt x="1009" y="846"/>
                </a:lnTo>
                <a:lnTo>
                  <a:pt x="1018" y="820"/>
                </a:lnTo>
                <a:lnTo>
                  <a:pt x="1030" y="795"/>
                </a:lnTo>
                <a:lnTo>
                  <a:pt x="1035" y="781"/>
                </a:lnTo>
                <a:lnTo>
                  <a:pt x="1042" y="763"/>
                </a:lnTo>
                <a:lnTo>
                  <a:pt x="1049" y="740"/>
                </a:lnTo>
                <a:lnTo>
                  <a:pt x="1056" y="715"/>
                </a:lnTo>
                <a:lnTo>
                  <a:pt x="1060" y="698"/>
                </a:lnTo>
                <a:lnTo>
                  <a:pt x="1063" y="679"/>
                </a:lnTo>
                <a:lnTo>
                  <a:pt x="1066" y="668"/>
                </a:lnTo>
                <a:lnTo>
                  <a:pt x="1071" y="697"/>
                </a:lnTo>
                <a:lnTo>
                  <a:pt x="1072" y="713"/>
                </a:lnTo>
                <a:lnTo>
                  <a:pt x="1073" y="729"/>
                </a:lnTo>
                <a:lnTo>
                  <a:pt x="1076" y="744"/>
                </a:lnTo>
                <a:lnTo>
                  <a:pt x="1078" y="755"/>
                </a:lnTo>
                <a:lnTo>
                  <a:pt x="1083" y="768"/>
                </a:lnTo>
                <a:lnTo>
                  <a:pt x="1091" y="782"/>
                </a:lnTo>
                <a:lnTo>
                  <a:pt x="1101" y="796"/>
                </a:lnTo>
                <a:lnTo>
                  <a:pt x="1113" y="807"/>
                </a:lnTo>
                <a:lnTo>
                  <a:pt x="1115" y="823"/>
                </a:lnTo>
                <a:lnTo>
                  <a:pt x="1116" y="831"/>
                </a:lnTo>
                <a:lnTo>
                  <a:pt x="1121" y="838"/>
                </a:lnTo>
                <a:lnTo>
                  <a:pt x="1125" y="846"/>
                </a:lnTo>
                <a:lnTo>
                  <a:pt x="1139" y="867"/>
                </a:lnTo>
                <a:lnTo>
                  <a:pt x="1137" y="894"/>
                </a:lnTo>
                <a:lnTo>
                  <a:pt x="1137" y="913"/>
                </a:lnTo>
                <a:lnTo>
                  <a:pt x="1137" y="939"/>
                </a:lnTo>
                <a:lnTo>
                  <a:pt x="1137" y="977"/>
                </a:lnTo>
                <a:lnTo>
                  <a:pt x="1137" y="993"/>
                </a:lnTo>
                <a:lnTo>
                  <a:pt x="1139" y="1008"/>
                </a:lnTo>
                <a:lnTo>
                  <a:pt x="1141" y="1026"/>
                </a:lnTo>
                <a:lnTo>
                  <a:pt x="1146" y="1041"/>
                </a:lnTo>
                <a:lnTo>
                  <a:pt x="1152" y="1061"/>
                </a:lnTo>
                <a:lnTo>
                  <a:pt x="1156" y="1076"/>
                </a:lnTo>
                <a:lnTo>
                  <a:pt x="1169" y="1101"/>
                </a:lnTo>
                <a:lnTo>
                  <a:pt x="1198" y="1153"/>
                </a:lnTo>
                <a:lnTo>
                  <a:pt x="1221" y="1195"/>
                </a:lnTo>
                <a:lnTo>
                  <a:pt x="1232" y="1217"/>
                </a:lnTo>
                <a:lnTo>
                  <a:pt x="1240" y="1239"/>
                </a:lnTo>
                <a:lnTo>
                  <a:pt x="1248" y="1260"/>
                </a:lnTo>
                <a:lnTo>
                  <a:pt x="1254" y="1278"/>
                </a:lnTo>
                <a:lnTo>
                  <a:pt x="1268" y="1322"/>
                </a:lnTo>
                <a:lnTo>
                  <a:pt x="1275" y="1349"/>
                </a:lnTo>
                <a:lnTo>
                  <a:pt x="1276" y="1388"/>
                </a:lnTo>
                <a:lnTo>
                  <a:pt x="1268" y="1413"/>
                </a:lnTo>
                <a:lnTo>
                  <a:pt x="1256" y="1420"/>
                </a:lnTo>
                <a:lnTo>
                  <a:pt x="1237" y="1450"/>
                </a:lnTo>
                <a:lnTo>
                  <a:pt x="1225" y="1470"/>
                </a:lnTo>
                <a:lnTo>
                  <a:pt x="1220" y="1511"/>
                </a:lnTo>
                <a:lnTo>
                  <a:pt x="1213" y="1526"/>
                </a:lnTo>
                <a:lnTo>
                  <a:pt x="1199" y="1543"/>
                </a:lnTo>
                <a:lnTo>
                  <a:pt x="1192" y="1555"/>
                </a:lnTo>
                <a:lnTo>
                  <a:pt x="1187" y="1566"/>
                </a:lnTo>
                <a:lnTo>
                  <a:pt x="1185" y="1576"/>
                </a:lnTo>
                <a:lnTo>
                  <a:pt x="1184" y="1584"/>
                </a:lnTo>
                <a:lnTo>
                  <a:pt x="1184" y="1592"/>
                </a:lnTo>
                <a:lnTo>
                  <a:pt x="1185" y="1598"/>
                </a:lnTo>
                <a:lnTo>
                  <a:pt x="1188" y="1603"/>
                </a:lnTo>
                <a:lnTo>
                  <a:pt x="1193" y="1607"/>
                </a:lnTo>
                <a:lnTo>
                  <a:pt x="1202" y="1608"/>
                </a:lnTo>
                <a:lnTo>
                  <a:pt x="1209" y="1608"/>
                </a:lnTo>
                <a:lnTo>
                  <a:pt x="1216" y="1607"/>
                </a:lnTo>
                <a:lnTo>
                  <a:pt x="1225" y="1603"/>
                </a:lnTo>
                <a:lnTo>
                  <a:pt x="1232" y="1594"/>
                </a:lnTo>
                <a:lnTo>
                  <a:pt x="1239" y="1579"/>
                </a:lnTo>
                <a:lnTo>
                  <a:pt x="1247" y="1560"/>
                </a:lnTo>
                <a:lnTo>
                  <a:pt x="1267" y="1536"/>
                </a:lnTo>
                <a:lnTo>
                  <a:pt x="1278" y="1534"/>
                </a:lnTo>
                <a:lnTo>
                  <a:pt x="1277" y="1553"/>
                </a:lnTo>
                <a:lnTo>
                  <a:pt x="1275" y="1574"/>
                </a:lnTo>
                <a:lnTo>
                  <a:pt x="1271" y="1596"/>
                </a:lnTo>
                <a:lnTo>
                  <a:pt x="1262" y="1610"/>
                </a:lnTo>
                <a:lnTo>
                  <a:pt x="1250" y="1621"/>
                </a:lnTo>
                <a:lnTo>
                  <a:pt x="1228" y="1631"/>
                </a:lnTo>
                <a:lnTo>
                  <a:pt x="1217" y="1633"/>
                </a:lnTo>
                <a:lnTo>
                  <a:pt x="1214" y="1639"/>
                </a:lnTo>
                <a:lnTo>
                  <a:pt x="1214" y="1647"/>
                </a:lnTo>
                <a:lnTo>
                  <a:pt x="1218" y="1652"/>
                </a:lnTo>
                <a:lnTo>
                  <a:pt x="1210" y="1655"/>
                </a:lnTo>
                <a:lnTo>
                  <a:pt x="1205" y="1661"/>
                </a:lnTo>
                <a:lnTo>
                  <a:pt x="1201" y="1665"/>
                </a:lnTo>
                <a:lnTo>
                  <a:pt x="1201" y="1672"/>
                </a:lnTo>
                <a:lnTo>
                  <a:pt x="1205" y="1678"/>
                </a:lnTo>
                <a:lnTo>
                  <a:pt x="1216" y="1684"/>
                </a:lnTo>
                <a:lnTo>
                  <a:pt x="1231" y="1699"/>
                </a:lnTo>
                <a:lnTo>
                  <a:pt x="1253" y="1702"/>
                </a:lnTo>
                <a:lnTo>
                  <a:pt x="1274" y="1699"/>
                </a:lnTo>
                <a:lnTo>
                  <a:pt x="1305" y="1683"/>
                </a:lnTo>
                <a:lnTo>
                  <a:pt x="1340" y="1652"/>
                </a:lnTo>
                <a:lnTo>
                  <a:pt x="1360" y="1611"/>
                </a:lnTo>
                <a:lnTo>
                  <a:pt x="1370" y="1583"/>
                </a:lnTo>
                <a:lnTo>
                  <a:pt x="1381" y="1548"/>
                </a:lnTo>
                <a:lnTo>
                  <a:pt x="1377" y="1517"/>
                </a:lnTo>
                <a:lnTo>
                  <a:pt x="1369" y="1473"/>
                </a:lnTo>
                <a:lnTo>
                  <a:pt x="1362" y="1430"/>
                </a:lnTo>
                <a:lnTo>
                  <a:pt x="1366" y="1422"/>
                </a:lnTo>
                <a:lnTo>
                  <a:pt x="1368" y="1409"/>
                </a:lnTo>
                <a:lnTo>
                  <a:pt x="1369" y="1397"/>
                </a:lnTo>
                <a:lnTo>
                  <a:pt x="1370" y="1379"/>
                </a:lnTo>
                <a:lnTo>
                  <a:pt x="1369" y="1351"/>
                </a:lnTo>
                <a:lnTo>
                  <a:pt x="1367" y="1321"/>
                </a:lnTo>
                <a:lnTo>
                  <a:pt x="1365" y="1254"/>
                </a:lnTo>
                <a:lnTo>
                  <a:pt x="1364" y="1217"/>
                </a:lnTo>
                <a:lnTo>
                  <a:pt x="1361" y="1183"/>
                </a:lnTo>
                <a:lnTo>
                  <a:pt x="1357" y="1104"/>
                </a:lnTo>
                <a:lnTo>
                  <a:pt x="1352" y="1043"/>
                </a:lnTo>
                <a:lnTo>
                  <a:pt x="1347" y="1005"/>
                </a:lnTo>
                <a:lnTo>
                  <a:pt x="1345" y="979"/>
                </a:lnTo>
                <a:lnTo>
                  <a:pt x="1342" y="960"/>
                </a:lnTo>
                <a:lnTo>
                  <a:pt x="1335" y="941"/>
                </a:lnTo>
                <a:lnTo>
                  <a:pt x="1330" y="926"/>
                </a:lnTo>
                <a:lnTo>
                  <a:pt x="1328" y="912"/>
                </a:lnTo>
                <a:lnTo>
                  <a:pt x="1316" y="889"/>
                </a:lnTo>
                <a:lnTo>
                  <a:pt x="1309" y="873"/>
                </a:lnTo>
                <a:lnTo>
                  <a:pt x="1304" y="858"/>
                </a:lnTo>
                <a:lnTo>
                  <a:pt x="1294" y="845"/>
                </a:lnTo>
                <a:lnTo>
                  <a:pt x="1285" y="831"/>
                </a:lnTo>
                <a:lnTo>
                  <a:pt x="1278" y="823"/>
                </a:lnTo>
                <a:lnTo>
                  <a:pt x="1281" y="803"/>
                </a:lnTo>
                <a:lnTo>
                  <a:pt x="1282" y="784"/>
                </a:lnTo>
                <a:lnTo>
                  <a:pt x="1283" y="765"/>
                </a:lnTo>
                <a:lnTo>
                  <a:pt x="1284" y="746"/>
                </a:lnTo>
                <a:lnTo>
                  <a:pt x="1283" y="725"/>
                </a:lnTo>
                <a:lnTo>
                  <a:pt x="1279" y="700"/>
                </a:lnTo>
                <a:lnTo>
                  <a:pt x="1278" y="679"/>
                </a:lnTo>
                <a:lnTo>
                  <a:pt x="1276" y="660"/>
                </a:lnTo>
                <a:lnTo>
                  <a:pt x="1273" y="639"/>
                </a:lnTo>
                <a:lnTo>
                  <a:pt x="1269" y="622"/>
                </a:lnTo>
                <a:lnTo>
                  <a:pt x="1264" y="604"/>
                </a:lnTo>
                <a:lnTo>
                  <a:pt x="1261" y="587"/>
                </a:lnTo>
                <a:lnTo>
                  <a:pt x="1256" y="568"/>
                </a:lnTo>
                <a:lnTo>
                  <a:pt x="1252" y="551"/>
                </a:lnTo>
                <a:lnTo>
                  <a:pt x="1245" y="535"/>
                </a:lnTo>
                <a:lnTo>
                  <a:pt x="1237" y="516"/>
                </a:lnTo>
                <a:lnTo>
                  <a:pt x="1231" y="501"/>
                </a:lnTo>
                <a:lnTo>
                  <a:pt x="1228" y="488"/>
                </a:lnTo>
                <a:lnTo>
                  <a:pt x="1225" y="472"/>
                </a:lnTo>
                <a:lnTo>
                  <a:pt x="1231" y="440"/>
                </a:lnTo>
                <a:lnTo>
                  <a:pt x="1232" y="424"/>
                </a:lnTo>
                <a:lnTo>
                  <a:pt x="1232" y="413"/>
                </a:lnTo>
                <a:lnTo>
                  <a:pt x="1232" y="399"/>
                </a:lnTo>
                <a:lnTo>
                  <a:pt x="1228" y="374"/>
                </a:lnTo>
                <a:lnTo>
                  <a:pt x="1223" y="363"/>
                </a:lnTo>
                <a:lnTo>
                  <a:pt x="1217" y="344"/>
                </a:lnTo>
                <a:lnTo>
                  <a:pt x="1213" y="328"/>
                </a:lnTo>
                <a:lnTo>
                  <a:pt x="1207" y="314"/>
                </a:lnTo>
                <a:lnTo>
                  <a:pt x="1201" y="300"/>
                </a:lnTo>
                <a:lnTo>
                  <a:pt x="1191" y="288"/>
                </a:lnTo>
                <a:lnTo>
                  <a:pt x="1183" y="280"/>
                </a:lnTo>
                <a:lnTo>
                  <a:pt x="1172" y="270"/>
                </a:lnTo>
                <a:lnTo>
                  <a:pt x="1162" y="258"/>
                </a:lnTo>
                <a:lnTo>
                  <a:pt x="1153" y="244"/>
                </a:lnTo>
                <a:lnTo>
                  <a:pt x="1145" y="231"/>
                </a:lnTo>
                <a:lnTo>
                  <a:pt x="1127" y="221"/>
                </a:lnTo>
                <a:lnTo>
                  <a:pt x="1108" y="208"/>
                </a:lnTo>
                <a:lnTo>
                  <a:pt x="1079" y="202"/>
                </a:lnTo>
                <a:lnTo>
                  <a:pt x="1046" y="189"/>
                </a:lnTo>
                <a:lnTo>
                  <a:pt x="1019" y="174"/>
                </a:lnTo>
                <a:lnTo>
                  <a:pt x="988" y="162"/>
                </a:lnTo>
                <a:lnTo>
                  <a:pt x="951" y="146"/>
                </a:lnTo>
                <a:lnTo>
                  <a:pt x="916" y="133"/>
                </a:lnTo>
                <a:lnTo>
                  <a:pt x="901" y="128"/>
                </a:lnTo>
                <a:lnTo>
                  <a:pt x="872" y="118"/>
                </a:lnTo>
                <a:lnTo>
                  <a:pt x="851" y="114"/>
                </a:lnTo>
                <a:lnTo>
                  <a:pt x="828" y="107"/>
                </a:lnTo>
                <a:lnTo>
                  <a:pt x="815" y="83"/>
                </a:lnTo>
                <a:lnTo>
                  <a:pt x="811" y="49"/>
                </a:lnTo>
                <a:lnTo>
                  <a:pt x="814" y="8"/>
                </a:lnTo>
                <a:lnTo>
                  <a:pt x="688" y="0"/>
                </a:lnTo>
                <a:lnTo>
                  <a:pt x="564" y="9"/>
                </a:lnTo>
                <a:close/>
              </a:path>
            </a:pathLst>
          </a:custGeom>
          <a:solidFill>
            <a:srgbClr val="FFDFB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4237038" y="3603625"/>
            <a:ext cx="417512" cy="625475"/>
            <a:chOff x="2601" y="2255"/>
            <a:chExt cx="263" cy="394"/>
          </a:xfrm>
        </p:grpSpPr>
        <p:sp>
          <p:nvSpPr>
            <p:cNvPr id="22642" name="Freeform 119"/>
            <p:cNvSpPr>
              <a:spLocks/>
            </p:cNvSpPr>
            <p:nvPr/>
          </p:nvSpPr>
          <p:spPr bwMode="auto">
            <a:xfrm>
              <a:off x="2601" y="2255"/>
              <a:ext cx="231" cy="308"/>
            </a:xfrm>
            <a:custGeom>
              <a:avLst/>
              <a:gdLst>
                <a:gd name="T0" fmla="*/ 170 w 231"/>
                <a:gd name="T1" fmla="*/ 2 h 308"/>
                <a:gd name="T2" fmla="*/ 193 w 231"/>
                <a:gd name="T3" fmla="*/ 0 h 308"/>
                <a:gd name="T4" fmla="*/ 210 w 231"/>
                <a:gd name="T5" fmla="*/ 9 h 308"/>
                <a:gd name="T6" fmla="*/ 222 w 231"/>
                <a:gd name="T7" fmla="*/ 24 h 308"/>
                <a:gd name="T8" fmla="*/ 229 w 231"/>
                <a:gd name="T9" fmla="*/ 46 h 308"/>
                <a:gd name="T10" fmla="*/ 231 w 231"/>
                <a:gd name="T11" fmla="*/ 63 h 308"/>
                <a:gd name="T12" fmla="*/ 231 w 231"/>
                <a:gd name="T13" fmla="*/ 90 h 308"/>
                <a:gd name="T14" fmla="*/ 228 w 231"/>
                <a:gd name="T15" fmla="*/ 116 h 308"/>
                <a:gd name="T16" fmla="*/ 224 w 231"/>
                <a:gd name="T17" fmla="*/ 138 h 308"/>
                <a:gd name="T18" fmla="*/ 217 w 231"/>
                <a:gd name="T19" fmla="*/ 165 h 308"/>
                <a:gd name="T20" fmla="*/ 208 w 231"/>
                <a:gd name="T21" fmla="*/ 186 h 308"/>
                <a:gd name="T22" fmla="*/ 196 w 231"/>
                <a:gd name="T23" fmla="*/ 212 h 308"/>
                <a:gd name="T24" fmla="*/ 186 w 231"/>
                <a:gd name="T25" fmla="*/ 235 h 308"/>
                <a:gd name="T26" fmla="*/ 173 w 231"/>
                <a:gd name="T27" fmla="*/ 255 h 308"/>
                <a:gd name="T28" fmla="*/ 155 w 231"/>
                <a:gd name="T29" fmla="*/ 273 h 308"/>
                <a:gd name="T30" fmla="*/ 132 w 231"/>
                <a:gd name="T31" fmla="*/ 293 h 308"/>
                <a:gd name="T32" fmla="*/ 110 w 231"/>
                <a:gd name="T33" fmla="*/ 297 h 308"/>
                <a:gd name="T34" fmla="*/ 89 w 231"/>
                <a:gd name="T35" fmla="*/ 304 h 308"/>
                <a:gd name="T36" fmla="*/ 70 w 231"/>
                <a:gd name="T37" fmla="*/ 308 h 308"/>
                <a:gd name="T38" fmla="*/ 46 w 231"/>
                <a:gd name="T39" fmla="*/ 301 h 308"/>
                <a:gd name="T40" fmla="*/ 21 w 231"/>
                <a:gd name="T41" fmla="*/ 280 h 308"/>
                <a:gd name="T42" fmla="*/ 8 w 231"/>
                <a:gd name="T43" fmla="*/ 265 h 308"/>
                <a:gd name="T44" fmla="*/ 3 w 231"/>
                <a:gd name="T45" fmla="*/ 248 h 308"/>
                <a:gd name="T46" fmla="*/ 0 w 231"/>
                <a:gd name="T47" fmla="*/ 220 h 308"/>
                <a:gd name="T48" fmla="*/ 6 w 231"/>
                <a:gd name="T49" fmla="*/ 189 h 308"/>
                <a:gd name="T50" fmla="*/ 15 w 231"/>
                <a:gd name="T51" fmla="*/ 166 h 308"/>
                <a:gd name="T52" fmla="*/ 24 w 231"/>
                <a:gd name="T53" fmla="*/ 148 h 308"/>
                <a:gd name="T54" fmla="*/ 47 w 231"/>
                <a:gd name="T55" fmla="*/ 118 h 308"/>
                <a:gd name="T56" fmla="*/ 66 w 231"/>
                <a:gd name="T57" fmla="*/ 110 h 308"/>
                <a:gd name="T58" fmla="*/ 86 w 231"/>
                <a:gd name="T59" fmla="*/ 104 h 308"/>
                <a:gd name="T60" fmla="*/ 125 w 231"/>
                <a:gd name="T61" fmla="*/ 55 h 308"/>
                <a:gd name="T62" fmla="*/ 139 w 231"/>
                <a:gd name="T63" fmla="*/ 31 h 308"/>
                <a:gd name="T64" fmla="*/ 153 w 231"/>
                <a:gd name="T65" fmla="*/ 16 h 308"/>
                <a:gd name="T66" fmla="*/ 170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170" y="2"/>
                  </a:moveTo>
                  <a:lnTo>
                    <a:pt x="193" y="0"/>
                  </a:lnTo>
                  <a:lnTo>
                    <a:pt x="210" y="9"/>
                  </a:lnTo>
                  <a:lnTo>
                    <a:pt x="222" y="24"/>
                  </a:lnTo>
                  <a:lnTo>
                    <a:pt x="229" y="46"/>
                  </a:lnTo>
                  <a:lnTo>
                    <a:pt x="231" y="63"/>
                  </a:lnTo>
                  <a:lnTo>
                    <a:pt x="231" y="90"/>
                  </a:lnTo>
                  <a:lnTo>
                    <a:pt x="228" y="116"/>
                  </a:lnTo>
                  <a:lnTo>
                    <a:pt x="224" y="138"/>
                  </a:lnTo>
                  <a:lnTo>
                    <a:pt x="217" y="165"/>
                  </a:lnTo>
                  <a:lnTo>
                    <a:pt x="208" y="186"/>
                  </a:lnTo>
                  <a:lnTo>
                    <a:pt x="196" y="212"/>
                  </a:lnTo>
                  <a:lnTo>
                    <a:pt x="186" y="235"/>
                  </a:lnTo>
                  <a:lnTo>
                    <a:pt x="173" y="255"/>
                  </a:lnTo>
                  <a:lnTo>
                    <a:pt x="155" y="273"/>
                  </a:lnTo>
                  <a:lnTo>
                    <a:pt x="132" y="293"/>
                  </a:lnTo>
                  <a:lnTo>
                    <a:pt x="110" y="297"/>
                  </a:lnTo>
                  <a:lnTo>
                    <a:pt x="89" y="304"/>
                  </a:lnTo>
                  <a:lnTo>
                    <a:pt x="70" y="308"/>
                  </a:lnTo>
                  <a:lnTo>
                    <a:pt x="46" y="301"/>
                  </a:lnTo>
                  <a:lnTo>
                    <a:pt x="21" y="280"/>
                  </a:lnTo>
                  <a:lnTo>
                    <a:pt x="8" y="265"/>
                  </a:lnTo>
                  <a:lnTo>
                    <a:pt x="3" y="248"/>
                  </a:lnTo>
                  <a:lnTo>
                    <a:pt x="0" y="220"/>
                  </a:lnTo>
                  <a:lnTo>
                    <a:pt x="6" y="189"/>
                  </a:lnTo>
                  <a:lnTo>
                    <a:pt x="15" y="166"/>
                  </a:lnTo>
                  <a:lnTo>
                    <a:pt x="24" y="148"/>
                  </a:lnTo>
                  <a:lnTo>
                    <a:pt x="47" y="118"/>
                  </a:lnTo>
                  <a:lnTo>
                    <a:pt x="66" y="110"/>
                  </a:lnTo>
                  <a:lnTo>
                    <a:pt x="86" y="104"/>
                  </a:lnTo>
                  <a:lnTo>
                    <a:pt x="125" y="55"/>
                  </a:lnTo>
                  <a:lnTo>
                    <a:pt x="139" y="31"/>
                  </a:lnTo>
                  <a:lnTo>
                    <a:pt x="153" y="16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43" name="Freeform 120"/>
            <p:cNvSpPr>
              <a:spLocks/>
            </p:cNvSpPr>
            <p:nvPr/>
          </p:nvSpPr>
          <p:spPr bwMode="auto">
            <a:xfrm>
              <a:off x="2640" y="2427"/>
              <a:ext cx="224" cy="222"/>
            </a:xfrm>
            <a:custGeom>
              <a:avLst/>
              <a:gdLst>
                <a:gd name="T0" fmla="*/ 195 w 224"/>
                <a:gd name="T1" fmla="*/ 6 h 222"/>
                <a:gd name="T2" fmla="*/ 210 w 224"/>
                <a:gd name="T3" fmla="*/ 0 h 222"/>
                <a:gd name="T4" fmla="*/ 219 w 224"/>
                <a:gd name="T5" fmla="*/ 8 h 222"/>
                <a:gd name="T6" fmla="*/ 223 w 224"/>
                <a:gd name="T7" fmla="*/ 24 h 222"/>
                <a:gd name="T8" fmla="*/ 223 w 224"/>
                <a:gd name="T9" fmla="*/ 39 h 222"/>
                <a:gd name="T10" fmla="*/ 224 w 224"/>
                <a:gd name="T11" fmla="*/ 59 h 222"/>
                <a:gd name="T12" fmla="*/ 224 w 224"/>
                <a:gd name="T13" fmla="*/ 73 h 222"/>
                <a:gd name="T14" fmla="*/ 224 w 224"/>
                <a:gd name="T15" fmla="*/ 93 h 222"/>
                <a:gd name="T16" fmla="*/ 224 w 224"/>
                <a:gd name="T17" fmla="*/ 117 h 222"/>
                <a:gd name="T18" fmla="*/ 223 w 224"/>
                <a:gd name="T19" fmla="*/ 138 h 222"/>
                <a:gd name="T20" fmla="*/ 217 w 224"/>
                <a:gd name="T21" fmla="*/ 159 h 222"/>
                <a:gd name="T22" fmla="*/ 207 w 224"/>
                <a:gd name="T23" fmla="*/ 177 h 222"/>
                <a:gd name="T24" fmla="*/ 190 w 224"/>
                <a:gd name="T25" fmla="*/ 192 h 222"/>
                <a:gd name="T26" fmla="*/ 170 w 224"/>
                <a:gd name="T27" fmla="*/ 205 h 222"/>
                <a:gd name="T28" fmla="*/ 138 w 224"/>
                <a:gd name="T29" fmla="*/ 215 h 222"/>
                <a:gd name="T30" fmla="*/ 109 w 224"/>
                <a:gd name="T31" fmla="*/ 220 h 222"/>
                <a:gd name="T32" fmla="*/ 81 w 224"/>
                <a:gd name="T33" fmla="*/ 222 h 222"/>
                <a:gd name="T34" fmla="*/ 50 w 224"/>
                <a:gd name="T35" fmla="*/ 220 h 222"/>
                <a:gd name="T36" fmla="*/ 29 w 224"/>
                <a:gd name="T37" fmla="*/ 215 h 222"/>
                <a:gd name="T38" fmla="*/ 10 w 224"/>
                <a:gd name="T39" fmla="*/ 212 h 222"/>
                <a:gd name="T40" fmla="*/ 0 w 224"/>
                <a:gd name="T41" fmla="*/ 203 h 222"/>
                <a:gd name="T42" fmla="*/ 1 w 224"/>
                <a:gd name="T43" fmla="*/ 190 h 222"/>
                <a:gd name="T44" fmla="*/ 14 w 224"/>
                <a:gd name="T45" fmla="*/ 179 h 222"/>
                <a:gd name="T46" fmla="*/ 37 w 224"/>
                <a:gd name="T47" fmla="*/ 173 h 222"/>
                <a:gd name="T48" fmla="*/ 62 w 224"/>
                <a:gd name="T49" fmla="*/ 160 h 222"/>
                <a:gd name="T50" fmla="*/ 88 w 224"/>
                <a:gd name="T51" fmla="*/ 150 h 222"/>
                <a:gd name="T52" fmla="*/ 117 w 224"/>
                <a:gd name="T53" fmla="*/ 126 h 222"/>
                <a:gd name="T54" fmla="*/ 137 w 224"/>
                <a:gd name="T55" fmla="*/ 108 h 222"/>
                <a:gd name="T56" fmla="*/ 148 w 224"/>
                <a:gd name="T57" fmla="*/ 94 h 222"/>
                <a:gd name="T58" fmla="*/ 160 w 224"/>
                <a:gd name="T59" fmla="*/ 73 h 222"/>
                <a:gd name="T60" fmla="*/ 169 w 224"/>
                <a:gd name="T61" fmla="*/ 52 h 222"/>
                <a:gd name="T62" fmla="*/ 176 w 224"/>
                <a:gd name="T63" fmla="*/ 29 h 222"/>
                <a:gd name="T64" fmla="*/ 185 w 224"/>
                <a:gd name="T65" fmla="*/ 15 h 222"/>
                <a:gd name="T66" fmla="*/ 195 w 224"/>
                <a:gd name="T67" fmla="*/ 6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222"/>
                <a:gd name="T104" fmla="*/ 224 w 224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222">
                  <a:moveTo>
                    <a:pt x="195" y="6"/>
                  </a:moveTo>
                  <a:lnTo>
                    <a:pt x="210" y="0"/>
                  </a:lnTo>
                  <a:lnTo>
                    <a:pt x="219" y="8"/>
                  </a:lnTo>
                  <a:lnTo>
                    <a:pt x="223" y="24"/>
                  </a:lnTo>
                  <a:lnTo>
                    <a:pt x="223" y="39"/>
                  </a:lnTo>
                  <a:lnTo>
                    <a:pt x="224" y="59"/>
                  </a:lnTo>
                  <a:lnTo>
                    <a:pt x="224" y="73"/>
                  </a:lnTo>
                  <a:lnTo>
                    <a:pt x="224" y="93"/>
                  </a:lnTo>
                  <a:lnTo>
                    <a:pt x="224" y="117"/>
                  </a:lnTo>
                  <a:lnTo>
                    <a:pt x="223" y="138"/>
                  </a:lnTo>
                  <a:lnTo>
                    <a:pt x="217" y="159"/>
                  </a:lnTo>
                  <a:lnTo>
                    <a:pt x="207" y="177"/>
                  </a:lnTo>
                  <a:lnTo>
                    <a:pt x="190" y="192"/>
                  </a:lnTo>
                  <a:lnTo>
                    <a:pt x="170" y="205"/>
                  </a:lnTo>
                  <a:lnTo>
                    <a:pt x="138" y="215"/>
                  </a:lnTo>
                  <a:lnTo>
                    <a:pt x="109" y="220"/>
                  </a:lnTo>
                  <a:lnTo>
                    <a:pt x="81" y="222"/>
                  </a:lnTo>
                  <a:lnTo>
                    <a:pt x="50" y="220"/>
                  </a:lnTo>
                  <a:lnTo>
                    <a:pt x="29" y="215"/>
                  </a:lnTo>
                  <a:lnTo>
                    <a:pt x="10" y="212"/>
                  </a:lnTo>
                  <a:lnTo>
                    <a:pt x="0" y="203"/>
                  </a:lnTo>
                  <a:lnTo>
                    <a:pt x="1" y="190"/>
                  </a:lnTo>
                  <a:lnTo>
                    <a:pt x="14" y="179"/>
                  </a:lnTo>
                  <a:lnTo>
                    <a:pt x="37" y="173"/>
                  </a:lnTo>
                  <a:lnTo>
                    <a:pt x="62" y="160"/>
                  </a:lnTo>
                  <a:lnTo>
                    <a:pt x="88" y="150"/>
                  </a:lnTo>
                  <a:lnTo>
                    <a:pt x="117" y="126"/>
                  </a:lnTo>
                  <a:lnTo>
                    <a:pt x="137" y="108"/>
                  </a:lnTo>
                  <a:lnTo>
                    <a:pt x="148" y="94"/>
                  </a:lnTo>
                  <a:lnTo>
                    <a:pt x="160" y="73"/>
                  </a:lnTo>
                  <a:lnTo>
                    <a:pt x="169" y="52"/>
                  </a:lnTo>
                  <a:lnTo>
                    <a:pt x="176" y="29"/>
                  </a:lnTo>
                  <a:lnTo>
                    <a:pt x="185" y="15"/>
                  </a:lnTo>
                  <a:lnTo>
                    <a:pt x="195" y="6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3678238" y="3614738"/>
            <a:ext cx="419100" cy="625475"/>
            <a:chOff x="2249" y="2262"/>
            <a:chExt cx="264" cy="394"/>
          </a:xfrm>
        </p:grpSpPr>
        <p:sp>
          <p:nvSpPr>
            <p:cNvPr id="22640" name="Freeform 122"/>
            <p:cNvSpPr>
              <a:spLocks/>
            </p:cNvSpPr>
            <p:nvPr/>
          </p:nvSpPr>
          <p:spPr bwMode="auto">
            <a:xfrm>
              <a:off x="2282" y="2262"/>
              <a:ext cx="231" cy="308"/>
            </a:xfrm>
            <a:custGeom>
              <a:avLst/>
              <a:gdLst>
                <a:gd name="T0" fmla="*/ 61 w 231"/>
                <a:gd name="T1" fmla="*/ 2 h 308"/>
                <a:gd name="T2" fmla="*/ 38 w 231"/>
                <a:gd name="T3" fmla="*/ 0 h 308"/>
                <a:gd name="T4" fmla="*/ 20 w 231"/>
                <a:gd name="T5" fmla="*/ 9 h 308"/>
                <a:gd name="T6" fmla="*/ 9 w 231"/>
                <a:gd name="T7" fmla="*/ 24 h 308"/>
                <a:gd name="T8" fmla="*/ 2 w 231"/>
                <a:gd name="T9" fmla="*/ 46 h 308"/>
                <a:gd name="T10" fmla="*/ 0 w 231"/>
                <a:gd name="T11" fmla="*/ 63 h 308"/>
                <a:gd name="T12" fmla="*/ 0 w 231"/>
                <a:gd name="T13" fmla="*/ 90 h 308"/>
                <a:gd name="T14" fmla="*/ 3 w 231"/>
                <a:gd name="T15" fmla="*/ 116 h 308"/>
                <a:gd name="T16" fmla="*/ 7 w 231"/>
                <a:gd name="T17" fmla="*/ 138 h 308"/>
                <a:gd name="T18" fmla="*/ 13 w 231"/>
                <a:gd name="T19" fmla="*/ 165 h 308"/>
                <a:gd name="T20" fmla="*/ 23 w 231"/>
                <a:gd name="T21" fmla="*/ 186 h 308"/>
                <a:gd name="T22" fmla="*/ 34 w 231"/>
                <a:gd name="T23" fmla="*/ 212 h 308"/>
                <a:gd name="T24" fmla="*/ 45 w 231"/>
                <a:gd name="T25" fmla="*/ 235 h 308"/>
                <a:gd name="T26" fmla="*/ 57 w 231"/>
                <a:gd name="T27" fmla="*/ 255 h 308"/>
                <a:gd name="T28" fmla="*/ 76 w 231"/>
                <a:gd name="T29" fmla="*/ 273 h 308"/>
                <a:gd name="T30" fmla="*/ 99 w 231"/>
                <a:gd name="T31" fmla="*/ 293 h 308"/>
                <a:gd name="T32" fmla="*/ 121 w 231"/>
                <a:gd name="T33" fmla="*/ 297 h 308"/>
                <a:gd name="T34" fmla="*/ 141 w 231"/>
                <a:gd name="T35" fmla="*/ 304 h 308"/>
                <a:gd name="T36" fmla="*/ 161 w 231"/>
                <a:gd name="T37" fmla="*/ 308 h 308"/>
                <a:gd name="T38" fmla="*/ 185 w 231"/>
                <a:gd name="T39" fmla="*/ 301 h 308"/>
                <a:gd name="T40" fmla="*/ 209 w 231"/>
                <a:gd name="T41" fmla="*/ 280 h 308"/>
                <a:gd name="T42" fmla="*/ 223 w 231"/>
                <a:gd name="T43" fmla="*/ 265 h 308"/>
                <a:gd name="T44" fmla="*/ 228 w 231"/>
                <a:gd name="T45" fmla="*/ 248 h 308"/>
                <a:gd name="T46" fmla="*/ 231 w 231"/>
                <a:gd name="T47" fmla="*/ 220 h 308"/>
                <a:gd name="T48" fmla="*/ 224 w 231"/>
                <a:gd name="T49" fmla="*/ 189 h 308"/>
                <a:gd name="T50" fmla="*/ 216 w 231"/>
                <a:gd name="T51" fmla="*/ 166 h 308"/>
                <a:gd name="T52" fmla="*/ 207 w 231"/>
                <a:gd name="T53" fmla="*/ 147 h 308"/>
                <a:gd name="T54" fmla="*/ 184 w 231"/>
                <a:gd name="T55" fmla="*/ 118 h 308"/>
                <a:gd name="T56" fmla="*/ 164 w 231"/>
                <a:gd name="T57" fmla="*/ 109 h 308"/>
                <a:gd name="T58" fmla="*/ 145 w 231"/>
                <a:gd name="T59" fmla="*/ 104 h 308"/>
                <a:gd name="T60" fmla="*/ 106 w 231"/>
                <a:gd name="T61" fmla="*/ 55 h 308"/>
                <a:gd name="T62" fmla="*/ 92 w 231"/>
                <a:gd name="T63" fmla="*/ 31 h 308"/>
                <a:gd name="T64" fmla="*/ 78 w 231"/>
                <a:gd name="T65" fmla="*/ 16 h 308"/>
                <a:gd name="T66" fmla="*/ 61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61" y="2"/>
                  </a:moveTo>
                  <a:lnTo>
                    <a:pt x="38" y="0"/>
                  </a:lnTo>
                  <a:lnTo>
                    <a:pt x="20" y="9"/>
                  </a:lnTo>
                  <a:lnTo>
                    <a:pt x="9" y="24"/>
                  </a:lnTo>
                  <a:lnTo>
                    <a:pt x="2" y="46"/>
                  </a:lnTo>
                  <a:lnTo>
                    <a:pt x="0" y="63"/>
                  </a:lnTo>
                  <a:lnTo>
                    <a:pt x="0" y="90"/>
                  </a:lnTo>
                  <a:lnTo>
                    <a:pt x="3" y="116"/>
                  </a:lnTo>
                  <a:lnTo>
                    <a:pt x="7" y="138"/>
                  </a:lnTo>
                  <a:lnTo>
                    <a:pt x="13" y="165"/>
                  </a:lnTo>
                  <a:lnTo>
                    <a:pt x="23" y="186"/>
                  </a:lnTo>
                  <a:lnTo>
                    <a:pt x="34" y="212"/>
                  </a:lnTo>
                  <a:lnTo>
                    <a:pt x="45" y="235"/>
                  </a:lnTo>
                  <a:lnTo>
                    <a:pt x="57" y="255"/>
                  </a:lnTo>
                  <a:lnTo>
                    <a:pt x="76" y="273"/>
                  </a:lnTo>
                  <a:lnTo>
                    <a:pt x="99" y="293"/>
                  </a:lnTo>
                  <a:lnTo>
                    <a:pt x="121" y="297"/>
                  </a:lnTo>
                  <a:lnTo>
                    <a:pt x="141" y="304"/>
                  </a:lnTo>
                  <a:lnTo>
                    <a:pt x="161" y="308"/>
                  </a:lnTo>
                  <a:lnTo>
                    <a:pt x="185" y="301"/>
                  </a:lnTo>
                  <a:lnTo>
                    <a:pt x="209" y="280"/>
                  </a:lnTo>
                  <a:lnTo>
                    <a:pt x="223" y="265"/>
                  </a:lnTo>
                  <a:lnTo>
                    <a:pt x="228" y="248"/>
                  </a:lnTo>
                  <a:lnTo>
                    <a:pt x="231" y="220"/>
                  </a:lnTo>
                  <a:lnTo>
                    <a:pt x="224" y="189"/>
                  </a:lnTo>
                  <a:lnTo>
                    <a:pt x="216" y="166"/>
                  </a:lnTo>
                  <a:lnTo>
                    <a:pt x="207" y="147"/>
                  </a:lnTo>
                  <a:lnTo>
                    <a:pt x="184" y="118"/>
                  </a:lnTo>
                  <a:lnTo>
                    <a:pt x="164" y="109"/>
                  </a:lnTo>
                  <a:lnTo>
                    <a:pt x="145" y="104"/>
                  </a:lnTo>
                  <a:lnTo>
                    <a:pt x="106" y="55"/>
                  </a:lnTo>
                  <a:lnTo>
                    <a:pt x="92" y="31"/>
                  </a:lnTo>
                  <a:lnTo>
                    <a:pt x="78" y="16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41" name="Freeform 123"/>
            <p:cNvSpPr>
              <a:spLocks/>
            </p:cNvSpPr>
            <p:nvPr/>
          </p:nvSpPr>
          <p:spPr bwMode="auto">
            <a:xfrm>
              <a:off x="2249" y="2434"/>
              <a:ext cx="225" cy="222"/>
            </a:xfrm>
            <a:custGeom>
              <a:avLst/>
              <a:gdLst>
                <a:gd name="T0" fmla="*/ 29 w 225"/>
                <a:gd name="T1" fmla="*/ 5 h 222"/>
                <a:gd name="T2" fmla="*/ 14 w 225"/>
                <a:gd name="T3" fmla="*/ 0 h 222"/>
                <a:gd name="T4" fmla="*/ 6 w 225"/>
                <a:gd name="T5" fmla="*/ 8 h 222"/>
                <a:gd name="T6" fmla="*/ 2 w 225"/>
                <a:gd name="T7" fmla="*/ 24 h 222"/>
                <a:gd name="T8" fmla="*/ 2 w 225"/>
                <a:gd name="T9" fmla="*/ 39 h 222"/>
                <a:gd name="T10" fmla="*/ 0 w 225"/>
                <a:gd name="T11" fmla="*/ 58 h 222"/>
                <a:gd name="T12" fmla="*/ 0 w 225"/>
                <a:gd name="T13" fmla="*/ 73 h 222"/>
                <a:gd name="T14" fmla="*/ 0 w 225"/>
                <a:gd name="T15" fmla="*/ 93 h 222"/>
                <a:gd name="T16" fmla="*/ 0 w 225"/>
                <a:gd name="T17" fmla="*/ 117 h 222"/>
                <a:gd name="T18" fmla="*/ 2 w 225"/>
                <a:gd name="T19" fmla="*/ 138 h 222"/>
                <a:gd name="T20" fmla="*/ 7 w 225"/>
                <a:gd name="T21" fmla="*/ 159 h 222"/>
                <a:gd name="T22" fmla="*/ 18 w 225"/>
                <a:gd name="T23" fmla="*/ 177 h 222"/>
                <a:gd name="T24" fmla="*/ 35 w 225"/>
                <a:gd name="T25" fmla="*/ 192 h 222"/>
                <a:gd name="T26" fmla="*/ 55 w 225"/>
                <a:gd name="T27" fmla="*/ 205 h 222"/>
                <a:gd name="T28" fmla="*/ 87 w 225"/>
                <a:gd name="T29" fmla="*/ 215 h 222"/>
                <a:gd name="T30" fmla="*/ 116 w 225"/>
                <a:gd name="T31" fmla="*/ 220 h 222"/>
                <a:gd name="T32" fmla="*/ 143 w 225"/>
                <a:gd name="T33" fmla="*/ 222 h 222"/>
                <a:gd name="T34" fmla="*/ 174 w 225"/>
                <a:gd name="T35" fmla="*/ 220 h 222"/>
                <a:gd name="T36" fmla="*/ 196 w 225"/>
                <a:gd name="T37" fmla="*/ 215 h 222"/>
                <a:gd name="T38" fmla="*/ 215 w 225"/>
                <a:gd name="T39" fmla="*/ 212 h 222"/>
                <a:gd name="T40" fmla="*/ 225 w 225"/>
                <a:gd name="T41" fmla="*/ 202 h 222"/>
                <a:gd name="T42" fmla="*/ 224 w 225"/>
                <a:gd name="T43" fmla="*/ 190 h 222"/>
                <a:gd name="T44" fmla="*/ 211 w 225"/>
                <a:gd name="T45" fmla="*/ 179 h 222"/>
                <a:gd name="T46" fmla="*/ 188 w 225"/>
                <a:gd name="T47" fmla="*/ 172 h 222"/>
                <a:gd name="T48" fmla="*/ 163 w 225"/>
                <a:gd name="T49" fmla="*/ 160 h 222"/>
                <a:gd name="T50" fmla="*/ 136 w 225"/>
                <a:gd name="T51" fmla="*/ 149 h 222"/>
                <a:gd name="T52" fmla="*/ 107 w 225"/>
                <a:gd name="T53" fmla="*/ 126 h 222"/>
                <a:gd name="T54" fmla="*/ 88 w 225"/>
                <a:gd name="T55" fmla="*/ 108 h 222"/>
                <a:gd name="T56" fmla="*/ 76 w 225"/>
                <a:gd name="T57" fmla="*/ 94 h 222"/>
                <a:gd name="T58" fmla="*/ 65 w 225"/>
                <a:gd name="T59" fmla="*/ 73 h 222"/>
                <a:gd name="T60" fmla="*/ 56 w 225"/>
                <a:gd name="T61" fmla="*/ 52 h 222"/>
                <a:gd name="T62" fmla="*/ 49 w 225"/>
                <a:gd name="T63" fmla="*/ 28 h 222"/>
                <a:gd name="T64" fmla="*/ 40 w 225"/>
                <a:gd name="T65" fmla="*/ 15 h 222"/>
                <a:gd name="T66" fmla="*/ 29 w 225"/>
                <a:gd name="T67" fmla="*/ 5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22"/>
                <a:gd name="T104" fmla="*/ 225 w 225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22">
                  <a:moveTo>
                    <a:pt x="29" y="5"/>
                  </a:moveTo>
                  <a:lnTo>
                    <a:pt x="14" y="0"/>
                  </a:lnTo>
                  <a:lnTo>
                    <a:pt x="6" y="8"/>
                  </a:lnTo>
                  <a:lnTo>
                    <a:pt x="2" y="24"/>
                  </a:lnTo>
                  <a:lnTo>
                    <a:pt x="2" y="39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0" y="117"/>
                  </a:lnTo>
                  <a:lnTo>
                    <a:pt x="2" y="138"/>
                  </a:lnTo>
                  <a:lnTo>
                    <a:pt x="7" y="159"/>
                  </a:lnTo>
                  <a:lnTo>
                    <a:pt x="18" y="177"/>
                  </a:lnTo>
                  <a:lnTo>
                    <a:pt x="35" y="192"/>
                  </a:lnTo>
                  <a:lnTo>
                    <a:pt x="55" y="205"/>
                  </a:lnTo>
                  <a:lnTo>
                    <a:pt x="87" y="215"/>
                  </a:lnTo>
                  <a:lnTo>
                    <a:pt x="116" y="220"/>
                  </a:lnTo>
                  <a:lnTo>
                    <a:pt x="143" y="222"/>
                  </a:lnTo>
                  <a:lnTo>
                    <a:pt x="174" y="220"/>
                  </a:lnTo>
                  <a:lnTo>
                    <a:pt x="196" y="215"/>
                  </a:lnTo>
                  <a:lnTo>
                    <a:pt x="215" y="212"/>
                  </a:lnTo>
                  <a:lnTo>
                    <a:pt x="225" y="202"/>
                  </a:lnTo>
                  <a:lnTo>
                    <a:pt x="224" y="190"/>
                  </a:lnTo>
                  <a:lnTo>
                    <a:pt x="211" y="179"/>
                  </a:lnTo>
                  <a:lnTo>
                    <a:pt x="188" y="172"/>
                  </a:lnTo>
                  <a:lnTo>
                    <a:pt x="163" y="160"/>
                  </a:lnTo>
                  <a:lnTo>
                    <a:pt x="136" y="149"/>
                  </a:lnTo>
                  <a:lnTo>
                    <a:pt x="107" y="126"/>
                  </a:lnTo>
                  <a:lnTo>
                    <a:pt x="88" y="108"/>
                  </a:lnTo>
                  <a:lnTo>
                    <a:pt x="76" y="94"/>
                  </a:lnTo>
                  <a:lnTo>
                    <a:pt x="65" y="73"/>
                  </a:lnTo>
                  <a:lnTo>
                    <a:pt x="56" y="52"/>
                  </a:lnTo>
                  <a:lnTo>
                    <a:pt x="49" y="28"/>
                  </a:lnTo>
                  <a:lnTo>
                    <a:pt x="40" y="1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3903663" y="3482975"/>
            <a:ext cx="533400" cy="452438"/>
            <a:chOff x="2391" y="2179"/>
            <a:chExt cx="336" cy="285"/>
          </a:xfrm>
        </p:grpSpPr>
        <p:sp>
          <p:nvSpPr>
            <p:cNvPr id="22627" name="Freeform 125"/>
            <p:cNvSpPr>
              <a:spLocks/>
            </p:cNvSpPr>
            <p:nvPr/>
          </p:nvSpPr>
          <p:spPr bwMode="auto">
            <a:xfrm>
              <a:off x="2391" y="2179"/>
              <a:ext cx="336" cy="285"/>
            </a:xfrm>
            <a:custGeom>
              <a:avLst/>
              <a:gdLst>
                <a:gd name="T0" fmla="*/ 10 w 336"/>
                <a:gd name="T1" fmla="*/ 21 h 285"/>
                <a:gd name="T2" fmla="*/ 21 w 336"/>
                <a:gd name="T3" fmla="*/ 8 h 285"/>
                <a:gd name="T4" fmla="*/ 55 w 336"/>
                <a:gd name="T5" fmla="*/ 0 h 285"/>
                <a:gd name="T6" fmla="*/ 82 w 336"/>
                <a:gd name="T7" fmla="*/ 1 h 285"/>
                <a:gd name="T8" fmla="*/ 99 w 336"/>
                <a:gd name="T9" fmla="*/ 17 h 285"/>
                <a:gd name="T10" fmla="*/ 127 w 336"/>
                <a:gd name="T11" fmla="*/ 19 h 285"/>
                <a:gd name="T12" fmla="*/ 155 w 336"/>
                <a:gd name="T13" fmla="*/ 7 h 285"/>
                <a:gd name="T14" fmla="*/ 199 w 336"/>
                <a:gd name="T15" fmla="*/ 6 h 285"/>
                <a:gd name="T16" fmla="*/ 249 w 336"/>
                <a:gd name="T17" fmla="*/ 13 h 285"/>
                <a:gd name="T18" fmla="*/ 290 w 336"/>
                <a:gd name="T19" fmla="*/ 12 h 285"/>
                <a:gd name="T20" fmla="*/ 319 w 336"/>
                <a:gd name="T21" fmla="*/ 19 h 285"/>
                <a:gd name="T22" fmla="*/ 333 w 336"/>
                <a:gd name="T23" fmla="*/ 33 h 285"/>
                <a:gd name="T24" fmla="*/ 332 w 336"/>
                <a:gd name="T25" fmla="*/ 54 h 285"/>
                <a:gd name="T26" fmla="*/ 310 w 336"/>
                <a:gd name="T27" fmla="*/ 82 h 285"/>
                <a:gd name="T28" fmla="*/ 324 w 336"/>
                <a:gd name="T29" fmla="*/ 113 h 285"/>
                <a:gd name="T30" fmla="*/ 324 w 336"/>
                <a:gd name="T31" fmla="*/ 130 h 285"/>
                <a:gd name="T32" fmla="*/ 332 w 336"/>
                <a:gd name="T33" fmla="*/ 148 h 285"/>
                <a:gd name="T34" fmla="*/ 335 w 336"/>
                <a:gd name="T35" fmla="*/ 165 h 285"/>
                <a:gd name="T36" fmla="*/ 330 w 336"/>
                <a:gd name="T37" fmla="*/ 183 h 285"/>
                <a:gd name="T38" fmla="*/ 336 w 336"/>
                <a:gd name="T39" fmla="*/ 202 h 285"/>
                <a:gd name="T40" fmla="*/ 333 w 336"/>
                <a:gd name="T41" fmla="*/ 224 h 285"/>
                <a:gd name="T42" fmla="*/ 313 w 336"/>
                <a:gd name="T43" fmla="*/ 242 h 285"/>
                <a:gd name="T44" fmla="*/ 298 w 336"/>
                <a:gd name="T45" fmla="*/ 247 h 285"/>
                <a:gd name="T46" fmla="*/ 284 w 336"/>
                <a:gd name="T47" fmla="*/ 259 h 285"/>
                <a:gd name="T48" fmla="*/ 264 w 336"/>
                <a:gd name="T49" fmla="*/ 260 h 285"/>
                <a:gd name="T50" fmla="*/ 249 w 336"/>
                <a:gd name="T51" fmla="*/ 281 h 285"/>
                <a:gd name="T52" fmla="*/ 226 w 336"/>
                <a:gd name="T53" fmla="*/ 278 h 285"/>
                <a:gd name="T54" fmla="*/ 207 w 336"/>
                <a:gd name="T55" fmla="*/ 283 h 285"/>
                <a:gd name="T56" fmla="*/ 174 w 336"/>
                <a:gd name="T57" fmla="*/ 285 h 285"/>
                <a:gd name="T58" fmla="*/ 131 w 336"/>
                <a:gd name="T59" fmla="*/ 280 h 285"/>
                <a:gd name="T60" fmla="*/ 109 w 336"/>
                <a:gd name="T61" fmla="*/ 250 h 285"/>
                <a:gd name="T62" fmla="*/ 83 w 336"/>
                <a:gd name="T63" fmla="*/ 234 h 285"/>
                <a:gd name="T64" fmla="*/ 58 w 336"/>
                <a:gd name="T65" fmla="*/ 218 h 285"/>
                <a:gd name="T66" fmla="*/ 27 w 336"/>
                <a:gd name="T67" fmla="*/ 206 h 285"/>
                <a:gd name="T68" fmla="*/ 8 w 336"/>
                <a:gd name="T69" fmla="*/ 186 h 285"/>
                <a:gd name="T70" fmla="*/ 9 w 336"/>
                <a:gd name="T71" fmla="*/ 174 h 285"/>
                <a:gd name="T72" fmla="*/ 12 w 336"/>
                <a:gd name="T73" fmla="*/ 149 h 285"/>
                <a:gd name="T74" fmla="*/ 1 w 336"/>
                <a:gd name="T75" fmla="*/ 127 h 285"/>
                <a:gd name="T76" fmla="*/ 2 w 336"/>
                <a:gd name="T77" fmla="*/ 99 h 285"/>
                <a:gd name="T78" fmla="*/ 0 w 336"/>
                <a:gd name="T79" fmla="*/ 90 h 285"/>
                <a:gd name="T80" fmla="*/ 3 w 336"/>
                <a:gd name="T81" fmla="*/ 81 h 285"/>
                <a:gd name="T82" fmla="*/ 10 w 336"/>
                <a:gd name="T83" fmla="*/ 72 h 285"/>
                <a:gd name="T84" fmla="*/ 20 w 336"/>
                <a:gd name="T85" fmla="*/ 73 h 285"/>
                <a:gd name="T86" fmla="*/ 6 w 336"/>
                <a:gd name="T87" fmla="*/ 59 h 285"/>
                <a:gd name="T88" fmla="*/ 9 w 336"/>
                <a:gd name="T89" fmla="*/ 31 h 2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6"/>
                <a:gd name="T136" fmla="*/ 0 h 285"/>
                <a:gd name="T137" fmla="*/ 336 w 336"/>
                <a:gd name="T138" fmla="*/ 285 h 2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6" h="285">
                  <a:moveTo>
                    <a:pt x="9" y="31"/>
                  </a:moveTo>
                  <a:lnTo>
                    <a:pt x="10" y="21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9" y="1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82" y="1"/>
                  </a:lnTo>
                  <a:lnTo>
                    <a:pt x="92" y="7"/>
                  </a:lnTo>
                  <a:lnTo>
                    <a:pt x="99" y="17"/>
                  </a:lnTo>
                  <a:lnTo>
                    <a:pt x="100" y="25"/>
                  </a:lnTo>
                  <a:lnTo>
                    <a:pt x="127" y="19"/>
                  </a:lnTo>
                  <a:lnTo>
                    <a:pt x="145" y="9"/>
                  </a:lnTo>
                  <a:lnTo>
                    <a:pt x="155" y="7"/>
                  </a:lnTo>
                  <a:lnTo>
                    <a:pt x="178" y="4"/>
                  </a:lnTo>
                  <a:lnTo>
                    <a:pt x="199" y="6"/>
                  </a:lnTo>
                  <a:lnTo>
                    <a:pt x="210" y="7"/>
                  </a:lnTo>
                  <a:lnTo>
                    <a:pt x="249" y="13"/>
                  </a:lnTo>
                  <a:lnTo>
                    <a:pt x="272" y="12"/>
                  </a:lnTo>
                  <a:lnTo>
                    <a:pt x="290" y="12"/>
                  </a:lnTo>
                  <a:lnTo>
                    <a:pt x="304" y="13"/>
                  </a:lnTo>
                  <a:lnTo>
                    <a:pt x="319" y="19"/>
                  </a:lnTo>
                  <a:lnTo>
                    <a:pt x="327" y="25"/>
                  </a:lnTo>
                  <a:lnTo>
                    <a:pt x="333" y="33"/>
                  </a:lnTo>
                  <a:lnTo>
                    <a:pt x="335" y="44"/>
                  </a:lnTo>
                  <a:lnTo>
                    <a:pt x="332" y="54"/>
                  </a:lnTo>
                  <a:lnTo>
                    <a:pt x="328" y="62"/>
                  </a:lnTo>
                  <a:lnTo>
                    <a:pt x="310" y="82"/>
                  </a:lnTo>
                  <a:lnTo>
                    <a:pt x="321" y="101"/>
                  </a:lnTo>
                  <a:lnTo>
                    <a:pt x="324" y="113"/>
                  </a:lnTo>
                  <a:lnTo>
                    <a:pt x="319" y="126"/>
                  </a:lnTo>
                  <a:lnTo>
                    <a:pt x="324" y="130"/>
                  </a:lnTo>
                  <a:lnTo>
                    <a:pt x="328" y="138"/>
                  </a:lnTo>
                  <a:lnTo>
                    <a:pt x="332" y="148"/>
                  </a:lnTo>
                  <a:lnTo>
                    <a:pt x="333" y="154"/>
                  </a:lnTo>
                  <a:lnTo>
                    <a:pt x="335" y="165"/>
                  </a:lnTo>
                  <a:lnTo>
                    <a:pt x="333" y="176"/>
                  </a:lnTo>
                  <a:lnTo>
                    <a:pt x="330" y="183"/>
                  </a:lnTo>
                  <a:lnTo>
                    <a:pt x="335" y="192"/>
                  </a:lnTo>
                  <a:lnTo>
                    <a:pt x="336" y="202"/>
                  </a:lnTo>
                  <a:lnTo>
                    <a:pt x="336" y="212"/>
                  </a:lnTo>
                  <a:lnTo>
                    <a:pt x="333" y="224"/>
                  </a:lnTo>
                  <a:lnTo>
                    <a:pt x="326" y="234"/>
                  </a:lnTo>
                  <a:lnTo>
                    <a:pt x="313" y="242"/>
                  </a:lnTo>
                  <a:lnTo>
                    <a:pt x="299" y="244"/>
                  </a:lnTo>
                  <a:lnTo>
                    <a:pt x="298" y="247"/>
                  </a:lnTo>
                  <a:lnTo>
                    <a:pt x="295" y="256"/>
                  </a:lnTo>
                  <a:lnTo>
                    <a:pt x="284" y="259"/>
                  </a:lnTo>
                  <a:lnTo>
                    <a:pt x="275" y="262"/>
                  </a:lnTo>
                  <a:lnTo>
                    <a:pt x="264" y="260"/>
                  </a:lnTo>
                  <a:lnTo>
                    <a:pt x="260" y="271"/>
                  </a:lnTo>
                  <a:lnTo>
                    <a:pt x="249" y="281"/>
                  </a:lnTo>
                  <a:lnTo>
                    <a:pt x="236" y="282"/>
                  </a:lnTo>
                  <a:lnTo>
                    <a:pt x="226" y="278"/>
                  </a:lnTo>
                  <a:lnTo>
                    <a:pt x="219" y="281"/>
                  </a:lnTo>
                  <a:lnTo>
                    <a:pt x="207" y="283"/>
                  </a:lnTo>
                  <a:lnTo>
                    <a:pt x="192" y="285"/>
                  </a:lnTo>
                  <a:lnTo>
                    <a:pt x="174" y="285"/>
                  </a:lnTo>
                  <a:lnTo>
                    <a:pt x="155" y="283"/>
                  </a:lnTo>
                  <a:lnTo>
                    <a:pt x="131" y="280"/>
                  </a:lnTo>
                  <a:lnTo>
                    <a:pt x="120" y="270"/>
                  </a:lnTo>
                  <a:lnTo>
                    <a:pt x="109" y="250"/>
                  </a:lnTo>
                  <a:lnTo>
                    <a:pt x="99" y="242"/>
                  </a:lnTo>
                  <a:lnTo>
                    <a:pt x="83" y="234"/>
                  </a:lnTo>
                  <a:lnTo>
                    <a:pt x="69" y="224"/>
                  </a:lnTo>
                  <a:lnTo>
                    <a:pt x="58" y="218"/>
                  </a:lnTo>
                  <a:lnTo>
                    <a:pt x="46" y="214"/>
                  </a:lnTo>
                  <a:lnTo>
                    <a:pt x="27" y="206"/>
                  </a:lnTo>
                  <a:lnTo>
                    <a:pt x="14" y="196"/>
                  </a:lnTo>
                  <a:lnTo>
                    <a:pt x="8" y="186"/>
                  </a:lnTo>
                  <a:lnTo>
                    <a:pt x="8" y="179"/>
                  </a:lnTo>
                  <a:lnTo>
                    <a:pt x="9" y="174"/>
                  </a:lnTo>
                  <a:lnTo>
                    <a:pt x="15" y="165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1" y="127"/>
                  </a:lnTo>
                  <a:lnTo>
                    <a:pt x="0" y="113"/>
                  </a:lnTo>
                  <a:lnTo>
                    <a:pt x="2" y="99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81"/>
                  </a:lnTo>
                  <a:lnTo>
                    <a:pt x="7" y="75"/>
                  </a:lnTo>
                  <a:lnTo>
                    <a:pt x="10" y="72"/>
                  </a:lnTo>
                  <a:lnTo>
                    <a:pt x="13" y="70"/>
                  </a:lnTo>
                  <a:lnTo>
                    <a:pt x="20" y="73"/>
                  </a:lnTo>
                  <a:lnTo>
                    <a:pt x="12" y="68"/>
                  </a:lnTo>
                  <a:lnTo>
                    <a:pt x="6" y="59"/>
                  </a:lnTo>
                  <a:lnTo>
                    <a:pt x="6" y="50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DF9F7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8" name="Freeform 126"/>
            <p:cNvSpPr>
              <a:spLocks/>
            </p:cNvSpPr>
            <p:nvPr/>
          </p:nvSpPr>
          <p:spPr bwMode="auto">
            <a:xfrm>
              <a:off x="2400" y="2208"/>
              <a:ext cx="66" cy="25"/>
            </a:xfrm>
            <a:custGeom>
              <a:avLst/>
              <a:gdLst>
                <a:gd name="T0" fmla="*/ 0 w 66"/>
                <a:gd name="T1" fmla="*/ 8 h 25"/>
                <a:gd name="T2" fmla="*/ 13 w 66"/>
                <a:gd name="T3" fmla="*/ 11 h 25"/>
                <a:gd name="T4" fmla="*/ 30 w 66"/>
                <a:gd name="T5" fmla="*/ 13 h 25"/>
                <a:gd name="T6" fmla="*/ 46 w 66"/>
                <a:gd name="T7" fmla="*/ 13 h 25"/>
                <a:gd name="T8" fmla="*/ 54 w 66"/>
                <a:gd name="T9" fmla="*/ 11 h 25"/>
                <a:gd name="T10" fmla="*/ 61 w 66"/>
                <a:gd name="T11" fmla="*/ 7 h 25"/>
                <a:gd name="T12" fmla="*/ 66 w 66"/>
                <a:gd name="T13" fmla="*/ 0 h 25"/>
                <a:gd name="T14" fmla="*/ 61 w 66"/>
                <a:gd name="T15" fmla="*/ 7 h 25"/>
                <a:gd name="T16" fmla="*/ 58 w 66"/>
                <a:gd name="T17" fmla="*/ 15 h 25"/>
                <a:gd name="T18" fmla="*/ 59 w 66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5"/>
                <a:gd name="T32" fmla="*/ 66 w 6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5">
                  <a:moveTo>
                    <a:pt x="0" y="8"/>
                  </a:moveTo>
                  <a:lnTo>
                    <a:pt x="13" y="11"/>
                  </a:lnTo>
                  <a:lnTo>
                    <a:pt x="30" y="13"/>
                  </a:lnTo>
                  <a:lnTo>
                    <a:pt x="46" y="13"/>
                  </a:lnTo>
                  <a:lnTo>
                    <a:pt x="54" y="11"/>
                  </a:lnTo>
                  <a:lnTo>
                    <a:pt x="61" y="7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8" y="15"/>
                  </a:lnTo>
                  <a:lnTo>
                    <a:pt x="59" y="25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9" name="Freeform 127"/>
            <p:cNvSpPr>
              <a:spLocks/>
            </p:cNvSpPr>
            <p:nvPr/>
          </p:nvSpPr>
          <p:spPr bwMode="auto">
            <a:xfrm>
              <a:off x="2412" y="2204"/>
              <a:ext cx="82" cy="50"/>
            </a:xfrm>
            <a:custGeom>
              <a:avLst/>
              <a:gdLst>
                <a:gd name="T0" fmla="*/ 80 w 82"/>
                <a:gd name="T1" fmla="*/ 0 h 50"/>
                <a:gd name="T2" fmla="*/ 82 w 82"/>
                <a:gd name="T3" fmla="*/ 12 h 50"/>
                <a:gd name="T4" fmla="*/ 79 w 82"/>
                <a:gd name="T5" fmla="*/ 23 h 50"/>
                <a:gd name="T6" fmla="*/ 76 w 82"/>
                <a:gd name="T7" fmla="*/ 30 h 50"/>
                <a:gd name="T8" fmla="*/ 71 w 82"/>
                <a:gd name="T9" fmla="*/ 36 h 50"/>
                <a:gd name="T10" fmla="*/ 67 w 82"/>
                <a:gd name="T11" fmla="*/ 40 h 50"/>
                <a:gd name="T12" fmla="*/ 58 w 82"/>
                <a:gd name="T13" fmla="*/ 43 h 50"/>
                <a:gd name="T14" fmla="*/ 47 w 82"/>
                <a:gd name="T15" fmla="*/ 47 h 50"/>
                <a:gd name="T16" fmla="*/ 34 w 82"/>
                <a:gd name="T17" fmla="*/ 49 h 50"/>
                <a:gd name="T18" fmla="*/ 23 w 82"/>
                <a:gd name="T19" fmla="*/ 50 h 50"/>
                <a:gd name="T20" fmla="*/ 11 w 82"/>
                <a:gd name="T21" fmla="*/ 49 h 50"/>
                <a:gd name="T22" fmla="*/ 6 w 82"/>
                <a:gd name="T23" fmla="*/ 49 h 50"/>
                <a:gd name="T24" fmla="*/ 0 w 82"/>
                <a:gd name="T25" fmla="*/ 48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50"/>
                <a:gd name="T41" fmla="*/ 82 w 82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50">
                  <a:moveTo>
                    <a:pt x="80" y="0"/>
                  </a:moveTo>
                  <a:lnTo>
                    <a:pt x="82" y="12"/>
                  </a:lnTo>
                  <a:lnTo>
                    <a:pt x="79" y="23"/>
                  </a:lnTo>
                  <a:lnTo>
                    <a:pt x="76" y="30"/>
                  </a:lnTo>
                  <a:lnTo>
                    <a:pt x="71" y="36"/>
                  </a:lnTo>
                  <a:lnTo>
                    <a:pt x="67" y="40"/>
                  </a:lnTo>
                  <a:lnTo>
                    <a:pt x="58" y="43"/>
                  </a:lnTo>
                  <a:lnTo>
                    <a:pt x="47" y="47"/>
                  </a:lnTo>
                  <a:lnTo>
                    <a:pt x="34" y="49"/>
                  </a:lnTo>
                  <a:lnTo>
                    <a:pt x="23" y="50"/>
                  </a:lnTo>
                  <a:lnTo>
                    <a:pt x="11" y="49"/>
                  </a:lnTo>
                  <a:lnTo>
                    <a:pt x="6" y="49"/>
                  </a:lnTo>
                  <a:lnTo>
                    <a:pt x="0" y="4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0" name="Freeform 128"/>
            <p:cNvSpPr>
              <a:spLocks/>
            </p:cNvSpPr>
            <p:nvPr/>
          </p:nvSpPr>
          <p:spPr bwMode="auto">
            <a:xfrm>
              <a:off x="2393" y="2241"/>
              <a:ext cx="117" cy="69"/>
            </a:xfrm>
            <a:custGeom>
              <a:avLst/>
              <a:gdLst>
                <a:gd name="T0" fmla="*/ 0 w 117"/>
                <a:gd name="T1" fmla="*/ 38 h 69"/>
                <a:gd name="T2" fmla="*/ 7 w 117"/>
                <a:gd name="T3" fmla="*/ 33 h 69"/>
                <a:gd name="T4" fmla="*/ 13 w 117"/>
                <a:gd name="T5" fmla="*/ 29 h 69"/>
                <a:gd name="T6" fmla="*/ 21 w 117"/>
                <a:gd name="T7" fmla="*/ 24 h 69"/>
                <a:gd name="T8" fmla="*/ 28 w 117"/>
                <a:gd name="T9" fmla="*/ 21 h 69"/>
                <a:gd name="T10" fmla="*/ 37 w 117"/>
                <a:gd name="T11" fmla="*/ 18 h 69"/>
                <a:gd name="T12" fmla="*/ 48 w 117"/>
                <a:gd name="T13" fmla="*/ 14 h 69"/>
                <a:gd name="T14" fmla="*/ 56 w 117"/>
                <a:gd name="T15" fmla="*/ 12 h 69"/>
                <a:gd name="T16" fmla="*/ 71 w 117"/>
                <a:gd name="T17" fmla="*/ 8 h 69"/>
                <a:gd name="T18" fmla="*/ 81 w 117"/>
                <a:gd name="T19" fmla="*/ 5 h 69"/>
                <a:gd name="T20" fmla="*/ 92 w 117"/>
                <a:gd name="T21" fmla="*/ 3 h 69"/>
                <a:gd name="T22" fmla="*/ 103 w 117"/>
                <a:gd name="T23" fmla="*/ 1 h 69"/>
                <a:gd name="T24" fmla="*/ 114 w 117"/>
                <a:gd name="T25" fmla="*/ 0 h 69"/>
                <a:gd name="T26" fmla="*/ 115 w 117"/>
                <a:gd name="T27" fmla="*/ 3 h 69"/>
                <a:gd name="T28" fmla="*/ 117 w 117"/>
                <a:gd name="T29" fmla="*/ 7 h 69"/>
                <a:gd name="T30" fmla="*/ 115 w 117"/>
                <a:gd name="T31" fmla="*/ 11 h 69"/>
                <a:gd name="T32" fmla="*/ 113 w 117"/>
                <a:gd name="T33" fmla="*/ 14 h 69"/>
                <a:gd name="T34" fmla="*/ 110 w 117"/>
                <a:gd name="T35" fmla="*/ 20 h 69"/>
                <a:gd name="T36" fmla="*/ 104 w 117"/>
                <a:gd name="T37" fmla="*/ 23 h 69"/>
                <a:gd name="T38" fmla="*/ 95 w 117"/>
                <a:gd name="T39" fmla="*/ 29 h 69"/>
                <a:gd name="T40" fmla="*/ 87 w 117"/>
                <a:gd name="T41" fmla="*/ 34 h 69"/>
                <a:gd name="T42" fmla="*/ 77 w 117"/>
                <a:gd name="T43" fmla="*/ 38 h 69"/>
                <a:gd name="T44" fmla="*/ 68 w 117"/>
                <a:gd name="T45" fmla="*/ 42 h 69"/>
                <a:gd name="T46" fmla="*/ 60 w 117"/>
                <a:gd name="T47" fmla="*/ 45 h 69"/>
                <a:gd name="T48" fmla="*/ 54 w 117"/>
                <a:gd name="T49" fmla="*/ 50 h 69"/>
                <a:gd name="T50" fmla="*/ 46 w 117"/>
                <a:gd name="T51" fmla="*/ 53 h 69"/>
                <a:gd name="T52" fmla="*/ 39 w 117"/>
                <a:gd name="T53" fmla="*/ 54 h 69"/>
                <a:gd name="T54" fmla="*/ 27 w 117"/>
                <a:gd name="T55" fmla="*/ 54 h 69"/>
                <a:gd name="T56" fmla="*/ 14 w 117"/>
                <a:gd name="T57" fmla="*/ 54 h 69"/>
                <a:gd name="T58" fmla="*/ 30 w 117"/>
                <a:gd name="T59" fmla="*/ 56 h 69"/>
                <a:gd name="T60" fmla="*/ 28 w 117"/>
                <a:gd name="T61" fmla="*/ 59 h 69"/>
                <a:gd name="T62" fmla="*/ 26 w 117"/>
                <a:gd name="T63" fmla="*/ 63 h 69"/>
                <a:gd name="T64" fmla="*/ 23 w 117"/>
                <a:gd name="T65" fmla="*/ 67 h 69"/>
                <a:gd name="T66" fmla="*/ 26 w 117"/>
                <a:gd name="T67" fmla="*/ 63 h 69"/>
                <a:gd name="T68" fmla="*/ 33 w 117"/>
                <a:gd name="T69" fmla="*/ 54 h 69"/>
                <a:gd name="T70" fmla="*/ 42 w 117"/>
                <a:gd name="T71" fmla="*/ 57 h 69"/>
                <a:gd name="T72" fmla="*/ 45 w 117"/>
                <a:gd name="T73" fmla="*/ 58 h 69"/>
                <a:gd name="T74" fmla="*/ 49 w 117"/>
                <a:gd name="T75" fmla="*/ 61 h 69"/>
                <a:gd name="T76" fmla="*/ 51 w 117"/>
                <a:gd name="T77" fmla="*/ 65 h 69"/>
                <a:gd name="T78" fmla="*/ 51 w 117"/>
                <a:gd name="T79" fmla="*/ 6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"/>
                <a:gd name="T121" fmla="*/ 0 h 69"/>
                <a:gd name="T122" fmla="*/ 117 w 117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" h="69">
                  <a:moveTo>
                    <a:pt x="0" y="38"/>
                  </a:moveTo>
                  <a:lnTo>
                    <a:pt x="7" y="33"/>
                  </a:lnTo>
                  <a:lnTo>
                    <a:pt x="13" y="29"/>
                  </a:lnTo>
                  <a:lnTo>
                    <a:pt x="21" y="24"/>
                  </a:lnTo>
                  <a:lnTo>
                    <a:pt x="28" y="21"/>
                  </a:lnTo>
                  <a:lnTo>
                    <a:pt x="37" y="18"/>
                  </a:lnTo>
                  <a:lnTo>
                    <a:pt x="48" y="14"/>
                  </a:lnTo>
                  <a:lnTo>
                    <a:pt x="56" y="12"/>
                  </a:lnTo>
                  <a:lnTo>
                    <a:pt x="71" y="8"/>
                  </a:lnTo>
                  <a:lnTo>
                    <a:pt x="81" y="5"/>
                  </a:lnTo>
                  <a:lnTo>
                    <a:pt x="92" y="3"/>
                  </a:lnTo>
                  <a:lnTo>
                    <a:pt x="103" y="1"/>
                  </a:lnTo>
                  <a:lnTo>
                    <a:pt x="114" y="0"/>
                  </a:lnTo>
                  <a:lnTo>
                    <a:pt x="115" y="3"/>
                  </a:lnTo>
                  <a:lnTo>
                    <a:pt x="117" y="7"/>
                  </a:lnTo>
                  <a:lnTo>
                    <a:pt x="115" y="11"/>
                  </a:lnTo>
                  <a:lnTo>
                    <a:pt x="113" y="14"/>
                  </a:lnTo>
                  <a:lnTo>
                    <a:pt x="110" y="20"/>
                  </a:lnTo>
                  <a:lnTo>
                    <a:pt x="104" y="23"/>
                  </a:lnTo>
                  <a:lnTo>
                    <a:pt x="95" y="29"/>
                  </a:lnTo>
                  <a:lnTo>
                    <a:pt x="87" y="34"/>
                  </a:lnTo>
                  <a:lnTo>
                    <a:pt x="77" y="38"/>
                  </a:lnTo>
                  <a:lnTo>
                    <a:pt x="68" y="42"/>
                  </a:lnTo>
                  <a:lnTo>
                    <a:pt x="60" y="45"/>
                  </a:lnTo>
                  <a:lnTo>
                    <a:pt x="54" y="50"/>
                  </a:lnTo>
                  <a:lnTo>
                    <a:pt x="46" y="53"/>
                  </a:lnTo>
                  <a:lnTo>
                    <a:pt x="39" y="54"/>
                  </a:lnTo>
                  <a:lnTo>
                    <a:pt x="27" y="54"/>
                  </a:lnTo>
                  <a:lnTo>
                    <a:pt x="14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6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3" y="54"/>
                  </a:lnTo>
                  <a:lnTo>
                    <a:pt x="42" y="57"/>
                  </a:lnTo>
                  <a:lnTo>
                    <a:pt x="45" y="58"/>
                  </a:lnTo>
                  <a:lnTo>
                    <a:pt x="49" y="61"/>
                  </a:lnTo>
                  <a:lnTo>
                    <a:pt x="51" y="65"/>
                  </a:lnTo>
                  <a:lnTo>
                    <a:pt x="51" y="6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1" name="Freeform 129"/>
            <p:cNvSpPr>
              <a:spLocks/>
            </p:cNvSpPr>
            <p:nvPr/>
          </p:nvSpPr>
          <p:spPr bwMode="auto">
            <a:xfrm>
              <a:off x="2404" y="2262"/>
              <a:ext cx="304" cy="89"/>
            </a:xfrm>
            <a:custGeom>
              <a:avLst/>
              <a:gdLst>
                <a:gd name="T0" fmla="*/ 0 w 304"/>
                <a:gd name="T1" fmla="*/ 69 h 89"/>
                <a:gd name="T2" fmla="*/ 5 w 304"/>
                <a:gd name="T3" fmla="*/ 80 h 89"/>
                <a:gd name="T4" fmla="*/ 18 w 304"/>
                <a:gd name="T5" fmla="*/ 83 h 89"/>
                <a:gd name="T6" fmla="*/ 32 w 304"/>
                <a:gd name="T7" fmla="*/ 81 h 89"/>
                <a:gd name="T8" fmla="*/ 48 w 304"/>
                <a:gd name="T9" fmla="*/ 73 h 89"/>
                <a:gd name="T10" fmla="*/ 66 w 304"/>
                <a:gd name="T11" fmla="*/ 59 h 89"/>
                <a:gd name="T12" fmla="*/ 81 w 304"/>
                <a:gd name="T13" fmla="*/ 46 h 89"/>
                <a:gd name="T14" fmla="*/ 92 w 304"/>
                <a:gd name="T15" fmla="*/ 38 h 89"/>
                <a:gd name="T16" fmla="*/ 113 w 304"/>
                <a:gd name="T17" fmla="*/ 25 h 89"/>
                <a:gd name="T18" fmla="*/ 114 w 304"/>
                <a:gd name="T19" fmla="*/ 15 h 89"/>
                <a:gd name="T20" fmla="*/ 118 w 304"/>
                <a:gd name="T21" fmla="*/ 6 h 89"/>
                <a:gd name="T22" fmla="*/ 126 w 304"/>
                <a:gd name="T23" fmla="*/ 0 h 89"/>
                <a:gd name="T24" fmla="*/ 118 w 304"/>
                <a:gd name="T25" fmla="*/ 13 h 89"/>
                <a:gd name="T26" fmla="*/ 117 w 304"/>
                <a:gd name="T27" fmla="*/ 24 h 89"/>
                <a:gd name="T28" fmla="*/ 118 w 304"/>
                <a:gd name="T29" fmla="*/ 29 h 89"/>
                <a:gd name="T30" fmla="*/ 125 w 304"/>
                <a:gd name="T31" fmla="*/ 32 h 89"/>
                <a:gd name="T32" fmla="*/ 140 w 304"/>
                <a:gd name="T33" fmla="*/ 37 h 89"/>
                <a:gd name="T34" fmla="*/ 154 w 304"/>
                <a:gd name="T35" fmla="*/ 43 h 89"/>
                <a:gd name="T36" fmla="*/ 165 w 304"/>
                <a:gd name="T37" fmla="*/ 47 h 89"/>
                <a:gd name="T38" fmla="*/ 174 w 304"/>
                <a:gd name="T39" fmla="*/ 56 h 89"/>
                <a:gd name="T40" fmla="*/ 179 w 304"/>
                <a:gd name="T41" fmla="*/ 66 h 89"/>
                <a:gd name="T42" fmla="*/ 190 w 304"/>
                <a:gd name="T43" fmla="*/ 78 h 89"/>
                <a:gd name="T44" fmla="*/ 195 w 304"/>
                <a:gd name="T45" fmla="*/ 86 h 89"/>
                <a:gd name="T46" fmla="*/ 207 w 304"/>
                <a:gd name="T47" fmla="*/ 89 h 89"/>
                <a:gd name="T48" fmla="*/ 220 w 304"/>
                <a:gd name="T49" fmla="*/ 88 h 89"/>
                <a:gd name="T50" fmla="*/ 238 w 304"/>
                <a:gd name="T51" fmla="*/ 80 h 89"/>
                <a:gd name="T52" fmla="*/ 247 w 304"/>
                <a:gd name="T53" fmla="*/ 74 h 89"/>
                <a:gd name="T54" fmla="*/ 258 w 304"/>
                <a:gd name="T55" fmla="*/ 68 h 89"/>
                <a:gd name="T56" fmla="*/ 273 w 304"/>
                <a:gd name="T57" fmla="*/ 62 h 89"/>
                <a:gd name="T58" fmla="*/ 286 w 304"/>
                <a:gd name="T59" fmla="*/ 59 h 89"/>
                <a:gd name="T60" fmla="*/ 297 w 304"/>
                <a:gd name="T61" fmla="*/ 56 h 89"/>
                <a:gd name="T62" fmla="*/ 301 w 304"/>
                <a:gd name="T63" fmla="*/ 51 h 89"/>
                <a:gd name="T64" fmla="*/ 304 w 304"/>
                <a:gd name="T65" fmla="*/ 4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4"/>
                <a:gd name="T100" fmla="*/ 0 h 89"/>
                <a:gd name="T101" fmla="*/ 304 w 304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4" h="89">
                  <a:moveTo>
                    <a:pt x="0" y="69"/>
                  </a:moveTo>
                  <a:lnTo>
                    <a:pt x="5" y="80"/>
                  </a:lnTo>
                  <a:lnTo>
                    <a:pt x="18" y="83"/>
                  </a:lnTo>
                  <a:lnTo>
                    <a:pt x="32" y="81"/>
                  </a:lnTo>
                  <a:lnTo>
                    <a:pt x="48" y="73"/>
                  </a:lnTo>
                  <a:lnTo>
                    <a:pt x="66" y="59"/>
                  </a:lnTo>
                  <a:lnTo>
                    <a:pt x="81" y="46"/>
                  </a:lnTo>
                  <a:lnTo>
                    <a:pt x="92" y="38"/>
                  </a:lnTo>
                  <a:lnTo>
                    <a:pt x="113" y="25"/>
                  </a:lnTo>
                  <a:lnTo>
                    <a:pt x="114" y="15"/>
                  </a:lnTo>
                  <a:lnTo>
                    <a:pt x="118" y="6"/>
                  </a:lnTo>
                  <a:lnTo>
                    <a:pt x="126" y="0"/>
                  </a:lnTo>
                  <a:lnTo>
                    <a:pt x="118" y="13"/>
                  </a:lnTo>
                  <a:lnTo>
                    <a:pt x="117" y="24"/>
                  </a:lnTo>
                  <a:lnTo>
                    <a:pt x="118" y="29"/>
                  </a:lnTo>
                  <a:lnTo>
                    <a:pt x="125" y="32"/>
                  </a:lnTo>
                  <a:lnTo>
                    <a:pt x="140" y="37"/>
                  </a:lnTo>
                  <a:lnTo>
                    <a:pt x="154" y="43"/>
                  </a:lnTo>
                  <a:lnTo>
                    <a:pt x="165" y="47"/>
                  </a:lnTo>
                  <a:lnTo>
                    <a:pt x="174" y="56"/>
                  </a:lnTo>
                  <a:lnTo>
                    <a:pt x="179" y="66"/>
                  </a:lnTo>
                  <a:lnTo>
                    <a:pt x="190" y="78"/>
                  </a:lnTo>
                  <a:lnTo>
                    <a:pt x="195" y="86"/>
                  </a:lnTo>
                  <a:lnTo>
                    <a:pt x="207" y="89"/>
                  </a:lnTo>
                  <a:lnTo>
                    <a:pt x="220" y="88"/>
                  </a:lnTo>
                  <a:lnTo>
                    <a:pt x="238" y="80"/>
                  </a:lnTo>
                  <a:lnTo>
                    <a:pt x="247" y="74"/>
                  </a:lnTo>
                  <a:lnTo>
                    <a:pt x="258" y="68"/>
                  </a:lnTo>
                  <a:lnTo>
                    <a:pt x="273" y="62"/>
                  </a:lnTo>
                  <a:lnTo>
                    <a:pt x="286" y="59"/>
                  </a:lnTo>
                  <a:lnTo>
                    <a:pt x="297" y="56"/>
                  </a:lnTo>
                  <a:lnTo>
                    <a:pt x="301" y="51"/>
                  </a:lnTo>
                  <a:lnTo>
                    <a:pt x="304" y="44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2" name="Freeform 130"/>
            <p:cNvSpPr>
              <a:spLocks/>
            </p:cNvSpPr>
            <p:nvPr/>
          </p:nvSpPr>
          <p:spPr bwMode="auto">
            <a:xfrm>
              <a:off x="2511" y="2210"/>
              <a:ext cx="177" cy="97"/>
            </a:xfrm>
            <a:custGeom>
              <a:avLst/>
              <a:gdLst>
                <a:gd name="T0" fmla="*/ 0 w 177"/>
                <a:gd name="T1" fmla="*/ 35 h 97"/>
                <a:gd name="T2" fmla="*/ 11 w 177"/>
                <a:gd name="T3" fmla="*/ 29 h 97"/>
                <a:gd name="T4" fmla="*/ 27 w 177"/>
                <a:gd name="T5" fmla="*/ 28 h 97"/>
                <a:gd name="T6" fmla="*/ 40 w 177"/>
                <a:gd name="T7" fmla="*/ 32 h 97"/>
                <a:gd name="T8" fmla="*/ 47 w 177"/>
                <a:gd name="T9" fmla="*/ 41 h 97"/>
                <a:gd name="T10" fmla="*/ 53 w 177"/>
                <a:gd name="T11" fmla="*/ 52 h 97"/>
                <a:gd name="T12" fmla="*/ 62 w 177"/>
                <a:gd name="T13" fmla="*/ 59 h 97"/>
                <a:gd name="T14" fmla="*/ 70 w 177"/>
                <a:gd name="T15" fmla="*/ 64 h 97"/>
                <a:gd name="T16" fmla="*/ 78 w 177"/>
                <a:gd name="T17" fmla="*/ 69 h 97"/>
                <a:gd name="T18" fmla="*/ 88 w 177"/>
                <a:gd name="T19" fmla="*/ 76 h 97"/>
                <a:gd name="T20" fmla="*/ 99 w 177"/>
                <a:gd name="T21" fmla="*/ 85 h 97"/>
                <a:gd name="T22" fmla="*/ 105 w 177"/>
                <a:gd name="T23" fmla="*/ 94 h 97"/>
                <a:gd name="T24" fmla="*/ 111 w 177"/>
                <a:gd name="T25" fmla="*/ 97 h 97"/>
                <a:gd name="T26" fmla="*/ 123 w 177"/>
                <a:gd name="T27" fmla="*/ 97 h 97"/>
                <a:gd name="T28" fmla="*/ 131 w 177"/>
                <a:gd name="T29" fmla="*/ 92 h 97"/>
                <a:gd name="T30" fmla="*/ 140 w 177"/>
                <a:gd name="T31" fmla="*/ 87 h 97"/>
                <a:gd name="T32" fmla="*/ 156 w 177"/>
                <a:gd name="T33" fmla="*/ 76 h 97"/>
                <a:gd name="T34" fmla="*/ 168 w 177"/>
                <a:gd name="T35" fmla="*/ 70 h 97"/>
                <a:gd name="T36" fmla="*/ 146 w 177"/>
                <a:gd name="T37" fmla="*/ 76 h 97"/>
                <a:gd name="T38" fmla="*/ 143 w 177"/>
                <a:gd name="T39" fmla="*/ 77 h 97"/>
                <a:gd name="T40" fmla="*/ 131 w 177"/>
                <a:gd name="T41" fmla="*/ 77 h 97"/>
                <a:gd name="T42" fmla="*/ 128 w 177"/>
                <a:gd name="T43" fmla="*/ 73 h 97"/>
                <a:gd name="T44" fmla="*/ 116 w 177"/>
                <a:gd name="T45" fmla="*/ 66 h 97"/>
                <a:gd name="T46" fmla="*/ 106 w 177"/>
                <a:gd name="T47" fmla="*/ 53 h 97"/>
                <a:gd name="T48" fmla="*/ 103 w 177"/>
                <a:gd name="T49" fmla="*/ 47 h 97"/>
                <a:gd name="T50" fmla="*/ 105 w 177"/>
                <a:gd name="T51" fmla="*/ 41 h 97"/>
                <a:gd name="T52" fmla="*/ 109 w 177"/>
                <a:gd name="T53" fmla="*/ 35 h 97"/>
                <a:gd name="T54" fmla="*/ 118 w 177"/>
                <a:gd name="T55" fmla="*/ 31 h 97"/>
                <a:gd name="T56" fmla="*/ 129 w 177"/>
                <a:gd name="T57" fmla="*/ 29 h 97"/>
                <a:gd name="T58" fmla="*/ 139 w 177"/>
                <a:gd name="T59" fmla="*/ 28 h 97"/>
                <a:gd name="T60" fmla="*/ 149 w 177"/>
                <a:gd name="T61" fmla="*/ 27 h 97"/>
                <a:gd name="T62" fmla="*/ 158 w 177"/>
                <a:gd name="T63" fmla="*/ 27 h 97"/>
                <a:gd name="T64" fmla="*/ 169 w 177"/>
                <a:gd name="T65" fmla="*/ 23 h 97"/>
                <a:gd name="T66" fmla="*/ 171 w 177"/>
                <a:gd name="T67" fmla="*/ 8 h 97"/>
                <a:gd name="T68" fmla="*/ 177 w 177"/>
                <a:gd name="T69" fmla="*/ 0 h 97"/>
                <a:gd name="T70" fmla="*/ 168 w 177"/>
                <a:gd name="T71" fmla="*/ 14 h 97"/>
                <a:gd name="T72" fmla="*/ 168 w 177"/>
                <a:gd name="T73" fmla="*/ 19 h 97"/>
                <a:gd name="T74" fmla="*/ 159 w 177"/>
                <a:gd name="T75" fmla="*/ 16 h 97"/>
                <a:gd name="T76" fmla="*/ 153 w 177"/>
                <a:gd name="T77" fmla="*/ 9 h 97"/>
                <a:gd name="T78" fmla="*/ 151 w 177"/>
                <a:gd name="T79" fmla="*/ 4 h 97"/>
                <a:gd name="T80" fmla="*/ 162 w 177"/>
                <a:gd name="T81" fmla="*/ 20 h 97"/>
                <a:gd name="T82" fmla="*/ 141 w 177"/>
                <a:gd name="T83" fmla="*/ 22 h 97"/>
                <a:gd name="T84" fmla="*/ 133 w 177"/>
                <a:gd name="T85" fmla="*/ 24 h 97"/>
                <a:gd name="T86" fmla="*/ 124 w 177"/>
                <a:gd name="T87" fmla="*/ 24 h 97"/>
                <a:gd name="T88" fmla="*/ 114 w 177"/>
                <a:gd name="T89" fmla="*/ 24 h 97"/>
                <a:gd name="T90" fmla="*/ 100 w 177"/>
                <a:gd name="T91" fmla="*/ 23 h 97"/>
                <a:gd name="T92" fmla="*/ 91 w 177"/>
                <a:gd name="T93" fmla="*/ 21 h 97"/>
                <a:gd name="T94" fmla="*/ 82 w 177"/>
                <a:gd name="T95" fmla="*/ 20 h 97"/>
                <a:gd name="T96" fmla="*/ 72 w 177"/>
                <a:gd name="T97" fmla="*/ 20 h 97"/>
                <a:gd name="T98" fmla="*/ 65 w 177"/>
                <a:gd name="T99" fmla="*/ 20 h 97"/>
                <a:gd name="T100" fmla="*/ 58 w 177"/>
                <a:gd name="T101" fmla="*/ 22 h 97"/>
                <a:gd name="T102" fmla="*/ 53 w 177"/>
                <a:gd name="T103" fmla="*/ 26 h 97"/>
                <a:gd name="T104" fmla="*/ 47 w 177"/>
                <a:gd name="T105" fmla="*/ 28 h 97"/>
                <a:gd name="T106" fmla="*/ 45 w 177"/>
                <a:gd name="T107" fmla="*/ 29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97"/>
                <a:gd name="T164" fmla="*/ 177 w 177"/>
                <a:gd name="T165" fmla="*/ 97 h 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97">
                  <a:moveTo>
                    <a:pt x="0" y="35"/>
                  </a:moveTo>
                  <a:lnTo>
                    <a:pt x="11" y="29"/>
                  </a:lnTo>
                  <a:lnTo>
                    <a:pt x="27" y="28"/>
                  </a:lnTo>
                  <a:lnTo>
                    <a:pt x="40" y="32"/>
                  </a:lnTo>
                  <a:lnTo>
                    <a:pt x="47" y="41"/>
                  </a:lnTo>
                  <a:lnTo>
                    <a:pt x="53" y="52"/>
                  </a:lnTo>
                  <a:lnTo>
                    <a:pt x="62" y="59"/>
                  </a:lnTo>
                  <a:lnTo>
                    <a:pt x="70" y="64"/>
                  </a:lnTo>
                  <a:lnTo>
                    <a:pt x="78" y="69"/>
                  </a:lnTo>
                  <a:lnTo>
                    <a:pt x="88" y="76"/>
                  </a:lnTo>
                  <a:lnTo>
                    <a:pt x="99" y="85"/>
                  </a:lnTo>
                  <a:lnTo>
                    <a:pt x="105" y="94"/>
                  </a:lnTo>
                  <a:lnTo>
                    <a:pt x="111" y="97"/>
                  </a:lnTo>
                  <a:lnTo>
                    <a:pt x="123" y="97"/>
                  </a:lnTo>
                  <a:lnTo>
                    <a:pt x="131" y="92"/>
                  </a:lnTo>
                  <a:lnTo>
                    <a:pt x="140" y="87"/>
                  </a:lnTo>
                  <a:lnTo>
                    <a:pt x="156" y="76"/>
                  </a:lnTo>
                  <a:lnTo>
                    <a:pt x="168" y="70"/>
                  </a:lnTo>
                  <a:lnTo>
                    <a:pt x="146" y="76"/>
                  </a:lnTo>
                  <a:lnTo>
                    <a:pt x="143" y="77"/>
                  </a:lnTo>
                  <a:lnTo>
                    <a:pt x="131" y="77"/>
                  </a:lnTo>
                  <a:lnTo>
                    <a:pt x="128" y="73"/>
                  </a:lnTo>
                  <a:lnTo>
                    <a:pt x="116" y="66"/>
                  </a:lnTo>
                  <a:lnTo>
                    <a:pt x="106" y="53"/>
                  </a:lnTo>
                  <a:lnTo>
                    <a:pt x="103" y="47"/>
                  </a:lnTo>
                  <a:lnTo>
                    <a:pt x="105" y="41"/>
                  </a:lnTo>
                  <a:lnTo>
                    <a:pt x="109" y="35"/>
                  </a:lnTo>
                  <a:lnTo>
                    <a:pt x="118" y="31"/>
                  </a:lnTo>
                  <a:lnTo>
                    <a:pt x="129" y="29"/>
                  </a:lnTo>
                  <a:lnTo>
                    <a:pt x="139" y="28"/>
                  </a:lnTo>
                  <a:lnTo>
                    <a:pt x="149" y="27"/>
                  </a:lnTo>
                  <a:lnTo>
                    <a:pt x="158" y="27"/>
                  </a:lnTo>
                  <a:lnTo>
                    <a:pt x="169" y="23"/>
                  </a:lnTo>
                  <a:lnTo>
                    <a:pt x="171" y="8"/>
                  </a:lnTo>
                  <a:lnTo>
                    <a:pt x="177" y="0"/>
                  </a:lnTo>
                  <a:lnTo>
                    <a:pt x="168" y="14"/>
                  </a:lnTo>
                  <a:lnTo>
                    <a:pt x="168" y="19"/>
                  </a:lnTo>
                  <a:lnTo>
                    <a:pt x="159" y="16"/>
                  </a:lnTo>
                  <a:lnTo>
                    <a:pt x="153" y="9"/>
                  </a:lnTo>
                  <a:lnTo>
                    <a:pt x="151" y="4"/>
                  </a:lnTo>
                  <a:lnTo>
                    <a:pt x="162" y="20"/>
                  </a:lnTo>
                  <a:lnTo>
                    <a:pt x="141" y="22"/>
                  </a:lnTo>
                  <a:lnTo>
                    <a:pt x="133" y="24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00" y="23"/>
                  </a:lnTo>
                  <a:lnTo>
                    <a:pt x="91" y="21"/>
                  </a:lnTo>
                  <a:lnTo>
                    <a:pt x="82" y="20"/>
                  </a:lnTo>
                  <a:lnTo>
                    <a:pt x="72" y="20"/>
                  </a:lnTo>
                  <a:lnTo>
                    <a:pt x="65" y="20"/>
                  </a:lnTo>
                  <a:lnTo>
                    <a:pt x="58" y="22"/>
                  </a:lnTo>
                  <a:lnTo>
                    <a:pt x="53" y="26"/>
                  </a:lnTo>
                  <a:lnTo>
                    <a:pt x="47" y="28"/>
                  </a:lnTo>
                  <a:lnTo>
                    <a:pt x="45" y="2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3" name="Freeform 131"/>
            <p:cNvSpPr>
              <a:spLocks/>
            </p:cNvSpPr>
            <p:nvPr/>
          </p:nvSpPr>
          <p:spPr bwMode="auto">
            <a:xfrm>
              <a:off x="2489" y="2301"/>
              <a:ext cx="167" cy="137"/>
            </a:xfrm>
            <a:custGeom>
              <a:avLst/>
              <a:gdLst>
                <a:gd name="T0" fmla="*/ 7 w 167"/>
                <a:gd name="T1" fmla="*/ 0 h 137"/>
                <a:gd name="T2" fmla="*/ 1 w 167"/>
                <a:gd name="T3" fmla="*/ 11 h 137"/>
                <a:gd name="T4" fmla="*/ 0 w 167"/>
                <a:gd name="T5" fmla="*/ 27 h 137"/>
                <a:gd name="T6" fmla="*/ 0 w 167"/>
                <a:gd name="T7" fmla="*/ 35 h 137"/>
                <a:gd name="T8" fmla="*/ 3 w 167"/>
                <a:gd name="T9" fmla="*/ 45 h 137"/>
                <a:gd name="T10" fmla="*/ 13 w 167"/>
                <a:gd name="T11" fmla="*/ 52 h 137"/>
                <a:gd name="T12" fmla="*/ 23 w 167"/>
                <a:gd name="T13" fmla="*/ 54 h 137"/>
                <a:gd name="T14" fmla="*/ 36 w 167"/>
                <a:gd name="T15" fmla="*/ 57 h 137"/>
                <a:gd name="T16" fmla="*/ 46 w 167"/>
                <a:gd name="T17" fmla="*/ 58 h 137"/>
                <a:gd name="T18" fmla="*/ 60 w 167"/>
                <a:gd name="T19" fmla="*/ 57 h 137"/>
                <a:gd name="T20" fmla="*/ 68 w 167"/>
                <a:gd name="T21" fmla="*/ 54 h 137"/>
                <a:gd name="T22" fmla="*/ 64 w 167"/>
                <a:gd name="T23" fmla="*/ 58 h 137"/>
                <a:gd name="T24" fmla="*/ 61 w 167"/>
                <a:gd name="T25" fmla="*/ 62 h 137"/>
                <a:gd name="T26" fmla="*/ 62 w 167"/>
                <a:gd name="T27" fmla="*/ 70 h 137"/>
                <a:gd name="T28" fmla="*/ 69 w 167"/>
                <a:gd name="T29" fmla="*/ 76 h 137"/>
                <a:gd name="T30" fmla="*/ 79 w 167"/>
                <a:gd name="T31" fmla="*/ 80 h 137"/>
                <a:gd name="T32" fmla="*/ 105 w 167"/>
                <a:gd name="T33" fmla="*/ 83 h 137"/>
                <a:gd name="T34" fmla="*/ 114 w 167"/>
                <a:gd name="T35" fmla="*/ 85 h 137"/>
                <a:gd name="T36" fmla="*/ 123 w 167"/>
                <a:gd name="T37" fmla="*/ 94 h 137"/>
                <a:gd name="T38" fmla="*/ 132 w 167"/>
                <a:gd name="T39" fmla="*/ 99 h 137"/>
                <a:gd name="T40" fmla="*/ 138 w 167"/>
                <a:gd name="T41" fmla="*/ 111 h 137"/>
                <a:gd name="T42" fmla="*/ 146 w 167"/>
                <a:gd name="T43" fmla="*/ 120 h 137"/>
                <a:gd name="T44" fmla="*/ 154 w 167"/>
                <a:gd name="T45" fmla="*/ 126 h 137"/>
                <a:gd name="T46" fmla="*/ 158 w 167"/>
                <a:gd name="T47" fmla="*/ 129 h 137"/>
                <a:gd name="T48" fmla="*/ 161 w 167"/>
                <a:gd name="T49" fmla="*/ 134 h 137"/>
                <a:gd name="T50" fmla="*/ 167 w 167"/>
                <a:gd name="T51" fmla="*/ 137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37"/>
                <a:gd name="T80" fmla="*/ 167 w 167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37">
                  <a:moveTo>
                    <a:pt x="7" y="0"/>
                  </a:moveTo>
                  <a:lnTo>
                    <a:pt x="1" y="1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3" y="45"/>
                  </a:lnTo>
                  <a:lnTo>
                    <a:pt x="13" y="52"/>
                  </a:lnTo>
                  <a:lnTo>
                    <a:pt x="23" y="54"/>
                  </a:lnTo>
                  <a:lnTo>
                    <a:pt x="36" y="57"/>
                  </a:lnTo>
                  <a:lnTo>
                    <a:pt x="46" y="58"/>
                  </a:lnTo>
                  <a:lnTo>
                    <a:pt x="60" y="57"/>
                  </a:lnTo>
                  <a:lnTo>
                    <a:pt x="68" y="54"/>
                  </a:lnTo>
                  <a:lnTo>
                    <a:pt x="64" y="58"/>
                  </a:lnTo>
                  <a:lnTo>
                    <a:pt x="61" y="62"/>
                  </a:lnTo>
                  <a:lnTo>
                    <a:pt x="62" y="70"/>
                  </a:lnTo>
                  <a:lnTo>
                    <a:pt x="69" y="76"/>
                  </a:lnTo>
                  <a:lnTo>
                    <a:pt x="79" y="80"/>
                  </a:lnTo>
                  <a:lnTo>
                    <a:pt x="105" y="83"/>
                  </a:lnTo>
                  <a:lnTo>
                    <a:pt x="114" y="85"/>
                  </a:lnTo>
                  <a:lnTo>
                    <a:pt x="123" y="94"/>
                  </a:lnTo>
                  <a:lnTo>
                    <a:pt x="132" y="99"/>
                  </a:lnTo>
                  <a:lnTo>
                    <a:pt x="138" y="111"/>
                  </a:lnTo>
                  <a:lnTo>
                    <a:pt x="146" y="120"/>
                  </a:lnTo>
                  <a:lnTo>
                    <a:pt x="154" y="126"/>
                  </a:lnTo>
                  <a:lnTo>
                    <a:pt x="158" y="129"/>
                  </a:lnTo>
                  <a:lnTo>
                    <a:pt x="161" y="134"/>
                  </a:lnTo>
                  <a:lnTo>
                    <a:pt x="167" y="137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4" name="Freeform 132"/>
            <p:cNvSpPr>
              <a:spLocks/>
            </p:cNvSpPr>
            <p:nvPr/>
          </p:nvSpPr>
          <p:spPr bwMode="auto">
            <a:xfrm>
              <a:off x="2625" y="2352"/>
              <a:ext cx="68" cy="70"/>
            </a:xfrm>
            <a:custGeom>
              <a:avLst/>
              <a:gdLst>
                <a:gd name="T0" fmla="*/ 0 w 68"/>
                <a:gd name="T1" fmla="*/ 0 h 70"/>
                <a:gd name="T2" fmla="*/ 14 w 68"/>
                <a:gd name="T3" fmla="*/ 4 h 70"/>
                <a:gd name="T4" fmla="*/ 19 w 68"/>
                <a:gd name="T5" fmla="*/ 9 h 70"/>
                <a:gd name="T6" fmla="*/ 27 w 68"/>
                <a:gd name="T7" fmla="*/ 18 h 70"/>
                <a:gd name="T8" fmla="*/ 34 w 68"/>
                <a:gd name="T9" fmla="*/ 24 h 70"/>
                <a:gd name="T10" fmla="*/ 38 w 68"/>
                <a:gd name="T11" fmla="*/ 30 h 70"/>
                <a:gd name="T12" fmla="*/ 46 w 68"/>
                <a:gd name="T13" fmla="*/ 41 h 70"/>
                <a:gd name="T14" fmla="*/ 53 w 68"/>
                <a:gd name="T15" fmla="*/ 49 h 70"/>
                <a:gd name="T16" fmla="*/ 58 w 68"/>
                <a:gd name="T17" fmla="*/ 55 h 70"/>
                <a:gd name="T18" fmla="*/ 63 w 68"/>
                <a:gd name="T19" fmla="*/ 61 h 70"/>
                <a:gd name="T20" fmla="*/ 67 w 68"/>
                <a:gd name="T21" fmla="*/ 67 h 70"/>
                <a:gd name="T22" fmla="*/ 68 w 68"/>
                <a:gd name="T23" fmla="*/ 7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70"/>
                <a:gd name="T38" fmla="*/ 68 w 6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70">
                  <a:moveTo>
                    <a:pt x="0" y="0"/>
                  </a:moveTo>
                  <a:lnTo>
                    <a:pt x="14" y="4"/>
                  </a:lnTo>
                  <a:lnTo>
                    <a:pt x="19" y="9"/>
                  </a:lnTo>
                  <a:lnTo>
                    <a:pt x="27" y="18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6" y="41"/>
                  </a:lnTo>
                  <a:lnTo>
                    <a:pt x="53" y="49"/>
                  </a:lnTo>
                  <a:lnTo>
                    <a:pt x="58" y="55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8" y="70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5" name="Freeform 133"/>
            <p:cNvSpPr>
              <a:spLocks/>
            </p:cNvSpPr>
            <p:nvPr/>
          </p:nvSpPr>
          <p:spPr bwMode="auto">
            <a:xfrm>
              <a:off x="2511" y="2304"/>
              <a:ext cx="54" cy="12"/>
            </a:xfrm>
            <a:custGeom>
              <a:avLst/>
              <a:gdLst>
                <a:gd name="T0" fmla="*/ 54 w 54"/>
                <a:gd name="T1" fmla="*/ 4 h 12"/>
                <a:gd name="T2" fmla="*/ 38 w 54"/>
                <a:gd name="T3" fmla="*/ 0 h 12"/>
                <a:gd name="T4" fmla="*/ 24 w 54"/>
                <a:gd name="T5" fmla="*/ 0 h 12"/>
                <a:gd name="T6" fmla="*/ 17 w 54"/>
                <a:gd name="T7" fmla="*/ 0 h 12"/>
                <a:gd name="T8" fmla="*/ 7 w 54"/>
                <a:gd name="T9" fmla="*/ 3 h 12"/>
                <a:gd name="T10" fmla="*/ 3 w 54"/>
                <a:gd name="T11" fmla="*/ 8 h 12"/>
                <a:gd name="T12" fmla="*/ 0 w 5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2"/>
                <a:gd name="T23" fmla="*/ 54 w 5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2">
                  <a:moveTo>
                    <a:pt x="54" y="4"/>
                  </a:moveTo>
                  <a:lnTo>
                    <a:pt x="3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1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6" name="Freeform 134"/>
            <p:cNvSpPr>
              <a:spLocks/>
            </p:cNvSpPr>
            <p:nvPr/>
          </p:nvSpPr>
          <p:spPr bwMode="auto">
            <a:xfrm>
              <a:off x="2427" y="2338"/>
              <a:ext cx="73" cy="42"/>
            </a:xfrm>
            <a:custGeom>
              <a:avLst/>
              <a:gdLst>
                <a:gd name="T0" fmla="*/ 0 w 73"/>
                <a:gd name="T1" fmla="*/ 13 h 42"/>
                <a:gd name="T2" fmla="*/ 9 w 73"/>
                <a:gd name="T3" fmla="*/ 5 h 42"/>
                <a:gd name="T4" fmla="*/ 18 w 73"/>
                <a:gd name="T5" fmla="*/ 1 h 42"/>
                <a:gd name="T6" fmla="*/ 25 w 73"/>
                <a:gd name="T7" fmla="*/ 0 h 42"/>
                <a:gd name="T8" fmla="*/ 38 w 73"/>
                <a:gd name="T9" fmla="*/ 1 h 42"/>
                <a:gd name="T10" fmla="*/ 49 w 73"/>
                <a:gd name="T11" fmla="*/ 5 h 42"/>
                <a:gd name="T12" fmla="*/ 58 w 73"/>
                <a:gd name="T13" fmla="*/ 10 h 42"/>
                <a:gd name="T14" fmla="*/ 64 w 73"/>
                <a:gd name="T15" fmla="*/ 18 h 42"/>
                <a:gd name="T16" fmla="*/ 69 w 73"/>
                <a:gd name="T17" fmla="*/ 27 h 42"/>
                <a:gd name="T18" fmla="*/ 70 w 73"/>
                <a:gd name="T19" fmla="*/ 29 h 42"/>
                <a:gd name="T20" fmla="*/ 73 w 73"/>
                <a:gd name="T21" fmla="*/ 37 h 42"/>
                <a:gd name="T22" fmla="*/ 73 w 73"/>
                <a:gd name="T23" fmla="*/ 42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42"/>
                <a:gd name="T38" fmla="*/ 73 w 73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42">
                  <a:moveTo>
                    <a:pt x="0" y="13"/>
                  </a:moveTo>
                  <a:lnTo>
                    <a:pt x="9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8" y="1"/>
                  </a:lnTo>
                  <a:lnTo>
                    <a:pt x="49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9" y="27"/>
                  </a:lnTo>
                  <a:lnTo>
                    <a:pt x="70" y="29"/>
                  </a:lnTo>
                  <a:lnTo>
                    <a:pt x="73" y="37"/>
                  </a:lnTo>
                  <a:lnTo>
                    <a:pt x="73" y="4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7" name="Freeform 135"/>
            <p:cNvSpPr>
              <a:spLocks/>
            </p:cNvSpPr>
            <p:nvPr/>
          </p:nvSpPr>
          <p:spPr bwMode="auto">
            <a:xfrm>
              <a:off x="2498" y="2378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4 w 36"/>
                <a:gd name="T3" fmla="*/ 5 h 12"/>
                <a:gd name="T4" fmla="*/ 10 w 36"/>
                <a:gd name="T5" fmla="*/ 2 h 12"/>
                <a:gd name="T6" fmla="*/ 20 w 36"/>
                <a:gd name="T7" fmla="*/ 0 h 12"/>
                <a:gd name="T8" fmla="*/ 30 w 36"/>
                <a:gd name="T9" fmla="*/ 3 h 12"/>
                <a:gd name="T10" fmla="*/ 36 w 36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2"/>
                <a:gd name="T20" fmla="*/ 36 w 3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2">
                  <a:moveTo>
                    <a:pt x="0" y="12"/>
                  </a:moveTo>
                  <a:lnTo>
                    <a:pt x="4" y="5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6" y="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8" name="Freeform 136"/>
            <p:cNvSpPr>
              <a:spLocks/>
            </p:cNvSpPr>
            <p:nvPr/>
          </p:nvSpPr>
          <p:spPr bwMode="auto">
            <a:xfrm>
              <a:off x="2532" y="2376"/>
              <a:ext cx="87" cy="81"/>
            </a:xfrm>
            <a:custGeom>
              <a:avLst/>
              <a:gdLst>
                <a:gd name="T0" fmla="*/ 23 w 87"/>
                <a:gd name="T1" fmla="*/ 0 h 81"/>
                <a:gd name="T2" fmla="*/ 11 w 87"/>
                <a:gd name="T3" fmla="*/ 1 h 81"/>
                <a:gd name="T4" fmla="*/ 4 w 87"/>
                <a:gd name="T5" fmla="*/ 8 h 81"/>
                <a:gd name="T6" fmla="*/ 1 w 87"/>
                <a:gd name="T7" fmla="*/ 14 h 81"/>
                <a:gd name="T8" fmla="*/ 0 w 87"/>
                <a:gd name="T9" fmla="*/ 24 h 81"/>
                <a:gd name="T10" fmla="*/ 1 w 87"/>
                <a:gd name="T11" fmla="*/ 31 h 81"/>
                <a:gd name="T12" fmla="*/ 5 w 87"/>
                <a:gd name="T13" fmla="*/ 38 h 81"/>
                <a:gd name="T14" fmla="*/ 20 w 87"/>
                <a:gd name="T15" fmla="*/ 43 h 81"/>
                <a:gd name="T16" fmla="*/ 32 w 87"/>
                <a:gd name="T17" fmla="*/ 45 h 81"/>
                <a:gd name="T18" fmla="*/ 42 w 87"/>
                <a:gd name="T19" fmla="*/ 50 h 81"/>
                <a:gd name="T20" fmla="*/ 51 w 87"/>
                <a:gd name="T21" fmla="*/ 55 h 81"/>
                <a:gd name="T22" fmla="*/ 61 w 87"/>
                <a:gd name="T23" fmla="*/ 62 h 81"/>
                <a:gd name="T24" fmla="*/ 75 w 87"/>
                <a:gd name="T25" fmla="*/ 70 h 81"/>
                <a:gd name="T26" fmla="*/ 82 w 87"/>
                <a:gd name="T27" fmla="*/ 75 h 81"/>
                <a:gd name="T28" fmla="*/ 87 w 87"/>
                <a:gd name="T29" fmla="*/ 8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81"/>
                <a:gd name="T47" fmla="*/ 87 w 87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81">
                  <a:moveTo>
                    <a:pt x="23" y="0"/>
                  </a:moveTo>
                  <a:lnTo>
                    <a:pt x="11" y="1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5" y="38"/>
                  </a:lnTo>
                  <a:lnTo>
                    <a:pt x="20" y="43"/>
                  </a:lnTo>
                  <a:lnTo>
                    <a:pt x="32" y="45"/>
                  </a:lnTo>
                  <a:lnTo>
                    <a:pt x="42" y="50"/>
                  </a:lnTo>
                  <a:lnTo>
                    <a:pt x="51" y="55"/>
                  </a:lnTo>
                  <a:lnTo>
                    <a:pt x="61" y="62"/>
                  </a:lnTo>
                  <a:lnTo>
                    <a:pt x="75" y="70"/>
                  </a:lnTo>
                  <a:lnTo>
                    <a:pt x="82" y="75"/>
                  </a:lnTo>
                  <a:lnTo>
                    <a:pt x="87" y="81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9" name="Freeform 137"/>
            <p:cNvSpPr>
              <a:spLocks/>
            </p:cNvSpPr>
            <p:nvPr/>
          </p:nvSpPr>
          <p:spPr bwMode="auto">
            <a:xfrm>
              <a:off x="2495" y="2389"/>
              <a:ext cx="10" cy="7"/>
            </a:xfrm>
            <a:custGeom>
              <a:avLst/>
              <a:gdLst>
                <a:gd name="T0" fmla="*/ 0 w 10"/>
                <a:gd name="T1" fmla="*/ 0 h 7"/>
                <a:gd name="T2" fmla="*/ 3 w 10"/>
                <a:gd name="T3" fmla="*/ 2 h 7"/>
                <a:gd name="T4" fmla="*/ 10 w 10"/>
                <a:gd name="T5" fmla="*/ 7 h 7"/>
                <a:gd name="T6" fmla="*/ 0 w 1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0" y="0"/>
                  </a:moveTo>
                  <a:lnTo>
                    <a:pt x="3" y="2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35" name="Freeform 138"/>
          <p:cNvSpPr>
            <a:spLocks/>
          </p:cNvSpPr>
          <p:nvPr/>
        </p:nvSpPr>
        <p:spPr bwMode="auto">
          <a:xfrm>
            <a:off x="4029075" y="2366963"/>
            <a:ext cx="234950" cy="1384300"/>
          </a:xfrm>
          <a:custGeom>
            <a:avLst/>
            <a:gdLst>
              <a:gd name="T0" fmla="*/ 2147483647 w 148"/>
              <a:gd name="T1" fmla="*/ 2147483647 h 872"/>
              <a:gd name="T2" fmla="*/ 2147483647 w 148"/>
              <a:gd name="T3" fmla="*/ 2147483647 h 872"/>
              <a:gd name="T4" fmla="*/ 2147483647 w 148"/>
              <a:gd name="T5" fmla="*/ 2147483647 h 872"/>
              <a:gd name="T6" fmla="*/ 2147483647 w 148"/>
              <a:gd name="T7" fmla="*/ 2147483647 h 872"/>
              <a:gd name="T8" fmla="*/ 2147483647 w 148"/>
              <a:gd name="T9" fmla="*/ 2147483647 h 872"/>
              <a:gd name="T10" fmla="*/ 2147483647 w 148"/>
              <a:gd name="T11" fmla="*/ 2147483647 h 872"/>
              <a:gd name="T12" fmla="*/ 2147483647 w 148"/>
              <a:gd name="T13" fmla="*/ 2147483647 h 872"/>
              <a:gd name="T14" fmla="*/ 2147483647 w 148"/>
              <a:gd name="T15" fmla="*/ 2147483647 h 872"/>
              <a:gd name="T16" fmla="*/ 0 w 148"/>
              <a:gd name="T17" fmla="*/ 2147483647 h 872"/>
              <a:gd name="T18" fmla="*/ 2147483647 w 148"/>
              <a:gd name="T19" fmla="*/ 2147483647 h 872"/>
              <a:gd name="T20" fmla="*/ 2147483647 w 148"/>
              <a:gd name="T21" fmla="*/ 2147483647 h 872"/>
              <a:gd name="T22" fmla="*/ 2147483647 w 148"/>
              <a:gd name="T23" fmla="*/ 2147483647 h 872"/>
              <a:gd name="T24" fmla="*/ 2147483647 w 148"/>
              <a:gd name="T25" fmla="*/ 2147483647 h 872"/>
              <a:gd name="T26" fmla="*/ 2147483647 w 148"/>
              <a:gd name="T27" fmla="*/ 2147483647 h 872"/>
              <a:gd name="T28" fmla="*/ 2147483647 w 148"/>
              <a:gd name="T29" fmla="*/ 2147483647 h 872"/>
              <a:gd name="T30" fmla="*/ 2147483647 w 148"/>
              <a:gd name="T31" fmla="*/ 2147483647 h 872"/>
              <a:gd name="T32" fmla="*/ 2147483647 w 148"/>
              <a:gd name="T33" fmla="*/ 2147483647 h 872"/>
              <a:gd name="T34" fmla="*/ 2147483647 w 148"/>
              <a:gd name="T35" fmla="*/ 2147483647 h 872"/>
              <a:gd name="T36" fmla="*/ 2147483647 w 148"/>
              <a:gd name="T37" fmla="*/ 2147483647 h 872"/>
              <a:gd name="T38" fmla="*/ 2147483647 w 148"/>
              <a:gd name="T39" fmla="*/ 2147483647 h 872"/>
              <a:gd name="T40" fmla="*/ 2147483647 w 148"/>
              <a:gd name="T41" fmla="*/ 2147483647 h 872"/>
              <a:gd name="T42" fmla="*/ 2147483647 w 148"/>
              <a:gd name="T43" fmla="*/ 2147483647 h 872"/>
              <a:gd name="T44" fmla="*/ 2147483647 w 148"/>
              <a:gd name="T45" fmla="*/ 2147483647 h 872"/>
              <a:gd name="T46" fmla="*/ 2147483647 w 148"/>
              <a:gd name="T47" fmla="*/ 2147483647 h 872"/>
              <a:gd name="T48" fmla="*/ 2147483647 w 148"/>
              <a:gd name="T49" fmla="*/ 2147483647 h 872"/>
              <a:gd name="T50" fmla="*/ 2147483647 w 148"/>
              <a:gd name="T51" fmla="*/ 2147483647 h 872"/>
              <a:gd name="T52" fmla="*/ 2147483647 w 148"/>
              <a:gd name="T53" fmla="*/ 2147483647 h 872"/>
              <a:gd name="T54" fmla="*/ 2147483647 w 148"/>
              <a:gd name="T55" fmla="*/ 2147483647 h 872"/>
              <a:gd name="T56" fmla="*/ 2147483647 w 148"/>
              <a:gd name="T57" fmla="*/ 2147483647 h 872"/>
              <a:gd name="T58" fmla="*/ 2147483647 w 148"/>
              <a:gd name="T59" fmla="*/ 2147483647 h 872"/>
              <a:gd name="T60" fmla="*/ 2147483647 w 148"/>
              <a:gd name="T61" fmla="*/ 2147483647 h 872"/>
              <a:gd name="T62" fmla="*/ 2147483647 w 148"/>
              <a:gd name="T63" fmla="*/ 2147483647 h 872"/>
              <a:gd name="T64" fmla="*/ 2147483647 w 148"/>
              <a:gd name="T65" fmla="*/ 2147483647 h 872"/>
              <a:gd name="T66" fmla="*/ 2147483647 w 148"/>
              <a:gd name="T67" fmla="*/ 0 h 872"/>
              <a:gd name="T68" fmla="*/ 2147483647 w 148"/>
              <a:gd name="T69" fmla="*/ 2147483647 h 8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8"/>
              <a:gd name="T106" fmla="*/ 0 h 872"/>
              <a:gd name="T107" fmla="*/ 148 w 148"/>
              <a:gd name="T108" fmla="*/ 872 h 8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8" h="872">
                <a:moveTo>
                  <a:pt x="72" y="35"/>
                </a:moveTo>
                <a:lnTo>
                  <a:pt x="72" y="257"/>
                </a:lnTo>
                <a:lnTo>
                  <a:pt x="66" y="402"/>
                </a:lnTo>
                <a:lnTo>
                  <a:pt x="55" y="413"/>
                </a:lnTo>
                <a:lnTo>
                  <a:pt x="43" y="415"/>
                </a:lnTo>
                <a:lnTo>
                  <a:pt x="36" y="412"/>
                </a:lnTo>
                <a:lnTo>
                  <a:pt x="32" y="407"/>
                </a:lnTo>
                <a:lnTo>
                  <a:pt x="17" y="390"/>
                </a:lnTo>
                <a:lnTo>
                  <a:pt x="0" y="400"/>
                </a:lnTo>
                <a:lnTo>
                  <a:pt x="15" y="421"/>
                </a:lnTo>
                <a:lnTo>
                  <a:pt x="24" y="428"/>
                </a:lnTo>
                <a:lnTo>
                  <a:pt x="33" y="432"/>
                </a:lnTo>
                <a:lnTo>
                  <a:pt x="41" y="435"/>
                </a:lnTo>
                <a:lnTo>
                  <a:pt x="50" y="436"/>
                </a:lnTo>
                <a:lnTo>
                  <a:pt x="58" y="434"/>
                </a:lnTo>
                <a:lnTo>
                  <a:pt x="66" y="429"/>
                </a:lnTo>
                <a:lnTo>
                  <a:pt x="66" y="443"/>
                </a:lnTo>
                <a:lnTo>
                  <a:pt x="17" y="443"/>
                </a:lnTo>
                <a:lnTo>
                  <a:pt x="15" y="461"/>
                </a:lnTo>
                <a:lnTo>
                  <a:pt x="65" y="461"/>
                </a:lnTo>
                <a:lnTo>
                  <a:pt x="65" y="584"/>
                </a:lnTo>
                <a:lnTo>
                  <a:pt x="65" y="866"/>
                </a:lnTo>
                <a:lnTo>
                  <a:pt x="103" y="872"/>
                </a:lnTo>
                <a:lnTo>
                  <a:pt x="103" y="786"/>
                </a:lnTo>
                <a:lnTo>
                  <a:pt x="106" y="592"/>
                </a:lnTo>
                <a:lnTo>
                  <a:pt x="137" y="637"/>
                </a:lnTo>
                <a:lnTo>
                  <a:pt x="148" y="617"/>
                </a:lnTo>
                <a:lnTo>
                  <a:pt x="108" y="569"/>
                </a:lnTo>
                <a:lnTo>
                  <a:pt x="108" y="462"/>
                </a:lnTo>
                <a:lnTo>
                  <a:pt x="129" y="460"/>
                </a:lnTo>
                <a:lnTo>
                  <a:pt x="126" y="443"/>
                </a:lnTo>
                <a:lnTo>
                  <a:pt x="105" y="442"/>
                </a:lnTo>
                <a:lnTo>
                  <a:pt x="106" y="226"/>
                </a:lnTo>
                <a:lnTo>
                  <a:pt x="106" y="0"/>
                </a:lnTo>
                <a:lnTo>
                  <a:pt x="72" y="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3798888" y="3303588"/>
            <a:ext cx="768350" cy="595312"/>
            <a:chOff x="2325" y="2066"/>
            <a:chExt cx="484" cy="375"/>
          </a:xfrm>
        </p:grpSpPr>
        <p:sp>
          <p:nvSpPr>
            <p:cNvPr id="22622" name="Freeform 140"/>
            <p:cNvSpPr>
              <a:spLocks/>
            </p:cNvSpPr>
            <p:nvPr/>
          </p:nvSpPr>
          <p:spPr bwMode="auto">
            <a:xfrm>
              <a:off x="2325" y="2066"/>
              <a:ext cx="484" cy="375"/>
            </a:xfrm>
            <a:custGeom>
              <a:avLst/>
              <a:gdLst>
                <a:gd name="T0" fmla="*/ 63 w 484"/>
                <a:gd name="T1" fmla="*/ 304 h 375"/>
                <a:gd name="T2" fmla="*/ 101 w 484"/>
                <a:gd name="T3" fmla="*/ 269 h 375"/>
                <a:gd name="T4" fmla="*/ 95 w 484"/>
                <a:gd name="T5" fmla="*/ 216 h 375"/>
                <a:gd name="T6" fmla="*/ 104 w 484"/>
                <a:gd name="T7" fmla="*/ 172 h 375"/>
                <a:gd name="T8" fmla="*/ 109 w 484"/>
                <a:gd name="T9" fmla="*/ 137 h 375"/>
                <a:gd name="T10" fmla="*/ 114 w 484"/>
                <a:gd name="T11" fmla="*/ 91 h 375"/>
                <a:gd name="T12" fmla="*/ 127 w 484"/>
                <a:gd name="T13" fmla="*/ 69 h 375"/>
                <a:gd name="T14" fmla="*/ 180 w 484"/>
                <a:gd name="T15" fmla="*/ 89 h 375"/>
                <a:gd name="T16" fmla="*/ 261 w 484"/>
                <a:gd name="T17" fmla="*/ 107 h 375"/>
                <a:gd name="T18" fmla="*/ 353 w 484"/>
                <a:gd name="T19" fmla="*/ 85 h 375"/>
                <a:gd name="T20" fmla="*/ 388 w 484"/>
                <a:gd name="T21" fmla="*/ 90 h 375"/>
                <a:gd name="T22" fmla="*/ 368 w 484"/>
                <a:gd name="T23" fmla="*/ 126 h 375"/>
                <a:gd name="T24" fmla="*/ 355 w 484"/>
                <a:gd name="T25" fmla="*/ 156 h 375"/>
                <a:gd name="T26" fmla="*/ 370 w 484"/>
                <a:gd name="T27" fmla="*/ 183 h 375"/>
                <a:gd name="T28" fmla="*/ 385 w 484"/>
                <a:gd name="T29" fmla="*/ 212 h 375"/>
                <a:gd name="T30" fmla="*/ 398 w 484"/>
                <a:gd name="T31" fmla="*/ 232 h 375"/>
                <a:gd name="T32" fmla="*/ 406 w 484"/>
                <a:gd name="T33" fmla="*/ 254 h 375"/>
                <a:gd name="T34" fmla="*/ 378 w 484"/>
                <a:gd name="T35" fmla="*/ 271 h 375"/>
                <a:gd name="T36" fmla="*/ 342 w 484"/>
                <a:gd name="T37" fmla="*/ 276 h 375"/>
                <a:gd name="T38" fmla="*/ 312 w 484"/>
                <a:gd name="T39" fmla="*/ 301 h 375"/>
                <a:gd name="T40" fmla="*/ 288 w 484"/>
                <a:gd name="T41" fmla="*/ 312 h 375"/>
                <a:gd name="T42" fmla="*/ 238 w 484"/>
                <a:gd name="T43" fmla="*/ 261 h 375"/>
                <a:gd name="T44" fmla="*/ 208 w 484"/>
                <a:gd name="T45" fmla="*/ 269 h 375"/>
                <a:gd name="T46" fmla="*/ 209 w 484"/>
                <a:gd name="T47" fmla="*/ 299 h 375"/>
                <a:gd name="T48" fmla="*/ 234 w 484"/>
                <a:gd name="T49" fmla="*/ 325 h 375"/>
                <a:gd name="T50" fmla="*/ 259 w 484"/>
                <a:gd name="T51" fmla="*/ 368 h 375"/>
                <a:gd name="T52" fmla="*/ 323 w 484"/>
                <a:gd name="T53" fmla="*/ 365 h 375"/>
                <a:gd name="T54" fmla="*/ 384 w 484"/>
                <a:gd name="T55" fmla="*/ 345 h 375"/>
                <a:gd name="T56" fmla="*/ 440 w 484"/>
                <a:gd name="T57" fmla="*/ 307 h 375"/>
                <a:gd name="T58" fmla="*/ 477 w 484"/>
                <a:gd name="T59" fmla="*/ 278 h 375"/>
                <a:gd name="T60" fmla="*/ 453 w 484"/>
                <a:gd name="T61" fmla="*/ 203 h 375"/>
                <a:gd name="T62" fmla="*/ 429 w 484"/>
                <a:gd name="T63" fmla="*/ 151 h 375"/>
                <a:gd name="T64" fmla="*/ 456 w 484"/>
                <a:gd name="T65" fmla="*/ 84 h 375"/>
                <a:gd name="T66" fmla="*/ 459 w 484"/>
                <a:gd name="T67" fmla="*/ 36 h 375"/>
                <a:gd name="T68" fmla="*/ 439 w 484"/>
                <a:gd name="T69" fmla="*/ 16 h 375"/>
                <a:gd name="T70" fmla="*/ 392 w 484"/>
                <a:gd name="T71" fmla="*/ 15 h 375"/>
                <a:gd name="T72" fmla="*/ 308 w 484"/>
                <a:gd name="T73" fmla="*/ 39 h 375"/>
                <a:gd name="T74" fmla="*/ 221 w 484"/>
                <a:gd name="T75" fmla="*/ 37 h 375"/>
                <a:gd name="T76" fmla="*/ 156 w 484"/>
                <a:gd name="T77" fmla="*/ 15 h 375"/>
                <a:gd name="T78" fmla="*/ 89 w 484"/>
                <a:gd name="T79" fmla="*/ 2 h 375"/>
                <a:gd name="T80" fmla="*/ 48 w 484"/>
                <a:gd name="T81" fmla="*/ 5 h 375"/>
                <a:gd name="T82" fmla="*/ 31 w 484"/>
                <a:gd name="T83" fmla="*/ 39 h 375"/>
                <a:gd name="T84" fmla="*/ 36 w 484"/>
                <a:gd name="T85" fmla="*/ 89 h 375"/>
                <a:gd name="T86" fmla="*/ 25 w 484"/>
                <a:gd name="T87" fmla="*/ 161 h 375"/>
                <a:gd name="T88" fmla="*/ 11 w 484"/>
                <a:gd name="T89" fmla="*/ 199 h 375"/>
                <a:gd name="T90" fmla="*/ 5 w 484"/>
                <a:gd name="T91" fmla="*/ 244 h 375"/>
                <a:gd name="T92" fmla="*/ 0 w 484"/>
                <a:gd name="T93" fmla="*/ 289 h 375"/>
                <a:gd name="T94" fmla="*/ 33 w 484"/>
                <a:gd name="T95" fmla="*/ 305 h 3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4"/>
                <a:gd name="T145" fmla="*/ 0 h 375"/>
                <a:gd name="T146" fmla="*/ 484 w 484"/>
                <a:gd name="T147" fmla="*/ 375 h 3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4" h="375">
                  <a:moveTo>
                    <a:pt x="33" y="305"/>
                  </a:moveTo>
                  <a:lnTo>
                    <a:pt x="50" y="305"/>
                  </a:lnTo>
                  <a:lnTo>
                    <a:pt x="63" y="304"/>
                  </a:lnTo>
                  <a:lnTo>
                    <a:pt x="79" y="299"/>
                  </a:lnTo>
                  <a:lnTo>
                    <a:pt x="89" y="288"/>
                  </a:lnTo>
                  <a:lnTo>
                    <a:pt x="101" y="269"/>
                  </a:lnTo>
                  <a:lnTo>
                    <a:pt x="102" y="249"/>
                  </a:lnTo>
                  <a:lnTo>
                    <a:pt x="101" y="229"/>
                  </a:lnTo>
                  <a:lnTo>
                    <a:pt x="95" y="216"/>
                  </a:lnTo>
                  <a:lnTo>
                    <a:pt x="95" y="203"/>
                  </a:lnTo>
                  <a:lnTo>
                    <a:pt x="102" y="189"/>
                  </a:lnTo>
                  <a:lnTo>
                    <a:pt x="104" y="172"/>
                  </a:lnTo>
                  <a:lnTo>
                    <a:pt x="98" y="160"/>
                  </a:lnTo>
                  <a:lnTo>
                    <a:pt x="105" y="151"/>
                  </a:lnTo>
                  <a:lnTo>
                    <a:pt x="109" y="137"/>
                  </a:lnTo>
                  <a:lnTo>
                    <a:pt x="105" y="117"/>
                  </a:lnTo>
                  <a:lnTo>
                    <a:pt x="109" y="106"/>
                  </a:lnTo>
                  <a:lnTo>
                    <a:pt x="114" y="91"/>
                  </a:lnTo>
                  <a:lnTo>
                    <a:pt x="112" y="79"/>
                  </a:lnTo>
                  <a:lnTo>
                    <a:pt x="109" y="64"/>
                  </a:lnTo>
                  <a:lnTo>
                    <a:pt x="127" y="69"/>
                  </a:lnTo>
                  <a:lnTo>
                    <a:pt x="143" y="75"/>
                  </a:lnTo>
                  <a:lnTo>
                    <a:pt x="160" y="82"/>
                  </a:lnTo>
                  <a:lnTo>
                    <a:pt x="180" y="89"/>
                  </a:lnTo>
                  <a:lnTo>
                    <a:pt x="209" y="98"/>
                  </a:lnTo>
                  <a:lnTo>
                    <a:pt x="240" y="105"/>
                  </a:lnTo>
                  <a:lnTo>
                    <a:pt x="261" y="107"/>
                  </a:lnTo>
                  <a:lnTo>
                    <a:pt x="287" y="105"/>
                  </a:lnTo>
                  <a:lnTo>
                    <a:pt x="318" y="99"/>
                  </a:lnTo>
                  <a:lnTo>
                    <a:pt x="353" y="85"/>
                  </a:lnTo>
                  <a:lnTo>
                    <a:pt x="392" y="79"/>
                  </a:lnTo>
                  <a:lnTo>
                    <a:pt x="402" y="81"/>
                  </a:lnTo>
                  <a:lnTo>
                    <a:pt x="388" y="90"/>
                  </a:lnTo>
                  <a:lnTo>
                    <a:pt x="378" y="102"/>
                  </a:lnTo>
                  <a:lnTo>
                    <a:pt x="371" y="111"/>
                  </a:lnTo>
                  <a:lnTo>
                    <a:pt x="368" y="126"/>
                  </a:lnTo>
                  <a:lnTo>
                    <a:pt x="362" y="135"/>
                  </a:lnTo>
                  <a:lnTo>
                    <a:pt x="356" y="146"/>
                  </a:lnTo>
                  <a:lnTo>
                    <a:pt x="355" y="156"/>
                  </a:lnTo>
                  <a:lnTo>
                    <a:pt x="360" y="168"/>
                  </a:lnTo>
                  <a:lnTo>
                    <a:pt x="363" y="178"/>
                  </a:lnTo>
                  <a:lnTo>
                    <a:pt x="370" y="183"/>
                  </a:lnTo>
                  <a:lnTo>
                    <a:pt x="382" y="194"/>
                  </a:lnTo>
                  <a:lnTo>
                    <a:pt x="383" y="205"/>
                  </a:lnTo>
                  <a:lnTo>
                    <a:pt x="385" y="212"/>
                  </a:lnTo>
                  <a:lnTo>
                    <a:pt x="392" y="220"/>
                  </a:lnTo>
                  <a:lnTo>
                    <a:pt x="400" y="224"/>
                  </a:lnTo>
                  <a:lnTo>
                    <a:pt x="398" y="232"/>
                  </a:lnTo>
                  <a:lnTo>
                    <a:pt x="396" y="240"/>
                  </a:lnTo>
                  <a:lnTo>
                    <a:pt x="399" y="246"/>
                  </a:lnTo>
                  <a:lnTo>
                    <a:pt x="406" y="254"/>
                  </a:lnTo>
                  <a:lnTo>
                    <a:pt x="411" y="254"/>
                  </a:lnTo>
                  <a:lnTo>
                    <a:pt x="391" y="267"/>
                  </a:lnTo>
                  <a:lnTo>
                    <a:pt x="378" y="271"/>
                  </a:lnTo>
                  <a:lnTo>
                    <a:pt x="364" y="272"/>
                  </a:lnTo>
                  <a:lnTo>
                    <a:pt x="350" y="272"/>
                  </a:lnTo>
                  <a:lnTo>
                    <a:pt x="342" y="276"/>
                  </a:lnTo>
                  <a:lnTo>
                    <a:pt x="332" y="282"/>
                  </a:lnTo>
                  <a:lnTo>
                    <a:pt x="325" y="289"/>
                  </a:lnTo>
                  <a:lnTo>
                    <a:pt x="312" y="301"/>
                  </a:lnTo>
                  <a:lnTo>
                    <a:pt x="302" y="310"/>
                  </a:lnTo>
                  <a:lnTo>
                    <a:pt x="295" y="312"/>
                  </a:lnTo>
                  <a:lnTo>
                    <a:pt x="288" y="312"/>
                  </a:lnTo>
                  <a:lnTo>
                    <a:pt x="258" y="274"/>
                  </a:lnTo>
                  <a:lnTo>
                    <a:pt x="249" y="266"/>
                  </a:lnTo>
                  <a:lnTo>
                    <a:pt x="238" y="261"/>
                  </a:lnTo>
                  <a:lnTo>
                    <a:pt x="225" y="261"/>
                  </a:lnTo>
                  <a:lnTo>
                    <a:pt x="216" y="263"/>
                  </a:lnTo>
                  <a:lnTo>
                    <a:pt x="208" y="269"/>
                  </a:lnTo>
                  <a:lnTo>
                    <a:pt x="203" y="278"/>
                  </a:lnTo>
                  <a:lnTo>
                    <a:pt x="202" y="289"/>
                  </a:lnTo>
                  <a:lnTo>
                    <a:pt x="209" y="299"/>
                  </a:lnTo>
                  <a:lnTo>
                    <a:pt x="216" y="304"/>
                  </a:lnTo>
                  <a:lnTo>
                    <a:pt x="227" y="316"/>
                  </a:lnTo>
                  <a:lnTo>
                    <a:pt x="234" y="325"/>
                  </a:lnTo>
                  <a:lnTo>
                    <a:pt x="248" y="349"/>
                  </a:lnTo>
                  <a:lnTo>
                    <a:pt x="253" y="361"/>
                  </a:lnTo>
                  <a:lnTo>
                    <a:pt x="259" y="368"/>
                  </a:lnTo>
                  <a:lnTo>
                    <a:pt x="270" y="372"/>
                  </a:lnTo>
                  <a:lnTo>
                    <a:pt x="299" y="375"/>
                  </a:lnTo>
                  <a:lnTo>
                    <a:pt x="323" y="365"/>
                  </a:lnTo>
                  <a:lnTo>
                    <a:pt x="344" y="355"/>
                  </a:lnTo>
                  <a:lnTo>
                    <a:pt x="357" y="352"/>
                  </a:lnTo>
                  <a:lnTo>
                    <a:pt x="384" y="345"/>
                  </a:lnTo>
                  <a:lnTo>
                    <a:pt x="416" y="323"/>
                  </a:lnTo>
                  <a:lnTo>
                    <a:pt x="429" y="316"/>
                  </a:lnTo>
                  <a:lnTo>
                    <a:pt x="440" y="307"/>
                  </a:lnTo>
                  <a:lnTo>
                    <a:pt x="456" y="302"/>
                  </a:lnTo>
                  <a:lnTo>
                    <a:pt x="468" y="292"/>
                  </a:lnTo>
                  <a:lnTo>
                    <a:pt x="477" y="278"/>
                  </a:lnTo>
                  <a:lnTo>
                    <a:pt x="484" y="255"/>
                  </a:lnTo>
                  <a:lnTo>
                    <a:pt x="481" y="234"/>
                  </a:lnTo>
                  <a:lnTo>
                    <a:pt x="453" y="203"/>
                  </a:lnTo>
                  <a:lnTo>
                    <a:pt x="443" y="185"/>
                  </a:lnTo>
                  <a:lnTo>
                    <a:pt x="432" y="164"/>
                  </a:lnTo>
                  <a:lnTo>
                    <a:pt x="429" y="151"/>
                  </a:lnTo>
                  <a:lnTo>
                    <a:pt x="431" y="132"/>
                  </a:lnTo>
                  <a:lnTo>
                    <a:pt x="443" y="112"/>
                  </a:lnTo>
                  <a:lnTo>
                    <a:pt x="456" y="84"/>
                  </a:lnTo>
                  <a:lnTo>
                    <a:pt x="463" y="64"/>
                  </a:lnTo>
                  <a:lnTo>
                    <a:pt x="463" y="49"/>
                  </a:lnTo>
                  <a:lnTo>
                    <a:pt x="459" y="36"/>
                  </a:lnTo>
                  <a:lnTo>
                    <a:pt x="454" y="29"/>
                  </a:lnTo>
                  <a:lnTo>
                    <a:pt x="447" y="22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4" y="13"/>
                  </a:lnTo>
                  <a:lnTo>
                    <a:pt x="392" y="15"/>
                  </a:lnTo>
                  <a:lnTo>
                    <a:pt x="357" y="22"/>
                  </a:lnTo>
                  <a:lnTo>
                    <a:pt x="330" y="34"/>
                  </a:lnTo>
                  <a:lnTo>
                    <a:pt x="308" y="39"/>
                  </a:lnTo>
                  <a:lnTo>
                    <a:pt x="278" y="44"/>
                  </a:lnTo>
                  <a:lnTo>
                    <a:pt x="257" y="44"/>
                  </a:lnTo>
                  <a:lnTo>
                    <a:pt x="221" y="37"/>
                  </a:lnTo>
                  <a:lnTo>
                    <a:pt x="201" y="30"/>
                  </a:lnTo>
                  <a:lnTo>
                    <a:pt x="177" y="21"/>
                  </a:lnTo>
                  <a:lnTo>
                    <a:pt x="156" y="15"/>
                  </a:lnTo>
                  <a:lnTo>
                    <a:pt x="129" y="8"/>
                  </a:lnTo>
                  <a:lnTo>
                    <a:pt x="109" y="4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8" y="5"/>
                  </a:lnTo>
                  <a:lnTo>
                    <a:pt x="40" y="12"/>
                  </a:lnTo>
                  <a:lnTo>
                    <a:pt x="35" y="20"/>
                  </a:lnTo>
                  <a:lnTo>
                    <a:pt x="31" y="39"/>
                  </a:lnTo>
                  <a:lnTo>
                    <a:pt x="31" y="54"/>
                  </a:lnTo>
                  <a:lnTo>
                    <a:pt x="33" y="70"/>
                  </a:lnTo>
                  <a:lnTo>
                    <a:pt x="36" y="89"/>
                  </a:lnTo>
                  <a:lnTo>
                    <a:pt x="35" y="117"/>
                  </a:lnTo>
                  <a:lnTo>
                    <a:pt x="30" y="140"/>
                  </a:lnTo>
                  <a:lnTo>
                    <a:pt x="25" y="161"/>
                  </a:lnTo>
                  <a:lnTo>
                    <a:pt x="19" y="171"/>
                  </a:lnTo>
                  <a:lnTo>
                    <a:pt x="12" y="185"/>
                  </a:lnTo>
                  <a:lnTo>
                    <a:pt x="11" y="199"/>
                  </a:lnTo>
                  <a:lnTo>
                    <a:pt x="11" y="212"/>
                  </a:lnTo>
                  <a:lnTo>
                    <a:pt x="4" y="233"/>
                  </a:lnTo>
                  <a:lnTo>
                    <a:pt x="5" y="244"/>
                  </a:lnTo>
                  <a:lnTo>
                    <a:pt x="2" y="261"/>
                  </a:lnTo>
                  <a:lnTo>
                    <a:pt x="0" y="276"/>
                  </a:lnTo>
                  <a:lnTo>
                    <a:pt x="0" y="289"/>
                  </a:lnTo>
                  <a:lnTo>
                    <a:pt x="6" y="297"/>
                  </a:lnTo>
                  <a:lnTo>
                    <a:pt x="17" y="303"/>
                  </a:lnTo>
                  <a:lnTo>
                    <a:pt x="33" y="305"/>
                  </a:lnTo>
                  <a:close/>
                </a:path>
              </a:pathLst>
            </a:custGeom>
            <a:solidFill>
              <a:srgbClr val="FF5FB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3" name="Freeform 141"/>
            <p:cNvSpPr>
              <a:spLocks/>
            </p:cNvSpPr>
            <p:nvPr/>
          </p:nvSpPr>
          <p:spPr bwMode="auto">
            <a:xfrm>
              <a:off x="2361" y="2080"/>
              <a:ext cx="407" cy="48"/>
            </a:xfrm>
            <a:custGeom>
              <a:avLst/>
              <a:gdLst>
                <a:gd name="T0" fmla="*/ 0 w 407"/>
                <a:gd name="T1" fmla="*/ 0 h 48"/>
                <a:gd name="T2" fmla="*/ 31 w 407"/>
                <a:gd name="T3" fmla="*/ 3 h 48"/>
                <a:gd name="T4" fmla="*/ 52 w 407"/>
                <a:gd name="T5" fmla="*/ 7 h 48"/>
                <a:gd name="T6" fmla="*/ 78 w 407"/>
                <a:gd name="T7" fmla="*/ 16 h 48"/>
                <a:gd name="T8" fmla="*/ 104 w 407"/>
                <a:gd name="T9" fmla="*/ 24 h 48"/>
                <a:gd name="T10" fmla="*/ 134 w 407"/>
                <a:gd name="T11" fmla="*/ 31 h 48"/>
                <a:gd name="T12" fmla="*/ 161 w 407"/>
                <a:gd name="T13" fmla="*/ 40 h 48"/>
                <a:gd name="T14" fmla="*/ 194 w 407"/>
                <a:gd name="T15" fmla="*/ 47 h 48"/>
                <a:gd name="T16" fmla="*/ 220 w 407"/>
                <a:gd name="T17" fmla="*/ 48 h 48"/>
                <a:gd name="T18" fmla="*/ 251 w 407"/>
                <a:gd name="T19" fmla="*/ 48 h 48"/>
                <a:gd name="T20" fmla="*/ 275 w 407"/>
                <a:gd name="T21" fmla="*/ 44 h 48"/>
                <a:gd name="T22" fmla="*/ 299 w 407"/>
                <a:gd name="T23" fmla="*/ 37 h 48"/>
                <a:gd name="T24" fmla="*/ 324 w 407"/>
                <a:gd name="T25" fmla="*/ 27 h 48"/>
                <a:gd name="T26" fmla="*/ 342 w 407"/>
                <a:gd name="T27" fmla="*/ 20 h 48"/>
                <a:gd name="T28" fmla="*/ 363 w 407"/>
                <a:gd name="T29" fmla="*/ 13 h 48"/>
                <a:gd name="T30" fmla="*/ 380 w 407"/>
                <a:gd name="T31" fmla="*/ 7 h 48"/>
                <a:gd name="T32" fmla="*/ 393 w 407"/>
                <a:gd name="T33" fmla="*/ 7 h 48"/>
                <a:gd name="T34" fmla="*/ 407 w 407"/>
                <a:gd name="T35" fmla="*/ 9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7"/>
                <a:gd name="T55" fmla="*/ 0 h 48"/>
                <a:gd name="T56" fmla="*/ 407 w 407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7" h="48">
                  <a:moveTo>
                    <a:pt x="0" y="0"/>
                  </a:moveTo>
                  <a:lnTo>
                    <a:pt x="31" y="3"/>
                  </a:lnTo>
                  <a:lnTo>
                    <a:pt x="52" y="7"/>
                  </a:lnTo>
                  <a:lnTo>
                    <a:pt x="78" y="16"/>
                  </a:lnTo>
                  <a:lnTo>
                    <a:pt x="104" y="24"/>
                  </a:lnTo>
                  <a:lnTo>
                    <a:pt x="134" y="31"/>
                  </a:lnTo>
                  <a:lnTo>
                    <a:pt x="161" y="40"/>
                  </a:lnTo>
                  <a:lnTo>
                    <a:pt x="194" y="47"/>
                  </a:lnTo>
                  <a:lnTo>
                    <a:pt x="220" y="48"/>
                  </a:lnTo>
                  <a:lnTo>
                    <a:pt x="251" y="48"/>
                  </a:lnTo>
                  <a:lnTo>
                    <a:pt x="275" y="44"/>
                  </a:lnTo>
                  <a:lnTo>
                    <a:pt x="299" y="37"/>
                  </a:lnTo>
                  <a:lnTo>
                    <a:pt x="324" y="27"/>
                  </a:lnTo>
                  <a:lnTo>
                    <a:pt x="342" y="20"/>
                  </a:lnTo>
                  <a:lnTo>
                    <a:pt x="363" y="13"/>
                  </a:lnTo>
                  <a:lnTo>
                    <a:pt x="380" y="7"/>
                  </a:lnTo>
                  <a:lnTo>
                    <a:pt x="393" y="7"/>
                  </a:lnTo>
                  <a:lnTo>
                    <a:pt x="407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4" name="Freeform 142"/>
            <p:cNvSpPr>
              <a:spLocks/>
            </p:cNvSpPr>
            <p:nvPr/>
          </p:nvSpPr>
          <p:spPr bwMode="auto">
            <a:xfrm>
              <a:off x="2409" y="2118"/>
              <a:ext cx="27" cy="10"/>
            </a:xfrm>
            <a:custGeom>
              <a:avLst/>
              <a:gdLst>
                <a:gd name="T0" fmla="*/ 27 w 27"/>
                <a:gd name="T1" fmla="*/ 10 h 10"/>
                <a:gd name="T2" fmla="*/ 7 w 27"/>
                <a:gd name="T3" fmla="*/ 6 h 10"/>
                <a:gd name="T4" fmla="*/ 0 w 27"/>
                <a:gd name="T5" fmla="*/ 0 h 10"/>
                <a:gd name="T6" fmla="*/ 0 60000 65536"/>
                <a:gd name="T7" fmla="*/ 0 60000 65536"/>
                <a:gd name="T8" fmla="*/ 0 60000 65536"/>
                <a:gd name="T9" fmla="*/ 0 w 27"/>
                <a:gd name="T10" fmla="*/ 0 h 10"/>
                <a:gd name="T11" fmla="*/ 27 w 2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0">
                  <a:moveTo>
                    <a:pt x="27" y="10"/>
                  </a:move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5" name="Freeform 143"/>
            <p:cNvSpPr>
              <a:spLocks/>
            </p:cNvSpPr>
            <p:nvPr/>
          </p:nvSpPr>
          <p:spPr bwMode="auto">
            <a:xfrm>
              <a:off x="2568" y="2146"/>
              <a:ext cx="197" cy="259"/>
            </a:xfrm>
            <a:custGeom>
              <a:avLst/>
              <a:gdLst>
                <a:gd name="T0" fmla="*/ 158 w 197"/>
                <a:gd name="T1" fmla="*/ 0 h 259"/>
                <a:gd name="T2" fmla="*/ 175 w 197"/>
                <a:gd name="T3" fmla="*/ 7 h 259"/>
                <a:gd name="T4" fmla="*/ 175 w 197"/>
                <a:gd name="T5" fmla="*/ 20 h 259"/>
                <a:gd name="T6" fmla="*/ 166 w 197"/>
                <a:gd name="T7" fmla="*/ 27 h 259"/>
                <a:gd name="T8" fmla="*/ 159 w 197"/>
                <a:gd name="T9" fmla="*/ 34 h 259"/>
                <a:gd name="T10" fmla="*/ 152 w 197"/>
                <a:gd name="T11" fmla="*/ 43 h 259"/>
                <a:gd name="T12" fmla="*/ 149 w 197"/>
                <a:gd name="T13" fmla="*/ 54 h 259"/>
                <a:gd name="T14" fmla="*/ 148 w 197"/>
                <a:gd name="T15" fmla="*/ 64 h 259"/>
                <a:gd name="T16" fmla="*/ 149 w 197"/>
                <a:gd name="T17" fmla="*/ 72 h 259"/>
                <a:gd name="T18" fmla="*/ 156 w 197"/>
                <a:gd name="T19" fmla="*/ 81 h 259"/>
                <a:gd name="T20" fmla="*/ 162 w 197"/>
                <a:gd name="T21" fmla="*/ 88 h 259"/>
                <a:gd name="T22" fmla="*/ 166 w 197"/>
                <a:gd name="T23" fmla="*/ 92 h 259"/>
                <a:gd name="T24" fmla="*/ 172 w 197"/>
                <a:gd name="T25" fmla="*/ 102 h 259"/>
                <a:gd name="T26" fmla="*/ 172 w 197"/>
                <a:gd name="T27" fmla="*/ 114 h 259"/>
                <a:gd name="T28" fmla="*/ 170 w 197"/>
                <a:gd name="T29" fmla="*/ 121 h 259"/>
                <a:gd name="T30" fmla="*/ 175 w 197"/>
                <a:gd name="T31" fmla="*/ 130 h 259"/>
                <a:gd name="T32" fmla="*/ 183 w 197"/>
                <a:gd name="T33" fmla="*/ 134 h 259"/>
                <a:gd name="T34" fmla="*/ 189 w 197"/>
                <a:gd name="T35" fmla="*/ 140 h 259"/>
                <a:gd name="T36" fmla="*/ 193 w 197"/>
                <a:gd name="T37" fmla="*/ 161 h 259"/>
                <a:gd name="T38" fmla="*/ 197 w 197"/>
                <a:gd name="T39" fmla="*/ 171 h 259"/>
                <a:gd name="T40" fmla="*/ 193 w 197"/>
                <a:gd name="T41" fmla="*/ 192 h 259"/>
                <a:gd name="T42" fmla="*/ 182 w 197"/>
                <a:gd name="T43" fmla="*/ 213 h 259"/>
                <a:gd name="T44" fmla="*/ 173 w 197"/>
                <a:gd name="T45" fmla="*/ 224 h 259"/>
                <a:gd name="T46" fmla="*/ 159 w 197"/>
                <a:gd name="T47" fmla="*/ 228 h 259"/>
                <a:gd name="T48" fmla="*/ 142 w 197"/>
                <a:gd name="T49" fmla="*/ 228 h 259"/>
                <a:gd name="T50" fmla="*/ 114 w 197"/>
                <a:gd name="T51" fmla="*/ 230 h 259"/>
                <a:gd name="T52" fmla="*/ 101 w 197"/>
                <a:gd name="T53" fmla="*/ 240 h 259"/>
                <a:gd name="T54" fmla="*/ 90 w 197"/>
                <a:gd name="T55" fmla="*/ 249 h 259"/>
                <a:gd name="T56" fmla="*/ 79 w 197"/>
                <a:gd name="T57" fmla="*/ 255 h 259"/>
                <a:gd name="T58" fmla="*/ 59 w 197"/>
                <a:gd name="T59" fmla="*/ 259 h 259"/>
                <a:gd name="T60" fmla="*/ 52 w 197"/>
                <a:gd name="T61" fmla="*/ 259 h 259"/>
                <a:gd name="T62" fmla="*/ 44 w 197"/>
                <a:gd name="T63" fmla="*/ 258 h 259"/>
                <a:gd name="T64" fmla="*/ 34 w 197"/>
                <a:gd name="T65" fmla="*/ 252 h 259"/>
                <a:gd name="T66" fmla="*/ 23 w 197"/>
                <a:gd name="T67" fmla="*/ 240 h 259"/>
                <a:gd name="T68" fmla="*/ 21 w 197"/>
                <a:gd name="T69" fmla="*/ 227 h 259"/>
                <a:gd name="T70" fmla="*/ 20 w 197"/>
                <a:gd name="T71" fmla="*/ 213 h 259"/>
                <a:gd name="T72" fmla="*/ 10 w 197"/>
                <a:gd name="T73" fmla="*/ 199 h 259"/>
                <a:gd name="T74" fmla="*/ 0 w 197"/>
                <a:gd name="T75" fmla="*/ 190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259"/>
                <a:gd name="T116" fmla="*/ 197 w 197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259">
                  <a:moveTo>
                    <a:pt x="158" y="0"/>
                  </a:moveTo>
                  <a:lnTo>
                    <a:pt x="175" y="7"/>
                  </a:lnTo>
                  <a:lnTo>
                    <a:pt x="175" y="20"/>
                  </a:lnTo>
                  <a:lnTo>
                    <a:pt x="166" y="27"/>
                  </a:lnTo>
                  <a:lnTo>
                    <a:pt x="159" y="34"/>
                  </a:lnTo>
                  <a:lnTo>
                    <a:pt x="152" y="43"/>
                  </a:lnTo>
                  <a:lnTo>
                    <a:pt x="149" y="54"/>
                  </a:lnTo>
                  <a:lnTo>
                    <a:pt x="148" y="64"/>
                  </a:lnTo>
                  <a:lnTo>
                    <a:pt x="149" y="72"/>
                  </a:lnTo>
                  <a:lnTo>
                    <a:pt x="156" y="81"/>
                  </a:lnTo>
                  <a:lnTo>
                    <a:pt x="162" y="88"/>
                  </a:lnTo>
                  <a:lnTo>
                    <a:pt x="166" y="92"/>
                  </a:lnTo>
                  <a:lnTo>
                    <a:pt x="172" y="102"/>
                  </a:lnTo>
                  <a:lnTo>
                    <a:pt x="172" y="114"/>
                  </a:lnTo>
                  <a:lnTo>
                    <a:pt x="170" y="121"/>
                  </a:lnTo>
                  <a:lnTo>
                    <a:pt x="175" y="130"/>
                  </a:lnTo>
                  <a:lnTo>
                    <a:pt x="183" y="134"/>
                  </a:lnTo>
                  <a:lnTo>
                    <a:pt x="189" y="140"/>
                  </a:lnTo>
                  <a:lnTo>
                    <a:pt x="193" y="161"/>
                  </a:lnTo>
                  <a:lnTo>
                    <a:pt x="197" y="171"/>
                  </a:lnTo>
                  <a:lnTo>
                    <a:pt x="193" y="192"/>
                  </a:lnTo>
                  <a:lnTo>
                    <a:pt x="182" y="213"/>
                  </a:lnTo>
                  <a:lnTo>
                    <a:pt x="173" y="224"/>
                  </a:lnTo>
                  <a:lnTo>
                    <a:pt x="159" y="228"/>
                  </a:lnTo>
                  <a:lnTo>
                    <a:pt x="142" y="228"/>
                  </a:lnTo>
                  <a:lnTo>
                    <a:pt x="114" y="230"/>
                  </a:lnTo>
                  <a:lnTo>
                    <a:pt x="101" y="240"/>
                  </a:lnTo>
                  <a:lnTo>
                    <a:pt x="90" y="249"/>
                  </a:lnTo>
                  <a:lnTo>
                    <a:pt x="79" y="255"/>
                  </a:lnTo>
                  <a:lnTo>
                    <a:pt x="59" y="259"/>
                  </a:lnTo>
                  <a:lnTo>
                    <a:pt x="52" y="259"/>
                  </a:lnTo>
                  <a:lnTo>
                    <a:pt x="44" y="258"/>
                  </a:lnTo>
                  <a:lnTo>
                    <a:pt x="34" y="252"/>
                  </a:lnTo>
                  <a:lnTo>
                    <a:pt x="23" y="240"/>
                  </a:lnTo>
                  <a:lnTo>
                    <a:pt x="21" y="227"/>
                  </a:lnTo>
                  <a:lnTo>
                    <a:pt x="20" y="213"/>
                  </a:lnTo>
                  <a:lnTo>
                    <a:pt x="10" y="199"/>
                  </a:lnTo>
                  <a:lnTo>
                    <a:pt x="0" y="19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6" name="Freeform 144"/>
            <p:cNvSpPr>
              <a:spLocks/>
            </p:cNvSpPr>
            <p:nvPr/>
          </p:nvSpPr>
          <p:spPr bwMode="auto">
            <a:xfrm>
              <a:off x="2363" y="2126"/>
              <a:ext cx="53" cy="242"/>
            </a:xfrm>
            <a:custGeom>
              <a:avLst/>
              <a:gdLst>
                <a:gd name="T0" fmla="*/ 52 w 53"/>
                <a:gd name="T1" fmla="*/ 0 h 242"/>
                <a:gd name="T2" fmla="*/ 53 w 53"/>
                <a:gd name="T3" fmla="*/ 19 h 242"/>
                <a:gd name="T4" fmla="*/ 49 w 53"/>
                <a:gd name="T5" fmla="*/ 32 h 242"/>
                <a:gd name="T6" fmla="*/ 42 w 53"/>
                <a:gd name="T7" fmla="*/ 39 h 242"/>
                <a:gd name="T8" fmla="*/ 38 w 53"/>
                <a:gd name="T9" fmla="*/ 50 h 242"/>
                <a:gd name="T10" fmla="*/ 35 w 53"/>
                <a:gd name="T11" fmla="*/ 60 h 242"/>
                <a:gd name="T12" fmla="*/ 35 w 53"/>
                <a:gd name="T13" fmla="*/ 74 h 242"/>
                <a:gd name="T14" fmla="*/ 36 w 53"/>
                <a:gd name="T15" fmla="*/ 81 h 242"/>
                <a:gd name="T16" fmla="*/ 36 w 53"/>
                <a:gd name="T17" fmla="*/ 95 h 242"/>
                <a:gd name="T18" fmla="*/ 31 w 53"/>
                <a:gd name="T19" fmla="*/ 107 h 242"/>
                <a:gd name="T20" fmla="*/ 26 w 53"/>
                <a:gd name="T21" fmla="*/ 118 h 242"/>
                <a:gd name="T22" fmla="*/ 22 w 53"/>
                <a:gd name="T23" fmla="*/ 131 h 242"/>
                <a:gd name="T24" fmla="*/ 21 w 53"/>
                <a:gd name="T25" fmla="*/ 138 h 242"/>
                <a:gd name="T26" fmla="*/ 25 w 53"/>
                <a:gd name="T27" fmla="*/ 146 h 242"/>
                <a:gd name="T28" fmla="*/ 29 w 53"/>
                <a:gd name="T29" fmla="*/ 152 h 242"/>
                <a:gd name="T30" fmla="*/ 26 w 53"/>
                <a:gd name="T31" fmla="*/ 156 h 242"/>
                <a:gd name="T32" fmla="*/ 14 w 53"/>
                <a:gd name="T33" fmla="*/ 157 h 242"/>
                <a:gd name="T34" fmla="*/ 8 w 53"/>
                <a:gd name="T35" fmla="*/ 163 h 242"/>
                <a:gd name="T36" fmla="*/ 7 w 53"/>
                <a:gd name="T37" fmla="*/ 171 h 242"/>
                <a:gd name="T38" fmla="*/ 12 w 53"/>
                <a:gd name="T39" fmla="*/ 181 h 242"/>
                <a:gd name="T40" fmla="*/ 14 w 53"/>
                <a:gd name="T41" fmla="*/ 195 h 242"/>
                <a:gd name="T42" fmla="*/ 14 w 53"/>
                <a:gd name="T43" fmla="*/ 209 h 242"/>
                <a:gd name="T44" fmla="*/ 14 w 53"/>
                <a:gd name="T45" fmla="*/ 218 h 242"/>
                <a:gd name="T46" fmla="*/ 8 w 53"/>
                <a:gd name="T47" fmla="*/ 232 h 242"/>
                <a:gd name="T48" fmla="*/ 0 w 53"/>
                <a:gd name="T49" fmla="*/ 242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42"/>
                <a:gd name="T77" fmla="*/ 53 w 53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42">
                  <a:moveTo>
                    <a:pt x="52" y="0"/>
                  </a:moveTo>
                  <a:lnTo>
                    <a:pt x="53" y="19"/>
                  </a:lnTo>
                  <a:lnTo>
                    <a:pt x="49" y="32"/>
                  </a:lnTo>
                  <a:lnTo>
                    <a:pt x="42" y="39"/>
                  </a:lnTo>
                  <a:lnTo>
                    <a:pt x="38" y="50"/>
                  </a:lnTo>
                  <a:lnTo>
                    <a:pt x="35" y="60"/>
                  </a:lnTo>
                  <a:lnTo>
                    <a:pt x="35" y="74"/>
                  </a:lnTo>
                  <a:lnTo>
                    <a:pt x="36" y="81"/>
                  </a:lnTo>
                  <a:lnTo>
                    <a:pt x="36" y="95"/>
                  </a:lnTo>
                  <a:lnTo>
                    <a:pt x="31" y="107"/>
                  </a:lnTo>
                  <a:lnTo>
                    <a:pt x="26" y="118"/>
                  </a:lnTo>
                  <a:lnTo>
                    <a:pt x="22" y="131"/>
                  </a:lnTo>
                  <a:lnTo>
                    <a:pt x="21" y="138"/>
                  </a:lnTo>
                  <a:lnTo>
                    <a:pt x="25" y="146"/>
                  </a:lnTo>
                  <a:lnTo>
                    <a:pt x="29" y="152"/>
                  </a:lnTo>
                  <a:lnTo>
                    <a:pt x="26" y="156"/>
                  </a:lnTo>
                  <a:lnTo>
                    <a:pt x="14" y="157"/>
                  </a:lnTo>
                  <a:lnTo>
                    <a:pt x="8" y="163"/>
                  </a:lnTo>
                  <a:lnTo>
                    <a:pt x="7" y="171"/>
                  </a:lnTo>
                  <a:lnTo>
                    <a:pt x="12" y="181"/>
                  </a:lnTo>
                  <a:lnTo>
                    <a:pt x="14" y="195"/>
                  </a:lnTo>
                  <a:lnTo>
                    <a:pt x="14" y="209"/>
                  </a:lnTo>
                  <a:lnTo>
                    <a:pt x="14" y="218"/>
                  </a:lnTo>
                  <a:lnTo>
                    <a:pt x="8" y="232"/>
                  </a:lnTo>
                  <a:lnTo>
                    <a:pt x="0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37" name="Freeform 145"/>
          <p:cNvSpPr>
            <a:spLocks/>
          </p:cNvSpPr>
          <p:nvPr/>
        </p:nvSpPr>
        <p:spPr bwMode="auto">
          <a:xfrm>
            <a:off x="3840163" y="1081088"/>
            <a:ext cx="627062" cy="852487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3"/>
                </a:lnTo>
                <a:lnTo>
                  <a:pt x="262" y="7"/>
                </a:lnTo>
                <a:lnTo>
                  <a:pt x="283" y="15"/>
                </a:lnTo>
                <a:lnTo>
                  <a:pt x="303" y="26"/>
                </a:lnTo>
                <a:lnTo>
                  <a:pt x="323" y="41"/>
                </a:lnTo>
                <a:lnTo>
                  <a:pt x="338" y="55"/>
                </a:lnTo>
                <a:lnTo>
                  <a:pt x="351" y="72"/>
                </a:lnTo>
                <a:lnTo>
                  <a:pt x="360" y="88"/>
                </a:lnTo>
                <a:lnTo>
                  <a:pt x="368" y="109"/>
                </a:lnTo>
                <a:lnTo>
                  <a:pt x="372" y="124"/>
                </a:lnTo>
                <a:lnTo>
                  <a:pt x="373" y="142"/>
                </a:lnTo>
                <a:lnTo>
                  <a:pt x="374" y="163"/>
                </a:lnTo>
                <a:lnTo>
                  <a:pt x="374" y="232"/>
                </a:lnTo>
                <a:lnTo>
                  <a:pt x="379" y="225"/>
                </a:lnTo>
                <a:lnTo>
                  <a:pt x="387" y="225"/>
                </a:lnTo>
                <a:lnTo>
                  <a:pt x="391" y="229"/>
                </a:lnTo>
                <a:lnTo>
                  <a:pt x="395" y="241"/>
                </a:lnTo>
                <a:lnTo>
                  <a:pt x="392" y="256"/>
                </a:lnTo>
                <a:lnTo>
                  <a:pt x="387" y="267"/>
                </a:lnTo>
                <a:lnTo>
                  <a:pt x="376" y="284"/>
                </a:lnTo>
                <a:lnTo>
                  <a:pt x="372" y="293"/>
                </a:lnTo>
                <a:lnTo>
                  <a:pt x="370" y="306"/>
                </a:lnTo>
                <a:lnTo>
                  <a:pt x="370" y="336"/>
                </a:lnTo>
                <a:lnTo>
                  <a:pt x="368" y="347"/>
                </a:lnTo>
                <a:lnTo>
                  <a:pt x="364" y="354"/>
                </a:lnTo>
                <a:lnTo>
                  <a:pt x="358" y="360"/>
                </a:lnTo>
                <a:lnTo>
                  <a:pt x="347" y="364"/>
                </a:lnTo>
                <a:lnTo>
                  <a:pt x="346" y="386"/>
                </a:lnTo>
                <a:lnTo>
                  <a:pt x="342" y="413"/>
                </a:lnTo>
                <a:lnTo>
                  <a:pt x="335" y="436"/>
                </a:lnTo>
                <a:lnTo>
                  <a:pt x="327" y="456"/>
                </a:lnTo>
                <a:lnTo>
                  <a:pt x="313" y="473"/>
                </a:lnTo>
                <a:lnTo>
                  <a:pt x="289" y="492"/>
                </a:lnTo>
                <a:lnTo>
                  <a:pt x="274" y="504"/>
                </a:lnTo>
                <a:lnTo>
                  <a:pt x="251" y="520"/>
                </a:lnTo>
                <a:lnTo>
                  <a:pt x="230" y="532"/>
                </a:lnTo>
                <a:lnTo>
                  <a:pt x="218" y="536"/>
                </a:lnTo>
                <a:lnTo>
                  <a:pt x="200" y="537"/>
                </a:lnTo>
                <a:lnTo>
                  <a:pt x="178" y="535"/>
                </a:lnTo>
                <a:lnTo>
                  <a:pt x="160" y="529"/>
                </a:lnTo>
                <a:lnTo>
                  <a:pt x="143" y="520"/>
                </a:lnTo>
                <a:lnTo>
                  <a:pt x="134" y="513"/>
                </a:lnTo>
                <a:lnTo>
                  <a:pt x="128" y="507"/>
                </a:lnTo>
                <a:lnTo>
                  <a:pt x="115" y="498"/>
                </a:lnTo>
                <a:lnTo>
                  <a:pt x="102" y="489"/>
                </a:lnTo>
                <a:lnTo>
                  <a:pt x="87" y="477"/>
                </a:lnTo>
                <a:lnTo>
                  <a:pt x="77" y="464"/>
                </a:lnTo>
                <a:lnTo>
                  <a:pt x="64" y="442"/>
                </a:lnTo>
                <a:lnTo>
                  <a:pt x="56" y="417"/>
                </a:lnTo>
                <a:lnTo>
                  <a:pt x="50" y="390"/>
                </a:lnTo>
                <a:lnTo>
                  <a:pt x="48" y="362"/>
                </a:lnTo>
                <a:lnTo>
                  <a:pt x="40" y="361"/>
                </a:lnTo>
                <a:lnTo>
                  <a:pt x="33" y="358"/>
                </a:lnTo>
                <a:lnTo>
                  <a:pt x="30" y="354"/>
                </a:lnTo>
                <a:lnTo>
                  <a:pt x="27" y="347"/>
                </a:lnTo>
                <a:lnTo>
                  <a:pt x="25" y="337"/>
                </a:lnTo>
                <a:lnTo>
                  <a:pt x="22" y="297"/>
                </a:lnTo>
                <a:lnTo>
                  <a:pt x="15" y="285"/>
                </a:lnTo>
                <a:lnTo>
                  <a:pt x="10" y="272"/>
                </a:lnTo>
                <a:lnTo>
                  <a:pt x="2" y="255"/>
                </a:lnTo>
                <a:lnTo>
                  <a:pt x="0" y="245"/>
                </a:lnTo>
                <a:lnTo>
                  <a:pt x="1" y="235"/>
                </a:lnTo>
                <a:lnTo>
                  <a:pt x="4" y="229"/>
                </a:lnTo>
                <a:lnTo>
                  <a:pt x="12" y="227"/>
                </a:lnTo>
                <a:lnTo>
                  <a:pt x="22" y="232"/>
                </a:lnTo>
                <a:lnTo>
                  <a:pt x="22" y="166"/>
                </a:lnTo>
                <a:lnTo>
                  <a:pt x="24" y="143"/>
                </a:lnTo>
                <a:lnTo>
                  <a:pt x="26" y="124"/>
                </a:lnTo>
                <a:lnTo>
                  <a:pt x="30" y="108"/>
                </a:lnTo>
                <a:lnTo>
                  <a:pt x="38" y="87"/>
                </a:lnTo>
                <a:lnTo>
                  <a:pt x="50" y="66"/>
                </a:lnTo>
                <a:lnTo>
                  <a:pt x="62" y="52"/>
                </a:lnTo>
                <a:lnTo>
                  <a:pt x="80" y="36"/>
                </a:lnTo>
                <a:lnTo>
                  <a:pt x="107" y="20"/>
                </a:lnTo>
                <a:lnTo>
                  <a:pt x="132" y="11"/>
                </a:lnTo>
                <a:lnTo>
                  <a:pt x="159" y="5"/>
                </a:lnTo>
                <a:lnTo>
                  <a:pt x="183" y="2"/>
                </a:lnTo>
                <a:lnTo>
                  <a:pt x="206" y="0"/>
                </a:lnTo>
                <a:close/>
              </a:path>
            </a:pathLst>
          </a:custGeom>
          <a:solidFill>
            <a:srgbClr val="FFD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Freeform 146"/>
          <p:cNvSpPr>
            <a:spLocks/>
          </p:cNvSpPr>
          <p:nvPr/>
        </p:nvSpPr>
        <p:spPr bwMode="auto">
          <a:xfrm>
            <a:off x="3840163" y="1085850"/>
            <a:ext cx="627062" cy="852488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2"/>
                </a:lnTo>
                <a:lnTo>
                  <a:pt x="262" y="7"/>
                </a:lnTo>
                <a:lnTo>
                  <a:pt x="283" y="15"/>
                </a:lnTo>
                <a:lnTo>
                  <a:pt x="303" y="25"/>
                </a:lnTo>
                <a:lnTo>
                  <a:pt x="323" y="40"/>
                </a:lnTo>
                <a:lnTo>
                  <a:pt x="338" y="54"/>
                </a:lnTo>
                <a:lnTo>
                  <a:pt x="351" y="71"/>
                </a:lnTo>
                <a:lnTo>
                  <a:pt x="360" y="87"/>
                </a:lnTo>
                <a:lnTo>
                  <a:pt x="368" y="108"/>
                </a:lnTo>
                <a:lnTo>
                  <a:pt x="372" y="123"/>
                </a:lnTo>
                <a:lnTo>
                  <a:pt x="373" y="141"/>
                </a:lnTo>
                <a:lnTo>
                  <a:pt x="374" y="162"/>
                </a:lnTo>
                <a:lnTo>
                  <a:pt x="374" y="231"/>
                </a:lnTo>
                <a:lnTo>
                  <a:pt x="379" y="224"/>
                </a:lnTo>
                <a:lnTo>
                  <a:pt x="387" y="224"/>
                </a:lnTo>
                <a:lnTo>
                  <a:pt x="391" y="228"/>
                </a:lnTo>
                <a:lnTo>
                  <a:pt x="395" y="241"/>
                </a:lnTo>
                <a:lnTo>
                  <a:pt x="392" y="256"/>
                </a:lnTo>
                <a:lnTo>
                  <a:pt x="387" y="266"/>
                </a:lnTo>
                <a:lnTo>
                  <a:pt x="376" y="283"/>
                </a:lnTo>
                <a:lnTo>
                  <a:pt x="372" y="292"/>
                </a:lnTo>
                <a:lnTo>
                  <a:pt x="370" y="305"/>
                </a:lnTo>
                <a:lnTo>
                  <a:pt x="370" y="335"/>
                </a:lnTo>
                <a:lnTo>
                  <a:pt x="368" y="347"/>
                </a:lnTo>
                <a:lnTo>
                  <a:pt x="364" y="353"/>
                </a:lnTo>
                <a:lnTo>
                  <a:pt x="358" y="359"/>
                </a:lnTo>
                <a:lnTo>
                  <a:pt x="347" y="364"/>
                </a:lnTo>
                <a:lnTo>
                  <a:pt x="346" y="386"/>
                </a:lnTo>
                <a:lnTo>
                  <a:pt x="342" y="412"/>
                </a:lnTo>
                <a:lnTo>
                  <a:pt x="335" y="435"/>
                </a:lnTo>
                <a:lnTo>
                  <a:pt x="327" y="455"/>
                </a:lnTo>
                <a:lnTo>
                  <a:pt x="313" y="472"/>
                </a:lnTo>
                <a:lnTo>
                  <a:pt x="289" y="492"/>
                </a:lnTo>
                <a:lnTo>
                  <a:pt x="274" y="503"/>
                </a:lnTo>
                <a:lnTo>
                  <a:pt x="251" y="519"/>
                </a:lnTo>
                <a:lnTo>
                  <a:pt x="230" y="531"/>
                </a:lnTo>
                <a:lnTo>
                  <a:pt x="218" y="535"/>
                </a:lnTo>
                <a:lnTo>
                  <a:pt x="200" y="537"/>
                </a:lnTo>
                <a:lnTo>
                  <a:pt x="178" y="534"/>
                </a:lnTo>
                <a:lnTo>
                  <a:pt x="160" y="529"/>
                </a:lnTo>
                <a:lnTo>
                  <a:pt x="143" y="519"/>
                </a:lnTo>
                <a:lnTo>
                  <a:pt x="134" y="512"/>
                </a:lnTo>
                <a:lnTo>
                  <a:pt x="128" y="507"/>
                </a:lnTo>
                <a:lnTo>
                  <a:pt x="115" y="497"/>
                </a:lnTo>
                <a:lnTo>
                  <a:pt x="102" y="488"/>
                </a:lnTo>
                <a:lnTo>
                  <a:pt x="87" y="477"/>
                </a:lnTo>
                <a:lnTo>
                  <a:pt x="77" y="463"/>
                </a:lnTo>
                <a:lnTo>
                  <a:pt x="64" y="441"/>
                </a:lnTo>
                <a:lnTo>
                  <a:pt x="56" y="417"/>
                </a:lnTo>
                <a:lnTo>
                  <a:pt x="50" y="389"/>
                </a:lnTo>
                <a:lnTo>
                  <a:pt x="48" y="361"/>
                </a:lnTo>
                <a:lnTo>
                  <a:pt x="40" y="360"/>
                </a:lnTo>
                <a:lnTo>
                  <a:pt x="33" y="357"/>
                </a:lnTo>
                <a:lnTo>
                  <a:pt x="30" y="353"/>
                </a:lnTo>
                <a:lnTo>
                  <a:pt x="27" y="347"/>
                </a:lnTo>
                <a:lnTo>
                  <a:pt x="25" y="336"/>
                </a:lnTo>
                <a:lnTo>
                  <a:pt x="22" y="296"/>
                </a:lnTo>
                <a:lnTo>
                  <a:pt x="15" y="284"/>
                </a:lnTo>
                <a:lnTo>
                  <a:pt x="10" y="272"/>
                </a:lnTo>
                <a:lnTo>
                  <a:pt x="2" y="254"/>
                </a:lnTo>
                <a:lnTo>
                  <a:pt x="0" y="244"/>
                </a:lnTo>
                <a:lnTo>
                  <a:pt x="1" y="235"/>
                </a:lnTo>
                <a:lnTo>
                  <a:pt x="4" y="228"/>
                </a:lnTo>
                <a:lnTo>
                  <a:pt x="12" y="227"/>
                </a:lnTo>
                <a:lnTo>
                  <a:pt x="22" y="231"/>
                </a:lnTo>
                <a:lnTo>
                  <a:pt x="22" y="166"/>
                </a:lnTo>
                <a:lnTo>
                  <a:pt x="24" y="143"/>
                </a:lnTo>
                <a:lnTo>
                  <a:pt x="26" y="123"/>
                </a:lnTo>
                <a:lnTo>
                  <a:pt x="30" y="107"/>
                </a:lnTo>
                <a:lnTo>
                  <a:pt x="38" y="86"/>
                </a:lnTo>
                <a:lnTo>
                  <a:pt x="50" y="65"/>
                </a:lnTo>
                <a:lnTo>
                  <a:pt x="62" y="52"/>
                </a:lnTo>
                <a:lnTo>
                  <a:pt x="80" y="35"/>
                </a:lnTo>
                <a:lnTo>
                  <a:pt x="107" y="19"/>
                </a:lnTo>
                <a:lnTo>
                  <a:pt x="132" y="10"/>
                </a:lnTo>
                <a:lnTo>
                  <a:pt x="159" y="4"/>
                </a:lnTo>
                <a:lnTo>
                  <a:pt x="183" y="1"/>
                </a:lnTo>
                <a:lnTo>
                  <a:pt x="20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147"/>
          <p:cNvGrpSpPr>
            <a:grpSpLocks/>
          </p:cNvGrpSpPr>
          <p:nvPr/>
        </p:nvGrpSpPr>
        <p:grpSpPr bwMode="auto">
          <a:xfrm>
            <a:off x="3960813" y="1411288"/>
            <a:ext cx="403225" cy="409575"/>
            <a:chOff x="2427" y="874"/>
            <a:chExt cx="254" cy="258"/>
          </a:xfrm>
        </p:grpSpPr>
        <p:grpSp>
          <p:nvGrpSpPr>
            <p:cNvPr id="7" name="Group 148"/>
            <p:cNvGrpSpPr>
              <a:grpSpLocks/>
            </p:cNvGrpSpPr>
            <p:nvPr/>
          </p:nvGrpSpPr>
          <p:grpSpPr bwMode="auto">
            <a:xfrm>
              <a:off x="2427" y="874"/>
              <a:ext cx="254" cy="57"/>
              <a:chOff x="2427" y="874"/>
              <a:chExt cx="254" cy="57"/>
            </a:xfrm>
          </p:grpSpPr>
          <p:grpSp>
            <p:nvGrpSpPr>
              <p:cNvPr id="8" name="Group 149"/>
              <p:cNvGrpSpPr>
                <a:grpSpLocks/>
              </p:cNvGrpSpPr>
              <p:nvPr/>
            </p:nvGrpSpPr>
            <p:grpSpPr bwMode="auto">
              <a:xfrm>
                <a:off x="2572" y="875"/>
                <a:ext cx="109" cy="56"/>
                <a:chOff x="2572" y="875"/>
                <a:chExt cx="109" cy="56"/>
              </a:xfrm>
            </p:grpSpPr>
            <p:sp>
              <p:nvSpPr>
                <p:cNvPr id="22620" name="Freeform 150"/>
                <p:cNvSpPr>
                  <a:spLocks/>
                </p:cNvSpPr>
                <p:nvPr/>
              </p:nvSpPr>
              <p:spPr bwMode="auto">
                <a:xfrm>
                  <a:off x="2572" y="875"/>
                  <a:ext cx="109" cy="56"/>
                </a:xfrm>
                <a:custGeom>
                  <a:avLst/>
                  <a:gdLst>
                    <a:gd name="T0" fmla="*/ 0 w 109"/>
                    <a:gd name="T1" fmla="*/ 56 h 56"/>
                    <a:gd name="T2" fmla="*/ 3 w 109"/>
                    <a:gd name="T3" fmla="*/ 41 h 56"/>
                    <a:gd name="T4" fmla="*/ 8 w 109"/>
                    <a:gd name="T5" fmla="*/ 29 h 56"/>
                    <a:gd name="T6" fmla="*/ 11 w 109"/>
                    <a:gd name="T7" fmla="*/ 18 h 56"/>
                    <a:gd name="T8" fmla="*/ 14 w 109"/>
                    <a:gd name="T9" fmla="*/ 11 h 56"/>
                    <a:gd name="T10" fmla="*/ 19 w 109"/>
                    <a:gd name="T11" fmla="*/ 6 h 56"/>
                    <a:gd name="T12" fmla="*/ 26 w 109"/>
                    <a:gd name="T13" fmla="*/ 2 h 56"/>
                    <a:gd name="T14" fmla="*/ 37 w 109"/>
                    <a:gd name="T15" fmla="*/ 0 h 56"/>
                    <a:gd name="T16" fmla="*/ 48 w 109"/>
                    <a:gd name="T17" fmla="*/ 0 h 56"/>
                    <a:gd name="T18" fmla="*/ 64 w 109"/>
                    <a:gd name="T19" fmla="*/ 2 h 56"/>
                    <a:gd name="T20" fmla="*/ 80 w 109"/>
                    <a:gd name="T21" fmla="*/ 6 h 56"/>
                    <a:gd name="T22" fmla="*/ 97 w 109"/>
                    <a:gd name="T23" fmla="*/ 10 h 56"/>
                    <a:gd name="T24" fmla="*/ 109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0" y="56"/>
                      </a:moveTo>
                      <a:lnTo>
                        <a:pt x="3" y="41"/>
                      </a:lnTo>
                      <a:lnTo>
                        <a:pt x="8" y="29"/>
                      </a:lnTo>
                      <a:lnTo>
                        <a:pt x="11" y="18"/>
                      </a:lnTo>
                      <a:lnTo>
                        <a:pt x="14" y="11"/>
                      </a:lnTo>
                      <a:lnTo>
                        <a:pt x="19" y="6"/>
                      </a:lnTo>
                      <a:lnTo>
                        <a:pt x="26" y="2"/>
                      </a:lnTo>
                      <a:lnTo>
                        <a:pt x="37" y="0"/>
                      </a:lnTo>
                      <a:lnTo>
                        <a:pt x="48" y="0"/>
                      </a:lnTo>
                      <a:lnTo>
                        <a:pt x="64" y="2"/>
                      </a:lnTo>
                      <a:lnTo>
                        <a:pt x="80" y="6"/>
                      </a:lnTo>
                      <a:lnTo>
                        <a:pt x="97" y="10"/>
                      </a:lnTo>
                      <a:lnTo>
                        <a:pt x="109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21" name="Freeform 151"/>
                <p:cNvSpPr>
                  <a:spLocks/>
                </p:cNvSpPr>
                <p:nvPr/>
              </p:nvSpPr>
              <p:spPr bwMode="auto">
                <a:xfrm>
                  <a:off x="2593" y="897"/>
                  <a:ext cx="76" cy="24"/>
                </a:xfrm>
                <a:custGeom>
                  <a:avLst/>
                  <a:gdLst>
                    <a:gd name="T0" fmla="*/ 0 w 76"/>
                    <a:gd name="T1" fmla="*/ 18 h 24"/>
                    <a:gd name="T2" fmla="*/ 5 w 76"/>
                    <a:gd name="T3" fmla="*/ 13 h 24"/>
                    <a:gd name="T4" fmla="*/ 12 w 76"/>
                    <a:gd name="T5" fmla="*/ 7 h 24"/>
                    <a:gd name="T6" fmla="*/ 20 w 76"/>
                    <a:gd name="T7" fmla="*/ 2 h 24"/>
                    <a:gd name="T8" fmla="*/ 27 w 76"/>
                    <a:gd name="T9" fmla="*/ 1 h 24"/>
                    <a:gd name="T10" fmla="*/ 39 w 76"/>
                    <a:gd name="T11" fmla="*/ 0 h 24"/>
                    <a:gd name="T12" fmla="*/ 54 w 76"/>
                    <a:gd name="T13" fmla="*/ 2 h 24"/>
                    <a:gd name="T14" fmla="*/ 62 w 76"/>
                    <a:gd name="T15" fmla="*/ 7 h 24"/>
                    <a:gd name="T16" fmla="*/ 70 w 76"/>
                    <a:gd name="T17" fmla="*/ 11 h 24"/>
                    <a:gd name="T18" fmla="*/ 76 w 76"/>
                    <a:gd name="T19" fmla="*/ 16 h 24"/>
                    <a:gd name="T20" fmla="*/ 67 w 76"/>
                    <a:gd name="T21" fmla="*/ 19 h 24"/>
                    <a:gd name="T22" fmla="*/ 55 w 76"/>
                    <a:gd name="T23" fmla="*/ 23 h 24"/>
                    <a:gd name="T24" fmla="*/ 41 w 76"/>
                    <a:gd name="T25" fmla="*/ 24 h 24"/>
                    <a:gd name="T26" fmla="*/ 26 w 76"/>
                    <a:gd name="T27" fmla="*/ 23 h 24"/>
                    <a:gd name="T28" fmla="*/ 13 w 76"/>
                    <a:gd name="T29" fmla="*/ 22 h 24"/>
                    <a:gd name="T30" fmla="*/ 0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0" y="18"/>
                      </a:moveTo>
                      <a:lnTo>
                        <a:pt x="5" y="13"/>
                      </a:lnTo>
                      <a:lnTo>
                        <a:pt x="12" y="7"/>
                      </a:lnTo>
                      <a:lnTo>
                        <a:pt x="20" y="2"/>
                      </a:lnTo>
                      <a:lnTo>
                        <a:pt x="27" y="1"/>
                      </a:lnTo>
                      <a:lnTo>
                        <a:pt x="39" y="0"/>
                      </a:lnTo>
                      <a:lnTo>
                        <a:pt x="54" y="2"/>
                      </a:lnTo>
                      <a:lnTo>
                        <a:pt x="62" y="7"/>
                      </a:lnTo>
                      <a:lnTo>
                        <a:pt x="70" y="11"/>
                      </a:lnTo>
                      <a:lnTo>
                        <a:pt x="76" y="16"/>
                      </a:lnTo>
                      <a:lnTo>
                        <a:pt x="67" y="19"/>
                      </a:lnTo>
                      <a:lnTo>
                        <a:pt x="55" y="23"/>
                      </a:lnTo>
                      <a:lnTo>
                        <a:pt x="41" y="24"/>
                      </a:lnTo>
                      <a:lnTo>
                        <a:pt x="26" y="23"/>
                      </a:lnTo>
                      <a:lnTo>
                        <a:pt x="13" y="2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52"/>
              <p:cNvGrpSpPr>
                <a:grpSpLocks/>
              </p:cNvGrpSpPr>
              <p:nvPr/>
            </p:nvGrpSpPr>
            <p:grpSpPr bwMode="auto">
              <a:xfrm>
                <a:off x="2427" y="874"/>
                <a:ext cx="109" cy="56"/>
                <a:chOff x="2427" y="874"/>
                <a:chExt cx="109" cy="56"/>
              </a:xfrm>
            </p:grpSpPr>
            <p:sp>
              <p:nvSpPr>
                <p:cNvPr id="22618" name="Freeform 153"/>
                <p:cNvSpPr>
                  <a:spLocks/>
                </p:cNvSpPr>
                <p:nvPr/>
              </p:nvSpPr>
              <p:spPr bwMode="auto">
                <a:xfrm>
                  <a:off x="2427" y="874"/>
                  <a:ext cx="109" cy="56"/>
                </a:xfrm>
                <a:custGeom>
                  <a:avLst/>
                  <a:gdLst>
                    <a:gd name="T0" fmla="*/ 109 w 109"/>
                    <a:gd name="T1" fmla="*/ 56 h 56"/>
                    <a:gd name="T2" fmla="*/ 106 w 109"/>
                    <a:gd name="T3" fmla="*/ 41 h 56"/>
                    <a:gd name="T4" fmla="*/ 101 w 109"/>
                    <a:gd name="T5" fmla="*/ 29 h 56"/>
                    <a:gd name="T6" fmla="*/ 98 w 109"/>
                    <a:gd name="T7" fmla="*/ 18 h 56"/>
                    <a:gd name="T8" fmla="*/ 93 w 109"/>
                    <a:gd name="T9" fmla="*/ 9 h 56"/>
                    <a:gd name="T10" fmla="*/ 88 w 109"/>
                    <a:gd name="T11" fmla="*/ 4 h 56"/>
                    <a:gd name="T12" fmla="*/ 80 w 109"/>
                    <a:gd name="T13" fmla="*/ 0 h 56"/>
                    <a:gd name="T14" fmla="*/ 72 w 109"/>
                    <a:gd name="T15" fmla="*/ 0 h 56"/>
                    <a:gd name="T16" fmla="*/ 61 w 109"/>
                    <a:gd name="T17" fmla="*/ 0 h 56"/>
                    <a:gd name="T18" fmla="*/ 45 w 109"/>
                    <a:gd name="T19" fmla="*/ 2 h 56"/>
                    <a:gd name="T20" fmla="*/ 29 w 109"/>
                    <a:gd name="T21" fmla="*/ 6 h 56"/>
                    <a:gd name="T22" fmla="*/ 12 w 109"/>
                    <a:gd name="T23" fmla="*/ 10 h 56"/>
                    <a:gd name="T24" fmla="*/ 0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109" y="56"/>
                      </a:moveTo>
                      <a:lnTo>
                        <a:pt x="106" y="41"/>
                      </a:lnTo>
                      <a:lnTo>
                        <a:pt x="101" y="29"/>
                      </a:lnTo>
                      <a:lnTo>
                        <a:pt x="98" y="18"/>
                      </a:lnTo>
                      <a:lnTo>
                        <a:pt x="93" y="9"/>
                      </a:lnTo>
                      <a:lnTo>
                        <a:pt x="88" y="4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2"/>
                      </a:lnTo>
                      <a:lnTo>
                        <a:pt x="29" y="6"/>
                      </a:lnTo>
                      <a:lnTo>
                        <a:pt x="12" y="1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19" name="Freeform 154"/>
                <p:cNvSpPr>
                  <a:spLocks/>
                </p:cNvSpPr>
                <p:nvPr/>
              </p:nvSpPr>
              <p:spPr bwMode="auto">
                <a:xfrm>
                  <a:off x="2439" y="896"/>
                  <a:ext cx="76" cy="24"/>
                </a:xfrm>
                <a:custGeom>
                  <a:avLst/>
                  <a:gdLst>
                    <a:gd name="T0" fmla="*/ 76 w 76"/>
                    <a:gd name="T1" fmla="*/ 18 h 24"/>
                    <a:gd name="T2" fmla="*/ 71 w 76"/>
                    <a:gd name="T3" fmla="*/ 12 h 24"/>
                    <a:gd name="T4" fmla="*/ 64 w 76"/>
                    <a:gd name="T5" fmla="*/ 7 h 24"/>
                    <a:gd name="T6" fmla="*/ 56 w 76"/>
                    <a:gd name="T7" fmla="*/ 2 h 24"/>
                    <a:gd name="T8" fmla="*/ 49 w 76"/>
                    <a:gd name="T9" fmla="*/ 1 h 24"/>
                    <a:gd name="T10" fmla="*/ 37 w 76"/>
                    <a:gd name="T11" fmla="*/ 0 h 24"/>
                    <a:gd name="T12" fmla="*/ 22 w 76"/>
                    <a:gd name="T13" fmla="*/ 2 h 24"/>
                    <a:gd name="T14" fmla="*/ 14 w 76"/>
                    <a:gd name="T15" fmla="*/ 7 h 24"/>
                    <a:gd name="T16" fmla="*/ 6 w 76"/>
                    <a:gd name="T17" fmla="*/ 11 h 24"/>
                    <a:gd name="T18" fmla="*/ 0 w 76"/>
                    <a:gd name="T19" fmla="*/ 16 h 24"/>
                    <a:gd name="T20" fmla="*/ 8 w 76"/>
                    <a:gd name="T21" fmla="*/ 19 h 24"/>
                    <a:gd name="T22" fmla="*/ 21 w 76"/>
                    <a:gd name="T23" fmla="*/ 23 h 24"/>
                    <a:gd name="T24" fmla="*/ 35 w 76"/>
                    <a:gd name="T25" fmla="*/ 24 h 24"/>
                    <a:gd name="T26" fmla="*/ 50 w 76"/>
                    <a:gd name="T27" fmla="*/ 23 h 24"/>
                    <a:gd name="T28" fmla="*/ 63 w 76"/>
                    <a:gd name="T29" fmla="*/ 22 h 24"/>
                    <a:gd name="T30" fmla="*/ 76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76" y="18"/>
                      </a:moveTo>
                      <a:lnTo>
                        <a:pt x="71" y="12"/>
                      </a:lnTo>
                      <a:lnTo>
                        <a:pt x="64" y="7"/>
                      </a:lnTo>
                      <a:lnTo>
                        <a:pt x="56" y="2"/>
                      </a:lnTo>
                      <a:lnTo>
                        <a:pt x="49" y="1"/>
                      </a:lnTo>
                      <a:lnTo>
                        <a:pt x="37" y="0"/>
                      </a:lnTo>
                      <a:lnTo>
                        <a:pt x="22" y="2"/>
                      </a:lnTo>
                      <a:lnTo>
                        <a:pt x="14" y="7"/>
                      </a:lnTo>
                      <a:lnTo>
                        <a:pt x="6" y="11"/>
                      </a:lnTo>
                      <a:lnTo>
                        <a:pt x="0" y="16"/>
                      </a:lnTo>
                      <a:lnTo>
                        <a:pt x="8" y="19"/>
                      </a:lnTo>
                      <a:lnTo>
                        <a:pt x="21" y="23"/>
                      </a:lnTo>
                      <a:lnTo>
                        <a:pt x="35" y="24"/>
                      </a:lnTo>
                      <a:lnTo>
                        <a:pt x="50" y="23"/>
                      </a:lnTo>
                      <a:lnTo>
                        <a:pt x="63" y="22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2614" name="Freeform 155"/>
            <p:cNvSpPr>
              <a:spLocks/>
            </p:cNvSpPr>
            <p:nvPr/>
          </p:nvSpPr>
          <p:spPr bwMode="auto">
            <a:xfrm>
              <a:off x="2495" y="1098"/>
              <a:ext cx="110" cy="34"/>
            </a:xfrm>
            <a:custGeom>
              <a:avLst/>
              <a:gdLst>
                <a:gd name="T0" fmla="*/ 0 w 110"/>
                <a:gd name="T1" fmla="*/ 4 h 34"/>
                <a:gd name="T2" fmla="*/ 15 w 110"/>
                <a:gd name="T3" fmla="*/ 3 h 34"/>
                <a:gd name="T4" fmla="*/ 24 w 110"/>
                <a:gd name="T5" fmla="*/ 2 h 34"/>
                <a:gd name="T6" fmla="*/ 34 w 110"/>
                <a:gd name="T7" fmla="*/ 0 h 34"/>
                <a:gd name="T8" fmla="*/ 45 w 110"/>
                <a:gd name="T9" fmla="*/ 0 h 34"/>
                <a:gd name="T10" fmla="*/ 58 w 110"/>
                <a:gd name="T11" fmla="*/ 4 h 34"/>
                <a:gd name="T12" fmla="*/ 69 w 110"/>
                <a:gd name="T13" fmla="*/ 0 h 34"/>
                <a:gd name="T14" fmla="*/ 79 w 110"/>
                <a:gd name="T15" fmla="*/ 0 h 34"/>
                <a:gd name="T16" fmla="*/ 93 w 110"/>
                <a:gd name="T17" fmla="*/ 0 h 34"/>
                <a:gd name="T18" fmla="*/ 110 w 110"/>
                <a:gd name="T19" fmla="*/ 4 h 34"/>
                <a:gd name="T20" fmla="*/ 108 w 110"/>
                <a:gd name="T21" fmla="*/ 9 h 34"/>
                <a:gd name="T22" fmla="*/ 103 w 110"/>
                <a:gd name="T23" fmla="*/ 15 h 34"/>
                <a:gd name="T24" fmla="*/ 100 w 110"/>
                <a:gd name="T25" fmla="*/ 25 h 34"/>
                <a:gd name="T26" fmla="*/ 94 w 110"/>
                <a:gd name="T27" fmla="*/ 29 h 34"/>
                <a:gd name="T28" fmla="*/ 83 w 110"/>
                <a:gd name="T29" fmla="*/ 34 h 34"/>
                <a:gd name="T30" fmla="*/ 69 w 110"/>
                <a:gd name="T31" fmla="*/ 34 h 34"/>
                <a:gd name="T32" fmla="*/ 49 w 110"/>
                <a:gd name="T33" fmla="*/ 34 h 34"/>
                <a:gd name="T34" fmla="*/ 32 w 110"/>
                <a:gd name="T35" fmla="*/ 33 h 34"/>
                <a:gd name="T36" fmla="*/ 20 w 110"/>
                <a:gd name="T37" fmla="*/ 30 h 34"/>
                <a:gd name="T38" fmla="*/ 11 w 110"/>
                <a:gd name="T39" fmla="*/ 24 h 34"/>
                <a:gd name="T40" fmla="*/ 10 w 110"/>
                <a:gd name="T41" fmla="*/ 20 h 34"/>
                <a:gd name="T42" fmla="*/ 7 w 110"/>
                <a:gd name="T43" fmla="*/ 14 h 34"/>
                <a:gd name="T44" fmla="*/ 0 w 110"/>
                <a:gd name="T45" fmla="*/ 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34"/>
                <a:gd name="T71" fmla="*/ 110 w 110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34">
                  <a:moveTo>
                    <a:pt x="0" y="4"/>
                  </a:moveTo>
                  <a:lnTo>
                    <a:pt x="15" y="3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8" y="4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10" y="4"/>
                  </a:lnTo>
                  <a:lnTo>
                    <a:pt x="108" y="9"/>
                  </a:lnTo>
                  <a:lnTo>
                    <a:pt x="103" y="15"/>
                  </a:lnTo>
                  <a:lnTo>
                    <a:pt x="100" y="25"/>
                  </a:lnTo>
                  <a:lnTo>
                    <a:pt x="94" y="29"/>
                  </a:lnTo>
                  <a:lnTo>
                    <a:pt x="83" y="34"/>
                  </a:lnTo>
                  <a:lnTo>
                    <a:pt x="69" y="34"/>
                  </a:lnTo>
                  <a:lnTo>
                    <a:pt x="49" y="34"/>
                  </a:lnTo>
                  <a:lnTo>
                    <a:pt x="32" y="33"/>
                  </a:lnTo>
                  <a:lnTo>
                    <a:pt x="20" y="30"/>
                  </a:lnTo>
                  <a:lnTo>
                    <a:pt x="11" y="24"/>
                  </a:lnTo>
                  <a:lnTo>
                    <a:pt x="10" y="20"/>
                  </a:lnTo>
                  <a:lnTo>
                    <a:pt x="7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5" name="Freeform 156"/>
            <p:cNvSpPr>
              <a:spLocks/>
            </p:cNvSpPr>
            <p:nvPr/>
          </p:nvSpPr>
          <p:spPr bwMode="auto">
            <a:xfrm>
              <a:off x="2517" y="1020"/>
              <a:ext cx="70" cy="25"/>
            </a:xfrm>
            <a:custGeom>
              <a:avLst/>
              <a:gdLst>
                <a:gd name="T0" fmla="*/ 3 w 70"/>
                <a:gd name="T1" fmla="*/ 0 h 25"/>
                <a:gd name="T2" fmla="*/ 1 w 70"/>
                <a:gd name="T3" fmla="*/ 7 h 25"/>
                <a:gd name="T4" fmla="*/ 0 w 70"/>
                <a:gd name="T5" fmla="*/ 14 h 25"/>
                <a:gd name="T6" fmla="*/ 2 w 70"/>
                <a:gd name="T7" fmla="*/ 17 h 25"/>
                <a:gd name="T8" fmla="*/ 8 w 70"/>
                <a:gd name="T9" fmla="*/ 21 h 25"/>
                <a:gd name="T10" fmla="*/ 15 w 70"/>
                <a:gd name="T11" fmla="*/ 22 h 25"/>
                <a:gd name="T12" fmla="*/ 24 w 70"/>
                <a:gd name="T13" fmla="*/ 24 h 25"/>
                <a:gd name="T14" fmla="*/ 36 w 70"/>
                <a:gd name="T15" fmla="*/ 25 h 25"/>
                <a:gd name="T16" fmla="*/ 46 w 70"/>
                <a:gd name="T17" fmla="*/ 25 h 25"/>
                <a:gd name="T18" fmla="*/ 50 w 70"/>
                <a:gd name="T19" fmla="*/ 24 h 25"/>
                <a:gd name="T20" fmla="*/ 57 w 70"/>
                <a:gd name="T21" fmla="*/ 22 h 25"/>
                <a:gd name="T22" fmla="*/ 63 w 70"/>
                <a:gd name="T23" fmla="*/ 21 h 25"/>
                <a:gd name="T24" fmla="*/ 69 w 70"/>
                <a:gd name="T25" fmla="*/ 16 h 25"/>
                <a:gd name="T26" fmla="*/ 70 w 70"/>
                <a:gd name="T27" fmla="*/ 12 h 25"/>
                <a:gd name="T28" fmla="*/ 69 w 70"/>
                <a:gd name="T29" fmla="*/ 2 h 25"/>
                <a:gd name="T30" fmla="*/ 66 w 70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25"/>
                <a:gd name="T50" fmla="*/ 70 w 70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25">
                  <a:moveTo>
                    <a:pt x="3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8" y="21"/>
                  </a:lnTo>
                  <a:lnTo>
                    <a:pt x="15" y="22"/>
                  </a:lnTo>
                  <a:lnTo>
                    <a:pt x="24" y="24"/>
                  </a:lnTo>
                  <a:lnTo>
                    <a:pt x="36" y="25"/>
                  </a:lnTo>
                  <a:lnTo>
                    <a:pt x="46" y="25"/>
                  </a:lnTo>
                  <a:lnTo>
                    <a:pt x="50" y="24"/>
                  </a:lnTo>
                  <a:lnTo>
                    <a:pt x="57" y="22"/>
                  </a:lnTo>
                  <a:lnTo>
                    <a:pt x="63" y="21"/>
                  </a:lnTo>
                  <a:lnTo>
                    <a:pt x="69" y="16"/>
                  </a:lnTo>
                  <a:lnTo>
                    <a:pt x="70" y="12"/>
                  </a:lnTo>
                  <a:lnTo>
                    <a:pt x="69" y="2"/>
                  </a:lnTo>
                  <a:lnTo>
                    <a:pt x="6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40" name="Freeform 157"/>
          <p:cNvSpPr>
            <a:spLocks/>
          </p:cNvSpPr>
          <p:nvPr/>
        </p:nvSpPr>
        <p:spPr bwMode="auto">
          <a:xfrm>
            <a:off x="4287838" y="5089525"/>
            <a:ext cx="230187" cy="234950"/>
          </a:xfrm>
          <a:custGeom>
            <a:avLst/>
            <a:gdLst>
              <a:gd name="T0" fmla="*/ 2147483647 w 145"/>
              <a:gd name="T1" fmla="*/ 0 h 148"/>
              <a:gd name="T2" fmla="*/ 2147483647 w 145"/>
              <a:gd name="T3" fmla="*/ 2147483647 h 148"/>
              <a:gd name="T4" fmla="*/ 2147483647 w 145"/>
              <a:gd name="T5" fmla="*/ 2147483647 h 148"/>
              <a:gd name="T6" fmla="*/ 2147483647 w 145"/>
              <a:gd name="T7" fmla="*/ 2147483647 h 148"/>
              <a:gd name="T8" fmla="*/ 2147483647 w 145"/>
              <a:gd name="T9" fmla="*/ 2147483647 h 148"/>
              <a:gd name="T10" fmla="*/ 2147483647 w 145"/>
              <a:gd name="T11" fmla="*/ 2147483647 h 148"/>
              <a:gd name="T12" fmla="*/ 2147483647 w 145"/>
              <a:gd name="T13" fmla="*/ 2147483647 h 148"/>
              <a:gd name="T14" fmla="*/ 2147483647 w 145"/>
              <a:gd name="T15" fmla="*/ 2147483647 h 148"/>
              <a:gd name="T16" fmla="*/ 2147483647 w 145"/>
              <a:gd name="T17" fmla="*/ 2147483647 h 148"/>
              <a:gd name="T18" fmla="*/ 2147483647 w 145"/>
              <a:gd name="T19" fmla="*/ 2147483647 h 148"/>
              <a:gd name="T20" fmla="*/ 2147483647 w 145"/>
              <a:gd name="T21" fmla="*/ 2147483647 h 148"/>
              <a:gd name="T22" fmla="*/ 2147483647 w 145"/>
              <a:gd name="T23" fmla="*/ 2147483647 h 148"/>
              <a:gd name="T24" fmla="*/ 2147483647 w 145"/>
              <a:gd name="T25" fmla="*/ 2147483647 h 148"/>
              <a:gd name="T26" fmla="*/ 2147483647 w 145"/>
              <a:gd name="T27" fmla="*/ 2147483647 h 148"/>
              <a:gd name="T28" fmla="*/ 2147483647 w 145"/>
              <a:gd name="T29" fmla="*/ 2147483647 h 148"/>
              <a:gd name="T30" fmla="*/ 2147483647 w 145"/>
              <a:gd name="T31" fmla="*/ 2147483647 h 148"/>
              <a:gd name="T32" fmla="*/ 2147483647 w 145"/>
              <a:gd name="T33" fmla="*/ 2147483647 h 148"/>
              <a:gd name="T34" fmla="*/ 2147483647 w 145"/>
              <a:gd name="T35" fmla="*/ 2147483647 h 148"/>
              <a:gd name="T36" fmla="*/ 2147483647 w 145"/>
              <a:gd name="T37" fmla="*/ 2147483647 h 148"/>
              <a:gd name="T38" fmla="*/ 2147483647 w 145"/>
              <a:gd name="T39" fmla="*/ 2147483647 h 148"/>
              <a:gd name="T40" fmla="*/ 2147483647 w 145"/>
              <a:gd name="T41" fmla="*/ 2147483647 h 148"/>
              <a:gd name="T42" fmla="*/ 2147483647 w 145"/>
              <a:gd name="T43" fmla="*/ 2147483647 h 148"/>
              <a:gd name="T44" fmla="*/ 2147483647 w 145"/>
              <a:gd name="T45" fmla="*/ 2147483647 h 148"/>
              <a:gd name="T46" fmla="*/ 2147483647 w 145"/>
              <a:gd name="T47" fmla="*/ 2147483647 h 148"/>
              <a:gd name="T48" fmla="*/ 2147483647 w 145"/>
              <a:gd name="T49" fmla="*/ 2147483647 h 148"/>
              <a:gd name="T50" fmla="*/ 2147483647 w 145"/>
              <a:gd name="T51" fmla="*/ 2147483647 h 148"/>
              <a:gd name="T52" fmla="*/ 2147483647 w 145"/>
              <a:gd name="T53" fmla="*/ 2147483647 h 148"/>
              <a:gd name="T54" fmla="*/ 2147483647 w 145"/>
              <a:gd name="T55" fmla="*/ 2147483647 h 148"/>
              <a:gd name="T56" fmla="*/ 2147483647 w 145"/>
              <a:gd name="T57" fmla="*/ 2147483647 h 148"/>
              <a:gd name="T58" fmla="*/ 2147483647 w 145"/>
              <a:gd name="T59" fmla="*/ 2147483647 h 148"/>
              <a:gd name="T60" fmla="*/ 2147483647 w 145"/>
              <a:gd name="T61" fmla="*/ 2147483647 h 148"/>
              <a:gd name="T62" fmla="*/ 2147483647 w 145"/>
              <a:gd name="T63" fmla="*/ 2147483647 h 148"/>
              <a:gd name="T64" fmla="*/ 2147483647 w 145"/>
              <a:gd name="T65" fmla="*/ 2147483647 h 148"/>
              <a:gd name="T66" fmla="*/ 2147483647 w 145"/>
              <a:gd name="T67" fmla="*/ 2147483647 h 148"/>
              <a:gd name="T68" fmla="*/ 2147483647 w 145"/>
              <a:gd name="T69" fmla="*/ 2147483647 h 148"/>
              <a:gd name="T70" fmla="*/ 2147483647 w 145"/>
              <a:gd name="T71" fmla="*/ 2147483647 h 148"/>
              <a:gd name="T72" fmla="*/ 2147483647 w 145"/>
              <a:gd name="T73" fmla="*/ 2147483647 h 148"/>
              <a:gd name="T74" fmla="*/ 2147483647 w 145"/>
              <a:gd name="T75" fmla="*/ 2147483647 h 148"/>
              <a:gd name="T76" fmla="*/ 2147483647 w 145"/>
              <a:gd name="T77" fmla="*/ 2147483647 h 148"/>
              <a:gd name="T78" fmla="*/ 2147483647 w 145"/>
              <a:gd name="T79" fmla="*/ 2147483647 h 148"/>
              <a:gd name="T80" fmla="*/ 2147483647 w 145"/>
              <a:gd name="T81" fmla="*/ 2147483647 h 148"/>
              <a:gd name="T82" fmla="*/ 0 w 145"/>
              <a:gd name="T83" fmla="*/ 2147483647 h 148"/>
              <a:gd name="T84" fmla="*/ 2147483647 w 145"/>
              <a:gd name="T85" fmla="*/ 2147483647 h 148"/>
              <a:gd name="T86" fmla="*/ 0 w 145"/>
              <a:gd name="T87" fmla="*/ 2147483647 h 148"/>
              <a:gd name="T88" fmla="*/ 2147483647 w 145"/>
              <a:gd name="T89" fmla="*/ 2147483647 h 148"/>
              <a:gd name="T90" fmla="*/ 2147483647 w 145"/>
              <a:gd name="T91" fmla="*/ 2147483647 h 148"/>
              <a:gd name="T92" fmla="*/ 2147483647 w 145"/>
              <a:gd name="T93" fmla="*/ 2147483647 h 148"/>
              <a:gd name="T94" fmla="*/ 2147483647 w 145"/>
              <a:gd name="T95" fmla="*/ 2147483647 h 148"/>
              <a:gd name="T96" fmla="*/ 2147483647 w 145"/>
              <a:gd name="T97" fmla="*/ 2147483647 h 148"/>
              <a:gd name="T98" fmla="*/ 2147483647 w 145"/>
              <a:gd name="T99" fmla="*/ 2147483647 h 148"/>
              <a:gd name="T100" fmla="*/ 2147483647 w 145"/>
              <a:gd name="T101" fmla="*/ 2147483647 h 1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8"/>
              <a:gd name="T155" fmla="*/ 145 w 145"/>
              <a:gd name="T156" fmla="*/ 148 h 14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8">
                <a:moveTo>
                  <a:pt x="18" y="0"/>
                </a:moveTo>
                <a:lnTo>
                  <a:pt x="41" y="31"/>
                </a:lnTo>
                <a:lnTo>
                  <a:pt x="56" y="35"/>
                </a:lnTo>
                <a:lnTo>
                  <a:pt x="69" y="38"/>
                </a:lnTo>
                <a:lnTo>
                  <a:pt x="84" y="34"/>
                </a:lnTo>
                <a:lnTo>
                  <a:pt x="94" y="28"/>
                </a:lnTo>
                <a:lnTo>
                  <a:pt x="112" y="24"/>
                </a:lnTo>
                <a:lnTo>
                  <a:pt x="121" y="25"/>
                </a:lnTo>
                <a:lnTo>
                  <a:pt x="129" y="30"/>
                </a:lnTo>
                <a:lnTo>
                  <a:pt x="137" y="35"/>
                </a:lnTo>
                <a:lnTo>
                  <a:pt x="143" y="44"/>
                </a:lnTo>
                <a:lnTo>
                  <a:pt x="144" y="55"/>
                </a:lnTo>
                <a:lnTo>
                  <a:pt x="145" y="65"/>
                </a:lnTo>
                <a:lnTo>
                  <a:pt x="143" y="77"/>
                </a:lnTo>
                <a:lnTo>
                  <a:pt x="138" y="86"/>
                </a:lnTo>
                <a:lnTo>
                  <a:pt x="128" y="93"/>
                </a:lnTo>
                <a:lnTo>
                  <a:pt x="115" y="96"/>
                </a:lnTo>
                <a:lnTo>
                  <a:pt x="101" y="96"/>
                </a:lnTo>
                <a:lnTo>
                  <a:pt x="88" y="89"/>
                </a:lnTo>
                <a:lnTo>
                  <a:pt x="86" y="81"/>
                </a:lnTo>
                <a:lnTo>
                  <a:pt x="83" y="62"/>
                </a:lnTo>
                <a:lnTo>
                  <a:pt x="83" y="87"/>
                </a:lnTo>
                <a:lnTo>
                  <a:pt x="80" y="97"/>
                </a:lnTo>
                <a:lnTo>
                  <a:pt x="94" y="95"/>
                </a:lnTo>
                <a:lnTo>
                  <a:pt x="110" y="101"/>
                </a:lnTo>
                <a:lnTo>
                  <a:pt x="122" y="112"/>
                </a:lnTo>
                <a:lnTo>
                  <a:pt x="129" y="129"/>
                </a:lnTo>
                <a:lnTo>
                  <a:pt x="128" y="139"/>
                </a:lnTo>
                <a:lnTo>
                  <a:pt x="120" y="148"/>
                </a:lnTo>
                <a:lnTo>
                  <a:pt x="109" y="148"/>
                </a:lnTo>
                <a:lnTo>
                  <a:pt x="93" y="142"/>
                </a:lnTo>
                <a:lnTo>
                  <a:pt x="76" y="137"/>
                </a:lnTo>
                <a:lnTo>
                  <a:pt x="60" y="133"/>
                </a:lnTo>
                <a:lnTo>
                  <a:pt x="42" y="134"/>
                </a:lnTo>
                <a:lnTo>
                  <a:pt x="26" y="132"/>
                </a:lnTo>
                <a:lnTo>
                  <a:pt x="16" y="129"/>
                </a:lnTo>
                <a:lnTo>
                  <a:pt x="7" y="122"/>
                </a:lnTo>
                <a:lnTo>
                  <a:pt x="2" y="110"/>
                </a:lnTo>
                <a:lnTo>
                  <a:pt x="1" y="96"/>
                </a:lnTo>
                <a:lnTo>
                  <a:pt x="4" y="80"/>
                </a:lnTo>
                <a:lnTo>
                  <a:pt x="4" y="57"/>
                </a:lnTo>
                <a:lnTo>
                  <a:pt x="0" y="38"/>
                </a:lnTo>
                <a:lnTo>
                  <a:pt x="4" y="15"/>
                </a:lnTo>
                <a:lnTo>
                  <a:pt x="0" y="38"/>
                </a:lnTo>
                <a:lnTo>
                  <a:pt x="6" y="56"/>
                </a:lnTo>
                <a:lnTo>
                  <a:pt x="7" y="69"/>
                </a:lnTo>
                <a:lnTo>
                  <a:pt x="9" y="76"/>
                </a:lnTo>
                <a:lnTo>
                  <a:pt x="16" y="83"/>
                </a:lnTo>
                <a:lnTo>
                  <a:pt x="27" y="84"/>
                </a:lnTo>
                <a:lnTo>
                  <a:pt x="40" y="83"/>
                </a:lnTo>
                <a:lnTo>
                  <a:pt x="54" y="78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1" name="Freeform 158"/>
          <p:cNvSpPr>
            <a:spLocks/>
          </p:cNvSpPr>
          <p:nvPr/>
        </p:nvSpPr>
        <p:spPr bwMode="auto">
          <a:xfrm>
            <a:off x="3806825" y="5094288"/>
            <a:ext cx="230188" cy="236537"/>
          </a:xfrm>
          <a:custGeom>
            <a:avLst/>
            <a:gdLst>
              <a:gd name="T0" fmla="*/ 2147483647 w 145"/>
              <a:gd name="T1" fmla="*/ 0 h 149"/>
              <a:gd name="T2" fmla="*/ 2147483647 w 145"/>
              <a:gd name="T3" fmla="*/ 2147483647 h 149"/>
              <a:gd name="T4" fmla="*/ 2147483647 w 145"/>
              <a:gd name="T5" fmla="*/ 2147483647 h 149"/>
              <a:gd name="T6" fmla="*/ 2147483647 w 145"/>
              <a:gd name="T7" fmla="*/ 2147483647 h 149"/>
              <a:gd name="T8" fmla="*/ 2147483647 w 145"/>
              <a:gd name="T9" fmla="*/ 2147483647 h 149"/>
              <a:gd name="T10" fmla="*/ 2147483647 w 145"/>
              <a:gd name="T11" fmla="*/ 2147483647 h 149"/>
              <a:gd name="T12" fmla="*/ 2147483647 w 145"/>
              <a:gd name="T13" fmla="*/ 2147483647 h 149"/>
              <a:gd name="T14" fmla="*/ 2147483647 w 145"/>
              <a:gd name="T15" fmla="*/ 2147483647 h 149"/>
              <a:gd name="T16" fmla="*/ 2147483647 w 145"/>
              <a:gd name="T17" fmla="*/ 2147483647 h 149"/>
              <a:gd name="T18" fmla="*/ 2147483647 w 145"/>
              <a:gd name="T19" fmla="*/ 2147483647 h 149"/>
              <a:gd name="T20" fmla="*/ 2147483647 w 145"/>
              <a:gd name="T21" fmla="*/ 2147483647 h 149"/>
              <a:gd name="T22" fmla="*/ 2147483647 w 145"/>
              <a:gd name="T23" fmla="*/ 2147483647 h 149"/>
              <a:gd name="T24" fmla="*/ 0 w 145"/>
              <a:gd name="T25" fmla="*/ 2147483647 h 149"/>
              <a:gd name="T26" fmla="*/ 2147483647 w 145"/>
              <a:gd name="T27" fmla="*/ 2147483647 h 149"/>
              <a:gd name="T28" fmla="*/ 2147483647 w 145"/>
              <a:gd name="T29" fmla="*/ 2147483647 h 149"/>
              <a:gd name="T30" fmla="*/ 2147483647 w 145"/>
              <a:gd name="T31" fmla="*/ 2147483647 h 149"/>
              <a:gd name="T32" fmla="*/ 2147483647 w 145"/>
              <a:gd name="T33" fmla="*/ 2147483647 h 149"/>
              <a:gd name="T34" fmla="*/ 2147483647 w 145"/>
              <a:gd name="T35" fmla="*/ 2147483647 h 149"/>
              <a:gd name="T36" fmla="*/ 2147483647 w 145"/>
              <a:gd name="T37" fmla="*/ 2147483647 h 149"/>
              <a:gd name="T38" fmla="*/ 2147483647 w 145"/>
              <a:gd name="T39" fmla="*/ 2147483647 h 149"/>
              <a:gd name="T40" fmla="*/ 2147483647 w 145"/>
              <a:gd name="T41" fmla="*/ 2147483647 h 149"/>
              <a:gd name="T42" fmla="*/ 2147483647 w 145"/>
              <a:gd name="T43" fmla="*/ 2147483647 h 149"/>
              <a:gd name="T44" fmla="*/ 2147483647 w 145"/>
              <a:gd name="T45" fmla="*/ 2147483647 h 149"/>
              <a:gd name="T46" fmla="*/ 2147483647 w 145"/>
              <a:gd name="T47" fmla="*/ 2147483647 h 149"/>
              <a:gd name="T48" fmla="*/ 2147483647 w 145"/>
              <a:gd name="T49" fmla="*/ 2147483647 h 149"/>
              <a:gd name="T50" fmla="*/ 2147483647 w 145"/>
              <a:gd name="T51" fmla="*/ 2147483647 h 149"/>
              <a:gd name="T52" fmla="*/ 2147483647 w 145"/>
              <a:gd name="T53" fmla="*/ 2147483647 h 149"/>
              <a:gd name="T54" fmla="*/ 2147483647 w 145"/>
              <a:gd name="T55" fmla="*/ 2147483647 h 149"/>
              <a:gd name="T56" fmla="*/ 2147483647 w 145"/>
              <a:gd name="T57" fmla="*/ 2147483647 h 149"/>
              <a:gd name="T58" fmla="*/ 2147483647 w 145"/>
              <a:gd name="T59" fmla="*/ 2147483647 h 149"/>
              <a:gd name="T60" fmla="*/ 2147483647 w 145"/>
              <a:gd name="T61" fmla="*/ 2147483647 h 149"/>
              <a:gd name="T62" fmla="*/ 2147483647 w 145"/>
              <a:gd name="T63" fmla="*/ 2147483647 h 149"/>
              <a:gd name="T64" fmla="*/ 2147483647 w 145"/>
              <a:gd name="T65" fmla="*/ 2147483647 h 149"/>
              <a:gd name="T66" fmla="*/ 2147483647 w 145"/>
              <a:gd name="T67" fmla="*/ 2147483647 h 149"/>
              <a:gd name="T68" fmla="*/ 2147483647 w 145"/>
              <a:gd name="T69" fmla="*/ 2147483647 h 149"/>
              <a:gd name="T70" fmla="*/ 2147483647 w 145"/>
              <a:gd name="T71" fmla="*/ 2147483647 h 149"/>
              <a:gd name="T72" fmla="*/ 2147483647 w 145"/>
              <a:gd name="T73" fmla="*/ 2147483647 h 149"/>
              <a:gd name="T74" fmla="*/ 2147483647 w 145"/>
              <a:gd name="T75" fmla="*/ 2147483647 h 149"/>
              <a:gd name="T76" fmla="*/ 2147483647 w 145"/>
              <a:gd name="T77" fmla="*/ 2147483647 h 149"/>
              <a:gd name="T78" fmla="*/ 2147483647 w 145"/>
              <a:gd name="T79" fmla="*/ 2147483647 h 149"/>
              <a:gd name="T80" fmla="*/ 2147483647 w 145"/>
              <a:gd name="T81" fmla="*/ 2147483647 h 149"/>
              <a:gd name="T82" fmla="*/ 2147483647 w 145"/>
              <a:gd name="T83" fmla="*/ 2147483647 h 149"/>
              <a:gd name="T84" fmla="*/ 2147483647 w 145"/>
              <a:gd name="T85" fmla="*/ 2147483647 h 149"/>
              <a:gd name="T86" fmla="*/ 2147483647 w 145"/>
              <a:gd name="T87" fmla="*/ 2147483647 h 149"/>
              <a:gd name="T88" fmla="*/ 2147483647 w 145"/>
              <a:gd name="T89" fmla="*/ 2147483647 h 149"/>
              <a:gd name="T90" fmla="*/ 2147483647 w 145"/>
              <a:gd name="T91" fmla="*/ 2147483647 h 149"/>
              <a:gd name="T92" fmla="*/ 2147483647 w 145"/>
              <a:gd name="T93" fmla="*/ 2147483647 h 149"/>
              <a:gd name="T94" fmla="*/ 2147483647 w 145"/>
              <a:gd name="T95" fmla="*/ 2147483647 h 149"/>
              <a:gd name="T96" fmla="*/ 2147483647 w 145"/>
              <a:gd name="T97" fmla="*/ 2147483647 h 149"/>
              <a:gd name="T98" fmla="*/ 2147483647 w 145"/>
              <a:gd name="T99" fmla="*/ 2147483647 h 149"/>
              <a:gd name="T100" fmla="*/ 2147483647 w 145"/>
              <a:gd name="T101" fmla="*/ 2147483647 h 1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9"/>
              <a:gd name="T155" fmla="*/ 145 w 145"/>
              <a:gd name="T156" fmla="*/ 149 h 1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9">
                <a:moveTo>
                  <a:pt x="127" y="0"/>
                </a:moveTo>
                <a:lnTo>
                  <a:pt x="104" y="31"/>
                </a:lnTo>
                <a:lnTo>
                  <a:pt x="89" y="36"/>
                </a:lnTo>
                <a:lnTo>
                  <a:pt x="76" y="38"/>
                </a:lnTo>
                <a:lnTo>
                  <a:pt x="61" y="35"/>
                </a:lnTo>
                <a:lnTo>
                  <a:pt x="51" y="29"/>
                </a:lnTo>
                <a:lnTo>
                  <a:pt x="33" y="24"/>
                </a:lnTo>
                <a:lnTo>
                  <a:pt x="24" y="25"/>
                </a:lnTo>
                <a:lnTo>
                  <a:pt x="16" y="30"/>
                </a:lnTo>
                <a:lnTo>
                  <a:pt x="8" y="36"/>
                </a:lnTo>
                <a:lnTo>
                  <a:pt x="2" y="45"/>
                </a:lnTo>
                <a:lnTo>
                  <a:pt x="1" y="55"/>
                </a:lnTo>
                <a:lnTo>
                  <a:pt x="0" y="66"/>
                </a:lnTo>
                <a:lnTo>
                  <a:pt x="2" y="78"/>
                </a:lnTo>
                <a:lnTo>
                  <a:pt x="7" y="86"/>
                </a:lnTo>
                <a:lnTo>
                  <a:pt x="17" y="93"/>
                </a:lnTo>
                <a:lnTo>
                  <a:pt x="30" y="97"/>
                </a:lnTo>
                <a:lnTo>
                  <a:pt x="44" y="97"/>
                </a:lnTo>
                <a:lnTo>
                  <a:pt x="56" y="90"/>
                </a:lnTo>
                <a:lnTo>
                  <a:pt x="59" y="82"/>
                </a:lnTo>
                <a:lnTo>
                  <a:pt x="62" y="62"/>
                </a:lnTo>
                <a:lnTo>
                  <a:pt x="62" y="88"/>
                </a:lnTo>
                <a:lnTo>
                  <a:pt x="64" y="98"/>
                </a:lnTo>
                <a:lnTo>
                  <a:pt x="51" y="96"/>
                </a:lnTo>
                <a:lnTo>
                  <a:pt x="35" y="101"/>
                </a:lnTo>
                <a:lnTo>
                  <a:pt x="23" y="113"/>
                </a:lnTo>
                <a:lnTo>
                  <a:pt x="16" y="129"/>
                </a:lnTo>
                <a:lnTo>
                  <a:pt x="17" y="139"/>
                </a:lnTo>
                <a:lnTo>
                  <a:pt x="25" y="149"/>
                </a:lnTo>
                <a:lnTo>
                  <a:pt x="36" y="149"/>
                </a:lnTo>
                <a:lnTo>
                  <a:pt x="52" y="143"/>
                </a:lnTo>
                <a:lnTo>
                  <a:pt x="69" y="137"/>
                </a:lnTo>
                <a:lnTo>
                  <a:pt x="85" y="134"/>
                </a:lnTo>
                <a:lnTo>
                  <a:pt x="102" y="135"/>
                </a:lnTo>
                <a:lnTo>
                  <a:pt x="119" y="133"/>
                </a:lnTo>
                <a:lnTo>
                  <a:pt x="129" y="129"/>
                </a:lnTo>
                <a:lnTo>
                  <a:pt x="138" y="122"/>
                </a:lnTo>
                <a:lnTo>
                  <a:pt x="143" y="111"/>
                </a:lnTo>
                <a:lnTo>
                  <a:pt x="144" y="97"/>
                </a:lnTo>
                <a:lnTo>
                  <a:pt x="140" y="81"/>
                </a:lnTo>
                <a:lnTo>
                  <a:pt x="140" y="58"/>
                </a:lnTo>
                <a:lnTo>
                  <a:pt x="145" y="38"/>
                </a:lnTo>
                <a:lnTo>
                  <a:pt x="140" y="15"/>
                </a:lnTo>
                <a:lnTo>
                  <a:pt x="145" y="38"/>
                </a:lnTo>
                <a:lnTo>
                  <a:pt x="139" y="56"/>
                </a:lnTo>
                <a:lnTo>
                  <a:pt x="138" y="69"/>
                </a:lnTo>
                <a:lnTo>
                  <a:pt x="136" y="77"/>
                </a:lnTo>
                <a:lnTo>
                  <a:pt x="129" y="83"/>
                </a:lnTo>
                <a:lnTo>
                  <a:pt x="117" y="84"/>
                </a:lnTo>
                <a:lnTo>
                  <a:pt x="105" y="83"/>
                </a:lnTo>
                <a:lnTo>
                  <a:pt x="91" y="80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59"/>
          <p:cNvGrpSpPr>
            <a:grpSpLocks/>
          </p:cNvGrpSpPr>
          <p:nvPr/>
        </p:nvGrpSpPr>
        <p:grpSpPr bwMode="auto">
          <a:xfrm>
            <a:off x="3652838" y="2095500"/>
            <a:ext cx="1025525" cy="725488"/>
            <a:chOff x="2233" y="1305"/>
            <a:chExt cx="646" cy="457"/>
          </a:xfrm>
        </p:grpSpPr>
        <p:grpSp>
          <p:nvGrpSpPr>
            <p:cNvPr id="11" name="Group 160"/>
            <p:cNvGrpSpPr>
              <a:grpSpLocks/>
            </p:cNvGrpSpPr>
            <p:nvPr/>
          </p:nvGrpSpPr>
          <p:grpSpPr bwMode="auto">
            <a:xfrm>
              <a:off x="2233" y="1305"/>
              <a:ext cx="646" cy="457"/>
              <a:chOff x="2233" y="1305"/>
              <a:chExt cx="646" cy="457"/>
            </a:xfrm>
          </p:grpSpPr>
          <p:sp>
            <p:nvSpPr>
              <p:cNvPr id="22611" name="Freeform 161"/>
              <p:cNvSpPr>
                <a:spLocks/>
              </p:cNvSpPr>
              <p:nvPr/>
            </p:nvSpPr>
            <p:spPr bwMode="auto">
              <a:xfrm>
                <a:off x="2644" y="1305"/>
                <a:ext cx="235" cy="457"/>
              </a:xfrm>
              <a:custGeom>
                <a:avLst/>
                <a:gdLst>
                  <a:gd name="T0" fmla="*/ 31 w 235"/>
                  <a:gd name="T1" fmla="*/ 0 h 457"/>
                  <a:gd name="T2" fmla="*/ 43 w 235"/>
                  <a:gd name="T3" fmla="*/ 2 h 457"/>
                  <a:gd name="T4" fmla="*/ 58 w 235"/>
                  <a:gd name="T5" fmla="*/ 8 h 457"/>
                  <a:gd name="T6" fmla="*/ 72 w 235"/>
                  <a:gd name="T7" fmla="*/ 15 h 457"/>
                  <a:gd name="T8" fmla="*/ 83 w 235"/>
                  <a:gd name="T9" fmla="*/ 22 h 457"/>
                  <a:gd name="T10" fmla="*/ 96 w 235"/>
                  <a:gd name="T11" fmla="*/ 31 h 457"/>
                  <a:gd name="T12" fmla="*/ 111 w 235"/>
                  <a:gd name="T13" fmla="*/ 42 h 457"/>
                  <a:gd name="T14" fmla="*/ 124 w 235"/>
                  <a:gd name="T15" fmla="*/ 54 h 457"/>
                  <a:gd name="T16" fmla="*/ 135 w 235"/>
                  <a:gd name="T17" fmla="*/ 67 h 457"/>
                  <a:gd name="T18" fmla="*/ 148 w 235"/>
                  <a:gd name="T19" fmla="*/ 83 h 457"/>
                  <a:gd name="T20" fmla="*/ 159 w 235"/>
                  <a:gd name="T21" fmla="*/ 100 h 457"/>
                  <a:gd name="T22" fmla="*/ 168 w 235"/>
                  <a:gd name="T23" fmla="*/ 115 h 457"/>
                  <a:gd name="T24" fmla="*/ 180 w 235"/>
                  <a:gd name="T25" fmla="*/ 136 h 457"/>
                  <a:gd name="T26" fmla="*/ 193 w 235"/>
                  <a:gd name="T27" fmla="*/ 163 h 457"/>
                  <a:gd name="T28" fmla="*/ 203 w 235"/>
                  <a:gd name="T29" fmla="*/ 191 h 457"/>
                  <a:gd name="T30" fmla="*/ 212 w 235"/>
                  <a:gd name="T31" fmla="*/ 221 h 457"/>
                  <a:gd name="T32" fmla="*/ 219 w 235"/>
                  <a:gd name="T33" fmla="*/ 247 h 457"/>
                  <a:gd name="T34" fmla="*/ 225 w 235"/>
                  <a:gd name="T35" fmla="*/ 273 h 457"/>
                  <a:gd name="T36" fmla="*/ 228 w 235"/>
                  <a:gd name="T37" fmla="*/ 293 h 457"/>
                  <a:gd name="T38" fmla="*/ 231 w 235"/>
                  <a:gd name="T39" fmla="*/ 313 h 457"/>
                  <a:gd name="T40" fmla="*/ 234 w 235"/>
                  <a:gd name="T41" fmla="*/ 344 h 457"/>
                  <a:gd name="T42" fmla="*/ 235 w 235"/>
                  <a:gd name="T43" fmla="*/ 375 h 457"/>
                  <a:gd name="T44" fmla="*/ 235 w 235"/>
                  <a:gd name="T45" fmla="*/ 405 h 457"/>
                  <a:gd name="T46" fmla="*/ 234 w 235"/>
                  <a:gd name="T47" fmla="*/ 417 h 457"/>
                  <a:gd name="T48" fmla="*/ 233 w 235"/>
                  <a:gd name="T49" fmla="*/ 431 h 457"/>
                  <a:gd name="T50" fmla="*/ 232 w 235"/>
                  <a:gd name="T51" fmla="*/ 436 h 457"/>
                  <a:gd name="T52" fmla="*/ 231 w 235"/>
                  <a:gd name="T53" fmla="*/ 442 h 457"/>
                  <a:gd name="T54" fmla="*/ 228 w 235"/>
                  <a:gd name="T55" fmla="*/ 449 h 457"/>
                  <a:gd name="T56" fmla="*/ 224 w 235"/>
                  <a:gd name="T57" fmla="*/ 454 h 457"/>
                  <a:gd name="T58" fmla="*/ 217 w 235"/>
                  <a:gd name="T59" fmla="*/ 457 h 457"/>
                  <a:gd name="T60" fmla="*/ 210 w 235"/>
                  <a:gd name="T61" fmla="*/ 457 h 457"/>
                  <a:gd name="T62" fmla="*/ 202 w 235"/>
                  <a:gd name="T63" fmla="*/ 455 h 457"/>
                  <a:gd name="T64" fmla="*/ 193 w 235"/>
                  <a:gd name="T65" fmla="*/ 448 h 457"/>
                  <a:gd name="T66" fmla="*/ 185 w 235"/>
                  <a:gd name="T67" fmla="*/ 440 h 457"/>
                  <a:gd name="T68" fmla="*/ 174 w 235"/>
                  <a:gd name="T69" fmla="*/ 433 h 457"/>
                  <a:gd name="T70" fmla="*/ 160 w 235"/>
                  <a:gd name="T71" fmla="*/ 424 h 457"/>
                  <a:gd name="T72" fmla="*/ 147 w 235"/>
                  <a:gd name="T73" fmla="*/ 418 h 457"/>
                  <a:gd name="T74" fmla="*/ 132 w 235"/>
                  <a:gd name="T75" fmla="*/ 414 h 457"/>
                  <a:gd name="T76" fmla="*/ 109 w 235"/>
                  <a:gd name="T77" fmla="*/ 409 h 457"/>
                  <a:gd name="T78" fmla="*/ 87 w 235"/>
                  <a:gd name="T79" fmla="*/ 404 h 457"/>
                  <a:gd name="T80" fmla="*/ 73 w 235"/>
                  <a:gd name="T81" fmla="*/ 398 h 457"/>
                  <a:gd name="T82" fmla="*/ 59 w 235"/>
                  <a:gd name="T83" fmla="*/ 391 h 457"/>
                  <a:gd name="T84" fmla="*/ 49 w 235"/>
                  <a:gd name="T85" fmla="*/ 383 h 457"/>
                  <a:gd name="T86" fmla="*/ 43 w 235"/>
                  <a:gd name="T87" fmla="*/ 374 h 457"/>
                  <a:gd name="T88" fmla="*/ 39 w 235"/>
                  <a:gd name="T89" fmla="*/ 366 h 457"/>
                  <a:gd name="T90" fmla="*/ 38 w 235"/>
                  <a:gd name="T91" fmla="*/ 356 h 457"/>
                  <a:gd name="T92" fmla="*/ 38 w 235"/>
                  <a:gd name="T93" fmla="*/ 346 h 457"/>
                  <a:gd name="T94" fmla="*/ 39 w 235"/>
                  <a:gd name="T95" fmla="*/ 305 h 457"/>
                  <a:gd name="T96" fmla="*/ 38 w 235"/>
                  <a:gd name="T97" fmla="*/ 272 h 457"/>
                  <a:gd name="T98" fmla="*/ 35 w 235"/>
                  <a:gd name="T99" fmla="*/ 232 h 457"/>
                  <a:gd name="T100" fmla="*/ 31 w 235"/>
                  <a:gd name="T101" fmla="*/ 194 h 457"/>
                  <a:gd name="T102" fmla="*/ 27 w 235"/>
                  <a:gd name="T103" fmla="*/ 163 h 457"/>
                  <a:gd name="T104" fmla="*/ 22 w 235"/>
                  <a:gd name="T105" fmla="*/ 134 h 457"/>
                  <a:gd name="T106" fmla="*/ 18 w 235"/>
                  <a:gd name="T107" fmla="*/ 110 h 457"/>
                  <a:gd name="T108" fmla="*/ 11 w 235"/>
                  <a:gd name="T109" fmla="*/ 77 h 457"/>
                  <a:gd name="T110" fmla="*/ 7 w 235"/>
                  <a:gd name="T111" fmla="*/ 60 h 457"/>
                  <a:gd name="T112" fmla="*/ 3 w 235"/>
                  <a:gd name="T113" fmla="*/ 40 h 457"/>
                  <a:gd name="T114" fmla="*/ 0 w 235"/>
                  <a:gd name="T115" fmla="*/ 24 h 457"/>
                  <a:gd name="T116" fmla="*/ 1 w 235"/>
                  <a:gd name="T117" fmla="*/ 14 h 457"/>
                  <a:gd name="T118" fmla="*/ 5 w 235"/>
                  <a:gd name="T119" fmla="*/ 7 h 457"/>
                  <a:gd name="T120" fmla="*/ 12 w 235"/>
                  <a:gd name="T121" fmla="*/ 2 h 457"/>
                  <a:gd name="T122" fmla="*/ 22 w 235"/>
                  <a:gd name="T123" fmla="*/ 0 h 457"/>
                  <a:gd name="T124" fmla="*/ 31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31" y="0"/>
                    </a:moveTo>
                    <a:lnTo>
                      <a:pt x="43" y="2"/>
                    </a:lnTo>
                    <a:lnTo>
                      <a:pt x="58" y="8"/>
                    </a:lnTo>
                    <a:lnTo>
                      <a:pt x="72" y="15"/>
                    </a:lnTo>
                    <a:lnTo>
                      <a:pt x="83" y="22"/>
                    </a:lnTo>
                    <a:lnTo>
                      <a:pt x="96" y="31"/>
                    </a:lnTo>
                    <a:lnTo>
                      <a:pt x="111" y="42"/>
                    </a:lnTo>
                    <a:lnTo>
                      <a:pt x="124" y="54"/>
                    </a:lnTo>
                    <a:lnTo>
                      <a:pt x="135" y="67"/>
                    </a:lnTo>
                    <a:lnTo>
                      <a:pt x="148" y="83"/>
                    </a:lnTo>
                    <a:lnTo>
                      <a:pt x="159" y="100"/>
                    </a:lnTo>
                    <a:lnTo>
                      <a:pt x="168" y="115"/>
                    </a:lnTo>
                    <a:lnTo>
                      <a:pt x="180" y="136"/>
                    </a:lnTo>
                    <a:lnTo>
                      <a:pt x="193" y="163"/>
                    </a:lnTo>
                    <a:lnTo>
                      <a:pt x="203" y="191"/>
                    </a:lnTo>
                    <a:lnTo>
                      <a:pt x="212" y="221"/>
                    </a:lnTo>
                    <a:lnTo>
                      <a:pt x="219" y="247"/>
                    </a:lnTo>
                    <a:lnTo>
                      <a:pt x="225" y="273"/>
                    </a:lnTo>
                    <a:lnTo>
                      <a:pt x="228" y="293"/>
                    </a:lnTo>
                    <a:lnTo>
                      <a:pt x="231" y="313"/>
                    </a:lnTo>
                    <a:lnTo>
                      <a:pt x="234" y="344"/>
                    </a:lnTo>
                    <a:lnTo>
                      <a:pt x="235" y="375"/>
                    </a:lnTo>
                    <a:lnTo>
                      <a:pt x="235" y="405"/>
                    </a:lnTo>
                    <a:lnTo>
                      <a:pt x="234" y="417"/>
                    </a:lnTo>
                    <a:lnTo>
                      <a:pt x="233" y="431"/>
                    </a:lnTo>
                    <a:lnTo>
                      <a:pt x="232" y="436"/>
                    </a:lnTo>
                    <a:lnTo>
                      <a:pt x="231" y="442"/>
                    </a:lnTo>
                    <a:lnTo>
                      <a:pt x="228" y="449"/>
                    </a:lnTo>
                    <a:lnTo>
                      <a:pt x="224" y="454"/>
                    </a:lnTo>
                    <a:lnTo>
                      <a:pt x="217" y="457"/>
                    </a:lnTo>
                    <a:lnTo>
                      <a:pt x="210" y="457"/>
                    </a:lnTo>
                    <a:lnTo>
                      <a:pt x="202" y="455"/>
                    </a:lnTo>
                    <a:lnTo>
                      <a:pt x="193" y="448"/>
                    </a:lnTo>
                    <a:lnTo>
                      <a:pt x="185" y="440"/>
                    </a:lnTo>
                    <a:lnTo>
                      <a:pt x="174" y="433"/>
                    </a:lnTo>
                    <a:lnTo>
                      <a:pt x="160" y="424"/>
                    </a:lnTo>
                    <a:lnTo>
                      <a:pt x="147" y="418"/>
                    </a:lnTo>
                    <a:lnTo>
                      <a:pt x="132" y="414"/>
                    </a:lnTo>
                    <a:lnTo>
                      <a:pt x="109" y="409"/>
                    </a:lnTo>
                    <a:lnTo>
                      <a:pt x="87" y="404"/>
                    </a:lnTo>
                    <a:lnTo>
                      <a:pt x="73" y="398"/>
                    </a:lnTo>
                    <a:lnTo>
                      <a:pt x="59" y="391"/>
                    </a:lnTo>
                    <a:lnTo>
                      <a:pt x="49" y="383"/>
                    </a:lnTo>
                    <a:lnTo>
                      <a:pt x="43" y="374"/>
                    </a:lnTo>
                    <a:lnTo>
                      <a:pt x="39" y="366"/>
                    </a:lnTo>
                    <a:lnTo>
                      <a:pt x="38" y="356"/>
                    </a:lnTo>
                    <a:lnTo>
                      <a:pt x="38" y="346"/>
                    </a:lnTo>
                    <a:lnTo>
                      <a:pt x="39" y="305"/>
                    </a:lnTo>
                    <a:lnTo>
                      <a:pt x="38" y="272"/>
                    </a:lnTo>
                    <a:lnTo>
                      <a:pt x="35" y="232"/>
                    </a:lnTo>
                    <a:lnTo>
                      <a:pt x="31" y="194"/>
                    </a:lnTo>
                    <a:lnTo>
                      <a:pt x="27" y="163"/>
                    </a:lnTo>
                    <a:lnTo>
                      <a:pt x="22" y="134"/>
                    </a:lnTo>
                    <a:lnTo>
                      <a:pt x="18" y="110"/>
                    </a:lnTo>
                    <a:lnTo>
                      <a:pt x="11" y="77"/>
                    </a:lnTo>
                    <a:lnTo>
                      <a:pt x="7" y="60"/>
                    </a:lnTo>
                    <a:lnTo>
                      <a:pt x="3" y="40"/>
                    </a:lnTo>
                    <a:lnTo>
                      <a:pt x="0" y="24"/>
                    </a:lnTo>
                    <a:lnTo>
                      <a:pt x="1" y="14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12" name="Freeform 162"/>
              <p:cNvSpPr>
                <a:spLocks/>
              </p:cNvSpPr>
              <p:nvPr/>
            </p:nvSpPr>
            <p:spPr bwMode="auto">
              <a:xfrm>
                <a:off x="2233" y="1305"/>
                <a:ext cx="235" cy="457"/>
              </a:xfrm>
              <a:custGeom>
                <a:avLst/>
                <a:gdLst>
                  <a:gd name="T0" fmla="*/ 204 w 235"/>
                  <a:gd name="T1" fmla="*/ 0 h 457"/>
                  <a:gd name="T2" fmla="*/ 193 w 235"/>
                  <a:gd name="T3" fmla="*/ 2 h 457"/>
                  <a:gd name="T4" fmla="*/ 178 w 235"/>
                  <a:gd name="T5" fmla="*/ 8 h 457"/>
                  <a:gd name="T6" fmla="*/ 164 w 235"/>
                  <a:gd name="T7" fmla="*/ 15 h 457"/>
                  <a:gd name="T8" fmla="*/ 152 w 235"/>
                  <a:gd name="T9" fmla="*/ 22 h 457"/>
                  <a:gd name="T10" fmla="*/ 140 w 235"/>
                  <a:gd name="T11" fmla="*/ 31 h 457"/>
                  <a:gd name="T12" fmla="*/ 125 w 235"/>
                  <a:gd name="T13" fmla="*/ 42 h 457"/>
                  <a:gd name="T14" fmla="*/ 112 w 235"/>
                  <a:gd name="T15" fmla="*/ 54 h 457"/>
                  <a:gd name="T16" fmla="*/ 100 w 235"/>
                  <a:gd name="T17" fmla="*/ 67 h 457"/>
                  <a:gd name="T18" fmla="*/ 88 w 235"/>
                  <a:gd name="T19" fmla="*/ 83 h 457"/>
                  <a:gd name="T20" fmla="*/ 76 w 235"/>
                  <a:gd name="T21" fmla="*/ 100 h 457"/>
                  <a:gd name="T22" fmla="*/ 67 w 235"/>
                  <a:gd name="T23" fmla="*/ 115 h 457"/>
                  <a:gd name="T24" fmla="*/ 56 w 235"/>
                  <a:gd name="T25" fmla="*/ 136 h 457"/>
                  <a:gd name="T26" fmla="*/ 43 w 235"/>
                  <a:gd name="T27" fmla="*/ 163 h 457"/>
                  <a:gd name="T28" fmla="*/ 33 w 235"/>
                  <a:gd name="T29" fmla="*/ 191 h 457"/>
                  <a:gd name="T30" fmla="*/ 23 w 235"/>
                  <a:gd name="T31" fmla="*/ 221 h 457"/>
                  <a:gd name="T32" fmla="*/ 16 w 235"/>
                  <a:gd name="T33" fmla="*/ 247 h 457"/>
                  <a:gd name="T34" fmla="*/ 11 w 235"/>
                  <a:gd name="T35" fmla="*/ 273 h 457"/>
                  <a:gd name="T36" fmla="*/ 7 w 235"/>
                  <a:gd name="T37" fmla="*/ 293 h 457"/>
                  <a:gd name="T38" fmla="*/ 5 w 235"/>
                  <a:gd name="T39" fmla="*/ 313 h 457"/>
                  <a:gd name="T40" fmla="*/ 1 w 235"/>
                  <a:gd name="T41" fmla="*/ 344 h 457"/>
                  <a:gd name="T42" fmla="*/ 0 w 235"/>
                  <a:gd name="T43" fmla="*/ 375 h 457"/>
                  <a:gd name="T44" fmla="*/ 0 w 235"/>
                  <a:gd name="T45" fmla="*/ 405 h 457"/>
                  <a:gd name="T46" fmla="*/ 1 w 235"/>
                  <a:gd name="T47" fmla="*/ 417 h 457"/>
                  <a:gd name="T48" fmla="*/ 3 w 235"/>
                  <a:gd name="T49" fmla="*/ 431 h 457"/>
                  <a:gd name="T50" fmla="*/ 4 w 235"/>
                  <a:gd name="T51" fmla="*/ 436 h 457"/>
                  <a:gd name="T52" fmla="*/ 5 w 235"/>
                  <a:gd name="T53" fmla="*/ 442 h 457"/>
                  <a:gd name="T54" fmla="*/ 7 w 235"/>
                  <a:gd name="T55" fmla="*/ 449 h 457"/>
                  <a:gd name="T56" fmla="*/ 12 w 235"/>
                  <a:gd name="T57" fmla="*/ 454 h 457"/>
                  <a:gd name="T58" fmla="*/ 19 w 235"/>
                  <a:gd name="T59" fmla="*/ 457 h 457"/>
                  <a:gd name="T60" fmla="*/ 26 w 235"/>
                  <a:gd name="T61" fmla="*/ 457 h 457"/>
                  <a:gd name="T62" fmla="*/ 34 w 235"/>
                  <a:gd name="T63" fmla="*/ 455 h 457"/>
                  <a:gd name="T64" fmla="*/ 43 w 235"/>
                  <a:gd name="T65" fmla="*/ 448 h 457"/>
                  <a:gd name="T66" fmla="*/ 51 w 235"/>
                  <a:gd name="T67" fmla="*/ 440 h 457"/>
                  <a:gd name="T68" fmla="*/ 61 w 235"/>
                  <a:gd name="T69" fmla="*/ 433 h 457"/>
                  <a:gd name="T70" fmla="*/ 75 w 235"/>
                  <a:gd name="T71" fmla="*/ 424 h 457"/>
                  <a:gd name="T72" fmla="*/ 89 w 235"/>
                  <a:gd name="T73" fmla="*/ 418 h 457"/>
                  <a:gd name="T74" fmla="*/ 104 w 235"/>
                  <a:gd name="T75" fmla="*/ 414 h 457"/>
                  <a:gd name="T76" fmla="*/ 127 w 235"/>
                  <a:gd name="T77" fmla="*/ 409 h 457"/>
                  <a:gd name="T78" fmla="*/ 149 w 235"/>
                  <a:gd name="T79" fmla="*/ 404 h 457"/>
                  <a:gd name="T80" fmla="*/ 163 w 235"/>
                  <a:gd name="T81" fmla="*/ 398 h 457"/>
                  <a:gd name="T82" fmla="*/ 176 w 235"/>
                  <a:gd name="T83" fmla="*/ 391 h 457"/>
                  <a:gd name="T84" fmla="*/ 187 w 235"/>
                  <a:gd name="T85" fmla="*/ 383 h 457"/>
                  <a:gd name="T86" fmla="*/ 193 w 235"/>
                  <a:gd name="T87" fmla="*/ 374 h 457"/>
                  <a:gd name="T88" fmla="*/ 196 w 235"/>
                  <a:gd name="T89" fmla="*/ 366 h 457"/>
                  <a:gd name="T90" fmla="*/ 197 w 235"/>
                  <a:gd name="T91" fmla="*/ 356 h 457"/>
                  <a:gd name="T92" fmla="*/ 197 w 235"/>
                  <a:gd name="T93" fmla="*/ 346 h 457"/>
                  <a:gd name="T94" fmla="*/ 196 w 235"/>
                  <a:gd name="T95" fmla="*/ 305 h 457"/>
                  <a:gd name="T96" fmla="*/ 197 w 235"/>
                  <a:gd name="T97" fmla="*/ 272 h 457"/>
                  <a:gd name="T98" fmla="*/ 201 w 235"/>
                  <a:gd name="T99" fmla="*/ 232 h 457"/>
                  <a:gd name="T100" fmla="*/ 204 w 235"/>
                  <a:gd name="T101" fmla="*/ 194 h 457"/>
                  <a:gd name="T102" fmla="*/ 209 w 235"/>
                  <a:gd name="T103" fmla="*/ 163 h 457"/>
                  <a:gd name="T104" fmla="*/ 213 w 235"/>
                  <a:gd name="T105" fmla="*/ 134 h 457"/>
                  <a:gd name="T106" fmla="*/ 218 w 235"/>
                  <a:gd name="T107" fmla="*/ 110 h 457"/>
                  <a:gd name="T108" fmla="*/ 225 w 235"/>
                  <a:gd name="T109" fmla="*/ 77 h 457"/>
                  <a:gd name="T110" fmla="*/ 228 w 235"/>
                  <a:gd name="T111" fmla="*/ 60 h 457"/>
                  <a:gd name="T112" fmla="*/ 233 w 235"/>
                  <a:gd name="T113" fmla="*/ 40 h 457"/>
                  <a:gd name="T114" fmla="*/ 235 w 235"/>
                  <a:gd name="T115" fmla="*/ 24 h 457"/>
                  <a:gd name="T116" fmla="*/ 234 w 235"/>
                  <a:gd name="T117" fmla="*/ 14 h 457"/>
                  <a:gd name="T118" fmla="*/ 231 w 235"/>
                  <a:gd name="T119" fmla="*/ 7 h 457"/>
                  <a:gd name="T120" fmla="*/ 224 w 235"/>
                  <a:gd name="T121" fmla="*/ 2 h 457"/>
                  <a:gd name="T122" fmla="*/ 213 w 235"/>
                  <a:gd name="T123" fmla="*/ 0 h 457"/>
                  <a:gd name="T124" fmla="*/ 204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204" y="0"/>
                    </a:moveTo>
                    <a:lnTo>
                      <a:pt x="193" y="2"/>
                    </a:lnTo>
                    <a:lnTo>
                      <a:pt x="178" y="8"/>
                    </a:lnTo>
                    <a:lnTo>
                      <a:pt x="164" y="15"/>
                    </a:lnTo>
                    <a:lnTo>
                      <a:pt x="152" y="22"/>
                    </a:lnTo>
                    <a:lnTo>
                      <a:pt x="140" y="31"/>
                    </a:lnTo>
                    <a:lnTo>
                      <a:pt x="125" y="42"/>
                    </a:lnTo>
                    <a:lnTo>
                      <a:pt x="112" y="54"/>
                    </a:lnTo>
                    <a:lnTo>
                      <a:pt x="100" y="67"/>
                    </a:lnTo>
                    <a:lnTo>
                      <a:pt x="88" y="83"/>
                    </a:lnTo>
                    <a:lnTo>
                      <a:pt x="76" y="100"/>
                    </a:lnTo>
                    <a:lnTo>
                      <a:pt x="67" y="115"/>
                    </a:lnTo>
                    <a:lnTo>
                      <a:pt x="56" y="136"/>
                    </a:lnTo>
                    <a:lnTo>
                      <a:pt x="43" y="163"/>
                    </a:lnTo>
                    <a:lnTo>
                      <a:pt x="33" y="191"/>
                    </a:lnTo>
                    <a:lnTo>
                      <a:pt x="23" y="221"/>
                    </a:lnTo>
                    <a:lnTo>
                      <a:pt x="16" y="247"/>
                    </a:lnTo>
                    <a:lnTo>
                      <a:pt x="11" y="273"/>
                    </a:lnTo>
                    <a:lnTo>
                      <a:pt x="7" y="293"/>
                    </a:lnTo>
                    <a:lnTo>
                      <a:pt x="5" y="313"/>
                    </a:lnTo>
                    <a:lnTo>
                      <a:pt x="1" y="344"/>
                    </a:lnTo>
                    <a:lnTo>
                      <a:pt x="0" y="375"/>
                    </a:lnTo>
                    <a:lnTo>
                      <a:pt x="0" y="405"/>
                    </a:lnTo>
                    <a:lnTo>
                      <a:pt x="1" y="417"/>
                    </a:lnTo>
                    <a:lnTo>
                      <a:pt x="3" y="431"/>
                    </a:lnTo>
                    <a:lnTo>
                      <a:pt x="4" y="436"/>
                    </a:lnTo>
                    <a:lnTo>
                      <a:pt x="5" y="442"/>
                    </a:lnTo>
                    <a:lnTo>
                      <a:pt x="7" y="449"/>
                    </a:lnTo>
                    <a:lnTo>
                      <a:pt x="12" y="454"/>
                    </a:lnTo>
                    <a:lnTo>
                      <a:pt x="19" y="457"/>
                    </a:lnTo>
                    <a:lnTo>
                      <a:pt x="26" y="457"/>
                    </a:lnTo>
                    <a:lnTo>
                      <a:pt x="34" y="455"/>
                    </a:lnTo>
                    <a:lnTo>
                      <a:pt x="43" y="448"/>
                    </a:lnTo>
                    <a:lnTo>
                      <a:pt x="51" y="440"/>
                    </a:lnTo>
                    <a:lnTo>
                      <a:pt x="61" y="433"/>
                    </a:lnTo>
                    <a:lnTo>
                      <a:pt x="75" y="424"/>
                    </a:lnTo>
                    <a:lnTo>
                      <a:pt x="89" y="418"/>
                    </a:lnTo>
                    <a:lnTo>
                      <a:pt x="104" y="414"/>
                    </a:lnTo>
                    <a:lnTo>
                      <a:pt x="127" y="409"/>
                    </a:lnTo>
                    <a:lnTo>
                      <a:pt x="149" y="404"/>
                    </a:lnTo>
                    <a:lnTo>
                      <a:pt x="163" y="398"/>
                    </a:lnTo>
                    <a:lnTo>
                      <a:pt x="176" y="391"/>
                    </a:lnTo>
                    <a:lnTo>
                      <a:pt x="187" y="383"/>
                    </a:lnTo>
                    <a:lnTo>
                      <a:pt x="193" y="374"/>
                    </a:lnTo>
                    <a:lnTo>
                      <a:pt x="196" y="366"/>
                    </a:lnTo>
                    <a:lnTo>
                      <a:pt x="197" y="356"/>
                    </a:lnTo>
                    <a:lnTo>
                      <a:pt x="197" y="346"/>
                    </a:lnTo>
                    <a:lnTo>
                      <a:pt x="196" y="305"/>
                    </a:lnTo>
                    <a:lnTo>
                      <a:pt x="197" y="272"/>
                    </a:lnTo>
                    <a:lnTo>
                      <a:pt x="201" y="232"/>
                    </a:lnTo>
                    <a:lnTo>
                      <a:pt x="204" y="194"/>
                    </a:lnTo>
                    <a:lnTo>
                      <a:pt x="209" y="163"/>
                    </a:lnTo>
                    <a:lnTo>
                      <a:pt x="213" y="134"/>
                    </a:lnTo>
                    <a:lnTo>
                      <a:pt x="218" y="110"/>
                    </a:lnTo>
                    <a:lnTo>
                      <a:pt x="225" y="77"/>
                    </a:lnTo>
                    <a:lnTo>
                      <a:pt x="228" y="60"/>
                    </a:lnTo>
                    <a:lnTo>
                      <a:pt x="233" y="40"/>
                    </a:lnTo>
                    <a:lnTo>
                      <a:pt x="235" y="24"/>
                    </a:lnTo>
                    <a:lnTo>
                      <a:pt x="234" y="14"/>
                    </a:lnTo>
                    <a:lnTo>
                      <a:pt x="231" y="7"/>
                    </a:lnTo>
                    <a:lnTo>
                      <a:pt x="224" y="2"/>
                    </a:lnTo>
                    <a:lnTo>
                      <a:pt x="213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63"/>
            <p:cNvGrpSpPr>
              <a:grpSpLocks/>
            </p:cNvGrpSpPr>
            <p:nvPr/>
          </p:nvGrpSpPr>
          <p:grpSpPr bwMode="auto">
            <a:xfrm>
              <a:off x="2289" y="1365"/>
              <a:ext cx="542" cy="356"/>
              <a:chOff x="2289" y="1365"/>
              <a:chExt cx="542" cy="356"/>
            </a:xfrm>
          </p:grpSpPr>
          <p:sp>
            <p:nvSpPr>
              <p:cNvPr id="22604" name="Freeform 164"/>
              <p:cNvSpPr>
                <a:spLocks/>
              </p:cNvSpPr>
              <p:nvPr/>
            </p:nvSpPr>
            <p:spPr bwMode="auto">
              <a:xfrm>
                <a:off x="2508" y="1429"/>
                <a:ext cx="128" cy="130"/>
              </a:xfrm>
              <a:custGeom>
                <a:avLst/>
                <a:gdLst>
                  <a:gd name="T0" fmla="*/ 0 w 128"/>
                  <a:gd name="T1" fmla="*/ 95 h 130"/>
                  <a:gd name="T2" fmla="*/ 0 w 128"/>
                  <a:gd name="T3" fmla="*/ 83 h 130"/>
                  <a:gd name="T4" fmla="*/ 2 w 128"/>
                  <a:gd name="T5" fmla="*/ 69 h 130"/>
                  <a:gd name="T6" fmla="*/ 5 w 128"/>
                  <a:gd name="T7" fmla="*/ 57 h 130"/>
                  <a:gd name="T8" fmla="*/ 10 w 128"/>
                  <a:gd name="T9" fmla="*/ 44 h 130"/>
                  <a:gd name="T10" fmla="*/ 14 w 128"/>
                  <a:gd name="T11" fmla="*/ 35 h 130"/>
                  <a:gd name="T12" fmla="*/ 19 w 128"/>
                  <a:gd name="T13" fmla="*/ 27 h 130"/>
                  <a:gd name="T14" fmla="*/ 26 w 128"/>
                  <a:gd name="T15" fmla="*/ 19 h 130"/>
                  <a:gd name="T16" fmla="*/ 33 w 128"/>
                  <a:gd name="T17" fmla="*/ 13 h 130"/>
                  <a:gd name="T18" fmla="*/ 40 w 128"/>
                  <a:gd name="T19" fmla="*/ 8 h 130"/>
                  <a:gd name="T20" fmla="*/ 52 w 128"/>
                  <a:gd name="T21" fmla="*/ 4 h 130"/>
                  <a:gd name="T22" fmla="*/ 67 w 128"/>
                  <a:gd name="T23" fmla="*/ 0 h 130"/>
                  <a:gd name="T24" fmla="*/ 83 w 128"/>
                  <a:gd name="T25" fmla="*/ 1 h 130"/>
                  <a:gd name="T26" fmla="*/ 97 w 128"/>
                  <a:gd name="T27" fmla="*/ 6 h 130"/>
                  <a:gd name="T28" fmla="*/ 106 w 128"/>
                  <a:gd name="T29" fmla="*/ 12 h 130"/>
                  <a:gd name="T30" fmla="*/ 116 w 128"/>
                  <a:gd name="T31" fmla="*/ 20 h 130"/>
                  <a:gd name="T32" fmla="*/ 124 w 128"/>
                  <a:gd name="T33" fmla="*/ 31 h 130"/>
                  <a:gd name="T34" fmla="*/ 127 w 128"/>
                  <a:gd name="T35" fmla="*/ 44 h 130"/>
                  <a:gd name="T36" fmla="*/ 128 w 128"/>
                  <a:gd name="T37" fmla="*/ 58 h 130"/>
                  <a:gd name="T38" fmla="*/ 127 w 128"/>
                  <a:gd name="T39" fmla="*/ 74 h 130"/>
                  <a:gd name="T40" fmla="*/ 121 w 128"/>
                  <a:gd name="T41" fmla="*/ 90 h 130"/>
                  <a:gd name="T42" fmla="*/ 106 w 128"/>
                  <a:gd name="T43" fmla="*/ 130 h 130"/>
                  <a:gd name="T44" fmla="*/ 2 w 128"/>
                  <a:gd name="T45" fmla="*/ 130 h 130"/>
                  <a:gd name="T46" fmla="*/ 0 w 128"/>
                  <a:gd name="T47" fmla="*/ 95 h 1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8"/>
                  <a:gd name="T73" fmla="*/ 0 h 130"/>
                  <a:gd name="T74" fmla="*/ 128 w 128"/>
                  <a:gd name="T75" fmla="*/ 130 h 1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8" h="130">
                    <a:moveTo>
                      <a:pt x="0" y="95"/>
                    </a:moveTo>
                    <a:lnTo>
                      <a:pt x="0" y="83"/>
                    </a:lnTo>
                    <a:lnTo>
                      <a:pt x="2" y="69"/>
                    </a:lnTo>
                    <a:lnTo>
                      <a:pt x="5" y="57"/>
                    </a:lnTo>
                    <a:lnTo>
                      <a:pt x="10" y="44"/>
                    </a:lnTo>
                    <a:lnTo>
                      <a:pt x="14" y="35"/>
                    </a:lnTo>
                    <a:lnTo>
                      <a:pt x="19" y="27"/>
                    </a:lnTo>
                    <a:lnTo>
                      <a:pt x="26" y="19"/>
                    </a:lnTo>
                    <a:lnTo>
                      <a:pt x="33" y="13"/>
                    </a:lnTo>
                    <a:lnTo>
                      <a:pt x="40" y="8"/>
                    </a:lnTo>
                    <a:lnTo>
                      <a:pt x="52" y="4"/>
                    </a:lnTo>
                    <a:lnTo>
                      <a:pt x="67" y="0"/>
                    </a:lnTo>
                    <a:lnTo>
                      <a:pt x="83" y="1"/>
                    </a:lnTo>
                    <a:lnTo>
                      <a:pt x="97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1"/>
                    </a:lnTo>
                    <a:lnTo>
                      <a:pt x="127" y="44"/>
                    </a:lnTo>
                    <a:lnTo>
                      <a:pt x="128" y="58"/>
                    </a:lnTo>
                    <a:lnTo>
                      <a:pt x="127" y="74"/>
                    </a:lnTo>
                    <a:lnTo>
                      <a:pt x="121" y="90"/>
                    </a:lnTo>
                    <a:lnTo>
                      <a:pt x="106" y="130"/>
                    </a:lnTo>
                    <a:lnTo>
                      <a:pt x="2" y="13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5" name="Freeform 165"/>
              <p:cNvSpPr>
                <a:spLocks/>
              </p:cNvSpPr>
              <p:nvPr/>
            </p:nvSpPr>
            <p:spPr bwMode="auto">
              <a:xfrm>
                <a:off x="2530" y="1456"/>
                <a:ext cx="89" cy="92"/>
              </a:xfrm>
              <a:custGeom>
                <a:avLst/>
                <a:gdLst>
                  <a:gd name="T0" fmla="*/ 0 w 89"/>
                  <a:gd name="T1" fmla="*/ 68 h 92"/>
                  <a:gd name="T2" fmla="*/ 0 w 89"/>
                  <a:gd name="T3" fmla="*/ 57 h 92"/>
                  <a:gd name="T4" fmla="*/ 3 w 89"/>
                  <a:gd name="T5" fmla="*/ 43 h 92"/>
                  <a:gd name="T6" fmla="*/ 6 w 89"/>
                  <a:gd name="T7" fmla="*/ 31 h 92"/>
                  <a:gd name="T8" fmla="*/ 12 w 89"/>
                  <a:gd name="T9" fmla="*/ 20 h 92"/>
                  <a:gd name="T10" fmla="*/ 18 w 89"/>
                  <a:gd name="T11" fmla="*/ 13 h 92"/>
                  <a:gd name="T12" fmla="*/ 25 w 89"/>
                  <a:gd name="T13" fmla="*/ 7 h 92"/>
                  <a:gd name="T14" fmla="*/ 33 w 89"/>
                  <a:gd name="T15" fmla="*/ 2 h 92"/>
                  <a:gd name="T16" fmla="*/ 44 w 89"/>
                  <a:gd name="T17" fmla="*/ 0 h 92"/>
                  <a:gd name="T18" fmla="*/ 58 w 89"/>
                  <a:gd name="T19" fmla="*/ 1 h 92"/>
                  <a:gd name="T20" fmla="*/ 45 w 89"/>
                  <a:gd name="T21" fmla="*/ 4 h 92"/>
                  <a:gd name="T22" fmla="*/ 37 w 89"/>
                  <a:gd name="T23" fmla="*/ 9 h 92"/>
                  <a:gd name="T24" fmla="*/ 30 w 89"/>
                  <a:gd name="T25" fmla="*/ 16 h 92"/>
                  <a:gd name="T26" fmla="*/ 27 w 89"/>
                  <a:gd name="T27" fmla="*/ 21 h 92"/>
                  <a:gd name="T28" fmla="*/ 22 w 89"/>
                  <a:gd name="T29" fmla="*/ 33 h 92"/>
                  <a:gd name="T30" fmla="*/ 20 w 89"/>
                  <a:gd name="T31" fmla="*/ 46 h 92"/>
                  <a:gd name="T32" fmla="*/ 25 w 89"/>
                  <a:gd name="T33" fmla="*/ 36 h 92"/>
                  <a:gd name="T34" fmla="*/ 29 w 89"/>
                  <a:gd name="T35" fmla="*/ 30 h 92"/>
                  <a:gd name="T36" fmla="*/ 35 w 89"/>
                  <a:gd name="T37" fmla="*/ 23 h 92"/>
                  <a:gd name="T38" fmla="*/ 43 w 89"/>
                  <a:gd name="T39" fmla="*/ 16 h 92"/>
                  <a:gd name="T40" fmla="*/ 52 w 89"/>
                  <a:gd name="T41" fmla="*/ 11 h 92"/>
                  <a:gd name="T42" fmla="*/ 66 w 89"/>
                  <a:gd name="T43" fmla="*/ 7 h 92"/>
                  <a:gd name="T44" fmla="*/ 74 w 89"/>
                  <a:gd name="T45" fmla="*/ 7 h 92"/>
                  <a:gd name="T46" fmla="*/ 83 w 89"/>
                  <a:gd name="T47" fmla="*/ 9 h 92"/>
                  <a:gd name="T48" fmla="*/ 88 w 89"/>
                  <a:gd name="T49" fmla="*/ 15 h 92"/>
                  <a:gd name="T50" fmla="*/ 89 w 89"/>
                  <a:gd name="T51" fmla="*/ 20 h 92"/>
                  <a:gd name="T52" fmla="*/ 89 w 89"/>
                  <a:gd name="T53" fmla="*/ 27 h 92"/>
                  <a:gd name="T54" fmla="*/ 88 w 89"/>
                  <a:gd name="T55" fmla="*/ 35 h 92"/>
                  <a:gd name="T56" fmla="*/ 86 w 89"/>
                  <a:gd name="T57" fmla="*/ 41 h 92"/>
                  <a:gd name="T58" fmla="*/ 80 w 89"/>
                  <a:gd name="T59" fmla="*/ 47 h 92"/>
                  <a:gd name="T60" fmla="*/ 71 w 89"/>
                  <a:gd name="T61" fmla="*/ 50 h 92"/>
                  <a:gd name="T62" fmla="*/ 58 w 89"/>
                  <a:gd name="T63" fmla="*/ 57 h 92"/>
                  <a:gd name="T64" fmla="*/ 49 w 89"/>
                  <a:gd name="T65" fmla="*/ 64 h 92"/>
                  <a:gd name="T66" fmla="*/ 42 w 89"/>
                  <a:gd name="T67" fmla="*/ 76 h 92"/>
                  <a:gd name="T68" fmla="*/ 37 w 89"/>
                  <a:gd name="T69" fmla="*/ 92 h 92"/>
                  <a:gd name="T70" fmla="*/ 4 w 89"/>
                  <a:gd name="T71" fmla="*/ 92 h 92"/>
                  <a:gd name="T72" fmla="*/ 2 w 89"/>
                  <a:gd name="T73" fmla="*/ 80 h 92"/>
                  <a:gd name="T74" fmla="*/ 0 w 89"/>
                  <a:gd name="T75" fmla="*/ 68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9"/>
                  <a:gd name="T115" fmla="*/ 0 h 92"/>
                  <a:gd name="T116" fmla="*/ 89 w 89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9" h="92">
                    <a:moveTo>
                      <a:pt x="0" y="68"/>
                    </a:moveTo>
                    <a:lnTo>
                      <a:pt x="0" y="57"/>
                    </a:lnTo>
                    <a:lnTo>
                      <a:pt x="3" y="43"/>
                    </a:lnTo>
                    <a:lnTo>
                      <a:pt x="6" y="31"/>
                    </a:lnTo>
                    <a:lnTo>
                      <a:pt x="12" y="20"/>
                    </a:lnTo>
                    <a:lnTo>
                      <a:pt x="18" y="13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4" y="0"/>
                    </a:lnTo>
                    <a:lnTo>
                      <a:pt x="58" y="1"/>
                    </a:lnTo>
                    <a:lnTo>
                      <a:pt x="45" y="4"/>
                    </a:lnTo>
                    <a:lnTo>
                      <a:pt x="37" y="9"/>
                    </a:lnTo>
                    <a:lnTo>
                      <a:pt x="30" y="16"/>
                    </a:lnTo>
                    <a:lnTo>
                      <a:pt x="27" y="21"/>
                    </a:lnTo>
                    <a:lnTo>
                      <a:pt x="22" y="33"/>
                    </a:lnTo>
                    <a:lnTo>
                      <a:pt x="20" y="46"/>
                    </a:lnTo>
                    <a:lnTo>
                      <a:pt x="25" y="36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2" y="11"/>
                    </a:lnTo>
                    <a:lnTo>
                      <a:pt x="66" y="7"/>
                    </a:lnTo>
                    <a:lnTo>
                      <a:pt x="74" y="7"/>
                    </a:lnTo>
                    <a:lnTo>
                      <a:pt x="83" y="9"/>
                    </a:lnTo>
                    <a:lnTo>
                      <a:pt x="88" y="15"/>
                    </a:lnTo>
                    <a:lnTo>
                      <a:pt x="89" y="20"/>
                    </a:lnTo>
                    <a:lnTo>
                      <a:pt x="89" y="27"/>
                    </a:lnTo>
                    <a:lnTo>
                      <a:pt x="88" y="35"/>
                    </a:lnTo>
                    <a:lnTo>
                      <a:pt x="86" y="41"/>
                    </a:lnTo>
                    <a:lnTo>
                      <a:pt x="80" y="47"/>
                    </a:lnTo>
                    <a:lnTo>
                      <a:pt x="71" y="50"/>
                    </a:lnTo>
                    <a:lnTo>
                      <a:pt x="58" y="57"/>
                    </a:lnTo>
                    <a:lnTo>
                      <a:pt x="49" y="64"/>
                    </a:lnTo>
                    <a:lnTo>
                      <a:pt x="42" y="76"/>
                    </a:lnTo>
                    <a:lnTo>
                      <a:pt x="37" y="92"/>
                    </a:lnTo>
                    <a:lnTo>
                      <a:pt x="4" y="92"/>
                    </a:lnTo>
                    <a:lnTo>
                      <a:pt x="2" y="8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6" name="Freeform 166"/>
              <p:cNvSpPr>
                <a:spLocks/>
              </p:cNvSpPr>
              <p:nvPr/>
            </p:nvSpPr>
            <p:spPr bwMode="auto">
              <a:xfrm>
                <a:off x="2445" y="1498"/>
                <a:ext cx="227" cy="223"/>
              </a:xfrm>
              <a:custGeom>
                <a:avLst/>
                <a:gdLst>
                  <a:gd name="T0" fmla="*/ 84 w 227"/>
                  <a:gd name="T1" fmla="*/ 39 h 223"/>
                  <a:gd name="T2" fmla="*/ 80 w 227"/>
                  <a:gd name="T3" fmla="*/ 34 h 223"/>
                  <a:gd name="T4" fmla="*/ 73 w 227"/>
                  <a:gd name="T5" fmla="*/ 27 h 223"/>
                  <a:gd name="T6" fmla="*/ 60 w 227"/>
                  <a:gd name="T7" fmla="*/ 21 h 223"/>
                  <a:gd name="T8" fmla="*/ 55 w 227"/>
                  <a:gd name="T9" fmla="*/ 20 h 223"/>
                  <a:gd name="T10" fmla="*/ 47 w 227"/>
                  <a:gd name="T11" fmla="*/ 20 h 223"/>
                  <a:gd name="T12" fmla="*/ 39 w 227"/>
                  <a:gd name="T13" fmla="*/ 20 h 223"/>
                  <a:gd name="T14" fmla="*/ 28 w 227"/>
                  <a:gd name="T15" fmla="*/ 22 h 223"/>
                  <a:gd name="T16" fmla="*/ 21 w 227"/>
                  <a:gd name="T17" fmla="*/ 26 h 223"/>
                  <a:gd name="T18" fmla="*/ 14 w 227"/>
                  <a:gd name="T19" fmla="*/ 31 h 223"/>
                  <a:gd name="T20" fmla="*/ 9 w 227"/>
                  <a:gd name="T21" fmla="*/ 38 h 223"/>
                  <a:gd name="T22" fmla="*/ 5 w 227"/>
                  <a:gd name="T23" fmla="*/ 46 h 223"/>
                  <a:gd name="T24" fmla="*/ 1 w 227"/>
                  <a:gd name="T25" fmla="*/ 57 h 223"/>
                  <a:gd name="T26" fmla="*/ 0 w 227"/>
                  <a:gd name="T27" fmla="*/ 64 h 223"/>
                  <a:gd name="T28" fmla="*/ 0 w 227"/>
                  <a:gd name="T29" fmla="*/ 74 h 223"/>
                  <a:gd name="T30" fmla="*/ 2 w 227"/>
                  <a:gd name="T31" fmla="*/ 84 h 223"/>
                  <a:gd name="T32" fmla="*/ 6 w 227"/>
                  <a:gd name="T33" fmla="*/ 95 h 223"/>
                  <a:gd name="T34" fmla="*/ 13 w 227"/>
                  <a:gd name="T35" fmla="*/ 103 h 223"/>
                  <a:gd name="T36" fmla="*/ 21 w 227"/>
                  <a:gd name="T37" fmla="*/ 109 h 223"/>
                  <a:gd name="T38" fmla="*/ 16 w 227"/>
                  <a:gd name="T39" fmla="*/ 120 h 223"/>
                  <a:gd name="T40" fmla="*/ 14 w 227"/>
                  <a:gd name="T41" fmla="*/ 130 h 223"/>
                  <a:gd name="T42" fmla="*/ 14 w 227"/>
                  <a:gd name="T43" fmla="*/ 141 h 223"/>
                  <a:gd name="T44" fmla="*/ 15 w 227"/>
                  <a:gd name="T45" fmla="*/ 147 h 223"/>
                  <a:gd name="T46" fmla="*/ 20 w 227"/>
                  <a:gd name="T47" fmla="*/ 157 h 223"/>
                  <a:gd name="T48" fmla="*/ 25 w 227"/>
                  <a:gd name="T49" fmla="*/ 165 h 223"/>
                  <a:gd name="T50" fmla="*/ 37 w 227"/>
                  <a:gd name="T51" fmla="*/ 176 h 223"/>
                  <a:gd name="T52" fmla="*/ 54 w 227"/>
                  <a:gd name="T53" fmla="*/ 187 h 223"/>
                  <a:gd name="T54" fmla="*/ 78 w 227"/>
                  <a:gd name="T55" fmla="*/ 198 h 223"/>
                  <a:gd name="T56" fmla="*/ 101 w 227"/>
                  <a:gd name="T57" fmla="*/ 208 h 223"/>
                  <a:gd name="T58" fmla="*/ 122 w 227"/>
                  <a:gd name="T59" fmla="*/ 213 h 223"/>
                  <a:gd name="T60" fmla="*/ 150 w 227"/>
                  <a:gd name="T61" fmla="*/ 219 h 223"/>
                  <a:gd name="T62" fmla="*/ 169 w 227"/>
                  <a:gd name="T63" fmla="*/ 221 h 223"/>
                  <a:gd name="T64" fmla="*/ 183 w 227"/>
                  <a:gd name="T65" fmla="*/ 223 h 223"/>
                  <a:gd name="T66" fmla="*/ 198 w 227"/>
                  <a:gd name="T67" fmla="*/ 220 h 223"/>
                  <a:gd name="T68" fmla="*/ 209 w 227"/>
                  <a:gd name="T69" fmla="*/ 217 h 223"/>
                  <a:gd name="T70" fmla="*/ 214 w 227"/>
                  <a:gd name="T71" fmla="*/ 212 h 223"/>
                  <a:gd name="T72" fmla="*/ 221 w 227"/>
                  <a:gd name="T73" fmla="*/ 203 h 223"/>
                  <a:gd name="T74" fmla="*/ 226 w 227"/>
                  <a:gd name="T75" fmla="*/ 191 h 223"/>
                  <a:gd name="T76" fmla="*/ 227 w 227"/>
                  <a:gd name="T77" fmla="*/ 180 h 223"/>
                  <a:gd name="T78" fmla="*/ 225 w 227"/>
                  <a:gd name="T79" fmla="*/ 159 h 223"/>
                  <a:gd name="T80" fmla="*/ 221 w 227"/>
                  <a:gd name="T81" fmla="*/ 138 h 223"/>
                  <a:gd name="T82" fmla="*/ 215 w 227"/>
                  <a:gd name="T83" fmla="*/ 105 h 223"/>
                  <a:gd name="T84" fmla="*/ 212 w 227"/>
                  <a:gd name="T85" fmla="*/ 84 h 223"/>
                  <a:gd name="T86" fmla="*/ 211 w 227"/>
                  <a:gd name="T87" fmla="*/ 59 h 223"/>
                  <a:gd name="T88" fmla="*/ 209 w 227"/>
                  <a:gd name="T89" fmla="*/ 38 h 223"/>
                  <a:gd name="T90" fmla="*/ 204 w 227"/>
                  <a:gd name="T91" fmla="*/ 24 h 223"/>
                  <a:gd name="T92" fmla="*/ 195 w 227"/>
                  <a:gd name="T93" fmla="*/ 11 h 223"/>
                  <a:gd name="T94" fmla="*/ 184 w 227"/>
                  <a:gd name="T95" fmla="*/ 4 h 223"/>
                  <a:gd name="T96" fmla="*/ 173 w 227"/>
                  <a:gd name="T97" fmla="*/ 0 h 223"/>
                  <a:gd name="T98" fmla="*/ 158 w 227"/>
                  <a:gd name="T99" fmla="*/ 1 h 223"/>
                  <a:gd name="T100" fmla="*/ 142 w 227"/>
                  <a:gd name="T101" fmla="*/ 7 h 223"/>
                  <a:gd name="T102" fmla="*/ 126 w 227"/>
                  <a:gd name="T103" fmla="*/ 18 h 223"/>
                  <a:gd name="T104" fmla="*/ 115 w 227"/>
                  <a:gd name="T105" fmla="*/ 28 h 223"/>
                  <a:gd name="T106" fmla="*/ 105 w 227"/>
                  <a:gd name="T107" fmla="*/ 43 h 223"/>
                  <a:gd name="T108" fmla="*/ 100 w 227"/>
                  <a:gd name="T109" fmla="*/ 50 h 223"/>
                  <a:gd name="T110" fmla="*/ 84 w 227"/>
                  <a:gd name="T111" fmla="*/ 39 h 2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7"/>
                  <a:gd name="T169" fmla="*/ 0 h 223"/>
                  <a:gd name="T170" fmla="*/ 227 w 227"/>
                  <a:gd name="T171" fmla="*/ 223 h 2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7" h="223">
                    <a:moveTo>
                      <a:pt x="84" y="39"/>
                    </a:moveTo>
                    <a:lnTo>
                      <a:pt x="80" y="34"/>
                    </a:lnTo>
                    <a:lnTo>
                      <a:pt x="73" y="27"/>
                    </a:lnTo>
                    <a:lnTo>
                      <a:pt x="60" y="21"/>
                    </a:lnTo>
                    <a:lnTo>
                      <a:pt x="55" y="20"/>
                    </a:lnTo>
                    <a:lnTo>
                      <a:pt x="47" y="20"/>
                    </a:lnTo>
                    <a:lnTo>
                      <a:pt x="39" y="20"/>
                    </a:lnTo>
                    <a:lnTo>
                      <a:pt x="28" y="22"/>
                    </a:lnTo>
                    <a:lnTo>
                      <a:pt x="21" y="26"/>
                    </a:lnTo>
                    <a:lnTo>
                      <a:pt x="14" y="31"/>
                    </a:lnTo>
                    <a:lnTo>
                      <a:pt x="9" y="38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6" y="95"/>
                    </a:lnTo>
                    <a:lnTo>
                      <a:pt x="13" y="103"/>
                    </a:lnTo>
                    <a:lnTo>
                      <a:pt x="21" y="109"/>
                    </a:lnTo>
                    <a:lnTo>
                      <a:pt x="16" y="120"/>
                    </a:lnTo>
                    <a:lnTo>
                      <a:pt x="14" y="130"/>
                    </a:lnTo>
                    <a:lnTo>
                      <a:pt x="14" y="141"/>
                    </a:lnTo>
                    <a:lnTo>
                      <a:pt x="15" y="147"/>
                    </a:lnTo>
                    <a:lnTo>
                      <a:pt x="20" y="157"/>
                    </a:lnTo>
                    <a:lnTo>
                      <a:pt x="25" y="165"/>
                    </a:lnTo>
                    <a:lnTo>
                      <a:pt x="37" y="176"/>
                    </a:lnTo>
                    <a:lnTo>
                      <a:pt x="54" y="187"/>
                    </a:lnTo>
                    <a:lnTo>
                      <a:pt x="78" y="198"/>
                    </a:lnTo>
                    <a:lnTo>
                      <a:pt x="101" y="208"/>
                    </a:lnTo>
                    <a:lnTo>
                      <a:pt x="122" y="213"/>
                    </a:lnTo>
                    <a:lnTo>
                      <a:pt x="150" y="219"/>
                    </a:lnTo>
                    <a:lnTo>
                      <a:pt x="169" y="221"/>
                    </a:lnTo>
                    <a:lnTo>
                      <a:pt x="183" y="223"/>
                    </a:lnTo>
                    <a:lnTo>
                      <a:pt x="198" y="220"/>
                    </a:lnTo>
                    <a:lnTo>
                      <a:pt x="209" y="217"/>
                    </a:lnTo>
                    <a:lnTo>
                      <a:pt x="214" y="212"/>
                    </a:lnTo>
                    <a:lnTo>
                      <a:pt x="221" y="203"/>
                    </a:lnTo>
                    <a:lnTo>
                      <a:pt x="226" y="191"/>
                    </a:lnTo>
                    <a:lnTo>
                      <a:pt x="227" y="180"/>
                    </a:lnTo>
                    <a:lnTo>
                      <a:pt x="225" y="159"/>
                    </a:lnTo>
                    <a:lnTo>
                      <a:pt x="221" y="138"/>
                    </a:lnTo>
                    <a:lnTo>
                      <a:pt x="215" y="105"/>
                    </a:lnTo>
                    <a:lnTo>
                      <a:pt x="212" y="84"/>
                    </a:lnTo>
                    <a:lnTo>
                      <a:pt x="211" y="59"/>
                    </a:lnTo>
                    <a:lnTo>
                      <a:pt x="209" y="38"/>
                    </a:lnTo>
                    <a:lnTo>
                      <a:pt x="204" y="24"/>
                    </a:lnTo>
                    <a:lnTo>
                      <a:pt x="195" y="11"/>
                    </a:lnTo>
                    <a:lnTo>
                      <a:pt x="184" y="4"/>
                    </a:lnTo>
                    <a:lnTo>
                      <a:pt x="173" y="0"/>
                    </a:lnTo>
                    <a:lnTo>
                      <a:pt x="158" y="1"/>
                    </a:lnTo>
                    <a:lnTo>
                      <a:pt x="142" y="7"/>
                    </a:lnTo>
                    <a:lnTo>
                      <a:pt x="126" y="18"/>
                    </a:lnTo>
                    <a:lnTo>
                      <a:pt x="115" y="28"/>
                    </a:lnTo>
                    <a:lnTo>
                      <a:pt x="105" y="43"/>
                    </a:lnTo>
                    <a:lnTo>
                      <a:pt x="100" y="50"/>
                    </a:lnTo>
                    <a:lnTo>
                      <a:pt x="84" y="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7" name="Freeform 167"/>
              <p:cNvSpPr>
                <a:spLocks/>
              </p:cNvSpPr>
              <p:nvPr/>
            </p:nvSpPr>
            <p:spPr bwMode="auto">
              <a:xfrm>
                <a:off x="2619" y="1367"/>
                <a:ext cx="212" cy="180"/>
              </a:xfrm>
              <a:custGeom>
                <a:avLst/>
                <a:gdLst>
                  <a:gd name="T0" fmla="*/ 55 w 212"/>
                  <a:gd name="T1" fmla="*/ 83 h 180"/>
                  <a:gd name="T2" fmla="*/ 70 w 212"/>
                  <a:gd name="T3" fmla="*/ 67 h 180"/>
                  <a:gd name="T4" fmla="*/ 71 w 212"/>
                  <a:gd name="T5" fmla="*/ 25 h 180"/>
                  <a:gd name="T6" fmla="*/ 90 w 212"/>
                  <a:gd name="T7" fmla="*/ 2 h 180"/>
                  <a:gd name="T8" fmla="*/ 128 w 212"/>
                  <a:gd name="T9" fmla="*/ 5 h 180"/>
                  <a:gd name="T10" fmla="*/ 165 w 212"/>
                  <a:gd name="T11" fmla="*/ 40 h 180"/>
                  <a:gd name="T12" fmla="*/ 193 w 212"/>
                  <a:gd name="T13" fmla="*/ 94 h 180"/>
                  <a:gd name="T14" fmla="*/ 211 w 212"/>
                  <a:gd name="T15" fmla="*/ 146 h 180"/>
                  <a:gd name="T16" fmla="*/ 202 w 212"/>
                  <a:gd name="T17" fmla="*/ 134 h 180"/>
                  <a:gd name="T18" fmla="*/ 182 w 212"/>
                  <a:gd name="T19" fmla="*/ 92 h 180"/>
                  <a:gd name="T20" fmla="*/ 155 w 212"/>
                  <a:gd name="T21" fmla="*/ 45 h 180"/>
                  <a:gd name="T22" fmla="*/ 127 w 212"/>
                  <a:gd name="T23" fmla="*/ 16 h 180"/>
                  <a:gd name="T24" fmla="*/ 96 w 212"/>
                  <a:gd name="T25" fmla="*/ 15 h 180"/>
                  <a:gd name="T26" fmla="*/ 96 w 212"/>
                  <a:gd name="T27" fmla="*/ 22 h 180"/>
                  <a:gd name="T28" fmla="*/ 122 w 212"/>
                  <a:gd name="T29" fmla="*/ 22 h 180"/>
                  <a:gd name="T30" fmla="*/ 146 w 212"/>
                  <a:gd name="T31" fmla="*/ 48 h 180"/>
                  <a:gd name="T32" fmla="*/ 173 w 212"/>
                  <a:gd name="T33" fmla="*/ 96 h 180"/>
                  <a:gd name="T34" fmla="*/ 188 w 212"/>
                  <a:gd name="T35" fmla="*/ 138 h 180"/>
                  <a:gd name="T36" fmla="*/ 173 w 212"/>
                  <a:gd name="T37" fmla="*/ 113 h 180"/>
                  <a:gd name="T38" fmla="*/ 150 w 212"/>
                  <a:gd name="T39" fmla="*/ 74 h 180"/>
                  <a:gd name="T40" fmla="*/ 120 w 212"/>
                  <a:gd name="T41" fmla="*/ 36 h 180"/>
                  <a:gd name="T42" fmla="*/ 93 w 212"/>
                  <a:gd name="T43" fmla="*/ 39 h 180"/>
                  <a:gd name="T44" fmla="*/ 105 w 212"/>
                  <a:gd name="T45" fmla="*/ 40 h 180"/>
                  <a:gd name="T46" fmla="*/ 128 w 212"/>
                  <a:gd name="T47" fmla="*/ 53 h 180"/>
                  <a:gd name="T48" fmla="*/ 158 w 212"/>
                  <a:gd name="T49" fmla="*/ 98 h 180"/>
                  <a:gd name="T50" fmla="*/ 181 w 212"/>
                  <a:gd name="T51" fmla="*/ 146 h 180"/>
                  <a:gd name="T52" fmla="*/ 162 w 212"/>
                  <a:gd name="T53" fmla="*/ 121 h 180"/>
                  <a:gd name="T54" fmla="*/ 152 w 212"/>
                  <a:gd name="T55" fmla="*/ 119 h 180"/>
                  <a:gd name="T56" fmla="*/ 131 w 212"/>
                  <a:gd name="T57" fmla="*/ 78 h 180"/>
                  <a:gd name="T58" fmla="*/ 108 w 212"/>
                  <a:gd name="T59" fmla="*/ 59 h 180"/>
                  <a:gd name="T60" fmla="*/ 89 w 212"/>
                  <a:gd name="T61" fmla="*/ 66 h 180"/>
                  <a:gd name="T62" fmla="*/ 119 w 212"/>
                  <a:gd name="T63" fmla="*/ 76 h 180"/>
                  <a:gd name="T64" fmla="*/ 146 w 212"/>
                  <a:gd name="T65" fmla="*/ 119 h 180"/>
                  <a:gd name="T66" fmla="*/ 145 w 212"/>
                  <a:gd name="T67" fmla="*/ 130 h 180"/>
                  <a:gd name="T68" fmla="*/ 121 w 212"/>
                  <a:gd name="T69" fmla="*/ 93 h 180"/>
                  <a:gd name="T70" fmla="*/ 96 w 212"/>
                  <a:gd name="T71" fmla="*/ 79 h 180"/>
                  <a:gd name="T72" fmla="*/ 109 w 212"/>
                  <a:gd name="T73" fmla="*/ 91 h 180"/>
                  <a:gd name="T74" fmla="*/ 132 w 212"/>
                  <a:gd name="T75" fmla="*/ 120 h 180"/>
                  <a:gd name="T76" fmla="*/ 127 w 212"/>
                  <a:gd name="T77" fmla="*/ 127 h 180"/>
                  <a:gd name="T78" fmla="*/ 100 w 212"/>
                  <a:gd name="T79" fmla="*/ 96 h 180"/>
                  <a:gd name="T80" fmla="*/ 105 w 212"/>
                  <a:gd name="T81" fmla="*/ 105 h 180"/>
                  <a:gd name="T82" fmla="*/ 126 w 212"/>
                  <a:gd name="T83" fmla="*/ 132 h 180"/>
                  <a:gd name="T84" fmla="*/ 138 w 212"/>
                  <a:gd name="T85" fmla="*/ 172 h 180"/>
                  <a:gd name="T86" fmla="*/ 122 w 212"/>
                  <a:gd name="T87" fmla="*/ 158 h 180"/>
                  <a:gd name="T88" fmla="*/ 114 w 212"/>
                  <a:gd name="T89" fmla="*/ 151 h 180"/>
                  <a:gd name="T90" fmla="*/ 112 w 212"/>
                  <a:gd name="T91" fmla="*/ 155 h 180"/>
                  <a:gd name="T92" fmla="*/ 100 w 212"/>
                  <a:gd name="T93" fmla="*/ 124 h 180"/>
                  <a:gd name="T94" fmla="*/ 77 w 212"/>
                  <a:gd name="T95" fmla="*/ 101 h 180"/>
                  <a:gd name="T96" fmla="*/ 82 w 212"/>
                  <a:gd name="T97" fmla="*/ 114 h 180"/>
                  <a:gd name="T98" fmla="*/ 97 w 212"/>
                  <a:gd name="T99" fmla="*/ 143 h 180"/>
                  <a:gd name="T100" fmla="*/ 93 w 212"/>
                  <a:gd name="T101" fmla="*/ 151 h 180"/>
                  <a:gd name="T102" fmla="*/ 78 w 212"/>
                  <a:gd name="T103" fmla="*/ 121 h 180"/>
                  <a:gd name="T104" fmla="*/ 53 w 212"/>
                  <a:gd name="T105" fmla="*/ 100 h 180"/>
                  <a:gd name="T106" fmla="*/ 0 w 212"/>
                  <a:gd name="T107" fmla="*/ 84 h 1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2"/>
                  <a:gd name="T163" fmla="*/ 0 h 180"/>
                  <a:gd name="T164" fmla="*/ 212 w 212"/>
                  <a:gd name="T165" fmla="*/ 180 h 1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2" h="180">
                    <a:moveTo>
                      <a:pt x="0" y="84"/>
                    </a:moveTo>
                    <a:lnTo>
                      <a:pt x="41" y="84"/>
                    </a:lnTo>
                    <a:lnTo>
                      <a:pt x="55" y="83"/>
                    </a:lnTo>
                    <a:lnTo>
                      <a:pt x="63" y="78"/>
                    </a:lnTo>
                    <a:lnTo>
                      <a:pt x="68" y="72"/>
                    </a:lnTo>
                    <a:lnTo>
                      <a:pt x="70" y="67"/>
                    </a:lnTo>
                    <a:lnTo>
                      <a:pt x="70" y="56"/>
                    </a:lnTo>
                    <a:lnTo>
                      <a:pt x="70" y="38"/>
                    </a:lnTo>
                    <a:lnTo>
                      <a:pt x="71" y="25"/>
                    </a:lnTo>
                    <a:lnTo>
                      <a:pt x="75" y="15"/>
                    </a:lnTo>
                    <a:lnTo>
                      <a:pt x="82" y="7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8" y="5"/>
                    </a:lnTo>
                    <a:lnTo>
                      <a:pt x="140" y="13"/>
                    </a:lnTo>
                    <a:lnTo>
                      <a:pt x="152" y="24"/>
                    </a:lnTo>
                    <a:lnTo>
                      <a:pt x="165" y="40"/>
                    </a:lnTo>
                    <a:lnTo>
                      <a:pt x="175" y="56"/>
                    </a:lnTo>
                    <a:lnTo>
                      <a:pt x="183" y="71"/>
                    </a:lnTo>
                    <a:lnTo>
                      <a:pt x="193" y="94"/>
                    </a:lnTo>
                    <a:lnTo>
                      <a:pt x="200" y="113"/>
                    </a:lnTo>
                    <a:lnTo>
                      <a:pt x="206" y="129"/>
                    </a:lnTo>
                    <a:lnTo>
                      <a:pt x="211" y="146"/>
                    </a:lnTo>
                    <a:lnTo>
                      <a:pt x="212" y="169"/>
                    </a:lnTo>
                    <a:lnTo>
                      <a:pt x="206" y="147"/>
                    </a:lnTo>
                    <a:lnTo>
                      <a:pt x="202" y="134"/>
                    </a:lnTo>
                    <a:lnTo>
                      <a:pt x="195" y="120"/>
                    </a:lnTo>
                    <a:lnTo>
                      <a:pt x="188" y="105"/>
                    </a:lnTo>
                    <a:lnTo>
                      <a:pt x="182" y="92"/>
                    </a:lnTo>
                    <a:lnTo>
                      <a:pt x="173" y="74"/>
                    </a:lnTo>
                    <a:lnTo>
                      <a:pt x="165" y="60"/>
                    </a:lnTo>
                    <a:lnTo>
                      <a:pt x="155" y="45"/>
                    </a:lnTo>
                    <a:lnTo>
                      <a:pt x="149" y="36"/>
                    </a:lnTo>
                    <a:lnTo>
                      <a:pt x="139" y="26"/>
                    </a:lnTo>
                    <a:lnTo>
                      <a:pt x="127" y="16"/>
                    </a:lnTo>
                    <a:lnTo>
                      <a:pt x="115" y="13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91" y="19"/>
                    </a:lnTo>
                    <a:lnTo>
                      <a:pt x="88" y="28"/>
                    </a:lnTo>
                    <a:lnTo>
                      <a:pt x="96" y="22"/>
                    </a:lnTo>
                    <a:lnTo>
                      <a:pt x="101" y="19"/>
                    </a:lnTo>
                    <a:lnTo>
                      <a:pt x="109" y="19"/>
                    </a:lnTo>
                    <a:lnTo>
                      <a:pt x="122" y="22"/>
                    </a:lnTo>
                    <a:lnTo>
                      <a:pt x="132" y="30"/>
                    </a:lnTo>
                    <a:lnTo>
                      <a:pt x="138" y="37"/>
                    </a:lnTo>
                    <a:lnTo>
                      <a:pt x="146" y="48"/>
                    </a:lnTo>
                    <a:lnTo>
                      <a:pt x="155" y="63"/>
                    </a:lnTo>
                    <a:lnTo>
                      <a:pt x="166" y="82"/>
                    </a:lnTo>
                    <a:lnTo>
                      <a:pt x="173" y="96"/>
                    </a:lnTo>
                    <a:lnTo>
                      <a:pt x="177" y="107"/>
                    </a:lnTo>
                    <a:lnTo>
                      <a:pt x="183" y="123"/>
                    </a:lnTo>
                    <a:lnTo>
                      <a:pt x="188" y="138"/>
                    </a:lnTo>
                    <a:lnTo>
                      <a:pt x="192" y="160"/>
                    </a:lnTo>
                    <a:lnTo>
                      <a:pt x="181" y="131"/>
                    </a:lnTo>
                    <a:lnTo>
                      <a:pt x="173" y="113"/>
                    </a:lnTo>
                    <a:lnTo>
                      <a:pt x="165" y="99"/>
                    </a:lnTo>
                    <a:lnTo>
                      <a:pt x="158" y="86"/>
                    </a:lnTo>
                    <a:lnTo>
                      <a:pt x="150" y="74"/>
                    </a:lnTo>
                    <a:lnTo>
                      <a:pt x="142" y="59"/>
                    </a:lnTo>
                    <a:lnTo>
                      <a:pt x="128" y="43"/>
                    </a:lnTo>
                    <a:lnTo>
                      <a:pt x="120" y="36"/>
                    </a:lnTo>
                    <a:lnTo>
                      <a:pt x="111" y="33"/>
                    </a:lnTo>
                    <a:lnTo>
                      <a:pt x="101" y="33"/>
                    </a:lnTo>
                    <a:lnTo>
                      <a:pt x="93" y="39"/>
                    </a:lnTo>
                    <a:lnTo>
                      <a:pt x="90" y="46"/>
                    </a:lnTo>
                    <a:lnTo>
                      <a:pt x="97" y="41"/>
                    </a:lnTo>
                    <a:lnTo>
                      <a:pt x="105" y="40"/>
                    </a:lnTo>
                    <a:lnTo>
                      <a:pt x="113" y="41"/>
                    </a:lnTo>
                    <a:lnTo>
                      <a:pt x="121" y="46"/>
                    </a:lnTo>
                    <a:lnTo>
                      <a:pt x="128" y="53"/>
                    </a:lnTo>
                    <a:lnTo>
                      <a:pt x="136" y="62"/>
                    </a:lnTo>
                    <a:lnTo>
                      <a:pt x="145" y="77"/>
                    </a:lnTo>
                    <a:lnTo>
                      <a:pt x="158" y="98"/>
                    </a:lnTo>
                    <a:lnTo>
                      <a:pt x="166" y="112"/>
                    </a:lnTo>
                    <a:lnTo>
                      <a:pt x="175" y="129"/>
                    </a:lnTo>
                    <a:lnTo>
                      <a:pt x="181" y="146"/>
                    </a:lnTo>
                    <a:lnTo>
                      <a:pt x="187" y="169"/>
                    </a:lnTo>
                    <a:lnTo>
                      <a:pt x="168" y="131"/>
                    </a:lnTo>
                    <a:lnTo>
                      <a:pt x="162" y="121"/>
                    </a:lnTo>
                    <a:lnTo>
                      <a:pt x="157" y="115"/>
                    </a:lnTo>
                    <a:lnTo>
                      <a:pt x="157" y="137"/>
                    </a:lnTo>
                    <a:lnTo>
                      <a:pt x="152" y="119"/>
                    </a:lnTo>
                    <a:lnTo>
                      <a:pt x="147" y="105"/>
                    </a:lnTo>
                    <a:lnTo>
                      <a:pt x="140" y="92"/>
                    </a:lnTo>
                    <a:lnTo>
                      <a:pt x="131" y="78"/>
                    </a:lnTo>
                    <a:lnTo>
                      <a:pt x="126" y="69"/>
                    </a:lnTo>
                    <a:lnTo>
                      <a:pt x="117" y="62"/>
                    </a:lnTo>
                    <a:lnTo>
                      <a:pt x="108" y="59"/>
                    </a:lnTo>
                    <a:lnTo>
                      <a:pt x="100" y="59"/>
                    </a:lnTo>
                    <a:lnTo>
                      <a:pt x="92" y="61"/>
                    </a:lnTo>
                    <a:lnTo>
                      <a:pt x="89" y="66"/>
                    </a:lnTo>
                    <a:lnTo>
                      <a:pt x="100" y="66"/>
                    </a:lnTo>
                    <a:lnTo>
                      <a:pt x="111" y="70"/>
                    </a:lnTo>
                    <a:lnTo>
                      <a:pt x="119" y="76"/>
                    </a:lnTo>
                    <a:lnTo>
                      <a:pt x="128" y="86"/>
                    </a:lnTo>
                    <a:lnTo>
                      <a:pt x="138" y="101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3" y="149"/>
                    </a:lnTo>
                    <a:lnTo>
                      <a:pt x="145" y="130"/>
                    </a:lnTo>
                    <a:lnTo>
                      <a:pt x="139" y="120"/>
                    </a:lnTo>
                    <a:lnTo>
                      <a:pt x="132" y="110"/>
                    </a:lnTo>
                    <a:lnTo>
                      <a:pt x="121" y="93"/>
                    </a:lnTo>
                    <a:lnTo>
                      <a:pt x="113" y="86"/>
                    </a:lnTo>
                    <a:lnTo>
                      <a:pt x="105" y="83"/>
                    </a:lnTo>
                    <a:lnTo>
                      <a:pt x="96" y="79"/>
                    </a:lnTo>
                    <a:lnTo>
                      <a:pt x="85" y="79"/>
                    </a:lnTo>
                    <a:lnTo>
                      <a:pt x="100" y="84"/>
                    </a:lnTo>
                    <a:lnTo>
                      <a:pt x="109" y="91"/>
                    </a:lnTo>
                    <a:lnTo>
                      <a:pt x="117" y="99"/>
                    </a:lnTo>
                    <a:lnTo>
                      <a:pt x="124" y="106"/>
                    </a:lnTo>
                    <a:lnTo>
                      <a:pt x="132" y="120"/>
                    </a:lnTo>
                    <a:lnTo>
                      <a:pt x="142" y="140"/>
                    </a:lnTo>
                    <a:lnTo>
                      <a:pt x="121" y="109"/>
                    </a:lnTo>
                    <a:lnTo>
                      <a:pt x="127" y="127"/>
                    </a:lnTo>
                    <a:lnTo>
                      <a:pt x="112" y="104"/>
                    </a:lnTo>
                    <a:lnTo>
                      <a:pt x="105" y="99"/>
                    </a:lnTo>
                    <a:lnTo>
                      <a:pt x="100" y="96"/>
                    </a:lnTo>
                    <a:lnTo>
                      <a:pt x="92" y="93"/>
                    </a:lnTo>
                    <a:lnTo>
                      <a:pt x="98" y="98"/>
                    </a:lnTo>
                    <a:lnTo>
                      <a:pt x="105" y="105"/>
                    </a:lnTo>
                    <a:lnTo>
                      <a:pt x="111" y="112"/>
                    </a:lnTo>
                    <a:lnTo>
                      <a:pt x="117" y="121"/>
                    </a:lnTo>
                    <a:lnTo>
                      <a:pt x="126" y="132"/>
                    </a:lnTo>
                    <a:lnTo>
                      <a:pt x="131" y="144"/>
                    </a:lnTo>
                    <a:lnTo>
                      <a:pt x="136" y="159"/>
                    </a:lnTo>
                    <a:lnTo>
                      <a:pt x="138" y="172"/>
                    </a:lnTo>
                    <a:lnTo>
                      <a:pt x="129" y="150"/>
                    </a:lnTo>
                    <a:lnTo>
                      <a:pt x="121" y="137"/>
                    </a:lnTo>
                    <a:lnTo>
                      <a:pt x="122" y="158"/>
                    </a:lnTo>
                    <a:lnTo>
                      <a:pt x="117" y="143"/>
                    </a:lnTo>
                    <a:lnTo>
                      <a:pt x="111" y="134"/>
                    </a:lnTo>
                    <a:lnTo>
                      <a:pt x="114" y="151"/>
                    </a:lnTo>
                    <a:lnTo>
                      <a:pt x="115" y="161"/>
                    </a:lnTo>
                    <a:lnTo>
                      <a:pt x="114" y="180"/>
                    </a:lnTo>
                    <a:lnTo>
                      <a:pt x="112" y="155"/>
                    </a:lnTo>
                    <a:lnTo>
                      <a:pt x="108" y="143"/>
                    </a:lnTo>
                    <a:lnTo>
                      <a:pt x="105" y="132"/>
                    </a:lnTo>
                    <a:lnTo>
                      <a:pt x="100" y="124"/>
                    </a:lnTo>
                    <a:lnTo>
                      <a:pt x="93" y="115"/>
                    </a:lnTo>
                    <a:lnTo>
                      <a:pt x="86" y="107"/>
                    </a:lnTo>
                    <a:lnTo>
                      <a:pt x="77" y="101"/>
                    </a:lnTo>
                    <a:lnTo>
                      <a:pt x="66" y="98"/>
                    </a:lnTo>
                    <a:lnTo>
                      <a:pt x="76" y="106"/>
                    </a:lnTo>
                    <a:lnTo>
                      <a:pt x="82" y="114"/>
                    </a:lnTo>
                    <a:lnTo>
                      <a:pt x="88" y="123"/>
                    </a:lnTo>
                    <a:lnTo>
                      <a:pt x="93" y="132"/>
                    </a:lnTo>
                    <a:lnTo>
                      <a:pt x="97" y="143"/>
                    </a:lnTo>
                    <a:lnTo>
                      <a:pt x="99" y="155"/>
                    </a:lnTo>
                    <a:lnTo>
                      <a:pt x="99" y="173"/>
                    </a:lnTo>
                    <a:lnTo>
                      <a:pt x="93" y="151"/>
                    </a:lnTo>
                    <a:lnTo>
                      <a:pt x="90" y="140"/>
                    </a:lnTo>
                    <a:lnTo>
                      <a:pt x="84" y="130"/>
                    </a:lnTo>
                    <a:lnTo>
                      <a:pt x="78" y="121"/>
                    </a:lnTo>
                    <a:lnTo>
                      <a:pt x="73" y="113"/>
                    </a:lnTo>
                    <a:lnTo>
                      <a:pt x="62" y="104"/>
                    </a:lnTo>
                    <a:lnTo>
                      <a:pt x="53" y="100"/>
                    </a:lnTo>
                    <a:lnTo>
                      <a:pt x="43" y="98"/>
                    </a:lnTo>
                    <a:lnTo>
                      <a:pt x="2" y="9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8" name="Freeform 168"/>
              <p:cNvSpPr>
                <a:spLocks/>
              </p:cNvSpPr>
              <p:nvPr/>
            </p:nvSpPr>
            <p:spPr bwMode="auto">
              <a:xfrm>
                <a:off x="2456" y="1526"/>
                <a:ext cx="149" cy="167"/>
              </a:xfrm>
              <a:custGeom>
                <a:avLst/>
                <a:gdLst>
                  <a:gd name="T0" fmla="*/ 72 w 149"/>
                  <a:gd name="T1" fmla="*/ 23 h 167"/>
                  <a:gd name="T2" fmla="*/ 59 w 149"/>
                  <a:gd name="T3" fmla="*/ 13 h 167"/>
                  <a:gd name="T4" fmla="*/ 50 w 149"/>
                  <a:gd name="T5" fmla="*/ 7 h 167"/>
                  <a:gd name="T6" fmla="*/ 33 w 149"/>
                  <a:gd name="T7" fmla="*/ 2 h 167"/>
                  <a:gd name="T8" fmla="*/ 25 w 149"/>
                  <a:gd name="T9" fmla="*/ 3 h 167"/>
                  <a:gd name="T10" fmla="*/ 16 w 149"/>
                  <a:gd name="T11" fmla="*/ 8 h 167"/>
                  <a:gd name="T12" fmla="*/ 6 w 149"/>
                  <a:gd name="T13" fmla="*/ 16 h 167"/>
                  <a:gd name="T14" fmla="*/ 2 w 149"/>
                  <a:gd name="T15" fmla="*/ 24 h 167"/>
                  <a:gd name="T16" fmla="*/ 0 w 149"/>
                  <a:gd name="T17" fmla="*/ 34 h 167"/>
                  <a:gd name="T18" fmla="*/ 0 w 149"/>
                  <a:gd name="T19" fmla="*/ 44 h 167"/>
                  <a:gd name="T20" fmla="*/ 2 w 149"/>
                  <a:gd name="T21" fmla="*/ 53 h 167"/>
                  <a:gd name="T22" fmla="*/ 5 w 149"/>
                  <a:gd name="T23" fmla="*/ 60 h 167"/>
                  <a:gd name="T24" fmla="*/ 13 w 149"/>
                  <a:gd name="T25" fmla="*/ 67 h 167"/>
                  <a:gd name="T26" fmla="*/ 25 w 149"/>
                  <a:gd name="T27" fmla="*/ 72 h 167"/>
                  <a:gd name="T28" fmla="*/ 47 w 149"/>
                  <a:gd name="T29" fmla="*/ 79 h 167"/>
                  <a:gd name="T30" fmla="*/ 34 w 149"/>
                  <a:gd name="T31" fmla="*/ 81 h 167"/>
                  <a:gd name="T32" fmla="*/ 27 w 149"/>
                  <a:gd name="T33" fmla="*/ 85 h 167"/>
                  <a:gd name="T34" fmla="*/ 23 w 149"/>
                  <a:gd name="T35" fmla="*/ 91 h 167"/>
                  <a:gd name="T36" fmla="*/ 21 w 149"/>
                  <a:gd name="T37" fmla="*/ 99 h 167"/>
                  <a:gd name="T38" fmla="*/ 21 w 149"/>
                  <a:gd name="T39" fmla="*/ 106 h 167"/>
                  <a:gd name="T40" fmla="*/ 23 w 149"/>
                  <a:gd name="T41" fmla="*/ 114 h 167"/>
                  <a:gd name="T42" fmla="*/ 25 w 149"/>
                  <a:gd name="T43" fmla="*/ 120 h 167"/>
                  <a:gd name="T44" fmla="*/ 29 w 149"/>
                  <a:gd name="T45" fmla="*/ 127 h 167"/>
                  <a:gd name="T46" fmla="*/ 36 w 149"/>
                  <a:gd name="T47" fmla="*/ 134 h 167"/>
                  <a:gd name="T48" fmla="*/ 49 w 149"/>
                  <a:gd name="T49" fmla="*/ 142 h 167"/>
                  <a:gd name="T50" fmla="*/ 66 w 149"/>
                  <a:gd name="T51" fmla="*/ 150 h 167"/>
                  <a:gd name="T52" fmla="*/ 84 w 149"/>
                  <a:gd name="T53" fmla="*/ 157 h 167"/>
                  <a:gd name="T54" fmla="*/ 101 w 149"/>
                  <a:gd name="T55" fmla="*/ 161 h 167"/>
                  <a:gd name="T56" fmla="*/ 120 w 149"/>
                  <a:gd name="T57" fmla="*/ 165 h 167"/>
                  <a:gd name="T58" fmla="*/ 140 w 149"/>
                  <a:gd name="T59" fmla="*/ 167 h 167"/>
                  <a:gd name="T60" fmla="*/ 149 w 149"/>
                  <a:gd name="T61" fmla="*/ 167 h 167"/>
                  <a:gd name="T62" fmla="*/ 133 w 149"/>
                  <a:gd name="T63" fmla="*/ 152 h 167"/>
                  <a:gd name="T64" fmla="*/ 126 w 149"/>
                  <a:gd name="T65" fmla="*/ 143 h 167"/>
                  <a:gd name="T66" fmla="*/ 119 w 149"/>
                  <a:gd name="T67" fmla="*/ 134 h 167"/>
                  <a:gd name="T68" fmla="*/ 112 w 149"/>
                  <a:gd name="T69" fmla="*/ 124 h 167"/>
                  <a:gd name="T70" fmla="*/ 107 w 149"/>
                  <a:gd name="T71" fmla="*/ 115 h 167"/>
                  <a:gd name="T72" fmla="*/ 102 w 149"/>
                  <a:gd name="T73" fmla="*/ 106 h 167"/>
                  <a:gd name="T74" fmla="*/ 99 w 149"/>
                  <a:gd name="T75" fmla="*/ 97 h 167"/>
                  <a:gd name="T76" fmla="*/ 96 w 149"/>
                  <a:gd name="T77" fmla="*/ 86 h 167"/>
                  <a:gd name="T78" fmla="*/ 95 w 149"/>
                  <a:gd name="T79" fmla="*/ 71 h 167"/>
                  <a:gd name="T80" fmla="*/ 96 w 149"/>
                  <a:gd name="T81" fmla="*/ 59 h 167"/>
                  <a:gd name="T82" fmla="*/ 100 w 149"/>
                  <a:gd name="T83" fmla="*/ 48 h 167"/>
                  <a:gd name="T84" fmla="*/ 107 w 149"/>
                  <a:gd name="T85" fmla="*/ 38 h 167"/>
                  <a:gd name="T86" fmla="*/ 113 w 149"/>
                  <a:gd name="T87" fmla="*/ 32 h 167"/>
                  <a:gd name="T88" fmla="*/ 120 w 149"/>
                  <a:gd name="T89" fmla="*/ 28 h 167"/>
                  <a:gd name="T90" fmla="*/ 127 w 149"/>
                  <a:gd name="T91" fmla="*/ 23 h 167"/>
                  <a:gd name="T92" fmla="*/ 128 w 149"/>
                  <a:gd name="T93" fmla="*/ 15 h 167"/>
                  <a:gd name="T94" fmla="*/ 127 w 149"/>
                  <a:gd name="T95" fmla="*/ 8 h 167"/>
                  <a:gd name="T96" fmla="*/ 124 w 149"/>
                  <a:gd name="T97" fmla="*/ 2 h 167"/>
                  <a:gd name="T98" fmla="*/ 117 w 149"/>
                  <a:gd name="T99" fmla="*/ 0 h 167"/>
                  <a:gd name="T100" fmla="*/ 109 w 149"/>
                  <a:gd name="T101" fmla="*/ 2 h 167"/>
                  <a:gd name="T102" fmla="*/ 104 w 149"/>
                  <a:gd name="T103" fmla="*/ 7 h 167"/>
                  <a:gd name="T104" fmla="*/ 100 w 149"/>
                  <a:gd name="T105" fmla="*/ 13 h 167"/>
                  <a:gd name="T106" fmla="*/ 97 w 149"/>
                  <a:gd name="T107" fmla="*/ 18 h 167"/>
                  <a:gd name="T108" fmla="*/ 97 w 149"/>
                  <a:gd name="T109" fmla="*/ 26 h 167"/>
                  <a:gd name="T110" fmla="*/ 92 w 149"/>
                  <a:gd name="T111" fmla="*/ 32 h 167"/>
                  <a:gd name="T112" fmla="*/ 87 w 149"/>
                  <a:gd name="T113" fmla="*/ 38 h 167"/>
                  <a:gd name="T114" fmla="*/ 79 w 149"/>
                  <a:gd name="T115" fmla="*/ 51 h 167"/>
                  <a:gd name="T116" fmla="*/ 79 w 149"/>
                  <a:gd name="T117" fmla="*/ 33 h 167"/>
                  <a:gd name="T118" fmla="*/ 72 w 149"/>
                  <a:gd name="T119" fmla="*/ 23 h 1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"/>
                  <a:gd name="T181" fmla="*/ 0 h 167"/>
                  <a:gd name="T182" fmla="*/ 149 w 149"/>
                  <a:gd name="T183" fmla="*/ 167 h 1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" h="167">
                    <a:moveTo>
                      <a:pt x="72" y="23"/>
                    </a:moveTo>
                    <a:lnTo>
                      <a:pt x="59" y="13"/>
                    </a:lnTo>
                    <a:lnTo>
                      <a:pt x="50" y="7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6" y="8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60"/>
                    </a:lnTo>
                    <a:lnTo>
                      <a:pt x="13" y="67"/>
                    </a:lnTo>
                    <a:lnTo>
                      <a:pt x="25" y="72"/>
                    </a:lnTo>
                    <a:lnTo>
                      <a:pt x="47" y="79"/>
                    </a:lnTo>
                    <a:lnTo>
                      <a:pt x="34" y="81"/>
                    </a:lnTo>
                    <a:lnTo>
                      <a:pt x="27" y="85"/>
                    </a:lnTo>
                    <a:lnTo>
                      <a:pt x="23" y="91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3" y="114"/>
                    </a:lnTo>
                    <a:lnTo>
                      <a:pt x="25" y="120"/>
                    </a:lnTo>
                    <a:lnTo>
                      <a:pt x="29" y="127"/>
                    </a:lnTo>
                    <a:lnTo>
                      <a:pt x="36" y="134"/>
                    </a:lnTo>
                    <a:lnTo>
                      <a:pt x="49" y="142"/>
                    </a:lnTo>
                    <a:lnTo>
                      <a:pt x="66" y="150"/>
                    </a:lnTo>
                    <a:lnTo>
                      <a:pt x="84" y="157"/>
                    </a:lnTo>
                    <a:lnTo>
                      <a:pt x="101" y="161"/>
                    </a:lnTo>
                    <a:lnTo>
                      <a:pt x="120" y="165"/>
                    </a:lnTo>
                    <a:lnTo>
                      <a:pt x="140" y="167"/>
                    </a:lnTo>
                    <a:lnTo>
                      <a:pt x="149" y="167"/>
                    </a:lnTo>
                    <a:lnTo>
                      <a:pt x="133" y="152"/>
                    </a:lnTo>
                    <a:lnTo>
                      <a:pt x="126" y="143"/>
                    </a:lnTo>
                    <a:lnTo>
                      <a:pt x="119" y="134"/>
                    </a:lnTo>
                    <a:lnTo>
                      <a:pt x="112" y="124"/>
                    </a:lnTo>
                    <a:lnTo>
                      <a:pt x="107" y="115"/>
                    </a:lnTo>
                    <a:lnTo>
                      <a:pt x="102" y="106"/>
                    </a:lnTo>
                    <a:lnTo>
                      <a:pt x="99" y="97"/>
                    </a:lnTo>
                    <a:lnTo>
                      <a:pt x="96" y="86"/>
                    </a:lnTo>
                    <a:lnTo>
                      <a:pt x="95" y="71"/>
                    </a:lnTo>
                    <a:lnTo>
                      <a:pt x="96" y="59"/>
                    </a:lnTo>
                    <a:lnTo>
                      <a:pt x="100" y="48"/>
                    </a:lnTo>
                    <a:lnTo>
                      <a:pt x="107" y="38"/>
                    </a:lnTo>
                    <a:lnTo>
                      <a:pt x="113" y="32"/>
                    </a:lnTo>
                    <a:lnTo>
                      <a:pt x="120" y="28"/>
                    </a:lnTo>
                    <a:lnTo>
                      <a:pt x="127" y="23"/>
                    </a:lnTo>
                    <a:lnTo>
                      <a:pt x="128" y="15"/>
                    </a:lnTo>
                    <a:lnTo>
                      <a:pt x="127" y="8"/>
                    </a:lnTo>
                    <a:lnTo>
                      <a:pt x="124" y="2"/>
                    </a:lnTo>
                    <a:lnTo>
                      <a:pt x="117" y="0"/>
                    </a:lnTo>
                    <a:lnTo>
                      <a:pt x="109" y="2"/>
                    </a:lnTo>
                    <a:lnTo>
                      <a:pt x="104" y="7"/>
                    </a:lnTo>
                    <a:lnTo>
                      <a:pt x="100" y="13"/>
                    </a:lnTo>
                    <a:lnTo>
                      <a:pt x="97" y="18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7" y="38"/>
                    </a:lnTo>
                    <a:lnTo>
                      <a:pt x="79" y="51"/>
                    </a:lnTo>
                    <a:lnTo>
                      <a:pt x="79" y="33"/>
                    </a:lnTo>
                    <a:lnTo>
                      <a:pt x="72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9" name="Freeform 169"/>
              <p:cNvSpPr>
                <a:spLocks/>
              </p:cNvSpPr>
              <p:nvPr/>
            </p:nvSpPr>
            <p:spPr bwMode="auto">
              <a:xfrm>
                <a:off x="2563" y="1513"/>
                <a:ext cx="79" cy="161"/>
              </a:xfrm>
              <a:custGeom>
                <a:avLst/>
                <a:gdLst>
                  <a:gd name="T0" fmla="*/ 46 w 79"/>
                  <a:gd name="T1" fmla="*/ 0 h 161"/>
                  <a:gd name="T2" fmla="*/ 56 w 79"/>
                  <a:gd name="T3" fmla="*/ 1 h 161"/>
                  <a:gd name="T4" fmla="*/ 65 w 79"/>
                  <a:gd name="T5" fmla="*/ 7 h 161"/>
                  <a:gd name="T6" fmla="*/ 70 w 79"/>
                  <a:gd name="T7" fmla="*/ 13 h 161"/>
                  <a:gd name="T8" fmla="*/ 73 w 79"/>
                  <a:gd name="T9" fmla="*/ 23 h 161"/>
                  <a:gd name="T10" fmla="*/ 74 w 79"/>
                  <a:gd name="T11" fmla="*/ 34 h 161"/>
                  <a:gd name="T12" fmla="*/ 74 w 79"/>
                  <a:gd name="T13" fmla="*/ 44 h 161"/>
                  <a:gd name="T14" fmla="*/ 71 w 79"/>
                  <a:gd name="T15" fmla="*/ 53 h 161"/>
                  <a:gd name="T16" fmla="*/ 65 w 79"/>
                  <a:gd name="T17" fmla="*/ 59 h 161"/>
                  <a:gd name="T18" fmla="*/ 57 w 79"/>
                  <a:gd name="T19" fmla="*/ 62 h 161"/>
                  <a:gd name="T20" fmla="*/ 65 w 79"/>
                  <a:gd name="T21" fmla="*/ 69 h 161"/>
                  <a:gd name="T22" fmla="*/ 71 w 79"/>
                  <a:gd name="T23" fmla="*/ 80 h 161"/>
                  <a:gd name="T24" fmla="*/ 74 w 79"/>
                  <a:gd name="T25" fmla="*/ 90 h 161"/>
                  <a:gd name="T26" fmla="*/ 77 w 79"/>
                  <a:gd name="T27" fmla="*/ 98 h 161"/>
                  <a:gd name="T28" fmla="*/ 78 w 79"/>
                  <a:gd name="T29" fmla="*/ 114 h 161"/>
                  <a:gd name="T30" fmla="*/ 79 w 79"/>
                  <a:gd name="T31" fmla="*/ 129 h 161"/>
                  <a:gd name="T32" fmla="*/ 78 w 79"/>
                  <a:gd name="T33" fmla="*/ 142 h 161"/>
                  <a:gd name="T34" fmla="*/ 74 w 79"/>
                  <a:gd name="T35" fmla="*/ 156 h 161"/>
                  <a:gd name="T36" fmla="*/ 71 w 79"/>
                  <a:gd name="T37" fmla="*/ 160 h 161"/>
                  <a:gd name="T38" fmla="*/ 64 w 79"/>
                  <a:gd name="T39" fmla="*/ 161 h 161"/>
                  <a:gd name="T40" fmla="*/ 49 w 79"/>
                  <a:gd name="T41" fmla="*/ 153 h 161"/>
                  <a:gd name="T42" fmla="*/ 36 w 79"/>
                  <a:gd name="T43" fmla="*/ 145 h 161"/>
                  <a:gd name="T44" fmla="*/ 24 w 79"/>
                  <a:gd name="T45" fmla="*/ 135 h 161"/>
                  <a:gd name="T46" fmla="*/ 15 w 79"/>
                  <a:gd name="T47" fmla="*/ 125 h 161"/>
                  <a:gd name="T48" fmla="*/ 8 w 79"/>
                  <a:gd name="T49" fmla="*/ 114 h 161"/>
                  <a:gd name="T50" fmla="*/ 4 w 79"/>
                  <a:gd name="T51" fmla="*/ 105 h 161"/>
                  <a:gd name="T52" fmla="*/ 1 w 79"/>
                  <a:gd name="T53" fmla="*/ 94 h 161"/>
                  <a:gd name="T54" fmla="*/ 0 w 79"/>
                  <a:gd name="T55" fmla="*/ 83 h 161"/>
                  <a:gd name="T56" fmla="*/ 0 w 79"/>
                  <a:gd name="T57" fmla="*/ 74 h 161"/>
                  <a:gd name="T58" fmla="*/ 3 w 79"/>
                  <a:gd name="T59" fmla="*/ 62 h 161"/>
                  <a:gd name="T60" fmla="*/ 8 w 79"/>
                  <a:gd name="T61" fmla="*/ 54 h 161"/>
                  <a:gd name="T62" fmla="*/ 15 w 79"/>
                  <a:gd name="T63" fmla="*/ 49 h 161"/>
                  <a:gd name="T64" fmla="*/ 23 w 79"/>
                  <a:gd name="T65" fmla="*/ 46 h 161"/>
                  <a:gd name="T66" fmla="*/ 30 w 79"/>
                  <a:gd name="T67" fmla="*/ 47 h 161"/>
                  <a:gd name="T68" fmla="*/ 38 w 79"/>
                  <a:gd name="T69" fmla="*/ 54 h 161"/>
                  <a:gd name="T70" fmla="*/ 43 w 79"/>
                  <a:gd name="T71" fmla="*/ 69 h 161"/>
                  <a:gd name="T72" fmla="*/ 41 w 79"/>
                  <a:gd name="T73" fmla="*/ 50 h 161"/>
                  <a:gd name="T74" fmla="*/ 36 w 79"/>
                  <a:gd name="T75" fmla="*/ 39 h 161"/>
                  <a:gd name="T76" fmla="*/ 31 w 79"/>
                  <a:gd name="T77" fmla="*/ 32 h 161"/>
                  <a:gd name="T78" fmla="*/ 27 w 79"/>
                  <a:gd name="T79" fmla="*/ 26 h 161"/>
                  <a:gd name="T80" fmla="*/ 27 w 79"/>
                  <a:gd name="T81" fmla="*/ 16 h 161"/>
                  <a:gd name="T82" fmla="*/ 30 w 79"/>
                  <a:gd name="T83" fmla="*/ 8 h 161"/>
                  <a:gd name="T84" fmla="*/ 38 w 79"/>
                  <a:gd name="T85" fmla="*/ 1 h 161"/>
                  <a:gd name="T86" fmla="*/ 46 w 79"/>
                  <a:gd name="T87" fmla="*/ 0 h 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9"/>
                  <a:gd name="T133" fmla="*/ 0 h 161"/>
                  <a:gd name="T134" fmla="*/ 79 w 79"/>
                  <a:gd name="T135" fmla="*/ 161 h 1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9" h="161">
                    <a:moveTo>
                      <a:pt x="46" y="0"/>
                    </a:moveTo>
                    <a:lnTo>
                      <a:pt x="56" y="1"/>
                    </a:lnTo>
                    <a:lnTo>
                      <a:pt x="65" y="7"/>
                    </a:lnTo>
                    <a:lnTo>
                      <a:pt x="70" y="13"/>
                    </a:lnTo>
                    <a:lnTo>
                      <a:pt x="73" y="23"/>
                    </a:lnTo>
                    <a:lnTo>
                      <a:pt x="74" y="34"/>
                    </a:lnTo>
                    <a:lnTo>
                      <a:pt x="74" y="44"/>
                    </a:lnTo>
                    <a:lnTo>
                      <a:pt x="71" y="53"/>
                    </a:lnTo>
                    <a:lnTo>
                      <a:pt x="65" y="59"/>
                    </a:lnTo>
                    <a:lnTo>
                      <a:pt x="57" y="62"/>
                    </a:lnTo>
                    <a:lnTo>
                      <a:pt x="65" y="69"/>
                    </a:lnTo>
                    <a:lnTo>
                      <a:pt x="71" y="80"/>
                    </a:lnTo>
                    <a:lnTo>
                      <a:pt x="74" y="90"/>
                    </a:lnTo>
                    <a:lnTo>
                      <a:pt x="77" y="98"/>
                    </a:lnTo>
                    <a:lnTo>
                      <a:pt x="78" y="114"/>
                    </a:lnTo>
                    <a:lnTo>
                      <a:pt x="79" y="129"/>
                    </a:lnTo>
                    <a:lnTo>
                      <a:pt x="78" y="142"/>
                    </a:lnTo>
                    <a:lnTo>
                      <a:pt x="74" y="156"/>
                    </a:lnTo>
                    <a:lnTo>
                      <a:pt x="71" y="160"/>
                    </a:lnTo>
                    <a:lnTo>
                      <a:pt x="64" y="161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5"/>
                    </a:lnTo>
                    <a:lnTo>
                      <a:pt x="15" y="125"/>
                    </a:lnTo>
                    <a:lnTo>
                      <a:pt x="8" y="114"/>
                    </a:lnTo>
                    <a:lnTo>
                      <a:pt x="4" y="105"/>
                    </a:lnTo>
                    <a:lnTo>
                      <a:pt x="1" y="94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3" y="62"/>
                    </a:lnTo>
                    <a:lnTo>
                      <a:pt x="8" y="54"/>
                    </a:lnTo>
                    <a:lnTo>
                      <a:pt x="15" y="49"/>
                    </a:lnTo>
                    <a:lnTo>
                      <a:pt x="23" y="46"/>
                    </a:lnTo>
                    <a:lnTo>
                      <a:pt x="30" y="47"/>
                    </a:lnTo>
                    <a:lnTo>
                      <a:pt x="38" y="54"/>
                    </a:lnTo>
                    <a:lnTo>
                      <a:pt x="43" y="69"/>
                    </a:lnTo>
                    <a:lnTo>
                      <a:pt x="41" y="50"/>
                    </a:lnTo>
                    <a:lnTo>
                      <a:pt x="36" y="39"/>
                    </a:lnTo>
                    <a:lnTo>
                      <a:pt x="31" y="32"/>
                    </a:lnTo>
                    <a:lnTo>
                      <a:pt x="27" y="26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8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10" name="Freeform 170"/>
              <p:cNvSpPr>
                <a:spLocks/>
              </p:cNvSpPr>
              <p:nvPr/>
            </p:nvSpPr>
            <p:spPr bwMode="auto">
              <a:xfrm>
                <a:off x="2289" y="1365"/>
                <a:ext cx="245" cy="179"/>
              </a:xfrm>
              <a:custGeom>
                <a:avLst/>
                <a:gdLst>
                  <a:gd name="T0" fmla="*/ 202 w 245"/>
                  <a:gd name="T1" fmla="*/ 80 h 179"/>
                  <a:gd name="T2" fmla="*/ 156 w 245"/>
                  <a:gd name="T3" fmla="*/ 81 h 179"/>
                  <a:gd name="T4" fmla="*/ 141 w 245"/>
                  <a:gd name="T5" fmla="*/ 66 h 179"/>
                  <a:gd name="T6" fmla="*/ 140 w 245"/>
                  <a:gd name="T7" fmla="*/ 25 h 179"/>
                  <a:gd name="T8" fmla="*/ 122 w 245"/>
                  <a:gd name="T9" fmla="*/ 2 h 179"/>
                  <a:gd name="T10" fmla="*/ 84 w 245"/>
                  <a:gd name="T11" fmla="*/ 4 h 179"/>
                  <a:gd name="T12" fmla="*/ 47 w 245"/>
                  <a:gd name="T13" fmla="*/ 40 h 179"/>
                  <a:gd name="T14" fmla="*/ 18 w 245"/>
                  <a:gd name="T15" fmla="*/ 94 h 179"/>
                  <a:gd name="T16" fmla="*/ 1 w 245"/>
                  <a:gd name="T17" fmla="*/ 146 h 179"/>
                  <a:gd name="T18" fmla="*/ 10 w 245"/>
                  <a:gd name="T19" fmla="*/ 133 h 179"/>
                  <a:gd name="T20" fmla="*/ 29 w 245"/>
                  <a:gd name="T21" fmla="*/ 92 h 179"/>
                  <a:gd name="T22" fmla="*/ 56 w 245"/>
                  <a:gd name="T23" fmla="*/ 45 h 179"/>
                  <a:gd name="T24" fmla="*/ 85 w 245"/>
                  <a:gd name="T25" fmla="*/ 16 h 179"/>
                  <a:gd name="T26" fmla="*/ 116 w 245"/>
                  <a:gd name="T27" fmla="*/ 15 h 179"/>
                  <a:gd name="T28" fmla="*/ 116 w 245"/>
                  <a:gd name="T29" fmla="*/ 21 h 179"/>
                  <a:gd name="T30" fmla="*/ 89 w 245"/>
                  <a:gd name="T31" fmla="*/ 21 h 179"/>
                  <a:gd name="T32" fmla="*/ 65 w 245"/>
                  <a:gd name="T33" fmla="*/ 48 h 179"/>
                  <a:gd name="T34" fmla="*/ 39 w 245"/>
                  <a:gd name="T35" fmla="*/ 95 h 179"/>
                  <a:gd name="T36" fmla="*/ 24 w 245"/>
                  <a:gd name="T37" fmla="*/ 138 h 179"/>
                  <a:gd name="T38" fmla="*/ 39 w 245"/>
                  <a:gd name="T39" fmla="*/ 112 h 179"/>
                  <a:gd name="T40" fmla="*/ 62 w 245"/>
                  <a:gd name="T41" fmla="*/ 73 h 179"/>
                  <a:gd name="T42" fmla="*/ 92 w 245"/>
                  <a:gd name="T43" fmla="*/ 35 h 179"/>
                  <a:gd name="T44" fmla="*/ 118 w 245"/>
                  <a:gd name="T45" fmla="*/ 39 h 179"/>
                  <a:gd name="T46" fmla="*/ 107 w 245"/>
                  <a:gd name="T47" fmla="*/ 40 h 179"/>
                  <a:gd name="T48" fmla="*/ 84 w 245"/>
                  <a:gd name="T49" fmla="*/ 53 h 179"/>
                  <a:gd name="T50" fmla="*/ 54 w 245"/>
                  <a:gd name="T51" fmla="*/ 98 h 179"/>
                  <a:gd name="T52" fmla="*/ 31 w 245"/>
                  <a:gd name="T53" fmla="*/ 146 h 179"/>
                  <a:gd name="T54" fmla="*/ 49 w 245"/>
                  <a:gd name="T55" fmla="*/ 121 h 179"/>
                  <a:gd name="T56" fmla="*/ 59 w 245"/>
                  <a:gd name="T57" fmla="*/ 118 h 179"/>
                  <a:gd name="T58" fmla="*/ 80 w 245"/>
                  <a:gd name="T59" fmla="*/ 78 h 179"/>
                  <a:gd name="T60" fmla="*/ 103 w 245"/>
                  <a:gd name="T61" fmla="*/ 58 h 179"/>
                  <a:gd name="T62" fmla="*/ 123 w 245"/>
                  <a:gd name="T63" fmla="*/ 65 h 179"/>
                  <a:gd name="T64" fmla="*/ 93 w 245"/>
                  <a:gd name="T65" fmla="*/ 76 h 179"/>
                  <a:gd name="T66" fmla="*/ 65 w 245"/>
                  <a:gd name="T67" fmla="*/ 118 h 179"/>
                  <a:gd name="T68" fmla="*/ 66 w 245"/>
                  <a:gd name="T69" fmla="*/ 130 h 179"/>
                  <a:gd name="T70" fmla="*/ 91 w 245"/>
                  <a:gd name="T71" fmla="*/ 93 h 179"/>
                  <a:gd name="T72" fmla="*/ 116 w 245"/>
                  <a:gd name="T73" fmla="*/ 79 h 179"/>
                  <a:gd name="T74" fmla="*/ 102 w 245"/>
                  <a:gd name="T75" fmla="*/ 91 h 179"/>
                  <a:gd name="T76" fmla="*/ 79 w 245"/>
                  <a:gd name="T77" fmla="*/ 119 h 179"/>
                  <a:gd name="T78" fmla="*/ 85 w 245"/>
                  <a:gd name="T79" fmla="*/ 126 h 179"/>
                  <a:gd name="T80" fmla="*/ 111 w 245"/>
                  <a:gd name="T81" fmla="*/ 95 h 179"/>
                  <a:gd name="T82" fmla="*/ 107 w 245"/>
                  <a:gd name="T83" fmla="*/ 104 h 179"/>
                  <a:gd name="T84" fmla="*/ 86 w 245"/>
                  <a:gd name="T85" fmla="*/ 132 h 179"/>
                  <a:gd name="T86" fmla="*/ 73 w 245"/>
                  <a:gd name="T87" fmla="*/ 171 h 179"/>
                  <a:gd name="T88" fmla="*/ 89 w 245"/>
                  <a:gd name="T89" fmla="*/ 157 h 179"/>
                  <a:gd name="T90" fmla="*/ 97 w 245"/>
                  <a:gd name="T91" fmla="*/ 151 h 179"/>
                  <a:gd name="T92" fmla="*/ 100 w 245"/>
                  <a:gd name="T93" fmla="*/ 155 h 179"/>
                  <a:gd name="T94" fmla="*/ 111 w 245"/>
                  <a:gd name="T95" fmla="*/ 124 h 179"/>
                  <a:gd name="T96" fmla="*/ 134 w 245"/>
                  <a:gd name="T97" fmla="*/ 101 h 179"/>
                  <a:gd name="T98" fmla="*/ 130 w 245"/>
                  <a:gd name="T99" fmla="*/ 114 h 179"/>
                  <a:gd name="T100" fmla="*/ 115 w 245"/>
                  <a:gd name="T101" fmla="*/ 142 h 179"/>
                  <a:gd name="T102" fmla="*/ 118 w 245"/>
                  <a:gd name="T103" fmla="*/ 151 h 179"/>
                  <a:gd name="T104" fmla="*/ 133 w 245"/>
                  <a:gd name="T105" fmla="*/ 121 h 179"/>
                  <a:gd name="T106" fmla="*/ 158 w 245"/>
                  <a:gd name="T107" fmla="*/ 100 h 179"/>
                  <a:gd name="T108" fmla="*/ 205 w 245"/>
                  <a:gd name="T109" fmla="*/ 93 h 179"/>
                  <a:gd name="T110" fmla="*/ 245 w 245"/>
                  <a:gd name="T111" fmla="*/ 88 h 1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5"/>
                  <a:gd name="T169" fmla="*/ 0 h 179"/>
                  <a:gd name="T170" fmla="*/ 245 w 245"/>
                  <a:gd name="T171" fmla="*/ 179 h 1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5" h="179">
                    <a:moveTo>
                      <a:pt x="245" y="88"/>
                    </a:moveTo>
                    <a:lnTo>
                      <a:pt x="226" y="84"/>
                    </a:lnTo>
                    <a:lnTo>
                      <a:pt x="202" y="80"/>
                    </a:lnTo>
                    <a:lnTo>
                      <a:pt x="185" y="79"/>
                    </a:lnTo>
                    <a:lnTo>
                      <a:pt x="170" y="80"/>
                    </a:lnTo>
                    <a:lnTo>
                      <a:pt x="156" y="81"/>
                    </a:lnTo>
                    <a:lnTo>
                      <a:pt x="148" y="78"/>
                    </a:lnTo>
                    <a:lnTo>
                      <a:pt x="143" y="72"/>
                    </a:lnTo>
                    <a:lnTo>
                      <a:pt x="141" y="66"/>
                    </a:lnTo>
                    <a:lnTo>
                      <a:pt x="141" y="56"/>
                    </a:lnTo>
                    <a:lnTo>
                      <a:pt x="141" y="38"/>
                    </a:lnTo>
                    <a:lnTo>
                      <a:pt x="140" y="25"/>
                    </a:lnTo>
                    <a:lnTo>
                      <a:pt x="137" y="15"/>
                    </a:lnTo>
                    <a:lnTo>
                      <a:pt x="130" y="7"/>
                    </a:lnTo>
                    <a:lnTo>
                      <a:pt x="122" y="2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4" y="4"/>
                    </a:lnTo>
                    <a:lnTo>
                      <a:pt x="71" y="12"/>
                    </a:lnTo>
                    <a:lnTo>
                      <a:pt x="59" y="24"/>
                    </a:lnTo>
                    <a:lnTo>
                      <a:pt x="47" y="40"/>
                    </a:lnTo>
                    <a:lnTo>
                      <a:pt x="36" y="56"/>
                    </a:lnTo>
                    <a:lnTo>
                      <a:pt x="28" y="71"/>
                    </a:lnTo>
                    <a:lnTo>
                      <a:pt x="18" y="94"/>
                    </a:lnTo>
                    <a:lnTo>
                      <a:pt x="11" y="112"/>
                    </a:lnTo>
                    <a:lnTo>
                      <a:pt x="5" y="129"/>
                    </a:lnTo>
                    <a:lnTo>
                      <a:pt x="1" y="146"/>
                    </a:lnTo>
                    <a:lnTo>
                      <a:pt x="0" y="169"/>
                    </a:lnTo>
                    <a:lnTo>
                      <a:pt x="5" y="147"/>
                    </a:lnTo>
                    <a:lnTo>
                      <a:pt x="10" y="133"/>
                    </a:lnTo>
                    <a:lnTo>
                      <a:pt x="17" y="119"/>
                    </a:lnTo>
                    <a:lnTo>
                      <a:pt x="24" y="104"/>
                    </a:lnTo>
                    <a:lnTo>
                      <a:pt x="29" y="92"/>
                    </a:lnTo>
                    <a:lnTo>
                      <a:pt x="39" y="73"/>
                    </a:lnTo>
                    <a:lnTo>
                      <a:pt x="47" y="59"/>
                    </a:lnTo>
                    <a:lnTo>
                      <a:pt x="56" y="45"/>
                    </a:lnTo>
                    <a:lnTo>
                      <a:pt x="63" y="35"/>
                    </a:lnTo>
                    <a:lnTo>
                      <a:pt x="72" y="26"/>
                    </a:lnTo>
                    <a:lnTo>
                      <a:pt x="85" y="16"/>
                    </a:lnTo>
                    <a:lnTo>
                      <a:pt x="96" y="12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0" y="19"/>
                    </a:lnTo>
                    <a:lnTo>
                      <a:pt x="124" y="27"/>
                    </a:lnTo>
                    <a:lnTo>
                      <a:pt x="116" y="21"/>
                    </a:lnTo>
                    <a:lnTo>
                      <a:pt x="110" y="19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9" y="30"/>
                    </a:lnTo>
                    <a:lnTo>
                      <a:pt x="73" y="36"/>
                    </a:lnTo>
                    <a:lnTo>
                      <a:pt x="65" y="48"/>
                    </a:lnTo>
                    <a:lnTo>
                      <a:pt x="56" y="63"/>
                    </a:lnTo>
                    <a:lnTo>
                      <a:pt x="46" y="81"/>
                    </a:lnTo>
                    <a:lnTo>
                      <a:pt x="39" y="95"/>
                    </a:lnTo>
                    <a:lnTo>
                      <a:pt x="34" y="107"/>
                    </a:lnTo>
                    <a:lnTo>
                      <a:pt x="28" y="123"/>
                    </a:lnTo>
                    <a:lnTo>
                      <a:pt x="24" y="138"/>
                    </a:lnTo>
                    <a:lnTo>
                      <a:pt x="19" y="160"/>
                    </a:lnTo>
                    <a:lnTo>
                      <a:pt x="31" y="131"/>
                    </a:lnTo>
                    <a:lnTo>
                      <a:pt x="39" y="112"/>
                    </a:lnTo>
                    <a:lnTo>
                      <a:pt x="47" y="99"/>
                    </a:lnTo>
                    <a:lnTo>
                      <a:pt x="54" y="86"/>
                    </a:lnTo>
                    <a:lnTo>
                      <a:pt x="62" y="73"/>
                    </a:lnTo>
                    <a:lnTo>
                      <a:pt x="70" y="58"/>
                    </a:lnTo>
                    <a:lnTo>
                      <a:pt x="84" y="42"/>
                    </a:lnTo>
                    <a:lnTo>
                      <a:pt x="92" y="35"/>
                    </a:lnTo>
                    <a:lnTo>
                      <a:pt x="101" y="33"/>
                    </a:lnTo>
                    <a:lnTo>
                      <a:pt x="110" y="33"/>
                    </a:lnTo>
                    <a:lnTo>
                      <a:pt x="118" y="39"/>
                    </a:lnTo>
                    <a:lnTo>
                      <a:pt x="122" y="46"/>
                    </a:lnTo>
                    <a:lnTo>
                      <a:pt x="115" y="41"/>
                    </a:lnTo>
                    <a:lnTo>
                      <a:pt x="107" y="40"/>
                    </a:lnTo>
                    <a:lnTo>
                      <a:pt x="99" y="41"/>
                    </a:lnTo>
                    <a:lnTo>
                      <a:pt x="91" y="46"/>
                    </a:lnTo>
                    <a:lnTo>
                      <a:pt x="84" y="53"/>
                    </a:lnTo>
                    <a:lnTo>
                      <a:pt x="76" y="62"/>
                    </a:lnTo>
                    <a:lnTo>
                      <a:pt x="66" y="77"/>
                    </a:lnTo>
                    <a:lnTo>
                      <a:pt x="54" y="98"/>
                    </a:lnTo>
                    <a:lnTo>
                      <a:pt x="46" y="111"/>
                    </a:lnTo>
                    <a:lnTo>
                      <a:pt x="36" y="129"/>
                    </a:lnTo>
                    <a:lnTo>
                      <a:pt x="31" y="146"/>
                    </a:lnTo>
                    <a:lnTo>
                      <a:pt x="25" y="169"/>
                    </a:lnTo>
                    <a:lnTo>
                      <a:pt x="43" y="131"/>
                    </a:lnTo>
                    <a:lnTo>
                      <a:pt x="49" y="121"/>
                    </a:lnTo>
                    <a:lnTo>
                      <a:pt x="55" y="115"/>
                    </a:lnTo>
                    <a:lnTo>
                      <a:pt x="55" y="137"/>
                    </a:lnTo>
                    <a:lnTo>
                      <a:pt x="59" y="118"/>
                    </a:lnTo>
                    <a:lnTo>
                      <a:pt x="64" y="104"/>
                    </a:lnTo>
                    <a:lnTo>
                      <a:pt x="71" y="92"/>
                    </a:lnTo>
                    <a:lnTo>
                      <a:pt x="80" y="78"/>
                    </a:lnTo>
                    <a:lnTo>
                      <a:pt x="86" y="69"/>
                    </a:lnTo>
                    <a:lnTo>
                      <a:pt x="94" y="62"/>
                    </a:lnTo>
                    <a:lnTo>
                      <a:pt x="103" y="58"/>
                    </a:lnTo>
                    <a:lnTo>
                      <a:pt x="111" y="58"/>
                    </a:lnTo>
                    <a:lnTo>
                      <a:pt x="119" y="61"/>
                    </a:lnTo>
                    <a:lnTo>
                      <a:pt x="123" y="65"/>
                    </a:lnTo>
                    <a:lnTo>
                      <a:pt x="111" y="65"/>
                    </a:lnTo>
                    <a:lnTo>
                      <a:pt x="101" y="70"/>
                    </a:lnTo>
                    <a:lnTo>
                      <a:pt x="93" y="76"/>
                    </a:lnTo>
                    <a:lnTo>
                      <a:pt x="84" y="86"/>
                    </a:lnTo>
                    <a:lnTo>
                      <a:pt x="73" y="101"/>
                    </a:lnTo>
                    <a:lnTo>
                      <a:pt x="65" y="118"/>
                    </a:lnTo>
                    <a:lnTo>
                      <a:pt x="61" y="132"/>
                    </a:lnTo>
                    <a:lnTo>
                      <a:pt x="58" y="148"/>
                    </a:lnTo>
                    <a:lnTo>
                      <a:pt x="66" y="130"/>
                    </a:lnTo>
                    <a:lnTo>
                      <a:pt x="72" y="119"/>
                    </a:lnTo>
                    <a:lnTo>
                      <a:pt x="79" y="110"/>
                    </a:lnTo>
                    <a:lnTo>
                      <a:pt x="91" y="93"/>
                    </a:lnTo>
                    <a:lnTo>
                      <a:pt x="99" y="86"/>
                    </a:lnTo>
                    <a:lnTo>
                      <a:pt x="107" y="83"/>
                    </a:lnTo>
                    <a:lnTo>
                      <a:pt x="116" y="79"/>
                    </a:lnTo>
                    <a:lnTo>
                      <a:pt x="126" y="79"/>
                    </a:lnTo>
                    <a:lnTo>
                      <a:pt x="111" y="84"/>
                    </a:lnTo>
                    <a:lnTo>
                      <a:pt x="102" y="91"/>
                    </a:lnTo>
                    <a:lnTo>
                      <a:pt x="94" y="99"/>
                    </a:lnTo>
                    <a:lnTo>
                      <a:pt x="87" y="106"/>
                    </a:lnTo>
                    <a:lnTo>
                      <a:pt x="79" y="119"/>
                    </a:lnTo>
                    <a:lnTo>
                      <a:pt x="70" y="140"/>
                    </a:lnTo>
                    <a:lnTo>
                      <a:pt x="91" y="109"/>
                    </a:lnTo>
                    <a:lnTo>
                      <a:pt x="85" y="126"/>
                    </a:lnTo>
                    <a:lnTo>
                      <a:pt x="100" y="103"/>
                    </a:lnTo>
                    <a:lnTo>
                      <a:pt x="107" y="99"/>
                    </a:lnTo>
                    <a:lnTo>
                      <a:pt x="111" y="95"/>
                    </a:lnTo>
                    <a:lnTo>
                      <a:pt x="119" y="93"/>
                    </a:lnTo>
                    <a:lnTo>
                      <a:pt x="114" y="98"/>
                    </a:lnTo>
                    <a:lnTo>
                      <a:pt x="107" y="104"/>
                    </a:lnTo>
                    <a:lnTo>
                      <a:pt x="101" y="111"/>
                    </a:lnTo>
                    <a:lnTo>
                      <a:pt x="94" y="121"/>
                    </a:lnTo>
                    <a:lnTo>
                      <a:pt x="86" y="132"/>
                    </a:lnTo>
                    <a:lnTo>
                      <a:pt x="80" y="144"/>
                    </a:lnTo>
                    <a:lnTo>
                      <a:pt x="76" y="159"/>
                    </a:lnTo>
                    <a:lnTo>
                      <a:pt x="73" y="171"/>
                    </a:lnTo>
                    <a:lnTo>
                      <a:pt x="82" y="149"/>
                    </a:lnTo>
                    <a:lnTo>
                      <a:pt x="91" y="137"/>
                    </a:lnTo>
                    <a:lnTo>
                      <a:pt x="89" y="157"/>
                    </a:lnTo>
                    <a:lnTo>
                      <a:pt x="94" y="142"/>
                    </a:lnTo>
                    <a:lnTo>
                      <a:pt x="101" y="133"/>
                    </a:lnTo>
                    <a:lnTo>
                      <a:pt x="97" y="151"/>
                    </a:lnTo>
                    <a:lnTo>
                      <a:pt x="96" y="161"/>
                    </a:lnTo>
                    <a:lnTo>
                      <a:pt x="97" y="179"/>
                    </a:lnTo>
                    <a:lnTo>
                      <a:pt x="100" y="155"/>
                    </a:lnTo>
                    <a:lnTo>
                      <a:pt x="103" y="142"/>
                    </a:lnTo>
                    <a:lnTo>
                      <a:pt x="107" y="132"/>
                    </a:lnTo>
                    <a:lnTo>
                      <a:pt x="111" y="124"/>
                    </a:lnTo>
                    <a:lnTo>
                      <a:pt x="118" y="115"/>
                    </a:lnTo>
                    <a:lnTo>
                      <a:pt x="125" y="107"/>
                    </a:lnTo>
                    <a:lnTo>
                      <a:pt x="134" y="101"/>
                    </a:lnTo>
                    <a:lnTo>
                      <a:pt x="146" y="98"/>
                    </a:lnTo>
                    <a:lnTo>
                      <a:pt x="135" y="106"/>
                    </a:lnTo>
                    <a:lnTo>
                      <a:pt x="130" y="114"/>
                    </a:lnTo>
                    <a:lnTo>
                      <a:pt x="124" y="123"/>
                    </a:lnTo>
                    <a:lnTo>
                      <a:pt x="118" y="132"/>
                    </a:lnTo>
                    <a:lnTo>
                      <a:pt x="115" y="142"/>
                    </a:lnTo>
                    <a:lnTo>
                      <a:pt x="112" y="155"/>
                    </a:lnTo>
                    <a:lnTo>
                      <a:pt x="112" y="172"/>
                    </a:lnTo>
                    <a:lnTo>
                      <a:pt x="118" y="151"/>
                    </a:lnTo>
                    <a:lnTo>
                      <a:pt x="122" y="140"/>
                    </a:lnTo>
                    <a:lnTo>
                      <a:pt x="127" y="130"/>
                    </a:lnTo>
                    <a:lnTo>
                      <a:pt x="133" y="121"/>
                    </a:lnTo>
                    <a:lnTo>
                      <a:pt x="139" y="112"/>
                    </a:lnTo>
                    <a:lnTo>
                      <a:pt x="149" y="103"/>
                    </a:lnTo>
                    <a:lnTo>
                      <a:pt x="158" y="100"/>
                    </a:lnTo>
                    <a:lnTo>
                      <a:pt x="171" y="95"/>
                    </a:lnTo>
                    <a:lnTo>
                      <a:pt x="187" y="93"/>
                    </a:lnTo>
                    <a:lnTo>
                      <a:pt x="205" y="93"/>
                    </a:lnTo>
                    <a:lnTo>
                      <a:pt x="224" y="96"/>
                    </a:lnTo>
                    <a:lnTo>
                      <a:pt x="243" y="101"/>
                    </a:lnTo>
                    <a:lnTo>
                      <a:pt x="245" y="8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171"/>
          <p:cNvGrpSpPr>
            <a:grpSpLocks/>
          </p:cNvGrpSpPr>
          <p:nvPr/>
        </p:nvGrpSpPr>
        <p:grpSpPr bwMode="auto">
          <a:xfrm>
            <a:off x="3706813" y="2803525"/>
            <a:ext cx="819150" cy="471488"/>
            <a:chOff x="2267" y="1751"/>
            <a:chExt cx="516" cy="297"/>
          </a:xfrm>
        </p:grpSpPr>
        <p:grpSp>
          <p:nvGrpSpPr>
            <p:cNvPr id="14" name="Group 172"/>
            <p:cNvGrpSpPr>
              <a:grpSpLocks/>
            </p:cNvGrpSpPr>
            <p:nvPr/>
          </p:nvGrpSpPr>
          <p:grpSpPr bwMode="auto">
            <a:xfrm>
              <a:off x="2363" y="1839"/>
              <a:ext cx="420" cy="209"/>
              <a:chOff x="2363" y="1839"/>
              <a:chExt cx="420" cy="209"/>
            </a:xfrm>
          </p:grpSpPr>
          <p:sp>
            <p:nvSpPr>
              <p:cNvPr id="22600" name="Freeform 173"/>
              <p:cNvSpPr>
                <a:spLocks/>
              </p:cNvSpPr>
              <p:nvPr/>
            </p:nvSpPr>
            <p:spPr bwMode="auto">
              <a:xfrm>
                <a:off x="2363" y="1839"/>
                <a:ext cx="122" cy="209"/>
              </a:xfrm>
              <a:custGeom>
                <a:avLst/>
                <a:gdLst>
                  <a:gd name="T0" fmla="*/ 86 w 122"/>
                  <a:gd name="T1" fmla="*/ 5 h 209"/>
                  <a:gd name="T2" fmla="*/ 73 w 122"/>
                  <a:gd name="T3" fmla="*/ 1 h 209"/>
                  <a:gd name="T4" fmla="*/ 63 w 122"/>
                  <a:gd name="T5" fmla="*/ 0 h 209"/>
                  <a:gd name="T6" fmla="*/ 50 w 122"/>
                  <a:gd name="T7" fmla="*/ 0 h 209"/>
                  <a:gd name="T8" fmla="*/ 38 w 122"/>
                  <a:gd name="T9" fmla="*/ 4 h 209"/>
                  <a:gd name="T10" fmla="*/ 27 w 122"/>
                  <a:gd name="T11" fmla="*/ 12 h 209"/>
                  <a:gd name="T12" fmla="*/ 20 w 122"/>
                  <a:gd name="T13" fmla="*/ 20 h 209"/>
                  <a:gd name="T14" fmla="*/ 14 w 122"/>
                  <a:gd name="T15" fmla="*/ 27 h 209"/>
                  <a:gd name="T16" fmla="*/ 8 w 122"/>
                  <a:gd name="T17" fmla="*/ 38 h 209"/>
                  <a:gd name="T18" fmla="*/ 4 w 122"/>
                  <a:gd name="T19" fmla="*/ 53 h 209"/>
                  <a:gd name="T20" fmla="*/ 2 w 122"/>
                  <a:gd name="T21" fmla="*/ 67 h 209"/>
                  <a:gd name="T22" fmla="*/ 0 w 122"/>
                  <a:gd name="T23" fmla="*/ 89 h 209"/>
                  <a:gd name="T24" fmla="*/ 0 w 122"/>
                  <a:gd name="T25" fmla="*/ 117 h 209"/>
                  <a:gd name="T26" fmla="*/ 2 w 122"/>
                  <a:gd name="T27" fmla="*/ 145 h 209"/>
                  <a:gd name="T28" fmla="*/ 8 w 122"/>
                  <a:gd name="T29" fmla="*/ 168 h 209"/>
                  <a:gd name="T30" fmla="*/ 14 w 122"/>
                  <a:gd name="T31" fmla="*/ 182 h 209"/>
                  <a:gd name="T32" fmla="*/ 26 w 122"/>
                  <a:gd name="T33" fmla="*/ 195 h 209"/>
                  <a:gd name="T34" fmla="*/ 37 w 122"/>
                  <a:gd name="T35" fmla="*/ 203 h 209"/>
                  <a:gd name="T36" fmla="*/ 49 w 122"/>
                  <a:gd name="T37" fmla="*/ 206 h 209"/>
                  <a:gd name="T38" fmla="*/ 61 w 122"/>
                  <a:gd name="T39" fmla="*/ 209 h 209"/>
                  <a:gd name="T40" fmla="*/ 79 w 122"/>
                  <a:gd name="T41" fmla="*/ 209 h 209"/>
                  <a:gd name="T42" fmla="*/ 95 w 122"/>
                  <a:gd name="T43" fmla="*/ 205 h 209"/>
                  <a:gd name="T44" fmla="*/ 105 w 122"/>
                  <a:gd name="T45" fmla="*/ 200 h 209"/>
                  <a:gd name="T46" fmla="*/ 112 w 122"/>
                  <a:gd name="T47" fmla="*/ 193 h 209"/>
                  <a:gd name="T48" fmla="*/ 118 w 122"/>
                  <a:gd name="T49" fmla="*/ 185 h 209"/>
                  <a:gd name="T50" fmla="*/ 120 w 122"/>
                  <a:gd name="T51" fmla="*/ 175 h 209"/>
                  <a:gd name="T52" fmla="*/ 120 w 122"/>
                  <a:gd name="T53" fmla="*/ 165 h 209"/>
                  <a:gd name="T54" fmla="*/ 117 w 122"/>
                  <a:gd name="T55" fmla="*/ 153 h 209"/>
                  <a:gd name="T56" fmla="*/ 112 w 122"/>
                  <a:gd name="T57" fmla="*/ 145 h 209"/>
                  <a:gd name="T58" fmla="*/ 107 w 122"/>
                  <a:gd name="T59" fmla="*/ 132 h 209"/>
                  <a:gd name="T60" fmla="*/ 109 w 122"/>
                  <a:gd name="T61" fmla="*/ 113 h 209"/>
                  <a:gd name="T62" fmla="*/ 110 w 122"/>
                  <a:gd name="T63" fmla="*/ 100 h 209"/>
                  <a:gd name="T64" fmla="*/ 112 w 122"/>
                  <a:gd name="T65" fmla="*/ 87 h 209"/>
                  <a:gd name="T66" fmla="*/ 114 w 122"/>
                  <a:gd name="T67" fmla="*/ 76 h 209"/>
                  <a:gd name="T68" fmla="*/ 120 w 122"/>
                  <a:gd name="T69" fmla="*/ 67 h 209"/>
                  <a:gd name="T70" fmla="*/ 122 w 122"/>
                  <a:gd name="T71" fmla="*/ 54 h 209"/>
                  <a:gd name="T72" fmla="*/ 121 w 122"/>
                  <a:gd name="T73" fmla="*/ 44 h 209"/>
                  <a:gd name="T74" fmla="*/ 118 w 122"/>
                  <a:gd name="T75" fmla="*/ 35 h 209"/>
                  <a:gd name="T76" fmla="*/ 113 w 122"/>
                  <a:gd name="T77" fmla="*/ 26 h 209"/>
                  <a:gd name="T78" fmla="*/ 105 w 122"/>
                  <a:gd name="T79" fmla="*/ 18 h 209"/>
                  <a:gd name="T80" fmla="*/ 97 w 122"/>
                  <a:gd name="T81" fmla="*/ 11 h 209"/>
                  <a:gd name="T82" fmla="*/ 86 w 122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209"/>
                  <a:gd name="T128" fmla="*/ 122 w 122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209">
                    <a:moveTo>
                      <a:pt x="86" y="5"/>
                    </a:moveTo>
                    <a:lnTo>
                      <a:pt x="73" y="1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38" y="4"/>
                    </a:lnTo>
                    <a:lnTo>
                      <a:pt x="27" y="12"/>
                    </a:lnTo>
                    <a:lnTo>
                      <a:pt x="20" y="20"/>
                    </a:lnTo>
                    <a:lnTo>
                      <a:pt x="14" y="27"/>
                    </a:lnTo>
                    <a:lnTo>
                      <a:pt x="8" y="38"/>
                    </a:lnTo>
                    <a:lnTo>
                      <a:pt x="4" y="53"/>
                    </a:lnTo>
                    <a:lnTo>
                      <a:pt x="2" y="67"/>
                    </a:lnTo>
                    <a:lnTo>
                      <a:pt x="0" y="89"/>
                    </a:lnTo>
                    <a:lnTo>
                      <a:pt x="0" y="117"/>
                    </a:lnTo>
                    <a:lnTo>
                      <a:pt x="2" y="145"/>
                    </a:lnTo>
                    <a:lnTo>
                      <a:pt x="8" y="168"/>
                    </a:lnTo>
                    <a:lnTo>
                      <a:pt x="14" y="182"/>
                    </a:lnTo>
                    <a:lnTo>
                      <a:pt x="26" y="195"/>
                    </a:lnTo>
                    <a:lnTo>
                      <a:pt x="37" y="203"/>
                    </a:lnTo>
                    <a:lnTo>
                      <a:pt x="49" y="206"/>
                    </a:lnTo>
                    <a:lnTo>
                      <a:pt x="61" y="209"/>
                    </a:lnTo>
                    <a:lnTo>
                      <a:pt x="79" y="209"/>
                    </a:lnTo>
                    <a:lnTo>
                      <a:pt x="95" y="205"/>
                    </a:lnTo>
                    <a:lnTo>
                      <a:pt x="105" y="200"/>
                    </a:lnTo>
                    <a:lnTo>
                      <a:pt x="112" y="193"/>
                    </a:lnTo>
                    <a:lnTo>
                      <a:pt x="118" y="185"/>
                    </a:lnTo>
                    <a:lnTo>
                      <a:pt x="120" y="175"/>
                    </a:lnTo>
                    <a:lnTo>
                      <a:pt x="120" y="165"/>
                    </a:lnTo>
                    <a:lnTo>
                      <a:pt x="117" y="153"/>
                    </a:lnTo>
                    <a:lnTo>
                      <a:pt x="112" y="145"/>
                    </a:lnTo>
                    <a:lnTo>
                      <a:pt x="107" y="132"/>
                    </a:lnTo>
                    <a:lnTo>
                      <a:pt x="109" y="113"/>
                    </a:lnTo>
                    <a:lnTo>
                      <a:pt x="110" y="100"/>
                    </a:lnTo>
                    <a:lnTo>
                      <a:pt x="112" y="87"/>
                    </a:lnTo>
                    <a:lnTo>
                      <a:pt x="114" y="76"/>
                    </a:lnTo>
                    <a:lnTo>
                      <a:pt x="120" y="67"/>
                    </a:lnTo>
                    <a:lnTo>
                      <a:pt x="122" y="54"/>
                    </a:lnTo>
                    <a:lnTo>
                      <a:pt x="121" y="44"/>
                    </a:lnTo>
                    <a:lnTo>
                      <a:pt x="118" y="35"/>
                    </a:lnTo>
                    <a:lnTo>
                      <a:pt x="113" y="26"/>
                    </a:lnTo>
                    <a:lnTo>
                      <a:pt x="105" y="18"/>
                    </a:lnTo>
                    <a:lnTo>
                      <a:pt x="97" y="11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1" name="Freeform 174"/>
              <p:cNvSpPr>
                <a:spLocks/>
              </p:cNvSpPr>
              <p:nvPr/>
            </p:nvSpPr>
            <p:spPr bwMode="auto">
              <a:xfrm>
                <a:off x="2660" y="1839"/>
                <a:ext cx="123" cy="209"/>
              </a:xfrm>
              <a:custGeom>
                <a:avLst/>
                <a:gdLst>
                  <a:gd name="T0" fmla="*/ 37 w 123"/>
                  <a:gd name="T1" fmla="*/ 5 h 209"/>
                  <a:gd name="T2" fmla="*/ 50 w 123"/>
                  <a:gd name="T3" fmla="*/ 1 h 209"/>
                  <a:gd name="T4" fmla="*/ 60 w 123"/>
                  <a:gd name="T5" fmla="*/ 0 h 209"/>
                  <a:gd name="T6" fmla="*/ 73 w 123"/>
                  <a:gd name="T7" fmla="*/ 0 h 209"/>
                  <a:gd name="T8" fmla="*/ 85 w 123"/>
                  <a:gd name="T9" fmla="*/ 4 h 209"/>
                  <a:gd name="T10" fmla="*/ 96 w 123"/>
                  <a:gd name="T11" fmla="*/ 12 h 209"/>
                  <a:gd name="T12" fmla="*/ 103 w 123"/>
                  <a:gd name="T13" fmla="*/ 20 h 209"/>
                  <a:gd name="T14" fmla="*/ 109 w 123"/>
                  <a:gd name="T15" fmla="*/ 27 h 209"/>
                  <a:gd name="T16" fmla="*/ 114 w 123"/>
                  <a:gd name="T17" fmla="*/ 38 h 209"/>
                  <a:gd name="T18" fmla="*/ 119 w 123"/>
                  <a:gd name="T19" fmla="*/ 53 h 209"/>
                  <a:gd name="T20" fmla="*/ 121 w 123"/>
                  <a:gd name="T21" fmla="*/ 67 h 209"/>
                  <a:gd name="T22" fmla="*/ 123 w 123"/>
                  <a:gd name="T23" fmla="*/ 89 h 209"/>
                  <a:gd name="T24" fmla="*/ 123 w 123"/>
                  <a:gd name="T25" fmla="*/ 117 h 209"/>
                  <a:gd name="T26" fmla="*/ 121 w 123"/>
                  <a:gd name="T27" fmla="*/ 145 h 209"/>
                  <a:gd name="T28" fmla="*/ 114 w 123"/>
                  <a:gd name="T29" fmla="*/ 168 h 209"/>
                  <a:gd name="T30" fmla="*/ 109 w 123"/>
                  <a:gd name="T31" fmla="*/ 182 h 209"/>
                  <a:gd name="T32" fmla="*/ 97 w 123"/>
                  <a:gd name="T33" fmla="*/ 195 h 209"/>
                  <a:gd name="T34" fmla="*/ 86 w 123"/>
                  <a:gd name="T35" fmla="*/ 203 h 209"/>
                  <a:gd name="T36" fmla="*/ 74 w 123"/>
                  <a:gd name="T37" fmla="*/ 206 h 209"/>
                  <a:gd name="T38" fmla="*/ 61 w 123"/>
                  <a:gd name="T39" fmla="*/ 209 h 209"/>
                  <a:gd name="T40" fmla="*/ 44 w 123"/>
                  <a:gd name="T41" fmla="*/ 209 h 209"/>
                  <a:gd name="T42" fmla="*/ 28 w 123"/>
                  <a:gd name="T43" fmla="*/ 205 h 209"/>
                  <a:gd name="T44" fmla="*/ 18 w 123"/>
                  <a:gd name="T45" fmla="*/ 200 h 209"/>
                  <a:gd name="T46" fmla="*/ 11 w 123"/>
                  <a:gd name="T47" fmla="*/ 193 h 209"/>
                  <a:gd name="T48" fmla="*/ 5 w 123"/>
                  <a:gd name="T49" fmla="*/ 185 h 209"/>
                  <a:gd name="T50" fmla="*/ 3 w 123"/>
                  <a:gd name="T51" fmla="*/ 175 h 209"/>
                  <a:gd name="T52" fmla="*/ 3 w 123"/>
                  <a:gd name="T53" fmla="*/ 165 h 209"/>
                  <a:gd name="T54" fmla="*/ 6 w 123"/>
                  <a:gd name="T55" fmla="*/ 153 h 209"/>
                  <a:gd name="T56" fmla="*/ 11 w 123"/>
                  <a:gd name="T57" fmla="*/ 145 h 209"/>
                  <a:gd name="T58" fmla="*/ 15 w 123"/>
                  <a:gd name="T59" fmla="*/ 132 h 209"/>
                  <a:gd name="T60" fmla="*/ 14 w 123"/>
                  <a:gd name="T61" fmla="*/ 113 h 209"/>
                  <a:gd name="T62" fmla="*/ 13 w 123"/>
                  <a:gd name="T63" fmla="*/ 100 h 209"/>
                  <a:gd name="T64" fmla="*/ 11 w 123"/>
                  <a:gd name="T65" fmla="*/ 87 h 209"/>
                  <a:gd name="T66" fmla="*/ 9 w 123"/>
                  <a:gd name="T67" fmla="*/ 76 h 209"/>
                  <a:gd name="T68" fmla="*/ 3 w 123"/>
                  <a:gd name="T69" fmla="*/ 67 h 209"/>
                  <a:gd name="T70" fmla="*/ 0 w 123"/>
                  <a:gd name="T71" fmla="*/ 54 h 209"/>
                  <a:gd name="T72" fmla="*/ 2 w 123"/>
                  <a:gd name="T73" fmla="*/ 44 h 209"/>
                  <a:gd name="T74" fmla="*/ 5 w 123"/>
                  <a:gd name="T75" fmla="*/ 35 h 209"/>
                  <a:gd name="T76" fmla="*/ 10 w 123"/>
                  <a:gd name="T77" fmla="*/ 26 h 209"/>
                  <a:gd name="T78" fmla="*/ 18 w 123"/>
                  <a:gd name="T79" fmla="*/ 18 h 209"/>
                  <a:gd name="T80" fmla="*/ 26 w 123"/>
                  <a:gd name="T81" fmla="*/ 11 h 209"/>
                  <a:gd name="T82" fmla="*/ 37 w 123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"/>
                  <a:gd name="T127" fmla="*/ 0 h 209"/>
                  <a:gd name="T128" fmla="*/ 123 w 123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" h="209">
                    <a:moveTo>
                      <a:pt x="37" y="5"/>
                    </a:moveTo>
                    <a:lnTo>
                      <a:pt x="50" y="1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5" y="4"/>
                    </a:lnTo>
                    <a:lnTo>
                      <a:pt x="96" y="12"/>
                    </a:lnTo>
                    <a:lnTo>
                      <a:pt x="103" y="20"/>
                    </a:lnTo>
                    <a:lnTo>
                      <a:pt x="109" y="27"/>
                    </a:lnTo>
                    <a:lnTo>
                      <a:pt x="114" y="38"/>
                    </a:lnTo>
                    <a:lnTo>
                      <a:pt x="119" y="53"/>
                    </a:lnTo>
                    <a:lnTo>
                      <a:pt x="121" y="67"/>
                    </a:lnTo>
                    <a:lnTo>
                      <a:pt x="123" y="89"/>
                    </a:lnTo>
                    <a:lnTo>
                      <a:pt x="123" y="117"/>
                    </a:lnTo>
                    <a:lnTo>
                      <a:pt x="121" y="145"/>
                    </a:lnTo>
                    <a:lnTo>
                      <a:pt x="114" y="168"/>
                    </a:lnTo>
                    <a:lnTo>
                      <a:pt x="109" y="182"/>
                    </a:lnTo>
                    <a:lnTo>
                      <a:pt x="97" y="195"/>
                    </a:lnTo>
                    <a:lnTo>
                      <a:pt x="86" y="203"/>
                    </a:lnTo>
                    <a:lnTo>
                      <a:pt x="74" y="206"/>
                    </a:lnTo>
                    <a:lnTo>
                      <a:pt x="61" y="209"/>
                    </a:lnTo>
                    <a:lnTo>
                      <a:pt x="44" y="209"/>
                    </a:lnTo>
                    <a:lnTo>
                      <a:pt x="28" y="205"/>
                    </a:lnTo>
                    <a:lnTo>
                      <a:pt x="18" y="200"/>
                    </a:lnTo>
                    <a:lnTo>
                      <a:pt x="11" y="193"/>
                    </a:lnTo>
                    <a:lnTo>
                      <a:pt x="5" y="185"/>
                    </a:lnTo>
                    <a:lnTo>
                      <a:pt x="3" y="175"/>
                    </a:lnTo>
                    <a:lnTo>
                      <a:pt x="3" y="165"/>
                    </a:lnTo>
                    <a:lnTo>
                      <a:pt x="6" y="153"/>
                    </a:lnTo>
                    <a:lnTo>
                      <a:pt x="11" y="145"/>
                    </a:lnTo>
                    <a:lnTo>
                      <a:pt x="15" y="132"/>
                    </a:lnTo>
                    <a:lnTo>
                      <a:pt x="14" y="113"/>
                    </a:lnTo>
                    <a:lnTo>
                      <a:pt x="13" y="100"/>
                    </a:lnTo>
                    <a:lnTo>
                      <a:pt x="11" y="87"/>
                    </a:lnTo>
                    <a:lnTo>
                      <a:pt x="9" y="76"/>
                    </a:lnTo>
                    <a:lnTo>
                      <a:pt x="3" y="67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5" y="35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175"/>
            <p:cNvGrpSpPr>
              <a:grpSpLocks/>
            </p:cNvGrpSpPr>
            <p:nvPr/>
          </p:nvGrpSpPr>
          <p:grpSpPr bwMode="auto">
            <a:xfrm>
              <a:off x="2376" y="1869"/>
              <a:ext cx="387" cy="107"/>
              <a:chOff x="2376" y="1869"/>
              <a:chExt cx="387" cy="107"/>
            </a:xfrm>
          </p:grpSpPr>
          <p:sp>
            <p:nvSpPr>
              <p:cNvPr id="22598" name="Freeform 176"/>
              <p:cNvSpPr>
                <a:spLocks/>
              </p:cNvSpPr>
              <p:nvPr/>
            </p:nvSpPr>
            <p:spPr bwMode="auto">
              <a:xfrm>
                <a:off x="2376" y="1869"/>
                <a:ext cx="170" cy="107"/>
              </a:xfrm>
              <a:custGeom>
                <a:avLst/>
                <a:gdLst>
                  <a:gd name="T0" fmla="*/ 93 w 170"/>
                  <a:gd name="T1" fmla="*/ 68 h 107"/>
                  <a:gd name="T2" fmla="*/ 84 w 170"/>
                  <a:gd name="T3" fmla="*/ 76 h 107"/>
                  <a:gd name="T4" fmla="*/ 75 w 170"/>
                  <a:gd name="T5" fmla="*/ 95 h 107"/>
                  <a:gd name="T6" fmla="*/ 70 w 170"/>
                  <a:gd name="T7" fmla="*/ 102 h 107"/>
                  <a:gd name="T8" fmla="*/ 70 w 170"/>
                  <a:gd name="T9" fmla="*/ 90 h 107"/>
                  <a:gd name="T10" fmla="*/ 75 w 170"/>
                  <a:gd name="T11" fmla="*/ 81 h 107"/>
                  <a:gd name="T12" fmla="*/ 67 w 170"/>
                  <a:gd name="T13" fmla="*/ 67 h 107"/>
                  <a:gd name="T14" fmla="*/ 59 w 170"/>
                  <a:gd name="T15" fmla="*/ 74 h 107"/>
                  <a:gd name="T16" fmla="*/ 66 w 170"/>
                  <a:gd name="T17" fmla="*/ 99 h 107"/>
                  <a:gd name="T18" fmla="*/ 54 w 170"/>
                  <a:gd name="T19" fmla="*/ 83 h 107"/>
                  <a:gd name="T20" fmla="*/ 52 w 170"/>
                  <a:gd name="T21" fmla="*/ 68 h 107"/>
                  <a:gd name="T22" fmla="*/ 65 w 170"/>
                  <a:gd name="T23" fmla="*/ 58 h 107"/>
                  <a:gd name="T24" fmla="*/ 83 w 170"/>
                  <a:gd name="T25" fmla="*/ 65 h 107"/>
                  <a:gd name="T26" fmla="*/ 77 w 170"/>
                  <a:gd name="T27" fmla="*/ 52 h 107"/>
                  <a:gd name="T28" fmla="*/ 59 w 170"/>
                  <a:gd name="T29" fmla="*/ 51 h 107"/>
                  <a:gd name="T30" fmla="*/ 50 w 170"/>
                  <a:gd name="T31" fmla="*/ 62 h 107"/>
                  <a:gd name="T32" fmla="*/ 44 w 170"/>
                  <a:gd name="T33" fmla="*/ 61 h 107"/>
                  <a:gd name="T34" fmla="*/ 47 w 170"/>
                  <a:gd name="T35" fmla="*/ 45 h 107"/>
                  <a:gd name="T36" fmla="*/ 65 w 170"/>
                  <a:gd name="T37" fmla="*/ 38 h 107"/>
                  <a:gd name="T38" fmla="*/ 66 w 170"/>
                  <a:gd name="T39" fmla="*/ 34 h 107"/>
                  <a:gd name="T40" fmla="*/ 52 w 170"/>
                  <a:gd name="T41" fmla="*/ 29 h 107"/>
                  <a:gd name="T42" fmla="*/ 47 w 170"/>
                  <a:gd name="T43" fmla="*/ 26 h 107"/>
                  <a:gd name="T44" fmla="*/ 73 w 170"/>
                  <a:gd name="T45" fmla="*/ 29 h 107"/>
                  <a:gd name="T46" fmla="*/ 59 w 170"/>
                  <a:gd name="T47" fmla="*/ 14 h 107"/>
                  <a:gd name="T48" fmla="*/ 44 w 170"/>
                  <a:gd name="T49" fmla="*/ 12 h 107"/>
                  <a:gd name="T50" fmla="*/ 36 w 170"/>
                  <a:gd name="T51" fmla="*/ 26 h 107"/>
                  <a:gd name="T52" fmla="*/ 36 w 170"/>
                  <a:gd name="T53" fmla="*/ 44 h 107"/>
                  <a:gd name="T54" fmla="*/ 38 w 170"/>
                  <a:gd name="T55" fmla="*/ 72 h 107"/>
                  <a:gd name="T56" fmla="*/ 43 w 170"/>
                  <a:gd name="T57" fmla="*/ 95 h 107"/>
                  <a:gd name="T58" fmla="*/ 42 w 170"/>
                  <a:gd name="T59" fmla="*/ 98 h 107"/>
                  <a:gd name="T60" fmla="*/ 33 w 170"/>
                  <a:gd name="T61" fmla="*/ 82 h 107"/>
                  <a:gd name="T62" fmla="*/ 28 w 170"/>
                  <a:gd name="T63" fmla="*/ 57 h 107"/>
                  <a:gd name="T64" fmla="*/ 27 w 170"/>
                  <a:gd name="T65" fmla="*/ 34 h 107"/>
                  <a:gd name="T66" fmla="*/ 12 w 170"/>
                  <a:gd name="T67" fmla="*/ 39 h 107"/>
                  <a:gd name="T68" fmla="*/ 10 w 170"/>
                  <a:gd name="T69" fmla="*/ 53 h 107"/>
                  <a:gd name="T70" fmla="*/ 14 w 170"/>
                  <a:gd name="T71" fmla="*/ 73 h 107"/>
                  <a:gd name="T72" fmla="*/ 21 w 170"/>
                  <a:gd name="T73" fmla="*/ 91 h 107"/>
                  <a:gd name="T74" fmla="*/ 17 w 170"/>
                  <a:gd name="T75" fmla="*/ 96 h 107"/>
                  <a:gd name="T76" fmla="*/ 4 w 170"/>
                  <a:gd name="T77" fmla="*/ 70 h 107"/>
                  <a:gd name="T78" fmla="*/ 0 w 170"/>
                  <a:gd name="T79" fmla="*/ 49 h 107"/>
                  <a:gd name="T80" fmla="*/ 4 w 170"/>
                  <a:gd name="T81" fmla="*/ 29 h 107"/>
                  <a:gd name="T82" fmla="*/ 17 w 170"/>
                  <a:gd name="T83" fmla="*/ 21 h 107"/>
                  <a:gd name="T84" fmla="*/ 29 w 170"/>
                  <a:gd name="T85" fmla="*/ 11 h 107"/>
                  <a:gd name="T86" fmla="*/ 42 w 170"/>
                  <a:gd name="T87" fmla="*/ 0 h 107"/>
                  <a:gd name="T88" fmla="*/ 65 w 170"/>
                  <a:gd name="T89" fmla="*/ 6 h 107"/>
                  <a:gd name="T90" fmla="*/ 80 w 170"/>
                  <a:gd name="T91" fmla="*/ 21 h 107"/>
                  <a:gd name="T92" fmla="*/ 89 w 170"/>
                  <a:gd name="T93" fmla="*/ 39 h 107"/>
                  <a:gd name="T94" fmla="*/ 17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168" y="68"/>
                    </a:moveTo>
                    <a:lnTo>
                      <a:pt x="93" y="68"/>
                    </a:lnTo>
                    <a:lnTo>
                      <a:pt x="89" y="69"/>
                    </a:lnTo>
                    <a:lnTo>
                      <a:pt x="84" y="76"/>
                    </a:lnTo>
                    <a:lnTo>
                      <a:pt x="78" y="84"/>
                    </a:lnTo>
                    <a:lnTo>
                      <a:pt x="75" y="95"/>
                    </a:lnTo>
                    <a:lnTo>
                      <a:pt x="75" y="107"/>
                    </a:lnTo>
                    <a:lnTo>
                      <a:pt x="70" y="102"/>
                    </a:lnTo>
                    <a:lnTo>
                      <a:pt x="69" y="95"/>
                    </a:lnTo>
                    <a:lnTo>
                      <a:pt x="70" y="90"/>
                    </a:lnTo>
                    <a:lnTo>
                      <a:pt x="71" y="85"/>
                    </a:lnTo>
                    <a:lnTo>
                      <a:pt x="75" y="81"/>
                    </a:lnTo>
                    <a:lnTo>
                      <a:pt x="76" y="69"/>
                    </a:lnTo>
                    <a:lnTo>
                      <a:pt x="67" y="67"/>
                    </a:lnTo>
                    <a:lnTo>
                      <a:pt x="61" y="69"/>
                    </a:lnTo>
                    <a:lnTo>
                      <a:pt x="59" y="74"/>
                    </a:lnTo>
                    <a:lnTo>
                      <a:pt x="60" y="81"/>
                    </a:lnTo>
                    <a:lnTo>
                      <a:pt x="66" y="99"/>
                    </a:lnTo>
                    <a:lnTo>
                      <a:pt x="58" y="91"/>
                    </a:lnTo>
                    <a:lnTo>
                      <a:pt x="54" y="83"/>
                    </a:lnTo>
                    <a:lnTo>
                      <a:pt x="52" y="75"/>
                    </a:lnTo>
                    <a:lnTo>
                      <a:pt x="52" y="68"/>
                    </a:lnTo>
                    <a:lnTo>
                      <a:pt x="55" y="61"/>
                    </a:lnTo>
                    <a:lnTo>
                      <a:pt x="65" y="58"/>
                    </a:lnTo>
                    <a:lnTo>
                      <a:pt x="75" y="59"/>
                    </a:lnTo>
                    <a:lnTo>
                      <a:pt x="83" y="65"/>
                    </a:lnTo>
                    <a:lnTo>
                      <a:pt x="82" y="58"/>
                    </a:lnTo>
                    <a:lnTo>
                      <a:pt x="77" y="52"/>
                    </a:lnTo>
                    <a:lnTo>
                      <a:pt x="69" y="50"/>
                    </a:lnTo>
                    <a:lnTo>
                      <a:pt x="59" y="51"/>
                    </a:lnTo>
                    <a:lnTo>
                      <a:pt x="53" y="55"/>
                    </a:lnTo>
                    <a:lnTo>
                      <a:pt x="50" y="62"/>
                    </a:lnTo>
                    <a:lnTo>
                      <a:pt x="46" y="77"/>
                    </a:lnTo>
                    <a:lnTo>
                      <a:pt x="44" y="61"/>
                    </a:lnTo>
                    <a:lnTo>
                      <a:pt x="45" y="51"/>
                    </a:lnTo>
                    <a:lnTo>
                      <a:pt x="47" y="45"/>
                    </a:lnTo>
                    <a:lnTo>
                      <a:pt x="54" y="41"/>
                    </a:lnTo>
                    <a:lnTo>
                      <a:pt x="65" y="38"/>
                    </a:lnTo>
                    <a:lnTo>
                      <a:pt x="75" y="41"/>
                    </a:lnTo>
                    <a:lnTo>
                      <a:pt x="66" y="34"/>
                    </a:lnTo>
                    <a:lnTo>
                      <a:pt x="59" y="30"/>
                    </a:lnTo>
                    <a:lnTo>
                      <a:pt x="52" y="29"/>
                    </a:lnTo>
                    <a:lnTo>
                      <a:pt x="40" y="32"/>
                    </a:lnTo>
                    <a:lnTo>
                      <a:pt x="47" y="26"/>
                    </a:lnTo>
                    <a:lnTo>
                      <a:pt x="60" y="23"/>
                    </a:lnTo>
                    <a:lnTo>
                      <a:pt x="73" y="29"/>
                    </a:lnTo>
                    <a:lnTo>
                      <a:pt x="65" y="20"/>
                    </a:lnTo>
                    <a:lnTo>
                      <a:pt x="59" y="14"/>
                    </a:lnTo>
                    <a:lnTo>
                      <a:pt x="52" y="11"/>
                    </a:lnTo>
                    <a:lnTo>
                      <a:pt x="44" y="12"/>
                    </a:lnTo>
                    <a:lnTo>
                      <a:pt x="38" y="17"/>
                    </a:lnTo>
                    <a:lnTo>
                      <a:pt x="36" y="26"/>
                    </a:lnTo>
                    <a:lnTo>
                      <a:pt x="36" y="34"/>
                    </a:lnTo>
                    <a:lnTo>
                      <a:pt x="36" y="44"/>
                    </a:lnTo>
                    <a:lnTo>
                      <a:pt x="37" y="60"/>
                    </a:lnTo>
                    <a:lnTo>
                      <a:pt x="38" y="72"/>
                    </a:lnTo>
                    <a:lnTo>
                      <a:pt x="39" y="83"/>
                    </a:lnTo>
                    <a:lnTo>
                      <a:pt x="43" y="95"/>
                    </a:lnTo>
                    <a:lnTo>
                      <a:pt x="47" y="106"/>
                    </a:lnTo>
                    <a:lnTo>
                      <a:pt x="42" y="98"/>
                    </a:lnTo>
                    <a:lnTo>
                      <a:pt x="37" y="90"/>
                    </a:lnTo>
                    <a:lnTo>
                      <a:pt x="33" y="82"/>
                    </a:lnTo>
                    <a:lnTo>
                      <a:pt x="30" y="69"/>
                    </a:lnTo>
                    <a:lnTo>
                      <a:pt x="28" y="57"/>
                    </a:lnTo>
                    <a:lnTo>
                      <a:pt x="28" y="45"/>
                    </a:lnTo>
                    <a:lnTo>
                      <a:pt x="27" y="34"/>
                    </a:lnTo>
                    <a:lnTo>
                      <a:pt x="17" y="34"/>
                    </a:lnTo>
                    <a:lnTo>
                      <a:pt x="12" y="39"/>
                    </a:lnTo>
                    <a:lnTo>
                      <a:pt x="10" y="46"/>
                    </a:lnTo>
                    <a:lnTo>
                      <a:pt x="10" y="53"/>
                    </a:lnTo>
                    <a:lnTo>
                      <a:pt x="12" y="64"/>
                    </a:lnTo>
                    <a:lnTo>
                      <a:pt x="14" y="73"/>
                    </a:lnTo>
                    <a:lnTo>
                      <a:pt x="16" y="81"/>
                    </a:lnTo>
                    <a:lnTo>
                      <a:pt x="21" y="91"/>
                    </a:lnTo>
                    <a:lnTo>
                      <a:pt x="31" y="107"/>
                    </a:lnTo>
                    <a:lnTo>
                      <a:pt x="17" y="96"/>
                    </a:lnTo>
                    <a:lnTo>
                      <a:pt x="9" y="84"/>
                    </a:lnTo>
                    <a:lnTo>
                      <a:pt x="4" y="70"/>
                    </a:lnTo>
                    <a:lnTo>
                      <a:pt x="1" y="61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4" y="29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8" y="19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4" y="14"/>
                    </a:lnTo>
                    <a:lnTo>
                      <a:pt x="80" y="21"/>
                    </a:lnTo>
                    <a:lnTo>
                      <a:pt x="85" y="30"/>
                    </a:lnTo>
                    <a:lnTo>
                      <a:pt x="89" y="39"/>
                    </a:lnTo>
                    <a:lnTo>
                      <a:pt x="91" y="50"/>
                    </a:lnTo>
                    <a:lnTo>
                      <a:pt x="170" y="50"/>
                    </a:lnTo>
                    <a:lnTo>
                      <a:pt x="168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99" name="Freeform 177"/>
              <p:cNvSpPr>
                <a:spLocks/>
              </p:cNvSpPr>
              <p:nvPr/>
            </p:nvSpPr>
            <p:spPr bwMode="auto">
              <a:xfrm>
                <a:off x="2593" y="1869"/>
                <a:ext cx="170" cy="107"/>
              </a:xfrm>
              <a:custGeom>
                <a:avLst/>
                <a:gdLst>
                  <a:gd name="T0" fmla="*/ 77 w 170"/>
                  <a:gd name="T1" fmla="*/ 68 h 107"/>
                  <a:gd name="T2" fmla="*/ 86 w 170"/>
                  <a:gd name="T3" fmla="*/ 76 h 107"/>
                  <a:gd name="T4" fmla="*/ 95 w 170"/>
                  <a:gd name="T5" fmla="*/ 95 h 107"/>
                  <a:gd name="T6" fmla="*/ 100 w 170"/>
                  <a:gd name="T7" fmla="*/ 102 h 107"/>
                  <a:gd name="T8" fmla="*/ 100 w 170"/>
                  <a:gd name="T9" fmla="*/ 90 h 107"/>
                  <a:gd name="T10" fmla="*/ 95 w 170"/>
                  <a:gd name="T11" fmla="*/ 81 h 107"/>
                  <a:gd name="T12" fmla="*/ 103 w 170"/>
                  <a:gd name="T13" fmla="*/ 67 h 107"/>
                  <a:gd name="T14" fmla="*/ 111 w 170"/>
                  <a:gd name="T15" fmla="*/ 74 h 107"/>
                  <a:gd name="T16" fmla="*/ 104 w 170"/>
                  <a:gd name="T17" fmla="*/ 99 h 107"/>
                  <a:gd name="T18" fmla="*/ 116 w 170"/>
                  <a:gd name="T19" fmla="*/ 83 h 107"/>
                  <a:gd name="T20" fmla="*/ 118 w 170"/>
                  <a:gd name="T21" fmla="*/ 68 h 107"/>
                  <a:gd name="T22" fmla="*/ 105 w 170"/>
                  <a:gd name="T23" fmla="*/ 58 h 107"/>
                  <a:gd name="T24" fmla="*/ 87 w 170"/>
                  <a:gd name="T25" fmla="*/ 65 h 107"/>
                  <a:gd name="T26" fmla="*/ 93 w 170"/>
                  <a:gd name="T27" fmla="*/ 52 h 107"/>
                  <a:gd name="T28" fmla="*/ 111 w 170"/>
                  <a:gd name="T29" fmla="*/ 51 h 107"/>
                  <a:gd name="T30" fmla="*/ 120 w 170"/>
                  <a:gd name="T31" fmla="*/ 62 h 107"/>
                  <a:gd name="T32" fmla="*/ 126 w 170"/>
                  <a:gd name="T33" fmla="*/ 61 h 107"/>
                  <a:gd name="T34" fmla="*/ 123 w 170"/>
                  <a:gd name="T35" fmla="*/ 45 h 107"/>
                  <a:gd name="T36" fmla="*/ 105 w 170"/>
                  <a:gd name="T37" fmla="*/ 38 h 107"/>
                  <a:gd name="T38" fmla="*/ 104 w 170"/>
                  <a:gd name="T39" fmla="*/ 34 h 107"/>
                  <a:gd name="T40" fmla="*/ 118 w 170"/>
                  <a:gd name="T41" fmla="*/ 29 h 107"/>
                  <a:gd name="T42" fmla="*/ 123 w 170"/>
                  <a:gd name="T43" fmla="*/ 26 h 107"/>
                  <a:gd name="T44" fmla="*/ 97 w 170"/>
                  <a:gd name="T45" fmla="*/ 29 h 107"/>
                  <a:gd name="T46" fmla="*/ 111 w 170"/>
                  <a:gd name="T47" fmla="*/ 14 h 107"/>
                  <a:gd name="T48" fmla="*/ 126 w 170"/>
                  <a:gd name="T49" fmla="*/ 12 h 107"/>
                  <a:gd name="T50" fmla="*/ 134 w 170"/>
                  <a:gd name="T51" fmla="*/ 26 h 107"/>
                  <a:gd name="T52" fmla="*/ 134 w 170"/>
                  <a:gd name="T53" fmla="*/ 44 h 107"/>
                  <a:gd name="T54" fmla="*/ 132 w 170"/>
                  <a:gd name="T55" fmla="*/ 72 h 107"/>
                  <a:gd name="T56" fmla="*/ 127 w 170"/>
                  <a:gd name="T57" fmla="*/ 95 h 107"/>
                  <a:gd name="T58" fmla="*/ 128 w 170"/>
                  <a:gd name="T59" fmla="*/ 98 h 107"/>
                  <a:gd name="T60" fmla="*/ 137 w 170"/>
                  <a:gd name="T61" fmla="*/ 82 h 107"/>
                  <a:gd name="T62" fmla="*/ 142 w 170"/>
                  <a:gd name="T63" fmla="*/ 57 h 107"/>
                  <a:gd name="T64" fmla="*/ 143 w 170"/>
                  <a:gd name="T65" fmla="*/ 34 h 107"/>
                  <a:gd name="T66" fmla="*/ 158 w 170"/>
                  <a:gd name="T67" fmla="*/ 39 h 107"/>
                  <a:gd name="T68" fmla="*/ 160 w 170"/>
                  <a:gd name="T69" fmla="*/ 53 h 107"/>
                  <a:gd name="T70" fmla="*/ 156 w 170"/>
                  <a:gd name="T71" fmla="*/ 73 h 107"/>
                  <a:gd name="T72" fmla="*/ 149 w 170"/>
                  <a:gd name="T73" fmla="*/ 91 h 107"/>
                  <a:gd name="T74" fmla="*/ 153 w 170"/>
                  <a:gd name="T75" fmla="*/ 96 h 107"/>
                  <a:gd name="T76" fmla="*/ 166 w 170"/>
                  <a:gd name="T77" fmla="*/ 70 h 107"/>
                  <a:gd name="T78" fmla="*/ 170 w 170"/>
                  <a:gd name="T79" fmla="*/ 49 h 107"/>
                  <a:gd name="T80" fmla="*/ 166 w 170"/>
                  <a:gd name="T81" fmla="*/ 29 h 107"/>
                  <a:gd name="T82" fmla="*/ 153 w 170"/>
                  <a:gd name="T83" fmla="*/ 21 h 107"/>
                  <a:gd name="T84" fmla="*/ 141 w 170"/>
                  <a:gd name="T85" fmla="*/ 11 h 107"/>
                  <a:gd name="T86" fmla="*/ 128 w 170"/>
                  <a:gd name="T87" fmla="*/ 0 h 107"/>
                  <a:gd name="T88" fmla="*/ 105 w 170"/>
                  <a:gd name="T89" fmla="*/ 6 h 107"/>
                  <a:gd name="T90" fmla="*/ 90 w 170"/>
                  <a:gd name="T91" fmla="*/ 21 h 107"/>
                  <a:gd name="T92" fmla="*/ 81 w 170"/>
                  <a:gd name="T93" fmla="*/ 39 h 107"/>
                  <a:gd name="T94" fmla="*/ 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2" y="68"/>
                    </a:moveTo>
                    <a:lnTo>
                      <a:pt x="77" y="68"/>
                    </a:lnTo>
                    <a:lnTo>
                      <a:pt x="81" y="69"/>
                    </a:lnTo>
                    <a:lnTo>
                      <a:pt x="86" y="76"/>
                    </a:lnTo>
                    <a:lnTo>
                      <a:pt x="92" y="84"/>
                    </a:lnTo>
                    <a:lnTo>
                      <a:pt x="95" y="95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01" y="95"/>
                    </a:lnTo>
                    <a:lnTo>
                      <a:pt x="100" y="90"/>
                    </a:lnTo>
                    <a:lnTo>
                      <a:pt x="99" y="85"/>
                    </a:lnTo>
                    <a:lnTo>
                      <a:pt x="95" y="81"/>
                    </a:lnTo>
                    <a:lnTo>
                      <a:pt x="94" y="69"/>
                    </a:lnTo>
                    <a:lnTo>
                      <a:pt x="103" y="67"/>
                    </a:lnTo>
                    <a:lnTo>
                      <a:pt x="109" y="69"/>
                    </a:lnTo>
                    <a:lnTo>
                      <a:pt x="111" y="74"/>
                    </a:lnTo>
                    <a:lnTo>
                      <a:pt x="110" y="81"/>
                    </a:lnTo>
                    <a:lnTo>
                      <a:pt x="104" y="99"/>
                    </a:lnTo>
                    <a:lnTo>
                      <a:pt x="112" y="91"/>
                    </a:lnTo>
                    <a:lnTo>
                      <a:pt x="116" y="83"/>
                    </a:lnTo>
                    <a:lnTo>
                      <a:pt x="118" y="75"/>
                    </a:lnTo>
                    <a:lnTo>
                      <a:pt x="118" y="68"/>
                    </a:lnTo>
                    <a:lnTo>
                      <a:pt x="115" y="61"/>
                    </a:lnTo>
                    <a:lnTo>
                      <a:pt x="105" y="58"/>
                    </a:lnTo>
                    <a:lnTo>
                      <a:pt x="95" y="59"/>
                    </a:lnTo>
                    <a:lnTo>
                      <a:pt x="87" y="65"/>
                    </a:lnTo>
                    <a:lnTo>
                      <a:pt x="88" y="58"/>
                    </a:lnTo>
                    <a:lnTo>
                      <a:pt x="93" y="52"/>
                    </a:lnTo>
                    <a:lnTo>
                      <a:pt x="101" y="50"/>
                    </a:lnTo>
                    <a:lnTo>
                      <a:pt x="111" y="51"/>
                    </a:lnTo>
                    <a:lnTo>
                      <a:pt x="117" y="55"/>
                    </a:lnTo>
                    <a:lnTo>
                      <a:pt x="120" y="62"/>
                    </a:lnTo>
                    <a:lnTo>
                      <a:pt x="124" y="77"/>
                    </a:lnTo>
                    <a:lnTo>
                      <a:pt x="126" y="61"/>
                    </a:lnTo>
                    <a:lnTo>
                      <a:pt x="125" y="51"/>
                    </a:lnTo>
                    <a:lnTo>
                      <a:pt x="123" y="45"/>
                    </a:lnTo>
                    <a:lnTo>
                      <a:pt x="116" y="41"/>
                    </a:lnTo>
                    <a:lnTo>
                      <a:pt x="105" y="38"/>
                    </a:lnTo>
                    <a:lnTo>
                      <a:pt x="95" y="41"/>
                    </a:lnTo>
                    <a:lnTo>
                      <a:pt x="104" y="34"/>
                    </a:lnTo>
                    <a:lnTo>
                      <a:pt x="111" y="30"/>
                    </a:lnTo>
                    <a:lnTo>
                      <a:pt x="118" y="29"/>
                    </a:lnTo>
                    <a:lnTo>
                      <a:pt x="130" y="32"/>
                    </a:lnTo>
                    <a:lnTo>
                      <a:pt x="123" y="26"/>
                    </a:lnTo>
                    <a:lnTo>
                      <a:pt x="110" y="23"/>
                    </a:lnTo>
                    <a:lnTo>
                      <a:pt x="97" y="29"/>
                    </a:lnTo>
                    <a:lnTo>
                      <a:pt x="105" y="20"/>
                    </a:lnTo>
                    <a:lnTo>
                      <a:pt x="111" y="14"/>
                    </a:lnTo>
                    <a:lnTo>
                      <a:pt x="118" y="11"/>
                    </a:lnTo>
                    <a:lnTo>
                      <a:pt x="126" y="12"/>
                    </a:lnTo>
                    <a:lnTo>
                      <a:pt x="132" y="17"/>
                    </a:lnTo>
                    <a:lnTo>
                      <a:pt x="134" y="26"/>
                    </a:lnTo>
                    <a:lnTo>
                      <a:pt x="134" y="34"/>
                    </a:lnTo>
                    <a:lnTo>
                      <a:pt x="134" y="44"/>
                    </a:lnTo>
                    <a:lnTo>
                      <a:pt x="133" y="60"/>
                    </a:lnTo>
                    <a:lnTo>
                      <a:pt x="132" y="72"/>
                    </a:lnTo>
                    <a:lnTo>
                      <a:pt x="131" y="83"/>
                    </a:lnTo>
                    <a:lnTo>
                      <a:pt x="127" y="95"/>
                    </a:lnTo>
                    <a:lnTo>
                      <a:pt x="123" y="106"/>
                    </a:lnTo>
                    <a:lnTo>
                      <a:pt x="128" y="98"/>
                    </a:lnTo>
                    <a:lnTo>
                      <a:pt x="133" y="90"/>
                    </a:lnTo>
                    <a:lnTo>
                      <a:pt x="137" y="82"/>
                    </a:lnTo>
                    <a:lnTo>
                      <a:pt x="140" y="69"/>
                    </a:lnTo>
                    <a:lnTo>
                      <a:pt x="142" y="57"/>
                    </a:lnTo>
                    <a:lnTo>
                      <a:pt x="142" y="45"/>
                    </a:lnTo>
                    <a:lnTo>
                      <a:pt x="143" y="34"/>
                    </a:lnTo>
                    <a:lnTo>
                      <a:pt x="153" y="34"/>
                    </a:lnTo>
                    <a:lnTo>
                      <a:pt x="158" y="39"/>
                    </a:lnTo>
                    <a:lnTo>
                      <a:pt x="160" y="46"/>
                    </a:lnTo>
                    <a:lnTo>
                      <a:pt x="160" y="53"/>
                    </a:lnTo>
                    <a:lnTo>
                      <a:pt x="158" y="64"/>
                    </a:lnTo>
                    <a:lnTo>
                      <a:pt x="156" y="73"/>
                    </a:lnTo>
                    <a:lnTo>
                      <a:pt x="154" y="81"/>
                    </a:lnTo>
                    <a:lnTo>
                      <a:pt x="149" y="91"/>
                    </a:lnTo>
                    <a:lnTo>
                      <a:pt x="139" y="107"/>
                    </a:lnTo>
                    <a:lnTo>
                      <a:pt x="153" y="96"/>
                    </a:lnTo>
                    <a:lnTo>
                      <a:pt x="161" y="84"/>
                    </a:lnTo>
                    <a:lnTo>
                      <a:pt x="166" y="70"/>
                    </a:lnTo>
                    <a:lnTo>
                      <a:pt x="169" y="61"/>
                    </a:lnTo>
                    <a:lnTo>
                      <a:pt x="170" y="49"/>
                    </a:lnTo>
                    <a:lnTo>
                      <a:pt x="170" y="38"/>
                    </a:lnTo>
                    <a:lnTo>
                      <a:pt x="166" y="29"/>
                    </a:lnTo>
                    <a:lnTo>
                      <a:pt x="161" y="24"/>
                    </a:lnTo>
                    <a:lnTo>
                      <a:pt x="153" y="21"/>
                    </a:lnTo>
                    <a:lnTo>
                      <a:pt x="142" y="19"/>
                    </a:lnTo>
                    <a:lnTo>
                      <a:pt x="141" y="11"/>
                    </a:lnTo>
                    <a:lnTo>
                      <a:pt x="138" y="5"/>
                    </a:lnTo>
                    <a:lnTo>
                      <a:pt x="128" y="0"/>
                    </a:lnTo>
                    <a:lnTo>
                      <a:pt x="117" y="0"/>
                    </a:lnTo>
                    <a:lnTo>
                      <a:pt x="105" y="6"/>
                    </a:lnTo>
                    <a:lnTo>
                      <a:pt x="96" y="14"/>
                    </a:lnTo>
                    <a:lnTo>
                      <a:pt x="90" y="21"/>
                    </a:lnTo>
                    <a:lnTo>
                      <a:pt x="85" y="30"/>
                    </a:lnTo>
                    <a:lnTo>
                      <a:pt x="81" y="39"/>
                    </a:lnTo>
                    <a:lnTo>
                      <a:pt x="79" y="50"/>
                    </a:lnTo>
                    <a:lnTo>
                      <a:pt x="0" y="50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597" name="Freeform 178"/>
            <p:cNvSpPr>
              <a:spLocks/>
            </p:cNvSpPr>
            <p:nvPr/>
          </p:nvSpPr>
          <p:spPr bwMode="auto">
            <a:xfrm>
              <a:off x="2267" y="1751"/>
              <a:ext cx="429" cy="289"/>
            </a:xfrm>
            <a:custGeom>
              <a:avLst/>
              <a:gdLst>
                <a:gd name="T0" fmla="*/ 387 w 429"/>
                <a:gd name="T1" fmla="*/ 18 h 289"/>
                <a:gd name="T2" fmla="*/ 355 w 429"/>
                <a:gd name="T3" fmla="*/ 14 h 289"/>
                <a:gd name="T4" fmla="*/ 319 w 429"/>
                <a:gd name="T5" fmla="*/ 10 h 289"/>
                <a:gd name="T6" fmla="*/ 253 w 429"/>
                <a:gd name="T7" fmla="*/ 4 h 289"/>
                <a:gd name="T8" fmla="*/ 191 w 429"/>
                <a:gd name="T9" fmla="*/ 1 h 289"/>
                <a:gd name="T10" fmla="*/ 141 w 429"/>
                <a:gd name="T11" fmla="*/ 0 h 289"/>
                <a:gd name="T12" fmla="*/ 96 w 429"/>
                <a:gd name="T13" fmla="*/ 1 h 289"/>
                <a:gd name="T14" fmla="*/ 79 w 429"/>
                <a:gd name="T15" fmla="*/ 3 h 289"/>
                <a:gd name="T16" fmla="*/ 63 w 429"/>
                <a:gd name="T17" fmla="*/ 8 h 289"/>
                <a:gd name="T18" fmla="*/ 53 w 429"/>
                <a:gd name="T19" fmla="*/ 12 h 289"/>
                <a:gd name="T20" fmla="*/ 43 w 429"/>
                <a:gd name="T21" fmla="*/ 18 h 289"/>
                <a:gd name="T22" fmla="*/ 34 w 429"/>
                <a:gd name="T23" fmla="*/ 24 h 289"/>
                <a:gd name="T24" fmla="*/ 25 w 429"/>
                <a:gd name="T25" fmla="*/ 33 h 289"/>
                <a:gd name="T26" fmla="*/ 18 w 429"/>
                <a:gd name="T27" fmla="*/ 41 h 289"/>
                <a:gd name="T28" fmla="*/ 13 w 429"/>
                <a:gd name="T29" fmla="*/ 50 h 289"/>
                <a:gd name="T30" fmla="*/ 10 w 429"/>
                <a:gd name="T31" fmla="*/ 59 h 289"/>
                <a:gd name="T32" fmla="*/ 7 w 429"/>
                <a:gd name="T33" fmla="*/ 72 h 289"/>
                <a:gd name="T34" fmla="*/ 3 w 429"/>
                <a:gd name="T35" fmla="*/ 88 h 289"/>
                <a:gd name="T36" fmla="*/ 0 w 429"/>
                <a:gd name="T37" fmla="*/ 118 h 289"/>
                <a:gd name="T38" fmla="*/ 1 w 429"/>
                <a:gd name="T39" fmla="*/ 152 h 289"/>
                <a:gd name="T40" fmla="*/ 3 w 429"/>
                <a:gd name="T41" fmla="*/ 184 h 289"/>
                <a:gd name="T42" fmla="*/ 8 w 429"/>
                <a:gd name="T43" fmla="*/ 215 h 289"/>
                <a:gd name="T44" fmla="*/ 11 w 429"/>
                <a:gd name="T45" fmla="*/ 231 h 289"/>
                <a:gd name="T46" fmla="*/ 15 w 429"/>
                <a:gd name="T47" fmla="*/ 243 h 289"/>
                <a:gd name="T48" fmla="*/ 19 w 429"/>
                <a:gd name="T49" fmla="*/ 254 h 289"/>
                <a:gd name="T50" fmla="*/ 24 w 429"/>
                <a:gd name="T51" fmla="*/ 263 h 289"/>
                <a:gd name="T52" fmla="*/ 27 w 429"/>
                <a:gd name="T53" fmla="*/ 269 h 289"/>
                <a:gd name="T54" fmla="*/ 33 w 429"/>
                <a:gd name="T55" fmla="*/ 276 h 289"/>
                <a:gd name="T56" fmla="*/ 39 w 429"/>
                <a:gd name="T57" fmla="*/ 282 h 289"/>
                <a:gd name="T58" fmla="*/ 45 w 429"/>
                <a:gd name="T59" fmla="*/ 285 h 289"/>
                <a:gd name="T60" fmla="*/ 51 w 429"/>
                <a:gd name="T61" fmla="*/ 288 h 289"/>
                <a:gd name="T62" fmla="*/ 62 w 429"/>
                <a:gd name="T63" fmla="*/ 289 h 289"/>
                <a:gd name="T64" fmla="*/ 70 w 429"/>
                <a:gd name="T65" fmla="*/ 286 h 289"/>
                <a:gd name="T66" fmla="*/ 79 w 429"/>
                <a:gd name="T67" fmla="*/ 278 h 289"/>
                <a:gd name="T68" fmla="*/ 92 w 429"/>
                <a:gd name="T69" fmla="*/ 261 h 289"/>
                <a:gd name="T70" fmla="*/ 108 w 429"/>
                <a:gd name="T71" fmla="*/ 241 h 289"/>
                <a:gd name="T72" fmla="*/ 129 w 429"/>
                <a:gd name="T73" fmla="*/ 216 h 289"/>
                <a:gd name="T74" fmla="*/ 154 w 429"/>
                <a:gd name="T75" fmla="*/ 191 h 289"/>
                <a:gd name="T76" fmla="*/ 193 w 429"/>
                <a:gd name="T77" fmla="*/ 163 h 289"/>
                <a:gd name="T78" fmla="*/ 221 w 429"/>
                <a:gd name="T79" fmla="*/ 146 h 289"/>
                <a:gd name="T80" fmla="*/ 241 w 429"/>
                <a:gd name="T81" fmla="*/ 133 h 289"/>
                <a:gd name="T82" fmla="*/ 260 w 429"/>
                <a:gd name="T83" fmla="*/ 124 h 289"/>
                <a:gd name="T84" fmla="*/ 293 w 429"/>
                <a:gd name="T85" fmla="*/ 110 h 289"/>
                <a:gd name="T86" fmla="*/ 320 w 429"/>
                <a:gd name="T87" fmla="*/ 102 h 289"/>
                <a:gd name="T88" fmla="*/ 346 w 429"/>
                <a:gd name="T89" fmla="*/ 94 h 289"/>
                <a:gd name="T90" fmla="*/ 375 w 429"/>
                <a:gd name="T91" fmla="*/ 82 h 289"/>
                <a:gd name="T92" fmla="*/ 398 w 429"/>
                <a:gd name="T93" fmla="*/ 72 h 289"/>
                <a:gd name="T94" fmla="*/ 410 w 429"/>
                <a:gd name="T95" fmla="*/ 65 h 289"/>
                <a:gd name="T96" fmla="*/ 418 w 429"/>
                <a:gd name="T97" fmla="*/ 59 h 289"/>
                <a:gd name="T98" fmla="*/ 423 w 429"/>
                <a:gd name="T99" fmla="*/ 53 h 289"/>
                <a:gd name="T100" fmla="*/ 428 w 429"/>
                <a:gd name="T101" fmla="*/ 42 h 289"/>
                <a:gd name="T102" fmla="*/ 429 w 429"/>
                <a:gd name="T103" fmla="*/ 34 h 289"/>
                <a:gd name="T104" fmla="*/ 427 w 429"/>
                <a:gd name="T105" fmla="*/ 28 h 289"/>
                <a:gd name="T106" fmla="*/ 421 w 429"/>
                <a:gd name="T107" fmla="*/ 25 h 289"/>
                <a:gd name="T108" fmla="*/ 411 w 429"/>
                <a:gd name="T109" fmla="*/ 21 h 289"/>
                <a:gd name="T110" fmla="*/ 387 w 429"/>
                <a:gd name="T111" fmla="*/ 18 h 2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9"/>
                <a:gd name="T169" fmla="*/ 0 h 289"/>
                <a:gd name="T170" fmla="*/ 429 w 429"/>
                <a:gd name="T171" fmla="*/ 289 h 2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9" h="289">
                  <a:moveTo>
                    <a:pt x="387" y="18"/>
                  </a:moveTo>
                  <a:lnTo>
                    <a:pt x="355" y="14"/>
                  </a:lnTo>
                  <a:lnTo>
                    <a:pt x="319" y="10"/>
                  </a:lnTo>
                  <a:lnTo>
                    <a:pt x="253" y="4"/>
                  </a:lnTo>
                  <a:lnTo>
                    <a:pt x="191" y="1"/>
                  </a:lnTo>
                  <a:lnTo>
                    <a:pt x="141" y="0"/>
                  </a:lnTo>
                  <a:lnTo>
                    <a:pt x="96" y="1"/>
                  </a:lnTo>
                  <a:lnTo>
                    <a:pt x="79" y="3"/>
                  </a:lnTo>
                  <a:lnTo>
                    <a:pt x="63" y="8"/>
                  </a:lnTo>
                  <a:lnTo>
                    <a:pt x="53" y="12"/>
                  </a:lnTo>
                  <a:lnTo>
                    <a:pt x="43" y="18"/>
                  </a:lnTo>
                  <a:lnTo>
                    <a:pt x="34" y="24"/>
                  </a:lnTo>
                  <a:lnTo>
                    <a:pt x="25" y="33"/>
                  </a:lnTo>
                  <a:lnTo>
                    <a:pt x="18" y="41"/>
                  </a:lnTo>
                  <a:lnTo>
                    <a:pt x="13" y="50"/>
                  </a:lnTo>
                  <a:lnTo>
                    <a:pt x="10" y="59"/>
                  </a:lnTo>
                  <a:lnTo>
                    <a:pt x="7" y="72"/>
                  </a:lnTo>
                  <a:lnTo>
                    <a:pt x="3" y="88"/>
                  </a:lnTo>
                  <a:lnTo>
                    <a:pt x="0" y="118"/>
                  </a:lnTo>
                  <a:lnTo>
                    <a:pt x="1" y="152"/>
                  </a:lnTo>
                  <a:lnTo>
                    <a:pt x="3" y="184"/>
                  </a:lnTo>
                  <a:lnTo>
                    <a:pt x="8" y="215"/>
                  </a:lnTo>
                  <a:lnTo>
                    <a:pt x="11" y="231"/>
                  </a:lnTo>
                  <a:lnTo>
                    <a:pt x="15" y="243"/>
                  </a:lnTo>
                  <a:lnTo>
                    <a:pt x="19" y="254"/>
                  </a:lnTo>
                  <a:lnTo>
                    <a:pt x="24" y="263"/>
                  </a:lnTo>
                  <a:lnTo>
                    <a:pt x="27" y="269"/>
                  </a:lnTo>
                  <a:lnTo>
                    <a:pt x="33" y="276"/>
                  </a:lnTo>
                  <a:lnTo>
                    <a:pt x="39" y="282"/>
                  </a:lnTo>
                  <a:lnTo>
                    <a:pt x="45" y="285"/>
                  </a:lnTo>
                  <a:lnTo>
                    <a:pt x="51" y="288"/>
                  </a:lnTo>
                  <a:lnTo>
                    <a:pt x="62" y="289"/>
                  </a:lnTo>
                  <a:lnTo>
                    <a:pt x="70" y="286"/>
                  </a:lnTo>
                  <a:lnTo>
                    <a:pt x="79" y="278"/>
                  </a:lnTo>
                  <a:lnTo>
                    <a:pt x="92" y="261"/>
                  </a:lnTo>
                  <a:lnTo>
                    <a:pt x="108" y="241"/>
                  </a:lnTo>
                  <a:lnTo>
                    <a:pt x="129" y="216"/>
                  </a:lnTo>
                  <a:lnTo>
                    <a:pt x="154" y="191"/>
                  </a:lnTo>
                  <a:lnTo>
                    <a:pt x="193" y="163"/>
                  </a:lnTo>
                  <a:lnTo>
                    <a:pt x="221" y="146"/>
                  </a:lnTo>
                  <a:lnTo>
                    <a:pt x="241" y="133"/>
                  </a:lnTo>
                  <a:lnTo>
                    <a:pt x="260" y="124"/>
                  </a:lnTo>
                  <a:lnTo>
                    <a:pt x="293" y="110"/>
                  </a:lnTo>
                  <a:lnTo>
                    <a:pt x="320" y="102"/>
                  </a:lnTo>
                  <a:lnTo>
                    <a:pt x="346" y="94"/>
                  </a:lnTo>
                  <a:lnTo>
                    <a:pt x="375" y="82"/>
                  </a:lnTo>
                  <a:lnTo>
                    <a:pt x="398" y="72"/>
                  </a:lnTo>
                  <a:lnTo>
                    <a:pt x="410" y="65"/>
                  </a:lnTo>
                  <a:lnTo>
                    <a:pt x="418" y="59"/>
                  </a:lnTo>
                  <a:lnTo>
                    <a:pt x="423" y="53"/>
                  </a:lnTo>
                  <a:lnTo>
                    <a:pt x="428" y="42"/>
                  </a:lnTo>
                  <a:lnTo>
                    <a:pt x="429" y="34"/>
                  </a:lnTo>
                  <a:lnTo>
                    <a:pt x="427" y="28"/>
                  </a:lnTo>
                  <a:lnTo>
                    <a:pt x="421" y="25"/>
                  </a:lnTo>
                  <a:lnTo>
                    <a:pt x="411" y="21"/>
                  </a:lnTo>
                  <a:lnTo>
                    <a:pt x="387" y="18"/>
                  </a:lnTo>
                  <a:close/>
                </a:path>
              </a:pathLst>
            </a:custGeom>
            <a:solidFill>
              <a:srgbClr val="3F5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44" name="Oval 179"/>
          <p:cNvSpPr>
            <a:spLocks noChangeAspect="1" noChangeArrowheads="1"/>
          </p:cNvSpPr>
          <p:nvPr/>
        </p:nvSpPr>
        <p:spPr bwMode="auto">
          <a:xfrm>
            <a:off x="4356100" y="5503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5" name="Oval 180"/>
          <p:cNvSpPr>
            <a:spLocks noChangeAspect="1" noChangeArrowheads="1"/>
          </p:cNvSpPr>
          <p:nvPr/>
        </p:nvSpPr>
        <p:spPr bwMode="auto">
          <a:xfrm>
            <a:off x="4354513" y="56848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6" name="Oval 181"/>
          <p:cNvSpPr>
            <a:spLocks noChangeAspect="1" noChangeArrowheads="1"/>
          </p:cNvSpPr>
          <p:nvPr/>
        </p:nvSpPr>
        <p:spPr bwMode="auto">
          <a:xfrm>
            <a:off x="4392613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7" name="Oval 182"/>
          <p:cNvSpPr>
            <a:spLocks noChangeAspect="1" noChangeArrowheads="1"/>
          </p:cNvSpPr>
          <p:nvPr/>
        </p:nvSpPr>
        <p:spPr bwMode="auto">
          <a:xfrm>
            <a:off x="4392613" y="55403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8" name="Oval 183"/>
          <p:cNvSpPr>
            <a:spLocks noChangeAspect="1" noChangeArrowheads="1"/>
          </p:cNvSpPr>
          <p:nvPr/>
        </p:nvSpPr>
        <p:spPr bwMode="auto">
          <a:xfrm>
            <a:off x="4427538" y="56483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9" name="Oval 184"/>
          <p:cNvSpPr>
            <a:spLocks noChangeAspect="1" noChangeArrowheads="1"/>
          </p:cNvSpPr>
          <p:nvPr/>
        </p:nvSpPr>
        <p:spPr bwMode="auto">
          <a:xfrm>
            <a:off x="4319588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0" name="Oval 185"/>
          <p:cNvSpPr>
            <a:spLocks noChangeAspect="1" noChangeArrowheads="1"/>
          </p:cNvSpPr>
          <p:nvPr/>
        </p:nvSpPr>
        <p:spPr bwMode="auto">
          <a:xfrm>
            <a:off x="4356100" y="5757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1" name="Oval 186"/>
          <p:cNvSpPr>
            <a:spLocks noChangeAspect="1" noChangeArrowheads="1"/>
          </p:cNvSpPr>
          <p:nvPr/>
        </p:nvSpPr>
        <p:spPr bwMode="auto">
          <a:xfrm>
            <a:off x="4427538" y="572135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2" name="Oval 187"/>
          <p:cNvSpPr>
            <a:spLocks noChangeAspect="1" noChangeArrowheads="1"/>
          </p:cNvSpPr>
          <p:nvPr/>
        </p:nvSpPr>
        <p:spPr bwMode="auto">
          <a:xfrm>
            <a:off x="3851275" y="5503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3" name="Oval 188"/>
          <p:cNvSpPr>
            <a:spLocks noChangeAspect="1" noChangeArrowheads="1"/>
          </p:cNvSpPr>
          <p:nvPr/>
        </p:nvSpPr>
        <p:spPr bwMode="auto">
          <a:xfrm>
            <a:off x="3849688" y="56848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4" name="Oval 189"/>
          <p:cNvSpPr>
            <a:spLocks noChangeAspect="1" noChangeArrowheads="1"/>
          </p:cNvSpPr>
          <p:nvPr/>
        </p:nvSpPr>
        <p:spPr bwMode="auto">
          <a:xfrm>
            <a:off x="3887788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5" name="Oval 190"/>
          <p:cNvSpPr>
            <a:spLocks noChangeAspect="1" noChangeArrowheads="1"/>
          </p:cNvSpPr>
          <p:nvPr/>
        </p:nvSpPr>
        <p:spPr bwMode="auto">
          <a:xfrm>
            <a:off x="3887788" y="55403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6" name="Oval 191"/>
          <p:cNvSpPr>
            <a:spLocks noChangeAspect="1" noChangeArrowheads="1"/>
          </p:cNvSpPr>
          <p:nvPr/>
        </p:nvSpPr>
        <p:spPr bwMode="auto">
          <a:xfrm>
            <a:off x="3922713" y="56483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7" name="Oval 192"/>
          <p:cNvSpPr>
            <a:spLocks noChangeAspect="1" noChangeArrowheads="1"/>
          </p:cNvSpPr>
          <p:nvPr/>
        </p:nvSpPr>
        <p:spPr bwMode="auto">
          <a:xfrm>
            <a:off x="3814763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8" name="Oval 193"/>
          <p:cNvSpPr>
            <a:spLocks noChangeAspect="1" noChangeArrowheads="1"/>
          </p:cNvSpPr>
          <p:nvPr/>
        </p:nvSpPr>
        <p:spPr bwMode="auto">
          <a:xfrm>
            <a:off x="3851275" y="5757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9" name="Oval 194"/>
          <p:cNvSpPr>
            <a:spLocks noChangeAspect="1" noChangeArrowheads="1"/>
          </p:cNvSpPr>
          <p:nvPr/>
        </p:nvSpPr>
        <p:spPr bwMode="auto">
          <a:xfrm>
            <a:off x="3922713" y="572135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0" name="Oval 195"/>
          <p:cNvSpPr>
            <a:spLocks noChangeAspect="1" noChangeArrowheads="1"/>
          </p:cNvSpPr>
          <p:nvPr/>
        </p:nvSpPr>
        <p:spPr bwMode="auto">
          <a:xfrm>
            <a:off x="3959225" y="561340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grpSp>
        <p:nvGrpSpPr>
          <p:cNvPr id="16" name="Group 196"/>
          <p:cNvGrpSpPr>
            <a:grpSpLocks/>
          </p:cNvGrpSpPr>
          <p:nvPr/>
        </p:nvGrpSpPr>
        <p:grpSpPr bwMode="auto">
          <a:xfrm>
            <a:off x="4319588" y="4460875"/>
            <a:ext cx="252412" cy="396875"/>
            <a:chOff x="2744" y="3521"/>
            <a:chExt cx="159" cy="250"/>
          </a:xfrm>
        </p:grpSpPr>
        <p:sp>
          <p:nvSpPr>
            <p:cNvPr id="22585" name="Oval 197"/>
            <p:cNvSpPr>
              <a:spLocks noChangeAspect="1" noChangeArrowheads="1"/>
            </p:cNvSpPr>
            <p:nvPr/>
          </p:nvSpPr>
          <p:spPr bwMode="auto">
            <a:xfrm>
              <a:off x="2744" y="352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6" name="Oval 198"/>
            <p:cNvSpPr>
              <a:spLocks noChangeAspect="1" noChangeArrowheads="1"/>
            </p:cNvSpPr>
            <p:nvPr/>
          </p:nvSpPr>
          <p:spPr bwMode="auto">
            <a:xfrm>
              <a:off x="2812" y="358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7" name="Oval 199"/>
            <p:cNvSpPr>
              <a:spLocks noChangeAspect="1" noChangeArrowheads="1"/>
            </p:cNvSpPr>
            <p:nvPr/>
          </p:nvSpPr>
          <p:spPr bwMode="auto">
            <a:xfrm>
              <a:off x="2811" y="3702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8" name="Oval 200"/>
            <p:cNvSpPr>
              <a:spLocks noChangeAspect="1" noChangeArrowheads="1"/>
            </p:cNvSpPr>
            <p:nvPr/>
          </p:nvSpPr>
          <p:spPr bwMode="auto">
            <a:xfrm>
              <a:off x="2835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9" name="Oval 201"/>
            <p:cNvSpPr>
              <a:spLocks noChangeAspect="1" noChangeArrowheads="1"/>
            </p:cNvSpPr>
            <p:nvPr/>
          </p:nvSpPr>
          <p:spPr bwMode="auto">
            <a:xfrm>
              <a:off x="2835" y="361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0" name="Oval 202"/>
            <p:cNvSpPr>
              <a:spLocks noChangeAspect="1" noChangeArrowheads="1"/>
            </p:cNvSpPr>
            <p:nvPr/>
          </p:nvSpPr>
          <p:spPr bwMode="auto">
            <a:xfrm>
              <a:off x="2857" y="3679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1" name="Oval 203"/>
            <p:cNvSpPr>
              <a:spLocks noChangeAspect="1" noChangeArrowheads="1"/>
            </p:cNvSpPr>
            <p:nvPr/>
          </p:nvSpPr>
          <p:spPr bwMode="auto">
            <a:xfrm>
              <a:off x="2789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2" name="Oval 204"/>
            <p:cNvSpPr>
              <a:spLocks noChangeAspect="1" noChangeArrowheads="1"/>
            </p:cNvSpPr>
            <p:nvPr/>
          </p:nvSpPr>
          <p:spPr bwMode="auto">
            <a:xfrm>
              <a:off x="2812" y="374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3" name="Oval 205"/>
            <p:cNvSpPr>
              <a:spLocks noChangeAspect="1" noChangeArrowheads="1"/>
            </p:cNvSpPr>
            <p:nvPr/>
          </p:nvSpPr>
          <p:spPr bwMode="auto">
            <a:xfrm>
              <a:off x="2857" y="3725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4" name="Oval 206"/>
            <p:cNvSpPr>
              <a:spLocks noChangeAspect="1" noChangeArrowheads="1"/>
            </p:cNvSpPr>
            <p:nvPr/>
          </p:nvSpPr>
          <p:spPr bwMode="auto">
            <a:xfrm>
              <a:off x="2880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22562" name="Oval 207"/>
          <p:cNvSpPr>
            <a:spLocks noChangeAspect="1" noChangeArrowheads="1"/>
          </p:cNvSpPr>
          <p:nvPr/>
        </p:nvSpPr>
        <p:spPr bwMode="auto">
          <a:xfrm>
            <a:off x="5003800" y="4365625"/>
            <a:ext cx="71438" cy="71438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l-GR" altLang="el-GR" sz="4400" b="1">
              <a:solidFill>
                <a:schemeClr val="bg1"/>
              </a:solidFill>
            </a:endParaRPr>
          </a:p>
        </p:txBody>
      </p:sp>
      <p:sp>
        <p:nvSpPr>
          <p:cNvPr id="22563" name="Oval 208"/>
          <p:cNvSpPr>
            <a:spLocks noChangeAspect="1" noChangeArrowheads="1"/>
          </p:cNvSpPr>
          <p:nvPr/>
        </p:nvSpPr>
        <p:spPr bwMode="auto">
          <a:xfrm>
            <a:off x="3924300" y="4567238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4" name="Oval 209"/>
          <p:cNvSpPr>
            <a:spLocks noChangeAspect="1" noChangeArrowheads="1"/>
          </p:cNvSpPr>
          <p:nvPr/>
        </p:nvSpPr>
        <p:spPr bwMode="auto">
          <a:xfrm>
            <a:off x="3922713" y="474821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5" name="Oval 210"/>
          <p:cNvSpPr>
            <a:spLocks noChangeAspect="1" noChangeArrowheads="1"/>
          </p:cNvSpPr>
          <p:nvPr/>
        </p:nvSpPr>
        <p:spPr bwMode="auto">
          <a:xfrm>
            <a:off x="3960813" y="46767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6" name="Oval 211"/>
          <p:cNvSpPr>
            <a:spLocks noChangeAspect="1" noChangeArrowheads="1"/>
          </p:cNvSpPr>
          <p:nvPr/>
        </p:nvSpPr>
        <p:spPr bwMode="auto">
          <a:xfrm>
            <a:off x="3960813" y="460375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7" name="Oval 212"/>
          <p:cNvSpPr>
            <a:spLocks noChangeAspect="1" noChangeArrowheads="1"/>
          </p:cNvSpPr>
          <p:nvPr/>
        </p:nvSpPr>
        <p:spPr bwMode="auto">
          <a:xfrm>
            <a:off x="3995738" y="47117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8" name="Oval 213"/>
          <p:cNvSpPr>
            <a:spLocks noChangeAspect="1" noChangeArrowheads="1"/>
          </p:cNvSpPr>
          <p:nvPr/>
        </p:nvSpPr>
        <p:spPr bwMode="auto">
          <a:xfrm>
            <a:off x="3887788" y="46767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9" name="Oval 214"/>
          <p:cNvSpPr>
            <a:spLocks noChangeAspect="1" noChangeArrowheads="1"/>
          </p:cNvSpPr>
          <p:nvPr/>
        </p:nvSpPr>
        <p:spPr bwMode="auto">
          <a:xfrm>
            <a:off x="3924300" y="4821238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70" name="Oval 215"/>
          <p:cNvSpPr>
            <a:spLocks noChangeAspect="1" noChangeArrowheads="1"/>
          </p:cNvSpPr>
          <p:nvPr/>
        </p:nvSpPr>
        <p:spPr bwMode="auto">
          <a:xfrm>
            <a:off x="3995738" y="47847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71" name="Oval 216"/>
          <p:cNvSpPr>
            <a:spLocks noChangeAspect="1" noChangeArrowheads="1"/>
          </p:cNvSpPr>
          <p:nvPr/>
        </p:nvSpPr>
        <p:spPr bwMode="auto">
          <a:xfrm>
            <a:off x="4032250" y="4676775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72" name="AutoShape 218"/>
          <p:cNvSpPr>
            <a:spLocks noChangeArrowheads="1"/>
          </p:cNvSpPr>
          <p:nvPr/>
        </p:nvSpPr>
        <p:spPr bwMode="auto">
          <a:xfrm>
            <a:off x="0" y="2636838"/>
            <a:ext cx="2987675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 dirty="0">
                <a:solidFill>
                  <a:schemeClr val="bg1"/>
                </a:solidFill>
              </a:rPr>
              <a:t>Νεφρική προσβολή</a:t>
            </a:r>
            <a:r>
              <a:rPr lang="en-US" altLang="el-GR" sz="1600" b="1" dirty="0">
                <a:solidFill>
                  <a:schemeClr val="bg1"/>
                </a:solidFill>
              </a:rPr>
              <a:t> (20-30%)</a:t>
            </a:r>
          </a:p>
          <a:p>
            <a:pPr eaLnBrk="1" hangingPunct="1"/>
            <a:endParaRPr lang="el-GR" altLang="el-GR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l-GR" altLang="el-GR" sz="1600" b="1" dirty="0">
                <a:solidFill>
                  <a:srgbClr val="000000"/>
                </a:solidFill>
              </a:rPr>
              <a:t>- </a:t>
            </a:r>
            <a:r>
              <a:rPr lang="en-US" altLang="el-GR" sz="1600" b="1" dirty="0">
                <a:solidFill>
                  <a:srgbClr val="000000"/>
                </a:solidFill>
              </a:rPr>
              <a:t>M</a:t>
            </a:r>
            <a:r>
              <a:rPr lang="el-GR" altLang="el-GR" sz="1600" b="1" dirty="0">
                <a:solidFill>
                  <a:srgbClr val="000000"/>
                </a:solidFill>
              </a:rPr>
              <a:t>εμβρανουπερπλαστική ΣΝ</a:t>
            </a:r>
            <a:endParaRPr lang="en-US" altLang="el-GR" sz="1600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l-GR" sz="1600" b="1" dirty="0">
                <a:solidFill>
                  <a:srgbClr val="000000"/>
                </a:solidFill>
              </a:rPr>
              <a:t>- </a:t>
            </a:r>
            <a:r>
              <a:rPr lang="el-GR" altLang="el-GR" sz="1600" b="1" dirty="0">
                <a:solidFill>
                  <a:srgbClr val="000000"/>
                </a:solidFill>
              </a:rPr>
              <a:t>Υπέρταση</a:t>
            </a:r>
            <a:endParaRPr lang="en-US" altLang="el-GR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3" name="AutoShape 220"/>
          <p:cNvSpPr>
            <a:spLocks noChangeArrowheads="1"/>
          </p:cNvSpPr>
          <p:nvPr/>
        </p:nvSpPr>
        <p:spPr bwMode="auto">
          <a:xfrm>
            <a:off x="5219700" y="5518150"/>
            <a:ext cx="3671888" cy="1006475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rgbClr val="000000"/>
                </a:solidFill>
              </a:rPr>
              <a:t>  </a:t>
            </a:r>
            <a:r>
              <a:rPr lang="el-GR" altLang="el-GR" sz="1600" b="1">
                <a:solidFill>
                  <a:schemeClr val="bg1"/>
                </a:solidFill>
              </a:rPr>
              <a:t>Νευρολογική προσβολή</a:t>
            </a:r>
            <a:r>
              <a:rPr lang="en-US" altLang="el-GR" sz="1600" b="1">
                <a:solidFill>
                  <a:schemeClr val="bg1"/>
                </a:solidFill>
              </a:rPr>
              <a:t> (60-80%)</a:t>
            </a:r>
          </a:p>
          <a:p>
            <a:pPr eaLnBrk="1" hangingPunct="1"/>
            <a:endParaRPr lang="el-GR" altLang="el-GR" sz="1600" b="1">
              <a:solidFill>
                <a:srgbClr val="FFFF00"/>
              </a:solidFill>
            </a:endParaRPr>
          </a:p>
          <a:p>
            <a:pPr eaLnBrk="1" hangingPunct="1">
              <a:buFontTx/>
              <a:buChar char="-"/>
            </a:pPr>
            <a:r>
              <a:rPr lang="el-GR" altLang="el-GR" sz="1600" b="1">
                <a:solidFill>
                  <a:srgbClr val="000000"/>
                </a:solidFill>
              </a:rPr>
              <a:t> Πολυνευροπάθεια</a:t>
            </a:r>
          </a:p>
          <a:p>
            <a:pPr eaLnBrk="1" hangingPunct="1">
              <a:buFontTx/>
              <a:buChar char="-"/>
            </a:pPr>
            <a:r>
              <a:rPr lang="el-GR" altLang="el-GR" sz="1600" b="1">
                <a:solidFill>
                  <a:srgbClr val="000000"/>
                </a:solidFill>
                <a:cs typeface="Arial" charset="0"/>
              </a:rPr>
              <a:t> Πολλαπλή μονονευρίτιδα</a:t>
            </a:r>
            <a:endParaRPr lang="en-US" altLang="el-GR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4" name="Line 221"/>
          <p:cNvSpPr>
            <a:spLocks noChangeShapeType="1"/>
          </p:cNvSpPr>
          <p:nvPr/>
        </p:nvSpPr>
        <p:spPr bwMode="auto">
          <a:xfrm flipV="1">
            <a:off x="4391025" y="5949950"/>
            <a:ext cx="90170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5" name="AutoShape 222"/>
          <p:cNvSpPr>
            <a:spLocks noChangeArrowheads="1"/>
          </p:cNvSpPr>
          <p:nvPr/>
        </p:nvSpPr>
        <p:spPr bwMode="auto">
          <a:xfrm>
            <a:off x="142875" y="1125538"/>
            <a:ext cx="2808288" cy="10795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chemeClr val="bg1"/>
                </a:solidFill>
              </a:rPr>
              <a:t>Συστηματικές εκδηλώσεις</a:t>
            </a:r>
            <a:endParaRPr lang="en-US" altLang="el-GR" sz="1600" b="1">
              <a:solidFill>
                <a:schemeClr val="bg1"/>
              </a:solidFill>
            </a:endParaRPr>
          </a:p>
          <a:p>
            <a:pPr eaLnBrk="1" hangingPunct="1"/>
            <a:endParaRPr lang="el-GR" altLang="el-GR" sz="1600" b="1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el-GR" altLang="el-GR" sz="1600" b="1">
                <a:solidFill>
                  <a:srgbClr val="000000"/>
                </a:solidFill>
              </a:rPr>
              <a:t> Κόπωση</a:t>
            </a:r>
            <a:endParaRPr lang="en-US" altLang="el-GR" sz="1600" b="1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el-GR" sz="1600" b="1">
                <a:solidFill>
                  <a:srgbClr val="000000"/>
                </a:solidFill>
              </a:rPr>
              <a:t> </a:t>
            </a:r>
            <a:r>
              <a:rPr lang="el-GR" altLang="el-GR" sz="1600" b="1">
                <a:solidFill>
                  <a:srgbClr val="000000"/>
                </a:solidFill>
              </a:rPr>
              <a:t>Μυαλγίες</a:t>
            </a:r>
            <a:endParaRPr lang="en-US" altLang="el-GR" sz="1600" b="1">
              <a:solidFill>
                <a:srgbClr val="000000"/>
              </a:solidFill>
            </a:endParaRPr>
          </a:p>
        </p:txBody>
      </p:sp>
      <p:sp>
        <p:nvSpPr>
          <p:cNvPr id="22576" name="Line 224"/>
          <p:cNvSpPr>
            <a:spLocks noChangeShapeType="1"/>
          </p:cNvSpPr>
          <p:nvPr/>
        </p:nvSpPr>
        <p:spPr bwMode="auto">
          <a:xfrm>
            <a:off x="5040313" y="4437063"/>
            <a:ext cx="684212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7" name="AutoShape 225"/>
          <p:cNvSpPr>
            <a:spLocks noChangeArrowheads="1"/>
          </p:cNvSpPr>
          <p:nvPr/>
        </p:nvSpPr>
        <p:spPr bwMode="auto">
          <a:xfrm>
            <a:off x="5651500" y="3500438"/>
            <a:ext cx="3313113" cy="1368425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rgbClr val="000000"/>
                </a:solidFill>
              </a:rPr>
              <a:t> </a:t>
            </a:r>
            <a:r>
              <a:rPr lang="el-GR" altLang="el-GR" sz="1600" b="1">
                <a:solidFill>
                  <a:schemeClr val="bg1"/>
                </a:solidFill>
              </a:rPr>
              <a:t>Δερματική προσβολή</a:t>
            </a:r>
            <a:r>
              <a:rPr lang="en-US" altLang="el-GR" sz="1600" b="1">
                <a:solidFill>
                  <a:schemeClr val="bg1"/>
                </a:solidFill>
              </a:rPr>
              <a:t> (30-90%)</a:t>
            </a:r>
          </a:p>
          <a:p>
            <a:pPr eaLnBrk="1" hangingPunct="1"/>
            <a:endParaRPr lang="el-GR" altLang="el-GR" sz="1600" b="1">
              <a:solidFill>
                <a:schemeClr val="bg1"/>
              </a:solidFill>
            </a:endParaRPr>
          </a:p>
          <a:p>
            <a:pPr eaLnBrk="1" hangingPunct="1"/>
            <a:r>
              <a:rPr lang="el-GR" altLang="el-GR" sz="1600" b="1">
                <a:solidFill>
                  <a:srgbClr val="000000"/>
                </a:solidFill>
              </a:rPr>
              <a:t>- Πορφύρα</a:t>
            </a:r>
            <a:endParaRPr lang="en-US" altLang="el-GR" sz="16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l-GR" sz="1600" b="1">
                <a:solidFill>
                  <a:srgbClr val="000000"/>
                </a:solidFill>
              </a:rPr>
              <a:t>- </a:t>
            </a:r>
            <a:r>
              <a:rPr lang="el-GR" altLang="el-GR" sz="1600" b="1">
                <a:solidFill>
                  <a:srgbClr val="000000"/>
                </a:solidFill>
              </a:rPr>
              <a:t>Δερματικά έλκη</a:t>
            </a:r>
            <a:endParaRPr lang="en-US" altLang="el-GR" sz="16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l-GR" sz="1600" b="1">
                <a:solidFill>
                  <a:srgbClr val="000000"/>
                </a:solidFill>
              </a:rPr>
              <a:t>- </a:t>
            </a:r>
            <a:r>
              <a:rPr lang="el-GR" altLang="el-GR" sz="1600" b="1">
                <a:solidFill>
                  <a:srgbClr val="000000"/>
                </a:solidFill>
              </a:rPr>
              <a:t>Φαινόμενο </a:t>
            </a:r>
            <a:r>
              <a:rPr lang="en-US" altLang="el-GR" sz="1600" b="1">
                <a:solidFill>
                  <a:srgbClr val="000000"/>
                </a:solidFill>
              </a:rPr>
              <a:t>Raynaud </a:t>
            </a:r>
            <a:endParaRPr lang="en-US" altLang="el-GR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8" name="AutoShape 226"/>
          <p:cNvSpPr>
            <a:spLocks noChangeArrowheads="1"/>
          </p:cNvSpPr>
          <p:nvPr/>
        </p:nvSpPr>
        <p:spPr bwMode="auto">
          <a:xfrm>
            <a:off x="0" y="4724400"/>
            <a:ext cx="3276600" cy="936625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chemeClr val="bg1"/>
                </a:solidFill>
              </a:rPr>
              <a:t>Αρθρικές εκδηλώσεις</a:t>
            </a:r>
            <a:r>
              <a:rPr lang="en-US" altLang="el-GR" sz="1600" b="1">
                <a:solidFill>
                  <a:schemeClr val="bg1"/>
                </a:solidFill>
              </a:rPr>
              <a:t> (40-70%)</a:t>
            </a:r>
            <a:endParaRPr lang="el-GR" altLang="el-GR" sz="1600" b="1">
              <a:solidFill>
                <a:schemeClr val="bg1"/>
              </a:solidFill>
            </a:endParaRPr>
          </a:p>
          <a:p>
            <a:pPr eaLnBrk="1" hangingPunct="1"/>
            <a:endParaRPr lang="en-US" altLang="el-GR" sz="1600" b="1">
              <a:solidFill>
                <a:schemeClr val="bg1"/>
              </a:solidFill>
            </a:endParaRPr>
          </a:p>
          <a:p>
            <a:pPr eaLnBrk="1" hangingPunct="1"/>
            <a:r>
              <a:rPr lang="en-US" altLang="el-GR" sz="1600" b="1">
                <a:solidFill>
                  <a:srgbClr val="000000"/>
                </a:solidFill>
                <a:cs typeface="Arial" charset="0"/>
              </a:rPr>
              <a:t>- </a:t>
            </a:r>
            <a:r>
              <a:rPr lang="el-GR" altLang="el-GR" sz="1600" b="1">
                <a:solidFill>
                  <a:srgbClr val="000000"/>
                </a:solidFill>
                <a:cs typeface="Arial" charset="0"/>
              </a:rPr>
              <a:t>Αρθραλγίες/αρθρίτιδα</a:t>
            </a:r>
            <a:endParaRPr lang="en-US" altLang="el-GR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9" name="Line 219"/>
          <p:cNvSpPr>
            <a:spLocks noChangeShapeType="1"/>
          </p:cNvSpPr>
          <p:nvPr/>
        </p:nvSpPr>
        <p:spPr bwMode="auto">
          <a:xfrm flipH="1">
            <a:off x="2987675" y="5230813"/>
            <a:ext cx="973138" cy="214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0" name="Line 217"/>
          <p:cNvSpPr>
            <a:spLocks noChangeShapeType="1"/>
          </p:cNvSpPr>
          <p:nvPr/>
        </p:nvSpPr>
        <p:spPr bwMode="auto">
          <a:xfrm flipH="1">
            <a:off x="3059831" y="3165475"/>
            <a:ext cx="1332781" cy="11950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2581" name="Picture 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1020763"/>
            <a:ext cx="1392238" cy="2408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82" name="Picture 230" descr="Rayna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1412875"/>
            <a:ext cx="2314575" cy="15446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2583" name="Line 223"/>
          <p:cNvSpPr>
            <a:spLocks noChangeShapeType="1"/>
          </p:cNvSpPr>
          <p:nvPr/>
        </p:nvSpPr>
        <p:spPr bwMode="auto">
          <a:xfrm flipV="1">
            <a:off x="4464050" y="4581525"/>
            <a:ext cx="1260475" cy="144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4" name="Rectangle 232"/>
          <p:cNvSpPr>
            <a:spLocks noChangeArrowheads="1"/>
          </p:cNvSpPr>
          <p:nvPr/>
        </p:nvSpPr>
        <p:spPr bwMode="auto">
          <a:xfrm>
            <a:off x="457200" y="201613"/>
            <a:ext cx="84359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/>
              <a:t>Κρυοσφαιριναιμική αγγει</a:t>
            </a:r>
            <a:r>
              <a:rPr lang="el-GR" altLang="el-GR" sz="2800" b="1" dirty="0">
                <a:cs typeface="Arial" charset="0"/>
              </a:rPr>
              <a:t>ΐ</a:t>
            </a:r>
            <a:r>
              <a:rPr lang="el-GR" altLang="el-GR" sz="2800" b="1" dirty="0"/>
              <a:t>τιδα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9B1C07"/>
                </a:solidFill>
              </a:rPr>
              <a:t>Υποτροπιάζουσα Πολυχονδρίτιδα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Σπάνια αυτοάνοση συστηματική νόσος που χαρακτηρίζεται από</a:t>
            </a:r>
            <a:r>
              <a:rPr lang="en-US" sz="2400" dirty="0"/>
              <a:t> </a:t>
            </a:r>
            <a:r>
              <a:rPr lang="el-GR" sz="2400" dirty="0"/>
              <a:t>υποτροπιάζοντα επεισόδια </a:t>
            </a:r>
            <a:r>
              <a:rPr lang="el-GR" sz="2400" b="1" dirty="0"/>
              <a:t>φλεγμονής των χόνδρινων ιστών</a:t>
            </a:r>
            <a:r>
              <a:rPr lang="en-US" sz="2400" b="1" dirty="0"/>
              <a:t> (</a:t>
            </a:r>
            <a:r>
              <a:rPr lang="el-GR" sz="2400" b="1" dirty="0"/>
              <a:t>ώτων, ρινός, λάρυγγα-τραχείας-βρόγχων)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Επίπτωση: </a:t>
            </a:r>
            <a:r>
              <a:rPr lang="en-US" sz="2400" dirty="0"/>
              <a:t>3.5</a:t>
            </a:r>
            <a:r>
              <a:rPr lang="el-GR" sz="2400" dirty="0"/>
              <a:t> νέες περιπτώσεις/1</a:t>
            </a:r>
            <a:r>
              <a:rPr lang="en-US" sz="2400" dirty="0"/>
              <a:t>.</a:t>
            </a:r>
            <a:r>
              <a:rPr lang="el-GR" sz="2400" dirty="0"/>
              <a:t>000</a:t>
            </a:r>
            <a:r>
              <a:rPr lang="en-US" sz="2400" dirty="0"/>
              <a:t>.</a:t>
            </a:r>
            <a:r>
              <a:rPr lang="el-GR" sz="2400" dirty="0"/>
              <a:t>000/έτος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Πιο συχνή ηλικία εμφάνισης: 5</a:t>
            </a:r>
            <a:r>
              <a:rPr lang="el-GR" sz="2400" baseline="30000" dirty="0"/>
              <a:t>η</a:t>
            </a:r>
            <a:r>
              <a:rPr lang="el-GR" sz="2400" dirty="0"/>
              <a:t> δεκαετία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Αναλογία άνδρες: γυναίκες 1:1.5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143000"/>
            <a:ext cx="77406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7250" y="357188"/>
            <a:ext cx="745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ΜΕΓΕΘΟΣ ΑΓΓΕΙΩΝ</a:t>
            </a:r>
            <a:endParaRPr lang="en-US" alt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9B1C07"/>
                </a:solidFill>
              </a:rPr>
              <a:t>Υποτροπιάζουσα Πολυχονδρίτιδα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6696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C00000"/>
                </a:solidFill>
              </a:rPr>
              <a:t>Φλεγμονή του πτερυγίου του ωτός </a:t>
            </a:r>
            <a:r>
              <a:rPr lang="el-GR" sz="2400" dirty="0"/>
              <a:t>(50% ως πρώτη εκδήλωση, </a:t>
            </a:r>
            <a:r>
              <a:rPr lang="el-GR" sz="2400" dirty="0">
                <a:solidFill>
                  <a:srgbClr val="C00000"/>
                </a:solidFill>
              </a:rPr>
              <a:t>90% συνολικά</a:t>
            </a:r>
            <a:r>
              <a:rPr lang="el-GR" sz="2400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Φλεγμονή </a:t>
            </a:r>
            <a:r>
              <a:rPr lang="el-GR" sz="2400" dirty="0">
                <a:solidFill>
                  <a:srgbClr val="C00000"/>
                </a:solidFill>
              </a:rPr>
              <a:t>ρινικού χόνδρου </a:t>
            </a:r>
            <a:r>
              <a:rPr lang="el-GR" sz="2400" dirty="0"/>
              <a:t>(25% ως 1</a:t>
            </a:r>
            <a:r>
              <a:rPr lang="el-GR" sz="2400" baseline="30000" dirty="0"/>
              <a:t>η</a:t>
            </a:r>
            <a:r>
              <a:rPr lang="el-GR" sz="2400" dirty="0"/>
              <a:t> διάγνωση) </a:t>
            </a:r>
            <a:endParaRPr lang="en-US" sz="2400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/>
              <a:t>     Χρόνια φλεγμονή- καταστροφή της ρινικής γέφυρας/</a:t>
            </a:r>
            <a:r>
              <a:rPr lang="el-GR" sz="2000" i="1" dirty="0"/>
              <a:t>εφιππιοειδής</a:t>
            </a:r>
            <a:r>
              <a:rPr lang="el-GR" sz="2000" dirty="0"/>
              <a:t>(</a:t>
            </a:r>
            <a:r>
              <a:rPr lang="el-GR" sz="2000" i="1" dirty="0"/>
              <a:t>saddle-nose</a:t>
            </a:r>
            <a:r>
              <a:rPr lang="el-GR" sz="2000" dirty="0"/>
              <a:t>) παραμόρφωση ρινός</a:t>
            </a:r>
          </a:p>
          <a:p>
            <a:pPr>
              <a:lnSpc>
                <a:spcPct val="90000"/>
              </a:lnSpc>
              <a:defRPr/>
            </a:pP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Φλεγμονή της </a:t>
            </a:r>
            <a:r>
              <a:rPr lang="el-GR" sz="2400" dirty="0">
                <a:solidFill>
                  <a:srgbClr val="C00000"/>
                </a:solidFill>
              </a:rPr>
              <a:t>γλωττίδας, του λάρυγγα </a:t>
            </a:r>
            <a:r>
              <a:rPr lang="el-GR" sz="2400" dirty="0"/>
              <a:t>και των υπο</a:t>
            </a:r>
            <a:r>
              <a:rPr lang="en-US" sz="2400" dirty="0"/>
              <a:t>-</a:t>
            </a:r>
          </a:p>
          <a:p>
            <a:pPr>
              <a:buNone/>
              <a:defRPr/>
            </a:pPr>
            <a:r>
              <a:rPr lang="en-US" sz="2400" dirty="0"/>
              <a:t>       </a:t>
            </a:r>
            <a:r>
              <a:rPr lang="el-GR" sz="2400" dirty="0"/>
              <a:t>επιγλωττιδικών ιστών→ στενώσεις (επείγουσα τραχειοστομία)</a:t>
            </a:r>
          </a:p>
          <a:p>
            <a:pPr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l-GR" sz="2400" dirty="0"/>
              <a:t>Φλεγμονή του χόνδρου της </a:t>
            </a:r>
            <a:r>
              <a:rPr lang="el-GR" sz="2400" dirty="0">
                <a:solidFill>
                  <a:srgbClr val="C00000"/>
                </a:solidFill>
              </a:rPr>
              <a:t>τραχείας και των βρόγχων </a:t>
            </a:r>
            <a:r>
              <a:rPr lang="el-GR" sz="2400" dirty="0"/>
              <a:t>→ ινώδης συνδετικός ιστός → στένωση αεροφόρων οδών → απόφραξη αεραγωγών, ρήξη, εμφύσημα, πνευμοθώρακας</a:t>
            </a:r>
          </a:p>
          <a:p>
            <a:pPr>
              <a:lnSpc>
                <a:spcPct val="80000"/>
              </a:lnSpc>
              <a:defRPr/>
            </a:pPr>
            <a:endParaRPr lang="el-GR" sz="2800" dirty="0"/>
          </a:p>
          <a:p>
            <a:pPr>
              <a:lnSpc>
                <a:spcPct val="80000"/>
              </a:lnSpc>
              <a:defRPr/>
            </a:pPr>
            <a:endParaRPr lang="el-GR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1412776"/>
            <a:ext cx="20875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8825" y="4077072"/>
            <a:ext cx="20351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11560" y="332656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Αγγει</a:t>
            </a:r>
            <a:r>
              <a:rPr lang="el-GR" altLang="el-GR" sz="3200" b="1" dirty="0">
                <a:solidFill>
                  <a:srgbClr val="C00000"/>
                </a:solidFill>
                <a:cs typeface="Arial" pitchFamily="34" charset="0"/>
              </a:rPr>
              <a:t>ΐ</a:t>
            </a:r>
            <a:r>
              <a:rPr lang="el-GR" altLang="el-GR" sz="3200" b="1" dirty="0">
                <a:solidFill>
                  <a:srgbClr val="C00000"/>
                </a:solidFill>
              </a:rPr>
              <a:t>τιδες στα </a:t>
            </a:r>
            <a:r>
              <a:rPr lang="el-GR" altLang="el-GR" sz="3200" b="1">
                <a:solidFill>
                  <a:srgbClr val="C00000"/>
                </a:solidFill>
              </a:rPr>
              <a:t>πλαίσια άλλων συστηματικών </a:t>
            </a:r>
            <a:r>
              <a:rPr lang="el-GR" altLang="el-GR" sz="3200" b="1" dirty="0">
                <a:solidFill>
                  <a:srgbClr val="C00000"/>
                </a:solidFill>
              </a:rPr>
              <a:t>αυτοανόσων νοσημάτων</a:t>
            </a:r>
            <a:endParaRPr lang="en-US" altLang="el-GR" sz="3200" b="1" dirty="0">
              <a:solidFill>
                <a:srgbClr val="C00000"/>
              </a:solidFill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23528" y="1412776"/>
            <a:ext cx="8496300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6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ym typeface="Symbol" pitchFamily="18" charset="2"/>
              </a:rPr>
              <a:t>  </a:t>
            </a:r>
            <a:r>
              <a:rPr lang="el-GR" altLang="el-GR" sz="2400" dirty="0">
                <a:sym typeface="Symbol" pitchFamily="18" charset="2"/>
              </a:rPr>
              <a:t>ΣΕΛ				              30  %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l-GR" altLang="el-GR" sz="2400" dirty="0">
                <a:sym typeface="Symbol" pitchFamily="18" charset="2"/>
              </a:rPr>
              <a:t>  Σ. </a:t>
            </a:r>
            <a:r>
              <a:rPr lang="en-US" altLang="el-GR" sz="2400" dirty="0" err="1">
                <a:sym typeface="Symbol" pitchFamily="18" charset="2"/>
              </a:rPr>
              <a:t>Sj</a:t>
            </a:r>
            <a:r>
              <a:rPr lang="en-US" altLang="el-GR" sz="2400" dirty="0" err="1">
                <a:cs typeface="Arial" pitchFamily="34" charset="0"/>
                <a:sym typeface="Symbol" pitchFamily="18" charset="2"/>
              </a:rPr>
              <a:t>ö</a:t>
            </a:r>
            <a:r>
              <a:rPr lang="en-US" altLang="el-GR" sz="2400" dirty="0" err="1">
                <a:sym typeface="Symbol" pitchFamily="18" charset="2"/>
              </a:rPr>
              <a:t>gren</a:t>
            </a:r>
            <a:r>
              <a:rPr lang="en-US" altLang="el-GR" sz="2400" dirty="0">
                <a:sym typeface="Symbol" pitchFamily="18" charset="2"/>
              </a:rPr>
              <a:t>		</a:t>
            </a:r>
            <a:r>
              <a:rPr lang="el-GR" altLang="el-GR" sz="2400" dirty="0">
                <a:sym typeface="Symbol" pitchFamily="18" charset="2"/>
              </a:rPr>
              <a:t>		</a:t>
            </a:r>
            <a:r>
              <a:rPr lang="en-US" altLang="el-GR" sz="2400" dirty="0">
                <a:sym typeface="Symbol" pitchFamily="18" charset="2"/>
              </a:rPr>
              <a:t>10 </a:t>
            </a:r>
            <a:r>
              <a:rPr lang="el-GR" altLang="el-GR" sz="2400" dirty="0">
                <a:sym typeface="Symbol" pitchFamily="18" charset="2"/>
              </a:rPr>
              <a:t> </a:t>
            </a:r>
            <a:r>
              <a:rPr lang="en-US" altLang="el-GR" sz="2400" dirty="0">
                <a:sym typeface="Symbol" pitchFamily="18" charset="2"/>
              </a:rPr>
              <a:t>% (</a:t>
            </a:r>
            <a:r>
              <a:rPr lang="el-GR" altLang="el-GR" sz="2400" dirty="0">
                <a:sym typeface="Symbol" pitchFamily="18" charset="2"/>
              </a:rPr>
              <a:t>κρυοσφαιρίνες +)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l-GR" altLang="el-GR" sz="2400" dirty="0">
                <a:sym typeface="Symbol" pitchFamily="18" charset="2"/>
              </a:rPr>
              <a:t>  Ρευματοειδής αρθρίτιδα		&lt; 5 %</a:t>
            </a:r>
            <a:endParaRPr lang="en-US" altLang="el-GR" sz="2200" b="1" dirty="0">
              <a:sym typeface="Symbol" pitchFamily="18" charset="2"/>
            </a:endParaRPr>
          </a:p>
        </p:txBody>
      </p:sp>
      <p:sp>
        <p:nvSpPr>
          <p:cNvPr id="45060" name="Rectangle 11"/>
          <p:cNvSpPr>
            <a:spLocks noChangeArrowheads="1"/>
          </p:cNvSpPr>
          <p:nvPr/>
        </p:nvSpPr>
        <p:spPr bwMode="auto">
          <a:xfrm>
            <a:off x="1836738" y="4654550"/>
            <a:ext cx="5111750" cy="172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800" b="1" dirty="0">
                <a:sym typeface="Symbol" pitchFamily="18" charset="2"/>
              </a:rPr>
              <a:t>Εναπόθεση ανοσοσυμπλεγμάτων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800" b="1" dirty="0">
                <a:sym typeface="Symbol" pitchFamily="18" charset="2"/>
              </a:rPr>
              <a:t> στο αγγειακό τοίχωμα                                                  </a:t>
            </a:r>
            <a:endParaRPr lang="en-US" altLang="el-GR" sz="2800" b="1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611188" y="3111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Συστηματικός ερυθηματώδης λύκος</a:t>
            </a:r>
            <a:endParaRPr lang="en-US" altLang="el-GR" sz="3200" b="1" dirty="0">
              <a:solidFill>
                <a:srgbClr val="C00000"/>
              </a:solidFill>
            </a:endParaRPr>
          </a:p>
        </p:txBody>
      </p:sp>
      <p:pic>
        <p:nvPicPr>
          <p:cNvPr id="46083" name="Picture 8" descr="122F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628775"/>
            <a:ext cx="49768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0" descr="122F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341438"/>
            <a:ext cx="35734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0" y="4941888"/>
            <a:ext cx="5148263" cy="358775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3995738" y="5445125"/>
            <a:ext cx="5148262" cy="358775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155F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324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611188" y="3111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>
                <a:solidFill>
                  <a:srgbClr val="C00000"/>
                </a:solidFill>
              </a:rPr>
              <a:t>Ρευματοειδής αρθρίτιδα</a:t>
            </a:r>
            <a:endParaRPr lang="en-US" altLang="el-GR" sz="2800" b="1" dirty="0">
              <a:solidFill>
                <a:srgbClr val="C00000"/>
              </a:solidFill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0" y="5084763"/>
            <a:ext cx="4826000" cy="3603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pic>
        <p:nvPicPr>
          <p:cNvPr id="47109" name="Picture 8" descr="99CSC-05C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919288"/>
            <a:ext cx="4857750" cy="32385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Αγγειίτιδες σχετιζόμενες με πιθανό αιτιολογικό παράγοντα</a:t>
            </a:r>
            <a:br>
              <a:rPr lang="el-GR" sz="2800" b="1" dirty="0">
                <a:solidFill>
                  <a:srgbClr val="C00000"/>
                </a:solidFill>
              </a:rPr>
            </a:b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dirty="0"/>
              <a:t>Αγγειίτιδα σχετιζόμενη με </a:t>
            </a:r>
            <a:r>
              <a:rPr lang="el-GR" dirty="0">
                <a:solidFill>
                  <a:srgbClr val="C00000"/>
                </a:solidFill>
              </a:rPr>
              <a:t>φάρμακα</a:t>
            </a:r>
            <a:r>
              <a:rPr lang="el-GR" dirty="0"/>
              <a:t> (π.χ. υδραλαζίνη)   </a:t>
            </a:r>
          </a:p>
          <a:p>
            <a:pPr lvl="1">
              <a:buFont typeface="Arial" pitchFamily="34" charset="0"/>
              <a:buChar char="•"/>
            </a:pP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dirty="0"/>
              <a:t>Αγγειίτιδα σχετιζόμενη με </a:t>
            </a:r>
            <a:r>
              <a:rPr lang="el-GR" dirty="0">
                <a:solidFill>
                  <a:srgbClr val="C00000"/>
                </a:solidFill>
              </a:rPr>
              <a:t>λοιμώξεις</a:t>
            </a:r>
            <a:r>
              <a:rPr lang="el-GR" dirty="0"/>
              <a:t> (ηπατίτιδα Β και C, ενδοκαρδίτιδα, σύφιλη, κ.α)</a:t>
            </a:r>
          </a:p>
          <a:p>
            <a:pPr lvl="1">
              <a:buFont typeface="Arial" pitchFamily="34" charset="0"/>
              <a:buChar char="•"/>
            </a:pP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dirty="0"/>
              <a:t>Αγγειίτιδα σχετιζόμενη με </a:t>
            </a:r>
            <a:r>
              <a:rPr lang="el-GR" dirty="0">
                <a:solidFill>
                  <a:srgbClr val="C00000"/>
                </a:solidFill>
              </a:rPr>
              <a:t>νεοπλάσματα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spect="1" noChangeArrowheads="1"/>
          </p:cNvSpPr>
          <p:nvPr/>
        </p:nvSpPr>
        <p:spPr bwMode="auto">
          <a:xfrm>
            <a:off x="2124075" y="1484313"/>
            <a:ext cx="4919663" cy="4683125"/>
          </a:xfrm>
          <a:prstGeom prst="ellipse">
            <a:avLst/>
          </a:prstGeom>
          <a:solidFill>
            <a:srgbClr val="CCFF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635375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l-GR" altLang="el-GR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916238" y="3068638"/>
            <a:ext cx="2689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b="1"/>
              <a:t>Δερματική</a:t>
            </a:r>
          </a:p>
          <a:p>
            <a:pPr algn="ctr" eaLnBrk="1" hangingPunct="1"/>
            <a:r>
              <a:rPr lang="el-GR" altLang="el-GR" b="1"/>
              <a:t>λευκοκυτταροκλαστική</a:t>
            </a:r>
          </a:p>
          <a:p>
            <a:pPr algn="ctr" eaLnBrk="1" hangingPunct="1"/>
            <a:r>
              <a:rPr lang="el-GR" altLang="el-GR" b="1"/>
              <a:t>αγγει</a:t>
            </a:r>
            <a:r>
              <a:rPr lang="el-GR" altLang="el-GR" b="1">
                <a:cs typeface="Arial" charset="0"/>
              </a:rPr>
              <a:t>ΐ</a:t>
            </a:r>
            <a:r>
              <a:rPr lang="el-GR" altLang="el-GR" b="1"/>
              <a:t>τιδα (</a:t>
            </a:r>
            <a:r>
              <a:rPr lang="en-US" altLang="el-GR" b="1"/>
              <a:t>LCV)</a:t>
            </a:r>
            <a:endParaRPr lang="el-GR" altLang="el-GR" b="1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92725" y="1339850"/>
            <a:ext cx="2374900" cy="2376488"/>
            <a:chOff x="3471" y="981"/>
            <a:chExt cx="1496" cy="1497"/>
          </a:xfrm>
        </p:grpSpPr>
        <p:sp>
          <p:nvSpPr>
            <p:cNvPr id="10262" name="Oval 5"/>
            <p:cNvSpPr>
              <a:spLocks noChangeArrowheads="1"/>
            </p:cNvSpPr>
            <p:nvPr/>
          </p:nvSpPr>
          <p:spPr bwMode="auto">
            <a:xfrm>
              <a:off x="3471" y="981"/>
              <a:ext cx="1496" cy="1497"/>
            </a:xfrm>
            <a:prstGeom prst="ellipse">
              <a:avLst/>
            </a:prstGeom>
            <a:solidFill>
              <a:srgbClr val="FF33CC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63" name="Text Box 11"/>
            <p:cNvSpPr txBox="1">
              <a:spLocks noChangeArrowheads="1"/>
            </p:cNvSpPr>
            <p:nvPr/>
          </p:nvSpPr>
          <p:spPr bwMode="auto">
            <a:xfrm>
              <a:off x="3605" y="1356"/>
              <a:ext cx="122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l-GR" altLang="el-GR" b="1"/>
                <a:t>Συστηματικές</a:t>
              </a:r>
            </a:p>
            <a:p>
              <a:pPr algn="ctr" eaLnBrk="1" hangingPunct="1"/>
              <a:r>
                <a:rPr lang="el-GR" altLang="el-GR" b="1"/>
                <a:t>Αγγει</a:t>
              </a:r>
              <a:r>
                <a:rPr lang="el-GR" altLang="el-GR" b="1">
                  <a:cs typeface="Arial" charset="0"/>
                </a:rPr>
                <a:t>ΐ</a:t>
              </a:r>
              <a:r>
                <a:rPr lang="el-GR" altLang="el-GR" b="1"/>
                <a:t>τιδες</a:t>
              </a:r>
            </a:p>
            <a:p>
              <a:pPr algn="ctr" eaLnBrk="1" hangingPunct="1"/>
              <a:r>
                <a:rPr lang="el-GR" altLang="el-GR" b="1"/>
                <a:t>(</a:t>
              </a:r>
              <a:r>
                <a:rPr lang="en-US" altLang="el-GR" b="1"/>
                <a:t>ANCA +,</a:t>
              </a:r>
              <a:endParaRPr lang="el-GR" altLang="el-GR" b="1"/>
            </a:p>
            <a:p>
              <a:pPr algn="ctr" eaLnBrk="1" hangingPunct="1"/>
              <a:r>
                <a:rPr lang="en-US" altLang="el-GR" b="1"/>
                <a:t>PAN</a:t>
              </a:r>
              <a:r>
                <a:rPr lang="el-GR" altLang="el-GR" b="1"/>
                <a:t>)</a:t>
              </a:r>
            </a:p>
          </p:txBody>
        </p:sp>
      </p:grpSp>
      <p:sp>
        <p:nvSpPr>
          <p:cNvPr id="10246" name="Oval 13"/>
          <p:cNvSpPr>
            <a:spLocks noChangeAspect="1" noChangeArrowheads="1"/>
          </p:cNvSpPr>
          <p:nvPr/>
        </p:nvSpPr>
        <p:spPr bwMode="auto">
          <a:xfrm>
            <a:off x="4306888" y="4219575"/>
            <a:ext cx="2232025" cy="2233613"/>
          </a:xfrm>
          <a:prstGeom prst="ellipse">
            <a:avLst/>
          </a:prstGeom>
          <a:solidFill>
            <a:srgbClr val="FF9900">
              <a:alpha val="50195"/>
            </a:srgb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4335463" y="5013325"/>
            <a:ext cx="1965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1600" b="1">
                <a:solidFill>
                  <a:schemeClr val="bg1"/>
                </a:solidFill>
              </a:rPr>
              <a:t>Αγγει</a:t>
            </a:r>
            <a:r>
              <a:rPr lang="el-GR" altLang="el-GR" sz="1600" b="1">
                <a:solidFill>
                  <a:schemeClr val="bg1"/>
                </a:solidFill>
                <a:cs typeface="Arial" charset="0"/>
              </a:rPr>
              <a:t>ΐ</a:t>
            </a:r>
            <a:r>
              <a:rPr lang="el-GR" altLang="el-GR" sz="1600" b="1">
                <a:solidFill>
                  <a:schemeClr val="bg1"/>
                </a:solidFill>
              </a:rPr>
              <a:t>τιδα</a:t>
            </a:r>
          </a:p>
          <a:p>
            <a:pPr algn="ctr" eaLnBrk="1" hangingPunct="1"/>
            <a:r>
              <a:rPr lang="en-US" altLang="el-GR" sz="1600" b="1">
                <a:solidFill>
                  <a:schemeClr val="bg1"/>
                </a:solidFill>
              </a:rPr>
              <a:t>Henoch-Sch</a:t>
            </a:r>
            <a:r>
              <a:rPr lang="en-US" altLang="el-GR" sz="1600" b="1">
                <a:solidFill>
                  <a:schemeClr val="bg1"/>
                </a:solidFill>
                <a:cs typeface="Arial" charset="0"/>
              </a:rPr>
              <a:t>ö</a:t>
            </a:r>
            <a:r>
              <a:rPr lang="en-US" altLang="el-GR" sz="1600" b="1">
                <a:solidFill>
                  <a:schemeClr val="bg1"/>
                </a:solidFill>
              </a:rPr>
              <a:t>nlein</a:t>
            </a:r>
            <a:endParaRPr lang="el-GR" altLang="el-GR" sz="1600" b="1">
              <a:solidFill>
                <a:schemeClr val="bg1"/>
              </a:solidFill>
            </a:endParaRPr>
          </a:p>
        </p:txBody>
      </p:sp>
      <p:sp>
        <p:nvSpPr>
          <p:cNvPr id="10248" name="Oval 7"/>
          <p:cNvSpPr>
            <a:spLocks noChangeAspect="1" noChangeArrowheads="1"/>
          </p:cNvSpPr>
          <p:nvPr/>
        </p:nvSpPr>
        <p:spPr bwMode="auto">
          <a:xfrm>
            <a:off x="5816600" y="3716338"/>
            <a:ext cx="1803400" cy="1804987"/>
          </a:xfrm>
          <a:prstGeom prst="ellipse">
            <a:avLst/>
          </a:prstGeom>
          <a:solidFill>
            <a:srgbClr val="00FF00">
              <a:alpha val="50195"/>
            </a:srgb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49" name="Text Box 12"/>
          <p:cNvSpPr txBox="1">
            <a:spLocks noChangeAspect="1" noChangeArrowheads="1"/>
          </p:cNvSpPr>
          <p:nvPr/>
        </p:nvSpPr>
        <p:spPr bwMode="auto">
          <a:xfrm>
            <a:off x="5940425" y="4221163"/>
            <a:ext cx="1709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1300" b="1"/>
              <a:t>Κρυοσφαιριναιμική</a:t>
            </a:r>
          </a:p>
          <a:p>
            <a:pPr algn="ctr" eaLnBrk="1" hangingPunct="1"/>
            <a:r>
              <a:rPr lang="el-GR" altLang="el-GR" sz="1300" b="1"/>
              <a:t>αγγειΐτιδα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339975" y="4365625"/>
            <a:ext cx="1803400" cy="1804988"/>
            <a:chOff x="1789" y="3067"/>
            <a:chExt cx="1136" cy="1137"/>
          </a:xfrm>
        </p:grpSpPr>
        <p:sp>
          <p:nvSpPr>
            <p:cNvPr id="10260" name="Oval 16"/>
            <p:cNvSpPr>
              <a:spLocks noChangeAspect="1" noChangeArrowheads="1"/>
            </p:cNvSpPr>
            <p:nvPr/>
          </p:nvSpPr>
          <p:spPr bwMode="auto">
            <a:xfrm>
              <a:off x="1789" y="3067"/>
              <a:ext cx="1136" cy="1137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61" name="Text Box 17"/>
            <p:cNvSpPr txBox="1">
              <a:spLocks noChangeAspect="1" noChangeArrowheads="1"/>
            </p:cNvSpPr>
            <p:nvPr/>
          </p:nvSpPr>
          <p:spPr bwMode="auto">
            <a:xfrm>
              <a:off x="2053" y="3433"/>
              <a:ext cx="6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l-GR" altLang="el-GR" sz="1400" b="1"/>
                <a:t>Φάρμακα</a:t>
              </a:r>
            </a:p>
            <a:p>
              <a:pPr algn="ctr" eaLnBrk="1" hangingPunct="1"/>
              <a:r>
                <a:rPr lang="el-GR" altLang="el-GR" sz="1400" b="1"/>
                <a:t>Λοιμώξεις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51050" y="687388"/>
            <a:ext cx="1803400" cy="1804987"/>
            <a:chOff x="1610" y="346"/>
            <a:chExt cx="1136" cy="1137"/>
          </a:xfrm>
        </p:grpSpPr>
        <p:sp>
          <p:nvSpPr>
            <p:cNvPr id="10258" name="Oval 18"/>
            <p:cNvSpPr>
              <a:spLocks noChangeAspect="1" noChangeArrowheads="1"/>
            </p:cNvSpPr>
            <p:nvPr/>
          </p:nvSpPr>
          <p:spPr bwMode="auto">
            <a:xfrm>
              <a:off x="1610" y="346"/>
              <a:ext cx="1136" cy="1137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59" name="Text Box 19"/>
            <p:cNvSpPr txBox="1">
              <a:spLocks noChangeAspect="1" noChangeArrowheads="1"/>
            </p:cNvSpPr>
            <p:nvPr/>
          </p:nvSpPr>
          <p:spPr bwMode="auto">
            <a:xfrm>
              <a:off x="1610" y="572"/>
              <a:ext cx="1043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l-GR" altLang="el-GR" sz="1400" b="1"/>
                <a:t>Ρευματικές παθήσεις</a:t>
              </a:r>
            </a:p>
            <a:p>
              <a:pPr algn="ctr" eaLnBrk="1" hangingPunct="1"/>
              <a:r>
                <a:rPr lang="el-GR" altLang="el-GR" sz="1400" b="1"/>
                <a:t>(ΣΕΛ, ΡΑ, </a:t>
              </a:r>
              <a:r>
                <a:rPr lang="en-US" altLang="el-GR" sz="1400" b="1"/>
                <a:t>Sjogren, Behcet)</a:t>
              </a:r>
              <a:endParaRPr lang="el-GR" altLang="el-GR" sz="1400" b="1"/>
            </a:p>
          </p:txBody>
        </p:sp>
      </p:grpSp>
      <p:sp>
        <p:nvSpPr>
          <p:cNvPr id="10252" name="Oval 21"/>
          <p:cNvSpPr>
            <a:spLocks noChangeAspect="1" noChangeArrowheads="1"/>
          </p:cNvSpPr>
          <p:nvPr/>
        </p:nvSpPr>
        <p:spPr bwMode="auto">
          <a:xfrm>
            <a:off x="3563938" y="836613"/>
            <a:ext cx="1160462" cy="1160462"/>
          </a:xfrm>
          <a:prstGeom prst="ellipse">
            <a:avLst/>
          </a:prstGeom>
          <a:solidFill>
            <a:srgbClr val="CC99FF">
              <a:alpha val="50195"/>
            </a:srgb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53" name="Text Box 22"/>
          <p:cNvSpPr txBox="1">
            <a:spLocks noChangeAspect="1" noChangeArrowheads="1"/>
          </p:cNvSpPr>
          <p:nvPr/>
        </p:nvSpPr>
        <p:spPr bwMode="auto">
          <a:xfrm>
            <a:off x="3635375" y="1125538"/>
            <a:ext cx="1103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1400" b="1">
                <a:solidFill>
                  <a:schemeClr val="bg1"/>
                </a:solidFill>
              </a:rPr>
              <a:t>Κνιδωτική </a:t>
            </a:r>
          </a:p>
          <a:p>
            <a:pPr algn="ctr" eaLnBrk="1" hangingPunct="1"/>
            <a:r>
              <a:rPr lang="el-GR" altLang="el-GR" sz="1400" b="1">
                <a:solidFill>
                  <a:schemeClr val="bg1"/>
                </a:solidFill>
              </a:rPr>
              <a:t>αγγειΐτιδα</a:t>
            </a:r>
          </a:p>
        </p:txBody>
      </p:sp>
      <p:grpSp>
        <p:nvGrpSpPr>
          <p:cNvPr id="5" name="Group 29"/>
          <p:cNvGrpSpPr>
            <a:grpSpLocks noChangeAspect="1"/>
          </p:cNvGrpSpPr>
          <p:nvPr/>
        </p:nvGrpSpPr>
        <p:grpSpPr bwMode="auto">
          <a:xfrm>
            <a:off x="1144588" y="2768600"/>
            <a:ext cx="1392237" cy="1250950"/>
            <a:chOff x="756" y="1298"/>
            <a:chExt cx="1068" cy="960"/>
          </a:xfrm>
        </p:grpSpPr>
        <p:sp>
          <p:nvSpPr>
            <p:cNvPr id="10256" name="Oval 23"/>
            <p:cNvSpPr>
              <a:spLocks noChangeAspect="1" noChangeArrowheads="1"/>
            </p:cNvSpPr>
            <p:nvPr/>
          </p:nvSpPr>
          <p:spPr bwMode="auto">
            <a:xfrm>
              <a:off x="793" y="1298"/>
              <a:ext cx="959" cy="960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57" name="Text Box 24"/>
            <p:cNvSpPr txBox="1">
              <a:spLocks noChangeAspect="1" noChangeArrowheads="1"/>
            </p:cNvSpPr>
            <p:nvPr/>
          </p:nvSpPr>
          <p:spPr bwMode="auto">
            <a:xfrm>
              <a:off x="756" y="1667"/>
              <a:ext cx="106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l-GR" altLang="el-GR" sz="1200" b="1">
                  <a:solidFill>
                    <a:schemeClr val="bg1"/>
                  </a:solidFill>
                </a:rPr>
                <a:t>Νεοπλασματικές</a:t>
              </a:r>
            </a:p>
            <a:p>
              <a:pPr algn="ctr" eaLnBrk="1" hangingPunct="1"/>
              <a:r>
                <a:rPr lang="el-GR" altLang="el-GR" sz="1200" b="1">
                  <a:solidFill>
                    <a:schemeClr val="bg1"/>
                  </a:solidFill>
                </a:rPr>
                <a:t>παθήσεις</a:t>
              </a:r>
            </a:p>
          </p:txBody>
        </p:sp>
      </p:grpSp>
      <p:sp>
        <p:nvSpPr>
          <p:cNvPr id="10255" name="Rectangle 32"/>
          <p:cNvSpPr>
            <a:spLocks noChangeArrowheads="1"/>
          </p:cNvSpPr>
          <p:nvPr/>
        </p:nvSpPr>
        <p:spPr bwMode="auto">
          <a:xfrm>
            <a:off x="1625596" y="133350"/>
            <a:ext cx="63039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altLang="el-GR" sz="3200" b="1" dirty="0"/>
              <a:t>ΛΕΥΚΟΚΥΤΤΑΡΟΚΛΑΣΤΙΚΗ ΑΓΓΕΙΙΤΙΔΑ</a:t>
            </a:r>
            <a:endParaRPr lang="en-US" altLang="el-GR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8487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01086" y="188640"/>
            <a:ext cx="4115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ΚΑΤΑΤΑΞΗ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ΑΓΓΕΙΙΤΙΔΩΝ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Γιγαντοκυτταρική ή Κροταφική αρτηρίτιδα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l-GR" sz="2600" dirty="0"/>
              <a:t>Αγγειίτιδα που προσβάλλει τις αρτηρίες μεγάλου και μέσου μεγέθους, σε άτομα </a:t>
            </a:r>
            <a:r>
              <a:rPr lang="en-US" sz="2600" dirty="0"/>
              <a:t>&gt; </a:t>
            </a:r>
            <a:r>
              <a:rPr lang="el-GR" sz="2600" dirty="0"/>
              <a:t>50 ετών </a:t>
            </a:r>
          </a:p>
          <a:p>
            <a:pPr>
              <a:lnSpc>
                <a:spcPct val="80000"/>
              </a:lnSpc>
              <a:buNone/>
            </a:pPr>
            <a:endParaRPr lang="el-GR" sz="2600" dirty="0"/>
          </a:p>
          <a:p>
            <a:pPr>
              <a:lnSpc>
                <a:spcPct val="80000"/>
              </a:lnSpc>
              <a:buNone/>
            </a:pPr>
            <a:endParaRPr lang="el-GR" sz="2600" dirty="0"/>
          </a:p>
          <a:p>
            <a:r>
              <a:rPr lang="el-GR" sz="2600" dirty="0"/>
              <a:t> </a:t>
            </a:r>
            <a:r>
              <a:rPr lang="el-GR" sz="2600" b="1" dirty="0">
                <a:latin typeface="Calibri" pitchFamily="34" charset="0"/>
              </a:rPr>
              <a:t>Η πιο συχνή συστηματική αγγειίτιδα στην 3</a:t>
            </a:r>
            <a:r>
              <a:rPr lang="el-GR" sz="2600" b="1" baseline="30000" dirty="0">
                <a:latin typeface="Calibri" pitchFamily="34" charset="0"/>
              </a:rPr>
              <a:t>η</a:t>
            </a:r>
            <a:r>
              <a:rPr lang="el-GR" sz="2600" b="1" dirty="0">
                <a:latin typeface="Calibri" pitchFamily="34" charset="0"/>
              </a:rPr>
              <a:t> ηλικία</a:t>
            </a:r>
          </a:p>
          <a:p>
            <a:r>
              <a:rPr lang="el-GR" sz="2600" dirty="0">
                <a:latin typeface="Calibri" pitchFamily="34" charset="0"/>
              </a:rPr>
              <a:t>Η επίπτωση αυξάνεται με την ηλικία και κορυφώνεται στην 8η δεκαετία.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l-GR" b="1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l-GR" sz="2600" b="1" dirty="0"/>
              <a:t>Ετήσια επίπτωση</a:t>
            </a:r>
            <a:r>
              <a:rPr lang="en-US" sz="2600" dirty="0"/>
              <a:t>:</a:t>
            </a:r>
            <a:endParaRPr lang="el-GR" sz="26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18 </a:t>
            </a:r>
            <a:r>
              <a:rPr lang="el-GR" sz="2400" dirty="0"/>
              <a:t>νέες περιπτώσεις ανά 100.000 </a:t>
            </a:r>
            <a:r>
              <a:rPr lang="en-US" sz="2400" dirty="0"/>
              <a:t>(</a:t>
            </a:r>
            <a:r>
              <a:rPr lang="el-GR" sz="2400" dirty="0"/>
              <a:t>ΗΠΑ)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/>
              <a:t>25 νέες περιπτώσεις ανά 100.000 (Β. Ευρώπη)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/>
              <a:t>6 νέες περιπτώσεις ανά 100.000 (Μεσόγειος)</a:t>
            </a:r>
          </a:p>
          <a:p>
            <a:pPr>
              <a:lnSpc>
                <a:spcPct val="80000"/>
              </a:lnSpc>
            </a:pPr>
            <a:endParaRPr lang="el-GR" sz="2600" dirty="0"/>
          </a:p>
          <a:p>
            <a:pPr>
              <a:lnSpc>
                <a:spcPct val="80000"/>
              </a:lnSpc>
            </a:pPr>
            <a:r>
              <a:rPr lang="el-GR" sz="2600" dirty="0"/>
              <a:t>Γυναίκες/Ανδρες</a:t>
            </a:r>
            <a:r>
              <a:rPr lang="en-US" sz="2600" dirty="0"/>
              <a:t>:</a:t>
            </a:r>
            <a:r>
              <a:rPr lang="el-GR" sz="2600" dirty="0"/>
              <a:t> 3.7/1</a:t>
            </a:r>
            <a:endParaRPr lang="en-US" sz="2600" dirty="0"/>
          </a:p>
          <a:p>
            <a:endParaRPr lang="el-GR" dirty="0">
              <a:latin typeface="Calibri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556792"/>
            <a:ext cx="4965700" cy="41068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Κ/Ε: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Κεφαλαλγία: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80-90%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Γενικά συμπτώματα: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80-90%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Ρευματική πολυμυαλγία: 40%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Χωλότητα γνάθου: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&lt;50%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Διαταραχές όρασης: &lt;20%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Διάγνωση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βιοψία κροταφικής αρτηρίας (παρουσία γιγαντοκυττάρων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E:\HOCHBERG\images\147FF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624513" y="1447800"/>
            <a:ext cx="3232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332656"/>
            <a:ext cx="531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Γιγαντοκυτταρική αρτηρίτιδα</a:t>
            </a:r>
            <a:endParaRPr lang="en-GB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071563"/>
            <a:ext cx="4500562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27000"/>
            <a:ext cx="8769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/>
              <a:t>Εκδηλώσεις ρευματικής πολυμυαλγίας</a:t>
            </a:r>
          </a:p>
        </p:txBody>
      </p:sp>
      <p:sp>
        <p:nvSpPr>
          <p:cNvPr id="56324" name="3 - TextBox"/>
          <p:cNvSpPr txBox="1">
            <a:spLocks noChangeArrowheads="1"/>
          </p:cNvSpPr>
          <p:nvPr/>
        </p:nvSpPr>
        <p:spPr bwMode="auto">
          <a:xfrm>
            <a:off x="7572375" y="1143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2000" b="1" dirty="0">
                <a:solidFill>
                  <a:schemeClr val="bg1"/>
                </a:solidFill>
              </a:rPr>
              <a:t>Απότομη</a:t>
            </a:r>
          </a:p>
          <a:p>
            <a:pPr algn="ctr" eaLnBrk="1" hangingPunct="1"/>
            <a:r>
              <a:rPr lang="el-GR" altLang="el-GR" sz="2000" b="1" dirty="0">
                <a:solidFill>
                  <a:schemeClr val="bg1"/>
                </a:solidFill>
              </a:rPr>
              <a:t>έναρξη</a:t>
            </a:r>
          </a:p>
        </p:txBody>
      </p:sp>
      <p:sp>
        <p:nvSpPr>
          <p:cNvPr id="56325" name="4 - TextBox"/>
          <p:cNvSpPr txBox="1">
            <a:spLocks noChangeArrowheads="1"/>
          </p:cNvSpPr>
          <p:nvPr/>
        </p:nvSpPr>
        <p:spPr bwMode="auto">
          <a:xfrm>
            <a:off x="7490577" y="2357438"/>
            <a:ext cx="14399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2000" b="1" dirty="0"/>
              <a:t>Πόνος</a:t>
            </a:r>
          </a:p>
          <a:p>
            <a:pPr algn="ctr" eaLnBrk="1" hangingPunct="1"/>
            <a:r>
              <a:rPr lang="el-GR" altLang="el-GR" sz="2000" b="1" dirty="0"/>
              <a:t>Δυσκαμψία</a:t>
            </a:r>
          </a:p>
        </p:txBody>
      </p:sp>
      <p:grpSp>
        <p:nvGrpSpPr>
          <p:cNvPr id="2" name="5 - Ομάδα"/>
          <p:cNvGrpSpPr>
            <a:grpSpLocks noChangeAspect="1"/>
          </p:cNvGrpSpPr>
          <p:nvPr/>
        </p:nvGrpSpPr>
        <p:grpSpPr bwMode="auto">
          <a:xfrm>
            <a:off x="84138" y="1071563"/>
            <a:ext cx="2844800" cy="2132012"/>
            <a:chOff x="34925" y="1268414"/>
            <a:chExt cx="2664000" cy="1997707"/>
          </a:xfrm>
        </p:grpSpPr>
        <p:pic>
          <p:nvPicPr>
            <p:cNvPr id="56327" name="Picture 4" descr="108-0894_IM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1268414"/>
              <a:ext cx="2664000" cy="199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8" name="Rectangle 5"/>
            <p:cNvSpPr>
              <a:spLocks noChangeArrowheads="1"/>
            </p:cNvSpPr>
            <p:nvPr/>
          </p:nvSpPr>
          <p:spPr bwMode="auto">
            <a:xfrm>
              <a:off x="1285853" y="1937581"/>
              <a:ext cx="342406" cy="133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9" name="3 - TextBox"/>
          <p:cNvSpPr txBox="1">
            <a:spLocks noChangeArrowheads="1"/>
          </p:cNvSpPr>
          <p:nvPr/>
        </p:nvSpPr>
        <p:spPr bwMode="auto">
          <a:xfrm>
            <a:off x="7897824" y="1295400"/>
            <a:ext cx="9492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2000" b="1" dirty="0"/>
              <a:t>Οξεία</a:t>
            </a:r>
          </a:p>
          <a:p>
            <a:pPr algn="ctr" eaLnBrk="1" hangingPunct="1"/>
            <a:r>
              <a:rPr lang="el-GR" altLang="el-GR" sz="2000" b="1" dirty="0"/>
              <a:t>έναρξη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0"/>
          <p:cNvSpPr>
            <a:spLocks noChangeArrowheads="1"/>
          </p:cNvSpPr>
          <p:nvPr/>
        </p:nvSpPr>
        <p:spPr bwMode="auto">
          <a:xfrm>
            <a:off x="762000" y="1295400"/>
            <a:ext cx="3429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ΚΡΑΝΙΑΚΗ ΑΡΤΗΡΙΤΙΣ</a:t>
            </a:r>
          </a:p>
          <a:p>
            <a:pPr algn="ctr" eaLnBrk="0" hangingPunct="0"/>
            <a:r>
              <a:rPr lang="en-GB" sz="1800" dirty="0"/>
              <a:t>(</a:t>
            </a:r>
            <a:r>
              <a:rPr lang="el-GR" sz="1800" dirty="0"/>
              <a:t>προσβολή κλάδων έξω καρωτίδας)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u="sng" dirty="0"/>
              <a:t>Κεφαλαλγία (κροταφική/ινιακή)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u="sng" dirty="0"/>
              <a:t>Χωλότητα  </a:t>
            </a:r>
            <a:r>
              <a:rPr lang="el-GR" u="sng" dirty="0"/>
              <a:t>κ</a:t>
            </a:r>
            <a:r>
              <a:rPr lang="el-GR" sz="1800" u="sng" dirty="0"/>
              <a:t>άτω γνάθου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u="sng" dirty="0"/>
              <a:t>Διαταραχές όρασης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dirty="0"/>
              <a:t> Ισχαιμικές εκδηλώσεις  ΚΝΣ </a:t>
            </a:r>
          </a:p>
          <a:p>
            <a:pPr algn="ctr" eaLnBrk="0" hangingPunct="0"/>
            <a:r>
              <a:rPr lang="el-GR" sz="1800" dirty="0"/>
              <a:t>(σπονδυλικές, βασικές)</a:t>
            </a:r>
          </a:p>
        </p:txBody>
      </p:sp>
      <p:sp>
        <p:nvSpPr>
          <p:cNvPr id="4" name="Rectangle 2051"/>
          <p:cNvSpPr>
            <a:spLocks noChangeArrowheads="1"/>
          </p:cNvSpPr>
          <p:nvPr/>
        </p:nvSpPr>
        <p:spPr bwMode="auto">
          <a:xfrm>
            <a:off x="4876800" y="1295400"/>
            <a:ext cx="3276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ΣΥΣΤΗΜΑΤΙΚΕΣ ΕΚΔΗΛΩΣΕΙΣ</a:t>
            </a:r>
          </a:p>
          <a:p>
            <a:pPr algn="ctr" eaLnBrk="0" hangingPunct="0"/>
            <a:r>
              <a:rPr lang="el-GR" sz="1800" u="sng" dirty="0"/>
              <a:t>Πυρετός, </a:t>
            </a:r>
            <a:r>
              <a:rPr lang="el-GR" sz="1800" dirty="0"/>
              <a:t>φρίκια</a:t>
            </a:r>
          </a:p>
          <a:p>
            <a:pPr algn="ctr" eaLnBrk="0" hangingPunct="0"/>
            <a:r>
              <a:rPr lang="el-GR" sz="1800" dirty="0"/>
              <a:t>Ανορεξία, απώλεια βάρους</a:t>
            </a:r>
          </a:p>
          <a:p>
            <a:pPr algn="ctr" eaLnBrk="0" hangingPunct="0"/>
            <a:r>
              <a:rPr lang="el-GR" sz="1800" dirty="0"/>
              <a:t>Νυκτερινές εφιδρώσεις</a:t>
            </a:r>
          </a:p>
          <a:p>
            <a:pPr algn="ctr" eaLnBrk="0" hangingPunct="0"/>
            <a:r>
              <a:rPr lang="el-GR" sz="1800" dirty="0"/>
              <a:t>Καταβολή, κόπωση</a:t>
            </a:r>
          </a:p>
          <a:p>
            <a:pPr algn="ctr" eaLnBrk="0" hangingPunct="0"/>
            <a:r>
              <a:rPr lang="el-GR" sz="1800" dirty="0"/>
              <a:t>Κατάθλιψη</a:t>
            </a:r>
            <a:endParaRPr lang="en-GB" sz="1800" dirty="0"/>
          </a:p>
        </p:txBody>
      </p:sp>
      <p:sp>
        <p:nvSpPr>
          <p:cNvPr id="5" name="Oval 2054"/>
          <p:cNvSpPr>
            <a:spLocks noChangeArrowheads="1"/>
          </p:cNvSpPr>
          <p:nvPr/>
        </p:nvSpPr>
        <p:spPr bwMode="auto">
          <a:xfrm>
            <a:off x="2743200" y="3124200"/>
            <a:ext cx="3733800" cy="1828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/>
              <a:t>ΚΛΙΝΙΚΟ ΦΑΣΜΑ</a:t>
            </a:r>
          </a:p>
        </p:txBody>
      </p:sp>
      <p:sp>
        <p:nvSpPr>
          <p:cNvPr id="6" name="Rectangle 2053"/>
          <p:cNvSpPr>
            <a:spLocks noChangeArrowheads="1"/>
          </p:cNvSpPr>
          <p:nvPr/>
        </p:nvSpPr>
        <p:spPr bwMode="auto">
          <a:xfrm>
            <a:off x="611188" y="4508500"/>
            <a:ext cx="3276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ΡΕΥΜΑΤΙΚΗ ΠΟΛΥΜΥΑΛΓΙΑ</a:t>
            </a:r>
          </a:p>
          <a:p>
            <a:pPr algn="ctr" eaLnBrk="0" hangingPunct="0"/>
            <a:r>
              <a:rPr lang="el-GR" sz="1800" dirty="0"/>
              <a:t>Άλγος ωμικής &amp; πυελικής ζώνης</a:t>
            </a:r>
          </a:p>
          <a:p>
            <a:pPr algn="ctr" eaLnBrk="0" hangingPunct="0"/>
            <a:r>
              <a:rPr lang="el-GR" sz="1800" dirty="0"/>
              <a:t>Πρωινή δυσκαμψία</a:t>
            </a:r>
            <a:endParaRPr lang="en-GB" sz="1800" dirty="0"/>
          </a:p>
        </p:txBody>
      </p:sp>
      <p:sp>
        <p:nvSpPr>
          <p:cNvPr id="7" name="Rectangle 2052"/>
          <p:cNvSpPr>
            <a:spLocks noChangeArrowheads="1"/>
          </p:cNvSpPr>
          <p:nvPr/>
        </p:nvSpPr>
        <p:spPr bwMode="auto">
          <a:xfrm>
            <a:off x="5791200" y="4648200"/>
            <a:ext cx="3352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ΑΟΡΤΙΤΙΣ</a:t>
            </a:r>
          </a:p>
          <a:p>
            <a:pPr algn="ctr" eaLnBrk="0" hangingPunct="0"/>
            <a:r>
              <a:rPr lang="el-GR" sz="1800" dirty="0"/>
              <a:t>Χωλότητα άκρων</a:t>
            </a:r>
            <a:endParaRPr lang="en-US" sz="1800" dirty="0"/>
          </a:p>
          <a:p>
            <a:pPr algn="ctr" eaLnBrk="0" hangingPunct="0"/>
            <a:r>
              <a:rPr lang="el-GR" sz="1800" dirty="0"/>
              <a:t>Άσφυγμη νόσος</a:t>
            </a:r>
          </a:p>
          <a:p>
            <a:pPr algn="ctr" eaLnBrk="0" hangingPunct="0"/>
            <a:r>
              <a:rPr lang="el-GR" sz="1800" dirty="0"/>
              <a:t>Φαινόμενο</a:t>
            </a:r>
            <a:r>
              <a:rPr lang="en-US" sz="1800" dirty="0"/>
              <a:t> </a:t>
            </a:r>
            <a:r>
              <a:rPr lang="en-US" sz="1800" dirty="0" err="1"/>
              <a:t>Raynaud</a:t>
            </a:r>
            <a:endParaRPr lang="el-GR" sz="1800" dirty="0"/>
          </a:p>
          <a:p>
            <a:pPr algn="ctr" eaLnBrk="0" hangingPunct="0"/>
            <a:r>
              <a:rPr lang="el-GR" sz="1800" dirty="0"/>
              <a:t>Ανευρύσματα αορτής/κλάδων</a:t>
            </a:r>
          </a:p>
          <a:p>
            <a:pPr algn="ctr" eaLnBrk="0" hangingPunct="0"/>
            <a:endParaRPr lang="en-US" sz="1800" dirty="0"/>
          </a:p>
          <a:p>
            <a:pPr algn="ctr" eaLnBrk="0" hangingPunct="0"/>
            <a:endParaRPr lang="en-GB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1927</Words>
  <Application>Microsoft Office PowerPoint</Application>
  <PresentationFormat>Προβολή στην οθόνη (4:3)</PresentationFormat>
  <Paragraphs>390</Paragraphs>
  <Slides>45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3" baseType="lpstr">
      <vt:lpstr>Arial</vt:lpstr>
      <vt:lpstr>Calibri</vt:lpstr>
      <vt:lpstr>Lucida Sans Unicode</vt:lpstr>
      <vt:lpstr>Symbol</vt:lpstr>
      <vt:lpstr>Times New Roman</vt:lpstr>
      <vt:lpstr>Wingdings</vt:lpstr>
      <vt:lpstr>Wingdings 2</vt:lpstr>
      <vt:lpstr>Office Theme</vt:lpstr>
      <vt:lpstr>Συστηματικές Αγειίτιδες</vt:lpstr>
      <vt:lpstr>Συστηματικές Αγειίτιδες</vt:lpstr>
      <vt:lpstr>Παρουσίαση του PowerPoint</vt:lpstr>
      <vt:lpstr>Παρουσίαση του PowerPoint</vt:lpstr>
      <vt:lpstr>Παρουσίαση του PowerPoint</vt:lpstr>
      <vt:lpstr>Γιγαντοκυτταρική ή Κροταφική αρτηρίτιδα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Αρτηρίτιδα Takayasu</vt:lpstr>
      <vt:lpstr>Παρουσίαση του PowerPoint</vt:lpstr>
      <vt:lpstr>Αρτηρίτιδα Takayasu</vt:lpstr>
      <vt:lpstr>Οζώδης πολυαρτηρίτιδα</vt:lpstr>
      <vt:lpstr>ANCA Αγγειίτιδες</vt:lpstr>
      <vt:lpstr>ANCA Αγγειίτιδες</vt:lpstr>
      <vt:lpstr>Παρουσίαση του PowerPoint</vt:lpstr>
      <vt:lpstr>ANCA (antineutrophil cytoplasmic antibody)</vt:lpstr>
      <vt:lpstr>ANCA (antineutrophil cytoplasmic antibody) </vt:lpstr>
      <vt:lpstr>ANCA ΑΓΓΕΙΙΤΙΔΕΣ</vt:lpstr>
      <vt:lpstr>Κοκκιωμάτωση Wegener</vt:lpstr>
      <vt:lpstr>Κοκκιωμάτωση του Wegener </vt:lpstr>
      <vt:lpstr>Κοκκιωμάτωση του Wegener</vt:lpstr>
      <vt:lpstr>ANCA ΑΓΓΕΙΙΤΙΔΕΣ</vt:lpstr>
      <vt:lpstr>Churg-Strauss</vt:lpstr>
      <vt:lpstr>Παρουσίαση του PowerPoint</vt:lpstr>
      <vt:lpstr>Παρουσίαση του PowerPoint</vt:lpstr>
      <vt:lpstr>Παρουσίαση του PowerPoint</vt:lpstr>
      <vt:lpstr>Αγγειίτιδες σχετιζόμενες με ανοσοσυμπλέγματα </vt:lpstr>
      <vt:lpstr>Αγγειίτιδα Henoch Schonlein</vt:lpstr>
      <vt:lpstr>Παρουσίαση του PowerPoint</vt:lpstr>
      <vt:lpstr>Παρουσίαση του PowerPoint</vt:lpstr>
      <vt:lpstr>Παρουσίαση του PowerPoint</vt:lpstr>
      <vt:lpstr>Νόσος Behcet</vt:lpstr>
      <vt:lpstr>Παρουσίαση του PowerPoint</vt:lpstr>
      <vt:lpstr>Παρουσίαση του PowerPoint</vt:lpstr>
      <vt:lpstr>Παρουσίαση του PowerPoint</vt:lpstr>
      <vt:lpstr>Υποτροπιάζουσα Πολυχονδρίτιδα</vt:lpstr>
      <vt:lpstr>Υποτροπιάζουσα Πολυχονδρίτιδα</vt:lpstr>
      <vt:lpstr>Παρουσίαση του PowerPoint</vt:lpstr>
      <vt:lpstr>Παρουσίαση του PowerPoint</vt:lpstr>
      <vt:lpstr>Παρουσίαση του PowerPoint</vt:lpstr>
      <vt:lpstr>Αγγειίτιδες σχετιζόμενες με πιθανό αιτιολογικό παράγοντα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ΠΡΩΤΟΠΑΘΕΙΣ ΑΓΓΕΙΙΤΙΔΕΣ</dc:title>
  <dc:creator>maria</dc:creator>
  <cp:lastModifiedBy>akokkinos@med.uoa.gr</cp:lastModifiedBy>
  <cp:revision>27</cp:revision>
  <dcterms:created xsi:type="dcterms:W3CDTF">2015-12-18T15:32:08Z</dcterms:created>
  <dcterms:modified xsi:type="dcterms:W3CDTF">2024-05-24T11:33:13Z</dcterms:modified>
</cp:coreProperties>
</file>