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6" r:id="rId4"/>
    <p:sldId id="302" r:id="rId5"/>
    <p:sldId id="361" r:id="rId6"/>
    <p:sldId id="363" r:id="rId7"/>
    <p:sldId id="362" r:id="rId8"/>
    <p:sldId id="274" r:id="rId9"/>
    <p:sldId id="294" r:id="rId10"/>
    <p:sldId id="273" r:id="rId11"/>
    <p:sldId id="289" r:id="rId12"/>
    <p:sldId id="280" r:id="rId13"/>
    <p:sldId id="282" r:id="rId14"/>
    <p:sldId id="281" r:id="rId15"/>
    <p:sldId id="364" r:id="rId16"/>
    <p:sldId id="312" r:id="rId17"/>
    <p:sldId id="366" r:id="rId18"/>
    <p:sldId id="372" r:id="rId19"/>
    <p:sldId id="373" r:id="rId20"/>
    <p:sldId id="380" r:id="rId21"/>
    <p:sldId id="374" r:id="rId22"/>
    <p:sldId id="369" r:id="rId23"/>
    <p:sldId id="375" r:id="rId24"/>
    <p:sldId id="367" r:id="rId25"/>
    <p:sldId id="368" r:id="rId26"/>
    <p:sldId id="376" r:id="rId27"/>
    <p:sldId id="311" r:id="rId28"/>
    <p:sldId id="377" r:id="rId29"/>
    <p:sldId id="370" r:id="rId30"/>
    <p:sldId id="338" r:id="rId31"/>
    <p:sldId id="379" r:id="rId32"/>
    <p:sldId id="359" r:id="rId33"/>
    <p:sldId id="360" r:id="rId34"/>
    <p:sldId id="358" r:id="rId35"/>
    <p:sldId id="335" r:id="rId36"/>
    <p:sldId id="365" r:id="rId37"/>
    <p:sldId id="371" r:id="rId38"/>
    <p:sldId id="345" r:id="rId39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50000"/>
      </a:spcBef>
      <a:spcAft>
        <a:spcPct val="0"/>
      </a:spcAft>
      <a:defRPr sz="2400" kern="1200">
        <a:solidFill>
          <a:schemeClr val="accent1"/>
        </a:solidFill>
        <a:latin typeface="Trebuchet MS" pitchFamily="34" charset="0"/>
        <a:ea typeface="+mn-ea"/>
        <a:cs typeface="+mn-cs"/>
      </a:defRPr>
    </a:lvl1pPr>
    <a:lvl2pPr marL="457200" algn="ctr" rtl="0" fontAlgn="base">
      <a:spcBef>
        <a:spcPct val="50000"/>
      </a:spcBef>
      <a:spcAft>
        <a:spcPct val="0"/>
      </a:spcAft>
      <a:defRPr sz="2400" kern="1200">
        <a:solidFill>
          <a:schemeClr val="accent1"/>
        </a:solidFill>
        <a:latin typeface="Trebuchet MS" pitchFamily="34" charset="0"/>
        <a:ea typeface="+mn-ea"/>
        <a:cs typeface="+mn-cs"/>
      </a:defRPr>
    </a:lvl2pPr>
    <a:lvl3pPr marL="914400" algn="ctr" rtl="0" fontAlgn="base">
      <a:spcBef>
        <a:spcPct val="50000"/>
      </a:spcBef>
      <a:spcAft>
        <a:spcPct val="0"/>
      </a:spcAft>
      <a:defRPr sz="2400" kern="1200">
        <a:solidFill>
          <a:schemeClr val="accent1"/>
        </a:solidFill>
        <a:latin typeface="Trebuchet MS" pitchFamily="34" charset="0"/>
        <a:ea typeface="+mn-ea"/>
        <a:cs typeface="+mn-cs"/>
      </a:defRPr>
    </a:lvl3pPr>
    <a:lvl4pPr marL="1371600" algn="ctr" rtl="0" fontAlgn="base">
      <a:spcBef>
        <a:spcPct val="50000"/>
      </a:spcBef>
      <a:spcAft>
        <a:spcPct val="0"/>
      </a:spcAft>
      <a:defRPr sz="2400" kern="1200">
        <a:solidFill>
          <a:schemeClr val="accent1"/>
        </a:solidFill>
        <a:latin typeface="Trebuchet MS" pitchFamily="34" charset="0"/>
        <a:ea typeface="+mn-ea"/>
        <a:cs typeface="+mn-cs"/>
      </a:defRPr>
    </a:lvl4pPr>
    <a:lvl5pPr marL="1828800" algn="ctr" rtl="0" fontAlgn="base">
      <a:spcBef>
        <a:spcPct val="50000"/>
      </a:spcBef>
      <a:spcAft>
        <a:spcPct val="0"/>
      </a:spcAft>
      <a:defRPr sz="2400" kern="1200">
        <a:solidFill>
          <a:schemeClr val="accent1"/>
        </a:solidFill>
        <a:latin typeface="Trebuchet MS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accent1"/>
        </a:solidFill>
        <a:latin typeface="Trebuchet MS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accent1"/>
        </a:solidFill>
        <a:latin typeface="Trebuchet MS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accent1"/>
        </a:solidFill>
        <a:latin typeface="Trebuchet MS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accent1"/>
        </a:solidFill>
        <a:latin typeface="Trebuchet MS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0033CC"/>
    <a:srgbClr val="3333FF"/>
    <a:srgbClr val="000099"/>
    <a:srgbClr val="000066"/>
    <a:srgbClr val="00FFFF"/>
    <a:srgbClr val="FFFF00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8448" autoAdjust="0"/>
    <p:restoredTop sz="94660"/>
  </p:normalViewPr>
  <p:slideViewPr>
    <p:cSldViewPr>
      <p:cViewPr varScale="1">
        <p:scale>
          <a:sx n="88" d="100"/>
          <a:sy n="88" d="100"/>
        </p:scale>
        <p:origin x="-128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22.xml"/><Relationship Id="rId3" Type="http://schemas.openxmlformats.org/officeDocument/2006/relationships/slide" Target="slides/slide11.xml"/><Relationship Id="rId7" Type="http://schemas.openxmlformats.org/officeDocument/2006/relationships/slide" Target="slides/slide18.xml"/><Relationship Id="rId12" Type="http://schemas.openxmlformats.org/officeDocument/2006/relationships/slide" Target="slides/slide38.xml"/><Relationship Id="rId2" Type="http://schemas.openxmlformats.org/officeDocument/2006/relationships/slide" Target="slides/slide4.xml"/><Relationship Id="rId1" Type="http://schemas.openxmlformats.org/officeDocument/2006/relationships/slide" Target="slides/slide2.xml"/><Relationship Id="rId6" Type="http://schemas.openxmlformats.org/officeDocument/2006/relationships/slide" Target="slides/slide17.xml"/><Relationship Id="rId11" Type="http://schemas.openxmlformats.org/officeDocument/2006/relationships/slide" Target="slides/slide30.xml"/><Relationship Id="rId5" Type="http://schemas.openxmlformats.org/officeDocument/2006/relationships/slide" Target="slides/slide16.xml"/><Relationship Id="rId10" Type="http://schemas.openxmlformats.org/officeDocument/2006/relationships/slide" Target="slides/slide25.xml"/><Relationship Id="rId4" Type="http://schemas.openxmlformats.org/officeDocument/2006/relationships/slide" Target="slides/slide12.xml"/><Relationship Id="rId9" Type="http://schemas.openxmlformats.org/officeDocument/2006/relationships/slide" Target="slides/slide2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E6605-1CAE-41F6-8D24-9FFC815FE3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096BD4-BAD6-494E-8A1E-6F420A9728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CE5AD6-7433-431D-ADD4-27B478C636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656C63-7CA1-436B-9D85-86850B26FC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984155-DEC6-4AA8-9A02-A6C94A5279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119498-EF84-4D4E-B950-456FF9FAE0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937485-8387-4032-B67D-AE9052587B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AB26EB-5484-4852-A21F-93D362D4C2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F5069-9168-4E84-9E64-E4A8C8356A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545C36-0996-4DDA-A42A-670D0CFFA2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70E391-808F-48E1-843C-68B4D005B1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2AAA14A2-D721-496C-8056-E8643D96E6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2209800"/>
          </a:xfrm>
          <a:solidFill>
            <a:srgbClr val="000066"/>
          </a:solidFill>
        </p:spPr>
        <p:txBody>
          <a:bodyPr/>
          <a:lstStyle/>
          <a:p>
            <a:pPr eaLnBrk="1" hangingPunct="1"/>
            <a:r>
              <a:rPr lang="el-GR" smtClean="0">
                <a:solidFill>
                  <a:srgbClr val="FFFF00"/>
                </a:solidFill>
                <a:latin typeface="Trebuchet MS" pitchFamily="34" charset="0"/>
              </a:rPr>
              <a:t>Ιδιοπαθής Φλεγμονώδης Νόσος του Εντέρου (ΙΦΝΕ)</a:t>
            </a:r>
            <a:r>
              <a:rPr lang="en-US" smtClean="0">
                <a:solidFill>
                  <a:srgbClr val="FFFF00"/>
                </a:solidFill>
                <a:latin typeface="Trebuchet MS" pitchFamily="34" charset="0"/>
              </a:rPr>
              <a:t> </a:t>
            </a:r>
            <a:r>
              <a:rPr lang="el-GR" smtClean="0">
                <a:solidFill>
                  <a:srgbClr val="FFFF00"/>
                </a:solidFill>
                <a:latin typeface="Trebuchet MS" pitchFamily="34" charset="0"/>
              </a:rPr>
              <a:t>στην κλινική πράξη</a:t>
            </a:r>
            <a:endParaRPr lang="en-US" smtClean="0">
              <a:solidFill>
                <a:srgbClr val="FFFF00"/>
              </a:solidFill>
              <a:latin typeface="Trebuchet MS" pitchFamily="34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57500" y="4724400"/>
            <a:ext cx="3429000" cy="609600"/>
          </a:xfrm>
        </p:spPr>
        <p:txBody>
          <a:bodyPr/>
          <a:lstStyle/>
          <a:p>
            <a:pPr eaLnBrk="1" hangingPunct="1"/>
            <a:r>
              <a:rPr lang="el-GR" smtClean="0">
                <a:solidFill>
                  <a:schemeClr val="bg1"/>
                </a:solidFill>
                <a:latin typeface="Trebuchet MS" pitchFamily="34" charset="0"/>
              </a:rPr>
              <a:t>Γιώργος Μπάμιας</a:t>
            </a:r>
            <a:endParaRPr lang="en-US" smtClean="0">
              <a:solidFill>
                <a:schemeClr val="bg1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0" y="457200"/>
            <a:ext cx="4953000" cy="609600"/>
          </a:xfrm>
        </p:spPr>
        <p:txBody>
          <a:bodyPr/>
          <a:lstStyle/>
          <a:p>
            <a:pPr eaLnBrk="1" hangingPunct="1"/>
            <a:r>
              <a:rPr lang="el-GR" sz="3200" u="sng" smtClean="0">
                <a:solidFill>
                  <a:srgbClr val="FFFF00"/>
                </a:solidFill>
                <a:latin typeface="Trebuchet MS" pitchFamily="34" charset="0"/>
              </a:rPr>
              <a:t>Ιστολογία</a:t>
            </a:r>
            <a:endParaRPr lang="en-US" sz="3200" u="sng" smtClean="0">
              <a:solidFill>
                <a:srgbClr val="FFFF00"/>
              </a:solidFill>
              <a:latin typeface="Trebuchet MS" pitchFamily="34" charset="0"/>
            </a:endParaRPr>
          </a:p>
        </p:txBody>
      </p:sp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762000" y="1143000"/>
            <a:ext cx="7620000" cy="457200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l-GR">
                <a:solidFill>
                  <a:schemeClr val="bg1"/>
                </a:solidFill>
              </a:rPr>
              <a:t>Πιό σημαντική εξέταση για τη διαφορική διάγνωση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5364" name="Text Box 5"/>
          <p:cNvSpPr txBox="1">
            <a:spLocks noChangeArrowheads="1"/>
          </p:cNvSpPr>
          <p:nvPr/>
        </p:nvSpPr>
        <p:spPr bwMode="auto">
          <a:xfrm>
            <a:off x="457200" y="1666875"/>
            <a:ext cx="3962400" cy="3378200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u="sng">
                <a:solidFill>
                  <a:schemeClr val="bg1"/>
                </a:solidFill>
              </a:rPr>
              <a:t>ΙΦΝΕ πιθανή</a:t>
            </a:r>
          </a:p>
          <a:p>
            <a:pPr algn="l"/>
            <a:r>
              <a:rPr lang="el-GR">
                <a:solidFill>
                  <a:schemeClr val="bg1"/>
                </a:solidFill>
              </a:rPr>
              <a:t>Διαταραχή αρχιτεκτονικής </a:t>
            </a:r>
          </a:p>
          <a:p>
            <a:pPr algn="l"/>
            <a:r>
              <a:rPr lang="el-GR">
                <a:solidFill>
                  <a:schemeClr val="bg1"/>
                </a:solidFill>
              </a:rPr>
              <a:t>Φλεγμονή στην βάση των κρυπτών</a:t>
            </a:r>
          </a:p>
          <a:p>
            <a:pPr algn="l"/>
            <a:r>
              <a:rPr lang="el-GR">
                <a:solidFill>
                  <a:schemeClr val="bg1"/>
                </a:solidFill>
              </a:rPr>
              <a:t>Κυτταροβρίθεια στο χόριο</a:t>
            </a:r>
          </a:p>
          <a:p>
            <a:pPr algn="l"/>
            <a:r>
              <a:rPr lang="el-GR">
                <a:solidFill>
                  <a:schemeClr val="bg1"/>
                </a:solidFill>
              </a:rPr>
              <a:t>Πλασματοκύτταρα στην βασική στοιβάδα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5365" name="Text Box 6"/>
          <p:cNvSpPr txBox="1">
            <a:spLocks noChangeArrowheads="1"/>
          </p:cNvSpPr>
          <p:nvPr/>
        </p:nvSpPr>
        <p:spPr bwMode="auto">
          <a:xfrm>
            <a:off x="4729163" y="1676400"/>
            <a:ext cx="4033837" cy="3195638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u="sng">
                <a:solidFill>
                  <a:schemeClr val="bg1"/>
                </a:solidFill>
              </a:rPr>
              <a:t>ΙΦΝΕ λιγότερο πιθανή</a:t>
            </a:r>
          </a:p>
          <a:p>
            <a:pPr algn="l"/>
            <a:r>
              <a:rPr lang="el-GR">
                <a:solidFill>
                  <a:schemeClr val="bg1"/>
                </a:solidFill>
              </a:rPr>
              <a:t>Φυσιολογική αρχιτεκτονική</a:t>
            </a:r>
          </a:p>
          <a:p>
            <a:pPr algn="l"/>
            <a:r>
              <a:rPr lang="el-GR">
                <a:solidFill>
                  <a:schemeClr val="bg1"/>
                </a:solidFill>
              </a:rPr>
              <a:t>Επιφανειακή φλεγμονή</a:t>
            </a:r>
          </a:p>
          <a:p>
            <a:pPr algn="l"/>
            <a:r>
              <a:rPr lang="el-GR">
                <a:solidFill>
                  <a:schemeClr val="bg1"/>
                </a:solidFill>
              </a:rPr>
              <a:t>Διήθηση με ουδετερόφιλα</a:t>
            </a:r>
          </a:p>
          <a:p>
            <a:pPr algn="l"/>
            <a:r>
              <a:rPr lang="el-GR">
                <a:solidFill>
                  <a:schemeClr val="bg1"/>
                </a:solidFill>
              </a:rPr>
              <a:t>Ασυνεχής προσβολή</a:t>
            </a:r>
          </a:p>
          <a:p>
            <a:pPr algn="l"/>
            <a:r>
              <a:rPr lang="el-GR">
                <a:solidFill>
                  <a:schemeClr val="bg1"/>
                </a:solidFill>
              </a:rPr>
              <a:t>Εστιακή κρυπτίτιδα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5366" name="Text Box 7"/>
          <p:cNvSpPr txBox="1">
            <a:spLocks noChangeArrowheads="1"/>
          </p:cNvSpPr>
          <p:nvPr/>
        </p:nvSpPr>
        <p:spPr bwMode="auto">
          <a:xfrm>
            <a:off x="3886200" y="5791200"/>
            <a:ext cx="5181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000">
                <a:solidFill>
                  <a:schemeClr val="bg1"/>
                </a:solidFill>
              </a:rPr>
              <a:t>Jenkins et al. </a:t>
            </a:r>
            <a:r>
              <a:rPr lang="en-US" sz="2000" i="1">
                <a:solidFill>
                  <a:schemeClr val="bg1"/>
                </a:solidFill>
              </a:rPr>
              <a:t>J Clin Pathol</a:t>
            </a:r>
            <a:r>
              <a:rPr lang="en-US" sz="2000">
                <a:solidFill>
                  <a:schemeClr val="bg1"/>
                </a:solidFill>
              </a:rPr>
              <a:t> 1997;50:93-105</a:t>
            </a:r>
          </a:p>
        </p:txBody>
      </p:sp>
      <p:sp>
        <p:nvSpPr>
          <p:cNvPr id="15367" name="Rectangle 8"/>
          <p:cNvSpPr>
            <a:spLocks noChangeArrowheads="1"/>
          </p:cNvSpPr>
          <p:nvPr/>
        </p:nvSpPr>
        <p:spPr bwMode="auto">
          <a:xfrm>
            <a:off x="76200" y="76200"/>
            <a:ext cx="3657600" cy="4572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el-GR">
                <a:solidFill>
                  <a:srgbClr val="FFFF00"/>
                </a:solidFill>
              </a:rPr>
              <a:t>Διαγνωστική προσέγγιση</a:t>
            </a:r>
            <a:endParaRPr lang="en-US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1" descr="C:\Documents and Settings\Division of GI\Desktop\infectious colit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1824046"/>
            <a:ext cx="2928938" cy="197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12" descr="C:\Documents and Settings\Division of GI\Desktop\normal col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913" y="1825634"/>
            <a:ext cx="2673350" cy="197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13" descr="C:\Documents and Settings\Division of GI\Desktop\ulcerative coliti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4225" y="1822459"/>
            <a:ext cx="2944813" cy="197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Text Box 15"/>
          <p:cNvSpPr txBox="1">
            <a:spLocks noChangeArrowheads="1"/>
          </p:cNvSpPr>
          <p:nvPr/>
        </p:nvSpPr>
        <p:spPr bwMode="auto">
          <a:xfrm>
            <a:off x="573088" y="3941771"/>
            <a:ext cx="1905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l-GR" sz="2000"/>
              <a:t>Φυσιολογικός βλεννογόνος</a:t>
            </a:r>
            <a:endParaRPr lang="en-US" sz="2000"/>
          </a:p>
        </p:txBody>
      </p:sp>
      <p:sp>
        <p:nvSpPr>
          <p:cNvPr id="16390" name="Text Box 16"/>
          <p:cNvSpPr txBox="1">
            <a:spLocks noChangeArrowheads="1"/>
          </p:cNvSpPr>
          <p:nvPr/>
        </p:nvSpPr>
        <p:spPr bwMode="auto">
          <a:xfrm>
            <a:off x="3533775" y="3941771"/>
            <a:ext cx="16525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l-GR" sz="2000"/>
              <a:t>Λοιμώδης κολίτιδα</a:t>
            </a:r>
            <a:endParaRPr lang="en-US" sz="2000"/>
          </a:p>
        </p:txBody>
      </p:sp>
      <p:sp>
        <p:nvSpPr>
          <p:cNvPr id="16391" name="Text Box 17"/>
          <p:cNvSpPr txBox="1">
            <a:spLocks noChangeArrowheads="1"/>
          </p:cNvSpPr>
          <p:nvPr/>
        </p:nvSpPr>
        <p:spPr bwMode="auto">
          <a:xfrm>
            <a:off x="6880225" y="3941771"/>
            <a:ext cx="91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l-GR" sz="2000"/>
              <a:t>ΙΦΝΕ</a:t>
            </a:r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ChangeArrowheads="1"/>
          </p:cNvSpPr>
          <p:nvPr/>
        </p:nvSpPr>
        <p:spPr bwMode="auto">
          <a:xfrm>
            <a:off x="66675" y="66675"/>
            <a:ext cx="7324725" cy="466725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el-GR">
                <a:solidFill>
                  <a:srgbClr val="FFFF00"/>
                </a:solidFill>
              </a:rPr>
              <a:t>Ελκώδης κολίτιδα </a:t>
            </a:r>
            <a:r>
              <a:rPr lang="en-US">
                <a:solidFill>
                  <a:srgbClr val="FFFF00"/>
                </a:solidFill>
              </a:rPr>
              <a:t>vs.</a:t>
            </a:r>
            <a:r>
              <a:rPr lang="el-GR">
                <a:solidFill>
                  <a:srgbClr val="FFFF00"/>
                </a:solidFill>
              </a:rPr>
              <a:t> </a:t>
            </a:r>
            <a:r>
              <a:rPr lang="en-US">
                <a:solidFill>
                  <a:srgbClr val="FFFF00"/>
                </a:solidFill>
              </a:rPr>
              <a:t>Crohn’s</a:t>
            </a:r>
            <a:r>
              <a:rPr lang="el-GR">
                <a:solidFill>
                  <a:srgbClr val="FFFF00"/>
                </a:solidFill>
              </a:rPr>
              <a:t> κολίτιδα-ιστορικό</a:t>
            </a:r>
            <a:endParaRPr lang="en-US">
              <a:solidFill>
                <a:srgbClr val="FFFF00"/>
              </a:solidFill>
            </a:endParaRPr>
          </a:p>
        </p:txBody>
      </p:sp>
      <p:graphicFrame>
        <p:nvGraphicFramePr>
          <p:cNvPr id="32156" name="Group 412"/>
          <p:cNvGraphicFramePr>
            <a:graphicFrameLocks noGrp="1"/>
          </p:cNvGraphicFramePr>
          <p:nvPr/>
        </p:nvGraphicFramePr>
        <p:xfrm>
          <a:off x="1106488" y="992188"/>
          <a:ext cx="6934200" cy="4879659"/>
        </p:xfrm>
        <a:graphic>
          <a:graphicData uri="http://schemas.openxmlformats.org/drawingml/2006/table">
            <a:tbl>
              <a:tblPr/>
              <a:tblGrid>
                <a:gridCol w="2311400"/>
                <a:gridCol w="2311400"/>
                <a:gridCol w="23114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rebuchet MS" pitchFamily="34" charset="0"/>
                        </a:rPr>
                        <a:t>Crohn’s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rebuchet MS" pitchFamily="34" charset="0"/>
                        </a:rPr>
                        <a:t>Ελκώδης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Διάρροια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89.5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96.4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Αιμα 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rebuchet MS" pitchFamily="34" charset="0"/>
                        </a:rPr>
                        <a:t>27.3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rebuchet MS" pitchFamily="34" charset="0"/>
                        </a:rPr>
                        <a:t>89.3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Πονος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86.9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81.3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</a:tr>
              <a:tr h="407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Απώλεια βάρους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59.6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38.4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Ανορεξία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18.7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11.2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</a:tr>
              <a:tr h="442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Δερματικές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14.2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15.2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Αρθραλγίες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29.2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27.7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Ναυτία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28.1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6.3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Εμετος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20.2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4.5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Απόστημα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rebuchet MS" pitchFamily="34" charset="0"/>
                        </a:rPr>
                        <a:t>25.8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rebuchet MS" pitchFamily="34" charset="0"/>
                        </a:rPr>
                        <a:t>3.6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</a:tr>
              <a:tr h="401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Συρίγγια 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rebuchet MS" pitchFamily="34" charset="0"/>
                        </a:rPr>
                        <a:t>39.3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rebuchet MS" pitchFamily="34" charset="0"/>
                        </a:rPr>
                        <a:t>3.6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</a:tr>
            </a:tbl>
          </a:graphicData>
        </a:graphic>
      </p:graphicFrame>
      <p:sp>
        <p:nvSpPr>
          <p:cNvPr id="19513" name="Text Box 409"/>
          <p:cNvSpPr txBox="1">
            <a:spLocks noChangeArrowheads="1"/>
          </p:cNvSpPr>
          <p:nvPr/>
        </p:nvSpPr>
        <p:spPr bwMode="auto">
          <a:xfrm>
            <a:off x="4572000" y="6096000"/>
            <a:ext cx="457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000">
                <a:solidFill>
                  <a:schemeClr val="bg1"/>
                </a:solidFill>
              </a:rPr>
              <a:t>Rath et al. Med Klin 1998;93:395-400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66675" y="66675"/>
            <a:ext cx="6867525" cy="466725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el-GR">
                <a:solidFill>
                  <a:srgbClr val="FFFF00"/>
                </a:solidFill>
              </a:rPr>
              <a:t>Ελκώδης κολίτιδα </a:t>
            </a:r>
            <a:r>
              <a:rPr lang="en-US">
                <a:solidFill>
                  <a:srgbClr val="FFFF00"/>
                </a:solidFill>
              </a:rPr>
              <a:t>vs.</a:t>
            </a:r>
            <a:r>
              <a:rPr lang="el-GR">
                <a:solidFill>
                  <a:srgbClr val="FFFF00"/>
                </a:solidFill>
              </a:rPr>
              <a:t> </a:t>
            </a:r>
            <a:r>
              <a:rPr lang="en-US">
                <a:solidFill>
                  <a:srgbClr val="FFFF00"/>
                </a:solidFill>
              </a:rPr>
              <a:t>Crohn’s</a:t>
            </a:r>
            <a:r>
              <a:rPr lang="el-GR">
                <a:solidFill>
                  <a:srgbClr val="FFFF00"/>
                </a:solidFill>
              </a:rPr>
              <a:t> κολίτιδα-ιστορικό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1082675" y="2193925"/>
            <a:ext cx="6978650" cy="2465388"/>
          </a:xfrm>
          <a:prstGeom prst="rect">
            <a:avLst/>
          </a:prstGeom>
          <a:solidFill>
            <a:srgbClr val="0033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Font typeface="Wingdings" pitchFamily="2" charset="2"/>
              <a:buChar char="Ø"/>
            </a:pPr>
            <a:r>
              <a:rPr lang="el-GR">
                <a:solidFill>
                  <a:schemeClr val="bg1"/>
                </a:solidFill>
              </a:rPr>
              <a:t>Παρουσία περιπρωκτικής νόσου ή συριγγίων είναι ισχυρή ένδειξη υπέρ νόσου του </a:t>
            </a:r>
            <a:r>
              <a:rPr lang="en-US">
                <a:solidFill>
                  <a:schemeClr val="bg1"/>
                </a:solidFill>
              </a:rPr>
              <a:t>Crohn</a:t>
            </a:r>
          </a:p>
          <a:p>
            <a:pPr algn="l">
              <a:buFont typeface="Wingdings" pitchFamily="2" charset="2"/>
              <a:buChar char="Ø"/>
            </a:pPr>
            <a:r>
              <a:rPr lang="el-GR">
                <a:solidFill>
                  <a:schemeClr val="bg1"/>
                </a:solidFill>
              </a:rPr>
              <a:t>Κάπνισμα</a:t>
            </a:r>
          </a:p>
          <a:p>
            <a:pPr lvl="1" algn="l">
              <a:buFont typeface="Wingdings" pitchFamily="2" charset="2"/>
              <a:buChar char="Ø"/>
            </a:pPr>
            <a:r>
              <a:rPr lang="el-GR">
                <a:solidFill>
                  <a:schemeClr val="bg1"/>
                </a:solidFill>
              </a:rPr>
              <a:t>Ελκώδης</a:t>
            </a:r>
            <a:r>
              <a:rPr lang="en-US">
                <a:solidFill>
                  <a:schemeClr val="bg1"/>
                </a:solidFill>
              </a:rPr>
              <a:t>:</a:t>
            </a:r>
            <a:r>
              <a:rPr lang="el-GR">
                <a:solidFill>
                  <a:schemeClr val="bg1"/>
                </a:solidFill>
              </a:rPr>
              <a:t> μη-καπνιστές ή πρώην καπνιστές</a:t>
            </a:r>
          </a:p>
          <a:p>
            <a:pPr lvl="1" algn="l">
              <a:buFont typeface="Wingdings" pitchFamily="2" charset="2"/>
              <a:buChar char="Ø"/>
            </a:pPr>
            <a:r>
              <a:rPr lang="el-GR">
                <a:solidFill>
                  <a:schemeClr val="bg1"/>
                </a:solidFill>
              </a:rPr>
              <a:t> </a:t>
            </a:r>
            <a:r>
              <a:rPr lang="en-US">
                <a:solidFill>
                  <a:schemeClr val="bg1"/>
                </a:solidFill>
              </a:rPr>
              <a:t>Crohn’s:</a:t>
            </a:r>
            <a:r>
              <a:rPr lang="el-GR">
                <a:solidFill>
                  <a:schemeClr val="bg1"/>
                </a:solidFill>
              </a:rPr>
              <a:t> καπνιστές</a:t>
            </a:r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66675" y="66675"/>
            <a:ext cx="7629525" cy="466725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el-GR">
                <a:solidFill>
                  <a:srgbClr val="FFFF00"/>
                </a:solidFill>
              </a:rPr>
              <a:t>Ελκώδης κολίτιδα </a:t>
            </a:r>
            <a:r>
              <a:rPr lang="en-US">
                <a:solidFill>
                  <a:srgbClr val="FFFF00"/>
                </a:solidFill>
              </a:rPr>
              <a:t>vs.</a:t>
            </a:r>
            <a:r>
              <a:rPr lang="el-GR">
                <a:solidFill>
                  <a:srgbClr val="FFFF00"/>
                </a:solidFill>
              </a:rPr>
              <a:t> </a:t>
            </a:r>
            <a:r>
              <a:rPr lang="en-US">
                <a:solidFill>
                  <a:srgbClr val="FFFF00"/>
                </a:solidFill>
              </a:rPr>
              <a:t>Crohn’s</a:t>
            </a:r>
            <a:r>
              <a:rPr lang="el-GR">
                <a:solidFill>
                  <a:srgbClr val="FFFF00"/>
                </a:solidFill>
              </a:rPr>
              <a:t> κολίτιδα-ενδοσκόπηση</a:t>
            </a:r>
            <a:endParaRPr lang="en-US">
              <a:solidFill>
                <a:srgbClr val="FFFF00"/>
              </a:solidFill>
            </a:endParaRPr>
          </a:p>
        </p:txBody>
      </p:sp>
      <p:graphicFrame>
        <p:nvGraphicFramePr>
          <p:cNvPr id="32809" name="Group 41"/>
          <p:cNvGraphicFramePr>
            <a:graphicFrameLocks noGrp="1"/>
          </p:cNvGraphicFramePr>
          <p:nvPr/>
        </p:nvGraphicFramePr>
        <p:xfrm>
          <a:off x="490538" y="754063"/>
          <a:ext cx="8153400" cy="3048000"/>
        </p:xfrm>
        <a:graphic>
          <a:graphicData uri="http://schemas.openxmlformats.org/drawingml/2006/table">
            <a:tbl>
              <a:tblPr/>
              <a:tblGrid>
                <a:gridCol w="2895600"/>
                <a:gridCol w="2590800"/>
                <a:gridCol w="266700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rebuchet MS" pitchFamily="34" charset="0"/>
                        </a:rPr>
                        <a:t>ΕΚ</a:t>
                      </a: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 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rebuchet MS" pitchFamily="34" charset="0"/>
                        </a:rPr>
                        <a:t>Crohn’s</a:t>
                      </a: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 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Κατανομή φλεγμονής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συνεχής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ασυνεχής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Προσβολή του ορθού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πάντα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συχνά απουσιάζει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Προσβολή του ειλεού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ποτέ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συχνά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Στενώσεις 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σπάνια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συχνά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Ελκη 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μικρά, επιφανειακά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μεγάλα, βαθιά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</a:tr>
            </a:tbl>
          </a:graphicData>
        </a:graphic>
      </p:graphicFrame>
      <p:pic>
        <p:nvPicPr>
          <p:cNvPr id="21537" name="Picture 52" descr="C:\Documents and Settings\Division of GI\Desktop\norm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4054475"/>
            <a:ext cx="2065338" cy="227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38" name="Text Box 48"/>
          <p:cNvSpPr txBox="1">
            <a:spLocks noChangeArrowheads="1"/>
          </p:cNvSpPr>
          <p:nvPr/>
        </p:nvSpPr>
        <p:spPr bwMode="auto">
          <a:xfrm>
            <a:off x="838200" y="4035425"/>
            <a:ext cx="1981200" cy="457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l-GR">
                <a:solidFill>
                  <a:srgbClr val="00FFFF"/>
                </a:solidFill>
              </a:rPr>
              <a:t>Φυσιολογικό</a:t>
            </a:r>
            <a:endParaRPr lang="en-US">
              <a:solidFill>
                <a:srgbClr val="00FFFF"/>
              </a:solidFill>
            </a:endParaRPr>
          </a:p>
        </p:txBody>
      </p:sp>
      <p:grpSp>
        <p:nvGrpSpPr>
          <p:cNvPr id="21539" name="Group 54"/>
          <p:cNvGrpSpPr>
            <a:grpSpLocks/>
          </p:cNvGrpSpPr>
          <p:nvPr/>
        </p:nvGrpSpPr>
        <p:grpSpPr bwMode="auto">
          <a:xfrm>
            <a:off x="6240463" y="4035425"/>
            <a:ext cx="2065337" cy="2286000"/>
            <a:chOff x="2347" y="2542"/>
            <a:chExt cx="1301" cy="1440"/>
          </a:xfrm>
        </p:grpSpPr>
        <p:pic>
          <p:nvPicPr>
            <p:cNvPr id="21543" name="Picture 51" descr="C:\Documents and Settings\Division of GI\Desktop\cd.tif"/>
            <p:cNvPicPr preferRelativeResize="0"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47" y="2554"/>
              <a:ext cx="1301" cy="14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44" name="Text Box 49"/>
            <p:cNvSpPr txBox="1">
              <a:spLocks noChangeArrowheads="1"/>
            </p:cNvSpPr>
            <p:nvPr/>
          </p:nvSpPr>
          <p:spPr bwMode="auto">
            <a:xfrm>
              <a:off x="2352" y="2542"/>
              <a:ext cx="696" cy="28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en-US"/>
                <a:t>Crohn</a:t>
              </a:r>
            </a:p>
          </p:txBody>
        </p:sp>
      </p:grpSp>
      <p:grpSp>
        <p:nvGrpSpPr>
          <p:cNvPr id="21540" name="Group 55"/>
          <p:cNvGrpSpPr>
            <a:grpSpLocks/>
          </p:cNvGrpSpPr>
          <p:nvPr/>
        </p:nvGrpSpPr>
        <p:grpSpPr bwMode="auto">
          <a:xfrm>
            <a:off x="3649663" y="4035425"/>
            <a:ext cx="2065337" cy="2286000"/>
            <a:chOff x="4032" y="2542"/>
            <a:chExt cx="1301" cy="1440"/>
          </a:xfrm>
        </p:grpSpPr>
        <p:pic>
          <p:nvPicPr>
            <p:cNvPr id="21541" name="Picture 53" descr="C:\Documents and Settings\Division of GI\Desktop\uc.tif"/>
            <p:cNvPicPr preferRelativeResize="0"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32" y="2554"/>
              <a:ext cx="1301" cy="14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42" name="Text Box 50"/>
            <p:cNvSpPr txBox="1">
              <a:spLocks noChangeArrowheads="1"/>
            </p:cNvSpPr>
            <p:nvPr/>
          </p:nvSpPr>
          <p:spPr bwMode="auto">
            <a:xfrm>
              <a:off x="4032" y="2542"/>
              <a:ext cx="410" cy="28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el-GR"/>
                <a:t>ΕΚ</a:t>
              </a: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26"/>
          <p:cNvSpPr>
            <a:spLocks noChangeArrowheads="1"/>
          </p:cNvSpPr>
          <p:nvPr/>
        </p:nvSpPr>
        <p:spPr bwMode="auto">
          <a:xfrm>
            <a:off x="66675" y="66675"/>
            <a:ext cx="5495925" cy="466725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el-GR">
                <a:solidFill>
                  <a:srgbClr val="FFFF00"/>
                </a:solidFill>
              </a:rPr>
              <a:t>Ελκώδης κολίτιδα </a:t>
            </a:r>
            <a:r>
              <a:rPr lang="en-US">
                <a:solidFill>
                  <a:srgbClr val="FFFF00"/>
                </a:solidFill>
              </a:rPr>
              <a:t>vs.</a:t>
            </a:r>
            <a:r>
              <a:rPr lang="el-GR">
                <a:solidFill>
                  <a:srgbClr val="FFFF00"/>
                </a:solidFill>
              </a:rPr>
              <a:t> </a:t>
            </a:r>
            <a:r>
              <a:rPr lang="en-US">
                <a:solidFill>
                  <a:srgbClr val="FFFF00"/>
                </a:solidFill>
              </a:rPr>
              <a:t>Crohn’s</a:t>
            </a:r>
            <a:r>
              <a:rPr lang="el-GR">
                <a:solidFill>
                  <a:srgbClr val="FFFF00"/>
                </a:solidFill>
              </a:rPr>
              <a:t> κολίτιδα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23555" name="Text Box 1027"/>
          <p:cNvSpPr txBox="1">
            <a:spLocks noChangeArrowheads="1"/>
          </p:cNvSpPr>
          <p:nvPr/>
        </p:nvSpPr>
        <p:spPr bwMode="auto">
          <a:xfrm>
            <a:off x="136525" y="1508125"/>
            <a:ext cx="4343400" cy="4283075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200" u="sng">
                <a:solidFill>
                  <a:schemeClr val="bg1"/>
                </a:solidFill>
              </a:rPr>
              <a:t>Η Ελκώδης κολίτιδα</a:t>
            </a:r>
            <a:r>
              <a:rPr lang="en-US" sz="2200">
                <a:solidFill>
                  <a:schemeClr val="bg1"/>
                </a:solidFill>
              </a:rPr>
              <a:t>:</a:t>
            </a:r>
            <a:r>
              <a:rPr lang="en-US" sz="2200" u="sng">
                <a:solidFill>
                  <a:schemeClr val="bg1"/>
                </a:solidFill>
              </a:rPr>
              <a:t> </a:t>
            </a:r>
            <a:endParaRPr lang="el-GR" sz="2200" u="sng">
              <a:solidFill>
                <a:schemeClr val="bg1"/>
              </a:solidFill>
            </a:endParaRPr>
          </a:p>
          <a:p>
            <a:pPr algn="l">
              <a:buFontTx/>
              <a:buChar char="•"/>
            </a:pPr>
            <a:r>
              <a:rPr lang="el-GR" sz="2200">
                <a:solidFill>
                  <a:schemeClr val="bg1"/>
                </a:solidFill>
              </a:rPr>
              <a:t>Εντοπίζεται μόνο στο κόλον</a:t>
            </a:r>
          </a:p>
          <a:p>
            <a:pPr algn="l">
              <a:buFontTx/>
              <a:buChar char="•"/>
            </a:pPr>
            <a:r>
              <a:rPr lang="el-GR" sz="2200">
                <a:solidFill>
                  <a:schemeClr val="bg1"/>
                </a:solidFill>
              </a:rPr>
              <a:t>Προσβάλλει πάντα το ορθό</a:t>
            </a:r>
          </a:p>
          <a:p>
            <a:pPr algn="l">
              <a:buFontTx/>
              <a:buChar char="•"/>
            </a:pPr>
            <a:r>
              <a:rPr lang="el-GR" sz="2200">
                <a:solidFill>
                  <a:schemeClr val="bg1"/>
                </a:solidFill>
              </a:rPr>
              <a:t>Προσβάλλει μόνο τον βλεννογόνο</a:t>
            </a:r>
          </a:p>
          <a:p>
            <a:pPr algn="l">
              <a:buFontTx/>
              <a:buChar char="•"/>
            </a:pPr>
            <a:r>
              <a:rPr lang="el-GR" sz="2200">
                <a:solidFill>
                  <a:schemeClr val="bg1"/>
                </a:solidFill>
              </a:rPr>
              <a:t>Η βλάβη είναι συνεχής χωρίς υγιείς περιοχές μεταξύ των προσβεβλημένων τμημάτων</a:t>
            </a:r>
          </a:p>
          <a:p>
            <a:pPr algn="l">
              <a:buFontTx/>
              <a:buChar char="•"/>
            </a:pPr>
            <a:r>
              <a:rPr lang="el-GR" sz="2200">
                <a:solidFill>
                  <a:schemeClr val="bg1"/>
                </a:solidFill>
              </a:rPr>
              <a:t>Δεν προκαλεί περιπρωκτική νόσο και συρίγγια</a:t>
            </a:r>
            <a:endParaRPr lang="en-US" sz="2200">
              <a:solidFill>
                <a:schemeClr val="bg1"/>
              </a:solidFill>
            </a:endParaRPr>
          </a:p>
        </p:txBody>
      </p:sp>
      <p:sp>
        <p:nvSpPr>
          <p:cNvPr id="23556" name="Text Box 1028"/>
          <p:cNvSpPr txBox="1">
            <a:spLocks noChangeArrowheads="1"/>
          </p:cNvSpPr>
          <p:nvPr/>
        </p:nvSpPr>
        <p:spPr bwMode="auto">
          <a:xfrm>
            <a:off x="4664075" y="1508125"/>
            <a:ext cx="4343400" cy="4283075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200" u="sng">
                <a:solidFill>
                  <a:schemeClr val="bg1"/>
                </a:solidFill>
              </a:rPr>
              <a:t>Η νόσος του </a:t>
            </a:r>
            <a:r>
              <a:rPr lang="en-US" sz="2200" u="sng">
                <a:solidFill>
                  <a:schemeClr val="bg1"/>
                </a:solidFill>
              </a:rPr>
              <a:t>Crohn</a:t>
            </a:r>
            <a:r>
              <a:rPr lang="en-US" sz="2200">
                <a:solidFill>
                  <a:schemeClr val="bg1"/>
                </a:solidFill>
              </a:rPr>
              <a:t>:</a:t>
            </a:r>
            <a:endParaRPr lang="el-GR" sz="2200">
              <a:solidFill>
                <a:schemeClr val="bg1"/>
              </a:solidFill>
            </a:endParaRPr>
          </a:p>
          <a:p>
            <a:pPr algn="l">
              <a:buFontTx/>
              <a:buChar char="•"/>
            </a:pPr>
            <a:r>
              <a:rPr lang="el-GR" sz="2200">
                <a:solidFill>
                  <a:schemeClr val="bg1"/>
                </a:solidFill>
              </a:rPr>
              <a:t>Εντοπίζεται σε οποιοδήποτε σημείο του πεπτικού σωλήνα</a:t>
            </a:r>
          </a:p>
          <a:p>
            <a:pPr algn="l">
              <a:buFontTx/>
              <a:buChar char="•"/>
            </a:pPr>
            <a:r>
              <a:rPr lang="el-GR" sz="2200">
                <a:solidFill>
                  <a:schemeClr val="bg1"/>
                </a:solidFill>
              </a:rPr>
              <a:t>Συχνά δεν προσβάλλει το ορθό</a:t>
            </a:r>
          </a:p>
          <a:p>
            <a:pPr algn="l">
              <a:buFontTx/>
              <a:buChar char="•"/>
            </a:pPr>
            <a:r>
              <a:rPr lang="el-GR" sz="2200">
                <a:solidFill>
                  <a:schemeClr val="bg1"/>
                </a:solidFill>
              </a:rPr>
              <a:t>Προσβάλλει όλο το τοίχωμα</a:t>
            </a:r>
          </a:p>
          <a:p>
            <a:pPr algn="l">
              <a:buFontTx/>
              <a:buChar char="•"/>
            </a:pPr>
            <a:r>
              <a:rPr lang="el-GR" sz="2200">
                <a:solidFill>
                  <a:schemeClr val="bg1"/>
                </a:solidFill>
              </a:rPr>
              <a:t>Η βλάβη είναι ασυνεχής με υγιείς περιοχές μεταξύ των προσβεβλημένων τμημάτων</a:t>
            </a:r>
          </a:p>
          <a:p>
            <a:pPr algn="l">
              <a:buFontTx/>
              <a:buChar char="•"/>
            </a:pPr>
            <a:r>
              <a:rPr lang="el-GR" sz="2200">
                <a:solidFill>
                  <a:schemeClr val="bg1"/>
                </a:solidFill>
              </a:rPr>
              <a:t>Προκαλεί συχνά περιπρωκτική νόσο και συρίγγια</a:t>
            </a:r>
            <a:endParaRPr lang="en-US" sz="22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120650"/>
            <a:ext cx="4572000" cy="488950"/>
          </a:xfrm>
        </p:spPr>
        <p:txBody>
          <a:bodyPr/>
          <a:lstStyle/>
          <a:p>
            <a:pPr eaLnBrk="1" hangingPunct="1"/>
            <a:r>
              <a:rPr lang="el-GR" sz="3200" dirty="0" smtClean="0">
                <a:solidFill>
                  <a:srgbClr val="FFFF00"/>
                </a:solidFill>
                <a:latin typeface="Trebuchet MS" pitchFamily="34" charset="0"/>
              </a:rPr>
              <a:t>Ανατομική κατανομή ΕΚ</a:t>
            </a:r>
            <a:endParaRPr lang="en-US" sz="3200" dirty="0" smtClean="0">
              <a:solidFill>
                <a:srgbClr val="FFFF00"/>
              </a:solidFill>
              <a:latin typeface="Trebuchet MS" pitchFamily="34" charset="0"/>
            </a:endParaRPr>
          </a:p>
        </p:txBody>
      </p:sp>
      <p:sp>
        <p:nvSpPr>
          <p:cNvPr id="26627" name="Text Box 49"/>
          <p:cNvSpPr txBox="1">
            <a:spLocks noChangeArrowheads="1"/>
          </p:cNvSpPr>
          <p:nvPr/>
        </p:nvSpPr>
        <p:spPr bwMode="auto">
          <a:xfrm>
            <a:off x="3810000" y="1600200"/>
            <a:ext cx="5181600" cy="3049588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l-GR" sz="2000">
                <a:solidFill>
                  <a:schemeClr val="bg1"/>
                </a:solidFill>
              </a:rPr>
              <a:t>Πρωκτίτιδα (&lt;15εκ.)			19%</a:t>
            </a:r>
          </a:p>
          <a:p>
            <a:pPr algn="l"/>
            <a:r>
              <a:rPr lang="el-GR" sz="2000">
                <a:solidFill>
                  <a:schemeClr val="bg1"/>
                </a:solidFill>
              </a:rPr>
              <a:t>Απω κολίτιδα (έως σπληνική καμπή)	56%</a:t>
            </a:r>
          </a:p>
          <a:p>
            <a:pPr algn="l"/>
            <a:r>
              <a:rPr lang="el-GR" sz="2000">
                <a:solidFill>
                  <a:schemeClr val="bg1"/>
                </a:solidFill>
              </a:rPr>
              <a:t>Εκτεταμένη (έως ηπατική)		9%</a:t>
            </a:r>
          </a:p>
          <a:p>
            <a:pPr algn="l"/>
            <a:r>
              <a:rPr lang="el-GR" sz="2000">
                <a:solidFill>
                  <a:schemeClr val="bg1"/>
                </a:solidFill>
              </a:rPr>
              <a:t>Πανκολίτιδα (έως τυφλό)		16%</a:t>
            </a:r>
          </a:p>
          <a:p>
            <a:pPr algn="l"/>
            <a:endParaRPr lang="el-GR" sz="2000">
              <a:solidFill>
                <a:schemeClr val="bg1"/>
              </a:solidFill>
            </a:endParaRPr>
          </a:p>
          <a:p>
            <a:pPr algn="l"/>
            <a:endParaRPr lang="el-GR" sz="2000">
              <a:solidFill>
                <a:schemeClr val="bg1"/>
              </a:solidFill>
            </a:endParaRPr>
          </a:p>
          <a:p>
            <a:pPr algn="r"/>
            <a:r>
              <a:rPr lang="en-US" sz="1600">
                <a:solidFill>
                  <a:schemeClr val="bg1"/>
                </a:solidFill>
              </a:rPr>
              <a:t>Riegler et al. </a:t>
            </a:r>
            <a:r>
              <a:rPr lang="en-US" sz="1600" i="1">
                <a:solidFill>
                  <a:schemeClr val="bg1"/>
                </a:solidFill>
              </a:rPr>
              <a:t>Dig Dis Sci</a:t>
            </a:r>
            <a:r>
              <a:rPr lang="en-US" sz="1600">
                <a:solidFill>
                  <a:schemeClr val="bg1"/>
                </a:solidFill>
              </a:rPr>
              <a:t> 2000;45:462-465 </a:t>
            </a:r>
          </a:p>
        </p:txBody>
      </p:sp>
      <p:pic>
        <p:nvPicPr>
          <p:cNvPr id="26628" name="Picture 65" descr="Gut-(brown)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2C2C2C"/>
              </a:clrFrom>
              <a:clrTo>
                <a:srgbClr val="2C2C2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31863" y="1447800"/>
            <a:ext cx="2359025" cy="32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Line 66"/>
          <p:cNvSpPr>
            <a:spLocks noChangeShapeType="1"/>
          </p:cNvSpPr>
          <p:nvPr/>
        </p:nvSpPr>
        <p:spPr bwMode="auto">
          <a:xfrm>
            <a:off x="1905000" y="3670300"/>
            <a:ext cx="762000" cy="9779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anchor="ctr"/>
          <a:lstStyle/>
          <a:p>
            <a:endParaRPr lang="el-GR"/>
          </a:p>
        </p:txBody>
      </p:sp>
      <p:sp>
        <p:nvSpPr>
          <p:cNvPr id="26630" name="Text Box 68"/>
          <p:cNvSpPr txBox="1">
            <a:spLocks noChangeArrowheads="1"/>
          </p:cNvSpPr>
          <p:nvPr/>
        </p:nvSpPr>
        <p:spPr bwMode="auto">
          <a:xfrm>
            <a:off x="1371600" y="4572000"/>
            <a:ext cx="144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l-GR" sz="1800">
                <a:solidFill>
                  <a:schemeClr val="bg1"/>
                </a:solidFill>
              </a:rPr>
              <a:t>Πρωκτίτιδα</a:t>
            </a:r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26631" name="Line 69"/>
          <p:cNvSpPr>
            <a:spLocks noChangeShapeType="1"/>
          </p:cNvSpPr>
          <p:nvPr/>
        </p:nvSpPr>
        <p:spPr bwMode="auto">
          <a:xfrm rot="-5485559">
            <a:off x="2756694" y="1232694"/>
            <a:ext cx="762000" cy="887412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anchor="ctr"/>
          <a:lstStyle/>
          <a:p>
            <a:endParaRPr lang="el-GR"/>
          </a:p>
        </p:txBody>
      </p:sp>
      <p:sp>
        <p:nvSpPr>
          <p:cNvPr id="26632" name="Text Box 70"/>
          <p:cNvSpPr txBox="1">
            <a:spLocks noChangeArrowheads="1"/>
          </p:cNvSpPr>
          <p:nvPr/>
        </p:nvSpPr>
        <p:spPr bwMode="auto">
          <a:xfrm>
            <a:off x="3124200" y="255905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l-GR" sz="1800">
                <a:solidFill>
                  <a:schemeClr val="bg1"/>
                </a:solidFill>
              </a:rPr>
              <a:t>Απω</a:t>
            </a:r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26633" name="Text Box 71"/>
          <p:cNvSpPr txBox="1">
            <a:spLocks noChangeArrowheads="1"/>
          </p:cNvSpPr>
          <p:nvPr/>
        </p:nvSpPr>
        <p:spPr bwMode="auto">
          <a:xfrm>
            <a:off x="1447800" y="10668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l-GR" sz="1800">
                <a:solidFill>
                  <a:schemeClr val="bg1"/>
                </a:solidFill>
              </a:rPr>
              <a:t>Εκτεταμένη</a:t>
            </a:r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26634" name="Text Box 72"/>
          <p:cNvSpPr txBox="1">
            <a:spLocks noChangeArrowheads="1"/>
          </p:cNvSpPr>
          <p:nvPr/>
        </p:nvSpPr>
        <p:spPr bwMode="auto">
          <a:xfrm>
            <a:off x="152400" y="3048000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l-GR" sz="1800">
                <a:solidFill>
                  <a:schemeClr val="bg1"/>
                </a:solidFill>
              </a:rPr>
              <a:t>Πανκολιίτιδα</a:t>
            </a:r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26635" name="Line 74"/>
          <p:cNvSpPr>
            <a:spLocks noChangeShapeType="1"/>
          </p:cNvSpPr>
          <p:nvPr/>
        </p:nvSpPr>
        <p:spPr bwMode="auto">
          <a:xfrm rot="-5485559">
            <a:off x="1080294" y="3213894"/>
            <a:ext cx="762000" cy="887412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anchor="ctr"/>
          <a:lstStyle/>
          <a:p>
            <a:endParaRPr lang="el-GR"/>
          </a:p>
        </p:txBody>
      </p:sp>
      <p:sp>
        <p:nvSpPr>
          <p:cNvPr id="26636" name="Line 76"/>
          <p:cNvSpPr>
            <a:spLocks noChangeShapeType="1"/>
          </p:cNvSpPr>
          <p:nvPr/>
        </p:nvSpPr>
        <p:spPr bwMode="auto">
          <a:xfrm>
            <a:off x="838200" y="1520825"/>
            <a:ext cx="762000" cy="106997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anchor="ctr"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120650"/>
            <a:ext cx="5472608" cy="488950"/>
          </a:xfrm>
        </p:spPr>
        <p:txBody>
          <a:bodyPr/>
          <a:lstStyle/>
          <a:p>
            <a:pPr eaLnBrk="1" hangingPunct="1"/>
            <a:r>
              <a:rPr lang="el-GR" sz="3200" dirty="0" smtClean="0">
                <a:solidFill>
                  <a:srgbClr val="FFFF00"/>
                </a:solidFill>
                <a:latin typeface="Trebuchet MS" pitchFamily="34" charset="0"/>
              </a:rPr>
              <a:t>Ανατομική κατανομή </a:t>
            </a:r>
            <a:r>
              <a:rPr lang="en-US" sz="3200" dirty="0" err="1" smtClean="0">
                <a:solidFill>
                  <a:srgbClr val="FFFF00"/>
                </a:solidFill>
                <a:latin typeface="Trebuchet MS" pitchFamily="34" charset="0"/>
              </a:rPr>
              <a:t>Crohn</a:t>
            </a:r>
            <a:endParaRPr lang="en-US" sz="3200" dirty="0" smtClean="0">
              <a:solidFill>
                <a:srgbClr val="FFFF00"/>
              </a:solidFill>
              <a:latin typeface="Trebuchet MS" pitchFamily="34" charset="0"/>
            </a:endParaRPr>
          </a:p>
        </p:txBody>
      </p:sp>
      <p:sp>
        <p:nvSpPr>
          <p:cNvPr id="26627" name="Text Box 49"/>
          <p:cNvSpPr txBox="1">
            <a:spLocks noChangeArrowheads="1"/>
          </p:cNvSpPr>
          <p:nvPr/>
        </p:nvSpPr>
        <p:spPr bwMode="auto">
          <a:xfrm>
            <a:off x="683568" y="1600200"/>
            <a:ext cx="8308032" cy="3049588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l-GR" sz="2000" dirty="0" smtClean="0">
                <a:solidFill>
                  <a:schemeClr val="bg1"/>
                </a:solidFill>
              </a:rPr>
              <a:t>Τελικός ειλεός						1/3</a:t>
            </a:r>
            <a:endParaRPr lang="el-GR" sz="2000" dirty="0">
              <a:solidFill>
                <a:schemeClr val="bg1"/>
              </a:solidFill>
            </a:endParaRPr>
          </a:p>
          <a:p>
            <a:pPr algn="l"/>
            <a:r>
              <a:rPr lang="el-GR" sz="2000" dirty="0" smtClean="0">
                <a:solidFill>
                  <a:schemeClr val="bg1"/>
                </a:solidFill>
              </a:rPr>
              <a:t>Κόλον							1/3</a:t>
            </a:r>
            <a:endParaRPr lang="el-GR" sz="2000" dirty="0">
              <a:solidFill>
                <a:schemeClr val="bg1"/>
              </a:solidFill>
            </a:endParaRPr>
          </a:p>
          <a:p>
            <a:pPr algn="l"/>
            <a:r>
              <a:rPr lang="el-GR" sz="2000" dirty="0" smtClean="0">
                <a:solidFill>
                  <a:schemeClr val="bg1"/>
                </a:solidFill>
              </a:rPr>
              <a:t>Μικτή 							1/3</a:t>
            </a:r>
            <a:endParaRPr lang="el-GR" sz="2000" dirty="0">
              <a:solidFill>
                <a:schemeClr val="bg1"/>
              </a:solidFill>
            </a:endParaRPr>
          </a:p>
          <a:p>
            <a:pPr algn="l"/>
            <a:r>
              <a:rPr lang="el-GR" sz="2000" dirty="0" smtClean="0">
                <a:solidFill>
                  <a:schemeClr val="bg1"/>
                </a:solidFill>
              </a:rPr>
              <a:t>Ανώτερο πεπτικό					  5%</a:t>
            </a:r>
            <a:endParaRPr lang="el-GR" sz="2000" dirty="0">
              <a:solidFill>
                <a:schemeClr val="bg1"/>
              </a:solidFill>
            </a:endParaRPr>
          </a:p>
          <a:p>
            <a:pPr algn="l"/>
            <a:endParaRPr lang="el-GR" sz="2000" dirty="0">
              <a:solidFill>
                <a:schemeClr val="bg1"/>
              </a:solidFill>
            </a:endParaRPr>
          </a:p>
          <a:p>
            <a:pPr algn="l"/>
            <a:endParaRPr lang="el-GR" sz="2000" dirty="0">
              <a:solidFill>
                <a:schemeClr val="bg1"/>
              </a:solidFill>
            </a:endParaRPr>
          </a:p>
          <a:p>
            <a:pPr algn="r"/>
            <a:endParaRPr 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0650"/>
            <a:ext cx="9144000" cy="1436142"/>
          </a:xfrm>
        </p:spPr>
        <p:txBody>
          <a:bodyPr/>
          <a:lstStyle/>
          <a:p>
            <a:pPr eaLnBrk="1" hangingPunct="1"/>
            <a:r>
              <a:rPr lang="el-GR" sz="3200" dirty="0" smtClean="0">
                <a:solidFill>
                  <a:srgbClr val="FFFF00"/>
                </a:solidFill>
                <a:latin typeface="Trebuchet MS" pitchFamily="34" charset="0"/>
              </a:rPr>
              <a:t>Υπότυποι ν. </a:t>
            </a:r>
            <a:r>
              <a:rPr lang="en-US" sz="3200" dirty="0" err="1" smtClean="0">
                <a:solidFill>
                  <a:srgbClr val="FFFF00"/>
                </a:solidFill>
                <a:latin typeface="Trebuchet MS" pitchFamily="34" charset="0"/>
              </a:rPr>
              <a:t>Crohn</a:t>
            </a:r>
            <a:r>
              <a:rPr lang="en-US" sz="3200" dirty="0" smtClean="0">
                <a:solidFill>
                  <a:srgbClr val="FFFF00"/>
                </a:solidFill>
                <a:latin typeface="Trebuchet MS" pitchFamily="34" charset="0"/>
              </a:rPr>
              <a:t> - </a:t>
            </a:r>
            <a:r>
              <a:rPr lang="el-GR" sz="3200" dirty="0" smtClean="0">
                <a:solidFill>
                  <a:srgbClr val="FFFF00"/>
                </a:solidFill>
                <a:latin typeface="Trebuchet MS" pitchFamily="34" charset="0"/>
              </a:rPr>
              <a:t>φλεγμονώδης μορφή</a:t>
            </a:r>
            <a:endParaRPr lang="en-US" sz="3200" dirty="0" smtClean="0">
              <a:solidFill>
                <a:srgbClr val="FFFF00"/>
              </a:solidFill>
              <a:latin typeface="Trebuchet MS" pitchFamily="34" charset="0"/>
            </a:endParaRPr>
          </a:p>
        </p:txBody>
      </p:sp>
      <p:pic>
        <p:nvPicPr>
          <p:cNvPr id="5" name="Picture 1" descr="E:\EJ Desc colon 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1973263"/>
            <a:ext cx="5041900" cy="4279900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1428736"/>
            <a:ext cx="4200537" cy="514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42844" y="0"/>
            <a:ext cx="8929750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rPr>
              <a:t>Υπότυποι ν.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rPr>
              <a:t>Crohn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rPr>
              <a:t> - </a:t>
            </a:r>
            <a:r>
              <a:rPr kumimoji="0" lang="el-GR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rPr>
              <a:t>φλεγμονώδης μορφή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rebuchet MS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800" kern="0" dirty="0" smtClean="0">
              <a:solidFill>
                <a:srgbClr val="FFFF00"/>
              </a:solidFill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rPr>
              <a:t>MRI-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rPr>
              <a:t>enteroclysis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rebuchet MS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971800" y="152400"/>
            <a:ext cx="3200400" cy="685800"/>
          </a:xfrm>
          <a:solidFill>
            <a:srgbClr val="000066"/>
          </a:solidFill>
        </p:spPr>
        <p:txBody>
          <a:bodyPr/>
          <a:lstStyle/>
          <a:p>
            <a:pPr eaLnBrk="1" hangingPunct="1"/>
            <a:r>
              <a:rPr lang="el-GR" sz="3200" smtClean="0">
                <a:solidFill>
                  <a:srgbClr val="FFFF00"/>
                </a:solidFill>
                <a:latin typeface="Trebuchet MS" pitchFamily="34" charset="0"/>
              </a:rPr>
              <a:t>ΟΡΙΣΜΟΙ</a:t>
            </a:r>
            <a:endParaRPr lang="en-US" sz="3200" smtClean="0">
              <a:solidFill>
                <a:srgbClr val="FFFF00"/>
              </a:solidFill>
              <a:latin typeface="Trebuchet MS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5200" y="990600"/>
            <a:ext cx="7212013" cy="5029200"/>
          </a:xfrm>
          <a:solidFill>
            <a:srgbClr val="0000CC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l-GR" sz="2400" u="sng" smtClean="0">
                <a:solidFill>
                  <a:schemeClr val="bg1"/>
                </a:solidFill>
                <a:latin typeface="Trebuchet MS" pitchFamily="34" charset="0"/>
              </a:rPr>
              <a:t>Νοσολογικές οντότητες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l-GR" sz="900" smtClean="0">
              <a:solidFill>
                <a:schemeClr val="bg1"/>
              </a:solidFill>
              <a:latin typeface="Trebuchet MS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l-GR" sz="2400" smtClean="0">
                <a:solidFill>
                  <a:schemeClr val="bg1"/>
                </a:solidFill>
                <a:latin typeface="Trebuchet MS" pitchFamily="34" charset="0"/>
              </a:rPr>
              <a:t>	Ελκώδης κολίτιδα (ΕΚ)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l-GR" sz="900" smtClean="0">
              <a:solidFill>
                <a:schemeClr val="bg1"/>
              </a:solidFill>
              <a:latin typeface="Trebuchet MS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l-GR" sz="2400" smtClean="0">
                <a:solidFill>
                  <a:schemeClr val="bg1"/>
                </a:solidFill>
                <a:latin typeface="Trebuchet MS" pitchFamily="34" charset="0"/>
              </a:rPr>
              <a:t>	Νόσος του </a:t>
            </a:r>
            <a:r>
              <a:rPr lang="en-US" sz="2400" smtClean="0">
                <a:solidFill>
                  <a:schemeClr val="bg1"/>
                </a:solidFill>
                <a:latin typeface="Trebuchet MS" pitchFamily="34" charset="0"/>
              </a:rPr>
              <a:t>Crohn</a:t>
            </a:r>
            <a:r>
              <a:rPr lang="el-GR" sz="2400" smtClean="0">
                <a:solidFill>
                  <a:schemeClr val="bg1"/>
                </a:solidFill>
                <a:latin typeface="Trebuchet MS" pitchFamily="34" charset="0"/>
              </a:rPr>
              <a:t> (</a:t>
            </a:r>
            <a:r>
              <a:rPr lang="en-US" sz="2400" smtClean="0">
                <a:solidFill>
                  <a:schemeClr val="bg1"/>
                </a:solidFill>
                <a:latin typeface="Trebuchet MS" pitchFamily="34" charset="0"/>
              </a:rPr>
              <a:t>Crohn)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900" smtClean="0">
              <a:solidFill>
                <a:schemeClr val="bg1"/>
              </a:solidFill>
              <a:latin typeface="Trebuchet MS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l-GR" sz="2400" smtClean="0">
                <a:solidFill>
                  <a:schemeClr val="bg1"/>
                </a:solidFill>
                <a:latin typeface="Trebuchet MS" pitchFamily="34" charset="0"/>
              </a:rPr>
              <a:t>	Αδιευκρίνιστη κολίτιδα (ΑΚ)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l-GR" sz="2400" smtClean="0">
              <a:solidFill>
                <a:schemeClr val="bg1"/>
              </a:solidFill>
              <a:latin typeface="Trebuchet MS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l-GR" sz="2400" u="sng" smtClean="0">
                <a:solidFill>
                  <a:schemeClr val="bg1"/>
                </a:solidFill>
                <a:latin typeface="Trebuchet MS" pitchFamily="34" charset="0"/>
              </a:rPr>
              <a:t>Κλινικά σύνδρομα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l-GR" sz="800" smtClean="0">
              <a:solidFill>
                <a:schemeClr val="bg1"/>
              </a:solidFill>
              <a:latin typeface="Trebuchet MS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l-GR" sz="2400" smtClean="0">
                <a:solidFill>
                  <a:schemeClr val="bg1"/>
                </a:solidFill>
                <a:latin typeface="Trebuchet MS" pitchFamily="34" charset="0"/>
              </a:rPr>
              <a:t>	Κολίτιδα </a:t>
            </a:r>
            <a:r>
              <a:rPr lang="el-GR" sz="2400" smtClean="0">
                <a:solidFill>
                  <a:schemeClr val="bg1"/>
                </a:solidFill>
                <a:latin typeface="Trebuchet MS" pitchFamily="34" charset="0"/>
                <a:sym typeface="Symbol" pitchFamily="18" charset="2"/>
              </a:rPr>
              <a:t> ΕΚ / ΑΚ / </a:t>
            </a:r>
            <a:r>
              <a:rPr lang="en-US" sz="2400" smtClean="0">
                <a:solidFill>
                  <a:schemeClr val="bg1"/>
                </a:solidFill>
                <a:latin typeface="Trebuchet MS" pitchFamily="34" charset="0"/>
                <a:sym typeface="Symbol" pitchFamily="18" charset="2"/>
              </a:rPr>
              <a:t>Crohn</a:t>
            </a:r>
            <a:endParaRPr lang="el-GR" sz="2400" smtClean="0">
              <a:solidFill>
                <a:schemeClr val="bg1"/>
              </a:solidFill>
              <a:latin typeface="Trebuchet MS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l-GR" sz="800" smtClean="0">
              <a:solidFill>
                <a:schemeClr val="bg1"/>
              </a:solidFill>
              <a:latin typeface="Trebuchet MS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l-GR" sz="2400" smtClean="0">
                <a:solidFill>
                  <a:schemeClr val="bg1"/>
                </a:solidFill>
                <a:latin typeface="Trebuchet MS" pitchFamily="34" charset="0"/>
              </a:rPr>
              <a:t>	Ειλείτιδα </a:t>
            </a:r>
            <a:r>
              <a:rPr lang="el-GR" sz="2400" smtClean="0">
                <a:solidFill>
                  <a:schemeClr val="bg1"/>
                </a:solidFill>
                <a:latin typeface="Trebuchet MS" pitchFamily="34" charset="0"/>
                <a:sym typeface="Symbol" pitchFamily="18" charset="2"/>
              </a:rPr>
              <a:t> </a:t>
            </a:r>
            <a:r>
              <a:rPr lang="en-US" sz="2400" smtClean="0">
                <a:solidFill>
                  <a:schemeClr val="bg1"/>
                </a:solidFill>
                <a:latin typeface="Trebuchet MS" pitchFamily="34" charset="0"/>
                <a:sym typeface="Symbol" pitchFamily="18" charset="2"/>
              </a:rPr>
              <a:t>Crohn</a:t>
            </a:r>
            <a:endParaRPr lang="en-US" sz="2400" smtClean="0">
              <a:solidFill>
                <a:schemeClr val="bg1"/>
              </a:solidFill>
              <a:latin typeface="Trebuchet MS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800" smtClean="0">
              <a:solidFill>
                <a:schemeClr val="bg1"/>
              </a:solidFill>
              <a:latin typeface="Trebuchet MS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l-GR" sz="2400" smtClean="0">
                <a:solidFill>
                  <a:schemeClr val="bg1"/>
                </a:solidFill>
                <a:latin typeface="Trebuchet MS" pitchFamily="34" charset="0"/>
              </a:rPr>
              <a:t>	Νόσος ανώτερου πεπτικού </a:t>
            </a:r>
            <a:r>
              <a:rPr lang="el-GR" sz="2400" smtClean="0">
                <a:solidFill>
                  <a:schemeClr val="bg1"/>
                </a:solidFill>
                <a:latin typeface="Trebuchet MS" pitchFamily="34" charset="0"/>
                <a:sym typeface="Symbol" pitchFamily="18" charset="2"/>
              </a:rPr>
              <a:t> </a:t>
            </a:r>
            <a:r>
              <a:rPr lang="en-US" sz="2400" smtClean="0">
                <a:solidFill>
                  <a:schemeClr val="bg1"/>
                </a:solidFill>
                <a:latin typeface="Trebuchet MS" pitchFamily="34" charset="0"/>
                <a:sym typeface="Symbol" pitchFamily="18" charset="2"/>
              </a:rPr>
              <a:t>Crohn</a:t>
            </a:r>
            <a:endParaRPr lang="el-GR" sz="2400" smtClean="0">
              <a:solidFill>
                <a:schemeClr val="bg1"/>
              </a:solidFill>
              <a:latin typeface="Trebuchet MS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l-GR" sz="800" smtClean="0">
              <a:solidFill>
                <a:schemeClr val="bg1"/>
              </a:solidFill>
              <a:latin typeface="Trebuchet MS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l-GR" sz="2400" smtClean="0">
                <a:solidFill>
                  <a:schemeClr val="bg1"/>
                </a:solidFill>
                <a:latin typeface="Trebuchet MS" pitchFamily="34" charset="0"/>
              </a:rPr>
              <a:t>	Εξωεντερικά σύνδρομα </a:t>
            </a:r>
            <a:r>
              <a:rPr lang="el-GR" sz="2400" smtClean="0">
                <a:solidFill>
                  <a:schemeClr val="bg1"/>
                </a:solidFill>
                <a:latin typeface="Trebuchet MS" pitchFamily="34" charset="0"/>
                <a:sym typeface="Symbol" pitchFamily="18" charset="2"/>
              </a:rPr>
              <a:t> ΕΚ / ΑΚ / </a:t>
            </a:r>
            <a:r>
              <a:rPr lang="en-US" sz="2400" smtClean="0">
                <a:solidFill>
                  <a:schemeClr val="bg1"/>
                </a:solidFill>
                <a:latin typeface="Trebuchet MS" pitchFamily="34" charset="0"/>
                <a:sym typeface="Symbol" pitchFamily="18" charset="2"/>
              </a:rPr>
              <a:t>Crohn</a:t>
            </a:r>
            <a:endParaRPr lang="en-US" sz="2400" smtClean="0">
              <a:solidFill>
                <a:schemeClr val="bg1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42844" y="0"/>
            <a:ext cx="892975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rPr>
              <a:t>Υπότυποι ν.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rPr>
              <a:t>Crohn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rPr>
              <a:t> - </a:t>
            </a:r>
            <a:r>
              <a:rPr kumimoji="0" lang="el-GR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rPr>
              <a:t>φλεγμονώδης μορφή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rebuchet MS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800" kern="0" dirty="0" smtClean="0">
              <a:solidFill>
                <a:srgbClr val="FFFF00"/>
              </a:solidFill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rPr>
              <a:t>MRI-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rPr>
              <a:t>enteroclysis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rebuchet MS" pitchFamily="34" charset="0"/>
              <a:ea typeface="+mj-ea"/>
              <a:cs typeface="+mj-cs"/>
            </a:endParaRPr>
          </a:p>
        </p:txBody>
      </p:sp>
      <p:pic>
        <p:nvPicPr>
          <p:cNvPr id="5" name="Picture 2" descr="  Fig. 1B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311275"/>
            <a:ext cx="4714875" cy="554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714488"/>
            <a:ext cx="6643734" cy="4761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42844" y="0"/>
            <a:ext cx="8929750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rPr>
              <a:t>Υπότυποι ν.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rPr>
              <a:t>Crohn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rPr>
              <a:t>  - </a:t>
            </a:r>
            <a:r>
              <a:rPr kumimoji="0" lang="el-GR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rPr>
              <a:t>φλεγμονώδης μορφή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rebuchet MS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800" kern="0" dirty="0" smtClean="0">
              <a:solidFill>
                <a:srgbClr val="FFFF00"/>
              </a:solidFill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rPr>
              <a:t>MRI-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rPr>
              <a:t>enteroclysis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rebuchet MS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120650"/>
            <a:ext cx="8643998" cy="879458"/>
          </a:xfrm>
        </p:spPr>
        <p:txBody>
          <a:bodyPr/>
          <a:lstStyle/>
          <a:p>
            <a:pPr eaLnBrk="1" hangingPunct="1"/>
            <a:r>
              <a:rPr lang="el-GR" sz="3200" dirty="0" smtClean="0">
                <a:solidFill>
                  <a:srgbClr val="FFFF00"/>
                </a:solidFill>
                <a:latin typeface="Trebuchet MS" pitchFamily="34" charset="0"/>
              </a:rPr>
              <a:t>Υπότυποι ν. </a:t>
            </a:r>
            <a:r>
              <a:rPr lang="en-US" sz="3200" dirty="0" err="1" smtClean="0">
                <a:solidFill>
                  <a:srgbClr val="FFFF00"/>
                </a:solidFill>
                <a:latin typeface="Trebuchet MS" pitchFamily="34" charset="0"/>
              </a:rPr>
              <a:t>Crohn</a:t>
            </a:r>
            <a:r>
              <a:rPr lang="en-US" sz="3200" dirty="0" smtClean="0">
                <a:solidFill>
                  <a:srgbClr val="FFFF00"/>
                </a:solidFill>
                <a:latin typeface="Trebuchet MS" pitchFamily="34" charset="0"/>
              </a:rPr>
              <a:t> - </a:t>
            </a:r>
            <a:r>
              <a:rPr lang="el-GR" sz="3200" dirty="0" smtClean="0">
                <a:solidFill>
                  <a:srgbClr val="FFFF00"/>
                </a:solidFill>
                <a:latin typeface="Trebuchet MS" pitchFamily="34" charset="0"/>
              </a:rPr>
              <a:t>στενωτική μορφή</a:t>
            </a:r>
            <a:endParaRPr lang="en-US" sz="3200" dirty="0" smtClean="0">
              <a:solidFill>
                <a:srgbClr val="FFFF00"/>
              </a:solidFill>
              <a:latin typeface="Trebuchet MS" pitchFamily="34" charset="0"/>
            </a:endParaRPr>
          </a:p>
        </p:txBody>
      </p:sp>
      <p:pic>
        <p:nvPicPr>
          <p:cNvPr id="6" name="5 - Εικόνα" descr="CrohnGada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1747433"/>
            <a:ext cx="6736184" cy="44964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1500174"/>
            <a:ext cx="4462459" cy="5181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85720" y="120650"/>
            <a:ext cx="8643998" cy="879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rPr>
              <a:t>Υπότυποι ν.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rPr>
              <a:t>Crohn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rPr>
              <a:t>  - </a:t>
            </a:r>
            <a:r>
              <a:rPr kumimoji="0" lang="el-GR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rPr>
              <a:t>στενωτική μορφή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rebuchet MS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120650"/>
            <a:ext cx="5472608" cy="1436142"/>
          </a:xfrm>
        </p:spPr>
        <p:txBody>
          <a:bodyPr/>
          <a:lstStyle/>
          <a:p>
            <a:pPr eaLnBrk="1" hangingPunct="1"/>
            <a:r>
              <a:rPr lang="el-GR" sz="3200" dirty="0" err="1" smtClean="0">
                <a:solidFill>
                  <a:srgbClr val="FFFF00"/>
                </a:solidFill>
                <a:latin typeface="Trebuchet MS" pitchFamily="34" charset="0"/>
              </a:rPr>
              <a:t>Υπότυποι</a:t>
            </a:r>
            <a:r>
              <a:rPr lang="el-GR" sz="3200" dirty="0" smtClean="0">
                <a:solidFill>
                  <a:srgbClr val="FFFF00"/>
                </a:solidFill>
                <a:latin typeface="Trebuchet MS" pitchFamily="34" charset="0"/>
              </a:rPr>
              <a:t> ν. </a:t>
            </a:r>
            <a:r>
              <a:rPr lang="en-US" sz="3200" dirty="0" err="1" smtClean="0">
                <a:solidFill>
                  <a:srgbClr val="FFFF00"/>
                </a:solidFill>
                <a:latin typeface="Trebuchet MS" pitchFamily="34" charset="0"/>
              </a:rPr>
              <a:t>Crohn</a:t>
            </a:r>
            <a:r>
              <a:rPr lang="el-GR" sz="3200" dirty="0" smtClean="0">
                <a:solidFill>
                  <a:srgbClr val="FFFF00"/>
                </a:solidFill>
                <a:latin typeface="Trebuchet MS" pitchFamily="34" charset="0"/>
              </a:rPr>
              <a:t/>
            </a:r>
            <a:br>
              <a:rPr lang="el-GR" sz="3200" dirty="0" smtClean="0">
                <a:solidFill>
                  <a:srgbClr val="FFFF00"/>
                </a:solidFill>
                <a:latin typeface="Trebuchet MS" pitchFamily="34" charset="0"/>
              </a:rPr>
            </a:br>
            <a:r>
              <a:rPr lang="el-GR" sz="800" dirty="0" smtClean="0">
                <a:solidFill>
                  <a:srgbClr val="FFFF00"/>
                </a:solidFill>
                <a:latin typeface="Trebuchet MS" pitchFamily="34" charset="0"/>
              </a:rPr>
              <a:t/>
            </a:r>
            <a:br>
              <a:rPr lang="el-GR" sz="800" dirty="0" smtClean="0">
                <a:solidFill>
                  <a:srgbClr val="FFFF00"/>
                </a:solidFill>
                <a:latin typeface="Trebuchet MS" pitchFamily="34" charset="0"/>
              </a:rPr>
            </a:br>
            <a:r>
              <a:rPr lang="el-GR" sz="3200" dirty="0" err="1" smtClean="0">
                <a:solidFill>
                  <a:srgbClr val="FFFF00"/>
                </a:solidFill>
                <a:latin typeface="Trebuchet MS" pitchFamily="34" charset="0"/>
              </a:rPr>
              <a:t>συριγγοποιός</a:t>
            </a:r>
            <a:r>
              <a:rPr lang="el-GR" sz="3200" dirty="0" smtClean="0">
                <a:solidFill>
                  <a:srgbClr val="FFFF00"/>
                </a:solidFill>
                <a:latin typeface="Trebuchet MS" pitchFamily="34" charset="0"/>
              </a:rPr>
              <a:t> μορφή</a:t>
            </a:r>
            <a:endParaRPr lang="en-US" sz="3200" dirty="0" smtClean="0">
              <a:solidFill>
                <a:srgbClr val="FFFF00"/>
              </a:solidFill>
              <a:latin typeface="Trebuchet MS" pitchFamily="34" charset="0"/>
            </a:endParaRPr>
          </a:p>
        </p:txBody>
      </p:sp>
      <p:pic>
        <p:nvPicPr>
          <p:cNvPr id="4" name="3 - Εικόνα" descr="phototake_rr_photo_of_chrons_flare_absces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2060848"/>
            <a:ext cx="6408712" cy="43548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-27384"/>
            <a:ext cx="6768752" cy="860078"/>
          </a:xfrm>
        </p:spPr>
        <p:txBody>
          <a:bodyPr/>
          <a:lstStyle/>
          <a:p>
            <a:pPr eaLnBrk="1" hangingPunct="1"/>
            <a:r>
              <a:rPr lang="el-GR" sz="3200" dirty="0" smtClean="0">
                <a:solidFill>
                  <a:srgbClr val="FFFF00"/>
                </a:solidFill>
                <a:latin typeface="Trebuchet MS" pitchFamily="34" charset="0"/>
              </a:rPr>
              <a:t>ν. </a:t>
            </a:r>
            <a:r>
              <a:rPr lang="en-US" sz="3200" dirty="0" err="1" smtClean="0">
                <a:solidFill>
                  <a:srgbClr val="FFFF00"/>
                </a:solidFill>
                <a:latin typeface="Trebuchet MS" pitchFamily="34" charset="0"/>
              </a:rPr>
              <a:t>Crohn</a:t>
            </a:r>
            <a:r>
              <a:rPr lang="el-GR" sz="3200" dirty="0" smtClean="0">
                <a:solidFill>
                  <a:srgbClr val="FFFF00"/>
                </a:solidFill>
                <a:latin typeface="Trebuchet MS" pitchFamily="34" charset="0"/>
              </a:rPr>
              <a:t> </a:t>
            </a:r>
            <a:r>
              <a:rPr lang="el-GR" sz="3200" dirty="0" err="1" smtClean="0">
                <a:solidFill>
                  <a:srgbClr val="FFFF00"/>
                </a:solidFill>
                <a:latin typeface="Trebuchet MS" pitchFamily="34" charset="0"/>
              </a:rPr>
              <a:t>συριγγοποιός</a:t>
            </a:r>
            <a:r>
              <a:rPr lang="el-GR" sz="3200" dirty="0" smtClean="0">
                <a:solidFill>
                  <a:srgbClr val="FFFF00"/>
                </a:solidFill>
                <a:latin typeface="Trebuchet MS" pitchFamily="34" charset="0"/>
              </a:rPr>
              <a:t> μορφή</a:t>
            </a:r>
            <a:endParaRPr lang="en-US" sz="3200" dirty="0" smtClean="0">
              <a:solidFill>
                <a:srgbClr val="FFFF00"/>
              </a:solidFill>
              <a:latin typeface="Trebuchet MS" pitchFamily="34" charset="0"/>
            </a:endParaRPr>
          </a:p>
        </p:txBody>
      </p:sp>
      <p:pic>
        <p:nvPicPr>
          <p:cNvPr id="5" name="4 - Εικόνα" descr="F42.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908720"/>
            <a:ext cx="5691247" cy="55268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763000" cy="914400"/>
          </a:xfrm>
          <a:noFill/>
        </p:spPr>
        <p:txBody>
          <a:bodyPr/>
          <a:lstStyle/>
          <a:p>
            <a:pPr eaLnBrk="1" hangingPunct="1"/>
            <a:r>
              <a:rPr lang="el-GR" sz="3200" smtClean="0">
                <a:solidFill>
                  <a:srgbClr val="FFFF00"/>
                </a:solidFill>
              </a:rPr>
              <a:t>Πως εκτιμάται η βαρύτητα στην ΙΦΝΕ;</a:t>
            </a:r>
            <a:endParaRPr lang="en-US" sz="2800" smtClean="0">
              <a:solidFill>
                <a:srgbClr val="FFFF00"/>
              </a:solidFill>
            </a:endParaRPr>
          </a:p>
        </p:txBody>
      </p:sp>
      <p:sp>
        <p:nvSpPr>
          <p:cNvPr id="19459" name="Line 8"/>
          <p:cNvSpPr>
            <a:spLocks noChangeShapeType="1"/>
          </p:cNvSpPr>
          <p:nvPr/>
        </p:nvSpPr>
        <p:spPr bwMode="auto">
          <a:xfrm>
            <a:off x="0" y="838200"/>
            <a:ext cx="91440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914400" y="2984500"/>
            <a:ext cx="7391400" cy="1143000"/>
            <a:chOff x="624" y="1152"/>
            <a:chExt cx="4656" cy="720"/>
          </a:xfrm>
        </p:grpSpPr>
        <p:sp>
          <p:nvSpPr>
            <p:cNvPr id="19469" name="Line 13"/>
            <p:cNvSpPr>
              <a:spLocks noChangeShapeType="1"/>
            </p:cNvSpPr>
            <p:nvPr/>
          </p:nvSpPr>
          <p:spPr bwMode="auto">
            <a:xfrm>
              <a:off x="624" y="1872"/>
              <a:ext cx="4656" cy="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9470" name="Line 14"/>
            <p:cNvSpPr>
              <a:spLocks noChangeShapeType="1"/>
            </p:cNvSpPr>
            <p:nvPr/>
          </p:nvSpPr>
          <p:spPr bwMode="auto">
            <a:xfrm flipV="1">
              <a:off x="624" y="1152"/>
              <a:ext cx="4656" cy="72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9471" name="Line 15"/>
            <p:cNvSpPr>
              <a:spLocks noChangeShapeType="1"/>
            </p:cNvSpPr>
            <p:nvPr/>
          </p:nvSpPr>
          <p:spPr bwMode="auto">
            <a:xfrm>
              <a:off x="5280" y="1152"/>
              <a:ext cx="0" cy="72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19461" name="Text Box 17"/>
          <p:cNvSpPr txBox="1">
            <a:spLocks noChangeArrowheads="1"/>
          </p:cNvSpPr>
          <p:nvPr/>
        </p:nvSpPr>
        <p:spPr bwMode="auto">
          <a:xfrm>
            <a:off x="381000" y="4219575"/>
            <a:ext cx="1981200" cy="822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>
                <a:latin typeface="Comic Sans MS" pitchFamily="66" charset="0"/>
              </a:rPr>
              <a:t>Ήπια τοπική νόσος</a:t>
            </a:r>
            <a:endParaRPr lang="en-US">
              <a:latin typeface="Comic Sans MS" pitchFamily="66" charset="0"/>
            </a:endParaRPr>
          </a:p>
        </p:txBody>
      </p:sp>
      <p:sp>
        <p:nvSpPr>
          <p:cNvPr id="19462" name="Text Box 18"/>
          <p:cNvSpPr txBox="1">
            <a:spLocks noChangeArrowheads="1"/>
          </p:cNvSpPr>
          <p:nvPr/>
        </p:nvSpPr>
        <p:spPr bwMode="auto">
          <a:xfrm>
            <a:off x="3429000" y="4219575"/>
            <a:ext cx="1981200" cy="822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>
                <a:latin typeface="Comic Sans MS" pitchFamily="66" charset="0"/>
              </a:rPr>
              <a:t>Βαριά τοπική νόσος</a:t>
            </a:r>
            <a:endParaRPr lang="en-US">
              <a:latin typeface="Comic Sans MS" pitchFamily="66" charset="0"/>
            </a:endParaRPr>
          </a:p>
        </p:txBody>
      </p:sp>
      <p:sp>
        <p:nvSpPr>
          <p:cNvPr id="19463" name="Text Box 19"/>
          <p:cNvSpPr txBox="1">
            <a:spLocks noChangeArrowheads="1"/>
          </p:cNvSpPr>
          <p:nvPr/>
        </p:nvSpPr>
        <p:spPr bwMode="auto">
          <a:xfrm>
            <a:off x="6858000" y="4219575"/>
            <a:ext cx="1981200" cy="822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>
                <a:latin typeface="Comic Sans MS" pitchFamily="66" charset="0"/>
              </a:rPr>
              <a:t>Συστηματική νόσος</a:t>
            </a:r>
            <a:endParaRPr lang="en-US">
              <a:latin typeface="Comic Sans MS" pitchFamily="66" charset="0"/>
            </a:endParaRPr>
          </a:p>
        </p:txBody>
      </p:sp>
      <p:sp>
        <p:nvSpPr>
          <p:cNvPr id="19464" name="Oval 20"/>
          <p:cNvSpPr>
            <a:spLocks noChangeArrowheads="1"/>
          </p:cNvSpPr>
          <p:nvPr/>
        </p:nvSpPr>
        <p:spPr bwMode="auto">
          <a:xfrm>
            <a:off x="6629400" y="3201988"/>
            <a:ext cx="1600200" cy="860425"/>
          </a:xfrm>
          <a:prstGeom prst="ellipse">
            <a:avLst/>
          </a:prstGeom>
          <a:noFill/>
          <a:ln w="38100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>
                <a:solidFill>
                  <a:srgbClr val="FFFF00"/>
                </a:solidFill>
                <a:latin typeface="Comic Sans MS" pitchFamily="66" charset="0"/>
              </a:rPr>
              <a:t>MODS</a:t>
            </a:r>
          </a:p>
        </p:txBody>
      </p:sp>
      <p:sp>
        <p:nvSpPr>
          <p:cNvPr id="19465" name="Text Box 21"/>
          <p:cNvSpPr txBox="1">
            <a:spLocks noChangeArrowheads="1"/>
          </p:cNvSpPr>
          <p:nvPr/>
        </p:nvSpPr>
        <p:spPr bwMode="auto">
          <a:xfrm rot="-600000">
            <a:off x="2895600" y="3136900"/>
            <a:ext cx="28956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>
                <a:solidFill>
                  <a:srgbClr val="FFFF00"/>
                </a:solidFill>
                <a:latin typeface="Comic Sans MS" pitchFamily="66" charset="0"/>
              </a:rPr>
              <a:t>Βαρύτητα ΕΚ</a:t>
            </a:r>
            <a:endParaRPr lang="en-US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19466" name="Text Box 22"/>
          <p:cNvSpPr txBox="1">
            <a:spLocks noChangeArrowheads="1"/>
          </p:cNvSpPr>
          <p:nvPr/>
        </p:nvSpPr>
        <p:spPr bwMode="auto">
          <a:xfrm>
            <a:off x="3657600" y="5181600"/>
            <a:ext cx="5181600" cy="1495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>
                <a:solidFill>
                  <a:srgbClr val="66FFFF"/>
                </a:solidFill>
                <a:latin typeface="Comic Sans MS" pitchFamily="66" charset="0"/>
              </a:rPr>
              <a:t>Κλινικοεργαστηριακοί δείκτες </a:t>
            </a:r>
          </a:p>
          <a:p>
            <a:endParaRPr lang="el-GR" sz="800">
              <a:solidFill>
                <a:srgbClr val="66FFFF"/>
              </a:solidFill>
              <a:latin typeface="Comic Sans MS" pitchFamily="66" charset="0"/>
            </a:endParaRPr>
          </a:p>
          <a:p>
            <a:pPr algn="l"/>
            <a:r>
              <a:rPr lang="el-GR">
                <a:solidFill>
                  <a:srgbClr val="66FFFF"/>
                </a:solidFill>
                <a:latin typeface="Comic Sans MS" pitchFamily="66" charset="0"/>
              </a:rPr>
              <a:t>Ακτινολογικά ευρήματα</a:t>
            </a:r>
          </a:p>
          <a:p>
            <a:pPr algn="l"/>
            <a:r>
              <a:rPr lang="el-GR">
                <a:solidFill>
                  <a:srgbClr val="66FFFF"/>
                </a:solidFill>
                <a:latin typeface="Comic Sans MS" pitchFamily="66" charset="0"/>
              </a:rPr>
              <a:t>Ενδοσκοπικά ευρήματα</a:t>
            </a:r>
            <a:endParaRPr lang="en-US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19467" name="AutoShape 23"/>
          <p:cNvSpPr>
            <a:spLocks noChangeArrowheads="1"/>
          </p:cNvSpPr>
          <p:nvPr/>
        </p:nvSpPr>
        <p:spPr bwMode="auto">
          <a:xfrm>
            <a:off x="5486400" y="1066800"/>
            <a:ext cx="3429000" cy="1828800"/>
          </a:xfrm>
          <a:prstGeom prst="irregularSeal1">
            <a:avLst/>
          </a:prstGeom>
          <a:noFill/>
          <a:ln w="9525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l-GR" sz="2800" b="1">
                <a:solidFill>
                  <a:srgbClr val="FFFF00"/>
                </a:solidFill>
                <a:latin typeface="Comic Sans MS" pitchFamily="66" charset="0"/>
                <a:sym typeface="Symbol" pitchFamily="18" charset="2"/>
              </a:rPr>
              <a:t></a:t>
            </a:r>
            <a:r>
              <a:rPr lang="el-GR" sz="1800">
                <a:solidFill>
                  <a:srgbClr val="FFFF00"/>
                </a:solidFill>
                <a:latin typeface="Comic Sans MS" pitchFamily="66" charset="0"/>
                <a:sym typeface="Symbol" pitchFamily="18" charset="2"/>
              </a:rPr>
              <a:t> </a:t>
            </a:r>
            <a:r>
              <a:rPr lang="el-GR">
                <a:solidFill>
                  <a:srgbClr val="FFFF00"/>
                </a:solidFill>
                <a:latin typeface="Comic Sans MS" pitchFamily="66" charset="0"/>
              </a:rPr>
              <a:t>Κίνδυνος </a:t>
            </a:r>
          </a:p>
          <a:p>
            <a:r>
              <a:rPr lang="el-GR">
                <a:solidFill>
                  <a:srgbClr val="FFFF00"/>
                </a:solidFill>
                <a:latin typeface="Comic Sans MS" pitchFamily="66" charset="0"/>
              </a:rPr>
              <a:t>κολεκτομής</a:t>
            </a:r>
            <a:endParaRPr lang="en-US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19468" name="AutoShape 16"/>
          <p:cNvSpPr>
            <a:spLocks noChangeArrowheads="1"/>
          </p:cNvSpPr>
          <p:nvPr/>
        </p:nvSpPr>
        <p:spPr bwMode="auto">
          <a:xfrm>
            <a:off x="304800" y="5486400"/>
            <a:ext cx="1524000" cy="685800"/>
          </a:xfrm>
          <a:prstGeom prst="octagon">
            <a:avLst>
              <a:gd name="adj" fmla="val 29287"/>
            </a:avLst>
          </a:prstGeom>
          <a:noFill/>
          <a:ln w="9525" algn="ctr">
            <a:solidFill>
              <a:srgbClr val="66FF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l-GR">
                <a:solidFill>
                  <a:srgbClr val="FFFF00"/>
                </a:solidFill>
              </a:rPr>
              <a:t>Υφεση</a:t>
            </a:r>
            <a:endParaRPr lang="en-US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706563" y="100013"/>
            <a:ext cx="5715000" cy="509587"/>
          </a:xfrm>
        </p:spPr>
        <p:txBody>
          <a:bodyPr/>
          <a:lstStyle/>
          <a:p>
            <a:pPr eaLnBrk="1" hangingPunct="1"/>
            <a:r>
              <a:rPr lang="el-GR" sz="3200" smtClean="0">
                <a:solidFill>
                  <a:srgbClr val="FFFF00"/>
                </a:solidFill>
                <a:latin typeface="Trebuchet MS" pitchFamily="34" charset="0"/>
              </a:rPr>
              <a:t>Εκτίμηση βαρύτητας ΕΚ</a:t>
            </a:r>
            <a:endParaRPr lang="en-US" sz="3200" smtClean="0">
              <a:solidFill>
                <a:srgbClr val="FFFF00"/>
              </a:solidFill>
              <a:latin typeface="Trebuchet MS" pitchFamily="34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58925" y="795338"/>
            <a:ext cx="6019800" cy="406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l-GR" sz="2000" u="sng" smtClean="0">
                <a:solidFill>
                  <a:schemeClr val="bg1"/>
                </a:solidFill>
                <a:latin typeface="Trebuchet MS" pitchFamily="34" charset="0"/>
              </a:rPr>
              <a:t>Σύστημα κατά </a:t>
            </a:r>
            <a:r>
              <a:rPr lang="en-US" sz="2000" u="sng" smtClean="0">
                <a:solidFill>
                  <a:schemeClr val="bg1"/>
                </a:solidFill>
                <a:latin typeface="Trebuchet MS" pitchFamily="34" charset="0"/>
              </a:rPr>
              <a:t>Truelove and Witts</a:t>
            </a:r>
            <a:r>
              <a:rPr lang="el-GR" sz="2000" u="sng" smtClean="0">
                <a:solidFill>
                  <a:schemeClr val="bg1"/>
                </a:solidFill>
                <a:latin typeface="Trebuchet MS" pitchFamily="34" charset="0"/>
              </a:rPr>
              <a:t> (τροποποιημένο)</a:t>
            </a:r>
            <a:endParaRPr lang="en-US" sz="2000" u="sng" smtClean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27652" name="Text Box 129"/>
          <p:cNvSpPr txBox="1">
            <a:spLocks noChangeArrowheads="1"/>
          </p:cNvSpPr>
          <p:nvPr/>
        </p:nvSpPr>
        <p:spPr bwMode="auto">
          <a:xfrm>
            <a:off x="609600" y="6019800"/>
            <a:ext cx="65166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l-GR" sz="2000">
                <a:solidFill>
                  <a:schemeClr val="bg1"/>
                </a:solidFill>
              </a:rPr>
              <a:t>* βαριά</a:t>
            </a:r>
            <a:r>
              <a:rPr lang="en-US" sz="2000">
                <a:solidFill>
                  <a:schemeClr val="bg1"/>
                </a:solidFill>
              </a:rPr>
              <a:t>:</a:t>
            </a:r>
            <a:r>
              <a:rPr lang="el-GR" sz="2000">
                <a:solidFill>
                  <a:schemeClr val="bg1"/>
                </a:solidFill>
              </a:rPr>
              <a:t> &gt;6 κενώσεις και ένα κριτήριο ακόμη</a:t>
            </a:r>
            <a:endParaRPr lang="en-US" sz="2000">
              <a:solidFill>
                <a:schemeClr val="bg1"/>
              </a:solidFill>
            </a:endParaRPr>
          </a:p>
        </p:txBody>
      </p:sp>
      <p:graphicFrame>
        <p:nvGraphicFramePr>
          <p:cNvPr id="66780" name="Group 220"/>
          <p:cNvGraphicFramePr>
            <a:graphicFrameLocks noGrp="1"/>
          </p:cNvGraphicFramePr>
          <p:nvPr/>
        </p:nvGraphicFramePr>
        <p:xfrm>
          <a:off x="573088" y="1400175"/>
          <a:ext cx="8001000" cy="4432300"/>
        </p:xfrm>
        <a:graphic>
          <a:graphicData uri="http://schemas.openxmlformats.org/drawingml/2006/table">
            <a:tbl>
              <a:tblPr/>
              <a:tblGrid>
                <a:gridCol w="2093912"/>
                <a:gridCol w="1981200"/>
                <a:gridCol w="1600200"/>
                <a:gridCol w="2325688"/>
              </a:tblGrid>
              <a:tr h="469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Ηπια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Βαριά*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κεραυνοβόλος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# κενώσεων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&lt;4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&gt;6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&gt;10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αίμα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&lt;25% κενώσεων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&gt;25%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100%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Θερμοκρασία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&lt;37.8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&gt;37.8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&gt;37.8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Σφύξεις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&lt;90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&gt;90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&gt;90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Αιμοσφαιρίνη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&lt;10.5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&gt;10.5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μετάγγιση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ΤΚΕ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&lt;30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sym typeface="Symbol" pitchFamily="18" charset="2"/>
                        </a:rPr>
                        <a:t> </a:t>
                      </a: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30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sym typeface="Symbol" pitchFamily="18" charset="2"/>
                        </a:rPr>
                        <a:t> </a:t>
                      </a: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30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Κλινική εξέταση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Κ.φ.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Ευαισθησία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Αναπηδώσα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Απουσία εντ.ήχων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Ακτινογραφία 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Διάταση π.εντέρου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763000" cy="914400"/>
          </a:xfrm>
          <a:noFill/>
        </p:spPr>
        <p:txBody>
          <a:bodyPr/>
          <a:lstStyle/>
          <a:p>
            <a:pPr eaLnBrk="1" hangingPunct="1"/>
            <a:r>
              <a:rPr lang="el-GR" sz="2800" smtClean="0">
                <a:solidFill>
                  <a:srgbClr val="FFFF00"/>
                </a:solidFill>
              </a:rPr>
              <a:t>Κριτήρια </a:t>
            </a:r>
            <a:r>
              <a:rPr lang="en-US" sz="2800" smtClean="0">
                <a:solidFill>
                  <a:srgbClr val="FFFF00"/>
                </a:solidFill>
              </a:rPr>
              <a:t>Truelove-Witts</a:t>
            </a:r>
            <a:r>
              <a:rPr lang="el-GR" sz="2800" smtClean="0">
                <a:solidFill>
                  <a:srgbClr val="FFFF00"/>
                </a:solidFill>
              </a:rPr>
              <a:t> για βαριά προσβολή ΕΚ</a:t>
            </a:r>
            <a:endParaRPr lang="en-US" sz="2400" smtClean="0">
              <a:solidFill>
                <a:srgbClr val="FFFF00"/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8153400" cy="2286000"/>
          </a:xfrm>
          <a:noFill/>
          <a:ln cap="flat">
            <a:solidFill>
              <a:srgbClr val="FFFFFF"/>
            </a:solidFill>
            <a:prstDash val="lgDash"/>
          </a:ln>
        </p:spPr>
        <p:txBody>
          <a:bodyPr/>
          <a:lstStyle/>
          <a:p>
            <a:pPr marL="395288" indent="-395288" algn="ctr" eaLnBrk="1" hangingPunct="1">
              <a:lnSpc>
                <a:spcPct val="80000"/>
              </a:lnSpc>
              <a:buFontTx/>
              <a:buNone/>
            </a:pPr>
            <a:endParaRPr lang="el-GR" sz="700" smtClean="0">
              <a:solidFill>
                <a:schemeClr val="bg1"/>
              </a:solidFill>
            </a:endParaRPr>
          </a:p>
          <a:p>
            <a:pPr marL="395288" indent="-395288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l-GR" sz="2400" smtClean="0">
                <a:solidFill>
                  <a:schemeClr val="bg1"/>
                </a:solidFill>
              </a:rPr>
              <a:t>	</a:t>
            </a:r>
            <a:r>
              <a:rPr lang="el-GR" sz="2400" u="sng" smtClean="0">
                <a:solidFill>
                  <a:schemeClr val="bg1"/>
                </a:solidFill>
              </a:rPr>
              <a:t>&gt; 6 κενώσεις/ημέρα με αίμα</a:t>
            </a:r>
          </a:p>
          <a:p>
            <a:pPr marL="395288" indent="-395288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l-GR" smtClean="0">
                <a:solidFill>
                  <a:srgbClr val="FFFF00"/>
                </a:solidFill>
              </a:rPr>
              <a:t>+</a:t>
            </a:r>
            <a:r>
              <a:rPr lang="el-GR" sz="2400" smtClean="0">
                <a:solidFill>
                  <a:schemeClr val="bg1"/>
                </a:solidFill>
              </a:rPr>
              <a:t> 	ένα τουλάχιστον κριτήριο συστηματικής συμμετοχής (θερμοκρασία &gt;37.8, σφύξεις &gt; 90/λεπτό, </a:t>
            </a:r>
          </a:p>
          <a:p>
            <a:pPr marL="395288" indent="-395288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l-GR" sz="2400" smtClean="0">
                <a:solidFill>
                  <a:schemeClr val="bg1"/>
                </a:solidFill>
              </a:rPr>
              <a:t>	</a:t>
            </a:r>
            <a:r>
              <a:rPr lang="en-US" sz="2400" smtClean="0">
                <a:solidFill>
                  <a:schemeClr val="bg1"/>
                </a:solidFill>
              </a:rPr>
              <a:t>Hb</a:t>
            </a:r>
            <a:r>
              <a:rPr lang="el-GR" sz="2400" smtClean="0">
                <a:solidFill>
                  <a:schemeClr val="bg1"/>
                </a:solidFill>
              </a:rPr>
              <a:t> </a:t>
            </a:r>
            <a:r>
              <a:rPr lang="en-US" sz="2400" smtClean="0">
                <a:solidFill>
                  <a:schemeClr val="bg1"/>
                </a:solidFill>
              </a:rPr>
              <a:t>&lt; 10.5g/dl</a:t>
            </a:r>
            <a:r>
              <a:rPr lang="el-GR" sz="2400" smtClean="0">
                <a:solidFill>
                  <a:schemeClr val="bg1"/>
                </a:solidFill>
              </a:rPr>
              <a:t>, ΤΚΕ&gt; 30 </a:t>
            </a:r>
            <a:r>
              <a:rPr lang="en-US" sz="2400" smtClean="0">
                <a:solidFill>
                  <a:schemeClr val="bg1"/>
                </a:solidFill>
              </a:rPr>
              <a:t>mm</a:t>
            </a:r>
            <a:r>
              <a:rPr lang="el-GR" sz="2400" smtClean="0">
                <a:solidFill>
                  <a:schemeClr val="bg1"/>
                </a:solidFill>
              </a:rPr>
              <a:t>)</a:t>
            </a:r>
          </a:p>
          <a:p>
            <a:pPr marL="395288" indent="-395288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l-GR" smtClean="0">
                <a:solidFill>
                  <a:srgbClr val="FFFF00"/>
                </a:solidFill>
              </a:rPr>
              <a:t>+</a:t>
            </a:r>
            <a:r>
              <a:rPr lang="el-GR" sz="2400" smtClean="0">
                <a:solidFill>
                  <a:schemeClr val="bg1"/>
                </a:solidFill>
              </a:rPr>
              <a:t> 	ενδοσκοπική εικόνα κολίτιδας</a:t>
            </a:r>
            <a:endParaRPr lang="en-US" sz="2400" smtClean="0">
              <a:solidFill>
                <a:schemeClr val="bg1"/>
              </a:solidFill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609600" y="3810000"/>
            <a:ext cx="8153400" cy="2895600"/>
            <a:chOff x="528" y="2400"/>
            <a:chExt cx="4704" cy="1680"/>
          </a:xfrm>
        </p:grpSpPr>
        <p:sp>
          <p:nvSpPr>
            <p:cNvPr id="21510" name="AutoShape 5"/>
            <p:cNvSpPr>
              <a:spLocks noChangeArrowheads="1"/>
            </p:cNvSpPr>
            <p:nvPr/>
          </p:nvSpPr>
          <p:spPr bwMode="auto">
            <a:xfrm rot="5400000">
              <a:off x="2688" y="2400"/>
              <a:ext cx="432" cy="43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50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el-GR"/>
            </a:p>
          </p:txBody>
        </p:sp>
        <p:sp>
          <p:nvSpPr>
            <p:cNvPr id="21511" name="Text Box 6"/>
            <p:cNvSpPr txBox="1">
              <a:spLocks noChangeArrowheads="1"/>
            </p:cNvSpPr>
            <p:nvPr/>
          </p:nvSpPr>
          <p:spPr bwMode="auto">
            <a:xfrm>
              <a:off x="3168" y="2486"/>
              <a:ext cx="1488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el-GR"/>
                <a:t>Κλινική σημασία</a:t>
              </a:r>
              <a:endParaRPr lang="en-US"/>
            </a:p>
          </p:txBody>
        </p:sp>
        <p:sp>
          <p:nvSpPr>
            <p:cNvPr id="21512" name="Oval 7"/>
            <p:cNvSpPr>
              <a:spLocks noChangeArrowheads="1"/>
            </p:cNvSpPr>
            <p:nvPr/>
          </p:nvSpPr>
          <p:spPr bwMode="auto">
            <a:xfrm>
              <a:off x="528" y="2976"/>
              <a:ext cx="4704" cy="110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l-GR" b="1">
                  <a:solidFill>
                    <a:srgbClr val="FFFF00"/>
                  </a:solidFill>
                </a:rPr>
                <a:t>Άμεση εισαγωγή στο νοσοκομείο και </a:t>
              </a:r>
            </a:p>
            <a:p>
              <a:r>
                <a:rPr lang="el-GR" b="1">
                  <a:solidFill>
                    <a:srgbClr val="FFFF00"/>
                  </a:solidFill>
                </a:rPr>
                <a:t>έναρξη του «εντατικού» θεραπευτικού σχήματος</a:t>
              </a:r>
              <a:endParaRPr lang="en-US" b="1">
                <a:solidFill>
                  <a:srgbClr val="FFFF00"/>
                </a:solidFill>
              </a:endParaRPr>
            </a:p>
          </p:txBody>
        </p:sp>
      </p:grpSp>
      <p:sp>
        <p:nvSpPr>
          <p:cNvPr id="21509" name="Line 1036"/>
          <p:cNvSpPr>
            <a:spLocks noChangeShapeType="1"/>
          </p:cNvSpPr>
          <p:nvPr/>
        </p:nvSpPr>
        <p:spPr bwMode="auto">
          <a:xfrm>
            <a:off x="0" y="838200"/>
            <a:ext cx="91440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706563" y="100013"/>
            <a:ext cx="5715000" cy="509587"/>
          </a:xfrm>
        </p:spPr>
        <p:txBody>
          <a:bodyPr/>
          <a:lstStyle/>
          <a:p>
            <a:pPr eaLnBrk="1" hangingPunct="1"/>
            <a:r>
              <a:rPr lang="el-GR" sz="3200" dirty="0" smtClean="0">
                <a:solidFill>
                  <a:srgbClr val="FFFF00"/>
                </a:solidFill>
                <a:latin typeface="Trebuchet MS" pitchFamily="34" charset="0"/>
              </a:rPr>
              <a:t>Εκτίμηση βαρύτητας </a:t>
            </a:r>
            <a:r>
              <a:rPr lang="en-US" sz="3200" dirty="0" err="1" smtClean="0">
                <a:solidFill>
                  <a:srgbClr val="FFFF00"/>
                </a:solidFill>
                <a:latin typeface="Trebuchet MS" pitchFamily="34" charset="0"/>
              </a:rPr>
              <a:t>Crohn</a:t>
            </a:r>
            <a:endParaRPr lang="en-US" sz="3200" dirty="0" smtClean="0">
              <a:solidFill>
                <a:srgbClr val="FFFF00"/>
              </a:solidFill>
              <a:latin typeface="Trebuchet MS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05285"/>
            <a:ext cx="9080820" cy="543897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1115616" y="692696"/>
            <a:ext cx="7387158" cy="430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200" b="1" dirty="0">
                <a:solidFill>
                  <a:schemeClr val="tx2"/>
                </a:solidFill>
                <a:latin typeface="Calibri" pitchFamily="34" charset="0"/>
              </a:rPr>
              <a:t>Disease activity: </a:t>
            </a:r>
            <a:r>
              <a:rPr lang="en-GB" sz="2200" b="1" dirty="0" err="1">
                <a:solidFill>
                  <a:schemeClr val="tx2"/>
                </a:solidFill>
                <a:latin typeface="Calibri" pitchFamily="34" charset="0"/>
              </a:rPr>
              <a:t>Crohn's</a:t>
            </a:r>
            <a:r>
              <a:rPr lang="en-GB" sz="2200" b="1" dirty="0">
                <a:solidFill>
                  <a:schemeClr val="tx2"/>
                </a:solidFill>
                <a:latin typeface="Calibri" pitchFamily="34" charset="0"/>
              </a:rPr>
              <a:t> Disease Activity Index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6113" y="1130424"/>
            <a:ext cx="7848600" cy="5034880"/>
          </a:xfrm>
          <a:solidFill>
            <a:srgbClr val="0000CC"/>
          </a:solidFill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l-GR" sz="2400" dirty="0" smtClean="0">
                <a:solidFill>
                  <a:schemeClr val="bg1"/>
                </a:solidFill>
                <a:latin typeface="Trebuchet MS" pitchFamily="34" charset="0"/>
              </a:rPr>
              <a:t>ΣΥΝΔΡΟΜΟ  ΚΟΛΙΤΙΔΑΣ</a:t>
            </a:r>
          </a:p>
          <a:p>
            <a:pPr lvl="1" eaLnBrk="1" hangingPunct="1">
              <a:lnSpc>
                <a:spcPct val="120000"/>
              </a:lnSpc>
            </a:pPr>
            <a:r>
              <a:rPr lang="el-GR" sz="2400" dirty="0" smtClean="0">
                <a:solidFill>
                  <a:schemeClr val="bg1"/>
                </a:solidFill>
                <a:latin typeface="Trebuchet MS" pitchFamily="34" charset="0"/>
              </a:rPr>
              <a:t>Διάρροια</a:t>
            </a:r>
          </a:p>
          <a:p>
            <a:pPr lvl="1" eaLnBrk="1" hangingPunct="1">
              <a:lnSpc>
                <a:spcPct val="120000"/>
              </a:lnSpc>
            </a:pPr>
            <a:r>
              <a:rPr lang="el-GR" sz="2400" dirty="0" smtClean="0">
                <a:solidFill>
                  <a:schemeClr val="bg1"/>
                </a:solidFill>
                <a:latin typeface="Trebuchet MS" pitchFamily="34" charset="0"/>
              </a:rPr>
              <a:t>Αιματηρές κενώσεις</a:t>
            </a:r>
          </a:p>
          <a:p>
            <a:pPr lvl="1" eaLnBrk="1" hangingPunct="1">
              <a:lnSpc>
                <a:spcPct val="120000"/>
              </a:lnSpc>
            </a:pPr>
            <a:r>
              <a:rPr lang="el-GR" sz="2400" dirty="0" smtClean="0">
                <a:solidFill>
                  <a:schemeClr val="bg1"/>
                </a:solidFill>
                <a:latin typeface="Trebuchet MS" pitchFamily="34" charset="0"/>
              </a:rPr>
              <a:t>Τεινεσμός</a:t>
            </a:r>
          </a:p>
          <a:p>
            <a:pPr eaLnBrk="1" hangingPunct="1">
              <a:lnSpc>
                <a:spcPct val="120000"/>
              </a:lnSpc>
            </a:pPr>
            <a:endParaRPr lang="el-GR" sz="2400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el-GR" sz="2400" dirty="0" smtClean="0">
                <a:solidFill>
                  <a:schemeClr val="bg1"/>
                </a:solidFill>
                <a:latin typeface="Trebuchet MS" pitchFamily="34" charset="0"/>
              </a:rPr>
              <a:t>ΣΥΝΔΡΟΜΟ ΕΙΛΕΙΤΙΔΑΣ</a:t>
            </a:r>
          </a:p>
          <a:p>
            <a:pPr lvl="1" eaLnBrk="1" hangingPunct="1">
              <a:lnSpc>
                <a:spcPct val="120000"/>
              </a:lnSpc>
            </a:pPr>
            <a:r>
              <a:rPr lang="el-GR" sz="2400" dirty="0" smtClean="0">
                <a:solidFill>
                  <a:schemeClr val="bg1"/>
                </a:solidFill>
                <a:latin typeface="Trebuchet MS" pitchFamily="34" charset="0"/>
              </a:rPr>
              <a:t>Κοιλιακός πόνος</a:t>
            </a:r>
          </a:p>
          <a:p>
            <a:pPr lvl="1" eaLnBrk="1" hangingPunct="1">
              <a:lnSpc>
                <a:spcPct val="120000"/>
              </a:lnSpc>
            </a:pPr>
            <a:r>
              <a:rPr lang="el-GR" sz="2400" dirty="0" smtClean="0">
                <a:solidFill>
                  <a:schemeClr val="bg1"/>
                </a:solidFill>
                <a:latin typeface="Trebuchet MS" pitchFamily="34" charset="0"/>
              </a:rPr>
              <a:t>Διάρροια </a:t>
            </a:r>
          </a:p>
          <a:p>
            <a:pPr lvl="1" eaLnBrk="1" hangingPunct="1">
              <a:lnSpc>
                <a:spcPct val="120000"/>
              </a:lnSpc>
            </a:pPr>
            <a:r>
              <a:rPr lang="el-GR" sz="2400" dirty="0" smtClean="0">
                <a:solidFill>
                  <a:schemeClr val="bg1"/>
                </a:solidFill>
                <a:latin typeface="Trebuchet MS" pitchFamily="34" charset="0"/>
              </a:rPr>
              <a:t>Απώλεια βάρους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2971800" y="152400"/>
            <a:ext cx="3200400" cy="685800"/>
          </a:xfrm>
          <a:solidFill>
            <a:srgbClr val="000066"/>
          </a:solidFill>
        </p:spPr>
        <p:txBody>
          <a:bodyPr/>
          <a:lstStyle/>
          <a:p>
            <a:pPr eaLnBrk="1" hangingPunct="1"/>
            <a:r>
              <a:rPr lang="el-GR" sz="3200" smtClean="0">
                <a:solidFill>
                  <a:srgbClr val="FFFF00"/>
                </a:solidFill>
                <a:latin typeface="Trebuchet MS" pitchFamily="34" charset="0"/>
              </a:rPr>
              <a:t>ΟΡΙΣΜΟΙ</a:t>
            </a:r>
            <a:endParaRPr lang="en-US" sz="3200" smtClean="0">
              <a:solidFill>
                <a:srgbClr val="FFFF00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23975" y="152400"/>
            <a:ext cx="6477000" cy="457200"/>
          </a:xfrm>
          <a:solidFill>
            <a:srgbClr val="000066"/>
          </a:solidFill>
        </p:spPr>
        <p:txBody>
          <a:bodyPr/>
          <a:lstStyle/>
          <a:p>
            <a:pPr eaLnBrk="1" hangingPunct="1"/>
            <a:r>
              <a:rPr lang="el-GR" sz="2400" u="sng" smtClean="0">
                <a:solidFill>
                  <a:srgbClr val="FFFF00"/>
                </a:solidFill>
                <a:latin typeface="Trebuchet MS" pitchFamily="34" charset="0"/>
              </a:rPr>
              <a:t>Μυοσκελετικές εκδηλώσεις στην  ΙΦΝΕ</a:t>
            </a:r>
            <a:endParaRPr lang="en-US" sz="2400" u="sng" smtClean="0">
              <a:solidFill>
                <a:srgbClr val="FFFF00"/>
              </a:solidFill>
              <a:latin typeface="Trebuchet MS" pitchFamily="34" charset="0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371600"/>
            <a:ext cx="4267200" cy="4876800"/>
          </a:xfrm>
          <a:solidFill>
            <a:srgbClr val="0000CC"/>
          </a:solidFill>
        </p:spPr>
        <p:txBody>
          <a:bodyPr/>
          <a:lstStyle/>
          <a:p>
            <a:pPr marL="176213" indent="-176213" algn="ctr" eaLnBrk="1" hangingPunct="1">
              <a:lnSpc>
                <a:spcPct val="90000"/>
              </a:lnSpc>
              <a:buFontTx/>
              <a:buNone/>
            </a:pPr>
            <a:r>
              <a:rPr lang="el-GR" sz="1800" u="sng" dirty="0" smtClean="0">
                <a:solidFill>
                  <a:schemeClr val="bg1"/>
                </a:solidFill>
                <a:latin typeface="Trebuchet MS" pitchFamily="34" charset="0"/>
              </a:rPr>
              <a:t>Περιφερική Αρθροπάθεια</a:t>
            </a:r>
            <a:r>
              <a:rPr lang="el-GR" sz="1800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</a:p>
          <a:p>
            <a:pPr marL="176213" indent="-176213" algn="ctr" eaLnBrk="1" hangingPunct="1">
              <a:lnSpc>
                <a:spcPct val="90000"/>
              </a:lnSpc>
              <a:buFontTx/>
              <a:buNone/>
            </a:pPr>
            <a:endParaRPr lang="el-GR" sz="1800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marL="176213" indent="-176213" eaLnBrk="1" hangingPunct="1">
              <a:lnSpc>
                <a:spcPct val="90000"/>
              </a:lnSpc>
            </a:pPr>
            <a:r>
              <a:rPr lang="el-GR" sz="1800" dirty="0" smtClean="0">
                <a:solidFill>
                  <a:schemeClr val="bg1"/>
                </a:solidFill>
                <a:latin typeface="Trebuchet MS" pitchFamily="34" charset="0"/>
              </a:rPr>
              <a:t>τύπου Ι (ΕΚ, 3.6%</a:t>
            </a:r>
            <a:r>
              <a:rPr lang="en-US" sz="1800" dirty="0" smtClean="0">
                <a:solidFill>
                  <a:schemeClr val="bg1"/>
                </a:solidFill>
                <a:latin typeface="Trebuchet MS" pitchFamily="34" charset="0"/>
              </a:rPr>
              <a:t>;  </a:t>
            </a:r>
            <a:r>
              <a:rPr lang="en-US" sz="1800" dirty="0" err="1" smtClean="0">
                <a:solidFill>
                  <a:schemeClr val="bg1"/>
                </a:solidFill>
                <a:latin typeface="Trebuchet MS" pitchFamily="34" charset="0"/>
              </a:rPr>
              <a:t>Crohn’s</a:t>
            </a:r>
            <a:r>
              <a:rPr lang="en-US" sz="1800" dirty="0" smtClean="0">
                <a:solidFill>
                  <a:schemeClr val="bg1"/>
                </a:solidFill>
                <a:latin typeface="Trebuchet MS" pitchFamily="34" charset="0"/>
              </a:rPr>
              <a:t>, </a:t>
            </a:r>
            <a:r>
              <a:rPr lang="el-GR" sz="1800" dirty="0" smtClean="0">
                <a:solidFill>
                  <a:schemeClr val="bg1"/>
                </a:solidFill>
                <a:latin typeface="Trebuchet MS" pitchFamily="34" charset="0"/>
              </a:rPr>
              <a:t>6%</a:t>
            </a:r>
            <a:r>
              <a:rPr lang="en-US" sz="1800" dirty="0" smtClean="0">
                <a:solidFill>
                  <a:schemeClr val="bg1"/>
                </a:solidFill>
                <a:latin typeface="Trebuchet MS" pitchFamily="34" charset="0"/>
              </a:rPr>
              <a:t>)</a:t>
            </a:r>
            <a:endParaRPr lang="el-GR" sz="1800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marL="290513" lvl="1" indent="166688" eaLnBrk="1" hangingPunct="1">
              <a:lnSpc>
                <a:spcPct val="90000"/>
              </a:lnSpc>
            </a:pPr>
            <a:r>
              <a:rPr lang="el-GR" sz="1800" dirty="0" err="1" smtClean="0">
                <a:solidFill>
                  <a:schemeClr val="bg1"/>
                </a:solidFill>
                <a:latin typeface="Trebuchet MS" pitchFamily="34" charset="0"/>
              </a:rPr>
              <a:t>Ολιγοαρθρίτις</a:t>
            </a:r>
            <a:r>
              <a:rPr lang="el-GR" sz="1800" dirty="0" smtClean="0">
                <a:solidFill>
                  <a:schemeClr val="bg1"/>
                </a:solidFill>
                <a:latin typeface="Trebuchet MS" pitchFamily="34" charset="0"/>
              </a:rPr>
              <a:t> (&lt; 5)</a:t>
            </a:r>
          </a:p>
          <a:p>
            <a:pPr marL="290513" lvl="1" indent="166688" eaLnBrk="1" hangingPunct="1">
              <a:lnSpc>
                <a:spcPct val="90000"/>
              </a:lnSpc>
              <a:buNone/>
            </a:pPr>
            <a:endParaRPr lang="el-GR" sz="1800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marL="290513" lvl="1" indent="166688" eaLnBrk="1" hangingPunct="1">
              <a:lnSpc>
                <a:spcPct val="90000"/>
              </a:lnSpc>
              <a:buFontTx/>
              <a:buNone/>
            </a:pPr>
            <a:endParaRPr lang="el-GR" sz="1800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marL="176213" indent="-176213" eaLnBrk="1" hangingPunct="1">
              <a:lnSpc>
                <a:spcPct val="90000"/>
              </a:lnSpc>
            </a:pPr>
            <a:r>
              <a:rPr lang="el-GR" sz="1800" dirty="0" smtClean="0">
                <a:solidFill>
                  <a:schemeClr val="bg1"/>
                </a:solidFill>
                <a:latin typeface="Trebuchet MS" pitchFamily="34" charset="0"/>
              </a:rPr>
              <a:t>τύπου </a:t>
            </a:r>
            <a:r>
              <a:rPr lang="en-US" sz="1800" dirty="0" smtClean="0">
                <a:solidFill>
                  <a:schemeClr val="bg1"/>
                </a:solidFill>
                <a:latin typeface="Trebuchet MS" pitchFamily="34" charset="0"/>
              </a:rPr>
              <a:t>II </a:t>
            </a:r>
            <a:r>
              <a:rPr lang="el-GR" sz="1800" dirty="0" smtClean="0">
                <a:solidFill>
                  <a:schemeClr val="bg1"/>
                </a:solidFill>
                <a:latin typeface="Trebuchet MS" pitchFamily="34" charset="0"/>
              </a:rPr>
              <a:t>(ΕΚ, </a:t>
            </a:r>
            <a:r>
              <a:rPr lang="en-US" sz="1800" dirty="0" smtClean="0">
                <a:solidFill>
                  <a:schemeClr val="bg1"/>
                </a:solidFill>
                <a:latin typeface="Trebuchet MS" pitchFamily="34" charset="0"/>
              </a:rPr>
              <a:t>2.5</a:t>
            </a:r>
            <a:r>
              <a:rPr lang="el-GR" sz="1800" dirty="0" smtClean="0">
                <a:solidFill>
                  <a:schemeClr val="bg1"/>
                </a:solidFill>
                <a:latin typeface="Trebuchet MS" pitchFamily="34" charset="0"/>
              </a:rPr>
              <a:t>%</a:t>
            </a:r>
            <a:r>
              <a:rPr lang="en-US" sz="1800" dirty="0" smtClean="0">
                <a:solidFill>
                  <a:schemeClr val="bg1"/>
                </a:solidFill>
                <a:latin typeface="Trebuchet MS" pitchFamily="34" charset="0"/>
              </a:rPr>
              <a:t>;  </a:t>
            </a:r>
            <a:r>
              <a:rPr lang="en-US" sz="1800" dirty="0" err="1" smtClean="0">
                <a:solidFill>
                  <a:schemeClr val="bg1"/>
                </a:solidFill>
                <a:latin typeface="Trebuchet MS" pitchFamily="34" charset="0"/>
              </a:rPr>
              <a:t>Crohn’s</a:t>
            </a:r>
            <a:r>
              <a:rPr lang="en-US" sz="1800" dirty="0" smtClean="0">
                <a:solidFill>
                  <a:schemeClr val="bg1"/>
                </a:solidFill>
                <a:latin typeface="Trebuchet MS" pitchFamily="34" charset="0"/>
              </a:rPr>
              <a:t>, 4</a:t>
            </a:r>
            <a:r>
              <a:rPr lang="el-GR" sz="1800" dirty="0" smtClean="0">
                <a:solidFill>
                  <a:schemeClr val="bg1"/>
                </a:solidFill>
                <a:latin typeface="Trebuchet MS" pitchFamily="34" charset="0"/>
              </a:rPr>
              <a:t>%</a:t>
            </a:r>
            <a:r>
              <a:rPr lang="en-US" sz="1800" dirty="0" smtClean="0">
                <a:solidFill>
                  <a:schemeClr val="bg1"/>
                </a:solidFill>
                <a:latin typeface="Trebuchet MS" pitchFamily="34" charset="0"/>
              </a:rPr>
              <a:t>)</a:t>
            </a:r>
            <a:endParaRPr lang="el-GR" sz="1800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marL="290513" lvl="1" indent="166688" eaLnBrk="1" hangingPunct="1">
              <a:lnSpc>
                <a:spcPct val="90000"/>
              </a:lnSpc>
            </a:pPr>
            <a:r>
              <a:rPr lang="el-GR" sz="1800" dirty="0" err="1" smtClean="0">
                <a:solidFill>
                  <a:schemeClr val="bg1"/>
                </a:solidFill>
                <a:latin typeface="Trebuchet MS" pitchFamily="34" charset="0"/>
              </a:rPr>
              <a:t>Πολυαρθρίτις</a:t>
            </a:r>
            <a:r>
              <a:rPr lang="el-GR" sz="1800" dirty="0" smtClean="0">
                <a:solidFill>
                  <a:schemeClr val="bg1"/>
                </a:solidFill>
                <a:latin typeface="Trebuchet MS" pitchFamily="34" charset="0"/>
              </a:rPr>
              <a:t> (</a:t>
            </a:r>
            <a:r>
              <a:rPr lang="el-GR" sz="1800" dirty="0" smtClean="0">
                <a:solidFill>
                  <a:schemeClr val="bg1"/>
                </a:solidFill>
                <a:latin typeface="Trebuchet MS" pitchFamily="34" charset="0"/>
                <a:sym typeface="Symbol" pitchFamily="18" charset="2"/>
              </a:rPr>
              <a:t></a:t>
            </a:r>
            <a:r>
              <a:rPr lang="el-GR" sz="1800" dirty="0" smtClean="0">
                <a:solidFill>
                  <a:schemeClr val="bg1"/>
                </a:solidFill>
                <a:latin typeface="Trebuchet MS" pitchFamily="34" charset="0"/>
              </a:rPr>
              <a:t> 5)</a:t>
            </a:r>
          </a:p>
          <a:p>
            <a:pPr marL="290513" lvl="1" indent="166688" eaLnBrk="1" hangingPunct="1">
              <a:lnSpc>
                <a:spcPct val="90000"/>
              </a:lnSpc>
              <a:buNone/>
            </a:pPr>
            <a:endParaRPr lang="el-GR" sz="1800" dirty="0" smtClean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52228" name="Text Box 8"/>
          <p:cNvSpPr txBox="1">
            <a:spLocks noChangeArrowheads="1"/>
          </p:cNvSpPr>
          <p:nvPr/>
        </p:nvSpPr>
        <p:spPr bwMode="auto">
          <a:xfrm>
            <a:off x="1485900" y="685800"/>
            <a:ext cx="617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/>
              <a:t>Αρθροπάθεια ΙΦΝΕ (26%)</a:t>
            </a:r>
            <a:endParaRPr lang="en-US"/>
          </a:p>
        </p:txBody>
      </p:sp>
      <p:sp>
        <p:nvSpPr>
          <p:cNvPr id="52229" name="Rectangle 10"/>
          <p:cNvSpPr>
            <a:spLocks noChangeArrowheads="1"/>
          </p:cNvSpPr>
          <p:nvPr/>
        </p:nvSpPr>
        <p:spPr bwMode="auto">
          <a:xfrm>
            <a:off x="4572000" y="1371600"/>
            <a:ext cx="4419600" cy="4876800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l-GR" sz="1800" u="sng">
                <a:solidFill>
                  <a:schemeClr val="bg1"/>
                </a:solidFill>
              </a:rPr>
              <a:t>Κεντρική Αρθροπάθεια</a:t>
            </a:r>
            <a:r>
              <a:rPr lang="el-GR" sz="1800">
                <a:solidFill>
                  <a:schemeClr val="bg1"/>
                </a:solidFill>
              </a:rPr>
              <a:t>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l-GR" sz="1800">
              <a:solidFill>
                <a:schemeClr val="bg1"/>
              </a:solidFill>
            </a:endParaRP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l-GR" sz="1800">
                <a:solidFill>
                  <a:schemeClr val="bg1"/>
                </a:solidFill>
              </a:rPr>
              <a:t>Ιερολαγονίτις</a:t>
            </a:r>
            <a:r>
              <a:rPr lang="en-US" sz="1800">
                <a:solidFill>
                  <a:schemeClr val="bg1"/>
                </a:solidFill>
              </a:rPr>
              <a:t> </a:t>
            </a:r>
            <a:endParaRPr lang="el-GR" sz="1800">
              <a:solidFill>
                <a:schemeClr val="bg1"/>
              </a:solidFill>
            </a:endParaRP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</a:pPr>
            <a:r>
              <a:rPr lang="el-GR" sz="1800">
                <a:solidFill>
                  <a:schemeClr val="bg1"/>
                </a:solidFill>
              </a:rPr>
              <a:t>	(</a:t>
            </a:r>
            <a:r>
              <a:rPr lang="en-US" sz="1800">
                <a:solidFill>
                  <a:schemeClr val="bg1"/>
                </a:solidFill>
              </a:rPr>
              <a:t>2-3% </a:t>
            </a:r>
            <a:r>
              <a:rPr lang="el-GR" sz="1800">
                <a:solidFill>
                  <a:schemeClr val="bg1"/>
                </a:solidFill>
              </a:rPr>
              <a:t>ακτινογραφία, 23% με </a:t>
            </a:r>
            <a:r>
              <a:rPr lang="en-US" sz="1800">
                <a:solidFill>
                  <a:schemeClr val="bg1"/>
                </a:solidFill>
              </a:rPr>
              <a:t>CT</a:t>
            </a:r>
            <a:r>
              <a:rPr lang="el-GR" sz="1800">
                <a:solidFill>
                  <a:schemeClr val="bg1"/>
                </a:solidFill>
              </a:rPr>
              <a:t>)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</a:pPr>
            <a:endParaRPr lang="el-GR" sz="1800">
              <a:solidFill>
                <a:schemeClr val="bg1"/>
              </a:solidFill>
            </a:endParaRP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</a:pPr>
            <a:endParaRPr lang="el-GR" sz="1800">
              <a:solidFill>
                <a:schemeClr val="bg1"/>
              </a:solidFill>
            </a:endParaRP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</a:pPr>
            <a:endParaRPr lang="el-GR" sz="1800">
              <a:solidFill>
                <a:schemeClr val="bg1"/>
              </a:solidFill>
            </a:endParaRP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l-GR" sz="1800">
                <a:solidFill>
                  <a:schemeClr val="bg1"/>
                </a:solidFill>
              </a:rPr>
              <a:t>Αγκυλοποιητική σπονδυλίτις 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</a:pPr>
            <a:r>
              <a:rPr lang="el-GR" sz="1800">
                <a:solidFill>
                  <a:schemeClr val="bg1"/>
                </a:solidFill>
              </a:rPr>
              <a:t>	(ΕΚ, 2.6%</a:t>
            </a:r>
            <a:r>
              <a:rPr lang="en-US" sz="1800">
                <a:solidFill>
                  <a:schemeClr val="bg1"/>
                </a:solidFill>
              </a:rPr>
              <a:t>;  Crohn’s, </a:t>
            </a:r>
            <a:r>
              <a:rPr lang="el-GR" sz="1800">
                <a:solidFill>
                  <a:schemeClr val="bg1"/>
                </a:solidFill>
              </a:rPr>
              <a:t>6%</a:t>
            </a:r>
            <a:r>
              <a:rPr lang="en-US" sz="1800">
                <a:solidFill>
                  <a:schemeClr val="bg1"/>
                </a:solidFill>
              </a:rPr>
              <a:t>)</a:t>
            </a:r>
            <a:endParaRPr lang="el-GR" sz="1800">
              <a:solidFill>
                <a:schemeClr val="bg1"/>
              </a:solidFill>
            </a:endParaRP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</a:pPr>
            <a:endParaRPr lang="el-GR" sz="1800">
              <a:solidFill>
                <a:schemeClr val="bg1"/>
              </a:solidFill>
            </a:endParaRP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</a:pPr>
            <a:r>
              <a:rPr lang="el-GR" sz="1800">
                <a:solidFill>
                  <a:schemeClr val="bg1"/>
                </a:solidFill>
              </a:rPr>
              <a:t>	Οροαρνητική σπονδυλαρθροπάθεια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</a:pPr>
            <a:r>
              <a:rPr lang="el-GR" sz="1800">
                <a:solidFill>
                  <a:schemeClr val="bg1"/>
                </a:solidFill>
              </a:rPr>
              <a:t>	</a:t>
            </a:r>
            <a:r>
              <a:rPr lang="en-US" sz="1800">
                <a:solidFill>
                  <a:schemeClr val="bg1"/>
                </a:solidFill>
              </a:rPr>
              <a:t>HLA*B27</a:t>
            </a:r>
            <a:r>
              <a:rPr lang="el-GR" sz="1800">
                <a:solidFill>
                  <a:schemeClr val="bg1"/>
                </a:solidFill>
              </a:rPr>
              <a:t>(</a:t>
            </a:r>
            <a:r>
              <a:rPr lang="en-US" sz="1800">
                <a:solidFill>
                  <a:schemeClr val="bg1"/>
                </a:solidFill>
              </a:rPr>
              <a:t>+</a:t>
            </a:r>
            <a:r>
              <a:rPr lang="el-GR" sz="1800">
                <a:solidFill>
                  <a:schemeClr val="bg1"/>
                </a:solidFill>
              </a:rPr>
              <a:t>)</a:t>
            </a:r>
            <a:r>
              <a:rPr lang="en-US" sz="1800">
                <a:solidFill>
                  <a:schemeClr val="bg1"/>
                </a:solidFill>
              </a:rPr>
              <a:t>:</a:t>
            </a:r>
            <a:r>
              <a:rPr lang="el-GR" sz="1800">
                <a:solidFill>
                  <a:schemeClr val="bg1"/>
                </a:solidFill>
              </a:rPr>
              <a:t> </a:t>
            </a:r>
            <a:r>
              <a:rPr lang="en-US" sz="1800">
                <a:solidFill>
                  <a:schemeClr val="bg1"/>
                </a:solidFill>
              </a:rPr>
              <a:t>50-80%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</a:pPr>
            <a:r>
              <a:rPr lang="en-US" sz="1800">
                <a:solidFill>
                  <a:schemeClr val="bg1"/>
                </a:solidFill>
              </a:rPr>
              <a:t>	IBD + HLA*B27</a:t>
            </a:r>
            <a:r>
              <a:rPr lang="el-GR" sz="1800">
                <a:solidFill>
                  <a:schemeClr val="bg1"/>
                </a:solidFill>
              </a:rPr>
              <a:t>(</a:t>
            </a:r>
            <a:r>
              <a:rPr lang="en-US" sz="1800">
                <a:solidFill>
                  <a:schemeClr val="bg1"/>
                </a:solidFill>
              </a:rPr>
              <a:t>+</a:t>
            </a:r>
            <a:r>
              <a:rPr lang="el-GR" sz="1800">
                <a:solidFill>
                  <a:schemeClr val="bg1"/>
                </a:solidFill>
              </a:rPr>
              <a:t>)</a:t>
            </a:r>
            <a:r>
              <a:rPr lang="en-US" sz="1800">
                <a:solidFill>
                  <a:schemeClr val="bg1"/>
                </a:solidFill>
                <a:sym typeface="Symbol" pitchFamily="18" charset="2"/>
              </a:rPr>
              <a:t>50% </a:t>
            </a:r>
            <a:r>
              <a:rPr lang="el-GR" sz="1800">
                <a:solidFill>
                  <a:schemeClr val="bg1"/>
                </a:solidFill>
                <a:sym typeface="Symbol" pitchFamily="18" charset="2"/>
              </a:rPr>
              <a:t>αγκυλοποιητική</a:t>
            </a:r>
            <a:endParaRPr lang="el-GR" sz="18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3 - Εικόνα" descr="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357298"/>
            <a:ext cx="7121525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323975" y="152400"/>
            <a:ext cx="6477000" cy="4572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  <a:defRPr/>
            </a:pPr>
            <a:r>
              <a:rPr lang="el-GR" u="sng" kern="0" dirty="0" err="1">
                <a:solidFill>
                  <a:srgbClr val="FFFF00"/>
                </a:solidFill>
                <a:ea typeface="+mj-ea"/>
                <a:cs typeface="+mj-cs"/>
              </a:rPr>
              <a:t>Μυοσκελετικές</a:t>
            </a:r>
            <a:r>
              <a:rPr lang="el-GR" u="sng" kern="0" dirty="0">
                <a:solidFill>
                  <a:srgbClr val="FFFF00"/>
                </a:solidFill>
                <a:ea typeface="+mj-ea"/>
                <a:cs typeface="+mj-cs"/>
              </a:rPr>
              <a:t> εκδηλώσεις στην ΙΦΝΕ</a:t>
            </a:r>
            <a:endParaRPr lang="en-US" u="sng" kern="0" dirty="0">
              <a:solidFill>
                <a:srgbClr val="FFFF00"/>
              </a:solidFill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323975" y="152400"/>
            <a:ext cx="6477000" cy="457200"/>
          </a:xfrm>
          <a:solidFill>
            <a:srgbClr val="000066"/>
          </a:solidFill>
        </p:spPr>
        <p:txBody>
          <a:bodyPr/>
          <a:lstStyle/>
          <a:p>
            <a:pPr eaLnBrk="1" hangingPunct="1"/>
            <a:r>
              <a:rPr lang="el-GR" sz="2400" u="sng" smtClean="0">
                <a:solidFill>
                  <a:srgbClr val="FFFF00"/>
                </a:solidFill>
                <a:latin typeface="Trebuchet MS" pitchFamily="34" charset="0"/>
              </a:rPr>
              <a:t>Δερματικές εκδηλώσεις στην ΙΦΝΕ</a:t>
            </a:r>
            <a:endParaRPr lang="en-US" sz="2400" u="sng" smtClean="0">
              <a:solidFill>
                <a:srgbClr val="FFFF00"/>
              </a:solidFill>
              <a:latin typeface="Trebuchet MS" pitchFamily="34" charset="0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4267200" cy="4267200"/>
          </a:xfrm>
          <a:solidFill>
            <a:srgbClr val="0000CC"/>
          </a:solidFill>
        </p:spPr>
        <p:txBody>
          <a:bodyPr/>
          <a:lstStyle/>
          <a:p>
            <a:pPr marL="176213" indent="-176213" algn="ctr" eaLnBrk="1" hangingPunct="1">
              <a:buFontTx/>
              <a:buNone/>
            </a:pPr>
            <a:r>
              <a:rPr lang="el-GR" sz="2400" u="sng" smtClean="0">
                <a:solidFill>
                  <a:schemeClr val="bg1"/>
                </a:solidFill>
                <a:latin typeface="Trebuchet MS" pitchFamily="34" charset="0"/>
              </a:rPr>
              <a:t>Οζώδες ερύθημα</a:t>
            </a:r>
            <a:endParaRPr lang="en-US" sz="2400" u="sng" smtClean="0">
              <a:solidFill>
                <a:schemeClr val="bg1"/>
              </a:solidFill>
              <a:latin typeface="Trebuchet MS" pitchFamily="34" charset="0"/>
            </a:endParaRPr>
          </a:p>
          <a:p>
            <a:pPr marL="176213" indent="-176213" eaLnBrk="1" hangingPunct="1">
              <a:buFontTx/>
              <a:buNone/>
            </a:pPr>
            <a:endParaRPr lang="en-US" sz="2000" smtClean="0">
              <a:solidFill>
                <a:schemeClr val="bg1"/>
              </a:solidFill>
              <a:latin typeface="Trebuchet MS" pitchFamily="34" charset="0"/>
            </a:endParaRPr>
          </a:p>
          <a:p>
            <a:pPr marL="176213" indent="-176213" eaLnBrk="1" hangingPunct="1">
              <a:buFont typeface="Wingdings" pitchFamily="2" charset="2"/>
              <a:buChar char="ü"/>
            </a:pPr>
            <a:r>
              <a:rPr lang="el-GR" sz="2000" smtClean="0">
                <a:solidFill>
                  <a:schemeClr val="bg1"/>
                </a:solidFill>
                <a:latin typeface="Trebuchet MS" pitchFamily="34" charset="0"/>
              </a:rPr>
              <a:t>  ΕΚ</a:t>
            </a:r>
            <a:r>
              <a:rPr lang="en-US" sz="2000" smtClean="0">
                <a:solidFill>
                  <a:schemeClr val="bg1"/>
                </a:solidFill>
                <a:latin typeface="Trebuchet MS" pitchFamily="34" charset="0"/>
              </a:rPr>
              <a:t> : </a:t>
            </a:r>
            <a:r>
              <a:rPr lang="el-GR" sz="2000" smtClean="0">
                <a:solidFill>
                  <a:schemeClr val="bg1"/>
                </a:solidFill>
                <a:latin typeface="Trebuchet MS" pitchFamily="34" charset="0"/>
              </a:rPr>
              <a:t>1-9%</a:t>
            </a:r>
          </a:p>
          <a:p>
            <a:pPr marL="176213" indent="-176213" eaLnBrk="1" hangingPunct="1">
              <a:buFont typeface="Wingdings" pitchFamily="2" charset="2"/>
              <a:buChar char="ü"/>
            </a:pPr>
            <a:r>
              <a:rPr lang="el-GR" sz="2000" smtClean="0">
                <a:solidFill>
                  <a:schemeClr val="bg1"/>
                </a:solidFill>
                <a:latin typeface="Trebuchet MS" pitchFamily="34" charset="0"/>
              </a:rPr>
              <a:t>  </a:t>
            </a:r>
            <a:r>
              <a:rPr lang="en-US" sz="2000" smtClean="0">
                <a:solidFill>
                  <a:schemeClr val="bg1"/>
                </a:solidFill>
                <a:latin typeface="Trebuchet MS" pitchFamily="34" charset="0"/>
              </a:rPr>
              <a:t>Crohn’s : </a:t>
            </a:r>
            <a:r>
              <a:rPr lang="el-GR" sz="2000" smtClean="0">
                <a:solidFill>
                  <a:schemeClr val="bg1"/>
                </a:solidFill>
                <a:latin typeface="Trebuchet MS" pitchFamily="34" charset="0"/>
              </a:rPr>
              <a:t>6-15%</a:t>
            </a:r>
          </a:p>
          <a:p>
            <a:pPr marL="176213" indent="-176213" eaLnBrk="1" hangingPunct="1">
              <a:buFont typeface="Wingdings" pitchFamily="2" charset="2"/>
              <a:buChar char="ü"/>
            </a:pPr>
            <a:r>
              <a:rPr lang="el-GR" sz="2000" smtClean="0">
                <a:solidFill>
                  <a:schemeClr val="bg1"/>
                </a:solidFill>
                <a:latin typeface="Trebuchet MS" pitchFamily="34" charset="0"/>
              </a:rPr>
              <a:t>  γυναίκες/ανδρες </a:t>
            </a:r>
            <a:r>
              <a:rPr lang="en-US" sz="2000" smtClean="0">
                <a:solidFill>
                  <a:schemeClr val="bg1"/>
                </a:solidFill>
                <a:latin typeface="Trebuchet MS" pitchFamily="34" charset="0"/>
              </a:rPr>
              <a:t>:</a:t>
            </a:r>
            <a:r>
              <a:rPr lang="el-GR" sz="2000" smtClean="0">
                <a:solidFill>
                  <a:schemeClr val="bg1"/>
                </a:solidFill>
                <a:latin typeface="Trebuchet MS" pitchFamily="34" charset="0"/>
              </a:rPr>
              <a:t> 5/1</a:t>
            </a:r>
          </a:p>
          <a:p>
            <a:pPr marL="176213" indent="-176213" eaLnBrk="1" hangingPunct="1">
              <a:buFont typeface="Wingdings" pitchFamily="2" charset="2"/>
              <a:buChar char="ü"/>
            </a:pPr>
            <a:r>
              <a:rPr lang="el-GR" sz="2000" smtClean="0">
                <a:solidFill>
                  <a:schemeClr val="bg1"/>
                </a:solidFill>
                <a:latin typeface="Trebuchet MS" pitchFamily="34" charset="0"/>
              </a:rPr>
              <a:t>  ακολουθεί την δραστηριότητα της νόσου</a:t>
            </a:r>
          </a:p>
          <a:p>
            <a:pPr marL="176213" indent="-176213" eaLnBrk="1" hangingPunct="1">
              <a:buFont typeface="Wingdings" pitchFamily="2" charset="2"/>
              <a:buChar char="ü"/>
            </a:pPr>
            <a:r>
              <a:rPr lang="el-GR" sz="2000" smtClean="0">
                <a:solidFill>
                  <a:schemeClr val="bg1"/>
                </a:solidFill>
                <a:latin typeface="Trebuchet MS" pitchFamily="34" charset="0"/>
              </a:rPr>
              <a:t>  τριάδα οζώδες ερύθημα, ραγοειδίτις</a:t>
            </a:r>
            <a:r>
              <a:rPr lang="en-US" sz="2000" smtClean="0">
                <a:solidFill>
                  <a:schemeClr val="bg1"/>
                </a:solidFill>
                <a:latin typeface="Trebuchet MS" pitchFamily="34" charset="0"/>
              </a:rPr>
              <a:t>,</a:t>
            </a:r>
            <a:r>
              <a:rPr lang="el-GR" sz="2000" smtClean="0">
                <a:solidFill>
                  <a:schemeClr val="bg1"/>
                </a:solidFill>
                <a:latin typeface="Trebuchet MS" pitchFamily="34" charset="0"/>
              </a:rPr>
              <a:t>αρθρίτιδα τύπου Ι πολύ χαρακτηριστική για ΙΦΝΕ </a:t>
            </a:r>
          </a:p>
          <a:p>
            <a:pPr marL="176213" indent="-176213" eaLnBrk="1" hangingPunct="1">
              <a:buFont typeface="Wingdings" pitchFamily="2" charset="2"/>
              <a:buChar char="ü"/>
            </a:pPr>
            <a:r>
              <a:rPr lang="el-GR" sz="2000" smtClean="0">
                <a:solidFill>
                  <a:schemeClr val="bg1"/>
                </a:solidFill>
                <a:latin typeface="Trebuchet MS" pitchFamily="34" charset="0"/>
              </a:rPr>
              <a:t> επώδυνα, επηρμένα οζίδια που δεν εξελκώνονται</a:t>
            </a:r>
          </a:p>
        </p:txBody>
      </p:sp>
      <p:pic>
        <p:nvPicPr>
          <p:cNvPr id="53252" name="Picture 7" descr="C:\Documents and Settings\Division of GI\Desktop\PRESENTATION FOR LAIKO\nodos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371600"/>
            <a:ext cx="3162300" cy="452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23975" y="152400"/>
            <a:ext cx="6477000" cy="457200"/>
          </a:xfrm>
          <a:solidFill>
            <a:srgbClr val="000066"/>
          </a:solidFill>
        </p:spPr>
        <p:txBody>
          <a:bodyPr/>
          <a:lstStyle/>
          <a:p>
            <a:pPr eaLnBrk="1" hangingPunct="1"/>
            <a:r>
              <a:rPr lang="el-GR" sz="2400" u="sng" smtClean="0">
                <a:solidFill>
                  <a:srgbClr val="FFFF00"/>
                </a:solidFill>
                <a:latin typeface="Trebuchet MS" pitchFamily="34" charset="0"/>
              </a:rPr>
              <a:t>Δερματικές εκδηλώσεις στην ΙΦΝΕ</a:t>
            </a:r>
            <a:endParaRPr lang="en-US" sz="2400" u="sng" smtClean="0">
              <a:solidFill>
                <a:srgbClr val="FFFF00"/>
              </a:solidFill>
              <a:latin typeface="Trebuchet MS" pitchFamily="34" charset="0"/>
            </a:endParaRPr>
          </a:p>
        </p:txBody>
      </p:sp>
      <p:sp>
        <p:nvSpPr>
          <p:cNvPr id="54275" name="Rectangle 4"/>
          <p:cNvSpPr>
            <a:spLocks noChangeArrowheads="1"/>
          </p:cNvSpPr>
          <p:nvPr/>
        </p:nvSpPr>
        <p:spPr bwMode="auto">
          <a:xfrm>
            <a:off x="4572000" y="1371600"/>
            <a:ext cx="4419600" cy="4876800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l-GR" u="sng">
                <a:solidFill>
                  <a:schemeClr val="bg1"/>
                </a:solidFill>
              </a:rPr>
              <a:t>Γαγγραινώδες πυόδερμα</a:t>
            </a:r>
            <a:r>
              <a:rPr lang="el-GR" sz="1800">
                <a:solidFill>
                  <a:schemeClr val="bg1"/>
                </a:solidFill>
              </a:rPr>
              <a:t> 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</a:pPr>
            <a:endParaRPr lang="el-GR" sz="1800">
              <a:solidFill>
                <a:schemeClr val="bg1"/>
              </a:solidFill>
            </a:endParaRP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el-GR" sz="2000">
                <a:solidFill>
                  <a:schemeClr val="bg1"/>
                </a:solidFill>
              </a:rPr>
              <a:t>ΕΚ=</a:t>
            </a:r>
            <a:r>
              <a:rPr lang="en-US" sz="2000">
                <a:solidFill>
                  <a:schemeClr val="bg1"/>
                </a:solidFill>
              </a:rPr>
              <a:t>Crohn</a:t>
            </a:r>
            <a:r>
              <a:rPr lang="el-GR" sz="2000">
                <a:solidFill>
                  <a:schemeClr val="bg1"/>
                </a:solidFill>
              </a:rPr>
              <a:t> 1-2%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el-GR" sz="2000">
                <a:solidFill>
                  <a:schemeClr val="bg1"/>
                </a:solidFill>
              </a:rPr>
              <a:t>Εναρξη με φλύκταινες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el-GR" sz="2000">
                <a:solidFill>
                  <a:schemeClr val="bg1"/>
                </a:solidFill>
              </a:rPr>
              <a:t>Εξέλιξη σε μεγάλα συρρέοντα έλκη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el-GR" sz="2000">
                <a:solidFill>
                  <a:schemeClr val="bg1"/>
                </a:solidFill>
              </a:rPr>
              <a:t>Ασηπτη φλεγμονή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el-GR" sz="2000">
                <a:solidFill>
                  <a:schemeClr val="bg1"/>
                </a:solidFill>
              </a:rPr>
              <a:t>Ιστολογικά έντονη διήθηση με πολυμορφοπυρηνα, νέκρωση και λεμφοκυτταρική διήθηση αγγειων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el-GR" sz="2000">
                <a:solidFill>
                  <a:schemeClr val="bg1"/>
                </a:solidFill>
              </a:rPr>
              <a:t>Συνήθως συνοδεύει εξάρσεις της εντερικής νόσου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el-GR" sz="2000">
                <a:solidFill>
                  <a:schemeClr val="bg1"/>
                </a:solidFill>
              </a:rPr>
              <a:t>Υποχωρεί συνήθως με κολεκτομή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el-GR" sz="2000">
                <a:solidFill>
                  <a:schemeClr val="bg1"/>
                </a:solidFill>
              </a:rPr>
              <a:t>Απαντά σε </a:t>
            </a:r>
            <a:r>
              <a:rPr lang="en-US" sz="2000">
                <a:solidFill>
                  <a:schemeClr val="bg1"/>
                </a:solidFill>
              </a:rPr>
              <a:t>infliximab</a:t>
            </a:r>
            <a:endParaRPr lang="el-GR" sz="2000">
              <a:solidFill>
                <a:schemeClr val="bg1"/>
              </a:solidFill>
            </a:endParaRP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endParaRPr lang="el-GR" sz="2000">
              <a:solidFill>
                <a:schemeClr val="bg1"/>
              </a:solidFill>
            </a:endParaRPr>
          </a:p>
        </p:txBody>
      </p:sp>
      <p:pic>
        <p:nvPicPr>
          <p:cNvPr id="54276" name="Picture 7" descr="C:\Documents and Settings\Division of GI\Desktop\gagrenos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962400"/>
            <a:ext cx="3848100" cy="2557463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54277" name="Picture 9" descr="C:\Documents and Settings\Division of GI\Desktop\gagrenosum 1.jpg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143000"/>
            <a:ext cx="3848100" cy="2560638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3" descr="C:\Documents and Settings\Division of GI\Desktop\ps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133600"/>
            <a:ext cx="4049713" cy="400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9" name="Rectangle 4"/>
          <p:cNvSpPr>
            <a:spLocks noChangeArrowheads="1"/>
          </p:cNvSpPr>
          <p:nvPr/>
        </p:nvSpPr>
        <p:spPr bwMode="auto">
          <a:xfrm>
            <a:off x="381000" y="76200"/>
            <a:ext cx="8382000" cy="6096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el-GR" sz="2800">
                <a:solidFill>
                  <a:srgbClr val="FFFF00"/>
                </a:solidFill>
              </a:rPr>
              <a:t>Πρωτοπαθής Σκληρυντική Χολαγγειίτιδα και ΙΦΝΕ</a:t>
            </a:r>
            <a:endParaRPr lang="en-US" sz="2800">
              <a:solidFill>
                <a:srgbClr val="FFFF00"/>
              </a:solidFill>
            </a:endParaRPr>
          </a:p>
        </p:txBody>
      </p:sp>
      <p:sp>
        <p:nvSpPr>
          <p:cNvPr id="50180" name="Text Box 5"/>
          <p:cNvSpPr txBox="1">
            <a:spLocks noChangeArrowheads="1"/>
          </p:cNvSpPr>
          <p:nvPr/>
        </p:nvSpPr>
        <p:spPr bwMode="auto">
          <a:xfrm>
            <a:off x="304800" y="838200"/>
            <a:ext cx="8534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u="sng">
                <a:solidFill>
                  <a:schemeClr val="bg1"/>
                </a:solidFill>
              </a:rPr>
              <a:t>Η διάγνωση της ΠΣΧ γίνεται με </a:t>
            </a:r>
            <a:r>
              <a:rPr lang="en-US" u="sng">
                <a:solidFill>
                  <a:schemeClr val="bg1"/>
                </a:solidFill>
              </a:rPr>
              <a:t>ERCP </a:t>
            </a:r>
            <a:r>
              <a:rPr lang="el-GR" u="sng">
                <a:solidFill>
                  <a:schemeClr val="bg1"/>
                </a:solidFill>
              </a:rPr>
              <a:t>ή </a:t>
            </a:r>
            <a:r>
              <a:rPr lang="en-US" u="sng">
                <a:solidFill>
                  <a:schemeClr val="bg1"/>
                </a:solidFill>
              </a:rPr>
              <a:t>MRCP</a:t>
            </a:r>
            <a:r>
              <a:rPr lang="el-GR" u="sng">
                <a:solidFill>
                  <a:schemeClr val="bg1"/>
                </a:solidFill>
              </a:rPr>
              <a:t> και βιοψία ήπατος</a:t>
            </a:r>
            <a:endParaRPr lang="en-US" u="sng">
              <a:solidFill>
                <a:schemeClr val="bg1"/>
              </a:solidFill>
            </a:endParaRPr>
          </a:p>
        </p:txBody>
      </p:sp>
      <p:pic>
        <p:nvPicPr>
          <p:cNvPr id="50181" name="Picture 7" descr="C:\Documents and Settings\Division of GI\Desktop\psc biops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667000"/>
            <a:ext cx="4222750" cy="3065463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050"/>
          <p:cNvSpPr>
            <a:spLocks noGrp="1" noChangeArrowheads="1"/>
          </p:cNvSpPr>
          <p:nvPr>
            <p:ph type="title"/>
          </p:nvPr>
        </p:nvSpPr>
        <p:spPr>
          <a:xfrm>
            <a:off x="677863" y="76200"/>
            <a:ext cx="7772400" cy="609600"/>
          </a:xfrm>
          <a:solidFill>
            <a:srgbClr val="000066"/>
          </a:solidFill>
        </p:spPr>
        <p:txBody>
          <a:bodyPr/>
          <a:lstStyle/>
          <a:p>
            <a:pPr eaLnBrk="1" hangingPunct="1"/>
            <a:r>
              <a:rPr lang="el-GR" sz="3200" u="sng" smtClean="0">
                <a:solidFill>
                  <a:srgbClr val="FFFF00"/>
                </a:solidFill>
                <a:latin typeface="Trebuchet MS" pitchFamily="34" charset="0"/>
              </a:rPr>
              <a:t>ΙΦΝΕ και καρκίνος π. εντέρου</a:t>
            </a:r>
            <a:endParaRPr lang="en-US" sz="3200" u="sng" smtClean="0">
              <a:solidFill>
                <a:srgbClr val="FFFF00"/>
              </a:solidFill>
              <a:latin typeface="Trebuchet MS" pitchFamily="34" charset="0"/>
            </a:endParaRPr>
          </a:p>
        </p:txBody>
      </p:sp>
      <p:sp>
        <p:nvSpPr>
          <p:cNvPr id="5632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609600" y="762000"/>
            <a:ext cx="7924800" cy="4191000"/>
          </a:xfrm>
          <a:solidFill>
            <a:srgbClr val="0000CC"/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smtClean="0">
                <a:solidFill>
                  <a:schemeClr val="bg1"/>
                </a:solidFill>
                <a:latin typeface="Trebuchet MS" pitchFamily="34" charset="0"/>
              </a:rPr>
              <a:t>CA </a:t>
            </a:r>
            <a:r>
              <a:rPr lang="el-GR" sz="2000" smtClean="0">
                <a:solidFill>
                  <a:schemeClr val="bg1"/>
                </a:solidFill>
                <a:latin typeface="Trebuchet MS" pitchFamily="34" charset="0"/>
              </a:rPr>
              <a:t>π.εντέρου στην ΙΦΝΕ = 2.6-5.4 χ γενικό πληθυσμό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l-GR" sz="800" smtClean="0">
              <a:solidFill>
                <a:schemeClr val="bg1"/>
              </a:solidFill>
              <a:latin typeface="Trebuchet MS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l-GR" sz="2000" smtClean="0">
                <a:solidFill>
                  <a:schemeClr val="bg1"/>
                </a:solidFill>
                <a:latin typeface="Trebuchet MS" pitchFamily="34" charset="0"/>
              </a:rPr>
              <a:t>Ο αυξημένος κίνδυνος αφορά την ελκώδη κολίτιδα και την ν.</a:t>
            </a:r>
            <a:r>
              <a:rPr lang="en-US" sz="2000" smtClean="0">
                <a:solidFill>
                  <a:schemeClr val="bg1"/>
                </a:solidFill>
                <a:latin typeface="Trebuchet MS" pitchFamily="34" charset="0"/>
              </a:rPr>
              <a:t> Crohn </a:t>
            </a:r>
            <a:r>
              <a:rPr lang="el-GR" sz="2000" smtClean="0">
                <a:solidFill>
                  <a:schemeClr val="bg1"/>
                </a:solidFill>
                <a:latin typeface="Trebuchet MS" pitchFamily="34" charset="0"/>
              </a:rPr>
              <a:t>με προσβολή π. εντέρου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l-GR" sz="800" smtClean="0">
              <a:solidFill>
                <a:schemeClr val="bg1"/>
              </a:solidFill>
              <a:latin typeface="Trebuchet MS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l-GR" sz="2000" smtClean="0">
                <a:solidFill>
                  <a:schemeClr val="bg1"/>
                </a:solidFill>
                <a:latin typeface="Trebuchet MS" pitchFamily="34" charset="0"/>
              </a:rPr>
              <a:t>Αυξημένο ρίσκο</a:t>
            </a:r>
            <a:r>
              <a:rPr lang="en-US" sz="2000" smtClean="0">
                <a:solidFill>
                  <a:schemeClr val="bg1"/>
                </a:solidFill>
                <a:latin typeface="Trebuchet MS" pitchFamily="34" charset="0"/>
              </a:rPr>
              <a:t>:</a:t>
            </a:r>
            <a:endParaRPr lang="el-GR" sz="2000" smtClean="0">
              <a:solidFill>
                <a:schemeClr val="bg1"/>
              </a:solidFill>
              <a:latin typeface="Trebuchet MS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l-GR" sz="1800" smtClean="0">
                <a:solidFill>
                  <a:schemeClr val="bg1"/>
                </a:solidFill>
                <a:latin typeface="Trebuchet MS" pitchFamily="34" charset="0"/>
              </a:rPr>
              <a:t>Διάρκεια της νόσου</a:t>
            </a:r>
            <a:r>
              <a:rPr lang="en-US" sz="1800" smtClean="0">
                <a:solidFill>
                  <a:schemeClr val="bg1"/>
                </a:solidFill>
                <a:latin typeface="Trebuchet MS" pitchFamily="34" charset="0"/>
              </a:rPr>
              <a:t>:</a:t>
            </a:r>
            <a:r>
              <a:rPr lang="el-GR" sz="1800" smtClean="0">
                <a:solidFill>
                  <a:schemeClr val="bg1"/>
                </a:solidFill>
                <a:latin typeface="Trebuchet MS" pitchFamily="34" charset="0"/>
              </a:rPr>
              <a:t> 18% μετά τα 30 χρόνια</a:t>
            </a:r>
          </a:p>
          <a:p>
            <a:pPr lvl="1" eaLnBrk="1" hangingPunct="1">
              <a:lnSpc>
                <a:spcPct val="90000"/>
              </a:lnSpc>
            </a:pPr>
            <a:r>
              <a:rPr lang="el-GR" sz="1800" smtClean="0">
                <a:solidFill>
                  <a:schemeClr val="bg1"/>
                </a:solidFill>
                <a:latin typeface="Trebuchet MS" pitchFamily="34" charset="0"/>
              </a:rPr>
              <a:t>Εκταση της νόσου</a:t>
            </a:r>
            <a:r>
              <a:rPr lang="en-US" sz="1800" smtClean="0">
                <a:solidFill>
                  <a:schemeClr val="bg1"/>
                </a:solidFill>
                <a:latin typeface="Trebuchet MS" pitchFamily="34" charset="0"/>
              </a:rPr>
              <a:t>:</a:t>
            </a:r>
            <a:r>
              <a:rPr lang="el-GR" sz="1800" smtClean="0">
                <a:solidFill>
                  <a:schemeClr val="bg1"/>
                </a:solidFill>
                <a:latin typeface="Trebuchet MS" pitchFamily="34" charset="0"/>
              </a:rPr>
              <a:t> πανκολίτις&gt;αριστερή&gt;πρωκτοσιγμοείδιτις</a:t>
            </a:r>
          </a:p>
          <a:p>
            <a:pPr lvl="1" eaLnBrk="1" hangingPunct="1">
              <a:lnSpc>
                <a:spcPct val="90000"/>
              </a:lnSpc>
            </a:pPr>
            <a:r>
              <a:rPr lang="el-GR" sz="1800" smtClean="0">
                <a:solidFill>
                  <a:schemeClr val="bg1"/>
                </a:solidFill>
                <a:latin typeface="Trebuchet MS" pitchFamily="34" charset="0"/>
              </a:rPr>
              <a:t>Πρωτοπαθής Σκληρυντική Χολαγγείιτιδα</a:t>
            </a:r>
          </a:p>
          <a:p>
            <a:pPr lvl="1" eaLnBrk="1" hangingPunct="1">
              <a:lnSpc>
                <a:spcPct val="90000"/>
              </a:lnSpc>
            </a:pPr>
            <a:r>
              <a:rPr lang="el-GR" sz="1800" smtClean="0">
                <a:solidFill>
                  <a:schemeClr val="bg1"/>
                </a:solidFill>
                <a:latin typeface="Trebuchet MS" pitchFamily="34" charset="0"/>
              </a:rPr>
              <a:t>Θετικό οικογενειακό ιστορικό</a:t>
            </a:r>
          </a:p>
          <a:p>
            <a:pPr lvl="1" eaLnBrk="1" hangingPunct="1">
              <a:lnSpc>
                <a:spcPct val="90000"/>
              </a:lnSpc>
            </a:pPr>
            <a:endParaRPr lang="el-GR" sz="800" smtClean="0">
              <a:solidFill>
                <a:schemeClr val="bg1"/>
              </a:solidFill>
              <a:latin typeface="Trebuchet MS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l-GR" sz="2000" smtClean="0">
                <a:solidFill>
                  <a:schemeClr val="bg1"/>
                </a:solidFill>
                <a:latin typeface="Trebuchet MS" pitchFamily="34" charset="0"/>
              </a:rPr>
              <a:t>Η χρόνια λήψη 5-</a:t>
            </a:r>
            <a:r>
              <a:rPr lang="en-US" sz="2000" smtClean="0">
                <a:solidFill>
                  <a:schemeClr val="bg1"/>
                </a:solidFill>
                <a:latin typeface="Trebuchet MS" pitchFamily="34" charset="0"/>
              </a:rPr>
              <a:t>ASA </a:t>
            </a:r>
            <a:r>
              <a:rPr lang="el-GR" sz="2000" smtClean="0">
                <a:solidFill>
                  <a:schemeClr val="bg1"/>
                </a:solidFill>
                <a:latin typeface="Trebuchet MS" pitchFamily="34" charset="0"/>
              </a:rPr>
              <a:t>ή ουρσοδεοξυχολικού (</a:t>
            </a:r>
            <a:r>
              <a:rPr lang="en-US" sz="2000" smtClean="0">
                <a:solidFill>
                  <a:schemeClr val="bg1"/>
                </a:solidFill>
                <a:latin typeface="Trebuchet MS" pitchFamily="34" charset="0"/>
              </a:rPr>
              <a:t>URSOFALK) </a:t>
            </a:r>
            <a:r>
              <a:rPr lang="el-GR" sz="2000" smtClean="0">
                <a:solidFill>
                  <a:schemeClr val="bg1"/>
                </a:solidFill>
                <a:latin typeface="Trebuchet MS" pitchFamily="34" charset="0"/>
              </a:rPr>
              <a:t>πιθανά σχετίζεται με ελαττωμενο ρίσκο.</a:t>
            </a:r>
          </a:p>
          <a:p>
            <a:pPr lvl="1" eaLnBrk="1" hangingPunct="1">
              <a:lnSpc>
                <a:spcPct val="90000"/>
              </a:lnSpc>
            </a:pPr>
            <a:endParaRPr lang="el-GR" sz="1800" smtClean="0">
              <a:solidFill>
                <a:schemeClr val="bg1"/>
              </a:solidFill>
              <a:latin typeface="Trebuchet MS" pitchFamily="34" charset="0"/>
            </a:endParaRPr>
          </a:p>
          <a:p>
            <a:pPr lvl="1" algn="r" eaLnBrk="1" hangingPunct="1">
              <a:lnSpc>
                <a:spcPct val="90000"/>
              </a:lnSpc>
              <a:buFontTx/>
              <a:buNone/>
            </a:pPr>
            <a:r>
              <a:rPr lang="en-US" sz="1800" smtClean="0">
                <a:solidFill>
                  <a:schemeClr val="bg1"/>
                </a:solidFill>
                <a:latin typeface="Trebuchet MS" pitchFamily="34" charset="0"/>
              </a:rPr>
              <a:t>Eaden et al. Gut 2001;48:526-535</a:t>
            </a:r>
          </a:p>
        </p:txBody>
      </p:sp>
      <p:sp>
        <p:nvSpPr>
          <p:cNvPr id="56324" name="AutoShape 2052"/>
          <p:cNvSpPr>
            <a:spLocks noChangeArrowheads="1"/>
          </p:cNvSpPr>
          <p:nvPr/>
        </p:nvSpPr>
        <p:spPr bwMode="auto">
          <a:xfrm>
            <a:off x="4194175" y="5037138"/>
            <a:ext cx="762000" cy="6096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6325" name="Text Box 2053"/>
          <p:cNvSpPr txBox="1">
            <a:spLocks noChangeArrowheads="1"/>
          </p:cNvSpPr>
          <p:nvPr/>
        </p:nvSpPr>
        <p:spPr bwMode="auto">
          <a:xfrm>
            <a:off x="706438" y="5715000"/>
            <a:ext cx="7737475" cy="762000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200">
                <a:solidFill>
                  <a:schemeClr val="bg1"/>
                </a:solidFill>
              </a:rPr>
              <a:t>Δικαιολογείται πρόγραμμα επιτήρησης για πρόληψη </a:t>
            </a:r>
            <a:r>
              <a:rPr lang="en-US" sz="2200">
                <a:solidFill>
                  <a:schemeClr val="bg1"/>
                </a:solidFill>
              </a:rPr>
              <a:t>CA </a:t>
            </a:r>
            <a:r>
              <a:rPr lang="el-GR" sz="2200">
                <a:solidFill>
                  <a:schemeClr val="bg1"/>
                </a:solidFill>
              </a:rPr>
              <a:t>π.εντέρου στην ΙΦΝΕ με έγκαιρη ανίχνευση δυσπλασίας</a:t>
            </a:r>
            <a:endParaRPr lang="en-US" sz="22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52400"/>
            <a:ext cx="5181600" cy="609600"/>
          </a:xfrm>
          <a:solidFill>
            <a:srgbClr val="000066"/>
          </a:solidFill>
        </p:spPr>
        <p:txBody>
          <a:bodyPr/>
          <a:lstStyle/>
          <a:p>
            <a:pPr eaLnBrk="1" hangingPunct="1"/>
            <a:r>
              <a:rPr lang="el-GR" sz="3200" u="sng" smtClean="0">
                <a:solidFill>
                  <a:srgbClr val="FFFF00"/>
                </a:solidFill>
                <a:latin typeface="Trebuchet MS" pitchFamily="34" charset="0"/>
              </a:rPr>
              <a:t>Θεραπεία της ΙΦΝΕ</a:t>
            </a:r>
            <a:endParaRPr lang="en-US" sz="3200" u="sng" smtClean="0">
              <a:solidFill>
                <a:srgbClr val="FFFF00"/>
              </a:solidFill>
              <a:latin typeface="Trebuchet MS" pitchFamily="34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6775" y="1447800"/>
            <a:ext cx="7391400" cy="3959225"/>
          </a:xfrm>
          <a:solidFill>
            <a:srgbClr val="0033CC"/>
          </a:solidFill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l-GR" sz="2400" u="sng" smtClean="0">
                <a:solidFill>
                  <a:schemeClr val="bg1"/>
                </a:solidFill>
                <a:latin typeface="Trebuchet MS" pitchFamily="34" charset="0"/>
              </a:rPr>
              <a:t>1930’</a:t>
            </a:r>
            <a:r>
              <a:rPr lang="en-US" sz="2400" u="sng" smtClean="0">
                <a:solidFill>
                  <a:schemeClr val="bg1"/>
                </a:solidFill>
                <a:latin typeface="Trebuchet MS" pitchFamily="34" charset="0"/>
              </a:rPr>
              <a:t>s</a:t>
            </a:r>
            <a:r>
              <a:rPr lang="en-US" sz="2400" smtClean="0">
                <a:solidFill>
                  <a:schemeClr val="bg1"/>
                </a:solidFill>
                <a:latin typeface="Trebuchet MS" pitchFamily="34" charset="0"/>
              </a:rPr>
              <a:t>: </a:t>
            </a:r>
            <a:r>
              <a:rPr lang="el-GR" sz="2400" smtClean="0">
                <a:solidFill>
                  <a:schemeClr val="bg1"/>
                </a:solidFill>
                <a:latin typeface="Trebuchet MS" pitchFamily="34" charset="0"/>
              </a:rPr>
              <a:t>παράγωγα αμινοσαλικυλικού οξέως (5-</a:t>
            </a:r>
            <a:r>
              <a:rPr lang="en-US" sz="2400" smtClean="0">
                <a:solidFill>
                  <a:schemeClr val="bg1"/>
                </a:solidFill>
                <a:latin typeface="Trebuchet MS" pitchFamily="34" charset="0"/>
              </a:rPr>
              <a:t>ASA</a:t>
            </a:r>
            <a:r>
              <a:rPr lang="el-GR" sz="2400" smtClean="0">
                <a:solidFill>
                  <a:schemeClr val="bg1"/>
                </a:solidFill>
                <a:latin typeface="Trebuchet MS" pitchFamily="34" charset="0"/>
              </a:rPr>
              <a:t>)</a:t>
            </a:r>
          </a:p>
          <a:p>
            <a:pPr eaLnBrk="1" hangingPunct="1">
              <a:buFont typeface="Wingdings" pitchFamily="2" charset="2"/>
              <a:buNone/>
            </a:pPr>
            <a:endParaRPr lang="el-GR" sz="2400" u="sng" smtClean="0">
              <a:solidFill>
                <a:schemeClr val="bg1"/>
              </a:solidFill>
              <a:latin typeface="Trebuchet MS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l-GR" sz="2400" u="sng" smtClean="0">
                <a:solidFill>
                  <a:schemeClr val="bg1"/>
                </a:solidFill>
                <a:latin typeface="Trebuchet MS" pitchFamily="34" charset="0"/>
              </a:rPr>
              <a:t>19</a:t>
            </a:r>
            <a:r>
              <a:rPr lang="en-US" sz="2400" u="sng" smtClean="0">
                <a:solidFill>
                  <a:schemeClr val="bg1"/>
                </a:solidFill>
                <a:latin typeface="Trebuchet MS" pitchFamily="34" charset="0"/>
              </a:rPr>
              <a:t>5</a:t>
            </a:r>
            <a:r>
              <a:rPr lang="el-GR" sz="2400" u="sng" smtClean="0">
                <a:solidFill>
                  <a:schemeClr val="bg1"/>
                </a:solidFill>
                <a:latin typeface="Trebuchet MS" pitchFamily="34" charset="0"/>
              </a:rPr>
              <a:t>0</a:t>
            </a:r>
            <a:r>
              <a:rPr lang="en-US" sz="2400" u="sng" smtClean="0">
                <a:solidFill>
                  <a:schemeClr val="bg1"/>
                </a:solidFill>
                <a:latin typeface="Trebuchet MS" pitchFamily="34" charset="0"/>
              </a:rPr>
              <a:t>’s</a:t>
            </a:r>
            <a:r>
              <a:rPr lang="en-US" sz="2400" smtClean="0">
                <a:solidFill>
                  <a:schemeClr val="bg1"/>
                </a:solidFill>
                <a:latin typeface="Trebuchet MS" pitchFamily="34" charset="0"/>
              </a:rPr>
              <a:t>:</a:t>
            </a:r>
            <a:r>
              <a:rPr lang="el-GR" sz="2400" smtClean="0">
                <a:solidFill>
                  <a:schemeClr val="bg1"/>
                </a:solidFill>
                <a:latin typeface="Trebuchet MS" pitchFamily="34" charset="0"/>
              </a:rPr>
              <a:t> κορτικοστεροειδή</a:t>
            </a:r>
          </a:p>
          <a:p>
            <a:pPr eaLnBrk="1" hangingPunct="1">
              <a:buFont typeface="Wingdings" pitchFamily="2" charset="2"/>
              <a:buNone/>
            </a:pPr>
            <a:endParaRPr lang="el-GR" sz="2400" u="sng" smtClean="0">
              <a:solidFill>
                <a:schemeClr val="bg1"/>
              </a:solidFill>
              <a:latin typeface="Trebuchet MS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l-GR" sz="2400" u="sng" smtClean="0">
                <a:solidFill>
                  <a:schemeClr val="bg1"/>
                </a:solidFill>
                <a:latin typeface="Trebuchet MS" pitchFamily="34" charset="0"/>
              </a:rPr>
              <a:t>1970</a:t>
            </a:r>
            <a:r>
              <a:rPr lang="en-US" sz="2400" u="sng" smtClean="0">
                <a:solidFill>
                  <a:schemeClr val="bg1"/>
                </a:solidFill>
                <a:latin typeface="Trebuchet MS" pitchFamily="34" charset="0"/>
              </a:rPr>
              <a:t>’s</a:t>
            </a:r>
            <a:r>
              <a:rPr lang="en-US" sz="2400" smtClean="0">
                <a:solidFill>
                  <a:schemeClr val="bg1"/>
                </a:solidFill>
                <a:latin typeface="Trebuchet MS" pitchFamily="34" charset="0"/>
              </a:rPr>
              <a:t>:</a:t>
            </a:r>
            <a:r>
              <a:rPr lang="el-GR" sz="2400" smtClean="0">
                <a:solidFill>
                  <a:schemeClr val="bg1"/>
                </a:solidFill>
                <a:latin typeface="Trebuchet MS" pitchFamily="34" charset="0"/>
              </a:rPr>
              <a:t> ανοσοκατασταλτικά (αζαθειοπρίνη, μερκαπτοπουρίνη, μεθοτρεξάτη)</a:t>
            </a:r>
          </a:p>
          <a:p>
            <a:pPr eaLnBrk="1" hangingPunct="1">
              <a:buFont typeface="Wingdings" pitchFamily="2" charset="2"/>
              <a:buNone/>
            </a:pPr>
            <a:endParaRPr lang="el-GR" sz="2400" smtClean="0">
              <a:solidFill>
                <a:schemeClr val="bg1"/>
              </a:solidFill>
              <a:latin typeface="Trebuchet MS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l-GR" sz="2400" u="sng" smtClean="0">
                <a:solidFill>
                  <a:schemeClr val="bg1"/>
                </a:solidFill>
                <a:latin typeface="Trebuchet MS" pitchFamily="34" charset="0"/>
              </a:rPr>
              <a:t>1990</a:t>
            </a:r>
            <a:r>
              <a:rPr lang="en-US" sz="2400" u="sng" smtClean="0">
                <a:solidFill>
                  <a:schemeClr val="bg1"/>
                </a:solidFill>
                <a:latin typeface="Trebuchet MS" pitchFamily="34" charset="0"/>
              </a:rPr>
              <a:t>’s</a:t>
            </a:r>
            <a:r>
              <a:rPr lang="en-US" sz="2400" smtClean="0">
                <a:solidFill>
                  <a:schemeClr val="bg1"/>
                </a:solidFill>
                <a:latin typeface="Trebuchet MS" pitchFamily="34" charset="0"/>
              </a:rPr>
              <a:t>:</a:t>
            </a:r>
            <a:r>
              <a:rPr lang="el-GR" sz="2400" smtClean="0">
                <a:solidFill>
                  <a:schemeClr val="bg1"/>
                </a:solidFill>
                <a:latin typeface="Trebuchet MS" pitchFamily="34" charset="0"/>
              </a:rPr>
              <a:t> βιολογικοί παράγοντες</a:t>
            </a:r>
          </a:p>
          <a:p>
            <a:pPr eaLnBrk="1" hangingPunct="1">
              <a:buFont typeface="Wingdings" pitchFamily="2" charset="2"/>
              <a:buNone/>
            </a:pPr>
            <a:endParaRPr lang="en-US" sz="2400" u="sng" smtClean="0">
              <a:solidFill>
                <a:schemeClr val="bg1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51520" y="0"/>
            <a:ext cx="8527976" cy="1143000"/>
          </a:xfrm>
        </p:spPr>
        <p:txBody>
          <a:bodyPr/>
          <a:lstStyle/>
          <a:p>
            <a:r>
              <a:rPr lang="el-GR" dirty="0" smtClean="0">
                <a:solidFill>
                  <a:srgbClr val="FFFF00"/>
                </a:solidFill>
              </a:rPr>
              <a:t>Θεραπευτική πυραμίδα στις ΙΦΝΕ</a:t>
            </a:r>
            <a:endParaRPr lang="el-GR" dirty="0">
              <a:solidFill>
                <a:srgbClr val="FFFF00"/>
              </a:solidFill>
            </a:endParaRPr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039766"/>
            <a:ext cx="7056784" cy="5454042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49288" y="76200"/>
            <a:ext cx="7848600" cy="609600"/>
          </a:xfrm>
        </p:spPr>
        <p:txBody>
          <a:bodyPr/>
          <a:lstStyle/>
          <a:p>
            <a:pPr eaLnBrk="1" hangingPunct="1"/>
            <a:r>
              <a:rPr lang="el-GR" sz="2400" u="sng" dirty="0" smtClean="0">
                <a:solidFill>
                  <a:srgbClr val="FFFF00"/>
                </a:solidFill>
                <a:latin typeface="Trebuchet MS" pitchFamily="34" charset="0"/>
              </a:rPr>
              <a:t>Θεραπεία ελκώδους </a:t>
            </a:r>
            <a:r>
              <a:rPr lang="el-GR" sz="2400" u="sng" dirty="0" err="1" smtClean="0">
                <a:solidFill>
                  <a:srgbClr val="FFFF00"/>
                </a:solidFill>
                <a:latin typeface="Trebuchet MS" pitchFamily="34" charset="0"/>
              </a:rPr>
              <a:t>κολίτιδος</a:t>
            </a:r>
            <a:endParaRPr lang="en-US" sz="2400" u="sng" dirty="0" smtClean="0">
              <a:solidFill>
                <a:srgbClr val="FFFF00"/>
              </a:solidFill>
              <a:latin typeface="Trebuchet MS" pitchFamily="34" charset="0"/>
            </a:endParaRPr>
          </a:p>
        </p:txBody>
      </p:sp>
      <p:grpSp>
        <p:nvGrpSpPr>
          <p:cNvPr id="31747" name="Group 16"/>
          <p:cNvGrpSpPr>
            <a:grpSpLocks noChangeAspect="1"/>
          </p:cNvGrpSpPr>
          <p:nvPr/>
        </p:nvGrpSpPr>
        <p:grpSpPr bwMode="auto">
          <a:xfrm>
            <a:off x="2422525" y="1173163"/>
            <a:ext cx="6253163" cy="4083050"/>
            <a:chOff x="1430" y="1248"/>
            <a:chExt cx="3456" cy="2256"/>
          </a:xfrm>
        </p:grpSpPr>
        <p:sp>
          <p:nvSpPr>
            <p:cNvPr id="31765" name="Line 8"/>
            <p:cNvSpPr>
              <a:spLocks noChangeAspect="1" noChangeShapeType="1"/>
            </p:cNvSpPr>
            <p:nvPr/>
          </p:nvSpPr>
          <p:spPr bwMode="auto">
            <a:xfrm flipV="1">
              <a:off x="1440" y="1248"/>
              <a:ext cx="0" cy="2256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l-GR"/>
            </a:p>
          </p:txBody>
        </p:sp>
        <p:sp>
          <p:nvSpPr>
            <p:cNvPr id="31766" name="Line 9"/>
            <p:cNvSpPr>
              <a:spLocks noChangeAspect="1" noChangeShapeType="1"/>
            </p:cNvSpPr>
            <p:nvPr/>
          </p:nvSpPr>
          <p:spPr bwMode="auto">
            <a:xfrm>
              <a:off x="1430" y="3489"/>
              <a:ext cx="3456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l-GR"/>
            </a:p>
          </p:txBody>
        </p:sp>
      </p:grpSp>
      <p:sp>
        <p:nvSpPr>
          <p:cNvPr id="31748" name="Text Box 10"/>
          <p:cNvSpPr txBox="1">
            <a:spLocks noChangeArrowheads="1"/>
          </p:cNvSpPr>
          <p:nvPr/>
        </p:nvSpPr>
        <p:spPr bwMode="auto">
          <a:xfrm>
            <a:off x="4267200" y="6202363"/>
            <a:ext cx="1981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l-GR" sz="3200">
                <a:solidFill>
                  <a:schemeClr val="bg1"/>
                </a:solidFill>
              </a:rPr>
              <a:t>Εντόπιση</a:t>
            </a:r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31749" name="Text Box 11"/>
          <p:cNvSpPr txBox="1">
            <a:spLocks noChangeArrowheads="1"/>
          </p:cNvSpPr>
          <p:nvPr/>
        </p:nvSpPr>
        <p:spPr bwMode="auto">
          <a:xfrm rot="-5400000">
            <a:off x="-623094" y="3091657"/>
            <a:ext cx="21304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l-GR" sz="3200">
                <a:solidFill>
                  <a:schemeClr val="bg1"/>
                </a:solidFill>
              </a:rPr>
              <a:t>Βαρύτητα</a:t>
            </a:r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31750" name="Text Box 12"/>
          <p:cNvSpPr txBox="1">
            <a:spLocks noChangeArrowheads="1"/>
          </p:cNvSpPr>
          <p:nvPr/>
        </p:nvSpPr>
        <p:spPr bwMode="auto">
          <a:xfrm>
            <a:off x="1603375" y="4471988"/>
            <a:ext cx="7508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l-GR" sz="2000">
                <a:solidFill>
                  <a:schemeClr val="bg1"/>
                </a:solidFill>
              </a:rPr>
              <a:t>ηπια</a:t>
            </a: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31751" name="Text Box 13"/>
          <p:cNvSpPr txBox="1">
            <a:spLocks noChangeArrowheads="1"/>
          </p:cNvSpPr>
          <p:nvPr/>
        </p:nvSpPr>
        <p:spPr bwMode="auto">
          <a:xfrm>
            <a:off x="1374775" y="3657600"/>
            <a:ext cx="9794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l-GR" sz="2000">
                <a:solidFill>
                  <a:schemeClr val="bg1"/>
                </a:solidFill>
              </a:rPr>
              <a:t>μέτρια</a:t>
            </a: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31752" name="Text Box 14"/>
          <p:cNvSpPr txBox="1">
            <a:spLocks noChangeArrowheads="1"/>
          </p:cNvSpPr>
          <p:nvPr/>
        </p:nvSpPr>
        <p:spPr bwMode="auto">
          <a:xfrm>
            <a:off x="1439863" y="2819400"/>
            <a:ext cx="91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l-GR" sz="2000">
                <a:solidFill>
                  <a:schemeClr val="bg1"/>
                </a:solidFill>
              </a:rPr>
              <a:t>βαριά</a:t>
            </a: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31753" name="Text Box 15"/>
          <p:cNvSpPr txBox="1">
            <a:spLocks noChangeArrowheads="1"/>
          </p:cNvSpPr>
          <p:nvPr/>
        </p:nvSpPr>
        <p:spPr bwMode="auto">
          <a:xfrm>
            <a:off x="533400" y="1524000"/>
            <a:ext cx="1820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l-GR" sz="2000">
                <a:solidFill>
                  <a:schemeClr val="bg1"/>
                </a:solidFill>
              </a:rPr>
              <a:t>κεραυνοβόλος</a:t>
            </a: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31754" name="Text Box 17"/>
          <p:cNvSpPr txBox="1">
            <a:spLocks noChangeArrowheads="1"/>
          </p:cNvSpPr>
          <p:nvPr/>
        </p:nvSpPr>
        <p:spPr bwMode="auto">
          <a:xfrm rot="-1881212">
            <a:off x="2346325" y="5500688"/>
            <a:ext cx="1600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l-GR" sz="2000">
                <a:solidFill>
                  <a:schemeClr val="bg1"/>
                </a:solidFill>
              </a:rPr>
              <a:t>πρωκτίτιδα</a:t>
            </a: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31755" name="Text Box 18"/>
          <p:cNvSpPr txBox="1">
            <a:spLocks noChangeArrowheads="1"/>
          </p:cNvSpPr>
          <p:nvPr/>
        </p:nvSpPr>
        <p:spPr bwMode="auto">
          <a:xfrm rot="-1873942">
            <a:off x="4556125" y="5500688"/>
            <a:ext cx="76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l-GR" sz="2000">
                <a:solidFill>
                  <a:schemeClr val="bg1"/>
                </a:solidFill>
              </a:rPr>
              <a:t>Άπω</a:t>
            </a: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31756" name="Text Box 19"/>
          <p:cNvSpPr txBox="1">
            <a:spLocks noChangeArrowheads="1"/>
          </p:cNvSpPr>
          <p:nvPr/>
        </p:nvSpPr>
        <p:spPr bwMode="auto">
          <a:xfrm rot="-1880785">
            <a:off x="5470525" y="5500688"/>
            <a:ext cx="152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l-GR" sz="2000">
                <a:solidFill>
                  <a:schemeClr val="bg1"/>
                </a:solidFill>
              </a:rPr>
              <a:t>Εκτεταμένη </a:t>
            </a: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31757" name="Text Box 20"/>
          <p:cNvSpPr txBox="1">
            <a:spLocks noChangeArrowheads="1"/>
          </p:cNvSpPr>
          <p:nvPr/>
        </p:nvSpPr>
        <p:spPr bwMode="auto">
          <a:xfrm rot="-1882393">
            <a:off x="6918325" y="5500688"/>
            <a:ext cx="167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l-GR" sz="2000">
                <a:solidFill>
                  <a:schemeClr val="bg1"/>
                </a:solidFill>
              </a:rPr>
              <a:t>πανκολίτιδα</a:t>
            </a: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31758" name="Line 21"/>
          <p:cNvSpPr>
            <a:spLocks noChangeShapeType="1"/>
          </p:cNvSpPr>
          <p:nvPr/>
        </p:nvSpPr>
        <p:spPr bwMode="auto">
          <a:xfrm flipV="1">
            <a:off x="2590800" y="2239963"/>
            <a:ext cx="5334000" cy="2819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l-GR"/>
          </a:p>
        </p:txBody>
      </p:sp>
      <p:sp>
        <p:nvSpPr>
          <p:cNvPr id="31759" name="Text Box 22"/>
          <p:cNvSpPr txBox="1">
            <a:spLocks noChangeArrowheads="1"/>
          </p:cNvSpPr>
          <p:nvPr/>
        </p:nvSpPr>
        <p:spPr bwMode="auto">
          <a:xfrm>
            <a:off x="2667000" y="3992563"/>
            <a:ext cx="1066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l-GR" sz="1800">
                <a:solidFill>
                  <a:srgbClr val="FFFF00"/>
                </a:solidFill>
              </a:rPr>
              <a:t>Τοπικά 5-</a:t>
            </a:r>
            <a:r>
              <a:rPr lang="en-US" sz="1800">
                <a:solidFill>
                  <a:srgbClr val="FFFF00"/>
                </a:solidFill>
              </a:rPr>
              <a:t>ASA</a:t>
            </a:r>
          </a:p>
        </p:txBody>
      </p:sp>
      <p:sp>
        <p:nvSpPr>
          <p:cNvPr id="31760" name="Text Box 23"/>
          <p:cNvSpPr txBox="1">
            <a:spLocks noChangeArrowheads="1"/>
          </p:cNvSpPr>
          <p:nvPr/>
        </p:nvSpPr>
        <p:spPr bwMode="auto">
          <a:xfrm>
            <a:off x="3886200" y="3581400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800">
                <a:solidFill>
                  <a:srgbClr val="FFFF00"/>
                </a:solidFill>
              </a:rPr>
              <a:t>p.o.</a:t>
            </a:r>
            <a:r>
              <a:rPr lang="el-GR" sz="1800">
                <a:solidFill>
                  <a:srgbClr val="FFFF00"/>
                </a:solidFill>
              </a:rPr>
              <a:t> 5-</a:t>
            </a:r>
            <a:r>
              <a:rPr lang="en-US" sz="1800">
                <a:solidFill>
                  <a:srgbClr val="FFFF00"/>
                </a:solidFill>
              </a:rPr>
              <a:t>ASA</a:t>
            </a:r>
          </a:p>
        </p:txBody>
      </p:sp>
      <p:sp>
        <p:nvSpPr>
          <p:cNvPr id="31761" name="Text Box 24"/>
          <p:cNvSpPr txBox="1">
            <a:spLocks noChangeArrowheads="1"/>
          </p:cNvSpPr>
          <p:nvPr/>
        </p:nvSpPr>
        <p:spPr bwMode="auto">
          <a:xfrm>
            <a:off x="3810000" y="4494213"/>
            <a:ext cx="2133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l-GR" sz="1800">
                <a:solidFill>
                  <a:srgbClr val="FFFF00"/>
                </a:solidFill>
              </a:rPr>
              <a:t>Τοπικά κορτικοστεροειδή</a:t>
            </a:r>
            <a:endParaRPr lang="en-US" sz="1800">
              <a:solidFill>
                <a:srgbClr val="FFFF00"/>
              </a:solidFill>
            </a:endParaRPr>
          </a:p>
        </p:txBody>
      </p:sp>
      <p:sp>
        <p:nvSpPr>
          <p:cNvPr id="31762" name="Text Box 26"/>
          <p:cNvSpPr txBox="1">
            <a:spLocks noChangeArrowheads="1"/>
          </p:cNvSpPr>
          <p:nvPr/>
        </p:nvSpPr>
        <p:spPr bwMode="auto">
          <a:xfrm>
            <a:off x="5105400" y="2895600"/>
            <a:ext cx="2590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800">
                <a:solidFill>
                  <a:srgbClr val="FFFF00"/>
                </a:solidFill>
              </a:rPr>
              <a:t>p.o.</a:t>
            </a:r>
            <a:r>
              <a:rPr lang="el-GR" sz="1800">
                <a:solidFill>
                  <a:srgbClr val="FFFF00"/>
                </a:solidFill>
              </a:rPr>
              <a:t> κορτικοστεροειδή</a:t>
            </a:r>
            <a:endParaRPr lang="en-US" sz="1800">
              <a:solidFill>
                <a:srgbClr val="FFFF00"/>
              </a:solidFill>
            </a:endParaRPr>
          </a:p>
        </p:txBody>
      </p:sp>
      <p:sp>
        <p:nvSpPr>
          <p:cNvPr id="31763" name="Text Box 27"/>
          <p:cNvSpPr txBox="1">
            <a:spLocks noChangeArrowheads="1"/>
          </p:cNvSpPr>
          <p:nvPr/>
        </p:nvSpPr>
        <p:spPr bwMode="auto">
          <a:xfrm>
            <a:off x="6705600" y="2376488"/>
            <a:ext cx="2514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800">
                <a:solidFill>
                  <a:srgbClr val="FFFF00"/>
                </a:solidFill>
              </a:rPr>
              <a:t>i.v. </a:t>
            </a:r>
            <a:r>
              <a:rPr lang="el-GR" sz="1800">
                <a:solidFill>
                  <a:srgbClr val="FFFF00"/>
                </a:solidFill>
              </a:rPr>
              <a:t>κορτικοστεροειδή</a:t>
            </a:r>
            <a:endParaRPr lang="en-US" sz="1800">
              <a:solidFill>
                <a:srgbClr val="FFFF00"/>
              </a:solidFill>
            </a:endParaRPr>
          </a:p>
        </p:txBody>
      </p:sp>
      <p:sp>
        <p:nvSpPr>
          <p:cNvPr id="31764" name="Text Box 28"/>
          <p:cNvSpPr txBox="1">
            <a:spLocks noChangeArrowheads="1"/>
          </p:cNvSpPr>
          <p:nvPr/>
        </p:nvSpPr>
        <p:spPr bwMode="auto">
          <a:xfrm>
            <a:off x="6228184" y="1693863"/>
            <a:ext cx="26642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l-GR" sz="1800" dirty="0" smtClean="0">
                <a:solidFill>
                  <a:srgbClr val="FFFF00"/>
                </a:solidFill>
              </a:rPr>
              <a:t>Βιολογικοί παράγοντες</a:t>
            </a:r>
            <a:endParaRPr lang="en-US" sz="1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39"/>
          <p:cNvSpPr>
            <a:spLocks noChangeArrowheads="1"/>
          </p:cNvSpPr>
          <p:nvPr/>
        </p:nvSpPr>
        <p:spPr bwMode="auto">
          <a:xfrm>
            <a:off x="76200" y="116632"/>
            <a:ext cx="3657600" cy="4572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el-GR">
                <a:solidFill>
                  <a:srgbClr val="FFFF00"/>
                </a:solidFill>
              </a:rPr>
              <a:t>Διαγνωστική προσέγγιση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8195" name="Text Box 1040"/>
          <p:cNvSpPr txBox="1">
            <a:spLocks noChangeArrowheads="1"/>
          </p:cNvSpPr>
          <p:nvPr/>
        </p:nvSpPr>
        <p:spPr bwMode="auto">
          <a:xfrm>
            <a:off x="460375" y="609600"/>
            <a:ext cx="8221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l-GR">
                <a:solidFill>
                  <a:srgbClr val="FFFF00"/>
                </a:solidFill>
              </a:rPr>
              <a:t>Λειτουργικό (ευερέθιστο έντερο) </a:t>
            </a:r>
            <a:r>
              <a:rPr lang="en-US">
                <a:solidFill>
                  <a:srgbClr val="FFFF00"/>
                </a:solidFill>
              </a:rPr>
              <a:t>vs. </a:t>
            </a:r>
            <a:r>
              <a:rPr lang="el-GR">
                <a:solidFill>
                  <a:srgbClr val="FFFF00"/>
                </a:solidFill>
              </a:rPr>
              <a:t>οργανικό σύνδρομο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8196" name="Text Box 1041"/>
          <p:cNvSpPr txBox="1">
            <a:spLocks noChangeArrowheads="1"/>
          </p:cNvSpPr>
          <p:nvPr/>
        </p:nvSpPr>
        <p:spPr bwMode="auto">
          <a:xfrm>
            <a:off x="533400" y="1295400"/>
            <a:ext cx="8077200" cy="5203825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u="sng">
                <a:solidFill>
                  <a:schemeClr val="bg1"/>
                </a:solidFill>
              </a:rPr>
              <a:t>«Σημεία κινδύνου» στη διαγνωστική διερεύνηση του γαστρεντερολογικού ασθενή</a:t>
            </a:r>
          </a:p>
          <a:p>
            <a:pPr lvl="1" algn="l">
              <a:lnSpc>
                <a:spcPct val="70000"/>
              </a:lnSpc>
              <a:buFontTx/>
              <a:buChar char="•"/>
            </a:pPr>
            <a:r>
              <a:rPr lang="el-GR">
                <a:solidFill>
                  <a:schemeClr val="bg1"/>
                </a:solidFill>
              </a:rPr>
              <a:t>Νυκτερινή αφόδευση</a:t>
            </a:r>
          </a:p>
          <a:p>
            <a:pPr lvl="1" algn="l">
              <a:lnSpc>
                <a:spcPct val="70000"/>
              </a:lnSpc>
              <a:buFontTx/>
              <a:buChar char="•"/>
            </a:pPr>
            <a:r>
              <a:rPr lang="el-GR">
                <a:solidFill>
                  <a:schemeClr val="bg1"/>
                </a:solidFill>
              </a:rPr>
              <a:t>Αιματηρές κενώσεις</a:t>
            </a:r>
          </a:p>
          <a:p>
            <a:pPr lvl="1" algn="l">
              <a:lnSpc>
                <a:spcPct val="70000"/>
              </a:lnSpc>
              <a:buFontTx/>
              <a:buChar char="•"/>
            </a:pPr>
            <a:r>
              <a:rPr lang="el-GR">
                <a:solidFill>
                  <a:schemeClr val="bg1"/>
                </a:solidFill>
              </a:rPr>
              <a:t>Απώλεια βάρους</a:t>
            </a:r>
          </a:p>
          <a:p>
            <a:pPr lvl="1" algn="l">
              <a:lnSpc>
                <a:spcPct val="70000"/>
              </a:lnSpc>
              <a:buFontTx/>
              <a:buChar char="•"/>
            </a:pPr>
            <a:r>
              <a:rPr lang="el-GR">
                <a:solidFill>
                  <a:schemeClr val="bg1"/>
                </a:solidFill>
              </a:rPr>
              <a:t>Εμετος </a:t>
            </a:r>
          </a:p>
          <a:p>
            <a:pPr lvl="1" algn="l">
              <a:lnSpc>
                <a:spcPct val="70000"/>
              </a:lnSpc>
              <a:buFontTx/>
              <a:buChar char="•"/>
            </a:pPr>
            <a:r>
              <a:rPr lang="el-GR">
                <a:solidFill>
                  <a:schemeClr val="bg1"/>
                </a:solidFill>
              </a:rPr>
              <a:t>Αναιμία</a:t>
            </a:r>
          </a:p>
          <a:p>
            <a:pPr lvl="1" algn="l">
              <a:lnSpc>
                <a:spcPct val="70000"/>
              </a:lnSpc>
              <a:buFontTx/>
              <a:buChar char="•"/>
            </a:pPr>
            <a:r>
              <a:rPr lang="el-GR">
                <a:solidFill>
                  <a:schemeClr val="bg1"/>
                </a:solidFill>
              </a:rPr>
              <a:t>Δυσφαγία</a:t>
            </a:r>
          </a:p>
          <a:p>
            <a:pPr lvl="1" algn="l">
              <a:lnSpc>
                <a:spcPct val="70000"/>
              </a:lnSpc>
              <a:buFontTx/>
              <a:buChar char="•"/>
            </a:pPr>
            <a:r>
              <a:rPr lang="el-GR">
                <a:solidFill>
                  <a:schemeClr val="bg1"/>
                </a:solidFill>
              </a:rPr>
              <a:t>Παρουσία λεμφαδένων </a:t>
            </a:r>
          </a:p>
          <a:p>
            <a:pPr lvl="1" algn="l">
              <a:lnSpc>
                <a:spcPct val="70000"/>
              </a:lnSpc>
              <a:buFontTx/>
              <a:buChar char="•"/>
            </a:pPr>
            <a:r>
              <a:rPr lang="el-GR">
                <a:solidFill>
                  <a:schemeClr val="bg1"/>
                </a:solidFill>
              </a:rPr>
              <a:t>Αύξηση ΤΚΕ, </a:t>
            </a:r>
            <a:r>
              <a:rPr lang="en-US">
                <a:solidFill>
                  <a:schemeClr val="bg1"/>
                </a:solidFill>
              </a:rPr>
              <a:t>CRP</a:t>
            </a:r>
            <a:endParaRPr lang="el-GR">
              <a:solidFill>
                <a:schemeClr val="bg1"/>
              </a:solidFill>
            </a:endParaRPr>
          </a:p>
          <a:p>
            <a:pPr lvl="1" algn="l">
              <a:lnSpc>
                <a:spcPct val="70000"/>
              </a:lnSpc>
              <a:buFontTx/>
              <a:buChar char="•"/>
            </a:pPr>
            <a:r>
              <a:rPr lang="el-GR">
                <a:solidFill>
                  <a:schemeClr val="bg1"/>
                </a:solidFill>
              </a:rPr>
              <a:t>Ηλικία &gt; 55</a:t>
            </a:r>
          </a:p>
          <a:p>
            <a:pPr lvl="1" algn="l">
              <a:lnSpc>
                <a:spcPct val="70000"/>
              </a:lnSpc>
              <a:buFontTx/>
              <a:buChar char="•"/>
            </a:pPr>
            <a:r>
              <a:rPr lang="el-GR">
                <a:solidFill>
                  <a:schemeClr val="bg1"/>
                </a:solidFill>
              </a:rPr>
              <a:t>Θετικό οικογενειακό ιστορικό</a:t>
            </a:r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66675" y="66675"/>
            <a:ext cx="3971925" cy="466725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el-GR">
                <a:solidFill>
                  <a:srgbClr val="FFFF00"/>
                </a:solidFill>
              </a:rPr>
              <a:t>Λοιμώδης κολίτιδα </a:t>
            </a:r>
            <a:r>
              <a:rPr lang="en-US">
                <a:solidFill>
                  <a:srgbClr val="FFFF00"/>
                </a:solidFill>
              </a:rPr>
              <a:t>vs.</a:t>
            </a:r>
            <a:r>
              <a:rPr lang="el-GR">
                <a:solidFill>
                  <a:srgbClr val="FFFF00"/>
                </a:solidFill>
              </a:rPr>
              <a:t> ΙΦΝΕ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2286000" y="5715000"/>
            <a:ext cx="678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000">
                <a:solidFill>
                  <a:schemeClr val="bg1"/>
                </a:solidFill>
              </a:rPr>
              <a:t>Schumacher et al. </a:t>
            </a:r>
            <a:r>
              <a:rPr lang="en-US" sz="2000" i="1">
                <a:solidFill>
                  <a:schemeClr val="bg1"/>
                </a:solidFill>
              </a:rPr>
              <a:t>Scand J Gastroenter</a:t>
            </a:r>
            <a:r>
              <a:rPr lang="en-US" sz="2000">
                <a:solidFill>
                  <a:schemeClr val="bg1"/>
                </a:solidFill>
              </a:rPr>
              <a:t> 1994;29:265-274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609600" y="1562100"/>
            <a:ext cx="3810000" cy="3743325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u="sng">
                <a:solidFill>
                  <a:schemeClr val="bg1"/>
                </a:solidFill>
              </a:rPr>
              <a:t>ΙΦΝΕ πιθανή</a:t>
            </a:r>
          </a:p>
          <a:p>
            <a:pPr algn="l"/>
            <a:r>
              <a:rPr lang="el-GR">
                <a:solidFill>
                  <a:schemeClr val="bg1"/>
                </a:solidFill>
              </a:rPr>
              <a:t>υποξεία εισβολή</a:t>
            </a:r>
          </a:p>
          <a:p>
            <a:pPr algn="l"/>
            <a:r>
              <a:rPr lang="el-GR">
                <a:solidFill>
                  <a:schemeClr val="bg1"/>
                </a:solidFill>
              </a:rPr>
              <a:t>&lt;4-6 κενώσεις</a:t>
            </a:r>
          </a:p>
          <a:p>
            <a:pPr algn="l"/>
            <a:r>
              <a:rPr lang="el-GR">
                <a:solidFill>
                  <a:schemeClr val="bg1"/>
                </a:solidFill>
              </a:rPr>
              <a:t>Θερμοκρασία&lt;37.8 ή</a:t>
            </a:r>
          </a:p>
          <a:p>
            <a:pPr algn="l"/>
            <a:r>
              <a:rPr lang="el-GR">
                <a:solidFill>
                  <a:schemeClr val="bg1"/>
                </a:solidFill>
              </a:rPr>
              <a:t>Πυρετός αργά</a:t>
            </a:r>
          </a:p>
          <a:p>
            <a:pPr algn="l"/>
            <a:r>
              <a:rPr lang="el-GR">
                <a:solidFill>
                  <a:schemeClr val="bg1"/>
                </a:solidFill>
              </a:rPr>
              <a:t>Ορατό αίμα στις κενώσεις</a:t>
            </a:r>
          </a:p>
          <a:p>
            <a:pPr algn="l"/>
            <a:endParaRPr lang="en-US">
              <a:solidFill>
                <a:schemeClr val="bg1"/>
              </a:solidFill>
            </a:endParaRP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4724400" y="1557338"/>
            <a:ext cx="3810000" cy="3743325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u="sng">
                <a:solidFill>
                  <a:schemeClr val="bg1"/>
                </a:solidFill>
              </a:rPr>
              <a:t>Λοιμώδης πιθανή</a:t>
            </a:r>
          </a:p>
          <a:p>
            <a:pPr algn="l"/>
            <a:r>
              <a:rPr lang="el-GR">
                <a:solidFill>
                  <a:schemeClr val="bg1"/>
                </a:solidFill>
              </a:rPr>
              <a:t>οξεία εισβολή</a:t>
            </a:r>
          </a:p>
          <a:p>
            <a:pPr algn="l"/>
            <a:r>
              <a:rPr lang="el-GR">
                <a:solidFill>
                  <a:schemeClr val="bg1"/>
                </a:solidFill>
              </a:rPr>
              <a:t>&gt;10-12 κενώσεις</a:t>
            </a:r>
          </a:p>
          <a:p>
            <a:pPr algn="l"/>
            <a:r>
              <a:rPr lang="el-GR">
                <a:solidFill>
                  <a:schemeClr val="bg1"/>
                </a:solidFill>
              </a:rPr>
              <a:t>Πυρετός νωρίς</a:t>
            </a:r>
          </a:p>
          <a:p>
            <a:pPr algn="l"/>
            <a:r>
              <a:rPr lang="el-GR">
                <a:solidFill>
                  <a:schemeClr val="bg1"/>
                </a:solidFill>
              </a:rPr>
              <a:t>Εντονος πόνος</a:t>
            </a:r>
          </a:p>
          <a:p>
            <a:pPr algn="l"/>
            <a:r>
              <a:rPr lang="el-GR">
                <a:solidFill>
                  <a:schemeClr val="bg1"/>
                </a:solidFill>
              </a:rPr>
              <a:t>Εμετος</a:t>
            </a:r>
          </a:p>
          <a:p>
            <a:pPr algn="l"/>
            <a:r>
              <a:rPr lang="el-GR">
                <a:solidFill>
                  <a:schemeClr val="bg1"/>
                </a:solidFill>
              </a:rPr>
              <a:t>Ταξίδι στο εξωτερικό</a:t>
            </a:r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ChangeArrowheads="1"/>
          </p:cNvSpPr>
          <p:nvPr/>
        </p:nvSpPr>
        <p:spPr bwMode="auto">
          <a:xfrm>
            <a:off x="76200" y="76200"/>
            <a:ext cx="3657600" cy="4572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el-GR">
                <a:solidFill>
                  <a:srgbClr val="FFFF00"/>
                </a:solidFill>
              </a:rPr>
              <a:t>Διαγνωστική προσέγγιση</a:t>
            </a:r>
            <a:endParaRPr lang="en-US">
              <a:solidFill>
                <a:srgbClr val="FFFF00"/>
              </a:solidFill>
            </a:endParaRPr>
          </a:p>
        </p:txBody>
      </p:sp>
      <p:graphicFrame>
        <p:nvGraphicFramePr>
          <p:cNvPr id="122022" name="Group 166"/>
          <p:cNvGraphicFramePr>
            <a:graphicFrameLocks noGrp="1"/>
          </p:cNvGraphicFramePr>
          <p:nvPr/>
        </p:nvGraphicFramePr>
        <p:xfrm>
          <a:off x="493713" y="762000"/>
          <a:ext cx="8153400" cy="5090160"/>
        </p:xfrm>
        <a:graphic>
          <a:graphicData uri="http://schemas.openxmlformats.org/drawingml/2006/table">
            <a:tbl>
              <a:tblPr/>
              <a:tblGrid>
                <a:gridCol w="2971800"/>
                <a:gridCol w="51816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rebuchet MS" pitchFamily="34" charset="0"/>
                        </a:rPr>
                        <a:t>Κλινική υποψία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rebuchet MS" pitchFamily="34" charset="0"/>
                        </a:rPr>
                        <a:t>Διαγνωστική εξέταση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</a:tr>
              <a:tr h="1123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Salmonella</a:t>
                      </a:r>
                      <a:r>
                        <a:rPr kumimoji="0" lang="el-GR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, </a:t>
                      </a: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Shigella</a:t>
                      </a:r>
                      <a:r>
                        <a:rPr kumimoji="0" lang="el-GR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, </a:t>
                      </a: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Campylobacter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Κ/α κοπράνων για παθογόνα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</a:tr>
              <a:tr h="800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Αλλα παθογόνα</a:t>
                      </a:r>
                      <a:endParaRPr kumimoji="0" lang="en-US" sz="2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(E.coli O157:H7)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Κ/α κοπράνων με ειδικά θρεπτικά υλικά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Clostridium difficil</a:t>
                      </a:r>
                      <a:r>
                        <a:rPr kumimoji="0" lang="el-GR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e</a:t>
                      </a:r>
                      <a:endParaRPr kumimoji="0" lang="en-US" sz="2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Ανίχνευση τοξίνης κλωστηριδίου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Κυτταροκαλλιέργεια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Ανοσοενζυμική μέθοδος (ΕΙΑ)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</a:tr>
              <a:tr h="442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Entamoeba histolytica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Παρασιτολογική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 </a:t>
                      </a: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κοπράνων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 (3 </a:t>
                      </a: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δείγματα)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Αντιγόνο αμοιβάδας στα κόπρανα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(ELISA)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Αντισώματα στον ορό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765175" y="838200"/>
            <a:ext cx="7620000" cy="2100263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u="sng">
                <a:solidFill>
                  <a:schemeClr val="bg1"/>
                </a:solidFill>
              </a:rPr>
              <a:t>Σε κάθε οξεία εμφάνιση κολίτιδας</a:t>
            </a:r>
            <a:r>
              <a:rPr lang="en-US" u="sng">
                <a:solidFill>
                  <a:schemeClr val="bg1"/>
                </a:solidFill>
              </a:rPr>
              <a:t>:</a:t>
            </a:r>
            <a:endParaRPr lang="el-GR" u="sng">
              <a:solidFill>
                <a:schemeClr val="bg1"/>
              </a:solidFill>
            </a:endParaRPr>
          </a:p>
          <a:p>
            <a:pPr algn="l"/>
            <a:r>
              <a:rPr lang="el-GR">
                <a:solidFill>
                  <a:schemeClr val="bg1"/>
                </a:solidFill>
              </a:rPr>
              <a:t>Κ/α κοπράνων για παθογόνα	       υδαρή κόπρανα </a:t>
            </a:r>
          </a:p>
          <a:p>
            <a:pPr algn="l"/>
            <a:r>
              <a:rPr lang="el-GR">
                <a:solidFill>
                  <a:schemeClr val="bg1"/>
                </a:solidFill>
              </a:rPr>
              <a:t>Παρασιτολογική κοπράνων</a:t>
            </a:r>
          </a:p>
          <a:p>
            <a:pPr algn="l"/>
            <a:r>
              <a:rPr lang="el-GR">
                <a:solidFill>
                  <a:schemeClr val="bg1"/>
                </a:solidFill>
              </a:rPr>
              <a:t>Τοξίνη </a:t>
            </a:r>
            <a:r>
              <a:rPr lang="en-US" i="1">
                <a:solidFill>
                  <a:schemeClr val="bg1"/>
                </a:solidFill>
              </a:rPr>
              <a:t>Cl</a:t>
            </a:r>
            <a:r>
              <a:rPr lang="el-GR" i="1">
                <a:solidFill>
                  <a:schemeClr val="bg1"/>
                </a:solidFill>
              </a:rPr>
              <a:t>. </a:t>
            </a:r>
            <a:r>
              <a:rPr lang="en-US" i="1">
                <a:solidFill>
                  <a:schemeClr val="bg1"/>
                </a:solidFill>
              </a:rPr>
              <a:t>Difficil</a:t>
            </a:r>
            <a:r>
              <a:rPr lang="el-GR" i="1">
                <a:solidFill>
                  <a:schemeClr val="bg1"/>
                </a:solidFill>
              </a:rPr>
              <a:t>e			 </a:t>
            </a:r>
            <a:r>
              <a:rPr lang="el-GR">
                <a:solidFill>
                  <a:schemeClr val="bg1"/>
                </a:solidFill>
              </a:rPr>
              <a:t>πολλαπλά δείγματα</a:t>
            </a: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76200" y="76200"/>
            <a:ext cx="3657600" cy="4572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el-GR">
                <a:solidFill>
                  <a:srgbClr val="FFFF00"/>
                </a:solidFill>
              </a:rPr>
              <a:t>Διαγνωστική προσέγγιση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13316" name="Oval 5"/>
          <p:cNvSpPr>
            <a:spLocks noChangeArrowheads="1"/>
          </p:cNvSpPr>
          <p:nvPr/>
        </p:nvSpPr>
        <p:spPr bwMode="auto">
          <a:xfrm>
            <a:off x="1066800" y="3352800"/>
            <a:ext cx="7010400" cy="2819400"/>
          </a:xfrm>
          <a:prstGeom prst="ellipse">
            <a:avLst/>
          </a:prstGeom>
          <a:solidFill>
            <a:srgbClr val="000066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r>
              <a:rPr lang="el-GR" u="sng">
                <a:solidFill>
                  <a:srgbClr val="FF0066"/>
                </a:solidFill>
              </a:rPr>
              <a:t>Αλλά</a:t>
            </a:r>
            <a:endParaRPr lang="el-GR">
              <a:solidFill>
                <a:srgbClr val="FF0066"/>
              </a:solidFill>
            </a:endParaRPr>
          </a:p>
          <a:p>
            <a:r>
              <a:rPr lang="el-GR">
                <a:solidFill>
                  <a:srgbClr val="FF0066"/>
                </a:solidFill>
              </a:rPr>
              <a:t>στο 50% των κολιτίδων προφανούς</a:t>
            </a:r>
          </a:p>
          <a:p>
            <a:r>
              <a:rPr lang="el-GR">
                <a:solidFill>
                  <a:srgbClr val="FF0066"/>
                </a:solidFill>
              </a:rPr>
              <a:t> λοιμώδους αιτιολογίας</a:t>
            </a:r>
          </a:p>
          <a:p>
            <a:r>
              <a:rPr lang="el-GR">
                <a:solidFill>
                  <a:srgbClr val="FF0066"/>
                </a:solidFill>
              </a:rPr>
              <a:t> δεν ανευρίσκεται παθογόνο αίτιο</a:t>
            </a:r>
            <a:endParaRPr lang="en-US">
              <a:solidFill>
                <a:srgbClr val="FF0066"/>
              </a:solidFill>
            </a:endParaRPr>
          </a:p>
          <a:p>
            <a:endParaRPr lang="en-US"/>
          </a:p>
        </p:txBody>
      </p:sp>
      <p:sp>
        <p:nvSpPr>
          <p:cNvPr id="13317" name="AutoShape 7"/>
          <p:cNvSpPr>
            <a:spLocks/>
          </p:cNvSpPr>
          <p:nvPr/>
        </p:nvSpPr>
        <p:spPr bwMode="auto">
          <a:xfrm>
            <a:off x="4903788" y="1524000"/>
            <a:ext cx="457200" cy="1143000"/>
          </a:xfrm>
          <a:prstGeom prst="rightBrace">
            <a:avLst>
              <a:gd name="adj1" fmla="val 20833"/>
              <a:gd name="adj2" fmla="val 50000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0" y="457200"/>
            <a:ext cx="4953000" cy="609600"/>
          </a:xfrm>
        </p:spPr>
        <p:txBody>
          <a:bodyPr/>
          <a:lstStyle/>
          <a:p>
            <a:pPr eaLnBrk="1" hangingPunct="1"/>
            <a:r>
              <a:rPr lang="el-GR" sz="3200" u="sng" smtClean="0">
                <a:solidFill>
                  <a:srgbClr val="FFFF00"/>
                </a:solidFill>
                <a:latin typeface="Trebuchet MS" pitchFamily="34" charset="0"/>
              </a:rPr>
              <a:t>Ενδοσκόπηση</a:t>
            </a:r>
            <a:endParaRPr lang="en-US" sz="3200" u="sng" smtClean="0">
              <a:solidFill>
                <a:srgbClr val="FFFF00"/>
              </a:solidFill>
              <a:latin typeface="Trebuchet MS" pitchFamily="34" charset="0"/>
            </a:endParaRPr>
          </a:p>
        </p:txBody>
      </p:sp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495300" y="1143000"/>
            <a:ext cx="8153400" cy="5094288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u="sng">
                <a:solidFill>
                  <a:schemeClr val="bg1"/>
                </a:solidFill>
              </a:rPr>
              <a:t>Χρήσιμες πληροφορίες</a:t>
            </a:r>
            <a:r>
              <a:rPr lang="en-US" u="sng">
                <a:solidFill>
                  <a:schemeClr val="bg1"/>
                </a:solidFill>
              </a:rPr>
              <a:t>:</a:t>
            </a:r>
            <a:endParaRPr lang="el-GR" u="sng">
              <a:solidFill>
                <a:schemeClr val="bg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l-GR">
                <a:solidFill>
                  <a:schemeClr val="bg1"/>
                </a:solidFill>
              </a:rPr>
              <a:t>Επιβεβαίωση φλεγμονώδους συνδρόμου</a:t>
            </a:r>
          </a:p>
          <a:p>
            <a:pPr algn="l">
              <a:lnSpc>
                <a:spcPct val="80000"/>
              </a:lnSpc>
            </a:pPr>
            <a:r>
              <a:rPr lang="el-GR">
                <a:solidFill>
                  <a:schemeClr val="bg1"/>
                </a:solidFill>
              </a:rPr>
              <a:t>Χαρακτήρες της φλεγμονής</a:t>
            </a:r>
            <a:r>
              <a:rPr lang="en-US">
                <a:solidFill>
                  <a:schemeClr val="bg1"/>
                </a:solidFill>
              </a:rPr>
              <a:t>:</a:t>
            </a:r>
            <a:r>
              <a:rPr lang="el-GR">
                <a:solidFill>
                  <a:schemeClr val="bg1"/>
                </a:solidFill>
              </a:rPr>
              <a:t> 	</a:t>
            </a:r>
          </a:p>
          <a:p>
            <a:pPr algn="l">
              <a:lnSpc>
                <a:spcPct val="80000"/>
              </a:lnSpc>
            </a:pPr>
            <a:r>
              <a:rPr lang="el-GR">
                <a:solidFill>
                  <a:schemeClr val="bg1"/>
                </a:solidFill>
              </a:rPr>
              <a:t>	κατανομή (συνεχής η κατά τόπους) </a:t>
            </a:r>
          </a:p>
          <a:p>
            <a:pPr algn="l">
              <a:lnSpc>
                <a:spcPct val="80000"/>
              </a:lnSpc>
            </a:pPr>
            <a:r>
              <a:rPr lang="el-GR">
                <a:solidFill>
                  <a:schemeClr val="bg1"/>
                </a:solidFill>
              </a:rPr>
              <a:t>	έκταση (πρωκτίτιδα/άπω/πανκολίτιδα)</a:t>
            </a:r>
          </a:p>
          <a:p>
            <a:pPr algn="l">
              <a:lnSpc>
                <a:spcPct val="80000"/>
              </a:lnSpc>
            </a:pPr>
            <a:r>
              <a:rPr lang="el-GR">
                <a:solidFill>
                  <a:schemeClr val="bg1"/>
                </a:solidFill>
              </a:rPr>
              <a:t>	χαρακτηριστικά ευρήματα (ψευδομεμβράνες)</a:t>
            </a:r>
          </a:p>
          <a:p>
            <a:pPr algn="l">
              <a:lnSpc>
                <a:spcPct val="80000"/>
              </a:lnSpc>
            </a:pPr>
            <a:r>
              <a:rPr lang="el-GR">
                <a:solidFill>
                  <a:schemeClr val="bg1"/>
                </a:solidFill>
              </a:rPr>
              <a:t>Λήψη βιοψιών</a:t>
            </a:r>
          </a:p>
          <a:p>
            <a:r>
              <a:rPr lang="el-GR" u="sng">
                <a:solidFill>
                  <a:schemeClr val="bg1"/>
                </a:solidFill>
              </a:rPr>
              <a:t>Αλλά</a:t>
            </a:r>
          </a:p>
          <a:p>
            <a:pPr algn="l">
              <a:lnSpc>
                <a:spcPct val="120000"/>
              </a:lnSpc>
            </a:pPr>
            <a:r>
              <a:rPr lang="el-GR">
                <a:solidFill>
                  <a:schemeClr val="bg1"/>
                </a:solidFill>
              </a:rPr>
              <a:t>Δεν υπάρχουν παθογνωμονικά ενδοσκοπικά ευρήματα</a:t>
            </a:r>
          </a:p>
          <a:p>
            <a:pPr algn="l">
              <a:lnSpc>
                <a:spcPct val="120000"/>
              </a:lnSpc>
            </a:pPr>
            <a:r>
              <a:rPr lang="el-GR">
                <a:solidFill>
                  <a:schemeClr val="bg1"/>
                </a:solidFill>
              </a:rPr>
              <a:t>Αυξημένος κίνδυνος επιπλοκών επί παρουσίας φλεγμονής 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76200" y="76200"/>
            <a:ext cx="3657600" cy="4572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el-GR">
                <a:solidFill>
                  <a:srgbClr val="FFFF00"/>
                </a:solidFill>
              </a:rPr>
              <a:t>Διαγνωστική προσέγγιση</a:t>
            </a:r>
            <a:endParaRPr lang="en-US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5294313" y="1196752"/>
          <a:ext cx="2952750" cy="3784600"/>
        </p:xfrm>
        <a:graphic>
          <a:graphicData uri="http://schemas.openxmlformats.org/presentationml/2006/ole">
            <p:oleObj spid="_x0000_s1026" name="Photo Editor Photo" r:id="rId3" imgW="3495238" imgH="5657143" progId="">
              <p:embed/>
            </p:oleObj>
          </a:graphicData>
        </a:graphic>
      </p:graphicFrame>
      <p:pic>
        <p:nvPicPr>
          <p:cNvPr id="1027" name="Picture 4"/>
          <p:cNvPicPr>
            <a:picLocks noChangeAspect="1" noChangeArrowheads="1"/>
          </p:cNvPicPr>
          <p:nvPr/>
        </p:nvPicPr>
        <p:blipFill>
          <a:blip r:embed="rId4" cstate="print">
            <a:lum bright="12000"/>
          </a:blip>
          <a:srcRect/>
          <a:stretch>
            <a:fillRect/>
          </a:stretch>
        </p:blipFill>
        <p:spPr bwMode="auto">
          <a:xfrm>
            <a:off x="857250" y="1201515"/>
            <a:ext cx="2952750" cy="377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Text Box 7"/>
          <p:cNvSpPr txBox="1">
            <a:spLocks noChangeArrowheads="1"/>
          </p:cNvSpPr>
          <p:nvPr/>
        </p:nvSpPr>
        <p:spPr bwMode="auto">
          <a:xfrm>
            <a:off x="704850" y="5006752"/>
            <a:ext cx="3352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l-GR" sz="2000"/>
              <a:t>Φυσιολογικός βλεννογόνος</a:t>
            </a:r>
            <a:endParaRPr lang="en-US" sz="2000"/>
          </a:p>
        </p:txBody>
      </p:sp>
      <p:sp>
        <p:nvSpPr>
          <p:cNvPr id="1030" name="Text Box 8"/>
          <p:cNvSpPr txBox="1">
            <a:spLocks noChangeArrowheads="1"/>
          </p:cNvSpPr>
          <p:nvPr/>
        </p:nvSpPr>
        <p:spPr bwMode="auto">
          <a:xfrm>
            <a:off x="5324475" y="5022627"/>
            <a:ext cx="2895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l-GR" sz="2000"/>
              <a:t>Φλεγμονή βλεννογόνου</a:t>
            </a:r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66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accent1"/>
            </a:solidFill>
            <a:effectLst/>
            <a:latin typeface="Trebuchet M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66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accent1"/>
            </a:solidFill>
            <a:effectLst/>
            <a:latin typeface="Trebuchet MS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4313</TotalTime>
  <Words>991</Words>
  <Application>Microsoft Office PowerPoint</Application>
  <PresentationFormat>Προβολή στην οθόνη (4:3)</PresentationFormat>
  <Paragraphs>371</Paragraphs>
  <Slides>38</Slides>
  <Notes>0</Notes>
  <HiddenSlides>0</HiddenSlides>
  <MMClips>0</MMClips>
  <ScaleCrop>false</ScaleCrop>
  <HeadingPairs>
    <vt:vector size="6" baseType="variant"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38</vt:i4>
      </vt:variant>
    </vt:vector>
  </HeadingPairs>
  <TitlesOfParts>
    <vt:vector size="40" baseType="lpstr">
      <vt:lpstr>Default Design</vt:lpstr>
      <vt:lpstr>Photo Editor Photo</vt:lpstr>
      <vt:lpstr>Ιδιοπαθής Φλεγμονώδης Νόσος του Εντέρου (ΙΦΝΕ) στην κλινική πράξη</vt:lpstr>
      <vt:lpstr>ΟΡΙΣΜΟΙ</vt:lpstr>
      <vt:lpstr>ΟΡΙΣΜΟΙ</vt:lpstr>
      <vt:lpstr>Διαφάνεια 4</vt:lpstr>
      <vt:lpstr>Διαφάνεια 5</vt:lpstr>
      <vt:lpstr>Διαφάνεια 6</vt:lpstr>
      <vt:lpstr>Διαφάνεια 7</vt:lpstr>
      <vt:lpstr>Ενδοσκόπηση</vt:lpstr>
      <vt:lpstr>Διαφάνεια 9</vt:lpstr>
      <vt:lpstr>Ιστολογία</vt:lpstr>
      <vt:lpstr>Διαφάνεια 11</vt:lpstr>
      <vt:lpstr>Διαφάνεια 12</vt:lpstr>
      <vt:lpstr>Διαφάνεια 13</vt:lpstr>
      <vt:lpstr>Διαφάνεια 14</vt:lpstr>
      <vt:lpstr>Διαφάνεια 15</vt:lpstr>
      <vt:lpstr>Ανατομική κατανομή ΕΚ</vt:lpstr>
      <vt:lpstr>Ανατομική κατανομή Crohn</vt:lpstr>
      <vt:lpstr>Υπότυποι ν. Crohn - φλεγμονώδης μορφή</vt:lpstr>
      <vt:lpstr>Διαφάνεια 19</vt:lpstr>
      <vt:lpstr>Διαφάνεια 20</vt:lpstr>
      <vt:lpstr>Διαφάνεια 21</vt:lpstr>
      <vt:lpstr>Υπότυποι ν. Crohn - στενωτική μορφή</vt:lpstr>
      <vt:lpstr>Διαφάνεια 23</vt:lpstr>
      <vt:lpstr>Υπότυποι ν. Crohn  συριγγοποιός μορφή</vt:lpstr>
      <vt:lpstr>ν. Crohn συριγγοποιός μορφή</vt:lpstr>
      <vt:lpstr>Πως εκτιμάται η βαρύτητα στην ΙΦΝΕ;</vt:lpstr>
      <vt:lpstr>Εκτίμηση βαρύτητας ΕΚ</vt:lpstr>
      <vt:lpstr>Κριτήρια Truelove-Witts για βαριά προσβολή ΕΚ</vt:lpstr>
      <vt:lpstr>Εκτίμηση βαρύτητας Crohn</vt:lpstr>
      <vt:lpstr>Μυοσκελετικές εκδηλώσεις στην  ΙΦΝΕ</vt:lpstr>
      <vt:lpstr>Διαφάνεια 31</vt:lpstr>
      <vt:lpstr>Δερματικές εκδηλώσεις στην ΙΦΝΕ</vt:lpstr>
      <vt:lpstr>Δερματικές εκδηλώσεις στην ΙΦΝΕ</vt:lpstr>
      <vt:lpstr>Διαφάνεια 34</vt:lpstr>
      <vt:lpstr>ΙΦΝΕ και καρκίνος π. εντέρου</vt:lpstr>
      <vt:lpstr>Θεραπεία της ΙΦΝΕ</vt:lpstr>
      <vt:lpstr>Θεραπευτική πυραμίδα στις ΙΦΝΕ</vt:lpstr>
      <vt:lpstr>Θεραπεία ελκώδους κολίτιδος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appk_end</cp:lastModifiedBy>
  <cp:revision>363</cp:revision>
  <dcterms:created xsi:type="dcterms:W3CDTF">1601-01-01T00:00:00Z</dcterms:created>
  <dcterms:modified xsi:type="dcterms:W3CDTF">2012-05-31T05:13:54Z</dcterms:modified>
</cp:coreProperties>
</file>