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56" r:id="rId2"/>
    <p:sldId id="266" r:id="rId3"/>
    <p:sldId id="265" r:id="rId4"/>
    <p:sldId id="278" r:id="rId5"/>
    <p:sldId id="261" r:id="rId6"/>
    <p:sldId id="270" r:id="rId7"/>
    <p:sldId id="269" r:id="rId8"/>
    <p:sldId id="260" r:id="rId9"/>
    <p:sldId id="259" r:id="rId10"/>
    <p:sldId id="290" r:id="rId11"/>
    <p:sldId id="264" r:id="rId12"/>
    <p:sldId id="262" r:id="rId13"/>
    <p:sldId id="258" r:id="rId14"/>
    <p:sldId id="263" r:id="rId15"/>
    <p:sldId id="271" r:id="rId16"/>
    <p:sldId id="273" r:id="rId17"/>
    <p:sldId id="276" r:id="rId18"/>
    <p:sldId id="277" r:id="rId19"/>
    <p:sldId id="291" r:id="rId20"/>
    <p:sldId id="284" r:id="rId21"/>
    <p:sldId id="286" r:id="rId22"/>
    <p:sldId id="283" r:id="rId23"/>
    <p:sldId id="292" r:id="rId24"/>
    <p:sldId id="282" r:id="rId25"/>
    <p:sldId id="281" r:id="rId26"/>
    <p:sldId id="279" r:id="rId27"/>
    <p:sldId id="288" r:id="rId28"/>
    <p:sldId id="287" r:id="rId29"/>
    <p:sldId id="289" r:id="rId30"/>
    <p:sldId id="280" r:id="rId31"/>
    <p:sldId id="285" r:id="rId3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85" autoAdjust="0"/>
    <p:restoredTop sz="98399" autoAdjust="0"/>
  </p:normalViewPr>
  <p:slideViewPr>
    <p:cSldViewPr>
      <p:cViewPr>
        <p:scale>
          <a:sx n="70" d="100"/>
          <a:sy n="70" d="100"/>
        </p:scale>
        <p:origin x="-1224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3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0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570CC6-E52B-440E-BF89-5F3168033016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282641B1-1C65-4000-A6CA-B6BE22F7F6E1}">
      <dgm:prSet phldrT="[Κείμενο]"/>
      <dgm:spPr/>
      <dgm:t>
        <a:bodyPr/>
        <a:lstStyle/>
        <a:p>
          <a:r>
            <a:rPr lang="el-GR" dirty="0" smtClean="0">
              <a:solidFill>
                <a:schemeClr val="accent4">
                  <a:lumMod val="50000"/>
                </a:schemeClr>
              </a:solidFill>
            </a:rPr>
            <a:t>ΚΟΣ/ΠΥΛΩΡΟΣ</a:t>
          </a:r>
          <a:endParaRPr lang="en-US" dirty="0" smtClean="0">
            <a:solidFill>
              <a:schemeClr val="accent4">
                <a:lumMod val="50000"/>
              </a:schemeClr>
            </a:solidFill>
          </a:endParaRPr>
        </a:p>
        <a:p>
          <a:r>
            <a:rPr lang="el-GR" dirty="0" smtClean="0">
              <a:solidFill>
                <a:schemeClr val="accent4">
                  <a:lumMod val="50000"/>
                </a:schemeClr>
              </a:solidFill>
            </a:rPr>
            <a:t>ΚΗΡΙΟ</a:t>
          </a:r>
          <a:endParaRPr lang="el-GR" dirty="0">
            <a:solidFill>
              <a:schemeClr val="accent4">
                <a:lumMod val="50000"/>
              </a:schemeClr>
            </a:solidFill>
          </a:endParaRPr>
        </a:p>
      </dgm:t>
    </dgm:pt>
    <dgm:pt modelId="{5399E579-8EFC-42FE-9AE2-EC8AC08F7E5D}" type="parTrans" cxnId="{BFE1E847-A8E3-435F-9AD5-DD44782F10B6}">
      <dgm:prSet/>
      <dgm:spPr/>
      <dgm:t>
        <a:bodyPr/>
        <a:lstStyle/>
        <a:p>
          <a:endParaRPr lang="el-GR"/>
        </a:p>
      </dgm:t>
    </dgm:pt>
    <dgm:pt modelId="{18E308DD-297E-412B-9F1A-F31B650BDC04}" type="sibTrans" cxnId="{BFE1E847-A8E3-435F-9AD5-DD44782F10B6}">
      <dgm:prSet/>
      <dgm:spPr/>
      <dgm:t>
        <a:bodyPr/>
        <a:lstStyle/>
        <a:p>
          <a:endParaRPr lang="el-GR"/>
        </a:p>
      </dgm:t>
    </dgm:pt>
    <dgm:pt modelId="{00B17D3B-46C0-4209-BC32-BA50D7383FEB}">
      <dgm:prSet phldrT="[Κείμενο]"/>
      <dgm:spPr/>
      <dgm:t>
        <a:bodyPr/>
        <a:lstStyle/>
        <a:p>
          <a:r>
            <a:rPr lang="el-GR" dirty="0" smtClean="0">
              <a:solidFill>
                <a:srgbClr val="00B050"/>
              </a:solidFill>
            </a:rPr>
            <a:t>ΓΟΠ/</a:t>
          </a:r>
          <a:r>
            <a:rPr lang="en-US" dirty="0" smtClean="0">
              <a:solidFill>
                <a:srgbClr val="00B050"/>
              </a:solidFill>
            </a:rPr>
            <a:t>BARRETT</a:t>
          </a:r>
          <a:endParaRPr lang="el-GR" dirty="0">
            <a:solidFill>
              <a:srgbClr val="00B050"/>
            </a:solidFill>
          </a:endParaRPr>
        </a:p>
      </dgm:t>
    </dgm:pt>
    <dgm:pt modelId="{987FBBC2-7601-497F-B517-ACFA79CB3B3A}" type="parTrans" cxnId="{B5646F8C-858C-49A7-8640-011CC82F2E04}">
      <dgm:prSet/>
      <dgm:spPr/>
      <dgm:t>
        <a:bodyPr/>
        <a:lstStyle/>
        <a:p>
          <a:endParaRPr lang="el-GR"/>
        </a:p>
      </dgm:t>
    </dgm:pt>
    <dgm:pt modelId="{8BF3ED6B-E91B-4E8F-8678-32195AF1AC15}" type="sibTrans" cxnId="{B5646F8C-858C-49A7-8640-011CC82F2E04}">
      <dgm:prSet/>
      <dgm:spPr/>
      <dgm:t>
        <a:bodyPr/>
        <a:lstStyle/>
        <a:p>
          <a:endParaRPr lang="el-GR"/>
        </a:p>
      </dgm:t>
    </dgm:pt>
    <dgm:pt modelId="{BF73C823-5493-4F74-9595-322AB28679FD}">
      <dgm:prSet phldrT="[Κείμενο]"/>
      <dgm:spPr/>
      <dgm:t>
        <a:bodyPr/>
        <a:lstStyle/>
        <a:p>
          <a:r>
            <a:rPr lang="el-GR" dirty="0" smtClean="0">
              <a:solidFill>
                <a:schemeClr val="accent6">
                  <a:lumMod val="50000"/>
                </a:schemeClr>
              </a:solidFill>
            </a:rPr>
            <a:t>ΕΥΚΟΛΗ???</a:t>
          </a:r>
          <a:endParaRPr lang="el-GR" dirty="0">
            <a:solidFill>
              <a:schemeClr val="accent6">
                <a:lumMod val="50000"/>
              </a:schemeClr>
            </a:solidFill>
          </a:endParaRPr>
        </a:p>
      </dgm:t>
    </dgm:pt>
    <dgm:pt modelId="{192E4DDA-42E5-4EDF-90DF-0D8B020A6D4C}" type="parTrans" cxnId="{0B2DB64C-E79E-4FED-96D4-E1369675A708}">
      <dgm:prSet/>
      <dgm:spPr/>
      <dgm:t>
        <a:bodyPr/>
        <a:lstStyle/>
        <a:p>
          <a:endParaRPr lang="el-GR"/>
        </a:p>
      </dgm:t>
    </dgm:pt>
    <dgm:pt modelId="{81020E9D-9BE0-4695-94BA-5D9CD469EEED}" type="sibTrans" cxnId="{0B2DB64C-E79E-4FED-96D4-E1369675A708}">
      <dgm:prSet/>
      <dgm:spPr/>
      <dgm:t>
        <a:bodyPr/>
        <a:lstStyle/>
        <a:p>
          <a:endParaRPr lang="el-GR"/>
        </a:p>
      </dgm:t>
    </dgm:pt>
    <dgm:pt modelId="{EC6AA783-DC43-4842-AEA7-2C9770F7F952}">
      <dgm:prSet phldrT="[Κείμενο]"/>
      <dgm:spPr/>
      <dgm:t>
        <a:bodyPr/>
        <a:lstStyle/>
        <a:p>
          <a:r>
            <a:rPr lang="el-GR" dirty="0" smtClean="0">
              <a:solidFill>
                <a:srgbClr val="FF0000"/>
              </a:solidFill>
            </a:rPr>
            <a:t>ΒΑΡΙΑΤΡΙΚΟΣ ΧΕΙΡΟΥΡΓΟΣ</a:t>
          </a:r>
          <a:endParaRPr lang="el-GR" dirty="0">
            <a:solidFill>
              <a:srgbClr val="FF0000"/>
            </a:solidFill>
          </a:endParaRPr>
        </a:p>
      </dgm:t>
    </dgm:pt>
    <dgm:pt modelId="{42027B9F-DE25-43B0-8EC7-9360F570E26F}" type="parTrans" cxnId="{11A0E4CF-F1D5-4DA3-8150-83F931D81257}">
      <dgm:prSet/>
      <dgm:spPr/>
      <dgm:t>
        <a:bodyPr/>
        <a:lstStyle/>
        <a:p>
          <a:endParaRPr lang="el-GR"/>
        </a:p>
      </dgm:t>
    </dgm:pt>
    <dgm:pt modelId="{42DCF609-54ED-4389-B44B-5AC228995CBD}" type="sibTrans" cxnId="{11A0E4CF-F1D5-4DA3-8150-83F931D81257}">
      <dgm:prSet/>
      <dgm:spPr/>
      <dgm:t>
        <a:bodyPr/>
        <a:lstStyle/>
        <a:p>
          <a:endParaRPr lang="el-GR"/>
        </a:p>
      </dgm:t>
    </dgm:pt>
    <dgm:pt modelId="{24A0F0DC-DCE3-437B-B6B0-D1EE0BE59D15}" type="pres">
      <dgm:prSet presAssocID="{22570CC6-E52B-440E-BF89-5F3168033016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l-GR"/>
        </a:p>
      </dgm:t>
    </dgm:pt>
    <dgm:pt modelId="{75FE751A-2FF4-436E-8AA8-8ED59EC1F274}" type="pres">
      <dgm:prSet presAssocID="{282641B1-1C65-4000-A6CA-B6BE22F7F6E1}" presName="composite" presStyleCnt="0"/>
      <dgm:spPr/>
    </dgm:pt>
    <dgm:pt modelId="{8AD06FCF-3FE5-4577-8E78-57EFA2CEB97A}" type="pres">
      <dgm:prSet presAssocID="{282641B1-1C65-4000-A6CA-B6BE22F7F6E1}" presName="LShape" presStyleLbl="alignNode1" presStyleIdx="0" presStyleCnt="7"/>
      <dgm:spPr/>
    </dgm:pt>
    <dgm:pt modelId="{B7B8B5B1-1070-431A-947E-91018F0E4552}" type="pres">
      <dgm:prSet presAssocID="{282641B1-1C65-4000-A6CA-B6BE22F7F6E1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6C8003E-A60E-4C95-9530-E9013230B807}" type="pres">
      <dgm:prSet presAssocID="{282641B1-1C65-4000-A6CA-B6BE22F7F6E1}" presName="Triangle" presStyleLbl="alignNode1" presStyleIdx="1" presStyleCnt="7"/>
      <dgm:spPr/>
    </dgm:pt>
    <dgm:pt modelId="{E0B0F90B-43FB-4672-98F0-636698434A8B}" type="pres">
      <dgm:prSet presAssocID="{18E308DD-297E-412B-9F1A-F31B650BDC04}" presName="sibTrans" presStyleCnt="0"/>
      <dgm:spPr/>
    </dgm:pt>
    <dgm:pt modelId="{2245187C-7A07-45AD-8FCD-20FB67821847}" type="pres">
      <dgm:prSet presAssocID="{18E308DD-297E-412B-9F1A-F31B650BDC04}" presName="space" presStyleCnt="0"/>
      <dgm:spPr/>
    </dgm:pt>
    <dgm:pt modelId="{0BD0FA27-13DA-4166-B700-3DF8DD869B7A}" type="pres">
      <dgm:prSet presAssocID="{00B17D3B-46C0-4209-BC32-BA50D7383FEB}" presName="composite" presStyleCnt="0"/>
      <dgm:spPr/>
    </dgm:pt>
    <dgm:pt modelId="{61129547-2FC2-4145-A0E0-1A350A3348E6}" type="pres">
      <dgm:prSet presAssocID="{00B17D3B-46C0-4209-BC32-BA50D7383FEB}" presName="LShape" presStyleLbl="alignNode1" presStyleIdx="2" presStyleCnt="7"/>
      <dgm:spPr/>
    </dgm:pt>
    <dgm:pt modelId="{B551363D-235B-4064-8D05-5EFDAFAB2122}" type="pres">
      <dgm:prSet presAssocID="{00B17D3B-46C0-4209-BC32-BA50D7383FEB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246F464-DEF6-46E8-8D19-57D16D377D1E}" type="pres">
      <dgm:prSet presAssocID="{00B17D3B-46C0-4209-BC32-BA50D7383FEB}" presName="Triangle" presStyleLbl="alignNode1" presStyleIdx="3" presStyleCnt="7"/>
      <dgm:spPr/>
    </dgm:pt>
    <dgm:pt modelId="{3F8DFF15-3EDE-42CF-B032-7ED83B8B790B}" type="pres">
      <dgm:prSet presAssocID="{8BF3ED6B-E91B-4E8F-8678-32195AF1AC15}" presName="sibTrans" presStyleCnt="0"/>
      <dgm:spPr/>
    </dgm:pt>
    <dgm:pt modelId="{0E96963F-BFA2-49BE-BC55-1DF4A43EF1E0}" type="pres">
      <dgm:prSet presAssocID="{8BF3ED6B-E91B-4E8F-8678-32195AF1AC15}" presName="space" presStyleCnt="0"/>
      <dgm:spPr/>
    </dgm:pt>
    <dgm:pt modelId="{057CE91D-22E2-4176-91DD-59CEE636A859}" type="pres">
      <dgm:prSet presAssocID="{BF73C823-5493-4F74-9595-322AB28679FD}" presName="composite" presStyleCnt="0"/>
      <dgm:spPr/>
    </dgm:pt>
    <dgm:pt modelId="{014D34C3-E8D5-4D6D-B1A4-644F8F0216D2}" type="pres">
      <dgm:prSet presAssocID="{BF73C823-5493-4F74-9595-322AB28679FD}" presName="LShape" presStyleLbl="alignNode1" presStyleIdx="4" presStyleCnt="7"/>
      <dgm:spPr/>
    </dgm:pt>
    <dgm:pt modelId="{188A5F1D-39D3-4F08-B81D-60EBECFC541B}" type="pres">
      <dgm:prSet presAssocID="{BF73C823-5493-4F74-9595-322AB28679FD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778D12B-2693-4FC0-A5CF-F184DC0550A7}" type="pres">
      <dgm:prSet presAssocID="{BF73C823-5493-4F74-9595-322AB28679FD}" presName="Triangle" presStyleLbl="alignNode1" presStyleIdx="5" presStyleCnt="7"/>
      <dgm:spPr/>
    </dgm:pt>
    <dgm:pt modelId="{1F5FAC5C-A4C3-437D-8F14-5F5EB0084DCD}" type="pres">
      <dgm:prSet presAssocID="{81020E9D-9BE0-4695-94BA-5D9CD469EEED}" presName="sibTrans" presStyleCnt="0"/>
      <dgm:spPr/>
    </dgm:pt>
    <dgm:pt modelId="{B079B24D-2469-4E31-9E4E-CFDBB797CA0D}" type="pres">
      <dgm:prSet presAssocID="{81020E9D-9BE0-4695-94BA-5D9CD469EEED}" presName="space" presStyleCnt="0"/>
      <dgm:spPr/>
    </dgm:pt>
    <dgm:pt modelId="{ADF98A5F-AEF5-41A7-B3CD-9838193DA9E0}" type="pres">
      <dgm:prSet presAssocID="{EC6AA783-DC43-4842-AEA7-2C9770F7F952}" presName="composite" presStyleCnt="0"/>
      <dgm:spPr/>
    </dgm:pt>
    <dgm:pt modelId="{23876063-4599-4878-80E4-894FD66744BF}" type="pres">
      <dgm:prSet presAssocID="{EC6AA783-DC43-4842-AEA7-2C9770F7F952}" presName="LShape" presStyleLbl="alignNode1" presStyleIdx="6" presStyleCnt="7"/>
      <dgm:spPr/>
    </dgm:pt>
    <dgm:pt modelId="{DC065645-025C-496A-A5C0-1ED05D9F4B1B}" type="pres">
      <dgm:prSet presAssocID="{EC6AA783-DC43-4842-AEA7-2C9770F7F952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6899813A-7BD6-402C-9147-99004A65CCA3}" type="presOf" srcId="{282641B1-1C65-4000-A6CA-B6BE22F7F6E1}" destId="{B7B8B5B1-1070-431A-947E-91018F0E4552}" srcOrd="0" destOrd="0" presId="urn:microsoft.com/office/officeart/2009/3/layout/StepUpProcess"/>
    <dgm:cxn modelId="{BFE1E847-A8E3-435F-9AD5-DD44782F10B6}" srcId="{22570CC6-E52B-440E-BF89-5F3168033016}" destId="{282641B1-1C65-4000-A6CA-B6BE22F7F6E1}" srcOrd="0" destOrd="0" parTransId="{5399E579-8EFC-42FE-9AE2-EC8AC08F7E5D}" sibTransId="{18E308DD-297E-412B-9F1A-F31B650BDC04}"/>
    <dgm:cxn modelId="{A1D86800-C87E-4BBB-A27B-B8CD61C2496B}" type="presOf" srcId="{22570CC6-E52B-440E-BF89-5F3168033016}" destId="{24A0F0DC-DCE3-437B-B6B0-D1EE0BE59D15}" srcOrd="0" destOrd="0" presId="urn:microsoft.com/office/officeart/2009/3/layout/StepUpProcess"/>
    <dgm:cxn modelId="{0B2DB64C-E79E-4FED-96D4-E1369675A708}" srcId="{22570CC6-E52B-440E-BF89-5F3168033016}" destId="{BF73C823-5493-4F74-9595-322AB28679FD}" srcOrd="2" destOrd="0" parTransId="{192E4DDA-42E5-4EDF-90DF-0D8B020A6D4C}" sibTransId="{81020E9D-9BE0-4695-94BA-5D9CD469EEED}"/>
    <dgm:cxn modelId="{26652BDE-8D69-41E1-BBDC-6B62D8313053}" type="presOf" srcId="{BF73C823-5493-4F74-9595-322AB28679FD}" destId="{188A5F1D-39D3-4F08-B81D-60EBECFC541B}" srcOrd="0" destOrd="0" presId="urn:microsoft.com/office/officeart/2009/3/layout/StepUpProcess"/>
    <dgm:cxn modelId="{F27F4FBE-FA96-475B-A84D-CDC58FB14854}" type="presOf" srcId="{EC6AA783-DC43-4842-AEA7-2C9770F7F952}" destId="{DC065645-025C-496A-A5C0-1ED05D9F4B1B}" srcOrd="0" destOrd="0" presId="urn:microsoft.com/office/officeart/2009/3/layout/StepUpProcess"/>
    <dgm:cxn modelId="{B5646F8C-858C-49A7-8640-011CC82F2E04}" srcId="{22570CC6-E52B-440E-BF89-5F3168033016}" destId="{00B17D3B-46C0-4209-BC32-BA50D7383FEB}" srcOrd="1" destOrd="0" parTransId="{987FBBC2-7601-497F-B517-ACFA79CB3B3A}" sibTransId="{8BF3ED6B-E91B-4E8F-8678-32195AF1AC15}"/>
    <dgm:cxn modelId="{1D863360-1684-4E22-BC74-50BF7EC9C75F}" type="presOf" srcId="{00B17D3B-46C0-4209-BC32-BA50D7383FEB}" destId="{B551363D-235B-4064-8D05-5EFDAFAB2122}" srcOrd="0" destOrd="0" presId="urn:microsoft.com/office/officeart/2009/3/layout/StepUpProcess"/>
    <dgm:cxn modelId="{11A0E4CF-F1D5-4DA3-8150-83F931D81257}" srcId="{22570CC6-E52B-440E-BF89-5F3168033016}" destId="{EC6AA783-DC43-4842-AEA7-2C9770F7F952}" srcOrd="3" destOrd="0" parTransId="{42027B9F-DE25-43B0-8EC7-9360F570E26F}" sibTransId="{42DCF609-54ED-4389-B44B-5AC228995CBD}"/>
    <dgm:cxn modelId="{4B49D671-B61E-43E2-A778-9CF88CA83443}" type="presParOf" srcId="{24A0F0DC-DCE3-437B-B6B0-D1EE0BE59D15}" destId="{75FE751A-2FF4-436E-8AA8-8ED59EC1F274}" srcOrd="0" destOrd="0" presId="urn:microsoft.com/office/officeart/2009/3/layout/StepUpProcess"/>
    <dgm:cxn modelId="{88866575-1D2E-49B3-8E5B-D62D88B72685}" type="presParOf" srcId="{75FE751A-2FF4-436E-8AA8-8ED59EC1F274}" destId="{8AD06FCF-3FE5-4577-8E78-57EFA2CEB97A}" srcOrd="0" destOrd="0" presId="urn:microsoft.com/office/officeart/2009/3/layout/StepUpProcess"/>
    <dgm:cxn modelId="{ED8D5231-5B8F-4233-80E7-7FF46CFF6158}" type="presParOf" srcId="{75FE751A-2FF4-436E-8AA8-8ED59EC1F274}" destId="{B7B8B5B1-1070-431A-947E-91018F0E4552}" srcOrd="1" destOrd="0" presId="urn:microsoft.com/office/officeart/2009/3/layout/StepUpProcess"/>
    <dgm:cxn modelId="{27E37A6B-A74D-4E78-815A-20F0CBC9AC5D}" type="presParOf" srcId="{75FE751A-2FF4-436E-8AA8-8ED59EC1F274}" destId="{C6C8003E-A60E-4C95-9530-E9013230B807}" srcOrd="2" destOrd="0" presId="urn:microsoft.com/office/officeart/2009/3/layout/StepUpProcess"/>
    <dgm:cxn modelId="{D96AAF0A-B7DB-4053-87E5-F1558885FBA9}" type="presParOf" srcId="{24A0F0DC-DCE3-437B-B6B0-D1EE0BE59D15}" destId="{E0B0F90B-43FB-4672-98F0-636698434A8B}" srcOrd="1" destOrd="0" presId="urn:microsoft.com/office/officeart/2009/3/layout/StepUpProcess"/>
    <dgm:cxn modelId="{05B0F92A-E8E2-4F77-8FC1-EFF040D778FA}" type="presParOf" srcId="{E0B0F90B-43FB-4672-98F0-636698434A8B}" destId="{2245187C-7A07-45AD-8FCD-20FB67821847}" srcOrd="0" destOrd="0" presId="urn:microsoft.com/office/officeart/2009/3/layout/StepUpProcess"/>
    <dgm:cxn modelId="{EC4DD681-439F-43A5-BAEC-FC96AFB5EA97}" type="presParOf" srcId="{24A0F0DC-DCE3-437B-B6B0-D1EE0BE59D15}" destId="{0BD0FA27-13DA-4166-B700-3DF8DD869B7A}" srcOrd="2" destOrd="0" presId="urn:microsoft.com/office/officeart/2009/3/layout/StepUpProcess"/>
    <dgm:cxn modelId="{9ED3D933-53A7-4D9C-9A95-755A18BAEACD}" type="presParOf" srcId="{0BD0FA27-13DA-4166-B700-3DF8DD869B7A}" destId="{61129547-2FC2-4145-A0E0-1A350A3348E6}" srcOrd="0" destOrd="0" presId="urn:microsoft.com/office/officeart/2009/3/layout/StepUpProcess"/>
    <dgm:cxn modelId="{ED7E6F9E-5E14-4E25-BE55-EB4FF512F501}" type="presParOf" srcId="{0BD0FA27-13DA-4166-B700-3DF8DD869B7A}" destId="{B551363D-235B-4064-8D05-5EFDAFAB2122}" srcOrd="1" destOrd="0" presId="urn:microsoft.com/office/officeart/2009/3/layout/StepUpProcess"/>
    <dgm:cxn modelId="{F5C4AA3B-B215-4710-9F4B-EEEAA40AE5F6}" type="presParOf" srcId="{0BD0FA27-13DA-4166-B700-3DF8DD869B7A}" destId="{4246F464-DEF6-46E8-8D19-57D16D377D1E}" srcOrd="2" destOrd="0" presId="urn:microsoft.com/office/officeart/2009/3/layout/StepUpProcess"/>
    <dgm:cxn modelId="{2DA1CD38-4A5F-4718-9692-3D8E0271BA0D}" type="presParOf" srcId="{24A0F0DC-DCE3-437B-B6B0-D1EE0BE59D15}" destId="{3F8DFF15-3EDE-42CF-B032-7ED83B8B790B}" srcOrd="3" destOrd="0" presId="urn:microsoft.com/office/officeart/2009/3/layout/StepUpProcess"/>
    <dgm:cxn modelId="{22287DE2-74F2-4BF5-8DDE-D11A51E4A18D}" type="presParOf" srcId="{3F8DFF15-3EDE-42CF-B032-7ED83B8B790B}" destId="{0E96963F-BFA2-49BE-BC55-1DF4A43EF1E0}" srcOrd="0" destOrd="0" presId="urn:microsoft.com/office/officeart/2009/3/layout/StepUpProcess"/>
    <dgm:cxn modelId="{F6772A7F-FDE3-4385-BE97-5D4057DF4BA7}" type="presParOf" srcId="{24A0F0DC-DCE3-437B-B6B0-D1EE0BE59D15}" destId="{057CE91D-22E2-4176-91DD-59CEE636A859}" srcOrd="4" destOrd="0" presId="urn:microsoft.com/office/officeart/2009/3/layout/StepUpProcess"/>
    <dgm:cxn modelId="{64723A31-B64F-47FE-AC09-52FF1D0B7F94}" type="presParOf" srcId="{057CE91D-22E2-4176-91DD-59CEE636A859}" destId="{014D34C3-E8D5-4D6D-B1A4-644F8F0216D2}" srcOrd="0" destOrd="0" presId="urn:microsoft.com/office/officeart/2009/3/layout/StepUpProcess"/>
    <dgm:cxn modelId="{69DEA27C-B318-4EF0-AC70-E00F017AC259}" type="presParOf" srcId="{057CE91D-22E2-4176-91DD-59CEE636A859}" destId="{188A5F1D-39D3-4F08-B81D-60EBECFC541B}" srcOrd="1" destOrd="0" presId="urn:microsoft.com/office/officeart/2009/3/layout/StepUpProcess"/>
    <dgm:cxn modelId="{BFFCBA31-0E27-4363-9CE3-13CBDCC556EC}" type="presParOf" srcId="{057CE91D-22E2-4176-91DD-59CEE636A859}" destId="{0778D12B-2693-4FC0-A5CF-F184DC0550A7}" srcOrd="2" destOrd="0" presId="urn:microsoft.com/office/officeart/2009/3/layout/StepUpProcess"/>
    <dgm:cxn modelId="{1C856C9C-3373-4E6F-9502-7044AA20F3EA}" type="presParOf" srcId="{24A0F0DC-DCE3-437B-B6B0-D1EE0BE59D15}" destId="{1F5FAC5C-A4C3-437D-8F14-5F5EB0084DCD}" srcOrd="5" destOrd="0" presId="urn:microsoft.com/office/officeart/2009/3/layout/StepUpProcess"/>
    <dgm:cxn modelId="{8C66CF9D-31BC-4E47-9BA2-889B382A8D4A}" type="presParOf" srcId="{1F5FAC5C-A4C3-437D-8F14-5F5EB0084DCD}" destId="{B079B24D-2469-4E31-9E4E-CFDBB797CA0D}" srcOrd="0" destOrd="0" presId="urn:microsoft.com/office/officeart/2009/3/layout/StepUpProcess"/>
    <dgm:cxn modelId="{37AE9496-C7B7-4BA5-9639-EDBC9A4FE655}" type="presParOf" srcId="{24A0F0DC-DCE3-437B-B6B0-D1EE0BE59D15}" destId="{ADF98A5F-AEF5-41A7-B3CD-9838193DA9E0}" srcOrd="6" destOrd="0" presId="urn:microsoft.com/office/officeart/2009/3/layout/StepUpProcess"/>
    <dgm:cxn modelId="{048F3E59-0B4D-40A3-8D07-E4A77D2770AB}" type="presParOf" srcId="{ADF98A5F-AEF5-41A7-B3CD-9838193DA9E0}" destId="{23876063-4599-4878-80E4-894FD66744BF}" srcOrd="0" destOrd="0" presId="urn:microsoft.com/office/officeart/2009/3/layout/StepUpProcess"/>
    <dgm:cxn modelId="{CD9A3F05-65B1-41A7-BBC4-FB80ED69C4D5}" type="presParOf" srcId="{ADF98A5F-AEF5-41A7-B3CD-9838193DA9E0}" destId="{DC065645-025C-496A-A5C0-1ED05D9F4B1B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149A53-E175-4629-BF31-EB6A9D521650}" type="datetimeFigureOut">
              <a:rPr lang="el-GR" smtClean="0"/>
              <a:t>9/12/2023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CF6DF-AD5D-4FAA-90E5-47A08BAF609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102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Both restriction and hormonal modulation achieve weight</a:t>
            </a:r>
            <a:r>
              <a:rPr lang="el-GR" baseline="0" dirty="0" smtClean="0"/>
              <a:t> </a:t>
            </a:r>
            <a:r>
              <a:rPr lang="en-US" dirty="0" smtClean="0"/>
              <a:t>loss following sleeve </a:t>
            </a:r>
            <a:r>
              <a:rPr lang="en-US" dirty="0" err="1" smtClean="0"/>
              <a:t>gastrectomy</a:t>
            </a:r>
            <a:r>
              <a:rPr lang="en-US" dirty="0" smtClean="0"/>
              <a:t>. Reduction in stomach size with sleeve</a:t>
            </a:r>
          </a:p>
          <a:p>
            <a:r>
              <a:rPr lang="en-US" dirty="0" smtClean="0"/>
              <a:t>resection restricts distention and increases the patient's satiety</a:t>
            </a:r>
            <a:r>
              <a:rPr lang="el-GR" baseline="0" dirty="0" smtClean="0"/>
              <a:t> </a:t>
            </a:r>
            <a:r>
              <a:rPr lang="en-US" dirty="0" smtClean="0"/>
              <a:t>(decreasing meal portion size) [14]. This restriction is further facilitated</a:t>
            </a:r>
          </a:p>
          <a:p>
            <a:r>
              <a:rPr lang="en-US" dirty="0" smtClean="0"/>
              <a:t>by the natural band effect of the pylorus, which maintains intact during</a:t>
            </a:r>
            <a:r>
              <a:rPr lang="el-GR" baseline="0" dirty="0" smtClean="0"/>
              <a:t> </a:t>
            </a:r>
            <a:r>
              <a:rPr lang="en-US" dirty="0" smtClean="0"/>
              <a:t>the sleeve </a:t>
            </a:r>
            <a:r>
              <a:rPr lang="en-US" dirty="0" err="1" smtClean="0"/>
              <a:t>gastrectomy</a:t>
            </a:r>
            <a:r>
              <a:rPr lang="en-US" dirty="0" smtClean="0"/>
              <a:t>. As early evidence suggests, sleeve </a:t>
            </a:r>
            <a:r>
              <a:rPr lang="en-US" dirty="0" err="1" smtClean="0"/>
              <a:t>gastrectomy</a:t>
            </a:r>
            <a:endParaRPr lang="en-US" dirty="0" smtClean="0"/>
          </a:p>
          <a:p>
            <a:r>
              <a:rPr lang="en-US" dirty="0" smtClean="0"/>
              <a:t>surgery reduced the hunger feeling of patient. This might be attributed to</a:t>
            </a:r>
            <a:r>
              <a:rPr lang="el-GR" baseline="0" dirty="0" smtClean="0"/>
              <a:t> </a:t>
            </a:r>
            <a:r>
              <a:rPr lang="en-US" dirty="0" smtClean="0"/>
              <a:t>the decreasing serum levels of ghrelin, a hormone produced mainly by</a:t>
            </a:r>
          </a:p>
          <a:p>
            <a:r>
              <a:rPr lang="en-US" dirty="0" smtClean="0"/>
              <a:t>P/D1 cells, which stimulates hunger </a:t>
            </a:r>
            <a:r>
              <a:rPr lang="en-US" dirty="0" err="1" smtClean="0"/>
              <a:t>feelin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F6DF-AD5D-4FAA-90E5-47A08BAF6097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9969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Πολύ σημαντική η πλήρη κινητοποίηση του θόλου πριν την διατομή</a:t>
            </a:r>
            <a:r>
              <a:rPr lang="el-GR" baseline="0" dirty="0" smtClean="0"/>
              <a:t> ,ώστε να μην χάσουμε κάποια </a:t>
            </a:r>
            <a:r>
              <a:rPr lang="el-GR" baseline="0" dirty="0" err="1" smtClean="0"/>
              <a:t>διαφραγματοκήλη</a:t>
            </a:r>
            <a:r>
              <a:rPr lang="el-GR" baseline="0" dirty="0" smtClean="0"/>
              <a:t>. 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F6DF-AD5D-4FAA-90E5-47A08BAF6097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7679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130 </a:t>
            </a:r>
            <a:r>
              <a:rPr lang="el-GR" dirty="0" err="1" smtClean="0"/>
              <a:t>χειρουργοι</a:t>
            </a:r>
            <a:r>
              <a:rPr lang="el-GR" dirty="0" smtClean="0"/>
              <a:t> με &gt; 46.000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F6DF-AD5D-4FAA-90E5-47A08BAF6097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9856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 smtClean="0"/>
              <a:t>The pathophysiology of a GI</a:t>
            </a:r>
            <a:r>
              <a:rPr lang="el-GR" baseline="0" dirty="0" smtClean="0"/>
              <a:t> </a:t>
            </a:r>
            <a:r>
              <a:rPr lang="en-US" dirty="0" smtClean="0"/>
              <a:t>leak after SG may be different than that of GI leak after GB.</a:t>
            </a:r>
            <a:r>
              <a:rPr lang="el-GR" baseline="0" dirty="0" smtClean="0"/>
              <a:t> </a:t>
            </a:r>
            <a:r>
              <a:rPr lang="en-US" dirty="0" smtClean="0"/>
              <a:t>Maintenance of the pylorus in the SG with surgical creation</a:t>
            </a:r>
            <a:r>
              <a:rPr lang="el-GR" baseline="0" dirty="0" smtClean="0"/>
              <a:t> </a:t>
            </a:r>
            <a:r>
              <a:rPr lang="en-US" dirty="0" smtClean="0"/>
              <a:t>of a longer, narrower conduit results in higher intraluminal</a:t>
            </a:r>
            <a:r>
              <a:rPr lang="el-GR" baseline="0" dirty="0" smtClean="0"/>
              <a:t> </a:t>
            </a:r>
            <a:r>
              <a:rPr lang="en-US" dirty="0" smtClean="0"/>
              <a:t>pressures compared with the gastric pouch created during</a:t>
            </a:r>
            <a:r>
              <a:rPr lang="el-GR" baseline="0" dirty="0" smtClean="0"/>
              <a:t> </a:t>
            </a:r>
            <a:r>
              <a:rPr lang="en-US" dirty="0" smtClean="0"/>
              <a:t>GB. The latter is considered a lower</a:t>
            </a:r>
            <a:r>
              <a:rPr lang="el-GR" baseline="0" dirty="0" smtClean="0"/>
              <a:t> </a:t>
            </a:r>
            <a:r>
              <a:rPr lang="en-US" dirty="0" smtClean="0"/>
              <a:t>pressure </a:t>
            </a:r>
            <a:r>
              <a:rPr lang="en-US" dirty="0" err="1" smtClean="0"/>
              <a:t>conduit,where</a:t>
            </a:r>
            <a:r>
              <a:rPr lang="en-US" dirty="0" smtClean="0"/>
              <a:t> gastric contents generally flow passively through the</a:t>
            </a:r>
            <a:r>
              <a:rPr lang="el-GR" baseline="0" dirty="0" smtClean="0"/>
              <a:t> </a:t>
            </a:r>
            <a:r>
              <a:rPr lang="en-US" dirty="0" err="1" smtClean="0"/>
              <a:t>gastrojejunostomy</a:t>
            </a:r>
            <a:r>
              <a:rPr lang="en-US" dirty="0" smtClean="0"/>
              <a:t> into the small bowel. These differences</a:t>
            </a:r>
            <a:r>
              <a:rPr lang="el-GR" baseline="0" dirty="0" smtClean="0"/>
              <a:t> </a:t>
            </a:r>
            <a:r>
              <a:rPr lang="en-US" dirty="0" smtClean="0"/>
              <a:t>may explain the more constant location of GI leaks and the</a:t>
            </a:r>
            <a:r>
              <a:rPr lang="el-GR" baseline="0" dirty="0" smtClean="0"/>
              <a:t> </a:t>
            </a:r>
            <a:r>
              <a:rPr lang="en-US" dirty="0" smtClean="0"/>
              <a:t>delayed nature of presentation after SG compared with GB.</a:t>
            </a:r>
          </a:p>
          <a:p>
            <a:pPr algn="just"/>
            <a:endParaRPr lang="en-US" dirty="0" smtClean="0">
              <a:solidFill>
                <a:schemeClr val="tx1"/>
              </a:solidFill>
            </a:endParaRPr>
          </a:p>
          <a:p>
            <a:pPr algn="just"/>
            <a:r>
              <a:rPr lang="en-US" b="1" dirty="0" smtClean="0">
                <a:solidFill>
                  <a:schemeClr val="tx1"/>
                </a:solidFill>
              </a:rPr>
              <a:t>Despite surgical complexity, hybrid suture seemed to be able to decrease the incidence of</a:t>
            </a:r>
            <a:r>
              <a:rPr lang="en-US" b="1" baseline="0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postoperative bleeding compared to running suture. However, its role on leak and obstruction requires</a:t>
            </a:r>
            <a:r>
              <a:rPr lang="en-US" b="1" baseline="0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further clinical validation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F6DF-AD5D-4FAA-90E5-47A08BAF6097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4819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- </a:t>
            </a:r>
            <a:r>
              <a:rPr lang="en-US" dirty="0" smtClean="0"/>
              <a:t>29.3% (n = 22) were diagnosed correctly from their first visit</a:t>
            </a:r>
            <a:r>
              <a:rPr lang="el-GR" baseline="0" dirty="0" smtClean="0"/>
              <a:t> </a:t>
            </a:r>
            <a:r>
              <a:rPr lang="en-US" dirty="0" smtClean="0"/>
              <a:t>to the ER. Most patients (as shown in Table 2) were</a:t>
            </a:r>
            <a:r>
              <a:rPr lang="el-GR" baseline="0" dirty="0" smtClean="0"/>
              <a:t> </a:t>
            </a:r>
            <a:r>
              <a:rPr lang="en-US" dirty="0" smtClean="0"/>
              <a:t>misdiagnosed as gastritis (49%) and pneumonia (22.6%)</a:t>
            </a:r>
            <a:r>
              <a:rPr lang="el-GR" dirty="0" smtClean="0"/>
              <a:t>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F6DF-AD5D-4FAA-90E5-47A08BAF6097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67113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 smtClean="0"/>
              <a:t>We attempted to address this area lacking in consensus by systematically reviewing the literature and conducting a meta-analysis</a:t>
            </a:r>
            <a:r>
              <a:rPr lang="en-US" baseline="0" dirty="0" smtClean="0"/>
              <a:t> </a:t>
            </a:r>
            <a:r>
              <a:rPr lang="en-US" dirty="0" smtClean="0"/>
              <a:t>focusing on the relationship between leak rate and </a:t>
            </a:r>
            <a:r>
              <a:rPr lang="en-US" dirty="0" err="1" smtClean="0"/>
              <a:t>bougie</a:t>
            </a:r>
            <a:r>
              <a:rPr lang="en-US" dirty="0" smtClean="0"/>
              <a:t> size, distance from the pylorus, and the use of buttressing material on the staple line; and the overall relationship between </a:t>
            </a:r>
            <a:r>
              <a:rPr lang="en-US" dirty="0" err="1" smtClean="0"/>
              <a:t>bougie</a:t>
            </a:r>
            <a:r>
              <a:rPr lang="en-US" dirty="0" smtClean="0"/>
              <a:t> size and weight</a:t>
            </a:r>
            <a:r>
              <a:rPr lang="en-US" baseline="0" dirty="0" smtClean="0"/>
              <a:t> </a:t>
            </a:r>
            <a:r>
              <a:rPr lang="en-US" dirty="0" smtClean="0"/>
              <a:t>loss.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F6DF-AD5D-4FAA-90E5-47A08BAF6097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061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However, two studies reported 0% remission</a:t>
            </a:r>
            <a:r>
              <a:rPr lang="en-US" baseline="0" dirty="0" smtClean="0"/>
              <a:t> </a:t>
            </a:r>
            <a:r>
              <a:rPr lang="en-US" dirty="0" smtClean="0"/>
              <a:t>from TDM2 suggesting that LSG could be less </a:t>
            </a:r>
            <a:r>
              <a:rPr lang="en-US" dirty="0" err="1" smtClean="0"/>
              <a:t>efective</a:t>
            </a:r>
            <a:endParaRPr lang="en-US" dirty="0" smtClean="0"/>
          </a:p>
          <a:p>
            <a:r>
              <a:rPr lang="en-US" dirty="0" smtClean="0"/>
              <a:t>than other metabolic interventions for the treatment of this</a:t>
            </a:r>
            <a:r>
              <a:rPr lang="en-US" baseline="0" dirty="0" smtClean="0"/>
              <a:t> </a:t>
            </a:r>
            <a:r>
              <a:rPr lang="en-US" dirty="0" smtClean="0"/>
              <a:t>disease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F6DF-AD5D-4FAA-90E5-47A08BAF6097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1404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this large multicenter study 9710 patients, patients who had RYGB had greater weight loss, a slightly higher T2DM remission rate, less T2DM relapse, and better long-term glycemic control compared with those who had SG. These findings can help inform patient-centered surgical decision-making.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F6DF-AD5D-4FAA-90E5-47A08BAF6097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90772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CF6DF-AD5D-4FAA-90E5-47A08BAF6097}" type="slidenum">
              <a:rPr lang="el-GR" smtClean="0"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03717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9/12/2023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2295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9/12/2023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94199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9/12/2023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9440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9/12/2023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2328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9/12/2023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79505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9/12/2023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2962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9/12/2023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98966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9/12/2023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71733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9/12/2023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4104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9/12/2023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6287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9/12/2023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4561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53615-BFDE-46DE-814C-47EC6EF6D371}" type="datetimeFigureOut">
              <a:rPr lang="el-GR" smtClean="0"/>
              <a:t>9/12/2023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538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539552" y="134076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/>
            </a:r>
            <a:br>
              <a:rPr lang="el-GR" dirty="0" smtClean="0"/>
            </a:br>
            <a:r>
              <a:rPr lang="el-GR" dirty="0" err="1" smtClean="0"/>
              <a:t>Λαπαροσκοπική</a:t>
            </a:r>
            <a:r>
              <a:rPr lang="el-GR" dirty="0" smtClean="0"/>
              <a:t> Επιμήκης Γαστρεκτομή</a:t>
            </a:r>
            <a:br>
              <a:rPr lang="el-GR" dirty="0" smtClean="0"/>
            </a:br>
            <a:endParaRPr lang="el-GR" dirty="0"/>
          </a:p>
        </p:txBody>
      </p:sp>
      <p:sp>
        <p:nvSpPr>
          <p:cNvPr id="4" name="Υπότιτλος 3"/>
          <p:cNvSpPr>
            <a:spLocks noGrp="1"/>
          </p:cNvSpPr>
          <p:nvPr>
            <p:ph type="subTitle" idx="1"/>
          </p:nvPr>
        </p:nvSpPr>
        <p:spPr>
          <a:xfrm>
            <a:off x="539552" y="3886200"/>
            <a:ext cx="8136904" cy="766936"/>
          </a:xfrm>
        </p:spPr>
        <p:txBody>
          <a:bodyPr/>
          <a:lstStyle/>
          <a:p>
            <a:r>
              <a:rPr lang="el-GR" b="1" dirty="0" smtClean="0"/>
              <a:t>Ενδείξεις-Τεχνική-Παγίδες-Αποτελέσματα</a:t>
            </a:r>
            <a:endParaRPr lang="el-GR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357067" y="5229200"/>
            <a:ext cx="3347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i="1" dirty="0" err="1" smtClean="0"/>
              <a:t>Βάρσος</a:t>
            </a:r>
            <a:r>
              <a:rPr lang="el-GR" sz="2400" i="1" dirty="0" smtClean="0"/>
              <a:t> Παναγιώτης</a:t>
            </a:r>
          </a:p>
          <a:p>
            <a:r>
              <a:rPr lang="el-GR" sz="2400" i="1" dirty="0" err="1" smtClean="0"/>
              <a:t>Επιμ</a:t>
            </a:r>
            <a:r>
              <a:rPr lang="el-GR" sz="2400" i="1" dirty="0" smtClean="0"/>
              <a:t> Β Χειρουργικής</a:t>
            </a:r>
            <a:endParaRPr lang="el-GR" sz="2400" i="1" dirty="0"/>
          </a:p>
        </p:txBody>
      </p:sp>
    </p:spTree>
    <p:extLst>
      <p:ext uri="{BB962C8B-B14F-4D97-AF65-F5344CB8AC3E}">
        <p14:creationId xmlns:p14="http://schemas.microsoft.com/office/powerpoint/2010/main" val="392325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Βήματα επέμβασης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just"/>
            <a:r>
              <a:rPr lang="el-GR" sz="3600" dirty="0" smtClean="0"/>
              <a:t>Είσοδος στον ελάσσονα επιπλοικό θύλακο</a:t>
            </a:r>
          </a:p>
          <a:p>
            <a:pPr algn="just"/>
            <a:r>
              <a:rPr lang="el-GR" sz="3600" dirty="0" smtClean="0"/>
              <a:t>2 εκ από πυλωρό</a:t>
            </a:r>
          </a:p>
          <a:p>
            <a:pPr algn="just"/>
            <a:r>
              <a:rPr lang="el-GR" sz="3600" dirty="0" smtClean="0"/>
              <a:t>Λύση οπίσθιων συμφύσεων στομάχου</a:t>
            </a:r>
          </a:p>
          <a:p>
            <a:pPr algn="just"/>
            <a:r>
              <a:rPr lang="el-GR" sz="3600" dirty="0" smtClean="0"/>
              <a:t>Κινητοποίηση μείζονος τόξου</a:t>
            </a:r>
          </a:p>
          <a:p>
            <a:pPr algn="just"/>
            <a:r>
              <a:rPr lang="el-GR" sz="3600" dirty="0" smtClean="0"/>
              <a:t>Αρ σκέλος διαφράγματος – διατομή </a:t>
            </a:r>
            <a:r>
              <a:rPr lang="el-GR" sz="3600" dirty="0" err="1" smtClean="0"/>
              <a:t>γαστροφρενικού</a:t>
            </a:r>
            <a:r>
              <a:rPr lang="el-GR" sz="3600" dirty="0" smtClean="0"/>
              <a:t> συνδέσμου</a:t>
            </a:r>
          </a:p>
          <a:p>
            <a:pPr algn="just"/>
            <a:r>
              <a:rPr lang="el-GR" sz="3600" dirty="0" smtClean="0"/>
              <a:t>Κηρίο 32-40</a:t>
            </a:r>
            <a:r>
              <a:rPr lang="en-US" sz="3600" dirty="0" err="1" smtClean="0"/>
              <a:t>Fr</a:t>
            </a:r>
            <a:r>
              <a:rPr lang="en-US" sz="3600" dirty="0" smtClean="0"/>
              <a:t> (36Fr)</a:t>
            </a:r>
          </a:p>
          <a:p>
            <a:pPr algn="just"/>
            <a:r>
              <a:rPr lang="en-US" sz="3600" dirty="0" smtClean="0"/>
              <a:t>2-5 </a:t>
            </a:r>
            <a:r>
              <a:rPr lang="el-GR" sz="3600" dirty="0" smtClean="0"/>
              <a:t>εκ από πυλωρό</a:t>
            </a:r>
          </a:p>
          <a:p>
            <a:pPr algn="just"/>
            <a:r>
              <a:rPr lang="el-GR" sz="3600" dirty="0" smtClean="0"/>
              <a:t>Όχι πολύ στενή </a:t>
            </a:r>
            <a:r>
              <a:rPr lang="en-US" sz="3600" dirty="0" smtClean="0"/>
              <a:t>sleeve </a:t>
            </a:r>
            <a:r>
              <a:rPr lang="el-GR" sz="3600" dirty="0" smtClean="0"/>
              <a:t>στη γωνία του στομάχου</a:t>
            </a:r>
          </a:p>
          <a:p>
            <a:pPr algn="just"/>
            <a:r>
              <a:rPr lang="el-GR" sz="3600" dirty="0" smtClean="0"/>
              <a:t>Σταθερή τάση, συμμετρικό κόψιμο πρόσθιας και οπίσθιας επιφάνειας για αποφυγή στροφής του στομάχου και λειτουργικής απόφραξης </a:t>
            </a:r>
          </a:p>
          <a:p>
            <a:pPr algn="just"/>
            <a:r>
              <a:rPr lang="el-GR" sz="3600" dirty="0" smtClean="0"/>
              <a:t>1-2 εκ από ΚΟΣ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3414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1" t="32936" r="17898" b="21429"/>
          <a:stretch/>
        </p:blipFill>
        <p:spPr bwMode="auto">
          <a:xfrm>
            <a:off x="179512" y="188641"/>
            <a:ext cx="8519886" cy="1656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148" r="21995" b="5587"/>
          <a:stretch/>
        </p:blipFill>
        <p:spPr bwMode="auto">
          <a:xfrm>
            <a:off x="251520" y="1844824"/>
            <a:ext cx="8136904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Έλλειψη 2"/>
          <p:cNvSpPr/>
          <p:nvPr/>
        </p:nvSpPr>
        <p:spPr>
          <a:xfrm>
            <a:off x="4860032" y="2348880"/>
            <a:ext cx="1728192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Έλλειψη 3"/>
          <p:cNvSpPr/>
          <p:nvPr/>
        </p:nvSpPr>
        <p:spPr>
          <a:xfrm>
            <a:off x="2987824" y="4581128"/>
            <a:ext cx="3456384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2339752" y="4941168"/>
            <a:ext cx="3672408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Έλλειψη 5"/>
          <p:cNvSpPr/>
          <p:nvPr/>
        </p:nvSpPr>
        <p:spPr>
          <a:xfrm>
            <a:off x="611560" y="6021288"/>
            <a:ext cx="6336704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Έλλειψη 8"/>
          <p:cNvSpPr/>
          <p:nvPr/>
        </p:nvSpPr>
        <p:spPr>
          <a:xfrm>
            <a:off x="2483768" y="5301208"/>
            <a:ext cx="3528392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505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80728"/>
            <a:ext cx="581660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452" y="629890"/>
            <a:ext cx="9509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400" y="648156"/>
            <a:ext cx="20907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616" y="1349832"/>
            <a:ext cx="129040" cy="430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358" y="1489795"/>
            <a:ext cx="2130725" cy="401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421" y="648156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 smtClean="0">
                <a:solidFill>
                  <a:srgbClr val="FF0000"/>
                </a:solidFill>
              </a:rPr>
              <a:t>Εξάλειξη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l-GR" dirty="0" err="1" smtClean="0">
                <a:solidFill>
                  <a:srgbClr val="FF0000"/>
                </a:solidFill>
              </a:rPr>
              <a:t>αντιπαλινδρομικού</a:t>
            </a:r>
            <a:r>
              <a:rPr lang="el-GR" dirty="0" smtClean="0">
                <a:solidFill>
                  <a:srgbClr val="FF0000"/>
                </a:solidFill>
              </a:rPr>
              <a:t> μηχανισμού/κατάργηση γωνίας του </a:t>
            </a:r>
            <a:r>
              <a:rPr lang="en-US" dirty="0" smtClean="0">
                <a:solidFill>
                  <a:srgbClr val="FF0000"/>
                </a:solidFill>
              </a:rPr>
              <a:t>His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16216" y="3174196"/>
            <a:ext cx="2627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00B050"/>
                </a:solidFill>
              </a:rPr>
              <a:t>Εξάλειψη βαριατρικού αποτελέσματος</a:t>
            </a:r>
            <a:endParaRPr lang="el-GR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9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6" t="23214" r="17004" b="42460"/>
          <a:stretch/>
        </p:blipFill>
        <p:spPr bwMode="auto">
          <a:xfrm>
            <a:off x="0" y="1"/>
            <a:ext cx="9144000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3" t="41071" r="50917" b="13095"/>
          <a:stretch/>
        </p:blipFill>
        <p:spPr bwMode="auto">
          <a:xfrm>
            <a:off x="0" y="1988840"/>
            <a:ext cx="4248471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26231" r="50000" b="8807"/>
          <a:stretch/>
        </p:blipFill>
        <p:spPr bwMode="auto">
          <a:xfrm>
            <a:off x="4427983" y="1716506"/>
            <a:ext cx="4572000" cy="5024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45294" y="116632"/>
            <a:ext cx="4968552" cy="175432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75% ενισχυτικά συρραφής</a:t>
            </a:r>
          </a:p>
          <a:p>
            <a:r>
              <a:rPr lang="el-GR" dirty="0" smtClean="0">
                <a:solidFill>
                  <a:schemeClr val="bg1"/>
                </a:solidFill>
              </a:rPr>
              <a:t>32% 36</a:t>
            </a:r>
            <a:r>
              <a:rPr lang="en-US" dirty="0" smtClean="0">
                <a:solidFill>
                  <a:schemeClr val="bg1"/>
                </a:solidFill>
              </a:rPr>
              <a:t>F </a:t>
            </a:r>
            <a:r>
              <a:rPr lang="el-GR" dirty="0" smtClean="0">
                <a:solidFill>
                  <a:schemeClr val="bg1"/>
                </a:solidFill>
              </a:rPr>
              <a:t>Κηρίο</a:t>
            </a:r>
          </a:p>
          <a:p>
            <a:r>
              <a:rPr lang="el-GR" dirty="0" smtClean="0">
                <a:solidFill>
                  <a:schemeClr val="bg1"/>
                </a:solidFill>
              </a:rPr>
              <a:t>32.2% 4-5</a:t>
            </a:r>
            <a:r>
              <a:rPr lang="en-US" dirty="0" smtClean="0">
                <a:solidFill>
                  <a:schemeClr val="bg1"/>
                </a:solidFill>
              </a:rPr>
              <a:t>cm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69% HH?</a:t>
            </a:r>
            <a:endParaRPr lang="el-GR" dirty="0" smtClean="0">
              <a:solidFill>
                <a:schemeClr val="bg1"/>
              </a:solidFill>
            </a:endParaRPr>
          </a:p>
          <a:p>
            <a:r>
              <a:rPr lang="el-GR" dirty="0" smtClean="0">
                <a:solidFill>
                  <a:schemeClr val="bg1"/>
                </a:solidFill>
              </a:rPr>
              <a:t>39% παροχέτευση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45% </a:t>
            </a:r>
            <a:r>
              <a:rPr lang="el-GR" dirty="0" smtClean="0">
                <a:solidFill>
                  <a:schemeClr val="bg1"/>
                </a:solidFill>
              </a:rPr>
              <a:t>Διάβαση 1</a:t>
            </a:r>
            <a:r>
              <a:rPr lang="el-GR" baseline="30000" dirty="0" smtClean="0">
                <a:solidFill>
                  <a:schemeClr val="bg1"/>
                </a:solidFill>
              </a:rPr>
              <a:t>η</a:t>
            </a:r>
            <a:r>
              <a:rPr lang="el-GR" dirty="0" smtClean="0">
                <a:solidFill>
                  <a:schemeClr val="bg1"/>
                </a:solidFill>
              </a:rPr>
              <a:t> </a:t>
            </a:r>
            <a:r>
              <a:rPr lang="el-GR" dirty="0" err="1" smtClean="0">
                <a:solidFill>
                  <a:schemeClr val="bg1"/>
                </a:solidFill>
              </a:rPr>
              <a:t>μτχ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4427983" y="3284984"/>
            <a:ext cx="3240361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Έλλειψη 3"/>
          <p:cNvSpPr/>
          <p:nvPr/>
        </p:nvSpPr>
        <p:spPr>
          <a:xfrm>
            <a:off x="4427983" y="4653136"/>
            <a:ext cx="4248473" cy="36004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249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Επιπλοκές</a:t>
            </a:r>
            <a:endParaRPr lang="el-G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985" y="1196752"/>
            <a:ext cx="4032448" cy="5449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4249737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204864"/>
            <a:ext cx="433387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694" y="4162075"/>
            <a:ext cx="3651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99790" y="2712348"/>
            <a:ext cx="1224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πρώιμες</a:t>
            </a:r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4716820" y="4845771"/>
            <a:ext cx="1132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 smtClean="0"/>
              <a:t>ώψιμες</a:t>
            </a:r>
            <a:endParaRPr lang="el-GR" dirty="0"/>
          </a:p>
        </p:txBody>
      </p:sp>
      <p:sp>
        <p:nvSpPr>
          <p:cNvPr id="5" name="Αστέρι 5 ακτινών 4"/>
          <p:cNvSpPr/>
          <p:nvPr/>
        </p:nvSpPr>
        <p:spPr>
          <a:xfrm>
            <a:off x="6573478" y="2092206"/>
            <a:ext cx="504056" cy="620142"/>
          </a:xfrm>
          <a:prstGeom prst="star5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261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ΔΙΑΦΥΓΗ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Οξεία εντός 7 ημερών</a:t>
            </a:r>
          </a:p>
          <a:p>
            <a:r>
              <a:rPr lang="el-GR" dirty="0" smtClean="0"/>
              <a:t>Πρώιμη 1-6 εβδομάδες</a:t>
            </a:r>
          </a:p>
          <a:p>
            <a:r>
              <a:rPr lang="el-GR" dirty="0" smtClean="0"/>
              <a:t>Όψιμη μετά τις 6 εβδομάδες</a:t>
            </a:r>
          </a:p>
          <a:p>
            <a:r>
              <a:rPr lang="el-GR" dirty="0" smtClean="0"/>
              <a:t>Χρόνια μετά τις 12 </a:t>
            </a:r>
            <a:endParaRPr lang="el-G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6" t="32353" r="21041" b="27022"/>
          <a:stretch/>
        </p:blipFill>
        <p:spPr bwMode="auto">
          <a:xfrm>
            <a:off x="1115616" y="4509120"/>
            <a:ext cx="7678271" cy="203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61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Διαφυγή</a:t>
            </a:r>
            <a:endParaRPr lang="el-GR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Διατήρηση πυλωρού + στενός αυλός</a:t>
            </a:r>
          </a:p>
          <a:p>
            <a:r>
              <a:rPr lang="el-GR" dirty="0" smtClean="0"/>
              <a:t>75-85% εγγύς ένα τρίτο</a:t>
            </a:r>
          </a:p>
          <a:p>
            <a:r>
              <a:rPr lang="en-US" dirty="0" smtClean="0"/>
              <a:t>50</a:t>
            </a:r>
            <a:r>
              <a:rPr lang="el-GR" dirty="0" smtClean="0"/>
              <a:t>%  &gt;10</a:t>
            </a:r>
            <a:r>
              <a:rPr lang="en-US" dirty="0" smtClean="0"/>
              <a:t>d</a:t>
            </a:r>
          </a:p>
          <a:p>
            <a:endParaRPr lang="el-GR" dirty="0" smtClean="0"/>
          </a:p>
          <a:p>
            <a:endParaRPr lang="en-US" dirty="0"/>
          </a:p>
          <a:p>
            <a:r>
              <a:rPr lang="el-GR" b="1" dirty="0" smtClean="0"/>
              <a:t>Στενή </a:t>
            </a:r>
            <a:r>
              <a:rPr lang="en-US" b="1" dirty="0" smtClean="0"/>
              <a:t>SG </a:t>
            </a:r>
            <a:r>
              <a:rPr lang="el-GR" b="1" dirty="0" smtClean="0"/>
              <a:t>ειδικά στη γωνία του στομάχου</a:t>
            </a:r>
          </a:p>
          <a:p>
            <a:r>
              <a:rPr lang="el-GR" b="1" dirty="0" smtClean="0"/>
              <a:t>Συμμετοχή οισοφάγου</a:t>
            </a:r>
          </a:p>
          <a:p>
            <a:r>
              <a:rPr lang="el-GR" b="1" dirty="0" smtClean="0"/>
              <a:t>Μικρό </a:t>
            </a:r>
            <a:r>
              <a:rPr lang="en-US" b="1" dirty="0" err="1" smtClean="0"/>
              <a:t>bougie</a:t>
            </a:r>
            <a:endParaRPr lang="en-US" b="1" dirty="0" smtClean="0"/>
          </a:p>
          <a:p>
            <a:r>
              <a:rPr lang="el-GR" b="1" dirty="0" smtClean="0"/>
              <a:t>Κακή αιμάτωση</a:t>
            </a:r>
            <a:endParaRPr lang="en-US" b="1" dirty="0" smtClean="0"/>
          </a:p>
          <a:p>
            <a:pPr marL="0" indent="0">
              <a:buNone/>
            </a:pPr>
            <a:endParaRPr lang="el-GR" b="1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1" t="40928" r="32896" b="44556"/>
          <a:stretch/>
        </p:blipFill>
        <p:spPr bwMode="auto">
          <a:xfrm>
            <a:off x="3203848" y="2598780"/>
            <a:ext cx="5531444" cy="103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7" t="38710" r="26208" b="39113"/>
          <a:stretch/>
        </p:blipFill>
        <p:spPr bwMode="auto">
          <a:xfrm>
            <a:off x="3550715" y="5445224"/>
            <a:ext cx="5503819" cy="1042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2667273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070" y="332656"/>
            <a:ext cx="161529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99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8" t="25596" r="25706" b="48016"/>
          <a:stretch/>
        </p:blipFill>
        <p:spPr bwMode="auto">
          <a:xfrm>
            <a:off x="79398" y="61439"/>
            <a:ext cx="4996659" cy="168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64089" y="383411"/>
            <a:ext cx="3528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dirty="0" smtClean="0"/>
              <a:t>90% κοιλιακό άλγος</a:t>
            </a:r>
            <a:r>
              <a:rPr lang="en-US" dirty="0" smtClean="0"/>
              <a:t>(</a:t>
            </a:r>
            <a:r>
              <a:rPr lang="el-GR" dirty="0" smtClean="0"/>
              <a:t>αρ ωμοπλάτη)</a:t>
            </a:r>
          </a:p>
          <a:p>
            <a:pPr algn="just"/>
            <a:r>
              <a:rPr lang="el-GR" dirty="0" smtClean="0"/>
              <a:t>71,3% ταχυκαρδία</a:t>
            </a:r>
          </a:p>
          <a:p>
            <a:pPr algn="just"/>
            <a:r>
              <a:rPr lang="el-GR" dirty="0" smtClean="0"/>
              <a:t>61,35 πυρετός</a:t>
            </a:r>
            <a:endParaRPr lang="el-GR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29" y="2216164"/>
            <a:ext cx="5097686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64089" y="227687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CRP ≥ 229mg/l  </a:t>
            </a:r>
            <a:r>
              <a:rPr lang="el-GR" dirty="0" smtClean="0"/>
              <a:t>   </a:t>
            </a:r>
            <a:r>
              <a:rPr lang="en-US" dirty="0" smtClean="0"/>
              <a:t>2</a:t>
            </a:r>
            <a:r>
              <a:rPr lang="el-GR" baseline="30000" dirty="0" smtClean="0"/>
              <a:t>η</a:t>
            </a:r>
            <a:r>
              <a:rPr lang="el-GR" dirty="0" smtClean="0"/>
              <a:t> ΜΤΧ</a:t>
            </a:r>
            <a:endParaRPr lang="el-GR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0" t="27572" r="26312" b="46875"/>
          <a:stretch/>
        </p:blipFill>
        <p:spPr bwMode="auto">
          <a:xfrm>
            <a:off x="-6971" y="4149080"/>
            <a:ext cx="5011019" cy="146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64088" y="3502749"/>
            <a:ext cx="3442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CRP ≥200 mg/l  3</a:t>
            </a:r>
            <a:r>
              <a:rPr lang="el-GR" baseline="30000" dirty="0" smtClean="0"/>
              <a:t>η</a:t>
            </a:r>
            <a:r>
              <a:rPr lang="el-GR" dirty="0" smtClean="0"/>
              <a:t> ΜΤΧ </a:t>
            </a:r>
            <a:endParaRPr lang="en-US" dirty="0" smtClean="0"/>
          </a:p>
          <a:p>
            <a:r>
              <a:rPr lang="el-GR" dirty="0" smtClean="0"/>
              <a:t>100% </a:t>
            </a:r>
            <a:r>
              <a:rPr lang="en-US" dirty="0" smtClean="0"/>
              <a:t>sensitivity/specificity</a:t>
            </a:r>
            <a:endParaRPr lang="el-GR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9" t="42562" r="25452" b="22931"/>
          <a:stretch/>
        </p:blipFill>
        <p:spPr bwMode="auto">
          <a:xfrm>
            <a:off x="5076056" y="4300747"/>
            <a:ext cx="4043472" cy="2524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10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2" t="32353" r="33856" b="43934"/>
          <a:stretch/>
        </p:blipFill>
        <p:spPr bwMode="auto">
          <a:xfrm>
            <a:off x="107504" y="2204863"/>
            <a:ext cx="4295785" cy="1734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6056" y="2616095"/>
            <a:ext cx="3888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UGI       0-25% </a:t>
            </a:r>
            <a:r>
              <a:rPr lang="en-US" sz="2000" b="1" dirty="0"/>
              <a:t> </a:t>
            </a:r>
            <a:r>
              <a:rPr lang="en-US" sz="2000" b="1" dirty="0" smtClean="0"/>
              <a:t>sensitivity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          90-95% specificity</a:t>
            </a:r>
          </a:p>
          <a:p>
            <a:r>
              <a:rPr lang="en-US" sz="2000" b="1" dirty="0" smtClean="0"/>
              <a:t>CT IV     83-93%  sensitivity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          75-100% specificity</a:t>
            </a:r>
            <a:endParaRPr lang="el-GR" sz="20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873"/>
            <a:ext cx="4778705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14504"/>
            <a:ext cx="32258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2" t="27205" r="27135" b="50044"/>
          <a:stretch/>
        </p:blipFill>
        <p:spPr bwMode="auto">
          <a:xfrm>
            <a:off x="107505" y="4797152"/>
            <a:ext cx="5472608" cy="166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28184" y="5157192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</a:rPr>
              <a:t>Διαγνωστική λαπαροσκόπηση?</a:t>
            </a:r>
            <a:endParaRPr lang="el-G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20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6" t="27052" r="14011" b="49407"/>
          <a:stretch/>
        </p:blipFill>
        <p:spPr bwMode="auto">
          <a:xfrm>
            <a:off x="107504" y="188157"/>
            <a:ext cx="5760640" cy="1440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0" t="26113" r="38848" b="27612"/>
          <a:stretch/>
        </p:blipFill>
        <p:spPr bwMode="auto">
          <a:xfrm>
            <a:off x="107504" y="1772814"/>
            <a:ext cx="4608512" cy="338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7" t="65625" r="39511" b="17188"/>
          <a:stretch/>
        </p:blipFill>
        <p:spPr bwMode="auto">
          <a:xfrm>
            <a:off x="4860032" y="2276872"/>
            <a:ext cx="3466531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8" y="5445224"/>
            <a:ext cx="3655994" cy="118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3" t="64765" r="39720" b="15905"/>
          <a:stretch/>
        </p:blipFill>
        <p:spPr bwMode="auto">
          <a:xfrm>
            <a:off x="4860032" y="5216124"/>
            <a:ext cx="4230806" cy="141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107504" y="2708920"/>
            <a:ext cx="4464496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6372200" y="476672"/>
            <a:ext cx="2520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Ε</a:t>
            </a:r>
            <a:r>
              <a:rPr lang="el-GR" sz="3200" b="1" dirty="0" smtClean="0">
                <a:solidFill>
                  <a:srgbClr val="FF0000"/>
                </a:solidFill>
              </a:rPr>
              <a:t>νίσχυση συρραφής?</a:t>
            </a:r>
            <a:endParaRPr lang="el-G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83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2936"/>
            <a:ext cx="8784976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5310187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509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1" t="28358" r="25526" b="45150"/>
          <a:stretch/>
        </p:blipFill>
        <p:spPr bwMode="auto">
          <a:xfrm>
            <a:off x="539552" y="116632"/>
            <a:ext cx="8176044" cy="1937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/>
              <p:cNvSpPr>
                <a:spLocks noGrp="1"/>
              </p:cNvSpPr>
              <p:nvPr>
                <p:ph idx="1"/>
              </p:nvPr>
            </p:nvSpPr>
            <p:spPr>
              <a:xfrm>
                <a:off x="485996" y="2348880"/>
                <a:ext cx="8229600" cy="3921299"/>
              </a:xfrm>
            </p:spPr>
            <p:txBody>
              <a:bodyPr>
                <a:normAutofit/>
              </a:bodyPr>
              <a:lstStyle/>
              <a:p>
                <a:pPr algn="just"/>
                <a:r>
                  <a:rPr lang="el-GR" sz="2000" dirty="0" smtClean="0"/>
                  <a:t>Κηρίο </a:t>
                </a:r>
                <a14:m>
                  <m:oMath xmlns:m="http://schemas.openxmlformats.org/officeDocument/2006/math">
                    <m:r>
                      <a:rPr lang="el-GR" sz="2000" i="1" smtClean="0">
                        <a:latin typeface="Cambria Math"/>
                        <a:ea typeface="Cambria Math"/>
                      </a:rPr>
                      <m:t>≥</m:t>
                    </m:r>
                  </m:oMath>
                </a14:m>
                <a:r>
                  <a:rPr lang="el-GR" sz="2000" dirty="0" smtClean="0"/>
                  <a:t> 40 </a:t>
                </a:r>
                <a:r>
                  <a:rPr lang="en-US" sz="2000" dirty="0" err="1" smtClean="0"/>
                  <a:t>Fr</a:t>
                </a:r>
                <a:r>
                  <a:rPr lang="en-US" sz="2000" dirty="0" smtClean="0"/>
                  <a:t> </a:t>
                </a:r>
                <a:r>
                  <a:rPr lang="el-GR" sz="2000" dirty="0" smtClean="0"/>
                  <a:t>μειώνει την πιθανότητα διαφυγής χωρίς να επηρεάζει την </a:t>
                </a:r>
                <a:r>
                  <a:rPr lang="en-US" sz="2000" dirty="0" smtClean="0"/>
                  <a:t>%EWL </a:t>
                </a:r>
                <a:r>
                  <a:rPr lang="el-GR" sz="2000" dirty="0" smtClean="0"/>
                  <a:t>στην 3ετία</a:t>
                </a:r>
              </a:p>
              <a:p>
                <a:pPr algn="just"/>
                <a:r>
                  <a:rPr lang="el-GR" sz="2000" dirty="0" smtClean="0"/>
                  <a:t>Η απόσταση από τον πυλωρό δεν επηρεάζει την πιθανότητα διαφυγής ή την απώλεια βάρους</a:t>
                </a:r>
              </a:p>
              <a:p>
                <a:pPr algn="just"/>
                <a:r>
                  <a:rPr lang="el-GR" sz="2000" dirty="0" smtClean="0"/>
                  <a:t>Ενισχυτικά συρραφής δεν φαίνεται να έχουν ιδιαίτερη επίδραση στην διαφυγή</a:t>
                </a:r>
              </a:p>
              <a:p>
                <a:pPr algn="just"/>
                <a:r>
                  <a:rPr lang="el-GR" sz="2000" dirty="0" err="1" smtClean="0"/>
                  <a:t>Βιοαπορροφήσιμο</a:t>
                </a:r>
                <a:endParaRPr lang="el-GR" sz="2000" dirty="0"/>
              </a:p>
            </p:txBody>
          </p:sp>
        </mc:Choice>
        <mc:Fallback xmlns="">
          <p:sp>
            <p:nvSpPr>
              <p:cNvPr id="3" name="Θέση περιεχομένου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996" y="2348880"/>
                <a:ext cx="8229600" cy="3921299"/>
              </a:xfrm>
              <a:blipFill rotWithShape="1">
                <a:blip r:embed="rId4"/>
                <a:stretch>
                  <a:fillRect l="-667" t="-776" r="-74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96" y="4869160"/>
            <a:ext cx="4840652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69147"/>
            <a:ext cx="3816424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428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6" t="25000" r="20806" b="6249"/>
          <a:stretch/>
        </p:blipFill>
        <p:spPr bwMode="auto">
          <a:xfrm>
            <a:off x="12737" y="2429300"/>
            <a:ext cx="9131263" cy="4428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1" t="37827" r="52622" b="29711"/>
          <a:stretch/>
        </p:blipFill>
        <p:spPr bwMode="auto">
          <a:xfrm>
            <a:off x="5521877" y="54590"/>
            <a:ext cx="3643952" cy="237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2777"/>
            <a:ext cx="5386309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50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Στένωση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Αίτιο διαφυγής / μη επούλωσης</a:t>
            </a:r>
          </a:p>
          <a:p>
            <a:r>
              <a:rPr lang="el-GR" dirty="0" smtClean="0"/>
              <a:t>Εβδομάδες/μήνες</a:t>
            </a:r>
          </a:p>
          <a:p>
            <a:r>
              <a:rPr lang="el-GR" dirty="0" smtClean="0"/>
              <a:t>Στερεά-υγρά</a:t>
            </a:r>
          </a:p>
          <a:p>
            <a:pPr marL="0" indent="0">
              <a:buNone/>
            </a:pPr>
            <a:endParaRPr lang="el-GR" dirty="0" smtClean="0"/>
          </a:p>
          <a:p>
            <a:r>
              <a:rPr lang="el-GR" b="1" dirty="0" smtClean="0">
                <a:solidFill>
                  <a:srgbClr val="FF0000"/>
                </a:solidFill>
              </a:rPr>
              <a:t>Χρήση Κηρίου </a:t>
            </a:r>
            <a:r>
              <a:rPr lang="en-US" b="1" dirty="0" smtClean="0">
                <a:solidFill>
                  <a:srgbClr val="FF0000"/>
                </a:solidFill>
              </a:rPr>
              <a:t>(36F 40%)</a:t>
            </a:r>
            <a:endParaRPr lang="el-GR" b="1" dirty="0" smtClean="0">
              <a:solidFill>
                <a:srgbClr val="FF0000"/>
              </a:solidFill>
            </a:endParaRPr>
          </a:p>
          <a:p>
            <a:r>
              <a:rPr lang="el-GR" b="1" dirty="0" smtClean="0">
                <a:solidFill>
                  <a:srgbClr val="FF0000"/>
                </a:solidFill>
              </a:rPr>
              <a:t>Γωνία στομάχου</a:t>
            </a:r>
          </a:p>
          <a:p>
            <a:r>
              <a:rPr lang="el-GR" b="1" dirty="0" smtClean="0">
                <a:solidFill>
                  <a:srgbClr val="FF0000"/>
                </a:solidFill>
              </a:rPr>
              <a:t>Συμμετρική/Σταθερή τάση</a:t>
            </a: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r>
              <a:rPr lang="el-GR" b="1" dirty="0"/>
              <a:t>Ε</a:t>
            </a:r>
            <a:r>
              <a:rPr lang="el-GR" b="1" dirty="0" smtClean="0"/>
              <a:t>νδοσκοπική διαστολή με μπαλόνι</a:t>
            </a:r>
          </a:p>
          <a:p>
            <a:r>
              <a:rPr lang="el-GR" b="1" dirty="0" err="1" smtClean="0"/>
              <a:t>Ορομυοτομή</a:t>
            </a:r>
            <a:endParaRPr lang="el-GR" b="1" dirty="0" smtClean="0"/>
          </a:p>
          <a:p>
            <a:r>
              <a:rPr lang="en-US" b="1" dirty="0" smtClean="0"/>
              <a:t>RYGB</a:t>
            </a:r>
          </a:p>
          <a:p>
            <a:pPr marL="0" indent="0">
              <a:buNone/>
            </a:pPr>
            <a:endParaRPr lang="el-GR" b="1" dirty="0"/>
          </a:p>
          <a:p>
            <a:endParaRPr lang="el-GR" b="1" dirty="0" smtClean="0">
              <a:solidFill>
                <a:srgbClr val="FF0000"/>
              </a:solidFill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2657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477"/>
            <a:ext cx="4134485" cy="1793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692696"/>
            <a:ext cx="4859337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323" y="2134839"/>
            <a:ext cx="511159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527" y="2156579"/>
            <a:ext cx="4211264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245" y="3974980"/>
            <a:ext cx="5255611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319" y="4030314"/>
            <a:ext cx="4131681" cy="2999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2215" y="6222364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4,6% </a:t>
            </a:r>
            <a:r>
              <a:rPr lang="el-GR" sz="2400" dirty="0" smtClean="0">
                <a:solidFill>
                  <a:srgbClr val="00B050"/>
                </a:solidFill>
              </a:rPr>
              <a:t>στην 5ετία μετά από </a:t>
            </a:r>
            <a:r>
              <a:rPr lang="en-US" sz="2400" dirty="0" smtClean="0">
                <a:solidFill>
                  <a:srgbClr val="00B050"/>
                </a:solidFill>
              </a:rPr>
              <a:t>SG</a:t>
            </a:r>
            <a:endParaRPr lang="el-GR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78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5" t="27052" r="25632" b="44776"/>
          <a:stretch/>
        </p:blipFill>
        <p:spPr bwMode="auto">
          <a:xfrm>
            <a:off x="251520" y="358790"/>
            <a:ext cx="5034701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0" t="24235" r="25736" b="16045"/>
          <a:stretch/>
        </p:blipFill>
        <p:spPr bwMode="auto">
          <a:xfrm>
            <a:off x="683568" y="2348880"/>
            <a:ext cx="7920880" cy="4368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24128" y="814645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dirty="0" smtClean="0">
                <a:solidFill>
                  <a:srgbClr val="FF0000"/>
                </a:solidFill>
              </a:rPr>
              <a:t>%</a:t>
            </a:r>
            <a:r>
              <a:rPr lang="en-US" dirty="0" smtClean="0">
                <a:solidFill>
                  <a:srgbClr val="FF0000"/>
                </a:solidFill>
              </a:rPr>
              <a:t>TWL 24.4% (17-36.9%)</a:t>
            </a:r>
          </a:p>
          <a:p>
            <a:pPr algn="just"/>
            <a:r>
              <a:rPr lang="en-US" dirty="0" smtClean="0">
                <a:solidFill>
                  <a:srgbClr val="FF0000"/>
                </a:solidFill>
              </a:rPr>
              <a:t>T2DM  45.6% (0-94.7%)</a:t>
            </a:r>
          </a:p>
          <a:p>
            <a:pPr algn="just"/>
            <a:r>
              <a:rPr lang="en-US" dirty="0" smtClean="0">
                <a:solidFill>
                  <a:srgbClr val="FF0000"/>
                </a:solidFill>
              </a:rPr>
              <a:t>HTN 41.4% (0-78.4%)</a:t>
            </a:r>
          </a:p>
          <a:p>
            <a:pPr algn="just"/>
            <a:r>
              <a:rPr lang="en-US" dirty="0" smtClean="0">
                <a:solidFill>
                  <a:srgbClr val="FF0000"/>
                </a:solidFill>
              </a:rPr>
              <a:t>De novo GERD 23.3%</a:t>
            </a:r>
          </a:p>
        </p:txBody>
      </p:sp>
    </p:spTree>
    <p:extLst>
      <p:ext uri="{BB962C8B-B14F-4D97-AF65-F5344CB8AC3E}">
        <p14:creationId xmlns:p14="http://schemas.microsoft.com/office/powerpoint/2010/main" val="381814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0" t="27239" r="36644" b="49440"/>
          <a:stretch/>
        </p:blipFill>
        <p:spPr bwMode="auto">
          <a:xfrm>
            <a:off x="0" y="45768"/>
            <a:ext cx="5036024" cy="170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4" t="24580" r="30175" b="8256"/>
          <a:stretch/>
        </p:blipFill>
        <p:spPr bwMode="auto">
          <a:xfrm>
            <a:off x="0" y="2186177"/>
            <a:ext cx="9144000" cy="465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2" y="620688"/>
            <a:ext cx="36724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The results of this 5-year follow-up analysis</a:t>
            </a:r>
          </a:p>
          <a:p>
            <a:pPr algn="just"/>
            <a:r>
              <a:rPr lang="en-US" sz="1400" dirty="0"/>
              <a:t>from the STAMPEDE trial showed that bariatric</a:t>
            </a:r>
          </a:p>
          <a:p>
            <a:pPr algn="just"/>
            <a:r>
              <a:rPr lang="en-US" sz="1400" dirty="0"/>
              <a:t>surgery was superior to intensive medical therapy in terms of glycemic control, weight reduction, medication reduction, improvement in </a:t>
            </a:r>
            <a:r>
              <a:rPr lang="en-US" sz="1400" dirty="0" smtClean="0"/>
              <a:t>lipid levels</a:t>
            </a:r>
            <a:r>
              <a:rPr lang="en-US" sz="1400" dirty="0"/>
              <a:t>, and quality of </a:t>
            </a:r>
            <a:r>
              <a:rPr lang="en-US" sz="1400" dirty="0" smtClean="0"/>
              <a:t>life.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88398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2" t="33766" r="43869" b="49513"/>
          <a:stretch/>
        </p:blipFill>
        <p:spPr bwMode="auto">
          <a:xfrm>
            <a:off x="323528" y="116632"/>
            <a:ext cx="8640960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8" t="23409" r="29336" b="9748"/>
          <a:stretch/>
        </p:blipFill>
        <p:spPr bwMode="auto">
          <a:xfrm>
            <a:off x="323528" y="1340768"/>
            <a:ext cx="8424936" cy="5351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371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68" y="0"/>
            <a:ext cx="6499225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780928"/>
            <a:ext cx="6321425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478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7" y="0"/>
            <a:ext cx="4176733" cy="185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151" y="219075"/>
            <a:ext cx="4799849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2" y="2155457"/>
            <a:ext cx="8931596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5" y="3284983"/>
            <a:ext cx="8825666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5" y="4703688"/>
            <a:ext cx="9107487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Έλλειψη 1"/>
          <p:cNvSpPr/>
          <p:nvPr/>
        </p:nvSpPr>
        <p:spPr>
          <a:xfrm>
            <a:off x="99725" y="3284983"/>
            <a:ext cx="8904943" cy="14187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Στρογγυλεμένο ορθογώνιο 2"/>
          <p:cNvSpPr/>
          <p:nvPr/>
        </p:nvSpPr>
        <p:spPr>
          <a:xfrm>
            <a:off x="1" y="5780013"/>
            <a:ext cx="4575198" cy="67332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0837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542" y="-171400"/>
            <a:ext cx="962025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942731"/>
            <a:ext cx="764540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935" y="2060848"/>
            <a:ext cx="9285288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383" y="3284984"/>
            <a:ext cx="7553325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846" y="4256744"/>
            <a:ext cx="8789286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517232"/>
            <a:ext cx="7559675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085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5" t="25284" r="29236" b="40625"/>
          <a:stretch/>
        </p:blipFill>
        <p:spPr bwMode="auto">
          <a:xfrm>
            <a:off x="223395" y="332655"/>
            <a:ext cx="8309045" cy="216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4" t="33616" r="29768" b="27936"/>
          <a:stretch/>
        </p:blipFill>
        <p:spPr bwMode="auto">
          <a:xfrm>
            <a:off x="223395" y="2708921"/>
            <a:ext cx="8309045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223395" y="3789040"/>
            <a:ext cx="8669085" cy="9944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1016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5" t="41791" r="28568" b="40858"/>
          <a:stretch/>
        </p:blipFill>
        <p:spPr bwMode="auto">
          <a:xfrm>
            <a:off x="143301" y="20472"/>
            <a:ext cx="6100549" cy="1269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2" t="25513" r="24720" b="9002"/>
          <a:stretch/>
        </p:blipFill>
        <p:spPr bwMode="auto">
          <a:xfrm>
            <a:off x="251520" y="1289714"/>
            <a:ext cx="8677171" cy="530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7092280" y="2420888"/>
            <a:ext cx="1080120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7092280" y="3573016"/>
            <a:ext cx="1080120" cy="3705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9328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7" t="23322" r="33183" b="6250"/>
          <a:stretch/>
        </p:blipFill>
        <p:spPr bwMode="auto">
          <a:xfrm>
            <a:off x="5790777" y="0"/>
            <a:ext cx="3378821" cy="393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Διάγραμμα 1"/>
          <p:cNvGraphicFramePr/>
          <p:nvPr>
            <p:extLst>
              <p:ext uri="{D42A27DB-BD31-4B8C-83A1-F6EECF244321}">
                <p14:modId xmlns:p14="http://schemas.microsoft.com/office/powerpoint/2010/main" val="3214452908"/>
              </p:ext>
            </p:extLst>
          </p:nvPr>
        </p:nvGraphicFramePr>
        <p:xfrm>
          <a:off x="71474" y="3284984"/>
          <a:ext cx="5688632" cy="3573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1520" y="1628800"/>
            <a:ext cx="5256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ΕΥΧΑΡΙΣΤΩ ΠΟΛΥ</a:t>
            </a:r>
            <a:endParaRPr lang="el-GR"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572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Μηχανισμός Δράσης</a:t>
            </a:r>
            <a:endParaRPr lang="el-G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24744"/>
            <a:ext cx="4037012" cy="339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1844824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1840180"/>
            <a:ext cx="36724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l-GR" sz="2400" dirty="0" smtClean="0"/>
              <a:t>Μείωση όγκου στομάχου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l-GR" sz="2400" dirty="0" smtClean="0"/>
              <a:t>Παρουσία πυλωρού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l-GR" sz="2400" dirty="0" smtClean="0"/>
              <a:t>Μείωση </a:t>
            </a:r>
            <a:r>
              <a:rPr lang="el-GR" sz="2400" dirty="0" err="1" smtClean="0"/>
              <a:t>Γκρελίνης</a:t>
            </a:r>
            <a:endParaRPr lang="el-GR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l-GR" sz="2400" dirty="0" smtClean="0"/>
              <a:t>Κορεσμός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l-GR" sz="2400" dirty="0" smtClean="0"/>
              <a:t>Μείωση όρεξης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l-GR" sz="2400" dirty="0" smtClean="0"/>
              <a:t>Αύξηση </a:t>
            </a:r>
            <a:r>
              <a:rPr lang="en-US" sz="2400" dirty="0" smtClean="0"/>
              <a:t>PYY </a:t>
            </a:r>
            <a:r>
              <a:rPr lang="el-GR" sz="2400" dirty="0" smtClean="0"/>
              <a:t>και </a:t>
            </a:r>
            <a:r>
              <a:rPr lang="en-US" sz="2400" dirty="0" smtClean="0"/>
              <a:t>GLP-1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l-GR" sz="2400" dirty="0" smtClean="0"/>
              <a:t>Αύξηση χολικών οξέων </a:t>
            </a:r>
            <a:endParaRPr lang="el-GR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1" t="25219" r="13148" b="50143"/>
          <a:stretch/>
        </p:blipFill>
        <p:spPr bwMode="auto">
          <a:xfrm>
            <a:off x="27812" y="5661248"/>
            <a:ext cx="8160843" cy="116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" t="70289" r="29022" b="16465"/>
          <a:stretch/>
        </p:blipFill>
        <p:spPr bwMode="auto">
          <a:xfrm>
            <a:off x="38085" y="4729018"/>
            <a:ext cx="8188656" cy="855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972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Ενδείξεις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 smtClean="0"/>
              <a:t>BMI ≥ 35 Kg/m²</a:t>
            </a:r>
          </a:p>
          <a:p>
            <a:pPr algn="just"/>
            <a:r>
              <a:rPr lang="el-GR" sz="2800" dirty="0" smtClean="0"/>
              <a:t>ΒΜΙ 30-35 Κ</a:t>
            </a:r>
            <a:r>
              <a:rPr lang="en-US" sz="2800" dirty="0" smtClean="0"/>
              <a:t>g/m² + </a:t>
            </a:r>
            <a:r>
              <a:rPr lang="el-GR" sz="2800" dirty="0" smtClean="0"/>
              <a:t>μεταβολικό σύνδρομο</a:t>
            </a:r>
          </a:p>
          <a:p>
            <a:pPr marL="0" indent="0" algn="just">
              <a:buNone/>
            </a:pPr>
            <a:endParaRPr lang="el-GR" sz="2800" dirty="0" smtClean="0"/>
          </a:p>
          <a:p>
            <a:pPr algn="just"/>
            <a:r>
              <a:rPr lang="el-GR" sz="2800" dirty="0" smtClean="0"/>
              <a:t>Υψηλού κινδύνου</a:t>
            </a:r>
          </a:p>
          <a:p>
            <a:pPr algn="just"/>
            <a:r>
              <a:rPr lang="el-GR" sz="2800" dirty="0" smtClean="0"/>
              <a:t>Μεταμοσχευμένους/Υποψήφιους για μεταμόσχευση</a:t>
            </a:r>
          </a:p>
          <a:p>
            <a:pPr algn="just"/>
            <a:r>
              <a:rPr lang="el-GR" sz="2800" dirty="0" smtClean="0"/>
              <a:t>Ασθενείς με ΙΦΝΕ</a:t>
            </a:r>
          </a:p>
          <a:p>
            <a:pPr algn="just"/>
            <a:r>
              <a:rPr lang="en-US" sz="2800" dirty="0" smtClean="0"/>
              <a:t>Super Obese BMI &gt; 50</a:t>
            </a:r>
            <a:r>
              <a:rPr lang="el-GR" sz="2800" dirty="0" smtClean="0"/>
              <a:t> </a:t>
            </a:r>
            <a:endParaRPr lang="en-US" sz="2800" dirty="0" smtClean="0"/>
          </a:p>
          <a:p>
            <a:pPr algn="just"/>
            <a:r>
              <a:rPr lang="el-GR" sz="2800" dirty="0" smtClean="0"/>
              <a:t>Καπνιστές/ΜΣΑΦ</a:t>
            </a:r>
            <a:endParaRPr lang="el-GR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517231"/>
            <a:ext cx="5148064" cy="122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36912"/>
            <a:ext cx="5860157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176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ΑΝΤΕΝΔΕΙΞΕΙΣ</a:t>
            </a:r>
            <a:endParaRPr lang="el-GR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4146" r="20701" b="44586"/>
          <a:stretch/>
        </p:blipFill>
        <p:spPr bwMode="auto">
          <a:xfrm>
            <a:off x="5209244" y="1261371"/>
            <a:ext cx="3812147" cy="1764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9" t="26541" r="29807" b="49340"/>
          <a:stretch/>
        </p:blipFill>
        <p:spPr bwMode="auto">
          <a:xfrm>
            <a:off x="107504" y="1340768"/>
            <a:ext cx="4986300" cy="1764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60" y="3326531"/>
            <a:ext cx="4932040" cy="2118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286" y="3326531"/>
            <a:ext cx="4089351" cy="1604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5445224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Αδυναμία να ανεχθεί την αναισθησία</a:t>
            </a:r>
          </a:p>
          <a:p>
            <a:r>
              <a:rPr lang="el-GR" sz="2000" b="1" dirty="0" smtClean="0"/>
              <a:t>Διαταραχές πηκτικότητας</a:t>
            </a:r>
          </a:p>
          <a:p>
            <a:r>
              <a:rPr lang="el-GR" sz="2000" b="1" dirty="0" smtClean="0"/>
              <a:t>Σοβαρό ψυχιατρικό νόσημα</a:t>
            </a:r>
            <a:endParaRPr 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193542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Πλεονεκτήματα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el-GR" sz="3000" dirty="0" smtClean="0"/>
              <a:t>Τεχνικά ‘’</a:t>
            </a:r>
            <a:r>
              <a:rPr lang="el-GR" sz="3000" dirty="0" err="1" smtClean="0"/>
              <a:t>εύκολη΄΄επέμβαση</a:t>
            </a:r>
            <a:r>
              <a:rPr lang="en-US" sz="3000" dirty="0" smtClean="0"/>
              <a:t> /</a:t>
            </a:r>
            <a:r>
              <a:rPr lang="el-GR" sz="3000" dirty="0" smtClean="0"/>
              <a:t>Μικρότερη καμπύλη εκμάθησης</a:t>
            </a:r>
          </a:p>
          <a:p>
            <a:pPr algn="just"/>
            <a:r>
              <a:rPr lang="el-GR" sz="3000" dirty="0" smtClean="0"/>
              <a:t>Καλά αποτελέσματα για απώλεια βάρους και ύφεση ΣΔ</a:t>
            </a:r>
          </a:p>
          <a:p>
            <a:pPr algn="just"/>
            <a:r>
              <a:rPr lang="el-GR" sz="3000" dirty="0" smtClean="0"/>
              <a:t>Αποφυγή παράκαμψης</a:t>
            </a:r>
          </a:p>
          <a:p>
            <a:pPr algn="just"/>
            <a:r>
              <a:rPr lang="el-GR" sz="3000" dirty="0" smtClean="0"/>
              <a:t>Λιγότερες θρεπτικές  επιπλοκές</a:t>
            </a:r>
          </a:p>
          <a:p>
            <a:pPr algn="just"/>
            <a:r>
              <a:rPr lang="el-GR" sz="3000" dirty="0" smtClean="0"/>
              <a:t>Αποφυγή ξένου σώματος</a:t>
            </a:r>
          </a:p>
          <a:p>
            <a:pPr algn="just"/>
            <a:r>
              <a:rPr lang="el-GR" sz="3000" dirty="0" smtClean="0"/>
              <a:t>Δεν επηρεάζεται η συνέχεια του γαστρεντερικού σωλήνα</a:t>
            </a:r>
          </a:p>
          <a:p>
            <a:pPr algn="just"/>
            <a:r>
              <a:rPr lang="el-GR" sz="3000" dirty="0" smtClean="0"/>
              <a:t>Μικρότερος χρόνος χειρουργείου</a:t>
            </a:r>
          </a:p>
          <a:p>
            <a:pPr algn="just"/>
            <a:r>
              <a:rPr lang="el-GR" sz="3000" dirty="0" smtClean="0"/>
              <a:t>Ασφαλέστερη σε υψηλού κινδύνου / ΒΜΙ &gt; 50</a:t>
            </a:r>
          </a:p>
          <a:p>
            <a:pPr algn="just"/>
            <a:r>
              <a:rPr lang="el-GR" sz="3000" dirty="0" smtClean="0"/>
              <a:t>Μετατροπή σε άλλες επεμβάσεις επί αποτυχίας</a:t>
            </a:r>
          </a:p>
          <a:p>
            <a:pPr algn="just"/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157183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219" y="1380277"/>
            <a:ext cx="4035425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Trocars</a:t>
            </a:r>
            <a:endParaRPr lang="el-G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1" t="37872" r="18918" b="17134"/>
          <a:stretch/>
        </p:blipFill>
        <p:spPr bwMode="auto">
          <a:xfrm>
            <a:off x="467544" y="1916832"/>
            <a:ext cx="4248472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971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9" t="35715" r="25929" b="19245"/>
          <a:stretch/>
        </p:blipFill>
        <p:spPr bwMode="auto">
          <a:xfrm>
            <a:off x="251520" y="2348880"/>
            <a:ext cx="863361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8" t="28125" r="25935" b="48958"/>
          <a:stretch/>
        </p:blipFill>
        <p:spPr bwMode="auto">
          <a:xfrm>
            <a:off x="251520" y="404664"/>
            <a:ext cx="8352928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Ευθύγραμμο βέλος σύνδεσης 2"/>
          <p:cNvCxnSpPr/>
          <p:nvPr/>
        </p:nvCxnSpPr>
        <p:spPr>
          <a:xfrm flipH="1" flipV="1">
            <a:off x="2685702" y="2564904"/>
            <a:ext cx="1728192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ύγραμμο βέλος σύνδεσης 6"/>
          <p:cNvCxnSpPr/>
          <p:nvPr/>
        </p:nvCxnSpPr>
        <p:spPr>
          <a:xfrm flipH="1" flipV="1">
            <a:off x="1547664" y="3573016"/>
            <a:ext cx="2736304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1168</TotalTime>
  <Words>889</Words>
  <Application>Microsoft Office PowerPoint</Application>
  <PresentationFormat>Προβολή στην οθόνη (4:3)</PresentationFormat>
  <Paragraphs>140</Paragraphs>
  <Slides>31</Slides>
  <Notes>9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31</vt:i4>
      </vt:variant>
    </vt:vector>
  </HeadingPairs>
  <TitlesOfParts>
    <vt:vector size="32" baseType="lpstr">
      <vt:lpstr>Θέμα του Office</vt:lpstr>
      <vt:lpstr> Λαπαροσκοπική Επιμήκης Γαστρεκτομή </vt:lpstr>
      <vt:lpstr>Παρουσίαση του PowerPoint</vt:lpstr>
      <vt:lpstr>Παρουσίαση του PowerPoint</vt:lpstr>
      <vt:lpstr>Μηχανισμός Δράσης</vt:lpstr>
      <vt:lpstr>Ενδείξεις</vt:lpstr>
      <vt:lpstr>ΑΝΤΕΝΔΕΙΞΕΙΣ</vt:lpstr>
      <vt:lpstr>Πλεονεκτήματα</vt:lpstr>
      <vt:lpstr>Trocars</vt:lpstr>
      <vt:lpstr>Παρουσίαση του PowerPoint</vt:lpstr>
      <vt:lpstr>Βήματα επέμβασης</vt:lpstr>
      <vt:lpstr>Παρουσίαση του PowerPoint</vt:lpstr>
      <vt:lpstr>Παρουσίαση του PowerPoint</vt:lpstr>
      <vt:lpstr>Παρουσίαση του PowerPoint</vt:lpstr>
      <vt:lpstr>Επιπλοκές</vt:lpstr>
      <vt:lpstr>ΔΙΑΦΥΓΗ</vt:lpstr>
      <vt:lpstr>Διαφυγή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Στένωση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Λαπαροσκοπική Επιμήκης Γαστρεκτομή </dc:title>
  <dc:creator>panagiotis varsos</dc:creator>
  <cp:lastModifiedBy>panagiotis varsos</cp:lastModifiedBy>
  <cp:revision>105</cp:revision>
  <dcterms:created xsi:type="dcterms:W3CDTF">2023-12-02T07:13:34Z</dcterms:created>
  <dcterms:modified xsi:type="dcterms:W3CDTF">2023-12-09T05:36:19Z</dcterms:modified>
</cp:coreProperties>
</file>