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5" r:id="rId10"/>
    <p:sldId id="306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65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0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04" r:id="rId44"/>
    <p:sldId id="297" r:id="rId45"/>
    <p:sldId id="298" r:id="rId46"/>
    <p:sldId id="299" r:id="rId47"/>
    <p:sldId id="300" r:id="rId48"/>
    <p:sldId id="301" r:id="rId49"/>
    <p:sldId id="307" r:id="rId50"/>
    <p:sldId id="302" r:id="rId5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libri Light" panose="020F0302020204030204" pitchFamily="34" charset="0"/>
      <p:regular r:id="rId57"/>
      <p:italic r:id="rId58"/>
    </p:embeddedFont>
    <p:embeddedFont>
      <p:font typeface="Roboto" panose="020B060402020202020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3" roundtripDataSignature="AMtx7mhZgaoiae02/2tRKnvCA6GfG4ZA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8AA76F-0CBA-4479-844E-E5CB12BB903F}">
  <a:tblStyle styleId="{E08AA76F-0CBA-4479-844E-E5CB12BB90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1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6af2f09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66af2f09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66af2f094b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0300" cy="4557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cb80a800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cb80a800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cb80a80066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0300" cy="4557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0" name="Google Shape;2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cd9202b589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cd9202b589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cd9202b589_0_261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0300" cy="4557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cb80a8006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cb80a8006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1cb80a80066_0_7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0300" cy="4557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 txBox="1"/>
          <p:nvPr/>
        </p:nvSpPr>
        <p:spPr>
          <a:xfrm>
            <a:off x="3884612" y="8685211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0:notes"/>
          <p:cNvSpPr txBox="1"/>
          <p:nvPr/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:notes"/>
          <p:cNvSpPr txBox="1"/>
          <p:nvPr/>
        </p:nvSpPr>
        <p:spPr>
          <a:xfrm>
            <a:off x="3884612" y="8685211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1" name="Google Shape;26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 txBox="1"/>
          <p:nvPr/>
        </p:nvSpPr>
        <p:spPr>
          <a:xfrm>
            <a:off x="3884612" y="8685211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5" name="Google Shape;27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:notes"/>
          <p:cNvSpPr txBox="1"/>
          <p:nvPr/>
        </p:nvSpPr>
        <p:spPr>
          <a:xfrm>
            <a:off x="3884612" y="8685211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21" name="Google Shape;32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:notes"/>
          <p:cNvSpPr txBox="1"/>
          <p:nvPr/>
        </p:nvSpPr>
        <p:spPr>
          <a:xfrm>
            <a:off x="3884612" y="8685211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35" name="Google Shape;33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:notes"/>
          <p:cNvSpPr txBox="1"/>
          <p:nvPr/>
        </p:nvSpPr>
        <p:spPr>
          <a:xfrm>
            <a:off x="3884612" y="8685211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41" name="Google Shape;34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:notes"/>
          <p:cNvSpPr txBox="1"/>
          <p:nvPr/>
        </p:nvSpPr>
        <p:spPr>
          <a:xfrm>
            <a:off x="3884612" y="8685211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47" name="Google Shape;34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:notes"/>
          <p:cNvSpPr txBox="1"/>
          <p:nvPr/>
        </p:nvSpPr>
        <p:spPr>
          <a:xfrm>
            <a:off x="3884612" y="8685211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53" name="Google Shape;35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9:notes"/>
          <p:cNvSpPr txBox="1"/>
          <p:nvPr/>
        </p:nvSpPr>
        <p:spPr>
          <a:xfrm>
            <a:off x="3884612" y="8685211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59" name="Google Shape;35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:notes"/>
          <p:cNvSpPr txBox="1"/>
          <p:nvPr/>
        </p:nvSpPr>
        <p:spPr>
          <a:xfrm>
            <a:off x="3884612" y="8685211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83" name="Google Shape;38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4:notes"/>
          <p:cNvSpPr txBox="1"/>
          <p:nvPr/>
        </p:nvSpPr>
        <p:spPr>
          <a:xfrm>
            <a:off x="3884612" y="8685211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96" name="Google Shape;39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5:notes"/>
          <p:cNvSpPr txBox="1"/>
          <p:nvPr/>
        </p:nvSpPr>
        <p:spPr>
          <a:xfrm>
            <a:off x="3884612" y="8685211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06" name="Google Shape;40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6:notes"/>
          <p:cNvSpPr txBox="1"/>
          <p:nvPr/>
        </p:nvSpPr>
        <p:spPr>
          <a:xfrm>
            <a:off x="3884612" y="8685211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15" name="Google Shape;41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Fibrosis, some acinar cells, inflammatory infiltration</a:t>
            </a:r>
            <a:endParaRPr/>
          </a:p>
        </p:txBody>
      </p:sp>
      <p:sp>
        <p:nvSpPr>
          <p:cNvPr id="416" name="Google Shape;416;p46:notes"/>
          <p:cNvSpPr txBox="1"/>
          <p:nvPr/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7:notes"/>
          <p:cNvSpPr txBox="1"/>
          <p:nvPr/>
        </p:nvSpPr>
        <p:spPr>
          <a:xfrm>
            <a:off x="3884612" y="8685211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25" name="Google Shape;42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cb80a8006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cb80a8006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cb80a80066_0_14:notes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0300" cy="4557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5794-1CD5-DE98-8880-74D7352AA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F4E85-6914-475C-9626-4DDE15703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AF025-2B98-CF3D-72F6-51C71E86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44F6-BF10-4E25-85DB-12EE94CDFB2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CB561-0B15-1E1B-D5D0-751856F2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EFFA-437E-70E9-4CED-8699E288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82A6B-02DD-E408-4C49-68589216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B3ED0-EB1B-4B2E-7411-14C3950B5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8BC29-64E9-D149-935A-90819B78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44F6-BF10-4E25-85DB-12EE94CDFB2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5894F-DF7F-E074-1272-1155A0B8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B4104-5DC7-B84F-A713-AA60DF6E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3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0BE40-B78D-A7B2-AB43-6708F6312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67135-56B3-AECC-E1E7-59A30D597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C576B-DC62-A346-18FD-7897ECB0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44F6-BF10-4E25-85DB-12EE94CDFB2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08FB1-768B-B29E-A67B-7DFAB6AD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37678-56E8-902B-11B3-8A13530E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0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EA54-C401-48CE-BC3E-BAAA431E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8F4DA-94AE-A7CE-D1E9-904D1BF56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96E9D-FBA5-EEE2-6443-9DD6569E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44F6-BF10-4E25-85DB-12EE94CDFB2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B50D0-3AE5-B854-3DA2-99B6932C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B3225-250A-CD94-C26F-E4EB455E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6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2F29-B1DD-895E-25E1-BC5FB821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87753-93F4-A6A7-5B68-157872A58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A3E47-02DE-330B-2F4F-9ECA29C0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44F6-BF10-4E25-85DB-12EE94CDFB2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EA775-04CC-24CE-C562-9D98378D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0AD3B-9073-596A-00D4-99129C44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3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ACE3-4F62-45E5-C4C4-2CFAD2E7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5842-9A2C-2A59-DF24-79DE7A830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F162C-3376-74ED-1DA4-62233E074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AE54B-3B2C-2640-107C-3E80791D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44F6-BF10-4E25-85DB-12EE94CDFB2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58E01-2D63-C2BC-350F-A5270E86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AE160-C0A6-1491-FAAB-7664D5F4F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2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0D3F-C9F8-D6BA-EB5C-5516FF0E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CCFFD-E1D8-C124-7F31-4DDFF1CD3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42BE-8E38-FF7B-B24C-01B9F4F2E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E3849F-1C57-228F-0774-2C8F89A1D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FCADF-E8AB-9AAA-3AC0-3D45D21D3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8DA17-61F7-1DC4-B393-BE120748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44F6-BF10-4E25-85DB-12EE94CDFB2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379DD-E277-DEC9-99FA-AB744AC6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A661D-B734-EC12-1FF7-AD1194BD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41AB-6F67-2F8C-0AAD-682F0CC4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4B0CF-8543-CFCF-0801-35DC0AB1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44F6-BF10-4E25-85DB-12EE94CDFB2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E7273-E1DF-B2C3-72CB-6DF80DBB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EE9F4-3812-B4E9-2F8C-CB7FFBA8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95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B3D56-02FA-A754-A69A-E83EA83D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44F6-BF10-4E25-85DB-12EE94CDFB2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89E96-F0D5-D347-7E21-25F4033C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68D6A-8A1C-D267-D9DB-2ACE8F59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5BF8-4F67-3014-645F-47CA0533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1AD2-E9DE-D098-3462-4574A3358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B39C2-4636-2026-2610-BBE37D699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47323-C3FD-A651-7D87-B3463A84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44F6-BF10-4E25-85DB-12EE94CDFB2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BAFDC-5F99-8EE1-571E-5E1C33A3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1CD41-A94A-8E42-FB10-ED4D487C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7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17BF-3225-7F74-0B6E-70981EA1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9CB58-A160-FEDA-F11B-49D36CDC8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02E12-6003-F97F-FF04-829A91CC1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C36DA-08C5-A016-E8BA-D1659D42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44F6-BF10-4E25-85DB-12EE94CDFB2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E7E7D-07E5-CD3A-CD9A-2A174F8E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69115-31A9-931D-F8C2-2C9FE636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218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1071C-E7CD-B3DC-4A91-D57A9F0B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32586-E40C-57F5-3E56-B511AAB9B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98E6D-C66A-9DCB-AF45-1C78287E9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44F6-BF10-4E25-85DB-12EE94CDFB2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57334-AD21-7E03-5711-CC15F1C51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80826-D468-286D-7FB7-9A284C273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7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685800" y="1052512"/>
            <a:ext cx="7772400" cy="2547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</a:pPr>
            <a:r>
              <a:rPr lang="en-US" sz="4400" b="0" i="1" u="none" strike="noStrike" cap="none" dirty="0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Οξεί</a:t>
            </a:r>
            <a:r>
              <a:rPr lang="en-US" sz="4400" b="0" i="1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α παγκρεατίτιδα</a:t>
            </a:r>
            <a:br>
              <a:rPr lang="en-US" sz="4400" b="0" i="1" u="none" strike="noStrike" cap="none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1" u="none" strike="noStrike" cap="none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1371600" y="3886200"/>
            <a:ext cx="6400799" cy="234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Ν. Αλεξάκης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Καθηγητής ΕΚΠΑ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Νοσ. Ιπποκράτειο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14975"/>
            <a:ext cx="857250" cy="134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E099F3-7924-A7D8-B178-B9CF84AF5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88" y="0"/>
            <a:ext cx="6181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cb80a80066_0_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cb80a80066_0_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g1cb80a80066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38" y="452438"/>
            <a:ext cx="5800725" cy="59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000"/>
              <a:buFont typeface="Arial"/>
              <a:buNone/>
            </a:pPr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3200"/>
              <a:t>Διάγνωση, σταδιοποιηση κ πρόγνωση σοβαρότητας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</a:pPr>
            <a:r>
              <a:rPr lang="en-US" sz="44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Διαγνωστικά κριτήρια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2"/>
          <p:cNvSpPr txBox="1"/>
          <p:nvPr/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Τυπικό κοιλιακό άλγος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Αύξηση αμυλασης ορού &gt; 3 φορές το άνω φυσιολογικό όριο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Χαρακτηριστικά ευρήματα στην απεικόνιση (προτείνεται CT)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</a:pPr>
            <a:r>
              <a:rPr lang="en-US" sz="44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Άλλα συμπτώματα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3"/>
          <p:cNvSpPr txBox="1"/>
          <p:nvPr/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Ναυτία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Έμετος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Ανορεξία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σπάνια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Αιμοδυναμική αστάθεια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Ολιγουρια / ανουρια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Δύσπνοια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 b="1"/>
              <a:t>Φυσικη εξέταση</a:t>
            </a:r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ourier New"/>
              <a:buChar char="o"/>
            </a:pPr>
            <a:r>
              <a:rPr lang="en-US"/>
              <a:t> ταχυκαρδία/ πυρετός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ourier New"/>
              <a:buChar char="o"/>
            </a:pPr>
            <a:r>
              <a:rPr lang="en-US"/>
              <a:t> Κοιλιακή ευαισθησία η οξεία κοιλία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ourier New"/>
              <a:buChar char="o"/>
            </a:pPr>
            <a:r>
              <a:rPr lang="en-US"/>
              <a:t> ίκτερος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ourier New"/>
              <a:buChar char="o"/>
            </a:pPr>
            <a:r>
              <a:rPr lang="en-US"/>
              <a:t> ίσως Shock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6af2f094b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Cullen sign</a:t>
            </a:r>
            <a:endParaRPr/>
          </a:p>
        </p:txBody>
      </p:sp>
      <p:sp>
        <p:nvSpPr>
          <p:cNvPr id="168" name="Google Shape;168;g166af2f094b_0_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g166af2f094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807" y="1600200"/>
            <a:ext cx="8236493" cy="34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cb80a80066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cullen and grey turner sign</a:t>
            </a:r>
            <a:endParaRPr/>
          </a:p>
        </p:txBody>
      </p:sp>
      <p:sp>
        <p:nvSpPr>
          <p:cNvPr id="176" name="Google Shape;176;g1cb80a80066_0_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g1cb80a8006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175" y="1173075"/>
            <a:ext cx="8050826" cy="522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/>
              <a:t>εργαστηριακά</a:t>
            </a:r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Char char="⮚"/>
            </a:pPr>
            <a:r>
              <a:rPr lang="en-US" b="1"/>
              <a:t>αμυλαση</a:t>
            </a:r>
            <a:r>
              <a:rPr lang="en-US"/>
              <a:t> – συνήθως &gt;1000 αλλά μπορεί φυσιολογική στην αρχή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Char char="⮚"/>
            </a:pPr>
            <a:r>
              <a:rPr lang="en-US"/>
              <a:t>λιπαση – πιο ευαίσθητη αλλα όχι διαθέσιμη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Char char="⮚"/>
            </a:pPr>
            <a:r>
              <a:rPr lang="en-US" b="1"/>
              <a:t>ABG</a:t>
            </a:r>
            <a:r>
              <a:rPr lang="en-US"/>
              <a:t> για βαθμολόγηση σοβαρότητας κ γαλακτικό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/>
          </a:p>
          <a:p>
            <a:pPr marL="457200" lvl="0" indent="-25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/>
          </a:p>
          <a:p>
            <a:pPr marL="457200" lvl="0" indent="-25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/>
              <a:t>ΔΔ</a:t>
            </a:r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Διάτρηση πεπτικού έλκους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Κωλικός χοληφόρων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Οξεία χολοκυστίτιδα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Πνευμονία βάσης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Πλευριτικός πόνος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ΟΕΜ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</a:pPr>
            <a:r>
              <a:rPr lang="en-US" sz="44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ΟΠ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Επίπ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τωση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35/ 100.000 κα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τοίκους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ετος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Υψηλότερη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στις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ΗΠΑ &amp;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Σκ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ανδιναβία  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286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κύρι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α αιτία νοσηλείας για το γαστρεντερικό στις ΗΠΑ (275.000 εισαγωγές / έτος)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900"/>
              <a:buFont typeface="Arial"/>
              <a:buNone/>
            </a:pPr>
            <a:r>
              <a:rPr lang="en-US" sz="36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Ψευδώς θετική υπερ-αμυλασαιμια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Παθήσεις σιελογόνων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ειλεός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Οξεία χολοκυστίτιδα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Διάτρηση πεπτικού έλκους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/>
              <a:t>Πρόγνωση σοβαρότητας</a:t>
            </a:r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/>
              <a:t>Apache II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/>
              <a:t>Apache II-O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/>
              <a:t>Glasgow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/>
              <a:t>HAPS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/>
              <a:t>PANC3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/>
              <a:t>JSS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/>
              <a:t>POP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/>
              <a:t>BISAP</a:t>
            </a:r>
            <a:endParaRPr/>
          </a:p>
          <a:p>
            <a:pPr marL="457200" lvl="0" indent="-50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>
                <a:solidFill>
                  <a:srgbClr val="FF0000"/>
                </a:solidFill>
              </a:rPr>
              <a:t>All have High false positive rate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SIRS+ Simple lab values (Ht, BUN, Creat)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CRP   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cd9202b589_0_2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cd9202b589_0_26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8" name="Google Shape;218;g1cd9202b589_0_261"/>
          <p:cNvCxnSpPr>
            <a:stCxn id="219" idx="2"/>
            <a:endCxn id="220" idx="0"/>
          </p:cNvCxnSpPr>
          <p:nvPr/>
        </p:nvCxnSpPr>
        <p:spPr>
          <a:xfrm rot="-5400000" flipH="1">
            <a:off x="5381250" y="1329338"/>
            <a:ext cx="574500" cy="2193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55156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21" name="Google Shape;221;g1cd9202b589_0_261"/>
          <p:cNvCxnSpPr>
            <a:stCxn id="222" idx="2"/>
            <a:endCxn id="223" idx="0"/>
          </p:cNvCxnSpPr>
          <p:nvPr/>
        </p:nvCxnSpPr>
        <p:spPr>
          <a:xfrm rot="-5400000" flipH="1">
            <a:off x="3198575" y="3075425"/>
            <a:ext cx="711000" cy="1155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24" name="Google Shape;224;g1cd9202b589_0_261"/>
          <p:cNvCxnSpPr>
            <a:stCxn id="225" idx="0"/>
            <a:endCxn id="222" idx="2"/>
          </p:cNvCxnSpPr>
          <p:nvPr/>
        </p:nvCxnSpPr>
        <p:spPr>
          <a:xfrm rot="-5400000">
            <a:off x="2069500" y="3101375"/>
            <a:ext cx="711000" cy="1103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26" name="Google Shape;226;g1cd9202b589_0_261"/>
          <p:cNvCxnSpPr>
            <a:stCxn id="220" idx="2"/>
            <a:endCxn id="227" idx="0"/>
          </p:cNvCxnSpPr>
          <p:nvPr/>
        </p:nvCxnSpPr>
        <p:spPr>
          <a:xfrm rot="-5400000" flipH="1">
            <a:off x="6620700" y="3441575"/>
            <a:ext cx="711000" cy="42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28" name="Google Shape;228;g1cd9202b589_0_261"/>
          <p:cNvCxnSpPr>
            <a:stCxn id="222" idx="0"/>
            <a:endCxn id="219" idx="2"/>
          </p:cNvCxnSpPr>
          <p:nvPr/>
        </p:nvCxnSpPr>
        <p:spPr>
          <a:xfrm rot="-5400000">
            <a:off x="3487025" y="1628075"/>
            <a:ext cx="574500" cy="15954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551561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19" name="Google Shape;219;g1cd9202b589_0_261"/>
          <p:cNvSpPr txBox="1"/>
          <p:nvPr/>
        </p:nvSpPr>
        <p:spPr>
          <a:xfrm>
            <a:off x="3802950" y="1554188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g1cd9202b589_0_261"/>
          <p:cNvSpPr txBox="1"/>
          <p:nvPr/>
        </p:nvSpPr>
        <p:spPr>
          <a:xfrm>
            <a:off x="1564025" y="2713025"/>
            <a:ext cx="2825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15-20% σοβαρη νοσος</a:t>
            </a:r>
            <a:endParaRPr sz="1900" b="1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g1cd9202b589_0_261"/>
          <p:cNvSpPr txBox="1"/>
          <p:nvPr/>
        </p:nvSpPr>
        <p:spPr>
          <a:xfrm>
            <a:off x="5573250" y="2713025"/>
            <a:ext cx="23832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80-85% ηπια νοσος</a:t>
            </a:r>
            <a:endParaRPr sz="1800" b="1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g1cd9202b589_0_261"/>
          <p:cNvSpPr txBox="1"/>
          <p:nvPr/>
        </p:nvSpPr>
        <p:spPr>
          <a:xfrm>
            <a:off x="6418500" y="400842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θνητοτητα 1-2%</a:t>
            </a:r>
            <a:endParaRPr sz="18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g1cd9202b589_0_261"/>
          <p:cNvSpPr txBox="1"/>
          <p:nvPr/>
        </p:nvSpPr>
        <p:spPr>
          <a:xfrm>
            <a:off x="2877900" y="4008425"/>
            <a:ext cx="2507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ηπια σοβαρη νοσος</a:t>
            </a:r>
            <a:endParaRPr sz="1800" b="1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θνητοτητα 5%</a:t>
            </a:r>
            <a:endParaRPr sz="1800" b="1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g1cd9202b589_0_261"/>
          <p:cNvSpPr txBox="1"/>
          <p:nvPr/>
        </p:nvSpPr>
        <p:spPr>
          <a:xfrm>
            <a:off x="1021300" y="4008425"/>
            <a:ext cx="1704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σοβαρη νοσος</a:t>
            </a:r>
            <a:endParaRPr sz="1800" b="1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g1cd9202b589_0_261"/>
          <p:cNvSpPr txBox="1"/>
          <p:nvPr/>
        </p:nvSpPr>
        <p:spPr>
          <a:xfrm>
            <a:off x="3365550" y="5303800"/>
            <a:ext cx="30528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70-80% στειρα νεκρωση</a:t>
            </a:r>
            <a:endParaRPr sz="1800" b="1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θνητοτητα 10% </a:t>
            </a:r>
            <a:endParaRPr sz="1800" b="1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g1cd9202b589_0_261"/>
          <p:cNvSpPr txBox="1"/>
          <p:nvPr/>
        </p:nvSpPr>
        <p:spPr>
          <a:xfrm>
            <a:off x="302650" y="5303800"/>
            <a:ext cx="28251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20-30% επιμολ νεκρωση</a:t>
            </a:r>
            <a:endParaRPr sz="1800" b="1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θνητοτητα 20-30%</a:t>
            </a:r>
            <a:endParaRPr sz="1800" b="1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1" name="Google Shape;231;g1cd9202b589_0_261"/>
          <p:cNvCxnSpPr>
            <a:stCxn id="230" idx="0"/>
            <a:endCxn id="225" idx="2"/>
          </p:cNvCxnSpPr>
          <p:nvPr/>
        </p:nvCxnSpPr>
        <p:spPr>
          <a:xfrm rot="-5400000">
            <a:off x="1438900" y="4869100"/>
            <a:ext cx="711000" cy="1584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761E8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32" name="Google Shape;232;g1cd9202b589_0_261"/>
          <p:cNvCxnSpPr>
            <a:stCxn id="229" idx="0"/>
            <a:endCxn id="225" idx="2"/>
          </p:cNvCxnSpPr>
          <p:nvPr/>
        </p:nvCxnSpPr>
        <p:spPr>
          <a:xfrm rot="5400000" flipH="1">
            <a:off x="3027150" y="3439000"/>
            <a:ext cx="711000" cy="30186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761E86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cb80a80066_0_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cb80a80066_0_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g1cb80a80066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986" y="0"/>
            <a:ext cx="63280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</a:pPr>
            <a:r>
              <a:rPr lang="en-US" sz="44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Ορισμός σοβαρότητας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0"/>
          <p:cNvSpPr txBox="1"/>
          <p:nvPr/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2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48h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εμμένων SIRS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κ/ η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Ανεπάρκεια οργάνου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CRP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 severity index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0"/>
          <p:cNvSpPr txBox="1"/>
          <p:nvPr/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2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&gt;48h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Εμμένουσα ανεπάρκεια οργάνου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428999"/>
            <a:ext cx="4495800" cy="315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/>
              <a:t>Definition of severity </a:t>
            </a:r>
            <a:endParaRPr/>
          </a:p>
        </p:txBody>
      </p:sp>
      <p:sp>
        <p:nvSpPr>
          <p:cNvPr id="248" name="Google Shape;248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/>
          </a:p>
        </p:txBody>
      </p:sp>
      <p:graphicFrame>
        <p:nvGraphicFramePr>
          <p:cNvPr id="249" name="Google Shape;249;p21"/>
          <p:cNvGraphicFramePr/>
          <p:nvPr>
            <p:extLst>
              <p:ext uri="{D42A27DB-BD31-4B8C-83A1-F6EECF244321}">
                <p14:modId xmlns:p14="http://schemas.microsoft.com/office/powerpoint/2010/main" val="3322853334"/>
              </p:ext>
            </p:extLst>
          </p:nvPr>
        </p:nvGraphicFramePr>
        <p:xfrm>
          <a:off x="130628" y="1670180"/>
          <a:ext cx="8892125" cy="4493020"/>
        </p:xfrm>
        <a:graphic>
          <a:graphicData uri="http://schemas.openxmlformats.org/drawingml/2006/table">
            <a:tbl>
              <a:tblPr firstRow="1" bandRow="1">
                <a:noFill/>
                <a:tableStyleId>{E08AA76F-0CBA-4479-844E-E5CB12BB903F}</a:tableStyleId>
              </a:tblPr>
              <a:tblGrid>
                <a:gridCol w="177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Classification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Mild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Moderately severe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Severe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Critical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 u="none" strike="noStrike" cap="none" dirty="0"/>
                        <a:t>Revised Atlanta classification</a:t>
                      </a:r>
                      <a:endParaRPr b="1" i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No OF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No local / systemic complications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OF that resolves within 48H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And /Or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local/ systemic complications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Persistent OF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dirty="0"/>
                        <a:t>Determinant based classification </a:t>
                      </a:r>
                      <a:endParaRPr b="1" i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No OF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No (peri)pancreatic necrosis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Transient OF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Sterile (peri)pancreatic necrosis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Persistent OF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Or IPN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IPN and persistent OF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25"/>
          <p:cNvGrpSpPr/>
          <p:nvPr/>
        </p:nvGrpSpPr>
        <p:grpSpPr>
          <a:xfrm>
            <a:off x="4648200" y="2390775"/>
            <a:ext cx="4037100" cy="2943300"/>
            <a:chOff x="4648200" y="2390775"/>
            <a:chExt cx="4037100" cy="2943300"/>
          </a:xfrm>
        </p:grpSpPr>
        <p:pic>
          <p:nvPicPr>
            <p:cNvPr id="265" name="Google Shape;265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48200" y="2390775"/>
              <a:ext cx="4037012" cy="2943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25"/>
            <p:cNvSpPr txBox="1"/>
            <p:nvPr/>
          </p:nvSpPr>
          <p:spPr>
            <a:xfrm>
              <a:off x="4648200" y="2390775"/>
              <a:ext cx="4037100" cy="29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25"/>
          <p:cNvGrpSpPr/>
          <p:nvPr/>
        </p:nvGrpSpPr>
        <p:grpSpPr>
          <a:xfrm>
            <a:off x="457200" y="2178050"/>
            <a:ext cx="4037100" cy="3368700"/>
            <a:chOff x="457200" y="2178050"/>
            <a:chExt cx="4037100" cy="3368700"/>
          </a:xfrm>
        </p:grpSpPr>
        <p:pic>
          <p:nvPicPr>
            <p:cNvPr id="268" name="Google Shape;268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200" y="2178050"/>
              <a:ext cx="4037012" cy="33686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25"/>
            <p:cNvSpPr txBox="1"/>
            <p:nvPr/>
          </p:nvSpPr>
          <p:spPr>
            <a:xfrm>
              <a:off x="457200" y="2178050"/>
              <a:ext cx="4037100" cy="336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25"/>
          <p:cNvSpPr txBox="1"/>
          <p:nvPr/>
        </p:nvSpPr>
        <p:spPr>
          <a:xfrm>
            <a:off x="2268536" y="6308725"/>
            <a:ext cx="9669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Mild 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 txBox="1"/>
          <p:nvPr/>
        </p:nvSpPr>
        <p:spPr>
          <a:xfrm>
            <a:off x="6661150" y="6308725"/>
            <a:ext cx="12717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Severe 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p26"/>
          <p:cNvGrpSpPr/>
          <p:nvPr/>
        </p:nvGrpSpPr>
        <p:grpSpPr>
          <a:xfrm>
            <a:off x="457200" y="2105025"/>
            <a:ext cx="4037100" cy="3514800"/>
            <a:chOff x="457200" y="2105025"/>
            <a:chExt cx="4037100" cy="3514800"/>
          </a:xfrm>
        </p:grpSpPr>
        <p:pic>
          <p:nvPicPr>
            <p:cNvPr id="279" name="Google Shape;279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7200" y="2105025"/>
              <a:ext cx="4037012" cy="3514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26"/>
            <p:cNvSpPr txBox="1"/>
            <p:nvPr/>
          </p:nvSpPr>
          <p:spPr>
            <a:xfrm>
              <a:off x="457200" y="2105025"/>
              <a:ext cx="4037100" cy="351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26"/>
          <p:cNvGrpSpPr/>
          <p:nvPr/>
        </p:nvGrpSpPr>
        <p:grpSpPr>
          <a:xfrm>
            <a:off x="4648200" y="2270125"/>
            <a:ext cx="4037100" cy="3184525"/>
            <a:chOff x="4648200" y="2270125"/>
            <a:chExt cx="4037100" cy="3184525"/>
          </a:xfrm>
        </p:grpSpPr>
        <p:pic>
          <p:nvPicPr>
            <p:cNvPr id="282" name="Google Shape;282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48200" y="2270125"/>
              <a:ext cx="4037013" cy="3184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26"/>
            <p:cNvSpPr txBox="1"/>
            <p:nvPr/>
          </p:nvSpPr>
          <p:spPr>
            <a:xfrm>
              <a:off x="4648200" y="2270125"/>
              <a:ext cx="4037100" cy="31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26"/>
          <p:cNvSpPr txBox="1"/>
          <p:nvPr/>
        </p:nvSpPr>
        <p:spPr>
          <a:xfrm>
            <a:off x="1630362" y="6237287"/>
            <a:ext cx="19065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Infected necrosis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6526212" y="6237287"/>
            <a:ext cx="13572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br>
              <a:rPr lang="en-US" b="1"/>
            </a:br>
            <a:r>
              <a:rPr lang="en-US" b="1"/>
              <a:t>επιπλοκές σοβαρής ΟΠ-πρώιμες</a:t>
            </a:r>
            <a:br>
              <a:rPr lang="en-US" b="1"/>
            </a:br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Αιμοδυναμική αστάθεια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Οξεία νεφρική βλάβη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ARDS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ΔΕΠ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Σήψη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Υπο-ασβεστιαιμια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Υπερ-γλυκαιμια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/>
              <a:t>Παγκρεατική νέκρωση</a:t>
            </a:r>
            <a:endParaRPr/>
          </a:p>
          <a:p>
            <a:pPr marL="457200" lvl="0" indent="-25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br>
              <a:rPr lang="en-US" b="1"/>
            </a:br>
            <a:r>
              <a:rPr lang="en-US" sz="3600" b="1"/>
              <a:t>επιπλοκές σοβαρής ΟΠ: απώτερες</a:t>
            </a:r>
            <a:endParaRPr sz="3600"/>
          </a:p>
        </p:txBody>
      </p:sp>
      <p:sp>
        <p:nvSpPr>
          <p:cNvPr id="297" name="Google Shape;297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Παγκρεατική νέκρωση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ψευδοκυστη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Περι-παγκρεατικες συλλογές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Απόστημα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Θρόμβωση πυλαίας - σπληνικής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Συρίγγια </a:t>
            </a:r>
            <a:endParaRPr/>
          </a:p>
          <a:p>
            <a:pPr marL="457200" lvl="0" indent="-25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</a:pPr>
            <a:r>
              <a:rPr lang="en-US" sz="44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Επίπτωση ΟΠ ανά χώρα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3"/>
          <p:cNvGrpSpPr/>
          <p:nvPr/>
        </p:nvGrpSpPr>
        <p:grpSpPr>
          <a:xfrm>
            <a:off x="187325" y="2205036"/>
            <a:ext cx="8847136" cy="3344861"/>
            <a:chOff x="187325" y="2205036"/>
            <a:chExt cx="8847136" cy="3344861"/>
          </a:xfrm>
        </p:grpSpPr>
        <p:pic>
          <p:nvPicPr>
            <p:cNvPr id="82" name="Google Shape;82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7325" y="2205036"/>
              <a:ext cx="8847136" cy="3344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3"/>
            <p:cNvSpPr txBox="1"/>
            <p:nvPr/>
          </p:nvSpPr>
          <p:spPr>
            <a:xfrm>
              <a:off x="187325" y="2205036"/>
              <a:ext cx="8847136" cy="3344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/>
              <a:t>Αυξημένος κίνδυνος επιπλοκών κ θανάτου σε:	</a:t>
            </a:r>
            <a:endParaRPr/>
          </a:p>
        </p:txBody>
      </p:sp>
      <p:sp>
        <p:nvSpPr>
          <p:cNvPr id="303" name="Google Shape;303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/>
              <a:t>ηλικία &gt;60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/>
              <a:t>Σημαντικές συν- νοσηρότητες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/>
              <a:t>BMI&gt;30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/>
              <a:t>Βαρεία χρήση αλκοόλ </a:t>
            </a:r>
            <a:endParaRPr/>
          </a:p>
          <a:p>
            <a:pPr marL="457200" lvl="0" indent="-25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Επιπλοκές σοβαρής ΟΠ</a:t>
            </a:r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257" name="Google Shape;25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425" y="1636987"/>
            <a:ext cx="6406024" cy="45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/>
              <a:t>Ανεπάρκεια οργάνου στην ΟΠ</a:t>
            </a:r>
            <a:endParaRPr/>
          </a:p>
        </p:txBody>
      </p:sp>
      <p:sp>
        <p:nvSpPr>
          <p:cNvPr id="309" name="Google Shape;309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/>
          </a:p>
        </p:txBody>
      </p:sp>
      <p:graphicFrame>
        <p:nvGraphicFramePr>
          <p:cNvPr id="310" name="Google Shape;310;p31"/>
          <p:cNvGraphicFramePr/>
          <p:nvPr/>
        </p:nvGraphicFramePr>
        <p:xfrm>
          <a:off x="1523206" y="2453951"/>
          <a:ext cx="6096000" cy="1645940"/>
        </p:xfrm>
        <a:graphic>
          <a:graphicData uri="http://schemas.openxmlformats.org/drawingml/2006/table">
            <a:tbl>
              <a:tblPr firstRow="1" bandRow="1">
                <a:noFill/>
                <a:tableStyleId>{E08AA76F-0CBA-4479-844E-E5CB12BB903F}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Transient OF (&lt;48H)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7.3%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Persistent OF (&gt;48H)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6.8%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/>
              <a:t>Τοπικές επιπλοκές στην ΟΠ</a:t>
            </a:r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/>
          </a:p>
        </p:txBody>
      </p:sp>
      <p:graphicFrame>
        <p:nvGraphicFramePr>
          <p:cNvPr id="317" name="Google Shape;317;p32"/>
          <p:cNvGraphicFramePr/>
          <p:nvPr/>
        </p:nvGraphicFramePr>
        <p:xfrm>
          <a:off x="457199" y="2973873"/>
          <a:ext cx="8228000" cy="1737390"/>
        </p:xfrm>
        <a:graphic>
          <a:graphicData uri="http://schemas.openxmlformats.org/drawingml/2006/table">
            <a:tbl>
              <a:tblPr firstRow="1" bandRow="1">
                <a:noFill/>
                <a:tableStyleId>{E08AA76F-0CBA-4479-844E-E5CB12BB903F}</a:tableStyleId>
              </a:tblPr>
              <a:tblGrid>
                <a:gridCol w="411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No local complications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73%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Acute peripancreatic fluid collections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10%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(Peri) pancreatic necrosis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17%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</a:pPr>
            <a:r>
              <a:rPr lang="en-US" sz="44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Αντιμετώπιση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3"/>
          <p:cNvSpPr txBox="1"/>
          <p:nvPr/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 υγρά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(οι απώλειες τρίτου χώρου μπορεί να είναι σημαντικές κ να χρειαστούν πολλά λίτρα υγρά)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παυσίπονα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Διακοπή σίτισης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Θρεπτική υποστήριξη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οξυγόνο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ERCP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Επεμβατική ακτινολογία/ χειρουργείο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13811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330" name="Google Shape;330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331" name="Google Shape;33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1416652"/>
            <a:ext cx="8245408" cy="403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 b="1" dirty="0" err="1"/>
              <a:t>Αίτι</a:t>
            </a:r>
            <a:r>
              <a:rPr lang="en-US" b="1" dirty="0"/>
              <a:t>α ΟΠ</a:t>
            </a:r>
            <a:endParaRPr b="1" dirty="0"/>
          </a:p>
        </p:txBody>
      </p:sp>
      <p:sp>
        <p:nvSpPr>
          <p:cNvPr id="89" name="Google Shape;89;p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/>
          </a:p>
        </p:txBody>
      </p:sp>
      <p:graphicFrame>
        <p:nvGraphicFramePr>
          <p:cNvPr id="90" name="Google Shape;90;p4"/>
          <p:cNvGraphicFramePr/>
          <p:nvPr/>
        </p:nvGraphicFramePr>
        <p:xfrm>
          <a:off x="1369994" y="1656883"/>
          <a:ext cx="6628600" cy="5031885"/>
        </p:xfrm>
        <a:graphic>
          <a:graphicData uri="http://schemas.openxmlformats.org/drawingml/2006/table">
            <a:tbl>
              <a:tblPr firstRow="1" bandRow="1">
                <a:noFill/>
                <a:tableStyleId>{E08AA76F-0CBA-4479-844E-E5CB12BB903F}</a:tableStyleId>
              </a:tblPr>
              <a:tblGrid>
                <a:gridCol w="33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0000"/>
                          </a:solidFill>
                        </a:rPr>
                        <a:t>Αίτιο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0000"/>
                          </a:solidFill>
                        </a:rPr>
                        <a:t>Συχνότητα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Χολόλιθοι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40%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Αλκοόλ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(&gt;5 drinks /d for &gt;5 y) 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30%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ERCP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5-10%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Χειρουργική επιπλοκή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5-10%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Υπερ-τριγλυκεριδαιμια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2-5%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Φάρμακα (</a:t>
                      </a: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azathioprine, estrogens, thiazides)</a:t>
                      </a:r>
                      <a:endParaRPr sz="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&lt;5%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Τραύμα, λοίμωξη, αυτοανοσα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each &lt;1%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Γενετικά 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unknown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Απόφραξη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Rare 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Infected walled-off pancreatic necrosis should be managed with an endoscopic step-up strategy.</a:t>
            </a:r>
            <a:endParaRPr lang="en-US" dirty="0"/>
          </a:p>
        </p:txBody>
      </p:sp>
      <p:grpSp>
        <p:nvGrpSpPr>
          <p:cNvPr id="362" name="Google Shape;362;p39"/>
          <p:cNvGrpSpPr/>
          <p:nvPr/>
        </p:nvGrpSpPr>
        <p:grpSpPr>
          <a:xfrm>
            <a:off x="457200" y="2132011"/>
            <a:ext cx="4037100" cy="3460800"/>
            <a:chOff x="457200" y="2132011"/>
            <a:chExt cx="4037100" cy="3460800"/>
          </a:xfrm>
        </p:grpSpPr>
        <p:pic>
          <p:nvPicPr>
            <p:cNvPr id="363" name="Google Shape;363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7200" y="2132011"/>
              <a:ext cx="4037012" cy="3460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39"/>
            <p:cNvSpPr txBox="1"/>
            <p:nvPr/>
          </p:nvSpPr>
          <p:spPr>
            <a:xfrm>
              <a:off x="457200" y="2132011"/>
              <a:ext cx="4037100" cy="34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39"/>
          <p:cNvGrpSpPr/>
          <p:nvPr/>
        </p:nvGrpSpPr>
        <p:grpSpPr>
          <a:xfrm>
            <a:off x="4648200" y="2073275"/>
            <a:ext cx="4037100" cy="3578224"/>
            <a:chOff x="4648200" y="2073275"/>
            <a:chExt cx="4037100" cy="3578224"/>
          </a:xfrm>
        </p:grpSpPr>
        <p:pic>
          <p:nvPicPr>
            <p:cNvPr id="366" name="Google Shape;366;p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48200" y="2073275"/>
              <a:ext cx="4037011" cy="3578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39"/>
            <p:cNvSpPr txBox="1"/>
            <p:nvPr/>
          </p:nvSpPr>
          <p:spPr>
            <a:xfrm>
              <a:off x="4648200" y="2073275"/>
              <a:ext cx="4037100" cy="35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</a:pPr>
            <a:endParaRPr sz="44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4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019325" y="1825625"/>
            <a:ext cx="7105349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</a:pPr>
            <a:r>
              <a:rPr lang="en-US" sz="44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MIRPN</a:t>
            </a:r>
            <a:endParaRPr sz="4400" b="0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4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211893" y="1825625"/>
            <a:ext cx="6720213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B803-1BAA-130E-0157-98961683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ΣΔ και </a:t>
            </a:r>
            <a:r>
              <a:rPr lang="el-GR" dirty="0" err="1"/>
              <a:t>εξωκρινικη</a:t>
            </a:r>
            <a:r>
              <a:rPr lang="el-GR" dirty="0"/>
              <a:t> </a:t>
            </a:r>
            <a:r>
              <a:rPr lang="el-GR" dirty="0" err="1"/>
              <a:t>παγκρεατικη</a:t>
            </a:r>
            <a:r>
              <a:rPr lang="el-GR" dirty="0"/>
              <a:t> </a:t>
            </a:r>
            <a:r>
              <a:rPr lang="el-GR" dirty="0" err="1"/>
              <a:t>ανεπαρκεια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B553F-488D-785D-1B7A-C78734AEE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ΣΔ και </a:t>
            </a:r>
            <a:r>
              <a:rPr lang="el-GR" dirty="0" err="1"/>
              <a:t>εξωκρινικη</a:t>
            </a:r>
            <a:r>
              <a:rPr lang="el-GR" dirty="0"/>
              <a:t> </a:t>
            </a:r>
            <a:r>
              <a:rPr lang="el-GR" dirty="0" err="1"/>
              <a:t>παγκρεατικη</a:t>
            </a:r>
            <a:r>
              <a:rPr lang="el-GR" dirty="0"/>
              <a:t> </a:t>
            </a:r>
            <a:r>
              <a:rPr lang="el-GR" dirty="0" err="1"/>
              <a:t>ανεπαρκεια</a:t>
            </a:r>
            <a:r>
              <a:rPr lang="el-GR" dirty="0"/>
              <a:t> </a:t>
            </a:r>
            <a:r>
              <a:rPr lang="el-GR" dirty="0" err="1"/>
              <a:t>συμβαινουν</a:t>
            </a:r>
            <a:r>
              <a:rPr lang="el-GR" dirty="0"/>
              <a:t> σε 1/5 </a:t>
            </a:r>
            <a:r>
              <a:rPr lang="el-GR" dirty="0" err="1"/>
              <a:t>ασθενεις</a:t>
            </a:r>
            <a:r>
              <a:rPr lang="el-GR" dirty="0"/>
              <a:t> </a:t>
            </a:r>
            <a:r>
              <a:rPr lang="el-GR" dirty="0" err="1"/>
              <a:t>μετα</a:t>
            </a:r>
            <a:r>
              <a:rPr lang="el-GR" dirty="0"/>
              <a:t> από επεισόδιο ΟΠ</a:t>
            </a:r>
          </a:p>
          <a:p>
            <a:r>
              <a:rPr lang="el-GR" dirty="0"/>
              <a:t>Η ΟΠ </a:t>
            </a:r>
            <a:r>
              <a:rPr lang="el-GR" dirty="0" err="1"/>
              <a:t>επηρεαζει</a:t>
            </a:r>
            <a:r>
              <a:rPr lang="el-GR" dirty="0"/>
              <a:t> την </a:t>
            </a:r>
            <a:r>
              <a:rPr lang="el-GR" dirty="0" err="1"/>
              <a:t>ποιοτητα</a:t>
            </a:r>
            <a:r>
              <a:rPr lang="el-GR" dirty="0"/>
              <a:t> </a:t>
            </a:r>
            <a:r>
              <a:rPr lang="el-GR" dirty="0" err="1"/>
              <a:t>ζωης</a:t>
            </a:r>
            <a:r>
              <a:rPr lang="el-GR" dirty="0"/>
              <a:t> και </a:t>
            </a:r>
            <a:r>
              <a:rPr lang="el-GR" dirty="0" err="1"/>
              <a:t>αρκετοι</a:t>
            </a:r>
            <a:r>
              <a:rPr lang="el-GR" dirty="0"/>
              <a:t> από τους </a:t>
            </a:r>
            <a:r>
              <a:rPr lang="el-GR" dirty="0" err="1"/>
              <a:t>ασθενεις</a:t>
            </a:r>
            <a:r>
              <a:rPr lang="el-GR" dirty="0"/>
              <a:t> </a:t>
            </a:r>
            <a:r>
              <a:rPr lang="el-GR" dirty="0" err="1"/>
              <a:t>εχουν</a:t>
            </a:r>
            <a:r>
              <a:rPr lang="el-GR" dirty="0"/>
              <a:t> </a:t>
            </a:r>
            <a:r>
              <a:rPr lang="el-GR" dirty="0" err="1"/>
              <a:t>επεναλαμβανομενες</a:t>
            </a:r>
            <a:r>
              <a:rPr lang="el-GR" dirty="0"/>
              <a:t> </a:t>
            </a:r>
            <a:r>
              <a:rPr lang="el-GR" dirty="0" err="1"/>
              <a:t>νοσηλειες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5075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 txBox="1"/>
          <p:nvPr/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</a:pPr>
            <a:r>
              <a:rPr lang="en-US" sz="44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Χρονια παγκρεατιτιδα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2"/>
          <p:cNvSpPr txBox="1"/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3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</a:pPr>
            <a:r>
              <a:rPr lang="en-US" sz="44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Αιτιολογία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3"/>
          <p:cNvSpPr txBox="1"/>
          <p:nvPr/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Κατάχρηση αλκοόλ (90%)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Uncommon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ιδιοπαθής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τραύμα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κληρονομικοτητα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Υπερ-τριγλυκεριδαιμια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Υπερ-παραθυροειδισμος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Κυστική ίνωση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18891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4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4"/>
          <p:cNvSpPr txBox="1"/>
          <p:nvPr/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1635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1635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Ινωση κ καταστροφή ενδοκρινικής κ εξωκρινικης μοίρας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0" name="Google Shape;400;p44"/>
          <p:cNvGrpSpPr/>
          <p:nvPr/>
        </p:nvGrpSpPr>
        <p:grpSpPr>
          <a:xfrm>
            <a:off x="4762500" y="2554286"/>
            <a:ext cx="3808500" cy="2614611"/>
            <a:chOff x="4762500" y="2554286"/>
            <a:chExt cx="3808500" cy="2614611"/>
          </a:xfrm>
        </p:grpSpPr>
        <p:pic>
          <p:nvPicPr>
            <p:cNvPr id="401" name="Google Shape;401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2500" y="2554286"/>
              <a:ext cx="3808412" cy="2614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Google Shape;402;p44"/>
            <p:cNvSpPr txBox="1"/>
            <p:nvPr/>
          </p:nvSpPr>
          <p:spPr>
            <a:xfrm>
              <a:off x="4762500" y="2554286"/>
              <a:ext cx="3808500" cy="261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5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9" name="Google Shape;409;p45"/>
          <p:cNvGrpSpPr/>
          <p:nvPr/>
        </p:nvGrpSpPr>
        <p:grpSpPr>
          <a:xfrm>
            <a:off x="2051050" y="2060575"/>
            <a:ext cx="5040312" cy="3454500"/>
            <a:chOff x="2051050" y="2060575"/>
            <a:chExt cx="5040312" cy="3454500"/>
          </a:xfrm>
        </p:grpSpPr>
        <p:pic>
          <p:nvPicPr>
            <p:cNvPr id="410" name="Google Shape;410;p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1050" y="2060575"/>
              <a:ext cx="5040312" cy="3454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45"/>
            <p:cNvSpPr txBox="1"/>
            <p:nvPr/>
          </p:nvSpPr>
          <p:spPr>
            <a:xfrm>
              <a:off x="2051050" y="2060575"/>
              <a:ext cx="5040300" cy="34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9" name="Google Shape;419;p46"/>
          <p:cNvGrpSpPr/>
          <p:nvPr/>
        </p:nvGrpSpPr>
        <p:grpSpPr>
          <a:xfrm>
            <a:off x="2411411" y="1412875"/>
            <a:ext cx="4391100" cy="4967400"/>
            <a:chOff x="2411411" y="1412875"/>
            <a:chExt cx="4391100" cy="4967400"/>
          </a:xfrm>
        </p:grpSpPr>
        <p:pic>
          <p:nvPicPr>
            <p:cNvPr id="420" name="Google Shape;420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11411" y="1412875"/>
              <a:ext cx="4391025" cy="4967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1" name="Google Shape;421;p46"/>
            <p:cNvSpPr txBox="1"/>
            <p:nvPr/>
          </p:nvSpPr>
          <p:spPr>
            <a:xfrm>
              <a:off x="2411411" y="1412875"/>
              <a:ext cx="4391100" cy="496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EB68CB-7BAA-5CD2-306C-991295DE0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273" y="166687"/>
            <a:ext cx="4104789" cy="66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2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/>
              <a:t>ΟΠ: αιτια</a:t>
            </a:r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/>
          </a:p>
        </p:txBody>
      </p:sp>
      <p:graphicFrame>
        <p:nvGraphicFramePr>
          <p:cNvPr id="97" name="Google Shape;97;p5"/>
          <p:cNvGraphicFramePr/>
          <p:nvPr/>
        </p:nvGraphicFramePr>
        <p:xfrm>
          <a:off x="1523206" y="1600200"/>
          <a:ext cx="6096000" cy="4723950"/>
        </p:xfrm>
        <a:graphic>
          <a:graphicData uri="http://schemas.openxmlformats.org/drawingml/2006/table">
            <a:tbl>
              <a:tblPr firstRow="1" bandRow="1">
                <a:noFill/>
                <a:tableStyleId>{E08AA76F-0CBA-4479-844E-E5CB12BB903F}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1655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Age median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66Y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Etiology: Gallstones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60%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                 Alcohol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15%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                 &lt;idiopathic&gt;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14%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                 other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11%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7"/>
          <p:cNvSpPr txBox="1"/>
          <p:nvPr/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Τα κυριότερα χαρακτηριστικά είναι ο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κοιλιακός πόνος 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 η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παγκρεατική ανεπάρκεια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 δυσ- απορροφηση κ διαβήτη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Μπορεί ίκτερος από ινωση ΧΠ.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Μπορεί ηπατική κίρρωση.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Ασθενείς με ΧΠ έχουν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αυξημένο κίνδυνο ανάπτυξης καρκίνου παγκρέατος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Arial"/>
              <a:buNone/>
            </a:pPr>
            <a:r>
              <a:rPr lang="en-US" sz="44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Αιτιολογία ανά χώρα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6"/>
          <p:cNvGrpSpPr/>
          <p:nvPr/>
        </p:nvGrpSpPr>
        <p:grpSpPr>
          <a:xfrm>
            <a:off x="468312" y="2079625"/>
            <a:ext cx="8278811" cy="3597275"/>
            <a:chOff x="468312" y="2079625"/>
            <a:chExt cx="8278811" cy="3597275"/>
          </a:xfrm>
        </p:grpSpPr>
        <p:pic>
          <p:nvPicPr>
            <p:cNvPr id="105" name="Google Shape;105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8312" y="2079625"/>
              <a:ext cx="8278811" cy="3597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6"/>
            <p:cNvSpPr txBox="1"/>
            <p:nvPr/>
          </p:nvSpPr>
          <p:spPr>
            <a:xfrm>
              <a:off x="468312" y="2079625"/>
              <a:ext cx="8278811" cy="3597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283" y="1733718"/>
            <a:ext cx="7687434" cy="339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ourier New"/>
              <a:buChar char="o"/>
            </a:pPr>
            <a:r>
              <a:rPr lang="en-US">
                <a:solidFill>
                  <a:srgbClr val="FF0000"/>
                </a:solidFill>
              </a:rPr>
              <a:t>Εκτεταμένη φλεγμονώδης αντίδραση </a:t>
            </a:r>
            <a:r>
              <a:rPr lang="en-US">
                <a:solidFill>
                  <a:schemeClr val="dk1"/>
                </a:solidFill>
              </a:rPr>
              <a:t>από παγκρεατική σύνθεση κ έκκριση φλεγμονωδών διαβιβαστών κυρίως </a:t>
            </a:r>
            <a:r>
              <a:rPr lang="en-US"/>
              <a:t>TNF-α κ IL-1</a:t>
            </a:r>
            <a:endParaRPr/>
          </a:p>
          <a:p>
            <a:pPr marL="68580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ourier New"/>
              <a:buChar char="o"/>
            </a:pPr>
            <a:r>
              <a:rPr lang="en-US"/>
              <a:t>Συγκέντρωση ουδετερόφιλων στο πάγκρεας</a:t>
            </a:r>
            <a:endParaRPr/>
          </a:p>
          <a:p>
            <a:pPr marL="685800" lvl="0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ourier New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A84623-123D-F3CB-4404-75C9D0EC1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2" y="485422"/>
            <a:ext cx="5212468" cy="5212468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C96C8BB-4C70-4EC5-8A0C-81CFB70CEA04}"/>
              </a:ext>
            </a:extLst>
          </p:cNvPr>
          <p:cNvSpPr/>
          <p:nvPr/>
        </p:nvSpPr>
        <p:spPr>
          <a:xfrm>
            <a:off x="4814712" y="14444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addition to premature trypsinogen activation, dysfunctional calcium signaling, impaired autophagy, endoplasmic reticulum stress, the unfolded protein response and mitochondrial dysfunction are key cellular processes in the pathogenesis of acute pancreatitis.</a:t>
            </a:r>
          </a:p>
        </p:txBody>
      </p:sp>
    </p:spTree>
    <p:extLst>
      <p:ext uri="{BB962C8B-B14F-4D97-AF65-F5344CB8AC3E}">
        <p14:creationId xmlns:p14="http://schemas.microsoft.com/office/powerpoint/2010/main" val="266506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716</Words>
  <Application>Microsoft Office PowerPoint</Application>
  <PresentationFormat>Προβολή στην οθόνη (4:3)</PresentationFormat>
  <Paragraphs>242</Paragraphs>
  <Slides>50</Slides>
  <Notes>46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8" baseType="lpstr">
      <vt:lpstr>Times New Roman</vt:lpstr>
      <vt:lpstr>Calibri Light</vt:lpstr>
      <vt:lpstr>Roboto</vt:lpstr>
      <vt:lpstr>Arial</vt:lpstr>
      <vt:lpstr>Calibri</vt:lpstr>
      <vt:lpstr>Courier New</vt:lpstr>
      <vt:lpstr>Noto Sans Symbols</vt:lpstr>
      <vt:lpstr>Office Theme</vt:lpstr>
      <vt:lpstr>Παρουσίαση του PowerPoint</vt:lpstr>
      <vt:lpstr>Παρουσίαση του PowerPoint</vt:lpstr>
      <vt:lpstr>Παρουσίαση του PowerPoint</vt:lpstr>
      <vt:lpstr>Αίτια ΟΠ</vt:lpstr>
      <vt:lpstr>ΟΠ: αιτια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Φυσικη εξέταση</vt:lpstr>
      <vt:lpstr>Cullen sign</vt:lpstr>
      <vt:lpstr>cullen and grey turner sign</vt:lpstr>
      <vt:lpstr>εργαστηριακά</vt:lpstr>
      <vt:lpstr>ΔΔ</vt:lpstr>
      <vt:lpstr>Παρουσίαση του PowerPoint</vt:lpstr>
      <vt:lpstr>Πρόγνωση σοβαρότητας</vt:lpstr>
      <vt:lpstr>Παρουσίαση του PowerPoint</vt:lpstr>
      <vt:lpstr>Παρουσίαση του PowerPoint</vt:lpstr>
      <vt:lpstr>Παρουσίαση του PowerPoint</vt:lpstr>
      <vt:lpstr>Definition of severity </vt:lpstr>
      <vt:lpstr>Παρουσίαση του PowerPoint</vt:lpstr>
      <vt:lpstr>Παρουσίαση του PowerPoint</vt:lpstr>
      <vt:lpstr> επιπλοκές σοβαρής ΟΠ-πρώιμες </vt:lpstr>
      <vt:lpstr> επιπλοκές σοβαρής ΟΠ: απώτερες</vt:lpstr>
      <vt:lpstr>Αυξημένος κίνδυνος επιπλοκών κ θανάτου σε: </vt:lpstr>
      <vt:lpstr>Επιπλοκές σοβαρής ΟΠ</vt:lpstr>
      <vt:lpstr>Ανεπάρκεια οργάνου στην ΟΠ</vt:lpstr>
      <vt:lpstr>Τοπικές επιπλοκές στην ΟΠ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MIRPN</vt:lpstr>
      <vt:lpstr>ΣΔ και εξωκρινικη παγκρεατικη ανεπαρκεια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theodoropoulos</dc:creator>
  <cp:lastModifiedBy>bxiatroi3</cp:lastModifiedBy>
  <cp:revision>6</cp:revision>
  <dcterms:modified xsi:type="dcterms:W3CDTF">2024-04-02T07:43:34Z</dcterms:modified>
</cp:coreProperties>
</file>