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65" r:id="rId5"/>
    <p:sldId id="283" r:id="rId6"/>
    <p:sldId id="259" r:id="rId7"/>
    <p:sldId id="260" r:id="rId8"/>
    <p:sldId id="261" r:id="rId9"/>
    <p:sldId id="284" r:id="rId10"/>
    <p:sldId id="262" r:id="rId11"/>
    <p:sldId id="263" r:id="rId12"/>
    <p:sldId id="268" r:id="rId13"/>
    <p:sldId id="266" r:id="rId14"/>
    <p:sldId id="267" r:id="rId15"/>
    <p:sldId id="275" r:id="rId16"/>
    <p:sldId id="274" r:id="rId17"/>
    <p:sldId id="276" r:id="rId18"/>
    <p:sldId id="277" r:id="rId19"/>
    <p:sldId id="269" r:id="rId20"/>
    <p:sldId id="278" r:id="rId21"/>
    <p:sldId id="281" r:id="rId22"/>
    <p:sldId id="270" r:id="rId23"/>
    <p:sldId id="279" r:id="rId24"/>
    <p:sldId id="280" r:id="rId25"/>
    <p:sldId id="271" r:id="rId26"/>
    <p:sldId id="282" r:id="rId27"/>
    <p:sldId id="272" r:id="rId28"/>
    <p:sldId id="273" r:id="rId29"/>
    <p:sldId id="285" r:id="rId30"/>
    <p:sldId id="286" r:id="rId31"/>
    <p:sldId id="297" r:id="rId32"/>
    <p:sldId id="287" r:id="rId33"/>
    <p:sldId id="288" r:id="rId34"/>
    <p:sldId id="289" r:id="rId35"/>
    <p:sldId id="291" r:id="rId36"/>
    <p:sldId id="290" r:id="rId37"/>
    <p:sldId id="292" r:id="rId38"/>
    <p:sldId id="293" r:id="rId39"/>
    <p:sldId id="295" r:id="rId40"/>
    <p:sldId id="294" r:id="rId41"/>
    <p:sldId id="296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840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D128-4632-4661-A08D-F23A480D4A95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DA2BF-38CF-458E-B0FA-341E5E3924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39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dirty="0" smtClean="0"/>
              <a:t>όρο μεταβολικό σύνδρομο </a:t>
            </a:r>
            <a:r>
              <a:rPr lang="el-GR" dirty="0" smtClean="0"/>
              <a:t>για να περιγράψει την σχέση της παχυσαρκίας, του ΣΔ2,της </a:t>
            </a:r>
            <a:r>
              <a:rPr lang="el-GR" dirty="0" err="1" smtClean="0"/>
              <a:t>δυσλιπιδαιμίας</a:t>
            </a:r>
            <a:r>
              <a:rPr lang="el-GR" dirty="0" smtClean="0"/>
              <a:t> ,της </a:t>
            </a:r>
            <a:r>
              <a:rPr lang="el-GR" dirty="0" err="1" smtClean="0"/>
              <a:t>υπερουριχαιμίας</a:t>
            </a:r>
            <a:r>
              <a:rPr lang="el-GR" dirty="0" smtClean="0"/>
              <a:t> και της λιπώδους διήθησης του ήπατος ως επιβαρυντικούς παράγοντες της </a:t>
            </a:r>
            <a:r>
              <a:rPr lang="el-GR" b="1" dirty="0" smtClean="0"/>
              <a:t>αθηροσκλήρωσης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r>
              <a:rPr lang="el-GR" sz="1200" dirty="0" smtClean="0">
                <a:solidFill>
                  <a:srgbClr val="000000"/>
                </a:solidFill>
              </a:rPr>
              <a:t>Το μεταβολικό σύνδρομο αποτελεί </a:t>
            </a:r>
            <a:r>
              <a:rPr lang="el-GR" sz="1200" dirty="0" err="1" smtClean="0">
                <a:solidFill>
                  <a:srgbClr val="000000"/>
                </a:solidFill>
              </a:rPr>
              <a:t>προδιαθεσικό</a:t>
            </a:r>
            <a:r>
              <a:rPr lang="el-GR" sz="1200" dirty="0" smtClean="0">
                <a:solidFill>
                  <a:srgbClr val="000000"/>
                </a:solidFill>
              </a:rPr>
              <a:t> παράγοντα για την ανάπτυξη </a:t>
            </a:r>
            <a:r>
              <a:rPr lang="el-GR" sz="1200" b="1" dirty="0" smtClean="0">
                <a:solidFill>
                  <a:srgbClr val="000000"/>
                </a:solidFill>
              </a:rPr>
              <a:t>ΣΔ τύπου 2 </a:t>
            </a:r>
            <a:r>
              <a:rPr lang="el-GR" sz="1200" dirty="0" smtClean="0">
                <a:solidFill>
                  <a:srgbClr val="000000"/>
                </a:solidFill>
              </a:rPr>
              <a:t>και </a:t>
            </a:r>
            <a:r>
              <a:rPr lang="el-GR" sz="1200" b="1" dirty="0" smtClean="0">
                <a:solidFill>
                  <a:srgbClr val="000000"/>
                </a:solidFill>
              </a:rPr>
              <a:t>καρδιαγγειακών παθήσεων</a:t>
            </a:r>
          </a:p>
          <a:p>
            <a:r>
              <a:rPr lang="el-GR" sz="1200" dirty="0" smtClean="0">
                <a:solidFill>
                  <a:srgbClr val="000000"/>
                </a:solidFill>
              </a:rPr>
              <a:t>Διαταραχή στη χρήση και αποθήκευση ενέργειας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A2BF-38CF-458E-B0FA-341E5E3924D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96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Αντίσταση στην ινσουλίνη, </a:t>
            </a:r>
            <a:r>
              <a:rPr lang="el-GR" dirty="0" err="1" smtClean="0"/>
              <a:t>υπερινσουλιναιμία</a:t>
            </a:r>
            <a:r>
              <a:rPr lang="el-GR" dirty="0" smtClean="0"/>
              <a:t>, υπεργλυκαιμία και οι </a:t>
            </a:r>
            <a:r>
              <a:rPr lang="el-GR" dirty="0" err="1" smtClean="0"/>
              <a:t>αδιποκίνες</a:t>
            </a:r>
            <a:r>
              <a:rPr lang="en-US" dirty="0" smtClean="0"/>
              <a:t> (</a:t>
            </a:r>
            <a:r>
              <a:rPr lang="en-US" dirty="0" err="1" smtClean="0"/>
              <a:t>adipokines</a:t>
            </a:r>
            <a:r>
              <a:rPr lang="en-US" dirty="0" smtClean="0"/>
              <a:t>)</a:t>
            </a:r>
            <a:r>
              <a:rPr lang="el-GR" dirty="0" smtClean="0"/>
              <a:t> οδηγούν στην </a:t>
            </a:r>
            <a:r>
              <a:rPr lang="el-GR" b="1" dirty="0" smtClean="0"/>
              <a:t>δυσλειτουργία του ενδοθηλίου των αγγείων</a:t>
            </a:r>
            <a:r>
              <a:rPr lang="el-GR" dirty="0" smtClean="0"/>
              <a:t> και την αγγειακή φλεγμονή που προάγει την ανάπτυξη αθηρωμάτωσης.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Adipokines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(also called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adipocytokines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are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cell-signaling molecules (cytokines) produced by the adipose tissue that play functional roles in energy/metabolic status of the body, inflammation, obesity, etc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Notable examples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adipokines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leptin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adiponectin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resistin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interleukin-6, and tissue necrosis factor.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A2BF-38CF-458E-B0FA-341E5E3924DD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61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A2BF-38CF-458E-B0FA-341E5E3924DD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58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10/9/2023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sistin" TargetMode="External"/><Relationship Id="rId2" Type="http://schemas.openxmlformats.org/officeDocument/2006/relationships/hyperlink" Target="https://en.wikipedia.org/wiki/Adiponect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AI-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are.diabetesjournals.org/content/vol27/issue1/images/large/dc0140658002.jpe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Μεταβολική Χειρουργική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2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479224B0-E2D7-4248-B29E-4634A09A1F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1436" b="1"/>
          <a:stretch/>
        </p:blipFill>
        <p:spPr bwMode="auto">
          <a:xfrm>
            <a:off x="251520" y="332656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Μεταβολικό Σύνδρομο </a:t>
            </a:r>
            <a:r>
              <a:rPr lang="en-US" dirty="0" smtClean="0"/>
              <a:t>Mets - </a:t>
            </a:r>
            <a:r>
              <a:rPr lang="el-GR" dirty="0" smtClean="0"/>
              <a:t>Ορισμός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Πα</a:t>
            </a:r>
            <a:r>
              <a:rPr lang="en-US" dirty="0" err="1">
                <a:solidFill>
                  <a:srgbClr val="000000"/>
                </a:solidFill>
              </a:rPr>
              <a:t>θολογική</a:t>
            </a:r>
            <a:r>
              <a:rPr lang="en-US" dirty="0">
                <a:solidFill>
                  <a:srgbClr val="000000"/>
                </a:solidFill>
              </a:rPr>
              <a:t> κα</a:t>
            </a:r>
            <a:r>
              <a:rPr lang="en-US" dirty="0" err="1">
                <a:solidFill>
                  <a:srgbClr val="000000"/>
                </a:solidFill>
              </a:rPr>
              <a:t>τάστ</a:t>
            </a:r>
            <a:r>
              <a:rPr lang="en-US" dirty="0">
                <a:solidFill>
                  <a:srgbClr val="000000"/>
                </a:solidFill>
              </a:rPr>
              <a:t>αση που χαρακτηρίζεται από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</a:rPr>
              <a:t>Κεντρικού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τύ</a:t>
            </a:r>
            <a:r>
              <a:rPr lang="en-US" dirty="0">
                <a:solidFill>
                  <a:srgbClr val="000000"/>
                </a:solidFill>
              </a:rPr>
              <a:t>που παχυσαρκία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err="1">
                <a:solidFill>
                  <a:srgbClr val="000000"/>
                </a:solidFill>
              </a:rPr>
              <a:t>Αντίστ</a:t>
            </a:r>
            <a:r>
              <a:rPr lang="en-US" dirty="0">
                <a:solidFill>
                  <a:srgbClr val="000000"/>
                </a:solidFill>
              </a:rPr>
              <a:t>αση στην ινσουλίνη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Υπ</a:t>
            </a:r>
            <a:r>
              <a:rPr lang="en-US" dirty="0" err="1">
                <a:solidFill>
                  <a:srgbClr val="000000"/>
                </a:solidFill>
              </a:rPr>
              <a:t>έρτ</a:t>
            </a:r>
            <a:r>
              <a:rPr lang="en-US" dirty="0">
                <a:solidFill>
                  <a:srgbClr val="000000"/>
                </a:solidFill>
              </a:rPr>
              <a:t>αση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Δυσλι</a:t>
            </a:r>
            <a:r>
              <a:rPr lang="en-US" dirty="0" smtClean="0">
                <a:solidFill>
                  <a:srgbClr val="000000"/>
                </a:solidFill>
              </a:rPr>
              <a:t>πιδαιμία</a:t>
            </a:r>
            <a:endParaRPr lang="el-GR" dirty="0" smtClean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</a:pPr>
            <a:endParaRPr lang="el-GR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</a:pPr>
            <a:r>
              <a:rPr lang="el-GR" dirty="0">
                <a:solidFill>
                  <a:srgbClr val="000000"/>
                </a:solidFill>
              </a:rPr>
              <a:t>Το μεταβολικό σύνδρομο αποτελεί </a:t>
            </a:r>
            <a:r>
              <a:rPr lang="el-GR" dirty="0" err="1">
                <a:solidFill>
                  <a:srgbClr val="000000"/>
                </a:solidFill>
              </a:rPr>
              <a:t>προδιαθεσικό</a:t>
            </a:r>
            <a:r>
              <a:rPr lang="el-GR" dirty="0">
                <a:solidFill>
                  <a:srgbClr val="000000"/>
                </a:solidFill>
              </a:rPr>
              <a:t> παράγοντα για την ανάπτυξη </a:t>
            </a:r>
            <a:r>
              <a:rPr lang="el-GR" b="1" dirty="0">
                <a:solidFill>
                  <a:srgbClr val="000000"/>
                </a:solidFill>
              </a:rPr>
              <a:t>ΣΔ τύπου 2 </a:t>
            </a:r>
            <a:r>
              <a:rPr lang="el-GR" dirty="0">
                <a:solidFill>
                  <a:srgbClr val="000000"/>
                </a:solidFill>
              </a:rPr>
              <a:t>και </a:t>
            </a:r>
            <a:r>
              <a:rPr lang="el-GR" b="1" dirty="0">
                <a:solidFill>
                  <a:srgbClr val="000000"/>
                </a:solidFill>
              </a:rPr>
              <a:t>καρδιαγγειακών παθήσεων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rgbClr val="00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7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Μεταβολικό Σύνδρομο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Ομάδα παραγόντων κινδύνου </a:t>
            </a:r>
            <a:r>
              <a:rPr lang="el-GR" dirty="0"/>
              <a:t>που ευθύνονται για αυξημένη καρδιαγγειακή νοσηρότητα σε</a:t>
            </a:r>
          </a:p>
          <a:p>
            <a:pPr>
              <a:defRPr/>
            </a:pPr>
            <a:endParaRPr lang="el-GR" dirty="0"/>
          </a:p>
          <a:p>
            <a:pPr lvl="1">
              <a:defRPr/>
            </a:pPr>
            <a:r>
              <a:rPr lang="el-GR" dirty="0"/>
              <a:t>υπέρβαρους ασθενείς</a:t>
            </a:r>
          </a:p>
          <a:p>
            <a:pPr lvl="1">
              <a:defRPr/>
            </a:pPr>
            <a:r>
              <a:rPr lang="el-GR" dirty="0"/>
              <a:t>παχύσαρκους ασθενείς</a:t>
            </a:r>
          </a:p>
          <a:p>
            <a:pPr lvl="1">
              <a:defRPr/>
            </a:pPr>
            <a:r>
              <a:rPr lang="el-GR" dirty="0"/>
              <a:t>ασθενείς με σακχαρώδη διαβήτη τύπου ΙΙ</a:t>
            </a:r>
          </a:p>
          <a:p>
            <a:pPr lvl="1">
              <a:defRPr/>
            </a:pPr>
            <a:endParaRPr lang="el-GR" dirty="0"/>
          </a:p>
          <a:p>
            <a:pPr>
              <a:defRPr/>
            </a:pPr>
            <a:r>
              <a:rPr lang="el-GR" b="1" dirty="0">
                <a:solidFill>
                  <a:srgbClr val="C00000"/>
                </a:solidFill>
              </a:rPr>
              <a:t>Ανεξάρτητος</a:t>
            </a:r>
            <a:r>
              <a:rPr lang="el-GR" dirty="0"/>
              <a:t> παράγοντας κινδύνου καρδιαγγειακής νοσηρότητας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Ένδειξη εντατικής τροποποίησης τρόπου ζωής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50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Διαγνωστικά κριτήρια Μεταβολικού Συνδρόμου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WHO 1999</a:t>
            </a:r>
            <a:r>
              <a:rPr lang="el-GR" b="1" dirty="0"/>
              <a:t>:</a:t>
            </a:r>
          </a:p>
          <a:p>
            <a:endParaRPr lang="el-GR" b="1" dirty="0"/>
          </a:p>
          <a:p>
            <a:pPr marL="0" indent="0">
              <a:buNone/>
            </a:pPr>
            <a:r>
              <a:rPr lang="el-GR" dirty="0"/>
              <a:t>Αντίσταση στην ινσουλίνη ή </a:t>
            </a:r>
            <a:r>
              <a:rPr lang="en-US" dirty="0"/>
              <a:t>GL&gt;110mg/dl,2 h GL&gt;140 mg/dl </a:t>
            </a:r>
            <a:r>
              <a:rPr lang="el-GR" dirty="0"/>
              <a:t>και 2 ή περισσότερα από: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HDL </a:t>
            </a:r>
            <a:r>
              <a:rPr lang="el-GR" dirty="0"/>
              <a:t>&lt;3</a:t>
            </a:r>
            <a:r>
              <a:rPr lang="en-US" dirty="0"/>
              <a:t>5 mg/dl (</a:t>
            </a:r>
            <a:r>
              <a:rPr lang="el-GR" dirty="0"/>
              <a:t>άντρες</a:t>
            </a:r>
            <a:r>
              <a:rPr lang="en-US" dirty="0"/>
              <a:t>)</a:t>
            </a:r>
            <a:r>
              <a:rPr lang="el-GR" dirty="0"/>
              <a:t>ή </a:t>
            </a:r>
            <a:r>
              <a:rPr lang="en-US" dirty="0"/>
              <a:t>HDL&lt;40mg/dl </a:t>
            </a:r>
            <a:r>
              <a:rPr lang="el-GR" dirty="0"/>
              <a:t>(γυναίκες)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TRG&gt;150mg/dl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Περίμετρος μέσης/</a:t>
            </a:r>
            <a:r>
              <a:rPr lang="el-GR" dirty="0" err="1"/>
              <a:t>ισχύου</a:t>
            </a:r>
            <a:r>
              <a:rPr lang="el-GR" dirty="0"/>
              <a:t> &gt;0,9 (</a:t>
            </a:r>
            <a:r>
              <a:rPr lang="el-GR" dirty="0" err="1"/>
              <a:t>άντρες)ή</a:t>
            </a:r>
            <a:r>
              <a:rPr lang="el-GR" dirty="0"/>
              <a:t>  &gt;0,85(γυναίκες) ή </a:t>
            </a:r>
            <a:r>
              <a:rPr lang="en-US" dirty="0"/>
              <a:t>BMI&gt;30Kg/m2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Αρτηριακή πίεση &gt;140</a:t>
            </a:r>
            <a:r>
              <a:rPr lang="en-US" dirty="0"/>
              <a:t>/90 mmHg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NCEP(National Cholesterol Education Program) ATP3 2005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dirty="0"/>
              <a:t>Ύπαρξη 3 ή περισσότερων από τα παρακάτω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Gl</a:t>
            </a:r>
            <a:r>
              <a:rPr lang="en-US" dirty="0"/>
              <a:t>&gt; 100mg/dl </a:t>
            </a:r>
            <a:r>
              <a:rPr lang="el-GR" dirty="0"/>
              <a:t>ή θεραπεία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HDL&lt;40mg/dl(</a:t>
            </a:r>
            <a:r>
              <a:rPr lang="el-GR" dirty="0"/>
              <a:t>άντρες</a:t>
            </a:r>
            <a:r>
              <a:rPr lang="en-US" dirty="0"/>
              <a:t>)</a:t>
            </a:r>
            <a:r>
              <a:rPr lang="el-GR" dirty="0"/>
              <a:t> ,&lt;50</a:t>
            </a:r>
            <a:r>
              <a:rPr lang="en-US" dirty="0"/>
              <a:t>mg/dl</a:t>
            </a:r>
            <a:r>
              <a:rPr lang="el-GR" dirty="0"/>
              <a:t>(γυναίκες) ή θεραπεία για χαμηλή </a:t>
            </a:r>
            <a:r>
              <a:rPr lang="en-US" dirty="0"/>
              <a:t>HDL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TRG&gt;150mg/dl </a:t>
            </a:r>
            <a:r>
              <a:rPr lang="el-GR" dirty="0"/>
              <a:t>ή θεραπεία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Περίμετρος μέσης:&gt;102</a:t>
            </a:r>
            <a:r>
              <a:rPr lang="en-US" dirty="0"/>
              <a:t>cm</a:t>
            </a:r>
            <a:r>
              <a:rPr lang="el-GR" dirty="0"/>
              <a:t>(άντρες) ή &gt;88</a:t>
            </a:r>
            <a:r>
              <a:rPr lang="en-US" dirty="0"/>
              <a:t>cm </a:t>
            </a:r>
            <a:r>
              <a:rPr lang="el-GR" dirty="0"/>
              <a:t>(γυναίκες)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ΑΠ&gt;130/85 </a:t>
            </a:r>
            <a:r>
              <a:rPr lang="en-US" dirty="0"/>
              <a:t>mmHg </a:t>
            </a:r>
            <a:r>
              <a:rPr lang="el-GR" dirty="0"/>
              <a:t>ή θεραπεία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30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Ποια η σχέση του μεταβολικού συνδρόμου με την παχυσαρκία</a:t>
            </a:r>
            <a:r>
              <a:rPr lang="en-US" altLang="en-US" dirty="0"/>
              <a:t>;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30</a:t>
            </a:r>
            <a:r>
              <a:rPr lang="el-GR" dirty="0">
                <a:solidFill>
                  <a:srgbClr val="FF0000"/>
                </a:solidFill>
              </a:rPr>
              <a:t>% φυσιολογικό ΣΒ και 70% ΒΜΙ≥25 </a:t>
            </a:r>
            <a:r>
              <a:rPr lang="en-US" dirty="0" err="1">
                <a:solidFill>
                  <a:srgbClr val="FF0000"/>
                </a:solidFill>
              </a:rPr>
              <a:t>Kgr</a:t>
            </a:r>
            <a:r>
              <a:rPr lang="en-US" dirty="0">
                <a:solidFill>
                  <a:srgbClr val="FF0000"/>
                </a:solidFill>
              </a:rPr>
              <a:t>/m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endParaRPr lang="el-GR" baseline="300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en-US" b="1" dirty="0"/>
          </a:p>
          <a:p>
            <a:r>
              <a:rPr lang="el-GR" altLang="en-US" b="1" dirty="0" smtClean="0"/>
              <a:t>Πόσοι </a:t>
            </a:r>
            <a:r>
              <a:rPr lang="el-GR" altLang="en-US" b="1" dirty="0"/>
              <a:t>έχουν μεταβολικό σύνδρομο??</a:t>
            </a:r>
          </a:p>
          <a:p>
            <a:pPr>
              <a:buNone/>
            </a:pPr>
            <a:r>
              <a:rPr lang="en-US" altLang="en-US" dirty="0" smtClean="0"/>
              <a:t>    </a:t>
            </a:r>
            <a:r>
              <a:rPr lang="el-GR" altLang="en-US" dirty="0" smtClean="0"/>
              <a:t>Το </a:t>
            </a:r>
            <a:r>
              <a:rPr lang="el-GR" altLang="en-US" dirty="0"/>
              <a:t>30% των υπέρβαρων και το 60% των </a:t>
            </a:r>
            <a:r>
              <a:rPr lang="en-US" altLang="en-US" dirty="0" smtClean="0"/>
              <a:t>   </a:t>
            </a:r>
            <a:r>
              <a:rPr lang="el-GR" altLang="en-US" dirty="0" smtClean="0"/>
              <a:t>παχύσαρκων</a:t>
            </a:r>
            <a:endParaRPr lang="en-US" alt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0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Παράγοντες Κινδύνου Μεταβολικού Συνδρόμου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/>
              <a:t>Οι ακριβείς μηχανισμοί που οδηγούν στην εμφάνιση του μεταβολικού συνδρόμου βρίσκονται υπό διερεύνηση</a:t>
            </a:r>
          </a:p>
          <a:p>
            <a:pPr marL="0" indent="0">
              <a:buNone/>
            </a:pPr>
            <a:endParaRPr lang="el-G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Ακολουθεί την εκρηκτική αύξηση της παχυσαρκίας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Εμπλέκεται η αντίσταση στην ινσουλίνη και η </a:t>
            </a:r>
            <a:r>
              <a:rPr lang="el-GR" dirty="0">
                <a:solidFill>
                  <a:srgbClr val="FF0000"/>
                </a:solidFill>
              </a:rPr>
              <a:t>κυκλοφορία</a:t>
            </a:r>
            <a:r>
              <a:rPr lang="el-GR" dirty="0"/>
              <a:t> των λιπαρών οξέων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err="1"/>
              <a:t>Προφλεγμονώδης</a:t>
            </a:r>
            <a:r>
              <a:rPr lang="el-GR" dirty="0"/>
              <a:t> κατάσταση συμβάλει στην εμφάνιση του συνδρόμου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16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Κινδύνου Μεταβολικού Συνδρόμου</a:t>
            </a:r>
            <a:endParaRPr lang="el-GR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:a16="http://schemas.microsoft.com/office/drawing/2014/main" xmlns="" id="{2823E60C-1660-44CF-92C7-837DD42B0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 r="56142" b="14946"/>
          <a:stretch/>
        </p:blipFill>
        <p:spPr>
          <a:xfrm>
            <a:off x="899592" y="1700809"/>
            <a:ext cx="7128792" cy="4464496"/>
          </a:xfrm>
        </p:spPr>
      </p:pic>
    </p:spTree>
    <p:extLst>
      <p:ext uri="{BB962C8B-B14F-4D97-AF65-F5344CB8AC3E}">
        <p14:creationId xmlns:p14="http://schemas.microsoft.com/office/powerpoint/2010/main" val="39551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4" descr="Εικόνα που περιέχει ρολόι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A64D272-E33C-4639-B1FA-690D326F1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8830" b="-2"/>
          <a:stretch/>
        </p:blipFill>
        <p:spPr>
          <a:xfrm>
            <a:off x="755576" y="548680"/>
            <a:ext cx="77048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Παράγοντες κινδύνου που οδηγούν στην εμφάνιση μεταβολικού συνδρόμου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Δίαιτα</a:t>
            </a:r>
          </a:p>
          <a:p>
            <a:r>
              <a:rPr lang="el-GR" dirty="0"/>
              <a:t>Καθιστική ζωή και έλλειψη σωματικής δραστηριότητας</a:t>
            </a:r>
          </a:p>
          <a:p>
            <a:r>
              <a:rPr lang="el-GR" dirty="0"/>
              <a:t>Ηλικία</a:t>
            </a:r>
          </a:p>
          <a:p>
            <a:r>
              <a:rPr lang="en-US" dirty="0"/>
              <a:t>Stress</a:t>
            </a:r>
            <a:endParaRPr lang="el-GR" dirty="0"/>
          </a:p>
          <a:p>
            <a:r>
              <a:rPr lang="el-GR" dirty="0"/>
              <a:t>Γενετικοί παράγοντες</a:t>
            </a:r>
          </a:p>
          <a:p>
            <a:r>
              <a:rPr lang="el-GR" dirty="0"/>
              <a:t>Διαταραχές ύπνου/βιολογικό ρολόι</a:t>
            </a:r>
          </a:p>
          <a:p>
            <a:r>
              <a:rPr lang="el-GR" dirty="0" err="1"/>
              <a:t>Ψυ</a:t>
            </a:r>
            <a:r>
              <a:rPr lang="en-US" dirty="0"/>
              <a:t>x</a:t>
            </a:r>
            <a:r>
              <a:rPr lang="el-GR" dirty="0"/>
              <a:t>ιατρικές παθήσεις/χρήση ψυχοτρόπων φαρμάκων</a:t>
            </a:r>
          </a:p>
          <a:p>
            <a:r>
              <a:rPr lang="el-GR" dirty="0"/>
              <a:t>Μεγάλη κατανάλωση αλκοόλ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70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Μεταβολικού Συνδρόμου</a:t>
            </a:r>
            <a:endParaRPr lang="el-GR" dirty="0"/>
          </a:p>
        </p:txBody>
      </p:sp>
      <p:pic>
        <p:nvPicPr>
          <p:cNvPr id="4" name="1 -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2899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8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l-GR" dirty="0" smtClean="0"/>
              <a:t>Ορισμός Παχυσαρκίας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l-GR" altLang="en-U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buNone/>
            </a:pPr>
            <a:endParaRPr lang="el-GR" altLang="en-US" sz="1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r>
              <a:rPr lang="el-GR" altLang="en-US" dirty="0" smtClean="0">
                <a:latin typeface="Calibri" charset="0"/>
                <a:ea typeface="Calibri" charset="0"/>
                <a:cs typeface="Calibri" charset="0"/>
              </a:rPr>
              <a:t>«</a:t>
            </a:r>
            <a:r>
              <a:rPr lang="el-GR" altLang="en-US" dirty="0">
                <a:latin typeface="Calibri" charset="0"/>
                <a:ea typeface="Calibri" charset="0"/>
                <a:cs typeface="Calibri" charset="0"/>
              </a:rPr>
              <a:t>Παχυσαρκία είναι η παθολογική κατάσταση κατά την οποία </a:t>
            </a:r>
            <a:r>
              <a:rPr lang="el-GR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περίσσεια λιπώδους</a:t>
            </a:r>
            <a:r>
              <a:rPr lang="el-GR" altLang="en-US" dirty="0">
                <a:latin typeface="Calibri" charset="0"/>
                <a:ea typeface="Calibri" charset="0"/>
                <a:cs typeface="Calibri" charset="0"/>
              </a:rPr>
              <a:t> ιστού </a:t>
            </a:r>
            <a:r>
              <a:rPr lang="el-GR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εναποθηκεύεται στον οργανισμό,</a:t>
            </a:r>
            <a:r>
              <a:rPr lang="el-GR" altLang="en-US" dirty="0">
                <a:latin typeface="Calibri" charset="0"/>
                <a:ea typeface="Calibri" charset="0"/>
                <a:cs typeface="Calibri" charset="0"/>
              </a:rPr>
              <a:t> σε τέτοιο βαθμό που  επηρεάζεται δυσμενώς η </a:t>
            </a:r>
            <a:r>
              <a:rPr lang="el-GR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υγεία</a:t>
            </a:r>
            <a:r>
              <a:rPr lang="el-GR" altLang="en-US" dirty="0">
                <a:latin typeface="Calibri" charset="0"/>
                <a:ea typeface="Calibri" charset="0"/>
                <a:cs typeface="Calibri" charset="0"/>
              </a:rPr>
              <a:t> του ατόμου».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57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79F898B2-4732-421D-A0C4-DEB0EE7B1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4664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37708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 descr="Εικόνα που περιέχει κείμενο,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88AB18EA-54A6-4402-958D-4DAA089F3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3 from Epicardial fat: more than just an &quot;epi&quot; phenomenon? |  Semantic Scho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8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/>
          </a:bodyPr>
          <a:lstStyle/>
          <a:p>
            <a:r>
              <a:rPr lang="el-GR" dirty="0"/>
              <a:t>Τα </a:t>
            </a:r>
            <a:r>
              <a:rPr lang="el-GR" b="1" dirty="0" err="1"/>
              <a:t>λιποκύτταρα</a:t>
            </a:r>
            <a:r>
              <a:rPr lang="el-GR" dirty="0"/>
              <a:t> είναι μεταβολικά ενεργά</a:t>
            </a:r>
          </a:p>
          <a:p>
            <a:endParaRPr lang="el-GR" dirty="0"/>
          </a:p>
          <a:p>
            <a:r>
              <a:rPr lang="el-GR" dirty="0"/>
              <a:t>Παράγουν </a:t>
            </a:r>
            <a:r>
              <a:rPr lang="el-GR" b="1" dirty="0"/>
              <a:t>ορμόνες</a:t>
            </a:r>
            <a:r>
              <a:rPr lang="el-GR" dirty="0"/>
              <a:t> που ρυθμίζουν την όρεξη, τον κορεσμό και το μεταβολισμό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u="sng" dirty="0" err="1"/>
              <a:t>Leptin</a:t>
            </a:r>
            <a:r>
              <a:rPr lang="el-GR" b="1" i="1" u="sng" dirty="0"/>
              <a:t>: </a:t>
            </a:r>
            <a:r>
              <a:rPr lang="el-GR" i="1" u="sng" dirty="0"/>
              <a:t>Μ</a:t>
            </a:r>
            <a:r>
              <a:rPr lang="el-GR" dirty="0"/>
              <a:t>ειώνει την </a:t>
            </a:r>
            <a:r>
              <a:rPr lang="el-GR" dirty="0" err="1"/>
              <a:t>όρεξη(σε</a:t>
            </a:r>
            <a:r>
              <a:rPr lang="el-GR" dirty="0"/>
              <a:t> έλλειψή της έχουμε </a:t>
            </a:r>
            <a:r>
              <a:rPr lang="el-GR" dirty="0" err="1"/>
              <a:t>εκσεσημασμένη</a:t>
            </a:r>
            <a:r>
              <a:rPr lang="el-GR" dirty="0"/>
              <a:t> παχυσαρκία)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u="sng" dirty="0" err="1"/>
              <a:t>Adiponectin</a:t>
            </a:r>
            <a:r>
              <a:rPr lang="el-GR" b="1" i="1" u="sng" dirty="0"/>
              <a:t>: </a:t>
            </a:r>
            <a:r>
              <a:rPr lang="el-GR" dirty="0"/>
              <a:t>Αυξάνει την ευαισθησία στην ινσουλίνη και τη λειτουργικότητα των</a:t>
            </a:r>
            <a:r>
              <a:rPr lang="en-US" dirty="0"/>
              <a:t> b-cells </a:t>
            </a:r>
            <a:r>
              <a:rPr lang="el-GR" dirty="0"/>
              <a:t>του παγκρέατος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50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/>
              <a:t>Υπάρχει ένα όριο στη συσσώρευση του σπλαγχνικού λίπους πάνω από το οποίο τα </a:t>
            </a:r>
            <a:r>
              <a:rPr lang="el-GR" b="1" dirty="0" err="1"/>
              <a:t>λιποκύτταρα</a:t>
            </a:r>
            <a:r>
              <a:rPr lang="el-GR" b="1" dirty="0"/>
              <a:t> του σπλαγχνικού λίπους </a:t>
            </a:r>
            <a:endParaRPr lang="en-US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Αυξάνουν τα επίπεδα </a:t>
            </a:r>
            <a:r>
              <a:rPr lang="en-US" b="1" dirty="0"/>
              <a:t>TNF-a</a:t>
            </a:r>
            <a:r>
              <a:rPr lang="el-GR" dirty="0"/>
              <a:t>&gt;φλεγμονώδεις </a:t>
            </a:r>
            <a:r>
              <a:rPr lang="el-GR" dirty="0" err="1"/>
              <a:t>κυτοκίνες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Μειώνουν τα επίπεδα άλλων ουσιών (π.χ. </a:t>
            </a:r>
            <a:r>
              <a:rPr lang="el-GR" u="sng" dirty="0" err="1">
                <a:hlinkClick r:id="rId2" tooltip="Adiponectin"/>
              </a:rPr>
              <a:t>adiponectin</a:t>
            </a:r>
            <a:r>
              <a:rPr lang="el-GR" dirty="0"/>
              <a:t>, </a:t>
            </a:r>
            <a:r>
              <a:rPr lang="el-GR" u="sng" dirty="0" err="1">
                <a:hlinkClick r:id="rId3" tooltip="Resistin"/>
              </a:rPr>
              <a:t>resistin</a:t>
            </a:r>
            <a:r>
              <a:rPr lang="el-GR" dirty="0"/>
              <a:t>, </a:t>
            </a:r>
            <a:r>
              <a:rPr lang="el-GR" dirty="0" err="1"/>
              <a:t>and</a:t>
            </a:r>
            <a:r>
              <a:rPr lang="el-GR" dirty="0"/>
              <a:t> </a:t>
            </a:r>
            <a:r>
              <a:rPr lang="el-GR" u="sng" dirty="0">
                <a:hlinkClick r:id="rId4" tooltip="PAI-1"/>
              </a:rPr>
              <a:t>PAI-1</a:t>
            </a:r>
            <a:r>
              <a:rPr lang="el-GR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Αντίσταση στην ινσουλίνη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r>
              <a:rPr lang="en-US" b="1" dirty="0"/>
              <a:t>Sucrose</a:t>
            </a:r>
            <a:r>
              <a:rPr lang="el-GR" b="1" dirty="0"/>
              <a:t>: </a:t>
            </a:r>
            <a:r>
              <a:rPr lang="el-GR" u="sng" dirty="0" err="1"/>
              <a:t>τριγλυκερίδια</a:t>
            </a:r>
            <a:r>
              <a:rPr lang="en-US" u="sng" dirty="0"/>
              <a:t>&gt;</a:t>
            </a:r>
            <a:r>
              <a:rPr lang="el-GR" dirty="0"/>
              <a:t> προάγει το σπλαγχνικό λίπος</a:t>
            </a:r>
            <a:r>
              <a:rPr lang="en-US" dirty="0"/>
              <a:t>&gt;TNF-a&gt;</a:t>
            </a:r>
            <a:r>
              <a:rPr lang="el-GR" dirty="0"/>
              <a:t> Αντίσταση στην ινσουλίνη </a:t>
            </a:r>
          </a:p>
          <a:p>
            <a:endParaRPr lang="el-GR" dirty="0"/>
          </a:p>
          <a:p>
            <a:r>
              <a:rPr lang="el-GR" b="1" dirty="0"/>
              <a:t>Χρόνια φλεγμονή: </a:t>
            </a:r>
            <a:r>
              <a:rPr lang="el-GR" dirty="0"/>
              <a:t>υπέρταση, </a:t>
            </a:r>
            <a:r>
              <a:rPr lang="el-GR" dirty="0" err="1"/>
              <a:t>αθηρωσκληρωση</a:t>
            </a:r>
            <a:r>
              <a:rPr lang="el-GR" dirty="0"/>
              <a:t>, ΣΔ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45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την </a:t>
            </a:r>
            <a:r>
              <a:rPr lang="el-GR" dirty="0" err="1" smtClean="0"/>
              <a:t>Λιπογέννεση</a:t>
            </a:r>
            <a:endParaRPr lang="el-GR" dirty="0"/>
          </a:p>
        </p:txBody>
      </p:sp>
      <p:pic>
        <p:nvPicPr>
          <p:cNvPr id="4" name="7 -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" b="2985"/>
          <a:stretch>
            <a:fillRect/>
          </a:stretch>
        </p:blipFill>
        <p:spPr bwMode="auto">
          <a:xfrm>
            <a:off x="467544" y="1700808"/>
            <a:ext cx="81369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Σχετιζόμενες Παθήσεις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Λιπώδης διήθηση ήπατος</a:t>
            </a:r>
          </a:p>
          <a:p>
            <a:r>
              <a:rPr lang="el-GR" dirty="0"/>
              <a:t>Καρδιαγγειακές παθήσεις, υπέρταση</a:t>
            </a:r>
          </a:p>
          <a:p>
            <a:r>
              <a:rPr lang="el-GR" dirty="0" err="1"/>
              <a:t>Υπερουριχαιμία</a:t>
            </a:r>
            <a:endParaRPr lang="el-GR" dirty="0"/>
          </a:p>
          <a:p>
            <a:r>
              <a:rPr lang="el-GR" dirty="0"/>
              <a:t>Σύνδρομο </a:t>
            </a:r>
            <a:r>
              <a:rPr lang="el-GR" dirty="0" err="1"/>
              <a:t>υπνικής</a:t>
            </a:r>
            <a:r>
              <a:rPr lang="el-GR" dirty="0"/>
              <a:t> άπνοιας,</a:t>
            </a:r>
          </a:p>
          <a:p>
            <a:r>
              <a:rPr lang="el-GR" dirty="0"/>
              <a:t>Χρόνια νεφρική νόσος, </a:t>
            </a:r>
            <a:r>
              <a:rPr lang="el-GR" dirty="0" err="1"/>
              <a:t>μικροαλβουμινουρία</a:t>
            </a:r>
            <a:endParaRPr lang="el-GR" dirty="0"/>
          </a:p>
          <a:p>
            <a:r>
              <a:rPr lang="el-GR" dirty="0"/>
              <a:t>Σύνδρομο </a:t>
            </a:r>
            <a:r>
              <a:rPr lang="el-GR" dirty="0" err="1"/>
              <a:t>πολυκυστικών</a:t>
            </a:r>
            <a:r>
              <a:rPr lang="el-GR" dirty="0"/>
              <a:t> ωοθηκών, </a:t>
            </a:r>
            <a:r>
              <a:rPr lang="el-GR" dirty="0" err="1"/>
              <a:t>υπογονιμότητα</a:t>
            </a:r>
            <a:endParaRPr lang="el-GR" dirty="0"/>
          </a:p>
          <a:p>
            <a:r>
              <a:rPr lang="el-GR" dirty="0"/>
              <a:t>Υπογοναδισμός, στυτική δυσλειτουργία</a:t>
            </a:r>
          </a:p>
          <a:p>
            <a:r>
              <a:rPr lang="el-GR" dirty="0"/>
              <a:t>Άνοια</a:t>
            </a:r>
          </a:p>
          <a:p>
            <a:r>
              <a:rPr lang="el-GR" dirty="0" err="1"/>
              <a:t>Καρκίνος(μαστός</a:t>
            </a:r>
            <a:r>
              <a:rPr lang="el-GR" dirty="0"/>
              <a:t>, ενδομήτριο, παχύ έντερο, ήπαρ, ουροδόχος κύστη, πάγκρεας</a:t>
            </a:r>
          </a:p>
        </p:txBody>
      </p:sp>
    </p:spTree>
    <p:extLst>
      <p:ext uri="{BB962C8B-B14F-4D97-AF65-F5344CB8AC3E}">
        <p14:creationId xmlns:p14="http://schemas.microsoft.com/office/powerpoint/2010/main" val="19367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ΣΔΙΙ</a:t>
            </a:r>
            <a:endParaRPr lang="el-GR" dirty="0"/>
          </a:p>
        </p:txBody>
      </p:sp>
      <p:pic>
        <p:nvPicPr>
          <p:cNvPr id="4" name="5 -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7143" r="3847" b="6818"/>
          <a:stretch>
            <a:fillRect/>
          </a:stretch>
        </p:blipFill>
        <p:spPr bwMode="auto">
          <a:xfrm>
            <a:off x="251520" y="1628800"/>
            <a:ext cx="8496943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5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Καμία συντηρητική αγωγή δε θεραπεύει οριστικά την παχυσαρκία και το μεταβολικό σύνδρομο…</a:t>
            </a:r>
            <a:endParaRPr lang="el-GR" sz="3200" dirty="0"/>
          </a:p>
        </p:txBody>
      </p:sp>
      <p:pic>
        <p:nvPicPr>
          <p:cNvPr id="4" name="Picture 3" descr=" 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967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043608" y="4437112"/>
            <a:ext cx="4572000" cy="19740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el-GR" altLang="en-US" sz="2400" dirty="0"/>
              <a:t>Δίαιτες</a:t>
            </a:r>
          </a:p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el-GR" altLang="en-US" sz="2400" dirty="0"/>
              <a:t>Αύξηση φυσικής δραστηριότητας</a:t>
            </a:r>
          </a:p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el-GR" altLang="en-US" sz="2400" dirty="0"/>
              <a:t>Αλλαγή συμπεριφορών</a:t>
            </a:r>
          </a:p>
          <a:p>
            <a:pPr>
              <a:lnSpc>
                <a:spcPct val="130000"/>
              </a:lnSpc>
              <a:buClr>
                <a:schemeClr val="hlink"/>
              </a:buClr>
            </a:pPr>
            <a:r>
              <a:rPr lang="el-GR" altLang="en-US" sz="2400" dirty="0"/>
              <a:t>Φάρμακα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559425" y="5640388"/>
            <a:ext cx="2895600" cy="68421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Pan X et al.</a:t>
            </a:r>
            <a:r>
              <a:rPr lang="el-GR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Diabetes Care ; 1997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Paisey</a:t>
            </a:r>
            <a:r>
              <a:rPr lang="en-US" dirty="0">
                <a:solidFill>
                  <a:schemeClr val="tx1"/>
                </a:solidFill>
              </a:rPr>
              <a:t> R et al.</a:t>
            </a:r>
            <a:r>
              <a:rPr lang="el-GR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J Hum </a:t>
            </a:r>
            <a:r>
              <a:rPr lang="en-US" dirty="0" err="1">
                <a:solidFill>
                  <a:schemeClr val="tx1"/>
                </a:solidFill>
              </a:rPr>
              <a:t>Nutr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Dietet</a:t>
            </a:r>
            <a:r>
              <a:rPr lang="en-US" dirty="0">
                <a:solidFill>
                  <a:schemeClr val="tx1"/>
                </a:solidFill>
              </a:rPr>
              <a:t> ;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2002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err="1">
                <a:solidFill>
                  <a:schemeClr val="tx1"/>
                </a:solidFill>
              </a:rPr>
              <a:t>Torgerson</a:t>
            </a:r>
            <a:r>
              <a:rPr lang="en-US" dirty="0">
                <a:solidFill>
                  <a:schemeClr val="tx1"/>
                </a:solidFill>
              </a:rPr>
              <a:t> JS, Diabetes Care</a:t>
            </a:r>
            <a:r>
              <a:rPr lang="el-GR" dirty="0">
                <a:solidFill>
                  <a:schemeClr val="tx1"/>
                </a:solidFill>
              </a:rPr>
              <a:t> ;</a:t>
            </a:r>
            <a:r>
              <a:rPr lang="en-US" dirty="0">
                <a:solidFill>
                  <a:schemeClr val="tx1"/>
                </a:solidFill>
              </a:rPr>
              <a:t> 2004 </a:t>
            </a:r>
          </a:p>
        </p:txBody>
      </p:sp>
    </p:spTree>
    <p:extLst>
      <p:ext uri="{BB962C8B-B14F-4D97-AF65-F5344CB8AC3E}">
        <p14:creationId xmlns:p14="http://schemas.microsoft.com/office/powerpoint/2010/main" val="2056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n-US" sz="3200" dirty="0"/>
              <a:t>Όλες οι επεμβάσεις για την κλινικά σοβαρή παχυσαρκία είναι, σε διαφορετικό βαθμό, μακροχρόνια αποτελεσματικές…</a:t>
            </a:r>
            <a:endParaRPr lang="el-G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56793"/>
            <a:ext cx="7920879" cy="4824536"/>
          </a:xfrm>
        </p:spPr>
      </p:pic>
    </p:spTree>
    <p:extLst>
      <p:ext uri="{BB962C8B-B14F-4D97-AF65-F5344CB8AC3E}">
        <p14:creationId xmlns:p14="http://schemas.microsoft.com/office/powerpoint/2010/main" val="14621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Παγκόσμια Επιδημία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alt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 algn="just">
              <a:buNone/>
            </a:pPr>
            <a:r>
              <a:rPr lang="el-GR" altLang="en-US" dirty="0" smtClean="0">
                <a:latin typeface="Calibri" charset="0"/>
                <a:ea typeface="Calibri" charset="0"/>
                <a:cs typeface="Calibri" charset="0"/>
              </a:rPr>
              <a:t>Ο </a:t>
            </a:r>
            <a:r>
              <a:rPr lang="el-GR" altLang="en-US" dirty="0">
                <a:latin typeface="Calibri" charset="0"/>
                <a:ea typeface="Calibri" charset="0"/>
                <a:cs typeface="Calibri" charset="0"/>
              </a:rPr>
              <a:t>Παγκόσμιος Οργανισμός Υγείας (ΠΟΥ)  το 1997 αναγνώρισε την παχυσαρκία ως </a:t>
            </a:r>
            <a:r>
              <a:rPr lang="el-GR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«παγκόσμια επιδημία».</a:t>
            </a:r>
          </a:p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34194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paxisark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3203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2739230"/>
            <a:ext cx="8181975" cy="263398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12" y="761998"/>
            <a:ext cx="4298509" cy="1314451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14398"/>
            <a:ext cx="4298509" cy="13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28664" r="13969" b="40456"/>
          <a:stretch/>
        </p:blipFill>
        <p:spPr bwMode="auto">
          <a:xfrm>
            <a:off x="251520" y="226382"/>
            <a:ext cx="6716111" cy="284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7" t="46782" r="6994" b="39039"/>
          <a:stretch/>
        </p:blipFill>
        <p:spPr bwMode="auto">
          <a:xfrm>
            <a:off x="395536" y="4149080"/>
            <a:ext cx="8393373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291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10530"/>
            <a:ext cx="7543800" cy="467079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3975100" cy="1031239"/>
          </a:xfr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16" y="966470"/>
            <a:ext cx="3975100" cy="1031239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7"/>
            <a:ext cx="3975100" cy="10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Α. Περιοριστικού τύπου επεμβάσεις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060848"/>
            <a:ext cx="432048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25002" y="306896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l-GR" sz="2400" dirty="0"/>
              <a:t>Ρυθμιζόμενος γαστρικός δακτύλιος </a:t>
            </a:r>
            <a:r>
              <a:rPr lang="en-US" sz="2400" dirty="0"/>
              <a:t>(AGB)</a:t>
            </a:r>
          </a:p>
        </p:txBody>
      </p:sp>
    </p:spTree>
    <p:extLst>
      <p:ext uri="{BB962C8B-B14F-4D97-AF65-F5344CB8AC3E}">
        <p14:creationId xmlns:p14="http://schemas.microsoft.com/office/powerpoint/2010/main" val="138169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Α. Περιοριστικού τύπου επεμβάσεις</a:t>
            </a:r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Λαπαροσκοπική</a:t>
            </a:r>
            <a:r>
              <a:rPr lang="el-GR" dirty="0" smtClean="0"/>
              <a:t> επιμήκης Γαστρεκτομή </a:t>
            </a:r>
            <a:r>
              <a:rPr lang="en-US" dirty="0" smtClean="0"/>
              <a:t>LSG</a:t>
            </a:r>
            <a:endParaRPr lang="el-GR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/>
          <a:srcRect l="4108" t="15895" r="3450" b="2594"/>
          <a:stretch/>
        </p:blipFill>
        <p:spPr>
          <a:xfrm>
            <a:off x="4572000" y="1916832"/>
            <a:ext cx="4176464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0174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Β. Επεμβάσεις </a:t>
            </a:r>
            <a:r>
              <a:rPr lang="el-GR" dirty="0" err="1"/>
              <a:t>Δυσαπορόφησης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Γαστρικό </a:t>
            </a:r>
            <a:r>
              <a:rPr lang="en-US" dirty="0" smtClean="0"/>
              <a:t>Bypass </a:t>
            </a:r>
            <a:endParaRPr lang="el-GR" dirty="0"/>
          </a:p>
        </p:txBody>
      </p:sp>
      <p:pic>
        <p:nvPicPr>
          <p:cNvPr id="4" name="Picture 13" descr="roux n y g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1527" r="8159" b="-2"/>
          <a:stretch>
            <a:fillRect/>
          </a:stretch>
        </p:blipFill>
        <p:spPr bwMode="auto">
          <a:xfrm>
            <a:off x="4572000" y="2132856"/>
            <a:ext cx="3312368" cy="2983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3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Β. Επεμβάσεις </a:t>
            </a:r>
            <a:r>
              <a:rPr lang="el-GR" dirty="0" err="1"/>
              <a:t>Δυσαπορόφησης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anastomosis gastric bypass OAGB</a:t>
            </a:r>
            <a:endParaRPr lang="el-G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1628800"/>
            <a:ext cx="4464496" cy="496855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Β.Επεμβάσεις</a:t>
            </a:r>
            <a:r>
              <a:rPr lang="el-GR" dirty="0" smtClean="0"/>
              <a:t> </a:t>
            </a:r>
            <a:r>
              <a:rPr lang="el-GR" dirty="0" err="1" smtClean="0"/>
              <a:t>Δυσαποσσόφησης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err="1" smtClean="0"/>
              <a:t>Χολοπαγκρεατική</a:t>
            </a:r>
            <a:r>
              <a:rPr lang="el-GR" dirty="0" smtClean="0"/>
              <a:t> Παράκαμψη </a:t>
            </a:r>
            <a:r>
              <a:rPr lang="en-US" dirty="0" smtClean="0"/>
              <a:t>BPD</a:t>
            </a:r>
            <a:endParaRPr lang="el-GR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222113" cy="36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Παθοφυσιολογικά</a:t>
            </a:r>
            <a:r>
              <a:rPr lang="el-GR" dirty="0" smtClean="0"/>
              <a:t> Αποτελέσματα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Περιορισμός θερμίδων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 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Ταχεία μεταφορά των θρεπτικών συστατικών στο λεπτό έντερο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hindgut hypothesis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)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Εκτομή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 γαστρικού θόλου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Αποκλεισμός 12δακτύλου και κεντρικού λεπτού εντέρου από  τα θρεπτικά συστατικά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 (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foregut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hypothesis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)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Αυξημένη μεταφορά θρεπτικών συστατικών και χολικών οξέων στο περιφερικό έντερο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818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Παθοφυσιολογικά</a:t>
            </a:r>
            <a:r>
              <a:rPr lang="el-GR" dirty="0" smtClean="0"/>
              <a:t> Αποτελέσματα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77500" lnSpcReduction="20000"/>
          </a:bodyPr>
          <a:lstStyle/>
          <a:p>
            <a:pPr lvl="0"/>
            <a:endParaRPr lang="el-GR" sz="2400" dirty="0"/>
          </a:p>
          <a:p>
            <a:pPr lvl="0"/>
            <a:r>
              <a:rPr lang="en-US" dirty="0"/>
              <a:t>1. </a:t>
            </a:r>
            <a:r>
              <a:rPr lang="el-GR" dirty="0"/>
              <a:t>Αλλαγή επιπέδων χολικών οξέων και </a:t>
            </a:r>
            <a:r>
              <a:rPr lang="en-US" dirty="0"/>
              <a:t>FGF-19</a:t>
            </a:r>
          </a:p>
          <a:p>
            <a:pPr lvl="0"/>
            <a:r>
              <a:rPr lang="en-US" dirty="0"/>
              <a:t>2. </a:t>
            </a:r>
            <a:r>
              <a:rPr lang="el-GR" dirty="0"/>
              <a:t>Αλλαγή μικροβιακής  χλωρίδας</a:t>
            </a:r>
          </a:p>
          <a:p>
            <a:pPr lvl="0"/>
            <a:r>
              <a:rPr lang="el-GR" dirty="0"/>
              <a:t>3. Αλλαγή στα επίπεδα ορμονών </a:t>
            </a:r>
          </a:p>
          <a:p>
            <a:pPr lvl="0"/>
            <a:r>
              <a:rPr lang="el-GR" dirty="0"/>
              <a:t>    (</a:t>
            </a:r>
            <a:r>
              <a:rPr lang="en-US" dirty="0"/>
              <a:t>GLP 1, GLP 2, PYY, </a:t>
            </a:r>
            <a:r>
              <a:rPr lang="en-US" dirty="0" err="1"/>
              <a:t>grehlin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4.</a:t>
            </a:r>
            <a:r>
              <a:rPr lang="el-GR" dirty="0"/>
              <a:t> </a:t>
            </a:r>
            <a:r>
              <a:rPr lang="el-GR" dirty="0">
                <a:latin typeface="Times New Roman"/>
                <a:cs typeface="Times New Roman"/>
              </a:rPr>
              <a:t>↓ </a:t>
            </a:r>
            <a:r>
              <a:rPr lang="el-GR" dirty="0" err="1"/>
              <a:t>τριγλυκεριδίων</a:t>
            </a:r>
            <a:endParaRPr lang="el-GR" dirty="0"/>
          </a:p>
          <a:p>
            <a:pPr lvl="0"/>
            <a:r>
              <a:rPr lang="el-GR" dirty="0"/>
              <a:t>5. </a:t>
            </a:r>
            <a:r>
              <a:rPr lang="el-GR" dirty="0">
                <a:latin typeface="Times New Roman"/>
                <a:cs typeface="Times New Roman"/>
              </a:rPr>
              <a:t>↓ </a:t>
            </a:r>
            <a:r>
              <a:rPr lang="el-GR" dirty="0" err="1"/>
              <a:t>γλυκοτοξικότητας</a:t>
            </a:r>
            <a:endParaRPr lang="el-GR" dirty="0"/>
          </a:p>
          <a:p>
            <a:pPr lvl="0"/>
            <a:r>
              <a:rPr lang="el-GR" dirty="0"/>
              <a:t>6. Απώλεια βάρους</a:t>
            </a:r>
          </a:p>
          <a:p>
            <a:pPr lvl="0"/>
            <a:r>
              <a:rPr lang="el-GR" dirty="0"/>
              <a:t>7. </a:t>
            </a:r>
            <a:r>
              <a:rPr lang="el-GR" dirty="0" err="1"/>
              <a:t>Αισθημα</a:t>
            </a:r>
            <a:r>
              <a:rPr lang="el-GR" dirty="0"/>
              <a:t> κορεσμού </a:t>
            </a:r>
          </a:p>
          <a:p>
            <a:pPr lvl="0"/>
            <a:r>
              <a:rPr lang="el-GR" dirty="0"/>
              <a:t>8. Προσαρμογή εντέρου</a:t>
            </a:r>
            <a:endParaRPr lang="en-US" dirty="0"/>
          </a:p>
          <a:p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l-GR" sz="2400" dirty="0"/>
          </a:p>
          <a:p>
            <a:pPr lvl="0"/>
            <a:endParaRPr lang="el-GR" sz="2400" dirty="0"/>
          </a:p>
          <a:p>
            <a:pPr lvl="0"/>
            <a:r>
              <a:rPr lang="el-GR" dirty="0"/>
              <a:t>1. Καλύτερη λειτουργία  Β - κυττάρων</a:t>
            </a:r>
          </a:p>
          <a:p>
            <a:pPr lvl="0"/>
            <a:r>
              <a:rPr lang="el-GR" dirty="0"/>
              <a:t>2. ↑ ευαισθησία στην  ινσουλίνη</a:t>
            </a:r>
          </a:p>
          <a:p>
            <a:pPr lvl="0"/>
            <a:r>
              <a:rPr lang="el-GR" dirty="0"/>
              <a:t>3. ↓ παραγωγή γλυκόζης στο ήπαρ</a:t>
            </a:r>
          </a:p>
          <a:p>
            <a:pPr lvl="0"/>
            <a:r>
              <a:rPr lang="el-GR" dirty="0"/>
              <a:t>4. ↑ κατανάλωση γλυκόζης</a:t>
            </a:r>
          </a:p>
          <a:p>
            <a:pPr lvl="0"/>
            <a:r>
              <a:rPr lang="el-GR" dirty="0"/>
              <a:t>5. ↑ επίδραση γλυκόζης</a:t>
            </a:r>
          </a:p>
          <a:p>
            <a:endParaRPr lang="el-GR" dirty="0"/>
          </a:p>
        </p:txBody>
      </p:sp>
      <p:sp>
        <p:nvSpPr>
          <p:cNvPr id="7" name="Δεξιό βέλος 6"/>
          <p:cNvSpPr/>
          <p:nvPr/>
        </p:nvSpPr>
        <p:spPr>
          <a:xfrm>
            <a:off x="4067944" y="3214039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8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Παγκόσμια Επιδημία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Μεγαλύτερη </a:t>
            </a:r>
            <a:r>
              <a:rPr lang="el-GR" dirty="0"/>
              <a:t>απειλή για την υγεία του σύγχρονου κόσμου</a:t>
            </a:r>
          </a:p>
          <a:p>
            <a:endParaRPr lang="el-GR" dirty="0"/>
          </a:p>
        </p:txBody>
      </p:sp>
      <p:pic>
        <p:nvPicPr>
          <p:cNvPr id="8" name="Θέση περιεχομένου 7" descr="Εικόνα που περιέχει κείμενο, βιβλί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1399FCAA-4E46-4754-9A40-1911062D6D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3466728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Επιλογή </a:t>
            </a:r>
            <a:r>
              <a:rPr lang="el-GR" dirty="0" err="1" smtClean="0"/>
              <a:t>Χειρουργικης</a:t>
            </a:r>
            <a:r>
              <a:rPr lang="el-GR" dirty="0" smtClean="0"/>
              <a:t> Επέμβασης ?</a:t>
            </a:r>
            <a:endParaRPr lang="el-GR" dirty="0"/>
          </a:p>
        </p:txBody>
      </p:sp>
      <p:pic>
        <p:nvPicPr>
          <p:cNvPr id="4" name="Picture 2" descr="ÎÏÎ¿ÏÎ­Î»ÎµÏÎ¼Î± ÎµÎ¹ÎºÏÎ½Î±Ï Î³Î¹Î± risk versus benefi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3744416" cy="30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26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Επιλογή </a:t>
            </a:r>
            <a:r>
              <a:rPr lang="el-GR" dirty="0" err="1"/>
              <a:t>Χειρουργικης</a:t>
            </a:r>
            <a:r>
              <a:rPr lang="el-GR" dirty="0"/>
              <a:t> Επέμβασης ?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“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Volume Eaters” –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Περιοριστικού τύπου επεμβάσεις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“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Sweet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&amp;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snack eaters” – </a:t>
            </a:r>
            <a:r>
              <a:rPr lang="el-GR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Δυσαπορροφητικού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sym typeface="Wingdings" panose="05000000000000000000" pitchFamily="2" charset="2"/>
              </a:rPr>
              <a:t> τύπου επεμβάσεις</a:t>
            </a:r>
          </a:p>
          <a:p>
            <a:endParaRPr lang="el-GR" dirty="0"/>
          </a:p>
        </p:txBody>
      </p:sp>
      <p:pic>
        <p:nvPicPr>
          <p:cNvPr id="6" name="Picture 6" descr="ÎÏÎ¿ÏÎ­Î»ÎµÏÎ¼Î± ÎµÎ¹ÎºÏÎ½Î±Ï Î³Î¹Î± eat a l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42361"/>
          <a:stretch>
            <a:fillRect/>
          </a:stretch>
        </p:blipFill>
        <p:spPr bwMode="auto">
          <a:xfrm rot="197692" flipH="1">
            <a:off x="894316" y="1486554"/>
            <a:ext cx="2636290" cy="239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ÎÏÎ¿ÏÎ­Î»ÎµÏÎ¼Î± ÎµÎ¹ÎºÏÎ½Î±Ï Î³Î¹Î± choco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2155">
            <a:off x="828756" y="4367629"/>
            <a:ext cx="2892882" cy="188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190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Σύμφωνα με τον Παγκόσμιο οργανισμό Υγείας(</a:t>
            </a:r>
            <a:r>
              <a:rPr lang="en-US" dirty="0"/>
              <a:t>WHO</a:t>
            </a:r>
            <a:r>
              <a:rPr lang="el-GR" dirty="0"/>
              <a:t>) η παχυσαρκία είναι </a:t>
            </a:r>
            <a:r>
              <a:rPr lang="el-GR" b="1" dirty="0"/>
              <a:t>η πιο συχνή διαταραχή</a:t>
            </a:r>
            <a:r>
              <a:rPr lang="el-GR" dirty="0"/>
              <a:t> σε παιδιά και εφήβους στον Ευρωπαϊκό χώρο με τα υψηλότερα ποσοστά να  παρατηρούνται στις χώρες της Νότιας Ευρώπης.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5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Calibri" charset="0"/>
                <a:ea typeface="Calibri" charset="0"/>
                <a:cs typeface="Calibri" charset="0"/>
              </a:rPr>
              <a:t>Β.Μ.Ι (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Body Mass Index)</a:t>
            </a:r>
            <a:br>
              <a:rPr lang="en-US" dirty="0">
                <a:latin typeface="Calibri" charset="0"/>
                <a:ea typeface="Calibri" charset="0"/>
                <a:cs typeface="Calibri" charset="0"/>
              </a:rPr>
            </a:br>
            <a:r>
              <a:rPr lang="el-GR" dirty="0">
                <a:latin typeface="Calibri" charset="0"/>
                <a:ea typeface="Calibri" charset="0"/>
                <a:cs typeface="Calibri" charset="0"/>
              </a:rPr>
              <a:t>ή</a:t>
            </a:r>
            <a:br>
              <a:rPr lang="el-GR" dirty="0">
                <a:latin typeface="Calibri" charset="0"/>
                <a:ea typeface="Calibri" charset="0"/>
                <a:cs typeface="Calibri" charset="0"/>
              </a:rPr>
            </a:br>
            <a:r>
              <a:rPr lang="el-GR" dirty="0">
                <a:latin typeface="Calibri" charset="0"/>
                <a:ea typeface="Calibri" charset="0"/>
                <a:cs typeface="Calibri" charset="0"/>
              </a:rPr>
              <a:t>Δ.Μ.Σ (Δείκτης Μάζας Σώματος)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el-GR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προκύπτει </a:t>
            </a:r>
            <a:r>
              <a:rPr lang="el-GR" altLang="en-US" sz="2400" dirty="0">
                <a:latin typeface="Calibri" charset="0"/>
                <a:ea typeface="Calibri" charset="0"/>
                <a:cs typeface="Calibri" charset="0"/>
              </a:rPr>
              <a:t>από την διαίρεση του σωματικού βάρους (</a:t>
            </a: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Kg)</a:t>
            </a:r>
            <a:endParaRPr lang="el-GR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60000"/>
              </a:lnSpc>
              <a:spcBef>
                <a:spcPct val="0"/>
              </a:spcBef>
              <a:buNone/>
            </a:pPr>
            <a:r>
              <a:rPr lang="el-GR" altLang="en-US" sz="2400" dirty="0">
                <a:latin typeface="Calibri" charset="0"/>
                <a:ea typeface="Calibri" charset="0"/>
                <a:cs typeface="Calibri" charset="0"/>
              </a:rPr>
              <a:t>            με το τετράγωνο του ύψους </a:t>
            </a:r>
            <a:r>
              <a:rPr lang="en-US" altLang="en-US" sz="2400" dirty="0">
                <a:latin typeface="Calibri" charset="0"/>
                <a:ea typeface="Calibri" charset="0"/>
                <a:cs typeface="Calibri" charset="0"/>
              </a:rPr>
              <a:t>(m)</a:t>
            </a:r>
            <a:endParaRPr lang="el-GR" altLang="en-US" sz="2400" dirty="0">
              <a:solidFill>
                <a:srgbClr val="003366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60000"/>
              </a:lnSpc>
            </a:pPr>
            <a:r>
              <a:rPr lang="el-GR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αποτελεί </a:t>
            </a:r>
            <a:r>
              <a:rPr lang="el-GR" altLang="en-US" sz="2400" dirty="0">
                <a:latin typeface="Calibri" charset="0"/>
                <a:ea typeface="Calibri" charset="0"/>
                <a:cs typeface="Calibri" charset="0"/>
              </a:rPr>
              <a:t>την συνιστώμενη βάση για την κατάταξη </a:t>
            </a:r>
          </a:p>
          <a:p>
            <a:pPr algn="just">
              <a:lnSpc>
                <a:spcPct val="160000"/>
              </a:lnSpc>
              <a:buNone/>
            </a:pPr>
            <a:r>
              <a:rPr lang="el-GR" altLang="en-US" sz="2400" dirty="0">
                <a:latin typeface="Calibri" charset="0"/>
                <a:ea typeface="Calibri" charset="0"/>
                <a:cs typeface="Calibri" charset="0"/>
              </a:rPr>
              <a:t>           των υπέρβαρων και παχύσαρκων ασθενών</a:t>
            </a:r>
            <a:endParaRPr lang="en-US" alt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206596" y="5661248"/>
            <a:ext cx="2519362" cy="588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60000"/>
              </a:lnSpc>
              <a:spcBef>
                <a:spcPct val="0"/>
              </a:spcBef>
              <a:buFontTx/>
              <a:buNone/>
            </a:pPr>
            <a:r>
              <a:rPr lang="el-GR" alt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l-GR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ΔΜΣ =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Kg</a:t>
            </a:r>
            <a:r>
              <a:rPr lang="el-GR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l-GR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m²</a:t>
            </a:r>
            <a:endParaRPr lang="el-GR" altLang="en-US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XYSARKIA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928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003366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l-GR" altLang="en-US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ΚΑΤΑΤΑΞΗ ΥΠΕΡΒΑΡΩΝ ΚΑΙ ΠΑΧΥΣΑΡΚΩΝ ΜΕ ΤΟΝ Δ.Μ.Σ</a:t>
            </a:r>
          </a:p>
        </p:txBody>
      </p:sp>
    </p:spTree>
    <p:extLst>
      <p:ext uri="{BB962C8B-B14F-4D97-AF65-F5344CB8AC3E}">
        <p14:creationId xmlns:p14="http://schemas.microsoft.com/office/powerpoint/2010/main" val="12427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208912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- TextBo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  <a:sym typeface="Wingdings" panose="05000000000000000000" pitchFamily="2" charset="2"/>
              </a:rPr>
              <a:t>Percentage of total population (age&gt;15yo) with BMI&gt;30kg/m</a:t>
            </a:r>
            <a:r>
              <a:rPr lang="en-US" sz="2100" b="1" baseline="30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  <a:sym typeface="Wingdings" panose="05000000000000000000" pitchFamily="2" charset="2"/>
              </a:rPr>
              <a:t>2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6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4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C725E1D-6B4A-4AC2-BFEF-666D6A4FCE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568952" cy="6552728"/>
          </a:xfrm>
          <a:prstGeom prst="rect">
            <a:avLst/>
          </a:prstGeom>
          <a:noFill/>
        </p:spPr>
      </p:pic>
      <p:sp>
        <p:nvSpPr>
          <p:cNvPr id="5" name="Έλλειψη 4"/>
          <p:cNvSpPr/>
          <p:nvPr/>
        </p:nvSpPr>
        <p:spPr>
          <a:xfrm>
            <a:off x="4139952" y="692696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0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945</Words>
  <Application>Microsoft Office PowerPoint</Application>
  <PresentationFormat>Προβολή στην οθόνη (4:3)</PresentationFormat>
  <Paragraphs>178</Paragraphs>
  <Slides>41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Μεταβολική Χειρουργική</vt:lpstr>
      <vt:lpstr>Ορισμός Παχυσαρκίας</vt:lpstr>
      <vt:lpstr>Παγκόσμια Επιδημία</vt:lpstr>
      <vt:lpstr>Παγκόσμια Επιδημία</vt:lpstr>
      <vt:lpstr>Παρουσίαση του PowerPoint</vt:lpstr>
      <vt:lpstr>Β.Μ.Ι (Body Mass Index) ή Δ.Μ.Σ (Δείκτης Μάζας Σώματος)</vt:lpstr>
      <vt:lpstr>ΚΑΤΑΤΑΞΗ ΥΠΕΡΒΑΡΩΝ ΚΑΙ ΠΑΧΥΣΑΡΚΩΝ ΜΕ ΤΟΝ Δ.Μ.Σ</vt:lpstr>
      <vt:lpstr>Percentage of total population (age&gt;15yo) with BMI&gt;30kg/m2</vt:lpstr>
      <vt:lpstr>Παρουσίαση του PowerPoint</vt:lpstr>
      <vt:lpstr>Παρουσίαση του PowerPoint</vt:lpstr>
      <vt:lpstr>Μεταβολικό Σύνδρομο Mets - Ορισμός</vt:lpstr>
      <vt:lpstr>Μεταβολικό Σύνδρομο</vt:lpstr>
      <vt:lpstr>Διαγνωστικά κριτήρια Μεταβολικού Συνδρόμου</vt:lpstr>
      <vt:lpstr>Ποια η σχέση του μεταβολικού συνδρόμου με την παχυσαρκία;</vt:lpstr>
      <vt:lpstr>Παράγοντες Κινδύνου Μεταβολικού Συνδρόμου</vt:lpstr>
      <vt:lpstr>Παράγοντες Κινδύνου Μεταβολικού Συνδρόμου</vt:lpstr>
      <vt:lpstr>Παρουσίαση του PowerPoint</vt:lpstr>
      <vt:lpstr>Παράγοντες κινδύνου που οδηγούν στην εμφάνιση μεταβολικού συνδρόμου</vt:lpstr>
      <vt:lpstr>Παθοφυσιολογία Μεταβολικού Συνδρόμου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Παράγοντες που Επηρεάζουν την Λιπογέννεση</vt:lpstr>
      <vt:lpstr>Σχετιζόμενες Παθήσεις</vt:lpstr>
      <vt:lpstr>Παθοφυσιολογία ΣΔΙΙ</vt:lpstr>
      <vt:lpstr>Καμία συντηρητική αγωγή δε θεραπεύει οριστικά την παχυσαρκία και το μεταβολικό σύνδρομο…</vt:lpstr>
      <vt:lpstr>Όλες οι επεμβάσεις για την κλινικά σοβαρή παχυσαρκία είναι, σε διαφορετικό βαθμό, μακροχρόνια αποτελεσματικές…</vt:lpstr>
      <vt:lpstr>Παρουσίαση του PowerPoint</vt:lpstr>
      <vt:lpstr>Παρουσίαση του PowerPoint</vt:lpstr>
      <vt:lpstr>Παρουσίαση του PowerPoint</vt:lpstr>
      <vt:lpstr>Α. Περιοριστικού τύπου επεμβάσεις</vt:lpstr>
      <vt:lpstr>Α. Περιοριστικού τύπου επεμβάσεις</vt:lpstr>
      <vt:lpstr>Β. Επεμβάσεις Δυσαπορόφησης</vt:lpstr>
      <vt:lpstr>Β. Επεμβάσεις Δυσαπορόφησης</vt:lpstr>
      <vt:lpstr>Β.Επεμβάσεις Δυσαποσσόφησης</vt:lpstr>
      <vt:lpstr>Παθοφυσιολογικά Αποτελέσματα</vt:lpstr>
      <vt:lpstr>Παθοφυσιολογικά Αποτελέσματα</vt:lpstr>
      <vt:lpstr>Επιλογή Χειρουργικης Επέμβασης ?</vt:lpstr>
      <vt:lpstr>Επιλογή Χειρουργικης Επέμβασης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Μεταβολική Χειρουργική</dc:title>
  <dc:creator>panagiotis varsos</dc:creator>
  <cp:lastModifiedBy>panagiotis varsos</cp:lastModifiedBy>
  <cp:revision>36</cp:revision>
  <dcterms:created xsi:type="dcterms:W3CDTF">2022-09-27T19:42:45Z</dcterms:created>
  <dcterms:modified xsi:type="dcterms:W3CDTF">2023-09-10T13:40:45Z</dcterms:modified>
</cp:coreProperties>
</file>