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2" r:id="rId3"/>
    <p:sldId id="278" r:id="rId4"/>
    <p:sldId id="282" r:id="rId5"/>
    <p:sldId id="291" r:id="rId6"/>
    <p:sldId id="288" r:id="rId7"/>
    <p:sldId id="286" r:id="rId8"/>
    <p:sldId id="300" r:id="rId9"/>
    <p:sldId id="287" r:id="rId10"/>
    <p:sldId id="302" r:id="rId11"/>
    <p:sldId id="298" r:id="rId12"/>
    <p:sldId id="299" r:id="rId13"/>
    <p:sldId id="293" r:id="rId14"/>
    <p:sldId id="296" r:id="rId15"/>
    <p:sldId id="297" r:id="rId16"/>
    <p:sldId id="295" r:id="rId17"/>
    <p:sldId id="290" r:id="rId18"/>
    <p:sldId id="305" r:id="rId19"/>
    <p:sldId id="279" r:id="rId20"/>
    <p:sldId id="303" r:id="rId21"/>
    <p:sldId id="304" r:id="rId22"/>
    <p:sldId id="280" r:id="rId23"/>
    <p:sldId id="306" r:id="rId24"/>
    <p:sldId id="281" r:id="rId25"/>
    <p:sldId id="312" r:id="rId26"/>
    <p:sldId id="308" r:id="rId27"/>
    <p:sldId id="309" r:id="rId28"/>
    <p:sldId id="310" r:id="rId29"/>
    <p:sldId id="311" r:id="rId30"/>
    <p:sldId id="313" r:id="rId31"/>
    <p:sldId id="318" r:id="rId32"/>
    <p:sldId id="317" r:id="rId33"/>
    <p:sldId id="316" r:id="rId34"/>
    <p:sldId id="315" r:id="rId35"/>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63"/>
    <p:restoredTop sz="94681"/>
  </p:normalViewPr>
  <p:slideViewPr>
    <p:cSldViewPr snapToGrid="0" snapToObjects="1">
      <p:cViewPr varScale="1">
        <p:scale>
          <a:sx n="107" d="100"/>
          <a:sy n="107" d="100"/>
        </p:scale>
        <p:origin x="1288"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3262A3-C8CE-47A2-857E-9F0B4EF6F81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3E3A74F-9E93-4057-BE8E-86B56DEE9DC2}">
      <dgm:prSet/>
      <dgm:spPr/>
      <dgm:t>
        <a:bodyPr/>
        <a:lstStyle/>
        <a:p>
          <a:r>
            <a:rPr lang="en-GB"/>
            <a:t>I</a:t>
          </a:r>
          <a:r>
            <a:rPr lang="en-US"/>
            <a:t>t is classed as a gland</a:t>
          </a:r>
        </a:p>
      </dgm:t>
    </dgm:pt>
    <dgm:pt modelId="{A5CB7F2B-5B35-4C16-8D52-DE8AC6736356}" type="parTrans" cxnId="{8DC5CCC5-1DEB-4942-A499-D896CE2869BF}">
      <dgm:prSet/>
      <dgm:spPr/>
      <dgm:t>
        <a:bodyPr/>
        <a:lstStyle/>
        <a:p>
          <a:endParaRPr lang="en-US"/>
        </a:p>
      </dgm:t>
    </dgm:pt>
    <dgm:pt modelId="{6D36B629-C90B-41DC-A374-E84A3B6F4FED}" type="sibTrans" cxnId="{8DC5CCC5-1DEB-4942-A499-D896CE2869BF}">
      <dgm:prSet/>
      <dgm:spPr/>
      <dgm:t>
        <a:bodyPr/>
        <a:lstStyle/>
        <a:p>
          <a:endParaRPr lang="en-US"/>
        </a:p>
      </dgm:t>
    </dgm:pt>
    <dgm:pt modelId="{D8A9FAB1-F380-46FA-A4E0-8920302555B9}">
      <dgm:prSet/>
      <dgm:spPr/>
      <dgm:t>
        <a:bodyPr/>
        <a:lstStyle/>
        <a:p>
          <a:r>
            <a:rPr lang="en-US"/>
            <a:t>2% of the body weight</a:t>
          </a:r>
        </a:p>
      </dgm:t>
    </dgm:pt>
    <dgm:pt modelId="{10763160-1E0D-4E90-9623-3E58ACA17666}" type="parTrans" cxnId="{48810883-09A2-4B2C-A56B-76E73ECEB803}">
      <dgm:prSet/>
      <dgm:spPr/>
      <dgm:t>
        <a:bodyPr/>
        <a:lstStyle/>
        <a:p>
          <a:endParaRPr lang="en-US"/>
        </a:p>
      </dgm:t>
    </dgm:pt>
    <dgm:pt modelId="{083E831C-8B36-4EE1-982B-D7A401A9BD3A}" type="sibTrans" cxnId="{48810883-09A2-4B2C-A56B-76E73ECEB803}">
      <dgm:prSet/>
      <dgm:spPr/>
      <dgm:t>
        <a:bodyPr/>
        <a:lstStyle/>
        <a:p>
          <a:endParaRPr lang="en-US"/>
        </a:p>
      </dgm:t>
    </dgm:pt>
    <dgm:pt modelId="{BB5D958C-1C0F-4E7E-942E-8FB06347E41D}">
      <dgm:prSet/>
      <dgm:spPr/>
      <dgm:t>
        <a:bodyPr/>
        <a:lstStyle/>
        <a:p>
          <a:r>
            <a:rPr lang="en-US"/>
            <a:t>13% of the bodie’s blood supply</a:t>
          </a:r>
        </a:p>
      </dgm:t>
    </dgm:pt>
    <dgm:pt modelId="{E4EC9E60-56A9-430B-95AF-D94D52CD0484}" type="parTrans" cxnId="{E7320E80-4E1A-4CC3-981D-5907174330A1}">
      <dgm:prSet/>
      <dgm:spPr/>
      <dgm:t>
        <a:bodyPr/>
        <a:lstStyle/>
        <a:p>
          <a:endParaRPr lang="en-US"/>
        </a:p>
      </dgm:t>
    </dgm:pt>
    <dgm:pt modelId="{9DB48477-9C91-4FFB-A070-2346F5E814F9}" type="sibTrans" cxnId="{E7320E80-4E1A-4CC3-981D-5907174330A1}">
      <dgm:prSet/>
      <dgm:spPr/>
      <dgm:t>
        <a:bodyPr/>
        <a:lstStyle/>
        <a:p>
          <a:endParaRPr lang="en-US"/>
        </a:p>
      </dgm:t>
    </dgm:pt>
    <dgm:pt modelId="{42ADF6F5-1F22-4C62-8E24-D799DAF4C77C}">
      <dgm:prSet/>
      <dgm:spPr/>
      <dgm:t>
        <a:bodyPr/>
        <a:lstStyle/>
        <a:p>
          <a:r>
            <a:rPr lang="en-GB"/>
            <a:t>I</a:t>
          </a:r>
          <a:r>
            <a:rPr lang="en-US"/>
            <a:t>t carries out over 500 essential tasks</a:t>
          </a:r>
        </a:p>
      </dgm:t>
    </dgm:pt>
    <dgm:pt modelId="{28DEFF3A-2700-4BB2-8FD3-F817421175F7}" type="parTrans" cxnId="{7E318C40-F3B7-4895-8622-2378D054311C}">
      <dgm:prSet/>
      <dgm:spPr/>
      <dgm:t>
        <a:bodyPr/>
        <a:lstStyle/>
        <a:p>
          <a:endParaRPr lang="en-US"/>
        </a:p>
      </dgm:t>
    </dgm:pt>
    <dgm:pt modelId="{E2AA96E7-8649-47F1-87D6-67B0AD1ABE5C}" type="sibTrans" cxnId="{7E318C40-F3B7-4895-8622-2378D054311C}">
      <dgm:prSet/>
      <dgm:spPr/>
      <dgm:t>
        <a:bodyPr/>
        <a:lstStyle/>
        <a:p>
          <a:endParaRPr lang="en-US"/>
        </a:p>
      </dgm:t>
    </dgm:pt>
    <dgm:pt modelId="{0F2D20A0-5BCD-4D6A-9BA2-EE0F9D1A7BCF}">
      <dgm:prSet/>
      <dgm:spPr/>
      <dgm:t>
        <a:bodyPr/>
        <a:lstStyle/>
        <a:p>
          <a:r>
            <a:rPr lang="en-GB"/>
            <a:t>I</a:t>
          </a:r>
          <a:r>
            <a:rPr lang="en-US"/>
            <a:t>t is the only organ that can regenerate</a:t>
          </a:r>
        </a:p>
      </dgm:t>
    </dgm:pt>
    <dgm:pt modelId="{7973DC9D-1D88-4317-88C1-FEF88F39675F}" type="parTrans" cxnId="{1949F7C1-B23F-49B0-ADDE-4F631190DA9B}">
      <dgm:prSet/>
      <dgm:spPr/>
      <dgm:t>
        <a:bodyPr/>
        <a:lstStyle/>
        <a:p>
          <a:endParaRPr lang="en-US"/>
        </a:p>
      </dgm:t>
    </dgm:pt>
    <dgm:pt modelId="{FCA7A0A9-3AF2-4516-96A0-F3D3CA5E5C07}" type="sibTrans" cxnId="{1949F7C1-B23F-49B0-ADDE-4F631190DA9B}">
      <dgm:prSet/>
      <dgm:spPr/>
      <dgm:t>
        <a:bodyPr/>
        <a:lstStyle/>
        <a:p>
          <a:endParaRPr lang="en-US"/>
        </a:p>
      </dgm:t>
    </dgm:pt>
    <dgm:pt modelId="{F59F4755-756C-E441-B57B-17AC865FDD15}" type="pres">
      <dgm:prSet presAssocID="{7B3262A3-C8CE-47A2-857E-9F0B4EF6F81E}" presName="linear" presStyleCnt="0">
        <dgm:presLayoutVars>
          <dgm:animLvl val="lvl"/>
          <dgm:resizeHandles val="exact"/>
        </dgm:presLayoutVars>
      </dgm:prSet>
      <dgm:spPr/>
    </dgm:pt>
    <dgm:pt modelId="{C1F67393-5E2C-2849-B08C-A9139CF25BA6}" type="pres">
      <dgm:prSet presAssocID="{A3E3A74F-9E93-4057-BE8E-86B56DEE9DC2}" presName="parentText" presStyleLbl="node1" presStyleIdx="0" presStyleCnt="5">
        <dgm:presLayoutVars>
          <dgm:chMax val="0"/>
          <dgm:bulletEnabled val="1"/>
        </dgm:presLayoutVars>
      </dgm:prSet>
      <dgm:spPr/>
    </dgm:pt>
    <dgm:pt modelId="{4D323014-16B8-E246-8294-2328B2631DDE}" type="pres">
      <dgm:prSet presAssocID="{6D36B629-C90B-41DC-A374-E84A3B6F4FED}" presName="spacer" presStyleCnt="0"/>
      <dgm:spPr/>
    </dgm:pt>
    <dgm:pt modelId="{E59BCAEA-8073-934C-B2B5-0E1FAA70FFD9}" type="pres">
      <dgm:prSet presAssocID="{D8A9FAB1-F380-46FA-A4E0-8920302555B9}" presName="parentText" presStyleLbl="node1" presStyleIdx="1" presStyleCnt="5">
        <dgm:presLayoutVars>
          <dgm:chMax val="0"/>
          <dgm:bulletEnabled val="1"/>
        </dgm:presLayoutVars>
      </dgm:prSet>
      <dgm:spPr/>
    </dgm:pt>
    <dgm:pt modelId="{A9D7088A-8D41-424A-BEAE-07302A2803D0}" type="pres">
      <dgm:prSet presAssocID="{083E831C-8B36-4EE1-982B-D7A401A9BD3A}" presName="spacer" presStyleCnt="0"/>
      <dgm:spPr/>
    </dgm:pt>
    <dgm:pt modelId="{AA1CA8A8-7BBC-4E4B-8968-8FE27218A977}" type="pres">
      <dgm:prSet presAssocID="{BB5D958C-1C0F-4E7E-942E-8FB06347E41D}" presName="parentText" presStyleLbl="node1" presStyleIdx="2" presStyleCnt="5">
        <dgm:presLayoutVars>
          <dgm:chMax val="0"/>
          <dgm:bulletEnabled val="1"/>
        </dgm:presLayoutVars>
      </dgm:prSet>
      <dgm:spPr/>
    </dgm:pt>
    <dgm:pt modelId="{76423D99-974D-D546-B344-52328BF1E3EF}" type="pres">
      <dgm:prSet presAssocID="{9DB48477-9C91-4FFB-A070-2346F5E814F9}" presName="spacer" presStyleCnt="0"/>
      <dgm:spPr/>
    </dgm:pt>
    <dgm:pt modelId="{5D4E6623-FCBA-6846-93FB-5F7406116848}" type="pres">
      <dgm:prSet presAssocID="{42ADF6F5-1F22-4C62-8E24-D799DAF4C77C}" presName="parentText" presStyleLbl="node1" presStyleIdx="3" presStyleCnt="5">
        <dgm:presLayoutVars>
          <dgm:chMax val="0"/>
          <dgm:bulletEnabled val="1"/>
        </dgm:presLayoutVars>
      </dgm:prSet>
      <dgm:spPr/>
    </dgm:pt>
    <dgm:pt modelId="{ADE41C0C-18DA-D84D-9D99-EFCFB5A9D7A6}" type="pres">
      <dgm:prSet presAssocID="{E2AA96E7-8649-47F1-87D6-67B0AD1ABE5C}" presName="spacer" presStyleCnt="0"/>
      <dgm:spPr/>
    </dgm:pt>
    <dgm:pt modelId="{25BF0D19-49B6-8543-A120-E50109534585}" type="pres">
      <dgm:prSet presAssocID="{0F2D20A0-5BCD-4D6A-9BA2-EE0F9D1A7BCF}" presName="parentText" presStyleLbl="node1" presStyleIdx="4" presStyleCnt="5">
        <dgm:presLayoutVars>
          <dgm:chMax val="0"/>
          <dgm:bulletEnabled val="1"/>
        </dgm:presLayoutVars>
      </dgm:prSet>
      <dgm:spPr/>
    </dgm:pt>
  </dgm:ptLst>
  <dgm:cxnLst>
    <dgm:cxn modelId="{00112724-6D0A-7745-A407-E62BD759AEA5}" type="presOf" srcId="{42ADF6F5-1F22-4C62-8E24-D799DAF4C77C}" destId="{5D4E6623-FCBA-6846-93FB-5F7406116848}" srcOrd="0" destOrd="0" presId="urn:microsoft.com/office/officeart/2005/8/layout/vList2"/>
    <dgm:cxn modelId="{D6227B36-721C-1742-AC91-72A552253D3C}" type="presOf" srcId="{7B3262A3-C8CE-47A2-857E-9F0B4EF6F81E}" destId="{F59F4755-756C-E441-B57B-17AC865FDD15}" srcOrd="0" destOrd="0" presId="urn:microsoft.com/office/officeart/2005/8/layout/vList2"/>
    <dgm:cxn modelId="{7E318C40-F3B7-4895-8622-2378D054311C}" srcId="{7B3262A3-C8CE-47A2-857E-9F0B4EF6F81E}" destId="{42ADF6F5-1F22-4C62-8E24-D799DAF4C77C}" srcOrd="3" destOrd="0" parTransId="{28DEFF3A-2700-4BB2-8FD3-F817421175F7}" sibTransId="{E2AA96E7-8649-47F1-87D6-67B0AD1ABE5C}"/>
    <dgm:cxn modelId="{8D669377-E1E1-1A40-BBA0-2E2A5C277854}" type="presOf" srcId="{BB5D958C-1C0F-4E7E-942E-8FB06347E41D}" destId="{AA1CA8A8-7BBC-4E4B-8968-8FE27218A977}" srcOrd="0" destOrd="0" presId="urn:microsoft.com/office/officeart/2005/8/layout/vList2"/>
    <dgm:cxn modelId="{E7320E80-4E1A-4CC3-981D-5907174330A1}" srcId="{7B3262A3-C8CE-47A2-857E-9F0B4EF6F81E}" destId="{BB5D958C-1C0F-4E7E-942E-8FB06347E41D}" srcOrd="2" destOrd="0" parTransId="{E4EC9E60-56A9-430B-95AF-D94D52CD0484}" sibTransId="{9DB48477-9C91-4FFB-A070-2346F5E814F9}"/>
    <dgm:cxn modelId="{48810883-09A2-4B2C-A56B-76E73ECEB803}" srcId="{7B3262A3-C8CE-47A2-857E-9F0B4EF6F81E}" destId="{D8A9FAB1-F380-46FA-A4E0-8920302555B9}" srcOrd="1" destOrd="0" parTransId="{10763160-1E0D-4E90-9623-3E58ACA17666}" sibTransId="{083E831C-8B36-4EE1-982B-D7A401A9BD3A}"/>
    <dgm:cxn modelId="{C8B9CBA4-9B03-7C46-8DAB-0270B55963DB}" type="presOf" srcId="{D8A9FAB1-F380-46FA-A4E0-8920302555B9}" destId="{E59BCAEA-8073-934C-B2B5-0E1FAA70FFD9}" srcOrd="0" destOrd="0" presId="urn:microsoft.com/office/officeart/2005/8/layout/vList2"/>
    <dgm:cxn modelId="{7FA0ECAA-E7BD-2D44-9E2B-69F29C53B1E4}" type="presOf" srcId="{0F2D20A0-5BCD-4D6A-9BA2-EE0F9D1A7BCF}" destId="{25BF0D19-49B6-8543-A120-E50109534585}" srcOrd="0" destOrd="0" presId="urn:microsoft.com/office/officeart/2005/8/layout/vList2"/>
    <dgm:cxn modelId="{1949F7C1-B23F-49B0-ADDE-4F631190DA9B}" srcId="{7B3262A3-C8CE-47A2-857E-9F0B4EF6F81E}" destId="{0F2D20A0-5BCD-4D6A-9BA2-EE0F9D1A7BCF}" srcOrd="4" destOrd="0" parTransId="{7973DC9D-1D88-4317-88C1-FEF88F39675F}" sibTransId="{FCA7A0A9-3AF2-4516-96A0-F3D3CA5E5C07}"/>
    <dgm:cxn modelId="{8DC5CCC5-1DEB-4942-A499-D896CE2869BF}" srcId="{7B3262A3-C8CE-47A2-857E-9F0B4EF6F81E}" destId="{A3E3A74F-9E93-4057-BE8E-86B56DEE9DC2}" srcOrd="0" destOrd="0" parTransId="{A5CB7F2B-5B35-4C16-8D52-DE8AC6736356}" sibTransId="{6D36B629-C90B-41DC-A374-E84A3B6F4FED}"/>
    <dgm:cxn modelId="{4CD1A1C8-4B4B-6944-A3E4-717CF7F27D60}" type="presOf" srcId="{A3E3A74F-9E93-4057-BE8E-86B56DEE9DC2}" destId="{C1F67393-5E2C-2849-B08C-A9139CF25BA6}" srcOrd="0" destOrd="0" presId="urn:microsoft.com/office/officeart/2005/8/layout/vList2"/>
    <dgm:cxn modelId="{E7E72F8A-EC35-5D4B-828D-DA748B539005}" type="presParOf" srcId="{F59F4755-756C-E441-B57B-17AC865FDD15}" destId="{C1F67393-5E2C-2849-B08C-A9139CF25BA6}" srcOrd="0" destOrd="0" presId="urn:microsoft.com/office/officeart/2005/8/layout/vList2"/>
    <dgm:cxn modelId="{8E0B4E9E-3C07-7641-A71B-57277A01ECCF}" type="presParOf" srcId="{F59F4755-756C-E441-B57B-17AC865FDD15}" destId="{4D323014-16B8-E246-8294-2328B2631DDE}" srcOrd="1" destOrd="0" presId="urn:microsoft.com/office/officeart/2005/8/layout/vList2"/>
    <dgm:cxn modelId="{E744C83F-E0F4-1246-9477-4A7D6C5FBBDD}" type="presParOf" srcId="{F59F4755-756C-E441-B57B-17AC865FDD15}" destId="{E59BCAEA-8073-934C-B2B5-0E1FAA70FFD9}" srcOrd="2" destOrd="0" presId="urn:microsoft.com/office/officeart/2005/8/layout/vList2"/>
    <dgm:cxn modelId="{D2436ADD-BDC5-DC4B-B858-32F4BE16EA51}" type="presParOf" srcId="{F59F4755-756C-E441-B57B-17AC865FDD15}" destId="{A9D7088A-8D41-424A-BEAE-07302A2803D0}" srcOrd="3" destOrd="0" presId="urn:microsoft.com/office/officeart/2005/8/layout/vList2"/>
    <dgm:cxn modelId="{03D8EB22-03D9-584F-9FCC-4D6A62A88D37}" type="presParOf" srcId="{F59F4755-756C-E441-B57B-17AC865FDD15}" destId="{AA1CA8A8-7BBC-4E4B-8968-8FE27218A977}" srcOrd="4" destOrd="0" presId="urn:microsoft.com/office/officeart/2005/8/layout/vList2"/>
    <dgm:cxn modelId="{BF31B68C-99E5-9E41-92E7-0A511EA7D757}" type="presParOf" srcId="{F59F4755-756C-E441-B57B-17AC865FDD15}" destId="{76423D99-974D-D546-B344-52328BF1E3EF}" srcOrd="5" destOrd="0" presId="urn:microsoft.com/office/officeart/2005/8/layout/vList2"/>
    <dgm:cxn modelId="{062B837B-515E-ED48-9D3B-6476413D5F8B}" type="presParOf" srcId="{F59F4755-756C-E441-B57B-17AC865FDD15}" destId="{5D4E6623-FCBA-6846-93FB-5F7406116848}" srcOrd="6" destOrd="0" presId="urn:microsoft.com/office/officeart/2005/8/layout/vList2"/>
    <dgm:cxn modelId="{CD1E2720-BB05-1F44-805F-B54B411C1D56}" type="presParOf" srcId="{F59F4755-756C-E441-B57B-17AC865FDD15}" destId="{ADE41C0C-18DA-D84D-9D99-EFCFB5A9D7A6}" srcOrd="7" destOrd="0" presId="urn:microsoft.com/office/officeart/2005/8/layout/vList2"/>
    <dgm:cxn modelId="{8770F71F-5DA4-104A-A86A-A90091DB661E}" type="presParOf" srcId="{F59F4755-756C-E441-B57B-17AC865FDD15}" destId="{25BF0D19-49B6-8543-A120-E5010953458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2BF458-CC1C-48E4-BC3A-4A24870BDDA8}"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C45D801B-D7F3-4922-8100-EE063517F303}">
      <dgm:prSet/>
      <dgm:spPr/>
      <dgm:t>
        <a:bodyPr/>
        <a:lstStyle/>
        <a:p>
          <a:r>
            <a:rPr lang="en-GB"/>
            <a:t>}  </a:t>
          </a:r>
          <a:r>
            <a:rPr lang="en-GB" b="1"/>
            <a:t>Falciform ligament </a:t>
          </a:r>
          <a:endParaRPr lang="en-US"/>
        </a:p>
      </dgm:t>
    </dgm:pt>
    <dgm:pt modelId="{2DA4FB46-D97B-4FAC-BA9D-EAC632F03C8E}" type="parTrans" cxnId="{549BC09C-5F91-4395-A358-0D88CF8E14D7}">
      <dgm:prSet/>
      <dgm:spPr/>
      <dgm:t>
        <a:bodyPr/>
        <a:lstStyle/>
        <a:p>
          <a:endParaRPr lang="en-US" sz="1600"/>
        </a:p>
      </dgm:t>
    </dgm:pt>
    <dgm:pt modelId="{B2112B08-594E-4E3E-B0DF-E3943FD5E2BB}" type="sibTrans" cxnId="{549BC09C-5F91-4395-A358-0D88CF8E14D7}">
      <dgm:prSet/>
      <dgm:spPr/>
      <dgm:t>
        <a:bodyPr/>
        <a:lstStyle/>
        <a:p>
          <a:endParaRPr lang="en-US"/>
        </a:p>
      </dgm:t>
    </dgm:pt>
    <dgm:pt modelId="{9FD57BA0-69D7-4918-B6BB-6C301B24DCB7}">
      <dgm:prSet/>
      <dgm:spPr/>
      <dgm:t>
        <a:bodyPr/>
        <a:lstStyle/>
        <a:p>
          <a:r>
            <a:rPr lang="en-GB"/>
            <a:t>}  </a:t>
          </a:r>
          <a:r>
            <a:rPr lang="en-GB" b="1"/>
            <a:t>Coronary ligament </a:t>
          </a:r>
          <a:endParaRPr lang="en-US"/>
        </a:p>
      </dgm:t>
    </dgm:pt>
    <dgm:pt modelId="{2F13D161-2F1A-49A0-92C3-B18D90481913}" type="parTrans" cxnId="{A854243F-7162-42F4-80EE-A31BD5CA61D3}">
      <dgm:prSet/>
      <dgm:spPr/>
      <dgm:t>
        <a:bodyPr/>
        <a:lstStyle/>
        <a:p>
          <a:endParaRPr lang="en-US" sz="1600"/>
        </a:p>
      </dgm:t>
    </dgm:pt>
    <dgm:pt modelId="{29053894-DD73-402D-B592-D6E458AE8B91}" type="sibTrans" cxnId="{A854243F-7162-42F4-80EE-A31BD5CA61D3}">
      <dgm:prSet/>
      <dgm:spPr/>
      <dgm:t>
        <a:bodyPr/>
        <a:lstStyle/>
        <a:p>
          <a:endParaRPr lang="en-US"/>
        </a:p>
      </dgm:t>
    </dgm:pt>
    <dgm:pt modelId="{BB136381-6713-4FFE-8CD3-65AF84C936ED}">
      <dgm:prSet/>
      <dgm:spPr/>
      <dgm:t>
        <a:bodyPr/>
        <a:lstStyle/>
        <a:p>
          <a:r>
            <a:rPr lang="en-GB"/>
            <a:t>}  </a:t>
          </a:r>
          <a:r>
            <a:rPr lang="en-GB" b="1"/>
            <a:t>Triangular ligaments </a:t>
          </a:r>
          <a:endParaRPr lang="en-US"/>
        </a:p>
      </dgm:t>
    </dgm:pt>
    <dgm:pt modelId="{1439D204-B97B-4FE7-98DC-3E18834FABC7}" type="parTrans" cxnId="{FCEA3256-247D-46FB-8FD1-E711D5A549F6}">
      <dgm:prSet/>
      <dgm:spPr/>
      <dgm:t>
        <a:bodyPr/>
        <a:lstStyle/>
        <a:p>
          <a:endParaRPr lang="en-US" sz="1600"/>
        </a:p>
      </dgm:t>
    </dgm:pt>
    <dgm:pt modelId="{45525C73-E3E0-433D-8513-835B4C4E5D86}" type="sibTrans" cxnId="{FCEA3256-247D-46FB-8FD1-E711D5A549F6}">
      <dgm:prSet/>
      <dgm:spPr/>
      <dgm:t>
        <a:bodyPr/>
        <a:lstStyle/>
        <a:p>
          <a:endParaRPr lang="en-US"/>
        </a:p>
      </dgm:t>
    </dgm:pt>
    <dgm:pt modelId="{DA4E408C-CD17-422B-82EC-B7C4D7FECA17}">
      <dgm:prSet/>
      <dgm:spPr/>
      <dgm:t>
        <a:bodyPr/>
        <a:lstStyle/>
        <a:p>
          <a:r>
            <a:rPr lang="en-GB"/>
            <a:t>}  </a:t>
          </a:r>
          <a:r>
            <a:rPr lang="en-GB" b="1"/>
            <a:t>Lesser omentum </a:t>
          </a:r>
          <a:endParaRPr lang="en-US"/>
        </a:p>
      </dgm:t>
    </dgm:pt>
    <dgm:pt modelId="{699ED020-B0F9-494E-B861-5F193A953C62}" type="parTrans" cxnId="{BF61FAD9-FB3F-40B8-84CF-A82494E5258F}">
      <dgm:prSet/>
      <dgm:spPr/>
      <dgm:t>
        <a:bodyPr/>
        <a:lstStyle/>
        <a:p>
          <a:endParaRPr lang="en-US" sz="1600"/>
        </a:p>
      </dgm:t>
    </dgm:pt>
    <dgm:pt modelId="{0271455D-882D-4F3F-9C27-F19EFDBD2500}" type="sibTrans" cxnId="{BF61FAD9-FB3F-40B8-84CF-A82494E5258F}">
      <dgm:prSet/>
      <dgm:spPr/>
      <dgm:t>
        <a:bodyPr/>
        <a:lstStyle/>
        <a:p>
          <a:endParaRPr lang="en-US"/>
        </a:p>
      </dgm:t>
    </dgm:pt>
    <dgm:pt modelId="{255BEBE2-F3D2-2641-A139-82B7D684C612}" type="pres">
      <dgm:prSet presAssocID="{562BF458-CC1C-48E4-BC3A-4A24870BDDA8}" presName="vert0" presStyleCnt="0">
        <dgm:presLayoutVars>
          <dgm:dir/>
          <dgm:animOne val="branch"/>
          <dgm:animLvl val="lvl"/>
        </dgm:presLayoutVars>
      </dgm:prSet>
      <dgm:spPr/>
    </dgm:pt>
    <dgm:pt modelId="{E249D5B9-995C-8B4B-979B-AFC3E8D77739}" type="pres">
      <dgm:prSet presAssocID="{C45D801B-D7F3-4922-8100-EE063517F303}" presName="thickLine" presStyleLbl="alignNode1" presStyleIdx="0" presStyleCnt="4"/>
      <dgm:spPr/>
    </dgm:pt>
    <dgm:pt modelId="{19987DDE-AC0E-324F-886A-877C92919E45}" type="pres">
      <dgm:prSet presAssocID="{C45D801B-D7F3-4922-8100-EE063517F303}" presName="horz1" presStyleCnt="0"/>
      <dgm:spPr/>
    </dgm:pt>
    <dgm:pt modelId="{4D1A3DA5-3C89-0045-97C1-424C116A0954}" type="pres">
      <dgm:prSet presAssocID="{C45D801B-D7F3-4922-8100-EE063517F303}" presName="tx1" presStyleLbl="revTx" presStyleIdx="0" presStyleCnt="4"/>
      <dgm:spPr/>
    </dgm:pt>
    <dgm:pt modelId="{3C4EC4BF-5759-0947-A3D9-F237EA54B4F3}" type="pres">
      <dgm:prSet presAssocID="{C45D801B-D7F3-4922-8100-EE063517F303}" presName="vert1" presStyleCnt="0"/>
      <dgm:spPr/>
    </dgm:pt>
    <dgm:pt modelId="{738C0E9F-8F42-234A-9961-BF8CC1B0191E}" type="pres">
      <dgm:prSet presAssocID="{9FD57BA0-69D7-4918-B6BB-6C301B24DCB7}" presName="thickLine" presStyleLbl="alignNode1" presStyleIdx="1" presStyleCnt="4"/>
      <dgm:spPr/>
    </dgm:pt>
    <dgm:pt modelId="{7284C751-01B1-B548-A505-99A73439CCB5}" type="pres">
      <dgm:prSet presAssocID="{9FD57BA0-69D7-4918-B6BB-6C301B24DCB7}" presName="horz1" presStyleCnt="0"/>
      <dgm:spPr/>
    </dgm:pt>
    <dgm:pt modelId="{0D20BDD2-E755-704B-8FAD-C5E6082C1A0A}" type="pres">
      <dgm:prSet presAssocID="{9FD57BA0-69D7-4918-B6BB-6C301B24DCB7}" presName="tx1" presStyleLbl="revTx" presStyleIdx="1" presStyleCnt="4"/>
      <dgm:spPr/>
    </dgm:pt>
    <dgm:pt modelId="{5773978E-EBBA-6740-9B3B-FA748F05D22B}" type="pres">
      <dgm:prSet presAssocID="{9FD57BA0-69D7-4918-B6BB-6C301B24DCB7}" presName="vert1" presStyleCnt="0"/>
      <dgm:spPr/>
    </dgm:pt>
    <dgm:pt modelId="{6E928034-FAD8-1A4F-9B8C-21CBB22858E1}" type="pres">
      <dgm:prSet presAssocID="{BB136381-6713-4FFE-8CD3-65AF84C936ED}" presName="thickLine" presStyleLbl="alignNode1" presStyleIdx="2" presStyleCnt="4"/>
      <dgm:spPr/>
    </dgm:pt>
    <dgm:pt modelId="{5C1E7EAC-489D-AD49-9711-AD02ACF5CD1D}" type="pres">
      <dgm:prSet presAssocID="{BB136381-6713-4FFE-8CD3-65AF84C936ED}" presName="horz1" presStyleCnt="0"/>
      <dgm:spPr/>
    </dgm:pt>
    <dgm:pt modelId="{37FD30E1-61E7-4B4F-A1A1-C6536A881AA8}" type="pres">
      <dgm:prSet presAssocID="{BB136381-6713-4FFE-8CD3-65AF84C936ED}" presName="tx1" presStyleLbl="revTx" presStyleIdx="2" presStyleCnt="4"/>
      <dgm:spPr/>
    </dgm:pt>
    <dgm:pt modelId="{A604C3F6-BC43-7046-9889-6683A26F7AA2}" type="pres">
      <dgm:prSet presAssocID="{BB136381-6713-4FFE-8CD3-65AF84C936ED}" presName="vert1" presStyleCnt="0"/>
      <dgm:spPr/>
    </dgm:pt>
    <dgm:pt modelId="{4C05D479-77EA-3C46-A892-99E11B88D205}" type="pres">
      <dgm:prSet presAssocID="{DA4E408C-CD17-422B-82EC-B7C4D7FECA17}" presName="thickLine" presStyleLbl="alignNode1" presStyleIdx="3" presStyleCnt="4"/>
      <dgm:spPr/>
    </dgm:pt>
    <dgm:pt modelId="{5F449C7E-C91B-5942-AAAC-29E46FB9ACB0}" type="pres">
      <dgm:prSet presAssocID="{DA4E408C-CD17-422B-82EC-B7C4D7FECA17}" presName="horz1" presStyleCnt="0"/>
      <dgm:spPr/>
    </dgm:pt>
    <dgm:pt modelId="{CF2E41D6-B0EC-9546-AEF2-DDF9862836FE}" type="pres">
      <dgm:prSet presAssocID="{DA4E408C-CD17-422B-82EC-B7C4D7FECA17}" presName="tx1" presStyleLbl="revTx" presStyleIdx="3" presStyleCnt="4"/>
      <dgm:spPr/>
    </dgm:pt>
    <dgm:pt modelId="{CCF16B0B-24FF-674E-B064-98E7C52C47FD}" type="pres">
      <dgm:prSet presAssocID="{DA4E408C-CD17-422B-82EC-B7C4D7FECA17}" presName="vert1" presStyleCnt="0"/>
      <dgm:spPr/>
    </dgm:pt>
  </dgm:ptLst>
  <dgm:cxnLst>
    <dgm:cxn modelId="{3D43D61A-E2FF-B047-9526-B146EE970AB8}" type="presOf" srcId="{C45D801B-D7F3-4922-8100-EE063517F303}" destId="{4D1A3DA5-3C89-0045-97C1-424C116A0954}" srcOrd="0" destOrd="0" presId="urn:microsoft.com/office/officeart/2008/layout/LinedList"/>
    <dgm:cxn modelId="{A854243F-7162-42F4-80EE-A31BD5CA61D3}" srcId="{562BF458-CC1C-48E4-BC3A-4A24870BDDA8}" destId="{9FD57BA0-69D7-4918-B6BB-6C301B24DCB7}" srcOrd="1" destOrd="0" parTransId="{2F13D161-2F1A-49A0-92C3-B18D90481913}" sibTransId="{29053894-DD73-402D-B592-D6E458AE8B91}"/>
    <dgm:cxn modelId="{FCEA3256-247D-46FB-8FD1-E711D5A549F6}" srcId="{562BF458-CC1C-48E4-BC3A-4A24870BDDA8}" destId="{BB136381-6713-4FFE-8CD3-65AF84C936ED}" srcOrd="2" destOrd="0" parTransId="{1439D204-B97B-4FE7-98DC-3E18834FABC7}" sibTransId="{45525C73-E3E0-433D-8513-835B4C4E5D86}"/>
    <dgm:cxn modelId="{4292C170-9315-3540-8B30-F80B9F974640}" type="presOf" srcId="{BB136381-6713-4FFE-8CD3-65AF84C936ED}" destId="{37FD30E1-61E7-4B4F-A1A1-C6536A881AA8}" srcOrd="0" destOrd="0" presId="urn:microsoft.com/office/officeart/2008/layout/LinedList"/>
    <dgm:cxn modelId="{549BC09C-5F91-4395-A358-0D88CF8E14D7}" srcId="{562BF458-CC1C-48E4-BC3A-4A24870BDDA8}" destId="{C45D801B-D7F3-4922-8100-EE063517F303}" srcOrd="0" destOrd="0" parTransId="{2DA4FB46-D97B-4FAC-BA9D-EAC632F03C8E}" sibTransId="{B2112B08-594E-4E3E-B0DF-E3943FD5E2BB}"/>
    <dgm:cxn modelId="{45E9AAB8-7A49-254C-BE20-EBDDBE34A902}" type="presOf" srcId="{DA4E408C-CD17-422B-82EC-B7C4D7FECA17}" destId="{CF2E41D6-B0EC-9546-AEF2-DDF9862836FE}" srcOrd="0" destOrd="0" presId="urn:microsoft.com/office/officeart/2008/layout/LinedList"/>
    <dgm:cxn modelId="{E9EB82D4-5B5B-E34B-A6C1-2AC7E0991D70}" type="presOf" srcId="{562BF458-CC1C-48E4-BC3A-4A24870BDDA8}" destId="{255BEBE2-F3D2-2641-A139-82B7D684C612}" srcOrd="0" destOrd="0" presId="urn:microsoft.com/office/officeart/2008/layout/LinedList"/>
    <dgm:cxn modelId="{BF61FAD9-FB3F-40B8-84CF-A82494E5258F}" srcId="{562BF458-CC1C-48E4-BC3A-4A24870BDDA8}" destId="{DA4E408C-CD17-422B-82EC-B7C4D7FECA17}" srcOrd="3" destOrd="0" parTransId="{699ED020-B0F9-494E-B861-5F193A953C62}" sibTransId="{0271455D-882D-4F3F-9C27-F19EFDBD2500}"/>
    <dgm:cxn modelId="{E6D5F7DC-E564-4C47-85C7-35334574E847}" type="presOf" srcId="{9FD57BA0-69D7-4918-B6BB-6C301B24DCB7}" destId="{0D20BDD2-E755-704B-8FAD-C5E6082C1A0A}" srcOrd="0" destOrd="0" presId="urn:microsoft.com/office/officeart/2008/layout/LinedList"/>
    <dgm:cxn modelId="{7F69127E-2C7C-B448-95C3-F8A0C3D76B1D}" type="presParOf" srcId="{255BEBE2-F3D2-2641-A139-82B7D684C612}" destId="{E249D5B9-995C-8B4B-979B-AFC3E8D77739}" srcOrd="0" destOrd="0" presId="urn:microsoft.com/office/officeart/2008/layout/LinedList"/>
    <dgm:cxn modelId="{1595E133-B37A-8D43-92BA-FEE5375DD526}" type="presParOf" srcId="{255BEBE2-F3D2-2641-A139-82B7D684C612}" destId="{19987DDE-AC0E-324F-886A-877C92919E45}" srcOrd="1" destOrd="0" presId="urn:microsoft.com/office/officeart/2008/layout/LinedList"/>
    <dgm:cxn modelId="{48C1BB09-9754-DD48-8603-FB9A21F956D0}" type="presParOf" srcId="{19987DDE-AC0E-324F-886A-877C92919E45}" destId="{4D1A3DA5-3C89-0045-97C1-424C116A0954}" srcOrd="0" destOrd="0" presId="urn:microsoft.com/office/officeart/2008/layout/LinedList"/>
    <dgm:cxn modelId="{4A687F8F-29C3-BD46-B337-2C8DFD75ABF5}" type="presParOf" srcId="{19987DDE-AC0E-324F-886A-877C92919E45}" destId="{3C4EC4BF-5759-0947-A3D9-F237EA54B4F3}" srcOrd="1" destOrd="0" presId="urn:microsoft.com/office/officeart/2008/layout/LinedList"/>
    <dgm:cxn modelId="{DC5810C1-7CA4-9C42-874E-B04E4BAEB4BC}" type="presParOf" srcId="{255BEBE2-F3D2-2641-A139-82B7D684C612}" destId="{738C0E9F-8F42-234A-9961-BF8CC1B0191E}" srcOrd="2" destOrd="0" presId="urn:microsoft.com/office/officeart/2008/layout/LinedList"/>
    <dgm:cxn modelId="{91F3A38A-6FEF-8241-A971-031F94ECD6FC}" type="presParOf" srcId="{255BEBE2-F3D2-2641-A139-82B7D684C612}" destId="{7284C751-01B1-B548-A505-99A73439CCB5}" srcOrd="3" destOrd="0" presId="urn:microsoft.com/office/officeart/2008/layout/LinedList"/>
    <dgm:cxn modelId="{B9511270-2304-5846-A101-FFC00B734377}" type="presParOf" srcId="{7284C751-01B1-B548-A505-99A73439CCB5}" destId="{0D20BDD2-E755-704B-8FAD-C5E6082C1A0A}" srcOrd="0" destOrd="0" presId="urn:microsoft.com/office/officeart/2008/layout/LinedList"/>
    <dgm:cxn modelId="{8105FD83-DB38-EE4E-A4FF-182CB3A6AECD}" type="presParOf" srcId="{7284C751-01B1-B548-A505-99A73439CCB5}" destId="{5773978E-EBBA-6740-9B3B-FA748F05D22B}" srcOrd="1" destOrd="0" presId="urn:microsoft.com/office/officeart/2008/layout/LinedList"/>
    <dgm:cxn modelId="{D3F919F9-A601-4B4A-B8EC-EE36F68BF78B}" type="presParOf" srcId="{255BEBE2-F3D2-2641-A139-82B7D684C612}" destId="{6E928034-FAD8-1A4F-9B8C-21CBB22858E1}" srcOrd="4" destOrd="0" presId="urn:microsoft.com/office/officeart/2008/layout/LinedList"/>
    <dgm:cxn modelId="{92C79D38-74AF-2B40-B981-E58A5535C97F}" type="presParOf" srcId="{255BEBE2-F3D2-2641-A139-82B7D684C612}" destId="{5C1E7EAC-489D-AD49-9711-AD02ACF5CD1D}" srcOrd="5" destOrd="0" presId="urn:microsoft.com/office/officeart/2008/layout/LinedList"/>
    <dgm:cxn modelId="{4DEF119F-4696-0242-9AD6-6025C1C94474}" type="presParOf" srcId="{5C1E7EAC-489D-AD49-9711-AD02ACF5CD1D}" destId="{37FD30E1-61E7-4B4F-A1A1-C6536A881AA8}" srcOrd="0" destOrd="0" presId="urn:microsoft.com/office/officeart/2008/layout/LinedList"/>
    <dgm:cxn modelId="{43C6C819-D251-D842-84D0-6D89EB78B974}" type="presParOf" srcId="{5C1E7EAC-489D-AD49-9711-AD02ACF5CD1D}" destId="{A604C3F6-BC43-7046-9889-6683A26F7AA2}" srcOrd="1" destOrd="0" presId="urn:microsoft.com/office/officeart/2008/layout/LinedList"/>
    <dgm:cxn modelId="{50E833F3-3D09-A944-83C1-6534AEBC024B}" type="presParOf" srcId="{255BEBE2-F3D2-2641-A139-82B7D684C612}" destId="{4C05D479-77EA-3C46-A892-99E11B88D205}" srcOrd="6" destOrd="0" presId="urn:microsoft.com/office/officeart/2008/layout/LinedList"/>
    <dgm:cxn modelId="{E0650248-81BB-7C49-A10A-B1310A6286F4}" type="presParOf" srcId="{255BEBE2-F3D2-2641-A139-82B7D684C612}" destId="{5F449C7E-C91B-5942-AAAC-29E46FB9ACB0}" srcOrd="7" destOrd="0" presId="urn:microsoft.com/office/officeart/2008/layout/LinedList"/>
    <dgm:cxn modelId="{B7F7D9EA-8510-EC41-B9E4-81894492F648}" type="presParOf" srcId="{5F449C7E-C91B-5942-AAAC-29E46FB9ACB0}" destId="{CF2E41D6-B0EC-9546-AEF2-DDF9862836FE}" srcOrd="0" destOrd="0" presId="urn:microsoft.com/office/officeart/2008/layout/LinedList"/>
    <dgm:cxn modelId="{EF05D2B6-83BA-104B-B60C-D7EF793A8799}" type="presParOf" srcId="{5F449C7E-C91B-5942-AAAC-29E46FB9ACB0}" destId="{CCF16B0B-24FF-674E-B064-98E7C52C47F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67393-5E2C-2849-B08C-A9139CF25BA6}">
      <dsp:nvSpPr>
        <dsp:cNvPr id="0" name=""/>
        <dsp:cNvSpPr/>
      </dsp:nvSpPr>
      <dsp:spPr>
        <a:xfrm>
          <a:off x="0" y="20448"/>
          <a:ext cx="525780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a:t>
          </a:r>
          <a:r>
            <a:rPr lang="en-US" sz="2600" kern="1200"/>
            <a:t>t is classed as a gland</a:t>
          </a:r>
        </a:p>
      </dsp:txBody>
      <dsp:txXfrm>
        <a:off x="50420" y="70868"/>
        <a:ext cx="5156960" cy="932014"/>
      </dsp:txXfrm>
    </dsp:sp>
    <dsp:sp modelId="{E59BCAEA-8073-934C-B2B5-0E1FAA70FFD9}">
      <dsp:nvSpPr>
        <dsp:cNvPr id="0" name=""/>
        <dsp:cNvSpPr/>
      </dsp:nvSpPr>
      <dsp:spPr>
        <a:xfrm>
          <a:off x="0" y="1128182"/>
          <a:ext cx="5257800" cy="10328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2% of the body weight</a:t>
          </a:r>
        </a:p>
      </dsp:txBody>
      <dsp:txXfrm>
        <a:off x="50420" y="1178602"/>
        <a:ext cx="5156960" cy="932014"/>
      </dsp:txXfrm>
    </dsp:sp>
    <dsp:sp modelId="{AA1CA8A8-7BBC-4E4B-8968-8FE27218A977}">
      <dsp:nvSpPr>
        <dsp:cNvPr id="0" name=""/>
        <dsp:cNvSpPr/>
      </dsp:nvSpPr>
      <dsp:spPr>
        <a:xfrm>
          <a:off x="0" y="2235916"/>
          <a:ext cx="5257800" cy="10328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13% of the bodie’s blood supply</a:t>
          </a:r>
        </a:p>
      </dsp:txBody>
      <dsp:txXfrm>
        <a:off x="50420" y="2286336"/>
        <a:ext cx="5156960" cy="932014"/>
      </dsp:txXfrm>
    </dsp:sp>
    <dsp:sp modelId="{5D4E6623-FCBA-6846-93FB-5F7406116848}">
      <dsp:nvSpPr>
        <dsp:cNvPr id="0" name=""/>
        <dsp:cNvSpPr/>
      </dsp:nvSpPr>
      <dsp:spPr>
        <a:xfrm>
          <a:off x="0" y="3343651"/>
          <a:ext cx="5257800" cy="10328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a:t>
          </a:r>
          <a:r>
            <a:rPr lang="en-US" sz="2600" kern="1200"/>
            <a:t>t carries out over 500 essential tasks</a:t>
          </a:r>
        </a:p>
      </dsp:txBody>
      <dsp:txXfrm>
        <a:off x="50420" y="3394071"/>
        <a:ext cx="5156960" cy="932014"/>
      </dsp:txXfrm>
    </dsp:sp>
    <dsp:sp modelId="{25BF0D19-49B6-8543-A120-E50109534585}">
      <dsp:nvSpPr>
        <dsp:cNvPr id="0" name=""/>
        <dsp:cNvSpPr/>
      </dsp:nvSpPr>
      <dsp:spPr>
        <a:xfrm>
          <a:off x="0" y="4451385"/>
          <a:ext cx="5257800"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a:t>
          </a:r>
          <a:r>
            <a:rPr lang="en-US" sz="2600" kern="1200"/>
            <a:t>t is the only organ that can regenerate</a:t>
          </a:r>
        </a:p>
      </dsp:txBody>
      <dsp:txXfrm>
        <a:off x="50420" y="4501805"/>
        <a:ext cx="5156960"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9D5B9-995C-8B4B-979B-AFC3E8D77739}">
      <dsp:nvSpPr>
        <dsp:cNvPr id="0" name=""/>
        <dsp:cNvSpPr/>
      </dsp:nvSpPr>
      <dsp:spPr>
        <a:xfrm>
          <a:off x="0" y="0"/>
          <a:ext cx="629171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A3DA5-3C89-0045-97C1-424C116A0954}">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kern="1200"/>
            <a:t>}  </a:t>
          </a:r>
          <a:r>
            <a:rPr lang="en-GB" sz="5000" b="1" kern="1200"/>
            <a:t>Falciform ligament </a:t>
          </a:r>
          <a:endParaRPr lang="en-US" sz="5000" kern="1200"/>
        </a:p>
      </dsp:txBody>
      <dsp:txXfrm>
        <a:off x="0" y="0"/>
        <a:ext cx="6291714" cy="1382683"/>
      </dsp:txXfrm>
    </dsp:sp>
    <dsp:sp modelId="{738C0E9F-8F42-234A-9961-BF8CC1B0191E}">
      <dsp:nvSpPr>
        <dsp:cNvPr id="0" name=""/>
        <dsp:cNvSpPr/>
      </dsp:nvSpPr>
      <dsp:spPr>
        <a:xfrm>
          <a:off x="0" y="1382683"/>
          <a:ext cx="6291714"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20BDD2-E755-704B-8FAD-C5E6082C1A0A}">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kern="1200"/>
            <a:t>}  </a:t>
          </a:r>
          <a:r>
            <a:rPr lang="en-GB" sz="5000" b="1" kern="1200"/>
            <a:t>Coronary ligament </a:t>
          </a:r>
          <a:endParaRPr lang="en-US" sz="5000" kern="1200"/>
        </a:p>
      </dsp:txBody>
      <dsp:txXfrm>
        <a:off x="0" y="1382683"/>
        <a:ext cx="6291714" cy="1382683"/>
      </dsp:txXfrm>
    </dsp:sp>
    <dsp:sp modelId="{6E928034-FAD8-1A4F-9B8C-21CBB22858E1}">
      <dsp:nvSpPr>
        <dsp:cNvPr id="0" name=""/>
        <dsp:cNvSpPr/>
      </dsp:nvSpPr>
      <dsp:spPr>
        <a:xfrm>
          <a:off x="0" y="2765367"/>
          <a:ext cx="6291714"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FD30E1-61E7-4B4F-A1A1-C6536A881AA8}">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kern="1200"/>
            <a:t>}  </a:t>
          </a:r>
          <a:r>
            <a:rPr lang="en-GB" sz="5000" b="1" kern="1200"/>
            <a:t>Triangular ligaments </a:t>
          </a:r>
          <a:endParaRPr lang="en-US" sz="5000" kern="1200"/>
        </a:p>
      </dsp:txBody>
      <dsp:txXfrm>
        <a:off x="0" y="2765367"/>
        <a:ext cx="6291714" cy="1382683"/>
      </dsp:txXfrm>
    </dsp:sp>
    <dsp:sp modelId="{4C05D479-77EA-3C46-A892-99E11B88D205}">
      <dsp:nvSpPr>
        <dsp:cNvPr id="0" name=""/>
        <dsp:cNvSpPr/>
      </dsp:nvSpPr>
      <dsp:spPr>
        <a:xfrm>
          <a:off x="0" y="4148051"/>
          <a:ext cx="6291714"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E41D6-B0EC-9546-AEF2-DDF9862836FE}">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GB" sz="5000" kern="1200"/>
            <a:t>}  </a:t>
          </a:r>
          <a:r>
            <a:rPr lang="en-GB" sz="5000" b="1" kern="1200"/>
            <a:t>Lesser omentum </a:t>
          </a:r>
          <a:endParaRPr lang="en-US" sz="5000" kern="1200"/>
        </a:p>
      </dsp:txBody>
      <dsp:txXfrm>
        <a:off x="0" y="4148051"/>
        <a:ext cx="6291714" cy="13826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C470-2D39-114D-9FF1-70DFB8DCE1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B4A78B2C-42D1-1547-9D89-A740A1626D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95851C1A-358C-644B-9C72-322CDB7F0C36}"/>
              </a:ext>
            </a:extLst>
          </p:cNvPr>
          <p:cNvSpPr>
            <a:spLocks noGrp="1"/>
          </p:cNvSpPr>
          <p:nvPr>
            <p:ph type="dt" sz="half" idx="10"/>
          </p:nvPr>
        </p:nvSpPr>
        <p:spPr/>
        <p:txBody>
          <a:bodyPr/>
          <a:lstStyle/>
          <a:p>
            <a:fld id="{76A74DCE-7416-DF40-AB0C-57F5E8E4CC3B}" type="datetimeFigureOut">
              <a:rPr lang="en-GR" smtClean="0"/>
              <a:t>9/10/23</a:t>
            </a:fld>
            <a:endParaRPr lang="en-GR"/>
          </a:p>
        </p:txBody>
      </p:sp>
      <p:sp>
        <p:nvSpPr>
          <p:cNvPr id="5" name="Footer Placeholder 4">
            <a:extLst>
              <a:ext uri="{FF2B5EF4-FFF2-40B4-BE49-F238E27FC236}">
                <a16:creationId xmlns:a16="http://schemas.microsoft.com/office/drawing/2014/main" id="{17B5321B-F5A9-BC4B-A7EA-16263A8C21B0}"/>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BCC9550B-61CB-564E-9D9D-7BAF270D3A75}"/>
              </a:ext>
            </a:extLst>
          </p:cNvPr>
          <p:cNvSpPr>
            <a:spLocks noGrp="1"/>
          </p:cNvSpPr>
          <p:nvPr>
            <p:ph type="sldNum" sz="quarter" idx="12"/>
          </p:nvPr>
        </p:nvSpPr>
        <p:spPr/>
        <p:txBody>
          <a:bodyPr/>
          <a:lstStyle/>
          <a:p>
            <a:fld id="{96857937-48A8-8F46-BC60-166CA06BE51D}" type="slidenum">
              <a:rPr lang="en-GR" smtClean="0"/>
              <a:t>‹#›</a:t>
            </a:fld>
            <a:endParaRPr lang="en-GR"/>
          </a:p>
        </p:txBody>
      </p:sp>
    </p:spTree>
    <p:extLst>
      <p:ext uri="{BB962C8B-B14F-4D97-AF65-F5344CB8AC3E}">
        <p14:creationId xmlns:p14="http://schemas.microsoft.com/office/powerpoint/2010/main" val="227788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BDD8-C3D0-AE43-B69C-3FC809490C37}"/>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8C5E4CE1-EA14-1D40-BCD6-50C0E63C73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BC85AC75-B116-374A-840F-00425EFA403B}"/>
              </a:ext>
            </a:extLst>
          </p:cNvPr>
          <p:cNvSpPr>
            <a:spLocks noGrp="1"/>
          </p:cNvSpPr>
          <p:nvPr>
            <p:ph type="dt" sz="half" idx="10"/>
          </p:nvPr>
        </p:nvSpPr>
        <p:spPr/>
        <p:txBody>
          <a:bodyPr/>
          <a:lstStyle/>
          <a:p>
            <a:fld id="{76A74DCE-7416-DF40-AB0C-57F5E8E4CC3B}" type="datetimeFigureOut">
              <a:rPr lang="en-GR" smtClean="0"/>
              <a:t>9/10/23</a:t>
            </a:fld>
            <a:endParaRPr lang="en-GR"/>
          </a:p>
        </p:txBody>
      </p:sp>
      <p:sp>
        <p:nvSpPr>
          <p:cNvPr id="5" name="Footer Placeholder 4">
            <a:extLst>
              <a:ext uri="{FF2B5EF4-FFF2-40B4-BE49-F238E27FC236}">
                <a16:creationId xmlns:a16="http://schemas.microsoft.com/office/drawing/2014/main" id="{A9B87ADD-C8A9-1B4F-8301-6BF7667E105B}"/>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71A3E881-488E-5E4D-B7B3-8221B7234A30}"/>
              </a:ext>
            </a:extLst>
          </p:cNvPr>
          <p:cNvSpPr>
            <a:spLocks noGrp="1"/>
          </p:cNvSpPr>
          <p:nvPr>
            <p:ph type="sldNum" sz="quarter" idx="12"/>
          </p:nvPr>
        </p:nvSpPr>
        <p:spPr/>
        <p:txBody>
          <a:bodyPr/>
          <a:lstStyle/>
          <a:p>
            <a:fld id="{96857937-48A8-8F46-BC60-166CA06BE51D}" type="slidenum">
              <a:rPr lang="en-GR" smtClean="0"/>
              <a:t>‹#›</a:t>
            </a:fld>
            <a:endParaRPr lang="en-GR"/>
          </a:p>
        </p:txBody>
      </p:sp>
    </p:spTree>
    <p:extLst>
      <p:ext uri="{BB962C8B-B14F-4D97-AF65-F5344CB8AC3E}">
        <p14:creationId xmlns:p14="http://schemas.microsoft.com/office/powerpoint/2010/main" val="221529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739B96-3F20-404E-A8C2-259D1FC6F6E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3CF48965-9742-624E-8548-DC2593D6528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86392F14-DA6A-F044-9F1B-435F9CAF34BB}"/>
              </a:ext>
            </a:extLst>
          </p:cNvPr>
          <p:cNvSpPr>
            <a:spLocks noGrp="1"/>
          </p:cNvSpPr>
          <p:nvPr>
            <p:ph type="dt" sz="half" idx="10"/>
          </p:nvPr>
        </p:nvSpPr>
        <p:spPr/>
        <p:txBody>
          <a:bodyPr/>
          <a:lstStyle/>
          <a:p>
            <a:fld id="{76A74DCE-7416-DF40-AB0C-57F5E8E4CC3B}" type="datetimeFigureOut">
              <a:rPr lang="en-GR" smtClean="0"/>
              <a:t>9/10/23</a:t>
            </a:fld>
            <a:endParaRPr lang="en-GR"/>
          </a:p>
        </p:txBody>
      </p:sp>
      <p:sp>
        <p:nvSpPr>
          <p:cNvPr id="5" name="Footer Placeholder 4">
            <a:extLst>
              <a:ext uri="{FF2B5EF4-FFF2-40B4-BE49-F238E27FC236}">
                <a16:creationId xmlns:a16="http://schemas.microsoft.com/office/drawing/2014/main" id="{18F298E0-8534-4A41-BB8B-43124F93AE69}"/>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7B4E9454-7E8B-224E-87D9-A474D19135A5}"/>
              </a:ext>
            </a:extLst>
          </p:cNvPr>
          <p:cNvSpPr>
            <a:spLocks noGrp="1"/>
          </p:cNvSpPr>
          <p:nvPr>
            <p:ph type="sldNum" sz="quarter" idx="12"/>
          </p:nvPr>
        </p:nvSpPr>
        <p:spPr/>
        <p:txBody>
          <a:bodyPr/>
          <a:lstStyle/>
          <a:p>
            <a:fld id="{96857937-48A8-8F46-BC60-166CA06BE51D}" type="slidenum">
              <a:rPr lang="en-GR" smtClean="0"/>
              <a:t>‹#›</a:t>
            </a:fld>
            <a:endParaRPr lang="en-GR"/>
          </a:p>
        </p:txBody>
      </p:sp>
    </p:spTree>
    <p:extLst>
      <p:ext uri="{BB962C8B-B14F-4D97-AF65-F5344CB8AC3E}">
        <p14:creationId xmlns:p14="http://schemas.microsoft.com/office/powerpoint/2010/main" val="344706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ED25-DE51-9345-BC79-857B21B27A23}"/>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879A2CDD-6FD7-224D-B064-A774813965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445D77DA-B808-074D-AEC6-09E365F08709}"/>
              </a:ext>
            </a:extLst>
          </p:cNvPr>
          <p:cNvSpPr>
            <a:spLocks noGrp="1"/>
          </p:cNvSpPr>
          <p:nvPr>
            <p:ph type="dt" sz="half" idx="10"/>
          </p:nvPr>
        </p:nvSpPr>
        <p:spPr/>
        <p:txBody>
          <a:bodyPr/>
          <a:lstStyle/>
          <a:p>
            <a:fld id="{76A74DCE-7416-DF40-AB0C-57F5E8E4CC3B}" type="datetimeFigureOut">
              <a:rPr lang="en-GR" smtClean="0"/>
              <a:t>9/10/23</a:t>
            </a:fld>
            <a:endParaRPr lang="en-GR"/>
          </a:p>
        </p:txBody>
      </p:sp>
      <p:sp>
        <p:nvSpPr>
          <p:cNvPr id="5" name="Footer Placeholder 4">
            <a:extLst>
              <a:ext uri="{FF2B5EF4-FFF2-40B4-BE49-F238E27FC236}">
                <a16:creationId xmlns:a16="http://schemas.microsoft.com/office/drawing/2014/main" id="{03148ED3-B379-854F-B7E5-C682330B491C}"/>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0CD99338-116C-BA44-BD50-9C75151A3DC0}"/>
              </a:ext>
            </a:extLst>
          </p:cNvPr>
          <p:cNvSpPr>
            <a:spLocks noGrp="1"/>
          </p:cNvSpPr>
          <p:nvPr>
            <p:ph type="sldNum" sz="quarter" idx="12"/>
          </p:nvPr>
        </p:nvSpPr>
        <p:spPr/>
        <p:txBody>
          <a:bodyPr/>
          <a:lstStyle/>
          <a:p>
            <a:fld id="{96857937-48A8-8F46-BC60-166CA06BE51D}" type="slidenum">
              <a:rPr lang="en-GR" smtClean="0"/>
              <a:t>‹#›</a:t>
            </a:fld>
            <a:endParaRPr lang="en-GR"/>
          </a:p>
        </p:txBody>
      </p:sp>
    </p:spTree>
    <p:extLst>
      <p:ext uri="{BB962C8B-B14F-4D97-AF65-F5344CB8AC3E}">
        <p14:creationId xmlns:p14="http://schemas.microsoft.com/office/powerpoint/2010/main" val="140827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6118-1A0E-4B4A-97AD-D56DB95642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B5FB75A2-CA7B-0141-A224-C5D2F25A1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EF0DD8-E8BD-FE4F-810D-A9E8FC89790A}"/>
              </a:ext>
            </a:extLst>
          </p:cNvPr>
          <p:cNvSpPr>
            <a:spLocks noGrp="1"/>
          </p:cNvSpPr>
          <p:nvPr>
            <p:ph type="dt" sz="half" idx="10"/>
          </p:nvPr>
        </p:nvSpPr>
        <p:spPr/>
        <p:txBody>
          <a:bodyPr/>
          <a:lstStyle/>
          <a:p>
            <a:fld id="{76A74DCE-7416-DF40-AB0C-57F5E8E4CC3B}" type="datetimeFigureOut">
              <a:rPr lang="en-GR" smtClean="0"/>
              <a:t>9/10/23</a:t>
            </a:fld>
            <a:endParaRPr lang="en-GR"/>
          </a:p>
        </p:txBody>
      </p:sp>
      <p:sp>
        <p:nvSpPr>
          <p:cNvPr id="5" name="Footer Placeholder 4">
            <a:extLst>
              <a:ext uri="{FF2B5EF4-FFF2-40B4-BE49-F238E27FC236}">
                <a16:creationId xmlns:a16="http://schemas.microsoft.com/office/drawing/2014/main" id="{1E9EBCEE-8B78-FA4E-96F6-298722C5B460}"/>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C2944C09-A5C6-A949-8B01-43BD4648A48C}"/>
              </a:ext>
            </a:extLst>
          </p:cNvPr>
          <p:cNvSpPr>
            <a:spLocks noGrp="1"/>
          </p:cNvSpPr>
          <p:nvPr>
            <p:ph type="sldNum" sz="quarter" idx="12"/>
          </p:nvPr>
        </p:nvSpPr>
        <p:spPr/>
        <p:txBody>
          <a:bodyPr/>
          <a:lstStyle/>
          <a:p>
            <a:fld id="{96857937-48A8-8F46-BC60-166CA06BE51D}" type="slidenum">
              <a:rPr lang="en-GR" smtClean="0"/>
              <a:t>‹#›</a:t>
            </a:fld>
            <a:endParaRPr lang="en-GR"/>
          </a:p>
        </p:txBody>
      </p:sp>
    </p:spTree>
    <p:extLst>
      <p:ext uri="{BB962C8B-B14F-4D97-AF65-F5344CB8AC3E}">
        <p14:creationId xmlns:p14="http://schemas.microsoft.com/office/powerpoint/2010/main" val="1756092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F37A-D889-1A4D-9F11-D57BE01591AC}"/>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B95B2640-C92B-8D42-AAF2-4D3366DAB2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676316A7-928D-9345-8187-79CFC1D2AD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D98985BC-A833-EA45-886D-6BF4C454BB87}"/>
              </a:ext>
            </a:extLst>
          </p:cNvPr>
          <p:cNvSpPr>
            <a:spLocks noGrp="1"/>
          </p:cNvSpPr>
          <p:nvPr>
            <p:ph type="dt" sz="half" idx="10"/>
          </p:nvPr>
        </p:nvSpPr>
        <p:spPr/>
        <p:txBody>
          <a:bodyPr/>
          <a:lstStyle/>
          <a:p>
            <a:fld id="{76A74DCE-7416-DF40-AB0C-57F5E8E4CC3B}" type="datetimeFigureOut">
              <a:rPr lang="en-GR" smtClean="0"/>
              <a:t>9/10/23</a:t>
            </a:fld>
            <a:endParaRPr lang="en-GR"/>
          </a:p>
        </p:txBody>
      </p:sp>
      <p:sp>
        <p:nvSpPr>
          <p:cNvPr id="6" name="Footer Placeholder 5">
            <a:extLst>
              <a:ext uri="{FF2B5EF4-FFF2-40B4-BE49-F238E27FC236}">
                <a16:creationId xmlns:a16="http://schemas.microsoft.com/office/drawing/2014/main" id="{B6027272-C46C-5142-BACE-46EF0621A8AB}"/>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C846FEF2-3C33-EF49-B36D-02E40567E8FC}"/>
              </a:ext>
            </a:extLst>
          </p:cNvPr>
          <p:cNvSpPr>
            <a:spLocks noGrp="1"/>
          </p:cNvSpPr>
          <p:nvPr>
            <p:ph type="sldNum" sz="quarter" idx="12"/>
          </p:nvPr>
        </p:nvSpPr>
        <p:spPr/>
        <p:txBody>
          <a:bodyPr/>
          <a:lstStyle/>
          <a:p>
            <a:fld id="{96857937-48A8-8F46-BC60-166CA06BE51D}" type="slidenum">
              <a:rPr lang="en-GR" smtClean="0"/>
              <a:t>‹#›</a:t>
            </a:fld>
            <a:endParaRPr lang="en-GR"/>
          </a:p>
        </p:txBody>
      </p:sp>
    </p:spTree>
    <p:extLst>
      <p:ext uri="{BB962C8B-B14F-4D97-AF65-F5344CB8AC3E}">
        <p14:creationId xmlns:p14="http://schemas.microsoft.com/office/powerpoint/2010/main" val="426436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8440-886B-6C45-88C3-E75853468688}"/>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6A4F0647-129E-E14D-926B-DA150E205C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85EA61B-E99A-C64A-A25C-03A7F534124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E4ED9BC-2D10-9641-ADD2-F856DDDB57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A984C4-D4E9-7048-806E-E286C886CF0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EC111088-DC95-664A-AC5E-51687FD7A148}"/>
              </a:ext>
            </a:extLst>
          </p:cNvPr>
          <p:cNvSpPr>
            <a:spLocks noGrp="1"/>
          </p:cNvSpPr>
          <p:nvPr>
            <p:ph type="dt" sz="half" idx="10"/>
          </p:nvPr>
        </p:nvSpPr>
        <p:spPr/>
        <p:txBody>
          <a:bodyPr/>
          <a:lstStyle/>
          <a:p>
            <a:fld id="{76A74DCE-7416-DF40-AB0C-57F5E8E4CC3B}" type="datetimeFigureOut">
              <a:rPr lang="en-GR" smtClean="0"/>
              <a:t>9/10/23</a:t>
            </a:fld>
            <a:endParaRPr lang="en-GR"/>
          </a:p>
        </p:txBody>
      </p:sp>
      <p:sp>
        <p:nvSpPr>
          <p:cNvPr id="8" name="Footer Placeholder 7">
            <a:extLst>
              <a:ext uri="{FF2B5EF4-FFF2-40B4-BE49-F238E27FC236}">
                <a16:creationId xmlns:a16="http://schemas.microsoft.com/office/drawing/2014/main" id="{52CB4D29-DBD6-5147-A59A-9FA5E4C00C32}"/>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3223B7C4-5D40-A942-A59D-E52DA99A94EA}"/>
              </a:ext>
            </a:extLst>
          </p:cNvPr>
          <p:cNvSpPr>
            <a:spLocks noGrp="1"/>
          </p:cNvSpPr>
          <p:nvPr>
            <p:ph type="sldNum" sz="quarter" idx="12"/>
          </p:nvPr>
        </p:nvSpPr>
        <p:spPr/>
        <p:txBody>
          <a:bodyPr/>
          <a:lstStyle/>
          <a:p>
            <a:fld id="{96857937-48A8-8F46-BC60-166CA06BE51D}" type="slidenum">
              <a:rPr lang="en-GR" smtClean="0"/>
              <a:t>‹#›</a:t>
            </a:fld>
            <a:endParaRPr lang="en-GR"/>
          </a:p>
        </p:txBody>
      </p:sp>
    </p:spTree>
    <p:extLst>
      <p:ext uri="{BB962C8B-B14F-4D97-AF65-F5344CB8AC3E}">
        <p14:creationId xmlns:p14="http://schemas.microsoft.com/office/powerpoint/2010/main" val="416063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160F-5DA4-934B-B826-9C0A787D7F0E}"/>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83FC705E-D03B-9447-97D9-F8AE33834B15}"/>
              </a:ext>
            </a:extLst>
          </p:cNvPr>
          <p:cNvSpPr>
            <a:spLocks noGrp="1"/>
          </p:cNvSpPr>
          <p:nvPr>
            <p:ph type="dt" sz="half" idx="10"/>
          </p:nvPr>
        </p:nvSpPr>
        <p:spPr/>
        <p:txBody>
          <a:bodyPr/>
          <a:lstStyle/>
          <a:p>
            <a:fld id="{76A74DCE-7416-DF40-AB0C-57F5E8E4CC3B}" type="datetimeFigureOut">
              <a:rPr lang="en-GR" smtClean="0"/>
              <a:t>9/10/23</a:t>
            </a:fld>
            <a:endParaRPr lang="en-GR"/>
          </a:p>
        </p:txBody>
      </p:sp>
      <p:sp>
        <p:nvSpPr>
          <p:cNvPr id="4" name="Footer Placeholder 3">
            <a:extLst>
              <a:ext uri="{FF2B5EF4-FFF2-40B4-BE49-F238E27FC236}">
                <a16:creationId xmlns:a16="http://schemas.microsoft.com/office/drawing/2014/main" id="{91626894-8748-8B4A-917D-E5ED936E89AB}"/>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BA039979-ABE1-0545-9076-2E8B47550395}"/>
              </a:ext>
            </a:extLst>
          </p:cNvPr>
          <p:cNvSpPr>
            <a:spLocks noGrp="1"/>
          </p:cNvSpPr>
          <p:nvPr>
            <p:ph type="sldNum" sz="quarter" idx="12"/>
          </p:nvPr>
        </p:nvSpPr>
        <p:spPr/>
        <p:txBody>
          <a:bodyPr/>
          <a:lstStyle/>
          <a:p>
            <a:fld id="{96857937-48A8-8F46-BC60-166CA06BE51D}" type="slidenum">
              <a:rPr lang="en-GR" smtClean="0"/>
              <a:t>‹#›</a:t>
            </a:fld>
            <a:endParaRPr lang="en-GR"/>
          </a:p>
        </p:txBody>
      </p:sp>
    </p:spTree>
    <p:extLst>
      <p:ext uri="{BB962C8B-B14F-4D97-AF65-F5344CB8AC3E}">
        <p14:creationId xmlns:p14="http://schemas.microsoft.com/office/powerpoint/2010/main" val="200727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420E87-B99F-6345-A2D3-13884EE5AD52}"/>
              </a:ext>
            </a:extLst>
          </p:cNvPr>
          <p:cNvSpPr>
            <a:spLocks noGrp="1"/>
          </p:cNvSpPr>
          <p:nvPr>
            <p:ph type="dt" sz="half" idx="10"/>
          </p:nvPr>
        </p:nvSpPr>
        <p:spPr/>
        <p:txBody>
          <a:bodyPr/>
          <a:lstStyle/>
          <a:p>
            <a:fld id="{76A74DCE-7416-DF40-AB0C-57F5E8E4CC3B}" type="datetimeFigureOut">
              <a:rPr lang="en-GR" smtClean="0"/>
              <a:t>9/10/23</a:t>
            </a:fld>
            <a:endParaRPr lang="en-GR"/>
          </a:p>
        </p:txBody>
      </p:sp>
      <p:sp>
        <p:nvSpPr>
          <p:cNvPr id="3" name="Footer Placeholder 2">
            <a:extLst>
              <a:ext uri="{FF2B5EF4-FFF2-40B4-BE49-F238E27FC236}">
                <a16:creationId xmlns:a16="http://schemas.microsoft.com/office/drawing/2014/main" id="{E0E22AB4-010C-424A-BED1-97902E8CECA5}"/>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0CD079C3-7CD7-9A48-84C1-2A718D255A30}"/>
              </a:ext>
            </a:extLst>
          </p:cNvPr>
          <p:cNvSpPr>
            <a:spLocks noGrp="1"/>
          </p:cNvSpPr>
          <p:nvPr>
            <p:ph type="sldNum" sz="quarter" idx="12"/>
          </p:nvPr>
        </p:nvSpPr>
        <p:spPr/>
        <p:txBody>
          <a:bodyPr/>
          <a:lstStyle/>
          <a:p>
            <a:fld id="{96857937-48A8-8F46-BC60-166CA06BE51D}" type="slidenum">
              <a:rPr lang="en-GR" smtClean="0"/>
              <a:t>‹#›</a:t>
            </a:fld>
            <a:endParaRPr lang="en-GR"/>
          </a:p>
        </p:txBody>
      </p:sp>
    </p:spTree>
    <p:extLst>
      <p:ext uri="{BB962C8B-B14F-4D97-AF65-F5344CB8AC3E}">
        <p14:creationId xmlns:p14="http://schemas.microsoft.com/office/powerpoint/2010/main" val="183419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250A-50C1-6B4F-B631-55115766B2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62FBE737-13E2-8F46-98AE-0D45FFF4B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641250FA-2F60-D74C-B096-0BD3702EF8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077829-DBFB-084D-8E6A-E3322DA6976B}"/>
              </a:ext>
            </a:extLst>
          </p:cNvPr>
          <p:cNvSpPr>
            <a:spLocks noGrp="1"/>
          </p:cNvSpPr>
          <p:nvPr>
            <p:ph type="dt" sz="half" idx="10"/>
          </p:nvPr>
        </p:nvSpPr>
        <p:spPr/>
        <p:txBody>
          <a:bodyPr/>
          <a:lstStyle/>
          <a:p>
            <a:fld id="{76A74DCE-7416-DF40-AB0C-57F5E8E4CC3B}" type="datetimeFigureOut">
              <a:rPr lang="en-GR" smtClean="0"/>
              <a:t>9/10/23</a:t>
            </a:fld>
            <a:endParaRPr lang="en-GR"/>
          </a:p>
        </p:txBody>
      </p:sp>
      <p:sp>
        <p:nvSpPr>
          <p:cNvPr id="6" name="Footer Placeholder 5">
            <a:extLst>
              <a:ext uri="{FF2B5EF4-FFF2-40B4-BE49-F238E27FC236}">
                <a16:creationId xmlns:a16="http://schemas.microsoft.com/office/drawing/2014/main" id="{EB3C4007-A1A7-C049-9592-E8732AA69342}"/>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1D42DFCF-A0EE-D849-9922-A028AB568DF5}"/>
              </a:ext>
            </a:extLst>
          </p:cNvPr>
          <p:cNvSpPr>
            <a:spLocks noGrp="1"/>
          </p:cNvSpPr>
          <p:nvPr>
            <p:ph type="sldNum" sz="quarter" idx="12"/>
          </p:nvPr>
        </p:nvSpPr>
        <p:spPr/>
        <p:txBody>
          <a:bodyPr/>
          <a:lstStyle/>
          <a:p>
            <a:fld id="{96857937-48A8-8F46-BC60-166CA06BE51D}" type="slidenum">
              <a:rPr lang="en-GR" smtClean="0"/>
              <a:t>‹#›</a:t>
            </a:fld>
            <a:endParaRPr lang="en-GR"/>
          </a:p>
        </p:txBody>
      </p:sp>
    </p:spTree>
    <p:extLst>
      <p:ext uri="{BB962C8B-B14F-4D97-AF65-F5344CB8AC3E}">
        <p14:creationId xmlns:p14="http://schemas.microsoft.com/office/powerpoint/2010/main" val="259797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A157E-5F39-4542-B2B9-413664646DD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75F0ED14-9097-1942-95AE-04E0428F1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8938040B-BBCF-6F4F-A2E9-94761D54F1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A11099D-665F-814F-A14C-5AA481F578B0}"/>
              </a:ext>
            </a:extLst>
          </p:cNvPr>
          <p:cNvSpPr>
            <a:spLocks noGrp="1"/>
          </p:cNvSpPr>
          <p:nvPr>
            <p:ph type="dt" sz="half" idx="10"/>
          </p:nvPr>
        </p:nvSpPr>
        <p:spPr/>
        <p:txBody>
          <a:bodyPr/>
          <a:lstStyle/>
          <a:p>
            <a:fld id="{76A74DCE-7416-DF40-AB0C-57F5E8E4CC3B}" type="datetimeFigureOut">
              <a:rPr lang="en-GR" smtClean="0"/>
              <a:t>9/10/23</a:t>
            </a:fld>
            <a:endParaRPr lang="en-GR"/>
          </a:p>
        </p:txBody>
      </p:sp>
      <p:sp>
        <p:nvSpPr>
          <p:cNvPr id="6" name="Footer Placeholder 5">
            <a:extLst>
              <a:ext uri="{FF2B5EF4-FFF2-40B4-BE49-F238E27FC236}">
                <a16:creationId xmlns:a16="http://schemas.microsoft.com/office/drawing/2014/main" id="{7A24ED12-18B1-E146-88B6-962BCFF96704}"/>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03A7F452-F7A9-4447-BB44-8D194852F58C}"/>
              </a:ext>
            </a:extLst>
          </p:cNvPr>
          <p:cNvSpPr>
            <a:spLocks noGrp="1"/>
          </p:cNvSpPr>
          <p:nvPr>
            <p:ph type="sldNum" sz="quarter" idx="12"/>
          </p:nvPr>
        </p:nvSpPr>
        <p:spPr/>
        <p:txBody>
          <a:bodyPr/>
          <a:lstStyle/>
          <a:p>
            <a:fld id="{96857937-48A8-8F46-BC60-166CA06BE51D}" type="slidenum">
              <a:rPr lang="en-GR" smtClean="0"/>
              <a:t>‹#›</a:t>
            </a:fld>
            <a:endParaRPr lang="en-GR"/>
          </a:p>
        </p:txBody>
      </p:sp>
    </p:spTree>
    <p:extLst>
      <p:ext uri="{BB962C8B-B14F-4D97-AF65-F5344CB8AC3E}">
        <p14:creationId xmlns:p14="http://schemas.microsoft.com/office/powerpoint/2010/main" val="306523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32CCEC-A6A2-A343-8512-E844CF33D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93EB85AD-DE8A-FA4C-96F8-A2AE26A8E1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2B6A71FB-B8F2-7D44-BA60-90CD3CC3A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74DCE-7416-DF40-AB0C-57F5E8E4CC3B}" type="datetimeFigureOut">
              <a:rPr lang="en-GR" smtClean="0"/>
              <a:t>9/10/23</a:t>
            </a:fld>
            <a:endParaRPr lang="en-GR"/>
          </a:p>
        </p:txBody>
      </p:sp>
      <p:sp>
        <p:nvSpPr>
          <p:cNvPr id="5" name="Footer Placeholder 4">
            <a:extLst>
              <a:ext uri="{FF2B5EF4-FFF2-40B4-BE49-F238E27FC236}">
                <a16:creationId xmlns:a16="http://schemas.microsoft.com/office/drawing/2014/main" id="{07C06CA8-2B93-AF4D-8A56-9D65A146A0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Slide Number Placeholder 5">
            <a:extLst>
              <a:ext uri="{FF2B5EF4-FFF2-40B4-BE49-F238E27FC236}">
                <a16:creationId xmlns:a16="http://schemas.microsoft.com/office/drawing/2014/main" id="{6BC42063-4FED-9E47-974D-F631A24B16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57937-48A8-8F46-BC60-166CA06BE51D}" type="slidenum">
              <a:rPr lang="en-GR" smtClean="0"/>
              <a:t>‹#›</a:t>
            </a:fld>
            <a:endParaRPr lang="en-GR"/>
          </a:p>
        </p:txBody>
      </p:sp>
    </p:spTree>
    <p:extLst>
      <p:ext uri="{BB962C8B-B14F-4D97-AF65-F5344CB8AC3E}">
        <p14:creationId xmlns:p14="http://schemas.microsoft.com/office/powerpoint/2010/main" val="3494249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ubmed/17105582" TargetMode="External"/><Relationship Id="rId2" Type="http://schemas.openxmlformats.org/officeDocument/2006/relationships/hyperlink" Target="https://www.medicalnewstoday.com/articles/277177.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dicalnewstoday.com/articles/288165.php" TargetMode="External"/><Relationship Id="rId2" Type="http://schemas.openxmlformats.org/officeDocument/2006/relationships/hyperlink" Target="https://www.medicalnewstoday.com/articles/285666.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edicalnewstoday.com/articles/9152.php" TargetMode="External"/><Relationship Id="rId2" Type="http://schemas.openxmlformats.org/officeDocument/2006/relationships/hyperlink" Target="http://www.vivo.colostate.edu/hbooks/pathphys/digestion/liver/bile.html" TargetMode="External"/><Relationship Id="rId1" Type="http://schemas.openxmlformats.org/officeDocument/2006/relationships/slideLayout" Target="../slideLayouts/slideLayout2.xml"/><Relationship Id="rId5" Type="http://schemas.openxmlformats.org/officeDocument/2006/relationships/hyperlink" Target="http://lpi.oregonstate.edu/mic/vitamins/vitamin-K" TargetMode="External"/><Relationship Id="rId4" Type="http://schemas.openxmlformats.org/officeDocument/2006/relationships/hyperlink" Target="https://www.medicalnewstoday.com/articles/195878.php"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medicalnewstoday.com/articles/270644.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F0941E-18A5-414F-BE26-962A8730993E}"/>
              </a:ext>
            </a:extLst>
          </p:cNvPr>
          <p:cNvSpPr>
            <a:spLocks noGrp="1"/>
          </p:cNvSpPr>
          <p:nvPr>
            <p:ph type="ctrTitle"/>
          </p:nvPr>
        </p:nvSpPr>
        <p:spPr>
          <a:xfrm>
            <a:off x="4038600" y="1450064"/>
            <a:ext cx="7644627" cy="2751086"/>
          </a:xfrm>
        </p:spPr>
        <p:txBody>
          <a:bodyPr>
            <a:normAutofit/>
          </a:bodyPr>
          <a:lstStyle/>
          <a:p>
            <a:pPr algn="r"/>
            <a:r>
              <a:rPr lang="el-GR" dirty="0"/>
              <a:t>ΗΠΑΡ</a:t>
            </a:r>
            <a:br>
              <a:rPr lang="el-GR" dirty="0"/>
            </a:br>
            <a:r>
              <a:rPr lang="el-GR" dirty="0"/>
              <a:t>Ανατομία, φυσιολογία, ίκτερος</a:t>
            </a:r>
            <a:endParaRPr lang="en-GR" dirty="0"/>
          </a:p>
        </p:txBody>
      </p:sp>
      <p:sp>
        <p:nvSpPr>
          <p:cNvPr id="3" name="Subtitle 2">
            <a:extLst>
              <a:ext uri="{FF2B5EF4-FFF2-40B4-BE49-F238E27FC236}">
                <a16:creationId xmlns:a16="http://schemas.microsoft.com/office/drawing/2014/main" id="{94C2FA18-387C-5D4E-B7C3-7B2625B7B6BE}"/>
              </a:ext>
            </a:extLst>
          </p:cNvPr>
          <p:cNvSpPr>
            <a:spLocks noGrp="1"/>
          </p:cNvSpPr>
          <p:nvPr>
            <p:ph type="subTitle" idx="1"/>
          </p:nvPr>
        </p:nvSpPr>
        <p:spPr>
          <a:xfrm>
            <a:off x="4038600" y="4803585"/>
            <a:ext cx="7644627" cy="1329443"/>
          </a:xfrm>
        </p:spPr>
        <p:txBody>
          <a:bodyPr>
            <a:normAutofit/>
          </a:bodyPr>
          <a:lstStyle/>
          <a:p>
            <a:pPr algn="r"/>
            <a:r>
              <a:rPr lang="el-GR" dirty="0"/>
              <a:t>Κων/νος Γ. </a:t>
            </a:r>
            <a:r>
              <a:rPr lang="el-GR" dirty="0" err="1"/>
              <a:t>Τούτουζας</a:t>
            </a:r>
            <a:endParaRPr lang="el-GR" dirty="0"/>
          </a:p>
          <a:p>
            <a:pPr algn="r"/>
            <a:r>
              <a:rPr lang="el-GR" dirty="0"/>
              <a:t>Καθηγητής Χειρουργικής ΕΚΠΑ</a:t>
            </a:r>
            <a:endParaRPr lang="en-GR" dirty="0"/>
          </a:p>
        </p:txBody>
      </p:sp>
    </p:spTree>
    <p:extLst>
      <p:ext uri="{BB962C8B-B14F-4D97-AF65-F5344CB8AC3E}">
        <p14:creationId xmlns:p14="http://schemas.microsoft.com/office/powerpoint/2010/main" val="21176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63E2E-8170-7A46-89BD-C95F4992CE47}"/>
              </a:ext>
            </a:extLst>
          </p:cNvPr>
          <p:cNvSpPr>
            <a:spLocks noGrp="1"/>
          </p:cNvSpPr>
          <p:nvPr>
            <p:ph type="title"/>
          </p:nvPr>
        </p:nvSpPr>
        <p:spPr>
          <a:xfrm>
            <a:off x="838200" y="365126"/>
            <a:ext cx="5340605" cy="1146176"/>
          </a:xfrm>
        </p:spPr>
        <p:txBody>
          <a:bodyPr>
            <a:normAutofit/>
          </a:bodyPr>
          <a:lstStyle/>
          <a:p>
            <a:r>
              <a:rPr lang="en-GR" dirty="0"/>
              <a:t>Porta hepatis</a:t>
            </a:r>
          </a:p>
        </p:txBody>
      </p:sp>
      <p:sp>
        <p:nvSpPr>
          <p:cNvPr id="18" name="Freeform: Shape 17">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1E31F3B-C59C-E44D-B82C-230A5ED47C72}"/>
              </a:ext>
            </a:extLst>
          </p:cNvPr>
          <p:cNvSpPr>
            <a:spLocks noGrp="1"/>
          </p:cNvSpPr>
          <p:nvPr>
            <p:ph idx="1"/>
          </p:nvPr>
        </p:nvSpPr>
        <p:spPr>
          <a:xfrm>
            <a:off x="838200" y="2173288"/>
            <a:ext cx="3603171" cy="3639684"/>
          </a:xfrm>
        </p:spPr>
        <p:txBody>
          <a:bodyPr anchor="ctr">
            <a:normAutofit/>
          </a:bodyPr>
          <a:lstStyle/>
          <a:p>
            <a:r>
              <a:rPr lang="en-GB" sz="1400">
                <a:solidFill>
                  <a:srgbClr val="FFFFFF"/>
                </a:solidFill>
              </a:rPr>
              <a:t>The </a:t>
            </a:r>
            <a:r>
              <a:rPr lang="en-GB" sz="1400" b="1">
                <a:solidFill>
                  <a:srgbClr val="FFFFFF"/>
                </a:solidFill>
              </a:rPr>
              <a:t>Porta hepatis </a:t>
            </a:r>
            <a:r>
              <a:rPr lang="en-GB" sz="1400">
                <a:solidFill>
                  <a:srgbClr val="FFFFFF"/>
                </a:solidFill>
              </a:rPr>
              <a:t>is the area of the inferior surface through which all the neurovascular and biliary structures, except the hepatic veins, enter and leave the liver. </a:t>
            </a:r>
          </a:p>
          <a:p>
            <a:r>
              <a:rPr lang="en-GB" sz="1400">
                <a:solidFill>
                  <a:srgbClr val="FFFFFF"/>
                </a:solidFill>
              </a:rPr>
              <a:t> It is situated between the quadrate lobe in front and the caudate process behind. </a:t>
            </a:r>
          </a:p>
          <a:p>
            <a:r>
              <a:rPr lang="en-GB" sz="1400">
                <a:solidFill>
                  <a:srgbClr val="FFFFFF"/>
                </a:solidFill>
              </a:rPr>
              <a:t> Right and left hepatic bile ducts emerge from it. </a:t>
            </a:r>
          </a:p>
          <a:p>
            <a:r>
              <a:rPr lang="en-GB" sz="1400">
                <a:solidFill>
                  <a:srgbClr val="FFFFFF"/>
                </a:solidFill>
              </a:rPr>
              <a:t>All these structures are enveloped in the perivascular fibrous capsule - hepatobiliary capsule of Glisson - a sheath of loose connective tissue which surrounds the vessels </a:t>
            </a:r>
          </a:p>
          <a:p>
            <a:endParaRPr lang="en-GR" sz="1400">
              <a:solidFill>
                <a:srgbClr val="FFFFFF"/>
              </a:solidFill>
            </a:endParaRPr>
          </a:p>
        </p:txBody>
      </p:sp>
      <p:pic>
        <p:nvPicPr>
          <p:cNvPr id="8" name="Picture 1" descr="page11image4285617200">
            <a:extLst>
              <a:ext uri="{FF2B5EF4-FFF2-40B4-BE49-F238E27FC236}">
                <a16:creationId xmlns:a16="http://schemas.microsoft.com/office/drawing/2014/main" id="{9A1DB8A6-493B-9144-8068-B2FC83A7B4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2819" y="2173287"/>
            <a:ext cx="4991248" cy="4003675"/>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59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7F28-186D-F945-A769-BB6AEAF84EE9}"/>
              </a:ext>
            </a:extLst>
          </p:cNvPr>
          <p:cNvSpPr>
            <a:spLocks noGrp="1"/>
          </p:cNvSpPr>
          <p:nvPr>
            <p:ph type="title"/>
          </p:nvPr>
        </p:nvSpPr>
        <p:spPr/>
        <p:txBody>
          <a:bodyPr/>
          <a:lstStyle/>
          <a:p>
            <a:r>
              <a:rPr lang="en-GR" dirty="0"/>
              <a:t>Blood supply – portal vein</a:t>
            </a:r>
          </a:p>
        </p:txBody>
      </p:sp>
      <p:pic>
        <p:nvPicPr>
          <p:cNvPr id="4" name="Content Placeholder 3">
            <a:extLst>
              <a:ext uri="{FF2B5EF4-FFF2-40B4-BE49-F238E27FC236}">
                <a16:creationId xmlns:a16="http://schemas.microsoft.com/office/drawing/2014/main" id="{ACD9BADB-9F9B-214E-8597-CF120550B9E9}"/>
              </a:ext>
            </a:extLst>
          </p:cNvPr>
          <p:cNvPicPr>
            <a:picLocks noGrp="1" noChangeAspect="1"/>
          </p:cNvPicPr>
          <p:nvPr>
            <p:ph idx="1"/>
          </p:nvPr>
        </p:nvPicPr>
        <p:blipFill>
          <a:blip r:embed="rId2"/>
          <a:stretch>
            <a:fillRect/>
          </a:stretch>
        </p:blipFill>
        <p:spPr>
          <a:xfrm>
            <a:off x="3311689" y="1825625"/>
            <a:ext cx="5568622" cy="4351338"/>
          </a:xfrm>
          <a:prstGeom prst="rect">
            <a:avLst/>
          </a:prstGeom>
        </p:spPr>
      </p:pic>
    </p:spTree>
    <p:extLst>
      <p:ext uri="{BB962C8B-B14F-4D97-AF65-F5344CB8AC3E}">
        <p14:creationId xmlns:p14="http://schemas.microsoft.com/office/powerpoint/2010/main" val="349541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FA7E-AA50-8A47-BDD0-C80F02E03DDB}"/>
              </a:ext>
            </a:extLst>
          </p:cNvPr>
          <p:cNvSpPr>
            <a:spLocks noGrp="1"/>
          </p:cNvSpPr>
          <p:nvPr>
            <p:ph type="title"/>
          </p:nvPr>
        </p:nvSpPr>
        <p:spPr/>
        <p:txBody>
          <a:bodyPr/>
          <a:lstStyle/>
          <a:p>
            <a:r>
              <a:rPr lang="en-GR" dirty="0"/>
              <a:t>Blood supply – hepatic artery</a:t>
            </a:r>
          </a:p>
        </p:txBody>
      </p:sp>
      <p:pic>
        <p:nvPicPr>
          <p:cNvPr id="4" name="Content Placeholder 3">
            <a:extLst>
              <a:ext uri="{FF2B5EF4-FFF2-40B4-BE49-F238E27FC236}">
                <a16:creationId xmlns:a16="http://schemas.microsoft.com/office/drawing/2014/main" id="{9421443A-2339-B647-9C0A-A02001709D3D}"/>
              </a:ext>
            </a:extLst>
          </p:cNvPr>
          <p:cNvPicPr>
            <a:picLocks noGrp="1" noChangeAspect="1"/>
          </p:cNvPicPr>
          <p:nvPr>
            <p:ph idx="1"/>
          </p:nvPr>
        </p:nvPicPr>
        <p:blipFill>
          <a:blip r:embed="rId2"/>
          <a:stretch>
            <a:fillRect/>
          </a:stretch>
        </p:blipFill>
        <p:spPr>
          <a:xfrm>
            <a:off x="3172862" y="1825625"/>
            <a:ext cx="5846276" cy="4351338"/>
          </a:xfrm>
          <a:prstGeom prst="rect">
            <a:avLst/>
          </a:prstGeom>
        </p:spPr>
      </p:pic>
      <p:sp>
        <p:nvSpPr>
          <p:cNvPr id="5" name="Oval 4">
            <a:extLst>
              <a:ext uri="{FF2B5EF4-FFF2-40B4-BE49-F238E27FC236}">
                <a16:creationId xmlns:a16="http://schemas.microsoft.com/office/drawing/2014/main" id="{0133D068-329C-3A4D-851B-D361CE5B7E6F}"/>
              </a:ext>
            </a:extLst>
          </p:cNvPr>
          <p:cNvSpPr/>
          <p:nvPr/>
        </p:nvSpPr>
        <p:spPr>
          <a:xfrm>
            <a:off x="6632448" y="2450592"/>
            <a:ext cx="597408" cy="353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 name="Oval 5">
            <a:extLst>
              <a:ext uri="{FF2B5EF4-FFF2-40B4-BE49-F238E27FC236}">
                <a16:creationId xmlns:a16="http://schemas.microsoft.com/office/drawing/2014/main" id="{5BEBF856-02BB-564E-BB34-1B2B675F0263}"/>
              </a:ext>
            </a:extLst>
          </p:cNvPr>
          <p:cNvSpPr/>
          <p:nvPr/>
        </p:nvSpPr>
        <p:spPr>
          <a:xfrm>
            <a:off x="6894576" y="1852771"/>
            <a:ext cx="883920" cy="4628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7" name="Oval 6">
            <a:extLst>
              <a:ext uri="{FF2B5EF4-FFF2-40B4-BE49-F238E27FC236}">
                <a16:creationId xmlns:a16="http://schemas.microsoft.com/office/drawing/2014/main" id="{FC319993-7779-7C41-B2E5-6A14801A0FAF}"/>
              </a:ext>
            </a:extLst>
          </p:cNvPr>
          <p:cNvSpPr/>
          <p:nvPr/>
        </p:nvSpPr>
        <p:spPr>
          <a:xfrm>
            <a:off x="7815072" y="3660742"/>
            <a:ext cx="768096" cy="460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 name="Oval 7">
            <a:extLst>
              <a:ext uri="{FF2B5EF4-FFF2-40B4-BE49-F238E27FC236}">
                <a16:creationId xmlns:a16="http://schemas.microsoft.com/office/drawing/2014/main" id="{7DBEEB03-EBD1-C14B-90C0-3168B1FD3815}"/>
              </a:ext>
            </a:extLst>
          </p:cNvPr>
          <p:cNvSpPr/>
          <p:nvPr/>
        </p:nvSpPr>
        <p:spPr>
          <a:xfrm>
            <a:off x="2992924" y="3057144"/>
            <a:ext cx="948034" cy="6035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9" name="Oval 8">
            <a:extLst>
              <a:ext uri="{FF2B5EF4-FFF2-40B4-BE49-F238E27FC236}">
                <a16:creationId xmlns:a16="http://schemas.microsoft.com/office/drawing/2014/main" id="{3601D3C2-7723-8A44-BC35-832C66445B4B}"/>
              </a:ext>
            </a:extLst>
          </p:cNvPr>
          <p:cNvSpPr/>
          <p:nvPr/>
        </p:nvSpPr>
        <p:spPr>
          <a:xfrm>
            <a:off x="3168236" y="4892260"/>
            <a:ext cx="772721" cy="3746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highlight>
                <a:srgbClr val="008080"/>
              </a:highlight>
            </a:endParaRPr>
          </a:p>
        </p:txBody>
      </p:sp>
      <p:sp>
        <p:nvSpPr>
          <p:cNvPr id="10" name="Oval 9">
            <a:extLst>
              <a:ext uri="{FF2B5EF4-FFF2-40B4-BE49-F238E27FC236}">
                <a16:creationId xmlns:a16="http://schemas.microsoft.com/office/drawing/2014/main" id="{5D7B2538-FBC2-1D4F-909C-BC8B464FB296}"/>
              </a:ext>
            </a:extLst>
          </p:cNvPr>
          <p:cNvSpPr/>
          <p:nvPr/>
        </p:nvSpPr>
        <p:spPr>
          <a:xfrm>
            <a:off x="3466941" y="3890818"/>
            <a:ext cx="772721" cy="3746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highlight>
                <a:srgbClr val="008080"/>
              </a:highlight>
            </a:endParaRPr>
          </a:p>
        </p:txBody>
      </p:sp>
      <p:sp>
        <p:nvSpPr>
          <p:cNvPr id="11" name="Oval 10">
            <a:extLst>
              <a:ext uri="{FF2B5EF4-FFF2-40B4-BE49-F238E27FC236}">
                <a16:creationId xmlns:a16="http://schemas.microsoft.com/office/drawing/2014/main" id="{AE44996D-780B-BD45-93CC-D1F583D1FED5}"/>
              </a:ext>
            </a:extLst>
          </p:cNvPr>
          <p:cNvSpPr/>
          <p:nvPr/>
        </p:nvSpPr>
        <p:spPr>
          <a:xfrm>
            <a:off x="4533741" y="3966650"/>
            <a:ext cx="772721" cy="3746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highlight>
                <a:srgbClr val="008080"/>
              </a:highlight>
            </a:endParaRPr>
          </a:p>
        </p:txBody>
      </p:sp>
      <p:sp>
        <p:nvSpPr>
          <p:cNvPr id="12" name="Oval 11">
            <a:extLst>
              <a:ext uri="{FF2B5EF4-FFF2-40B4-BE49-F238E27FC236}">
                <a16:creationId xmlns:a16="http://schemas.microsoft.com/office/drawing/2014/main" id="{A771B463-AFA6-B643-AA6A-EE0EE9C69BAC}"/>
              </a:ext>
            </a:extLst>
          </p:cNvPr>
          <p:cNvSpPr/>
          <p:nvPr/>
        </p:nvSpPr>
        <p:spPr>
          <a:xfrm>
            <a:off x="4533741" y="4517577"/>
            <a:ext cx="772721" cy="5199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highlight>
                <a:srgbClr val="008080"/>
              </a:highlight>
            </a:endParaRPr>
          </a:p>
        </p:txBody>
      </p:sp>
      <p:sp>
        <p:nvSpPr>
          <p:cNvPr id="13" name="Oval 12">
            <a:extLst>
              <a:ext uri="{FF2B5EF4-FFF2-40B4-BE49-F238E27FC236}">
                <a16:creationId xmlns:a16="http://schemas.microsoft.com/office/drawing/2014/main" id="{19ACB5A7-6BC7-C649-9166-F792BF6A22C4}"/>
              </a:ext>
            </a:extLst>
          </p:cNvPr>
          <p:cNvSpPr/>
          <p:nvPr/>
        </p:nvSpPr>
        <p:spPr>
          <a:xfrm>
            <a:off x="3372347" y="4257609"/>
            <a:ext cx="772721" cy="5199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highlight>
                <a:srgbClr val="008080"/>
              </a:highlight>
            </a:endParaRPr>
          </a:p>
        </p:txBody>
      </p:sp>
      <p:sp>
        <p:nvSpPr>
          <p:cNvPr id="14" name="Oval 13">
            <a:extLst>
              <a:ext uri="{FF2B5EF4-FFF2-40B4-BE49-F238E27FC236}">
                <a16:creationId xmlns:a16="http://schemas.microsoft.com/office/drawing/2014/main" id="{3ADC4CDC-1F44-B24C-B420-1EC44D7E11D7}"/>
              </a:ext>
            </a:extLst>
          </p:cNvPr>
          <p:cNvSpPr/>
          <p:nvPr/>
        </p:nvSpPr>
        <p:spPr>
          <a:xfrm>
            <a:off x="3466940" y="2027587"/>
            <a:ext cx="772721" cy="5199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highlight>
                <a:srgbClr val="008080"/>
              </a:highlight>
            </a:endParaRPr>
          </a:p>
        </p:txBody>
      </p:sp>
      <p:sp>
        <p:nvSpPr>
          <p:cNvPr id="15" name="Oval 14">
            <a:extLst>
              <a:ext uri="{FF2B5EF4-FFF2-40B4-BE49-F238E27FC236}">
                <a16:creationId xmlns:a16="http://schemas.microsoft.com/office/drawing/2014/main" id="{82F283A0-5F54-784B-89BA-0CAADE4C2781}"/>
              </a:ext>
            </a:extLst>
          </p:cNvPr>
          <p:cNvSpPr/>
          <p:nvPr/>
        </p:nvSpPr>
        <p:spPr>
          <a:xfrm>
            <a:off x="4515647" y="1629197"/>
            <a:ext cx="772721" cy="5199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highlight>
                <a:srgbClr val="008080"/>
              </a:highlight>
            </a:endParaRPr>
          </a:p>
        </p:txBody>
      </p:sp>
      <p:sp>
        <p:nvSpPr>
          <p:cNvPr id="16" name="Oval 15">
            <a:extLst>
              <a:ext uri="{FF2B5EF4-FFF2-40B4-BE49-F238E27FC236}">
                <a16:creationId xmlns:a16="http://schemas.microsoft.com/office/drawing/2014/main" id="{B92DBF60-D515-AF46-9FA3-16AC1F98CF75}"/>
              </a:ext>
            </a:extLst>
          </p:cNvPr>
          <p:cNvSpPr/>
          <p:nvPr/>
        </p:nvSpPr>
        <p:spPr>
          <a:xfrm>
            <a:off x="5409633" y="1706701"/>
            <a:ext cx="772721" cy="462883"/>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highlight>
                <a:srgbClr val="008080"/>
              </a:highlight>
            </a:endParaRPr>
          </a:p>
        </p:txBody>
      </p:sp>
      <p:sp>
        <p:nvSpPr>
          <p:cNvPr id="17" name="Oval 16">
            <a:extLst>
              <a:ext uri="{FF2B5EF4-FFF2-40B4-BE49-F238E27FC236}">
                <a16:creationId xmlns:a16="http://schemas.microsoft.com/office/drawing/2014/main" id="{010E5698-B52E-7647-8497-94530D912D0E}"/>
              </a:ext>
            </a:extLst>
          </p:cNvPr>
          <p:cNvSpPr/>
          <p:nvPr/>
        </p:nvSpPr>
        <p:spPr>
          <a:xfrm>
            <a:off x="7492633" y="2705840"/>
            <a:ext cx="772721" cy="462883"/>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highlight>
                <a:srgbClr val="008080"/>
              </a:highlight>
            </a:endParaRPr>
          </a:p>
        </p:txBody>
      </p:sp>
      <p:sp>
        <p:nvSpPr>
          <p:cNvPr id="18" name="Oval 17">
            <a:extLst>
              <a:ext uri="{FF2B5EF4-FFF2-40B4-BE49-F238E27FC236}">
                <a16:creationId xmlns:a16="http://schemas.microsoft.com/office/drawing/2014/main" id="{1C53F155-8C13-E54D-A655-8249CAEB848F}"/>
              </a:ext>
            </a:extLst>
          </p:cNvPr>
          <p:cNvSpPr/>
          <p:nvPr/>
        </p:nvSpPr>
        <p:spPr>
          <a:xfrm>
            <a:off x="9665315" y="1797510"/>
            <a:ext cx="768096" cy="460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9" name="Oval 18">
            <a:extLst>
              <a:ext uri="{FF2B5EF4-FFF2-40B4-BE49-F238E27FC236}">
                <a16:creationId xmlns:a16="http://schemas.microsoft.com/office/drawing/2014/main" id="{6AA5C3BE-551D-9741-968E-E41BAA13935C}"/>
              </a:ext>
            </a:extLst>
          </p:cNvPr>
          <p:cNvSpPr/>
          <p:nvPr/>
        </p:nvSpPr>
        <p:spPr>
          <a:xfrm>
            <a:off x="9843294" y="2534616"/>
            <a:ext cx="772721" cy="519936"/>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highlight>
                <a:srgbClr val="008080"/>
              </a:highlight>
            </a:endParaRPr>
          </a:p>
        </p:txBody>
      </p:sp>
      <p:sp>
        <p:nvSpPr>
          <p:cNvPr id="20" name="Oval 19">
            <a:extLst>
              <a:ext uri="{FF2B5EF4-FFF2-40B4-BE49-F238E27FC236}">
                <a16:creationId xmlns:a16="http://schemas.microsoft.com/office/drawing/2014/main" id="{919C50AB-7C5A-EE42-8128-9300781F97E4}"/>
              </a:ext>
            </a:extLst>
          </p:cNvPr>
          <p:cNvSpPr/>
          <p:nvPr/>
        </p:nvSpPr>
        <p:spPr>
          <a:xfrm>
            <a:off x="10231127" y="3331505"/>
            <a:ext cx="772721" cy="37468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highlight>
                <a:srgbClr val="008080"/>
              </a:highlight>
            </a:endParaRPr>
          </a:p>
        </p:txBody>
      </p:sp>
      <p:sp>
        <p:nvSpPr>
          <p:cNvPr id="21" name="Oval 20">
            <a:extLst>
              <a:ext uri="{FF2B5EF4-FFF2-40B4-BE49-F238E27FC236}">
                <a16:creationId xmlns:a16="http://schemas.microsoft.com/office/drawing/2014/main" id="{D207645B-A0F4-1140-82DB-20FD9400F3C0}"/>
              </a:ext>
            </a:extLst>
          </p:cNvPr>
          <p:cNvSpPr/>
          <p:nvPr/>
        </p:nvSpPr>
        <p:spPr>
          <a:xfrm>
            <a:off x="10581079" y="3878450"/>
            <a:ext cx="772721" cy="462883"/>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highlight>
                <a:srgbClr val="008080"/>
              </a:highlight>
            </a:endParaRPr>
          </a:p>
        </p:txBody>
      </p:sp>
    </p:spTree>
    <p:extLst>
      <p:ext uri="{BB962C8B-B14F-4D97-AF65-F5344CB8AC3E}">
        <p14:creationId xmlns:p14="http://schemas.microsoft.com/office/powerpoint/2010/main" val="129531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946A-E6A1-7F48-86F3-AE8F30144DE1}"/>
              </a:ext>
            </a:extLst>
          </p:cNvPr>
          <p:cNvSpPr>
            <a:spLocks noGrp="1"/>
          </p:cNvSpPr>
          <p:nvPr>
            <p:ph type="title"/>
          </p:nvPr>
        </p:nvSpPr>
        <p:spPr/>
        <p:txBody>
          <a:bodyPr/>
          <a:lstStyle/>
          <a:p>
            <a:r>
              <a:rPr lang="en-GR" dirty="0"/>
              <a:t>Lobation and segmentation</a:t>
            </a:r>
          </a:p>
        </p:txBody>
      </p:sp>
      <p:sp>
        <p:nvSpPr>
          <p:cNvPr id="3" name="Content Placeholder 2">
            <a:extLst>
              <a:ext uri="{FF2B5EF4-FFF2-40B4-BE49-F238E27FC236}">
                <a16:creationId xmlns:a16="http://schemas.microsoft.com/office/drawing/2014/main" id="{8FB3EA55-60E8-5D40-8EB9-4246AB1C6A0A}"/>
              </a:ext>
            </a:extLst>
          </p:cNvPr>
          <p:cNvSpPr>
            <a:spLocks noGrp="1"/>
          </p:cNvSpPr>
          <p:nvPr>
            <p:ph idx="1"/>
          </p:nvPr>
        </p:nvSpPr>
        <p:spPr/>
        <p:txBody>
          <a:bodyPr/>
          <a:lstStyle/>
          <a:p>
            <a:r>
              <a:rPr lang="en-GB" dirty="0"/>
              <a:t>The liver has </a:t>
            </a:r>
            <a:r>
              <a:rPr lang="en-GB" b="1" dirty="0"/>
              <a:t>four lobes or eight segments</a:t>
            </a:r>
            <a:r>
              <a:rPr lang="en-GB" dirty="0"/>
              <a:t>, depending on whether it is defined by its gross anatomical appearance or by its internal architecture. </a:t>
            </a:r>
          </a:p>
          <a:p>
            <a:endParaRPr lang="en-GR" dirty="0"/>
          </a:p>
        </p:txBody>
      </p:sp>
    </p:spTree>
    <p:extLst>
      <p:ext uri="{BB962C8B-B14F-4D97-AF65-F5344CB8AC3E}">
        <p14:creationId xmlns:p14="http://schemas.microsoft.com/office/powerpoint/2010/main" val="126788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3CB60-6CC9-5E40-A07C-A263E659D189}"/>
              </a:ext>
            </a:extLst>
          </p:cNvPr>
          <p:cNvSpPr>
            <a:spLocks noGrp="1"/>
          </p:cNvSpPr>
          <p:nvPr>
            <p:ph type="title"/>
          </p:nvPr>
        </p:nvSpPr>
        <p:spPr>
          <a:xfrm>
            <a:off x="686834" y="1153572"/>
            <a:ext cx="3200400" cy="4461163"/>
          </a:xfrm>
        </p:spPr>
        <p:txBody>
          <a:bodyPr>
            <a:normAutofit/>
          </a:bodyPr>
          <a:lstStyle/>
          <a:p>
            <a:r>
              <a:rPr lang="en-GR">
                <a:solidFill>
                  <a:srgbClr val="FFFFFF"/>
                </a:solidFill>
              </a:rPr>
              <a:t>Couinaud segments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7449366-3025-B74E-99EF-6E1944E72D97}"/>
              </a:ext>
            </a:extLst>
          </p:cNvPr>
          <p:cNvSpPr>
            <a:spLocks noGrp="1"/>
          </p:cNvSpPr>
          <p:nvPr>
            <p:ph idx="1"/>
          </p:nvPr>
        </p:nvSpPr>
        <p:spPr>
          <a:xfrm>
            <a:off x="4447308" y="591344"/>
            <a:ext cx="6906491" cy="5585619"/>
          </a:xfrm>
        </p:spPr>
        <p:txBody>
          <a:bodyPr anchor="ctr">
            <a:normAutofit/>
          </a:bodyPr>
          <a:lstStyle/>
          <a:p>
            <a:r>
              <a:rPr lang="en-GB" dirty="0"/>
              <a:t>The liver is divided by the </a:t>
            </a:r>
            <a:r>
              <a:rPr lang="en-GB" b="1" dirty="0"/>
              <a:t>'principal plane' </a:t>
            </a:r>
            <a:r>
              <a:rPr lang="en-GB" dirty="0"/>
              <a:t>into two halves of approximately equal size. The principal plane is defined by an imaginary parasagittal line from the gallbladder anteriorly to the inferior vena cava posteriorly. </a:t>
            </a:r>
          </a:p>
          <a:p>
            <a:r>
              <a:rPr lang="en-GB" dirty="0"/>
              <a:t>The usual functional division of the liver into right and left lobes lies along this plane. </a:t>
            </a:r>
          </a:p>
          <a:p>
            <a:r>
              <a:rPr lang="en-GB" dirty="0"/>
              <a:t>The liver is further subdivided into </a:t>
            </a:r>
            <a:r>
              <a:rPr lang="en-GB" b="1" dirty="0"/>
              <a:t>segments</a:t>
            </a:r>
            <a:r>
              <a:rPr lang="en-GB" dirty="0"/>
              <a:t>, each supplied by a </a:t>
            </a:r>
          </a:p>
          <a:p>
            <a:pPr marL="0" indent="0">
              <a:buNone/>
            </a:pPr>
            <a:r>
              <a:rPr lang="en-GB" b="1" dirty="0"/>
              <a:t>principal branch of the hepatic artery, portal vein and bile duct. </a:t>
            </a:r>
            <a:endParaRPr lang="en-GB" dirty="0"/>
          </a:p>
          <a:p>
            <a:endParaRPr lang="en-GR" dirty="0"/>
          </a:p>
        </p:txBody>
      </p:sp>
    </p:spTree>
    <p:extLst>
      <p:ext uri="{BB962C8B-B14F-4D97-AF65-F5344CB8AC3E}">
        <p14:creationId xmlns:p14="http://schemas.microsoft.com/office/powerpoint/2010/main" val="123712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CA3E36-1B3D-E64F-B83C-B943C6FE5086}"/>
              </a:ext>
            </a:extLst>
          </p:cNvPr>
          <p:cNvSpPr>
            <a:spLocks noGrp="1"/>
          </p:cNvSpPr>
          <p:nvPr>
            <p:ph type="title"/>
          </p:nvPr>
        </p:nvSpPr>
        <p:spPr>
          <a:xfrm>
            <a:off x="686834" y="1153572"/>
            <a:ext cx="3200400" cy="4461163"/>
          </a:xfrm>
        </p:spPr>
        <p:txBody>
          <a:bodyPr>
            <a:normAutofit/>
          </a:bodyPr>
          <a:lstStyle/>
          <a:p>
            <a:r>
              <a:rPr lang="en-GR">
                <a:solidFill>
                  <a:srgbClr val="FFFFFF"/>
                </a:solidFill>
              </a:rPr>
              <a:t>Couinaud segments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162188-7E90-8946-A05A-0308BF33BC8F}"/>
              </a:ext>
            </a:extLst>
          </p:cNvPr>
          <p:cNvSpPr>
            <a:spLocks noGrp="1"/>
          </p:cNvSpPr>
          <p:nvPr>
            <p:ph idx="1"/>
          </p:nvPr>
        </p:nvSpPr>
        <p:spPr>
          <a:xfrm>
            <a:off x="4447308" y="591344"/>
            <a:ext cx="6906491" cy="5585619"/>
          </a:xfrm>
        </p:spPr>
        <p:txBody>
          <a:bodyPr anchor="ctr">
            <a:normAutofit/>
          </a:bodyPr>
          <a:lstStyle/>
          <a:p>
            <a:r>
              <a:rPr lang="en-GB" dirty="0"/>
              <a:t>Segments I, II, III and IV make up the functional left lobe,</a:t>
            </a:r>
          </a:p>
          <a:p>
            <a:r>
              <a:rPr lang="en-GB" dirty="0"/>
              <a:t>Segments V, VI, VII and VIII make up the functional right </a:t>
            </a:r>
          </a:p>
          <a:p>
            <a:pPr marL="0" indent="0">
              <a:buNone/>
            </a:pPr>
            <a:r>
              <a:rPr lang="en-GB" dirty="0"/>
              <a:t>   lobe</a:t>
            </a:r>
          </a:p>
          <a:p>
            <a:r>
              <a:rPr lang="en-GB" dirty="0"/>
              <a:t> Segment I corresponds to the gross anatomical </a:t>
            </a:r>
            <a:r>
              <a:rPr lang="en-GB" i="1" dirty="0"/>
              <a:t>caudate lobe </a:t>
            </a:r>
            <a:r>
              <a:rPr lang="en-GB" dirty="0"/>
              <a:t>and segment IV to the </a:t>
            </a:r>
            <a:r>
              <a:rPr lang="en-GB" i="1" dirty="0"/>
              <a:t>quadrate lobe</a:t>
            </a:r>
            <a:endParaRPr lang="en-GB" dirty="0"/>
          </a:p>
          <a:p>
            <a:endParaRPr lang="en-GR" dirty="0"/>
          </a:p>
        </p:txBody>
      </p:sp>
    </p:spTree>
    <p:extLst>
      <p:ext uri="{BB962C8B-B14F-4D97-AF65-F5344CB8AC3E}">
        <p14:creationId xmlns:p14="http://schemas.microsoft.com/office/powerpoint/2010/main" val="1044957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B5400-E34E-0A48-A558-DD8E57C8E78F}"/>
              </a:ext>
            </a:extLst>
          </p:cNvPr>
          <p:cNvSpPr>
            <a:spLocks noGrp="1"/>
          </p:cNvSpPr>
          <p:nvPr>
            <p:ph type="title"/>
          </p:nvPr>
        </p:nvSpPr>
        <p:spPr/>
        <p:txBody>
          <a:bodyPr/>
          <a:lstStyle/>
          <a:p>
            <a:r>
              <a:rPr lang="en-GR" dirty="0"/>
              <a:t>Couinaud segments</a:t>
            </a:r>
          </a:p>
        </p:txBody>
      </p:sp>
      <p:pic>
        <p:nvPicPr>
          <p:cNvPr id="4" name="Content Placeholder 3">
            <a:extLst>
              <a:ext uri="{FF2B5EF4-FFF2-40B4-BE49-F238E27FC236}">
                <a16:creationId xmlns:a16="http://schemas.microsoft.com/office/drawing/2014/main" id="{6C72C710-665A-D845-B379-D61C36873F89}"/>
              </a:ext>
            </a:extLst>
          </p:cNvPr>
          <p:cNvPicPr>
            <a:picLocks noGrp="1" noChangeAspect="1"/>
          </p:cNvPicPr>
          <p:nvPr>
            <p:ph idx="1"/>
          </p:nvPr>
        </p:nvPicPr>
        <p:blipFill>
          <a:blip r:embed="rId2"/>
          <a:stretch>
            <a:fillRect/>
          </a:stretch>
        </p:blipFill>
        <p:spPr>
          <a:xfrm>
            <a:off x="699247" y="1279465"/>
            <a:ext cx="9287435" cy="5407656"/>
          </a:xfrm>
          <a:prstGeom prst="rect">
            <a:avLst/>
          </a:prstGeom>
        </p:spPr>
      </p:pic>
    </p:spTree>
    <p:extLst>
      <p:ext uri="{BB962C8B-B14F-4D97-AF65-F5344CB8AC3E}">
        <p14:creationId xmlns:p14="http://schemas.microsoft.com/office/powerpoint/2010/main" val="1965033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3E47FB2-A53F-4248-A7FF-D4FF98FF2DDA}"/>
              </a:ext>
            </a:extLst>
          </p:cNvPr>
          <p:cNvPicPr>
            <a:picLocks noGrp="1" noChangeAspect="1"/>
          </p:cNvPicPr>
          <p:nvPr>
            <p:ph idx="1"/>
          </p:nvPr>
        </p:nvPicPr>
        <p:blipFill>
          <a:blip r:embed="rId2"/>
          <a:stretch>
            <a:fillRect/>
          </a:stretch>
        </p:blipFill>
        <p:spPr>
          <a:xfrm>
            <a:off x="1960162" y="643466"/>
            <a:ext cx="8271675" cy="5571067"/>
          </a:xfrm>
          <a:prstGeom prst="rect">
            <a:avLst/>
          </a:prstGeom>
        </p:spPr>
      </p:pic>
    </p:spTree>
    <p:extLst>
      <p:ext uri="{BB962C8B-B14F-4D97-AF65-F5344CB8AC3E}">
        <p14:creationId xmlns:p14="http://schemas.microsoft.com/office/powerpoint/2010/main" val="1800071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5B18E-61D1-1A4A-8AC3-C5A0DF4493E3}"/>
              </a:ext>
            </a:extLst>
          </p:cNvPr>
          <p:cNvSpPr>
            <a:spLocks noGrp="1"/>
          </p:cNvSpPr>
          <p:nvPr>
            <p:ph type="title"/>
          </p:nvPr>
        </p:nvSpPr>
        <p:spPr>
          <a:xfrm>
            <a:off x="686834" y="1153572"/>
            <a:ext cx="3200400" cy="4461163"/>
          </a:xfrm>
        </p:spPr>
        <p:txBody>
          <a:bodyPr>
            <a:normAutofit/>
          </a:bodyPr>
          <a:lstStyle/>
          <a:p>
            <a:r>
              <a:rPr lang="en-GR">
                <a:solidFill>
                  <a:srgbClr val="FFFFFF"/>
                </a:solidFill>
              </a:rPr>
              <a:t>FUNCTION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E409D3-97CD-5243-B1DF-8C7B39421F85}"/>
              </a:ext>
            </a:extLst>
          </p:cNvPr>
          <p:cNvSpPr>
            <a:spLocks noGrp="1"/>
          </p:cNvSpPr>
          <p:nvPr>
            <p:ph idx="1"/>
          </p:nvPr>
        </p:nvSpPr>
        <p:spPr>
          <a:xfrm>
            <a:off x="4447308" y="591344"/>
            <a:ext cx="6906491" cy="5585619"/>
          </a:xfrm>
        </p:spPr>
        <p:txBody>
          <a:bodyPr anchor="ctr">
            <a:normAutofit/>
          </a:bodyPr>
          <a:lstStyle/>
          <a:p>
            <a:r>
              <a:rPr lang="en-GB" b="1"/>
              <a:t>Filters the blood:</a:t>
            </a:r>
            <a:r>
              <a:rPr lang="en-GB"/>
              <a:t> The liver filters and removes compounds from the body, including hormones, such as </a:t>
            </a:r>
            <a:r>
              <a:rPr lang="en-GB">
                <a:hlinkClick r:id="rId2" tooltip="Everything you need to know about estrogen"/>
              </a:rPr>
              <a:t>estrogen</a:t>
            </a:r>
            <a:r>
              <a:rPr lang="en-GB"/>
              <a:t> and aldosterone, and compounds from outside the body, including alcohol and other drugs.</a:t>
            </a:r>
            <a:r>
              <a:rPr lang="en-GB" b="1"/>
              <a:t> </a:t>
            </a:r>
          </a:p>
          <a:p>
            <a:endParaRPr lang="en-GB" b="1"/>
          </a:p>
          <a:p>
            <a:r>
              <a:rPr lang="en-GB" b="1"/>
              <a:t>Immunological function:</a:t>
            </a:r>
            <a:r>
              <a:rPr lang="en-GB"/>
              <a:t> The liver is part of the mononuclear phagocyte system. It contains high numbers of Kupffer cells that are involved in immune activity. These cells </a:t>
            </a:r>
            <a:r>
              <a:rPr lang="en-GB">
                <a:hlinkClick r:id="rId3"/>
              </a:rPr>
              <a:t>destroy any disease-causing agents</a:t>
            </a:r>
            <a:r>
              <a:rPr lang="en-GB"/>
              <a:t> that might enter the liver through the gut.</a:t>
            </a:r>
          </a:p>
          <a:p>
            <a:endParaRPr lang="en-GB"/>
          </a:p>
          <a:p>
            <a:endParaRPr lang="en-GR"/>
          </a:p>
        </p:txBody>
      </p:sp>
    </p:spTree>
    <p:extLst>
      <p:ext uri="{BB962C8B-B14F-4D97-AF65-F5344CB8AC3E}">
        <p14:creationId xmlns:p14="http://schemas.microsoft.com/office/powerpoint/2010/main" val="337837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5B18E-61D1-1A4A-8AC3-C5A0DF4493E3}"/>
              </a:ext>
            </a:extLst>
          </p:cNvPr>
          <p:cNvSpPr>
            <a:spLocks noGrp="1"/>
          </p:cNvSpPr>
          <p:nvPr>
            <p:ph type="title"/>
          </p:nvPr>
        </p:nvSpPr>
        <p:spPr>
          <a:xfrm>
            <a:off x="686834" y="1153572"/>
            <a:ext cx="3200400" cy="4461163"/>
          </a:xfrm>
        </p:spPr>
        <p:txBody>
          <a:bodyPr>
            <a:normAutofit/>
          </a:bodyPr>
          <a:lstStyle/>
          <a:p>
            <a:r>
              <a:rPr lang="en-GR">
                <a:solidFill>
                  <a:srgbClr val="FFFFFF"/>
                </a:solidFill>
              </a:rPr>
              <a:t>FUNCTION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E409D3-97CD-5243-B1DF-8C7B39421F85}"/>
              </a:ext>
            </a:extLst>
          </p:cNvPr>
          <p:cNvSpPr>
            <a:spLocks noGrp="1"/>
          </p:cNvSpPr>
          <p:nvPr>
            <p:ph idx="1"/>
          </p:nvPr>
        </p:nvSpPr>
        <p:spPr>
          <a:xfrm>
            <a:off x="4447308" y="591344"/>
            <a:ext cx="6906491" cy="5585619"/>
          </a:xfrm>
        </p:spPr>
        <p:txBody>
          <a:bodyPr anchor="ctr">
            <a:normAutofit/>
          </a:bodyPr>
          <a:lstStyle/>
          <a:p>
            <a:pPr marL="0" indent="0">
              <a:buNone/>
            </a:pPr>
            <a:endParaRPr lang="en-GB" sz="2200"/>
          </a:p>
          <a:p>
            <a:r>
              <a:rPr lang="en-GB" sz="2200" b="1"/>
              <a:t>Absorbing and metabolizing bilirubin:</a:t>
            </a:r>
            <a:r>
              <a:rPr lang="en-GB" sz="2200"/>
              <a:t> Bilirubin is formed by the breakdown of </a:t>
            </a:r>
            <a:r>
              <a:rPr lang="en-GB" sz="2200" err="1"/>
              <a:t>hemoglobin</a:t>
            </a:r>
            <a:r>
              <a:rPr lang="en-GB" sz="2200"/>
              <a:t>. The iron released from </a:t>
            </a:r>
            <a:r>
              <a:rPr lang="en-GB" sz="2200" err="1"/>
              <a:t>hemoglobin</a:t>
            </a:r>
            <a:r>
              <a:rPr lang="en-GB" sz="2200"/>
              <a:t> is stored in the liver or </a:t>
            </a:r>
            <a:r>
              <a:rPr lang="en-GB" sz="2200">
                <a:hlinkClick r:id="rId2" tooltip="All you need to know about bone marrow"/>
              </a:rPr>
              <a:t>bone marrow</a:t>
            </a:r>
            <a:r>
              <a:rPr lang="en-GB" sz="2200"/>
              <a:t> and used to make the next generation of blood cells.</a:t>
            </a:r>
          </a:p>
          <a:p>
            <a:r>
              <a:rPr lang="en-GB" sz="2200" b="1"/>
              <a:t>Metabolizing carbohydrates:</a:t>
            </a:r>
            <a:r>
              <a:rPr lang="en-GB" sz="2200"/>
              <a:t> Carbohydrates are stored in the liver, where they are broken down into glucose and siphoned into the bloodstream to maintain normal glucose levels. They are stored as glycogen and released whenever a quick burst of energy is needed.</a:t>
            </a:r>
          </a:p>
          <a:p>
            <a:r>
              <a:rPr lang="en-GB" sz="2200" b="1"/>
              <a:t>Vitamin and mineral storage:</a:t>
            </a:r>
            <a:r>
              <a:rPr lang="en-GB" sz="2200"/>
              <a:t> The liver stores vitamins A, D, E, K, and B12. It keeps significant amounts of these vitamins stored. In some cases, several years’ worth of vitamins is held as a backup. The liver stores iron from </a:t>
            </a:r>
            <a:r>
              <a:rPr lang="en-GB" sz="2200" err="1"/>
              <a:t>hemoglobin</a:t>
            </a:r>
            <a:r>
              <a:rPr lang="en-GB" sz="2200"/>
              <a:t> in the form of ferritin, ready to make new red blood cells. The liver also stores and releases </a:t>
            </a:r>
            <a:r>
              <a:rPr lang="en-GB" sz="2200">
                <a:hlinkClick r:id="rId3" tooltip="Health benefits and risks of copper"/>
              </a:rPr>
              <a:t>copper</a:t>
            </a:r>
            <a:r>
              <a:rPr lang="en-GB" sz="2200"/>
              <a:t>.</a:t>
            </a:r>
          </a:p>
          <a:p>
            <a:endParaRPr lang="en-GR" sz="2200"/>
          </a:p>
        </p:txBody>
      </p:sp>
    </p:spTree>
    <p:extLst>
      <p:ext uri="{BB962C8B-B14F-4D97-AF65-F5344CB8AC3E}">
        <p14:creationId xmlns:p14="http://schemas.microsoft.com/office/powerpoint/2010/main" val="326037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2804F-09C0-BB41-B054-FF6667A27486}"/>
              </a:ext>
            </a:extLst>
          </p:cNvPr>
          <p:cNvSpPr>
            <a:spLocks noGrp="1"/>
          </p:cNvSpPr>
          <p:nvPr>
            <p:ph type="title"/>
          </p:nvPr>
        </p:nvSpPr>
        <p:spPr>
          <a:xfrm>
            <a:off x="519545" y="621792"/>
            <a:ext cx="5181503" cy="5504688"/>
          </a:xfrm>
        </p:spPr>
        <p:txBody>
          <a:bodyPr>
            <a:normAutofit/>
          </a:bodyPr>
          <a:lstStyle/>
          <a:p>
            <a:r>
              <a:rPr lang="en-GR" sz="4800"/>
              <a:t>Liver…in a glance</a:t>
            </a:r>
          </a:p>
        </p:txBody>
      </p:sp>
      <p:sp>
        <p:nvSpPr>
          <p:cNvPr id="9" name="Rectangle 8">
            <a:extLst>
              <a:ext uri="{FF2B5EF4-FFF2-40B4-BE49-F238E27FC236}">
                <a16:creationId xmlns:a16="http://schemas.microsoft.com/office/drawing/2014/main" id="{2F56F8EA-3356-4455-9899-320874F6E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E7382A3-76C5-4CA4-ABE4-00091707E46B}"/>
              </a:ext>
            </a:extLst>
          </p:cNvPr>
          <p:cNvGraphicFramePr>
            <a:graphicFrameLocks noGrp="1"/>
          </p:cNvGraphicFramePr>
          <p:nvPr>
            <p:ph idx="1"/>
            <p:extLst>
              <p:ext uri="{D42A27DB-BD31-4B8C-83A1-F6EECF244321}">
                <p14:modId xmlns:p14="http://schemas.microsoft.com/office/powerpoint/2010/main" val="530649792"/>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51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5B18E-61D1-1A4A-8AC3-C5A0DF4493E3}"/>
              </a:ext>
            </a:extLst>
          </p:cNvPr>
          <p:cNvSpPr>
            <a:spLocks noGrp="1"/>
          </p:cNvSpPr>
          <p:nvPr>
            <p:ph type="title"/>
          </p:nvPr>
        </p:nvSpPr>
        <p:spPr>
          <a:xfrm>
            <a:off x="686834" y="1153572"/>
            <a:ext cx="3200400" cy="4461163"/>
          </a:xfrm>
        </p:spPr>
        <p:txBody>
          <a:bodyPr>
            <a:normAutofit/>
          </a:bodyPr>
          <a:lstStyle/>
          <a:p>
            <a:r>
              <a:rPr lang="en-GR">
                <a:solidFill>
                  <a:srgbClr val="FFFFFF"/>
                </a:solidFill>
              </a:rPr>
              <a:t>FUNCTION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E409D3-97CD-5243-B1DF-8C7B39421F85}"/>
              </a:ext>
            </a:extLst>
          </p:cNvPr>
          <p:cNvSpPr>
            <a:spLocks noGrp="1"/>
          </p:cNvSpPr>
          <p:nvPr>
            <p:ph idx="1"/>
          </p:nvPr>
        </p:nvSpPr>
        <p:spPr>
          <a:xfrm>
            <a:off x="4447308" y="591344"/>
            <a:ext cx="6906491" cy="5585619"/>
          </a:xfrm>
        </p:spPr>
        <p:txBody>
          <a:bodyPr anchor="ctr">
            <a:normAutofit lnSpcReduction="10000"/>
          </a:bodyPr>
          <a:lstStyle/>
          <a:p>
            <a:endParaRPr lang="en-GB" sz="2400" dirty="0"/>
          </a:p>
          <a:p>
            <a:r>
              <a:rPr lang="en-GB" sz="2400" b="1" dirty="0"/>
              <a:t>Bile production:</a:t>
            </a:r>
            <a:r>
              <a:rPr lang="en-GB" sz="2400" dirty="0"/>
              <a:t> Bile helps the small intestine </a:t>
            </a:r>
            <a:r>
              <a:rPr lang="en-GB" sz="2400" dirty="0">
                <a:hlinkClick r:id="rId2"/>
              </a:rPr>
              <a:t>break down and absorb fats</a:t>
            </a:r>
            <a:r>
              <a:rPr lang="en-GB" sz="2400" dirty="0"/>
              <a:t>, </a:t>
            </a:r>
            <a:r>
              <a:rPr lang="en-GB" sz="2400" dirty="0">
                <a:hlinkClick r:id="rId3" tooltip="What causes high cholesterol?"/>
              </a:rPr>
              <a:t>cholesterol</a:t>
            </a:r>
            <a:r>
              <a:rPr lang="en-GB" sz="2400" dirty="0"/>
              <a:t>, and some </a:t>
            </a:r>
            <a:r>
              <a:rPr lang="en-GB" sz="2400" dirty="0">
                <a:hlinkClick r:id="rId4" tooltip="Vitamins: What are they and what do they do?"/>
              </a:rPr>
              <a:t>vitamins</a:t>
            </a:r>
            <a:r>
              <a:rPr lang="en-GB" sz="2400" dirty="0"/>
              <a:t>. Bile consists of bile salts, cholesterol, bilirubin, electrolytes, and water.</a:t>
            </a:r>
          </a:p>
          <a:p>
            <a:endParaRPr lang="en-GB" sz="2400" dirty="0"/>
          </a:p>
          <a:p>
            <a:r>
              <a:rPr lang="en-GB" sz="2400" b="1" dirty="0"/>
              <a:t>Supporting blood clots:</a:t>
            </a:r>
            <a:r>
              <a:rPr lang="en-GB" sz="2400" dirty="0"/>
              <a:t> Vitamin K is necessary for the creation of certain coagulants that help clot the blood. Bile is </a:t>
            </a:r>
            <a:r>
              <a:rPr lang="en-GB" sz="2400" dirty="0">
                <a:hlinkClick r:id="rId5"/>
              </a:rPr>
              <a:t>essential for vitamin K absorption</a:t>
            </a:r>
            <a:r>
              <a:rPr lang="en-GB" sz="2400" dirty="0"/>
              <a:t> and is created in the liver. If the liver does not produce enough bile, clotting factors cannot be produced.</a:t>
            </a:r>
          </a:p>
          <a:p>
            <a:r>
              <a:rPr lang="en-GB" sz="2400" b="1" dirty="0"/>
              <a:t>Fat metabolization:</a:t>
            </a:r>
            <a:r>
              <a:rPr lang="en-GB" sz="2400" dirty="0"/>
              <a:t> Bile breaks down fats and makes them easier to digest.</a:t>
            </a:r>
          </a:p>
          <a:p>
            <a:r>
              <a:rPr lang="en-GB" sz="2400" b="1" dirty="0"/>
              <a:t>Proteins metabolization:</a:t>
            </a:r>
            <a:r>
              <a:rPr lang="en-GB" sz="2400" dirty="0"/>
              <a:t> Bile helps break down proteins for digestion.</a:t>
            </a:r>
          </a:p>
          <a:p>
            <a:endParaRPr lang="en-GR" sz="2400" dirty="0"/>
          </a:p>
        </p:txBody>
      </p:sp>
    </p:spTree>
    <p:extLst>
      <p:ext uri="{BB962C8B-B14F-4D97-AF65-F5344CB8AC3E}">
        <p14:creationId xmlns:p14="http://schemas.microsoft.com/office/powerpoint/2010/main" val="701808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35B18E-61D1-1A4A-8AC3-C5A0DF4493E3}"/>
              </a:ext>
            </a:extLst>
          </p:cNvPr>
          <p:cNvSpPr>
            <a:spLocks noGrp="1"/>
          </p:cNvSpPr>
          <p:nvPr>
            <p:ph type="title"/>
          </p:nvPr>
        </p:nvSpPr>
        <p:spPr>
          <a:xfrm>
            <a:off x="686834" y="1153572"/>
            <a:ext cx="3200400" cy="4461163"/>
          </a:xfrm>
        </p:spPr>
        <p:txBody>
          <a:bodyPr>
            <a:normAutofit/>
          </a:bodyPr>
          <a:lstStyle/>
          <a:p>
            <a:r>
              <a:rPr lang="en-GR">
                <a:solidFill>
                  <a:srgbClr val="FFFFFF"/>
                </a:solidFill>
              </a:rPr>
              <a:t>FUNCTION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7E409D3-97CD-5243-B1DF-8C7B39421F85}"/>
              </a:ext>
            </a:extLst>
          </p:cNvPr>
          <p:cNvSpPr>
            <a:spLocks noGrp="1"/>
          </p:cNvSpPr>
          <p:nvPr>
            <p:ph idx="1"/>
          </p:nvPr>
        </p:nvSpPr>
        <p:spPr>
          <a:xfrm>
            <a:off x="4447308" y="591344"/>
            <a:ext cx="6906491" cy="5585619"/>
          </a:xfrm>
        </p:spPr>
        <p:txBody>
          <a:bodyPr anchor="ctr">
            <a:normAutofit/>
          </a:bodyPr>
          <a:lstStyle/>
          <a:p>
            <a:r>
              <a:rPr lang="en-GB" b="1" dirty="0"/>
              <a:t>Production of albumin:</a:t>
            </a:r>
            <a:r>
              <a:rPr lang="en-GB" dirty="0"/>
              <a:t> Albumin is the most common protein in blood serum. It transports fatty acids and steroid hormones to help maintain the correct pressure and prevent the leaking of blood vessels.</a:t>
            </a:r>
          </a:p>
          <a:p>
            <a:r>
              <a:rPr lang="en-GB" b="1" dirty="0"/>
              <a:t>Synthesis of angiotensinogen:</a:t>
            </a:r>
            <a:r>
              <a:rPr lang="en-GB" dirty="0"/>
              <a:t> This hormone raises </a:t>
            </a:r>
            <a:r>
              <a:rPr lang="en-GB" dirty="0">
                <a:hlinkClick r:id="rId2" tooltip="What is a normal blood pressure?"/>
              </a:rPr>
              <a:t>blood pressure</a:t>
            </a:r>
            <a:r>
              <a:rPr lang="en-GB" dirty="0"/>
              <a:t> by narrowing the blood vessels when alerted by production of an enzyme called renin in the kidneys.</a:t>
            </a:r>
          </a:p>
          <a:p>
            <a:endParaRPr lang="en-GR" dirty="0"/>
          </a:p>
        </p:txBody>
      </p:sp>
    </p:spTree>
    <p:extLst>
      <p:ext uri="{BB962C8B-B14F-4D97-AF65-F5344CB8AC3E}">
        <p14:creationId xmlns:p14="http://schemas.microsoft.com/office/powerpoint/2010/main" val="106126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F9E3E-079C-B44E-9851-91794C27A0AD}"/>
              </a:ext>
            </a:extLst>
          </p:cNvPr>
          <p:cNvSpPr>
            <a:spLocks noGrp="1"/>
          </p:cNvSpPr>
          <p:nvPr>
            <p:ph type="title"/>
          </p:nvPr>
        </p:nvSpPr>
        <p:spPr>
          <a:xfrm>
            <a:off x="645065" y="1463040"/>
            <a:ext cx="3796306" cy="2690949"/>
          </a:xfrm>
        </p:spPr>
        <p:txBody>
          <a:bodyPr anchor="t">
            <a:normAutofit/>
          </a:bodyPr>
          <a:lstStyle/>
          <a:p>
            <a:r>
              <a:rPr lang="en-GR" sz="4800"/>
              <a:t>Liver regeneration</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C3E407-61C6-624D-B404-046D73594F3E}"/>
              </a:ext>
            </a:extLst>
          </p:cNvPr>
          <p:cNvSpPr>
            <a:spLocks noGrp="1"/>
          </p:cNvSpPr>
          <p:nvPr>
            <p:ph idx="1"/>
          </p:nvPr>
        </p:nvSpPr>
        <p:spPr>
          <a:xfrm>
            <a:off x="5504330" y="211320"/>
            <a:ext cx="5694276" cy="5175657"/>
          </a:xfrm>
        </p:spPr>
        <p:txBody>
          <a:bodyPr anchor="t">
            <a:noAutofit/>
          </a:bodyPr>
          <a:lstStyle/>
          <a:p>
            <a:pPr marL="0" indent="0">
              <a:buNone/>
            </a:pPr>
            <a:endParaRPr lang="en-GB" sz="2000" b="1" dirty="0"/>
          </a:p>
          <a:p>
            <a:r>
              <a:rPr lang="en-GB" sz="2000" dirty="0"/>
              <a:t>Because of the importance of the liver and its functions, evolution has ensured that it can regrow rapidly as long as it is kept healthy. This ability is seen in all vertebrates from fish to humans.</a:t>
            </a:r>
          </a:p>
          <a:p>
            <a:r>
              <a:rPr lang="en-GB" sz="2000" dirty="0"/>
              <a:t>It can regenerate completely, as long as a minimum of </a:t>
            </a:r>
            <a:r>
              <a:rPr lang="en-GB" sz="2000" b="1" i="1" dirty="0"/>
              <a:t>25 percent</a:t>
            </a:r>
            <a:r>
              <a:rPr lang="en-GB" sz="2000" b="1" dirty="0"/>
              <a:t> </a:t>
            </a:r>
            <a:r>
              <a:rPr lang="en-GB" sz="2000" dirty="0"/>
              <a:t>of the tissue remains. One of the most impressive aspects of this feat is that the liver can regrow to its previous size and ability without any loss of function during the growth process.</a:t>
            </a:r>
          </a:p>
          <a:p>
            <a:r>
              <a:rPr lang="en-GB" sz="2000" dirty="0"/>
              <a:t>In mice, if two-thirds of the liver is removed, the remaining liver tissue can regrow to its original size within </a:t>
            </a:r>
            <a:r>
              <a:rPr lang="en-GB" sz="2000" i="1" dirty="0"/>
              <a:t>5 to 7 days</a:t>
            </a:r>
            <a:r>
              <a:rPr lang="en-GB" sz="2000" dirty="0"/>
              <a:t>. In humans, the process takes slightly longer, but regeneration can still occur in </a:t>
            </a:r>
            <a:r>
              <a:rPr lang="en-GB" sz="2000" i="1" dirty="0"/>
              <a:t>8 to 15 days</a:t>
            </a:r>
            <a:r>
              <a:rPr lang="en-GB" sz="2000" dirty="0"/>
              <a:t> – an incredible achievement, given the size and complexity of the organ.</a:t>
            </a:r>
          </a:p>
          <a:p>
            <a:r>
              <a:rPr lang="en-GB" sz="2000" dirty="0"/>
              <a:t>Over the following few weeks, the new liver tissue becomes indistinguishable from the original tissue.</a:t>
            </a:r>
          </a:p>
          <a:p>
            <a:endParaRPr lang="en-GR" sz="2000" dirty="0"/>
          </a:p>
        </p:txBody>
      </p:sp>
    </p:spTree>
    <p:extLst>
      <p:ext uri="{BB962C8B-B14F-4D97-AF65-F5344CB8AC3E}">
        <p14:creationId xmlns:p14="http://schemas.microsoft.com/office/powerpoint/2010/main" val="2422409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BF9E3E-079C-B44E-9851-91794C27A0AD}"/>
              </a:ext>
            </a:extLst>
          </p:cNvPr>
          <p:cNvSpPr>
            <a:spLocks noGrp="1"/>
          </p:cNvSpPr>
          <p:nvPr>
            <p:ph type="title"/>
          </p:nvPr>
        </p:nvSpPr>
        <p:spPr>
          <a:xfrm>
            <a:off x="645065" y="1463040"/>
            <a:ext cx="3796306" cy="2690949"/>
          </a:xfrm>
        </p:spPr>
        <p:txBody>
          <a:bodyPr anchor="t">
            <a:normAutofit/>
          </a:bodyPr>
          <a:lstStyle/>
          <a:p>
            <a:r>
              <a:rPr lang="en-GR" sz="4800"/>
              <a:t>Liver regeneration</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C3E407-61C6-624D-B404-046D73594F3E}"/>
              </a:ext>
            </a:extLst>
          </p:cNvPr>
          <p:cNvSpPr>
            <a:spLocks noGrp="1"/>
          </p:cNvSpPr>
          <p:nvPr>
            <p:ph idx="1"/>
          </p:nvPr>
        </p:nvSpPr>
        <p:spPr>
          <a:xfrm>
            <a:off x="5656218" y="1463039"/>
            <a:ext cx="5542387" cy="4300447"/>
          </a:xfrm>
        </p:spPr>
        <p:txBody>
          <a:bodyPr anchor="t">
            <a:normAutofit/>
          </a:bodyPr>
          <a:lstStyle/>
          <a:p>
            <a:pPr marL="0" indent="0">
              <a:buNone/>
            </a:pPr>
            <a:endParaRPr lang="en-GB" sz="2200" b="1" dirty="0"/>
          </a:p>
          <a:p>
            <a:pPr marL="0" indent="0">
              <a:buNone/>
            </a:pPr>
            <a:r>
              <a:rPr lang="en-GB" sz="2200" dirty="0"/>
              <a:t>This regeneration is helped by a number of compounds, including growth factors and cytokines. Some of the most important compounds in the process appear to be:</a:t>
            </a:r>
          </a:p>
          <a:p>
            <a:r>
              <a:rPr lang="en-GB" sz="2200" dirty="0"/>
              <a:t>hepatocyte growth factor</a:t>
            </a:r>
          </a:p>
          <a:p>
            <a:r>
              <a:rPr lang="en-GB" sz="2200" dirty="0"/>
              <a:t>insulin</a:t>
            </a:r>
          </a:p>
          <a:p>
            <a:r>
              <a:rPr lang="en-GB" sz="2200" dirty="0"/>
              <a:t>transforming growth factor-alpha</a:t>
            </a:r>
          </a:p>
          <a:p>
            <a:r>
              <a:rPr lang="en-GB" sz="2200" dirty="0"/>
              <a:t>epidermal growth factor</a:t>
            </a:r>
          </a:p>
          <a:p>
            <a:r>
              <a:rPr lang="en-GB" sz="2200" dirty="0"/>
              <a:t>interleukin-6</a:t>
            </a:r>
          </a:p>
          <a:p>
            <a:r>
              <a:rPr lang="en-GB" sz="2200" dirty="0"/>
              <a:t>norepinephrine</a:t>
            </a:r>
          </a:p>
          <a:p>
            <a:endParaRPr lang="en-GR" sz="2200" dirty="0"/>
          </a:p>
        </p:txBody>
      </p:sp>
    </p:spTree>
    <p:extLst>
      <p:ext uri="{BB962C8B-B14F-4D97-AF65-F5344CB8AC3E}">
        <p14:creationId xmlns:p14="http://schemas.microsoft.com/office/powerpoint/2010/main" val="310495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16E805-A702-7940-A758-E0890A9EABF8}"/>
              </a:ext>
            </a:extLst>
          </p:cNvPr>
          <p:cNvSpPr>
            <a:spLocks noGrp="1"/>
          </p:cNvSpPr>
          <p:nvPr>
            <p:ph type="title"/>
          </p:nvPr>
        </p:nvSpPr>
        <p:spPr>
          <a:xfrm>
            <a:off x="686834" y="1153572"/>
            <a:ext cx="3200400" cy="4461163"/>
          </a:xfrm>
        </p:spPr>
        <p:txBody>
          <a:bodyPr>
            <a:normAutofit/>
          </a:bodyPr>
          <a:lstStyle/>
          <a:p>
            <a:r>
              <a:rPr lang="en-GR">
                <a:solidFill>
                  <a:srgbClr val="FFFFFF"/>
                </a:solidFill>
              </a:rPr>
              <a:t>Liver diseases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3394B6B-EC52-0F45-9CC1-2B3BE7CAADC9}"/>
              </a:ext>
            </a:extLst>
          </p:cNvPr>
          <p:cNvSpPr>
            <a:spLocks noGrp="1"/>
          </p:cNvSpPr>
          <p:nvPr>
            <p:ph idx="1"/>
          </p:nvPr>
        </p:nvSpPr>
        <p:spPr>
          <a:xfrm>
            <a:off x="4167272" y="319088"/>
            <a:ext cx="7186527" cy="6219824"/>
          </a:xfrm>
        </p:spPr>
        <p:txBody>
          <a:bodyPr anchor="ctr">
            <a:noAutofit/>
          </a:bodyPr>
          <a:lstStyle/>
          <a:p>
            <a:r>
              <a:rPr lang="en-GB" sz="1400" b="1" dirty="0"/>
              <a:t>Hepatitis: </a:t>
            </a:r>
            <a:r>
              <a:rPr lang="en-GB" sz="1400" dirty="0"/>
              <a:t>Hepatitis is the name given to a general infection of the liver, and viruses, toxins, or an autoimmune response can cause it. It is characterized by an inflamed liver. In many cases, the liver can heal itself, but liver failure can occur in severe cases.</a:t>
            </a:r>
          </a:p>
          <a:p>
            <a:r>
              <a:rPr lang="en-GB" sz="1400" b="1" dirty="0"/>
              <a:t>Cirrhosis: </a:t>
            </a:r>
            <a:r>
              <a:rPr lang="en-GB" sz="1400" dirty="0"/>
              <a:t>This sees scar tissue replace liver cells in a process known as fibrosis. This condition can be caused by a number of factors, including toxins, alcohol, and hepatitis. Eventually, fibrosis can lead to liver failure as the functionality of the liver cells is destroyed.</a:t>
            </a:r>
          </a:p>
          <a:p>
            <a:r>
              <a:rPr lang="en-GB" sz="1400" b="1" dirty="0"/>
              <a:t>Alcoholic liver disease: </a:t>
            </a:r>
            <a:r>
              <a:rPr lang="en-GB" sz="1400" dirty="0"/>
              <a:t>Drinking too much alcohol over long periods of time can cause liver damage. It is the most common cause of cirrhosis in the world.</a:t>
            </a:r>
          </a:p>
          <a:p>
            <a:r>
              <a:rPr lang="en-GB" sz="1400" b="1" dirty="0"/>
              <a:t>Primary sclerosing cholangitis (PSC): </a:t>
            </a:r>
            <a:r>
              <a:rPr lang="en-GB" sz="1400" dirty="0"/>
              <a:t>PSC is a serious inflammatory disease of the bile ducts that results in their destruction. There is currently no cure, and the cause is currently unknown, although the condition is thought to be autoimmune.</a:t>
            </a:r>
          </a:p>
          <a:p>
            <a:r>
              <a:rPr lang="en-GB" sz="1400" b="1" dirty="0"/>
              <a:t>Fatty liver disease: </a:t>
            </a:r>
            <a:r>
              <a:rPr lang="en-GB" sz="1400" dirty="0"/>
              <a:t>This usually occurs alongside obesity or alcohol abuse. In fatty liver disease, vacuoles of fat build up in the liver cells. If it is not caused by alcohol abuse, the condition is called </a:t>
            </a:r>
            <a:r>
              <a:rPr lang="en-GB" sz="1400" i="1" dirty="0"/>
              <a:t>non-alcoholic fatty liver disease (NAFLD).</a:t>
            </a:r>
          </a:p>
          <a:p>
            <a:r>
              <a:rPr lang="en-GB" sz="1400" dirty="0"/>
              <a:t>It is usually caused by genetics, medications, or a diet high in fructose sugar. It is the most common liver disorder in developed countries and has been associated with insulin resistance. </a:t>
            </a:r>
            <a:r>
              <a:rPr lang="en-GB" sz="1400" i="1" dirty="0"/>
              <a:t>Non-alcoholic steatohepatitis (NASH) </a:t>
            </a:r>
            <a:r>
              <a:rPr lang="en-GB" sz="1400" dirty="0"/>
              <a:t>is a condition that can develop if NAFLD gets worse. NASH is a known cause of liver cirrhosis.</a:t>
            </a:r>
          </a:p>
          <a:p>
            <a:r>
              <a:rPr lang="en-GB" sz="1400" b="1" dirty="0"/>
              <a:t>Liver cancer: </a:t>
            </a:r>
            <a:r>
              <a:rPr lang="en-GB" sz="1400" dirty="0"/>
              <a:t>The most common types of liver cancer are hepatocellular carcinoma and cholangiocarcinoma. The leading causes are alcohol and hepatitis. It is the sixth most common form of cancer and the second most frequent cause of cancer death.</a:t>
            </a:r>
          </a:p>
          <a:p>
            <a:endParaRPr lang="en-GR" sz="1400" dirty="0"/>
          </a:p>
        </p:txBody>
      </p:sp>
    </p:spTree>
    <p:extLst>
      <p:ext uri="{BB962C8B-B14F-4D97-AF65-F5344CB8AC3E}">
        <p14:creationId xmlns:p14="http://schemas.microsoft.com/office/powerpoint/2010/main" val="1557369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E1BC-0260-1D4F-AA56-6863BB3F2894}"/>
              </a:ext>
            </a:extLst>
          </p:cNvPr>
          <p:cNvSpPr>
            <a:spLocks noGrp="1"/>
          </p:cNvSpPr>
          <p:nvPr>
            <p:ph type="title"/>
          </p:nvPr>
        </p:nvSpPr>
        <p:spPr/>
        <p:txBody>
          <a:bodyPr/>
          <a:lstStyle/>
          <a:p>
            <a:r>
              <a:rPr lang="el-GR" dirty="0"/>
              <a:t>ΙΚΤΕΡΟΣ</a:t>
            </a:r>
            <a:endParaRPr lang="en-GR" dirty="0"/>
          </a:p>
        </p:txBody>
      </p:sp>
      <p:sp>
        <p:nvSpPr>
          <p:cNvPr id="3" name="Content Placeholder 2">
            <a:extLst>
              <a:ext uri="{FF2B5EF4-FFF2-40B4-BE49-F238E27FC236}">
                <a16:creationId xmlns:a16="http://schemas.microsoft.com/office/drawing/2014/main" id="{36F8A9A4-E5CF-7F47-BABE-C44926632C57}"/>
              </a:ext>
            </a:extLst>
          </p:cNvPr>
          <p:cNvSpPr>
            <a:spLocks noGrp="1"/>
          </p:cNvSpPr>
          <p:nvPr>
            <p:ph idx="1"/>
          </p:nvPr>
        </p:nvSpPr>
        <p:spPr/>
        <p:txBody>
          <a:bodyPr/>
          <a:lstStyle/>
          <a:p>
            <a:r>
              <a:rPr lang="el-GR" dirty="0"/>
              <a:t>Η κίτρινη χροιά στο δέρμα, τους βλεννογόνους και τους επιπεφυκότες, η οποία οφείλεται σε αύξηση της χολερυθρίνης στο αίμα (φυσιολογική τιμή 0,3 – 1,2</a:t>
            </a:r>
            <a:r>
              <a:rPr lang="en-US" dirty="0"/>
              <a:t>mg/dl)</a:t>
            </a:r>
          </a:p>
          <a:p>
            <a:r>
              <a:rPr lang="en-US" dirty="0"/>
              <a:t>O </a:t>
            </a:r>
            <a:r>
              <a:rPr lang="el-GR" dirty="0"/>
              <a:t>ίκτερος γίνεται αντιληπτός με την επισκόπηση όταν το ποσό της χολερυθρίνης του αίματος υπερβαίνει τα 4-5</a:t>
            </a:r>
            <a:r>
              <a:rPr lang="en-US" dirty="0"/>
              <a:t>mg%.</a:t>
            </a:r>
          </a:p>
          <a:p>
            <a:r>
              <a:rPr lang="el-GR" dirty="0" err="1"/>
              <a:t>Οταν</a:t>
            </a:r>
            <a:r>
              <a:rPr lang="el-GR" dirty="0"/>
              <a:t> η τιμ</a:t>
            </a:r>
            <a:r>
              <a:rPr lang="en-US" dirty="0" err="1"/>
              <a:t>ή</a:t>
            </a:r>
            <a:r>
              <a:rPr lang="el-GR" dirty="0"/>
              <a:t> της χολερυθρίνης κυμαίνεται από 2-4</a:t>
            </a:r>
            <a:r>
              <a:rPr lang="en-US" dirty="0"/>
              <a:t> mg/dl</a:t>
            </a:r>
            <a:r>
              <a:rPr lang="el-GR" dirty="0"/>
              <a:t>, παρατηρείται κίτρινη χρώση μόνο του σκληρού χιτώνα των ματιών, που ονομάζεται </a:t>
            </a:r>
            <a:r>
              <a:rPr lang="el-GR" dirty="0" err="1"/>
              <a:t>υπίκτερος</a:t>
            </a:r>
            <a:endParaRPr lang="en-GR" dirty="0"/>
          </a:p>
        </p:txBody>
      </p:sp>
    </p:spTree>
    <p:extLst>
      <p:ext uri="{BB962C8B-B14F-4D97-AF65-F5344CB8AC3E}">
        <p14:creationId xmlns:p14="http://schemas.microsoft.com/office/powerpoint/2010/main" val="375826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E8E7-4B23-6E42-B670-200248F03168}"/>
              </a:ext>
            </a:extLst>
          </p:cNvPr>
          <p:cNvSpPr>
            <a:spLocks noGrp="1"/>
          </p:cNvSpPr>
          <p:nvPr>
            <p:ph type="title"/>
          </p:nvPr>
        </p:nvSpPr>
        <p:spPr/>
        <p:txBody>
          <a:bodyPr/>
          <a:lstStyle/>
          <a:p>
            <a:endParaRPr lang="en-GR"/>
          </a:p>
        </p:txBody>
      </p:sp>
      <p:pic>
        <p:nvPicPr>
          <p:cNvPr id="11266" name="Picture 2">
            <a:extLst>
              <a:ext uri="{FF2B5EF4-FFF2-40B4-BE49-F238E27FC236}">
                <a16:creationId xmlns:a16="http://schemas.microsoft.com/office/drawing/2014/main" id="{BB91E342-799E-7948-B536-E3163851F3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53823"/>
            <a:ext cx="10995212" cy="659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332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13588-C04D-F04B-8619-60E0226F8776}"/>
              </a:ext>
            </a:extLst>
          </p:cNvPr>
          <p:cNvSpPr>
            <a:spLocks noGrp="1"/>
          </p:cNvSpPr>
          <p:nvPr>
            <p:ph type="title"/>
          </p:nvPr>
        </p:nvSpPr>
        <p:spPr>
          <a:xfrm>
            <a:off x="686834" y="1153572"/>
            <a:ext cx="3200400" cy="4461163"/>
          </a:xfrm>
        </p:spPr>
        <p:txBody>
          <a:bodyPr>
            <a:normAutofit/>
          </a:bodyPr>
          <a:lstStyle/>
          <a:p>
            <a:r>
              <a:rPr lang="el-GR">
                <a:solidFill>
                  <a:srgbClr val="FFFFFF"/>
                </a:solidFill>
              </a:rPr>
              <a:t>Είδη ικτέρου</a:t>
            </a:r>
            <a:endParaRPr lang="en-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2E94FC3-1D1A-F347-8FAD-3FD55688BDE2}"/>
              </a:ext>
            </a:extLst>
          </p:cNvPr>
          <p:cNvSpPr>
            <a:spLocks noGrp="1"/>
          </p:cNvSpPr>
          <p:nvPr>
            <p:ph idx="1"/>
          </p:nvPr>
        </p:nvSpPr>
        <p:spPr>
          <a:xfrm>
            <a:off x="4447308" y="591344"/>
            <a:ext cx="6906491" cy="5585619"/>
          </a:xfrm>
        </p:spPr>
        <p:txBody>
          <a:bodyPr anchor="ctr">
            <a:normAutofit/>
          </a:bodyPr>
          <a:lstStyle/>
          <a:p>
            <a:r>
              <a:rPr lang="el-GR" dirty="0"/>
              <a:t>Κάθε διαταραχή στο μεταβολισμό της χολερυθρίνης μπορεί να προκαλέσει ίκτερο</a:t>
            </a:r>
          </a:p>
          <a:p>
            <a:r>
              <a:rPr lang="el-GR" dirty="0"/>
              <a:t>Παραγωγή - μεταφορά εντός των ηπατοκυττάρων - έκκριση στα χοληφόρα τριχοειδή – αποβολή στο έντερο</a:t>
            </a:r>
          </a:p>
          <a:p>
            <a:endParaRPr lang="el-GR" dirty="0"/>
          </a:p>
          <a:p>
            <a:pPr>
              <a:buFont typeface="Wingdings" pitchFamily="2" charset="2"/>
              <a:buChar char="ü"/>
            </a:pPr>
            <a:r>
              <a:rPr lang="el-GR" dirty="0"/>
              <a:t>Αιμολυτικός</a:t>
            </a:r>
          </a:p>
          <a:p>
            <a:pPr>
              <a:buFont typeface="Wingdings" pitchFamily="2" charset="2"/>
              <a:buChar char="ü"/>
            </a:pPr>
            <a:r>
              <a:rPr lang="el-GR" dirty="0"/>
              <a:t>Ηπατοκυτταρικός</a:t>
            </a:r>
          </a:p>
          <a:p>
            <a:pPr>
              <a:buFont typeface="Wingdings" pitchFamily="2" charset="2"/>
              <a:buChar char="ü"/>
            </a:pPr>
            <a:r>
              <a:rPr lang="el-GR" dirty="0"/>
              <a:t>Αποφρακτικός</a:t>
            </a:r>
          </a:p>
          <a:p>
            <a:endParaRPr lang="en-GR" dirty="0"/>
          </a:p>
        </p:txBody>
      </p:sp>
    </p:spTree>
    <p:extLst>
      <p:ext uri="{BB962C8B-B14F-4D97-AF65-F5344CB8AC3E}">
        <p14:creationId xmlns:p14="http://schemas.microsoft.com/office/powerpoint/2010/main" val="736478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FF7EC0-F527-B545-9191-C10DC429D4CB}"/>
              </a:ext>
            </a:extLst>
          </p:cNvPr>
          <p:cNvSpPr>
            <a:spLocks noGrp="1"/>
          </p:cNvSpPr>
          <p:nvPr>
            <p:ph type="title"/>
          </p:nvPr>
        </p:nvSpPr>
        <p:spPr>
          <a:xfrm>
            <a:off x="686834" y="1153572"/>
            <a:ext cx="3200400" cy="4461163"/>
          </a:xfrm>
        </p:spPr>
        <p:txBody>
          <a:bodyPr>
            <a:normAutofit/>
          </a:bodyPr>
          <a:lstStyle/>
          <a:p>
            <a:r>
              <a:rPr lang="el-GR">
                <a:solidFill>
                  <a:srgbClr val="FFFFFF"/>
                </a:solidFill>
              </a:rPr>
              <a:t>Αιμολυτικός ίκτερος</a:t>
            </a:r>
            <a:endParaRPr lang="en-GR">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BB2646-EB26-B14C-BE96-519ECBBC2FD3}"/>
              </a:ext>
            </a:extLst>
          </p:cNvPr>
          <p:cNvSpPr>
            <a:spLocks noGrp="1"/>
          </p:cNvSpPr>
          <p:nvPr>
            <p:ph idx="1"/>
          </p:nvPr>
        </p:nvSpPr>
        <p:spPr>
          <a:xfrm>
            <a:off x="4447308" y="591344"/>
            <a:ext cx="6906491" cy="5585619"/>
          </a:xfrm>
        </p:spPr>
        <p:txBody>
          <a:bodyPr anchor="ctr">
            <a:normAutofit/>
          </a:bodyPr>
          <a:lstStyle/>
          <a:p>
            <a:r>
              <a:rPr lang="el-GR" dirty="0"/>
              <a:t>Αυξημένη καταστροφή αιμοσφαιρίνης</a:t>
            </a:r>
          </a:p>
          <a:p>
            <a:r>
              <a:rPr lang="el-GR" dirty="0"/>
              <a:t>Αιμολυτικά σύνδρομα (μεσογειακή αναιμία, </a:t>
            </a:r>
            <a:r>
              <a:rPr lang="el-GR" dirty="0" err="1"/>
              <a:t>μικροδρεπανοκυτταρική</a:t>
            </a:r>
            <a:r>
              <a:rPr lang="el-GR" dirty="0"/>
              <a:t> αναιμία, </a:t>
            </a:r>
            <a:r>
              <a:rPr lang="el-GR" dirty="0" err="1"/>
              <a:t>σφαιροκυττάρωση</a:t>
            </a:r>
            <a:r>
              <a:rPr lang="el-GR" dirty="0"/>
              <a:t>, </a:t>
            </a:r>
            <a:r>
              <a:rPr lang="el-GR" dirty="0" err="1"/>
              <a:t>αυτοάνοσα</a:t>
            </a:r>
            <a:r>
              <a:rPr lang="el-GR" dirty="0"/>
              <a:t> αιμολυτικά σύνδρομα)</a:t>
            </a:r>
          </a:p>
          <a:p>
            <a:endParaRPr lang="el-GR" dirty="0"/>
          </a:p>
          <a:p>
            <a:r>
              <a:rPr lang="el-GR" dirty="0"/>
              <a:t>Αναιμία &amp; ίκτερος</a:t>
            </a:r>
          </a:p>
          <a:p>
            <a:r>
              <a:rPr lang="el-GR" dirty="0"/>
              <a:t>Έμμεση </a:t>
            </a:r>
            <a:r>
              <a:rPr lang="el-GR" dirty="0" err="1"/>
              <a:t>υπερχολερυθριναιμία</a:t>
            </a:r>
            <a:endParaRPr lang="el-GR" dirty="0"/>
          </a:p>
          <a:p>
            <a:r>
              <a:rPr lang="el-GR" dirty="0"/>
              <a:t>Χολολιθίαση, ηπατίτιδα Β ή </a:t>
            </a:r>
            <a:r>
              <a:rPr lang="en-US" dirty="0"/>
              <a:t>C</a:t>
            </a:r>
            <a:endParaRPr lang="el-GR" dirty="0"/>
          </a:p>
          <a:p>
            <a:endParaRPr lang="en-GR" dirty="0"/>
          </a:p>
        </p:txBody>
      </p:sp>
    </p:spTree>
    <p:extLst>
      <p:ext uri="{BB962C8B-B14F-4D97-AF65-F5344CB8AC3E}">
        <p14:creationId xmlns:p14="http://schemas.microsoft.com/office/powerpoint/2010/main" val="2905018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01CF9-9D48-4146-AC41-E881BA1AB6F1}"/>
              </a:ext>
            </a:extLst>
          </p:cNvPr>
          <p:cNvSpPr>
            <a:spLocks noGrp="1"/>
          </p:cNvSpPr>
          <p:nvPr>
            <p:ph type="title"/>
          </p:nvPr>
        </p:nvSpPr>
        <p:spPr>
          <a:xfrm>
            <a:off x="686834" y="1153572"/>
            <a:ext cx="3200400" cy="4461163"/>
          </a:xfrm>
        </p:spPr>
        <p:txBody>
          <a:bodyPr>
            <a:normAutofit/>
          </a:bodyPr>
          <a:lstStyle/>
          <a:p>
            <a:r>
              <a:rPr lang="el-GR" sz="3100">
                <a:solidFill>
                  <a:srgbClr val="FFFFFF"/>
                </a:solidFill>
              </a:rPr>
              <a:t>Ηπατοκυτταρικός ίκτερος</a:t>
            </a:r>
            <a:endParaRPr lang="en-GR" sz="3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BF00DA0-B7AC-D942-B936-E6FAB7906186}"/>
              </a:ext>
            </a:extLst>
          </p:cNvPr>
          <p:cNvSpPr>
            <a:spLocks noGrp="1"/>
          </p:cNvSpPr>
          <p:nvPr>
            <p:ph idx="1"/>
          </p:nvPr>
        </p:nvSpPr>
        <p:spPr>
          <a:xfrm>
            <a:off x="4447308" y="591344"/>
            <a:ext cx="6906491" cy="5585619"/>
          </a:xfrm>
        </p:spPr>
        <p:txBody>
          <a:bodyPr anchor="ctr">
            <a:normAutofit/>
          </a:bodyPr>
          <a:lstStyle/>
          <a:p>
            <a:r>
              <a:rPr lang="el-GR" dirty="0"/>
              <a:t>Ανεπάρκεια σύζευξης της χολερυθρίνης (</a:t>
            </a:r>
            <a:r>
              <a:rPr lang="en-US" dirty="0"/>
              <a:t>Gilbert, Rotor)</a:t>
            </a:r>
          </a:p>
          <a:p>
            <a:r>
              <a:rPr lang="el-GR" dirty="0" err="1"/>
              <a:t>Ηπατοκυτταρικ</a:t>
            </a:r>
            <a:r>
              <a:rPr lang="en-US" dirty="0" err="1"/>
              <a:t>ή</a:t>
            </a:r>
            <a:r>
              <a:rPr lang="el-GR" dirty="0"/>
              <a:t> βλάβη (ηπατίτιδα, κίρρωση, φάρμακα)</a:t>
            </a:r>
          </a:p>
          <a:p>
            <a:r>
              <a:rPr lang="el-GR" dirty="0" err="1"/>
              <a:t>Εμμεση</a:t>
            </a:r>
            <a:r>
              <a:rPr lang="el-GR" dirty="0"/>
              <a:t> </a:t>
            </a:r>
            <a:r>
              <a:rPr lang="el-GR" dirty="0" err="1"/>
              <a:t>υπερχολερυθριναιμία</a:t>
            </a:r>
            <a:r>
              <a:rPr lang="el-GR" dirty="0"/>
              <a:t> ή μικτή (ενδοηπατική </a:t>
            </a:r>
            <a:r>
              <a:rPr lang="el-GR" dirty="0" err="1"/>
              <a:t>χολόσταση</a:t>
            </a:r>
            <a:r>
              <a:rPr lang="el-GR" dirty="0"/>
              <a:t>)</a:t>
            </a:r>
          </a:p>
          <a:p>
            <a:endParaRPr lang="el-GR" dirty="0"/>
          </a:p>
          <a:p>
            <a:r>
              <a:rPr lang="el-GR" dirty="0" err="1"/>
              <a:t>Τρανσαμινασαιμία</a:t>
            </a:r>
            <a:r>
              <a:rPr lang="el-GR" dirty="0"/>
              <a:t>, </a:t>
            </a:r>
            <a:r>
              <a:rPr lang="el-GR" dirty="0" err="1"/>
              <a:t>υποαλβουμιναιμία</a:t>
            </a:r>
            <a:r>
              <a:rPr lang="el-GR" dirty="0"/>
              <a:t>, διαταραχές πήξης</a:t>
            </a:r>
          </a:p>
          <a:p>
            <a:r>
              <a:rPr lang="el-GR" dirty="0"/>
              <a:t>             </a:t>
            </a:r>
          </a:p>
          <a:p>
            <a:endParaRPr lang="en-GR" dirty="0"/>
          </a:p>
        </p:txBody>
      </p:sp>
    </p:spTree>
    <p:extLst>
      <p:ext uri="{BB962C8B-B14F-4D97-AF65-F5344CB8AC3E}">
        <p14:creationId xmlns:p14="http://schemas.microsoft.com/office/powerpoint/2010/main" val="104204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1D4F3F-66C2-9C44-8255-68C040A97095}"/>
              </a:ext>
            </a:extLst>
          </p:cNvPr>
          <p:cNvSpPr>
            <a:spLocks noGrp="1"/>
          </p:cNvSpPr>
          <p:nvPr>
            <p:ph type="title"/>
          </p:nvPr>
        </p:nvSpPr>
        <p:spPr>
          <a:xfrm>
            <a:off x="686834" y="1153572"/>
            <a:ext cx="3200400" cy="4461163"/>
          </a:xfrm>
        </p:spPr>
        <p:txBody>
          <a:bodyPr>
            <a:normAutofit/>
          </a:bodyPr>
          <a:lstStyle/>
          <a:p>
            <a:r>
              <a:rPr lang="el-GR">
                <a:solidFill>
                  <a:srgbClr val="FFFFFF"/>
                </a:solidFill>
              </a:rPr>
              <a:t>ΑΝΑΤΟΜΥ</a:t>
            </a:r>
            <a:endParaRPr lang="en-GR">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2B4E6E7-5054-A747-809F-9673AAA04B1F}"/>
              </a:ext>
            </a:extLst>
          </p:cNvPr>
          <p:cNvSpPr>
            <a:spLocks noGrp="1"/>
          </p:cNvSpPr>
          <p:nvPr>
            <p:ph idx="1"/>
          </p:nvPr>
        </p:nvSpPr>
        <p:spPr>
          <a:xfrm>
            <a:off x="4447308" y="591344"/>
            <a:ext cx="6906491" cy="5585619"/>
          </a:xfrm>
        </p:spPr>
        <p:txBody>
          <a:bodyPr anchor="ctr">
            <a:normAutofit/>
          </a:bodyPr>
          <a:lstStyle/>
          <a:p>
            <a:pPr>
              <a:buFont typeface="Wingdings" pitchFamily="2" charset="2"/>
              <a:buChar char="§"/>
            </a:pPr>
            <a:r>
              <a:rPr lang="en-US"/>
              <a:t>The liver is the largest of the abdominal viscera, occupying a substantial portion of the upper abdominal cavity</a:t>
            </a:r>
          </a:p>
          <a:p>
            <a:pPr>
              <a:buFont typeface="Wingdings" pitchFamily="2" charset="2"/>
              <a:buChar char="§"/>
            </a:pPr>
            <a:r>
              <a:rPr lang="en-GB"/>
              <a:t>It is composed largely of epithelial cells (hepatocytes), which are bathed in blood derived from the hepatic portal veins and hepatic arteries. </a:t>
            </a:r>
          </a:p>
          <a:p>
            <a:pPr>
              <a:buFont typeface="Wingdings" pitchFamily="2" charset="2"/>
              <a:buChar char="§"/>
            </a:pPr>
            <a:r>
              <a:rPr lang="en-GB"/>
              <a:t>Hepatocytes are also associated with an extensive system of minute canals, which form the biliary system into which products are secreted. </a:t>
            </a:r>
          </a:p>
          <a:p>
            <a:pPr>
              <a:buFont typeface="Wingdings" pitchFamily="2" charset="2"/>
              <a:buChar char="§"/>
            </a:pPr>
            <a:endParaRPr lang="en-GR"/>
          </a:p>
        </p:txBody>
      </p:sp>
    </p:spTree>
    <p:extLst>
      <p:ext uri="{BB962C8B-B14F-4D97-AF65-F5344CB8AC3E}">
        <p14:creationId xmlns:p14="http://schemas.microsoft.com/office/powerpoint/2010/main" val="1147728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EAD04-D870-7E4F-B47F-237D36BAD216}"/>
              </a:ext>
            </a:extLst>
          </p:cNvPr>
          <p:cNvSpPr>
            <a:spLocks noGrp="1"/>
          </p:cNvSpPr>
          <p:nvPr>
            <p:ph type="title"/>
          </p:nvPr>
        </p:nvSpPr>
        <p:spPr>
          <a:xfrm>
            <a:off x="686834" y="1153572"/>
            <a:ext cx="3200400" cy="4461163"/>
          </a:xfrm>
        </p:spPr>
        <p:txBody>
          <a:bodyPr>
            <a:normAutofit/>
          </a:bodyPr>
          <a:lstStyle/>
          <a:p>
            <a:r>
              <a:rPr lang="el-GR" sz="4100">
                <a:solidFill>
                  <a:srgbClr val="FFFFFF"/>
                </a:solidFill>
              </a:rPr>
              <a:t>Αποφρακτικός ίκτερος</a:t>
            </a:r>
            <a:endParaRPr lang="en-GR"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455567-EA61-7C4F-A1F8-9672D9599326}"/>
              </a:ext>
            </a:extLst>
          </p:cNvPr>
          <p:cNvSpPr>
            <a:spLocks noGrp="1"/>
          </p:cNvSpPr>
          <p:nvPr>
            <p:ph idx="1"/>
          </p:nvPr>
        </p:nvSpPr>
        <p:spPr>
          <a:xfrm>
            <a:off x="4291447" y="965419"/>
            <a:ext cx="7062352" cy="2747963"/>
          </a:xfrm>
        </p:spPr>
        <p:txBody>
          <a:bodyPr anchor="ctr">
            <a:normAutofit/>
          </a:bodyPr>
          <a:lstStyle/>
          <a:p>
            <a:r>
              <a:rPr lang="el-GR" dirty="0"/>
              <a:t>Διαταράσσεται η αποβολή άμεσης χολερυθρίνης από τα χοληφόρα προς το έντερο</a:t>
            </a:r>
          </a:p>
          <a:p>
            <a:r>
              <a:rPr lang="el-GR" dirty="0"/>
              <a:t>Οφείλεται σε απόφραξη των </a:t>
            </a:r>
            <a:r>
              <a:rPr lang="el-GR" dirty="0" err="1"/>
              <a:t>εξωηπατικών</a:t>
            </a:r>
            <a:r>
              <a:rPr lang="el-GR" dirty="0"/>
              <a:t> χοληφόρων – χειρουργικός ίκτερος</a:t>
            </a:r>
          </a:p>
          <a:p>
            <a:endParaRPr lang="el-GR" dirty="0"/>
          </a:p>
          <a:p>
            <a:pPr marL="0" indent="0">
              <a:buNone/>
            </a:pPr>
            <a:endParaRPr lang="en-GR" dirty="0"/>
          </a:p>
        </p:txBody>
      </p:sp>
      <p:sp>
        <p:nvSpPr>
          <p:cNvPr id="7" name="Content Placeholder 2">
            <a:extLst>
              <a:ext uri="{FF2B5EF4-FFF2-40B4-BE49-F238E27FC236}">
                <a16:creationId xmlns:a16="http://schemas.microsoft.com/office/drawing/2014/main" id="{36D21D4F-3A74-3847-BBFD-1FA29A059511}"/>
              </a:ext>
            </a:extLst>
          </p:cNvPr>
          <p:cNvSpPr txBox="1">
            <a:spLocks/>
          </p:cNvSpPr>
          <p:nvPr/>
        </p:nvSpPr>
        <p:spPr>
          <a:xfrm>
            <a:off x="4446353" y="3602149"/>
            <a:ext cx="7466566" cy="2153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err="1"/>
              <a:t>Αμεση</a:t>
            </a:r>
            <a:r>
              <a:rPr lang="el-GR" dirty="0"/>
              <a:t> </a:t>
            </a:r>
            <a:r>
              <a:rPr lang="el-GR" dirty="0" err="1"/>
              <a:t>υπερχολερυθριναιμία</a:t>
            </a:r>
            <a:endParaRPr lang="el-GR" dirty="0"/>
          </a:p>
          <a:p>
            <a:r>
              <a:rPr lang="el-GR" dirty="0" err="1"/>
              <a:t>Υπέρχρωση</a:t>
            </a:r>
            <a:r>
              <a:rPr lang="el-GR" dirty="0"/>
              <a:t> ούρων (σαν κονιάκ), αποχρωματισμός κοπράνων (</a:t>
            </a:r>
            <a:r>
              <a:rPr lang="el-GR" dirty="0" err="1"/>
              <a:t>στοκώδη</a:t>
            </a:r>
            <a:r>
              <a:rPr lang="el-GR" dirty="0"/>
              <a:t>)</a:t>
            </a:r>
          </a:p>
          <a:p>
            <a:r>
              <a:rPr lang="el-GR" dirty="0"/>
              <a:t>Αποφρακτικά ένζυμα (γ</a:t>
            </a:r>
            <a:r>
              <a:rPr lang="en-US" dirty="0"/>
              <a:t>GT, ALP)</a:t>
            </a:r>
            <a:endParaRPr lang="el-GR" dirty="0"/>
          </a:p>
          <a:p>
            <a:endParaRPr lang="en-GR" dirty="0"/>
          </a:p>
        </p:txBody>
      </p:sp>
    </p:spTree>
    <p:extLst>
      <p:ext uri="{BB962C8B-B14F-4D97-AF65-F5344CB8AC3E}">
        <p14:creationId xmlns:p14="http://schemas.microsoft.com/office/powerpoint/2010/main" val="3761097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EAD04-D870-7E4F-B47F-237D36BAD216}"/>
              </a:ext>
            </a:extLst>
          </p:cNvPr>
          <p:cNvSpPr>
            <a:spLocks noGrp="1"/>
          </p:cNvSpPr>
          <p:nvPr>
            <p:ph type="title"/>
          </p:nvPr>
        </p:nvSpPr>
        <p:spPr>
          <a:xfrm>
            <a:off x="686834" y="1153572"/>
            <a:ext cx="3200400" cy="4461163"/>
          </a:xfrm>
        </p:spPr>
        <p:txBody>
          <a:bodyPr>
            <a:normAutofit/>
          </a:bodyPr>
          <a:lstStyle/>
          <a:p>
            <a:r>
              <a:rPr lang="el-GR" sz="4100">
                <a:solidFill>
                  <a:srgbClr val="FFFFFF"/>
                </a:solidFill>
              </a:rPr>
              <a:t>Αποφρακτικός ίκτερος</a:t>
            </a:r>
            <a:endParaRPr lang="en-GR"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F455567-EA61-7C4F-A1F8-9672D9599326}"/>
              </a:ext>
            </a:extLst>
          </p:cNvPr>
          <p:cNvSpPr>
            <a:spLocks noGrp="1"/>
          </p:cNvSpPr>
          <p:nvPr>
            <p:ph idx="1"/>
          </p:nvPr>
        </p:nvSpPr>
        <p:spPr>
          <a:xfrm>
            <a:off x="4447308" y="591344"/>
            <a:ext cx="6906491" cy="5585619"/>
          </a:xfrm>
        </p:spPr>
        <p:txBody>
          <a:bodyPr anchor="ctr">
            <a:normAutofit/>
          </a:bodyPr>
          <a:lstStyle/>
          <a:p>
            <a:endParaRPr lang="el-GR" dirty="0"/>
          </a:p>
          <a:p>
            <a:r>
              <a:rPr lang="el-GR" dirty="0"/>
              <a:t>Το αίτιο της απόφραξης μπορεί να είναι </a:t>
            </a:r>
            <a:r>
              <a:rPr lang="el-GR" dirty="0" err="1"/>
              <a:t>ενδοαυλικό</a:t>
            </a:r>
            <a:r>
              <a:rPr lang="el-GR" dirty="0"/>
              <a:t> (</a:t>
            </a:r>
            <a:r>
              <a:rPr lang="el-GR" dirty="0" err="1"/>
              <a:t>χοληδοχολιθίαση</a:t>
            </a:r>
            <a:r>
              <a:rPr lang="el-GR" dirty="0"/>
              <a:t>, </a:t>
            </a:r>
            <a:r>
              <a:rPr lang="el-GR" dirty="0" err="1"/>
              <a:t>χολαγγειοκαρκίνωμα</a:t>
            </a:r>
            <a:r>
              <a:rPr lang="el-GR" dirty="0"/>
              <a:t>, παράσιτα) ή </a:t>
            </a:r>
            <a:r>
              <a:rPr lang="el-GR" dirty="0" err="1"/>
              <a:t>εξωαυλικό</a:t>
            </a:r>
            <a:r>
              <a:rPr lang="el-GR" dirty="0"/>
              <a:t> (νεόπλασμα)</a:t>
            </a:r>
          </a:p>
          <a:p>
            <a:endParaRPr lang="en-US" dirty="0"/>
          </a:p>
          <a:p>
            <a:r>
              <a:rPr lang="el-GR" dirty="0" err="1"/>
              <a:t>Ενδοηπατικ</a:t>
            </a:r>
            <a:r>
              <a:rPr lang="en-US" dirty="0" err="1"/>
              <a:t>ή</a:t>
            </a:r>
            <a:r>
              <a:rPr lang="el-GR" dirty="0"/>
              <a:t> </a:t>
            </a:r>
            <a:r>
              <a:rPr lang="el-GR" dirty="0" err="1"/>
              <a:t>χολόσταση</a:t>
            </a:r>
            <a:r>
              <a:rPr lang="el-GR" dirty="0"/>
              <a:t> – βλάβη στο μικρά </a:t>
            </a:r>
            <a:r>
              <a:rPr lang="el-GR" dirty="0" err="1"/>
              <a:t>χολαγγεία</a:t>
            </a:r>
            <a:r>
              <a:rPr lang="el-GR" dirty="0"/>
              <a:t> και ειδικότερα στα χοληφόρα τριχοειδή. Κυρίως φάρμακα (</a:t>
            </a:r>
            <a:r>
              <a:rPr lang="el-GR" dirty="0" err="1"/>
              <a:t>παρακεταμόλη</a:t>
            </a:r>
            <a:r>
              <a:rPr lang="el-GR" dirty="0"/>
              <a:t>, </a:t>
            </a:r>
            <a:r>
              <a:rPr lang="el-GR" dirty="0" err="1"/>
              <a:t>μεθυλντόπα</a:t>
            </a:r>
            <a:r>
              <a:rPr lang="el-GR" dirty="0"/>
              <a:t>, </a:t>
            </a:r>
            <a:r>
              <a:rPr lang="el-GR" dirty="0" err="1"/>
              <a:t>ισονιαζίδη</a:t>
            </a:r>
            <a:r>
              <a:rPr lang="el-GR" dirty="0"/>
              <a:t>, </a:t>
            </a:r>
            <a:r>
              <a:rPr lang="el-GR" dirty="0" err="1"/>
              <a:t>χλωροπροπαμίδη</a:t>
            </a:r>
            <a:r>
              <a:rPr lang="el-GR" dirty="0"/>
              <a:t>, </a:t>
            </a:r>
            <a:r>
              <a:rPr lang="el-GR" dirty="0" err="1"/>
              <a:t>ερυθρομυκίνη</a:t>
            </a:r>
            <a:r>
              <a:rPr lang="el-GR" dirty="0"/>
              <a:t>, </a:t>
            </a:r>
            <a:r>
              <a:rPr lang="el-GR" dirty="0" err="1"/>
              <a:t>αζαθειοπρίμη</a:t>
            </a:r>
            <a:r>
              <a:rPr lang="el-GR" dirty="0"/>
              <a:t>)</a:t>
            </a:r>
            <a:endParaRPr lang="en-GR" dirty="0"/>
          </a:p>
        </p:txBody>
      </p:sp>
    </p:spTree>
    <p:extLst>
      <p:ext uri="{BB962C8B-B14F-4D97-AF65-F5344CB8AC3E}">
        <p14:creationId xmlns:p14="http://schemas.microsoft.com/office/powerpoint/2010/main" val="2945906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C2D-96BC-324F-9A7B-8380A8CB622E}"/>
              </a:ext>
            </a:extLst>
          </p:cNvPr>
          <p:cNvSpPr>
            <a:spLocks noGrp="1"/>
          </p:cNvSpPr>
          <p:nvPr>
            <p:ph type="title"/>
          </p:nvPr>
        </p:nvSpPr>
        <p:spPr/>
        <p:txBody>
          <a:bodyPr/>
          <a:lstStyle/>
          <a:p>
            <a:r>
              <a:rPr lang="el-GR" dirty="0"/>
              <a:t>Αποφρακτικός ίκτερος</a:t>
            </a:r>
            <a:br>
              <a:rPr lang="el-GR" dirty="0"/>
            </a:br>
            <a:r>
              <a:rPr lang="el-GR" i="1" dirty="0"/>
              <a:t>διάταση χοληφόρων</a:t>
            </a:r>
            <a:endParaRPr lang="en-GR" i="1" dirty="0"/>
          </a:p>
        </p:txBody>
      </p:sp>
      <p:pic>
        <p:nvPicPr>
          <p:cNvPr id="12290" name="Picture 2" descr="Χοληδοχολιθίαση με χολολιθίαση - Γεώργιος Π. Κέκος">
            <a:extLst>
              <a:ext uri="{FF2B5EF4-FFF2-40B4-BE49-F238E27FC236}">
                <a16:creationId xmlns:a16="http://schemas.microsoft.com/office/drawing/2014/main" id="{CBCE2EF5-FD93-E843-92A6-D6E2221379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49260" y="4000687"/>
            <a:ext cx="3347197" cy="2499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age20image627926720">
            <a:extLst>
              <a:ext uri="{FF2B5EF4-FFF2-40B4-BE49-F238E27FC236}">
                <a16:creationId xmlns:a16="http://schemas.microsoft.com/office/drawing/2014/main" id="{299101BB-6AB3-884F-BFB1-E14960C58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43" y="2385826"/>
            <a:ext cx="4211495" cy="322972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age20image627929808">
            <a:extLst>
              <a:ext uri="{FF2B5EF4-FFF2-40B4-BE49-F238E27FC236}">
                <a16:creationId xmlns:a16="http://schemas.microsoft.com/office/drawing/2014/main" id="{2CCB630E-A770-0C43-8F3E-3BBCE4C49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431" y="2320645"/>
            <a:ext cx="3476935" cy="322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27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F485-3A07-7641-A920-3B81246B77E8}"/>
              </a:ext>
            </a:extLst>
          </p:cNvPr>
          <p:cNvSpPr>
            <a:spLocks noGrp="1"/>
          </p:cNvSpPr>
          <p:nvPr>
            <p:ph type="title"/>
          </p:nvPr>
        </p:nvSpPr>
        <p:spPr/>
        <p:txBody>
          <a:bodyPr/>
          <a:lstStyle/>
          <a:p>
            <a:endParaRPr lang="en-GR"/>
          </a:p>
        </p:txBody>
      </p:sp>
      <p:pic>
        <p:nvPicPr>
          <p:cNvPr id="13314" name="Picture 2" descr="ΑΥΤΟΑΝΟΣΗ ΠΑΓΚΡΕΑΤΙΤΙΔΑ">
            <a:extLst>
              <a:ext uri="{FF2B5EF4-FFF2-40B4-BE49-F238E27FC236}">
                <a16:creationId xmlns:a16="http://schemas.microsoft.com/office/drawing/2014/main" id="{867E68CB-3141-294E-9D85-5987AA1335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053338"/>
            <a:ext cx="3340100" cy="242570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ΕΝΔΕΙΞΕΙΣ ERCP">
            <a:extLst>
              <a:ext uri="{FF2B5EF4-FFF2-40B4-BE49-F238E27FC236}">
                <a16:creationId xmlns:a16="http://schemas.microsoft.com/office/drawing/2014/main" id="{66AF4D60-2363-EF49-89E4-5122858D6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708" y="2146463"/>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Whipple με διατήρηση του Πυλωρού - PPPD | Σπύρος Γ. Δελής | Γενικός  Χειρουργός MD, Ph.D , ASTS">
            <a:extLst>
              <a:ext uri="{FF2B5EF4-FFF2-40B4-BE49-F238E27FC236}">
                <a16:creationId xmlns:a16="http://schemas.microsoft.com/office/drawing/2014/main" id="{4EF62485-0B5A-B848-899B-C94C5391E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362" y="540007"/>
            <a:ext cx="2664012" cy="2664012"/>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Xρυσοβαλάντης I. Βεργαδής. Επιμελητής Β ΕΣΥ - PDF Free Download">
            <a:extLst>
              <a:ext uri="{FF2B5EF4-FFF2-40B4-BE49-F238E27FC236}">
                <a16:creationId xmlns:a16="http://schemas.microsoft.com/office/drawing/2014/main" id="{E96BECF0-AA8B-174F-92DA-4F44B7B4E3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8491" y="3429000"/>
            <a:ext cx="3365754" cy="314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498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E9FE-655E-824A-866E-98C25E6C50EB}"/>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1B23585A-EB64-1142-BFF5-D69DC1BD9725}"/>
              </a:ext>
            </a:extLst>
          </p:cNvPr>
          <p:cNvSpPr>
            <a:spLocks noGrp="1"/>
          </p:cNvSpPr>
          <p:nvPr>
            <p:ph idx="1"/>
          </p:nvPr>
        </p:nvSpPr>
        <p:spPr/>
        <p:txBody>
          <a:bodyPr/>
          <a:lstStyle/>
          <a:p>
            <a:endParaRPr lang="en-GR"/>
          </a:p>
        </p:txBody>
      </p:sp>
    </p:spTree>
    <p:extLst>
      <p:ext uri="{BB962C8B-B14F-4D97-AF65-F5344CB8AC3E}">
        <p14:creationId xmlns:p14="http://schemas.microsoft.com/office/powerpoint/2010/main" val="427339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37" name="Rectangle 136">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074" name="Picture 2" descr="Five essential tips for a healthy liver">
            <a:extLst>
              <a:ext uri="{FF2B5EF4-FFF2-40B4-BE49-F238E27FC236}">
                <a16:creationId xmlns:a16="http://schemas.microsoft.com/office/drawing/2014/main" id="{0DCA8A41-234B-D249-9CC5-77D709B3CC8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5081" r="1" b="26874"/>
          <a:stretch/>
        </p:blipFill>
        <p:spPr bwMode="auto">
          <a:xfrm rot="21480000">
            <a:off x="1137837" y="1003258"/>
            <a:ext cx="9916327" cy="476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65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36D9-0FB5-A341-8A47-AABC7E74F523}"/>
              </a:ext>
            </a:extLst>
          </p:cNvPr>
          <p:cNvSpPr>
            <a:spLocks noGrp="1"/>
          </p:cNvSpPr>
          <p:nvPr>
            <p:ph type="title"/>
          </p:nvPr>
        </p:nvSpPr>
        <p:spPr/>
        <p:txBody>
          <a:bodyPr/>
          <a:lstStyle/>
          <a:p>
            <a:endParaRPr lang="en-GR"/>
          </a:p>
        </p:txBody>
      </p:sp>
      <p:pic>
        <p:nvPicPr>
          <p:cNvPr id="4" name="Content Placeholder 3">
            <a:extLst>
              <a:ext uri="{FF2B5EF4-FFF2-40B4-BE49-F238E27FC236}">
                <a16:creationId xmlns:a16="http://schemas.microsoft.com/office/drawing/2014/main" id="{D34040F6-6755-EF42-8300-E7BC76BAE6D7}"/>
              </a:ext>
            </a:extLst>
          </p:cNvPr>
          <p:cNvPicPr>
            <a:picLocks noGrp="1" noChangeAspect="1"/>
          </p:cNvPicPr>
          <p:nvPr>
            <p:ph idx="1"/>
          </p:nvPr>
        </p:nvPicPr>
        <p:blipFill>
          <a:blip r:embed="rId2"/>
          <a:stretch>
            <a:fillRect/>
          </a:stretch>
        </p:blipFill>
        <p:spPr>
          <a:xfrm>
            <a:off x="1446939" y="168971"/>
            <a:ext cx="8864049" cy="6323904"/>
          </a:xfrm>
          <a:prstGeom prst="rect">
            <a:avLst/>
          </a:prstGeom>
        </p:spPr>
      </p:pic>
    </p:spTree>
    <p:extLst>
      <p:ext uri="{BB962C8B-B14F-4D97-AF65-F5344CB8AC3E}">
        <p14:creationId xmlns:p14="http://schemas.microsoft.com/office/powerpoint/2010/main" val="384115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62D2-CEAA-1948-95B7-52C3572EBFBE}"/>
              </a:ext>
            </a:extLst>
          </p:cNvPr>
          <p:cNvSpPr>
            <a:spLocks noGrp="1"/>
          </p:cNvSpPr>
          <p:nvPr>
            <p:ph type="title"/>
          </p:nvPr>
        </p:nvSpPr>
        <p:spPr/>
        <p:txBody>
          <a:bodyPr/>
          <a:lstStyle/>
          <a:p>
            <a:endParaRPr lang="en-GR"/>
          </a:p>
        </p:txBody>
      </p:sp>
      <p:pic>
        <p:nvPicPr>
          <p:cNvPr id="4" name="Content Placeholder 3">
            <a:extLst>
              <a:ext uri="{FF2B5EF4-FFF2-40B4-BE49-F238E27FC236}">
                <a16:creationId xmlns:a16="http://schemas.microsoft.com/office/drawing/2014/main" id="{7A517DE7-EE36-6444-BB63-4E677CA17AEC}"/>
              </a:ext>
            </a:extLst>
          </p:cNvPr>
          <p:cNvPicPr>
            <a:picLocks noGrp="1" noChangeAspect="1"/>
          </p:cNvPicPr>
          <p:nvPr>
            <p:ph idx="1"/>
          </p:nvPr>
        </p:nvPicPr>
        <p:blipFill>
          <a:blip r:embed="rId2"/>
          <a:stretch>
            <a:fillRect/>
          </a:stretch>
        </p:blipFill>
        <p:spPr>
          <a:xfrm>
            <a:off x="1686154" y="681037"/>
            <a:ext cx="8223388" cy="5811838"/>
          </a:xfrm>
          <a:prstGeom prst="rect">
            <a:avLst/>
          </a:prstGeom>
        </p:spPr>
      </p:pic>
    </p:spTree>
    <p:extLst>
      <p:ext uri="{BB962C8B-B14F-4D97-AF65-F5344CB8AC3E}">
        <p14:creationId xmlns:p14="http://schemas.microsoft.com/office/powerpoint/2010/main" val="17573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1A9C0BD8-796D-3B44-A8BD-121ABF7C34D6}"/>
              </a:ext>
            </a:extLst>
          </p:cNvPr>
          <p:cNvSpPr>
            <a:spLocks noGrp="1"/>
          </p:cNvSpPr>
          <p:nvPr>
            <p:ph type="title"/>
          </p:nvPr>
        </p:nvSpPr>
        <p:spPr>
          <a:xfrm>
            <a:off x="838200" y="643467"/>
            <a:ext cx="2951205" cy="5571066"/>
          </a:xfrm>
        </p:spPr>
        <p:txBody>
          <a:bodyPr>
            <a:normAutofit/>
          </a:bodyPr>
          <a:lstStyle/>
          <a:p>
            <a:r>
              <a:rPr lang="en-GB" sz="3100">
                <a:solidFill>
                  <a:srgbClr val="FFFFFF"/>
                </a:solidFill>
              </a:rPr>
              <a:t>The liver is attached to the anterior abdominal wall, diaphragm and other viscera by several ligaments, which are formed from condensations of the peritoneum : </a:t>
            </a:r>
            <a:br>
              <a:rPr lang="en-US" sz="3100">
                <a:solidFill>
                  <a:srgbClr val="FFFFFF"/>
                </a:solidFill>
              </a:rPr>
            </a:br>
            <a:endParaRPr lang="en-GR" sz="3100">
              <a:solidFill>
                <a:srgbClr val="FFFFFF"/>
              </a:solidFill>
            </a:endParaRPr>
          </a:p>
        </p:txBody>
      </p:sp>
      <p:graphicFrame>
        <p:nvGraphicFramePr>
          <p:cNvPr id="5" name="Content Placeholder 2">
            <a:extLst>
              <a:ext uri="{FF2B5EF4-FFF2-40B4-BE49-F238E27FC236}">
                <a16:creationId xmlns:a16="http://schemas.microsoft.com/office/drawing/2014/main" id="{44702320-EACA-4035-BB22-7C72B9B17CBA}"/>
              </a:ext>
            </a:extLst>
          </p:cNvPr>
          <p:cNvGraphicFramePr>
            <a:graphicFrameLocks noGrp="1"/>
          </p:cNvGraphicFramePr>
          <p:nvPr>
            <p:ph idx="1"/>
            <p:extLst>
              <p:ext uri="{D42A27DB-BD31-4B8C-83A1-F6EECF244321}">
                <p14:modId xmlns:p14="http://schemas.microsoft.com/office/powerpoint/2010/main" val="364823078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901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795A-05BA-D24D-87AA-F52D02A4FB51}"/>
              </a:ext>
            </a:extLst>
          </p:cNvPr>
          <p:cNvSpPr>
            <a:spLocks noGrp="1"/>
          </p:cNvSpPr>
          <p:nvPr>
            <p:ph type="title"/>
          </p:nvPr>
        </p:nvSpPr>
        <p:spPr/>
        <p:txBody>
          <a:bodyPr/>
          <a:lstStyle/>
          <a:p>
            <a:endParaRPr lang="en-GR"/>
          </a:p>
        </p:txBody>
      </p:sp>
      <p:pic>
        <p:nvPicPr>
          <p:cNvPr id="7170" name="Picture 2" descr="Surgical Anatomy of the Liver | Abdominal Key">
            <a:extLst>
              <a:ext uri="{FF2B5EF4-FFF2-40B4-BE49-F238E27FC236}">
                <a16:creationId xmlns:a16="http://schemas.microsoft.com/office/drawing/2014/main" id="{7111D337-B77B-CC4E-9320-E679B97EFB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648380"/>
            <a:ext cx="5519530" cy="556124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page5image4200037392">
            <a:extLst>
              <a:ext uri="{FF2B5EF4-FFF2-40B4-BE49-F238E27FC236}">
                <a16:creationId xmlns:a16="http://schemas.microsoft.com/office/drawing/2014/main" id="{0693336E-6C63-EC42-B35B-17F1355CC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5806" y="1828801"/>
            <a:ext cx="5619288" cy="438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38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63E2E-8170-7A46-89BD-C95F4992CE47}"/>
              </a:ext>
            </a:extLst>
          </p:cNvPr>
          <p:cNvSpPr>
            <a:spLocks noGrp="1"/>
          </p:cNvSpPr>
          <p:nvPr>
            <p:ph type="title"/>
          </p:nvPr>
        </p:nvSpPr>
        <p:spPr>
          <a:xfrm>
            <a:off x="838200" y="365126"/>
            <a:ext cx="5340605" cy="1146176"/>
          </a:xfrm>
        </p:spPr>
        <p:txBody>
          <a:bodyPr>
            <a:normAutofit/>
          </a:bodyPr>
          <a:lstStyle/>
          <a:p>
            <a:r>
              <a:rPr lang="en-GR" dirty="0"/>
              <a:t>Porta hepatis</a:t>
            </a:r>
          </a:p>
        </p:txBody>
      </p:sp>
      <p:sp>
        <p:nvSpPr>
          <p:cNvPr id="9" name="Freeform: Shape 8">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1E31F3B-C59C-E44D-B82C-230A5ED47C72}"/>
              </a:ext>
            </a:extLst>
          </p:cNvPr>
          <p:cNvSpPr>
            <a:spLocks noGrp="1"/>
          </p:cNvSpPr>
          <p:nvPr>
            <p:ph idx="1"/>
          </p:nvPr>
        </p:nvSpPr>
        <p:spPr>
          <a:xfrm>
            <a:off x="411480" y="2075752"/>
            <a:ext cx="4148328" cy="3639684"/>
          </a:xfrm>
        </p:spPr>
        <p:txBody>
          <a:bodyPr anchor="ctr">
            <a:noAutofit/>
          </a:bodyPr>
          <a:lstStyle/>
          <a:p>
            <a:r>
              <a:rPr lang="en-GB" sz="1600" dirty="0">
                <a:solidFill>
                  <a:srgbClr val="FFFFFF"/>
                </a:solidFill>
              </a:rPr>
              <a:t>The </a:t>
            </a:r>
            <a:r>
              <a:rPr lang="en-GB" sz="1600" b="1" dirty="0">
                <a:solidFill>
                  <a:srgbClr val="FFFFFF"/>
                </a:solidFill>
              </a:rPr>
              <a:t>Porta hepatis </a:t>
            </a:r>
            <a:r>
              <a:rPr lang="en-GB" sz="1600" dirty="0">
                <a:solidFill>
                  <a:srgbClr val="FFFFFF"/>
                </a:solidFill>
              </a:rPr>
              <a:t>is the area of the inferior surface through which all the neurovascular and biliary structures, except the hepatic veins, enter and leave the liver. </a:t>
            </a:r>
          </a:p>
          <a:p>
            <a:r>
              <a:rPr lang="en-GB" sz="1600" dirty="0">
                <a:solidFill>
                  <a:srgbClr val="FFFFFF"/>
                </a:solidFill>
              </a:rPr>
              <a:t> It is situated between the quadrate lobe in front and the caudate process behind. </a:t>
            </a:r>
          </a:p>
          <a:p>
            <a:r>
              <a:rPr lang="en-GB" sz="1600" dirty="0">
                <a:solidFill>
                  <a:srgbClr val="FFFFFF"/>
                </a:solidFill>
              </a:rPr>
              <a:t> Right and left hepatic bile ducts emerge from it. </a:t>
            </a:r>
          </a:p>
          <a:p>
            <a:r>
              <a:rPr lang="en-GB" sz="1600" dirty="0">
                <a:solidFill>
                  <a:srgbClr val="FFFFFF"/>
                </a:solidFill>
              </a:rPr>
              <a:t>All these structures are enveloped in the perivascular fibrous capsule - hepatobiliary capsule of Glisson - a sheath of loose connective tissue which surrounds the vessels </a:t>
            </a:r>
          </a:p>
          <a:p>
            <a:endParaRPr lang="en-GR" sz="1600" dirty="0">
              <a:solidFill>
                <a:srgbClr val="FFFFFF"/>
              </a:solidFill>
            </a:endParaRPr>
          </a:p>
        </p:txBody>
      </p:sp>
      <p:pic>
        <p:nvPicPr>
          <p:cNvPr id="4" name="Picture 3">
            <a:extLst>
              <a:ext uri="{FF2B5EF4-FFF2-40B4-BE49-F238E27FC236}">
                <a16:creationId xmlns:a16="http://schemas.microsoft.com/office/drawing/2014/main" id="{50145541-D0AF-8542-BBAF-E12F35E495BD}"/>
              </a:ext>
            </a:extLst>
          </p:cNvPr>
          <p:cNvPicPr>
            <a:picLocks noChangeAspect="1"/>
          </p:cNvPicPr>
          <p:nvPr/>
        </p:nvPicPr>
        <p:blipFill>
          <a:blip r:embed="rId2"/>
          <a:stretch>
            <a:fillRect/>
          </a:stretch>
        </p:blipFill>
        <p:spPr>
          <a:xfrm>
            <a:off x="5668812" y="3106331"/>
            <a:ext cx="6379932" cy="3209125"/>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900545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2178</TotalTime>
  <Words>1734</Words>
  <Application>Microsoft Macintosh PowerPoint</Application>
  <PresentationFormat>Widescreen</PresentationFormat>
  <Paragraphs>122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Impact</vt:lpstr>
      <vt:lpstr>Wingdings</vt:lpstr>
      <vt:lpstr>Office Theme</vt:lpstr>
      <vt:lpstr>ΗΠΑΡ Ανατομία, φυσιολογία, ίκτερος</vt:lpstr>
      <vt:lpstr>Liver…in a glance</vt:lpstr>
      <vt:lpstr>ΑΝΑΤΟΜΥ</vt:lpstr>
      <vt:lpstr>PowerPoint Presentation</vt:lpstr>
      <vt:lpstr>PowerPoint Presentation</vt:lpstr>
      <vt:lpstr>PowerPoint Presentation</vt:lpstr>
      <vt:lpstr>The liver is attached to the anterior abdominal wall, diaphragm and other viscera by several ligaments, which are formed from condensations of the peritoneum :  </vt:lpstr>
      <vt:lpstr>PowerPoint Presentation</vt:lpstr>
      <vt:lpstr>Porta hepatis</vt:lpstr>
      <vt:lpstr>Porta hepatis</vt:lpstr>
      <vt:lpstr>Blood supply – portal vein</vt:lpstr>
      <vt:lpstr>Blood supply – hepatic artery</vt:lpstr>
      <vt:lpstr>Lobation and segmentation</vt:lpstr>
      <vt:lpstr>Couinaud segments</vt:lpstr>
      <vt:lpstr>Couinaud segments</vt:lpstr>
      <vt:lpstr>Couinaud segments</vt:lpstr>
      <vt:lpstr>PowerPoint Presentation</vt:lpstr>
      <vt:lpstr>FUNCTION</vt:lpstr>
      <vt:lpstr>FUNCTION</vt:lpstr>
      <vt:lpstr>FUNCTION</vt:lpstr>
      <vt:lpstr>FUNCTION</vt:lpstr>
      <vt:lpstr>Liver regeneration</vt:lpstr>
      <vt:lpstr>Liver regeneration</vt:lpstr>
      <vt:lpstr>Liver diseases</vt:lpstr>
      <vt:lpstr>ΙΚΤΕΡΟΣ</vt:lpstr>
      <vt:lpstr>PowerPoint Presentation</vt:lpstr>
      <vt:lpstr>Είδη ικτέρου</vt:lpstr>
      <vt:lpstr>Αιμολυτικός ίκτερος</vt:lpstr>
      <vt:lpstr>Ηπατοκυτταρικός ίκτερος</vt:lpstr>
      <vt:lpstr>Αποφρακτικός ίκτερος</vt:lpstr>
      <vt:lpstr>Αποφρακτικός ίκτερος</vt:lpstr>
      <vt:lpstr>Αποφρακτικός ίκτερος διάταση χοληφόρων</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ΗΠΑΡ Ανατομία, φυσιολογία, ίκτερος</dc:title>
  <dc:creator>Κonstantinos Τoutouzas</dc:creator>
  <cp:lastModifiedBy>KONSTANTINOS TOUTOUZAS</cp:lastModifiedBy>
  <cp:revision>4</cp:revision>
  <dcterms:created xsi:type="dcterms:W3CDTF">2020-10-12T22:17:17Z</dcterms:created>
  <dcterms:modified xsi:type="dcterms:W3CDTF">2023-10-09T17:45:42Z</dcterms:modified>
</cp:coreProperties>
</file>