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05" r:id="rId3"/>
    <p:sldMasterId id="2147483720" r:id="rId4"/>
  </p:sldMasterIdLst>
  <p:notesMasterIdLst>
    <p:notesMasterId r:id="rId43"/>
  </p:notesMasterIdLst>
  <p:sldIdLst>
    <p:sldId id="257" r:id="rId5"/>
    <p:sldId id="259" r:id="rId6"/>
    <p:sldId id="263" r:id="rId7"/>
    <p:sldId id="265" r:id="rId8"/>
    <p:sldId id="260" r:id="rId9"/>
    <p:sldId id="261" r:id="rId10"/>
    <p:sldId id="339" r:id="rId11"/>
    <p:sldId id="340" r:id="rId12"/>
    <p:sldId id="341" r:id="rId13"/>
    <p:sldId id="342" r:id="rId14"/>
    <p:sldId id="343" r:id="rId15"/>
    <p:sldId id="270" r:id="rId16"/>
    <p:sldId id="271" r:id="rId17"/>
    <p:sldId id="262" r:id="rId18"/>
    <p:sldId id="295" r:id="rId19"/>
    <p:sldId id="267" r:id="rId20"/>
    <p:sldId id="268" r:id="rId21"/>
    <p:sldId id="308" r:id="rId22"/>
    <p:sldId id="314" r:id="rId23"/>
    <p:sldId id="307" r:id="rId24"/>
    <p:sldId id="296" r:id="rId25"/>
    <p:sldId id="344" r:id="rId26"/>
    <p:sldId id="345" r:id="rId27"/>
    <p:sldId id="269" r:id="rId28"/>
    <p:sldId id="298" r:id="rId29"/>
    <p:sldId id="328" r:id="rId30"/>
    <p:sldId id="329" r:id="rId31"/>
    <p:sldId id="305" r:id="rId32"/>
    <p:sldId id="346" r:id="rId33"/>
    <p:sldId id="347" r:id="rId34"/>
    <p:sldId id="303" r:id="rId35"/>
    <p:sldId id="330" r:id="rId36"/>
    <p:sldId id="332" r:id="rId37"/>
    <p:sldId id="333" r:id="rId38"/>
    <p:sldId id="334" r:id="rId39"/>
    <p:sldId id="336" r:id="rId40"/>
    <p:sldId id="337" r:id="rId41"/>
    <p:sldId id="338" r:id="rId4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42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70093-65BE-45E0-A957-8C51ABCB61CC}" type="datetimeFigureOut">
              <a:rPr lang="el-GR" smtClean="0"/>
              <a:t>12/2/2019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64A4B-00B9-4AC9-AC27-EFE4F034F44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2231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41D849A1-8029-4A14-86E6-7488EC221493}" type="slidenum">
              <a:rPr lang="el-GR" sz="1200">
                <a:solidFill>
                  <a:prstClr val="black"/>
                </a:solidFill>
              </a:rPr>
              <a:pPr/>
              <a:t>3</a:t>
            </a:fld>
            <a:endParaRPr lang="el-GR" sz="1200">
              <a:solidFill>
                <a:prstClr val="black"/>
              </a:solidFill>
              <a:latin typeface="Helvetica Greek" charset="-95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cap="flat"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58826669-1F25-49B8-83A6-B296D49D966C}" type="slidenum">
              <a:rPr lang="el-GR" altLang="el-GR" sz="1200" smtClean="0"/>
              <a:pPr/>
              <a:t>15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>
            <a:solidFill>
              <a:schemeClr val="tx1"/>
            </a:solidFill>
          </a:ln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29200" cy="4151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36C76C09-4867-4777-9BA2-35A6A33AEB27}" type="slidenum">
              <a:rPr lang="el-GR" sz="1200">
                <a:solidFill>
                  <a:prstClr val="black"/>
                </a:solidFill>
              </a:rPr>
              <a:pPr/>
              <a:t>16</a:t>
            </a:fld>
            <a:endParaRPr lang="el-GR" sz="1200">
              <a:solidFill>
                <a:prstClr val="black"/>
              </a:solidFill>
              <a:latin typeface="Helvetica Greek" charset="-95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>
            <a:solidFill>
              <a:schemeClr val="tx1"/>
            </a:solidFill>
          </a:ln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29200" cy="4151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DAE2D10-4C07-47F5-ACCF-767573A1F55F}" type="slidenum">
              <a:rPr lang="el-GR" sz="1200">
                <a:solidFill>
                  <a:prstClr val="black"/>
                </a:solidFill>
              </a:rPr>
              <a:pPr/>
              <a:t>17</a:t>
            </a:fld>
            <a:endParaRPr lang="el-GR" sz="1200">
              <a:solidFill>
                <a:prstClr val="black"/>
              </a:solidFill>
              <a:latin typeface="Helvetica Greek" charset="-95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>
            <a:solidFill>
              <a:schemeClr val="tx1"/>
            </a:solidFill>
          </a:ln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29200" cy="4151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6843D4D-CFB0-47FC-997B-B7763A603358}" type="slidenum">
              <a:rPr lang="el-GR" altLang="el-GR" sz="1200">
                <a:latin typeface="Helvetica" pitchFamily="34" charset="0"/>
              </a:rPr>
              <a:pPr/>
              <a:t>19</a:t>
            </a:fld>
            <a:endParaRPr lang="el-GR" altLang="el-GR" sz="1200">
              <a:latin typeface="Helvetica Greek" charset="-95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cap="flat">
            <a:solidFill>
              <a:schemeClr val="tx1"/>
            </a:solidFill>
          </a:ln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29200" cy="4151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1EEC654-2995-4294-A328-9B5FFD87CE92}" type="slidenum">
              <a:rPr lang="el-GR" sz="1200">
                <a:solidFill>
                  <a:prstClr val="black"/>
                </a:solidFill>
              </a:rPr>
              <a:pPr/>
              <a:t>24</a:t>
            </a:fld>
            <a:endParaRPr lang="el-GR" sz="1200">
              <a:solidFill>
                <a:prstClr val="black"/>
              </a:solidFill>
              <a:latin typeface="Helvetica Greek" charset="-95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>
            <a:solidFill>
              <a:schemeClr val="tx1"/>
            </a:solidFill>
          </a:ln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29200" cy="4151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A8F6F9-6464-4CB4-BF19-92CCE6CF64D1}" type="slidenum">
              <a:rPr lang="el-GR" altLang="el-GR"/>
              <a:pPr/>
              <a:t>30</a:t>
            </a:fld>
            <a:endParaRPr lang="el-GR" altLang="el-GR">
              <a:latin typeface="Helvetica Greek" charset="-95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670ACF5A-E2F9-4CE2-954F-C0844DEEFA88}" type="slidenum">
              <a:rPr lang="el-GR" sz="1200">
                <a:solidFill>
                  <a:prstClr val="black"/>
                </a:solidFill>
              </a:rPr>
              <a:pPr/>
              <a:t>4</a:t>
            </a:fld>
            <a:endParaRPr lang="el-GR" sz="1200">
              <a:solidFill>
                <a:prstClr val="black"/>
              </a:solidFill>
              <a:latin typeface="Helvetica Greek" charset="-95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cap="flat"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63C6832C-BFE3-49C8-9442-37082285FDBB}" type="slidenum">
              <a:rPr lang="el-GR" sz="1200" smtClean="0"/>
              <a:pPr/>
              <a:t>7</a:t>
            </a:fld>
            <a:endParaRPr lang="el-GR" sz="1200" smtClean="0">
              <a:latin typeface="Helvetica Greek" charset="-95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cap="flat"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6D2F7180-4012-4EBB-AD3B-515A067BF4D4}" type="slidenum">
              <a:rPr lang="el-GR" sz="1200">
                <a:solidFill>
                  <a:prstClr val="black"/>
                </a:solidFill>
              </a:rPr>
              <a:pPr/>
              <a:t>8</a:t>
            </a:fld>
            <a:endParaRPr lang="el-GR" sz="1200">
              <a:solidFill>
                <a:prstClr val="black"/>
              </a:solidFill>
              <a:latin typeface="Helvetica Greek" charset="-95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EC27B8E8-FCBA-4586-9C7F-65110004AAD4}" type="slidenum">
              <a:rPr lang="el-GR" sz="1200">
                <a:solidFill>
                  <a:prstClr val="black"/>
                </a:solidFill>
              </a:rPr>
              <a:pPr/>
              <a:t>9</a:t>
            </a:fld>
            <a:endParaRPr lang="el-GR" sz="1200">
              <a:solidFill>
                <a:prstClr val="black"/>
              </a:solidFill>
              <a:latin typeface="Helvetica Greek" charset="-95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cap="flat"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D0484BC7-FEAF-46B2-9A62-949C3E7294E5}" type="slidenum">
              <a:rPr lang="el-GR" sz="1200">
                <a:solidFill>
                  <a:prstClr val="black"/>
                </a:solidFill>
              </a:rPr>
              <a:pPr/>
              <a:t>10</a:t>
            </a:fld>
            <a:endParaRPr lang="el-GR" sz="1200">
              <a:solidFill>
                <a:prstClr val="black"/>
              </a:solidFill>
              <a:latin typeface="Helvetica Greek" charset="-95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cap="flat"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E3C9700D-4982-4414-B059-7BC977B21609}" type="slidenum">
              <a:rPr lang="el-GR" sz="1200">
                <a:solidFill>
                  <a:prstClr val="black"/>
                </a:solidFill>
              </a:rPr>
              <a:pPr/>
              <a:t>11</a:t>
            </a:fld>
            <a:endParaRPr lang="el-GR" sz="1200">
              <a:solidFill>
                <a:prstClr val="black"/>
              </a:solidFill>
              <a:latin typeface="Helvetica Greek" charset="-95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cap="flat"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6398654F-329E-46E0-B069-B97F6FA83BE2}" type="slidenum">
              <a:rPr lang="el-GR" sz="1200">
                <a:solidFill>
                  <a:prstClr val="black"/>
                </a:solidFill>
              </a:rPr>
              <a:pPr/>
              <a:t>12</a:t>
            </a:fld>
            <a:endParaRPr lang="el-GR" sz="1200">
              <a:solidFill>
                <a:prstClr val="black"/>
              </a:solidFill>
              <a:latin typeface="Helvetica Greek" charset="-95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cap="flat"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A7CF6A07-B178-4DAE-A9F1-C2D8AB983CF1}" type="slidenum">
              <a:rPr lang="el-GR" sz="1200">
                <a:solidFill>
                  <a:prstClr val="black"/>
                </a:solidFill>
              </a:rPr>
              <a:pPr/>
              <a:t>13</a:t>
            </a:fld>
            <a:endParaRPr lang="el-GR" sz="1200">
              <a:solidFill>
                <a:prstClr val="black"/>
              </a:solidFill>
              <a:latin typeface="Helvetica Greek" charset="-95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>
            <a:solidFill>
              <a:schemeClr val="tx1"/>
            </a:solidFill>
          </a:ln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29200" cy="4151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/>
          <a:lstStyle/>
          <a:p>
            <a:endParaRPr 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E9BA1-F22E-4A3A-9655-6311DC1F2C29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AB11D-7C46-45EA-BF6E-3514464DD564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5298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6DD8A-A301-414D-8AF9-97E843AAD5B5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0C892-ACDF-4D13-A4AF-B8CDFE9510EC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0128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101" y="27469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76" y="27469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6D86C-BDEE-4879-9D81-256EE7A62457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87632-8B94-4625-8DDE-F36D065EC025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9800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79" y="73025"/>
            <a:ext cx="8226778" cy="977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94079" y="1206500"/>
            <a:ext cx="8226778" cy="4584700"/>
          </a:xfrm>
        </p:spPr>
        <p:txBody>
          <a:bodyPr rtlCol="0">
            <a:normAutofit/>
          </a:bodyPr>
          <a:lstStyle/>
          <a:p>
            <a:pPr lvl="0"/>
            <a:endParaRPr lang="el-G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9276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79" y="73025"/>
            <a:ext cx="8226778" cy="977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4078" y="1206500"/>
            <a:ext cx="4045655" cy="4584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5200" y="1206500"/>
            <a:ext cx="4045656" cy="4584700"/>
          </a:xfrm>
        </p:spPr>
        <p:txBody>
          <a:bodyPr rtlCol="0">
            <a:normAutofit/>
          </a:bodyPr>
          <a:lstStyle/>
          <a:p>
            <a:pPr lvl="0"/>
            <a:endParaRPr lang="el-G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9865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Τίτλος, Clip Art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ClipArt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E8C95-3ED0-489A-B0D2-11DD5353EA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12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E9BA1-F22E-4A3A-9655-6311DC1F2C29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AB11D-7C46-45EA-BF6E-3514464DD564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022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AB12D-CF3D-4F55-9945-936C712A2B3E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EA443-12EB-426A-BAB8-40F44D95B623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8340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9A820-3261-4FFF-ADD3-A3B6C615B5B7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1D5C9-31EB-4C65-B910-26E90C443D92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9374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3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8946F-085D-46F2-ABF7-9E94956E5446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DA334-B4C1-44FA-BAE9-3F80C80B65D8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7880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9946D-3849-4B22-BE5A-C16339B42EEA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1AD7B-B3DD-4B8C-BA20-E7BBF8AEFF23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3231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AB12D-CF3D-4F55-9945-936C712A2B3E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EA443-12EB-426A-BAB8-40F44D95B623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8081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B7BB8-E283-4CBD-8FB7-9531DBBA4382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FBBE-5F4D-49FA-93D0-D91BD6C7D7A6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2321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F6482-AF22-42DD-B86A-B99026E43816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94685-58CB-44B8-A90D-7B00ABE130E7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1837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F3740-E264-4775-B103-E9C5D6DBA33A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7EF6-BCF5-4AFA-94EB-DC92C21C0BBE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3849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40B1F-8F17-4D9A-903F-BD1C42BBDADC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12262-736E-4E1A-A2C4-9B616A1E50E5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7341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6DD8A-A301-414D-8AF9-97E843AAD5B5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0C892-ACDF-4D13-A4AF-B8CDFE9510EC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05247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99" y="274686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74" y="274686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6D86C-BDEE-4879-9D81-256EE7A62457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87632-8B94-4625-8DDE-F36D065EC025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504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79" y="73025"/>
            <a:ext cx="8226778" cy="977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94079" y="1206500"/>
            <a:ext cx="8226778" cy="4584700"/>
          </a:xfrm>
        </p:spPr>
        <p:txBody>
          <a:bodyPr rtlCol="0">
            <a:normAutofit/>
          </a:bodyPr>
          <a:lstStyle/>
          <a:p>
            <a:pPr lvl="0"/>
            <a:endParaRPr lang="el-G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75147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79" y="73025"/>
            <a:ext cx="8226778" cy="977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4078" y="1206500"/>
            <a:ext cx="4045655" cy="4584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5200" y="1206500"/>
            <a:ext cx="4045656" cy="4584700"/>
          </a:xfrm>
        </p:spPr>
        <p:txBody>
          <a:bodyPr rtlCol="0">
            <a:normAutofit/>
          </a:bodyPr>
          <a:lstStyle/>
          <a:p>
            <a:pPr lvl="0"/>
            <a:endParaRPr lang="el-G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8273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Τίτλος, Clip Art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ClipArt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E8C95-3ED0-489A-B0D2-11DD5353EA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38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E9BA1-F22E-4A3A-9655-6311DC1F2C29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AB11D-7C46-45EA-BF6E-3514464DD564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9697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9A820-3261-4FFF-ADD3-A3B6C615B5B7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1D5C9-31EB-4C65-B910-26E90C443D92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0475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AB12D-CF3D-4F55-9945-936C712A2B3E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EA443-12EB-426A-BAB8-40F44D95B623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5851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9A820-3261-4FFF-ADD3-A3B6C615B5B7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1D5C9-31EB-4C65-B910-26E90C443D92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433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3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8946F-085D-46F2-ABF7-9E94956E5446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DA334-B4C1-44FA-BAE9-3F80C80B65D8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6334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9946D-3849-4B22-BE5A-C16339B42EEA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1AD7B-B3DD-4B8C-BA20-E7BBF8AEFF23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8706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B7BB8-E283-4CBD-8FB7-9531DBBA4382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FBBE-5F4D-49FA-93D0-D91BD6C7D7A6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41706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F6482-AF22-42DD-B86A-B99026E43816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94685-58CB-44B8-A90D-7B00ABE130E7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1124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F3740-E264-4775-B103-E9C5D6DBA33A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7EF6-BCF5-4AFA-94EB-DC92C21C0BBE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5465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40B1F-8F17-4D9A-903F-BD1C42BBDADC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12262-736E-4E1A-A2C4-9B616A1E50E5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9478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6DD8A-A301-414D-8AF9-97E843AAD5B5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0C892-ACDF-4D13-A4AF-B8CDFE9510EC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399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89" y="274666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64" y="274666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6D86C-BDEE-4879-9D81-256EE7A62457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87632-8B94-4625-8DDE-F36D065EC025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5556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3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8946F-085D-46F2-ABF7-9E94956E5446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DA334-B4C1-44FA-BAE9-3F80C80B65D8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7478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79" y="73025"/>
            <a:ext cx="8226778" cy="977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94079" y="1206500"/>
            <a:ext cx="8226778" cy="4584700"/>
          </a:xfrm>
        </p:spPr>
        <p:txBody>
          <a:bodyPr rtlCol="0">
            <a:normAutofit/>
          </a:bodyPr>
          <a:lstStyle/>
          <a:p>
            <a:pPr lvl="0"/>
            <a:endParaRPr lang="el-G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7038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79" y="73025"/>
            <a:ext cx="8226778" cy="977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4078" y="1206500"/>
            <a:ext cx="4045655" cy="4584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5200" y="1206500"/>
            <a:ext cx="4045656" cy="4584700"/>
          </a:xfrm>
        </p:spPr>
        <p:txBody>
          <a:bodyPr rtlCol="0">
            <a:normAutofit/>
          </a:bodyPr>
          <a:lstStyle/>
          <a:p>
            <a:pPr lvl="0"/>
            <a:endParaRPr lang="el-G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4703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Τίτλος, Clip Art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ClipArt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E8C95-3ED0-489A-B0D2-11DD5353EA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967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E9BA1-F22E-4A3A-9655-6311DC1F2C29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AB11D-7C46-45EA-BF6E-3514464DD564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6872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AB12D-CF3D-4F55-9945-936C712A2B3E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EA443-12EB-426A-BAB8-40F44D95B623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4532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9A820-3261-4FFF-ADD3-A3B6C615B5B7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1D5C9-31EB-4C65-B910-26E90C443D92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332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3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8946F-085D-46F2-ABF7-9E94956E5446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DA334-B4C1-44FA-BAE9-3F80C80B65D8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5212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9946D-3849-4B22-BE5A-C16339B42EEA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1AD7B-B3DD-4B8C-BA20-E7BBF8AEFF23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8175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B7BB8-E283-4CBD-8FB7-9531DBBA4382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FBBE-5F4D-49FA-93D0-D91BD6C7D7A6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0828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F6482-AF22-42DD-B86A-B99026E43816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94685-58CB-44B8-A90D-7B00ABE130E7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8282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9946D-3849-4B22-BE5A-C16339B42EEA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1AD7B-B3DD-4B8C-BA20-E7BBF8AEFF23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5726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F3740-E264-4775-B103-E9C5D6DBA33A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7EF6-BCF5-4AFA-94EB-DC92C21C0BBE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1208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40B1F-8F17-4D9A-903F-BD1C42BBDADC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12262-736E-4E1A-A2C4-9B616A1E50E5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542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6DD8A-A301-414D-8AF9-97E843AAD5B5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0C892-ACDF-4D13-A4AF-B8CDFE9510EC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3260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84" y="274656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9" y="274656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6D86C-BDEE-4879-9D81-256EE7A62457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87632-8B94-4625-8DDE-F36D065EC025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0789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79" y="73025"/>
            <a:ext cx="8226778" cy="977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94079" y="1206500"/>
            <a:ext cx="8226778" cy="4584700"/>
          </a:xfrm>
        </p:spPr>
        <p:txBody>
          <a:bodyPr rtlCol="0">
            <a:normAutofit/>
          </a:bodyPr>
          <a:lstStyle/>
          <a:p>
            <a:pPr lvl="0"/>
            <a:endParaRPr lang="el-G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3758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Τίτλος, Clip Art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ClipArt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E8C95-3ED0-489A-B0D2-11DD5353EA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230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79" y="73025"/>
            <a:ext cx="8226778" cy="977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4078" y="1206500"/>
            <a:ext cx="4045655" cy="4584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5200" y="1206500"/>
            <a:ext cx="4045656" cy="4584700"/>
          </a:xfrm>
        </p:spPr>
        <p:txBody>
          <a:bodyPr rtlCol="0">
            <a:normAutofit/>
          </a:bodyPr>
          <a:lstStyle/>
          <a:p>
            <a:pPr lvl="0"/>
            <a:endParaRPr lang="el-G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0370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B7BB8-E283-4CBD-8FB7-9531DBBA4382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FBBE-5F4D-49FA-93D0-D91BD6C7D7A6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254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F6482-AF22-42DD-B86A-B99026E43816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94685-58CB-44B8-A90D-7B00ABE130E7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0802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F3740-E264-4775-B103-E9C5D6DBA33A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7EF6-BCF5-4AFA-94EB-DC92C21C0BBE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8350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40B1F-8F17-4D9A-903F-BD1C42BBDADC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12262-736E-4E1A-A2C4-9B616A1E50E5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486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l-GR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689B9D2-298E-40A9-B904-ED6938153744}" type="datetimeFigureOut">
              <a:rPr lang="el-GR">
                <a:solidFill>
                  <a:prstClr val="black">
                    <a:tint val="75000"/>
                  </a:prstClr>
                </a:solidFill>
                <a:latin typeface="Helvetic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  <a:latin typeface="Helvetic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Helvetic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A2C251-F738-4F8D-A8A5-4397EC22E590}" type="slidenum">
              <a:rPr lang="el-GR">
                <a:solidFill>
                  <a:prstClr val="black">
                    <a:tint val="75000"/>
                  </a:prstClr>
                </a:solidFill>
                <a:latin typeface="Helvetic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58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l-GR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689B9D2-298E-40A9-B904-ED6938153744}" type="datetimeFigureOut">
              <a:rPr lang="el-GR">
                <a:solidFill>
                  <a:prstClr val="black">
                    <a:tint val="75000"/>
                  </a:prstClr>
                </a:solidFill>
                <a:latin typeface="Helvetic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  <a:latin typeface="Helvetic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Helvetic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A2C251-F738-4F8D-A8A5-4397EC22E590}" type="slidenum">
              <a:rPr lang="el-GR">
                <a:solidFill>
                  <a:prstClr val="black">
                    <a:tint val="75000"/>
                  </a:prstClr>
                </a:solidFill>
                <a:latin typeface="Helvetic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49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l-GR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689B9D2-298E-40A9-B904-ED6938153744}" type="datetimeFigureOut">
              <a:rPr lang="el-GR">
                <a:solidFill>
                  <a:prstClr val="black">
                    <a:tint val="75000"/>
                  </a:prstClr>
                </a:solidFill>
                <a:latin typeface="Helvetic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  <a:latin typeface="Helvetic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Helvetic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A2C251-F738-4F8D-A8A5-4397EC22E590}" type="slidenum">
              <a:rPr lang="el-GR">
                <a:solidFill>
                  <a:prstClr val="black">
                    <a:tint val="75000"/>
                  </a:prstClr>
                </a:solidFill>
                <a:latin typeface="Helvetic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30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l-GR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689B9D2-298E-40A9-B904-ED6938153744}" type="datetimeFigureOut">
              <a:rPr lang="el-GR">
                <a:solidFill>
                  <a:prstClr val="black">
                    <a:tint val="75000"/>
                  </a:prstClr>
                </a:solidFill>
                <a:latin typeface="Helvetic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12/2/2019</a:t>
            </a:fld>
            <a:endParaRPr lang="el-GR">
              <a:solidFill>
                <a:prstClr val="black">
                  <a:tint val="75000"/>
                </a:prstClr>
              </a:solidFill>
              <a:latin typeface="Helvetic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Helvetic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A2C251-F738-4F8D-A8A5-4397EC22E590}" type="slidenum">
              <a:rPr lang="el-GR">
                <a:solidFill>
                  <a:prstClr val="black">
                    <a:tint val="75000"/>
                  </a:prstClr>
                </a:solidFill>
                <a:latin typeface="Helvetic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71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4" r:id="rId13"/>
    <p:sldLayoutId id="2147483735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oleObject" Target="../embeddings/oleObject1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Blood Count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z="3600" smtClean="0">
                <a:solidFill>
                  <a:schemeClr val="tx2"/>
                </a:solidFill>
              </a:rPr>
              <a:t>Three major variables in whole blood</a:t>
            </a:r>
            <a:endParaRPr lang="en-US" smtClean="0"/>
          </a:p>
          <a:p>
            <a:endParaRPr lang="en-US" smtClean="0"/>
          </a:p>
          <a:p>
            <a:r>
              <a:rPr lang="en-US" smtClean="0"/>
              <a:t>Amount of hemoglobin present. </a:t>
            </a:r>
          </a:p>
          <a:p>
            <a:r>
              <a:rPr lang="en-US" smtClean="0"/>
              <a:t>Hematocrit or proportion of red cells.</a:t>
            </a:r>
          </a:p>
          <a:p>
            <a:r>
              <a:rPr lang="en-US" smtClean="0"/>
              <a:t>Absolute number of red cells.</a:t>
            </a:r>
          </a:p>
          <a:p>
            <a:endParaRPr lang="en-US" smtClean="0"/>
          </a:p>
          <a:p>
            <a:pPr lvl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0514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8226778" cy="977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/>
              <a:t>Normocytic Anemia with High Reticulocyte Count</a:t>
            </a:r>
            <a:endParaRPr lang="el-GR" dirty="0" smtClean="0">
              <a:latin typeface="Arial Greek" charset="-95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594079" y="1681163"/>
            <a:ext cx="8226778" cy="45847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l-GR" smtClean="0"/>
              <a:t>General principles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l-GR" smtClean="0"/>
              <a:t>Bleeding may have similar lab findings as hemolysis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l-GR" smtClean="0"/>
              <a:t>High reticulocyte count may lead to macrocytosis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l-GR" smtClean="0"/>
              <a:t>Clinical manifestations of long term hemolysis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l-GR" smtClean="0"/>
              <a:t>Cholelithiasis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l-GR" smtClean="0"/>
              <a:t>Risk of aplastic crisis (parvovirus B19)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l-GR" smtClean="0"/>
              <a:t>Risk of pulmonary hypertension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l-GR" smtClean="0"/>
              <a:t>Classification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l-GR" smtClean="0"/>
              <a:t>Hereditary vs. acquired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l-GR" smtClean="0"/>
              <a:t>Extravascular vs. intravascular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l-GR" smtClean="0"/>
              <a:t>Immune vs. nonimmune</a:t>
            </a:r>
            <a:endParaRPr lang="el-GR" smtClean="0">
              <a:latin typeface="Times New Roman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3878877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8226778" cy="977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/>
              <a:t>Normocytic Anemia with Low Reticulocyte Count</a:t>
            </a:r>
            <a:endParaRPr lang="el-GR" dirty="0" smtClean="0">
              <a:latin typeface="Arial Greek" charset="-95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594078" y="1681163"/>
            <a:ext cx="8549922" cy="4584700"/>
          </a:xfrm>
        </p:spPr>
        <p:txBody>
          <a:bodyPr/>
          <a:lstStyle/>
          <a:p>
            <a:pPr eaLnBrk="1" hangingPunct="1"/>
            <a:r>
              <a:rPr lang="el-GR" sz="2600" dirty="0" smtClean="0"/>
              <a:t>Decreased stimulation of RBC production in bone marrow</a:t>
            </a:r>
          </a:p>
          <a:p>
            <a:pPr lvl="1" eaLnBrk="1" hangingPunct="1"/>
            <a:r>
              <a:rPr lang="el-GR" sz="2200" dirty="0" smtClean="0"/>
              <a:t>Anemia of chronic disease</a:t>
            </a:r>
          </a:p>
          <a:p>
            <a:pPr lvl="1" eaLnBrk="1" hangingPunct="1"/>
            <a:r>
              <a:rPr lang="el-GR" sz="2200" dirty="0" smtClean="0"/>
              <a:t>Chronic renal insufficiency</a:t>
            </a:r>
          </a:p>
          <a:p>
            <a:pPr eaLnBrk="1" hangingPunct="1"/>
            <a:r>
              <a:rPr lang="el-GR" sz="2600" dirty="0" smtClean="0"/>
              <a:t>Isolated decrease in RBC precursors (red cell aplasia)</a:t>
            </a:r>
          </a:p>
          <a:p>
            <a:pPr eaLnBrk="1" hangingPunct="1"/>
            <a:r>
              <a:rPr lang="el-GR" sz="2600" dirty="0" smtClean="0"/>
              <a:t>Bone marrow damage</a:t>
            </a:r>
          </a:p>
          <a:p>
            <a:pPr lvl="1" eaLnBrk="1" hangingPunct="1"/>
            <a:r>
              <a:rPr lang="el-GR" sz="2200" dirty="0" smtClean="0"/>
              <a:t>Fibrosis</a:t>
            </a:r>
          </a:p>
          <a:p>
            <a:pPr lvl="1" eaLnBrk="1" hangingPunct="1"/>
            <a:r>
              <a:rPr lang="el-GR" sz="2200" dirty="0" smtClean="0"/>
              <a:t>Stem cell damage</a:t>
            </a:r>
          </a:p>
          <a:p>
            <a:pPr lvl="1" eaLnBrk="1" hangingPunct="1"/>
            <a:r>
              <a:rPr lang="el-GR" sz="2200" dirty="0" smtClean="0"/>
              <a:t>Infiltration </a:t>
            </a:r>
            <a:r>
              <a:rPr lang="el-GR" sz="2200" smtClean="0"/>
              <a:t>with tumor/infection</a:t>
            </a:r>
            <a:endParaRPr lang="el-GR" sz="2200" dirty="0" smtClean="0"/>
          </a:p>
        </p:txBody>
      </p:sp>
    </p:spTree>
    <p:extLst>
      <p:ext uri="{BB962C8B-B14F-4D97-AF65-F5344CB8AC3E}">
        <p14:creationId xmlns:p14="http://schemas.microsoft.com/office/powerpoint/2010/main" val="2487698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2844800" y="4573588"/>
            <a:ext cx="4131733" cy="1143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mtClean="0"/>
              <a:t>Reticulocyte Count</a:t>
            </a:r>
            <a:endParaRPr lang="el-GR" smtClean="0">
              <a:latin typeface="Arial Greek" charset="-95"/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smtClean="0"/>
              <a:t>Relative reticulocyte count</a:t>
            </a:r>
          </a:p>
          <a:p>
            <a:pPr lvl="1" eaLnBrk="1" hangingPunct="1"/>
            <a:r>
              <a:rPr lang="el-GR" smtClean="0"/>
              <a:t>Percent of all RBC (normal 0.8-1.5%)</a:t>
            </a:r>
          </a:p>
          <a:p>
            <a:pPr lvl="1" eaLnBrk="1" hangingPunct="1">
              <a:buFontTx/>
              <a:buNone/>
            </a:pPr>
            <a:endParaRPr lang="el-GR" sz="2000" smtClean="0"/>
          </a:p>
          <a:p>
            <a:pPr eaLnBrk="1" hangingPunct="1"/>
            <a:r>
              <a:rPr lang="el-GR" smtClean="0"/>
              <a:t>Absolute reticulocyte count</a:t>
            </a:r>
          </a:p>
          <a:p>
            <a:pPr lvl="1" eaLnBrk="1" hangingPunct="1"/>
            <a:r>
              <a:rPr lang="el-GR" smtClean="0"/>
              <a:t>Relative reticulocyte count x RBC count</a:t>
            </a:r>
          </a:p>
          <a:p>
            <a:pPr lvl="1" eaLnBrk="1" hangingPunct="1"/>
            <a:r>
              <a:rPr lang="el-GR" smtClean="0"/>
              <a:t>Normal 50,000-75,000/µl</a:t>
            </a:r>
          </a:p>
          <a:p>
            <a:pPr lvl="1" eaLnBrk="1" hangingPunct="1"/>
            <a:r>
              <a:rPr lang="el-GR" smtClean="0"/>
              <a:t>Examples: </a:t>
            </a:r>
            <a:endParaRPr lang="el-GR" smtClean="0">
              <a:latin typeface="Times New Roman Greek" charset="-95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2835964" y="4649825"/>
            <a:ext cx="4143763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>
                <a:solidFill>
                  <a:prstClr val="black"/>
                </a:solidFill>
                <a:latin typeface="Times New Roman" pitchFamily="18" charset="0"/>
              </a:rPr>
              <a:t>1.1% x 4.96 x10</a:t>
            </a:r>
            <a:r>
              <a:rPr lang="el-GR" sz="2400" baseline="60000">
                <a:solidFill>
                  <a:prstClr val="black"/>
                </a:solidFill>
                <a:latin typeface="Times New Roman" pitchFamily="18" charset="0"/>
              </a:rPr>
              <a:t>6</a:t>
            </a:r>
            <a:r>
              <a:rPr lang="el-GR" sz="2400">
                <a:solidFill>
                  <a:prstClr val="black"/>
                </a:solidFill>
                <a:latin typeface="Times New Roman" pitchFamily="18" charset="0"/>
              </a:rPr>
              <a:t> = 55,000/</a:t>
            </a:r>
            <a:r>
              <a:rPr lang="el-GR" sz="240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l-GR" sz="2400">
                <a:solidFill>
                  <a:prstClr val="black"/>
                </a:solidFill>
                <a:latin typeface="Times New Roman" pitchFamily="18" charset="0"/>
              </a:rPr>
              <a:t>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800">
              <a:solidFill>
                <a:prstClr val="black"/>
              </a:solidFill>
              <a:latin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>
                <a:solidFill>
                  <a:prstClr val="black"/>
                </a:solidFill>
                <a:latin typeface="Times New Roman" pitchFamily="18" charset="0"/>
              </a:rPr>
              <a:t>12.2% x 2.05 x10</a:t>
            </a:r>
            <a:r>
              <a:rPr lang="el-GR" sz="2400" baseline="60000">
                <a:solidFill>
                  <a:prstClr val="black"/>
                </a:solidFill>
                <a:latin typeface="Times New Roman" pitchFamily="18" charset="0"/>
              </a:rPr>
              <a:t>6</a:t>
            </a:r>
            <a:r>
              <a:rPr lang="el-GR" sz="2400">
                <a:solidFill>
                  <a:prstClr val="black"/>
                </a:solidFill>
                <a:latin typeface="Times New Roman" pitchFamily="18" charset="0"/>
              </a:rPr>
              <a:t> = 250,000/</a:t>
            </a:r>
            <a:r>
              <a:rPr lang="el-GR" sz="240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l-GR" sz="2400">
                <a:solidFill>
                  <a:prstClr val="black"/>
                </a:solidFill>
                <a:latin typeface="Times New Roman" pitchFamily="18" charset="0"/>
              </a:rPr>
              <a:t>l</a:t>
            </a:r>
            <a:endParaRPr lang="el-GR" sz="2400" b="1">
              <a:solidFill>
                <a:prstClr val="black"/>
              </a:solidFill>
              <a:latin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 b="1">
              <a:solidFill>
                <a:prstClr val="black"/>
              </a:solidFill>
              <a:latin typeface="Times New Roman Greek" charset="-95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5133624" y="5692775"/>
            <a:ext cx="186013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4354696" y="5630864"/>
            <a:ext cx="186013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622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18" y="1219200"/>
            <a:ext cx="7859889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mtClean="0"/>
              <a:t>Reticulocytes: Elevated Count</a:t>
            </a:r>
            <a:endParaRPr lang="el-GR" smtClean="0">
              <a:latin typeface="Arial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2339691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948270" y="381000"/>
            <a:ext cx="67733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3600" b="1">
                <a:solidFill>
                  <a:srgbClr val="1F497D"/>
                </a:solidFill>
                <a:latin typeface="Georgia" pitchFamily="18" charset="0"/>
              </a:rPr>
              <a:t>ΔΙΚΤΥΟΕΡΥΘΡΟΚΥΤΤΑΡΑ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948270" y="1752600"/>
            <a:ext cx="331893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7"/>
              </a:buClr>
              <a:buSzPct val="80000"/>
              <a:buFont typeface="Wingdings" pitchFamily="2" charset="2"/>
              <a:buChar char="n"/>
            </a:pPr>
            <a:endParaRPr lang="el-GR" sz="1500">
              <a:solidFill>
                <a:prstClr val="black"/>
              </a:solidFill>
              <a:latin typeface="Georgia" pitchFamily="18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7"/>
              </a:buClr>
              <a:buSzPct val="80000"/>
              <a:buFont typeface="Wingdings" pitchFamily="2" charset="2"/>
              <a:buChar char="n"/>
            </a:pPr>
            <a:endParaRPr lang="el-GR" sz="1500">
              <a:solidFill>
                <a:prstClr val="black"/>
              </a:solidFill>
              <a:latin typeface="Georgia" pitchFamily="18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7"/>
              </a:buClr>
              <a:buSzPct val="80000"/>
              <a:buFont typeface="Wingdings" pitchFamily="2" charset="2"/>
              <a:buChar char="n"/>
            </a:pPr>
            <a:r>
              <a:rPr lang="el-GR" sz="1500">
                <a:solidFill>
                  <a:prstClr val="black"/>
                </a:solidFill>
                <a:latin typeface="Georgia" pitchFamily="18" charset="0"/>
              </a:rPr>
              <a:t>Καρυορρηξία και αποβολή του πυρήνα των νορμοβλαστών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7"/>
              </a:buClr>
              <a:buSzPct val="80000"/>
              <a:buFont typeface="Wingdings" pitchFamily="2" charset="2"/>
              <a:buChar char="n"/>
            </a:pPr>
            <a:endParaRPr lang="el-GR" sz="1500">
              <a:solidFill>
                <a:prstClr val="black"/>
              </a:solidFill>
              <a:latin typeface="Georgia" pitchFamily="18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7"/>
              </a:buClr>
              <a:buSzPct val="80000"/>
              <a:buFont typeface="Wingdings" pitchFamily="2" charset="2"/>
              <a:buChar char="n"/>
            </a:pPr>
            <a:r>
              <a:rPr lang="el-GR" sz="1500">
                <a:solidFill>
                  <a:prstClr val="black"/>
                </a:solidFill>
                <a:latin typeface="Georgia" pitchFamily="18" charset="0"/>
              </a:rPr>
              <a:t>Απύρηνα πολυχρωματόφιλα ερυθροκύτταρα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7"/>
              </a:buClr>
              <a:buSzPct val="80000"/>
              <a:buFont typeface="Wingdings" pitchFamily="2" charset="2"/>
              <a:buChar char="n"/>
            </a:pPr>
            <a:endParaRPr lang="el-GR" sz="1500">
              <a:solidFill>
                <a:prstClr val="black"/>
              </a:solidFill>
              <a:latin typeface="Georgia" pitchFamily="18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7"/>
              </a:buClr>
              <a:buSzPct val="80000"/>
              <a:buFont typeface="Wingdings" pitchFamily="2" charset="2"/>
              <a:buChar char="n"/>
            </a:pPr>
            <a:r>
              <a:rPr lang="el-GR" sz="1500">
                <a:solidFill>
                  <a:prstClr val="black"/>
                </a:solidFill>
                <a:latin typeface="Georgia" pitchFamily="18" charset="0"/>
              </a:rPr>
              <a:t>Μεγαλύτερα από τα ώριμα ερυθρά, χωρίς κεντρική ωχρότητα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7"/>
              </a:buClr>
              <a:buSzPct val="80000"/>
              <a:buFont typeface="Wingdings" pitchFamily="2" charset="2"/>
              <a:buChar char="n"/>
            </a:pPr>
            <a:endParaRPr lang="el-GR" sz="1500">
              <a:solidFill>
                <a:prstClr val="black"/>
              </a:solidFill>
              <a:latin typeface="Georgia" pitchFamily="18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7"/>
              </a:buClr>
              <a:buSzPct val="80000"/>
              <a:buFont typeface="Wingdings" pitchFamily="2" charset="2"/>
              <a:buChar char="n"/>
            </a:pPr>
            <a:r>
              <a:rPr lang="el-GR" sz="1500">
                <a:solidFill>
                  <a:prstClr val="black"/>
                </a:solidFill>
                <a:latin typeface="Georgia" pitchFamily="18" charset="0"/>
              </a:rPr>
              <a:t>Η χρώση με κυανό του μεθυλενίου βάφει τα ριβοσώματα και επιτρέπει την καταμέτρησή τους σαν ΔΕΚ</a:t>
            </a:r>
          </a:p>
        </p:txBody>
      </p:sp>
      <p:graphicFrame>
        <p:nvGraphicFramePr>
          <p:cNvPr id="53254" name="Object 6"/>
          <p:cNvGraphicFramePr>
            <a:graphicFrameLocks noChangeAspect="1"/>
          </p:cNvGraphicFramePr>
          <p:nvPr/>
        </p:nvGraphicFramePr>
        <p:xfrm>
          <a:off x="4507089" y="1752600"/>
          <a:ext cx="3108678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Εικόνα bitmap" r:id="rId3" imgW="3505689" imgH="4123810" progId="Paint.Picture">
                  <p:embed/>
                </p:oleObj>
              </mc:Choice>
              <mc:Fallback>
                <p:oleObj name="Εικόνα bitmap" r:id="rId3" imgW="3505689" imgH="41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7089" y="1752600"/>
                        <a:ext cx="3108678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7971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1676400"/>
            <a:ext cx="518160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altLang="el-GR" smtClean="0"/>
              <a:t>Normal Peripheral Smear</a:t>
            </a:r>
            <a:endParaRPr lang="el-GR" altLang="el-GR" smtClean="0">
              <a:latin typeface="Arial Greek" charset="-95"/>
            </a:endParaRPr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6197600" y="1676401"/>
          <a:ext cx="2743200" cy="372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Εικόνα bitmap" r:id="rId5" imgW="3086531" imgH="3723810" progId="Paint.Picture">
                  <p:embed/>
                </p:oleObj>
              </mc:Choice>
              <mc:Fallback>
                <p:oleObj name="Εικόνα bitmap" r:id="rId5" imgW="3086531" imgH="37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7600" y="1676401"/>
                        <a:ext cx="2743200" cy="372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5085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" y="1143000"/>
            <a:ext cx="7732889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594078" y="73025"/>
            <a:ext cx="8549922" cy="977900"/>
          </a:xfrm>
          <a:noFill/>
        </p:spPr>
        <p:txBody>
          <a:bodyPr/>
          <a:lstStyle/>
          <a:p>
            <a:pPr eaLnBrk="1" hangingPunct="1"/>
            <a:r>
              <a:rPr lang="el-GR" sz="2400" dirty="0" smtClean="0"/>
              <a:t>Normal			 Hypochromic </a:t>
            </a:r>
            <a:r>
              <a:rPr lang="en-US" sz="2400" dirty="0" smtClean="0"/>
              <a:t> </a:t>
            </a:r>
            <a:r>
              <a:rPr lang="el-GR" sz="2400" dirty="0" smtClean="0"/>
              <a:t>microcytic</a:t>
            </a:r>
            <a:endParaRPr lang="el-GR" sz="2400" dirty="0" smtClean="0">
              <a:latin typeface="Arial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415564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66" y="1219200"/>
            <a:ext cx="7665156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mtClean="0"/>
              <a:t>Hypochromic Microcytic RBC</a:t>
            </a:r>
            <a:endParaRPr lang="el-GR" smtClean="0">
              <a:latin typeface="Arial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2925332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l-GR" altLang="el-GR" sz="3600">
                <a:solidFill>
                  <a:schemeClr val="tx2"/>
                </a:solidFill>
                <a:latin typeface="Georgia" pitchFamily="18" charset="0"/>
              </a:rPr>
              <a:t>Σιδηροπενική Αναιμία</a:t>
            </a: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1066800" y="17526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l-GR" sz="1600"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Υπόχρωμα ερυθρά με μεγάλης έκτασης κεντρική ωχρότητα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Μικροκυττάρωση λιγότερο έκδηλη από την υποχρωμία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Σπάνια στοχοκύτταρα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 Σχιστοκύτταρα, ερυθροκύτταρα σε σχήμα πούρου σε βαριές σιδηροπενίες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Υπεραφθονία αιμοπεταλίων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ΑΠΟΥΣΙΑ βασεόφιλης στίξης, σιδηρωτικών κοκκίων και σωματίων </a:t>
            </a:r>
            <a:r>
              <a:rPr lang="en-US" altLang="el-GR" sz="1600">
                <a:latin typeface="Georgia" pitchFamily="18" charset="0"/>
              </a:rPr>
              <a:t>Pappenheimer</a:t>
            </a:r>
            <a:endParaRPr lang="el-GR" altLang="el-GR" sz="1600">
              <a:latin typeface="Georgia" pitchFamily="18" charset="0"/>
            </a:endParaRP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/>
        </p:nvGraphicFramePr>
        <p:xfrm>
          <a:off x="5632450" y="1752600"/>
          <a:ext cx="23733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Εικόνα bitmap" r:id="rId3" imgW="4580952" imgH="7942857" progId="Ζωγραφική. Εικόνα">
                  <p:embed/>
                </p:oleObj>
              </mc:Choice>
              <mc:Fallback>
                <p:oleObj name="Εικόνα bitmap" r:id="rId3" imgW="4580952" imgH="7942857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2450" y="1752600"/>
                        <a:ext cx="2373313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5772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3" y="1905000"/>
            <a:ext cx="6784622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Rectangle 3"/>
          <p:cNvSpPr>
            <a:spLocks noGrp="1" noChangeArrowheads="1"/>
          </p:cNvSpPr>
          <p:nvPr>
            <p:ph type="title"/>
          </p:nvPr>
        </p:nvSpPr>
        <p:spPr>
          <a:xfrm>
            <a:off x="508000" y="457200"/>
            <a:ext cx="8226778" cy="977900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l-GR" sz="3200" b="1" smtClean="0">
                <a:solidFill>
                  <a:schemeClr val="hlink"/>
                </a:solidFill>
                <a:latin typeface="Arial Greek" charset="-95"/>
              </a:rPr>
              <a:t>Σιδηροπενική αναιμία </a:t>
            </a:r>
            <a:r>
              <a:rPr lang="en-US" smtClean="0">
                <a:solidFill>
                  <a:schemeClr val="hlink"/>
                </a:solidFill>
              </a:rPr>
              <a:t>:</a:t>
            </a:r>
            <a:r>
              <a:rPr lang="el-GR" smtClean="0">
                <a:solidFill>
                  <a:schemeClr val="hlink"/>
                </a:solidFill>
              </a:rPr>
              <a:t> </a:t>
            </a:r>
            <a:r>
              <a:rPr lang="el-GR" sz="3200" b="1" smtClean="0">
                <a:solidFill>
                  <a:schemeClr val="hlink"/>
                </a:solidFill>
              </a:rPr>
              <a:t>θεραπεία</a:t>
            </a:r>
          </a:p>
        </p:txBody>
      </p:sp>
    </p:spTree>
    <p:extLst>
      <p:ext uri="{BB962C8B-B14F-4D97-AF65-F5344CB8AC3E}">
        <p14:creationId xmlns:p14="http://schemas.microsoft.com/office/powerpoint/2010/main" val="1226372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Normal Values</a:t>
            </a:r>
          </a:p>
        </p:txBody>
      </p:sp>
      <p:graphicFrame>
        <p:nvGraphicFramePr>
          <p:cNvPr id="50181" name="Object 2"/>
          <p:cNvGraphicFramePr>
            <a:graphicFrameLocks noGrp="1" noChangeAspect="1"/>
          </p:cNvGraphicFramePr>
          <p:nvPr>
            <p:ph type="tbl" idx="4294967295"/>
          </p:nvPr>
        </p:nvGraphicFramePr>
        <p:xfrm>
          <a:off x="533400" y="2133600"/>
          <a:ext cx="7239000" cy="392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Document" r:id="rId3" imgW="7919720" imgH="4114800" progId="Word.Document.8">
                  <p:embed/>
                </p:oleObj>
              </mc:Choice>
              <mc:Fallback>
                <p:oleObj name="Document" r:id="rId3" imgW="7919720" imgH="41148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133600"/>
                        <a:ext cx="7239000" cy="392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08000" y="1981237"/>
            <a:ext cx="8229600" cy="4525963"/>
          </a:xfrm>
        </p:spPr>
        <p:txBody>
          <a:bodyPr/>
          <a:lstStyle/>
          <a:p>
            <a:r>
              <a:rPr lang="en-US" smtClean="0"/>
              <a:t>Hematocrit = 42 to 47 %</a:t>
            </a:r>
          </a:p>
          <a:p>
            <a:r>
              <a:rPr lang="en-US" smtClean="0"/>
              <a:t>Hemoglobin = 14 to 16 g/dL</a:t>
            </a:r>
          </a:p>
          <a:p>
            <a:r>
              <a:rPr lang="en-US" smtClean="0"/>
              <a:t>Red Cells = 4.</a:t>
            </a:r>
            <a:r>
              <a:rPr lang="el-GR" smtClean="0"/>
              <a:t>8</a:t>
            </a:r>
            <a:r>
              <a:rPr lang="en-US" smtClean="0"/>
              <a:t> to </a:t>
            </a:r>
            <a:r>
              <a:rPr lang="el-GR" smtClean="0"/>
              <a:t>5</a:t>
            </a:r>
            <a:r>
              <a:rPr lang="en-US" smtClean="0"/>
              <a:t>.</a:t>
            </a:r>
            <a:r>
              <a:rPr lang="el-GR" smtClean="0"/>
              <a:t>4</a:t>
            </a:r>
            <a:r>
              <a:rPr lang="en-US" smtClean="0"/>
              <a:t> x 10</a:t>
            </a:r>
            <a:r>
              <a:rPr lang="en-US" baseline="30000" smtClean="0"/>
              <a:t>6</a:t>
            </a:r>
            <a:r>
              <a:rPr lang="en-US" smtClean="0"/>
              <a:t> cells / </a:t>
            </a:r>
            <a:r>
              <a:rPr lang="en-US" smtClean="0">
                <a:sym typeface="Symbol" pitchFamily="18" charset="2"/>
              </a:rPr>
              <a:t></a:t>
            </a:r>
            <a:r>
              <a:rPr lang="en-US" smtClean="0"/>
              <a:t>L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877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l-GR" altLang="el-GR" sz="3600">
                <a:solidFill>
                  <a:schemeClr val="tx2"/>
                </a:solidFill>
                <a:latin typeface="Georgia" pitchFamily="18" charset="0"/>
              </a:rPr>
              <a:t>Ερυθροκυτταρικά Έγκλειστα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1387475" y="1752600"/>
          <a:ext cx="3090863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6" name="Εικόνα bitmap" r:id="rId3" imgW="6761905" imgH="4334480" progId="Ζωγραφική. Εικόνα">
                  <p:embed/>
                </p:oleObj>
              </mc:Choice>
              <mc:Fallback>
                <p:oleObj name="Εικόνα bitmap" r:id="rId3" imgW="6761905" imgH="4334480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475" y="1752600"/>
                        <a:ext cx="3090863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/>
          <p:cNvGraphicFramePr>
            <a:graphicFrameLocks noChangeAspect="1"/>
          </p:cNvGraphicFramePr>
          <p:nvPr/>
        </p:nvGraphicFramePr>
        <p:xfrm>
          <a:off x="6148388" y="1752600"/>
          <a:ext cx="1341437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7" name="Εικόνα bitmap" r:id="rId5" imgW="2914286" imgH="4304762" progId="Ζωγραφική. Εικόνα">
                  <p:embed/>
                </p:oleObj>
              </mc:Choice>
              <mc:Fallback>
                <p:oleObj name="Εικόνα bitmap" r:id="rId5" imgW="2914286" imgH="4304762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8388" y="1752600"/>
                        <a:ext cx="1341437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7"/>
          <p:cNvGraphicFramePr>
            <a:graphicFrameLocks noChangeAspect="1"/>
          </p:cNvGraphicFramePr>
          <p:nvPr/>
        </p:nvGraphicFramePr>
        <p:xfrm>
          <a:off x="1387475" y="3886200"/>
          <a:ext cx="309245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8" name="Εικόνα bitmap" r:id="rId7" imgW="6838095" imgH="4382112" progId="Ζωγραφική. Εικόνα">
                  <p:embed/>
                </p:oleObj>
              </mc:Choice>
              <mc:Fallback>
                <p:oleObj name="Εικόνα bitmap" r:id="rId7" imgW="6838095" imgH="4382112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475" y="3886200"/>
                        <a:ext cx="309245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8"/>
          <p:cNvGraphicFramePr>
            <a:graphicFrameLocks noChangeAspect="1"/>
          </p:cNvGraphicFramePr>
          <p:nvPr/>
        </p:nvGraphicFramePr>
        <p:xfrm>
          <a:off x="6173788" y="3886200"/>
          <a:ext cx="129222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9" name="Εικόνα bitmap" r:id="rId9" imgW="2895238" imgH="4439270" progId="Ζωγραφική. Εικόνα">
                  <p:embed/>
                </p:oleObj>
              </mc:Choice>
              <mc:Fallback>
                <p:oleObj name="Εικόνα bitmap" r:id="rId9" imgW="2895238" imgH="4439270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3788" y="3886200"/>
                        <a:ext cx="1292225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4708525" y="1939925"/>
            <a:ext cx="116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200">
                <a:latin typeface="Georgia" pitchFamily="18" charset="0"/>
              </a:rPr>
              <a:t> Σωμάτια</a:t>
            </a:r>
          </a:p>
          <a:p>
            <a:pPr eaLnBrk="1" hangingPunct="1"/>
            <a:r>
              <a:rPr lang="en-US" altLang="el-GR" sz="1200">
                <a:latin typeface="Georgia" pitchFamily="18" charset="0"/>
              </a:rPr>
              <a:t>Pappenheimer</a:t>
            </a:r>
            <a:endParaRPr lang="el-GR" altLang="el-GR" sz="1200">
              <a:latin typeface="Georgia" pitchFamily="18" charset="0"/>
            </a:endParaRPr>
          </a:p>
        </p:txBody>
      </p:sp>
      <p:sp>
        <p:nvSpPr>
          <p:cNvPr id="3080" name="Line 10"/>
          <p:cNvSpPr>
            <a:spLocks noChangeShapeType="1"/>
          </p:cNvSpPr>
          <p:nvPr/>
        </p:nvSpPr>
        <p:spPr bwMode="auto">
          <a:xfrm flipH="1">
            <a:off x="4343400" y="2286000"/>
            <a:ext cx="3048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081" name="Line 11"/>
          <p:cNvSpPr>
            <a:spLocks noChangeShapeType="1"/>
          </p:cNvSpPr>
          <p:nvPr/>
        </p:nvSpPr>
        <p:spPr bwMode="auto">
          <a:xfrm flipH="1">
            <a:off x="2590800" y="2286000"/>
            <a:ext cx="2057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082" name="Line 12"/>
          <p:cNvSpPr>
            <a:spLocks noChangeShapeType="1"/>
          </p:cNvSpPr>
          <p:nvPr/>
        </p:nvSpPr>
        <p:spPr bwMode="auto">
          <a:xfrm>
            <a:off x="5867400" y="2286000"/>
            <a:ext cx="990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083" name="Text Box 13"/>
          <p:cNvSpPr txBox="1">
            <a:spLocks noChangeArrowheads="1"/>
          </p:cNvSpPr>
          <p:nvPr/>
        </p:nvSpPr>
        <p:spPr bwMode="auto">
          <a:xfrm>
            <a:off x="4800600" y="2790825"/>
            <a:ext cx="11350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400">
                <a:latin typeface="Georgia" pitchFamily="18" charset="0"/>
              </a:rPr>
              <a:t>Σωμάτιο</a:t>
            </a:r>
          </a:p>
          <a:p>
            <a:pPr eaLnBrk="1" hangingPunct="1"/>
            <a:r>
              <a:rPr lang="en-US" altLang="el-GR" sz="1400">
                <a:latin typeface="Georgia" pitchFamily="18" charset="0"/>
              </a:rPr>
              <a:t>Howell-Joly</a:t>
            </a:r>
            <a:endParaRPr lang="el-GR" altLang="el-GR" sz="1400">
              <a:latin typeface="Georgia" pitchFamily="18" charset="0"/>
            </a:endParaRPr>
          </a:p>
        </p:txBody>
      </p:sp>
      <p:sp>
        <p:nvSpPr>
          <p:cNvPr id="3084" name="Line 14"/>
          <p:cNvSpPr>
            <a:spLocks noChangeShapeType="1"/>
          </p:cNvSpPr>
          <p:nvPr/>
        </p:nvSpPr>
        <p:spPr bwMode="auto">
          <a:xfrm>
            <a:off x="5791200" y="2971800"/>
            <a:ext cx="609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085" name="Text Box 15"/>
          <p:cNvSpPr txBox="1">
            <a:spLocks noChangeArrowheads="1"/>
          </p:cNvSpPr>
          <p:nvPr/>
        </p:nvSpPr>
        <p:spPr bwMode="auto">
          <a:xfrm>
            <a:off x="4708525" y="3744913"/>
            <a:ext cx="10509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400">
                <a:latin typeface="Georgia" pitchFamily="18" charset="0"/>
              </a:rPr>
              <a:t>Βασεόφιλη</a:t>
            </a:r>
          </a:p>
          <a:p>
            <a:pPr eaLnBrk="1" hangingPunct="1"/>
            <a:r>
              <a:rPr lang="el-GR" altLang="el-GR" sz="1400">
                <a:latin typeface="Georgia" pitchFamily="18" charset="0"/>
              </a:rPr>
              <a:t>Στίξη</a:t>
            </a:r>
          </a:p>
        </p:txBody>
      </p:sp>
      <p:sp>
        <p:nvSpPr>
          <p:cNvPr id="3086" name="Line 16"/>
          <p:cNvSpPr>
            <a:spLocks noChangeShapeType="1"/>
          </p:cNvSpPr>
          <p:nvPr/>
        </p:nvSpPr>
        <p:spPr bwMode="auto">
          <a:xfrm flipH="1">
            <a:off x="3429000" y="4114800"/>
            <a:ext cx="13716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087" name="Line 17"/>
          <p:cNvSpPr>
            <a:spLocks noChangeShapeType="1"/>
          </p:cNvSpPr>
          <p:nvPr/>
        </p:nvSpPr>
        <p:spPr bwMode="auto">
          <a:xfrm flipH="1">
            <a:off x="2286000" y="4191000"/>
            <a:ext cx="251460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088" name="Text Box 18"/>
          <p:cNvSpPr txBox="1">
            <a:spLocks noChangeArrowheads="1"/>
          </p:cNvSpPr>
          <p:nvPr/>
        </p:nvSpPr>
        <p:spPr bwMode="auto">
          <a:xfrm>
            <a:off x="4784725" y="4735513"/>
            <a:ext cx="1397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400">
                <a:latin typeface="Georgia" pitchFamily="18" charset="0"/>
              </a:rPr>
              <a:t>Σιδηροκύτταρα</a:t>
            </a:r>
          </a:p>
        </p:txBody>
      </p:sp>
      <p:sp>
        <p:nvSpPr>
          <p:cNvPr id="3089" name="Line 19"/>
          <p:cNvSpPr>
            <a:spLocks noChangeShapeType="1"/>
          </p:cNvSpPr>
          <p:nvPr/>
        </p:nvSpPr>
        <p:spPr bwMode="auto">
          <a:xfrm flipV="1">
            <a:off x="6248400" y="4800600"/>
            <a:ext cx="6096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090" name="Text Box 20"/>
          <p:cNvSpPr txBox="1">
            <a:spLocks noChangeArrowheads="1"/>
          </p:cNvSpPr>
          <p:nvPr/>
        </p:nvSpPr>
        <p:spPr bwMode="auto">
          <a:xfrm>
            <a:off x="6156325" y="5673725"/>
            <a:ext cx="16287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200">
                <a:latin typeface="Georgia" pitchFamily="18" charset="0"/>
              </a:rPr>
              <a:t>Κυανό του Βερολίνου</a:t>
            </a:r>
          </a:p>
        </p:txBody>
      </p:sp>
      <p:sp>
        <p:nvSpPr>
          <p:cNvPr id="3091" name="Text Box 21"/>
          <p:cNvSpPr txBox="1">
            <a:spLocks noChangeArrowheads="1"/>
          </p:cNvSpPr>
          <p:nvPr/>
        </p:nvSpPr>
        <p:spPr bwMode="auto">
          <a:xfrm>
            <a:off x="1143000" y="6019800"/>
            <a:ext cx="75580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400">
                <a:latin typeface="Georgia" pitchFamily="18" charset="0"/>
              </a:rPr>
              <a:t>Η παρουσία σιδηροκυττάρων αρκεί για να αποδείξει σιδηροβλαστική εξεργασία ή παρόμοια</a:t>
            </a:r>
          </a:p>
          <a:p>
            <a:pPr eaLnBrk="1" hangingPunct="1"/>
            <a:r>
              <a:rPr lang="el-GR" altLang="el-GR" sz="1400">
                <a:latin typeface="Georgia" pitchFamily="18" charset="0"/>
              </a:rPr>
              <a:t>Διαταραχή (πχ θαλασσαιμία). Η βασεόφιλη στίξη ακολουθεί την κατανομή της αιμοσφαιρίνης</a:t>
            </a:r>
          </a:p>
        </p:txBody>
      </p:sp>
    </p:spTree>
    <p:extLst>
      <p:ext uri="{BB962C8B-B14F-4D97-AF65-F5344CB8AC3E}">
        <p14:creationId xmlns:p14="http://schemas.microsoft.com/office/powerpoint/2010/main" val="2007103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5"/>
          <p:cNvSpPr txBox="1">
            <a:spLocks noChangeArrowheads="1"/>
          </p:cNvSpPr>
          <p:nvPr/>
        </p:nvSpPr>
        <p:spPr bwMode="auto">
          <a:xfrm>
            <a:off x="1905000" y="1143000"/>
            <a:ext cx="43808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000">
                <a:latin typeface="Arial" pitchFamily="34" charset="0"/>
              </a:rPr>
              <a:t>Επίχρισμα αίματος σε ομόζυγη β-ΜΑ</a:t>
            </a:r>
          </a:p>
        </p:txBody>
      </p:sp>
      <p:sp>
        <p:nvSpPr>
          <p:cNvPr id="90115" name="Text Box 7"/>
          <p:cNvSpPr txBox="1">
            <a:spLocks noChangeArrowheads="1"/>
          </p:cNvSpPr>
          <p:nvPr/>
        </p:nvSpPr>
        <p:spPr bwMode="auto">
          <a:xfrm>
            <a:off x="2209800" y="4016375"/>
            <a:ext cx="43973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000">
                <a:latin typeface="Arial" pitchFamily="34" charset="0"/>
              </a:rPr>
              <a:t>Μυελός των οστών σε ομόζυγη β-ΜΑ</a:t>
            </a:r>
          </a:p>
        </p:txBody>
      </p:sp>
      <p:graphicFrame>
        <p:nvGraphicFramePr>
          <p:cNvPr id="90116" name="Object 2"/>
          <p:cNvGraphicFramePr>
            <a:graphicFrameLocks noChangeAspect="1"/>
          </p:cNvGraphicFramePr>
          <p:nvPr/>
        </p:nvGraphicFramePr>
        <p:xfrm>
          <a:off x="1117600" y="1752600"/>
          <a:ext cx="274320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Image" r:id="rId3" imgW="9752381" imgH="7276190" progId="Photoshop.Image.6">
                  <p:embed/>
                </p:oleObj>
              </mc:Choice>
              <mc:Fallback>
                <p:oleObj name="Image" r:id="rId3" imgW="9752381" imgH="727619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8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1752600"/>
                        <a:ext cx="274320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7" name="Object 3"/>
          <p:cNvGraphicFramePr>
            <a:graphicFrameLocks noChangeAspect="1"/>
          </p:cNvGraphicFramePr>
          <p:nvPr/>
        </p:nvGraphicFramePr>
        <p:xfrm>
          <a:off x="4572000" y="1771650"/>
          <a:ext cx="274320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Image" r:id="rId5" imgW="9739683" imgH="7314286" progId="Photoshop.Image.6">
                  <p:embed/>
                </p:oleObj>
              </mc:Choice>
              <mc:Fallback>
                <p:oleObj name="Image" r:id="rId5" imgW="9739683" imgH="731428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18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771650"/>
                        <a:ext cx="274320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8" name="Object 4"/>
          <p:cNvGraphicFramePr>
            <a:graphicFrameLocks noChangeAspect="1"/>
          </p:cNvGraphicFramePr>
          <p:nvPr/>
        </p:nvGraphicFramePr>
        <p:xfrm>
          <a:off x="1117600" y="4648200"/>
          <a:ext cx="2743200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Image" r:id="rId7" imgW="9739683" imgH="7314286" progId="Photoshop.Image.6">
                  <p:embed/>
                </p:oleObj>
              </mc:Choice>
              <mc:Fallback>
                <p:oleObj name="Image" r:id="rId7" imgW="9739683" imgH="731428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-18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4648200"/>
                        <a:ext cx="2743200" cy="201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9" name="Object 5"/>
          <p:cNvGraphicFramePr>
            <a:graphicFrameLocks noChangeAspect="1"/>
          </p:cNvGraphicFramePr>
          <p:nvPr/>
        </p:nvGraphicFramePr>
        <p:xfrm>
          <a:off x="4648200" y="4610100"/>
          <a:ext cx="2743200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Image" r:id="rId9" imgW="9739683" imgH="7301587" progId="Photoshop.Image.6">
                  <p:embed/>
                </p:oleObj>
              </mc:Choice>
              <mc:Fallback>
                <p:oleObj name="Image" r:id="rId9" imgW="9739683" imgH="7301587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-18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610100"/>
                        <a:ext cx="2743200" cy="201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20" name="Text Box 21"/>
          <p:cNvSpPr txBox="1">
            <a:spLocks noChangeArrowheads="1"/>
          </p:cNvSpPr>
          <p:nvPr/>
        </p:nvSpPr>
        <p:spPr bwMode="auto">
          <a:xfrm>
            <a:off x="1524000" y="228600"/>
            <a:ext cx="608894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 b="1" dirty="0">
                <a:latin typeface="Arial" pitchFamily="34" charset="0"/>
              </a:rPr>
              <a:t>ΘΑΛΑΣΣΑΙΜΙΕΣ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 b="1" dirty="0">
                <a:latin typeface="Arial" pitchFamily="34" charset="0"/>
              </a:rPr>
              <a:t>Μορφολογία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l-GR" altLang="el-GR" sz="2400" dirty="0">
              <a:solidFill>
                <a:srgbClr val="FFCC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67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l-GR" altLang="el-GR" sz="3600">
                <a:solidFill>
                  <a:schemeClr val="tx2"/>
                </a:solidFill>
                <a:latin typeface="Georgia" pitchFamily="18" charset="0"/>
              </a:rPr>
              <a:t>Σιδηροβλαστική Αναιμία:ΑΙΜΑ</a:t>
            </a: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1066800" y="17526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Τέσσερα χαρακτηριστικά σιδηροβλαστικών αναιμιών: υποχρωμία και μικροκυττάρωση, ελαττωματική σύνθεση αίμης, αύξηση του σιδήρου των ιστών και δακτυλιοειδείς σιδηροβλάστες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Υποχρωμία, μικροκύττάρωση, βασεόφιλη στίξη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Ελαιοχρωματιστής που εκτέθηκε σε μόλυβδο</a:t>
            </a:r>
          </a:p>
        </p:txBody>
      </p:sp>
      <p:graphicFrame>
        <p:nvGraphicFramePr>
          <p:cNvPr id="7170" name="Object 6"/>
          <p:cNvGraphicFramePr>
            <a:graphicFrameLocks noChangeAspect="1"/>
          </p:cNvGraphicFramePr>
          <p:nvPr/>
        </p:nvGraphicFramePr>
        <p:xfrm>
          <a:off x="4953000" y="2613025"/>
          <a:ext cx="3733800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Εικόνα bitmap" r:id="rId3" imgW="6838095" imgH="4382112" progId="Ζωγραφική. Εικόνα">
                  <p:embed/>
                </p:oleObj>
              </mc:Choice>
              <mc:Fallback>
                <p:oleObj name="Εικόνα bitmap" r:id="rId3" imgW="6838095" imgH="4382112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613025"/>
                        <a:ext cx="3733800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Line 7"/>
          <p:cNvSpPr>
            <a:spLocks noChangeShapeType="1"/>
          </p:cNvSpPr>
          <p:nvPr/>
        </p:nvSpPr>
        <p:spPr bwMode="auto">
          <a:xfrm flipV="1">
            <a:off x="3276600" y="3962400"/>
            <a:ext cx="35814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7174" name="Line 8"/>
          <p:cNvSpPr>
            <a:spLocks noChangeShapeType="1"/>
          </p:cNvSpPr>
          <p:nvPr/>
        </p:nvSpPr>
        <p:spPr bwMode="auto">
          <a:xfrm>
            <a:off x="3276600" y="4572000"/>
            <a:ext cx="22860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5165725" y="5040313"/>
            <a:ext cx="1992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400">
                <a:latin typeface="Georgia" pitchFamily="18" charset="0"/>
              </a:rPr>
              <a:t>Χρώση </a:t>
            </a:r>
            <a:r>
              <a:rPr lang="en-US" altLang="el-GR" sz="1400">
                <a:latin typeface="Georgia" pitchFamily="18" charset="0"/>
              </a:rPr>
              <a:t>Wright-Giemsa</a:t>
            </a:r>
            <a:endParaRPr lang="el-GR" altLang="el-GR" sz="14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943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l-GR" altLang="el-GR" sz="3600">
                <a:solidFill>
                  <a:schemeClr val="tx2"/>
                </a:solidFill>
                <a:latin typeface="Georgia" pitchFamily="18" charset="0"/>
              </a:rPr>
              <a:t>Σιδηροβλαστική Αναιμία: ΑΙΜΑ (2)</a:t>
            </a: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1066800" y="17526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 dirty="0">
                <a:latin typeface="Georgia" pitchFamily="18" charset="0"/>
              </a:rPr>
              <a:t>Έγκλειστα με γκριζογάλανο χρώμα, ακανόνιστη κατανομή, σε ομάδες που χρωματίζονται με </a:t>
            </a:r>
            <a:r>
              <a:rPr lang="en-US" altLang="el-GR" sz="1600" dirty="0">
                <a:latin typeface="Georgia" pitchFamily="18" charset="0"/>
              </a:rPr>
              <a:t>Wright-</a:t>
            </a:r>
            <a:r>
              <a:rPr lang="en-US" altLang="el-GR" sz="1600" dirty="0" err="1">
                <a:latin typeface="Georgia" pitchFamily="18" charset="0"/>
              </a:rPr>
              <a:t>Giemsa</a:t>
            </a:r>
            <a:r>
              <a:rPr lang="en-US" altLang="el-GR" sz="1600" dirty="0">
                <a:latin typeface="Georgia" pitchFamily="18" charset="0"/>
              </a:rPr>
              <a:t>. </a:t>
            </a:r>
            <a:r>
              <a:rPr lang="el-GR" altLang="el-GR" sz="1600" dirty="0">
                <a:latin typeface="Georgia" pitchFamily="18" charset="0"/>
              </a:rPr>
              <a:t>Αντιστοιχούν σε </a:t>
            </a:r>
            <a:r>
              <a:rPr lang="el-GR" altLang="el-GR" sz="1600" dirty="0" err="1">
                <a:latin typeface="Georgia" pitchFamily="18" charset="0"/>
              </a:rPr>
              <a:t>ριβοσώματα</a:t>
            </a:r>
            <a:r>
              <a:rPr lang="el-GR" altLang="el-GR" sz="1600" dirty="0">
                <a:latin typeface="Georgia" pitchFamily="18" charset="0"/>
              </a:rPr>
              <a:t> ανάμικτα με μιτοχόνδρια πλούσια σε σίδηρο και </a:t>
            </a:r>
            <a:r>
              <a:rPr lang="el-GR" altLang="el-GR" sz="1600" dirty="0" err="1">
                <a:latin typeface="Georgia" pitchFamily="18" charset="0"/>
              </a:rPr>
              <a:t>φερριτίνη</a:t>
            </a:r>
            <a:r>
              <a:rPr lang="el-GR" altLang="el-GR" sz="1600" dirty="0">
                <a:latin typeface="Georgia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 dirty="0">
                <a:latin typeface="Georgia" pitchFamily="18" charset="0"/>
              </a:rPr>
              <a:t>Είναι τα σωμάτια </a:t>
            </a:r>
            <a:r>
              <a:rPr lang="en-US" altLang="el-GR" sz="1600" dirty="0" err="1">
                <a:latin typeface="Georgia" pitchFamily="18" charset="0"/>
              </a:rPr>
              <a:t>Pappenheimer</a:t>
            </a:r>
            <a:endParaRPr lang="en-US" altLang="el-GR" sz="1600" dirty="0"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l-GR" altLang="el-GR" sz="1600" dirty="0"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 dirty="0">
                <a:latin typeface="Georgia" pitchFamily="18" charset="0"/>
              </a:rPr>
              <a:t>Μονήρες, μεγάλο, πορφυρό σωμάτιο, πυρηνικό υπόλειμμα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 dirty="0">
                <a:latin typeface="Georgia" pitchFamily="18" charset="0"/>
              </a:rPr>
              <a:t>Είναι το σωμάτιο </a:t>
            </a:r>
            <a:r>
              <a:rPr lang="en-US" altLang="el-GR" sz="1600" dirty="0">
                <a:latin typeface="Georgia" pitchFamily="18" charset="0"/>
              </a:rPr>
              <a:t>Howell-Jolly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 dirty="0">
                <a:latin typeface="Georgia" pitchFamily="18" charset="0"/>
              </a:rPr>
              <a:t>Ασθενής με χρόνιο αλκοολισμό και </a:t>
            </a:r>
            <a:r>
              <a:rPr lang="el-GR" altLang="el-GR" sz="1600" dirty="0" err="1">
                <a:latin typeface="Georgia" pitchFamily="18" charset="0"/>
              </a:rPr>
              <a:t>σιδηροβλαστική</a:t>
            </a:r>
            <a:r>
              <a:rPr lang="el-GR" altLang="el-GR" sz="1600" dirty="0">
                <a:latin typeface="Georgia" pitchFamily="18" charset="0"/>
              </a:rPr>
              <a:t> αναιμία</a:t>
            </a:r>
          </a:p>
        </p:txBody>
      </p:sp>
      <p:graphicFrame>
        <p:nvGraphicFramePr>
          <p:cNvPr id="8194" name="Object 6"/>
          <p:cNvGraphicFramePr>
            <a:graphicFrameLocks noChangeAspect="1"/>
          </p:cNvGraphicFramePr>
          <p:nvPr/>
        </p:nvGraphicFramePr>
        <p:xfrm>
          <a:off x="5426075" y="1752600"/>
          <a:ext cx="278606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Εικόνα bitmap" r:id="rId3" imgW="2914286" imgH="4304762" progId="Ζωγραφική. Εικόνα">
                  <p:embed/>
                </p:oleObj>
              </mc:Choice>
              <mc:Fallback>
                <p:oleObj name="Εικόνα bitmap" r:id="rId3" imgW="2914286" imgH="4304762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6075" y="1752600"/>
                        <a:ext cx="2786063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Line 7"/>
          <p:cNvSpPr>
            <a:spLocks noChangeShapeType="1"/>
          </p:cNvSpPr>
          <p:nvPr/>
        </p:nvSpPr>
        <p:spPr bwMode="auto">
          <a:xfrm flipV="1">
            <a:off x="4724400" y="3581400"/>
            <a:ext cx="2438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8198" name="Line 8"/>
          <p:cNvSpPr>
            <a:spLocks noChangeShapeType="1"/>
          </p:cNvSpPr>
          <p:nvPr/>
        </p:nvSpPr>
        <p:spPr bwMode="auto">
          <a:xfrm>
            <a:off x="4724400" y="3657600"/>
            <a:ext cx="129540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8199" name="Line 9"/>
          <p:cNvSpPr>
            <a:spLocks noChangeShapeType="1"/>
          </p:cNvSpPr>
          <p:nvPr/>
        </p:nvSpPr>
        <p:spPr bwMode="auto">
          <a:xfrm>
            <a:off x="4343400" y="4800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8200" name="Oval 10"/>
          <p:cNvSpPr>
            <a:spLocks noChangeArrowheads="1"/>
          </p:cNvSpPr>
          <p:nvPr/>
        </p:nvSpPr>
        <p:spPr bwMode="auto">
          <a:xfrm>
            <a:off x="5943600" y="4648200"/>
            <a:ext cx="228600" cy="228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394325" y="5853113"/>
            <a:ext cx="2254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600">
                <a:latin typeface="Georgia" pitchFamily="18" charset="0"/>
              </a:rPr>
              <a:t>Χρώση </a:t>
            </a:r>
            <a:r>
              <a:rPr lang="en-US" altLang="el-GR" sz="1600">
                <a:latin typeface="Georgia" pitchFamily="18" charset="0"/>
              </a:rPr>
              <a:t>Wright-Giemsa</a:t>
            </a:r>
            <a:endParaRPr lang="el-GR" altLang="el-GR" sz="16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75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3" y="1219200"/>
            <a:ext cx="7461956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Line 3"/>
          <p:cNvSpPr>
            <a:spLocks noChangeShapeType="1"/>
          </p:cNvSpPr>
          <p:nvPr/>
        </p:nvSpPr>
        <p:spPr bwMode="auto">
          <a:xfrm flipV="1">
            <a:off x="2438400" y="3124200"/>
            <a:ext cx="609600" cy="3048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z="3600" dirty="0" smtClean="0"/>
              <a:t>Macrocytic Anemia: Macro-Ovalocytes</a:t>
            </a:r>
            <a:endParaRPr lang="el-GR" sz="3600" dirty="0" smtClean="0">
              <a:latin typeface="Arial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1115454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l-GR" altLang="el-GR" sz="3600">
                <a:solidFill>
                  <a:schemeClr val="tx2"/>
                </a:solidFill>
                <a:latin typeface="Georgia" pitchFamily="18" charset="0"/>
              </a:rPr>
              <a:t>Μεγαλοβλαστική Αναιμία: ΑΙΜΑ</a:t>
            </a:r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1066800" y="1752600"/>
            <a:ext cx="403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l-GR" altLang="el-GR" sz="1600"/>
          </a:p>
          <a:p>
            <a:pPr eaLnBrk="1" hangingPunct="1">
              <a:spcBef>
                <a:spcPct val="20000"/>
              </a:spcBef>
            </a:pPr>
            <a:endParaRPr lang="el-GR" altLang="el-GR" sz="1600"/>
          </a:p>
          <a:p>
            <a:pPr eaLnBrk="1" hangingPunct="1">
              <a:spcBef>
                <a:spcPct val="20000"/>
              </a:spcBef>
            </a:pPr>
            <a:endParaRPr lang="el-GR" altLang="el-GR" sz="1600"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ΥΠΕΡΚΑΤΑΤΜΗΣΗ: κοκκιοκύτταρα με 6 ή περισσότερους λοβούς, &gt;5% με πέντε ή περισσότερους ή πλειονότητα με 4 λοβούς και άνω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ΕΡΥΘΡΟΚΥΤΤΑΡΑ: μακροκυττάρωση, ανισοκυττάρωση ποικιλοκυττάρωση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ΑΙΜΟΠΕΤΑΛΙΑ: εμφάνιση γιγάντιων μορφών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ΠΑΝΚΥΤΤΑΡΟΠΕΝΙΑ</a:t>
            </a:r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5029200" y="2471738"/>
          <a:ext cx="3657600" cy="267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Εικόνα bitmap" r:id="rId3" imgW="7552381" imgH="5409524" progId="Ζωγραφική. Εικόνα">
                  <p:embed/>
                </p:oleObj>
              </mc:Choice>
              <mc:Fallback>
                <p:oleObj name="Εικόνα bitmap" r:id="rId3" imgW="7552381" imgH="5409524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471738"/>
                        <a:ext cx="3657600" cy="267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1955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l-GR" altLang="el-GR" sz="2800">
                <a:solidFill>
                  <a:schemeClr val="tx2"/>
                </a:solidFill>
                <a:latin typeface="Georgia" pitchFamily="18" charset="0"/>
              </a:rPr>
              <a:t>Δρεπανοκυτταρική Αναιμία</a:t>
            </a: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1066800" y="17526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Σε μείωση του οξυγόνου τα ερυθροκύτταρα αποκτούν σχήμα μισοφέγγαρου, σαν φύλλο από κισσό (γκυ)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Η αφαίρεση του οξυγόνου με μεταδιθειώδες νάτριο αποτελεί το πιο αξιόπιστο μέσο διάγνωσης (δοκιμασία </a:t>
            </a:r>
            <a:r>
              <a:rPr lang="en-US" altLang="el-GR" sz="1600">
                <a:latin typeface="Georgia" pitchFamily="18" charset="0"/>
              </a:rPr>
              <a:t>Daland-Castle)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Δρεπανοκύτταρα ~40% (τα μόνιμα-μη αναστρέψιμα, είναι εύκαμπτα και δεν προκαλούν αποφρακτικά φαινόμενα)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Στοχοκύτταρα (ασπληνία και μικρή διαλυτότητα της αιμοσφαιρίνης)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Εμπύρηνες μορφές</a:t>
            </a:r>
            <a:endParaRPr lang="en-US" altLang="el-GR" sz="1600"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Μόνιμη λευκοκυττάρωση χωρίς λοίμωξη (15-25,000)</a:t>
            </a:r>
          </a:p>
        </p:txBody>
      </p:sp>
      <p:graphicFrame>
        <p:nvGraphicFramePr>
          <p:cNvPr id="16386" name="Object 6"/>
          <p:cNvGraphicFramePr>
            <a:graphicFrameLocks noChangeAspect="1"/>
          </p:cNvGraphicFramePr>
          <p:nvPr/>
        </p:nvGraphicFramePr>
        <p:xfrm>
          <a:off x="5519738" y="1752600"/>
          <a:ext cx="259873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Εικόνα bitmap" r:id="rId3" imgW="4933333" imgH="7811590" progId="Ζωγραφική. Εικόνα">
                  <p:embed/>
                </p:oleObj>
              </mc:Choice>
              <mc:Fallback>
                <p:oleObj name="Εικόνα bitmap" r:id="rId3" imgW="4933333" imgH="7811590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9738" y="1752600"/>
                        <a:ext cx="2598737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7705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7299678" y="1208089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l-GR" altLang="el-GR" sz="2800">
              <a:latin typeface="Arial" pitchFamily="34" charset="0"/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l-GR" altLang="el-GR" sz="2800" smtClean="0">
                <a:latin typeface="Arial" pitchFamily="34" charset="0"/>
              </a:rPr>
              <a:t>δρεπανοκυτταρική αναιμία</a:t>
            </a:r>
            <a:endParaRPr lang="en-US" altLang="el-GR" sz="2800" smtClean="0">
              <a:latin typeface="Arial" pitchFamily="34" charset="0"/>
            </a:endParaRP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441678" y="228600"/>
            <a:ext cx="870232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600" dirty="0">
                <a:latin typeface="Arial" pitchFamily="34" charset="0"/>
              </a:rPr>
              <a:t>ΜΕΘΟΔΟΙ ΔΙΑΓΝΩΣΗΣ ΑΙΜΟΣΦΑΙΡΙΝΟΠΑΘΕΙΩΝ</a:t>
            </a:r>
          </a:p>
        </p:txBody>
      </p:sp>
      <p:graphicFrame>
        <p:nvGraphicFramePr>
          <p:cNvPr id="125957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855612" y="1981200"/>
          <a:ext cx="5431366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Image" r:id="rId3" imgW="9587302" imgH="7263492" progId="Photoshop.Image.6">
                  <p:embed/>
                </p:oleObj>
              </mc:Choice>
              <mc:Fallback>
                <p:oleObj name="Image" r:id="rId3" imgW="9587302" imgH="7263492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612" y="1981200"/>
                        <a:ext cx="5431366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387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l-GR" altLang="el-GR" sz="2800">
                <a:solidFill>
                  <a:schemeClr val="tx2"/>
                </a:solidFill>
                <a:latin typeface="Georgia" pitchFamily="18" charset="0"/>
              </a:rPr>
              <a:t>Αιμόλυση με σωμάτια </a:t>
            </a:r>
            <a:r>
              <a:rPr lang="en-US" altLang="el-GR" sz="2800">
                <a:solidFill>
                  <a:schemeClr val="tx2"/>
                </a:solidFill>
                <a:latin typeface="Georgia" pitchFamily="18" charset="0"/>
              </a:rPr>
              <a:t>Heinz: </a:t>
            </a:r>
            <a:r>
              <a:rPr lang="el-GR" altLang="el-GR" sz="2800">
                <a:solidFill>
                  <a:schemeClr val="tx2"/>
                </a:solidFill>
                <a:latin typeface="Georgia" pitchFamily="18" charset="0"/>
              </a:rPr>
              <a:t>ευρήματα</a:t>
            </a:r>
          </a:p>
        </p:txBody>
      </p:sp>
      <p:graphicFrame>
        <p:nvGraphicFramePr>
          <p:cNvPr id="15362" name="Object 5"/>
          <p:cNvGraphicFramePr>
            <a:graphicFrameLocks noChangeAspect="1"/>
          </p:cNvGraphicFramePr>
          <p:nvPr/>
        </p:nvGraphicFramePr>
        <p:xfrm>
          <a:off x="1219200" y="1752600"/>
          <a:ext cx="2422525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0" name="Εικόνα bitmap" r:id="rId3" imgW="4095238" imgH="5723810" progId="Ζωγραφική. Εικόνα">
                  <p:embed/>
                </p:oleObj>
              </mc:Choice>
              <mc:Fallback>
                <p:oleObj name="Εικόνα bitmap" r:id="rId3" imgW="4095238" imgH="5723810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752600"/>
                        <a:ext cx="2422525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6"/>
          <p:cNvGraphicFramePr>
            <a:graphicFrameLocks noChangeAspect="1"/>
          </p:cNvGraphicFramePr>
          <p:nvPr/>
        </p:nvGraphicFramePr>
        <p:xfrm>
          <a:off x="5370513" y="1752600"/>
          <a:ext cx="2897187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1" name="Εικόνα bitmap" r:id="rId5" imgW="5571429" imgH="3809524" progId="Ζωγραφική. Εικόνα">
                  <p:embed/>
                </p:oleObj>
              </mc:Choice>
              <mc:Fallback>
                <p:oleObj name="Εικόνα bitmap" r:id="rId5" imgW="5571429" imgH="3809524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0513" y="1752600"/>
                        <a:ext cx="2897187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1066800" y="4648200"/>
            <a:ext cx="7620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Άμορφα αιμοσφαιρινικά ιζήματα (από αλλοδομημένη αιμοσφαιρίνη)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Σουλφοναμίδες, ανθελονοσιακά, νιτροβενζόλια, αναλγητικά, αντιβιοτικά, παράγωγα της ανιλίνης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Προδιάθεση: έλλειψη </a:t>
            </a:r>
            <a:r>
              <a:rPr lang="en-US" altLang="el-GR" sz="1600">
                <a:latin typeface="Georgia" pitchFamily="18" charset="0"/>
              </a:rPr>
              <a:t>G6PD, </a:t>
            </a:r>
            <a:r>
              <a:rPr lang="el-GR" altLang="el-GR" sz="1600">
                <a:latin typeface="Georgia" pitchFamily="18" charset="0"/>
              </a:rPr>
              <a:t>νεφρική ανεπάρκεια, ασταθείς αιμοσφαιρίνες</a:t>
            </a: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3641725" y="1635125"/>
            <a:ext cx="17795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l-GR" sz="1200">
                <a:latin typeface="Georgia" pitchFamily="18" charset="0"/>
              </a:rPr>
              <a:t>Bite cells (</a:t>
            </a:r>
            <a:r>
              <a:rPr lang="el-GR" altLang="el-GR" sz="1200">
                <a:latin typeface="Georgia" pitchFamily="18" charset="0"/>
              </a:rPr>
              <a:t>διαγνωστικό)</a:t>
            </a:r>
          </a:p>
        </p:txBody>
      </p:sp>
      <p:sp>
        <p:nvSpPr>
          <p:cNvPr id="15367" name="Line 9"/>
          <p:cNvSpPr>
            <a:spLocks noChangeShapeType="1"/>
          </p:cNvSpPr>
          <p:nvPr/>
        </p:nvSpPr>
        <p:spPr bwMode="auto">
          <a:xfrm flipH="1">
            <a:off x="2057400" y="1828800"/>
            <a:ext cx="167640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15368" name="Line 10"/>
          <p:cNvSpPr>
            <a:spLocks noChangeShapeType="1"/>
          </p:cNvSpPr>
          <p:nvPr/>
        </p:nvSpPr>
        <p:spPr bwMode="auto">
          <a:xfrm flipH="1">
            <a:off x="2286000" y="1828800"/>
            <a:ext cx="1524000" cy="2133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15369" name="Text Box 11"/>
          <p:cNvSpPr txBox="1">
            <a:spLocks noChangeArrowheads="1"/>
          </p:cNvSpPr>
          <p:nvPr/>
        </p:nvSpPr>
        <p:spPr bwMode="auto">
          <a:xfrm>
            <a:off x="3717925" y="1939925"/>
            <a:ext cx="901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200">
                <a:latin typeface="Georgia" pitchFamily="18" charset="0"/>
              </a:rPr>
              <a:t>Περίσφιξη</a:t>
            </a:r>
          </a:p>
        </p:txBody>
      </p:sp>
      <p:sp>
        <p:nvSpPr>
          <p:cNvPr id="15370" name="Line 12"/>
          <p:cNvSpPr>
            <a:spLocks noChangeShapeType="1"/>
          </p:cNvSpPr>
          <p:nvPr/>
        </p:nvSpPr>
        <p:spPr bwMode="auto">
          <a:xfrm flipH="1">
            <a:off x="3505200" y="2057400"/>
            <a:ext cx="3048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15371" name="Text Box 13"/>
          <p:cNvSpPr txBox="1">
            <a:spLocks noChangeArrowheads="1"/>
          </p:cNvSpPr>
          <p:nvPr/>
        </p:nvSpPr>
        <p:spPr bwMode="auto">
          <a:xfrm>
            <a:off x="3794125" y="2244725"/>
            <a:ext cx="12049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200">
                <a:latin typeface="Georgia" pitchFamily="18" charset="0"/>
              </a:rPr>
              <a:t>Σωμάτια </a:t>
            </a:r>
            <a:r>
              <a:rPr lang="en-US" altLang="el-GR" sz="1200">
                <a:latin typeface="Georgia" pitchFamily="18" charset="0"/>
              </a:rPr>
              <a:t>Heinz</a:t>
            </a:r>
            <a:endParaRPr lang="el-GR" altLang="el-GR" sz="1200">
              <a:latin typeface="Georgia" pitchFamily="18" charset="0"/>
            </a:endParaRPr>
          </a:p>
        </p:txBody>
      </p:sp>
      <p:sp>
        <p:nvSpPr>
          <p:cNvPr id="15372" name="Line 14"/>
          <p:cNvSpPr>
            <a:spLocks noChangeShapeType="1"/>
          </p:cNvSpPr>
          <p:nvPr/>
        </p:nvSpPr>
        <p:spPr bwMode="auto">
          <a:xfrm flipH="1" flipV="1">
            <a:off x="1676400" y="2057400"/>
            <a:ext cx="20574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15373" name="Line 15"/>
          <p:cNvSpPr>
            <a:spLocks noChangeShapeType="1"/>
          </p:cNvSpPr>
          <p:nvPr/>
        </p:nvSpPr>
        <p:spPr bwMode="auto">
          <a:xfrm flipH="1" flipV="1">
            <a:off x="2667000" y="2362200"/>
            <a:ext cx="1143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15374" name="Oval 16"/>
          <p:cNvSpPr>
            <a:spLocks noChangeArrowheads="1"/>
          </p:cNvSpPr>
          <p:nvPr/>
        </p:nvSpPr>
        <p:spPr bwMode="auto">
          <a:xfrm>
            <a:off x="2438400" y="2209800"/>
            <a:ext cx="304800" cy="3048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15375" name="Line 17"/>
          <p:cNvSpPr>
            <a:spLocks noChangeShapeType="1"/>
          </p:cNvSpPr>
          <p:nvPr/>
        </p:nvSpPr>
        <p:spPr bwMode="auto">
          <a:xfrm>
            <a:off x="4953000" y="2362200"/>
            <a:ext cx="914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15376" name="Line 18"/>
          <p:cNvSpPr>
            <a:spLocks noChangeShapeType="1"/>
          </p:cNvSpPr>
          <p:nvPr/>
        </p:nvSpPr>
        <p:spPr bwMode="auto">
          <a:xfrm>
            <a:off x="4953000" y="2362200"/>
            <a:ext cx="12954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15377" name="Text Box 19"/>
          <p:cNvSpPr txBox="1">
            <a:spLocks noChangeArrowheads="1"/>
          </p:cNvSpPr>
          <p:nvPr/>
        </p:nvSpPr>
        <p:spPr bwMode="auto">
          <a:xfrm>
            <a:off x="5334000" y="3810000"/>
            <a:ext cx="3032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200">
                <a:latin typeface="Georgia" pitchFamily="18" charset="0"/>
              </a:rPr>
              <a:t>Ιώδες του μεθυλίου (ή κρυσταλλικο ιώδες)</a:t>
            </a:r>
          </a:p>
        </p:txBody>
      </p:sp>
    </p:spTree>
    <p:extLst>
      <p:ext uri="{BB962C8B-B14F-4D97-AF65-F5344CB8AC3E}">
        <p14:creationId xmlns:p14="http://schemas.microsoft.com/office/powerpoint/2010/main" val="3964182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l-GR" altLang="el-GR" sz="3200">
                <a:solidFill>
                  <a:schemeClr val="tx2"/>
                </a:solidFill>
                <a:latin typeface="Georgia" pitchFamily="18" charset="0"/>
              </a:rPr>
              <a:t>Κληρονομική Ελλειπτοκυττάρωση</a:t>
            </a: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1066800" y="17526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Ελλειψοειδής παραμόρφωση που αφορά μεγάλο αριθμό ερυθροκυττάρων (δδ ουραιμία, σιδηροπενική, θαλασσαιμία, μεγαλοβλαστική, δρεπανοκυτταρική)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Διπολική εμφάνιση λόγω συσσώρευσης της αιμοσφαιρίνης στα άκρα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Μήκος:Πλάτος &gt;2:1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Αιμόλυση σε ποσοστό &lt;10%, με αύξηση των ΔΕΚ όχι &gt;6-7%</a:t>
            </a:r>
          </a:p>
        </p:txBody>
      </p:sp>
      <p:graphicFrame>
        <p:nvGraphicFramePr>
          <p:cNvPr id="18436" name="Object 6"/>
          <p:cNvGraphicFramePr>
            <a:graphicFrameLocks noChangeAspect="1"/>
          </p:cNvGraphicFramePr>
          <p:nvPr/>
        </p:nvGraphicFramePr>
        <p:xfrm>
          <a:off x="5478463" y="1752600"/>
          <a:ext cx="268128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Εικόνα bitmap" r:id="rId3" imgW="5144218" imgH="7895238" progId="Ζωγραφική. Εικόνα">
                  <p:embed/>
                </p:oleObj>
              </mc:Choice>
              <mc:Fallback>
                <p:oleObj name="Εικόνα bitmap" r:id="rId3" imgW="5144218" imgH="7895238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8463" y="1752600"/>
                        <a:ext cx="2681287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9908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mtClean="0"/>
              <a:t>Anemia</a:t>
            </a:r>
            <a:endParaRPr lang="el-GR" smtClean="0">
              <a:latin typeface="Arial Greek" charset="-95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594078" y="1206500"/>
            <a:ext cx="8414455" cy="4584700"/>
          </a:xfrm>
        </p:spPr>
        <p:txBody>
          <a:bodyPr/>
          <a:lstStyle/>
          <a:p>
            <a:pPr eaLnBrk="1" hangingPunct="1"/>
            <a:r>
              <a:rPr lang="el-GR" smtClean="0"/>
              <a:t>Understanding anemia</a:t>
            </a:r>
            <a:endParaRPr lang="el-GR" sz="2600" smtClean="0"/>
          </a:p>
          <a:p>
            <a:pPr lvl="1" eaLnBrk="1" hangingPunct="1"/>
            <a:r>
              <a:rPr lang="el-GR" smtClean="0"/>
              <a:t>Disease - to be treated on its own merits</a:t>
            </a:r>
          </a:p>
          <a:p>
            <a:pPr lvl="1" eaLnBrk="1" hangingPunct="1"/>
            <a:r>
              <a:rPr lang="el-GR" smtClean="0"/>
              <a:t>Condition - a secondary manifestation of another disease</a:t>
            </a:r>
          </a:p>
          <a:p>
            <a:pPr lvl="1" eaLnBrk="1" hangingPunct="1">
              <a:buFontTx/>
              <a:buNone/>
            </a:pPr>
            <a:endParaRPr lang="el-GR" sz="1600" smtClean="0"/>
          </a:p>
          <a:p>
            <a:pPr eaLnBrk="1" hangingPunct="1"/>
            <a:r>
              <a:rPr lang="el-GR" smtClean="0"/>
              <a:t>Causes</a:t>
            </a:r>
          </a:p>
          <a:p>
            <a:pPr lvl="1" eaLnBrk="1" hangingPunct="1"/>
            <a:r>
              <a:rPr lang="el-GR" smtClean="0"/>
              <a:t>Decreased production</a:t>
            </a:r>
          </a:p>
          <a:p>
            <a:pPr lvl="1" eaLnBrk="1" hangingPunct="1"/>
            <a:r>
              <a:rPr lang="el-GR" smtClean="0"/>
              <a:t>Blood loss</a:t>
            </a:r>
          </a:p>
          <a:p>
            <a:pPr lvl="1" eaLnBrk="1" hangingPunct="1"/>
            <a:r>
              <a:rPr lang="el-GR" smtClean="0"/>
              <a:t>Hemolysis</a:t>
            </a:r>
          </a:p>
          <a:p>
            <a:pPr eaLnBrk="1" hangingPunct="1">
              <a:buFontTx/>
              <a:buChar char="•"/>
            </a:pPr>
            <a:endParaRPr lang="el-GR" sz="2600" smtClean="0">
              <a:latin typeface="Times New Roman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918547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l-GR" altLang="el-GR"/>
              <a:t>Hereditary Spherocytosis</a:t>
            </a:r>
            <a:endParaRPr lang="el-GR" altLang="el-GR">
              <a:latin typeface="Arial Greek" charset="-95"/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l-GR" altLang="el-GR" sz="2600"/>
              <a:t>Autosomal dominant disorder</a:t>
            </a:r>
          </a:p>
          <a:p>
            <a:pPr>
              <a:buFont typeface="Wingdings" pitchFamily="2" charset="2"/>
              <a:buNone/>
            </a:pPr>
            <a:endParaRPr lang="el-GR" altLang="el-GR" sz="800"/>
          </a:p>
          <a:p>
            <a:r>
              <a:rPr lang="el-GR" altLang="el-GR" sz="2600"/>
              <a:t>Abnormality in RBC membrane protein</a:t>
            </a:r>
          </a:p>
          <a:p>
            <a:pPr>
              <a:buFont typeface="Wingdings" pitchFamily="2" charset="2"/>
              <a:buNone/>
            </a:pPr>
            <a:endParaRPr lang="el-GR" altLang="el-GR" sz="800"/>
          </a:p>
          <a:p>
            <a:r>
              <a:rPr lang="el-GR" altLang="el-GR" sz="2600"/>
              <a:t>Clinical and laboratory findings</a:t>
            </a:r>
          </a:p>
          <a:p>
            <a:pPr lvl="1"/>
            <a:r>
              <a:rPr lang="el-GR" altLang="el-GR" sz="2200"/>
              <a:t>Splenomegaly</a:t>
            </a:r>
          </a:p>
          <a:p>
            <a:pPr lvl="1"/>
            <a:r>
              <a:rPr lang="el-GR" altLang="el-GR" sz="2200"/>
              <a:t>Chronic hemolytic anemia</a:t>
            </a:r>
          </a:p>
          <a:p>
            <a:pPr lvl="1"/>
            <a:r>
              <a:rPr lang="el-GR" altLang="el-GR" sz="2200"/>
              <a:t>Spherocytes on peripheral smear</a:t>
            </a:r>
          </a:p>
          <a:p>
            <a:pPr lvl="1">
              <a:buFontTx/>
              <a:buNone/>
            </a:pPr>
            <a:endParaRPr lang="el-GR" altLang="el-GR" sz="800"/>
          </a:p>
          <a:p>
            <a:r>
              <a:rPr lang="el-GR" altLang="el-GR" sz="2600"/>
              <a:t>Treatment</a:t>
            </a:r>
          </a:p>
          <a:p>
            <a:pPr lvl="1"/>
            <a:r>
              <a:rPr lang="el-GR" altLang="el-GR" sz="2200"/>
              <a:t>Splenectomy</a:t>
            </a:r>
          </a:p>
          <a:p>
            <a:pPr lvl="1">
              <a:buFontTx/>
              <a:buNone/>
            </a:pPr>
            <a:endParaRPr lang="el-GR" altLang="el-GR" sz="2200"/>
          </a:p>
          <a:p>
            <a:pPr>
              <a:buFont typeface="Wingdings" pitchFamily="2" charset="2"/>
              <a:buNone/>
            </a:pPr>
            <a:endParaRPr lang="el-GR" altLang="el-GR" sz="2600"/>
          </a:p>
          <a:p>
            <a:pPr>
              <a:buFont typeface="Wingdings" pitchFamily="2" charset="2"/>
              <a:buNone/>
            </a:pPr>
            <a:endParaRPr lang="el-GR" altLang="el-GR" sz="2600"/>
          </a:p>
          <a:p>
            <a:endParaRPr lang="el-GR" altLang="el-GR" sz="2600"/>
          </a:p>
          <a:p>
            <a:endParaRPr lang="el-GR" altLang="el-GR" sz="2600">
              <a:latin typeface="Times New Roman Greek" charset="-95"/>
            </a:endParaRPr>
          </a:p>
        </p:txBody>
      </p:sp>
      <p:pic>
        <p:nvPicPr>
          <p:cNvPr id="112644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3" y="2057401"/>
            <a:ext cx="4075289" cy="270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713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l-GR" altLang="el-GR" sz="2800">
                <a:solidFill>
                  <a:schemeClr val="tx2"/>
                </a:solidFill>
                <a:latin typeface="Georgia" pitchFamily="18" charset="0"/>
              </a:rPr>
              <a:t>Ακανθοκυττάρωση</a:t>
            </a: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1066800" y="17526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5-20 προεξοχές ( συνήθως 10-12), μήκους 1-2μ και πλάτους 0.3-0.5μ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Χαρακτηριστικά  μετά από σπληνεκτομή, στην αβηταλιποπρωτεϊναιμία και με μικρές διαφορές στην αλκοολική κίρρωση (</a:t>
            </a:r>
            <a:r>
              <a:rPr lang="en-US" altLang="el-GR" sz="1600">
                <a:latin typeface="Georgia" pitchFamily="18" charset="0"/>
              </a:rPr>
              <a:t>spur cell) </a:t>
            </a:r>
            <a:r>
              <a:rPr lang="el-GR" altLang="el-GR" sz="1600">
                <a:latin typeface="Georgia" pitchFamily="18" charset="0"/>
              </a:rPr>
              <a:t>και την ουραιμία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Αίμα ασθενούς με αβηταλιποπρωτεϊναιμία</a:t>
            </a:r>
          </a:p>
        </p:txBody>
      </p:sp>
      <p:graphicFrame>
        <p:nvGraphicFramePr>
          <p:cNvPr id="14338" name="Object 6"/>
          <p:cNvGraphicFramePr>
            <a:graphicFrameLocks noChangeAspect="1"/>
          </p:cNvGraphicFramePr>
          <p:nvPr/>
        </p:nvGraphicFramePr>
        <p:xfrm>
          <a:off x="5614988" y="1752600"/>
          <a:ext cx="240823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" name="Εικόνα bitmap" r:id="rId3" imgW="4514286" imgH="7714286" progId="Ζωγραφική. Εικόνα">
                  <p:embed/>
                </p:oleObj>
              </mc:Choice>
              <mc:Fallback>
                <p:oleObj name="Εικόνα bitmap" r:id="rId3" imgW="4514286" imgH="7714286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4988" y="1752600"/>
                        <a:ext cx="2408237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7802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l-GR" altLang="el-GR" sz="3600">
                <a:solidFill>
                  <a:schemeClr val="tx2"/>
                </a:solidFill>
              </a:rPr>
              <a:t>Ανοσοαιμολυτική Αναιμία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1066800" y="17526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el-GR" sz="1600"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Έντονος Διμορφισμός</a:t>
            </a:r>
            <a:endParaRPr lang="en-US" altLang="el-GR" sz="1600"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Μικροσφαιροκύτταρα διαμέτρου 4-5μ και</a:t>
            </a:r>
            <a:endParaRPr lang="en-US" altLang="el-GR" sz="1600"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Πολυχρωματόφιλα μακροκύτταρα με διπλάσσιο μέγεθος σε ίσους περίπου αριθμούς</a:t>
            </a:r>
            <a:endParaRPr lang="en-US" altLang="el-GR" sz="1600"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Εικόνα συγκρίσιμη μόνο με την κληρονομική σφαιροκυττάρωση</a:t>
            </a:r>
            <a:endParaRPr lang="en-US" altLang="el-GR" sz="1600"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Επιβεβαιώνεται με την αντίδραση αντισφαιρίνης (</a:t>
            </a:r>
            <a:r>
              <a:rPr lang="en-US" altLang="el-GR" sz="1600">
                <a:latin typeface="Georgia" pitchFamily="18" charset="0"/>
              </a:rPr>
              <a:t>Coombs)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Να μη διαφύγει η υπερκατάτμηση των πολυμορφοπύρηνων, συχνή στη βαριά αιμολυτική αναιμία που ανταποκρίνεται σε χορήγηση φυλλικού</a:t>
            </a:r>
          </a:p>
        </p:txBody>
      </p:sp>
      <p:graphicFrame>
        <p:nvGraphicFramePr>
          <p:cNvPr id="11266" name="Object 6"/>
          <p:cNvGraphicFramePr>
            <a:graphicFrameLocks noChangeAspect="1"/>
          </p:cNvGraphicFramePr>
          <p:nvPr/>
        </p:nvGraphicFramePr>
        <p:xfrm>
          <a:off x="5248275" y="1752600"/>
          <a:ext cx="314325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Εικόνα bitmap" r:id="rId3" imgW="5266667" imgH="6897063" progId="Ζωγραφική. Εικόνα">
                  <p:embed/>
                </p:oleObj>
              </mc:Choice>
              <mc:Fallback>
                <p:oleObj name="Εικόνα bitmap" r:id="rId3" imgW="5266667" imgH="6897063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275" y="1752600"/>
                        <a:ext cx="314325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8553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 dirty="0" smtClean="0"/>
              <a:t>Cold Agglutinin</a:t>
            </a:r>
          </a:p>
        </p:txBody>
      </p:sp>
      <p:pic>
        <p:nvPicPr>
          <p:cNvPr id="25603" name="Picture 4" descr="97506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9525" y="1600200"/>
            <a:ext cx="6583363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718440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l-GR" altLang="el-GR" sz="2800">
                <a:solidFill>
                  <a:schemeClr val="tx2"/>
                </a:solidFill>
                <a:latin typeface="Georgia" pitchFamily="18" charset="0"/>
              </a:rPr>
              <a:t>Μηχανική Αιμόλυση: Προσθετική </a:t>
            </a:r>
            <a:br>
              <a:rPr lang="el-GR" altLang="el-GR" sz="2800">
                <a:solidFill>
                  <a:schemeClr val="tx2"/>
                </a:solidFill>
                <a:latin typeface="Georgia" pitchFamily="18" charset="0"/>
              </a:rPr>
            </a:br>
            <a:r>
              <a:rPr lang="el-GR" altLang="el-GR" sz="2800">
                <a:solidFill>
                  <a:schemeClr val="tx2"/>
                </a:solidFill>
                <a:latin typeface="Georgia" pitchFamily="18" charset="0"/>
              </a:rPr>
              <a:t>Αορτική Βαλβίδα</a:t>
            </a:r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1066800" y="17526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Παρουσία στο αίμα άφθονων ερυθροκυττάρων με σχήμα κράνους και ερυθροκυτταρικών τμημάτων είναι παθογνωμονική μικροαγγειοπαθητικής αιμολυτικής αναιμίας.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Ποικιλομορφία κυττάρων, θραύσματα, μόλις &lt;1/3 φυσιολογικά.</a:t>
            </a:r>
          </a:p>
          <a:p>
            <a:pPr eaLnBrk="1" hangingPunct="1">
              <a:spcBef>
                <a:spcPct val="20000"/>
              </a:spcBef>
            </a:pPr>
            <a:endParaRPr lang="el-GR" altLang="el-GR" sz="1600">
              <a:latin typeface="Georgia" pitchFamily="18" charset="0"/>
            </a:endParaRPr>
          </a:p>
        </p:txBody>
      </p:sp>
      <p:graphicFrame>
        <p:nvGraphicFramePr>
          <p:cNvPr id="13314" name="Object 6"/>
          <p:cNvGraphicFramePr>
            <a:graphicFrameLocks noChangeAspect="1"/>
          </p:cNvGraphicFramePr>
          <p:nvPr/>
        </p:nvGraphicFramePr>
        <p:xfrm>
          <a:off x="5372100" y="1752600"/>
          <a:ext cx="28956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Εικόνα bitmap" r:id="rId3" imgW="5133333" imgH="7295238" progId="Ζωγραφική. Εικόνα">
                  <p:embed/>
                </p:oleObj>
              </mc:Choice>
              <mc:Fallback>
                <p:oleObj name="Εικόνα bitmap" r:id="rId3" imgW="5133333" imgH="7295238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100" y="1752600"/>
                        <a:ext cx="28956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2179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err="1" smtClean="0"/>
              <a:t>Θρομβωτική</a:t>
            </a:r>
            <a:r>
              <a:rPr lang="el-GR" altLang="el-GR" dirty="0" smtClean="0"/>
              <a:t> </a:t>
            </a:r>
            <a:r>
              <a:rPr lang="el-GR" altLang="el-GR" dirty="0" err="1" smtClean="0"/>
              <a:t>θρομβοπενική</a:t>
            </a:r>
            <a:r>
              <a:rPr lang="el-GR" altLang="el-GR" dirty="0" smtClean="0"/>
              <a:t> πορφύρα</a:t>
            </a:r>
          </a:p>
        </p:txBody>
      </p:sp>
      <p:pic>
        <p:nvPicPr>
          <p:cNvPr id="2457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557338"/>
            <a:ext cx="6264275" cy="3816350"/>
          </a:xfrm>
          <a:noFill/>
        </p:spPr>
      </p:pic>
    </p:spTree>
    <p:extLst>
      <p:ext uri="{BB962C8B-B14F-4D97-AF65-F5344CB8AC3E}">
        <p14:creationId xmlns:p14="http://schemas.microsoft.com/office/powerpoint/2010/main" val="1578831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l-GR" altLang="el-GR" sz="3200">
                <a:solidFill>
                  <a:schemeClr val="tx2"/>
                </a:solidFill>
                <a:latin typeface="Georgia" pitchFamily="18" charset="0"/>
              </a:rPr>
              <a:t>Διηθητική μυελοπάθεια</a:t>
            </a:r>
          </a:p>
        </p:txBody>
      </p:sp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1066800" y="17526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sz="1200">
                <a:latin typeface="Georgia" pitchFamily="18" charset="0"/>
              </a:rPr>
              <a:t>ΑΙΤΙΑ: συχνότερα μεταστατικό καρκίνωμα (πνεύμονες,μαστός, προστάτης, στόμαχος)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sz="1200">
                <a:latin typeface="Georgia" pitchFamily="18" charset="0"/>
              </a:rPr>
              <a:t>Λευχαιμίες, λεμφώματα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sz="1200">
                <a:latin typeface="Georgia" pitchFamily="18" charset="0"/>
              </a:rPr>
              <a:t>Κεγχροειδής φυματίωση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sz="1200">
                <a:latin typeface="Georgia" pitchFamily="18" charset="0"/>
              </a:rPr>
              <a:t>Άλλα: ΣΕΛ, κοκκιωματώσεις, μυκητιάσεις, οστεομυελίτιδα, λιποειδώσεις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sz="1200">
                <a:latin typeface="Georgia" pitchFamily="18" charset="0"/>
              </a:rPr>
              <a:t>ΜΥΕΛΟΣ: υποπλασία, ταχεία απελευθέρωση άωρων μορφών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sz="1200">
                <a:latin typeface="Georgia" pitchFamily="18" charset="0"/>
              </a:rPr>
              <a:t>Διήθηση του μυελού από μη αυτόχθονο κυτταρικό πληθυσμό, εμφάνιση άωρων μορφών στην περιφέρεια και δακρυοκυττάρων =ΜΥΕΛΟΦΘΙΣΗ (Διηθητική Μυελοπάθεια)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altLang="el-GR" sz="1200"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sz="1200">
                <a:latin typeface="Georgia" pitchFamily="18" charset="0"/>
              </a:rPr>
              <a:t>Αφθονία δακρυοκυττάρων, συρρικνωμένα, βαθύχρωμα (εξαφάνιση με σπληνεκτομή)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sz="1200">
                <a:latin typeface="Georgia" pitchFamily="18" charset="0"/>
              </a:rPr>
              <a:t>ΔΕΚ 4-6% τυπική της μυελόφθισης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sz="1200">
                <a:latin typeface="Georgia" pitchFamily="18" charset="0"/>
              </a:rPr>
              <a:t>Εχινοκύτταρα(=ουραιμία)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sz="1200">
                <a:latin typeface="Georgia" pitchFamily="18" charset="0"/>
              </a:rPr>
              <a:t>Ερυθροκύτταρα σε σχήμα κράνους και άλλες παραμορφώσεις (=μικροαγγειοπάθεια)</a:t>
            </a:r>
          </a:p>
          <a:p>
            <a:pPr marL="342900" indent="-342900">
              <a:spcBef>
                <a:spcPct val="20000"/>
              </a:spcBef>
            </a:pPr>
            <a:endParaRPr lang="el-GR" altLang="el-GR" sz="1200"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altLang="el-GR" sz="1200"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l-GR" altLang="el-GR" sz="1600"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l-GR" altLang="el-GR" sz="2800"/>
          </a:p>
        </p:txBody>
      </p:sp>
      <p:graphicFrame>
        <p:nvGraphicFramePr>
          <p:cNvPr id="30724" name="Object 6"/>
          <p:cNvGraphicFramePr>
            <a:graphicFrameLocks noChangeAspect="1"/>
          </p:cNvGraphicFramePr>
          <p:nvPr/>
        </p:nvGraphicFramePr>
        <p:xfrm>
          <a:off x="5522913" y="1752600"/>
          <a:ext cx="259238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Εικόνα bitmap" r:id="rId3" imgW="5038095" imgH="8000000" progId="Ζωγραφική. Εικόνα">
                  <p:embed/>
                </p:oleObj>
              </mc:Choice>
              <mc:Fallback>
                <p:oleObj name="Εικόνα bitmap" r:id="rId3" imgW="5038095" imgH="8000000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2913" y="1752600"/>
                        <a:ext cx="2592387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Line 7"/>
          <p:cNvSpPr>
            <a:spLocks noChangeShapeType="1"/>
          </p:cNvSpPr>
          <p:nvPr/>
        </p:nvSpPr>
        <p:spPr bwMode="auto">
          <a:xfrm flipV="1">
            <a:off x="4572000" y="4267200"/>
            <a:ext cx="1752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0726" name="Line 8"/>
          <p:cNvSpPr>
            <a:spLocks noChangeShapeType="1"/>
          </p:cNvSpPr>
          <p:nvPr/>
        </p:nvSpPr>
        <p:spPr bwMode="auto">
          <a:xfrm>
            <a:off x="4572000" y="4495800"/>
            <a:ext cx="16764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0727" name="Text Box 9"/>
          <p:cNvSpPr txBox="1">
            <a:spLocks noChangeArrowheads="1"/>
          </p:cNvSpPr>
          <p:nvPr/>
        </p:nvSpPr>
        <p:spPr bwMode="auto">
          <a:xfrm>
            <a:off x="5562600" y="6019800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l-GR" altLang="el-GR" sz="1200">
              <a:latin typeface="Georgia" pitchFamily="18" charset="0"/>
            </a:endParaRPr>
          </a:p>
        </p:txBody>
      </p:sp>
      <p:sp>
        <p:nvSpPr>
          <p:cNvPr id="30728" name="Text Box 10"/>
          <p:cNvSpPr txBox="1">
            <a:spLocks noChangeArrowheads="1"/>
          </p:cNvSpPr>
          <p:nvPr/>
        </p:nvSpPr>
        <p:spPr bwMode="auto">
          <a:xfrm>
            <a:off x="5622925" y="5902325"/>
            <a:ext cx="21129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l-GR" altLang="el-GR" sz="1200">
                <a:latin typeface="Georgia" pitchFamily="18" charset="0"/>
              </a:rPr>
              <a:t>Διάσπαρτο αδενοκαρκίνωμα</a:t>
            </a:r>
          </a:p>
        </p:txBody>
      </p:sp>
    </p:spTree>
    <p:extLst>
      <p:ext uri="{BB962C8B-B14F-4D97-AF65-F5344CB8AC3E}">
        <p14:creationId xmlns:p14="http://schemas.microsoft.com/office/powerpoint/2010/main" val="16623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l-GR" altLang="el-GR" sz="3200">
                <a:solidFill>
                  <a:schemeClr val="tx2"/>
                </a:solidFill>
                <a:latin typeface="Georgia" pitchFamily="18" charset="0"/>
              </a:rPr>
              <a:t>Λοίμωξη (1)</a:t>
            </a:r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1066800" y="17526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Πορφυρογάλανα τοξικά κοκκία, σήμα κατατεθέν της λοίμωξης, στο ραβδοπύρηνο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Γαλάζιες, επιμήκεις μάζες στο ουδετερόφιλο =</a:t>
            </a:r>
            <a:r>
              <a:rPr lang="el-GR" altLang="el-GR" sz="1600" baseline="-25000">
                <a:latin typeface="Georgia" pitchFamily="18" charset="0"/>
              </a:rPr>
              <a:t> </a:t>
            </a:r>
            <a:r>
              <a:rPr lang="el-GR" altLang="el-GR" sz="1600">
                <a:latin typeface="Georgia" pitchFamily="18" charset="0"/>
              </a:rPr>
              <a:t>σωμάτια του </a:t>
            </a:r>
            <a:r>
              <a:rPr lang="en-US" altLang="el-GR" sz="1600">
                <a:latin typeface="Georgia" pitchFamily="18" charset="0"/>
              </a:rPr>
              <a:t>Dohle. </a:t>
            </a:r>
            <a:r>
              <a:rPr lang="el-GR" altLang="el-GR" sz="1600">
                <a:latin typeface="Georgia" pitchFamily="18" charset="0"/>
              </a:rPr>
              <a:t>Σε αναλογία 1-2% αποτελούν σαφή ένδειξη λοίμωξης, συνήθως πυογόνου</a:t>
            </a:r>
          </a:p>
        </p:txBody>
      </p:sp>
      <p:graphicFrame>
        <p:nvGraphicFramePr>
          <p:cNvPr id="33796" name="Object 6"/>
          <p:cNvGraphicFramePr>
            <a:graphicFrameLocks noChangeAspect="1"/>
          </p:cNvGraphicFramePr>
          <p:nvPr/>
        </p:nvGraphicFramePr>
        <p:xfrm>
          <a:off x="5680075" y="1752600"/>
          <a:ext cx="227806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Εικόνα bitmap" r:id="rId3" imgW="2895238" imgH="5229955" progId="Ζωγραφική. Εικόνα">
                  <p:embed/>
                </p:oleObj>
              </mc:Choice>
              <mc:Fallback>
                <p:oleObj name="Εικόνα bitmap" r:id="rId3" imgW="2895238" imgH="5229955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0075" y="1752600"/>
                        <a:ext cx="2278063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7" name="Line 7"/>
          <p:cNvSpPr>
            <a:spLocks noChangeShapeType="1"/>
          </p:cNvSpPr>
          <p:nvPr/>
        </p:nvSpPr>
        <p:spPr bwMode="auto">
          <a:xfrm>
            <a:off x="4495800" y="2743200"/>
            <a:ext cx="160020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3798" name="Line 8"/>
          <p:cNvSpPr>
            <a:spLocks noChangeShapeType="1"/>
          </p:cNvSpPr>
          <p:nvPr/>
        </p:nvSpPr>
        <p:spPr bwMode="auto">
          <a:xfrm flipV="1">
            <a:off x="4953000" y="3886200"/>
            <a:ext cx="21336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3799" name="Line 9"/>
          <p:cNvSpPr>
            <a:spLocks noChangeShapeType="1"/>
          </p:cNvSpPr>
          <p:nvPr/>
        </p:nvSpPr>
        <p:spPr bwMode="auto">
          <a:xfrm flipV="1">
            <a:off x="4953000" y="3352800"/>
            <a:ext cx="251460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3800" name="Oval 10"/>
          <p:cNvSpPr>
            <a:spLocks noChangeArrowheads="1"/>
          </p:cNvSpPr>
          <p:nvPr/>
        </p:nvSpPr>
        <p:spPr bwMode="auto">
          <a:xfrm>
            <a:off x="7391400" y="3124200"/>
            <a:ext cx="228600" cy="3810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33801" name="Oval 11"/>
          <p:cNvSpPr>
            <a:spLocks noChangeArrowheads="1"/>
          </p:cNvSpPr>
          <p:nvPr/>
        </p:nvSpPr>
        <p:spPr bwMode="auto">
          <a:xfrm>
            <a:off x="7086600" y="3733800"/>
            <a:ext cx="228600" cy="152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403645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l-GR" altLang="el-GR" sz="3200">
                <a:solidFill>
                  <a:schemeClr val="tx2"/>
                </a:solidFill>
                <a:latin typeface="Georgia" pitchFamily="18" charset="0"/>
              </a:rPr>
              <a:t>Ελονοσία: </a:t>
            </a:r>
            <a:r>
              <a:rPr lang="en-US" altLang="el-GR" sz="3200">
                <a:solidFill>
                  <a:schemeClr val="tx2"/>
                </a:solidFill>
                <a:latin typeface="Georgia" pitchFamily="18" charset="0"/>
              </a:rPr>
              <a:t>P.vivax</a:t>
            </a:r>
            <a:r>
              <a:rPr lang="el-GR" altLang="el-GR" sz="3200">
                <a:solidFill>
                  <a:schemeClr val="tx2"/>
                </a:solidFill>
                <a:latin typeface="Georgia" pitchFamily="18" charset="0"/>
              </a:rPr>
              <a:t>, Τροφοζωϊτες</a:t>
            </a: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1066800" y="17526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l-GR" sz="1600">
                <a:latin typeface="Georgia" pitchFamily="18" charset="0"/>
              </a:rPr>
              <a:t>1-2 </a:t>
            </a:r>
            <a:r>
              <a:rPr lang="el-GR" altLang="el-GR" sz="1600">
                <a:latin typeface="Georgia" pitchFamily="18" charset="0"/>
              </a:rPr>
              <a:t>γαλάζιοι δακτύλιοι σε σχήμα κρίκου, διαμέτρου 3-4 μικρά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Ένα μόνο κοκκίο χρωματίνης, εικόνα σφραγίδας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altLang="el-GR" sz="1600"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Μολύνει κατά προτίμηση τα ΔΕΚ, γι’ αυτό τα μολυσμένα ερυθροκύτταρα είναι μεγάλα, πολυχρωματόφιλα και με βασεόφιλη στίξη.</a:t>
            </a:r>
          </a:p>
        </p:txBody>
      </p:sp>
      <p:graphicFrame>
        <p:nvGraphicFramePr>
          <p:cNvPr id="34820" name="Object 6"/>
          <p:cNvGraphicFramePr>
            <a:graphicFrameLocks noChangeAspect="1"/>
          </p:cNvGraphicFramePr>
          <p:nvPr/>
        </p:nvGraphicFramePr>
        <p:xfrm>
          <a:off x="5029200" y="1752600"/>
          <a:ext cx="3116263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Εικόνα bitmap" r:id="rId3" imgW="2295238" imgH="3561905" progId="Ζωγραφική. Εικόνα">
                  <p:embed/>
                </p:oleObj>
              </mc:Choice>
              <mc:Fallback>
                <p:oleObj name="Εικόνα bitmap" r:id="rId3" imgW="2295238" imgH="3561905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752600"/>
                        <a:ext cx="3116263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2515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mtClean="0"/>
              <a:t>Laboratory Evaluation of Anemia</a:t>
            </a:r>
            <a:endParaRPr lang="el-GR" smtClean="0">
              <a:latin typeface="Arial Greek" charset="-95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smtClean="0"/>
              <a:t>Complete blood count</a:t>
            </a:r>
          </a:p>
          <a:p>
            <a:pPr eaLnBrk="1" hangingPunct="1">
              <a:buFont typeface="Wingdings" pitchFamily="2" charset="2"/>
              <a:buNone/>
            </a:pPr>
            <a:endParaRPr lang="el-GR" sz="1800" smtClean="0"/>
          </a:p>
          <a:p>
            <a:pPr eaLnBrk="1" hangingPunct="1"/>
            <a:r>
              <a:rPr lang="el-GR" smtClean="0"/>
              <a:t>Reticulocyte count</a:t>
            </a:r>
          </a:p>
          <a:p>
            <a:pPr eaLnBrk="1" hangingPunct="1">
              <a:buFont typeface="Wingdings" pitchFamily="2" charset="2"/>
              <a:buNone/>
            </a:pPr>
            <a:endParaRPr lang="el-GR" sz="1800" smtClean="0"/>
          </a:p>
          <a:p>
            <a:pPr eaLnBrk="1" hangingPunct="1"/>
            <a:r>
              <a:rPr lang="el-GR" smtClean="0"/>
              <a:t>Peripheral smear</a:t>
            </a:r>
            <a:endParaRPr lang="el-GR" smtClean="0">
              <a:latin typeface="Times New Roman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4274381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Corpuscular Indices</a:t>
            </a: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0772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Calculations that allow the characteristic of</a:t>
            </a:r>
          </a:p>
          <a:p>
            <a:pPr>
              <a:buFontTx/>
              <a:buNone/>
            </a:pPr>
            <a:r>
              <a:rPr lang="en-US" smtClean="0"/>
              <a:t>average size and hemoglobin content in</a:t>
            </a:r>
          </a:p>
          <a:p>
            <a:pPr>
              <a:buFontTx/>
              <a:buNone/>
            </a:pPr>
            <a:r>
              <a:rPr lang="en-US" smtClean="0"/>
              <a:t>individual erythrocytes to be determined.</a:t>
            </a:r>
          </a:p>
          <a:p>
            <a:pPr lvl="1"/>
            <a:r>
              <a:rPr lang="en-US" smtClean="0"/>
              <a:t>Mean Corpuscular Volume (MCV)</a:t>
            </a:r>
          </a:p>
          <a:p>
            <a:pPr lvl="1"/>
            <a:r>
              <a:rPr lang="en-US" smtClean="0"/>
              <a:t>Mean Corpuscular Hemoglobin (MCH)</a:t>
            </a:r>
          </a:p>
          <a:p>
            <a:pPr lvl="1"/>
            <a:r>
              <a:rPr lang="en-US" smtClean="0"/>
              <a:t>Mean Corpuscular Hemoglobin Concentration (MCHC)</a:t>
            </a:r>
          </a:p>
        </p:txBody>
      </p:sp>
    </p:spTree>
    <p:extLst>
      <p:ext uri="{BB962C8B-B14F-4D97-AF65-F5344CB8AC3E}">
        <p14:creationId xmlns:p14="http://schemas.microsoft.com/office/powerpoint/2010/main" val="109380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Normal Values</a:t>
            </a:r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153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Mean Corpuscular Volume (MCV)	=80 to 98 </a:t>
            </a:r>
            <a:r>
              <a:rPr lang="en-US" sz="2800" dirty="0" err="1" smtClean="0"/>
              <a:t>fl</a:t>
            </a:r>
            <a:endParaRPr lang="en-US" sz="2800" dirty="0" smtClean="0"/>
          </a:p>
          <a:p>
            <a:pPr>
              <a:buFontTx/>
              <a:buNone/>
            </a:pPr>
            <a:r>
              <a:rPr lang="en-US" sz="2400" dirty="0" smtClean="0"/>
              <a:t>Mean Corpuscular Hemoglobin (MCH)</a:t>
            </a:r>
            <a:r>
              <a:rPr lang="en-US" sz="2800" dirty="0" smtClean="0"/>
              <a:t> 	=2</a:t>
            </a:r>
            <a:r>
              <a:rPr lang="el-GR" sz="2800" dirty="0" smtClean="0"/>
              <a:t>7</a:t>
            </a:r>
            <a:r>
              <a:rPr lang="en-US" sz="2800" dirty="0" smtClean="0"/>
              <a:t> to 3</a:t>
            </a:r>
            <a:r>
              <a:rPr lang="el-GR" sz="2800" dirty="0" smtClean="0"/>
              <a:t>1</a:t>
            </a:r>
            <a:r>
              <a:rPr lang="en-US" sz="2800" dirty="0" smtClean="0"/>
              <a:t> </a:t>
            </a:r>
            <a:r>
              <a:rPr lang="en-US" sz="2800" dirty="0" err="1" smtClean="0"/>
              <a:t>pg</a:t>
            </a:r>
            <a:endParaRPr lang="en-US" sz="2800" dirty="0" smtClean="0"/>
          </a:p>
          <a:p>
            <a:pPr>
              <a:buFontTx/>
              <a:buNone/>
            </a:pPr>
            <a:r>
              <a:rPr lang="en-US" sz="2800" dirty="0" smtClean="0"/>
              <a:t>MHC Concentration (MCHC)		=32 to 36%</a:t>
            </a:r>
          </a:p>
          <a:p>
            <a:pPr>
              <a:buFontTx/>
              <a:buNone/>
            </a:pPr>
            <a:r>
              <a:rPr lang="en-US" sz="2800" dirty="0" smtClean="0"/>
              <a:t>Red Cell Distribution Width 	        =11.6 to 14.6%</a:t>
            </a:r>
          </a:p>
          <a:p>
            <a:pPr>
              <a:buFontTx/>
              <a:buNone/>
            </a:pPr>
            <a:r>
              <a:rPr lang="en-US" sz="2800" dirty="0" smtClean="0"/>
              <a:t>Reticulocyte Count 			=0.5 to 2.5 %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9000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001896" y="1349375"/>
            <a:ext cx="186013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endParaRPr lang="el-GR" sz="1800">
              <a:latin typeface="Arial" pitchFamily="34" charset="0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4673617" y="1879601"/>
            <a:ext cx="1043555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sz="2800" b="1">
                <a:solidFill>
                  <a:schemeClr val="tx2"/>
                </a:solidFill>
                <a:latin typeface="Times New Roman" pitchFamily="18" charset="0"/>
              </a:rPr>
              <a:t>MCV</a:t>
            </a:r>
            <a:endParaRPr lang="el-GR" sz="2800" b="1">
              <a:solidFill>
                <a:schemeClr val="tx2"/>
              </a:solidFill>
              <a:latin typeface="Times New Roman Greek" charset="-95"/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1611496" y="2339975"/>
            <a:ext cx="186013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endParaRPr lang="el-GR" sz="1800">
              <a:latin typeface="Arial" pitchFamily="34" charset="0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883355" y="2508275"/>
            <a:ext cx="7998178" cy="1754969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b="1" dirty="0">
                <a:solidFill>
                  <a:srgbClr val="000000"/>
                </a:solidFill>
              </a:rPr>
              <a:t>		</a:t>
            </a:r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Microcytic     	       Normocytic           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el-GR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Macrocytic</a:t>
            </a:r>
          </a:p>
          <a:p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		  (&lt;80 fl)	        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                 </a:t>
            </a:r>
            <a:r>
              <a:rPr lang="el-GR" b="1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80-97 fl) 	     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     </a:t>
            </a:r>
            <a:r>
              <a:rPr lang="el-GR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el-GR" b="1" dirty="0" smtClean="0">
                <a:solidFill>
                  <a:srgbClr val="000000"/>
                </a:solidFill>
                <a:latin typeface="Times New Roman" pitchFamily="18" charset="0"/>
              </a:rPr>
              <a:t>(&gt;</a:t>
            </a:r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98 fl)</a:t>
            </a:r>
          </a:p>
          <a:p>
            <a:endParaRPr lang="el-GR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Low		Common	      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                </a:t>
            </a:r>
            <a:r>
              <a:rPr lang="el-GR" b="1" dirty="0" smtClean="0">
                <a:solidFill>
                  <a:srgbClr val="000000"/>
                </a:solidFill>
                <a:latin typeface="Times New Roman" pitchFamily="18" charset="0"/>
              </a:rPr>
              <a:t>Common</a:t>
            </a:r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		    Common</a:t>
            </a:r>
          </a:p>
          <a:p>
            <a:endParaRPr lang="el-GR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High		</a:t>
            </a:r>
            <a:r>
              <a:rPr lang="el-GR" b="1" dirty="0">
                <a:solidFill>
                  <a:srgbClr val="979797"/>
                </a:solidFill>
                <a:latin typeface="Times New Roman" pitchFamily="18" charset="0"/>
              </a:rPr>
              <a:t>Uncommon</a:t>
            </a:r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	       Common		    </a:t>
            </a:r>
            <a:r>
              <a:rPr lang="el-GR" b="1" dirty="0">
                <a:solidFill>
                  <a:srgbClr val="979797"/>
                </a:solidFill>
                <a:latin typeface="Times New Roman" pitchFamily="18" charset="0"/>
              </a:rPr>
              <a:t>Uncommon</a:t>
            </a:r>
            <a:endParaRPr lang="el-GR" b="1" dirty="0">
              <a:solidFill>
                <a:srgbClr val="979797"/>
              </a:solidFill>
              <a:latin typeface="Times New Roman Greek" charset="-95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2823" y="3248454"/>
            <a:ext cx="962378" cy="6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b="1" dirty="0">
                <a:solidFill>
                  <a:schemeClr val="tx2"/>
                </a:solidFill>
                <a:latin typeface="Times New Roman" pitchFamily="18" charset="0"/>
              </a:rPr>
              <a:t>Retic</a:t>
            </a:r>
          </a:p>
          <a:p>
            <a:r>
              <a:rPr lang="el-GR" b="1" dirty="0">
                <a:solidFill>
                  <a:schemeClr val="tx2"/>
                </a:solidFill>
                <a:latin typeface="Times New Roman" pitchFamily="18" charset="0"/>
              </a:rPr>
              <a:t>Count</a:t>
            </a:r>
            <a:endParaRPr lang="el-GR" b="1" dirty="0">
              <a:solidFill>
                <a:schemeClr val="tx2"/>
              </a:solidFill>
              <a:latin typeface="Times New Roman Greek" charset="-95"/>
            </a:endParaRP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title"/>
          </p:nvPr>
        </p:nvSpPr>
        <p:spPr>
          <a:xfrm>
            <a:off x="594079" y="620713"/>
            <a:ext cx="8226778" cy="977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Classification of Anemia Based on RBC Kinetics and Size</a:t>
            </a:r>
            <a:endParaRPr lang="el-GR" smtClean="0">
              <a:latin typeface="Arial Greek" charset="-95"/>
            </a:endParaRP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1964267" y="2514600"/>
            <a:ext cx="0" cy="2286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889000" y="3140968"/>
            <a:ext cx="7992533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7308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8226778" cy="9779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3600" dirty="0" smtClean="0"/>
              <a:t>Microcytic Hypochromic Anemia:  Diagnosis</a:t>
            </a:r>
            <a:endParaRPr lang="el-GR" sz="3600" dirty="0" smtClean="0">
              <a:latin typeface="Arial Greek" charset="-95"/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idx="1"/>
          </p:nvPr>
        </p:nvSpPr>
        <p:spPr>
          <a:xfrm>
            <a:off x="594079" y="1681163"/>
            <a:ext cx="8226778" cy="45847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Mild (MCV &gt; 70 fl)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Iron deficiency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Thalassemia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Lead toxicity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Sideroblastic anemia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Anemia of chronic disease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l-GR" sz="100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Severe (MCV &lt; 70 fl)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Iron deficiency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Thalassemia</a:t>
            </a:r>
            <a:endParaRPr lang="el-GR" smtClean="0">
              <a:latin typeface="Times New Roman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4069795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88640"/>
            <a:ext cx="8226778" cy="977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/>
              <a:t>Macrocytic Anemia with Low Reticulocyte Count</a:t>
            </a:r>
            <a:endParaRPr lang="el-GR" dirty="0" smtClean="0">
              <a:latin typeface="Arial Greek" charset="-95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594079" y="1681163"/>
            <a:ext cx="8226778" cy="4584700"/>
          </a:xfrm>
        </p:spPr>
        <p:txBody>
          <a:bodyPr/>
          <a:lstStyle/>
          <a:p>
            <a:pPr eaLnBrk="1" hangingPunct="1"/>
            <a:r>
              <a:rPr lang="el-GR" smtClean="0"/>
              <a:t>Megaloblastic anemia</a:t>
            </a:r>
          </a:p>
          <a:p>
            <a:pPr lvl="1" eaLnBrk="1" hangingPunct="1"/>
            <a:r>
              <a:rPr lang="el-GR" smtClean="0"/>
              <a:t>Vitamin B12 deficiency</a:t>
            </a:r>
          </a:p>
          <a:p>
            <a:pPr lvl="1" eaLnBrk="1" hangingPunct="1"/>
            <a:r>
              <a:rPr lang="el-GR" smtClean="0"/>
              <a:t>Folate deficiency</a:t>
            </a:r>
          </a:p>
          <a:p>
            <a:pPr lvl="1" eaLnBrk="1" hangingPunct="1">
              <a:buFontTx/>
              <a:buNone/>
            </a:pPr>
            <a:endParaRPr lang="el-GR" sz="1400" smtClean="0"/>
          </a:p>
          <a:p>
            <a:pPr eaLnBrk="1" hangingPunct="1"/>
            <a:r>
              <a:rPr lang="el-GR" smtClean="0"/>
              <a:t>Nonmegaloblastic macrocytic anemia</a:t>
            </a:r>
          </a:p>
          <a:p>
            <a:pPr lvl="1" eaLnBrk="1" hangingPunct="1"/>
            <a:r>
              <a:rPr lang="el-GR" smtClean="0"/>
              <a:t>Liver disease</a:t>
            </a:r>
          </a:p>
          <a:p>
            <a:pPr lvl="1" eaLnBrk="1" hangingPunct="1"/>
            <a:r>
              <a:rPr lang="el-GR" smtClean="0"/>
              <a:t>Hypothyroidism</a:t>
            </a:r>
          </a:p>
          <a:p>
            <a:pPr lvl="1" eaLnBrk="1" hangingPunct="1"/>
            <a:r>
              <a:rPr lang="el-GR" smtClean="0"/>
              <a:t>Drug-induced (DNA synthesis block)</a:t>
            </a:r>
          </a:p>
          <a:p>
            <a:pPr lvl="1" eaLnBrk="1" hangingPunct="1"/>
            <a:r>
              <a:rPr lang="el-GR" smtClean="0"/>
              <a:t>Myelodysplastic syndrome</a:t>
            </a:r>
            <a:endParaRPr lang="el-GR" smtClean="0">
              <a:latin typeface="Times New Roman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3521126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1135</Words>
  <Application>Microsoft Office PowerPoint</Application>
  <PresentationFormat>Προβολή στην οθόνη (4:3)</PresentationFormat>
  <Paragraphs>273</Paragraphs>
  <Slides>38</Slides>
  <Notes>15</Notes>
  <HiddenSlides>0</HiddenSlides>
  <MMClips>0</MMClips>
  <ScaleCrop>false</ScaleCrop>
  <HeadingPairs>
    <vt:vector size="6" baseType="variant">
      <vt:variant>
        <vt:lpstr>Θέμα</vt:lpstr>
      </vt:variant>
      <vt:variant>
        <vt:i4>4</vt:i4>
      </vt:variant>
      <vt:variant>
        <vt:lpstr>Ενσωματωμένοι διακομιστές OLE</vt:lpstr>
      </vt:variant>
      <vt:variant>
        <vt:i4>3</vt:i4>
      </vt:variant>
      <vt:variant>
        <vt:lpstr>Τίτλοι διαφανειών</vt:lpstr>
      </vt:variant>
      <vt:variant>
        <vt:i4>38</vt:i4>
      </vt:variant>
    </vt:vector>
  </HeadingPairs>
  <TitlesOfParts>
    <vt:vector size="45" baseType="lpstr">
      <vt:lpstr>1_Office Theme</vt:lpstr>
      <vt:lpstr>Office Theme</vt:lpstr>
      <vt:lpstr>3_Office Theme</vt:lpstr>
      <vt:lpstr>4_Office Theme</vt:lpstr>
      <vt:lpstr>Document</vt:lpstr>
      <vt:lpstr>Εικόνα bitmap</vt:lpstr>
      <vt:lpstr>Image</vt:lpstr>
      <vt:lpstr>Blood Count</vt:lpstr>
      <vt:lpstr>Normal Values</vt:lpstr>
      <vt:lpstr>Anemia</vt:lpstr>
      <vt:lpstr>Laboratory Evaluation of Anemia</vt:lpstr>
      <vt:lpstr>Corpuscular Indices</vt:lpstr>
      <vt:lpstr>Normal Values</vt:lpstr>
      <vt:lpstr>Classification of Anemia Based on RBC Kinetics and Size</vt:lpstr>
      <vt:lpstr>Microcytic Hypochromic Anemia:  Diagnosis</vt:lpstr>
      <vt:lpstr>Macrocytic Anemia with Low Reticulocyte Count</vt:lpstr>
      <vt:lpstr>Normocytic Anemia with High Reticulocyte Count</vt:lpstr>
      <vt:lpstr>Normocytic Anemia with Low Reticulocyte Count</vt:lpstr>
      <vt:lpstr>Reticulocyte Count</vt:lpstr>
      <vt:lpstr>Reticulocytes: Elevated Count</vt:lpstr>
      <vt:lpstr>Παρουσίαση του PowerPoint</vt:lpstr>
      <vt:lpstr>Normal Peripheral Smear</vt:lpstr>
      <vt:lpstr>Normal    Hypochromic  microcytic</vt:lpstr>
      <vt:lpstr>Hypochromic Microcytic RBC</vt:lpstr>
      <vt:lpstr>Παρουσίαση του PowerPoint</vt:lpstr>
      <vt:lpstr>Σιδηροπενική αναιμία : θεραπεία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Macrocytic Anemia: Macro-Ovalocytes</vt:lpstr>
      <vt:lpstr>Παρουσίαση του PowerPoint</vt:lpstr>
      <vt:lpstr>Παρουσίαση του PowerPoint</vt:lpstr>
      <vt:lpstr>δρεπανοκυτταρική αναιμία</vt:lpstr>
      <vt:lpstr>Παρουσίαση του PowerPoint</vt:lpstr>
      <vt:lpstr>Παρουσίαση του PowerPoint</vt:lpstr>
      <vt:lpstr>Hereditary Spherocytosis</vt:lpstr>
      <vt:lpstr>Παρουσίαση του PowerPoint</vt:lpstr>
      <vt:lpstr>Παρουσίαση του PowerPoint</vt:lpstr>
      <vt:lpstr>Cold Agglutinin</vt:lpstr>
      <vt:lpstr>Παρουσίαση του PowerPoint</vt:lpstr>
      <vt:lpstr>Θρομβωτική θρομβοπενική πορφύρα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Blood Count</dc:title>
  <dc:creator>Voulgarelis</dc:creator>
  <cp:lastModifiedBy>user</cp:lastModifiedBy>
  <cp:revision>22</cp:revision>
  <dcterms:created xsi:type="dcterms:W3CDTF">2012-05-03T09:13:42Z</dcterms:created>
  <dcterms:modified xsi:type="dcterms:W3CDTF">2019-02-12T07:55:37Z</dcterms:modified>
</cp:coreProperties>
</file>